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71" r:id="rId3"/>
  </p:sldMasterIdLst>
  <p:notesMasterIdLst>
    <p:notesMasterId r:id="rId137"/>
  </p:notesMasterIdLst>
  <p:sldIdLst>
    <p:sldId id="256" r:id="rId4"/>
    <p:sldId id="257" r:id="rId5"/>
    <p:sldId id="258" r:id="rId6"/>
    <p:sldId id="406" r:id="rId7"/>
    <p:sldId id="405" r:id="rId8"/>
    <p:sldId id="261" r:id="rId9"/>
    <p:sldId id="262" r:id="rId10"/>
    <p:sldId id="300" r:id="rId11"/>
    <p:sldId id="301" r:id="rId12"/>
    <p:sldId id="302" r:id="rId13"/>
    <p:sldId id="297" r:id="rId14"/>
    <p:sldId id="298" r:id="rId15"/>
    <p:sldId id="299" r:id="rId16"/>
    <p:sldId id="272" r:id="rId17"/>
    <p:sldId id="273" r:id="rId18"/>
    <p:sldId id="275" r:id="rId19"/>
    <p:sldId id="276" r:id="rId20"/>
    <p:sldId id="277" r:id="rId21"/>
    <p:sldId id="346" r:id="rId22"/>
    <p:sldId id="347" r:id="rId23"/>
    <p:sldId id="348" r:id="rId24"/>
    <p:sldId id="361" r:id="rId25"/>
    <p:sldId id="362" r:id="rId26"/>
    <p:sldId id="363" r:id="rId27"/>
    <p:sldId id="263" r:id="rId28"/>
    <p:sldId id="338" r:id="rId29"/>
    <p:sldId id="332" r:id="rId30"/>
    <p:sldId id="333" r:id="rId31"/>
    <p:sldId id="334" r:id="rId32"/>
    <p:sldId id="335" r:id="rId33"/>
    <p:sldId id="336" r:id="rId34"/>
    <p:sldId id="337" r:id="rId35"/>
    <p:sldId id="364" r:id="rId36"/>
    <p:sldId id="365" r:id="rId37"/>
    <p:sldId id="366" r:id="rId38"/>
    <p:sldId id="265" r:id="rId39"/>
    <p:sldId id="303" r:id="rId40"/>
    <p:sldId id="304" r:id="rId41"/>
    <p:sldId id="305" r:id="rId42"/>
    <p:sldId id="323" r:id="rId43"/>
    <p:sldId id="324" r:id="rId44"/>
    <p:sldId id="325" r:id="rId45"/>
    <p:sldId id="326" r:id="rId46"/>
    <p:sldId id="327" r:id="rId47"/>
    <p:sldId id="328" r:id="rId48"/>
    <p:sldId id="329" r:id="rId49"/>
    <p:sldId id="330" r:id="rId50"/>
    <p:sldId id="331" r:id="rId51"/>
    <p:sldId id="339" r:id="rId52"/>
    <p:sldId id="398" r:id="rId53"/>
    <p:sldId id="399" r:id="rId54"/>
    <p:sldId id="400" r:id="rId55"/>
    <p:sldId id="401" r:id="rId56"/>
    <p:sldId id="402" r:id="rId57"/>
    <p:sldId id="403" r:id="rId58"/>
    <p:sldId id="340" r:id="rId59"/>
    <p:sldId id="341" r:id="rId60"/>
    <p:sldId id="342" r:id="rId61"/>
    <p:sldId id="343" r:id="rId62"/>
    <p:sldId id="344" r:id="rId63"/>
    <p:sldId id="345" r:id="rId64"/>
    <p:sldId id="370" r:id="rId65"/>
    <p:sldId id="371" r:id="rId66"/>
    <p:sldId id="372" r:id="rId67"/>
    <p:sldId id="373" r:id="rId68"/>
    <p:sldId id="395" r:id="rId69"/>
    <p:sldId id="396" r:id="rId70"/>
    <p:sldId id="397" r:id="rId71"/>
    <p:sldId id="268" r:id="rId72"/>
    <p:sldId id="318" r:id="rId73"/>
    <p:sldId id="319" r:id="rId74"/>
    <p:sldId id="320" r:id="rId75"/>
    <p:sldId id="284" r:id="rId76"/>
    <p:sldId id="285" r:id="rId77"/>
    <p:sldId id="286" r:id="rId78"/>
    <p:sldId id="287" r:id="rId79"/>
    <p:sldId id="288" r:id="rId80"/>
    <p:sldId id="289" r:id="rId81"/>
    <p:sldId id="290" r:id="rId82"/>
    <p:sldId id="315" r:id="rId83"/>
    <p:sldId id="316" r:id="rId84"/>
    <p:sldId id="317" r:id="rId85"/>
    <p:sldId id="306" r:id="rId86"/>
    <p:sldId id="307" r:id="rId87"/>
    <p:sldId id="308" r:id="rId88"/>
    <p:sldId id="309" r:id="rId89"/>
    <p:sldId id="310" r:id="rId90"/>
    <p:sldId id="311" r:id="rId91"/>
    <p:sldId id="281" r:id="rId92"/>
    <p:sldId id="282" r:id="rId93"/>
    <p:sldId id="283" r:id="rId94"/>
    <p:sldId id="312" r:id="rId95"/>
    <p:sldId id="313" r:id="rId96"/>
    <p:sldId id="314" r:id="rId97"/>
    <p:sldId id="278" r:id="rId98"/>
    <p:sldId id="279" r:id="rId99"/>
    <p:sldId id="280"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7" r:id="rId113"/>
    <p:sldId id="368" r:id="rId114"/>
    <p:sldId id="374" r:id="rId115"/>
    <p:sldId id="375" r:id="rId116"/>
    <p:sldId id="404"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8"/>
          </a:solidFill>
        </a:fill>
      </a:tcStyle>
    </a:wholeTbl>
    <a:band2H>
      <a:tcTxStyle/>
      <a:tcStyle>
        <a:tcBdr/>
        <a:fill>
          <a:solidFill>
            <a:srgbClr val="E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ACB"/>
          </a:solidFill>
        </a:fill>
      </a:tcStyle>
    </a:wholeTbl>
    <a:band2H>
      <a:tcTxStyle/>
      <a:tcStyle>
        <a:tcBdr/>
        <a:fill>
          <a:solidFill>
            <a:srgbClr val="F2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CFF"/>
          </a:solidFill>
        </a:fill>
      </a:tcStyle>
    </a:wholeTbl>
    <a:band2H>
      <a:tcTxStyle/>
      <a:tcStyle>
        <a:tcBdr/>
        <a:fill>
          <a:solidFill>
            <a:srgbClr val="E7EE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94660"/>
  </p:normalViewPr>
  <p:slideViewPr>
    <p:cSldViewPr snapToGrid="0">
      <p:cViewPr varScale="1">
        <p:scale>
          <a:sx n="57" d="100"/>
          <a:sy n="57" d="100"/>
        </p:scale>
        <p:origin x="12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93-4359-8C0C-470D968209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93-4359-8C0C-470D968209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93-4359-8C0C-470D968209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93-4359-8C0C-470D968209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93-4359-8C0C-470D9682096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C93-4359-8C0C-470D9682096B}"/>
              </c:ext>
            </c:extLst>
          </c:dPt>
          <c:dPt>
            <c:idx val="6"/>
            <c:bubble3D val="0"/>
            <c:spPr>
              <a:solidFill>
                <a:srgbClr val="A0A0A0"/>
              </a:solidFill>
              <a:ln w="19050">
                <a:solidFill>
                  <a:schemeClr val="lt1"/>
                </a:solidFill>
              </a:ln>
              <a:effectLst/>
            </c:spPr>
            <c:extLst>
              <c:ext xmlns:c16="http://schemas.microsoft.com/office/drawing/2014/chart" uri="{C3380CC4-5D6E-409C-BE32-E72D297353CC}">
                <c16:uniqueId val="{0000000D-4C93-4359-8C0C-470D9682096B}"/>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3</c:v>
                </c:pt>
                <c:pt idx="1">
                  <c:v>4</c:v>
                </c:pt>
                <c:pt idx="2">
                  <c:v>5</c:v>
                </c:pt>
                <c:pt idx="3">
                  <c:v>5</c:v>
                </c:pt>
                <c:pt idx="4">
                  <c:v>9</c:v>
                </c:pt>
                <c:pt idx="5">
                  <c:v>6</c:v>
                </c:pt>
                <c:pt idx="6">
                  <c:v>13</c:v>
                </c:pt>
              </c:numCache>
            </c:numRef>
          </c:val>
          <c:extLst>
            <c:ext xmlns:c16="http://schemas.microsoft.com/office/drawing/2014/chart" uri="{C3380CC4-5D6E-409C-BE32-E72D297353CC}">
              <c16:uniqueId val="{0000000E-4C93-4359-8C0C-470D968209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FC-41A0-946D-26433F397E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FC-41A0-946D-26433F397E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FC-41A0-946D-26433F397E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FC-41A0-946D-26433F397EC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9FC-41A0-946D-26433F397EC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9FC-41A0-946D-26433F397EC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9FC-41A0-946D-26433F397EC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9FC-41A0-946D-26433F397EC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9FC-41A0-946D-26433F397EC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9FC-41A0-946D-26433F397EC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9FC-41A0-946D-26433F397EC1}"/>
              </c:ext>
            </c:extLst>
          </c:dPt>
          <c:dPt>
            <c:idx val="11"/>
            <c:bubble3D val="0"/>
            <c:spPr>
              <a:solidFill>
                <a:srgbClr val="82786F"/>
              </a:solidFill>
              <a:ln w="19050">
                <a:solidFill>
                  <a:schemeClr val="lt1"/>
                </a:solidFill>
              </a:ln>
              <a:effectLst/>
            </c:spPr>
            <c:extLst>
              <c:ext xmlns:c16="http://schemas.microsoft.com/office/drawing/2014/chart" uri="{C3380CC4-5D6E-409C-BE32-E72D297353CC}">
                <c16:uniqueId val="{00000017-F9FC-41A0-946D-26433F397EC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9FC-41A0-946D-26433F397EC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F9FC-41A0-946D-26433F397EC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F9FC-41A0-946D-26433F397EC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F9FC-41A0-946D-26433F397EC1}"/>
              </c:ext>
            </c:extLst>
          </c:dPt>
          <c:cat>
            <c:strRef>
              <c:f>Sheet1!$A$2:$A$17</c:f>
              <c:strCache>
                <c:ptCount val="4"/>
                <c:pt idx="0">
                  <c:v>第1四半期</c:v>
                </c:pt>
                <c:pt idx="1">
                  <c:v>第2四半期</c:v>
                </c:pt>
                <c:pt idx="2">
                  <c:v>第3四半期</c:v>
                </c:pt>
                <c:pt idx="3">
                  <c:v>第4四半期</c:v>
                </c:pt>
              </c:strCache>
            </c:strRef>
          </c:cat>
          <c:val>
            <c:numRef>
              <c:f>Sheet1!$B$2:$B$17</c:f>
              <c:numCache>
                <c:formatCode>General</c:formatCode>
                <c:ptCount val="16"/>
                <c:pt idx="0">
                  <c:v>7</c:v>
                </c:pt>
                <c:pt idx="1">
                  <c:v>3</c:v>
                </c:pt>
                <c:pt idx="2">
                  <c:v>1</c:v>
                </c:pt>
                <c:pt idx="3">
                  <c:v>2</c:v>
                </c:pt>
                <c:pt idx="4">
                  <c:v>4</c:v>
                </c:pt>
                <c:pt idx="5">
                  <c:v>1</c:v>
                </c:pt>
                <c:pt idx="6">
                  <c:v>1</c:v>
                </c:pt>
                <c:pt idx="7">
                  <c:v>1</c:v>
                </c:pt>
                <c:pt idx="8">
                  <c:v>2</c:v>
                </c:pt>
                <c:pt idx="9">
                  <c:v>12</c:v>
                </c:pt>
                <c:pt idx="10">
                  <c:v>17</c:v>
                </c:pt>
                <c:pt idx="11">
                  <c:v>6</c:v>
                </c:pt>
                <c:pt idx="12">
                  <c:v>6</c:v>
                </c:pt>
                <c:pt idx="13">
                  <c:v>6</c:v>
                </c:pt>
                <c:pt idx="14">
                  <c:v>10</c:v>
                </c:pt>
                <c:pt idx="15">
                  <c:v>21</c:v>
                </c:pt>
              </c:numCache>
            </c:numRef>
          </c:val>
          <c:extLst>
            <c:ext xmlns:c16="http://schemas.microsoft.com/office/drawing/2014/chart" uri="{C3380CC4-5D6E-409C-BE32-E72D297353CC}">
              <c16:uniqueId val="{00000020-F9FC-41A0-946D-26433F397E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solidFill>
              <a:srgbClr val="B60D27"/>
            </a:solidFill>
            <a:ln>
              <a:solidFill>
                <a:schemeClr val="tx2"/>
              </a:solidFill>
            </a:ln>
          </c:spPr>
          <c:dPt>
            <c:idx val="0"/>
            <c:bubble3D val="0"/>
            <c:spPr>
              <a:solidFill>
                <a:schemeClr val="accent3"/>
              </a:solidFill>
              <a:ln w="19050">
                <a:solidFill>
                  <a:schemeClr val="tx2"/>
                </a:solidFill>
              </a:ln>
              <a:effectLst/>
            </c:spPr>
            <c:extLst>
              <c:ext xmlns:c16="http://schemas.microsoft.com/office/drawing/2014/chart" uri="{C3380CC4-5D6E-409C-BE32-E72D297353CC}">
                <c16:uniqueId val="{00000001-1637-49A6-8F55-D90CC29B728D}"/>
              </c:ext>
            </c:extLst>
          </c:dPt>
          <c:dPt>
            <c:idx val="1"/>
            <c:bubble3D val="0"/>
            <c:spPr>
              <a:solidFill>
                <a:schemeClr val="accent5"/>
              </a:solidFill>
              <a:ln w="19050">
                <a:solidFill>
                  <a:schemeClr val="tx2"/>
                </a:solidFill>
              </a:ln>
              <a:effectLst/>
            </c:spPr>
            <c:extLst>
              <c:ext xmlns:c16="http://schemas.microsoft.com/office/drawing/2014/chart" uri="{C3380CC4-5D6E-409C-BE32-E72D297353CC}">
                <c16:uniqueId val="{00000003-1637-49A6-8F55-D90CC29B728D}"/>
              </c:ext>
            </c:extLst>
          </c:dPt>
          <c:dPt>
            <c:idx val="2"/>
            <c:bubble3D val="0"/>
            <c:spPr>
              <a:solidFill>
                <a:schemeClr val="accent4"/>
              </a:solidFill>
              <a:ln w="19050">
                <a:solidFill>
                  <a:schemeClr val="tx2"/>
                </a:solidFill>
              </a:ln>
              <a:effectLst/>
            </c:spPr>
            <c:extLst>
              <c:ext xmlns:c16="http://schemas.microsoft.com/office/drawing/2014/chart" uri="{C3380CC4-5D6E-409C-BE32-E72D297353CC}">
                <c16:uniqueId val="{00000005-1637-49A6-8F55-D90CC29B728D}"/>
              </c:ext>
            </c:extLst>
          </c:dPt>
          <c:dPt>
            <c:idx val="3"/>
            <c:bubble3D val="0"/>
            <c:spPr>
              <a:solidFill>
                <a:schemeClr val="accent2"/>
              </a:solidFill>
              <a:ln w="19050">
                <a:solidFill>
                  <a:schemeClr val="tx2"/>
                </a:solidFill>
              </a:ln>
              <a:effectLst/>
            </c:spPr>
            <c:extLst>
              <c:ext xmlns:c16="http://schemas.microsoft.com/office/drawing/2014/chart" uri="{C3380CC4-5D6E-409C-BE32-E72D297353CC}">
                <c16:uniqueId val="{00000007-1637-49A6-8F55-D90CC29B728D}"/>
              </c:ext>
            </c:extLst>
          </c:dPt>
          <c:dPt>
            <c:idx val="4"/>
            <c:bubble3D val="0"/>
            <c:spPr>
              <a:solidFill>
                <a:schemeClr val="bg2"/>
              </a:solidFill>
              <a:ln w="19050">
                <a:solidFill>
                  <a:schemeClr val="tx2"/>
                </a:solidFill>
              </a:ln>
              <a:effectLst/>
            </c:spPr>
            <c:extLst>
              <c:ext xmlns:c16="http://schemas.microsoft.com/office/drawing/2014/chart" uri="{C3380CC4-5D6E-409C-BE32-E72D297353CC}">
                <c16:uniqueId val="{00000009-1637-49A6-8F55-D90CC29B728D}"/>
              </c:ext>
            </c:extLst>
          </c:dPt>
          <c:cat>
            <c:numRef>
              <c:f>Sheet1!$A$2:$A$6</c:f>
              <c:numCache>
                <c:formatCode>General</c:formatCode>
                <c:ptCount val="5"/>
              </c:numCache>
            </c:numRef>
          </c:cat>
          <c:val>
            <c:numRef>
              <c:f>Sheet1!$B$2:$B$6</c:f>
              <c:numCache>
                <c:formatCode>General</c:formatCode>
                <c:ptCount val="5"/>
                <c:pt idx="0">
                  <c:v>19.600000000000001</c:v>
                </c:pt>
                <c:pt idx="1">
                  <c:v>6.3</c:v>
                </c:pt>
                <c:pt idx="2">
                  <c:v>14.3</c:v>
                </c:pt>
                <c:pt idx="3">
                  <c:v>22.3</c:v>
                </c:pt>
                <c:pt idx="4">
                  <c:v>37.5</c:v>
                </c:pt>
              </c:numCache>
            </c:numRef>
          </c:val>
          <c:extLst>
            <c:ext xmlns:c16="http://schemas.microsoft.com/office/drawing/2014/chart" uri="{C3380CC4-5D6E-409C-BE32-E72D297353CC}">
              <c16:uniqueId val="{0000000A-1637-49A6-8F55-D90CC29B72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solidFill>
              <a:srgbClr val="B60D27"/>
            </a:solidFill>
            <a:ln>
              <a:solidFill>
                <a:schemeClr val="tx2"/>
              </a:solidFill>
            </a:ln>
          </c:spPr>
          <c:dPt>
            <c:idx val="0"/>
            <c:bubble3D val="0"/>
            <c:spPr>
              <a:solidFill>
                <a:schemeClr val="accent3"/>
              </a:solidFill>
              <a:ln w="19050">
                <a:solidFill>
                  <a:schemeClr val="tx2"/>
                </a:solidFill>
              </a:ln>
              <a:effectLst/>
            </c:spPr>
            <c:extLst>
              <c:ext xmlns:c16="http://schemas.microsoft.com/office/drawing/2014/chart" uri="{C3380CC4-5D6E-409C-BE32-E72D297353CC}">
                <c16:uniqueId val="{00000001-70A2-4755-A807-AF73413B78D9}"/>
              </c:ext>
            </c:extLst>
          </c:dPt>
          <c:dPt>
            <c:idx val="1"/>
            <c:bubble3D val="0"/>
            <c:spPr>
              <a:solidFill>
                <a:schemeClr val="accent5"/>
              </a:solidFill>
              <a:ln w="19050">
                <a:solidFill>
                  <a:schemeClr val="tx2"/>
                </a:solidFill>
              </a:ln>
              <a:effectLst/>
            </c:spPr>
            <c:extLst>
              <c:ext xmlns:c16="http://schemas.microsoft.com/office/drawing/2014/chart" uri="{C3380CC4-5D6E-409C-BE32-E72D297353CC}">
                <c16:uniqueId val="{00000003-70A2-4755-A807-AF73413B78D9}"/>
              </c:ext>
            </c:extLst>
          </c:dPt>
          <c:dPt>
            <c:idx val="2"/>
            <c:bubble3D val="0"/>
            <c:spPr>
              <a:solidFill>
                <a:schemeClr val="accent4"/>
              </a:solidFill>
              <a:ln w="19050">
                <a:solidFill>
                  <a:schemeClr val="tx2"/>
                </a:solidFill>
              </a:ln>
              <a:effectLst/>
            </c:spPr>
            <c:extLst>
              <c:ext xmlns:c16="http://schemas.microsoft.com/office/drawing/2014/chart" uri="{C3380CC4-5D6E-409C-BE32-E72D297353CC}">
                <c16:uniqueId val="{00000005-70A2-4755-A807-AF73413B78D9}"/>
              </c:ext>
            </c:extLst>
          </c:dPt>
          <c:dPt>
            <c:idx val="3"/>
            <c:bubble3D val="0"/>
            <c:spPr>
              <a:solidFill>
                <a:schemeClr val="accent2"/>
              </a:solidFill>
              <a:ln w="19050">
                <a:solidFill>
                  <a:schemeClr val="tx2"/>
                </a:solidFill>
              </a:ln>
              <a:effectLst/>
            </c:spPr>
            <c:extLst>
              <c:ext xmlns:c16="http://schemas.microsoft.com/office/drawing/2014/chart" uri="{C3380CC4-5D6E-409C-BE32-E72D297353CC}">
                <c16:uniqueId val="{00000007-70A2-4755-A807-AF73413B78D9}"/>
              </c:ext>
            </c:extLst>
          </c:dPt>
          <c:dPt>
            <c:idx val="4"/>
            <c:bubble3D val="0"/>
            <c:spPr>
              <a:solidFill>
                <a:schemeClr val="bg2"/>
              </a:solidFill>
              <a:ln w="19050">
                <a:solidFill>
                  <a:schemeClr val="tx2"/>
                </a:solidFill>
              </a:ln>
              <a:effectLst/>
            </c:spPr>
            <c:extLst>
              <c:ext xmlns:c16="http://schemas.microsoft.com/office/drawing/2014/chart" uri="{C3380CC4-5D6E-409C-BE32-E72D297353CC}">
                <c16:uniqueId val="{00000009-70A2-4755-A807-AF73413B78D9}"/>
              </c:ext>
            </c:extLst>
          </c:dPt>
          <c:cat>
            <c:numRef>
              <c:f>Sheet1!$A$2:$A$6</c:f>
              <c:numCache>
                <c:formatCode>General</c:formatCode>
                <c:ptCount val="5"/>
              </c:numCache>
            </c:numRef>
          </c:cat>
          <c:val>
            <c:numRef>
              <c:f>Sheet1!$B$2:$B$6</c:f>
              <c:numCache>
                <c:formatCode>General</c:formatCode>
                <c:ptCount val="5"/>
                <c:pt idx="0">
                  <c:v>21.4</c:v>
                </c:pt>
                <c:pt idx="1">
                  <c:v>8.9</c:v>
                </c:pt>
                <c:pt idx="2">
                  <c:v>11.6</c:v>
                </c:pt>
                <c:pt idx="3">
                  <c:v>21.4</c:v>
                </c:pt>
                <c:pt idx="4">
                  <c:v>36.6</c:v>
                </c:pt>
              </c:numCache>
            </c:numRef>
          </c:val>
          <c:extLst>
            <c:ext xmlns:c16="http://schemas.microsoft.com/office/drawing/2014/chart" uri="{C3380CC4-5D6E-409C-BE32-E72D297353CC}">
              <c16:uniqueId val="{0000000A-70A2-4755-A807-AF73413B78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2"/>
              </a:solidFill>
            </a:ln>
          </c:spPr>
          <c:dPt>
            <c:idx val="0"/>
            <c:bubble3D val="0"/>
            <c:spPr>
              <a:solidFill>
                <a:schemeClr val="accent2"/>
              </a:solidFill>
              <a:ln w="19050">
                <a:solidFill>
                  <a:schemeClr val="tx2"/>
                </a:solidFill>
              </a:ln>
              <a:effectLst/>
            </c:spPr>
            <c:extLst>
              <c:ext xmlns:c16="http://schemas.microsoft.com/office/drawing/2014/chart" uri="{C3380CC4-5D6E-409C-BE32-E72D297353CC}">
                <c16:uniqueId val="{00000001-AC54-4A0C-BF30-6D7197F1CA38}"/>
              </c:ext>
            </c:extLst>
          </c:dPt>
          <c:dPt>
            <c:idx val="1"/>
            <c:bubble3D val="0"/>
            <c:spPr>
              <a:solidFill>
                <a:schemeClr val="bg2"/>
              </a:solidFill>
              <a:ln w="19050">
                <a:solidFill>
                  <a:schemeClr val="tx2"/>
                </a:solidFill>
              </a:ln>
              <a:effectLst/>
            </c:spPr>
            <c:extLst>
              <c:ext xmlns:c16="http://schemas.microsoft.com/office/drawing/2014/chart" uri="{C3380CC4-5D6E-409C-BE32-E72D297353CC}">
                <c16:uniqueId val="{00000003-AC54-4A0C-BF30-6D7197F1CA38}"/>
              </c:ext>
            </c:extLst>
          </c:dPt>
          <c:dPt>
            <c:idx val="2"/>
            <c:bubble3D val="0"/>
            <c:spPr>
              <a:solidFill>
                <a:schemeClr val="accent3"/>
              </a:solidFill>
              <a:ln w="19050">
                <a:solidFill>
                  <a:schemeClr val="tx2"/>
                </a:solidFill>
              </a:ln>
              <a:effectLst/>
            </c:spPr>
            <c:extLst>
              <c:ext xmlns:c16="http://schemas.microsoft.com/office/drawing/2014/chart" uri="{C3380CC4-5D6E-409C-BE32-E72D297353CC}">
                <c16:uniqueId val="{00000005-AC54-4A0C-BF30-6D7197F1CA38}"/>
              </c:ext>
            </c:extLst>
          </c:dPt>
          <c:dPt>
            <c:idx val="3"/>
            <c:bubble3D val="0"/>
            <c:spPr>
              <a:solidFill>
                <a:schemeClr val="accent4"/>
              </a:solidFill>
              <a:ln w="19050">
                <a:solidFill>
                  <a:schemeClr val="tx2"/>
                </a:solidFill>
              </a:ln>
              <a:effectLst/>
            </c:spPr>
            <c:extLst>
              <c:ext xmlns:c16="http://schemas.microsoft.com/office/drawing/2014/chart" uri="{C3380CC4-5D6E-409C-BE32-E72D297353CC}">
                <c16:uniqueId val="{00000007-AC54-4A0C-BF30-6D7197F1CA38}"/>
              </c:ext>
            </c:extLst>
          </c:dPt>
          <c:cat>
            <c:strRef>
              <c:f>Sheet1!$A$2:$A$5</c:f>
              <c:strCache>
                <c:ptCount val="2"/>
                <c:pt idx="0">
                  <c:v>1st Qtr</c:v>
                </c:pt>
                <c:pt idx="1">
                  <c:v>2nd Qtr</c:v>
                </c:pt>
              </c:strCache>
            </c:strRef>
          </c:cat>
          <c:val>
            <c:numRef>
              <c:f>Sheet1!$B$2:$B$5</c:f>
              <c:numCache>
                <c:formatCode>General</c:formatCode>
                <c:ptCount val="4"/>
                <c:pt idx="0">
                  <c:v>7.4</c:v>
                </c:pt>
                <c:pt idx="1">
                  <c:v>92.6</c:v>
                </c:pt>
              </c:numCache>
            </c:numRef>
          </c:val>
          <c:extLst>
            <c:ext xmlns:c16="http://schemas.microsoft.com/office/drawing/2014/chart" uri="{C3380CC4-5D6E-409C-BE32-E72D297353CC}">
              <c16:uniqueId val="{00000008-AC54-4A0C-BF30-6D7197F1CA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Arial"/>
      </a:defRPr>
    </a:lvl1pPr>
    <a:lvl2pPr indent="228600" latinLnBrk="0">
      <a:defRPr sz="1200">
        <a:solidFill>
          <a:srgbClr val="FFFFFF"/>
        </a:solidFill>
        <a:latin typeface="+mj-lt"/>
        <a:ea typeface="+mj-ea"/>
        <a:cs typeface="+mj-cs"/>
        <a:sym typeface="Arial"/>
      </a:defRPr>
    </a:lvl2pPr>
    <a:lvl3pPr indent="457200" latinLnBrk="0">
      <a:defRPr sz="1200">
        <a:solidFill>
          <a:srgbClr val="FFFFFF"/>
        </a:solidFill>
        <a:latin typeface="+mj-lt"/>
        <a:ea typeface="+mj-ea"/>
        <a:cs typeface="+mj-cs"/>
        <a:sym typeface="Arial"/>
      </a:defRPr>
    </a:lvl3pPr>
    <a:lvl4pPr indent="685800" latinLnBrk="0">
      <a:defRPr sz="1200">
        <a:solidFill>
          <a:srgbClr val="FFFFFF"/>
        </a:solidFill>
        <a:latin typeface="+mj-lt"/>
        <a:ea typeface="+mj-ea"/>
        <a:cs typeface="+mj-cs"/>
        <a:sym typeface="Arial"/>
      </a:defRPr>
    </a:lvl4pPr>
    <a:lvl5pPr indent="914400" latinLnBrk="0">
      <a:defRPr sz="1200">
        <a:solidFill>
          <a:srgbClr val="FFFFFF"/>
        </a:solidFill>
        <a:latin typeface="+mj-lt"/>
        <a:ea typeface="+mj-ea"/>
        <a:cs typeface="+mj-cs"/>
        <a:sym typeface="Arial"/>
      </a:defRPr>
    </a:lvl5pPr>
    <a:lvl6pPr indent="1143000" latinLnBrk="0">
      <a:defRPr sz="1200">
        <a:solidFill>
          <a:srgbClr val="FFFFFF"/>
        </a:solidFill>
        <a:latin typeface="+mj-lt"/>
        <a:ea typeface="+mj-ea"/>
        <a:cs typeface="+mj-cs"/>
        <a:sym typeface="Arial"/>
      </a:defRPr>
    </a:lvl6pPr>
    <a:lvl7pPr indent="1371600" latinLnBrk="0">
      <a:defRPr sz="1200">
        <a:solidFill>
          <a:srgbClr val="FFFFFF"/>
        </a:solidFill>
        <a:latin typeface="+mj-lt"/>
        <a:ea typeface="+mj-ea"/>
        <a:cs typeface="+mj-cs"/>
        <a:sym typeface="Arial"/>
      </a:defRPr>
    </a:lvl7pPr>
    <a:lvl8pPr indent="1600200" latinLnBrk="0">
      <a:defRPr sz="1200">
        <a:solidFill>
          <a:srgbClr val="FFFFFF"/>
        </a:solidFill>
        <a:latin typeface="+mj-lt"/>
        <a:ea typeface="+mj-ea"/>
        <a:cs typeface="+mj-cs"/>
        <a:sym typeface="Arial"/>
      </a:defRPr>
    </a:lvl8pPr>
    <a:lvl9pPr indent="1828800" latinLnBrk="0">
      <a:defRPr sz="1200">
        <a:solidFill>
          <a:srgbClr val="FFFFFF"/>
        </a:solidFill>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689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3169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23_Title Slide copy 4">
    <p:spTree>
      <p:nvGrpSpPr>
        <p:cNvPr id="1" name=""/>
        <p:cNvGrpSpPr/>
        <p:nvPr/>
      </p:nvGrpSpPr>
      <p:grpSpPr>
        <a:xfrm>
          <a:off x="0" y="0"/>
          <a:ext cx="0" cy="0"/>
          <a:chOff x="0" y="0"/>
          <a:chExt cx="0" cy="0"/>
        </a:xfrm>
      </p:grpSpPr>
      <p:pic>
        <p:nvPicPr>
          <p:cNvPr id="14" name="AdobeStock_289955087_redcued.jpg" descr="AdobeStock_289955087_redcued.jpg"/>
          <p:cNvPicPr>
            <a:picLocks noChangeAspect="1"/>
          </p:cNvPicPr>
          <p:nvPr/>
        </p:nvPicPr>
        <p:blipFill>
          <a:blip r:embed="rId2"/>
          <a:srcRect l="42" r="55" b="47"/>
          <a:stretch>
            <a:fillRect/>
          </a:stretch>
        </p:blipFill>
        <p:spPr>
          <a:xfrm>
            <a:off x="-37190" y="1481022"/>
            <a:ext cx="6135836" cy="4543253"/>
          </a:xfrm>
          <a:prstGeom prst="rect">
            <a:avLst/>
          </a:prstGeom>
          <a:ln w="12700">
            <a:miter lim="400000"/>
          </a:ln>
        </p:spPr>
      </p:pic>
      <p:pic>
        <p:nvPicPr>
          <p:cNvPr id="15" name="AdobeStock_279737893_reduced.jpg" descr="AdobeStock_279737893_reduced.jpg"/>
          <p:cNvPicPr>
            <a:picLocks noChangeAspect="1"/>
          </p:cNvPicPr>
          <p:nvPr/>
        </p:nvPicPr>
        <p:blipFill>
          <a:blip r:embed="rId3"/>
          <a:srcRect l="34" r="34"/>
          <a:stretch>
            <a:fillRect/>
          </a:stretch>
        </p:blipFill>
        <p:spPr>
          <a:xfrm>
            <a:off x="6103214" y="1483170"/>
            <a:ext cx="6106864" cy="4544272"/>
          </a:xfrm>
          <a:prstGeom prst="rect">
            <a:avLst/>
          </a:prstGeom>
          <a:ln w="12700">
            <a:miter lim="400000"/>
          </a:ln>
        </p:spPr>
      </p:pic>
      <p:sp>
        <p:nvSpPr>
          <p:cNvPr id="16" name="Straight Connector 12"/>
          <p:cNvSpPr/>
          <p:nvPr/>
        </p:nvSpPr>
        <p:spPr>
          <a:xfrm flipV="1">
            <a:off x="6095998" y="1474219"/>
            <a:ext cx="3" cy="4545570"/>
          </a:xfrm>
          <a:prstGeom prst="line">
            <a:avLst/>
          </a:prstGeom>
          <a:ln w="28575">
            <a:solidFill>
              <a:srgbClr val="FFFFFF"/>
            </a:solidFill>
          </a:ln>
        </p:spPr>
        <p:txBody>
          <a:bodyPr lIns="45718" tIns="45718" rIns="45718" bIns="45718"/>
          <a:lstStyle/>
          <a:p>
            <a:endParaRPr/>
          </a:p>
        </p:txBody>
      </p:sp>
      <p:sp>
        <p:nvSpPr>
          <p:cNvPr id="17" name="Rectangle 5"/>
          <p:cNvSpPr/>
          <p:nvPr/>
        </p:nvSpPr>
        <p:spPr>
          <a:xfrm>
            <a:off x="0" y="0"/>
            <a:ext cx="12192000" cy="1474223"/>
          </a:xfrm>
          <a:prstGeom prst="rect">
            <a:avLst/>
          </a:prstGeom>
          <a:solidFill>
            <a:schemeClr val="accent1"/>
          </a:solidFill>
          <a:ln w="12700">
            <a:miter lim="400000"/>
          </a:ln>
        </p:spPr>
        <p:txBody>
          <a:bodyPr lIns="45718" tIns="45718" rIns="45718" bIns="45718" anchor="ctr"/>
          <a:lstStyle/>
          <a:p>
            <a:pPr algn="ctr">
              <a:defRPr>
                <a:solidFill>
                  <a:srgbClr val="363636"/>
                </a:solidFill>
                <a:latin typeface="+mj-lt"/>
                <a:ea typeface="+mj-ea"/>
                <a:cs typeface="+mj-cs"/>
                <a:sym typeface="Arial"/>
              </a:defRPr>
            </a:pPr>
            <a:endParaRPr/>
          </a:p>
        </p:txBody>
      </p:sp>
      <p:pic>
        <p:nvPicPr>
          <p:cNvPr id="18" name="Picture 6" descr="Picture 6"/>
          <p:cNvPicPr>
            <a:picLocks noChangeAspect="1"/>
          </p:cNvPicPr>
          <p:nvPr/>
        </p:nvPicPr>
        <p:blipFill>
          <a:blip r:embed="rId4"/>
          <a:stretch>
            <a:fillRect/>
          </a:stretch>
        </p:blipFill>
        <p:spPr>
          <a:xfrm>
            <a:off x="11069242" y="6368412"/>
            <a:ext cx="635928" cy="345156"/>
          </a:xfrm>
          <a:prstGeom prst="rect">
            <a:avLst/>
          </a:prstGeom>
          <a:ln w="12700">
            <a:miter lim="400000"/>
          </a:ln>
        </p:spPr>
      </p:pic>
      <p:pic>
        <p:nvPicPr>
          <p:cNvPr id="20" name="Picture 8" descr="Picture 8"/>
          <p:cNvPicPr>
            <a:picLocks noChangeAspect="1"/>
          </p:cNvPicPr>
          <p:nvPr/>
        </p:nvPicPr>
        <p:blipFill>
          <a:blip r:embed="rId5"/>
          <a:srcRect l="717" r="717" b="108"/>
          <a:stretch>
            <a:fillRect/>
          </a:stretch>
        </p:blipFill>
        <p:spPr>
          <a:xfrm>
            <a:off x="418053" y="6108701"/>
            <a:ext cx="520295" cy="654143"/>
          </a:xfrm>
          <a:prstGeom prst="rect">
            <a:avLst/>
          </a:prstGeom>
          <a:ln w="12700">
            <a:miter lim="400000"/>
          </a:ln>
        </p:spPr>
      </p:pic>
      <p:pic>
        <p:nvPicPr>
          <p:cNvPr id="21" name="Picture 9" descr="Picture 9"/>
          <p:cNvPicPr>
            <a:picLocks noChangeAspect="1"/>
          </p:cNvPicPr>
          <p:nvPr/>
        </p:nvPicPr>
        <p:blipFill>
          <a:blip r:embed="rId6"/>
          <a:srcRect t="84400"/>
          <a:stretch>
            <a:fillRect/>
          </a:stretch>
        </p:blipFill>
        <p:spPr>
          <a:xfrm>
            <a:off x="1044790" y="6285231"/>
            <a:ext cx="1496293" cy="218907"/>
          </a:xfrm>
          <a:prstGeom prst="rect">
            <a:avLst/>
          </a:prstGeom>
          <a:ln w="12700">
            <a:miter lim="400000"/>
          </a:ln>
        </p:spPr>
      </p:pic>
      <p:sp>
        <p:nvSpPr>
          <p:cNvPr id="22" name="Straight Connector 10"/>
          <p:cNvSpPr/>
          <p:nvPr/>
        </p:nvSpPr>
        <p:spPr>
          <a:xfrm>
            <a:off x="-2" y="6019800"/>
            <a:ext cx="12192005" cy="0"/>
          </a:xfrm>
          <a:prstGeom prst="line">
            <a:avLst/>
          </a:prstGeom>
          <a:ln w="28575">
            <a:solidFill>
              <a:schemeClr val="accent3"/>
            </a:solidFill>
          </a:ln>
        </p:spPr>
        <p:txBody>
          <a:bodyPr lIns="45718" tIns="45718" rIns="45718" bIns="45718"/>
          <a:lstStyle/>
          <a:p>
            <a:endParaRPr/>
          </a:p>
        </p:txBody>
      </p:sp>
      <p:sp>
        <p:nvSpPr>
          <p:cNvPr id="23" name="Straight Connector 11"/>
          <p:cNvSpPr/>
          <p:nvPr/>
        </p:nvSpPr>
        <p:spPr>
          <a:xfrm>
            <a:off x="-2" y="1474219"/>
            <a:ext cx="12192005" cy="2"/>
          </a:xfrm>
          <a:prstGeom prst="line">
            <a:avLst/>
          </a:prstGeom>
          <a:ln w="28575">
            <a:solidFill>
              <a:srgbClr val="FFFFFF"/>
            </a:solidFill>
          </a:ln>
        </p:spPr>
        <p:txBody>
          <a:bodyPr lIns="45718" tIns="45718" rIns="45718" bIns="45718"/>
          <a:lstStyle/>
          <a:p>
            <a:endParaRPr/>
          </a:p>
        </p:txBody>
      </p:sp>
      <p:sp>
        <p:nvSpPr>
          <p:cNvPr id="24" name="Title Text"/>
          <p:cNvSpPr txBox="1">
            <a:spLocks noGrp="1"/>
          </p:cNvSpPr>
          <p:nvPr>
            <p:ph type="title"/>
          </p:nvPr>
        </p:nvSpPr>
        <p:spPr>
          <a:xfrm>
            <a:off x="486832" y="165101"/>
            <a:ext cx="11218337" cy="1206501"/>
          </a:xfrm>
          <a:prstGeom prst="rect">
            <a:avLst/>
          </a:prstGeom>
        </p:spPr>
        <p:txBody>
          <a:bodyPr/>
          <a:lstStyle>
            <a:lvl1pPr>
              <a:defRPr sz="3600">
                <a:solidFill>
                  <a:srgbClr val="FFFFFF"/>
                </a:solidFill>
              </a:defRPr>
            </a:lvl1pPr>
          </a:lstStyle>
          <a:p>
            <a:r>
              <a:t>Title Text</a:t>
            </a:r>
          </a:p>
        </p:txBody>
      </p:sp>
      <p:sp>
        <p:nvSpPr>
          <p:cNvPr id="27" name="Slide Number"/>
          <p:cNvSpPr txBox="1">
            <a:spLocks noGrp="1"/>
          </p:cNvSpPr>
          <p:nvPr>
            <p:ph type="sldNum" sz="quarter" idx="2"/>
          </p:nvPr>
        </p:nvSpPr>
        <p:spPr>
          <a:xfrm>
            <a:off x="8463948" y="6224225"/>
            <a:ext cx="273652" cy="26425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14914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16406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40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86589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2869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319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3241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20830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6392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6977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34" name="Rectangle 4"/>
          <p:cNvSpPr/>
          <p:nvPr/>
        </p:nvSpPr>
        <p:spPr>
          <a:xfrm>
            <a:off x="0" y="1219201"/>
            <a:ext cx="12192000" cy="2229395"/>
          </a:xfrm>
          <a:prstGeom prst="rect">
            <a:avLst/>
          </a:prstGeom>
          <a:solidFill>
            <a:schemeClr val="accent1">
              <a:alpha val="15000"/>
            </a:schemeClr>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35" name="Title Text"/>
          <p:cNvSpPr txBox="1">
            <a:spLocks noGrp="1"/>
          </p:cNvSpPr>
          <p:nvPr>
            <p:ph type="title"/>
          </p:nvPr>
        </p:nvSpPr>
        <p:spPr>
          <a:xfrm>
            <a:off x="486832" y="1332411"/>
            <a:ext cx="11020095" cy="2002972"/>
          </a:xfrm>
          <a:prstGeom prst="rect">
            <a:avLst/>
          </a:prstGeom>
        </p:spPr>
        <p:txBody>
          <a:bodyPr/>
          <a:lstStyle>
            <a:lvl1pPr>
              <a:defRPr sz="3600"/>
            </a:lvl1pPr>
          </a:lstStyle>
          <a:p>
            <a:r>
              <a:t>Title Text</a:t>
            </a:r>
          </a:p>
        </p:txBody>
      </p:sp>
      <p:sp>
        <p:nvSpPr>
          <p:cNvPr id="36" name="Body Level One…"/>
          <p:cNvSpPr txBox="1">
            <a:spLocks noGrp="1"/>
          </p:cNvSpPr>
          <p:nvPr>
            <p:ph type="body" sz="quarter" idx="1"/>
          </p:nvPr>
        </p:nvSpPr>
        <p:spPr>
          <a:xfrm>
            <a:off x="486832" y="3563696"/>
            <a:ext cx="11218337" cy="1416054"/>
          </a:xfrm>
          <a:prstGeom prst="rect">
            <a:avLst/>
          </a:prstGeom>
        </p:spPr>
        <p:txBody>
          <a:bodyPr/>
          <a:lstStyle>
            <a:lvl1pPr marL="0" indent="0">
              <a:buClrTx/>
              <a:buSzTx/>
              <a:buNone/>
              <a:defRPr b="1">
                <a:solidFill>
                  <a:schemeClr val="accent3"/>
                </a:solidFill>
              </a:defRPr>
            </a:lvl1pPr>
            <a:lvl2pPr>
              <a:buClrTx/>
              <a:defRPr b="1">
                <a:solidFill>
                  <a:schemeClr val="accent3"/>
                </a:solidFill>
              </a:defRPr>
            </a:lvl2pPr>
            <a:lvl3pPr>
              <a:buClrTx/>
              <a:defRPr b="1">
                <a:solidFill>
                  <a:schemeClr val="accent3"/>
                </a:solidFill>
              </a:defRPr>
            </a:lvl3pPr>
            <a:lvl4pPr>
              <a:buClrTx/>
              <a:defRPr b="1">
                <a:solidFill>
                  <a:schemeClr val="accent3"/>
                </a:solidFill>
              </a:defRPr>
            </a:lvl4pPr>
            <a:lvl5pPr>
              <a:buClrTx/>
              <a:defRPr b="1">
                <a:solidFill>
                  <a:schemeClr val="accent3"/>
                </a:solidFill>
              </a:defRPr>
            </a:lvl5pPr>
          </a:lstStyle>
          <a:p>
            <a:r>
              <a:t>Body Level One</a:t>
            </a:r>
          </a:p>
          <a:p>
            <a:pPr lvl="1"/>
            <a:r>
              <a:t>Body Level Two</a:t>
            </a:r>
          </a:p>
          <a:p>
            <a:pPr lvl="2"/>
            <a:r>
              <a:t>Body Level Three</a:t>
            </a:r>
          </a:p>
          <a:p>
            <a:pPr lvl="3"/>
            <a:r>
              <a:t>Body Level Four</a:t>
            </a:r>
          </a:p>
          <a:p>
            <a:pPr lvl="4"/>
            <a:r>
              <a:t>Body Level Five</a:t>
            </a:r>
          </a:p>
        </p:txBody>
      </p:sp>
      <p:sp>
        <p:nvSpPr>
          <p:cNvPr id="37" name="Rectangle 5"/>
          <p:cNvSpPr/>
          <p:nvPr/>
        </p:nvSpPr>
        <p:spPr>
          <a:xfrm>
            <a:off x="11705166" y="1219201"/>
            <a:ext cx="486833" cy="2229395"/>
          </a:xfrm>
          <a:prstGeom prst="rect">
            <a:avLst/>
          </a:prstGeom>
          <a:solidFill>
            <a:schemeClr val="accent1"/>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38" name="Rectangle 6"/>
          <p:cNvSpPr/>
          <p:nvPr/>
        </p:nvSpPr>
        <p:spPr>
          <a:xfrm>
            <a:off x="-1" y="6674632"/>
            <a:ext cx="7350036" cy="183373"/>
          </a:xfrm>
          <a:prstGeom prst="rect">
            <a:avLst/>
          </a:prstGeom>
          <a:solidFill>
            <a:schemeClr val="accent3"/>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pic>
        <p:nvPicPr>
          <p:cNvPr id="39" name="Picture 12" descr="Picture 12"/>
          <p:cNvPicPr>
            <a:picLocks noChangeAspect="1"/>
          </p:cNvPicPr>
          <p:nvPr/>
        </p:nvPicPr>
        <p:blipFill>
          <a:blip r:embed="rId2"/>
          <a:srcRect l="717" r="717" b="108"/>
          <a:stretch>
            <a:fillRect/>
          </a:stretch>
        </p:blipFill>
        <p:spPr>
          <a:xfrm>
            <a:off x="418039" y="5803901"/>
            <a:ext cx="520295" cy="654143"/>
          </a:xfrm>
          <a:prstGeom prst="rect">
            <a:avLst/>
          </a:prstGeom>
          <a:ln w="12700">
            <a:miter lim="400000"/>
          </a:ln>
        </p:spPr>
      </p:pic>
      <p:pic>
        <p:nvPicPr>
          <p:cNvPr id="40" name="Picture 13" descr="Picture 13"/>
          <p:cNvPicPr>
            <a:picLocks noChangeAspect="1"/>
          </p:cNvPicPr>
          <p:nvPr/>
        </p:nvPicPr>
        <p:blipFill>
          <a:blip r:embed="rId3"/>
          <a:srcRect t="84401"/>
          <a:stretch>
            <a:fillRect/>
          </a:stretch>
        </p:blipFill>
        <p:spPr>
          <a:xfrm>
            <a:off x="1038876" y="6021518"/>
            <a:ext cx="1496293" cy="218907"/>
          </a:xfrm>
          <a:prstGeom prst="rect">
            <a:avLst/>
          </a:prstGeom>
          <a:ln w="12700">
            <a:miter lim="400000"/>
          </a:ln>
        </p:spPr>
      </p:pic>
      <p:pic>
        <p:nvPicPr>
          <p:cNvPr id="41" name="Picture 14" descr="Picture 14"/>
          <p:cNvPicPr>
            <a:picLocks noChangeAspect="1"/>
          </p:cNvPicPr>
          <p:nvPr/>
        </p:nvPicPr>
        <p:blipFill>
          <a:blip r:embed="rId4"/>
          <a:stretch>
            <a:fillRect/>
          </a:stretch>
        </p:blipFill>
        <p:spPr>
          <a:xfrm>
            <a:off x="11069242" y="6112888"/>
            <a:ext cx="635928" cy="345156"/>
          </a:xfrm>
          <a:prstGeom prst="rect">
            <a:avLst/>
          </a:prstGeom>
          <a:ln w="12700">
            <a:miter lim="400000"/>
          </a:ln>
        </p:spPr>
      </p:pic>
      <p:sp>
        <p:nvSpPr>
          <p:cNvPr id="42" name="Subtitle 2"/>
          <p:cNvSpPr txBox="1"/>
          <p:nvPr/>
        </p:nvSpPr>
        <p:spPr>
          <a:xfrm>
            <a:off x="1540630" y="5919325"/>
            <a:ext cx="9360059" cy="532366"/>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45718" tIns="45718" rIns="45718" bIns="45718" anchor="b">
            <a:normAutofit/>
          </a:bodyPr>
          <a:lstStyle/>
          <a:p>
            <a:pPr algn="r">
              <a:spcBef>
                <a:spcPts val="200"/>
              </a:spcBef>
              <a:defRPr sz="1100" b="1">
                <a:solidFill>
                  <a:srgbClr val="4D4D4D"/>
                </a:solidFill>
                <a:latin typeface="+mj-lt"/>
                <a:ea typeface="+mj-ea"/>
                <a:cs typeface="+mj-cs"/>
                <a:sym typeface="Arial"/>
              </a:defRPr>
            </a:pPr>
            <a:r>
              <a:t>Supported by Eli Lilly and Company.</a:t>
            </a:r>
          </a:p>
          <a:p>
            <a:pPr algn="r">
              <a:spcBef>
                <a:spcPts val="200"/>
              </a:spcBef>
              <a:defRPr sz="1000">
                <a:solidFill>
                  <a:srgbClr val="363636"/>
                </a:solidFill>
                <a:latin typeface="+mj-lt"/>
                <a:ea typeface="+mj-ea"/>
                <a:cs typeface="+mj-cs"/>
                <a:sym typeface="Arial"/>
              </a:defRPr>
            </a:pPr>
            <a:r>
              <a:t> Eli Lilly and Company has not influenced the content of this publication</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04625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22182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4"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3"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l="717" r="717" b="108"/>
          <a:stretch/>
        </p:blipFill>
        <p:spPr>
          <a:xfrm>
            <a:off x="418042" y="5803901"/>
            <a:ext cx="520289" cy="654139"/>
          </a:xfrm>
          <a:prstGeom prst="rect">
            <a:avLst/>
          </a:prstGeom>
        </p:spPr>
      </p:pic>
      <p:pic>
        <p:nvPicPr>
          <p:cNvPr id="14" name="Picture 13"/>
          <p:cNvPicPr>
            <a:picLocks/>
          </p:cNvPicPr>
          <p:nvPr userDrawn="1"/>
        </p:nvPicPr>
        <p:blipFill rotWithShape="1">
          <a:blip r:embed="rId3" cstate="print">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id="15" name="Picture 14" descr="LILLY_LOGO.jpg">
            <a:extLst>
              <a:ext uri="{FF2B5EF4-FFF2-40B4-BE49-F238E27FC236}">
                <a16:creationId xmlns:a16="http://schemas.microsoft.com/office/drawing/2014/main" id="{0DB9947A-0034-4D91-9E86-F87D5B315191}"/>
              </a:ext>
            </a:extLst>
          </p:cNvPr>
          <p:cNvPicPr>
            <a:picLocks/>
          </p:cNvPicPr>
          <p:nvPr userDrawn="1"/>
        </p:nvPicPr>
        <p:blipFill>
          <a:blip r:embed="rId4" cstate="print"/>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spTree>
    <p:extLst>
      <p:ext uri="{BB962C8B-B14F-4D97-AF65-F5344CB8AC3E}">
        <p14:creationId xmlns:p14="http://schemas.microsoft.com/office/powerpoint/2010/main" val="265995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486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635412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983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13746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4219294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3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21" hasCustomPrompt="1"/>
          </p:nvPr>
        </p:nvSpPr>
        <p:spPr>
          <a:xfrm>
            <a:off x="486834" y="6096001"/>
            <a:ext cx="5507567" cy="487367"/>
          </a:xfrm>
          <a:prstGeom prst="rect">
            <a:avLst/>
          </a:prstGeom>
        </p:spPr>
        <p:txBody>
          <a:bodyPr anchor="b"/>
          <a:lstStyle>
            <a:lvl1pPr marL="0" indent="0">
              <a:buClrTx/>
              <a:buSzTx/>
              <a:buNone/>
              <a:defRPr sz="1200"/>
            </a:lvl1pPr>
          </a:lstStyle>
          <a:p>
            <a:r>
              <a:t>Footnote text left aligned (Arial 12pt roman, black)</a:t>
            </a:r>
          </a:p>
        </p:txBody>
      </p:sp>
      <p:sp>
        <p:nvSpPr>
          <p:cNvPr id="53" name="Text Placeholder 4"/>
          <p:cNvSpPr>
            <a:spLocks noGrp="1"/>
          </p:cNvSpPr>
          <p:nvPr>
            <p:ph type="body" sz="quarter" idx="22" hasCustomPrompt="1"/>
          </p:nvPr>
        </p:nvSpPr>
        <p:spPr>
          <a:xfrm>
            <a:off x="6197601" y="6096001"/>
            <a:ext cx="5507571" cy="487367"/>
          </a:xfrm>
          <a:prstGeom prst="rect">
            <a:avLst/>
          </a:prstGeom>
        </p:spPr>
        <p:txBody>
          <a:bodyPr anchor="b"/>
          <a:lstStyle>
            <a:lvl1pPr marL="0" indent="0" algn="r">
              <a:buClrTx/>
              <a:buSzTx/>
              <a:buNone/>
              <a:defRPr sz="1200"/>
            </a:lvl1pPr>
          </a:lstStyle>
          <a:p>
            <a:r>
              <a:t>Reference text right aligned (Arial 12pt roman, black)</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lvl1pPr>
              <a:defRPr sz="2400"/>
            </a:lvl1pPr>
          </a:lstStyle>
          <a:p>
            <a:r>
              <a:t>Title Text</a:t>
            </a:r>
          </a:p>
        </p:txBody>
      </p:sp>
      <p:sp>
        <p:nvSpPr>
          <p:cNvPr id="62" name="Body Level One…"/>
          <p:cNvSpPr txBox="1">
            <a:spLocks noGrp="1"/>
          </p:cNvSpPr>
          <p:nvPr>
            <p:ph type="body" sz="quarter" idx="1" hasCustomPrompt="1"/>
          </p:nvPr>
        </p:nvSpPr>
        <p:spPr>
          <a:xfrm>
            <a:off x="486832" y="6096001"/>
            <a:ext cx="5507572" cy="487367"/>
          </a:xfrm>
          <a:prstGeom prst="rect">
            <a:avLst/>
          </a:prstGeom>
        </p:spPr>
        <p:txBody>
          <a:bodyPr anchor="b"/>
          <a:lstStyle>
            <a:lvl1pPr marL="0" indent="0">
              <a:buClrTx/>
              <a:buSzTx/>
              <a:buNone/>
              <a:defRPr sz="1200"/>
            </a:lvl1pPr>
            <a:lvl2pPr marL="484583" indent="-232171">
              <a:buClrTx/>
              <a:defRPr sz="1200"/>
            </a:lvl2pPr>
            <a:lvl3pPr marL="750488" indent="-186927">
              <a:buClrTx/>
              <a:defRPr sz="1200"/>
            </a:lvl3pPr>
            <a:lvl4pPr marL="1029890" indent="-215503">
              <a:buClrTx/>
              <a:defRPr sz="1200"/>
            </a:lvl4pPr>
            <a:lvl5pPr marL="1318815" indent="-215503">
              <a:buClrTx/>
              <a:defRPr sz="1200"/>
            </a:lvl5pPr>
          </a:lstStyle>
          <a:p>
            <a:r>
              <a:t>Footnote text left aligned (Arial 12pt roman, black)</a:t>
            </a:r>
          </a:p>
          <a:p>
            <a:pPr lvl="1"/>
            <a:endParaRPr/>
          </a:p>
          <a:p>
            <a:pPr lvl="2"/>
            <a:endParaRPr/>
          </a:p>
          <a:p>
            <a:pPr lvl="3"/>
            <a:endParaRPr/>
          </a:p>
          <a:p>
            <a:pPr lvl="4"/>
            <a:endParaRPr/>
          </a:p>
        </p:txBody>
      </p:sp>
      <p:sp>
        <p:nvSpPr>
          <p:cNvPr id="63" name="Text Placeholder 4"/>
          <p:cNvSpPr>
            <a:spLocks noGrp="1"/>
          </p:cNvSpPr>
          <p:nvPr>
            <p:ph type="body" sz="quarter" idx="21" hasCustomPrompt="1"/>
          </p:nvPr>
        </p:nvSpPr>
        <p:spPr>
          <a:xfrm>
            <a:off x="6197601" y="6096001"/>
            <a:ext cx="5507571" cy="487367"/>
          </a:xfrm>
          <a:prstGeom prst="rect">
            <a:avLst/>
          </a:prstGeom>
        </p:spPr>
        <p:txBody>
          <a:bodyPr anchor="b"/>
          <a:lstStyle>
            <a:lvl1pPr marL="0" indent="0" algn="r">
              <a:buClrTx/>
              <a:buSzTx/>
              <a:buNone/>
              <a:defRPr sz="1200"/>
            </a:lvl1pPr>
          </a:lstStyle>
          <a:p>
            <a:r>
              <a:t>Reference text right aligned (Arial 12pt roman, black)</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71" name="Title Text"/>
          <p:cNvSpPr txBox="1">
            <a:spLocks noGrp="1"/>
          </p:cNvSpPr>
          <p:nvPr>
            <p:ph type="title"/>
          </p:nvPr>
        </p:nvSpPr>
        <p:spPr>
          <a:xfrm>
            <a:off x="963084" y="4406901"/>
            <a:ext cx="10363201" cy="1362079"/>
          </a:xfrm>
          <a:prstGeom prst="rect">
            <a:avLst/>
          </a:prstGeom>
        </p:spPr>
        <p:txBody>
          <a:bodyPr anchor="t"/>
          <a:lstStyle>
            <a:lvl1pPr>
              <a:defRPr sz="4000" cap="all"/>
            </a:lvl1pPr>
          </a:lstStyle>
          <a:p>
            <a:r>
              <a:t>Title Text</a:t>
            </a:r>
          </a:p>
        </p:txBody>
      </p:sp>
      <p:sp>
        <p:nvSpPr>
          <p:cNvPr id="72" name="Body Level One…"/>
          <p:cNvSpPr txBox="1">
            <a:spLocks noGrp="1"/>
          </p:cNvSpPr>
          <p:nvPr>
            <p:ph type="body" sz="quarter" idx="1"/>
          </p:nvPr>
        </p:nvSpPr>
        <p:spPr>
          <a:xfrm>
            <a:off x="963084" y="2906713"/>
            <a:ext cx="10363201" cy="1500191"/>
          </a:xfrm>
          <a:prstGeom prst="rect">
            <a:avLst/>
          </a:prstGeom>
        </p:spPr>
        <p:txBody>
          <a:bodyPr anchor="b"/>
          <a:lstStyle>
            <a:lvl1pPr marL="0" indent="0">
              <a:buClrTx/>
              <a:buSzTx/>
              <a:buNone/>
              <a:defRPr sz="2000"/>
            </a:lvl1pPr>
            <a:lvl2pPr marL="0" indent="0">
              <a:buClrTx/>
              <a:buSzTx/>
              <a:buNone/>
              <a:defRPr sz="2000"/>
            </a:lvl2pPr>
            <a:lvl3pPr marL="0" indent="0">
              <a:buClrTx/>
              <a:buSzTx/>
              <a:buNone/>
              <a:defRPr sz="2000"/>
            </a:lvl3pPr>
            <a:lvl4pPr marL="0" indent="0">
              <a:buClrTx/>
              <a:buSzTx/>
              <a:buNone/>
              <a:defRPr sz="2000"/>
            </a:lvl4pPr>
            <a:lvl5pPr marL="0" indent="0">
              <a:buClrTx/>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73" name="Rectangle 3"/>
          <p:cNvSpPr/>
          <p:nvPr/>
        </p:nvSpPr>
        <p:spPr>
          <a:xfrm>
            <a:off x="11705166" y="0"/>
            <a:ext cx="486833" cy="1166951"/>
          </a:xfrm>
          <a:prstGeom prst="rect">
            <a:avLst/>
          </a:prstGeom>
          <a:solidFill>
            <a:schemeClr val="accent1"/>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74" name="Rectangle 4"/>
          <p:cNvSpPr/>
          <p:nvPr/>
        </p:nvSpPr>
        <p:spPr>
          <a:xfrm>
            <a:off x="-4" y="6705600"/>
            <a:ext cx="6108707" cy="152400"/>
          </a:xfrm>
          <a:prstGeom prst="rect">
            <a:avLst/>
          </a:prstGeom>
          <a:solidFill>
            <a:schemeClr val="accent3"/>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lvl1pPr>
              <a:defRPr sz="2400"/>
            </a:lvl1pPr>
          </a:lstStyle>
          <a:p>
            <a:r>
              <a:t>Title Text</a:t>
            </a:r>
          </a:p>
        </p:txBody>
      </p:sp>
      <p:sp>
        <p:nvSpPr>
          <p:cNvPr id="83" name="Body Level One…"/>
          <p:cNvSpPr txBox="1">
            <a:spLocks noGrp="1"/>
          </p:cNvSpPr>
          <p:nvPr>
            <p:ph type="body" sz="half" idx="1"/>
          </p:nvPr>
        </p:nvSpPr>
        <p:spPr>
          <a:xfrm>
            <a:off x="486832" y="1447800"/>
            <a:ext cx="5507569" cy="450015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hasCustomPrompt="1"/>
          </p:nvPr>
        </p:nvSpPr>
        <p:spPr>
          <a:xfrm>
            <a:off x="486834" y="6096001"/>
            <a:ext cx="5507567" cy="487367"/>
          </a:xfrm>
          <a:prstGeom prst="rect">
            <a:avLst/>
          </a:prstGeom>
        </p:spPr>
        <p:txBody>
          <a:bodyPr anchor="b"/>
          <a:lstStyle>
            <a:lvl1pPr marL="0" indent="0">
              <a:buClrTx/>
              <a:buSzTx/>
              <a:buNone/>
              <a:defRPr sz="1200"/>
            </a:lvl1pPr>
          </a:lstStyle>
          <a:p>
            <a:r>
              <a:t>Footnote text left aligned (Arial 12pt roman, black)</a:t>
            </a:r>
          </a:p>
        </p:txBody>
      </p:sp>
      <p:sp>
        <p:nvSpPr>
          <p:cNvPr id="85" name="Text Placeholder 4"/>
          <p:cNvSpPr>
            <a:spLocks noGrp="1"/>
          </p:cNvSpPr>
          <p:nvPr>
            <p:ph type="body" sz="quarter" idx="22" hasCustomPrompt="1"/>
          </p:nvPr>
        </p:nvSpPr>
        <p:spPr>
          <a:xfrm>
            <a:off x="6197601" y="6096001"/>
            <a:ext cx="5507571" cy="487367"/>
          </a:xfrm>
          <a:prstGeom prst="rect">
            <a:avLst/>
          </a:prstGeom>
        </p:spPr>
        <p:txBody>
          <a:bodyPr anchor="b"/>
          <a:lstStyle>
            <a:lvl1pPr marL="0" indent="0" algn="r">
              <a:buClrTx/>
              <a:buSzTx/>
              <a:buNone/>
              <a:defRPr sz="1200"/>
            </a:lvl1pPr>
          </a:lstStyle>
          <a:p>
            <a:r>
              <a:t>Reference text right aligned (Arial 12pt roman, black)</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lvl1pPr>
              <a:defRPr sz="2400"/>
            </a:lvl1pPr>
          </a:lstStyle>
          <a:p>
            <a:r>
              <a:t>Title Text</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4"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3"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l="717" r="717" b="108"/>
          <a:stretch/>
        </p:blipFill>
        <p:spPr>
          <a:xfrm>
            <a:off x="418042" y="5803901"/>
            <a:ext cx="520289" cy="654139"/>
          </a:xfrm>
          <a:prstGeom prst="rect">
            <a:avLst/>
          </a:prstGeom>
        </p:spPr>
      </p:pic>
      <p:pic>
        <p:nvPicPr>
          <p:cNvPr id="14" name="Picture 13"/>
          <p:cNvPicPr>
            <a:picLocks/>
          </p:cNvPicPr>
          <p:nvPr userDrawn="1"/>
        </p:nvPicPr>
        <p:blipFill rotWithShape="1">
          <a:blip r:embed="rId3" cstate="print">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id="15" name="Picture 14" descr="LILLY_LOGO.jpg">
            <a:extLst>
              <a:ext uri="{FF2B5EF4-FFF2-40B4-BE49-F238E27FC236}">
                <a16:creationId xmlns:a16="http://schemas.microsoft.com/office/drawing/2014/main" id="{0DB9947A-0034-4D91-9E86-F87D5B315191}"/>
              </a:ext>
            </a:extLst>
          </p:cNvPr>
          <p:cNvPicPr>
            <a:picLocks/>
          </p:cNvPicPr>
          <p:nvPr userDrawn="1"/>
        </p:nvPicPr>
        <p:blipFill>
          <a:blip r:embed="rId4" cstate="print"/>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spTree>
    <p:extLst>
      <p:ext uri="{BB962C8B-B14F-4D97-AF65-F5344CB8AC3E}">
        <p14:creationId xmlns:p14="http://schemas.microsoft.com/office/powerpoint/2010/main" val="271437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5"/>
          <p:cNvSpPr/>
          <p:nvPr/>
        </p:nvSpPr>
        <p:spPr>
          <a:xfrm>
            <a:off x="0" y="0"/>
            <a:ext cx="12192000" cy="1166951"/>
          </a:xfrm>
          <a:prstGeom prst="rect">
            <a:avLst/>
          </a:prstGeom>
          <a:solidFill>
            <a:schemeClr val="accent1">
              <a:alpha val="15000"/>
            </a:schemeClr>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3" name="Rectangle 8"/>
          <p:cNvSpPr/>
          <p:nvPr/>
        </p:nvSpPr>
        <p:spPr>
          <a:xfrm>
            <a:off x="11705166" y="0"/>
            <a:ext cx="486833" cy="1166951"/>
          </a:xfrm>
          <a:prstGeom prst="rect">
            <a:avLst/>
          </a:prstGeom>
          <a:solidFill>
            <a:schemeClr val="accent1"/>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4" name="Rectangle 9"/>
          <p:cNvSpPr/>
          <p:nvPr/>
        </p:nvSpPr>
        <p:spPr>
          <a:xfrm>
            <a:off x="-4" y="6705600"/>
            <a:ext cx="6108707" cy="152400"/>
          </a:xfrm>
          <a:prstGeom prst="rect">
            <a:avLst/>
          </a:prstGeom>
          <a:solidFill>
            <a:schemeClr val="accent3"/>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5" name="Title Text"/>
          <p:cNvSpPr txBox="1">
            <a:spLocks noGrp="1"/>
          </p:cNvSpPr>
          <p:nvPr>
            <p:ph type="title"/>
          </p:nvPr>
        </p:nvSpPr>
        <p:spPr>
          <a:xfrm>
            <a:off x="486832" y="179614"/>
            <a:ext cx="10985263" cy="807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6" name="Body Level One…"/>
          <p:cNvSpPr txBox="1">
            <a:spLocks noGrp="1"/>
          </p:cNvSpPr>
          <p:nvPr>
            <p:ph type="body" idx="1"/>
          </p:nvPr>
        </p:nvSpPr>
        <p:spPr>
          <a:xfrm>
            <a:off x="486832" y="1254034"/>
            <a:ext cx="11218337" cy="4746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8463949" y="6224225"/>
            <a:ext cx="273652" cy="264251"/>
          </a:xfrm>
          <a:prstGeom prst="rect">
            <a:avLst/>
          </a:prstGeom>
          <a:ln w="12700">
            <a:miter lim="400000"/>
          </a:ln>
        </p:spPr>
        <p:txBody>
          <a:bodyPr wrap="none" lIns="45718" tIns="45718" rIns="45718" bIns="45718" anchor="ctr">
            <a:spAutoFit/>
          </a:bodyPr>
          <a:lstStyle>
            <a:lvl1pPr algn="r">
              <a:defRPr sz="1200">
                <a:solidFill>
                  <a:srgbClr val="4D4D4D"/>
                </a:solidFill>
                <a:latin typeface="+mj-lt"/>
                <a:ea typeface="+mj-ea"/>
                <a:cs typeface="+mj-cs"/>
                <a:sym typeface="Arial"/>
              </a:defRPr>
            </a:lvl1pPr>
          </a:lstStyle>
          <a:p>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9pPr>
    </p:titleStyle>
    <p:bodyStyle>
      <a:lvl1pPr marL="250825" marR="0" indent="-250825" algn="l" defTabSz="914400" rtl="0" latinLnBrk="0">
        <a:lnSpc>
          <a:spcPct val="100000"/>
        </a:lnSpc>
        <a:spcBef>
          <a:spcPts val="400"/>
        </a:spcBef>
        <a:spcAft>
          <a:spcPts val="0"/>
        </a:spcAft>
        <a:buClr>
          <a:schemeClr val="accent1"/>
        </a:buClr>
        <a:buSzPct val="110000"/>
        <a:buFontTx/>
        <a:buChar char="•"/>
        <a:tabLst/>
        <a:defRPr sz="1600" b="0" i="0" u="none" strike="noStrike" cap="none" spc="0" baseline="0">
          <a:solidFill>
            <a:srgbClr val="4D4D4D"/>
          </a:solidFill>
          <a:uFillTx/>
          <a:latin typeface="+mj-lt"/>
          <a:ea typeface="+mj-ea"/>
          <a:cs typeface="+mj-cs"/>
          <a:sym typeface="Arial"/>
        </a:defRPr>
      </a:lvl1pPr>
      <a:lvl2pPr marL="561975" marR="0" indent="-309563"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2pPr>
      <a:lvl3pPr marL="812800" marR="0" indent="-2492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3pPr>
      <a:lvl4pPr marL="1101725" marR="0" indent="-2873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4pPr>
      <a:lvl5pPr marL="1390650" marR="0" indent="-2873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5pPr>
      <a:lvl6pPr marL="1790381" marR="0" indent="-229869"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6pPr>
      <a:lvl7pPr marL="22475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7pPr>
      <a:lvl8pPr marL="27047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8pPr>
      <a:lvl9pPr marL="31619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8915157"/>
      </p:ext>
    </p:extLst>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fontAlgn="base">
        <a:lnSpc>
          <a:spcPct val="90000"/>
        </a:lnSpc>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5611461"/>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7.xml"/><Relationship Id="rId7" Type="http://schemas.openxmlformats.org/officeDocument/2006/relationships/slide" Target="slide49.xm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slide" Target="slide36.xml"/><Relationship Id="rId5" Type="http://schemas.openxmlformats.org/officeDocument/2006/relationships/slide" Target="slide26.xml"/><Relationship Id="rId4" Type="http://schemas.openxmlformats.org/officeDocument/2006/relationships/slide" Target="slide25.xml"/><Relationship Id="rId9" Type="http://schemas.openxmlformats.org/officeDocument/2006/relationships/slide" Target="slide6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86832" y="165100"/>
            <a:ext cx="11218337" cy="1206503"/>
          </a:xfrm>
          <a:prstGeom prst="rect">
            <a:avLst/>
          </a:prstGeom>
        </p:spPr>
        <p:txBody>
          <a:bodyPr/>
          <a:lstStyle/>
          <a:p>
            <a:r>
              <a:rPr lang="ja-JP" dirty="0"/>
              <a:t>GIスライドデッキ2022
</a:t>
            </a:r>
            <a:r>
              <a:rPr lang="ja-JP" b="0" dirty="0"/>
              <a:t>次から選択された要約：</a:t>
            </a:r>
          </a:p>
        </p:txBody>
      </p:sp>
      <p:sp>
        <p:nvSpPr>
          <p:cNvPr id="2" name="Subtitle 2">
            <a:extLst>
              <a:ext uri="{FF2B5EF4-FFF2-40B4-BE49-F238E27FC236}">
                <a16:creationId xmlns:a16="http://schemas.microsoft.com/office/drawing/2014/main" id="{8358D23C-CA51-A680-D650-1CA82251E8A2}"/>
              </a:ext>
            </a:extLst>
          </p:cNvPr>
          <p:cNvSpPr txBox="1"/>
          <p:nvPr/>
        </p:nvSpPr>
        <p:spPr>
          <a:xfrm>
            <a:off x="1540631" y="6112776"/>
            <a:ext cx="9360056" cy="532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pPr algn="r">
              <a:spcBef>
                <a:spcPts val="200"/>
              </a:spcBef>
              <a:defRPr sz="1100" b="1">
                <a:solidFill>
                  <a:srgbClr val="4D4D4D"/>
                </a:solidFill>
                <a:latin typeface="+mj-lt"/>
                <a:ea typeface="MS Mincho"/>
                <a:cs typeface="+mj-cs"/>
                <a:sym typeface="Arial"/>
              </a:defRPr>
            </a:pPr>
            <a:r>
              <a:rPr lang="ja-JP"/>
              <a:t>Eli Lilly and Companyの支援を受けています。</a:t>
            </a:r>
          </a:p>
          <a:p>
            <a:pPr algn="r">
              <a:spcBef>
                <a:spcPts val="200"/>
              </a:spcBef>
              <a:defRPr sz="1000">
                <a:solidFill>
                  <a:srgbClr val="363636"/>
                </a:solidFill>
                <a:latin typeface="+mj-lt"/>
                <a:ea typeface="MS Mincho"/>
                <a:cs typeface="+mj-cs"/>
                <a:sym typeface="Arial"/>
              </a:defRPr>
            </a:pPr>
            <a:r>
              <a:rPr lang="ja-JP"/>
              <a:t> Eli Lilly and Companyは、この出版物の内容に影響を与えていません</a:t>
            </a:r>
          </a:p>
        </p:txBody>
      </p:sp>
      <p:sp>
        <p:nvSpPr>
          <p:cNvPr id="3" name="Rectangle 13">
            <a:extLst>
              <a:ext uri="{FF2B5EF4-FFF2-40B4-BE49-F238E27FC236}">
                <a16:creationId xmlns:a16="http://schemas.microsoft.com/office/drawing/2014/main" id="{9CA9902F-6E2C-6FA4-AFBF-C3ECC74F0028}"/>
              </a:ext>
            </a:extLst>
          </p:cNvPr>
          <p:cNvSpPr txBox="1"/>
          <p:nvPr/>
        </p:nvSpPr>
        <p:spPr>
          <a:xfrm>
            <a:off x="6154415" y="1583476"/>
            <a:ext cx="6004564" cy="677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p>
            <a:pPr algn="ctr">
              <a:spcBef>
                <a:spcPts val="600"/>
              </a:spcBef>
              <a:defRPr sz="2000" b="1">
                <a:effectLst>
                  <a:outerShdw blurRad="38100" dist="38100" dir="2700000" rotWithShape="0">
                    <a:srgbClr val="000000">
                      <a:alpha val="43137"/>
                    </a:srgbClr>
                  </a:outerShdw>
                </a:effectLst>
                <a:latin typeface="+mj-lt"/>
                <a:ea typeface="MS Mincho"/>
                <a:cs typeface="+mj-cs"/>
                <a:sym typeface="Arial"/>
              </a:defRPr>
            </a:pPr>
            <a:r>
              <a:rPr lang="ja-JP" dirty="0"/>
              <a:t>2022年ESMO（欧州臨床腫瘍学会）会議</a:t>
            </a:r>
            <a:br>
              <a:rPr lang="en-GB" altLang="ja-JP" dirty="0"/>
            </a:br>
            <a:r>
              <a:rPr lang="ja-JP" sz="1800" b="0" dirty="0"/>
              <a:t>2022年9月16～21日</a:t>
            </a:r>
          </a:p>
        </p:txBody>
      </p:sp>
      <p:sp>
        <p:nvSpPr>
          <p:cNvPr id="4" name="Rectangle 15">
            <a:extLst>
              <a:ext uri="{FF2B5EF4-FFF2-40B4-BE49-F238E27FC236}">
                <a16:creationId xmlns:a16="http://schemas.microsoft.com/office/drawing/2014/main" id="{1B27CEA6-E46F-B96C-668B-8436FD193D14}"/>
              </a:ext>
            </a:extLst>
          </p:cNvPr>
          <p:cNvSpPr txBox="1"/>
          <p:nvPr/>
        </p:nvSpPr>
        <p:spPr>
          <a:xfrm>
            <a:off x="-6988" y="1583476"/>
            <a:ext cx="6086169" cy="677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p>
            <a:pPr algn="ctr">
              <a:spcBef>
                <a:spcPts val="600"/>
              </a:spcBef>
              <a:defRPr sz="2000" b="1">
                <a:effectLst>
                  <a:outerShdw blurRad="38100" dist="38100" dir="2700000" rotWithShape="0">
                    <a:srgbClr val="000000">
                      <a:alpha val="43137"/>
                    </a:srgbClr>
                  </a:outerShdw>
                </a:effectLst>
                <a:latin typeface="+mj-lt"/>
                <a:ea typeface="MS Mincho"/>
                <a:cs typeface="+mj-cs"/>
                <a:sym typeface="Arial"/>
              </a:defRPr>
            </a:pPr>
            <a:r>
              <a:rPr lang="ja-JP" dirty="0"/>
              <a:t>ESMO世界消化器癌会議 </a:t>
            </a:r>
            <a:br>
              <a:rPr lang="ja-JP" dirty="0"/>
            </a:br>
            <a:r>
              <a:rPr lang="ja-JP" sz="1800" b="0" dirty="0"/>
              <a:t>2022年6月29日～7月2日</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LBA-1：RATIONALE-306：局所進行性切除不能または転移性の食道扁平上皮癌(ESCC)治療の第一選択としてのチスレリズマブ＋化学療法と化学療法を比較した無作為化グローバル第III相試験 – Yoon H、et al</a:t>
            </a:r>
          </a:p>
        </p:txBody>
      </p:sp>
      <p:sp>
        <p:nvSpPr>
          <p:cNvPr id="22" name="Content Placeholder 2"/>
          <p:cNvSpPr>
            <a:spLocks noGrp="1"/>
          </p:cNvSpPr>
          <p:nvPr>
            <p:ph idx="1"/>
          </p:nvPr>
        </p:nvSpPr>
        <p:spPr>
          <a:xfrm>
            <a:off x="486833" y="1254035"/>
            <a:ext cx="11303847" cy="4746172"/>
          </a:xfrm>
        </p:spPr>
        <p:txBody>
          <a:bodyPr/>
          <a:lstStyle/>
          <a:p>
            <a:pPr marL="0" indent="0">
              <a:buNone/>
            </a:pPr>
            <a:r>
              <a:rPr lang="ja-JP" b="1" dirty="0"/>
              <a:t>主要結果</a:t>
            </a:r>
          </a:p>
          <a:p>
            <a:pPr marL="0" indent="0">
              <a:spcBef>
                <a:spcPts val="28200"/>
              </a:spcBef>
              <a:buNone/>
            </a:pPr>
            <a:r>
              <a:rPr lang="ja-JP" b="1" dirty="0"/>
              <a:t>結論</a:t>
            </a:r>
          </a:p>
          <a:p>
            <a:r>
              <a:rPr lang="ja-JP" b="1" dirty="0"/>
              <a:t>局所進行性または転移性ESCC患者の場合、1Lチスレリズマブ + 化学療法は化学療法単独と比較して生存期間と耐久性腫瘍反応が有意に改善し、管理可能な安全性プロファイルを示した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Yoon H, et al.Ann Oncol 2022;33(suppl):abstr LBA-1</a:t>
            </a:r>
          </a:p>
        </p:txBody>
      </p:sp>
      <p:graphicFrame>
        <p:nvGraphicFramePr>
          <p:cNvPr id="5" name="Table 4"/>
          <p:cNvGraphicFramePr>
            <a:graphicFrameLocks noGrp="1"/>
          </p:cNvGraphicFramePr>
          <p:nvPr>
            <p:extLst>
              <p:ext uri="{D42A27DB-BD31-4B8C-83A1-F6EECF244321}">
                <p14:modId xmlns:p14="http://schemas.microsoft.com/office/powerpoint/2010/main" val="1003482870"/>
              </p:ext>
            </p:extLst>
          </p:nvPr>
        </p:nvGraphicFramePr>
        <p:xfrm>
          <a:off x="486833" y="1642403"/>
          <a:ext cx="5272522" cy="3362960"/>
        </p:xfrm>
        <a:graphic>
          <a:graphicData uri="http://schemas.openxmlformats.org/drawingml/2006/table">
            <a:tbl>
              <a:tblPr firstRow="1" bandRow="1">
                <a:tableStyleId>{5202B0CA-FC54-4496-8BCA-5EF66A818D29}</a:tableStyleId>
              </a:tblPr>
              <a:tblGrid>
                <a:gridCol w="2106242">
                  <a:extLst>
                    <a:ext uri="{9D8B030D-6E8A-4147-A177-3AD203B41FA5}">
                      <a16:colId xmlns:a16="http://schemas.microsoft.com/office/drawing/2014/main" val="2713438561"/>
                    </a:ext>
                  </a:extLst>
                </a:gridCol>
                <a:gridCol w="1583140">
                  <a:extLst>
                    <a:ext uri="{9D8B030D-6E8A-4147-A177-3AD203B41FA5}">
                      <a16:colId xmlns:a16="http://schemas.microsoft.com/office/drawing/2014/main" val="2387277878"/>
                    </a:ext>
                  </a:extLst>
                </a:gridCol>
                <a:gridCol w="1583140">
                  <a:extLst>
                    <a:ext uri="{9D8B030D-6E8A-4147-A177-3AD203B41FA5}">
                      <a16:colId xmlns:a16="http://schemas.microsoft.com/office/drawing/2014/main" val="2294569066"/>
                    </a:ext>
                  </a:extLst>
                </a:gridCol>
              </a:tblGrid>
              <a:tr h="0">
                <a:tc>
                  <a:txBody>
                    <a:bodyPr/>
                    <a:lstStyle/>
                    <a:p>
                      <a:r>
                        <a:rPr lang="ja-JP" sz="1400">
                          <a:solidFill>
                            <a:schemeClr val="tx2"/>
                          </a:solidFill>
                        </a:rPr>
                        <a:t>3L治療を受けた患者の転帰</a:t>
                      </a:r>
                    </a:p>
                  </a:txBody>
                  <a:tcPr anchor="ctr"/>
                </a:tc>
                <a:tc>
                  <a:txBody>
                    <a:bodyPr/>
                    <a:lstStyle/>
                    <a:p>
                      <a:pPr algn="ctr"/>
                      <a:r>
                        <a:rPr lang="ja-JP" sz="1400" dirty="0">
                          <a:solidFill>
                            <a:schemeClr val="tx2"/>
                          </a:solidFill>
                        </a:rPr>
                        <a:t>チスレリズマブ + 化学療法 </a:t>
                      </a:r>
                      <a:r>
                        <a:rPr lang="ja-JP" sz="1400" baseline="0" dirty="0">
                          <a:solidFill>
                            <a:schemeClr val="tx2"/>
                          </a:solidFill>
                        </a:rPr>
                        <a:t>
(n=326)</a:t>
                      </a:r>
                    </a:p>
                  </a:txBody>
                  <a:tcPr anchor="ctr"/>
                </a:tc>
                <a:tc>
                  <a:txBody>
                    <a:bodyPr/>
                    <a:lstStyle/>
                    <a:p>
                      <a:pPr algn="ctr"/>
                      <a:r>
                        <a:rPr lang="ja-JP" sz="1400" baseline="0" dirty="0">
                          <a:solidFill>
                            <a:schemeClr val="tx2"/>
                          </a:solidFill>
                        </a:rPr>
                        <a:t>プラセボ＋化学療法
(n=323)</a:t>
                      </a:r>
                    </a:p>
                  </a:txBody>
                  <a:tcPr anchor="ctr"/>
                </a:tc>
                <a:extLst>
                  <a:ext uri="{0D108BD9-81ED-4DB2-BD59-A6C34878D82A}">
                    <a16:rowId xmlns:a16="http://schemas.microsoft.com/office/drawing/2014/main" val="3667548636"/>
                  </a:ext>
                </a:extLst>
              </a:tr>
              <a:tr h="370840">
                <a:tc>
                  <a:txBody>
                    <a:bodyPr/>
                    <a:lstStyle/>
                    <a:p>
                      <a:r>
                        <a:rPr lang="ja-JP" sz="1400" dirty="0">
                          <a:solidFill>
                            <a:schemeClr val="tx1"/>
                          </a:solidFill>
                        </a:rPr>
                        <a:t>ORR、n (%) 
[95%CI]</a:t>
                      </a:r>
                    </a:p>
                  </a:txBody>
                  <a:tcPr/>
                </a:tc>
                <a:tc>
                  <a:txBody>
                    <a:bodyPr/>
                    <a:lstStyle/>
                    <a:p>
                      <a:pPr algn="ctr"/>
                      <a:r>
                        <a:rPr lang="ja-JP" sz="1400" dirty="0">
                          <a:solidFill>
                            <a:schemeClr val="tx1"/>
                          </a:solidFill>
                        </a:rPr>
                        <a:t>207 (63.5)</a:t>
                      </a:r>
                      <a:r>
                        <a:rPr lang="ja-JP" sz="1400" baseline="0" dirty="0">
                          <a:solidFill>
                            <a:schemeClr val="tx1"/>
                          </a:solidFill>
                        </a:rPr>
                        <a:t>
[58.0、68.7]</a:t>
                      </a:r>
                    </a:p>
                  </a:txBody>
                  <a:tcPr/>
                </a:tc>
                <a:tc>
                  <a:txBody>
                    <a:bodyPr/>
                    <a:lstStyle/>
                    <a:p>
                      <a:pPr algn="ctr"/>
                      <a:r>
                        <a:rPr lang="ja-JP" sz="1400" dirty="0">
                          <a:solidFill>
                            <a:schemeClr val="tx1"/>
                          </a:solidFill>
                        </a:rPr>
                        <a:t>137 (42.4)
[37.0、48.0]</a:t>
                      </a:r>
                    </a:p>
                  </a:txBody>
                  <a:tcPr/>
                </a:tc>
                <a:extLst>
                  <a:ext uri="{0D108BD9-81ED-4DB2-BD59-A6C34878D82A}">
                    <a16:rowId xmlns:a16="http://schemas.microsoft.com/office/drawing/2014/main" val="2912163037"/>
                  </a:ext>
                </a:extLst>
              </a:tr>
              <a:tr h="370840">
                <a:tc>
                  <a:txBody>
                    <a:bodyPr/>
                    <a:lstStyle/>
                    <a:p>
                      <a:r>
                        <a:rPr lang="ja-JP" sz="1400">
                          <a:solidFill>
                            <a:schemeClr val="tx1"/>
                          </a:solidFill>
                        </a:rPr>
                        <a:t>OR</a:t>
                      </a:r>
                      <a:r>
                        <a:rPr lang="ja-JP" sz="1400" baseline="0">
                          <a:solidFill>
                            <a:schemeClr val="tx1"/>
                          </a:solidFill>
                        </a:rPr>
                        <a:t> (95%CI); p値</a:t>
                      </a:r>
                    </a:p>
                  </a:txBody>
                  <a:tcPr/>
                </a:tc>
                <a:tc gridSpan="2">
                  <a:txBody>
                    <a:bodyPr/>
                    <a:lstStyle/>
                    <a:p>
                      <a:pPr algn="ctr"/>
                      <a:r>
                        <a:rPr lang="ja-JP" sz="1400">
                          <a:solidFill>
                            <a:schemeClr val="tx1"/>
                          </a:solidFill>
                        </a:rPr>
                        <a:t>2.38 (1.73、3.27); &lt;0.0001</a:t>
                      </a:r>
                    </a:p>
                  </a:txBody>
                  <a:tcPr/>
                </a:tc>
                <a:tc hMerge="1">
                  <a:txBody>
                    <a:bodyPr/>
                    <a:lstStyle/>
                    <a:p>
                      <a:endParaRPr lang="en-GB"/>
                    </a:p>
                  </a:txBody>
                  <a:tcPr/>
                </a:tc>
                <a:extLst>
                  <a:ext uri="{0D108BD9-81ED-4DB2-BD59-A6C34878D82A}">
                    <a16:rowId xmlns:a16="http://schemas.microsoft.com/office/drawing/2014/main" val="3020345926"/>
                  </a:ext>
                </a:extLst>
              </a:tr>
              <a:tr h="370840">
                <a:tc>
                  <a:txBody>
                    <a:bodyPr/>
                    <a:lstStyle/>
                    <a:p>
                      <a:r>
                        <a:rPr lang="ja-JP" sz="1400">
                          <a:solidFill>
                            <a:schemeClr val="tx1"/>
                          </a:solidFill>
                        </a:rPr>
                        <a:t>BOR、</a:t>
                      </a:r>
                      <a:r>
                        <a:rPr lang="ja-JP" sz="1400" baseline="0">
                          <a:solidFill>
                            <a:schemeClr val="tx1"/>
                          </a:solidFill>
                        </a:rPr>
                        <a:t>n (%)</a:t>
                      </a:r>
                    </a:p>
                    <a:p>
                      <a:pPr marL="95250" indent="0"/>
                      <a:r>
                        <a:rPr lang="ja-JP" sz="1400" baseline="0">
                          <a:solidFill>
                            <a:schemeClr val="tx1"/>
                          </a:solidFill>
                        </a:rPr>
                        <a:t>CR</a:t>
                      </a:r>
                    </a:p>
                    <a:p>
                      <a:pPr marL="95250" indent="0"/>
                      <a:r>
                        <a:rPr lang="ja-JP" sz="1400" baseline="0">
                          <a:solidFill>
                            <a:schemeClr val="tx1"/>
                          </a:solidFill>
                        </a:rPr>
                        <a:t>PR</a:t>
                      </a:r>
                    </a:p>
                    <a:p>
                      <a:pPr marL="95250" indent="0"/>
                      <a:r>
                        <a:rPr lang="ja-JP" sz="1400" baseline="0">
                          <a:solidFill>
                            <a:schemeClr val="tx1"/>
                          </a:solidFill>
                        </a:rPr>
                        <a:t>SD</a:t>
                      </a:r>
                    </a:p>
                    <a:p>
                      <a:pPr marL="95250" indent="0"/>
                      <a:r>
                        <a:rPr lang="ja-JP" sz="1400" baseline="0">
                          <a:solidFill>
                            <a:schemeClr val="tx1"/>
                          </a:solidFill>
                        </a:rPr>
                        <a:t>PD</a:t>
                      </a:r>
                    </a:p>
                    <a:p>
                      <a:pPr marL="95250" indent="0"/>
                      <a:r>
                        <a:rPr lang="ja-JP" sz="1400" baseline="0">
                          <a:solidFill>
                            <a:schemeClr val="tx1"/>
                          </a:solidFill>
                        </a:rPr>
                        <a:t>ND</a:t>
                      </a:r>
                    </a:p>
                  </a:txBody>
                  <a:tcPr/>
                </a:tc>
                <a:tc>
                  <a:txBody>
                    <a:bodyPr/>
                    <a:lstStyle/>
                    <a:p>
                      <a:pPr algn="l" rtl="0"/>
                      <a:endParaRPr lang="en-GB" sz="1400" dirty="0">
                        <a:solidFill>
                          <a:schemeClr val="tx1"/>
                        </a:solidFill>
                      </a:endParaRPr>
                    </a:p>
                    <a:p>
                      <a:pPr algn="ctr"/>
                      <a:r>
                        <a:rPr lang="ja-JP" sz="1400">
                          <a:solidFill>
                            <a:schemeClr val="tx1"/>
                          </a:solidFill>
                        </a:rPr>
                        <a:t>15</a:t>
                      </a:r>
                      <a:r>
                        <a:rPr lang="ja-JP" sz="1400" baseline="0">
                          <a:solidFill>
                            <a:schemeClr val="tx1"/>
                          </a:solidFill>
                        </a:rPr>
                        <a:t> (4.6)</a:t>
                      </a:r>
                    </a:p>
                    <a:p>
                      <a:pPr algn="ctr"/>
                      <a:r>
                        <a:rPr lang="ja-JP" sz="1400" baseline="0">
                          <a:solidFill>
                            <a:schemeClr val="tx1"/>
                          </a:solidFill>
                        </a:rPr>
                        <a:t>192 (58.9)</a:t>
                      </a:r>
                    </a:p>
                    <a:p>
                      <a:pPr algn="ctr"/>
                      <a:r>
                        <a:rPr lang="ja-JP" sz="1400" baseline="0">
                          <a:solidFill>
                            <a:schemeClr val="tx1"/>
                          </a:solidFill>
                        </a:rPr>
                        <a:t>83 (25.5)</a:t>
                      </a:r>
                    </a:p>
                    <a:p>
                      <a:pPr algn="ctr"/>
                      <a:r>
                        <a:rPr lang="ja-JP" sz="1400" baseline="0">
                          <a:solidFill>
                            <a:schemeClr val="tx1"/>
                          </a:solidFill>
                        </a:rPr>
                        <a:t>13 (4.0)</a:t>
                      </a:r>
                    </a:p>
                    <a:p>
                      <a:pPr algn="ctr"/>
                      <a:r>
                        <a:rPr lang="ja-JP" sz="1400" baseline="0">
                          <a:solidFill>
                            <a:schemeClr val="tx1"/>
                          </a:solidFill>
                        </a:rPr>
                        <a:t>23 (7.1)</a:t>
                      </a:r>
                    </a:p>
                  </a:txBody>
                  <a:tcPr/>
                </a:tc>
                <a:tc>
                  <a:txBody>
                    <a:bodyPr/>
                    <a:lstStyle/>
                    <a:p>
                      <a:pPr algn="l" rtl="0"/>
                      <a:endParaRPr lang="en-GB" sz="1400" dirty="0">
                        <a:solidFill>
                          <a:schemeClr val="tx1"/>
                        </a:solidFill>
                      </a:endParaRPr>
                    </a:p>
                    <a:p>
                      <a:pPr algn="ctr"/>
                      <a:r>
                        <a:rPr lang="ja-JP" sz="1400">
                          <a:solidFill>
                            <a:schemeClr val="tx1"/>
                          </a:solidFill>
                        </a:rPr>
                        <a:t>8 (2.5)</a:t>
                      </a:r>
                    </a:p>
                    <a:p>
                      <a:pPr algn="ctr"/>
                      <a:r>
                        <a:rPr lang="ja-JP" sz="1400">
                          <a:solidFill>
                            <a:schemeClr val="tx1"/>
                          </a:solidFill>
                        </a:rPr>
                        <a:t>129 (39.9)</a:t>
                      </a:r>
                    </a:p>
                    <a:p>
                      <a:pPr algn="ctr"/>
                      <a:r>
                        <a:rPr lang="ja-JP" sz="1400">
                          <a:solidFill>
                            <a:schemeClr val="tx1"/>
                          </a:solidFill>
                        </a:rPr>
                        <a:t>122 (37.8)</a:t>
                      </a:r>
                    </a:p>
                    <a:p>
                      <a:pPr algn="ctr"/>
                      <a:r>
                        <a:rPr lang="ja-JP" sz="1400">
                          <a:solidFill>
                            <a:schemeClr val="tx1"/>
                          </a:solidFill>
                        </a:rPr>
                        <a:t>42 (13.0)</a:t>
                      </a:r>
                    </a:p>
                    <a:p>
                      <a:pPr algn="ctr"/>
                      <a:r>
                        <a:rPr lang="ja-JP" sz="1400">
                          <a:solidFill>
                            <a:schemeClr val="tx1"/>
                          </a:solidFill>
                        </a:rPr>
                        <a:t>22 (6.8)</a:t>
                      </a:r>
                    </a:p>
                  </a:txBody>
                  <a:tcPr/>
                </a:tc>
                <a:extLst>
                  <a:ext uri="{0D108BD9-81ED-4DB2-BD59-A6C34878D82A}">
                    <a16:rowId xmlns:a16="http://schemas.microsoft.com/office/drawing/2014/main" val="461674878"/>
                  </a:ext>
                </a:extLst>
              </a:tr>
              <a:tr h="370840">
                <a:tc>
                  <a:txBody>
                    <a:bodyPr/>
                    <a:lstStyle/>
                    <a:p>
                      <a:r>
                        <a:rPr lang="ja-JP" sz="1400">
                          <a:solidFill>
                            <a:schemeClr val="tx1"/>
                          </a:solidFill>
                        </a:rPr>
                        <a:t>mDoR、</a:t>
                      </a:r>
                      <a:r>
                        <a:rPr lang="ja-JP" sz="1400" baseline="0">
                          <a:solidFill>
                            <a:schemeClr val="tx1"/>
                          </a:solidFill>
                        </a:rPr>
                        <a:t>mo (95%CI)</a:t>
                      </a:r>
                    </a:p>
                  </a:txBody>
                  <a:tcPr/>
                </a:tc>
                <a:tc>
                  <a:txBody>
                    <a:bodyPr/>
                    <a:lstStyle/>
                    <a:p>
                      <a:pPr algn="ctr"/>
                      <a:r>
                        <a:rPr lang="ja-JP" sz="1400">
                          <a:solidFill>
                            <a:schemeClr val="tx1"/>
                          </a:solidFill>
                        </a:rPr>
                        <a:t>7.1 (6.1、8.1)</a:t>
                      </a:r>
                    </a:p>
                  </a:txBody>
                  <a:tcPr/>
                </a:tc>
                <a:tc>
                  <a:txBody>
                    <a:bodyPr/>
                    <a:lstStyle/>
                    <a:p>
                      <a:pPr algn="ctr"/>
                      <a:r>
                        <a:rPr lang="ja-JP" sz="1400" dirty="0">
                          <a:solidFill>
                            <a:schemeClr val="tx1"/>
                          </a:solidFill>
                        </a:rPr>
                        <a:t>5.7 (4.4、7.1)</a:t>
                      </a:r>
                    </a:p>
                  </a:txBody>
                  <a:tcPr/>
                </a:tc>
                <a:extLst>
                  <a:ext uri="{0D108BD9-81ED-4DB2-BD59-A6C34878D82A}">
                    <a16:rowId xmlns:a16="http://schemas.microsoft.com/office/drawing/2014/main" val="86093816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5955854"/>
              </p:ext>
            </p:extLst>
          </p:nvPr>
        </p:nvGraphicFramePr>
        <p:xfrm>
          <a:off x="6096000" y="1642403"/>
          <a:ext cx="5763905" cy="2778760"/>
        </p:xfrm>
        <a:graphic>
          <a:graphicData uri="http://schemas.openxmlformats.org/drawingml/2006/table">
            <a:tbl>
              <a:tblPr firstRow="1" bandRow="1">
                <a:tableStyleId>{5202B0CA-FC54-4496-8BCA-5EF66A818D29}</a:tableStyleId>
              </a:tblPr>
              <a:tblGrid>
                <a:gridCol w="2433851">
                  <a:extLst>
                    <a:ext uri="{9D8B030D-6E8A-4147-A177-3AD203B41FA5}">
                      <a16:colId xmlns:a16="http://schemas.microsoft.com/office/drawing/2014/main" val="2713438561"/>
                    </a:ext>
                  </a:extLst>
                </a:gridCol>
                <a:gridCol w="1665027">
                  <a:extLst>
                    <a:ext uri="{9D8B030D-6E8A-4147-A177-3AD203B41FA5}">
                      <a16:colId xmlns:a16="http://schemas.microsoft.com/office/drawing/2014/main" val="2387277878"/>
                    </a:ext>
                  </a:extLst>
                </a:gridCol>
                <a:gridCol w="1665027">
                  <a:extLst>
                    <a:ext uri="{9D8B030D-6E8A-4147-A177-3AD203B41FA5}">
                      <a16:colId xmlns:a16="http://schemas.microsoft.com/office/drawing/2014/main" val="2294569066"/>
                    </a:ext>
                  </a:extLst>
                </a:gridCol>
              </a:tblGrid>
              <a:tr h="0">
                <a:tc>
                  <a:txBody>
                    <a:bodyPr/>
                    <a:lstStyle/>
                    <a:p>
                      <a:r>
                        <a:rPr lang="ja-JP" sz="1400">
                          <a:solidFill>
                            <a:schemeClr val="tx2"/>
                          </a:solidFill>
                        </a:rPr>
                        <a:t>AE、n (%)</a:t>
                      </a:r>
                    </a:p>
                  </a:txBody>
                  <a:tcPr anchor="ctr"/>
                </a:tc>
                <a:tc>
                  <a:txBody>
                    <a:bodyPr/>
                    <a:lstStyle/>
                    <a:p>
                      <a:pPr algn="ctr"/>
                      <a:r>
                        <a:rPr lang="ja-JP" sz="1400" dirty="0">
                          <a:solidFill>
                            <a:schemeClr val="tx2"/>
                          </a:solidFill>
                        </a:rPr>
                        <a:t>チスレリズマブ + 化学療法 </a:t>
                      </a:r>
                      <a:r>
                        <a:rPr lang="ja-JP" sz="1400" baseline="0" dirty="0">
                          <a:solidFill>
                            <a:schemeClr val="tx2"/>
                          </a:solidFill>
                        </a:rPr>
                        <a:t>
(n=324)</a:t>
                      </a:r>
                    </a:p>
                  </a:txBody>
                  <a:tcPr anchor="ctr"/>
                </a:tc>
                <a:tc>
                  <a:txBody>
                    <a:bodyPr/>
                    <a:lstStyle/>
                    <a:p>
                      <a:pPr algn="ctr"/>
                      <a:r>
                        <a:rPr lang="ja-JP" sz="1400" baseline="0" dirty="0">
                          <a:solidFill>
                            <a:schemeClr val="tx2"/>
                          </a:solidFill>
                        </a:rPr>
                        <a:t>プラセボ＋化学療法
(n=321)</a:t>
                      </a:r>
                    </a:p>
                  </a:txBody>
                  <a:tcPr anchor="ctr"/>
                </a:tc>
                <a:extLst>
                  <a:ext uri="{0D108BD9-81ED-4DB2-BD59-A6C34878D82A}">
                    <a16:rowId xmlns:a16="http://schemas.microsoft.com/office/drawing/2014/main" val="3667548636"/>
                  </a:ext>
                </a:extLst>
              </a:tr>
              <a:tr h="370840">
                <a:tc>
                  <a:txBody>
                    <a:bodyPr/>
                    <a:lstStyle/>
                    <a:p>
                      <a:r>
                        <a:rPr lang="ja-JP" sz="1400">
                          <a:solidFill>
                            <a:schemeClr val="tx1"/>
                          </a:solidFill>
                        </a:rPr>
                        <a:t>TRAE</a:t>
                      </a:r>
                    </a:p>
                    <a:p>
                      <a:pPr marL="177800" indent="0"/>
                      <a:r>
                        <a:rPr lang="ja-JP" sz="1400">
                          <a:solidFill>
                            <a:schemeClr val="tx1"/>
                          </a:solidFill>
                        </a:rPr>
                        <a:t>すべて</a:t>
                      </a:r>
                    </a:p>
                    <a:p>
                      <a:pPr marL="177800" indent="0"/>
                      <a:r>
                        <a:rPr lang="ja-JP" sz="1400">
                          <a:solidFill>
                            <a:schemeClr val="tx1"/>
                          </a:solidFill>
                        </a:rPr>
                        <a:t>グレード</a:t>
                      </a:r>
                      <a:r>
                        <a:rPr lang="ja-JP" sz="1400" baseline="0">
                          <a:solidFill>
                            <a:schemeClr val="tx1"/>
                          </a:solidFill>
                        </a:rPr>
                        <a:t>3以上</a:t>
                      </a:r>
                    </a:p>
                    <a:p>
                      <a:pPr marL="177800" indent="0"/>
                      <a:r>
                        <a:rPr lang="ja-JP" sz="1400" baseline="0">
                          <a:solidFill>
                            <a:schemeClr val="tx1"/>
                          </a:solidFill>
                        </a:rPr>
                        <a:t>重篤</a:t>
                      </a:r>
                    </a:p>
                    <a:p>
                      <a:pPr marL="177800" indent="0"/>
                      <a:r>
                        <a:rPr lang="ja-JP" sz="1400" baseline="0">
                          <a:solidFill>
                            <a:schemeClr val="tx1"/>
                          </a:solidFill>
                        </a:rPr>
                        <a:t>死亡に至った</a:t>
                      </a:r>
                    </a:p>
                  </a:txBody>
                  <a:tcPr/>
                </a:tc>
                <a:tc>
                  <a:txBody>
                    <a:bodyPr/>
                    <a:lstStyle/>
                    <a:p>
                      <a:pPr algn="l" rtl="0"/>
                      <a:endParaRPr lang="en-GB" sz="1400" dirty="0">
                        <a:solidFill>
                          <a:schemeClr val="tx1"/>
                        </a:solidFill>
                      </a:endParaRPr>
                    </a:p>
                    <a:p>
                      <a:pPr algn="ctr"/>
                      <a:r>
                        <a:rPr lang="ja-JP" sz="1400">
                          <a:solidFill>
                            <a:schemeClr val="tx1"/>
                          </a:solidFill>
                        </a:rPr>
                        <a:t>313</a:t>
                      </a:r>
                      <a:r>
                        <a:rPr lang="ja-JP" sz="1400" baseline="0">
                          <a:solidFill>
                            <a:schemeClr val="tx1"/>
                          </a:solidFill>
                        </a:rPr>
                        <a:t> (96.6)</a:t>
                      </a:r>
                    </a:p>
                    <a:p>
                      <a:pPr algn="ctr"/>
                      <a:r>
                        <a:rPr lang="ja-JP" sz="1400" baseline="0">
                          <a:solidFill>
                            <a:schemeClr val="tx1"/>
                          </a:solidFill>
                        </a:rPr>
                        <a:t>216 (66.7)</a:t>
                      </a:r>
                    </a:p>
                    <a:p>
                      <a:pPr algn="ctr"/>
                      <a:r>
                        <a:rPr lang="ja-JP" sz="1400" baseline="0">
                          <a:solidFill>
                            <a:schemeClr val="tx1"/>
                          </a:solidFill>
                        </a:rPr>
                        <a:t>93 (28.7)</a:t>
                      </a:r>
                    </a:p>
                    <a:p>
                      <a:pPr algn="ctr"/>
                      <a:r>
                        <a:rPr lang="ja-JP" sz="1400" baseline="0">
                          <a:solidFill>
                            <a:schemeClr val="tx1"/>
                          </a:solidFill>
                        </a:rPr>
                        <a:t>6 (1.9)</a:t>
                      </a:r>
                    </a:p>
                  </a:txBody>
                  <a:tcPr/>
                </a:tc>
                <a:tc>
                  <a:txBody>
                    <a:bodyPr/>
                    <a:lstStyle/>
                    <a:p>
                      <a:pPr algn="l" rtl="0"/>
                      <a:endParaRPr lang="en-GB" sz="1400" dirty="0">
                        <a:solidFill>
                          <a:schemeClr val="tx1"/>
                        </a:solidFill>
                      </a:endParaRPr>
                    </a:p>
                    <a:p>
                      <a:pPr algn="ctr"/>
                      <a:r>
                        <a:rPr lang="ja-JP" sz="1400">
                          <a:solidFill>
                            <a:schemeClr val="tx1"/>
                          </a:solidFill>
                        </a:rPr>
                        <a:t>309</a:t>
                      </a:r>
                      <a:r>
                        <a:rPr lang="ja-JP" sz="1400" baseline="0">
                          <a:solidFill>
                            <a:schemeClr val="tx1"/>
                          </a:solidFill>
                        </a:rPr>
                        <a:t> (96.3)</a:t>
                      </a:r>
                    </a:p>
                    <a:p>
                      <a:pPr algn="ctr"/>
                      <a:r>
                        <a:rPr lang="ja-JP" sz="1400" baseline="0">
                          <a:solidFill>
                            <a:schemeClr val="tx1"/>
                          </a:solidFill>
                        </a:rPr>
                        <a:t>207 (64.5)</a:t>
                      </a:r>
                    </a:p>
                    <a:p>
                      <a:pPr algn="ctr"/>
                      <a:r>
                        <a:rPr lang="ja-JP" sz="1400" baseline="0">
                          <a:solidFill>
                            <a:schemeClr val="tx1"/>
                          </a:solidFill>
                        </a:rPr>
                        <a:t>62 (19.3)</a:t>
                      </a:r>
                    </a:p>
                    <a:p>
                      <a:pPr algn="ctr"/>
                      <a:r>
                        <a:rPr lang="ja-JP" sz="1400" baseline="0">
                          <a:solidFill>
                            <a:schemeClr val="tx1"/>
                          </a:solidFill>
                        </a:rPr>
                        <a:t>4 (1.2)</a:t>
                      </a:r>
                    </a:p>
                  </a:txBody>
                  <a:tcPr/>
                </a:tc>
                <a:extLst>
                  <a:ext uri="{0D108BD9-81ED-4DB2-BD59-A6C34878D82A}">
                    <a16:rowId xmlns:a16="http://schemas.microsoft.com/office/drawing/2014/main" val="2912163037"/>
                  </a:ext>
                </a:extLst>
              </a:tr>
              <a:tr h="370840">
                <a:tc>
                  <a:txBody>
                    <a:bodyPr/>
                    <a:lstStyle/>
                    <a:p>
                      <a:r>
                        <a:rPr lang="ja-JP" sz="1400">
                          <a:solidFill>
                            <a:schemeClr val="tx1"/>
                          </a:solidFill>
                        </a:rPr>
                        <a:t>中止に至ったTEAE</a:t>
                      </a:r>
                    </a:p>
                  </a:txBody>
                  <a:tcPr/>
                </a:tc>
                <a:tc>
                  <a:txBody>
                    <a:bodyPr/>
                    <a:lstStyle/>
                    <a:p>
                      <a:pPr algn="ctr"/>
                      <a:r>
                        <a:rPr lang="ja-JP" sz="1400">
                          <a:solidFill>
                            <a:schemeClr val="tx1"/>
                          </a:solidFill>
                        </a:rPr>
                        <a:t>103 (31.8)</a:t>
                      </a:r>
                    </a:p>
                  </a:txBody>
                  <a:tcPr/>
                </a:tc>
                <a:tc>
                  <a:txBody>
                    <a:bodyPr/>
                    <a:lstStyle/>
                    <a:p>
                      <a:pPr algn="ctr"/>
                      <a:r>
                        <a:rPr lang="ja-JP" sz="1400">
                          <a:solidFill>
                            <a:schemeClr val="tx1"/>
                          </a:solidFill>
                        </a:rPr>
                        <a:t>72 (22.4)</a:t>
                      </a:r>
                    </a:p>
                  </a:txBody>
                  <a:tcPr/>
                </a:tc>
                <a:extLst>
                  <a:ext uri="{0D108BD9-81ED-4DB2-BD59-A6C34878D82A}">
                    <a16:rowId xmlns:a16="http://schemas.microsoft.com/office/drawing/2014/main" val="461674878"/>
                  </a:ext>
                </a:extLst>
              </a:tr>
              <a:tr h="370840">
                <a:tc>
                  <a:txBody>
                    <a:bodyPr/>
                    <a:lstStyle/>
                    <a:p>
                      <a:r>
                        <a:rPr lang="ja-JP" sz="1400">
                          <a:solidFill>
                            <a:schemeClr val="tx1"/>
                          </a:solidFill>
                        </a:rPr>
                        <a:t>irAE</a:t>
                      </a:r>
                    </a:p>
                    <a:p>
                      <a:pPr marL="177800" indent="0"/>
                      <a:r>
                        <a:rPr lang="ja-JP" sz="1400">
                          <a:solidFill>
                            <a:schemeClr val="tx1"/>
                          </a:solidFill>
                        </a:rPr>
                        <a:t>グレード</a:t>
                      </a:r>
                      <a:r>
                        <a:rPr lang="ja-JP" sz="1400" baseline="0">
                          <a:solidFill>
                            <a:schemeClr val="tx1"/>
                          </a:solidFill>
                        </a:rPr>
                        <a:t>3以上</a:t>
                      </a:r>
                    </a:p>
                  </a:txBody>
                  <a:tcPr/>
                </a:tc>
                <a:tc>
                  <a:txBody>
                    <a:bodyPr/>
                    <a:lstStyle/>
                    <a:p>
                      <a:pPr algn="ctr"/>
                      <a:r>
                        <a:rPr lang="ja-JP" sz="1400">
                          <a:solidFill>
                            <a:schemeClr val="tx1"/>
                          </a:solidFill>
                        </a:rPr>
                        <a:t>70 (21.6)</a:t>
                      </a:r>
                    </a:p>
                    <a:p>
                      <a:pPr algn="ctr"/>
                      <a:r>
                        <a:rPr lang="ja-JP" sz="1400">
                          <a:solidFill>
                            <a:schemeClr val="tx1"/>
                          </a:solidFill>
                        </a:rPr>
                        <a:t>28 (8.6)</a:t>
                      </a:r>
                    </a:p>
                  </a:txBody>
                  <a:tcPr/>
                </a:tc>
                <a:tc>
                  <a:txBody>
                    <a:bodyPr/>
                    <a:lstStyle/>
                    <a:p>
                      <a:pPr algn="ctr"/>
                      <a:r>
                        <a:rPr lang="ja-JP" sz="1400" dirty="0">
                          <a:solidFill>
                            <a:schemeClr val="tx1"/>
                          </a:solidFill>
                        </a:rPr>
                        <a:t>19 (5.9)</a:t>
                      </a:r>
                    </a:p>
                    <a:p>
                      <a:pPr algn="ctr"/>
                      <a:r>
                        <a:rPr lang="ja-JP" sz="1400" dirty="0">
                          <a:solidFill>
                            <a:schemeClr val="tx1"/>
                          </a:solidFill>
                        </a:rPr>
                        <a:t>5 (1.6)</a:t>
                      </a:r>
                    </a:p>
                  </a:txBody>
                  <a:tcPr/>
                </a:tc>
                <a:extLst>
                  <a:ext uri="{0D108BD9-81ED-4DB2-BD59-A6C34878D82A}">
                    <a16:rowId xmlns:a16="http://schemas.microsoft.com/office/drawing/2014/main" val="860938164"/>
                  </a:ext>
                </a:extLst>
              </a:tr>
            </a:tbl>
          </a:graphicData>
        </a:graphic>
      </p:graphicFrame>
    </p:spTree>
    <p:extLst>
      <p:ext uri="{BB962C8B-B14F-4D97-AF65-F5344CB8AC3E}">
        <p14:creationId xmlns:p14="http://schemas.microsoft.com/office/powerpoint/2010/main" val="28906952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21：最初に切除不能な結腸直腸肝臓転移(CRLM)、左側転移、およびRAS/BRAFV600E野生型腫瘍の患者に対するFOLFOX/FOLFIRIとベバシズマブまたはパニツムマブの併用療法：オランダの結腸直腸癌グループによる第III相CAIRO5試験 – Bond MJ、et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4000"/>
              </a:spcBef>
              <a:buNone/>
            </a:pPr>
            <a:r>
              <a:rPr lang="ja-JP" b="1" dirty="0"/>
              <a:t>結論</a:t>
            </a:r>
          </a:p>
          <a:p>
            <a:r>
              <a:rPr lang="ja-JP" b="1" dirty="0"/>
              <a:t>最初に切除不能な結腸直腸肝臓転移、左側転移、RAS/BRAF V600E WT腫瘍を有する患者を対象に、ベバシズマブまたはパニツムマブと併用投与した1L FOLFOX/FOLFIRIの生存期間に差はなかったが、パニツムマブを追加することにより高い毒性率見られるものの反応は改善された</a:t>
            </a:r>
          </a:p>
        </p:txBody>
      </p:sp>
      <p:sp>
        <p:nvSpPr>
          <p:cNvPr id="23" name="Text Placeholder 4"/>
          <p:cNvSpPr>
            <a:spLocks noGrp="1"/>
          </p:cNvSpPr>
          <p:nvPr>
            <p:ph type="body" sz="quarter" idx="11"/>
          </p:nvPr>
        </p:nvSpPr>
        <p:spPr>
          <a:xfrm>
            <a:off x="6197601" y="6096001"/>
            <a:ext cx="5507567" cy="487363"/>
          </a:xfrm>
        </p:spPr>
        <p:txBody>
          <a:bodyPr/>
          <a:lstStyle/>
          <a:p>
            <a:r>
              <a:rPr lang="ja-JP"/>
              <a:t>Bond MJ, et al.Ann Oncol 2022;33(suppl):abstr LBA21</a:t>
            </a:r>
          </a:p>
        </p:txBody>
      </p:sp>
      <p:graphicFrame>
        <p:nvGraphicFramePr>
          <p:cNvPr id="7" name="Table 6"/>
          <p:cNvGraphicFramePr>
            <a:graphicFrameLocks noGrp="1"/>
          </p:cNvGraphicFramePr>
          <p:nvPr>
            <p:extLst>
              <p:ext uri="{D42A27DB-BD31-4B8C-83A1-F6EECF244321}">
                <p14:modId xmlns:p14="http://schemas.microsoft.com/office/powerpoint/2010/main" val="225249177"/>
              </p:ext>
            </p:extLst>
          </p:nvPr>
        </p:nvGraphicFramePr>
        <p:xfrm>
          <a:off x="154005" y="1588382"/>
          <a:ext cx="5621153" cy="2651760"/>
        </p:xfrm>
        <a:graphic>
          <a:graphicData uri="http://schemas.openxmlformats.org/drawingml/2006/table">
            <a:tbl>
              <a:tblPr firstRow="1" bandRow="1">
                <a:tableStyleId>{5202B0CA-FC54-4496-8BCA-5EF66A818D29}</a:tableStyleId>
              </a:tblPr>
              <a:tblGrid>
                <a:gridCol w="1924693">
                  <a:extLst>
                    <a:ext uri="{9D8B030D-6E8A-4147-A177-3AD203B41FA5}">
                      <a16:colId xmlns:a16="http://schemas.microsoft.com/office/drawing/2014/main" val="2713438561"/>
                    </a:ext>
                  </a:extLst>
                </a:gridCol>
                <a:gridCol w="1442594">
                  <a:extLst>
                    <a:ext uri="{9D8B030D-6E8A-4147-A177-3AD203B41FA5}">
                      <a16:colId xmlns:a16="http://schemas.microsoft.com/office/drawing/2014/main" val="1190940076"/>
                    </a:ext>
                  </a:extLst>
                </a:gridCol>
                <a:gridCol w="1465312">
                  <a:extLst>
                    <a:ext uri="{9D8B030D-6E8A-4147-A177-3AD203B41FA5}">
                      <a16:colId xmlns:a16="http://schemas.microsoft.com/office/drawing/2014/main" val="1068838774"/>
                    </a:ext>
                  </a:extLst>
                </a:gridCol>
                <a:gridCol w="788554">
                  <a:extLst>
                    <a:ext uri="{9D8B030D-6E8A-4147-A177-3AD203B41FA5}">
                      <a16:colId xmlns:a16="http://schemas.microsoft.com/office/drawing/2014/main" val="2207834261"/>
                    </a:ext>
                  </a:extLst>
                </a:gridCol>
              </a:tblGrid>
              <a:tr h="370840">
                <a:tc>
                  <a:txBody>
                    <a:bodyPr/>
                    <a:lstStyle/>
                    <a:p>
                      <a:r>
                        <a:rPr lang="ja-JP" sz="1200" dirty="0">
                          <a:solidFill>
                            <a:schemeClr val="tx2"/>
                          </a:solidFill>
                        </a:rPr>
                        <a:t>全身</a:t>
                      </a:r>
                      <a:r>
                        <a:rPr lang="ja-JP" sz="1200" baseline="0" dirty="0">
                          <a:solidFill>
                            <a:schemeClr val="tx2"/>
                          </a:solidFill>
                        </a:rPr>
                        <a:t>治療</a:t>
                      </a:r>
                    </a:p>
                  </a:txBody>
                  <a:tcPr anchor="ctr"/>
                </a:tc>
                <a:tc>
                  <a:txBody>
                    <a:bodyPr/>
                    <a:lstStyle/>
                    <a:p>
                      <a:pPr algn="ctr"/>
                      <a:r>
                        <a:rPr lang="ja-JP" sz="1200" dirty="0">
                          <a:solidFill>
                            <a:schemeClr val="tx2"/>
                          </a:solidFill>
                        </a:rPr>
                        <a:t>FOLFOX/FOLFIRI + ベバシズマブ
(n=114)</a:t>
                      </a:r>
                    </a:p>
                  </a:txBody>
                  <a:tcPr anchor="ctr"/>
                </a:tc>
                <a:tc>
                  <a:txBody>
                    <a:bodyPr/>
                    <a:lstStyle/>
                    <a:p>
                      <a:pPr algn="ctr"/>
                      <a:r>
                        <a:rPr lang="ja-JP" sz="1200">
                          <a:solidFill>
                            <a:schemeClr val="tx2"/>
                          </a:solidFill>
                        </a:rPr>
                        <a:t>FOLFOX/FOLFIRI</a:t>
                      </a:r>
                      <a:r>
                        <a:rPr lang="ja-JP" sz="1200" baseline="0">
                          <a:solidFill>
                            <a:schemeClr val="tx2"/>
                          </a:solidFill>
                        </a:rPr>
                        <a:t> + パニツムマブ</a:t>
                      </a:r>
                    </a:p>
                    <a:p>
                      <a:pPr algn="ctr"/>
                      <a:r>
                        <a:rPr lang="ja-JP" sz="1200" baseline="0">
                          <a:solidFill>
                            <a:schemeClr val="tx2"/>
                          </a:solidFill>
                        </a:rPr>
                        <a:t>(n=116)</a:t>
                      </a:r>
                    </a:p>
                  </a:txBody>
                  <a:tcPr anchor="ctr"/>
                </a:tc>
                <a:tc>
                  <a:txBody>
                    <a:bodyPr/>
                    <a:lstStyle/>
                    <a:p>
                      <a:pPr algn="ctr"/>
                      <a:r>
                        <a:rPr lang="ja-JP" sz="1200">
                          <a:solidFill>
                            <a:schemeClr val="tx2"/>
                          </a:solidFill>
                        </a:rPr>
                        <a:t>p値</a:t>
                      </a:r>
                    </a:p>
                  </a:txBody>
                  <a:tcPr anchor="ctr"/>
                </a:tc>
                <a:extLst>
                  <a:ext uri="{0D108BD9-81ED-4DB2-BD59-A6C34878D82A}">
                    <a16:rowId xmlns:a16="http://schemas.microsoft.com/office/drawing/2014/main" val="3667548636"/>
                  </a:ext>
                </a:extLst>
              </a:tr>
              <a:tr h="0">
                <a:tc>
                  <a:txBody>
                    <a:bodyPr/>
                    <a:lstStyle/>
                    <a:p>
                      <a:r>
                        <a:rPr lang="ja-JP" sz="1200">
                          <a:solidFill>
                            <a:schemeClr val="tx1"/>
                          </a:solidFill>
                        </a:rPr>
                        <a:t>サイクル中央値、n (IQR)</a:t>
                      </a:r>
                    </a:p>
                  </a:txBody>
                  <a:tcPr/>
                </a:tc>
                <a:tc>
                  <a:txBody>
                    <a:bodyPr/>
                    <a:lstStyle/>
                    <a:p>
                      <a:pPr algn="ctr"/>
                      <a:r>
                        <a:rPr lang="ja-JP" sz="1200">
                          <a:solidFill>
                            <a:schemeClr val="tx1"/>
                          </a:solidFill>
                        </a:rPr>
                        <a:t>7（5–10）</a:t>
                      </a:r>
                    </a:p>
                  </a:txBody>
                  <a:tcPr/>
                </a:tc>
                <a:tc>
                  <a:txBody>
                    <a:bodyPr/>
                    <a:lstStyle/>
                    <a:p>
                      <a:pPr algn="ctr"/>
                      <a:r>
                        <a:rPr lang="ja-JP" sz="1200">
                          <a:solidFill>
                            <a:schemeClr val="tx1"/>
                          </a:solidFill>
                        </a:rPr>
                        <a:t>6（5–9）</a:t>
                      </a:r>
                    </a:p>
                  </a:txBody>
                  <a:tcPr/>
                </a:tc>
                <a:tc>
                  <a:txBody>
                    <a:bodyPr/>
                    <a:lstStyle/>
                    <a:p>
                      <a:pPr algn="l" rtl="0"/>
                      <a:endParaRPr lang="en-GB" sz="1200" dirty="0">
                        <a:solidFill>
                          <a:schemeClr val="tx1"/>
                        </a:solidFill>
                      </a:endParaRPr>
                    </a:p>
                  </a:txBody>
                  <a:tcPr/>
                </a:tc>
                <a:extLst>
                  <a:ext uri="{0D108BD9-81ED-4DB2-BD59-A6C34878D82A}">
                    <a16:rowId xmlns:a16="http://schemas.microsoft.com/office/drawing/2014/main" val="2912163037"/>
                  </a:ext>
                </a:extLst>
              </a:tr>
              <a:tr h="272502">
                <a:tc>
                  <a:txBody>
                    <a:bodyPr/>
                    <a:lstStyle/>
                    <a:p>
                      <a:r>
                        <a:rPr lang="ja-JP" sz="1200">
                          <a:solidFill>
                            <a:schemeClr val="tx1"/>
                          </a:solidFill>
                        </a:rPr>
                        <a:t>ORR、%</a:t>
                      </a:r>
                    </a:p>
                  </a:txBody>
                  <a:tcPr/>
                </a:tc>
                <a:tc>
                  <a:txBody>
                    <a:bodyPr/>
                    <a:lstStyle/>
                    <a:p>
                      <a:pPr algn="ctr"/>
                      <a:r>
                        <a:rPr lang="ja-JP" sz="1200">
                          <a:solidFill>
                            <a:schemeClr val="tx1"/>
                          </a:solidFill>
                        </a:rPr>
                        <a:t>52</a:t>
                      </a:r>
                    </a:p>
                  </a:txBody>
                  <a:tcPr/>
                </a:tc>
                <a:tc>
                  <a:txBody>
                    <a:bodyPr/>
                    <a:lstStyle/>
                    <a:p>
                      <a:pPr algn="ctr"/>
                      <a:r>
                        <a:rPr lang="ja-JP" sz="1200">
                          <a:solidFill>
                            <a:schemeClr val="tx1"/>
                          </a:solidFill>
                        </a:rPr>
                        <a:t>76</a:t>
                      </a:r>
                    </a:p>
                  </a:txBody>
                  <a:tcPr/>
                </a:tc>
                <a:tc>
                  <a:txBody>
                    <a:bodyPr/>
                    <a:lstStyle/>
                    <a:p>
                      <a:pPr algn="ctr"/>
                      <a:r>
                        <a:rPr lang="ja-JP" sz="1200">
                          <a:solidFill>
                            <a:schemeClr val="tx1"/>
                          </a:solidFill>
                        </a:rPr>
                        <a:t>&lt;0.001</a:t>
                      </a:r>
                    </a:p>
                  </a:txBody>
                  <a:tcPr/>
                </a:tc>
                <a:extLst>
                  <a:ext uri="{0D108BD9-81ED-4DB2-BD59-A6C34878D82A}">
                    <a16:rowId xmlns:a16="http://schemas.microsoft.com/office/drawing/2014/main" val="3020345926"/>
                  </a:ext>
                </a:extLst>
              </a:tr>
              <a:tr h="169032">
                <a:tc>
                  <a:txBody>
                    <a:bodyPr/>
                    <a:lstStyle/>
                    <a:p>
                      <a:r>
                        <a:rPr lang="ja-JP" sz="1200" baseline="0">
                          <a:solidFill>
                            <a:schemeClr val="tx1"/>
                          </a:solidFill>
                        </a:rPr>
                        <a:t>奏功の深さの中央値、%</a:t>
                      </a:r>
                    </a:p>
                  </a:txBody>
                  <a:tcPr/>
                </a:tc>
                <a:tc>
                  <a:txBody>
                    <a:bodyPr/>
                    <a:lstStyle/>
                    <a:p>
                      <a:pPr algn="ctr"/>
                      <a:r>
                        <a:rPr lang="ja-JP" sz="1200">
                          <a:solidFill>
                            <a:schemeClr val="tx1"/>
                          </a:solidFill>
                        </a:rPr>
                        <a:t>33</a:t>
                      </a:r>
                    </a:p>
                  </a:txBody>
                  <a:tcPr/>
                </a:tc>
                <a:tc>
                  <a:txBody>
                    <a:bodyPr/>
                    <a:lstStyle/>
                    <a:p>
                      <a:pPr algn="ctr"/>
                      <a:r>
                        <a:rPr lang="ja-JP" sz="1200">
                          <a:solidFill>
                            <a:schemeClr val="tx1"/>
                          </a:solidFill>
                        </a:rPr>
                        <a:t>49</a:t>
                      </a:r>
                    </a:p>
                  </a:txBody>
                  <a:tcPr/>
                </a:tc>
                <a:tc>
                  <a:txBody>
                    <a:bodyPr/>
                    <a:lstStyle/>
                    <a:p>
                      <a:pPr algn="ctr"/>
                      <a:r>
                        <a:rPr lang="ja-JP" sz="1200">
                          <a:solidFill>
                            <a:schemeClr val="tx1"/>
                          </a:solidFill>
                        </a:rPr>
                        <a:t>&lt;0.001</a:t>
                      </a:r>
                    </a:p>
                  </a:txBody>
                  <a:tcPr/>
                </a:tc>
                <a:extLst>
                  <a:ext uri="{0D108BD9-81ED-4DB2-BD59-A6C34878D82A}">
                    <a16:rowId xmlns:a16="http://schemas.microsoft.com/office/drawing/2014/main" val="4027293554"/>
                  </a:ext>
                </a:extLst>
              </a:tr>
              <a:tr h="0">
                <a:tc>
                  <a:txBody>
                    <a:bodyPr/>
                    <a:lstStyle/>
                    <a:p>
                      <a:r>
                        <a:rPr lang="ja-JP" sz="1200" dirty="0">
                          <a:solidFill>
                            <a:schemeClr val="tx1"/>
                          </a:solidFill>
                        </a:rPr>
                        <a:t>グレード3以上のAE、%</a:t>
                      </a:r>
                    </a:p>
                    <a:p>
                      <a:pPr marL="182563" indent="0"/>
                      <a:r>
                        <a:rPr lang="ja-JP" sz="1200" dirty="0">
                          <a:solidFill>
                            <a:schemeClr val="tx1"/>
                          </a:solidFill>
                        </a:rPr>
                        <a:t>すべて</a:t>
                      </a:r>
                    </a:p>
                    <a:p>
                      <a:pPr marL="182563" indent="0"/>
                      <a:r>
                        <a:rPr lang="ja-JP" sz="1200" dirty="0">
                          <a:solidFill>
                            <a:schemeClr val="tx1"/>
                          </a:solidFill>
                        </a:rPr>
                        <a:t>皮膚毒性</a:t>
                      </a:r>
                    </a:p>
                    <a:p>
                      <a:pPr marL="182563" indent="0"/>
                      <a:r>
                        <a:rPr lang="ja-JP" sz="1200" dirty="0">
                          <a:solidFill>
                            <a:schemeClr val="tx1"/>
                          </a:solidFill>
                        </a:rPr>
                        <a:t>高血圧</a:t>
                      </a:r>
                    </a:p>
                    <a:p>
                      <a:pPr marL="182563" indent="0"/>
                      <a:r>
                        <a:rPr lang="ja-JP" sz="1200" noProof="0" dirty="0">
                          <a:solidFill>
                            <a:schemeClr val="tx1"/>
                          </a:solidFill>
                        </a:rPr>
                        <a:t>下痢</a:t>
                      </a:r>
                    </a:p>
                    <a:p>
                      <a:pPr marL="182563" indent="0"/>
                      <a:r>
                        <a:rPr lang="ja-JP" sz="1200" dirty="0">
                          <a:solidFill>
                            <a:schemeClr val="tx1"/>
                          </a:solidFill>
                        </a:rPr>
                        <a:t>死亡</a:t>
                      </a:r>
                    </a:p>
                  </a:txBody>
                  <a:tcPr/>
                </a:tc>
                <a:tc>
                  <a:txBody>
                    <a:bodyPr/>
                    <a:lstStyle/>
                    <a:p>
                      <a:pPr algn="l" rtl="0"/>
                      <a:endParaRPr lang="en-GB" sz="1200" dirty="0">
                        <a:solidFill>
                          <a:schemeClr val="tx1"/>
                        </a:solidFill>
                      </a:endParaRPr>
                    </a:p>
                    <a:p>
                      <a:pPr algn="ctr"/>
                      <a:r>
                        <a:rPr lang="ja-JP" sz="1200">
                          <a:solidFill>
                            <a:schemeClr val="tx1"/>
                          </a:solidFill>
                        </a:rPr>
                        <a:t>52</a:t>
                      </a:r>
                    </a:p>
                    <a:p>
                      <a:pPr algn="ctr"/>
                      <a:r>
                        <a:rPr lang="ja-JP" sz="1200">
                          <a:solidFill>
                            <a:schemeClr val="tx1"/>
                          </a:solidFill>
                        </a:rPr>
                        <a:t>1</a:t>
                      </a:r>
                    </a:p>
                    <a:p>
                      <a:pPr algn="ctr"/>
                      <a:r>
                        <a:rPr lang="ja-JP" sz="1200">
                          <a:solidFill>
                            <a:schemeClr val="tx1"/>
                          </a:solidFill>
                        </a:rPr>
                        <a:t>18</a:t>
                      </a:r>
                    </a:p>
                    <a:p>
                      <a:pPr algn="ctr"/>
                      <a:r>
                        <a:rPr lang="ja-JP" sz="1200">
                          <a:solidFill>
                            <a:schemeClr val="tx1"/>
                          </a:solidFill>
                        </a:rPr>
                        <a:t>4</a:t>
                      </a:r>
                    </a:p>
                    <a:p>
                      <a:pPr algn="ctr"/>
                      <a:r>
                        <a:rPr lang="ja-JP" sz="1200">
                          <a:solidFill>
                            <a:schemeClr val="tx1"/>
                          </a:solidFill>
                        </a:rPr>
                        <a:t>0</a:t>
                      </a:r>
                    </a:p>
                  </a:txBody>
                  <a:tcPr/>
                </a:tc>
                <a:tc>
                  <a:txBody>
                    <a:bodyPr/>
                    <a:lstStyle/>
                    <a:p>
                      <a:pPr algn="l" rtl="0"/>
                      <a:endParaRPr lang="en-GB" sz="1200" dirty="0">
                        <a:solidFill>
                          <a:schemeClr val="tx1"/>
                        </a:solidFill>
                      </a:endParaRPr>
                    </a:p>
                    <a:p>
                      <a:pPr algn="ctr"/>
                      <a:r>
                        <a:rPr lang="ja-JP" sz="1200">
                          <a:solidFill>
                            <a:schemeClr val="tx1"/>
                          </a:solidFill>
                        </a:rPr>
                        <a:t>69</a:t>
                      </a:r>
                    </a:p>
                    <a:p>
                      <a:pPr algn="ctr"/>
                      <a:r>
                        <a:rPr lang="ja-JP" sz="1200">
                          <a:solidFill>
                            <a:schemeClr val="tx1"/>
                          </a:solidFill>
                        </a:rPr>
                        <a:t>25</a:t>
                      </a:r>
                    </a:p>
                    <a:p>
                      <a:pPr algn="ctr"/>
                      <a:r>
                        <a:rPr lang="ja-JP" sz="1200">
                          <a:solidFill>
                            <a:schemeClr val="tx1"/>
                          </a:solidFill>
                        </a:rPr>
                        <a:t>7</a:t>
                      </a:r>
                    </a:p>
                    <a:p>
                      <a:pPr algn="ctr"/>
                      <a:r>
                        <a:rPr lang="ja-JP" sz="1200">
                          <a:solidFill>
                            <a:schemeClr val="tx1"/>
                          </a:solidFill>
                        </a:rPr>
                        <a:t>16</a:t>
                      </a:r>
                    </a:p>
                    <a:p>
                      <a:pPr algn="ctr"/>
                      <a:r>
                        <a:rPr lang="ja-JP" sz="1200">
                          <a:solidFill>
                            <a:schemeClr val="tx1"/>
                          </a:solidFill>
                        </a:rPr>
                        <a:t>1.7</a:t>
                      </a:r>
                    </a:p>
                  </a:txBody>
                  <a:tcPr/>
                </a:tc>
                <a:tc>
                  <a:txBody>
                    <a:bodyPr/>
                    <a:lstStyle/>
                    <a:p>
                      <a:pPr algn="l" rtl="0"/>
                      <a:endParaRPr lang="en-GB" sz="1200" dirty="0">
                        <a:solidFill>
                          <a:schemeClr val="tx1"/>
                        </a:solidFill>
                      </a:endParaRPr>
                    </a:p>
                    <a:p>
                      <a:pPr algn="ctr"/>
                      <a:r>
                        <a:rPr lang="ja-JP" sz="1200" dirty="0">
                          <a:solidFill>
                            <a:schemeClr val="tx1"/>
                          </a:solidFill>
                        </a:rPr>
                        <a:t>0.01</a:t>
                      </a:r>
                    </a:p>
                    <a:p>
                      <a:pPr algn="ctr"/>
                      <a:r>
                        <a:rPr lang="ja-JP" sz="1200" dirty="0">
                          <a:solidFill>
                            <a:schemeClr val="tx1"/>
                          </a:solidFill>
                        </a:rPr>
                        <a:t>&lt;0.001</a:t>
                      </a:r>
                    </a:p>
                    <a:p>
                      <a:pPr algn="ctr"/>
                      <a:r>
                        <a:rPr lang="ja-JP" sz="1200" dirty="0">
                          <a:solidFill>
                            <a:schemeClr val="tx1"/>
                          </a:solidFill>
                        </a:rPr>
                        <a:t>0.02</a:t>
                      </a:r>
                    </a:p>
                    <a:p>
                      <a:pPr algn="ctr"/>
                      <a:r>
                        <a:rPr lang="ja-JP" sz="1200" dirty="0">
                          <a:solidFill>
                            <a:schemeClr val="tx1"/>
                          </a:solidFill>
                        </a:rPr>
                        <a:t>0.01</a:t>
                      </a:r>
                    </a:p>
                  </a:txBody>
                  <a:tcPr/>
                </a:tc>
                <a:extLst>
                  <a:ext uri="{0D108BD9-81ED-4DB2-BD59-A6C34878D82A}">
                    <a16:rowId xmlns:a16="http://schemas.microsoft.com/office/drawing/2014/main" val="243928752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58526837"/>
              </p:ext>
            </p:extLst>
          </p:nvPr>
        </p:nvGraphicFramePr>
        <p:xfrm>
          <a:off x="5948413" y="1588382"/>
          <a:ext cx="6089583" cy="2468880"/>
        </p:xfrm>
        <a:graphic>
          <a:graphicData uri="http://schemas.openxmlformats.org/drawingml/2006/table">
            <a:tbl>
              <a:tblPr firstRow="1" bandRow="1">
                <a:tableStyleId>{5202B0CA-FC54-4496-8BCA-5EF66A818D29}</a:tableStyleId>
              </a:tblPr>
              <a:tblGrid>
                <a:gridCol w="2599239">
                  <a:extLst>
                    <a:ext uri="{9D8B030D-6E8A-4147-A177-3AD203B41FA5}">
                      <a16:colId xmlns:a16="http://schemas.microsoft.com/office/drawing/2014/main" val="2713438561"/>
                    </a:ext>
                  </a:extLst>
                </a:gridCol>
                <a:gridCol w="1476671">
                  <a:extLst>
                    <a:ext uri="{9D8B030D-6E8A-4147-A177-3AD203B41FA5}">
                      <a16:colId xmlns:a16="http://schemas.microsoft.com/office/drawing/2014/main" val="1190940076"/>
                    </a:ext>
                  </a:extLst>
                </a:gridCol>
                <a:gridCol w="1448273">
                  <a:extLst>
                    <a:ext uri="{9D8B030D-6E8A-4147-A177-3AD203B41FA5}">
                      <a16:colId xmlns:a16="http://schemas.microsoft.com/office/drawing/2014/main" val="1068838774"/>
                    </a:ext>
                  </a:extLst>
                </a:gridCol>
                <a:gridCol w="565400">
                  <a:extLst>
                    <a:ext uri="{9D8B030D-6E8A-4147-A177-3AD203B41FA5}">
                      <a16:colId xmlns:a16="http://schemas.microsoft.com/office/drawing/2014/main" val="2207834261"/>
                    </a:ext>
                  </a:extLst>
                </a:gridCol>
              </a:tblGrid>
              <a:tr h="370840">
                <a:tc>
                  <a:txBody>
                    <a:bodyPr/>
                    <a:lstStyle/>
                    <a:p>
                      <a:r>
                        <a:rPr lang="ja-JP" sz="1200">
                          <a:solidFill>
                            <a:schemeClr val="tx2"/>
                          </a:solidFill>
                        </a:rPr>
                        <a:t>局所</a:t>
                      </a:r>
                      <a:r>
                        <a:rPr lang="ja-JP" sz="1200" baseline="0">
                          <a:solidFill>
                            <a:schemeClr val="tx2"/>
                          </a:solidFill>
                        </a:rPr>
                        <a:t>治療</a:t>
                      </a:r>
                    </a:p>
                  </a:txBody>
                  <a:tcPr anchor="ctr"/>
                </a:tc>
                <a:tc>
                  <a:txBody>
                    <a:bodyPr/>
                    <a:lstStyle/>
                    <a:p>
                      <a:pPr algn="ctr"/>
                      <a:r>
                        <a:rPr lang="ja-JP" sz="1200" dirty="0">
                          <a:solidFill>
                            <a:schemeClr val="tx2"/>
                          </a:solidFill>
                        </a:rPr>
                        <a:t>FOLFOX/FOLFIRI + ベバシズマブ
(n=114)</a:t>
                      </a:r>
                    </a:p>
                  </a:txBody>
                  <a:tcPr anchor="ctr"/>
                </a:tc>
                <a:tc>
                  <a:txBody>
                    <a:bodyPr/>
                    <a:lstStyle/>
                    <a:p>
                      <a:pPr algn="ctr"/>
                      <a:r>
                        <a:rPr lang="ja-JP" sz="1200" dirty="0">
                          <a:solidFill>
                            <a:schemeClr val="tx2"/>
                          </a:solidFill>
                        </a:rPr>
                        <a:t>FOLFOX/FOLFIRI</a:t>
                      </a:r>
                      <a:r>
                        <a:rPr lang="ja-JP" sz="1200" baseline="0" dirty="0">
                          <a:solidFill>
                            <a:schemeClr val="tx2"/>
                          </a:solidFill>
                        </a:rPr>
                        <a:t> + パニツムマブ</a:t>
                      </a:r>
                    </a:p>
                    <a:p>
                      <a:pPr algn="ctr"/>
                      <a:r>
                        <a:rPr lang="ja-JP" sz="1200" baseline="0" dirty="0">
                          <a:solidFill>
                            <a:schemeClr val="tx2"/>
                          </a:solidFill>
                        </a:rPr>
                        <a:t>(n=116)</a:t>
                      </a:r>
                    </a:p>
                  </a:txBody>
                  <a:tcPr anchor="ctr"/>
                </a:tc>
                <a:tc>
                  <a:txBody>
                    <a:bodyPr/>
                    <a:lstStyle/>
                    <a:p>
                      <a:pPr algn="ctr"/>
                      <a:r>
                        <a:rPr lang="ja-JP" sz="1200">
                          <a:solidFill>
                            <a:schemeClr val="tx2"/>
                          </a:solidFill>
                        </a:rPr>
                        <a:t>p値</a:t>
                      </a:r>
                    </a:p>
                  </a:txBody>
                  <a:tcPr anchor="ctr"/>
                </a:tc>
                <a:extLst>
                  <a:ext uri="{0D108BD9-81ED-4DB2-BD59-A6C34878D82A}">
                    <a16:rowId xmlns:a16="http://schemas.microsoft.com/office/drawing/2014/main" val="3667548636"/>
                  </a:ext>
                </a:extLst>
              </a:tr>
              <a:tr h="0">
                <a:tc>
                  <a:txBody>
                    <a:bodyPr/>
                    <a:lstStyle/>
                    <a:p>
                      <a:r>
                        <a:rPr lang="ja-JP" sz="1200">
                          <a:solidFill>
                            <a:schemeClr val="tx1"/>
                          </a:solidFill>
                        </a:rPr>
                        <a:t>切除 ± アブレーション率、%</a:t>
                      </a:r>
                    </a:p>
                    <a:p>
                      <a:pPr marL="182563" indent="0"/>
                      <a:r>
                        <a:rPr lang="ja-JP" sz="1200">
                          <a:solidFill>
                            <a:schemeClr val="tx1"/>
                          </a:solidFill>
                        </a:rPr>
                        <a:t>手術後合併症</a:t>
                      </a:r>
                    </a:p>
                    <a:p>
                      <a:pPr marL="182563" indent="0"/>
                      <a:r>
                        <a:rPr lang="ja-JP" sz="1200">
                          <a:solidFill>
                            <a:schemeClr val="tx1"/>
                          </a:solidFill>
                        </a:rPr>
                        <a:t>Clavien Dindo</a:t>
                      </a:r>
                    </a:p>
                    <a:p>
                      <a:pPr marL="355600" indent="0"/>
                      <a:r>
                        <a:rPr lang="ja-JP" sz="1200">
                          <a:solidFill>
                            <a:schemeClr val="tx1"/>
                          </a:solidFill>
                        </a:rPr>
                        <a:t>グレード</a:t>
                      </a:r>
                      <a:r>
                        <a:rPr lang="ja-JP" sz="1200" baseline="0">
                          <a:solidFill>
                            <a:schemeClr val="tx1"/>
                          </a:solidFill>
                        </a:rPr>
                        <a:t>3以上</a:t>
                      </a:r>
                    </a:p>
                    <a:p>
                      <a:pPr marL="355600" indent="0"/>
                      <a:r>
                        <a:rPr lang="ja-JP" sz="1200" baseline="0">
                          <a:solidFill>
                            <a:schemeClr val="tx1"/>
                          </a:solidFill>
                        </a:rPr>
                        <a:t>グレード5</a:t>
                      </a:r>
                    </a:p>
                  </a:txBody>
                  <a:tcPr/>
                </a:tc>
                <a:tc>
                  <a:txBody>
                    <a:bodyPr/>
                    <a:lstStyle/>
                    <a:p>
                      <a:pPr algn="ctr"/>
                      <a:r>
                        <a:rPr lang="ja-JP" sz="1200">
                          <a:solidFill>
                            <a:schemeClr val="tx1"/>
                          </a:solidFill>
                        </a:rPr>
                        <a:t>68</a:t>
                      </a:r>
                    </a:p>
                    <a:p>
                      <a:pPr algn="ctr"/>
                      <a:r>
                        <a:rPr lang="ja-JP" sz="1200">
                          <a:solidFill>
                            <a:schemeClr val="tx1"/>
                          </a:solidFill>
                        </a:rPr>
                        <a:t>42</a:t>
                      </a:r>
                    </a:p>
                    <a:p>
                      <a:pPr algn="l" rtl="0"/>
                      <a:endParaRPr lang="en-GB" sz="1200" dirty="0">
                        <a:solidFill>
                          <a:schemeClr val="tx1"/>
                        </a:solidFill>
                      </a:endParaRPr>
                    </a:p>
                    <a:p>
                      <a:pPr algn="ctr"/>
                      <a:r>
                        <a:rPr lang="ja-JP" sz="1200">
                          <a:solidFill>
                            <a:schemeClr val="tx1"/>
                          </a:solidFill>
                        </a:rPr>
                        <a:t>21</a:t>
                      </a:r>
                    </a:p>
                    <a:p>
                      <a:pPr algn="ctr"/>
                      <a:r>
                        <a:rPr lang="ja-JP" sz="1200">
                          <a:solidFill>
                            <a:schemeClr val="tx1"/>
                          </a:solidFill>
                        </a:rPr>
                        <a:t>0.9</a:t>
                      </a:r>
                    </a:p>
                  </a:txBody>
                  <a:tcPr/>
                </a:tc>
                <a:tc>
                  <a:txBody>
                    <a:bodyPr/>
                    <a:lstStyle/>
                    <a:p>
                      <a:pPr algn="ctr"/>
                      <a:r>
                        <a:rPr lang="ja-JP" sz="1200">
                          <a:solidFill>
                            <a:schemeClr val="tx1"/>
                          </a:solidFill>
                        </a:rPr>
                        <a:t>67</a:t>
                      </a:r>
                    </a:p>
                    <a:p>
                      <a:pPr algn="ctr"/>
                      <a:r>
                        <a:rPr lang="ja-JP" sz="1200">
                          <a:solidFill>
                            <a:schemeClr val="tx1"/>
                          </a:solidFill>
                        </a:rPr>
                        <a:t>41</a:t>
                      </a:r>
                    </a:p>
                    <a:p>
                      <a:pPr algn="l" rtl="0"/>
                      <a:endParaRPr lang="en-GB" sz="1200" dirty="0">
                        <a:solidFill>
                          <a:schemeClr val="tx1"/>
                        </a:solidFill>
                      </a:endParaRPr>
                    </a:p>
                    <a:p>
                      <a:pPr algn="ctr"/>
                      <a:r>
                        <a:rPr lang="ja-JP" sz="1200">
                          <a:solidFill>
                            <a:schemeClr val="tx1"/>
                          </a:solidFill>
                        </a:rPr>
                        <a:t>14</a:t>
                      </a:r>
                    </a:p>
                    <a:p>
                      <a:pPr algn="ctr"/>
                      <a:r>
                        <a:rPr lang="ja-JP" sz="1200">
                          <a:solidFill>
                            <a:schemeClr val="tx1"/>
                          </a:solidFill>
                        </a:rPr>
                        <a:t>0.9</a:t>
                      </a:r>
                    </a:p>
                  </a:txBody>
                  <a:tcPr/>
                </a:tc>
                <a:tc>
                  <a:txBody>
                    <a:bodyPr/>
                    <a:lstStyle/>
                    <a:p>
                      <a:pPr algn="ctr"/>
                      <a:r>
                        <a:rPr lang="ja-JP" sz="1200">
                          <a:solidFill>
                            <a:schemeClr val="tx1"/>
                          </a:solidFill>
                        </a:rPr>
                        <a:t>1</a:t>
                      </a:r>
                    </a:p>
                    <a:p>
                      <a:pPr algn="ctr"/>
                      <a:r>
                        <a:rPr lang="ja-JP" sz="1200">
                          <a:solidFill>
                            <a:schemeClr val="tx1"/>
                          </a:solidFill>
                        </a:rPr>
                        <a:t>1</a:t>
                      </a:r>
                    </a:p>
                    <a:p>
                      <a:pPr algn="l" rtl="0"/>
                      <a:endParaRPr lang="en-GB" sz="1200" dirty="0">
                        <a:solidFill>
                          <a:schemeClr val="tx1"/>
                        </a:solidFill>
                      </a:endParaRPr>
                    </a:p>
                    <a:p>
                      <a:pPr algn="ctr"/>
                      <a:r>
                        <a:rPr lang="ja-JP" sz="1200">
                          <a:solidFill>
                            <a:schemeClr val="tx1"/>
                          </a:solidFill>
                        </a:rPr>
                        <a:t>0.3</a:t>
                      </a:r>
                    </a:p>
                  </a:txBody>
                  <a:tcPr/>
                </a:tc>
                <a:extLst>
                  <a:ext uri="{0D108BD9-81ED-4DB2-BD59-A6C34878D82A}">
                    <a16:rowId xmlns:a16="http://schemas.microsoft.com/office/drawing/2014/main" val="2912163037"/>
                  </a:ext>
                </a:extLst>
              </a:tr>
              <a:tr h="272502">
                <a:tc>
                  <a:txBody>
                    <a:bodyPr/>
                    <a:lstStyle/>
                    <a:p>
                      <a:r>
                        <a:rPr lang="ja-JP" sz="1200" baseline="0">
                          <a:solidFill>
                            <a:schemeClr val="tx1"/>
                          </a:solidFill>
                        </a:rPr>
                        <a:t>導入サイクルの中央値、n(IQR)</a:t>
                      </a:r>
                    </a:p>
                  </a:txBody>
                  <a:tcPr/>
                </a:tc>
                <a:tc>
                  <a:txBody>
                    <a:bodyPr/>
                    <a:lstStyle/>
                    <a:p>
                      <a:pPr algn="ctr"/>
                      <a:r>
                        <a:rPr lang="ja-JP" sz="1200">
                          <a:solidFill>
                            <a:schemeClr val="tx1"/>
                          </a:solidFill>
                        </a:rPr>
                        <a:t>6</a:t>
                      </a:r>
                      <a:r>
                        <a:rPr lang="ja-JP" sz="1200" baseline="0">
                          <a:solidFill>
                            <a:schemeClr val="tx1"/>
                          </a:solidFill>
                        </a:rPr>
                        <a:t> (5–8)</a:t>
                      </a:r>
                    </a:p>
                  </a:txBody>
                  <a:tcPr/>
                </a:tc>
                <a:tc>
                  <a:txBody>
                    <a:bodyPr/>
                    <a:lstStyle/>
                    <a:p>
                      <a:pPr algn="ctr"/>
                      <a:r>
                        <a:rPr lang="ja-JP" sz="1200">
                          <a:solidFill>
                            <a:schemeClr val="tx1"/>
                          </a:solidFill>
                        </a:rPr>
                        <a:t>6</a:t>
                      </a:r>
                      <a:r>
                        <a:rPr lang="ja-JP" sz="1200" baseline="0">
                          <a:solidFill>
                            <a:schemeClr val="tx1"/>
                          </a:solidFill>
                        </a:rPr>
                        <a:t> (5–9)</a:t>
                      </a:r>
                    </a:p>
                  </a:txBody>
                  <a:tcPr/>
                </a:tc>
                <a:tc>
                  <a:txBody>
                    <a:bodyPr/>
                    <a:lstStyle/>
                    <a:p>
                      <a:pPr algn="l" rtl="0"/>
                      <a:endParaRPr lang="en-GB" sz="1200" dirty="0">
                        <a:solidFill>
                          <a:schemeClr val="tx1"/>
                        </a:solidFill>
                      </a:endParaRPr>
                    </a:p>
                  </a:txBody>
                  <a:tcPr/>
                </a:tc>
                <a:extLst>
                  <a:ext uri="{0D108BD9-81ED-4DB2-BD59-A6C34878D82A}">
                    <a16:rowId xmlns:a16="http://schemas.microsoft.com/office/drawing/2014/main" val="3020345926"/>
                  </a:ext>
                </a:extLst>
              </a:tr>
              <a:tr h="169032">
                <a:tc>
                  <a:txBody>
                    <a:bodyPr/>
                    <a:lstStyle/>
                    <a:p>
                      <a:r>
                        <a:rPr lang="ja-JP" sz="1200">
                          <a:solidFill>
                            <a:schemeClr val="tx1"/>
                          </a:solidFill>
                        </a:rPr>
                        <a:t>アジュバント化学療法、%</a:t>
                      </a:r>
                    </a:p>
                  </a:txBody>
                  <a:tcPr/>
                </a:tc>
                <a:tc>
                  <a:txBody>
                    <a:bodyPr/>
                    <a:lstStyle/>
                    <a:p>
                      <a:pPr algn="ctr"/>
                      <a:r>
                        <a:rPr lang="ja-JP" sz="1200">
                          <a:solidFill>
                            <a:schemeClr val="tx1"/>
                          </a:solidFill>
                        </a:rPr>
                        <a:t>36</a:t>
                      </a:r>
                    </a:p>
                  </a:txBody>
                  <a:tcPr/>
                </a:tc>
                <a:tc>
                  <a:txBody>
                    <a:bodyPr/>
                    <a:lstStyle/>
                    <a:p>
                      <a:pPr algn="ctr"/>
                      <a:r>
                        <a:rPr lang="ja-JP" sz="1200">
                          <a:solidFill>
                            <a:schemeClr val="tx1"/>
                          </a:solidFill>
                        </a:rPr>
                        <a:t>42</a:t>
                      </a:r>
                    </a:p>
                  </a:txBody>
                  <a:tcPr/>
                </a:tc>
                <a:tc>
                  <a:txBody>
                    <a:bodyPr/>
                    <a:lstStyle/>
                    <a:p>
                      <a:pPr algn="l" rtl="0"/>
                      <a:endParaRPr lang="en-GB" sz="1200" dirty="0">
                        <a:solidFill>
                          <a:schemeClr val="tx1"/>
                        </a:solidFill>
                      </a:endParaRPr>
                    </a:p>
                  </a:txBody>
                  <a:tcPr/>
                </a:tc>
                <a:extLst>
                  <a:ext uri="{0D108BD9-81ED-4DB2-BD59-A6C34878D82A}">
                    <a16:rowId xmlns:a16="http://schemas.microsoft.com/office/drawing/2014/main" val="4027293554"/>
                  </a:ext>
                </a:extLst>
              </a:tr>
              <a:tr h="0">
                <a:tc>
                  <a:txBody>
                    <a:bodyPr/>
                    <a:lstStyle/>
                    <a:p>
                      <a:r>
                        <a:rPr lang="ja-JP" sz="1200" dirty="0">
                          <a:solidFill>
                            <a:schemeClr val="tx1"/>
                          </a:solidFill>
                        </a:rPr>
                        <a:t>R0/1 切除 ±</a:t>
                      </a:r>
                      <a:r>
                        <a:rPr lang="ja-JP" sz="1200" baseline="0" dirty="0">
                          <a:solidFill>
                            <a:schemeClr val="tx1"/>
                          </a:solidFill>
                        </a:rPr>
                        <a:t> アブレーション率、%</a:t>
                      </a:r>
                    </a:p>
                  </a:txBody>
                  <a:tcPr/>
                </a:tc>
                <a:tc>
                  <a:txBody>
                    <a:bodyPr/>
                    <a:lstStyle/>
                    <a:p>
                      <a:pPr algn="ctr"/>
                      <a:r>
                        <a:rPr lang="ja-JP" sz="1200">
                          <a:solidFill>
                            <a:schemeClr val="tx1"/>
                          </a:solidFill>
                        </a:rPr>
                        <a:t>58</a:t>
                      </a:r>
                    </a:p>
                  </a:txBody>
                  <a:tcPr/>
                </a:tc>
                <a:tc>
                  <a:txBody>
                    <a:bodyPr/>
                    <a:lstStyle/>
                    <a:p>
                      <a:pPr algn="ctr"/>
                      <a:r>
                        <a:rPr lang="ja-JP" sz="1200">
                          <a:solidFill>
                            <a:schemeClr val="tx1"/>
                          </a:solidFill>
                        </a:rPr>
                        <a:t>56</a:t>
                      </a:r>
                    </a:p>
                  </a:txBody>
                  <a:tcPr/>
                </a:tc>
                <a:tc>
                  <a:txBody>
                    <a:bodyPr/>
                    <a:lstStyle/>
                    <a:p>
                      <a:pPr algn="ctr"/>
                      <a:r>
                        <a:rPr lang="ja-JP" sz="1200" dirty="0">
                          <a:solidFill>
                            <a:schemeClr val="tx1"/>
                          </a:solidFill>
                        </a:rPr>
                        <a:t>0.79</a:t>
                      </a:r>
                    </a:p>
                  </a:txBody>
                  <a:tcPr/>
                </a:tc>
                <a:extLst>
                  <a:ext uri="{0D108BD9-81ED-4DB2-BD59-A6C34878D82A}">
                    <a16:rowId xmlns:a16="http://schemas.microsoft.com/office/drawing/2014/main" val="2439287524"/>
                  </a:ext>
                </a:extLst>
              </a:tr>
            </a:tbl>
          </a:graphicData>
        </a:graphic>
      </p:graphicFrame>
    </p:spTree>
    <p:extLst>
      <p:ext uri="{BB962C8B-B14F-4D97-AF65-F5344CB8AC3E}">
        <p14:creationId xmlns:p14="http://schemas.microsoft.com/office/powerpoint/2010/main" val="16091724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LBA22：RASおよびBRAF野生型(wt)転移性結腸直腸癌(mCRC)患者の第一選択治療におけるFOLFIRI/セツキシマブとFOLFIRI/セツキシマブ投与後にセツキシマブ(Cet)を単剤投与した第III相試験：ERMES試験(NCT02484833) – Orlandi A、et al</a:t>
            </a:r>
          </a:p>
        </p:txBody>
      </p:sp>
      <p:sp>
        <p:nvSpPr>
          <p:cNvPr id="22" name="Content Placeholder 2"/>
          <p:cNvSpPr>
            <a:spLocks noGrp="1"/>
          </p:cNvSpPr>
          <p:nvPr>
            <p:ph idx="1"/>
          </p:nvPr>
        </p:nvSpPr>
        <p:spPr/>
        <p:txBody>
          <a:bodyPr/>
          <a:lstStyle/>
          <a:p>
            <a:pPr marL="0" indent="0">
              <a:buNone/>
            </a:pPr>
            <a:r>
              <a:rPr lang="ja-JP" b="1"/>
              <a:t>試験の目的</a:t>
            </a:r>
          </a:p>
          <a:p>
            <a:r>
              <a:rPr lang="ja-JP"/>
              <a:t>第III相ERMES試験でRAS/BRAF WT mCRC患者を対象に、1L FOLFIRI＋セツキシマブ投与後にセツキシマブ単剤投与の有効性と安全性を評価すること</a:t>
            </a:r>
          </a:p>
        </p:txBody>
      </p:sp>
      <p:sp>
        <p:nvSpPr>
          <p:cNvPr id="19" name="Text Placeholder 18"/>
          <p:cNvSpPr>
            <a:spLocks noGrp="1"/>
          </p:cNvSpPr>
          <p:nvPr>
            <p:ph type="body" sz="quarter" idx="10"/>
          </p:nvPr>
        </p:nvSpPr>
        <p:spPr>
          <a:xfrm>
            <a:off x="486834" y="6096001"/>
            <a:ext cx="6141146" cy="487363"/>
          </a:xfrm>
        </p:spPr>
        <p:txBody>
          <a:bodyPr/>
          <a:lstStyle/>
          <a:p>
            <a:r>
              <a:rPr lang="ja-JP" dirty="0"/>
              <a:t>*イリノテカン 180 mg/m</a:t>
            </a:r>
            <a:r>
              <a:rPr lang="ja-JP" baseline="30000" dirty="0"/>
              <a:t>2</a:t>
            </a:r>
            <a:r>
              <a:rPr lang="ja-JP" dirty="0"/>
              <a:t> D1 q2w + LV 200 mg/m</a:t>
            </a:r>
            <a:r>
              <a:rPr lang="ja-JP" baseline="30000" dirty="0"/>
              <a:t>2</a:t>
            </a:r>
            <a:r>
              <a:rPr lang="ja-JP" dirty="0"/>
              <a:t> + 5FU 400 mg/m</a:t>
            </a:r>
            <a:r>
              <a:rPr lang="ja-JP" baseline="30000" dirty="0"/>
              <a:t>2</a:t>
            </a:r>
            <a:r>
              <a:rPr lang="ja-JP" dirty="0"/>
              <a:t> ボーラス D1 その後 1200 mg/m</a:t>
            </a:r>
            <a:r>
              <a:rPr lang="ja-JP" baseline="30000" dirty="0"/>
              <a:t>2</a:t>
            </a:r>
            <a:r>
              <a:rPr lang="ja-JP" dirty="0"/>
              <a:t> D1、2 q2w; </a:t>
            </a:r>
            <a:r>
              <a:rPr lang="ja-JP" baseline="30000" dirty="0"/>
              <a:t>†</a:t>
            </a:r>
            <a:r>
              <a:rPr lang="ja-JP" dirty="0"/>
              <a:t>セツキシマブ 400 mg/m</a:t>
            </a:r>
            <a:r>
              <a:rPr lang="ja-JP" baseline="30000" dirty="0"/>
              <a:t>2</a:t>
            </a:r>
            <a:r>
              <a:rPr lang="ja-JP" dirty="0"/>
              <a:t> 負荷用量後 250 mg/m</a:t>
            </a:r>
            <a:r>
              <a:rPr lang="ja-JP" baseline="30000" dirty="0"/>
              <a:t>2</a:t>
            </a:r>
            <a:r>
              <a:rPr lang="ja-JP" dirty="0"/>
              <a:t> qw</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Orlandi A, et al.Ann Oncol 2022;33(suppl):abstr LBA22</a:t>
            </a:r>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PFS、安全性</a:t>
            </a:r>
          </a:p>
        </p:txBody>
      </p:sp>
      <p:sp>
        <p:nvSpPr>
          <p:cNvPr id="24" name="Oval 14"/>
          <p:cNvSpPr>
            <a:spLocks noChangeArrowheads="1"/>
          </p:cNvSpPr>
          <p:nvPr/>
        </p:nvSpPr>
        <p:spPr bwMode="auto">
          <a:xfrm>
            <a:off x="4467500" y="35417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5" name="AutoShape 15"/>
          <p:cNvCxnSpPr>
            <a:cxnSpLocks noChangeShapeType="1"/>
            <a:stCxn id="24" idx="0"/>
            <a:endCxn id="27" idx="1"/>
          </p:cNvCxnSpPr>
          <p:nvPr/>
        </p:nvCxnSpPr>
        <p:spPr bwMode="auto">
          <a:xfrm rot="5400000" flipH="1" flipV="1">
            <a:off x="4472558" y="2990840"/>
            <a:ext cx="837636" cy="264156"/>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104452" y="3833836"/>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023454" y="2257338"/>
            <a:ext cx="4367853"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FOLFIRI* + セツキシマブ</a:t>
            </a:r>
            <a:r>
              <a:rPr lang="ja-JP" baseline="30000" dirty="0">
                <a:solidFill>
                  <a:srgbClr val="FFFFFF"/>
                </a:solidFill>
                <a:ea typeface="SimSun" pitchFamily="2" charset="-122"/>
              </a:rPr>
              <a:t>†</a:t>
            </a:r>
            <a:r>
              <a:rPr lang="ja-JP" dirty="0">
                <a:solidFill>
                  <a:srgbClr val="FFFFFF"/>
                </a:solidFill>
                <a:ea typeface="SimSun" pitchFamily="2" charset="-122"/>
              </a:rPr>
              <a:t>
(n=300)</a:t>
            </a:r>
          </a:p>
        </p:txBody>
      </p:sp>
      <p:sp>
        <p:nvSpPr>
          <p:cNvPr id="28" name="AutoShape 9"/>
          <p:cNvSpPr>
            <a:spLocks noChangeArrowheads="1"/>
          </p:cNvSpPr>
          <p:nvPr/>
        </p:nvSpPr>
        <p:spPr bwMode="auto">
          <a:xfrm>
            <a:off x="893011" y="3025666"/>
            <a:ext cx="321144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RAS-BRAF WT</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治療歴なし</a:t>
            </a:r>
          </a:p>
          <a:p>
            <a:pPr defTabSz="892175" eaLnBrk="0" hangingPunct="0">
              <a:spcAft>
                <a:spcPct val="30000"/>
              </a:spcAft>
              <a:defRPr/>
            </a:pPr>
            <a:r>
              <a:rPr lang="ja-JP" sz="1600">
                <a:solidFill>
                  <a:srgbClr val="FFFFFF"/>
                </a:solidFill>
                <a:ea typeface="SimSun" pitchFamily="2" charset="-122"/>
              </a:rPr>
              <a:t>(n=606)</a:t>
            </a:r>
          </a:p>
        </p:txBody>
      </p:sp>
      <p:cxnSp>
        <p:nvCxnSpPr>
          <p:cNvPr id="29" name="AutoShape 16"/>
          <p:cNvCxnSpPr>
            <a:cxnSpLocks noChangeShapeType="1"/>
            <a:stCxn id="24" idx="4"/>
            <a:endCxn id="31" idx="1"/>
          </p:cNvCxnSpPr>
          <p:nvPr/>
        </p:nvCxnSpPr>
        <p:spPr bwMode="auto">
          <a:xfrm rot="16200000" flipH="1">
            <a:off x="4461422" y="4423811"/>
            <a:ext cx="859909" cy="264157"/>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OS、ORR、QoL</a:t>
            </a:r>
          </a:p>
        </p:txBody>
      </p:sp>
      <p:sp>
        <p:nvSpPr>
          <p:cNvPr id="31" name="AutoShape 8"/>
          <p:cNvSpPr>
            <a:spLocks noChangeArrowheads="1"/>
          </p:cNvSpPr>
          <p:nvPr/>
        </p:nvSpPr>
        <p:spPr bwMode="auto">
          <a:xfrm>
            <a:off x="5023455" y="4539083"/>
            <a:ext cx="2684213"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solidFill>
                  <a:schemeClr val="tx1"/>
                </a:solidFill>
                <a:ea typeface="SimSun" pitchFamily="2" charset="-122"/>
              </a:rPr>
              <a:t>FOLFIRI* + セツキシマブ</a:t>
            </a:r>
            <a:r>
              <a:rPr lang="ja-JP" sz="1600" baseline="30000" dirty="0">
                <a:solidFill>
                  <a:schemeClr val="tx1"/>
                </a:solidFill>
                <a:ea typeface="SimSun" pitchFamily="2" charset="-122"/>
              </a:rPr>
              <a:t>†</a:t>
            </a:r>
            <a:r>
              <a:rPr lang="ja-JP" sz="1600" dirty="0">
                <a:solidFill>
                  <a:schemeClr val="tx1"/>
                </a:solidFill>
                <a:ea typeface="SimSun" pitchFamily="2" charset="-122"/>
              </a:rPr>
              <a:t>
(8サイクル)
(=306)</a:t>
            </a:r>
          </a:p>
        </p:txBody>
      </p:sp>
      <p:cxnSp>
        <p:nvCxnSpPr>
          <p:cNvPr id="32" name="AutoShape 21"/>
          <p:cNvCxnSpPr>
            <a:cxnSpLocks noChangeShapeType="1"/>
            <a:stCxn id="27" idx="3"/>
            <a:endCxn id="35" idx="1"/>
          </p:cNvCxnSpPr>
          <p:nvPr/>
        </p:nvCxnSpPr>
        <p:spPr bwMode="auto">
          <a:xfrm>
            <a:off x="9391307" y="2704100"/>
            <a:ext cx="406765" cy="1"/>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a:stCxn id="31" idx="3"/>
            <a:endCxn id="36" idx="1"/>
          </p:cNvCxnSpPr>
          <p:nvPr/>
        </p:nvCxnSpPr>
        <p:spPr bwMode="auto">
          <a:xfrm>
            <a:off x="7707668" y="4985845"/>
            <a:ext cx="2090405" cy="1"/>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5186316" y="3157457"/>
            <a:ext cx="4204991"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層化</a:t>
            </a:r>
          </a:p>
          <a:p>
            <a:pPr marL="203200" lvl="0" indent="-203200">
              <a:spcAft>
                <a:spcPts val="400"/>
              </a:spcAft>
              <a:buFont typeface="Arial" pitchFamily="34" charset="0"/>
              <a:buChar char="•"/>
              <a:defRPr/>
            </a:pPr>
            <a:r>
              <a:rPr lang="ja-JP" sz="1400" dirty="0">
                <a:solidFill>
                  <a:srgbClr val="4D4D4D"/>
                </a:solidFill>
              </a:rPr>
              <a:t>年齢（65歳未満と65歳以上）</a:t>
            </a:r>
          </a:p>
          <a:p>
            <a:pPr marL="203200" lvl="0" indent="-203200">
              <a:spcAft>
                <a:spcPts val="400"/>
              </a:spcAft>
              <a:buFont typeface="Arial" pitchFamily="34" charset="0"/>
              <a:buChar char="•"/>
              <a:defRPr/>
            </a:pPr>
            <a:r>
              <a:rPr lang="ja-JP" sz="1400" dirty="0">
                <a:solidFill>
                  <a:srgbClr val="4D4D4D"/>
                </a:solidFill>
              </a:rPr>
              <a:t>ECOG PS (0～1 対 2)</a:t>
            </a:r>
          </a:p>
          <a:p>
            <a:pPr marL="203200" lvl="0" indent="-203200">
              <a:spcAft>
                <a:spcPts val="400"/>
              </a:spcAft>
              <a:buFont typeface="Arial" pitchFamily="34" charset="0"/>
              <a:buChar char="•"/>
              <a:defRPr/>
            </a:pPr>
            <a:r>
              <a:rPr lang="ja-JP" sz="1400" dirty="0">
                <a:solidFill>
                  <a:srgbClr val="4D4D4D"/>
                </a:solidFill>
              </a:rPr>
              <a:t>肝臓転移のみ(はい、いいえ)</a:t>
            </a:r>
          </a:p>
          <a:p>
            <a:pPr marL="203200" lvl="0" indent="-203200">
              <a:spcAft>
                <a:spcPts val="400"/>
              </a:spcAft>
              <a:buFont typeface="Arial" pitchFamily="34" charset="0"/>
              <a:buChar char="•"/>
              <a:defRPr/>
            </a:pPr>
            <a:r>
              <a:rPr lang="ja-JP" sz="1400" dirty="0">
                <a:solidFill>
                  <a:srgbClr val="4D4D4D"/>
                </a:solidFill>
              </a:rPr>
              <a:t>アジュバント療法による治療歴（あり、なし）</a:t>
            </a:r>
          </a:p>
        </p:txBody>
      </p:sp>
      <p:sp>
        <p:nvSpPr>
          <p:cNvPr id="35" name="AutoShape 8"/>
          <p:cNvSpPr>
            <a:spLocks noChangeArrowheads="1"/>
          </p:cNvSpPr>
          <p:nvPr/>
        </p:nvSpPr>
        <p:spPr bwMode="auto">
          <a:xfrm>
            <a:off x="9798072" y="2331626"/>
            <a:ext cx="1308191"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a:t>
            </a:r>
            <a:br>
              <a:rPr lang="ja-JP" sz="1600" dirty="0">
                <a:solidFill>
                  <a:srgbClr val="FFFFFF"/>
                </a:solidFill>
                <a:ea typeface="SimSun" pitchFamily="2" charset="-122"/>
              </a:rPr>
            </a:br>
            <a:r>
              <a:rPr lang="ja-JP" sz="1600" dirty="0">
                <a:solidFill>
                  <a:srgbClr val="FFFFFF"/>
                </a:solidFill>
                <a:ea typeface="SimSun" pitchFamily="2" charset="-122"/>
              </a:rPr>
              <a:t>毒性/
投与中止</a:t>
            </a:r>
          </a:p>
        </p:txBody>
      </p:sp>
      <p:sp>
        <p:nvSpPr>
          <p:cNvPr id="36" name="AutoShape 8"/>
          <p:cNvSpPr>
            <a:spLocks noChangeArrowheads="1"/>
          </p:cNvSpPr>
          <p:nvPr/>
        </p:nvSpPr>
        <p:spPr bwMode="auto">
          <a:xfrm>
            <a:off x="9798073" y="4613371"/>
            <a:ext cx="1308190"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a:t>
            </a:r>
            <a:br>
              <a:rPr lang="ja-JP" sz="1600" dirty="0">
                <a:solidFill>
                  <a:srgbClr val="FFFFFF"/>
                </a:solidFill>
                <a:ea typeface="SimSun" pitchFamily="2" charset="-122"/>
              </a:rPr>
            </a:br>
            <a:r>
              <a:rPr lang="ja-JP" sz="1600" dirty="0">
                <a:solidFill>
                  <a:srgbClr val="FFFFFF"/>
                </a:solidFill>
                <a:ea typeface="SimSun" pitchFamily="2" charset="-122"/>
              </a:rPr>
              <a:t>毒性/
投与中止</a:t>
            </a:r>
          </a:p>
        </p:txBody>
      </p:sp>
      <p:sp>
        <p:nvSpPr>
          <p:cNvPr id="37" name="AutoShape 8"/>
          <p:cNvSpPr>
            <a:spLocks noChangeArrowheads="1"/>
          </p:cNvSpPr>
          <p:nvPr/>
        </p:nvSpPr>
        <p:spPr bwMode="auto">
          <a:xfrm>
            <a:off x="7826355" y="4539083"/>
            <a:ext cx="1564953"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セツキシマブ</a:t>
            </a:r>
          </a:p>
        </p:txBody>
      </p:sp>
    </p:spTree>
    <p:extLst>
      <p:ext uri="{BB962C8B-B14F-4D97-AF65-F5344CB8AC3E}">
        <p14:creationId xmlns:p14="http://schemas.microsoft.com/office/powerpoint/2010/main" val="9777921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LBA22：RASおよびBRAF野生型(wt)転移性結腸直腸癌(mCRC)患者の第一選択治療におけるFOLFIRI/セツキシマブとFOLFIRI/セツキシマブ投与後にセツキシマブ(Cet)を単剤投与した第III相試験：ERMES試験(NCT02484833) – Orlandi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Orlandi A, et al.Ann Oncol 2022;33(suppl):abstr LBA22</a:t>
            </a:r>
          </a:p>
        </p:txBody>
      </p:sp>
      <p:sp>
        <p:nvSpPr>
          <p:cNvPr id="6" name="TextBox 5">
            <a:extLst>
              <a:ext uri="{FF2B5EF4-FFF2-40B4-BE49-F238E27FC236}">
                <a16:creationId xmlns:a16="http://schemas.microsoft.com/office/drawing/2014/main" id="{A627C7DE-0031-AE61-DBE8-52BCF8F39578}"/>
              </a:ext>
            </a:extLst>
          </p:cNvPr>
          <p:cNvSpPr txBox="1"/>
          <p:nvPr/>
        </p:nvSpPr>
        <p:spPr>
          <a:xfrm>
            <a:off x="1798144" y="1433220"/>
            <a:ext cx="331052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無増悪生存期間(mPP)</a:t>
            </a:r>
          </a:p>
        </p:txBody>
      </p:sp>
      <p:sp>
        <p:nvSpPr>
          <p:cNvPr id="7" name="TextBox 6">
            <a:extLst>
              <a:ext uri="{FF2B5EF4-FFF2-40B4-BE49-F238E27FC236}">
                <a16:creationId xmlns:a16="http://schemas.microsoft.com/office/drawing/2014/main" id="{094C73D8-11EA-499A-39CB-CFC091495EF5}"/>
              </a:ext>
            </a:extLst>
          </p:cNvPr>
          <p:cNvSpPr txBox="1"/>
          <p:nvPr/>
        </p:nvSpPr>
        <p:spPr>
          <a:xfrm>
            <a:off x="7742080" y="1433220"/>
            <a:ext cx="236635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全生存期間(mPP)</a:t>
            </a:r>
          </a:p>
        </p:txBody>
      </p:sp>
      <p:sp>
        <p:nvSpPr>
          <p:cNvPr id="8" name="Freeform 21">
            <a:extLst>
              <a:ext uri="{FF2B5EF4-FFF2-40B4-BE49-F238E27FC236}">
                <a16:creationId xmlns:a16="http://schemas.microsoft.com/office/drawing/2014/main" id="{D2FC84E5-7D61-FA6F-74F9-5FE028152127}"/>
              </a:ext>
            </a:extLst>
          </p:cNvPr>
          <p:cNvSpPr>
            <a:spLocks/>
          </p:cNvSpPr>
          <p:nvPr/>
        </p:nvSpPr>
        <p:spPr bwMode="auto">
          <a:xfrm>
            <a:off x="1012633" y="3095782"/>
            <a:ext cx="5112000"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CAA23E99-103D-46DD-82AD-35DEE25ED02E}"/>
              </a:ext>
            </a:extLst>
          </p:cNvPr>
          <p:cNvGrpSpPr/>
          <p:nvPr/>
        </p:nvGrpSpPr>
        <p:grpSpPr>
          <a:xfrm>
            <a:off x="337566" y="2943798"/>
            <a:ext cx="672405" cy="2538000"/>
            <a:chOff x="1311950" y="1242031"/>
            <a:chExt cx="672405" cy="2905991"/>
          </a:xfrm>
        </p:grpSpPr>
        <p:sp>
          <p:nvSpPr>
            <p:cNvPr id="10" name="Line 6">
              <a:extLst>
                <a:ext uri="{FF2B5EF4-FFF2-40B4-BE49-F238E27FC236}">
                  <a16:creationId xmlns:a16="http://schemas.microsoft.com/office/drawing/2014/main" id="{984B1A72-FF15-30F9-BBCB-0A204F3D120C}"/>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5260833A-CBCE-177A-E528-3CC8654CAC8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6A255931-EE85-E079-BECB-EDD95839A97A}"/>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6664EFD5-2CB6-9456-08BC-DB1C5FB82E86}"/>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446CBAE5-EBFB-8E30-AA85-363DE870C70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4AA36DB4-25B3-5333-F44C-438F16FC83C3}"/>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4573A5FA-7700-148E-5133-6D29EAAE7D0B}"/>
                </a:ext>
              </a:extLst>
            </p:cNvPr>
            <p:cNvSpPr txBox="1"/>
            <p:nvPr/>
          </p:nvSpPr>
          <p:spPr>
            <a:xfrm rot="16200000">
              <a:off x="1011387" y="2569414"/>
              <a:ext cx="90890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a:t>
              </a:r>
            </a:p>
          </p:txBody>
        </p:sp>
        <p:sp>
          <p:nvSpPr>
            <p:cNvPr id="17" name="TextBox 16">
              <a:extLst>
                <a:ext uri="{FF2B5EF4-FFF2-40B4-BE49-F238E27FC236}">
                  <a16:creationId xmlns:a16="http://schemas.microsoft.com/office/drawing/2014/main" id="{824E2DC8-159D-E1FE-6C08-9571FC116845}"/>
                </a:ext>
              </a:extLst>
            </p:cNvPr>
            <p:cNvSpPr txBox="1"/>
            <p:nvPr/>
          </p:nvSpPr>
          <p:spPr>
            <a:xfrm>
              <a:off x="1459938" y="1242031"/>
              <a:ext cx="482825"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8" name="TextBox 17">
              <a:extLst>
                <a:ext uri="{FF2B5EF4-FFF2-40B4-BE49-F238E27FC236}">
                  <a16:creationId xmlns:a16="http://schemas.microsoft.com/office/drawing/2014/main" id="{C6BACE6A-DE20-83DB-8F25-0CD2586DF557}"/>
                </a:ext>
              </a:extLst>
            </p:cNvPr>
            <p:cNvSpPr txBox="1"/>
            <p:nvPr/>
          </p:nvSpPr>
          <p:spPr>
            <a:xfrm>
              <a:off x="1559325" y="1766170"/>
              <a:ext cx="383438"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9" name="TextBox 18">
              <a:extLst>
                <a:ext uri="{FF2B5EF4-FFF2-40B4-BE49-F238E27FC236}">
                  <a16:creationId xmlns:a16="http://schemas.microsoft.com/office/drawing/2014/main" id="{99DD6A3C-2465-6DE0-A484-9917A02F1939}"/>
                </a:ext>
              </a:extLst>
            </p:cNvPr>
            <p:cNvSpPr txBox="1"/>
            <p:nvPr/>
          </p:nvSpPr>
          <p:spPr>
            <a:xfrm>
              <a:off x="1559325" y="2264700"/>
              <a:ext cx="383438"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20" name="TextBox 19">
              <a:extLst>
                <a:ext uri="{FF2B5EF4-FFF2-40B4-BE49-F238E27FC236}">
                  <a16:creationId xmlns:a16="http://schemas.microsoft.com/office/drawing/2014/main" id="{2949129F-8824-6B0A-B99D-2634CA9BF40E}"/>
                </a:ext>
              </a:extLst>
            </p:cNvPr>
            <p:cNvSpPr txBox="1"/>
            <p:nvPr/>
          </p:nvSpPr>
          <p:spPr>
            <a:xfrm>
              <a:off x="1559325" y="2779354"/>
              <a:ext cx="383438"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24" name="TextBox 23">
              <a:extLst>
                <a:ext uri="{FF2B5EF4-FFF2-40B4-BE49-F238E27FC236}">
                  <a16:creationId xmlns:a16="http://schemas.microsoft.com/office/drawing/2014/main" id="{7A141D08-2766-9BC4-0331-A973B26035F8}"/>
                </a:ext>
              </a:extLst>
            </p:cNvPr>
            <p:cNvSpPr txBox="1"/>
            <p:nvPr/>
          </p:nvSpPr>
          <p:spPr>
            <a:xfrm>
              <a:off x="1559325" y="3283257"/>
              <a:ext cx="383438"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25" name="TextBox 24">
              <a:extLst>
                <a:ext uri="{FF2B5EF4-FFF2-40B4-BE49-F238E27FC236}">
                  <a16:creationId xmlns:a16="http://schemas.microsoft.com/office/drawing/2014/main" id="{4F092954-0FAB-410A-58D0-6F3B403C09B7}"/>
                </a:ext>
              </a:extLst>
            </p:cNvPr>
            <p:cNvSpPr txBox="1"/>
            <p:nvPr/>
          </p:nvSpPr>
          <p:spPr>
            <a:xfrm>
              <a:off x="1658719" y="3792532"/>
              <a:ext cx="284052"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grpSp>
        <p:nvGrpSpPr>
          <p:cNvPr id="26" name="Group 25">
            <a:extLst>
              <a:ext uri="{FF2B5EF4-FFF2-40B4-BE49-F238E27FC236}">
                <a16:creationId xmlns:a16="http://schemas.microsoft.com/office/drawing/2014/main" id="{D384BCDB-2145-D255-6293-F88B0166DB37}"/>
              </a:ext>
            </a:extLst>
          </p:cNvPr>
          <p:cNvGrpSpPr/>
          <p:nvPr/>
        </p:nvGrpSpPr>
        <p:grpSpPr>
          <a:xfrm>
            <a:off x="956915" y="5315500"/>
            <a:ext cx="5256000" cy="360147"/>
            <a:chOff x="8207220" y="4662050"/>
            <a:chExt cx="7757318" cy="360147"/>
          </a:xfrm>
        </p:grpSpPr>
        <p:sp>
          <p:nvSpPr>
            <p:cNvPr id="27" name="Line 19">
              <a:extLst>
                <a:ext uri="{FF2B5EF4-FFF2-40B4-BE49-F238E27FC236}">
                  <a16:creationId xmlns:a16="http://schemas.microsoft.com/office/drawing/2014/main" id="{AD6CF396-726E-14C1-A345-AE3EEE5819E1}"/>
                </a:ext>
              </a:extLst>
            </p:cNvPr>
            <p:cNvSpPr>
              <a:spLocks noChangeShapeType="1"/>
            </p:cNvSpPr>
            <p:nvPr/>
          </p:nvSpPr>
          <p:spPr bwMode="auto">
            <a:xfrm>
              <a:off x="15066318"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TextBox 27">
              <a:extLst>
                <a:ext uri="{FF2B5EF4-FFF2-40B4-BE49-F238E27FC236}">
                  <a16:creationId xmlns:a16="http://schemas.microsoft.com/office/drawing/2014/main" id="{B032FDF9-0A92-9FEC-F8C8-27C780418411}"/>
                </a:ext>
              </a:extLst>
            </p:cNvPr>
            <p:cNvSpPr txBox="1"/>
            <p:nvPr/>
          </p:nvSpPr>
          <p:spPr>
            <a:xfrm>
              <a:off x="14930581" y="4734050"/>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9" name="Line 21">
              <a:extLst>
                <a:ext uri="{FF2B5EF4-FFF2-40B4-BE49-F238E27FC236}">
                  <a16:creationId xmlns:a16="http://schemas.microsoft.com/office/drawing/2014/main" id="{3D542901-7D92-017D-B539-07BC598FB89D}"/>
                </a:ext>
              </a:extLst>
            </p:cNvPr>
            <p:cNvSpPr>
              <a:spLocks noChangeShapeType="1"/>
            </p:cNvSpPr>
            <p:nvPr/>
          </p:nvSpPr>
          <p:spPr bwMode="auto">
            <a:xfrm>
              <a:off x="14684697"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0" name="Line 21">
              <a:extLst>
                <a:ext uri="{FF2B5EF4-FFF2-40B4-BE49-F238E27FC236}">
                  <a16:creationId xmlns:a16="http://schemas.microsoft.com/office/drawing/2014/main" id="{EDA7A0EE-921B-60A4-789E-FE4F18F86F78}"/>
                </a:ext>
              </a:extLst>
            </p:cNvPr>
            <p:cNvSpPr>
              <a:spLocks noChangeShapeType="1"/>
            </p:cNvSpPr>
            <p:nvPr/>
          </p:nvSpPr>
          <p:spPr bwMode="auto">
            <a:xfrm>
              <a:off x="14306568"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D821160-98AF-9A12-3BAF-681415C12F7F}"/>
                </a:ext>
              </a:extLst>
            </p:cNvPr>
            <p:cNvSpPr txBox="1"/>
            <p:nvPr/>
          </p:nvSpPr>
          <p:spPr>
            <a:xfrm>
              <a:off x="14167719" y="4734050"/>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32" name="Line 21">
              <a:extLst>
                <a:ext uri="{FF2B5EF4-FFF2-40B4-BE49-F238E27FC236}">
                  <a16:creationId xmlns:a16="http://schemas.microsoft.com/office/drawing/2014/main" id="{411551A1-43D8-3D2F-FB88-F9ECBEACCFD6}"/>
                </a:ext>
              </a:extLst>
            </p:cNvPr>
            <p:cNvSpPr>
              <a:spLocks noChangeShapeType="1"/>
            </p:cNvSpPr>
            <p:nvPr/>
          </p:nvSpPr>
          <p:spPr bwMode="auto">
            <a:xfrm>
              <a:off x="13930931"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Line 21">
              <a:extLst>
                <a:ext uri="{FF2B5EF4-FFF2-40B4-BE49-F238E27FC236}">
                  <a16:creationId xmlns:a16="http://schemas.microsoft.com/office/drawing/2014/main" id="{407DF8B6-5DA2-79EA-1DCE-F3D283F44AFE}"/>
                </a:ext>
              </a:extLst>
            </p:cNvPr>
            <p:cNvSpPr>
              <a:spLocks noChangeShapeType="1"/>
            </p:cNvSpPr>
            <p:nvPr/>
          </p:nvSpPr>
          <p:spPr bwMode="auto">
            <a:xfrm>
              <a:off x="13555294"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3A2431E-C00B-4ABF-4BCA-2F2ABAC79304}"/>
                </a:ext>
              </a:extLst>
            </p:cNvPr>
            <p:cNvSpPr txBox="1"/>
            <p:nvPr/>
          </p:nvSpPr>
          <p:spPr>
            <a:xfrm>
              <a:off x="13416445" y="4734050"/>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35" name="Line 21">
              <a:extLst>
                <a:ext uri="{FF2B5EF4-FFF2-40B4-BE49-F238E27FC236}">
                  <a16:creationId xmlns:a16="http://schemas.microsoft.com/office/drawing/2014/main" id="{67C04FAB-B937-D13D-88E9-3EA58D6389C2}"/>
                </a:ext>
              </a:extLst>
            </p:cNvPr>
            <p:cNvSpPr>
              <a:spLocks noChangeShapeType="1"/>
            </p:cNvSpPr>
            <p:nvPr/>
          </p:nvSpPr>
          <p:spPr bwMode="auto">
            <a:xfrm>
              <a:off x="13179657"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BB6AAB01-B7F3-D955-0731-990FA4825562}"/>
                </a:ext>
              </a:extLst>
            </p:cNvPr>
            <p:cNvSpPr>
              <a:spLocks noChangeShapeType="1"/>
            </p:cNvSpPr>
            <p:nvPr/>
          </p:nvSpPr>
          <p:spPr bwMode="auto">
            <a:xfrm>
              <a:off x="12804020"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91E1CF3-5945-3B51-89BF-14614D500D3E}"/>
                </a:ext>
              </a:extLst>
            </p:cNvPr>
            <p:cNvSpPr txBox="1"/>
            <p:nvPr/>
          </p:nvSpPr>
          <p:spPr>
            <a:xfrm>
              <a:off x="12665171" y="4734050"/>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8" name="Line 21">
              <a:extLst>
                <a:ext uri="{FF2B5EF4-FFF2-40B4-BE49-F238E27FC236}">
                  <a16:creationId xmlns:a16="http://schemas.microsoft.com/office/drawing/2014/main" id="{083D0EB3-19E1-4929-6984-BB9ABD52A7D8}"/>
                </a:ext>
              </a:extLst>
            </p:cNvPr>
            <p:cNvSpPr>
              <a:spLocks noChangeShapeType="1"/>
            </p:cNvSpPr>
            <p:nvPr/>
          </p:nvSpPr>
          <p:spPr bwMode="auto">
            <a:xfrm>
              <a:off x="12428383"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Line 21">
              <a:extLst>
                <a:ext uri="{FF2B5EF4-FFF2-40B4-BE49-F238E27FC236}">
                  <a16:creationId xmlns:a16="http://schemas.microsoft.com/office/drawing/2014/main" id="{4AF0B578-825F-A2E7-8999-219309479C06}"/>
                </a:ext>
              </a:extLst>
            </p:cNvPr>
            <p:cNvSpPr>
              <a:spLocks noChangeShapeType="1"/>
            </p:cNvSpPr>
            <p:nvPr/>
          </p:nvSpPr>
          <p:spPr bwMode="auto">
            <a:xfrm>
              <a:off x="12052746"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D350A5C-F2B4-4014-79E0-A0F4B7882FF8}"/>
                </a:ext>
              </a:extLst>
            </p:cNvPr>
            <p:cNvSpPr txBox="1"/>
            <p:nvPr/>
          </p:nvSpPr>
          <p:spPr>
            <a:xfrm>
              <a:off x="11913897" y="4734050"/>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41" name="Line 21">
              <a:extLst>
                <a:ext uri="{FF2B5EF4-FFF2-40B4-BE49-F238E27FC236}">
                  <a16:creationId xmlns:a16="http://schemas.microsoft.com/office/drawing/2014/main" id="{00A04EF5-6739-7E4E-D820-A97A37AACF1D}"/>
                </a:ext>
              </a:extLst>
            </p:cNvPr>
            <p:cNvSpPr>
              <a:spLocks noChangeShapeType="1"/>
            </p:cNvSpPr>
            <p:nvPr/>
          </p:nvSpPr>
          <p:spPr bwMode="auto">
            <a:xfrm>
              <a:off x="11677109"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Line 21">
              <a:extLst>
                <a:ext uri="{FF2B5EF4-FFF2-40B4-BE49-F238E27FC236}">
                  <a16:creationId xmlns:a16="http://schemas.microsoft.com/office/drawing/2014/main" id="{1892E0B0-B087-4FB7-FF40-1848760E1F3E}"/>
                </a:ext>
              </a:extLst>
            </p:cNvPr>
            <p:cNvSpPr>
              <a:spLocks noChangeShapeType="1"/>
            </p:cNvSpPr>
            <p:nvPr/>
          </p:nvSpPr>
          <p:spPr bwMode="auto">
            <a:xfrm>
              <a:off x="11301472"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2E50DAB-DA43-B142-B4CA-00B6C938BF56}"/>
                </a:ext>
              </a:extLst>
            </p:cNvPr>
            <p:cNvSpPr txBox="1"/>
            <p:nvPr/>
          </p:nvSpPr>
          <p:spPr>
            <a:xfrm>
              <a:off x="11212316" y="4734050"/>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44" name="Line 21">
              <a:extLst>
                <a:ext uri="{FF2B5EF4-FFF2-40B4-BE49-F238E27FC236}">
                  <a16:creationId xmlns:a16="http://schemas.microsoft.com/office/drawing/2014/main" id="{979362E8-7002-1AD3-E1AA-811A0F19DA8B}"/>
                </a:ext>
              </a:extLst>
            </p:cNvPr>
            <p:cNvSpPr>
              <a:spLocks noChangeShapeType="1"/>
            </p:cNvSpPr>
            <p:nvPr/>
          </p:nvSpPr>
          <p:spPr bwMode="auto">
            <a:xfrm>
              <a:off x="10925835"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Line 21">
              <a:extLst>
                <a:ext uri="{FF2B5EF4-FFF2-40B4-BE49-F238E27FC236}">
                  <a16:creationId xmlns:a16="http://schemas.microsoft.com/office/drawing/2014/main" id="{0B6E2460-14C6-9730-9B0C-45A96E6BBDAE}"/>
                </a:ext>
              </a:extLst>
            </p:cNvPr>
            <p:cNvSpPr>
              <a:spLocks noChangeShapeType="1"/>
            </p:cNvSpPr>
            <p:nvPr/>
          </p:nvSpPr>
          <p:spPr bwMode="auto">
            <a:xfrm>
              <a:off x="10550198"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22C3A67-F638-1F46-8B1D-E608C0175361}"/>
                </a:ext>
              </a:extLst>
            </p:cNvPr>
            <p:cNvSpPr txBox="1"/>
            <p:nvPr/>
          </p:nvSpPr>
          <p:spPr>
            <a:xfrm>
              <a:off x="10461042" y="4734050"/>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7" name="Line 21">
              <a:extLst>
                <a:ext uri="{FF2B5EF4-FFF2-40B4-BE49-F238E27FC236}">
                  <a16:creationId xmlns:a16="http://schemas.microsoft.com/office/drawing/2014/main" id="{A015A185-8601-79EF-CE1B-66736E9786EB}"/>
                </a:ext>
              </a:extLst>
            </p:cNvPr>
            <p:cNvSpPr>
              <a:spLocks noChangeShapeType="1"/>
            </p:cNvSpPr>
            <p:nvPr/>
          </p:nvSpPr>
          <p:spPr bwMode="auto">
            <a:xfrm>
              <a:off x="10174561"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Line 21">
              <a:extLst>
                <a:ext uri="{FF2B5EF4-FFF2-40B4-BE49-F238E27FC236}">
                  <a16:creationId xmlns:a16="http://schemas.microsoft.com/office/drawing/2014/main" id="{B60C5F0C-8AD1-E972-1485-DD861FECDC51}"/>
                </a:ext>
              </a:extLst>
            </p:cNvPr>
            <p:cNvSpPr>
              <a:spLocks noChangeShapeType="1"/>
            </p:cNvSpPr>
            <p:nvPr/>
          </p:nvSpPr>
          <p:spPr bwMode="auto">
            <a:xfrm>
              <a:off x="9798924"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6399D7F-2CE1-3B91-CB28-F8481C8129D6}"/>
                </a:ext>
              </a:extLst>
            </p:cNvPr>
            <p:cNvSpPr txBox="1"/>
            <p:nvPr/>
          </p:nvSpPr>
          <p:spPr>
            <a:xfrm>
              <a:off x="9709768" y="4734050"/>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50" name="Line 21">
              <a:extLst>
                <a:ext uri="{FF2B5EF4-FFF2-40B4-BE49-F238E27FC236}">
                  <a16:creationId xmlns:a16="http://schemas.microsoft.com/office/drawing/2014/main" id="{514029BC-5E17-B96A-A263-E501BE03BBE5}"/>
                </a:ext>
              </a:extLst>
            </p:cNvPr>
            <p:cNvSpPr>
              <a:spLocks noChangeShapeType="1"/>
            </p:cNvSpPr>
            <p:nvPr/>
          </p:nvSpPr>
          <p:spPr bwMode="auto">
            <a:xfrm>
              <a:off x="9423287"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Line 21">
              <a:extLst>
                <a:ext uri="{FF2B5EF4-FFF2-40B4-BE49-F238E27FC236}">
                  <a16:creationId xmlns:a16="http://schemas.microsoft.com/office/drawing/2014/main" id="{DA900508-E083-C89E-C536-A49CF5E8797B}"/>
                </a:ext>
              </a:extLst>
            </p:cNvPr>
            <p:cNvSpPr>
              <a:spLocks noChangeShapeType="1"/>
            </p:cNvSpPr>
            <p:nvPr/>
          </p:nvSpPr>
          <p:spPr bwMode="auto">
            <a:xfrm>
              <a:off x="9047650"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1513B78-0AA8-E28D-79A6-027CF94FBE0C}"/>
                </a:ext>
              </a:extLst>
            </p:cNvPr>
            <p:cNvSpPr txBox="1"/>
            <p:nvPr/>
          </p:nvSpPr>
          <p:spPr>
            <a:xfrm>
              <a:off x="8958494" y="4734050"/>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53" name="Line 21">
              <a:extLst>
                <a:ext uri="{FF2B5EF4-FFF2-40B4-BE49-F238E27FC236}">
                  <a16:creationId xmlns:a16="http://schemas.microsoft.com/office/drawing/2014/main" id="{CDA558F1-800D-1915-F908-1E83AAEAD5F2}"/>
                </a:ext>
              </a:extLst>
            </p:cNvPr>
            <p:cNvSpPr>
              <a:spLocks noChangeShapeType="1"/>
            </p:cNvSpPr>
            <p:nvPr/>
          </p:nvSpPr>
          <p:spPr bwMode="auto">
            <a:xfrm>
              <a:off x="8672013"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4" name="Line 21">
              <a:extLst>
                <a:ext uri="{FF2B5EF4-FFF2-40B4-BE49-F238E27FC236}">
                  <a16:creationId xmlns:a16="http://schemas.microsoft.com/office/drawing/2014/main" id="{DB28D08C-FD4E-1984-2C54-6CDF748D97AF}"/>
                </a:ext>
              </a:extLst>
            </p:cNvPr>
            <p:cNvSpPr>
              <a:spLocks noChangeShapeType="1"/>
            </p:cNvSpPr>
            <p:nvPr/>
          </p:nvSpPr>
          <p:spPr bwMode="auto">
            <a:xfrm>
              <a:off x="8293264"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35F198C8-3B32-0D72-D476-76EBD772AC8F}"/>
                </a:ext>
              </a:extLst>
            </p:cNvPr>
            <p:cNvSpPr txBox="1"/>
            <p:nvPr/>
          </p:nvSpPr>
          <p:spPr>
            <a:xfrm>
              <a:off x="8207220" y="4734050"/>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56" name="Line 19">
              <a:extLst>
                <a:ext uri="{FF2B5EF4-FFF2-40B4-BE49-F238E27FC236}">
                  <a16:creationId xmlns:a16="http://schemas.microsoft.com/office/drawing/2014/main" id="{6AF9E16A-87B9-D47E-9C96-49B3FF3748F1}"/>
                </a:ext>
              </a:extLst>
            </p:cNvPr>
            <p:cNvSpPr>
              <a:spLocks noChangeShapeType="1"/>
            </p:cNvSpPr>
            <p:nvPr/>
          </p:nvSpPr>
          <p:spPr bwMode="auto">
            <a:xfrm>
              <a:off x="15828800"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TextBox 56">
              <a:extLst>
                <a:ext uri="{FF2B5EF4-FFF2-40B4-BE49-F238E27FC236}">
                  <a16:creationId xmlns:a16="http://schemas.microsoft.com/office/drawing/2014/main" id="{C3C5F96C-ECAB-76CE-E206-3113B2C24843}"/>
                </a:ext>
              </a:extLst>
            </p:cNvPr>
            <p:cNvSpPr txBox="1"/>
            <p:nvPr/>
          </p:nvSpPr>
          <p:spPr>
            <a:xfrm>
              <a:off x="15693063" y="4734050"/>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58" name="Line 21">
              <a:extLst>
                <a:ext uri="{FF2B5EF4-FFF2-40B4-BE49-F238E27FC236}">
                  <a16:creationId xmlns:a16="http://schemas.microsoft.com/office/drawing/2014/main" id="{C6A444B3-BA82-7B24-4C83-939620771720}"/>
                </a:ext>
              </a:extLst>
            </p:cNvPr>
            <p:cNvSpPr>
              <a:spLocks noChangeShapeType="1"/>
            </p:cNvSpPr>
            <p:nvPr/>
          </p:nvSpPr>
          <p:spPr bwMode="auto">
            <a:xfrm>
              <a:off x="15447179"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9240D983-34F2-6FDD-6097-6368385D7081}"/>
                </a:ext>
              </a:extLst>
            </p:cNvPr>
            <p:cNvSpPr txBox="1"/>
            <p:nvPr/>
          </p:nvSpPr>
          <p:spPr>
            <a:xfrm>
              <a:off x="15029554" y="4734050"/>
              <a:ext cx="72768" cy="288147"/>
            </a:xfrm>
            <a:prstGeom prst="rect">
              <a:avLst/>
            </a:prstGeom>
            <a:noFill/>
          </p:spPr>
          <p:txBody>
            <a:bodyPr wrap="none" lIns="36000" tIns="36000" rIns="36000" bIns="36000" rtlCol="0" anchor="t" anchorCtr="0">
              <a:spAutoFit/>
            </a:bodyPr>
            <a:lstStyle/>
            <a:p>
              <a:pPr algn="ctr"/>
              <a:endParaRPr lang="en-GB" sz="1400" dirty="0">
                <a:solidFill>
                  <a:srgbClr val="4D4D4D"/>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27EAF7FA-CE66-D420-5D2E-2AC0DBC97BD1}"/>
              </a:ext>
            </a:extLst>
          </p:cNvPr>
          <p:cNvSpPr txBox="1"/>
          <p:nvPr/>
        </p:nvSpPr>
        <p:spPr>
          <a:xfrm>
            <a:off x="2963694" y="5646213"/>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61" name="TextBox 60">
            <a:extLst>
              <a:ext uri="{FF2B5EF4-FFF2-40B4-BE49-F238E27FC236}">
                <a16:creationId xmlns:a16="http://schemas.microsoft.com/office/drawing/2014/main" id="{6CAAA77B-80C2-3DEC-7626-C31882F124B2}"/>
              </a:ext>
            </a:extLst>
          </p:cNvPr>
          <p:cNvSpPr txBox="1"/>
          <p:nvPr/>
        </p:nvSpPr>
        <p:spPr>
          <a:xfrm>
            <a:off x="467225" y="5684754"/>
            <a:ext cx="817853" cy="261610"/>
          </a:xfrm>
          <a:prstGeom prst="rect">
            <a:avLst/>
          </a:prstGeom>
          <a:noFill/>
        </p:spPr>
        <p:txBody>
          <a:bodyPr wrap="none" rtlCol="0">
            <a:spAutoFit/>
          </a:bodyPr>
          <a:lstStyle/>
          <a:p>
            <a:pPr algn="r"/>
            <a:r>
              <a:rPr lang="ja-JP" sz="1100" dirty="0">
                <a:solidFill>
                  <a:schemeClr val="tx1"/>
                </a:solidFill>
              </a:rPr>
              <a:t>リスク有患者数</a:t>
            </a:r>
          </a:p>
        </p:txBody>
      </p:sp>
      <p:sp>
        <p:nvSpPr>
          <p:cNvPr id="62" name="TextBox 61">
            <a:extLst>
              <a:ext uri="{FF2B5EF4-FFF2-40B4-BE49-F238E27FC236}">
                <a16:creationId xmlns:a16="http://schemas.microsoft.com/office/drawing/2014/main" id="{5F4DB223-FC32-BCC1-BD2C-CE754306C56A}"/>
              </a:ext>
            </a:extLst>
          </p:cNvPr>
          <p:cNvSpPr txBox="1"/>
          <p:nvPr/>
        </p:nvSpPr>
        <p:spPr>
          <a:xfrm>
            <a:off x="147416" y="5868307"/>
            <a:ext cx="830677" cy="253916"/>
          </a:xfrm>
          <a:prstGeom prst="rect">
            <a:avLst/>
          </a:prstGeom>
          <a:noFill/>
        </p:spPr>
        <p:txBody>
          <a:bodyPr wrap="none" rtlCol="0">
            <a:spAutoFit/>
          </a:bodyPr>
          <a:lstStyle/>
          <a:p>
            <a:pPr algn="r"/>
            <a:r>
              <a:rPr lang="ja-JP" sz="1050" dirty="0">
                <a:solidFill>
                  <a:schemeClr val="accent2"/>
                </a:solidFill>
              </a:rPr>
              <a:t>セツキシマブ</a:t>
            </a:r>
          </a:p>
        </p:txBody>
      </p:sp>
      <p:grpSp>
        <p:nvGrpSpPr>
          <p:cNvPr id="63" name="Group 62"/>
          <p:cNvGrpSpPr/>
          <p:nvPr/>
        </p:nvGrpSpPr>
        <p:grpSpPr>
          <a:xfrm>
            <a:off x="888788" y="5897786"/>
            <a:ext cx="5374801" cy="241980"/>
            <a:chOff x="786048" y="5604756"/>
            <a:chExt cx="5374801" cy="241980"/>
          </a:xfrm>
        </p:grpSpPr>
        <p:sp>
          <p:nvSpPr>
            <p:cNvPr id="64" name="TextBox 63">
              <a:extLst>
                <a:ext uri="{FF2B5EF4-FFF2-40B4-BE49-F238E27FC236}">
                  <a16:creationId xmlns:a16="http://schemas.microsoft.com/office/drawing/2014/main" id="{DEA1E533-B7ED-DAE8-0A23-1586D64F0DBE}"/>
                </a:ext>
              </a:extLst>
            </p:cNvPr>
            <p:cNvSpPr txBox="1"/>
            <p:nvPr/>
          </p:nvSpPr>
          <p:spPr>
            <a:xfrm>
              <a:off x="5155861"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31</a:t>
              </a:r>
            </a:p>
          </p:txBody>
        </p:sp>
        <p:sp>
          <p:nvSpPr>
            <p:cNvPr id="65" name="TextBox 64">
              <a:extLst>
                <a:ext uri="{FF2B5EF4-FFF2-40B4-BE49-F238E27FC236}">
                  <a16:creationId xmlns:a16="http://schemas.microsoft.com/office/drawing/2014/main" id="{BA896249-4570-D63F-1D33-430587CF87B3}"/>
                </a:ext>
              </a:extLst>
            </p:cNvPr>
            <p:cNvSpPr txBox="1"/>
            <p:nvPr/>
          </p:nvSpPr>
          <p:spPr>
            <a:xfrm>
              <a:off x="5414430"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27</a:t>
              </a:r>
            </a:p>
          </p:txBody>
        </p:sp>
        <p:sp>
          <p:nvSpPr>
            <p:cNvPr id="66" name="TextBox 65">
              <a:extLst>
                <a:ext uri="{FF2B5EF4-FFF2-40B4-BE49-F238E27FC236}">
                  <a16:creationId xmlns:a16="http://schemas.microsoft.com/office/drawing/2014/main" id="{F3625989-E3DD-8B12-AAF5-318096F630B2}"/>
                </a:ext>
              </a:extLst>
            </p:cNvPr>
            <p:cNvSpPr txBox="1"/>
            <p:nvPr/>
          </p:nvSpPr>
          <p:spPr>
            <a:xfrm>
              <a:off x="4897550"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35</a:t>
              </a:r>
            </a:p>
          </p:txBody>
        </p:sp>
        <p:sp>
          <p:nvSpPr>
            <p:cNvPr id="67" name="TextBox 66">
              <a:extLst>
                <a:ext uri="{FF2B5EF4-FFF2-40B4-BE49-F238E27FC236}">
                  <a16:creationId xmlns:a16="http://schemas.microsoft.com/office/drawing/2014/main" id="{979BD1E9-A243-D30D-6E85-163FC2E14311}"/>
                </a:ext>
              </a:extLst>
            </p:cNvPr>
            <p:cNvSpPr txBox="1"/>
            <p:nvPr/>
          </p:nvSpPr>
          <p:spPr>
            <a:xfrm>
              <a:off x="4643035"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46</a:t>
              </a:r>
            </a:p>
          </p:txBody>
        </p:sp>
        <p:sp>
          <p:nvSpPr>
            <p:cNvPr id="68" name="TextBox 67">
              <a:extLst>
                <a:ext uri="{FF2B5EF4-FFF2-40B4-BE49-F238E27FC236}">
                  <a16:creationId xmlns:a16="http://schemas.microsoft.com/office/drawing/2014/main" id="{F6FA18BD-29AB-432D-8605-5606A1847626}"/>
                </a:ext>
              </a:extLst>
            </p:cNvPr>
            <p:cNvSpPr txBox="1"/>
            <p:nvPr/>
          </p:nvSpPr>
          <p:spPr>
            <a:xfrm>
              <a:off x="4388521"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53</a:t>
              </a:r>
            </a:p>
          </p:txBody>
        </p:sp>
        <p:sp>
          <p:nvSpPr>
            <p:cNvPr id="69" name="TextBox 68">
              <a:extLst>
                <a:ext uri="{FF2B5EF4-FFF2-40B4-BE49-F238E27FC236}">
                  <a16:creationId xmlns:a16="http://schemas.microsoft.com/office/drawing/2014/main" id="{26C8A7C2-9FD2-3558-45C3-5C32937ABBF8}"/>
                </a:ext>
              </a:extLst>
            </p:cNvPr>
            <p:cNvSpPr txBox="1"/>
            <p:nvPr/>
          </p:nvSpPr>
          <p:spPr>
            <a:xfrm>
              <a:off x="4134007"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61</a:t>
              </a:r>
            </a:p>
          </p:txBody>
        </p:sp>
        <p:sp>
          <p:nvSpPr>
            <p:cNvPr id="70" name="TextBox 69">
              <a:extLst>
                <a:ext uri="{FF2B5EF4-FFF2-40B4-BE49-F238E27FC236}">
                  <a16:creationId xmlns:a16="http://schemas.microsoft.com/office/drawing/2014/main" id="{8A637AAE-B651-97CC-58EE-087AF141B1B4}"/>
                </a:ext>
              </a:extLst>
            </p:cNvPr>
            <p:cNvSpPr txBox="1"/>
            <p:nvPr/>
          </p:nvSpPr>
          <p:spPr>
            <a:xfrm>
              <a:off x="3879492"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67</a:t>
              </a:r>
            </a:p>
          </p:txBody>
        </p:sp>
        <p:sp>
          <p:nvSpPr>
            <p:cNvPr id="71" name="TextBox 70">
              <a:extLst>
                <a:ext uri="{FF2B5EF4-FFF2-40B4-BE49-F238E27FC236}">
                  <a16:creationId xmlns:a16="http://schemas.microsoft.com/office/drawing/2014/main" id="{34EA771F-310C-DA41-F1D0-499A4627F62C}"/>
                </a:ext>
              </a:extLst>
            </p:cNvPr>
            <p:cNvSpPr txBox="1"/>
            <p:nvPr/>
          </p:nvSpPr>
          <p:spPr>
            <a:xfrm>
              <a:off x="3624978"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77</a:t>
              </a:r>
            </a:p>
          </p:txBody>
        </p:sp>
        <p:sp>
          <p:nvSpPr>
            <p:cNvPr id="72" name="TextBox 71">
              <a:extLst>
                <a:ext uri="{FF2B5EF4-FFF2-40B4-BE49-F238E27FC236}">
                  <a16:creationId xmlns:a16="http://schemas.microsoft.com/office/drawing/2014/main" id="{2ED06ABF-96D7-264C-D199-CCFF7D6905D7}"/>
                </a:ext>
              </a:extLst>
            </p:cNvPr>
            <p:cNvSpPr txBox="1"/>
            <p:nvPr/>
          </p:nvSpPr>
          <p:spPr>
            <a:xfrm>
              <a:off x="3370464"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86</a:t>
              </a:r>
            </a:p>
          </p:txBody>
        </p:sp>
        <p:sp>
          <p:nvSpPr>
            <p:cNvPr id="73" name="TextBox 72">
              <a:extLst>
                <a:ext uri="{FF2B5EF4-FFF2-40B4-BE49-F238E27FC236}">
                  <a16:creationId xmlns:a16="http://schemas.microsoft.com/office/drawing/2014/main" id="{CEE9AECB-1DF8-3628-DB68-C017E0BF5488}"/>
                </a:ext>
              </a:extLst>
            </p:cNvPr>
            <p:cNvSpPr txBox="1"/>
            <p:nvPr/>
          </p:nvSpPr>
          <p:spPr>
            <a:xfrm>
              <a:off x="3076676"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104</a:t>
              </a:r>
            </a:p>
          </p:txBody>
        </p:sp>
        <p:sp>
          <p:nvSpPr>
            <p:cNvPr id="74" name="TextBox 73">
              <a:extLst>
                <a:ext uri="{FF2B5EF4-FFF2-40B4-BE49-F238E27FC236}">
                  <a16:creationId xmlns:a16="http://schemas.microsoft.com/office/drawing/2014/main" id="{D27CD9F1-CEC9-35CD-5E65-0D66ABE87140}"/>
                </a:ext>
              </a:extLst>
            </p:cNvPr>
            <p:cNvSpPr txBox="1"/>
            <p:nvPr/>
          </p:nvSpPr>
          <p:spPr>
            <a:xfrm>
              <a:off x="2822162"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120</a:t>
              </a:r>
            </a:p>
          </p:txBody>
        </p:sp>
        <p:sp>
          <p:nvSpPr>
            <p:cNvPr id="75" name="TextBox 74">
              <a:extLst>
                <a:ext uri="{FF2B5EF4-FFF2-40B4-BE49-F238E27FC236}">
                  <a16:creationId xmlns:a16="http://schemas.microsoft.com/office/drawing/2014/main" id="{32D92C3F-C1E8-E756-CCDF-42F72AC025B0}"/>
                </a:ext>
              </a:extLst>
            </p:cNvPr>
            <p:cNvSpPr txBox="1"/>
            <p:nvPr/>
          </p:nvSpPr>
          <p:spPr>
            <a:xfrm>
              <a:off x="2567648"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142</a:t>
              </a:r>
            </a:p>
          </p:txBody>
        </p:sp>
        <p:sp>
          <p:nvSpPr>
            <p:cNvPr id="76" name="TextBox 75">
              <a:extLst>
                <a:ext uri="{FF2B5EF4-FFF2-40B4-BE49-F238E27FC236}">
                  <a16:creationId xmlns:a16="http://schemas.microsoft.com/office/drawing/2014/main" id="{FFADCC33-24AA-0410-BC3A-EE60D374712A}"/>
                </a:ext>
              </a:extLst>
            </p:cNvPr>
            <p:cNvSpPr txBox="1"/>
            <p:nvPr/>
          </p:nvSpPr>
          <p:spPr>
            <a:xfrm>
              <a:off x="2313134"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161</a:t>
              </a:r>
            </a:p>
          </p:txBody>
        </p:sp>
        <p:sp>
          <p:nvSpPr>
            <p:cNvPr id="77" name="TextBox 76">
              <a:extLst>
                <a:ext uri="{FF2B5EF4-FFF2-40B4-BE49-F238E27FC236}">
                  <a16:creationId xmlns:a16="http://schemas.microsoft.com/office/drawing/2014/main" id="{1CCE7B4D-3920-DD79-2B36-F339197066E8}"/>
                </a:ext>
              </a:extLst>
            </p:cNvPr>
            <p:cNvSpPr txBox="1"/>
            <p:nvPr/>
          </p:nvSpPr>
          <p:spPr>
            <a:xfrm>
              <a:off x="2058619"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180</a:t>
              </a:r>
            </a:p>
          </p:txBody>
        </p:sp>
        <p:sp>
          <p:nvSpPr>
            <p:cNvPr id="78" name="TextBox 77">
              <a:extLst>
                <a:ext uri="{FF2B5EF4-FFF2-40B4-BE49-F238E27FC236}">
                  <a16:creationId xmlns:a16="http://schemas.microsoft.com/office/drawing/2014/main" id="{92D6813A-5479-CE1C-A0EF-1B3839919DC2}"/>
                </a:ext>
              </a:extLst>
            </p:cNvPr>
            <p:cNvSpPr txBox="1"/>
            <p:nvPr/>
          </p:nvSpPr>
          <p:spPr>
            <a:xfrm>
              <a:off x="1804105"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182</a:t>
              </a:r>
            </a:p>
          </p:txBody>
        </p:sp>
        <p:sp>
          <p:nvSpPr>
            <p:cNvPr id="79" name="TextBox 78">
              <a:extLst>
                <a:ext uri="{FF2B5EF4-FFF2-40B4-BE49-F238E27FC236}">
                  <a16:creationId xmlns:a16="http://schemas.microsoft.com/office/drawing/2014/main" id="{6415940F-CC70-5A5F-70F9-62A57AF507A8}"/>
                </a:ext>
              </a:extLst>
            </p:cNvPr>
            <p:cNvSpPr txBox="1"/>
            <p:nvPr/>
          </p:nvSpPr>
          <p:spPr>
            <a:xfrm>
              <a:off x="1549591"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183</a:t>
              </a:r>
            </a:p>
          </p:txBody>
        </p:sp>
        <p:sp>
          <p:nvSpPr>
            <p:cNvPr id="80" name="TextBox 79">
              <a:extLst>
                <a:ext uri="{FF2B5EF4-FFF2-40B4-BE49-F238E27FC236}">
                  <a16:creationId xmlns:a16="http://schemas.microsoft.com/office/drawing/2014/main" id="{71B04673-FC6C-7B76-C4FB-74B9E16B61F2}"/>
                </a:ext>
              </a:extLst>
            </p:cNvPr>
            <p:cNvSpPr txBox="1"/>
            <p:nvPr/>
          </p:nvSpPr>
          <p:spPr>
            <a:xfrm>
              <a:off x="1295077"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183</a:t>
              </a:r>
            </a:p>
          </p:txBody>
        </p:sp>
        <p:sp>
          <p:nvSpPr>
            <p:cNvPr id="81" name="TextBox 80">
              <a:extLst>
                <a:ext uri="{FF2B5EF4-FFF2-40B4-BE49-F238E27FC236}">
                  <a16:creationId xmlns:a16="http://schemas.microsoft.com/office/drawing/2014/main" id="{4080AE34-A26D-544B-4270-CFD57D93741A}"/>
                </a:ext>
              </a:extLst>
            </p:cNvPr>
            <p:cNvSpPr txBox="1"/>
            <p:nvPr/>
          </p:nvSpPr>
          <p:spPr>
            <a:xfrm>
              <a:off x="1040562"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183</a:t>
              </a:r>
            </a:p>
          </p:txBody>
        </p:sp>
        <p:sp>
          <p:nvSpPr>
            <p:cNvPr id="82" name="TextBox 81">
              <a:extLst>
                <a:ext uri="{FF2B5EF4-FFF2-40B4-BE49-F238E27FC236}">
                  <a16:creationId xmlns:a16="http://schemas.microsoft.com/office/drawing/2014/main" id="{476905B2-E3BC-9EFC-7507-25F54415C839}"/>
                </a:ext>
              </a:extLst>
            </p:cNvPr>
            <p:cNvSpPr txBox="1"/>
            <p:nvPr/>
          </p:nvSpPr>
          <p:spPr>
            <a:xfrm>
              <a:off x="786048" y="5604756"/>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183</a:t>
              </a:r>
            </a:p>
          </p:txBody>
        </p:sp>
        <p:sp>
          <p:nvSpPr>
            <p:cNvPr id="83" name="TextBox 82">
              <a:extLst>
                <a:ext uri="{FF2B5EF4-FFF2-40B4-BE49-F238E27FC236}">
                  <a16:creationId xmlns:a16="http://schemas.microsoft.com/office/drawing/2014/main" id="{AF76A817-1746-61D5-F5E3-F1FA4C9668B1}"/>
                </a:ext>
              </a:extLst>
            </p:cNvPr>
            <p:cNvSpPr txBox="1"/>
            <p:nvPr/>
          </p:nvSpPr>
          <p:spPr>
            <a:xfrm>
              <a:off x="5672483"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25</a:t>
              </a:r>
            </a:p>
          </p:txBody>
        </p:sp>
        <p:sp>
          <p:nvSpPr>
            <p:cNvPr id="84" name="TextBox 83">
              <a:extLst>
                <a:ext uri="{FF2B5EF4-FFF2-40B4-BE49-F238E27FC236}">
                  <a16:creationId xmlns:a16="http://schemas.microsoft.com/office/drawing/2014/main" id="{985E8C5F-B216-4831-144C-AB36CE1259D6}"/>
                </a:ext>
              </a:extLst>
            </p:cNvPr>
            <p:cNvSpPr txBox="1"/>
            <p:nvPr/>
          </p:nvSpPr>
          <p:spPr>
            <a:xfrm>
              <a:off x="5931052" y="5604756"/>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23</a:t>
              </a:r>
            </a:p>
          </p:txBody>
        </p:sp>
        <p:sp>
          <p:nvSpPr>
            <p:cNvPr id="85" name="TextBox 84">
              <a:extLst>
                <a:ext uri="{FF2B5EF4-FFF2-40B4-BE49-F238E27FC236}">
                  <a16:creationId xmlns:a16="http://schemas.microsoft.com/office/drawing/2014/main" id="{7C58E446-7FF5-FDE3-159A-39CD7A8D6ED7}"/>
                </a:ext>
              </a:extLst>
            </p:cNvPr>
            <p:cNvSpPr txBox="1"/>
            <p:nvPr/>
          </p:nvSpPr>
          <p:spPr>
            <a:xfrm>
              <a:off x="5492686" y="5604756"/>
              <a:ext cx="72768" cy="241980"/>
            </a:xfrm>
            <a:prstGeom prst="rect">
              <a:avLst/>
            </a:prstGeom>
            <a:noFill/>
          </p:spPr>
          <p:txBody>
            <a:bodyPr wrap="none" lIns="36000" tIns="36000" rIns="36000" bIns="36000" rtlCol="0" anchor="t" anchorCtr="0">
              <a:spAutoFit/>
            </a:bodyPr>
            <a:lstStyle/>
            <a:p>
              <a:pPr algn="ctr"/>
              <a:endParaRPr lang="en-GB" sz="1050" dirty="0">
                <a:solidFill>
                  <a:schemeClr val="accent2"/>
                </a:solidFill>
                <a:latin typeface="Arial" panose="020B0604020202020204" pitchFamily="34" charset="0"/>
                <a:cs typeface="Arial" panose="020B0604020202020204" pitchFamily="34" charset="0"/>
              </a:endParaRPr>
            </a:p>
          </p:txBody>
        </p:sp>
      </p:grpSp>
      <p:grpSp>
        <p:nvGrpSpPr>
          <p:cNvPr id="86" name="Group 85"/>
          <p:cNvGrpSpPr/>
          <p:nvPr/>
        </p:nvGrpSpPr>
        <p:grpSpPr>
          <a:xfrm>
            <a:off x="893597" y="6168144"/>
            <a:ext cx="5366786" cy="241980"/>
            <a:chOff x="790857" y="5990614"/>
            <a:chExt cx="5366786" cy="241980"/>
          </a:xfrm>
        </p:grpSpPr>
        <p:sp>
          <p:nvSpPr>
            <p:cNvPr id="87" name="TextBox 86">
              <a:extLst>
                <a:ext uri="{FF2B5EF4-FFF2-40B4-BE49-F238E27FC236}">
                  <a16:creationId xmlns:a16="http://schemas.microsoft.com/office/drawing/2014/main" id="{72CC0270-D0A3-B9D9-794D-BA8E1E136670}"/>
                </a:ext>
              </a:extLst>
            </p:cNvPr>
            <p:cNvSpPr txBox="1"/>
            <p:nvPr/>
          </p:nvSpPr>
          <p:spPr>
            <a:xfrm>
              <a:off x="5414430" y="5990614"/>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32</a:t>
              </a:r>
            </a:p>
          </p:txBody>
        </p:sp>
        <p:sp>
          <p:nvSpPr>
            <p:cNvPr id="88" name="TextBox 87">
              <a:extLst>
                <a:ext uri="{FF2B5EF4-FFF2-40B4-BE49-F238E27FC236}">
                  <a16:creationId xmlns:a16="http://schemas.microsoft.com/office/drawing/2014/main" id="{9015D0E3-4204-5841-6054-B6C80AB8B8DF}"/>
                </a:ext>
              </a:extLst>
            </p:cNvPr>
            <p:cNvSpPr txBox="1"/>
            <p:nvPr/>
          </p:nvSpPr>
          <p:spPr>
            <a:xfrm>
              <a:off x="5159067" y="5998308"/>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38</a:t>
              </a:r>
            </a:p>
          </p:txBody>
        </p:sp>
        <p:sp>
          <p:nvSpPr>
            <p:cNvPr id="89" name="TextBox 88">
              <a:extLst>
                <a:ext uri="{FF2B5EF4-FFF2-40B4-BE49-F238E27FC236}">
                  <a16:creationId xmlns:a16="http://schemas.microsoft.com/office/drawing/2014/main" id="{F04F9A6F-463A-AF80-A36F-18629DA98CC0}"/>
                </a:ext>
              </a:extLst>
            </p:cNvPr>
            <p:cNvSpPr txBox="1"/>
            <p:nvPr/>
          </p:nvSpPr>
          <p:spPr>
            <a:xfrm>
              <a:off x="4646241" y="5998308"/>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48</a:t>
              </a:r>
            </a:p>
          </p:txBody>
        </p:sp>
        <p:sp>
          <p:nvSpPr>
            <p:cNvPr id="90" name="TextBox 89">
              <a:extLst>
                <a:ext uri="{FF2B5EF4-FFF2-40B4-BE49-F238E27FC236}">
                  <a16:creationId xmlns:a16="http://schemas.microsoft.com/office/drawing/2014/main" id="{FFB72D29-F71A-3816-6F19-2608BC227A5B}"/>
                </a:ext>
              </a:extLst>
            </p:cNvPr>
            <p:cNvSpPr txBox="1"/>
            <p:nvPr/>
          </p:nvSpPr>
          <p:spPr>
            <a:xfrm>
              <a:off x="4137213" y="5998308"/>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61</a:t>
              </a:r>
            </a:p>
          </p:txBody>
        </p:sp>
        <p:sp>
          <p:nvSpPr>
            <p:cNvPr id="91" name="TextBox 90">
              <a:extLst>
                <a:ext uri="{FF2B5EF4-FFF2-40B4-BE49-F238E27FC236}">
                  <a16:creationId xmlns:a16="http://schemas.microsoft.com/office/drawing/2014/main" id="{E1DE0370-5E5E-E017-F135-37640FB1710A}"/>
                </a:ext>
              </a:extLst>
            </p:cNvPr>
            <p:cNvSpPr txBox="1"/>
            <p:nvPr/>
          </p:nvSpPr>
          <p:spPr>
            <a:xfrm>
              <a:off x="3628184" y="5998308"/>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89</a:t>
              </a:r>
            </a:p>
          </p:txBody>
        </p:sp>
        <p:sp>
          <p:nvSpPr>
            <p:cNvPr id="92" name="TextBox 91">
              <a:extLst>
                <a:ext uri="{FF2B5EF4-FFF2-40B4-BE49-F238E27FC236}">
                  <a16:creationId xmlns:a16="http://schemas.microsoft.com/office/drawing/2014/main" id="{981554FD-18D1-5053-2EFC-5371CB51C9C9}"/>
                </a:ext>
              </a:extLst>
            </p:cNvPr>
            <p:cNvSpPr txBox="1"/>
            <p:nvPr/>
          </p:nvSpPr>
          <p:spPr>
            <a:xfrm>
              <a:off x="3081485" y="5998308"/>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114</a:t>
              </a:r>
            </a:p>
          </p:txBody>
        </p:sp>
        <p:sp>
          <p:nvSpPr>
            <p:cNvPr id="93" name="TextBox 92">
              <a:extLst>
                <a:ext uri="{FF2B5EF4-FFF2-40B4-BE49-F238E27FC236}">
                  <a16:creationId xmlns:a16="http://schemas.microsoft.com/office/drawing/2014/main" id="{AEDD4C68-82AF-D6B5-53A9-1FD1680EE154}"/>
                </a:ext>
              </a:extLst>
            </p:cNvPr>
            <p:cNvSpPr txBox="1"/>
            <p:nvPr/>
          </p:nvSpPr>
          <p:spPr>
            <a:xfrm>
              <a:off x="2572457" y="5998308"/>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137</a:t>
              </a:r>
            </a:p>
          </p:txBody>
        </p:sp>
        <p:sp>
          <p:nvSpPr>
            <p:cNvPr id="94" name="TextBox 93">
              <a:extLst>
                <a:ext uri="{FF2B5EF4-FFF2-40B4-BE49-F238E27FC236}">
                  <a16:creationId xmlns:a16="http://schemas.microsoft.com/office/drawing/2014/main" id="{EC6D18DA-ED56-CB7A-E3C4-16E6A6461B9D}"/>
                </a:ext>
              </a:extLst>
            </p:cNvPr>
            <p:cNvSpPr txBox="1"/>
            <p:nvPr/>
          </p:nvSpPr>
          <p:spPr>
            <a:xfrm>
              <a:off x="2063428" y="5998308"/>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150</a:t>
              </a:r>
            </a:p>
          </p:txBody>
        </p:sp>
        <p:sp>
          <p:nvSpPr>
            <p:cNvPr id="95" name="TextBox 94">
              <a:extLst>
                <a:ext uri="{FF2B5EF4-FFF2-40B4-BE49-F238E27FC236}">
                  <a16:creationId xmlns:a16="http://schemas.microsoft.com/office/drawing/2014/main" id="{ADCEE8CB-D667-B546-EA0D-F3F34BBD1160}"/>
                </a:ext>
              </a:extLst>
            </p:cNvPr>
            <p:cNvSpPr txBox="1"/>
            <p:nvPr/>
          </p:nvSpPr>
          <p:spPr>
            <a:xfrm>
              <a:off x="1554400" y="5998308"/>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154</a:t>
              </a:r>
            </a:p>
          </p:txBody>
        </p:sp>
        <p:sp>
          <p:nvSpPr>
            <p:cNvPr id="96" name="TextBox 95">
              <a:extLst>
                <a:ext uri="{FF2B5EF4-FFF2-40B4-BE49-F238E27FC236}">
                  <a16:creationId xmlns:a16="http://schemas.microsoft.com/office/drawing/2014/main" id="{5998CC27-F04C-DAE9-5FBA-2928891AEFE5}"/>
                </a:ext>
              </a:extLst>
            </p:cNvPr>
            <p:cNvSpPr txBox="1"/>
            <p:nvPr/>
          </p:nvSpPr>
          <p:spPr>
            <a:xfrm>
              <a:off x="1045371" y="5998308"/>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154</a:t>
              </a:r>
            </a:p>
          </p:txBody>
        </p:sp>
        <p:sp>
          <p:nvSpPr>
            <p:cNvPr id="97" name="TextBox 96">
              <a:extLst>
                <a:ext uri="{FF2B5EF4-FFF2-40B4-BE49-F238E27FC236}">
                  <a16:creationId xmlns:a16="http://schemas.microsoft.com/office/drawing/2014/main" id="{A4CA1F04-1AB6-7ABD-8EC9-5CABF3315B8D}"/>
                </a:ext>
              </a:extLst>
            </p:cNvPr>
            <p:cNvSpPr txBox="1"/>
            <p:nvPr/>
          </p:nvSpPr>
          <p:spPr>
            <a:xfrm>
              <a:off x="5675689" y="5998308"/>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31</a:t>
              </a:r>
            </a:p>
          </p:txBody>
        </p:sp>
        <p:grpSp>
          <p:nvGrpSpPr>
            <p:cNvPr id="98" name="Group 97">
              <a:extLst>
                <a:ext uri="{FF2B5EF4-FFF2-40B4-BE49-F238E27FC236}">
                  <a16:creationId xmlns:a16="http://schemas.microsoft.com/office/drawing/2014/main" id="{1DAAE4FC-7FF4-9051-C061-4B0AA0F63F37}"/>
                </a:ext>
              </a:extLst>
            </p:cNvPr>
            <p:cNvGrpSpPr/>
            <p:nvPr/>
          </p:nvGrpSpPr>
          <p:grpSpPr>
            <a:xfrm>
              <a:off x="790857" y="5998308"/>
              <a:ext cx="5366786" cy="234286"/>
              <a:chOff x="858953" y="5890651"/>
              <a:chExt cx="5366786" cy="234286"/>
            </a:xfrm>
          </p:grpSpPr>
          <p:sp>
            <p:nvSpPr>
              <p:cNvPr id="99" name="TextBox 98">
                <a:extLst>
                  <a:ext uri="{FF2B5EF4-FFF2-40B4-BE49-F238E27FC236}">
                    <a16:creationId xmlns:a16="http://schemas.microsoft.com/office/drawing/2014/main" id="{48DC075E-E340-B70C-F94D-AF4B53A76CE3}"/>
                  </a:ext>
                </a:extLst>
              </p:cNvPr>
              <p:cNvSpPr txBox="1"/>
              <p:nvPr/>
            </p:nvSpPr>
            <p:spPr>
              <a:xfrm>
                <a:off x="4968852" y="5890651"/>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43</a:t>
                </a:r>
              </a:p>
            </p:txBody>
          </p:sp>
          <p:sp>
            <p:nvSpPr>
              <p:cNvPr id="100" name="TextBox 99">
                <a:extLst>
                  <a:ext uri="{FF2B5EF4-FFF2-40B4-BE49-F238E27FC236}">
                    <a16:creationId xmlns:a16="http://schemas.microsoft.com/office/drawing/2014/main" id="{599BA4B3-7D76-56A2-6995-8B3E4BD32049}"/>
                  </a:ext>
                </a:extLst>
              </p:cNvPr>
              <p:cNvSpPr txBox="1"/>
              <p:nvPr/>
            </p:nvSpPr>
            <p:spPr>
              <a:xfrm>
                <a:off x="4459823" y="5890651"/>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53</a:t>
                </a:r>
              </a:p>
            </p:txBody>
          </p:sp>
          <p:sp>
            <p:nvSpPr>
              <p:cNvPr id="101" name="TextBox 100">
                <a:extLst>
                  <a:ext uri="{FF2B5EF4-FFF2-40B4-BE49-F238E27FC236}">
                    <a16:creationId xmlns:a16="http://schemas.microsoft.com/office/drawing/2014/main" id="{7E831317-AD15-3206-FCC0-31DA9BB5045A}"/>
                  </a:ext>
                </a:extLst>
              </p:cNvPr>
              <p:cNvSpPr txBox="1"/>
              <p:nvPr/>
            </p:nvSpPr>
            <p:spPr>
              <a:xfrm>
                <a:off x="3950794" y="5890651"/>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73</a:t>
                </a:r>
              </a:p>
            </p:txBody>
          </p:sp>
          <p:sp>
            <p:nvSpPr>
              <p:cNvPr id="102" name="TextBox 101">
                <a:extLst>
                  <a:ext uri="{FF2B5EF4-FFF2-40B4-BE49-F238E27FC236}">
                    <a16:creationId xmlns:a16="http://schemas.microsoft.com/office/drawing/2014/main" id="{2C0780DD-FC69-431C-EB63-9E38C032E4AD}"/>
                  </a:ext>
                </a:extLst>
              </p:cNvPr>
              <p:cNvSpPr txBox="1"/>
              <p:nvPr/>
            </p:nvSpPr>
            <p:spPr>
              <a:xfrm>
                <a:off x="3404095" y="5890651"/>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103</a:t>
                </a:r>
              </a:p>
            </p:txBody>
          </p:sp>
          <p:sp>
            <p:nvSpPr>
              <p:cNvPr id="103" name="TextBox 102">
                <a:extLst>
                  <a:ext uri="{FF2B5EF4-FFF2-40B4-BE49-F238E27FC236}">
                    <a16:creationId xmlns:a16="http://schemas.microsoft.com/office/drawing/2014/main" id="{FC4794E2-A09D-FB69-DE5F-3922A70003B5}"/>
                  </a:ext>
                </a:extLst>
              </p:cNvPr>
              <p:cNvSpPr txBox="1"/>
              <p:nvPr/>
            </p:nvSpPr>
            <p:spPr>
              <a:xfrm>
                <a:off x="2895067" y="5890651"/>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119</a:t>
                </a:r>
              </a:p>
            </p:txBody>
          </p:sp>
          <p:sp>
            <p:nvSpPr>
              <p:cNvPr id="104" name="TextBox 103">
                <a:extLst>
                  <a:ext uri="{FF2B5EF4-FFF2-40B4-BE49-F238E27FC236}">
                    <a16:creationId xmlns:a16="http://schemas.microsoft.com/office/drawing/2014/main" id="{61E8A90B-F8C6-0B70-6709-7CF8DF5A9DA4}"/>
                  </a:ext>
                </a:extLst>
              </p:cNvPr>
              <p:cNvSpPr txBox="1"/>
              <p:nvPr/>
            </p:nvSpPr>
            <p:spPr>
              <a:xfrm>
                <a:off x="2386039" y="5890651"/>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141</a:t>
                </a:r>
              </a:p>
            </p:txBody>
          </p:sp>
          <p:sp>
            <p:nvSpPr>
              <p:cNvPr id="105" name="TextBox 104">
                <a:extLst>
                  <a:ext uri="{FF2B5EF4-FFF2-40B4-BE49-F238E27FC236}">
                    <a16:creationId xmlns:a16="http://schemas.microsoft.com/office/drawing/2014/main" id="{EFD7F623-365C-E3BD-5968-0D8C96C61470}"/>
                  </a:ext>
                </a:extLst>
              </p:cNvPr>
              <p:cNvSpPr txBox="1"/>
              <p:nvPr/>
            </p:nvSpPr>
            <p:spPr>
              <a:xfrm>
                <a:off x="1877010" y="5890651"/>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153</a:t>
                </a:r>
              </a:p>
            </p:txBody>
          </p:sp>
          <p:sp>
            <p:nvSpPr>
              <p:cNvPr id="106" name="TextBox 105">
                <a:extLst>
                  <a:ext uri="{FF2B5EF4-FFF2-40B4-BE49-F238E27FC236}">
                    <a16:creationId xmlns:a16="http://schemas.microsoft.com/office/drawing/2014/main" id="{D1B5D411-0825-7475-4FB8-DAFE1DDCA3FF}"/>
                  </a:ext>
                </a:extLst>
              </p:cNvPr>
              <p:cNvSpPr txBox="1"/>
              <p:nvPr/>
            </p:nvSpPr>
            <p:spPr>
              <a:xfrm>
                <a:off x="1367982" y="5890651"/>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154</a:t>
                </a:r>
              </a:p>
            </p:txBody>
          </p:sp>
          <p:sp>
            <p:nvSpPr>
              <p:cNvPr id="107" name="TextBox 106">
                <a:extLst>
                  <a:ext uri="{FF2B5EF4-FFF2-40B4-BE49-F238E27FC236}">
                    <a16:creationId xmlns:a16="http://schemas.microsoft.com/office/drawing/2014/main" id="{D013ADCC-761D-42A1-E371-11D28FCC097C}"/>
                  </a:ext>
                </a:extLst>
              </p:cNvPr>
              <p:cNvSpPr txBox="1"/>
              <p:nvPr/>
            </p:nvSpPr>
            <p:spPr>
              <a:xfrm>
                <a:off x="858953" y="5890651"/>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154</a:t>
                </a:r>
              </a:p>
            </p:txBody>
          </p:sp>
          <p:sp>
            <p:nvSpPr>
              <p:cNvPr id="108" name="TextBox 107">
                <a:extLst>
                  <a:ext uri="{FF2B5EF4-FFF2-40B4-BE49-F238E27FC236}">
                    <a16:creationId xmlns:a16="http://schemas.microsoft.com/office/drawing/2014/main" id="{C9DAC1B9-02CC-A6C0-2840-BC8D049F00D8}"/>
                  </a:ext>
                </a:extLst>
              </p:cNvPr>
              <p:cNvSpPr txBox="1"/>
              <p:nvPr/>
            </p:nvSpPr>
            <p:spPr>
              <a:xfrm>
                <a:off x="6002354" y="5890651"/>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30</a:t>
                </a:r>
              </a:p>
            </p:txBody>
          </p:sp>
        </p:grpSp>
      </p:grpSp>
      <p:grpSp>
        <p:nvGrpSpPr>
          <p:cNvPr id="109" name="Group 108">
            <a:extLst>
              <a:ext uri="{FF2B5EF4-FFF2-40B4-BE49-F238E27FC236}">
                <a16:creationId xmlns:a16="http://schemas.microsoft.com/office/drawing/2014/main" id="{FBDB6857-74F7-1CBC-E6F2-5D85A2BE75F5}"/>
              </a:ext>
            </a:extLst>
          </p:cNvPr>
          <p:cNvGrpSpPr/>
          <p:nvPr/>
        </p:nvGrpSpPr>
        <p:grpSpPr>
          <a:xfrm>
            <a:off x="1017656" y="3098562"/>
            <a:ext cx="4932000" cy="1764000"/>
            <a:chOff x="3048000" y="2328862"/>
            <a:chExt cx="6096714" cy="2201322"/>
          </a:xfrm>
        </p:grpSpPr>
        <p:sp>
          <p:nvSpPr>
            <p:cNvPr id="110" name="Freeform: Shape 293">
              <a:extLst>
                <a:ext uri="{FF2B5EF4-FFF2-40B4-BE49-F238E27FC236}">
                  <a16:creationId xmlns:a16="http://schemas.microsoft.com/office/drawing/2014/main" id="{D4E6D5BF-BD11-E2C3-22F6-785CE72511ED}"/>
                </a:ext>
              </a:extLst>
            </p:cNvPr>
            <p:cNvSpPr/>
            <p:nvPr/>
          </p:nvSpPr>
          <p:spPr>
            <a:xfrm>
              <a:off x="3048000" y="2328862"/>
              <a:ext cx="6096714" cy="2158288"/>
            </a:xfrm>
            <a:custGeom>
              <a:avLst/>
              <a:gdLst>
                <a:gd name="connsiteX0" fmla="*/ 6096715 w 6096714"/>
                <a:gd name="connsiteY0" fmla="*/ 2158289 h 2158288"/>
                <a:gd name="connsiteX1" fmla="*/ 5486686 w 6096714"/>
                <a:gd name="connsiteY1" fmla="*/ 2158289 h 2158288"/>
                <a:gd name="connsiteX2" fmla="*/ 5486686 w 6096714"/>
                <a:gd name="connsiteY2" fmla="*/ 2136886 h 2158288"/>
                <a:gd name="connsiteX3" fmla="*/ 5458149 w 6096714"/>
                <a:gd name="connsiteY3" fmla="*/ 2136886 h 2158288"/>
                <a:gd name="connsiteX4" fmla="*/ 5458149 w 6096714"/>
                <a:gd name="connsiteY4" fmla="*/ 2119046 h 2158288"/>
                <a:gd name="connsiteX5" fmla="*/ 5401066 w 6096714"/>
                <a:gd name="connsiteY5" fmla="*/ 2119046 h 2158288"/>
                <a:gd name="connsiteX6" fmla="*/ 5401066 w 6096714"/>
                <a:gd name="connsiteY6" fmla="*/ 2094071 h 2158288"/>
                <a:gd name="connsiteX7" fmla="*/ 5290481 w 6096714"/>
                <a:gd name="connsiteY7" fmla="*/ 2094071 h 2158288"/>
                <a:gd name="connsiteX8" fmla="*/ 5290481 w 6096714"/>
                <a:gd name="connsiteY8" fmla="*/ 2076240 h 2158288"/>
                <a:gd name="connsiteX9" fmla="*/ 5261934 w 6096714"/>
                <a:gd name="connsiteY9" fmla="*/ 2076240 h 2158288"/>
                <a:gd name="connsiteX10" fmla="*/ 5261934 w 6096714"/>
                <a:gd name="connsiteY10" fmla="*/ 2051266 h 2158288"/>
                <a:gd name="connsiteX11" fmla="*/ 5211994 w 6096714"/>
                <a:gd name="connsiteY11" fmla="*/ 2051266 h 2158288"/>
                <a:gd name="connsiteX12" fmla="*/ 5211994 w 6096714"/>
                <a:gd name="connsiteY12" fmla="*/ 2029863 h 2158288"/>
                <a:gd name="connsiteX13" fmla="*/ 5169189 w 6096714"/>
                <a:gd name="connsiteY13" fmla="*/ 2029863 h 2158288"/>
                <a:gd name="connsiteX14" fmla="*/ 5169189 w 6096714"/>
                <a:gd name="connsiteY14" fmla="*/ 2012023 h 2158288"/>
                <a:gd name="connsiteX15" fmla="*/ 5065729 w 6096714"/>
                <a:gd name="connsiteY15" fmla="*/ 2012023 h 2158288"/>
                <a:gd name="connsiteX16" fmla="*/ 5065729 w 6096714"/>
                <a:gd name="connsiteY16" fmla="*/ 1994183 h 2158288"/>
                <a:gd name="connsiteX17" fmla="*/ 5008655 w 6096714"/>
                <a:gd name="connsiteY17" fmla="*/ 1994183 h 2158288"/>
                <a:gd name="connsiteX18" fmla="*/ 5008655 w 6096714"/>
                <a:gd name="connsiteY18" fmla="*/ 1979914 h 2158288"/>
                <a:gd name="connsiteX19" fmla="*/ 4983680 w 6096714"/>
                <a:gd name="connsiteY19" fmla="*/ 1979914 h 2158288"/>
                <a:gd name="connsiteX20" fmla="*/ 4983680 w 6096714"/>
                <a:gd name="connsiteY20" fmla="*/ 1954940 h 2158288"/>
                <a:gd name="connsiteX21" fmla="*/ 4951571 w 6096714"/>
                <a:gd name="connsiteY21" fmla="*/ 1954940 h 2158288"/>
                <a:gd name="connsiteX22" fmla="*/ 4951571 w 6096714"/>
                <a:gd name="connsiteY22" fmla="*/ 1933537 h 2158288"/>
                <a:gd name="connsiteX23" fmla="*/ 4708989 w 6096714"/>
                <a:gd name="connsiteY23" fmla="*/ 1933537 h 2158288"/>
                <a:gd name="connsiteX24" fmla="*/ 4708989 w 6096714"/>
                <a:gd name="connsiteY24" fmla="*/ 1894294 h 2158288"/>
                <a:gd name="connsiteX25" fmla="*/ 4698283 w 6096714"/>
                <a:gd name="connsiteY25" fmla="*/ 1894294 h 2158288"/>
                <a:gd name="connsiteX26" fmla="*/ 4698283 w 6096714"/>
                <a:gd name="connsiteY26" fmla="*/ 1872891 h 2158288"/>
                <a:gd name="connsiteX27" fmla="*/ 4673318 w 6096714"/>
                <a:gd name="connsiteY27" fmla="*/ 1872891 h 2158288"/>
                <a:gd name="connsiteX28" fmla="*/ 4673318 w 6096714"/>
                <a:gd name="connsiteY28" fmla="*/ 1826514 h 2158288"/>
                <a:gd name="connsiteX29" fmla="*/ 4562723 w 6096714"/>
                <a:gd name="connsiteY29" fmla="*/ 1826514 h 2158288"/>
                <a:gd name="connsiteX30" fmla="*/ 4562723 w 6096714"/>
                <a:gd name="connsiteY30" fmla="*/ 1801549 h 2158288"/>
                <a:gd name="connsiteX31" fmla="*/ 4466406 w 6096714"/>
                <a:gd name="connsiteY31" fmla="*/ 1801549 h 2158288"/>
                <a:gd name="connsiteX32" fmla="*/ 4466406 w 6096714"/>
                <a:gd name="connsiteY32" fmla="*/ 1765868 h 2158288"/>
                <a:gd name="connsiteX33" fmla="*/ 4373652 w 6096714"/>
                <a:gd name="connsiteY33" fmla="*/ 1765868 h 2158288"/>
                <a:gd name="connsiteX34" fmla="*/ 4373652 w 6096714"/>
                <a:gd name="connsiteY34" fmla="*/ 1751600 h 2158288"/>
                <a:gd name="connsiteX35" fmla="*/ 4337981 w 6096714"/>
                <a:gd name="connsiteY35" fmla="*/ 1751600 h 2158288"/>
                <a:gd name="connsiteX36" fmla="*/ 4337981 w 6096714"/>
                <a:gd name="connsiteY36" fmla="*/ 1733760 h 2158288"/>
                <a:gd name="connsiteX37" fmla="*/ 4209555 w 6096714"/>
                <a:gd name="connsiteY37" fmla="*/ 1733760 h 2158288"/>
                <a:gd name="connsiteX38" fmla="*/ 4209555 w 6096714"/>
                <a:gd name="connsiteY38" fmla="*/ 1708795 h 2158288"/>
                <a:gd name="connsiteX39" fmla="*/ 4156043 w 6096714"/>
                <a:gd name="connsiteY39" fmla="*/ 1708795 h 2158288"/>
                <a:gd name="connsiteX40" fmla="*/ 4156043 w 6096714"/>
                <a:gd name="connsiteY40" fmla="*/ 1687392 h 2158288"/>
                <a:gd name="connsiteX41" fmla="*/ 4066851 w 6096714"/>
                <a:gd name="connsiteY41" fmla="*/ 1687392 h 2158288"/>
                <a:gd name="connsiteX42" fmla="*/ 4066851 w 6096714"/>
                <a:gd name="connsiteY42" fmla="*/ 1651711 h 2158288"/>
                <a:gd name="connsiteX43" fmla="*/ 4034743 w 6096714"/>
                <a:gd name="connsiteY43" fmla="*/ 1651711 h 2158288"/>
                <a:gd name="connsiteX44" fmla="*/ 4034743 w 6096714"/>
                <a:gd name="connsiteY44" fmla="*/ 1626746 h 2158288"/>
                <a:gd name="connsiteX45" fmla="*/ 4006206 w 6096714"/>
                <a:gd name="connsiteY45" fmla="*/ 1626746 h 2158288"/>
                <a:gd name="connsiteX46" fmla="*/ 4006206 w 6096714"/>
                <a:gd name="connsiteY46" fmla="*/ 1583931 h 2158288"/>
                <a:gd name="connsiteX47" fmla="*/ 3974097 w 6096714"/>
                <a:gd name="connsiteY47" fmla="*/ 1583931 h 2158288"/>
                <a:gd name="connsiteX48" fmla="*/ 3974097 w 6096714"/>
                <a:gd name="connsiteY48" fmla="*/ 1566091 h 2158288"/>
                <a:gd name="connsiteX49" fmla="*/ 3938426 w 6096714"/>
                <a:gd name="connsiteY49" fmla="*/ 1566091 h 2158288"/>
                <a:gd name="connsiteX50" fmla="*/ 3938426 w 6096714"/>
                <a:gd name="connsiteY50" fmla="*/ 1537554 h 2158288"/>
                <a:gd name="connsiteX51" fmla="*/ 3909889 w 6096714"/>
                <a:gd name="connsiteY51" fmla="*/ 1537554 h 2158288"/>
                <a:gd name="connsiteX52" fmla="*/ 3909889 w 6096714"/>
                <a:gd name="connsiteY52" fmla="*/ 1526858 h 2158288"/>
                <a:gd name="connsiteX53" fmla="*/ 3881352 w 6096714"/>
                <a:gd name="connsiteY53" fmla="*/ 1526858 h 2158288"/>
                <a:gd name="connsiteX54" fmla="*/ 3881352 w 6096714"/>
                <a:gd name="connsiteY54" fmla="*/ 1512580 h 2158288"/>
                <a:gd name="connsiteX55" fmla="*/ 3856377 w 6096714"/>
                <a:gd name="connsiteY55" fmla="*/ 1512580 h 2158288"/>
                <a:gd name="connsiteX56" fmla="*/ 3856377 w 6096714"/>
                <a:gd name="connsiteY56" fmla="*/ 1466212 h 2158288"/>
                <a:gd name="connsiteX57" fmla="*/ 3752917 w 6096714"/>
                <a:gd name="connsiteY57" fmla="*/ 1466212 h 2158288"/>
                <a:gd name="connsiteX58" fmla="*/ 3752917 w 6096714"/>
                <a:gd name="connsiteY58" fmla="*/ 1448372 h 2158288"/>
                <a:gd name="connsiteX59" fmla="*/ 3735086 w 6096714"/>
                <a:gd name="connsiteY59" fmla="*/ 1448372 h 2158288"/>
                <a:gd name="connsiteX60" fmla="*/ 3735086 w 6096714"/>
                <a:gd name="connsiteY60" fmla="*/ 1419835 h 2158288"/>
                <a:gd name="connsiteX61" fmla="*/ 3713683 w 6096714"/>
                <a:gd name="connsiteY61" fmla="*/ 1419835 h 2158288"/>
                <a:gd name="connsiteX62" fmla="*/ 3713683 w 6096714"/>
                <a:gd name="connsiteY62" fmla="*/ 1369886 h 2158288"/>
                <a:gd name="connsiteX63" fmla="*/ 3653038 w 6096714"/>
                <a:gd name="connsiteY63" fmla="*/ 1369886 h 2158288"/>
                <a:gd name="connsiteX64" fmla="*/ 3653038 w 6096714"/>
                <a:gd name="connsiteY64" fmla="*/ 1273569 h 2158288"/>
                <a:gd name="connsiteX65" fmla="*/ 3517468 w 6096714"/>
                <a:gd name="connsiteY65" fmla="*/ 1273569 h 2158288"/>
                <a:gd name="connsiteX66" fmla="*/ 3517468 w 6096714"/>
                <a:gd name="connsiteY66" fmla="*/ 1223620 h 2158288"/>
                <a:gd name="connsiteX67" fmla="*/ 3485369 w 6096714"/>
                <a:gd name="connsiteY67" fmla="*/ 1223620 h 2158288"/>
                <a:gd name="connsiteX68" fmla="*/ 3485369 w 6096714"/>
                <a:gd name="connsiteY68" fmla="*/ 1180814 h 2158288"/>
                <a:gd name="connsiteX69" fmla="*/ 3431858 w 6096714"/>
                <a:gd name="connsiteY69" fmla="*/ 1180814 h 2158288"/>
                <a:gd name="connsiteX70" fmla="*/ 3431858 w 6096714"/>
                <a:gd name="connsiteY70" fmla="*/ 1134437 h 2158288"/>
                <a:gd name="connsiteX71" fmla="*/ 3371212 w 6096714"/>
                <a:gd name="connsiteY71" fmla="*/ 1134437 h 2158288"/>
                <a:gd name="connsiteX72" fmla="*/ 3371212 w 6096714"/>
                <a:gd name="connsiteY72" fmla="*/ 1088060 h 2158288"/>
                <a:gd name="connsiteX73" fmla="*/ 3335531 w 6096714"/>
                <a:gd name="connsiteY73" fmla="*/ 1088060 h 2158288"/>
                <a:gd name="connsiteX74" fmla="*/ 3335531 w 6096714"/>
                <a:gd name="connsiteY74" fmla="*/ 1045254 h 2158288"/>
                <a:gd name="connsiteX75" fmla="*/ 3274886 w 6096714"/>
                <a:gd name="connsiteY75" fmla="*/ 1045254 h 2158288"/>
                <a:gd name="connsiteX76" fmla="*/ 3274886 w 6096714"/>
                <a:gd name="connsiteY76" fmla="*/ 1016718 h 2158288"/>
                <a:gd name="connsiteX77" fmla="*/ 3246349 w 6096714"/>
                <a:gd name="connsiteY77" fmla="*/ 1016718 h 2158288"/>
                <a:gd name="connsiteX78" fmla="*/ 3246349 w 6096714"/>
                <a:gd name="connsiteY78" fmla="*/ 977475 h 2158288"/>
                <a:gd name="connsiteX79" fmla="*/ 3203543 w 6096714"/>
                <a:gd name="connsiteY79" fmla="*/ 977475 h 2158288"/>
                <a:gd name="connsiteX80" fmla="*/ 3203543 w 6096714"/>
                <a:gd name="connsiteY80" fmla="*/ 945366 h 2158288"/>
                <a:gd name="connsiteX81" fmla="*/ 3117923 w 6096714"/>
                <a:gd name="connsiteY81" fmla="*/ 945366 h 2158288"/>
                <a:gd name="connsiteX82" fmla="*/ 3117923 w 6096714"/>
                <a:gd name="connsiteY82" fmla="*/ 916826 h 2158288"/>
                <a:gd name="connsiteX83" fmla="*/ 3071546 w 6096714"/>
                <a:gd name="connsiteY83" fmla="*/ 916826 h 2158288"/>
                <a:gd name="connsiteX84" fmla="*/ 3071546 w 6096714"/>
                <a:gd name="connsiteY84" fmla="*/ 874017 h 2158288"/>
                <a:gd name="connsiteX85" fmla="*/ 2935986 w 6096714"/>
                <a:gd name="connsiteY85" fmla="*/ 874017 h 2158288"/>
                <a:gd name="connsiteX86" fmla="*/ 2935986 w 6096714"/>
                <a:gd name="connsiteY86" fmla="*/ 820505 h 2158288"/>
                <a:gd name="connsiteX87" fmla="*/ 2921718 w 6096714"/>
                <a:gd name="connsiteY87" fmla="*/ 820505 h 2158288"/>
                <a:gd name="connsiteX88" fmla="*/ 2921718 w 6096714"/>
                <a:gd name="connsiteY88" fmla="*/ 791967 h 2158288"/>
                <a:gd name="connsiteX89" fmla="*/ 2886037 w 6096714"/>
                <a:gd name="connsiteY89" fmla="*/ 791967 h 2158288"/>
                <a:gd name="connsiteX90" fmla="*/ 2886037 w 6096714"/>
                <a:gd name="connsiteY90" fmla="*/ 774129 h 2158288"/>
                <a:gd name="connsiteX91" fmla="*/ 2839660 w 6096714"/>
                <a:gd name="connsiteY91" fmla="*/ 774129 h 2158288"/>
                <a:gd name="connsiteX92" fmla="*/ 2839660 w 6096714"/>
                <a:gd name="connsiteY92" fmla="*/ 749158 h 2158288"/>
                <a:gd name="connsiteX93" fmla="*/ 2818257 w 6096714"/>
                <a:gd name="connsiteY93" fmla="*/ 749158 h 2158288"/>
                <a:gd name="connsiteX94" fmla="*/ 2818257 w 6096714"/>
                <a:gd name="connsiteY94" fmla="*/ 717051 h 2158288"/>
                <a:gd name="connsiteX95" fmla="*/ 2779014 w 6096714"/>
                <a:gd name="connsiteY95" fmla="*/ 717051 h 2158288"/>
                <a:gd name="connsiteX96" fmla="*/ 2779014 w 6096714"/>
                <a:gd name="connsiteY96" fmla="*/ 692079 h 2158288"/>
                <a:gd name="connsiteX97" fmla="*/ 2714806 w 6096714"/>
                <a:gd name="connsiteY97" fmla="*/ 692079 h 2158288"/>
                <a:gd name="connsiteX98" fmla="*/ 2714806 w 6096714"/>
                <a:gd name="connsiteY98" fmla="*/ 670674 h 2158288"/>
                <a:gd name="connsiteX99" fmla="*/ 2668429 w 6096714"/>
                <a:gd name="connsiteY99" fmla="*/ 670674 h 2158288"/>
                <a:gd name="connsiteX100" fmla="*/ 2668429 w 6096714"/>
                <a:gd name="connsiteY100" fmla="*/ 652838 h 2158288"/>
                <a:gd name="connsiteX101" fmla="*/ 2597077 w 6096714"/>
                <a:gd name="connsiteY101" fmla="*/ 652838 h 2158288"/>
                <a:gd name="connsiteX102" fmla="*/ 2597077 w 6096714"/>
                <a:gd name="connsiteY102" fmla="*/ 638567 h 2158288"/>
                <a:gd name="connsiteX103" fmla="*/ 2518591 w 6096714"/>
                <a:gd name="connsiteY103" fmla="*/ 638567 h 2158288"/>
                <a:gd name="connsiteX104" fmla="*/ 2518591 w 6096714"/>
                <a:gd name="connsiteY104" fmla="*/ 610029 h 2158288"/>
                <a:gd name="connsiteX105" fmla="*/ 2482920 w 6096714"/>
                <a:gd name="connsiteY105" fmla="*/ 610029 h 2158288"/>
                <a:gd name="connsiteX106" fmla="*/ 2482920 w 6096714"/>
                <a:gd name="connsiteY106" fmla="*/ 595758 h 2158288"/>
                <a:gd name="connsiteX107" fmla="*/ 2418712 w 6096714"/>
                <a:gd name="connsiteY107" fmla="*/ 595758 h 2158288"/>
                <a:gd name="connsiteX108" fmla="*/ 2418712 w 6096714"/>
                <a:gd name="connsiteY108" fmla="*/ 567219 h 2158288"/>
                <a:gd name="connsiteX109" fmla="*/ 2400872 w 6096714"/>
                <a:gd name="connsiteY109" fmla="*/ 567219 h 2158288"/>
                <a:gd name="connsiteX110" fmla="*/ 2400872 w 6096714"/>
                <a:gd name="connsiteY110" fmla="*/ 549382 h 2158288"/>
                <a:gd name="connsiteX111" fmla="*/ 2383031 w 6096714"/>
                <a:gd name="connsiteY111" fmla="*/ 549382 h 2158288"/>
                <a:gd name="connsiteX112" fmla="*/ 2383031 w 6096714"/>
                <a:gd name="connsiteY112" fmla="*/ 535113 h 2158288"/>
                <a:gd name="connsiteX113" fmla="*/ 2358066 w 6096714"/>
                <a:gd name="connsiteY113" fmla="*/ 535113 h 2158288"/>
                <a:gd name="connsiteX114" fmla="*/ 2358066 w 6096714"/>
                <a:gd name="connsiteY114" fmla="*/ 517275 h 2158288"/>
                <a:gd name="connsiteX115" fmla="*/ 2311689 w 6096714"/>
                <a:gd name="connsiteY115" fmla="*/ 517275 h 2158288"/>
                <a:gd name="connsiteX116" fmla="*/ 2311689 w 6096714"/>
                <a:gd name="connsiteY116" fmla="*/ 463765 h 2158288"/>
                <a:gd name="connsiteX117" fmla="*/ 2258178 w 6096714"/>
                <a:gd name="connsiteY117" fmla="*/ 463765 h 2158288"/>
                <a:gd name="connsiteX118" fmla="*/ 2258178 w 6096714"/>
                <a:gd name="connsiteY118" fmla="*/ 438792 h 2158288"/>
                <a:gd name="connsiteX119" fmla="*/ 2229631 w 6096714"/>
                <a:gd name="connsiteY119" fmla="*/ 438792 h 2158288"/>
                <a:gd name="connsiteX120" fmla="*/ 2229631 w 6096714"/>
                <a:gd name="connsiteY120" fmla="*/ 363877 h 2158288"/>
                <a:gd name="connsiteX121" fmla="*/ 2190398 w 6096714"/>
                <a:gd name="connsiteY121" fmla="*/ 363877 h 2158288"/>
                <a:gd name="connsiteX122" fmla="*/ 2190398 w 6096714"/>
                <a:gd name="connsiteY122" fmla="*/ 306797 h 2158288"/>
                <a:gd name="connsiteX123" fmla="*/ 2147583 w 6096714"/>
                <a:gd name="connsiteY123" fmla="*/ 306797 h 2158288"/>
                <a:gd name="connsiteX124" fmla="*/ 2147583 w 6096714"/>
                <a:gd name="connsiteY124" fmla="*/ 267556 h 2158288"/>
                <a:gd name="connsiteX125" fmla="*/ 1947805 w 6096714"/>
                <a:gd name="connsiteY125" fmla="*/ 267556 h 2158288"/>
                <a:gd name="connsiteX126" fmla="*/ 1947805 w 6096714"/>
                <a:gd name="connsiteY126" fmla="*/ 231882 h 2158288"/>
                <a:gd name="connsiteX127" fmla="*/ 1876463 w 6096714"/>
                <a:gd name="connsiteY127" fmla="*/ 231882 h 2158288"/>
                <a:gd name="connsiteX128" fmla="*/ 1876463 w 6096714"/>
                <a:gd name="connsiteY128" fmla="*/ 221180 h 2158288"/>
                <a:gd name="connsiteX129" fmla="*/ 1847917 w 6096714"/>
                <a:gd name="connsiteY129" fmla="*/ 221180 h 2158288"/>
                <a:gd name="connsiteX130" fmla="*/ 1847917 w 6096714"/>
                <a:gd name="connsiteY130" fmla="*/ 214045 h 2158288"/>
                <a:gd name="connsiteX131" fmla="*/ 1801549 w 6096714"/>
                <a:gd name="connsiteY131" fmla="*/ 214045 h 2158288"/>
                <a:gd name="connsiteX132" fmla="*/ 1801549 w 6096714"/>
                <a:gd name="connsiteY132" fmla="*/ 196208 h 2158288"/>
                <a:gd name="connsiteX133" fmla="*/ 1758734 w 6096714"/>
                <a:gd name="connsiteY133" fmla="*/ 196208 h 2158288"/>
                <a:gd name="connsiteX134" fmla="*/ 1758734 w 6096714"/>
                <a:gd name="connsiteY134" fmla="*/ 171237 h 2158288"/>
                <a:gd name="connsiteX135" fmla="*/ 1715929 w 6096714"/>
                <a:gd name="connsiteY135" fmla="*/ 171237 h 2158288"/>
                <a:gd name="connsiteX136" fmla="*/ 1715929 w 6096714"/>
                <a:gd name="connsiteY136" fmla="*/ 142697 h 2158288"/>
                <a:gd name="connsiteX137" fmla="*/ 1694526 w 6096714"/>
                <a:gd name="connsiteY137" fmla="*/ 142697 h 2158288"/>
                <a:gd name="connsiteX138" fmla="*/ 1694526 w 6096714"/>
                <a:gd name="connsiteY138" fmla="*/ 96321 h 2158288"/>
                <a:gd name="connsiteX139" fmla="*/ 1598200 w 6096714"/>
                <a:gd name="connsiteY139" fmla="*/ 96321 h 2158288"/>
                <a:gd name="connsiteX140" fmla="*/ 1598200 w 6096714"/>
                <a:gd name="connsiteY140" fmla="*/ 74916 h 2158288"/>
                <a:gd name="connsiteX141" fmla="*/ 1469774 w 6096714"/>
                <a:gd name="connsiteY141" fmla="*/ 74916 h 2158288"/>
                <a:gd name="connsiteX142" fmla="*/ 1469774 w 6096714"/>
                <a:gd name="connsiteY142" fmla="*/ 24972 h 2158288"/>
                <a:gd name="connsiteX143" fmla="*/ 1123740 w 6096714"/>
                <a:gd name="connsiteY143" fmla="*/ 24972 h 2158288"/>
                <a:gd name="connsiteX144" fmla="*/ 1123740 w 6096714"/>
                <a:gd name="connsiteY144" fmla="*/ 0 h 2158288"/>
                <a:gd name="connsiteX145" fmla="*/ 0 w 6096714"/>
                <a:gd name="connsiteY145" fmla="*/ 0 h 215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096714" h="2158288">
                  <a:moveTo>
                    <a:pt x="6096715" y="2158289"/>
                  </a:moveTo>
                  <a:lnTo>
                    <a:pt x="5486686" y="2158289"/>
                  </a:lnTo>
                  <a:lnTo>
                    <a:pt x="5486686" y="2136886"/>
                  </a:lnTo>
                  <a:lnTo>
                    <a:pt x="5458149" y="2136886"/>
                  </a:lnTo>
                  <a:lnTo>
                    <a:pt x="5458149" y="2119046"/>
                  </a:lnTo>
                  <a:lnTo>
                    <a:pt x="5401066" y="2119046"/>
                  </a:lnTo>
                  <a:lnTo>
                    <a:pt x="5401066" y="2094071"/>
                  </a:lnTo>
                  <a:lnTo>
                    <a:pt x="5290481" y="2094071"/>
                  </a:lnTo>
                  <a:lnTo>
                    <a:pt x="5290481" y="2076240"/>
                  </a:lnTo>
                  <a:lnTo>
                    <a:pt x="5261934" y="2076240"/>
                  </a:lnTo>
                  <a:lnTo>
                    <a:pt x="5261934" y="2051266"/>
                  </a:lnTo>
                  <a:lnTo>
                    <a:pt x="5211994" y="2051266"/>
                  </a:lnTo>
                  <a:lnTo>
                    <a:pt x="5211994" y="2029863"/>
                  </a:lnTo>
                  <a:lnTo>
                    <a:pt x="5169189" y="2029863"/>
                  </a:lnTo>
                  <a:lnTo>
                    <a:pt x="5169189" y="2012023"/>
                  </a:lnTo>
                  <a:lnTo>
                    <a:pt x="5065729" y="2012023"/>
                  </a:lnTo>
                  <a:lnTo>
                    <a:pt x="5065729" y="1994183"/>
                  </a:lnTo>
                  <a:lnTo>
                    <a:pt x="5008655" y="1994183"/>
                  </a:lnTo>
                  <a:lnTo>
                    <a:pt x="5008655" y="1979914"/>
                  </a:lnTo>
                  <a:lnTo>
                    <a:pt x="4983680" y="1979914"/>
                  </a:lnTo>
                  <a:lnTo>
                    <a:pt x="4983680" y="1954940"/>
                  </a:lnTo>
                  <a:lnTo>
                    <a:pt x="4951571" y="1954940"/>
                  </a:lnTo>
                  <a:lnTo>
                    <a:pt x="4951571" y="1933537"/>
                  </a:lnTo>
                  <a:lnTo>
                    <a:pt x="4708989" y="1933537"/>
                  </a:lnTo>
                  <a:lnTo>
                    <a:pt x="4708989" y="1894294"/>
                  </a:lnTo>
                  <a:lnTo>
                    <a:pt x="4698283" y="1894294"/>
                  </a:lnTo>
                  <a:lnTo>
                    <a:pt x="4698283" y="1872891"/>
                  </a:lnTo>
                  <a:lnTo>
                    <a:pt x="4673318" y="1872891"/>
                  </a:lnTo>
                  <a:lnTo>
                    <a:pt x="4673318" y="1826514"/>
                  </a:lnTo>
                  <a:lnTo>
                    <a:pt x="4562723" y="1826514"/>
                  </a:lnTo>
                  <a:lnTo>
                    <a:pt x="4562723" y="1801549"/>
                  </a:lnTo>
                  <a:lnTo>
                    <a:pt x="4466406" y="1801549"/>
                  </a:lnTo>
                  <a:lnTo>
                    <a:pt x="4466406" y="1765868"/>
                  </a:lnTo>
                  <a:lnTo>
                    <a:pt x="4373652" y="1765868"/>
                  </a:lnTo>
                  <a:lnTo>
                    <a:pt x="4373652" y="1751600"/>
                  </a:lnTo>
                  <a:lnTo>
                    <a:pt x="4337981" y="1751600"/>
                  </a:lnTo>
                  <a:lnTo>
                    <a:pt x="4337981" y="1733760"/>
                  </a:lnTo>
                  <a:lnTo>
                    <a:pt x="4209555" y="1733760"/>
                  </a:lnTo>
                  <a:lnTo>
                    <a:pt x="4209555" y="1708795"/>
                  </a:lnTo>
                  <a:lnTo>
                    <a:pt x="4156043" y="1708795"/>
                  </a:lnTo>
                  <a:lnTo>
                    <a:pt x="4156043" y="1687392"/>
                  </a:lnTo>
                  <a:lnTo>
                    <a:pt x="4066851" y="1687392"/>
                  </a:lnTo>
                  <a:lnTo>
                    <a:pt x="4066851" y="1651711"/>
                  </a:lnTo>
                  <a:lnTo>
                    <a:pt x="4034743" y="1651711"/>
                  </a:lnTo>
                  <a:lnTo>
                    <a:pt x="4034743" y="1626746"/>
                  </a:lnTo>
                  <a:lnTo>
                    <a:pt x="4006206" y="1626746"/>
                  </a:lnTo>
                  <a:lnTo>
                    <a:pt x="4006206" y="1583931"/>
                  </a:lnTo>
                  <a:lnTo>
                    <a:pt x="3974097" y="1583931"/>
                  </a:lnTo>
                  <a:lnTo>
                    <a:pt x="3974097" y="1566091"/>
                  </a:lnTo>
                  <a:lnTo>
                    <a:pt x="3938426" y="1566091"/>
                  </a:lnTo>
                  <a:lnTo>
                    <a:pt x="3938426" y="1537554"/>
                  </a:lnTo>
                  <a:lnTo>
                    <a:pt x="3909889" y="1537554"/>
                  </a:lnTo>
                  <a:lnTo>
                    <a:pt x="3909889" y="1526858"/>
                  </a:lnTo>
                  <a:lnTo>
                    <a:pt x="3881352" y="1526858"/>
                  </a:lnTo>
                  <a:lnTo>
                    <a:pt x="3881352" y="1512580"/>
                  </a:lnTo>
                  <a:lnTo>
                    <a:pt x="3856377" y="1512580"/>
                  </a:lnTo>
                  <a:lnTo>
                    <a:pt x="3856377" y="1466212"/>
                  </a:lnTo>
                  <a:lnTo>
                    <a:pt x="3752917" y="1466212"/>
                  </a:lnTo>
                  <a:lnTo>
                    <a:pt x="3752917" y="1448372"/>
                  </a:lnTo>
                  <a:lnTo>
                    <a:pt x="3735086" y="1448372"/>
                  </a:lnTo>
                  <a:lnTo>
                    <a:pt x="3735086" y="1419835"/>
                  </a:lnTo>
                  <a:lnTo>
                    <a:pt x="3713683" y="1419835"/>
                  </a:lnTo>
                  <a:lnTo>
                    <a:pt x="3713683" y="1369886"/>
                  </a:lnTo>
                  <a:lnTo>
                    <a:pt x="3653038" y="1369886"/>
                  </a:lnTo>
                  <a:lnTo>
                    <a:pt x="3653038" y="1273569"/>
                  </a:lnTo>
                  <a:lnTo>
                    <a:pt x="3517468" y="1273569"/>
                  </a:lnTo>
                  <a:lnTo>
                    <a:pt x="3517468" y="1223620"/>
                  </a:lnTo>
                  <a:lnTo>
                    <a:pt x="3485369" y="1223620"/>
                  </a:lnTo>
                  <a:lnTo>
                    <a:pt x="3485369" y="1180814"/>
                  </a:lnTo>
                  <a:lnTo>
                    <a:pt x="3431858" y="1180814"/>
                  </a:lnTo>
                  <a:lnTo>
                    <a:pt x="3431858" y="1134437"/>
                  </a:lnTo>
                  <a:lnTo>
                    <a:pt x="3371212" y="1134437"/>
                  </a:lnTo>
                  <a:lnTo>
                    <a:pt x="3371212" y="1088060"/>
                  </a:lnTo>
                  <a:lnTo>
                    <a:pt x="3335531" y="1088060"/>
                  </a:lnTo>
                  <a:lnTo>
                    <a:pt x="3335531" y="1045254"/>
                  </a:lnTo>
                  <a:lnTo>
                    <a:pt x="3274886" y="1045254"/>
                  </a:lnTo>
                  <a:lnTo>
                    <a:pt x="3274886" y="1016718"/>
                  </a:lnTo>
                  <a:lnTo>
                    <a:pt x="3246349" y="1016718"/>
                  </a:lnTo>
                  <a:lnTo>
                    <a:pt x="3246349" y="977475"/>
                  </a:lnTo>
                  <a:lnTo>
                    <a:pt x="3203543" y="977475"/>
                  </a:lnTo>
                  <a:lnTo>
                    <a:pt x="3203543" y="945366"/>
                  </a:lnTo>
                  <a:lnTo>
                    <a:pt x="3117923" y="945366"/>
                  </a:lnTo>
                  <a:lnTo>
                    <a:pt x="3117923" y="916826"/>
                  </a:lnTo>
                  <a:lnTo>
                    <a:pt x="3071546" y="916826"/>
                  </a:lnTo>
                  <a:lnTo>
                    <a:pt x="3071546" y="874017"/>
                  </a:lnTo>
                  <a:lnTo>
                    <a:pt x="2935986" y="874017"/>
                  </a:lnTo>
                  <a:lnTo>
                    <a:pt x="2935986" y="820505"/>
                  </a:lnTo>
                  <a:lnTo>
                    <a:pt x="2921718" y="820505"/>
                  </a:lnTo>
                  <a:lnTo>
                    <a:pt x="2921718" y="791967"/>
                  </a:lnTo>
                  <a:lnTo>
                    <a:pt x="2886037" y="791967"/>
                  </a:lnTo>
                  <a:lnTo>
                    <a:pt x="2886037" y="774129"/>
                  </a:lnTo>
                  <a:lnTo>
                    <a:pt x="2839660" y="774129"/>
                  </a:lnTo>
                  <a:lnTo>
                    <a:pt x="2839660" y="749158"/>
                  </a:lnTo>
                  <a:lnTo>
                    <a:pt x="2818257" y="749158"/>
                  </a:lnTo>
                  <a:lnTo>
                    <a:pt x="2818257" y="717051"/>
                  </a:lnTo>
                  <a:lnTo>
                    <a:pt x="2779014" y="717051"/>
                  </a:lnTo>
                  <a:lnTo>
                    <a:pt x="2779014" y="692079"/>
                  </a:lnTo>
                  <a:lnTo>
                    <a:pt x="2714806" y="692079"/>
                  </a:lnTo>
                  <a:lnTo>
                    <a:pt x="2714806" y="670674"/>
                  </a:lnTo>
                  <a:lnTo>
                    <a:pt x="2668429" y="670674"/>
                  </a:lnTo>
                  <a:lnTo>
                    <a:pt x="2668429" y="652838"/>
                  </a:lnTo>
                  <a:lnTo>
                    <a:pt x="2597077" y="652838"/>
                  </a:lnTo>
                  <a:lnTo>
                    <a:pt x="2597077" y="638567"/>
                  </a:lnTo>
                  <a:lnTo>
                    <a:pt x="2518591" y="638567"/>
                  </a:lnTo>
                  <a:lnTo>
                    <a:pt x="2518591" y="610029"/>
                  </a:lnTo>
                  <a:lnTo>
                    <a:pt x="2482920" y="610029"/>
                  </a:lnTo>
                  <a:lnTo>
                    <a:pt x="2482920" y="595758"/>
                  </a:lnTo>
                  <a:lnTo>
                    <a:pt x="2418712" y="595758"/>
                  </a:lnTo>
                  <a:lnTo>
                    <a:pt x="2418712" y="567219"/>
                  </a:lnTo>
                  <a:lnTo>
                    <a:pt x="2400872" y="567219"/>
                  </a:lnTo>
                  <a:lnTo>
                    <a:pt x="2400872" y="549382"/>
                  </a:lnTo>
                  <a:lnTo>
                    <a:pt x="2383031" y="549382"/>
                  </a:lnTo>
                  <a:lnTo>
                    <a:pt x="2383031" y="535113"/>
                  </a:lnTo>
                  <a:lnTo>
                    <a:pt x="2358066" y="535113"/>
                  </a:lnTo>
                  <a:lnTo>
                    <a:pt x="2358066" y="517275"/>
                  </a:lnTo>
                  <a:lnTo>
                    <a:pt x="2311689" y="517275"/>
                  </a:lnTo>
                  <a:lnTo>
                    <a:pt x="2311689" y="463765"/>
                  </a:lnTo>
                  <a:lnTo>
                    <a:pt x="2258178" y="463765"/>
                  </a:lnTo>
                  <a:lnTo>
                    <a:pt x="2258178" y="438792"/>
                  </a:lnTo>
                  <a:lnTo>
                    <a:pt x="2229631" y="438792"/>
                  </a:lnTo>
                  <a:lnTo>
                    <a:pt x="2229631" y="363877"/>
                  </a:lnTo>
                  <a:lnTo>
                    <a:pt x="2190398" y="363877"/>
                  </a:lnTo>
                  <a:lnTo>
                    <a:pt x="2190398" y="306797"/>
                  </a:lnTo>
                  <a:lnTo>
                    <a:pt x="2147583" y="306797"/>
                  </a:lnTo>
                  <a:lnTo>
                    <a:pt x="2147583" y="267556"/>
                  </a:lnTo>
                  <a:lnTo>
                    <a:pt x="1947805" y="267556"/>
                  </a:lnTo>
                  <a:lnTo>
                    <a:pt x="1947805" y="231882"/>
                  </a:lnTo>
                  <a:lnTo>
                    <a:pt x="1876463" y="231882"/>
                  </a:lnTo>
                  <a:lnTo>
                    <a:pt x="1876463" y="221180"/>
                  </a:lnTo>
                  <a:lnTo>
                    <a:pt x="1847917" y="221180"/>
                  </a:lnTo>
                  <a:lnTo>
                    <a:pt x="1847917" y="214045"/>
                  </a:lnTo>
                  <a:lnTo>
                    <a:pt x="1801549" y="214045"/>
                  </a:lnTo>
                  <a:lnTo>
                    <a:pt x="1801549" y="196208"/>
                  </a:lnTo>
                  <a:lnTo>
                    <a:pt x="1758734" y="196208"/>
                  </a:lnTo>
                  <a:lnTo>
                    <a:pt x="1758734" y="171237"/>
                  </a:lnTo>
                  <a:lnTo>
                    <a:pt x="1715929" y="171237"/>
                  </a:lnTo>
                  <a:lnTo>
                    <a:pt x="1715929" y="142697"/>
                  </a:lnTo>
                  <a:lnTo>
                    <a:pt x="1694526" y="142697"/>
                  </a:lnTo>
                  <a:lnTo>
                    <a:pt x="1694526" y="96321"/>
                  </a:lnTo>
                  <a:lnTo>
                    <a:pt x="1598200" y="96321"/>
                  </a:lnTo>
                  <a:lnTo>
                    <a:pt x="1598200" y="74916"/>
                  </a:lnTo>
                  <a:lnTo>
                    <a:pt x="1469774" y="74916"/>
                  </a:lnTo>
                  <a:lnTo>
                    <a:pt x="1469774" y="24972"/>
                  </a:lnTo>
                  <a:lnTo>
                    <a:pt x="1123740" y="24972"/>
                  </a:lnTo>
                  <a:lnTo>
                    <a:pt x="1123740" y="0"/>
                  </a:lnTo>
                  <a:lnTo>
                    <a:pt x="0" y="0"/>
                  </a:lnTo>
                </a:path>
              </a:pathLst>
            </a:custGeom>
            <a:noFill/>
            <a:ln w="19050" cap="flat">
              <a:solidFill>
                <a:schemeClr val="accent3"/>
              </a:solidFill>
              <a:prstDash val="solid"/>
              <a:miter/>
            </a:ln>
          </p:spPr>
          <p:txBody>
            <a:bodyPr rtlCol="0" anchor="ctr"/>
            <a:lstStyle/>
            <a:p>
              <a:endParaRPr lang="en-GB"/>
            </a:p>
          </p:txBody>
        </p:sp>
        <p:sp>
          <p:nvSpPr>
            <p:cNvPr id="111" name="Freeform: Shape 294">
              <a:extLst>
                <a:ext uri="{FF2B5EF4-FFF2-40B4-BE49-F238E27FC236}">
                  <a16:creationId xmlns:a16="http://schemas.microsoft.com/office/drawing/2014/main" id="{DFBB8A39-54DB-7076-C282-6872EC45A4B9}"/>
                </a:ext>
              </a:extLst>
            </p:cNvPr>
            <p:cNvSpPr/>
            <p:nvPr/>
          </p:nvSpPr>
          <p:spPr>
            <a:xfrm>
              <a:off x="4617948" y="23626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12" name="Freeform: Shape 295">
              <a:extLst>
                <a:ext uri="{FF2B5EF4-FFF2-40B4-BE49-F238E27FC236}">
                  <a16:creationId xmlns:a16="http://schemas.microsoft.com/office/drawing/2014/main" id="{80A5C963-17BB-ADE8-9074-5302BF402E02}"/>
                </a:ext>
              </a:extLst>
            </p:cNvPr>
            <p:cNvSpPr/>
            <p:nvPr/>
          </p:nvSpPr>
          <p:spPr>
            <a:xfrm>
              <a:off x="4922748" y="25150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13" name="Freeform: Shape 296">
              <a:extLst>
                <a:ext uri="{FF2B5EF4-FFF2-40B4-BE49-F238E27FC236}">
                  <a16:creationId xmlns:a16="http://schemas.microsoft.com/office/drawing/2014/main" id="{8E027269-FBE7-5436-5375-0C28801D3697}"/>
                </a:ext>
              </a:extLst>
            </p:cNvPr>
            <p:cNvSpPr/>
            <p:nvPr/>
          </p:nvSpPr>
          <p:spPr>
            <a:xfrm>
              <a:off x="4979898" y="25531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4" name="Freeform: Shape 297">
              <a:extLst>
                <a:ext uri="{FF2B5EF4-FFF2-40B4-BE49-F238E27FC236}">
                  <a16:creationId xmlns:a16="http://schemas.microsoft.com/office/drawing/2014/main" id="{09C15148-038F-8EF3-C585-BDA85B5D15C2}"/>
                </a:ext>
              </a:extLst>
            </p:cNvPr>
            <p:cNvSpPr/>
            <p:nvPr/>
          </p:nvSpPr>
          <p:spPr>
            <a:xfrm>
              <a:off x="6046698" y="3162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5" name="Freeform: Shape 298">
              <a:extLst>
                <a:ext uri="{FF2B5EF4-FFF2-40B4-BE49-F238E27FC236}">
                  <a16:creationId xmlns:a16="http://schemas.microsoft.com/office/drawing/2014/main" id="{C6615B79-BB18-86D5-0D47-5040D36D4CF4}"/>
                </a:ext>
              </a:extLst>
            </p:cNvPr>
            <p:cNvSpPr/>
            <p:nvPr/>
          </p:nvSpPr>
          <p:spPr>
            <a:xfrm>
              <a:off x="6122898" y="3200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16" name="Freeform: Shape 299">
              <a:extLst>
                <a:ext uri="{FF2B5EF4-FFF2-40B4-BE49-F238E27FC236}">
                  <a16:creationId xmlns:a16="http://schemas.microsoft.com/office/drawing/2014/main" id="{CF500030-85F7-54F7-3B14-F8DF48E9D257}"/>
                </a:ext>
              </a:extLst>
            </p:cNvPr>
            <p:cNvSpPr/>
            <p:nvPr/>
          </p:nvSpPr>
          <p:spPr>
            <a:xfrm>
              <a:off x="6180048" y="3238977"/>
              <a:ext cx="9525" cy="71998"/>
            </a:xfrm>
            <a:custGeom>
              <a:avLst/>
              <a:gdLst>
                <a:gd name="connsiteX0" fmla="*/ 0 w 9525"/>
                <a:gd name="connsiteY0" fmla="*/ 0 h 71998"/>
                <a:gd name="connsiteX1" fmla="*/ 0 w 9525"/>
                <a:gd name="connsiteY1" fmla="*/ 71999 h 71998"/>
              </a:gdLst>
              <a:ahLst/>
              <a:cxnLst>
                <a:cxn ang="0">
                  <a:pos x="connsiteX0" y="connsiteY0"/>
                </a:cxn>
                <a:cxn ang="0">
                  <a:pos x="connsiteX1" y="connsiteY1"/>
                </a:cxn>
              </a:cxnLst>
              <a:rect l="l" t="t" r="r" b="b"/>
              <a:pathLst>
                <a:path w="9525" h="71998">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7" name="Freeform: Shape 300">
              <a:extLst>
                <a:ext uri="{FF2B5EF4-FFF2-40B4-BE49-F238E27FC236}">
                  <a16:creationId xmlns:a16="http://schemas.microsoft.com/office/drawing/2014/main" id="{BEC7C604-C5C9-2234-9C07-AC2BE6099308}"/>
                </a:ext>
              </a:extLst>
            </p:cNvPr>
            <p:cNvSpPr/>
            <p:nvPr/>
          </p:nvSpPr>
          <p:spPr>
            <a:xfrm>
              <a:off x="6256248" y="32770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8" name="Freeform: Shape 301">
              <a:extLst>
                <a:ext uri="{FF2B5EF4-FFF2-40B4-BE49-F238E27FC236}">
                  <a16:creationId xmlns:a16="http://schemas.microsoft.com/office/drawing/2014/main" id="{F56161D7-5272-2FDC-1E89-D76B3AA6C7AE}"/>
                </a:ext>
              </a:extLst>
            </p:cNvPr>
            <p:cNvSpPr/>
            <p:nvPr/>
          </p:nvSpPr>
          <p:spPr>
            <a:xfrm>
              <a:off x="6541998" y="35247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9" name="Freeform: Shape 302">
              <a:extLst>
                <a:ext uri="{FF2B5EF4-FFF2-40B4-BE49-F238E27FC236}">
                  <a16:creationId xmlns:a16="http://schemas.microsoft.com/office/drawing/2014/main" id="{0B799059-A2FC-412B-3A45-C7281F7F1CE1}"/>
                </a:ext>
              </a:extLst>
            </p:cNvPr>
            <p:cNvSpPr/>
            <p:nvPr/>
          </p:nvSpPr>
          <p:spPr>
            <a:xfrm>
              <a:off x="6732498" y="36771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0" name="Freeform: Shape 303">
              <a:extLst>
                <a:ext uri="{FF2B5EF4-FFF2-40B4-BE49-F238E27FC236}">
                  <a16:creationId xmlns:a16="http://schemas.microsoft.com/office/drawing/2014/main" id="{9A9B4F2D-DD32-6636-4B09-E50D53B17BBA}"/>
                </a:ext>
              </a:extLst>
            </p:cNvPr>
            <p:cNvSpPr/>
            <p:nvPr/>
          </p:nvSpPr>
          <p:spPr>
            <a:xfrm>
              <a:off x="7018248" y="3867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21" name="Freeform: Shape 304">
              <a:extLst>
                <a:ext uri="{FF2B5EF4-FFF2-40B4-BE49-F238E27FC236}">
                  <a16:creationId xmlns:a16="http://schemas.microsoft.com/office/drawing/2014/main" id="{F97778C8-B350-A309-3F35-E10E5F7F13E1}"/>
                </a:ext>
              </a:extLst>
            </p:cNvPr>
            <p:cNvSpPr/>
            <p:nvPr/>
          </p:nvSpPr>
          <p:spPr>
            <a:xfrm>
              <a:off x="8808958" y="4458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22" name="Freeform: Shape 305">
              <a:extLst>
                <a:ext uri="{FF2B5EF4-FFF2-40B4-BE49-F238E27FC236}">
                  <a16:creationId xmlns:a16="http://schemas.microsoft.com/office/drawing/2014/main" id="{563EB449-681B-D5FF-9710-9C0C61D6E779}"/>
                </a:ext>
              </a:extLst>
            </p:cNvPr>
            <p:cNvSpPr/>
            <p:nvPr/>
          </p:nvSpPr>
          <p:spPr>
            <a:xfrm>
              <a:off x="9132817" y="4458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grpSp>
      <p:grpSp>
        <p:nvGrpSpPr>
          <p:cNvPr id="123" name="Group 122">
            <a:extLst>
              <a:ext uri="{FF2B5EF4-FFF2-40B4-BE49-F238E27FC236}">
                <a16:creationId xmlns:a16="http://schemas.microsoft.com/office/drawing/2014/main" id="{6142C662-8E1F-DA88-5954-DE7AC204DAFF}"/>
              </a:ext>
            </a:extLst>
          </p:cNvPr>
          <p:cNvGrpSpPr/>
          <p:nvPr/>
        </p:nvGrpSpPr>
        <p:grpSpPr>
          <a:xfrm>
            <a:off x="1017657" y="3098562"/>
            <a:ext cx="4958142" cy="1894986"/>
            <a:chOff x="3048000" y="2257424"/>
            <a:chExt cx="6095209" cy="2351674"/>
          </a:xfrm>
        </p:grpSpPr>
        <p:sp>
          <p:nvSpPr>
            <p:cNvPr id="124" name="Freeform: Shape 310">
              <a:extLst>
                <a:ext uri="{FF2B5EF4-FFF2-40B4-BE49-F238E27FC236}">
                  <a16:creationId xmlns:a16="http://schemas.microsoft.com/office/drawing/2014/main" id="{74A2933E-E5FA-9DB2-9EE0-ADCECB0BE88D}"/>
                </a:ext>
              </a:extLst>
            </p:cNvPr>
            <p:cNvSpPr/>
            <p:nvPr/>
          </p:nvSpPr>
          <p:spPr>
            <a:xfrm>
              <a:off x="3048000" y="2257424"/>
              <a:ext cx="6095209" cy="2351674"/>
            </a:xfrm>
            <a:custGeom>
              <a:avLst/>
              <a:gdLst>
                <a:gd name="connsiteX0" fmla="*/ 6095210 w 6095209"/>
                <a:gd name="connsiteY0" fmla="*/ 2351675 h 2351674"/>
                <a:gd name="connsiteX1" fmla="*/ 6095210 w 6095209"/>
                <a:gd name="connsiteY1" fmla="*/ 2324329 h 2351674"/>
                <a:gd name="connsiteX2" fmla="*/ 5862781 w 6095209"/>
                <a:gd name="connsiteY2" fmla="*/ 2324329 h 2351674"/>
                <a:gd name="connsiteX3" fmla="*/ 5862781 w 6095209"/>
                <a:gd name="connsiteY3" fmla="*/ 2305184 h 2351674"/>
                <a:gd name="connsiteX4" fmla="*/ 5529167 w 6095209"/>
                <a:gd name="connsiteY4" fmla="*/ 2305184 h 2351674"/>
                <a:gd name="connsiteX5" fmla="*/ 5529167 w 6095209"/>
                <a:gd name="connsiteY5" fmla="*/ 2269636 h 2351674"/>
                <a:gd name="connsiteX6" fmla="*/ 5436194 w 6095209"/>
                <a:gd name="connsiteY6" fmla="*/ 2269636 h 2351674"/>
                <a:gd name="connsiteX7" fmla="*/ 5436194 w 6095209"/>
                <a:gd name="connsiteY7" fmla="*/ 2250500 h 2351674"/>
                <a:gd name="connsiteX8" fmla="*/ 5217434 w 6095209"/>
                <a:gd name="connsiteY8" fmla="*/ 2250500 h 2351674"/>
                <a:gd name="connsiteX9" fmla="*/ 5217434 w 6095209"/>
                <a:gd name="connsiteY9" fmla="*/ 2225888 h 2351674"/>
                <a:gd name="connsiteX10" fmla="*/ 5187353 w 6095209"/>
                <a:gd name="connsiteY10" fmla="*/ 2225888 h 2351674"/>
                <a:gd name="connsiteX11" fmla="*/ 5187353 w 6095209"/>
                <a:gd name="connsiteY11" fmla="*/ 2212210 h 2351674"/>
                <a:gd name="connsiteX12" fmla="*/ 5143605 w 6095209"/>
                <a:gd name="connsiteY12" fmla="*/ 2212210 h 2351674"/>
                <a:gd name="connsiteX13" fmla="*/ 5143605 w 6095209"/>
                <a:gd name="connsiteY13" fmla="*/ 2187607 h 2351674"/>
                <a:gd name="connsiteX14" fmla="*/ 5056099 w 6095209"/>
                <a:gd name="connsiteY14" fmla="*/ 2187607 h 2351674"/>
                <a:gd name="connsiteX15" fmla="*/ 5056099 w 6095209"/>
                <a:gd name="connsiteY15" fmla="*/ 2168462 h 2351674"/>
                <a:gd name="connsiteX16" fmla="*/ 4823670 w 6095209"/>
                <a:gd name="connsiteY16" fmla="*/ 2168462 h 2351674"/>
                <a:gd name="connsiteX17" fmla="*/ 4823670 w 6095209"/>
                <a:gd name="connsiteY17" fmla="*/ 2141115 h 2351674"/>
                <a:gd name="connsiteX18" fmla="*/ 4788113 w 6095209"/>
                <a:gd name="connsiteY18" fmla="*/ 2141115 h 2351674"/>
                <a:gd name="connsiteX19" fmla="*/ 4788113 w 6095209"/>
                <a:gd name="connsiteY19" fmla="*/ 2113769 h 2351674"/>
                <a:gd name="connsiteX20" fmla="*/ 4768977 w 6095209"/>
                <a:gd name="connsiteY20" fmla="*/ 2113769 h 2351674"/>
                <a:gd name="connsiteX21" fmla="*/ 4768977 w 6095209"/>
                <a:gd name="connsiteY21" fmla="*/ 2086423 h 2351674"/>
                <a:gd name="connsiteX22" fmla="*/ 4695140 w 6095209"/>
                <a:gd name="connsiteY22" fmla="*/ 2086423 h 2351674"/>
                <a:gd name="connsiteX23" fmla="*/ 4695140 w 6095209"/>
                <a:gd name="connsiteY23" fmla="*/ 2061820 h 2351674"/>
                <a:gd name="connsiteX24" fmla="*/ 4654125 w 6095209"/>
                <a:gd name="connsiteY24" fmla="*/ 2061820 h 2351674"/>
                <a:gd name="connsiteX25" fmla="*/ 4654125 w 6095209"/>
                <a:gd name="connsiteY25" fmla="*/ 2056343 h 2351674"/>
                <a:gd name="connsiteX26" fmla="*/ 4599432 w 6095209"/>
                <a:gd name="connsiteY26" fmla="*/ 2056343 h 2351674"/>
                <a:gd name="connsiteX27" fmla="*/ 4599432 w 6095209"/>
                <a:gd name="connsiteY27" fmla="*/ 2009861 h 2351674"/>
                <a:gd name="connsiteX28" fmla="*/ 4520137 w 6095209"/>
                <a:gd name="connsiteY28" fmla="*/ 2009861 h 2351674"/>
                <a:gd name="connsiteX29" fmla="*/ 4520137 w 6095209"/>
                <a:gd name="connsiteY29" fmla="*/ 1946967 h 2351674"/>
                <a:gd name="connsiteX30" fmla="*/ 4429897 w 6095209"/>
                <a:gd name="connsiteY30" fmla="*/ 1946967 h 2351674"/>
                <a:gd name="connsiteX31" fmla="*/ 4429897 w 6095209"/>
                <a:gd name="connsiteY31" fmla="*/ 1930556 h 2351674"/>
                <a:gd name="connsiteX32" fmla="*/ 4386149 w 6095209"/>
                <a:gd name="connsiteY32" fmla="*/ 1930556 h 2351674"/>
                <a:gd name="connsiteX33" fmla="*/ 4386149 w 6095209"/>
                <a:gd name="connsiteY33" fmla="*/ 1908686 h 2351674"/>
                <a:gd name="connsiteX34" fmla="*/ 4172855 w 6095209"/>
                <a:gd name="connsiteY34" fmla="*/ 1908686 h 2351674"/>
                <a:gd name="connsiteX35" fmla="*/ 4172855 w 6095209"/>
                <a:gd name="connsiteY35" fmla="*/ 1905953 h 2351674"/>
                <a:gd name="connsiteX36" fmla="*/ 4131840 w 6095209"/>
                <a:gd name="connsiteY36" fmla="*/ 1905953 h 2351674"/>
                <a:gd name="connsiteX37" fmla="*/ 4131840 w 6095209"/>
                <a:gd name="connsiteY37" fmla="*/ 1862195 h 2351674"/>
                <a:gd name="connsiteX38" fmla="*/ 4025189 w 6095209"/>
                <a:gd name="connsiteY38" fmla="*/ 1862195 h 2351674"/>
                <a:gd name="connsiteX39" fmla="*/ 4025189 w 6095209"/>
                <a:gd name="connsiteY39" fmla="*/ 1821180 h 2351674"/>
                <a:gd name="connsiteX40" fmla="*/ 3997843 w 6095209"/>
                <a:gd name="connsiteY40" fmla="*/ 1821180 h 2351674"/>
                <a:gd name="connsiteX41" fmla="*/ 3997843 w 6095209"/>
                <a:gd name="connsiteY41" fmla="*/ 1785633 h 2351674"/>
                <a:gd name="connsiteX42" fmla="*/ 3929482 w 6095209"/>
                <a:gd name="connsiteY42" fmla="*/ 1785633 h 2351674"/>
                <a:gd name="connsiteX43" fmla="*/ 3929482 w 6095209"/>
                <a:gd name="connsiteY43" fmla="*/ 1774689 h 2351674"/>
                <a:gd name="connsiteX44" fmla="*/ 3902135 w 6095209"/>
                <a:gd name="connsiteY44" fmla="*/ 1774689 h 2351674"/>
                <a:gd name="connsiteX45" fmla="*/ 3902135 w 6095209"/>
                <a:gd name="connsiteY45" fmla="*/ 1752819 h 2351674"/>
                <a:gd name="connsiteX46" fmla="*/ 3781816 w 6095209"/>
                <a:gd name="connsiteY46" fmla="*/ 1752819 h 2351674"/>
                <a:gd name="connsiteX47" fmla="*/ 3781816 w 6095209"/>
                <a:gd name="connsiteY47" fmla="*/ 1730940 h 2351674"/>
                <a:gd name="connsiteX48" fmla="*/ 3749002 w 6095209"/>
                <a:gd name="connsiteY48" fmla="*/ 1730940 h 2351674"/>
                <a:gd name="connsiteX49" fmla="*/ 3749002 w 6095209"/>
                <a:gd name="connsiteY49" fmla="*/ 1695393 h 2351674"/>
                <a:gd name="connsiteX50" fmla="*/ 3593135 w 6095209"/>
                <a:gd name="connsiteY50" fmla="*/ 1695393 h 2351674"/>
                <a:gd name="connsiteX51" fmla="*/ 3593135 w 6095209"/>
                <a:gd name="connsiteY51" fmla="*/ 1646168 h 2351674"/>
                <a:gd name="connsiteX52" fmla="*/ 3554854 w 6095209"/>
                <a:gd name="connsiteY52" fmla="*/ 1646168 h 2351674"/>
                <a:gd name="connsiteX53" fmla="*/ 3554854 w 6095209"/>
                <a:gd name="connsiteY53" fmla="*/ 1618821 h 2351674"/>
                <a:gd name="connsiteX54" fmla="*/ 3450946 w 6095209"/>
                <a:gd name="connsiteY54" fmla="*/ 1618821 h 2351674"/>
                <a:gd name="connsiteX55" fmla="*/ 3450946 w 6095209"/>
                <a:gd name="connsiteY55" fmla="*/ 1586008 h 2351674"/>
                <a:gd name="connsiteX56" fmla="*/ 3363440 w 6095209"/>
                <a:gd name="connsiteY56" fmla="*/ 1586008 h 2351674"/>
                <a:gd name="connsiteX57" fmla="*/ 3363440 w 6095209"/>
                <a:gd name="connsiteY57" fmla="*/ 1555928 h 2351674"/>
                <a:gd name="connsiteX58" fmla="*/ 3237653 w 6095209"/>
                <a:gd name="connsiteY58" fmla="*/ 1555928 h 2351674"/>
                <a:gd name="connsiteX59" fmla="*/ 3237653 w 6095209"/>
                <a:gd name="connsiteY59" fmla="*/ 1506712 h 2351674"/>
                <a:gd name="connsiteX60" fmla="*/ 3202105 w 6095209"/>
                <a:gd name="connsiteY60" fmla="*/ 1506712 h 2351674"/>
                <a:gd name="connsiteX61" fmla="*/ 3202105 w 6095209"/>
                <a:gd name="connsiteY61" fmla="*/ 1487567 h 2351674"/>
                <a:gd name="connsiteX62" fmla="*/ 3180226 w 6095209"/>
                <a:gd name="connsiteY62" fmla="*/ 1487567 h 2351674"/>
                <a:gd name="connsiteX63" fmla="*/ 3180226 w 6095209"/>
                <a:gd name="connsiteY63" fmla="*/ 1482100 h 2351674"/>
                <a:gd name="connsiteX64" fmla="*/ 3120066 w 6095209"/>
                <a:gd name="connsiteY64" fmla="*/ 1482100 h 2351674"/>
                <a:gd name="connsiteX65" fmla="*/ 3120066 w 6095209"/>
                <a:gd name="connsiteY65" fmla="*/ 1416472 h 2351674"/>
                <a:gd name="connsiteX66" fmla="*/ 3059906 w 6095209"/>
                <a:gd name="connsiteY66" fmla="*/ 1416472 h 2351674"/>
                <a:gd name="connsiteX67" fmla="*/ 3059906 w 6095209"/>
                <a:gd name="connsiteY67" fmla="*/ 1413739 h 2351674"/>
                <a:gd name="connsiteX68" fmla="*/ 3024359 w 6095209"/>
                <a:gd name="connsiteY68" fmla="*/ 1413739 h 2351674"/>
                <a:gd name="connsiteX69" fmla="*/ 3024359 w 6095209"/>
                <a:gd name="connsiteY69" fmla="*/ 1383659 h 2351674"/>
                <a:gd name="connsiteX70" fmla="*/ 2999756 w 6095209"/>
                <a:gd name="connsiteY70" fmla="*/ 1383659 h 2351674"/>
                <a:gd name="connsiteX71" fmla="*/ 2999756 w 6095209"/>
                <a:gd name="connsiteY71" fmla="*/ 1345378 h 2351674"/>
                <a:gd name="connsiteX72" fmla="*/ 2955998 w 6095209"/>
                <a:gd name="connsiteY72" fmla="*/ 1345378 h 2351674"/>
                <a:gd name="connsiteX73" fmla="*/ 2955998 w 6095209"/>
                <a:gd name="connsiteY73" fmla="*/ 1318032 h 2351674"/>
                <a:gd name="connsiteX74" fmla="*/ 2879436 w 6095209"/>
                <a:gd name="connsiteY74" fmla="*/ 1318032 h 2351674"/>
                <a:gd name="connsiteX75" fmla="*/ 2879436 w 6095209"/>
                <a:gd name="connsiteY75" fmla="*/ 1282484 h 2351674"/>
                <a:gd name="connsiteX76" fmla="*/ 2854824 w 6095209"/>
                <a:gd name="connsiteY76" fmla="*/ 1282484 h 2351674"/>
                <a:gd name="connsiteX77" fmla="*/ 2854824 w 6095209"/>
                <a:gd name="connsiteY77" fmla="*/ 1227792 h 2351674"/>
                <a:gd name="connsiteX78" fmla="*/ 2805598 w 6095209"/>
                <a:gd name="connsiteY78" fmla="*/ 1227792 h 2351674"/>
                <a:gd name="connsiteX79" fmla="*/ 2805598 w 6095209"/>
                <a:gd name="connsiteY79" fmla="*/ 1189511 h 2351674"/>
                <a:gd name="connsiteX80" fmla="*/ 2748182 w 6095209"/>
                <a:gd name="connsiteY80" fmla="*/ 1189511 h 2351674"/>
                <a:gd name="connsiteX81" fmla="*/ 2748182 w 6095209"/>
                <a:gd name="connsiteY81" fmla="*/ 1112939 h 2351674"/>
                <a:gd name="connsiteX82" fmla="*/ 2677078 w 6095209"/>
                <a:gd name="connsiteY82" fmla="*/ 1112939 h 2351674"/>
                <a:gd name="connsiteX83" fmla="*/ 2677078 w 6095209"/>
                <a:gd name="connsiteY83" fmla="*/ 1069191 h 2351674"/>
                <a:gd name="connsiteX84" fmla="*/ 2644264 w 6095209"/>
                <a:gd name="connsiteY84" fmla="*/ 1069191 h 2351674"/>
                <a:gd name="connsiteX85" fmla="*/ 2644264 w 6095209"/>
                <a:gd name="connsiteY85" fmla="*/ 1033643 h 2351674"/>
                <a:gd name="connsiteX86" fmla="*/ 2627862 w 6095209"/>
                <a:gd name="connsiteY86" fmla="*/ 1033643 h 2351674"/>
                <a:gd name="connsiteX87" fmla="*/ 2627862 w 6095209"/>
                <a:gd name="connsiteY87" fmla="*/ 1017232 h 2351674"/>
                <a:gd name="connsiteX88" fmla="*/ 2600516 w 6095209"/>
                <a:gd name="connsiteY88" fmla="*/ 1017232 h 2351674"/>
                <a:gd name="connsiteX89" fmla="*/ 2600516 w 6095209"/>
                <a:gd name="connsiteY89" fmla="*/ 992619 h 2351674"/>
                <a:gd name="connsiteX90" fmla="*/ 2518477 w 6095209"/>
                <a:gd name="connsiteY90" fmla="*/ 992619 h 2351674"/>
                <a:gd name="connsiteX91" fmla="*/ 2518477 w 6095209"/>
                <a:gd name="connsiteY91" fmla="*/ 970750 h 2351674"/>
                <a:gd name="connsiteX92" fmla="*/ 2482929 w 6095209"/>
                <a:gd name="connsiteY92" fmla="*/ 970750 h 2351674"/>
                <a:gd name="connsiteX93" fmla="*/ 2482929 w 6095209"/>
                <a:gd name="connsiteY93" fmla="*/ 924259 h 2351674"/>
                <a:gd name="connsiteX94" fmla="*/ 2425503 w 6095209"/>
                <a:gd name="connsiteY94" fmla="*/ 924259 h 2351674"/>
                <a:gd name="connsiteX95" fmla="*/ 2425503 w 6095209"/>
                <a:gd name="connsiteY95" fmla="*/ 855897 h 2351674"/>
                <a:gd name="connsiteX96" fmla="*/ 2395423 w 6095209"/>
                <a:gd name="connsiteY96" fmla="*/ 855897 h 2351674"/>
                <a:gd name="connsiteX97" fmla="*/ 2395423 w 6095209"/>
                <a:gd name="connsiteY97" fmla="*/ 814879 h 2351674"/>
                <a:gd name="connsiteX98" fmla="*/ 2368077 w 6095209"/>
                <a:gd name="connsiteY98" fmla="*/ 814879 h 2351674"/>
                <a:gd name="connsiteX99" fmla="*/ 2368077 w 6095209"/>
                <a:gd name="connsiteY99" fmla="*/ 751985 h 2351674"/>
                <a:gd name="connsiteX100" fmla="*/ 2327062 w 6095209"/>
                <a:gd name="connsiteY100" fmla="*/ 751985 h 2351674"/>
                <a:gd name="connsiteX101" fmla="*/ 2327062 w 6095209"/>
                <a:gd name="connsiteY101" fmla="*/ 705500 h 2351674"/>
                <a:gd name="connsiteX102" fmla="*/ 2272370 w 6095209"/>
                <a:gd name="connsiteY102" fmla="*/ 705500 h 2351674"/>
                <a:gd name="connsiteX103" fmla="*/ 2272370 w 6095209"/>
                <a:gd name="connsiteY103" fmla="*/ 659013 h 2351674"/>
                <a:gd name="connsiteX104" fmla="*/ 2171195 w 6095209"/>
                <a:gd name="connsiteY104" fmla="*/ 659013 h 2351674"/>
                <a:gd name="connsiteX105" fmla="*/ 2171195 w 6095209"/>
                <a:gd name="connsiteY105" fmla="*/ 612526 h 2351674"/>
                <a:gd name="connsiteX106" fmla="*/ 2135648 w 6095209"/>
                <a:gd name="connsiteY106" fmla="*/ 612526 h 2351674"/>
                <a:gd name="connsiteX107" fmla="*/ 2135648 w 6095209"/>
                <a:gd name="connsiteY107" fmla="*/ 568774 h 2351674"/>
                <a:gd name="connsiteX108" fmla="*/ 2108302 w 6095209"/>
                <a:gd name="connsiteY108" fmla="*/ 568774 h 2351674"/>
                <a:gd name="connsiteX109" fmla="*/ 2108302 w 6095209"/>
                <a:gd name="connsiteY109" fmla="*/ 505880 h 2351674"/>
                <a:gd name="connsiteX110" fmla="*/ 2029006 w 6095209"/>
                <a:gd name="connsiteY110" fmla="*/ 505880 h 2351674"/>
                <a:gd name="connsiteX111" fmla="*/ 2029006 w 6095209"/>
                <a:gd name="connsiteY111" fmla="*/ 478535 h 2351674"/>
                <a:gd name="connsiteX112" fmla="*/ 1977047 w 6095209"/>
                <a:gd name="connsiteY112" fmla="*/ 478535 h 2351674"/>
                <a:gd name="connsiteX113" fmla="*/ 1977047 w 6095209"/>
                <a:gd name="connsiteY113" fmla="*/ 440252 h 2351674"/>
                <a:gd name="connsiteX114" fmla="*/ 1949701 w 6095209"/>
                <a:gd name="connsiteY114" fmla="*/ 440252 h 2351674"/>
                <a:gd name="connsiteX115" fmla="*/ 1949701 w 6095209"/>
                <a:gd name="connsiteY115" fmla="*/ 401969 h 2351674"/>
                <a:gd name="connsiteX116" fmla="*/ 1886807 w 6095209"/>
                <a:gd name="connsiteY116" fmla="*/ 401969 h 2351674"/>
                <a:gd name="connsiteX117" fmla="*/ 1886807 w 6095209"/>
                <a:gd name="connsiteY117" fmla="*/ 344544 h 2351674"/>
                <a:gd name="connsiteX118" fmla="*/ 1862195 w 6095209"/>
                <a:gd name="connsiteY118" fmla="*/ 344544 h 2351674"/>
                <a:gd name="connsiteX119" fmla="*/ 1862195 w 6095209"/>
                <a:gd name="connsiteY119" fmla="*/ 311730 h 2351674"/>
                <a:gd name="connsiteX120" fmla="*/ 1818446 w 6095209"/>
                <a:gd name="connsiteY120" fmla="*/ 311730 h 2351674"/>
                <a:gd name="connsiteX121" fmla="*/ 1818446 w 6095209"/>
                <a:gd name="connsiteY121" fmla="*/ 257041 h 2351674"/>
                <a:gd name="connsiteX122" fmla="*/ 1788366 w 6095209"/>
                <a:gd name="connsiteY122" fmla="*/ 257041 h 2351674"/>
                <a:gd name="connsiteX123" fmla="*/ 1788366 w 6095209"/>
                <a:gd name="connsiteY123" fmla="*/ 232430 h 2351674"/>
                <a:gd name="connsiteX124" fmla="*/ 1752819 w 6095209"/>
                <a:gd name="connsiteY124" fmla="*/ 232430 h 2351674"/>
                <a:gd name="connsiteX125" fmla="*/ 1752819 w 6095209"/>
                <a:gd name="connsiteY125" fmla="*/ 210554 h 2351674"/>
                <a:gd name="connsiteX126" fmla="*/ 1736408 w 6095209"/>
                <a:gd name="connsiteY126" fmla="*/ 210554 h 2351674"/>
                <a:gd name="connsiteX127" fmla="*/ 1736408 w 6095209"/>
                <a:gd name="connsiteY127" fmla="*/ 185943 h 2351674"/>
                <a:gd name="connsiteX128" fmla="*/ 1703594 w 6095209"/>
                <a:gd name="connsiteY128" fmla="*/ 185943 h 2351674"/>
                <a:gd name="connsiteX129" fmla="*/ 1703594 w 6095209"/>
                <a:gd name="connsiteY129" fmla="*/ 172274 h 2351674"/>
                <a:gd name="connsiteX130" fmla="*/ 1654378 w 6095209"/>
                <a:gd name="connsiteY130" fmla="*/ 172274 h 2351674"/>
                <a:gd name="connsiteX131" fmla="*/ 1654378 w 6095209"/>
                <a:gd name="connsiteY131" fmla="*/ 147663 h 2351674"/>
                <a:gd name="connsiteX132" fmla="*/ 1616088 w 6095209"/>
                <a:gd name="connsiteY132" fmla="*/ 147663 h 2351674"/>
                <a:gd name="connsiteX133" fmla="*/ 1616088 w 6095209"/>
                <a:gd name="connsiteY133" fmla="*/ 114849 h 2351674"/>
                <a:gd name="connsiteX134" fmla="*/ 1555937 w 6095209"/>
                <a:gd name="connsiteY134" fmla="*/ 114849 h 2351674"/>
                <a:gd name="connsiteX135" fmla="*/ 1555937 w 6095209"/>
                <a:gd name="connsiteY135" fmla="*/ 68363 h 2351674"/>
                <a:gd name="connsiteX136" fmla="*/ 1520381 w 6095209"/>
                <a:gd name="connsiteY136" fmla="*/ 68363 h 2351674"/>
                <a:gd name="connsiteX137" fmla="*/ 1520381 w 6095209"/>
                <a:gd name="connsiteY137" fmla="*/ 27345 h 2351674"/>
                <a:gd name="connsiteX138" fmla="*/ 1260605 w 6095209"/>
                <a:gd name="connsiteY138" fmla="*/ 27345 h 2351674"/>
                <a:gd name="connsiteX139" fmla="*/ 1260605 w 6095209"/>
                <a:gd name="connsiteY139" fmla="*/ 21876 h 2351674"/>
                <a:gd name="connsiteX140" fmla="*/ 1052789 w 6095209"/>
                <a:gd name="connsiteY140" fmla="*/ 21876 h 2351674"/>
                <a:gd name="connsiteX141" fmla="*/ 1052789 w 6095209"/>
                <a:gd name="connsiteY141" fmla="*/ 0 h 2351674"/>
                <a:gd name="connsiteX142" fmla="*/ 0 w 6095209"/>
                <a:gd name="connsiteY142" fmla="*/ 0 h 235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095209" h="2351674">
                  <a:moveTo>
                    <a:pt x="6095210" y="2351675"/>
                  </a:moveTo>
                  <a:lnTo>
                    <a:pt x="6095210" y="2324329"/>
                  </a:lnTo>
                  <a:lnTo>
                    <a:pt x="5862781" y="2324329"/>
                  </a:lnTo>
                  <a:lnTo>
                    <a:pt x="5862781" y="2305184"/>
                  </a:lnTo>
                  <a:lnTo>
                    <a:pt x="5529167" y="2305184"/>
                  </a:lnTo>
                  <a:lnTo>
                    <a:pt x="5529167" y="2269636"/>
                  </a:lnTo>
                  <a:lnTo>
                    <a:pt x="5436194" y="2269636"/>
                  </a:lnTo>
                  <a:lnTo>
                    <a:pt x="5436194" y="2250500"/>
                  </a:lnTo>
                  <a:lnTo>
                    <a:pt x="5217434" y="2250500"/>
                  </a:lnTo>
                  <a:lnTo>
                    <a:pt x="5217434" y="2225888"/>
                  </a:lnTo>
                  <a:lnTo>
                    <a:pt x="5187353" y="2225888"/>
                  </a:lnTo>
                  <a:lnTo>
                    <a:pt x="5187353" y="2212210"/>
                  </a:lnTo>
                  <a:lnTo>
                    <a:pt x="5143605" y="2212210"/>
                  </a:lnTo>
                  <a:lnTo>
                    <a:pt x="5143605" y="2187607"/>
                  </a:lnTo>
                  <a:lnTo>
                    <a:pt x="5056099" y="2187607"/>
                  </a:lnTo>
                  <a:lnTo>
                    <a:pt x="5056099" y="2168462"/>
                  </a:lnTo>
                  <a:lnTo>
                    <a:pt x="4823670" y="2168462"/>
                  </a:lnTo>
                  <a:lnTo>
                    <a:pt x="4823670" y="2141115"/>
                  </a:lnTo>
                  <a:lnTo>
                    <a:pt x="4788113" y="2141115"/>
                  </a:lnTo>
                  <a:lnTo>
                    <a:pt x="4788113" y="2113769"/>
                  </a:lnTo>
                  <a:lnTo>
                    <a:pt x="4768977" y="2113769"/>
                  </a:lnTo>
                  <a:lnTo>
                    <a:pt x="4768977" y="2086423"/>
                  </a:lnTo>
                  <a:lnTo>
                    <a:pt x="4695140" y="2086423"/>
                  </a:lnTo>
                  <a:lnTo>
                    <a:pt x="4695140" y="2061820"/>
                  </a:lnTo>
                  <a:lnTo>
                    <a:pt x="4654125" y="2061820"/>
                  </a:lnTo>
                  <a:lnTo>
                    <a:pt x="4654125" y="2056343"/>
                  </a:lnTo>
                  <a:lnTo>
                    <a:pt x="4599432" y="2056343"/>
                  </a:lnTo>
                  <a:lnTo>
                    <a:pt x="4599432" y="2009861"/>
                  </a:lnTo>
                  <a:lnTo>
                    <a:pt x="4520137" y="2009861"/>
                  </a:lnTo>
                  <a:lnTo>
                    <a:pt x="4520137" y="1946967"/>
                  </a:lnTo>
                  <a:lnTo>
                    <a:pt x="4429897" y="1946967"/>
                  </a:lnTo>
                  <a:lnTo>
                    <a:pt x="4429897" y="1930556"/>
                  </a:lnTo>
                  <a:lnTo>
                    <a:pt x="4386149" y="1930556"/>
                  </a:lnTo>
                  <a:lnTo>
                    <a:pt x="4386149" y="1908686"/>
                  </a:lnTo>
                  <a:lnTo>
                    <a:pt x="4172855" y="1908686"/>
                  </a:lnTo>
                  <a:lnTo>
                    <a:pt x="4172855" y="1905953"/>
                  </a:lnTo>
                  <a:lnTo>
                    <a:pt x="4131840" y="1905953"/>
                  </a:lnTo>
                  <a:lnTo>
                    <a:pt x="4131840" y="1862195"/>
                  </a:lnTo>
                  <a:lnTo>
                    <a:pt x="4025189" y="1862195"/>
                  </a:lnTo>
                  <a:lnTo>
                    <a:pt x="4025189" y="1821180"/>
                  </a:lnTo>
                  <a:lnTo>
                    <a:pt x="3997843" y="1821180"/>
                  </a:lnTo>
                  <a:lnTo>
                    <a:pt x="3997843" y="1785633"/>
                  </a:lnTo>
                  <a:lnTo>
                    <a:pt x="3929482" y="1785633"/>
                  </a:lnTo>
                  <a:lnTo>
                    <a:pt x="3929482" y="1774689"/>
                  </a:lnTo>
                  <a:lnTo>
                    <a:pt x="3902135" y="1774689"/>
                  </a:lnTo>
                  <a:lnTo>
                    <a:pt x="3902135" y="1752819"/>
                  </a:lnTo>
                  <a:lnTo>
                    <a:pt x="3781816" y="1752819"/>
                  </a:lnTo>
                  <a:lnTo>
                    <a:pt x="3781816" y="1730940"/>
                  </a:lnTo>
                  <a:lnTo>
                    <a:pt x="3749002" y="1730940"/>
                  </a:lnTo>
                  <a:lnTo>
                    <a:pt x="3749002" y="1695393"/>
                  </a:lnTo>
                  <a:lnTo>
                    <a:pt x="3593135" y="1695393"/>
                  </a:lnTo>
                  <a:lnTo>
                    <a:pt x="3593135" y="1646168"/>
                  </a:lnTo>
                  <a:lnTo>
                    <a:pt x="3554854" y="1646168"/>
                  </a:lnTo>
                  <a:lnTo>
                    <a:pt x="3554854" y="1618821"/>
                  </a:lnTo>
                  <a:lnTo>
                    <a:pt x="3450946" y="1618821"/>
                  </a:lnTo>
                  <a:lnTo>
                    <a:pt x="3450946" y="1586008"/>
                  </a:lnTo>
                  <a:lnTo>
                    <a:pt x="3363440" y="1586008"/>
                  </a:lnTo>
                  <a:lnTo>
                    <a:pt x="3363440" y="1555928"/>
                  </a:lnTo>
                  <a:lnTo>
                    <a:pt x="3237653" y="1555928"/>
                  </a:lnTo>
                  <a:lnTo>
                    <a:pt x="3237653" y="1506712"/>
                  </a:lnTo>
                  <a:lnTo>
                    <a:pt x="3202105" y="1506712"/>
                  </a:lnTo>
                  <a:lnTo>
                    <a:pt x="3202105" y="1487567"/>
                  </a:lnTo>
                  <a:lnTo>
                    <a:pt x="3180226" y="1487567"/>
                  </a:lnTo>
                  <a:lnTo>
                    <a:pt x="3180226" y="1482100"/>
                  </a:lnTo>
                  <a:lnTo>
                    <a:pt x="3120066" y="1482100"/>
                  </a:lnTo>
                  <a:lnTo>
                    <a:pt x="3120066" y="1416472"/>
                  </a:lnTo>
                  <a:lnTo>
                    <a:pt x="3059906" y="1416472"/>
                  </a:lnTo>
                  <a:lnTo>
                    <a:pt x="3059906" y="1413739"/>
                  </a:lnTo>
                  <a:lnTo>
                    <a:pt x="3024359" y="1413739"/>
                  </a:lnTo>
                  <a:lnTo>
                    <a:pt x="3024359" y="1383659"/>
                  </a:lnTo>
                  <a:lnTo>
                    <a:pt x="2999756" y="1383659"/>
                  </a:lnTo>
                  <a:lnTo>
                    <a:pt x="2999756" y="1345378"/>
                  </a:lnTo>
                  <a:lnTo>
                    <a:pt x="2955998" y="1345378"/>
                  </a:lnTo>
                  <a:lnTo>
                    <a:pt x="2955998" y="1318032"/>
                  </a:lnTo>
                  <a:lnTo>
                    <a:pt x="2879436" y="1318032"/>
                  </a:lnTo>
                  <a:lnTo>
                    <a:pt x="2879436" y="1282484"/>
                  </a:lnTo>
                  <a:lnTo>
                    <a:pt x="2854824" y="1282484"/>
                  </a:lnTo>
                  <a:lnTo>
                    <a:pt x="2854824" y="1227792"/>
                  </a:lnTo>
                  <a:lnTo>
                    <a:pt x="2805598" y="1227792"/>
                  </a:lnTo>
                  <a:lnTo>
                    <a:pt x="2805598" y="1189511"/>
                  </a:lnTo>
                  <a:lnTo>
                    <a:pt x="2748182" y="1189511"/>
                  </a:lnTo>
                  <a:lnTo>
                    <a:pt x="2748182" y="1112939"/>
                  </a:lnTo>
                  <a:lnTo>
                    <a:pt x="2677078" y="1112939"/>
                  </a:lnTo>
                  <a:lnTo>
                    <a:pt x="2677078" y="1069191"/>
                  </a:lnTo>
                  <a:lnTo>
                    <a:pt x="2644264" y="1069191"/>
                  </a:lnTo>
                  <a:lnTo>
                    <a:pt x="2644264" y="1033643"/>
                  </a:lnTo>
                  <a:lnTo>
                    <a:pt x="2627862" y="1033643"/>
                  </a:lnTo>
                  <a:lnTo>
                    <a:pt x="2627862" y="1017232"/>
                  </a:lnTo>
                  <a:lnTo>
                    <a:pt x="2600516" y="1017232"/>
                  </a:lnTo>
                  <a:lnTo>
                    <a:pt x="2600516" y="992619"/>
                  </a:lnTo>
                  <a:lnTo>
                    <a:pt x="2518477" y="992619"/>
                  </a:lnTo>
                  <a:lnTo>
                    <a:pt x="2518477" y="970750"/>
                  </a:lnTo>
                  <a:lnTo>
                    <a:pt x="2482929" y="970750"/>
                  </a:lnTo>
                  <a:lnTo>
                    <a:pt x="2482929" y="924259"/>
                  </a:lnTo>
                  <a:lnTo>
                    <a:pt x="2425503" y="924259"/>
                  </a:lnTo>
                  <a:lnTo>
                    <a:pt x="2425503" y="855897"/>
                  </a:lnTo>
                  <a:lnTo>
                    <a:pt x="2395423" y="855897"/>
                  </a:lnTo>
                  <a:lnTo>
                    <a:pt x="2395423" y="814879"/>
                  </a:lnTo>
                  <a:lnTo>
                    <a:pt x="2368077" y="814879"/>
                  </a:lnTo>
                  <a:lnTo>
                    <a:pt x="2368077" y="751985"/>
                  </a:lnTo>
                  <a:lnTo>
                    <a:pt x="2327062" y="751985"/>
                  </a:lnTo>
                  <a:lnTo>
                    <a:pt x="2327062" y="705500"/>
                  </a:lnTo>
                  <a:lnTo>
                    <a:pt x="2272370" y="705500"/>
                  </a:lnTo>
                  <a:lnTo>
                    <a:pt x="2272370" y="659013"/>
                  </a:lnTo>
                  <a:lnTo>
                    <a:pt x="2171195" y="659013"/>
                  </a:lnTo>
                  <a:lnTo>
                    <a:pt x="2171195" y="612526"/>
                  </a:lnTo>
                  <a:lnTo>
                    <a:pt x="2135648" y="612526"/>
                  </a:lnTo>
                  <a:lnTo>
                    <a:pt x="2135648" y="568774"/>
                  </a:lnTo>
                  <a:lnTo>
                    <a:pt x="2108302" y="568774"/>
                  </a:lnTo>
                  <a:lnTo>
                    <a:pt x="2108302" y="505880"/>
                  </a:lnTo>
                  <a:lnTo>
                    <a:pt x="2029006" y="505880"/>
                  </a:lnTo>
                  <a:lnTo>
                    <a:pt x="2029006" y="478535"/>
                  </a:lnTo>
                  <a:lnTo>
                    <a:pt x="1977047" y="478535"/>
                  </a:lnTo>
                  <a:lnTo>
                    <a:pt x="1977047" y="440252"/>
                  </a:lnTo>
                  <a:lnTo>
                    <a:pt x="1949701" y="440252"/>
                  </a:lnTo>
                  <a:lnTo>
                    <a:pt x="1949701" y="401969"/>
                  </a:lnTo>
                  <a:lnTo>
                    <a:pt x="1886807" y="401969"/>
                  </a:lnTo>
                  <a:lnTo>
                    <a:pt x="1886807" y="344544"/>
                  </a:lnTo>
                  <a:lnTo>
                    <a:pt x="1862195" y="344544"/>
                  </a:lnTo>
                  <a:lnTo>
                    <a:pt x="1862195" y="311730"/>
                  </a:lnTo>
                  <a:lnTo>
                    <a:pt x="1818446" y="311730"/>
                  </a:lnTo>
                  <a:lnTo>
                    <a:pt x="1818446" y="257041"/>
                  </a:lnTo>
                  <a:lnTo>
                    <a:pt x="1788366" y="257041"/>
                  </a:lnTo>
                  <a:lnTo>
                    <a:pt x="1788366" y="232430"/>
                  </a:lnTo>
                  <a:lnTo>
                    <a:pt x="1752819" y="232430"/>
                  </a:lnTo>
                  <a:lnTo>
                    <a:pt x="1752819" y="210554"/>
                  </a:lnTo>
                  <a:lnTo>
                    <a:pt x="1736408" y="210554"/>
                  </a:lnTo>
                  <a:lnTo>
                    <a:pt x="1736408" y="185943"/>
                  </a:lnTo>
                  <a:lnTo>
                    <a:pt x="1703594" y="185943"/>
                  </a:lnTo>
                  <a:lnTo>
                    <a:pt x="1703594" y="172274"/>
                  </a:lnTo>
                  <a:lnTo>
                    <a:pt x="1654378" y="172274"/>
                  </a:lnTo>
                  <a:lnTo>
                    <a:pt x="1654378" y="147663"/>
                  </a:lnTo>
                  <a:lnTo>
                    <a:pt x="1616088" y="147663"/>
                  </a:lnTo>
                  <a:lnTo>
                    <a:pt x="1616088" y="114849"/>
                  </a:lnTo>
                  <a:lnTo>
                    <a:pt x="1555937" y="114849"/>
                  </a:lnTo>
                  <a:lnTo>
                    <a:pt x="1555937" y="68363"/>
                  </a:lnTo>
                  <a:lnTo>
                    <a:pt x="1520381" y="68363"/>
                  </a:lnTo>
                  <a:lnTo>
                    <a:pt x="1520381" y="27345"/>
                  </a:lnTo>
                  <a:lnTo>
                    <a:pt x="1260605" y="27345"/>
                  </a:lnTo>
                  <a:lnTo>
                    <a:pt x="1260605" y="21876"/>
                  </a:lnTo>
                  <a:lnTo>
                    <a:pt x="1052789" y="21876"/>
                  </a:lnTo>
                  <a:lnTo>
                    <a:pt x="1052789" y="0"/>
                  </a:lnTo>
                  <a:lnTo>
                    <a:pt x="0" y="0"/>
                  </a:lnTo>
                </a:path>
              </a:pathLst>
            </a:custGeom>
            <a:noFill/>
            <a:ln w="19050" cap="flat">
              <a:solidFill>
                <a:schemeClr val="accent2"/>
              </a:solidFill>
              <a:prstDash val="solid"/>
              <a:miter/>
            </a:ln>
          </p:spPr>
          <p:txBody>
            <a:bodyPr rtlCol="0" anchor="ctr"/>
            <a:lstStyle/>
            <a:p>
              <a:endParaRPr lang="en-GB"/>
            </a:p>
          </p:txBody>
        </p:sp>
        <p:sp>
          <p:nvSpPr>
            <p:cNvPr id="125" name="Freeform: Shape 311">
              <a:extLst>
                <a:ext uri="{FF2B5EF4-FFF2-40B4-BE49-F238E27FC236}">
                  <a16:creationId xmlns:a16="http://schemas.microsoft.com/office/drawing/2014/main" id="{A0888889-AEDB-AC20-0665-D0393FC64953}"/>
                </a:ext>
              </a:extLst>
            </p:cNvPr>
            <p:cNvSpPr/>
            <p:nvPr/>
          </p:nvSpPr>
          <p:spPr>
            <a:xfrm>
              <a:off x="4960762" y="262409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6" name="Freeform: Shape 312">
              <a:extLst>
                <a:ext uri="{FF2B5EF4-FFF2-40B4-BE49-F238E27FC236}">
                  <a16:creationId xmlns:a16="http://schemas.microsoft.com/office/drawing/2014/main" id="{3C12F985-005C-EC2E-DA36-33C7FCBF98E4}"/>
                </a:ext>
              </a:extLst>
            </p:cNvPr>
            <p:cNvSpPr/>
            <p:nvPr/>
          </p:nvSpPr>
          <p:spPr>
            <a:xfrm>
              <a:off x="5375062" y="29819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27" name="Freeform: Shape 313">
              <a:extLst>
                <a:ext uri="{FF2B5EF4-FFF2-40B4-BE49-F238E27FC236}">
                  <a16:creationId xmlns:a16="http://schemas.microsoft.com/office/drawing/2014/main" id="{A244367A-ECCC-26C9-B8B4-08FCF813534A}"/>
                </a:ext>
              </a:extLst>
            </p:cNvPr>
            <p:cNvSpPr/>
            <p:nvPr/>
          </p:nvSpPr>
          <p:spPr>
            <a:xfrm>
              <a:off x="5527462" y="3191525"/>
              <a:ext cx="9525" cy="71996"/>
            </a:xfrm>
            <a:custGeom>
              <a:avLst/>
              <a:gdLst>
                <a:gd name="connsiteX0" fmla="*/ 0 w 9525"/>
                <a:gd name="connsiteY0" fmla="*/ 0 h 71996"/>
                <a:gd name="connsiteX1" fmla="*/ 0 w 9525"/>
                <a:gd name="connsiteY1" fmla="*/ 71997 h 71996"/>
              </a:gdLst>
              <a:ahLst/>
              <a:cxnLst>
                <a:cxn ang="0">
                  <a:pos x="connsiteX0" y="connsiteY0"/>
                </a:cxn>
                <a:cxn ang="0">
                  <a:pos x="connsiteX1" y="connsiteY1"/>
                </a:cxn>
              </a:cxnLst>
              <a:rect l="l" t="t" r="r" b="b"/>
              <a:pathLst>
                <a:path w="9525" h="71996">
                  <a:moveTo>
                    <a:pt x="0" y="0"/>
                  </a:moveTo>
                  <a:lnTo>
                    <a:pt x="0" y="71997"/>
                  </a:lnTo>
                </a:path>
              </a:pathLst>
            </a:custGeom>
            <a:noFill/>
            <a:ln w="19050" cap="flat">
              <a:solidFill>
                <a:schemeClr val="accent2"/>
              </a:solidFill>
              <a:prstDash val="solid"/>
              <a:miter/>
            </a:ln>
          </p:spPr>
          <p:txBody>
            <a:bodyPr rtlCol="0" anchor="ctr"/>
            <a:lstStyle/>
            <a:p>
              <a:endParaRPr lang="en-GB"/>
            </a:p>
          </p:txBody>
        </p:sp>
        <p:sp>
          <p:nvSpPr>
            <p:cNvPr id="128" name="Freeform: Shape 314">
              <a:extLst>
                <a:ext uri="{FF2B5EF4-FFF2-40B4-BE49-F238E27FC236}">
                  <a16:creationId xmlns:a16="http://schemas.microsoft.com/office/drawing/2014/main" id="{55069A78-B16C-6687-0077-C645F1A840ED}"/>
                </a:ext>
              </a:extLst>
            </p:cNvPr>
            <p:cNvSpPr/>
            <p:nvPr/>
          </p:nvSpPr>
          <p:spPr>
            <a:xfrm>
              <a:off x="5546512" y="3191525"/>
              <a:ext cx="9525" cy="71996"/>
            </a:xfrm>
            <a:custGeom>
              <a:avLst/>
              <a:gdLst>
                <a:gd name="connsiteX0" fmla="*/ 0 w 9525"/>
                <a:gd name="connsiteY0" fmla="*/ 0 h 71996"/>
                <a:gd name="connsiteX1" fmla="*/ 0 w 9525"/>
                <a:gd name="connsiteY1" fmla="*/ 71997 h 71996"/>
              </a:gdLst>
              <a:ahLst/>
              <a:cxnLst>
                <a:cxn ang="0">
                  <a:pos x="connsiteX0" y="connsiteY0"/>
                </a:cxn>
                <a:cxn ang="0">
                  <a:pos x="connsiteX1" y="connsiteY1"/>
                </a:cxn>
              </a:cxnLst>
              <a:rect l="l" t="t" r="r" b="b"/>
              <a:pathLst>
                <a:path w="9525" h="71996">
                  <a:moveTo>
                    <a:pt x="0" y="0"/>
                  </a:moveTo>
                  <a:lnTo>
                    <a:pt x="0" y="71997"/>
                  </a:lnTo>
                </a:path>
              </a:pathLst>
            </a:custGeom>
            <a:noFill/>
            <a:ln w="19050" cap="flat">
              <a:solidFill>
                <a:schemeClr val="accent2"/>
              </a:solidFill>
              <a:prstDash val="solid"/>
              <a:miter/>
            </a:ln>
          </p:spPr>
          <p:txBody>
            <a:bodyPr rtlCol="0" anchor="ctr"/>
            <a:lstStyle/>
            <a:p>
              <a:endParaRPr lang="en-GB"/>
            </a:p>
          </p:txBody>
        </p:sp>
        <p:sp>
          <p:nvSpPr>
            <p:cNvPr id="129" name="Freeform: Shape 315">
              <a:extLst>
                <a:ext uri="{FF2B5EF4-FFF2-40B4-BE49-F238E27FC236}">
                  <a16:creationId xmlns:a16="http://schemas.microsoft.com/office/drawing/2014/main" id="{06AE22E1-C7FA-DE18-FB3B-21CD766BA6F9}"/>
                </a:ext>
              </a:extLst>
            </p:cNvPr>
            <p:cNvSpPr/>
            <p:nvPr/>
          </p:nvSpPr>
          <p:spPr>
            <a:xfrm>
              <a:off x="6098962" y="36296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0" name="Freeform: Shape 316">
              <a:extLst>
                <a:ext uri="{FF2B5EF4-FFF2-40B4-BE49-F238E27FC236}">
                  <a16:creationId xmlns:a16="http://schemas.microsoft.com/office/drawing/2014/main" id="{3C06808D-369F-B573-9BDD-CC0612C7D5F8}"/>
                </a:ext>
              </a:extLst>
            </p:cNvPr>
            <p:cNvSpPr/>
            <p:nvPr/>
          </p:nvSpPr>
          <p:spPr>
            <a:xfrm>
              <a:off x="6460912" y="38011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1" name="Freeform: Shape 317">
              <a:extLst>
                <a:ext uri="{FF2B5EF4-FFF2-40B4-BE49-F238E27FC236}">
                  <a16:creationId xmlns:a16="http://schemas.microsoft.com/office/drawing/2014/main" id="{5476407E-79F6-B6A7-8C09-3B4DBAC8EA2D}"/>
                </a:ext>
              </a:extLst>
            </p:cNvPr>
            <p:cNvSpPr/>
            <p:nvPr/>
          </p:nvSpPr>
          <p:spPr>
            <a:xfrm>
              <a:off x="6670462" y="39154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2" name="Freeform: Shape 318">
              <a:extLst>
                <a:ext uri="{FF2B5EF4-FFF2-40B4-BE49-F238E27FC236}">
                  <a16:creationId xmlns:a16="http://schemas.microsoft.com/office/drawing/2014/main" id="{46AF7A40-9906-AF31-2082-DC4A7D2B4758}"/>
                </a:ext>
              </a:extLst>
            </p:cNvPr>
            <p:cNvSpPr/>
            <p:nvPr/>
          </p:nvSpPr>
          <p:spPr>
            <a:xfrm>
              <a:off x="7622971" y="42392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3" name="Freeform: Shape 319">
              <a:extLst>
                <a:ext uri="{FF2B5EF4-FFF2-40B4-BE49-F238E27FC236}">
                  <a16:creationId xmlns:a16="http://schemas.microsoft.com/office/drawing/2014/main" id="{A4F82607-3407-59AD-150A-46A5F7C3335F}"/>
                </a:ext>
              </a:extLst>
            </p:cNvPr>
            <p:cNvSpPr/>
            <p:nvPr/>
          </p:nvSpPr>
          <p:spPr>
            <a:xfrm>
              <a:off x="7832521" y="43535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4" name="Freeform: Shape 320">
              <a:extLst>
                <a:ext uri="{FF2B5EF4-FFF2-40B4-BE49-F238E27FC236}">
                  <a16:creationId xmlns:a16="http://schemas.microsoft.com/office/drawing/2014/main" id="{9A25E299-7604-79DD-8B93-22F5DF748F52}"/>
                </a:ext>
              </a:extLst>
            </p:cNvPr>
            <p:cNvSpPr/>
            <p:nvPr/>
          </p:nvSpPr>
          <p:spPr>
            <a:xfrm>
              <a:off x="7870621" y="43916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5" name="Freeform: Shape 321">
              <a:extLst>
                <a:ext uri="{FF2B5EF4-FFF2-40B4-BE49-F238E27FC236}">
                  <a16:creationId xmlns:a16="http://schemas.microsoft.com/office/drawing/2014/main" id="{8DDDC729-79EA-3EE3-5057-7E4878DCB458}"/>
                </a:ext>
              </a:extLst>
            </p:cNvPr>
            <p:cNvSpPr/>
            <p:nvPr/>
          </p:nvSpPr>
          <p:spPr>
            <a:xfrm>
              <a:off x="7946821" y="43916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6" name="Freeform: Shape 322">
              <a:extLst>
                <a:ext uri="{FF2B5EF4-FFF2-40B4-BE49-F238E27FC236}">
                  <a16:creationId xmlns:a16="http://schemas.microsoft.com/office/drawing/2014/main" id="{7EA2E8D4-AED1-0477-7CB6-A7EFC6220BFD}"/>
                </a:ext>
              </a:extLst>
            </p:cNvPr>
            <p:cNvSpPr/>
            <p:nvPr/>
          </p:nvSpPr>
          <p:spPr>
            <a:xfrm>
              <a:off x="8327821" y="44678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grpSp>
      <p:sp>
        <p:nvSpPr>
          <p:cNvPr id="137" name="TextBox 136">
            <a:extLst>
              <a:ext uri="{FF2B5EF4-FFF2-40B4-BE49-F238E27FC236}">
                <a16:creationId xmlns:a16="http://schemas.microsoft.com/office/drawing/2014/main" id="{590593BD-B688-51E6-FBAD-3B4486E65738}"/>
              </a:ext>
            </a:extLst>
          </p:cNvPr>
          <p:cNvSpPr txBox="1"/>
          <p:nvPr/>
        </p:nvSpPr>
        <p:spPr>
          <a:xfrm>
            <a:off x="8737136" y="5568538"/>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38" name="Group 137">
            <a:extLst>
              <a:ext uri="{FF2B5EF4-FFF2-40B4-BE49-F238E27FC236}">
                <a16:creationId xmlns:a16="http://schemas.microsoft.com/office/drawing/2014/main" id="{438D234B-C2B2-C03E-0777-72DA915F0F21}"/>
              </a:ext>
            </a:extLst>
          </p:cNvPr>
          <p:cNvGrpSpPr/>
          <p:nvPr/>
        </p:nvGrpSpPr>
        <p:grpSpPr>
          <a:xfrm>
            <a:off x="6719413" y="5315500"/>
            <a:ext cx="5247170" cy="360147"/>
            <a:chOff x="1513339" y="4188565"/>
            <a:chExt cx="3944452" cy="360147"/>
          </a:xfrm>
        </p:grpSpPr>
        <p:sp>
          <p:nvSpPr>
            <p:cNvPr id="139" name="Line 21">
              <a:extLst>
                <a:ext uri="{FF2B5EF4-FFF2-40B4-BE49-F238E27FC236}">
                  <a16:creationId xmlns:a16="http://schemas.microsoft.com/office/drawing/2014/main" id="{CBCE6BEA-C105-EB31-F825-5D96BAE070F2}"/>
                </a:ext>
              </a:extLst>
            </p:cNvPr>
            <p:cNvSpPr>
              <a:spLocks noChangeShapeType="1"/>
            </p:cNvSpPr>
            <p:nvPr/>
          </p:nvSpPr>
          <p:spPr bwMode="auto">
            <a:xfrm>
              <a:off x="535886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D188669F-EE24-9151-86CF-7AC55BF0D5E1}"/>
                </a:ext>
              </a:extLst>
            </p:cNvPr>
            <p:cNvSpPr txBox="1"/>
            <p:nvPr/>
          </p:nvSpPr>
          <p:spPr>
            <a:xfrm>
              <a:off x="5253715" y="4260565"/>
              <a:ext cx="2040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50</a:t>
              </a:r>
            </a:p>
          </p:txBody>
        </p:sp>
        <p:sp>
          <p:nvSpPr>
            <p:cNvPr id="141" name="Line 21">
              <a:extLst>
                <a:ext uri="{FF2B5EF4-FFF2-40B4-BE49-F238E27FC236}">
                  <a16:creationId xmlns:a16="http://schemas.microsoft.com/office/drawing/2014/main" id="{B17AEA6A-A794-2975-6BAE-EC7B657D70D2}"/>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98123CAB-6060-4D88-5D33-F5AD62406D8D}"/>
                </a:ext>
              </a:extLst>
            </p:cNvPr>
            <p:cNvSpPr txBox="1"/>
            <p:nvPr/>
          </p:nvSpPr>
          <p:spPr>
            <a:xfrm>
              <a:off x="4878078" y="4260565"/>
              <a:ext cx="2040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45</a:t>
              </a:r>
            </a:p>
          </p:txBody>
        </p:sp>
        <p:sp>
          <p:nvSpPr>
            <p:cNvPr id="143" name="Line 21">
              <a:extLst>
                <a:ext uri="{FF2B5EF4-FFF2-40B4-BE49-F238E27FC236}">
                  <a16:creationId xmlns:a16="http://schemas.microsoft.com/office/drawing/2014/main" id="{B929BD8B-CC3B-10B2-CF2B-59EBA674AF41}"/>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58BB66D2-5ED4-7BB7-6780-38C61C6098E3}"/>
                </a:ext>
              </a:extLst>
            </p:cNvPr>
            <p:cNvSpPr txBox="1"/>
            <p:nvPr/>
          </p:nvSpPr>
          <p:spPr>
            <a:xfrm>
              <a:off x="4502441" y="4260565"/>
              <a:ext cx="2040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45" name="Line 21">
              <a:extLst>
                <a:ext uri="{FF2B5EF4-FFF2-40B4-BE49-F238E27FC236}">
                  <a16:creationId xmlns:a16="http://schemas.microsoft.com/office/drawing/2014/main" id="{1D822867-AEBC-D40E-4A58-7ED70EADAB79}"/>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01474D4C-B4A9-872B-E447-70FA59FC4B40}"/>
                </a:ext>
              </a:extLst>
            </p:cNvPr>
            <p:cNvSpPr txBox="1"/>
            <p:nvPr/>
          </p:nvSpPr>
          <p:spPr>
            <a:xfrm>
              <a:off x="4126804" y="4260565"/>
              <a:ext cx="2040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35</a:t>
              </a:r>
            </a:p>
          </p:txBody>
        </p:sp>
        <p:sp>
          <p:nvSpPr>
            <p:cNvPr id="147" name="Line 21">
              <a:extLst>
                <a:ext uri="{FF2B5EF4-FFF2-40B4-BE49-F238E27FC236}">
                  <a16:creationId xmlns:a16="http://schemas.microsoft.com/office/drawing/2014/main" id="{E9212CA0-2155-4699-CB0C-84871B224E08}"/>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E098EEB4-9053-F095-24E7-B346CE0648DD}"/>
                </a:ext>
              </a:extLst>
            </p:cNvPr>
            <p:cNvSpPr txBox="1"/>
            <p:nvPr/>
          </p:nvSpPr>
          <p:spPr>
            <a:xfrm>
              <a:off x="3751168" y="4260565"/>
              <a:ext cx="2040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49" name="Line 21">
              <a:extLst>
                <a:ext uri="{FF2B5EF4-FFF2-40B4-BE49-F238E27FC236}">
                  <a16:creationId xmlns:a16="http://schemas.microsoft.com/office/drawing/2014/main" id="{FCAF06F3-57CD-8989-4452-B5980E8B0F9A}"/>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DD7307A1-DEF2-22B1-1C05-39CB234114FD}"/>
                </a:ext>
              </a:extLst>
            </p:cNvPr>
            <p:cNvSpPr txBox="1"/>
            <p:nvPr/>
          </p:nvSpPr>
          <p:spPr>
            <a:xfrm>
              <a:off x="3375530" y="4260565"/>
              <a:ext cx="2040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25</a:t>
              </a:r>
            </a:p>
          </p:txBody>
        </p:sp>
        <p:sp>
          <p:nvSpPr>
            <p:cNvPr id="151" name="Line 21">
              <a:extLst>
                <a:ext uri="{FF2B5EF4-FFF2-40B4-BE49-F238E27FC236}">
                  <a16:creationId xmlns:a16="http://schemas.microsoft.com/office/drawing/2014/main" id="{713711C5-A843-C164-ECFE-E736322A566B}"/>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DF02EFA6-AEA9-D0BC-3E5B-BA33D5D21F1C}"/>
                </a:ext>
              </a:extLst>
            </p:cNvPr>
            <p:cNvSpPr txBox="1"/>
            <p:nvPr/>
          </p:nvSpPr>
          <p:spPr>
            <a:xfrm>
              <a:off x="2999894" y="4260565"/>
              <a:ext cx="2040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53" name="Line 21">
              <a:extLst>
                <a:ext uri="{FF2B5EF4-FFF2-40B4-BE49-F238E27FC236}">
                  <a16:creationId xmlns:a16="http://schemas.microsoft.com/office/drawing/2014/main" id="{6A456293-D660-060E-F2F9-69919A3FBC06}"/>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E87D7408-CBFD-851D-DCFC-3A8973B78780}"/>
                </a:ext>
              </a:extLst>
            </p:cNvPr>
            <p:cNvSpPr txBox="1"/>
            <p:nvPr/>
          </p:nvSpPr>
          <p:spPr>
            <a:xfrm>
              <a:off x="2624256" y="4260565"/>
              <a:ext cx="2040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55" name="Line 21">
              <a:extLst>
                <a:ext uri="{FF2B5EF4-FFF2-40B4-BE49-F238E27FC236}">
                  <a16:creationId xmlns:a16="http://schemas.microsoft.com/office/drawing/2014/main" id="{D38D0204-823E-DFD9-1702-E20EC81F558C}"/>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2D088973-1066-AFE9-14FE-3C79D7BF717F}"/>
                </a:ext>
              </a:extLst>
            </p:cNvPr>
            <p:cNvSpPr txBox="1"/>
            <p:nvPr/>
          </p:nvSpPr>
          <p:spPr>
            <a:xfrm>
              <a:off x="2248619" y="4260565"/>
              <a:ext cx="2040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57" name="Line 21">
              <a:extLst>
                <a:ext uri="{FF2B5EF4-FFF2-40B4-BE49-F238E27FC236}">
                  <a16:creationId xmlns:a16="http://schemas.microsoft.com/office/drawing/2014/main" id="{D6721F4D-E7E3-45AB-12A9-97608E2C7185}"/>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3BFBCB46-D26F-F209-5831-2FE7589ABADD}"/>
                </a:ext>
              </a:extLst>
            </p:cNvPr>
            <p:cNvSpPr txBox="1"/>
            <p:nvPr/>
          </p:nvSpPr>
          <p:spPr>
            <a:xfrm>
              <a:off x="1910338" y="4260565"/>
              <a:ext cx="1293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159" name="Line 21">
              <a:extLst>
                <a:ext uri="{FF2B5EF4-FFF2-40B4-BE49-F238E27FC236}">
                  <a16:creationId xmlns:a16="http://schemas.microsoft.com/office/drawing/2014/main" id="{2621321B-D1B6-15FE-61A5-933B2D3BE97B}"/>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20C8B507-2692-01BF-2360-B4BF884A9142}"/>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61" name="TextBox 160">
            <a:extLst>
              <a:ext uri="{FF2B5EF4-FFF2-40B4-BE49-F238E27FC236}">
                <a16:creationId xmlns:a16="http://schemas.microsoft.com/office/drawing/2014/main" id="{2675D230-FADB-C986-0E45-B0217DD53C95}"/>
              </a:ext>
            </a:extLst>
          </p:cNvPr>
          <p:cNvSpPr txBox="1"/>
          <p:nvPr/>
        </p:nvSpPr>
        <p:spPr>
          <a:xfrm>
            <a:off x="6419414" y="5693855"/>
            <a:ext cx="817853" cy="261610"/>
          </a:xfrm>
          <a:prstGeom prst="rect">
            <a:avLst/>
          </a:prstGeom>
          <a:noFill/>
        </p:spPr>
        <p:txBody>
          <a:bodyPr wrap="none" rtlCol="0">
            <a:spAutoFit/>
          </a:bodyPr>
          <a:lstStyle/>
          <a:p>
            <a:pPr algn="r"/>
            <a:r>
              <a:rPr lang="ja-JP" sz="1100">
                <a:solidFill>
                  <a:schemeClr val="tx1"/>
                </a:solidFill>
              </a:rPr>
              <a:t>リスク有患者数</a:t>
            </a:r>
          </a:p>
        </p:txBody>
      </p:sp>
      <p:grpSp>
        <p:nvGrpSpPr>
          <p:cNvPr id="162" name="Group 161">
            <a:extLst>
              <a:ext uri="{FF2B5EF4-FFF2-40B4-BE49-F238E27FC236}">
                <a16:creationId xmlns:a16="http://schemas.microsoft.com/office/drawing/2014/main" id="{369E2259-068E-B6E5-1719-F57360040A9A}"/>
              </a:ext>
            </a:extLst>
          </p:cNvPr>
          <p:cNvGrpSpPr/>
          <p:nvPr/>
        </p:nvGrpSpPr>
        <p:grpSpPr>
          <a:xfrm>
            <a:off x="6679702" y="5897786"/>
            <a:ext cx="5266042" cy="241980"/>
            <a:chOff x="623864" y="6143877"/>
            <a:chExt cx="5266042" cy="241980"/>
          </a:xfrm>
        </p:grpSpPr>
        <p:sp>
          <p:nvSpPr>
            <p:cNvPr id="163" name="TextBox 162">
              <a:extLst>
                <a:ext uri="{FF2B5EF4-FFF2-40B4-BE49-F238E27FC236}">
                  <a16:creationId xmlns:a16="http://schemas.microsoft.com/office/drawing/2014/main" id="{441FED20-B2B5-2D9A-B760-A2FE17B67BC4}"/>
                </a:ext>
              </a:extLst>
            </p:cNvPr>
            <p:cNvSpPr txBox="1"/>
            <p:nvPr/>
          </p:nvSpPr>
          <p:spPr>
            <a:xfrm>
              <a:off x="5660109"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21</a:t>
              </a:r>
            </a:p>
          </p:txBody>
        </p:sp>
        <p:sp>
          <p:nvSpPr>
            <p:cNvPr id="164" name="TextBox 163">
              <a:extLst>
                <a:ext uri="{FF2B5EF4-FFF2-40B4-BE49-F238E27FC236}">
                  <a16:creationId xmlns:a16="http://schemas.microsoft.com/office/drawing/2014/main" id="{6D32DBAF-C9BE-F88A-F0AB-095FF8284F8A}"/>
                </a:ext>
              </a:extLst>
            </p:cNvPr>
            <p:cNvSpPr txBox="1"/>
            <p:nvPr/>
          </p:nvSpPr>
          <p:spPr>
            <a:xfrm>
              <a:off x="5160412"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30</a:t>
              </a:r>
            </a:p>
          </p:txBody>
        </p:sp>
        <p:sp>
          <p:nvSpPr>
            <p:cNvPr id="165" name="TextBox 164">
              <a:extLst>
                <a:ext uri="{FF2B5EF4-FFF2-40B4-BE49-F238E27FC236}">
                  <a16:creationId xmlns:a16="http://schemas.microsoft.com/office/drawing/2014/main" id="{803A4B02-3E5E-50DF-6E38-4799316396A1}"/>
                </a:ext>
              </a:extLst>
            </p:cNvPr>
            <p:cNvSpPr txBox="1"/>
            <p:nvPr/>
          </p:nvSpPr>
          <p:spPr>
            <a:xfrm>
              <a:off x="4660714"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43</a:t>
              </a:r>
            </a:p>
          </p:txBody>
        </p:sp>
        <p:sp>
          <p:nvSpPr>
            <p:cNvPr id="166" name="TextBox 165">
              <a:extLst>
                <a:ext uri="{FF2B5EF4-FFF2-40B4-BE49-F238E27FC236}">
                  <a16:creationId xmlns:a16="http://schemas.microsoft.com/office/drawing/2014/main" id="{3466F474-46A7-03B2-4BF5-070A1AE134A7}"/>
                </a:ext>
              </a:extLst>
            </p:cNvPr>
            <p:cNvSpPr txBox="1"/>
            <p:nvPr/>
          </p:nvSpPr>
          <p:spPr>
            <a:xfrm>
              <a:off x="4161017"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61</a:t>
              </a:r>
            </a:p>
          </p:txBody>
        </p:sp>
        <p:sp>
          <p:nvSpPr>
            <p:cNvPr id="167" name="TextBox 166">
              <a:extLst>
                <a:ext uri="{FF2B5EF4-FFF2-40B4-BE49-F238E27FC236}">
                  <a16:creationId xmlns:a16="http://schemas.microsoft.com/office/drawing/2014/main" id="{0F816C5B-CF83-7723-ED84-A984B6E62156}"/>
                </a:ext>
              </a:extLst>
            </p:cNvPr>
            <p:cNvSpPr txBox="1"/>
            <p:nvPr/>
          </p:nvSpPr>
          <p:spPr>
            <a:xfrm>
              <a:off x="3661322"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72</a:t>
              </a:r>
            </a:p>
          </p:txBody>
        </p:sp>
        <p:sp>
          <p:nvSpPr>
            <p:cNvPr id="168" name="TextBox 167">
              <a:extLst>
                <a:ext uri="{FF2B5EF4-FFF2-40B4-BE49-F238E27FC236}">
                  <a16:creationId xmlns:a16="http://schemas.microsoft.com/office/drawing/2014/main" id="{BE7D5357-A28C-A1A4-278A-31D2E59D196A}"/>
                </a:ext>
              </a:extLst>
            </p:cNvPr>
            <p:cNvSpPr txBox="1"/>
            <p:nvPr/>
          </p:nvSpPr>
          <p:spPr>
            <a:xfrm>
              <a:off x="3161623"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88</a:t>
              </a:r>
            </a:p>
          </p:txBody>
        </p:sp>
        <p:sp>
          <p:nvSpPr>
            <p:cNvPr id="170" name="TextBox 169">
              <a:extLst>
                <a:ext uri="{FF2B5EF4-FFF2-40B4-BE49-F238E27FC236}">
                  <a16:creationId xmlns:a16="http://schemas.microsoft.com/office/drawing/2014/main" id="{5BB7B648-39B6-949B-56BB-A643B573A610}"/>
                </a:ext>
              </a:extLst>
            </p:cNvPr>
            <p:cNvSpPr txBox="1"/>
            <p:nvPr/>
          </p:nvSpPr>
          <p:spPr>
            <a:xfrm>
              <a:off x="2622653" y="614387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109</a:t>
              </a:r>
            </a:p>
          </p:txBody>
        </p:sp>
        <p:sp>
          <p:nvSpPr>
            <p:cNvPr id="171" name="TextBox 170">
              <a:extLst>
                <a:ext uri="{FF2B5EF4-FFF2-40B4-BE49-F238E27FC236}">
                  <a16:creationId xmlns:a16="http://schemas.microsoft.com/office/drawing/2014/main" id="{046A113D-898C-F756-2ABE-5E1B4203BB5F}"/>
                </a:ext>
              </a:extLst>
            </p:cNvPr>
            <p:cNvSpPr txBox="1"/>
            <p:nvPr/>
          </p:nvSpPr>
          <p:spPr>
            <a:xfrm>
              <a:off x="2122955" y="614387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139</a:t>
              </a:r>
            </a:p>
          </p:txBody>
        </p:sp>
        <p:sp>
          <p:nvSpPr>
            <p:cNvPr id="172" name="TextBox 171">
              <a:extLst>
                <a:ext uri="{FF2B5EF4-FFF2-40B4-BE49-F238E27FC236}">
                  <a16:creationId xmlns:a16="http://schemas.microsoft.com/office/drawing/2014/main" id="{9DD0410D-B19E-0FAC-C247-397DDC647818}"/>
                </a:ext>
              </a:extLst>
            </p:cNvPr>
            <p:cNvSpPr txBox="1"/>
            <p:nvPr/>
          </p:nvSpPr>
          <p:spPr>
            <a:xfrm>
              <a:off x="1623258" y="614387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162</a:t>
              </a:r>
            </a:p>
          </p:txBody>
        </p:sp>
        <p:sp>
          <p:nvSpPr>
            <p:cNvPr id="173" name="TextBox 172">
              <a:extLst>
                <a:ext uri="{FF2B5EF4-FFF2-40B4-BE49-F238E27FC236}">
                  <a16:creationId xmlns:a16="http://schemas.microsoft.com/office/drawing/2014/main" id="{933BBE0C-0E79-116B-2581-A6B48B23A187}"/>
                </a:ext>
              </a:extLst>
            </p:cNvPr>
            <p:cNvSpPr txBox="1"/>
            <p:nvPr/>
          </p:nvSpPr>
          <p:spPr>
            <a:xfrm>
              <a:off x="1123561" y="614387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183</a:t>
              </a:r>
            </a:p>
          </p:txBody>
        </p:sp>
        <p:sp>
          <p:nvSpPr>
            <p:cNvPr id="174" name="TextBox 173">
              <a:extLst>
                <a:ext uri="{FF2B5EF4-FFF2-40B4-BE49-F238E27FC236}">
                  <a16:creationId xmlns:a16="http://schemas.microsoft.com/office/drawing/2014/main" id="{E9CC06F8-6F6F-50AE-9DD7-A3975438A5BD}"/>
                </a:ext>
              </a:extLst>
            </p:cNvPr>
            <p:cNvSpPr txBox="1"/>
            <p:nvPr/>
          </p:nvSpPr>
          <p:spPr>
            <a:xfrm>
              <a:off x="623864" y="614387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183</a:t>
              </a:r>
            </a:p>
          </p:txBody>
        </p:sp>
      </p:grpSp>
      <p:grpSp>
        <p:nvGrpSpPr>
          <p:cNvPr id="175" name="Group 174">
            <a:extLst>
              <a:ext uri="{FF2B5EF4-FFF2-40B4-BE49-F238E27FC236}">
                <a16:creationId xmlns:a16="http://schemas.microsoft.com/office/drawing/2014/main" id="{66D323D5-7F1A-77CD-B1C0-E986EA1A9705}"/>
              </a:ext>
            </a:extLst>
          </p:cNvPr>
          <p:cNvGrpSpPr/>
          <p:nvPr/>
        </p:nvGrpSpPr>
        <p:grpSpPr>
          <a:xfrm>
            <a:off x="6679702" y="6168144"/>
            <a:ext cx="5266042" cy="241980"/>
            <a:chOff x="623864" y="6143877"/>
            <a:chExt cx="5266042" cy="241980"/>
          </a:xfrm>
        </p:grpSpPr>
        <p:sp>
          <p:nvSpPr>
            <p:cNvPr id="176" name="TextBox 175">
              <a:extLst>
                <a:ext uri="{FF2B5EF4-FFF2-40B4-BE49-F238E27FC236}">
                  <a16:creationId xmlns:a16="http://schemas.microsoft.com/office/drawing/2014/main" id="{28D73E91-979C-6B4C-1CFE-502D233CF1D3}"/>
                </a:ext>
              </a:extLst>
            </p:cNvPr>
            <p:cNvSpPr txBox="1"/>
            <p:nvPr/>
          </p:nvSpPr>
          <p:spPr>
            <a:xfrm>
              <a:off x="5660109"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13</a:t>
              </a:r>
            </a:p>
          </p:txBody>
        </p:sp>
        <p:sp>
          <p:nvSpPr>
            <p:cNvPr id="177" name="TextBox 176">
              <a:extLst>
                <a:ext uri="{FF2B5EF4-FFF2-40B4-BE49-F238E27FC236}">
                  <a16:creationId xmlns:a16="http://schemas.microsoft.com/office/drawing/2014/main" id="{B1796E0E-ADAB-B7E9-6AB2-FA2A5B67FB66}"/>
                </a:ext>
              </a:extLst>
            </p:cNvPr>
            <p:cNvSpPr txBox="1"/>
            <p:nvPr/>
          </p:nvSpPr>
          <p:spPr>
            <a:xfrm>
              <a:off x="5160412"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22</a:t>
              </a:r>
            </a:p>
          </p:txBody>
        </p:sp>
        <p:sp>
          <p:nvSpPr>
            <p:cNvPr id="178" name="TextBox 177">
              <a:extLst>
                <a:ext uri="{FF2B5EF4-FFF2-40B4-BE49-F238E27FC236}">
                  <a16:creationId xmlns:a16="http://schemas.microsoft.com/office/drawing/2014/main" id="{8FE7C3BE-B102-EF5F-EA20-ADC0C9C568FE}"/>
                </a:ext>
              </a:extLst>
            </p:cNvPr>
            <p:cNvSpPr txBox="1"/>
            <p:nvPr/>
          </p:nvSpPr>
          <p:spPr>
            <a:xfrm>
              <a:off x="4660714"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28</a:t>
              </a:r>
            </a:p>
          </p:txBody>
        </p:sp>
        <p:sp>
          <p:nvSpPr>
            <p:cNvPr id="179" name="TextBox 178">
              <a:extLst>
                <a:ext uri="{FF2B5EF4-FFF2-40B4-BE49-F238E27FC236}">
                  <a16:creationId xmlns:a16="http://schemas.microsoft.com/office/drawing/2014/main" id="{D8C0B7DD-4E32-1D77-2E75-22C157F90EDA}"/>
                </a:ext>
              </a:extLst>
            </p:cNvPr>
            <p:cNvSpPr txBox="1"/>
            <p:nvPr/>
          </p:nvSpPr>
          <p:spPr>
            <a:xfrm>
              <a:off x="4161017"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34</a:t>
              </a:r>
            </a:p>
          </p:txBody>
        </p:sp>
        <p:sp>
          <p:nvSpPr>
            <p:cNvPr id="180" name="TextBox 179">
              <a:extLst>
                <a:ext uri="{FF2B5EF4-FFF2-40B4-BE49-F238E27FC236}">
                  <a16:creationId xmlns:a16="http://schemas.microsoft.com/office/drawing/2014/main" id="{249A14EF-9B63-CE49-1FAE-094790673240}"/>
                </a:ext>
              </a:extLst>
            </p:cNvPr>
            <p:cNvSpPr txBox="1"/>
            <p:nvPr/>
          </p:nvSpPr>
          <p:spPr>
            <a:xfrm>
              <a:off x="3661322"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46</a:t>
              </a:r>
            </a:p>
          </p:txBody>
        </p:sp>
        <p:sp>
          <p:nvSpPr>
            <p:cNvPr id="181" name="TextBox 180">
              <a:extLst>
                <a:ext uri="{FF2B5EF4-FFF2-40B4-BE49-F238E27FC236}">
                  <a16:creationId xmlns:a16="http://schemas.microsoft.com/office/drawing/2014/main" id="{9C6AEB56-2E36-3866-0D6D-5ABC1A46AA93}"/>
                </a:ext>
              </a:extLst>
            </p:cNvPr>
            <p:cNvSpPr txBox="1"/>
            <p:nvPr/>
          </p:nvSpPr>
          <p:spPr>
            <a:xfrm>
              <a:off x="3161623" y="6143877"/>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61</a:t>
              </a:r>
            </a:p>
          </p:txBody>
        </p:sp>
        <p:sp>
          <p:nvSpPr>
            <p:cNvPr id="182" name="TextBox 181">
              <a:extLst>
                <a:ext uri="{FF2B5EF4-FFF2-40B4-BE49-F238E27FC236}">
                  <a16:creationId xmlns:a16="http://schemas.microsoft.com/office/drawing/2014/main" id="{16185E7D-85CE-4A03-0A45-9F9C724B6DE9}"/>
                </a:ext>
              </a:extLst>
            </p:cNvPr>
            <p:cNvSpPr txBox="1"/>
            <p:nvPr/>
          </p:nvSpPr>
          <p:spPr>
            <a:xfrm>
              <a:off x="2665133" y="6143877"/>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86</a:t>
              </a:r>
            </a:p>
          </p:txBody>
        </p:sp>
        <p:sp>
          <p:nvSpPr>
            <p:cNvPr id="183" name="TextBox 182">
              <a:extLst>
                <a:ext uri="{FF2B5EF4-FFF2-40B4-BE49-F238E27FC236}">
                  <a16:creationId xmlns:a16="http://schemas.microsoft.com/office/drawing/2014/main" id="{86BA7BF2-319F-2057-E46E-D3C3E7DC0A04}"/>
                </a:ext>
              </a:extLst>
            </p:cNvPr>
            <p:cNvSpPr txBox="1"/>
            <p:nvPr/>
          </p:nvSpPr>
          <p:spPr>
            <a:xfrm>
              <a:off x="2122955" y="6143877"/>
              <a:ext cx="308344"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112</a:t>
              </a:r>
            </a:p>
          </p:txBody>
        </p:sp>
        <p:sp>
          <p:nvSpPr>
            <p:cNvPr id="184" name="TextBox 183">
              <a:extLst>
                <a:ext uri="{FF2B5EF4-FFF2-40B4-BE49-F238E27FC236}">
                  <a16:creationId xmlns:a16="http://schemas.microsoft.com/office/drawing/2014/main" id="{14684C0C-6ED1-D2EC-E486-566E39057B00}"/>
                </a:ext>
              </a:extLst>
            </p:cNvPr>
            <p:cNvSpPr txBox="1"/>
            <p:nvPr/>
          </p:nvSpPr>
          <p:spPr>
            <a:xfrm>
              <a:off x="1623258" y="6143877"/>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143</a:t>
              </a:r>
            </a:p>
          </p:txBody>
        </p:sp>
        <p:sp>
          <p:nvSpPr>
            <p:cNvPr id="185" name="TextBox 184">
              <a:extLst>
                <a:ext uri="{FF2B5EF4-FFF2-40B4-BE49-F238E27FC236}">
                  <a16:creationId xmlns:a16="http://schemas.microsoft.com/office/drawing/2014/main" id="{D2642771-7659-3047-77EE-ACC3163B05D6}"/>
                </a:ext>
              </a:extLst>
            </p:cNvPr>
            <p:cNvSpPr txBox="1"/>
            <p:nvPr/>
          </p:nvSpPr>
          <p:spPr>
            <a:xfrm>
              <a:off x="1123561" y="6143877"/>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153</a:t>
              </a:r>
            </a:p>
          </p:txBody>
        </p:sp>
        <p:sp>
          <p:nvSpPr>
            <p:cNvPr id="186" name="TextBox 185">
              <a:extLst>
                <a:ext uri="{FF2B5EF4-FFF2-40B4-BE49-F238E27FC236}">
                  <a16:creationId xmlns:a16="http://schemas.microsoft.com/office/drawing/2014/main" id="{28FB4BEF-5F1F-4AA2-E4B1-C479A67D9880}"/>
                </a:ext>
              </a:extLst>
            </p:cNvPr>
            <p:cNvSpPr txBox="1"/>
            <p:nvPr/>
          </p:nvSpPr>
          <p:spPr>
            <a:xfrm>
              <a:off x="623864" y="6143877"/>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latin typeface="Arial" panose="020B0604020202020204" pitchFamily="34" charset="0"/>
                  <a:ea typeface="MS Mincho"/>
                  <a:cs typeface="Arial" panose="020B0604020202020204" pitchFamily="34" charset="0"/>
                </a:rPr>
                <a:t>154</a:t>
              </a:r>
            </a:p>
          </p:txBody>
        </p:sp>
      </p:grpSp>
      <p:sp>
        <p:nvSpPr>
          <p:cNvPr id="187" name="Freeform 21">
            <a:extLst>
              <a:ext uri="{FF2B5EF4-FFF2-40B4-BE49-F238E27FC236}">
                <a16:creationId xmlns:a16="http://schemas.microsoft.com/office/drawing/2014/main" id="{410106E1-20D1-673D-47BC-771ACCD363F1}"/>
              </a:ext>
            </a:extLst>
          </p:cNvPr>
          <p:cNvSpPr>
            <a:spLocks/>
          </p:cNvSpPr>
          <p:nvPr/>
        </p:nvSpPr>
        <p:spPr bwMode="auto">
          <a:xfrm>
            <a:off x="6816883" y="3095782"/>
            <a:ext cx="5112000"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8" name="Group 187">
            <a:extLst>
              <a:ext uri="{FF2B5EF4-FFF2-40B4-BE49-F238E27FC236}">
                <a16:creationId xmlns:a16="http://schemas.microsoft.com/office/drawing/2014/main" id="{E87584C9-29A3-A5B3-671A-76F2D10BDBBF}"/>
              </a:ext>
            </a:extLst>
          </p:cNvPr>
          <p:cNvGrpSpPr/>
          <p:nvPr/>
        </p:nvGrpSpPr>
        <p:grpSpPr>
          <a:xfrm>
            <a:off x="6141816" y="2916693"/>
            <a:ext cx="672405" cy="2538000"/>
            <a:chOff x="1311950" y="1242031"/>
            <a:chExt cx="672405" cy="2905991"/>
          </a:xfrm>
        </p:grpSpPr>
        <p:sp>
          <p:nvSpPr>
            <p:cNvPr id="189" name="Line 6">
              <a:extLst>
                <a:ext uri="{FF2B5EF4-FFF2-40B4-BE49-F238E27FC236}">
                  <a16:creationId xmlns:a16="http://schemas.microsoft.com/office/drawing/2014/main" id="{F712AA60-AB37-D1E8-0B1D-38A12203DDCE}"/>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0" name="Line 7">
              <a:extLst>
                <a:ext uri="{FF2B5EF4-FFF2-40B4-BE49-F238E27FC236}">
                  <a16:creationId xmlns:a16="http://schemas.microsoft.com/office/drawing/2014/main" id="{1FD4D27A-9D8C-E4DB-E960-8BC6CCFE5F3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1" name="Line 8">
              <a:extLst>
                <a:ext uri="{FF2B5EF4-FFF2-40B4-BE49-F238E27FC236}">
                  <a16:creationId xmlns:a16="http://schemas.microsoft.com/office/drawing/2014/main" id="{3EF3201C-3F6C-8F37-75CE-14EC158BD073}"/>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2" name="Line 9">
              <a:extLst>
                <a:ext uri="{FF2B5EF4-FFF2-40B4-BE49-F238E27FC236}">
                  <a16:creationId xmlns:a16="http://schemas.microsoft.com/office/drawing/2014/main" id="{9B2DD7C1-F174-71D2-5B69-D14D8C99B8F1}"/>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3" name="Line 10">
              <a:extLst>
                <a:ext uri="{FF2B5EF4-FFF2-40B4-BE49-F238E27FC236}">
                  <a16:creationId xmlns:a16="http://schemas.microsoft.com/office/drawing/2014/main" id="{767848F4-6AC0-F8A0-678E-04762CCABB4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4" name="Line 11">
              <a:extLst>
                <a:ext uri="{FF2B5EF4-FFF2-40B4-BE49-F238E27FC236}">
                  <a16:creationId xmlns:a16="http://schemas.microsoft.com/office/drawing/2014/main" id="{7D771247-5BB1-F627-04B5-1F17A3366ED7}"/>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5" name="TextBox 194">
              <a:extLst>
                <a:ext uri="{FF2B5EF4-FFF2-40B4-BE49-F238E27FC236}">
                  <a16:creationId xmlns:a16="http://schemas.microsoft.com/office/drawing/2014/main" id="{5A8D6588-2D70-972E-9434-39A2A07650B3}"/>
                </a:ext>
              </a:extLst>
            </p:cNvPr>
            <p:cNvSpPr txBox="1"/>
            <p:nvPr/>
          </p:nvSpPr>
          <p:spPr>
            <a:xfrm rot="16200000">
              <a:off x="1062779" y="2569414"/>
              <a:ext cx="80611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a:t>
              </a:r>
            </a:p>
          </p:txBody>
        </p:sp>
        <p:sp>
          <p:nvSpPr>
            <p:cNvPr id="196" name="TextBox 195">
              <a:extLst>
                <a:ext uri="{FF2B5EF4-FFF2-40B4-BE49-F238E27FC236}">
                  <a16:creationId xmlns:a16="http://schemas.microsoft.com/office/drawing/2014/main" id="{3FC913A0-605B-EAB6-4ED7-2987473AAB6C}"/>
                </a:ext>
              </a:extLst>
            </p:cNvPr>
            <p:cNvSpPr txBox="1"/>
            <p:nvPr/>
          </p:nvSpPr>
          <p:spPr>
            <a:xfrm>
              <a:off x="1459938" y="1242031"/>
              <a:ext cx="482825"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97" name="TextBox 196">
              <a:extLst>
                <a:ext uri="{FF2B5EF4-FFF2-40B4-BE49-F238E27FC236}">
                  <a16:creationId xmlns:a16="http://schemas.microsoft.com/office/drawing/2014/main" id="{73F19D6A-1801-0F4A-5B21-2354E6216094}"/>
                </a:ext>
              </a:extLst>
            </p:cNvPr>
            <p:cNvSpPr txBox="1"/>
            <p:nvPr/>
          </p:nvSpPr>
          <p:spPr>
            <a:xfrm>
              <a:off x="1559325" y="1766170"/>
              <a:ext cx="383438"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98" name="TextBox 197">
              <a:extLst>
                <a:ext uri="{FF2B5EF4-FFF2-40B4-BE49-F238E27FC236}">
                  <a16:creationId xmlns:a16="http://schemas.microsoft.com/office/drawing/2014/main" id="{A0A5D52B-2E2F-F0DE-AB84-917931F15549}"/>
                </a:ext>
              </a:extLst>
            </p:cNvPr>
            <p:cNvSpPr txBox="1"/>
            <p:nvPr/>
          </p:nvSpPr>
          <p:spPr>
            <a:xfrm>
              <a:off x="1559325" y="2264700"/>
              <a:ext cx="383438"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199" name="TextBox 198">
              <a:extLst>
                <a:ext uri="{FF2B5EF4-FFF2-40B4-BE49-F238E27FC236}">
                  <a16:creationId xmlns:a16="http://schemas.microsoft.com/office/drawing/2014/main" id="{BD416785-C35C-3E0D-E911-FBF706EA7BF3}"/>
                </a:ext>
              </a:extLst>
            </p:cNvPr>
            <p:cNvSpPr txBox="1"/>
            <p:nvPr/>
          </p:nvSpPr>
          <p:spPr>
            <a:xfrm>
              <a:off x="1559325" y="2779354"/>
              <a:ext cx="383438"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200" name="TextBox 199">
              <a:extLst>
                <a:ext uri="{FF2B5EF4-FFF2-40B4-BE49-F238E27FC236}">
                  <a16:creationId xmlns:a16="http://schemas.microsoft.com/office/drawing/2014/main" id="{752F347A-7CE9-FE4D-FB2E-660B181AAF06}"/>
                </a:ext>
              </a:extLst>
            </p:cNvPr>
            <p:cNvSpPr txBox="1"/>
            <p:nvPr/>
          </p:nvSpPr>
          <p:spPr>
            <a:xfrm>
              <a:off x="1559325" y="3283257"/>
              <a:ext cx="383438"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201" name="TextBox 200">
              <a:extLst>
                <a:ext uri="{FF2B5EF4-FFF2-40B4-BE49-F238E27FC236}">
                  <a16:creationId xmlns:a16="http://schemas.microsoft.com/office/drawing/2014/main" id="{89388636-50FF-E929-061E-77E1CD015EF4}"/>
                </a:ext>
              </a:extLst>
            </p:cNvPr>
            <p:cNvSpPr txBox="1"/>
            <p:nvPr/>
          </p:nvSpPr>
          <p:spPr>
            <a:xfrm>
              <a:off x="1658719" y="3792532"/>
              <a:ext cx="284052" cy="355490"/>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grpSp>
        <p:nvGrpSpPr>
          <p:cNvPr id="202" name="Group 201">
            <a:extLst>
              <a:ext uri="{FF2B5EF4-FFF2-40B4-BE49-F238E27FC236}">
                <a16:creationId xmlns:a16="http://schemas.microsoft.com/office/drawing/2014/main" id="{0AD34D2C-A432-1C8E-E115-506C4B053035}"/>
              </a:ext>
            </a:extLst>
          </p:cNvPr>
          <p:cNvGrpSpPr/>
          <p:nvPr/>
        </p:nvGrpSpPr>
        <p:grpSpPr>
          <a:xfrm>
            <a:off x="6811543" y="3074388"/>
            <a:ext cx="5135584" cy="1531729"/>
            <a:chOff x="2990850" y="2476499"/>
            <a:chExt cx="6207299" cy="1909581"/>
          </a:xfrm>
        </p:grpSpPr>
        <p:sp>
          <p:nvSpPr>
            <p:cNvPr id="203" name="Freeform: Shape 344">
              <a:extLst>
                <a:ext uri="{FF2B5EF4-FFF2-40B4-BE49-F238E27FC236}">
                  <a16:creationId xmlns:a16="http://schemas.microsoft.com/office/drawing/2014/main" id="{900BECD5-BBF7-8C23-FFAF-3F14F69A15FB}"/>
                </a:ext>
              </a:extLst>
            </p:cNvPr>
            <p:cNvSpPr/>
            <p:nvPr/>
          </p:nvSpPr>
          <p:spPr>
            <a:xfrm>
              <a:off x="2990850" y="2476499"/>
              <a:ext cx="6207299" cy="1869328"/>
            </a:xfrm>
            <a:custGeom>
              <a:avLst/>
              <a:gdLst>
                <a:gd name="connsiteX0" fmla="*/ 6207300 w 6207299"/>
                <a:gd name="connsiteY0" fmla="*/ 1869329 h 1869328"/>
                <a:gd name="connsiteX1" fmla="*/ 5822023 w 6207299"/>
                <a:gd name="connsiteY1" fmla="*/ 1869329 h 1869328"/>
                <a:gd name="connsiteX2" fmla="*/ 5822023 w 6207299"/>
                <a:gd name="connsiteY2" fmla="*/ 1851489 h 1869328"/>
                <a:gd name="connsiteX3" fmla="*/ 5404638 w 6207299"/>
                <a:gd name="connsiteY3" fmla="*/ 1851489 h 1869328"/>
                <a:gd name="connsiteX4" fmla="*/ 5404638 w 6207299"/>
                <a:gd name="connsiteY4" fmla="*/ 1812246 h 1869328"/>
                <a:gd name="connsiteX5" fmla="*/ 5368957 w 6207299"/>
                <a:gd name="connsiteY5" fmla="*/ 1812246 h 1869328"/>
                <a:gd name="connsiteX6" fmla="*/ 5368957 w 6207299"/>
                <a:gd name="connsiteY6" fmla="*/ 1769440 h 1869328"/>
                <a:gd name="connsiteX7" fmla="*/ 5308311 w 6207299"/>
                <a:gd name="connsiteY7" fmla="*/ 1769440 h 1869328"/>
                <a:gd name="connsiteX8" fmla="*/ 5308311 w 6207299"/>
                <a:gd name="connsiteY8" fmla="*/ 1723063 h 1869328"/>
                <a:gd name="connsiteX9" fmla="*/ 5154911 w 6207299"/>
                <a:gd name="connsiteY9" fmla="*/ 1723063 h 1869328"/>
                <a:gd name="connsiteX10" fmla="*/ 5154911 w 6207299"/>
                <a:gd name="connsiteY10" fmla="*/ 1698088 h 1869328"/>
                <a:gd name="connsiteX11" fmla="*/ 4997949 w 6207299"/>
                <a:gd name="connsiteY11" fmla="*/ 1698088 h 1869328"/>
                <a:gd name="connsiteX12" fmla="*/ 4997949 w 6207299"/>
                <a:gd name="connsiteY12" fmla="*/ 1626746 h 1869328"/>
                <a:gd name="connsiteX13" fmla="*/ 4969412 w 6207299"/>
                <a:gd name="connsiteY13" fmla="*/ 1626746 h 1869328"/>
                <a:gd name="connsiteX14" fmla="*/ 4969412 w 6207299"/>
                <a:gd name="connsiteY14" fmla="*/ 1598200 h 1869328"/>
                <a:gd name="connsiteX15" fmla="*/ 4937303 w 6207299"/>
                <a:gd name="connsiteY15" fmla="*/ 1598200 h 1869328"/>
                <a:gd name="connsiteX16" fmla="*/ 4937303 w 6207299"/>
                <a:gd name="connsiteY16" fmla="*/ 1558957 h 1869328"/>
                <a:gd name="connsiteX17" fmla="*/ 4855255 w 6207299"/>
                <a:gd name="connsiteY17" fmla="*/ 1558957 h 1869328"/>
                <a:gd name="connsiteX18" fmla="*/ 4855255 w 6207299"/>
                <a:gd name="connsiteY18" fmla="*/ 1533992 h 1869328"/>
                <a:gd name="connsiteX19" fmla="*/ 4808877 w 6207299"/>
                <a:gd name="connsiteY19" fmla="*/ 1533992 h 1869328"/>
                <a:gd name="connsiteX20" fmla="*/ 4808877 w 6207299"/>
                <a:gd name="connsiteY20" fmla="*/ 1516151 h 1869328"/>
                <a:gd name="connsiteX21" fmla="*/ 4701855 w 6207299"/>
                <a:gd name="connsiteY21" fmla="*/ 1516151 h 1869328"/>
                <a:gd name="connsiteX22" fmla="*/ 4701855 w 6207299"/>
                <a:gd name="connsiteY22" fmla="*/ 1455506 h 1869328"/>
                <a:gd name="connsiteX23" fmla="*/ 4637637 w 6207299"/>
                <a:gd name="connsiteY23" fmla="*/ 1455506 h 1869328"/>
                <a:gd name="connsiteX24" fmla="*/ 4637637 w 6207299"/>
                <a:gd name="connsiteY24" fmla="*/ 1437666 h 1869328"/>
                <a:gd name="connsiteX25" fmla="*/ 4619806 w 6207299"/>
                <a:gd name="connsiteY25" fmla="*/ 1437666 h 1869328"/>
                <a:gd name="connsiteX26" fmla="*/ 4619806 w 6207299"/>
                <a:gd name="connsiteY26" fmla="*/ 1412700 h 1869328"/>
                <a:gd name="connsiteX27" fmla="*/ 4576991 w 6207299"/>
                <a:gd name="connsiteY27" fmla="*/ 1412700 h 1869328"/>
                <a:gd name="connsiteX28" fmla="*/ 4576991 w 6207299"/>
                <a:gd name="connsiteY28" fmla="*/ 1380592 h 1869328"/>
                <a:gd name="connsiteX29" fmla="*/ 4430735 w 6207299"/>
                <a:gd name="connsiteY29" fmla="*/ 1380592 h 1869328"/>
                <a:gd name="connsiteX30" fmla="*/ 4430735 w 6207299"/>
                <a:gd name="connsiteY30" fmla="*/ 1334214 h 1869328"/>
                <a:gd name="connsiteX31" fmla="*/ 4416457 w 6207299"/>
                <a:gd name="connsiteY31" fmla="*/ 1334214 h 1869328"/>
                <a:gd name="connsiteX32" fmla="*/ 4416457 w 6207299"/>
                <a:gd name="connsiteY32" fmla="*/ 1280703 h 1869328"/>
                <a:gd name="connsiteX33" fmla="*/ 4345115 w 6207299"/>
                <a:gd name="connsiteY33" fmla="*/ 1280703 h 1869328"/>
                <a:gd name="connsiteX34" fmla="*/ 4345115 w 6207299"/>
                <a:gd name="connsiteY34" fmla="*/ 1252166 h 1869328"/>
                <a:gd name="connsiteX35" fmla="*/ 4213117 w 6207299"/>
                <a:gd name="connsiteY35" fmla="*/ 1252166 h 1869328"/>
                <a:gd name="connsiteX36" fmla="*/ 4213117 w 6207299"/>
                <a:gd name="connsiteY36" fmla="*/ 1234326 h 1869328"/>
                <a:gd name="connsiteX37" fmla="*/ 3995509 w 6207299"/>
                <a:gd name="connsiteY37" fmla="*/ 1234326 h 1869328"/>
                <a:gd name="connsiteX38" fmla="*/ 3995509 w 6207299"/>
                <a:gd name="connsiteY38" fmla="*/ 1209351 h 1869328"/>
                <a:gd name="connsiteX39" fmla="*/ 3934863 w 6207299"/>
                <a:gd name="connsiteY39" fmla="*/ 1209351 h 1869328"/>
                <a:gd name="connsiteX40" fmla="*/ 3934863 w 6207299"/>
                <a:gd name="connsiteY40" fmla="*/ 1184386 h 1869328"/>
                <a:gd name="connsiteX41" fmla="*/ 3827840 w 6207299"/>
                <a:gd name="connsiteY41" fmla="*/ 1184386 h 1869328"/>
                <a:gd name="connsiteX42" fmla="*/ 3827840 w 6207299"/>
                <a:gd name="connsiteY42" fmla="*/ 1148706 h 1869328"/>
                <a:gd name="connsiteX43" fmla="*/ 3710111 w 6207299"/>
                <a:gd name="connsiteY43" fmla="*/ 1148706 h 1869328"/>
                <a:gd name="connsiteX44" fmla="*/ 3710111 w 6207299"/>
                <a:gd name="connsiteY44" fmla="*/ 1116597 h 1869328"/>
                <a:gd name="connsiteX45" fmla="*/ 3628063 w 6207299"/>
                <a:gd name="connsiteY45" fmla="*/ 1116597 h 1869328"/>
                <a:gd name="connsiteX46" fmla="*/ 3628063 w 6207299"/>
                <a:gd name="connsiteY46" fmla="*/ 1098766 h 1869328"/>
                <a:gd name="connsiteX47" fmla="*/ 3546015 w 6207299"/>
                <a:gd name="connsiteY47" fmla="*/ 1098766 h 1869328"/>
                <a:gd name="connsiteX48" fmla="*/ 3546015 w 6207299"/>
                <a:gd name="connsiteY48" fmla="*/ 1073791 h 1869328"/>
                <a:gd name="connsiteX49" fmla="*/ 3424723 w 6207299"/>
                <a:gd name="connsiteY49" fmla="*/ 1073791 h 1869328"/>
                <a:gd name="connsiteX50" fmla="*/ 3424723 w 6207299"/>
                <a:gd name="connsiteY50" fmla="*/ 1023852 h 1869328"/>
                <a:gd name="connsiteX51" fmla="*/ 3410445 w 6207299"/>
                <a:gd name="connsiteY51" fmla="*/ 1023852 h 1869328"/>
                <a:gd name="connsiteX52" fmla="*/ 3410445 w 6207299"/>
                <a:gd name="connsiteY52" fmla="*/ 970340 h 1869328"/>
                <a:gd name="connsiteX53" fmla="*/ 3342666 w 6207299"/>
                <a:gd name="connsiteY53" fmla="*/ 970340 h 1869328"/>
                <a:gd name="connsiteX54" fmla="*/ 3342666 w 6207299"/>
                <a:gd name="connsiteY54" fmla="*/ 916826 h 1869328"/>
                <a:gd name="connsiteX55" fmla="*/ 3232080 w 6207299"/>
                <a:gd name="connsiteY55" fmla="*/ 916826 h 1869328"/>
                <a:gd name="connsiteX56" fmla="*/ 3232080 w 6207299"/>
                <a:gd name="connsiteY56" fmla="*/ 888286 h 1869328"/>
                <a:gd name="connsiteX57" fmla="*/ 3167863 w 6207299"/>
                <a:gd name="connsiteY57" fmla="*/ 888286 h 1869328"/>
                <a:gd name="connsiteX58" fmla="*/ 3167863 w 6207299"/>
                <a:gd name="connsiteY58" fmla="*/ 856179 h 1869328"/>
                <a:gd name="connsiteX59" fmla="*/ 2964523 w 6207299"/>
                <a:gd name="connsiteY59" fmla="*/ 856179 h 1869328"/>
                <a:gd name="connsiteX60" fmla="*/ 2964523 w 6207299"/>
                <a:gd name="connsiteY60" fmla="*/ 824073 h 1869328"/>
                <a:gd name="connsiteX61" fmla="*/ 2900305 w 6207299"/>
                <a:gd name="connsiteY61" fmla="*/ 824073 h 1869328"/>
                <a:gd name="connsiteX62" fmla="*/ 2900305 w 6207299"/>
                <a:gd name="connsiteY62" fmla="*/ 788399 h 1869328"/>
                <a:gd name="connsiteX63" fmla="*/ 2861072 w 6207299"/>
                <a:gd name="connsiteY63" fmla="*/ 788399 h 1869328"/>
                <a:gd name="connsiteX64" fmla="*/ 2861072 w 6207299"/>
                <a:gd name="connsiteY64" fmla="*/ 759860 h 1869328"/>
                <a:gd name="connsiteX65" fmla="*/ 2732637 w 6207299"/>
                <a:gd name="connsiteY65" fmla="*/ 759860 h 1869328"/>
                <a:gd name="connsiteX66" fmla="*/ 2732637 w 6207299"/>
                <a:gd name="connsiteY66" fmla="*/ 731320 h 1869328"/>
                <a:gd name="connsiteX67" fmla="*/ 2679126 w 6207299"/>
                <a:gd name="connsiteY67" fmla="*/ 731320 h 1869328"/>
                <a:gd name="connsiteX68" fmla="*/ 2679126 w 6207299"/>
                <a:gd name="connsiteY68" fmla="*/ 706348 h 1869328"/>
                <a:gd name="connsiteX69" fmla="*/ 2611346 w 6207299"/>
                <a:gd name="connsiteY69" fmla="*/ 706348 h 1869328"/>
                <a:gd name="connsiteX70" fmla="*/ 2611346 w 6207299"/>
                <a:gd name="connsiteY70" fmla="*/ 681377 h 1869328"/>
                <a:gd name="connsiteX71" fmla="*/ 2532869 w 6207299"/>
                <a:gd name="connsiteY71" fmla="*/ 681377 h 1869328"/>
                <a:gd name="connsiteX72" fmla="*/ 2532869 w 6207299"/>
                <a:gd name="connsiteY72" fmla="*/ 663539 h 1869328"/>
                <a:gd name="connsiteX73" fmla="*/ 2497188 w 6207299"/>
                <a:gd name="connsiteY73" fmla="*/ 663539 h 1869328"/>
                <a:gd name="connsiteX74" fmla="*/ 2497188 w 6207299"/>
                <a:gd name="connsiteY74" fmla="*/ 638567 h 1869328"/>
                <a:gd name="connsiteX75" fmla="*/ 2436543 w 6207299"/>
                <a:gd name="connsiteY75" fmla="*/ 638567 h 1869328"/>
                <a:gd name="connsiteX76" fmla="*/ 2436543 w 6207299"/>
                <a:gd name="connsiteY76" fmla="*/ 613596 h 1869328"/>
                <a:gd name="connsiteX77" fmla="*/ 2390166 w 6207299"/>
                <a:gd name="connsiteY77" fmla="*/ 613596 h 1869328"/>
                <a:gd name="connsiteX78" fmla="*/ 2390166 w 6207299"/>
                <a:gd name="connsiteY78" fmla="*/ 588624 h 1869328"/>
                <a:gd name="connsiteX79" fmla="*/ 2322386 w 6207299"/>
                <a:gd name="connsiteY79" fmla="*/ 588624 h 1869328"/>
                <a:gd name="connsiteX80" fmla="*/ 2322386 w 6207299"/>
                <a:gd name="connsiteY80" fmla="*/ 577922 h 1869328"/>
                <a:gd name="connsiteX81" fmla="*/ 2293849 w 6207299"/>
                <a:gd name="connsiteY81" fmla="*/ 577922 h 1869328"/>
                <a:gd name="connsiteX82" fmla="*/ 2293849 w 6207299"/>
                <a:gd name="connsiteY82" fmla="*/ 510141 h 1869328"/>
                <a:gd name="connsiteX83" fmla="*/ 2211800 w 6207299"/>
                <a:gd name="connsiteY83" fmla="*/ 510141 h 1869328"/>
                <a:gd name="connsiteX84" fmla="*/ 2211800 w 6207299"/>
                <a:gd name="connsiteY84" fmla="*/ 492303 h 1869328"/>
                <a:gd name="connsiteX85" fmla="*/ 2144020 w 6207299"/>
                <a:gd name="connsiteY85" fmla="*/ 492303 h 1869328"/>
                <a:gd name="connsiteX86" fmla="*/ 2144020 w 6207299"/>
                <a:gd name="connsiteY86" fmla="*/ 463764 h 1869328"/>
                <a:gd name="connsiteX87" fmla="*/ 2122608 w 6207299"/>
                <a:gd name="connsiteY87" fmla="*/ 463764 h 1869328"/>
                <a:gd name="connsiteX88" fmla="*/ 2122608 w 6207299"/>
                <a:gd name="connsiteY88" fmla="*/ 442360 h 1869328"/>
                <a:gd name="connsiteX89" fmla="*/ 1869329 w 6207299"/>
                <a:gd name="connsiteY89" fmla="*/ 442360 h 1869328"/>
                <a:gd name="connsiteX90" fmla="*/ 1869329 w 6207299"/>
                <a:gd name="connsiteY90" fmla="*/ 395983 h 1869328"/>
                <a:gd name="connsiteX91" fmla="*/ 1826514 w 6207299"/>
                <a:gd name="connsiteY91" fmla="*/ 395983 h 1869328"/>
                <a:gd name="connsiteX92" fmla="*/ 1826514 w 6207299"/>
                <a:gd name="connsiteY92" fmla="*/ 356742 h 1869328"/>
                <a:gd name="connsiteX93" fmla="*/ 1690954 w 6207299"/>
                <a:gd name="connsiteY93" fmla="*/ 356742 h 1869328"/>
                <a:gd name="connsiteX94" fmla="*/ 1690954 w 6207299"/>
                <a:gd name="connsiteY94" fmla="*/ 321068 h 1869328"/>
                <a:gd name="connsiteX95" fmla="*/ 1598200 w 6207299"/>
                <a:gd name="connsiteY95" fmla="*/ 321068 h 1869328"/>
                <a:gd name="connsiteX96" fmla="*/ 1598200 w 6207299"/>
                <a:gd name="connsiteY96" fmla="*/ 271123 h 1869328"/>
                <a:gd name="connsiteX97" fmla="*/ 1548260 w 6207299"/>
                <a:gd name="connsiteY97" fmla="*/ 271123 h 1869328"/>
                <a:gd name="connsiteX98" fmla="*/ 1548260 w 6207299"/>
                <a:gd name="connsiteY98" fmla="*/ 246152 h 1869328"/>
                <a:gd name="connsiteX99" fmla="*/ 1426969 w 6207299"/>
                <a:gd name="connsiteY99" fmla="*/ 246152 h 1869328"/>
                <a:gd name="connsiteX100" fmla="*/ 1426969 w 6207299"/>
                <a:gd name="connsiteY100" fmla="*/ 224747 h 1869328"/>
                <a:gd name="connsiteX101" fmla="*/ 1391288 w 6207299"/>
                <a:gd name="connsiteY101" fmla="*/ 224747 h 1869328"/>
                <a:gd name="connsiteX102" fmla="*/ 1391288 w 6207299"/>
                <a:gd name="connsiteY102" fmla="*/ 174804 h 1869328"/>
                <a:gd name="connsiteX103" fmla="*/ 1334214 w 6207299"/>
                <a:gd name="connsiteY103" fmla="*/ 174804 h 1869328"/>
                <a:gd name="connsiteX104" fmla="*/ 1334214 w 6207299"/>
                <a:gd name="connsiteY104" fmla="*/ 146264 h 1869328"/>
                <a:gd name="connsiteX105" fmla="*/ 1134437 w 6207299"/>
                <a:gd name="connsiteY105" fmla="*/ 146264 h 1869328"/>
                <a:gd name="connsiteX106" fmla="*/ 1134437 w 6207299"/>
                <a:gd name="connsiteY106" fmla="*/ 135562 h 1869328"/>
                <a:gd name="connsiteX107" fmla="*/ 1034548 w 6207299"/>
                <a:gd name="connsiteY107" fmla="*/ 135562 h 1869328"/>
                <a:gd name="connsiteX108" fmla="*/ 1034548 w 6207299"/>
                <a:gd name="connsiteY108" fmla="*/ 114157 h 1869328"/>
                <a:gd name="connsiteX109" fmla="*/ 877584 w 6207299"/>
                <a:gd name="connsiteY109" fmla="*/ 114157 h 1869328"/>
                <a:gd name="connsiteX110" fmla="*/ 877584 w 6207299"/>
                <a:gd name="connsiteY110" fmla="*/ 96321 h 1869328"/>
                <a:gd name="connsiteX111" fmla="*/ 802669 w 6207299"/>
                <a:gd name="connsiteY111" fmla="*/ 96321 h 1869328"/>
                <a:gd name="connsiteX112" fmla="*/ 802669 w 6207299"/>
                <a:gd name="connsiteY112" fmla="*/ 14270 h 1869328"/>
                <a:gd name="connsiteX113" fmla="*/ 599325 w 6207299"/>
                <a:gd name="connsiteY113" fmla="*/ 14270 h 1869328"/>
                <a:gd name="connsiteX114" fmla="*/ 599325 w 6207299"/>
                <a:gd name="connsiteY114" fmla="*/ 0 h 1869328"/>
                <a:gd name="connsiteX115" fmla="*/ 0 w 6207299"/>
                <a:gd name="connsiteY115" fmla="*/ 0 h 18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207299" h="1869328">
                  <a:moveTo>
                    <a:pt x="6207300" y="1869329"/>
                  </a:moveTo>
                  <a:lnTo>
                    <a:pt x="5822023" y="1869329"/>
                  </a:lnTo>
                  <a:lnTo>
                    <a:pt x="5822023" y="1851489"/>
                  </a:lnTo>
                  <a:lnTo>
                    <a:pt x="5404638" y="1851489"/>
                  </a:lnTo>
                  <a:lnTo>
                    <a:pt x="5404638" y="1812246"/>
                  </a:lnTo>
                  <a:lnTo>
                    <a:pt x="5368957" y="1812246"/>
                  </a:lnTo>
                  <a:lnTo>
                    <a:pt x="5368957" y="1769440"/>
                  </a:lnTo>
                  <a:lnTo>
                    <a:pt x="5308311" y="1769440"/>
                  </a:lnTo>
                  <a:lnTo>
                    <a:pt x="5308311" y="1723063"/>
                  </a:lnTo>
                  <a:lnTo>
                    <a:pt x="5154911" y="1723063"/>
                  </a:lnTo>
                  <a:lnTo>
                    <a:pt x="5154911" y="1698088"/>
                  </a:lnTo>
                  <a:lnTo>
                    <a:pt x="4997949" y="1698088"/>
                  </a:lnTo>
                  <a:lnTo>
                    <a:pt x="4997949" y="1626746"/>
                  </a:lnTo>
                  <a:lnTo>
                    <a:pt x="4969412" y="1626746"/>
                  </a:lnTo>
                  <a:lnTo>
                    <a:pt x="4969412" y="1598200"/>
                  </a:lnTo>
                  <a:lnTo>
                    <a:pt x="4937303" y="1598200"/>
                  </a:lnTo>
                  <a:lnTo>
                    <a:pt x="4937303" y="1558957"/>
                  </a:lnTo>
                  <a:lnTo>
                    <a:pt x="4855255" y="1558957"/>
                  </a:lnTo>
                  <a:lnTo>
                    <a:pt x="4855255" y="1533992"/>
                  </a:lnTo>
                  <a:lnTo>
                    <a:pt x="4808877" y="1533992"/>
                  </a:lnTo>
                  <a:lnTo>
                    <a:pt x="4808877" y="1516151"/>
                  </a:lnTo>
                  <a:lnTo>
                    <a:pt x="4701855" y="1516151"/>
                  </a:lnTo>
                  <a:lnTo>
                    <a:pt x="4701855" y="1455506"/>
                  </a:lnTo>
                  <a:lnTo>
                    <a:pt x="4637637" y="1455506"/>
                  </a:lnTo>
                  <a:lnTo>
                    <a:pt x="4637637" y="1437666"/>
                  </a:lnTo>
                  <a:lnTo>
                    <a:pt x="4619806" y="1437666"/>
                  </a:lnTo>
                  <a:lnTo>
                    <a:pt x="4619806" y="1412700"/>
                  </a:lnTo>
                  <a:lnTo>
                    <a:pt x="4576991" y="1412700"/>
                  </a:lnTo>
                  <a:lnTo>
                    <a:pt x="4576991" y="1380592"/>
                  </a:lnTo>
                  <a:lnTo>
                    <a:pt x="4430735" y="1380592"/>
                  </a:lnTo>
                  <a:lnTo>
                    <a:pt x="4430735" y="1334214"/>
                  </a:lnTo>
                  <a:lnTo>
                    <a:pt x="4416457" y="1334214"/>
                  </a:lnTo>
                  <a:lnTo>
                    <a:pt x="4416457" y="1280703"/>
                  </a:lnTo>
                  <a:lnTo>
                    <a:pt x="4345115" y="1280703"/>
                  </a:lnTo>
                  <a:lnTo>
                    <a:pt x="4345115" y="1252166"/>
                  </a:lnTo>
                  <a:lnTo>
                    <a:pt x="4213117" y="1252166"/>
                  </a:lnTo>
                  <a:lnTo>
                    <a:pt x="4213117" y="1234326"/>
                  </a:lnTo>
                  <a:lnTo>
                    <a:pt x="3995509" y="1234326"/>
                  </a:lnTo>
                  <a:lnTo>
                    <a:pt x="3995509" y="1209351"/>
                  </a:lnTo>
                  <a:lnTo>
                    <a:pt x="3934863" y="1209351"/>
                  </a:lnTo>
                  <a:lnTo>
                    <a:pt x="3934863" y="1184386"/>
                  </a:lnTo>
                  <a:lnTo>
                    <a:pt x="3827840" y="1184386"/>
                  </a:lnTo>
                  <a:lnTo>
                    <a:pt x="3827840" y="1148706"/>
                  </a:lnTo>
                  <a:lnTo>
                    <a:pt x="3710111" y="1148706"/>
                  </a:lnTo>
                  <a:lnTo>
                    <a:pt x="3710111" y="1116597"/>
                  </a:lnTo>
                  <a:lnTo>
                    <a:pt x="3628063" y="1116597"/>
                  </a:lnTo>
                  <a:lnTo>
                    <a:pt x="3628063" y="1098766"/>
                  </a:lnTo>
                  <a:lnTo>
                    <a:pt x="3546015" y="1098766"/>
                  </a:lnTo>
                  <a:lnTo>
                    <a:pt x="3546015" y="1073791"/>
                  </a:lnTo>
                  <a:lnTo>
                    <a:pt x="3424723" y="1073791"/>
                  </a:lnTo>
                  <a:lnTo>
                    <a:pt x="3424723" y="1023852"/>
                  </a:lnTo>
                  <a:lnTo>
                    <a:pt x="3410445" y="1023852"/>
                  </a:lnTo>
                  <a:lnTo>
                    <a:pt x="3410445" y="970340"/>
                  </a:lnTo>
                  <a:lnTo>
                    <a:pt x="3342666" y="970340"/>
                  </a:lnTo>
                  <a:lnTo>
                    <a:pt x="3342666" y="916826"/>
                  </a:lnTo>
                  <a:lnTo>
                    <a:pt x="3232080" y="916826"/>
                  </a:lnTo>
                  <a:lnTo>
                    <a:pt x="3232080" y="888286"/>
                  </a:lnTo>
                  <a:lnTo>
                    <a:pt x="3167863" y="888286"/>
                  </a:lnTo>
                  <a:lnTo>
                    <a:pt x="3167863" y="856179"/>
                  </a:lnTo>
                  <a:lnTo>
                    <a:pt x="2964523" y="856179"/>
                  </a:lnTo>
                  <a:lnTo>
                    <a:pt x="2964523" y="824073"/>
                  </a:lnTo>
                  <a:lnTo>
                    <a:pt x="2900305" y="824073"/>
                  </a:lnTo>
                  <a:lnTo>
                    <a:pt x="2900305" y="788399"/>
                  </a:lnTo>
                  <a:lnTo>
                    <a:pt x="2861072" y="788399"/>
                  </a:lnTo>
                  <a:lnTo>
                    <a:pt x="2861072" y="759860"/>
                  </a:lnTo>
                  <a:lnTo>
                    <a:pt x="2732637" y="759860"/>
                  </a:lnTo>
                  <a:lnTo>
                    <a:pt x="2732637" y="731320"/>
                  </a:lnTo>
                  <a:lnTo>
                    <a:pt x="2679126" y="731320"/>
                  </a:lnTo>
                  <a:lnTo>
                    <a:pt x="2679126" y="706348"/>
                  </a:lnTo>
                  <a:lnTo>
                    <a:pt x="2611346" y="706348"/>
                  </a:lnTo>
                  <a:lnTo>
                    <a:pt x="2611346" y="681377"/>
                  </a:lnTo>
                  <a:lnTo>
                    <a:pt x="2532869" y="681377"/>
                  </a:lnTo>
                  <a:lnTo>
                    <a:pt x="2532869" y="663539"/>
                  </a:lnTo>
                  <a:lnTo>
                    <a:pt x="2497188" y="663539"/>
                  </a:lnTo>
                  <a:lnTo>
                    <a:pt x="2497188" y="638567"/>
                  </a:lnTo>
                  <a:lnTo>
                    <a:pt x="2436543" y="638567"/>
                  </a:lnTo>
                  <a:lnTo>
                    <a:pt x="2436543" y="613596"/>
                  </a:lnTo>
                  <a:lnTo>
                    <a:pt x="2390166" y="613596"/>
                  </a:lnTo>
                  <a:lnTo>
                    <a:pt x="2390166" y="588624"/>
                  </a:lnTo>
                  <a:lnTo>
                    <a:pt x="2322386" y="588624"/>
                  </a:lnTo>
                  <a:lnTo>
                    <a:pt x="2322386" y="577922"/>
                  </a:lnTo>
                  <a:lnTo>
                    <a:pt x="2293849" y="577922"/>
                  </a:lnTo>
                  <a:lnTo>
                    <a:pt x="2293849" y="510141"/>
                  </a:lnTo>
                  <a:lnTo>
                    <a:pt x="2211800" y="510141"/>
                  </a:lnTo>
                  <a:lnTo>
                    <a:pt x="2211800" y="492303"/>
                  </a:lnTo>
                  <a:lnTo>
                    <a:pt x="2144020" y="492303"/>
                  </a:lnTo>
                  <a:lnTo>
                    <a:pt x="2144020" y="463764"/>
                  </a:lnTo>
                  <a:lnTo>
                    <a:pt x="2122608" y="463764"/>
                  </a:lnTo>
                  <a:lnTo>
                    <a:pt x="2122608" y="442360"/>
                  </a:lnTo>
                  <a:lnTo>
                    <a:pt x="1869329" y="442360"/>
                  </a:lnTo>
                  <a:lnTo>
                    <a:pt x="1869329" y="395983"/>
                  </a:lnTo>
                  <a:lnTo>
                    <a:pt x="1826514" y="395983"/>
                  </a:lnTo>
                  <a:lnTo>
                    <a:pt x="1826514" y="356742"/>
                  </a:lnTo>
                  <a:lnTo>
                    <a:pt x="1690954" y="356742"/>
                  </a:lnTo>
                  <a:lnTo>
                    <a:pt x="1690954" y="321068"/>
                  </a:lnTo>
                  <a:lnTo>
                    <a:pt x="1598200" y="321068"/>
                  </a:lnTo>
                  <a:lnTo>
                    <a:pt x="1598200" y="271123"/>
                  </a:lnTo>
                  <a:lnTo>
                    <a:pt x="1548260" y="271123"/>
                  </a:lnTo>
                  <a:lnTo>
                    <a:pt x="1548260" y="246152"/>
                  </a:lnTo>
                  <a:lnTo>
                    <a:pt x="1426969" y="246152"/>
                  </a:lnTo>
                  <a:lnTo>
                    <a:pt x="1426969" y="224747"/>
                  </a:lnTo>
                  <a:lnTo>
                    <a:pt x="1391288" y="224747"/>
                  </a:lnTo>
                  <a:lnTo>
                    <a:pt x="1391288" y="174804"/>
                  </a:lnTo>
                  <a:lnTo>
                    <a:pt x="1334214" y="174804"/>
                  </a:lnTo>
                  <a:lnTo>
                    <a:pt x="1334214" y="146264"/>
                  </a:lnTo>
                  <a:lnTo>
                    <a:pt x="1134437" y="146264"/>
                  </a:lnTo>
                  <a:lnTo>
                    <a:pt x="1134437" y="135562"/>
                  </a:lnTo>
                  <a:lnTo>
                    <a:pt x="1034548" y="135562"/>
                  </a:lnTo>
                  <a:lnTo>
                    <a:pt x="1034548" y="114157"/>
                  </a:lnTo>
                  <a:lnTo>
                    <a:pt x="877584" y="114157"/>
                  </a:lnTo>
                  <a:lnTo>
                    <a:pt x="877584" y="96321"/>
                  </a:lnTo>
                  <a:lnTo>
                    <a:pt x="802669" y="96321"/>
                  </a:lnTo>
                  <a:lnTo>
                    <a:pt x="802669" y="14270"/>
                  </a:lnTo>
                  <a:lnTo>
                    <a:pt x="599325" y="14270"/>
                  </a:lnTo>
                  <a:lnTo>
                    <a:pt x="599325" y="0"/>
                  </a:lnTo>
                  <a:lnTo>
                    <a:pt x="0" y="0"/>
                  </a:lnTo>
                </a:path>
              </a:pathLst>
            </a:custGeom>
            <a:noFill/>
            <a:ln w="19050" cap="flat">
              <a:solidFill>
                <a:schemeClr val="accent2"/>
              </a:solidFill>
              <a:prstDash val="solid"/>
              <a:miter/>
            </a:ln>
          </p:spPr>
          <p:txBody>
            <a:bodyPr rtlCol="0" anchor="ctr"/>
            <a:lstStyle/>
            <a:p>
              <a:endParaRPr lang="en-GB"/>
            </a:p>
          </p:txBody>
        </p:sp>
        <p:sp>
          <p:nvSpPr>
            <p:cNvPr id="204" name="Freeform: Shape 345">
              <a:extLst>
                <a:ext uri="{FF2B5EF4-FFF2-40B4-BE49-F238E27FC236}">
                  <a16:creationId xmlns:a16="http://schemas.microsoft.com/office/drawing/2014/main" id="{C749DA4D-6519-AAD4-4003-5D045F9F5BB9}"/>
                </a:ext>
              </a:extLst>
            </p:cNvPr>
            <p:cNvSpPr/>
            <p:nvPr/>
          </p:nvSpPr>
          <p:spPr>
            <a:xfrm>
              <a:off x="3946921" y="25614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05" name="Freeform: Shape 346">
              <a:extLst>
                <a:ext uri="{FF2B5EF4-FFF2-40B4-BE49-F238E27FC236}">
                  <a16:creationId xmlns:a16="http://schemas.microsoft.com/office/drawing/2014/main" id="{ADCD0C41-3314-8408-750E-FE0E9FA0C208}"/>
                </a:ext>
              </a:extLst>
            </p:cNvPr>
            <p:cNvSpPr/>
            <p:nvPr/>
          </p:nvSpPr>
          <p:spPr>
            <a:xfrm>
              <a:off x="3985021" y="25614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06" name="Freeform: Shape 347">
              <a:extLst>
                <a:ext uri="{FF2B5EF4-FFF2-40B4-BE49-F238E27FC236}">
                  <a16:creationId xmlns:a16="http://schemas.microsoft.com/office/drawing/2014/main" id="{262D8EE5-5126-3928-563D-FD2A0FA0C7E5}"/>
                </a:ext>
              </a:extLst>
            </p:cNvPr>
            <p:cNvSpPr/>
            <p:nvPr/>
          </p:nvSpPr>
          <p:spPr>
            <a:xfrm>
              <a:off x="4042171" y="258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07" name="Freeform: Shape 348">
              <a:extLst>
                <a:ext uri="{FF2B5EF4-FFF2-40B4-BE49-F238E27FC236}">
                  <a16:creationId xmlns:a16="http://schemas.microsoft.com/office/drawing/2014/main" id="{0A9AD3B9-465A-DB9C-BF29-38C9B15C8DD6}"/>
                </a:ext>
              </a:extLst>
            </p:cNvPr>
            <p:cNvSpPr/>
            <p:nvPr/>
          </p:nvSpPr>
          <p:spPr>
            <a:xfrm>
              <a:off x="4118371" y="258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08" name="Freeform: Shape 349">
              <a:extLst>
                <a:ext uri="{FF2B5EF4-FFF2-40B4-BE49-F238E27FC236}">
                  <a16:creationId xmlns:a16="http://schemas.microsoft.com/office/drawing/2014/main" id="{B1D1CD09-8E19-1095-34ED-195593DAD82D}"/>
                </a:ext>
              </a:extLst>
            </p:cNvPr>
            <p:cNvSpPr/>
            <p:nvPr/>
          </p:nvSpPr>
          <p:spPr>
            <a:xfrm>
              <a:off x="4194571" y="258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09" name="Freeform: Shape 350">
              <a:extLst>
                <a:ext uri="{FF2B5EF4-FFF2-40B4-BE49-F238E27FC236}">
                  <a16:creationId xmlns:a16="http://schemas.microsoft.com/office/drawing/2014/main" id="{C9859781-F37F-DCB4-BAE8-DD231BD1F9E9}"/>
                </a:ext>
              </a:extLst>
            </p:cNvPr>
            <p:cNvSpPr/>
            <p:nvPr/>
          </p:nvSpPr>
          <p:spPr>
            <a:xfrm>
              <a:off x="4861321" y="288531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0" name="Freeform: Shape 351">
              <a:extLst>
                <a:ext uri="{FF2B5EF4-FFF2-40B4-BE49-F238E27FC236}">
                  <a16:creationId xmlns:a16="http://schemas.microsoft.com/office/drawing/2014/main" id="{BCDDD48D-974C-E347-47A9-0328D161EBB8}"/>
                </a:ext>
              </a:extLst>
            </p:cNvPr>
            <p:cNvSpPr/>
            <p:nvPr/>
          </p:nvSpPr>
          <p:spPr>
            <a:xfrm>
              <a:off x="4899421" y="288531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1" name="Freeform: Shape 352">
              <a:extLst>
                <a:ext uri="{FF2B5EF4-FFF2-40B4-BE49-F238E27FC236}">
                  <a16:creationId xmlns:a16="http://schemas.microsoft.com/office/drawing/2014/main" id="{B28182E9-B030-4A36-F979-188B2F917B66}"/>
                </a:ext>
              </a:extLst>
            </p:cNvPr>
            <p:cNvSpPr/>
            <p:nvPr/>
          </p:nvSpPr>
          <p:spPr>
            <a:xfrm>
              <a:off x="5128021" y="294246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2" name="Freeform: Shape 353">
              <a:extLst>
                <a:ext uri="{FF2B5EF4-FFF2-40B4-BE49-F238E27FC236}">
                  <a16:creationId xmlns:a16="http://schemas.microsoft.com/office/drawing/2014/main" id="{7A001994-008A-0F29-27DA-3701C0F883B3}"/>
                </a:ext>
              </a:extLst>
            </p:cNvPr>
            <p:cNvSpPr/>
            <p:nvPr/>
          </p:nvSpPr>
          <p:spPr>
            <a:xfrm>
              <a:off x="5299471" y="3018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3" name="Freeform: Shape 354">
              <a:extLst>
                <a:ext uri="{FF2B5EF4-FFF2-40B4-BE49-F238E27FC236}">
                  <a16:creationId xmlns:a16="http://schemas.microsoft.com/office/drawing/2014/main" id="{82EA595D-0069-E88C-76BE-E2E35F76113D}"/>
                </a:ext>
              </a:extLst>
            </p:cNvPr>
            <p:cNvSpPr/>
            <p:nvPr/>
          </p:nvSpPr>
          <p:spPr>
            <a:xfrm>
              <a:off x="5528071" y="311391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4" name="Freeform: Shape 355">
              <a:extLst>
                <a:ext uri="{FF2B5EF4-FFF2-40B4-BE49-F238E27FC236}">
                  <a16:creationId xmlns:a16="http://schemas.microsoft.com/office/drawing/2014/main" id="{9B94819C-A5F1-93DE-D326-A63D10BA6AD9}"/>
                </a:ext>
              </a:extLst>
            </p:cNvPr>
            <p:cNvSpPr/>
            <p:nvPr/>
          </p:nvSpPr>
          <p:spPr>
            <a:xfrm>
              <a:off x="5642371" y="315202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5" name="Freeform: Shape 356">
              <a:extLst>
                <a:ext uri="{FF2B5EF4-FFF2-40B4-BE49-F238E27FC236}">
                  <a16:creationId xmlns:a16="http://schemas.microsoft.com/office/drawing/2014/main" id="{06F36DF9-F271-B341-F3EF-D5DF45F8C946}"/>
                </a:ext>
              </a:extLst>
            </p:cNvPr>
            <p:cNvSpPr/>
            <p:nvPr/>
          </p:nvSpPr>
          <p:spPr>
            <a:xfrm>
              <a:off x="5775721" y="320917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6" name="Freeform: Shape 357">
              <a:extLst>
                <a:ext uri="{FF2B5EF4-FFF2-40B4-BE49-F238E27FC236}">
                  <a16:creationId xmlns:a16="http://schemas.microsoft.com/office/drawing/2014/main" id="{EC9AF8F6-BABA-498E-6FAE-8E4A6107E03B}"/>
                </a:ext>
              </a:extLst>
            </p:cNvPr>
            <p:cNvSpPr/>
            <p:nvPr/>
          </p:nvSpPr>
          <p:spPr>
            <a:xfrm>
              <a:off x="5832871" y="320917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7" name="Freeform: Shape 358">
              <a:extLst>
                <a:ext uri="{FF2B5EF4-FFF2-40B4-BE49-F238E27FC236}">
                  <a16:creationId xmlns:a16="http://schemas.microsoft.com/office/drawing/2014/main" id="{ED1A7B99-F771-F8F5-11A7-80626EDCCC4D}"/>
                </a:ext>
              </a:extLst>
            </p:cNvPr>
            <p:cNvSpPr/>
            <p:nvPr/>
          </p:nvSpPr>
          <p:spPr>
            <a:xfrm>
              <a:off x="5909071" y="32663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8" name="Freeform: Shape 359">
              <a:extLst>
                <a:ext uri="{FF2B5EF4-FFF2-40B4-BE49-F238E27FC236}">
                  <a16:creationId xmlns:a16="http://schemas.microsoft.com/office/drawing/2014/main" id="{E4D436A5-4053-ABFC-DA77-28165AA3321C}"/>
                </a:ext>
              </a:extLst>
            </p:cNvPr>
            <p:cNvSpPr/>
            <p:nvPr/>
          </p:nvSpPr>
          <p:spPr>
            <a:xfrm>
              <a:off x="6023371" y="33044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9" name="Freeform: Shape 360">
              <a:extLst>
                <a:ext uri="{FF2B5EF4-FFF2-40B4-BE49-F238E27FC236}">
                  <a16:creationId xmlns:a16="http://schemas.microsoft.com/office/drawing/2014/main" id="{2B90286D-D90F-08FA-3158-2662C0ABFA82}"/>
                </a:ext>
              </a:extLst>
            </p:cNvPr>
            <p:cNvSpPr/>
            <p:nvPr/>
          </p:nvSpPr>
          <p:spPr>
            <a:xfrm>
              <a:off x="6499621" y="351397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20" name="Freeform: Shape 361">
              <a:extLst>
                <a:ext uri="{FF2B5EF4-FFF2-40B4-BE49-F238E27FC236}">
                  <a16:creationId xmlns:a16="http://schemas.microsoft.com/office/drawing/2014/main" id="{AE08DA4B-EE07-D79B-41C6-FC017E425DF7}"/>
                </a:ext>
              </a:extLst>
            </p:cNvPr>
            <p:cNvSpPr/>
            <p:nvPr/>
          </p:nvSpPr>
          <p:spPr>
            <a:xfrm>
              <a:off x="6632971" y="355207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21" name="Freeform: Shape 362">
              <a:extLst>
                <a:ext uri="{FF2B5EF4-FFF2-40B4-BE49-F238E27FC236}">
                  <a16:creationId xmlns:a16="http://schemas.microsoft.com/office/drawing/2014/main" id="{5B779427-8782-6FEA-734D-617ADF9D410F}"/>
                </a:ext>
              </a:extLst>
            </p:cNvPr>
            <p:cNvSpPr/>
            <p:nvPr/>
          </p:nvSpPr>
          <p:spPr>
            <a:xfrm>
              <a:off x="6728221" y="359017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22" name="Freeform: Shape 363">
              <a:extLst>
                <a:ext uri="{FF2B5EF4-FFF2-40B4-BE49-F238E27FC236}">
                  <a16:creationId xmlns:a16="http://schemas.microsoft.com/office/drawing/2014/main" id="{B0D3B7E3-D4B4-D6EE-92C4-93958E9F41B2}"/>
                </a:ext>
              </a:extLst>
            </p:cNvPr>
            <p:cNvSpPr/>
            <p:nvPr/>
          </p:nvSpPr>
          <p:spPr>
            <a:xfrm>
              <a:off x="6766321" y="359017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23" name="Freeform: Shape 364">
              <a:extLst>
                <a:ext uri="{FF2B5EF4-FFF2-40B4-BE49-F238E27FC236}">
                  <a16:creationId xmlns:a16="http://schemas.microsoft.com/office/drawing/2014/main" id="{A0D6118E-A484-8EEA-5CD5-9D10CD297252}"/>
                </a:ext>
              </a:extLst>
            </p:cNvPr>
            <p:cNvSpPr/>
            <p:nvPr/>
          </p:nvSpPr>
          <p:spPr>
            <a:xfrm>
              <a:off x="7090181" y="36854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4" name="Freeform: Shape 365">
              <a:extLst>
                <a:ext uri="{FF2B5EF4-FFF2-40B4-BE49-F238E27FC236}">
                  <a16:creationId xmlns:a16="http://schemas.microsoft.com/office/drawing/2014/main" id="{50C6689C-57EB-7E9F-D09B-698B8A75EEA1}"/>
                </a:ext>
              </a:extLst>
            </p:cNvPr>
            <p:cNvSpPr/>
            <p:nvPr/>
          </p:nvSpPr>
          <p:spPr>
            <a:xfrm>
              <a:off x="7185431" y="36854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5" name="Freeform: Shape 366">
              <a:extLst>
                <a:ext uri="{FF2B5EF4-FFF2-40B4-BE49-F238E27FC236}">
                  <a16:creationId xmlns:a16="http://schemas.microsoft.com/office/drawing/2014/main" id="{28B6278A-B26C-619A-D850-A712413BFF2B}"/>
                </a:ext>
              </a:extLst>
            </p:cNvPr>
            <p:cNvSpPr/>
            <p:nvPr/>
          </p:nvSpPr>
          <p:spPr>
            <a:xfrm>
              <a:off x="7337831" y="36854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6" name="Freeform: Shape 367">
              <a:extLst>
                <a:ext uri="{FF2B5EF4-FFF2-40B4-BE49-F238E27FC236}">
                  <a16:creationId xmlns:a16="http://schemas.microsoft.com/office/drawing/2014/main" id="{C3A4A97D-BF7B-7E42-B980-2796A740FEFC}"/>
                </a:ext>
              </a:extLst>
            </p:cNvPr>
            <p:cNvSpPr/>
            <p:nvPr/>
          </p:nvSpPr>
          <p:spPr>
            <a:xfrm>
              <a:off x="7452131" y="38187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7" name="Freeform: Shape 368">
              <a:extLst>
                <a:ext uri="{FF2B5EF4-FFF2-40B4-BE49-F238E27FC236}">
                  <a16:creationId xmlns:a16="http://schemas.microsoft.com/office/drawing/2014/main" id="{804D37CB-9808-764C-F35A-6996B48960BE}"/>
                </a:ext>
              </a:extLst>
            </p:cNvPr>
            <p:cNvSpPr/>
            <p:nvPr/>
          </p:nvSpPr>
          <p:spPr>
            <a:xfrm>
              <a:off x="7623581" y="38949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8" name="Freeform: Shape 369">
              <a:extLst>
                <a:ext uri="{FF2B5EF4-FFF2-40B4-BE49-F238E27FC236}">
                  <a16:creationId xmlns:a16="http://schemas.microsoft.com/office/drawing/2014/main" id="{C032255A-64FB-2BC1-54E3-B1AE3CF5424B}"/>
                </a:ext>
              </a:extLst>
            </p:cNvPr>
            <p:cNvSpPr/>
            <p:nvPr/>
          </p:nvSpPr>
          <p:spPr>
            <a:xfrm>
              <a:off x="7985531" y="41426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9" name="Freeform: Shape 370">
              <a:extLst>
                <a:ext uri="{FF2B5EF4-FFF2-40B4-BE49-F238E27FC236}">
                  <a16:creationId xmlns:a16="http://schemas.microsoft.com/office/drawing/2014/main" id="{AB227DA1-0A41-1AD4-1320-92630EC89B81}"/>
                </a:ext>
              </a:extLst>
            </p:cNvPr>
            <p:cNvSpPr/>
            <p:nvPr/>
          </p:nvSpPr>
          <p:spPr>
            <a:xfrm>
              <a:off x="8042681" y="41426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30" name="Freeform: Shape 371">
              <a:extLst>
                <a:ext uri="{FF2B5EF4-FFF2-40B4-BE49-F238E27FC236}">
                  <a16:creationId xmlns:a16="http://schemas.microsoft.com/office/drawing/2014/main" id="{844CFB15-B238-199E-7234-E4370DDF27EB}"/>
                </a:ext>
              </a:extLst>
            </p:cNvPr>
            <p:cNvSpPr/>
            <p:nvPr/>
          </p:nvSpPr>
          <p:spPr>
            <a:xfrm>
              <a:off x="8614191" y="4275972"/>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tlCol="0" anchor="ctr"/>
            <a:lstStyle/>
            <a:p>
              <a:endParaRPr lang="en-GB"/>
            </a:p>
          </p:txBody>
        </p:sp>
        <p:sp>
          <p:nvSpPr>
            <p:cNvPr id="231" name="Freeform: Shape 372">
              <a:extLst>
                <a:ext uri="{FF2B5EF4-FFF2-40B4-BE49-F238E27FC236}">
                  <a16:creationId xmlns:a16="http://schemas.microsoft.com/office/drawing/2014/main" id="{80CAF76C-1180-C219-F325-F75E91EB7EAF}"/>
                </a:ext>
              </a:extLst>
            </p:cNvPr>
            <p:cNvSpPr/>
            <p:nvPr/>
          </p:nvSpPr>
          <p:spPr>
            <a:xfrm>
              <a:off x="8766591" y="4275972"/>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tlCol="0" anchor="ctr"/>
            <a:lstStyle/>
            <a:p>
              <a:endParaRPr lang="en-GB"/>
            </a:p>
          </p:txBody>
        </p:sp>
        <p:sp>
          <p:nvSpPr>
            <p:cNvPr id="232" name="Freeform: Shape 373">
              <a:extLst>
                <a:ext uri="{FF2B5EF4-FFF2-40B4-BE49-F238E27FC236}">
                  <a16:creationId xmlns:a16="http://schemas.microsoft.com/office/drawing/2014/main" id="{E2B5841E-A377-1CFF-72EB-880103B7DC74}"/>
                </a:ext>
              </a:extLst>
            </p:cNvPr>
            <p:cNvSpPr/>
            <p:nvPr/>
          </p:nvSpPr>
          <p:spPr>
            <a:xfrm>
              <a:off x="8880891" y="43140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33" name="Freeform: Shape 374">
              <a:extLst>
                <a:ext uri="{FF2B5EF4-FFF2-40B4-BE49-F238E27FC236}">
                  <a16:creationId xmlns:a16="http://schemas.microsoft.com/office/drawing/2014/main" id="{936D33E5-A5BE-FBC3-6CC9-19C7023EE4E0}"/>
                </a:ext>
              </a:extLst>
            </p:cNvPr>
            <p:cNvSpPr/>
            <p:nvPr/>
          </p:nvSpPr>
          <p:spPr>
            <a:xfrm>
              <a:off x="9071391" y="43140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grpSp>
      <p:grpSp>
        <p:nvGrpSpPr>
          <p:cNvPr id="234" name="Group 233">
            <a:extLst>
              <a:ext uri="{FF2B5EF4-FFF2-40B4-BE49-F238E27FC236}">
                <a16:creationId xmlns:a16="http://schemas.microsoft.com/office/drawing/2014/main" id="{3C4CAA36-98D8-D0E1-8EB8-1F4A93C43CBB}"/>
              </a:ext>
            </a:extLst>
          </p:cNvPr>
          <p:cNvGrpSpPr/>
          <p:nvPr/>
        </p:nvGrpSpPr>
        <p:grpSpPr>
          <a:xfrm>
            <a:off x="6811543" y="3074388"/>
            <a:ext cx="5027751" cy="1659617"/>
            <a:chOff x="2981325" y="2366962"/>
            <a:chExt cx="6221224" cy="2123541"/>
          </a:xfrm>
        </p:grpSpPr>
        <p:sp>
          <p:nvSpPr>
            <p:cNvPr id="235" name="Freeform: Shape 10">
              <a:extLst>
                <a:ext uri="{FF2B5EF4-FFF2-40B4-BE49-F238E27FC236}">
                  <a16:creationId xmlns:a16="http://schemas.microsoft.com/office/drawing/2014/main" id="{8C57A85C-03F8-F503-706A-8D02EDD200ED}"/>
                </a:ext>
              </a:extLst>
            </p:cNvPr>
            <p:cNvSpPr/>
            <p:nvPr/>
          </p:nvSpPr>
          <p:spPr>
            <a:xfrm>
              <a:off x="2981325" y="2372353"/>
              <a:ext cx="6221224" cy="2118150"/>
            </a:xfrm>
            <a:custGeom>
              <a:avLst/>
              <a:gdLst>
                <a:gd name="connsiteX0" fmla="*/ 6221225 w 6221224"/>
                <a:gd name="connsiteY0" fmla="*/ 2118150 h 2118150"/>
                <a:gd name="connsiteX1" fmla="*/ 6221225 w 6221224"/>
                <a:gd name="connsiteY1" fmla="*/ 2051542 h 2118150"/>
                <a:gd name="connsiteX2" fmla="*/ 6191250 w 6221224"/>
                <a:gd name="connsiteY2" fmla="*/ 2051542 h 2118150"/>
                <a:gd name="connsiteX3" fmla="*/ 6191250 w 6221224"/>
                <a:gd name="connsiteY3" fmla="*/ 1984934 h 2118150"/>
                <a:gd name="connsiteX4" fmla="*/ 5941467 w 6221224"/>
                <a:gd name="connsiteY4" fmla="*/ 1984934 h 2118150"/>
                <a:gd name="connsiteX5" fmla="*/ 5941467 w 6221224"/>
                <a:gd name="connsiteY5" fmla="*/ 1911658 h 2118150"/>
                <a:gd name="connsiteX6" fmla="*/ 5814917 w 6221224"/>
                <a:gd name="connsiteY6" fmla="*/ 1911658 h 2118150"/>
                <a:gd name="connsiteX7" fmla="*/ 5814917 w 6221224"/>
                <a:gd name="connsiteY7" fmla="*/ 1848383 h 2118150"/>
                <a:gd name="connsiteX8" fmla="*/ 5365309 w 6221224"/>
                <a:gd name="connsiteY8" fmla="*/ 1848383 h 2118150"/>
                <a:gd name="connsiteX9" fmla="*/ 5365309 w 6221224"/>
                <a:gd name="connsiteY9" fmla="*/ 1818408 h 2118150"/>
                <a:gd name="connsiteX10" fmla="*/ 4742517 w 6221224"/>
                <a:gd name="connsiteY10" fmla="*/ 1818408 h 2118150"/>
                <a:gd name="connsiteX11" fmla="*/ 4742517 w 6221224"/>
                <a:gd name="connsiteY11" fmla="*/ 1781775 h 2118150"/>
                <a:gd name="connsiteX12" fmla="*/ 4572667 w 6221224"/>
                <a:gd name="connsiteY12" fmla="*/ 1781775 h 2118150"/>
                <a:gd name="connsiteX13" fmla="*/ 4572667 w 6221224"/>
                <a:gd name="connsiteY13" fmla="*/ 1748466 h 2118150"/>
                <a:gd name="connsiteX14" fmla="*/ 4479417 w 6221224"/>
                <a:gd name="connsiteY14" fmla="*/ 1748466 h 2118150"/>
                <a:gd name="connsiteX15" fmla="*/ 4479417 w 6221224"/>
                <a:gd name="connsiteY15" fmla="*/ 1711833 h 2118150"/>
                <a:gd name="connsiteX16" fmla="*/ 4429459 w 6221224"/>
                <a:gd name="connsiteY16" fmla="*/ 1711833 h 2118150"/>
                <a:gd name="connsiteX17" fmla="*/ 4429459 w 6221224"/>
                <a:gd name="connsiteY17" fmla="*/ 1678533 h 2118150"/>
                <a:gd name="connsiteX18" fmla="*/ 4322883 w 6221224"/>
                <a:gd name="connsiteY18" fmla="*/ 1678533 h 2118150"/>
                <a:gd name="connsiteX19" fmla="*/ 4322883 w 6221224"/>
                <a:gd name="connsiteY19" fmla="*/ 1635233 h 2118150"/>
                <a:gd name="connsiteX20" fmla="*/ 4222976 w 6221224"/>
                <a:gd name="connsiteY20" fmla="*/ 1635233 h 2118150"/>
                <a:gd name="connsiteX21" fmla="*/ 4222976 w 6221224"/>
                <a:gd name="connsiteY21" fmla="*/ 1618583 h 2118150"/>
                <a:gd name="connsiteX22" fmla="*/ 4176351 w 6221224"/>
                <a:gd name="connsiteY22" fmla="*/ 1618583 h 2118150"/>
                <a:gd name="connsiteX23" fmla="*/ 4176351 w 6221224"/>
                <a:gd name="connsiteY23" fmla="*/ 1591942 h 2118150"/>
                <a:gd name="connsiteX24" fmla="*/ 4153034 w 6221224"/>
                <a:gd name="connsiteY24" fmla="*/ 1591942 h 2118150"/>
                <a:gd name="connsiteX25" fmla="*/ 4153034 w 6221224"/>
                <a:gd name="connsiteY25" fmla="*/ 1555308 h 2118150"/>
                <a:gd name="connsiteX26" fmla="*/ 4109742 w 6221224"/>
                <a:gd name="connsiteY26" fmla="*/ 1555308 h 2118150"/>
                <a:gd name="connsiteX27" fmla="*/ 4109742 w 6221224"/>
                <a:gd name="connsiteY27" fmla="*/ 1492024 h 2118150"/>
                <a:gd name="connsiteX28" fmla="*/ 4049792 w 6221224"/>
                <a:gd name="connsiteY28" fmla="*/ 1492024 h 2118150"/>
                <a:gd name="connsiteX29" fmla="*/ 4049792 w 6221224"/>
                <a:gd name="connsiteY29" fmla="*/ 1452067 h 2118150"/>
                <a:gd name="connsiteX30" fmla="*/ 3969858 w 6221224"/>
                <a:gd name="connsiteY30" fmla="*/ 1452067 h 2118150"/>
                <a:gd name="connsiteX31" fmla="*/ 3969858 w 6221224"/>
                <a:gd name="connsiteY31" fmla="*/ 1428750 h 2118150"/>
                <a:gd name="connsiteX32" fmla="*/ 3946551 w 6221224"/>
                <a:gd name="connsiteY32" fmla="*/ 1428750 h 2118150"/>
                <a:gd name="connsiteX33" fmla="*/ 3946551 w 6221224"/>
                <a:gd name="connsiteY33" fmla="*/ 1398775 h 2118150"/>
                <a:gd name="connsiteX34" fmla="*/ 3826650 w 6221224"/>
                <a:gd name="connsiteY34" fmla="*/ 1398775 h 2118150"/>
                <a:gd name="connsiteX35" fmla="*/ 3826650 w 6221224"/>
                <a:gd name="connsiteY35" fmla="*/ 1368800 h 2118150"/>
                <a:gd name="connsiteX36" fmla="*/ 3696767 w 6221224"/>
                <a:gd name="connsiteY36" fmla="*/ 1368800 h 2118150"/>
                <a:gd name="connsiteX37" fmla="*/ 3696767 w 6221224"/>
                <a:gd name="connsiteY37" fmla="*/ 1342158 h 2118150"/>
                <a:gd name="connsiteX38" fmla="*/ 3603517 w 6221224"/>
                <a:gd name="connsiteY38" fmla="*/ 1342158 h 2118150"/>
                <a:gd name="connsiteX39" fmla="*/ 3603517 w 6221224"/>
                <a:gd name="connsiteY39" fmla="*/ 1295533 h 2118150"/>
                <a:gd name="connsiteX40" fmla="*/ 3440325 w 6221224"/>
                <a:gd name="connsiteY40" fmla="*/ 1295533 h 2118150"/>
                <a:gd name="connsiteX41" fmla="*/ 3440325 w 6221224"/>
                <a:gd name="connsiteY41" fmla="*/ 1278884 h 2118150"/>
                <a:gd name="connsiteX42" fmla="*/ 3403692 w 6221224"/>
                <a:gd name="connsiteY42" fmla="*/ 1278884 h 2118150"/>
                <a:gd name="connsiteX43" fmla="*/ 3403692 w 6221224"/>
                <a:gd name="connsiteY43" fmla="*/ 1248908 h 2118150"/>
                <a:gd name="connsiteX44" fmla="*/ 3237166 w 6221224"/>
                <a:gd name="connsiteY44" fmla="*/ 1248908 h 2118150"/>
                <a:gd name="connsiteX45" fmla="*/ 3237166 w 6221224"/>
                <a:gd name="connsiteY45" fmla="*/ 1212275 h 2118150"/>
                <a:gd name="connsiteX46" fmla="*/ 3157242 w 6221224"/>
                <a:gd name="connsiteY46" fmla="*/ 1212275 h 2118150"/>
                <a:gd name="connsiteX47" fmla="*/ 3157242 w 6221224"/>
                <a:gd name="connsiteY47" fmla="*/ 1168975 h 2118150"/>
                <a:gd name="connsiteX48" fmla="*/ 3133925 w 6221224"/>
                <a:gd name="connsiteY48" fmla="*/ 1168975 h 2118150"/>
                <a:gd name="connsiteX49" fmla="*/ 3133925 w 6221224"/>
                <a:gd name="connsiteY49" fmla="*/ 1115692 h 2118150"/>
                <a:gd name="connsiteX50" fmla="*/ 3117276 w 6221224"/>
                <a:gd name="connsiteY50" fmla="*/ 1115692 h 2118150"/>
                <a:gd name="connsiteX51" fmla="*/ 3117276 w 6221224"/>
                <a:gd name="connsiteY51" fmla="*/ 1059075 h 2118150"/>
                <a:gd name="connsiteX52" fmla="*/ 3030684 w 6221224"/>
                <a:gd name="connsiteY52" fmla="*/ 1059075 h 2118150"/>
                <a:gd name="connsiteX53" fmla="*/ 3030684 w 6221224"/>
                <a:gd name="connsiteY53" fmla="*/ 1019108 h 2118150"/>
                <a:gd name="connsiteX54" fmla="*/ 2920775 w 6221224"/>
                <a:gd name="connsiteY54" fmla="*/ 1019108 h 2118150"/>
                <a:gd name="connsiteX55" fmla="*/ 2920775 w 6221224"/>
                <a:gd name="connsiteY55" fmla="*/ 999125 h 2118150"/>
                <a:gd name="connsiteX56" fmla="*/ 2840851 w 6221224"/>
                <a:gd name="connsiteY56" fmla="*/ 999125 h 2118150"/>
                <a:gd name="connsiteX57" fmla="*/ 2840851 w 6221224"/>
                <a:gd name="connsiteY57" fmla="*/ 962492 h 2118150"/>
                <a:gd name="connsiteX58" fmla="*/ 2780900 w 6221224"/>
                <a:gd name="connsiteY58" fmla="*/ 962492 h 2118150"/>
                <a:gd name="connsiteX59" fmla="*/ 2780900 w 6221224"/>
                <a:gd name="connsiteY59" fmla="*/ 945839 h 2118150"/>
                <a:gd name="connsiteX60" fmla="*/ 2737609 w 6221224"/>
                <a:gd name="connsiteY60" fmla="*/ 945839 h 2118150"/>
                <a:gd name="connsiteX61" fmla="*/ 2737609 w 6221224"/>
                <a:gd name="connsiteY61" fmla="*/ 912535 h 2118150"/>
                <a:gd name="connsiteX62" fmla="*/ 2687650 w 6221224"/>
                <a:gd name="connsiteY62" fmla="*/ 912535 h 2118150"/>
                <a:gd name="connsiteX63" fmla="*/ 2687650 w 6221224"/>
                <a:gd name="connsiteY63" fmla="*/ 892552 h 2118150"/>
                <a:gd name="connsiteX64" fmla="*/ 2641026 w 6221224"/>
                <a:gd name="connsiteY64" fmla="*/ 892552 h 2118150"/>
                <a:gd name="connsiteX65" fmla="*/ 2641026 w 6221224"/>
                <a:gd name="connsiteY65" fmla="*/ 862579 h 2118150"/>
                <a:gd name="connsiteX66" fmla="*/ 2621042 w 6221224"/>
                <a:gd name="connsiteY66" fmla="*/ 862579 h 2118150"/>
                <a:gd name="connsiteX67" fmla="*/ 2621042 w 6221224"/>
                <a:gd name="connsiteY67" fmla="*/ 812622 h 2118150"/>
                <a:gd name="connsiteX68" fmla="*/ 2601059 w 6221224"/>
                <a:gd name="connsiteY68" fmla="*/ 812622 h 2118150"/>
                <a:gd name="connsiteX69" fmla="*/ 2601059 w 6221224"/>
                <a:gd name="connsiteY69" fmla="*/ 759336 h 2118150"/>
                <a:gd name="connsiteX70" fmla="*/ 2504475 w 6221224"/>
                <a:gd name="connsiteY70" fmla="*/ 759336 h 2118150"/>
                <a:gd name="connsiteX71" fmla="*/ 2504475 w 6221224"/>
                <a:gd name="connsiteY71" fmla="*/ 719371 h 2118150"/>
                <a:gd name="connsiteX72" fmla="*/ 2477834 w 6221224"/>
                <a:gd name="connsiteY72" fmla="*/ 719371 h 2118150"/>
                <a:gd name="connsiteX73" fmla="*/ 2477834 w 6221224"/>
                <a:gd name="connsiteY73" fmla="*/ 669414 h 2118150"/>
                <a:gd name="connsiteX74" fmla="*/ 2367925 w 6221224"/>
                <a:gd name="connsiteY74" fmla="*/ 669414 h 2118150"/>
                <a:gd name="connsiteX75" fmla="*/ 2367925 w 6221224"/>
                <a:gd name="connsiteY75" fmla="*/ 642771 h 2118150"/>
                <a:gd name="connsiteX76" fmla="*/ 2304650 w 6221224"/>
                <a:gd name="connsiteY76" fmla="*/ 642771 h 2118150"/>
                <a:gd name="connsiteX77" fmla="*/ 2304650 w 6221224"/>
                <a:gd name="connsiteY77" fmla="*/ 602806 h 2118150"/>
                <a:gd name="connsiteX78" fmla="*/ 2284667 w 6221224"/>
                <a:gd name="connsiteY78" fmla="*/ 602806 h 2118150"/>
                <a:gd name="connsiteX79" fmla="*/ 2284667 w 6221224"/>
                <a:gd name="connsiteY79" fmla="*/ 579493 h 2118150"/>
                <a:gd name="connsiteX80" fmla="*/ 2204742 w 6221224"/>
                <a:gd name="connsiteY80" fmla="*/ 579493 h 2118150"/>
                <a:gd name="connsiteX81" fmla="*/ 2204742 w 6221224"/>
                <a:gd name="connsiteY81" fmla="*/ 512885 h 2118150"/>
                <a:gd name="connsiteX82" fmla="*/ 2188083 w 6221224"/>
                <a:gd name="connsiteY82" fmla="*/ 512885 h 2118150"/>
                <a:gd name="connsiteX83" fmla="*/ 2188083 w 6221224"/>
                <a:gd name="connsiteY83" fmla="*/ 486242 h 2118150"/>
                <a:gd name="connsiteX84" fmla="*/ 2118151 w 6221224"/>
                <a:gd name="connsiteY84" fmla="*/ 486242 h 2118150"/>
                <a:gd name="connsiteX85" fmla="*/ 2118151 w 6221224"/>
                <a:gd name="connsiteY85" fmla="*/ 439616 h 2118150"/>
                <a:gd name="connsiteX86" fmla="*/ 2008242 w 6221224"/>
                <a:gd name="connsiteY86" fmla="*/ 439616 h 2118150"/>
                <a:gd name="connsiteX87" fmla="*/ 2008242 w 6221224"/>
                <a:gd name="connsiteY87" fmla="*/ 416302 h 2118150"/>
                <a:gd name="connsiteX88" fmla="*/ 1931641 w 6221224"/>
                <a:gd name="connsiteY88" fmla="*/ 416302 h 2118150"/>
                <a:gd name="connsiteX89" fmla="*/ 1931641 w 6221224"/>
                <a:gd name="connsiteY89" fmla="*/ 396320 h 2118150"/>
                <a:gd name="connsiteX90" fmla="*/ 1845050 w 6221224"/>
                <a:gd name="connsiteY90" fmla="*/ 396320 h 2118150"/>
                <a:gd name="connsiteX91" fmla="*/ 1845050 w 6221224"/>
                <a:gd name="connsiteY91" fmla="*/ 363016 h 2118150"/>
                <a:gd name="connsiteX92" fmla="*/ 1765125 w 6221224"/>
                <a:gd name="connsiteY92" fmla="*/ 363016 h 2118150"/>
                <a:gd name="connsiteX93" fmla="*/ 1765125 w 6221224"/>
                <a:gd name="connsiteY93" fmla="*/ 329711 h 2118150"/>
                <a:gd name="connsiteX94" fmla="*/ 1718501 w 6221224"/>
                <a:gd name="connsiteY94" fmla="*/ 329711 h 2118150"/>
                <a:gd name="connsiteX95" fmla="*/ 1718501 w 6221224"/>
                <a:gd name="connsiteY95" fmla="*/ 316390 h 2118150"/>
                <a:gd name="connsiteX96" fmla="*/ 1678534 w 6221224"/>
                <a:gd name="connsiteY96" fmla="*/ 316390 h 2118150"/>
                <a:gd name="connsiteX97" fmla="*/ 1678534 w 6221224"/>
                <a:gd name="connsiteY97" fmla="*/ 296407 h 2118150"/>
                <a:gd name="connsiteX98" fmla="*/ 1611925 w 6221224"/>
                <a:gd name="connsiteY98" fmla="*/ 296407 h 2118150"/>
                <a:gd name="connsiteX99" fmla="*/ 1611925 w 6221224"/>
                <a:gd name="connsiteY99" fmla="*/ 273095 h 2118150"/>
                <a:gd name="connsiteX100" fmla="*/ 1482033 w 6221224"/>
                <a:gd name="connsiteY100" fmla="*/ 273095 h 2118150"/>
                <a:gd name="connsiteX101" fmla="*/ 1482033 w 6221224"/>
                <a:gd name="connsiteY101" fmla="*/ 253112 h 2118150"/>
                <a:gd name="connsiteX102" fmla="*/ 1428750 w 6221224"/>
                <a:gd name="connsiteY102" fmla="*/ 253112 h 2118150"/>
                <a:gd name="connsiteX103" fmla="*/ 1428750 w 6221224"/>
                <a:gd name="connsiteY103" fmla="*/ 239791 h 2118150"/>
                <a:gd name="connsiteX104" fmla="*/ 1395441 w 6221224"/>
                <a:gd name="connsiteY104" fmla="*/ 239791 h 2118150"/>
                <a:gd name="connsiteX105" fmla="*/ 1395441 w 6221224"/>
                <a:gd name="connsiteY105" fmla="*/ 199825 h 2118150"/>
                <a:gd name="connsiteX106" fmla="*/ 1365475 w 6221224"/>
                <a:gd name="connsiteY106" fmla="*/ 199825 h 2118150"/>
                <a:gd name="connsiteX107" fmla="*/ 1365475 w 6221224"/>
                <a:gd name="connsiteY107" fmla="*/ 156530 h 2118150"/>
                <a:gd name="connsiteX108" fmla="*/ 1278884 w 6221224"/>
                <a:gd name="connsiteY108" fmla="*/ 156530 h 2118150"/>
                <a:gd name="connsiteX109" fmla="*/ 1278884 w 6221224"/>
                <a:gd name="connsiteY109" fmla="*/ 119895 h 2118150"/>
                <a:gd name="connsiteX110" fmla="*/ 1238917 w 6221224"/>
                <a:gd name="connsiteY110" fmla="*/ 119895 h 2118150"/>
                <a:gd name="connsiteX111" fmla="*/ 1238917 w 6221224"/>
                <a:gd name="connsiteY111" fmla="*/ 96582 h 2118150"/>
                <a:gd name="connsiteX112" fmla="*/ 1182300 w 6221224"/>
                <a:gd name="connsiteY112" fmla="*/ 96582 h 2118150"/>
                <a:gd name="connsiteX113" fmla="*/ 1182300 w 6221224"/>
                <a:gd name="connsiteY113" fmla="*/ 73269 h 2118150"/>
                <a:gd name="connsiteX114" fmla="*/ 1139000 w 6221224"/>
                <a:gd name="connsiteY114" fmla="*/ 73269 h 2118150"/>
                <a:gd name="connsiteX115" fmla="*/ 1139000 w 6221224"/>
                <a:gd name="connsiteY115" fmla="*/ 53287 h 2118150"/>
                <a:gd name="connsiteX116" fmla="*/ 919196 w 6221224"/>
                <a:gd name="connsiteY116" fmla="*/ 53287 h 2118150"/>
                <a:gd name="connsiteX117" fmla="*/ 919196 w 6221224"/>
                <a:gd name="connsiteY117" fmla="*/ 19982 h 2118150"/>
                <a:gd name="connsiteX118" fmla="*/ 602806 w 6221224"/>
                <a:gd name="connsiteY118" fmla="*/ 19982 h 2118150"/>
                <a:gd name="connsiteX119" fmla="*/ 602806 w 6221224"/>
                <a:gd name="connsiteY119" fmla="*/ 0 h 2118150"/>
                <a:gd name="connsiteX120" fmla="*/ 0 w 6221224"/>
                <a:gd name="connsiteY120" fmla="*/ 0 h 2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21224" h="2118150">
                  <a:moveTo>
                    <a:pt x="6221225" y="2118150"/>
                  </a:moveTo>
                  <a:lnTo>
                    <a:pt x="6221225" y="2051542"/>
                  </a:lnTo>
                  <a:lnTo>
                    <a:pt x="6191250" y="2051542"/>
                  </a:lnTo>
                  <a:lnTo>
                    <a:pt x="6191250" y="1984934"/>
                  </a:lnTo>
                  <a:lnTo>
                    <a:pt x="5941467" y="1984934"/>
                  </a:lnTo>
                  <a:lnTo>
                    <a:pt x="5941467" y="1911658"/>
                  </a:lnTo>
                  <a:lnTo>
                    <a:pt x="5814917" y="1911658"/>
                  </a:lnTo>
                  <a:lnTo>
                    <a:pt x="5814917" y="1848383"/>
                  </a:lnTo>
                  <a:lnTo>
                    <a:pt x="5365309" y="1848383"/>
                  </a:lnTo>
                  <a:lnTo>
                    <a:pt x="5365309" y="1818408"/>
                  </a:lnTo>
                  <a:lnTo>
                    <a:pt x="4742517" y="1818408"/>
                  </a:lnTo>
                  <a:lnTo>
                    <a:pt x="4742517" y="1781775"/>
                  </a:lnTo>
                  <a:lnTo>
                    <a:pt x="4572667" y="1781775"/>
                  </a:lnTo>
                  <a:lnTo>
                    <a:pt x="4572667" y="1748466"/>
                  </a:lnTo>
                  <a:lnTo>
                    <a:pt x="4479417" y="1748466"/>
                  </a:lnTo>
                  <a:lnTo>
                    <a:pt x="4479417" y="1711833"/>
                  </a:lnTo>
                  <a:lnTo>
                    <a:pt x="4429459" y="1711833"/>
                  </a:lnTo>
                  <a:lnTo>
                    <a:pt x="4429459" y="1678533"/>
                  </a:lnTo>
                  <a:lnTo>
                    <a:pt x="4322883" y="1678533"/>
                  </a:lnTo>
                  <a:lnTo>
                    <a:pt x="4322883" y="1635233"/>
                  </a:lnTo>
                  <a:lnTo>
                    <a:pt x="4222976" y="1635233"/>
                  </a:lnTo>
                  <a:lnTo>
                    <a:pt x="4222976" y="1618583"/>
                  </a:lnTo>
                  <a:lnTo>
                    <a:pt x="4176351" y="1618583"/>
                  </a:lnTo>
                  <a:lnTo>
                    <a:pt x="4176351" y="1591942"/>
                  </a:lnTo>
                  <a:lnTo>
                    <a:pt x="4153034" y="1591942"/>
                  </a:lnTo>
                  <a:lnTo>
                    <a:pt x="4153034" y="1555308"/>
                  </a:lnTo>
                  <a:lnTo>
                    <a:pt x="4109742" y="1555308"/>
                  </a:lnTo>
                  <a:lnTo>
                    <a:pt x="4109742" y="1492024"/>
                  </a:lnTo>
                  <a:lnTo>
                    <a:pt x="4049792" y="1492024"/>
                  </a:lnTo>
                  <a:lnTo>
                    <a:pt x="4049792" y="1452067"/>
                  </a:lnTo>
                  <a:lnTo>
                    <a:pt x="3969858" y="1452067"/>
                  </a:lnTo>
                  <a:lnTo>
                    <a:pt x="3969858" y="1428750"/>
                  </a:lnTo>
                  <a:lnTo>
                    <a:pt x="3946551" y="1428750"/>
                  </a:lnTo>
                  <a:lnTo>
                    <a:pt x="3946551" y="1398775"/>
                  </a:lnTo>
                  <a:lnTo>
                    <a:pt x="3826650" y="1398775"/>
                  </a:lnTo>
                  <a:lnTo>
                    <a:pt x="3826650" y="1368800"/>
                  </a:lnTo>
                  <a:lnTo>
                    <a:pt x="3696767" y="1368800"/>
                  </a:lnTo>
                  <a:lnTo>
                    <a:pt x="3696767" y="1342158"/>
                  </a:lnTo>
                  <a:lnTo>
                    <a:pt x="3603517" y="1342158"/>
                  </a:lnTo>
                  <a:lnTo>
                    <a:pt x="3603517" y="1295533"/>
                  </a:lnTo>
                  <a:lnTo>
                    <a:pt x="3440325" y="1295533"/>
                  </a:lnTo>
                  <a:lnTo>
                    <a:pt x="3440325" y="1278884"/>
                  </a:lnTo>
                  <a:lnTo>
                    <a:pt x="3403692" y="1278884"/>
                  </a:lnTo>
                  <a:lnTo>
                    <a:pt x="3403692" y="1248908"/>
                  </a:lnTo>
                  <a:lnTo>
                    <a:pt x="3237166" y="1248908"/>
                  </a:lnTo>
                  <a:lnTo>
                    <a:pt x="3237166" y="1212275"/>
                  </a:lnTo>
                  <a:lnTo>
                    <a:pt x="3157242" y="1212275"/>
                  </a:lnTo>
                  <a:lnTo>
                    <a:pt x="3157242" y="1168975"/>
                  </a:lnTo>
                  <a:lnTo>
                    <a:pt x="3133925" y="1168975"/>
                  </a:lnTo>
                  <a:lnTo>
                    <a:pt x="3133925" y="1115692"/>
                  </a:lnTo>
                  <a:lnTo>
                    <a:pt x="3117276" y="1115692"/>
                  </a:lnTo>
                  <a:lnTo>
                    <a:pt x="3117276" y="1059075"/>
                  </a:lnTo>
                  <a:lnTo>
                    <a:pt x="3030684" y="1059075"/>
                  </a:lnTo>
                  <a:lnTo>
                    <a:pt x="3030684" y="1019108"/>
                  </a:lnTo>
                  <a:lnTo>
                    <a:pt x="2920775" y="1019108"/>
                  </a:lnTo>
                  <a:lnTo>
                    <a:pt x="2920775" y="999125"/>
                  </a:lnTo>
                  <a:lnTo>
                    <a:pt x="2840851" y="999125"/>
                  </a:lnTo>
                  <a:lnTo>
                    <a:pt x="2840851" y="962492"/>
                  </a:lnTo>
                  <a:lnTo>
                    <a:pt x="2780900" y="962492"/>
                  </a:lnTo>
                  <a:lnTo>
                    <a:pt x="2780900" y="945839"/>
                  </a:lnTo>
                  <a:lnTo>
                    <a:pt x="2737609" y="945839"/>
                  </a:lnTo>
                  <a:lnTo>
                    <a:pt x="2737609" y="912535"/>
                  </a:lnTo>
                  <a:lnTo>
                    <a:pt x="2687650" y="912535"/>
                  </a:lnTo>
                  <a:lnTo>
                    <a:pt x="2687650" y="892552"/>
                  </a:lnTo>
                  <a:lnTo>
                    <a:pt x="2641026" y="892552"/>
                  </a:lnTo>
                  <a:lnTo>
                    <a:pt x="2641026" y="862579"/>
                  </a:lnTo>
                  <a:lnTo>
                    <a:pt x="2621042" y="862579"/>
                  </a:lnTo>
                  <a:lnTo>
                    <a:pt x="2621042" y="812622"/>
                  </a:lnTo>
                  <a:lnTo>
                    <a:pt x="2601059" y="812622"/>
                  </a:lnTo>
                  <a:lnTo>
                    <a:pt x="2601059" y="759336"/>
                  </a:lnTo>
                  <a:lnTo>
                    <a:pt x="2504475" y="759336"/>
                  </a:lnTo>
                  <a:lnTo>
                    <a:pt x="2504475" y="719371"/>
                  </a:lnTo>
                  <a:lnTo>
                    <a:pt x="2477834" y="719371"/>
                  </a:lnTo>
                  <a:lnTo>
                    <a:pt x="2477834" y="669414"/>
                  </a:lnTo>
                  <a:lnTo>
                    <a:pt x="2367925" y="669414"/>
                  </a:lnTo>
                  <a:lnTo>
                    <a:pt x="2367925" y="642771"/>
                  </a:lnTo>
                  <a:lnTo>
                    <a:pt x="2304650" y="642771"/>
                  </a:lnTo>
                  <a:lnTo>
                    <a:pt x="2304650" y="602806"/>
                  </a:lnTo>
                  <a:lnTo>
                    <a:pt x="2284667" y="602806"/>
                  </a:lnTo>
                  <a:lnTo>
                    <a:pt x="2284667" y="579493"/>
                  </a:lnTo>
                  <a:lnTo>
                    <a:pt x="2204742" y="579493"/>
                  </a:lnTo>
                  <a:lnTo>
                    <a:pt x="2204742" y="512885"/>
                  </a:lnTo>
                  <a:lnTo>
                    <a:pt x="2188083" y="512885"/>
                  </a:lnTo>
                  <a:lnTo>
                    <a:pt x="2188083" y="486242"/>
                  </a:lnTo>
                  <a:lnTo>
                    <a:pt x="2118151" y="486242"/>
                  </a:lnTo>
                  <a:lnTo>
                    <a:pt x="2118151" y="439616"/>
                  </a:lnTo>
                  <a:lnTo>
                    <a:pt x="2008242" y="439616"/>
                  </a:lnTo>
                  <a:lnTo>
                    <a:pt x="2008242" y="416302"/>
                  </a:lnTo>
                  <a:lnTo>
                    <a:pt x="1931641" y="416302"/>
                  </a:lnTo>
                  <a:lnTo>
                    <a:pt x="1931641" y="396320"/>
                  </a:lnTo>
                  <a:lnTo>
                    <a:pt x="1845050" y="396320"/>
                  </a:lnTo>
                  <a:lnTo>
                    <a:pt x="1845050" y="363016"/>
                  </a:lnTo>
                  <a:lnTo>
                    <a:pt x="1765125" y="363016"/>
                  </a:lnTo>
                  <a:lnTo>
                    <a:pt x="1765125" y="329711"/>
                  </a:lnTo>
                  <a:lnTo>
                    <a:pt x="1718501" y="329711"/>
                  </a:lnTo>
                  <a:lnTo>
                    <a:pt x="1718501" y="316390"/>
                  </a:lnTo>
                  <a:lnTo>
                    <a:pt x="1678534" y="316390"/>
                  </a:lnTo>
                  <a:lnTo>
                    <a:pt x="1678534" y="296407"/>
                  </a:lnTo>
                  <a:lnTo>
                    <a:pt x="1611925" y="296407"/>
                  </a:lnTo>
                  <a:lnTo>
                    <a:pt x="1611925" y="273095"/>
                  </a:lnTo>
                  <a:lnTo>
                    <a:pt x="1482033" y="273095"/>
                  </a:lnTo>
                  <a:lnTo>
                    <a:pt x="1482033" y="253112"/>
                  </a:lnTo>
                  <a:lnTo>
                    <a:pt x="1428750" y="253112"/>
                  </a:lnTo>
                  <a:lnTo>
                    <a:pt x="1428750" y="239791"/>
                  </a:lnTo>
                  <a:lnTo>
                    <a:pt x="1395441" y="239791"/>
                  </a:lnTo>
                  <a:lnTo>
                    <a:pt x="1395441" y="199825"/>
                  </a:lnTo>
                  <a:lnTo>
                    <a:pt x="1365475" y="199825"/>
                  </a:lnTo>
                  <a:lnTo>
                    <a:pt x="1365475" y="156530"/>
                  </a:lnTo>
                  <a:lnTo>
                    <a:pt x="1278884" y="156530"/>
                  </a:lnTo>
                  <a:lnTo>
                    <a:pt x="1278884" y="119895"/>
                  </a:lnTo>
                  <a:lnTo>
                    <a:pt x="1238917" y="119895"/>
                  </a:lnTo>
                  <a:lnTo>
                    <a:pt x="1238917" y="96582"/>
                  </a:lnTo>
                  <a:lnTo>
                    <a:pt x="1182300" y="96582"/>
                  </a:lnTo>
                  <a:lnTo>
                    <a:pt x="1182300" y="73269"/>
                  </a:lnTo>
                  <a:lnTo>
                    <a:pt x="1139000" y="73269"/>
                  </a:lnTo>
                  <a:lnTo>
                    <a:pt x="1139000" y="53287"/>
                  </a:lnTo>
                  <a:lnTo>
                    <a:pt x="919196" y="53287"/>
                  </a:lnTo>
                  <a:lnTo>
                    <a:pt x="919196" y="19982"/>
                  </a:lnTo>
                  <a:lnTo>
                    <a:pt x="602806" y="19982"/>
                  </a:lnTo>
                  <a:lnTo>
                    <a:pt x="602806" y="0"/>
                  </a:lnTo>
                  <a:lnTo>
                    <a:pt x="0" y="0"/>
                  </a:lnTo>
                </a:path>
              </a:pathLst>
            </a:custGeom>
            <a:noFill/>
            <a:ln w="19050" cap="flat">
              <a:solidFill>
                <a:schemeClr val="accent3"/>
              </a:solidFill>
              <a:prstDash val="solid"/>
              <a:miter/>
            </a:ln>
          </p:spPr>
          <p:txBody>
            <a:bodyPr rtlCol="0" anchor="ctr"/>
            <a:lstStyle/>
            <a:p>
              <a:endParaRPr lang="en-GB"/>
            </a:p>
          </p:txBody>
        </p:sp>
        <p:sp>
          <p:nvSpPr>
            <p:cNvPr id="236" name="Freeform: Shape 12">
              <a:extLst>
                <a:ext uri="{FF2B5EF4-FFF2-40B4-BE49-F238E27FC236}">
                  <a16:creationId xmlns:a16="http://schemas.microsoft.com/office/drawing/2014/main" id="{F9E666CF-0A64-DF77-9602-024E3CF9A4C7}"/>
                </a:ext>
              </a:extLst>
            </p:cNvPr>
            <p:cNvSpPr/>
            <p:nvPr/>
          </p:nvSpPr>
          <p:spPr>
            <a:xfrm>
              <a:off x="3631156" y="236696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37" name="Freeform: Shape 14">
              <a:extLst>
                <a:ext uri="{FF2B5EF4-FFF2-40B4-BE49-F238E27FC236}">
                  <a16:creationId xmlns:a16="http://schemas.microsoft.com/office/drawing/2014/main" id="{100B4828-4565-F9F3-0745-58A9DCFB7EE3}"/>
                </a:ext>
              </a:extLst>
            </p:cNvPr>
            <p:cNvSpPr/>
            <p:nvPr/>
          </p:nvSpPr>
          <p:spPr>
            <a:xfrm>
              <a:off x="3726406" y="236696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38" name="Freeform: Shape 16">
              <a:extLst>
                <a:ext uri="{FF2B5EF4-FFF2-40B4-BE49-F238E27FC236}">
                  <a16:creationId xmlns:a16="http://schemas.microsoft.com/office/drawing/2014/main" id="{8164EAF0-F380-48FA-211F-68690B55300D}"/>
                </a:ext>
              </a:extLst>
            </p:cNvPr>
            <p:cNvSpPr/>
            <p:nvPr/>
          </p:nvSpPr>
          <p:spPr>
            <a:xfrm>
              <a:off x="3764506" y="236696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39" name="Freeform: Shape 18">
              <a:extLst>
                <a:ext uri="{FF2B5EF4-FFF2-40B4-BE49-F238E27FC236}">
                  <a16:creationId xmlns:a16="http://schemas.microsoft.com/office/drawing/2014/main" id="{5781582D-DD49-5B63-6416-54336440E4A4}"/>
                </a:ext>
              </a:extLst>
            </p:cNvPr>
            <p:cNvSpPr/>
            <p:nvPr/>
          </p:nvSpPr>
          <p:spPr>
            <a:xfrm>
              <a:off x="3916906" y="23860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0" name="Freeform: Shape 23">
              <a:extLst>
                <a:ext uri="{FF2B5EF4-FFF2-40B4-BE49-F238E27FC236}">
                  <a16:creationId xmlns:a16="http://schemas.microsoft.com/office/drawing/2014/main" id="{828141D0-5465-0F6E-B897-0B48C95F30B2}"/>
                </a:ext>
              </a:extLst>
            </p:cNvPr>
            <p:cNvSpPr/>
            <p:nvPr/>
          </p:nvSpPr>
          <p:spPr>
            <a:xfrm>
              <a:off x="3993108" y="23860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1" name="Freeform: Shape 25">
              <a:extLst>
                <a:ext uri="{FF2B5EF4-FFF2-40B4-BE49-F238E27FC236}">
                  <a16:creationId xmlns:a16="http://schemas.microsoft.com/office/drawing/2014/main" id="{7FF391EE-4D1B-31E0-6769-BFCEB4F05657}"/>
                </a:ext>
              </a:extLst>
            </p:cNvPr>
            <p:cNvSpPr/>
            <p:nvPr/>
          </p:nvSpPr>
          <p:spPr>
            <a:xfrm>
              <a:off x="4183608" y="24431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2" name="Freeform: Shape 27">
              <a:extLst>
                <a:ext uri="{FF2B5EF4-FFF2-40B4-BE49-F238E27FC236}">
                  <a16:creationId xmlns:a16="http://schemas.microsoft.com/office/drawing/2014/main" id="{DECCD484-CC45-99C6-D650-9BBA820AB538}"/>
                </a:ext>
              </a:extLst>
            </p:cNvPr>
            <p:cNvSpPr/>
            <p:nvPr/>
          </p:nvSpPr>
          <p:spPr>
            <a:xfrm>
              <a:off x="4240758" y="246221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43" name="Freeform: Shape 29">
              <a:extLst>
                <a:ext uri="{FF2B5EF4-FFF2-40B4-BE49-F238E27FC236}">
                  <a16:creationId xmlns:a16="http://schemas.microsoft.com/office/drawing/2014/main" id="{E6775995-F4FA-9B78-AF2B-DA024B1E2B2F}"/>
                </a:ext>
              </a:extLst>
            </p:cNvPr>
            <p:cNvSpPr/>
            <p:nvPr/>
          </p:nvSpPr>
          <p:spPr>
            <a:xfrm>
              <a:off x="4355058" y="255746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4" name="Freeform: Shape 31">
              <a:extLst>
                <a:ext uri="{FF2B5EF4-FFF2-40B4-BE49-F238E27FC236}">
                  <a16:creationId xmlns:a16="http://schemas.microsoft.com/office/drawing/2014/main" id="{A64DF15D-EA2A-82CC-6F4D-22BECC56C0F7}"/>
                </a:ext>
              </a:extLst>
            </p:cNvPr>
            <p:cNvSpPr/>
            <p:nvPr/>
          </p:nvSpPr>
          <p:spPr>
            <a:xfrm>
              <a:off x="4393158" y="25765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5" name="Freeform: Shape 33">
              <a:extLst>
                <a:ext uri="{FF2B5EF4-FFF2-40B4-BE49-F238E27FC236}">
                  <a16:creationId xmlns:a16="http://schemas.microsoft.com/office/drawing/2014/main" id="{5AD31E90-69D7-3699-9459-BD5D21F29A95}"/>
                </a:ext>
              </a:extLst>
            </p:cNvPr>
            <p:cNvSpPr/>
            <p:nvPr/>
          </p:nvSpPr>
          <p:spPr>
            <a:xfrm>
              <a:off x="4488408" y="261461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46" name="Freeform: Shape 35">
              <a:extLst>
                <a:ext uri="{FF2B5EF4-FFF2-40B4-BE49-F238E27FC236}">
                  <a16:creationId xmlns:a16="http://schemas.microsoft.com/office/drawing/2014/main" id="{D84C75D1-50A7-6F6B-0F6D-179642838B55}"/>
                </a:ext>
              </a:extLst>
            </p:cNvPr>
            <p:cNvSpPr/>
            <p:nvPr/>
          </p:nvSpPr>
          <p:spPr>
            <a:xfrm>
              <a:off x="4583658" y="261461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47" name="Freeform: Shape 37">
              <a:extLst>
                <a:ext uri="{FF2B5EF4-FFF2-40B4-BE49-F238E27FC236}">
                  <a16:creationId xmlns:a16="http://schemas.microsoft.com/office/drawing/2014/main" id="{A766C527-0EAF-BF16-A697-BE04E604CBB9}"/>
                </a:ext>
              </a:extLst>
            </p:cNvPr>
            <p:cNvSpPr/>
            <p:nvPr/>
          </p:nvSpPr>
          <p:spPr>
            <a:xfrm>
              <a:off x="4697958" y="267176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8" name="Freeform: Shape 40">
              <a:extLst>
                <a:ext uri="{FF2B5EF4-FFF2-40B4-BE49-F238E27FC236}">
                  <a16:creationId xmlns:a16="http://schemas.microsoft.com/office/drawing/2014/main" id="{4735A7EE-9AF9-95EB-911F-1AC6040D59D4}"/>
                </a:ext>
              </a:extLst>
            </p:cNvPr>
            <p:cNvSpPr/>
            <p:nvPr/>
          </p:nvSpPr>
          <p:spPr>
            <a:xfrm>
              <a:off x="4793208" y="272891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9" name="Freeform: Shape 42">
              <a:extLst>
                <a:ext uri="{FF2B5EF4-FFF2-40B4-BE49-F238E27FC236}">
                  <a16:creationId xmlns:a16="http://schemas.microsoft.com/office/drawing/2014/main" id="{883BCBED-9B1F-C9A1-B5DC-08BE6047CA98}"/>
                </a:ext>
              </a:extLst>
            </p:cNvPr>
            <p:cNvSpPr/>
            <p:nvPr/>
          </p:nvSpPr>
          <p:spPr>
            <a:xfrm>
              <a:off x="4907508" y="276701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0" name="Freeform: Shape 44">
              <a:extLst>
                <a:ext uri="{FF2B5EF4-FFF2-40B4-BE49-F238E27FC236}">
                  <a16:creationId xmlns:a16="http://schemas.microsoft.com/office/drawing/2014/main" id="{AA3DB669-D794-AD68-E8BB-A8430668BF6C}"/>
                </a:ext>
              </a:extLst>
            </p:cNvPr>
            <p:cNvSpPr/>
            <p:nvPr/>
          </p:nvSpPr>
          <p:spPr>
            <a:xfrm>
              <a:off x="4983708" y="27860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1" name="Freeform: Shape 46">
              <a:extLst>
                <a:ext uri="{FF2B5EF4-FFF2-40B4-BE49-F238E27FC236}">
                  <a16:creationId xmlns:a16="http://schemas.microsoft.com/office/drawing/2014/main" id="{969EA401-AAF3-0800-CC69-0DC17300D205}"/>
                </a:ext>
              </a:extLst>
            </p:cNvPr>
            <p:cNvSpPr/>
            <p:nvPr/>
          </p:nvSpPr>
          <p:spPr>
            <a:xfrm>
              <a:off x="5040858" y="27860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2" name="Freeform: Shape 48">
              <a:extLst>
                <a:ext uri="{FF2B5EF4-FFF2-40B4-BE49-F238E27FC236}">
                  <a16:creationId xmlns:a16="http://schemas.microsoft.com/office/drawing/2014/main" id="{3B0AD2F3-B8F2-F6A8-A825-B78933BFBCB4}"/>
                </a:ext>
              </a:extLst>
            </p:cNvPr>
            <p:cNvSpPr/>
            <p:nvPr/>
          </p:nvSpPr>
          <p:spPr>
            <a:xfrm>
              <a:off x="5098008" y="27860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3" name="Freeform: Shape 50">
              <a:extLst>
                <a:ext uri="{FF2B5EF4-FFF2-40B4-BE49-F238E27FC236}">
                  <a16:creationId xmlns:a16="http://schemas.microsoft.com/office/drawing/2014/main" id="{46509A2A-3A4C-D792-981A-B5C9E5C9D820}"/>
                </a:ext>
              </a:extLst>
            </p:cNvPr>
            <p:cNvSpPr/>
            <p:nvPr/>
          </p:nvSpPr>
          <p:spPr>
            <a:xfrm>
              <a:off x="5288508" y="297656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4" name="Freeform: Shape 52">
              <a:extLst>
                <a:ext uri="{FF2B5EF4-FFF2-40B4-BE49-F238E27FC236}">
                  <a16:creationId xmlns:a16="http://schemas.microsoft.com/office/drawing/2014/main" id="{C24CA86D-8160-6782-2AA3-B1CD2AD01F81}"/>
                </a:ext>
              </a:extLst>
            </p:cNvPr>
            <p:cNvSpPr/>
            <p:nvPr/>
          </p:nvSpPr>
          <p:spPr>
            <a:xfrm>
              <a:off x="5345658" y="297656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5" name="Freeform: Shape 54">
              <a:extLst>
                <a:ext uri="{FF2B5EF4-FFF2-40B4-BE49-F238E27FC236}">
                  <a16:creationId xmlns:a16="http://schemas.microsoft.com/office/drawing/2014/main" id="{650DDA1C-7E2C-7387-3911-A5C5129CA935}"/>
                </a:ext>
              </a:extLst>
            </p:cNvPr>
            <p:cNvSpPr/>
            <p:nvPr/>
          </p:nvSpPr>
          <p:spPr>
            <a:xfrm>
              <a:off x="5479008" y="3090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6" name="Freeform: Shape 56">
              <a:extLst>
                <a:ext uri="{FF2B5EF4-FFF2-40B4-BE49-F238E27FC236}">
                  <a16:creationId xmlns:a16="http://schemas.microsoft.com/office/drawing/2014/main" id="{69665E48-6CE1-D5E4-56E6-9C31B3C70DE8}"/>
                </a:ext>
              </a:extLst>
            </p:cNvPr>
            <p:cNvSpPr/>
            <p:nvPr/>
          </p:nvSpPr>
          <p:spPr>
            <a:xfrm>
              <a:off x="5536158" y="3090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7" name="Freeform: Shape 58">
              <a:extLst>
                <a:ext uri="{FF2B5EF4-FFF2-40B4-BE49-F238E27FC236}">
                  <a16:creationId xmlns:a16="http://schemas.microsoft.com/office/drawing/2014/main" id="{3150DC90-FBF8-8C90-2820-E669A84A5F9A}"/>
                </a:ext>
              </a:extLst>
            </p:cNvPr>
            <p:cNvSpPr/>
            <p:nvPr/>
          </p:nvSpPr>
          <p:spPr>
            <a:xfrm>
              <a:off x="5593308" y="318611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8" name="Freeform: Shape 60">
              <a:extLst>
                <a:ext uri="{FF2B5EF4-FFF2-40B4-BE49-F238E27FC236}">
                  <a16:creationId xmlns:a16="http://schemas.microsoft.com/office/drawing/2014/main" id="{D5BA050F-DFDB-1A57-4A1C-DC9A6B75215E}"/>
                </a:ext>
              </a:extLst>
            </p:cNvPr>
            <p:cNvSpPr/>
            <p:nvPr/>
          </p:nvSpPr>
          <p:spPr>
            <a:xfrm>
              <a:off x="5688558" y="324326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9" name="Freeform: Shape 62">
              <a:extLst>
                <a:ext uri="{FF2B5EF4-FFF2-40B4-BE49-F238E27FC236}">
                  <a16:creationId xmlns:a16="http://schemas.microsoft.com/office/drawing/2014/main" id="{B393B648-4C83-5825-463F-8457453C37F6}"/>
                </a:ext>
              </a:extLst>
            </p:cNvPr>
            <p:cNvSpPr/>
            <p:nvPr/>
          </p:nvSpPr>
          <p:spPr>
            <a:xfrm>
              <a:off x="5707608" y="324326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0" name="Freeform: Shape 64">
              <a:extLst>
                <a:ext uri="{FF2B5EF4-FFF2-40B4-BE49-F238E27FC236}">
                  <a16:creationId xmlns:a16="http://schemas.microsoft.com/office/drawing/2014/main" id="{54F24868-9944-688C-73F6-0F69C73BBFD2}"/>
                </a:ext>
              </a:extLst>
            </p:cNvPr>
            <p:cNvSpPr/>
            <p:nvPr/>
          </p:nvSpPr>
          <p:spPr>
            <a:xfrm>
              <a:off x="5745708" y="3281367"/>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noFill/>
            <a:ln w="19050" cap="flat">
              <a:solidFill>
                <a:schemeClr val="accent3"/>
              </a:solidFill>
              <a:prstDash val="solid"/>
              <a:miter/>
            </a:ln>
          </p:spPr>
          <p:txBody>
            <a:bodyPr rtlCol="0" anchor="ctr"/>
            <a:lstStyle/>
            <a:p>
              <a:endParaRPr lang="en-GB"/>
            </a:p>
          </p:txBody>
        </p:sp>
        <p:sp>
          <p:nvSpPr>
            <p:cNvPr id="261" name="Freeform: Shape 66">
              <a:extLst>
                <a:ext uri="{FF2B5EF4-FFF2-40B4-BE49-F238E27FC236}">
                  <a16:creationId xmlns:a16="http://schemas.microsoft.com/office/drawing/2014/main" id="{C054527B-3BFA-17BC-4299-CB5CCE62199E}"/>
                </a:ext>
              </a:extLst>
            </p:cNvPr>
            <p:cNvSpPr/>
            <p:nvPr/>
          </p:nvSpPr>
          <p:spPr>
            <a:xfrm>
              <a:off x="5821908" y="33194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2" name="Freeform: Shape 68">
              <a:extLst>
                <a:ext uri="{FF2B5EF4-FFF2-40B4-BE49-F238E27FC236}">
                  <a16:creationId xmlns:a16="http://schemas.microsoft.com/office/drawing/2014/main" id="{06A8EC58-6BA8-42B9-E1B4-12171F185083}"/>
                </a:ext>
              </a:extLst>
            </p:cNvPr>
            <p:cNvSpPr/>
            <p:nvPr/>
          </p:nvSpPr>
          <p:spPr>
            <a:xfrm>
              <a:off x="5917158" y="33575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3" name="Freeform: Shape 70">
              <a:extLst>
                <a:ext uri="{FF2B5EF4-FFF2-40B4-BE49-F238E27FC236}">
                  <a16:creationId xmlns:a16="http://schemas.microsoft.com/office/drawing/2014/main" id="{C021D3B3-D7DB-DE80-BE45-5D2D4F461057}"/>
                </a:ext>
              </a:extLst>
            </p:cNvPr>
            <p:cNvSpPr/>
            <p:nvPr/>
          </p:nvSpPr>
          <p:spPr>
            <a:xfrm>
              <a:off x="6145758" y="35480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4" name="Freeform: Shape 72">
              <a:extLst>
                <a:ext uri="{FF2B5EF4-FFF2-40B4-BE49-F238E27FC236}">
                  <a16:creationId xmlns:a16="http://schemas.microsoft.com/office/drawing/2014/main" id="{A8008D33-EDB2-8800-B5C6-2EE0D49D2325}"/>
                </a:ext>
              </a:extLst>
            </p:cNvPr>
            <p:cNvSpPr/>
            <p:nvPr/>
          </p:nvSpPr>
          <p:spPr>
            <a:xfrm>
              <a:off x="6221958" y="35861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5" name="Freeform: Shape 74">
              <a:extLst>
                <a:ext uri="{FF2B5EF4-FFF2-40B4-BE49-F238E27FC236}">
                  <a16:creationId xmlns:a16="http://schemas.microsoft.com/office/drawing/2014/main" id="{28E905D7-EFA6-0CD5-217C-BA6140D02262}"/>
                </a:ext>
              </a:extLst>
            </p:cNvPr>
            <p:cNvSpPr/>
            <p:nvPr/>
          </p:nvSpPr>
          <p:spPr>
            <a:xfrm>
              <a:off x="6412458" y="36433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6" name="Freeform: Shape 76">
              <a:extLst>
                <a:ext uri="{FF2B5EF4-FFF2-40B4-BE49-F238E27FC236}">
                  <a16:creationId xmlns:a16="http://schemas.microsoft.com/office/drawing/2014/main" id="{4B698C22-5DF1-6E5F-993B-AE448426B9AA}"/>
                </a:ext>
              </a:extLst>
            </p:cNvPr>
            <p:cNvSpPr/>
            <p:nvPr/>
          </p:nvSpPr>
          <p:spPr>
            <a:xfrm>
              <a:off x="6545818" y="36433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7" name="Freeform: Shape 78">
              <a:extLst>
                <a:ext uri="{FF2B5EF4-FFF2-40B4-BE49-F238E27FC236}">
                  <a16:creationId xmlns:a16="http://schemas.microsoft.com/office/drawing/2014/main" id="{982BB846-CDDE-BA12-F782-C167F5CD76EE}"/>
                </a:ext>
              </a:extLst>
            </p:cNvPr>
            <p:cNvSpPr/>
            <p:nvPr/>
          </p:nvSpPr>
          <p:spPr>
            <a:xfrm>
              <a:off x="6717268" y="37004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8" name="Freeform: Shape 80">
              <a:extLst>
                <a:ext uri="{FF2B5EF4-FFF2-40B4-BE49-F238E27FC236}">
                  <a16:creationId xmlns:a16="http://schemas.microsoft.com/office/drawing/2014/main" id="{A14BF77D-7F71-789D-5CFA-764EC176E140}"/>
                </a:ext>
              </a:extLst>
            </p:cNvPr>
            <p:cNvSpPr/>
            <p:nvPr/>
          </p:nvSpPr>
          <p:spPr>
            <a:xfrm>
              <a:off x="7003018" y="3795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9" name="Freeform: Shape 82">
              <a:extLst>
                <a:ext uri="{FF2B5EF4-FFF2-40B4-BE49-F238E27FC236}">
                  <a16:creationId xmlns:a16="http://schemas.microsoft.com/office/drawing/2014/main" id="{D9C56A06-EE64-7328-D66A-7D95A612F296}"/>
                </a:ext>
              </a:extLst>
            </p:cNvPr>
            <p:cNvSpPr/>
            <p:nvPr/>
          </p:nvSpPr>
          <p:spPr>
            <a:xfrm>
              <a:off x="7460218" y="40814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0" name="Freeform: Shape 84">
              <a:extLst>
                <a:ext uri="{FF2B5EF4-FFF2-40B4-BE49-F238E27FC236}">
                  <a16:creationId xmlns:a16="http://schemas.microsoft.com/office/drawing/2014/main" id="{86337F33-200C-87DC-9C3C-CD708AF35741}"/>
                </a:ext>
              </a:extLst>
            </p:cNvPr>
            <p:cNvSpPr/>
            <p:nvPr/>
          </p:nvSpPr>
          <p:spPr>
            <a:xfrm>
              <a:off x="7574518" y="41195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1" name="Freeform: Shape 86">
              <a:extLst>
                <a:ext uri="{FF2B5EF4-FFF2-40B4-BE49-F238E27FC236}">
                  <a16:creationId xmlns:a16="http://schemas.microsoft.com/office/drawing/2014/main" id="{B82657B9-E0BF-AFCC-569F-8CF5EB2CC876}"/>
                </a:ext>
              </a:extLst>
            </p:cNvPr>
            <p:cNvSpPr/>
            <p:nvPr/>
          </p:nvSpPr>
          <p:spPr>
            <a:xfrm>
              <a:off x="7993617" y="41576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2" name="Freeform: Shape 88">
              <a:extLst>
                <a:ext uri="{FF2B5EF4-FFF2-40B4-BE49-F238E27FC236}">
                  <a16:creationId xmlns:a16="http://schemas.microsoft.com/office/drawing/2014/main" id="{7D0DDE19-1560-76A4-3DFE-3B75B0EA10ED}"/>
                </a:ext>
              </a:extLst>
            </p:cNvPr>
            <p:cNvSpPr/>
            <p:nvPr/>
          </p:nvSpPr>
          <p:spPr>
            <a:xfrm>
              <a:off x="8279377" y="41576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3" name="Freeform: Shape 90">
              <a:extLst>
                <a:ext uri="{FF2B5EF4-FFF2-40B4-BE49-F238E27FC236}">
                  <a16:creationId xmlns:a16="http://schemas.microsoft.com/office/drawing/2014/main" id="{127C3EE9-ED52-142F-9670-A6B1652AC9BA}"/>
                </a:ext>
              </a:extLst>
            </p:cNvPr>
            <p:cNvSpPr/>
            <p:nvPr/>
          </p:nvSpPr>
          <p:spPr>
            <a:xfrm>
              <a:off x="8488927" y="4176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4" name="Freeform: Shape 92">
              <a:extLst>
                <a:ext uri="{FF2B5EF4-FFF2-40B4-BE49-F238E27FC236}">
                  <a16:creationId xmlns:a16="http://schemas.microsoft.com/office/drawing/2014/main" id="{69C4ACB8-A70A-2F21-E2DC-81096E4FF71E}"/>
                </a:ext>
              </a:extLst>
            </p:cNvPr>
            <p:cNvSpPr/>
            <p:nvPr/>
          </p:nvSpPr>
          <p:spPr>
            <a:xfrm>
              <a:off x="8527027" y="4176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5" name="Freeform: Shape 94">
              <a:extLst>
                <a:ext uri="{FF2B5EF4-FFF2-40B4-BE49-F238E27FC236}">
                  <a16:creationId xmlns:a16="http://schemas.microsoft.com/office/drawing/2014/main" id="{AFD9DC2C-F8A6-8DE1-2AFE-1BB581204BD2}"/>
                </a:ext>
              </a:extLst>
            </p:cNvPr>
            <p:cNvSpPr/>
            <p:nvPr/>
          </p:nvSpPr>
          <p:spPr>
            <a:xfrm>
              <a:off x="8641327" y="4176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6" name="Freeform: Shape 96">
              <a:extLst>
                <a:ext uri="{FF2B5EF4-FFF2-40B4-BE49-F238E27FC236}">
                  <a16:creationId xmlns:a16="http://schemas.microsoft.com/office/drawing/2014/main" id="{31853A23-2CED-8261-CDBB-1D6EF2CF4A1F}"/>
                </a:ext>
              </a:extLst>
            </p:cNvPr>
            <p:cNvSpPr/>
            <p:nvPr/>
          </p:nvSpPr>
          <p:spPr>
            <a:xfrm>
              <a:off x="8717527" y="4176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grpSp>
      <p:graphicFrame>
        <p:nvGraphicFramePr>
          <p:cNvPr id="277" name="Table 9">
            <a:extLst>
              <a:ext uri="{FF2B5EF4-FFF2-40B4-BE49-F238E27FC236}">
                <a16:creationId xmlns:a16="http://schemas.microsoft.com/office/drawing/2014/main" id="{2D59DAAE-D3E3-47A8-C5E8-9B8D59DA7A3D}"/>
              </a:ext>
            </a:extLst>
          </p:cNvPr>
          <p:cNvGraphicFramePr>
            <a:graphicFrameLocks noGrp="1"/>
          </p:cNvGraphicFramePr>
          <p:nvPr>
            <p:extLst>
              <p:ext uri="{D42A27DB-BD31-4B8C-83A1-F6EECF244321}">
                <p14:modId xmlns:p14="http://schemas.microsoft.com/office/powerpoint/2010/main" val="594998472"/>
              </p:ext>
            </p:extLst>
          </p:nvPr>
        </p:nvGraphicFramePr>
        <p:xfrm>
          <a:off x="829208" y="1775687"/>
          <a:ext cx="5236501" cy="1202400"/>
        </p:xfrm>
        <a:graphic>
          <a:graphicData uri="http://schemas.openxmlformats.org/drawingml/2006/table">
            <a:tbl>
              <a:tblPr firstRow="1" bandRow="1">
                <a:tableStyleId>{9D7B26C5-4107-4FEC-AEDC-1716B250A1EF}</a:tableStyleId>
              </a:tblPr>
              <a:tblGrid>
                <a:gridCol w="1756278">
                  <a:extLst>
                    <a:ext uri="{9D8B030D-6E8A-4147-A177-3AD203B41FA5}">
                      <a16:colId xmlns:a16="http://schemas.microsoft.com/office/drawing/2014/main" val="285453073"/>
                    </a:ext>
                  </a:extLst>
                </a:gridCol>
                <a:gridCol w="1700546">
                  <a:extLst>
                    <a:ext uri="{9D8B030D-6E8A-4147-A177-3AD203B41FA5}">
                      <a16:colId xmlns:a16="http://schemas.microsoft.com/office/drawing/2014/main" val="2500465835"/>
                    </a:ext>
                  </a:extLst>
                </a:gridCol>
                <a:gridCol w="1779677">
                  <a:extLst>
                    <a:ext uri="{9D8B030D-6E8A-4147-A177-3AD203B41FA5}">
                      <a16:colId xmlns:a16="http://schemas.microsoft.com/office/drawing/2014/main" val="1970778691"/>
                    </a:ext>
                  </a:extLst>
                </a:gridCol>
              </a:tblGrid>
              <a:tr h="263345">
                <a:tc>
                  <a:txBody>
                    <a:bodyPr/>
                    <a:lstStyle/>
                    <a:p>
                      <a:pPr algn="l" rtl="0"/>
                      <a:endParaRPr lang="en-GB" sz="1200" dirty="0">
                        <a:solidFill>
                          <a:schemeClr val="tx1"/>
                        </a:solidFill>
                      </a:endParaRPr>
                    </a:p>
                  </a:txBody>
                  <a:tcPr marL="36000" marR="36000" marT="36000" marB="36000" anchor="ctr"/>
                </a:tc>
                <a:tc>
                  <a:txBody>
                    <a:bodyPr/>
                    <a:lstStyle/>
                    <a:p>
                      <a:pPr algn="ctr"/>
                      <a:r>
                        <a:rPr lang="ja-JP" sz="1200" dirty="0">
                          <a:solidFill>
                            <a:schemeClr val="tx1"/>
                          </a:solidFill>
                        </a:rPr>
                        <a:t>セツキシマブ
(n=183)</a:t>
                      </a:r>
                    </a:p>
                  </a:txBody>
                  <a:tcPr marL="36000" marR="36000" marT="36000" marB="36000" anchor="ctr"/>
                </a:tc>
                <a:tc>
                  <a:txBody>
                    <a:bodyPr/>
                    <a:lstStyle/>
                    <a:p>
                      <a:pPr algn="ctr"/>
                      <a:r>
                        <a:rPr lang="ja-JP" sz="1200" dirty="0">
                          <a:solidFill>
                            <a:schemeClr val="tx1"/>
                          </a:solidFill>
                        </a:rPr>
                        <a:t>FOLFIRI + セツキシマブ(n=154)</a:t>
                      </a:r>
                    </a:p>
                  </a:txBody>
                  <a:tcPr marL="36000" marR="36000" marT="36000" marB="36000" anchor="ctr"/>
                </a:tc>
                <a:extLst>
                  <a:ext uri="{0D108BD9-81ED-4DB2-BD59-A6C34878D82A}">
                    <a16:rowId xmlns:a16="http://schemas.microsoft.com/office/drawing/2014/main" val="2820403186"/>
                  </a:ext>
                </a:extLst>
              </a:tr>
              <a:tr h="161901">
                <a:tc>
                  <a:txBody>
                    <a:bodyPr/>
                    <a:lstStyle/>
                    <a:p>
                      <a:pPr algn="l"/>
                      <a:r>
                        <a:rPr lang="ja-JP" sz="1200">
                          <a:solidFill>
                            <a:schemeClr val="tx1"/>
                          </a:solidFill>
                        </a:rPr>
                        <a:t>イベント、</a:t>
                      </a:r>
                      <a:r>
                        <a:rPr lang="ja-JP" sz="1200" baseline="0">
                          <a:solidFill>
                            <a:schemeClr val="tx1"/>
                          </a:solidFill>
                        </a:rPr>
                        <a:t> </a:t>
                      </a:r>
                    </a:p>
                  </a:txBody>
                  <a:tcPr marL="36000" marR="36000" marT="36000" marB="36000" anchor="ctr">
                    <a:noFill/>
                  </a:tcPr>
                </a:tc>
                <a:tc>
                  <a:txBody>
                    <a:bodyPr/>
                    <a:lstStyle/>
                    <a:p>
                      <a:pPr algn="ctr"/>
                      <a:r>
                        <a:rPr lang="ja-JP" sz="1200">
                          <a:solidFill>
                            <a:schemeClr val="tx1"/>
                          </a:solidFill>
                        </a:rPr>
                        <a:t>159</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132</a:t>
                      </a:r>
                    </a:p>
                  </a:txBody>
                  <a:tcPr marL="36000" marR="36000" marT="36000" marB="36000" anchor="ctr">
                    <a:noFill/>
                  </a:tcPr>
                </a:tc>
                <a:extLst>
                  <a:ext uri="{0D108BD9-81ED-4DB2-BD59-A6C34878D82A}">
                    <a16:rowId xmlns:a16="http://schemas.microsoft.com/office/drawing/2014/main" val="29427133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mPFS、月数</a:t>
                      </a:r>
                      <a:r>
                        <a:rPr lang="ja-JP" sz="1200" baseline="0">
                          <a:solidFill>
                            <a:schemeClr val="tx1"/>
                          </a:solidFill>
                        </a:rPr>
                        <a:t>（95%CI）</a:t>
                      </a:r>
                    </a:p>
                  </a:txBody>
                  <a:tcPr marL="36000" marR="36000" marT="36000" marB="36000" anchor="ctr"/>
                </a:tc>
                <a:tc>
                  <a:txBody>
                    <a:bodyPr/>
                    <a:lstStyle/>
                    <a:p>
                      <a:pPr algn="ctr"/>
                      <a:r>
                        <a:rPr lang="ja-JP" sz="1200">
                          <a:solidFill>
                            <a:schemeClr val="tx1"/>
                          </a:solidFill>
                        </a:rPr>
                        <a:t>10.0 (9.18、11.28)</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12.2</a:t>
                      </a:r>
                      <a:r>
                        <a:rPr lang="ja-JP" sz="1200" baseline="0" dirty="0">
                          <a:solidFill>
                            <a:schemeClr val="tx1"/>
                          </a:solidFill>
                        </a:rPr>
                        <a:t> </a:t>
                      </a:r>
                      <a:r>
                        <a:rPr lang="ja-JP" sz="1200" dirty="0">
                          <a:solidFill>
                            <a:schemeClr val="tx1"/>
                          </a:solidFill>
                        </a:rPr>
                        <a:t>(11.28、13.19)</a:t>
                      </a:r>
                    </a:p>
                  </a:txBody>
                  <a:tcPr marL="36000" marR="36000" marT="36000" marB="36000" anchor="ctr"/>
                </a:tc>
                <a:extLst>
                  <a:ext uri="{0D108BD9-81ED-4DB2-BD59-A6C34878D82A}">
                    <a16:rowId xmlns:a16="http://schemas.microsoft.com/office/drawing/2014/main" val="317711298"/>
                  </a:ext>
                </a:extLst>
              </a:tr>
              <a:tr h="109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HR</a:t>
                      </a:r>
                      <a:r>
                        <a:rPr lang="ja-JP" sz="1200" baseline="0">
                          <a:solidFill>
                            <a:schemeClr val="tx1"/>
                          </a:solidFill>
                        </a:rPr>
                        <a:t> (95%CI); p値</a:t>
                      </a: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1.30 (1.03,</a:t>
                      </a:r>
                      <a:r>
                        <a:rPr lang="ja-JP" sz="1200" baseline="0" dirty="0">
                          <a:solidFill>
                            <a:schemeClr val="tx1"/>
                          </a:solidFill>
                        </a:rPr>
                        <a:t> 1</a:t>
                      </a:r>
                      <a:r>
                        <a:rPr lang="ja-JP" sz="1200" dirty="0">
                          <a:solidFill>
                            <a:schemeClr val="tx1"/>
                          </a:solidFill>
                        </a:rPr>
                        <a:t>.64); 0.43</a:t>
                      </a:r>
                    </a:p>
                  </a:txBody>
                  <a:tcPr marL="36000" marR="36000" marT="36000" marB="36000"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D4D4D"/>
                        </a:solidFill>
                      </a:endParaRPr>
                    </a:p>
                  </a:txBody>
                  <a:tcPr marL="36000" marR="36000" marT="36000" marB="36000" anchor="ctr"/>
                </a:tc>
                <a:extLst>
                  <a:ext uri="{0D108BD9-81ED-4DB2-BD59-A6C34878D82A}">
                    <a16:rowId xmlns:a16="http://schemas.microsoft.com/office/drawing/2014/main" val="2672925566"/>
                  </a:ext>
                </a:extLst>
              </a:tr>
            </a:tbl>
          </a:graphicData>
        </a:graphic>
      </p:graphicFrame>
      <p:graphicFrame>
        <p:nvGraphicFramePr>
          <p:cNvPr id="278" name="Table 9">
            <a:extLst>
              <a:ext uri="{FF2B5EF4-FFF2-40B4-BE49-F238E27FC236}">
                <a16:creationId xmlns:a16="http://schemas.microsoft.com/office/drawing/2014/main" id="{2D59DAAE-D3E3-47A8-C5E8-9B8D59DA7A3D}"/>
              </a:ext>
            </a:extLst>
          </p:cNvPr>
          <p:cNvGraphicFramePr>
            <a:graphicFrameLocks noGrp="1"/>
          </p:cNvGraphicFramePr>
          <p:nvPr>
            <p:extLst>
              <p:ext uri="{D42A27DB-BD31-4B8C-83A1-F6EECF244321}">
                <p14:modId xmlns:p14="http://schemas.microsoft.com/office/powerpoint/2010/main" val="642492619"/>
              </p:ext>
            </p:extLst>
          </p:nvPr>
        </p:nvGraphicFramePr>
        <p:xfrm>
          <a:off x="6858781" y="1775687"/>
          <a:ext cx="5119291" cy="1202400"/>
        </p:xfrm>
        <a:graphic>
          <a:graphicData uri="http://schemas.openxmlformats.org/drawingml/2006/table">
            <a:tbl>
              <a:tblPr firstRow="1" bandRow="1">
                <a:tableStyleId>{9D7B26C5-4107-4FEC-AEDC-1716B250A1EF}</a:tableStyleId>
              </a:tblPr>
              <a:tblGrid>
                <a:gridCol w="1599264">
                  <a:extLst>
                    <a:ext uri="{9D8B030D-6E8A-4147-A177-3AD203B41FA5}">
                      <a16:colId xmlns:a16="http://schemas.microsoft.com/office/drawing/2014/main" val="285453073"/>
                    </a:ext>
                  </a:extLst>
                </a:gridCol>
                <a:gridCol w="1711438">
                  <a:extLst>
                    <a:ext uri="{9D8B030D-6E8A-4147-A177-3AD203B41FA5}">
                      <a16:colId xmlns:a16="http://schemas.microsoft.com/office/drawing/2014/main" val="2500465835"/>
                    </a:ext>
                  </a:extLst>
                </a:gridCol>
                <a:gridCol w="1808589">
                  <a:extLst>
                    <a:ext uri="{9D8B030D-6E8A-4147-A177-3AD203B41FA5}">
                      <a16:colId xmlns:a16="http://schemas.microsoft.com/office/drawing/2014/main" val="1970778691"/>
                    </a:ext>
                  </a:extLst>
                </a:gridCol>
              </a:tblGrid>
              <a:tr h="263345">
                <a:tc>
                  <a:txBody>
                    <a:bodyPr/>
                    <a:lstStyle/>
                    <a:p>
                      <a:pPr algn="l" rtl="0"/>
                      <a:endParaRPr lang="en-GB" sz="1200" dirty="0">
                        <a:solidFill>
                          <a:schemeClr val="tx1"/>
                        </a:solidFill>
                      </a:endParaRPr>
                    </a:p>
                  </a:txBody>
                  <a:tcPr marL="36000" marR="36000" marT="36000" marB="36000" anchor="ctr"/>
                </a:tc>
                <a:tc>
                  <a:txBody>
                    <a:bodyPr/>
                    <a:lstStyle/>
                    <a:p>
                      <a:pPr algn="ctr"/>
                      <a:r>
                        <a:rPr lang="ja-JP" sz="1200" dirty="0">
                          <a:solidFill>
                            <a:schemeClr val="tx1"/>
                          </a:solidFill>
                        </a:rPr>
                        <a:t>セツキシマブ
(n=183)</a:t>
                      </a:r>
                    </a:p>
                  </a:txBody>
                  <a:tcPr marL="36000" marR="36000" marT="36000" marB="36000" anchor="ctr"/>
                </a:tc>
                <a:tc>
                  <a:txBody>
                    <a:bodyPr/>
                    <a:lstStyle/>
                    <a:p>
                      <a:pPr algn="ctr"/>
                      <a:r>
                        <a:rPr lang="ja-JP" sz="1200" dirty="0">
                          <a:solidFill>
                            <a:schemeClr val="tx1"/>
                          </a:solidFill>
                        </a:rPr>
                        <a:t>FOLFIRI + セツキシマブ(n=154)</a:t>
                      </a:r>
                    </a:p>
                  </a:txBody>
                  <a:tcPr marL="36000" marR="36000" marT="36000" marB="36000" anchor="ctr"/>
                </a:tc>
                <a:extLst>
                  <a:ext uri="{0D108BD9-81ED-4DB2-BD59-A6C34878D82A}">
                    <a16:rowId xmlns:a16="http://schemas.microsoft.com/office/drawing/2014/main" val="2820403186"/>
                  </a:ext>
                </a:extLst>
              </a:tr>
              <a:tr h="161901">
                <a:tc>
                  <a:txBody>
                    <a:bodyPr/>
                    <a:lstStyle/>
                    <a:p>
                      <a:pPr algn="l"/>
                      <a:r>
                        <a:rPr lang="ja-JP" sz="1200">
                          <a:solidFill>
                            <a:schemeClr val="tx1"/>
                          </a:solidFill>
                        </a:rPr>
                        <a:t>イベント、</a:t>
                      </a:r>
                      <a:r>
                        <a:rPr lang="ja-JP" sz="1200" baseline="0">
                          <a:solidFill>
                            <a:schemeClr val="tx1"/>
                          </a:solidFill>
                        </a:rPr>
                        <a:t> </a:t>
                      </a:r>
                    </a:p>
                  </a:txBody>
                  <a:tcPr marL="36000" marR="36000" marT="36000" marB="36000" anchor="ctr">
                    <a:noFill/>
                  </a:tcPr>
                </a:tc>
                <a:tc>
                  <a:txBody>
                    <a:bodyPr/>
                    <a:lstStyle/>
                    <a:p>
                      <a:pPr algn="ctr"/>
                      <a:r>
                        <a:rPr lang="ja-JP" sz="1200">
                          <a:solidFill>
                            <a:schemeClr val="tx1"/>
                          </a:solidFill>
                        </a:rPr>
                        <a:t>93</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83</a:t>
                      </a:r>
                    </a:p>
                  </a:txBody>
                  <a:tcPr marL="36000" marR="36000" marT="36000" marB="36000" anchor="ctr">
                    <a:noFill/>
                  </a:tcPr>
                </a:tc>
                <a:extLst>
                  <a:ext uri="{0D108BD9-81ED-4DB2-BD59-A6C34878D82A}">
                    <a16:rowId xmlns:a16="http://schemas.microsoft.com/office/drawing/2014/main" val="29427133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mOS、mo</a:t>
                      </a:r>
                      <a:r>
                        <a:rPr lang="ja-JP" sz="1200" baseline="0">
                          <a:solidFill>
                            <a:schemeClr val="tx1"/>
                          </a:solidFill>
                        </a:rPr>
                        <a:t>（95%CI）</a:t>
                      </a:r>
                    </a:p>
                  </a:txBody>
                  <a:tcPr marL="36000" marR="36000" marT="36000" marB="36000" anchor="ctr"/>
                </a:tc>
                <a:tc>
                  <a:txBody>
                    <a:bodyPr/>
                    <a:lstStyle/>
                    <a:p>
                      <a:pPr algn="ctr"/>
                      <a:r>
                        <a:rPr lang="ja-JP" sz="1200">
                          <a:solidFill>
                            <a:srgbClr val="4D4D4D"/>
                          </a:solidFill>
                        </a:rPr>
                        <a:t>36.64</a:t>
                      </a:r>
                      <a:r>
                        <a:rPr lang="ja-JP" sz="1200">
                          <a:solidFill>
                            <a:schemeClr val="tx1"/>
                          </a:solidFill>
                        </a:rPr>
                        <a:t> (</a:t>
                      </a:r>
                      <a:r>
                        <a:rPr lang="ja-JP" sz="1200">
                          <a:solidFill>
                            <a:srgbClr val="4D4D4D"/>
                          </a:solidFill>
                        </a:rPr>
                        <a:t>30.56、40.16</a:t>
                      </a:r>
                      <a:r>
                        <a:rPr lang="ja-JP" sz="1200">
                          <a:solidFill>
                            <a:schemeClr val="tx1"/>
                          </a:solidFill>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30.76</a:t>
                      </a:r>
                      <a:r>
                        <a:rPr lang="ja-JP" sz="1200" baseline="0">
                          <a:solidFill>
                            <a:schemeClr val="tx1"/>
                          </a:solidFill>
                        </a:rPr>
                        <a:t> </a:t>
                      </a:r>
                      <a:r>
                        <a:rPr lang="ja-JP" sz="1200">
                          <a:solidFill>
                            <a:schemeClr val="tx1"/>
                          </a:solidFill>
                        </a:rPr>
                        <a:t>(</a:t>
                      </a:r>
                      <a:r>
                        <a:rPr lang="ja-JP" sz="1200">
                          <a:solidFill>
                            <a:srgbClr val="4D4D4D"/>
                          </a:solidFill>
                        </a:rPr>
                        <a:t>25.10、33.88</a:t>
                      </a:r>
                      <a:r>
                        <a:rPr lang="ja-JP" sz="1200">
                          <a:solidFill>
                            <a:schemeClr val="tx1"/>
                          </a:solidFill>
                        </a:rPr>
                        <a:t>)</a:t>
                      </a:r>
                    </a:p>
                  </a:txBody>
                  <a:tcPr marL="36000" marR="36000" marT="36000" marB="36000" anchor="ctr"/>
                </a:tc>
                <a:extLst>
                  <a:ext uri="{0D108BD9-81ED-4DB2-BD59-A6C34878D82A}">
                    <a16:rowId xmlns:a16="http://schemas.microsoft.com/office/drawing/2014/main" val="317711298"/>
                  </a:ext>
                </a:extLst>
              </a:tr>
              <a:tr h="109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HR</a:t>
                      </a:r>
                      <a:r>
                        <a:rPr lang="ja-JP" sz="1200" baseline="0">
                          <a:solidFill>
                            <a:schemeClr val="tx1"/>
                          </a:solidFill>
                        </a:rPr>
                        <a:t> (95%CI); p値</a:t>
                      </a:r>
                    </a:p>
                  </a:txBody>
                  <a:tcPr marL="36000" marR="36000" marT="36000" marB="36000" anchor="ctr">
                    <a:noFill/>
                  </a:tcPr>
                </a:tc>
                <a:tc gridSpan="2">
                  <a:txBody>
                    <a:bodyPr/>
                    <a:lstStyle/>
                    <a:p>
                      <a:pPr algn="ctr"/>
                      <a:r>
                        <a:rPr lang="ja-JP" sz="1200" dirty="0">
                          <a:solidFill>
                            <a:srgbClr val="4D4D4D"/>
                          </a:solidFill>
                        </a:rPr>
                        <a:t>0.81</a:t>
                      </a:r>
                      <a:r>
                        <a:rPr lang="ja-JP" sz="1200" dirty="0">
                          <a:solidFill>
                            <a:schemeClr val="tx1"/>
                          </a:solidFill>
                        </a:rPr>
                        <a:t> (</a:t>
                      </a:r>
                      <a:r>
                        <a:rPr lang="ja-JP" sz="1200" dirty="0">
                          <a:solidFill>
                            <a:srgbClr val="4D4D4D"/>
                          </a:solidFill>
                        </a:rPr>
                        <a:t>0.60、1.09</a:t>
                      </a:r>
                      <a:r>
                        <a:rPr lang="ja-JP" sz="1200" dirty="0">
                          <a:solidFill>
                            <a:schemeClr val="tx1"/>
                          </a:solidFill>
                        </a:rPr>
                        <a:t>); </a:t>
                      </a:r>
                      <a:r>
                        <a:rPr lang="ja-JP" sz="1200" dirty="0">
                          <a:solidFill>
                            <a:srgbClr val="4D4D4D"/>
                          </a:solidFill>
                        </a:rPr>
                        <a:t>0.157</a:t>
                      </a:r>
                    </a:p>
                  </a:txBody>
                  <a:tcPr marL="36000" marR="36000" marT="36000" marB="36000"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D4D4D"/>
                        </a:solidFill>
                      </a:endParaRPr>
                    </a:p>
                  </a:txBody>
                  <a:tcPr marL="36000" marR="36000" marT="36000" marB="36000" anchor="ctr"/>
                </a:tc>
                <a:extLst>
                  <a:ext uri="{0D108BD9-81ED-4DB2-BD59-A6C34878D82A}">
                    <a16:rowId xmlns:a16="http://schemas.microsoft.com/office/drawing/2014/main" val="2672925566"/>
                  </a:ext>
                </a:extLst>
              </a:tr>
            </a:tbl>
          </a:graphicData>
        </a:graphic>
      </p:graphicFrame>
      <p:sp>
        <p:nvSpPr>
          <p:cNvPr id="279" name="TextBox 278">
            <a:extLst>
              <a:ext uri="{FF2B5EF4-FFF2-40B4-BE49-F238E27FC236}">
                <a16:creationId xmlns:a16="http://schemas.microsoft.com/office/drawing/2014/main" id="{A77F3854-B030-B164-683E-F019991322CB}"/>
              </a:ext>
            </a:extLst>
          </p:cNvPr>
          <p:cNvSpPr txBox="1"/>
          <p:nvPr/>
        </p:nvSpPr>
        <p:spPr>
          <a:xfrm>
            <a:off x="1280290" y="4814765"/>
            <a:ext cx="1651414" cy="461665"/>
          </a:xfrm>
          <a:prstGeom prst="rect">
            <a:avLst/>
          </a:prstGeom>
          <a:noFill/>
        </p:spPr>
        <p:txBody>
          <a:bodyPr wrap="none" rtlCol="0">
            <a:spAutoFit/>
          </a:bodyPr>
          <a:lstStyle/>
          <a:p>
            <a:r>
              <a:rPr lang="ja-JP" sz="1200">
                <a:solidFill>
                  <a:srgbClr val="4D4D4D"/>
                </a:solidFill>
              </a:rPr>
              <a:t>FOLFIRI + セツキシマブ</a:t>
            </a:r>
          </a:p>
          <a:p>
            <a:r>
              <a:rPr lang="ja-JP" sz="1200">
                <a:solidFill>
                  <a:srgbClr val="4D4D4D"/>
                </a:solidFill>
              </a:rPr>
              <a:t>セツキシマブ</a:t>
            </a:r>
          </a:p>
        </p:txBody>
      </p:sp>
      <p:cxnSp>
        <p:nvCxnSpPr>
          <p:cNvPr id="280" name="Straight Connector 279">
            <a:extLst>
              <a:ext uri="{FF2B5EF4-FFF2-40B4-BE49-F238E27FC236}">
                <a16:creationId xmlns:a16="http://schemas.microsoft.com/office/drawing/2014/main" id="{67FF6358-AC0B-D493-31E4-2CC6970E5553}"/>
              </a:ext>
            </a:extLst>
          </p:cNvPr>
          <p:cNvCxnSpPr>
            <a:cxnSpLocks/>
          </p:cNvCxnSpPr>
          <p:nvPr/>
        </p:nvCxnSpPr>
        <p:spPr>
          <a:xfrm>
            <a:off x="1121840" y="4948110"/>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9D3D718-1216-5E9B-3DDD-AA1422312104}"/>
              </a:ext>
            </a:extLst>
          </p:cNvPr>
          <p:cNvCxnSpPr>
            <a:cxnSpLocks/>
          </p:cNvCxnSpPr>
          <p:nvPr/>
        </p:nvCxnSpPr>
        <p:spPr>
          <a:xfrm>
            <a:off x="1121840" y="5139626"/>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A77F3854-B030-B164-683E-F019991322CB}"/>
              </a:ext>
            </a:extLst>
          </p:cNvPr>
          <p:cNvSpPr txBox="1"/>
          <p:nvPr/>
        </p:nvSpPr>
        <p:spPr>
          <a:xfrm>
            <a:off x="7111425" y="4814585"/>
            <a:ext cx="1651414" cy="461665"/>
          </a:xfrm>
          <a:prstGeom prst="rect">
            <a:avLst/>
          </a:prstGeom>
          <a:noFill/>
        </p:spPr>
        <p:txBody>
          <a:bodyPr wrap="none" rtlCol="0">
            <a:spAutoFit/>
          </a:bodyPr>
          <a:lstStyle/>
          <a:p>
            <a:r>
              <a:rPr lang="ja-JP" sz="1200">
                <a:solidFill>
                  <a:srgbClr val="4D4D4D"/>
                </a:solidFill>
              </a:rPr>
              <a:t>FOLFIRI + セツキシマブ</a:t>
            </a:r>
          </a:p>
          <a:p>
            <a:r>
              <a:rPr lang="ja-JP" sz="1200">
                <a:solidFill>
                  <a:srgbClr val="4D4D4D"/>
                </a:solidFill>
              </a:rPr>
              <a:t>セツキシマブ</a:t>
            </a:r>
          </a:p>
        </p:txBody>
      </p:sp>
      <p:cxnSp>
        <p:nvCxnSpPr>
          <p:cNvPr id="283" name="Straight Connector 282">
            <a:extLst>
              <a:ext uri="{FF2B5EF4-FFF2-40B4-BE49-F238E27FC236}">
                <a16:creationId xmlns:a16="http://schemas.microsoft.com/office/drawing/2014/main" id="{67FF6358-AC0B-D493-31E4-2CC6970E5553}"/>
              </a:ext>
            </a:extLst>
          </p:cNvPr>
          <p:cNvCxnSpPr>
            <a:cxnSpLocks/>
          </p:cNvCxnSpPr>
          <p:nvPr/>
        </p:nvCxnSpPr>
        <p:spPr>
          <a:xfrm>
            <a:off x="6952975" y="4947930"/>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9D3D718-1216-5E9B-3DDD-AA1422312104}"/>
              </a:ext>
            </a:extLst>
          </p:cNvPr>
          <p:cNvCxnSpPr>
            <a:cxnSpLocks/>
          </p:cNvCxnSpPr>
          <p:nvPr/>
        </p:nvCxnSpPr>
        <p:spPr>
          <a:xfrm>
            <a:off x="6952975" y="5139446"/>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E4D62EFA-2DA1-BFFA-9A16-8656B32C884F}"/>
              </a:ext>
            </a:extLst>
          </p:cNvPr>
          <p:cNvSpPr txBox="1"/>
          <p:nvPr/>
        </p:nvSpPr>
        <p:spPr>
          <a:xfrm>
            <a:off x="192943" y="6058301"/>
            <a:ext cx="814647" cy="415498"/>
          </a:xfrm>
          <a:prstGeom prst="rect">
            <a:avLst/>
          </a:prstGeom>
          <a:noFill/>
        </p:spPr>
        <p:txBody>
          <a:bodyPr wrap="none" rtlCol="0">
            <a:spAutoFit/>
          </a:bodyPr>
          <a:lstStyle/>
          <a:p>
            <a:pPr algn="r"/>
            <a:r>
              <a:rPr lang="ja-JP" sz="1050">
                <a:solidFill>
                  <a:schemeClr val="accent3"/>
                </a:solidFill>
              </a:rPr>
              <a:t>FOLFIRI +</a:t>
            </a:r>
          </a:p>
          <a:p>
            <a:pPr algn="r"/>
            <a:r>
              <a:rPr lang="ja-JP" sz="1050">
                <a:solidFill>
                  <a:schemeClr val="accent3"/>
                </a:solidFill>
              </a:rPr>
              <a:t>セツキシマブ</a:t>
            </a:r>
          </a:p>
        </p:txBody>
      </p:sp>
    </p:spTree>
    <p:extLst>
      <p:ext uri="{BB962C8B-B14F-4D97-AF65-F5344CB8AC3E}">
        <p14:creationId xmlns:p14="http://schemas.microsoft.com/office/powerpoint/2010/main" val="19788966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a:spLocks noGrp="1"/>
          </p:cNvSpPr>
          <p:nvPr>
            <p:ph idx="1"/>
          </p:nvPr>
        </p:nvSpPr>
        <p:spPr/>
        <p:txBody>
          <a:bodyPr/>
          <a:lstStyle/>
          <a:p>
            <a:pPr marL="0" indent="0">
              <a:buNone/>
            </a:pPr>
            <a:r>
              <a:rPr lang="ja-JP" b="1" dirty="0"/>
              <a:t>主要結果</a:t>
            </a:r>
          </a:p>
          <a:p>
            <a:pPr marL="0" indent="0">
              <a:spcBef>
                <a:spcPts val="27600"/>
              </a:spcBef>
              <a:buNone/>
            </a:pPr>
            <a:r>
              <a:rPr lang="ja-JP" b="1" dirty="0"/>
              <a:t>結論</a:t>
            </a:r>
          </a:p>
          <a:p>
            <a:r>
              <a:rPr lang="ja-JP" b="1" dirty="0"/>
              <a:t>RAS/BRAF WT mCRC患者において、FOLFIRI＋セツキシマブ併用療法後のセツキシマブ維持療法の非劣性は示されず、特に左側の腫瘍において有望な所見が認められたが、期待された脱落率(40% 対. 20%)を上回る結果が得られたことにより、結果に混乱が生じている可能性がある。</a:t>
            </a:r>
          </a:p>
        </p:txBody>
      </p:sp>
      <p:sp>
        <p:nvSpPr>
          <p:cNvPr id="13" name="Title 1"/>
          <p:cNvSpPr>
            <a:spLocks noGrp="1"/>
          </p:cNvSpPr>
          <p:nvPr>
            <p:ph type="title"/>
          </p:nvPr>
        </p:nvSpPr>
        <p:spPr>
          <a:xfrm>
            <a:off x="486833" y="179614"/>
            <a:ext cx="11076074" cy="807720"/>
          </a:xfrm>
        </p:spPr>
        <p:txBody>
          <a:bodyPr/>
          <a:lstStyle/>
          <a:p>
            <a:r>
              <a:rPr lang="ja-JP"/>
              <a:t>LBA22：RASおよびBRAF野生型(wt)転移性結腸直腸癌(mCRC)患者の第一選択治療におけるFOLFIRI/セツキシマブとFOLFIRI/セツキシマブ投与後にセツキシマブ(Cet)を単剤投与した第III相試験：ERMES試験(NCT02484833) – Orlandi A、et al</a:t>
            </a:r>
          </a:p>
        </p:txBody>
      </p:sp>
      <p:sp>
        <p:nvSpPr>
          <p:cNvPr id="14" name="Text Placeholder 4"/>
          <p:cNvSpPr>
            <a:spLocks noGrp="1"/>
          </p:cNvSpPr>
          <p:nvPr>
            <p:ph type="body" sz="quarter" idx="11"/>
          </p:nvPr>
        </p:nvSpPr>
        <p:spPr>
          <a:xfrm>
            <a:off x="6197601" y="6096001"/>
            <a:ext cx="5507567" cy="487363"/>
          </a:xfrm>
        </p:spPr>
        <p:txBody>
          <a:bodyPr/>
          <a:lstStyle/>
          <a:p>
            <a:r>
              <a:rPr lang="ja-JP"/>
              <a:t>Orlandi A, et al.Ann Oncol 2022;33(suppl):abstr LBA22</a:t>
            </a:r>
          </a:p>
        </p:txBody>
      </p:sp>
      <p:graphicFrame>
        <p:nvGraphicFramePr>
          <p:cNvPr id="15" name="Table 14"/>
          <p:cNvGraphicFramePr>
            <a:graphicFrameLocks noGrp="1"/>
          </p:cNvGraphicFramePr>
          <p:nvPr>
            <p:extLst>
              <p:ext uri="{D42A27DB-BD31-4B8C-83A1-F6EECF244321}">
                <p14:modId xmlns:p14="http://schemas.microsoft.com/office/powerpoint/2010/main" val="4046193160"/>
              </p:ext>
            </p:extLst>
          </p:nvPr>
        </p:nvGraphicFramePr>
        <p:xfrm>
          <a:off x="77002" y="1588382"/>
          <a:ext cx="5601905" cy="3017520"/>
        </p:xfrm>
        <a:graphic>
          <a:graphicData uri="http://schemas.openxmlformats.org/drawingml/2006/table">
            <a:tbl>
              <a:tblPr firstRow="1" bandRow="1">
                <a:tableStyleId>{5202B0CA-FC54-4496-8BCA-5EF66A818D29}</a:tableStyleId>
              </a:tblPr>
              <a:tblGrid>
                <a:gridCol w="1734759">
                  <a:extLst>
                    <a:ext uri="{9D8B030D-6E8A-4147-A177-3AD203B41FA5}">
                      <a16:colId xmlns:a16="http://schemas.microsoft.com/office/drawing/2014/main" val="2713438561"/>
                    </a:ext>
                  </a:extLst>
                </a:gridCol>
                <a:gridCol w="1601792">
                  <a:extLst>
                    <a:ext uri="{9D8B030D-6E8A-4147-A177-3AD203B41FA5}">
                      <a16:colId xmlns:a16="http://schemas.microsoft.com/office/drawing/2014/main" val="1190940076"/>
                    </a:ext>
                  </a:extLst>
                </a:gridCol>
                <a:gridCol w="1601792">
                  <a:extLst>
                    <a:ext uri="{9D8B030D-6E8A-4147-A177-3AD203B41FA5}">
                      <a16:colId xmlns:a16="http://schemas.microsoft.com/office/drawing/2014/main" val="1068838774"/>
                    </a:ext>
                  </a:extLst>
                </a:gridCol>
                <a:gridCol w="663562">
                  <a:extLst>
                    <a:ext uri="{9D8B030D-6E8A-4147-A177-3AD203B41FA5}">
                      <a16:colId xmlns:a16="http://schemas.microsoft.com/office/drawing/2014/main" val="2207834261"/>
                    </a:ext>
                  </a:extLst>
                </a:gridCol>
              </a:tblGrid>
              <a:tr h="370840">
                <a:tc>
                  <a:txBody>
                    <a:bodyPr/>
                    <a:lstStyle/>
                    <a:p>
                      <a:endParaRPr lang="en-GB" sz="1200" dirty="0">
                        <a:solidFill>
                          <a:schemeClr val="tx2"/>
                        </a:solidFill>
                      </a:endParaRPr>
                    </a:p>
                  </a:txBody>
                  <a:tcPr anchor="ctr"/>
                </a:tc>
                <a:tc>
                  <a:txBody>
                    <a:bodyPr/>
                    <a:lstStyle/>
                    <a:p>
                      <a:pPr algn="ctr"/>
                      <a:r>
                        <a:rPr lang="ja-JP" sz="1200" dirty="0">
                          <a:solidFill>
                            <a:schemeClr val="tx2"/>
                          </a:solidFill>
                        </a:rPr>
                        <a:t>FOLFIRI + </a:t>
                      </a:r>
                      <a:br>
                        <a:rPr lang="en-GB" altLang="ja-JP" sz="1200" dirty="0">
                          <a:solidFill>
                            <a:schemeClr val="tx2"/>
                          </a:solidFill>
                        </a:rPr>
                      </a:br>
                      <a:r>
                        <a:rPr lang="ja-JP" sz="1200" dirty="0">
                          <a:solidFill>
                            <a:schemeClr val="tx2"/>
                          </a:solidFill>
                        </a:rPr>
                        <a:t>セツキシマブ</a:t>
                      </a:r>
                    </a:p>
                  </a:txBody>
                  <a:tcPr anchor="ctr"/>
                </a:tc>
                <a:tc>
                  <a:txBody>
                    <a:bodyPr/>
                    <a:lstStyle/>
                    <a:p>
                      <a:pPr algn="ctr"/>
                      <a:r>
                        <a:rPr lang="ja-JP" sz="1200" dirty="0">
                          <a:solidFill>
                            <a:schemeClr val="tx2"/>
                          </a:solidFill>
                        </a:rPr>
                        <a:t>セツキシマブ</a:t>
                      </a:r>
                    </a:p>
                  </a:txBody>
                  <a:tcPr anchor="ctr"/>
                </a:tc>
                <a:tc>
                  <a:txBody>
                    <a:bodyPr/>
                    <a:lstStyle/>
                    <a:p>
                      <a:pPr algn="ctr"/>
                      <a:r>
                        <a:rPr lang="ja-JP" sz="1200" dirty="0">
                          <a:solidFill>
                            <a:schemeClr val="tx2"/>
                          </a:solidFill>
                        </a:rPr>
                        <a:t>p値</a:t>
                      </a:r>
                    </a:p>
                  </a:txBody>
                  <a:tcPr anchor="ctr"/>
                </a:tc>
                <a:extLst>
                  <a:ext uri="{0D108BD9-81ED-4DB2-BD59-A6C34878D82A}">
                    <a16:rowId xmlns:a16="http://schemas.microsoft.com/office/drawing/2014/main" val="3667548636"/>
                  </a:ext>
                </a:extLst>
              </a:tr>
              <a:tr h="0">
                <a:tc>
                  <a:txBody>
                    <a:bodyPr/>
                    <a:lstStyle/>
                    <a:p>
                      <a:r>
                        <a:rPr lang="ja-JP" sz="1100" baseline="0" dirty="0">
                          <a:solidFill>
                            <a:schemeClr val="tx1"/>
                          </a:solidFill>
                        </a:rPr>
                        <a:t>ORR mPP、% (95%CI)</a:t>
                      </a:r>
                    </a:p>
                  </a:txBody>
                  <a:tcPr/>
                </a:tc>
                <a:tc>
                  <a:txBody>
                    <a:bodyPr/>
                    <a:lstStyle/>
                    <a:p>
                      <a:pPr algn="ctr"/>
                      <a:r>
                        <a:rPr lang="ja-JP" sz="1100">
                          <a:solidFill>
                            <a:schemeClr val="tx1"/>
                          </a:solidFill>
                        </a:rPr>
                        <a:t>67.5</a:t>
                      </a:r>
                      <a:r>
                        <a:rPr lang="ja-JP" sz="1100" baseline="0">
                          <a:solidFill>
                            <a:schemeClr val="tx1"/>
                          </a:solidFill>
                        </a:rPr>
                        <a:t> (59.5、74.9)</a:t>
                      </a:r>
                    </a:p>
                  </a:txBody>
                  <a:tcPr/>
                </a:tc>
                <a:tc>
                  <a:txBody>
                    <a:bodyPr/>
                    <a:lstStyle/>
                    <a:p>
                      <a:pPr algn="ctr"/>
                      <a:r>
                        <a:rPr lang="ja-JP" sz="1100">
                          <a:solidFill>
                            <a:schemeClr val="tx1"/>
                          </a:solidFill>
                        </a:rPr>
                        <a:t>71.6 (64.5、78.0)</a:t>
                      </a:r>
                    </a:p>
                  </a:txBody>
                  <a:tcPr/>
                </a:tc>
                <a:tc>
                  <a:txBody>
                    <a:bodyPr/>
                    <a:lstStyle/>
                    <a:p>
                      <a:pPr algn="l" rtl="0"/>
                      <a:endParaRPr lang="en-GB" sz="1100" dirty="0">
                        <a:solidFill>
                          <a:schemeClr val="tx1"/>
                        </a:solidFill>
                      </a:endParaRPr>
                    </a:p>
                  </a:txBody>
                  <a:tcPr/>
                </a:tc>
                <a:extLst>
                  <a:ext uri="{0D108BD9-81ED-4DB2-BD59-A6C34878D82A}">
                    <a16:rowId xmlns:a16="http://schemas.microsoft.com/office/drawing/2014/main" val="978232405"/>
                  </a:ext>
                </a:extLst>
              </a:tr>
              <a:tr h="0">
                <a:tc>
                  <a:txBody>
                    <a:bodyPr/>
                    <a:lstStyle/>
                    <a:p>
                      <a:r>
                        <a:rPr lang="ja-JP" sz="1100" baseline="0">
                          <a:solidFill>
                            <a:schemeClr val="tx1"/>
                          </a:solidFill>
                        </a:rPr>
                        <a:t>BOR mPP、%</a:t>
                      </a:r>
                    </a:p>
                    <a:p>
                      <a:pPr marL="182563" indent="0"/>
                      <a:r>
                        <a:rPr lang="ja-JP" sz="1100" baseline="0">
                          <a:solidFill>
                            <a:schemeClr val="tx1"/>
                          </a:solidFill>
                        </a:rPr>
                        <a:t>CR</a:t>
                      </a:r>
                    </a:p>
                    <a:p>
                      <a:pPr marL="182563" indent="0"/>
                      <a:r>
                        <a:rPr lang="ja-JP" sz="1100" baseline="0">
                          <a:solidFill>
                            <a:schemeClr val="tx1"/>
                          </a:solidFill>
                        </a:rPr>
                        <a:t>PR</a:t>
                      </a:r>
                    </a:p>
                  </a:txBody>
                  <a:tcPr/>
                </a:tc>
                <a:tc>
                  <a:txBody>
                    <a:bodyPr/>
                    <a:lstStyle/>
                    <a:p>
                      <a:pPr algn="l" rtl="0"/>
                      <a:endParaRPr lang="en-GB" sz="1100" dirty="0">
                        <a:solidFill>
                          <a:schemeClr val="tx1"/>
                        </a:solidFill>
                      </a:endParaRPr>
                    </a:p>
                    <a:p>
                      <a:pPr algn="ctr"/>
                      <a:r>
                        <a:rPr lang="ja-JP" sz="1100" dirty="0">
                          <a:solidFill>
                            <a:schemeClr val="tx1"/>
                          </a:solidFill>
                        </a:rPr>
                        <a:t>10.5</a:t>
                      </a:r>
                    </a:p>
                    <a:p>
                      <a:pPr algn="ctr"/>
                      <a:r>
                        <a:rPr lang="ja-JP" sz="1100" dirty="0">
                          <a:solidFill>
                            <a:schemeClr val="tx1"/>
                          </a:solidFill>
                        </a:rPr>
                        <a:t>56.6</a:t>
                      </a:r>
                    </a:p>
                  </a:txBody>
                  <a:tcPr/>
                </a:tc>
                <a:tc>
                  <a:txBody>
                    <a:bodyPr/>
                    <a:lstStyle/>
                    <a:p>
                      <a:pPr algn="l" rtl="0"/>
                      <a:endParaRPr lang="en-GB" sz="1100" dirty="0">
                        <a:solidFill>
                          <a:schemeClr val="tx1"/>
                        </a:solidFill>
                      </a:endParaRPr>
                    </a:p>
                    <a:p>
                      <a:pPr algn="ctr"/>
                      <a:r>
                        <a:rPr lang="ja-JP" sz="1100">
                          <a:solidFill>
                            <a:schemeClr val="tx1"/>
                          </a:solidFill>
                        </a:rPr>
                        <a:t>8.8</a:t>
                      </a:r>
                    </a:p>
                    <a:p>
                      <a:pPr algn="ctr"/>
                      <a:r>
                        <a:rPr lang="ja-JP" sz="1100">
                          <a:solidFill>
                            <a:schemeClr val="tx1"/>
                          </a:solidFill>
                        </a:rPr>
                        <a:t>62.6</a:t>
                      </a:r>
                    </a:p>
                  </a:txBody>
                  <a:tcPr/>
                </a:tc>
                <a:tc>
                  <a:txBody>
                    <a:bodyPr/>
                    <a:lstStyle/>
                    <a:p>
                      <a:pPr algn="l" rtl="0"/>
                      <a:endParaRPr lang="en-GB" sz="1100" dirty="0">
                        <a:solidFill>
                          <a:schemeClr val="tx1"/>
                        </a:solidFill>
                      </a:endParaRPr>
                    </a:p>
                  </a:txBody>
                  <a:tcPr/>
                </a:tc>
                <a:extLst>
                  <a:ext uri="{0D108BD9-81ED-4DB2-BD59-A6C34878D82A}">
                    <a16:rowId xmlns:a16="http://schemas.microsoft.com/office/drawing/2014/main" val="2232560176"/>
                  </a:ext>
                </a:extLst>
              </a:tr>
              <a:tr h="0">
                <a:tc>
                  <a:txBody>
                    <a:bodyPr/>
                    <a:lstStyle/>
                    <a:p>
                      <a:r>
                        <a:rPr lang="ja-JP" sz="1100">
                          <a:solidFill>
                            <a:schemeClr val="tx1"/>
                          </a:solidFill>
                        </a:rPr>
                        <a:t>右側mPP、n </a:t>
                      </a:r>
                    </a:p>
                    <a:p>
                      <a:r>
                        <a:rPr lang="ja-JP" sz="1100">
                          <a:solidFill>
                            <a:schemeClr val="tx1"/>
                          </a:solidFill>
                        </a:rPr>
                        <a:t>mPFS、</a:t>
                      </a:r>
                      <a:r>
                        <a:rPr lang="ja-JP" sz="1100" baseline="0">
                          <a:solidFill>
                            <a:schemeClr val="tx1"/>
                          </a:solidFill>
                        </a:rPr>
                        <a:t>月数（95%CI）</a:t>
                      </a:r>
                    </a:p>
                  </a:txBody>
                  <a:tcPr/>
                </a:tc>
                <a:tc>
                  <a:txBody>
                    <a:bodyPr/>
                    <a:lstStyle/>
                    <a:p>
                      <a:pPr algn="ctr"/>
                      <a:r>
                        <a:rPr lang="ja-JP" sz="1100" dirty="0">
                          <a:solidFill>
                            <a:schemeClr val="tx1"/>
                          </a:solidFill>
                        </a:rPr>
                        <a:t>32</a:t>
                      </a:r>
                    </a:p>
                    <a:p>
                      <a:pPr algn="ctr"/>
                      <a:r>
                        <a:rPr lang="ja-JP" sz="1100" dirty="0">
                          <a:solidFill>
                            <a:schemeClr val="tx1"/>
                          </a:solidFill>
                        </a:rPr>
                        <a:t>11.73 (9.31、17.20)</a:t>
                      </a:r>
                    </a:p>
                  </a:txBody>
                  <a:tcPr/>
                </a:tc>
                <a:tc>
                  <a:txBody>
                    <a:bodyPr/>
                    <a:lstStyle/>
                    <a:p>
                      <a:pPr algn="ctr"/>
                      <a:r>
                        <a:rPr lang="ja-JP" sz="1100">
                          <a:solidFill>
                            <a:schemeClr val="tx1"/>
                          </a:solidFill>
                        </a:rPr>
                        <a:t>33</a:t>
                      </a:r>
                    </a:p>
                    <a:p>
                      <a:pPr algn="ctr"/>
                      <a:r>
                        <a:rPr lang="ja-JP" sz="1100">
                          <a:solidFill>
                            <a:schemeClr val="tx1"/>
                          </a:solidFill>
                        </a:rPr>
                        <a:t>8.29</a:t>
                      </a:r>
                      <a:r>
                        <a:rPr lang="ja-JP" sz="1100" baseline="0">
                          <a:solidFill>
                            <a:schemeClr val="tx1"/>
                          </a:solidFill>
                        </a:rPr>
                        <a:t> (7.17、9.70)</a:t>
                      </a:r>
                    </a:p>
                  </a:txBody>
                  <a:tcPr/>
                </a:tc>
                <a:tc>
                  <a:txBody>
                    <a:bodyPr/>
                    <a:lstStyle/>
                    <a:p>
                      <a:pPr algn="l" rtl="0"/>
                      <a:endParaRPr lang="en-GB" sz="1100" dirty="0">
                        <a:solidFill>
                          <a:schemeClr val="tx1"/>
                        </a:solidFill>
                      </a:endParaRPr>
                    </a:p>
                    <a:p>
                      <a:pPr algn="ctr"/>
                      <a:r>
                        <a:rPr lang="ja-JP" sz="1100">
                          <a:solidFill>
                            <a:schemeClr val="tx1"/>
                          </a:solidFill>
                        </a:rPr>
                        <a:t>0.007</a:t>
                      </a:r>
                    </a:p>
                  </a:txBody>
                  <a:tcPr/>
                </a:tc>
                <a:extLst>
                  <a:ext uri="{0D108BD9-81ED-4DB2-BD59-A6C34878D82A}">
                    <a16:rowId xmlns:a16="http://schemas.microsoft.com/office/drawing/2014/main" val="2912163037"/>
                  </a:ext>
                </a:extLst>
              </a:tr>
              <a:tr h="272502">
                <a:tc>
                  <a:txBody>
                    <a:bodyPr/>
                    <a:lstStyle/>
                    <a:p>
                      <a:r>
                        <a:rPr lang="ja-JP" sz="1100">
                          <a:solidFill>
                            <a:schemeClr val="tx1"/>
                          </a:solidFill>
                        </a:rPr>
                        <a:t>左側mPP、n</a:t>
                      </a:r>
                    </a:p>
                    <a:p>
                      <a:r>
                        <a:rPr lang="ja-JP" sz="1100">
                          <a:solidFill>
                            <a:schemeClr val="tx1"/>
                          </a:solidFill>
                        </a:rPr>
                        <a:t>mPFS、</a:t>
                      </a:r>
                      <a:r>
                        <a:rPr lang="ja-JP" sz="1100" baseline="0">
                          <a:solidFill>
                            <a:schemeClr val="tx1"/>
                          </a:solidFill>
                        </a:rPr>
                        <a:t>月数（95%CI）</a:t>
                      </a:r>
                    </a:p>
                  </a:txBody>
                  <a:tcPr/>
                </a:tc>
                <a:tc>
                  <a:txBody>
                    <a:bodyPr/>
                    <a:lstStyle/>
                    <a:p>
                      <a:pPr algn="ctr"/>
                      <a:r>
                        <a:rPr lang="ja-JP" sz="1100" dirty="0">
                          <a:solidFill>
                            <a:schemeClr val="tx1"/>
                          </a:solidFill>
                        </a:rPr>
                        <a:t>103</a:t>
                      </a:r>
                    </a:p>
                    <a:p>
                      <a:pPr algn="ctr"/>
                      <a:r>
                        <a:rPr lang="ja-JP" sz="1100" dirty="0">
                          <a:solidFill>
                            <a:schemeClr val="tx1"/>
                          </a:solidFill>
                        </a:rPr>
                        <a:t>12.27 (11.09、13.19)</a:t>
                      </a:r>
                    </a:p>
                  </a:txBody>
                  <a:tcPr/>
                </a:tc>
                <a:tc>
                  <a:txBody>
                    <a:bodyPr/>
                    <a:lstStyle/>
                    <a:p>
                      <a:pPr algn="ctr"/>
                      <a:r>
                        <a:rPr lang="ja-JP" sz="1100" dirty="0">
                          <a:solidFill>
                            <a:schemeClr val="tx1"/>
                          </a:solidFill>
                        </a:rPr>
                        <a:t>135</a:t>
                      </a:r>
                    </a:p>
                    <a:p>
                      <a:pPr algn="ctr"/>
                      <a:r>
                        <a:rPr lang="ja-JP" sz="1100" dirty="0">
                          <a:solidFill>
                            <a:schemeClr val="tx1"/>
                          </a:solidFill>
                        </a:rPr>
                        <a:t>10.39</a:t>
                      </a:r>
                      <a:r>
                        <a:rPr lang="ja-JP" sz="1100" baseline="0" dirty="0">
                          <a:solidFill>
                            <a:schemeClr val="tx1"/>
                          </a:solidFill>
                        </a:rPr>
                        <a:t> (9.31、12.30)</a:t>
                      </a:r>
                    </a:p>
                  </a:txBody>
                  <a:tcPr/>
                </a:tc>
                <a:tc>
                  <a:txBody>
                    <a:bodyPr/>
                    <a:lstStyle/>
                    <a:p>
                      <a:pPr algn="l" rtl="0"/>
                      <a:endParaRPr lang="en-GB" sz="1100" dirty="0">
                        <a:solidFill>
                          <a:schemeClr val="tx1"/>
                        </a:solidFill>
                      </a:endParaRPr>
                    </a:p>
                    <a:p>
                      <a:pPr algn="ctr"/>
                      <a:r>
                        <a:rPr lang="ja-JP" sz="1100">
                          <a:solidFill>
                            <a:schemeClr val="tx1"/>
                          </a:solidFill>
                        </a:rPr>
                        <a:t>0.301</a:t>
                      </a:r>
                    </a:p>
                  </a:txBody>
                  <a:tcPr/>
                </a:tc>
                <a:extLst>
                  <a:ext uri="{0D108BD9-81ED-4DB2-BD59-A6C34878D82A}">
                    <a16:rowId xmlns:a16="http://schemas.microsoft.com/office/drawing/2014/main" val="3020345926"/>
                  </a:ext>
                </a:extLst>
              </a:tr>
              <a:tr h="169032">
                <a:tc>
                  <a:txBody>
                    <a:bodyPr/>
                    <a:lstStyle/>
                    <a:p>
                      <a:r>
                        <a:rPr lang="ja-JP" sz="1100">
                          <a:solidFill>
                            <a:schemeClr val="tx1"/>
                          </a:solidFill>
                        </a:rPr>
                        <a:t>mITT、n</a:t>
                      </a:r>
                    </a:p>
                    <a:p>
                      <a:r>
                        <a:rPr lang="ja-JP" sz="1100">
                          <a:solidFill>
                            <a:schemeClr val="tx1"/>
                          </a:solidFill>
                        </a:rPr>
                        <a:t>mPFS、</a:t>
                      </a:r>
                      <a:r>
                        <a:rPr lang="ja-JP" sz="1100" baseline="0">
                          <a:solidFill>
                            <a:schemeClr val="tx1"/>
                          </a:solidFill>
                        </a:rPr>
                        <a:t>月数（95%CI）</a:t>
                      </a:r>
                    </a:p>
                  </a:txBody>
                  <a:tcPr/>
                </a:tc>
                <a:tc>
                  <a:txBody>
                    <a:bodyPr/>
                    <a:lstStyle/>
                    <a:p>
                      <a:pPr algn="ctr"/>
                      <a:r>
                        <a:rPr lang="ja-JP" sz="1100">
                          <a:solidFill>
                            <a:schemeClr val="tx1"/>
                          </a:solidFill>
                        </a:rPr>
                        <a:t>296</a:t>
                      </a:r>
                    </a:p>
                    <a:p>
                      <a:pPr algn="ctr"/>
                      <a:r>
                        <a:rPr lang="ja-JP" sz="1100">
                          <a:solidFill>
                            <a:schemeClr val="tx1"/>
                          </a:solidFill>
                        </a:rPr>
                        <a:t>10.72 (9.64、11.41)</a:t>
                      </a:r>
                    </a:p>
                  </a:txBody>
                  <a:tcPr/>
                </a:tc>
                <a:tc>
                  <a:txBody>
                    <a:bodyPr/>
                    <a:lstStyle/>
                    <a:p>
                      <a:pPr algn="ctr"/>
                      <a:r>
                        <a:rPr lang="ja-JP" sz="1100" dirty="0">
                          <a:solidFill>
                            <a:schemeClr val="tx1"/>
                          </a:solidFill>
                        </a:rPr>
                        <a:t>297</a:t>
                      </a:r>
                    </a:p>
                    <a:p>
                      <a:pPr algn="ctr"/>
                      <a:r>
                        <a:rPr lang="ja-JP" sz="1100" dirty="0">
                          <a:solidFill>
                            <a:schemeClr val="tx1"/>
                          </a:solidFill>
                        </a:rPr>
                        <a:t>9.01</a:t>
                      </a:r>
                      <a:r>
                        <a:rPr lang="ja-JP" sz="1100" baseline="0" dirty="0">
                          <a:solidFill>
                            <a:schemeClr val="tx1"/>
                          </a:solidFill>
                        </a:rPr>
                        <a:t> (8.16、9.87)</a:t>
                      </a:r>
                    </a:p>
                  </a:txBody>
                  <a:tcPr/>
                </a:tc>
                <a:tc>
                  <a:txBody>
                    <a:bodyPr/>
                    <a:lstStyle/>
                    <a:p>
                      <a:pPr algn="l" rtl="0"/>
                      <a:endParaRPr lang="en-GB" sz="1100" dirty="0">
                        <a:solidFill>
                          <a:schemeClr val="tx1"/>
                        </a:solidFill>
                      </a:endParaRPr>
                    </a:p>
                    <a:p>
                      <a:pPr algn="ctr"/>
                      <a:r>
                        <a:rPr lang="ja-JP" sz="1100">
                          <a:solidFill>
                            <a:schemeClr val="tx1"/>
                          </a:solidFill>
                        </a:rPr>
                        <a:t>0.305</a:t>
                      </a:r>
                    </a:p>
                  </a:txBody>
                  <a:tcPr/>
                </a:tc>
                <a:extLst>
                  <a:ext uri="{0D108BD9-81ED-4DB2-BD59-A6C34878D82A}">
                    <a16:rowId xmlns:a16="http://schemas.microsoft.com/office/drawing/2014/main" val="4027293554"/>
                  </a:ext>
                </a:extLst>
              </a:tr>
              <a:tr h="0">
                <a:tc>
                  <a:txBody>
                    <a:bodyPr/>
                    <a:lstStyle/>
                    <a:p>
                      <a:r>
                        <a:rPr lang="ja-JP" sz="1100" dirty="0">
                          <a:solidFill>
                            <a:schemeClr val="tx1"/>
                          </a:solidFill>
                        </a:rPr>
                        <a:t>mITT、n</a:t>
                      </a:r>
                    </a:p>
                    <a:p>
                      <a:r>
                        <a:rPr lang="ja-JP" sz="1100" dirty="0">
                          <a:solidFill>
                            <a:schemeClr val="tx1"/>
                          </a:solidFill>
                        </a:rPr>
                        <a:t>mOS、</a:t>
                      </a:r>
                      <a:r>
                        <a:rPr lang="ja-JP" sz="1100" baseline="0" dirty="0">
                          <a:solidFill>
                            <a:schemeClr val="tx1"/>
                          </a:solidFill>
                        </a:rPr>
                        <a:t>月数(95%CI)</a:t>
                      </a:r>
                    </a:p>
                  </a:txBody>
                  <a:tcPr/>
                </a:tc>
                <a:tc>
                  <a:txBody>
                    <a:bodyPr/>
                    <a:lstStyle/>
                    <a:p>
                      <a:pPr algn="ctr"/>
                      <a:r>
                        <a:rPr lang="ja-JP" sz="1100" dirty="0">
                          <a:solidFill>
                            <a:schemeClr val="tx1"/>
                          </a:solidFill>
                        </a:rPr>
                        <a:t>296</a:t>
                      </a:r>
                    </a:p>
                    <a:p>
                      <a:pPr algn="ctr"/>
                      <a:r>
                        <a:rPr lang="ja-JP" sz="1100" dirty="0">
                          <a:solidFill>
                            <a:schemeClr val="tx1"/>
                          </a:solidFill>
                        </a:rPr>
                        <a:t>25.36 (22.04、32.96)</a:t>
                      </a:r>
                    </a:p>
                  </a:txBody>
                  <a:tcPr/>
                </a:tc>
                <a:tc>
                  <a:txBody>
                    <a:bodyPr/>
                    <a:lstStyle/>
                    <a:p>
                      <a:pPr algn="ctr"/>
                      <a:r>
                        <a:rPr lang="ja-JP" sz="1100" dirty="0">
                          <a:solidFill>
                            <a:schemeClr val="tx1"/>
                          </a:solidFill>
                        </a:rPr>
                        <a:t>297 </a:t>
                      </a:r>
                    </a:p>
                    <a:p>
                      <a:pPr algn="ctr"/>
                      <a:r>
                        <a:rPr lang="ja-JP" sz="1100" dirty="0">
                          <a:solidFill>
                            <a:schemeClr val="tx1"/>
                          </a:solidFill>
                        </a:rPr>
                        <a:t>31.09 (26.91、35.56)</a:t>
                      </a:r>
                    </a:p>
                  </a:txBody>
                  <a:tcPr/>
                </a:tc>
                <a:tc>
                  <a:txBody>
                    <a:bodyPr/>
                    <a:lstStyle/>
                    <a:p>
                      <a:pPr algn="ctr"/>
                      <a:r>
                        <a:rPr lang="ja-JP" sz="1100" dirty="0">
                          <a:solidFill>
                            <a:schemeClr val="tx1"/>
                          </a:solidFill>
                        </a:rPr>
                        <a:t>0.327</a:t>
                      </a:r>
                    </a:p>
                  </a:txBody>
                  <a:tcPr/>
                </a:tc>
                <a:extLst>
                  <a:ext uri="{0D108BD9-81ED-4DB2-BD59-A6C34878D82A}">
                    <a16:rowId xmlns:a16="http://schemas.microsoft.com/office/drawing/2014/main" val="2439287524"/>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681284449"/>
              </p:ext>
            </p:extLst>
          </p:nvPr>
        </p:nvGraphicFramePr>
        <p:xfrm>
          <a:off x="5804031" y="1588596"/>
          <a:ext cx="6314175" cy="3200400"/>
        </p:xfrm>
        <a:graphic>
          <a:graphicData uri="http://schemas.openxmlformats.org/drawingml/2006/table">
            <a:tbl>
              <a:tblPr firstRow="1" bandRow="1">
                <a:tableStyleId>{5202B0CA-FC54-4496-8BCA-5EF66A818D29}</a:tableStyleId>
              </a:tblPr>
              <a:tblGrid>
                <a:gridCol w="2040558">
                  <a:extLst>
                    <a:ext uri="{9D8B030D-6E8A-4147-A177-3AD203B41FA5}">
                      <a16:colId xmlns:a16="http://schemas.microsoft.com/office/drawing/2014/main" val="2713438561"/>
                    </a:ext>
                  </a:extLst>
                </a:gridCol>
                <a:gridCol w="943275">
                  <a:extLst>
                    <a:ext uri="{9D8B030D-6E8A-4147-A177-3AD203B41FA5}">
                      <a16:colId xmlns:a16="http://schemas.microsoft.com/office/drawing/2014/main" val="1190940076"/>
                    </a:ext>
                  </a:extLst>
                </a:gridCol>
                <a:gridCol w="1261566">
                  <a:extLst>
                    <a:ext uri="{9D8B030D-6E8A-4147-A177-3AD203B41FA5}">
                      <a16:colId xmlns:a16="http://schemas.microsoft.com/office/drawing/2014/main" val="315505262"/>
                    </a:ext>
                  </a:extLst>
                </a:gridCol>
                <a:gridCol w="855992">
                  <a:extLst>
                    <a:ext uri="{9D8B030D-6E8A-4147-A177-3AD203B41FA5}">
                      <a16:colId xmlns:a16="http://schemas.microsoft.com/office/drawing/2014/main" val="1068838774"/>
                    </a:ext>
                  </a:extLst>
                </a:gridCol>
                <a:gridCol w="1212784">
                  <a:extLst>
                    <a:ext uri="{9D8B030D-6E8A-4147-A177-3AD203B41FA5}">
                      <a16:colId xmlns:a16="http://schemas.microsoft.com/office/drawing/2014/main" val="806204636"/>
                    </a:ext>
                  </a:extLst>
                </a:gridCol>
              </a:tblGrid>
              <a:tr h="370840">
                <a:tc rowSpan="2">
                  <a:txBody>
                    <a:bodyPr/>
                    <a:lstStyle/>
                    <a:p>
                      <a:r>
                        <a:rPr lang="ja-JP" sz="1200">
                          <a:solidFill>
                            <a:schemeClr val="tx2"/>
                          </a:solidFill>
                        </a:rPr>
                        <a:t>AE、%</a:t>
                      </a:r>
                    </a:p>
                  </a:txBody>
                  <a:tcPr anchor="ctr"/>
                </a:tc>
                <a:tc gridSpan="2">
                  <a:txBody>
                    <a:bodyPr/>
                    <a:lstStyle/>
                    <a:p>
                      <a:pPr algn="ctr"/>
                      <a:r>
                        <a:rPr lang="ja-JP" sz="1200" dirty="0">
                          <a:solidFill>
                            <a:schemeClr val="tx2"/>
                          </a:solidFill>
                        </a:rPr>
                        <a:t>FOLFIRI + セツキシマブ
(n=154)</a:t>
                      </a:r>
                    </a:p>
                  </a:txBody>
                  <a:tcPr anchor="ctr"/>
                </a:tc>
                <a:tc hMerge="1">
                  <a:txBody>
                    <a:bodyPr/>
                    <a:lstStyle/>
                    <a:p>
                      <a:endParaRPr lang="en-GB"/>
                    </a:p>
                  </a:txBody>
                  <a:tcPr/>
                </a:tc>
                <a:tc gridSpan="2">
                  <a:txBody>
                    <a:bodyPr/>
                    <a:lstStyle/>
                    <a:p>
                      <a:pPr algn="ctr"/>
                      <a:r>
                        <a:rPr lang="ja-JP" sz="1200" dirty="0">
                          <a:solidFill>
                            <a:schemeClr val="tx2"/>
                          </a:solidFill>
                        </a:rPr>
                        <a:t>セツキシマブ
(n=183)</a:t>
                      </a:r>
                    </a:p>
                  </a:txBody>
                  <a:tcPr anchor="ctr"/>
                </a:tc>
                <a:tc hMerge="1">
                  <a:txBody>
                    <a:bodyPr/>
                    <a:lstStyle/>
                    <a:p>
                      <a:endParaRPr lang="en-GB"/>
                    </a:p>
                  </a:txBody>
                  <a:tcPr/>
                </a:tc>
                <a:extLst>
                  <a:ext uri="{0D108BD9-81ED-4DB2-BD59-A6C34878D82A}">
                    <a16:rowId xmlns:a16="http://schemas.microsoft.com/office/drawing/2014/main" val="3667548636"/>
                  </a:ext>
                </a:extLst>
              </a:tr>
              <a:tr h="0">
                <a:tc vMerge="1">
                  <a:txBody>
                    <a:bodyPr/>
                    <a:lstStyle/>
                    <a:p>
                      <a:endParaRPr lang="en-GB" sz="1200" baseline="0" dirty="0">
                        <a:solidFill>
                          <a:schemeClr val="tx1"/>
                        </a:solidFill>
                      </a:endParaRPr>
                    </a:p>
                  </a:txBody>
                  <a:tcPr/>
                </a:tc>
                <a:tc>
                  <a:txBody>
                    <a:bodyPr/>
                    <a:lstStyle/>
                    <a:p>
                      <a:pPr algn="ctr"/>
                      <a:r>
                        <a:rPr lang="ja-JP" sz="1200" b="1">
                          <a:solidFill>
                            <a:schemeClr val="tx2"/>
                          </a:solidFill>
                        </a:rPr>
                        <a:t>期間全体</a:t>
                      </a:r>
                    </a:p>
                  </a:txBody>
                  <a:tcPr>
                    <a:solidFill>
                      <a:schemeClr val="bg2"/>
                    </a:solidFill>
                  </a:tcPr>
                </a:tc>
                <a:tc>
                  <a:txBody>
                    <a:bodyPr/>
                    <a:lstStyle/>
                    <a:p>
                      <a:pPr algn="ctr"/>
                      <a:r>
                        <a:rPr lang="ja-JP" sz="1200" b="1">
                          <a:solidFill>
                            <a:schemeClr val="tx2"/>
                          </a:solidFill>
                        </a:rPr>
                        <a:t>維持期間</a:t>
                      </a:r>
                    </a:p>
                  </a:txBody>
                  <a:tcPr>
                    <a:solidFill>
                      <a:schemeClr val="bg2"/>
                    </a:solidFill>
                  </a:tcPr>
                </a:tc>
                <a:tc>
                  <a:txBody>
                    <a:bodyPr/>
                    <a:lstStyle/>
                    <a:p>
                      <a:pPr algn="ctr"/>
                      <a:r>
                        <a:rPr lang="ja-JP" sz="1200" b="1">
                          <a:solidFill>
                            <a:schemeClr val="tx2"/>
                          </a:solidFill>
                        </a:rPr>
                        <a:t>期間全体</a:t>
                      </a:r>
                    </a:p>
                  </a:txBody>
                  <a:tcPr>
                    <a:solidFill>
                      <a:schemeClr val="bg2"/>
                    </a:solidFill>
                  </a:tcPr>
                </a:tc>
                <a:tc>
                  <a:txBody>
                    <a:bodyPr/>
                    <a:lstStyle/>
                    <a:p>
                      <a:pPr algn="ctr"/>
                      <a:r>
                        <a:rPr lang="ja-JP" sz="1200" b="1">
                          <a:solidFill>
                            <a:schemeClr val="tx2"/>
                          </a:solidFill>
                        </a:rPr>
                        <a:t>維持期間</a:t>
                      </a:r>
                    </a:p>
                  </a:txBody>
                  <a:tcPr>
                    <a:solidFill>
                      <a:schemeClr val="bg2"/>
                    </a:solidFill>
                  </a:tcPr>
                </a:tc>
                <a:extLst>
                  <a:ext uri="{0D108BD9-81ED-4DB2-BD59-A6C34878D82A}">
                    <a16:rowId xmlns:a16="http://schemas.microsoft.com/office/drawing/2014/main" val="128236216"/>
                  </a:ext>
                </a:extLst>
              </a:tr>
              <a:tr h="0">
                <a:tc>
                  <a:txBody>
                    <a:bodyPr/>
                    <a:lstStyle/>
                    <a:p>
                      <a:r>
                        <a:rPr lang="ja-JP" sz="1200">
                          <a:solidFill>
                            <a:schemeClr val="tx1"/>
                          </a:solidFill>
                        </a:rPr>
                        <a:t>すべて</a:t>
                      </a:r>
                    </a:p>
                  </a:txBody>
                  <a:tcPr/>
                </a:tc>
                <a:tc>
                  <a:txBody>
                    <a:bodyPr/>
                    <a:lstStyle/>
                    <a:p>
                      <a:pPr algn="ctr"/>
                      <a:r>
                        <a:rPr lang="ja-JP" sz="1200">
                          <a:solidFill>
                            <a:schemeClr val="tx1"/>
                          </a:solidFill>
                        </a:rPr>
                        <a:t>44.2</a:t>
                      </a:r>
                    </a:p>
                  </a:txBody>
                  <a:tcPr/>
                </a:tc>
                <a:tc>
                  <a:txBody>
                    <a:bodyPr/>
                    <a:lstStyle/>
                    <a:p>
                      <a:pPr algn="ctr"/>
                      <a:r>
                        <a:rPr lang="ja-JP" sz="1200">
                          <a:solidFill>
                            <a:schemeClr val="tx1"/>
                          </a:solidFill>
                        </a:rPr>
                        <a:t>23.4</a:t>
                      </a:r>
                    </a:p>
                  </a:txBody>
                  <a:tcPr/>
                </a:tc>
                <a:tc>
                  <a:txBody>
                    <a:bodyPr/>
                    <a:lstStyle/>
                    <a:p>
                      <a:pPr algn="ctr"/>
                      <a:r>
                        <a:rPr lang="ja-JP" sz="1200">
                          <a:solidFill>
                            <a:schemeClr val="tx1"/>
                          </a:solidFill>
                        </a:rPr>
                        <a:t>39.9</a:t>
                      </a:r>
                    </a:p>
                  </a:txBody>
                  <a:tcPr/>
                </a:tc>
                <a:tc>
                  <a:txBody>
                    <a:bodyPr/>
                    <a:lstStyle/>
                    <a:p>
                      <a:pPr algn="ctr"/>
                      <a:r>
                        <a:rPr lang="ja-JP" sz="1200">
                          <a:solidFill>
                            <a:schemeClr val="tx1"/>
                          </a:solidFill>
                        </a:rPr>
                        <a:t>16.4</a:t>
                      </a:r>
                    </a:p>
                  </a:txBody>
                  <a:tcPr/>
                </a:tc>
                <a:extLst>
                  <a:ext uri="{0D108BD9-81ED-4DB2-BD59-A6C34878D82A}">
                    <a16:rowId xmlns:a16="http://schemas.microsoft.com/office/drawing/2014/main" val="2912163037"/>
                  </a:ext>
                </a:extLst>
              </a:tr>
              <a:tr h="272502">
                <a:tc>
                  <a:txBody>
                    <a:bodyPr/>
                    <a:lstStyle/>
                    <a:p>
                      <a:r>
                        <a:rPr lang="ja-JP" sz="1200" noProof="0">
                          <a:solidFill>
                            <a:schemeClr val="tx1"/>
                          </a:solidFill>
                        </a:rPr>
                        <a:t>貧血</a:t>
                      </a:r>
                    </a:p>
                  </a:txBody>
                  <a:tcPr/>
                </a:tc>
                <a:tc>
                  <a:txBody>
                    <a:bodyPr/>
                    <a:lstStyle/>
                    <a:p>
                      <a:pPr algn="ctr"/>
                      <a:r>
                        <a:rPr lang="ja-JP" sz="1200">
                          <a:solidFill>
                            <a:schemeClr val="tx1"/>
                          </a:solidFill>
                        </a:rPr>
                        <a:t>0.7</a:t>
                      </a:r>
                    </a:p>
                  </a:txBody>
                  <a:tcPr/>
                </a:tc>
                <a:tc>
                  <a:txBody>
                    <a:bodyPr/>
                    <a:lstStyle/>
                    <a:p>
                      <a:pPr algn="ctr"/>
                      <a:r>
                        <a:rPr lang="ja-JP" sz="1200">
                          <a:solidFill>
                            <a:schemeClr val="tx1"/>
                          </a:solidFill>
                        </a:rPr>
                        <a:t>0</a:t>
                      </a:r>
                    </a:p>
                  </a:txBody>
                  <a:tcPr/>
                </a:tc>
                <a:tc>
                  <a:txBody>
                    <a:bodyPr/>
                    <a:lstStyle/>
                    <a:p>
                      <a:pPr algn="ctr"/>
                      <a:r>
                        <a:rPr lang="ja-JP" sz="1200">
                          <a:solidFill>
                            <a:schemeClr val="tx1"/>
                          </a:solidFill>
                        </a:rPr>
                        <a:t>1.1</a:t>
                      </a:r>
                    </a:p>
                  </a:txBody>
                  <a:tcPr/>
                </a:tc>
                <a:tc>
                  <a:txBody>
                    <a:bodyPr/>
                    <a:lstStyle/>
                    <a:p>
                      <a:pPr algn="ctr"/>
                      <a:r>
                        <a:rPr lang="ja-JP" sz="1200">
                          <a:solidFill>
                            <a:schemeClr val="tx1"/>
                          </a:solidFill>
                        </a:rPr>
                        <a:t>1.1</a:t>
                      </a:r>
                    </a:p>
                  </a:txBody>
                  <a:tcPr/>
                </a:tc>
                <a:extLst>
                  <a:ext uri="{0D108BD9-81ED-4DB2-BD59-A6C34878D82A}">
                    <a16:rowId xmlns:a16="http://schemas.microsoft.com/office/drawing/2014/main" val="3020345926"/>
                  </a:ext>
                </a:extLst>
              </a:tr>
              <a:tr h="169032">
                <a:tc>
                  <a:txBody>
                    <a:bodyPr/>
                    <a:lstStyle/>
                    <a:p>
                      <a:r>
                        <a:rPr lang="ja-JP" sz="1200" noProof="0">
                          <a:solidFill>
                            <a:schemeClr val="tx1"/>
                          </a:solidFill>
                        </a:rPr>
                        <a:t>発熱性好中球減少症</a:t>
                      </a:r>
                    </a:p>
                  </a:txBody>
                  <a:tcPr/>
                </a:tc>
                <a:tc>
                  <a:txBody>
                    <a:bodyPr/>
                    <a:lstStyle/>
                    <a:p>
                      <a:pPr algn="ctr"/>
                      <a:r>
                        <a:rPr lang="ja-JP" sz="1200">
                          <a:solidFill>
                            <a:schemeClr val="tx1"/>
                          </a:solidFill>
                        </a:rPr>
                        <a:t>5.2</a:t>
                      </a:r>
                    </a:p>
                  </a:txBody>
                  <a:tcPr/>
                </a:tc>
                <a:tc>
                  <a:txBody>
                    <a:bodyPr/>
                    <a:lstStyle/>
                    <a:p>
                      <a:pPr algn="ctr"/>
                      <a:r>
                        <a:rPr lang="ja-JP" sz="1200">
                          <a:solidFill>
                            <a:schemeClr val="tx1"/>
                          </a:solidFill>
                        </a:rPr>
                        <a:t>1.3</a:t>
                      </a:r>
                    </a:p>
                  </a:txBody>
                  <a:tcPr/>
                </a:tc>
                <a:tc>
                  <a:txBody>
                    <a:bodyPr/>
                    <a:lstStyle/>
                    <a:p>
                      <a:pPr algn="ctr"/>
                      <a:r>
                        <a:rPr lang="ja-JP" sz="1200">
                          <a:solidFill>
                            <a:schemeClr val="tx1"/>
                          </a:solidFill>
                        </a:rPr>
                        <a:t>2.7</a:t>
                      </a:r>
                    </a:p>
                  </a:txBody>
                  <a:tcPr/>
                </a:tc>
                <a:tc>
                  <a:txBody>
                    <a:bodyPr/>
                    <a:lstStyle/>
                    <a:p>
                      <a:pPr algn="ctr"/>
                      <a:r>
                        <a:rPr lang="ja-JP" sz="1200">
                          <a:solidFill>
                            <a:schemeClr val="tx1"/>
                          </a:solidFill>
                        </a:rPr>
                        <a:t>0</a:t>
                      </a:r>
                    </a:p>
                  </a:txBody>
                  <a:tcPr/>
                </a:tc>
                <a:extLst>
                  <a:ext uri="{0D108BD9-81ED-4DB2-BD59-A6C34878D82A}">
                    <a16:rowId xmlns:a16="http://schemas.microsoft.com/office/drawing/2014/main" val="4027293554"/>
                  </a:ext>
                </a:extLst>
              </a:tr>
              <a:tr h="0">
                <a:tc>
                  <a:txBody>
                    <a:bodyPr/>
                    <a:lstStyle/>
                    <a:p>
                      <a:r>
                        <a:rPr lang="ja-JP" sz="1200" noProof="0">
                          <a:solidFill>
                            <a:schemeClr val="tx1"/>
                          </a:solidFill>
                        </a:rPr>
                        <a:t>好中球数の減少</a:t>
                      </a:r>
                    </a:p>
                  </a:txBody>
                  <a:tcPr/>
                </a:tc>
                <a:tc>
                  <a:txBody>
                    <a:bodyPr/>
                    <a:lstStyle/>
                    <a:p>
                      <a:pPr algn="ctr"/>
                      <a:r>
                        <a:rPr lang="ja-JP" sz="1200">
                          <a:solidFill>
                            <a:schemeClr val="tx1"/>
                          </a:solidFill>
                        </a:rPr>
                        <a:t>14.9</a:t>
                      </a:r>
                    </a:p>
                  </a:txBody>
                  <a:tcPr/>
                </a:tc>
                <a:tc>
                  <a:txBody>
                    <a:bodyPr/>
                    <a:lstStyle/>
                    <a:p>
                      <a:pPr algn="ctr"/>
                      <a:r>
                        <a:rPr lang="ja-JP" sz="1200">
                          <a:solidFill>
                            <a:schemeClr val="tx1"/>
                          </a:solidFill>
                        </a:rPr>
                        <a:t>7.1</a:t>
                      </a:r>
                    </a:p>
                  </a:txBody>
                  <a:tcPr/>
                </a:tc>
                <a:tc>
                  <a:txBody>
                    <a:bodyPr/>
                    <a:lstStyle/>
                    <a:p>
                      <a:pPr algn="ctr"/>
                      <a:r>
                        <a:rPr lang="ja-JP" sz="1200">
                          <a:solidFill>
                            <a:schemeClr val="tx1"/>
                          </a:solidFill>
                        </a:rPr>
                        <a:t>9.8</a:t>
                      </a:r>
                    </a:p>
                  </a:txBody>
                  <a:tcPr/>
                </a:tc>
                <a:tc>
                  <a:txBody>
                    <a:bodyPr/>
                    <a:lstStyle/>
                    <a:p>
                      <a:pPr algn="ctr"/>
                      <a:r>
                        <a:rPr lang="ja-JP" sz="1200">
                          <a:solidFill>
                            <a:schemeClr val="tx1"/>
                          </a:solidFill>
                        </a:rPr>
                        <a:t>0.6</a:t>
                      </a:r>
                    </a:p>
                  </a:txBody>
                  <a:tcPr/>
                </a:tc>
                <a:extLst>
                  <a:ext uri="{0D108BD9-81ED-4DB2-BD59-A6C34878D82A}">
                    <a16:rowId xmlns:a16="http://schemas.microsoft.com/office/drawing/2014/main" val="2439287524"/>
                  </a:ext>
                </a:extLst>
              </a:tr>
              <a:tr h="0">
                <a:tc>
                  <a:txBody>
                    <a:bodyPr/>
                    <a:lstStyle/>
                    <a:p>
                      <a:r>
                        <a:rPr lang="ja-JP" sz="1200" noProof="0">
                          <a:solidFill>
                            <a:schemeClr val="tx1"/>
                          </a:solidFill>
                        </a:rPr>
                        <a:t>下痢</a:t>
                      </a:r>
                    </a:p>
                  </a:txBody>
                  <a:tcPr/>
                </a:tc>
                <a:tc>
                  <a:txBody>
                    <a:bodyPr/>
                    <a:lstStyle/>
                    <a:p>
                      <a:pPr algn="ctr"/>
                      <a:r>
                        <a:rPr lang="ja-JP" sz="1200">
                          <a:solidFill>
                            <a:schemeClr val="tx1"/>
                          </a:solidFill>
                        </a:rPr>
                        <a:t>11.0</a:t>
                      </a:r>
                    </a:p>
                  </a:txBody>
                  <a:tcPr/>
                </a:tc>
                <a:tc>
                  <a:txBody>
                    <a:bodyPr/>
                    <a:lstStyle/>
                    <a:p>
                      <a:pPr algn="ctr"/>
                      <a:r>
                        <a:rPr lang="ja-JP" sz="1200">
                          <a:solidFill>
                            <a:schemeClr val="tx1"/>
                          </a:solidFill>
                        </a:rPr>
                        <a:t>5.2</a:t>
                      </a:r>
                    </a:p>
                  </a:txBody>
                  <a:tcPr/>
                </a:tc>
                <a:tc>
                  <a:txBody>
                    <a:bodyPr/>
                    <a:lstStyle/>
                    <a:p>
                      <a:pPr algn="ctr"/>
                      <a:r>
                        <a:rPr lang="ja-JP" sz="1200">
                          <a:solidFill>
                            <a:schemeClr val="tx1"/>
                          </a:solidFill>
                        </a:rPr>
                        <a:t>8.2</a:t>
                      </a:r>
                    </a:p>
                  </a:txBody>
                  <a:tcPr/>
                </a:tc>
                <a:tc>
                  <a:txBody>
                    <a:bodyPr/>
                    <a:lstStyle/>
                    <a:p>
                      <a:pPr algn="ctr"/>
                      <a:r>
                        <a:rPr lang="ja-JP" sz="1200">
                          <a:solidFill>
                            <a:schemeClr val="tx1"/>
                          </a:solidFill>
                        </a:rPr>
                        <a:t>1.1</a:t>
                      </a:r>
                    </a:p>
                  </a:txBody>
                  <a:tcPr/>
                </a:tc>
                <a:extLst>
                  <a:ext uri="{0D108BD9-81ED-4DB2-BD59-A6C34878D82A}">
                    <a16:rowId xmlns:a16="http://schemas.microsoft.com/office/drawing/2014/main" val="836654067"/>
                  </a:ext>
                </a:extLst>
              </a:tr>
              <a:tr h="0">
                <a:tc>
                  <a:txBody>
                    <a:bodyPr/>
                    <a:lstStyle/>
                    <a:p>
                      <a:r>
                        <a:rPr lang="ja-JP" sz="1200">
                          <a:solidFill>
                            <a:schemeClr val="tx1"/>
                          </a:solidFill>
                        </a:rPr>
                        <a:t>口腔</a:t>
                      </a:r>
                      <a:r>
                        <a:rPr lang="ja-JP" sz="1200" baseline="0">
                          <a:solidFill>
                            <a:schemeClr val="tx1"/>
                          </a:solidFill>
                        </a:rPr>
                        <a:t>粘膜炎</a:t>
                      </a:r>
                    </a:p>
                  </a:txBody>
                  <a:tcPr/>
                </a:tc>
                <a:tc>
                  <a:txBody>
                    <a:bodyPr/>
                    <a:lstStyle/>
                    <a:p>
                      <a:pPr algn="ctr"/>
                      <a:r>
                        <a:rPr lang="ja-JP" sz="1200">
                          <a:solidFill>
                            <a:schemeClr val="tx1"/>
                          </a:solidFill>
                        </a:rPr>
                        <a:t>5.2</a:t>
                      </a:r>
                    </a:p>
                  </a:txBody>
                  <a:tcPr/>
                </a:tc>
                <a:tc>
                  <a:txBody>
                    <a:bodyPr/>
                    <a:lstStyle/>
                    <a:p>
                      <a:pPr algn="ctr"/>
                      <a:r>
                        <a:rPr lang="ja-JP" sz="1200">
                          <a:solidFill>
                            <a:schemeClr val="tx1"/>
                          </a:solidFill>
                        </a:rPr>
                        <a:t>2.0</a:t>
                      </a:r>
                    </a:p>
                  </a:txBody>
                  <a:tcPr/>
                </a:tc>
                <a:tc>
                  <a:txBody>
                    <a:bodyPr/>
                    <a:lstStyle/>
                    <a:p>
                      <a:pPr algn="ctr"/>
                      <a:r>
                        <a:rPr lang="ja-JP" sz="1200">
                          <a:solidFill>
                            <a:schemeClr val="tx1"/>
                          </a:solidFill>
                        </a:rPr>
                        <a:t>1.6</a:t>
                      </a:r>
                    </a:p>
                  </a:txBody>
                  <a:tcPr/>
                </a:tc>
                <a:tc>
                  <a:txBody>
                    <a:bodyPr/>
                    <a:lstStyle/>
                    <a:p>
                      <a:pPr algn="ctr"/>
                      <a:r>
                        <a:rPr lang="ja-JP" sz="1200">
                          <a:solidFill>
                            <a:schemeClr val="tx1"/>
                          </a:solidFill>
                        </a:rPr>
                        <a:t>0.6</a:t>
                      </a:r>
                    </a:p>
                  </a:txBody>
                  <a:tcPr/>
                </a:tc>
                <a:extLst>
                  <a:ext uri="{0D108BD9-81ED-4DB2-BD59-A6C34878D82A}">
                    <a16:rowId xmlns:a16="http://schemas.microsoft.com/office/drawing/2014/main" val="4046227240"/>
                  </a:ext>
                </a:extLst>
              </a:tr>
              <a:tr h="0">
                <a:tc>
                  <a:txBody>
                    <a:bodyPr/>
                    <a:lstStyle/>
                    <a:p>
                      <a:r>
                        <a:rPr lang="ja-JP" sz="1200">
                          <a:solidFill>
                            <a:schemeClr val="tx1"/>
                          </a:solidFill>
                        </a:rPr>
                        <a:t>疲労</a:t>
                      </a:r>
                    </a:p>
                  </a:txBody>
                  <a:tcPr/>
                </a:tc>
                <a:tc>
                  <a:txBody>
                    <a:bodyPr/>
                    <a:lstStyle/>
                    <a:p>
                      <a:pPr algn="ctr"/>
                      <a:r>
                        <a:rPr lang="ja-JP" sz="1200">
                          <a:solidFill>
                            <a:schemeClr val="tx1"/>
                          </a:solidFill>
                        </a:rPr>
                        <a:t>4.6</a:t>
                      </a:r>
                    </a:p>
                  </a:txBody>
                  <a:tcPr/>
                </a:tc>
                <a:tc>
                  <a:txBody>
                    <a:bodyPr/>
                    <a:lstStyle/>
                    <a:p>
                      <a:pPr algn="ctr"/>
                      <a:r>
                        <a:rPr lang="ja-JP" sz="1200">
                          <a:solidFill>
                            <a:schemeClr val="tx1"/>
                          </a:solidFill>
                        </a:rPr>
                        <a:t>3.3</a:t>
                      </a:r>
                    </a:p>
                  </a:txBody>
                  <a:tcPr/>
                </a:tc>
                <a:tc>
                  <a:txBody>
                    <a:bodyPr/>
                    <a:lstStyle/>
                    <a:p>
                      <a:pPr algn="ctr"/>
                      <a:r>
                        <a:rPr lang="ja-JP" sz="1200">
                          <a:solidFill>
                            <a:schemeClr val="tx1"/>
                          </a:solidFill>
                        </a:rPr>
                        <a:t>0.6</a:t>
                      </a:r>
                    </a:p>
                  </a:txBody>
                  <a:tcPr/>
                </a:tc>
                <a:tc>
                  <a:txBody>
                    <a:bodyPr/>
                    <a:lstStyle/>
                    <a:p>
                      <a:pPr algn="ctr"/>
                      <a:r>
                        <a:rPr lang="ja-JP" sz="1200">
                          <a:solidFill>
                            <a:schemeClr val="tx1"/>
                          </a:solidFill>
                        </a:rPr>
                        <a:t>0</a:t>
                      </a:r>
                    </a:p>
                  </a:txBody>
                  <a:tcPr/>
                </a:tc>
                <a:extLst>
                  <a:ext uri="{0D108BD9-81ED-4DB2-BD59-A6C34878D82A}">
                    <a16:rowId xmlns:a16="http://schemas.microsoft.com/office/drawing/2014/main" val="3009155064"/>
                  </a:ext>
                </a:extLst>
              </a:tr>
              <a:tr h="0">
                <a:tc>
                  <a:txBody>
                    <a:bodyPr/>
                    <a:lstStyle/>
                    <a:p>
                      <a:r>
                        <a:rPr lang="ja-JP" sz="1200">
                          <a:solidFill>
                            <a:schemeClr val="tx1"/>
                          </a:solidFill>
                        </a:rPr>
                        <a:t>低マグネシウム血症</a:t>
                      </a:r>
                    </a:p>
                  </a:txBody>
                  <a:tcPr/>
                </a:tc>
                <a:tc>
                  <a:txBody>
                    <a:bodyPr/>
                    <a:lstStyle/>
                    <a:p>
                      <a:pPr algn="ctr"/>
                      <a:r>
                        <a:rPr lang="ja-JP" sz="1200">
                          <a:solidFill>
                            <a:schemeClr val="tx1"/>
                          </a:solidFill>
                        </a:rPr>
                        <a:t>2.0</a:t>
                      </a:r>
                    </a:p>
                  </a:txBody>
                  <a:tcPr/>
                </a:tc>
                <a:tc>
                  <a:txBody>
                    <a:bodyPr/>
                    <a:lstStyle/>
                    <a:p>
                      <a:pPr algn="ctr"/>
                      <a:r>
                        <a:rPr lang="ja-JP" sz="1200">
                          <a:solidFill>
                            <a:schemeClr val="tx1"/>
                          </a:solidFill>
                        </a:rPr>
                        <a:t>1.3</a:t>
                      </a:r>
                    </a:p>
                  </a:txBody>
                  <a:tcPr/>
                </a:tc>
                <a:tc>
                  <a:txBody>
                    <a:bodyPr/>
                    <a:lstStyle/>
                    <a:p>
                      <a:pPr algn="ctr"/>
                      <a:r>
                        <a:rPr lang="ja-JP" sz="1200">
                          <a:solidFill>
                            <a:schemeClr val="tx1"/>
                          </a:solidFill>
                        </a:rPr>
                        <a:t>1.6</a:t>
                      </a:r>
                    </a:p>
                  </a:txBody>
                  <a:tcPr/>
                </a:tc>
                <a:tc>
                  <a:txBody>
                    <a:bodyPr/>
                    <a:lstStyle/>
                    <a:p>
                      <a:pPr algn="ctr"/>
                      <a:r>
                        <a:rPr lang="ja-JP" sz="1200">
                          <a:solidFill>
                            <a:schemeClr val="tx1"/>
                          </a:solidFill>
                        </a:rPr>
                        <a:t>0.6</a:t>
                      </a:r>
                    </a:p>
                  </a:txBody>
                  <a:tcPr/>
                </a:tc>
                <a:extLst>
                  <a:ext uri="{0D108BD9-81ED-4DB2-BD59-A6C34878D82A}">
                    <a16:rowId xmlns:a16="http://schemas.microsoft.com/office/drawing/2014/main" val="693371442"/>
                  </a:ext>
                </a:extLst>
              </a:tr>
              <a:tr h="0">
                <a:tc>
                  <a:txBody>
                    <a:bodyPr/>
                    <a:lstStyle/>
                    <a:p>
                      <a:r>
                        <a:rPr lang="ja-JP" sz="1200">
                          <a:solidFill>
                            <a:schemeClr val="tx1"/>
                          </a:solidFill>
                        </a:rPr>
                        <a:t>皮膚障害</a:t>
                      </a:r>
                    </a:p>
                  </a:txBody>
                  <a:tcPr/>
                </a:tc>
                <a:tc>
                  <a:txBody>
                    <a:bodyPr/>
                    <a:lstStyle/>
                    <a:p>
                      <a:pPr algn="ctr"/>
                      <a:r>
                        <a:rPr lang="ja-JP" sz="1200">
                          <a:solidFill>
                            <a:schemeClr val="tx1"/>
                          </a:solidFill>
                        </a:rPr>
                        <a:t>20.1</a:t>
                      </a:r>
                    </a:p>
                  </a:txBody>
                  <a:tcPr/>
                </a:tc>
                <a:tc>
                  <a:txBody>
                    <a:bodyPr/>
                    <a:lstStyle/>
                    <a:p>
                      <a:pPr algn="ctr"/>
                      <a:r>
                        <a:rPr lang="ja-JP" sz="1200">
                          <a:solidFill>
                            <a:schemeClr val="tx1"/>
                          </a:solidFill>
                        </a:rPr>
                        <a:t>9.7</a:t>
                      </a:r>
                    </a:p>
                  </a:txBody>
                  <a:tcPr/>
                </a:tc>
                <a:tc>
                  <a:txBody>
                    <a:bodyPr/>
                    <a:lstStyle/>
                    <a:p>
                      <a:pPr algn="ctr"/>
                      <a:r>
                        <a:rPr lang="ja-JP" sz="1200">
                          <a:solidFill>
                            <a:schemeClr val="tx1"/>
                          </a:solidFill>
                        </a:rPr>
                        <a:t>18.0</a:t>
                      </a:r>
                    </a:p>
                  </a:txBody>
                  <a:tcPr/>
                </a:tc>
                <a:tc>
                  <a:txBody>
                    <a:bodyPr/>
                    <a:lstStyle/>
                    <a:p>
                      <a:pPr algn="ctr"/>
                      <a:r>
                        <a:rPr lang="ja-JP" sz="1200" dirty="0">
                          <a:solidFill>
                            <a:schemeClr val="tx1"/>
                          </a:solidFill>
                        </a:rPr>
                        <a:t>10.4</a:t>
                      </a:r>
                    </a:p>
                  </a:txBody>
                  <a:tcPr/>
                </a:tc>
                <a:extLst>
                  <a:ext uri="{0D108BD9-81ED-4DB2-BD59-A6C34878D82A}">
                    <a16:rowId xmlns:a16="http://schemas.microsoft.com/office/drawing/2014/main" val="2013642995"/>
                  </a:ext>
                </a:extLst>
              </a:tr>
            </a:tbl>
          </a:graphicData>
        </a:graphic>
      </p:graphicFrame>
    </p:spTree>
    <p:extLst>
      <p:ext uri="{BB962C8B-B14F-4D97-AF65-F5344CB8AC3E}">
        <p14:creationId xmlns:p14="http://schemas.microsoft.com/office/powerpoint/2010/main" val="21581021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314O：局所進行性結腸癌に対するアジュバント腹腔内温熱化学療法(HIPECT4)：無作為化第III相試験 – Arjona-Sanchez A、et al</a:t>
            </a:r>
          </a:p>
        </p:txBody>
      </p:sp>
      <p:sp>
        <p:nvSpPr>
          <p:cNvPr id="22" name="Content Placeholder 2"/>
          <p:cNvSpPr>
            <a:spLocks noGrp="1"/>
          </p:cNvSpPr>
          <p:nvPr>
            <p:ph idx="1"/>
          </p:nvPr>
        </p:nvSpPr>
        <p:spPr/>
        <p:txBody>
          <a:bodyPr/>
          <a:lstStyle/>
          <a:p>
            <a:pPr marL="0" indent="0">
              <a:buNone/>
            </a:pPr>
            <a:r>
              <a:rPr lang="ja-JP" b="1" dirty="0"/>
              <a:t>試験の目的</a:t>
            </a:r>
          </a:p>
          <a:p>
            <a:r>
              <a:rPr lang="ja-JP" dirty="0"/>
              <a:t>スペインの施設における第III相HIPECT4試験で、局所進行性結腸癌患者を対象に、アジュバント腹腔内温熱化学療法の有効性と安全性を比較評価すること</a:t>
            </a:r>
          </a:p>
        </p:txBody>
      </p:sp>
      <p:sp>
        <p:nvSpPr>
          <p:cNvPr id="19" name="Text Placeholder 18"/>
          <p:cNvSpPr>
            <a:spLocks noGrp="1"/>
          </p:cNvSpPr>
          <p:nvPr>
            <p:ph type="body" sz="quarter" idx="10"/>
          </p:nvPr>
        </p:nvSpPr>
        <p:spPr/>
        <p:txBody>
          <a:bodyPr/>
          <a:lstStyle/>
          <a:p>
            <a:r>
              <a:rPr lang="ja-JP"/>
              <a:t>*マイトマイシンC 30 mg/m</a:t>
            </a:r>
            <a:r>
              <a:rPr lang="ja-JP" baseline="30000"/>
              <a:t>2</a:t>
            </a:r>
            <a:r>
              <a:rPr lang="ja-JP"/>
              <a:t>; </a:t>
            </a:r>
            <a:r>
              <a:rPr lang="ja-JP" baseline="30000"/>
              <a:t>†</a:t>
            </a:r>
            <a:r>
              <a:rPr lang="ja-JP"/>
              <a:t>任意の原因による治療から腹膜疾患の再発または原因を問わない死亡までの時間を定義</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Arjona-Sanchez A, et al.Ann Oncol 2022;33(suppl):abstr 314O</a:t>
            </a:r>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3-yr局所コントロール率</a:t>
            </a:r>
            <a:r>
              <a:rPr lang="ja-JP" baseline="30000"/>
              <a:t>†</a:t>
            </a:r>
          </a:p>
        </p:txBody>
      </p:sp>
      <p:sp>
        <p:nvSpPr>
          <p:cNvPr id="24" name="Oval 14"/>
          <p:cNvSpPr>
            <a:spLocks noChangeArrowheads="1"/>
          </p:cNvSpPr>
          <p:nvPr/>
        </p:nvSpPr>
        <p:spPr bwMode="auto">
          <a:xfrm>
            <a:off x="5229398" y="35417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5" name="AutoShape 15"/>
          <p:cNvCxnSpPr>
            <a:cxnSpLocks noChangeShapeType="1"/>
            <a:stCxn id="24" idx="0"/>
            <a:endCxn id="27" idx="1"/>
          </p:cNvCxnSpPr>
          <p:nvPr/>
        </p:nvCxnSpPr>
        <p:spPr bwMode="auto">
          <a:xfrm rot="5400000" flipH="1" flipV="1">
            <a:off x="5393624" y="2922180"/>
            <a:ext cx="747129" cy="491984"/>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866350" y="3833836"/>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6013180" y="2347845"/>
            <a:ext cx="2150813"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手術 + HIPEC*
(n=89)</a:t>
            </a:r>
          </a:p>
        </p:txBody>
      </p:sp>
      <p:sp>
        <p:nvSpPr>
          <p:cNvPr id="28" name="AutoShape 9"/>
          <p:cNvSpPr>
            <a:spLocks noChangeArrowheads="1"/>
          </p:cNvSpPr>
          <p:nvPr/>
        </p:nvSpPr>
        <p:spPr bwMode="auto">
          <a:xfrm>
            <a:off x="1305993" y="3025666"/>
            <a:ext cx="356035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局所進行性結腸癌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cT4NxM0</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ネオアジュバント療法による治療歴なし</a:t>
            </a:r>
          </a:p>
          <a:p>
            <a:pPr defTabSz="892175" eaLnBrk="0" hangingPunct="0">
              <a:spcAft>
                <a:spcPct val="30000"/>
              </a:spcAft>
              <a:defRPr/>
            </a:pPr>
            <a:r>
              <a:rPr lang="ja-JP" sz="1600">
                <a:solidFill>
                  <a:srgbClr val="FFFFFF"/>
                </a:solidFill>
                <a:ea typeface="SimSun" pitchFamily="2" charset="-122"/>
              </a:rPr>
              <a:t>(n=184)</a:t>
            </a:r>
          </a:p>
        </p:txBody>
      </p:sp>
      <p:cxnSp>
        <p:nvCxnSpPr>
          <p:cNvPr id="29" name="AutoShape 16"/>
          <p:cNvCxnSpPr>
            <a:cxnSpLocks noChangeShapeType="1"/>
            <a:stCxn id="24" idx="4"/>
            <a:endCxn id="31" idx="1"/>
          </p:cNvCxnSpPr>
          <p:nvPr/>
        </p:nvCxnSpPr>
        <p:spPr bwMode="auto">
          <a:xfrm rot="16200000" flipH="1">
            <a:off x="5421146" y="4225986"/>
            <a:ext cx="692085" cy="491984"/>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DFS、OS、安全性</a:t>
            </a:r>
          </a:p>
        </p:txBody>
      </p:sp>
      <p:sp>
        <p:nvSpPr>
          <p:cNvPr id="31" name="AutoShape 8"/>
          <p:cNvSpPr>
            <a:spLocks noChangeArrowheads="1"/>
          </p:cNvSpPr>
          <p:nvPr/>
        </p:nvSpPr>
        <p:spPr bwMode="auto">
          <a:xfrm>
            <a:off x="6013180" y="4371259"/>
            <a:ext cx="2150813"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手術
(n=95)</a:t>
            </a:r>
          </a:p>
        </p:txBody>
      </p:sp>
      <p:cxnSp>
        <p:nvCxnSpPr>
          <p:cNvPr id="32" name="AutoShape 21"/>
          <p:cNvCxnSpPr>
            <a:cxnSpLocks noChangeShapeType="1"/>
            <a:stCxn id="27" idx="3"/>
            <a:endCxn id="35" idx="1"/>
          </p:cNvCxnSpPr>
          <p:nvPr/>
        </p:nvCxnSpPr>
        <p:spPr bwMode="auto">
          <a:xfrm>
            <a:off x="8163993" y="2794607"/>
            <a:ext cx="249656" cy="0"/>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a:stCxn id="31" idx="3"/>
            <a:endCxn id="36" idx="1"/>
          </p:cNvCxnSpPr>
          <p:nvPr/>
        </p:nvCxnSpPr>
        <p:spPr bwMode="auto">
          <a:xfrm>
            <a:off x="8163993" y="4818021"/>
            <a:ext cx="249656" cy="0"/>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6176041" y="3358905"/>
            <a:ext cx="3284463"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性別</a:t>
            </a:r>
          </a:p>
          <a:p>
            <a:pPr marL="203200" lvl="0" indent="-203200">
              <a:spcAft>
                <a:spcPts val="400"/>
              </a:spcAft>
              <a:buFont typeface="Arial" pitchFamily="34" charset="0"/>
              <a:buChar char="•"/>
              <a:defRPr/>
            </a:pPr>
            <a:r>
              <a:rPr lang="ja-JP" sz="1400">
                <a:solidFill>
                  <a:srgbClr val="4D4D4D"/>
                </a:solidFill>
              </a:rPr>
              <a:t>治療施設</a:t>
            </a:r>
          </a:p>
        </p:txBody>
      </p:sp>
      <p:sp>
        <p:nvSpPr>
          <p:cNvPr id="35" name="AutoShape 8"/>
          <p:cNvSpPr>
            <a:spLocks noChangeArrowheads="1"/>
          </p:cNvSpPr>
          <p:nvPr/>
        </p:nvSpPr>
        <p:spPr bwMode="auto">
          <a:xfrm>
            <a:off x="8413649" y="2347845"/>
            <a:ext cx="2150813"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アジュバント化学療法</a:t>
            </a:r>
            <a:br>
              <a:rPr lang="ja-JP">
                <a:solidFill>
                  <a:srgbClr val="FFFFFF"/>
                </a:solidFill>
                <a:ea typeface="SimSun" pitchFamily="2" charset="-122"/>
              </a:rPr>
            </a:br>
            <a:r>
              <a:rPr lang="ja-JP">
                <a:solidFill>
                  <a:srgbClr val="FFFFFF"/>
                </a:solidFill>
                <a:ea typeface="SimSun" pitchFamily="2" charset="-122"/>
              </a:rPr>
              <a:t>(n=65)</a:t>
            </a:r>
          </a:p>
        </p:txBody>
      </p:sp>
      <p:sp>
        <p:nvSpPr>
          <p:cNvPr id="36" name="AutoShape 8"/>
          <p:cNvSpPr>
            <a:spLocks noChangeArrowheads="1"/>
          </p:cNvSpPr>
          <p:nvPr/>
        </p:nvSpPr>
        <p:spPr bwMode="auto">
          <a:xfrm>
            <a:off x="8413649" y="4371259"/>
            <a:ext cx="2150813"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chemeClr val="tx1"/>
                </a:solidFill>
                <a:ea typeface="SimSun" pitchFamily="2" charset="-122"/>
              </a:rPr>
              <a:t>アジュバント化学療法</a:t>
            </a:r>
            <a:br>
              <a:rPr lang="ja-JP">
                <a:solidFill>
                  <a:schemeClr val="tx1"/>
                </a:solidFill>
                <a:ea typeface="SimSun" pitchFamily="2" charset="-122"/>
              </a:rPr>
            </a:br>
            <a:r>
              <a:rPr lang="ja-JP">
                <a:solidFill>
                  <a:schemeClr val="tx1"/>
                </a:solidFill>
                <a:ea typeface="SimSun" pitchFamily="2" charset="-122"/>
              </a:rPr>
              <a:t>(n=65)</a:t>
            </a:r>
          </a:p>
        </p:txBody>
      </p:sp>
    </p:spTree>
    <p:extLst>
      <p:ext uri="{BB962C8B-B14F-4D97-AF65-F5344CB8AC3E}">
        <p14:creationId xmlns:p14="http://schemas.microsoft.com/office/powerpoint/2010/main" val="36490351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972688" cy="807720"/>
          </a:xfrm>
        </p:spPr>
        <p:txBody>
          <a:bodyPr/>
          <a:lstStyle/>
          <a:p>
            <a:r>
              <a:rPr lang="ja-JP" dirty="0"/>
              <a:t>314O：局所進行性結腸癌に対するアジュバント腹腔内温熱化学療法(HIPECT4)：無作為化第III相試験 – Arjona-Sanchez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Arjona-Sanchez A, et al.Ann Oncol 2022;33(suppl):abstr 314O</a:t>
            </a:r>
          </a:p>
        </p:txBody>
      </p:sp>
      <p:sp>
        <p:nvSpPr>
          <p:cNvPr id="6" name="TextBox 5">
            <a:extLst>
              <a:ext uri="{FF2B5EF4-FFF2-40B4-BE49-F238E27FC236}">
                <a16:creationId xmlns:a16="http://schemas.microsoft.com/office/drawing/2014/main" id="{AA12684B-FEDF-89D7-0E7F-3CEA99907A04}"/>
              </a:ext>
            </a:extLst>
          </p:cNvPr>
          <p:cNvSpPr txBox="1"/>
          <p:nvPr/>
        </p:nvSpPr>
        <p:spPr>
          <a:xfrm>
            <a:off x="1247074" y="1714489"/>
            <a:ext cx="2659703" cy="338554"/>
          </a:xfrm>
          <a:prstGeom prst="rect">
            <a:avLst/>
          </a:prstGeom>
          <a:noFill/>
        </p:spPr>
        <p:txBody>
          <a:bodyPr wrap="none" rtlCol="0">
            <a:spAutoFit/>
          </a:bodyPr>
          <a:lstStyle/>
          <a:p>
            <a:pPr algn="ctr"/>
            <a:r>
              <a:rPr lang="ja-JP" sz="1600" b="1">
                <a:solidFill>
                  <a:schemeClr val="tx1"/>
                </a:solidFill>
              </a:rPr>
              <a:t>局所コントロール率</a:t>
            </a:r>
          </a:p>
        </p:txBody>
      </p:sp>
      <p:sp>
        <p:nvSpPr>
          <p:cNvPr id="7" name="TextBox 6">
            <a:extLst>
              <a:ext uri="{FF2B5EF4-FFF2-40B4-BE49-F238E27FC236}">
                <a16:creationId xmlns:a16="http://schemas.microsoft.com/office/drawing/2014/main" id="{AA12684B-FEDF-89D7-0E7F-3CEA99907A04}"/>
              </a:ext>
            </a:extLst>
          </p:cNvPr>
          <p:cNvSpPr txBox="1"/>
          <p:nvPr/>
        </p:nvSpPr>
        <p:spPr>
          <a:xfrm>
            <a:off x="5456134" y="1714489"/>
            <a:ext cx="2238113" cy="338554"/>
          </a:xfrm>
          <a:prstGeom prst="rect">
            <a:avLst/>
          </a:prstGeom>
          <a:noFill/>
        </p:spPr>
        <p:txBody>
          <a:bodyPr wrap="none" rtlCol="0">
            <a:spAutoFit/>
          </a:bodyPr>
          <a:lstStyle/>
          <a:p>
            <a:pPr algn="ctr"/>
            <a:r>
              <a:rPr lang="ja-JP" sz="1600" b="1">
                <a:solidFill>
                  <a:schemeClr val="tx1"/>
                </a:solidFill>
              </a:rPr>
              <a:t>無病生存率</a:t>
            </a:r>
          </a:p>
        </p:txBody>
      </p:sp>
      <p:sp>
        <p:nvSpPr>
          <p:cNvPr id="8" name="TextBox 7">
            <a:extLst>
              <a:ext uri="{FF2B5EF4-FFF2-40B4-BE49-F238E27FC236}">
                <a16:creationId xmlns:a16="http://schemas.microsoft.com/office/drawing/2014/main" id="{AA12684B-FEDF-89D7-0E7F-3CEA99907A04}"/>
              </a:ext>
            </a:extLst>
          </p:cNvPr>
          <p:cNvSpPr txBox="1"/>
          <p:nvPr/>
        </p:nvSpPr>
        <p:spPr>
          <a:xfrm>
            <a:off x="9443201" y="1714489"/>
            <a:ext cx="1715534" cy="338554"/>
          </a:xfrm>
          <a:prstGeom prst="rect">
            <a:avLst/>
          </a:prstGeom>
          <a:noFill/>
        </p:spPr>
        <p:txBody>
          <a:bodyPr wrap="none" rtlCol="0">
            <a:spAutoFit/>
          </a:bodyPr>
          <a:lstStyle/>
          <a:p>
            <a:pPr algn="ctr"/>
            <a:r>
              <a:rPr lang="ja-JP" sz="1600" b="1">
                <a:solidFill>
                  <a:schemeClr val="tx1"/>
                </a:solidFill>
              </a:rPr>
              <a:t>全生存期間</a:t>
            </a:r>
          </a:p>
        </p:txBody>
      </p:sp>
      <p:sp>
        <p:nvSpPr>
          <p:cNvPr id="9" name="TextBox 8">
            <a:extLst>
              <a:ext uri="{FF2B5EF4-FFF2-40B4-BE49-F238E27FC236}">
                <a16:creationId xmlns:a16="http://schemas.microsoft.com/office/drawing/2014/main" id="{4996F788-F914-E9C5-BDD3-7976642A20B8}"/>
              </a:ext>
            </a:extLst>
          </p:cNvPr>
          <p:cNvSpPr txBox="1"/>
          <p:nvPr/>
        </p:nvSpPr>
        <p:spPr>
          <a:xfrm>
            <a:off x="346816" y="4892119"/>
            <a:ext cx="920444" cy="461665"/>
          </a:xfrm>
          <a:prstGeom prst="rect">
            <a:avLst/>
          </a:prstGeom>
          <a:noFill/>
        </p:spPr>
        <p:txBody>
          <a:bodyPr wrap="none" rtlCol="0">
            <a:spAutoFit/>
          </a:bodyPr>
          <a:lstStyle/>
          <a:p>
            <a:pPr algn="r" fontAlgn="base">
              <a:spcBef>
                <a:spcPct val="0"/>
              </a:spcBef>
              <a:spcAft>
                <a:spcPct val="0"/>
              </a:spcAft>
            </a:pPr>
            <a:r>
              <a:rPr lang="ja-JP" sz="1200" dirty="0">
                <a:solidFill>
                  <a:srgbClr val="4D4D4D"/>
                </a:solidFill>
                <a:cs typeface="Arial" panose="020B0604020202020204" pitchFamily="34" charset="0"/>
              </a:rPr>
              <a:t>リスク有患者数 </a:t>
            </a:r>
          </a:p>
          <a:p>
            <a:pPr algn="r" fontAlgn="base">
              <a:spcBef>
                <a:spcPct val="0"/>
              </a:spcBef>
              <a:spcAft>
                <a:spcPct val="0"/>
              </a:spcAft>
            </a:pPr>
            <a:r>
              <a:rPr lang="ja-JP" sz="1200" dirty="0">
                <a:solidFill>
                  <a:srgbClr val="4D4D4D"/>
                </a:solidFill>
                <a:cs typeface="Arial" panose="020B0604020202020204" pitchFamily="34" charset="0"/>
              </a:rPr>
              <a:t>(打ち切り時点)</a:t>
            </a:r>
          </a:p>
        </p:txBody>
      </p:sp>
      <p:sp>
        <p:nvSpPr>
          <p:cNvPr id="10" name="TextBox 9">
            <a:extLst>
              <a:ext uri="{FF2B5EF4-FFF2-40B4-BE49-F238E27FC236}">
                <a16:creationId xmlns:a16="http://schemas.microsoft.com/office/drawing/2014/main" id="{239EF5E8-EAD7-D255-C25E-91E5A0E63F5B}"/>
              </a:ext>
            </a:extLst>
          </p:cNvPr>
          <p:cNvSpPr txBox="1"/>
          <p:nvPr/>
        </p:nvSpPr>
        <p:spPr>
          <a:xfrm>
            <a:off x="-14228" y="5263982"/>
            <a:ext cx="1138453" cy="276999"/>
          </a:xfrm>
          <a:prstGeom prst="rect">
            <a:avLst/>
          </a:prstGeom>
          <a:noFill/>
        </p:spPr>
        <p:txBody>
          <a:bodyPr wrap="none" rtlCol="0">
            <a:spAutoFit/>
          </a:bodyPr>
          <a:lstStyle/>
          <a:p>
            <a:pPr algn="r" fontAlgn="base">
              <a:spcBef>
                <a:spcPct val="0"/>
              </a:spcBef>
              <a:spcAft>
                <a:spcPct val="0"/>
              </a:spcAft>
            </a:pPr>
            <a:r>
              <a:rPr lang="ja-JP" sz="1200">
                <a:solidFill>
                  <a:schemeClr val="accent2"/>
                </a:solidFill>
                <a:cs typeface="Arial" panose="020B0604020202020204" pitchFamily="34" charset="0"/>
              </a:rPr>
              <a:t>手術のみ</a:t>
            </a:r>
          </a:p>
        </p:txBody>
      </p:sp>
      <p:sp>
        <p:nvSpPr>
          <p:cNvPr id="11" name="TextBox 10">
            <a:extLst>
              <a:ext uri="{FF2B5EF4-FFF2-40B4-BE49-F238E27FC236}">
                <a16:creationId xmlns:a16="http://schemas.microsoft.com/office/drawing/2014/main" id="{78D3EDD5-5BAA-DEF8-80BB-16FAB46D163C}"/>
              </a:ext>
            </a:extLst>
          </p:cNvPr>
          <p:cNvSpPr txBox="1"/>
          <p:nvPr/>
        </p:nvSpPr>
        <p:spPr>
          <a:xfrm>
            <a:off x="469879" y="5499214"/>
            <a:ext cx="654346" cy="276999"/>
          </a:xfrm>
          <a:prstGeom prst="rect">
            <a:avLst/>
          </a:prstGeom>
          <a:noFill/>
        </p:spPr>
        <p:txBody>
          <a:bodyPr wrap="none" rtlCol="0">
            <a:spAutoFit/>
          </a:bodyPr>
          <a:lstStyle/>
          <a:p>
            <a:pPr algn="r" fontAlgn="base">
              <a:spcBef>
                <a:spcPct val="0"/>
              </a:spcBef>
              <a:spcAft>
                <a:spcPct val="0"/>
              </a:spcAft>
            </a:pPr>
            <a:r>
              <a:rPr lang="ja-JP" sz="1200">
                <a:solidFill>
                  <a:schemeClr val="accent3"/>
                </a:solidFill>
                <a:cs typeface="Arial" panose="020B0604020202020204" pitchFamily="34" charset="0"/>
              </a:rPr>
              <a:t>HIPEC</a:t>
            </a:r>
          </a:p>
        </p:txBody>
      </p:sp>
      <p:grpSp>
        <p:nvGrpSpPr>
          <p:cNvPr id="12" name="Group 11">
            <a:extLst>
              <a:ext uri="{FF2B5EF4-FFF2-40B4-BE49-F238E27FC236}">
                <a16:creationId xmlns:a16="http://schemas.microsoft.com/office/drawing/2014/main" id="{F885E3F5-A01E-EFDC-29D7-37BE90E843AC}"/>
              </a:ext>
            </a:extLst>
          </p:cNvPr>
          <p:cNvGrpSpPr/>
          <p:nvPr/>
        </p:nvGrpSpPr>
        <p:grpSpPr>
          <a:xfrm>
            <a:off x="594810" y="2209009"/>
            <a:ext cx="3810293" cy="3557389"/>
            <a:chOff x="594810" y="2209009"/>
            <a:chExt cx="3810293" cy="3557389"/>
          </a:xfrm>
        </p:grpSpPr>
        <p:grpSp>
          <p:nvGrpSpPr>
            <p:cNvPr id="13" name="Group 12">
              <a:extLst>
                <a:ext uri="{FF2B5EF4-FFF2-40B4-BE49-F238E27FC236}">
                  <a16:creationId xmlns:a16="http://schemas.microsoft.com/office/drawing/2014/main" id="{7D6CDA99-625F-6F3A-32CB-DFE6C2B5C7B8}"/>
                </a:ext>
              </a:extLst>
            </p:cNvPr>
            <p:cNvGrpSpPr/>
            <p:nvPr/>
          </p:nvGrpSpPr>
          <p:grpSpPr>
            <a:xfrm>
              <a:off x="1061314" y="5273797"/>
              <a:ext cx="3343789" cy="257369"/>
              <a:chOff x="1556415" y="6061799"/>
              <a:chExt cx="3343789" cy="257369"/>
            </a:xfrm>
          </p:grpSpPr>
          <p:sp>
            <p:nvSpPr>
              <p:cNvPr id="107" name="TextBox 106">
                <a:extLst>
                  <a:ext uri="{FF2B5EF4-FFF2-40B4-BE49-F238E27FC236}">
                    <a16:creationId xmlns:a16="http://schemas.microsoft.com/office/drawing/2014/main" id="{5F62BD15-8621-02CF-6B48-20896FD1E600}"/>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47 (19)</a:t>
                </a:r>
              </a:p>
            </p:txBody>
          </p:sp>
          <p:sp>
            <p:nvSpPr>
              <p:cNvPr id="108" name="TextBox 107">
                <a:extLst>
                  <a:ext uri="{FF2B5EF4-FFF2-40B4-BE49-F238E27FC236}">
                    <a16:creationId xmlns:a16="http://schemas.microsoft.com/office/drawing/2014/main" id="{36573A4F-E46D-1FA7-71CC-3D4E7AAF2A4A}"/>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66 (15)</a:t>
                </a:r>
              </a:p>
            </p:txBody>
          </p:sp>
          <p:sp>
            <p:nvSpPr>
              <p:cNvPr id="109" name="TextBox 108">
                <a:extLst>
                  <a:ext uri="{FF2B5EF4-FFF2-40B4-BE49-F238E27FC236}">
                    <a16:creationId xmlns:a16="http://schemas.microsoft.com/office/drawing/2014/main" id="{E09514A9-7B0D-0648-3E55-4CB21085E5B3}"/>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86 (4)</a:t>
                </a:r>
              </a:p>
            </p:txBody>
          </p:sp>
          <p:sp>
            <p:nvSpPr>
              <p:cNvPr id="110" name="TextBox 109">
                <a:extLst>
                  <a:ext uri="{FF2B5EF4-FFF2-40B4-BE49-F238E27FC236}">
                    <a16:creationId xmlns:a16="http://schemas.microsoft.com/office/drawing/2014/main" id="{9B2BEEC9-4697-244A-8293-9029506A11C6}"/>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95</a:t>
                </a:r>
              </a:p>
            </p:txBody>
          </p:sp>
        </p:grpSp>
        <p:grpSp>
          <p:nvGrpSpPr>
            <p:cNvPr id="14" name="Group 13">
              <a:extLst>
                <a:ext uri="{FF2B5EF4-FFF2-40B4-BE49-F238E27FC236}">
                  <a16:creationId xmlns:a16="http://schemas.microsoft.com/office/drawing/2014/main" id="{5A1135E6-C836-CBF7-1114-AFD5E2DC432D}"/>
                </a:ext>
              </a:extLst>
            </p:cNvPr>
            <p:cNvGrpSpPr/>
            <p:nvPr/>
          </p:nvGrpSpPr>
          <p:grpSpPr>
            <a:xfrm>
              <a:off x="1061314" y="5509029"/>
              <a:ext cx="3343789" cy="257369"/>
              <a:chOff x="1556415" y="6061799"/>
              <a:chExt cx="3343789" cy="257369"/>
            </a:xfrm>
          </p:grpSpPr>
          <p:sp>
            <p:nvSpPr>
              <p:cNvPr id="103" name="TextBox 102">
                <a:extLst>
                  <a:ext uri="{FF2B5EF4-FFF2-40B4-BE49-F238E27FC236}">
                    <a16:creationId xmlns:a16="http://schemas.microsoft.com/office/drawing/2014/main" id="{05F79EDE-1A96-0B4F-9C0A-A1645D2ABD85}"/>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49 (16)</a:t>
                </a:r>
              </a:p>
            </p:txBody>
          </p:sp>
          <p:sp>
            <p:nvSpPr>
              <p:cNvPr id="104" name="TextBox 103">
                <a:extLst>
                  <a:ext uri="{FF2B5EF4-FFF2-40B4-BE49-F238E27FC236}">
                    <a16:creationId xmlns:a16="http://schemas.microsoft.com/office/drawing/2014/main" id="{245D2344-4EED-D509-7DEC-48F9ED5771B0}"/>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65 (17)</a:t>
                </a:r>
              </a:p>
            </p:txBody>
          </p:sp>
          <p:sp>
            <p:nvSpPr>
              <p:cNvPr id="105" name="TextBox 104">
                <a:extLst>
                  <a:ext uri="{FF2B5EF4-FFF2-40B4-BE49-F238E27FC236}">
                    <a16:creationId xmlns:a16="http://schemas.microsoft.com/office/drawing/2014/main" id="{903509C4-BEC9-1637-8810-7F931C528786}"/>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82 (5)</a:t>
                </a:r>
              </a:p>
            </p:txBody>
          </p:sp>
          <p:sp>
            <p:nvSpPr>
              <p:cNvPr id="106" name="TextBox 105">
                <a:extLst>
                  <a:ext uri="{FF2B5EF4-FFF2-40B4-BE49-F238E27FC236}">
                    <a16:creationId xmlns:a16="http://schemas.microsoft.com/office/drawing/2014/main" id="{568D298D-56D3-B5D8-878E-60E2E7C839FE}"/>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89</a:t>
                </a:r>
              </a:p>
            </p:txBody>
          </p:sp>
        </p:grpSp>
        <p:sp>
          <p:nvSpPr>
            <p:cNvPr id="15" name="Freeform 21">
              <a:extLst>
                <a:ext uri="{FF2B5EF4-FFF2-40B4-BE49-F238E27FC236}">
                  <a16:creationId xmlns:a16="http://schemas.microsoft.com/office/drawing/2014/main" id="{BA7713C7-3689-5541-5DBE-44195A5443DD}"/>
                </a:ext>
              </a:extLst>
            </p:cNvPr>
            <p:cNvSpPr>
              <a:spLocks/>
            </p:cNvSpPr>
            <p:nvPr/>
          </p:nvSpPr>
          <p:spPr bwMode="auto">
            <a:xfrm>
              <a:off x="1170867" y="2364321"/>
              <a:ext cx="2952616" cy="219389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TextBox 15">
              <a:extLst>
                <a:ext uri="{FF2B5EF4-FFF2-40B4-BE49-F238E27FC236}">
                  <a16:creationId xmlns:a16="http://schemas.microsoft.com/office/drawing/2014/main" id="{1216524F-180C-ADD3-A4B7-25A3F57F170C}"/>
                </a:ext>
              </a:extLst>
            </p:cNvPr>
            <p:cNvSpPr txBox="1"/>
            <p:nvPr/>
          </p:nvSpPr>
          <p:spPr>
            <a:xfrm rot="16200000">
              <a:off x="-313612" y="3371744"/>
              <a:ext cx="209384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i="0" u="none" strike="noStrike" cap="none" normalizeH="0" baseline="0" noProof="0">
                  <a:ln>
                    <a:noFill/>
                  </a:ln>
                  <a:solidFill>
                    <a:srgbClr val="4D4D4D"/>
                  </a:solidFill>
                  <a:uLnTx/>
                  <a:uFillTx/>
                  <a:ea typeface="+mn-ea"/>
                  <a:cs typeface="Arial"/>
                </a:rPr>
                <a:t>局所コントロール率、%</a:t>
              </a:r>
            </a:p>
          </p:txBody>
        </p:sp>
        <p:sp>
          <p:nvSpPr>
            <p:cNvPr id="17" name="Line 6">
              <a:extLst>
                <a:ext uri="{FF2B5EF4-FFF2-40B4-BE49-F238E27FC236}">
                  <a16:creationId xmlns:a16="http://schemas.microsoft.com/office/drawing/2014/main" id="{F08A19CB-F2D3-D757-0489-8B46433D6A4A}"/>
                </a:ext>
              </a:extLst>
            </p:cNvPr>
            <p:cNvSpPr>
              <a:spLocks noChangeShapeType="1"/>
            </p:cNvSpPr>
            <p:nvPr/>
          </p:nvSpPr>
          <p:spPr bwMode="auto">
            <a:xfrm>
              <a:off x="1095354" y="234805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 name="Line 7">
              <a:extLst>
                <a:ext uri="{FF2B5EF4-FFF2-40B4-BE49-F238E27FC236}">
                  <a16:creationId xmlns:a16="http://schemas.microsoft.com/office/drawing/2014/main" id="{52C522A0-BEDB-9BA8-BFE6-160D8333744B}"/>
                </a:ext>
              </a:extLst>
            </p:cNvPr>
            <p:cNvSpPr>
              <a:spLocks noChangeShapeType="1"/>
            </p:cNvSpPr>
            <p:nvPr/>
          </p:nvSpPr>
          <p:spPr bwMode="auto">
            <a:xfrm>
              <a:off x="1095354" y="28006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 name="Line 8">
              <a:extLst>
                <a:ext uri="{FF2B5EF4-FFF2-40B4-BE49-F238E27FC236}">
                  <a16:creationId xmlns:a16="http://schemas.microsoft.com/office/drawing/2014/main" id="{5FF3C287-057F-5F96-B7F1-2F2F6A7D22FA}"/>
                </a:ext>
              </a:extLst>
            </p:cNvPr>
            <p:cNvSpPr>
              <a:spLocks noChangeShapeType="1"/>
            </p:cNvSpPr>
            <p:nvPr/>
          </p:nvSpPr>
          <p:spPr bwMode="auto">
            <a:xfrm>
              <a:off x="1095354" y="32330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 name="Line 9">
              <a:extLst>
                <a:ext uri="{FF2B5EF4-FFF2-40B4-BE49-F238E27FC236}">
                  <a16:creationId xmlns:a16="http://schemas.microsoft.com/office/drawing/2014/main" id="{AED61EDD-164A-B455-2D2B-829640EB1A13}"/>
                </a:ext>
              </a:extLst>
            </p:cNvPr>
            <p:cNvSpPr>
              <a:spLocks noChangeShapeType="1"/>
            </p:cNvSpPr>
            <p:nvPr/>
          </p:nvSpPr>
          <p:spPr bwMode="auto">
            <a:xfrm>
              <a:off x="1095354" y="36792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4" name="Line 10">
              <a:extLst>
                <a:ext uri="{FF2B5EF4-FFF2-40B4-BE49-F238E27FC236}">
                  <a16:creationId xmlns:a16="http://schemas.microsoft.com/office/drawing/2014/main" id="{AE02B8B5-7FB7-D8B5-42B0-B0D9BB168661}"/>
                </a:ext>
              </a:extLst>
            </p:cNvPr>
            <p:cNvSpPr>
              <a:spLocks noChangeShapeType="1"/>
            </p:cNvSpPr>
            <p:nvPr/>
          </p:nvSpPr>
          <p:spPr bwMode="auto">
            <a:xfrm>
              <a:off x="1095354" y="41162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5" name="Line 11">
              <a:extLst>
                <a:ext uri="{FF2B5EF4-FFF2-40B4-BE49-F238E27FC236}">
                  <a16:creationId xmlns:a16="http://schemas.microsoft.com/office/drawing/2014/main" id="{24C4F01F-8EA6-7CA8-9A90-553DA91C2C8F}"/>
                </a:ext>
              </a:extLst>
            </p:cNvPr>
            <p:cNvSpPr>
              <a:spLocks noChangeShapeType="1"/>
            </p:cNvSpPr>
            <p:nvPr/>
          </p:nvSpPr>
          <p:spPr bwMode="auto">
            <a:xfrm>
              <a:off x="1095354" y="455788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 name="TextBox 25">
              <a:extLst>
                <a:ext uri="{FF2B5EF4-FFF2-40B4-BE49-F238E27FC236}">
                  <a16:creationId xmlns:a16="http://schemas.microsoft.com/office/drawing/2014/main" id="{5CE05EBC-5973-09BC-2577-2461B055A56C}"/>
                </a:ext>
              </a:extLst>
            </p:cNvPr>
            <p:cNvSpPr txBox="1"/>
            <p:nvPr/>
          </p:nvSpPr>
          <p:spPr>
            <a:xfrm>
              <a:off x="700452" y="2209009"/>
              <a:ext cx="43954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27" name="TextBox 26">
              <a:extLst>
                <a:ext uri="{FF2B5EF4-FFF2-40B4-BE49-F238E27FC236}">
                  <a16:creationId xmlns:a16="http://schemas.microsoft.com/office/drawing/2014/main" id="{C8861955-FE47-19AF-BDFC-70F0135FDB22}"/>
                </a:ext>
              </a:extLst>
            </p:cNvPr>
            <p:cNvSpPr txBox="1"/>
            <p:nvPr/>
          </p:nvSpPr>
          <p:spPr>
            <a:xfrm>
              <a:off x="785412" y="2663319"/>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28" name="TextBox 27">
              <a:extLst>
                <a:ext uri="{FF2B5EF4-FFF2-40B4-BE49-F238E27FC236}">
                  <a16:creationId xmlns:a16="http://schemas.microsoft.com/office/drawing/2014/main" id="{641CB8CE-F698-F72A-4961-393D5AFBC25D}"/>
                </a:ext>
              </a:extLst>
            </p:cNvPr>
            <p:cNvSpPr txBox="1"/>
            <p:nvPr/>
          </p:nvSpPr>
          <p:spPr>
            <a:xfrm>
              <a:off x="785412" y="3095431"/>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29" name="TextBox 28">
              <a:extLst>
                <a:ext uri="{FF2B5EF4-FFF2-40B4-BE49-F238E27FC236}">
                  <a16:creationId xmlns:a16="http://schemas.microsoft.com/office/drawing/2014/main" id="{C179D48D-5012-A541-A656-4E89B7BED0FF}"/>
                </a:ext>
              </a:extLst>
            </p:cNvPr>
            <p:cNvSpPr txBox="1"/>
            <p:nvPr/>
          </p:nvSpPr>
          <p:spPr>
            <a:xfrm>
              <a:off x="785412" y="3541517"/>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30" name="TextBox 29">
              <a:extLst>
                <a:ext uri="{FF2B5EF4-FFF2-40B4-BE49-F238E27FC236}">
                  <a16:creationId xmlns:a16="http://schemas.microsoft.com/office/drawing/2014/main" id="{7027D3AE-7BC1-DE72-627C-C396FD1B8881}"/>
                </a:ext>
              </a:extLst>
            </p:cNvPr>
            <p:cNvSpPr txBox="1"/>
            <p:nvPr/>
          </p:nvSpPr>
          <p:spPr>
            <a:xfrm>
              <a:off x="785412" y="3978286"/>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31" name="TextBox 30">
              <a:extLst>
                <a:ext uri="{FF2B5EF4-FFF2-40B4-BE49-F238E27FC236}">
                  <a16:creationId xmlns:a16="http://schemas.microsoft.com/office/drawing/2014/main" id="{09A2A2EE-D0E8-57C5-D259-BE85ECBF40B9}"/>
                </a:ext>
              </a:extLst>
            </p:cNvPr>
            <p:cNvSpPr txBox="1"/>
            <p:nvPr/>
          </p:nvSpPr>
          <p:spPr>
            <a:xfrm>
              <a:off x="870379" y="4419712"/>
              <a:ext cx="269625"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sp>
          <p:nvSpPr>
            <p:cNvPr id="32" name="TextBox 31">
              <a:extLst>
                <a:ext uri="{FF2B5EF4-FFF2-40B4-BE49-F238E27FC236}">
                  <a16:creationId xmlns:a16="http://schemas.microsoft.com/office/drawing/2014/main" id="{CF5AAB66-FE15-4852-DB14-28538ED20753}"/>
                </a:ext>
              </a:extLst>
            </p:cNvPr>
            <p:cNvSpPr txBox="1"/>
            <p:nvPr/>
          </p:nvSpPr>
          <p:spPr>
            <a:xfrm>
              <a:off x="1944982" y="4874095"/>
              <a:ext cx="143821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経過観察、月数</a:t>
              </a:r>
            </a:p>
          </p:txBody>
        </p:sp>
        <p:sp>
          <p:nvSpPr>
            <p:cNvPr id="33" name="Line 21">
              <a:extLst>
                <a:ext uri="{FF2B5EF4-FFF2-40B4-BE49-F238E27FC236}">
                  <a16:creationId xmlns:a16="http://schemas.microsoft.com/office/drawing/2014/main" id="{4DFB6D05-34FC-BA1D-6FA7-BDF28D991406}"/>
                </a:ext>
              </a:extLst>
            </p:cNvPr>
            <p:cNvSpPr>
              <a:spLocks noChangeShapeType="1"/>
            </p:cNvSpPr>
            <p:nvPr/>
          </p:nvSpPr>
          <p:spPr bwMode="auto">
            <a:xfrm>
              <a:off x="4123610"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A7AF9F26-5AB2-CB20-278E-9339EEC8B637}"/>
                </a:ext>
              </a:extLst>
            </p:cNvPr>
            <p:cNvSpPr txBox="1"/>
            <p:nvPr/>
          </p:nvSpPr>
          <p:spPr>
            <a:xfrm>
              <a:off x="3998235"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36</a:t>
              </a:r>
            </a:p>
          </p:txBody>
        </p:sp>
        <p:sp>
          <p:nvSpPr>
            <p:cNvPr id="35" name="Line 21">
              <a:extLst>
                <a:ext uri="{FF2B5EF4-FFF2-40B4-BE49-F238E27FC236}">
                  <a16:creationId xmlns:a16="http://schemas.microsoft.com/office/drawing/2014/main" id="{C1A4D6D6-FAE1-67ED-DFCD-46A255A741F7}"/>
                </a:ext>
              </a:extLst>
            </p:cNvPr>
            <p:cNvSpPr>
              <a:spLocks noChangeShapeType="1"/>
            </p:cNvSpPr>
            <p:nvPr/>
          </p:nvSpPr>
          <p:spPr bwMode="auto">
            <a:xfrm>
              <a:off x="3633065"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AF111152-B6EA-76F7-15F8-A7DFDE226DA9}"/>
                </a:ext>
              </a:extLst>
            </p:cNvPr>
            <p:cNvSpPr txBox="1"/>
            <p:nvPr/>
          </p:nvSpPr>
          <p:spPr>
            <a:xfrm>
              <a:off x="3507690"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30</a:t>
              </a:r>
            </a:p>
          </p:txBody>
        </p:sp>
        <p:sp>
          <p:nvSpPr>
            <p:cNvPr id="37" name="Line 21">
              <a:extLst>
                <a:ext uri="{FF2B5EF4-FFF2-40B4-BE49-F238E27FC236}">
                  <a16:creationId xmlns:a16="http://schemas.microsoft.com/office/drawing/2014/main" id="{8AF4CBB9-178C-A5F1-A13D-331CB3B3749E}"/>
                </a:ext>
              </a:extLst>
            </p:cNvPr>
            <p:cNvSpPr>
              <a:spLocks noChangeShapeType="1"/>
            </p:cNvSpPr>
            <p:nvPr/>
          </p:nvSpPr>
          <p:spPr bwMode="auto">
            <a:xfrm>
              <a:off x="3142520"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17AE0941-22FC-2D71-0033-D2537EAFC228}"/>
                </a:ext>
              </a:extLst>
            </p:cNvPr>
            <p:cNvSpPr txBox="1"/>
            <p:nvPr/>
          </p:nvSpPr>
          <p:spPr>
            <a:xfrm>
              <a:off x="3017145"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24</a:t>
              </a:r>
            </a:p>
          </p:txBody>
        </p:sp>
        <p:sp>
          <p:nvSpPr>
            <p:cNvPr id="39" name="Line 21">
              <a:extLst>
                <a:ext uri="{FF2B5EF4-FFF2-40B4-BE49-F238E27FC236}">
                  <a16:creationId xmlns:a16="http://schemas.microsoft.com/office/drawing/2014/main" id="{4BCE3A95-376A-B5C2-EA8D-EAA2FF760FF0}"/>
                </a:ext>
              </a:extLst>
            </p:cNvPr>
            <p:cNvSpPr>
              <a:spLocks noChangeShapeType="1"/>
            </p:cNvSpPr>
            <p:nvPr/>
          </p:nvSpPr>
          <p:spPr bwMode="auto">
            <a:xfrm>
              <a:off x="2651975"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B6EE3307-BC98-A76B-D518-0F1B478BDC81}"/>
                </a:ext>
              </a:extLst>
            </p:cNvPr>
            <p:cNvSpPr txBox="1"/>
            <p:nvPr/>
          </p:nvSpPr>
          <p:spPr>
            <a:xfrm>
              <a:off x="2526599"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41" name="Line 21">
              <a:extLst>
                <a:ext uri="{FF2B5EF4-FFF2-40B4-BE49-F238E27FC236}">
                  <a16:creationId xmlns:a16="http://schemas.microsoft.com/office/drawing/2014/main" id="{2FA213F3-AAF4-1A06-7651-3D40D0782DE8}"/>
                </a:ext>
              </a:extLst>
            </p:cNvPr>
            <p:cNvSpPr>
              <a:spLocks noChangeShapeType="1"/>
            </p:cNvSpPr>
            <p:nvPr/>
          </p:nvSpPr>
          <p:spPr bwMode="auto">
            <a:xfrm>
              <a:off x="2161430"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737C2471-0235-39A6-2E25-A1F7301AED7B}"/>
                </a:ext>
              </a:extLst>
            </p:cNvPr>
            <p:cNvSpPr txBox="1"/>
            <p:nvPr/>
          </p:nvSpPr>
          <p:spPr>
            <a:xfrm>
              <a:off x="2036057"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43" name="Line 21">
              <a:extLst>
                <a:ext uri="{FF2B5EF4-FFF2-40B4-BE49-F238E27FC236}">
                  <a16:creationId xmlns:a16="http://schemas.microsoft.com/office/drawing/2014/main" id="{553E8DA2-FCAB-E29D-F4F2-54A69C555868}"/>
                </a:ext>
              </a:extLst>
            </p:cNvPr>
            <p:cNvSpPr>
              <a:spLocks noChangeShapeType="1"/>
            </p:cNvSpPr>
            <p:nvPr/>
          </p:nvSpPr>
          <p:spPr bwMode="auto">
            <a:xfrm>
              <a:off x="1670885"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49BC2F59-8223-5B05-E6BF-4FF6E12E59C2}"/>
                </a:ext>
              </a:extLst>
            </p:cNvPr>
            <p:cNvSpPr txBox="1"/>
            <p:nvPr/>
          </p:nvSpPr>
          <p:spPr>
            <a:xfrm>
              <a:off x="1587990" y="4630351"/>
              <a:ext cx="15766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45" name="Line 21">
              <a:extLst>
                <a:ext uri="{FF2B5EF4-FFF2-40B4-BE49-F238E27FC236}">
                  <a16:creationId xmlns:a16="http://schemas.microsoft.com/office/drawing/2014/main" id="{C22DED56-A3A4-2E09-5548-4B4BCB96CA4D}"/>
                </a:ext>
              </a:extLst>
            </p:cNvPr>
            <p:cNvSpPr>
              <a:spLocks noChangeShapeType="1"/>
            </p:cNvSpPr>
            <p:nvPr/>
          </p:nvSpPr>
          <p:spPr bwMode="auto">
            <a:xfrm>
              <a:off x="1176276"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6B09D13A-2765-87E0-B4E1-457E0DCA7B51}"/>
                </a:ext>
              </a:extLst>
            </p:cNvPr>
            <p:cNvSpPr txBox="1"/>
            <p:nvPr/>
          </p:nvSpPr>
          <p:spPr>
            <a:xfrm>
              <a:off x="1097444" y="4630351"/>
              <a:ext cx="15766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sp>
          <p:nvSpPr>
            <p:cNvPr id="47" name="TextBox 46">
              <a:extLst>
                <a:ext uri="{FF2B5EF4-FFF2-40B4-BE49-F238E27FC236}">
                  <a16:creationId xmlns:a16="http://schemas.microsoft.com/office/drawing/2014/main" id="{A77F3854-B030-B164-683E-F019991322CB}"/>
                </a:ext>
              </a:extLst>
            </p:cNvPr>
            <p:cNvSpPr txBox="1"/>
            <p:nvPr/>
          </p:nvSpPr>
          <p:spPr>
            <a:xfrm>
              <a:off x="1437003" y="3400539"/>
              <a:ext cx="1367682" cy="646331"/>
            </a:xfrm>
            <a:prstGeom prst="rect">
              <a:avLst/>
            </a:prstGeom>
            <a:noFill/>
          </p:spPr>
          <p:txBody>
            <a:bodyPr wrap="none" rtlCol="0">
              <a:spAutoFit/>
            </a:bodyPr>
            <a:lstStyle/>
            <a:p>
              <a:r>
                <a:rPr lang="ja-JP" sz="1200">
                  <a:solidFill>
                    <a:srgbClr val="4D4D4D"/>
                  </a:solidFill>
                </a:rPr>
                <a:t>手術 + HIPEC</a:t>
              </a:r>
            </a:p>
            <a:p>
              <a:r>
                <a:rPr lang="ja-JP" sz="1200">
                  <a:solidFill>
                    <a:srgbClr val="4D4D4D"/>
                  </a:solidFill>
                </a:rPr>
                <a:t>手術のみ</a:t>
              </a:r>
            </a:p>
            <a:p>
              <a:r>
                <a:rPr lang="ja-JP" sz="1200">
                  <a:solidFill>
                    <a:srgbClr val="4D4D4D"/>
                  </a:solidFill>
                </a:rPr>
                <a:t>打ち切り済み</a:t>
              </a:r>
            </a:p>
          </p:txBody>
        </p:sp>
        <p:sp>
          <p:nvSpPr>
            <p:cNvPr id="48" name="TextBox 47">
              <a:extLst>
                <a:ext uri="{FF2B5EF4-FFF2-40B4-BE49-F238E27FC236}">
                  <a16:creationId xmlns:a16="http://schemas.microsoft.com/office/drawing/2014/main" id="{92852519-CCED-FC64-BEC6-7E04BAB00BC2}"/>
                </a:ext>
              </a:extLst>
            </p:cNvPr>
            <p:cNvSpPr txBox="1"/>
            <p:nvPr/>
          </p:nvSpPr>
          <p:spPr>
            <a:xfrm>
              <a:off x="1189031" y="4116258"/>
              <a:ext cx="2680542" cy="461665"/>
            </a:xfrm>
            <a:prstGeom prst="rect">
              <a:avLst/>
            </a:prstGeom>
            <a:noFill/>
          </p:spPr>
          <p:txBody>
            <a:bodyPr wrap="none" rtlCol="0">
              <a:spAutoFit/>
            </a:bodyPr>
            <a:lstStyle/>
            <a:p>
              <a:r>
                <a:rPr lang="ja-JP" sz="1200">
                  <a:solidFill>
                    <a:schemeClr val="tx1"/>
                  </a:solidFill>
                </a:rPr>
                <a:t>対数順位 p=0.025</a:t>
              </a:r>
            </a:p>
            <a:p>
              <a:r>
                <a:rPr lang="ja-JP" sz="1200">
                  <a:solidFill>
                    <a:schemeClr val="tx1"/>
                  </a:solidFill>
                </a:rPr>
                <a:t>HR 0.21 (95%CI 0.46, 0.95); p=0.04</a:t>
              </a:r>
            </a:p>
          </p:txBody>
        </p:sp>
        <p:cxnSp>
          <p:nvCxnSpPr>
            <p:cNvPr id="49" name="Straight Connector 48">
              <a:extLst>
                <a:ext uri="{FF2B5EF4-FFF2-40B4-BE49-F238E27FC236}">
                  <a16:creationId xmlns:a16="http://schemas.microsoft.com/office/drawing/2014/main" id="{67FF6358-AC0B-D493-31E4-2CC6970E5553}"/>
                </a:ext>
              </a:extLst>
            </p:cNvPr>
            <p:cNvCxnSpPr>
              <a:cxnSpLocks/>
            </p:cNvCxnSpPr>
            <p:nvPr/>
          </p:nvCxnSpPr>
          <p:spPr>
            <a:xfrm>
              <a:off x="1278553" y="3533884"/>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D3D718-1216-5E9B-3DDD-AA1422312104}"/>
                </a:ext>
              </a:extLst>
            </p:cNvPr>
            <p:cNvCxnSpPr>
              <a:cxnSpLocks/>
            </p:cNvCxnSpPr>
            <p:nvPr/>
          </p:nvCxnSpPr>
          <p:spPr>
            <a:xfrm>
              <a:off x="1278553" y="3725400"/>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14E3ED-DAA3-5CE2-4C57-CB56C17E8E9F}"/>
                </a:ext>
              </a:extLst>
            </p:cNvPr>
            <p:cNvCxnSpPr>
              <a:cxnSpLocks/>
            </p:cNvCxnSpPr>
            <p:nvPr/>
          </p:nvCxnSpPr>
          <p:spPr>
            <a:xfrm>
              <a:off x="1303935" y="3877463"/>
              <a:ext cx="0" cy="72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A8281CF-E146-B112-72CE-C72E6065160F}"/>
                </a:ext>
              </a:extLst>
            </p:cNvPr>
            <p:cNvCxnSpPr>
              <a:cxnSpLocks/>
            </p:cNvCxnSpPr>
            <p:nvPr/>
          </p:nvCxnSpPr>
          <p:spPr>
            <a:xfrm>
              <a:off x="1380129" y="3877463"/>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E5CF8917-B559-DFB3-8DF6-8DDF6709312F}"/>
                </a:ext>
              </a:extLst>
            </p:cNvPr>
            <p:cNvGrpSpPr/>
            <p:nvPr/>
          </p:nvGrpSpPr>
          <p:grpSpPr>
            <a:xfrm>
              <a:off x="1181210" y="2321709"/>
              <a:ext cx="2942273" cy="312189"/>
              <a:chOff x="1181210" y="2321709"/>
              <a:chExt cx="2942273" cy="312189"/>
            </a:xfrm>
          </p:grpSpPr>
          <p:sp>
            <p:nvSpPr>
              <p:cNvPr id="54" name="Freeform: Shape 171">
                <a:extLst>
                  <a:ext uri="{FF2B5EF4-FFF2-40B4-BE49-F238E27FC236}">
                    <a16:creationId xmlns:a16="http://schemas.microsoft.com/office/drawing/2014/main" id="{8A421768-2D9F-CD33-E3E3-2904B5512887}"/>
                  </a:ext>
                </a:extLst>
              </p:cNvPr>
              <p:cNvSpPr/>
              <p:nvPr/>
            </p:nvSpPr>
            <p:spPr>
              <a:xfrm>
                <a:off x="1181210" y="2347369"/>
                <a:ext cx="2932748" cy="53350"/>
              </a:xfrm>
              <a:custGeom>
                <a:avLst/>
                <a:gdLst>
                  <a:gd name="connsiteX0" fmla="*/ 3680117 w 3680117"/>
                  <a:gd name="connsiteY0" fmla="*/ 66608 h 66607"/>
                  <a:gd name="connsiteX1" fmla="*/ 1218933 w 3680117"/>
                  <a:gd name="connsiteY1" fmla="*/ 66608 h 66607"/>
                  <a:gd name="connsiteX2" fmla="*/ 1218933 w 3680117"/>
                  <a:gd name="connsiteY2" fmla="*/ 36635 h 66607"/>
                  <a:gd name="connsiteX3" fmla="*/ 716040 w 3680117"/>
                  <a:gd name="connsiteY3" fmla="*/ 36635 h 66607"/>
                  <a:gd name="connsiteX4" fmla="*/ 716040 w 3680117"/>
                  <a:gd name="connsiteY4" fmla="*/ 0 h 66607"/>
                  <a:gd name="connsiteX5" fmla="*/ 0 w 3680117"/>
                  <a:gd name="connsiteY5" fmla="*/ 0 h 6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0117" h="66607">
                    <a:moveTo>
                      <a:pt x="3680117" y="66608"/>
                    </a:moveTo>
                    <a:lnTo>
                      <a:pt x="1218933" y="66608"/>
                    </a:lnTo>
                    <a:lnTo>
                      <a:pt x="1218933" y="36635"/>
                    </a:lnTo>
                    <a:lnTo>
                      <a:pt x="716040" y="36635"/>
                    </a:lnTo>
                    <a:lnTo>
                      <a:pt x="716040"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172">
                <a:extLst>
                  <a:ext uri="{FF2B5EF4-FFF2-40B4-BE49-F238E27FC236}">
                    <a16:creationId xmlns:a16="http://schemas.microsoft.com/office/drawing/2014/main" id="{43E0BBF5-D03F-3CF9-69E8-D694CE26C636}"/>
                  </a:ext>
                </a:extLst>
              </p:cNvPr>
              <p:cNvSpPr/>
              <p:nvPr/>
            </p:nvSpPr>
            <p:spPr>
              <a:xfrm>
                <a:off x="1270600" y="2321711"/>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173">
                <a:extLst>
                  <a:ext uri="{FF2B5EF4-FFF2-40B4-BE49-F238E27FC236}">
                    <a16:creationId xmlns:a16="http://schemas.microsoft.com/office/drawing/2014/main" id="{1E4BA86C-06DB-6CFC-E68B-74D4BDF72F4C}"/>
                  </a:ext>
                </a:extLst>
              </p:cNvPr>
              <p:cNvSpPr/>
              <p:nvPr/>
            </p:nvSpPr>
            <p:spPr>
              <a:xfrm>
                <a:off x="1513501" y="2321711"/>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74">
                <a:extLst>
                  <a:ext uri="{FF2B5EF4-FFF2-40B4-BE49-F238E27FC236}">
                    <a16:creationId xmlns:a16="http://schemas.microsoft.com/office/drawing/2014/main" id="{BC44E4DC-C4C9-0E5F-E0E4-0527B7F74741}"/>
                  </a:ext>
                </a:extLst>
              </p:cNvPr>
              <p:cNvSpPr/>
              <p:nvPr/>
            </p:nvSpPr>
            <p:spPr>
              <a:xfrm>
                <a:off x="1589408" y="2321711"/>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75">
                <a:extLst>
                  <a:ext uri="{FF2B5EF4-FFF2-40B4-BE49-F238E27FC236}">
                    <a16:creationId xmlns:a16="http://schemas.microsoft.com/office/drawing/2014/main" id="{12ACACA3-1C89-957E-EF22-C310DAC22E16}"/>
                  </a:ext>
                </a:extLst>
              </p:cNvPr>
              <p:cNvSpPr/>
              <p:nvPr/>
            </p:nvSpPr>
            <p:spPr>
              <a:xfrm>
                <a:off x="1680497" y="2321709"/>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76">
                <a:extLst>
                  <a:ext uri="{FF2B5EF4-FFF2-40B4-BE49-F238E27FC236}">
                    <a16:creationId xmlns:a16="http://schemas.microsoft.com/office/drawing/2014/main" id="{414886BF-CF25-08E9-7BD4-926AB573D718}"/>
                  </a:ext>
                </a:extLst>
              </p:cNvPr>
              <p:cNvSpPr/>
              <p:nvPr/>
            </p:nvSpPr>
            <p:spPr>
              <a:xfrm>
                <a:off x="2151119"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177">
                <a:extLst>
                  <a:ext uri="{FF2B5EF4-FFF2-40B4-BE49-F238E27FC236}">
                    <a16:creationId xmlns:a16="http://schemas.microsoft.com/office/drawing/2014/main" id="{09914F24-722E-5DDF-30B5-2C1E4652D122}"/>
                  </a:ext>
                </a:extLst>
              </p:cNvPr>
              <p:cNvSpPr/>
              <p:nvPr/>
            </p:nvSpPr>
            <p:spPr>
              <a:xfrm>
                <a:off x="2227025"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78">
                <a:extLst>
                  <a:ext uri="{FF2B5EF4-FFF2-40B4-BE49-F238E27FC236}">
                    <a16:creationId xmlns:a16="http://schemas.microsoft.com/office/drawing/2014/main" id="{606E6F42-8DB6-C3CA-1EF2-955B7CA1B95D}"/>
                  </a:ext>
                </a:extLst>
              </p:cNvPr>
              <p:cNvSpPr/>
              <p:nvPr/>
            </p:nvSpPr>
            <p:spPr>
              <a:xfrm>
                <a:off x="2318114"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79">
                <a:extLst>
                  <a:ext uri="{FF2B5EF4-FFF2-40B4-BE49-F238E27FC236}">
                    <a16:creationId xmlns:a16="http://schemas.microsoft.com/office/drawing/2014/main" id="{1A0BB507-4972-5AA5-3E44-1558ABF2A56E}"/>
                  </a:ext>
                </a:extLst>
              </p:cNvPr>
              <p:cNvSpPr/>
              <p:nvPr/>
            </p:nvSpPr>
            <p:spPr>
              <a:xfrm>
                <a:off x="2394019"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80">
                <a:extLst>
                  <a:ext uri="{FF2B5EF4-FFF2-40B4-BE49-F238E27FC236}">
                    <a16:creationId xmlns:a16="http://schemas.microsoft.com/office/drawing/2014/main" id="{6A1C5C04-E5DC-BEF7-6E4C-A7EFAC3932BF}"/>
                  </a:ext>
                </a:extLst>
              </p:cNvPr>
              <p:cNvSpPr/>
              <p:nvPr/>
            </p:nvSpPr>
            <p:spPr>
              <a:xfrm>
                <a:off x="2469925"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81">
                <a:extLst>
                  <a:ext uri="{FF2B5EF4-FFF2-40B4-BE49-F238E27FC236}">
                    <a16:creationId xmlns:a16="http://schemas.microsoft.com/office/drawing/2014/main" id="{F151640C-0EAA-C8CB-8973-9FB0B250E2B7}"/>
                  </a:ext>
                </a:extLst>
              </p:cNvPr>
              <p:cNvSpPr/>
              <p:nvPr/>
            </p:nvSpPr>
            <p:spPr>
              <a:xfrm>
                <a:off x="2636918"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82">
                <a:extLst>
                  <a:ext uri="{FF2B5EF4-FFF2-40B4-BE49-F238E27FC236}">
                    <a16:creationId xmlns:a16="http://schemas.microsoft.com/office/drawing/2014/main" id="{BF705F83-9FF4-667E-AD5C-FAD60FB6671E}"/>
                  </a:ext>
                </a:extLst>
              </p:cNvPr>
              <p:cNvSpPr/>
              <p:nvPr/>
            </p:nvSpPr>
            <p:spPr>
              <a:xfrm>
                <a:off x="2712824"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83">
                <a:extLst>
                  <a:ext uri="{FF2B5EF4-FFF2-40B4-BE49-F238E27FC236}">
                    <a16:creationId xmlns:a16="http://schemas.microsoft.com/office/drawing/2014/main" id="{51D63E4F-7067-F68F-F978-2FC577D89A5C}"/>
                  </a:ext>
                </a:extLst>
              </p:cNvPr>
              <p:cNvSpPr/>
              <p:nvPr/>
            </p:nvSpPr>
            <p:spPr>
              <a:xfrm>
                <a:off x="2788730"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84">
                <a:extLst>
                  <a:ext uri="{FF2B5EF4-FFF2-40B4-BE49-F238E27FC236}">
                    <a16:creationId xmlns:a16="http://schemas.microsoft.com/office/drawing/2014/main" id="{29CC9247-2538-03F2-15FA-5F706FFB214B}"/>
                  </a:ext>
                </a:extLst>
              </p:cNvPr>
              <p:cNvSpPr/>
              <p:nvPr/>
            </p:nvSpPr>
            <p:spPr>
              <a:xfrm>
                <a:off x="2955731"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85">
                <a:extLst>
                  <a:ext uri="{FF2B5EF4-FFF2-40B4-BE49-F238E27FC236}">
                    <a16:creationId xmlns:a16="http://schemas.microsoft.com/office/drawing/2014/main" id="{3C70016C-7871-07A1-0B38-A870E36C763F}"/>
                  </a:ext>
                </a:extLst>
              </p:cNvPr>
              <p:cNvSpPr/>
              <p:nvPr/>
            </p:nvSpPr>
            <p:spPr>
              <a:xfrm>
                <a:off x="3122727"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86">
                <a:extLst>
                  <a:ext uri="{FF2B5EF4-FFF2-40B4-BE49-F238E27FC236}">
                    <a16:creationId xmlns:a16="http://schemas.microsoft.com/office/drawing/2014/main" id="{D76B8BBB-A88B-A000-CAF6-AC24F0B83FF0}"/>
                  </a:ext>
                </a:extLst>
              </p:cNvPr>
              <p:cNvSpPr/>
              <p:nvPr/>
            </p:nvSpPr>
            <p:spPr>
              <a:xfrm>
                <a:off x="3274543"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87">
                <a:extLst>
                  <a:ext uri="{FF2B5EF4-FFF2-40B4-BE49-F238E27FC236}">
                    <a16:creationId xmlns:a16="http://schemas.microsoft.com/office/drawing/2014/main" id="{31E9211E-15EA-82C9-49F4-502AD5676AEC}"/>
                  </a:ext>
                </a:extLst>
              </p:cNvPr>
              <p:cNvSpPr/>
              <p:nvPr/>
            </p:nvSpPr>
            <p:spPr>
              <a:xfrm>
                <a:off x="3441537"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88">
                <a:extLst>
                  <a:ext uri="{FF2B5EF4-FFF2-40B4-BE49-F238E27FC236}">
                    <a16:creationId xmlns:a16="http://schemas.microsoft.com/office/drawing/2014/main" id="{240664BA-5B53-0006-9399-A085EE8D6292}"/>
                  </a:ext>
                </a:extLst>
              </p:cNvPr>
              <p:cNvSpPr/>
              <p:nvPr/>
            </p:nvSpPr>
            <p:spPr>
              <a:xfrm>
                <a:off x="3517440"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89">
                <a:extLst>
                  <a:ext uri="{FF2B5EF4-FFF2-40B4-BE49-F238E27FC236}">
                    <a16:creationId xmlns:a16="http://schemas.microsoft.com/office/drawing/2014/main" id="{DF6B13FD-1F98-786B-2814-9AB6DC652906}"/>
                  </a:ext>
                </a:extLst>
              </p:cNvPr>
              <p:cNvSpPr/>
              <p:nvPr/>
            </p:nvSpPr>
            <p:spPr>
              <a:xfrm>
                <a:off x="3593342"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90">
                <a:extLst>
                  <a:ext uri="{FF2B5EF4-FFF2-40B4-BE49-F238E27FC236}">
                    <a16:creationId xmlns:a16="http://schemas.microsoft.com/office/drawing/2014/main" id="{EB14009E-BE98-96F3-869E-2E73799A32C7}"/>
                  </a:ext>
                </a:extLst>
              </p:cNvPr>
              <p:cNvSpPr/>
              <p:nvPr/>
            </p:nvSpPr>
            <p:spPr>
              <a:xfrm>
                <a:off x="3684430"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91">
                <a:extLst>
                  <a:ext uri="{FF2B5EF4-FFF2-40B4-BE49-F238E27FC236}">
                    <a16:creationId xmlns:a16="http://schemas.microsoft.com/office/drawing/2014/main" id="{322B3B31-6678-60AA-EBD5-F8BFAB10F707}"/>
                  </a:ext>
                </a:extLst>
              </p:cNvPr>
              <p:cNvSpPr/>
              <p:nvPr/>
            </p:nvSpPr>
            <p:spPr>
              <a:xfrm>
                <a:off x="3745155"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92">
                <a:extLst>
                  <a:ext uri="{FF2B5EF4-FFF2-40B4-BE49-F238E27FC236}">
                    <a16:creationId xmlns:a16="http://schemas.microsoft.com/office/drawing/2014/main" id="{AEE46D4A-BBCC-0982-BB1C-28A3ADD3F605}"/>
                  </a:ext>
                </a:extLst>
              </p:cNvPr>
              <p:cNvSpPr/>
              <p:nvPr/>
            </p:nvSpPr>
            <p:spPr>
              <a:xfrm>
                <a:off x="3851423" y="2367491"/>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93">
                <a:extLst>
                  <a:ext uri="{FF2B5EF4-FFF2-40B4-BE49-F238E27FC236}">
                    <a16:creationId xmlns:a16="http://schemas.microsoft.com/office/drawing/2014/main" id="{CA507F9E-D0BB-8480-90B1-28ADE82CBEF6}"/>
                  </a:ext>
                </a:extLst>
              </p:cNvPr>
              <p:cNvSpPr/>
              <p:nvPr/>
            </p:nvSpPr>
            <p:spPr>
              <a:xfrm>
                <a:off x="3927342" y="2367471"/>
                <a:ext cx="7591" cy="5766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94">
                <a:extLst>
                  <a:ext uri="{FF2B5EF4-FFF2-40B4-BE49-F238E27FC236}">
                    <a16:creationId xmlns:a16="http://schemas.microsoft.com/office/drawing/2014/main" id="{8152E2C1-F8EA-E142-6185-9EB9C7BD3FAC}"/>
                  </a:ext>
                </a:extLst>
              </p:cNvPr>
              <p:cNvSpPr/>
              <p:nvPr/>
            </p:nvSpPr>
            <p:spPr>
              <a:xfrm>
                <a:off x="3988076" y="2367461"/>
                <a:ext cx="7591" cy="5766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95">
                <a:extLst>
                  <a:ext uri="{FF2B5EF4-FFF2-40B4-BE49-F238E27FC236}">
                    <a16:creationId xmlns:a16="http://schemas.microsoft.com/office/drawing/2014/main" id="{0C329CF2-F011-1DA2-7BF4-92A4A8ECA69C}"/>
                  </a:ext>
                </a:extLst>
              </p:cNvPr>
              <p:cNvSpPr/>
              <p:nvPr/>
            </p:nvSpPr>
            <p:spPr>
              <a:xfrm>
                <a:off x="4079467" y="2367442"/>
                <a:ext cx="7591" cy="5766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200">
                <a:extLst>
                  <a:ext uri="{FF2B5EF4-FFF2-40B4-BE49-F238E27FC236}">
                    <a16:creationId xmlns:a16="http://schemas.microsoft.com/office/drawing/2014/main" id="{37FEE6FD-5E96-AB65-33FC-FC9D44100CD7}"/>
                  </a:ext>
                </a:extLst>
              </p:cNvPr>
              <p:cNvSpPr/>
              <p:nvPr/>
            </p:nvSpPr>
            <p:spPr>
              <a:xfrm>
                <a:off x="1181210" y="2345524"/>
                <a:ext cx="2942273" cy="261167"/>
              </a:xfrm>
              <a:custGeom>
                <a:avLst/>
                <a:gdLst>
                  <a:gd name="connsiteX0" fmla="*/ 3669287 w 3669287"/>
                  <a:gd name="connsiteY0" fmla="*/ 327422 h 327421"/>
                  <a:gd name="connsiteX1" fmla="*/ 2124180 w 3669287"/>
                  <a:gd name="connsiteY1" fmla="*/ 327422 h 327421"/>
                  <a:gd name="connsiteX2" fmla="*/ 2124180 w 3669287"/>
                  <a:gd name="connsiteY2" fmla="*/ 251654 h 327421"/>
                  <a:gd name="connsiteX3" fmla="*/ 1610049 w 3669287"/>
                  <a:gd name="connsiteY3" fmla="*/ 251654 h 327421"/>
                  <a:gd name="connsiteX4" fmla="*/ 1610049 w 3669287"/>
                  <a:gd name="connsiteY4" fmla="*/ 221890 h 327421"/>
                  <a:gd name="connsiteX5" fmla="*/ 1507227 w 3669287"/>
                  <a:gd name="connsiteY5" fmla="*/ 221890 h 327421"/>
                  <a:gd name="connsiteX6" fmla="*/ 1507227 w 3669287"/>
                  <a:gd name="connsiteY6" fmla="*/ 186712 h 327421"/>
                  <a:gd name="connsiteX7" fmla="*/ 1217686 w 3669287"/>
                  <a:gd name="connsiteY7" fmla="*/ 186712 h 327421"/>
                  <a:gd name="connsiteX8" fmla="*/ 1217686 w 3669287"/>
                  <a:gd name="connsiteY8" fmla="*/ 154240 h 327421"/>
                  <a:gd name="connsiteX9" fmla="*/ 1112149 w 3669287"/>
                  <a:gd name="connsiteY9" fmla="*/ 154240 h 327421"/>
                  <a:gd name="connsiteX10" fmla="*/ 1112149 w 3669287"/>
                  <a:gd name="connsiteY10" fmla="*/ 124475 h 327421"/>
                  <a:gd name="connsiteX11" fmla="*/ 714375 w 3669287"/>
                  <a:gd name="connsiteY11" fmla="*/ 124475 h 327421"/>
                  <a:gd name="connsiteX12" fmla="*/ 714375 w 3669287"/>
                  <a:gd name="connsiteY12" fmla="*/ 94709 h 327421"/>
                  <a:gd name="connsiteX13" fmla="*/ 516840 w 3669287"/>
                  <a:gd name="connsiteY13" fmla="*/ 94709 h 327421"/>
                  <a:gd name="connsiteX14" fmla="*/ 516840 w 3669287"/>
                  <a:gd name="connsiteY14" fmla="*/ 59531 h 327421"/>
                  <a:gd name="connsiteX15" fmla="*/ 416719 w 3669287"/>
                  <a:gd name="connsiteY15" fmla="*/ 59531 h 327421"/>
                  <a:gd name="connsiteX16" fmla="*/ 416719 w 3669287"/>
                  <a:gd name="connsiteY16" fmla="*/ 40589 h 327421"/>
                  <a:gd name="connsiteX17" fmla="*/ 102827 w 3669287"/>
                  <a:gd name="connsiteY17" fmla="*/ 40589 h 327421"/>
                  <a:gd name="connsiteX18" fmla="*/ 102827 w 3669287"/>
                  <a:gd name="connsiteY18" fmla="*/ 0 h 327421"/>
                  <a:gd name="connsiteX19" fmla="*/ 0 w 3669287"/>
                  <a:gd name="connsiteY19" fmla="*/ 0 h 32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69287" h="327421">
                    <a:moveTo>
                      <a:pt x="3669287" y="327422"/>
                    </a:moveTo>
                    <a:lnTo>
                      <a:pt x="2124180" y="327422"/>
                    </a:lnTo>
                    <a:lnTo>
                      <a:pt x="2124180" y="251654"/>
                    </a:lnTo>
                    <a:lnTo>
                      <a:pt x="1610049" y="251654"/>
                    </a:lnTo>
                    <a:lnTo>
                      <a:pt x="1610049" y="221890"/>
                    </a:lnTo>
                    <a:lnTo>
                      <a:pt x="1507227" y="221890"/>
                    </a:lnTo>
                    <a:lnTo>
                      <a:pt x="1507227" y="186712"/>
                    </a:lnTo>
                    <a:lnTo>
                      <a:pt x="1217686" y="186712"/>
                    </a:lnTo>
                    <a:lnTo>
                      <a:pt x="1217686" y="154240"/>
                    </a:lnTo>
                    <a:lnTo>
                      <a:pt x="1112149" y="154240"/>
                    </a:lnTo>
                    <a:lnTo>
                      <a:pt x="1112149" y="124475"/>
                    </a:lnTo>
                    <a:lnTo>
                      <a:pt x="714375" y="124475"/>
                    </a:lnTo>
                    <a:lnTo>
                      <a:pt x="714375" y="94709"/>
                    </a:lnTo>
                    <a:lnTo>
                      <a:pt x="516840" y="94709"/>
                    </a:lnTo>
                    <a:lnTo>
                      <a:pt x="516840" y="59531"/>
                    </a:lnTo>
                    <a:lnTo>
                      <a:pt x="416719" y="59531"/>
                    </a:lnTo>
                    <a:lnTo>
                      <a:pt x="416719" y="40589"/>
                    </a:lnTo>
                    <a:lnTo>
                      <a:pt x="102827" y="40589"/>
                    </a:lnTo>
                    <a:lnTo>
                      <a:pt x="102827" y="0"/>
                    </a:lnTo>
                    <a:lnTo>
                      <a:pt x="0" y="0"/>
                    </a:lnTo>
                  </a:path>
                </a:pathLst>
              </a:custGeom>
              <a:noFill/>
              <a:ln w="19050" cap="flat">
                <a:solidFill>
                  <a:schemeClr val="accent2"/>
                </a:solidFill>
                <a:prstDash val="solid"/>
                <a:miter/>
              </a:ln>
            </p:spPr>
            <p:txBody>
              <a:bodyPr rtlCol="0" anchor="ctr"/>
              <a:lstStyle/>
              <a:p>
                <a:endParaRPr lang="en-GB"/>
              </a:p>
            </p:txBody>
          </p:sp>
          <p:sp>
            <p:nvSpPr>
              <p:cNvPr id="80" name="Freeform: Shape 201">
                <a:extLst>
                  <a:ext uri="{FF2B5EF4-FFF2-40B4-BE49-F238E27FC236}">
                    <a16:creationId xmlns:a16="http://schemas.microsoft.com/office/drawing/2014/main" id="{2A88B37B-BDAC-CC77-37B2-763DDC5110F3}"/>
                  </a:ext>
                </a:extLst>
              </p:cNvPr>
              <p:cNvSpPr/>
              <p:nvPr/>
            </p:nvSpPr>
            <p:spPr>
              <a:xfrm>
                <a:off x="1350456" y="2350686"/>
                <a:ext cx="7638" cy="57430"/>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1" name="Freeform: Shape 202">
                <a:extLst>
                  <a:ext uri="{FF2B5EF4-FFF2-40B4-BE49-F238E27FC236}">
                    <a16:creationId xmlns:a16="http://schemas.microsoft.com/office/drawing/2014/main" id="{0984F642-8739-3BA5-FF7D-AD0CE9E799F9}"/>
                  </a:ext>
                </a:extLst>
              </p:cNvPr>
              <p:cNvSpPr/>
              <p:nvPr/>
            </p:nvSpPr>
            <p:spPr>
              <a:xfrm>
                <a:off x="1258801" y="2350686"/>
                <a:ext cx="7638" cy="57430"/>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2" name="Freeform: Shape 203">
                <a:extLst>
                  <a:ext uri="{FF2B5EF4-FFF2-40B4-BE49-F238E27FC236}">
                    <a16:creationId xmlns:a16="http://schemas.microsoft.com/office/drawing/2014/main" id="{ECCB17C4-2F27-179D-0B76-0EED62E5B014}"/>
                  </a:ext>
                </a:extLst>
              </p:cNvPr>
              <p:cNvSpPr/>
              <p:nvPr/>
            </p:nvSpPr>
            <p:spPr>
              <a:xfrm>
                <a:off x="1671242" y="2396272"/>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3" name="Freeform: Shape 204">
                <a:extLst>
                  <a:ext uri="{FF2B5EF4-FFF2-40B4-BE49-F238E27FC236}">
                    <a16:creationId xmlns:a16="http://schemas.microsoft.com/office/drawing/2014/main" id="{CE1CCB72-7A8E-CEFD-F26B-A9093F6EB030}"/>
                  </a:ext>
                </a:extLst>
              </p:cNvPr>
              <p:cNvSpPr/>
              <p:nvPr/>
            </p:nvSpPr>
            <p:spPr>
              <a:xfrm>
                <a:off x="2152856" y="2465771"/>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4" name="Freeform: Shape 205">
                <a:extLst>
                  <a:ext uri="{FF2B5EF4-FFF2-40B4-BE49-F238E27FC236}">
                    <a16:creationId xmlns:a16="http://schemas.microsoft.com/office/drawing/2014/main" id="{64D3DC11-5A8E-282D-8653-E161A0972375}"/>
                  </a:ext>
                </a:extLst>
              </p:cNvPr>
              <p:cNvSpPr/>
              <p:nvPr/>
            </p:nvSpPr>
            <p:spPr>
              <a:xfrm>
                <a:off x="2229240" y="2465774"/>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5" name="Freeform: Shape 206">
                <a:extLst>
                  <a:ext uri="{FF2B5EF4-FFF2-40B4-BE49-F238E27FC236}">
                    <a16:creationId xmlns:a16="http://schemas.microsoft.com/office/drawing/2014/main" id="{748B22EA-A3EB-9E60-16CC-9DAA8AA323CC}"/>
                  </a:ext>
                </a:extLst>
              </p:cNvPr>
              <p:cNvSpPr/>
              <p:nvPr/>
            </p:nvSpPr>
            <p:spPr>
              <a:xfrm>
                <a:off x="2305619" y="2465775"/>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6" name="Freeform: Shape 207">
                <a:extLst>
                  <a:ext uri="{FF2B5EF4-FFF2-40B4-BE49-F238E27FC236}">
                    <a16:creationId xmlns:a16="http://schemas.microsoft.com/office/drawing/2014/main" id="{896C063C-1CA8-DE10-1B78-06F8BB78D688}"/>
                  </a:ext>
                </a:extLst>
              </p:cNvPr>
              <p:cNvSpPr/>
              <p:nvPr/>
            </p:nvSpPr>
            <p:spPr>
              <a:xfrm>
                <a:off x="2477202" y="2515678"/>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7" name="Freeform: Shape 208">
                <a:extLst>
                  <a:ext uri="{FF2B5EF4-FFF2-40B4-BE49-F238E27FC236}">
                    <a16:creationId xmlns:a16="http://schemas.microsoft.com/office/drawing/2014/main" id="{266EAB86-38FB-5597-C335-01B016305EE1}"/>
                  </a:ext>
                </a:extLst>
              </p:cNvPr>
              <p:cNvSpPr/>
              <p:nvPr/>
            </p:nvSpPr>
            <p:spPr>
              <a:xfrm>
                <a:off x="2553586" y="2515678"/>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8" name="Freeform: Shape 209">
                <a:extLst>
                  <a:ext uri="{FF2B5EF4-FFF2-40B4-BE49-F238E27FC236}">
                    <a16:creationId xmlns:a16="http://schemas.microsoft.com/office/drawing/2014/main" id="{F4CE3CFB-39FA-6222-BD38-728CCD9DCF89}"/>
                  </a:ext>
                </a:extLst>
              </p:cNvPr>
              <p:cNvSpPr/>
              <p:nvPr/>
            </p:nvSpPr>
            <p:spPr>
              <a:xfrm>
                <a:off x="2629964" y="2515678"/>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9" name="Freeform: Shape 210">
                <a:extLst>
                  <a:ext uri="{FF2B5EF4-FFF2-40B4-BE49-F238E27FC236}">
                    <a16:creationId xmlns:a16="http://schemas.microsoft.com/office/drawing/2014/main" id="{5CAE888A-1D20-88DC-C5BF-B01E9B6C51C9}"/>
                  </a:ext>
                </a:extLst>
              </p:cNvPr>
              <p:cNvSpPr/>
              <p:nvPr/>
            </p:nvSpPr>
            <p:spPr>
              <a:xfrm>
                <a:off x="2721618" y="2515678"/>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0" name="Freeform: Shape 211">
                <a:extLst>
                  <a:ext uri="{FF2B5EF4-FFF2-40B4-BE49-F238E27FC236}">
                    <a16:creationId xmlns:a16="http://schemas.microsoft.com/office/drawing/2014/main" id="{DFEB7352-8A6A-53CC-278A-F718E4E0125E}"/>
                  </a:ext>
                </a:extLst>
              </p:cNvPr>
              <p:cNvSpPr/>
              <p:nvPr/>
            </p:nvSpPr>
            <p:spPr>
              <a:xfrm>
                <a:off x="2797994" y="2515675"/>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1" name="Freeform: Shape 212">
                <a:extLst>
                  <a:ext uri="{FF2B5EF4-FFF2-40B4-BE49-F238E27FC236}">
                    <a16:creationId xmlns:a16="http://schemas.microsoft.com/office/drawing/2014/main" id="{ED9BC995-0AAB-4579-3A45-7EC2AF7C20B8}"/>
                  </a:ext>
                </a:extLst>
              </p:cNvPr>
              <p:cNvSpPr/>
              <p:nvPr/>
            </p:nvSpPr>
            <p:spPr>
              <a:xfrm>
                <a:off x="2950750"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2" name="Freeform: Shape 213">
                <a:extLst>
                  <a:ext uri="{FF2B5EF4-FFF2-40B4-BE49-F238E27FC236}">
                    <a16:creationId xmlns:a16="http://schemas.microsoft.com/office/drawing/2014/main" id="{5F9B6178-15AB-64F3-8933-ACD85DF6B023}"/>
                  </a:ext>
                </a:extLst>
              </p:cNvPr>
              <p:cNvSpPr/>
              <p:nvPr/>
            </p:nvSpPr>
            <p:spPr>
              <a:xfrm>
                <a:off x="3118783"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3" name="Freeform: Shape 214">
                <a:extLst>
                  <a:ext uri="{FF2B5EF4-FFF2-40B4-BE49-F238E27FC236}">
                    <a16:creationId xmlns:a16="http://schemas.microsoft.com/office/drawing/2014/main" id="{A38E9B5D-4EAC-91BD-323B-2C80971E165C}"/>
                  </a:ext>
                </a:extLst>
              </p:cNvPr>
              <p:cNvSpPr/>
              <p:nvPr/>
            </p:nvSpPr>
            <p:spPr>
              <a:xfrm>
                <a:off x="3195163"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4" name="Freeform: Shape 215">
                <a:extLst>
                  <a:ext uri="{FF2B5EF4-FFF2-40B4-BE49-F238E27FC236}">
                    <a16:creationId xmlns:a16="http://schemas.microsoft.com/office/drawing/2014/main" id="{0D2905CF-2F21-7616-E9AA-CC7E5340CE6B}"/>
                  </a:ext>
                </a:extLst>
              </p:cNvPr>
              <p:cNvSpPr/>
              <p:nvPr/>
            </p:nvSpPr>
            <p:spPr>
              <a:xfrm>
                <a:off x="3286819"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5" name="Freeform: Shape 216">
                <a:extLst>
                  <a:ext uri="{FF2B5EF4-FFF2-40B4-BE49-F238E27FC236}">
                    <a16:creationId xmlns:a16="http://schemas.microsoft.com/office/drawing/2014/main" id="{CB96AA93-B8F3-7AB0-7764-589BE4AD4C06}"/>
                  </a:ext>
                </a:extLst>
              </p:cNvPr>
              <p:cNvSpPr/>
              <p:nvPr/>
            </p:nvSpPr>
            <p:spPr>
              <a:xfrm>
                <a:off x="3363199"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6" name="Freeform: Shape 217">
                <a:extLst>
                  <a:ext uri="{FF2B5EF4-FFF2-40B4-BE49-F238E27FC236}">
                    <a16:creationId xmlns:a16="http://schemas.microsoft.com/office/drawing/2014/main" id="{406CC543-3CF5-8ACA-F3B0-3AD308B21C76}"/>
                  </a:ext>
                </a:extLst>
              </p:cNvPr>
              <p:cNvSpPr/>
              <p:nvPr/>
            </p:nvSpPr>
            <p:spPr>
              <a:xfrm>
                <a:off x="3454853"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7" name="Freeform: Shape 218">
                <a:extLst>
                  <a:ext uri="{FF2B5EF4-FFF2-40B4-BE49-F238E27FC236}">
                    <a16:creationId xmlns:a16="http://schemas.microsoft.com/office/drawing/2014/main" id="{045D6FA0-508A-C024-50F8-73540D6B5C58}"/>
                  </a:ext>
                </a:extLst>
              </p:cNvPr>
              <p:cNvSpPr/>
              <p:nvPr/>
            </p:nvSpPr>
            <p:spPr>
              <a:xfrm>
                <a:off x="3683993"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8" name="Freeform: Shape 219">
                <a:extLst>
                  <a:ext uri="{FF2B5EF4-FFF2-40B4-BE49-F238E27FC236}">
                    <a16:creationId xmlns:a16="http://schemas.microsoft.com/office/drawing/2014/main" id="{EBBC1D0E-FF26-80B6-9FC7-18E4ADC4D671}"/>
                  </a:ext>
                </a:extLst>
              </p:cNvPr>
              <p:cNvSpPr/>
              <p:nvPr/>
            </p:nvSpPr>
            <p:spPr>
              <a:xfrm>
                <a:off x="3775646"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9" name="Freeform: Shape 220">
                <a:extLst>
                  <a:ext uri="{FF2B5EF4-FFF2-40B4-BE49-F238E27FC236}">
                    <a16:creationId xmlns:a16="http://schemas.microsoft.com/office/drawing/2014/main" id="{A257149D-F28D-4828-3A23-FB05CC7C65E3}"/>
                  </a:ext>
                </a:extLst>
              </p:cNvPr>
              <p:cNvSpPr/>
              <p:nvPr/>
            </p:nvSpPr>
            <p:spPr>
              <a:xfrm>
                <a:off x="3852016"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0" name="Freeform: Shape 221">
                <a:extLst>
                  <a:ext uri="{FF2B5EF4-FFF2-40B4-BE49-F238E27FC236}">
                    <a16:creationId xmlns:a16="http://schemas.microsoft.com/office/drawing/2014/main" id="{4E02869B-0595-8D85-3749-688263B13E1D}"/>
                  </a:ext>
                </a:extLst>
              </p:cNvPr>
              <p:cNvSpPr/>
              <p:nvPr/>
            </p:nvSpPr>
            <p:spPr>
              <a:xfrm>
                <a:off x="3928389" y="2576448"/>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1" name="Freeform: Shape 222">
                <a:extLst>
                  <a:ext uri="{FF2B5EF4-FFF2-40B4-BE49-F238E27FC236}">
                    <a16:creationId xmlns:a16="http://schemas.microsoft.com/office/drawing/2014/main" id="{6CED0EFD-435D-9B8F-13EB-E3034E9FD21F}"/>
                  </a:ext>
                </a:extLst>
              </p:cNvPr>
              <p:cNvSpPr/>
              <p:nvPr/>
            </p:nvSpPr>
            <p:spPr>
              <a:xfrm>
                <a:off x="4004748" y="2576459"/>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2" name="Freeform: Shape 223">
                <a:extLst>
                  <a:ext uri="{FF2B5EF4-FFF2-40B4-BE49-F238E27FC236}">
                    <a16:creationId xmlns:a16="http://schemas.microsoft.com/office/drawing/2014/main" id="{B169FA5B-D2DA-5613-9E0B-155EBF8935F0}"/>
                  </a:ext>
                </a:extLst>
              </p:cNvPr>
              <p:cNvSpPr/>
              <p:nvPr/>
            </p:nvSpPr>
            <p:spPr>
              <a:xfrm>
                <a:off x="4081321" y="2576468"/>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grpSp>
      </p:grpSp>
      <p:grpSp>
        <p:nvGrpSpPr>
          <p:cNvPr id="111" name="Group 110">
            <a:extLst>
              <a:ext uri="{FF2B5EF4-FFF2-40B4-BE49-F238E27FC236}">
                <a16:creationId xmlns:a16="http://schemas.microsoft.com/office/drawing/2014/main" id="{FB7595F7-6465-A8CF-B185-684B488DF669}"/>
              </a:ext>
            </a:extLst>
          </p:cNvPr>
          <p:cNvGrpSpPr/>
          <p:nvPr/>
        </p:nvGrpSpPr>
        <p:grpSpPr>
          <a:xfrm>
            <a:off x="4908872" y="5273797"/>
            <a:ext cx="3343789" cy="257369"/>
            <a:chOff x="1556415" y="6061799"/>
            <a:chExt cx="3343789" cy="257369"/>
          </a:xfrm>
        </p:grpSpPr>
        <p:sp>
          <p:nvSpPr>
            <p:cNvPr id="112" name="TextBox 111">
              <a:extLst>
                <a:ext uri="{FF2B5EF4-FFF2-40B4-BE49-F238E27FC236}">
                  <a16:creationId xmlns:a16="http://schemas.microsoft.com/office/drawing/2014/main" id="{44077AFD-5D15-1180-1134-D38E3A864591}"/>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42 (18)</a:t>
              </a:r>
            </a:p>
          </p:txBody>
        </p:sp>
        <p:sp>
          <p:nvSpPr>
            <p:cNvPr id="113" name="TextBox 112">
              <a:extLst>
                <a:ext uri="{FF2B5EF4-FFF2-40B4-BE49-F238E27FC236}">
                  <a16:creationId xmlns:a16="http://schemas.microsoft.com/office/drawing/2014/main" id="{4797B14D-CFA3-50F6-56E1-480BFC577AD7}"/>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63 (13)</a:t>
              </a:r>
            </a:p>
          </p:txBody>
        </p:sp>
        <p:sp>
          <p:nvSpPr>
            <p:cNvPr id="114" name="TextBox 113">
              <a:extLst>
                <a:ext uri="{FF2B5EF4-FFF2-40B4-BE49-F238E27FC236}">
                  <a16:creationId xmlns:a16="http://schemas.microsoft.com/office/drawing/2014/main" id="{0940133F-B241-95B3-57C0-83E50687ECAA}"/>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83 (3)</a:t>
              </a:r>
            </a:p>
          </p:txBody>
        </p:sp>
        <p:sp>
          <p:nvSpPr>
            <p:cNvPr id="115" name="TextBox 114">
              <a:extLst>
                <a:ext uri="{FF2B5EF4-FFF2-40B4-BE49-F238E27FC236}">
                  <a16:creationId xmlns:a16="http://schemas.microsoft.com/office/drawing/2014/main" id="{5F15BD66-B5F5-B6E3-2F79-62711647FE7C}"/>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95</a:t>
              </a:r>
            </a:p>
          </p:txBody>
        </p:sp>
      </p:grpSp>
      <p:grpSp>
        <p:nvGrpSpPr>
          <p:cNvPr id="116" name="Group 115">
            <a:extLst>
              <a:ext uri="{FF2B5EF4-FFF2-40B4-BE49-F238E27FC236}">
                <a16:creationId xmlns:a16="http://schemas.microsoft.com/office/drawing/2014/main" id="{A7257F8E-7082-74B0-ACB8-A4B6598B2C92}"/>
              </a:ext>
            </a:extLst>
          </p:cNvPr>
          <p:cNvGrpSpPr/>
          <p:nvPr/>
        </p:nvGrpSpPr>
        <p:grpSpPr>
          <a:xfrm>
            <a:off x="4908872" y="5509029"/>
            <a:ext cx="3343789" cy="257369"/>
            <a:chOff x="1556415" y="6061799"/>
            <a:chExt cx="3343789" cy="257369"/>
          </a:xfrm>
        </p:grpSpPr>
        <p:sp>
          <p:nvSpPr>
            <p:cNvPr id="117" name="TextBox 116">
              <a:extLst>
                <a:ext uri="{FF2B5EF4-FFF2-40B4-BE49-F238E27FC236}">
                  <a16:creationId xmlns:a16="http://schemas.microsoft.com/office/drawing/2014/main" id="{FC6A26CF-DDB3-4D2E-9B9D-AA4798D83E1C}"/>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43 (12)</a:t>
              </a:r>
            </a:p>
          </p:txBody>
        </p:sp>
        <p:sp>
          <p:nvSpPr>
            <p:cNvPr id="118" name="TextBox 117">
              <a:extLst>
                <a:ext uri="{FF2B5EF4-FFF2-40B4-BE49-F238E27FC236}">
                  <a16:creationId xmlns:a16="http://schemas.microsoft.com/office/drawing/2014/main" id="{1217A20B-0EE9-9269-C5FD-4043386F25B1}"/>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59 (17)</a:t>
              </a:r>
            </a:p>
          </p:txBody>
        </p:sp>
        <p:sp>
          <p:nvSpPr>
            <p:cNvPr id="119" name="TextBox 118">
              <a:extLst>
                <a:ext uri="{FF2B5EF4-FFF2-40B4-BE49-F238E27FC236}">
                  <a16:creationId xmlns:a16="http://schemas.microsoft.com/office/drawing/2014/main" id="{9F4604A4-9B14-5381-B916-D62E1E66F5B7}"/>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80 (4)</a:t>
              </a:r>
            </a:p>
          </p:txBody>
        </p:sp>
        <p:sp>
          <p:nvSpPr>
            <p:cNvPr id="120" name="TextBox 119">
              <a:extLst>
                <a:ext uri="{FF2B5EF4-FFF2-40B4-BE49-F238E27FC236}">
                  <a16:creationId xmlns:a16="http://schemas.microsoft.com/office/drawing/2014/main" id="{5C10556C-30CA-3977-DCF0-6E1978AEF24C}"/>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89</a:t>
              </a:r>
            </a:p>
          </p:txBody>
        </p:sp>
      </p:grpSp>
      <p:sp>
        <p:nvSpPr>
          <p:cNvPr id="121" name="Freeform 21">
            <a:extLst>
              <a:ext uri="{FF2B5EF4-FFF2-40B4-BE49-F238E27FC236}">
                <a16:creationId xmlns:a16="http://schemas.microsoft.com/office/drawing/2014/main" id="{57EF7023-31F4-8519-C0E3-D200033FD16A}"/>
              </a:ext>
            </a:extLst>
          </p:cNvPr>
          <p:cNvSpPr>
            <a:spLocks/>
          </p:cNvSpPr>
          <p:nvPr/>
        </p:nvSpPr>
        <p:spPr bwMode="auto">
          <a:xfrm>
            <a:off x="5018425" y="2364321"/>
            <a:ext cx="2952616" cy="219389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2" name="TextBox 121">
            <a:extLst>
              <a:ext uri="{FF2B5EF4-FFF2-40B4-BE49-F238E27FC236}">
                <a16:creationId xmlns:a16="http://schemas.microsoft.com/office/drawing/2014/main" id="{30E51591-72C1-621D-C294-34289A588236}"/>
              </a:ext>
            </a:extLst>
          </p:cNvPr>
          <p:cNvSpPr txBox="1"/>
          <p:nvPr/>
        </p:nvSpPr>
        <p:spPr>
          <a:xfrm rot="16200000">
            <a:off x="4223238" y="3371744"/>
            <a:ext cx="7152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cs typeface="Arial"/>
              </a:rPr>
              <a:t>DFS、%</a:t>
            </a:r>
          </a:p>
        </p:txBody>
      </p:sp>
      <p:sp>
        <p:nvSpPr>
          <p:cNvPr id="123" name="Line 6">
            <a:extLst>
              <a:ext uri="{FF2B5EF4-FFF2-40B4-BE49-F238E27FC236}">
                <a16:creationId xmlns:a16="http://schemas.microsoft.com/office/drawing/2014/main" id="{33EF6365-C16E-FC03-725D-AF33CB23318F}"/>
              </a:ext>
            </a:extLst>
          </p:cNvPr>
          <p:cNvSpPr>
            <a:spLocks noChangeShapeType="1"/>
          </p:cNvSpPr>
          <p:nvPr/>
        </p:nvSpPr>
        <p:spPr bwMode="auto">
          <a:xfrm>
            <a:off x="4942912" y="239669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4" name="Line 7">
            <a:extLst>
              <a:ext uri="{FF2B5EF4-FFF2-40B4-BE49-F238E27FC236}">
                <a16:creationId xmlns:a16="http://schemas.microsoft.com/office/drawing/2014/main" id="{0862C531-DB6B-1DC2-DF99-1759FE5AB5D6}"/>
              </a:ext>
            </a:extLst>
          </p:cNvPr>
          <p:cNvSpPr>
            <a:spLocks noChangeShapeType="1"/>
          </p:cNvSpPr>
          <p:nvPr/>
        </p:nvSpPr>
        <p:spPr bwMode="auto">
          <a:xfrm>
            <a:off x="4942912" y="284933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5" name="Line 8">
            <a:extLst>
              <a:ext uri="{FF2B5EF4-FFF2-40B4-BE49-F238E27FC236}">
                <a16:creationId xmlns:a16="http://schemas.microsoft.com/office/drawing/2014/main" id="{D7E5BCF9-1899-9F42-D459-4AEC0787D7CE}"/>
              </a:ext>
            </a:extLst>
          </p:cNvPr>
          <p:cNvSpPr>
            <a:spLocks noChangeShapeType="1"/>
          </p:cNvSpPr>
          <p:nvPr/>
        </p:nvSpPr>
        <p:spPr bwMode="auto">
          <a:xfrm>
            <a:off x="4942912" y="32330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6" name="Line 9">
            <a:extLst>
              <a:ext uri="{FF2B5EF4-FFF2-40B4-BE49-F238E27FC236}">
                <a16:creationId xmlns:a16="http://schemas.microsoft.com/office/drawing/2014/main" id="{59413DBE-9A38-8614-6086-8C410CB281A2}"/>
              </a:ext>
            </a:extLst>
          </p:cNvPr>
          <p:cNvSpPr>
            <a:spLocks noChangeShapeType="1"/>
          </p:cNvSpPr>
          <p:nvPr/>
        </p:nvSpPr>
        <p:spPr bwMode="auto">
          <a:xfrm>
            <a:off x="4942912" y="36792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7" name="Line 10">
            <a:extLst>
              <a:ext uri="{FF2B5EF4-FFF2-40B4-BE49-F238E27FC236}">
                <a16:creationId xmlns:a16="http://schemas.microsoft.com/office/drawing/2014/main" id="{29E2399E-3ED2-6061-25E7-EB30944BFDC4}"/>
              </a:ext>
            </a:extLst>
          </p:cNvPr>
          <p:cNvSpPr>
            <a:spLocks noChangeShapeType="1"/>
          </p:cNvSpPr>
          <p:nvPr/>
        </p:nvSpPr>
        <p:spPr bwMode="auto">
          <a:xfrm>
            <a:off x="4942912" y="41162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8" name="Line 11">
            <a:extLst>
              <a:ext uri="{FF2B5EF4-FFF2-40B4-BE49-F238E27FC236}">
                <a16:creationId xmlns:a16="http://schemas.microsoft.com/office/drawing/2014/main" id="{9A88C715-7D55-1B37-F299-72D41CD8A5AE}"/>
              </a:ext>
            </a:extLst>
          </p:cNvPr>
          <p:cNvSpPr>
            <a:spLocks noChangeShapeType="1"/>
          </p:cNvSpPr>
          <p:nvPr/>
        </p:nvSpPr>
        <p:spPr bwMode="auto">
          <a:xfrm>
            <a:off x="4942912" y="455788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9" name="TextBox 128">
            <a:extLst>
              <a:ext uri="{FF2B5EF4-FFF2-40B4-BE49-F238E27FC236}">
                <a16:creationId xmlns:a16="http://schemas.microsoft.com/office/drawing/2014/main" id="{C85C1CBE-21F9-6DAB-0A92-3C76340562B8}"/>
              </a:ext>
            </a:extLst>
          </p:cNvPr>
          <p:cNvSpPr txBox="1"/>
          <p:nvPr/>
        </p:nvSpPr>
        <p:spPr>
          <a:xfrm>
            <a:off x="4548010" y="2209009"/>
            <a:ext cx="43954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30" name="TextBox 129">
            <a:extLst>
              <a:ext uri="{FF2B5EF4-FFF2-40B4-BE49-F238E27FC236}">
                <a16:creationId xmlns:a16="http://schemas.microsoft.com/office/drawing/2014/main" id="{3FB18CA3-E120-2AF5-9348-EBFA1E03C29F}"/>
              </a:ext>
            </a:extLst>
          </p:cNvPr>
          <p:cNvSpPr txBox="1"/>
          <p:nvPr/>
        </p:nvSpPr>
        <p:spPr>
          <a:xfrm>
            <a:off x="4632970" y="2663319"/>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131" name="TextBox 130">
            <a:extLst>
              <a:ext uri="{FF2B5EF4-FFF2-40B4-BE49-F238E27FC236}">
                <a16:creationId xmlns:a16="http://schemas.microsoft.com/office/drawing/2014/main" id="{084D1BA0-7FDB-2909-4D27-B9FE1A62699F}"/>
              </a:ext>
            </a:extLst>
          </p:cNvPr>
          <p:cNvSpPr txBox="1"/>
          <p:nvPr/>
        </p:nvSpPr>
        <p:spPr>
          <a:xfrm>
            <a:off x="4632970" y="3095431"/>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132" name="TextBox 131">
            <a:extLst>
              <a:ext uri="{FF2B5EF4-FFF2-40B4-BE49-F238E27FC236}">
                <a16:creationId xmlns:a16="http://schemas.microsoft.com/office/drawing/2014/main" id="{590E551A-E043-37C7-1E07-80AE3A12C0A0}"/>
              </a:ext>
            </a:extLst>
          </p:cNvPr>
          <p:cNvSpPr txBox="1"/>
          <p:nvPr/>
        </p:nvSpPr>
        <p:spPr>
          <a:xfrm>
            <a:off x="4632970" y="3541517"/>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133" name="TextBox 132">
            <a:extLst>
              <a:ext uri="{FF2B5EF4-FFF2-40B4-BE49-F238E27FC236}">
                <a16:creationId xmlns:a16="http://schemas.microsoft.com/office/drawing/2014/main" id="{D28D3D98-7C4F-3B21-84A0-61139671D23F}"/>
              </a:ext>
            </a:extLst>
          </p:cNvPr>
          <p:cNvSpPr txBox="1"/>
          <p:nvPr/>
        </p:nvSpPr>
        <p:spPr>
          <a:xfrm>
            <a:off x="4632970" y="3978286"/>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134" name="TextBox 133">
            <a:extLst>
              <a:ext uri="{FF2B5EF4-FFF2-40B4-BE49-F238E27FC236}">
                <a16:creationId xmlns:a16="http://schemas.microsoft.com/office/drawing/2014/main" id="{B94727E5-053E-2119-0189-A582C3178A3D}"/>
              </a:ext>
            </a:extLst>
          </p:cNvPr>
          <p:cNvSpPr txBox="1"/>
          <p:nvPr/>
        </p:nvSpPr>
        <p:spPr>
          <a:xfrm>
            <a:off x="4717937" y="4419712"/>
            <a:ext cx="269625"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sp>
        <p:nvSpPr>
          <p:cNvPr id="135" name="TextBox 134">
            <a:extLst>
              <a:ext uri="{FF2B5EF4-FFF2-40B4-BE49-F238E27FC236}">
                <a16:creationId xmlns:a16="http://schemas.microsoft.com/office/drawing/2014/main" id="{59FD864E-77AD-55C8-B25D-918A07FB78A6}"/>
              </a:ext>
            </a:extLst>
          </p:cNvPr>
          <p:cNvSpPr txBox="1"/>
          <p:nvPr/>
        </p:nvSpPr>
        <p:spPr>
          <a:xfrm>
            <a:off x="5792540" y="4874095"/>
            <a:ext cx="143821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経過観察、月数</a:t>
            </a:r>
          </a:p>
        </p:txBody>
      </p:sp>
      <p:sp>
        <p:nvSpPr>
          <p:cNvPr id="136" name="Line 21">
            <a:extLst>
              <a:ext uri="{FF2B5EF4-FFF2-40B4-BE49-F238E27FC236}">
                <a16:creationId xmlns:a16="http://schemas.microsoft.com/office/drawing/2014/main" id="{0A900884-7B74-412F-3759-E22626B97247}"/>
              </a:ext>
            </a:extLst>
          </p:cNvPr>
          <p:cNvSpPr>
            <a:spLocks noChangeShapeType="1"/>
          </p:cNvSpPr>
          <p:nvPr/>
        </p:nvSpPr>
        <p:spPr bwMode="auto">
          <a:xfrm>
            <a:off x="797116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7" name="TextBox 136">
            <a:extLst>
              <a:ext uri="{FF2B5EF4-FFF2-40B4-BE49-F238E27FC236}">
                <a16:creationId xmlns:a16="http://schemas.microsoft.com/office/drawing/2014/main" id="{360F35C2-0CEB-D94A-1685-2429BE8FE115}"/>
              </a:ext>
            </a:extLst>
          </p:cNvPr>
          <p:cNvSpPr txBox="1"/>
          <p:nvPr/>
        </p:nvSpPr>
        <p:spPr>
          <a:xfrm>
            <a:off x="7845793"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36</a:t>
            </a:r>
          </a:p>
        </p:txBody>
      </p:sp>
      <p:sp>
        <p:nvSpPr>
          <p:cNvPr id="138" name="Line 21">
            <a:extLst>
              <a:ext uri="{FF2B5EF4-FFF2-40B4-BE49-F238E27FC236}">
                <a16:creationId xmlns:a16="http://schemas.microsoft.com/office/drawing/2014/main" id="{382CC730-A01E-EA4E-9F50-B27038E2CD73}"/>
              </a:ext>
            </a:extLst>
          </p:cNvPr>
          <p:cNvSpPr>
            <a:spLocks noChangeShapeType="1"/>
          </p:cNvSpPr>
          <p:nvPr/>
        </p:nvSpPr>
        <p:spPr bwMode="auto">
          <a:xfrm>
            <a:off x="748062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9" name="TextBox 138">
            <a:extLst>
              <a:ext uri="{FF2B5EF4-FFF2-40B4-BE49-F238E27FC236}">
                <a16:creationId xmlns:a16="http://schemas.microsoft.com/office/drawing/2014/main" id="{456D1F9A-AD78-ADDE-41CE-B4BFF4D42A1D}"/>
              </a:ext>
            </a:extLst>
          </p:cNvPr>
          <p:cNvSpPr txBox="1"/>
          <p:nvPr/>
        </p:nvSpPr>
        <p:spPr>
          <a:xfrm>
            <a:off x="7355248"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30</a:t>
            </a:r>
          </a:p>
        </p:txBody>
      </p:sp>
      <p:sp>
        <p:nvSpPr>
          <p:cNvPr id="140" name="Line 21">
            <a:extLst>
              <a:ext uri="{FF2B5EF4-FFF2-40B4-BE49-F238E27FC236}">
                <a16:creationId xmlns:a16="http://schemas.microsoft.com/office/drawing/2014/main" id="{7D5DC603-0E31-BA8F-9E81-1FE0CAB4A83C}"/>
              </a:ext>
            </a:extLst>
          </p:cNvPr>
          <p:cNvSpPr>
            <a:spLocks noChangeShapeType="1"/>
          </p:cNvSpPr>
          <p:nvPr/>
        </p:nvSpPr>
        <p:spPr bwMode="auto">
          <a:xfrm>
            <a:off x="699007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1" name="TextBox 140">
            <a:extLst>
              <a:ext uri="{FF2B5EF4-FFF2-40B4-BE49-F238E27FC236}">
                <a16:creationId xmlns:a16="http://schemas.microsoft.com/office/drawing/2014/main" id="{9705840F-C6E6-F4AC-B324-332F5776709C}"/>
              </a:ext>
            </a:extLst>
          </p:cNvPr>
          <p:cNvSpPr txBox="1"/>
          <p:nvPr/>
        </p:nvSpPr>
        <p:spPr>
          <a:xfrm>
            <a:off x="6864703"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24</a:t>
            </a:r>
          </a:p>
        </p:txBody>
      </p:sp>
      <p:sp>
        <p:nvSpPr>
          <p:cNvPr id="142" name="Line 21">
            <a:extLst>
              <a:ext uri="{FF2B5EF4-FFF2-40B4-BE49-F238E27FC236}">
                <a16:creationId xmlns:a16="http://schemas.microsoft.com/office/drawing/2014/main" id="{EC1EEEC5-DF0E-6297-B8B4-0DBB9DF05B14}"/>
              </a:ext>
            </a:extLst>
          </p:cNvPr>
          <p:cNvSpPr>
            <a:spLocks noChangeShapeType="1"/>
          </p:cNvSpPr>
          <p:nvPr/>
        </p:nvSpPr>
        <p:spPr bwMode="auto">
          <a:xfrm>
            <a:off x="649953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3" name="TextBox 142">
            <a:extLst>
              <a:ext uri="{FF2B5EF4-FFF2-40B4-BE49-F238E27FC236}">
                <a16:creationId xmlns:a16="http://schemas.microsoft.com/office/drawing/2014/main" id="{7B3617CF-6603-479F-1AE5-5DCDBCFE9927}"/>
              </a:ext>
            </a:extLst>
          </p:cNvPr>
          <p:cNvSpPr txBox="1"/>
          <p:nvPr/>
        </p:nvSpPr>
        <p:spPr>
          <a:xfrm>
            <a:off x="6374157"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144" name="Line 21">
            <a:extLst>
              <a:ext uri="{FF2B5EF4-FFF2-40B4-BE49-F238E27FC236}">
                <a16:creationId xmlns:a16="http://schemas.microsoft.com/office/drawing/2014/main" id="{0DC6691D-A6A9-9233-37BC-F0189E4C65DA}"/>
              </a:ext>
            </a:extLst>
          </p:cNvPr>
          <p:cNvSpPr>
            <a:spLocks noChangeShapeType="1"/>
          </p:cNvSpPr>
          <p:nvPr/>
        </p:nvSpPr>
        <p:spPr bwMode="auto">
          <a:xfrm>
            <a:off x="600898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5" name="TextBox 144">
            <a:extLst>
              <a:ext uri="{FF2B5EF4-FFF2-40B4-BE49-F238E27FC236}">
                <a16:creationId xmlns:a16="http://schemas.microsoft.com/office/drawing/2014/main" id="{36256628-45AC-EFA7-7918-1A9AE9D69BD2}"/>
              </a:ext>
            </a:extLst>
          </p:cNvPr>
          <p:cNvSpPr txBox="1"/>
          <p:nvPr/>
        </p:nvSpPr>
        <p:spPr>
          <a:xfrm>
            <a:off x="5883615"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146" name="Line 21">
            <a:extLst>
              <a:ext uri="{FF2B5EF4-FFF2-40B4-BE49-F238E27FC236}">
                <a16:creationId xmlns:a16="http://schemas.microsoft.com/office/drawing/2014/main" id="{53113966-176B-14B4-E139-913F7C706280}"/>
              </a:ext>
            </a:extLst>
          </p:cNvPr>
          <p:cNvSpPr>
            <a:spLocks noChangeShapeType="1"/>
          </p:cNvSpPr>
          <p:nvPr/>
        </p:nvSpPr>
        <p:spPr bwMode="auto">
          <a:xfrm>
            <a:off x="551844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id="{CD785C95-4112-615A-F73E-5D41631493A5}"/>
              </a:ext>
            </a:extLst>
          </p:cNvPr>
          <p:cNvSpPr txBox="1"/>
          <p:nvPr/>
        </p:nvSpPr>
        <p:spPr>
          <a:xfrm>
            <a:off x="5435548" y="4630351"/>
            <a:ext cx="15766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148" name="Line 21">
            <a:extLst>
              <a:ext uri="{FF2B5EF4-FFF2-40B4-BE49-F238E27FC236}">
                <a16:creationId xmlns:a16="http://schemas.microsoft.com/office/drawing/2014/main" id="{C17559C7-2A18-C6AF-48AD-9CE814F66927}"/>
              </a:ext>
            </a:extLst>
          </p:cNvPr>
          <p:cNvSpPr>
            <a:spLocks noChangeShapeType="1"/>
          </p:cNvSpPr>
          <p:nvPr/>
        </p:nvSpPr>
        <p:spPr bwMode="auto">
          <a:xfrm>
            <a:off x="5023834"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9" name="TextBox 148">
            <a:extLst>
              <a:ext uri="{FF2B5EF4-FFF2-40B4-BE49-F238E27FC236}">
                <a16:creationId xmlns:a16="http://schemas.microsoft.com/office/drawing/2014/main" id="{ACB3654B-22C1-C8BF-184F-EF524FD9D3B1}"/>
              </a:ext>
            </a:extLst>
          </p:cNvPr>
          <p:cNvSpPr txBox="1"/>
          <p:nvPr/>
        </p:nvSpPr>
        <p:spPr>
          <a:xfrm>
            <a:off x="4945002" y="4630351"/>
            <a:ext cx="15766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sp>
        <p:nvSpPr>
          <p:cNvPr id="150" name="TextBox 149">
            <a:extLst>
              <a:ext uri="{FF2B5EF4-FFF2-40B4-BE49-F238E27FC236}">
                <a16:creationId xmlns:a16="http://schemas.microsoft.com/office/drawing/2014/main" id="{5EE2BC53-6B86-A8DB-7055-3666985CDE71}"/>
              </a:ext>
            </a:extLst>
          </p:cNvPr>
          <p:cNvSpPr txBox="1"/>
          <p:nvPr/>
        </p:nvSpPr>
        <p:spPr>
          <a:xfrm>
            <a:off x="5284561" y="3400539"/>
            <a:ext cx="1367682" cy="646331"/>
          </a:xfrm>
          <a:prstGeom prst="rect">
            <a:avLst/>
          </a:prstGeom>
          <a:noFill/>
        </p:spPr>
        <p:txBody>
          <a:bodyPr wrap="none" rtlCol="0">
            <a:spAutoFit/>
          </a:bodyPr>
          <a:lstStyle/>
          <a:p>
            <a:r>
              <a:rPr lang="ja-JP" sz="1200">
                <a:solidFill>
                  <a:srgbClr val="4D4D4D"/>
                </a:solidFill>
              </a:rPr>
              <a:t>手術 + HIPEC</a:t>
            </a:r>
          </a:p>
          <a:p>
            <a:r>
              <a:rPr lang="ja-JP" sz="1200">
                <a:solidFill>
                  <a:srgbClr val="4D4D4D"/>
                </a:solidFill>
              </a:rPr>
              <a:t>手術のみ</a:t>
            </a:r>
          </a:p>
          <a:p>
            <a:r>
              <a:rPr lang="ja-JP" sz="1200">
                <a:solidFill>
                  <a:srgbClr val="4D4D4D"/>
                </a:solidFill>
              </a:rPr>
              <a:t>打ち切り済み</a:t>
            </a:r>
          </a:p>
        </p:txBody>
      </p:sp>
      <p:sp>
        <p:nvSpPr>
          <p:cNvPr id="151" name="TextBox 150">
            <a:extLst>
              <a:ext uri="{FF2B5EF4-FFF2-40B4-BE49-F238E27FC236}">
                <a16:creationId xmlns:a16="http://schemas.microsoft.com/office/drawing/2014/main" id="{063AF3D6-6030-88C1-36D6-CE5ADC9CD030}"/>
              </a:ext>
            </a:extLst>
          </p:cNvPr>
          <p:cNvSpPr txBox="1"/>
          <p:nvPr/>
        </p:nvSpPr>
        <p:spPr>
          <a:xfrm>
            <a:off x="5036589" y="4116258"/>
            <a:ext cx="2638864" cy="461665"/>
          </a:xfrm>
          <a:prstGeom prst="rect">
            <a:avLst/>
          </a:prstGeom>
          <a:noFill/>
        </p:spPr>
        <p:txBody>
          <a:bodyPr wrap="none" rtlCol="0">
            <a:spAutoFit/>
          </a:bodyPr>
          <a:lstStyle/>
          <a:p>
            <a:r>
              <a:rPr lang="ja-JP" sz="1200">
                <a:solidFill>
                  <a:schemeClr val="tx1"/>
                </a:solidFill>
              </a:rPr>
              <a:t>対数順位 p=0.40</a:t>
            </a:r>
          </a:p>
          <a:p>
            <a:r>
              <a:rPr lang="ja-JP" sz="1200">
                <a:solidFill>
                  <a:schemeClr val="tx1"/>
                </a:solidFill>
              </a:rPr>
              <a:t>HR 1.38 (95%CI 0.64, 2.98); p=0.40</a:t>
            </a:r>
          </a:p>
        </p:txBody>
      </p:sp>
      <p:cxnSp>
        <p:nvCxnSpPr>
          <p:cNvPr id="152" name="Straight Connector 151">
            <a:extLst>
              <a:ext uri="{FF2B5EF4-FFF2-40B4-BE49-F238E27FC236}">
                <a16:creationId xmlns:a16="http://schemas.microsoft.com/office/drawing/2014/main" id="{592D0DF2-025B-57F0-65B7-E60287F585C3}"/>
              </a:ext>
            </a:extLst>
          </p:cNvPr>
          <p:cNvCxnSpPr>
            <a:cxnSpLocks/>
          </p:cNvCxnSpPr>
          <p:nvPr/>
        </p:nvCxnSpPr>
        <p:spPr>
          <a:xfrm>
            <a:off x="5126111" y="3533884"/>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0D99080-8574-20E5-342F-DD9717DD8644}"/>
              </a:ext>
            </a:extLst>
          </p:cNvPr>
          <p:cNvCxnSpPr>
            <a:cxnSpLocks/>
          </p:cNvCxnSpPr>
          <p:nvPr/>
        </p:nvCxnSpPr>
        <p:spPr>
          <a:xfrm>
            <a:off x="5126111" y="3725400"/>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79080FE-B304-49E2-81A0-B0222F43A3E2}"/>
              </a:ext>
            </a:extLst>
          </p:cNvPr>
          <p:cNvCxnSpPr>
            <a:cxnSpLocks/>
          </p:cNvCxnSpPr>
          <p:nvPr/>
        </p:nvCxnSpPr>
        <p:spPr>
          <a:xfrm>
            <a:off x="5151493" y="3877463"/>
            <a:ext cx="0" cy="72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D5BE753-383D-15A4-485E-8037E554A4FC}"/>
              </a:ext>
            </a:extLst>
          </p:cNvPr>
          <p:cNvCxnSpPr>
            <a:cxnSpLocks/>
          </p:cNvCxnSpPr>
          <p:nvPr/>
        </p:nvCxnSpPr>
        <p:spPr>
          <a:xfrm>
            <a:off x="5227687" y="3877463"/>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AF3810BA-20EC-C383-58F0-282C6F7EE097}"/>
              </a:ext>
            </a:extLst>
          </p:cNvPr>
          <p:cNvGrpSpPr/>
          <p:nvPr/>
        </p:nvGrpSpPr>
        <p:grpSpPr>
          <a:xfrm>
            <a:off x="8727952" y="5273797"/>
            <a:ext cx="3343789" cy="257369"/>
            <a:chOff x="1556415" y="6061799"/>
            <a:chExt cx="3343789" cy="257369"/>
          </a:xfrm>
        </p:grpSpPr>
        <p:sp>
          <p:nvSpPr>
            <p:cNvPr id="157" name="TextBox 156">
              <a:extLst>
                <a:ext uri="{FF2B5EF4-FFF2-40B4-BE49-F238E27FC236}">
                  <a16:creationId xmlns:a16="http://schemas.microsoft.com/office/drawing/2014/main" id="{D7BA3E85-D6BD-259F-265D-6FA53E69B127}"/>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53 (20)</a:t>
              </a:r>
            </a:p>
          </p:txBody>
        </p:sp>
        <p:sp>
          <p:nvSpPr>
            <p:cNvPr id="158" name="TextBox 157">
              <a:extLst>
                <a:ext uri="{FF2B5EF4-FFF2-40B4-BE49-F238E27FC236}">
                  <a16:creationId xmlns:a16="http://schemas.microsoft.com/office/drawing/2014/main" id="{70940F62-C05D-0455-4DE1-3DB9FE836E01}"/>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74 (15)</a:t>
              </a:r>
            </a:p>
          </p:txBody>
        </p:sp>
        <p:sp>
          <p:nvSpPr>
            <p:cNvPr id="159" name="TextBox 158">
              <a:extLst>
                <a:ext uri="{FF2B5EF4-FFF2-40B4-BE49-F238E27FC236}">
                  <a16:creationId xmlns:a16="http://schemas.microsoft.com/office/drawing/2014/main" id="{5CC411DE-2C64-3BF0-3478-381FAB0A6F31}"/>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90 (0)</a:t>
              </a:r>
            </a:p>
          </p:txBody>
        </p:sp>
        <p:sp>
          <p:nvSpPr>
            <p:cNvPr id="160" name="TextBox 159">
              <a:extLst>
                <a:ext uri="{FF2B5EF4-FFF2-40B4-BE49-F238E27FC236}">
                  <a16:creationId xmlns:a16="http://schemas.microsoft.com/office/drawing/2014/main" id="{3B07C705-271D-42BB-CD9A-81E27D8FE58D}"/>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95</a:t>
              </a:r>
            </a:p>
          </p:txBody>
        </p:sp>
      </p:grpSp>
      <p:grpSp>
        <p:nvGrpSpPr>
          <p:cNvPr id="161" name="Group 160">
            <a:extLst>
              <a:ext uri="{FF2B5EF4-FFF2-40B4-BE49-F238E27FC236}">
                <a16:creationId xmlns:a16="http://schemas.microsoft.com/office/drawing/2014/main" id="{AA14F565-B03E-9719-3A78-3ED2C6AA71EA}"/>
              </a:ext>
            </a:extLst>
          </p:cNvPr>
          <p:cNvGrpSpPr/>
          <p:nvPr/>
        </p:nvGrpSpPr>
        <p:grpSpPr>
          <a:xfrm>
            <a:off x="8727952" y="5509029"/>
            <a:ext cx="3343789" cy="257369"/>
            <a:chOff x="1556415" y="6061799"/>
            <a:chExt cx="3343789" cy="257369"/>
          </a:xfrm>
        </p:grpSpPr>
        <p:sp>
          <p:nvSpPr>
            <p:cNvPr id="162" name="TextBox 161">
              <a:extLst>
                <a:ext uri="{FF2B5EF4-FFF2-40B4-BE49-F238E27FC236}">
                  <a16:creationId xmlns:a16="http://schemas.microsoft.com/office/drawing/2014/main" id="{63B1A473-30B2-0B47-199F-DE9C1BE1E8B6}"/>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49 (16)</a:t>
              </a:r>
            </a:p>
          </p:txBody>
        </p:sp>
        <p:sp>
          <p:nvSpPr>
            <p:cNvPr id="163" name="TextBox 162">
              <a:extLst>
                <a:ext uri="{FF2B5EF4-FFF2-40B4-BE49-F238E27FC236}">
                  <a16:creationId xmlns:a16="http://schemas.microsoft.com/office/drawing/2014/main" id="{1A0A8DBC-4257-F501-65EA-F43FFA91B5AE}"/>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65 (16)</a:t>
              </a:r>
            </a:p>
          </p:txBody>
        </p:sp>
        <p:sp>
          <p:nvSpPr>
            <p:cNvPr id="164" name="TextBox 163">
              <a:extLst>
                <a:ext uri="{FF2B5EF4-FFF2-40B4-BE49-F238E27FC236}">
                  <a16:creationId xmlns:a16="http://schemas.microsoft.com/office/drawing/2014/main" id="{F6301916-90B2-6251-8404-E681B1012CE0}"/>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83 (0)</a:t>
              </a:r>
            </a:p>
          </p:txBody>
        </p:sp>
        <p:sp>
          <p:nvSpPr>
            <p:cNvPr id="165" name="TextBox 164">
              <a:extLst>
                <a:ext uri="{FF2B5EF4-FFF2-40B4-BE49-F238E27FC236}">
                  <a16:creationId xmlns:a16="http://schemas.microsoft.com/office/drawing/2014/main" id="{449B880D-0D34-DF5F-98DF-2E6404245302}"/>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cs typeface="Arial" panose="020B0604020202020204" pitchFamily="34" charset="0"/>
                </a:rPr>
                <a:t>89</a:t>
              </a:r>
            </a:p>
          </p:txBody>
        </p:sp>
      </p:grpSp>
      <p:sp>
        <p:nvSpPr>
          <p:cNvPr id="166" name="Freeform 21">
            <a:extLst>
              <a:ext uri="{FF2B5EF4-FFF2-40B4-BE49-F238E27FC236}">
                <a16:creationId xmlns:a16="http://schemas.microsoft.com/office/drawing/2014/main" id="{980032CA-FD69-38BA-748A-7D1C1B902FA4}"/>
              </a:ext>
            </a:extLst>
          </p:cNvPr>
          <p:cNvSpPr>
            <a:spLocks/>
          </p:cNvSpPr>
          <p:nvPr/>
        </p:nvSpPr>
        <p:spPr bwMode="auto">
          <a:xfrm>
            <a:off x="8837505" y="2364321"/>
            <a:ext cx="2952616" cy="219389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7" name="TextBox 166">
            <a:extLst>
              <a:ext uri="{FF2B5EF4-FFF2-40B4-BE49-F238E27FC236}">
                <a16:creationId xmlns:a16="http://schemas.microsoft.com/office/drawing/2014/main" id="{9DE19420-1290-67CF-3B67-E4DFCE541BB5}"/>
              </a:ext>
            </a:extLst>
          </p:cNvPr>
          <p:cNvSpPr txBox="1"/>
          <p:nvPr/>
        </p:nvSpPr>
        <p:spPr>
          <a:xfrm rot="16200000">
            <a:off x="8084799" y="3371744"/>
            <a:ext cx="63030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i="0" u="none" strike="noStrike" cap="none" normalizeH="0" baseline="0" noProof="0">
                <a:ln>
                  <a:noFill/>
                </a:ln>
                <a:solidFill>
                  <a:srgbClr val="4D4D4D"/>
                </a:solidFill>
                <a:uLnTx/>
                <a:uFillTx/>
                <a:ea typeface="+mn-ea"/>
                <a:cs typeface="Arial"/>
              </a:rPr>
              <a:t>OS、</a:t>
            </a:r>
            <a:r>
              <a:rPr kumimoji="0" lang="ja-JP" sz="1200" i="0" u="none" strike="noStrike" cap="none" normalizeH="0" noProof="0">
                <a:ln>
                  <a:noFill/>
                </a:ln>
                <a:solidFill>
                  <a:srgbClr val="4D4D4D"/>
                </a:solidFill>
                <a:uLnTx/>
                <a:uFillTx/>
                <a:ea typeface="+mn-ea"/>
                <a:cs typeface="Arial"/>
              </a:rPr>
              <a:t> </a:t>
            </a:r>
            <a:r>
              <a:rPr kumimoji="0" lang="ja-JP" sz="1200" i="0" u="none" strike="noStrike" cap="none" normalizeH="0" baseline="0" noProof="0">
                <a:ln>
                  <a:noFill/>
                </a:ln>
                <a:solidFill>
                  <a:srgbClr val="4D4D4D"/>
                </a:solidFill>
                <a:uLnTx/>
                <a:uFillTx/>
                <a:ea typeface="+mn-ea"/>
                <a:cs typeface="Arial"/>
              </a:rPr>
              <a:t>%</a:t>
            </a:r>
          </a:p>
        </p:txBody>
      </p:sp>
      <p:sp>
        <p:nvSpPr>
          <p:cNvPr id="168" name="Line 6">
            <a:extLst>
              <a:ext uri="{FF2B5EF4-FFF2-40B4-BE49-F238E27FC236}">
                <a16:creationId xmlns:a16="http://schemas.microsoft.com/office/drawing/2014/main" id="{1B1C9F6A-10B5-8C92-DBAC-69EDF864EEBF}"/>
              </a:ext>
            </a:extLst>
          </p:cNvPr>
          <p:cNvSpPr>
            <a:spLocks noChangeShapeType="1"/>
          </p:cNvSpPr>
          <p:nvPr/>
        </p:nvSpPr>
        <p:spPr bwMode="auto">
          <a:xfrm>
            <a:off x="8761992" y="234805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0" name="Line 7">
            <a:extLst>
              <a:ext uri="{FF2B5EF4-FFF2-40B4-BE49-F238E27FC236}">
                <a16:creationId xmlns:a16="http://schemas.microsoft.com/office/drawing/2014/main" id="{76649571-C9D7-F323-07F0-CD7259775C23}"/>
              </a:ext>
            </a:extLst>
          </p:cNvPr>
          <p:cNvSpPr>
            <a:spLocks noChangeShapeType="1"/>
          </p:cNvSpPr>
          <p:nvPr/>
        </p:nvSpPr>
        <p:spPr bwMode="auto">
          <a:xfrm>
            <a:off x="8761992" y="28006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1" name="Line 8">
            <a:extLst>
              <a:ext uri="{FF2B5EF4-FFF2-40B4-BE49-F238E27FC236}">
                <a16:creationId xmlns:a16="http://schemas.microsoft.com/office/drawing/2014/main" id="{E2535C6B-FB12-B853-02B1-ACA82E1EB74B}"/>
              </a:ext>
            </a:extLst>
          </p:cNvPr>
          <p:cNvSpPr>
            <a:spLocks noChangeShapeType="1"/>
          </p:cNvSpPr>
          <p:nvPr/>
        </p:nvSpPr>
        <p:spPr bwMode="auto">
          <a:xfrm>
            <a:off x="8761992" y="32330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2" name="Line 9">
            <a:extLst>
              <a:ext uri="{FF2B5EF4-FFF2-40B4-BE49-F238E27FC236}">
                <a16:creationId xmlns:a16="http://schemas.microsoft.com/office/drawing/2014/main" id="{7D55DFE9-5CA3-254A-1F85-F07A3C6A7EA1}"/>
              </a:ext>
            </a:extLst>
          </p:cNvPr>
          <p:cNvSpPr>
            <a:spLocks noChangeShapeType="1"/>
          </p:cNvSpPr>
          <p:nvPr/>
        </p:nvSpPr>
        <p:spPr bwMode="auto">
          <a:xfrm>
            <a:off x="8761992" y="36792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3" name="Line 10">
            <a:extLst>
              <a:ext uri="{FF2B5EF4-FFF2-40B4-BE49-F238E27FC236}">
                <a16:creationId xmlns:a16="http://schemas.microsoft.com/office/drawing/2014/main" id="{1755B00C-69DC-6EEA-F22A-3E8928BA6440}"/>
              </a:ext>
            </a:extLst>
          </p:cNvPr>
          <p:cNvSpPr>
            <a:spLocks noChangeShapeType="1"/>
          </p:cNvSpPr>
          <p:nvPr/>
        </p:nvSpPr>
        <p:spPr bwMode="auto">
          <a:xfrm>
            <a:off x="8761992" y="41162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4" name="Line 11">
            <a:extLst>
              <a:ext uri="{FF2B5EF4-FFF2-40B4-BE49-F238E27FC236}">
                <a16:creationId xmlns:a16="http://schemas.microsoft.com/office/drawing/2014/main" id="{A28876C7-04CC-20BC-5840-9E282D276608}"/>
              </a:ext>
            </a:extLst>
          </p:cNvPr>
          <p:cNvSpPr>
            <a:spLocks noChangeShapeType="1"/>
          </p:cNvSpPr>
          <p:nvPr/>
        </p:nvSpPr>
        <p:spPr bwMode="auto">
          <a:xfrm>
            <a:off x="8761992" y="455788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5" name="TextBox 174">
            <a:extLst>
              <a:ext uri="{FF2B5EF4-FFF2-40B4-BE49-F238E27FC236}">
                <a16:creationId xmlns:a16="http://schemas.microsoft.com/office/drawing/2014/main" id="{4B8B4A5B-BA42-9CD5-3CA7-4B4CE3568215}"/>
              </a:ext>
            </a:extLst>
          </p:cNvPr>
          <p:cNvSpPr txBox="1"/>
          <p:nvPr/>
        </p:nvSpPr>
        <p:spPr>
          <a:xfrm>
            <a:off x="8367090" y="2209009"/>
            <a:ext cx="43954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76" name="TextBox 175">
            <a:extLst>
              <a:ext uri="{FF2B5EF4-FFF2-40B4-BE49-F238E27FC236}">
                <a16:creationId xmlns:a16="http://schemas.microsoft.com/office/drawing/2014/main" id="{A6326792-3910-2C48-6A92-BB3467B796AC}"/>
              </a:ext>
            </a:extLst>
          </p:cNvPr>
          <p:cNvSpPr txBox="1"/>
          <p:nvPr/>
        </p:nvSpPr>
        <p:spPr>
          <a:xfrm>
            <a:off x="8452050" y="2663319"/>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177" name="TextBox 176">
            <a:extLst>
              <a:ext uri="{FF2B5EF4-FFF2-40B4-BE49-F238E27FC236}">
                <a16:creationId xmlns:a16="http://schemas.microsoft.com/office/drawing/2014/main" id="{7B8713EF-5E22-8AFF-D974-8CDE2B4E6D45}"/>
              </a:ext>
            </a:extLst>
          </p:cNvPr>
          <p:cNvSpPr txBox="1"/>
          <p:nvPr/>
        </p:nvSpPr>
        <p:spPr>
          <a:xfrm>
            <a:off x="8452050" y="3095431"/>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178" name="TextBox 177">
            <a:extLst>
              <a:ext uri="{FF2B5EF4-FFF2-40B4-BE49-F238E27FC236}">
                <a16:creationId xmlns:a16="http://schemas.microsoft.com/office/drawing/2014/main" id="{608DC8D0-FE0B-E786-328F-7533BACB560D}"/>
              </a:ext>
            </a:extLst>
          </p:cNvPr>
          <p:cNvSpPr txBox="1"/>
          <p:nvPr/>
        </p:nvSpPr>
        <p:spPr>
          <a:xfrm>
            <a:off x="8452050" y="3541517"/>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179" name="TextBox 178">
            <a:extLst>
              <a:ext uri="{FF2B5EF4-FFF2-40B4-BE49-F238E27FC236}">
                <a16:creationId xmlns:a16="http://schemas.microsoft.com/office/drawing/2014/main" id="{813128F0-6C1C-B5D2-4D18-B4C70878D76E}"/>
              </a:ext>
            </a:extLst>
          </p:cNvPr>
          <p:cNvSpPr txBox="1"/>
          <p:nvPr/>
        </p:nvSpPr>
        <p:spPr>
          <a:xfrm>
            <a:off x="8452050" y="3978286"/>
            <a:ext cx="354584"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180" name="TextBox 179">
            <a:extLst>
              <a:ext uri="{FF2B5EF4-FFF2-40B4-BE49-F238E27FC236}">
                <a16:creationId xmlns:a16="http://schemas.microsoft.com/office/drawing/2014/main" id="{F06DAAC2-956D-DDDE-9C02-A4D36BDF581B}"/>
              </a:ext>
            </a:extLst>
          </p:cNvPr>
          <p:cNvSpPr txBox="1"/>
          <p:nvPr/>
        </p:nvSpPr>
        <p:spPr>
          <a:xfrm>
            <a:off x="8537017" y="4419712"/>
            <a:ext cx="269625" cy="273297"/>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sp>
        <p:nvSpPr>
          <p:cNvPr id="181" name="TextBox 180">
            <a:extLst>
              <a:ext uri="{FF2B5EF4-FFF2-40B4-BE49-F238E27FC236}">
                <a16:creationId xmlns:a16="http://schemas.microsoft.com/office/drawing/2014/main" id="{17D9B817-36B8-AB99-3961-627DAF5A27DD}"/>
              </a:ext>
            </a:extLst>
          </p:cNvPr>
          <p:cNvSpPr txBox="1"/>
          <p:nvPr/>
        </p:nvSpPr>
        <p:spPr>
          <a:xfrm>
            <a:off x="9611620" y="4874095"/>
            <a:ext cx="143821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経過観察、月数</a:t>
            </a:r>
          </a:p>
        </p:txBody>
      </p:sp>
      <p:sp>
        <p:nvSpPr>
          <p:cNvPr id="182" name="Line 21">
            <a:extLst>
              <a:ext uri="{FF2B5EF4-FFF2-40B4-BE49-F238E27FC236}">
                <a16:creationId xmlns:a16="http://schemas.microsoft.com/office/drawing/2014/main" id="{BFAA16F9-CD9C-990B-89B4-2D75E578ECF2}"/>
              </a:ext>
            </a:extLst>
          </p:cNvPr>
          <p:cNvSpPr>
            <a:spLocks noChangeShapeType="1"/>
          </p:cNvSpPr>
          <p:nvPr/>
        </p:nvSpPr>
        <p:spPr bwMode="auto">
          <a:xfrm>
            <a:off x="1179024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3" name="TextBox 182">
            <a:extLst>
              <a:ext uri="{FF2B5EF4-FFF2-40B4-BE49-F238E27FC236}">
                <a16:creationId xmlns:a16="http://schemas.microsoft.com/office/drawing/2014/main" id="{77AA5C56-6C41-B561-F269-ED0F47A87CA0}"/>
              </a:ext>
            </a:extLst>
          </p:cNvPr>
          <p:cNvSpPr txBox="1"/>
          <p:nvPr/>
        </p:nvSpPr>
        <p:spPr>
          <a:xfrm>
            <a:off x="11664873"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36</a:t>
            </a:r>
          </a:p>
        </p:txBody>
      </p:sp>
      <p:sp>
        <p:nvSpPr>
          <p:cNvPr id="184" name="Line 21">
            <a:extLst>
              <a:ext uri="{FF2B5EF4-FFF2-40B4-BE49-F238E27FC236}">
                <a16:creationId xmlns:a16="http://schemas.microsoft.com/office/drawing/2014/main" id="{736F704B-78FD-0CD5-D8EF-9AD522CB33B3}"/>
              </a:ext>
            </a:extLst>
          </p:cNvPr>
          <p:cNvSpPr>
            <a:spLocks noChangeShapeType="1"/>
          </p:cNvSpPr>
          <p:nvPr/>
        </p:nvSpPr>
        <p:spPr bwMode="auto">
          <a:xfrm>
            <a:off x="1129970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5" name="TextBox 184">
            <a:extLst>
              <a:ext uri="{FF2B5EF4-FFF2-40B4-BE49-F238E27FC236}">
                <a16:creationId xmlns:a16="http://schemas.microsoft.com/office/drawing/2014/main" id="{087892C1-8DD4-9808-30F3-599C752682D3}"/>
              </a:ext>
            </a:extLst>
          </p:cNvPr>
          <p:cNvSpPr txBox="1"/>
          <p:nvPr/>
        </p:nvSpPr>
        <p:spPr>
          <a:xfrm>
            <a:off x="11174328"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30</a:t>
            </a:r>
          </a:p>
        </p:txBody>
      </p:sp>
      <p:sp>
        <p:nvSpPr>
          <p:cNvPr id="186" name="Line 21">
            <a:extLst>
              <a:ext uri="{FF2B5EF4-FFF2-40B4-BE49-F238E27FC236}">
                <a16:creationId xmlns:a16="http://schemas.microsoft.com/office/drawing/2014/main" id="{308A92BD-FD02-71BA-9F7F-8B9E9818183F}"/>
              </a:ext>
            </a:extLst>
          </p:cNvPr>
          <p:cNvSpPr>
            <a:spLocks noChangeShapeType="1"/>
          </p:cNvSpPr>
          <p:nvPr/>
        </p:nvSpPr>
        <p:spPr bwMode="auto">
          <a:xfrm>
            <a:off x="1080915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7" name="TextBox 186">
            <a:extLst>
              <a:ext uri="{FF2B5EF4-FFF2-40B4-BE49-F238E27FC236}">
                <a16:creationId xmlns:a16="http://schemas.microsoft.com/office/drawing/2014/main" id="{0EE4558D-328A-EEAF-4622-73B48EB8B734}"/>
              </a:ext>
            </a:extLst>
          </p:cNvPr>
          <p:cNvSpPr txBox="1"/>
          <p:nvPr/>
        </p:nvSpPr>
        <p:spPr>
          <a:xfrm>
            <a:off x="10683783"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24</a:t>
            </a:r>
          </a:p>
        </p:txBody>
      </p:sp>
      <p:sp>
        <p:nvSpPr>
          <p:cNvPr id="188" name="Line 21">
            <a:extLst>
              <a:ext uri="{FF2B5EF4-FFF2-40B4-BE49-F238E27FC236}">
                <a16:creationId xmlns:a16="http://schemas.microsoft.com/office/drawing/2014/main" id="{E23716A8-7562-3A9B-EF05-850E55D7B0F2}"/>
              </a:ext>
            </a:extLst>
          </p:cNvPr>
          <p:cNvSpPr>
            <a:spLocks noChangeShapeType="1"/>
          </p:cNvSpPr>
          <p:nvPr/>
        </p:nvSpPr>
        <p:spPr bwMode="auto">
          <a:xfrm>
            <a:off x="1031861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9" name="TextBox 188">
            <a:extLst>
              <a:ext uri="{FF2B5EF4-FFF2-40B4-BE49-F238E27FC236}">
                <a16:creationId xmlns:a16="http://schemas.microsoft.com/office/drawing/2014/main" id="{1A0E20D0-7E9B-26B8-D9DE-E66C8842105C}"/>
              </a:ext>
            </a:extLst>
          </p:cNvPr>
          <p:cNvSpPr txBox="1"/>
          <p:nvPr/>
        </p:nvSpPr>
        <p:spPr>
          <a:xfrm>
            <a:off x="10193237"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190" name="Line 21">
            <a:extLst>
              <a:ext uri="{FF2B5EF4-FFF2-40B4-BE49-F238E27FC236}">
                <a16:creationId xmlns:a16="http://schemas.microsoft.com/office/drawing/2014/main" id="{125E5201-457A-CB0B-8868-BE0DC5B1537B}"/>
              </a:ext>
            </a:extLst>
          </p:cNvPr>
          <p:cNvSpPr>
            <a:spLocks noChangeShapeType="1"/>
          </p:cNvSpPr>
          <p:nvPr/>
        </p:nvSpPr>
        <p:spPr bwMode="auto">
          <a:xfrm>
            <a:off x="982806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1" name="TextBox 190">
            <a:extLst>
              <a:ext uri="{FF2B5EF4-FFF2-40B4-BE49-F238E27FC236}">
                <a16:creationId xmlns:a16="http://schemas.microsoft.com/office/drawing/2014/main" id="{876CAA13-62CA-6F89-0D26-B33767CC04E1}"/>
              </a:ext>
            </a:extLst>
          </p:cNvPr>
          <p:cNvSpPr txBox="1"/>
          <p:nvPr/>
        </p:nvSpPr>
        <p:spPr>
          <a:xfrm>
            <a:off x="9702695" y="4630351"/>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192" name="Line 21">
            <a:extLst>
              <a:ext uri="{FF2B5EF4-FFF2-40B4-BE49-F238E27FC236}">
                <a16:creationId xmlns:a16="http://schemas.microsoft.com/office/drawing/2014/main" id="{DD5FE0F4-9572-30FC-5E9A-6F24F1C01B90}"/>
              </a:ext>
            </a:extLst>
          </p:cNvPr>
          <p:cNvSpPr>
            <a:spLocks noChangeShapeType="1"/>
          </p:cNvSpPr>
          <p:nvPr/>
        </p:nvSpPr>
        <p:spPr bwMode="auto">
          <a:xfrm>
            <a:off x="933752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3" name="TextBox 192">
            <a:extLst>
              <a:ext uri="{FF2B5EF4-FFF2-40B4-BE49-F238E27FC236}">
                <a16:creationId xmlns:a16="http://schemas.microsoft.com/office/drawing/2014/main" id="{AC185659-5FD4-E15B-E9AE-63C6D8739946}"/>
              </a:ext>
            </a:extLst>
          </p:cNvPr>
          <p:cNvSpPr txBox="1"/>
          <p:nvPr/>
        </p:nvSpPr>
        <p:spPr>
          <a:xfrm>
            <a:off x="9254628" y="4630351"/>
            <a:ext cx="15766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194" name="Line 21">
            <a:extLst>
              <a:ext uri="{FF2B5EF4-FFF2-40B4-BE49-F238E27FC236}">
                <a16:creationId xmlns:a16="http://schemas.microsoft.com/office/drawing/2014/main" id="{FDD4A272-0EE9-7CD0-F0BE-B8F7F2584779}"/>
              </a:ext>
            </a:extLst>
          </p:cNvPr>
          <p:cNvSpPr>
            <a:spLocks noChangeShapeType="1"/>
          </p:cNvSpPr>
          <p:nvPr/>
        </p:nvSpPr>
        <p:spPr bwMode="auto">
          <a:xfrm>
            <a:off x="8842914"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5" name="TextBox 194">
            <a:extLst>
              <a:ext uri="{FF2B5EF4-FFF2-40B4-BE49-F238E27FC236}">
                <a16:creationId xmlns:a16="http://schemas.microsoft.com/office/drawing/2014/main" id="{1F40AD2F-69F7-35EA-3514-AE4E5AF42595}"/>
              </a:ext>
            </a:extLst>
          </p:cNvPr>
          <p:cNvSpPr txBox="1"/>
          <p:nvPr/>
        </p:nvSpPr>
        <p:spPr>
          <a:xfrm>
            <a:off x="8764082" y="4630351"/>
            <a:ext cx="15766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sp>
        <p:nvSpPr>
          <p:cNvPr id="196" name="TextBox 195">
            <a:extLst>
              <a:ext uri="{FF2B5EF4-FFF2-40B4-BE49-F238E27FC236}">
                <a16:creationId xmlns:a16="http://schemas.microsoft.com/office/drawing/2014/main" id="{9EC341D7-179A-AB58-835B-64101C099539}"/>
              </a:ext>
            </a:extLst>
          </p:cNvPr>
          <p:cNvSpPr txBox="1"/>
          <p:nvPr/>
        </p:nvSpPr>
        <p:spPr>
          <a:xfrm>
            <a:off x="9103641" y="3400539"/>
            <a:ext cx="1367682" cy="646331"/>
          </a:xfrm>
          <a:prstGeom prst="rect">
            <a:avLst/>
          </a:prstGeom>
          <a:noFill/>
        </p:spPr>
        <p:txBody>
          <a:bodyPr wrap="none" rtlCol="0">
            <a:spAutoFit/>
          </a:bodyPr>
          <a:lstStyle/>
          <a:p>
            <a:r>
              <a:rPr lang="ja-JP" sz="1200">
                <a:solidFill>
                  <a:srgbClr val="4D4D4D"/>
                </a:solidFill>
              </a:rPr>
              <a:t>手術 + HIPEC</a:t>
            </a:r>
          </a:p>
          <a:p>
            <a:r>
              <a:rPr lang="ja-JP" sz="1200">
                <a:solidFill>
                  <a:srgbClr val="4D4D4D"/>
                </a:solidFill>
              </a:rPr>
              <a:t>手術のみ</a:t>
            </a:r>
          </a:p>
          <a:p>
            <a:r>
              <a:rPr lang="ja-JP" sz="1200">
                <a:solidFill>
                  <a:srgbClr val="4D4D4D"/>
                </a:solidFill>
              </a:rPr>
              <a:t>打ち切り済み</a:t>
            </a:r>
          </a:p>
        </p:txBody>
      </p:sp>
      <p:sp>
        <p:nvSpPr>
          <p:cNvPr id="197" name="TextBox 196">
            <a:extLst>
              <a:ext uri="{FF2B5EF4-FFF2-40B4-BE49-F238E27FC236}">
                <a16:creationId xmlns:a16="http://schemas.microsoft.com/office/drawing/2014/main" id="{3CF732CB-EAB2-32AC-506A-5317E3AB9239}"/>
              </a:ext>
            </a:extLst>
          </p:cNvPr>
          <p:cNvSpPr txBox="1"/>
          <p:nvPr/>
        </p:nvSpPr>
        <p:spPr>
          <a:xfrm>
            <a:off x="8855669" y="4116258"/>
            <a:ext cx="2723823" cy="461665"/>
          </a:xfrm>
          <a:prstGeom prst="rect">
            <a:avLst/>
          </a:prstGeom>
          <a:noFill/>
        </p:spPr>
        <p:txBody>
          <a:bodyPr wrap="none" rtlCol="0">
            <a:spAutoFit/>
          </a:bodyPr>
          <a:lstStyle/>
          <a:p>
            <a:r>
              <a:rPr lang="ja-JP" sz="1200">
                <a:solidFill>
                  <a:schemeClr val="tx1"/>
                </a:solidFill>
              </a:rPr>
              <a:t>対数順位 p=0.68</a:t>
            </a:r>
          </a:p>
          <a:p>
            <a:r>
              <a:rPr lang="ja-JP" sz="1200">
                <a:solidFill>
                  <a:schemeClr val="tx1"/>
                </a:solidFill>
              </a:rPr>
              <a:t>HR 0.79 (95%CI 0.26, 2.37); p=0.68</a:t>
            </a:r>
          </a:p>
        </p:txBody>
      </p:sp>
      <p:cxnSp>
        <p:nvCxnSpPr>
          <p:cNvPr id="198" name="Straight Connector 197">
            <a:extLst>
              <a:ext uri="{FF2B5EF4-FFF2-40B4-BE49-F238E27FC236}">
                <a16:creationId xmlns:a16="http://schemas.microsoft.com/office/drawing/2014/main" id="{2873C055-0E04-3ED9-33CE-923D798239F6}"/>
              </a:ext>
            </a:extLst>
          </p:cNvPr>
          <p:cNvCxnSpPr>
            <a:cxnSpLocks/>
          </p:cNvCxnSpPr>
          <p:nvPr/>
        </p:nvCxnSpPr>
        <p:spPr>
          <a:xfrm>
            <a:off x="8945191" y="3533884"/>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C42D954-31E4-EED4-96DC-99266E06A9AA}"/>
              </a:ext>
            </a:extLst>
          </p:cNvPr>
          <p:cNvCxnSpPr>
            <a:cxnSpLocks/>
          </p:cNvCxnSpPr>
          <p:nvPr/>
        </p:nvCxnSpPr>
        <p:spPr>
          <a:xfrm>
            <a:off x="8945191" y="3725400"/>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53A4D116-E370-0D32-6D2C-9213625F31E8}"/>
              </a:ext>
            </a:extLst>
          </p:cNvPr>
          <p:cNvCxnSpPr>
            <a:cxnSpLocks/>
          </p:cNvCxnSpPr>
          <p:nvPr/>
        </p:nvCxnSpPr>
        <p:spPr>
          <a:xfrm>
            <a:off x="8970573" y="3877463"/>
            <a:ext cx="0" cy="72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DDC3415-9D88-A07D-6900-1042AEC9FA76}"/>
              </a:ext>
            </a:extLst>
          </p:cNvPr>
          <p:cNvCxnSpPr>
            <a:cxnSpLocks/>
          </p:cNvCxnSpPr>
          <p:nvPr/>
        </p:nvCxnSpPr>
        <p:spPr>
          <a:xfrm>
            <a:off x="9046767" y="3877463"/>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3676012C-2D2B-6D66-D649-62C8900A6037}"/>
              </a:ext>
            </a:extLst>
          </p:cNvPr>
          <p:cNvGrpSpPr/>
          <p:nvPr/>
        </p:nvGrpSpPr>
        <p:grpSpPr>
          <a:xfrm>
            <a:off x="5022501" y="2358270"/>
            <a:ext cx="2904833" cy="396000"/>
            <a:chOff x="4291012" y="3195637"/>
            <a:chExt cx="3606841" cy="468246"/>
          </a:xfrm>
        </p:grpSpPr>
        <p:sp>
          <p:nvSpPr>
            <p:cNvPr id="203" name="Freeform: Shape 531">
              <a:extLst>
                <a:ext uri="{FF2B5EF4-FFF2-40B4-BE49-F238E27FC236}">
                  <a16:creationId xmlns:a16="http://schemas.microsoft.com/office/drawing/2014/main" id="{C071D2C0-EA49-B5FD-0DC6-60A0BB1A59A7}"/>
                </a:ext>
              </a:extLst>
            </p:cNvPr>
            <p:cNvSpPr/>
            <p:nvPr/>
          </p:nvSpPr>
          <p:spPr>
            <a:xfrm>
              <a:off x="4291012" y="3234333"/>
              <a:ext cx="3606841" cy="399650"/>
            </a:xfrm>
            <a:custGeom>
              <a:avLst/>
              <a:gdLst>
                <a:gd name="connsiteX0" fmla="*/ 3606841 w 3606841"/>
                <a:gd name="connsiteY0" fmla="*/ 399650 h 399650"/>
                <a:gd name="connsiteX1" fmla="*/ 3470301 w 3606841"/>
                <a:gd name="connsiteY1" fmla="*/ 399650 h 399650"/>
                <a:gd name="connsiteX2" fmla="*/ 3470301 w 3606841"/>
                <a:gd name="connsiteY2" fmla="*/ 353024 h 399650"/>
                <a:gd name="connsiteX3" fmla="*/ 2571083 w 3606841"/>
                <a:gd name="connsiteY3" fmla="*/ 353024 h 399650"/>
                <a:gd name="connsiteX4" fmla="*/ 2571083 w 3606841"/>
                <a:gd name="connsiteY4" fmla="*/ 306399 h 399650"/>
                <a:gd name="connsiteX5" fmla="*/ 2291325 w 3606841"/>
                <a:gd name="connsiteY5" fmla="*/ 306399 h 399650"/>
                <a:gd name="connsiteX6" fmla="*/ 2291325 w 3606841"/>
                <a:gd name="connsiteY6" fmla="*/ 266433 h 399650"/>
                <a:gd name="connsiteX7" fmla="*/ 1775117 w 3606841"/>
                <a:gd name="connsiteY7" fmla="*/ 266433 h 399650"/>
                <a:gd name="connsiteX8" fmla="*/ 1775117 w 3606841"/>
                <a:gd name="connsiteY8" fmla="*/ 226469 h 399650"/>
                <a:gd name="connsiteX9" fmla="*/ 1375467 w 3606841"/>
                <a:gd name="connsiteY9" fmla="*/ 226469 h 399650"/>
                <a:gd name="connsiteX10" fmla="*/ 1375467 w 3606841"/>
                <a:gd name="connsiteY10" fmla="*/ 166521 h 399650"/>
                <a:gd name="connsiteX11" fmla="*/ 1192292 w 3606841"/>
                <a:gd name="connsiteY11" fmla="*/ 166521 h 399650"/>
                <a:gd name="connsiteX12" fmla="*/ 1192292 w 3606841"/>
                <a:gd name="connsiteY12" fmla="*/ 123225 h 399650"/>
                <a:gd name="connsiteX13" fmla="*/ 689397 w 3606841"/>
                <a:gd name="connsiteY13" fmla="*/ 123225 h 399650"/>
                <a:gd name="connsiteX14" fmla="*/ 689397 w 3606841"/>
                <a:gd name="connsiteY14" fmla="*/ 63278 h 399650"/>
                <a:gd name="connsiteX15" fmla="*/ 602806 w 3606841"/>
                <a:gd name="connsiteY15" fmla="*/ 63278 h 399650"/>
                <a:gd name="connsiteX16" fmla="*/ 602806 w 3606841"/>
                <a:gd name="connsiteY16" fmla="*/ 36634 h 399650"/>
                <a:gd name="connsiteX17" fmla="*/ 492903 w 3606841"/>
                <a:gd name="connsiteY17" fmla="*/ 36634 h 399650"/>
                <a:gd name="connsiteX18" fmla="*/ 492903 w 3606841"/>
                <a:gd name="connsiteY18" fmla="*/ 0 h 399650"/>
                <a:gd name="connsiteX19" fmla="*/ 0 w 3606841"/>
                <a:gd name="connsiteY19" fmla="*/ 0 h 39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06841" h="399650">
                  <a:moveTo>
                    <a:pt x="3606841" y="399650"/>
                  </a:moveTo>
                  <a:lnTo>
                    <a:pt x="3470301" y="399650"/>
                  </a:lnTo>
                  <a:lnTo>
                    <a:pt x="3470301" y="353024"/>
                  </a:lnTo>
                  <a:lnTo>
                    <a:pt x="2571083" y="353024"/>
                  </a:lnTo>
                  <a:lnTo>
                    <a:pt x="2571083" y="306399"/>
                  </a:lnTo>
                  <a:lnTo>
                    <a:pt x="2291325" y="306399"/>
                  </a:lnTo>
                  <a:lnTo>
                    <a:pt x="2291325" y="266433"/>
                  </a:lnTo>
                  <a:lnTo>
                    <a:pt x="1775117" y="266433"/>
                  </a:lnTo>
                  <a:lnTo>
                    <a:pt x="1775117" y="226469"/>
                  </a:lnTo>
                  <a:lnTo>
                    <a:pt x="1375467" y="226469"/>
                  </a:lnTo>
                  <a:lnTo>
                    <a:pt x="1375467" y="166521"/>
                  </a:lnTo>
                  <a:lnTo>
                    <a:pt x="1192292" y="166521"/>
                  </a:lnTo>
                  <a:lnTo>
                    <a:pt x="1192292" y="123225"/>
                  </a:lnTo>
                  <a:lnTo>
                    <a:pt x="689397" y="123225"/>
                  </a:lnTo>
                  <a:lnTo>
                    <a:pt x="689397" y="63278"/>
                  </a:lnTo>
                  <a:lnTo>
                    <a:pt x="602806" y="63278"/>
                  </a:lnTo>
                  <a:lnTo>
                    <a:pt x="602806" y="36634"/>
                  </a:lnTo>
                  <a:lnTo>
                    <a:pt x="492903" y="36634"/>
                  </a:lnTo>
                  <a:lnTo>
                    <a:pt x="49290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532">
              <a:extLst>
                <a:ext uri="{FF2B5EF4-FFF2-40B4-BE49-F238E27FC236}">
                  <a16:creationId xmlns:a16="http://schemas.microsoft.com/office/drawing/2014/main" id="{89ED0BF8-EB05-EC44-BD32-4085F9663E2B}"/>
                </a:ext>
              </a:extLst>
            </p:cNvPr>
            <p:cNvSpPr/>
            <p:nvPr/>
          </p:nvSpPr>
          <p:spPr>
            <a:xfrm>
              <a:off x="4366012" y="31956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533">
              <a:extLst>
                <a:ext uri="{FF2B5EF4-FFF2-40B4-BE49-F238E27FC236}">
                  <a16:creationId xmlns:a16="http://schemas.microsoft.com/office/drawing/2014/main" id="{D8F641CA-77BE-5482-7322-4AB851F487EC}"/>
                </a:ext>
              </a:extLst>
            </p:cNvPr>
            <p:cNvSpPr/>
            <p:nvPr/>
          </p:nvSpPr>
          <p:spPr>
            <a:xfrm>
              <a:off x="4689863" y="31956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534">
              <a:extLst>
                <a:ext uri="{FF2B5EF4-FFF2-40B4-BE49-F238E27FC236}">
                  <a16:creationId xmlns:a16="http://schemas.microsoft.com/office/drawing/2014/main" id="{66890F08-E244-4EFD-E552-49E23E123569}"/>
                </a:ext>
              </a:extLst>
            </p:cNvPr>
            <p:cNvSpPr/>
            <p:nvPr/>
          </p:nvSpPr>
          <p:spPr>
            <a:xfrm>
              <a:off x="4750014" y="3270967"/>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535">
              <a:extLst>
                <a:ext uri="{FF2B5EF4-FFF2-40B4-BE49-F238E27FC236}">
                  <a16:creationId xmlns:a16="http://schemas.microsoft.com/office/drawing/2014/main" id="{4262BF4D-3F23-1156-FB9C-74196C4DDED2}"/>
                </a:ext>
              </a:extLst>
            </p:cNvPr>
            <p:cNvSpPr/>
            <p:nvPr/>
          </p:nvSpPr>
          <p:spPr>
            <a:xfrm>
              <a:off x="4893817" y="3297610"/>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536">
              <a:extLst>
                <a:ext uri="{FF2B5EF4-FFF2-40B4-BE49-F238E27FC236}">
                  <a16:creationId xmlns:a16="http://schemas.microsoft.com/office/drawing/2014/main" id="{FC42E927-5927-BAC7-5D1D-0586A11F35F9}"/>
                </a:ext>
              </a:extLst>
            </p:cNvPr>
            <p:cNvSpPr/>
            <p:nvPr/>
          </p:nvSpPr>
          <p:spPr>
            <a:xfrm>
              <a:off x="5571733" y="336728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537">
              <a:extLst>
                <a:ext uri="{FF2B5EF4-FFF2-40B4-BE49-F238E27FC236}">
                  <a16:creationId xmlns:a16="http://schemas.microsoft.com/office/drawing/2014/main" id="{9958556C-BBFD-85CC-D5BE-E0E4B2A2B570}"/>
                </a:ext>
              </a:extLst>
            </p:cNvPr>
            <p:cNvSpPr/>
            <p:nvPr/>
          </p:nvSpPr>
          <p:spPr>
            <a:xfrm>
              <a:off x="4855717" y="3297610"/>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538">
              <a:extLst>
                <a:ext uri="{FF2B5EF4-FFF2-40B4-BE49-F238E27FC236}">
                  <a16:creationId xmlns:a16="http://schemas.microsoft.com/office/drawing/2014/main" id="{0151712E-43AE-3729-23C8-E573FAA3BB42}"/>
                </a:ext>
              </a:extLst>
            </p:cNvPr>
            <p:cNvSpPr/>
            <p:nvPr/>
          </p:nvSpPr>
          <p:spPr>
            <a:xfrm>
              <a:off x="5775721" y="34242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539">
              <a:extLst>
                <a:ext uri="{FF2B5EF4-FFF2-40B4-BE49-F238E27FC236}">
                  <a16:creationId xmlns:a16="http://schemas.microsoft.com/office/drawing/2014/main" id="{734803A7-A776-A807-8D87-0B787EB3E24C}"/>
                </a:ext>
              </a:extLst>
            </p:cNvPr>
            <p:cNvSpPr/>
            <p:nvPr/>
          </p:nvSpPr>
          <p:spPr>
            <a:xfrm>
              <a:off x="5445203" y="3400854"/>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540">
              <a:extLst>
                <a:ext uri="{FF2B5EF4-FFF2-40B4-BE49-F238E27FC236}">
                  <a16:creationId xmlns:a16="http://schemas.microsoft.com/office/drawing/2014/main" id="{58536EE1-16F1-9F39-61E4-09350CE8FC54}"/>
                </a:ext>
              </a:extLst>
            </p:cNvPr>
            <p:cNvSpPr/>
            <p:nvPr/>
          </p:nvSpPr>
          <p:spPr>
            <a:xfrm>
              <a:off x="5851921" y="34242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541">
              <a:extLst>
                <a:ext uri="{FF2B5EF4-FFF2-40B4-BE49-F238E27FC236}">
                  <a16:creationId xmlns:a16="http://schemas.microsoft.com/office/drawing/2014/main" id="{FCD0C7A4-EC45-3161-F9CB-024C43F50EDA}"/>
                </a:ext>
              </a:extLst>
            </p:cNvPr>
            <p:cNvSpPr/>
            <p:nvPr/>
          </p:nvSpPr>
          <p:spPr>
            <a:xfrm>
              <a:off x="6061471" y="34623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542">
              <a:extLst>
                <a:ext uri="{FF2B5EF4-FFF2-40B4-BE49-F238E27FC236}">
                  <a16:creationId xmlns:a16="http://schemas.microsoft.com/office/drawing/2014/main" id="{10918FA8-B2AE-6221-0D42-4507CA89B5A0}"/>
                </a:ext>
              </a:extLst>
            </p:cNvPr>
            <p:cNvSpPr/>
            <p:nvPr/>
          </p:nvSpPr>
          <p:spPr>
            <a:xfrm>
              <a:off x="6175771" y="34623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543">
              <a:extLst>
                <a:ext uri="{FF2B5EF4-FFF2-40B4-BE49-F238E27FC236}">
                  <a16:creationId xmlns:a16="http://schemas.microsoft.com/office/drawing/2014/main" id="{5E5F51FF-53C5-36F9-D37D-9557995C13D0}"/>
                </a:ext>
              </a:extLst>
            </p:cNvPr>
            <p:cNvSpPr/>
            <p:nvPr/>
          </p:nvSpPr>
          <p:spPr>
            <a:xfrm>
              <a:off x="6271021" y="34623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544">
              <a:extLst>
                <a:ext uri="{FF2B5EF4-FFF2-40B4-BE49-F238E27FC236}">
                  <a16:creationId xmlns:a16="http://schemas.microsoft.com/office/drawing/2014/main" id="{847535A1-780E-8F72-386A-A368E3EC6FD3}"/>
                </a:ext>
              </a:extLst>
            </p:cNvPr>
            <p:cNvSpPr/>
            <p:nvPr/>
          </p:nvSpPr>
          <p:spPr>
            <a:xfrm>
              <a:off x="6461521" y="34623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545">
              <a:extLst>
                <a:ext uri="{FF2B5EF4-FFF2-40B4-BE49-F238E27FC236}">
                  <a16:creationId xmlns:a16="http://schemas.microsoft.com/office/drawing/2014/main" id="{BD9E6108-EB0F-4C02-7D88-7CF466A17C49}"/>
                </a:ext>
              </a:extLst>
            </p:cNvPr>
            <p:cNvSpPr/>
            <p:nvPr/>
          </p:nvSpPr>
          <p:spPr>
            <a:xfrm>
              <a:off x="6652030" y="35004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546">
              <a:extLst>
                <a:ext uri="{FF2B5EF4-FFF2-40B4-BE49-F238E27FC236}">
                  <a16:creationId xmlns:a16="http://schemas.microsoft.com/office/drawing/2014/main" id="{6AB563C7-E3FA-B214-EABA-E0739CC95C94}"/>
                </a:ext>
              </a:extLst>
            </p:cNvPr>
            <p:cNvSpPr/>
            <p:nvPr/>
          </p:nvSpPr>
          <p:spPr>
            <a:xfrm>
              <a:off x="704971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547">
              <a:extLst>
                <a:ext uri="{FF2B5EF4-FFF2-40B4-BE49-F238E27FC236}">
                  <a16:creationId xmlns:a16="http://schemas.microsoft.com/office/drawing/2014/main" id="{8C475A4B-DC18-16B3-289B-A702029EEC28}"/>
                </a:ext>
              </a:extLst>
            </p:cNvPr>
            <p:cNvSpPr/>
            <p:nvPr/>
          </p:nvSpPr>
          <p:spPr>
            <a:xfrm>
              <a:off x="716401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548">
              <a:extLst>
                <a:ext uri="{FF2B5EF4-FFF2-40B4-BE49-F238E27FC236}">
                  <a16:creationId xmlns:a16="http://schemas.microsoft.com/office/drawing/2014/main" id="{48CBDA04-D4CA-795F-35A2-F03879609EB2}"/>
                </a:ext>
              </a:extLst>
            </p:cNvPr>
            <p:cNvSpPr/>
            <p:nvPr/>
          </p:nvSpPr>
          <p:spPr>
            <a:xfrm>
              <a:off x="725926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549">
              <a:extLst>
                <a:ext uri="{FF2B5EF4-FFF2-40B4-BE49-F238E27FC236}">
                  <a16:creationId xmlns:a16="http://schemas.microsoft.com/office/drawing/2014/main" id="{CD5DE83E-411F-2B82-ADD6-652BE9A763E7}"/>
                </a:ext>
              </a:extLst>
            </p:cNvPr>
            <p:cNvSpPr/>
            <p:nvPr/>
          </p:nvSpPr>
          <p:spPr>
            <a:xfrm>
              <a:off x="737356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550">
              <a:extLst>
                <a:ext uri="{FF2B5EF4-FFF2-40B4-BE49-F238E27FC236}">
                  <a16:creationId xmlns:a16="http://schemas.microsoft.com/office/drawing/2014/main" id="{91CEA3D4-E94F-2DCB-1ECB-16E1B9AD5140}"/>
                </a:ext>
              </a:extLst>
            </p:cNvPr>
            <p:cNvSpPr/>
            <p:nvPr/>
          </p:nvSpPr>
          <p:spPr>
            <a:xfrm>
              <a:off x="744977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551">
              <a:extLst>
                <a:ext uri="{FF2B5EF4-FFF2-40B4-BE49-F238E27FC236}">
                  <a16:creationId xmlns:a16="http://schemas.microsoft.com/office/drawing/2014/main" id="{4C191841-BA57-A148-542C-D33CB53519DC}"/>
                </a:ext>
              </a:extLst>
            </p:cNvPr>
            <p:cNvSpPr/>
            <p:nvPr/>
          </p:nvSpPr>
          <p:spPr>
            <a:xfrm>
              <a:off x="756407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552">
              <a:extLst>
                <a:ext uri="{FF2B5EF4-FFF2-40B4-BE49-F238E27FC236}">
                  <a16:creationId xmlns:a16="http://schemas.microsoft.com/office/drawing/2014/main" id="{5236ED81-20B2-86AC-56A0-3527655122D3}"/>
                </a:ext>
              </a:extLst>
            </p:cNvPr>
            <p:cNvSpPr/>
            <p:nvPr/>
          </p:nvSpPr>
          <p:spPr>
            <a:xfrm>
              <a:off x="765932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553">
              <a:extLst>
                <a:ext uri="{FF2B5EF4-FFF2-40B4-BE49-F238E27FC236}">
                  <a16:creationId xmlns:a16="http://schemas.microsoft.com/office/drawing/2014/main" id="{232BDD36-3CCE-D947-BDC5-F74B79BA00AE}"/>
                </a:ext>
              </a:extLst>
            </p:cNvPr>
            <p:cNvSpPr/>
            <p:nvPr/>
          </p:nvSpPr>
          <p:spPr>
            <a:xfrm>
              <a:off x="7761312" y="35918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554">
              <a:extLst>
                <a:ext uri="{FF2B5EF4-FFF2-40B4-BE49-F238E27FC236}">
                  <a16:creationId xmlns:a16="http://schemas.microsoft.com/office/drawing/2014/main" id="{B49EDCA9-3F99-4291-4E6D-17A6295DA082}"/>
                </a:ext>
              </a:extLst>
            </p:cNvPr>
            <p:cNvSpPr/>
            <p:nvPr/>
          </p:nvSpPr>
          <p:spPr>
            <a:xfrm>
              <a:off x="7856562" y="35918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7" name="Group 226">
            <a:extLst>
              <a:ext uri="{FF2B5EF4-FFF2-40B4-BE49-F238E27FC236}">
                <a16:creationId xmlns:a16="http://schemas.microsoft.com/office/drawing/2014/main" id="{7B474318-99A7-9142-4CE0-72E420A3F9DE}"/>
              </a:ext>
            </a:extLst>
          </p:cNvPr>
          <p:cNvGrpSpPr/>
          <p:nvPr/>
        </p:nvGrpSpPr>
        <p:grpSpPr>
          <a:xfrm>
            <a:off x="5000004" y="2384042"/>
            <a:ext cx="2927330" cy="465291"/>
            <a:chOff x="4291012" y="3143249"/>
            <a:chExt cx="3612460" cy="576482"/>
          </a:xfrm>
        </p:grpSpPr>
        <p:sp>
          <p:nvSpPr>
            <p:cNvPr id="228" name="Freeform: Shape 559">
              <a:extLst>
                <a:ext uri="{FF2B5EF4-FFF2-40B4-BE49-F238E27FC236}">
                  <a16:creationId xmlns:a16="http://schemas.microsoft.com/office/drawing/2014/main" id="{51BA47D3-6D2B-A088-A380-95071464C5F0}"/>
                </a:ext>
              </a:extLst>
            </p:cNvPr>
            <p:cNvSpPr/>
            <p:nvPr/>
          </p:nvSpPr>
          <p:spPr>
            <a:xfrm>
              <a:off x="4291012" y="3143249"/>
              <a:ext cx="3612460" cy="535781"/>
            </a:xfrm>
            <a:custGeom>
              <a:avLst/>
              <a:gdLst>
                <a:gd name="connsiteX0" fmla="*/ 3612461 w 3612460"/>
                <a:gd name="connsiteY0" fmla="*/ 535781 h 535781"/>
                <a:gd name="connsiteX1" fmla="*/ 3385166 w 3612460"/>
                <a:gd name="connsiteY1" fmla="*/ 535781 h 535781"/>
                <a:gd name="connsiteX2" fmla="*/ 3385166 w 3612460"/>
                <a:gd name="connsiteY2" fmla="*/ 500604 h 535781"/>
                <a:gd name="connsiteX3" fmla="*/ 3271514 w 3612460"/>
                <a:gd name="connsiteY3" fmla="*/ 500604 h 535781"/>
                <a:gd name="connsiteX4" fmla="*/ 3271514 w 3612460"/>
                <a:gd name="connsiteY4" fmla="*/ 446484 h 535781"/>
                <a:gd name="connsiteX5" fmla="*/ 2383955 w 3612460"/>
                <a:gd name="connsiteY5" fmla="*/ 446484 h 535781"/>
                <a:gd name="connsiteX6" fmla="*/ 2383955 w 3612460"/>
                <a:gd name="connsiteY6" fmla="*/ 411307 h 535781"/>
                <a:gd name="connsiteX7" fmla="*/ 2078184 w 3612460"/>
                <a:gd name="connsiteY7" fmla="*/ 411307 h 535781"/>
                <a:gd name="connsiteX8" fmla="*/ 2078184 w 3612460"/>
                <a:gd name="connsiteY8" fmla="*/ 376129 h 535781"/>
                <a:gd name="connsiteX9" fmla="*/ 1677695 w 3612460"/>
                <a:gd name="connsiteY9" fmla="*/ 376129 h 535781"/>
                <a:gd name="connsiteX10" fmla="*/ 1677695 w 3612460"/>
                <a:gd name="connsiteY10" fmla="*/ 346363 h 535781"/>
                <a:gd name="connsiteX11" fmla="*/ 1582988 w 3612460"/>
                <a:gd name="connsiteY11" fmla="*/ 346363 h 535781"/>
                <a:gd name="connsiteX12" fmla="*/ 1582988 w 3612460"/>
                <a:gd name="connsiteY12" fmla="*/ 316598 h 535781"/>
                <a:gd name="connsiteX13" fmla="*/ 1490986 w 3612460"/>
                <a:gd name="connsiteY13" fmla="*/ 316598 h 535781"/>
                <a:gd name="connsiteX14" fmla="*/ 1490986 w 3612460"/>
                <a:gd name="connsiteY14" fmla="*/ 276009 h 535781"/>
                <a:gd name="connsiteX15" fmla="*/ 1171680 w 3612460"/>
                <a:gd name="connsiteY15" fmla="*/ 276009 h 535781"/>
                <a:gd name="connsiteX16" fmla="*/ 1171680 w 3612460"/>
                <a:gd name="connsiteY16" fmla="*/ 246243 h 535781"/>
                <a:gd name="connsiteX17" fmla="*/ 1093213 w 3612460"/>
                <a:gd name="connsiteY17" fmla="*/ 246243 h 535781"/>
                <a:gd name="connsiteX18" fmla="*/ 1093213 w 3612460"/>
                <a:gd name="connsiteY18" fmla="*/ 219184 h 535781"/>
                <a:gd name="connsiteX19" fmla="*/ 800966 w 3612460"/>
                <a:gd name="connsiteY19" fmla="*/ 219184 h 535781"/>
                <a:gd name="connsiteX20" fmla="*/ 800966 w 3612460"/>
                <a:gd name="connsiteY20" fmla="*/ 192123 h 535781"/>
                <a:gd name="connsiteX21" fmla="*/ 703551 w 3612460"/>
                <a:gd name="connsiteY21" fmla="*/ 192123 h 535781"/>
                <a:gd name="connsiteX22" fmla="*/ 703551 w 3612460"/>
                <a:gd name="connsiteY22" fmla="*/ 167770 h 535781"/>
                <a:gd name="connsiteX23" fmla="*/ 587194 w 3612460"/>
                <a:gd name="connsiteY23" fmla="*/ 167770 h 535781"/>
                <a:gd name="connsiteX24" fmla="*/ 587194 w 3612460"/>
                <a:gd name="connsiteY24" fmla="*/ 121769 h 535781"/>
                <a:gd name="connsiteX25" fmla="*/ 503310 w 3612460"/>
                <a:gd name="connsiteY25" fmla="*/ 121769 h 535781"/>
                <a:gd name="connsiteX26" fmla="*/ 503310 w 3612460"/>
                <a:gd name="connsiteY26" fmla="*/ 92003 h 535781"/>
                <a:gd name="connsiteX27" fmla="*/ 405895 w 3612460"/>
                <a:gd name="connsiteY27" fmla="*/ 92003 h 535781"/>
                <a:gd name="connsiteX28" fmla="*/ 405895 w 3612460"/>
                <a:gd name="connsiteY28" fmla="*/ 62237 h 535781"/>
                <a:gd name="connsiteX29" fmla="*/ 311187 w 3612460"/>
                <a:gd name="connsiteY29" fmla="*/ 62237 h 535781"/>
                <a:gd name="connsiteX30" fmla="*/ 311187 w 3612460"/>
                <a:gd name="connsiteY30" fmla="*/ 40589 h 535781"/>
                <a:gd name="connsiteX31" fmla="*/ 92003 w 3612460"/>
                <a:gd name="connsiteY31" fmla="*/ 40589 h 535781"/>
                <a:gd name="connsiteX32" fmla="*/ 92003 w 3612460"/>
                <a:gd name="connsiteY32" fmla="*/ 0 h 535781"/>
                <a:gd name="connsiteX33" fmla="*/ 0 w 3612460"/>
                <a:gd name="connsiteY33" fmla="*/ 0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12460" h="535781">
                  <a:moveTo>
                    <a:pt x="3612461" y="535781"/>
                  </a:moveTo>
                  <a:lnTo>
                    <a:pt x="3385166" y="535781"/>
                  </a:lnTo>
                  <a:lnTo>
                    <a:pt x="3385166" y="500604"/>
                  </a:lnTo>
                  <a:lnTo>
                    <a:pt x="3271514" y="500604"/>
                  </a:lnTo>
                  <a:lnTo>
                    <a:pt x="3271514" y="446484"/>
                  </a:lnTo>
                  <a:lnTo>
                    <a:pt x="2383955" y="446484"/>
                  </a:lnTo>
                  <a:lnTo>
                    <a:pt x="2383955" y="411307"/>
                  </a:lnTo>
                  <a:lnTo>
                    <a:pt x="2078184" y="411307"/>
                  </a:lnTo>
                  <a:lnTo>
                    <a:pt x="2078184" y="376129"/>
                  </a:lnTo>
                  <a:lnTo>
                    <a:pt x="1677695" y="376129"/>
                  </a:lnTo>
                  <a:lnTo>
                    <a:pt x="1677695" y="346363"/>
                  </a:lnTo>
                  <a:lnTo>
                    <a:pt x="1582988" y="346363"/>
                  </a:lnTo>
                  <a:lnTo>
                    <a:pt x="1582988" y="316598"/>
                  </a:lnTo>
                  <a:lnTo>
                    <a:pt x="1490986" y="316598"/>
                  </a:lnTo>
                  <a:lnTo>
                    <a:pt x="1490986" y="276009"/>
                  </a:lnTo>
                  <a:lnTo>
                    <a:pt x="1171680" y="276009"/>
                  </a:lnTo>
                  <a:lnTo>
                    <a:pt x="1171680" y="246243"/>
                  </a:lnTo>
                  <a:lnTo>
                    <a:pt x="1093213" y="246243"/>
                  </a:lnTo>
                  <a:lnTo>
                    <a:pt x="1093213" y="219184"/>
                  </a:lnTo>
                  <a:lnTo>
                    <a:pt x="800966" y="219184"/>
                  </a:lnTo>
                  <a:lnTo>
                    <a:pt x="800966" y="192123"/>
                  </a:lnTo>
                  <a:lnTo>
                    <a:pt x="703551" y="192123"/>
                  </a:lnTo>
                  <a:lnTo>
                    <a:pt x="703551" y="167770"/>
                  </a:lnTo>
                  <a:lnTo>
                    <a:pt x="587194" y="167770"/>
                  </a:lnTo>
                  <a:lnTo>
                    <a:pt x="587194" y="121769"/>
                  </a:lnTo>
                  <a:lnTo>
                    <a:pt x="503310" y="121769"/>
                  </a:lnTo>
                  <a:lnTo>
                    <a:pt x="503310" y="92003"/>
                  </a:lnTo>
                  <a:lnTo>
                    <a:pt x="405895" y="92003"/>
                  </a:lnTo>
                  <a:lnTo>
                    <a:pt x="405895" y="62237"/>
                  </a:lnTo>
                  <a:lnTo>
                    <a:pt x="311187" y="62237"/>
                  </a:lnTo>
                  <a:lnTo>
                    <a:pt x="311187" y="40589"/>
                  </a:lnTo>
                  <a:lnTo>
                    <a:pt x="92003" y="40589"/>
                  </a:lnTo>
                  <a:lnTo>
                    <a:pt x="92003"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560">
              <a:extLst>
                <a:ext uri="{FF2B5EF4-FFF2-40B4-BE49-F238E27FC236}">
                  <a16:creationId xmlns:a16="http://schemas.microsoft.com/office/drawing/2014/main" id="{7C9E9729-1C28-8996-3F32-DC1307959E2B}"/>
                </a:ext>
              </a:extLst>
            </p:cNvPr>
            <p:cNvSpPr/>
            <p:nvPr/>
          </p:nvSpPr>
          <p:spPr>
            <a:xfrm>
              <a:off x="4485842" y="314972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561">
              <a:extLst>
                <a:ext uri="{FF2B5EF4-FFF2-40B4-BE49-F238E27FC236}">
                  <a16:creationId xmlns:a16="http://schemas.microsoft.com/office/drawing/2014/main" id="{91AA3587-FA07-7480-0E40-08C8B3BD408E}"/>
                </a:ext>
              </a:extLst>
            </p:cNvPr>
            <p:cNvSpPr/>
            <p:nvPr/>
          </p:nvSpPr>
          <p:spPr>
            <a:xfrm>
              <a:off x="4390591" y="314972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562">
              <a:extLst>
                <a:ext uri="{FF2B5EF4-FFF2-40B4-BE49-F238E27FC236}">
                  <a16:creationId xmlns:a16="http://schemas.microsoft.com/office/drawing/2014/main" id="{46E2828D-FD9D-4CB6-EB8D-AD66BE301D59}"/>
                </a:ext>
              </a:extLst>
            </p:cNvPr>
            <p:cNvSpPr/>
            <p:nvPr/>
          </p:nvSpPr>
          <p:spPr>
            <a:xfrm>
              <a:off x="4872146" y="32640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563">
              <a:extLst>
                <a:ext uri="{FF2B5EF4-FFF2-40B4-BE49-F238E27FC236}">
                  <a16:creationId xmlns:a16="http://schemas.microsoft.com/office/drawing/2014/main" id="{321C0ED7-9ED4-BF54-54F3-DDD5C3FA5373}"/>
                </a:ext>
              </a:extLst>
            </p:cNvPr>
            <p:cNvSpPr/>
            <p:nvPr/>
          </p:nvSpPr>
          <p:spPr>
            <a:xfrm>
              <a:off x="5481751" y="337832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564">
              <a:extLst>
                <a:ext uri="{FF2B5EF4-FFF2-40B4-BE49-F238E27FC236}">
                  <a16:creationId xmlns:a16="http://schemas.microsoft.com/office/drawing/2014/main" id="{9CEC01A3-3B8B-2E05-2E09-AFBD42E83B43}"/>
                </a:ext>
              </a:extLst>
            </p:cNvPr>
            <p:cNvSpPr/>
            <p:nvPr/>
          </p:nvSpPr>
          <p:spPr>
            <a:xfrm>
              <a:off x="5577001" y="337832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565">
              <a:extLst>
                <a:ext uri="{FF2B5EF4-FFF2-40B4-BE49-F238E27FC236}">
                  <a16:creationId xmlns:a16="http://schemas.microsoft.com/office/drawing/2014/main" id="{0E0BC2F2-F21C-EED3-5431-C2372D1572AE}"/>
                </a:ext>
              </a:extLst>
            </p:cNvPr>
            <p:cNvSpPr/>
            <p:nvPr/>
          </p:nvSpPr>
          <p:spPr>
            <a:xfrm>
              <a:off x="5672251" y="338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566">
              <a:extLst>
                <a:ext uri="{FF2B5EF4-FFF2-40B4-BE49-F238E27FC236}">
                  <a16:creationId xmlns:a16="http://schemas.microsoft.com/office/drawing/2014/main" id="{2B4076DF-9C8A-7C51-27D5-6CFD091E4E8F}"/>
                </a:ext>
              </a:extLst>
            </p:cNvPr>
            <p:cNvSpPr/>
            <p:nvPr/>
          </p:nvSpPr>
          <p:spPr>
            <a:xfrm>
              <a:off x="5826756" y="3490524"/>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567">
              <a:extLst>
                <a:ext uri="{FF2B5EF4-FFF2-40B4-BE49-F238E27FC236}">
                  <a16:creationId xmlns:a16="http://schemas.microsoft.com/office/drawing/2014/main" id="{3618F96D-E850-77FC-58B5-8EED167AC2CF}"/>
                </a:ext>
              </a:extLst>
            </p:cNvPr>
            <p:cNvSpPr/>
            <p:nvPr/>
          </p:nvSpPr>
          <p:spPr>
            <a:xfrm>
              <a:off x="5862751" y="345723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568">
              <a:extLst>
                <a:ext uri="{FF2B5EF4-FFF2-40B4-BE49-F238E27FC236}">
                  <a16:creationId xmlns:a16="http://schemas.microsoft.com/office/drawing/2014/main" id="{746FE1ED-122B-4E20-FDD9-4B482D704199}"/>
                </a:ext>
              </a:extLst>
            </p:cNvPr>
            <p:cNvSpPr/>
            <p:nvPr/>
          </p:nvSpPr>
          <p:spPr>
            <a:xfrm>
              <a:off x="5981594" y="348439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569">
              <a:extLst>
                <a:ext uri="{FF2B5EF4-FFF2-40B4-BE49-F238E27FC236}">
                  <a16:creationId xmlns:a16="http://schemas.microsoft.com/office/drawing/2014/main" id="{610798BF-0B27-A78C-726B-F819014FD516}"/>
                </a:ext>
              </a:extLst>
            </p:cNvPr>
            <p:cNvSpPr/>
            <p:nvPr/>
          </p:nvSpPr>
          <p:spPr>
            <a:xfrm>
              <a:off x="6076854" y="348439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570">
              <a:extLst>
                <a:ext uri="{FF2B5EF4-FFF2-40B4-BE49-F238E27FC236}">
                  <a16:creationId xmlns:a16="http://schemas.microsoft.com/office/drawing/2014/main" id="{6CAAF75B-2B5C-87EB-E1EC-EB94BDFA153E}"/>
                </a:ext>
              </a:extLst>
            </p:cNvPr>
            <p:cNvSpPr/>
            <p:nvPr/>
          </p:nvSpPr>
          <p:spPr>
            <a:xfrm>
              <a:off x="6172104" y="348439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571">
              <a:extLst>
                <a:ext uri="{FF2B5EF4-FFF2-40B4-BE49-F238E27FC236}">
                  <a16:creationId xmlns:a16="http://schemas.microsoft.com/office/drawing/2014/main" id="{D1A01623-87B5-EF7C-87CC-9BB076BD7937}"/>
                </a:ext>
              </a:extLst>
            </p:cNvPr>
            <p:cNvSpPr/>
            <p:nvPr/>
          </p:nvSpPr>
          <p:spPr>
            <a:xfrm>
              <a:off x="6267354" y="348439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572">
              <a:extLst>
                <a:ext uri="{FF2B5EF4-FFF2-40B4-BE49-F238E27FC236}">
                  <a16:creationId xmlns:a16="http://schemas.microsoft.com/office/drawing/2014/main" id="{3002426F-15B0-3C7C-30DB-5B75C9E88C2E}"/>
                </a:ext>
              </a:extLst>
            </p:cNvPr>
            <p:cNvSpPr/>
            <p:nvPr/>
          </p:nvSpPr>
          <p:spPr>
            <a:xfrm>
              <a:off x="667768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573">
              <a:extLst>
                <a:ext uri="{FF2B5EF4-FFF2-40B4-BE49-F238E27FC236}">
                  <a16:creationId xmlns:a16="http://schemas.microsoft.com/office/drawing/2014/main" id="{7A4B4B77-92C5-94B4-3B93-1C95B187C608}"/>
                </a:ext>
              </a:extLst>
            </p:cNvPr>
            <p:cNvSpPr/>
            <p:nvPr/>
          </p:nvSpPr>
          <p:spPr>
            <a:xfrm>
              <a:off x="677293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574">
              <a:extLst>
                <a:ext uri="{FF2B5EF4-FFF2-40B4-BE49-F238E27FC236}">
                  <a16:creationId xmlns:a16="http://schemas.microsoft.com/office/drawing/2014/main" id="{1ED2AC70-454E-2147-5724-24224E758117}"/>
                </a:ext>
              </a:extLst>
            </p:cNvPr>
            <p:cNvSpPr/>
            <p:nvPr/>
          </p:nvSpPr>
          <p:spPr>
            <a:xfrm>
              <a:off x="686818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575">
              <a:extLst>
                <a:ext uri="{FF2B5EF4-FFF2-40B4-BE49-F238E27FC236}">
                  <a16:creationId xmlns:a16="http://schemas.microsoft.com/office/drawing/2014/main" id="{3F511165-10E5-A6B5-DE7F-3CAA1125B81A}"/>
                </a:ext>
              </a:extLst>
            </p:cNvPr>
            <p:cNvSpPr/>
            <p:nvPr/>
          </p:nvSpPr>
          <p:spPr>
            <a:xfrm>
              <a:off x="698249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576">
              <a:extLst>
                <a:ext uri="{FF2B5EF4-FFF2-40B4-BE49-F238E27FC236}">
                  <a16:creationId xmlns:a16="http://schemas.microsoft.com/office/drawing/2014/main" id="{60D9756D-4584-06AF-90B3-2A26A8E253C2}"/>
                </a:ext>
              </a:extLst>
            </p:cNvPr>
            <p:cNvSpPr/>
            <p:nvPr/>
          </p:nvSpPr>
          <p:spPr>
            <a:xfrm>
              <a:off x="705869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577">
              <a:extLst>
                <a:ext uri="{FF2B5EF4-FFF2-40B4-BE49-F238E27FC236}">
                  <a16:creationId xmlns:a16="http://schemas.microsoft.com/office/drawing/2014/main" id="{F00C610A-A286-A4FC-050A-075F981B24EB}"/>
                </a:ext>
              </a:extLst>
            </p:cNvPr>
            <p:cNvSpPr/>
            <p:nvPr/>
          </p:nvSpPr>
          <p:spPr>
            <a:xfrm>
              <a:off x="736349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578">
              <a:extLst>
                <a:ext uri="{FF2B5EF4-FFF2-40B4-BE49-F238E27FC236}">
                  <a16:creationId xmlns:a16="http://schemas.microsoft.com/office/drawing/2014/main" id="{89C6EF57-354B-3605-C2EF-064FDD34B207}"/>
                </a:ext>
              </a:extLst>
            </p:cNvPr>
            <p:cNvSpPr/>
            <p:nvPr/>
          </p:nvSpPr>
          <p:spPr>
            <a:xfrm>
              <a:off x="745874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579">
              <a:extLst>
                <a:ext uri="{FF2B5EF4-FFF2-40B4-BE49-F238E27FC236}">
                  <a16:creationId xmlns:a16="http://schemas.microsoft.com/office/drawing/2014/main" id="{7CAF9EBE-95FA-D616-343B-32B7802125EA}"/>
                </a:ext>
              </a:extLst>
            </p:cNvPr>
            <p:cNvSpPr/>
            <p:nvPr/>
          </p:nvSpPr>
          <p:spPr>
            <a:xfrm>
              <a:off x="7553991" y="360963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580">
              <a:extLst>
                <a:ext uri="{FF2B5EF4-FFF2-40B4-BE49-F238E27FC236}">
                  <a16:creationId xmlns:a16="http://schemas.microsoft.com/office/drawing/2014/main" id="{CB03F00D-9DAE-072A-7C04-E74F07FFE2A6}"/>
                </a:ext>
              </a:extLst>
            </p:cNvPr>
            <p:cNvSpPr/>
            <p:nvPr/>
          </p:nvSpPr>
          <p:spPr>
            <a:xfrm>
              <a:off x="7687341" y="364773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581">
              <a:extLst>
                <a:ext uri="{FF2B5EF4-FFF2-40B4-BE49-F238E27FC236}">
                  <a16:creationId xmlns:a16="http://schemas.microsoft.com/office/drawing/2014/main" id="{CF6B5D8C-56E0-0092-529E-52184BC65BB0}"/>
                </a:ext>
              </a:extLst>
            </p:cNvPr>
            <p:cNvSpPr/>
            <p:nvPr/>
          </p:nvSpPr>
          <p:spPr>
            <a:xfrm>
              <a:off x="7763541" y="364773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582">
              <a:extLst>
                <a:ext uri="{FF2B5EF4-FFF2-40B4-BE49-F238E27FC236}">
                  <a16:creationId xmlns:a16="http://schemas.microsoft.com/office/drawing/2014/main" id="{BE28F27D-E6C5-CA5B-5651-DC529BAE59C3}"/>
                </a:ext>
              </a:extLst>
            </p:cNvPr>
            <p:cNvSpPr/>
            <p:nvPr/>
          </p:nvSpPr>
          <p:spPr>
            <a:xfrm>
              <a:off x="7858791" y="364773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52" name="Freeform: Shape 587">
            <a:extLst>
              <a:ext uri="{FF2B5EF4-FFF2-40B4-BE49-F238E27FC236}">
                <a16:creationId xmlns:a16="http://schemas.microsoft.com/office/drawing/2014/main" id="{714B8BFB-DCA6-32E6-4F4E-9FC8BE525B3E}"/>
              </a:ext>
            </a:extLst>
          </p:cNvPr>
          <p:cNvSpPr/>
          <p:nvPr/>
        </p:nvSpPr>
        <p:spPr>
          <a:xfrm>
            <a:off x="8845203" y="2349012"/>
            <a:ext cx="2859436" cy="167240"/>
          </a:xfrm>
          <a:custGeom>
            <a:avLst/>
            <a:gdLst>
              <a:gd name="connsiteX0" fmla="*/ 3590192 w 3590191"/>
              <a:gd name="connsiteY0" fmla="*/ 222334 h 222334"/>
              <a:gd name="connsiteX1" fmla="*/ 2294087 w 3590191"/>
              <a:gd name="connsiteY1" fmla="*/ 222334 h 222334"/>
              <a:gd name="connsiteX2" fmla="*/ 2294087 w 3590191"/>
              <a:gd name="connsiteY2" fmla="*/ 194542 h 222334"/>
              <a:gd name="connsiteX3" fmla="*/ 1778670 w 3590191"/>
              <a:gd name="connsiteY3" fmla="*/ 194542 h 222334"/>
              <a:gd name="connsiteX4" fmla="*/ 1778670 w 3590191"/>
              <a:gd name="connsiteY4" fmla="*/ 156644 h 222334"/>
              <a:gd name="connsiteX5" fmla="*/ 588680 w 3590191"/>
              <a:gd name="connsiteY5" fmla="*/ 156644 h 222334"/>
              <a:gd name="connsiteX6" fmla="*/ 588680 w 3590191"/>
              <a:gd name="connsiteY6" fmla="*/ 93481 h 222334"/>
              <a:gd name="connsiteX7" fmla="*/ 492672 w 3590191"/>
              <a:gd name="connsiteY7" fmla="*/ 93481 h 222334"/>
              <a:gd name="connsiteX8" fmla="*/ 492672 w 3590191"/>
              <a:gd name="connsiteY8" fmla="*/ 60637 h 222334"/>
              <a:gd name="connsiteX9" fmla="*/ 391612 w 3590191"/>
              <a:gd name="connsiteY9" fmla="*/ 60637 h 222334"/>
              <a:gd name="connsiteX10" fmla="*/ 391612 w 3590191"/>
              <a:gd name="connsiteY10" fmla="*/ 22739 h 222334"/>
              <a:gd name="connsiteX11" fmla="*/ 98534 w 3590191"/>
              <a:gd name="connsiteY11" fmla="*/ 22739 h 222334"/>
              <a:gd name="connsiteX12" fmla="*/ 98534 w 3590191"/>
              <a:gd name="connsiteY12" fmla="*/ 0 h 222334"/>
              <a:gd name="connsiteX13" fmla="*/ 0 w 3590191"/>
              <a:gd name="connsiteY13" fmla="*/ 0 h 22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0191" h="222334">
                <a:moveTo>
                  <a:pt x="3590192" y="222334"/>
                </a:moveTo>
                <a:lnTo>
                  <a:pt x="2294087" y="222334"/>
                </a:lnTo>
                <a:lnTo>
                  <a:pt x="2294087" y="194542"/>
                </a:lnTo>
                <a:lnTo>
                  <a:pt x="1778670" y="194542"/>
                </a:lnTo>
                <a:lnTo>
                  <a:pt x="1778670" y="156644"/>
                </a:lnTo>
                <a:lnTo>
                  <a:pt x="588680" y="156644"/>
                </a:lnTo>
                <a:lnTo>
                  <a:pt x="588680" y="93481"/>
                </a:lnTo>
                <a:lnTo>
                  <a:pt x="492672" y="93481"/>
                </a:lnTo>
                <a:lnTo>
                  <a:pt x="492672" y="60637"/>
                </a:lnTo>
                <a:lnTo>
                  <a:pt x="391612" y="60637"/>
                </a:lnTo>
                <a:lnTo>
                  <a:pt x="391612" y="22739"/>
                </a:lnTo>
                <a:lnTo>
                  <a:pt x="98534" y="22739"/>
                </a:lnTo>
                <a:lnTo>
                  <a:pt x="9853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588">
            <a:extLst>
              <a:ext uri="{FF2B5EF4-FFF2-40B4-BE49-F238E27FC236}">
                <a16:creationId xmlns:a16="http://schemas.microsoft.com/office/drawing/2014/main" id="{1672E0DF-87CD-752C-04F4-932EBDD7044A}"/>
              </a:ext>
            </a:extLst>
          </p:cNvPr>
          <p:cNvSpPr/>
          <p:nvPr/>
        </p:nvSpPr>
        <p:spPr>
          <a:xfrm>
            <a:off x="9790527"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589">
            <a:extLst>
              <a:ext uri="{FF2B5EF4-FFF2-40B4-BE49-F238E27FC236}">
                <a16:creationId xmlns:a16="http://schemas.microsoft.com/office/drawing/2014/main" id="{43269F65-1777-CBFB-53A3-6254082B3C47}"/>
              </a:ext>
            </a:extLst>
          </p:cNvPr>
          <p:cNvSpPr/>
          <p:nvPr/>
        </p:nvSpPr>
        <p:spPr>
          <a:xfrm>
            <a:off x="9866389"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590">
            <a:extLst>
              <a:ext uri="{FF2B5EF4-FFF2-40B4-BE49-F238E27FC236}">
                <a16:creationId xmlns:a16="http://schemas.microsoft.com/office/drawing/2014/main" id="{FBA4E4D3-A822-C672-06D9-D52E1DA90C1E}"/>
              </a:ext>
            </a:extLst>
          </p:cNvPr>
          <p:cNvSpPr/>
          <p:nvPr/>
        </p:nvSpPr>
        <p:spPr>
          <a:xfrm>
            <a:off x="9942252"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591">
            <a:extLst>
              <a:ext uri="{FF2B5EF4-FFF2-40B4-BE49-F238E27FC236}">
                <a16:creationId xmlns:a16="http://schemas.microsoft.com/office/drawing/2014/main" id="{15E123F1-ABE9-BE76-05EE-21202EA85F5B}"/>
              </a:ext>
            </a:extLst>
          </p:cNvPr>
          <p:cNvSpPr/>
          <p:nvPr/>
        </p:nvSpPr>
        <p:spPr>
          <a:xfrm>
            <a:off x="10033287"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592">
            <a:extLst>
              <a:ext uri="{FF2B5EF4-FFF2-40B4-BE49-F238E27FC236}">
                <a16:creationId xmlns:a16="http://schemas.microsoft.com/office/drawing/2014/main" id="{B7F6548F-FE29-300F-B222-D2255F4B977E}"/>
              </a:ext>
            </a:extLst>
          </p:cNvPr>
          <p:cNvSpPr/>
          <p:nvPr/>
        </p:nvSpPr>
        <p:spPr>
          <a:xfrm>
            <a:off x="10109150"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593">
            <a:extLst>
              <a:ext uri="{FF2B5EF4-FFF2-40B4-BE49-F238E27FC236}">
                <a16:creationId xmlns:a16="http://schemas.microsoft.com/office/drawing/2014/main" id="{3CF2F6AD-2778-0C21-1143-330422ABA9DF}"/>
              </a:ext>
            </a:extLst>
          </p:cNvPr>
          <p:cNvSpPr/>
          <p:nvPr/>
        </p:nvSpPr>
        <p:spPr>
          <a:xfrm>
            <a:off x="10260882" y="2464146"/>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594">
            <a:extLst>
              <a:ext uri="{FF2B5EF4-FFF2-40B4-BE49-F238E27FC236}">
                <a16:creationId xmlns:a16="http://schemas.microsoft.com/office/drawing/2014/main" id="{005F1443-1698-0305-DEB9-3140B8A0C4F8}"/>
              </a:ext>
            </a:extLst>
          </p:cNvPr>
          <p:cNvSpPr/>
          <p:nvPr/>
        </p:nvSpPr>
        <p:spPr>
          <a:xfrm>
            <a:off x="10351917" y="2464146"/>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595">
            <a:extLst>
              <a:ext uri="{FF2B5EF4-FFF2-40B4-BE49-F238E27FC236}">
                <a16:creationId xmlns:a16="http://schemas.microsoft.com/office/drawing/2014/main" id="{D6CD17D4-F1AB-63FF-357B-500210D4377F}"/>
              </a:ext>
            </a:extLst>
          </p:cNvPr>
          <p:cNvSpPr/>
          <p:nvPr/>
        </p:nvSpPr>
        <p:spPr>
          <a:xfrm>
            <a:off x="10427780" y="2464146"/>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596">
            <a:extLst>
              <a:ext uri="{FF2B5EF4-FFF2-40B4-BE49-F238E27FC236}">
                <a16:creationId xmlns:a16="http://schemas.microsoft.com/office/drawing/2014/main" id="{4201B061-79A2-B533-1B8A-9F4E962EBC33}"/>
              </a:ext>
            </a:extLst>
          </p:cNvPr>
          <p:cNvSpPr/>
          <p:nvPr/>
        </p:nvSpPr>
        <p:spPr>
          <a:xfrm>
            <a:off x="10579505" y="2464146"/>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597">
            <a:extLst>
              <a:ext uri="{FF2B5EF4-FFF2-40B4-BE49-F238E27FC236}">
                <a16:creationId xmlns:a16="http://schemas.microsoft.com/office/drawing/2014/main" id="{0332D46C-A768-A0D9-865A-E7727EB6E282}"/>
              </a:ext>
            </a:extLst>
          </p:cNvPr>
          <p:cNvSpPr/>
          <p:nvPr/>
        </p:nvSpPr>
        <p:spPr>
          <a:xfrm>
            <a:off x="10746403"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598">
            <a:extLst>
              <a:ext uri="{FF2B5EF4-FFF2-40B4-BE49-F238E27FC236}">
                <a16:creationId xmlns:a16="http://schemas.microsoft.com/office/drawing/2014/main" id="{C2A4FBDC-9EA0-1ED9-9658-77EA8FF91086}"/>
              </a:ext>
            </a:extLst>
          </p:cNvPr>
          <p:cNvSpPr/>
          <p:nvPr/>
        </p:nvSpPr>
        <p:spPr>
          <a:xfrm>
            <a:off x="10898128"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599">
            <a:extLst>
              <a:ext uri="{FF2B5EF4-FFF2-40B4-BE49-F238E27FC236}">
                <a16:creationId xmlns:a16="http://schemas.microsoft.com/office/drawing/2014/main" id="{AC6024BE-3BF7-ADC7-84A0-BF6BE5587589}"/>
              </a:ext>
            </a:extLst>
          </p:cNvPr>
          <p:cNvSpPr/>
          <p:nvPr/>
        </p:nvSpPr>
        <p:spPr>
          <a:xfrm>
            <a:off x="11049853"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600">
            <a:extLst>
              <a:ext uri="{FF2B5EF4-FFF2-40B4-BE49-F238E27FC236}">
                <a16:creationId xmlns:a16="http://schemas.microsoft.com/office/drawing/2014/main" id="{DCD856BA-F378-168B-F925-ABE8E70CFB69}"/>
              </a:ext>
            </a:extLst>
          </p:cNvPr>
          <p:cNvSpPr/>
          <p:nvPr/>
        </p:nvSpPr>
        <p:spPr>
          <a:xfrm>
            <a:off x="11125716"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601">
            <a:extLst>
              <a:ext uri="{FF2B5EF4-FFF2-40B4-BE49-F238E27FC236}">
                <a16:creationId xmlns:a16="http://schemas.microsoft.com/office/drawing/2014/main" id="{345FBADD-0514-00A8-4037-024A7E6C059B}"/>
              </a:ext>
            </a:extLst>
          </p:cNvPr>
          <p:cNvSpPr/>
          <p:nvPr/>
        </p:nvSpPr>
        <p:spPr>
          <a:xfrm>
            <a:off x="11216751"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602">
            <a:extLst>
              <a:ext uri="{FF2B5EF4-FFF2-40B4-BE49-F238E27FC236}">
                <a16:creationId xmlns:a16="http://schemas.microsoft.com/office/drawing/2014/main" id="{CF8ADD7B-6261-5A51-517F-6E39BB916EBF}"/>
              </a:ext>
            </a:extLst>
          </p:cNvPr>
          <p:cNvSpPr/>
          <p:nvPr/>
        </p:nvSpPr>
        <p:spPr>
          <a:xfrm>
            <a:off x="11292614"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603">
            <a:extLst>
              <a:ext uri="{FF2B5EF4-FFF2-40B4-BE49-F238E27FC236}">
                <a16:creationId xmlns:a16="http://schemas.microsoft.com/office/drawing/2014/main" id="{EE761DE0-E3A7-0E7D-F945-15DCC09D9DB8}"/>
              </a:ext>
            </a:extLst>
          </p:cNvPr>
          <p:cNvSpPr/>
          <p:nvPr/>
        </p:nvSpPr>
        <p:spPr>
          <a:xfrm>
            <a:off x="11383657"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604">
            <a:extLst>
              <a:ext uri="{FF2B5EF4-FFF2-40B4-BE49-F238E27FC236}">
                <a16:creationId xmlns:a16="http://schemas.microsoft.com/office/drawing/2014/main" id="{45909471-769C-EA19-8BA9-DFDB690DC43C}"/>
              </a:ext>
            </a:extLst>
          </p:cNvPr>
          <p:cNvSpPr/>
          <p:nvPr/>
        </p:nvSpPr>
        <p:spPr>
          <a:xfrm>
            <a:off x="11459520"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605">
            <a:extLst>
              <a:ext uri="{FF2B5EF4-FFF2-40B4-BE49-F238E27FC236}">
                <a16:creationId xmlns:a16="http://schemas.microsoft.com/office/drawing/2014/main" id="{1D3551A6-7A32-D374-22F2-8B2A0603A63A}"/>
              </a:ext>
            </a:extLst>
          </p:cNvPr>
          <p:cNvSpPr/>
          <p:nvPr/>
        </p:nvSpPr>
        <p:spPr>
          <a:xfrm>
            <a:off x="11535382"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606">
            <a:extLst>
              <a:ext uri="{FF2B5EF4-FFF2-40B4-BE49-F238E27FC236}">
                <a16:creationId xmlns:a16="http://schemas.microsoft.com/office/drawing/2014/main" id="{594D3D61-C84F-E496-E6D6-7AC666013349}"/>
              </a:ext>
            </a:extLst>
          </p:cNvPr>
          <p:cNvSpPr/>
          <p:nvPr/>
        </p:nvSpPr>
        <p:spPr>
          <a:xfrm>
            <a:off x="11611245"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607">
            <a:extLst>
              <a:ext uri="{FF2B5EF4-FFF2-40B4-BE49-F238E27FC236}">
                <a16:creationId xmlns:a16="http://schemas.microsoft.com/office/drawing/2014/main" id="{B4827F27-0F93-47D2-1836-D2DD242CA929}"/>
              </a:ext>
            </a:extLst>
          </p:cNvPr>
          <p:cNvSpPr/>
          <p:nvPr/>
        </p:nvSpPr>
        <p:spPr>
          <a:xfrm>
            <a:off x="11687107"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73" name="Group 272">
            <a:extLst>
              <a:ext uri="{FF2B5EF4-FFF2-40B4-BE49-F238E27FC236}">
                <a16:creationId xmlns:a16="http://schemas.microsoft.com/office/drawing/2014/main" id="{479953E4-F3EA-532E-CD23-CC31CBF5FBF5}"/>
              </a:ext>
            </a:extLst>
          </p:cNvPr>
          <p:cNvGrpSpPr/>
          <p:nvPr/>
        </p:nvGrpSpPr>
        <p:grpSpPr>
          <a:xfrm>
            <a:off x="8850126" y="2360040"/>
            <a:ext cx="2869840" cy="129606"/>
            <a:chOff x="4310062" y="3333749"/>
            <a:chExt cx="3581428" cy="193116"/>
          </a:xfrm>
        </p:grpSpPr>
        <p:sp>
          <p:nvSpPr>
            <p:cNvPr id="274" name="Freeform: Shape 612">
              <a:extLst>
                <a:ext uri="{FF2B5EF4-FFF2-40B4-BE49-F238E27FC236}">
                  <a16:creationId xmlns:a16="http://schemas.microsoft.com/office/drawing/2014/main" id="{CE7F9091-2524-94BD-0FAC-35E0011E7ABA}"/>
                </a:ext>
              </a:extLst>
            </p:cNvPr>
            <p:cNvSpPr/>
            <p:nvPr/>
          </p:nvSpPr>
          <p:spPr>
            <a:xfrm>
              <a:off x="5499524"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613">
              <a:extLst>
                <a:ext uri="{FF2B5EF4-FFF2-40B4-BE49-F238E27FC236}">
                  <a16:creationId xmlns:a16="http://schemas.microsoft.com/office/drawing/2014/main" id="{88D94569-893F-91E0-A01A-135B27AA2C38}"/>
                </a:ext>
              </a:extLst>
            </p:cNvPr>
            <p:cNvSpPr/>
            <p:nvPr/>
          </p:nvSpPr>
          <p:spPr>
            <a:xfrm>
              <a:off x="5594775"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614">
              <a:extLst>
                <a:ext uri="{FF2B5EF4-FFF2-40B4-BE49-F238E27FC236}">
                  <a16:creationId xmlns:a16="http://schemas.microsoft.com/office/drawing/2014/main" id="{5AEC3035-D672-EA03-99E0-B393F438DB16}"/>
                </a:ext>
              </a:extLst>
            </p:cNvPr>
            <p:cNvSpPr/>
            <p:nvPr/>
          </p:nvSpPr>
          <p:spPr>
            <a:xfrm>
              <a:off x="5690025"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615">
              <a:extLst>
                <a:ext uri="{FF2B5EF4-FFF2-40B4-BE49-F238E27FC236}">
                  <a16:creationId xmlns:a16="http://schemas.microsoft.com/office/drawing/2014/main" id="{75F02D0D-6AA7-AE29-137D-E5144ABDFFC0}"/>
                </a:ext>
              </a:extLst>
            </p:cNvPr>
            <p:cNvSpPr/>
            <p:nvPr/>
          </p:nvSpPr>
          <p:spPr>
            <a:xfrm>
              <a:off x="5804334"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616">
              <a:extLst>
                <a:ext uri="{FF2B5EF4-FFF2-40B4-BE49-F238E27FC236}">
                  <a16:creationId xmlns:a16="http://schemas.microsoft.com/office/drawing/2014/main" id="{310314CC-B24D-B3C0-B1A4-1B56846CB5CC}"/>
                </a:ext>
              </a:extLst>
            </p:cNvPr>
            <p:cNvSpPr/>
            <p:nvPr/>
          </p:nvSpPr>
          <p:spPr>
            <a:xfrm>
              <a:off x="5899584"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617">
              <a:extLst>
                <a:ext uri="{FF2B5EF4-FFF2-40B4-BE49-F238E27FC236}">
                  <a16:creationId xmlns:a16="http://schemas.microsoft.com/office/drawing/2014/main" id="{8349971E-38FA-311E-D786-382370CFB8EB}"/>
                </a:ext>
              </a:extLst>
            </p:cNvPr>
            <p:cNvSpPr/>
            <p:nvPr/>
          </p:nvSpPr>
          <p:spPr>
            <a:xfrm>
              <a:off x="6090084" y="3454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618">
              <a:extLst>
                <a:ext uri="{FF2B5EF4-FFF2-40B4-BE49-F238E27FC236}">
                  <a16:creationId xmlns:a16="http://schemas.microsoft.com/office/drawing/2014/main" id="{229BAD8A-E283-E368-5782-DD307A116CF2}"/>
                </a:ext>
              </a:extLst>
            </p:cNvPr>
            <p:cNvSpPr/>
            <p:nvPr/>
          </p:nvSpPr>
          <p:spPr>
            <a:xfrm>
              <a:off x="6204384" y="3454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619">
              <a:extLst>
                <a:ext uri="{FF2B5EF4-FFF2-40B4-BE49-F238E27FC236}">
                  <a16:creationId xmlns:a16="http://schemas.microsoft.com/office/drawing/2014/main" id="{82DCD834-2B00-121E-E7F6-FFE4596219EB}"/>
                </a:ext>
              </a:extLst>
            </p:cNvPr>
            <p:cNvSpPr/>
            <p:nvPr/>
          </p:nvSpPr>
          <p:spPr>
            <a:xfrm>
              <a:off x="6299634" y="3454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620">
              <a:extLst>
                <a:ext uri="{FF2B5EF4-FFF2-40B4-BE49-F238E27FC236}">
                  <a16:creationId xmlns:a16="http://schemas.microsoft.com/office/drawing/2014/main" id="{E43E1FD1-3928-D398-B2E7-6B27C9F9EC6B}"/>
                </a:ext>
              </a:extLst>
            </p:cNvPr>
            <p:cNvSpPr/>
            <p:nvPr/>
          </p:nvSpPr>
          <p:spPr>
            <a:xfrm>
              <a:off x="6490134"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621">
              <a:extLst>
                <a:ext uri="{FF2B5EF4-FFF2-40B4-BE49-F238E27FC236}">
                  <a16:creationId xmlns:a16="http://schemas.microsoft.com/office/drawing/2014/main" id="{1A890456-6AF0-51DD-1100-410FB39FD6CF}"/>
                </a:ext>
              </a:extLst>
            </p:cNvPr>
            <p:cNvSpPr/>
            <p:nvPr/>
          </p:nvSpPr>
          <p:spPr>
            <a:xfrm>
              <a:off x="6700856"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622">
              <a:extLst>
                <a:ext uri="{FF2B5EF4-FFF2-40B4-BE49-F238E27FC236}">
                  <a16:creationId xmlns:a16="http://schemas.microsoft.com/office/drawing/2014/main" id="{56C982F8-87AA-5CC3-6026-F11826B1FF34}"/>
                </a:ext>
              </a:extLst>
            </p:cNvPr>
            <p:cNvSpPr/>
            <p:nvPr/>
          </p:nvSpPr>
          <p:spPr>
            <a:xfrm>
              <a:off x="6891356"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623">
              <a:extLst>
                <a:ext uri="{FF2B5EF4-FFF2-40B4-BE49-F238E27FC236}">
                  <a16:creationId xmlns:a16="http://schemas.microsoft.com/office/drawing/2014/main" id="{E0F61850-45EA-1CC5-1B06-A6C47EC434C0}"/>
                </a:ext>
              </a:extLst>
            </p:cNvPr>
            <p:cNvSpPr/>
            <p:nvPr/>
          </p:nvSpPr>
          <p:spPr>
            <a:xfrm>
              <a:off x="70818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624">
              <a:extLst>
                <a:ext uri="{FF2B5EF4-FFF2-40B4-BE49-F238E27FC236}">
                  <a16:creationId xmlns:a16="http://schemas.microsoft.com/office/drawing/2014/main" id="{9079D3D1-6BC1-F992-A9EC-56C530ABA167}"/>
                </a:ext>
              </a:extLst>
            </p:cNvPr>
            <p:cNvSpPr/>
            <p:nvPr/>
          </p:nvSpPr>
          <p:spPr>
            <a:xfrm>
              <a:off x="6796106"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625">
              <a:extLst>
                <a:ext uri="{FF2B5EF4-FFF2-40B4-BE49-F238E27FC236}">
                  <a16:creationId xmlns:a16="http://schemas.microsoft.com/office/drawing/2014/main" id="{DB2872A8-6B11-2CA7-1C9E-1CC258FB8C4D}"/>
                </a:ext>
              </a:extLst>
            </p:cNvPr>
            <p:cNvSpPr/>
            <p:nvPr/>
          </p:nvSpPr>
          <p:spPr>
            <a:xfrm>
              <a:off x="70056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626">
              <a:extLst>
                <a:ext uri="{FF2B5EF4-FFF2-40B4-BE49-F238E27FC236}">
                  <a16:creationId xmlns:a16="http://schemas.microsoft.com/office/drawing/2014/main" id="{27ED087C-1CE3-C114-E234-669A786E8240}"/>
                </a:ext>
              </a:extLst>
            </p:cNvPr>
            <p:cNvSpPr/>
            <p:nvPr/>
          </p:nvSpPr>
          <p:spPr>
            <a:xfrm>
              <a:off x="73866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627">
              <a:extLst>
                <a:ext uri="{FF2B5EF4-FFF2-40B4-BE49-F238E27FC236}">
                  <a16:creationId xmlns:a16="http://schemas.microsoft.com/office/drawing/2014/main" id="{55887EDD-8C76-A3FE-0EB5-20537D2A253C}"/>
                </a:ext>
              </a:extLst>
            </p:cNvPr>
            <p:cNvSpPr/>
            <p:nvPr/>
          </p:nvSpPr>
          <p:spPr>
            <a:xfrm>
              <a:off x="75009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628">
              <a:extLst>
                <a:ext uri="{FF2B5EF4-FFF2-40B4-BE49-F238E27FC236}">
                  <a16:creationId xmlns:a16="http://schemas.microsoft.com/office/drawing/2014/main" id="{5AAA4BA8-AD6F-C04E-665A-99D0ADE21A54}"/>
                </a:ext>
              </a:extLst>
            </p:cNvPr>
            <p:cNvSpPr/>
            <p:nvPr/>
          </p:nvSpPr>
          <p:spPr>
            <a:xfrm>
              <a:off x="759621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629">
              <a:extLst>
                <a:ext uri="{FF2B5EF4-FFF2-40B4-BE49-F238E27FC236}">
                  <a16:creationId xmlns:a16="http://schemas.microsoft.com/office/drawing/2014/main" id="{93E8F630-B90E-2E54-D73C-C47806BD60E0}"/>
                </a:ext>
              </a:extLst>
            </p:cNvPr>
            <p:cNvSpPr/>
            <p:nvPr/>
          </p:nvSpPr>
          <p:spPr>
            <a:xfrm>
              <a:off x="76914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630">
              <a:extLst>
                <a:ext uri="{FF2B5EF4-FFF2-40B4-BE49-F238E27FC236}">
                  <a16:creationId xmlns:a16="http://schemas.microsoft.com/office/drawing/2014/main" id="{79FCF18B-5A20-67C3-D279-D9828E87C58A}"/>
                </a:ext>
              </a:extLst>
            </p:cNvPr>
            <p:cNvSpPr/>
            <p:nvPr/>
          </p:nvSpPr>
          <p:spPr>
            <a:xfrm>
              <a:off x="778671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631">
              <a:extLst>
                <a:ext uri="{FF2B5EF4-FFF2-40B4-BE49-F238E27FC236}">
                  <a16:creationId xmlns:a16="http://schemas.microsoft.com/office/drawing/2014/main" id="{27DCD26C-254E-110A-4EF5-130A05B90332}"/>
                </a:ext>
              </a:extLst>
            </p:cNvPr>
            <p:cNvSpPr/>
            <p:nvPr/>
          </p:nvSpPr>
          <p:spPr>
            <a:xfrm>
              <a:off x="78819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632">
              <a:extLst>
                <a:ext uri="{FF2B5EF4-FFF2-40B4-BE49-F238E27FC236}">
                  <a16:creationId xmlns:a16="http://schemas.microsoft.com/office/drawing/2014/main" id="{D2019941-2D58-C0BB-CB0E-302F3627E5E3}"/>
                </a:ext>
              </a:extLst>
            </p:cNvPr>
            <p:cNvSpPr/>
            <p:nvPr/>
          </p:nvSpPr>
          <p:spPr>
            <a:xfrm>
              <a:off x="6013884" y="3454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633">
              <a:extLst>
                <a:ext uri="{FF2B5EF4-FFF2-40B4-BE49-F238E27FC236}">
                  <a16:creationId xmlns:a16="http://schemas.microsoft.com/office/drawing/2014/main" id="{6DF34F85-2DFF-586F-99A9-6C34E8057811}"/>
                </a:ext>
              </a:extLst>
            </p:cNvPr>
            <p:cNvSpPr/>
            <p:nvPr/>
          </p:nvSpPr>
          <p:spPr>
            <a:xfrm>
              <a:off x="4310062" y="3333749"/>
              <a:ext cx="3567626" cy="145564"/>
            </a:xfrm>
            <a:custGeom>
              <a:avLst/>
              <a:gdLst>
                <a:gd name="connsiteX0" fmla="*/ 0 w 3567626"/>
                <a:gd name="connsiteY0" fmla="*/ 0 h 145564"/>
                <a:gd name="connsiteX1" fmla="*/ 104705 w 3567626"/>
                <a:gd name="connsiteY1" fmla="*/ 0 h 145564"/>
                <a:gd name="connsiteX2" fmla="*/ 104705 w 3567626"/>
                <a:gd name="connsiteY2" fmla="*/ 33199 h 145564"/>
                <a:gd name="connsiteX3" fmla="*/ 191533 w 3567626"/>
                <a:gd name="connsiteY3" fmla="*/ 33199 h 145564"/>
                <a:gd name="connsiteX4" fmla="*/ 191533 w 3567626"/>
                <a:gd name="connsiteY4" fmla="*/ 63844 h 145564"/>
                <a:gd name="connsiteX5" fmla="*/ 487771 w 3567626"/>
                <a:gd name="connsiteY5" fmla="*/ 63844 h 145564"/>
                <a:gd name="connsiteX6" fmla="*/ 487771 w 3567626"/>
                <a:gd name="connsiteY6" fmla="*/ 99597 h 145564"/>
                <a:gd name="connsiteX7" fmla="*/ 589922 w 3567626"/>
                <a:gd name="connsiteY7" fmla="*/ 99597 h 145564"/>
                <a:gd name="connsiteX8" fmla="*/ 589922 w 3567626"/>
                <a:gd name="connsiteY8" fmla="*/ 112366 h 145564"/>
                <a:gd name="connsiteX9" fmla="*/ 1593552 w 3567626"/>
                <a:gd name="connsiteY9" fmla="*/ 112366 h 145564"/>
                <a:gd name="connsiteX10" fmla="*/ 1593552 w 3567626"/>
                <a:gd name="connsiteY10" fmla="*/ 145565 h 145564"/>
                <a:gd name="connsiteX11" fmla="*/ 3567627 w 3567626"/>
                <a:gd name="connsiteY11" fmla="*/ 145565 h 14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7626" h="145564">
                  <a:moveTo>
                    <a:pt x="0" y="0"/>
                  </a:moveTo>
                  <a:lnTo>
                    <a:pt x="104705" y="0"/>
                  </a:lnTo>
                  <a:lnTo>
                    <a:pt x="104705" y="33199"/>
                  </a:lnTo>
                  <a:lnTo>
                    <a:pt x="191533" y="33199"/>
                  </a:lnTo>
                  <a:lnTo>
                    <a:pt x="191533" y="63844"/>
                  </a:lnTo>
                  <a:lnTo>
                    <a:pt x="487771" y="63844"/>
                  </a:lnTo>
                  <a:lnTo>
                    <a:pt x="487771" y="99597"/>
                  </a:lnTo>
                  <a:lnTo>
                    <a:pt x="589922" y="99597"/>
                  </a:lnTo>
                  <a:lnTo>
                    <a:pt x="589922" y="112366"/>
                  </a:lnTo>
                  <a:lnTo>
                    <a:pt x="1593552" y="112366"/>
                  </a:lnTo>
                  <a:lnTo>
                    <a:pt x="1593552" y="145565"/>
                  </a:lnTo>
                  <a:lnTo>
                    <a:pt x="3567627" y="145565"/>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5620205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0885361" cy="807720"/>
          </a:xfrm>
        </p:spPr>
        <p:txBody>
          <a:bodyPr/>
          <a:lstStyle/>
          <a:p>
            <a:r>
              <a:rPr lang="ja-JP"/>
              <a:t>314O：局所進行性結腸癌に対するアジュバント腹腔内温熱化学療法(HIPECT4)：無作為化第III相試験 – Arjona-Sanchez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30600"/>
              </a:spcBef>
              <a:buNone/>
            </a:pPr>
            <a:r>
              <a:rPr lang="ja-JP" b="1"/>
              <a:t>結論</a:t>
            </a:r>
          </a:p>
          <a:p>
            <a:r>
              <a:rPr lang="ja-JP" b="1"/>
              <a:t>局所進行性結腸癌患者において、アジュバント腹腔内温熱化学療法により、罹患率を増加させることなく局所的コントロール率の改善が示されたが、DFSまたはOSに有意な改善は観察されなかった</a:t>
            </a:r>
          </a:p>
        </p:txBody>
      </p:sp>
      <p:sp>
        <p:nvSpPr>
          <p:cNvPr id="23" name="Text Placeholder 4"/>
          <p:cNvSpPr>
            <a:spLocks noGrp="1"/>
          </p:cNvSpPr>
          <p:nvPr>
            <p:ph type="body" sz="quarter" idx="11"/>
          </p:nvPr>
        </p:nvSpPr>
        <p:spPr>
          <a:xfrm>
            <a:off x="6197601" y="6096001"/>
            <a:ext cx="5507567" cy="487363"/>
          </a:xfrm>
        </p:spPr>
        <p:txBody>
          <a:bodyPr/>
          <a:lstStyle/>
          <a:p>
            <a:r>
              <a:rPr lang="ja-JP"/>
              <a:t>Arjona-Sanchez A, et al.Ann Oncol 2022;33(suppl):abstr 314O</a:t>
            </a:r>
          </a:p>
        </p:txBody>
      </p:sp>
      <p:graphicFrame>
        <p:nvGraphicFramePr>
          <p:cNvPr id="7" name="Table 6"/>
          <p:cNvGraphicFramePr>
            <a:graphicFrameLocks noGrp="1"/>
          </p:cNvGraphicFramePr>
          <p:nvPr>
            <p:extLst>
              <p:ext uri="{D42A27DB-BD31-4B8C-83A1-F6EECF244321}">
                <p14:modId xmlns:p14="http://schemas.microsoft.com/office/powerpoint/2010/main" val="1853872080"/>
              </p:ext>
            </p:extLst>
          </p:nvPr>
        </p:nvGraphicFramePr>
        <p:xfrm>
          <a:off x="2515403" y="1598010"/>
          <a:ext cx="7161195" cy="3810000"/>
        </p:xfrm>
        <a:graphic>
          <a:graphicData uri="http://schemas.openxmlformats.org/drawingml/2006/table">
            <a:tbl>
              <a:tblPr firstRow="1" bandRow="1">
                <a:tableStyleId>{5202B0CA-FC54-4496-8BCA-5EF66A818D29}</a:tableStyleId>
              </a:tblPr>
              <a:tblGrid>
                <a:gridCol w="2415941">
                  <a:extLst>
                    <a:ext uri="{9D8B030D-6E8A-4147-A177-3AD203B41FA5}">
                      <a16:colId xmlns:a16="http://schemas.microsoft.com/office/drawing/2014/main" val="2713438561"/>
                    </a:ext>
                  </a:extLst>
                </a:gridCol>
                <a:gridCol w="1617044">
                  <a:extLst>
                    <a:ext uri="{9D8B030D-6E8A-4147-A177-3AD203B41FA5}">
                      <a16:colId xmlns:a16="http://schemas.microsoft.com/office/drawing/2014/main" val="1190940076"/>
                    </a:ext>
                  </a:extLst>
                </a:gridCol>
                <a:gridCol w="1857676">
                  <a:extLst>
                    <a:ext uri="{9D8B030D-6E8A-4147-A177-3AD203B41FA5}">
                      <a16:colId xmlns:a16="http://schemas.microsoft.com/office/drawing/2014/main" val="1068838774"/>
                    </a:ext>
                  </a:extLst>
                </a:gridCol>
                <a:gridCol w="1270534">
                  <a:extLst>
                    <a:ext uri="{9D8B030D-6E8A-4147-A177-3AD203B41FA5}">
                      <a16:colId xmlns:a16="http://schemas.microsoft.com/office/drawing/2014/main" val="946159022"/>
                    </a:ext>
                  </a:extLst>
                </a:gridCol>
              </a:tblGrid>
              <a:tr h="370840">
                <a:tc>
                  <a:txBody>
                    <a:bodyPr/>
                    <a:lstStyle/>
                    <a:p>
                      <a:r>
                        <a:rPr lang="ja-JP" sz="1400">
                          <a:solidFill>
                            <a:schemeClr val="tx2"/>
                          </a:solidFill>
                        </a:rPr>
                        <a:t>罹患率、</a:t>
                      </a:r>
                      <a:r>
                        <a:rPr lang="ja-JP" sz="1400" baseline="0">
                          <a:solidFill>
                            <a:schemeClr val="tx2"/>
                          </a:solidFill>
                        </a:rPr>
                        <a:t>n (%)</a:t>
                      </a:r>
                    </a:p>
                  </a:txBody>
                  <a:tcPr anchor="ctr"/>
                </a:tc>
                <a:tc>
                  <a:txBody>
                    <a:bodyPr/>
                    <a:lstStyle/>
                    <a:p>
                      <a:pPr algn="ctr"/>
                      <a:r>
                        <a:rPr lang="ja-JP" sz="1400" dirty="0">
                          <a:solidFill>
                            <a:schemeClr val="tx2"/>
                          </a:solidFill>
                        </a:rPr>
                        <a:t>手術</a:t>
                      </a:r>
                      <a:r>
                        <a:rPr lang="ja-JP" sz="1400" baseline="0" dirty="0">
                          <a:solidFill>
                            <a:schemeClr val="tx2"/>
                          </a:solidFill>
                        </a:rPr>
                        <a:t> + </a:t>
                      </a:r>
                      <a:r>
                        <a:rPr lang="ja-JP" sz="1400" dirty="0">
                          <a:solidFill>
                            <a:schemeClr val="tx2"/>
                          </a:solidFill>
                        </a:rPr>
                        <a:t>HIPEC
(n=89)</a:t>
                      </a:r>
                    </a:p>
                  </a:txBody>
                  <a:tcPr anchor="ctr"/>
                </a:tc>
                <a:tc>
                  <a:txBody>
                    <a:bodyPr/>
                    <a:lstStyle/>
                    <a:p>
                      <a:pPr algn="ctr"/>
                      <a:r>
                        <a:rPr lang="ja-JP" sz="1400" dirty="0">
                          <a:solidFill>
                            <a:schemeClr val="tx2"/>
                          </a:solidFill>
                        </a:rPr>
                        <a:t>手術
(n=61)</a:t>
                      </a:r>
                    </a:p>
                  </a:txBody>
                  <a:tcPr anchor="ctr"/>
                </a:tc>
                <a:tc>
                  <a:txBody>
                    <a:bodyPr/>
                    <a:lstStyle/>
                    <a:p>
                      <a:pPr algn="ctr"/>
                      <a:r>
                        <a:rPr lang="ja-JP" sz="1400" baseline="0">
                          <a:solidFill>
                            <a:schemeClr val="tx2"/>
                          </a:solidFill>
                        </a:rPr>
                        <a:t>p値</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造孔術</a:t>
                      </a:r>
                    </a:p>
                  </a:txBody>
                  <a:tcPr/>
                </a:tc>
                <a:tc>
                  <a:txBody>
                    <a:bodyPr/>
                    <a:lstStyle/>
                    <a:p>
                      <a:pPr algn="ctr"/>
                      <a:r>
                        <a:rPr lang="ja-JP" sz="1400">
                          <a:solidFill>
                            <a:schemeClr val="tx1"/>
                          </a:solidFill>
                        </a:rPr>
                        <a:t>4 (4.5)</a:t>
                      </a:r>
                    </a:p>
                  </a:txBody>
                  <a:tcPr/>
                </a:tc>
                <a:tc>
                  <a:txBody>
                    <a:bodyPr/>
                    <a:lstStyle/>
                    <a:p>
                      <a:pPr algn="ctr"/>
                      <a:r>
                        <a:rPr lang="ja-JP" sz="1400">
                          <a:solidFill>
                            <a:schemeClr val="tx1"/>
                          </a:solidFill>
                        </a:rPr>
                        <a:t>8 (8.5)</a:t>
                      </a:r>
                    </a:p>
                  </a:txBody>
                  <a:tcPr/>
                </a:tc>
                <a:tc>
                  <a:txBody>
                    <a:bodyPr/>
                    <a:lstStyle/>
                    <a:p>
                      <a:pPr algn="ctr"/>
                      <a:r>
                        <a:rPr lang="ja-JP" sz="1400">
                          <a:solidFill>
                            <a:schemeClr val="tx1"/>
                          </a:solidFill>
                        </a:rPr>
                        <a:t>0.24</a:t>
                      </a:r>
                    </a:p>
                  </a:txBody>
                  <a:tcPr/>
                </a:tc>
                <a:extLst>
                  <a:ext uri="{0D108BD9-81ED-4DB2-BD59-A6C34878D82A}">
                    <a16:rowId xmlns:a16="http://schemas.microsoft.com/office/drawing/2014/main" val="978232405"/>
                  </a:ext>
                </a:extLst>
              </a:tr>
              <a:tr h="0">
                <a:tc>
                  <a:txBody>
                    <a:bodyPr/>
                    <a:lstStyle/>
                    <a:p>
                      <a:r>
                        <a:rPr lang="ja-JP" sz="1400" baseline="0">
                          <a:solidFill>
                            <a:schemeClr val="tx1"/>
                          </a:solidFill>
                        </a:rPr>
                        <a:t>グレード3</a:t>
                      </a:r>
                      <a:r>
                        <a:rPr lang="ja-JP" sz="1400" baseline="0" noProof="0">
                          <a:solidFill>
                            <a:schemeClr val="tx1"/>
                          </a:solidFill>
                        </a:rPr>
                        <a:t>貧血</a:t>
                      </a:r>
                    </a:p>
                  </a:txBody>
                  <a:tcPr/>
                </a:tc>
                <a:tc>
                  <a:txBody>
                    <a:bodyPr/>
                    <a:lstStyle/>
                    <a:p>
                      <a:pPr algn="ctr"/>
                      <a:r>
                        <a:rPr lang="ja-JP" sz="1400" baseline="0">
                          <a:solidFill>
                            <a:schemeClr val="tx1"/>
                          </a:solidFill>
                        </a:rPr>
                        <a:t>7 (8.0)</a:t>
                      </a:r>
                    </a:p>
                  </a:txBody>
                  <a:tcPr/>
                </a:tc>
                <a:tc>
                  <a:txBody>
                    <a:bodyPr/>
                    <a:lstStyle/>
                    <a:p>
                      <a:pPr algn="ctr"/>
                      <a:r>
                        <a:rPr lang="ja-JP" sz="1400">
                          <a:solidFill>
                            <a:schemeClr val="tx1"/>
                          </a:solidFill>
                        </a:rPr>
                        <a:t>5 (5.3)</a:t>
                      </a:r>
                    </a:p>
                  </a:txBody>
                  <a:tcPr/>
                </a:tc>
                <a:tc>
                  <a:txBody>
                    <a:bodyPr/>
                    <a:lstStyle/>
                    <a:p>
                      <a:pPr algn="ctr"/>
                      <a:r>
                        <a:rPr lang="ja-JP" sz="1400">
                          <a:solidFill>
                            <a:schemeClr val="tx1"/>
                          </a:solidFill>
                        </a:rPr>
                        <a:t>0.71</a:t>
                      </a:r>
                    </a:p>
                  </a:txBody>
                  <a:tcPr/>
                </a:tc>
                <a:extLst>
                  <a:ext uri="{0D108BD9-81ED-4DB2-BD59-A6C34878D82A}">
                    <a16:rowId xmlns:a16="http://schemas.microsoft.com/office/drawing/2014/main" val="2232560176"/>
                  </a:ext>
                </a:extLst>
              </a:tr>
              <a:tr h="0">
                <a:tc>
                  <a:txBody>
                    <a:bodyPr/>
                    <a:lstStyle/>
                    <a:p>
                      <a:r>
                        <a:rPr lang="ja-JP" sz="1400" baseline="0">
                          <a:solidFill>
                            <a:schemeClr val="tx1"/>
                          </a:solidFill>
                        </a:rPr>
                        <a:t>グレード4好中球減少症</a:t>
                      </a:r>
                    </a:p>
                  </a:txBody>
                  <a:tcPr/>
                </a:tc>
                <a:tc>
                  <a:txBody>
                    <a:bodyPr/>
                    <a:lstStyle/>
                    <a:p>
                      <a:pPr algn="ctr"/>
                      <a:r>
                        <a:rPr lang="ja-JP" sz="1400">
                          <a:solidFill>
                            <a:schemeClr val="tx1"/>
                          </a:solidFill>
                        </a:rPr>
                        <a:t>1 (1.1)</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0.14</a:t>
                      </a:r>
                    </a:p>
                  </a:txBody>
                  <a:tcPr/>
                </a:tc>
                <a:extLst>
                  <a:ext uri="{0D108BD9-81ED-4DB2-BD59-A6C34878D82A}">
                    <a16:rowId xmlns:a16="http://schemas.microsoft.com/office/drawing/2014/main" val="2912163037"/>
                  </a:ext>
                </a:extLst>
              </a:tr>
              <a:tr h="0">
                <a:tc>
                  <a:txBody>
                    <a:bodyPr/>
                    <a:lstStyle/>
                    <a:p>
                      <a:r>
                        <a:rPr lang="ja-JP" sz="1400" baseline="0">
                          <a:solidFill>
                            <a:schemeClr val="tx1"/>
                          </a:solidFill>
                        </a:rPr>
                        <a:t>グレード1血小板減少症</a:t>
                      </a:r>
                    </a:p>
                  </a:txBody>
                  <a:tcPr/>
                </a:tc>
                <a:tc>
                  <a:txBody>
                    <a:bodyPr/>
                    <a:lstStyle/>
                    <a:p>
                      <a:pPr algn="ctr"/>
                      <a:r>
                        <a:rPr lang="ja-JP" sz="1400">
                          <a:solidFill>
                            <a:schemeClr val="tx1"/>
                          </a:solidFill>
                        </a:rPr>
                        <a:t>2 (2.3)</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0.27</a:t>
                      </a:r>
                    </a:p>
                  </a:txBody>
                  <a:tcPr/>
                </a:tc>
                <a:extLst>
                  <a:ext uri="{0D108BD9-81ED-4DB2-BD59-A6C34878D82A}">
                    <a16:rowId xmlns:a16="http://schemas.microsoft.com/office/drawing/2014/main" val="2280450884"/>
                  </a:ext>
                </a:extLst>
              </a:tr>
              <a:tr h="0">
                <a:tc>
                  <a:txBody>
                    <a:bodyPr/>
                    <a:lstStyle/>
                    <a:p>
                      <a:r>
                        <a:rPr lang="ja-JP" sz="1400" baseline="0">
                          <a:solidFill>
                            <a:schemeClr val="tx1"/>
                          </a:solidFill>
                        </a:rPr>
                        <a:t>腎不全(RIFLE)</a:t>
                      </a:r>
                    </a:p>
                    <a:p>
                      <a:pPr marL="182563" indent="0"/>
                      <a:r>
                        <a:rPr lang="ja-JP" sz="1400" baseline="0">
                          <a:solidFill>
                            <a:schemeClr val="tx1"/>
                          </a:solidFill>
                        </a:rPr>
                        <a:t>リスク</a:t>
                      </a:r>
                    </a:p>
                    <a:p>
                      <a:pPr marL="182563" indent="0"/>
                      <a:r>
                        <a:rPr lang="ja-JP" sz="1400" baseline="0">
                          <a:solidFill>
                            <a:schemeClr val="tx1"/>
                          </a:solidFill>
                        </a:rPr>
                        <a:t>傷害</a:t>
                      </a:r>
                    </a:p>
                  </a:txBody>
                  <a:tcPr/>
                </a:tc>
                <a:tc>
                  <a:txBody>
                    <a:bodyPr/>
                    <a:lstStyle/>
                    <a:p>
                      <a:pPr algn="l" rtl="0"/>
                      <a:endParaRPr lang="en-GB" sz="1400" dirty="0">
                        <a:solidFill>
                          <a:schemeClr val="tx1"/>
                        </a:solidFill>
                      </a:endParaRPr>
                    </a:p>
                    <a:p>
                      <a:pPr algn="ctr"/>
                      <a:r>
                        <a:rPr lang="ja-JP" sz="1400">
                          <a:solidFill>
                            <a:schemeClr val="tx1"/>
                          </a:solidFill>
                        </a:rPr>
                        <a:t>1 (1.1)</a:t>
                      </a:r>
                    </a:p>
                    <a:p>
                      <a:pPr algn="ctr"/>
                      <a:r>
                        <a:rPr lang="ja-JP" sz="1400">
                          <a:solidFill>
                            <a:schemeClr val="tx1"/>
                          </a:solidFill>
                        </a:rPr>
                        <a:t>1</a:t>
                      </a:r>
                      <a:r>
                        <a:rPr lang="ja-JP" sz="1400" baseline="0">
                          <a:solidFill>
                            <a:schemeClr val="tx1"/>
                          </a:solidFill>
                        </a:rPr>
                        <a:t> (1.1)</a:t>
                      </a:r>
                    </a:p>
                  </a:txBody>
                  <a:tcPr/>
                </a:tc>
                <a:tc>
                  <a:txBody>
                    <a:bodyPr/>
                    <a:lstStyle/>
                    <a:p>
                      <a:pPr algn="l" rtl="0"/>
                      <a:endParaRPr lang="en-GB" sz="1400" dirty="0">
                        <a:solidFill>
                          <a:schemeClr val="tx1"/>
                        </a:solidFill>
                      </a:endParaRPr>
                    </a:p>
                    <a:p>
                      <a:pPr algn="ctr"/>
                      <a:r>
                        <a:rPr lang="ja-JP" sz="1400">
                          <a:solidFill>
                            <a:schemeClr val="tx1"/>
                          </a:solidFill>
                        </a:rPr>
                        <a:t>1 (1.1)</a:t>
                      </a:r>
                    </a:p>
                    <a:p>
                      <a:pPr algn="ctr"/>
                      <a:r>
                        <a:rPr lang="ja-JP" sz="1400">
                          <a:solidFill>
                            <a:schemeClr val="tx1"/>
                          </a:solidFill>
                        </a:rPr>
                        <a:t>0</a:t>
                      </a:r>
                    </a:p>
                  </a:txBody>
                  <a:tcPr/>
                </a:tc>
                <a:tc>
                  <a:txBody>
                    <a:bodyPr/>
                    <a:lstStyle/>
                    <a:p>
                      <a:pPr algn="l" rtl="0"/>
                      <a:endParaRPr lang="en-GB" sz="1400" dirty="0">
                        <a:solidFill>
                          <a:schemeClr val="tx1"/>
                        </a:solidFill>
                      </a:endParaRPr>
                    </a:p>
                    <a:p>
                      <a:pPr algn="ctr"/>
                      <a:r>
                        <a:rPr lang="ja-JP" sz="1400">
                          <a:solidFill>
                            <a:schemeClr val="tx1"/>
                          </a:solidFill>
                        </a:rPr>
                        <a:t>0.54</a:t>
                      </a:r>
                    </a:p>
                  </a:txBody>
                  <a:tcPr/>
                </a:tc>
                <a:extLst>
                  <a:ext uri="{0D108BD9-81ED-4DB2-BD59-A6C34878D82A}">
                    <a16:rowId xmlns:a16="http://schemas.microsoft.com/office/drawing/2014/main" val="3368316895"/>
                  </a:ext>
                </a:extLst>
              </a:tr>
              <a:tr h="0">
                <a:tc>
                  <a:txBody>
                    <a:bodyPr/>
                    <a:lstStyle/>
                    <a:p>
                      <a:r>
                        <a:rPr lang="ja-JP" sz="1400" baseline="0">
                          <a:solidFill>
                            <a:schemeClr val="tx1"/>
                          </a:solidFill>
                        </a:rPr>
                        <a:t>再介入</a:t>
                      </a:r>
                    </a:p>
                  </a:txBody>
                  <a:tcPr/>
                </a:tc>
                <a:tc>
                  <a:txBody>
                    <a:bodyPr/>
                    <a:lstStyle/>
                    <a:p>
                      <a:pPr algn="ctr"/>
                      <a:r>
                        <a:rPr lang="ja-JP" sz="1400">
                          <a:solidFill>
                            <a:schemeClr val="tx1"/>
                          </a:solidFill>
                        </a:rPr>
                        <a:t>11</a:t>
                      </a:r>
                      <a:r>
                        <a:rPr lang="ja-JP" sz="1400" baseline="0">
                          <a:solidFill>
                            <a:schemeClr val="tx1"/>
                          </a:solidFill>
                        </a:rPr>
                        <a:t> (12.0)</a:t>
                      </a:r>
                    </a:p>
                  </a:txBody>
                  <a:tcPr/>
                </a:tc>
                <a:tc>
                  <a:txBody>
                    <a:bodyPr/>
                    <a:lstStyle/>
                    <a:p>
                      <a:pPr algn="ctr"/>
                      <a:r>
                        <a:rPr lang="ja-JP" sz="1400">
                          <a:solidFill>
                            <a:schemeClr val="tx1"/>
                          </a:solidFill>
                        </a:rPr>
                        <a:t>11 (11.0)</a:t>
                      </a:r>
                    </a:p>
                  </a:txBody>
                  <a:tcPr/>
                </a:tc>
                <a:tc>
                  <a:txBody>
                    <a:bodyPr/>
                    <a:lstStyle/>
                    <a:p>
                      <a:pPr algn="ctr"/>
                      <a:r>
                        <a:rPr lang="ja-JP" sz="1400">
                          <a:solidFill>
                            <a:schemeClr val="tx1"/>
                          </a:solidFill>
                        </a:rPr>
                        <a:t>0.89</a:t>
                      </a:r>
                    </a:p>
                  </a:txBody>
                  <a:tcPr/>
                </a:tc>
                <a:extLst>
                  <a:ext uri="{0D108BD9-81ED-4DB2-BD59-A6C34878D82A}">
                    <a16:rowId xmlns:a16="http://schemas.microsoft.com/office/drawing/2014/main" val="4095756744"/>
                  </a:ext>
                </a:extLst>
              </a:tr>
              <a:tr h="0">
                <a:tc>
                  <a:txBody>
                    <a:bodyPr/>
                    <a:lstStyle/>
                    <a:p>
                      <a:r>
                        <a:rPr lang="ja-JP" sz="1400" baseline="0">
                          <a:solidFill>
                            <a:schemeClr val="tx1"/>
                          </a:solidFill>
                        </a:rPr>
                        <a:t>主な罹患率 </a:t>
                      </a:r>
                    </a:p>
                    <a:p>
                      <a:pPr marL="182563" indent="0"/>
                      <a:r>
                        <a:rPr lang="ja-JP" sz="1400" baseline="0">
                          <a:solidFill>
                            <a:schemeClr val="tx1"/>
                          </a:solidFill>
                        </a:rPr>
                        <a:t>30日</a:t>
                      </a:r>
                    </a:p>
                    <a:p>
                      <a:pPr marL="182563" indent="0"/>
                      <a:r>
                        <a:rPr lang="ja-JP" sz="1400" baseline="0">
                          <a:solidFill>
                            <a:schemeClr val="tx1"/>
                          </a:solidFill>
                        </a:rPr>
                        <a:t>60日</a:t>
                      </a:r>
                    </a:p>
                  </a:txBody>
                  <a:tcPr/>
                </a:tc>
                <a:tc>
                  <a:txBody>
                    <a:bodyPr/>
                    <a:lstStyle/>
                    <a:p>
                      <a:pPr algn="l" rtl="0"/>
                      <a:endParaRPr lang="en-GB" sz="1400" dirty="0">
                        <a:solidFill>
                          <a:schemeClr val="tx1"/>
                        </a:solidFill>
                      </a:endParaRPr>
                    </a:p>
                    <a:p>
                      <a:pPr algn="ctr"/>
                      <a:r>
                        <a:rPr lang="ja-JP" sz="1400">
                          <a:solidFill>
                            <a:schemeClr val="tx1"/>
                          </a:solidFill>
                        </a:rPr>
                        <a:t>21 (23.6)</a:t>
                      </a:r>
                    </a:p>
                    <a:p>
                      <a:pPr algn="ctr"/>
                      <a:r>
                        <a:rPr lang="ja-JP" sz="1400">
                          <a:solidFill>
                            <a:schemeClr val="tx1"/>
                          </a:solidFill>
                        </a:rPr>
                        <a:t>23 (25.8)</a:t>
                      </a:r>
                    </a:p>
                  </a:txBody>
                  <a:tcPr/>
                </a:tc>
                <a:tc>
                  <a:txBody>
                    <a:bodyPr/>
                    <a:lstStyle/>
                    <a:p>
                      <a:pPr algn="l" rtl="0"/>
                      <a:endParaRPr lang="en-GB" sz="1400" dirty="0">
                        <a:solidFill>
                          <a:schemeClr val="tx1"/>
                        </a:solidFill>
                      </a:endParaRPr>
                    </a:p>
                    <a:p>
                      <a:pPr algn="ctr"/>
                      <a:r>
                        <a:rPr lang="ja-JP" sz="1400">
                          <a:solidFill>
                            <a:schemeClr val="tx1"/>
                          </a:solidFill>
                        </a:rPr>
                        <a:t>17 (18.1)</a:t>
                      </a:r>
                    </a:p>
                    <a:p>
                      <a:pPr algn="ctr"/>
                      <a:r>
                        <a:rPr lang="ja-JP" sz="1400">
                          <a:solidFill>
                            <a:schemeClr val="tx1"/>
                          </a:solidFill>
                        </a:rPr>
                        <a:t>17</a:t>
                      </a:r>
                      <a:r>
                        <a:rPr lang="ja-JP" sz="1400" baseline="0">
                          <a:solidFill>
                            <a:schemeClr val="tx1"/>
                          </a:solidFill>
                        </a:rPr>
                        <a:t> (18.1)</a:t>
                      </a:r>
                    </a:p>
                  </a:txBody>
                  <a:tcPr/>
                </a:tc>
                <a:tc>
                  <a:txBody>
                    <a:bodyPr/>
                    <a:lstStyle/>
                    <a:p>
                      <a:pPr algn="l" rtl="0"/>
                      <a:endParaRPr lang="en-GB" sz="1400" dirty="0">
                        <a:solidFill>
                          <a:schemeClr val="tx1"/>
                        </a:solidFill>
                      </a:endParaRPr>
                    </a:p>
                    <a:p>
                      <a:pPr algn="ctr"/>
                      <a:r>
                        <a:rPr lang="ja-JP" sz="1400">
                          <a:solidFill>
                            <a:schemeClr val="tx1"/>
                          </a:solidFill>
                        </a:rPr>
                        <a:t>0.35</a:t>
                      </a:r>
                    </a:p>
                    <a:p>
                      <a:pPr algn="ctr"/>
                      <a:r>
                        <a:rPr lang="ja-JP" sz="1400">
                          <a:solidFill>
                            <a:schemeClr val="tx1"/>
                          </a:solidFill>
                        </a:rPr>
                        <a:t>0.20</a:t>
                      </a:r>
                    </a:p>
                  </a:txBody>
                  <a:tcPr/>
                </a:tc>
                <a:extLst>
                  <a:ext uri="{0D108BD9-81ED-4DB2-BD59-A6C34878D82A}">
                    <a16:rowId xmlns:a16="http://schemas.microsoft.com/office/drawing/2014/main" val="590336552"/>
                  </a:ext>
                </a:extLst>
              </a:tr>
              <a:tr h="0">
                <a:tc>
                  <a:txBody>
                    <a:bodyPr/>
                    <a:lstStyle/>
                    <a:p>
                      <a:r>
                        <a:rPr lang="ja-JP" sz="1400" baseline="0">
                          <a:solidFill>
                            <a:schemeClr val="tx1"/>
                          </a:solidFill>
                        </a:rPr>
                        <a:t>30日後の死亡率</a:t>
                      </a:r>
                    </a:p>
                  </a:txBody>
                  <a:tcPr/>
                </a:tc>
                <a:tc>
                  <a:txBody>
                    <a:bodyPr/>
                    <a:lstStyle/>
                    <a:p>
                      <a:pPr algn="ctr"/>
                      <a:r>
                        <a:rPr lang="ja-JP" sz="1400">
                          <a:solidFill>
                            <a:schemeClr val="tx1"/>
                          </a:solidFill>
                        </a:rPr>
                        <a:t>1 (1.1)</a:t>
                      </a:r>
                    </a:p>
                  </a:txBody>
                  <a:tcPr/>
                </a:tc>
                <a:tc>
                  <a:txBody>
                    <a:bodyPr/>
                    <a:lstStyle/>
                    <a:p>
                      <a:pPr algn="ctr"/>
                      <a:r>
                        <a:rPr lang="ja-JP" sz="1400">
                          <a:solidFill>
                            <a:schemeClr val="tx1"/>
                          </a:solidFill>
                        </a:rPr>
                        <a:t>2 (2.1)</a:t>
                      </a:r>
                    </a:p>
                  </a:txBody>
                  <a:tcPr/>
                </a:tc>
                <a:tc>
                  <a:txBody>
                    <a:bodyPr/>
                    <a:lstStyle/>
                    <a:p>
                      <a:pPr algn="ctr"/>
                      <a:r>
                        <a:rPr lang="ja-JP" sz="1400" dirty="0">
                          <a:solidFill>
                            <a:schemeClr val="tx1"/>
                          </a:solidFill>
                        </a:rPr>
                        <a:t>0.60</a:t>
                      </a:r>
                    </a:p>
                  </a:txBody>
                  <a:tcPr/>
                </a:tc>
                <a:extLst>
                  <a:ext uri="{0D108BD9-81ED-4DB2-BD59-A6C34878D82A}">
                    <a16:rowId xmlns:a16="http://schemas.microsoft.com/office/drawing/2014/main" val="1085383580"/>
                  </a:ext>
                </a:extLst>
              </a:tr>
            </a:tbl>
          </a:graphicData>
        </a:graphic>
      </p:graphicFrame>
    </p:spTree>
    <p:extLst>
      <p:ext uri="{BB962C8B-B14F-4D97-AF65-F5344CB8AC3E}">
        <p14:creationId xmlns:p14="http://schemas.microsoft.com/office/powerpoint/2010/main" val="2931358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5" y="179614"/>
            <a:ext cx="10958932" cy="807720"/>
          </a:xfrm>
        </p:spPr>
        <p:txBody>
          <a:bodyPr/>
          <a:lstStyle/>
          <a:p>
            <a:r>
              <a:rPr lang="ja-JP" dirty="0"/>
              <a:t>LBA23：マイクロサテライト不安定性(MSI)を有する転移性結腸直腸癌(mCRC)患者におけるアベルマブと標準的な第二選択治療の比較検討：SAMCO-PRODIGE 54無作為化第II相試験 </a:t>
            </a:r>
            <a:br>
              <a:rPr lang="en-GB" altLang="ja-JP" dirty="0"/>
            </a:br>
            <a:r>
              <a:rPr lang="ja-JP" dirty="0"/>
              <a:t>– Taieb J、et al.</a:t>
            </a:r>
          </a:p>
        </p:txBody>
      </p:sp>
      <p:sp>
        <p:nvSpPr>
          <p:cNvPr id="22" name="Content Placeholder 2"/>
          <p:cNvSpPr>
            <a:spLocks noGrp="1"/>
          </p:cNvSpPr>
          <p:nvPr>
            <p:ph idx="1"/>
          </p:nvPr>
        </p:nvSpPr>
        <p:spPr/>
        <p:txBody>
          <a:bodyPr/>
          <a:lstStyle/>
          <a:p>
            <a:pPr marL="0" indent="0">
              <a:buNone/>
            </a:pPr>
            <a:r>
              <a:rPr lang="ja-JP" b="1"/>
              <a:t>試験の目的</a:t>
            </a:r>
          </a:p>
          <a:p>
            <a:r>
              <a:rPr lang="ja-JP"/>
              <a:t>フランスの施設における第II相SAMCO-PRODIGE 54試験で、mCRCおよびMSI患者を対象に、2Lアベルマブの有効性と安全性を評価すること</a:t>
            </a:r>
          </a:p>
        </p:txBody>
      </p:sp>
      <p:sp>
        <p:nvSpPr>
          <p:cNvPr id="19" name="Text Placeholder 18"/>
          <p:cNvSpPr>
            <a:spLocks noGrp="1"/>
          </p:cNvSpPr>
          <p:nvPr>
            <p:ph type="body" sz="quarter" idx="10"/>
          </p:nvPr>
        </p:nvSpPr>
        <p:spPr/>
        <p:txBody>
          <a:bodyPr/>
          <a:lstStyle/>
          <a:p>
            <a:r>
              <a:rPr lang="ja-JP"/>
              <a:t>*1Lレジメン±標的治療(ベバシズマブ、アフリベルセプト、ラムシルマブ、パニツムマブ、セツキシマブ)に応じてFOLFOXまたはFOLFIRI</a:t>
            </a:r>
          </a:p>
        </p:txBody>
      </p:sp>
      <p:sp>
        <p:nvSpPr>
          <p:cNvPr id="23" name="Text Placeholder 4"/>
          <p:cNvSpPr>
            <a:spLocks noGrp="1"/>
          </p:cNvSpPr>
          <p:nvPr>
            <p:ph type="body" sz="quarter" idx="11"/>
          </p:nvPr>
        </p:nvSpPr>
        <p:spPr/>
        <p:txBody>
          <a:bodyPr/>
          <a:lstStyle/>
          <a:p>
            <a:r>
              <a:rPr lang="ja-JP" dirty="0"/>
              <a:t>2022年ESMO会議で発表 </a:t>
            </a:r>
            <a:br>
              <a:rPr lang="en-GB" altLang="ja-JP" dirty="0"/>
            </a:br>
            <a:r>
              <a:rPr lang="ja-JP" dirty="0"/>
              <a:t>Daeb J, et al.Ann Oncol 2022;33(suppl):abstr LBA23</a:t>
            </a:r>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 (RECIST v1.1)</a:t>
            </a:r>
          </a:p>
        </p:txBody>
      </p:sp>
      <p:sp>
        <p:nvSpPr>
          <p:cNvPr id="24" name="Oval 14"/>
          <p:cNvSpPr>
            <a:spLocks noChangeArrowheads="1"/>
          </p:cNvSpPr>
          <p:nvPr/>
        </p:nvSpPr>
        <p:spPr bwMode="auto">
          <a:xfrm>
            <a:off x="5605304" y="352393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5" name="AutoShape 15"/>
          <p:cNvCxnSpPr>
            <a:cxnSpLocks noChangeShapeType="1"/>
            <a:stCxn id="24" idx="0"/>
            <a:endCxn id="27" idx="1"/>
          </p:cNvCxnSpPr>
          <p:nvPr/>
        </p:nvCxnSpPr>
        <p:spPr bwMode="auto">
          <a:xfrm rot="5400000" flipH="1" flipV="1">
            <a:off x="5778433" y="2913277"/>
            <a:ext cx="729323" cy="491984"/>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flipV="1">
            <a:off x="5242256" y="3816030"/>
            <a:ext cx="363048" cy="1"/>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6389086" y="2347845"/>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アベルマブ 10 mg/kg q2w</a:t>
            </a:r>
            <a:br>
              <a:rPr lang="ja-JP">
                <a:solidFill>
                  <a:srgbClr val="FFFFFF"/>
                </a:solidFill>
                <a:ea typeface="SimSun" pitchFamily="2" charset="-122"/>
              </a:rPr>
            </a:br>
            <a:r>
              <a:rPr lang="ja-JP">
                <a:solidFill>
                  <a:srgbClr val="FFFFFF"/>
                </a:solidFill>
                <a:ea typeface="SimSun" pitchFamily="2" charset="-122"/>
              </a:rPr>
              <a:t>(n=61)</a:t>
            </a:r>
          </a:p>
        </p:txBody>
      </p:sp>
      <p:sp>
        <p:nvSpPr>
          <p:cNvPr id="28" name="AutoShape 9"/>
          <p:cNvSpPr>
            <a:spLocks noChangeArrowheads="1"/>
          </p:cNvSpPr>
          <p:nvPr/>
        </p:nvSpPr>
        <p:spPr bwMode="auto">
          <a:xfrm>
            <a:off x="1238977" y="2724706"/>
            <a:ext cx="4003279"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MSI-H/dMMR</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1Lオキサリプラチンまたはイリノテカンベースの治療±標的薬による進行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(n=122</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5767298" y="4237934"/>
            <a:ext cx="751592" cy="491984"/>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ORR、DCR、OS、安全性</a:t>
            </a:r>
          </a:p>
        </p:txBody>
      </p:sp>
      <p:sp>
        <p:nvSpPr>
          <p:cNvPr id="31" name="AutoShape 8"/>
          <p:cNvSpPr>
            <a:spLocks noChangeArrowheads="1"/>
          </p:cNvSpPr>
          <p:nvPr/>
        </p:nvSpPr>
        <p:spPr bwMode="auto">
          <a:xfrm>
            <a:off x="6389086" y="4412960"/>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標準2L治療
(n=61)</a:t>
            </a:r>
          </a:p>
        </p:txBody>
      </p:sp>
      <p:sp>
        <p:nvSpPr>
          <p:cNvPr id="32" name="Content Placeholder 26"/>
          <p:cNvSpPr txBox="1">
            <a:spLocks/>
          </p:cNvSpPr>
          <p:nvPr/>
        </p:nvSpPr>
        <p:spPr bwMode="auto">
          <a:xfrm>
            <a:off x="6551947" y="3244605"/>
            <a:ext cx="3560814"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層化</a:t>
            </a:r>
          </a:p>
          <a:p>
            <a:pPr marL="203200" lvl="0" indent="-203200">
              <a:spcAft>
                <a:spcPts val="400"/>
              </a:spcAft>
              <a:buFont typeface="Arial" pitchFamily="34" charset="0"/>
              <a:buChar char="•"/>
              <a:defRPr/>
            </a:pPr>
            <a:r>
              <a:rPr lang="ja-JP" sz="1400" dirty="0">
                <a:solidFill>
                  <a:srgbClr val="4D4D4D"/>
                </a:solidFill>
              </a:rPr>
              <a:t>WHO PS (0–1 対 2)</a:t>
            </a:r>
          </a:p>
          <a:p>
            <a:pPr marL="203200" lvl="0" indent="-203200">
              <a:spcAft>
                <a:spcPts val="400"/>
              </a:spcAft>
              <a:buFont typeface="Arial" pitchFamily="34" charset="0"/>
              <a:buChar char="•"/>
              <a:defRPr/>
            </a:pPr>
            <a:r>
              <a:rPr lang="ja-JP" sz="1400" dirty="0">
                <a:solidFill>
                  <a:srgbClr val="4D4D4D"/>
                </a:solidFill>
              </a:rPr>
              <a:t>BRAF V600Eステータス(WT 対 変異体)</a:t>
            </a:r>
          </a:p>
          <a:p>
            <a:pPr marL="203200" lvl="0" indent="-203200">
              <a:spcAft>
                <a:spcPts val="400"/>
              </a:spcAft>
              <a:buFont typeface="Arial" pitchFamily="34" charset="0"/>
              <a:buChar char="•"/>
              <a:defRPr/>
            </a:pPr>
            <a:r>
              <a:rPr lang="ja-JP" sz="1400" dirty="0">
                <a:solidFill>
                  <a:srgbClr val="4D4D4D"/>
                </a:solidFill>
              </a:rPr>
              <a:t>年齢（&lt;70 対 ≥70歳）</a:t>
            </a:r>
          </a:p>
        </p:txBody>
      </p:sp>
      <p:cxnSp>
        <p:nvCxnSpPr>
          <p:cNvPr id="33" name="AutoShape 21"/>
          <p:cNvCxnSpPr>
            <a:cxnSpLocks noChangeShapeType="1"/>
            <a:stCxn id="27" idx="3"/>
            <a:endCxn id="34" idx="1"/>
          </p:cNvCxnSpPr>
          <p:nvPr/>
        </p:nvCxnSpPr>
        <p:spPr bwMode="auto">
          <a:xfrm>
            <a:off x="9836410" y="2794607"/>
            <a:ext cx="432836" cy="0"/>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10269246" y="2465826"/>
            <a:ext cx="714109" cy="657562"/>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a:solidFill>
                  <a:srgbClr val="FFFFFF"/>
                </a:solidFill>
                <a:ea typeface="SimSun" pitchFamily="2" charset="-122"/>
              </a:rPr>
              <a:t>PD</a:t>
            </a:r>
          </a:p>
        </p:txBody>
      </p:sp>
      <p:cxnSp>
        <p:nvCxnSpPr>
          <p:cNvPr id="35" name="AutoShape 21"/>
          <p:cNvCxnSpPr>
            <a:cxnSpLocks noChangeShapeType="1"/>
            <a:stCxn id="31" idx="3"/>
            <a:endCxn id="36" idx="1"/>
          </p:cNvCxnSpPr>
          <p:nvPr/>
        </p:nvCxnSpPr>
        <p:spPr bwMode="auto">
          <a:xfrm>
            <a:off x="9836410" y="4859722"/>
            <a:ext cx="432836" cy="0"/>
          </a:xfrm>
          <a:prstGeom prst="straightConnector1">
            <a:avLst/>
          </a:prstGeom>
          <a:noFill/>
          <a:ln w="57150">
            <a:solidFill>
              <a:schemeClr val="bg2">
                <a:lumMod val="60000"/>
                <a:lumOff val="40000"/>
              </a:schemeClr>
            </a:solidFill>
            <a:round/>
            <a:headEnd/>
            <a:tailEnd type="triangle" w="med" len="med"/>
          </a:ln>
        </p:spPr>
      </p:cxnSp>
      <p:sp>
        <p:nvSpPr>
          <p:cNvPr id="36" name="AutoShape 8"/>
          <p:cNvSpPr>
            <a:spLocks noChangeArrowheads="1"/>
          </p:cNvSpPr>
          <p:nvPr/>
        </p:nvSpPr>
        <p:spPr bwMode="auto">
          <a:xfrm>
            <a:off x="10269246" y="4530941"/>
            <a:ext cx="714109" cy="657562"/>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a:solidFill>
                  <a:srgbClr val="FFFFFF"/>
                </a:solidFill>
                <a:ea typeface="SimSun" pitchFamily="2" charset="-122"/>
              </a:rPr>
              <a:t>PD</a:t>
            </a:r>
          </a:p>
        </p:txBody>
      </p:sp>
    </p:spTree>
    <p:extLst>
      <p:ext uri="{BB962C8B-B14F-4D97-AF65-F5344CB8AC3E}">
        <p14:creationId xmlns:p14="http://schemas.microsoft.com/office/powerpoint/2010/main" val="40755284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Placeholder 111"/>
          <p:cNvSpPr>
            <a:spLocks noGrp="1"/>
          </p:cNvSpPr>
          <p:nvPr>
            <p:ph type="body" sz="quarter" idx="10"/>
          </p:nvPr>
        </p:nvSpPr>
        <p:spPr>
          <a:xfrm>
            <a:off x="486834" y="6096001"/>
            <a:ext cx="7106890" cy="487363"/>
          </a:xfrm>
        </p:spPr>
        <p:txBody>
          <a:bodyPr/>
          <a:lstStyle/>
          <a:p>
            <a:r>
              <a:rPr lang="ja-JP"/>
              <a:t>*カプラン・マイヤー曲線が7.3か月目で交差しているため、ログランク検定とHEの治療は無効</a:t>
            </a:r>
          </a:p>
        </p:txBody>
      </p:sp>
      <p:sp>
        <p:nvSpPr>
          <p:cNvPr id="114" name="Title 1"/>
          <p:cNvSpPr>
            <a:spLocks noGrp="1"/>
          </p:cNvSpPr>
          <p:nvPr>
            <p:ph type="title"/>
          </p:nvPr>
        </p:nvSpPr>
        <p:spPr>
          <a:xfrm>
            <a:off x="486833" y="179614"/>
            <a:ext cx="10845563" cy="807720"/>
          </a:xfrm>
        </p:spPr>
        <p:txBody>
          <a:bodyPr/>
          <a:lstStyle/>
          <a:p>
            <a:r>
              <a:rPr lang="ja-JP" dirty="0"/>
              <a:t>LBA23：マイクロサテライト不安定性(MSI)を有する転移性結腸直腸癌(mCRC)患者におけるアベルマブと標準的な第二選択治療の比較検討：SAMCO-PRODIGE 54無作為化第II相試験 </a:t>
            </a:r>
            <a:br>
              <a:rPr lang="en-GB" altLang="ja-JP" dirty="0"/>
            </a:br>
            <a:r>
              <a:rPr lang="ja-JP" dirty="0"/>
              <a:t>– Taieb J、et al.</a:t>
            </a:r>
          </a:p>
        </p:txBody>
      </p:sp>
      <p:sp>
        <p:nvSpPr>
          <p:cNvPr id="115"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116" name="Text Placeholder 4"/>
          <p:cNvSpPr>
            <a:spLocks noGrp="1"/>
          </p:cNvSpPr>
          <p:nvPr>
            <p:ph type="body" sz="quarter" idx="11"/>
          </p:nvPr>
        </p:nvSpPr>
        <p:spPr>
          <a:xfrm>
            <a:off x="6197601" y="6096001"/>
            <a:ext cx="5507567" cy="487363"/>
          </a:xfrm>
        </p:spPr>
        <p:txBody>
          <a:bodyPr/>
          <a:lstStyle/>
          <a:p>
            <a:r>
              <a:rPr lang="ja-JP"/>
              <a:t>Taieb J, et al.Ann Oncol 2022;33(suppl):abstr LBA23</a:t>
            </a:r>
          </a:p>
        </p:txBody>
      </p:sp>
      <p:sp>
        <p:nvSpPr>
          <p:cNvPr id="117" name="TextBox 116">
            <a:extLst>
              <a:ext uri="{FF2B5EF4-FFF2-40B4-BE49-F238E27FC236}">
                <a16:creationId xmlns:a16="http://schemas.microsoft.com/office/drawing/2014/main" id="{AA12684B-FEDF-89D7-0E7F-3CEA99907A04}"/>
              </a:ext>
            </a:extLst>
          </p:cNvPr>
          <p:cNvSpPr txBox="1"/>
          <p:nvPr/>
        </p:nvSpPr>
        <p:spPr>
          <a:xfrm>
            <a:off x="4736242" y="1439450"/>
            <a:ext cx="2739854"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118" name="Freeform 21">
            <a:extLst>
              <a:ext uri="{FF2B5EF4-FFF2-40B4-BE49-F238E27FC236}">
                <a16:creationId xmlns:a16="http://schemas.microsoft.com/office/drawing/2014/main" id="{EE8774D2-9612-0ABF-DDBF-03CA10EEDBBE}"/>
              </a:ext>
            </a:extLst>
          </p:cNvPr>
          <p:cNvSpPr>
            <a:spLocks/>
          </p:cNvSpPr>
          <p:nvPr/>
        </p:nvSpPr>
        <p:spPr bwMode="auto">
          <a:xfrm>
            <a:off x="4026057" y="1919877"/>
            <a:ext cx="6229742" cy="316012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19" name="Group 118">
            <a:extLst>
              <a:ext uri="{FF2B5EF4-FFF2-40B4-BE49-F238E27FC236}">
                <a16:creationId xmlns:a16="http://schemas.microsoft.com/office/drawing/2014/main" id="{C3510713-D872-13C1-C238-C18B76BF51DC}"/>
              </a:ext>
            </a:extLst>
          </p:cNvPr>
          <p:cNvGrpSpPr/>
          <p:nvPr/>
        </p:nvGrpSpPr>
        <p:grpSpPr>
          <a:xfrm>
            <a:off x="3300925" y="1770515"/>
            <a:ext cx="713738" cy="3455885"/>
            <a:chOff x="1270617" y="1295099"/>
            <a:chExt cx="713738" cy="2799854"/>
          </a:xfrm>
        </p:grpSpPr>
        <p:sp>
          <p:nvSpPr>
            <p:cNvPr id="120" name="Line 6">
              <a:extLst>
                <a:ext uri="{FF2B5EF4-FFF2-40B4-BE49-F238E27FC236}">
                  <a16:creationId xmlns:a16="http://schemas.microsoft.com/office/drawing/2014/main" id="{AD54855E-9B75-4BC9-3A9D-4043AFDD687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1" name="Line 7">
              <a:extLst>
                <a:ext uri="{FF2B5EF4-FFF2-40B4-BE49-F238E27FC236}">
                  <a16:creationId xmlns:a16="http://schemas.microsoft.com/office/drawing/2014/main" id="{B03C99C6-2694-36DB-ADA1-145CDFF54F91}"/>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2" name="Line 8">
              <a:extLst>
                <a:ext uri="{FF2B5EF4-FFF2-40B4-BE49-F238E27FC236}">
                  <a16:creationId xmlns:a16="http://schemas.microsoft.com/office/drawing/2014/main" id="{B19DC5E1-BC45-F04E-E4BD-BD8907F86661}"/>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3" name="Line 9">
              <a:extLst>
                <a:ext uri="{FF2B5EF4-FFF2-40B4-BE49-F238E27FC236}">
                  <a16:creationId xmlns:a16="http://schemas.microsoft.com/office/drawing/2014/main" id="{C07E0922-03D3-F540-FA93-9E45EEFCE1A8}"/>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4" name="Line 10">
              <a:extLst>
                <a:ext uri="{FF2B5EF4-FFF2-40B4-BE49-F238E27FC236}">
                  <a16:creationId xmlns:a16="http://schemas.microsoft.com/office/drawing/2014/main" id="{6F0874E7-5E1A-4270-DC2D-FE25E628774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5" name="Line 11">
              <a:extLst>
                <a:ext uri="{FF2B5EF4-FFF2-40B4-BE49-F238E27FC236}">
                  <a16:creationId xmlns:a16="http://schemas.microsoft.com/office/drawing/2014/main" id="{7B96F0F2-0AC3-665E-3AD1-EBDB24244ECC}"/>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6" name="TextBox 125">
              <a:extLst>
                <a:ext uri="{FF2B5EF4-FFF2-40B4-BE49-F238E27FC236}">
                  <a16:creationId xmlns:a16="http://schemas.microsoft.com/office/drawing/2014/main" id="{C2B21500-0C6D-1491-145A-BFC18813E554}"/>
                </a:ext>
              </a:extLst>
            </p:cNvPr>
            <p:cNvSpPr txBox="1"/>
            <p:nvPr/>
          </p:nvSpPr>
          <p:spPr>
            <a:xfrm rot="16200000">
              <a:off x="1102947" y="2569414"/>
              <a:ext cx="643118"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PFS、%</a:t>
              </a:r>
            </a:p>
          </p:txBody>
        </p:sp>
        <p:sp>
          <p:nvSpPr>
            <p:cNvPr id="127" name="TextBox 126">
              <a:extLst>
                <a:ext uri="{FF2B5EF4-FFF2-40B4-BE49-F238E27FC236}">
                  <a16:creationId xmlns:a16="http://schemas.microsoft.com/office/drawing/2014/main" id="{804FA790-13E9-2C69-3B0E-AFD900028D5E}"/>
                </a:ext>
              </a:extLst>
            </p:cNvPr>
            <p:cNvSpPr txBox="1"/>
            <p:nvPr/>
          </p:nvSpPr>
          <p:spPr>
            <a:xfrm>
              <a:off x="1459939" y="1295099"/>
              <a:ext cx="482824" cy="249352"/>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100</a:t>
              </a:r>
            </a:p>
          </p:txBody>
        </p:sp>
        <p:sp>
          <p:nvSpPr>
            <p:cNvPr id="128" name="TextBox 127">
              <a:extLst>
                <a:ext uri="{FF2B5EF4-FFF2-40B4-BE49-F238E27FC236}">
                  <a16:creationId xmlns:a16="http://schemas.microsoft.com/office/drawing/2014/main" id="{67E03153-9BF2-E6E0-E699-DEDE10B41AF6}"/>
                </a:ext>
              </a:extLst>
            </p:cNvPr>
            <p:cNvSpPr txBox="1"/>
            <p:nvPr/>
          </p:nvSpPr>
          <p:spPr>
            <a:xfrm>
              <a:off x="1559325" y="1819238"/>
              <a:ext cx="383438" cy="249352"/>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80</a:t>
              </a:r>
            </a:p>
          </p:txBody>
        </p:sp>
        <p:sp>
          <p:nvSpPr>
            <p:cNvPr id="129" name="TextBox 128">
              <a:extLst>
                <a:ext uri="{FF2B5EF4-FFF2-40B4-BE49-F238E27FC236}">
                  <a16:creationId xmlns:a16="http://schemas.microsoft.com/office/drawing/2014/main" id="{938A969B-85AB-08DE-4011-56FD54FDC5E9}"/>
                </a:ext>
              </a:extLst>
            </p:cNvPr>
            <p:cNvSpPr txBox="1"/>
            <p:nvPr/>
          </p:nvSpPr>
          <p:spPr>
            <a:xfrm>
              <a:off x="1559325" y="2317769"/>
              <a:ext cx="383438" cy="249352"/>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60</a:t>
              </a:r>
            </a:p>
          </p:txBody>
        </p:sp>
        <p:sp>
          <p:nvSpPr>
            <p:cNvPr id="130" name="TextBox 129">
              <a:extLst>
                <a:ext uri="{FF2B5EF4-FFF2-40B4-BE49-F238E27FC236}">
                  <a16:creationId xmlns:a16="http://schemas.microsoft.com/office/drawing/2014/main" id="{43D53295-762B-5E9E-8B01-D6BBA3A534AA}"/>
                </a:ext>
              </a:extLst>
            </p:cNvPr>
            <p:cNvSpPr txBox="1"/>
            <p:nvPr/>
          </p:nvSpPr>
          <p:spPr>
            <a:xfrm>
              <a:off x="1559325" y="2832422"/>
              <a:ext cx="383438" cy="249352"/>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40</a:t>
              </a:r>
            </a:p>
          </p:txBody>
        </p:sp>
        <p:sp>
          <p:nvSpPr>
            <p:cNvPr id="131" name="TextBox 130">
              <a:extLst>
                <a:ext uri="{FF2B5EF4-FFF2-40B4-BE49-F238E27FC236}">
                  <a16:creationId xmlns:a16="http://schemas.microsoft.com/office/drawing/2014/main" id="{51D14E7E-BFCB-1ABC-15EC-A9DCC7EA3B1E}"/>
                </a:ext>
              </a:extLst>
            </p:cNvPr>
            <p:cNvSpPr txBox="1"/>
            <p:nvPr/>
          </p:nvSpPr>
          <p:spPr>
            <a:xfrm>
              <a:off x="1559325" y="3336325"/>
              <a:ext cx="383438" cy="249352"/>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20</a:t>
              </a:r>
            </a:p>
          </p:txBody>
        </p:sp>
        <p:sp>
          <p:nvSpPr>
            <p:cNvPr id="132" name="TextBox 131">
              <a:extLst>
                <a:ext uri="{FF2B5EF4-FFF2-40B4-BE49-F238E27FC236}">
                  <a16:creationId xmlns:a16="http://schemas.microsoft.com/office/drawing/2014/main" id="{95CEB0EE-1DF7-1F29-5BAC-B858A1C03DC2}"/>
                </a:ext>
              </a:extLst>
            </p:cNvPr>
            <p:cNvSpPr txBox="1"/>
            <p:nvPr/>
          </p:nvSpPr>
          <p:spPr>
            <a:xfrm>
              <a:off x="1658719" y="3845601"/>
              <a:ext cx="284052" cy="249352"/>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133" name="TextBox 132">
            <a:extLst>
              <a:ext uri="{FF2B5EF4-FFF2-40B4-BE49-F238E27FC236}">
                <a16:creationId xmlns:a16="http://schemas.microsoft.com/office/drawing/2014/main" id="{76373511-3A81-FF5E-E112-087BFD2EA621}"/>
              </a:ext>
            </a:extLst>
          </p:cNvPr>
          <p:cNvSpPr txBox="1"/>
          <p:nvPr/>
        </p:nvSpPr>
        <p:spPr>
          <a:xfrm>
            <a:off x="6385136" y="5341216"/>
            <a:ext cx="1311321"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期間、月数</a:t>
            </a:r>
          </a:p>
        </p:txBody>
      </p:sp>
      <p:grpSp>
        <p:nvGrpSpPr>
          <p:cNvPr id="134" name="Group 133">
            <a:extLst>
              <a:ext uri="{FF2B5EF4-FFF2-40B4-BE49-F238E27FC236}">
                <a16:creationId xmlns:a16="http://schemas.microsoft.com/office/drawing/2014/main" id="{6A4B2DC3-3603-B141-5AFC-6C5931C492E7}"/>
              </a:ext>
            </a:extLst>
          </p:cNvPr>
          <p:cNvGrpSpPr/>
          <p:nvPr/>
        </p:nvGrpSpPr>
        <p:grpSpPr>
          <a:xfrm>
            <a:off x="3971546" y="5099620"/>
            <a:ext cx="6192000" cy="360147"/>
            <a:chOff x="1522674" y="4771176"/>
            <a:chExt cx="6231974" cy="360147"/>
          </a:xfrm>
        </p:grpSpPr>
        <p:sp>
          <p:nvSpPr>
            <p:cNvPr id="135" name="Line 21">
              <a:extLst>
                <a:ext uri="{FF2B5EF4-FFF2-40B4-BE49-F238E27FC236}">
                  <a16:creationId xmlns:a16="http://schemas.microsoft.com/office/drawing/2014/main" id="{59D0A8C9-1CB6-75ED-6B99-B00DA3D25193}"/>
                </a:ext>
              </a:extLst>
            </p:cNvPr>
            <p:cNvSpPr>
              <a:spLocks noChangeShapeType="1"/>
            </p:cNvSpPr>
            <p:nvPr/>
          </p:nvSpPr>
          <p:spPr bwMode="auto">
            <a:xfrm>
              <a:off x="762202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5CB564EC-0770-67FC-BF3E-EA5EE179E04B}"/>
                </a:ext>
              </a:extLst>
            </p:cNvPr>
            <p:cNvSpPr txBox="1"/>
            <p:nvPr/>
          </p:nvSpPr>
          <p:spPr>
            <a:xfrm>
              <a:off x="7483173"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32</a:t>
              </a:r>
            </a:p>
          </p:txBody>
        </p:sp>
        <p:sp>
          <p:nvSpPr>
            <p:cNvPr id="137" name="Line 21">
              <a:extLst>
                <a:ext uri="{FF2B5EF4-FFF2-40B4-BE49-F238E27FC236}">
                  <a16:creationId xmlns:a16="http://schemas.microsoft.com/office/drawing/2014/main" id="{B05C9617-D996-1738-9C7A-25F8990B537D}"/>
                </a:ext>
              </a:extLst>
            </p:cNvPr>
            <p:cNvSpPr>
              <a:spLocks noChangeShapeType="1"/>
            </p:cNvSpPr>
            <p:nvPr/>
          </p:nvSpPr>
          <p:spPr bwMode="auto">
            <a:xfrm>
              <a:off x="724638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6A999238-3F7C-36BF-A3B2-4D2F6C3E59B6}"/>
                </a:ext>
              </a:extLst>
            </p:cNvPr>
            <p:cNvSpPr txBox="1"/>
            <p:nvPr/>
          </p:nvSpPr>
          <p:spPr>
            <a:xfrm>
              <a:off x="7107536"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30</a:t>
              </a:r>
            </a:p>
          </p:txBody>
        </p:sp>
        <p:sp>
          <p:nvSpPr>
            <p:cNvPr id="139" name="Line 21">
              <a:extLst>
                <a:ext uri="{FF2B5EF4-FFF2-40B4-BE49-F238E27FC236}">
                  <a16:creationId xmlns:a16="http://schemas.microsoft.com/office/drawing/2014/main" id="{74D76391-CFEC-B9DB-3B4D-9AF68D781D89}"/>
                </a:ext>
              </a:extLst>
            </p:cNvPr>
            <p:cNvSpPr>
              <a:spLocks noChangeShapeType="1"/>
            </p:cNvSpPr>
            <p:nvPr/>
          </p:nvSpPr>
          <p:spPr bwMode="auto">
            <a:xfrm>
              <a:off x="687074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2F25F0AB-D3A0-B37F-82B9-03D9B65B71FB}"/>
                </a:ext>
              </a:extLst>
            </p:cNvPr>
            <p:cNvSpPr txBox="1"/>
            <p:nvPr/>
          </p:nvSpPr>
          <p:spPr>
            <a:xfrm>
              <a:off x="6731899"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28</a:t>
              </a:r>
            </a:p>
          </p:txBody>
        </p:sp>
        <p:sp>
          <p:nvSpPr>
            <p:cNvPr id="141" name="Line 21">
              <a:extLst>
                <a:ext uri="{FF2B5EF4-FFF2-40B4-BE49-F238E27FC236}">
                  <a16:creationId xmlns:a16="http://schemas.microsoft.com/office/drawing/2014/main" id="{A2392302-2E1E-ADB0-5052-95D9A30891C3}"/>
                </a:ext>
              </a:extLst>
            </p:cNvPr>
            <p:cNvSpPr>
              <a:spLocks noChangeShapeType="1"/>
            </p:cNvSpPr>
            <p:nvPr/>
          </p:nvSpPr>
          <p:spPr bwMode="auto">
            <a:xfrm>
              <a:off x="649511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FE0BB641-EBD8-5BE8-8CA8-04570547D057}"/>
                </a:ext>
              </a:extLst>
            </p:cNvPr>
            <p:cNvSpPr txBox="1"/>
            <p:nvPr/>
          </p:nvSpPr>
          <p:spPr>
            <a:xfrm>
              <a:off x="6356262"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26</a:t>
              </a:r>
            </a:p>
          </p:txBody>
        </p:sp>
        <p:sp>
          <p:nvSpPr>
            <p:cNvPr id="143" name="Line 21">
              <a:extLst>
                <a:ext uri="{FF2B5EF4-FFF2-40B4-BE49-F238E27FC236}">
                  <a16:creationId xmlns:a16="http://schemas.microsoft.com/office/drawing/2014/main" id="{FAC692EA-3E35-55F6-7EDD-B5A132FC1518}"/>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AFB1E227-2697-F7C7-0669-4F26D41F49E7}"/>
                </a:ext>
              </a:extLst>
            </p:cNvPr>
            <p:cNvSpPr txBox="1"/>
            <p:nvPr/>
          </p:nvSpPr>
          <p:spPr>
            <a:xfrm>
              <a:off x="5980625"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24</a:t>
              </a:r>
            </a:p>
          </p:txBody>
        </p:sp>
        <p:sp>
          <p:nvSpPr>
            <p:cNvPr id="145" name="Line 21">
              <a:extLst>
                <a:ext uri="{FF2B5EF4-FFF2-40B4-BE49-F238E27FC236}">
                  <a16:creationId xmlns:a16="http://schemas.microsoft.com/office/drawing/2014/main" id="{EF85024F-7B1A-95B5-5F19-099B4ED032B3}"/>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AAD0F164-0DC8-C286-4E9A-2BCA9115DBFB}"/>
                </a:ext>
              </a:extLst>
            </p:cNvPr>
            <p:cNvSpPr txBox="1"/>
            <p:nvPr/>
          </p:nvSpPr>
          <p:spPr>
            <a:xfrm>
              <a:off x="5604988"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22</a:t>
              </a:r>
            </a:p>
          </p:txBody>
        </p:sp>
        <p:sp>
          <p:nvSpPr>
            <p:cNvPr id="147" name="Line 21">
              <a:extLst>
                <a:ext uri="{FF2B5EF4-FFF2-40B4-BE49-F238E27FC236}">
                  <a16:creationId xmlns:a16="http://schemas.microsoft.com/office/drawing/2014/main" id="{065191E1-8BAF-802C-326C-724A6BD08E8F}"/>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B3BAD618-E9FE-90F2-2738-2DAAA7C6CAA6}"/>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20</a:t>
              </a:r>
            </a:p>
          </p:txBody>
        </p:sp>
        <p:sp>
          <p:nvSpPr>
            <p:cNvPr id="149" name="Line 21">
              <a:extLst>
                <a:ext uri="{FF2B5EF4-FFF2-40B4-BE49-F238E27FC236}">
                  <a16:creationId xmlns:a16="http://schemas.microsoft.com/office/drawing/2014/main" id="{A685B4D8-2F6F-B1E6-C9BF-7AA5F4C7A36C}"/>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9A66FBA0-B8E8-0525-0610-EAB1EE642FA8}"/>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18</a:t>
              </a:r>
            </a:p>
          </p:txBody>
        </p:sp>
        <p:sp>
          <p:nvSpPr>
            <p:cNvPr id="151" name="Line 21">
              <a:extLst>
                <a:ext uri="{FF2B5EF4-FFF2-40B4-BE49-F238E27FC236}">
                  <a16:creationId xmlns:a16="http://schemas.microsoft.com/office/drawing/2014/main" id="{D3616D0E-FF02-94A2-4A4D-4572B44348FD}"/>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F1380639-B74B-7E26-44B7-7648F14561EB}"/>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16</a:t>
              </a:r>
            </a:p>
          </p:txBody>
        </p:sp>
        <p:sp>
          <p:nvSpPr>
            <p:cNvPr id="153" name="Line 21">
              <a:extLst>
                <a:ext uri="{FF2B5EF4-FFF2-40B4-BE49-F238E27FC236}">
                  <a16:creationId xmlns:a16="http://schemas.microsoft.com/office/drawing/2014/main" id="{5D440D93-3120-33C8-C1A9-824FD8EE69CA}"/>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98C1C418-A9E6-5632-1591-897D1635F038}"/>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14</a:t>
              </a:r>
            </a:p>
          </p:txBody>
        </p:sp>
        <p:sp>
          <p:nvSpPr>
            <p:cNvPr id="155" name="Line 21">
              <a:extLst>
                <a:ext uri="{FF2B5EF4-FFF2-40B4-BE49-F238E27FC236}">
                  <a16:creationId xmlns:a16="http://schemas.microsoft.com/office/drawing/2014/main" id="{517B6170-6E70-D17F-4D0D-13BA4DC1E9D4}"/>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F0F70DF8-9B6C-6F48-EF27-EDEF99C07D4A}"/>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157" name="Line 21">
              <a:extLst>
                <a:ext uri="{FF2B5EF4-FFF2-40B4-BE49-F238E27FC236}">
                  <a16:creationId xmlns:a16="http://schemas.microsoft.com/office/drawing/2014/main" id="{B183E765-28A2-3A72-B02E-8C8C85427A66}"/>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5897C0B8-C63F-AC93-3FC8-DEACD3B76E45}"/>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10</a:t>
              </a:r>
            </a:p>
          </p:txBody>
        </p:sp>
        <p:sp>
          <p:nvSpPr>
            <p:cNvPr id="159" name="Line 21">
              <a:extLst>
                <a:ext uri="{FF2B5EF4-FFF2-40B4-BE49-F238E27FC236}">
                  <a16:creationId xmlns:a16="http://schemas.microsoft.com/office/drawing/2014/main" id="{B212779E-BDAC-A00A-C399-FB584B241EBC}"/>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6FEAFC81-18E4-045F-5B60-384AB5016420}"/>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8</a:t>
              </a:r>
            </a:p>
          </p:txBody>
        </p:sp>
        <p:sp>
          <p:nvSpPr>
            <p:cNvPr id="161" name="Line 21">
              <a:extLst>
                <a:ext uri="{FF2B5EF4-FFF2-40B4-BE49-F238E27FC236}">
                  <a16:creationId xmlns:a16="http://schemas.microsoft.com/office/drawing/2014/main" id="{34D4ADF9-42E9-1DF8-CA5D-F8F8453E1504}"/>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0F78646E-0B26-254A-25A9-233B43A45BA2}"/>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163" name="Line 21">
              <a:extLst>
                <a:ext uri="{FF2B5EF4-FFF2-40B4-BE49-F238E27FC236}">
                  <a16:creationId xmlns:a16="http://schemas.microsoft.com/office/drawing/2014/main" id="{5F1BDB94-A7A5-D6ED-0308-956963BA1AAD}"/>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0528046C-42B4-FCF0-0E5B-A88CCBEBCAB0}"/>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a:t>
              </a:r>
            </a:p>
          </p:txBody>
        </p:sp>
        <p:sp>
          <p:nvSpPr>
            <p:cNvPr id="165" name="Line 21">
              <a:extLst>
                <a:ext uri="{FF2B5EF4-FFF2-40B4-BE49-F238E27FC236}">
                  <a16:creationId xmlns:a16="http://schemas.microsoft.com/office/drawing/2014/main" id="{E855B1B9-3C31-0483-6CF5-440E5AFB7E0C}"/>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FB5F4DB1-A200-9D08-10EE-477F48288A6B}"/>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a:t>
              </a:r>
            </a:p>
          </p:txBody>
        </p:sp>
        <p:sp>
          <p:nvSpPr>
            <p:cNvPr id="167" name="Line 21">
              <a:extLst>
                <a:ext uri="{FF2B5EF4-FFF2-40B4-BE49-F238E27FC236}">
                  <a16:creationId xmlns:a16="http://schemas.microsoft.com/office/drawing/2014/main" id="{4554B56C-4276-F51F-22CA-14A429ABBEB0}"/>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1A19E8D7-7ABC-E15C-1C4B-DEF5ED802AB8}"/>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169" name="TextBox 168">
            <a:extLst>
              <a:ext uri="{FF2B5EF4-FFF2-40B4-BE49-F238E27FC236}">
                <a16:creationId xmlns:a16="http://schemas.microsoft.com/office/drawing/2014/main" id="{BFBD78A5-1D3E-E921-2911-2539D5E0E940}"/>
              </a:ext>
            </a:extLst>
          </p:cNvPr>
          <p:cNvSpPr txBox="1"/>
          <p:nvPr/>
        </p:nvSpPr>
        <p:spPr>
          <a:xfrm>
            <a:off x="2877075" y="5451444"/>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170" name="Group 169">
            <a:extLst>
              <a:ext uri="{FF2B5EF4-FFF2-40B4-BE49-F238E27FC236}">
                <a16:creationId xmlns:a16="http://schemas.microsoft.com/office/drawing/2014/main" id="{8054AD48-ADCC-811B-C977-2607570F85CF}"/>
              </a:ext>
            </a:extLst>
          </p:cNvPr>
          <p:cNvGrpSpPr/>
          <p:nvPr/>
        </p:nvGrpSpPr>
        <p:grpSpPr>
          <a:xfrm>
            <a:off x="3921301" y="5690667"/>
            <a:ext cx="5446968" cy="288147"/>
            <a:chOff x="3398782" y="6093607"/>
            <a:chExt cx="5446968" cy="288147"/>
          </a:xfrm>
        </p:grpSpPr>
        <p:sp>
          <p:nvSpPr>
            <p:cNvPr id="171" name="TextBox 170">
              <a:extLst>
                <a:ext uri="{FF2B5EF4-FFF2-40B4-BE49-F238E27FC236}">
                  <a16:creationId xmlns:a16="http://schemas.microsoft.com/office/drawing/2014/main" id="{4BFEAB52-3D72-A0F3-BE01-D105F7FD9C1B}"/>
                </a:ext>
              </a:extLst>
            </p:cNvPr>
            <p:cNvSpPr txBox="1"/>
            <p:nvPr/>
          </p:nvSpPr>
          <p:spPr>
            <a:xfrm>
              <a:off x="8673661" y="60936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72" name="TextBox 171">
              <a:extLst>
                <a:ext uri="{FF2B5EF4-FFF2-40B4-BE49-F238E27FC236}">
                  <a16:creationId xmlns:a16="http://schemas.microsoft.com/office/drawing/2014/main" id="{B2DCF62A-2AD3-2B29-9234-1ABFC4C67D8E}"/>
                </a:ext>
              </a:extLst>
            </p:cNvPr>
            <p:cNvSpPr txBox="1"/>
            <p:nvPr/>
          </p:nvSpPr>
          <p:spPr>
            <a:xfrm>
              <a:off x="8300434" y="60936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73" name="TextBox 172">
              <a:extLst>
                <a:ext uri="{FF2B5EF4-FFF2-40B4-BE49-F238E27FC236}">
                  <a16:creationId xmlns:a16="http://schemas.microsoft.com/office/drawing/2014/main" id="{04F9DEE5-E08C-B35A-C815-34BC467FE36B}"/>
                </a:ext>
              </a:extLst>
            </p:cNvPr>
            <p:cNvSpPr txBox="1"/>
            <p:nvPr/>
          </p:nvSpPr>
          <p:spPr>
            <a:xfrm>
              <a:off x="7927206" y="60936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74" name="TextBox 173">
              <a:extLst>
                <a:ext uri="{FF2B5EF4-FFF2-40B4-BE49-F238E27FC236}">
                  <a16:creationId xmlns:a16="http://schemas.microsoft.com/office/drawing/2014/main" id="{E1CB4A31-4455-F6F7-7C00-3D5298F98862}"/>
                </a:ext>
              </a:extLst>
            </p:cNvPr>
            <p:cNvSpPr txBox="1"/>
            <p:nvPr/>
          </p:nvSpPr>
          <p:spPr>
            <a:xfrm>
              <a:off x="7553979" y="60936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175" name="TextBox 174">
              <a:extLst>
                <a:ext uri="{FF2B5EF4-FFF2-40B4-BE49-F238E27FC236}">
                  <a16:creationId xmlns:a16="http://schemas.microsoft.com/office/drawing/2014/main" id="{3247377C-2A07-00F5-5793-3552E3564645}"/>
                </a:ext>
              </a:extLst>
            </p:cNvPr>
            <p:cNvSpPr txBox="1"/>
            <p:nvPr/>
          </p:nvSpPr>
          <p:spPr>
            <a:xfrm>
              <a:off x="7180751" y="60936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176" name="TextBox 175">
              <a:extLst>
                <a:ext uri="{FF2B5EF4-FFF2-40B4-BE49-F238E27FC236}">
                  <a16:creationId xmlns:a16="http://schemas.microsoft.com/office/drawing/2014/main" id="{EEBE6033-E621-D355-DB2B-3E5A62F4E5E0}"/>
                </a:ext>
              </a:extLst>
            </p:cNvPr>
            <p:cNvSpPr txBox="1"/>
            <p:nvPr/>
          </p:nvSpPr>
          <p:spPr>
            <a:xfrm>
              <a:off x="6807524" y="60936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177" name="TextBox 176">
              <a:extLst>
                <a:ext uri="{FF2B5EF4-FFF2-40B4-BE49-F238E27FC236}">
                  <a16:creationId xmlns:a16="http://schemas.microsoft.com/office/drawing/2014/main" id="{24DEF55E-B254-6C49-2EE4-EF0D223A2151}"/>
                </a:ext>
              </a:extLst>
            </p:cNvPr>
            <p:cNvSpPr txBox="1"/>
            <p:nvPr/>
          </p:nvSpPr>
          <p:spPr>
            <a:xfrm>
              <a:off x="6434296" y="60936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178" name="TextBox 177">
              <a:extLst>
                <a:ext uri="{FF2B5EF4-FFF2-40B4-BE49-F238E27FC236}">
                  <a16:creationId xmlns:a16="http://schemas.microsoft.com/office/drawing/2014/main" id="{90792908-95FF-7547-4243-48F170A1A5FD}"/>
                </a:ext>
              </a:extLst>
            </p:cNvPr>
            <p:cNvSpPr txBox="1"/>
            <p:nvPr/>
          </p:nvSpPr>
          <p:spPr>
            <a:xfrm>
              <a:off x="6061069" y="60936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a:t>
              </a:r>
            </a:p>
          </p:txBody>
        </p:sp>
        <p:sp>
          <p:nvSpPr>
            <p:cNvPr id="179" name="TextBox 178">
              <a:extLst>
                <a:ext uri="{FF2B5EF4-FFF2-40B4-BE49-F238E27FC236}">
                  <a16:creationId xmlns:a16="http://schemas.microsoft.com/office/drawing/2014/main" id="{E747A5EE-F092-C564-7623-98C10A8C0F86}"/>
                </a:ext>
              </a:extLst>
            </p:cNvPr>
            <p:cNvSpPr txBox="1"/>
            <p:nvPr/>
          </p:nvSpPr>
          <p:spPr>
            <a:xfrm>
              <a:off x="5644815" y="6093607"/>
              <a:ext cx="25813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a:t>
              </a:r>
            </a:p>
          </p:txBody>
        </p:sp>
        <p:sp>
          <p:nvSpPr>
            <p:cNvPr id="180" name="TextBox 179">
              <a:extLst>
                <a:ext uri="{FF2B5EF4-FFF2-40B4-BE49-F238E27FC236}">
                  <a16:creationId xmlns:a16="http://schemas.microsoft.com/office/drawing/2014/main" id="{7579B563-359A-C7F3-6663-F3A01DF6A3BC}"/>
                </a:ext>
              </a:extLst>
            </p:cNvPr>
            <p:cNvSpPr txBox="1"/>
            <p:nvPr/>
          </p:nvSpPr>
          <p:spPr>
            <a:xfrm>
              <a:off x="5264919" y="609360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14</a:t>
              </a:r>
            </a:p>
          </p:txBody>
        </p:sp>
        <p:sp>
          <p:nvSpPr>
            <p:cNvPr id="181" name="TextBox 180">
              <a:extLst>
                <a:ext uri="{FF2B5EF4-FFF2-40B4-BE49-F238E27FC236}">
                  <a16:creationId xmlns:a16="http://schemas.microsoft.com/office/drawing/2014/main" id="{5D51753F-2F58-F452-B865-6BFD53947B4D}"/>
                </a:ext>
              </a:extLst>
            </p:cNvPr>
            <p:cNvSpPr txBox="1"/>
            <p:nvPr/>
          </p:nvSpPr>
          <p:spPr>
            <a:xfrm>
              <a:off x="4891692" y="6093607"/>
              <a:ext cx="27147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20</a:t>
              </a:r>
            </a:p>
          </p:txBody>
        </p:sp>
        <p:sp>
          <p:nvSpPr>
            <p:cNvPr id="182" name="TextBox 181">
              <a:extLst>
                <a:ext uri="{FF2B5EF4-FFF2-40B4-BE49-F238E27FC236}">
                  <a16:creationId xmlns:a16="http://schemas.microsoft.com/office/drawing/2014/main" id="{2F30997C-D2A2-27C6-59D8-94272ED8485D}"/>
                </a:ext>
              </a:extLst>
            </p:cNvPr>
            <p:cNvSpPr txBox="1"/>
            <p:nvPr/>
          </p:nvSpPr>
          <p:spPr>
            <a:xfrm>
              <a:off x="4518465" y="6093607"/>
              <a:ext cx="27147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30</a:t>
              </a:r>
            </a:p>
          </p:txBody>
        </p:sp>
        <p:sp>
          <p:nvSpPr>
            <p:cNvPr id="183" name="TextBox 182">
              <a:extLst>
                <a:ext uri="{FF2B5EF4-FFF2-40B4-BE49-F238E27FC236}">
                  <a16:creationId xmlns:a16="http://schemas.microsoft.com/office/drawing/2014/main" id="{5EA9D209-8C13-EEB5-050B-2EA516C514E7}"/>
                </a:ext>
              </a:extLst>
            </p:cNvPr>
            <p:cNvSpPr txBox="1"/>
            <p:nvPr/>
          </p:nvSpPr>
          <p:spPr>
            <a:xfrm>
              <a:off x="4145237" y="6093607"/>
              <a:ext cx="27147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41</a:t>
              </a:r>
            </a:p>
          </p:txBody>
        </p:sp>
        <p:sp>
          <p:nvSpPr>
            <p:cNvPr id="184" name="TextBox 183">
              <a:extLst>
                <a:ext uri="{FF2B5EF4-FFF2-40B4-BE49-F238E27FC236}">
                  <a16:creationId xmlns:a16="http://schemas.microsoft.com/office/drawing/2014/main" id="{E245AE29-BD06-3027-8B37-49673E261629}"/>
                </a:ext>
              </a:extLst>
            </p:cNvPr>
            <p:cNvSpPr txBox="1"/>
            <p:nvPr/>
          </p:nvSpPr>
          <p:spPr>
            <a:xfrm>
              <a:off x="3772010" y="6093607"/>
              <a:ext cx="27147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53</a:t>
              </a:r>
            </a:p>
          </p:txBody>
        </p:sp>
        <p:sp>
          <p:nvSpPr>
            <p:cNvPr id="185" name="TextBox 184">
              <a:extLst>
                <a:ext uri="{FF2B5EF4-FFF2-40B4-BE49-F238E27FC236}">
                  <a16:creationId xmlns:a16="http://schemas.microsoft.com/office/drawing/2014/main" id="{A3025873-C1F2-0E10-F61A-13343457F36A}"/>
                </a:ext>
              </a:extLst>
            </p:cNvPr>
            <p:cNvSpPr txBox="1"/>
            <p:nvPr/>
          </p:nvSpPr>
          <p:spPr>
            <a:xfrm>
              <a:off x="3398782" y="6093607"/>
              <a:ext cx="27147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61</a:t>
              </a:r>
            </a:p>
          </p:txBody>
        </p:sp>
      </p:grpSp>
      <p:grpSp>
        <p:nvGrpSpPr>
          <p:cNvPr id="186" name="Group 185">
            <a:extLst>
              <a:ext uri="{FF2B5EF4-FFF2-40B4-BE49-F238E27FC236}">
                <a16:creationId xmlns:a16="http://schemas.microsoft.com/office/drawing/2014/main" id="{89942272-7CCF-D18F-B960-E53A8D508FE1}"/>
              </a:ext>
            </a:extLst>
          </p:cNvPr>
          <p:cNvGrpSpPr/>
          <p:nvPr/>
        </p:nvGrpSpPr>
        <p:grpSpPr>
          <a:xfrm>
            <a:off x="3921301" y="5997992"/>
            <a:ext cx="5496660" cy="288147"/>
            <a:chOff x="3398782" y="6093607"/>
            <a:chExt cx="5496660" cy="288147"/>
          </a:xfrm>
        </p:grpSpPr>
        <p:sp>
          <p:nvSpPr>
            <p:cNvPr id="187" name="TextBox 186">
              <a:extLst>
                <a:ext uri="{FF2B5EF4-FFF2-40B4-BE49-F238E27FC236}">
                  <a16:creationId xmlns:a16="http://schemas.microsoft.com/office/drawing/2014/main" id="{8335E878-3F1D-B6CB-840D-29B54BD5CC19}"/>
                </a:ext>
              </a:extLst>
            </p:cNvPr>
            <p:cNvSpPr txBox="1"/>
            <p:nvPr/>
          </p:nvSpPr>
          <p:spPr>
            <a:xfrm>
              <a:off x="8623967"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a:t>
              </a:r>
            </a:p>
          </p:txBody>
        </p:sp>
        <p:sp>
          <p:nvSpPr>
            <p:cNvPr id="188" name="TextBox 187">
              <a:extLst>
                <a:ext uri="{FF2B5EF4-FFF2-40B4-BE49-F238E27FC236}">
                  <a16:creationId xmlns:a16="http://schemas.microsoft.com/office/drawing/2014/main" id="{0ED68712-C6D5-9515-2D2E-AB15CF2BA185}"/>
                </a:ext>
              </a:extLst>
            </p:cNvPr>
            <p:cNvSpPr txBox="1"/>
            <p:nvPr/>
          </p:nvSpPr>
          <p:spPr>
            <a:xfrm>
              <a:off x="8250740"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a:t>
              </a:r>
            </a:p>
          </p:txBody>
        </p:sp>
        <p:sp>
          <p:nvSpPr>
            <p:cNvPr id="189" name="TextBox 188">
              <a:extLst>
                <a:ext uri="{FF2B5EF4-FFF2-40B4-BE49-F238E27FC236}">
                  <a16:creationId xmlns:a16="http://schemas.microsoft.com/office/drawing/2014/main" id="{F3A1D5C6-ADB2-BB15-BC65-E97D7BAD35B8}"/>
                </a:ext>
              </a:extLst>
            </p:cNvPr>
            <p:cNvSpPr txBox="1"/>
            <p:nvPr/>
          </p:nvSpPr>
          <p:spPr>
            <a:xfrm>
              <a:off x="7877512"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a:t>
              </a:r>
            </a:p>
          </p:txBody>
        </p:sp>
        <p:sp>
          <p:nvSpPr>
            <p:cNvPr id="190" name="TextBox 189">
              <a:extLst>
                <a:ext uri="{FF2B5EF4-FFF2-40B4-BE49-F238E27FC236}">
                  <a16:creationId xmlns:a16="http://schemas.microsoft.com/office/drawing/2014/main" id="{92CDCE52-0D38-3F41-7993-C7F492B8E639}"/>
                </a:ext>
              </a:extLst>
            </p:cNvPr>
            <p:cNvSpPr txBox="1"/>
            <p:nvPr/>
          </p:nvSpPr>
          <p:spPr>
            <a:xfrm>
              <a:off x="7504285"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13</a:t>
              </a:r>
            </a:p>
          </p:txBody>
        </p:sp>
        <p:sp>
          <p:nvSpPr>
            <p:cNvPr id="191" name="TextBox 190">
              <a:extLst>
                <a:ext uri="{FF2B5EF4-FFF2-40B4-BE49-F238E27FC236}">
                  <a16:creationId xmlns:a16="http://schemas.microsoft.com/office/drawing/2014/main" id="{6C58DF94-6A61-A1AF-AD04-6E79EE5E9C52}"/>
                </a:ext>
              </a:extLst>
            </p:cNvPr>
            <p:cNvSpPr txBox="1"/>
            <p:nvPr/>
          </p:nvSpPr>
          <p:spPr>
            <a:xfrm>
              <a:off x="7131057"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14</a:t>
              </a:r>
            </a:p>
          </p:txBody>
        </p:sp>
        <p:sp>
          <p:nvSpPr>
            <p:cNvPr id="192" name="TextBox 191">
              <a:extLst>
                <a:ext uri="{FF2B5EF4-FFF2-40B4-BE49-F238E27FC236}">
                  <a16:creationId xmlns:a16="http://schemas.microsoft.com/office/drawing/2014/main" id="{FF4DDBF6-1CDB-4249-A48C-7D5C37723585}"/>
                </a:ext>
              </a:extLst>
            </p:cNvPr>
            <p:cNvSpPr txBox="1"/>
            <p:nvPr/>
          </p:nvSpPr>
          <p:spPr>
            <a:xfrm>
              <a:off x="6757830"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14</a:t>
              </a:r>
            </a:p>
          </p:txBody>
        </p:sp>
        <p:sp>
          <p:nvSpPr>
            <p:cNvPr id="193" name="TextBox 192">
              <a:extLst>
                <a:ext uri="{FF2B5EF4-FFF2-40B4-BE49-F238E27FC236}">
                  <a16:creationId xmlns:a16="http://schemas.microsoft.com/office/drawing/2014/main" id="{B33F739E-166C-2BBE-07BF-C423FFDB4AAB}"/>
                </a:ext>
              </a:extLst>
            </p:cNvPr>
            <p:cNvSpPr txBox="1"/>
            <p:nvPr/>
          </p:nvSpPr>
          <p:spPr>
            <a:xfrm>
              <a:off x="6384602"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18</a:t>
              </a:r>
            </a:p>
          </p:txBody>
        </p:sp>
        <p:sp>
          <p:nvSpPr>
            <p:cNvPr id="194" name="TextBox 193">
              <a:extLst>
                <a:ext uri="{FF2B5EF4-FFF2-40B4-BE49-F238E27FC236}">
                  <a16:creationId xmlns:a16="http://schemas.microsoft.com/office/drawing/2014/main" id="{F2F3776F-9306-F6E5-78AB-386AF4E61EBA}"/>
                </a:ext>
              </a:extLst>
            </p:cNvPr>
            <p:cNvSpPr txBox="1"/>
            <p:nvPr/>
          </p:nvSpPr>
          <p:spPr>
            <a:xfrm>
              <a:off x="6011375"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19</a:t>
              </a:r>
            </a:p>
          </p:txBody>
        </p:sp>
        <p:sp>
          <p:nvSpPr>
            <p:cNvPr id="195" name="TextBox 194">
              <a:extLst>
                <a:ext uri="{FF2B5EF4-FFF2-40B4-BE49-F238E27FC236}">
                  <a16:creationId xmlns:a16="http://schemas.microsoft.com/office/drawing/2014/main" id="{9D98E2B9-A241-F200-3E95-17620737453C}"/>
                </a:ext>
              </a:extLst>
            </p:cNvPr>
            <p:cNvSpPr txBox="1"/>
            <p:nvPr/>
          </p:nvSpPr>
          <p:spPr>
            <a:xfrm>
              <a:off x="5638147"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19</a:t>
              </a:r>
            </a:p>
          </p:txBody>
        </p:sp>
        <p:sp>
          <p:nvSpPr>
            <p:cNvPr id="196" name="TextBox 195">
              <a:extLst>
                <a:ext uri="{FF2B5EF4-FFF2-40B4-BE49-F238E27FC236}">
                  <a16:creationId xmlns:a16="http://schemas.microsoft.com/office/drawing/2014/main" id="{D9BCF33A-BAE5-F20D-3EFE-F35384E7E0CF}"/>
                </a:ext>
              </a:extLst>
            </p:cNvPr>
            <p:cNvSpPr txBox="1"/>
            <p:nvPr/>
          </p:nvSpPr>
          <p:spPr>
            <a:xfrm>
              <a:off x="5264919" y="609360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20</a:t>
              </a:r>
            </a:p>
          </p:txBody>
        </p:sp>
        <p:sp>
          <p:nvSpPr>
            <p:cNvPr id="197" name="TextBox 196">
              <a:extLst>
                <a:ext uri="{FF2B5EF4-FFF2-40B4-BE49-F238E27FC236}">
                  <a16:creationId xmlns:a16="http://schemas.microsoft.com/office/drawing/2014/main" id="{F8E06641-02F1-A5ED-32A7-4318B9A180A7}"/>
                </a:ext>
              </a:extLst>
            </p:cNvPr>
            <p:cNvSpPr txBox="1"/>
            <p:nvPr/>
          </p:nvSpPr>
          <p:spPr>
            <a:xfrm>
              <a:off x="4891692" y="6093607"/>
              <a:ext cx="27147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22</a:t>
              </a:r>
            </a:p>
          </p:txBody>
        </p:sp>
        <p:sp>
          <p:nvSpPr>
            <p:cNvPr id="198" name="TextBox 197">
              <a:extLst>
                <a:ext uri="{FF2B5EF4-FFF2-40B4-BE49-F238E27FC236}">
                  <a16:creationId xmlns:a16="http://schemas.microsoft.com/office/drawing/2014/main" id="{40D07C54-C6F8-B86F-B03F-28C313FA9A83}"/>
                </a:ext>
              </a:extLst>
            </p:cNvPr>
            <p:cNvSpPr txBox="1"/>
            <p:nvPr/>
          </p:nvSpPr>
          <p:spPr>
            <a:xfrm>
              <a:off x="4518465" y="6093607"/>
              <a:ext cx="27147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23</a:t>
              </a:r>
            </a:p>
          </p:txBody>
        </p:sp>
        <p:sp>
          <p:nvSpPr>
            <p:cNvPr id="199" name="TextBox 198">
              <a:extLst>
                <a:ext uri="{FF2B5EF4-FFF2-40B4-BE49-F238E27FC236}">
                  <a16:creationId xmlns:a16="http://schemas.microsoft.com/office/drawing/2014/main" id="{FC6BD43A-EE32-15F9-7159-C15FCFFCDD10}"/>
                </a:ext>
              </a:extLst>
            </p:cNvPr>
            <p:cNvSpPr txBox="1"/>
            <p:nvPr/>
          </p:nvSpPr>
          <p:spPr>
            <a:xfrm>
              <a:off x="4145237" y="6093607"/>
              <a:ext cx="27147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28</a:t>
              </a:r>
            </a:p>
          </p:txBody>
        </p:sp>
        <p:sp>
          <p:nvSpPr>
            <p:cNvPr id="200" name="TextBox 199">
              <a:extLst>
                <a:ext uri="{FF2B5EF4-FFF2-40B4-BE49-F238E27FC236}">
                  <a16:creationId xmlns:a16="http://schemas.microsoft.com/office/drawing/2014/main" id="{6783F208-C605-EF7B-9E4A-9C54BD99FAA6}"/>
                </a:ext>
              </a:extLst>
            </p:cNvPr>
            <p:cNvSpPr txBox="1"/>
            <p:nvPr/>
          </p:nvSpPr>
          <p:spPr>
            <a:xfrm>
              <a:off x="3772010" y="6093607"/>
              <a:ext cx="27147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50</a:t>
              </a:r>
            </a:p>
          </p:txBody>
        </p:sp>
        <p:sp>
          <p:nvSpPr>
            <p:cNvPr id="201" name="TextBox 200">
              <a:extLst>
                <a:ext uri="{FF2B5EF4-FFF2-40B4-BE49-F238E27FC236}">
                  <a16:creationId xmlns:a16="http://schemas.microsoft.com/office/drawing/2014/main" id="{E71E129B-6F43-79DD-4FC5-B76FCFA9364E}"/>
                </a:ext>
              </a:extLst>
            </p:cNvPr>
            <p:cNvSpPr txBox="1"/>
            <p:nvPr/>
          </p:nvSpPr>
          <p:spPr>
            <a:xfrm>
              <a:off x="3398782" y="6093607"/>
              <a:ext cx="27147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61</a:t>
              </a:r>
            </a:p>
          </p:txBody>
        </p:sp>
      </p:grpSp>
      <p:sp>
        <p:nvSpPr>
          <p:cNvPr id="202" name="TextBox 201">
            <a:extLst>
              <a:ext uri="{FF2B5EF4-FFF2-40B4-BE49-F238E27FC236}">
                <a16:creationId xmlns:a16="http://schemas.microsoft.com/office/drawing/2014/main" id="{F226D8DD-13D1-CFB7-6800-162960E5F358}"/>
              </a:ext>
            </a:extLst>
          </p:cNvPr>
          <p:cNvSpPr txBox="1"/>
          <p:nvPr/>
        </p:nvSpPr>
        <p:spPr>
          <a:xfrm>
            <a:off x="1601917" y="5671037"/>
            <a:ext cx="2260555" cy="307777"/>
          </a:xfrm>
          <a:prstGeom prst="rect">
            <a:avLst/>
          </a:prstGeom>
          <a:noFill/>
        </p:spPr>
        <p:txBody>
          <a:bodyPr wrap="none" rtlCol="0">
            <a:spAutoFit/>
          </a:bodyPr>
          <a:lstStyle/>
          <a:p>
            <a:pPr algn="r"/>
            <a:r>
              <a:rPr lang="ja-JP" sz="1400">
                <a:solidFill>
                  <a:schemeClr val="accent2"/>
                </a:solidFill>
              </a:rPr>
              <a:t>化学療法 ± 標的治療</a:t>
            </a:r>
          </a:p>
        </p:txBody>
      </p:sp>
      <p:sp>
        <p:nvSpPr>
          <p:cNvPr id="203" name="TextBox 202">
            <a:extLst>
              <a:ext uri="{FF2B5EF4-FFF2-40B4-BE49-F238E27FC236}">
                <a16:creationId xmlns:a16="http://schemas.microsoft.com/office/drawing/2014/main" id="{E8DA61C4-9A98-35F7-DFD3-500832866653}"/>
              </a:ext>
            </a:extLst>
          </p:cNvPr>
          <p:cNvSpPr txBox="1"/>
          <p:nvPr/>
        </p:nvSpPr>
        <p:spPr>
          <a:xfrm>
            <a:off x="2884384" y="5978362"/>
            <a:ext cx="978088" cy="307777"/>
          </a:xfrm>
          <a:prstGeom prst="rect">
            <a:avLst/>
          </a:prstGeom>
          <a:noFill/>
        </p:spPr>
        <p:txBody>
          <a:bodyPr wrap="none" rtlCol="0">
            <a:spAutoFit/>
          </a:bodyPr>
          <a:lstStyle/>
          <a:p>
            <a:pPr algn="r"/>
            <a:r>
              <a:rPr lang="ja-JP" sz="1400">
                <a:solidFill>
                  <a:srgbClr val="B60D27"/>
                </a:solidFill>
              </a:rPr>
              <a:t>アベルマブ</a:t>
            </a:r>
          </a:p>
        </p:txBody>
      </p:sp>
      <p:sp>
        <p:nvSpPr>
          <p:cNvPr id="204" name="Graphic 233">
            <a:extLst>
              <a:ext uri="{FF2B5EF4-FFF2-40B4-BE49-F238E27FC236}">
                <a16:creationId xmlns:a16="http://schemas.microsoft.com/office/drawing/2014/main" id="{E76EDE75-1715-179A-4E88-3BA16681E68C}"/>
              </a:ext>
            </a:extLst>
          </p:cNvPr>
          <p:cNvSpPr/>
          <p:nvPr/>
        </p:nvSpPr>
        <p:spPr>
          <a:xfrm>
            <a:off x="4014664" y="1934882"/>
            <a:ext cx="6017108" cy="2423706"/>
          </a:xfrm>
          <a:custGeom>
            <a:avLst/>
            <a:gdLst>
              <a:gd name="connsiteX0" fmla="*/ 7503471 w 7503471"/>
              <a:gd name="connsiteY0" fmla="*/ 3044962 h 3044961"/>
              <a:gd name="connsiteX1" fmla="*/ 6809365 w 7503471"/>
              <a:gd name="connsiteY1" fmla="*/ 3044962 h 3044961"/>
              <a:gd name="connsiteX2" fmla="*/ 6809365 w 7503471"/>
              <a:gd name="connsiteY2" fmla="*/ 2963895 h 3044961"/>
              <a:gd name="connsiteX3" fmla="*/ 5066490 w 7503471"/>
              <a:gd name="connsiteY3" fmla="*/ 2963895 h 3044961"/>
              <a:gd name="connsiteX4" fmla="*/ 5066490 w 7503471"/>
              <a:gd name="connsiteY4" fmla="*/ 2872702 h 3044961"/>
              <a:gd name="connsiteX5" fmla="*/ 4108923 w 7503471"/>
              <a:gd name="connsiteY5" fmla="*/ 2872702 h 3044961"/>
              <a:gd name="connsiteX6" fmla="*/ 4108923 w 7503471"/>
              <a:gd name="connsiteY6" fmla="*/ 2796702 h 3044961"/>
              <a:gd name="connsiteX7" fmla="*/ 3941731 w 7503471"/>
              <a:gd name="connsiteY7" fmla="*/ 2796702 h 3044961"/>
              <a:gd name="connsiteX8" fmla="*/ 3941731 w 7503471"/>
              <a:gd name="connsiteY8" fmla="*/ 2720702 h 3044961"/>
              <a:gd name="connsiteX9" fmla="*/ 2740971 w 7503471"/>
              <a:gd name="connsiteY9" fmla="*/ 2720702 h 3044961"/>
              <a:gd name="connsiteX10" fmla="*/ 2740971 w 7503471"/>
              <a:gd name="connsiteY10" fmla="*/ 2654837 h 3044961"/>
              <a:gd name="connsiteX11" fmla="*/ 2173519 w 7503471"/>
              <a:gd name="connsiteY11" fmla="*/ 2654837 h 3044961"/>
              <a:gd name="connsiteX12" fmla="*/ 2173519 w 7503471"/>
              <a:gd name="connsiteY12" fmla="*/ 2583914 h 3044961"/>
              <a:gd name="connsiteX13" fmla="*/ 1986067 w 7503471"/>
              <a:gd name="connsiteY13" fmla="*/ 2583914 h 3044961"/>
              <a:gd name="connsiteX14" fmla="*/ 1986067 w 7503471"/>
              <a:gd name="connsiteY14" fmla="*/ 2528183 h 3044961"/>
              <a:gd name="connsiteX15" fmla="*/ 1692212 w 7503471"/>
              <a:gd name="connsiteY15" fmla="*/ 2528183 h 3044961"/>
              <a:gd name="connsiteX16" fmla="*/ 1692212 w 7503471"/>
              <a:gd name="connsiteY16" fmla="*/ 2462317 h 3044961"/>
              <a:gd name="connsiteX17" fmla="*/ 1352750 w 7503471"/>
              <a:gd name="connsiteY17" fmla="*/ 2462317 h 3044961"/>
              <a:gd name="connsiteX18" fmla="*/ 1352750 w 7503471"/>
              <a:gd name="connsiteY18" fmla="*/ 2381250 h 3044961"/>
              <a:gd name="connsiteX19" fmla="*/ 1297019 w 7503471"/>
              <a:gd name="connsiteY19" fmla="*/ 2381250 h 3044961"/>
              <a:gd name="connsiteX20" fmla="*/ 1297019 w 7503471"/>
              <a:gd name="connsiteY20" fmla="*/ 2254587 h 3044961"/>
              <a:gd name="connsiteX21" fmla="*/ 1003164 w 7503471"/>
              <a:gd name="connsiteY21" fmla="*/ 2254587 h 3044961"/>
              <a:gd name="connsiteX22" fmla="*/ 1003164 w 7503471"/>
              <a:gd name="connsiteY22" fmla="*/ 2193789 h 3044961"/>
              <a:gd name="connsiteX23" fmla="*/ 977837 w 7503471"/>
              <a:gd name="connsiteY23" fmla="*/ 2193789 h 3044961"/>
              <a:gd name="connsiteX24" fmla="*/ 977837 w 7503471"/>
              <a:gd name="connsiteY24" fmla="*/ 2138058 h 3044961"/>
              <a:gd name="connsiteX25" fmla="*/ 922101 w 7503471"/>
              <a:gd name="connsiteY25" fmla="*/ 2138058 h 3044961"/>
              <a:gd name="connsiteX26" fmla="*/ 922101 w 7503471"/>
              <a:gd name="connsiteY26" fmla="*/ 2062058 h 3044961"/>
              <a:gd name="connsiteX27" fmla="*/ 881569 w 7503471"/>
              <a:gd name="connsiteY27" fmla="*/ 2062058 h 3044961"/>
              <a:gd name="connsiteX28" fmla="*/ 881569 w 7503471"/>
              <a:gd name="connsiteY28" fmla="*/ 1874606 h 3044961"/>
              <a:gd name="connsiteX29" fmla="*/ 694110 w 7503471"/>
              <a:gd name="connsiteY29" fmla="*/ 1874606 h 3044961"/>
              <a:gd name="connsiteX30" fmla="*/ 694110 w 7503471"/>
              <a:gd name="connsiteY30" fmla="*/ 1813808 h 3044961"/>
              <a:gd name="connsiteX31" fmla="*/ 592780 w 7503471"/>
              <a:gd name="connsiteY31" fmla="*/ 1813808 h 3044961"/>
              <a:gd name="connsiteX32" fmla="*/ 592780 w 7503471"/>
              <a:gd name="connsiteY32" fmla="*/ 1611144 h 3044961"/>
              <a:gd name="connsiteX33" fmla="*/ 572513 w 7503471"/>
              <a:gd name="connsiteY33" fmla="*/ 1611144 h 3044961"/>
              <a:gd name="connsiteX34" fmla="*/ 572513 w 7503471"/>
              <a:gd name="connsiteY34" fmla="*/ 1545279 h 3044961"/>
              <a:gd name="connsiteX35" fmla="*/ 562381 w 7503471"/>
              <a:gd name="connsiteY35" fmla="*/ 1545279 h 3044961"/>
              <a:gd name="connsiteX36" fmla="*/ 562381 w 7503471"/>
              <a:gd name="connsiteY36" fmla="*/ 1428750 h 3044961"/>
              <a:gd name="connsiteX37" fmla="*/ 516782 w 7503471"/>
              <a:gd name="connsiteY37" fmla="*/ 1428750 h 3044961"/>
              <a:gd name="connsiteX38" fmla="*/ 516782 w 7503471"/>
              <a:gd name="connsiteY38" fmla="*/ 1129827 h 3044961"/>
              <a:gd name="connsiteX39" fmla="*/ 496516 w 7503471"/>
              <a:gd name="connsiteY39" fmla="*/ 1129827 h 3044961"/>
              <a:gd name="connsiteX40" fmla="*/ 496516 w 7503471"/>
              <a:gd name="connsiteY40" fmla="*/ 775173 h 3044961"/>
              <a:gd name="connsiteX41" fmla="*/ 491449 w 7503471"/>
              <a:gd name="connsiteY41" fmla="*/ 775173 h 3044961"/>
              <a:gd name="connsiteX42" fmla="*/ 491449 w 7503471"/>
              <a:gd name="connsiteY42" fmla="*/ 602913 h 3044961"/>
              <a:gd name="connsiteX43" fmla="*/ 450917 w 7503471"/>
              <a:gd name="connsiteY43" fmla="*/ 602913 h 3044961"/>
              <a:gd name="connsiteX44" fmla="*/ 450917 w 7503471"/>
              <a:gd name="connsiteY44" fmla="*/ 329322 h 3044961"/>
              <a:gd name="connsiteX45" fmla="*/ 415452 w 7503471"/>
              <a:gd name="connsiteY45" fmla="*/ 329322 h 3044961"/>
              <a:gd name="connsiteX46" fmla="*/ 415452 w 7503471"/>
              <a:gd name="connsiteY46" fmla="*/ 268524 h 3044961"/>
              <a:gd name="connsiteX47" fmla="*/ 400253 w 7503471"/>
              <a:gd name="connsiteY47" fmla="*/ 268524 h 3044961"/>
              <a:gd name="connsiteX48" fmla="*/ 400253 w 7503471"/>
              <a:gd name="connsiteY48" fmla="*/ 202660 h 3044961"/>
              <a:gd name="connsiteX49" fmla="*/ 374920 w 7503471"/>
              <a:gd name="connsiteY49" fmla="*/ 202660 h 3044961"/>
              <a:gd name="connsiteX50" fmla="*/ 374920 w 7503471"/>
              <a:gd name="connsiteY50" fmla="*/ 75997 h 3044961"/>
              <a:gd name="connsiteX51" fmla="*/ 344521 w 7503471"/>
              <a:gd name="connsiteY51" fmla="*/ 75997 h 3044961"/>
              <a:gd name="connsiteX52" fmla="*/ 344521 w 7503471"/>
              <a:gd name="connsiteY52" fmla="*/ 0 h 3044961"/>
              <a:gd name="connsiteX53" fmla="*/ 0 w 7503471"/>
              <a:gd name="connsiteY53" fmla="*/ 0 h 304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503471" h="3044961">
                <a:moveTo>
                  <a:pt x="7503471" y="3044962"/>
                </a:moveTo>
                <a:lnTo>
                  <a:pt x="6809365" y="3044962"/>
                </a:lnTo>
                <a:lnTo>
                  <a:pt x="6809365" y="2963895"/>
                </a:lnTo>
                <a:lnTo>
                  <a:pt x="5066490" y="2963895"/>
                </a:lnTo>
                <a:lnTo>
                  <a:pt x="5066490" y="2872702"/>
                </a:lnTo>
                <a:lnTo>
                  <a:pt x="4108923" y="2872702"/>
                </a:lnTo>
                <a:lnTo>
                  <a:pt x="4108923" y="2796702"/>
                </a:lnTo>
                <a:lnTo>
                  <a:pt x="3941731" y="2796702"/>
                </a:lnTo>
                <a:lnTo>
                  <a:pt x="3941731" y="2720702"/>
                </a:lnTo>
                <a:lnTo>
                  <a:pt x="2740971" y="2720702"/>
                </a:lnTo>
                <a:lnTo>
                  <a:pt x="2740971" y="2654837"/>
                </a:lnTo>
                <a:lnTo>
                  <a:pt x="2173519" y="2654837"/>
                </a:lnTo>
                <a:lnTo>
                  <a:pt x="2173519" y="2583914"/>
                </a:lnTo>
                <a:lnTo>
                  <a:pt x="1986067" y="2583914"/>
                </a:lnTo>
                <a:lnTo>
                  <a:pt x="1986067" y="2528183"/>
                </a:lnTo>
                <a:lnTo>
                  <a:pt x="1692212" y="2528183"/>
                </a:lnTo>
                <a:lnTo>
                  <a:pt x="1692212" y="2462317"/>
                </a:lnTo>
                <a:lnTo>
                  <a:pt x="1352750" y="2462317"/>
                </a:lnTo>
                <a:lnTo>
                  <a:pt x="1352750" y="2381250"/>
                </a:lnTo>
                <a:lnTo>
                  <a:pt x="1297019" y="2381250"/>
                </a:lnTo>
                <a:lnTo>
                  <a:pt x="1297019" y="2254587"/>
                </a:lnTo>
                <a:lnTo>
                  <a:pt x="1003164" y="2254587"/>
                </a:lnTo>
                <a:lnTo>
                  <a:pt x="1003164" y="2193789"/>
                </a:lnTo>
                <a:lnTo>
                  <a:pt x="977837" y="2193789"/>
                </a:lnTo>
                <a:lnTo>
                  <a:pt x="977837" y="2138058"/>
                </a:lnTo>
                <a:lnTo>
                  <a:pt x="922101" y="2138058"/>
                </a:lnTo>
                <a:lnTo>
                  <a:pt x="922101" y="2062058"/>
                </a:lnTo>
                <a:lnTo>
                  <a:pt x="881569" y="2062058"/>
                </a:lnTo>
                <a:lnTo>
                  <a:pt x="881569" y="1874606"/>
                </a:lnTo>
                <a:lnTo>
                  <a:pt x="694110" y="1874606"/>
                </a:lnTo>
                <a:lnTo>
                  <a:pt x="694110" y="1813808"/>
                </a:lnTo>
                <a:lnTo>
                  <a:pt x="592780" y="1813808"/>
                </a:lnTo>
                <a:lnTo>
                  <a:pt x="592780" y="1611144"/>
                </a:lnTo>
                <a:lnTo>
                  <a:pt x="572513" y="1611144"/>
                </a:lnTo>
                <a:lnTo>
                  <a:pt x="572513" y="1545279"/>
                </a:lnTo>
                <a:lnTo>
                  <a:pt x="562381" y="1545279"/>
                </a:lnTo>
                <a:lnTo>
                  <a:pt x="562381" y="1428750"/>
                </a:lnTo>
                <a:lnTo>
                  <a:pt x="516782" y="1428750"/>
                </a:lnTo>
                <a:lnTo>
                  <a:pt x="516782" y="1129827"/>
                </a:lnTo>
                <a:lnTo>
                  <a:pt x="496516" y="1129827"/>
                </a:lnTo>
                <a:lnTo>
                  <a:pt x="496516" y="775173"/>
                </a:lnTo>
                <a:lnTo>
                  <a:pt x="491449" y="775173"/>
                </a:lnTo>
                <a:lnTo>
                  <a:pt x="491449" y="602913"/>
                </a:lnTo>
                <a:lnTo>
                  <a:pt x="450917" y="602913"/>
                </a:lnTo>
                <a:lnTo>
                  <a:pt x="450917" y="329322"/>
                </a:lnTo>
                <a:lnTo>
                  <a:pt x="415452" y="329322"/>
                </a:lnTo>
                <a:lnTo>
                  <a:pt x="415452" y="268524"/>
                </a:lnTo>
                <a:lnTo>
                  <a:pt x="400253" y="268524"/>
                </a:lnTo>
                <a:lnTo>
                  <a:pt x="400253" y="202660"/>
                </a:lnTo>
                <a:lnTo>
                  <a:pt x="374920" y="202660"/>
                </a:lnTo>
                <a:lnTo>
                  <a:pt x="374920" y="75997"/>
                </a:lnTo>
                <a:lnTo>
                  <a:pt x="344521" y="75997"/>
                </a:lnTo>
                <a:lnTo>
                  <a:pt x="344521"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05" name="Graphic 236">
            <a:extLst>
              <a:ext uri="{FF2B5EF4-FFF2-40B4-BE49-F238E27FC236}">
                <a16:creationId xmlns:a16="http://schemas.microsoft.com/office/drawing/2014/main" id="{0216B31E-D560-6F13-CF41-431E6DE7D2A1}"/>
              </a:ext>
            </a:extLst>
          </p:cNvPr>
          <p:cNvSpPr/>
          <p:nvPr/>
        </p:nvSpPr>
        <p:spPr>
          <a:xfrm>
            <a:off x="4014664" y="1934882"/>
            <a:ext cx="6017107" cy="3052597"/>
          </a:xfrm>
          <a:custGeom>
            <a:avLst/>
            <a:gdLst>
              <a:gd name="connsiteX0" fmla="*/ 7478135 w 7478134"/>
              <a:gd name="connsiteY0" fmla="*/ 3804933 h 3804932"/>
              <a:gd name="connsiteX1" fmla="*/ 5497144 w 7478134"/>
              <a:gd name="connsiteY1" fmla="*/ 3804933 h 3804932"/>
              <a:gd name="connsiteX2" fmla="*/ 5497144 w 7478134"/>
              <a:gd name="connsiteY2" fmla="*/ 3713741 h 3804932"/>
              <a:gd name="connsiteX3" fmla="*/ 4767568 w 7478134"/>
              <a:gd name="connsiteY3" fmla="*/ 3713741 h 3804932"/>
              <a:gd name="connsiteX4" fmla="*/ 4767568 w 7478134"/>
              <a:gd name="connsiteY4" fmla="*/ 3561741 h 3804932"/>
              <a:gd name="connsiteX5" fmla="*/ 3769471 w 7478134"/>
              <a:gd name="connsiteY5" fmla="*/ 3561741 h 3804932"/>
              <a:gd name="connsiteX6" fmla="*/ 3769471 w 7478134"/>
              <a:gd name="connsiteY6" fmla="*/ 3495875 h 3804932"/>
              <a:gd name="connsiteX7" fmla="*/ 3658010 w 7478134"/>
              <a:gd name="connsiteY7" fmla="*/ 3495875 h 3804932"/>
              <a:gd name="connsiteX8" fmla="*/ 3658010 w 7478134"/>
              <a:gd name="connsiteY8" fmla="*/ 3389481 h 3804932"/>
              <a:gd name="connsiteX9" fmla="*/ 3612404 w 7478134"/>
              <a:gd name="connsiteY9" fmla="*/ 3389481 h 3804932"/>
              <a:gd name="connsiteX10" fmla="*/ 3612404 w 7478134"/>
              <a:gd name="connsiteY10" fmla="*/ 3313481 h 3804932"/>
              <a:gd name="connsiteX11" fmla="*/ 3288154 w 7478134"/>
              <a:gd name="connsiteY11" fmla="*/ 3313481 h 3804932"/>
              <a:gd name="connsiteX12" fmla="*/ 3288154 w 7478134"/>
              <a:gd name="connsiteY12" fmla="*/ 3242558 h 3804932"/>
              <a:gd name="connsiteX13" fmla="*/ 3024693 w 7478134"/>
              <a:gd name="connsiteY13" fmla="*/ 3242558 h 3804932"/>
              <a:gd name="connsiteX14" fmla="*/ 3024693 w 7478134"/>
              <a:gd name="connsiteY14" fmla="*/ 3161491 h 3804932"/>
              <a:gd name="connsiteX15" fmla="*/ 2791635 w 7478134"/>
              <a:gd name="connsiteY15" fmla="*/ 3161491 h 3804932"/>
              <a:gd name="connsiteX16" fmla="*/ 2791635 w 7478134"/>
              <a:gd name="connsiteY16" fmla="*/ 3115894 h 3804932"/>
              <a:gd name="connsiteX17" fmla="*/ 2746039 w 7478134"/>
              <a:gd name="connsiteY17" fmla="*/ 3115894 h 3804932"/>
              <a:gd name="connsiteX18" fmla="*/ 2746039 w 7478134"/>
              <a:gd name="connsiteY18" fmla="*/ 3039894 h 3804932"/>
              <a:gd name="connsiteX19" fmla="*/ 2310317 w 7478134"/>
              <a:gd name="connsiteY19" fmla="*/ 3039894 h 3804932"/>
              <a:gd name="connsiteX20" fmla="*/ 2310317 w 7478134"/>
              <a:gd name="connsiteY20" fmla="*/ 2963895 h 3804932"/>
              <a:gd name="connsiteX21" fmla="*/ 2254587 w 7478134"/>
              <a:gd name="connsiteY21" fmla="*/ 2963895 h 3804932"/>
              <a:gd name="connsiteX22" fmla="*/ 2254587 w 7478134"/>
              <a:gd name="connsiteY22" fmla="*/ 2908164 h 3804932"/>
              <a:gd name="connsiteX23" fmla="*/ 2188721 w 7478134"/>
              <a:gd name="connsiteY23" fmla="*/ 2908164 h 3804932"/>
              <a:gd name="connsiteX24" fmla="*/ 2188721 w 7478134"/>
              <a:gd name="connsiteY24" fmla="*/ 2842298 h 3804932"/>
              <a:gd name="connsiteX25" fmla="*/ 2153260 w 7478134"/>
              <a:gd name="connsiteY25" fmla="*/ 2842298 h 3804932"/>
              <a:gd name="connsiteX26" fmla="*/ 2153260 w 7478134"/>
              <a:gd name="connsiteY26" fmla="*/ 2710568 h 3804932"/>
              <a:gd name="connsiteX27" fmla="*/ 1986067 w 7478134"/>
              <a:gd name="connsiteY27" fmla="*/ 2710568 h 3804932"/>
              <a:gd name="connsiteX28" fmla="*/ 1986067 w 7478134"/>
              <a:gd name="connsiteY28" fmla="*/ 2644712 h 3804932"/>
              <a:gd name="connsiteX29" fmla="*/ 1829000 w 7478134"/>
              <a:gd name="connsiteY29" fmla="*/ 2644712 h 3804932"/>
              <a:gd name="connsiteX30" fmla="*/ 1829000 w 7478134"/>
              <a:gd name="connsiteY30" fmla="*/ 2578846 h 3804932"/>
              <a:gd name="connsiteX31" fmla="*/ 1768202 w 7478134"/>
              <a:gd name="connsiteY31" fmla="*/ 2578846 h 3804932"/>
              <a:gd name="connsiteX32" fmla="*/ 1768202 w 7478134"/>
              <a:gd name="connsiteY32" fmla="*/ 2507914 h 3804932"/>
              <a:gd name="connsiteX33" fmla="*/ 1732740 w 7478134"/>
              <a:gd name="connsiteY33" fmla="*/ 2507914 h 3804932"/>
              <a:gd name="connsiteX34" fmla="*/ 1732740 w 7478134"/>
              <a:gd name="connsiteY34" fmla="*/ 2386317 h 3804932"/>
              <a:gd name="connsiteX35" fmla="*/ 1692212 w 7478134"/>
              <a:gd name="connsiteY35" fmla="*/ 2386317 h 3804932"/>
              <a:gd name="connsiteX36" fmla="*/ 1692212 w 7478134"/>
              <a:gd name="connsiteY36" fmla="*/ 2320452 h 3804932"/>
              <a:gd name="connsiteX37" fmla="*/ 1606077 w 7478134"/>
              <a:gd name="connsiteY37" fmla="*/ 2320452 h 3804932"/>
              <a:gd name="connsiteX38" fmla="*/ 1606077 w 7478134"/>
              <a:gd name="connsiteY38" fmla="*/ 2244452 h 3804932"/>
              <a:gd name="connsiteX39" fmla="*/ 1555414 w 7478134"/>
              <a:gd name="connsiteY39" fmla="*/ 2244452 h 3804932"/>
              <a:gd name="connsiteX40" fmla="*/ 1555414 w 7478134"/>
              <a:gd name="connsiteY40" fmla="*/ 2193789 h 3804932"/>
              <a:gd name="connsiteX41" fmla="*/ 1469279 w 7478134"/>
              <a:gd name="connsiteY41" fmla="*/ 2193789 h 3804932"/>
              <a:gd name="connsiteX42" fmla="*/ 1469279 w 7478134"/>
              <a:gd name="connsiteY42" fmla="*/ 2122856 h 3804932"/>
              <a:gd name="connsiteX43" fmla="*/ 1423683 w 7478134"/>
              <a:gd name="connsiteY43" fmla="*/ 2122856 h 3804932"/>
              <a:gd name="connsiteX44" fmla="*/ 1423683 w 7478134"/>
              <a:gd name="connsiteY44" fmla="*/ 2001260 h 3804932"/>
              <a:gd name="connsiteX45" fmla="*/ 1398356 w 7478134"/>
              <a:gd name="connsiteY45" fmla="*/ 2001260 h 3804932"/>
              <a:gd name="connsiteX46" fmla="*/ 1398356 w 7478134"/>
              <a:gd name="connsiteY46" fmla="*/ 1874606 h 3804932"/>
              <a:gd name="connsiteX47" fmla="*/ 1327423 w 7478134"/>
              <a:gd name="connsiteY47" fmla="*/ 1874606 h 3804932"/>
              <a:gd name="connsiteX48" fmla="*/ 1327423 w 7478134"/>
              <a:gd name="connsiteY48" fmla="*/ 1798606 h 3804932"/>
              <a:gd name="connsiteX49" fmla="*/ 1281817 w 7478134"/>
              <a:gd name="connsiteY49" fmla="*/ 1798606 h 3804932"/>
              <a:gd name="connsiteX50" fmla="*/ 1281817 w 7478134"/>
              <a:gd name="connsiteY50" fmla="*/ 1737808 h 3804932"/>
              <a:gd name="connsiteX51" fmla="*/ 1205827 w 7478134"/>
              <a:gd name="connsiteY51" fmla="*/ 1737808 h 3804932"/>
              <a:gd name="connsiteX52" fmla="*/ 1205827 w 7478134"/>
              <a:gd name="connsiteY52" fmla="*/ 1666875 h 3804932"/>
              <a:gd name="connsiteX53" fmla="*/ 1165289 w 7478134"/>
              <a:gd name="connsiteY53" fmla="*/ 1666875 h 3804932"/>
              <a:gd name="connsiteX54" fmla="*/ 1165289 w 7478134"/>
              <a:gd name="connsiteY54" fmla="*/ 1606077 h 3804932"/>
              <a:gd name="connsiteX55" fmla="*/ 1058894 w 7478134"/>
              <a:gd name="connsiteY55" fmla="*/ 1606077 h 3804932"/>
              <a:gd name="connsiteX56" fmla="*/ 1058894 w 7478134"/>
              <a:gd name="connsiteY56" fmla="*/ 1469279 h 3804932"/>
              <a:gd name="connsiteX57" fmla="*/ 967702 w 7478134"/>
              <a:gd name="connsiteY57" fmla="*/ 1469279 h 3804932"/>
              <a:gd name="connsiteX58" fmla="*/ 967702 w 7478134"/>
              <a:gd name="connsiteY58" fmla="*/ 1291952 h 3804932"/>
              <a:gd name="connsiteX59" fmla="*/ 952500 w 7478134"/>
              <a:gd name="connsiteY59" fmla="*/ 1291952 h 3804932"/>
              <a:gd name="connsiteX60" fmla="*/ 952500 w 7478134"/>
              <a:gd name="connsiteY60" fmla="*/ 1221019 h 3804932"/>
              <a:gd name="connsiteX61" fmla="*/ 901836 w 7478134"/>
              <a:gd name="connsiteY61" fmla="*/ 1221019 h 3804932"/>
              <a:gd name="connsiteX62" fmla="*/ 901836 w 7478134"/>
              <a:gd name="connsiteY62" fmla="*/ 1094365 h 3804932"/>
              <a:gd name="connsiteX63" fmla="*/ 861303 w 7478134"/>
              <a:gd name="connsiteY63" fmla="*/ 1094365 h 3804932"/>
              <a:gd name="connsiteX64" fmla="*/ 861303 w 7478134"/>
              <a:gd name="connsiteY64" fmla="*/ 1023433 h 3804932"/>
              <a:gd name="connsiteX65" fmla="*/ 830904 w 7478134"/>
              <a:gd name="connsiteY65" fmla="*/ 1023433 h 3804932"/>
              <a:gd name="connsiteX66" fmla="*/ 830904 w 7478134"/>
              <a:gd name="connsiteY66" fmla="*/ 967702 h 3804932"/>
              <a:gd name="connsiteX67" fmla="*/ 810638 w 7478134"/>
              <a:gd name="connsiteY67" fmla="*/ 967702 h 3804932"/>
              <a:gd name="connsiteX68" fmla="*/ 810638 w 7478134"/>
              <a:gd name="connsiteY68" fmla="*/ 891703 h 3804932"/>
              <a:gd name="connsiteX69" fmla="*/ 729574 w 7478134"/>
              <a:gd name="connsiteY69" fmla="*/ 891703 h 3804932"/>
              <a:gd name="connsiteX70" fmla="*/ 729574 w 7478134"/>
              <a:gd name="connsiteY70" fmla="*/ 835971 h 3804932"/>
              <a:gd name="connsiteX71" fmla="*/ 673843 w 7478134"/>
              <a:gd name="connsiteY71" fmla="*/ 835971 h 3804932"/>
              <a:gd name="connsiteX72" fmla="*/ 673843 w 7478134"/>
              <a:gd name="connsiteY72" fmla="*/ 780239 h 3804932"/>
              <a:gd name="connsiteX73" fmla="*/ 486383 w 7478134"/>
              <a:gd name="connsiteY73" fmla="*/ 780239 h 3804932"/>
              <a:gd name="connsiteX74" fmla="*/ 486383 w 7478134"/>
              <a:gd name="connsiteY74" fmla="*/ 324255 h 3804932"/>
              <a:gd name="connsiteX75" fmla="*/ 450917 w 7478134"/>
              <a:gd name="connsiteY75" fmla="*/ 324255 h 3804932"/>
              <a:gd name="connsiteX76" fmla="*/ 450917 w 7478134"/>
              <a:gd name="connsiteY76" fmla="*/ 116530 h 3804932"/>
              <a:gd name="connsiteX77" fmla="*/ 405319 w 7478134"/>
              <a:gd name="connsiteY77" fmla="*/ 116530 h 3804932"/>
              <a:gd name="connsiteX78" fmla="*/ 405319 w 7478134"/>
              <a:gd name="connsiteY78" fmla="*/ 81064 h 3804932"/>
              <a:gd name="connsiteX79" fmla="*/ 121596 w 7478134"/>
              <a:gd name="connsiteY79" fmla="*/ 81064 h 3804932"/>
              <a:gd name="connsiteX80" fmla="*/ 121596 w 7478134"/>
              <a:gd name="connsiteY80" fmla="*/ 0 h 3804932"/>
              <a:gd name="connsiteX81" fmla="*/ 0 w 7478134"/>
              <a:gd name="connsiteY81" fmla="*/ 0 h 380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478134" h="3804932">
                <a:moveTo>
                  <a:pt x="7478135" y="3804933"/>
                </a:moveTo>
                <a:lnTo>
                  <a:pt x="5497144" y="3804933"/>
                </a:lnTo>
                <a:lnTo>
                  <a:pt x="5497144" y="3713741"/>
                </a:lnTo>
                <a:lnTo>
                  <a:pt x="4767568" y="3713741"/>
                </a:lnTo>
                <a:lnTo>
                  <a:pt x="4767568" y="3561741"/>
                </a:lnTo>
                <a:lnTo>
                  <a:pt x="3769471" y="3561741"/>
                </a:lnTo>
                <a:lnTo>
                  <a:pt x="3769471" y="3495875"/>
                </a:lnTo>
                <a:lnTo>
                  <a:pt x="3658010" y="3495875"/>
                </a:lnTo>
                <a:lnTo>
                  <a:pt x="3658010" y="3389481"/>
                </a:lnTo>
                <a:lnTo>
                  <a:pt x="3612404" y="3389481"/>
                </a:lnTo>
                <a:lnTo>
                  <a:pt x="3612404" y="3313481"/>
                </a:lnTo>
                <a:lnTo>
                  <a:pt x="3288154" y="3313481"/>
                </a:lnTo>
                <a:lnTo>
                  <a:pt x="3288154" y="3242558"/>
                </a:lnTo>
                <a:lnTo>
                  <a:pt x="3024693" y="3242558"/>
                </a:lnTo>
                <a:lnTo>
                  <a:pt x="3024693" y="3161491"/>
                </a:lnTo>
                <a:lnTo>
                  <a:pt x="2791635" y="3161491"/>
                </a:lnTo>
                <a:lnTo>
                  <a:pt x="2791635" y="3115894"/>
                </a:lnTo>
                <a:lnTo>
                  <a:pt x="2746039" y="3115894"/>
                </a:lnTo>
                <a:lnTo>
                  <a:pt x="2746039" y="3039894"/>
                </a:lnTo>
                <a:lnTo>
                  <a:pt x="2310317" y="3039894"/>
                </a:lnTo>
                <a:lnTo>
                  <a:pt x="2310317" y="2963895"/>
                </a:lnTo>
                <a:lnTo>
                  <a:pt x="2254587" y="2963895"/>
                </a:lnTo>
                <a:lnTo>
                  <a:pt x="2254587" y="2908164"/>
                </a:lnTo>
                <a:lnTo>
                  <a:pt x="2188721" y="2908164"/>
                </a:lnTo>
                <a:lnTo>
                  <a:pt x="2188721" y="2842298"/>
                </a:lnTo>
                <a:lnTo>
                  <a:pt x="2153260" y="2842298"/>
                </a:lnTo>
                <a:lnTo>
                  <a:pt x="2153260" y="2710568"/>
                </a:lnTo>
                <a:lnTo>
                  <a:pt x="1986067" y="2710568"/>
                </a:lnTo>
                <a:lnTo>
                  <a:pt x="1986067" y="2644712"/>
                </a:lnTo>
                <a:lnTo>
                  <a:pt x="1829000" y="2644712"/>
                </a:lnTo>
                <a:lnTo>
                  <a:pt x="1829000" y="2578846"/>
                </a:lnTo>
                <a:lnTo>
                  <a:pt x="1768202" y="2578846"/>
                </a:lnTo>
                <a:lnTo>
                  <a:pt x="1768202" y="2507914"/>
                </a:lnTo>
                <a:lnTo>
                  <a:pt x="1732740" y="2507914"/>
                </a:lnTo>
                <a:lnTo>
                  <a:pt x="1732740" y="2386317"/>
                </a:lnTo>
                <a:lnTo>
                  <a:pt x="1692212" y="2386317"/>
                </a:lnTo>
                <a:lnTo>
                  <a:pt x="1692212" y="2320452"/>
                </a:lnTo>
                <a:lnTo>
                  <a:pt x="1606077" y="2320452"/>
                </a:lnTo>
                <a:lnTo>
                  <a:pt x="1606077" y="2244452"/>
                </a:lnTo>
                <a:lnTo>
                  <a:pt x="1555414" y="2244452"/>
                </a:lnTo>
                <a:lnTo>
                  <a:pt x="1555414" y="2193789"/>
                </a:lnTo>
                <a:lnTo>
                  <a:pt x="1469279" y="2193789"/>
                </a:lnTo>
                <a:lnTo>
                  <a:pt x="1469279" y="2122856"/>
                </a:lnTo>
                <a:lnTo>
                  <a:pt x="1423683" y="2122856"/>
                </a:lnTo>
                <a:lnTo>
                  <a:pt x="1423683" y="2001260"/>
                </a:lnTo>
                <a:lnTo>
                  <a:pt x="1398356" y="2001260"/>
                </a:lnTo>
                <a:lnTo>
                  <a:pt x="1398356" y="1874606"/>
                </a:lnTo>
                <a:lnTo>
                  <a:pt x="1327423" y="1874606"/>
                </a:lnTo>
                <a:lnTo>
                  <a:pt x="1327423" y="1798606"/>
                </a:lnTo>
                <a:lnTo>
                  <a:pt x="1281817" y="1798606"/>
                </a:lnTo>
                <a:lnTo>
                  <a:pt x="1281817" y="1737808"/>
                </a:lnTo>
                <a:lnTo>
                  <a:pt x="1205827" y="1737808"/>
                </a:lnTo>
                <a:lnTo>
                  <a:pt x="1205827" y="1666875"/>
                </a:lnTo>
                <a:lnTo>
                  <a:pt x="1165289" y="1666875"/>
                </a:lnTo>
                <a:lnTo>
                  <a:pt x="1165289" y="1606077"/>
                </a:lnTo>
                <a:lnTo>
                  <a:pt x="1058894" y="1606077"/>
                </a:lnTo>
                <a:lnTo>
                  <a:pt x="1058894" y="1469279"/>
                </a:lnTo>
                <a:lnTo>
                  <a:pt x="967702" y="1469279"/>
                </a:lnTo>
                <a:lnTo>
                  <a:pt x="967702" y="1291952"/>
                </a:lnTo>
                <a:lnTo>
                  <a:pt x="952500" y="1291952"/>
                </a:lnTo>
                <a:lnTo>
                  <a:pt x="952500" y="1221019"/>
                </a:lnTo>
                <a:lnTo>
                  <a:pt x="901836" y="1221019"/>
                </a:lnTo>
                <a:lnTo>
                  <a:pt x="901836" y="1094365"/>
                </a:lnTo>
                <a:lnTo>
                  <a:pt x="861303" y="1094365"/>
                </a:lnTo>
                <a:lnTo>
                  <a:pt x="861303" y="1023433"/>
                </a:lnTo>
                <a:lnTo>
                  <a:pt x="830904" y="1023433"/>
                </a:lnTo>
                <a:lnTo>
                  <a:pt x="830904" y="967702"/>
                </a:lnTo>
                <a:lnTo>
                  <a:pt x="810638" y="967702"/>
                </a:lnTo>
                <a:lnTo>
                  <a:pt x="810638" y="891703"/>
                </a:lnTo>
                <a:lnTo>
                  <a:pt x="729574" y="891703"/>
                </a:lnTo>
                <a:lnTo>
                  <a:pt x="729574" y="835971"/>
                </a:lnTo>
                <a:lnTo>
                  <a:pt x="673843" y="835971"/>
                </a:lnTo>
                <a:lnTo>
                  <a:pt x="673843" y="780239"/>
                </a:lnTo>
                <a:lnTo>
                  <a:pt x="486383" y="780239"/>
                </a:lnTo>
                <a:lnTo>
                  <a:pt x="486383" y="324255"/>
                </a:lnTo>
                <a:lnTo>
                  <a:pt x="450917" y="324255"/>
                </a:lnTo>
                <a:lnTo>
                  <a:pt x="450917" y="116530"/>
                </a:lnTo>
                <a:lnTo>
                  <a:pt x="405319" y="116530"/>
                </a:lnTo>
                <a:lnTo>
                  <a:pt x="405319" y="81064"/>
                </a:lnTo>
                <a:lnTo>
                  <a:pt x="121596" y="81064"/>
                </a:lnTo>
                <a:lnTo>
                  <a:pt x="121596" y="0"/>
                </a:lnTo>
                <a:lnTo>
                  <a:pt x="0" y="0"/>
                </a:lnTo>
              </a:path>
            </a:pathLst>
          </a:custGeom>
          <a:noFill/>
          <a:ln w="19050" cap="flat">
            <a:solidFill>
              <a:schemeClr val="accent2"/>
            </a:solidFill>
            <a:prstDash val="solid"/>
            <a:miter/>
          </a:ln>
        </p:spPr>
        <p:txBody>
          <a:bodyPr rtlCol="0" anchor="ctr"/>
          <a:lstStyle/>
          <a:p>
            <a:endParaRPr lang="en-GB">
              <a:solidFill>
                <a:schemeClr val="tx1"/>
              </a:solidFill>
            </a:endParaRPr>
          </a:p>
        </p:txBody>
      </p:sp>
      <p:cxnSp>
        <p:nvCxnSpPr>
          <p:cNvPr id="206" name="Straight Connector 205">
            <a:extLst>
              <a:ext uri="{FF2B5EF4-FFF2-40B4-BE49-F238E27FC236}">
                <a16:creationId xmlns:a16="http://schemas.microsoft.com/office/drawing/2014/main" id="{E3338896-8230-43DA-7CC4-45B6AFE05DB7}"/>
              </a:ext>
            </a:extLst>
          </p:cNvPr>
          <p:cNvCxnSpPr>
            <a:cxnSpLocks/>
          </p:cNvCxnSpPr>
          <p:nvPr/>
        </p:nvCxnSpPr>
        <p:spPr>
          <a:xfrm flipV="1">
            <a:off x="8538861" y="3428999"/>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3BEBFA5-AF09-84A5-6256-03CEE747FC3B}"/>
              </a:ext>
            </a:extLst>
          </p:cNvPr>
          <p:cNvCxnSpPr>
            <a:cxnSpLocks/>
          </p:cNvCxnSpPr>
          <p:nvPr/>
        </p:nvCxnSpPr>
        <p:spPr>
          <a:xfrm flipV="1">
            <a:off x="7419178" y="3428999"/>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AE91160-BB5B-E535-0E8A-B95AA74BF229}"/>
              </a:ext>
            </a:extLst>
          </p:cNvPr>
          <p:cNvCxnSpPr>
            <a:cxnSpLocks/>
          </p:cNvCxnSpPr>
          <p:nvPr/>
        </p:nvCxnSpPr>
        <p:spPr>
          <a:xfrm flipV="1">
            <a:off x="6288609" y="3428999"/>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CBCFE5CC-A14D-DBEF-8955-5727E48C794E}"/>
              </a:ext>
            </a:extLst>
          </p:cNvPr>
          <p:cNvSpPr txBox="1"/>
          <p:nvPr/>
        </p:nvSpPr>
        <p:spPr>
          <a:xfrm>
            <a:off x="7958539" y="2778183"/>
            <a:ext cx="835485" cy="307777"/>
          </a:xfrm>
          <a:prstGeom prst="rect">
            <a:avLst/>
          </a:prstGeom>
          <a:noFill/>
        </p:spPr>
        <p:txBody>
          <a:bodyPr wrap="none" rtlCol="0">
            <a:spAutoFit/>
          </a:bodyPr>
          <a:lstStyle/>
          <a:p>
            <a:r>
              <a:rPr lang="en-GB" altLang="ja-JP" sz="1400" dirty="0">
                <a:solidFill>
                  <a:schemeClr val="tx1"/>
                </a:solidFill>
              </a:rPr>
              <a:t>p</a:t>
            </a:r>
            <a:r>
              <a:rPr lang="ja-JP" sz="1400" dirty="0">
                <a:solidFill>
                  <a:schemeClr val="tx1"/>
                </a:solidFill>
              </a:rPr>
              <a:t>=0.025</a:t>
            </a:r>
          </a:p>
        </p:txBody>
      </p:sp>
      <p:sp>
        <p:nvSpPr>
          <p:cNvPr id="210" name="TextBox 209">
            <a:extLst>
              <a:ext uri="{FF2B5EF4-FFF2-40B4-BE49-F238E27FC236}">
                <a16:creationId xmlns:a16="http://schemas.microsoft.com/office/drawing/2014/main" id="{4E5FAE2E-DBA5-88C8-8434-9DE6E9DBAEDF}"/>
              </a:ext>
            </a:extLst>
          </p:cNvPr>
          <p:cNvSpPr txBox="1"/>
          <p:nvPr/>
        </p:nvSpPr>
        <p:spPr>
          <a:xfrm>
            <a:off x="6257357" y="3713255"/>
            <a:ext cx="543739" cy="307777"/>
          </a:xfrm>
          <a:prstGeom prst="rect">
            <a:avLst/>
          </a:prstGeom>
          <a:noFill/>
        </p:spPr>
        <p:txBody>
          <a:bodyPr wrap="none" rtlCol="0">
            <a:spAutoFit/>
          </a:bodyPr>
          <a:lstStyle/>
          <a:p>
            <a:r>
              <a:rPr lang="ja-JP" sz="1400">
                <a:solidFill>
                  <a:srgbClr val="B60D27"/>
                </a:solidFill>
              </a:rPr>
              <a:t>31%</a:t>
            </a:r>
          </a:p>
        </p:txBody>
      </p:sp>
      <p:sp>
        <p:nvSpPr>
          <p:cNvPr id="211" name="TextBox 210">
            <a:extLst>
              <a:ext uri="{FF2B5EF4-FFF2-40B4-BE49-F238E27FC236}">
                <a16:creationId xmlns:a16="http://schemas.microsoft.com/office/drawing/2014/main" id="{B610E779-05DF-4E8B-1677-004ECD6D4851}"/>
              </a:ext>
            </a:extLst>
          </p:cNvPr>
          <p:cNvSpPr txBox="1"/>
          <p:nvPr/>
        </p:nvSpPr>
        <p:spPr>
          <a:xfrm>
            <a:off x="7416087" y="3948992"/>
            <a:ext cx="543739" cy="307777"/>
          </a:xfrm>
          <a:prstGeom prst="rect">
            <a:avLst/>
          </a:prstGeom>
          <a:noFill/>
        </p:spPr>
        <p:txBody>
          <a:bodyPr wrap="none" rtlCol="0">
            <a:spAutoFit/>
          </a:bodyPr>
          <a:lstStyle/>
          <a:p>
            <a:r>
              <a:rPr lang="ja-JP" sz="1400">
                <a:solidFill>
                  <a:srgbClr val="B60D27"/>
                </a:solidFill>
              </a:rPr>
              <a:t>27%</a:t>
            </a:r>
          </a:p>
        </p:txBody>
      </p:sp>
      <p:sp>
        <p:nvSpPr>
          <p:cNvPr id="212" name="TextBox 211">
            <a:extLst>
              <a:ext uri="{FF2B5EF4-FFF2-40B4-BE49-F238E27FC236}">
                <a16:creationId xmlns:a16="http://schemas.microsoft.com/office/drawing/2014/main" id="{04761265-F669-7562-328D-E82DC32850C4}"/>
              </a:ext>
            </a:extLst>
          </p:cNvPr>
          <p:cNvSpPr txBox="1"/>
          <p:nvPr/>
        </p:nvSpPr>
        <p:spPr>
          <a:xfrm>
            <a:off x="8517088" y="4006952"/>
            <a:ext cx="543739" cy="307777"/>
          </a:xfrm>
          <a:prstGeom prst="rect">
            <a:avLst/>
          </a:prstGeom>
          <a:noFill/>
        </p:spPr>
        <p:txBody>
          <a:bodyPr wrap="none" rtlCol="0">
            <a:spAutoFit/>
          </a:bodyPr>
          <a:lstStyle/>
          <a:p>
            <a:r>
              <a:rPr lang="ja-JP" sz="1400">
                <a:solidFill>
                  <a:srgbClr val="B60D27"/>
                </a:solidFill>
              </a:rPr>
              <a:t>25%</a:t>
            </a:r>
          </a:p>
        </p:txBody>
      </p:sp>
      <p:sp>
        <p:nvSpPr>
          <p:cNvPr id="213" name="TextBox 212">
            <a:extLst>
              <a:ext uri="{FF2B5EF4-FFF2-40B4-BE49-F238E27FC236}">
                <a16:creationId xmlns:a16="http://schemas.microsoft.com/office/drawing/2014/main" id="{19D0868D-2B59-CB24-212A-102E790DDCC7}"/>
              </a:ext>
            </a:extLst>
          </p:cNvPr>
          <p:cNvSpPr txBox="1"/>
          <p:nvPr/>
        </p:nvSpPr>
        <p:spPr>
          <a:xfrm>
            <a:off x="6213809" y="4170457"/>
            <a:ext cx="543739" cy="307777"/>
          </a:xfrm>
          <a:prstGeom prst="rect">
            <a:avLst/>
          </a:prstGeom>
          <a:noFill/>
        </p:spPr>
        <p:txBody>
          <a:bodyPr wrap="none" rtlCol="0">
            <a:spAutoFit/>
          </a:bodyPr>
          <a:lstStyle/>
          <a:p>
            <a:r>
              <a:rPr lang="ja-JP" sz="1400">
                <a:solidFill>
                  <a:schemeClr val="accent2"/>
                </a:solidFill>
              </a:rPr>
              <a:t>19%</a:t>
            </a:r>
          </a:p>
        </p:txBody>
      </p:sp>
      <p:sp>
        <p:nvSpPr>
          <p:cNvPr id="214" name="TextBox 213">
            <a:extLst>
              <a:ext uri="{FF2B5EF4-FFF2-40B4-BE49-F238E27FC236}">
                <a16:creationId xmlns:a16="http://schemas.microsoft.com/office/drawing/2014/main" id="{B6E7A4B0-9271-C72F-FAB6-251F98D684F9}"/>
              </a:ext>
            </a:extLst>
          </p:cNvPr>
          <p:cNvSpPr txBox="1"/>
          <p:nvPr/>
        </p:nvSpPr>
        <p:spPr>
          <a:xfrm>
            <a:off x="7416083" y="4504168"/>
            <a:ext cx="444352" cy="307777"/>
          </a:xfrm>
          <a:prstGeom prst="rect">
            <a:avLst/>
          </a:prstGeom>
          <a:noFill/>
        </p:spPr>
        <p:txBody>
          <a:bodyPr wrap="none" rtlCol="0">
            <a:spAutoFit/>
          </a:bodyPr>
          <a:lstStyle/>
          <a:p>
            <a:r>
              <a:rPr lang="ja-JP" sz="1400">
                <a:solidFill>
                  <a:schemeClr val="accent2"/>
                </a:solidFill>
              </a:rPr>
              <a:t>9%</a:t>
            </a:r>
          </a:p>
        </p:txBody>
      </p:sp>
      <p:sp>
        <p:nvSpPr>
          <p:cNvPr id="215" name="TextBox 214">
            <a:extLst>
              <a:ext uri="{FF2B5EF4-FFF2-40B4-BE49-F238E27FC236}">
                <a16:creationId xmlns:a16="http://schemas.microsoft.com/office/drawing/2014/main" id="{EB6A0235-C330-4207-00E1-A60E8572E9A0}"/>
              </a:ext>
            </a:extLst>
          </p:cNvPr>
          <p:cNvSpPr txBox="1"/>
          <p:nvPr/>
        </p:nvSpPr>
        <p:spPr>
          <a:xfrm>
            <a:off x="8506198" y="4679766"/>
            <a:ext cx="444352" cy="307777"/>
          </a:xfrm>
          <a:prstGeom prst="rect">
            <a:avLst/>
          </a:prstGeom>
          <a:noFill/>
        </p:spPr>
        <p:txBody>
          <a:bodyPr wrap="none" rtlCol="0">
            <a:spAutoFit/>
          </a:bodyPr>
          <a:lstStyle/>
          <a:p>
            <a:r>
              <a:rPr lang="ja-JP" sz="1400">
                <a:solidFill>
                  <a:schemeClr val="accent2"/>
                </a:solidFill>
              </a:rPr>
              <a:t>3%</a:t>
            </a:r>
          </a:p>
        </p:txBody>
      </p:sp>
      <p:sp>
        <p:nvSpPr>
          <p:cNvPr id="216" name="TextBox 215">
            <a:extLst>
              <a:ext uri="{FF2B5EF4-FFF2-40B4-BE49-F238E27FC236}">
                <a16:creationId xmlns:a16="http://schemas.microsoft.com/office/drawing/2014/main" id="{F480267A-0CC7-6954-10CB-67409CFB0735}"/>
              </a:ext>
            </a:extLst>
          </p:cNvPr>
          <p:cNvSpPr txBox="1"/>
          <p:nvPr/>
        </p:nvSpPr>
        <p:spPr>
          <a:xfrm>
            <a:off x="5594781" y="1927774"/>
            <a:ext cx="2856872" cy="523220"/>
          </a:xfrm>
          <a:prstGeom prst="rect">
            <a:avLst/>
          </a:prstGeom>
          <a:noFill/>
        </p:spPr>
        <p:txBody>
          <a:bodyPr wrap="none" rtlCol="0">
            <a:spAutoFit/>
          </a:bodyPr>
          <a:lstStyle/>
          <a:p>
            <a:r>
              <a:rPr lang="ja-JP" sz="1400">
                <a:solidFill>
                  <a:schemeClr val="tx1"/>
                </a:solidFill>
              </a:rPr>
              <a:t>化学療法 ± 標的治療</a:t>
            </a:r>
          </a:p>
          <a:p>
            <a:r>
              <a:rPr lang="ja-JP" sz="1400">
                <a:solidFill>
                  <a:schemeClr val="tx1"/>
                </a:solidFill>
              </a:rPr>
              <a:t>アベルマブ</a:t>
            </a:r>
          </a:p>
        </p:txBody>
      </p:sp>
      <p:cxnSp>
        <p:nvCxnSpPr>
          <p:cNvPr id="217" name="Straight Connector 216">
            <a:extLst>
              <a:ext uri="{FF2B5EF4-FFF2-40B4-BE49-F238E27FC236}">
                <a16:creationId xmlns:a16="http://schemas.microsoft.com/office/drawing/2014/main" id="{12FB8DFF-B173-F28F-13B7-4A942DD0945F}"/>
              </a:ext>
            </a:extLst>
          </p:cNvPr>
          <p:cNvCxnSpPr>
            <a:cxnSpLocks/>
          </p:cNvCxnSpPr>
          <p:nvPr/>
        </p:nvCxnSpPr>
        <p:spPr>
          <a:xfrm>
            <a:off x="5236091" y="2077618"/>
            <a:ext cx="358690" cy="0"/>
          </a:xfrm>
          <a:prstGeom prst="line">
            <a:avLst/>
          </a:prstGeom>
          <a:noFill/>
          <a:ln w="19050" cap="flat">
            <a:solidFill>
              <a:schemeClr val="accent2"/>
            </a:solidFill>
            <a:prstDash val="solid"/>
            <a:miter/>
          </a:ln>
        </p:spPr>
      </p:cxnSp>
      <p:cxnSp>
        <p:nvCxnSpPr>
          <p:cNvPr id="218" name="Straight Connector 217">
            <a:extLst>
              <a:ext uri="{FF2B5EF4-FFF2-40B4-BE49-F238E27FC236}">
                <a16:creationId xmlns:a16="http://schemas.microsoft.com/office/drawing/2014/main" id="{EFE7BE0D-3954-DD8E-7B24-F3B80FD1DFB4}"/>
              </a:ext>
            </a:extLst>
          </p:cNvPr>
          <p:cNvCxnSpPr>
            <a:cxnSpLocks/>
          </p:cNvCxnSpPr>
          <p:nvPr/>
        </p:nvCxnSpPr>
        <p:spPr>
          <a:xfrm>
            <a:off x="5236091" y="2295337"/>
            <a:ext cx="358690" cy="0"/>
          </a:xfrm>
          <a:prstGeom prst="line">
            <a:avLst/>
          </a:prstGeom>
          <a:noFill/>
          <a:ln w="19050" cap="flat">
            <a:solidFill>
              <a:srgbClr val="B60D27"/>
            </a:solidFill>
            <a:prstDash val="solid"/>
            <a:miter/>
          </a:ln>
        </p:spPr>
      </p:cxnSp>
    </p:spTree>
    <p:extLst>
      <p:ext uri="{BB962C8B-B14F-4D97-AF65-F5344CB8AC3E}">
        <p14:creationId xmlns:p14="http://schemas.microsoft.com/office/powerpoint/2010/main" val="31580253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0835289" cy="807720"/>
          </a:xfrm>
        </p:spPr>
        <p:txBody>
          <a:bodyPr/>
          <a:lstStyle/>
          <a:p>
            <a:r>
              <a:rPr lang="ja-JP" dirty="0"/>
              <a:t>LBA23：マイクロサテライト不安定性(MSI)を有する転移性結腸直腸癌(mCRC)患者におけるアベルマブと標準的な第二選択治療の比較検討：SAMCO-PRODIGE 54無作為化第II相試験 </a:t>
            </a:r>
            <a:br>
              <a:rPr lang="en-GB" altLang="ja-JP" dirty="0"/>
            </a:br>
            <a:r>
              <a:rPr lang="ja-JP" dirty="0"/>
              <a:t>– Taieb 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30000"/>
              </a:spcBef>
              <a:buNone/>
            </a:pPr>
            <a:r>
              <a:rPr lang="ja-JP" b="1" dirty="0"/>
              <a:t>結論</a:t>
            </a:r>
          </a:p>
          <a:p>
            <a:r>
              <a:rPr lang="ja-JP" b="1" dirty="0"/>
              <a:t>MSI-H mCRC患者において、2Lアベルマブは、12か月、18か月および24か月のPFS率が標準治療と比較して有意に改善し、般的に良好な耐容性を示した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Taieb J, et al.Ann Oncol 2022;33(suppl):abstr LBA23</a:t>
            </a:r>
          </a:p>
        </p:txBody>
      </p:sp>
      <p:graphicFrame>
        <p:nvGraphicFramePr>
          <p:cNvPr id="7" name="Table 6"/>
          <p:cNvGraphicFramePr>
            <a:graphicFrameLocks noGrp="1"/>
          </p:cNvGraphicFramePr>
          <p:nvPr>
            <p:extLst>
              <p:ext uri="{D42A27DB-BD31-4B8C-83A1-F6EECF244321}">
                <p14:modId xmlns:p14="http://schemas.microsoft.com/office/powerpoint/2010/main" val="2815747635"/>
              </p:ext>
            </p:extLst>
          </p:nvPr>
        </p:nvGraphicFramePr>
        <p:xfrm>
          <a:off x="385011" y="1694260"/>
          <a:ext cx="5197644" cy="2286000"/>
        </p:xfrm>
        <a:graphic>
          <a:graphicData uri="http://schemas.openxmlformats.org/drawingml/2006/table">
            <a:tbl>
              <a:tblPr firstRow="1" bandRow="1">
                <a:tableStyleId>{5202B0CA-FC54-4496-8BCA-5EF66A818D29}</a:tableStyleId>
              </a:tblPr>
              <a:tblGrid>
                <a:gridCol w="2511536">
                  <a:extLst>
                    <a:ext uri="{9D8B030D-6E8A-4147-A177-3AD203B41FA5}">
                      <a16:colId xmlns:a16="http://schemas.microsoft.com/office/drawing/2014/main" val="2713438561"/>
                    </a:ext>
                  </a:extLst>
                </a:gridCol>
                <a:gridCol w="1343054">
                  <a:extLst>
                    <a:ext uri="{9D8B030D-6E8A-4147-A177-3AD203B41FA5}">
                      <a16:colId xmlns:a16="http://schemas.microsoft.com/office/drawing/2014/main" val="1190940076"/>
                    </a:ext>
                  </a:extLst>
                </a:gridCol>
                <a:gridCol w="1343054">
                  <a:extLst>
                    <a:ext uri="{9D8B030D-6E8A-4147-A177-3AD203B41FA5}">
                      <a16:colId xmlns:a16="http://schemas.microsoft.com/office/drawing/2014/main" val="1068838774"/>
                    </a:ext>
                  </a:extLst>
                </a:gridCol>
              </a:tblGrid>
              <a:tr h="370840">
                <a:tc>
                  <a:txBody>
                    <a:bodyPr/>
                    <a:lstStyle/>
                    <a:p>
                      <a:endParaRPr lang="en-GB" sz="1400" dirty="0">
                        <a:solidFill>
                          <a:schemeClr val="tx2"/>
                        </a:solidFill>
                      </a:endParaRPr>
                    </a:p>
                  </a:txBody>
                  <a:tcPr anchor="ctr"/>
                </a:tc>
                <a:tc>
                  <a:txBody>
                    <a:bodyPr/>
                    <a:lstStyle/>
                    <a:p>
                      <a:pPr algn="ctr"/>
                      <a:r>
                        <a:rPr lang="ja-JP" sz="1400" dirty="0">
                          <a:solidFill>
                            <a:schemeClr val="tx2"/>
                          </a:solidFill>
                        </a:rPr>
                        <a:t>アベルマブ</a:t>
                      </a:r>
                      <a:br>
                        <a:rPr lang="ja-JP" sz="1400" dirty="0">
                          <a:solidFill>
                            <a:schemeClr val="tx2"/>
                          </a:solidFill>
                        </a:rPr>
                      </a:br>
                      <a:r>
                        <a:rPr lang="ja-JP" sz="1400" dirty="0">
                          <a:solidFill>
                            <a:schemeClr val="tx2"/>
                          </a:solidFill>
                        </a:rPr>
                        <a:t>(n=61)</a:t>
                      </a:r>
                    </a:p>
                  </a:txBody>
                  <a:tcPr anchor="ctr"/>
                </a:tc>
                <a:tc>
                  <a:txBody>
                    <a:bodyPr/>
                    <a:lstStyle/>
                    <a:p>
                      <a:pPr algn="ctr"/>
                      <a:r>
                        <a:rPr lang="ja-JP" sz="1400" dirty="0">
                          <a:solidFill>
                            <a:schemeClr val="tx2"/>
                          </a:solidFill>
                        </a:rPr>
                        <a:t>化学療法
(n=61)</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ORR、n (%)</a:t>
                      </a:r>
                    </a:p>
                  </a:txBody>
                  <a:tcPr/>
                </a:tc>
                <a:tc>
                  <a:txBody>
                    <a:bodyPr/>
                    <a:lstStyle/>
                    <a:p>
                      <a:pPr algn="ctr"/>
                      <a:r>
                        <a:rPr lang="ja-JP" sz="1400">
                          <a:solidFill>
                            <a:schemeClr val="tx1"/>
                          </a:solidFill>
                        </a:rPr>
                        <a:t>18 (29.5</a:t>
                      </a:r>
                      <a:r>
                        <a:rPr lang="ja-JP" sz="1400" baseline="0">
                          <a:solidFill>
                            <a:schemeClr val="tx1"/>
                          </a:solidFill>
                        </a:rPr>
                        <a:t>)</a:t>
                      </a:r>
                    </a:p>
                  </a:txBody>
                  <a:tcPr/>
                </a:tc>
                <a:tc>
                  <a:txBody>
                    <a:bodyPr/>
                    <a:lstStyle/>
                    <a:p>
                      <a:pPr algn="ctr"/>
                      <a:r>
                        <a:rPr lang="ja-JP" sz="1400">
                          <a:solidFill>
                            <a:schemeClr val="tx1"/>
                          </a:solidFill>
                        </a:rPr>
                        <a:t>16 (26.3)</a:t>
                      </a:r>
                    </a:p>
                  </a:txBody>
                  <a:tcPr/>
                </a:tc>
                <a:extLst>
                  <a:ext uri="{0D108BD9-81ED-4DB2-BD59-A6C34878D82A}">
                    <a16:rowId xmlns:a16="http://schemas.microsoft.com/office/drawing/2014/main" val="978232405"/>
                  </a:ext>
                </a:extLst>
              </a:tr>
              <a:tr h="0">
                <a:tc>
                  <a:txBody>
                    <a:bodyPr/>
                    <a:lstStyle/>
                    <a:p>
                      <a:r>
                        <a:rPr lang="ja-JP" sz="1400" baseline="0" dirty="0">
                          <a:solidFill>
                            <a:schemeClr val="tx1"/>
                          </a:solidFill>
                        </a:rPr>
                        <a:t>BOR、n (%)</a:t>
                      </a:r>
                    </a:p>
                    <a:p>
                      <a:pPr marL="182563" indent="0"/>
                      <a:r>
                        <a:rPr lang="ja-JP" sz="1400" baseline="0" dirty="0">
                          <a:solidFill>
                            <a:schemeClr val="tx1"/>
                          </a:solidFill>
                        </a:rPr>
                        <a:t>CR</a:t>
                      </a:r>
                    </a:p>
                    <a:p>
                      <a:pPr marL="182563" indent="0"/>
                      <a:r>
                        <a:rPr lang="ja-JP" sz="1400" baseline="0" dirty="0">
                          <a:solidFill>
                            <a:schemeClr val="tx1"/>
                          </a:solidFill>
                        </a:rPr>
                        <a:t>PR</a:t>
                      </a:r>
                    </a:p>
                    <a:p>
                      <a:pPr marL="182563" indent="0"/>
                      <a:r>
                        <a:rPr lang="ja-JP" sz="1400" baseline="0" dirty="0">
                          <a:solidFill>
                            <a:schemeClr val="tx1"/>
                          </a:solidFill>
                        </a:rPr>
                        <a:t>SD</a:t>
                      </a:r>
                    </a:p>
                    <a:p>
                      <a:pPr marL="182563" indent="0"/>
                      <a:r>
                        <a:rPr lang="ja-JP" sz="1400" baseline="0" dirty="0">
                          <a:solidFill>
                            <a:schemeClr val="tx1"/>
                          </a:solidFill>
                        </a:rPr>
                        <a:t>PD</a:t>
                      </a:r>
                    </a:p>
                  </a:txBody>
                  <a:tcPr/>
                </a:tc>
                <a:tc>
                  <a:txBody>
                    <a:bodyPr/>
                    <a:lstStyle/>
                    <a:p>
                      <a:pPr algn="l" rtl="0"/>
                      <a:endParaRPr lang="en-GB" sz="1400" dirty="0">
                        <a:solidFill>
                          <a:schemeClr val="tx1"/>
                        </a:solidFill>
                      </a:endParaRPr>
                    </a:p>
                    <a:p>
                      <a:pPr algn="ctr"/>
                      <a:r>
                        <a:rPr lang="ja-JP" sz="1400" dirty="0">
                          <a:solidFill>
                            <a:schemeClr val="tx1"/>
                          </a:solidFill>
                        </a:rPr>
                        <a:t>4 (6.5)</a:t>
                      </a:r>
                    </a:p>
                    <a:p>
                      <a:pPr algn="ctr"/>
                      <a:r>
                        <a:rPr lang="ja-JP" sz="1400" dirty="0">
                          <a:solidFill>
                            <a:schemeClr val="tx1"/>
                          </a:solidFill>
                        </a:rPr>
                        <a:t>14</a:t>
                      </a:r>
                      <a:r>
                        <a:rPr lang="ja-JP" sz="1400" baseline="0" dirty="0">
                          <a:solidFill>
                            <a:schemeClr val="tx1"/>
                          </a:solidFill>
                        </a:rPr>
                        <a:t> (23.0)</a:t>
                      </a:r>
                    </a:p>
                    <a:p>
                      <a:pPr algn="ctr"/>
                      <a:r>
                        <a:rPr lang="ja-JP" sz="1400" baseline="0" dirty="0">
                          <a:solidFill>
                            <a:schemeClr val="tx1"/>
                          </a:solidFill>
                        </a:rPr>
                        <a:t>25 (41.0)</a:t>
                      </a:r>
                    </a:p>
                    <a:p>
                      <a:pPr algn="ctr"/>
                      <a:r>
                        <a:rPr lang="ja-JP" sz="1400" baseline="0" dirty="0">
                          <a:solidFill>
                            <a:schemeClr val="tx1"/>
                          </a:solidFill>
                        </a:rPr>
                        <a:t>17 (28.0)</a:t>
                      </a:r>
                    </a:p>
                  </a:txBody>
                  <a:tcPr/>
                </a:tc>
                <a:tc>
                  <a:txBody>
                    <a:bodyPr/>
                    <a:lstStyle/>
                    <a:p>
                      <a:pPr algn="l" rtl="0"/>
                      <a:endParaRPr lang="en-GB" sz="1400" dirty="0">
                        <a:solidFill>
                          <a:schemeClr val="tx1"/>
                        </a:solidFill>
                      </a:endParaRPr>
                    </a:p>
                    <a:p>
                      <a:pPr algn="ctr"/>
                      <a:r>
                        <a:rPr lang="ja-JP" sz="1400">
                          <a:solidFill>
                            <a:schemeClr val="tx1"/>
                          </a:solidFill>
                        </a:rPr>
                        <a:t>3 (5.0)</a:t>
                      </a:r>
                    </a:p>
                    <a:p>
                      <a:pPr algn="ctr"/>
                      <a:r>
                        <a:rPr lang="ja-JP" sz="1400">
                          <a:solidFill>
                            <a:schemeClr val="tx1"/>
                          </a:solidFill>
                        </a:rPr>
                        <a:t>13</a:t>
                      </a:r>
                      <a:r>
                        <a:rPr lang="ja-JP" sz="1400" baseline="0">
                          <a:solidFill>
                            <a:schemeClr val="tx1"/>
                          </a:solidFill>
                        </a:rPr>
                        <a:t> (21.3)</a:t>
                      </a:r>
                    </a:p>
                    <a:p>
                      <a:pPr algn="ctr"/>
                      <a:r>
                        <a:rPr lang="ja-JP" sz="1400" baseline="0">
                          <a:solidFill>
                            <a:schemeClr val="tx1"/>
                          </a:solidFill>
                        </a:rPr>
                        <a:t>31 (51.0)</a:t>
                      </a:r>
                    </a:p>
                    <a:p>
                      <a:pPr algn="ctr"/>
                      <a:r>
                        <a:rPr lang="ja-JP" sz="1400" baseline="0">
                          <a:solidFill>
                            <a:schemeClr val="tx1"/>
                          </a:solidFill>
                        </a:rPr>
                        <a:t>10 (16.5)</a:t>
                      </a:r>
                    </a:p>
                  </a:txBody>
                  <a:tcPr/>
                </a:tc>
                <a:extLst>
                  <a:ext uri="{0D108BD9-81ED-4DB2-BD59-A6C34878D82A}">
                    <a16:rowId xmlns:a16="http://schemas.microsoft.com/office/drawing/2014/main" val="2232560176"/>
                  </a:ext>
                </a:extLst>
              </a:tr>
              <a:tr h="0">
                <a:tc>
                  <a:txBody>
                    <a:bodyPr/>
                    <a:lstStyle/>
                    <a:p>
                      <a:r>
                        <a:rPr lang="ja-JP" sz="1400" baseline="0">
                          <a:solidFill>
                            <a:schemeClr val="tx1"/>
                          </a:solidFill>
                        </a:rPr>
                        <a:t>奏功までの最良の期間、月数</a:t>
                      </a:r>
                    </a:p>
                  </a:txBody>
                  <a:tcPr/>
                </a:tc>
                <a:tc>
                  <a:txBody>
                    <a:bodyPr/>
                    <a:lstStyle/>
                    <a:p>
                      <a:pPr algn="ctr"/>
                      <a:r>
                        <a:rPr lang="ja-JP" sz="1400">
                          <a:solidFill>
                            <a:schemeClr val="tx1"/>
                          </a:solidFill>
                        </a:rPr>
                        <a:t>2.99</a:t>
                      </a:r>
                    </a:p>
                  </a:txBody>
                  <a:tcPr/>
                </a:tc>
                <a:tc>
                  <a:txBody>
                    <a:bodyPr/>
                    <a:lstStyle/>
                    <a:p>
                      <a:pPr algn="ctr"/>
                      <a:r>
                        <a:rPr lang="ja-JP" sz="1400" dirty="0">
                          <a:solidFill>
                            <a:schemeClr val="tx1"/>
                          </a:solidFill>
                        </a:rPr>
                        <a:t>1.94</a:t>
                      </a:r>
                    </a:p>
                  </a:txBody>
                  <a:tcPr/>
                </a:tc>
                <a:extLst>
                  <a:ext uri="{0D108BD9-81ED-4DB2-BD59-A6C34878D82A}">
                    <a16:rowId xmlns:a16="http://schemas.microsoft.com/office/drawing/2014/main" val="291216303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63747156"/>
              </p:ext>
            </p:extLst>
          </p:nvPr>
        </p:nvGraphicFramePr>
        <p:xfrm>
          <a:off x="5850556" y="1694260"/>
          <a:ext cx="5197643" cy="3566160"/>
        </p:xfrm>
        <a:graphic>
          <a:graphicData uri="http://schemas.openxmlformats.org/drawingml/2006/table">
            <a:tbl>
              <a:tblPr firstRow="1" bandRow="1">
                <a:tableStyleId>{5202B0CA-FC54-4496-8BCA-5EF66A818D29}</a:tableStyleId>
              </a:tblPr>
              <a:tblGrid>
                <a:gridCol w="2338939">
                  <a:extLst>
                    <a:ext uri="{9D8B030D-6E8A-4147-A177-3AD203B41FA5}">
                      <a16:colId xmlns:a16="http://schemas.microsoft.com/office/drawing/2014/main" val="2713438561"/>
                    </a:ext>
                  </a:extLst>
                </a:gridCol>
                <a:gridCol w="1429352">
                  <a:extLst>
                    <a:ext uri="{9D8B030D-6E8A-4147-A177-3AD203B41FA5}">
                      <a16:colId xmlns:a16="http://schemas.microsoft.com/office/drawing/2014/main" val="1190940076"/>
                    </a:ext>
                  </a:extLst>
                </a:gridCol>
                <a:gridCol w="1429352">
                  <a:extLst>
                    <a:ext uri="{9D8B030D-6E8A-4147-A177-3AD203B41FA5}">
                      <a16:colId xmlns:a16="http://schemas.microsoft.com/office/drawing/2014/main" val="1068838774"/>
                    </a:ext>
                  </a:extLst>
                </a:gridCol>
              </a:tblGrid>
              <a:tr h="370840">
                <a:tc>
                  <a:txBody>
                    <a:bodyPr/>
                    <a:lstStyle/>
                    <a:p>
                      <a:r>
                        <a:rPr lang="ja-JP" sz="1400">
                          <a:solidFill>
                            <a:schemeClr val="tx2"/>
                          </a:solidFill>
                        </a:rPr>
                        <a:t>グレード3～4AE、%</a:t>
                      </a:r>
                    </a:p>
                  </a:txBody>
                  <a:tcPr anchor="ctr"/>
                </a:tc>
                <a:tc>
                  <a:txBody>
                    <a:bodyPr/>
                    <a:lstStyle/>
                    <a:p>
                      <a:pPr algn="ctr"/>
                      <a:r>
                        <a:rPr lang="ja-JP" sz="1400">
                          <a:solidFill>
                            <a:schemeClr val="tx2"/>
                          </a:solidFill>
                        </a:rPr>
                        <a:t>アベルマブ</a:t>
                      </a:r>
                      <a:br>
                        <a:rPr lang="ja-JP" sz="1400">
                          <a:solidFill>
                            <a:schemeClr val="tx2"/>
                          </a:solidFill>
                        </a:rPr>
                      </a:br>
                      <a:r>
                        <a:rPr lang="ja-JP" sz="1400">
                          <a:solidFill>
                            <a:schemeClr val="tx2"/>
                          </a:solidFill>
                        </a:rPr>
                        <a:t>(n=63)</a:t>
                      </a:r>
                    </a:p>
                  </a:txBody>
                  <a:tcPr anchor="ctr"/>
                </a:tc>
                <a:tc>
                  <a:txBody>
                    <a:bodyPr/>
                    <a:lstStyle/>
                    <a:p>
                      <a:pPr algn="ctr"/>
                      <a:r>
                        <a:rPr lang="ja-JP" sz="1400" dirty="0">
                          <a:solidFill>
                            <a:schemeClr val="tx2"/>
                          </a:solidFill>
                        </a:rPr>
                        <a:t>化学療法
(n=64)</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すべて</a:t>
                      </a:r>
                    </a:p>
                  </a:txBody>
                  <a:tcPr/>
                </a:tc>
                <a:tc>
                  <a:txBody>
                    <a:bodyPr/>
                    <a:lstStyle/>
                    <a:p>
                      <a:pPr algn="ctr"/>
                      <a:r>
                        <a:rPr lang="ja-JP" sz="1400">
                          <a:solidFill>
                            <a:schemeClr val="tx1"/>
                          </a:solidFill>
                        </a:rPr>
                        <a:t>31.7</a:t>
                      </a:r>
                    </a:p>
                  </a:txBody>
                  <a:tcPr/>
                </a:tc>
                <a:tc>
                  <a:txBody>
                    <a:bodyPr/>
                    <a:lstStyle/>
                    <a:p>
                      <a:pPr algn="ctr"/>
                      <a:r>
                        <a:rPr lang="ja-JP" sz="1400">
                          <a:solidFill>
                            <a:schemeClr val="tx1"/>
                          </a:solidFill>
                        </a:rPr>
                        <a:t>53.1</a:t>
                      </a:r>
                    </a:p>
                  </a:txBody>
                  <a:tcPr/>
                </a:tc>
                <a:extLst>
                  <a:ext uri="{0D108BD9-81ED-4DB2-BD59-A6C34878D82A}">
                    <a16:rowId xmlns:a16="http://schemas.microsoft.com/office/drawing/2014/main" val="978232405"/>
                  </a:ext>
                </a:extLst>
              </a:tr>
              <a:tr h="0">
                <a:tc>
                  <a:txBody>
                    <a:bodyPr/>
                    <a:lstStyle/>
                    <a:p>
                      <a:r>
                        <a:rPr lang="ja-JP" sz="1400" baseline="0">
                          <a:solidFill>
                            <a:schemeClr val="tx1"/>
                          </a:solidFill>
                        </a:rPr>
                        <a:t>吐き気</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3.0</a:t>
                      </a:r>
                    </a:p>
                  </a:txBody>
                  <a:tcPr/>
                </a:tc>
                <a:extLst>
                  <a:ext uri="{0D108BD9-81ED-4DB2-BD59-A6C34878D82A}">
                    <a16:rowId xmlns:a16="http://schemas.microsoft.com/office/drawing/2014/main" val="2232560176"/>
                  </a:ext>
                </a:extLst>
              </a:tr>
              <a:tr h="0">
                <a:tc>
                  <a:txBody>
                    <a:bodyPr/>
                    <a:lstStyle/>
                    <a:p>
                      <a:r>
                        <a:rPr lang="ja-JP" sz="1400">
                          <a:solidFill>
                            <a:schemeClr val="tx1"/>
                          </a:solidFill>
                        </a:rPr>
                        <a:t>嘔吐</a:t>
                      </a:r>
                    </a:p>
                  </a:txBody>
                  <a:tcPr/>
                </a:tc>
                <a:tc>
                  <a:txBody>
                    <a:bodyPr/>
                    <a:lstStyle/>
                    <a:p>
                      <a:pPr algn="ctr"/>
                      <a:r>
                        <a:rPr lang="ja-JP" sz="1400">
                          <a:solidFill>
                            <a:schemeClr val="tx1"/>
                          </a:solidFill>
                        </a:rPr>
                        <a:t>1.0</a:t>
                      </a:r>
                    </a:p>
                  </a:txBody>
                  <a:tcPr/>
                </a:tc>
                <a:tc>
                  <a:txBody>
                    <a:bodyPr/>
                    <a:lstStyle/>
                    <a:p>
                      <a:pPr algn="ctr"/>
                      <a:r>
                        <a:rPr lang="ja-JP" sz="1400">
                          <a:solidFill>
                            <a:schemeClr val="tx1"/>
                          </a:solidFill>
                        </a:rPr>
                        <a:t>2.0</a:t>
                      </a:r>
                    </a:p>
                  </a:txBody>
                  <a:tcPr/>
                </a:tc>
                <a:extLst>
                  <a:ext uri="{0D108BD9-81ED-4DB2-BD59-A6C34878D82A}">
                    <a16:rowId xmlns:a16="http://schemas.microsoft.com/office/drawing/2014/main" val="2912163037"/>
                  </a:ext>
                </a:extLst>
              </a:tr>
              <a:tr h="0">
                <a:tc>
                  <a:txBody>
                    <a:bodyPr/>
                    <a:lstStyle/>
                    <a:p>
                      <a:r>
                        <a:rPr lang="ja-JP" sz="1400" baseline="0" noProof="0">
                          <a:solidFill>
                            <a:schemeClr val="tx1"/>
                          </a:solidFill>
                        </a:rPr>
                        <a:t>下痢</a:t>
                      </a:r>
                    </a:p>
                  </a:txBody>
                  <a:tcPr/>
                </a:tc>
                <a:tc>
                  <a:txBody>
                    <a:bodyPr/>
                    <a:lstStyle/>
                    <a:p>
                      <a:pPr algn="ctr"/>
                      <a:r>
                        <a:rPr lang="ja-JP" sz="1400">
                          <a:solidFill>
                            <a:schemeClr val="tx1"/>
                          </a:solidFill>
                        </a:rPr>
                        <a:t>5.0</a:t>
                      </a:r>
                    </a:p>
                  </a:txBody>
                  <a:tcPr/>
                </a:tc>
                <a:tc>
                  <a:txBody>
                    <a:bodyPr/>
                    <a:lstStyle/>
                    <a:p>
                      <a:pPr algn="ctr"/>
                      <a:r>
                        <a:rPr lang="ja-JP" sz="1400">
                          <a:solidFill>
                            <a:schemeClr val="tx1"/>
                          </a:solidFill>
                        </a:rPr>
                        <a:t>8.0</a:t>
                      </a:r>
                    </a:p>
                  </a:txBody>
                  <a:tcPr/>
                </a:tc>
                <a:extLst>
                  <a:ext uri="{0D108BD9-81ED-4DB2-BD59-A6C34878D82A}">
                    <a16:rowId xmlns:a16="http://schemas.microsoft.com/office/drawing/2014/main" val="1201766578"/>
                  </a:ext>
                </a:extLst>
              </a:tr>
              <a:tr h="0">
                <a:tc>
                  <a:txBody>
                    <a:bodyPr/>
                    <a:lstStyle/>
                    <a:p>
                      <a:r>
                        <a:rPr lang="ja-JP" sz="1400" baseline="0">
                          <a:solidFill>
                            <a:schemeClr val="tx1"/>
                          </a:solidFill>
                        </a:rPr>
                        <a:t>口内炎</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3.0</a:t>
                      </a:r>
                    </a:p>
                  </a:txBody>
                  <a:tcPr/>
                </a:tc>
                <a:extLst>
                  <a:ext uri="{0D108BD9-81ED-4DB2-BD59-A6C34878D82A}">
                    <a16:rowId xmlns:a16="http://schemas.microsoft.com/office/drawing/2014/main" val="308633963"/>
                  </a:ext>
                </a:extLst>
              </a:tr>
              <a:tr h="0">
                <a:tc>
                  <a:txBody>
                    <a:bodyPr/>
                    <a:lstStyle/>
                    <a:p>
                      <a:r>
                        <a:rPr lang="ja-JP" sz="1400" baseline="0">
                          <a:solidFill>
                            <a:schemeClr val="tx1"/>
                          </a:solidFill>
                        </a:rPr>
                        <a:t>好中球減少症</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19.0</a:t>
                      </a:r>
                    </a:p>
                  </a:txBody>
                  <a:tcPr/>
                </a:tc>
                <a:extLst>
                  <a:ext uri="{0D108BD9-81ED-4DB2-BD59-A6C34878D82A}">
                    <a16:rowId xmlns:a16="http://schemas.microsoft.com/office/drawing/2014/main" val="4126116383"/>
                  </a:ext>
                </a:extLst>
              </a:tr>
              <a:tr h="0">
                <a:tc>
                  <a:txBody>
                    <a:bodyPr/>
                    <a:lstStyle/>
                    <a:p>
                      <a:r>
                        <a:rPr lang="ja-JP" sz="1400" baseline="0">
                          <a:solidFill>
                            <a:schemeClr val="tx1"/>
                          </a:solidFill>
                        </a:rPr>
                        <a:t>神経毒性</a:t>
                      </a:r>
                    </a:p>
                  </a:txBody>
                  <a:tcPr/>
                </a:tc>
                <a:tc>
                  <a:txBody>
                    <a:bodyPr/>
                    <a:lstStyle/>
                    <a:p>
                      <a:pPr algn="ctr"/>
                      <a:r>
                        <a:rPr lang="ja-JP" sz="1400">
                          <a:solidFill>
                            <a:schemeClr val="tx1"/>
                          </a:solidFill>
                        </a:rPr>
                        <a:t>4.0</a:t>
                      </a:r>
                    </a:p>
                  </a:txBody>
                  <a:tcPr/>
                </a:tc>
                <a:tc>
                  <a:txBody>
                    <a:bodyPr/>
                    <a:lstStyle/>
                    <a:p>
                      <a:pPr algn="ctr"/>
                      <a:r>
                        <a:rPr lang="ja-JP" sz="1400">
                          <a:solidFill>
                            <a:schemeClr val="tx1"/>
                          </a:solidFill>
                        </a:rPr>
                        <a:t>2.0</a:t>
                      </a:r>
                    </a:p>
                  </a:txBody>
                  <a:tcPr/>
                </a:tc>
                <a:extLst>
                  <a:ext uri="{0D108BD9-81ED-4DB2-BD59-A6C34878D82A}">
                    <a16:rowId xmlns:a16="http://schemas.microsoft.com/office/drawing/2014/main" val="295629870"/>
                  </a:ext>
                </a:extLst>
              </a:tr>
              <a:tr h="0">
                <a:tc>
                  <a:txBody>
                    <a:bodyPr/>
                    <a:lstStyle/>
                    <a:p>
                      <a:r>
                        <a:rPr lang="ja-JP" sz="1400" baseline="0">
                          <a:solidFill>
                            <a:schemeClr val="tx1"/>
                          </a:solidFill>
                        </a:rPr>
                        <a:t>疲労</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11.0</a:t>
                      </a:r>
                    </a:p>
                  </a:txBody>
                  <a:tcPr/>
                </a:tc>
                <a:extLst>
                  <a:ext uri="{0D108BD9-81ED-4DB2-BD59-A6C34878D82A}">
                    <a16:rowId xmlns:a16="http://schemas.microsoft.com/office/drawing/2014/main" val="537346057"/>
                  </a:ext>
                </a:extLst>
              </a:tr>
              <a:tr h="0">
                <a:tc>
                  <a:txBody>
                    <a:bodyPr/>
                    <a:lstStyle/>
                    <a:p>
                      <a:r>
                        <a:rPr lang="ja-JP" sz="1400" baseline="0">
                          <a:solidFill>
                            <a:schemeClr val="tx1"/>
                          </a:solidFill>
                        </a:rPr>
                        <a:t>高血圧</a:t>
                      </a:r>
                    </a:p>
                  </a:txBody>
                  <a:tcPr/>
                </a:tc>
                <a:tc>
                  <a:txBody>
                    <a:bodyPr/>
                    <a:lstStyle/>
                    <a:p>
                      <a:pPr algn="ctr"/>
                      <a:r>
                        <a:rPr lang="ja-JP" sz="1400">
                          <a:solidFill>
                            <a:schemeClr val="tx1"/>
                          </a:solidFill>
                        </a:rPr>
                        <a:t>1.6</a:t>
                      </a:r>
                    </a:p>
                  </a:txBody>
                  <a:tcPr/>
                </a:tc>
                <a:tc>
                  <a:txBody>
                    <a:bodyPr/>
                    <a:lstStyle/>
                    <a:p>
                      <a:pPr algn="ctr"/>
                      <a:r>
                        <a:rPr lang="ja-JP" sz="1400">
                          <a:solidFill>
                            <a:schemeClr val="tx1"/>
                          </a:solidFill>
                        </a:rPr>
                        <a:t>11.0</a:t>
                      </a:r>
                    </a:p>
                  </a:txBody>
                  <a:tcPr/>
                </a:tc>
                <a:extLst>
                  <a:ext uri="{0D108BD9-81ED-4DB2-BD59-A6C34878D82A}">
                    <a16:rowId xmlns:a16="http://schemas.microsoft.com/office/drawing/2014/main" val="3973728432"/>
                  </a:ext>
                </a:extLst>
              </a:tr>
              <a:tr h="0">
                <a:tc>
                  <a:txBody>
                    <a:bodyPr/>
                    <a:lstStyle/>
                    <a:p>
                      <a:r>
                        <a:rPr lang="ja-JP" sz="1400" baseline="0">
                          <a:solidFill>
                            <a:schemeClr val="tx1"/>
                          </a:solidFill>
                        </a:rPr>
                        <a:t>肝臓検査の異常</a:t>
                      </a:r>
                    </a:p>
                  </a:txBody>
                  <a:tcPr/>
                </a:tc>
                <a:tc>
                  <a:txBody>
                    <a:bodyPr/>
                    <a:lstStyle/>
                    <a:p>
                      <a:pPr algn="ctr"/>
                      <a:r>
                        <a:rPr lang="ja-JP" sz="1400">
                          <a:solidFill>
                            <a:schemeClr val="tx1"/>
                          </a:solidFill>
                        </a:rPr>
                        <a:t>9.5</a:t>
                      </a:r>
                    </a:p>
                  </a:txBody>
                  <a:tcPr/>
                </a:tc>
                <a:tc>
                  <a:txBody>
                    <a:bodyPr/>
                    <a:lstStyle/>
                    <a:p>
                      <a:pPr algn="ctr"/>
                      <a:r>
                        <a:rPr lang="ja-JP" sz="1400" dirty="0">
                          <a:solidFill>
                            <a:schemeClr val="tx1"/>
                          </a:solidFill>
                        </a:rPr>
                        <a:t>1.6</a:t>
                      </a:r>
                    </a:p>
                  </a:txBody>
                  <a:tcPr/>
                </a:tc>
                <a:extLst>
                  <a:ext uri="{0D108BD9-81ED-4DB2-BD59-A6C34878D82A}">
                    <a16:rowId xmlns:a16="http://schemas.microsoft.com/office/drawing/2014/main" val="2338929152"/>
                  </a:ext>
                </a:extLst>
              </a:tr>
            </a:tbl>
          </a:graphicData>
        </a:graphic>
      </p:graphicFrame>
    </p:spTree>
    <p:extLst>
      <p:ext uri="{BB962C8B-B14F-4D97-AF65-F5344CB8AC3E}">
        <p14:creationId xmlns:p14="http://schemas.microsoft.com/office/powerpoint/2010/main" val="332495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5372097" cy="487363"/>
          </a:xfrm>
        </p:spPr>
        <p:txBody>
          <a:bodyPr/>
          <a:lstStyle/>
          <a:p>
            <a:r>
              <a:rPr lang="ja-JP"/>
              <a:t>*35 mg/m</a:t>
            </a:r>
            <a:r>
              <a:rPr lang="ja-JP" baseline="30000"/>
              <a:t>2</a:t>
            </a:r>
            <a:r>
              <a:rPr lang="ja-JP"/>
              <a:t> BID PO D1～5、8～12 q4w; </a:t>
            </a:r>
            <a:r>
              <a:rPr lang="ja-JP" baseline="30000"/>
              <a:t>†</a:t>
            </a:r>
            <a:r>
              <a:rPr lang="ja-JP"/>
              <a:t>5 mg/kg IV q2w</a:t>
            </a:r>
          </a:p>
        </p:txBody>
      </p:sp>
      <p:sp>
        <p:nvSpPr>
          <p:cNvPr id="21" name="Title 1"/>
          <p:cNvSpPr>
            <a:spLocks noGrp="1"/>
          </p:cNvSpPr>
          <p:nvPr>
            <p:ph type="title"/>
          </p:nvPr>
        </p:nvSpPr>
        <p:spPr>
          <a:xfrm>
            <a:off x="486832" y="179614"/>
            <a:ext cx="11122965" cy="807720"/>
          </a:xfrm>
        </p:spPr>
        <p:txBody>
          <a:bodyPr/>
          <a:lstStyle/>
          <a:p>
            <a:r>
              <a:rPr lang="ja-JP" dirty="0"/>
              <a:t>O-4：前治療歴のある転移性食道胃接合部腺癌(mEGA)患者に対する、ベバシズマブを併用または非併用した場合のトリフルリジン/チピラシル(TAS-102)の投与：Danish無作為化試験(LonGas) </a:t>
            </a:r>
            <a:br>
              <a:rPr lang="en-GB" altLang="ja-JP" dirty="0"/>
            </a:br>
            <a:r>
              <a:rPr lang="ja-JP" dirty="0"/>
              <a:t>– Pfeiffer P、et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デンマークの施設におけるLonGas試験で転移性食道胃接合部腺癌の前治療のある患者に対する、トリフルリジン/チピラシル(FTD/TPI) ± ベバシズマブの有効性と安全性を評価すること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 WCGCで発表</a:t>
            </a:r>
            <a:br>
              <a:rPr lang="en-GB" altLang="ja-JP" dirty="0"/>
            </a:br>
            <a:r>
              <a:rPr lang="ja-JP" dirty="0"/>
              <a:t>Pfeiffer P, et al.Ann Oncol 2022;33(suppl):abstr O-4</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25" name="Oval 14"/>
          <p:cNvSpPr>
            <a:spLocks noChangeArrowheads="1"/>
          </p:cNvSpPr>
          <p:nvPr/>
        </p:nvSpPr>
        <p:spPr bwMode="auto">
          <a:xfrm>
            <a:off x="5180705" y="353930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en-GB" altLang="ja-JP" sz="1600" b="1" dirty="0">
                <a:solidFill>
                  <a:srgbClr val="043882"/>
                </a:solidFill>
                <a:ea typeface="SimSun" pitchFamily="2" charset="-122"/>
              </a:rPr>
              <a:t>1:</a:t>
            </a:r>
            <a:r>
              <a:rPr lang="ja-JP" sz="1600" b="1" dirty="0">
                <a:solidFill>
                  <a:srgbClr val="043882"/>
                </a:solidFill>
                <a:ea typeface="SimSun" pitchFamily="2" charset="-122"/>
              </a:rPr>
              <a:t>1</a:t>
            </a:r>
          </a:p>
        </p:txBody>
      </p:sp>
      <p:cxnSp>
        <p:nvCxnSpPr>
          <p:cNvPr id="26" name="AutoShape 15"/>
          <p:cNvCxnSpPr>
            <a:cxnSpLocks noChangeShapeType="1"/>
            <a:stCxn id="25" idx="0"/>
            <a:endCxn id="28" idx="1"/>
          </p:cNvCxnSpPr>
          <p:nvPr/>
        </p:nvCxnSpPr>
        <p:spPr bwMode="auto">
          <a:xfrm rot="5400000" flipH="1" flipV="1">
            <a:off x="5346146" y="2920964"/>
            <a:ext cx="744698" cy="49198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817657" y="3831405"/>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964487" y="2347845"/>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FTD/TPI* + ベバシズマブ</a:t>
            </a:r>
            <a:r>
              <a:rPr lang="ja-JP" baseline="30000" dirty="0">
                <a:solidFill>
                  <a:srgbClr val="FFFFFF"/>
                </a:solidFill>
                <a:ea typeface="SimSun" pitchFamily="2" charset="-122"/>
              </a:rPr>
              <a:t>†</a:t>
            </a:r>
            <a:r>
              <a:rPr lang="ja-JP" dirty="0">
                <a:solidFill>
                  <a:srgbClr val="FFFFFF"/>
                </a:solidFill>
                <a:ea typeface="SimSun" pitchFamily="2" charset="-122"/>
              </a:rPr>
              <a:t>
(n=50)</a:t>
            </a:r>
          </a:p>
        </p:txBody>
      </p:sp>
      <p:sp>
        <p:nvSpPr>
          <p:cNvPr id="29" name="AutoShape 9"/>
          <p:cNvSpPr>
            <a:spLocks noChangeArrowheads="1"/>
          </p:cNvSpPr>
          <p:nvPr/>
        </p:nvSpPr>
        <p:spPr bwMode="auto">
          <a:xfrm>
            <a:off x="814378" y="3023235"/>
            <a:ext cx="4003279"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切除不能な転移性食道胃接合部腺癌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5FUおよびプラチナ製剤の治療歴あり</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PS 0～1 </a:t>
            </a:r>
          </a:p>
          <a:p>
            <a:pPr defTabSz="892175" eaLnBrk="0" hangingPunct="0">
              <a:spcAft>
                <a:spcPct val="30000"/>
              </a:spcAft>
              <a:defRPr/>
            </a:pPr>
            <a:r>
              <a:rPr lang="ja-JP" sz="1600" dirty="0">
                <a:solidFill>
                  <a:srgbClr val="FFFFFF"/>
                </a:solidFill>
                <a:ea typeface="SimSun" pitchFamily="2" charset="-122"/>
              </a:rPr>
              <a:t>(n=103</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5371237" y="4224771"/>
            <a:ext cx="694516" cy="491984"/>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OS、安全性</a:t>
            </a:r>
          </a:p>
        </p:txBody>
      </p:sp>
      <p:sp>
        <p:nvSpPr>
          <p:cNvPr id="32" name="AutoShape 8"/>
          <p:cNvSpPr>
            <a:spLocks noChangeArrowheads="1"/>
          </p:cNvSpPr>
          <p:nvPr/>
        </p:nvSpPr>
        <p:spPr bwMode="auto">
          <a:xfrm>
            <a:off x="5964487" y="4371259"/>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FTD/TPI*
(n=53)</a:t>
            </a:r>
          </a:p>
        </p:txBody>
      </p:sp>
      <p:cxnSp>
        <p:nvCxnSpPr>
          <p:cNvPr id="16" name="AutoShape 21"/>
          <p:cNvCxnSpPr>
            <a:cxnSpLocks noChangeShapeType="1"/>
            <a:stCxn id="28" idx="3"/>
            <a:endCxn id="53" idx="1"/>
          </p:cNvCxnSpPr>
          <p:nvPr/>
        </p:nvCxnSpPr>
        <p:spPr bwMode="auto">
          <a:xfrm>
            <a:off x="9411811" y="2794607"/>
            <a:ext cx="743250" cy="1"/>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a:stCxn id="32" idx="3"/>
            <a:endCxn id="55" idx="1"/>
          </p:cNvCxnSpPr>
          <p:nvPr/>
        </p:nvCxnSpPr>
        <p:spPr bwMode="auto">
          <a:xfrm>
            <a:off x="9411811" y="4818021"/>
            <a:ext cx="743250" cy="1"/>
          </a:xfrm>
          <a:prstGeom prst="straightConnector1">
            <a:avLst/>
          </a:prstGeom>
          <a:noFill/>
          <a:ln w="57150">
            <a:solidFill>
              <a:schemeClr val="bg2">
                <a:lumMod val="60000"/>
                <a:lumOff val="40000"/>
              </a:schemeClr>
            </a:solidFill>
            <a:round/>
            <a:headEnd/>
            <a:tailEnd type="triangle" w="med" len="med"/>
          </a:ln>
        </p:spPr>
      </p:cxnSp>
      <p:sp>
        <p:nvSpPr>
          <p:cNvPr id="20" name="Content Placeholder 26"/>
          <p:cNvSpPr txBox="1">
            <a:spLocks/>
          </p:cNvSpPr>
          <p:nvPr/>
        </p:nvSpPr>
        <p:spPr bwMode="auto">
          <a:xfrm>
            <a:off x="6127348" y="3358905"/>
            <a:ext cx="3284463"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性別</a:t>
            </a:r>
          </a:p>
          <a:p>
            <a:pPr marL="203200" lvl="0" indent="-203200">
              <a:spcAft>
                <a:spcPts val="400"/>
              </a:spcAft>
              <a:buFont typeface="Arial" pitchFamily="34" charset="0"/>
              <a:buChar char="•"/>
              <a:defRPr/>
            </a:pPr>
            <a:r>
              <a:rPr lang="ja-JP" sz="1400">
                <a:solidFill>
                  <a:srgbClr val="4D4D4D"/>
                </a:solidFill>
              </a:rPr>
              <a:t>治療ライン(2 対 3+)</a:t>
            </a:r>
          </a:p>
        </p:txBody>
      </p:sp>
      <p:sp>
        <p:nvSpPr>
          <p:cNvPr id="53" name="AutoShape 8"/>
          <p:cNvSpPr>
            <a:spLocks noChangeArrowheads="1"/>
          </p:cNvSpPr>
          <p:nvPr/>
        </p:nvSpPr>
        <p:spPr bwMode="auto">
          <a:xfrm>
            <a:off x="10155061" y="2496420"/>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
        <p:nvSpPr>
          <p:cNvPr id="55" name="AutoShape 8"/>
          <p:cNvSpPr>
            <a:spLocks noChangeArrowheads="1"/>
          </p:cNvSpPr>
          <p:nvPr/>
        </p:nvSpPr>
        <p:spPr bwMode="auto">
          <a:xfrm>
            <a:off x="10155061" y="4519834"/>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Tree>
    <p:extLst>
      <p:ext uri="{BB962C8B-B14F-4D97-AF65-F5344CB8AC3E}">
        <p14:creationId xmlns:p14="http://schemas.microsoft.com/office/powerpoint/2010/main" val="20389917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LBA7：局所進行性MMR欠損結腸癌におけるネオアジュバント免疫チェックポイント阻害剤：NICHE-2試験 – Chalabi M、et al</a:t>
            </a:r>
          </a:p>
        </p:txBody>
      </p:sp>
      <p:sp>
        <p:nvSpPr>
          <p:cNvPr id="22" name="Content Placeholder 2"/>
          <p:cNvSpPr>
            <a:spLocks noGrp="1"/>
          </p:cNvSpPr>
          <p:nvPr>
            <p:ph idx="1"/>
          </p:nvPr>
        </p:nvSpPr>
        <p:spPr/>
        <p:txBody>
          <a:bodyPr/>
          <a:lstStyle/>
          <a:p>
            <a:pPr marL="0" indent="0">
              <a:buNone/>
            </a:pPr>
            <a:r>
              <a:rPr lang="ja-JP" b="1"/>
              <a:t>試験の目的</a:t>
            </a:r>
          </a:p>
          <a:p>
            <a:r>
              <a:rPr lang="ja-JP"/>
              <a:t>NICHE-2試験における局所進行性dMMR結腸癌患者を対象に、ネオアジュバントニボルマブ＋イピリムマブ の有効性と安全性を評価すること</a:t>
            </a:r>
          </a:p>
        </p:txBody>
      </p:sp>
      <p:sp>
        <p:nvSpPr>
          <p:cNvPr id="23" name="Text Placeholder 4"/>
          <p:cNvSpPr>
            <a:spLocks noGrp="1"/>
          </p:cNvSpPr>
          <p:nvPr>
            <p:ph type="body" sz="quarter" idx="11"/>
          </p:nvPr>
        </p:nvSpPr>
        <p:spPr/>
        <p:txBody>
          <a:bodyPr/>
          <a:lstStyle/>
          <a:p>
            <a:r>
              <a:rPr lang="ja-JP" dirty="0"/>
              <a:t>2022年ESMO会議で発表 </a:t>
            </a:r>
            <a:br>
              <a:rPr lang="en-GB" altLang="ja-JP" dirty="0"/>
            </a:br>
            <a:r>
              <a:rPr lang="ja-JP" dirty="0"/>
              <a:t>Chalabi M, et al.Ann Oncol 2022;33(suppl):abstr LBA7</a:t>
            </a:r>
          </a:p>
        </p:txBody>
      </p:sp>
      <p:sp>
        <p:nvSpPr>
          <p:cNvPr id="20" name="Rectangle 9"/>
          <p:cNvSpPr txBox="1">
            <a:spLocks noChangeArrowheads="1"/>
          </p:cNvSpPr>
          <p:nvPr/>
        </p:nvSpPr>
        <p:spPr bwMode="auto">
          <a:xfrm>
            <a:off x="1838052" y="4990060"/>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3年間のDFS、安全性</a:t>
            </a:r>
          </a:p>
        </p:txBody>
      </p:sp>
      <p:sp>
        <p:nvSpPr>
          <p:cNvPr id="24" name="AutoShape 8"/>
          <p:cNvSpPr>
            <a:spLocks noChangeArrowheads="1"/>
          </p:cNvSpPr>
          <p:nvPr/>
        </p:nvSpPr>
        <p:spPr bwMode="auto">
          <a:xfrm>
            <a:off x="4455442" y="3236497"/>
            <a:ext cx="2590251" cy="8935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ニボルマブ 3 mg/kg + イピリムマブ 1 mg/kg</a:t>
            </a:r>
          </a:p>
          <a:p>
            <a:pPr algn="ctr" defTabSz="892175" eaLnBrk="0" hangingPunct="0">
              <a:defRPr/>
            </a:pPr>
            <a:r>
              <a:rPr lang="ja-JP">
                <a:solidFill>
                  <a:srgbClr val="FFFFFF"/>
                </a:solidFill>
                <a:ea typeface="SimSun" pitchFamily="2" charset="-122"/>
              </a:rPr>
              <a:t>(1サイクル)</a:t>
            </a:r>
          </a:p>
        </p:txBody>
      </p:sp>
      <p:sp>
        <p:nvSpPr>
          <p:cNvPr id="25" name="AutoShape 9"/>
          <p:cNvSpPr>
            <a:spLocks noChangeArrowheads="1"/>
          </p:cNvSpPr>
          <p:nvPr/>
        </p:nvSpPr>
        <p:spPr bwMode="auto">
          <a:xfrm>
            <a:off x="981776" y="2715044"/>
            <a:ext cx="312579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局所進行性結腸腺癌腫</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dMMR</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cT3および/またはN+</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治療歴なし</a:t>
            </a:r>
          </a:p>
          <a:p>
            <a:pPr defTabSz="892175" eaLnBrk="0" hangingPunct="0">
              <a:spcAft>
                <a:spcPct val="30000"/>
              </a:spcAft>
              <a:defRPr/>
            </a:pPr>
            <a:r>
              <a:rPr lang="ja-JP" sz="1600" dirty="0">
                <a:solidFill>
                  <a:srgbClr val="FFFFFF"/>
                </a:solidFill>
                <a:ea typeface="SimSun" pitchFamily="2" charset="-122"/>
              </a:rPr>
              <a:t>(n=112</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sp>
        <p:nvSpPr>
          <p:cNvPr id="26" name="Content Placeholder 26"/>
          <p:cNvSpPr txBox="1">
            <a:spLocks/>
          </p:cNvSpPr>
          <p:nvPr/>
        </p:nvSpPr>
        <p:spPr>
          <a:xfrm>
            <a:off x="6121128" y="499006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MPR、pCR</a:t>
            </a:r>
          </a:p>
        </p:txBody>
      </p:sp>
      <p:cxnSp>
        <p:nvCxnSpPr>
          <p:cNvPr id="27" name="AutoShape 21"/>
          <p:cNvCxnSpPr>
            <a:cxnSpLocks noChangeShapeType="1"/>
            <a:stCxn id="24" idx="3"/>
            <a:endCxn id="30" idx="1"/>
          </p:cNvCxnSpPr>
          <p:nvPr/>
        </p:nvCxnSpPr>
        <p:spPr bwMode="auto">
          <a:xfrm>
            <a:off x="7045693" y="3683259"/>
            <a:ext cx="343117" cy="0"/>
          </a:xfrm>
          <a:prstGeom prst="straightConnector1">
            <a:avLst/>
          </a:prstGeom>
          <a:noFill/>
          <a:ln w="57150">
            <a:solidFill>
              <a:schemeClr val="bg2">
                <a:lumMod val="60000"/>
                <a:lumOff val="40000"/>
              </a:schemeClr>
            </a:solidFill>
            <a:round/>
            <a:headEnd/>
            <a:tailEnd type="triangle" w="med" len="med"/>
          </a:ln>
        </p:spPr>
      </p:cxnSp>
      <p:cxnSp>
        <p:nvCxnSpPr>
          <p:cNvPr id="28" name="AutoShape 21"/>
          <p:cNvCxnSpPr>
            <a:cxnSpLocks noChangeShapeType="1"/>
            <a:stCxn id="25" idx="3"/>
            <a:endCxn id="24" idx="1"/>
          </p:cNvCxnSpPr>
          <p:nvPr/>
        </p:nvCxnSpPr>
        <p:spPr bwMode="auto">
          <a:xfrm>
            <a:off x="4107575" y="3683258"/>
            <a:ext cx="347867" cy="1"/>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9795036" y="3236497"/>
            <a:ext cx="1259098" cy="893523"/>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a:solidFill>
                  <a:srgbClr val="FFFFFF"/>
                </a:solidFill>
                <a:ea typeface="SimSun" pitchFamily="2" charset="-122"/>
              </a:rPr>
              <a:t>手術</a:t>
            </a:r>
          </a:p>
        </p:txBody>
      </p:sp>
      <p:sp>
        <p:nvSpPr>
          <p:cNvPr id="30" name="AutoShape 8"/>
          <p:cNvSpPr>
            <a:spLocks noChangeArrowheads="1"/>
          </p:cNvSpPr>
          <p:nvPr/>
        </p:nvSpPr>
        <p:spPr bwMode="auto">
          <a:xfrm>
            <a:off x="7388810" y="3236497"/>
            <a:ext cx="1907969" cy="8935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ニボルマブ 
</a:t>
            </a:r>
            <a:br>
              <a:rPr lang="ja-JP">
                <a:solidFill>
                  <a:srgbClr val="FFFFFF"/>
                </a:solidFill>
                <a:ea typeface="SimSun" pitchFamily="2" charset="-122"/>
              </a:rPr>
            </a:br>
            <a:r>
              <a:rPr lang="ja-JP">
                <a:solidFill>
                  <a:srgbClr val="FFFFFF"/>
                </a:solidFill>
                <a:ea typeface="SimSun" pitchFamily="2" charset="-122"/>
              </a:rPr>
              <a:t>3 mg/kg
</a:t>
            </a:r>
            <a:br>
              <a:rPr lang="ja-JP">
                <a:solidFill>
                  <a:srgbClr val="FFFFFF"/>
                </a:solidFill>
                <a:ea typeface="SimSun" pitchFamily="2" charset="-122"/>
              </a:rPr>
            </a:br>
            <a:r>
              <a:rPr lang="ja-JP">
                <a:solidFill>
                  <a:srgbClr val="FFFFFF"/>
                </a:solidFill>
                <a:ea typeface="SimSun" pitchFamily="2" charset="-122"/>
              </a:rPr>
              <a:t>(1サイクル)</a:t>
            </a:r>
          </a:p>
        </p:txBody>
      </p:sp>
      <p:cxnSp>
        <p:nvCxnSpPr>
          <p:cNvPr id="31" name="AutoShape 21"/>
          <p:cNvCxnSpPr>
            <a:cxnSpLocks noChangeShapeType="1"/>
            <a:stCxn id="30" idx="3"/>
            <a:endCxn id="29" idx="1"/>
          </p:cNvCxnSpPr>
          <p:nvPr/>
        </p:nvCxnSpPr>
        <p:spPr bwMode="auto">
          <a:xfrm>
            <a:off x="9296779" y="3683259"/>
            <a:ext cx="498257"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0460792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LBA7：局所進行性MMR欠損結腸癌におけるネオアジュバント免疫チェックポイント阻害剤：NICHE-2試験 – Chalabi M、et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8200"/>
              </a:spcBef>
              <a:buNone/>
            </a:pPr>
            <a:r>
              <a:rPr lang="ja-JP" b="1" dirty="0"/>
              <a:t>結論</a:t>
            </a:r>
          </a:p>
          <a:p>
            <a:r>
              <a:rPr lang="ja-JP" b="1" dirty="0"/>
              <a:t>局所進行性dMMR結腸癌患者において、ネオアジュバントニボルマブ＋イピリムマブは、これまでに疾患の再発がなく高いMPR率を示し、全般的に良好な耐容性を示した </a:t>
            </a:r>
          </a:p>
        </p:txBody>
      </p:sp>
      <p:sp>
        <p:nvSpPr>
          <p:cNvPr id="23" name="Text Placeholder 4"/>
          <p:cNvSpPr>
            <a:spLocks noGrp="1"/>
          </p:cNvSpPr>
          <p:nvPr>
            <p:ph type="body" sz="quarter" idx="11"/>
          </p:nvPr>
        </p:nvSpPr>
        <p:spPr>
          <a:xfrm>
            <a:off x="6197601" y="6096001"/>
            <a:ext cx="5507567" cy="487363"/>
          </a:xfrm>
        </p:spPr>
        <p:txBody>
          <a:bodyPr/>
          <a:lstStyle/>
          <a:p>
            <a:r>
              <a:rPr lang="ja-JP"/>
              <a:t>Chalabi M, et al.Ann Oncol 2022;33(suppl):abstr LBA7</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ja-JP" sz="1600" b="1"/>
              <a:t>タイトル</a:t>
            </a:r>
          </a:p>
        </p:txBody>
      </p:sp>
      <p:graphicFrame>
        <p:nvGraphicFramePr>
          <p:cNvPr id="6" name="Table 5"/>
          <p:cNvGraphicFramePr>
            <a:graphicFrameLocks noGrp="1"/>
          </p:cNvGraphicFramePr>
          <p:nvPr>
            <p:extLst>
              <p:ext uri="{D42A27DB-BD31-4B8C-83A1-F6EECF244321}">
                <p14:modId xmlns:p14="http://schemas.microsoft.com/office/powerpoint/2010/main" val="2329944434"/>
              </p:ext>
            </p:extLst>
          </p:nvPr>
        </p:nvGraphicFramePr>
        <p:xfrm>
          <a:off x="3954969" y="1615946"/>
          <a:ext cx="3936732" cy="2352040"/>
        </p:xfrm>
        <a:graphic>
          <a:graphicData uri="http://schemas.openxmlformats.org/drawingml/2006/table">
            <a:tbl>
              <a:tblPr firstRow="1" bandRow="1">
                <a:tableStyleId>{5202B0CA-FC54-4496-8BCA-5EF66A818D29}</a:tableStyleId>
              </a:tblPr>
              <a:tblGrid>
                <a:gridCol w="2887578">
                  <a:extLst>
                    <a:ext uri="{9D8B030D-6E8A-4147-A177-3AD203B41FA5}">
                      <a16:colId xmlns:a16="http://schemas.microsoft.com/office/drawing/2014/main" val="2713438561"/>
                    </a:ext>
                  </a:extLst>
                </a:gridCol>
                <a:gridCol w="1049154">
                  <a:extLst>
                    <a:ext uri="{9D8B030D-6E8A-4147-A177-3AD203B41FA5}">
                      <a16:colId xmlns:a16="http://schemas.microsoft.com/office/drawing/2014/main" val="1190940076"/>
                    </a:ext>
                  </a:extLst>
                </a:gridCol>
              </a:tblGrid>
              <a:tr h="370840">
                <a:tc>
                  <a:txBody>
                    <a:bodyPr/>
                    <a:lstStyle/>
                    <a:p>
                      <a:r>
                        <a:rPr lang="ja-JP" sz="1400">
                          <a:solidFill>
                            <a:schemeClr val="tx2"/>
                          </a:solidFill>
                        </a:rPr>
                        <a:t>奏効</a:t>
                      </a:r>
                    </a:p>
                  </a:txBody>
                  <a:tcPr anchor="ctr"/>
                </a:tc>
                <a:tc>
                  <a:txBody>
                    <a:bodyPr/>
                    <a:lstStyle/>
                    <a:p>
                      <a:pPr algn="ctr"/>
                      <a:r>
                        <a:rPr lang="ja-JP" sz="1400">
                          <a:solidFill>
                            <a:schemeClr val="tx2"/>
                          </a:solidFill>
                        </a:rPr>
                        <a:t>n=107</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MPR、%</a:t>
                      </a:r>
                    </a:p>
                  </a:txBody>
                  <a:tcPr/>
                </a:tc>
                <a:tc>
                  <a:txBody>
                    <a:bodyPr/>
                    <a:lstStyle/>
                    <a:p>
                      <a:pPr algn="ctr"/>
                      <a:r>
                        <a:rPr lang="ja-JP" sz="1400">
                          <a:solidFill>
                            <a:schemeClr val="tx1"/>
                          </a:solidFill>
                        </a:rPr>
                        <a:t>95</a:t>
                      </a:r>
                    </a:p>
                  </a:txBody>
                  <a:tcPr/>
                </a:tc>
                <a:extLst>
                  <a:ext uri="{0D108BD9-81ED-4DB2-BD59-A6C34878D82A}">
                    <a16:rowId xmlns:a16="http://schemas.microsoft.com/office/drawing/2014/main" val="978232405"/>
                  </a:ext>
                </a:extLst>
              </a:tr>
              <a:tr h="0">
                <a:tc>
                  <a:txBody>
                    <a:bodyPr/>
                    <a:lstStyle/>
                    <a:p>
                      <a:r>
                        <a:rPr lang="ja-JP" sz="1400" baseline="0">
                          <a:solidFill>
                            <a:schemeClr val="tx1"/>
                          </a:solidFill>
                        </a:rPr>
                        <a:t>pCR、%</a:t>
                      </a:r>
                    </a:p>
                  </a:txBody>
                  <a:tcPr/>
                </a:tc>
                <a:tc>
                  <a:txBody>
                    <a:bodyPr/>
                    <a:lstStyle/>
                    <a:p>
                      <a:pPr algn="ctr"/>
                      <a:r>
                        <a:rPr lang="ja-JP" sz="1400">
                          <a:solidFill>
                            <a:schemeClr val="tx1"/>
                          </a:solidFill>
                        </a:rPr>
                        <a:t>67</a:t>
                      </a:r>
                    </a:p>
                  </a:txBody>
                  <a:tcPr/>
                </a:tc>
                <a:extLst>
                  <a:ext uri="{0D108BD9-81ED-4DB2-BD59-A6C34878D82A}">
                    <a16:rowId xmlns:a16="http://schemas.microsoft.com/office/drawing/2014/main" val="2232560176"/>
                  </a:ext>
                </a:extLst>
              </a:tr>
              <a:tr h="0">
                <a:tc>
                  <a:txBody>
                    <a:bodyPr/>
                    <a:lstStyle/>
                    <a:p>
                      <a:r>
                        <a:rPr lang="ja-JP" sz="1400">
                          <a:solidFill>
                            <a:schemeClr val="tx1"/>
                          </a:solidFill>
                        </a:rPr>
                        <a:t>病病理学的反応(RVT)、n (%)</a:t>
                      </a:r>
                    </a:p>
                    <a:p>
                      <a:pPr marL="182563" indent="0"/>
                      <a:r>
                        <a:rPr lang="ja-JP" sz="1400" baseline="0">
                          <a:solidFill>
                            <a:schemeClr val="tx1"/>
                          </a:solidFill>
                        </a:rPr>
                        <a:t>あり(50%以下)</a:t>
                      </a:r>
                    </a:p>
                    <a:p>
                      <a:pPr marL="355600" indent="0"/>
                      <a:r>
                        <a:rPr lang="ja-JP" sz="1400" baseline="0">
                          <a:solidFill>
                            <a:schemeClr val="tx1"/>
                          </a:solidFill>
                        </a:rPr>
                        <a:t>多少あり(10%以下)</a:t>
                      </a:r>
                    </a:p>
                    <a:p>
                      <a:pPr marL="355600" indent="0"/>
                      <a:r>
                        <a:rPr lang="ja-JP" sz="1400" baseline="0">
                          <a:solidFill>
                            <a:schemeClr val="tx1"/>
                          </a:solidFill>
                        </a:rPr>
                        <a:t>完了 (0%)</a:t>
                      </a:r>
                    </a:p>
                    <a:p>
                      <a:pPr marL="355600" indent="0"/>
                      <a:r>
                        <a:rPr lang="ja-JP" sz="1400" baseline="0">
                          <a:solidFill>
                            <a:schemeClr val="tx1"/>
                          </a:solidFill>
                        </a:rPr>
                        <a:t>一部あり(10～50%)</a:t>
                      </a:r>
                    </a:p>
                    <a:p>
                      <a:pPr marL="182563" indent="0"/>
                      <a:r>
                        <a:rPr lang="ja-JP" sz="1400" baseline="0">
                          <a:solidFill>
                            <a:schemeClr val="tx1"/>
                          </a:solidFill>
                        </a:rPr>
                        <a:t>大いにあり(50%以上)</a:t>
                      </a:r>
                    </a:p>
                  </a:txBody>
                  <a:tcPr/>
                </a:tc>
                <a:tc>
                  <a:txBody>
                    <a:bodyPr/>
                    <a:lstStyle/>
                    <a:p>
                      <a:pPr algn="l" rtl="0"/>
                      <a:endParaRPr lang="en-GB" sz="1400" dirty="0">
                        <a:solidFill>
                          <a:schemeClr val="tx1"/>
                        </a:solidFill>
                      </a:endParaRPr>
                    </a:p>
                    <a:p>
                      <a:pPr algn="ctr"/>
                      <a:r>
                        <a:rPr lang="ja-JP" sz="1400">
                          <a:solidFill>
                            <a:schemeClr val="tx1"/>
                          </a:solidFill>
                        </a:rPr>
                        <a:t>106</a:t>
                      </a:r>
                      <a:r>
                        <a:rPr lang="ja-JP" sz="1400" baseline="0">
                          <a:solidFill>
                            <a:schemeClr val="tx1"/>
                          </a:solidFill>
                        </a:rPr>
                        <a:t> (99)</a:t>
                      </a:r>
                    </a:p>
                    <a:p>
                      <a:pPr algn="ctr"/>
                      <a:r>
                        <a:rPr lang="ja-JP" sz="1400" baseline="0">
                          <a:solidFill>
                            <a:schemeClr val="tx1"/>
                          </a:solidFill>
                        </a:rPr>
                        <a:t>102 (95)</a:t>
                      </a:r>
                    </a:p>
                    <a:p>
                      <a:pPr algn="ctr"/>
                      <a:r>
                        <a:rPr lang="ja-JP" sz="1400" baseline="0">
                          <a:solidFill>
                            <a:schemeClr val="tx1"/>
                          </a:solidFill>
                        </a:rPr>
                        <a:t>72 (67)</a:t>
                      </a:r>
                    </a:p>
                    <a:p>
                      <a:pPr algn="ctr"/>
                      <a:r>
                        <a:rPr lang="ja-JP" sz="1400" baseline="0">
                          <a:solidFill>
                            <a:schemeClr val="tx1"/>
                          </a:solidFill>
                        </a:rPr>
                        <a:t>4 (4)</a:t>
                      </a:r>
                    </a:p>
                    <a:p>
                      <a:pPr algn="ctr"/>
                      <a:r>
                        <a:rPr lang="ja-JP" sz="1400" baseline="0">
                          <a:solidFill>
                            <a:schemeClr val="tx1"/>
                          </a:solidFill>
                        </a:rPr>
                        <a:t>1 (1)</a:t>
                      </a:r>
                    </a:p>
                  </a:txBody>
                  <a:tcPr/>
                </a:tc>
                <a:extLst>
                  <a:ext uri="{0D108BD9-81ED-4DB2-BD59-A6C34878D82A}">
                    <a16:rowId xmlns:a16="http://schemas.microsoft.com/office/drawing/2014/main" val="291216303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91278069"/>
              </p:ext>
            </p:extLst>
          </p:nvPr>
        </p:nvGraphicFramePr>
        <p:xfrm>
          <a:off x="7986942" y="1615946"/>
          <a:ext cx="4093361" cy="1315720"/>
        </p:xfrm>
        <a:graphic>
          <a:graphicData uri="http://schemas.openxmlformats.org/drawingml/2006/table">
            <a:tbl>
              <a:tblPr firstRow="1" bandRow="1">
                <a:tableStyleId>{5202B0CA-FC54-4496-8BCA-5EF66A818D29}</a:tableStyleId>
              </a:tblPr>
              <a:tblGrid>
                <a:gridCol w="3255091">
                  <a:extLst>
                    <a:ext uri="{9D8B030D-6E8A-4147-A177-3AD203B41FA5}">
                      <a16:colId xmlns:a16="http://schemas.microsoft.com/office/drawing/2014/main" val="2713438561"/>
                    </a:ext>
                  </a:extLst>
                </a:gridCol>
                <a:gridCol w="838270">
                  <a:extLst>
                    <a:ext uri="{9D8B030D-6E8A-4147-A177-3AD203B41FA5}">
                      <a16:colId xmlns:a16="http://schemas.microsoft.com/office/drawing/2014/main" val="1190940076"/>
                    </a:ext>
                  </a:extLst>
                </a:gridCol>
              </a:tblGrid>
              <a:tr h="370840">
                <a:tc>
                  <a:txBody>
                    <a:bodyPr/>
                    <a:lstStyle/>
                    <a:p>
                      <a:r>
                        <a:rPr lang="ja-JP" sz="1400">
                          <a:solidFill>
                            <a:schemeClr val="tx2"/>
                          </a:solidFill>
                        </a:rPr>
                        <a:t>アジュバント</a:t>
                      </a:r>
                      <a:r>
                        <a:rPr lang="ja-JP" sz="1400" baseline="0">
                          <a:solidFill>
                            <a:schemeClr val="tx2"/>
                          </a:solidFill>
                        </a:rPr>
                        <a:t>化学療法、n</a:t>
                      </a:r>
                    </a:p>
                  </a:txBody>
                  <a:tcPr anchor="ctr"/>
                </a:tc>
                <a:tc>
                  <a:txBody>
                    <a:bodyPr/>
                    <a:lstStyle/>
                    <a:p>
                      <a:pPr algn="l" rtl="0"/>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ja-JP" sz="1400" baseline="0" dirty="0">
                          <a:solidFill>
                            <a:schemeClr val="tx1"/>
                          </a:solidFill>
                        </a:rPr>
                        <a:t>YpN + 疾患を有する患者</a:t>
                      </a:r>
                    </a:p>
                    <a:p>
                      <a:pPr marL="182563" indent="0"/>
                      <a:r>
                        <a:rPr lang="ja-JP" sz="1400" baseline="0" dirty="0">
                          <a:solidFill>
                            <a:schemeClr val="tx1"/>
                          </a:solidFill>
                        </a:rPr>
                        <a:t>アジュバント化学療法を受けている</a:t>
                      </a:r>
                    </a:p>
                    <a:p>
                      <a:pPr marL="182563" indent="0"/>
                      <a:r>
                        <a:rPr lang="ja-JP" sz="1400" baseline="0" dirty="0">
                          <a:solidFill>
                            <a:schemeClr val="tx1"/>
                          </a:solidFill>
                        </a:rPr>
                        <a:t>70歳以上</a:t>
                      </a:r>
                    </a:p>
                    <a:p>
                      <a:pPr marL="182563" indent="0"/>
                      <a:r>
                        <a:rPr lang="ja-JP" sz="1400" baseline="0" dirty="0">
                          <a:solidFill>
                            <a:schemeClr val="tx1"/>
                          </a:solidFill>
                        </a:rPr>
                        <a:t>患者が治療を拒否した</a:t>
                      </a:r>
                    </a:p>
                  </a:txBody>
                  <a:tcPr/>
                </a:tc>
                <a:tc>
                  <a:txBody>
                    <a:bodyPr/>
                    <a:lstStyle/>
                    <a:p>
                      <a:pPr algn="ctr"/>
                      <a:r>
                        <a:rPr lang="ja-JP" sz="1400" dirty="0">
                          <a:solidFill>
                            <a:schemeClr val="tx1"/>
                          </a:solidFill>
                        </a:rPr>
                        <a:t>14</a:t>
                      </a:r>
                    </a:p>
                    <a:p>
                      <a:pPr algn="ctr"/>
                      <a:r>
                        <a:rPr lang="ja-JP" sz="1400" dirty="0">
                          <a:solidFill>
                            <a:schemeClr val="tx1"/>
                          </a:solidFill>
                        </a:rPr>
                        <a:t>3</a:t>
                      </a:r>
                    </a:p>
                    <a:p>
                      <a:pPr algn="ctr"/>
                      <a:r>
                        <a:rPr lang="ja-JP" sz="1400" dirty="0">
                          <a:solidFill>
                            <a:schemeClr val="tx1"/>
                          </a:solidFill>
                        </a:rPr>
                        <a:t>5</a:t>
                      </a:r>
                    </a:p>
                    <a:p>
                      <a:pPr algn="ctr"/>
                      <a:r>
                        <a:rPr lang="ja-JP" sz="1400" dirty="0">
                          <a:solidFill>
                            <a:schemeClr val="tx1"/>
                          </a:solidFill>
                        </a:rPr>
                        <a:t>6</a:t>
                      </a:r>
                    </a:p>
                  </a:txBody>
                  <a:tcPr/>
                </a:tc>
                <a:extLst>
                  <a:ext uri="{0D108BD9-81ED-4DB2-BD59-A6C34878D82A}">
                    <a16:rowId xmlns:a16="http://schemas.microsoft.com/office/drawing/2014/main" val="9782324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86717477"/>
              </p:ext>
            </p:extLst>
          </p:nvPr>
        </p:nvGraphicFramePr>
        <p:xfrm>
          <a:off x="7992657" y="2987546"/>
          <a:ext cx="4099005" cy="925538"/>
        </p:xfrm>
        <a:graphic>
          <a:graphicData uri="http://schemas.openxmlformats.org/drawingml/2006/table">
            <a:tbl>
              <a:tblPr firstRow="1" bandRow="1">
                <a:tableStyleId>{5202B0CA-FC54-4496-8BCA-5EF66A818D29}</a:tableStyleId>
              </a:tblPr>
              <a:tblGrid>
                <a:gridCol w="2667770">
                  <a:extLst>
                    <a:ext uri="{9D8B030D-6E8A-4147-A177-3AD203B41FA5}">
                      <a16:colId xmlns:a16="http://schemas.microsoft.com/office/drawing/2014/main" val="2713438561"/>
                    </a:ext>
                  </a:extLst>
                </a:gridCol>
                <a:gridCol w="1431235">
                  <a:extLst>
                    <a:ext uri="{9D8B030D-6E8A-4147-A177-3AD203B41FA5}">
                      <a16:colId xmlns:a16="http://schemas.microsoft.com/office/drawing/2014/main" val="1190940076"/>
                    </a:ext>
                  </a:extLst>
                </a:gridCol>
              </a:tblGrid>
              <a:tr h="289666">
                <a:tc>
                  <a:txBody>
                    <a:bodyPr/>
                    <a:lstStyle/>
                    <a:p>
                      <a:r>
                        <a:rPr lang="ja-JP" sz="1300">
                          <a:solidFill>
                            <a:schemeClr val="tx2"/>
                          </a:solidFill>
                        </a:rPr>
                        <a:t>疾患の</a:t>
                      </a:r>
                      <a:r>
                        <a:rPr lang="ja-JP" sz="1300" baseline="0">
                          <a:solidFill>
                            <a:schemeClr val="tx2"/>
                          </a:solidFill>
                        </a:rPr>
                        <a:t>再発</a:t>
                      </a:r>
                    </a:p>
                  </a:txBody>
                  <a:tcPr anchor="ctr"/>
                </a:tc>
                <a:tc>
                  <a:txBody>
                    <a:bodyPr/>
                    <a:lstStyle/>
                    <a:p>
                      <a:pPr algn="l" rtl="0"/>
                      <a:endParaRPr lang="en-GB" sz="1300" dirty="0">
                        <a:solidFill>
                          <a:schemeClr val="tx2"/>
                        </a:solidFill>
                      </a:endParaRPr>
                    </a:p>
                  </a:txBody>
                  <a:tcPr anchor="ctr"/>
                </a:tc>
                <a:extLst>
                  <a:ext uri="{0D108BD9-81ED-4DB2-BD59-A6C34878D82A}">
                    <a16:rowId xmlns:a16="http://schemas.microsoft.com/office/drawing/2014/main" val="3667548636"/>
                  </a:ext>
                </a:extLst>
              </a:tr>
              <a:tr h="317936">
                <a:tc>
                  <a:txBody>
                    <a:bodyPr/>
                    <a:lstStyle/>
                    <a:p>
                      <a:r>
                        <a:rPr lang="ja-JP" sz="1300" baseline="0" dirty="0">
                          <a:solidFill>
                            <a:schemeClr val="tx1"/>
                          </a:solidFill>
                        </a:rPr>
                        <a:t>経過観察期間中央値、月（範囲）</a:t>
                      </a:r>
                    </a:p>
                  </a:txBody>
                  <a:tcPr/>
                </a:tc>
                <a:tc>
                  <a:txBody>
                    <a:bodyPr/>
                    <a:lstStyle/>
                    <a:p>
                      <a:pPr algn="ctr"/>
                      <a:r>
                        <a:rPr lang="ja-JP" sz="1300" dirty="0">
                          <a:solidFill>
                            <a:schemeClr val="tx1"/>
                          </a:solidFill>
                        </a:rPr>
                        <a:t>13.1 (1.4</a:t>
                      </a:r>
                      <a:r>
                        <a:rPr lang="ja-JP" sz="1300" baseline="0" dirty="0">
                          <a:solidFill>
                            <a:schemeClr val="tx1"/>
                          </a:solidFill>
                        </a:rPr>
                        <a:t>～</a:t>
                      </a:r>
                      <a:r>
                        <a:rPr lang="ja-JP" sz="1300" dirty="0">
                          <a:solidFill>
                            <a:schemeClr val="tx1"/>
                          </a:solidFill>
                        </a:rPr>
                        <a:t>57.4)</a:t>
                      </a:r>
                    </a:p>
                  </a:txBody>
                  <a:tcPr/>
                </a:tc>
                <a:extLst>
                  <a:ext uri="{0D108BD9-81ED-4DB2-BD59-A6C34878D82A}">
                    <a16:rowId xmlns:a16="http://schemas.microsoft.com/office/drawing/2014/main" val="978232405"/>
                  </a:ext>
                </a:extLst>
              </a:tr>
              <a:tr h="317936">
                <a:tc>
                  <a:txBody>
                    <a:bodyPr/>
                    <a:lstStyle/>
                    <a:p>
                      <a:r>
                        <a:rPr lang="ja-JP" sz="1300" baseline="0" dirty="0">
                          <a:solidFill>
                            <a:schemeClr val="tx1"/>
                          </a:solidFill>
                        </a:rPr>
                        <a:t>疾患の再発</a:t>
                      </a:r>
                    </a:p>
                  </a:txBody>
                  <a:tcPr/>
                </a:tc>
                <a:tc>
                  <a:txBody>
                    <a:bodyPr/>
                    <a:lstStyle/>
                    <a:p>
                      <a:pPr algn="ctr"/>
                      <a:r>
                        <a:rPr lang="ja-JP" sz="1300" dirty="0">
                          <a:solidFill>
                            <a:schemeClr val="tx1"/>
                          </a:solidFill>
                        </a:rPr>
                        <a:t>0</a:t>
                      </a:r>
                    </a:p>
                  </a:txBody>
                  <a:tcPr/>
                </a:tc>
                <a:extLst>
                  <a:ext uri="{0D108BD9-81ED-4DB2-BD59-A6C34878D82A}">
                    <a16:rowId xmlns:a16="http://schemas.microsoft.com/office/drawing/2014/main" val="170709859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37364921"/>
              </p:ext>
            </p:extLst>
          </p:nvPr>
        </p:nvGraphicFramePr>
        <p:xfrm>
          <a:off x="3975653" y="4121979"/>
          <a:ext cx="8104651" cy="980440"/>
        </p:xfrm>
        <a:graphic>
          <a:graphicData uri="http://schemas.openxmlformats.org/drawingml/2006/table">
            <a:tbl>
              <a:tblPr firstRow="1" bandRow="1">
                <a:tableStyleId>{5202B0CA-FC54-4496-8BCA-5EF66A818D29}</a:tableStyleId>
              </a:tblPr>
              <a:tblGrid>
                <a:gridCol w="1859460">
                  <a:extLst>
                    <a:ext uri="{9D8B030D-6E8A-4147-A177-3AD203B41FA5}">
                      <a16:colId xmlns:a16="http://schemas.microsoft.com/office/drawing/2014/main" val="2713438561"/>
                    </a:ext>
                  </a:extLst>
                </a:gridCol>
                <a:gridCol w="2660583">
                  <a:extLst>
                    <a:ext uri="{9D8B030D-6E8A-4147-A177-3AD203B41FA5}">
                      <a16:colId xmlns:a16="http://schemas.microsoft.com/office/drawing/2014/main" val="1190940076"/>
                    </a:ext>
                  </a:extLst>
                </a:gridCol>
                <a:gridCol w="2660583">
                  <a:extLst>
                    <a:ext uri="{9D8B030D-6E8A-4147-A177-3AD203B41FA5}">
                      <a16:colId xmlns:a16="http://schemas.microsoft.com/office/drawing/2014/main" val="687366751"/>
                    </a:ext>
                  </a:extLst>
                </a:gridCol>
                <a:gridCol w="924025">
                  <a:extLst>
                    <a:ext uri="{9D8B030D-6E8A-4147-A177-3AD203B41FA5}">
                      <a16:colId xmlns:a16="http://schemas.microsoft.com/office/drawing/2014/main" val="1212035403"/>
                    </a:ext>
                  </a:extLst>
                </a:gridCol>
              </a:tblGrid>
              <a:tr h="370840">
                <a:tc>
                  <a:txBody>
                    <a:bodyPr/>
                    <a:lstStyle/>
                    <a:p>
                      <a:r>
                        <a:rPr lang="ja-JP" sz="1400" dirty="0">
                          <a:solidFill>
                            <a:schemeClr val="tx2"/>
                          </a:solidFill>
                        </a:rPr>
                        <a:t>pCR率、n (%)</a:t>
                      </a:r>
                    </a:p>
                  </a:txBody>
                  <a:tcPr anchor="ctr"/>
                </a:tc>
                <a:tc>
                  <a:txBody>
                    <a:bodyPr/>
                    <a:lstStyle/>
                    <a:p>
                      <a:pPr algn="ctr"/>
                      <a:r>
                        <a:rPr lang="ja-JP" sz="1400">
                          <a:solidFill>
                            <a:schemeClr val="tx2"/>
                          </a:solidFill>
                        </a:rPr>
                        <a:t>散発性腫瘍</a:t>
                      </a:r>
                      <a:r>
                        <a:rPr lang="ja-JP" sz="1400" baseline="0">
                          <a:solidFill>
                            <a:schemeClr val="tx2"/>
                          </a:solidFill>
                        </a:rPr>
                        <a:t>(n=65)</a:t>
                      </a:r>
                    </a:p>
                  </a:txBody>
                  <a:tcPr anchor="ctr"/>
                </a:tc>
                <a:tc>
                  <a:txBody>
                    <a:bodyPr/>
                    <a:lstStyle/>
                    <a:p>
                      <a:pPr algn="ctr"/>
                      <a:r>
                        <a:rPr lang="ja-JP" sz="1400">
                          <a:solidFill>
                            <a:schemeClr val="tx2"/>
                          </a:solidFill>
                        </a:rPr>
                        <a:t>リンチ</a:t>
                      </a:r>
                      <a:r>
                        <a:rPr lang="ja-JP" sz="1400" baseline="0">
                          <a:solidFill>
                            <a:schemeClr val="tx2"/>
                          </a:solidFill>
                        </a:rPr>
                        <a:t>症候群(n=32)</a:t>
                      </a:r>
                    </a:p>
                  </a:txBody>
                  <a:tcPr anchor="ctr"/>
                </a:tc>
                <a:tc>
                  <a:txBody>
                    <a:bodyPr/>
                    <a:lstStyle/>
                    <a:p>
                      <a:pPr algn="ctr"/>
                      <a:r>
                        <a:rPr lang="ja-JP" sz="1400">
                          <a:solidFill>
                            <a:schemeClr val="tx2"/>
                          </a:solidFill>
                        </a:rPr>
                        <a:t>p値</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pCRなし</a:t>
                      </a:r>
                    </a:p>
                  </a:txBody>
                  <a:tcPr/>
                </a:tc>
                <a:tc>
                  <a:txBody>
                    <a:bodyPr/>
                    <a:lstStyle/>
                    <a:p>
                      <a:pPr algn="ctr"/>
                      <a:r>
                        <a:rPr lang="ja-JP" sz="1400">
                          <a:solidFill>
                            <a:schemeClr val="tx1"/>
                          </a:solidFill>
                        </a:rPr>
                        <a:t>27 (42)</a:t>
                      </a:r>
                    </a:p>
                  </a:txBody>
                  <a:tcPr/>
                </a:tc>
                <a:tc>
                  <a:txBody>
                    <a:bodyPr/>
                    <a:lstStyle/>
                    <a:p>
                      <a:pPr algn="ctr"/>
                      <a:r>
                        <a:rPr lang="ja-JP" sz="1400">
                          <a:solidFill>
                            <a:schemeClr val="tx1"/>
                          </a:solidFill>
                        </a:rPr>
                        <a:t>7 (22)</a:t>
                      </a:r>
                    </a:p>
                  </a:txBody>
                  <a:tcPr/>
                </a:tc>
                <a:tc rowSpan="2">
                  <a:txBody>
                    <a:bodyPr/>
                    <a:lstStyle/>
                    <a:p>
                      <a:pPr algn="ctr"/>
                      <a:r>
                        <a:rPr lang="ja-JP" sz="1400">
                          <a:solidFill>
                            <a:schemeClr val="tx1"/>
                          </a:solidFill>
                        </a:rPr>
                        <a:t>0.056</a:t>
                      </a:r>
                    </a:p>
                  </a:txBody>
                  <a:tcPr anchor="ctr"/>
                </a:tc>
                <a:extLst>
                  <a:ext uri="{0D108BD9-81ED-4DB2-BD59-A6C34878D82A}">
                    <a16:rowId xmlns:a16="http://schemas.microsoft.com/office/drawing/2014/main" val="978232405"/>
                  </a:ext>
                </a:extLst>
              </a:tr>
              <a:tr h="0">
                <a:tc>
                  <a:txBody>
                    <a:bodyPr/>
                    <a:lstStyle/>
                    <a:p>
                      <a:r>
                        <a:rPr lang="ja-JP" sz="1400" baseline="0" dirty="0">
                          <a:solidFill>
                            <a:schemeClr val="tx1"/>
                          </a:solidFill>
                        </a:rPr>
                        <a:t>pCR</a:t>
                      </a:r>
                    </a:p>
                  </a:txBody>
                  <a:tcPr/>
                </a:tc>
                <a:tc>
                  <a:txBody>
                    <a:bodyPr/>
                    <a:lstStyle/>
                    <a:p>
                      <a:pPr algn="ctr"/>
                      <a:r>
                        <a:rPr lang="ja-JP" sz="1400" baseline="0">
                          <a:solidFill>
                            <a:schemeClr val="tx1"/>
                          </a:solidFill>
                        </a:rPr>
                        <a:t>38 (58)</a:t>
                      </a:r>
                    </a:p>
                  </a:txBody>
                  <a:tcPr/>
                </a:tc>
                <a:tc>
                  <a:txBody>
                    <a:bodyPr/>
                    <a:lstStyle/>
                    <a:p>
                      <a:pPr algn="ctr"/>
                      <a:r>
                        <a:rPr lang="ja-JP" sz="1400" baseline="0" dirty="0">
                          <a:solidFill>
                            <a:schemeClr val="tx1"/>
                          </a:solidFill>
                        </a:rPr>
                        <a:t>25 (78)</a:t>
                      </a:r>
                    </a:p>
                  </a:txBody>
                  <a:tcPr/>
                </a:tc>
                <a:tc vMerge="1">
                  <a:txBody>
                    <a:bodyPr/>
                    <a:lstStyle/>
                    <a:p>
                      <a:pPr algn="l" rtl="0"/>
                      <a:endParaRPr lang="en-GB" sz="1400" baseline="0" dirty="0">
                        <a:solidFill>
                          <a:schemeClr val="tx1"/>
                        </a:solidFill>
                      </a:endParaRPr>
                    </a:p>
                  </a:txBody>
                  <a:tcPr/>
                </a:tc>
                <a:extLst>
                  <a:ext uri="{0D108BD9-81ED-4DB2-BD59-A6C34878D82A}">
                    <a16:rowId xmlns:a16="http://schemas.microsoft.com/office/drawing/2014/main" val="223256017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83494809"/>
              </p:ext>
            </p:extLst>
          </p:nvPr>
        </p:nvGraphicFramePr>
        <p:xfrm>
          <a:off x="124286" y="1615946"/>
          <a:ext cx="3735443" cy="2352040"/>
        </p:xfrm>
        <a:graphic>
          <a:graphicData uri="http://schemas.openxmlformats.org/drawingml/2006/table">
            <a:tbl>
              <a:tblPr firstRow="1" bandRow="1">
                <a:tableStyleId>{5202B0CA-FC54-4496-8BCA-5EF66A818D29}</a:tableStyleId>
              </a:tblPr>
              <a:tblGrid>
                <a:gridCol w="2724790">
                  <a:extLst>
                    <a:ext uri="{9D8B030D-6E8A-4147-A177-3AD203B41FA5}">
                      <a16:colId xmlns:a16="http://schemas.microsoft.com/office/drawing/2014/main" val="2713438561"/>
                    </a:ext>
                  </a:extLst>
                </a:gridCol>
                <a:gridCol w="1010653">
                  <a:extLst>
                    <a:ext uri="{9D8B030D-6E8A-4147-A177-3AD203B41FA5}">
                      <a16:colId xmlns:a16="http://schemas.microsoft.com/office/drawing/2014/main" val="1190940076"/>
                    </a:ext>
                  </a:extLst>
                </a:gridCol>
              </a:tblGrid>
              <a:tr h="370840">
                <a:tc>
                  <a:txBody>
                    <a:bodyPr/>
                    <a:lstStyle/>
                    <a:p>
                      <a:r>
                        <a:rPr lang="ja-JP" sz="1400">
                          <a:solidFill>
                            <a:schemeClr val="tx2"/>
                          </a:solidFill>
                        </a:rPr>
                        <a:t>irAE、n（%）</a:t>
                      </a:r>
                    </a:p>
                  </a:txBody>
                  <a:tcPr anchor="ctr"/>
                </a:tc>
                <a:tc>
                  <a:txBody>
                    <a:bodyPr/>
                    <a:lstStyle/>
                    <a:p>
                      <a:pPr algn="ctr"/>
                      <a:r>
                        <a:rPr lang="ja-JP" sz="1400">
                          <a:solidFill>
                            <a:schemeClr val="tx2"/>
                          </a:solidFill>
                        </a:rPr>
                        <a:t>n=112</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すべて</a:t>
                      </a:r>
                    </a:p>
                  </a:txBody>
                  <a:tcPr/>
                </a:tc>
                <a:tc>
                  <a:txBody>
                    <a:bodyPr/>
                    <a:lstStyle/>
                    <a:p>
                      <a:pPr algn="ctr"/>
                      <a:r>
                        <a:rPr lang="ja-JP" sz="1400">
                          <a:solidFill>
                            <a:schemeClr val="tx1"/>
                          </a:solidFill>
                        </a:rPr>
                        <a:t>68 (61)</a:t>
                      </a:r>
                    </a:p>
                  </a:txBody>
                  <a:tcPr/>
                </a:tc>
                <a:extLst>
                  <a:ext uri="{0D108BD9-81ED-4DB2-BD59-A6C34878D82A}">
                    <a16:rowId xmlns:a16="http://schemas.microsoft.com/office/drawing/2014/main" val="978232405"/>
                  </a:ext>
                </a:extLst>
              </a:tr>
              <a:tr h="0">
                <a:tc>
                  <a:txBody>
                    <a:bodyPr/>
                    <a:lstStyle/>
                    <a:p>
                      <a:r>
                        <a:rPr lang="ja-JP" sz="1400" baseline="0">
                          <a:solidFill>
                            <a:schemeClr val="tx1"/>
                          </a:solidFill>
                        </a:rPr>
                        <a:t>グレード3以上*</a:t>
                      </a:r>
                    </a:p>
                    <a:p>
                      <a:pPr marL="182563" indent="0"/>
                      <a:r>
                        <a:rPr lang="ja-JP" sz="1400" baseline="0">
                          <a:solidFill>
                            <a:schemeClr val="tx1"/>
                          </a:solidFill>
                        </a:rPr>
                        <a:t>アミラーゼ増加</a:t>
                      </a:r>
                    </a:p>
                    <a:p>
                      <a:pPr marL="182563" indent="0"/>
                      <a:r>
                        <a:rPr lang="ja-JP" sz="1400" baseline="0">
                          <a:solidFill>
                            <a:schemeClr val="tx1"/>
                          </a:solidFill>
                        </a:rPr>
                        <a:t>リパーゼ増加</a:t>
                      </a:r>
                    </a:p>
                    <a:p>
                      <a:pPr marL="182563" indent="0"/>
                      <a:r>
                        <a:rPr lang="ja-JP" sz="1400" baseline="0">
                          <a:solidFill>
                            <a:schemeClr val="tx1"/>
                          </a:solidFill>
                        </a:rPr>
                        <a:t>肝炎</a:t>
                      </a:r>
                    </a:p>
                    <a:p>
                      <a:pPr marL="182563" indent="0"/>
                      <a:r>
                        <a:rPr lang="ja-JP" sz="1400" baseline="0">
                          <a:solidFill>
                            <a:schemeClr val="tx1"/>
                          </a:solidFill>
                        </a:rPr>
                        <a:t>筋炎</a:t>
                      </a:r>
                    </a:p>
                    <a:p>
                      <a:pPr marL="182563" indent="0"/>
                      <a:r>
                        <a:rPr lang="ja-JP" sz="1400" baseline="0">
                          <a:solidFill>
                            <a:schemeClr val="tx1"/>
                          </a:solidFill>
                        </a:rPr>
                        <a:t>発疹</a:t>
                      </a:r>
                    </a:p>
                  </a:txBody>
                  <a:tcPr/>
                </a:tc>
                <a:tc>
                  <a:txBody>
                    <a:bodyPr/>
                    <a:lstStyle/>
                    <a:p>
                      <a:pPr algn="ctr"/>
                      <a:r>
                        <a:rPr lang="ja-JP" sz="1400" baseline="0">
                          <a:solidFill>
                            <a:schemeClr val="tx1"/>
                          </a:solidFill>
                        </a:rPr>
                        <a:t>4 (4)</a:t>
                      </a:r>
                    </a:p>
                    <a:p>
                      <a:pPr algn="ctr"/>
                      <a:r>
                        <a:rPr lang="ja-JP" sz="1400" baseline="0">
                          <a:solidFill>
                            <a:schemeClr val="tx1"/>
                          </a:solidFill>
                        </a:rPr>
                        <a:t>1 (G3)</a:t>
                      </a:r>
                    </a:p>
                    <a:p>
                      <a:pPr algn="ctr"/>
                      <a:r>
                        <a:rPr lang="ja-JP" sz="1400" baseline="0">
                          <a:solidFill>
                            <a:schemeClr val="tx1"/>
                          </a:solidFill>
                        </a:rPr>
                        <a:t>1 (G4)</a:t>
                      </a:r>
                    </a:p>
                    <a:p>
                      <a:pPr algn="ctr"/>
                      <a:r>
                        <a:rPr lang="ja-JP" sz="1400" baseline="0">
                          <a:solidFill>
                            <a:schemeClr val="tx1"/>
                          </a:solidFill>
                        </a:rPr>
                        <a:t>1 (G3)</a:t>
                      </a:r>
                    </a:p>
                    <a:p>
                      <a:pPr algn="ctr"/>
                      <a:r>
                        <a:rPr lang="ja-JP" sz="1400" baseline="0">
                          <a:solidFill>
                            <a:schemeClr val="tx1"/>
                          </a:solidFill>
                        </a:rPr>
                        <a:t>1 (G3)</a:t>
                      </a:r>
                    </a:p>
                    <a:p>
                      <a:pPr algn="ctr"/>
                      <a:r>
                        <a:rPr lang="ja-JP" sz="1400" baseline="0">
                          <a:solidFill>
                            <a:schemeClr val="tx1"/>
                          </a:solidFill>
                        </a:rPr>
                        <a:t>1 (G3)</a:t>
                      </a:r>
                    </a:p>
                  </a:txBody>
                  <a:tcPr/>
                </a:tc>
                <a:extLst>
                  <a:ext uri="{0D108BD9-81ED-4DB2-BD59-A6C34878D82A}">
                    <a16:rowId xmlns:a16="http://schemas.microsoft.com/office/drawing/2014/main" val="2232560176"/>
                  </a:ext>
                </a:extLst>
              </a:tr>
              <a:tr h="0">
                <a:tc>
                  <a:txBody>
                    <a:bodyPr/>
                    <a:lstStyle/>
                    <a:p>
                      <a:r>
                        <a:rPr lang="ja-JP" sz="1400">
                          <a:solidFill>
                            <a:schemeClr val="tx1"/>
                          </a:solidFill>
                        </a:rPr>
                        <a:t>2週間以上手術が遅れた</a:t>
                      </a:r>
                    </a:p>
                  </a:txBody>
                  <a:tcPr/>
                </a:tc>
                <a:tc>
                  <a:txBody>
                    <a:bodyPr/>
                    <a:lstStyle/>
                    <a:p>
                      <a:pPr algn="ctr"/>
                      <a:r>
                        <a:rPr lang="ja-JP" sz="1400">
                          <a:solidFill>
                            <a:schemeClr val="tx1"/>
                          </a:solidFill>
                        </a:rPr>
                        <a:t>2 (2)</a:t>
                      </a:r>
                    </a:p>
                  </a:txBody>
                  <a:tcPr/>
                </a:tc>
                <a:extLst>
                  <a:ext uri="{0D108BD9-81ED-4DB2-BD59-A6C34878D82A}">
                    <a16:rowId xmlns:a16="http://schemas.microsoft.com/office/drawing/2014/main" val="2912163037"/>
                  </a:ext>
                </a:extLst>
              </a:tr>
            </a:tbl>
          </a:graphicData>
        </a:graphic>
      </p:graphicFrame>
    </p:spTree>
    <p:extLst>
      <p:ext uri="{BB962C8B-B14F-4D97-AF65-F5344CB8AC3E}">
        <p14:creationId xmlns:p14="http://schemas.microsoft.com/office/powerpoint/2010/main" val="10248736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LBA24：KRYSTAL-1：KRASG12C変異を有する進行性結腸直腸癌(CRC)患者におけるアダグラシブ(MRTX849)併用または非併用での有効性と安全性の更新 – Klempner SJ、et al</a:t>
            </a:r>
          </a:p>
        </p:txBody>
      </p:sp>
      <p:sp>
        <p:nvSpPr>
          <p:cNvPr id="22" name="Content Placeholder 2"/>
          <p:cNvSpPr>
            <a:spLocks noGrp="1"/>
          </p:cNvSpPr>
          <p:nvPr>
            <p:ph idx="1"/>
          </p:nvPr>
        </p:nvSpPr>
        <p:spPr/>
        <p:txBody>
          <a:bodyPr/>
          <a:lstStyle/>
          <a:p>
            <a:pPr marL="0" indent="0">
              <a:buNone/>
            </a:pPr>
            <a:r>
              <a:rPr lang="ja-JP" b="1"/>
              <a:t>試験の目的</a:t>
            </a:r>
          </a:p>
          <a:p>
            <a:r>
              <a:rPr lang="ja-JP"/>
              <a:t>米国の施設におけるKRYSTAL-1試験の第II相で、前治療のある切除不能または転移性CRCを有する患者のコホートにおいて、アダグラシブの有効性と安全性を評価すること</a:t>
            </a:r>
          </a:p>
        </p:txBody>
      </p:sp>
      <p:sp>
        <p:nvSpPr>
          <p:cNvPr id="19" name="Text Placeholder 18"/>
          <p:cNvSpPr>
            <a:spLocks noGrp="1"/>
          </p:cNvSpPr>
          <p:nvPr>
            <p:ph type="body" sz="quarter" idx="10"/>
          </p:nvPr>
        </p:nvSpPr>
        <p:spPr>
          <a:xfrm>
            <a:off x="486834" y="6096001"/>
            <a:ext cx="6670711" cy="487363"/>
          </a:xfrm>
        </p:spPr>
        <p:txBody>
          <a:bodyPr/>
          <a:lstStyle/>
          <a:p>
            <a:r>
              <a:rPr lang="ja-JP"/>
              <a:t>*セツキシマブ400 mg/m</a:t>
            </a:r>
            <a:r>
              <a:rPr lang="ja-JP" baseline="30000"/>
              <a:t>2</a:t>
            </a:r>
            <a:r>
              <a:rPr lang="ja-JP"/>
              <a:t>投与後に250 mg/m</a:t>
            </a:r>
            <a:r>
              <a:rPr lang="ja-JP" baseline="30000"/>
              <a:t>2</a:t>
            </a:r>
            <a:r>
              <a:rPr lang="ja-JP"/>
              <a:t> qwまたは500 mg/m</a:t>
            </a:r>
            <a:r>
              <a:rPr lang="ja-JP" baseline="30000"/>
              <a:t>2</a:t>
            </a:r>
            <a:r>
              <a:rPr lang="ja-JP"/>
              <a:t> q2w</a:t>
            </a:r>
          </a:p>
        </p:txBody>
      </p:sp>
      <p:sp>
        <p:nvSpPr>
          <p:cNvPr id="23" name="Text Placeholder 4"/>
          <p:cNvSpPr>
            <a:spLocks noGrp="1"/>
          </p:cNvSpPr>
          <p:nvPr>
            <p:ph type="body" sz="quarter" idx="11"/>
          </p:nvPr>
        </p:nvSpPr>
        <p:spPr/>
        <p:txBody>
          <a:bodyPr/>
          <a:lstStyle/>
          <a:p>
            <a:r>
              <a:rPr lang="ja-JP" dirty="0"/>
              <a:t>
</a:t>
            </a:r>
            <a:br>
              <a:rPr lang="ja-JP" dirty="0"/>
            </a:br>
            <a:r>
              <a:rPr lang="ja-JP" dirty="0"/>
              <a:t>2022年ESMO会議で発表 </a:t>
            </a:r>
            <a:br>
              <a:rPr lang="en-GB" altLang="ja-JP" dirty="0"/>
            </a:br>
            <a:r>
              <a:rPr lang="ja-JP" dirty="0"/>
              <a:t>Klempner SJ, et al.Ann Oncol 2022;33(suppl):abstr LBA24 </a:t>
            </a:r>
          </a:p>
        </p:txBody>
      </p:sp>
      <p:sp>
        <p:nvSpPr>
          <p:cNvPr id="16" name="Rectangle 9"/>
          <p:cNvSpPr txBox="1">
            <a:spLocks noChangeArrowheads="1"/>
          </p:cNvSpPr>
          <p:nvPr/>
        </p:nvSpPr>
        <p:spPr bwMode="auto">
          <a:xfrm>
            <a:off x="1838052" y="5206682"/>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フェーズ1：RP2D、安全性</a:t>
            </a:r>
          </a:p>
          <a:p>
            <a:pPr>
              <a:buClr>
                <a:srgbClr val="043882"/>
              </a:buClr>
              <a:defRPr/>
            </a:pPr>
            <a:r>
              <a:rPr lang="ja-JP"/>
              <a:t>フェーズ2：ORR (RECIST v1.1)</a:t>
            </a:r>
          </a:p>
        </p:txBody>
      </p:sp>
      <p:sp>
        <p:nvSpPr>
          <p:cNvPr id="17" name="AutoShape 12"/>
          <p:cNvSpPr>
            <a:spLocks noChangeArrowheads="1"/>
          </p:cNvSpPr>
          <p:nvPr/>
        </p:nvSpPr>
        <p:spPr bwMode="auto">
          <a:xfrm>
            <a:off x="3358663" y="3288186"/>
            <a:ext cx="2010236"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アダグラシブ
150、300、
600、1200 mg/日</a:t>
            </a:r>
          </a:p>
        </p:txBody>
      </p:sp>
      <p:sp>
        <p:nvSpPr>
          <p:cNvPr id="18" name="Content Placeholder 26"/>
          <p:cNvSpPr txBox="1">
            <a:spLocks/>
          </p:cNvSpPr>
          <p:nvPr/>
        </p:nvSpPr>
        <p:spPr>
          <a:xfrm>
            <a:off x="6121128" y="5206682"/>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フェーズ2：DoR、PFS、OS、安全性</a:t>
            </a:r>
          </a:p>
        </p:txBody>
      </p:sp>
      <p:sp>
        <p:nvSpPr>
          <p:cNvPr id="33" name="AutoShape 8"/>
          <p:cNvSpPr>
            <a:spLocks noChangeArrowheads="1"/>
          </p:cNvSpPr>
          <p:nvPr/>
        </p:nvSpPr>
        <p:spPr bwMode="auto">
          <a:xfrm>
            <a:off x="5523908" y="3288230"/>
            <a:ext cx="3120570"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chemeClr val="tx2"/>
                </a:solidFill>
                <a:ea typeface="SimSun" pitchFamily="2" charset="-122"/>
              </a:rPr>
              <a:t>アダグラシブ 600 mg BID + セツキシマブ*
(n=32)</a:t>
            </a:r>
          </a:p>
        </p:txBody>
      </p:sp>
      <p:sp>
        <p:nvSpPr>
          <p:cNvPr id="34" name="AutoShape 12"/>
          <p:cNvSpPr>
            <a:spLocks noChangeArrowheads="1"/>
          </p:cNvSpPr>
          <p:nvPr/>
        </p:nvSpPr>
        <p:spPr bwMode="auto">
          <a:xfrm>
            <a:off x="8850961" y="3288186"/>
            <a:ext cx="3120570" cy="942359"/>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アダグラシブ 600 mg BID
(n=44)</a:t>
            </a:r>
          </a:p>
        </p:txBody>
      </p:sp>
      <p:sp>
        <p:nvSpPr>
          <p:cNvPr id="35" name="TextBox 34"/>
          <p:cNvSpPr txBox="1"/>
          <p:nvPr/>
        </p:nvSpPr>
        <p:spPr>
          <a:xfrm>
            <a:off x="3800967" y="2307785"/>
            <a:ext cx="1125629" cy="584775"/>
          </a:xfrm>
          <a:prstGeom prst="rect">
            <a:avLst/>
          </a:prstGeom>
          <a:noFill/>
        </p:spPr>
        <p:txBody>
          <a:bodyPr wrap="none" rtlCol="0">
            <a:spAutoFit/>
          </a:bodyPr>
          <a:lstStyle/>
          <a:p>
            <a:pPr algn="ctr"/>
            <a:r>
              <a:rPr lang="ja-JP" sz="1600" b="1" dirty="0">
                <a:solidFill>
                  <a:schemeClr val="tx1"/>
                </a:solidFill>
              </a:rPr>
              <a:t>フェーズ1
用量増大</a:t>
            </a:r>
          </a:p>
        </p:txBody>
      </p:sp>
      <p:sp>
        <p:nvSpPr>
          <p:cNvPr id="36" name="TextBox 35"/>
          <p:cNvSpPr txBox="1"/>
          <p:nvPr/>
        </p:nvSpPr>
        <p:spPr>
          <a:xfrm>
            <a:off x="6458861" y="2307785"/>
            <a:ext cx="1250663" cy="584775"/>
          </a:xfrm>
          <a:prstGeom prst="rect">
            <a:avLst/>
          </a:prstGeom>
          <a:noFill/>
        </p:spPr>
        <p:txBody>
          <a:bodyPr wrap="none" rtlCol="0">
            <a:spAutoFit/>
          </a:bodyPr>
          <a:lstStyle/>
          <a:p>
            <a:pPr algn="ctr"/>
            <a:r>
              <a:rPr lang="ja-JP" sz="1600" b="1" dirty="0">
                <a:solidFill>
                  <a:schemeClr val="tx1"/>
                </a:solidFill>
              </a:rPr>
              <a:t>フェーズ1b
併用療法</a:t>
            </a:r>
          </a:p>
        </p:txBody>
      </p:sp>
      <p:sp>
        <p:nvSpPr>
          <p:cNvPr id="37" name="TextBox 36"/>
          <p:cNvSpPr txBox="1"/>
          <p:nvPr/>
        </p:nvSpPr>
        <p:spPr>
          <a:xfrm>
            <a:off x="9675309" y="2307785"/>
            <a:ext cx="1471878" cy="584775"/>
          </a:xfrm>
          <a:prstGeom prst="rect">
            <a:avLst/>
          </a:prstGeom>
          <a:noFill/>
        </p:spPr>
        <p:txBody>
          <a:bodyPr wrap="none" rtlCol="0">
            <a:spAutoFit/>
          </a:bodyPr>
          <a:lstStyle/>
          <a:p>
            <a:pPr algn="ctr"/>
            <a:r>
              <a:rPr lang="ja-JP" sz="1600" b="1">
                <a:solidFill>
                  <a:schemeClr val="tx1"/>
                </a:solidFill>
              </a:rPr>
              <a:t>フェーズ2</a:t>
            </a:r>
            <a:br>
              <a:rPr lang="ja-JP" sz="1600" b="1">
                <a:solidFill>
                  <a:schemeClr val="tx1"/>
                </a:solidFill>
              </a:rPr>
            </a:br>
            <a:r>
              <a:rPr lang="ja-JP" sz="1600" b="1">
                <a:solidFill>
                  <a:schemeClr val="tx1"/>
                </a:solidFill>
              </a:rPr>
              <a:t>単剤療法</a:t>
            </a:r>
          </a:p>
        </p:txBody>
      </p:sp>
      <p:sp>
        <p:nvSpPr>
          <p:cNvPr id="38" name="AutoShape 9"/>
          <p:cNvSpPr>
            <a:spLocks noChangeArrowheads="1"/>
          </p:cNvSpPr>
          <p:nvPr/>
        </p:nvSpPr>
        <p:spPr bwMode="auto">
          <a:xfrm>
            <a:off x="132907" y="2828085"/>
            <a:ext cx="3035595"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切除不能または転移性CRC</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KRAS G12C変異</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治療目的またはSoCによる利用可能な治療法なし</a:t>
            </a:r>
          </a:p>
          <a:p>
            <a:pPr defTabSz="892175" eaLnBrk="0" hangingPunct="0">
              <a:spcAft>
                <a:spcPct val="30000"/>
              </a:spcAft>
              <a:defRPr/>
            </a:pPr>
            <a:r>
              <a:rPr lang="ja-JP" sz="1600" dirty="0">
                <a:solidFill>
                  <a:srgbClr val="FFFFFF"/>
                </a:solidFill>
                <a:ea typeface="SimSun" pitchFamily="2" charset="-122"/>
              </a:rPr>
              <a:t>(n=76</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spTree>
    <p:extLst>
      <p:ext uri="{BB962C8B-B14F-4D97-AF65-F5344CB8AC3E}">
        <p14:creationId xmlns:p14="http://schemas.microsoft.com/office/powerpoint/2010/main" val="4927108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972584" cy="807720"/>
          </a:xfrm>
        </p:spPr>
        <p:txBody>
          <a:bodyPr/>
          <a:lstStyle/>
          <a:p>
            <a:r>
              <a:rPr lang="ja-JP" dirty="0"/>
              <a:t>LBA24：KRYSTAL-1：KRASG12C変異を有する進行性結腸直腸癌(CRC)患者におけるアダグラシブ(MRTX849)併用または非併用での有効性と安全性の更新 – Klempner SJ、et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Klempner SJ, et al.Ann Oncol 2022;33(suppl):abstr LBA24 </a:t>
            </a:r>
          </a:p>
        </p:txBody>
      </p:sp>
      <p:sp>
        <p:nvSpPr>
          <p:cNvPr id="6" name="TextBox 5">
            <a:extLst>
              <a:ext uri="{FF2B5EF4-FFF2-40B4-BE49-F238E27FC236}">
                <a16:creationId xmlns:a16="http://schemas.microsoft.com/office/drawing/2014/main" id="{AA12684B-FEDF-89D7-0E7F-3CEA99907A04}"/>
              </a:ext>
            </a:extLst>
          </p:cNvPr>
          <p:cNvSpPr txBox="1"/>
          <p:nvPr/>
        </p:nvSpPr>
        <p:spPr>
          <a:xfrm>
            <a:off x="4834831" y="1439450"/>
            <a:ext cx="2542684" cy="338554"/>
          </a:xfrm>
          <a:prstGeom prst="rect">
            <a:avLst/>
          </a:prstGeom>
          <a:noFill/>
        </p:spPr>
        <p:txBody>
          <a:bodyPr wrap="none" rtlCol="0">
            <a:spAutoFit/>
          </a:bodyPr>
          <a:lstStyle/>
          <a:p>
            <a:pPr algn="ctr"/>
            <a:r>
              <a:rPr lang="ja-JP" sz="1600" b="1">
                <a:solidFill>
                  <a:schemeClr val="tx1"/>
                </a:solidFill>
              </a:rPr>
              <a:t>アダグラシブ単剤療法</a:t>
            </a:r>
          </a:p>
        </p:txBody>
      </p:sp>
      <p:sp>
        <p:nvSpPr>
          <p:cNvPr id="7" name="TextBox 6">
            <a:extLst>
              <a:ext uri="{FF2B5EF4-FFF2-40B4-BE49-F238E27FC236}">
                <a16:creationId xmlns:a16="http://schemas.microsoft.com/office/drawing/2014/main" id="{CEA4194B-6832-6D0A-E0DA-750074E4ED58}"/>
              </a:ext>
            </a:extLst>
          </p:cNvPr>
          <p:cNvSpPr txBox="1"/>
          <p:nvPr/>
        </p:nvSpPr>
        <p:spPr>
          <a:xfrm>
            <a:off x="2334892" y="1681543"/>
            <a:ext cx="2659703"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8" name="TextBox 7">
            <a:extLst>
              <a:ext uri="{FF2B5EF4-FFF2-40B4-BE49-F238E27FC236}">
                <a16:creationId xmlns:a16="http://schemas.microsoft.com/office/drawing/2014/main" id="{00CDCBEB-5BD7-1D61-DD78-553097E5366A}"/>
              </a:ext>
            </a:extLst>
          </p:cNvPr>
          <p:cNvSpPr txBox="1"/>
          <p:nvPr/>
        </p:nvSpPr>
        <p:spPr>
          <a:xfrm>
            <a:off x="8304539" y="1681543"/>
            <a:ext cx="1715534" cy="338554"/>
          </a:xfrm>
          <a:prstGeom prst="rect">
            <a:avLst/>
          </a:prstGeom>
          <a:noFill/>
        </p:spPr>
        <p:txBody>
          <a:bodyPr wrap="none" rtlCol="0">
            <a:spAutoFit/>
          </a:bodyPr>
          <a:lstStyle/>
          <a:p>
            <a:pPr algn="ctr"/>
            <a:r>
              <a:rPr lang="ja-JP" sz="1600" b="1">
                <a:solidFill>
                  <a:schemeClr val="tx1"/>
                </a:solidFill>
              </a:rPr>
              <a:t>全生存期間</a:t>
            </a:r>
          </a:p>
        </p:txBody>
      </p:sp>
      <p:sp>
        <p:nvSpPr>
          <p:cNvPr id="9" name="Freeform 21">
            <a:extLst>
              <a:ext uri="{FF2B5EF4-FFF2-40B4-BE49-F238E27FC236}">
                <a16:creationId xmlns:a16="http://schemas.microsoft.com/office/drawing/2014/main" id="{9F233F4C-EA28-4F57-BCAE-CCF6FDBAE3E7}"/>
              </a:ext>
            </a:extLst>
          </p:cNvPr>
          <p:cNvSpPr>
            <a:spLocks/>
          </p:cNvSpPr>
          <p:nvPr/>
        </p:nvSpPr>
        <p:spPr bwMode="auto">
          <a:xfrm>
            <a:off x="1186720" y="2253097"/>
            <a:ext cx="4826454" cy="24360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0" name="Group 9">
            <a:extLst>
              <a:ext uri="{FF2B5EF4-FFF2-40B4-BE49-F238E27FC236}">
                <a16:creationId xmlns:a16="http://schemas.microsoft.com/office/drawing/2014/main" id="{419AC7E1-07AE-9AE4-76F4-BFB4E81B41D6}"/>
              </a:ext>
            </a:extLst>
          </p:cNvPr>
          <p:cNvGrpSpPr/>
          <p:nvPr/>
        </p:nvGrpSpPr>
        <p:grpSpPr>
          <a:xfrm>
            <a:off x="424491" y="2126083"/>
            <a:ext cx="762229" cy="2717042"/>
            <a:chOff x="4203231" y="1229987"/>
            <a:chExt cx="762229" cy="2876321"/>
          </a:xfrm>
        </p:grpSpPr>
        <p:sp>
          <p:nvSpPr>
            <p:cNvPr id="11" name="Line 6">
              <a:extLst>
                <a:ext uri="{FF2B5EF4-FFF2-40B4-BE49-F238E27FC236}">
                  <a16:creationId xmlns:a16="http://schemas.microsoft.com/office/drawing/2014/main" id="{A8209957-2B79-933E-92B9-2A0B335D8BB6}"/>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7">
              <a:extLst>
                <a:ext uri="{FF2B5EF4-FFF2-40B4-BE49-F238E27FC236}">
                  <a16:creationId xmlns:a16="http://schemas.microsoft.com/office/drawing/2014/main" id="{0EBCFA76-0D90-782F-BE59-6A3371CF238D}"/>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8">
              <a:extLst>
                <a:ext uri="{FF2B5EF4-FFF2-40B4-BE49-F238E27FC236}">
                  <a16:creationId xmlns:a16="http://schemas.microsoft.com/office/drawing/2014/main" id="{DC655E31-A3CE-0FDF-01C6-7C40A6A414C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9">
              <a:extLst>
                <a:ext uri="{FF2B5EF4-FFF2-40B4-BE49-F238E27FC236}">
                  <a16:creationId xmlns:a16="http://schemas.microsoft.com/office/drawing/2014/main" id="{53A619F9-A27C-C8B7-0EB8-03A1D2A69492}"/>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10">
              <a:extLst>
                <a:ext uri="{FF2B5EF4-FFF2-40B4-BE49-F238E27FC236}">
                  <a16:creationId xmlns:a16="http://schemas.microsoft.com/office/drawing/2014/main" id="{F66F9798-C341-17BE-0D41-D482F4151F2B}"/>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11">
              <a:extLst>
                <a:ext uri="{FF2B5EF4-FFF2-40B4-BE49-F238E27FC236}">
                  <a16:creationId xmlns:a16="http://schemas.microsoft.com/office/drawing/2014/main" id="{A34E81AB-A6DA-1A3C-4C87-92BB860CED09}"/>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TextBox 16">
              <a:extLst>
                <a:ext uri="{FF2B5EF4-FFF2-40B4-BE49-F238E27FC236}">
                  <a16:creationId xmlns:a16="http://schemas.microsoft.com/office/drawing/2014/main" id="{4D7D7035-FF80-C0E6-FEBE-5F6227227903}"/>
                </a:ext>
              </a:extLst>
            </p:cNvPr>
            <p:cNvSpPr txBox="1"/>
            <p:nvPr/>
          </p:nvSpPr>
          <p:spPr>
            <a:xfrm rot="16200000">
              <a:off x="3233825" y="2542535"/>
              <a:ext cx="2246589"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無事象確率、%</a:t>
              </a:r>
            </a:p>
          </p:txBody>
        </p:sp>
        <p:sp>
          <p:nvSpPr>
            <p:cNvPr id="18" name="TextBox 17">
              <a:extLst>
                <a:ext uri="{FF2B5EF4-FFF2-40B4-BE49-F238E27FC236}">
                  <a16:creationId xmlns:a16="http://schemas.microsoft.com/office/drawing/2014/main" id="{330ACA2E-FB51-28F0-2687-25D78DC5A55A}"/>
                </a:ext>
              </a:extLst>
            </p:cNvPr>
            <p:cNvSpPr txBox="1"/>
            <p:nvPr/>
          </p:nvSpPr>
          <p:spPr>
            <a:xfrm>
              <a:off x="4488901" y="1229987"/>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19" name="TextBox 18">
              <a:extLst>
                <a:ext uri="{FF2B5EF4-FFF2-40B4-BE49-F238E27FC236}">
                  <a16:creationId xmlns:a16="http://schemas.microsoft.com/office/drawing/2014/main" id="{BC1A0172-3D32-FDF5-7C44-FABB46B2A988}"/>
                </a:ext>
              </a:extLst>
            </p:cNvPr>
            <p:cNvSpPr txBox="1"/>
            <p:nvPr/>
          </p:nvSpPr>
          <p:spPr>
            <a:xfrm>
              <a:off x="4488901" y="1754127"/>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0.8</a:t>
              </a:r>
            </a:p>
          </p:txBody>
        </p:sp>
        <p:sp>
          <p:nvSpPr>
            <p:cNvPr id="20" name="TextBox 19">
              <a:extLst>
                <a:ext uri="{FF2B5EF4-FFF2-40B4-BE49-F238E27FC236}">
                  <a16:creationId xmlns:a16="http://schemas.microsoft.com/office/drawing/2014/main" id="{6D0C7454-A1D8-8AA9-9650-79F1954A0026}"/>
                </a:ext>
              </a:extLst>
            </p:cNvPr>
            <p:cNvSpPr txBox="1"/>
            <p:nvPr/>
          </p:nvSpPr>
          <p:spPr>
            <a:xfrm>
              <a:off x="4488901" y="2252657"/>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0.6</a:t>
              </a:r>
            </a:p>
          </p:txBody>
        </p:sp>
        <p:sp>
          <p:nvSpPr>
            <p:cNvPr id="24" name="TextBox 23">
              <a:extLst>
                <a:ext uri="{FF2B5EF4-FFF2-40B4-BE49-F238E27FC236}">
                  <a16:creationId xmlns:a16="http://schemas.microsoft.com/office/drawing/2014/main" id="{A6B7D1E3-7C37-6350-404E-FE305A1092A4}"/>
                </a:ext>
              </a:extLst>
            </p:cNvPr>
            <p:cNvSpPr txBox="1"/>
            <p:nvPr/>
          </p:nvSpPr>
          <p:spPr>
            <a:xfrm>
              <a:off x="4488901" y="2767311"/>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0.4</a:t>
              </a:r>
            </a:p>
          </p:txBody>
        </p:sp>
        <p:sp>
          <p:nvSpPr>
            <p:cNvPr id="25" name="TextBox 24">
              <a:extLst>
                <a:ext uri="{FF2B5EF4-FFF2-40B4-BE49-F238E27FC236}">
                  <a16:creationId xmlns:a16="http://schemas.microsoft.com/office/drawing/2014/main" id="{4F9DB86E-E66C-87A5-7C21-5986377FE492}"/>
                </a:ext>
              </a:extLst>
            </p:cNvPr>
            <p:cNvSpPr txBox="1"/>
            <p:nvPr/>
          </p:nvSpPr>
          <p:spPr>
            <a:xfrm>
              <a:off x="4488901" y="3271214"/>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0.2</a:t>
              </a:r>
            </a:p>
          </p:txBody>
        </p:sp>
        <p:sp>
          <p:nvSpPr>
            <p:cNvPr id="26" name="TextBox 25">
              <a:extLst>
                <a:ext uri="{FF2B5EF4-FFF2-40B4-BE49-F238E27FC236}">
                  <a16:creationId xmlns:a16="http://schemas.microsoft.com/office/drawing/2014/main" id="{27FB37B3-7D45-2DC1-6F77-5446DF8D09C1}"/>
                </a:ext>
              </a:extLst>
            </p:cNvPr>
            <p:cNvSpPr txBox="1"/>
            <p:nvPr/>
          </p:nvSpPr>
          <p:spPr>
            <a:xfrm>
              <a:off x="4637989" y="3780488"/>
              <a:ext cx="28405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27" name="TextBox 26">
            <a:extLst>
              <a:ext uri="{FF2B5EF4-FFF2-40B4-BE49-F238E27FC236}">
                <a16:creationId xmlns:a16="http://schemas.microsoft.com/office/drawing/2014/main" id="{9A50195C-1ED4-010C-F85F-B941D6CA5D5D}"/>
              </a:ext>
            </a:extLst>
          </p:cNvPr>
          <p:cNvSpPr txBox="1"/>
          <p:nvPr/>
        </p:nvSpPr>
        <p:spPr>
          <a:xfrm>
            <a:off x="2998387" y="4972341"/>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grpSp>
        <p:nvGrpSpPr>
          <p:cNvPr id="28" name="Group 27">
            <a:extLst>
              <a:ext uri="{FF2B5EF4-FFF2-40B4-BE49-F238E27FC236}">
                <a16:creationId xmlns:a16="http://schemas.microsoft.com/office/drawing/2014/main" id="{C145DCB6-6AF8-D9DC-2836-614D6B7E044C}"/>
              </a:ext>
            </a:extLst>
          </p:cNvPr>
          <p:cNvGrpSpPr/>
          <p:nvPr/>
        </p:nvGrpSpPr>
        <p:grpSpPr>
          <a:xfrm>
            <a:off x="1098178" y="4693800"/>
            <a:ext cx="4881859" cy="360147"/>
            <a:chOff x="1504463" y="5303149"/>
            <a:chExt cx="3148114" cy="360147"/>
          </a:xfrm>
        </p:grpSpPr>
        <p:sp>
          <p:nvSpPr>
            <p:cNvPr id="29" name="Line 21">
              <a:extLst>
                <a:ext uri="{FF2B5EF4-FFF2-40B4-BE49-F238E27FC236}">
                  <a16:creationId xmlns:a16="http://schemas.microsoft.com/office/drawing/2014/main" id="{496FB05F-1B93-B904-DF5F-4E37E321BF3A}"/>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0" name="TextBox 29">
              <a:extLst>
                <a:ext uri="{FF2B5EF4-FFF2-40B4-BE49-F238E27FC236}">
                  <a16:creationId xmlns:a16="http://schemas.microsoft.com/office/drawing/2014/main" id="{445535AB-12FF-335D-D716-FEEEDA10B0A2}"/>
                </a:ext>
              </a:extLst>
            </p:cNvPr>
            <p:cNvSpPr txBox="1"/>
            <p:nvPr/>
          </p:nvSpPr>
          <p:spPr>
            <a:xfrm>
              <a:off x="4477514"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24</a:t>
              </a:r>
            </a:p>
          </p:txBody>
        </p:sp>
        <p:sp>
          <p:nvSpPr>
            <p:cNvPr id="31" name="Line 21">
              <a:extLst>
                <a:ext uri="{FF2B5EF4-FFF2-40B4-BE49-F238E27FC236}">
                  <a16:creationId xmlns:a16="http://schemas.microsoft.com/office/drawing/2014/main" id="{3AE3DF9F-0DD3-89B5-1F47-3BC4CC41F64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2" name="TextBox 31">
              <a:extLst>
                <a:ext uri="{FF2B5EF4-FFF2-40B4-BE49-F238E27FC236}">
                  <a16:creationId xmlns:a16="http://schemas.microsoft.com/office/drawing/2014/main" id="{8D4B053B-7615-478E-EEC4-C76C362157E5}"/>
                </a:ext>
              </a:extLst>
            </p:cNvPr>
            <p:cNvSpPr txBox="1"/>
            <p:nvPr/>
          </p:nvSpPr>
          <p:spPr>
            <a:xfrm>
              <a:off x="4101877"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21</a:t>
              </a:r>
            </a:p>
          </p:txBody>
        </p:sp>
        <p:sp>
          <p:nvSpPr>
            <p:cNvPr id="33" name="Line 21">
              <a:extLst>
                <a:ext uri="{FF2B5EF4-FFF2-40B4-BE49-F238E27FC236}">
                  <a16:creationId xmlns:a16="http://schemas.microsoft.com/office/drawing/2014/main" id="{9620E854-6259-FA43-B80B-E4903EE509D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4" name="TextBox 33">
              <a:extLst>
                <a:ext uri="{FF2B5EF4-FFF2-40B4-BE49-F238E27FC236}">
                  <a16:creationId xmlns:a16="http://schemas.microsoft.com/office/drawing/2014/main" id="{54192517-5ED1-3D89-6AE1-3F4D2E2B0E31}"/>
                </a:ext>
              </a:extLst>
            </p:cNvPr>
            <p:cNvSpPr txBox="1"/>
            <p:nvPr/>
          </p:nvSpPr>
          <p:spPr>
            <a:xfrm>
              <a:off x="3726240"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18</a:t>
              </a:r>
            </a:p>
          </p:txBody>
        </p:sp>
        <p:sp>
          <p:nvSpPr>
            <p:cNvPr id="35" name="Line 21">
              <a:extLst>
                <a:ext uri="{FF2B5EF4-FFF2-40B4-BE49-F238E27FC236}">
                  <a16:creationId xmlns:a16="http://schemas.microsoft.com/office/drawing/2014/main" id="{C405997C-EA85-F6A2-FE06-374CA55C00C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6" name="TextBox 35">
              <a:extLst>
                <a:ext uri="{FF2B5EF4-FFF2-40B4-BE49-F238E27FC236}">
                  <a16:creationId xmlns:a16="http://schemas.microsoft.com/office/drawing/2014/main" id="{DC283944-578F-130C-9B50-11B1D0481C8D}"/>
                </a:ext>
              </a:extLst>
            </p:cNvPr>
            <p:cNvSpPr txBox="1"/>
            <p:nvPr/>
          </p:nvSpPr>
          <p:spPr>
            <a:xfrm>
              <a:off x="3350603"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15</a:t>
              </a:r>
            </a:p>
          </p:txBody>
        </p:sp>
        <p:sp>
          <p:nvSpPr>
            <p:cNvPr id="37" name="Line 21">
              <a:extLst>
                <a:ext uri="{FF2B5EF4-FFF2-40B4-BE49-F238E27FC236}">
                  <a16:creationId xmlns:a16="http://schemas.microsoft.com/office/drawing/2014/main" id="{F1A236D8-742B-BF23-1038-191D63B6A88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8" name="TextBox 37">
              <a:extLst>
                <a:ext uri="{FF2B5EF4-FFF2-40B4-BE49-F238E27FC236}">
                  <a16:creationId xmlns:a16="http://schemas.microsoft.com/office/drawing/2014/main" id="{62768DE2-F17C-2FE7-65D0-2E84B6C4BE5B}"/>
                </a:ext>
              </a:extLst>
            </p:cNvPr>
            <p:cNvSpPr txBox="1"/>
            <p:nvPr/>
          </p:nvSpPr>
          <p:spPr>
            <a:xfrm>
              <a:off x="2974966"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39" name="Line 21">
              <a:extLst>
                <a:ext uri="{FF2B5EF4-FFF2-40B4-BE49-F238E27FC236}">
                  <a16:creationId xmlns:a16="http://schemas.microsoft.com/office/drawing/2014/main" id="{8826B5D5-EAD2-DEAF-6DE0-265F8D6E84F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0" name="TextBox 39">
              <a:extLst>
                <a:ext uri="{FF2B5EF4-FFF2-40B4-BE49-F238E27FC236}">
                  <a16:creationId xmlns:a16="http://schemas.microsoft.com/office/drawing/2014/main" id="{118D03E2-075E-ABDD-EA19-26B26FF66CA0}"/>
                </a:ext>
              </a:extLst>
            </p:cNvPr>
            <p:cNvSpPr txBox="1"/>
            <p:nvPr/>
          </p:nvSpPr>
          <p:spPr>
            <a:xfrm>
              <a:off x="2631374"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9</a:t>
              </a:r>
            </a:p>
          </p:txBody>
        </p:sp>
        <p:sp>
          <p:nvSpPr>
            <p:cNvPr id="41" name="Line 21">
              <a:extLst>
                <a:ext uri="{FF2B5EF4-FFF2-40B4-BE49-F238E27FC236}">
                  <a16:creationId xmlns:a16="http://schemas.microsoft.com/office/drawing/2014/main" id="{DA953EBD-029C-2238-6B91-3F42D43D83FD}"/>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2" name="TextBox 41">
              <a:extLst>
                <a:ext uri="{FF2B5EF4-FFF2-40B4-BE49-F238E27FC236}">
                  <a16:creationId xmlns:a16="http://schemas.microsoft.com/office/drawing/2014/main" id="{500F93E5-9559-E719-811E-DCA14DEADE0A}"/>
                </a:ext>
              </a:extLst>
            </p:cNvPr>
            <p:cNvSpPr txBox="1"/>
            <p:nvPr/>
          </p:nvSpPr>
          <p:spPr>
            <a:xfrm>
              <a:off x="2255737"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a:t>
              </a:r>
            </a:p>
          </p:txBody>
        </p:sp>
        <p:sp>
          <p:nvSpPr>
            <p:cNvPr id="43" name="Line 21">
              <a:extLst>
                <a:ext uri="{FF2B5EF4-FFF2-40B4-BE49-F238E27FC236}">
                  <a16:creationId xmlns:a16="http://schemas.microsoft.com/office/drawing/2014/main" id="{3B1728BA-8FC8-8099-590F-C25E74DFBDE8}"/>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4" name="TextBox 43">
              <a:extLst>
                <a:ext uri="{FF2B5EF4-FFF2-40B4-BE49-F238E27FC236}">
                  <a16:creationId xmlns:a16="http://schemas.microsoft.com/office/drawing/2014/main" id="{0157938F-150C-B5D2-91BB-2DBD572E7D8F}"/>
                </a:ext>
              </a:extLst>
            </p:cNvPr>
            <p:cNvSpPr txBox="1"/>
            <p:nvPr/>
          </p:nvSpPr>
          <p:spPr>
            <a:xfrm>
              <a:off x="1880100"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a:t>
              </a:r>
            </a:p>
          </p:txBody>
        </p:sp>
        <p:sp>
          <p:nvSpPr>
            <p:cNvPr id="45" name="Line 21">
              <a:extLst>
                <a:ext uri="{FF2B5EF4-FFF2-40B4-BE49-F238E27FC236}">
                  <a16:creationId xmlns:a16="http://schemas.microsoft.com/office/drawing/2014/main" id="{C0C3FEC3-1707-965A-D035-0038EBAD4952}"/>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6" name="TextBox 45">
              <a:extLst>
                <a:ext uri="{FF2B5EF4-FFF2-40B4-BE49-F238E27FC236}">
                  <a16:creationId xmlns:a16="http://schemas.microsoft.com/office/drawing/2014/main" id="{DC9431B2-A8A1-1778-018F-47B4DEEE5958}"/>
                </a:ext>
              </a:extLst>
            </p:cNvPr>
            <p:cNvSpPr txBox="1"/>
            <p:nvPr/>
          </p:nvSpPr>
          <p:spPr>
            <a:xfrm>
              <a:off x="1504463"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sp>
        <p:nvSpPr>
          <p:cNvPr id="47" name="TextBox 46">
            <a:extLst>
              <a:ext uri="{FF2B5EF4-FFF2-40B4-BE49-F238E27FC236}">
                <a16:creationId xmlns:a16="http://schemas.microsoft.com/office/drawing/2014/main" id="{8941E3E0-F3C5-F0B3-E95A-8CD4E57DB817}"/>
              </a:ext>
            </a:extLst>
          </p:cNvPr>
          <p:cNvSpPr txBox="1"/>
          <p:nvPr/>
        </p:nvSpPr>
        <p:spPr>
          <a:xfrm>
            <a:off x="574475" y="5049341"/>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48" name="Group 47">
            <a:extLst>
              <a:ext uri="{FF2B5EF4-FFF2-40B4-BE49-F238E27FC236}">
                <a16:creationId xmlns:a16="http://schemas.microsoft.com/office/drawing/2014/main" id="{7CCBE5CA-365E-59B9-8505-F7D885FC5B74}"/>
              </a:ext>
            </a:extLst>
          </p:cNvPr>
          <p:cNvGrpSpPr/>
          <p:nvPr/>
        </p:nvGrpSpPr>
        <p:grpSpPr>
          <a:xfrm>
            <a:off x="1048485" y="5234152"/>
            <a:ext cx="4881859" cy="288147"/>
            <a:chOff x="1068351" y="6330818"/>
            <a:chExt cx="4881859" cy="288147"/>
          </a:xfrm>
        </p:grpSpPr>
        <p:sp>
          <p:nvSpPr>
            <p:cNvPr id="49" name="TextBox 48">
              <a:extLst>
                <a:ext uri="{FF2B5EF4-FFF2-40B4-BE49-F238E27FC236}">
                  <a16:creationId xmlns:a16="http://schemas.microsoft.com/office/drawing/2014/main" id="{70EB2867-3698-1746-54B1-EE5816705E01}"/>
                </a:ext>
              </a:extLst>
            </p:cNvPr>
            <p:cNvSpPr txBox="1"/>
            <p:nvPr/>
          </p:nvSpPr>
          <p:spPr>
            <a:xfrm>
              <a:off x="5778121"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0</a:t>
              </a:r>
            </a:p>
          </p:txBody>
        </p:sp>
        <p:sp>
          <p:nvSpPr>
            <p:cNvPr id="50" name="TextBox 49">
              <a:extLst>
                <a:ext uri="{FF2B5EF4-FFF2-40B4-BE49-F238E27FC236}">
                  <a16:creationId xmlns:a16="http://schemas.microsoft.com/office/drawing/2014/main" id="{42B298D6-7A1B-18FD-51B5-1FD61E6FF0B6}"/>
                </a:ext>
              </a:extLst>
            </p:cNvPr>
            <p:cNvSpPr txBox="1"/>
            <p:nvPr/>
          </p:nvSpPr>
          <p:spPr>
            <a:xfrm>
              <a:off x="5195611"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a:t>
              </a:r>
            </a:p>
          </p:txBody>
        </p:sp>
        <p:sp>
          <p:nvSpPr>
            <p:cNvPr id="51" name="TextBox 50">
              <a:extLst>
                <a:ext uri="{FF2B5EF4-FFF2-40B4-BE49-F238E27FC236}">
                  <a16:creationId xmlns:a16="http://schemas.microsoft.com/office/drawing/2014/main" id="{0EECFA83-F157-FF79-9081-F77332FF1CCD}"/>
                </a:ext>
              </a:extLst>
            </p:cNvPr>
            <p:cNvSpPr txBox="1"/>
            <p:nvPr/>
          </p:nvSpPr>
          <p:spPr>
            <a:xfrm>
              <a:off x="4613102"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2</a:t>
              </a:r>
            </a:p>
          </p:txBody>
        </p:sp>
        <p:sp>
          <p:nvSpPr>
            <p:cNvPr id="52" name="TextBox 51">
              <a:extLst>
                <a:ext uri="{FF2B5EF4-FFF2-40B4-BE49-F238E27FC236}">
                  <a16:creationId xmlns:a16="http://schemas.microsoft.com/office/drawing/2014/main" id="{FDF34543-B3BB-0331-8BDF-CCC5ACB8B813}"/>
                </a:ext>
              </a:extLst>
            </p:cNvPr>
            <p:cNvSpPr txBox="1"/>
            <p:nvPr/>
          </p:nvSpPr>
          <p:spPr>
            <a:xfrm>
              <a:off x="4030592"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3</a:t>
              </a:r>
            </a:p>
          </p:txBody>
        </p:sp>
        <p:sp>
          <p:nvSpPr>
            <p:cNvPr id="53" name="TextBox 52">
              <a:extLst>
                <a:ext uri="{FF2B5EF4-FFF2-40B4-BE49-F238E27FC236}">
                  <a16:creationId xmlns:a16="http://schemas.microsoft.com/office/drawing/2014/main" id="{5A44058B-2646-9379-C92B-59FA4C1DEF82}"/>
                </a:ext>
              </a:extLst>
            </p:cNvPr>
            <p:cNvSpPr txBox="1"/>
            <p:nvPr/>
          </p:nvSpPr>
          <p:spPr>
            <a:xfrm>
              <a:off x="3448082"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5</a:t>
              </a:r>
            </a:p>
          </p:txBody>
        </p:sp>
        <p:sp>
          <p:nvSpPr>
            <p:cNvPr id="54" name="TextBox 53">
              <a:extLst>
                <a:ext uri="{FF2B5EF4-FFF2-40B4-BE49-F238E27FC236}">
                  <a16:creationId xmlns:a16="http://schemas.microsoft.com/office/drawing/2014/main" id="{2E762DC2-BAC3-AB0E-949D-7736419C50BF}"/>
                </a:ext>
              </a:extLst>
            </p:cNvPr>
            <p:cNvSpPr txBox="1"/>
            <p:nvPr/>
          </p:nvSpPr>
          <p:spPr>
            <a:xfrm>
              <a:off x="2822548" y="6330818"/>
              <a:ext cx="25813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11</a:t>
              </a:r>
            </a:p>
          </p:txBody>
        </p:sp>
        <p:sp>
          <p:nvSpPr>
            <p:cNvPr id="55" name="TextBox 54">
              <a:extLst>
                <a:ext uri="{FF2B5EF4-FFF2-40B4-BE49-F238E27FC236}">
                  <a16:creationId xmlns:a16="http://schemas.microsoft.com/office/drawing/2014/main" id="{330061BE-F1FA-4F44-5783-A83088757A18}"/>
                </a:ext>
              </a:extLst>
            </p:cNvPr>
            <p:cNvSpPr txBox="1"/>
            <p:nvPr/>
          </p:nvSpPr>
          <p:spPr>
            <a:xfrm>
              <a:off x="2233370" y="6330818"/>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17</a:t>
              </a:r>
            </a:p>
          </p:txBody>
        </p:sp>
        <p:sp>
          <p:nvSpPr>
            <p:cNvPr id="56" name="TextBox 55">
              <a:extLst>
                <a:ext uri="{FF2B5EF4-FFF2-40B4-BE49-F238E27FC236}">
                  <a16:creationId xmlns:a16="http://schemas.microsoft.com/office/drawing/2014/main" id="{5625CE56-8447-0A4E-8A82-3F253284E7F1}"/>
                </a:ext>
              </a:extLst>
            </p:cNvPr>
            <p:cNvSpPr txBox="1"/>
            <p:nvPr/>
          </p:nvSpPr>
          <p:spPr>
            <a:xfrm>
              <a:off x="1650861" y="6330818"/>
              <a:ext cx="271476"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30</a:t>
              </a:r>
            </a:p>
          </p:txBody>
        </p:sp>
        <p:sp>
          <p:nvSpPr>
            <p:cNvPr id="57" name="TextBox 56">
              <a:extLst>
                <a:ext uri="{FF2B5EF4-FFF2-40B4-BE49-F238E27FC236}">
                  <a16:creationId xmlns:a16="http://schemas.microsoft.com/office/drawing/2014/main" id="{8D6E0037-4C9D-7B71-DC89-193F471B6215}"/>
                </a:ext>
              </a:extLst>
            </p:cNvPr>
            <p:cNvSpPr txBox="1"/>
            <p:nvPr/>
          </p:nvSpPr>
          <p:spPr>
            <a:xfrm>
              <a:off x="1068351" y="6330818"/>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44</a:t>
              </a:r>
            </a:p>
          </p:txBody>
        </p:sp>
      </p:grpSp>
      <p:cxnSp>
        <p:nvCxnSpPr>
          <p:cNvPr id="58" name="Straight Connector 57">
            <a:extLst>
              <a:ext uri="{FF2B5EF4-FFF2-40B4-BE49-F238E27FC236}">
                <a16:creationId xmlns:a16="http://schemas.microsoft.com/office/drawing/2014/main" id="{9F164A19-F96B-48E1-2236-08101901B7D0}"/>
              </a:ext>
            </a:extLst>
          </p:cNvPr>
          <p:cNvCxnSpPr>
            <a:cxnSpLocks/>
          </p:cNvCxnSpPr>
          <p:nvPr/>
        </p:nvCxnSpPr>
        <p:spPr>
          <a:xfrm>
            <a:off x="2355371" y="3557446"/>
            <a:ext cx="0" cy="1156018"/>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07E1A6C-6054-398F-0AD9-5D162F4895B8}"/>
              </a:ext>
            </a:extLst>
          </p:cNvPr>
          <p:cNvCxnSpPr>
            <a:cxnSpLocks/>
          </p:cNvCxnSpPr>
          <p:nvPr/>
        </p:nvCxnSpPr>
        <p:spPr>
          <a:xfrm>
            <a:off x="3519086" y="4308391"/>
            <a:ext cx="0" cy="39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CD93C30-A42B-4EF5-A3C7-CD7FA4CE70EB}"/>
              </a:ext>
            </a:extLst>
          </p:cNvPr>
          <p:cNvSpPr txBox="1"/>
          <p:nvPr/>
        </p:nvSpPr>
        <p:spPr>
          <a:xfrm>
            <a:off x="2317591" y="3178573"/>
            <a:ext cx="543739" cy="307777"/>
          </a:xfrm>
          <a:prstGeom prst="rect">
            <a:avLst/>
          </a:prstGeom>
          <a:noFill/>
        </p:spPr>
        <p:txBody>
          <a:bodyPr wrap="none" rtlCol="0">
            <a:spAutoFit/>
          </a:bodyPr>
          <a:lstStyle/>
          <a:p>
            <a:r>
              <a:rPr lang="ja-JP" sz="1400">
                <a:solidFill>
                  <a:schemeClr val="tx1"/>
                </a:solidFill>
              </a:rPr>
              <a:t>47%</a:t>
            </a:r>
          </a:p>
        </p:txBody>
      </p:sp>
      <p:sp>
        <p:nvSpPr>
          <p:cNvPr id="61" name="TextBox 60">
            <a:extLst>
              <a:ext uri="{FF2B5EF4-FFF2-40B4-BE49-F238E27FC236}">
                <a16:creationId xmlns:a16="http://schemas.microsoft.com/office/drawing/2014/main" id="{5C47F04D-C74C-FAA8-68AA-6D6D1CF2D4FA}"/>
              </a:ext>
            </a:extLst>
          </p:cNvPr>
          <p:cNvSpPr txBox="1"/>
          <p:nvPr/>
        </p:nvSpPr>
        <p:spPr>
          <a:xfrm>
            <a:off x="3276781" y="3890906"/>
            <a:ext cx="543739" cy="307777"/>
          </a:xfrm>
          <a:prstGeom prst="rect">
            <a:avLst/>
          </a:prstGeom>
          <a:noFill/>
        </p:spPr>
        <p:txBody>
          <a:bodyPr wrap="none" rtlCol="0">
            <a:spAutoFit/>
          </a:bodyPr>
          <a:lstStyle/>
          <a:p>
            <a:r>
              <a:rPr lang="ja-JP" sz="1400">
                <a:solidFill>
                  <a:schemeClr val="tx1"/>
                </a:solidFill>
              </a:rPr>
              <a:t>15%</a:t>
            </a:r>
          </a:p>
        </p:txBody>
      </p:sp>
      <p:sp>
        <p:nvSpPr>
          <p:cNvPr id="62" name="TextBox 61">
            <a:extLst>
              <a:ext uri="{FF2B5EF4-FFF2-40B4-BE49-F238E27FC236}">
                <a16:creationId xmlns:a16="http://schemas.microsoft.com/office/drawing/2014/main" id="{CB4EC763-5E47-DEDC-79EF-47738B76BE5A}"/>
              </a:ext>
            </a:extLst>
          </p:cNvPr>
          <p:cNvSpPr txBox="1"/>
          <p:nvPr/>
        </p:nvSpPr>
        <p:spPr>
          <a:xfrm>
            <a:off x="2993972" y="2233218"/>
            <a:ext cx="2994731" cy="338554"/>
          </a:xfrm>
          <a:prstGeom prst="rect">
            <a:avLst/>
          </a:prstGeom>
          <a:noFill/>
        </p:spPr>
        <p:txBody>
          <a:bodyPr wrap="none" rtlCol="0">
            <a:spAutoFit/>
          </a:bodyPr>
          <a:lstStyle/>
          <a:p>
            <a:pPr algn="ctr"/>
            <a:r>
              <a:rPr lang="ja-JP" sz="1600">
                <a:solidFill>
                  <a:schemeClr val="tx1"/>
                </a:solidFill>
              </a:rPr>
              <a:t>mPFS 5.6 月数(95%CI 4.1、8.3)</a:t>
            </a:r>
          </a:p>
        </p:txBody>
      </p:sp>
      <p:grpSp>
        <p:nvGrpSpPr>
          <p:cNvPr id="63" name="Group 62">
            <a:extLst>
              <a:ext uri="{FF2B5EF4-FFF2-40B4-BE49-F238E27FC236}">
                <a16:creationId xmlns:a16="http://schemas.microsoft.com/office/drawing/2014/main" id="{939A5145-8D53-B948-5928-B8F8D0A83D51}"/>
              </a:ext>
            </a:extLst>
          </p:cNvPr>
          <p:cNvGrpSpPr/>
          <p:nvPr/>
        </p:nvGrpSpPr>
        <p:grpSpPr>
          <a:xfrm>
            <a:off x="1183737" y="2290002"/>
            <a:ext cx="4392000" cy="2388064"/>
            <a:chOff x="1156821" y="2182993"/>
            <a:chExt cx="5416629" cy="2994983"/>
          </a:xfrm>
        </p:grpSpPr>
        <p:sp>
          <p:nvSpPr>
            <p:cNvPr id="64" name="Freeform: Shape 115">
              <a:extLst>
                <a:ext uri="{FF2B5EF4-FFF2-40B4-BE49-F238E27FC236}">
                  <a16:creationId xmlns:a16="http://schemas.microsoft.com/office/drawing/2014/main" id="{F252B37E-EBCE-A990-788C-D0CB0BCE19E6}"/>
                </a:ext>
              </a:extLst>
            </p:cNvPr>
            <p:cNvSpPr/>
            <p:nvPr/>
          </p:nvSpPr>
          <p:spPr>
            <a:xfrm>
              <a:off x="1156821" y="2182993"/>
              <a:ext cx="5416629" cy="2941653"/>
            </a:xfrm>
            <a:custGeom>
              <a:avLst/>
              <a:gdLst>
                <a:gd name="connsiteX0" fmla="*/ 5416630 w 5416629"/>
                <a:gd name="connsiteY0" fmla="*/ 2941653 h 2941653"/>
                <a:gd name="connsiteX1" fmla="*/ 5034096 w 5416629"/>
                <a:gd name="connsiteY1" fmla="*/ 2941653 h 2941653"/>
                <a:gd name="connsiteX2" fmla="*/ 5034096 w 5416629"/>
                <a:gd name="connsiteY2" fmla="*/ 2846023 h 2941653"/>
                <a:gd name="connsiteX3" fmla="*/ 3725847 w 5416629"/>
                <a:gd name="connsiteY3" fmla="*/ 2846023 h 2941653"/>
                <a:gd name="connsiteX4" fmla="*/ 3725847 w 5416629"/>
                <a:gd name="connsiteY4" fmla="*/ 2773347 h 2941653"/>
                <a:gd name="connsiteX5" fmla="*/ 3377737 w 5416629"/>
                <a:gd name="connsiteY5" fmla="*/ 2773347 h 2941653"/>
                <a:gd name="connsiteX6" fmla="*/ 3377737 w 5416629"/>
                <a:gd name="connsiteY6" fmla="*/ 2574427 h 2941653"/>
                <a:gd name="connsiteX7" fmla="*/ 2689184 w 5416629"/>
                <a:gd name="connsiteY7" fmla="*/ 2574427 h 2941653"/>
                <a:gd name="connsiteX8" fmla="*/ 2689184 w 5416629"/>
                <a:gd name="connsiteY8" fmla="*/ 2386984 h 2941653"/>
                <a:gd name="connsiteX9" fmla="*/ 2650931 w 5416629"/>
                <a:gd name="connsiteY9" fmla="*/ 2386984 h 2941653"/>
                <a:gd name="connsiteX10" fmla="*/ 2650931 w 5416629"/>
                <a:gd name="connsiteY10" fmla="*/ 2295182 h 2941653"/>
                <a:gd name="connsiteX11" fmla="*/ 2310479 w 5416629"/>
                <a:gd name="connsiteY11" fmla="*/ 2295182 h 2941653"/>
                <a:gd name="connsiteX12" fmla="*/ 2310479 w 5416629"/>
                <a:gd name="connsiteY12" fmla="*/ 2107740 h 2941653"/>
                <a:gd name="connsiteX13" fmla="*/ 2027406 w 5416629"/>
                <a:gd name="connsiteY13" fmla="*/ 2107740 h 2941653"/>
                <a:gd name="connsiteX14" fmla="*/ 2027406 w 5416629"/>
                <a:gd name="connsiteY14" fmla="*/ 1771117 h 2941653"/>
                <a:gd name="connsiteX15" fmla="*/ 1782594 w 5416629"/>
                <a:gd name="connsiteY15" fmla="*/ 1771117 h 2941653"/>
                <a:gd name="connsiteX16" fmla="*/ 1782594 w 5416629"/>
                <a:gd name="connsiteY16" fmla="*/ 1702260 h 2941653"/>
                <a:gd name="connsiteX17" fmla="*/ 1656359 w 5416629"/>
                <a:gd name="connsiteY17" fmla="*/ 1702260 h 2941653"/>
                <a:gd name="connsiteX18" fmla="*/ 1656359 w 5416629"/>
                <a:gd name="connsiteY18" fmla="*/ 1606629 h 2941653"/>
                <a:gd name="connsiteX19" fmla="*/ 1400061 w 5416629"/>
                <a:gd name="connsiteY19" fmla="*/ 1606629 h 2941653"/>
                <a:gd name="connsiteX20" fmla="*/ 1400061 w 5416629"/>
                <a:gd name="connsiteY20" fmla="*/ 1488043 h 2941653"/>
                <a:gd name="connsiteX21" fmla="*/ 1365628 w 5416629"/>
                <a:gd name="connsiteY21" fmla="*/ 1488043 h 2941653"/>
                <a:gd name="connsiteX22" fmla="*/ 1365628 w 5416629"/>
                <a:gd name="connsiteY22" fmla="*/ 1335034 h 2941653"/>
                <a:gd name="connsiteX23" fmla="*/ 1357979 w 5416629"/>
                <a:gd name="connsiteY23" fmla="*/ 1335034 h 2941653"/>
                <a:gd name="connsiteX24" fmla="*/ 1357979 w 5416629"/>
                <a:gd name="connsiteY24" fmla="*/ 1273826 h 2941653"/>
                <a:gd name="connsiteX25" fmla="*/ 1357979 w 5416629"/>
                <a:gd name="connsiteY25" fmla="*/ 1273826 h 2941653"/>
                <a:gd name="connsiteX26" fmla="*/ 1357979 w 5416629"/>
                <a:gd name="connsiteY26" fmla="*/ 1178195 h 2941653"/>
                <a:gd name="connsiteX27" fmla="*/ 1315907 w 5416629"/>
                <a:gd name="connsiteY27" fmla="*/ 1178195 h 2941653"/>
                <a:gd name="connsiteX28" fmla="*/ 1315907 w 5416629"/>
                <a:gd name="connsiteY28" fmla="*/ 1097861 h 2941653"/>
                <a:gd name="connsiteX29" fmla="*/ 1017527 w 5416629"/>
                <a:gd name="connsiteY29" fmla="*/ 1097861 h 2941653"/>
                <a:gd name="connsiteX30" fmla="*/ 1017527 w 5416629"/>
                <a:gd name="connsiteY30" fmla="*/ 941024 h 2941653"/>
                <a:gd name="connsiteX31" fmla="*/ 1006050 w 5416629"/>
                <a:gd name="connsiteY31" fmla="*/ 941024 h 2941653"/>
                <a:gd name="connsiteX32" fmla="*/ 1006050 w 5416629"/>
                <a:gd name="connsiteY32" fmla="*/ 914247 h 2941653"/>
                <a:gd name="connsiteX33" fmla="*/ 979275 w 5416629"/>
                <a:gd name="connsiteY33" fmla="*/ 914247 h 2941653"/>
                <a:gd name="connsiteX34" fmla="*/ 979275 w 5416629"/>
                <a:gd name="connsiteY34" fmla="*/ 799488 h 2941653"/>
                <a:gd name="connsiteX35" fmla="*/ 818615 w 5416629"/>
                <a:gd name="connsiteY35" fmla="*/ 799488 h 2941653"/>
                <a:gd name="connsiteX36" fmla="*/ 818615 w 5416629"/>
                <a:gd name="connsiteY36" fmla="*/ 722982 h 2941653"/>
                <a:gd name="connsiteX37" fmla="*/ 726807 w 5416629"/>
                <a:gd name="connsiteY37" fmla="*/ 722982 h 2941653"/>
                <a:gd name="connsiteX38" fmla="*/ 726807 w 5416629"/>
                <a:gd name="connsiteY38" fmla="*/ 646476 h 2941653"/>
                <a:gd name="connsiteX39" fmla="*/ 703856 w 5416629"/>
                <a:gd name="connsiteY39" fmla="*/ 646476 h 2941653"/>
                <a:gd name="connsiteX40" fmla="*/ 703856 w 5416629"/>
                <a:gd name="connsiteY40" fmla="*/ 569970 h 2941653"/>
                <a:gd name="connsiteX41" fmla="*/ 680903 w 5416629"/>
                <a:gd name="connsiteY41" fmla="*/ 569970 h 2941653"/>
                <a:gd name="connsiteX42" fmla="*/ 680903 w 5416629"/>
                <a:gd name="connsiteY42" fmla="*/ 416958 h 2941653"/>
                <a:gd name="connsiteX43" fmla="*/ 504939 w 5416629"/>
                <a:gd name="connsiteY43" fmla="*/ 416958 h 2941653"/>
                <a:gd name="connsiteX44" fmla="*/ 504939 w 5416629"/>
                <a:gd name="connsiteY44" fmla="*/ 348103 h 2941653"/>
                <a:gd name="connsiteX45" fmla="*/ 351928 w 5416629"/>
                <a:gd name="connsiteY45" fmla="*/ 348103 h 2941653"/>
                <a:gd name="connsiteX46" fmla="*/ 351928 w 5416629"/>
                <a:gd name="connsiteY46" fmla="*/ 263946 h 2941653"/>
                <a:gd name="connsiteX47" fmla="*/ 336626 w 5416629"/>
                <a:gd name="connsiteY47" fmla="*/ 263946 h 2941653"/>
                <a:gd name="connsiteX48" fmla="*/ 336626 w 5416629"/>
                <a:gd name="connsiteY48" fmla="*/ 137711 h 2941653"/>
                <a:gd name="connsiteX49" fmla="*/ 313674 w 5416629"/>
                <a:gd name="connsiteY49" fmla="*/ 137711 h 2941653"/>
                <a:gd name="connsiteX50" fmla="*/ 313674 w 5416629"/>
                <a:gd name="connsiteY50" fmla="*/ 0 h 2941653"/>
                <a:gd name="connsiteX51" fmla="*/ 0 w 5416629"/>
                <a:gd name="connsiteY51" fmla="*/ 0 h 294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16629" h="2941653">
                  <a:moveTo>
                    <a:pt x="5416630" y="2941653"/>
                  </a:moveTo>
                  <a:lnTo>
                    <a:pt x="5034096" y="2941653"/>
                  </a:lnTo>
                  <a:lnTo>
                    <a:pt x="5034096" y="2846023"/>
                  </a:lnTo>
                  <a:lnTo>
                    <a:pt x="3725847" y="2846023"/>
                  </a:lnTo>
                  <a:lnTo>
                    <a:pt x="3725847" y="2773347"/>
                  </a:lnTo>
                  <a:lnTo>
                    <a:pt x="3377737" y="2773347"/>
                  </a:lnTo>
                  <a:lnTo>
                    <a:pt x="3377737" y="2574427"/>
                  </a:lnTo>
                  <a:lnTo>
                    <a:pt x="2689184" y="2574427"/>
                  </a:lnTo>
                  <a:lnTo>
                    <a:pt x="2689184" y="2386984"/>
                  </a:lnTo>
                  <a:lnTo>
                    <a:pt x="2650931" y="2386984"/>
                  </a:lnTo>
                  <a:lnTo>
                    <a:pt x="2650931" y="2295182"/>
                  </a:lnTo>
                  <a:lnTo>
                    <a:pt x="2310479" y="2295182"/>
                  </a:lnTo>
                  <a:lnTo>
                    <a:pt x="2310479" y="2107740"/>
                  </a:lnTo>
                  <a:lnTo>
                    <a:pt x="2027406" y="2107740"/>
                  </a:lnTo>
                  <a:lnTo>
                    <a:pt x="2027406" y="1771117"/>
                  </a:lnTo>
                  <a:lnTo>
                    <a:pt x="1782594" y="1771117"/>
                  </a:lnTo>
                  <a:lnTo>
                    <a:pt x="1782594" y="1702260"/>
                  </a:lnTo>
                  <a:lnTo>
                    <a:pt x="1656359" y="1702260"/>
                  </a:lnTo>
                  <a:lnTo>
                    <a:pt x="1656359" y="1606629"/>
                  </a:lnTo>
                  <a:lnTo>
                    <a:pt x="1400061" y="1606629"/>
                  </a:lnTo>
                  <a:lnTo>
                    <a:pt x="1400061" y="1488043"/>
                  </a:lnTo>
                  <a:lnTo>
                    <a:pt x="1365628" y="1488043"/>
                  </a:lnTo>
                  <a:lnTo>
                    <a:pt x="1365628" y="1335034"/>
                  </a:lnTo>
                  <a:lnTo>
                    <a:pt x="1357979" y="1335034"/>
                  </a:lnTo>
                  <a:lnTo>
                    <a:pt x="1357979" y="1273826"/>
                  </a:lnTo>
                  <a:lnTo>
                    <a:pt x="1357979" y="1273826"/>
                  </a:lnTo>
                  <a:lnTo>
                    <a:pt x="1357979" y="1178195"/>
                  </a:lnTo>
                  <a:lnTo>
                    <a:pt x="1315907" y="1178195"/>
                  </a:lnTo>
                  <a:lnTo>
                    <a:pt x="1315907" y="1097861"/>
                  </a:lnTo>
                  <a:lnTo>
                    <a:pt x="1017527" y="1097861"/>
                  </a:lnTo>
                  <a:lnTo>
                    <a:pt x="1017527" y="941024"/>
                  </a:lnTo>
                  <a:lnTo>
                    <a:pt x="1006050" y="941024"/>
                  </a:lnTo>
                  <a:lnTo>
                    <a:pt x="1006050" y="914247"/>
                  </a:lnTo>
                  <a:lnTo>
                    <a:pt x="979275" y="914247"/>
                  </a:lnTo>
                  <a:lnTo>
                    <a:pt x="979275" y="799488"/>
                  </a:lnTo>
                  <a:lnTo>
                    <a:pt x="818615" y="799488"/>
                  </a:lnTo>
                  <a:lnTo>
                    <a:pt x="818615" y="722982"/>
                  </a:lnTo>
                  <a:lnTo>
                    <a:pt x="726807" y="722982"/>
                  </a:lnTo>
                  <a:lnTo>
                    <a:pt x="726807" y="646476"/>
                  </a:lnTo>
                  <a:lnTo>
                    <a:pt x="703856" y="646476"/>
                  </a:lnTo>
                  <a:lnTo>
                    <a:pt x="703856" y="569970"/>
                  </a:lnTo>
                  <a:lnTo>
                    <a:pt x="680903" y="569970"/>
                  </a:lnTo>
                  <a:lnTo>
                    <a:pt x="680903" y="416958"/>
                  </a:lnTo>
                  <a:lnTo>
                    <a:pt x="504939" y="416958"/>
                  </a:lnTo>
                  <a:lnTo>
                    <a:pt x="504939" y="348103"/>
                  </a:lnTo>
                  <a:lnTo>
                    <a:pt x="351928" y="348103"/>
                  </a:lnTo>
                  <a:lnTo>
                    <a:pt x="351928" y="263946"/>
                  </a:lnTo>
                  <a:lnTo>
                    <a:pt x="336626" y="263946"/>
                  </a:lnTo>
                  <a:lnTo>
                    <a:pt x="336626" y="137711"/>
                  </a:lnTo>
                  <a:lnTo>
                    <a:pt x="313674" y="137711"/>
                  </a:lnTo>
                  <a:lnTo>
                    <a:pt x="313674" y="0"/>
                  </a:lnTo>
                  <a:lnTo>
                    <a:pt x="0" y="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5" name="Freeform: Shape 116">
              <a:extLst>
                <a:ext uri="{FF2B5EF4-FFF2-40B4-BE49-F238E27FC236}">
                  <a16:creationId xmlns:a16="http://schemas.microsoft.com/office/drawing/2014/main" id="{E699B3A4-D6E2-CD33-B5EA-88DD5B65606C}"/>
                </a:ext>
              </a:extLst>
            </p:cNvPr>
            <p:cNvSpPr/>
            <p:nvPr/>
          </p:nvSpPr>
          <p:spPr>
            <a:xfrm>
              <a:off x="1553214" y="24652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6" name="Freeform: Shape 117">
              <a:extLst>
                <a:ext uri="{FF2B5EF4-FFF2-40B4-BE49-F238E27FC236}">
                  <a16:creationId xmlns:a16="http://schemas.microsoft.com/office/drawing/2014/main" id="{152838FE-AF46-DA87-6FB1-C3C39FB6BD03}"/>
                </a:ext>
              </a:extLst>
            </p:cNvPr>
            <p:cNvSpPr/>
            <p:nvPr/>
          </p:nvSpPr>
          <p:spPr>
            <a:xfrm>
              <a:off x="1762766" y="25414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7" name="Freeform: Shape 118">
              <a:extLst>
                <a:ext uri="{FF2B5EF4-FFF2-40B4-BE49-F238E27FC236}">
                  <a16:creationId xmlns:a16="http://schemas.microsoft.com/office/drawing/2014/main" id="{8A8A342A-E587-9E33-71B4-CFA2931C12E8}"/>
                </a:ext>
              </a:extLst>
            </p:cNvPr>
            <p:cNvSpPr/>
            <p:nvPr/>
          </p:nvSpPr>
          <p:spPr>
            <a:xfrm>
              <a:off x="2219967" y="3227257"/>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8" name="Freeform: Shape 119">
              <a:extLst>
                <a:ext uri="{FF2B5EF4-FFF2-40B4-BE49-F238E27FC236}">
                  <a16:creationId xmlns:a16="http://schemas.microsoft.com/office/drawing/2014/main" id="{8AA781AF-755D-32BC-4992-13FFB91F574E}"/>
                </a:ext>
              </a:extLst>
            </p:cNvPr>
            <p:cNvSpPr/>
            <p:nvPr/>
          </p:nvSpPr>
          <p:spPr>
            <a:xfrm>
              <a:off x="2108820" y="3281254"/>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9" name="Freeform: Shape 120">
              <a:extLst>
                <a:ext uri="{FF2B5EF4-FFF2-40B4-BE49-F238E27FC236}">
                  <a16:creationId xmlns:a16="http://schemas.microsoft.com/office/drawing/2014/main" id="{40186F52-9C2C-B442-4B40-311A53FFA2F4}"/>
                </a:ext>
              </a:extLst>
            </p:cNvPr>
            <p:cNvSpPr/>
            <p:nvPr/>
          </p:nvSpPr>
          <p:spPr>
            <a:xfrm>
              <a:off x="6503227" y="506997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0" name="Freeform: Shape 121">
              <a:extLst>
                <a:ext uri="{FF2B5EF4-FFF2-40B4-BE49-F238E27FC236}">
                  <a16:creationId xmlns:a16="http://schemas.microsoft.com/office/drawing/2014/main" id="{8D577588-8A05-F771-3E52-ED92E7BCF328}"/>
                </a:ext>
              </a:extLst>
            </p:cNvPr>
            <p:cNvSpPr/>
            <p:nvPr/>
          </p:nvSpPr>
          <p:spPr>
            <a:xfrm>
              <a:off x="3404306" y="4396641"/>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4"/>
              </a:solidFill>
              <a:prstDash val="solid"/>
              <a:miter/>
            </a:ln>
          </p:spPr>
          <p:txBody>
            <a:bodyPr rtlCol="0" anchor="ctr"/>
            <a:lstStyle/>
            <a:p>
              <a:endParaRPr lang="en-GB">
                <a:solidFill>
                  <a:schemeClr val="tx1"/>
                </a:solidFill>
              </a:endParaRPr>
            </a:p>
          </p:txBody>
        </p:sp>
      </p:grpSp>
      <p:sp>
        <p:nvSpPr>
          <p:cNvPr id="71" name="TextBox 70">
            <a:extLst>
              <a:ext uri="{FF2B5EF4-FFF2-40B4-BE49-F238E27FC236}">
                <a16:creationId xmlns:a16="http://schemas.microsoft.com/office/drawing/2014/main" id="{F29AFA83-D23F-3D5A-2347-B7B966FC2B3C}"/>
              </a:ext>
            </a:extLst>
          </p:cNvPr>
          <p:cNvSpPr txBox="1"/>
          <p:nvPr/>
        </p:nvSpPr>
        <p:spPr>
          <a:xfrm>
            <a:off x="1184222" y="4333866"/>
            <a:ext cx="1114408" cy="307777"/>
          </a:xfrm>
          <a:prstGeom prst="rect">
            <a:avLst/>
          </a:prstGeom>
          <a:noFill/>
        </p:spPr>
        <p:txBody>
          <a:bodyPr wrap="none" rtlCol="0">
            <a:spAutoFit/>
          </a:bodyPr>
          <a:lstStyle/>
          <a:p>
            <a:r>
              <a:rPr lang="ja-JP" sz="1400">
                <a:solidFill>
                  <a:schemeClr val="tx1"/>
                </a:solidFill>
              </a:rPr>
              <a:t>+ 打ち切り</a:t>
            </a:r>
          </a:p>
        </p:txBody>
      </p:sp>
      <p:sp>
        <p:nvSpPr>
          <p:cNvPr id="72" name="Freeform 21">
            <a:extLst>
              <a:ext uri="{FF2B5EF4-FFF2-40B4-BE49-F238E27FC236}">
                <a16:creationId xmlns:a16="http://schemas.microsoft.com/office/drawing/2014/main" id="{F5E0EA5F-5C4B-C83F-4968-8DA459ACA92B}"/>
              </a:ext>
            </a:extLst>
          </p:cNvPr>
          <p:cNvSpPr>
            <a:spLocks/>
          </p:cNvSpPr>
          <p:nvPr/>
        </p:nvSpPr>
        <p:spPr bwMode="auto">
          <a:xfrm>
            <a:off x="6843044" y="2253097"/>
            <a:ext cx="4896000" cy="24360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73" name="Group 72">
            <a:extLst>
              <a:ext uri="{FF2B5EF4-FFF2-40B4-BE49-F238E27FC236}">
                <a16:creationId xmlns:a16="http://schemas.microsoft.com/office/drawing/2014/main" id="{DDF71381-CB66-DC6C-18F1-F16BC5B9E2E8}"/>
              </a:ext>
            </a:extLst>
          </p:cNvPr>
          <p:cNvGrpSpPr/>
          <p:nvPr/>
        </p:nvGrpSpPr>
        <p:grpSpPr>
          <a:xfrm>
            <a:off x="6091941" y="2126083"/>
            <a:ext cx="762228" cy="2717042"/>
            <a:chOff x="4203232" y="1229987"/>
            <a:chExt cx="762228" cy="2876321"/>
          </a:xfrm>
        </p:grpSpPr>
        <p:sp>
          <p:nvSpPr>
            <p:cNvPr id="74" name="Line 6">
              <a:extLst>
                <a:ext uri="{FF2B5EF4-FFF2-40B4-BE49-F238E27FC236}">
                  <a16:creationId xmlns:a16="http://schemas.microsoft.com/office/drawing/2014/main" id="{0F7C06F4-60DF-0023-27F6-EFC9D76A8FE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5" name="Line 7">
              <a:extLst>
                <a:ext uri="{FF2B5EF4-FFF2-40B4-BE49-F238E27FC236}">
                  <a16:creationId xmlns:a16="http://schemas.microsoft.com/office/drawing/2014/main" id="{2B78EECA-745B-DF95-3CB8-A9BB421AAD38}"/>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6" name="Line 8">
              <a:extLst>
                <a:ext uri="{FF2B5EF4-FFF2-40B4-BE49-F238E27FC236}">
                  <a16:creationId xmlns:a16="http://schemas.microsoft.com/office/drawing/2014/main" id="{97B4102B-DCE4-36FC-58BB-D2851379CAC7}"/>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7" name="Line 9">
              <a:extLst>
                <a:ext uri="{FF2B5EF4-FFF2-40B4-BE49-F238E27FC236}">
                  <a16:creationId xmlns:a16="http://schemas.microsoft.com/office/drawing/2014/main" id="{26C7E3EF-A3D7-1795-D659-44FB74F109B4}"/>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8" name="Line 10">
              <a:extLst>
                <a:ext uri="{FF2B5EF4-FFF2-40B4-BE49-F238E27FC236}">
                  <a16:creationId xmlns:a16="http://schemas.microsoft.com/office/drawing/2014/main" id="{AA9C2EF1-C497-DFFE-F8A5-E8CC8AD85EEF}"/>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9" name="Line 11">
              <a:extLst>
                <a:ext uri="{FF2B5EF4-FFF2-40B4-BE49-F238E27FC236}">
                  <a16:creationId xmlns:a16="http://schemas.microsoft.com/office/drawing/2014/main" id="{B1E8BA6B-CEA3-2945-FC97-166DD3A166D3}"/>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0" name="TextBox 79">
              <a:extLst>
                <a:ext uri="{FF2B5EF4-FFF2-40B4-BE49-F238E27FC236}">
                  <a16:creationId xmlns:a16="http://schemas.microsoft.com/office/drawing/2014/main" id="{EAD086F2-8BCB-66E1-DC1B-480927829AC7}"/>
                </a:ext>
              </a:extLst>
            </p:cNvPr>
            <p:cNvSpPr txBox="1"/>
            <p:nvPr/>
          </p:nvSpPr>
          <p:spPr>
            <a:xfrm rot="16200000">
              <a:off x="3333099" y="2542535"/>
              <a:ext cx="2048044"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生存確率、%</a:t>
              </a:r>
            </a:p>
          </p:txBody>
        </p:sp>
        <p:sp>
          <p:nvSpPr>
            <p:cNvPr id="81" name="TextBox 80">
              <a:extLst>
                <a:ext uri="{FF2B5EF4-FFF2-40B4-BE49-F238E27FC236}">
                  <a16:creationId xmlns:a16="http://schemas.microsoft.com/office/drawing/2014/main" id="{839FFC61-FAAD-80EF-511A-2C45BC771217}"/>
                </a:ext>
              </a:extLst>
            </p:cNvPr>
            <p:cNvSpPr txBox="1"/>
            <p:nvPr/>
          </p:nvSpPr>
          <p:spPr>
            <a:xfrm>
              <a:off x="4488901" y="1229987"/>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82" name="TextBox 81">
              <a:extLst>
                <a:ext uri="{FF2B5EF4-FFF2-40B4-BE49-F238E27FC236}">
                  <a16:creationId xmlns:a16="http://schemas.microsoft.com/office/drawing/2014/main" id="{14807BFD-6F9C-0303-24C2-88EC341C61FF}"/>
                </a:ext>
              </a:extLst>
            </p:cNvPr>
            <p:cNvSpPr txBox="1"/>
            <p:nvPr/>
          </p:nvSpPr>
          <p:spPr>
            <a:xfrm>
              <a:off x="4488901" y="1754127"/>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0.8</a:t>
              </a:r>
            </a:p>
          </p:txBody>
        </p:sp>
        <p:sp>
          <p:nvSpPr>
            <p:cNvPr id="83" name="TextBox 82">
              <a:extLst>
                <a:ext uri="{FF2B5EF4-FFF2-40B4-BE49-F238E27FC236}">
                  <a16:creationId xmlns:a16="http://schemas.microsoft.com/office/drawing/2014/main" id="{34B8C5A4-0EC1-4F35-AA4A-5A76A9E6BABE}"/>
                </a:ext>
              </a:extLst>
            </p:cNvPr>
            <p:cNvSpPr txBox="1"/>
            <p:nvPr/>
          </p:nvSpPr>
          <p:spPr>
            <a:xfrm>
              <a:off x="4488901" y="2252657"/>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0.6</a:t>
              </a:r>
            </a:p>
          </p:txBody>
        </p:sp>
        <p:sp>
          <p:nvSpPr>
            <p:cNvPr id="84" name="TextBox 83">
              <a:extLst>
                <a:ext uri="{FF2B5EF4-FFF2-40B4-BE49-F238E27FC236}">
                  <a16:creationId xmlns:a16="http://schemas.microsoft.com/office/drawing/2014/main" id="{E775D98B-EC57-3A1C-61B7-DA7666755D17}"/>
                </a:ext>
              </a:extLst>
            </p:cNvPr>
            <p:cNvSpPr txBox="1"/>
            <p:nvPr/>
          </p:nvSpPr>
          <p:spPr>
            <a:xfrm>
              <a:off x="4488901" y="2767311"/>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0.4</a:t>
              </a:r>
            </a:p>
          </p:txBody>
        </p:sp>
        <p:sp>
          <p:nvSpPr>
            <p:cNvPr id="85" name="TextBox 84">
              <a:extLst>
                <a:ext uri="{FF2B5EF4-FFF2-40B4-BE49-F238E27FC236}">
                  <a16:creationId xmlns:a16="http://schemas.microsoft.com/office/drawing/2014/main" id="{397A92D7-1DF9-13BC-E8E2-9E2000E336A1}"/>
                </a:ext>
              </a:extLst>
            </p:cNvPr>
            <p:cNvSpPr txBox="1"/>
            <p:nvPr/>
          </p:nvSpPr>
          <p:spPr>
            <a:xfrm>
              <a:off x="4488901" y="3271214"/>
              <a:ext cx="43313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0.2</a:t>
              </a:r>
            </a:p>
          </p:txBody>
        </p:sp>
        <p:sp>
          <p:nvSpPr>
            <p:cNvPr id="86" name="TextBox 85">
              <a:extLst>
                <a:ext uri="{FF2B5EF4-FFF2-40B4-BE49-F238E27FC236}">
                  <a16:creationId xmlns:a16="http://schemas.microsoft.com/office/drawing/2014/main" id="{800BFBD9-691C-72F3-C217-59BABC5D51FB}"/>
                </a:ext>
              </a:extLst>
            </p:cNvPr>
            <p:cNvSpPr txBox="1"/>
            <p:nvPr/>
          </p:nvSpPr>
          <p:spPr>
            <a:xfrm>
              <a:off x="4637989" y="3780488"/>
              <a:ext cx="284052" cy="325820"/>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87" name="TextBox 86">
            <a:extLst>
              <a:ext uri="{FF2B5EF4-FFF2-40B4-BE49-F238E27FC236}">
                <a16:creationId xmlns:a16="http://schemas.microsoft.com/office/drawing/2014/main" id="{657C8B02-B5BE-AE2E-C031-A327C51C7763}"/>
              </a:ext>
            </a:extLst>
          </p:cNvPr>
          <p:cNvSpPr txBox="1"/>
          <p:nvPr/>
        </p:nvSpPr>
        <p:spPr>
          <a:xfrm>
            <a:off x="7858954" y="2095608"/>
            <a:ext cx="543739" cy="307777"/>
          </a:xfrm>
          <a:prstGeom prst="rect">
            <a:avLst/>
          </a:prstGeom>
          <a:noFill/>
        </p:spPr>
        <p:txBody>
          <a:bodyPr wrap="none" rtlCol="0">
            <a:spAutoFit/>
          </a:bodyPr>
          <a:lstStyle/>
          <a:p>
            <a:r>
              <a:rPr lang="ja-JP" sz="1400">
                <a:solidFill>
                  <a:schemeClr val="tx1"/>
                </a:solidFill>
              </a:rPr>
              <a:t>93%</a:t>
            </a:r>
          </a:p>
        </p:txBody>
      </p:sp>
      <p:sp>
        <p:nvSpPr>
          <p:cNvPr id="88" name="TextBox 87">
            <a:extLst>
              <a:ext uri="{FF2B5EF4-FFF2-40B4-BE49-F238E27FC236}">
                <a16:creationId xmlns:a16="http://schemas.microsoft.com/office/drawing/2014/main" id="{5AAC92C8-65A1-0D25-D6D5-DA12FF84384C}"/>
              </a:ext>
            </a:extLst>
          </p:cNvPr>
          <p:cNvSpPr txBox="1"/>
          <p:nvPr/>
        </p:nvSpPr>
        <p:spPr>
          <a:xfrm>
            <a:off x="9004958" y="2621127"/>
            <a:ext cx="543739" cy="307777"/>
          </a:xfrm>
          <a:prstGeom prst="rect">
            <a:avLst/>
          </a:prstGeom>
          <a:noFill/>
        </p:spPr>
        <p:txBody>
          <a:bodyPr wrap="none" rtlCol="0">
            <a:spAutoFit/>
          </a:bodyPr>
          <a:lstStyle/>
          <a:p>
            <a:r>
              <a:rPr lang="ja-JP" sz="1400">
                <a:solidFill>
                  <a:schemeClr val="tx1"/>
                </a:solidFill>
              </a:rPr>
              <a:t>69%</a:t>
            </a:r>
          </a:p>
        </p:txBody>
      </p:sp>
      <p:cxnSp>
        <p:nvCxnSpPr>
          <p:cNvPr id="89" name="Straight Connector 88">
            <a:extLst>
              <a:ext uri="{FF2B5EF4-FFF2-40B4-BE49-F238E27FC236}">
                <a16:creationId xmlns:a16="http://schemas.microsoft.com/office/drawing/2014/main" id="{F8C497E9-1F5B-16F9-2F70-B57ADD4F58D1}"/>
              </a:ext>
            </a:extLst>
          </p:cNvPr>
          <p:cNvCxnSpPr>
            <a:cxnSpLocks/>
          </p:cNvCxnSpPr>
          <p:nvPr/>
        </p:nvCxnSpPr>
        <p:spPr>
          <a:xfrm>
            <a:off x="7932029" y="2464940"/>
            <a:ext cx="0" cy="22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9CEBBDA-B96B-5ECF-3042-1520BDC533C2}"/>
              </a:ext>
            </a:extLst>
          </p:cNvPr>
          <p:cNvCxnSpPr>
            <a:cxnSpLocks/>
          </p:cNvCxnSpPr>
          <p:nvPr/>
        </p:nvCxnSpPr>
        <p:spPr>
          <a:xfrm>
            <a:off x="9017658" y="3044073"/>
            <a:ext cx="0" cy="165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7B50A0D-C858-0269-57EF-09F044DA745D}"/>
              </a:ext>
            </a:extLst>
          </p:cNvPr>
          <p:cNvSpPr txBox="1"/>
          <p:nvPr/>
        </p:nvSpPr>
        <p:spPr>
          <a:xfrm>
            <a:off x="6844015" y="4318193"/>
            <a:ext cx="1114408" cy="307777"/>
          </a:xfrm>
          <a:prstGeom prst="rect">
            <a:avLst/>
          </a:prstGeom>
          <a:noFill/>
        </p:spPr>
        <p:txBody>
          <a:bodyPr wrap="none" rtlCol="0">
            <a:spAutoFit/>
          </a:bodyPr>
          <a:lstStyle/>
          <a:p>
            <a:r>
              <a:rPr lang="ja-JP" sz="1400">
                <a:solidFill>
                  <a:schemeClr val="tx1"/>
                </a:solidFill>
              </a:rPr>
              <a:t>+ 打ち切り</a:t>
            </a:r>
          </a:p>
        </p:txBody>
      </p:sp>
      <p:sp>
        <p:nvSpPr>
          <p:cNvPr id="92" name="TextBox 91">
            <a:extLst>
              <a:ext uri="{FF2B5EF4-FFF2-40B4-BE49-F238E27FC236}">
                <a16:creationId xmlns:a16="http://schemas.microsoft.com/office/drawing/2014/main" id="{B541F576-8580-8889-4CAF-465AFA02CC1D}"/>
              </a:ext>
            </a:extLst>
          </p:cNvPr>
          <p:cNvSpPr txBox="1"/>
          <p:nvPr/>
        </p:nvSpPr>
        <p:spPr>
          <a:xfrm>
            <a:off x="8586149" y="4972341"/>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sp>
        <p:nvSpPr>
          <p:cNvPr id="93" name="TextBox 92">
            <a:extLst>
              <a:ext uri="{FF2B5EF4-FFF2-40B4-BE49-F238E27FC236}">
                <a16:creationId xmlns:a16="http://schemas.microsoft.com/office/drawing/2014/main" id="{E653BEDC-39A5-8051-1FBE-F391B6C03EAE}"/>
              </a:ext>
            </a:extLst>
          </p:cNvPr>
          <p:cNvSpPr txBox="1"/>
          <p:nvPr/>
        </p:nvSpPr>
        <p:spPr>
          <a:xfrm>
            <a:off x="6363450" y="5049341"/>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94" name="Group 93">
            <a:extLst>
              <a:ext uri="{FF2B5EF4-FFF2-40B4-BE49-F238E27FC236}">
                <a16:creationId xmlns:a16="http://schemas.microsoft.com/office/drawing/2014/main" id="{AED9050E-4174-CA7E-D20E-CB7B5C4173E0}"/>
              </a:ext>
            </a:extLst>
          </p:cNvPr>
          <p:cNvGrpSpPr/>
          <p:nvPr/>
        </p:nvGrpSpPr>
        <p:grpSpPr>
          <a:xfrm>
            <a:off x="6757270" y="4692747"/>
            <a:ext cx="5120423" cy="360147"/>
            <a:chOff x="1500567" y="5303149"/>
            <a:chExt cx="3533793" cy="360147"/>
          </a:xfrm>
        </p:grpSpPr>
        <p:sp>
          <p:nvSpPr>
            <p:cNvPr id="95" name="Line 21">
              <a:extLst>
                <a:ext uri="{FF2B5EF4-FFF2-40B4-BE49-F238E27FC236}">
                  <a16:creationId xmlns:a16="http://schemas.microsoft.com/office/drawing/2014/main" id="{E5BF8B08-DB54-F60A-DF9A-27024A5FF95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6" name="TextBox 95">
              <a:extLst>
                <a:ext uri="{FF2B5EF4-FFF2-40B4-BE49-F238E27FC236}">
                  <a16:creationId xmlns:a16="http://schemas.microsoft.com/office/drawing/2014/main" id="{54C2EB40-8FAF-2252-B466-F39B2B47B522}"/>
                </a:ext>
              </a:extLst>
            </p:cNvPr>
            <p:cNvSpPr txBox="1"/>
            <p:nvPr/>
          </p:nvSpPr>
          <p:spPr>
            <a:xfrm>
              <a:off x="4847005"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27</a:t>
              </a:r>
            </a:p>
          </p:txBody>
        </p:sp>
        <p:sp>
          <p:nvSpPr>
            <p:cNvPr id="97" name="Line 21">
              <a:extLst>
                <a:ext uri="{FF2B5EF4-FFF2-40B4-BE49-F238E27FC236}">
                  <a16:creationId xmlns:a16="http://schemas.microsoft.com/office/drawing/2014/main" id="{A6504A7E-4655-D306-08AB-9155DED8B7C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8" name="TextBox 97">
              <a:extLst>
                <a:ext uri="{FF2B5EF4-FFF2-40B4-BE49-F238E27FC236}">
                  <a16:creationId xmlns:a16="http://schemas.microsoft.com/office/drawing/2014/main" id="{3218B1E3-31B2-9008-C32F-55F174695637}"/>
                </a:ext>
              </a:extLst>
            </p:cNvPr>
            <p:cNvSpPr txBox="1"/>
            <p:nvPr/>
          </p:nvSpPr>
          <p:spPr>
            <a:xfrm>
              <a:off x="4471368"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24</a:t>
              </a:r>
            </a:p>
          </p:txBody>
        </p:sp>
        <p:sp>
          <p:nvSpPr>
            <p:cNvPr id="99" name="Line 21">
              <a:extLst>
                <a:ext uri="{FF2B5EF4-FFF2-40B4-BE49-F238E27FC236}">
                  <a16:creationId xmlns:a16="http://schemas.microsoft.com/office/drawing/2014/main" id="{2EA74358-61F0-3B59-D928-847601DA649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0" name="TextBox 99">
              <a:extLst>
                <a:ext uri="{FF2B5EF4-FFF2-40B4-BE49-F238E27FC236}">
                  <a16:creationId xmlns:a16="http://schemas.microsoft.com/office/drawing/2014/main" id="{5469D044-3C33-0DD1-ACF6-064102C43C1B}"/>
                </a:ext>
              </a:extLst>
            </p:cNvPr>
            <p:cNvSpPr txBox="1"/>
            <p:nvPr/>
          </p:nvSpPr>
          <p:spPr>
            <a:xfrm>
              <a:off x="4095731"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21</a:t>
              </a:r>
            </a:p>
          </p:txBody>
        </p:sp>
        <p:sp>
          <p:nvSpPr>
            <p:cNvPr id="101" name="Line 21">
              <a:extLst>
                <a:ext uri="{FF2B5EF4-FFF2-40B4-BE49-F238E27FC236}">
                  <a16:creationId xmlns:a16="http://schemas.microsoft.com/office/drawing/2014/main" id="{DB4BD680-5A85-802D-2687-7EBA35873252}"/>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2" name="TextBox 101">
              <a:extLst>
                <a:ext uri="{FF2B5EF4-FFF2-40B4-BE49-F238E27FC236}">
                  <a16:creationId xmlns:a16="http://schemas.microsoft.com/office/drawing/2014/main" id="{6E2EE2CB-DF0D-55BA-EA55-E545E5548685}"/>
                </a:ext>
              </a:extLst>
            </p:cNvPr>
            <p:cNvSpPr txBox="1"/>
            <p:nvPr/>
          </p:nvSpPr>
          <p:spPr>
            <a:xfrm>
              <a:off x="3720094"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18</a:t>
              </a:r>
            </a:p>
          </p:txBody>
        </p:sp>
        <p:sp>
          <p:nvSpPr>
            <p:cNvPr id="103" name="Line 21">
              <a:extLst>
                <a:ext uri="{FF2B5EF4-FFF2-40B4-BE49-F238E27FC236}">
                  <a16:creationId xmlns:a16="http://schemas.microsoft.com/office/drawing/2014/main" id="{853D721B-7A40-0D35-3BE1-5C7CE073965C}"/>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4" name="TextBox 103">
              <a:extLst>
                <a:ext uri="{FF2B5EF4-FFF2-40B4-BE49-F238E27FC236}">
                  <a16:creationId xmlns:a16="http://schemas.microsoft.com/office/drawing/2014/main" id="{AF3A49A1-90C2-01A2-1A00-4C908650C038}"/>
                </a:ext>
              </a:extLst>
            </p:cNvPr>
            <p:cNvSpPr txBox="1"/>
            <p:nvPr/>
          </p:nvSpPr>
          <p:spPr>
            <a:xfrm>
              <a:off x="3344457"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15</a:t>
              </a:r>
            </a:p>
          </p:txBody>
        </p:sp>
        <p:sp>
          <p:nvSpPr>
            <p:cNvPr id="105" name="Line 21">
              <a:extLst>
                <a:ext uri="{FF2B5EF4-FFF2-40B4-BE49-F238E27FC236}">
                  <a16:creationId xmlns:a16="http://schemas.microsoft.com/office/drawing/2014/main" id="{57406595-3724-6861-F7AF-C6A9D073059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6" name="TextBox 105">
              <a:extLst>
                <a:ext uri="{FF2B5EF4-FFF2-40B4-BE49-F238E27FC236}">
                  <a16:creationId xmlns:a16="http://schemas.microsoft.com/office/drawing/2014/main" id="{58D657F2-87A7-09F3-E19F-93BCE74507DC}"/>
                </a:ext>
              </a:extLst>
            </p:cNvPr>
            <p:cNvSpPr txBox="1"/>
            <p:nvPr/>
          </p:nvSpPr>
          <p:spPr>
            <a:xfrm>
              <a:off x="2968820"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107" name="Line 21">
              <a:extLst>
                <a:ext uri="{FF2B5EF4-FFF2-40B4-BE49-F238E27FC236}">
                  <a16:creationId xmlns:a16="http://schemas.microsoft.com/office/drawing/2014/main" id="{9D45D11F-7F7F-20EC-866F-86191736065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8" name="TextBox 107">
              <a:extLst>
                <a:ext uri="{FF2B5EF4-FFF2-40B4-BE49-F238E27FC236}">
                  <a16:creationId xmlns:a16="http://schemas.microsoft.com/office/drawing/2014/main" id="{CD9305A9-7AE8-F70A-C002-3AAE6DFA6A99}"/>
                </a:ext>
              </a:extLst>
            </p:cNvPr>
            <p:cNvSpPr txBox="1"/>
            <p:nvPr/>
          </p:nvSpPr>
          <p:spPr>
            <a:xfrm>
              <a:off x="2627478" y="5375149"/>
              <a:ext cx="11876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9</a:t>
              </a:r>
            </a:p>
          </p:txBody>
        </p:sp>
        <p:sp>
          <p:nvSpPr>
            <p:cNvPr id="109" name="Line 21">
              <a:extLst>
                <a:ext uri="{FF2B5EF4-FFF2-40B4-BE49-F238E27FC236}">
                  <a16:creationId xmlns:a16="http://schemas.microsoft.com/office/drawing/2014/main" id="{6B86C504-8A90-B18C-3542-B1D1A56D957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0" name="TextBox 109">
              <a:extLst>
                <a:ext uri="{FF2B5EF4-FFF2-40B4-BE49-F238E27FC236}">
                  <a16:creationId xmlns:a16="http://schemas.microsoft.com/office/drawing/2014/main" id="{E34E1473-B02F-5F33-0239-2E17ED7C8B91}"/>
                </a:ext>
              </a:extLst>
            </p:cNvPr>
            <p:cNvSpPr txBox="1"/>
            <p:nvPr/>
          </p:nvSpPr>
          <p:spPr>
            <a:xfrm>
              <a:off x="2251841" y="5375149"/>
              <a:ext cx="11876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a:t>
              </a:r>
            </a:p>
          </p:txBody>
        </p:sp>
        <p:sp>
          <p:nvSpPr>
            <p:cNvPr id="111" name="Line 21">
              <a:extLst>
                <a:ext uri="{FF2B5EF4-FFF2-40B4-BE49-F238E27FC236}">
                  <a16:creationId xmlns:a16="http://schemas.microsoft.com/office/drawing/2014/main" id="{EE4758F7-1335-3F61-A4AF-52276C6E565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2" name="TextBox 111">
              <a:extLst>
                <a:ext uri="{FF2B5EF4-FFF2-40B4-BE49-F238E27FC236}">
                  <a16:creationId xmlns:a16="http://schemas.microsoft.com/office/drawing/2014/main" id="{5A5267D4-2A86-E41A-4EDD-AC14372B68DF}"/>
                </a:ext>
              </a:extLst>
            </p:cNvPr>
            <p:cNvSpPr txBox="1"/>
            <p:nvPr/>
          </p:nvSpPr>
          <p:spPr>
            <a:xfrm>
              <a:off x="1876204" y="5375149"/>
              <a:ext cx="11876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a:t>
              </a:r>
            </a:p>
          </p:txBody>
        </p:sp>
        <p:sp>
          <p:nvSpPr>
            <p:cNvPr id="113" name="Line 21">
              <a:extLst>
                <a:ext uri="{FF2B5EF4-FFF2-40B4-BE49-F238E27FC236}">
                  <a16:creationId xmlns:a16="http://schemas.microsoft.com/office/drawing/2014/main" id="{A4AAEBCB-8A72-1114-DD1B-22B11667976F}"/>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4" name="TextBox 113">
              <a:extLst>
                <a:ext uri="{FF2B5EF4-FFF2-40B4-BE49-F238E27FC236}">
                  <a16:creationId xmlns:a16="http://schemas.microsoft.com/office/drawing/2014/main" id="{C617DFD8-0A4E-1A11-FD25-1382AD4678BA}"/>
                </a:ext>
              </a:extLst>
            </p:cNvPr>
            <p:cNvSpPr txBox="1"/>
            <p:nvPr/>
          </p:nvSpPr>
          <p:spPr>
            <a:xfrm>
              <a:off x="1500567" y="5375149"/>
              <a:ext cx="11876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grpSp>
        <p:nvGrpSpPr>
          <p:cNvPr id="115" name="Group 114">
            <a:extLst>
              <a:ext uri="{FF2B5EF4-FFF2-40B4-BE49-F238E27FC236}">
                <a16:creationId xmlns:a16="http://schemas.microsoft.com/office/drawing/2014/main" id="{58022B04-B337-2247-DABE-96B936D8F04E}"/>
              </a:ext>
            </a:extLst>
          </p:cNvPr>
          <p:cNvGrpSpPr/>
          <p:nvPr/>
        </p:nvGrpSpPr>
        <p:grpSpPr>
          <a:xfrm>
            <a:off x="6716549" y="5234152"/>
            <a:ext cx="5086639" cy="288147"/>
            <a:chOff x="6840366" y="1387247"/>
            <a:chExt cx="5086639" cy="288147"/>
          </a:xfrm>
        </p:grpSpPr>
        <p:sp>
          <p:nvSpPr>
            <p:cNvPr id="116" name="TextBox 115">
              <a:extLst>
                <a:ext uri="{FF2B5EF4-FFF2-40B4-BE49-F238E27FC236}">
                  <a16:creationId xmlns:a16="http://schemas.microsoft.com/office/drawing/2014/main" id="{EB045747-A861-FAD2-22F0-31BF118895EE}"/>
                </a:ext>
              </a:extLst>
            </p:cNvPr>
            <p:cNvSpPr txBox="1"/>
            <p:nvPr/>
          </p:nvSpPr>
          <p:spPr>
            <a:xfrm>
              <a:off x="11754916" y="1387247"/>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a:t>
              </a:r>
            </a:p>
          </p:txBody>
        </p:sp>
        <p:sp>
          <p:nvSpPr>
            <p:cNvPr id="117" name="TextBox 116">
              <a:extLst>
                <a:ext uri="{FF2B5EF4-FFF2-40B4-BE49-F238E27FC236}">
                  <a16:creationId xmlns:a16="http://schemas.microsoft.com/office/drawing/2014/main" id="{148BFE07-E601-E12F-4CBF-755D900A70A3}"/>
                </a:ext>
              </a:extLst>
            </p:cNvPr>
            <p:cNvSpPr txBox="1"/>
            <p:nvPr/>
          </p:nvSpPr>
          <p:spPr>
            <a:xfrm>
              <a:off x="11214376" y="1387247"/>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a:t>
              </a:r>
            </a:p>
          </p:txBody>
        </p:sp>
        <p:sp>
          <p:nvSpPr>
            <p:cNvPr id="118" name="TextBox 117">
              <a:extLst>
                <a:ext uri="{FF2B5EF4-FFF2-40B4-BE49-F238E27FC236}">
                  <a16:creationId xmlns:a16="http://schemas.microsoft.com/office/drawing/2014/main" id="{D253A750-C1DC-2BCB-B63C-86FAE3F6C5CF}"/>
                </a:ext>
              </a:extLst>
            </p:cNvPr>
            <p:cNvSpPr txBox="1"/>
            <p:nvPr/>
          </p:nvSpPr>
          <p:spPr>
            <a:xfrm>
              <a:off x="10673837" y="1387247"/>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8</a:t>
              </a:r>
            </a:p>
          </p:txBody>
        </p:sp>
        <p:sp>
          <p:nvSpPr>
            <p:cNvPr id="119" name="TextBox 118">
              <a:extLst>
                <a:ext uri="{FF2B5EF4-FFF2-40B4-BE49-F238E27FC236}">
                  <a16:creationId xmlns:a16="http://schemas.microsoft.com/office/drawing/2014/main" id="{537AD912-9E1E-C1C4-3140-08A530BF2EA1}"/>
                </a:ext>
              </a:extLst>
            </p:cNvPr>
            <p:cNvSpPr txBox="1"/>
            <p:nvPr/>
          </p:nvSpPr>
          <p:spPr>
            <a:xfrm>
              <a:off x="10083604"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19</a:t>
              </a:r>
            </a:p>
          </p:txBody>
        </p:sp>
        <p:sp>
          <p:nvSpPr>
            <p:cNvPr id="120" name="TextBox 119">
              <a:extLst>
                <a:ext uri="{FF2B5EF4-FFF2-40B4-BE49-F238E27FC236}">
                  <a16:creationId xmlns:a16="http://schemas.microsoft.com/office/drawing/2014/main" id="{3FD79709-E4CF-E08B-FFB3-10A4B8E5A07B}"/>
                </a:ext>
              </a:extLst>
            </p:cNvPr>
            <p:cNvSpPr txBox="1"/>
            <p:nvPr/>
          </p:nvSpPr>
          <p:spPr>
            <a:xfrm>
              <a:off x="9543064"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23</a:t>
              </a:r>
            </a:p>
          </p:txBody>
        </p:sp>
        <p:sp>
          <p:nvSpPr>
            <p:cNvPr id="121" name="TextBox 120">
              <a:extLst>
                <a:ext uri="{FF2B5EF4-FFF2-40B4-BE49-F238E27FC236}">
                  <a16:creationId xmlns:a16="http://schemas.microsoft.com/office/drawing/2014/main" id="{3C2575F1-CDAD-8FCB-6A28-EED17D8AD53E}"/>
                </a:ext>
              </a:extLst>
            </p:cNvPr>
            <p:cNvSpPr txBox="1"/>
            <p:nvPr/>
          </p:nvSpPr>
          <p:spPr>
            <a:xfrm>
              <a:off x="9002525"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28</a:t>
              </a:r>
            </a:p>
          </p:txBody>
        </p:sp>
        <p:sp>
          <p:nvSpPr>
            <p:cNvPr id="122" name="TextBox 121">
              <a:extLst>
                <a:ext uri="{FF2B5EF4-FFF2-40B4-BE49-F238E27FC236}">
                  <a16:creationId xmlns:a16="http://schemas.microsoft.com/office/drawing/2014/main" id="{6DF3ADCE-3AD8-6CB2-72DC-63CBAA25FBB0}"/>
                </a:ext>
              </a:extLst>
            </p:cNvPr>
            <p:cNvSpPr txBox="1"/>
            <p:nvPr/>
          </p:nvSpPr>
          <p:spPr>
            <a:xfrm>
              <a:off x="8461985"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35</a:t>
              </a:r>
            </a:p>
          </p:txBody>
        </p:sp>
        <p:sp>
          <p:nvSpPr>
            <p:cNvPr id="123" name="TextBox 122">
              <a:extLst>
                <a:ext uri="{FF2B5EF4-FFF2-40B4-BE49-F238E27FC236}">
                  <a16:creationId xmlns:a16="http://schemas.microsoft.com/office/drawing/2014/main" id="{E9553CBE-073C-0B6E-EA58-C0F44B28A08F}"/>
                </a:ext>
              </a:extLst>
            </p:cNvPr>
            <p:cNvSpPr txBox="1"/>
            <p:nvPr/>
          </p:nvSpPr>
          <p:spPr>
            <a:xfrm>
              <a:off x="7921445"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39</a:t>
              </a:r>
            </a:p>
          </p:txBody>
        </p:sp>
        <p:sp>
          <p:nvSpPr>
            <p:cNvPr id="124" name="TextBox 123">
              <a:extLst>
                <a:ext uri="{FF2B5EF4-FFF2-40B4-BE49-F238E27FC236}">
                  <a16:creationId xmlns:a16="http://schemas.microsoft.com/office/drawing/2014/main" id="{0B43B863-FD01-8DDC-2A40-12681EE6A25E}"/>
                </a:ext>
              </a:extLst>
            </p:cNvPr>
            <p:cNvSpPr txBox="1"/>
            <p:nvPr/>
          </p:nvSpPr>
          <p:spPr>
            <a:xfrm>
              <a:off x="7380906"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40</a:t>
              </a:r>
            </a:p>
          </p:txBody>
        </p:sp>
        <p:sp>
          <p:nvSpPr>
            <p:cNvPr id="125" name="TextBox 124">
              <a:extLst>
                <a:ext uri="{FF2B5EF4-FFF2-40B4-BE49-F238E27FC236}">
                  <a16:creationId xmlns:a16="http://schemas.microsoft.com/office/drawing/2014/main" id="{A17FA6A5-5F6A-5068-8E6B-8E1791AEC87B}"/>
                </a:ext>
              </a:extLst>
            </p:cNvPr>
            <p:cNvSpPr txBox="1"/>
            <p:nvPr/>
          </p:nvSpPr>
          <p:spPr>
            <a:xfrm>
              <a:off x="6840366"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44</a:t>
              </a:r>
            </a:p>
          </p:txBody>
        </p:sp>
      </p:grpSp>
      <p:grpSp>
        <p:nvGrpSpPr>
          <p:cNvPr id="126" name="Group 125">
            <a:extLst>
              <a:ext uri="{FF2B5EF4-FFF2-40B4-BE49-F238E27FC236}">
                <a16:creationId xmlns:a16="http://schemas.microsoft.com/office/drawing/2014/main" id="{95B93A91-6C2B-0544-10FD-4D8D219A4195}"/>
              </a:ext>
            </a:extLst>
          </p:cNvPr>
          <p:cNvGrpSpPr/>
          <p:nvPr/>
        </p:nvGrpSpPr>
        <p:grpSpPr>
          <a:xfrm>
            <a:off x="6828873" y="2241359"/>
            <a:ext cx="4652966" cy="1854110"/>
            <a:chOff x="3200400" y="2262187"/>
            <a:chExt cx="5791504" cy="2330433"/>
          </a:xfrm>
        </p:grpSpPr>
        <p:sp>
          <p:nvSpPr>
            <p:cNvPr id="127" name="Freeform: Shape 213">
              <a:extLst>
                <a:ext uri="{FF2B5EF4-FFF2-40B4-BE49-F238E27FC236}">
                  <a16:creationId xmlns:a16="http://schemas.microsoft.com/office/drawing/2014/main" id="{F6CF1691-7466-5E1B-2033-EC1480F96E3C}"/>
                </a:ext>
              </a:extLst>
            </p:cNvPr>
            <p:cNvSpPr/>
            <p:nvPr/>
          </p:nvSpPr>
          <p:spPr>
            <a:xfrm>
              <a:off x="3200400" y="2312807"/>
              <a:ext cx="5791504" cy="2241627"/>
            </a:xfrm>
            <a:custGeom>
              <a:avLst/>
              <a:gdLst>
                <a:gd name="connsiteX0" fmla="*/ 5791505 w 5791504"/>
                <a:gd name="connsiteY0" fmla="*/ 2241628 h 2241627"/>
                <a:gd name="connsiteX1" fmla="*/ 5198584 w 5791504"/>
                <a:gd name="connsiteY1" fmla="*/ 2241628 h 2241627"/>
                <a:gd name="connsiteX2" fmla="*/ 5198584 w 5791504"/>
                <a:gd name="connsiteY2" fmla="*/ 1970032 h 2241627"/>
                <a:gd name="connsiteX3" fmla="*/ 5068519 w 5791504"/>
                <a:gd name="connsiteY3" fmla="*/ 1970032 h 2241627"/>
                <a:gd name="connsiteX4" fmla="*/ 5068519 w 5791504"/>
                <a:gd name="connsiteY4" fmla="*/ 1698436 h 2241627"/>
                <a:gd name="connsiteX5" fmla="*/ 4609491 w 5791504"/>
                <a:gd name="connsiteY5" fmla="*/ 1698436 h 2241627"/>
                <a:gd name="connsiteX6" fmla="*/ 4609491 w 5791504"/>
                <a:gd name="connsiteY6" fmla="*/ 1545417 h 2241627"/>
                <a:gd name="connsiteX7" fmla="*/ 4487075 w 5791504"/>
                <a:gd name="connsiteY7" fmla="*/ 1545417 h 2241627"/>
                <a:gd name="connsiteX8" fmla="*/ 4487075 w 5791504"/>
                <a:gd name="connsiteY8" fmla="*/ 1426840 h 2241627"/>
                <a:gd name="connsiteX9" fmla="*/ 4035695 w 5791504"/>
                <a:gd name="connsiteY9" fmla="*/ 1426840 h 2241627"/>
                <a:gd name="connsiteX10" fmla="*/ 4035695 w 5791504"/>
                <a:gd name="connsiteY10" fmla="*/ 1338858 h 2241627"/>
                <a:gd name="connsiteX11" fmla="*/ 3481026 w 5791504"/>
                <a:gd name="connsiteY11" fmla="*/ 1338858 h 2241627"/>
                <a:gd name="connsiteX12" fmla="*/ 3481026 w 5791504"/>
                <a:gd name="connsiteY12" fmla="*/ 1258524 h 2241627"/>
                <a:gd name="connsiteX13" fmla="*/ 2949312 w 5791504"/>
                <a:gd name="connsiteY13" fmla="*/ 1258524 h 2241627"/>
                <a:gd name="connsiteX14" fmla="*/ 2949312 w 5791504"/>
                <a:gd name="connsiteY14" fmla="*/ 1185839 h 2241627"/>
                <a:gd name="connsiteX15" fmla="*/ 2872797 w 5791504"/>
                <a:gd name="connsiteY15" fmla="*/ 1185839 h 2241627"/>
                <a:gd name="connsiteX16" fmla="*/ 2872797 w 5791504"/>
                <a:gd name="connsiteY16" fmla="*/ 1132289 h 2241627"/>
                <a:gd name="connsiteX17" fmla="*/ 2849851 w 5791504"/>
                <a:gd name="connsiteY17" fmla="*/ 1132289 h 2241627"/>
                <a:gd name="connsiteX18" fmla="*/ 2849851 w 5791504"/>
                <a:gd name="connsiteY18" fmla="*/ 1025180 h 2241627"/>
                <a:gd name="connsiteX19" fmla="*/ 2815419 w 5791504"/>
                <a:gd name="connsiteY19" fmla="*/ 1025180 h 2241627"/>
                <a:gd name="connsiteX20" fmla="*/ 2815419 w 5791504"/>
                <a:gd name="connsiteY20" fmla="*/ 952495 h 2241627"/>
                <a:gd name="connsiteX21" fmla="*/ 2654760 w 5791504"/>
                <a:gd name="connsiteY21" fmla="*/ 952495 h 2241627"/>
                <a:gd name="connsiteX22" fmla="*/ 2654760 w 5791504"/>
                <a:gd name="connsiteY22" fmla="*/ 795662 h 2241627"/>
                <a:gd name="connsiteX23" fmla="*/ 2517048 w 5791504"/>
                <a:gd name="connsiteY23" fmla="*/ 795662 h 2241627"/>
                <a:gd name="connsiteX24" fmla="*/ 2517048 w 5791504"/>
                <a:gd name="connsiteY24" fmla="*/ 715331 h 2241627"/>
                <a:gd name="connsiteX25" fmla="*/ 2448192 w 5791504"/>
                <a:gd name="connsiteY25" fmla="*/ 715331 h 2241627"/>
                <a:gd name="connsiteX26" fmla="*/ 2448192 w 5791504"/>
                <a:gd name="connsiteY26" fmla="*/ 654126 h 2241627"/>
                <a:gd name="connsiteX27" fmla="*/ 2272227 w 5791504"/>
                <a:gd name="connsiteY27" fmla="*/ 654126 h 2241627"/>
                <a:gd name="connsiteX28" fmla="*/ 2272227 w 5791504"/>
                <a:gd name="connsiteY28" fmla="*/ 581446 h 2241627"/>
                <a:gd name="connsiteX29" fmla="*/ 2161299 w 5791504"/>
                <a:gd name="connsiteY29" fmla="*/ 581446 h 2241627"/>
                <a:gd name="connsiteX30" fmla="*/ 2161299 w 5791504"/>
                <a:gd name="connsiteY30" fmla="*/ 516416 h 2241627"/>
                <a:gd name="connsiteX31" fmla="*/ 1851441 w 5791504"/>
                <a:gd name="connsiteY31" fmla="*/ 516416 h 2241627"/>
                <a:gd name="connsiteX32" fmla="*/ 1851441 w 5791504"/>
                <a:gd name="connsiteY32" fmla="*/ 432259 h 2241627"/>
                <a:gd name="connsiteX33" fmla="*/ 1763468 w 5791504"/>
                <a:gd name="connsiteY33" fmla="*/ 432259 h 2241627"/>
                <a:gd name="connsiteX34" fmla="*/ 1763468 w 5791504"/>
                <a:gd name="connsiteY34" fmla="*/ 378704 h 2241627"/>
                <a:gd name="connsiteX35" fmla="*/ 1510989 w 5791504"/>
                <a:gd name="connsiteY35" fmla="*/ 378704 h 2241627"/>
                <a:gd name="connsiteX36" fmla="*/ 1510989 w 5791504"/>
                <a:gd name="connsiteY36" fmla="*/ 298373 h 2241627"/>
                <a:gd name="connsiteX37" fmla="*/ 1449791 w 5791504"/>
                <a:gd name="connsiteY37" fmla="*/ 298373 h 2241627"/>
                <a:gd name="connsiteX38" fmla="*/ 1449791 w 5791504"/>
                <a:gd name="connsiteY38" fmla="*/ 210392 h 2241627"/>
                <a:gd name="connsiteX39" fmla="*/ 925723 w 5791504"/>
                <a:gd name="connsiteY39" fmla="*/ 210392 h 2241627"/>
                <a:gd name="connsiteX40" fmla="*/ 925723 w 5791504"/>
                <a:gd name="connsiteY40" fmla="*/ 145361 h 2241627"/>
                <a:gd name="connsiteX41" fmla="*/ 646476 w 5791504"/>
                <a:gd name="connsiteY41" fmla="*/ 145361 h 2241627"/>
                <a:gd name="connsiteX42" fmla="*/ 646476 w 5791504"/>
                <a:gd name="connsiteY42" fmla="*/ 68855 h 2241627"/>
                <a:gd name="connsiteX43" fmla="*/ 447561 w 5791504"/>
                <a:gd name="connsiteY43" fmla="*/ 68855 h 2241627"/>
                <a:gd name="connsiteX44" fmla="*/ 447561 w 5791504"/>
                <a:gd name="connsiteY44" fmla="*/ 0 h 2241627"/>
                <a:gd name="connsiteX45" fmla="*/ 0 w 5791504"/>
                <a:gd name="connsiteY45" fmla="*/ 0 h 224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91504" h="2241627">
                  <a:moveTo>
                    <a:pt x="5791505" y="2241628"/>
                  </a:moveTo>
                  <a:lnTo>
                    <a:pt x="5198584" y="2241628"/>
                  </a:lnTo>
                  <a:lnTo>
                    <a:pt x="5198584" y="1970032"/>
                  </a:lnTo>
                  <a:lnTo>
                    <a:pt x="5068519" y="1970032"/>
                  </a:lnTo>
                  <a:lnTo>
                    <a:pt x="5068519" y="1698436"/>
                  </a:lnTo>
                  <a:lnTo>
                    <a:pt x="4609491" y="1698436"/>
                  </a:lnTo>
                  <a:lnTo>
                    <a:pt x="4609491" y="1545417"/>
                  </a:lnTo>
                  <a:lnTo>
                    <a:pt x="4487075" y="1545417"/>
                  </a:lnTo>
                  <a:lnTo>
                    <a:pt x="4487075" y="1426840"/>
                  </a:lnTo>
                  <a:lnTo>
                    <a:pt x="4035695" y="1426840"/>
                  </a:lnTo>
                  <a:lnTo>
                    <a:pt x="4035695" y="1338858"/>
                  </a:lnTo>
                  <a:lnTo>
                    <a:pt x="3481026" y="1338858"/>
                  </a:lnTo>
                  <a:lnTo>
                    <a:pt x="3481026" y="1258524"/>
                  </a:lnTo>
                  <a:lnTo>
                    <a:pt x="2949312" y="1258524"/>
                  </a:lnTo>
                  <a:lnTo>
                    <a:pt x="2949312" y="1185839"/>
                  </a:lnTo>
                  <a:lnTo>
                    <a:pt x="2872797" y="1185839"/>
                  </a:lnTo>
                  <a:lnTo>
                    <a:pt x="2872797" y="1132289"/>
                  </a:lnTo>
                  <a:lnTo>
                    <a:pt x="2849851" y="1132289"/>
                  </a:lnTo>
                  <a:lnTo>
                    <a:pt x="2849851" y="1025180"/>
                  </a:lnTo>
                  <a:lnTo>
                    <a:pt x="2815419" y="1025180"/>
                  </a:lnTo>
                  <a:lnTo>
                    <a:pt x="2815419" y="952495"/>
                  </a:lnTo>
                  <a:lnTo>
                    <a:pt x="2654760" y="952495"/>
                  </a:lnTo>
                  <a:lnTo>
                    <a:pt x="2654760" y="795662"/>
                  </a:lnTo>
                  <a:lnTo>
                    <a:pt x="2517048" y="795662"/>
                  </a:lnTo>
                  <a:lnTo>
                    <a:pt x="2517048" y="715331"/>
                  </a:lnTo>
                  <a:lnTo>
                    <a:pt x="2448192" y="715331"/>
                  </a:lnTo>
                  <a:lnTo>
                    <a:pt x="2448192" y="654126"/>
                  </a:lnTo>
                  <a:lnTo>
                    <a:pt x="2272227" y="654126"/>
                  </a:lnTo>
                  <a:lnTo>
                    <a:pt x="2272227" y="581446"/>
                  </a:lnTo>
                  <a:lnTo>
                    <a:pt x="2161299" y="581446"/>
                  </a:lnTo>
                  <a:lnTo>
                    <a:pt x="2161299" y="516416"/>
                  </a:lnTo>
                  <a:lnTo>
                    <a:pt x="1851441" y="516416"/>
                  </a:lnTo>
                  <a:lnTo>
                    <a:pt x="1851441" y="432259"/>
                  </a:lnTo>
                  <a:lnTo>
                    <a:pt x="1763468" y="432259"/>
                  </a:lnTo>
                  <a:lnTo>
                    <a:pt x="1763468" y="378704"/>
                  </a:lnTo>
                  <a:lnTo>
                    <a:pt x="1510989" y="378704"/>
                  </a:lnTo>
                  <a:lnTo>
                    <a:pt x="1510989" y="298373"/>
                  </a:lnTo>
                  <a:lnTo>
                    <a:pt x="1449791" y="298373"/>
                  </a:lnTo>
                  <a:lnTo>
                    <a:pt x="1449791" y="210392"/>
                  </a:lnTo>
                  <a:lnTo>
                    <a:pt x="925723" y="210392"/>
                  </a:lnTo>
                  <a:lnTo>
                    <a:pt x="925723" y="145361"/>
                  </a:lnTo>
                  <a:lnTo>
                    <a:pt x="646476" y="145361"/>
                  </a:lnTo>
                  <a:lnTo>
                    <a:pt x="646476" y="68855"/>
                  </a:lnTo>
                  <a:lnTo>
                    <a:pt x="447561" y="68855"/>
                  </a:lnTo>
                  <a:lnTo>
                    <a:pt x="447561"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8" name="Freeform: Shape 214">
              <a:extLst>
                <a:ext uri="{FF2B5EF4-FFF2-40B4-BE49-F238E27FC236}">
                  <a16:creationId xmlns:a16="http://schemas.microsoft.com/office/drawing/2014/main" id="{91369327-F33F-6C8B-0777-01F083926035}"/>
                </a:ext>
              </a:extLst>
            </p:cNvPr>
            <p:cNvSpPr/>
            <p:nvPr/>
          </p:nvSpPr>
          <p:spPr>
            <a:xfrm>
              <a:off x="3437416" y="22621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9" name="Freeform: Shape 215">
              <a:extLst>
                <a:ext uri="{FF2B5EF4-FFF2-40B4-BE49-F238E27FC236}">
                  <a16:creationId xmlns:a16="http://schemas.microsoft.com/office/drawing/2014/main" id="{FC1E295A-D96A-5878-A012-C8401BABF501}"/>
                </a:ext>
              </a:extLst>
            </p:cNvPr>
            <p:cNvSpPr/>
            <p:nvPr/>
          </p:nvSpPr>
          <p:spPr>
            <a:xfrm>
              <a:off x="3513616" y="22621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0" name="Freeform: Shape 216">
              <a:extLst>
                <a:ext uri="{FF2B5EF4-FFF2-40B4-BE49-F238E27FC236}">
                  <a16:creationId xmlns:a16="http://schemas.microsoft.com/office/drawing/2014/main" id="{C5008D6E-D16F-E0AA-69DD-D34C84CA7865}"/>
                </a:ext>
              </a:extLst>
            </p:cNvPr>
            <p:cNvSpPr/>
            <p:nvPr/>
          </p:nvSpPr>
          <p:spPr>
            <a:xfrm>
              <a:off x="5361479" y="2833690"/>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1" name="Freeform: Shape 217">
              <a:extLst>
                <a:ext uri="{FF2B5EF4-FFF2-40B4-BE49-F238E27FC236}">
                  <a16:creationId xmlns:a16="http://schemas.microsoft.com/office/drawing/2014/main" id="{75270A1A-DF38-3FF2-BC18-1B9847D52660}"/>
                </a:ext>
              </a:extLst>
            </p:cNvPr>
            <p:cNvSpPr/>
            <p:nvPr/>
          </p:nvSpPr>
          <p:spPr>
            <a:xfrm>
              <a:off x="5307482" y="2887690"/>
              <a:ext cx="107994" cy="9525"/>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2" name="Freeform: Shape 218">
              <a:extLst>
                <a:ext uri="{FF2B5EF4-FFF2-40B4-BE49-F238E27FC236}">
                  <a16:creationId xmlns:a16="http://schemas.microsoft.com/office/drawing/2014/main" id="{49E91A93-326B-9E2B-992A-6488EC95A227}"/>
                </a:ext>
              </a:extLst>
            </p:cNvPr>
            <p:cNvSpPr/>
            <p:nvPr/>
          </p:nvSpPr>
          <p:spPr>
            <a:xfrm>
              <a:off x="6296977" y="351305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3" name="Freeform: Shape 219">
              <a:extLst>
                <a:ext uri="{FF2B5EF4-FFF2-40B4-BE49-F238E27FC236}">
                  <a16:creationId xmlns:a16="http://schemas.microsoft.com/office/drawing/2014/main" id="{9C8580DC-B10C-F3C1-8EA2-2449A9EE90BE}"/>
                </a:ext>
              </a:extLst>
            </p:cNvPr>
            <p:cNvSpPr/>
            <p:nvPr/>
          </p:nvSpPr>
          <p:spPr>
            <a:xfrm>
              <a:off x="7135187" y="358925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4" name="Freeform: Shape 220">
              <a:extLst>
                <a:ext uri="{FF2B5EF4-FFF2-40B4-BE49-F238E27FC236}">
                  <a16:creationId xmlns:a16="http://schemas.microsoft.com/office/drawing/2014/main" id="{6E386A31-2E59-8956-8F2F-576AE4302D36}"/>
                </a:ext>
              </a:extLst>
            </p:cNvPr>
            <p:cNvSpPr/>
            <p:nvPr/>
          </p:nvSpPr>
          <p:spPr>
            <a:xfrm>
              <a:off x="730663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5" name="Freeform: Shape 221">
              <a:extLst>
                <a:ext uri="{FF2B5EF4-FFF2-40B4-BE49-F238E27FC236}">
                  <a16:creationId xmlns:a16="http://schemas.microsoft.com/office/drawing/2014/main" id="{F54B29C1-952F-AE9E-B3C9-20F45585855C}"/>
                </a:ext>
              </a:extLst>
            </p:cNvPr>
            <p:cNvSpPr/>
            <p:nvPr/>
          </p:nvSpPr>
          <p:spPr>
            <a:xfrm>
              <a:off x="73637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6" name="Freeform: Shape 222">
              <a:extLst>
                <a:ext uri="{FF2B5EF4-FFF2-40B4-BE49-F238E27FC236}">
                  <a16:creationId xmlns:a16="http://schemas.microsoft.com/office/drawing/2014/main" id="{E81FF07B-1371-9BCE-AFFD-FE7D1D9F0BC4}"/>
                </a:ext>
              </a:extLst>
            </p:cNvPr>
            <p:cNvSpPr/>
            <p:nvPr/>
          </p:nvSpPr>
          <p:spPr>
            <a:xfrm>
              <a:off x="74399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7" name="Freeform: Shape 223">
              <a:extLst>
                <a:ext uri="{FF2B5EF4-FFF2-40B4-BE49-F238E27FC236}">
                  <a16:creationId xmlns:a16="http://schemas.microsoft.com/office/drawing/2014/main" id="{DEB6F12F-DBAF-C753-2D1C-483D707239BA}"/>
                </a:ext>
              </a:extLst>
            </p:cNvPr>
            <p:cNvSpPr/>
            <p:nvPr/>
          </p:nvSpPr>
          <p:spPr>
            <a:xfrm>
              <a:off x="75161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8" name="Freeform: Shape 224">
              <a:extLst>
                <a:ext uri="{FF2B5EF4-FFF2-40B4-BE49-F238E27FC236}">
                  <a16:creationId xmlns:a16="http://schemas.microsoft.com/office/drawing/2014/main" id="{984F0E55-1F18-A179-B01F-4FE66FC00B2C}"/>
                </a:ext>
              </a:extLst>
            </p:cNvPr>
            <p:cNvSpPr/>
            <p:nvPr/>
          </p:nvSpPr>
          <p:spPr>
            <a:xfrm>
              <a:off x="75542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9" name="Freeform: Shape 225">
              <a:extLst>
                <a:ext uri="{FF2B5EF4-FFF2-40B4-BE49-F238E27FC236}">
                  <a16:creationId xmlns:a16="http://schemas.microsoft.com/office/drawing/2014/main" id="{429DCE9C-AA9E-3608-2F0B-43FFDF12D080}"/>
                </a:ext>
              </a:extLst>
            </p:cNvPr>
            <p:cNvSpPr/>
            <p:nvPr/>
          </p:nvSpPr>
          <p:spPr>
            <a:xfrm>
              <a:off x="76685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0" name="Freeform: Shape 226">
              <a:extLst>
                <a:ext uri="{FF2B5EF4-FFF2-40B4-BE49-F238E27FC236}">
                  <a16:creationId xmlns:a16="http://schemas.microsoft.com/office/drawing/2014/main" id="{23092B30-F63A-F5A5-C3AE-844CCDDD5D93}"/>
                </a:ext>
              </a:extLst>
            </p:cNvPr>
            <p:cNvSpPr/>
            <p:nvPr/>
          </p:nvSpPr>
          <p:spPr>
            <a:xfrm>
              <a:off x="7614589" y="3738514"/>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1" name="Freeform: Shape 227">
              <a:extLst>
                <a:ext uri="{FF2B5EF4-FFF2-40B4-BE49-F238E27FC236}">
                  <a16:creationId xmlns:a16="http://schemas.microsoft.com/office/drawing/2014/main" id="{5889A99F-CBDB-25AC-7889-E1CDE90C4B44}"/>
                </a:ext>
              </a:extLst>
            </p:cNvPr>
            <p:cNvSpPr/>
            <p:nvPr/>
          </p:nvSpPr>
          <p:spPr>
            <a:xfrm>
              <a:off x="7614589" y="3852814"/>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2" name="Freeform: Shape 228">
              <a:extLst>
                <a:ext uri="{FF2B5EF4-FFF2-40B4-BE49-F238E27FC236}">
                  <a16:creationId xmlns:a16="http://schemas.microsoft.com/office/drawing/2014/main" id="{481D6D85-0338-16E5-1BCF-9ADD13C422AC}"/>
                </a:ext>
              </a:extLst>
            </p:cNvPr>
            <p:cNvSpPr/>
            <p:nvPr/>
          </p:nvSpPr>
          <p:spPr>
            <a:xfrm>
              <a:off x="7668587" y="37988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3" name="Freeform: Shape 229">
              <a:extLst>
                <a:ext uri="{FF2B5EF4-FFF2-40B4-BE49-F238E27FC236}">
                  <a16:creationId xmlns:a16="http://schemas.microsoft.com/office/drawing/2014/main" id="{41CC6693-0632-9F84-15FA-0ED51B0A5DDE}"/>
                </a:ext>
              </a:extLst>
            </p:cNvPr>
            <p:cNvSpPr/>
            <p:nvPr/>
          </p:nvSpPr>
          <p:spPr>
            <a:xfrm>
              <a:off x="7725737" y="37988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4" name="Freeform: Shape 230">
              <a:extLst>
                <a:ext uri="{FF2B5EF4-FFF2-40B4-BE49-F238E27FC236}">
                  <a16:creationId xmlns:a16="http://schemas.microsoft.com/office/drawing/2014/main" id="{F3812293-D736-D60A-ECE4-6F6BC070B173}"/>
                </a:ext>
              </a:extLst>
            </p:cNvPr>
            <p:cNvSpPr/>
            <p:nvPr/>
          </p:nvSpPr>
          <p:spPr>
            <a:xfrm>
              <a:off x="7897196" y="39512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5" name="Freeform: Shape 231">
              <a:extLst>
                <a:ext uri="{FF2B5EF4-FFF2-40B4-BE49-F238E27FC236}">
                  <a16:creationId xmlns:a16="http://schemas.microsoft.com/office/drawing/2014/main" id="{A255CB50-9DE9-3DAC-09A7-DDCFF3E52850}"/>
                </a:ext>
              </a:extLst>
            </p:cNvPr>
            <p:cNvSpPr/>
            <p:nvPr/>
          </p:nvSpPr>
          <p:spPr>
            <a:xfrm>
              <a:off x="8049596" y="39512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6" name="Freeform: Shape 232">
              <a:extLst>
                <a:ext uri="{FF2B5EF4-FFF2-40B4-BE49-F238E27FC236}">
                  <a16:creationId xmlns:a16="http://schemas.microsoft.com/office/drawing/2014/main" id="{D633E651-8F3C-16B5-FA76-773CEBB554A3}"/>
                </a:ext>
              </a:extLst>
            </p:cNvPr>
            <p:cNvSpPr/>
            <p:nvPr/>
          </p:nvSpPr>
          <p:spPr>
            <a:xfrm>
              <a:off x="8163896" y="39512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7" name="Freeform: Shape 233">
              <a:extLst>
                <a:ext uri="{FF2B5EF4-FFF2-40B4-BE49-F238E27FC236}">
                  <a16:creationId xmlns:a16="http://schemas.microsoft.com/office/drawing/2014/main" id="{72BEA46B-421B-FEA6-F9D1-71E5591B1BA0}"/>
                </a:ext>
              </a:extLst>
            </p:cNvPr>
            <p:cNvSpPr/>
            <p:nvPr/>
          </p:nvSpPr>
          <p:spPr>
            <a:xfrm>
              <a:off x="8240096" y="39512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8" name="Freeform: Shape 234">
              <a:extLst>
                <a:ext uri="{FF2B5EF4-FFF2-40B4-BE49-F238E27FC236}">
                  <a16:creationId xmlns:a16="http://schemas.microsoft.com/office/drawing/2014/main" id="{D8E56625-9FED-C582-BB9F-960B15F0A2DE}"/>
                </a:ext>
              </a:extLst>
            </p:cNvPr>
            <p:cNvSpPr/>
            <p:nvPr/>
          </p:nvSpPr>
          <p:spPr>
            <a:xfrm>
              <a:off x="8392496" y="4484617"/>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9" name="Freeform: Shape 235">
              <a:extLst>
                <a:ext uri="{FF2B5EF4-FFF2-40B4-BE49-F238E27FC236}">
                  <a16:creationId xmlns:a16="http://schemas.microsoft.com/office/drawing/2014/main" id="{F5A3E6DA-320C-826E-2638-67A27427AED0}"/>
                </a:ext>
              </a:extLst>
            </p:cNvPr>
            <p:cNvSpPr/>
            <p:nvPr/>
          </p:nvSpPr>
          <p:spPr>
            <a:xfrm>
              <a:off x="8338499" y="4538614"/>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0" name="Freeform: Shape 236">
              <a:extLst>
                <a:ext uri="{FF2B5EF4-FFF2-40B4-BE49-F238E27FC236}">
                  <a16:creationId xmlns:a16="http://schemas.microsoft.com/office/drawing/2014/main" id="{511162DC-A924-161F-1EEC-6D46DA004EDC}"/>
                </a:ext>
              </a:extLst>
            </p:cNvPr>
            <p:cNvSpPr/>
            <p:nvPr/>
          </p:nvSpPr>
          <p:spPr>
            <a:xfrm>
              <a:off x="8525846" y="4484617"/>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1" name="Freeform: Shape 237">
              <a:extLst>
                <a:ext uri="{FF2B5EF4-FFF2-40B4-BE49-F238E27FC236}">
                  <a16:creationId xmlns:a16="http://schemas.microsoft.com/office/drawing/2014/main" id="{4D04CB7D-F94F-EA04-E989-7A00396238D7}"/>
                </a:ext>
              </a:extLst>
            </p:cNvPr>
            <p:cNvSpPr/>
            <p:nvPr/>
          </p:nvSpPr>
          <p:spPr>
            <a:xfrm>
              <a:off x="8963996" y="4484617"/>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
        <p:nvSpPr>
          <p:cNvPr id="152" name="TextBox 151">
            <a:extLst>
              <a:ext uri="{FF2B5EF4-FFF2-40B4-BE49-F238E27FC236}">
                <a16:creationId xmlns:a16="http://schemas.microsoft.com/office/drawing/2014/main" id="{36DD2C23-F46F-186C-0FC6-0AEE665896F8}"/>
              </a:ext>
            </a:extLst>
          </p:cNvPr>
          <p:cNvSpPr txBox="1"/>
          <p:nvPr/>
        </p:nvSpPr>
        <p:spPr>
          <a:xfrm>
            <a:off x="8689289" y="2233218"/>
            <a:ext cx="3235180" cy="338554"/>
          </a:xfrm>
          <a:prstGeom prst="rect">
            <a:avLst/>
          </a:prstGeom>
          <a:noFill/>
        </p:spPr>
        <p:txBody>
          <a:bodyPr wrap="none" rtlCol="0">
            <a:spAutoFit/>
          </a:bodyPr>
          <a:lstStyle/>
          <a:p>
            <a:pPr algn="ctr"/>
            <a:r>
              <a:rPr lang="ja-JP" sz="1600">
                <a:solidFill>
                  <a:schemeClr val="tx1"/>
                </a:solidFill>
              </a:rPr>
              <a:t>mOS 19.8 月数(95%CI 12.5、23.0)</a:t>
            </a:r>
          </a:p>
        </p:txBody>
      </p:sp>
    </p:spTree>
    <p:extLst>
      <p:ext uri="{BB962C8B-B14F-4D97-AF65-F5344CB8AC3E}">
        <p14:creationId xmlns:p14="http://schemas.microsoft.com/office/powerpoint/2010/main" val="7958411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958916" cy="807720"/>
          </a:xfrm>
        </p:spPr>
        <p:txBody>
          <a:bodyPr/>
          <a:lstStyle/>
          <a:p>
            <a:r>
              <a:rPr lang="ja-JP" dirty="0"/>
              <a:t>LBA24：KRYSTAL-1：KRASG12C変異を有する進行性結腸直腸癌(CRC)患者におけるアダグラシブ(MRTX849)併用または非併用での有効性と安全性の更新 – Klempner SJ、et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Klempner SJ, et al.Ann Oncol 2022;33(suppl):abstr LBA24 </a:t>
            </a:r>
          </a:p>
        </p:txBody>
      </p:sp>
      <p:sp>
        <p:nvSpPr>
          <p:cNvPr id="6" name="TextBox 5">
            <a:extLst>
              <a:ext uri="{FF2B5EF4-FFF2-40B4-BE49-F238E27FC236}">
                <a16:creationId xmlns:a16="http://schemas.microsoft.com/office/drawing/2014/main" id="{AA12684B-FEDF-89D7-0E7F-3CEA99907A04}"/>
              </a:ext>
            </a:extLst>
          </p:cNvPr>
          <p:cNvSpPr txBox="1"/>
          <p:nvPr/>
        </p:nvSpPr>
        <p:spPr>
          <a:xfrm>
            <a:off x="4887731" y="1439450"/>
            <a:ext cx="2436886" cy="338554"/>
          </a:xfrm>
          <a:prstGeom prst="rect">
            <a:avLst/>
          </a:prstGeom>
          <a:noFill/>
        </p:spPr>
        <p:txBody>
          <a:bodyPr wrap="none" rtlCol="0">
            <a:spAutoFit/>
          </a:bodyPr>
          <a:lstStyle/>
          <a:p>
            <a:pPr algn="ctr"/>
            <a:r>
              <a:rPr lang="ja-JP" sz="1600" b="1">
                <a:solidFill>
                  <a:schemeClr val="tx1"/>
                </a:solidFill>
              </a:rPr>
              <a:t>アダグラシブ + セツキシマブ</a:t>
            </a:r>
          </a:p>
        </p:txBody>
      </p:sp>
      <p:sp>
        <p:nvSpPr>
          <p:cNvPr id="7" name="TextBox 6">
            <a:extLst>
              <a:ext uri="{FF2B5EF4-FFF2-40B4-BE49-F238E27FC236}">
                <a16:creationId xmlns:a16="http://schemas.microsoft.com/office/drawing/2014/main" id="{179C8B13-18E6-F74E-504A-B3AB132A6A06}"/>
              </a:ext>
            </a:extLst>
          </p:cNvPr>
          <p:cNvSpPr txBox="1"/>
          <p:nvPr/>
        </p:nvSpPr>
        <p:spPr>
          <a:xfrm>
            <a:off x="2334892" y="1681543"/>
            <a:ext cx="2659703"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8" name="TextBox 7">
            <a:extLst>
              <a:ext uri="{FF2B5EF4-FFF2-40B4-BE49-F238E27FC236}">
                <a16:creationId xmlns:a16="http://schemas.microsoft.com/office/drawing/2014/main" id="{9F32A7D4-DFD9-2907-09FF-80F9EE5C4CED}"/>
              </a:ext>
            </a:extLst>
          </p:cNvPr>
          <p:cNvSpPr txBox="1"/>
          <p:nvPr/>
        </p:nvSpPr>
        <p:spPr>
          <a:xfrm>
            <a:off x="8304539" y="1681543"/>
            <a:ext cx="1715534" cy="338554"/>
          </a:xfrm>
          <a:prstGeom prst="rect">
            <a:avLst/>
          </a:prstGeom>
          <a:noFill/>
        </p:spPr>
        <p:txBody>
          <a:bodyPr wrap="none" rtlCol="0">
            <a:spAutoFit/>
          </a:bodyPr>
          <a:lstStyle/>
          <a:p>
            <a:pPr algn="ctr"/>
            <a:r>
              <a:rPr lang="ja-JP" sz="1600" b="1">
                <a:solidFill>
                  <a:schemeClr val="tx1"/>
                </a:solidFill>
              </a:rPr>
              <a:t>全生存期間</a:t>
            </a:r>
          </a:p>
        </p:txBody>
      </p:sp>
      <p:sp>
        <p:nvSpPr>
          <p:cNvPr id="9" name="Freeform 21">
            <a:extLst>
              <a:ext uri="{FF2B5EF4-FFF2-40B4-BE49-F238E27FC236}">
                <a16:creationId xmlns:a16="http://schemas.microsoft.com/office/drawing/2014/main" id="{11405AEF-0511-74A1-4155-A503A80A6296}"/>
              </a:ext>
            </a:extLst>
          </p:cNvPr>
          <p:cNvSpPr>
            <a:spLocks/>
          </p:cNvSpPr>
          <p:nvPr/>
        </p:nvSpPr>
        <p:spPr bwMode="auto">
          <a:xfrm>
            <a:off x="1186720" y="2253097"/>
            <a:ext cx="4826454" cy="24360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0" name="Group 9">
            <a:extLst>
              <a:ext uri="{FF2B5EF4-FFF2-40B4-BE49-F238E27FC236}">
                <a16:creationId xmlns:a16="http://schemas.microsoft.com/office/drawing/2014/main" id="{70AA07FF-8A17-C584-EACE-2BF93153283E}"/>
              </a:ext>
            </a:extLst>
          </p:cNvPr>
          <p:cNvGrpSpPr/>
          <p:nvPr/>
        </p:nvGrpSpPr>
        <p:grpSpPr>
          <a:xfrm>
            <a:off x="424491" y="2126083"/>
            <a:ext cx="762229" cy="2717042"/>
            <a:chOff x="4203231" y="1229987"/>
            <a:chExt cx="762229" cy="2876321"/>
          </a:xfrm>
        </p:grpSpPr>
        <p:sp>
          <p:nvSpPr>
            <p:cNvPr id="11" name="Line 6">
              <a:extLst>
                <a:ext uri="{FF2B5EF4-FFF2-40B4-BE49-F238E27FC236}">
                  <a16:creationId xmlns:a16="http://schemas.microsoft.com/office/drawing/2014/main" id="{896FC8DE-E104-68B3-1681-ECBDFEC3AC1B}"/>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7">
              <a:extLst>
                <a:ext uri="{FF2B5EF4-FFF2-40B4-BE49-F238E27FC236}">
                  <a16:creationId xmlns:a16="http://schemas.microsoft.com/office/drawing/2014/main" id="{D0648CE2-00F7-0FF0-743D-8A8D639C1291}"/>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8">
              <a:extLst>
                <a:ext uri="{FF2B5EF4-FFF2-40B4-BE49-F238E27FC236}">
                  <a16:creationId xmlns:a16="http://schemas.microsoft.com/office/drawing/2014/main" id="{6E6C482C-7177-DDE1-1589-2B7DE5B980F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9">
              <a:extLst>
                <a:ext uri="{FF2B5EF4-FFF2-40B4-BE49-F238E27FC236}">
                  <a16:creationId xmlns:a16="http://schemas.microsoft.com/office/drawing/2014/main" id="{1FA51CB2-9F20-8EA1-BEE0-2F2C49F462D6}"/>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10">
              <a:extLst>
                <a:ext uri="{FF2B5EF4-FFF2-40B4-BE49-F238E27FC236}">
                  <a16:creationId xmlns:a16="http://schemas.microsoft.com/office/drawing/2014/main" id="{A11D518E-5E96-C142-494B-F85B36DC59F1}"/>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11">
              <a:extLst>
                <a:ext uri="{FF2B5EF4-FFF2-40B4-BE49-F238E27FC236}">
                  <a16:creationId xmlns:a16="http://schemas.microsoft.com/office/drawing/2014/main" id="{6CDA3893-9382-49D2-A9C6-7F7307BF61EC}"/>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TextBox 16">
              <a:extLst>
                <a:ext uri="{FF2B5EF4-FFF2-40B4-BE49-F238E27FC236}">
                  <a16:creationId xmlns:a16="http://schemas.microsoft.com/office/drawing/2014/main" id="{6CE2F66D-7B61-45E9-44B9-53CC438D43A2}"/>
                </a:ext>
              </a:extLst>
            </p:cNvPr>
            <p:cNvSpPr txBox="1"/>
            <p:nvPr/>
          </p:nvSpPr>
          <p:spPr>
            <a:xfrm rot="16200000">
              <a:off x="3233825" y="2542535"/>
              <a:ext cx="2246589"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無事象確率、%</a:t>
              </a:r>
            </a:p>
          </p:txBody>
        </p:sp>
        <p:sp>
          <p:nvSpPr>
            <p:cNvPr id="18" name="TextBox 17">
              <a:extLst>
                <a:ext uri="{FF2B5EF4-FFF2-40B4-BE49-F238E27FC236}">
                  <a16:creationId xmlns:a16="http://schemas.microsoft.com/office/drawing/2014/main" id="{D1967B29-35E9-9C4F-D751-6E4BE80419D3}"/>
                </a:ext>
              </a:extLst>
            </p:cNvPr>
            <p:cNvSpPr txBox="1"/>
            <p:nvPr/>
          </p:nvSpPr>
          <p:spPr>
            <a:xfrm>
              <a:off x="4488901" y="1229987"/>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a:t>
              </a:r>
            </a:p>
          </p:txBody>
        </p:sp>
        <p:sp>
          <p:nvSpPr>
            <p:cNvPr id="19" name="TextBox 18">
              <a:extLst>
                <a:ext uri="{FF2B5EF4-FFF2-40B4-BE49-F238E27FC236}">
                  <a16:creationId xmlns:a16="http://schemas.microsoft.com/office/drawing/2014/main" id="{BF0D62FC-4150-71CF-948F-08F1EB81F45E}"/>
                </a:ext>
              </a:extLst>
            </p:cNvPr>
            <p:cNvSpPr txBox="1"/>
            <p:nvPr/>
          </p:nvSpPr>
          <p:spPr>
            <a:xfrm>
              <a:off x="4488901" y="1754127"/>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38EB146B-A37A-F62A-F141-E85CB0A9AA2C}"/>
                </a:ext>
              </a:extLst>
            </p:cNvPr>
            <p:cNvSpPr txBox="1"/>
            <p:nvPr/>
          </p:nvSpPr>
          <p:spPr>
            <a:xfrm>
              <a:off x="4488901" y="2252657"/>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0.6</a:t>
              </a:r>
            </a:p>
          </p:txBody>
        </p:sp>
        <p:sp>
          <p:nvSpPr>
            <p:cNvPr id="24" name="TextBox 23">
              <a:extLst>
                <a:ext uri="{FF2B5EF4-FFF2-40B4-BE49-F238E27FC236}">
                  <a16:creationId xmlns:a16="http://schemas.microsoft.com/office/drawing/2014/main" id="{CA417BE7-8A14-C908-0906-76E7E02FA330}"/>
                </a:ext>
              </a:extLst>
            </p:cNvPr>
            <p:cNvSpPr txBox="1"/>
            <p:nvPr/>
          </p:nvSpPr>
          <p:spPr>
            <a:xfrm>
              <a:off x="4488901" y="2767311"/>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0.4</a:t>
              </a:r>
            </a:p>
          </p:txBody>
        </p:sp>
        <p:sp>
          <p:nvSpPr>
            <p:cNvPr id="25" name="TextBox 24">
              <a:extLst>
                <a:ext uri="{FF2B5EF4-FFF2-40B4-BE49-F238E27FC236}">
                  <a16:creationId xmlns:a16="http://schemas.microsoft.com/office/drawing/2014/main" id="{93F26FEE-1C00-59DC-5A75-30C849D1734F}"/>
                </a:ext>
              </a:extLst>
            </p:cNvPr>
            <p:cNvSpPr txBox="1"/>
            <p:nvPr/>
          </p:nvSpPr>
          <p:spPr>
            <a:xfrm>
              <a:off x="4488901" y="3271214"/>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0.2</a:t>
              </a:r>
            </a:p>
          </p:txBody>
        </p:sp>
        <p:sp>
          <p:nvSpPr>
            <p:cNvPr id="26" name="TextBox 25">
              <a:extLst>
                <a:ext uri="{FF2B5EF4-FFF2-40B4-BE49-F238E27FC236}">
                  <a16:creationId xmlns:a16="http://schemas.microsoft.com/office/drawing/2014/main" id="{DBEB67FB-E374-B023-7EFD-932927778A64}"/>
                </a:ext>
              </a:extLst>
            </p:cNvPr>
            <p:cNvSpPr txBox="1"/>
            <p:nvPr/>
          </p:nvSpPr>
          <p:spPr>
            <a:xfrm>
              <a:off x="4637989" y="3780488"/>
              <a:ext cx="28405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27" name="TextBox 26">
            <a:extLst>
              <a:ext uri="{FF2B5EF4-FFF2-40B4-BE49-F238E27FC236}">
                <a16:creationId xmlns:a16="http://schemas.microsoft.com/office/drawing/2014/main" id="{7E626A54-5A1A-672D-2774-0CA3FC89E8B7}"/>
              </a:ext>
            </a:extLst>
          </p:cNvPr>
          <p:cNvSpPr txBox="1"/>
          <p:nvPr/>
        </p:nvSpPr>
        <p:spPr>
          <a:xfrm>
            <a:off x="2998387" y="4972341"/>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期間、月数</a:t>
            </a:r>
          </a:p>
        </p:txBody>
      </p:sp>
      <p:grpSp>
        <p:nvGrpSpPr>
          <p:cNvPr id="28" name="Group 27">
            <a:extLst>
              <a:ext uri="{FF2B5EF4-FFF2-40B4-BE49-F238E27FC236}">
                <a16:creationId xmlns:a16="http://schemas.microsoft.com/office/drawing/2014/main" id="{6555D6C7-CEF9-2598-8C77-B050BF678CFF}"/>
              </a:ext>
            </a:extLst>
          </p:cNvPr>
          <p:cNvGrpSpPr/>
          <p:nvPr/>
        </p:nvGrpSpPr>
        <p:grpSpPr>
          <a:xfrm>
            <a:off x="1098178" y="4693800"/>
            <a:ext cx="4881859" cy="360147"/>
            <a:chOff x="1504463" y="5303149"/>
            <a:chExt cx="3148114" cy="360147"/>
          </a:xfrm>
        </p:grpSpPr>
        <p:sp>
          <p:nvSpPr>
            <p:cNvPr id="29" name="Line 21">
              <a:extLst>
                <a:ext uri="{FF2B5EF4-FFF2-40B4-BE49-F238E27FC236}">
                  <a16:creationId xmlns:a16="http://schemas.microsoft.com/office/drawing/2014/main" id="{8AB2E6E9-2343-C1E6-B595-E4D5E9B773D6}"/>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E17CEBC-66E0-9ABE-ABAB-7DA9E39A0302}"/>
                </a:ext>
              </a:extLst>
            </p:cNvPr>
            <p:cNvSpPr txBox="1"/>
            <p:nvPr/>
          </p:nvSpPr>
          <p:spPr>
            <a:xfrm>
              <a:off x="4477514"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24</a:t>
              </a:r>
            </a:p>
          </p:txBody>
        </p:sp>
        <p:sp>
          <p:nvSpPr>
            <p:cNvPr id="31" name="Line 21">
              <a:extLst>
                <a:ext uri="{FF2B5EF4-FFF2-40B4-BE49-F238E27FC236}">
                  <a16:creationId xmlns:a16="http://schemas.microsoft.com/office/drawing/2014/main" id="{5B1E7027-F191-5191-50E9-FCDDDB692B68}"/>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E3D2D63-AE12-70E1-4996-29C6C27A8A6D}"/>
                </a:ext>
              </a:extLst>
            </p:cNvPr>
            <p:cNvSpPr txBox="1"/>
            <p:nvPr/>
          </p:nvSpPr>
          <p:spPr>
            <a:xfrm>
              <a:off x="4101877"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21</a:t>
              </a:r>
            </a:p>
          </p:txBody>
        </p:sp>
        <p:sp>
          <p:nvSpPr>
            <p:cNvPr id="33" name="Line 21">
              <a:extLst>
                <a:ext uri="{FF2B5EF4-FFF2-40B4-BE49-F238E27FC236}">
                  <a16:creationId xmlns:a16="http://schemas.microsoft.com/office/drawing/2014/main" id="{56BAB0AA-F51A-2747-BD3B-60C804ACF86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A9E20C4-3DFD-A998-E110-D912BF89011D}"/>
                </a:ext>
              </a:extLst>
            </p:cNvPr>
            <p:cNvSpPr txBox="1"/>
            <p:nvPr/>
          </p:nvSpPr>
          <p:spPr>
            <a:xfrm>
              <a:off x="3726240"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18</a:t>
              </a:r>
            </a:p>
          </p:txBody>
        </p:sp>
        <p:sp>
          <p:nvSpPr>
            <p:cNvPr id="35" name="Line 21">
              <a:extLst>
                <a:ext uri="{FF2B5EF4-FFF2-40B4-BE49-F238E27FC236}">
                  <a16:creationId xmlns:a16="http://schemas.microsoft.com/office/drawing/2014/main" id="{18038BCD-1A00-9055-197A-377810DAD43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CA0AF0C-14BF-4E1D-A41D-445EB9DF954C}"/>
                </a:ext>
              </a:extLst>
            </p:cNvPr>
            <p:cNvSpPr txBox="1"/>
            <p:nvPr/>
          </p:nvSpPr>
          <p:spPr>
            <a:xfrm>
              <a:off x="3350603"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15</a:t>
              </a:r>
            </a:p>
          </p:txBody>
        </p:sp>
        <p:sp>
          <p:nvSpPr>
            <p:cNvPr id="37" name="Line 21">
              <a:extLst>
                <a:ext uri="{FF2B5EF4-FFF2-40B4-BE49-F238E27FC236}">
                  <a16:creationId xmlns:a16="http://schemas.microsoft.com/office/drawing/2014/main" id="{C901A768-C067-1FC2-18F7-315A9B96E545}"/>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069325A-7495-7FB0-BE1C-33BAC4D57685}"/>
                </a:ext>
              </a:extLst>
            </p:cNvPr>
            <p:cNvSpPr txBox="1"/>
            <p:nvPr/>
          </p:nvSpPr>
          <p:spPr>
            <a:xfrm>
              <a:off x="2974966"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39" name="Line 21">
              <a:extLst>
                <a:ext uri="{FF2B5EF4-FFF2-40B4-BE49-F238E27FC236}">
                  <a16:creationId xmlns:a16="http://schemas.microsoft.com/office/drawing/2014/main" id="{3CB7C7AB-9383-71FA-993D-24B003DEFF3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A5A537A-EE89-1A41-3916-D6151B40C9ED}"/>
                </a:ext>
              </a:extLst>
            </p:cNvPr>
            <p:cNvSpPr txBox="1"/>
            <p:nvPr/>
          </p:nvSpPr>
          <p:spPr>
            <a:xfrm>
              <a:off x="2631374"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9</a:t>
              </a:r>
            </a:p>
          </p:txBody>
        </p:sp>
        <p:sp>
          <p:nvSpPr>
            <p:cNvPr id="41" name="Line 21">
              <a:extLst>
                <a:ext uri="{FF2B5EF4-FFF2-40B4-BE49-F238E27FC236}">
                  <a16:creationId xmlns:a16="http://schemas.microsoft.com/office/drawing/2014/main" id="{3F1E468B-6E7D-862A-5842-E8B924B5B80F}"/>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C2BC987-FC54-77F7-3E11-8B562F7AC38A}"/>
                </a:ext>
              </a:extLst>
            </p:cNvPr>
            <p:cNvSpPr txBox="1"/>
            <p:nvPr/>
          </p:nvSpPr>
          <p:spPr>
            <a:xfrm>
              <a:off x="2255737"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43" name="Line 21">
              <a:extLst>
                <a:ext uri="{FF2B5EF4-FFF2-40B4-BE49-F238E27FC236}">
                  <a16:creationId xmlns:a16="http://schemas.microsoft.com/office/drawing/2014/main" id="{867B5A24-2313-5C01-CBF6-D47DF3E6517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D670E47-86D0-725F-B977-D20E53212215}"/>
                </a:ext>
              </a:extLst>
            </p:cNvPr>
            <p:cNvSpPr txBox="1"/>
            <p:nvPr/>
          </p:nvSpPr>
          <p:spPr>
            <a:xfrm>
              <a:off x="1880100"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a:t>
              </a:r>
            </a:p>
          </p:txBody>
        </p:sp>
        <p:sp>
          <p:nvSpPr>
            <p:cNvPr id="45" name="Line 21">
              <a:extLst>
                <a:ext uri="{FF2B5EF4-FFF2-40B4-BE49-F238E27FC236}">
                  <a16:creationId xmlns:a16="http://schemas.microsoft.com/office/drawing/2014/main" id="{6305E08E-40A2-6F55-9128-0E4FF39B392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7AFF88D-6E3B-8A9D-61A3-6D267E0C871B}"/>
                </a:ext>
              </a:extLst>
            </p:cNvPr>
            <p:cNvSpPr txBox="1"/>
            <p:nvPr/>
          </p:nvSpPr>
          <p:spPr>
            <a:xfrm>
              <a:off x="1504463"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47" name="TextBox 46">
            <a:extLst>
              <a:ext uri="{FF2B5EF4-FFF2-40B4-BE49-F238E27FC236}">
                <a16:creationId xmlns:a16="http://schemas.microsoft.com/office/drawing/2014/main" id="{A484FC65-AB4F-5685-88D4-DFF22CC3F6A0}"/>
              </a:ext>
            </a:extLst>
          </p:cNvPr>
          <p:cNvSpPr txBox="1"/>
          <p:nvPr/>
        </p:nvSpPr>
        <p:spPr>
          <a:xfrm>
            <a:off x="557769" y="5039716"/>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48" name="Group 47">
            <a:extLst>
              <a:ext uri="{FF2B5EF4-FFF2-40B4-BE49-F238E27FC236}">
                <a16:creationId xmlns:a16="http://schemas.microsoft.com/office/drawing/2014/main" id="{818DF160-82E6-2E57-B1E1-5C3DD81FAE2B}"/>
              </a:ext>
            </a:extLst>
          </p:cNvPr>
          <p:cNvGrpSpPr/>
          <p:nvPr/>
        </p:nvGrpSpPr>
        <p:grpSpPr>
          <a:xfrm>
            <a:off x="1048485" y="5234152"/>
            <a:ext cx="4881859" cy="288147"/>
            <a:chOff x="1068351" y="6330818"/>
            <a:chExt cx="4881859" cy="288147"/>
          </a:xfrm>
        </p:grpSpPr>
        <p:sp>
          <p:nvSpPr>
            <p:cNvPr id="49" name="TextBox 48">
              <a:extLst>
                <a:ext uri="{FF2B5EF4-FFF2-40B4-BE49-F238E27FC236}">
                  <a16:creationId xmlns:a16="http://schemas.microsoft.com/office/drawing/2014/main" id="{F9BCED38-CEAE-8765-BB5B-FC01D94A0B77}"/>
                </a:ext>
              </a:extLst>
            </p:cNvPr>
            <p:cNvSpPr txBox="1"/>
            <p:nvPr/>
          </p:nvSpPr>
          <p:spPr>
            <a:xfrm>
              <a:off x="5778121"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50" name="TextBox 49">
              <a:extLst>
                <a:ext uri="{FF2B5EF4-FFF2-40B4-BE49-F238E27FC236}">
                  <a16:creationId xmlns:a16="http://schemas.microsoft.com/office/drawing/2014/main" id="{7D6F1756-A7D9-264F-E221-53036318CEB0}"/>
                </a:ext>
              </a:extLst>
            </p:cNvPr>
            <p:cNvSpPr txBox="1"/>
            <p:nvPr/>
          </p:nvSpPr>
          <p:spPr>
            <a:xfrm>
              <a:off x="5195611"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51" name="TextBox 50">
              <a:extLst>
                <a:ext uri="{FF2B5EF4-FFF2-40B4-BE49-F238E27FC236}">
                  <a16:creationId xmlns:a16="http://schemas.microsoft.com/office/drawing/2014/main" id="{7E98C5F6-C66C-902F-24BB-371423911449}"/>
                </a:ext>
              </a:extLst>
            </p:cNvPr>
            <p:cNvSpPr txBox="1"/>
            <p:nvPr/>
          </p:nvSpPr>
          <p:spPr>
            <a:xfrm>
              <a:off x="4613102"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52" name="TextBox 51">
              <a:extLst>
                <a:ext uri="{FF2B5EF4-FFF2-40B4-BE49-F238E27FC236}">
                  <a16:creationId xmlns:a16="http://schemas.microsoft.com/office/drawing/2014/main" id="{1525CDB5-7557-2B15-A31B-0A5F584EEDF4}"/>
                </a:ext>
              </a:extLst>
            </p:cNvPr>
            <p:cNvSpPr txBox="1"/>
            <p:nvPr/>
          </p:nvSpPr>
          <p:spPr>
            <a:xfrm>
              <a:off x="4030592"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53" name="TextBox 52">
              <a:extLst>
                <a:ext uri="{FF2B5EF4-FFF2-40B4-BE49-F238E27FC236}">
                  <a16:creationId xmlns:a16="http://schemas.microsoft.com/office/drawing/2014/main" id="{EB6FABBF-C82C-1DE0-3B1F-2F0BED9855CF}"/>
                </a:ext>
              </a:extLst>
            </p:cNvPr>
            <p:cNvSpPr txBox="1"/>
            <p:nvPr/>
          </p:nvSpPr>
          <p:spPr>
            <a:xfrm>
              <a:off x="3448082"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a:t>
              </a:r>
            </a:p>
          </p:txBody>
        </p:sp>
        <p:sp>
          <p:nvSpPr>
            <p:cNvPr id="54" name="TextBox 53">
              <a:extLst>
                <a:ext uri="{FF2B5EF4-FFF2-40B4-BE49-F238E27FC236}">
                  <a16:creationId xmlns:a16="http://schemas.microsoft.com/office/drawing/2014/main" id="{C68FEF1F-92CA-9A1B-018E-527720DD1CB9}"/>
                </a:ext>
              </a:extLst>
            </p:cNvPr>
            <p:cNvSpPr txBox="1"/>
            <p:nvPr/>
          </p:nvSpPr>
          <p:spPr>
            <a:xfrm>
              <a:off x="2865573" y="633081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7</a:t>
              </a:r>
            </a:p>
          </p:txBody>
        </p:sp>
        <p:sp>
          <p:nvSpPr>
            <p:cNvPr id="55" name="TextBox 54">
              <a:extLst>
                <a:ext uri="{FF2B5EF4-FFF2-40B4-BE49-F238E27FC236}">
                  <a16:creationId xmlns:a16="http://schemas.microsoft.com/office/drawing/2014/main" id="{45DB4333-A7E2-5724-AE1C-DF89AF342A2C}"/>
                </a:ext>
              </a:extLst>
            </p:cNvPr>
            <p:cNvSpPr txBox="1"/>
            <p:nvPr/>
          </p:nvSpPr>
          <p:spPr>
            <a:xfrm>
              <a:off x="2233370" y="633081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17</a:t>
              </a:r>
            </a:p>
          </p:txBody>
        </p:sp>
        <p:sp>
          <p:nvSpPr>
            <p:cNvPr id="56" name="TextBox 55">
              <a:extLst>
                <a:ext uri="{FF2B5EF4-FFF2-40B4-BE49-F238E27FC236}">
                  <a16:creationId xmlns:a16="http://schemas.microsoft.com/office/drawing/2014/main" id="{EEC71A6B-9DE2-5158-25DE-39183787D5D8}"/>
                </a:ext>
              </a:extLst>
            </p:cNvPr>
            <p:cNvSpPr txBox="1"/>
            <p:nvPr/>
          </p:nvSpPr>
          <p:spPr>
            <a:xfrm>
              <a:off x="1650861" y="633081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26</a:t>
              </a:r>
            </a:p>
          </p:txBody>
        </p:sp>
        <p:sp>
          <p:nvSpPr>
            <p:cNvPr id="57" name="TextBox 56">
              <a:extLst>
                <a:ext uri="{FF2B5EF4-FFF2-40B4-BE49-F238E27FC236}">
                  <a16:creationId xmlns:a16="http://schemas.microsoft.com/office/drawing/2014/main" id="{D576907F-4330-FE6A-A2E9-FC21FAF12A2A}"/>
                </a:ext>
              </a:extLst>
            </p:cNvPr>
            <p:cNvSpPr txBox="1"/>
            <p:nvPr/>
          </p:nvSpPr>
          <p:spPr>
            <a:xfrm>
              <a:off x="1068351" y="633081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32</a:t>
              </a:r>
            </a:p>
          </p:txBody>
        </p:sp>
      </p:grpSp>
      <p:cxnSp>
        <p:nvCxnSpPr>
          <p:cNvPr id="58" name="Straight Connector 57">
            <a:extLst>
              <a:ext uri="{FF2B5EF4-FFF2-40B4-BE49-F238E27FC236}">
                <a16:creationId xmlns:a16="http://schemas.microsoft.com/office/drawing/2014/main" id="{4E87BBA2-E92C-1569-6379-009924F8005A}"/>
              </a:ext>
            </a:extLst>
          </p:cNvPr>
          <p:cNvCxnSpPr>
            <a:cxnSpLocks/>
            <a:stCxn id="120" idx="20"/>
          </p:cNvCxnSpPr>
          <p:nvPr/>
        </p:nvCxnSpPr>
        <p:spPr>
          <a:xfrm flipH="1">
            <a:off x="2349427" y="3244664"/>
            <a:ext cx="0" cy="145907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7EC67E-8185-CD54-FFCA-8100E4F8ED41}"/>
              </a:ext>
            </a:extLst>
          </p:cNvPr>
          <p:cNvCxnSpPr>
            <a:cxnSpLocks/>
          </p:cNvCxnSpPr>
          <p:nvPr/>
        </p:nvCxnSpPr>
        <p:spPr>
          <a:xfrm>
            <a:off x="3519086" y="4132422"/>
            <a:ext cx="0" cy="57196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78F7A3F-EA5F-8700-C944-B9A2B4E44BD8}"/>
              </a:ext>
            </a:extLst>
          </p:cNvPr>
          <p:cNvSpPr txBox="1"/>
          <p:nvPr/>
        </p:nvSpPr>
        <p:spPr>
          <a:xfrm>
            <a:off x="2317591" y="2863945"/>
            <a:ext cx="543739" cy="307777"/>
          </a:xfrm>
          <a:prstGeom prst="rect">
            <a:avLst/>
          </a:prstGeom>
          <a:noFill/>
        </p:spPr>
        <p:txBody>
          <a:bodyPr wrap="none" rtlCol="0">
            <a:spAutoFit/>
          </a:bodyPr>
          <a:lstStyle/>
          <a:p>
            <a:r>
              <a:rPr lang="ja-JP" sz="1400">
                <a:solidFill>
                  <a:schemeClr val="tx1"/>
                </a:solidFill>
              </a:rPr>
              <a:t>60%</a:t>
            </a:r>
          </a:p>
        </p:txBody>
      </p:sp>
      <p:sp>
        <p:nvSpPr>
          <p:cNvPr id="61" name="TextBox 60">
            <a:extLst>
              <a:ext uri="{FF2B5EF4-FFF2-40B4-BE49-F238E27FC236}">
                <a16:creationId xmlns:a16="http://schemas.microsoft.com/office/drawing/2014/main" id="{0E1E0FC6-003A-1A73-676E-C38932B7FBDF}"/>
              </a:ext>
            </a:extLst>
          </p:cNvPr>
          <p:cNvSpPr txBox="1"/>
          <p:nvPr/>
        </p:nvSpPr>
        <p:spPr>
          <a:xfrm>
            <a:off x="3276781" y="3763090"/>
            <a:ext cx="543739" cy="307777"/>
          </a:xfrm>
          <a:prstGeom prst="rect">
            <a:avLst/>
          </a:prstGeom>
          <a:noFill/>
        </p:spPr>
        <p:txBody>
          <a:bodyPr wrap="none" rtlCol="0">
            <a:spAutoFit/>
          </a:bodyPr>
          <a:lstStyle/>
          <a:p>
            <a:r>
              <a:rPr lang="ja-JP" sz="1400">
                <a:solidFill>
                  <a:schemeClr val="tx1"/>
                </a:solidFill>
              </a:rPr>
              <a:t>24%</a:t>
            </a:r>
          </a:p>
        </p:txBody>
      </p:sp>
      <p:sp>
        <p:nvSpPr>
          <p:cNvPr id="62" name="TextBox 61">
            <a:extLst>
              <a:ext uri="{FF2B5EF4-FFF2-40B4-BE49-F238E27FC236}">
                <a16:creationId xmlns:a16="http://schemas.microsoft.com/office/drawing/2014/main" id="{9F4E96BD-20E2-961B-04A7-14B918D0FCA8}"/>
              </a:ext>
            </a:extLst>
          </p:cNvPr>
          <p:cNvSpPr txBox="1"/>
          <p:nvPr/>
        </p:nvSpPr>
        <p:spPr>
          <a:xfrm>
            <a:off x="3060060" y="2252844"/>
            <a:ext cx="2994731" cy="338554"/>
          </a:xfrm>
          <a:prstGeom prst="rect">
            <a:avLst/>
          </a:prstGeom>
          <a:noFill/>
        </p:spPr>
        <p:txBody>
          <a:bodyPr wrap="none" rtlCol="0">
            <a:spAutoFit/>
          </a:bodyPr>
          <a:lstStyle/>
          <a:p>
            <a:pPr algn="ctr"/>
            <a:r>
              <a:rPr lang="ja-JP" sz="1600">
                <a:solidFill>
                  <a:schemeClr val="tx1"/>
                </a:solidFill>
              </a:rPr>
              <a:t>mPFS 6.9 月数(95%CI 5.4、8.1)</a:t>
            </a:r>
          </a:p>
        </p:txBody>
      </p:sp>
      <p:sp>
        <p:nvSpPr>
          <p:cNvPr id="63" name="TextBox 62">
            <a:extLst>
              <a:ext uri="{FF2B5EF4-FFF2-40B4-BE49-F238E27FC236}">
                <a16:creationId xmlns:a16="http://schemas.microsoft.com/office/drawing/2014/main" id="{078398AB-0E5A-4743-90AE-53BF1FA848E5}"/>
              </a:ext>
            </a:extLst>
          </p:cNvPr>
          <p:cNvSpPr txBox="1"/>
          <p:nvPr/>
        </p:nvSpPr>
        <p:spPr>
          <a:xfrm>
            <a:off x="1184222" y="4333866"/>
            <a:ext cx="1114408" cy="307777"/>
          </a:xfrm>
          <a:prstGeom prst="rect">
            <a:avLst/>
          </a:prstGeom>
          <a:noFill/>
        </p:spPr>
        <p:txBody>
          <a:bodyPr wrap="none" rtlCol="0">
            <a:spAutoFit/>
          </a:bodyPr>
          <a:lstStyle/>
          <a:p>
            <a:r>
              <a:rPr lang="ja-JP" sz="1400">
                <a:solidFill>
                  <a:schemeClr val="tx1"/>
                </a:solidFill>
              </a:rPr>
              <a:t>+ 打ち切り</a:t>
            </a:r>
          </a:p>
        </p:txBody>
      </p:sp>
      <p:sp>
        <p:nvSpPr>
          <p:cNvPr id="64" name="Freeform 21">
            <a:extLst>
              <a:ext uri="{FF2B5EF4-FFF2-40B4-BE49-F238E27FC236}">
                <a16:creationId xmlns:a16="http://schemas.microsoft.com/office/drawing/2014/main" id="{219F339B-FAD7-B749-DF39-572C14D6FAE8}"/>
              </a:ext>
            </a:extLst>
          </p:cNvPr>
          <p:cNvSpPr>
            <a:spLocks/>
          </p:cNvSpPr>
          <p:nvPr/>
        </p:nvSpPr>
        <p:spPr bwMode="auto">
          <a:xfrm>
            <a:off x="6843044" y="2253097"/>
            <a:ext cx="4896000" cy="24360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65" name="Group 64">
            <a:extLst>
              <a:ext uri="{FF2B5EF4-FFF2-40B4-BE49-F238E27FC236}">
                <a16:creationId xmlns:a16="http://schemas.microsoft.com/office/drawing/2014/main" id="{8355F1A7-C8C6-EFAD-A18A-5E55D68A7168}"/>
              </a:ext>
            </a:extLst>
          </p:cNvPr>
          <p:cNvGrpSpPr/>
          <p:nvPr/>
        </p:nvGrpSpPr>
        <p:grpSpPr>
          <a:xfrm>
            <a:off x="6091941" y="2126083"/>
            <a:ext cx="762228" cy="2717042"/>
            <a:chOff x="4203232" y="1229987"/>
            <a:chExt cx="762228" cy="2876321"/>
          </a:xfrm>
        </p:grpSpPr>
        <p:sp>
          <p:nvSpPr>
            <p:cNvPr id="66" name="Line 6">
              <a:extLst>
                <a:ext uri="{FF2B5EF4-FFF2-40B4-BE49-F238E27FC236}">
                  <a16:creationId xmlns:a16="http://schemas.microsoft.com/office/drawing/2014/main" id="{4A3C33F1-D097-BB42-BACB-2C64EE9B96D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7" name="Line 7">
              <a:extLst>
                <a:ext uri="{FF2B5EF4-FFF2-40B4-BE49-F238E27FC236}">
                  <a16:creationId xmlns:a16="http://schemas.microsoft.com/office/drawing/2014/main" id="{39A9C26C-33F2-544D-7509-F0A10ADD91EE}"/>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8" name="Line 8">
              <a:extLst>
                <a:ext uri="{FF2B5EF4-FFF2-40B4-BE49-F238E27FC236}">
                  <a16:creationId xmlns:a16="http://schemas.microsoft.com/office/drawing/2014/main" id="{BC2EFBBC-935C-A974-2C35-910D3952A3BB}"/>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9" name="Line 9">
              <a:extLst>
                <a:ext uri="{FF2B5EF4-FFF2-40B4-BE49-F238E27FC236}">
                  <a16:creationId xmlns:a16="http://schemas.microsoft.com/office/drawing/2014/main" id="{1E1A4D56-05E1-2C07-409B-295AE8553152}"/>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0" name="Line 10">
              <a:extLst>
                <a:ext uri="{FF2B5EF4-FFF2-40B4-BE49-F238E27FC236}">
                  <a16:creationId xmlns:a16="http://schemas.microsoft.com/office/drawing/2014/main" id="{83897BBC-AE1E-7358-C022-F7384F3EC8A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1" name="Line 11">
              <a:extLst>
                <a:ext uri="{FF2B5EF4-FFF2-40B4-BE49-F238E27FC236}">
                  <a16:creationId xmlns:a16="http://schemas.microsoft.com/office/drawing/2014/main" id="{55B12D9A-A2EC-C329-946B-CC93919F306B}"/>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2" name="TextBox 71">
              <a:extLst>
                <a:ext uri="{FF2B5EF4-FFF2-40B4-BE49-F238E27FC236}">
                  <a16:creationId xmlns:a16="http://schemas.microsoft.com/office/drawing/2014/main" id="{2C3750DB-8BC5-96EE-91A5-8157ADAE2E45}"/>
                </a:ext>
              </a:extLst>
            </p:cNvPr>
            <p:cNvSpPr txBox="1"/>
            <p:nvPr/>
          </p:nvSpPr>
          <p:spPr>
            <a:xfrm rot="16200000">
              <a:off x="3333099" y="2542535"/>
              <a:ext cx="2048044"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生存確率、%</a:t>
              </a:r>
            </a:p>
          </p:txBody>
        </p:sp>
        <p:sp>
          <p:nvSpPr>
            <p:cNvPr id="73" name="TextBox 72">
              <a:extLst>
                <a:ext uri="{FF2B5EF4-FFF2-40B4-BE49-F238E27FC236}">
                  <a16:creationId xmlns:a16="http://schemas.microsoft.com/office/drawing/2014/main" id="{DCF8FF42-7F82-4286-3313-203D9A7A32BF}"/>
                </a:ext>
              </a:extLst>
            </p:cNvPr>
            <p:cNvSpPr txBox="1"/>
            <p:nvPr/>
          </p:nvSpPr>
          <p:spPr>
            <a:xfrm>
              <a:off x="4488901" y="1229987"/>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a:t>
              </a:r>
            </a:p>
          </p:txBody>
        </p:sp>
        <p:sp>
          <p:nvSpPr>
            <p:cNvPr id="74" name="TextBox 73">
              <a:extLst>
                <a:ext uri="{FF2B5EF4-FFF2-40B4-BE49-F238E27FC236}">
                  <a16:creationId xmlns:a16="http://schemas.microsoft.com/office/drawing/2014/main" id="{D69A4D3E-1125-F30B-8CED-476B3564B001}"/>
                </a:ext>
              </a:extLst>
            </p:cNvPr>
            <p:cNvSpPr txBox="1"/>
            <p:nvPr/>
          </p:nvSpPr>
          <p:spPr>
            <a:xfrm>
              <a:off x="4488901" y="1754127"/>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0.8</a:t>
              </a:r>
            </a:p>
          </p:txBody>
        </p:sp>
        <p:sp>
          <p:nvSpPr>
            <p:cNvPr id="75" name="TextBox 74">
              <a:extLst>
                <a:ext uri="{FF2B5EF4-FFF2-40B4-BE49-F238E27FC236}">
                  <a16:creationId xmlns:a16="http://schemas.microsoft.com/office/drawing/2014/main" id="{FC7DEE0F-AA78-6C3A-5D6A-A9C179C1670E}"/>
                </a:ext>
              </a:extLst>
            </p:cNvPr>
            <p:cNvSpPr txBox="1"/>
            <p:nvPr/>
          </p:nvSpPr>
          <p:spPr>
            <a:xfrm>
              <a:off x="4488901" y="2252657"/>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0.6</a:t>
              </a:r>
            </a:p>
          </p:txBody>
        </p:sp>
        <p:sp>
          <p:nvSpPr>
            <p:cNvPr id="76" name="TextBox 75">
              <a:extLst>
                <a:ext uri="{FF2B5EF4-FFF2-40B4-BE49-F238E27FC236}">
                  <a16:creationId xmlns:a16="http://schemas.microsoft.com/office/drawing/2014/main" id="{FAB3166C-E4EA-AE6E-53A3-93673429B82D}"/>
                </a:ext>
              </a:extLst>
            </p:cNvPr>
            <p:cNvSpPr txBox="1"/>
            <p:nvPr/>
          </p:nvSpPr>
          <p:spPr>
            <a:xfrm>
              <a:off x="4488901" y="2767311"/>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0.4</a:t>
              </a:r>
            </a:p>
          </p:txBody>
        </p:sp>
        <p:sp>
          <p:nvSpPr>
            <p:cNvPr id="77" name="TextBox 76">
              <a:extLst>
                <a:ext uri="{FF2B5EF4-FFF2-40B4-BE49-F238E27FC236}">
                  <a16:creationId xmlns:a16="http://schemas.microsoft.com/office/drawing/2014/main" id="{371AB774-A958-D5A7-5A57-4ACFF39800DD}"/>
                </a:ext>
              </a:extLst>
            </p:cNvPr>
            <p:cNvSpPr txBox="1"/>
            <p:nvPr/>
          </p:nvSpPr>
          <p:spPr>
            <a:xfrm>
              <a:off x="4488901" y="3271214"/>
              <a:ext cx="43313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0.2</a:t>
              </a:r>
            </a:p>
          </p:txBody>
        </p:sp>
        <p:sp>
          <p:nvSpPr>
            <p:cNvPr id="78" name="TextBox 77">
              <a:extLst>
                <a:ext uri="{FF2B5EF4-FFF2-40B4-BE49-F238E27FC236}">
                  <a16:creationId xmlns:a16="http://schemas.microsoft.com/office/drawing/2014/main" id="{CC3EFEB9-58DE-20DC-6E08-2B605C064F2C}"/>
                </a:ext>
              </a:extLst>
            </p:cNvPr>
            <p:cNvSpPr txBox="1"/>
            <p:nvPr/>
          </p:nvSpPr>
          <p:spPr>
            <a:xfrm>
              <a:off x="4637989" y="3780488"/>
              <a:ext cx="284052" cy="32582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79" name="TextBox 78">
            <a:extLst>
              <a:ext uri="{FF2B5EF4-FFF2-40B4-BE49-F238E27FC236}">
                <a16:creationId xmlns:a16="http://schemas.microsoft.com/office/drawing/2014/main" id="{7CA32AD4-D34D-E30A-9811-D66E964841BC}"/>
              </a:ext>
            </a:extLst>
          </p:cNvPr>
          <p:cNvSpPr txBox="1"/>
          <p:nvPr/>
        </p:nvSpPr>
        <p:spPr>
          <a:xfrm>
            <a:off x="7858954" y="2344530"/>
            <a:ext cx="543739" cy="307777"/>
          </a:xfrm>
          <a:prstGeom prst="rect">
            <a:avLst/>
          </a:prstGeom>
          <a:noFill/>
        </p:spPr>
        <p:txBody>
          <a:bodyPr wrap="none" rtlCol="0">
            <a:spAutoFit/>
          </a:bodyPr>
          <a:lstStyle/>
          <a:p>
            <a:r>
              <a:rPr lang="ja-JP" sz="1400">
                <a:solidFill>
                  <a:schemeClr val="tx1"/>
                </a:solidFill>
              </a:rPr>
              <a:t>84%</a:t>
            </a:r>
          </a:p>
        </p:txBody>
      </p:sp>
      <p:sp>
        <p:nvSpPr>
          <p:cNvPr id="80" name="TextBox 79">
            <a:extLst>
              <a:ext uri="{FF2B5EF4-FFF2-40B4-BE49-F238E27FC236}">
                <a16:creationId xmlns:a16="http://schemas.microsoft.com/office/drawing/2014/main" id="{55D599B0-DC7F-36FB-7168-6F7E164206DA}"/>
              </a:ext>
            </a:extLst>
          </p:cNvPr>
          <p:cNvSpPr txBox="1"/>
          <p:nvPr/>
        </p:nvSpPr>
        <p:spPr>
          <a:xfrm>
            <a:off x="9004958" y="2870049"/>
            <a:ext cx="543739" cy="307777"/>
          </a:xfrm>
          <a:prstGeom prst="rect">
            <a:avLst/>
          </a:prstGeom>
          <a:noFill/>
        </p:spPr>
        <p:txBody>
          <a:bodyPr wrap="none" rtlCol="0">
            <a:spAutoFit/>
          </a:bodyPr>
          <a:lstStyle/>
          <a:p>
            <a:r>
              <a:rPr lang="ja-JP" sz="1400">
                <a:solidFill>
                  <a:schemeClr val="tx1"/>
                </a:solidFill>
              </a:rPr>
              <a:t>61%</a:t>
            </a:r>
          </a:p>
        </p:txBody>
      </p:sp>
      <p:cxnSp>
        <p:nvCxnSpPr>
          <p:cNvPr id="81" name="Straight Connector 80">
            <a:extLst>
              <a:ext uri="{FF2B5EF4-FFF2-40B4-BE49-F238E27FC236}">
                <a16:creationId xmlns:a16="http://schemas.microsoft.com/office/drawing/2014/main" id="{74F2912B-693B-BF79-65E0-8FBC9CE782BE}"/>
              </a:ext>
            </a:extLst>
          </p:cNvPr>
          <p:cNvCxnSpPr>
            <a:cxnSpLocks/>
            <a:stCxn id="130" idx="32"/>
          </p:cNvCxnSpPr>
          <p:nvPr/>
        </p:nvCxnSpPr>
        <p:spPr>
          <a:xfrm flipH="1">
            <a:off x="7944729" y="2687591"/>
            <a:ext cx="0" cy="202880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69085B4-480E-3C34-6C09-89FC2E626B28}"/>
              </a:ext>
            </a:extLst>
          </p:cNvPr>
          <p:cNvCxnSpPr>
            <a:cxnSpLocks/>
          </p:cNvCxnSpPr>
          <p:nvPr/>
        </p:nvCxnSpPr>
        <p:spPr>
          <a:xfrm>
            <a:off x="9016609" y="3155882"/>
            <a:ext cx="1049" cy="160814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9F0C37A-1DE7-3C8E-2F96-3B658145D9D1}"/>
              </a:ext>
            </a:extLst>
          </p:cNvPr>
          <p:cNvSpPr txBox="1"/>
          <p:nvPr/>
        </p:nvSpPr>
        <p:spPr>
          <a:xfrm>
            <a:off x="6844015" y="4318193"/>
            <a:ext cx="1114408" cy="307777"/>
          </a:xfrm>
          <a:prstGeom prst="rect">
            <a:avLst/>
          </a:prstGeom>
          <a:noFill/>
        </p:spPr>
        <p:txBody>
          <a:bodyPr wrap="none" rtlCol="0">
            <a:spAutoFit/>
          </a:bodyPr>
          <a:lstStyle/>
          <a:p>
            <a:r>
              <a:rPr lang="ja-JP" sz="1400">
                <a:solidFill>
                  <a:schemeClr val="tx1"/>
                </a:solidFill>
              </a:rPr>
              <a:t>+ 打ち切り</a:t>
            </a:r>
          </a:p>
        </p:txBody>
      </p:sp>
      <p:sp>
        <p:nvSpPr>
          <p:cNvPr id="84" name="TextBox 83">
            <a:extLst>
              <a:ext uri="{FF2B5EF4-FFF2-40B4-BE49-F238E27FC236}">
                <a16:creationId xmlns:a16="http://schemas.microsoft.com/office/drawing/2014/main" id="{3F63E6C8-2F23-8390-831A-580269E2305A}"/>
              </a:ext>
            </a:extLst>
          </p:cNvPr>
          <p:cNvSpPr txBox="1"/>
          <p:nvPr/>
        </p:nvSpPr>
        <p:spPr>
          <a:xfrm>
            <a:off x="8586149" y="4972341"/>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期間、月数</a:t>
            </a:r>
          </a:p>
        </p:txBody>
      </p:sp>
      <p:sp>
        <p:nvSpPr>
          <p:cNvPr id="85" name="TextBox 84">
            <a:extLst>
              <a:ext uri="{FF2B5EF4-FFF2-40B4-BE49-F238E27FC236}">
                <a16:creationId xmlns:a16="http://schemas.microsoft.com/office/drawing/2014/main" id="{A2250DB0-748A-32A6-4200-E96BC36BBF08}"/>
              </a:ext>
            </a:extLst>
          </p:cNvPr>
          <p:cNvSpPr txBox="1"/>
          <p:nvPr/>
        </p:nvSpPr>
        <p:spPr>
          <a:xfrm>
            <a:off x="6260155" y="5039716"/>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86" name="Group 85">
            <a:extLst>
              <a:ext uri="{FF2B5EF4-FFF2-40B4-BE49-F238E27FC236}">
                <a16:creationId xmlns:a16="http://schemas.microsoft.com/office/drawing/2014/main" id="{25DDBE47-B69C-61A9-29D8-BA44BF9F0AD4}"/>
              </a:ext>
            </a:extLst>
          </p:cNvPr>
          <p:cNvGrpSpPr/>
          <p:nvPr/>
        </p:nvGrpSpPr>
        <p:grpSpPr>
          <a:xfrm>
            <a:off x="6757270" y="4692747"/>
            <a:ext cx="5120423" cy="360147"/>
            <a:chOff x="1500567" y="5303149"/>
            <a:chExt cx="3533793" cy="360147"/>
          </a:xfrm>
        </p:grpSpPr>
        <p:sp>
          <p:nvSpPr>
            <p:cNvPr id="87" name="Line 21">
              <a:extLst>
                <a:ext uri="{FF2B5EF4-FFF2-40B4-BE49-F238E27FC236}">
                  <a16:creationId xmlns:a16="http://schemas.microsoft.com/office/drawing/2014/main" id="{566A646B-AAAD-9D74-1998-119C9CC21D4D}"/>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8FA565F-A952-7DAA-6DDA-1AB342606568}"/>
                </a:ext>
              </a:extLst>
            </p:cNvPr>
            <p:cNvSpPr txBox="1"/>
            <p:nvPr/>
          </p:nvSpPr>
          <p:spPr>
            <a:xfrm>
              <a:off x="4847005"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27</a:t>
              </a:r>
            </a:p>
          </p:txBody>
        </p:sp>
        <p:sp>
          <p:nvSpPr>
            <p:cNvPr id="89" name="Line 21">
              <a:extLst>
                <a:ext uri="{FF2B5EF4-FFF2-40B4-BE49-F238E27FC236}">
                  <a16:creationId xmlns:a16="http://schemas.microsoft.com/office/drawing/2014/main" id="{C6460CE6-DEC8-FC47-7294-96529D4BE21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D53035E4-5B05-9411-9845-3D65B10E7FFB}"/>
                </a:ext>
              </a:extLst>
            </p:cNvPr>
            <p:cNvSpPr txBox="1"/>
            <p:nvPr/>
          </p:nvSpPr>
          <p:spPr>
            <a:xfrm>
              <a:off x="4471368"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24</a:t>
              </a:r>
            </a:p>
          </p:txBody>
        </p:sp>
        <p:sp>
          <p:nvSpPr>
            <p:cNvPr id="91" name="Line 21">
              <a:extLst>
                <a:ext uri="{FF2B5EF4-FFF2-40B4-BE49-F238E27FC236}">
                  <a16:creationId xmlns:a16="http://schemas.microsoft.com/office/drawing/2014/main" id="{4D8FC048-C666-1721-C457-B42A15C7C017}"/>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A0C801F0-E978-A1DE-CCE9-2343CEDF6016}"/>
                </a:ext>
              </a:extLst>
            </p:cNvPr>
            <p:cNvSpPr txBox="1"/>
            <p:nvPr/>
          </p:nvSpPr>
          <p:spPr>
            <a:xfrm>
              <a:off x="4095731"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21</a:t>
              </a:r>
            </a:p>
          </p:txBody>
        </p:sp>
        <p:sp>
          <p:nvSpPr>
            <p:cNvPr id="93" name="Line 21">
              <a:extLst>
                <a:ext uri="{FF2B5EF4-FFF2-40B4-BE49-F238E27FC236}">
                  <a16:creationId xmlns:a16="http://schemas.microsoft.com/office/drawing/2014/main" id="{81547DE1-1614-47D6-069B-7DC6448B5D0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B44E2229-D5E7-843F-FCAE-F957CADC9D73}"/>
                </a:ext>
              </a:extLst>
            </p:cNvPr>
            <p:cNvSpPr txBox="1"/>
            <p:nvPr/>
          </p:nvSpPr>
          <p:spPr>
            <a:xfrm>
              <a:off x="3720094"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18</a:t>
              </a:r>
            </a:p>
          </p:txBody>
        </p:sp>
        <p:sp>
          <p:nvSpPr>
            <p:cNvPr id="95" name="Line 21">
              <a:extLst>
                <a:ext uri="{FF2B5EF4-FFF2-40B4-BE49-F238E27FC236}">
                  <a16:creationId xmlns:a16="http://schemas.microsoft.com/office/drawing/2014/main" id="{9F152C9C-DBB6-AA06-9DA1-7F2D257D332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4D923CBF-95B7-1949-06AD-301BDEDEB0E3}"/>
                </a:ext>
              </a:extLst>
            </p:cNvPr>
            <p:cNvSpPr txBox="1"/>
            <p:nvPr/>
          </p:nvSpPr>
          <p:spPr>
            <a:xfrm>
              <a:off x="3344457"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15</a:t>
              </a:r>
            </a:p>
          </p:txBody>
        </p:sp>
        <p:sp>
          <p:nvSpPr>
            <p:cNvPr id="97" name="Line 21">
              <a:extLst>
                <a:ext uri="{FF2B5EF4-FFF2-40B4-BE49-F238E27FC236}">
                  <a16:creationId xmlns:a16="http://schemas.microsoft.com/office/drawing/2014/main" id="{DF52C113-A1B8-1AB9-27BC-DF8B0A396A5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FC2B7CCB-CDDF-BA5A-F898-C173013F902D}"/>
                </a:ext>
              </a:extLst>
            </p:cNvPr>
            <p:cNvSpPr txBox="1"/>
            <p:nvPr/>
          </p:nvSpPr>
          <p:spPr>
            <a:xfrm>
              <a:off x="2968820" y="5375149"/>
              <a:ext cx="18735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99" name="Line 21">
              <a:extLst>
                <a:ext uri="{FF2B5EF4-FFF2-40B4-BE49-F238E27FC236}">
                  <a16:creationId xmlns:a16="http://schemas.microsoft.com/office/drawing/2014/main" id="{4AA169AD-25E4-2C4F-3454-A2AC4BD807D0}"/>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AEF7F85C-1C1C-E923-4A84-2E5F8255B491}"/>
                </a:ext>
              </a:extLst>
            </p:cNvPr>
            <p:cNvSpPr txBox="1"/>
            <p:nvPr/>
          </p:nvSpPr>
          <p:spPr>
            <a:xfrm>
              <a:off x="2627478" y="5375149"/>
              <a:ext cx="11876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9</a:t>
              </a:r>
            </a:p>
          </p:txBody>
        </p:sp>
        <p:sp>
          <p:nvSpPr>
            <p:cNvPr id="101" name="Line 21">
              <a:extLst>
                <a:ext uri="{FF2B5EF4-FFF2-40B4-BE49-F238E27FC236}">
                  <a16:creationId xmlns:a16="http://schemas.microsoft.com/office/drawing/2014/main" id="{C100F1F0-8A27-52F9-1210-2AACF1BB80A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E732CEB9-9650-7457-B98F-BE45417F3C4A}"/>
                </a:ext>
              </a:extLst>
            </p:cNvPr>
            <p:cNvSpPr txBox="1"/>
            <p:nvPr/>
          </p:nvSpPr>
          <p:spPr>
            <a:xfrm>
              <a:off x="2251841" y="5375149"/>
              <a:ext cx="11876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103" name="Line 21">
              <a:extLst>
                <a:ext uri="{FF2B5EF4-FFF2-40B4-BE49-F238E27FC236}">
                  <a16:creationId xmlns:a16="http://schemas.microsoft.com/office/drawing/2014/main" id="{032D2F89-A500-4A84-5D15-261C7736222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E94A5A5C-B252-17C0-7FCE-1D72E62C3D08}"/>
                </a:ext>
              </a:extLst>
            </p:cNvPr>
            <p:cNvSpPr txBox="1"/>
            <p:nvPr/>
          </p:nvSpPr>
          <p:spPr>
            <a:xfrm>
              <a:off x="1876204" y="5375149"/>
              <a:ext cx="11876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a:t>
              </a:r>
            </a:p>
          </p:txBody>
        </p:sp>
        <p:sp>
          <p:nvSpPr>
            <p:cNvPr id="105" name="Line 21">
              <a:extLst>
                <a:ext uri="{FF2B5EF4-FFF2-40B4-BE49-F238E27FC236}">
                  <a16:creationId xmlns:a16="http://schemas.microsoft.com/office/drawing/2014/main" id="{60B1049D-0940-3A3F-2B7F-0754D52080A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1E8DC070-5C85-9339-6487-B119B0C4D7E7}"/>
                </a:ext>
              </a:extLst>
            </p:cNvPr>
            <p:cNvSpPr txBox="1"/>
            <p:nvPr/>
          </p:nvSpPr>
          <p:spPr>
            <a:xfrm>
              <a:off x="1500567" y="5375149"/>
              <a:ext cx="11876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grpSp>
        <p:nvGrpSpPr>
          <p:cNvPr id="107" name="Group 106">
            <a:extLst>
              <a:ext uri="{FF2B5EF4-FFF2-40B4-BE49-F238E27FC236}">
                <a16:creationId xmlns:a16="http://schemas.microsoft.com/office/drawing/2014/main" id="{F5261AE0-9CC0-F0EC-FC8E-2AF13A0EC330}"/>
              </a:ext>
            </a:extLst>
          </p:cNvPr>
          <p:cNvGrpSpPr/>
          <p:nvPr/>
        </p:nvGrpSpPr>
        <p:grpSpPr>
          <a:xfrm>
            <a:off x="6716549" y="5234152"/>
            <a:ext cx="5086640" cy="288147"/>
            <a:chOff x="6840366" y="1387247"/>
            <a:chExt cx="5086640" cy="288147"/>
          </a:xfrm>
        </p:grpSpPr>
        <p:sp>
          <p:nvSpPr>
            <p:cNvPr id="108" name="TextBox 107">
              <a:extLst>
                <a:ext uri="{FF2B5EF4-FFF2-40B4-BE49-F238E27FC236}">
                  <a16:creationId xmlns:a16="http://schemas.microsoft.com/office/drawing/2014/main" id="{7E07EED0-3C7D-C712-1206-FFC4AD449742}"/>
                </a:ext>
              </a:extLst>
            </p:cNvPr>
            <p:cNvSpPr txBox="1"/>
            <p:nvPr/>
          </p:nvSpPr>
          <p:spPr>
            <a:xfrm>
              <a:off x="11754916" y="1387247"/>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109" name="TextBox 108">
              <a:extLst>
                <a:ext uri="{FF2B5EF4-FFF2-40B4-BE49-F238E27FC236}">
                  <a16:creationId xmlns:a16="http://schemas.microsoft.com/office/drawing/2014/main" id="{094E2295-DACB-E3F3-5CC2-0694719FBD37}"/>
                </a:ext>
              </a:extLst>
            </p:cNvPr>
            <p:cNvSpPr txBox="1"/>
            <p:nvPr/>
          </p:nvSpPr>
          <p:spPr>
            <a:xfrm>
              <a:off x="11214376" y="138724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110" name="TextBox 109">
              <a:extLst>
                <a:ext uri="{FF2B5EF4-FFF2-40B4-BE49-F238E27FC236}">
                  <a16:creationId xmlns:a16="http://schemas.microsoft.com/office/drawing/2014/main" id="{40DC55DF-9E90-D94B-74C4-189EE6B3E50C}"/>
                </a:ext>
              </a:extLst>
            </p:cNvPr>
            <p:cNvSpPr txBox="1"/>
            <p:nvPr/>
          </p:nvSpPr>
          <p:spPr>
            <a:xfrm>
              <a:off x="10673837" y="138724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111" name="TextBox 110">
              <a:extLst>
                <a:ext uri="{FF2B5EF4-FFF2-40B4-BE49-F238E27FC236}">
                  <a16:creationId xmlns:a16="http://schemas.microsoft.com/office/drawing/2014/main" id="{496D1D5A-0545-9108-7F7B-79B11B687681}"/>
                </a:ext>
              </a:extLst>
            </p:cNvPr>
            <p:cNvSpPr txBox="1"/>
            <p:nvPr/>
          </p:nvSpPr>
          <p:spPr>
            <a:xfrm>
              <a:off x="10133297" y="138724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a:t>
              </a:r>
            </a:p>
          </p:txBody>
        </p:sp>
        <p:sp>
          <p:nvSpPr>
            <p:cNvPr id="112" name="TextBox 111">
              <a:extLst>
                <a:ext uri="{FF2B5EF4-FFF2-40B4-BE49-F238E27FC236}">
                  <a16:creationId xmlns:a16="http://schemas.microsoft.com/office/drawing/2014/main" id="{67A9481F-C3A4-29D0-2E0A-75A717DEFA8D}"/>
                </a:ext>
              </a:extLst>
            </p:cNvPr>
            <p:cNvSpPr txBox="1"/>
            <p:nvPr/>
          </p:nvSpPr>
          <p:spPr>
            <a:xfrm>
              <a:off x="9543064"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12</a:t>
              </a:r>
            </a:p>
          </p:txBody>
        </p:sp>
        <p:sp>
          <p:nvSpPr>
            <p:cNvPr id="113" name="TextBox 112">
              <a:extLst>
                <a:ext uri="{FF2B5EF4-FFF2-40B4-BE49-F238E27FC236}">
                  <a16:creationId xmlns:a16="http://schemas.microsoft.com/office/drawing/2014/main" id="{272ACD27-A6BC-F516-3FA8-5051AF94EF4B}"/>
                </a:ext>
              </a:extLst>
            </p:cNvPr>
            <p:cNvSpPr txBox="1"/>
            <p:nvPr/>
          </p:nvSpPr>
          <p:spPr>
            <a:xfrm>
              <a:off x="9002525"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a:t>
              </a:r>
            </a:p>
          </p:txBody>
        </p:sp>
        <p:sp>
          <p:nvSpPr>
            <p:cNvPr id="114" name="TextBox 113">
              <a:extLst>
                <a:ext uri="{FF2B5EF4-FFF2-40B4-BE49-F238E27FC236}">
                  <a16:creationId xmlns:a16="http://schemas.microsoft.com/office/drawing/2014/main" id="{B35518FA-0F2D-5A30-DE79-E8DABD3AA8D8}"/>
                </a:ext>
              </a:extLst>
            </p:cNvPr>
            <p:cNvSpPr txBox="1"/>
            <p:nvPr/>
          </p:nvSpPr>
          <p:spPr>
            <a:xfrm>
              <a:off x="8461985"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22</a:t>
              </a:r>
            </a:p>
          </p:txBody>
        </p:sp>
        <p:sp>
          <p:nvSpPr>
            <p:cNvPr id="115" name="TextBox 114">
              <a:extLst>
                <a:ext uri="{FF2B5EF4-FFF2-40B4-BE49-F238E27FC236}">
                  <a16:creationId xmlns:a16="http://schemas.microsoft.com/office/drawing/2014/main" id="{FB4EE03C-ADAB-4DFA-AA94-3A68B57FE74A}"/>
                </a:ext>
              </a:extLst>
            </p:cNvPr>
            <p:cNvSpPr txBox="1"/>
            <p:nvPr/>
          </p:nvSpPr>
          <p:spPr>
            <a:xfrm>
              <a:off x="7921445"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26</a:t>
              </a:r>
            </a:p>
          </p:txBody>
        </p:sp>
        <p:sp>
          <p:nvSpPr>
            <p:cNvPr id="116" name="TextBox 115">
              <a:extLst>
                <a:ext uri="{FF2B5EF4-FFF2-40B4-BE49-F238E27FC236}">
                  <a16:creationId xmlns:a16="http://schemas.microsoft.com/office/drawing/2014/main" id="{5CD0E6E1-A004-83FC-170C-394F715C547A}"/>
                </a:ext>
              </a:extLst>
            </p:cNvPr>
            <p:cNvSpPr txBox="1"/>
            <p:nvPr/>
          </p:nvSpPr>
          <p:spPr>
            <a:xfrm>
              <a:off x="7380906"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29</a:t>
              </a:r>
            </a:p>
          </p:txBody>
        </p:sp>
        <p:sp>
          <p:nvSpPr>
            <p:cNvPr id="117" name="TextBox 116">
              <a:extLst>
                <a:ext uri="{FF2B5EF4-FFF2-40B4-BE49-F238E27FC236}">
                  <a16:creationId xmlns:a16="http://schemas.microsoft.com/office/drawing/2014/main" id="{F863B8EE-9424-E137-F9F4-B23213ED84FA}"/>
                </a:ext>
              </a:extLst>
            </p:cNvPr>
            <p:cNvSpPr txBox="1"/>
            <p:nvPr/>
          </p:nvSpPr>
          <p:spPr>
            <a:xfrm>
              <a:off x="6840366" y="138724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32</a:t>
              </a:r>
            </a:p>
          </p:txBody>
        </p:sp>
      </p:grpSp>
      <p:sp>
        <p:nvSpPr>
          <p:cNvPr id="118" name="TextBox 117">
            <a:extLst>
              <a:ext uri="{FF2B5EF4-FFF2-40B4-BE49-F238E27FC236}">
                <a16:creationId xmlns:a16="http://schemas.microsoft.com/office/drawing/2014/main" id="{6DC960D5-73D1-E127-2D1E-2DCD2F808BC4}"/>
              </a:ext>
            </a:extLst>
          </p:cNvPr>
          <p:cNvSpPr txBox="1"/>
          <p:nvPr/>
        </p:nvSpPr>
        <p:spPr>
          <a:xfrm>
            <a:off x="8812285" y="2252844"/>
            <a:ext cx="3121367" cy="338554"/>
          </a:xfrm>
          <a:prstGeom prst="rect">
            <a:avLst/>
          </a:prstGeom>
          <a:noFill/>
        </p:spPr>
        <p:txBody>
          <a:bodyPr wrap="none" rtlCol="0">
            <a:spAutoFit/>
          </a:bodyPr>
          <a:lstStyle/>
          <a:p>
            <a:pPr algn="ctr"/>
            <a:r>
              <a:rPr lang="ja-JP" sz="1600">
                <a:solidFill>
                  <a:schemeClr val="tx1"/>
                </a:solidFill>
              </a:rPr>
              <a:t>mOS 13.4 月数(95%CI 9.5、20.1)</a:t>
            </a:r>
          </a:p>
        </p:txBody>
      </p:sp>
      <p:grpSp>
        <p:nvGrpSpPr>
          <p:cNvPr id="119" name="Group 118">
            <a:extLst>
              <a:ext uri="{FF2B5EF4-FFF2-40B4-BE49-F238E27FC236}">
                <a16:creationId xmlns:a16="http://schemas.microsoft.com/office/drawing/2014/main" id="{BBBE801C-5E44-0713-1A3E-3FF18A78FB94}"/>
              </a:ext>
            </a:extLst>
          </p:cNvPr>
          <p:cNvGrpSpPr/>
          <p:nvPr/>
        </p:nvGrpSpPr>
        <p:grpSpPr>
          <a:xfrm>
            <a:off x="1191625" y="2287274"/>
            <a:ext cx="4728778" cy="1949980"/>
            <a:chOff x="3148012" y="2209799"/>
            <a:chExt cx="5900213" cy="2442991"/>
          </a:xfrm>
        </p:grpSpPr>
        <p:sp>
          <p:nvSpPr>
            <p:cNvPr id="120" name="Freeform: Shape 152">
              <a:extLst>
                <a:ext uri="{FF2B5EF4-FFF2-40B4-BE49-F238E27FC236}">
                  <a16:creationId xmlns:a16="http://schemas.microsoft.com/office/drawing/2014/main" id="{D6A38A80-4873-CD72-FC93-B9C533A7198A}"/>
                </a:ext>
              </a:extLst>
            </p:cNvPr>
            <p:cNvSpPr/>
            <p:nvPr/>
          </p:nvSpPr>
          <p:spPr>
            <a:xfrm>
              <a:off x="3148012" y="2209799"/>
              <a:ext cx="5900213" cy="2394480"/>
            </a:xfrm>
            <a:custGeom>
              <a:avLst/>
              <a:gdLst>
                <a:gd name="connsiteX0" fmla="*/ 5900214 w 5900213"/>
                <a:gd name="connsiteY0" fmla="*/ 2394480 h 2394480"/>
                <a:gd name="connsiteX1" fmla="*/ 3100035 w 5900213"/>
                <a:gd name="connsiteY1" fmla="*/ 2394480 h 2394480"/>
                <a:gd name="connsiteX2" fmla="*/ 3100035 w 5900213"/>
                <a:gd name="connsiteY2" fmla="*/ 2279828 h 2394480"/>
                <a:gd name="connsiteX3" fmla="*/ 2606145 w 5900213"/>
                <a:gd name="connsiteY3" fmla="*/ 2279828 h 2394480"/>
                <a:gd name="connsiteX4" fmla="*/ 2606145 w 5900213"/>
                <a:gd name="connsiteY4" fmla="*/ 2151945 h 2394480"/>
                <a:gd name="connsiteX5" fmla="*/ 2182816 w 5900213"/>
                <a:gd name="connsiteY5" fmla="*/ 2151945 h 2394480"/>
                <a:gd name="connsiteX6" fmla="*/ 2182816 w 5900213"/>
                <a:gd name="connsiteY6" fmla="*/ 2041703 h 2394480"/>
                <a:gd name="connsiteX7" fmla="*/ 1971151 w 5900213"/>
                <a:gd name="connsiteY7" fmla="*/ 2041703 h 2394480"/>
                <a:gd name="connsiteX8" fmla="*/ 1971151 w 5900213"/>
                <a:gd name="connsiteY8" fmla="*/ 1909410 h 2394480"/>
                <a:gd name="connsiteX9" fmla="*/ 1816808 w 5900213"/>
                <a:gd name="connsiteY9" fmla="*/ 1909410 h 2394480"/>
                <a:gd name="connsiteX10" fmla="*/ 1816808 w 5900213"/>
                <a:gd name="connsiteY10" fmla="*/ 1794758 h 2394480"/>
                <a:gd name="connsiteX11" fmla="*/ 1785938 w 5900213"/>
                <a:gd name="connsiteY11" fmla="*/ 1794758 h 2394480"/>
                <a:gd name="connsiteX12" fmla="*/ 1785938 w 5900213"/>
                <a:gd name="connsiteY12" fmla="*/ 1675695 h 2394480"/>
                <a:gd name="connsiteX13" fmla="*/ 1728616 w 5900213"/>
                <a:gd name="connsiteY13" fmla="*/ 1675695 h 2394480"/>
                <a:gd name="connsiteX14" fmla="*/ 1728616 w 5900213"/>
                <a:gd name="connsiteY14" fmla="*/ 1556633 h 2394480"/>
                <a:gd name="connsiteX15" fmla="*/ 1697746 w 5900213"/>
                <a:gd name="connsiteY15" fmla="*/ 1556633 h 2394480"/>
                <a:gd name="connsiteX16" fmla="*/ 1697746 w 5900213"/>
                <a:gd name="connsiteY16" fmla="*/ 1433160 h 2394480"/>
                <a:gd name="connsiteX17" fmla="*/ 1658055 w 5900213"/>
                <a:gd name="connsiteY17" fmla="*/ 1433160 h 2394480"/>
                <a:gd name="connsiteX18" fmla="*/ 1658055 w 5900213"/>
                <a:gd name="connsiteY18" fmla="*/ 1314098 h 2394480"/>
                <a:gd name="connsiteX19" fmla="*/ 1503712 w 5900213"/>
                <a:gd name="connsiteY19" fmla="*/ 1314098 h 2394480"/>
                <a:gd name="connsiteX20" fmla="*/ 1503712 w 5900213"/>
                <a:gd name="connsiteY20" fmla="*/ 1199445 h 2394480"/>
                <a:gd name="connsiteX21" fmla="*/ 1389059 w 5900213"/>
                <a:gd name="connsiteY21" fmla="*/ 1199445 h 2394480"/>
                <a:gd name="connsiteX22" fmla="*/ 1389059 w 5900213"/>
                <a:gd name="connsiteY22" fmla="*/ 1155344 h 2394480"/>
                <a:gd name="connsiteX23" fmla="*/ 1362608 w 5900213"/>
                <a:gd name="connsiteY23" fmla="*/ 1155344 h 2394480"/>
                <a:gd name="connsiteX24" fmla="*/ 1362608 w 5900213"/>
                <a:gd name="connsiteY24" fmla="*/ 1053922 h 2394480"/>
                <a:gd name="connsiteX25" fmla="*/ 1331738 w 5900213"/>
                <a:gd name="connsiteY25" fmla="*/ 1053922 h 2394480"/>
                <a:gd name="connsiteX26" fmla="*/ 1331738 w 5900213"/>
                <a:gd name="connsiteY26" fmla="*/ 974550 h 2394480"/>
                <a:gd name="connsiteX27" fmla="*/ 1318508 w 5900213"/>
                <a:gd name="connsiteY27" fmla="*/ 974550 h 2394480"/>
                <a:gd name="connsiteX28" fmla="*/ 1318508 w 5900213"/>
                <a:gd name="connsiteY28" fmla="*/ 895174 h 2394480"/>
                <a:gd name="connsiteX29" fmla="*/ 1261177 w 5900213"/>
                <a:gd name="connsiteY29" fmla="*/ 895174 h 2394480"/>
                <a:gd name="connsiteX30" fmla="*/ 1261177 w 5900213"/>
                <a:gd name="connsiteY30" fmla="*/ 802569 h 2394480"/>
                <a:gd name="connsiteX31" fmla="*/ 1031872 w 5900213"/>
                <a:gd name="connsiteY31" fmla="*/ 802569 h 2394480"/>
                <a:gd name="connsiteX32" fmla="*/ 1031872 w 5900213"/>
                <a:gd name="connsiteY32" fmla="*/ 692327 h 2394480"/>
                <a:gd name="connsiteX33" fmla="*/ 1009831 w 5900213"/>
                <a:gd name="connsiteY33" fmla="*/ 692327 h 2394480"/>
                <a:gd name="connsiteX34" fmla="*/ 1009831 w 5900213"/>
                <a:gd name="connsiteY34" fmla="*/ 595313 h 2394480"/>
                <a:gd name="connsiteX35" fmla="*/ 974550 w 5900213"/>
                <a:gd name="connsiteY35" fmla="*/ 595313 h 2394480"/>
                <a:gd name="connsiteX36" fmla="*/ 974550 w 5900213"/>
                <a:gd name="connsiteY36" fmla="*/ 498298 h 2394480"/>
                <a:gd name="connsiteX37" fmla="*/ 745244 w 5900213"/>
                <a:gd name="connsiteY37" fmla="*/ 498298 h 2394480"/>
                <a:gd name="connsiteX38" fmla="*/ 745244 w 5900213"/>
                <a:gd name="connsiteY38" fmla="*/ 405695 h 2394480"/>
                <a:gd name="connsiteX39" fmla="*/ 674688 w 5900213"/>
                <a:gd name="connsiteY39" fmla="*/ 405695 h 2394480"/>
                <a:gd name="connsiteX40" fmla="*/ 674688 w 5900213"/>
                <a:gd name="connsiteY40" fmla="*/ 304271 h 2394480"/>
                <a:gd name="connsiteX41" fmla="*/ 617361 w 5900213"/>
                <a:gd name="connsiteY41" fmla="*/ 304271 h 2394480"/>
                <a:gd name="connsiteX42" fmla="*/ 617361 w 5900213"/>
                <a:gd name="connsiteY42" fmla="*/ 211666 h 2394480"/>
                <a:gd name="connsiteX43" fmla="*/ 396875 w 5900213"/>
                <a:gd name="connsiteY43" fmla="*/ 211666 h 2394480"/>
                <a:gd name="connsiteX44" fmla="*/ 396875 w 5900213"/>
                <a:gd name="connsiteY44" fmla="*/ 0 h 2394480"/>
                <a:gd name="connsiteX45" fmla="*/ 0 w 5900213"/>
                <a:gd name="connsiteY45" fmla="*/ 0 h 239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0213" h="2394480">
                  <a:moveTo>
                    <a:pt x="5900214" y="2394480"/>
                  </a:moveTo>
                  <a:lnTo>
                    <a:pt x="3100035" y="2394480"/>
                  </a:lnTo>
                  <a:lnTo>
                    <a:pt x="3100035" y="2279828"/>
                  </a:lnTo>
                  <a:lnTo>
                    <a:pt x="2606145" y="2279828"/>
                  </a:lnTo>
                  <a:lnTo>
                    <a:pt x="2606145" y="2151945"/>
                  </a:lnTo>
                  <a:lnTo>
                    <a:pt x="2182816" y="2151945"/>
                  </a:lnTo>
                  <a:lnTo>
                    <a:pt x="2182816" y="2041703"/>
                  </a:lnTo>
                  <a:lnTo>
                    <a:pt x="1971151" y="2041703"/>
                  </a:lnTo>
                  <a:lnTo>
                    <a:pt x="1971151" y="1909410"/>
                  </a:lnTo>
                  <a:lnTo>
                    <a:pt x="1816808" y="1909410"/>
                  </a:lnTo>
                  <a:lnTo>
                    <a:pt x="1816808" y="1794758"/>
                  </a:lnTo>
                  <a:lnTo>
                    <a:pt x="1785938" y="1794758"/>
                  </a:lnTo>
                  <a:lnTo>
                    <a:pt x="1785938" y="1675695"/>
                  </a:lnTo>
                  <a:lnTo>
                    <a:pt x="1728616" y="1675695"/>
                  </a:lnTo>
                  <a:lnTo>
                    <a:pt x="1728616" y="1556633"/>
                  </a:lnTo>
                  <a:lnTo>
                    <a:pt x="1697746" y="1556633"/>
                  </a:lnTo>
                  <a:lnTo>
                    <a:pt x="1697746" y="1433160"/>
                  </a:lnTo>
                  <a:lnTo>
                    <a:pt x="1658055" y="1433160"/>
                  </a:lnTo>
                  <a:lnTo>
                    <a:pt x="1658055" y="1314098"/>
                  </a:lnTo>
                  <a:lnTo>
                    <a:pt x="1503712" y="1314098"/>
                  </a:lnTo>
                  <a:lnTo>
                    <a:pt x="1503712" y="1199445"/>
                  </a:lnTo>
                  <a:lnTo>
                    <a:pt x="1389059" y="1199445"/>
                  </a:lnTo>
                  <a:lnTo>
                    <a:pt x="1389059" y="1155344"/>
                  </a:lnTo>
                  <a:lnTo>
                    <a:pt x="1362608" y="1155344"/>
                  </a:lnTo>
                  <a:lnTo>
                    <a:pt x="1362608" y="1053922"/>
                  </a:lnTo>
                  <a:lnTo>
                    <a:pt x="1331738" y="1053922"/>
                  </a:lnTo>
                  <a:lnTo>
                    <a:pt x="1331738" y="974550"/>
                  </a:lnTo>
                  <a:lnTo>
                    <a:pt x="1318508" y="974550"/>
                  </a:lnTo>
                  <a:lnTo>
                    <a:pt x="1318508" y="895174"/>
                  </a:lnTo>
                  <a:lnTo>
                    <a:pt x="1261177" y="895174"/>
                  </a:lnTo>
                  <a:lnTo>
                    <a:pt x="1261177" y="802569"/>
                  </a:lnTo>
                  <a:lnTo>
                    <a:pt x="1031872" y="802569"/>
                  </a:lnTo>
                  <a:lnTo>
                    <a:pt x="1031872" y="692327"/>
                  </a:lnTo>
                  <a:lnTo>
                    <a:pt x="1009831" y="692327"/>
                  </a:lnTo>
                  <a:lnTo>
                    <a:pt x="1009831" y="595313"/>
                  </a:lnTo>
                  <a:lnTo>
                    <a:pt x="974550" y="595313"/>
                  </a:lnTo>
                  <a:lnTo>
                    <a:pt x="974550" y="498298"/>
                  </a:lnTo>
                  <a:lnTo>
                    <a:pt x="745244" y="498298"/>
                  </a:lnTo>
                  <a:lnTo>
                    <a:pt x="745244" y="405695"/>
                  </a:lnTo>
                  <a:lnTo>
                    <a:pt x="674688" y="405695"/>
                  </a:lnTo>
                  <a:lnTo>
                    <a:pt x="674688" y="304271"/>
                  </a:lnTo>
                  <a:lnTo>
                    <a:pt x="617361" y="304271"/>
                  </a:lnTo>
                  <a:lnTo>
                    <a:pt x="617361" y="211666"/>
                  </a:lnTo>
                  <a:lnTo>
                    <a:pt x="396875" y="211666"/>
                  </a:lnTo>
                  <a:lnTo>
                    <a:pt x="396875" y="0"/>
                  </a:ln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1" name="Freeform: Shape 153">
              <a:extLst>
                <a:ext uri="{FF2B5EF4-FFF2-40B4-BE49-F238E27FC236}">
                  <a16:creationId xmlns:a16="http://schemas.microsoft.com/office/drawing/2014/main" id="{28540070-F9E6-C647-B527-A93B509E152A}"/>
                </a:ext>
              </a:extLst>
            </p:cNvPr>
            <p:cNvSpPr/>
            <p:nvPr/>
          </p:nvSpPr>
          <p:spPr>
            <a:xfrm>
              <a:off x="4461023" y="330338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2" name="Freeform: Shape 154">
              <a:extLst>
                <a:ext uri="{FF2B5EF4-FFF2-40B4-BE49-F238E27FC236}">
                  <a16:creationId xmlns:a16="http://schemas.microsoft.com/office/drawing/2014/main" id="{CD18DE50-80C2-237F-2904-81253D1F9E52}"/>
                </a:ext>
              </a:extLst>
            </p:cNvPr>
            <p:cNvSpPr/>
            <p:nvPr/>
          </p:nvSpPr>
          <p:spPr>
            <a:xfrm>
              <a:off x="4686480" y="345893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3" name="Freeform: Shape 155">
              <a:extLst>
                <a:ext uri="{FF2B5EF4-FFF2-40B4-BE49-F238E27FC236}">
                  <a16:creationId xmlns:a16="http://schemas.microsoft.com/office/drawing/2014/main" id="{21837CFE-60DD-5E2D-BAC5-C8DB64744E20}"/>
                </a:ext>
              </a:extLst>
            </p:cNvPr>
            <p:cNvSpPr/>
            <p:nvPr/>
          </p:nvSpPr>
          <p:spPr>
            <a:xfrm>
              <a:off x="4781730" y="345893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4" name="Freeform: Shape 156">
              <a:extLst>
                <a:ext uri="{FF2B5EF4-FFF2-40B4-BE49-F238E27FC236}">
                  <a16:creationId xmlns:a16="http://schemas.microsoft.com/office/drawing/2014/main" id="{8558F615-71BD-A607-9682-9EA77C328B44}"/>
                </a:ext>
              </a:extLst>
            </p:cNvPr>
            <p:cNvSpPr/>
            <p:nvPr/>
          </p:nvSpPr>
          <p:spPr>
            <a:xfrm>
              <a:off x="6458139"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5" name="Freeform: Shape 157">
              <a:extLst>
                <a:ext uri="{FF2B5EF4-FFF2-40B4-BE49-F238E27FC236}">
                  <a16:creationId xmlns:a16="http://schemas.microsoft.com/office/drawing/2014/main" id="{C2160BE3-C268-C5CD-C290-458C5C841035}"/>
                </a:ext>
              </a:extLst>
            </p:cNvPr>
            <p:cNvSpPr/>
            <p:nvPr/>
          </p:nvSpPr>
          <p:spPr>
            <a:xfrm>
              <a:off x="6629589"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6" name="Freeform: Shape 158">
              <a:extLst>
                <a:ext uri="{FF2B5EF4-FFF2-40B4-BE49-F238E27FC236}">
                  <a16:creationId xmlns:a16="http://schemas.microsoft.com/office/drawing/2014/main" id="{D08CF3F5-E304-68D0-3B89-1FF1E3996C6F}"/>
                </a:ext>
              </a:extLst>
            </p:cNvPr>
            <p:cNvSpPr/>
            <p:nvPr/>
          </p:nvSpPr>
          <p:spPr>
            <a:xfrm>
              <a:off x="7296339"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7" name="Freeform: Shape 159">
              <a:extLst>
                <a:ext uri="{FF2B5EF4-FFF2-40B4-BE49-F238E27FC236}">
                  <a16:creationId xmlns:a16="http://schemas.microsoft.com/office/drawing/2014/main" id="{7E84044D-CCE9-532B-57E3-564E53BDE8AD}"/>
                </a:ext>
              </a:extLst>
            </p:cNvPr>
            <p:cNvSpPr/>
            <p:nvPr/>
          </p:nvSpPr>
          <p:spPr>
            <a:xfrm>
              <a:off x="8515549"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8" name="Freeform: Shape 160">
              <a:extLst>
                <a:ext uri="{FF2B5EF4-FFF2-40B4-BE49-F238E27FC236}">
                  <a16:creationId xmlns:a16="http://schemas.microsoft.com/office/drawing/2014/main" id="{1036174B-25E1-1A85-4F42-80C836FB700A}"/>
                </a:ext>
              </a:extLst>
            </p:cNvPr>
            <p:cNvSpPr/>
            <p:nvPr/>
          </p:nvSpPr>
          <p:spPr>
            <a:xfrm>
              <a:off x="8991808"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grpSp>
      <p:grpSp>
        <p:nvGrpSpPr>
          <p:cNvPr id="129" name="Group 128">
            <a:extLst>
              <a:ext uri="{FF2B5EF4-FFF2-40B4-BE49-F238E27FC236}">
                <a16:creationId xmlns:a16="http://schemas.microsoft.com/office/drawing/2014/main" id="{452DC3F4-93A1-67E8-B625-36F95A503249}"/>
              </a:ext>
            </a:extLst>
          </p:cNvPr>
          <p:cNvGrpSpPr/>
          <p:nvPr/>
        </p:nvGrpSpPr>
        <p:grpSpPr>
          <a:xfrm>
            <a:off x="6828675" y="2243560"/>
            <a:ext cx="4653164" cy="2052914"/>
            <a:chOff x="3252787" y="2166937"/>
            <a:chExt cx="5683672" cy="2527363"/>
          </a:xfrm>
        </p:grpSpPr>
        <p:sp>
          <p:nvSpPr>
            <p:cNvPr id="130" name="Freeform: Shape 167">
              <a:extLst>
                <a:ext uri="{FF2B5EF4-FFF2-40B4-BE49-F238E27FC236}">
                  <a16:creationId xmlns:a16="http://schemas.microsoft.com/office/drawing/2014/main" id="{343E042B-1BD9-7042-23A6-396DFEA51A89}"/>
                </a:ext>
              </a:extLst>
            </p:cNvPr>
            <p:cNvSpPr/>
            <p:nvPr/>
          </p:nvSpPr>
          <p:spPr>
            <a:xfrm>
              <a:off x="3252787" y="2224805"/>
              <a:ext cx="5683672" cy="2418850"/>
            </a:xfrm>
            <a:custGeom>
              <a:avLst/>
              <a:gdLst>
                <a:gd name="connsiteX0" fmla="*/ 5683673 w 5683672"/>
                <a:gd name="connsiteY0" fmla="*/ 2418850 h 2418850"/>
                <a:gd name="connsiteX1" fmla="*/ 4593308 w 5683672"/>
                <a:gd name="connsiteY1" fmla="*/ 2418850 h 2418850"/>
                <a:gd name="connsiteX2" fmla="*/ 4593308 w 5683672"/>
                <a:gd name="connsiteY2" fmla="*/ 2218320 h 2418850"/>
                <a:gd name="connsiteX3" fmla="*/ 4536910 w 5683672"/>
                <a:gd name="connsiteY3" fmla="*/ 2218320 h 2418850"/>
                <a:gd name="connsiteX4" fmla="*/ 4536910 w 5683672"/>
                <a:gd name="connsiteY4" fmla="*/ 2049128 h 2418850"/>
                <a:gd name="connsiteX5" fmla="*/ 4217318 w 5683672"/>
                <a:gd name="connsiteY5" fmla="*/ 2049128 h 2418850"/>
                <a:gd name="connsiteX6" fmla="*/ 4217318 w 5683672"/>
                <a:gd name="connsiteY6" fmla="*/ 1861133 h 2418850"/>
                <a:gd name="connsiteX7" fmla="*/ 3759870 w 5683672"/>
                <a:gd name="connsiteY7" fmla="*/ 1861133 h 2418850"/>
                <a:gd name="connsiteX8" fmla="*/ 3759870 w 5683672"/>
                <a:gd name="connsiteY8" fmla="*/ 1698208 h 2418850"/>
                <a:gd name="connsiteX9" fmla="*/ 3609470 w 5683672"/>
                <a:gd name="connsiteY9" fmla="*/ 1698208 h 2418850"/>
                <a:gd name="connsiteX10" fmla="*/ 3609470 w 5683672"/>
                <a:gd name="connsiteY10" fmla="*/ 1554075 h 2418850"/>
                <a:gd name="connsiteX11" fmla="*/ 3014158 w 5683672"/>
                <a:gd name="connsiteY11" fmla="*/ 1554075 h 2418850"/>
                <a:gd name="connsiteX12" fmla="*/ 3014158 w 5683672"/>
                <a:gd name="connsiteY12" fmla="*/ 1453815 h 2418850"/>
                <a:gd name="connsiteX13" fmla="*/ 2989098 w 5683672"/>
                <a:gd name="connsiteY13" fmla="*/ 1453815 h 2418850"/>
                <a:gd name="connsiteX14" fmla="*/ 2989098 w 5683672"/>
                <a:gd name="connsiteY14" fmla="*/ 1359823 h 2418850"/>
                <a:gd name="connsiteX15" fmla="*/ 2876302 w 5683672"/>
                <a:gd name="connsiteY15" fmla="*/ 1359823 h 2418850"/>
                <a:gd name="connsiteX16" fmla="*/ 2876302 w 5683672"/>
                <a:gd name="connsiteY16" fmla="*/ 1240760 h 2418850"/>
                <a:gd name="connsiteX17" fmla="*/ 2732170 w 5683672"/>
                <a:gd name="connsiteY17" fmla="*/ 1240760 h 2418850"/>
                <a:gd name="connsiteX18" fmla="*/ 2732170 w 5683672"/>
                <a:gd name="connsiteY18" fmla="*/ 1165560 h 2418850"/>
                <a:gd name="connsiteX19" fmla="*/ 2656970 w 5683672"/>
                <a:gd name="connsiteY19" fmla="*/ 1165560 h 2418850"/>
                <a:gd name="connsiteX20" fmla="*/ 2656970 w 5683672"/>
                <a:gd name="connsiteY20" fmla="*/ 1065300 h 2418850"/>
                <a:gd name="connsiteX21" fmla="*/ 2569245 w 5683672"/>
                <a:gd name="connsiteY21" fmla="*/ 1065300 h 2418850"/>
                <a:gd name="connsiteX22" fmla="*/ 2569245 w 5683672"/>
                <a:gd name="connsiteY22" fmla="*/ 971298 h 2418850"/>
                <a:gd name="connsiteX23" fmla="*/ 2143125 w 5683672"/>
                <a:gd name="connsiteY23" fmla="*/ 971298 h 2418850"/>
                <a:gd name="connsiteX24" fmla="*/ 2143125 w 5683672"/>
                <a:gd name="connsiteY24" fmla="*/ 877302 h 2418850"/>
                <a:gd name="connsiteX25" fmla="*/ 1729540 w 5683672"/>
                <a:gd name="connsiteY25" fmla="*/ 877302 h 2418850"/>
                <a:gd name="connsiteX26" fmla="*/ 1729540 w 5683672"/>
                <a:gd name="connsiteY26" fmla="*/ 770773 h 2418850"/>
                <a:gd name="connsiteX27" fmla="*/ 1641805 w 5683672"/>
                <a:gd name="connsiteY27" fmla="*/ 770773 h 2418850"/>
                <a:gd name="connsiteX28" fmla="*/ 1641805 w 5683672"/>
                <a:gd name="connsiteY28" fmla="*/ 676776 h 2418850"/>
                <a:gd name="connsiteX29" fmla="*/ 1566615 w 5683672"/>
                <a:gd name="connsiteY29" fmla="*/ 676776 h 2418850"/>
                <a:gd name="connsiteX30" fmla="*/ 1566615 w 5683672"/>
                <a:gd name="connsiteY30" fmla="*/ 570247 h 2418850"/>
                <a:gd name="connsiteX31" fmla="*/ 1409948 w 5683672"/>
                <a:gd name="connsiteY31" fmla="*/ 570247 h 2418850"/>
                <a:gd name="connsiteX32" fmla="*/ 1409948 w 5683672"/>
                <a:gd name="connsiteY32" fmla="*/ 488783 h 2418850"/>
                <a:gd name="connsiteX33" fmla="*/ 1265825 w 5683672"/>
                <a:gd name="connsiteY33" fmla="*/ 488783 h 2418850"/>
                <a:gd name="connsiteX34" fmla="*/ 1265825 w 5683672"/>
                <a:gd name="connsiteY34" fmla="*/ 382253 h 2418850"/>
                <a:gd name="connsiteX35" fmla="*/ 1077830 w 5683672"/>
                <a:gd name="connsiteY35" fmla="*/ 382253 h 2418850"/>
                <a:gd name="connsiteX36" fmla="*/ 1077830 w 5683672"/>
                <a:gd name="connsiteY36" fmla="*/ 294523 h 2418850"/>
                <a:gd name="connsiteX37" fmla="*/ 977560 w 5683672"/>
                <a:gd name="connsiteY37" fmla="*/ 294523 h 2418850"/>
                <a:gd name="connsiteX38" fmla="*/ 977560 w 5683672"/>
                <a:gd name="connsiteY38" fmla="*/ 187993 h 2418850"/>
                <a:gd name="connsiteX39" fmla="*/ 357188 w 5683672"/>
                <a:gd name="connsiteY39" fmla="*/ 187993 h 2418850"/>
                <a:gd name="connsiteX40" fmla="*/ 357188 w 5683672"/>
                <a:gd name="connsiteY40" fmla="*/ 0 h 2418850"/>
                <a:gd name="connsiteX41" fmla="*/ 0 w 5683672"/>
                <a:gd name="connsiteY41" fmla="*/ 0 h 24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3672" h="2418850">
                  <a:moveTo>
                    <a:pt x="5683673" y="2418850"/>
                  </a:moveTo>
                  <a:lnTo>
                    <a:pt x="4593308" y="2418850"/>
                  </a:lnTo>
                  <a:lnTo>
                    <a:pt x="4593308" y="2218320"/>
                  </a:lnTo>
                  <a:lnTo>
                    <a:pt x="4536910" y="2218320"/>
                  </a:lnTo>
                  <a:lnTo>
                    <a:pt x="4536910" y="2049128"/>
                  </a:lnTo>
                  <a:lnTo>
                    <a:pt x="4217318" y="2049128"/>
                  </a:lnTo>
                  <a:lnTo>
                    <a:pt x="4217318" y="1861133"/>
                  </a:lnTo>
                  <a:lnTo>
                    <a:pt x="3759870" y="1861133"/>
                  </a:lnTo>
                  <a:lnTo>
                    <a:pt x="3759870" y="1698208"/>
                  </a:lnTo>
                  <a:lnTo>
                    <a:pt x="3609470" y="1698208"/>
                  </a:lnTo>
                  <a:lnTo>
                    <a:pt x="3609470" y="1554075"/>
                  </a:lnTo>
                  <a:lnTo>
                    <a:pt x="3014158" y="1554075"/>
                  </a:lnTo>
                  <a:lnTo>
                    <a:pt x="3014158" y="1453815"/>
                  </a:lnTo>
                  <a:lnTo>
                    <a:pt x="2989098" y="1453815"/>
                  </a:lnTo>
                  <a:lnTo>
                    <a:pt x="2989098" y="1359823"/>
                  </a:lnTo>
                  <a:lnTo>
                    <a:pt x="2876302" y="1359823"/>
                  </a:lnTo>
                  <a:lnTo>
                    <a:pt x="2876302" y="1240760"/>
                  </a:lnTo>
                  <a:lnTo>
                    <a:pt x="2732170" y="1240760"/>
                  </a:lnTo>
                  <a:lnTo>
                    <a:pt x="2732170" y="1165560"/>
                  </a:lnTo>
                  <a:lnTo>
                    <a:pt x="2656970" y="1165560"/>
                  </a:lnTo>
                  <a:lnTo>
                    <a:pt x="2656970" y="1065300"/>
                  </a:lnTo>
                  <a:lnTo>
                    <a:pt x="2569245" y="1065300"/>
                  </a:lnTo>
                  <a:lnTo>
                    <a:pt x="2569245" y="971298"/>
                  </a:lnTo>
                  <a:lnTo>
                    <a:pt x="2143125" y="971298"/>
                  </a:lnTo>
                  <a:lnTo>
                    <a:pt x="2143125" y="877302"/>
                  </a:lnTo>
                  <a:lnTo>
                    <a:pt x="1729540" y="877302"/>
                  </a:lnTo>
                  <a:lnTo>
                    <a:pt x="1729540" y="770773"/>
                  </a:lnTo>
                  <a:lnTo>
                    <a:pt x="1641805" y="770773"/>
                  </a:lnTo>
                  <a:lnTo>
                    <a:pt x="1641805" y="676776"/>
                  </a:lnTo>
                  <a:lnTo>
                    <a:pt x="1566615" y="676776"/>
                  </a:lnTo>
                  <a:lnTo>
                    <a:pt x="1566615" y="570247"/>
                  </a:lnTo>
                  <a:lnTo>
                    <a:pt x="1409948" y="570247"/>
                  </a:lnTo>
                  <a:lnTo>
                    <a:pt x="1409948" y="488783"/>
                  </a:lnTo>
                  <a:lnTo>
                    <a:pt x="1265825" y="488783"/>
                  </a:lnTo>
                  <a:lnTo>
                    <a:pt x="1265825" y="382253"/>
                  </a:lnTo>
                  <a:lnTo>
                    <a:pt x="1077830" y="382253"/>
                  </a:lnTo>
                  <a:lnTo>
                    <a:pt x="1077830" y="294523"/>
                  </a:lnTo>
                  <a:lnTo>
                    <a:pt x="977560" y="294523"/>
                  </a:lnTo>
                  <a:lnTo>
                    <a:pt x="977560" y="187993"/>
                  </a:lnTo>
                  <a:lnTo>
                    <a:pt x="357188" y="187993"/>
                  </a:lnTo>
                  <a:lnTo>
                    <a:pt x="357188"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1" name="Freeform: Shape 168">
              <a:extLst>
                <a:ext uri="{FF2B5EF4-FFF2-40B4-BE49-F238E27FC236}">
                  <a16:creationId xmlns:a16="http://schemas.microsoft.com/office/drawing/2014/main" id="{1582FDB4-B0CD-91CD-D6BB-35395908D7BB}"/>
                </a:ext>
              </a:extLst>
            </p:cNvPr>
            <p:cNvSpPr/>
            <p:nvPr/>
          </p:nvSpPr>
          <p:spPr>
            <a:xfrm>
              <a:off x="3282112" y="21669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2" name="Freeform: Shape 169">
              <a:extLst>
                <a:ext uri="{FF2B5EF4-FFF2-40B4-BE49-F238E27FC236}">
                  <a16:creationId xmlns:a16="http://schemas.microsoft.com/office/drawing/2014/main" id="{ED819958-54B0-13F7-3B36-12C0F1705E9F}"/>
                </a:ext>
              </a:extLst>
            </p:cNvPr>
            <p:cNvSpPr/>
            <p:nvPr/>
          </p:nvSpPr>
          <p:spPr>
            <a:xfrm>
              <a:off x="6311083" y="3709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3" name="Freeform: Shape 170">
              <a:extLst>
                <a:ext uri="{FF2B5EF4-FFF2-40B4-BE49-F238E27FC236}">
                  <a16:creationId xmlns:a16="http://schemas.microsoft.com/office/drawing/2014/main" id="{2E9E1CFD-56B1-EA33-9A55-D8FE5C4F7AC8}"/>
                </a:ext>
              </a:extLst>
            </p:cNvPr>
            <p:cNvSpPr/>
            <p:nvPr/>
          </p:nvSpPr>
          <p:spPr>
            <a:xfrm>
              <a:off x="6501583" y="3709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4" name="Freeform: Shape 171">
              <a:extLst>
                <a:ext uri="{FF2B5EF4-FFF2-40B4-BE49-F238E27FC236}">
                  <a16:creationId xmlns:a16="http://schemas.microsoft.com/office/drawing/2014/main" id="{8ADFD634-D6D2-BF6A-4CB9-F584BA1B8257}"/>
                </a:ext>
              </a:extLst>
            </p:cNvPr>
            <p:cNvSpPr/>
            <p:nvPr/>
          </p:nvSpPr>
          <p:spPr>
            <a:xfrm>
              <a:off x="6558733" y="3709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5" name="Freeform: Shape 172">
              <a:extLst>
                <a:ext uri="{FF2B5EF4-FFF2-40B4-BE49-F238E27FC236}">
                  <a16:creationId xmlns:a16="http://schemas.microsoft.com/office/drawing/2014/main" id="{4135B937-398A-05A2-2FA0-0DD3A567ABB1}"/>
                </a:ext>
              </a:extLst>
            </p:cNvPr>
            <p:cNvSpPr/>
            <p:nvPr/>
          </p:nvSpPr>
          <p:spPr>
            <a:xfrm>
              <a:off x="6692083" y="3709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6" name="Freeform: Shape 173">
              <a:extLst>
                <a:ext uri="{FF2B5EF4-FFF2-40B4-BE49-F238E27FC236}">
                  <a16:creationId xmlns:a16="http://schemas.microsoft.com/office/drawing/2014/main" id="{CF144AC5-86FA-2566-2F71-805DAF96A00D}"/>
                </a:ext>
              </a:extLst>
            </p:cNvPr>
            <p:cNvSpPr/>
            <p:nvPr/>
          </p:nvSpPr>
          <p:spPr>
            <a:xfrm>
              <a:off x="6882583" y="3862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7" name="Freeform: Shape 174">
              <a:extLst>
                <a:ext uri="{FF2B5EF4-FFF2-40B4-BE49-F238E27FC236}">
                  <a16:creationId xmlns:a16="http://schemas.microsoft.com/office/drawing/2014/main" id="{C59539C7-A2C9-44D7-DCEB-C0C455AB31CD}"/>
                </a:ext>
              </a:extLst>
            </p:cNvPr>
            <p:cNvSpPr/>
            <p:nvPr/>
          </p:nvSpPr>
          <p:spPr>
            <a:xfrm>
              <a:off x="6920683" y="3862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8" name="Freeform: Shape 175">
              <a:extLst>
                <a:ext uri="{FF2B5EF4-FFF2-40B4-BE49-F238E27FC236}">
                  <a16:creationId xmlns:a16="http://schemas.microsoft.com/office/drawing/2014/main" id="{64B3A9A5-0328-77A7-0F0F-C533713B91DF}"/>
                </a:ext>
              </a:extLst>
            </p:cNvPr>
            <p:cNvSpPr/>
            <p:nvPr/>
          </p:nvSpPr>
          <p:spPr>
            <a:xfrm>
              <a:off x="7187383" y="40338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9" name="Freeform: Shape 176">
              <a:extLst>
                <a:ext uri="{FF2B5EF4-FFF2-40B4-BE49-F238E27FC236}">
                  <a16:creationId xmlns:a16="http://schemas.microsoft.com/office/drawing/2014/main" id="{DF6B0F7C-DF43-6538-5D1E-DC733FD79D26}"/>
                </a:ext>
              </a:extLst>
            </p:cNvPr>
            <p:cNvSpPr/>
            <p:nvPr/>
          </p:nvSpPr>
          <p:spPr>
            <a:xfrm>
              <a:off x="8216092" y="45863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0" name="Freeform: Shape 177">
              <a:extLst>
                <a:ext uri="{FF2B5EF4-FFF2-40B4-BE49-F238E27FC236}">
                  <a16:creationId xmlns:a16="http://schemas.microsoft.com/office/drawing/2014/main" id="{B3F3A4C1-BDF1-9748-9407-C156E09C2B05}"/>
                </a:ext>
              </a:extLst>
            </p:cNvPr>
            <p:cNvSpPr/>
            <p:nvPr/>
          </p:nvSpPr>
          <p:spPr>
            <a:xfrm>
              <a:off x="8673292" y="45863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1" name="Freeform: Shape 178">
              <a:extLst>
                <a:ext uri="{FF2B5EF4-FFF2-40B4-BE49-F238E27FC236}">
                  <a16:creationId xmlns:a16="http://schemas.microsoft.com/office/drawing/2014/main" id="{4CC67449-B5A1-84E4-7EF4-4E2ACC222DF5}"/>
                </a:ext>
              </a:extLst>
            </p:cNvPr>
            <p:cNvSpPr/>
            <p:nvPr/>
          </p:nvSpPr>
          <p:spPr>
            <a:xfrm>
              <a:off x="8882852" y="45863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Tree>
    <p:extLst>
      <p:ext uri="{BB962C8B-B14F-4D97-AF65-F5344CB8AC3E}">
        <p14:creationId xmlns:p14="http://schemas.microsoft.com/office/powerpoint/2010/main" val="19606916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958578" cy="807720"/>
          </a:xfrm>
        </p:spPr>
        <p:txBody>
          <a:bodyPr/>
          <a:lstStyle/>
          <a:p>
            <a:r>
              <a:rPr lang="ja-JP" dirty="0"/>
              <a:t>LBA24：KRYSTAL-1：KRASG12C変異を有する進行性結腸直腸癌(CRC)患者におけるアダグラシブ(MRTX849)併用または非併用での有効性と安全性の更新 – Klempner SJ、et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5000"/>
              </a:spcBef>
              <a:buNone/>
            </a:pPr>
            <a:r>
              <a:rPr lang="ja-JP" b="1"/>
              <a:t>結論</a:t>
            </a:r>
          </a:p>
          <a:p>
            <a:r>
              <a:rPr lang="ja-JP" b="1"/>
              <a:t>複数の治療歴およびKRAS G12C変異を有するmCRC患者において、アダグラシブ±セツキシマブは有望な抗腫瘍活性を示し、管理可能な安全性プロファイルを示した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Klempner SJ, et al.Ann Oncol 2022;33(suppl):abstr LBA24 </a:t>
            </a:r>
          </a:p>
        </p:txBody>
      </p:sp>
      <p:graphicFrame>
        <p:nvGraphicFramePr>
          <p:cNvPr id="7" name="Table 6"/>
          <p:cNvGraphicFramePr>
            <a:graphicFrameLocks noGrp="1"/>
          </p:cNvGraphicFramePr>
          <p:nvPr>
            <p:extLst>
              <p:ext uri="{D42A27DB-BD31-4B8C-83A1-F6EECF244321}">
                <p14:modId xmlns:p14="http://schemas.microsoft.com/office/powerpoint/2010/main" val="3085987770"/>
              </p:ext>
            </p:extLst>
          </p:nvPr>
        </p:nvGraphicFramePr>
        <p:xfrm>
          <a:off x="500937" y="1703671"/>
          <a:ext cx="5428650" cy="2255520"/>
        </p:xfrm>
        <a:graphic>
          <a:graphicData uri="http://schemas.openxmlformats.org/drawingml/2006/table">
            <a:tbl>
              <a:tblPr firstRow="1" bandRow="1">
                <a:tableStyleId>{5202B0CA-FC54-4496-8BCA-5EF66A818D29}</a:tableStyleId>
              </a:tblPr>
              <a:tblGrid>
                <a:gridCol w="2134352">
                  <a:extLst>
                    <a:ext uri="{9D8B030D-6E8A-4147-A177-3AD203B41FA5}">
                      <a16:colId xmlns:a16="http://schemas.microsoft.com/office/drawing/2014/main" val="2713438561"/>
                    </a:ext>
                  </a:extLst>
                </a:gridCol>
                <a:gridCol w="1647149">
                  <a:extLst>
                    <a:ext uri="{9D8B030D-6E8A-4147-A177-3AD203B41FA5}">
                      <a16:colId xmlns:a16="http://schemas.microsoft.com/office/drawing/2014/main" val="1190940076"/>
                    </a:ext>
                  </a:extLst>
                </a:gridCol>
                <a:gridCol w="1647149">
                  <a:extLst>
                    <a:ext uri="{9D8B030D-6E8A-4147-A177-3AD203B41FA5}">
                      <a16:colId xmlns:a16="http://schemas.microsoft.com/office/drawing/2014/main" val="1068838774"/>
                    </a:ext>
                  </a:extLst>
                </a:gridCol>
              </a:tblGrid>
              <a:tr h="722108">
                <a:tc>
                  <a:txBody>
                    <a:bodyPr/>
                    <a:lstStyle/>
                    <a:p>
                      <a:endParaRPr lang="en-GB" sz="1400" dirty="0">
                        <a:solidFill>
                          <a:schemeClr val="tx2"/>
                        </a:solidFill>
                      </a:endParaRPr>
                    </a:p>
                  </a:txBody>
                  <a:tcPr anchor="ctr"/>
                </a:tc>
                <a:tc>
                  <a:txBody>
                    <a:bodyPr/>
                    <a:lstStyle/>
                    <a:p>
                      <a:pPr algn="ctr"/>
                      <a:r>
                        <a:rPr lang="ja-JP" sz="1400" dirty="0">
                          <a:solidFill>
                            <a:schemeClr val="tx2"/>
                          </a:solidFill>
                        </a:rPr>
                        <a:t>アダグラシブ
(n=43)</a:t>
                      </a:r>
                    </a:p>
                  </a:txBody>
                  <a:tcPr anchor="ctr"/>
                </a:tc>
                <a:tc>
                  <a:txBody>
                    <a:bodyPr/>
                    <a:lstStyle/>
                    <a:p>
                      <a:pPr algn="ctr"/>
                      <a:r>
                        <a:rPr lang="ja-JP" sz="1400" dirty="0">
                          <a:solidFill>
                            <a:schemeClr val="tx2"/>
                          </a:solidFill>
                        </a:rPr>
                        <a:t>アダグラシブ + </a:t>
                      </a:r>
                      <a:br>
                        <a:rPr lang="en-GB" altLang="ja-JP" sz="1400" dirty="0">
                          <a:solidFill>
                            <a:schemeClr val="tx2"/>
                          </a:solidFill>
                        </a:rPr>
                      </a:br>
                      <a:r>
                        <a:rPr lang="ja-JP" sz="1400" dirty="0">
                          <a:solidFill>
                            <a:schemeClr val="tx2"/>
                          </a:solidFill>
                        </a:rPr>
                        <a:t>セツキシマブ
(n=28)</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ORR、n (%)</a:t>
                      </a:r>
                    </a:p>
                  </a:txBody>
                  <a:tcPr/>
                </a:tc>
                <a:tc>
                  <a:txBody>
                    <a:bodyPr/>
                    <a:lstStyle/>
                    <a:p>
                      <a:pPr algn="ctr"/>
                      <a:r>
                        <a:rPr lang="ja-JP" sz="1400">
                          <a:solidFill>
                            <a:schemeClr val="tx1"/>
                          </a:solidFill>
                        </a:rPr>
                        <a:t>8 (19</a:t>
                      </a:r>
                      <a:r>
                        <a:rPr lang="ja-JP" sz="1400" baseline="0">
                          <a:solidFill>
                            <a:schemeClr val="tx1"/>
                          </a:solidFill>
                        </a:rPr>
                        <a:t>)</a:t>
                      </a:r>
                    </a:p>
                  </a:txBody>
                  <a:tcPr/>
                </a:tc>
                <a:tc>
                  <a:txBody>
                    <a:bodyPr/>
                    <a:lstStyle/>
                    <a:p>
                      <a:pPr algn="ctr"/>
                      <a:r>
                        <a:rPr lang="ja-JP" sz="1400">
                          <a:solidFill>
                            <a:schemeClr val="tx1"/>
                          </a:solidFill>
                        </a:rPr>
                        <a:t>13 (46)</a:t>
                      </a:r>
                    </a:p>
                  </a:txBody>
                  <a:tcPr/>
                </a:tc>
                <a:extLst>
                  <a:ext uri="{0D108BD9-81ED-4DB2-BD59-A6C34878D82A}">
                    <a16:rowId xmlns:a16="http://schemas.microsoft.com/office/drawing/2014/main" val="978232405"/>
                  </a:ext>
                </a:extLst>
              </a:tr>
              <a:tr h="0">
                <a:tc>
                  <a:txBody>
                    <a:bodyPr/>
                    <a:lstStyle/>
                    <a:p>
                      <a:r>
                        <a:rPr lang="ja-JP" sz="1400">
                          <a:solidFill>
                            <a:schemeClr val="tx1"/>
                          </a:solidFill>
                        </a:rPr>
                        <a:t>DCR、n (%)</a:t>
                      </a:r>
                    </a:p>
                  </a:txBody>
                  <a:tcPr/>
                </a:tc>
                <a:tc>
                  <a:txBody>
                    <a:bodyPr/>
                    <a:lstStyle/>
                    <a:p>
                      <a:pPr algn="ctr"/>
                      <a:r>
                        <a:rPr lang="ja-JP" sz="1400">
                          <a:solidFill>
                            <a:schemeClr val="tx1"/>
                          </a:solidFill>
                        </a:rPr>
                        <a:t>37 (86)</a:t>
                      </a:r>
                    </a:p>
                  </a:txBody>
                  <a:tcPr/>
                </a:tc>
                <a:tc>
                  <a:txBody>
                    <a:bodyPr/>
                    <a:lstStyle/>
                    <a:p>
                      <a:pPr algn="ctr"/>
                      <a:r>
                        <a:rPr lang="ja-JP" sz="1400">
                          <a:solidFill>
                            <a:schemeClr val="tx1"/>
                          </a:solidFill>
                        </a:rPr>
                        <a:t>28</a:t>
                      </a:r>
                      <a:r>
                        <a:rPr lang="ja-JP" sz="1400" baseline="0">
                          <a:solidFill>
                            <a:schemeClr val="tx1"/>
                          </a:solidFill>
                        </a:rPr>
                        <a:t> (100)</a:t>
                      </a:r>
                    </a:p>
                  </a:txBody>
                  <a:tcPr/>
                </a:tc>
                <a:extLst>
                  <a:ext uri="{0D108BD9-81ED-4DB2-BD59-A6C34878D82A}">
                    <a16:rowId xmlns:a16="http://schemas.microsoft.com/office/drawing/2014/main" val="2912163037"/>
                  </a:ext>
                </a:extLst>
              </a:tr>
              <a:tr h="0">
                <a:tc>
                  <a:txBody>
                    <a:bodyPr/>
                    <a:lstStyle/>
                    <a:p>
                      <a:r>
                        <a:rPr lang="ja-JP" sz="1400" baseline="0">
                          <a:solidFill>
                            <a:schemeClr val="tx1"/>
                          </a:solidFill>
                        </a:rPr>
                        <a:t>腫瘍縮小の発生、%</a:t>
                      </a:r>
                    </a:p>
                  </a:txBody>
                  <a:tcPr/>
                </a:tc>
                <a:tc>
                  <a:txBody>
                    <a:bodyPr/>
                    <a:lstStyle/>
                    <a:p>
                      <a:pPr algn="ctr"/>
                      <a:r>
                        <a:rPr lang="ja-JP" sz="1400">
                          <a:solidFill>
                            <a:schemeClr val="tx1"/>
                          </a:solidFill>
                        </a:rPr>
                        <a:t>79</a:t>
                      </a:r>
                    </a:p>
                  </a:txBody>
                  <a:tcPr/>
                </a:tc>
                <a:tc>
                  <a:txBody>
                    <a:bodyPr/>
                    <a:lstStyle/>
                    <a:p>
                      <a:pPr algn="ctr"/>
                      <a:r>
                        <a:rPr lang="ja-JP" sz="1400">
                          <a:solidFill>
                            <a:schemeClr val="tx1"/>
                          </a:solidFill>
                        </a:rPr>
                        <a:t>93</a:t>
                      </a:r>
                    </a:p>
                  </a:txBody>
                  <a:tcPr/>
                </a:tc>
                <a:extLst>
                  <a:ext uri="{0D108BD9-81ED-4DB2-BD59-A6C34878D82A}">
                    <a16:rowId xmlns:a16="http://schemas.microsoft.com/office/drawing/2014/main" val="4265744846"/>
                  </a:ext>
                </a:extLst>
              </a:tr>
              <a:tr h="0">
                <a:tc>
                  <a:txBody>
                    <a:bodyPr/>
                    <a:lstStyle/>
                    <a:p>
                      <a:r>
                        <a:rPr lang="ja-JP" sz="1400" baseline="0">
                          <a:solidFill>
                            <a:schemeClr val="tx1"/>
                          </a:solidFill>
                        </a:rPr>
                        <a:t>mDoR、月数</a:t>
                      </a:r>
                    </a:p>
                  </a:txBody>
                  <a:tcPr/>
                </a:tc>
                <a:tc>
                  <a:txBody>
                    <a:bodyPr/>
                    <a:lstStyle/>
                    <a:p>
                      <a:pPr algn="ctr"/>
                      <a:r>
                        <a:rPr lang="ja-JP" sz="1400">
                          <a:solidFill>
                            <a:schemeClr val="tx1"/>
                          </a:solidFill>
                        </a:rPr>
                        <a:t>4.3</a:t>
                      </a:r>
                    </a:p>
                  </a:txBody>
                  <a:tcPr/>
                </a:tc>
                <a:tc>
                  <a:txBody>
                    <a:bodyPr/>
                    <a:lstStyle/>
                    <a:p>
                      <a:pPr algn="ctr"/>
                      <a:r>
                        <a:rPr lang="ja-JP" sz="1400">
                          <a:solidFill>
                            <a:schemeClr val="tx1"/>
                          </a:solidFill>
                        </a:rPr>
                        <a:t>7.6</a:t>
                      </a:r>
                    </a:p>
                  </a:txBody>
                  <a:tcPr/>
                </a:tc>
                <a:extLst>
                  <a:ext uri="{0D108BD9-81ED-4DB2-BD59-A6C34878D82A}">
                    <a16:rowId xmlns:a16="http://schemas.microsoft.com/office/drawing/2014/main" val="656035199"/>
                  </a:ext>
                </a:extLst>
              </a:tr>
              <a:tr h="0">
                <a:tc>
                  <a:txBody>
                    <a:bodyPr/>
                    <a:lstStyle/>
                    <a:p>
                      <a:r>
                        <a:rPr lang="ja-JP" sz="1400" baseline="0">
                          <a:solidFill>
                            <a:schemeClr val="tx1"/>
                          </a:solidFill>
                        </a:rPr>
                        <a:t>mTTR, mo</a:t>
                      </a:r>
                    </a:p>
                  </a:txBody>
                  <a:tcPr/>
                </a:tc>
                <a:tc>
                  <a:txBody>
                    <a:bodyPr/>
                    <a:lstStyle/>
                    <a:p>
                      <a:pPr algn="ctr"/>
                      <a:r>
                        <a:rPr lang="ja-JP" sz="1400">
                          <a:solidFill>
                            <a:schemeClr val="tx1"/>
                          </a:solidFill>
                        </a:rPr>
                        <a:t>1.5</a:t>
                      </a:r>
                    </a:p>
                  </a:txBody>
                  <a:tcPr/>
                </a:tc>
                <a:tc>
                  <a:txBody>
                    <a:bodyPr/>
                    <a:lstStyle/>
                    <a:p>
                      <a:pPr algn="ctr"/>
                      <a:r>
                        <a:rPr lang="ja-JP" sz="1400" dirty="0">
                          <a:solidFill>
                            <a:schemeClr val="tx1"/>
                          </a:solidFill>
                        </a:rPr>
                        <a:t>1.4</a:t>
                      </a:r>
                    </a:p>
                  </a:txBody>
                  <a:tcPr/>
                </a:tc>
                <a:extLst>
                  <a:ext uri="{0D108BD9-81ED-4DB2-BD59-A6C34878D82A}">
                    <a16:rowId xmlns:a16="http://schemas.microsoft.com/office/drawing/2014/main" val="32211429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02892864"/>
              </p:ext>
            </p:extLst>
          </p:nvPr>
        </p:nvGraphicFramePr>
        <p:xfrm>
          <a:off x="6276518" y="1703671"/>
          <a:ext cx="5428651" cy="2682240"/>
        </p:xfrm>
        <a:graphic>
          <a:graphicData uri="http://schemas.openxmlformats.org/drawingml/2006/table">
            <a:tbl>
              <a:tblPr firstRow="1" bandRow="1">
                <a:tableStyleId>{5202B0CA-FC54-4496-8BCA-5EF66A818D29}</a:tableStyleId>
              </a:tblPr>
              <a:tblGrid>
                <a:gridCol w="2651661">
                  <a:extLst>
                    <a:ext uri="{9D8B030D-6E8A-4147-A177-3AD203B41FA5}">
                      <a16:colId xmlns:a16="http://schemas.microsoft.com/office/drawing/2014/main" val="2713438561"/>
                    </a:ext>
                  </a:extLst>
                </a:gridCol>
                <a:gridCol w="1323324">
                  <a:extLst>
                    <a:ext uri="{9D8B030D-6E8A-4147-A177-3AD203B41FA5}">
                      <a16:colId xmlns:a16="http://schemas.microsoft.com/office/drawing/2014/main" val="1190940076"/>
                    </a:ext>
                  </a:extLst>
                </a:gridCol>
                <a:gridCol w="1453666">
                  <a:extLst>
                    <a:ext uri="{9D8B030D-6E8A-4147-A177-3AD203B41FA5}">
                      <a16:colId xmlns:a16="http://schemas.microsoft.com/office/drawing/2014/main" val="1068838774"/>
                    </a:ext>
                  </a:extLst>
                </a:gridCol>
              </a:tblGrid>
              <a:tr h="722108">
                <a:tc>
                  <a:txBody>
                    <a:bodyPr/>
                    <a:lstStyle/>
                    <a:p>
                      <a:r>
                        <a:rPr lang="ja-JP" sz="1400">
                          <a:solidFill>
                            <a:schemeClr val="tx2"/>
                          </a:solidFill>
                        </a:rPr>
                        <a:t>TRAEs、</a:t>
                      </a:r>
                      <a:r>
                        <a:rPr lang="ja-JP" sz="1400" baseline="0">
                          <a:solidFill>
                            <a:schemeClr val="tx2"/>
                          </a:solidFill>
                        </a:rPr>
                        <a:t> %</a:t>
                      </a:r>
                    </a:p>
                  </a:txBody>
                  <a:tcPr anchor="ctr"/>
                </a:tc>
                <a:tc>
                  <a:txBody>
                    <a:bodyPr/>
                    <a:lstStyle/>
                    <a:p>
                      <a:pPr algn="ctr"/>
                      <a:r>
                        <a:rPr lang="ja-JP" sz="1400" dirty="0">
                          <a:solidFill>
                            <a:schemeClr val="tx2"/>
                          </a:solidFill>
                        </a:rPr>
                        <a:t>アダグラシブ
(n=43)</a:t>
                      </a:r>
                    </a:p>
                  </a:txBody>
                  <a:tcPr anchor="ctr"/>
                </a:tc>
                <a:tc>
                  <a:txBody>
                    <a:bodyPr/>
                    <a:lstStyle/>
                    <a:p>
                      <a:pPr algn="ctr"/>
                      <a:r>
                        <a:rPr lang="ja-JP" sz="1400" dirty="0">
                          <a:solidFill>
                            <a:schemeClr val="tx2"/>
                          </a:solidFill>
                        </a:rPr>
                        <a:t>アダグラシブ + セツキシマブ
(n=28)</a:t>
                      </a:r>
                    </a:p>
                  </a:txBody>
                  <a:tcPr anchor="ctr"/>
                </a:tc>
                <a:extLst>
                  <a:ext uri="{0D108BD9-81ED-4DB2-BD59-A6C34878D82A}">
                    <a16:rowId xmlns:a16="http://schemas.microsoft.com/office/drawing/2014/main" val="3667548636"/>
                  </a:ext>
                </a:extLst>
              </a:tr>
              <a:tr h="0">
                <a:tc>
                  <a:txBody>
                    <a:bodyPr/>
                    <a:lstStyle/>
                    <a:p>
                      <a:r>
                        <a:rPr lang="ja-JP" sz="1400" baseline="0" dirty="0">
                          <a:solidFill>
                            <a:schemeClr val="tx1"/>
                          </a:solidFill>
                        </a:rPr>
                        <a:t>グレード3</a:t>
                      </a:r>
                    </a:p>
                  </a:txBody>
                  <a:tcPr/>
                </a:tc>
                <a:tc>
                  <a:txBody>
                    <a:bodyPr/>
                    <a:lstStyle/>
                    <a:p>
                      <a:pPr algn="ctr"/>
                      <a:r>
                        <a:rPr lang="ja-JP" sz="1400">
                          <a:solidFill>
                            <a:schemeClr val="tx1"/>
                          </a:solidFill>
                        </a:rPr>
                        <a:t>30</a:t>
                      </a:r>
                    </a:p>
                  </a:txBody>
                  <a:tcPr/>
                </a:tc>
                <a:tc>
                  <a:txBody>
                    <a:bodyPr/>
                    <a:lstStyle/>
                    <a:p>
                      <a:pPr algn="ctr"/>
                      <a:r>
                        <a:rPr lang="ja-JP" sz="1400">
                          <a:solidFill>
                            <a:schemeClr val="tx1"/>
                          </a:solidFill>
                        </a:rPr>
                        <a:t>9</a:t>
                      </a:r>
                    </a:p>
                  </a:txBody>
                  <a:tcPr/>
                </a:tc>
                <a:extLst>
                  <a:ext uri="{0D108BD9-81ED-4DB2-BD59-A6C34878D82A}">
                    <a16:rowId xmlns:a16="http://schemas.microsoft.com/office/drawing/2014/main" val="978232405"/>
                  </a:ext>
                </a:extLst>
              </a:tr>
              <a:tr h="0">
                <a:tc>
                  <a:txBody>
                    <a:bodyPr/>
                    <a:lstStyle/>
                    <a:p>
                      <a:r>
                        <a:rPr lang="ja-JP" sz="1400">
                          <a:solidFill>
                            <a:schemeClr val="tx1"/>
                          </a:solidFill>
                        </a:rPr>
                        <a:t>グレード</a:t>
                      </a:r>
                      <a:r>
                        <a:rPr lang="ja-JP" sz="1400" baseline="0">
                          <a:solidFill>
                            <a:schemeClr val="tx1"/>
                          </a:solidFill>
                        </a:rPr>
                        <a:t>4</a:t>
                      </a:r>
                    </a:p>
                  </a:txBody>
                  <a:tcPr/>
                </a:tc>
                <a:tc>
                  <a:txBody>
                    <a:bodyPr/>
                    <a:lstStyle/>
                    <a:p>
                      <a:pPr algn="ctr"/>
                      <a:r>
                        <a:rPr lang="ja-JP" sz="1400">
                          <a:solidFill>
                            <a:schemeClr val="tx1"/>
                          </a:solidFill>
                        </a:rPr>
                        <a:t>5</a:t>
                      </a:r>
                    </a:p>
                  </a:txBody>
                  <a:tcPr/>
                </a:tc>
                <a:tc>
                  <a:txBody>
                    <a:bodyPr/>
                    <a:lstStyle/>
                    <a:p>
                      <a:pPr algn="ctr"/>
                      <a:r>
                        <a:rPr lang="ja-JP" sz="1400">
                          <a:solidFill>
                            <a:schemeClr val="tx1"/>
                          </a:solidFill>
                        </a:rPr>
                        <a:t>7</a:t>
                      </a:r>
                    </a:p>
                  </a:txBody>
                  <a:tcPr/>
                </a:tc>
                <a:extLst>
                  <a:ext uri="{0D108BD9-81ED-4DB2-BD59-A6C34878D82A}">
                    <a16:rowId xmlns:a16="http://schemas.microsoft.com/office/drawing/2014/main" val="2912163037"/>
                  </a:ext>
                </a:extLst>
              </a:tr>
              <a:tr h="0">
                <a:tc>
                  <a:txBody>
                    <a:bodyPr/>
                    <a:lstStyle/>
                    <a:p>
                      <a:r>
                        <a:rPr lang="ja-JP" sz="1400" baseline="0">
                          <a:solidFill>
                            <a:schemeClr val="tx1"/>
                          </a:solidFill>
                        </a:rPr>
                        <a:t>アダグラシブの減量に至った</a:t>
                      </a:r>
                    </a:p>
                  </a:txBody>
                  <a:tcPr/>
                </a:tc>
                <a:tc>
                  <a:txBody>
                    <a:bodyPr/>
                    <a:lstStyle/>
                    <a:p>
                      <a:pPr algn="ctr"/>
                      <a:r>
                        <a:rPr lang="ja-JP" sz="1400">
                          <a:solidFill>
                            <a:schemeClr val="tx1"/>
                          </a:solidFill>
                        </a:rPr>
                        <a:t>39</a:t>
                      </a:r>
                    </a:p>
                  </a:txBody>
                  <a:tcPr/>
                </a:tc>
                <a:tc>
                  <a:txBody>
                    <a:bodyPr/>
                    <a:lstStyle/>
                    <a:p>
                      <a:pPr algn="ctr"/>
                      <a:r>
                        <a:rPr lang="ja-JP" sz="1400">
                          <a:solidFill>
                            <a:schemeClr val="tx1"/>
                          </a:solidFill>
                        </a:rPr>
                        <a:t>31</a:t>
                      </a:r>
                    </a:p>
                  </a:txBody>
                  <a:tcPr/>
                </a:tc>
                <a:extLst>
                  <a:ext uri="{0D108BD9-81ED-4DB2-BD59-A6C34878D82A}">
                    <a16:rowId xmlns:a16="http://schemas.microsoft.com/office/drawing/2014/main" val="4265744846"/>
                  </a:ext>
                </a:extLst>
              </a:tr>
              <a:tr h="0">
                <a:tc>
                  <a:txBody>
                    <a:bodyPr/>
                    <a:lstStyle/>
                    <a:p>
                      <a:r>
                        <a:rPr lang="ja-JP" sz="1400" baseline="0">
                          <a:solidFill>
                            <a:schemeClr val="tx1"/>
                          </a:solidFill>
                        </a:rPr>
                        <a:t>アダグラシブの中断に至った</a:t>
                      </a:r>
                    </a:p>
                  </a:txBody>
                  <a:tcPr/>
                </a:tc>
                <a:tc>
                  <a:txBody>
                    <a:bodyPr/>
                    <a:lstStyle/>
                    <a:p>
                      <a:pPr algn="ctr"/>
                      <a:r>
                        <a:rPr lang="ja-JP" sz="1400">
                          <a:solidFill>
                            <a:schemeClr val="tx1"/>
                          </a:solidFill>
                        </a:rPr>
                        <a:t>46</a:t>
                      </a:r>
                    </a:p>
                  </a:txBody>
                  <a:tcPr/>
                </a:tc>
                <a:tc>
                  <a:txBody>
                    <a:bodyPr/>
                    <a:lstStyle/>
                    <a:p>
                      <a:pPr algn="ctr"/>
                      <a:r>
                        <a:rPr lang="ja-JP" sz="1400">
                          <a:solidFill>
                            <a:schemeClr val="tx1"/>
                          </a:solidFill>
                        </a:rPr>
                        <a:t>44</a:t>
                      </a:r>
                    </a:p>
                  </a:txBody>
                  <a:tcPr/>
                </a:tc>
                <a:extLst>
                  <a:ext uri="{0D108BD9-81ED-4DB2-BD59-A6C34878D82A}">
                    <a16:rowId xmlns:a16="http://schemas.microsoft.com/office/drawing/2014/main" val="656035199"/>
                  </a:ext>
                </a:extLst>
              </a:tr>
              <a:tr h="0">
                <a:tc>
                  <a:txBody>
                    <a:bodyPr/>
                    <a:lstStyle/>
                    <a:p>
                      <a:r>
                        <a:rPr lang="ja-JP" sz="1400" baseline="0">
                          <a:solidFill>
                            <a:schemeClr val="tx1"/>
                          </a:solidFill>
                        </a:rPr>
                        <a:t>中止に至った</a:t>
                      </a:r>
                    </a:p>
                    <a:p>
                      <a:pPr marL="182563" indent="0"/>
                      <a:r>
                        <a:rPr lang="ja-JP" sz="1400" baseline="0">
                          <a:solidFill>
                            <a:schemeClr val="tx1"/>
                          </a:solidFill>
                        </a:rPr>
                        <a:t>アダグラシブ</a:t>
                      </a:r>
                    </a:p>
                    <a:p>
                      <a:pPr marL="182563" indent="0"/>
                      <a:r>
                        <a:rPr lang="ja-JP" sz="1400" baseline="0">
                          <a:solidFill>
                            <a:schemeClr val="tx1"/>
                          </a:solidFill>
                        </a:rPr>
                        <a:t>セツキシマブ</a:t>
                      </a:r>
                    </a:p>
                  </a:txBody>
                  <a:tcPr/>
                </a:tc>
                <a:tc>
                  <a:txBody>
                    <a:bodyPr/>
                    <a:lstStyle/>
                    <a:p>
                      <a:pPr algn="l" rtl="0"/>
                      <a:endParaRPr lang="en-GB" sz="1400" dirty="0">
                        <a:solidFill>
                          <a:schemeClr val="tx1"/>
                        </a:solidFill>
                      </a:endParaRPr>
                    </a:p>
                    <a:p>
                      <a:pPr algn="ctr"/>
                      <a:r>
                        <a:rPr lang="ja-JP" sz="1400">
                          <a:solidFill>
                            <a:schemeClr val="tx1"/>
                          </a:solidFill>
                        </a:rPr>
                        <a:t>0</a:t>
                      </a:r>
                    </a:p>
                    <a:p>
                      <a:pPr algn="ctr"/>
                      <a:r>
                        <a:rPr lang="ja-JP" sz="1400">
                          <a:solidFill>
                            <a:schemeClr val="tx1"/>
                          </a:solidFill>
                        </a:rPr>
                        <a:t>-</a:t>
                      </a:r>
                    </a:p>
                  </a:txBody>
                  <a:tcPr/>
                </a:tc>
                <a:tc>
                  <a:txBody>
                    <a:bodyPr/>
                    <a:lstStyle/>
                    <a:p>
                      <a:pPr algn="l" rtl="0"/>
                      <a:endParaRPr lang="en-GB" sz="1400" dirty="0">
                        <a:solidFill>
                          <a:schemeClr val="tx1"/>
                        </a:solidFill>
                      </a:endParaRPr>
                    </a:p>
                    <a:p>
                      <a:pPr algn="ctr"/>
                      <a:r>
                        <a:rPr lang="ja-JP" sz="1400" dirty="0">
                          <a:solidFill>
                            <a:schemeClr val="tx1"/>
                          </a:solidFill>
                        </a:rPr>
                        <a:t>0</a:t>
                      </a:r>
                    </a:p>
                    <a:p>
                      <a:pPr algn="ctr"/>
                      <a:r>
                        <a:rPr lang="ja-JP" sz="1400" dirty="0">
                          <a:solidFill>
                            <a:schemeClr val="tx1"/>
                          </a:solidFill>
                        </a:rPr>
                        <a:t>16</a:t>
                      </a:r>
                    </a:p>
                  </a:txBody>
                  <a:tcPr/>
                </a:tc>
                <a:extLst>
                  <a:ext uri="{0D108BD9-81ED-4DB2-BD59-A6C34878D82A}">
                    <a16:rowId xmlns:a16="http://schemas.microsoft.com/office/drawing/2014/main" val="322114292"/>
                  </a:ext>
                </a:extLst>
              </a:tr>
            </a:tbl>
          </a:graphicData>
        </a:graphic>
      </p:graphicFrame>
    </p:spTree>
    <p:extLst>
      <p:ext uri="{BB962C8B-B14F-4D97-AF65-F5344CB8AC3E}">
        <p14:creationId xmlns:p14="http://schemas.microsoft.com/office/powerpoint/2010/main" val="16095533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92142" cy="807720"/>
          </a:xfrm>
        </p:spPr>
        <p:txBody>
          <a:bodyPr/>
          <a:lstStyle/>
          <a:p>
            <a:r>
              <a:rPr lang="ja-JP" dirty="0"/>
              <a:t>315O：難治性KRAS G12C変異結腸直腸癌を対象とするソトラシブとパニツムマブの併用療法：フェーズ1b完全拡張コホートにおける安全性と有効性 – Kuboki Y、et al</a:t>
            </a:r>
          </a:p>
        </p:txBody>
      </p:sp>
      <p:sp>
        <p:nvSpPr>
          <p:cNvPr id="22" name="Content Placeholder 2"/>
          <p:cNvSpPr>
            <a:spLocks noGrp="1"/>
          </p:cNvSpPr>
          <p:nvPr>
            <p:ph idx="1"/>
          </p:nvPr>
        </p:nvSpPr>
        <p:spPr/>
        <p:txBody>
          <a:bodyPr/>
          <a:lstStyle/>
          <a:p>
            <a:pPr marL="0" indent="0">
              <a:buNone/>
            </a:pPr>
            <a:r>
              <a:rPr lang="ja-JP" b="1"/>
              <a:t>試験の目的</a:t>
            </a:r>
          </a:p>
          <a:p>
            <a:r>
              <a:rPr lang="ja-JP"/>
              <a:t>CodeBreaK 101試験のフェーズ1b拡張コホートにおいて、難治性KRAS G12C変異mCRC患者を対象に、ソトラシブ+パニツムマブの有効性と安全性を評価すること</a:t>
            </a:r>
          </a:p>
        </p:txBody>
      </p:sp>
      <p:sp>
        <p:nvSpPr>
          <p:cNvPr id="23" name="Text Placeholder 4"/>
          <p:cNvSpPr>
            <a:spLocks noGrp="1"/>
          </p:cNvSpPr>
          <p:nvPr>
            <p:ph type="body" sz="quarter" idx="11"/>
          </p:nvPr>
        </p:nvSpPr>
        <p:spPr/>
        <p:txBody>
          <a:bodyPr/>
          <a:lstStyle/>
          <a:p>
            <a:r>
              <a:rPr lang="ja-JP" dirty="0"/>
              <a:t>
</a:t>
            </a:r>
            <a:br>
              <a:rPr lang="ja-JP" dirty="0"/>
            </a:br>
            <a:r>
              <a:rPr lang="ja-JP" dirty="0"/>
              <a:t>2022年ESMO会議で発表</a:t>
            </a:r>
            <a:br>
              <a:rPr lang="en-GB" altLang="ja-JP" dirty="0"/>
            </a:br>
            <a:r>
              <a:rPr lang="ja-JP" dirty="0"/>
              <a:t>Kuboki Y, et al.Ann Oncol 2022;33(suppl):abstr 315O</a:t>
            </a:r>
          </a:p>
        </p:txBody>
      </p:sp>
      <p:sp>
        <p:nvSpPr>
          <p:cNvPr id="20" name="Rectangle 9"/>
          <p:cNvSpPr txBox="1">
            <a:spLocks noChangeArrowheads="1"/>
          </p:cNvSpPr>
          <p:nvPr/>
        </p:nvSpPr>
        <p:spPr bwMode="auto">
          <a:xfrm>
            <a:off x="1838052" y="5216899"/>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安全性</a:t>
            </a:r>
          </a:p>
        </p:txBody>
      </p:sp>
      <p:sp>
        <p:nvSpPr>
          <p:cNvPr id="24" name="AutoShape 8"/>
          <p:cNvSpPr>
            <a:spLocks noChangeArrowheads="1"/>
          </p:cNvSpPr>
          <p:nvPr/>
        </p:nvSpPr>
        <p:spPr bwMode="auto">
          <a:xfrm>
            <a:off x="4737496" y="3268984"/>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ソトラシブ PO 1日 + </a:t>
            </a:r>
            <a:br>
              <a:rPr lang="en-GB" altLang="ja-JP" dirty="0">
                <a:solidFill>
                  <a:schemeClr val="tx1"/>
                </a:solidFill>
                <a:ea typeface="SimSun" pitchFamily="2" charset="-122"/>
              </a:rPr>
            </a:br>
            <a:r>
              <a:rPr lang="ja-JP" dirty="0">
                <a:solidFill>
                  <a:schemeClr val="tx1"/>
                </a:solidFill>
                <a:ea typeface="SimSun" pitchFamily="2" charset="-122"/>
              </a:rPr>
              <a:t>パニツムマブ 6 mg/kg IV q2w</a:t>
            </a:r>
          </a:p>
        </p:txBody>
      </p:sp>
      <p:sp>
        <p:nvSpPr>
          <p:cNvPr id="25" name="AutoShape 9"/>
          <p:cNvSpPr>
            <a:spLocks noChangeArrowheads="1"/>
          </p:cNvSpPr>
          <p:nvPr/>
        </p:nvSpPr>
        <p:spPr bwMode="auto">
          <a:xfrm>
            <a:off x="251491" y="2501311"/>
            <a:ext cx="4155679"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難治性mCRC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KRAS G12C変異(分子検査)</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フルオロピリミジン、オキサリプラチン、イリノテカン及び血管新生阻害剤の投与中または投与後に進行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KRAS G12C阻害剤の治療歴な</a:t>
            </a:r>
          </a:p>
          <a:p>
            <a:pPr defTabSz="892175" eaLnBrk="0" hangingPunct="0">
              <a:spcAft>
                <a:spcPct val="30000"/>
              </a:spcAft>
              <a:defRPr/>
            </a:pPr>
            <a:r>
              <a:rPr lang="ja-JP" sz="1600">
                <a:solidFill>
                  <a:srgbClr val="FFFFFF"/>
                </a:solidFill>
                <a:ea typeface="SimSun" pitchFamily="2" charset="-122"/>
              </a:rPr>
              <a:t>(n=40)</a:t>
            </a:r>
          </a:p>
        </p:txBody>
      </p:sp>
      <p:sp>
        <p:nvSpPr>
          <p:cNvPr id="26" name="Content Placeholder 26"/>
          <p:cNvSpPr txBox="1">
            <a:spLocks/>
          </p:cNvSpPr>
          <p:nvPr/>
        </p:nvSpPr>
        <p:spPr>
          <a:xfrm>
            <a:off x="6121128" y="521689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ORR、DCR、TTR、PFS、OS</a:t>
            </a:r>
          </a:p>
        </p:txBody>
      </p:sp>
      <p:cxnSp>
        <p:nvCxnSpPr>
          <p:cNvPr id="27" name="AutoShape 21"/>
          <p:cNvCxnSpPr>
            <a:cxnSpLocks noChangeShapeType="1"/>
            <a:stCxn id="25" idx="3"/>
            <a:endCxn id="24" idx="1"/>
          </p:cNvCxnSpPr>
          <p:nvPr/>
        </p:nvCxnSpPr>
        <p:spPr bwMode="auto">
          <a:xfrm>
            <a:off x="4407170" y="3715746"/>
            <a:ext cx="330326" cy="0"/>
          </a:xfrm>
          <a:prstGeom prst="straightConnector1">
            <a:avLst/>
          </a:prstGeom>
          <a:noFill/>
          <a:ln w="57150">
            <a:solidFill>
              <a:schemeClr val="bg2">
                <a:lumMod val="60000"/>
                <a:lumOff val="40000"/>
              </a:schemeClr>
            </a:solidFill>
            <a:round/>
            <a:headEnd/>
            <a:tailEnd type="triangle" w="med" len="med"/>
          </a:ln>
        </p:spPr>
      </p:cxnSp>
      <p:sp>
        <p:nvSpPr>
          <p:cNvPr id="28" name="AutoShape 8"/>
          <p:cNvSpPr>
            <a:spLocks noChangeArrowheads="1"/>
          </p:cNvSpPr>
          <p:nvPr/>
        </p:nvSpPr>
        <p:spPr bwMode="auto">
          <a:xfrm>
            <a:off x="8515147" y="3268984"/>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ソトラシブ 960 mg/日 PO + </a:t>
            </a:r>
            <a:br>
              <a:rPr lang="en-GB" altLang="ja-JP" dirty="0">
                <a:solidFill>
                  <a:srgbClr val="FFFFFF"/>
                </a:solidFill>
                <a:ea typeface="SimSun" pitchFamily="2" charset="-122"/>
              </a:rPr>
            </a:br>
            <a:r>
              <a:rPr lang="ja-JP" dirty="0">
                <a:solidFill>
                  <a:srgbClr val="FFFFFF"/>
                </a:solidFill>
                <a:ea typeface="SimSun" pitchFamily="2" charset="-122"/>
              </a:rPr>
              <a:t>パニツムマブ 6 mg/kg IV q2w
(n=40)</a:t>
            </a:r>
          </a:p>
        </p:txBody>
      </p:sp>
      <p:cxnSp>
        <p:nvCxnSpPr>
          <p:cNvPr id="29" name="AutoShape 21"/>
          <p:cNvCxnSpPr>
            <a:cxnSpLocks noChangeShapeType="1"/>
            <a:stCxn id="24" idx="3"/>
            <a:endCxn id="28" idx="1"/>
          </p:cNvCxnSpPr>
          <p:nvPr/>
        </p:nvCxnSpPr>
        <p:spPr bwMode="auto">
          <a:xfrm>
            <a:off x="8184820" y="3715746"/>
            <a:ext cx="330327" cy="0"/>
          </a:xfrm>
          <a:prstGeom prst="straightConnector1">
            <a:avLst/>
          </a:prstGeom>
          <a:noFill/>
          <a:ln w="57150">
            <a:solidFill>
              <a:schemeClr val="bg2">
                <a:lumMod val="60000"/>
                <a:lumOff val="40000"/>
              </a:schemeClr>
            </a:solidFill>
            <a:round/>
            <a:headEnd/>
            <a:tailEnd type="triangle" w="med" len="med"/>
          </a:ln>
        </p:spPr>
      </p:cxnSp>
      <p:sp>
        <p:nvSpPr>
          <p:cNvPr id="30" name="TextBox 29"/>
          <p:cNvSpPr txBox="1"/>
          <p:nvPr/>
        </p:nvSpPr>
        <p:spPr>
          <a:xfrm>
            <a:off x="5955251" y="2332034"/>
            <a:ext cx="1011815" cy="338554"/>
          </a:xfrm>
          <a:prstGeom prst="rect">
            <a:avLst/>
          </a:prstGeom>
          <a:noFill/>
        </p:spPr>
        <p:txBody>
          <a:bodyPr wrap="none" rtlCol="0">
            <a:spAutoFit/>
          </a:bodyPr>
          <a:lstStyle/>
          <a:p>
            <a:pPr algn="ctr"/>
            <a:r>
              <a:rPr lang="ja-JP" sz="1600" b="1" dirty="0">
                <a:solidFill>
                  <a:schemeClr val="tx1"/>
                </a:solidFill>
              </a:rPr>
              <a:t>用量拡大</a:t>
            </a:r>
          </a:p>
        </p:txBody>
      </p:sp>
      <p:sp>
        <p:nvSpPr>
          <p:cNvPr id="31" name="TextBox 30"/>
          <p:cNvSpPr txBox="1"/>
          <p:nvPr/>
        </p:nvSpPr>
        <p:spPr>
          <a:xfrm>
            <a:off x="9686414" y="2332034"/>
            <a:ext cx="1011815" cy="338554"/>
          </a:xfrm>
          <a:prstGeom prst="rect">
            <a:avLst/>
          </a:prstGeom>
          <a:noFill/>
        </p:spPr>
        <p:txBody>
          <a:bodyPr wrap="none" rtlCol="0">
            <a:spAutoFit/>
          </a:bodyPr>
          <a:lstStyle/>
          <a:p>
            <a:pPr algn="ctr"/>
            <a:r>
              <a:rPr lang="ja-JP" sz="1600" b="1" dirty="0">
                <a:solidFill>
                  <a:schemeClr val="tx1"/>
                </a:solidFill>
              </a:rPr>
              <a:t>用量拡大</a:t>
            </a:r>
          </a:p>
        </p:txBody>
      </p:sp>
    </p:spTree>
    <p:extLst>
      <p:ext uri="{BB962C8B-B14F-4D97-AF65-F5344CB8AC3E}">
        <p14:creationId xmlns:p14="http://schemas.microsoft.com/office/powerpoint/2010/main" val="32426273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315O：難治性KRAS G12C変異結腸直腸癌を対象とするソトラシブとパニツムマブの併用療法：フェーズ1b完全拡張コホートにおける安全性と有効性 – Kuboki Y、et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Kuboki Y, et al.Ann Oncol 2022;33(suppl):abstr 315O</a:t>
            </a:r>
          </a:p>
        </p:txBody>
      </p:sp>
      <p:sp>
        <p:nvSpPr>
          <p:cNvPr id="6" name="TextBox 5">
            <a:extLst>
              <a:ext uri="{FF2B5EF4-FFF2-40B4-BE49-F238E27FC236}">
                <a16:creationId xmlns:a16="http://schemas.microsoft.com/office/drawing/2014/main" id="{AA12684B-FEDF-89D7-0E7F-3CEA99907A04}"/>
              </a:ext>
            </a:extLst>
          </p:cNvPr>
          <p:cNvSpPr txBox="1"/>
          <p:nvPr/>
        </p:nvSpPr>
        <p:spPr>
          <a:xfrm>
            <a:off x="2139730" y="1599574"/>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7" name="TextBox 6">
            <a:extLst>
              <a:ext uri="{FF2B5EF4-FFF2-40B4-BE49-F238E27FC236}">
                <a16:creationId xmlns:a16="http://schemas.microsoft.com/office/drawing/2014/main" id="{AA12684B-FEDF-89D7-0E7F-3CEA99907A04}"/>
              </a:ext>
            </a:extLst>
          </p:cNvPr>
          <p:cNvSpPr txBox="1"/>
          <p:nvPr/>
        </p:nvSpPr>
        <p:spPr>
          <a:xfrm>
            <a:off x="8316713" y="1599574"/>
            <a:ext cx="1715534" cy="338554"/>
          </a:xfrm>
          <a:prstGeom prst="rect">
            <a:avLst/>
          </a:prstGeom>
          <a:noFill/>
        </p:spPr>
        <p:txBody>
          <a:bodyPr wrap="none" rtlCol="0">
            <a:spAutoFit/>
          </a:bodyPr>
          <a:lstStyle/>
          <a:p>
            <a:pPr algn="ctr"/>
            <a:r>
              <a:rPr lang="ja-JP" sz="1600" b="1">
                <a:solidFill>
                  <a:schemeClr val="tx1"/>
                </a:solidFill>
              </a:rPr>
              <a:t>全生存期間</a:t>
            </a:r>
          </a:p>
        </p:txBody>
      </p:sp>
      <p:graphicFrame>
        <p:nvGraphicFramePr>
          <p:cNvPr id="8" name="Table 5">
            <a:extLst>
              <a:ext uri="{FF2B5EF4-FFF2-40B4-BE49-F238E27FC236}">
                <a16:creationId xmlns:a16="http://schemas.microsoft.com/office/drawing/2014/main" id="{A371712B-4E21-4713-CF56-FD7E20DD6522}"/>
              </a:ext>
            </a:extLst>
          </p:cNvPr>
          <p:cNvGraphicFramePr>
            <a:graphicFrameLocks noGrp="1"/>
          </p:cNvGraphicFramePr>
          <p:nvPr>
            <p:extLst>
              <p:ext uri="{D42A27DB-BD31-4B8C-83A1-F6EECF244321}">
                <p14:modId xmlns:p14="http://schemas.microsoft.com/office/powerpoint/2010/main" val="1446227258"/>
              </p:ext>
            </p:extLst>
          </p:nvPr>
        </p:nvGraphicFramePr>
        <p:xfrm>
          <a:off x="1458448" y="4242545"/>
          <a:ext cx="4057871" cy="2039040"/>
        </p:xfrm>
        <a:graphic>
          <a:graphicData uri="http://schemas.openxmlformats.org/drawingml/2006/table">
            <a:tbl>
              <a:tblPr firstRow="1" bandRow="1">
                <a:tableStyleId>{5202B0CA-FC54-4496-8BCA-5EF66A818D29}</a:tableStyleId>
              </a:tblPr>
              <a:tblGrid>
                <a:gridCol w="2298756">
                  <a:extLst>
                    <a:ext uri="{9D8B030D-6E8A-4147-A177-3AD203B41FA5}">
                      <a16:colId xmlns:a16="http://schemas.microsoft.com/office/drawing/2014/main" val="1201481206"/>
                    </a:ext>
                  </a:extLst>
                </a:gridCol>
                <a:gridCol w="1759115">
                  <a:extLst>
                    <a:ext uri="{9D8B030D-6E8A-4147-A177-3AD203B41FA5}">
                      <a16:colId xmlns:a16="http://schemas.microsoft.com/office/drawing/2014/main" val="4077874602"/>
                    </a:ext>
                  </a:extLst>
                </a:gridCol>
              </a:tblGrid>
              <a:tr h="187797">
                <a:tc>
                  <a:txBody>
                    <a:bodyPr/>
                    <a:lstStyle/>
                    <a:p>
                      <a:r>
                        <a:rPr lang="ja-JP" sz="1200">
                          <a:solidFill>
                            <a:schemeClr val="tx2"/>
                          </a:solidFill>
                        </a:rPr>
                        <a:t>PFS</a:t>
                      </a:r>
                    </a:p>
                  </a:txBody>
                  <a:tcPr marL="90000" marR="36000" marT="36000" marB="36000" anchor="ctr"/>
                </a:tc>
                <a:tc>
                  <a:txBody>
                    <a:bodyPr/>
                    <a:lstStyle/>
                    <a:p>
                      <a:pPr algn="ctr"/>
                      <a:r>
                        <a:rPr lang="ja-JP" sz="1200">
                          <a:solidFill>
                            <a:schemeClr val="tx2"/>
                          </a:solidFill>
                        </a:rPr>
                        <a:t>n=40</a:t>
                      </a:r>
                    </a:p>
                  </a:txBody>
                  <a:tcPr marR="36000" marT="36000" marB="36000" anchor="ctr"/>
                </a:tc>
                <a:extLst>
                  <a:ext uri="{0D108BD9-81ED-4DB2-BD59-A6C34878D82A}">
                    <a16:rowId xmlns:a16="http://schemas.microsoft.com/office/drawing/2014/main" val="2606116303"/>
                  </a:ext>
                </a:extLst>
              </a:tr>
              <a:tr h="159088">
                <a:tc>
                  <a:txBody>
                    <a:bodyPr/>
                    <a:lstStyle/>
                    <a:p>
                      <a:r>
                        <a:rPr lang="ja-JP" sz="1200">
                          <a:solidFill>
                            <a:schemeClr val="tx1"/>
                          </a:solidFill>
                        </a:rPr>
                        <a:t>mPFS、月数(95%CI)</a:t>
                      </a:r>
                    </a:p>
                  </a:txBody>
                  <a:tcPr marL="90000" marR="36000" marT="36000" marB="36000" anchor="ctr"/>
                </a:tc>
                <a:tc>
                  <a:txBody>
                    <a:bodyPr/>
                    <a:lstStyle/>
                    <a:p>
                      <a:pPr algn="ctr"/>
                      <a:r>
                        <a:rPr lang="ja-JP" sz="1200">
                          <a:solidFill>
                            <a:schemeClr val="tx1"/>
                          </a:solidFill>
                        </a:rPr>
                        <a:t>5.7 (4.2、7.6)</a:t>
                      </a:r>
                    </a:p>
                  </a:txBody>
                  <a:tcPr marR="36000" marT="36000" marB="36000" anchor="ctr"/>
                </a:tc>
                <a:extLst>
                  <a:ext uri="{0D108BD9-81ED-4DB2-BD59-A6C34878D82A}">
                    <a16:rowId xmlns:a16="http://schemas.microsoft.com/office/drawing/2014/main" val="3563533760"/>
                  </a:ext>
                </a:extLst>
              </a:tr>
              <a:tr h="159088">
                <a:tc>
                  <a:txBody>
                    <a:bodyPr/>
                    <a:lstStyle/>
                    <a:p>
                      <a:r>
                        <a:rPr lang="ja-JP" sz="1200">
                          <a:solidFill>
                            <a:schemeClr val="tx1"/>
                          </a:solidFill>
                        </a:rPr>
                        <a:t>左側</a:t>
                      </a:r>
                      <a:r>
                        <a:rPr lang="ja-JP" sz="1200" baseline="0">
                          <a:solidFill>
                            <a:schemeClr val="tx1"/>
                          </a:solidFill>
                        </a:rPr>
                        <a:t>原発腫瘍</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5.8 (4.2、7.8)</a:t>
                      </a:r>
                    </a:p>
                  </a:txBody>
                  <a:tcPr marR="36000" marT="36000" marB="36000" anchor="ctr"/>
                </a:tc>
                <a:extLst>
                  <a:ext uri="{0D108BD9-81ED-4DB2-BD59-A6C34878D82A}">
                    <a16:rowId xmlns:a16="http://schemas.microsoft.com/office/drawing/2014/main" val="3891552020"/>
                  </a:ext>
                </a:extLst>
              </a:tr>
              <a:tr h="159088">
                <a:tc>
                  <a:txBody>
                    <a:bodyPr/>
                    <a:lstStyle/>
                    <a:p>
                      <a:r>
                        <a:rPr lang="ja-JP" sz="1200">
                          <a:solidFill>
                            <a:schemeClr val="tx1"/>
                          </a:solidFill>
                        </a:rPr>
                        <a:t>右側原発腫瘍</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5.5 (3.9、8.2)</a:t>
                      </a:r>
                    </a:p>
                  </a:txBody>
                  <a:tcPr marR="36000" marT="36000" marB="36000" anchor="ctr"/>
                </a:tc>
                <a:extLst>
                  <a:ext uri="{0D108BD9-81ED-4DB2-BD59-A6C34878D82A}">
                    <a16:rowId xmlns:a16="http://schemas.microsoft.com/office/drawing/2014/main" val="2022014217"/>
                  </a:ext>
                </a:extLst>
              </a:tr>
              <a:tr h="159088">
                <a:tc>
                  <a:txBody>
                    <a:bodyPr/>
                    <a:lstStyle/>
                    <a:p>
                      <a:r>
                        <a:rPr lang="ja-JP" sz="1200">
                          <a:solidFill>
                            <a:schemeClr val="tx1"/>
                          </a:solidFill>
                        </a:rPr>
                        <a:t>PFS率、% (95%CI)</a:t>
                      </a:r>
                    </a:p>
                  </a:txBody>
                  <a:tcPr marL="90000" marR="36000" marT="36000" marB="36000" anchor="ctr"/>
                </a:tc>
                <a:tc>
                  <a:txBody>
                    <a:bodyPr/>
                    <a:lstStyle/>
                    <a:p>
                      <a:pPr algn="l" rtl="0"/>
                      <a:endParaRPr lang="en-GB" sz="1200" dirty="0">
                        <a:solidFill>
                          <a:schemeClr val="tx1"/>
                        </a:solidFill>
                      </a:endParaRPr>
                    </a:p>
                  </a:txBody>
                  <a:tcPr marR="36000" marT="36000" marB="36000" anchor="ctr"/>
                </a:tc>
                <a:extLst>
                  <a:ext uri="{0D108BD9-81ED-4DB2-BD59-A6C34878D82A}">
                    <a16:rowId xmlns:a16="http://schemas.microsoft.com/office/drawing/2014/main" val="1538206337"/>
                  </a:ext>
                </a:extLst>
              </a:tr>
              <a:tr h="159088">
                <a:tc>
                  <a:txBody>
                    <a:bodyPr/>
                    <a:lstStyle/>
                    <a:p>
                      <a:r>
                        <a:rPr lang="ja-JP" sz="1200">
                          <a:solidFill>
                            <a:schemeClr val="tx1"/>
                          </a:solidFill>
                        </a:rPr>
                        <a:t>3か月</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81.7 (65.4、90.9)</a:t>
                      </a:r>
                    </a:p>
                  </a:txBody>
                  <a:tcPr marR="36000" marT="36000" marB="36000" anchor="ctr"/>
                </a:tc>
                <a:extLst>
                  <a:ext uri="{0D108BD9-81ED-4DB2-BD59-A6C34878D82A}">
                    <a16:rowId xmlns:a16="http://schemas.microsoft.com/office/drawing/2014/main" val="2110415549"/>
                  </a:ext>
                </a:extLst>
              </a:tr>
              <a:tr h="1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6か月</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41.1 (24.7、56.7)</a:t>
                      </a:r>
                    </a:p>
                  </a:txBody>
                  <a:tcPr marR="36000" marT="36000" marB="36000" anchor="ctr"/>
                </a:tc>
                <a:extLst>
                  <a:ext uri="{0D108BD9-81ED-4DB2-BD59-A6C34878D82A}">
                    <a16:rowId xmlns:a16="http://schemas.microsoft.com/office/drawing/2014/main" val="839302628"/>
                  </a:ext>
                </a:extLst>
              </a:tr>
              <a:tr h="1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9か月</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12.3 (3.4、27.2)</a:t>
                      </a:r>
                    </a:p>
                  </a:txBody>
                  <a:tcPr marR="36000" marT="36000" marB="36000" anchor="ctr"/>
                </a:tc>
                <a:extLst>
                  <a:ext uri="{0D108BD9-81ED-4DB2-BD59-A6C34878D82A}">
                    <a16:rowId xmlns:a16="http://schemas.microsoft.com/office/drawing/2014/main" val="615337927"/>
                  </a:ext>
                </a:extLst>
              </a:tr>
            </a:tbl>
          </a:graphicData>
        </a:graphic>
      </p:graphicFrame>
      <p:graphicFrame>
        <p:nvGraphicFramePr>
          <p:cNvPr id="9" name="Table 8">
            <a:extLst>
              <a:ext uri="{FF2B5EF4-FFF2-40B4-BE49-F238E27FC236}">
                <a16:creationId xmlns:a16="http://schemas.microsoft.com/office/drawing/2014/main" id="{246F412B-A359-C85E-912D-645A33C041FB}"/>
              </a:ext>
            </a:extLst>
          </p:cNvPr>
          <p:cNvGraphicFramePr>
            <a:graphicFrameLocks noGrp="1"/>
          </p:cNvGraphicFramePr>
          <p:nvPr>
            <p:extLst>
              <p:ext uri="{D42A27DB-BD31-4B8C-83A1-F6EECF244321}">
                <p14:modId xmlns:p14="http://schemas.microsoft.com/office/powerpoint/2010/main" val="2182278975"/>
              </p:ext>
            </p:extLst>
          </p:nvPr>
        </p:nvGraphicFramePr>
        <p:xfrm>
          <a:off x="7204787" y="4242545"/>
          <a:ext cx="4057871" cy="2039040"/>
        </p:xfrm>
        <a:graphic>
          <a:graphicData uri="http://schemas.openxmlformats.org/drawingml/2006/table">
            <a:tbl>
              <a:tblPr firstRow="1" bandRow="1">
                <a:tableStyleId>{5202B0CA-FC54-4496-8BCA-5EF66A818D29}</a:tableStyleId>
              </a:tblPr>
              <a:tblGrid>
                <a:gridCol w="2298756">
                  <a:extLst>
                    <a:ext uri="{9D8B030D-6E8A-4147-A177-3AD203B41FA5}">
                      <a16:colId xmlns:a16="http://schemas.microsoft.com/office/drawing/2014/main" val="1201481206"/>
                    </a:ext>
                  </a:extLst>
                </a:gridCol>
                <a:gridCol w="1759115">
                  <a:extLst>
                    <a:ext uri="{9D8B030D-6E8A-4147-A177-3AD203B41FA5}">
                      <a16:colId xmlns:a16="http://schemas.microsoft.com/office/drawing/2014/main" val="4077874602"/>
                    </a:ext>
                  </a:extLst>
                </a:gridCol>
              </a:tblGrid>
              <a:tr h="187797">
                <a:tc>
                  <a:txBody>
                    <a:bodyPr/>
                    <a:lstStyle/>
                    <a:p>
                      <a:r>
                        <a:rPr lang="ja-JP" sz="1200">
                          <a:solidFill>
                            <a:schemeClr val="tx2"/>
                          </a:solidFill>
                        </a:rPr>
                        <a:t>OS</a:t>
                      </a:r>
                    </a:p>
                  </a:txBody>
                  <a:tcPr marL="90000" marR="36000" marT="36000" marB="36000" anchor="ctr"/>
                </a:tc>
                <a:tc>
                  <a:txBody>
                    <a:bodyPr/>
                    <a:lstStyle/>
                    <a:p>
                      <a:pPr algn="ctr"/>
                      <a:r>
                        <a:rPr lang="ja-JP" sz="1200">
                          <a:solidFill>
                            <a:schemeClr val="tx2"/>
                          </a:solidFill>
                        </a:rPr>
                        <a:t>n=40</a:t>
                      </a:r>
                    </a:p>
                  </a:txBody>
                  <a:tcPr marR="36000" marT="36000" marB="36000" anchor="ctr"/>
                </a:tc>
                <a:extLst>
                  <a:ext uri="{0D108BD9-81ED-4DB2-BD59-A6C34878D82A}">
                    <a16:rowId xmlns:a16="http://schemas.microsoft.com/office/drawing/2014/main" val="2606116303"/>
                  </a:ext>
                </a:extLst>
              </a:tr>
              <a:tr h="159088">
                <a:tc>
                  <a:txBody>
                    <a:bodyPr/>
                    <a:lstStyle/>
                    <a:p>
                      <a:r>
                        <a:rPr lang="ja-JP" sz="1200">
                          <a:solidFill>
                            <a:schemeClr val="tx1"/>
                          </a:solidFill>
                        </a:rPr>
                        <a:t>mOS、月数(95%CI)</a:t>
                      </a:r>
                    </a:p>
                  </a:txBody>
                  <a:tcPr marL="90000" marR="36000" marT="36000" marB="36000" anchor="ctr"/>
                </a:tc>
                <a:tc>
                  <a:txBody>
                    <a:bodyPr/>
                    <a:lstStyle/>
                    <a:p>
                      <a:pPr algn="ctr"/>
                      <a:r>
                        <a:rPr lang="ja-JP" sz="1200">
                          <a:solidFill>
                            <a:schemeClr val="tx1"/>
                          </a:solidFill>
                        </a:rPr>
                        <a:t>NE (10.4、NE)</a:t>
                      </a:r>
                    </a:p>
                  </a:txBody>
                  <a:tcPr marR="36000" marT="36000" marB="36000" anchor="ctr"/>
                </a:tc>
                <a:extLst>
                  <a:ext uri="{0D108BD9-81ED-4DB2-BD59-A6C34878D82A}">
                    <a16:rowId xmlns:a16="http://schemas.microsoft.com/office/drawing/2014/main" val="3563533760"/>
                  </a:ext>
                </a:extLst>
              </a:tr>
              <a:tr h="159088">
                <a:tc>
                  <a:txBody>
                    <a:bodyPr/>
                    <a:lstStyle/>
                    <a:p>
                      <a:r>
                        <a:rPr lang="ja-JP" sz="1200">
                          <a:solidFill>
                            <a:schemeClr val="tx1"/>
                          </a:solidFill>
                        </a:rPr>
                        <a:t>左側</a:t>
                      </a:r>
                      <a:r>
                        <a:rPr lang="ja-JP" sz="1200" baseline="0">
                          <a:solidFill>
                            <a:schemeClr val="tx1"/>
                          </a:solidFill>
                        </a:rPr>
                        <a:t>原発腫瘍</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NE (10.4、NE)</a:t>
                      </a:r>
                    </a:p>
                  </a:txBody>
                  <a:tcPr marR="36000" marT="36000" marB="36000" anchor="ctr"/>
                </a:tc>
                <a:extLst>
                  <a:ext uri="{0D108BD9-81ED-4DB2-BD59-A6C34878D82A}">
                    <a16:rowId xmlns:a16="http://schemas.microsoft.com/office/drawing/2014/main" val="3891552020"/>
                  </a:ext>
                </a:extLst>
              </a:tr>
              <a:tr h="159088">
                <a:tc>
                  <a:txBody>
                    <a:bodyPr/>
                    <a:lstStyle/>
                    <a:p>
                      <a:r>
                        <a:rPr lang="ja-JP" sz="1200">
                          <a:solidFill>
                            <a:schemeClr val="tx1"/>
                          </a:solidFill>
                        </a:rPr>
                        <a:t>右側原発腫瘍</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NE (8.7、NE)</a:t>
                      </a:r>
                    </a:p>
                  </a:txBody>
                  <a:tcPr marR="36000" marT="36000" marB="36000" anchor="ctr"/>
                </a:tc>
                <a:extLst>
                  <a:ext uri="{0D108BD9-81ED-4DB2-BD59-A6C34878D82A}">
                    <a16:rowId xmlns:a16="http://schemas.microsoft.com/office/drawing/2014/main" val="2022014217"/>
                  </a:ext>
                </a:extLst>
              </a:tr>
              <a:tr h="159088">
                <a:tc>
                  <a:txBody>
                    <a:bodyPr/>
                    <a:lstStyle/>
                    <a:p>
                      <a:r>
                        <a:rPr lang="ja-JP" sz="1200">
                          <a:solidFill>
                            <a:schemeClr val="tx1"/>
                          </a:solidFill>
                        </a:rPr>
                        <a:t>OS率、% (95%CI)</a:t>
                      </a:r>
                    </a:p>
                  </a:txBody>
                  <a:tcPr marL="90000" marR="36000" marT="36000" marB="36000" anchor="ctr"/>
                </a:tc>
                <a:tc>
                  <a:txBody>
                    <a:bodyPr/>
                    <a:lstStyle/>
                    <a:p>
                      <a:pPr algn="l" rtl="0"/>
                      <a:endParaRPr lang="en-GB" sz="1200" dirty="0">
                        <a:solidFill>
                          <a:schemeClr val="tx1"/>
                        </a:solidFill>
                      </a:endParaRPr>
                    </a:p>
                  </a:txBody>
                  <a:tcPr marR="36000" marT="36000" marB="36000" anchor="ctr"/>
                </a:tc>
                <a:extLst>
                  <a:ext uri="{0D108BD9-81ED-4DB2-BD59-A6C34878D82A}">
                    <a16:rowId xmlns:a16="http://schemas.microsoft.com/office/drawing/2014/main" val="1538206337"/>
                  </a:ext>
                </a:extLst>
              </a:tr>
              <a:tr h="159088">
                <a:tc>
                  <a:txBody>
                    <a:bodyPr/>
                    <a:lstStyle/>
                    <a:p>
                      <a:r>
                        <a:rPr lang="ja-JP" sz="1200">
                          <a:solidFill>
                            <a:schemeClr val="tx1"/>
                          </a:solidFill>
                        </a:rPr>
                        <a:t>3か月</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97.5 (83.6、99.6)</a:t>
                      </a:r>
                    </a:p>
                  </a:txBody>
                  <a:tcPr marR="36000" marT="36000" marB="36000" anchor="ctr"/>
                </a:tc>
                <a:extLst>
                  <a:ext uri="{0D108BD9-81ED-4DB2-BD59-A6C34878D82A}">
                    <a16:rowId xmlns:a16="http://schemas.microsoft.com/office/drawing/2014/main" val="2110415549"/>
                  </a:ext>
                </a:extLst>
              </a:tr>
              <a:tr h="1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6か月</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91.5 (75.7、97.2)</a:t>
                      </a:r>
                    </a:p>
                  </a:txBody>
                  <a:tcPr marR="36000" marT="36000" marB="36000" anchor="ctr"/>
                </a:tc>
                <a:extLst>
                  <a:ext uri="{0D108BD9-81ED-4DB2-BD59-A6C34878D82A}">
                    <a16:rowId xmlns:a16="http://schemas.microsoft.com/office/drawing/2014/main" val="839302628"/>
                  </a:ext>
                </a:extLst>
              </a:tr>
              <a:tr h="1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9か月</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82.5 (61.8、92.6)</a:t>
                      </a:r>
                    </a:p>
                  </a:txBody>
                  <a:tcPr marR="36000" marT="36000" marB="36000" anchor="ctr"/>
                </a:tc>
                <a:extLst>
                  <a:ext uri="{0D108BD9-81ED-4DB2-BD59-A6C34878D82A}">
                    <a16:rowId xmlns:a16="http://schemas.microsoft.com/office/drawing/2014/main" val="615337927"/>
                  </a:ext>
                </a:extLst>
              </a:tr>
            </a:tbl>
          </a:graphicData>
        </a:graphic>
      </p:graphicFrame>
      <p:sp>
        <p:nvSpPr>
          <p:cNvPr id="10" name="TextBox 9">
            <a:extLst>
              <a:ext uri="{FF2B5EF4-FFF2-40B4-BE49-F238E27FC236}">
                <a16:creationId xmlns:a16="http://schemas.microsoft.com/office/drawing/2014/main" id="{32DFBE8A-ADE1-E00B-DDC5-D299BC71B63C}"/>
              </a:ext>
            </a:extLst>
          </p:cNvPr>
          <p:cNvSpPr txBox="1"/>
          <p:nvPr/>
        </p:nvSpPr>
        <p:spPr>
          <a:xfrm>
            <a:off x="516051" y="3681092"/>
            <a:ext cx="990977" cy="307777"/>
          </a:xfrm>
          <a:prstGeom prst="rect">
            <a:avLst/>
          </a:prstGeom>
          <a:noFill/>
        </p:spPr>
        <p:txBody>
          <a:bodyPr wrap="none" rtlCol="0">
            <a:spAutoFit/>
          </a:bodyPr>
          <a:lstStyle/>
          <a:p>
            <a:pPr algn="r"/>
            <a:r>
              <a:rPr lang="ja-JP" sz="1400" dirty="0">
                <a:solidFill>
                  <a:schemeClr val="tx1"/>
                </a:solidFill>
              </a:rPr>
              <a:t>リスク有患者数</a:t>
            </a:r>
          </a:p>
        </p:txBody>
      </p:sp>
      <p:sp>
        <p:nvSpPr>
          <p:cNvPr id="11" name="Freeform 21">
            <a:extLst>
              <a:ext uri="{FF2B5EF4-FFF2-40B4-BE49-F238E27FC236}">
                <a16:creationId xmlns:a16="http://schemas.microsoft.com/office/drawing/2014/main" id="{E024F0E8-7C28-28B0-5F31-D10F14F5F188}"/>
              </a:ext>
            </a:extLst>
          </p:cNvPr>
          <p:cNvSpPr>
            <a:spLocks/>
          </p:cNvSpPr>
          <p:nvPr/>
        </p:nvSpPr>
        <p:spPr bwMode="auto">
          <a:xfrm>
            <a:off x="882766" y="1950272"/>
            <a:ext cx="5076000" cy="14495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12" name="Group 11">
            <a:extLst>
              <a:ext uri="{FF2B5EF4-FFF2-40B4-BE49-F238E27FC236}">
                <a16:creationId xmlns:a16="http://schemas.microsoft.com/office/drawing/2014/main" id="{506C9246-7A4A-0E49-E113-C70667EE4B4F}"/>
              </a:ext>
            </a:extLst>
          </p:cNvPr>
          <p:cNvGrpSpPr/>
          <p:nvPr/>
        </p:nvGrpSpPr>
        <p:grpSpPr>
          <a:xfrm>
            <a:off x="198119" y="1802885"/>
            <a:ext cx="692657" cy="1738605"/>
            <a:chOff x="4272803" y="1118200"/>
            <a:chExt cx="692657" cy="3099550"/>
          </a:xfrm>
        </p:grpSpPr>
        <p:sp>
          <p:nvSpPr>
            <p:cNvPr id="13" name="Line 6">
              <a:extLst>
                <a:ext uri="{FF2B5EF4-FFF2-40B4-BE49-F238E27FC236}">
                  <a16:creationId xmlns:a16="http://schemas.microsoft.com/office/drawing/2014/main" id="{91FD22EA-3F34-4A52-9FFD-1CBDB729CC6F}"/>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7">
              <a:extLst>
                <a:ext uri="{FF2B5EF4-FFF2-40B4-BE49-F238E27FC236}">
                  <a16:creationId xmlns:a16="http://schemas.microsoft.com/office/drawing/2014/main" id="{459319A0-9EEA-9C1E-F94C-E24B78CBEAAA}"/>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8">
              <a:extLst>
                <a:ext uri="{FF2B5EF4-FFF2-40B4-BE49-F238E27FC236}">
                  <a16:creationId xmlns:a16="http://schemas.microsoft.com/office/drawing/2014/main" id="{2BC289C0-2AC9-B1B5-6CF5-D2AD1B2AA8A5}"/>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9">
              <a:extLst>
                <a:ext uri="{FF2B5EF4-FFF2-40B4-BE49-F238E27FC236}">
                  <a16:creationId xmlns:a16="http://schemas.microsoft.com/office/drawing/2014/main" id="{0BBC9579-5B82-0D1C-3E72-F965B3CE854C}"/>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Line 10">
              <a:extLst>
                <a:ext uri="{FF2B5EF4-FFF2-40B4-BE49-F238E27FC236}">
                  <a16:creationId xmlns:a16="http://schemas.microsoft.com/office/drawing/2014/main" id="{5903008A-68A0-FB2B-0CC8-5045DEBEE307}"/>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8" name="Line 11">
              <a:extLst>
                <a:ext uri="{FF2B5EF4-FFF2-40B4-BE49-F238E27FC236}">
                  <a16:creationId xmlns:a16="http://schemas.microsoft.com/office/drawing/2014/main" id="{7A4A8B35-38E0-F2F9-EC19-D16A7F9C9E8B}"/>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9" name="TextBox 18">
              <a:extLst>
                <a:ext uri="{FF2B5EF4-FFF2-40B4-BE49-F238E27FC236}">
                  <a16:creationId xmlns:a16="http://schemas.microsoft.com/office/drawing/2014/main" id="{180DBE1B-616B-CAA9-56D8-C01A1E803C0B}"/>
                </a:ext>
              </a:extLst>
            </p:cNvPr>
            <p:cNvSpPr txBox="1"/>
            <p:nvPr/>
          </p:nvSpPr>
          <p:spPr>
            <a:xfrm rot="16200000">
              <a:off x="2919867" y="2542539"/>
              <a:ext cx="3013649"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生存確率</a:t>
              </a:r>
            </a:p>
          </p:txBody>
        </p:sp>
        <p:sp>
          <p:nvSpPr>
            <p:cNvPr id="20" name="TextBox 19">
              <a:extLst>
                <a:ext uri="{FF2B5EF4-FFF2-40B4-BE49-F238E27FC236}">
                  <a16:creationId xmlns:a16="http://schemas.microsoft.com/office/drawing/2014/main" id="{51B06540-3E85-5675-82FF-2EA521EFB7EF}"/>
                </a:ext>
              </a:extLst>
            </p:cNvPr>
            <p:cNvSpPr txBox="1"/>
            <p:nvPr/>
          </p:nvSpPr>
          <p:spPr>
            <a:xfrm>
              <a:off x="4488901" y="1118200"/>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24" name="TextBox 23">
              <a:extLst>
                <a:ext uri="{FF2B5EF4-FFF2-40B4-BE49-F238E27FC236}">
                  <a16:creationId xmlns:a16="http://schemas.microsoft.com/office/drawing/2014/main" id="{CFF898EB-7EC4-41AF-B5BC-8E874547F0EE}"/>
                </a:ext>
              </a:extLst>
            </p:cNvPr>
            <p:cNvSpPr txBox="1"/>
            <p:nvPr/>
          </p:nvSpPr>
          <p:spPr>
            <a:xfrm>
              <a:off x="4488901" y="1642339"/>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0.8</a:t>
              </a:r>
            </a:p>
          </p:txBody>
        </p:sp>
        <p:sp>
          <p:nvSpPr>
            <p:cNvPr id="25" name="TextBox 24">
              <a:extLst>
                <a:ext uri="{FF2B5EF4-FFF2-40B4-BE49-F238E27FC236}">
                  <a16:creationId xmlns:a16="http://schemas.microsoft.com/office/drawing/2014/main" id="{56F874ED-1F67-914A-C107-D608ADD4EEB6}"/>
                </a:ext>
              </a:extLst>
            </p:cNvPr>
            <p:cNvSpPr txBox="1"/>
            <p:nvPr/>
          </p:nvSpPr>
          <p:spPr>
            <a:xfrm>
              <a:off x="4488901" y="2140870"/>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0.6</a:t>
              </a:r>
            </a:p>
          </p:txBody>
        </p:sp>
        <p:sp>
          <p:nvSpPr>
            <p:cNvPr id="26" name="TextBox 25">
              <a:extLst>
                <a:ext uri="{FF2B5EF4-FFF2-40B4-BE49-F238E27FC236}">
                  <a16:creationId xmlns:a16="http://schemas.microsoft.com/office/drawing/2014/main" id="{97545289-0B2C-BCF5-F038-3AEFDC3C79BA}"/>
                </a:ext>
              </a:extLst>
            </p:cNvPr>
            <p:cNvSpPr txBox="1"/>
            <p:nvPr/>
          </p:nvSpPr>
          <p:spPr>
            <a:xfrm>
              <a:off x="4488901" y="2655524"/>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0.4</a:t>
              </a:r>
            </a:p>
          </p:txBody>
        </p:sp>
        <p:sp>
          <p:nvSpPr>
            <p:cNvPr id="27" name="TextBox 26">
              <a:extLst>
                <a:ext uri="{FF2B5EF4-FFF2-40B4-BE49-F238E27FC236}">
                  <a16:creationId xmlns:a16="http://schemas.microsoft.com/office/drawing/2014/main" id="{3FC9597E-AF35-A0D2-E816-6480EDEBFCA2}"/>
                </a:ext>
              </a:extLst>
            </p:cNvPr>
            <p:cNvSpPr txBox="1"/>
            <p:nvPr/>
          </p:nvSpPr>
          <p:spPr>
            <a:xfrm>
              <a:off x="4488901" y="3159426"/>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0.2</a:t>
              </a:r>
            </a:p>
          </p:txBody>
        </p:sp>
        <p:sp>
          <p:nvSpPr>
            <p:cNvPr id="28" name="TextBox 27">
              <a:extLst>
                <a:ext uri="{FF2B5EF4-FFF2-40B4-BE49-F238E27FC236}">
                  <a16:creationId xmlns:a16="http://schemas.microsoft.com/office/drawing/2014/main" id="{DD0A588A-7A59-8A8E-2389-C17AECFAA82F}"/>
                </a:ext>
              </a:extLst>
            </p:cNvPr>
            <p:cNvSpPr txBox="1"/>
            <p:nvPr/>
          </p:nvSpPr>
          <p:spPr>
            <a:xfrm>
              <a:off x="4637989" y="3669051"/>
              <a:ext cx="284052" cy="54869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29" name="TextBox 28">
            <a:extLst>
              <a:ext uri="{FF2B5EF4-FFF2-40B4-BE49-F238E27FC236}">
                <a16:creationId xmlns:a16="http://schemas.microsoft.com/office/drawing/2014/main" id="{89C1ACB3-78B5-A9EE-9350-EAC7FD865ADB}"/>
              </a:ext>
            </a:extLst>
          </p:cNvPr>
          <p:cNvSpPr txBox="1"/>
          <p:nvPr/>
        </p:nvSpPr>
        <p:spPr>
          <a:xfrm>
            <a:off x="2965715" y="3629018"/>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grpSp>
        <p:nvGrpSpPr>
          <p:cNvPr id="30" name="Group 29">
            <a:extLst>
              <a:ext uri="{FF2B5EF4-FFF2-40B4-BE49-F238E27FC236}">
                <a16:creationId xmlns:a16="http://schemas.microsoft.com/office/drawing/2014/main" id="{D2E343A2-8577-4982-A5A8-5A590C1E4BFD}"/>
              </a:ext>
            </a:extLst>
          </p:cNvPr>
          <p:cNvGrpSpPr/>
          <p:nvPr/>
        </p:nvGrpSpPr>
        <p:grpSpPr>
          <a:xfrm>
            <a:off x="909790" y="3399271"/>
            <a:ext cx="5181365" cy="360147"/>
            <a:chOff x="2659863" y="2684474"/>
            <a:chExt cx="2354608" cy="360147"/>
          </a:xfrm>
        </p:grpSpPr>
        <p:sp>
          <p:nvSpPr>
            <p:cNvPr id="31" name="Line 21">
              <a:extLst>
                <a:ext uri="{FF2B5EF4-FFF2-40B4-BE49-F238E27FC236}">
                  <a16:creationId xmlns:a16="http://schemas.microsoft.com/office/drawing/2014/main" id="{187E7967-A39F-EB25-949E-C2DB399BBCD7}"/>
                </a:ext>
              </a:extLst>
            </p:cNvPr>
            <p:cNvSpPr>
              <a:spLocks noChangeShapeType="1"/>
            </p:cNvSpPr>
            <p:nvPr/>
          </p:nvSpPr>
          <p:spPr bwMode="auto">
            <a:xfrm>
              <a:off x="4955899"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2" name="TextBox 31">
              <a:extLst>
                <a:ext uri="{FF2B5EF4-FFF2-40B4-BE49-F238E27FC236}">
                  <a16:creationId xmlns:a16="http://schemas.microsoft.com/office/drawing/2014/main" id="{F04CA963-DAAC-C8A3-56E3-EF372673755E}"/>
                </a:ext>
              </a:extLst>
            </p:cNvPr>
            <p:cNvSpPr txBox="1"/>
            <p:nvPr/>
          </p:nvSpPr>
          <p:spPr>
            <a:xfrm>
              <a:off x="4891103" y="2756474"/>
              <a:ext cx="123368"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33" name="Line 21">
              <a:extLst>
                <a:ext uri="{FF2B5EF4-FFF2-40B4-BE49-F238E27FC236}">
                  <a16:creationId xmlns:a16="http://schemas.microsoft.com/office/drawing/2014/main" id="{2E7AC0ED-9389-A4D9-1155-EA7844ECDC70}"/>
                </a:ext>
              </a:extLst>
            </p:cNvPr>
            <p:cNvSpPr>
              <a:spLocks noChangeShapeType="1"/>
            </p:cNvSpPr>
            <p:nvPr/>
          </p:nvSpPr>
          <p:spPr bwMode="auto">
            <a:xfrm>
              <a:off x="4580262"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4" name="TextBox 33">
              <a:extLst>
                <a:ext uri="{FF2B5EF4-FFF2-40B4-BE49-F238E27FC236}">
                  <a16:creationId xmlns:a16="http://schemas.microsoft.com/office/drawing/2014/main" id="{4DA285DD-3B8E-EB96-395F-90B8B4EC3CB6}"/>
                </a:ext>
              </a:extLst>
            </p:cNvPr>
            <p:cNvSpPr txBox="1"/>
            <p:nvPr/>
          </p:nvSpPr>
          <p:spPr>
            <a:xfrm>
              <a:off x="4515466" y="2756474"/>
              <a:ext cx="123368"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10</a:t>
              </a:r>
            </a:p>
          </p:txBody>
        </p:sp>
        <p:sp>
          <p:nvSpPr>
            <p:cNvPr id="35" name="Line 21">
              <a:extLst>
                <a:ext uri="{FF2B5EF4-FFF2-40B4-BE49-F238E27FC236}">
                  <a16:creationId xmlns:a16="http://schemas.microsoft.com/office/drawing/2014/main" id="{75C67B3B-AAD9-F2BD-9B73-586EB3962BCA}"/>
                </a:ext>
              </a:extLst>
            </p:cNvPr>
            <p:cNvSpPr>
              <a:spLocks noChangeShapeType="1"/>
            </p:cNvSpPr>
            <p:nvPr/>
          </p:nvSpPr>
          <p:spPr bwMode="auto">
            <a:xfrm>
              <a:off x="4204625"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6" name="TextBox 35">
              <a:extLst>
                <a:ext uri="{FF2B5EF4-FFF2-40B4-BE49-F238E27FC236}">
                  <a16:creationId xmlns:a16="http://schemas.microsoft.com/office/drawing/2014/main" id="{E7C99B4D-BBF9-A56B-EB91-858E6204A6B7}"/>
                </a:ext>
              </a:extLst>
            </p:cNvPr>
            <p:cNvSpPr txBox="1"/>
            <p:nvPr/>
          </p:nvSpPr>
          <p:spPr>
            <a:xfrm>
              <a:off x="4162411" y="2756474"/>
              <a:ext cx="7820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8</a:t>
              </a:r>
            </a:p>
          </p:txBody>
        </p:sp>
        <p:sp>
          <p:nvSpPr>
            <p:cNvPr id="37" name="Line 21">
              <a:extLst>
                <a:ext uri="{FF2B5EF4-FFF2-40B4-BE49-F238E27FC236}">
                  <a16:creationId xmlns:a16="http://schemas.microsoft.com/office/drawing/2014/main" id="{F5FBFD66-FC38-72C5-63A2-47ECF9B2046B}"/>
                </a:ext>
              </a:extLst>
            </p:cNvPr>
            <p:cNvSpPr>
              <a:spLocks noChangeShapeType="1"/>
            </p:cNvSpPr>
            <p:nvPr/>
          </p:nvSpPr>
          <p:spPr bwMode="auto">
            <a:xfrm>
              <a:off x="3828988"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8" name="TextBox 37">
              <a:extLst>
                <a:ext uri="{FF2B5EF4-FFF2-40B4-BE49-F238E27FC236}">
                  <a16:creationId xmlns:a16="http://schemas.microsoft.com/office/drawing/2014/main" id="{E7836321-D910-81DA-8CCE-969BDF248488}"/>
                </a:ext>
              </a:extLst>
            </p:cNvPr>
            <p:cNvSpPr txBox="1"/>
            <p:nvPr/>
          </p:nvSpPr>
          <p:spPr>
            <a:xfrm>
              <a:off x="3786774" y="2756474"/>
              <a:ext cx="7820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a:t>
              </a:r>
            </a:p>
          </p:txBody>
        </p:sp>
        <p:sp>
          <p:nvSpPr>
            <p:cNvPr id="39" name="Line 21">
              <a:extLst>
                <a:ext uri="{FF2B5EF4-FFF2-40B4-BE49-F238E27FC236}">
                  <a16:creationId xmlns:a16="http://schemas.microsoft.com/office/drawing/2014/main" id="{33F8F1CA-4E70-43AA-E0A2-76532278B052}"/>
                </a:ext>
              </a:extLst>
            </p:cNvPr>
            <p:cNvSpPr>
              <a:spLocks noChangeShapeType="1"/>
            </p:cNvSpPr>
            <p:nvPr/>
          </p:nvSpPr>
          <p:spPr bwMode="auto">
            <a:xfrm>
              <a:off x="3453351"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0" name="TextBox 39">
              <a:extLst>
                <a:ext uri="{FF2B5EF4-FFF2-40B4-BE49-F238E27FC236}">
                  <a16:creationId xmlns:a16="http://schemas.microsoft.com/office/drawing/2014/main" id="{B4ADD3A9-A458-3992-DF77-664A037B3D24}"/>
                </a:ext>
              </a:extLst>
            </p:cNvPr>
            <p:cNvSpPr txBox="1"/>
            <p:nvPr/>
          </p:nvSpPr>
          <p:spPr>
            <a:xfrm>
              <a:off x="3411137" y="2756474"/>
              <a:ext cx="7820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4</a:t>
              </a:r>
            </a:p>
          </p:txBody>
        </p:sp>
        <p:sp>
          <p:nvSpPr>
            <p:cNvPr id="41" name="Line 21">
              <a:extLst>
                <a:ext uri="{FF2B5EF4-FFF2-40B4-BE49-F238E27FC236}">
                  <a16:creationId xmlns:a16="http://schemas.microsoft.com/office/drawing/2014/main" id="{D81C08EF-6930-8E9A-763A-1E18C775D39D}"/>
                </a:ext>
              </a:extLst>
            </p:cNvPr>
            <p:cNvSpPr>
              <a:spLocks noChangeShapeType="1"/>
            </p:cNvSpPr>
            <p:nvPr/>
          </p:nvSpPr>
          <p:spPr bwMode="auto">
            <a:xfrm>
              <a:off x="3077714"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2" name="TextBox 41">
              <a:extLst>
                <a:ext uri="{FF2B5EF4-FFF2-40B4-BE49-F238E27FC236}">
                  <a16:creationId xmlns:a16="http://schemas.microsoft.com/office/drawing/2014/main" id="{1A6E9762-6480-A7E3-6631-162F7E126282}"/>
                </a:ext>
              </a:extLst>
            </p:cNvPr>
            <p:cNvSpPr txBox="1"/>
            <p:nvPr/>
          </p:nvSpPr>
          <p:spPr>
            <a:xfrm>
              <a:off x="3035500" y="2756474"/>
              <a:ext cx="7820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a:t>
              </a:r>
            </a:p>
          </p:txBody>
        </p:sp>
        <p:sp>
          <p:nvSpPr>
            <p:cNvPr id="43" name="Line 21">
              <a:extLst>
                <a:ext uri="{FF2B5EF4-FFF2-40B4-BE49-F238E27FC236}">
                  <a16:creationId xmlns:a16="http://schemas.microsoft.com/office/drawing/2014/main" id="{2E969318-8F43-D427-CC8B-9805EF9D2BC4}"/>
                </a:ext>
              </a:extLst>
            </p:cNvPr>
            <p:cNvSpPr>
              <a:spLocks noChangeShapeType="1"/>
            </p:cNvSpPr>
            <p:nvPr/>
          </p:nvSpPr>
          <p:spPr bwMode="auto">
            <a:xfrm>
              <a:off x="2702077"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4" name="TextBox 43">
              <a:extLst>
                <a:ext uri="{FF2B5EF4-FFF2-40B4-BE49-F238E27FC236}">
                  <a16:creationId xmlns:a16="http://schemas.microsoft.com/office/drawing/2014/main" id="{E5E800F4-DCE5-DFE2-9054-C9A9D5AEB9EA}"/>
                </a:ext>
              </a:extLst>
            </p:cNvPr>
            <p:cNvSpPr txBox="1"/>
            <p:nvPr/>
          </p:nvSpPr>
          <p:spPr>
            <a:xfrm>
              <a:off x="2659863" y="2756474"/>
              <a:ext cx="7820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grpSp>
        <p:nvGrpSpPr>
          <p:cNvPr id="45" name="Group 44">
            <a:extLst>
              <a:ext uri="{FF2B5EF4-FFF2-40B4-BE49-F238E27FC236}">
                <a16:creationId xmlns:a16="http://schemas.microsoft.com/office/drawing/2014/main" id="{4F0BE268-B5A2-A224-DD46-276FB93E5421}"/>
              </a:ext>
            </a:extLst>
          </p:cNvPr>
          <p:cNvGrpSpPr/>
          <p:nvPr/>
        </p:nvGrpSpPr>
        <p:grpSpPr>
          <a:xfrm>
            <a:off x="860097" y="3900400"/>
            <a:ext cx="5181366" cy="288147"/>
            <a:chOff x="945131" y="3995430"/>
            <a:chExt cx="5181366" cy="288147"/>
          </a:xfrm>
        </p:grpSpPr>
        <p:sp>
          <p:nvSpPr>
            <p:cNvPr id="46" name="TextBox 45">
              <a:extLst>
                <a:ext uri="{FF2B5EF4-FFF2-40B4-BE49-F238E27FC236}">
                  <a16:creationId xmlns:a16="http://schemas.microsoft.com/office/drawing/2014/main" id="{F0066B4D-19EA-3B04-EDA4-E37A6DE40B67}"/>
                </a:ext>
              </a:extLst>
            </p:cNvPr>
            <p:cNvSpPr txBox="1"/>
            <p:nvPr/>
          </p:nvSpPr>
          <p:spPr>
            <a:xfrm>
              <a:off x="5954408" y="3995430"/>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47" name="TextBox 46">
              <a:extLst>
                <a:ext uri="{FF2B5EF4-FFF2-40B4-BE49-F238E27FC236}">
                  <a16:creationId xmlns:a16="http://schemas.microsoft.com/office/drawing/2014/main" id="{30DA37A7-CA4B-BFAB-D038-B7551C2AFF8C}"/>
                </a:ext>
              </a:extLst>
            </p:cNvPr>
            <p:cNvSpPr txBox="1"/>
            <p:nvPr/>
          </p:nvSpPr>
          <p:spPr>
            <a:xfrm>
              <a:off x="5127811" y="3995430"/>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a:t>
              </a:r>
            </a:p>
          </p:txBody>
        </p:sp>
        <p:sp>
          <p:nvSpPr>
            <p:cNvPr id="48" name="TextBox 47">
              <a:extLst>
                <a:ext uri="{FF2B5EF4-FFF2-40B4-BE49-F238E27FC236}">
                  <a16:creationId xmlns:a16="http://schemas.microsoft.com/office/drawing/2014/main" id="{43B96995-09E5-B6C0-CCD7-9703D2BF6272}"/>
                </a:ext>
              </a:extLst>
            </p:cNvPr>
            <p:cNvSpPr txBox="1"/>
            <p:nvPr/>
          </p:nvSpPr>
          <p:spPr>
            <a:xfrm>
              <a:off x="4301213" y="3995430"/>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8</a:t>
              </a:r>
            </a:p>
          </p:txBody>
        </p:sp>
        <p:sp>
          <p:nvSpPr>
            <p:cNvPr id="49" name="TextBox 48">
              <a:extLst>
                <a:ext uri="{FF2B5EF4-FFF2-40B4-BE49-F238E27FC236}">
                  <a16:creationId xmlns:a16="http://schemas.microsoft.com/office/drawing/2014/main" id="{DC4FEDFC-8075-A27E-2C52-D5D0B65A6DBE}"/>
                </a:ext>
              </a:extLst>
            </p:cNvPr>
            <p:cNvSpPr txBox="1"/>
            <p:nvPr/>
          </p:nvSpPr>
          <p:spPr>
            <a:xfrm>
              <a:off x="3424923" y="3995430"/>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12</a:t>
              </a:r>
            </a:p>
          </p:txBody>
        </p:sp>
        <p:sp>
          <p:nvSpPr>
            <p:cNvPr id="50" name="TextBox 49">
              <a:extLst>
                <a:ext uri="{FF2B5EF4-FFF2-40B4-BE49-F238E27FC236}">
                  <a16:creationId xmlns:a16="http://schemas.microsoft.com/office/drawing/2014/main" id="{B036B0A5-05A1-2D51-5CD1-5C35A12CAE30}"/>
                </a:ext>
              </a:extLst>
            </p:cNvPr>
            <p:cNvSpPr txBox="1"/>
            <p:nvPr/>
          </p:nvSpPr>
          <p:spPr>
            <a:xfrm>
              <a:off x="2598325" y="3995430"/>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29</a:t>
              </a:r>
            </a:p>
          </p:txBody>
        </p:sp>
        <p:sp>
          <p:nvSpPr>
            <p:cNvPr id="51" name="TextBox 50">
              <a:extLst>
                <a:ext uri="{FF2B5EF4-FFF2-40B4-BE49-F238E27FC236}">
                  <a16:creationId xmlns:a16="http://schemas.microsoft.com/office/drawing/2014/main" id="{CD4E503B-2348-B554-FF36-3F2793105CD2}"/>
                </a:ext>
              </a:extLst>
            </p:cNvPr>
            <p:cNvSpPr txBox="1"/>
            <p:nvPr/>
          </p:nvSpPr>
          <p:spPr>
            <a:xfrm>
              <a:off x="1771728" y="3995430"/>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36</a:t>
              </a:r>
            </a:p>
          </p:txBody>
        </p:sp>
        <p:sp>
          <p:nvSpPr>
            <p:cNvPr id="52" name="TextBox 51">
              <a:extLst>
                <a:ext uri="{FF2B5EF4-FFF2-40B4-BE49-F238E27FC236}">
                  <a16:creationId xmlns:a16="http://schemas.microsoft.com/office/drawing/2014/main" id="{EA813CD3-1E28-8F4C-B0A6-4C41B918FB4D}"/>
                </a:ext>
              </a:extLst>
            </p:cNvPr>
            <p:cNvSpPr txBox="1"/>
            <p:nvPr/>
          </p:nvSpPr>
          <p:spPr>
            <a:xfrm>
              <a:off x="945131" y="3995430"/>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40</a:t>
              </a:r>
            </a:p>
          </p:txBody>
        </p:sp>
      </p:grpSp>
      <p:grpSp>
        <p:nvGrpSpPr>
          <p:cNvPr id="53" name="Group 52">
            <a:extLst>
              <a:ext uri="{FF2B5EF4-FFF2-40B4-BE49-F238E27FC236}">
                <a16:creationId xmlns:a16="http://schemas.microsoft.com/office/drawing/2014/main" id="{980EB16A-C199-8B10-52B4-C6FCDAB7FC04}"/>
              </a:ext>
            </a:extLst>
          </p:cNvPr>
          <p:cNvGrpSpPr/>
          <p:nvPr/>
        </p:nvGrpSpPr>
        <p:grpSpPr>
          <a:xfrm>
            <a:off x="1002728" y="1956153"/>
            <a:ext cx="4686874" cy="1326282"/>
            <a:chOff x="3176587" y="2590799"/>
            <a:chExt cx="5842349" cy="1680057"/>
          </a:xfrm>
        </p:grpSpPr>
        <p:sp>
          <p:nvSpPr>
            <p:cNvPr id="54" name="Freeform: Shape 94">
              <a:extLst>
                <a:ext uri="{FF2B5EF4-FFF2-40B4-BE49-F238E27FC236}">
                  <a16:creationId xmlns:a16="http://schemas.microsoft.com/office/drawing/2014/main" id="{50EB51A5-15EC-A2AA-45C7-20E6A1A92D59}"/>
                </a:ext>
              </a:extLst>
            </p:cNvPr>
            <p:cNvSpPr/>
            <p:nvPr/>
          </p:nvSpPr>
          <p:spPr>
            <a:xfrm>
              <a:off x="3176587" y="2590799"/>
              <a:ext cx="5842349" cy="1626307"/>
            </a:xfrm>
            <a:custGeom>
              <a:avLst/>
              <a:gdLst>
                <a:gd name="connsiteX0" fmla="*/ 0 w 5842349"/>
                <a:gd name="connsiteY0" fmla="*/ 0 h 1626307"/>
                <a:gd name="connsiteX1" fmla="*/ 751285 w 5842349"/>
                <a:gd name="connsiteY1" fmla="*/ 0 h 1626307"/>
                <a:gd name="connsiteX2" fmla="*/ 751285 w 5842349"/>
                <a:gd name="connsiteY2" fmla="*/ 83967 h 1626307"/>
                <a:gd name="connsiteX3" fmla="*/ 1162279 w 5842349"/>
                <a:gd name="connsiteY3" fmla="*/ 83967 h 1626307"/>
                <a:gd name="connsiteX4" fmla="*/ 1162279 w 5842349"/>
                <a:gd name="connsiteY4" fmla="*/ 132579 h 1626307"/>
                <a:gd name="connsiteX5" fmla="*/ 1453963 w 5842349"/>
                <a:gd name="connsiteY5" fmla="*/ 132579 h 1626307"/>
                <a:gd name="connsiteX6" fmla="*/ 1453963 w 5842349"/>
                <a:gd name="connsiteY6" fmla="*/ 225385 h 1626307"/>
                <a:gd name="connsiteX7" fmla="*/ 1484890 w 5842349"/>
                <a:gd name="connsiteY7" fmla="*/ 225385 h 1626307"/>
                <a:gd name="connsiteX8" fmla="*/ 1484890 w 5842349"/>
                <a:gd name="connsiteY8" fmla="*/ 327030 h 1626307"/>
                <a:gd name="connsiteX9" fmla="*/ 2050571 w 5842349"/>
                <a:gd name="connsiteY9" fmla="*/ 327030 h 1626307"/>
                <a:gd name="connsiteX10" fmla="*/ 2050571 w 5842349"/>
                <a:gd name="connsiteY10" fmla="*/ 366804 h 1626307"/>
                <a:gd name="connsiteX11" fmla="*/ 2116855 w 5842349"/>
                <a:gd name="connsiteY11" fmla="*/ 366804 h 1626307"/>
                <a:gd name="connsiteX12" fmla="*/ 2116855 w 5842349"/>
                <a:gd name="connsiteY12" fmla="*/ 428675 h 1626307"/>
                <a:gd name="connsiteX13" fmla="*/ 2143373 w 5842349"/>
                <a:gd name="connsiteY13" fmla="*/ 428675 h 1626307"/>
                <a:gd name="connsiteX14" fmla="*/ 2143373 w 5842349"/>
                <a:gd name="connsiteY14" fmla="*/ 490545 h 1626307"/>
                <a:gd name="connsiteX15" fmla="*/ 2187569 w 5842349"/>
                <a:gd name="connsiteY15" fmla="*/ 490545 h 1626307"/>
                <a:gd name="connsiteX16" fmla="*/ 2187569 w 5842349"/>
                <a:gd name="connsiteY16" fmla="*/ 667318 h 1626307"/>
                <a:gd name="connsiteX17" fmla="*/ 2258273 w 5842349"/>
                <a:gd name="connsiteY17" fmla="*/ 667318 h 1626307"/>
                <a:gd name="connsiteX18" fmla="*/ 2258273 w 5842349"/>
                <a:gd name="connsiteY18" fmla="*/ 715930 h 1626307"/>
                <a:gd name="connsiteX19" fmla="*/ 2426208 w 5842349"/>
                <a:gd name="connsiteY19" fmla="*/ 715930 h 1626307"/>
                <a:gd name="connsiteX20" fmla="*/ 2426208 w 5842349"/>
                <a:gd name="connsiteY20" fmla="*/ 760124 h 1626307"/>
                <a:gd name="connsiteX21" fmla="*/ 2854881 w 5842349"/>
                <a:gd name="connsiteY21" fmla="*/ 760124 h 1626307"/>
                <a:gd name="connsiteX22" fmla="*/ 2854881 w 5842349"/>
                <a:gd name="connsiteY22" fmla="*/ 813156 h 1626307"/>
                <a:gd name="connsiteX23" fmla="*/ 2960951 w 5842349"/>
                <a:gd name="connsiteY23" fmla="*/ 813156 h 1626307"/>
                <a:gd name="connsiteX24" fmla="*/ 2960951 w 5842349"/>
                <a:gd name="connsiteY24" fmla="*/ 914800 h 1626307"/>
                <a:gd name="connsiteX25" fmla="*/ 2983049 w 5842349"/>
                <a:gd name="connsiteY25" fmla="*/ 914800 h 1626307"/>
                <a:gd name="connsiteX26" fmla="*/ 2983049 w 5842349"/>
                <a:gd name="connsiteY26" fmla="*/ 1038539 h 1626307"/>
                <a:gd name="connsiteX27" fmla="*/ 3615004 w 5842349"/>
                <a:gd name="connsiteY27" fmla="*/ 1038539 h 1626307"/>
                <a:gd name="connsiteX28" fmla="*/ 3615004 w 5842349"/>
                <a:gd name="connsiteY28" fmla="*/ 1100414 h 1626307"/>
                <a:gd name="connsiteX29" fmla="*/ 3831555 w 5842349"/>
                <a:gd name="connsiteY29" fmla="*/ 1100414 h 1626307"/>
                <a:gd name="connsiteX30" fmla="*/ 3831555 w 5842349"/>
                <a:gd name="connsiteY30" fmla="*/ 1162279 h 1626307"/>
                <a:gd name="connsiteX31" fmla="*/ 3950875 w 5842349"/>
                <a:gd name="connsiteY31" fmla="*/ 1162279 h 1626307"/>
                <a:gd name="connsiteX32" fmla="*/ 3950875 w 5842349"/>
                <a:gd name="connsiteY32" fmla="*/ 1224153 h 1626307"/>
                <a:gd name="connsiteX33" fmla="*/ 4061355 w 5842349"/>
                <a:gd name="connsiteY33" fmla="*/ 1224153 h 1626307"/>
                <a:gd name="connsiteX34" fmla="*/ 4061355 w 5842349"/>
                <a:gd name="connsiteY34" fmla="*/ 1286028 h 1626307"/>
                <a:gd name="connsiteX35" fmla="*/ 4158586 w 5842349"/>
                <a:gd name="connsiteY35" fmla="*/ 1286028 h 1626307"/>
                <a:gd name="connsiteX36" fmla="*/ 4158586 w 5842349"/>
                <a:gd name="connsiteY36" fmla="*/ 1352312 h 1626307"/>
                <a:gd name="connsiteX37" fmla="*/ 4251389 w 5842349"/>
                <a:gd name="connsiteY37" fmla="*/ 1352312 h 1626307"/>
                <a:gd name="connsiteX38" fmla="*/ 4251389 w 5842349"/>
                <a:gd name="connsiteY38" fmla="*/ 1405347 h 1626307"/>
                <a:gd name="connsiteX39" fmla="*/ 4525385 w 5842349"/>
                <a:gd name="connsiteY39" fmla="*/ 1405347 h 1626307"/>
                <a:gd name="connsiteX40" fmla="*/ 4525385 w 5842349"/>
                <a:gd name="connsiteY40" fmla="*/ 1560024 h 1626307"/>
                <a:gd name="connsiteX41" fmla="*/ 5073387 w 5842349"/>
                <a:gd name="connsiteY41" fmla="*/ 1560024 h 1626307"/>
                <a:gd name="connsiteX42" fmla="*/ 5073387 w 5842349"/>
                <a:gd name="connsiteY42" fmla="*/ 1626308 h 1626307"/>
                <a:gd name="connsiteX43" fmla="*/ 5842349 w 5842349"/>
                <a:gd name="connsiteY43" fmla="*/ 1626308 h 16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842349" h="1626307">
                  <a:moveTo>
                    <a:pt x="0" y="0"/>
                  </a:moveTo>
                  <a:lnTo>
                    <a:pt x="751285" y="0"/>
                  </a:lnTo>
                  <a:lnTo>
                    <a:pt x="751285" y="83967"/>
                  </a:lnTo>
                  <a:lnTo>
                    <a:pt x="1162279" y="83967"/>
                  </a:lnTo>
                  <a:lnTo>
                    <a:pt x="1162279" y="132579"/>
                  </a:lnTo>
                  <a:lnTo>
                    <a:pt x="1453963" y="132579"/>
                  </a:lnTo>
                  <a:lnTo>
                    <a:pt x="1453963" y="225385"/>
                  </a:lnTo>
                  <a:lnTo>
                    <a:pt x="1484890" y="225385"/>
                  </a:lnTo>
                  <a:lnTo>
                    <a:pt x="1484890" y="327030"/>
                  </a:lnTo>
                  <a:lnTo>
                    <a:pt x="2050571" y="327030"/>
                  </a:lnTo>
                  <a:lnTo>
                    <a:pt x="2050571" y="366804"/>
                  </a:lnTo>
                  <a:lnTo>
                    <a:pt x="2116855" y="366804"/>
                  </a:lnTo>
                  <a:lnTo>
                    <a:pt x="2116855" y="428675"/>
                  </a:lnTo>
                  <a:lnTo>
                    <a:pt x="2143373" y="428675"/>
                  </a:lnTo>
                  <a:lnTo>
                    <a:pt x="2143373" y="490545"/>
                  </a:lnTo>
                  <a:lnTo>
                    <a:pt x="2187569" y="490545"/>
                  </a:lnTo>
                  <a:lnTo>
                    <a:pt x="2187569" y="667318"/>
                  </a:lnTo>
                  <a:lnTo>
                    <a:pt x="2258273" y="667318"/>
                  </a:lnTo>
                  <a:lnTo>
                    <a:pt x="2258273" y="715930"/>
                  </a:lnTo>
                  <a:lnTo>
                    <a:pt x="2426208" y="715930"/>
                  </a:lnTo>
                  <a:lnTo>
                    <a:pt x="2426208" y="760124"/>
                  </a:lnTo>
                  <a:lnTo>
                    <a:pt x="2854881" y="760124"/>
                  </a:lnTo>
                  <a:lnTo>
                    <a:pt x="2854881" y="813156"/>
                  </a:lnTo>
                  <a:lnTo>
                    <a:pt x="2960951" y="813156"/>
                  </a:lnTo>
                  <a:lnTo>
                    <a:pt x="2960951" y="914800"/>
                  </a:lnTo>
                  <a:lnTo>
                    <a:pt x="2983049" y="914800"/>
                  </a:lnTo>
                  <a:lnTo>
                    <a:pt x="2983049" y="1038539"/>
                  </a:lnTo>
                  <a:lnTo>
                    <a:pt x="3615004" y="1038539"/>
                  </a:lnTo>
                  <a:lnTo>
                    <a:pt x="3615004" y="1100414"/>
                  </a:lnTo>
                  <a:lnTo>
                    <a:pt x="3831555" y="1100414"/>
                  </a:lnTo>
                  <a:lnTo>
                    <a:pt x="3831555" y="1162279"/>
                  </a:lnTo>
                  <a:lnTo>
                    <a:pt x="3950875" y="1162279"/>
                  </a:lnTo>
                  <a:lnTo>
                    <a:pt x="3950875" y="1224153"/>
                  </a:lnTo>
                  <a:lnTo>
                    <a:pt x="4061355" y="1224153"/>
                  </a:lnTo>
                  <a:lnTo>
                    <a:pt x="4061355" y="1286028"/>
                  </a:lnTo>
                  <a:lnTo>
                    <a:pt x="4158586" y="1286028"/>
                  </a:lnTo>
                  <a:lnTo>
                    <a:pt x="4158586" y="1352312"/>
                  </a:lnTo>
                  <a:lnTo>
                    <a:pt x="4251389" y="1352312"/>
                  </a:lnTo>
                  <a:lnTo>
                    <a:pt x="4251389" y="1405347"/>
                  </a:lnTo>
                  <a:lnTo>
                    <a:pt x="4525385" y="1405347"/>
                  </a:lnTo>
                  <a:lnTo>
                    <a:pt x="4525385" y="1560024"/>
                  </a:lnTo>
                  <a:lnTo>
                    <a:pt x="5073387" y="1560024"/>
                  </a:lnTo>
                  <a:lnTo>
                    <a:pt x="5073387" y="1626308"/>
                  </a:lnTo>
                  <a:lnTo>
                    <a:pt x="5842349" y="1626308"/>
                  </a:lnTo>
                </a:path>
              </a:pathLst>
            </a:custGeom>
            <a:noFill/>
            <a:ln w="19050" cap="flat">
              <a:solidFill>
                <a:schemeClr val="accent3"/>
              </a:solidFill>
              <a:prstDash val="solid"/>
              <a:miter/>
            </a:ln>
          </p:spPr>
          <p:txBody>
            <a:bodyPr rtlCol="0" anchor="ctr"/>
            <a:lstStyle/>
            <a:p>
              <a:endParaRPr lang="en-GB" dirty="0">
                <a:solidFill>
                  <a:schemeClr val="tx1"/>
                </a:solidFill>
              </a:endParaRPr>
            </a:p>
          </p:txBody>
        </p:sp>
        <p:sp>
          <p:nvSpPr>
            <p:cNvPr id="55" name="Freeform: Shape 95">
              <a:extLst>
                <a:ext uri="{FF2B5EF4-FFF2-40B4-BE49-F238E27FC236}">
                  <a16:creationId xmlns:a16="http://schemas.microsoft.com/office/drawing/2014/main" id="{5D30A125-A3B5-53A1-FD0F-5BA3F1E1D080}"/>
                </a:ext>
              </a:extLst>
            </p:cNvPr>
            <p:cNvSpPr/>
            <p:nvPr/>
          </p:nvSpPr>
          <p:spPr>
            <a:xfrm>
              <a:off x="4035911" y="2619798"/>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56" name="Freeform: Shape 96">
              <a:extLst>
                <a:ext uri="{FF2B5EF4-FFF2-40B4-BE49-F238E27FC236}">
                  <a16:creationId xmlns:a16="http://schemas.microsoft.com/office/drawing/2014/main" id="{26536EB7-988F-9ACD-342B-AE33F84DA31F}"/>
                </a:ext>
              </a:extLst>
            </p:cNvPr>
            <p:cNvSpPr/>
            <p:nvPr/>
          </p:nvSpPr>
          <p:spPr>
            <a:xfrm>
              <a:off x="5959963" y="330560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57" name="Freeform: Shape 97">
              <a:extLst>
                <a:ext uri="{FF2B5EF4-FFF2-40B4-BE49-F238E27FC236}">
                  <a16:creationId xmlns:a16="http://schemas.microsoft.com/office/drawing/2014/main" id="{E6598085-542D-EABF-51C3-CEF88948BDE7}"/>
                </a:ext>
              </a:extLst>
            </p:cNvPr>
            <p:cNvSpPr/>
            <p:nvPr/>
          </p:nvSpPr>
          <p:spPr>
            <a:xfrm>
              <a:off x="7503022" y="395330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58" name="Freeform: Shape 98">
              <a:extLst>
                <a:ext uri="{FF2B5EF4-FFF2-40B4-BE49-F238E27FC236}">
                  <a16:creationId xmlns:a16="http://schemas.microsoft.com/office/drawing/2014/main" id="{1B915611-09B6-3A75-2B30-94525E00B20A}"/>
                </a:ext>
              </a:extLst>
            </p:cNvPr>
            <p:cNvSpPr/>
            <p:nvPr/>
          </p:nvSpPr>
          <p:spPr>
            <a:xfrm>
              <a:off x="8893682" y="41628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59" name="Freeform: Shape 99">
              <a:extLst>
                <a:ext uri="{FF2B5EF4-FFF2-40B4-BE49-F238E27FC236}">
                  <a16:creationId xmlns:a16="http://schemas.microsoft.com/office/drawing/2014/main" id="{AFBB43E6-EE21-8FA4-059F-3FD03A581379}"/>
                </a:ext>
              </a:extLst>
            </p:cNvPr>
            <p:cNvSpPr/>
            <p:nvPr/>
          </p:nvSpPr>
          <p:spPr>
            <a:xfrm>
              <a:off x="9007982" y="41628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solidFill>
                  <a:schemeClr val="tx1"/>
                </a:solidFill>
              </a:endParaRPr>
            </a:p>
          </p:txBody>
        </p:sp>
      </p:grpSp>
      <p:sp>
        <p:nvSpPr>
          <p:cNvPr id="60" name="Freeform 21">
            <a:extLst>
              <a:ext uri="{FF2B5EF4-FFF2-40B4-BE49-F238E27FC236}">
                <a16:creationId xmlns:a16="http://schemas.microsoft.com/office/drawing/2014/main" id="{2D301E21-991C-FA4F-ED19-9FD62364CB41}"/>
              </a:ext>
            </a:extLst>
          </p:cNvPr>
          <p:cNvSpPr>
            <a:spLocks/>
          </p:cNvSpPr>
          <p:nvPr/>
        </p:nvSpPr>
        <p:spPr bwMode="auto">
          <a:xfrm>
            <a:off x="6669623" y="1950272"/>
            <a:ext cx="5128200" cy="14495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61" name="Group 60">
            <a:extLst>
              <a:ext uri="{FF2B5EF4-FFF2-40B4-BE49-F238E27FC236}">
                <a16:creationId xmlns:a16="http://schemas.microsoft.com/office/drawing/2014/main" id="{750C6D73-37E2-5DDB-0E6C-5C718752F5ED}"/>
              </a:ext>
            </a:extLst>
          </p:cNvPr>
          <p:cNvGrpSpPr/>
          <p:nvPr/>
        </p:nvGrpSpPr>
        <p:grpSpPr>
          <a:xfrm>
            <a:off x="5992154" y="1802885"/>
            <a:ext cx="672779" cy="1738605"/>
            <a:chOff x="4292681" y="1118200"/>
            <a:chExt cx="672779" cy="3099550"/>
          </a:xfrm>
        </p:grpSpPr>
        <p:sp>
          <p:nvSpPr>
            <p:cNvPr id="62" name="Line 6">
              <a:extLst>
                <a:ext uri="{FF2B5EF4-FFF2-40B4-BE49-F238E27FC236}">
                  <a16:creationId xmlns:a16="http://schemas.microsoft.com/office/drawing/2014/main" id="{76DCC87A-368D-5E94-E2C1-679FA3FDCF2E}"/>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3" name="Line 7">
              <a:extLst>
                <a:ext uri="{FF2B5EF4-FFF2-40B4-BE49-F238E27FC236}">
                  <a16:creationId xmlns:a16="http://schemas.microsoft.com/office/drawing/2014/main" id="{2B70E6B5-C236-8FB8-2FE3-ECB17FBCFB89}"/>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4" name="Line 8">
              <a:extLst>
                <a:ext uri="{FF2B5EF4-FFF2-40B4-BE49-F238E27FC236}">
                  <a16:creationId xmlns:a16="http://schemas.microsoft.com/office/drawing/2014/main" id="{3D97B2FB-EBF8-1ACB-97FD-8389A29F3947}"/>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5" name="Line 9">
              <a:extLst>
                <a:ext uri="{FF2B5EF4-FFF2-40B4-BE49-F238E27FC236}">
                  <a16:creationId xmlns:a16="http://schemas.microsoft.com/office/drawing/2014/main" id="{1CA1738A-32DE-0366-3C71-2FED233491CC}"/>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6" name="Line 10">
              <a:extLst>
                <a:ext uri="{FF2B5EF4-FFF2-40B4-BE49-F238E27FC236}">
                  <a16:creationId xmlns:a16="http://schemas.microsoft.com/office/drawing/2014/main" id="{E7D880FA-DF58-A8DC-40A9-3FA808BB53B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7" name="Line 11">
              <a:extLst>
                <a:ext uri="{FF2B5EF4-FFF2-40B4-BE49-F238E27FC236}">
                  <a16:creationId xmlns:a16="http://schemas.microsoft.com/office/drawing/2014/main" id="{925FD4D7-EF7D-BDC7-F284-4173B922CB29}"/>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8" name="TextBox 67">
              <a:extLst>
                <a:ext uri="{FF2B5EF4-FFF2-40B4-BE49-F238E27FC236}">
                  <a16:creationId xmlns:a16="http://schemas.microsoft.com/office/drawing/2014/main" id="{07A8F1A2-4068-92EA-979A-F9E1D6D4CE9E}"/>
                </a:ext>
              </a:extLst>
            </p:cNvPr>
            <p:cNvSpPr txBox="1"/>
            <p:nvPr/>
          </p:nvSpPr>
          <p:spPr>
            <a:xfrm rot="16200000">
              <a:off x="2939745" y="2542539"/>
              <a:ext cx="3013649"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生存確率</a:t>
              </a:r>
            </a:p>
          </p:txBody>
        </p:sp>
        <p:sp>
          <p:nvSpPr>
            <p:cNvPr id="69" name="TextBox 68">
              <a:extLst>
                <a:ext uri="{FF2B5EF4-FFF2-40B4-BE49-F238E27FC236}">
                  <a16:creationId xmlns:a16="http://schemas.microsoft.com/office/drawing/2014/main" id="{F7F8BBA9-2F82-E587-3294-8D89C37C10BC}"/>
                </a:ext>
              </a:extLst>
            </p:cNvPr>
            <p:cNvSpPr txBox="1"/>
            <p:nvPr/>
          </p:nvSpPr>
          <p:spPr>
            <a:xfrm>
              <a:off x="4488901" y="1118200"/>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70" name="TextBox 69">
              <a:extLst>
                <a:ext uri="{FF2B5EF4-FFF2-40B4-BE49-F238E27FC236}">
                  <a16:creationId xmlns:a16="http://schemas.microsoft.com/office/drawing/2014/main" id="{F6EE1604-8125-FF6F-861F-F86E808FC054}"/>
                </a:ext>
              </a:extLst>
            </p:cNvPr>
            <p:cNvSpPr txBox="1"/>
            <p:nvPr/>
          </p:nvSpPr>
          <p:spPr>
            <a:xfrm>
              <a:off x="4488901" y="1642339"/>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0.8</a:t>
              </a:r>
            </a:p>
          </p:txBody>
        </p:sp>
        <p:sp>
          <p:nvSpPr>
            <p:cNvPr id="71" name="TextBox 70">
              <a:extLst>
                <a:ext uri="{FF2B5EF4-FFF2-40B4-BE49-F238E27FC236}">
                  <a16:creationId xmlns:a16="http://schemas.microsoft.com/office/drawing/2014/main" id="{CFFECC59-9838-3D2F-AF7C-FC82F5B21624}"/>
                </a:ext>
              </a:extLst>
            </p:cNvPr>
            <p:cNvSpPr txBox="1"/>
            <p:nvPr/>
          </p:nvSpPr>
          <p:spPr>
            <a:xfrm>
              <a:off x="4488901" y="2140870"/>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0.6</a:t>
              </a:r>
            </a:p>
          </p:txBody>
        </p:sp>
        <p:sp>
          <p:nvSpPr>
            <p:cNvPr id="72" name="TextBox 71">
              <a:extLst>
                <a:ext uri="{FF2B5EF4-FFF2-40B4-BE49-F238E27FC236}">
                  <a16:creationId xmlns:a16="http://schemas.microsoft.com/office/drawing/2014/main" id="{EB3AC4D1-ECB2-548B-752C-A8D16507F0DD}"/>
                </a:ext>
              </a:extLst>
            </p:cNvPr>
            <p:cNvSpPr txBox="1"/>
            <p:nvPr/>
          </p:nvSpPr>
          <p:spPr>
            <a:xfrm>
              <a:off x="4488901" y="2655524"/>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0.4</a:t>
              </a:r>
            </a:p>
          </p:txBody>
        </p:sp>
        <p:sp>
          <p:nvSpPr>
            <p:cNvPr id="73" name="TextBox 72">
              <a:extLst>
                <a:ext uri="{FF2B5EF4-FFF2-40B4-BE49-F238E27FC236}">
                  <a16:creationId xmlns:a16="http://schemas.microsoft.com/office/drawing/2014/main" id="{0C9F56FF-EC27-C9F4-96A6-D4B7B0C38C98}"/>
                </a:ext>
              </a:extLst>
            </p:cNvPr>
            <p:cNvSpPr txBox="1"/>
            <p:nvPr/>
          </p:nvSpPr>
          <p:spPr>
            <a:xfrm>
              <a:off x="4488901" y="3159426"/>
              <a:ext cx="433132" cy="54939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0.2</a:t>
              </a:r>
            </a:p>
          </p:txBody>
        </p:sp>
        <p:sp>
          <p:nvSpPr>
            <p:cNvPr id="74" name="TextBox 73">
              <a:extLst>
                <a:ext uri="{FF2B5EF4-FFF2-40B4-BE49-F238E27FC236}">
                  <a16:creationId xmlns:a16="http://schemas.microsoft.com/office/drawing/2014/main" id="{890D9AAC-86C7-0073-CDEE-CD03142E836A}"/>
                </a:ext>
              </a:extLst>
            </p:cNvPr>
            <p:cNvSpPr txBox="1"/>
            <p:nvPr/>
          </p:nvSpPr>
          <p:spPr>
            <a:xfrm>
              <a:off x="4637989" y="3669051"/>
              <a:ext cx="284052" cy="54869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75" name="TextBox 74">
            <a:extLst>
              <a:ext uri="{FF2B5EF4-FFF2-40B4-BE49-F238E27FC236}">
                <a16:creationId xmlns:a16="http://schemas.microsoft.com/office/drawing/2014/main" id="{3BE120DD-069C-7029-03A2-2046538A1177}"/>
              </a:ext>
            </a:extLst>
          </p:cNvPr>
          <p:cNvSpPr txBox="1"/>
          <p:nvPr/>
        </p:nvSpPr>
        <p:spPr>
          <a:xfrm>
            <a:off x="8752572" y="3629018"/>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sp>
        <p:nvSpPr>
          <p:cNvPr id="76" name="TextBox 75">
            <a:extLst>
              <a:ext uri="{FF2B5EF4-FFF2-40B4-BE49-F238E27FC236}">
                <a16:creationId xmlns:a16="http://schemas.microsoft.com/office/drawing/2014/main" id="{8E3F74E7-30F0-2E87-575C-D5A2D6B10D55}"/>
              </a:ext>
            </a:extLst>
          </p:cNvPr>
          <p:cNvSpPr txBox="1"/>
          <p:nvPr/>
        </p:nvSpPr>
        <p:spPr>
          <a:xfrm>
            <a:off x="6445154" y="3681092"/>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77" name="Group 76">
            <a:extLst>
              <a:ext uri="{FF2B5EF4-FFF2-40B4-BE49-F238E27FC236}">
                <a16:creationId xmlns:a16="http://schemas.microsoft.com/office/drawing/2014/main" id="{E99B9BD5-2613-DF62-029C-D0704BCE3322}"/>
              </a:ext>
            </a:extLst>
          </p:cNvPr>
          <p:cNvGrpSpPr/>
          <p:nvPr/>
        </p:nvGrpSpPr>
        <p:grpSpPr>
          <a:xfrm>
            <a:off x="6638664" y="3390485"/>
            <a:ext cx="5201747" cy="360147"/>
            <a:chOff x="1563286" y="4771176"/>
            <a:chExt cx="2746562" cy="360147"/>
          </a:xfrm>
        </p:grpSpPr>
        <p:sp>
          <p:nvSpPr>
            <p:cNvPr id="78" name="Line 21">
              <a:extLst>
                <a:ext uri="{FF2B5EF4-FFF2-40B4-BE49-F238E27FC236}">
                  <a16:creationId xmlns:a16="http://schemas.microsoft.com/office/drawing/2014/main" id="{90B903E6-A853-6140-2A18-1FBF017029D8}"/>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53039C41-B3A5-F1C1-2193-D818E22ACD12}"/>
                </a:ext>
              </a:extLst>
            </p:cNvPr>
            <p:cNvSpPr txBox="1"/>
            <p:nvPr/>
          </p:nvSpPr>
          <p:spPr>
            <a:xfrm>
              <a:off x="4166507" y="4843176"/>
              <a:ext cx="143341"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14</a:t>
              </a:r>
            </a:p>
          </p:txBody>
        </p:sp>
        <p:sp>
          <p:nvSpPr>
            <p:cNvPr id="80" name="Line 21">
              <a:extLst>
                <a:ext uri="{FF2B5EF4-FFF2-40B4-BE49-F238E27FC236}">
                  <a16:creationId xmlns:a16="http://schemas.microsoft.com/office/drawing/2014/main" id="{D1E230A3-CE06-73F4-A815-A56DA198119E}"/>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4BA9E601-4FD7-B12C-4742-7A91D625C718}"/>
                </a:ext>
              </a:extLst>
            </p:cNvPr>
            <p:cNvSpPr txBox="1"/>
            <p:nvPr/>
          </p:nvSpPr>
          <p:spPr>
            <a:xfrm>
              <a:off x="3790870" y="4843176"/>
              <a:ext cx="143341"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82" name="Line 21">
              <a:extLst>
                <a:ext uri="{FF2B5EF4-FFF2-40B4-BE49-F238E27FC236}">
                  <a16:creationId xmlns:a16="http://schemas.microsoft.com/office/drawing/2014/main" id="{50D30700-8C5C-251F-90D3-658CFAE2C40D}"/>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E77502E9-9B7F-9B18-D641-42184138ACB6}"/>
                </a:ext>
              </a:extLst>
            </p:cNvPr>
            <p:cNvSpPr txBox="1"/>
            <p:nvPr/>
          </p:nvSpPr>
          <p:spPr>
            <a:xfrm>
              <a:off x="3415233" y="4843176"/>
              <a:ext cx="143341"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10</a:t>
              </a:r>
            </a:p>
          </p:txBody>
        </p:sp>
        <p:sp>
          <p:nvSpPr>
            <p:cNvPr id="84" name="Line 21">
              <a:extLst>
                <a:ext uri="{FF2B5EF4-FFF2-40B4-BE49-F238E27FC236}">
                  <a16:creationId xmlns:a16="http://schemas.microsoft.com/office/drawing/2014/main" id="{45BDB345-903C-1608-3E90-6EE846B8B08A}"/>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B071054C-9A62-9B11-BF78-9980DA471F37}"/>
                </a:ext>
              </a:extLst>
            </p:cNvPr>
            <p:cNvSpPr txBox="1"/>
            <p:nvPr/>
          </p:nvSpPr>
          <p:spPr>
            <a:xfrm>
              <a:off x="3065834" y="4843176"/>
              <a:ext cx="90864"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8</a:t>
              </a:r>
            </a:p>
          </p:txBody>
        </p:sp>
        <p:sp>
          <p:nvSpPr>
            <p:cNvPr id="86" name="Line 21">
              <a:extLst>
                <a:ext uri="{FF2B5EF4-FFF2-40B4-BE49-F238E27FC236}">
                  <a16:creationId xmlns:a16="http://schemas.microsoft.com/office/drawing/2014/main" id="{C563EE62-E752-E482-2359-ACE64FBAC0AD}"/>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CF2E3CC8-620A-7BF2-1804-5DA15D926D15}"/>
                </a:ext>
              </a:extLst>
            </p:cNvPr>
            <p:cNvSpPr txBox="1"/>
            <p:nvPr/>
          </p:nvSpPr>
          <p:spPr>
            <a:xfrm>
              <a:off x="2690197" y="4843176"/>
              <a:ext cx="90864"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88" name="Line 21">
              <a:extLst>
                <a:ext uri="{FF2B5EF4-FFF2-40B4-BE49-F238E27FC236}">
                  <a16:creationId xmlns:a16="http://schemas.microsoft.com/office/drawing/2014/main" id="{EFA10FD0-8B12-AF02-3C1D-5695CA10D038}"/>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96C304D5-11A4-B193-E688-8C1110677881}"/>
                </a:ext>
              </a:extLst>
            </p:cNvPr>
            <p:cNvSpPr txBox="1"/>
            <p:nvPr/>
          </p:nvSpPr>
          <p:spPr>
            <a:xfrm>
              <a:off x="2314560" y="4843176"/>
              <a:ext cx="90864"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a:t>
              </a:r>
            </a:p>
          </p:txBody>
        </p:sp>
        <p:sp>
          <p:nvSpPr>
            <p:cNvPr id="90" name="Line 21">
              <a:extLst>
                <a:ext uri="{FF2B5EF4-FFF2-40B4-BE49-F238E27FC236}">
                  <a16:creationId xmlns:a16="http://schemas.microsoft.com/office/drawing/2014/main" id="{EA9697AF-BA37-EE75-89E5-FFEC5B9A4131}"/>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0D910F1B-2D30-3F57-9F79-1CBF40FA92AF}"/>
                </a:ext>
              </a:extLst>
            </p:cNvPr>
            <p:cNvSpPr txBox="1"/>
            <p:nvPr/>
          </p:nvSpPr>
          <p:spPr>
            <a:xfrm>
              <a:off x="1938923" y="4843176"/>
              <a:ext cx="90864"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a:t>
              </a:r>
            </a:p>
          </p:txBody>
        </p:sp>
        <p:sp>
          <p:nvSpPr>
            <p:cNvPr id="92" name="Line 21">
              <a:extLst>
                <a:ext uri="{FF2B5EF4-FFF2-40B4-BE49-F238E27FC236}">
                  <a16:creationId xmlns:a16="http://schemas.microsoft.com/office/drawing/2014/main" id="{6D4FA01C-F737-E863-4CE6-19B34F4E7743}"/>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CED375D5-BB60-AA95-7D43-0763F5835AC4}"/>
                </a:ext>
              </a:extLst>
            </p:cNvPr>
            <p:cNvSpPr txBox="1"/>
            <p:nvPr/>
          </p:nvSpPr>
          <p:spPr>
            <a:xfrm>
              <a:off x="1563286" y="4843176"/>
              <a:ext cx="90864"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grpSp>
        <p:nvGrpSpPr>
          <p:cNvPr id="94" name="Group 93">
            <a:extLst>
              <a:ext uri="{FF2B5EF4-FFF2-40B4-BE49-F238E27FC236}">
                <a16:creationId xmlns:a16="http://schemas.microsoft.com/office/drawing/2014/main" id="{FA9F6679-C557-7235-26AC-F54D2FDBDD35}"/>
              </a:ext>
            </a:extLst>
          </p:cNvPr>
          <p:cNvGrpSpPr/>
          <p:nvPr/>
        </p:nvGrpSpPr>
        <p:grpSpPr>
          <a:xfrm>
            <a:off x="6588972" y="3900400"/>
            <a:ext cx="5201746" cy="288147"/>
            <a:chOff x="7336767" y="4042737"/>
            <a:chExt cx="5201746" cy="288147"/>
          </a:xfrm>
        </p:grpSpPr>
        <p:sp>
          <p:nvSpPr>
            <p:cNvPr id="95" name="TextBox 94">
              <a:extLst>
                <a:ext uri="{FF2B5EF4-FFF2-40B4-BE49-F238E27FC236}">
                  <a16:creationId xmlns:a16="http://schemas.microsoft.com/office/drawing/2014/main" id="{6D926AA7-E634-72C6-75C7-8DA5E71B1156}"/>
                </a:ext>
              </a:extLst>
            </p:cNvPr>
            <p:cNvSpPr txBox="1"/>
            <p:nvPr/>
          </p:nvSpPr>
          <p:spPr>
            <a:xfrm>
              <a:off x="12366424" y="404273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96" name="TextBox 95">
              <a:extLst>
                <a:ext uri="{FF2B5EF4-FFF2-40B4-BE49-F238E27FC236}">
                  <a16:creationId xmlns:a16="http://schemas.microsoft.com/office/drawing/2014/main" id="{C211A85E-2EEC-07C2-721C-3C0D14E135CF}"/>
                </a:ext>
              </a:extLst>
            </p:cNvPr>
            <p:cNvSpPr txBox="1"/>
            <p:nvPr/>
          </p:nvSpPr>
          <p:spPr>
            <a:xfrm>
              <a:off x="11655001" y="404273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97" name="TextBox 96">
              <a:extLst>
                <a:ext uri="{FF2B5EF4-FFF2-40B4-BE49-F238E27FC236}">
                  <a16:creationId xmlns:a16="http://schemas.microsoft.com/office/drawing/2014/main" id="{D27FC6AC-BE91-3FF1-1481-C555765B71FA}"/>
                </a:ext>
              </a:extLst>
            </p:cNvPr>
            <p:cNvSpPr txBox="1"/>
            <p:nvPr/>
          </p:nvSpPr>
          <p:spPr>
            <a:xfrm>
              <a:off x="10900552" y="4042737"/>
              <a:ext cx="25813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11</a:t>
              </a:r>
            </a:p>
          </p:txBody>
        </p:sp>
        <p:sp>
          <p:nvSpPr>
            <p:cNvPr id="98" name="TextBox 97">
              <a:extLst>
                <a:ext uri="{FF2B5EF4-FFF2-40B4-BE49-F238E27FC236}">
                  <a16:creationId xmlns:a16="http://schemas.microsoft.com/office/drawing/2014/main" id="{A81C7F03-55CD-101A-A03F-9999FDAFF285}"/>
                </a:ext>
              </a:extLst>
            </p:cNvPr>
            <p:cNvSpPr txBox="1"/>
            <p:nvPr/>
          </p:nvSpPr>
          <p:spPr>
            <a:xfrm>
              <a:off x="10182461" y="404273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18</a:t>
              </a:r>
            </a:p>
          </p:txBody>
        </p:sp>
        <p:sp>
          <p:nvSpPr>
            <p:cNvPr id="99" name="TextBox 98">
              <a:extLst>
                <a:ext uri="{FF2B5EF4-FFF2-40B4-BE49-F238E27FC236}">
                  <a16:creationId xmlns:a16="http://schemas.microsoft.com/office/drawing/2014/main" id="{ECAB92D7-015B-1D69-F5C3-D736C7AB34C7}"/>
                </a:ext>
              </a:extLst>
            </p:cNvPr>
            <p:cNvSpPr txBox="1"/>
            <p:nvPr/>
          </p:nvSpPr>
          <p:spPr>
            <a:xfrm>
              <a:off x="9471037" y="404273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25</a:t>
              </a:r>
            </a:p>
          </p:txBody>
        </p:sp>
        <p:sp>
          <p:nvSpPr>
            <p:cNvPr id="100" name="TextBox 99">
              <a:extLst>
                <a:ext uri="{FF2B5EF4-FFF2-40B4-BE49-F238E27FC236}">
                  <a16:creationId xmlns:a16="http://schemas.microsoft.com/office/drawing/2014/main" id="{F4993190-B68F-08FD-7202-4A1C27A3176D}"/>
                </a:ext>
              </a:extLst>
            </p:cNvPr>
            <p:cNvSpPr txBox="1"/>
            <p:nvPr/>
          </p:nvSpPr>
          <p:spPr>
            <a:xfrm>
              <a:off x="8759614" y="404273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33</a:t>
              </a:r>
            </a:p>
          </p:txBody>
        </p:sp>
        <p:sp>
          <p:nvSpPr>
            <p:cNvPr id="101" name="TextBox 100">
              <a:extLst>
                <a:ext uri="{FF2B5EF4-FFF2-40B4-BE49-F238E27FC236}">
                  <a16:creationId xmlns:a16="http://schemas.microsoft.com/office/drawing/2014/main" id="{7C6748E7-2095-B2CE-EB7C-0C02C1DFE7D1}"/>
                </a:ext>
              </a:extLst>
            </p:cNvPr>
            <p:cNvSpPr txBox="1"/>
            <p:nvPr/>
          </p:nvSpPr>
          <p:spPr>
            <a:xfrm>
              <a:off x="8048190" y="404273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40</a:t>
              </a:r>
            </a:p>
          </p:txBody>
        </p:sp>
        <p:sp>
          <p:nvSpPr>
            <p:cNvPr id="102" name="TextBox 101">
              <a:extLst>
                <a:ext uri="{FF2B5EF4-FFF2-40B4-BE49-F238E27FC236}">
                  <a16:creationId xmlns:a16="http://schemas.microsoft.com/office/drawing/2014/main" id="{B17A9194-62E3-EEE2-A2F2-0781A15433E6}"/>
                </a:ext>
              </a:extLst>
            </p:cNvPr>
            <p:cNvSpPr txBox="1"/>
            <p:nvPr/>
          </p:nvSpPr>
          <p:spPr>
            <a:xfrm>
              <a:off x="7336767" y="404273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40</a:t>
              </a:r>
            </a:p>
          </p:txBody>
        </p:sp>
      </p:grpSp>
      <p:grpSp>
        <p:nvGrpSpPr>
          <p:cNvPr id="103" name="Group 102">
            <a:extLst>
              <a:ext uri="{FF2B5EF4-FFF2-40B4-BE49-F238E27FC236}">
                <a16:creationId xmlns:a16="http://schemas.microsoft.com/office/drawing/2014/main" id="{D4BF159A-6C6B-F636-2C9B-20603293E651}"/>
              </a:ext>
            </a:extLst>
          </p:cNvPr>
          <p:cNvGrpSpPr/>
          <p:nvPr/>
        </p:nvGrpSpPr>
        <p:grpSpPr>
          <a:xfrm>
            <a:off x="6777083" y="1956153"/>
            <a:ext cx="4841546" cy="714634"/>
            <a:chOff x="3071812" y="2995612"/>
            <a:chExt cx="6057423" cy="864421"/>
          </a:xfrm>
        </p:grpSpPr>
        <p:sp>
          <p:nvSpPr>
            <p:cNvPr id="104" name="Freeform: Shape 205">
              <a:extLst>
                <a:ext uri="{FF2B5EF4-FFF2-40B4-BE49-F238E27FC236}">
                  <a16:creationId xmlns:a16="http://schemas.microsoft.com/office/drawing/2014/main" id="{3231E519-D287-1671-D155-F79DD92851C5}"/>
                </a:ext>
              </a:extLst>
            </p:cNvPr>
            <p:cNvSpPr/>
            <p:nvPr/>
          </p:nvSpPr>
          <p:spPr>
            <a:xfrm>
              <a:off x="3071812" y="3000971"/>
              <a:ext cx="6043450" cy="808803"/>
            </a:xfrm>
            <a:custGeom>
              <a:avLst/>
              <a:gdLst>
                <a:gd name="connsiteX0" fmla="*/ 6043451 w 6043450"/>
                <a:gd name="connsiteY0" fmla="*/ 808804 h 808803"/>
                <a:gd name="connsiteX1" fmla="*/ 4627017 w 6043450"/>
                <a:gd name="connsiteY1" fmla="*/ 808804 h 808803"/>
                <a:gd name="connsiteX2" fmla="*/ 4627017 w 6043450"/>
                <a:gd name="connsiteY2" fmla="*/ 558362 h 808803"/>
                <a:gd name="connsiteX3" fmla="*/ 4594174 w 6043450"/>
                <a:gd name="connsiteY3" fmla="*/ 558362 h 808803"/>
                <a:gd name="connsiteX4" fmla="*/ 4594174 w 6043450"/>
                <a:gd name="connsiteY4" fmla="*/ 365399 h 808803"/>
                <a:gd name="connsiteX5" fmla="*/ 3859263 w 6043450"/>
                <a:gd name="connsiteY5" fmla="*/ 365399 h 808803"/>
                <a:gd name="connsiteX6" fmla="*/ 3859263 w 6043450"/>
                <a:gd name="connsiteY6" fmla="*/ 266865 h 808803"/>
                <a:gd name="connsiteX7" fmla="*/ 3239319 w 6043450"/>
                <a:gd name="connsiteY7" fmla="*/ 266865 h 808803"/>
                <a:gd name="connsiteX8" fmla="*/ 3239319 w 6043450"/>
                <a:gd name="connsiteY8" fmla="*/ 168331 h 808803"/>
                <a:gd name="connsiteX9" fmla="*/ 2270398 w 6043450"/>
                <a:gd name="connsiteY9" fmla="*/ 168331 h 808803"/>
                <a:gd name="connsiteX10" fmla="*/ 2270398 w 6043450"/>
                <a:gd name="connsiteY10" fmla="*/ 123169 h 808803"/>
                <a:gd name="connsiteX11" fmla="*/ 1703823 w 6043450"/>
                <a:gd name="connsiteY11" fmla="*/ 123169 h 808803"/>
                <a:gd name="connsiteX12" fmla="*/ 1703823 w 6043450"/>
                <a:gd name="connsiteY12" fmla="*/ 57479 h 808803"/>
                <a:gd name="connsiteX13" fmla="*/ 956605 w 6043450"/>
                <a:gd name="connsiteY13" fmla="*/ 57479 h 808803"/>
                <a:gd name="connsiteX14" fmla="*/ 956605 w 6043450"/>
                <a:gd name="connsiteY14" fmla="*/ 0 h 808803"/>
                <a:gd name="connsiteX15" fmla="*/ 0 w 6043450"/>
                <a:gd name="connsiteY15" fmla="*/ 0 h 80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3450" h="808803">
                  <a:moveTo>
                    <a:pt x="6043451" y="808804"/>
                  </a:moveTo>
                  <a:lnTo>
                    <a:pt x="4627017" y="808804"/>
                  </a:lnTo>
                  <a:lnTo>
                    <a:pt x="4627017" y="558362"/>
                  </a:lnTo>
                  <a:lnTo>
                    <a:pt x="4594174" y="558362"/>
                  </a:lnTo>
                  <a:lnTo>
                    <a:pt x="4594174" y="365399"/>
                  </a:lnTo>
                  <a:lnTo>
                    <a:pt x="3859263" y="365399"/>
                  </a:lnTo>
                  <a:lnTo>
                    <a:pt x="3859263" y="266865"/>
                  </a:lnTo>
                  <a:lnTo>
                    <a:pt x="3239319" y="266865"/>
                  </a:lnTo>
                  <a:lnTo>
                    <a:pt x="3239319" y="168331"/>
                  </a:lnTo>
                  <a:lnTo>
                    <a:pt x="2270398" y="168331"/>
                  </a:lnTo>
                  <a:lnTo>
                    <a:pt x="2270398" y="123169"/>
                  </a:lnTo>
                  <a:lnTo>
                    <a:pt x="1703823" y="123169"/>
                  </a:lnTo>
                  <a:lnTo>
                    <a:pt x="1703823" y="57479"/>
                  </a:lnTo>
                  <a:lnTo>
                    <a:pt x="956605" y="57479"/>
                  </a:lnTo>
                  <a:lnTo>
                    <a:pt x="956605"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5" name="Freeform: Shape 206">
              <a:extLst>
                <a:ext uri="{FF2B5EF4-FFF2-40B4-BE49-F238E27FC236}">
                  <a16:creationId xmlns:a16="http://schemas.microsoft.com/office/drawing/2014/main" id="{284FE6D5-8C28-0B51-5BE1-13FA8D2529F2}"/>
                </a:ext>
              </a:extLst>
            </p:cNvPr>
            <p:cNvSpPr/>
            <p:nvPr/>
          </p:nvSpPr>
          <p:spPr>
            <a:xfrm>
              <a:off x="416800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6" name="Freeform: Shape 207">
              <a:extLst>
                <a:ext uri="{FF2B5EF4-FFF2-40B4-BE49-F238E27FC236}">
                  <a16:creationId xmlns:a16="http://schemas.microsoft.com/office/drawing/2014/main" id="{242CA03B-235F-EA57-3BD3-1FFF2806C761}"/>
                </a:ext>
              </a:extLst>
            </p:cNvPr>
            <p:cNvSpPr/>
            <p:nvPr/>
          </p:nvSpPr>
          <p:spPr>
            <a:xfrm>
              <a:off x="430135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7" name="Freeform: Shape 208">
              <a:extLst>
                <a:ext uri="{FF2B5EF4-FFF2-40B4-BE49-F238E27FC236}">
                  <a16:creationId xmlns:a16="http://schemas.microsoft.com/office/drawing/2014/main" id="{9FC2B866-33A5-0B32-9609-7CF1F17BEDD6}"/>
                </a:ext>
              </a:extLst>
            </p:cNvPr>
            <p:cNvSpPr/>
            <p:nvPr/>
          </p:nvSpPr>
          <p:spPr>
            <a:xfrm>
              <a:off x="449185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8" name="Freeform: Shape 209">
              <a:extLst>
                <a:ext uri="{FF2B5EF4-FFF2-40B4-BE49-F238E27FC236}">
                  <a16:creationId xmlns:a16="http://schemas.microsoft.com/office/drawing/2014/main" id="{89F4E950-4C6B-FC98-0AF3-0121930AEFED}"/>
                </a:ext>
              </a:extLst>
            </p:cNvPr>
            <p:cNvSpPr/>
            <p:nvPr/>
          </p:nvSpPr>
          <p:spPr>
            <a:xfrm>
              <a:off x="456805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9" name="Freeform: Shape 210">
              <a:extLst>
                <a:ext uri="{FF2B5EF4-FFF2-40B4-BE49-F238E27FC236}">
                  <a16:creationId xmlns:a16="http://schemas.microsoft.com/office/drawing/2014/main" id="{EFBE9D3A-A664-EB22-44E5-48A7899362D1}"/>
                </a:ext>
              </a:extLst>
            </p:cNvPr>
            <p:cNvSpPr/>
            <p:nvPr/>
          </p:nvSpPr>
          <p:spPr>
            <a:xfrm>
              <a:off x="472045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0" name="Freeform: Shape 211">
              <a:extLst>
                <a:ext uri="{FF2B5EF4-FFF2-40B4-BE49-F238E27FC236}">
                  <a16:creationId xmlns:a16="http://schemas.microsoft.com/office/drawing/2014/main" id="{1498376A-A1F9-B048-C94C-C51143B29FC3}"/>
                </a:ext>
              </a:extLst>
            </p:cNvPr>
            <p:cNvSpPr/>
            <p:nvPr/>
          </p:nvSpPr>
          <p:spPr>
            <a:xfrm>
              <a:off x="4987156" y="30718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1" name="Freeform: Shape 212">
              <a:extLst>
                <a:ext uri="{FF2B5EF4-FFF2-40B4-BE49-F238E27FC236}">
                  <a16:creationId xmlns:a16="http://schemas.microsoft.com/office/drawing/2014/main" id="{54E61DB8-A694-D108-016F-2ABFA72B16F5}"/>
                </a:ext>
              </a:extLst>
            </p:cNvPr>
            <p:cNvSpPr/>
            <p:nvPr/>
          </p:nvSpPr>
          <p:spPr>
            <a:xfrm>
              <a:off x="5120506" y="30718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2" name="Freeform: Shape 213">
              <a:extLst>
                <a:ext uri="{FF2B5EF4-FFF2-40B4-BE49-F238E27FC236}">
                  <a16:creationId xmlns:a16="http://schemas.microsoft.com/office/drawing/2014/main" id="{9142292F-7BF3-1640-C9A0-88F3CD421D61}"/>
                </a:ext>
              </a:extLst>
            </p:cNvPr>
            <p:cNvSpPr/>
            <p:nvPr/>
          </p:nvSpPr>
          <p:spPr>
            <a:xfrm>
              <a:off x="5215756" y="30718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3" name="Freeform: Shape 214">
              <a:extLst>
                <a:ext uri="{FF2B5EF4-FFF2-40B4-BE49-F238E27FC236}">
                  <a16:creationId xmlns:a16="http://schemas.microsoft.com/office/drawing/2014/main" id="{5EAABEEE-2FD8-A803-0075-4F30EDE21691}"/>
                </a:ext>
              </a:extLst>
            </p:cNvPr>
            <p:cNvSpPr/>
            <p:nvPr/>
          </p:nvSpPr>
          <p:spPr>
            <a:xfrm>
              <a:off x="534910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4" name="Freeform: Shape 215">
              <a:extLst>
                <a:ext uri="{FF2B5EF4-FFF2-40B4-BE49-F238E27FC236}">
                  <a16:creationId xmlns:a16="http://schemas.microsoft.com/office/drawing/2014/main" id="{DD11A836-4299-CE4E-044F-0ADC82C2F552}"/>
                </a:ext>
              </a:extLst>
            </p:cNvPr>
            <p:cNvSpPr/>
            <p:nvPr/>
          </p:nvSpPr>
          <p:spPr>
            <a:xfrm>
              <a:off x="552055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5" name="Freeform: Shape 216">
              <a:extLst>
                <a:ext uri="{FF2B5EF4-FFF2-40B4-BE49-F238E27FC236}">
                  <a16:creationId xmlns:a16="http://schemas.microsoft.com/office/drawing/2014/main" id="{E3638309-3434-0F06-90E6-60095B061299}"/>
                </a:ext>
              </a:extLst>
            </p:cNvPr>
            <p:cNvSpPr/>
            <p:nvPr/>
          </p:nvSpPr>
          <p:spPr>
            <a:xfrm>
              <a:off x="565390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6" name="Freeform: Shape 217">
              <a:extLst>
                <a:ext uri="{FF2B5EF4-FFF2-40B4-BE49-F238E27FC236}">
                  <a16:creationId xmlns:a16="http://schemas.microsoft.com/office/drawing/2014/main" id="{F45D724D-83FA-3244-3CA1-7189032A9EAF}"/>
                </a:ext>
              </a:extLst>
            </p:cNvPr>
            <p:cNvSpPr/>
            <p:nvPr/>
          </p:nvSpPr>
          <p:spPr>
            <a:xfrm>
              <a:off x="573010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7" name="Freeform: Shape 218">
              <a:extLst>
                <a:ext uri="{FF2B5EF4-FFF2-40B4-BE49-F238E27FC236}">
                  <a16:creationId xmlns:a16="http://schemas.microsoft.com/office/drawing/2014/main" id="{1A77C454-7B2A-32C0-E0E2-039D5D337F03}"/>
                </a:ext>
              </a:extLst>
            </p:cNvPr>
            <p:cNvSpPr/>
            <p:nvPr/>
          </p:nvSpPr>
          <p:spPr>
            <a:xfrm>
              <a:off x="590155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8" name="Freeform: Shape 219">
              <a:extLst>
                <a:ext uri="{FF2B5EF4-FFF2-40B4-BE49-F238E27FC236}">
                  <a16:creationId xmlns:a16="http://schemas.microsoft.com/office/drawing/2014/main" id="{BAA54A15-59AA-8348-99A6-3B65F65AB55D}"/>
                </a:ext>
              </a:extLst>
            </p:cNvPr>
            <p:cNvSpPr/>
            <p:nvPr/>
          </p:nvSpPr>
          <p:spPr>
            <a:xfrm>
              <a:off x="6509851" y="319957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9" name="Freeform: Shape 220">
              <a:extLst>
                <a:ext uri="{FF2B5EF4-FFF2-40B4-BE49-F238E27FC236}">
                  <a16:creationId xmlns:a16="http://schemas.microsoft.com/office/drawing/2014/main" id="{94989CE6-392F-7990-0304-1E58247A927F}"/>
                </a:ext>
              </a:extLst>
            </p:cNvPr>
            <p:cNvSpPr/>
            <p:nvPr/>
          </p:nvSpPr>
          <p:spPr>
            <a:xfrm>
              <a:off x="6414601" y="319957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0" name="Freeform: Shape 221">
              <a:extLst>
                <a:ext uri="{FF2B5EF4-FFF2-40B4-BE49-F238E27FC236}">
                  <a16:creationId xmlns:a16="http://schemas.microsoft.com/office/drawing/2014/main" id="{88F98100-E50F-00A4-403E-CB2530C26ACC}"/>
                </a:ext>
              </a:extLst>
            </p:cNvPr>
            <p:cNvSpPr/>
            <p:nvPr/>
          </p:nvSpPr>
          <p:spPr>
            <a:xfrm>
              <a:off x="7119451" y="331388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1" name="Freeform: Shape 222">
              <a:extLst>
                <a:ext uri="{FF2B5EF4-FFF2-40B4-BE49-F238E27FC236}">
                  <a16:creationId xmlns:a16="http://schemas.microsoft.com/office/drawing/2014/main" id="{79F08832-0E23-B43D-DD05-73FCB0D838D2}"/>
                </a:ext>
              </a:extLst>
            </p:cNvPr>
            <p:cNvSpPr/>
            <p:nvPr/>
          </p:nvSpPr>
          <p:spPr>
            <a:xfrm>
              <a:off x="7290901" y="331388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2" name="Freeform: Shape 223">
              <a:extLst>
                <a:ext uri="{FF2B5EF4-FFF2-40B4-BE49-F238E27FC236}">
                  <a16:creationId xmlns:a16="http://schemas.microsoft.com/office/drawing/2014/main" id="{3537C92E-1B3D-FF49-60E0-B648539EDF9D}"/>
                </a:ext>
              </a:extLst>
            </p:cNvPr>
            <p:cNvSpPr/>
            <p:nvPr/>
          </p:nvSpPr>
          <p:spPr>
            <a:xfrm>
              <a:off x="7557601" y="331388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3" name="Freeform: Shape 224">
              <a:extLst>
                <a:ext uri="{FF2B5EF4-FFF2-40B4-BE49-F238E27FC236}">
                  <a16:creationId xmlns:a16="http://schemas.microsoft.com/office/drawing/2014/main" id="{35DDEF11-79BE-2390-FF0F-4C861624A347}"/>
                </a:ext>
              </a:extLst>
            </p:cNvPr>
            <p:cNvSpPr/>
            <p:nvPr/>
          </p:nvSpPr>
          <p:spPr>
            <a:xfrm>
              <a:off x="8167210" y="375203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4" name="Freeform: Shape 225">
              <a:extLst>
                <a:ext uri="{FF2B5EF4-FFF2-40B4-BE49-F238E27FC236}">
                  <a16:creationId xmlns:a16="http://schemas.microsoft.com/office/drawing/2014/main" id="{91D07614-A460-7C07-75E5-21E0205F4365}"/>
                </a:ext>
              </a:extLst>
            </p:cNvPr>
            <p:cNvSpPr/>
            <p:nvPr/>
          </p:nvSpPr>
          <p:spPr>
            <a:xfrm>
              <a:off x="8529160" y="375203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5" name="Freeform: Shape 226">
              <a:extLst>
                <a:ext uri="{FF2B5EF4-FFF2-40B4-BE49-F238E27FC236}">
                  <a16:creationId xmlns:a16="http://schemas.microsoft.com/office/drawing/2014/main" id="{6294808E-3D36-2DA9-D98A-1F144C6074D0}"/>
                </a:ext>
              </a:extLst>
            </p:cNvPr>
            <p:cNvSpPr/>
            <p:nvPr/>
          </p:nvSpPr>
          <p:spPr>
            <a:xfrm>
              <a:off x="9119710" y="375203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Tree>
    <p:extLst>
      <p:ext uri="{BB962C8B-B14F-4D97-AF65-F5344CB8AC3E}">
        <p14:creationId xmlns:p14="http://schemas.microsoft.com/office/powerpoint/2010/main" val="40755514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315O：難治性KRAS G12C変異結腸直腸癌を対象とするソトラシブとパニツムマブの併用療法：フェーズ1b完全拡張コホートにおける安全性と有効性 – Kuboki Y、et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7000"/>
              </a:spcBef>
              <a:buNone/>
            </a:pPr>
            <a:r>
              <a:rPr lang="ja-JP" b="1"/>
              <a:t>結論</a:t>
            </a:r>
          </a:p>
          <a:p>
            <a:r>
              <a:rPr lang="ja-JP" b="1"/>
              <a:t>難治性KRAS G12C変異CRC患者において、ソトラシブ＋パニツムマブは有望な抗腫瘍活性を示し、許容できる安全性プロファイルを示した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Kuboki Y, et al.Ann Oncol 2022;33(suppl):abstr 315O</a:t>
            </a:r>
          </a:p>
        </p:txBody>
      </p:sp>
      <p:graphicFrame>
        <p:nvGraphicFramePr>
          <p:cNvPr id="7" name="Table 6"/>
          <p:cNvGraphicFramePr>
            <a:graphicFrameLocks noGrp="1"/>
          </p:cNvGraphicFramePr>
          <p:nvPr>
            <p:extLst>
              <p:ext uri="{D42A27DB-BD31-4B8C-83A1-F6EECF244321}">
                <p14:modId xmlns:p14="http://schemas.microsoft.com/office/powerpoint/2010/main" val="2137338433"/>
              </p:ext>
            </p:extLst>
          </p:nvPr>
        </p:nvGraphicFramePr>
        <p:xfrm>
          <a:off x="682849" y="1617259"/>
          <a:ext cx="4456496" cy="3175000"/>
        </p:xfrm>
        <a:graphic>
          <a:graphicData uri="http://schemas.openxmlformats.org/drawingml/2006/table">
            <a:tbl>
              <a:tblPr firstRow="1" bandRow="1">
                <a:tableStyleId>{5202B0CA-FC54-4496-8BCA-5EF66A818D29}</a:tableStyleId>
              </a:tblPr>
              <a:tblGrid>
                <a:gridCol w="2185479">
                  <a:extLst>
                    <a:ext uri="{9D8B030D-6E8A-4147-A177-3AD203B41FA5}">
                      <a16:colId xmlns:a16="http://schemas.microsoft.com/office/drawing/2014/main" val="2713438561"/>
                    </a:ext>
                  </a:extLst>
                </a:gridCol>
                <a:gridCol w="2271017">
                  <a:extLst>
                    <a:ext uri="{9D8B030D-6E8A-4147-A177-3AD203B41FA5}">
                      <a16:colId xmlns:a16="http://schemas.microsoft.com/office/drawing/2014/main" val="1190940076"/>
                    </a:ext>
                  </a:extLst>
                </a:gridCol>
              </a:tblGrid>
              <a:tr h="370840">
                <a:tc>
                  <a:txBody>
                    <a:bodyPr/>
                    <a:lstStyle/>
                    <a:p>
                      <a:endParaRPr lang="en-GB" sz="1400" dirty="0">
                        <a:solidFill>
                          <a:schemeClr val="tx2"/>
                        </a:solidFill>
                      </a:endParaRPr>
                    </a:p>
                  </a:txBody>
                  <a:tcPr anchor="ctr"/>
                </a:tc>
                <a:tc>
                  <a:txBody>
                    <a:bodyPr/>
                    <a:lstStyle/>
                    <a:p>
                      <a:pPr algn="ctr"/>
                      <a:r>
                        <a:rPr lang="ja-JP" sz="1400">
                          <a:solidFill>
                            <a:schemeClr val="tx2"/>
                          </a:solidFill>
                        </a:rPr>
                        <a:t>n=40</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ORR、n (%) [95%CI]</a:t>
                      </a:r>
                    </a:p>
                  </a:txBody>
                  <a:tcPr/>
                </a:tc>
                <a:tc>
                  <a:txBody>
                    <a:bodyPr/>
                    <a:lstStyle/>
                    <a:p>
                      <a:pPr algn="ctr"/>
                      <a:r>
                        <a:rPr lang="ja-JP" sz="1400">
                          <a:solidFill>
                            <a:schemeClr val="tx1"/>
                          </a:solidFill>
                        </a:rPr>
                        <a:t>12 (30</a:t>
                      </a:r>
                      <a:r>
                        <a:rPr lang="ja-JP" sz="1400" baseline="0">
                          <a:solidFill>
                            <a:schemeClr val="tx1"/>
                          </a:solidFill>
                        </a:rPr>
                        <a:t>) [16.6, 46.5]</a:t>
                      </a:r>
                    </a:p>
                  </a:txBody>
                  <a:tcPr/>
                </a:tc>
                <a:extLst>
                  <a:ext uri="{0D108BD9-81ED-4DB2-BD59-A6C34878D82A}">
                    <a16:rowId xmlns:a16="http://schemas.microsoft.com/office/drawing/2014/main" val="978232405"/>
                  </a:ext>
                </a:extLst>
              </a:tr>
              <a:tr h="0">
                <a:tc>
                  <a:txBody>
                    <a:bodyPr/>
                    <a:lstStyle/>
                    <a:p>
                      <a:r>
                        <a:rPr lang="ja-JP" sz="1400" baseline="0">
                          <a:solidFill>
                            <a:schemeClr val="tx1"/>
                          </a:solidFill>
                        </a:rPr>
                        <a:t>BOR、n (%)</a:t>
                      </a:r>
                    </a:p>
                    <a:p>
                      <a:pPr marL="182563" indent="0"/>
                      <a:r>
                        <a:rPr lang="ja-JP" sz="1400" baseline="0">
                          <a:solidFill>
                            <a:schemeClr val="tx1"/>
                          </a:solidFill>
                        </a:rPr>
                        <a:t>CR</a:t>
                      </a:r>
                    </a:p>
                    <a:p>
                      <a:pPr marL="182563" indent="0"/>
                      <a:r>
                        <a:rPr lang="ja-JP" sz="1400" baseline="0">
                          <a:solidFill>
                            <a:schemeClr val="tx1"/>
                          </a:solidFill>
                        </a:rPr>
                        <a:t>PR</a:t>
                      </a:r>
                    </a:p>
                    <a:p>
                      <a:pPr marL="182563" indent="0"/>
                      <a:r>
                        <a:rPr lang="ja-JP" sz="1400" baseline="0">
                          <a:solidFill>
                            <a:schemeClr val="tx1"/>
                          </a:solidFill>
                        </a:rPr>
                        <a:t>SD</a:t>
                      </a:r>
                    </a:p>
                    <a:p>
                      <a:pPr marL="182563" indent="0"/>
                      <a:r>
                        <a:rPr lang="ja-JP" sz="1400" baseline="0">
                          <a:solidFill>
                            <a:schemeClr val="tx1"/>
                          </a:solidFill>
                        </a:rPr>
                        <a:t>PD</a:t>
                      </a:r>
                    </a:p>
                  </a:txBody>
                  <a:tcPr/>
                </a:tc>
                <a:tc>
                  <a:txBody>
                    <a:bodyPr/>
                    <a:lstStyle/>
                    <a:p>
                      <a:pPr algn="l" rtl="0"/>
                      <a:endParaRPr lang="en-GB" sz="1400" dirty="0">
                        <a:solidFill>
                          <a:schemeClr val="tx1"/>
                        </a:solidFill>
                      </a:endParaRPr>
                    </a:p>
                    <a:p>
                      <a:pPr algn="ctr"/>
                      <a:r>
                        <a:rPr lang="ja-JP" sz="1400">
                          <a:solidFill>
                            <a:schemeClr val="tx1"/>
                          </a:solidFill>
                        </a:rPr>
                        <a:t>0</a:t>
                      </a:r>
                    </a:p>
                    <a:p>
                      <a:pPr algn="ctr"/>
                      <a:r>
                        <a:rPr lang="ja-JP" sz="1400">
                          <a:solidFill>
                            <a:schemeClr val="tx1"/>
                          </a:solidFill>
                        </a:rPr>
                        <a:t>12</a:t>
                      </a:r>
                      <a:r>
                        <a:rPr lang="ja-JP" sz="1400" baseline="0">
                          <a:solidFill>
                            <a:schemeClr val="tx1"/>
                          </a:solidFill>
                        </a:rPr>
                        <a:t> (30)</a:t>
                      </a:r>
                    </a:p>
                    <a:p>
                      <a:pPr algn="ctr"/>
                      <a:r>
                        <a:rPr lang="ja-JP" sz="1400" baseline="0">
                          <a:solidFill>
                            <a:schemeClr val="tx1"/>
                          </a:solidFill>
                        </a:rPr>
                        <a:t>25 (63)</a:t>
                      </a:r>
                    </a:p>
                    <a:p>
                      <a:pPr algn="ctr"/>
                      <a:r>
                        <a:rPr lang="ja-JP" sz="1400" baseline="0">
                          <a:solidFill>
                            <a:schemeClr val="tx1"/>
                          </a:solidFill>
                        </a:rPr>
                        <a:t>3 (8)</a:t>
                      </a:r>
                    </a:p>
                  </a:txBody>
                  <a:tcPr/>
                </a:tc>
                <a:extLst>
                  <a:ext uri="{0D108BD9-81ED-4DB2-BD59-A6C34878D82A}">
                    <a16:rowId xmlns:a16="http://schemas.microsoft.com/office/drawing/2014/main" val="2232560176"/>
                  </a:ext>
                </a:extLst>
              </a:tr>
              <a:tr h="0">
                <a:tc>
                  <a:txBody>
                    <a:bodyPr/>
                    <a:lstStyle/>
                    <a:p>
                      <a:r>
                        <a:rPr lang="ja-JP" sz="1400">
                          <a:solidFill>
                            <a:schemeClr val="tx1"/>
                          </a:solidFill>
                        </a:rPr>
                        <a:t>DCR、n </a:t>
                      </a:r>
                      <a:r>
                        <a:rPr lang="ja-JP" sz="1400" baseline="0">
                          <a:solidFill>
                            <a:schemeClr val="tx1"/>
                          </a:solidFill>
                        </a:rPr>
                        <a:t>(%) [95%CI]</a:t>
                      </a:r>
                    </a:p>
                  </a:txBody>
                  <a:tcPr/>
                </a:tc>
                <a:tc>
                  <a:txBody>
                    <a:bodyPr/>
                    <a:lstStyle/>
                    <a:p>
                      <a:pPr algn="ctr"/>
                      <a:r>
                        <a:rPr lang="ja-JP" sz="1400">
                          <a:solidFill>
                            <a:schemeClr val="tx1"/>
                          </a:solidFill>
                        </a:rPr>
                        <a:t>37 (93) [79.6、98.4]</a:t>
                      </a:r>
                    </a:p>
                  </a:txBody>
                  <a:tcPr/>
                </a:tc>
                <a:extLst>
                  <a:ext uri="{0D108BD9-81ED-4DB2-BD59-A6C34878D82A}">
                    <a16:rowId xmlns:a16="http://schemas.microsoft.com/office/drawing/2014/main" val="2912163037"/>
                  </a:ext>
                </a:extLst>
              </a:tr>
              <a:tr h="0">
                <a:tc>
                  <a:txBody>
                    <a:bodyPr/>
                    <a:lstStyle/>
                    <a:p>
                      <a:r>
                        <a:rPr lang="ja-JP" sz="1400" baseline="0">
                          <a:solidFill>
                            <a:schemeClr val="tx1"/>
                          </a:solidFill>
                        </a:rPr>
                        <a:t>DoR、月数（95％CI）</a:t>
                      </a:r>
                    </a:p>
                  </a:txBody>
                  <a:tcPr/>
                </a:tc>
                <a:tc>
                  <a:txBody>
                    <a:bodyPr/>
                    <a:lstStyle/>
                    <a:p>
                      <a:pPr algn="ctr"/>
                      <a:r>
                        <a:rPr lang="ja-JP" sz="1400">
                          <a:solidFill>
                            <a:schemeClr val="tx1"/>
                          </a:solidFill>
                        </a:rPr>
                        <a:t>4.4 (2.8、7.4)</a:t>
                      </a:r>
                    </a:p>
                  </a:txBody>
                  <a:tcPr/>
                </a:tc>
                <a:extLst>
                  <a:ext uri="{0D108BD9-81ED-4DB2-BD59-A6C34878D82A}">
                    <a16:rowId xmlns:a16="http://schemas.microsoft.com/office/drawing/2014/main" val="2098300984"/>
                  </a:ext>
                </a:extLst>
              </a:tr>
              <a:tr h="0">
                <a:tc>
                  <a:txBody>
                    <a:bodyPr/>
                    <a:lstStyle/>
                    <a:p>
                      <a:r>
                        <a:rPr lang="ja-JP" sz="1400" baseline="0">
                          <a:solidFill>
                            <a:schemeClr val="tx1"/>
                          </a:solidFill>
                        </a:rPr>
                        <a:t>ORR、%</a:t>
                      </a:r>
                    </a:p>
                    <a:p>
                      <a:pPr marL="182563" indent="0"/>
                      <a:r>
                        <a:rPr lang="ja-JP" sz="1400" baseline="0">
                          <a:solidFill>
                            <a:schemeClr val="tx1"/>
                          </a:solidFill>
                        </a:rPr>
                        <a:t>左側(n=27)</a:t>
                      </a:r>
                    </a:p>
                    <a:p>
                      <a:pPr marL="182563" indent="0"/>
                      <a:r>
                        <a:rPr lang="ja-JP" sz="1400" baseline="0">
                          <a:solidFill>
                            <a:schemeClr val="tx1"/>
                          </a:solidFill>
                        </a:rPr>
                        <a:t>右側(n=13)</a:t>
                      </a:r>
                    </a:p>
                  </a:txBody>
                  <a:tcPr/>
                </a:tc>
                <a:tc>
                  <a:txBody>
                    <a:bodyPr/>
                    <a:lstStyle/>
                    <a:p>
                      <a:pPr algn="l" rtl="0"/>
                      <a:endParaRPr lang="en-GB" sz="1400" dirty="0">
                        <a:solidFill>
                          <a:schemeClr val="tx1"/>
                        </a:solidFill>
                      </a:endParaRPr>
                    </a:p>
                    <a:p>
                      <a:pPr algn="ctr"/>
                      <a:r>
                        <a:rPr lang="ja-JP" sz="1400">
                          <a:solidFill>
                            <a:schemeClr val="tx1"/>
                          </a:solidFill>
                        </a:rPr>
                        <a:t>30</a:t>
                      </a:r>
                    </a:p>
                    <a:p>
                      <a:pPr algn="ctr"/>
                      <a:r>
                        <a:rPr lang="ja-JP" sz="1400">
                          <a:solidFill>
                            <a:schemeClr val="tx1"/>
                          </a:solidFill>
                        </a:rPr>
                        <a:t>31</a:t>
                      </a:r>
                    </a:p>
                  </a:txBody>
                  <a:tcPr/>
                </a:tc>
                <a:extLst>
                  <a:ext uri="{0D108BD9-81ED-4DB2-BD59-A6C34878D82A}">
                    <a16:rowId xmlns:a16="http://schemas.microsoft.com/office/drawing/2014/main" val="305867426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22797647"/>
              </p:ext>
            </p:extLst>
          </p:nvPr>
        </p:nvGraphicFramePr>
        <p:xfrm>
          <a:off x="5801885" y="1617259"/>
          <a:ext cx="5661803" cy="2443480"/>
        </p:xfrm>
        <a:graphic>
          <a:graphicData uri="http://schemas.openxmlformats.org/drawingml/2006/table">
            <a:tbl>
              <a:tblPr firstRow="1" bandRow="1">
                <a:tableStyleId>{5202B0CA-FC54-4496-8BCA-5EF66A818D29}</a:tableStyleId>
              </a:tblPr>
              <a:tblGrid>
                <a:gridCol w="3524994">
                  <a:extLst>
                    <a:ext uri="{9D8B030D-6E8A-4147-A177-3AD203B41FA5}">
                      <a16:colId xmlns:a16="http://schemas.microsoft.com/office/drawing/2014/main" val="2713438561"/>
                    </a:ext>
                  </a:extLst>
                </a:gridCol>
                <a:gridCol w="2136809">
                  <a:extLst>
                    <a:ext uri="{9D8B030D-6E8A-4147-A177-3AD203B41FA5}">
                      <a16:colId xmlns:a16="http://schemas.microsoft.com/office/drawing/2014/main" val="1190940076"/>
                    </a:ext>
                  </a:extLst>
                </a:gridCol>
              </a:tblGrid>
              <a:tr h="370840">
                <a:tc>
                  <a:txBody>
                    <a:bodyPr/>
                    <a:lstStyle/>
                    <a:p>
                      <a:r>
                        <a:rPr lang="ja-JP" sz="1400">
                          <a:solidFill>
                            <a:schemeClr val="tx2"/>
                          </a:solidFill>
                        </a:rPr>
                        <a:t>TRAE、n (%)</a:t>
                      </a:r>
                    </a:p>
                  </a:txBody>
                  <a:tcPr anchor="ctr"/>
                </a:tc>
                <a:tc>
                  <a:txBody>
                    <a:bodyPr/>
                    <a:lstStyle/>
                    <a:p>
                      <a:pPr algn="ctr"/>
                      <a:r>
                        <a:rPr lang="ja-JP" sz="1400">
                          <a:solidFill>
                            <a:schemeClr val="tx2"/>
                          </a:solidFill>
                        </a:rPr>
                        <a:t>n=40</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すべて</a:t>
                      </a:r>
                    </a:p>
                    <a:p>
                      <a:pPr marL="182563" indent="0"/>
                      <a:r>
                        <a:rPr lang="ja-JP" sz="1400" baseline="0">
                          <a:solidFill>
                            <a:schemeClr val="tx1"/>
                          </a:solidFill>
                        </a:rPr>
                        <a:t>ソトラシブに起因する</a:t>
                      </a:r>
                    </a:p>
                    <a:p>
                      <a:pPr marL="182563" indent="0"/>
                      <a:r>
                        <a:rPr lang="ja-JP" sz="1400" baseline="0">
                          <a:solidFill>
                            <a:schemeClr val="tx1"/>
                          </a:solidFill>
                        </a:rPr>
                        <a:t>パニツムマブに起因する</a:t>
                      </a:r>
                    </a:p>
                  </a:txBody>
                  <a:tcPr/>
                </a:tc>
                <a:tc>
                  <a:txBody>
                    <a:bodyPr/>
                    <a:lstStyle/>
                    <a:p>
                      <a:pPr algn="ctr"/>
                      <a:r>
                        <a:rPr lang="ja-JP" sz="1400">
                          <a:solidFill>
                            <a:schemeClr val="tx1"/>
                          </a:solidFill>
                        </a:rPr>
                        <a:t>37 (93)</a:t>
                      </a:r>
                    </a:p>
                    <a:p>
                      <a:pPr algn="ctr"/>
                      <a:r>
                        <a:rPr lang="ja-JP" sz="1400">
                          <a:solidFill>
                            <a:schemeClr val="tx1"/>
                          </a:solidFill>
                        </a:rPr>
                        <a:t>26 (65)</a:t>
                      </a:r>
                    </a:p>
                    <a:p>
                      <a:pPr algn="ctr"/>
                      <a:r>
                        <a:rPr lang="ja-JP" sz="1400">
                          <a:solidFill>
                            <a:schemeClr val="tx1"/>
                          </a:solidFill>
                        </a:rPr>
                        <a:t>37</a:t>
                      </a:r>
                      <a:r>
                        <a:rPr lang="ja-JP" sz="1400" baseline="0">
                          <a:solidFill>
                            <a:schemeClr val="tx1"/>
                          </a:solidFill>
                        </a:rPr>
                        <a:t> (93)</a:t>
                      </a:r>
                    </a:p>
                  </a:txBody>
                  <a:tcPr/>
                </a:tc>
                <a:extLst>
                  <a:ext uri="{0D108BD9-81ED-4DB2-BD59-A6C34878D82A}">
                    <a16:rowId xmlns:a16="http://schemas.microsoft.com/office/drawing/2014/main" val="978232405"/>
                  </a:ext>
                </a:extLst>
              </a:tr>
              <a:tr h="0">
                <a:tc>
                  <a:txBody>
                    <a:bodyPr/>
                    <a:lstStyle/>
                    <a:p>
                      <a:r>
                        <a:rPr lang="ja-JP" sz="1400" baseline="0">
                          <a:solidFill>
                            <a:schemeClr val="tx1"/>
                          </a:solidFill>
                        </a:rPr>
                        <a:t>グレード3</a:t>
                      </a:r>
                    </a:p>
                  </a:txBody>
                  <a:tcPr/>
                </a:tc>
                <a:tc>
                  <a:txBody>
                    <a:bodyPr/>
                    <a:lstStyle/>
                    <a:p>
                      <a:pPr algn="ctr"/>
                      <a:r>
                        <a:rPr lang="ja-JP" sz="1400">
                          <a:solidFill>
                            <a:schemeClr val="tx1"/>
                          </a:solidFill>
                        </a:rPr>
                        <a:t>9 (23)</a:t>
                      </a:r>
                    </a:p>
                  </a:txBody>
                  <a:tcPr/>
                </a:tc>
                <a:extLst>
                  <a:ext uri="{0D108BD9-81ED-4DB2-BD59-A6C34878D82A}">
                    <a16:rowId xmlns:a16="http://schemas.microsoft.com/office/drawing/2014/main" val="2232560176"/>
                  </a:ext>
                </a:extLst>
              </a:tr>
              <a:tr h="0">
                <a:tc>
                  <a:txBody>
                    <a:bodyPr/>
                    <a:lstStyle/>
                    <a:p>
                      <a:r>
                        <a:rPr lang="ja-JP" sz="1400">
                          <a:solidFill>
                            <a:schemeClr val="tx1"/>
                          </a:solidFill>
                        </a:rPr>
                        <a:t>用量調節に至った</a:t>
                      </a:r>
                    </a:p>
                    <a:p>
                      <a:pPr marL="182563" indent="0"/>
                      <a:r>
                        <a:rPr lang="ja-JP" sz="1400" baseline="0">
                          <a:solidFill>
                            <a:schemeClr val="tx1"/>
                          </a:solidFill>
                        </a:rPr>
                        <a:t>ソトラシブに起因する</a:t>
                      </a:r>
                    </a:p>
                    <a:p>
                      <a:pPr marL="182563" indent="0"/>
                      <a:r>
                        <a:rPr lang="ja-JP" sz="1400" baseline="0">
                          <a:solidFill>
                            <a:schemeClr val="tx1"/>
                          </a:solidFill>
                        </a:rPr>
                        <a:t>パニツムマブに起因する</a:t>
                      </a:r>
                    </a:p>
                  </a:txBody>
                  <a:tcPr/>
                </a:tc>
                <a:tc>
                  <a:txBody>
                    <a:bodyPr/>
                    <a:lstStyle/>
                    <a:p>
                      <a:pPr algn="l" rtl="0"/>
                      <a:endParaRPr lang="en-GB" sz="1400" dirty="0">
                        <a:solidFill>
                          <a:schemeClr val="tx1"/>
                        </a:solidFill>
                      </a:endParaRPr>
                    </a:p>
                    <a:p>
                      <a:pPr algn="ctr"/>
                      <a:r>
                        <a:rPr lang="ja-JP" sz="1400">
                          <a:solidFill>
                            <a:schemeClr val="tx1"/>
                          </a:solidFill>
                        </a:rPr>
                        <a:t>6 (15)</a:t>
                      </a:r>
                    </a:p>
                    <a:p>
                      <a:pPr algn="ctr"/>
                      <a:r>
                        <a:rPr lang="ja-JP" sz="1400">
                          <a:solidFill>
                            <a:schemeClr val="tx1"/>
                          </a:solidFill>
                        </a:rPr>
                        <a:t>10 (25)</a:t>
                      </a:r>
                    </a:p>
                  </a:txBody>
                  <a:tcPr/>
                </a:tc>
                <a:extLst>
                  <a:ext uri="{0D108BD9-81ED-4DB2-BD59-A6C34878D82A}">
                    <a16:rowId xmlns:a16="http://schemas.microsoft.com/office/drawing/2014/main" val="2912163037"/>
                  </a:ext>
                </a:extLst>
              </a:tr>
              <a:tr h="0">
                <a:tc>
                  <a:txBody>
                    <a:bodyPr/>
                    <a:lstStyle/>
                    <a:p>
                      <a:r>
                        <a:rPr lang="ja-JP" sz="1400" baseline="0">
                          <a:solidFill>
                            <a:schemeClr val="tx1"/>
                          </a:solidFill>
                        </a:rPr>
                        <a:t>両治療の中止に至った</a:t>
                      </a:r>
                    </a:p>
                  </a:txBody>
                  <a:tcPr/>
                </a:tc>
                <a:tc>
                  <a:txBody>
                    <a:bodyPr/>
                    <a:lstStyle/>
                    <a:p>
                      <a:pPr algn="ctr"/>
                      <a:r>
                        <a:rPr lang="ja-JP" sz="1400">
                          <a:solidFill>
                            <a:schemeClr val="tx1"/>
                          </a:solidFill>
                        </a:rPr>
                        <a:t>0</a:t>
                      </a:r>
                    </a:p>
                  </a:txBody>
                  <a:tcPr/>
                </a:tc>
                <a:extLst>
                  <a:ext uri="{0D108BD9-81ED-4DB2-BD59-A6C34878D82A}">
                    <a16:rowId xmlns:a16="http://schemas.microsoft.com/office/drawing/2014/main" val="2098300984"/>
                  </a:ext>
                </a:extLst>
              </a:tr>
            </a:tbl>
          </a:graphicData>
        </a:graphic>
      </p:graphicFrame>
    </p:spTree>
    <p:extLst>
      <p:ext uri="{BB962C8B-B14F-4D97-AF65-F5344CB8AC3E}">
        <p14:creationId xmlns:p14="http://schemas.microsoft.com/office/powerpoint/2010/main" val="1359753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5" y="179614"/>
            <a:ext cx="11082732" cy="807720"/>
          </a:xfrm>
        </p:spPr>
        <p:txBody>
          <a:bodyPr/>
          <a:lstStyle/>
          <a:p>
            <a:r>
              <a:rPr lang="ja-JP" dirty="0"/>
              <a:t>LBA25：FRESCO-2：難治性転移性結腸直腸癌患者におけるフルキンチニブの有効性と安全性を評価するグローバル第3相多地域臨床試験(MRCT) –</a:t>
            </a:r>
            <a:r>
              <a:rPr lang="en-GB" altLang="ja-JP" dirty="0"/>
              <a:t> </a:t>
            </a:r>
            <a:r>
              <a:rPr lang="ja-JP" dirty="0"/>
              <a:t>Dasari NA、et al</a:t>
            </a:r>
          </a:p>
        </p:txBody>
      </p:sp>
      <p:sp>
        <p:nvSpPr>
          <p:cNvPr id="22" name="Content Placeholder 2"/>
          <p:cNvSpPr>
            <a:spLocks noGrp="1"/>
          </p:cNvSpPr>
          <p:nvPr>
            <p:ph idx="1"/>
          </p:nvPr>
        </p:nvSpPr>
        <p:spPr>
          <a:xfrm>
            <a:off x="486833" y="1254035"/>
            <a:ext cx="11428076" cy="4746172"/>
          </a:xfrm>
        </p:spPr>
        <p:txBody>
          <a:bodyPr/>
          <a:lstStyle/>
          <a:p>
            <a:pPr marL="0" indent="0">
              <a:buNone/>
            </a:pPr>
            <a:r>
              <a:rPr lang="ja-JP" b="1" dirty="0"/>
              <a:t>試験の目的</a:t>
            </a:r>
          </a:p>
          <a:p>
            <a:r>
              <a:rPr lang="ja-JP" dirty="0"/>
              <a:t>グローバル第3相FRESCO-2試験において、難治性mCRC患者を対象に、フルキンチニブの有効性と安全性を評価すること</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Dasari NA, et al.Ann Oncol 2022;33(suppl):abstr LBA25</a:t>
            </a:r>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24" name="Oval 14"/>
          <p:cNvSpPr>
            <a:spLocks noChangeArrowheads="1"/>
          </p:cNvSpPr>
          <p:nvPr/>
        </p:nvSpPr>
        <p:spPr bwMode="auto">
          <a:xfrm>
            <a:off x="4825103" y="351718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2</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5" name="AutoShape 15"/>
          <p:cNvCxnSpPr>
            <a:cxnSpLocks noChangeShapeType="1"/>
            <a:stCxn id="24" idx="0"/>
            <a:endCxn id="27" idx="1"/>
          </p:cNvCxnSpPr>
          <p:nvPr/>
        </p:nvCxnSpPr>
        <p:spPr bwMode="auto">
          <a:xfrm rot="5400000" flipH="1" flipV="1">
            <a:off x="4933805" y="2977704"/>
            <a:ext cx="722573" cy="356380"/>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flipV="1">
            <a:off x="4625686" y="3809280"/>
            <a:ext cx="199417" cy="1"/>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473281" y="2347845"/>
            <a:ext cx="5533596"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フルキンチニブ 5 mg/日 PO (3週間オン/1週間オフ) + BSC q4w
(n=458)</a:t>
            </a:r>
          </a:p>
        </p:txBody>
      </p:sp>
      <p:sp>
        <p:nvSpPr>
          <p:cNvPr id="28" name="AutoShape 9"/>
          <p:cNvSpPr>
            <a:spLocks noChangeArrowheads="1"/>
          </p:cNvSpPr>
          <p:nvPr/>
        </p:nvSpPr>
        <p:spPr bwMode="auto">
          <a:xfrm>
            <a:off x="183620" y="2501333"/>
            <a:ext cx="4442066" cy="2615895"/>
          </a:xfrm>
          <a:prstGeom prst="roundRect">
            <a:avLst>
              <a:gd name="adj" fmla="val 0"/>
            </a:avLst>
          </a:prstGeom>
          <a:solidFill>
            <a:schemeClr val="accent1"/>
          </a:solidFill>
          <a:ln w="9525" algn="ctr">
            <a:noFill/>
            <a:round/>
            <a:headEnd/>
            <a:tailEnd/>
          </a:ln>
        </p:spPr>
        <p:txBody>
          <a:bodyPr wrap="square" lIns="90488" tIns="44450" rIns="90488" bIns="44450">
            <a:no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難治性mCRC</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化学療法、抗VEGF療法、抗EGFR療法(RAS WTの場合)、標的治療が1回以上(BRAF V600 EまたはMSI-Hの場合)またはICIによる治療歴あり</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トリフルリジン/チピラシルおよび/またはレゴラフェニブ投与中に進行または不耐性</a:t>
            </a:r>
          </a:p>
          <a:p>
            <a:pPr defTabSz="892175" eaLnBrk="0" hangingPunct="0">
              <a:spcAft>
                <a:spcPct val="30000"/>
              </a:spcAft>
              <a:defRPr/>
            </a:pPr>
            <a:r>
              <a:rPr lang="ja-JP" sz="1600" dirty="0">
                <a:solidFill>
                  <a:srgbClr val="FFFFFF"/>
                </a:solidFill>
                <a:ea typeface="SimSun" pitchFamily="2" charset="-122"/>
              </a:rPr>
              <a:t>(n=687)</a:t>
            </a:r>
          </a:p>
        </p:txBody>
      </p:sp>
      <p:cxnSp>
        <p:nvCxnSpPr>
          <p:cNvPr id="29" name="AutoShape 16"/>
          <p:cNvCxnSpPr>
            <a:cxnSpLocks noChangeShapeType="1"/>
            <a:stCxn id="24" idx="4"/>
            <a:endCxn id="31" idx="1"/>
          </p:cNvCxnSpPr>
          <p:nvPr/>
        </p:nvCxnSpPr>
        <p:spPr bwMode="auto">
          <a:xfrm rot="16200000" flipH="1">
            <a:off x="4920351" y="4297930"/>
            <a:ext cx="749481" cy="356380"/>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PFS、ORR、DCR、安全性</a:t>
            </a:r>
          </a:p>
        </p:txBody>
      </p:sp>
      <p:sp>
        <p:nvSpPr>
          <p:cNvPr id="31" name="AutoShape 8"/>
          <p:cNvSpPr>
            <a:spLocks noChangeArrowheads="1"/>
          </p:cNvSpPr>
          <p:nvPr/>
        </p:nvSpPr>
        <p:spPr bwMode="auto">
          <a:xfrm>
            <a:off x="5473281" y="4404099"/>
            <a:ext cx="5533596"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プラセボ + BSC q4w
(n=229)</a:t>
            </a:r>
          </a:p>
        </p:txBody>
      </p:sp>
      <p:sp>
        <p:nvSpPr>
          <p:cNvPr id="32" name="Content Placeholder 26"/>
          <p:cNvSpPr txBox="1">
            <a:spLocks/>
          </p:cNvSpPr>
          <p:nvPr/>
        </p:nvSpPr>
        <p:spPr bwMode="auto">
          <a:xfrm>
            <a:off x="5608115" y="3289218"/>
            <a:ext cx="5606760" cy="892175"/>
          </a:xfrm>
          <a:prstGeom prst="rect">
            <a:avLst/>
          </a:prstGeom>
          <a:noFill/>
          <a:ln w="9525">
            <a:noFill/>
            <a:miter lim="800000"/>
            <a:headEnd/>
            <a:tailEnd/>
          </a:ln>
        </p:spPr>
        <p:txBody>
          <a:bodyPr/>
          <a:lstStyle/>
          <a:p>
            <a:pPr marL="190500" indent="-190500">
              <a:spcAft>
                <a:spcPts val="400"/>
              </a:spcAft>
              <a:defRPr/>
            </a:pPr>
            <a:r>
              <a:rPr lang="ja-JP" sz="1200" b="1" dirty="0">
                <a:solidFill>
                  <a:srgbClr val="043882"/>
                </a:solidFill>
              </a:rPr>
              <a:t>層化</a:t>
            </a:r>
          </a:p>
          <a:p>
            <a:pPr marL="203200" lvl="0" indent="-203200">
              <a:spcAft>
                <a:spcPts val="400"/>
              </a:spcAft>
              <a:buFont typeface="Arial" pitchFamily="34" charset="0"/>
              <a:buChar char="•"/>
              <a:defRPr/>
            </a:pPr>
            <a:r>
              <a:rPr lang="ja-JP" sz="1200" dirty="0">
                <a:solidFill>
                  <a:srgbClr val="4D4D4D"/>
                </a:solidFill>
              </a:rPr>
              <a:t>治療歴あり(トリフルリジン/チピラシル、レゴラフェニブまたはその両方)</a:t>
            </a:r>
          </a:p>
          <a:p>
            <a:pPr marL="203200" lvl="0" indent="-203200">
              <a:spcAft>
                <a:spcPts val="400"/>
              </a:spcAft>
              <a:buFont typeface="Arial" pitchFamily="34" charset="0"/>
              <a:buChar char="•"/>
              <a:defRPr/>
            </a:pPr>
            <a:r>
              <a:rPr lang="ja-JP" sz="1200" dirty="0">
                <a:solidFill>
                  <a:srgbClr val="4D4D4D"/>
                </a:solidFill>
              </a:rPr>
              <a:t>RASステータス(WT、変異体)</a:t>
            </a:r>
          </a:p>
          <a:p>
            <a:pPr marL="203200" lvl="0" indent="-203200">
              <a:spcAft>
                <a:spcPts val="400"/>
              </a:spcAft>
              <a:buFont typeface="Arial" pitchFamily="34" charset="0"/>
              <a:buChar char="•"/>
              <a:defRPr/>
            </a:pPr>
            <a:r>
              <a:rPr lang="ja-JP" sz="1200" dirty="0">
                <a:solidFill>
                  <a:srgbClr val="4D4D4D"/>
                </a:solidFill>
              </a:rPr>
              <a:t>転移性疾患の期間(≤18、&gt;18 月数)</a:t>
            </a:r>
          </a:p>
        </p:txBody>
      </p:sp>
      <p:cxnSp>
        <p:nvCxnSpPr>
          <p:cNvPr id="33" name="AutoShape 21"/>
          <p:cNvCxnSpPr>
            <a:cxnSpLocks noChangeShapeType="1"/>
            <a:stCxn id="27" idx="3"/>
            <a:endCxn id="35" idx="1"/>
          </p:cNvCxnSpPr>
          <p:nvPr/>
        </p:nvCxnSpPr>
        <p:spPr bwMode="auto">
          <a:xfrm>
            <a:off x="11006877" y="2794607"/>
            <a:ext cx="324158" cy="1"/>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a:stCxn id="31" idx="3"/>
            <a:endCxn id="36" idx="1"/>
          </p:cNvCxnSpPr>
          <p:nvPr/>
        </p:nvCxnSpPr>
        <p:spPr bwMode="auto">
          <a:xfrm>
            <a:off x="11006877" y="4850861"/>
            <a:ext cx="324158" cy="1"/>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11331035" y="2496420"/>
            <a:ext cx="647276"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
        <p:nvSpPr>
          <p:cNvPr id="36" name="AutoShape 8"/>
          <p:cNvSpPr>
            <a:spLocks noChangeArrowheads="1"/>
          </p:cNvSpPr>
          <p:nvPr/>
        </p:nvSpPr>
        <p:spPr bwMode="auto">
          <a:xfrm>
            <a:off x="11331035" y="4552674"/>
            <a:ext cx="647276"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Tree>
    <p:extLst>
      <p:ext uri="{BB962C8B-B14F-4D97-AF65-F5344CB8AC3E}">
        <p14:creationId xmlns:p14="http://schemas.microsoft.com/office/powerpoint/2010/main" val="356506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44235" cy="807720"/>
          </a:xfrm>
        </p:spPr>
        <p:txBody>
          <a:bodyPr/>
          <a:lstStyle/>
          <a:p>
            <a:r>
              <a:rPr lang="ja-JP" dirty="0"/>
              <a:t>O-4：前治療歴のある転移性食道胃接合部腺癌(mEGA)患者に対する、ベバシズマブを併用または非併用した場合のトリフルリジン/チピラシル(TAS-102)の投与：Danish無作為化試験(LonGas) </a:t>
            </a:r>
            <a:br>
              <a:rPr lang="en-GB" altLang="ja-JP" dirty="0"/>
            </a:br>
            <a:r>
              <a:rPr lang="ja-JP" dirty="0"/>
              <a:t>– Pfeiffer P、et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Pfeiffer P, et al.Ann Oncol 2022;33(suppl):abstr O-4</a:t>
            </a:r>
          </a:p>
        </p:txBody>
      </p:sp>
      <p:sp>
        <p:nvSpPr>
          <p:cNvPr id="11" name="TextBox 10">
            <a:extLst>
              <a:ext uri="{FF2B5EF4-FFF2-40B4-BE49-F238E27FC236}">
                <a16:creationId xmlns:a16="http://schemas.microsoft.com/office/drawing/2014/main" id="{08968AF7-F051-1DCD-702F-C8756E149D35}"/>
              </a:ext>
            </a:extLst>
          </p:cNvPr>
          <p:cNvSpPr txBox="1"/>
          <p:nvPr/>
        </p:nvSpPr>
        <p:spPr>
          <a:xfrm>
            <a:off x="2240914" y="1829951"/>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12" name="TextBox 11">
            <a:extLst>
              <a:ext uri="{FF2B5EF4-FFF2-40B4-BE49-F238E27FC236}">
                <a16:creationId xmlns:a16="http://schemas.microsoft.com/office/drawing/2014/main" id="{6826A438-D96C-D151-5D0C-9134CEE297C0}"/>
              </a:ext>
            </a:extLst>
          </p:cNvPr>
          <p:cNvSpPr txBox="1"/>
          <p:nvPr/>
        </p:nvSpPr>
        <p:spPr>
          <a:xfrm>
            <a:off x="8573330" y="1829951"/>
            <a:ext cx="1715534" cy="338554"/>
          </a:xfrm>
          <a:prstGeom prst="rect">
            <a:avLst/>
          </a:prstGeom>
          <a:noFill/>
        </p:spPr>
        <p:txBody>
          <a:bodyPr wrap="none" rtlCol="0">
            <a:spAutoFit/>
          </a:bodyPr>
          <a:lstStyle/>
          <a:p>
            <a:pPr algn="ctr"/>
            <a:r>
              <a:rPr lang="ja-JP" sz="1600" b="1">
                <a:solidFill>
                  <a:schemeClr val="tx1"/>
                </a:solidFill>
              </a:rPr>
              <a:t>全生存期間</a:t>
            </a:r>
          </a:p>
        </p:txBody>
      </p:sp>
      <p:grpSp>
        <p:nvGrpSpPr>
          <p:cNvPr id="13" name="Group 12">
            <a:extLst>
              <a:ext uri="{FF2B5EF4-FFF2-40B4-BE49-F238E27FC236}">
                <a16:creationId xmlns:a16="http://schemas.microsoft.com/office/drawing/2014/main" id="{D2FDF589-7FD5-C3BD-D33D-A8115866AA0B}"/>
              </a:ext>
            </a:extLst>
          </p:cNvPr>
          <p:cNvGrpSpPr/>
          <p:nvPr/>
        </p:nvGrpSpPr>
        <p:grpSpPr>
          <a:xfrm>
            <a:off x="39613" y="2171448"/>
            <a:ext cx="6002591" cy="3447873"/>
            <a:chOff x="39613" y="1901940"/>
            <a:chExt cx="6002591" cy="3447873"/>
          </a:xfrm>
        </p:grpSpPr>
        <p:sp>
          <p:nvSpPr>
            <p:cNvPr id="14" name="Freeform 21">
              <a:extLst>
                <a:ext uri="{FF2B5EF4-FFF2-40B4-BE49-F238E27FC236}">
                  <a16:creationId xmlns:a16="http://schemas.microsoft.com/office/drawing/2014/main" id="{82F8F35F-69F5-AF00-B686-011A387571FE}"/>
                </a:ext>
              </a:extLst>
            </p:cNvPr>
            <p:cNvSpPr>
              <a:spLocks/>
            </p:cNvSpPr>
            <p:nvPr/>
          </p:nvSpPr>
          <p:spPr bwMode="auto">
            <a:xfrm>
              <a:off x="1017956" y="2055339"/>
              <a:ext cx="5024248" cy="26365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5" name="Group 14">
              <a:extLst>
                <a:ext uri="{FF2B5EF4-FFF2-40B4-BE49-F238E27FC236}">
                  <a16:creationId xmlns:a16="http://schemas.microsoft.com/office/drawing/2014/main" id="{5892048A-BBDE-C161-E5B7-0CEA3B956B70}"/>
                </a:ext>
              </a:extLst>
            </p:cNvPr>
            <p:cNvGrpSpPr/>
            <p:nvPr/>
          </p:nvGrpSpPr>
          <p:grpSpPr>
            <a:xfrm>
              <a:off x="39613" y="1901940"/>
              <a:ext cx="965455" cy="2845231"/>
              <a:chOff x="5811494" y="1412538"/>
              <a:chExt cx="586063" cy="2304917"/>
            </a:xfrm>
          </p:grpSpPr>
          <p:sp>
            <p:nvSpPr>
              <p:cNvPr id="36" name="Line 7">
                <a:extLst>
                  <a:ext uri="{FF2B5EF4-FFF2-40B4-BE49-F238E27FC236}">
                    <a16:creationId xmlns:a16="http://schemas.microsoft.com/office/drawing/2014/main" id="{D5A702C8-3FCC-99BC-BCF2-6A36EC46C7D7}"/>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7" name="Line 8">
                <a:extLst>
                  <a:ext uri="{FF2B5EF4-FFF2-40B4-BE49-F238E27FC236}">
                    <a16:creationId xmlns:a16="http://schemas.microsoft.com/office/drawing/2014/main" id="{9BBFC322-FA5D-0ED7-90EE-9FF8D192C040}"/>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8" name="Line 9">
                <a:extLst>
                  <a:ext uri="{FF2B5EF4-FFF2-40B4-BE49-F238E27FC236}">
                    <a16:creationId xmlns:a16="http://schemas.microsoft.com/office/drawing/2014/main" id="{D67BA4B6-0B5F-9DFC-4E6F-3FFA017F869D}"/>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 name="Line 10">
                <a:extLst>
                  <a:ext uri="{FF2B5EF4-FFF2-40B4-BE49-F238E27FC236}">
                    <a16:creationId xmlns:a16="http://schemas.microsoft.com/office/drawing/2014/main" id="{E89F8EAE-1A5F-F812-8239-1D87A499D415}"/>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 name="Line 11">
                <a:extLst>
                  <a:ext uri="{FF2B5EF4-FFF2-40B4-BE49-F238E27FC236}">
                    <a16:creationId xmlns:a16="http://schemas.microsoft.com/office/drawing/2014/main" id="{02AEA444-9CBC-3731-E2E2-D4148316F709}"/>
                  </a:ext>
                </a:extLst>
              </p:cNvPr>
              <p:cNvSpPr>
                <a:spLocks noChangeShapeType="1"/>
              </p:cNvSpPr>
              <p:nvPr/>
            </p:nvSpPr>
            <p:spPr bwMode="auto">
              <a:xfrm>
                <a:off x="6311323" y="35945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 name="TextBox 40">
                <a:extLst>
                  <a:ext uri="{FF2B5EF4-FFF2-40B4-BE49-F238E27FC236}">
                    <a16:creationId xmlns:a16="http://schemas.microsoft.com/office/drawing/2014/main" id="{B3C4D2BA-B4EF-65AD-2BB7-CE10782DB7CA}"/>
                  </a:ext>
                </a:extLst>
              </p:cNvPr>
              <p:cNvSpPr txBox="1"/>
              <p:nvPr/>
            </p:nvSpPr>
            <p:spPr>
              <a:xfrm rot="16200000">
                <a:off x="5291007" y="2497440"/>
                <a:ext cx="1367675" cy="186831"/>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42" name="TextBox 41">
                <a:extLst>
                  <a:ext uri="{FF2B5EF4-FFF2-40B4-BE49-F238E27FC236}">
                    <a16:creationId xmlns:a16="http://schemas.microsoft.com/office/drawing/2014/main" id="{489C4562-1639-567B-25A6-979DDFF5D08F}"/>
                  </a:ext>
                </a:extLst>
              </p:cNvPr>
              <p:cNvSpPr txBox="1"/>
              <p:nvPr/>
            </p:nvSpPr>
            <p:spPr>
              <a:xfrm>
                <a:off x="5811494" y="1412538"/>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43" name="TextBox 42">
                <a:extLst>
                  <a:ext uri="{FF2B5EF4-FFF2-40B4-BE49-F238E27FC236}">
                    <a16:creationId xmlns:a16="http://schemas.microsoft.com/office/drawing/2014/main" id="{B4A37272-0BFF-B6DC-86DA-581D2730AEB6}"/>
                  </a:ext>
                </a:extLst>
              </p:cNvPr>
              <p:cNvSpPr txBox="1"/>
              <p:nvPr/>
            </p:nvSpPr>
            <p:spPr>
              <a:xfrm>
                <a:off x="5811494" y="1911069"/>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44" name="TextBox 43">
                <a:extLst>
                  <a:ext uri="{FF2B5EF4-FFF2-40B4-BE49-F238E27FC236}">
                    <a16:creationId xmlns:a16="http://schemas.microsoft.com/office/drawing/2014/main" id="{2C00F27B-F434-9C47-25DE-B9F3E225E90A}"/>
                  </a:ext>
                </a:extLst>
              </p:cNvPr>
              <p:cNvSpPr txBox="1"/>
              <p:nvPr/>
            </p:nvSpPr>
            <p:spPr>
              <a:xfrm>
                <a:off x="5811494" y="2425722"/>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45" name="TextBox 44">
                <a:extLst>
                  <a:ext uri="{FF2B5EF4-FFF2-40B4-BE49-F238E27FC236}">
                    <a16:creationId xmlns:a16="http://schemas.microsoft.com/office/drawing/2014/main" id="{5B974ABA-4E3F-FB1E-B543-345B7524699A}"/>
                  </a:ext>
                </a:extLst>
              </p:cNvPr>
              <p:cNvSpPr txBox="1"/>
              <p:nvPr/>
            </p:nvSpPr>
            <p:spPr>
              <a:xfrm>
                <a:off x="5811494" y="2929625"/>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46" name="TextBox 45">
                <a:extLst>
                  <a:ext uri="{FF2B5EF4-FFF2-40B4-BE49-F238E27FC236}">
                    <a16:creationId xmlns:a16="http://schemas.microsoft.com/office/drawing/2014/main" id="{96F1E71B-C3F4-37BB-8CF8-53221D7E48B6}"/>
                  </a:ext>
                </a:extLst>
              </p:cNvPr>
              <p:cNvSpPr txBox="1"/>
              <p:nvPr/>
            </p:nvSpPr>
            <p:spPr>
              <a:xfrm>
                <a:off x="6171590" y="3468125"/>
                <a:ext cx="172429" cy="24933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6" name="TextBox 15">
              <a:extLst>
                <a:ext uri="{FF2B5EF4-FFF2-40B4-BE49-F238E27FC236}">
                  <a16:creationId xmlns:a16="http://schemas.microsoft.com/office/drawing/2014/main" id="{CA8D9CEB-2135-13B8-E3A6-918A525A7E28}"/>
                </a:ext>
              </a:extLst>
            </p:cNvPr>
            <p:cNvSpPr txBox="1"/>
            <p:nvPr/>
          </p:nvSpPr>
          <p:spPr>
            <a:xfrm>
              <a:off x="2063098" y="5042036"/>
              <a:ext cx="290150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grpSp>
          <p:nvGrpSpPr>
            <p:cNvPr id="17" name="Group 16">
              <a:extLst>
                <a:ext uri="{FF2B5EF4-FFF2-40B4-BE49-F238E27FC236}">
                  <a16:creationId xmlns:a16="http://schemas.microsoft.com/office/drawing/2014/main" id="{4E9A8B3B-7AD2-49C7-5D29-010AE6945E86}"/>
                </a:ext>
              </a:extLst>
            </p:cNvPr>
            <p:cNvGrpSpPr/>
            <p:nvPr/>
          </p:nvGrpSpPr>
          <p:grpSpPr>
            <a:xfrm>
              <a:off x="822283" y="4691961"/>
              <a:ext cx="5159372" cy="411783"/>
              <a:chOff x="1522674" y="4771176"/>
              <a:chExt cx="1631515" cy="360147"/>
            </a:xfrm>
          </p:grpSpPr>
          <p:sp>
            <p:nvSpPr>
              <p:cNvPr id="26" name="Line 21">
                <a:extLst>
                  <a:ext uri="{FF2B5EF4-FFF2-40B4-BE49-F238E27FC236}">
                    <a16:creationId xmlns:a16="http://schemas.microsoft.com/office/drawing/2014/main" id="{3F7C1D80-1DD1-F080-6066-4DC8AD63011D}"/>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33F5ACF-4B5C-17AE-2BD5-9738E341A029}"/>
                  </a:ext>
                </a:extLst>
              </p:cNvPr>
              <p:cNvSpPr txBox="1"/>
              <p:nvPr/>
            </p:nvSpPr>
            <p:spPr>
              <a:xfrm>
                <a:off x="3068342" y="4843176"/>
                <a:ext cx="85847" cy="252014"/>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8" name="Line 21">
                <a:extLst>
                  <a:ext uri="{FF2B5EF4-FFF2-40B4-BE49-F238E27FC236}">
                    <a16:creationId xmlns:a16="http://schemas.microsoft.com/office/drawing/2014/main" id="{5592E9B1-E90A-FD80-8571-508DEE566D39}"/>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75A761A-A8CB-4FD9-4597-F7C9C6E59351}"/>
                  </a:ext>
                </a:extLst>
              </p:cNvPr>
              <p:cNvSpPr txBox="1"/>
              <p:nvPr/>
            </p:nvSpPr>
            <p:spPr>
              <a:xfrm>
                <a:off x="2692706" y="4843176"/>
                <a:ext cx="85847" cy="252014"/>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30" name="Line 21">
                <a:extLst>
                  <a:ext uri="{FF2B5EF4-FFF2-40B4-BE49-F238E27FC236}">
                    <a16:creationId xmlns:a16="http://schemas.microsoft.com/office/drawing/2014/main" id="{4770434A-781C-60C0-BDF3-C0241251D0B7}"/>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6B5B2E1-5019-4D53-AA06-F1B9B592E556}"/>
                  </a:ext>
                </a:extLst>
              </p:cNvPr>
              <p:cNvSpPr txBox="1"/>
              <p:nvPr/>
            </p:nvSpPr>
            <p:spPr>
              <a:xfrm>
                <a:off x="2317069" y="4843176"/>
                <a:ext cx="85847" cy="252014"/>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32" name="Line 21">
                <a:extLst>
                  <a:ext uri="{FF2B5EF4-FFF2-40B4-BE49-F238E27FC236}">
                    <a16:creationId xmlns:a16="http://schemas.microsoft.com/office/drawing/2014/main" id="{974B37E3-5679-4AD9-201E-90BE88997DA9}"/>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7CEBA04-2DD0-46A5-99B7-3BEE59441F9D}"/>
                  </a:ext>
                </a:extLst>
              </p:cNvPr>
              <p:cNvSpPr txBox="1"/>
              <p:nvPr/>
            </p:nvSpPr>
            <p:spPr>
              <a:xfrm>
                <a:off x="1957146" y="4843176"/>
                <a:ext cx="54419" cy="252014"/>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34" name="Line 21">
                <a:extLst>
                  <a:ext uri="{FF2B5EF4-FFF2-40B4-BE49-F238E27FC236}">
                    <a16:creationId xmlns:a16="http://schemas.microsoft.com/office/drawing/2014/main" id="{BBFDB978-A3E7-30B5-49D1-D37780EFACFB}"/>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8A7D2CE-DEE0-E9AA-BF85-D02150E0DCDB}"/>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8" name="TextBox 17">
              <a:extLst>
                <a:ext uri="{FF2B5EF4-FFF2-40B4-BE49-F238E27FC236}">
                  <a16:creationId xmlns:a16="http://schemas.microsoft.com/office/drawing/2014/main" id="{670D2CD6-15CB-084B-B119-6CB8711232C0}"/>
                </a:ext>
              </a:extLst>
            </p:cNvPr>
            <p:cNvSpPr txBox="1"/>
            <p:nvPr/>
          </p:nvSpPr>
          <p:spPr>
            <a:xfrm>
              <a:off x="2882349" y="2119615"/>
              <a:ext cx="1755609" cy="646331"/>
            </a:xfrm>
            <a:prstGeom prst="rect">
              <a:avLst/>
            </a:prstGeom>
            <a:noFill/>
          </p:spPr>
          <p:txBody>
            <a:bodyPr wrap="none" rtlCol="0">
              <a:spAutoFit/>
            </a:bodyPr>
            <a:lstStyle/>
            <a:p>
              <a:pPr algn="r"/>
              <a:r>
                <a:rPr lang="ja-JP">
                  <a:solidFill>
                    <a:srgbClr val="B60D27"/>
                  </a:solidFill>
                </a:rPr>
                <a:t>FTD/TPI + bev:</a:t>
              </a:r>
            </a:p>
            <a:p>
              <a:pPr algn="r"/>
              <a:r>
                <a:rPr lang="ja-JP">
                  <a:solidFill>
                    <a:schemeClr val="accent2"/>
                  </a:solidFill>
                </a:rPr>
                <a:t>FTD/TPI:</a:t>
              </a:r>
            </a:p>
          </p:txBody>
        </p:sp>
        <p:sp>
          <p:nvSpPr>
            <p:cNvPr id="19" name="TextBox 18">
              <a:extLst>
                <a:ext uri="{FF2B5EF4-FFF2-40B4-BE49-F238E27FC236}">
                  <a16:creationId xmlns:a16="http://schemas.microsoft.com/office/drawing/2014/main" id="{09A98A39-F833-C96C-ABA6-9CD971C939C7}"/>
                </a:ext>
              </a:extLst>
            </p:cNvPr>
            <p:cNvSpPr txBox="1"/>
            <p:nvPr/>
          </p:nvSpPr>
          <p:spPr>
            <a:xfrm>
              <a:off x="4608052" y="2119615"/>
              <a:ext cx="889987" cy="646331"/>
            </a:xfrm>
            <a:prstGeom prst="rect">
              <a:avLst/>
            </a:prstGeom>
            <a:noFill/>
          </p:spPr>
          <p:txBody>
            <a:bodyPr wrap="none" rtlCol="0">
              <a:spAutoFit/>
            </a:bodyPr>
            <a:lstStyle/>
            <a:p>
              <a:r>
                <a:rPr lang="ja-JP">
                  <a:solidFill>
                    <a:srgbClr val="B60D27"/>
                  </a:solidFill>
                </a:rPr>
                <a:t>3.9か月</a:t>
              </a:r>
            </a:p>
            <a:p>
              <a:r>
                <a:rPr lang="ja-JP">
                  <a:solidFill>
                    <a:schemeClr val="accent2"/>
                  </a:solidFill>
                </a:rPr>
                <a:t>3.7か月</a:t>
              </a:r>
            </a:p>
          </p:txBody>
        </p:sp>
        <p:sp>
          <p:nvSpPr>
            <p:cNvPr id="20" name="TextBox 19">
              <a:extLst>
                <a:ext uri="{FF2B5EF4-FFF2-40B4-BE49-F238E27FC236}">
                  <a16:creationId xmlns:a16="http://schemas.microsoft.com/office/drawing/2014/main" id="{C331EB0E-46F0-96B9-C98C-DC255347415E}"/>
                </a:ext>
              </a:extLst>
            </p:cNvPr>
            <p:cNvSpPr txBox="1"/>
            <p:nvPr/>
          </p:nvSpPr>
          <p:spPr>
            <a:xfrm>
              <a:off x="3945836" y="3244334"/>
              <a:ext cx="1935145" cy="369332"/>
            </a:xfrm>
            <a:prstGeom prst="rect">
              <a:avLst/>
            </a:prstGeom>
            <a:noFill/>
          </p:spPr>
          <p:txBody>
            <a:bodyPr wrap="none" rtlCol="0">
              <a:spAutoFit/>
            </a:bodyPr>
            <a:lstStyle/>
            <a:p>
              <a:r>
                <a:rPr lang="ja-JP"/>
                <a:t>HR 0.74; p=0.14</a:t>
              </a:r>
            </a:p>
          </p:txBody>
        </p:sp>
        <p:sp>
          <p:nvSpPr>
            <p:cNvPr id="24" name="Graphic 44">
              <a:extLst>
                <a:ext uri="{FF2B5EF4-FFF2-40B4-BE49-F238E27FC236}">
                  <a16:creationId xmlns:a16="http://schemas.microsoft.com/office/drawing/2014/main" id="{D6583F79-6317-F215-7874-308F303DF068}"/>
                </a:ext>
              </a:extLst>
            </p:cNvPr>
            <p:cNvSpPr/>
            <p:nvPr/>
          </p:nvSpPr>
          <p:spPr>
            <a:xfrm>
              <a:off x="1112976" y="2093014"/>
              <a:ext cx="4780928" cy="2419351"/>
            </a:xfrm>
            <a:custGeom>
              <a:avLst/>
              <a:gdLst>
                <a:gd name="connsiteX0" fmla="*/ 6007351 w 6007350"/>
                <a:gd name="connsiteY0" fmla="*/ 3008395 h 3008395"/>
                <a:gd name="connsiteX1" fmla="*/ 5337772 w 6007350"/>
                <a:gd name="connsiteY1" fmla="*/ 3008395 h 3008395"/>
                <a:gd name="connsiteX2" fmla="*/ 5337772 w 6007350"/>
                <a:gd name="connsiteY2" fmla="*/ 2881075 h 3008395"/>
                <a:gd name="connsiteX3" fmla="*/ 4866237 w 6007350"/>
                <a:gd name="connsiteY3" fmla="*/ 2881075 h 3008395"/>
                <a:gd name="connsiteX4" fmla="*/ 4866237 w 6007350"/>
                <a:gd name="connsiteY4" fmla="*/ 2782053 h 3008395"/>
                <a:gd name="connsiteX5" fmla="*/ 3979755 w 6007350"/>
                <a:gd name="connsiteY5" fmla="*/ 2782053 h 3008395"/>
                <a:gd name="connsiteX6" fmla="*/ 3979755 w 6007350"/>
                <a:gd name="connsiteY6" fmla="*/ 2725474 h 3008395"/>
                <a:gd name="connsiteX7" fmla="*/ 3824145 w 6007350"/>
                <a:gd name="connsiteY7" fmla="*/ 2725474 h 3008395"/>
                <a:gd name="connsiteX8" fmla="*/ 3824145 w 6007350"/>
                <a:gd name="connsiteY8" fmla="*/ 2645312 h 3008395"/>
                <a:gd name="connsiteX9" fmla="*/ 3310176 w 6007350"/>
                <a:gd name="connsiteY9" fmla="*/ 2645312 h 3008395"/>
                <a:gd name="connsiteX10" fmla="*/ 3310176 w 6007350"/>
                <a:gd name="connsiteY10" fmla="*/ 2508561 h 3008395"/>
                <a:gd name="connsiteX11" fmla="*/ 3154566 w 6007350"/>
                <a:gd name="connsiteY11" fmla="*/ 2508561 h 3008395"/>
                <a:gd name="connsiteX12" fmla="*/ 3154566 w 6007350"/>
                <a:gd name="connsiteY12" fmla="*/ 2447268 h 3008395"/>
                <a:gd name="connsiteX13" fmla="*/ 3079118 w 6007350"/>
                <a:gd name="connsiteY13" fmla="*/ 2447268 h 3008395"/>
                <a:gd name="connsiteX14" fmla="*/ 3079118 w 6007350"/>
                <a:gd name="connsiteY14" fmla="*/ 2395395 h 3008395"/>
                <a:gd name="connsiteX15" fmla="*/ 2612298 w 6007350"/>
                <a:gd name="connsiteY15" fmla="*/ 2395395 h 3008395"/>
                <a:gd name="connsiteX16" fmla="*/ 2612298 w 6007350"/>
                <a:gd name="connsiteY16" fmla="*/ 2310518 h 3008395"/>
                <a:gd name="connsiteX17" fmla="*/ 2560435 w 6007350"/>
                <a:gd name="connsiteY17" fmla="*/ 2310518 h 3008395"/>
                <a:gd name="connsiteX18" fmla="*/ 2560435 w 6007350"/>
                <a:gd name="connsiteY18" fmla="*/ 2258654 h 3008395"/>
                <a:gd name="connsiteX19" fmla="*/ 2437838 w 6007350"/>
                <a:gd name="connsiteY19" fmla="*/ 2258654 h 3008395"/>
                <a:gd name="connsiteX20" fmla="*/ 2437838 w 6007350"/>
                <a:gd name="connsiteY20" fmla="*/ 2192636 h 3008395"/>
                <a:gd name="connsiteX21" fmla="*/ 2404825 w 6007350"/>
                <a:gd name="connsiteY21" fmla="*/ 2192636 h 3008395"/>
                <a:gd name="connsiteX22" fmla="*/ 2404825 w 6007350"/>
                <a:gd name="connsiteY22" fmla="*/ 2131333 h 3008395"/>
                <a:gd name="connsiteX23" fmla="*/ 2319947 w 6007350"/>
                <a:gd name="connsiteY23" fmla="*/ 2131333 h 3008395"/>
                <a:gd name="connsiteX24" fmla="*/ 2319947 w 6007350"/>
                <a:gd name="connsiteY24" fmla="*/ 2060610 h 3008395"/>
                <a:gd name="connsiteX25" fmla="*/ 2004022 w 6007350"/>
                <a:gd name="connsiteY25" fmla="*/ 2060610 h 3008395"/>
                <a:gd name="connsiteX26" fmla="*/ 2004022 w 6007350"/>
                <a:gd name="connsiteY26" fmla="*/ 1994592 h 3008395"/>
                <a:gd name="connsiteX27" fmla="*/ 1952158 w 6007350"/>
                <a:gd name="connsiteY27" fmla="*/ 1994592 h 3008395"/>
                <a:gd name="connsiteX28" fmla="*/ 1952158 w 6007350"/>
                <a:gd name="connsiteY28" fmla="*/ 1942719 h 3008395"/>
                <a:gd name="connsiteX29" fmla="*/ 1886141 w 6007350"/>
                <a:gd name="connsiteY29" fmla="*/ 1942719 h 3008395"/>
                <a:gd name="connsiteX30" fmla="*/ 1886141 w 6007350"/>
                <a:gd name="connsiteY30" fmla="*/ 1862566 h 3008395"/>
                <a:gd name="connsiteX31" fmla="*/ 1777689 w 6007350"/>
                <a:gd name="connsiteY31" fmla="*/ 1862566 h 3008395"/>
                <a:gd name="connsiteX32" fmla="*/ 1777689 w 6007350"/>
                <a:gd name="connsiteY32" fmla="*/ 1810693 h 3008395"/>
                <a:gd name="connsiteX33" fmla="*/ 1669237 w 6007350"/>
                <a:gd name="connsiteY33" fmla="*/ 1810693 h 3008395"/>
                <a:gd name="connsiteX34" fmla="*/ 1669237 w 6007350"/>
                <a:gd name="connsiteY34" fmla="*/ 1739960 h 3008395"/>
                <a:gd name="connsiteX35" fmla="*/ 1607934 w 6007350"/>
                <a:gd name="connsiteY35" fmla="*/ 1739960 h 3008395"/>
                <a:gd name="connsiteX36" fmla="*/ 1607934 w 6007350"/>
                <a:gd name="connsiteY36" fmla="*/ 1697527 h 3008395"/>
                <a:gd name="connsiteX37" fmla="*/ 1292009 w 6007350"/>
                <a:gd name="connsiteY37" fmla="*/ 1697527 h 3008395"/>
                <a:gd name="connsiteX38" fmla="*/ 1292009 w 6007350"/>
                <a:gd name="connsiteY38" fmla="*/ 1626794 h 3008395"/>
                <a:gd name="connsiteX39" fmla="*/ 1249566 w 6007350"/>
                <a:gd name="connsiteY39" fmla="*/ 1626794 h 3008395"/>
                <a:gd name="connsiteX40" fmla="*/ 1249566 w 6007350"/>
                <a:gd name="connsiteY40" fmla="*/ 1556061 h 3008395"/>
                <a:gd name="connsiteX41" fmla="*/ 1178833 w 6007350"/>
                <a:gd name="connsiteY41" fmla="*/ 1556061 h 3008395"/>
                <a:gd name="connsiteX42" fmla="*/ 1178833 w 6007350"/>
                <a:gd name="connsiteY42" fmla="*/ 1438180 h 3008395"/>
                <a:gd name="connsiteX43" fmla="*/ 1145829 w 6007350"/>
                <a:gd name="connsiteY43" fmla="*/ 1438180 h 3008395"/>
                <a:gd name="connsiteX44" fmla="*/ 1145829 w 6007350"/>
                <a:gd name="connsiteY44" fmla="*/ 1372162 h 3008395"/>
                <a:gd name="connsiteX45" fmla="*/ 1112825 w 6007350"/>
                <a:gd name="connsiteY45" fmla="*/ 1372162 h 3008395"/>
                <a:gd name="connsiteX46" fmla="*/ 1112825 w 6007350"/>
                <a:gd name="connsiteY46" fmla="*/ 1292009 h 3008395"/>
                <a:gd name="connsiteX47" fmla="*/ 1103395 w 6007350"/>
                <a:gd name="connsiteY47" fmla="*/ 1292009 h 3008395"/>
                <a:gd name="connsiteX48" fmla="*/ 1103395 w 6007350"/>
                <a:gd name="connsiteY48" fmla="*/ 1235421 h 3008395"/>
                <a:gd name="connsiteX49" fmla="*/ 1065667 w 6007350"/>
                <a:gd name="connsiteY49" fmla="*/ 1235421 h 3008395"/>
                <a:gd name="connsiteX50" fmla="*/ 1065667 w 6007350"/>
                <a:gd name="connsiteY50" fmla="*/ 1174118 h 3008395"/>
                <a:gd name="connsiteX51" fmla="*/ 1009088 w 6007350"/>
                <a:gd name="connsiteY51" fmla="*/ 1174118 h 3008395"/>
                <a:gd name="connsiteX52" fmla="*/ 1009088 w 6007350"/>
                <a:gd name="connsiteY52" fmla="*/ 1070381 h 3008395"/>
                <a:gd name="connsiteX53" fmla="*/ 886485 w 6007350"/>
                <a:gd name="connsiteY53" fmla="*/ 1070381 h 3008395"/>
                <a:gd name="connsiteX54" fmla="*/ 886485 w 6007350"/>
                <a:gd name="connsiteY54" fmla="*/ 994934 h 3008395"/>
                <a:gd name="connsiteX55" fmla="*/ 603564 w 6007350"/>
                <a:gd name="connsiteY55" fmla="*/ 994934 h 3008395"/>
                <a:gd name="connsiteX56" fmla="*/ 603564 w 6007350"/>
                <a:gd name="connsiteY56" fmla="*/ 924208 h 3008395"/>
                <a:gd name="connsiteX57" fmla="*/ 579988 w 6007350"/>
                <a:gd name="connsiteY57" fmla="*/ 924208 h 3008395"/>
                <a:gd name="connsiteX58" fmla="*/ 579988 w 6007350"/>
                <a:gd name="connsiteY58" fmla="*/ 811039 h 3008395"/>
                <a:gd name="connsiteX59" fmla="*/ 575273 w 6007350"/>
                <a:gd name="connsiteY59" fmla="*/ 811039 h 3008395"/>
                <a:gd name="connsiteX60" fmla="*/ 575273 w 6007350"/>
                <a:gd name="connsiteY60" fmla="*/ 707302 h 3008395"/>
                <a:gd name="connsiteX61" fmla="*/ 556411 w 6007350"/>
                <a:gd name="connsiteY61" fmla="*/ 707302 h 3008395"/>
                <a:gd name="connsiteX62" fmla="*/ 556411 w 6007350"/>
                <a:gd name="connsiteY62" fmla="*/ 570557 h 3008395"/>
                <a:gd name="connsiteX63" fmla="*/ 528119 w 6007350"/>
                <a:gd name="connsiteY63" fmla="*/ 570557 h 3008395"/>
                <a:gd name="connsiteX64" fmla="*/ 528119 w 6007350"/>
                <a:gd name="connsiteY64" fmla="*/ 504542 h 3008395"/>
                <a:gd name="connsiteX65" fmla="*/ 523404 w 6007350"/>
                <a:gd name="connsiteY65" fmla="*/ 504542 h 3008395"/>
                <a:gd name="connsiteX66" fmla="*/ 523404 w 6007350"/>
                <a:gd name="connsiteY66" fmla="*/ 443242 h 3008395"/>
                <a:gd name="connsiteX67" fmla="*/ 485681 w 6007350"/>
                <a:gd name="connsiteY67" fmla="*/ 443242 h 3008395"/>
                <a:gd name="connsiteX68" fmla="*/ 485681 w 6007350"/>
                <a:gd name="connsiteY68" fmla="*/ 183898 h 3008395"/>
                <a:gd name="connsiteX69" fmla="*/ 391374 w 6007350"/>
                <a:gd name="connsiteY69" fmla="*/ 183898 h 3008395"/>
                <a:gd name="connsiteX70" fmla="*/ 391374 w 6007350"/>
                <a:gd name="connsiteY70" fmla="*/ 113168 h 3008395"/>
                <a:gd name="connsiteX71" fmla="*/ 297067 w 6007350"/>
                <a:gd name="connsiteY71" fmla="*/ 113168 h 3008395"/>
                <a:gd name="connsiteX72" fmla="*/ 297067 w 6007350"/>
                <a:gd name="connsiteY72" fmla="*/ 61299 h 3008395"/>
                <a:gd name="connsiteX73" fmla="*/ 179183 w 6007350"/>
                <a:gd name="connsiteY73" fmla="*/ 61299 h 3008395"/>
                <a:gd name="connsiteX74" fmla="*/ 179183 w 6007350"/>
                <a:gd name="connsiteY74" fmla="*/ 0 h 3008395"/>
                <a:gd name="connsiteX75" fmla="*/ 0 w 6007350"/>
                <a:gd name="connsiteY75" fmla="*/ 0 h 30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007350" h="3008395">
                  <a:moveTo>
                    <a:pt x="6007351" y="3008395"/>
                  </a:moveTo>
                  <a:lnTo>
                    <a:pt x="5337772" y="3008395"/>
                  </a:lnTo>
                  <a:lnTo>
                    <a:pt x="5337772" y="2881075"/>
                  </a:lnTo>
                  <a:lnTo>
                    <a:pt x="4866237" y="2881075"/>
                  </a:lnTo>
                  <a:lnTo>
                    <a:pt x="4866237" y="2782053"/>
                  </a:lnTo>
                  <a:lnTo>
                    <a:pt x="3979755" y="2782053"/>
                  </a:lnTo>
                  <a:lnTo>
                    <a:pt x="3979755" y="2725474"/>
                  </a:lnTo>
                  <a:lnTo>
                    <a:pt x="3824145" y="2725474"/>
                  </a:lnTo>
                  <a:lnTo>
                    <a:pt x="3824145" y="2645312"/>
                  </a:lnTo>
                  <a:lnTo>
                    <a:pt x="3310176" y="2645312"/>
                  </a:lnTo>
                  <a:lnTo>
                    <a:pt x="3310176" y="2508561"/>
                  </a:lnTo>
                  <a:lnTo>
                    <a:pt x="3154566" y="2508561"/>
                  </a:lnTo>
                  <a:lnTo>
                    <a:pt x="3154566" y="2447268"/>
                  </a:lnTo>
                  <a:lnTo>
                    <a:pt x="3079118" y="2447268"/>
                  </a:lnTo>
                  <a:lnTo>
                    <a:pt x="3079118" y="2395395"/>
                  </a:lnTo>
                  <a:lnTo>
                    <a:pt x="2612298" y="2395395"/>
                  </a:lnTo>
                  <a:lnTo>
                    <a:pt x="2612298" y="2310518"/>
                  </a:lnTo>
                  <a:lnTo>
                    <a:pt x="2560435" y="2310518"/>
                  </a:lnTo>
                  <a:lnTo>
                    <a:pt x="2560435" y="2258654"/>
                  </a:lnTo>
                  <a:lnTo>
                    <a:pt x="2437838" y="2258654"/>
                  </a:lnTo>
                  <a:lnTo>
                    <a:pt x="2437838" y="2192636"/>
                  </a:lnTo>
                  <a:lnTo>
                    <a:pt x="2404825" y="2192636"/>
                  </a:lnTo>
                  <a:lnTo>
                    <a:pt x="2404825" y="2131333"/>
                  </a:lnTo>
                  <a:lnTo>
                    <a:pt x="2319947" y="2131333"/>
                  </a:lnTo>
                  <a:lnTo>
                    <a:pt x="2319947" y="2060610"/>
                  </a:lnTo>
                  <a:lnTo>
                    <a:pt x="2004022" y="2060610"/>
                  </a:lnTo>
                  <a:lnTo>
                    <a:pt x="2004022" y="1994592"/>
                  </a:lnTo>
                  <a:lnTo>
                    <a:pt x="1952158" y="1994592"/>
                  </a:lnTo>
                  <a:lnTo>
                    <a:pt x="1952158" y="1942719"/>
                  </a:lnTo>
                  <a:lnTo>
                    <a:pt x="1886141" y="1942719"/>
                  </a:lnTo>
                  <a:lnTo>
                    <a:pt x="1886141" y="1862566"/>
                  </a:lnTo>
                  <a:lnTo>
                    <a:pt x="1777689" y="1862566"/>
                  </a:lnTo>
                  <a:lnTo>
                    <a:pt x="1777689" y="1810693"/>
                  </a:lnTo>
                  <a:lnTo>
                    <a:pt x="1669237" y="1810693"/>
                  </a:lnTo>
                  <a:lnTo>
                    <a:pt x="1669237" y="1739960"/>
                  </a:lnTo>
                  <a:lnTo>
                    <a:pt x="1607934" y="1739960"/>
                  </a:lnTo>
                  <a:lnTo>
                    <a:pt x="1607934" y="1697527"/>
                  </a:lnTo>
                  <a:lnTo>
                    <a:pt x="1292009" y="1697527"/>
                  </a:lnTo>
                  <a:lnTo>
                    <a:pt x="1292009" y="1626794"/>
                  </a:lnTo>
                  <a:lnTo>
                    <a:pt x="1249566" y="1626794"/>
                  </a:lnTo>
                  <a:lnTo>
                    <a:pt x="1249566" y="1556061"/>
                  </a:lnTo>
                  <a:lnTo>
                    <a:pt x="1178833" y="1556061"/>
                  </a:lnTo>
                  <a:lnTo>
                    <a:pt x="1178833" y="1438180"/>
                  </a:lnTo>
                  <a:lnTo>
                    <a:pt x="1145829" y="1438180"/>
                  </a:lnTo>
                  <a:lnTo>
                    <a:pt x="1145829" y="1372162"/>
                  </a:lnTo>
                  <a:lnTo>
                    <a:pt x="1112825" y="1372162"/>
                  </a:lnTo>
                  <a:lnTo>
                    <a:pt x="1112825" y="1292009"/>
                  </a:lnTo>
                  <a:lnTo>
                    <a:pt x="1103395" y="1292009"/>
                  </a:lnTo>
                  <a:lnTo>
                    <a:pt x="1103395" y="1235421"/>
                  </a:lnTo>
                  <a:lnTo>
                    <a:pt x="1065667" y="1235421"/>
                  </a:lnTo>
                  <a:lnTo>
                    <a:pt x="1065667" y="1174118"/>
                  </a:lnTo>
                  <a:lnTo>
                    <a:pt x="1009088" y="1174118"/>
                  </a:lnTo>
                  <a:lnTo>
                    <a:pt x="1009088" y="1070381"/>
                  </a:lnTo>
                  <a:lnTo>
                    <a:pt x="886485" y="1070381"/>
                  </a:lnTo>
                  <a:lnTo>
                    <a:pt x="886485" y="994934"/>
                  </a:lnTo>
                  <a:lnTo>
                    <a:pt x="603564" y="994934"/>
                  </a:lnTo>
                  <a:lnTo>
                    <a:pt x="603564" y="924208"/>
                  </a:lnTo>
                  <a:lnTo>
                    <a:pt x="579988" y="924208"/>
                  </a:lnTo>
                  <a:lnTo>
                    <a:pt x="579988" y="811039"/>
                  </a:lnTo>
                  <a:lnTo>
                    <a:pt x="575273" y="811039"/>
                  </a:lnTo>
                  <a:lnTo>
                    <a:pt x="575273" y="707302"/>
                  </a:lnTo>
                  <a:lnTo>
                    <a:pt x="556411" y="707302"/>
                  </a:lnTo>
                  <a:lnTo>
                    <a:pt x="556411" y="570557"/>
                  </a:lnTo>
                  <a:lnTo>
                    <a:pt x="528119" y="570557"/>
                  </a:lnTo>
                  <a:lnTo>
                    <a:pt x="528119" y="504542"/>
                  </a:lnTo>
                  <a:lnTo>
                    <a:pt x="523404" y="504542"/>
                  </a:lnTo>
                  <a:lnTo>
                    <a:pt x="523404" y="443242"/>
                  </a:lnTo>
                  <a:lnTo>
                    <a:pt x="485681" y="443242"/>
                  </a:lnTo>
                  <a:lnTo>
                    <a:pt x="485681" y="183898"/>
                  </a:lnTo>
                  <a:lnTo>
                    <a:pt x="391374" y="183898"/>
                  </a:lnTo>
                  <a:lnTo>
                    <a:pt x="391374" y="113168"/>
                  </a:lnTo>
                  <a:lnTo>
                    <a:pt x="297067" y="113168"/>
                  </a:lnTo>
                  <a:lnTo>
                    <a:pt x="297067" y="61299"/>
                  </a:lnTo>
                  <a:lnTo>
                    <a:pt x="179183" y="61299"/>
                  </a:lnTo>
                  <a:lnTo>
                    <a:pt x="179183" y="0"/>
                  </a:lnTo>
                  <a:lnTo>
                    <a:pt x="0" y="0"/>
                  </a:lnTo>
                </a:path>
              </a:pathLst>
            </a:custGeom>
            <a:noFill/>
            <a:ln w="19050" cap="flat">
              <a:solidFill>
                <a:srgbClr val="B60D27"/>
              </a:solidFill>
              <a:prstDash val="solid"/>
              <a:miter/>
            </a:ln>
          </p:spPr>
          <p:txBody>
            <a:bodyPr rtlCol="0" anchor="ctr"/>
            <a:lstStyle/>
            <a:p>
              <a:endParaRPr lang="en-GB"/>
            </a:p>
          </p:txBody>
        </p:sp>
        <p:sp>
          <p:nvSpPr>
            <p:cNvPr id="25" name="Graphic 47">
              <a:extLst>
                <a:ext uri="{FF2B5EF4-FFF2-40B4-BE49-F238E27FC236}">
                  <a16:creationId xmlns:a16="http://schemas.microsoft.com/office/drawing/2014/main" id="{AE2A1855-3459-F32A-EBDC-5BF4B0CB4613}"/>
                </a:ext>
              </a:extLst>
            </p:cNvPr>
            <p:cNvSpPr/>
            <p:nvPr/>
          </p:nvSpPr>
          <p:spPr>
            <a:xfrm>
              <a:off x="1112976" y="2093014"/>
              <a:ext cx="3995737" cy="2498864"/>
            </a:xfrm>
            <a:custGeom>
              <a:avLst/>
              <a:gdLst>
                <a:gd name="connsiteX0" fmla="*/ 5012417 w 5012416"/>
                <a:gd name="connsiteY0" fmla="*/ 3126276 h 3126276"/>
                <a:gd name="connsiteX1" fmla="*/ 5012417 w 5012416"/>
                <a:gd name="connsiteY1" fmla="*/ 3022540 h 3126276"/>
                <a:gd name="connsiteX2" fmla="*/ 3960895 w 5012416"/>
                <a:gd name="connsiteY2" fmla="*/ 3022540 h 3126276"/>
                <a:gd name="connsiteX3" fmla="*/ 3960895 w 5012416"/>
                <a:gd name="connsiteY3" fmla="*/ 2895219 h 3126276"/>
                <a:gd name="connsiteX4" fmla="*/ 3135706 w 5012416"/>
                <a:gd name="connsiteY4" fmla="*/ 2895219 h 3126276"/>
                <a:gd name="connsiteX5" fmla="*/ 3135706 w 5012416"/>
                <a:gd name="connsiteY5" fmla="*/ 2838641 h 3126276"/>
                <a:gd name="connsiteX6" fmla="*/ 3046114 w 5012416"/>
                <a:gd name="connsiteY6" fmla="*/ 2838641 h 3126276"/>
                <a:gd name="connsiteX7" fmla="*/ 3046114 w 5012416"/>
                <a:gd name="connsiteY7" fmla="*/ 2763193 h 3126276"/>
                <a:gd name="connsiteX8" fmla="*/ 2758478 w 5012416"/>
                <a:gd name="connsiteY8" fmla="*/ 2763193 h 3126276"/>
                <a:gd name="connsiteX9" fmla="*/ 2758478 w 5012416"/>
                <a:gd name="connsiteY9" fmla="*/ 2720759 h 3126276"/>
                <a:gd name="connsiteX10" fmla="*/ 2716035 w 5012416"/>
                <a:gd name="connsiteY10" fmla="*/ 2720759 h 3126276"/>
                <a:gd name="connsiteX11" fmla="*/ 2716035 w 5012416"/>
                <a:gd name="connsiteY11" fmla="*/ 2664171 h 3126276"/>
                <a:gd name="connsiteX12" fmla="*/ 2654742 w 5012416"/>
                <a:gd name="connsiteY12" fmla="*/ 2664171 h 3126276"/>
                <a:gd name="connsiteX13" fmla="*/ 2654742 w 5012416"/>
                <a:gd name="connsiteY13" fmla="*/ 2588724 h 3126276"/>
                <a:gd name="connsiteX14" fmla="*/ 2484987 w 5012416"/>
                <a:gd name="connsiteY14" fmla="*/ 2588724 h 3126276"/>
                <a:gd name="connsiteX15" fmla="*/ 2484987 w 5012416"/>
                <a:gd name="connsiteY15" fmla="*/ 2536860 h 3126276"/>
                <a:gd name="connsiteX16" fmla="*/ 2442553 w 5012416"/>
                <a:gd name="connsiteY16" fmla="*/ 2536860 h 3126276"/>
                <a:gd name="connsiteX17" fmla="*/ 2442553 w 5012416"/>
                <a:gd name="connsiteY17" fmla="*/ 2475557 h 3126276"/>
                <a:gd name="connsiteX18" fmla="*/ 2414254 w 5012416"/>
                <a:gd name="connsiteY18" fmla="*/ 2475557 h 3126276"/>
                <a:gd name="connsiteX19" fmla="*/ 2414254 w 5012416"/>
                <a:gd name="connsiteY19" fmla="*/ 2418969 h 3126276"/>
                <a:gd name="connsiteX20" fmla="*/ 2220925 w 5012416"/>
                <a:gd name="connsiteY20" fmla="*/ 2418969 h 3126276"/>
                <a:gd name="connsiteX21" fmla="*/ 2220925 w 5012416"/>
                <a:gd name="connsiteY21" fmla="*/ 2296373 h 3126276"/>
                <a:gd name="connsiteX22" fmla="*/ 1933289 w 5012416"/>
                <a:gd name="connsiteY22" fmla="*/ 2296373 h 3126276"/>
                <a:gd name="connsiteX23" fmla="*/ 1933289 w 5012416"/>
                <a:gd name="connsiteY23" fmla="*/ 2230355 h 3126276"/>
                <a:gd name="connsiteX24" fmla="*/ 1758820 w 5012416"/>
                <a:gd name="connsiteY24" fmla="*/ 2230355 h 3126276"/>
                <a:gd name="connsiteX25" fmla="*/ 1758820 w 5012416"/>
                <a:gd name="connsiteY25" fmla="*/ 2187921 h 3126276"/>
                <a:gd name="connsiteX26" fmla="*/ 1706956 w 5012416"/>
                <a:gd name="connsiteY26" fmla="*/ 2187921 h 3126276"/>
                <a:gd name="connsiteX27" fmla="*/ 1706956 w 5012416"/>
                <a:gd name="connsiteY27" fmla="*/ 2131333 h 3126276"/>
                <a:gd name="connsiteX28" fmla="*/ 1650368 w 5012416"/>
                <a:gd name="connsiteY28" fmla="*/ 2131333 h 3126276"/>
                <a:gd name="connsiteX29" fmla="*/ 1650368 w 5012416"/>
                <a:gd name="connsiteY29" fmla="*/ 2070040 h 3126276"/>
                <a:gd name="connsiteX30" fmla="*/ 1504198 w 5012416"/>
                <a:gd name="connsiteY30" fmla="*/ 2070040 h 3126276"/>
                <a:gd name="connsiteX31" fmla="*/ 1504198 w 5012416"/>
                <a:gd name="connsiteY31" fmla="*/ 2008737 h 3126276"/>
                <a:gd name="connsiteX32" fmla="*/ 1466469 w 5012416"/>
                <a:gd name="connsiteY32" fmla="*/ 2008737 h 3126276"/>
                <a:gd name="connsiteX33" fmla="*/ 1466469 w 5012416"/>
                <a:gd name="connsiteY33" fmla="*/ 1956873 h 3126276"/>
                <a:gd name="connsiteX34" fmla="*/ 1376877 w 5012416"/>
                <a:gd name="connsiteY34" fmla="*/ 1956873 h 3126276"/>
                <a:gd name="connsiteX35" fmla="*/ 1376877 w 5012416"/>
                <a:gd name="connsiteY35" fmla="*/ 1838982 h 3126276"/>
                <a:gd name="connsiteX36" fmla="*/ 1310869 w 5012416"/>
                <a:gd name="connsiteY36" fmla="*/ 1838982 h 3126276"/>
                <a:gd name="connsiteX37" fmla="*/ 1310869 w 5012416"/>
                <a:gd name="connsiteY37" fmla="*/ 1763544 h 3126276"/>
                <a:gd name="connsiteX38" fmla="*/ 1258995 w 5012416"/>
                <a:gd name="connsiteY38" fmla="*/ 1763544 h 3126276"/>
                <a:gd name="connsiteX39" fmla="*/ 1258995 w 5012416"/>
                <a:gd name="connsiteY39" fmla="*/ 1692812 h 3126276"/>
                <a:gd name="connsiteX40" fmla="*/ 1216562 w 5012416"/>
                <a:gd name="connsiteY40" fmla="*/ 1692812 h 3126276"/>
                <a:gd name="connsiteX41" fmla="*/ 1216562 w 5012416"/>
                <a:gd name="connsiteY41" fmla="*/ 1655083 h 3126276"/>
                <a:gd name="connsiteX42" fmla="*/ 1155259 w 5012416"/>
                <a:gd name="connsiteY42" fmla="*/ 1655083 h 3126276"/>
                <a:gd name="connsiteX43" fmla="*/ 1155259 w 5012416"/>
                <a:gd name="connsiteY43" fmla="*/ 1598505 h 3126276"/>
                <a:gd name="connsiteX44" fmla="*/ 1103395 w 5012416"/>
                <a:gd name="connsiteY44" fmla="*/ 1598505 h 3126276"/>
                <a:gd name="connsiteX45" fmla="*/ 1103395 w 5012416"/>
                <a:gd name="connsiteY45" fmla="*/ 1532487 h 3126276"/>
                <a:gd name="connsiteX46" fmla="*/ 1065667 w 5012416"/>
                <a:gd name="connsiteY46" fmla="*/ 1532487 h 3126276"/>
                <a:gd name="connsiteX47" fmla="*/ 1065667 w 5012416"/>
                <a:gd name="connsiteY47" fmla="*/ 1414605 h 3126276"/>
                <a:gd name="connsiteX48" fmla="*/ 674295 w 5012416"/>
                <a:gd name="connsiteY48" fmla="*/ 1414605 h 3126276"/>
                <a:gd name="connsiteX49" fmla="*/ 674295 w 5012416"/>
                <a:gd name="connsiteY49" fmla="*/ 1287285 h 3126276"/>
                <a:gd name="connsiteX50" fmla="*/ 650718 w 5012416"/>
                <a:gd name="connsiteY50" fmla="*/ 1287285 h 3126276"/>
                <a:gd name="connsiteX51" fmla="*/ 650718 w 5012416"/>
                <a:gd name="connsiteY51" fmla="*/ 1211847 h 3126276"/>
                <a:gd name="connsiteX52" fmla="*/ 612995 w 5012416"/>
                <a:gd name="connsiteY52" fmla="*/ 1211847 h 3126276"/>
                <a:gd name="connsiteX53" fmla="*/ 612995 w 5012416"/>
                <a:gd name="connsiteY53" fmla="*/ 1051522 h 3126276"/>
                <a:gd name="connsiteX54" fmla="*/ 584703 w 5012416"/>
                <a:gd name="connsiteY54" fmla="*/ 1051522 h 3126276"/>
                <a:gd name="connsiteX55" fmla="*/ 584703 w 5012416"/>
                <a:gd name="connsiteY55" fmla="*/ 938354 h 3126276"/>
                <a:gd name="connsiteX56" fmla="*/ 556411 w 5012416"/>
                <a:gd name="connsiteY56" fmla="*/ 938354 h 3126276"/>
                <a:gd name="connsiteX57" fmla="*/ 556411 w 5012416"/>
                <a:gd name="connsiteY57" fmla="*/ 782747 h 3126276"/>
                <a:gd name="connsiteX58" fmla="*/ 523404 w 5012416"/>
                <a:gd name="connsiteY58" fmla="*/ 782747 h 3126276"/>
                <a:gd name="connsiteX59" fmla="*/ 523404 w 5012416"/>
                <a:gd name="connsiteY59" fmla="*/ 707302 h 3126276"/>
                <a:gd name="connsiteX60" fmla="*/ 504542 w 5012416"/>
                <a:gd name="connsiteY60" fmla="*/ 707302 h 3126276"/>
                <a:gd name="connsiteX61" fmla="*/ 504542 w 5012416"/>
                <a:gd name="connsiteY61" fmla="*/ 608280 h 3126276"/>
                <a:gd name="connsiteX62" fmla="*/ 457389 w 5012416"/>
                <a:gd name="connsiteY62" fmla="*/ 608280 h 3126276"/>
                <a:gd name="connsiteX63" fmla="*/ 457389 w 5012416"/>
                <a:gd name="connsiteY63" fmla="*/ 150891 h 3126276"/>
                <a:gd name="connsiteX64" fmla="*/ 438527 w 5012416"/>
                <a:gd name="connsiteY64" fmla="*/ 150891 h 3126276"/>
                <a:gd name="connsiteX65" fmla="*/ 438527 w 5012416"/>
                <a:gd name="connsiteY65" fmla="*/ 117884 h 3126276"/>
                <a:gd name="connsiteX66" fmla="*/ 396089 w 5012416"/>
                <a:gd name="connsiteY66" fmla="*/ 117884 h 3126276"/>
                <a:gd name="connsiteX67" fmla="*/ 396089 w 5012416"/>
                <a:gd name="connsiteY67" fmla="*/ 61299 h 3126276"/>
                <a:gd name="connsiteX68" fmla="*/ 306497 w 5012416"/>
                <a:gd name="connsiteY68" fmla="*/ 61299 h 3126276"/>
                <a:gd name="connsiteX69" fmla="*/ 306497 w 5012416"/>
                <a:gd name="connsiteY69" fmla="*/ 0 h 3126276"/>
                <a:gd name="connsiteX70" fmla="*/ 0 w 5012416"/>
                <a:gd name="connsiteY70" fmla="*/ 0 h 312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12416" h="3126276">
                  <a:moveTo>
                    <a:pt x="5012417" y="3126276"/>
                  </a:moveTo>
                  <a:lnTo>
                    <a:pt x="5012417" y="3022540"/>
                  </a:lnTo>
                  <a:lnTo>
                    <a:pt x="3960895" y="3022540"/>
                  </a:lnTo>
                  <a:lnTo>
                    <a:pt x="3960895" y="2895219"/>
                  </a:lnTo>
                  <a:lnTo>
                    <a:pt x="3135706" y="2895219"/>
                  </a:lnTo>
                  <a:lnTo>
                    <a:pt x="3135706" y="2838641"/>
                  </a:lnTo>
                  <a:lnTo>
                    <a:pt x="3046114" y="2838641"/>
                  </a:lnTo>
                  <a:lnTo>
                    <a:pt x="3046114" y="2763193"/>
                  </a:lnTo>
                  <a:lnTo>
                    <a:pt x="2758478" y="2763193"/>
                  </a:lnTo>
                  <a:lnTo>
                    <a:pt x="2758478" y="2720759"/>
                  </a:lnTo>
                  <a:lnTo>
                    <a:pt x="2716035" y="2720759"/>
                  </a:lnTo>
                  <a:lnTo>
                    <a:pt x="2716035" y="2664171"/>
                  </a:lnTo>
                  <a:lnTo>
                    <a:pt x="2654742" y="2664171"/>
                  </a:lnTo>
                  <a:lnTo>
                    <a:pt x="2654742" y="2588724"/>
                  </a:lnTo>
                  <a:lnTo>
                    <a:pt x="2484987" y="2588724"/>
                  </a:lnTo>
                  <a:lnTo>
                    <a:pt x="2484987" y="2536860"/>
                  </a:lnTo>
                  <a:lnTo>
                    <a:pt x="2442553" y="2536860"/>
                  </a:lnTo>
                  <a:lnTo>
                    <a:pt x="2442553" y="2475557"/>
                  </a:lnTo>
                  <a:lnTo>
                    <a:pt x="2414254" y="2475557"/>
                  </a:lnTo>
                  <a:lnTo>
                    <a:pt x="2414254" y="2418969"/>
                  </a:lnTo>
                  <a:lnTo>
                    <a:pt x="2220925" y="2418969"/>
                  </a:lnTo>
                  <a:lnTo>
                    <a:pt x="2220925" y="2296373"/>
                  </a:lnTo>
                  <a:lnTo>
                    <a:pt x="1933289" y="2296373"/>
                  </a:lnTo>
                  <a:lnTo>
                    <a:pt x="1933289" y="2230355"/>
                  </a:lnTo>
                  <a:lnTo>
                    <a:pt x="1758820" y="2230355"/>
                  </a:lnTo>
                  <a:lnTo>
                    <a:pt x="1758820" y="2187921"/>
                  </a:lnTo>
                  <a:lnTo>
                    <a:pt x="1706956" y="2187921"/>
                  </a:lnTo>
                  <a:lnTo>
                    <a:pt x="1706956" y="2131333"/>
                  </a:lnTo>
                  <a:lnTo>
                    <a:pt x="1650368" y="2131333"/>
                  </a:lnTo>
                  <a:lnTo>
                    <a:pt x="1650368" y="2070040"/>
                  </a:lnTo>
                  <a:lnTo>
                    <a:pt x="1504198" y="2070040"/>
                  </a:lnTo>
                  <a:lnTo>
                    <a:pt x="1504198" y="2008737"/>
                  </a:lnTo>
                  <a:lnTo>
                    <a:pt x="1466469" y="2008737"/>
                  </a:lnTo>
                  <a:lnTo>
                    <a:pt x="1466469" y="1956873"/>
                  </a:lnTo>
                  <a:lnTo>
                    <a:pt x="1376877" y="1956873"/>
                  </a:lnTo>
                  <a:lnTo>
                    <a:pt x="1376877" y="1838982"/>
                  </a:lnTo>
                  <a:lnTo>
                    <a:pt x="1310869" y="1838982"/>
                  </a:lnTo>
                  <a:lnTo>
                    <a:pt x="1310869" y="1763544"/>
                  </a:lnTo>
                  <a:lnTo>
                    <a:pt x="1258995" y="1763544"/>
                  </a:lnTo>
                  <a:lnTo>
                    <a:pt x="1258995" y="1692812"/>
                  </a:lnTo>
                  <a:lnTo>
                    <a:pt x="1216562" y="1692812"/>
                  </a:lnTo>
                  <a:lnTo>
                    <a:pt x="1216562" y="1655083"/>
                  </a:lnTo>
                  <a:lnTo>
                    <a:pt x="1155259" y="1655083"/>
                  </a:lnTo>
                  <a:lnTo>
                    <a:pt x="1155259" y="1598505"/>
                  </a:lnTo>
                  <a:lnTo>
                    <a:pt x="1103395" y="1598505"/>
                  </a:lnTo>
                  <a:lnTo>
                    <a:pt x="1103395" y="1532487"/>
                  </a:lnTo>
                  <a:lnTo>
                    <a:pt x="1065667" y="1532487"/>
                  </a:lnTo>
                  <a:lnTo>
                    <a:pt x="1065667" y="1414605"/>
                  </a:lnTo>
                  <a:lnTo>
                    <a:pt x="674295" y="1414605"/>
                  </a:lnTo>
                  <a:lnTo>
                    <a:pt x="674295" y="1287285"/>
                  </a:lnTo>
                  <a:lnTo>
                    <a:pt x="650718" y="1287285"/>
                  </a:lnTo>
                  <a:lnTo>
                    <a:pt x="650718" y="1211847"/>
                  </a:lnTo>
                  <a:lnTo>
                    <a:pt x="612995" y="1211847"/>
                  </a:lnTo>
                  <a:lnTo>
                    <a:pt x="612995" y="1051522"/>
                  </a:lnTo>
                  <a:lnTo>
                    <a:pt x="584703" y="1051522"/>
                  </a:lnTo>
                  <a:lnTo>
                    <a:pt x="584703" y="938354"/>
                  </a:lnTo>
                  <a:lnTo>
                    <a:pt x="556411" y="938354"/>
                  </a:lnTo>
                  <a:lnTo>
                    <a:pt x="556411" y="782747"/>
                  </a:lnTo>
                  <a:lnTo>
                    <a:pt x="523404" y="782747"/>
                  </a:lnTo>
                  <a:lnTo>
                    <a:pt x="523404" y="707302"/>
                  </a:lnTo>
                  <a:lnTo>
                    <a:pt x="504542" y="707302"/>
                  </a:lnTo>
                  <a:lnTo>
                    <a:pt x="504542" y="608280"/>
                  </a:lnTo>
                  <a:lnTo>
                    <a:pt x="457389" y="608280"/>
                  </a:lnTo>
                  <a:lnTo>
                    <a:pt x="457389" y="150891"/>
                  </a:lnTo>
                  <a:lnTo>
                    <a:pt x="438527" y="150891"/>
                  </a:lnTo>
                  <a:lnTo>
                    <a:pt x="438527" y="117884"/>
                  </a:lnTo>
                  <a:lnTo>
                    <a:pt x="396089" y="117884"/>
                  </a:lnTo>
                  <a:lnTo>
                    <a:pt x="396089" y="61299"/>
                  </a:lnTo>
                  <a:lnTo>
                    <a:pt x="306497" y="61299"/>
                  </a:lnTo>
                  <a:lnTo>
                    <a:pt x="306497" y="0"/>
                  </a:lnTo>
                  <a:lnTo>
                    <a:pt x="0" y="0"/>
                  </a:lnTo>
                </a:path>
              </a:pathLst>
            </a:custGeom>
            <a:noFill/>
            <a:ln w="19050" cap="flat">
              <a:solidFill>
                <a:schemeClr val="accent2"/>
              </a:solidFill>
              <a:prstDash val="solid"/>
              <a:miter/>
            </a:ln>
          </p:spPr>
          <p:txBody>
            <a:bodyPr rtlCol="0" anchor="ctr"/>
            <a:lstStyle/>
            <a:p>
              <a:endParaRPr lang="en-GB"/>
            </a:p>
          </p:txBody>
        </p:sp>
      </p:grpSp>
      <p:sp>
        <p:nvSpPr>
          <p:cNvPr id="47" name="Freeform 21">
            <a:extLst>
              <a:ext uri="{FF2B5EF4-FFF2-40B4-BE49-F238E27FC236}">
                <a16:creationId xmlns:a16="http://schemas.microsoft.com/office/drawing/2014/main" id="{D183345C-015F-5E43-DDC4-B75DB90D69A9}"/>
              </a:ext>
            </a:extLst>
          </p:cNvPr>
          <p:cNvSpPr>
            <a:spLocks/>
          </p:cNvSpPr>
          <p:nvPr/>
        </p:nvSpPr>
        <p:spPr bwMode="auto">
          <a:xfrm>
            <a:off x="6845601" y="2324847"/>
            <a:ext cx="4942209" cy="26365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8" name="Group 47">
            <a:extLst>
              <a:ext uri="{FF2B5EF4-FFF2-40B4-BE49-F238E27FC236}">
                <a16:creationId xmlns:a16="http://schemas.microsoft.com/office/drawing/2014/main" id="{9E2528D5-7CC9-2B31-D669-744AF7FC3FDD}"/>
              </a:ext>
            </a:extLst>
          </p:cNvPr>
          <p:cNvGrpSpPr/>
          <p:nvPr/>
        </p:nvGrpSpPr>
        <p:grpSpPr>
          <a:xfrm>
            <a:off x="5887136" y="2171448"/>
            <a:ext cx="965455" cy="2845231"/>
            <a:chOff x="5811494" y="1412538"/>
            <a:chExt cx="586063" cy="2304917"/>
          </a:xfrm>
        </p:grpSpPr>
        <p:sp>
          <p:nvSpPr>
            <p:cNvPr id="49" name="Line 7">
              <a:extLst>
                <a:ext uri="{FF2B5EF4-FFF2-40B4-BE49-F238E27FC236}">
                  <a16:creationId xmlns:a16="http://schemas.microsoft.com/office/drawing/2014/main" id="{B0020616-F7EA-A2BF-2442-AA23BD86E428}"/>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0" name="Line 8">
              <a:extLst>
                <a:ext uri="{FF2B5EF4-FFF2-40B4-BE49-F238E27FC236}">
                  <a16:creationId xmlns:a16="http://schemas.microsoft.com/office/drawing/2014/main" id="{4068A1B0-14E3-5977-9BAB-ACAEA82B9E63}"/>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1" name="Line 9">
              <a:extLst>
                <a:ext uri="{FF2B5EF4-FFF2-40B4-BE49-F238E27FC236}">
                  <a16:creationId xmlns:a16="http://schemas.microsoft.com/office/drawing/2014/main" id="{CDAF7822-98B3-0959-CC63-E8713B2FD21B}"/>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2" name="Line 10">
              <a:extLst>
                <a:ext uri="{FF2B5EF4-FFF2-40B4-BE49-F238E27FC236}">
                  <a16:creationId xmlns:a16="http://schemas.microsoft.com/office/drawing/2014/main" id="{5A25D92F-EF16-BCEC-888B-546E90EA677E}"/>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3" name="Line 11">
              <a:extLst>
                <a:ext uri="{FF2B5EF4-FFF2-40B4-BE49-F238E27FC236}">
                  <a16:creationId xmlns:a16="http://schemas.microsoft.com/office/drawing/2014/main" id="{ABD97555-626B-5D6D-8CD5-0E9D7C149614}"/>
                </a:ext>
              </a:extLst>
            </p:cNvPr>
            <p:cNvSpPr>
              <a:spLocks noChangeShapeType="1"/>
            </p:cNvSpPr>
            <p:nvPr/>
          </p:nvSpPr>
          <p:spPr bwMode="auto">
            <a:xfrm>
              <a:off x="6311323" y="35945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TextBox 53">
              <a:extLst>
                <a:ext uri="{FF2B5EF4-FFF2-40B4-BE49-F238E27FC236}">
                  <a16:creationId xmlns:a16="http://schemas.microsoft.com/office/drawing/2014/main" id="{091A8048-BC9E-5432-B1FB-FFD63EE84408}"/>
                </a:ext>
              </a:extLst>
            </p:cNvPr>
            <p:cNvSpPr txBox="1"/>
            <p:nvPr/>
          </p:nvSpPr>
          <p:spPr>
            <a:xfrm rot="16200000">
              <a:off x="5296848" y="2497439"/>
              <a:ext cx="1367676" cy="186831"/>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55" name="TextBox 54">
              <a:extLst>
                <a:ext uri="{FF2B5EF4-FFF2-40B4-BE49-F238E27FC236}">
                  <a16:creationId xmlns:a16="http://schemas.microsoft.com/office/drawing/2014/main" id="{4977681E-8530-93F0-6AF3-0AF080C3D3E4}"/>
                </a:ext>
              </a:extLst>
            </p:cNvPr>
            <p:cNvSpPr txBox="1"/>
            <p:nvPr/>
          </p:nvSpPr>
          <p:spPr>
            <a:xfrm>
              <a:off x="5811494" y="1412538"/>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56" name="TextBox 55">
              <a:extLst>
                <a:ext uri="{FF2B5EF4-FFF2-40B4-BE49-F238E27FC236}">
                  <a16:creationId xmlns:a16="http://schemas.microsoft.com/office/drawing/2014/main" id="{78E39C32-9A6A-2C4F-E7C0-B3039D16ABF7}"/>
                </a:ext>
              </a:extLst>
            </p:cNvPr>
            <p:cNvSpPr txBox="1"/>
            <p:nvPr/>
          </p:nvSpPr>
          <p:spPr>
            <a:xfrm>
              <a:off x="5811494" y="1911069"/>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57" name="TextBox 56">
              <a:extLst>
                <a:ext uri="{FF2B5EF4-FFF2-40B4-BE49-F238E27FC236}">
                  <a16:creationId xmlns:a16="http://schemas.microsoft.com/office/drawing/2014/main" id="{59332185-55E9-496F-F371-6E599836ECFA}"/>
                </a:ext>
              </a:extLst>
            </p:cNvPr>
            <p:cNvSpPr txBox="1"/>
            <p:nvPr/>
          </p:nvSpPr>
          <p:spPr>
            <a:xfrm>
              <a:off x="5811494" y="2425722"/>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58" name="TextBox 57">
              <a:extLst>
                <a:ext uri="{FF2B5EF4-FFF2-40B4-BE49-F238E27FC236}">
                  <a16:creationId xmlns:a16="http://schemas.microsoft.com/office/drawing/2014/main" id="{61A560F2-D3AB-52E5-38D4-945F12AF0994}"/>
                </a:ext>
              </a:extLst>
            </p:cNvPr>
            <p:cNvSpPr txBox="1"/>
            <p:nvPr/>
          </p:nvSpPr>
          <p:spPr>
            <a:xfrm>
              <a:off x="5811494" y="2929625"/>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59" name="TextBox 58">
              <a:extLst>
                <a:ext uri="{FF2B5EF4-FFF2-40B4-BE49-F238E27FC236}">
                  <a16:creationId xmlns:a16="http://schemas.microsoft.com/office/drawing/2014/main" id="{F474CB82-C9AA-3614-850F-084DEC6F1415}"/>
                </a:ext>
              </a:extLst>
            </p:cNvPr>
            <p:cNvSpPr txBox="1"/>
            <p:nvPr/>
          </p:nvSpPr>
          <p:spPr>
            <a:xfrm>
              <a:off x="6171592" y="3468125"/>
              <a:ext cx="172429" cy="24933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60" name="TextBox 59">
            <a:extLst>
              <a:ext uri="{FF2B5EF4-FFF2-40B4-BE49-F238E27FC236}">
                <a16:creationId xmlns:a16="http://schemas.microsoft.com/office/drawing/2014/main" id="{7FB6007E-74DB-6ADE-29F3-5326F3CD6CAF}"/>
              </a:ext>
            </a:extLst>
          </p:cNvPr>
          <p:cNvSpPr txBox="1"/>
          <p:nvPr/>
        </p:nvSpPr>
        <p:spPr>
          <a:xfrm>
            <a:off x="7920398" y="5311544"/>
            <a:ext cx="284218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sp>
        <p:nvSpPr>
          <p:cNvPr id="61" name="TextBox 60">
            <a:extLst>
              <a:ext uri="{FF2B5EF4-FFF2-40B4-BE49-F238E27FC236}">
                <a16:creationId xmlns:a16="http://schemas.microsoft.com/office/drawing/2014/main" id="{D8C19FD0-E832-0143-5FE6-D69B75BB5741}"/>
              </a:ext>
            </a:extLst>
          </p:cNvPr>
          <p:cNvSpPr txBox="1"/>
          <p:nvPr/>
        </p:nvSpPr>
        <p:spPr>
          <a:xfrm>
            <a:off x="8709994" y="2384434"/>
            <a:ext cx="1755609" cy="646331"/>
          </a:xfrm>
          <a:prstGeom prst="rect">
            <a:avLst/>
          </a:prstGeom>
          <a:noFill/>
        </p:spPr>
        <p:txBody>
          <a:bodyPr wrap="none" rtlCol="0">
            <a:spAutoFit/>
          </a:bodyPr>
          <a:lstStyle/>
          <a:p>
            <a:pPr algn="r"/>
            <a:r>
              <a:rPr lang="ja-JP">
                <a:solidFill>
                  <a:srgbClr val="B60D27"/>
                </a:solidFill>
              </a:rPr>
              <a:t>FTD/TPI + bev:</a:t>
            </a:r>
          </a:p>
          <a:p>
            <a:pPr algn="r"/>
            <a:r>
              <a:rPr lang="ja-JP">
                <a:solidFill>
                  <a:schemeClr val="accent2"/>
                </a:solidFill>
              </a:rPr>
              <a:t>FTD/TPI:</a:t>
            </a:r>
          </a:p>
        </p:txBody>
      </p:sp>
      <p:sp>
        <p:nvSpPr>
          <p:cNvPr id="62" name="TextBox 61">
            <a:extLst>
              <a:ext uri="{FF2B5EF4-FFF2-40B4-BE49-F238E27FC236}">
                <a16:creationId xmlns:a16="http://schemas.microsoft.com/office/drawing/2014/main" id="{E2A08F07-77BA-E81A-7F1F-CB58D98D45AC}"/>
              </a:ext>
            </a:extLst>
          </p:cNvPr>
          <p:cNvSpPr txBox="1"/>
          <p:nvPr/>
        </p:nvSpPr>
        <p:spPr>
          <a:xfrm>
            <a:off x="10435697" y="2384434"/>
            <a:ext cx="889987" cy="646331"/>
          </a:xfrm>
          <a:prstGeom prst="rect">
            <a:avLst/>
          </a:prstGeom>
          <a:noFill/>
        </p:spPr>
        <p:txBody>
          <a:bodyPr wrap="none" rtlCol="0">
            <a:spAutoFit/>
          </a:bodyPr>
          <a:lstStyle/>
          <a:p>
            <a:r>
              <a:rPr lang="ja-JP">
                <a:solidFill>
                  <a:srgbClr val="B60D27"/>
                </a:solidFill>
              </a:rPr>
              <a:t>9.6か月</a:t>
            </a:r>
          </a:p>
          <a:p>
            <a:r>
              <a:rPr lang="ja-JP">
                <a:solidFill>
                  <a:schemeClr val="accent2"/>
                </a:solidFill>
              </a:rPr>
              <a:t>9.0か月</a:t>
            </a:r>
          </a:p>
        </p:txBody>
      </p:sp>
      <p:sp>
        <p:nvSpPr>
          <p:cNvPr id="63" name="TextBox 62">
            <a:extLst>
              <a:ext uri="{FF2B5EF4-FFF2-40B4-BE49-F238E27FC236}">
                <a16:creationId xmlns:a16="http://schemas.microsoft.com/office/drawing/2014/main" id="{29561127-D23D-D5FC-ADAB-F2194D58D83F}"/>
              </a:ext>
            </a:extLst>
          </p:cNvPr>
          <p:cNvSpPr txBox="1"/>
          <p:nvPr/>
        </p:nvSpPr>
        <p:spPr>
          <a:xfrm>
            <a:off x="9773481" y="3513842"/>
            <a:ext cx="1935145" cy="369332"/>
          </a:xfrm>
          <a:prstGeom prst="rect">
            <a:avLst/>
          </a:prstGeom>
          <a:noFill/>
        </p:spPr>
        <p:txBody>
          <a:bodyPr wrap="none" rtlCol="0">
            <a:spAutoFit/>
          </a:bodyPr>
          <a:lstStyle/>
          <a:p>
            <a:r>
              <a:rPr lang="ja-JP">
                <a:solidFill>
                  <a:schemeClr val="tx1"/>
                </a:solidFill>
              </a:rPr>
              <a:t>HR 0.91; p=0.67</a:t>
            </a:r>
          </a:p>
        </p:txBody>
      </p:sp>
      <p:grpSp>
        <p:nvGrpSpPr>
          <p:cNvPr id="64" name="Group 63">
            <a:extLst>
              <a:ext uri="{FF2B5EF4-FFF2-40B4-BE49-F238E27FC236}">
                <a16:creationId xmlns:a16="http://schemas.microsoft.com/office/drawing/2014/main" id="{239834F6-FAF1-7644-7F3C-ECBBF12B6E5E}"/>
              </a:ext>
            </a:extLst>
          </p:cNvPr>
          <p:cNvGrpSpPr/>
          <p:nvPr/>
        </p:nvGrpSpPr>
        <p:grpSpPr>
          <a:xfrm>
            <a:off x="2524539" y="2579436"/>
            <a:ext cx="360000" cy="271669"/>
            <a:chOff x="2524539" y="2683565"/>
            <a:chExt cx="360000" cy="271669"/>
          </a:xfrm>
        </p:grpSpPr>
        <p:cxnSp>
          <p:nvCxnSpPr>
            <p:cNvPr id="65" name="Straight Connector 64">
              <a:extLst>
                <a:ext uri="{FF2B5EF4-FFF2-40B4-BE49-F238E27FC236}">
                  <a16:creationId xmlns:a16="http://schemas.microsoft.com/office/drawing/2014/main" id="{A0F6DCA1-6530-1E04-BC30-59565ABE509C}"/>
                </a:ext>
              </a:extLst>
            </p:cNvPr>
            <p:cNvCxnSpPr>
              <a:cxnSpLocks/>
            </p:cNvCxnSpPr>
            <p:nvPr/>
          </p:nvCxnSpPr>
          <p:spPr>
            <a:xfrm>
              <a:off x="2524539" y="2683565"/>
              <a:ext cx="36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991AEFD-D09E-0665-BBEE-E488B66D869A}"/>
                </a:ext>
              </a:extLst>
            </p:cNvPr>
            <p:cNvCxnSpPr>
              <a:cxnSpLocks/>
            </p:cNvCxnSpPr>
            <p:nvPr/>
          </p:nvCxnSpPr>
          <p:spPr>
            <a:xfrm>
              <a:off x="2524539" y="2955234"/>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E441CFC5-8B5A-D4DC-FC9E-E356EEE1626D}"/>
              </a:ext>
            </a:extLst>
          </p:cNvPr>
          <p:cNvGrpSpPr/>
          <p:nvPr/>
        </p:nvGrpSpPr>
        <p:grpSpPr>
          <a:xfrm>
            <a:off x="8272670" y="2558381"/>
            <a:ext cx="360000" cy="271669"/>
            <a:chOff x="2524539" y="2683565"/>
            <a:chExt cx="360000" cy="271669"/>
          </a:xfrm>
        </p:grpSpPr>
        <p:cxnSp>
          <p:nvCxnSpPr>
            <p:cNvPr id="68" name="Straight Connector 67">
              <a:extLst>
                <a:ext uri="{FF2B5EF4-FFF2-40B4-BE49-F238E27FC236}">
                  <a16:creationId xmlns:a16="http://schemas.microsoft.com/office/drawing/2014/main" id="{92E97B58-E640-7EAD-897F-DB2051F3A074}"/>
                </a:ext>
              </a:extLst>
            </p:cNvPr>
            <p:cNvCxnSpPr>
              <a:cxnSpLocks/>
            </p:cNvCxnSpPr>
            <p:nvPr/>
          </p:nvCxnSpPr>
          <p:spPr>
            <a:xfrm>
              <a:off x="2524539" y="2683565"/>
              <a:ext cx="36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3137CF7-DE32-D29D-8D27-2AAADACA5EB2}"/>
                </a:ext>
              </a:extLst>
            </p:cNvPr>
            <p:cNvCxnSpPr>
              <a:cxnSpLocks/>
            </p:cNvCxnSpPr>
            <p:nvPr/>
          </p:nvCxnSpPr>
          <p:spPr>
            <a:xfrm>
              <a:off x="2524539" y="2955234"/>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33FA6DDA-1EA1-B0D5-2027-58E63046E875}"/>
              </a:ext>
            </a:extLst>
          </p:cNvPr>
          <p:cNvGrpSpPr/>
          <p:nvPr/>
        </p:nvGrpSpPr>
        <p:grpSpPr>
          <a:xfrm>
            <a:off x="6731385" y="4955030"/>
            <a:ext cx="5171159" cy="360147"/>
            <a:chOff x="1513339" y="4188565"/>
            <a:chExt cx="2017179" cy="360147"/>
          </a:xfrm>
        </p:grpSpPr>
        <p:sp>
          <p:nvSpPr>
            <p:cNvPr id="71" name="Line 21">
              <a:extLst>
                <a:ext uri="{FF2B5EF4-FFF2-40B4-BE49-F238E27FC236}">
                  <a16:creationId xmlns:a16="http://schemas.microsoft.com/office/drawing/2014/main" id="{6B613DCC-DCF5-AA5E-B5DD-8BFD0595D787}"/>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2D80C7BC-54A5-4937-21DB-706EFCE6CE14}"/>
                </a:ext>
              </a:extLst>
            </p:cNvPr>
            <p:cNvSpPr txBox="1"/>
            <p:nvPr/>
          </p:nvSpPr>
          <p:spPr>
            <a:xfrm>
              <a:off x="3424620" y="4260565"/>
              <a:ext cx="10589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25</a:t>
              </a:r>
            </a:p>
          </p:txBody>
        </p:sp>
        <p:sp>
          <p:nvSpPr>
            <p:cNvPr id="73" name="Line 21">
              <a:extLst>
                <a:ext uri="{FF2B5EF4-FFF2-40B4-BE49-F238E27FC236}">
                  <a16:creationId xmlns:a16="http://schemas.microsoft.com/office/drawing/2014/main" id="{BBD7F204-1DBB-A951-A9F4-1D89279E6E8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5C3FF30-263A-9746-C1CF-EE8426877D36}"/>
                </a:ext>
              </a:extLst>
            </p:cNvPr>
            <p:cNvSpPr txBox="1"/>
            <p:nvPr/>
          </p:nvSpPr>
          <p:spPr>
            <a:xfrm>
              <a:off x="3048983" y="4260565"/>
              <a:ext cx="10589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75" name="Line 21">
              <a:extLst>
                <a:ext uri="{FF2B5EF4-FFF2-40B4-BE49-F238E27FC236}">
                  <a16:creationId xmlns:a16="http://schemas.microsoft.com/office/drawing/2014/main" id="{CF8F99D0-7F55-2752-4C11-568BFF82785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E353C99D-80C0-437A-D9A3-B710C1C0A4A8}"/>
                </a:ext>
              </a:extLst>
            </p:cNvPr>
            <p:cNvSpPr txBox="1"/>
            <p:nvPr/>
          </p:nvSpPr>
          <p:spPr>
            <a:xfrm>
              <a:off x="2673345" y="4260565"/>
              <a:ext cx="10589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77" name="Line 21">
              <a:extLst>
                <a:ext uri="{FF2B5EF4-FFF2-40B4-BE49-F238E27FC236}">
                  <a16:creationId xmlns:a16="http://schemas.microsoft.com/office/drawing/2014/main" id="{CCF51A5C-F61C-860E-485F-024ED13F6B64}"/>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A52D2CAD-4740-AE0B-B815-C7A7CB4442B6}"/>
                </a:ext>
              </a:extLst>
            </p:cNvPr>
            <p:cNvSpPr txBox="1"/>
            <p:nvPr/>
          </p:nvSpPr>
          <p:spPr>
            <a:xfrm>
              <a:off x="2297708" y="4260565"/>
              <a:ext cx="10589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79" name="Line 21">
              <a:extLst>
                <a:ext uri="{FF2B5EF4-FFF2-40B4-BE49-F238E27FC236}">
                  <a16:creationId xmlns:a16="http://schemas.microsoft.com/office/drawing/2014/main" id="{7627AD72-88E8-6EAA-0BE2-2A52F204549F}"/>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DBF808E8-F2C7-2211-231B-4995288E3F61}"/>
                </a:ext>
              </a:extLst>
            </p:cNvPr>
            <p:cNvSpPr txBox="1"/>
            <p:nvPr/>
          </p:nvSpPr>
          <p:spPr>
            <a:xfrm>
              <a:off x="1941456" y="4260565"/>
              <a:ext cx="6712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81" name="Line 21">
              <a:extLst>
                <a:ext uri="{FF2B5EF4-FFF2-40B4-BE49-F238E27FC236}">
                  <a16:creationId xmlns:a16="http://schemas.microsoft.com/office/drawing/2014/main" id="{9C739B5E-4CB7-B1D8-A74E-3EDE3D318B9F}"/>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1773E2A3-C47A-73DC-AC39-515198FC6231}"/>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83" name="Graphic 102">
            <a:extLst>
              <a:ext uri="{FF2B5EF4-FFF2-40B4-BE49-F238E27FC236}">
                <a16:creationId xmlns:a16="http://schemas.microsoft.com/office/drawing/2014/main" id="{7111C03D-D456-D458-5B65-D343B6912187}"/>
              </a:ext>
            </a:extLst>
          </p:cNvPr>
          <p:cNvSpPr/>
          <p:nvPr/>
        </p:nvSpPr>
        <p:spPr>
          <a:xfrm>
            <a:off x="6967332" y="2360168"/>
            <a:ext cx="4283765" cy="2252740"/>
          </a:xfrm>
          <a:custGeom>
            <a:avLst/>
            <a:gdLst>
              <a:gd name="connsiteX0" fmla="*/ 5333181 w 5333180"/>
              <a:gd name="connsiteY0" fmla="*/ 2832868 h 2832868"/>
              <a:gd name="connsiteX1" fmla="*/ 4672175 w 5333180"/>
              <a:gd name="connsiteY1" fmla="*/ 2832868 h 2832868"/>
              <a:gd name="connsiteX2" fmla="*/ 4672175 w 5333180"/>
              <a:gd name="connsiteY2" fmla="*/ 2705595 h 2832868"/>
              <a:gd name="connsiteX3" fmla="*/ 4265724 w 5333180"/>
              <a:gd name="connsiteY3" fmla="*/ 2705595 h 2832868"/>
              <a:gd name="connsiteX4" fmla="*/ 4265724 w 5333180"/>
              <a:gd name="connsiteY4" fmla="*/ 2578322 h 2832868"/>
              <a:gd name="connsiteX5" fmla="*/ 4171293 w 5333180"/>
              <a:gd name="connsiteY5" fmla="*/ 2578322 h 2832868"/>
              <a:gd name="connsiteX6" fmla="*/ 4171293 w 5333180"/>
              <a:gd name="connsiteY6" fmla="*/ 2471576 h 2832868"/>
              <a:gd name="connsiteX7" fmla="*/ 3699148 w 5333180"/>
              <a:gd name="connsiteY7" fmla="*/ 2471576 h 2832868"/>
              <a:gd name="connsiteX8" fmla="*/ 3699148 w 5333180"/>
              <a:gd name="connsiteY8" fmla="*/ 2377145 h 2832868"/>
              <a:gd name="connsiteX9" fmla="*/ 3140783 w 5333180"/>
              <a:gd name="connsiteY9" fmla="*/ 2377145 h 2832868"/>
              <a:gd name="connsiteX10" fmla="*/ 3140783 w 5333180"/>
              <a:gd name="connsiteY10" fmla="*/ 2327882 h 2832868"/>
              <a:gd name="connsiteX11" fmla="*/ 2947826 w 5333180"/>
              <a:gd name="connsiteY11" fmla="*/ 2327882 h 2832868"/>
              <a:gd name="connsiteX12" fmla="*/ 2947826 w 5333180"/>
              <a:gd name="connsiteY12" fmla="*/ 2245767 h 2832868"/>
              <a:gd name="connsiteX13" fmla="*/ 2828763 w 5333180"/>
              <a:gd name="connsiteY13" fmla="*/ 2245767 h 2832868"/>
              <a:gd name="connsiteX14" fmla="*/ 2828763 w 5333180"/>
              <a:gd name="connsiteY14" fmla="*/ 2180073 h 2832868"/>
              <a:gd name="connsiteX15" fmla="*/ 2664533 w 5333180"/>
              <a:gd name="connsiteY15" fmla="*/ 2180073 h 2832868"/>
              <a:gd name="connsiteX16" fmla="*/ 2664533 w 5333180"/>
              <a:gd name="connsiteY16" fmla="*/ 2114388 h 2832868"/>
              <a:gd name="connsiteX17" fmla="*/ 2627586 w 5333180"/>
              <a:gd name="connsiteY17" fmla="*/ 2114388 h 2832868"/>
              <a:gd name="connsiteX18" fmla="*/ 2627586 w 5333180"/>
              <a:gd name="connsiteY18" fmla="*/ 2048694 h 2832868"/>
              <a:gd name="connsiteX19" fmla="*/ 2529050 w 5333180"/>
              <a:gd name="connsiteY19" fmla="*/ 2048694 h 2832868"/>
              <a:gd name="connsiteX20" fmla="*/ 2529050 w 5333180"/>
              <a:gd name="connsiteY20" fmla="*/ 1987115 h 2832868"/>
              <a:gd name="connsiteX21" fmla="*/ 2492102 w 5333180"/>
              <a:gd name="connsiteY21" fmla="*/ 1987115 h 2832868"/>
              <a:gd name="connsiteX22" fmla="*/ 2492102 w 5333180"/>
              <a:gd name="connsiteY22" fmla="*/ 1917316 h 2832868"/>
              <a:gd name="connsiteX23" fmla="*/ 2463365 w 5333180"/>
              <a:gd name="connsiteY23" fmla="*/ 1917316 h 2832868"/>
              <a:gd name="connsiteX24" fmla="*/ 2463365 w 5333180"/>
              <a:gd name="connsiteY24" fmla="*/ 1843411 h 2832868"/>
              <a:gd name="connsiteX25" fmla="*/ 2414092 w 5333180"/>
              <a:gd name="connsiteY25" fmla="*/ 1843411 h 2832868"/>
              <a:gd name="connsiteX26" fmla="*/ 2414092 w 5333180"/>
              <a:gd name="connsiteY26" fmla="*/ 1781832 h 2832868"/>
              <a:gd name="connsiteX27" fmla="*/ 2393566 w 5333180"/>
              <a:gd name="connsiteY27" fmla="*/ 1781832 h 2832868"/>
              <a:gd name="connsiteX28" fmla="*/ 2393566 w 5333180"/>
              <a:gd name="connsiteY28" fmla="*/ 1712033 h 2832868"/>
              <a:gd name="connsiteX29" fmla="*/ 2377145 w 5333180"/>
              <a:gd name="connsiteY29" fmla="*/ 1712033 h 2832868"/>
              <a:gd name="connsiteX30" fmla="*/ 2377145 w 5333180"/>
              <a:gd name="connsiteY30" fmla="*/ 1679191 h 2832868"/>
              <a:gd name="connsiteX31" fmla="*/ 2360724 w 5333180"/>
              <a:gd name="connsiteY31" fmla="*/ 1679191 h 2832868"/>
              <a:gd name="connsiteX32" fmla="*/ 2360724 w 5333180"/>
              <a:gd name="connsiteY32" fmla="*/ 1601181 h 2832868"/>
              <a:gd name="connsiteX33" fmla="*/ 2303240 w 5333180"/>
              <a:gd name="connsiteY33" fmla="*/ 1601181 h 2832868"/>
              <a:gd name="connsiteX34" fmla="*/ 2303240 w 5333180"/>
              <a:gd name="connsiteY34" fmla="*/ 1539602 h 2832868"/>
              <a:gd name="connsiteX35" fmla="*/ 2204704 w 5333180"/>
              <a:gd name="connsiteY35" fmla="*/ 1539602 h 2832868"/>
              <a:gd name="connsiteX36" fmla="*/ 2204704 w 5333180"/>
              <a:gd name="connsiteY36" fmla="*/ 1412329 h 2832868"/>
              <a:gd name="connsiteX37" fmla="*/ 1991220 w 5333180"/>
              <a:gd name="connsiteY37" fmla="*/ 1412329 h 2832868"/>
              <a:gd name="connsiteX38" fmla="*/ 1991220 w 5333180"/>
              <a:gd name="connsiteY38" fmla="*/ 1326109 h 2832868"/>
              <a:gd name="connsiteX39" fmla="*/ 1802359 w 5333180"/>
              <a:gd name="connsiteY39" fmla="*/ 1326109 h 2832868"/>
              <a:gd name="connsiteX40" fmla="*/ 1802359 w 5333180"/>
              <a:gd name="connsiteY40" fmla="*/ 1272740 h 2832868"/>
              <a:gd name="connsiteX41" fmla="*/ 1761306 w 5333180"/>
              <a:gd name="connsiteY41" fmla="*/ 1272740 h 2832868"/>
              <a:gd name="connsiteX42" fmla="*/ 1761306 w 5333180"/>
              <a:gd name="connsiteY42" fmla="*/ 1219362 h 2832868"/>
              <a:gd name="connsiteX43" fmla="*/ 1728464 w 5333180"/>
              <a:gd name="connsiteY43" fmla="*/ 1219362 h 2832868"/>
              <a:gd name="connsiteX44" fmla="*/ 1728464 w 5333180"/>
              <a:gd name="connsiteY44" fmla="*/ 1161888 h 2832868"/>
              <a:gd name="connsiteX45" fmla="*/ 1642243 w 5333180"/>
              <a:gd name="connsiteY45" fmla="*/ 1161888 h 2832868"/>
              <a:gd name="connsiteX46" fmla="*/ 1642243 w 5333180"/>
              <a:gd name="connsiteY46" fmla="*/ 1092089 h 2832868"/>
              <a:gd name="connsiteX47" fmla="*/ 1523181 w 5333180"/>
              <a:gd name="connsiteY47" fmla="*/ 1092089 h 2832868"/>
              <a:gd name="connsiteX48" fmla="*/ 1523181 w 5333180"/>
              <a:gd name="connsiteY48" fmla="*/ 1026405 h 2832868"/>
              <a:gd name="connsiteX49" fmla="*/ 1469803 w 5333180"/>
              <a:gd name="connsiteY49" fmla="*/ 1026405 h 2832868"/>
              <a:gd name="connsiteX50" fmla="*/ 1469803 w 5333180"/>
              <a:gd name="connsiteY50" fmla="*/ 964816 h 2832868"/>
              <a:gd name="connsiteX51" fmla="*/ 1391803 w 5333180"/>
              <a:gd name="connsiteY51" fmla="*/ 964816 h 2832868"/>
              <a:gd name="connsiteX52" fmla="*/ 1391803 w 5333180"/>
              <a:gd name="connsiteY52" fmla="*/ 874494 h 2832868"/>
              <a:gd name="connsiteX53" fmla="*/ 1379487 w 5333180"/>
              <a:gd name="connsiteY53" fmla="*/ 874494 h 2832868"/>
              <a:gd name="connsiteX54" fmla="*/ 1379487 w 5333180"/>
              <a:gd name="connsiteY54" fmla="*/ 833438 h 2832868"/>
              <a:gd name="connsiteX55" fmla="*/ 1358951 w 5333180"/>
              <a:gd name="connsiteY55" fmla="*/ 833438 h 2832868"/>
              <a:gd name="connsiteX56" fmla="*/ 1358951 w 5333180"/>
              <a:gd name="connsiteY56" fmla="*/ 759537 h 2832868"/>
              <a:gd name="connsiteX57" fmla="*/ 1334319 w 5333180"/>
              <a:gd name="connsiteY57" fmla="*/ 759537 h 2832868"/>
              <a:gd name="connsiteX58" fmla="*/ 1334319 w 5333180"/>
              <a:gd name="connsiteY58" fmla="*/ 656896 h 2832868"/>
              <a:gd name="connsiteX59" fmla="*/ 1194730 w 5333180"/>
              <a:gd name="connsiteY59" fmla="*/ 656896 h 2832868"/>
              <a:gd name="connsiteX60" fmla="*/ 1194730 w 5333180"/>
              <a:gd name="connsiteY60" fmla="*/ 578890 h 2832868"/>
              <a:gd name="connsiteX61" fmla="*/ 985342 w 5333180"/>
              <a:gd name="connsiteY61" fmla="*/ 578890 h 2832868"/>
              <a:gd name="connsiteX62" fmla="*/ 985342 w 5333180"/>
              <a:gd name="connsiteY62" fmla="*/ 504989 h 2832868"/>
              <a:gd name="connsiteX63" fmla="*/ 858071 w 5333180"/>
              <a:gd name="connsiteY63" fmla="*/ 504989 h 2832868"/>
              <a:gd name="connsiteX64" fmla="*/ 858071 w 5333180"/>
              <a:gd name="connsiteY64" fmla="*/ 369504 h 2832868"/>
              <a:gd name="connsiteX65" fmla="*/ 825226 w 5333180"/>
              <a:gd name="connsiteY65" fmla="*/ 369504 h 2832868"/>
              <a:gd name="connsiteX66" fmla="*/ 825226 w 5333180"/>
              <a:gd name="connsiteY66" fmla="*/ 332554 h 2832868"/>
              <a:gd name="connsiteX67" fmla="*/ 780064 w 5333180"/>
              <a:gd name="connsiteY67" fmla="*/ 332554 h 2832868"/>
              <a:gd name="connsiteX68" fmla="*/ 780064 w 5333180"/>
              <a:gd name="connsiteY68" fmla="*/ 254548 h 2832868"/>
              <a:gd name="connsiteX69" fmla="*/ 533729 w 5333180"/>
              <a:gd name="connsiteY69" fmla="*/ 254548 h 2832868"/>
              <a:gd name="connsiteX70" fmla="*/ 533729 w 5333180"/>
              <a:gd name="connsiteY70" fmla="*/ 188858 h 2832868"/>
              <a:gd name="connsiteX71" fmla="*/ 410560 w 5333180"/>
              <a:gd name="connsiteY71" fmla="*/ 188858 h 2832868"/>
              <a:gd name="connsiteX72" fmla="*/ 410560 w 5333180"/>
              <a:gd name="connsiteY72" fmla="*/ 119063 h 2832868"/>
              <a:gd name="connsiteX73" fmla="*/ 385927 w 5333180"/>
              <a:gd name="connsiteY73" fmla="*/ 119063 h 2832868"/>
              <a:gd name="connsiteX74" fmla="*/ 385927 w 5333180"/>
              <a:gd name="connsiteY74" fmla="*/ 69795 h 2832868"/>
              <a:gd name="connsiteX75" fmla="*/ 135485 w 5333180"/>
              <a:gd name="connsiteY75" fmla="*/ 69795 h 2832868"/>
              <a:gd name="connsiteX76" fmla="*/ 135485 w 5333180"/>
              <a:gd name="connsiteY76" fmla="*/ 0 h 2832868"/>
              <a:gd name="connsiteX77" fmla="*/ 0 w 5333180"/>
              <a:gd name="connsiteY77" fmla="*/ 0 h 28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333180" h="2832868">
                <a:moveTo>
                  <a:pt x="5333181" y="2832868"/>
                </a:moveTo>
                <a:lnTo>
                  <a:pt x="4672175" y="2832868"/>
                </a:lnTo>
                <a:lnTo>
                  <a:pt x="4672175" y="2705595"/>
                </a:lnTo>
                <a:lnTo>
                  <a:pt x="4265724" y="2705595"/>
                </a:lnTo>
                <a:lnTo>
                  <a:pt x="4265724" y="2578322"/>
                </a:lnTo>
                <a:lnTo>
                  <a:pt x="4171293" y="2578322"/>
                </a:lnTo>
                <a:lnTo>
                  <a:pt x="4171293" y="2471576"/>
                </a:lnTo>
                <a:lnTo>
                  <a:pt x="3699148" y="2471576"/>
                </a:lnTo>
                <a:lnTo>
                  <a:pt x="3699148" y="2377145"/>
                </a:lnTo>
                <a:lnTo>
                  <a:pt x="3140783" y="2377145"/>
                </a:lnTo>
                <a:lnTo>
                  <a:pt x="3140783" y="2327882"/>
                </a:lnTo>
                <a:lnTo>
                  <a:pt x="2947826" y="2327882"/>
                </a:lnTo>
                <a:lnTo>
                  <a:pt x="2947826" y="2245767"/>
                </a:lnTo>
                <a:lnTo>
                  <a:pt x="2828763" y="2245767"/>
                </a:lnTo>
                <a:lnTo>
                  <a:pt x="2828763" y="2180073"/>
                </a:lnTo>
                <a:lnTo>
                  <a:pt x="2664533" y="2180073"/>
                </a:lnTo>
                <a:lnTo>
                  <a:pt x="2664533" y="2114388"/>
                </a:lnTo>
                <a:lnTo>
                  <a:pt x="2627586" y="2114388"/>
                </a:lnTo>
                <a:lnTo>
                  <a:pt x="2627586" y="2048694"/>
                </a:lnTo>
                <a:lnTo>
                  <a:pt x="2529050" y="2048694"/>
                </a:lnTo>
                <a:lnTo>
                  <a:pt x="2529050" y="1987115"/>
                </a:lnTo>
                <a:lnTo>
                  <a:pt x="2492102" y="1987115"/>
                </a:lnTo>
                <a:lnTo>
                  <a:pt x="2492102" y="1917316"/>
                </a:lnTo>
                <a:lnTo>
                  <a:pt x="2463365" y="1917316"/>
                </a:lnTo>
                <a:lnTo>
                  <a:pt x="2463365" y="1843411"/>
                </a:lnTo>
                <a:lnTo>
                  <a:pt x="2414092" y="1843411"/>
                </a:lnTo>
                <a:lnTo>
                  <a:pt x="2414092" y="1781832"/>
                </a:lnTo>
                <a:lnTo>
                  <a:pt x="2393566" y="1781832"/>
                </a:lnTo>
                <a:lnTo>
                  <a:pt x="2393566" y="1712033"/>
                </a:lnTo>
                <a:lnTo>
                  <a:pt x="2377145" y="1712033"/>
                </a:lnTo>
                <a:lnTo>
                  <a:pt x="2377145" y="1679191"/>
                </a:lnTo>
                <a:lnTo>
                  <a:pt x="2360724" y="1679191"/>
                </a:lnTo>
                <a:lnTo>
                  <a:pt x="2360724" y="1601181"/>
                </a:lnTo>
                <a:lnTo>
                  <a:pt x="2303240" y="1601181"/>
                </a:lnTo>
                <a:lnTo>
                  <a:pt x="2303240" y="1539602"/>
                </a:lnTo>
                <a:lnTo>
                  <a:pt x="2204704" y="1539602"/>
                </a:lnTo>
                <a:lnTo>
                  <a:pt x="2204704" y="1412329"/>
                </a:lnTo>
                <a:lnTo>
                  <a:pt x="1991220" y="1412329"/>
                </a:lnTo>
                <a:lnTo>
                  <a:pt x="1991220" y="1326109"/>
                </a:lnTo>
                <a:lnTo>
                  <a:pt x="1802359" y="1326109"/>
                </a:lnTo>
                <a:lnTo>
                  <a:pt x="1802359" y="1272740"/>
                </a:lnTo>
                <a:lnTo>
                  <a:pt x="1761306" y="1272740"/>
                </a:lnTo>
                <a:lnTo>
                  <a:pt x="1761306" y="1219362"/>
                </a:lnTo>
                <a:lnTo>
                  <a:pt x="1728464" y="1219362"/>
                </a:lnTo>
                <a:lnTo>
                  <a:pt x="1728464" y="1161888"/>
                </a:lnTo>
                <a:lnTo>
                  <a:pt x="1642243" y="1161888"/>
                </a:lnTo>
                <a:lnTo>
                  <a:pt x="1642243" y="1092089"/>
                </a:lnTo>
                <a:lnTo>
                  <a:pt x="1523181" y="1092089"/>
                </a:lnTo>
                <a:lnTo>
                  <a:pt x="1523181" y="1026405"/>
                </a:lnTo>
                <a:lnTo>
                  <a:pt x="1469803" y="1026405"/>
                </a:lnTo>
                <a:lnTo>
                  <a:pt x="1469803" y="964816"/>
                </a:lnTo>
                <a:lnTo>
                  <a:pt x="1391803" y="964816"/>
                </a:lnTo>
                <a:lnTo>
                  <a:pt x="1391803" y="874494"/>
                </a:lnTo>
                <a:lnTo>
                  <a:pt x="1379487" y="874494"/>
                </a:lnTo>
                <a:lnTo>
                  <a:pt x="1379487" y="833438"/>
                </a:lnTo>
                <a:lnTo>
                  <a:pt x="1358951" y="833438"/>
                </a:lnTo>
                <a:lnTo>
                  <a:pt x="1358951" y="759537"/>
                </a:lnTo>
                <a:lnTo>
                  <a:pt x="1334319" y="759537"/>
                </a:lnTo>
                <a:lnTo>
                  <a:pt x="1334319" y="656896"/>
                </a:lnTo>
                <a:lnTo>
                  <a:pt x="1194730" y="656896"/>
                </a:lnTo>
                <a:lnTo>
                  <a:pt x="1194730" y="578890"/>
                </a:lnTo>
                <a:lnTo>
                  <a:pt x="985342" y="578890"/>
                </a:lnTo>
                <a:lnTo>
                  <a:pt x="985342" y="504989"/>
                </a:lnTo>
                <a:lnTo>
                  <a:pt x="858071" y="504989"/>
                </a:lnTo>
                <a:lnTo>
                  <a:pt x="858071" y="369504"/>
                </a:lnTo>
                <a:lnTo>
                  <a:pt x="825226" y="369504"/>
                </a:lnTo>
                <a:lnTo>
                  <a:pt x="825226" y="332554"/>
                </a:lnTo>
                <a:lnTo>
                  <a:pt x="780064" y="332554"/>
                </a:lnTo>
                <a:lnTo>
                  <a:pt x="780064" y="254548"/>
                </a:lnTo>
                <a:lnTo>
                  <a:pt x="533729" y="254548"/>
                </a:lnTo>
                <a:lnTo>
                  <a:pt x="533729" y="188858"/>
                </a:lnTo>
                <a:lnTo>
                  <a:pt x="410560" y="188858"/>
                </a:lnTo>
                <a:lnTo>
                  <a:pt x="410560" y="119063"/>
                </a:lnTo>
                <a:lnTo>
                  <a:pt x="385927" y="119063"/>
                </a:lnTo>
                <a:lnTo>
                  <a:pt x="385927" y="69795"/>
                </a:lnTo>
                <a:lnTo>
                  <a:pt x="135485" y="69795"/>
                </a:lnTo>
                <a:lnTo>
                  <a:pt x="13548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05">
            <a:extLst>
              <a:ext uri="{FF2B5EF4-FFF2-40B4-BE49-F238E27FC236}">
                <a16:creationId xmlns:a16="http://schemas.microsoft.com/office/drawing/2014/main" id="{7344F9FD-F897-ED81-CE07-1E9FF219B58B}"/>
              </a:ext>
            </a:extLst>
          </p:cNvPr>
          <p:cNvSpPr/>
          <p:nvPr/>
        </p:nvSpPr>
        <p:spPr>
          <a:xfrm>
            <a:off x="6967332" y="2360168"/>
            <a:ext cx="4462669" cy="2302436"/>
          </a:xfrm>
          <a:custGeom>
            <a:avLst/>
            <a:gdLst>
              <a:gd name="connsiteX0" fmla="*/ 5583622 w 5583621"/>
              <a:gd name="connsiteY0" fmla="*/ 2910869 h 2910868"/>
              <a:gd name="connsiteX1" fmla="*/ 4581849 w 5583621"/>
              <a:gd name="connsiteY1" fmla="*/ 2910869 h 2910868"/>
              <a:gd name="connsiteX2" fmla="*/ 4581849 w 5583621"/>
              <a:gd name="connsiteY2" fmla="*/ 2787701 h 2910868"/>
              <a:gd name="connsiteX3" fmla="*/ 4450471 w 5583621"/>
              <a:gd name="connsiteY3" fmla="*/ 2787701 h 2910868"/>
              <a:gd name="connsiteX4" fmla="*/ 4450471 w 5583621"/>
              <a:gd name="connsiteY4" fmla="*/ 2656323 h 2910868"/>
              <a:gd name="connsiteX5" fmla="*/ 3867474 w 5583621"/>
              <a:gd name="connsiteY5" fmla="*/ 2656323 h 2910868"/>
              <a:gd name="connsiteX6" fmla="*/ 3867474 w 5583621"/>
              <a:gd name="connsiteY6" fmla="*/ 2537260 h 2910868"/>
              <a:gd name="connsiteX7" fmla="*/ 3653990 w 5583621"/>
              <a:gd name="connsiteY7" fmla="*/ 2537260 h 2910868"/>
              <a:gd name="connsiteX8" fmla="*/ 3653990 w 5583621"/>
              <a:gd name="connsiteY8" fmla="*/ 2442839 h 2910868"/>
              <a:gd name="connsiteX9" fmla="*/ 3341961 w 5583621"/>
              <a:gd name="connsiteY9" fmla="*/ 2442839 h 2910868"/>
              <a:gd name="connsiteX10" fmla="*/ 3341961 w 5583621"/>
              <a:gd name="connsiteY10" fmla="*/ 2336092 h 2910868"/>
              <a:gd name="connsiteX11" fmla="*/ 3218793 w 5583621"/>
              <a:gd name="connsiteY11" fmla="*/ 2336092 h 2910868"/>
              <a:gd name="connsiteX12" fmla="*/ 3218793 w 5583621"/>
              <a:gd name="connsiteY12" fmla="*/ 2270398 h 2910868"/>
              <a:gd name="connsiteX13" fmla="*/ 3095625 w 5583621"/>
              <a:gd name="connsiteY13" fmla="*/ 2270398 h 2910868"/>
              <a:gd name="connsiteX14" fmla="*/ 3095625 w 5583621"/>
              <a:gd name="connsiteY14" fmla="*/ 2175967 h 2910868"/>
              <a:gd name="connsiteX15" fmla="*/ 2787701 w 5583621"/>
              <a:gd name="connsiteY15" fmla="*/ 2175967 h 2910868"/>
              <a:gd name="connsiteX16" fmla="*/ 2787701 w 5583621"/>
              <a:gd name="connsiteY16" fmla="*/ 2102072 h 2910868"/>
              <a:gd name="connsiteX17" fmla="*/ 2693280 w 5583621"/>
              <a:gd name="connsiteY17" fmla="*/ 2102072 h 2910868"/>
              <a:gd name="connsiteX18" fmla="*/ 2693280 w 5583621"/>
              <a:gd name="connsiteY18" fmla="*/ 2044589 h 2910868"/>
              <a:gd name="connsiteX19" fmla="*/ 2533155 w 5583621"/>
              <a:gd name="connsiteY19" fmla="*/ 2044589 h 2910868"/>
              <a:gd name="connsiteX20" fmla="*/ 2533155 w 5583621"/>
              <a:gd name="connsiteY20" fmla="*/ 1978905 h 2910868"/>
              <a:gd name="connsiteX21" fmla="*/ 2377145 w 5583621"/>
              <a:gd name="connsiteY21" fmla="*/ 1978905 h 2910868"/>
              <a:gd name="connsiteX22" fmla="*/ 2377145 w 5583621"/>
              <a:gd name="connsiteY22" fmla="*/ 1921421 h 2910868"/>
              <a:gd name="connsiteX23" fmla="*/ 2356618 w 5583621"/>
              <a:gd name="connsiteY23" fmla="*/ 1921421 h 2910868"/>
              <a:gd name="connsiteX24" fmla="*/ 2356618 w 5583621"/>
              <a:gd name="connsiteY24" fmla="*/ 1880368 h 2910868"/>
              <a:gd name="connsiteX25" fmla="*/ 2340197 w 5583621"/>
              <a:gd name="connsiteY25" fmla="*/ 1880368 h 2910868"/>
              <a:gd name="connsiteX26" fmla="*/ 2340197 w 5583621"/>
              <a:gd name="connsiteY26" fmla="*/ 1802359 h 2910868"/>
              <a:gd name="connsiteX27" fmla="*/ 2241661 w 5583621"/>
              <a:gd name="connsiteY27" fmla="*/ 1802359 h 2910868"/>
              <a:gd name="connsiteX28" fmla="*/ 2241661 w 5583621"/>
              <a:gd name="connsiteY28" fmla="*/ 1740780 h 2910868"/>
              <a:gd name="connsiteX29" fmla="*/ 2204714 w 5583621"/>
              <a:gd name="connsiteY29" fmla="*/ 1740780 h 2910868"/>
              <a:gd name="connsiteX30" fmla="*/ 2204714 w 5583621"/>
              <a:gd name="connsiteY30" fmla="*/ 1675086 h 2910868"/>
              <a:gd name="connsiteX31" fmla="*/ 2204714 w 5583621"/>
              <a:gd name="connsiteY31" fmla="*/ 1675086 h 2910868"/>
              <a:gd name="connsiteX32" fmla="*/ 2204714 w 5583621"/>
              <a:gd name="connsiteY32" fmla="*/ 1617612 h 2910868"/>
              <a:gd name="connsiteX33" fmla="*/ 2163651 w 5583621"/>
              <a:gd name="connsiteY33" fmla="*/ 1617612 h 2910868"/>
              <a:gd name="connsiteX34" fmla="*/ 2163651 w 5583621"/>
              <a:gd name="connsiteY34" fmla="*/ 1551918 h 2910868"/>
              <a:gd name="connsiteX35" fmla="*/ 2048694 w 5583621"/>
              <a:gd name="connsiteY35" fmla="*/ 1551918 h 2910868"/>
              <a:gd name="connsiteX36" fmla="*/ 2048694 w 5583621"/>
              <a:gd name="connsiteY36" fmla="*/ 1506760 h 2910868"/>
              <a:gd name="connsiteX37" fmla="*/ 1785938 w 5583621"/>
              <a:gd name="connsiteY37" fmla="*/ 1506760 h 2910868"/>
              <a:gd name="connsiteX38" fmla="*/ 1785938 w 5583621"/>
              <a:gd name="connsiteY38" fmla="*/ 1441066 h 2910868"/>
              <a:gd name="connsiteX39" fmla="*/ 1748990 w 5583621"/>
              <a:gd name="connsiteY39" fmla="*/ 1441066 h 2910868"/>
              <a:gd name="connsiteX40" fmla="*/ 1748990 w 5583621"/>
              <a:gd name="connsiteY40" fmla="*/ 1379487 h 2910868"/>
              <a:gd name="connsiteX41" fmla="*/ 1732569 w 5583621"/>
              <a:gd name="connsiteY41" fmla="*/ 1379487 h 2910868"/>
              <a:gd name="connsiteX42" fmla="*/ 1732569 w 5583621"/>
              <a:gd name="connsiteY42" fmla="*/ 1260424 h 2910868"/>
              <a:gd name="connsiteX43" fmla="*/ 1675086 w 5583621"/>
              <a:gd name="connsiteY43" fmla="*/ 1260424 h 2910868"/>
              <a:gd name="connsiteX44" fmla="*/ 1675086 w 5583621"/>
              <a:gd name="connsiteY44" fmla="*/ 1194730 h 2910868"/>
              <a:gd name="connsiteX45" fmla="*/ 1654559 w 5583621"/>
              <a:gd name="connsiteY45" fmla="*/ 1194730 h 2910868"/>
              <a:gd name="connsiteX46" fmla="*/ 1654559 w 5583621"/>
              <a:gd name="connsiteY46" fmla="*/ 1120826 h 2910868"/>
              <a:gd name="connsiteX47" fmla="*/ 1609401 w 5583621"/>
              <a:gd name="connsiteY47" fmla="*/ 1120826 h 2910868"/>
              <a:gd name="connsiteX48" fmla="*/ 1609401 w 5583621"/>
              <a:gd name="connsiteY48" fmla="*/ 1018194 h 2910868"/>
              <a:gd name="connsiteX49" fmla="*/ 1543707 w 5583621"/>
              <a:gd name="connsiteY49" fmla="*/ 1018194 h 2910868"/>
              <a:gd name="connsiteX50" fmla="*/ 1543707 w 5583621"/>
              <a:gd name="connsiteY50" fmla="*/ 948395 h 2910868"/>
              <a:gd name="connsiteX51" fmla="*/ 1317898 w 5583621"/>
              <a:gd name="connsiteY51" fmla="*/ 948395 h 2910868"/>
              <a:gd name="connsiteX52" fmla="*/ 1317898 w 5583621"/>
              <a:gd name="connsiteY52" fmla="*/ 837544 h 2910868"/>
              <a:gd name="connsiteX53" fmla="*/ 1129036 w 5583621"/>
              <a:gd name="connsiteY53" fmla="*/ 837544 h 2910868"/>
              <a:gd name="connsiteX54" fmla="*/ 1129036 w 5583621"/>
              <a:gd name="connsiteY54" fmla="*/ 784170 h 2910868"/>
              <a:gd name="connsiteX55" fmla="*/ 1042826 w 5583621"/>
              <a:gd name="connsiteY55" fmla="*/ 784170 h 2910868"/>
              <a:gd name="connsiteX56" fmla="*/ 1042826 w 5583621"/>
              <a:gd name="connsiteY56" fmla="*/ 722587 h 2910868"/>
              <a:gd name="connsiteX57" fmla="*/ 1001763 w 5583621"/>
              <a:gd name="connsiteY57" fmla="*/ 722587 h 2910868"/>
              <a:gd name="connsiteX58" fmla="*/ 1001763 w 5583621"/>
              <a:gd name="connsiteY58" fmla="*/ 665108 h 2910868"/>
              <a:gd name="connsiteX59" fmla="*/ 960711 w 5583621"/>
              <a:gd name="connsiteY59" fmla="*/ 665108 h 2910868"/>
              <a:gd name="connsiteX60" fmla="*/ 960711 w 5583621"/>
              <a:gd name="connsiteY60" fmla="*/ 607629 h 2910868"/>
              <a:gd name="connsiteX61" fmla="*/ 878599 w 5583621"/>
              <a:gd name="connsiteY61" fmla="*/ 607629 h 2910868"/>
              <a:gd name="connsiteX62" fmla="*/ 878599 w 5583621"/>
              <a:gd name="connsiteY62" fmla="*/ 529623 h 2910868"/>
              <a:gd name="connsiteX63" fmla="*/ 841649 w 5583621"/>
              <a:gd name="connsiteY63" fmla="*/ 529623 h 2910868"/>
              <a:gd name="connsiteX64" fmla="*/ 841649 w 5583621"/>
              <a:gd name="connsiteY64" fmla="*/ 418771 h 2910868"/>
              <a:gd name="connsiteX65" fmla="*/ 775959 w 5583621"/>
              <a:gd name="connsiteY65" fmla="*/ 418771 h 2910868"/>
              <a:gd name="connsiteX66" fmla="*/ 775959 w 5583621"/>
              <a:gd name="connsiteY66" fmla="*/ 348976 h 2910868"/>
              <a:gd name="connsiteX67" fmla="*/ 734903 w 5583621"/>
              <a:gd name="connsiteY67" fmla="*/ 348976 h 2910868"/>
              <a:gd name="connsiteX68" fmla="*/ 734903 w 5583621"/>
              <a:gd name="connsiteY68" fmla="*/ 299709 h 2910868"/>
              <a:gd name="connsiteX69" fmla="*/ 661002 w 5583621"/>
              <a:gd name="connsiteY69" fmla="*/ 299709 h 2910868"/>
              <a:gd name="connsiteX70" fmla="*/ 661002 w 5583621"/>
              <a:gd name="connsiteY70" fmla="*/ 168330 h 2910868"/>
              <a:gd name="connsiteX71" fmla="*/ 533729 w 5583621"/>
              <a:gd name="connsiteY71" fmla="*/ 168330 h 2910868"/>
              <a:gd name="connsiteX72" fmla="*/ 533729 w 5583621"/>
              <a:gd name="connsiteY72" fmla="*/ 114957 h 2910868"/>
              <a:gd name="connsiteX73" fmla="*/ 455723 w 5583621"/>
              <a:gd name="connsiteY73" fmla="*/ 114957 h 2910868"/>
              <a:gd name="connsiteX74" fmla="*/ 455723 w 5583621"/>
              <a:gd name="connsiteY74" fmla="*/ 57479 h 2910868"/>
              <a:gd name="connsiteX75" fmla="*/ 262759 w 5583621"/>
              <a:gd name="connsiteY75" fmla="*/ 57479 h 2910868"/>
              <a:gd name="connsiteX76" fmla="*/ 262759 w 5583621"/>
              <a:gd name="connsiteY76" fmla="*/ 0 h 2910868"/>
              <a:gd name="connsiteX77" fmla="*/ 0 w 5583621"/>
              <a:gd name="connsiteY77" fmla="*/ 0 h 291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83621" h="2910868">
                <a:moveTo>
                  <a:pt x="5583622" y="2910869"/>
                </a:moveTo>
                <a:lnTo>
                  <a:pt x="4581849" y="2910869"/>
                </a:lnTo>
                <a:lnTo>
                  <a:pt x="4581849" y="2787701"/>
                </a:lnTo>
                <a:lnTo>
                  <a:pt x="4450471" y="2787701"/>
                </a:lnTo>
                <a:lnTo>
                  <a:pt x="4450471" y="2656323"/>
                </a:lnTo>
                <a:lnTo>
                  <a:pt x="3867474" y="2656323"/>
                </a:lnTo>
                <a:lnTo>
                  <a:pt x="3867474" y="2537260"/>
                </a:lnTo>
                <a:lnTo>
                  <a:pt x="3653990" y="2537260"/>
                </a:lnTo>
                <a:lnTo>
                  <a:pt x="3653990" y="2442839"/>
                </a:lnTo>
                <a:lnTo>
                  <a:pt x="3341961" y="2442839"/>
                </a:lnTo>
                <a:lnTo>
                  <a:pt x="3341961" y="2336092"/>
                </a:lnTo>
                <a:lnTo>
                  <a:pt x="3218793" y="2336092"/>
                </a:lnTo>
                <a:lnTo>
                  <a:pt x="3218793" y="2270398"/>
                </a:lnTo>
                <a:lnTo>
                  <a:pt x="3095625" y="2270398"/>
                </a:lnTo>
                <a:lnTo>
                  <a:pt x="3095625" y="2175967"/>
                </a:lnTo>
                <a:lnTo>
                  <a:pt x="2787701" y="2175967"/>
                </a:lnTo>
                <a:lnTo>
                  <a:pt x="2787701" y="2102072"/>
                </a:lnTo>
                <a:lnTo>
                  <a:pt x="2693280" y="2102072"/>
                </a:lnTo>
                <a:lnTo>
                  <a:pt x="2693280" y="2044589"/>
                </a:lnTo>
                <a:lnTo>
                  <a:pt x="2533155" y="2044589"/>
                </a:lnTo>
                <a:lnTo>
                  <a:pt x="2533155" y="1978905"/>
                </a:lnTo>
                <a:lnTo>
                  <a:pt x="2377145" y="1978905"/>
                </a:lnTo>
                <a:lnTo>
                  <a:pt x="2377145" y="1921421"/>
                </a:lnTo>
                <a:lnTo>
                  <a:pt x="2356618" y="1921421"/>
                </a:lnTo>
                <a:lnTo>
                  <a:pt x="2356618" y="1880368"/>
                </a:lnTo>
                <a:lnTo>
                  <a:pt x="2340197" y="1880368"/>
                </a:lnTo>
                <a:lnTo>
                  <a:pt x="2340197" y="1802359"/>
                </a:lnTo>
                <a:lnTo>
                  <a:pt x="2241661" y="1802359"/>
                </a:lnTo>
                <a:lnTo>
                  <a:pt x="2241661" y="1740780"/>
                </a:lnTo>
                <a:lnTo>
                  <a:pt x="2204714" y="1740780"/>
                </a:lnTo>
                <a:lnTo>
                  <a:pt x="2204714" y="1675086"/>
                </a:lnTo>
                <a:lnTo>
                  <a:pt x="2204714" y="1675086"/>
                </a:lnTo>
                <a:lnTo>
                  <a:pt x="2204714" y="1617612"/>
                </a:lnTo>
                <a:lnTo>
                  <a:pt x="2163651" y="1617612"/>
                </a:lnTo>
                <a:lnTo>
                  <a:pt x="2163651" y="1551918"/>
                </a:lnTo>
                <a:lnTo>
                  <a:pt x="2048694" y="1551918"/>
                </a:lnTo>
                <a:lnTo>
                  <a:pt x="2048694" y="1506760"/>
                </a:lnTo>
                <a:lnTo>
                  <a:pt x="1785938" y="1506760"/>
                </a:lnTo>
                <a:lnTo>
                  <a:pt x="1785938" y="1441066"/>
                </a:lnTo>
                <a:lnTo>
                  <a:pt x="1748990" y="1441066"/>
                </a:lnTo>
                <a:lnTo>
                  <a:pt x="1748990" y="1379487"/>
                </a:lnTo>
                <a:lnTo>
                  <a:pt x="1732569" y="1379487"/>
                </a:lnTo>
                <a:lnTo>
                  <a:pt x="1732569" y="1260424"/>
                </a:lnTo>
                <a:lnTo>
                  <a:pt x="1675086" y="1260424"/>
                </a:lnTo>
                <a:lnTo>
                  <a:pt x="1675086" y="1194730"/>
                </a:lnTo>
                <a:lnTo>
                  <a:pt x="1654559" y="1194730"/>
                </a:lnTo>
                <a:lnTo>
                  <a:pt x="1654559" y="1120826"/>
                </a:lnTo>
                <a:lnTo>
                  <a:pt x="1609401" y="1120826"/>
                </a:lnTo>
                <a:lnTo>
                  <a:pt x="1609401" y="1018194"/>
                </a:lnTo>
                <a:lnTo>
                  <a:pt x="1543707" y="1018194"/>
                </a:lnTo>
                <a:lnTo>
                  <a:pt x="1543707" y="948395"/>
                </a:lnTo>
                <a:lnTo>
                  <a:pt x="1317898" y="948395"/>
                </a:lnTo>
                <a:lnTo>
                  <a:pt x="1317898" y="837544"/>
                </a:lnTo>
                <a:lnTo>
                  <a:pt x="1129036" y="837544"/>
                </a:lnTo>
                <a:lnTo>
                  <a:pt x="1129036" y="784170"/>
                </a:lnTo>
                <a:lnTo>
                  <a:pt x="1042826" y="784170"/>
                </a:lnTo>
                <a:lnTo>
                  <a:pt x="1042826" y="722587"/>
                </a:lnTo>
                <a:lnTo>
                  <a:pt x="1001763" y="722587"/>
                </a:lnTo>
                <a:lnTo>
                  <a:pt x="1001763" y="665108"/>
                </a:lnTo>
                <a:lnTo>
                  <a:pt x="960711" y="665108"/>
                </a:lnTo>
                <a:lnTo>
                  <a:pt x="960711" y="607629"/>
                </a:lnTo>
                <a:lnTo>
                  <a:pt x="878599" y="607629"/>
                </a:lnTo>
                <a:lnTo>
                  <a:pt x="878599" y="529623"/>
                </a:lnTo>
                <a:lnTo>
                  <a:pt x="841649" y="529623"/>
                </a:lnTo>
                <a:lnTo>
                  <a:pt x="841649" y="418771"/>
                </a:lnTo>
                <a:lnTo>
                  <a:pt x="775959" y="418771"/>
                </a:lnTo>
                <a:lnTo>
                  <a:pt x="775959" y="348976"/>
                </a:lnTo>
                <a:lnTo>
                  <a:pt x="734903" y="348976"/>
                </a:lnTo>
                <a:lnTo>
                  <a:pt x="734903" y="299709"/>
                </a:lnTo>
                <a:lnTo>
                  <a:pt x="661002" y="299709"/>
                </a:lnTo>
                <a:lnTo>
                  <a:pt x="661002" y="168330"/>
                </a:lnTo>
                <a:lnTo>
                  <a:pt x="533729" y="168330"/>
                </a:lnTo>
                <a:lnTo>
                  <a:pt x="533729" y="114957"/>
                </a:lnTo>
                <a:lnTo>
                  <a:pt x="455723" y="114957"/>
                </a:lnTo>
                <a:lnTo>
                  <a:pt x="455723" y="57479"/>
                </a:lnTo>
                <a:lnTo>
                  <a:pt x="262759" y="57479"/>
                </a:lnTo>
                <a:lnTo>
                  <a:pt x="262759"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7065930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LBA25：FRESCO-2：難治性転移性結腸直腸癌患者におけるフルキンチニブの有効性と安全性を評価するグローバル第3相多地域臨床試験(MRCT) –</a:t>
            </a:r>
            <a:r>
              <a:rPr lang="en-GB" altLang="ja-JP" dirty="0"/>
              <a:t> </a:t>
            </a:r>
            <a:r>
              <a:rPr lang="ja-JP" dirty="0"/>
              <a:t>Dasari NA、et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Dasari NA, et al.Ann Oncol 2022;33(suppl):abstr LBA25</a:t>
            </a:r>
          </a:p>
        </p:txBody>
      </p:sp>
      <p:sp>
        <p:nvSpPr>
          <p:cNvPr id="6" name="TextBox 5">
            <a:extLst>
              <a:ext uri="{FF2B5EF4-FFF2-40B4-BE49-F238E27FC236}">
                <a16:creationId xmlns:a16="http://schemas.microsoft.com/office/drawing/2014/main" id="{AA12684B-FEDF-89D7-0E7F-3CEA99907A04}"/>
              </a:ext>
            </a:extLst>
          </p:cNvPr>
          <p:cNvSpPr txBox="1"/>
          <p:nvPr/>
        </p:nvSpPr>
        <p:spPr>
          <a:xfrm>
            <a:off x="1736432" y="1493053"/>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7" name="TextBox 6">
            <a:extLst>
              <a:ext uri="{FF2B5EF4-FFF2-40B4-BE49-F238E27FC236}">
                <a16:creationId xmlns:a16="http://schemas.microsoft.com/office/drawing/2014/main" id="{AA12684B-FEDF-89D7-0E7F-3CEA99907A04}"/>
              </a:ext>
            </a:extLst>
          </p:cNvPr>
          <p:cNvSpPr txBox="1"/>
          <p:nvPr/>
        </p:nvSpPr>
        <p:spPr>
          <a:xfrm>
            <a:off x="8305979" y="1493053"/>
            <a:ext cx="1715534" cy="338554"/>
          </a:xfrm>
          <a:prstGeom prst="rect">
            <a:avLst/>
          </a:prstGeom>
          <a:noFill/>
        </p:spPr>
        <p:txBody>
          <a:bodyPr wrap="none" rtlCol="0">
            <a:spAutoFit/>
          </a:bodyPr>
          <a:lstStyle/>
          <a:p>
            <a:pPr algn="ctr"/>
            <a:r>
              <a:rPr lang="ja-JP" sz="1600" b="1">
                <a:solidFill>
                  <a:schemeClr val="tx1"/>
                </a:solidFill>
              </a:rPr>
              <a:t>全生存期間</a:t>
            </a:r>
          </a:p>
        </p:txBody>
      </p:sp>
      <p:sp>
        <p:nvSpPr>
          <p:cNvPr id="8" name="Freeform 21">
            <a:extLst>
              <a:ext uri="{FF2B5EF4-FFF2-40B4-BE49-F238E27FC236}">
                <a16:creationId xmlns:a16="http://schemas.microsoft.com/office/drawing/2014/main" id="{1500FC3B-6E3C-E8B6-4AA9-E192C58B6BBF}"/>
              </a:ext>
            </a:extLst>
          </p:cNvPr>
          <p:cNvSpPr>
            <a:spLocks/>
          </p:cNvSpPr>
          <p:nvPr/>
        </p:nvSpPr>
        <p:spPr bwMode="auto">
          <a:xfrm>
            <a:off x="960711" y="2621537"/>
            <a:ext cx="4995424" cy="21602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9" name="Group 8">
            <a:extLst>
              <a:ext uri="{FF2B5EF4-FFF2-40B4-BE49-F238E27FC236}">
                <a16:creationId xmlns:a16="http://schemas.microsoft.com/office/drawing/2014/main" id="{3B56ACF1-954F-1BD2-DE97-4583D75CD34C}"/>
              </a:ext>
            </a:extLst>
          </p:cNvPr>
          <p:cNvGrpSpPr/>
          <p:nvPr/>
        </p:nvGrpSpPr>
        <p:grpSpPr>
          <a:xfrm>
            <a:off x="999926" y="4775328"/>
            <a:ext cx="5084084" cy="360147"/>
            <a:chOff x="1000091" y="4667176"/>
            <a:chExt cx="5084084" cy="360147"/>
          </a:xfrm>
        </p:grpSpPr>
        <p:sp>
          <p:nvSpPr>
            <p:cNvPr id="10" name="Line 19">
              <a:extLst>
                <a:ext uri="{FF2B5EF4-FFF2-40B4-BE49-F238E27FC236}">
                  <a16:creationId xmlns:a16="http://schemas.microsoft.com/office/drawing/2014/main" id="{FB925074-A493-90A7-DFFE-60E45A9CFF67}"/>
                </a:ext>
              </a:extLst>
            </p:cNvPr>
            <p:cNvSpPr>
              <a:spLocks noChangeShapeType="1"/>
            </p:cNvSpPr>
            <p:nvPr/>
          </p:nvSpPr>
          <p:spPr bwMode="auto">
            <a:xfrm>
              <a:off x="568930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 name="TextBox 10">
              <a:extLst>
                <a:ext uri="{FF2B5EF4-FFF2-40B4-BE49-F238E27FC236}">
                  <a16:creationId xmlns:a16="http://schemas.microsoft.com/office/drawing/2014/main" id="{4FDA4862-DB20-AE41-D306-80D138602B4F}"/>
                </a:ext>
              </a:extLst>
            </p:cNvPr>
            <p:cNvSpPr txBox="1"/>
            <p:nvPr/>
          </p:nvSpPr>
          <p:spPr>
            <a:xfrm>
              <a:off x="5295121"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17</a:t>
              </a:r>
            </a:p>
          </p:txBody>
        </p:sp>
        <p:sp>
          <p:nvSpPr>
            <p:cNvPr id="12" name="TextBox 11">
              <a:extLst>
                <a:ext uri="{FF2B5EF4-FFF2-40B4-BE49-F238E27FC236}">
                  <a16:creationId xmlns:a16="http://schemas.microsoft.com/office/drawing/2014/main" id="{9A4840C9-F800-34B2-7B0E-F9C927C07D5A}"/>
                </a:ext>
              </a:extLst>
            </p:cNvPr>
            <p:cNvSpPr txBox="1"/>
            <p:nvPr/>
          </p:nvSpPr>
          <p:spPr>
            <a:xfrm>
              <a:off x="5554515"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18</a:t>
              </a:r>
            </a:p>
          </p:txBody>
        </p:sp>
        <p:sp>
          <p:nvSpPr>
            <p:cNvPr id="13" name="Line 21">
              <a:extLst>
                <a:ext uri="{FF2B5EF4-FFF2-40B4-BE49-F238E27FC236}">
                  <a16:creationId xmlns:a16="http://schemas.microsoft.com/office/drawing/2014/main" id="{31020A39-3E97-2382-D103-8B4D17E06F09}"/>
                </a:ext>
              </a:extLst>
            </p:cNvPr>
            <p:cNvSpPr>
              <a:spLocks noChangeShapeType="1"/>
            </p:cNvSpPr>
            <p:nvPr/>
          </p:nvSpPr>
          <p:spPr bwMode="auto">
            <a:xfrm>
              <a:off x="542990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4" name="Line 21">
              <a:extLst>
                <a:ext uri="{FF2B5EF4-FFF2-40B4-BE49-F238E27FC236}">
                  <a16:creationId xmlns:a16="http://schemas.microsoft.com/office/drawing/2014/main" id="{FB7DD990-D0E4-40D1-D210-40DF1CD4BEEF}"/>
                </a:ext>
              </a:extLst>
            </p:cNvPr>
            <p:cNvSpPr>
              <a:spLocks noChangeShapeType="1"/>
            </p:cNvSpPr>
            <p:nvPr/>
          </p:nvSpPr>
          <p:spPr bwMode="auto">
            <a:xfrm>
              <a:off x="517288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5" name="TextBox 14">
              <a:extLst>
                <a:ext uri="{FF2B5EF4-FFF2-40B4-BE49-F238E27FC236}">
                  <a16:creationId xmlns:a16="http://schemas.microsoft.com/office/drawing/2014/main" id="{7377D48D-9838-6D2C-1C30-D2AD9496AC05}"/>
                </a:ext>
              </a:extLst>
            </p:cNvPr>
            <p:cNvSpPr txBox="1"/>
            <p:nvPr/>
          </p:nvSpPr>
          <p:spPr>
            <a:xfrm>
              <a:off x="5035983"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16</a:t>
              </a:r>
            </a:p>
          </p:txBody>
        </p:sp>
        <p:sp>
          <p:nvSpPr>
            <p:cNvPr id="16" name="Line 21">
              <a:extLst>
                <a:ext uri="{FF2B5EF4-FFF2-40B4-BE49-F238E27FC236}">
                  <a16:creationId xmlns:a16="http://schemas.microsoft.com/office/drawing/2014/main" id="{D5968AB5-2CFE-D94E-C85E-925FD81EA686}"/>
                </a:ext>
              </a:extLst>
            </p:cNvPr>
            <p:cNvSpPr>
              <a:spLocks noChangeShapeType="1"/>
            </p:cNvSpPr>
            <p:nvPr/>
          </p:nvSpPr>
          <p:spPr bwMode="auto">
            <a:xfrm>
              <a:off x="4917559"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7" name="TextBox 16">
              <a:extLst>
                <a:ext uri="{FF2B5EF4-FFF2-40B4-BE49-F238E27FC236}">
                  <a16:creationId xmlns:a16="http://schemas.microsoft.com/office/drawing/2014/main" id="{B58BE214-7BD9-C37F-33DC-86296F15B87A}"/>
                </a:ext>
              </a:extLst>
            </p:cNvPr>
            <p:cNvSpPr txBox="1"/>
            <p:nvPr/>
          </p:nvSpPr>
          <p:spPr>
            <a:xfrm>
              <a:off x="4780656"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15</a:t>
              </a:r>
            </a:p>
          </p:txBody>
        </p:sp>
        <p:sp>
          <p:nvSpPr>
            <p:cNvPr id="18" name="Line 21">
              <a:extLst>
                <a:ext uri="{FF2B5EF4-FFF2-40B4-BE49-F238E27FC236}">
                  <a16:creationId xmlns:a16="http://schemas.microsoft.com/office/drawing/2014/main" id="{EBEFB0D6-DFB6-2A15-689D-1C306A9E6169}"/>
                </a:ext>
              </a:extLst>
            </p:cNvPr>
            <p:cNvSpPr>
              <a:spLocks noChangeShapeType="1"/>
            </p:cNvSpPr>
            <p:nvPr/>
          </p:nvSpPr>
          <p:spPr bwMode="auto">
            <a:xfrm>
              <a:off x="466223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 name="TextBox 18">
              <a:extLst>
                <a:ext uri="{FF2B5EF4-FFF2-40B4-BE49-F238E27FC236}">
                  <a16:creationId xmlns:a16="http://schemas.microsoft.com/office/drawing/2014/main" id="{84E9EFB1-7A1C-1ED0-1062-75BD3D2335D9}"/>
                </a:ext>
              </a:extLst>
            </p:cNvPr>
            <p:cNvSpPr txBox="1"/>
            <p:nvPr/>
          </p:nvSpPr>
          <p:spPr>
            <a:xfrm>
              <a:off x="4525330"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14</a:t>
              </a:r>
            </a:p>
          </p:txBody>
        </p:sp>
        <p:sp>
          <p:nvSpPr>
            <p:cNvPr id="20" name="Line 21">
              <a:extLst>
                <a:ext uri="{FF2B5EF4-FFF2-40B4-BE49-F238E27FC236}">
                  <a16:creationId xmlns:a16="http://schemas.microsoft.com/office/drawing/2014/main" id="{AD35B2DC-33EE-82EF-8A5F-C8865961423B}"/>
                </a:ext>
              </a:extLst>
            </p:cNvPr>
            <p:cNvSpPr>
              <a:spLocks noChangeShapeType="1"/>
            </p:cNvSpPr>
            <p:nvPr/>
          </p:nvSpPr>
          <p:spPr bwMode="auto">
            <a:xfrm>
              <a:off x="440690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4" name="TextBox 23">
              <a:extLst>
                <a:ext uri="{FF2B5EF4-FFF2-40B4-BE49-F238E27FC236}">
                  <a16:creationId xmlns:a16="http://schemas.microsoft.com/office/drawing/2014/main" id="{F9DBBADE-FC2A-448B-6784-6E3ED2284D36}"/>
                </a:ext>
              </a:extLst>
            </p:cNvPr>
            <p:cNvSpPr txBox="1"/>
            <p:nvPr/>
          </p:nvSpPr>
          <p:spPr>
            <a:xfrm>
              <a:off x="4270001"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13</a:t>
              </a:r>
            </a:p>
          </p:txBody>
        </p:sp>
        <p:sp>
          <p:nvSpPr>
            <p:cNvPr id="25" name="Line 21">
              <a:extLst>
                <a:ext uri="{FF2B5EF4-FFF2-40B4-BE49-F238E27FC236}">
                  <a16:creationId xmlns:a16="http://schemas.microsoft.com/office/drawing/2014/main" id="{C7B8B469-9FAB-D856-FFCE-C2F8A44AEAB2}"/>
                </a:ext>
              </a:extLst>
            </p:cNvPr>
            <p:cNvSpPr>
              <a:spLocks noChangeShapeType="1"/>
            </p:cNvSpPr>
            <p:nvPr/>
          </p:nvSpPr>
          <p:spPr bwMode="auto">
            <a:xfrm>
              <a:off x="415157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6" name="TextBox 25">
              <a:extLst>
                <a:ext uri="{FF2B5EF4-FFF2-40B4-BE49-F238E27FC236}">
                  <a16:creationId xmlns:a16="http://schemas.microsoft.com/office/drawing/2014/main" id="{D10BB11E-7153-4A6C-3C2F-6074B3E4824D}"/>
                </a:ext>
              </a:extLst>
            </p:cNvPr>
            <p:cNvSpPr txBox="1"/>
            <p:nvPr/>
          </p:nvSpPr>
          <p:spPr>
            <a:xfrm>
              <a:off x="4014674"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27" name="Line 21">
              <a:extLst>
                <a:ext uri="{FF2B5EF4-FFF2-40B4-BE49-F238E27FC236}">
                  <a16:creationId xmlns:a16="http://schemas.microsoft.com/office/drawing/2014/main" id="{06FA2C82-A24C-3BD6-11AA-F4938DFF9521}"/>
                </a:ext>
              </a:extLst>
            </p:cNvPr>
            <p:cNvSpPr>
              <a:spLocks noChangeShapeType="1"/>
            </p:cNvSpPr>
            <p:nvPr/>
          </p:nvSpPr>
          <p:spPr bwMode="auto">
            <a:xfrm>
              <a:off x="3896250"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8" name="TextBox 27">
              <a:extLst>
                <a:ext uri="{FF2B5EF4-FFF2-40B4-BE49-F238E27FC236}">
                  <a16:creationId xmlns:a16="http://schemas.microsoft.com/office/drawing/2014/main" id="{37F995B1-0E9C-5B8B-5D27-5FE144A61A86}"/>
                </a:ext>
              </a:extLst>
            </p:cNvPr>
            <p:cNvSpPr txBox="1"/>
            <p:nvPr/>
          </p:nvSpPr>
          <p:spPr>
            <a:xfrm>
              <a:off x="3758398" y="4739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11</a:t>
              </a:r>
            </a:p>
          </p:txBody>
        </p:sp>
        <p:sp>
          <p:nvSpPr>
            <p:cNvPr id="29" name="Line 21">
              <a:extLst>
                <a:ext uri="{FF2B5EF4-FFF2-40B4-BE49-F238E27FC236}">
                  <a16:creationId xmlns:a16="http://schemas.microsoft.com/office/drawing/2014/main" id="{5F63DC4D-5C43-4EC9-8598-A55FAFB662EB}"/>
                </a:ext>
              </a:extLst>
            </p:cNvPr>
            <p:cNvSpPr>
              <a:spLocks noChangeShapeType="1"/>
            </p:cNvSpPr>
            <p:nvPr/>
          </p:nvSpPr>
          <p:spPr bwMode="auto">
            <a:xfrm>
              <a:off x="364092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0" name="TextBox 29">
              <a:extLst>
                <a:ext uri="{FF2B5EF4-FFF2-40B4-BE49-F238E27FC236}">
                  <a16:creationId xmlns:a16="http://schemas.microsoft.com/office/drawing/2014/main" id="{710D2B56-D9C1-926C-50E3-923D29333729}"/>
                </a:ext>
              </a:extLst>
            </p:cNvPr>
            <p:cNvSpPr txBox="1"/>
            <p:nvPr/>
          </p:nvSpPr>
          <p:spPr>
            <a:xfrm>
              <a:off x="3504019"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10</a:t>
              </a:r>
            </a:p>
          </p:txBody>
        </p:sp>
        <p:sp>
          <p:nvSpPr>
            <p:cNvPr id="31" name="Line 21">
              <a:extLst>
                <a:ext uri="{FF2B5EF4-FFF2-40B4-BE49-F238E27FC236}">
                  <a16:creationId xmlns:a16="http://schemas.microsoft.com/office/drawing/2014/main" id="{27D20613-0FF7-BEB6-B392-84BA62E6CB80}"/>
                </a:ext>
              </a:extLst>
            </p:cNvPr>
            <p:cNvSpPr>
              <a:spLocks noChangeShapeType="1"/>
            </p:cNvSpPr>
            <p:nvPr/>
          </p:nvSpPr>
          <p:spPr bwMode="auto">
            <a:xfrm>
              <a:off x="3385595"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2" name="TextBox 31">
              <a:extLst>
                <a:ext uri="{FF2B5EF4-FFF2-40B4-BE49-F238E27FC236}">
                  <a16:creationId xmlns:a16="http://schemas.microsoft.com/office/drawing/2014/main" id="{E7AD8B36-70C0-01D6-2C0A-06A6CC1CBE69}"/>
                </a:ext>
              </a:extLst>
            </p:cNvPr>
            <p:cNvSpPr txBox="1"/>
            <p:nvPr/>
          </p:nvSpPr>
          <p:spPr>
            <a:xfrm>
              <a:off x="3298037"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9</a:t>
              </a:r>
            </a:p>
          </p:txBody>
        </p:sp>
        <p:sp>
          <p:nvSpPr>
            <p:cNvPr id="33" name="Line 21">
              <a:extLst>
                <a:ext uri="{FF2B5EF4-FFF2-40B4-BE49-F238E27FC236}">
                  <a16:creationId xmlns:a16="http://schemas.microsoft.com/office/drawing/2014/main" id="{408E8BC5-BC37-B30C-79D8-A5F103520987}"/>
                </a:ext>
              </a:extLst>
            </p:cNvPr>
            <p:cNvSpPr>
              <a:spLocks noChangeShapeType="1"/>
            </p:cNvSpPr>
            <p:nvPr/>
          </p:nvSpPr>
          <p:spPr bwMode="auto">
            <a:xfrm>
              <a:off x="3130268"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4" name="TextBox 33">
              <a:extLst>
                <a:ext uri="{FF2B5EF4-FFF2-40B4-BE49-F238E27FC236}">
                  <a16:creationId xmlns:a16="http://schemas.microsoft.com/office/drawing/2014/main" id="{FCB1D612-CDF9-7287-5066-7E120BC05D6E}"/>
                </a:ext>
              </a:extLst>
            </p:cNvPr>
            <p:cNvSpPr txBox="1"/>
            <p:nvPr/>
          </p:nvSpPr>
          <p:spPr>
            <a:xfrm>
              <a:off x="3042709"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8</a:t>
              </a:r>
            </a:p>
          </p:txBody>
        </p:sp>
        <p:sp>
          <p:nvSpPr>
            <p:cNvPr id="35" name="Line 21">
              <a:extLst>
                <a:ext uri="{FF2B5EF4-FFF2-40B4-BE49-F238E27FC236}">
                  <a16:creationId xmlns:a16="http://schemas.microsoft.com/office/drawing/2014/main" id="{B0697148-BB6F-C3AE-7EC2-2F9E8FF4296C}"/>
                </a:ext>
              </a:extLst>
            </p:cNvPr>
            <p:cNvSpPr>
              <a:spLocks noChangeShapeType="1"/>
            </p:cNvSpPr>
            <p:nvPr/>
          </p:nvSpPr>
          <p:spPr bwMode="auto">
            <a:xfrm>
              <a:off x="2874940"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6" name="TextBox 35">
              <a:extLst>
                <a:ext uri="{FF2B5EF4-FFF2-40B4-BE49-F238E27FC236}">
                  <a16:creationId xmlns:a16="http://schemas.microsoft.com/office/drawing/2014/main" id="{9EED8E97-C551-0051-607A-698B76F1C1B7}"/>
                </a:ext>
              </a:extLst>
            </p:cNvPr>
            <p:cNvSpPr txBox="1"/>
            <p:nvPr/>
          </p:nvSpPr>
          <p:spPr>
            <a:xfrm>
              <a:off x="2787382"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7</a:t>
              </a:r>
            </a:p>
          </p:txBody>
        </p:sp>
        <p:sp>
          <p:nvSpPr>
            <p:cNvPr id="37" name="Line 21">
              <a:extLst>
                <a:ext uri="{FF2B5EF4-FFF2-40B4-BE49-F238E27FC236}">
                  <a16:creationId xmlns:a16="http://schemas.microsoft.com/office/drawing/2014/main" id="{4E1CBE22-6CE8-D015-D8CC-BC9E84C5978B}"/>
                </a:ext>
              </a:extLst>
            </p:cNvPr>
            <p:cNvSpPr>
              <a:spLocks noChangeShapeType="1"/>
            </p:cNvSpPr>
            <p:nvPr/>
          </p:nvSpPr>
          <p:spPr bwMode="auto">
            <a:xfrm>
              <a:off x="2619613"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8" name="TextBox 37">
              <a:extLst>
                <a:ext uri="{FF2B5EF4-FFF2-40B4-BE49-F238E27FC236}">
                  <a16:creationId xmlns:a16="http://schemas.microsoft.com/office/drawing/2014/main" id="{621E5128-CBE0-B21E-AEB6-5058CCE4655C}"/>
                </a:ext>
              </a:extLst>
            </p:cNvPr>
            <p:cNvSpPr txBox="1"/>
            <p:nvPr/>
          </p:nvSpPr>
          <p:spPr>
            <a:xfrm>
              <a:off x="2532054"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a:t>
              </a:r>
            </a:p>
          </p:txBody>
        </p:sp>
        <p:sp>
          <p:nvSpPr>
            <p:cNvPr id="39" name="Line 21">
              <a:extLst>
                <a:ext uri="{FF2B5EF4-FFF2-40B4-BE49-F238E27FC236}">
                  <a16:creationId xmlns:a16="http://schemas.microsoft.com/office/drawing/2014/main" id="{6959F4C1-2FFC-E237-DA3C-3380FCDDC5E6}"/>
                </a:ext>
              </a:extLst>
            </p:cNvPr>
            <p:cNvSpPr>
              <a:spLocks noChangeShapeType="1"/>
            </p:cNvSpPr>
            <p:nvPr/>
          </p:nvSpPr>
          <p:spPr bwMode="auto">
            <a:xfrm>
              <a:off x="236428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0" name="TextBox 39">
              <a:extLst>
                <a:ext uri="{FF2B5EF4-FFF2-40B4-BE49-F238E27FC236}">
                  <a16:creationId xmlns:a16="http://schemas.microsoft.com/office/drawing/2014/main" id="{A07DB14C-7DB0-2DE4-9520-35052A9E4562}"/>
                </a:ext>
              </a:extLst>
            </p:cNvPr>
            <p:cNvSpPr txBox="1"/>
            <p:nvPr/>
          </p:nvSpPr>
          <p:spPr>
            <a:xfrm>
              <a:off x="2276728"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5</a:t>
              </a:r>
            </a:p>
          </p:txBody>
        </p:sp>
        <p:sp>
          <p:nvSpPr>
            <p:cNvPr id="41" name="Line 21">
              <a:extLst>
                <a:ext uri="{FF2B5EF4-FFF2-40B4-BE49-F238E27FC236}">
                  <a16:creationId xmlns:a16="http://schemas.microsoft.com/office/drawing/2014/main" id="{28141A2A-0BCD-759C-ECF7-2041BDEF60BE}"/>
                </a:ext>
              </a:extLst>
            </p:cNvPr>
            <p:cNvSpPr>
              <a:spLocks noChangeShapeType="1"/>
            </p:cNvSpPr>
            <p:nvPr/>
          </p:nvSpPr>
          <p:spPr bwMode="auto">
            <a:xfrm>
              <a:off x="2108958"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2" name="TextBox 41">
              <a:extLst>
                <a:ext uri="{FF2B5EF4-FFF2-40B4-BE49-F238E27FC236}">
                  <a16:creationId xmlns:a16="http://schemas.microsoft.com/office/drawing/2014/main" id="{25E3E14C-A001-8CF1-6811-56DBB592D776}"/>
                </a:ext>
              </a:extLst>
            </p:cNvPr>
            <p:cNvSpPr txBox="1"/>
            <p:nvPr/>
          </p:nvSpPr>
          <p:spPr>
            <a:xfrm>
              <a:off x="2021400"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4</a:t>
              </a:r>
            </a:p>
          </p:txBody>
        </p:sp>
        <p:sp>
          <p:nvSpPr>
            <p:cNvPr id="43" name="Line 21">
              <a:extLst>
                <a:ext uri="{FF2B5EF4-FFF2-40B4-BE49-F238E27FC236}">
                  <a16:creationId xmlns:a16="http://schemas.microsoft.com/office/drawing/2014/main" id="{AFB0E884-5032-90DC-E91F-5A5247269E31}"/>
                </a:ext>
              </a:extLst>
            </p:cNvPr>
            <p:cNvSpPr>
              <a:spLocks noChangeShapeType="1"/>
            </p:cNvSpPr>
            <p:nvPr/>
          </p:nvSpPr>
          <p:spPr bwMode="auto">
            <a:xfrm>
              <a:off x="1853631"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4" name="TextBox 43">
              <a:extLst>
                <a:ext uri="{FF2B5EF4-FFF2-40B4-BE49-F238E27FC236}">
                  <a16:creationId xmlns:a16="http://schemas.microsoft.com/office/drawing/2014/main" id="{CEE1DDB4-B35B-90A3-4B86-CCED89C736EB}"/>
                </a:ext>
              </a:extLst>
            </p:cNvPr>
            <p:cNvSpPr txBox="1"/>
            <p:nvPr/>
          </p:nvSpPr>
          <p:spPr>
            <a:xfrm>
              <a:off x="1766072"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a:t>
              </a:r>
            </a:p>
          </p:txBody>
        </p:sp>
        <p:sp>
          <p:nvSpPr>
            <p:cNvPr id="45" name="Line 21">
              <a:extLst>
                <a:ext uri="{FF2B5EF4-FFF2-40B4-BE49-F238E27FC236}">
                  <a16:creationId xmlns:a16="http://schemas.microsoft.com/office/drawing/2014/main" id="{AA1683B8-B827-0F66-48BB-377C928A5F33}"/>
                </a:ext>
              </a:extLst>
            </p:cNvPr>
            <p:cNvSpPr>
              <a:spLocks noChangeShapeType="1"/>
            </p:cNvSpPr>
            <p:nvPr/>
          </p:nvSpPr>
          <p:spPr bwMode="auto">
            <a:xfrm>
              <a:off x="159830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6" name="TextBox 45">
              <a:extLst>
                <a:ext uri="{FF2B5EF4-FFF2-40B4-BE49-F238E27FC236}">
                  <a16:creationId xmlns:a16="http://schemas.microsoft.com/office/drawing/2014/main" id="{993D3A7E-2CC9-F249-8263-C877D34D28BC}"/>
                </a:ext>
              </a:extLst>
            </p:cNvPr>
            <p:cNvSpPr txBox="1"/>
            <p:nvPr/>
          </p:nvSpPr>
          <p:spPr>
            <a:xfrm>
              <a:off x="1510746"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a:t>
              </a:r>
            </a:p>
          </p:txBody>
        </p:sp>
        <p:sp>
          <p:nvSpPr>
            <p:cNvPr id="47" name="Line 21">
              <a:extLst>
                <a:ext uri="{FF2B5EF4-FFF2-40B4-BE49-F238E27FC236}">
                  <a16:creationId xmlns:a16="http://schemas.microsoft.com/office/drawing/2014/main" id="{09CF334F-2CCE-738C-3458-64090E03E8FE}"/>
                </a:ext>
              </a:extLst>
            </p:cNvPr>
            <p:cNvSpPr>
              <a:spLocks noChangeShapeType="1"/>
            </p:cNvSpPr>
            <p:nvPr/>
          </p:nvSpPr>
          <p:spPr bwMode="auto">
            <a:xfrm>
              <a:off x="134297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8" name="TextBox 47">
              <a:extLst>
                <a:ext uri="{FF2B5EF4-FFF2-40B4-BE49-F238E27FC236}">
                  <a16:creationId xmlns:a16="http://schemas.microsoft.com/office/drawing/2014/main" id="{66428927-D422-C0D0-89B4-9BB3CE7DBF78}"/>
                </a:ext>
              </a:extLst>
            </p:cNvPr>
            <p:cNvSpPr txBox="1"/>
            <p:nvPr/>
          </p:nvSpPr>
          <p:spPr>
            <a:xfrm>
              <a:off x="1255418"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a:t>
              </a:r>
            </a:p>
          </p:txBody>
        </p:sp>
        <p:sp>
          <p:nvSpPr>
            <p:cNvPr id="49" name="Line 21">
              <a:extLst>
                <a:ext uri="{FF2B5EF4-FFF2-40B4-BE49-F238E27FC236}">
                  <a16:creationId xmlns:a16="http://schemas.microsoft.com/office/drawing/2014/main" id="{1A43B2B0-6043-5E64-3FFF-6718B3ED98CC}"/>
                </a:ext>
              </a:extLst>
            </p:cNvPr>
            <p:cNvSpPr>
              <a:spLocks noChangeShapeType="1"/>
            </p:cNvSpPr>
            <p:nvPr/>
          </p:nvSpPr>
          <p:spPr bwMode="auto">
            <a:xfrm>
              <a:off x="108553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50" name="TextBox 49">
              <a:extLst>
                <a:ext uri="{FF2B5EF4-FFF2-40B4-BE49-F238E27FC236}">
                  <a16:creationId xmlns:a16="http://schemas.microsoft.com/office/drawing/2014/main" id="{0129E084-12B7-C621-07F8-FEE5CDBB42A2}"/>
                </a:ext>
              </a:extLst>
            </p:cNvPr>
            <p:cNvSpPr txBox="1"/>
            <p:nvPr/>
          </p:nvSpPr>
          <p:spPr>
            <a:xfrm>
              <a:off x="1000091"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sp>
          <p:nvSpPr>
            <p:cNvPr id="51" name="Line 19">
              <a:extLst>
                <a:ext uri="{FF2B5EF4-FFF2-40B4-BE49-F238E27FC236}">
                  <a16:creationId xmlns:a16="http://schemas.microsoft.com/office/drawing/2014/main" id="{2AE879DC-A4E2-BCF6-479E-7FE31030A5DF}"/>
                </a:ext>
              </a:extLst>
            </p:cNvPr>
            <p:cNvSpPr>
              <a:spLocks noChangeShapeType="1"/>
            </p:cNvSpPr>
            <p:nvPr/>
          </p:nvSpPr>
          <p:spPr bwMode="auto">
            <a:xfrm>
              <a:off x="594843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52" name="TextBox 51">
              <a:extLst>
                <a:ext uri="{FF2B5EF4-FFF2-40B4-BE49-F238E27FC236}">
                  <a16:creationId xmlns:a16="http://schemas.microsoft.com/office/drawing/2014/main" id="{EEBC89E8-12CC-3619-FF66-90DFDFE8E5F7}"/>
                </a:ext>
              </a:extLst>
            </p:cNvPr>
            <p:cNvSpPr txBox="1"/>
            <p:nvPr/>
          </p:nvSpPr>
          <p:spPr>
            <a:xfrm>
              <a:off x="5812700" y="4739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19</a:t>
              </a:r>
            </a:p>
          </p:txBody>
        </p:sp>
      </p:grpSp>
      <p:sp>
        <p:nvSpPr>
          <p:cNvPr id="53" name="TextBox 52">
            <a:extLst>
              <a:ext uri="{FF2B5EF4-FFF2-40B4-BE49-F238E27FC236}">
                <a16:creationId xmlns:a16="http://schemas.microsoft.com/office/drawing/2014/main" id="{D38E4C4B-0065-02EE-279A-07C924F3306A}"/>
              </a:ext>
            </a:extLst>
          </p:cNvPr>
          <p:cNvSpPr txBox="1"/>
          <p:nvPr/>
        </p:nvSpPr>
        <p:spPr>
          <a:xfrm>
            <a:off x="3857285" y="3165605"/>
            <a:ext cx="1693092" cy="523220"/>
          </a:xfrm>
          <a:prstGeom prst="rect">
            <a:avLst/>
          </a:prstGeom>
          <a:noFill/>
        </p:spPr>
        <p:txBody>
          <a:bodyPr wrap="none" rtlCol="0">
            <a:spAutoFit/>
          </a:bodyPr>
          <a:lstStyle/>
          <a:p>
            <a:r>
              <a:rPr lang="ja-JP" sz="1400">
                <a:solidFill>
                  <a:schemeClr val="tx1"/>
                </a:solidFill>
              </a:rPr>
              <a:t>フルキンチニブ + BSC</a:t>
            </a:r>
          </a:p>
          <a:p>
            <a:r>
              <a:rPr lang="ja-JP" sz="1400">
                <a:solidFill>
                  <a:schemeClr val="tx1"/>
                </a:solidFill>
              </a:rPr>
              <a:t>プラセボ+BSC</a:t>
            </a:r>
          </a:p>
        </p:txBody>
      </p:sp>
      <p:graphicFrame>
        <p:nvGraphicFramePr>
          <p:cNvPr id="54" name="Table 203">
            <a:extLst>
              <a:ext uri="{FF2B5EF4-FFF2-40B4-BE49-F238E27FC236}">
                <a16:creationId xmlns:a16="http://schemas.microsoft.com/office/drawing/2014/main" id="{0D4F0613-4248-53FE-A13D-4D4F9E5A612D}"/>
              </a:ext>
            </a:extLst>
          </p:cNvPr>
          <p:cNvGraphicFramePr>
            <a:graphicFrameLocks noGrp="1"/>
          </p:cNvGraphicFramePr>
          <p:nvPr>
            <p:extLst>
              <p:ext uri="{D42A27DB-BD31-4B8C-83A1-F6EECF244321}">
                <p14:modId xmlns:p14="http://schemas.microsoft.com/office/powerpoint/2010/main" val="2383956053"/>
              </p:ext>
            </p:extLst>
          </p:nvPr>
        </p:nvGraphicFramePr>
        <p:xfrm>
          <a:off x="1750560" y="1834131"/>
          <a:ext cx="4246536" cy="1115366"/>
        </p:xfrm>
        <a:graphic>
          <a:graphicData uri="http://schemas.openxmlformats.org/drawingml/2006/table">
            <a:tbl>
              <a:tblPr firstRow="1" bandRow="1">
                <a:tableStyleId>{9D7B26C5-4107-4FEC-AEDC-1716B250A1EF}</a:tableStyleId>
              </a:tblPr>
              <a:tblGrid>
                <a:gridCol w="1886149">
                  <a:extLst>
                    <a:ext uri="{9D8B030D-6E8A-4147-A177-3AD203B41FA5}">
                      <a16:colId xmlns:a16="http://schemas.microsoft.com/office/drawing/2014/main" val="3380729580"/>
                    </a:ext>
                  </a:extLst>
                </a:gridCol>
                <a:gridCol w="1234440">
                  <a:extLst>
                    <a:ext uri="{9D8B030D-6E8A-4147-A177-3AD203B41FA5}">
                      <a16:colId xmlns:a16="http://schemas.microsoft.com/office/drawing/2014/main" val="55522860"/>
                    </a:ext>
                  </a:extLst>
                </a:gridCol>
                <a:gridCol w="1125947">
                  <a:extLst>
                    <a:ext uri="{9D8B030D-6E8A-4147-A177-3AD203B41FA5}">
                      <a16:colId xmlns:a16="http://schemas.microsoft.com/office/drawing/2014/main" val="3165410819"/>
                    </a:ext>
                  </a:extLst>
                </a:gridCol>
              </a:tblGrid>
              <a:tr h="217783">
                <a:tc>
                  <a:txBody>
                    <a:bodyPr/>
                    <a:lstStyle/>
                    <a:p>
                      <a:endParaRPr lang="en-GB" sz="1000" dirty="0">
                        <a:solidFill>
                          <a:srgbClr val="4D4D4D"/>
                        </a:solidFill>
                      </a:endParaRPr>
                    </a:p>
                  </a:txBody>
                  <a:tcPr marL="36000" marR="36000" marT="36000" marB="36000" anchor="ctr"/>
                </a:tc>
                <a:tc>
                  <a:txBody>
                    <a:bodyPr/>
                    <a:lstStyle/>
                    <a:p>
                      <a:pPr algn="ctr"/>
                      <a:r>
                        <a:rPr lang="ja-JP" sz="1000" dirty="0"/>
                        <a:t>フルキンチニブ
(n=461)</a:t>
                      </a:r>
                    </a:p>
                  </a:txBody>
                  <a:tcPr marL="36000" marR="36000" marT="36000" marB="36000" anchor="ctr"/>
                </a:tc>
                <a:tc>
                  <a:txBody>
                    <a:bodyPr/>
                    <a:lstStyle/>
                    <a:p>
                      <a:pPr algn="ctr"/>
                      <a:r>
                        <a:rPr lang="ja-JP" sz="1000" dirty="0"/>
                        <a:t>プラセボ
(n=230)</a:t>
                      </a:r>
                    </a:p>
                  </a:txBody>
                  <a:tcPr marL="36000" marR="36000" marT="36000" marB="36000" anchor="ctr"/>
                </a:tc>
                <a:extLst>
                  <a:ext uri="{0D108BD9-81ED-4DB2-BD59-A6C34878D82A}">
                    <a16:rowId xmlns:a16="http://schemas.microsoft.com/office/drawing/2014/main" val="680316179"/>
                  </a:ext>
                </a:extLst>
              </a:tr>
              <a:tr h="217783">
                <a:tc>
                  <a:txBody>
                    <a:bodyPr/>
                    <a:lstStyle/>
                    <a:p>
                      <a:r>
                        <a:rPr lang="ja-JP" sz="1000"/>
                        <a:t>イベント、n (%)</a:t>
                      </a:r>
                    </a:p>
                  </a:txBody>
                  <a:tcPr marL="36000" marR="36000" marT="36000" marB="36000" anchor="ctr">
                    <a:noFill/>
                  </a:tcPr>
                </a:tc>
                <a:tc>
                  <a:txBody>
                    <a:bodyPr/>
                    <a:lstStyle/>
                    <a:p>
                      <a:pPr algn="ctr"/>
                      <a:r>
                        <a:rPr lang="ja-JP" sz="1000"/>
                        <a:t>392 (85.0)</a:t>
                      </a:r>
                    </a:p>
                  </a:txBody>
                  <a:tcPr marL="36000" marR="36000" marT="36000" marB="36000" anchor="ctr">
                    <a:noFill/>
                  </a:tcPr>
                </a:tc>
                <a:tc>
                  <a:txBody>
                    <a:bodyPr/>
                    <a:lstStyle/>
                    <a:p>
                      <a:pPr algn="ctr"/>
                      <a:r>
                        <a:rPr lang="ja-JP" sz="1000"/>
                        <a:t>213 (92.6)</a:t>
                      </a:r>
                    </a:p>
                  </a:txBody>
                  <a:tcPr marL="36000" marR="36000" marT="36000" marB="36000" anchor="ctr">
                    <a:noFill/>
                  </a:tcPr>
                </a:tc>
                <a:extLst>
                  <a:ext uri="{0D108BD9-81ED-4DB2-BD59-A6C34878D82A}">
                    <a16:rowId xmlns:a16="http://schemas.microsoft.com/office/drawing/2014/main" val="1339050655"/>
                  </a:ext>
                </a:extLst>
              </a:tr>
              <a:tr h="257083">
                <a:tc>
                  <a:txBody>
                    <a:bodyPr/>
                    <a:lstStyle/>
                    <a:p>
                      <a:r>
                        <a:rPr lang="ja-JP" sz="1000"/>
                        <a:t>mPFS、月数(95%CI)</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t>3.7 (3.5、3.8)</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t>1.8 (1.8、1.9)</a:t>
                      </a:r>
                    </a:p>
                  </a:txBody>
                  <a:tcPr marL="36000" marR="36000" marT="36000" marB="36000" anchor="ctr"/>
                </a:tc>
                <a:extLst>
                  <a:ext uri="{0D108BD9-81ED-4DB2-BD59-A6C34878D82A}">
                    <a16:rowId xmlns:a16="http://schemas.microsoft.com/office/drawing/2014/main" val="1574203941"/>
                  </a:ext>
                </a:extLst>
              </a:tr>
              <a:tr h="257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a:t>層別HR (95%CI)l p値</a:t>
                      </a: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t>0.321 (0.267、0.386); &lt;0.001</a:t>
                      </a:r>
                    </a:p>
                  </a:txBody>
                  <a:tcPr marL="36000" marR="36000" marT="36000" marB="36000" anchor="ctr">
                    <a:noFill/>
                  </a:tcPr>
                </a:tc>
                <a:tc hMerge="1">
                  <a:txBody>
                    <a:bodyPr/>
                    <a:lstStyle/>
                    <a:p>
                      <a:endParaRPr lang="en-GB"/>
                    </a:p>
                  </a:txBody>
                  <a:tcPr/>
                </a:tc>
                <a:extLst>
                  <a:ext uri="{0D108BD9-81ED-4DB2-BD59-A6C34878D82A}">
                    <a16:rowId xmlns:a16="http://schemas.microsoft.com/office/drawing/2014/main" val="199721024"/>
                  </a:ext>
                </a:extLst>
              </a:tr>
            </a:tbl>
          </a:graphicData>
        </a:graphic>
      </p:graphicFrame>
      <p:grpSp>
        <p:nvGrpSpPr>
          <p:cNvPr id="55" name="Group 54">
            <a:extLst>
              <a:ext uri="{FF2B5EF4-FFF2-40B4-BE49-F238E27FC236}">
                <a16:creationId xmlns:a16="http://schemas.microsoft.com/office/drawing/2014/main" id="{8EE486F7-DD2E-84CC-2B69-6FF617CEEFA4}"/>
              </a:ext>
            </a:extLst>
          </p:cNvPr>
          <p:cNvGrpSpPr/>
          <p:nvPr/>
        </p:nvGrpSpPr>
        <p:grpSpPr>
          <a:xfrm>
            <a:off x="1047014" y="2602159"/>
            <a:ext cx="4932000" cy="2144310"/>
            <a:chOff x="3076575" y="2095500"/>
            <a:chExt cx="6034715" cy="2662818"/>
          </a:xfrm>
        </p:grpSpPr>
        <p:sp>
          <p:nvSpPr>
            <p:cNvPr id="56" name="Freeform: Shape 206">
              <a:extLst>
                <a:ext uri="{FF2B5EF4-FFF2-40B4-BE49-F238E27FC236}">
                  <a16:creationId xmlns:a16="http://schemas.microsoft.com/office/drawing/2014/main" id="{11F76192-2543-60CD-B64B-5633CCC10A1A}"/>
                </a:ext>
              </a:extLst>
            </p:cNvPr>
            <p:cNvSpPr/>
            <p:nvPr/>
          </p:nvSpPr>
          <p:spPr>
            <a:xfrm>
              <a:off x="3076575" y="2136594"/>
              <a:ext cx="6034715" cy="2597730"/>
            </a:xfrm>
            <a:custGeom>
              <a:avLst/>
              <a:gdLst>
                <a:gd name="connsiteX0" fmla="*/ 6034716 w 6034715"/>
                <a:gd name="connsiteY0" fmla="*/ 2597731 h 2597730"/>
                <a:gd name="connsiteX1" fmla="*/ 4605966 w 6034715"/>
                <a:gd name="connsiteY1" fmla="*/ 2597731 h 2597730"/>
                <a:gd name="connsiteX2" fmla="*/ 4605966 w 6034715"/>
                <a:gd name="connsiteY2" fmla="*/ 2587739 h 2597730"/>
                <a:gd name="connsiteX3" fmla="*/ 4459434 w 6034715"/>
                <a:gd name="connsiteY3" fmla="*/ 2587739 h 2597730"/>
                <a:gd name="connsiteX4" fmla="*/ 4459434 w 6034715"/>
                <a:gd name="connsiteY4" fmla="*/ 2577747 h 2597730"/>
                <a:gd name="connsiteX5" fmla="*/ 4342867 w 6034715"/>
                <a:gd name="connsiteY5" fmla="*/ 2577747 h 2597730"/>
                <a:gd name="connsiteX6" fmla="*/ 4342867 w 6034715"/>
                <a:gd name="connsiteY6" fmla="*/ 2561088 h 2597730"/>
                <a:gd name="connsiteX7" fmla="*/ 4166359 w 6034715"/>
                <a:gd name="connsiteY7" fmla="*/ 2561088 h 2597730"/>
                <a:gd name="connsiteX8" fmla="*/ 4166359 w 6034715"/>
                <a:gd name="connsiteY8" fmla="*/ 2544438 h 2597730"/>
                <a:gd name="connsiteX9" fmla="*/ 3750050 w 6034715"/>
                <a:gd name="connsiteY9" fmla="*/ 2544438 h 2597730"/>
                <a:gd name="connsiteX10" fmla="*/ 3750050 w 6034715"/>
                <a:gd name="connsiteY10" fmla="*/ 2557764 h 2597730"/>
                <a:gd name="connsiteX11" fmla="*/ 3650142 w 6034715"/>
                <a:gd name="connsiteY11" fmla="*/ 2557764 h 2597730"/>
                <a:gd name="connsiteX12" fmla="*/ 3650142 w 6034715"/>
                <a:gd name="connsiteY12" fmla="*/ 2534447 h 2597730"/>
                <a:gd name="connsiteX13" fmla="*/ 3596850 w 6034715"/>
                <a:gd name="connsiteY13" fmla="*/ 2534447 h 2597730"/>
                <a:gd name="connsiteX14" fmla="*/ 3596850 w 6034715"/>
                <a:gd name="connsiteY14" fmla="*/ 2517797 h 2597730"/>
                <a:gd name="connsiteX15" fmla="*/ 3566884 w 6034715"/>
                <a:gd name="connsiteY15" fmla="*/ 2517797 h 2597730"/>
                <a:gd name="connsiteX16" fmla="*/ 3566884 w 6034715"/>
                <a:gd name="connsiteY16" fmla="*/ 2497814 h 2597730"/>
                <a:gd name="connsiteX17" fmla="*/ 3553559 w 6034715"/>
                <a:gd name="connsiteY17" fmla="*/ 2497814 h 2597730"/>
                <a:gd name="connsiteX18" fmla="*/ 3553559 w 6034715"/>
                <a:gd name="connsiteY18" fmla="*/ 2487822 h 2597730"/>
                <a:gd name="connsiteX19" fmla="*/ 3510258 w 6034715"/>
                <a:gd name="connsiteY19" fmla="*/ 2487822 h 2597730"/>
                <a:gd name="connsiteX20" fmla="*/ 3510258 w 6034715"/>
                <a:gd name="connsiteY20" fmla="*/ 2487822 h 2597730"/>
                <a:gd name="connsiteX21" fmla="*/ 3493608 w 6034715"/>
                <a:gd name="connsiteY21" fmla="*/ 2487822 h 2597730"/>
                <a:gd name="connsiteX22" fmla="*/ 3493608 w 6034715"/>
                <a:gd name="connsiteY22" fmla="*/ 2467838 h 2597730"/>
                <a:gd name="connsiteX23" fmla="*/ 3233833 w 6034715"/>
                <a:gd name="connsiteY23" fmla="*/ 2467838 h 2597730"/>
                <a:gd name="connsiteX24" fmla="*/ 3233833 w 6034715"/>
                <a:gd name="connsiteY24" fmla="*/ 2451189 h 2597730"/>
                <a:gd name="connsiteX25" fmla="*/ 3037342 w 6034715"/>
                <a:gd name="connsiteY25" fmla="*/ 2451189 h 2597730"/>
                <a:gd name="connsiteX26" fmla="*/ 3037342 w 6034715"/>
                <a:gd name="connsiteY26" fmla="*/ 2431205 h 2597730"/>
                <a:gd name="connsiteX27" fmla="*/ 2987383 w 6034715"/>
                <a:gd name="connsiteY27" fmla="*/ 2431205 h 2597730"/>
                <a:gd name="connsiteX28" fmla="*/ 2987383 w 6034715"/>
                <a:gd name="connsiteY28" fmla="*/ 2397906 h 2597730"/>
                <a:gd name="connsiteX29" fmla="*/ 2964075 w 6034715"/>
                <a:gd name="connsiteY29" fmla="*/ 2397906 h 2597730"/>
                <a:gd name="connsiteX30" fmla="*/ 2964075 w 6034715"/>
                <a:gd name="connsiteY30" fmla="*/ 2391238 h 2597730"/>
                <a:gd name="connsiteX31" fmla="*/ 2950750 w 6034715"/>
                <a:gd name="connsiteY31" fmla="*/ 2391238 h 2597730"/>
                <a:gd name="connsiteX32" fmla="*/ 2950750 w 6034715"/>
                <a:gd name="connsiteY32" fmla="*/ 2371255 h 2597730"/>
                <a:gd name="connsiteX33" fmla="*/ 2917451 w 6034715"/>
                <a:gd name="connsiteY33" fmla="*/ 2371255 h 2597730"/>
                <a:gd name="connsiteX34" fmla="*/ 2917451 w 6034715"/>
                <a:gd name="connsiteY34" fmla="*/ 2357939 h 2597730"/>
                <a:gd name="connsiteX35" fmla="*/ 2860834 w 6034715"/>
                <a:gd name="connsiteY35" fmla="*/ 2357939 h 2597730"/>
                <a:gd name="connsiteX36" fmla="*/ 2860834 w 6034715"/>
                <a:gd name="connsiteY36" fmla="*/ 2347947 h 2597730"/>
                <a:gd name="connsiteX37" fmla="*/ 2824191 w 6034715"/>
                <a:gd name="connsiteY37" fmla="*/ 2347947 h 2597730"/>
                <a:gd name="connsiteX38" fmla="*/ 2824191 w 6034715"/>
                <a:gd name="connsiteY38" fmla="*/ 2341289 h 2597730"/>
                <a:gd name="connsiteX39" fmla="*/ 2724284 w 6034715"/>
                <a:gd name="connsiteY39" fmla="*/ 2341289 h 2597730"/>
                <a:gd name="connsiteX40" fmla="*/ 2724284 w 6034715"/>
                <a:gd name="connsiteY40" fmla="*/ 2337955 h 2597730"/>
                <a:gd name="connsiteX41" fmla="*/ 2674325 w 6034715"/>
                <a:gd name="connsiteY41" fmla="*/ 2337955 h 2597730"/>
                <a:gd name="connsiteX42" fmla="*/ 2674325 w 6034715"/>
                <a:gd name="connsiteY42" fmla="*/ 2321306 h 2597730"/>
                <a:gd name="connsiteX43" fmla="*/ 2587733 w 6034715"/>
                <a:gd name="connsiteY43" fmla="*/ 2321306 h 2597730"/>
                <a:gd name="connsiteX44" fmla="*/ 2587733 w 6034715"/>
                <a:gd name="connsiteY44" fmla="*/ 2304656 h 2597730"/>
                <a:gd name="connsiteX45" fmla="*/ 2544442 w 6034715"/>
                <a:gd name="connsiteY45" fmla="*/ 2304656 h 2597730"/>
                <a:gd name="connsiteX46" fmla="*/ 2544442 w 6034715"/>
                <a:gd name="connsiteY46" fmla="*/ 2291331 h 2597730"/>
                <a:gd name="connsiteX47" fmla="*/ 2474500 w 6034715"/>
                <a:gd name="connsiteY47" fmla="*/ 2291331 h 2597730"/>
                <a:gd name="connsiteX48" fmla="*/ 2474500 w 6034715"/>
                <a:gd name="connsiteY48" fmla="*/ 2268013 h 2597730"/>
                <a:gd name="connsiteX49" fmla="*/ 2434533 w 6034715"/>
                <a:gd name="connsiteY49" fmla="*/ 2268013 h 2597730"/>
                <a:gd name="connsiteX50" fmla="*/ 2434533 w 6034715"/>
                <a:gd name="connsiteY50" fmla="*/ 2241372 h 2597730"/>
                <a:gd name="connsiteX51" fmla="*/ 2387908 w 6034715"/>
                <a:gd name="connsiteY51" fmla="*/ 2241372 h 2597730"/>
                <a:gd name="connsiteX52" fmla="*/ 2387908 w 6034715"/>
                <a:gd name="connsiteY52" fmla="*/ 2211397 h 2597730"/>
                <a:gd name="connsiteX53" fmla="*/ 2367925 w 6034715"/>
                <a:gd name="connsiteY53" fmla="*/ 2211397 h 2597730"/>
                <a:gd name="connsiteX54" fmla="*/ 2367925 w 6034715"/>
                <a:gd name="connsiteY54" fmla="*/ 2168106 h 2597730"/>
                <a:gd name="connsiteX55" fmla="*/ 2321300 w 6034715"/>
                <a:gd name="connsiteY55" fmla="*/ 2168106 h 2597730"/>
                <a:gd name="connsiteX56" fmla="*/ 2321300 w 6034715"/>
                <a:gd name="connsiteY56" fmla="*/ 2154780 h 2597730"/>
                <a:gd name="connsiteX57" fmla="*/ 2274675 w 6034715"/>
                <a:gd name="connsiteY57" fmla="*/ 2154780 h 2597730"/>
                <a:gd name="connsiteX58" fmla="*/ 2274675 w 6034715"/>
                <a:gd name="connsiteY58" fmla="*/ 2131473 h 2597730"/>
                <a:gd name="connsiteX59" fmla="*/ 2218058 w 6034715"/>
                <a:gd name="connsiteY59" fmla="*/ 2131473 h 2597730"/>
                <a:gd name="connsiteX60" fmla="*/ 2218058 w 6034715"/>
                <a:gd name="connsiteY60" fmla="*/ 2118147 h 2597730"/>
                <a:gd name="connsiteX61" fmla="*/ 2054866 w 6034715"/>
                <a:gd name="connsiteY61" fmla="*/ 2118147 h 2597730"/>
                <a:gd name="connsiteX62" fmla="*/ 2054866 w 6034715"/>
                <a:gd name="connsiteY62" fmla="*/ 2098164 h 2597730"/>
                <a:gd name="connsiteX63" fmla="*/ 2031559 w 6034715"/>
                <a:gd name="connsiteY63" fmla="*/ 2098164 h 2597730"/>
                <a:gd name="connsiteX64" fmla="*/ 2031559 w 6034715"/>
                <a:gd name="connsiteY64" fmla="*/ 2068188 h 2597730"/>
                <a:gd name="connsiteX65" fmla="*/ 2001584 w 6034715"/>
                <a:gd name="connsiteY65" fmla="*/ 2068188 h 2597730"/>
                <a:gd name="connsiteX66" fmla="*/ 2001584 w 6034715"/>
                <a:gd name="connsiteY66" fmla="*/ 2048205 h 2597730"/>
                <a:gd name="connsiteX67" fmla="*/ 1961617 w 6034715"/>
                <a:gd name="connsiteY67" fmla="*/ 2048205 h 2597730"/>
                <a:gd name="connsiteX68" fmla="*/ 1961617 w 6034715"/>
                <a:gd name="connsiteY68" fmla="*/ 2014905 h 2597730"/>
                <a:gd name="connsiteX69" fmla="*/ 1881683 w 6034715"/>
                <a:gd name="connsiteY69" fmla="*/ 2014905 h 2597730"/>
                <a:gd name="connsiteX70" fmla="*/ 1881683 w 6034715"/>
                <a:gd name="connsiteY70" fmla="*/ 1991588 h 2597730"/>
                <a:gd name="connsiteX71" fmla="*/ 1865033 w 6034715"/>
                <a:gd name="connsiteY71" fmla="*/ 1991588 h 2597730"/>
                <a:gd name="connsiteX72" fmla="*/ 1865033 w 6034715"/>
                <a:gd name="connsiteY72" fmla="*/ 1964947 h 2597730"/>
                <a:gd name="connsiteX73" fmla="*/ 1818408 w 6034715"/>
                <a:gd name="connsiteY73" fmla="*/ 1964947 h 2597730"/>
                <a:gd name="connsiteX74" fmla="*/ 1818408 w 6034715"/>
                <a:gd name="connsiteY74" fmla="*/ 1904996 h 2597730"/>
                <a:gd name="connsiteX75" fmla="*/ 1805083 w 6034715"/>
                <a:gd name="connsiteY75" fmla="*/ 1904996 h 2597730"/>
                <a:gd name="connsiteX76" fmla="*/ 1805083 w 6034715"/>
                <a:gd name="connsiteY76" fmla="*/ 1855048 h 2597730"/>
                <a:gd name="connsiteX77" fmla="*/ 1788433 w 6034715"/>
                <a:gd name="connsiteY77" fmla="*/ 1855048 h 2597730"/>
                <a:gd name="connsiteX78" fmla="*/ 1788433 w 6034715"/>
                <a:gd name="connsiteY78" fmla="*/ 1791763 h 2597730"/>
                <a:gd name="connsiteX79" fmla="*/ 1748466 w 6034715"/>
                <a:gd name="connsiteY79" fmla="*/ 1791763 h 2597730"/>
                <a:gd name="connsiteX80" fmla="*/ 1748466 w 6034715"/>
                <a:gd name="connsiteY80" fmla="*/ 1741814 h 2597730"/>
                <a:gd name="connsiteX81" fmla="*/ 1728492 w 6034715"/>
                <a:gd name="connsiteY81" fmla="*/ 1741814 h 2597730"/>
                <a:gd name="connsiteX82" fmla="*/ 1728492 w 6034715"/>
                <a:gd name="connsiteY82" fmla="*/ 1725155 h 2597730"/>
                <a:gd name="connsiteX83" fmla="*/ 1631909 w 6034715"/>
                <a:gd name="connsiteY83" fmla="*/ 1725155 h 2597730"/>
                <a:gd name="connsiteX84" fmla="*/ 1631909 w 6034715"/>
                <a:gd name="connsiteY84" fmla="*/ 1705172 h 2597730"/>
                <a:gd name="connsiteX85" fmla="*/ 1588608 w 6034715"/>
                <a:gd name="connsiteY85" fmla="*/ 1705172 h 2597730"/>
                <a:gd name="connsiteX86" fmla="*/ 1588608 w 6034715"/>
                <a:gd name="connsiteY86" fmla="*/ 1691856 h 2597730"/>
                <a:gd name="connsiteX87" fmla="*/ 1541983 w 6034715"/>
                <a:gd name="connsiteY87" fmla="*/ 1691856 h 2597730"/>
                <a:gd name="connsiteX88" fmla="*/ 1541983 w 6034715"/>
                <a:gd name="connsiteY88" fmla="*/ 1671872 h 2597730"/>
                <a:gd name="connsiteX89" fmla="*/ 1505350 w 6034715"/>
                <a:gd name="connsiteY89" fmla="*/ 1671872 h 2597730"/>
                <a:gd name="connsiteX90" fmla="*/ 1505350 w 6034715"/>
                <a:gd name="connsiteY90" fmla="*/ 1655222 h 2597730"/>
                <a:gd name="connsiteX91" fmla="*/ 1448734 w 6034715"/>
                <a:gd name="connsiteY91" fmla="*/ 1655222 h 2597730"/>
                <a:gd name="connsiteX92" fmla="*/ 1448734 w 6034715"/>
                <a:gd name="connsiteY92" fmla="*/ 1631905 h 2597730"/>
                <a:gd name="connsiteX93" fmla="*/ 1405433 w 6034715"/>
                <a:gd name="connsiteY93" fmla="*/ 1631905 h 2597730"/>
                <a:gd name="connsiteX94" fmla="*/ 1405433 w 6034715"/>
                <a:gd name="connsiteY94" fmla="*/ 1601930 h 2597730"/>
                <a:gd name="connsiteX95" fmla="*/ 1348816 w 6034715"/>
                <a:gd name="connsiteY95" fmla="*/ 1601930 h 2597730"/>
                <a:gd name="connsiteX96" fmla="*/ 1348816 w 6034715"/>
                <a:gd name="connsiteY96" fmla="*/ 1568631 h 2597730"/>
                <a:gd name="connsiteX97" fmla="*/ 1295533 w 6034715"/>
                <a:gd name="connsiteY97" fmla="*/ 1568631 h 2597730"/>
                <a:gd name="connsiteX98" fmla="*/ 1295533 w 6034715"/>
                <a:gd name="connsiteY98" fmla="*/ 1528664 h 2597730"/>
                <a:gd name="connsiteX99" fmla="*/ 1255566 w 6034715"/>
                <a:gd name="connsiteY99" fmla="*/ 1528664 h 2597730"/>
                <a:gd name="connsiteX100" fmla="*/ 1255566 w 6034715"/>
                <a:gd name="connsiteY100" fmla="*/ 1478705 h 2597730"/>
                <a:gd name="connsiteX101" fmla="*/ 1218933 w 6034715"/>
                <a:gd name="connsiteY101" fmla="*/ 1478705 h 2597730"/>
                <a:gd name="connsiteX102" fmla="*/ 1218933 w 6034715"/>
                <a:gd name="connsiteY102" fmla="*/ 1415431 h 2597730"/>
                <a:gd name="connsiteX103" fmla="*/ 1208942 w 6034715"/>
                <a:gd name="connsiteY103" fmla="*/ 1415431 h 2597730"/>
                <a:gd name="connsiteX104" fmla="*/ 1208942 w 6034715"/>
                <a:gd name="connsiteY104" fmla="*/ 1355480 h 2597730"/>
                <a:gd name="connsiteX105" fmla="*/ 1205608 w 6034715"/>
                <a:gd name="connsiteY105" fmla="*/ 1355480 h 2597730"/>
                <a:gd name="connsiteX106" fmla="*/ 1205608 w 6034715"/>
                <a:gd name="connsiteY106" fmla="*/ 1295530 h 2597730"/>
                <a:gd name="connsiteX107" fmla="*/ 1185634 w 6034715"/>
                <a:gd name="connsiteY107" fmla="*/ 1295530 h 2597730"/>
                <a:gd name="connsiteX108" fmla="*/ 1185634 w 6034715"/>
                <a:gd name="connsiteY108" fmla="*/ 1265555 h 2597730"/>
                <a:gd name="connsiteX109" fmla="*/ 1168975 w 6034715"/>
                <a:gd name="connsiteY109" fmla="*/ 1265555 h 2597730"/>
                <a:gd name="connsiteX110" fmla="*/ 1168975 w 6034715"/>
                <a:gd name="connsiteY110" fmla="*/ 1212272 h 2597730"/>
                <a:gd name="connsiteX111" fmla="*/ 1152325 w 6034715"/>
                <a:gd name="connsiteY111" fmla="*/ 1212272 h 2597730"/>
                <a:gd name="connsiteX112" fmla="*/ 1152325 w 6034715"/>
                <a:gd name="connsiteY112" fmla="*/ 1185630 h 2597730"/>
                <a:gd name="connsiteX113" fmla="*/ 1112358 w 6034715"/>
                <a:gd name="connsiteY113" fmla="*/ 1185630 h 2597730"/>
                <a:gd name="connsiteX114" fmla="*/ 1112358 w 6034715"/>
                <a:gd name="connsiteY114" fmla="*/ 1139006 h 2597730"/>
                <a:gd name="connsiteX115" fmla="*/ 1085717 w 6034715"/>
                <a:gd name="connsiteY115" fmla="*/ 1139006 h 2597730"/>
                <a:gd name="connsiteX116" fmla="*/ 1085717 w 6034715"/>
                <a:gd name="connsiteY116" fmla="*/ 1119022 h 2597730"/>
                <a:gd name="connsiteX117" fmla="*/ 1045750 w 6034715"/>
                <a:gd name="connsiteY117" fmla="*/ 1119022 h 2597730"/>
                <a:gd name="connsiteX118" fmla="*/ 1045750 w 6034715"/>
                <a:gd name="connsiteY118" fmla="*/ 1092381 h 2597730"/>
                <a:gd name="connsiteX119" fmla="*/ 985799 w 6034715"/>
                <a:gd name="connsiteY119" fmla="*/ 1092381 h 2597730"/>
                <a:gd name="connsiteX120" fmla="*/ 985799 w 6034715"/>
                <a:gd name="connsiteY120" fmla="*/ 1059072 h 2597730"/>
                <a:gd name="connsiteX121" fmla="*/ 949170 w 6034715"/>
                <a:gd name="connsiteY121" fmla="*/ 1059072 h 2597730"/>
                <a:gd name="connsiteX122" fmla="*/ 949170 w 6034715"/>
                <a:gd name="connsiteY122" fmla="*/ 1045756 h 2597730"/>
                <a:gd name="connsiteX123" fmla="*/ 902543 w 6034715"/>
                <a:gd name="connsiteY123" fmla="*/ 1045756 h 2597730"/>
                <a:gd name="connsiteX124" fmla="*/ 902543 w 6034715"/>
                <a:gd name="connsiteY124" fmla="*/ 1025772 h 2597730"/>
                <a:gd name="connsiteX125" fmla="*/ 849257 w 6034715"/>
                <a:gd name="connsiteY125" fmla="*/ 1025772 h 2597730"/>
                <a:gd name="connsiteX126" fmla="*/ 849257 w 6034715"/>
                <a:gd name="connsiteY126" fmla="*/ 1005789 h 2597730"/>
                <a:gd name="connsiteX127" fmla="*/ 809292 w 6034715"/>
                <a:gd name="connsiteY127" fmla="*/ 1005789 h 2597730"/>
                <a:gd name="connsiteX128" fmla="*/ 809292 w 6034715"/>
                <a:gd name="connsiteY128" fmla="*/ 985805 h 2597730"/>
                <a:gd name="connsiteX129" fmla="*/ 756005 w 6034715"/>
                <a:gd name="connsiteY129" fmla="*/ 985805 h 2597730"/>
                <a:gd name="connsiteX130" fmla="*/ 756005 w 6034715"/>
                <a:gd name="connsiteY130" fmla="*/ 965822 h 2597730"/>
                <a:gd name="connsiteX131" fmla="*/ 709379 w 6034715"/>
                <a:gd name="connsiteY131" fmla="*/ 965822 h 2597730"/>
                <a:gd name="connsiteX132" fmla="*/ 709379 w 6034715"/>
                <a:gd name="connsiteY132" fmla="*/ 942505 h 2597730"/>
                <a:gd name="connsiteX133" fmla="*/ 699388 w 6034715"/>
                <a:gd name="connsiteY133" fmla="*/ 942505 h 2597730"/>
                <a:gd name="connsiteX134" fmla="*/ 699388 w 6034715"/>
                <a:gd name="connsiteY134" fmla="*/ 895883 h 2597730"/>
                <a:gd name="connsiteX135" fmla="*/ 652763 w 6034715"/>
                <a:gd name="connsiteY135" fmla="*/ 895883 h 2597730"/>
                <a:gd name="connsiteX136" fmla="*/ 652763 w 6034715"/>
                <a:gd name="connsiteY136" fmla="*/ 822614 h 2597730"/>
                <a:gd name="connsiteX137" fmla="*/ 636110 w 6034715"/>
                <a:gd name="connsiteY137" fmla="*/ 822614 h 2597730"/>
                <a:gd name="connsiteX138" fmla="*/ 636110 w 6034715"/>
                <a:gd name="connsiteY138" fmla="*/ 729362 h 2597730"/>
                <a:gd name="connsiteX139" fmla="*/ 622788 w 6034715"/>
                <a:gd name="connsiteY139" fmla="*/ 729362 h 2597730"/>
                <a:gd name="connsiteX140" fmla="*/ 622788 w 6034715"/>
                <a:gd name="connsiteY140" fmla="*/ 512884 h 2597730"/>
                <a:gd name="connsiteX141" fmla="*/ 616128 w 6034715"/>
                <a:gd name="connsiteY141" fmla="*/ 512884 h 2597730"/>
                <a:gd name="connsiteX142" fmla="*/ 616128 w 6034715"/>
                <a:gd name="connsiteY142" fmla="*/ 386329 h 2597730"/>
                <a:gd name="connsiteX143" fmla="*/ 599476 w 6034715"/>
                <a:gd name="connsiteY143" fmla="*/ 386329 h 2597730"/>
                <a:gd name="connsiteX144" fmla="*/ 599476 w 6034715"/>
                <a:gd name="connsiteY144" fmla="*/ 306399 h 2597730"/>
                <a:gd name="connsiteX145" fmla="*/ 586154 w 6034715"/>
                <a:gd name="connsiteY145" fmla="*/ 306399 h 2597730"/>
                <a:gd name="connsiteX146" fmla="*/ 586154 w 6034715"/>
                <a:gd name="connsiteY146" fmla="*/ 249781 h 2597730"/>
                <a:gd name="connsiteX147" fmla="*/ 549519 w 6034715"/>
                <a:gd name="connsiteY147" fmla="*/ 249781 h 2597730"/>
                <a:gd name="connsiteX148" fmla="*/ 549519 w 6034715"/>
                <a:gd name="connsiteY148" fmla="*/ 169851 h 2597730"/>
                <a:gd name="connsiteX149" fmla="*/ 502893 w 6034715"/>
                <a:gd name="connsiteY149" fmla="*/ 169851 h 2597730"/>
                <a:gd name="connsiteX150" fmla="*/ 502893 w 6034715"/>
                <a:gd name="connsiteY150" fmla="*/ 139878 h 2597730"/>
                <a:gd name="connsiteX151" fmla="*/ 476250 w 6034715"/>
                <a:gd name="connsiteY151" fmla="*/ 139878 h 2597730"/>
                <a:gd name="connsiteX152" fmla="*/ 476250 w 6034715"/>
                <a:gd name="connsiteY152" fmla="*/ 109904 h 2597730"/>
                <a:gd name="connsiteX153" fmla="*/ 389659 w 6034715"/>
                <a:gd name="connsiteY153" fmla="*/ 109904 h 2597730"/>
                <a:gd name="connsiteX154" fmla="*/ 389659 w 6034715"/>
                <a:gd name="connsiteY154" fmla="*/ 86591 h 2597730"/>
                <a:gd name="connsiteX155" fmla="*/ 329712 w 6034715"/>
                <a:gd name="connsiteY155" fmla="*/ 86591 h 2597730"/>
                <a:gd name="connsiteX156" fmla="*/ 329712 w 6034715"/>
                <a:gd name="connsiteY156" fmla="*/ 69939 h 2597730"/>
                <a:gd name="connsiteX157" fmla="*/ 299737 w 6034715"/>
                <a:gd name="connsiteY157" fmla="*/ 69939 h 2597730"/>
                <a:gd name="connsiteX158" fmla="*/ 299737 w 6034715"/>
                <a:gd name="connsiteY158" fmla="*/ 49956 h 2597730"/>
                <a:gd name="connsiteX159" fmla="*/ 269764 w 6034715"/>
                <a:gd name="connsiteY159" fmla="*/ 49956 h 2597730"/>
                <a:gd name="connsiteX160" fmla="*/ 269764 w 6034715"/>
                <a:gd name="connsiteY160" fmla="*/ 23313 h 2597730"/>
                <a:gd name="connsiteX161" fmla="*/ 219807 w 6034715"/>
                <a:gd name="connsiteY161" fmla="*/ 23313 h 2597730"/>
                <a:gd name="connsiteX162" fmla="*/ 219807 w 6034715"/>
                <a:gd name="connsiteY162" fmla="*/ 13322 h 2597730"/>
                <a:gd name="connsiteX163" fmla="*/ 143208 w 6034715"/>
                <a:gd name="connsiteY163" fmla="*/ 13322 h 2597730"/>
                <a:gd name="connsiteX164" fmla="*/ 143208 w 6034715"/>
                <a:gd name="connsiteY164" fmla="*/ 0 h 2597730"/>
                <a:gd name="connsiteX165" fmla="*/ 0 w 6034715"/>
                <a:gd name="connsiteY165" fmla="*/ 0 h 25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6034715" h="2597730">
                  <a:moveTo>
                    <a:pt x="6034716" y="2597731"/>
                  </a:moveTo>
                  <a:lnTo>
                    <a:pt x="4605966" y="2597731"/>
                  </a:lnTo>
                  <a:lnTo>
                    <a:pt x="4605966" y="2587739"/>
                  </a:lnTo>
                  <a:lnTo>
                    <a:pt x="4459434" y="2587739"/>
                  </a:lnTo>
                  <a:lnTo>
                    <a:pt x="4459434" y="2577747"/>
                  </a:lnTo>
                  <a:lnTo>
                    <a:pt x="4342867" y="2577747"/>
                  </a:lnTo>
                  <a:lnTo>
                    <a:pt x="4342867" y="2561088"/>
                  </a:lnTo>
                  <a:lnTo>
                    <a:pt x="4166359" y="2561088"/>
                  </a:lnTo>
                  <a:lnTo>
                    <a:pt x="4166359" y="2544438"/>
                  </a:lnTo>
                  <a:lnTo>
                    <a:pt x="3750050" y="2544438"/>
                  </a:lnTo>
                  <a:lnTo>
                    <a:pt x="3750050" y="2557764"/>
                  </a:lnTo>
                  <a:lnTo>
                    <a:pt x="3650142" y="2557764"/>
                  </a:lnTo>
                  <a:lnTo>
                    <a:pt x="3650142" y="2534447"/>
                  </a:lnTo>
                  <a:lnTo>
                    <a:pt x="3596850" y="2534447"/>
                  </a:lnTo>
                  <a:lnTo>
                    <a:pt x="3596850" y="2517797"/>
                  </a:lnTo>
                  <a:lnTo>
                    <a:pt x="3566884" y="2517797"/>
                  </a:lnTo>
                  <a:lnTo>
                    <a:pt x="3566884" y="2497814"/>
                  </a:lnTo>
                  <a:lnTo>
                    <a:pt x="3553559" y="2497814"/>
                  </a:lnTo>
                  <a:lnTo>
                    <a:pt x="3553559" y="2487822"/>
                  </a:lnTo>
                  <a:lnTo>
                    <a:pt x="3510258" y="2487822"/>
                  </a:lnTo>
                  <a:lnTo>
                    <a:pt x="3510258" y="2487822"/>
                  </a:lnTo>
                  <a:lnTo>
                    <a:pt x="3493608" y="2487822"/>
                  </a:lnTo>
                  <a:lnTo>
                    <a:pt x="3493608" y="2467838"/>
                  </a:lnTo>
                  <a:lnTo>
                    <a:pt x="3233833" y="2467838"/>
                  </a:lnTo>
                  <a:lnTo>
                    <a:pt x="3233833" y="2451189"/>
                  </a:lnTo>
                  <a:lnTo>
                    <a:pt x="3037342" y="2451189"/>
                  </a:lnTo>
                  <a:lnTo>
                    <a:pt x="3037342" y="2431205"/>
                  </a:lnTo>
                  <a:lnTo>
                    <a:pt x="2987383" y="2431205"/>
                  </a:lnTo>
                  <a:lnTo>
                    <a:pt x="2987383" y="2397906"/>
                  </a:lnTo>
                  <a:lnTo>
                    <a:pt x="2964075" y="2397906"/>
                  </a:lnTo>
                  <a:lnTo>
                    <a:pt x="2964075" y="2391238"/>
                  </a:lnTo>
                  <a:lnTo>
                    <a:pt x="2950750" y="2391238"/>
                  </a:lnTo>
                  <a:lnTo>
                    <a:pt x="2950750" y="2371255"/>
                  </a:lnTo>
                  <a:lnTo>
                    <a:pt x="2917451" y="2371255"/>
                  </a:lnTo>
                  <a:lnTo>
                    <a:pt x="2917451" y="2357939"/>
                  </a:lnTo>
                  <a:lnTo>
                    <a:pt x="2860834" y="2357939"/>
                  </a:lnTo>
                  <a:lnTo>
                    <a:pt x="2860834" y="2347947"/>
                  </a:lnTo>
                  <a:lnTo>
                    <a:pt x="2824191" y="2347947"/>
                  </a:lnTo>
                  <a:lnTo>
                    <a:pt x="2824191" y="2341289"/>
                  </a:lnTo>
                  <a:lnTo>
                    <a:pt x="2724284" y="2341289"/>
                  </a:lnTo>
                  <a:lnTo>
                    <a:pt x="2724284" y="2337955"/>
                  </a:lnTo>
                  <a:lnTo>
                    <a:pt x="2674325" y="2337955"/>
                  </a:lnTo>
                  <a:lnTo>
                    <a:pt x="2674325" y="2321306"/>
                  </a:lnTo>
                  <a:lnTo>
                    <a:pt x="2587733" y="2321306"/>
                  </a:lnTo>
                  <a:lnTo>
                    <a:pt x="2587733" y="2304656"/>
                  </a:lnTo>
                  <a:lnTo>
                    <a:pt x="2544442" y="2304656"/>
                  </a:lnTo>
                  <a:lnTo>
                    <a:pt x="2544442" y="2291331"/>
                  </a:lnTo>
                  <a:lnTo>
                    <a:pt x="2474500" y="2291331"/>
                  </a:lnTo>
                  <a:lnTo>
                    <a:pt x="2474500" y="2268013"/>
                  </a:lnTo>
                  <a:lnTo>
                    <a:pt x="2434533" y="2268013"/>
                  </a:lnTo>
                  <a:lnTo>
                    <a:pt x="2434533" y="2241372"/>
                  </a:lnTo>
                  <a:lnTo>
                    <a:pt x="2387908" y="2241372"/>
                  </a:lnTo>
                  <a:lnTo>
                    <a:pt x="2387908" y="2211397"/>
                  </a:lnTo>
                  <a:lnTo>
                    <a:pt x="2367925" y="2211397"/>
                  </a:lnTo>
                  <a:lnTo>
                    <a:pt x="2367925" y="2168106"/>
                  </a:lnTo>
                  <a:lnTo>
                    <a:pt x="2321300" y="2168106"/>
                  </a:lnTo>
                  <a:lnTo>
                    <a:pt x="2321300" y="2154780"/>
                  </a:lnTo>
                  <a:lnTo>
                    <a:pt x="2274675" y="2154780"/>
                  </a:lnTo>
                  <a:lnTo>
                    <a:pt x="2274675" y="2131473"/>
                  </a:lnTo>
                  <a:lnTo>
                    <a:pt x="2218058" y="2131473"/>
                  </a:lnTo>
                  <a:lnTo>
                    <a:pt x="2218058" y="2118147"/>
                  </a:lnTo>
                  <a:lnTo>
                    <a:pt x="2054866" y="2118147"/>
                  </a:lnTo>
                  <a:lnTo>
                    <a:pt x="2054866" y="2098164"/>
                  </a:lnTo>
                  <a:lnTo>
                    <a:pt x="2031559" y="2098164"/>
                  </a:lnTo>
                  <a:lnTo>
                    <a:pt x="2031559" y="2068188"/>
                  </a:lnTo>
                  <a:lnTo>
                    <a:pt x="2001584" y="2068188"/>
                  </a:lnTo>
                  <a:lnTo>
                    <a:pt x="2001584" y="2048205"/>
                  </a:lnTo>
                  <a:lnTo>
                    <a:pt x="1961617" y="2048205"/>
                  </a:lnTo>
                  <a:lnTo>
                    <a:pt x="1961617" y="2014905"/>
                  </a:lnTo>
                  <a:lnTo>
                    <a:pt x="1881683" y="2014905"/>
                  </a:lnTo>
                  <a:lnTo>
                    <a:pt x="1881683" y="1991588"/>
                  </a:lnTo>
                  <a:lnTo>
                    <a:pt x="1865033" y="1991588"/>
                  </a:lnTo>
                  <a:lnTo>
                    <a:pt x="1865033" y="1964947"/>
                  </a:lnTo>
                  <a:lnTo>
                    <a:pt x="1818408" y="1964947"/>
                  </a:lnTo>
                  <a:lnTo>
                    <a:pt x="1818408" y="1904996"/>
                  </a:lnTo>
                  <a:lnTo>
                    <a:pt x="1805083" y="1904996"/>
                  </a:lnTo>
                  <a:lnTo>
                    <a:pt x="1805083" y="1855048"/>
                  </a:lnTo>
                  <a:lnTo>
                    <a:pt x="1788433" y="1855048"/>
                  </a:lnTo>
                  <a:lnTo>
                    <a:pt x="1788433" y="1791763"/>
                  </a:lnTo>
                  <a:lnTo>
                    <a:pt x="1748466" y="1791763"/>
                  </a:lnTo>
                  <a:lnTo>
                    <a:pt x="1748466" y="1741814"/>
                  </a:lnTo>
                  <a:lnTo>
                    <a:pt x="1728492" y="1741814"/>
                  </a:lnTo>
                  <a:lnTo>
                    <a:pt x="1728492" y="1725155"/>
                  </a:lnTo>
                  <a:lnTo>
                    <a:pt x="1631909" y="1725155"/>
                  </a:lnTo>
                  <a:lnTo>
                    <a:pt x="1631909" y="1705172"/>
                  </a:lnTo>
                  <a:lnTo>
                    <a:pt x="1588608" y="1705172"/>
                  </a:lnTo>
                  <a:lnTo>
                    <a:pt x="1588608" y="1691856"/>
                  </a:lnTo>
                  <a:lnTo>
                    <a:pt x="1541983" y="1691856"/>
                  </a:lnTo>
                  <a:lnTo>
                    <a:pt x="1541983" y="1671872"/>
                  </a:lnTo>
                  <a:lnTo>
                    <a:pt x="1505350" y="1671872"/>
                  </a:lnTo>
                  <a:lnTo>
                    <a:pt x="1505350" y="1655222"/>
                  </a:lnTo>
                  <a:lnTo>
                    <a:pt x="1448734" y="1655222"/>
                  </a:lnTo>
                  <a:lnTo>
                    <a:pt x="1448734" y="1631905"/>
                  </a:lnTo>
                  <a:lnTo>
                    <a:pt x="1405433" y="1631905"/>
                  </a:lnTo>
                  <a:lnTo>
                    <a:pt x="1405433" y="1601930"/>
                  </a:lnTo>
                  <a:lnTo>
                    <a:pt x="1348816" y="1601930"/>
                  </a:lnTo>
                  <a:lnTo>
                    <a:pt x="1348816" y="1568631"/>
                  </a:lnTo>
                  <a:lnTo>
                    <a:pt x="1295533" y="1568631"/>
                  </a:lnTo>
                  <a:lnTo>
                    <a:pt x="1295533" y="1528664"/>
                  </a:lnTo>
                  <a:lnTo>
                    <a:pt x="1255566" y="1528664"/>
                  </a:lnTo>
                  <a:lnTo>
                    <a:pt x="1255566" y="1478705"/>
                  </a:lnTo>
                  <a:lnTo>
                    <a:pt x="1218933" y="1478705"/>
                  </a:lnTo>
                  <a:lnTo>
                    <a:pt x="1218933" y="1415431"/>
                  </a:lnTo>
                  <a:lnTo>
                    <a:pt x="1208942" y="1415431"/>
                  </a:lnTo>
                  <a:lnTo>
                    <a:pt x="1208942" y="1355480"/>
                  </a:lnTo>
                  <a:lnTo>
                    <a:pt x="1205608" y="1355480"/>
                  </a:lnTo>
                  <a:lnTo>
                    <a:pt x="1205608" y="1295530"/>
                  </a:lnTo>
                  <a:lnTo>
                    <a:pt x="1185634" y="1295530"/>
                  </a:lnTo>
                  <a:lnTo>
                    <a:pt x="1185634" y="1265555"/>
                  </a:lnTo>
                  <a:lnTo>
                    <a:pt x="1168975" y="1265555"/>
                  </a:lnTo>
                  <a:lnTo>
                    <a:pt x="1168975" y="1212272"/>
                  </a:lnTo>
                  <a:lnTo>
                    <a:pt x="1152325" y="1212272"/>
                  </a:lnTo>
                  <a:lnTo>
                    <a:pt x="1152325" y="1185630"/>
                  </a:lnTo>
                  <a:lnTo>
                    <a:pt x="1112358" y="1185630"/>
                  </a:lnTo>
                  <a:lnTo>
                    <a:pt x="1112358" y="1139006"/>
                  </a:lnTo>
                  <a:lnTo>
                    <a:pt x="1085717" y="1139006"/>
                  </a:lnTo>
                  <a:lnTo>
                    <a:pt x="1085717" y="1119022"/>
                  </a:lnTo>
                  <a:lnTo>
                    <a:pt x="1045750" y="1119022"/>
                  </a:lnTo>
                  <a:lnTo>
                    <a:pt x="1045750" y="1092381"/>
                  </a:lnTo>
                  <a:lnTo>
                    <a:pt x="985799" y="1092381"/>
                  </a:lnTo>
                  <a:lnTo>
                    <a:pt x="985799" y="1059072"/>
                  </a:lnTo>
                  <a:lnTo>
                    <a:pt x="949170" y="1059072"/>
                  </a:lnTo>
                  <a:lnTo>
                    <a:pt x="949170" y="1045756"/>
                  </a:lnTo>
                  <a:lnTo>
                    <a:pt x="902543" y="1045756"/>
                  </a:lnTo>
                  <a:lnTo>
                    <a:pt x="902543" y="1025772"/>
                  </a:lnTo>
                  <a:lnTo>
                    <a:pt x="849257" y="1025772"/>
                  </a:lnTo>
                  <a:lnTo>
                    <a:pt x="849257" y="1005789"/>
                  </a:lnTo>
                  <a:lnTo>
                    <a:pt x="809292" y="1005789"/>
                  </a:lnTo>
                  <a:lnTo>
                    <a:pt x="809292" y="985805"/>
                  </a:lnTo>
                  <a:lnTo>
                    <a:pt x="756005" y="985805"/>
                  </a:lnTo>
                  <a:lnTo>
                    <a:pt x="756005" y="965822"/>
                  </a:lnTo>
                  <a:lnTo>
                    <a:pt x="709379" y="965822"/>
                  </a:lnTo>
                  <a:lnTo>
                    <a:pt x="709379" y="942505"/>
                  </a:lnTo>
                  <a:lnTo>
                    <a:pt x="699388" y="942505"/>
                  </a:lnTo>
                  <a:lnTo>
                    <a:pt x="699388" y="895883"/>
                  </a:lnTo>
                  <a:lnTo>
                    <a:pt x="652763" y="895883"/>
                  </a:lnTo>
                  <a:lnTo>
                    <a:pt x="652763" y="822614"/>
                  </a:lnTo>
                  <a:lnTo>
                    <a:pt x="636110" y="822614"/>
                  </a:lnTo>
                  <a:lnTo>
                    <a:pt x="636110" y="729362"/>
                  </a:lnTo>
                  <a:lnTo>
                    <a:pt x="622788" y="729362"/>
                  </a:lnTo>
                  <a:lnTo>
                    <a:pt x="622788" y="512884"/>
                  </a:lnTo>
                  <a:lnTo>
                    <a:pt x="616128" y="512884"/>
                  </a:lnTo>
                  <a:lnTo>
                    <a:pt x="616128" y="386329"/>
                  </a:lnTo>
                  <a:lnTo>
                    <a:pt x="599476" y="386329"/>
                  </a:lnTo>
                  <a:lnTo>
                    <a:pt x="599476" y="306399"/>
                  </a:lnTo>
                  <a:lnTo>
                    <a:pt x="586154" y="306399"/>
                  </a:lnTo>
                  <a:lnTo>
                    <a:pt x="586154" y="249781"/>
                  </a:lnTo>
                  <a:lnTo>
                    <a:pt x="549519" y="249781"/>
                  </a:lnTo>
                  <a:lnTo>
                    <a:pt x="549519" y="169851"/>
                  </a:lnTo>
                  <a:lnTo>
                    <a:pt x="502893" y="169851"/>
                  </a:lnTo>
                  <a:lnTo>
                    <a:pt x="502893" y="139878"/>
                  </a:lnTo>
                  <a:lnTo>
                    <a:pt x="476250" y="139878"/>
                  </a:lnTo>
                  <a:lnTo>
                    <a:pt x="476250" y="109904"/>
                  </a:lnTo>
                  <a:lnTo>
                    <a:pt x="389659" y="109904"/>
                  </a:lnTo>
                  <a:lnTo>
                    <a:pt x="389659" y="86591"/>
                  </a:lnTo>
                  <a:lnTo>
                    <a:pt x="329712" y="86591"/>
                  </a:lnTo>
                  <a:lnTo>
                    <a:pt x="329712" y="69939"/>
                  </a:lnTo>
                  <a:lnTo>
                    <a:pt x="299737" y="69939"/>
                  </a:lnTo>
                  <a:lnTo>
                    <a:pt x="299737" y="49956"/>
                  </a:lnTo>
                  <a:lnTo>
                    <a:pt x="269764" y="49956"/>
                  </a:lnTo>
                  <a:lnTo>
                    <a:pt x="269764" y="23313"/>
                  </a:lnTo>
                  <a:lnTo>
                    <a:pt x="219807" y="23313"/>
                  </a:lnTo>
                  <a:lnTo>
                    <a:pt x="219807" y="13322"/>
                  </a:lnTo>
                  <a:lnTo>
                    <a:pt x="143208" y="13322"/>
                  </a:lnTo>
                  <a:lnTo>
                    <a:pt x="143208"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7" name="Freeform: Shape 207">
              <a:extLst>
                <a:ext uri="{FF2B5EF4-FFF2-40B4-BE49-F238E27FC236}">
                  <a16:creationId xmlns:a16="http://schemas.microsoft.com/office/drawing/2014/main" id="{FD0A0766-B85B-2CDE-0143-F9939252DB60}"/>
                </a:ext>
              </a:extLst>
            </p:cNvPr>
            <p:cNvSpPr/>
            <p:nvPr/>
          </p:nvSpPr>
          <p:spPr>
            <a:xfrm>
              <a:off x="3127597" y="20955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8" name="Freeform: Shape 208">
              <a:extLst>
                <a:ext uri="{FF2B5EF4-FFF2-40B4-BE49-F238E27FC236}">
                  <a16:creationId xmlns:a16="http://schemas.microsoft.com/office/drawing/2014/main" id="{BA0DEB8D-0ACB-E053-7739-E2529BEB9D96}"/>
                </a:ext>
              </a:extLst>
            </p:cNvPr>
            <p:cNvSpPr/>
            <p:nvPr/>
          </p:nvSpPr>
          <p:spPr>
            <a:xfrm>
              <a:off x="3644047" y="255060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9" name="Freeform: Shape 209">
              <a:extLst>
                <a:ext uri="{FF2B5EF4-FFF2-40B4-BE49-F238E27FC236}">
                  <a16:creationId xmlns:a16="http://schemas.microsoft.com/office/drawing/2014/main" id="{2E848548-249A-B0C3-646F-7209FF152AEE}"/>
                </a:ext>
              </a:extLst>
            </p:cNvPr>
            <p:cNvSpPr/>
            <p:nvPr/>
          </p:nvSpPr>
          <p:spPr>
            <a:xfrm>
              <a:off x="3663097" y="279825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0" name="Freeform: Shape 210">
              <a:extLst>
                <a:ext uri="{FF2B5EF4-FFF2-40B4-BE49-F238E27FC236}">
                  <a16:creationId xmlns:a16="http://schemas.microsoft.com/office/drawing/2014/main" id="{08F66E8D-4E9A-764E-CE74-C2A1218C92BB}"/>
                </a:ext>
              </a:extLst>
            </p:cNvPr>
            <p:cNvSpPr/>
            <p:nvPr/>
          </p:nvSpPr>
          <p:spPr>
            <a:xfrm>
              <a:off x="3682147" y="295065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1" name="Freeform: Shape 211">
              <a:extLst>
                <a:ext uri="{FF2B5EF4-FFF2-40B4-BE49-F238E27FC236}">
                  <a16:creationId xmlns:a16="http://schemas.microsoft.com/office/drawing/2014/main" id="{1A735745-D931-A661-8C4D-DA4731FDFE8D}"/>
                </a:ext>
              </a:extLst>
            </p:cNvPr>
            <p:cNvSpPr/>
            <p:nvPr/>
          </p:nvSpPr>
          <p:spPr>
            <a:xfrm>
              <a:off x="3682147" y="300780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2" name="Freeform: Shape 212">
              <a:extLst>
                <a:ext uri="{FF2B5EF4-FFF2-40B4-BE49-F238E27FC236}">
                  <a16:creationId xmlns:a16="http://schemas.microsoft.com/office/drawing/2014/main" id="{2A694B54-51BA-84D8-F9C4-8422382656C5}"/>
                </a:ext>
              </a:extLst>
            </p:cNvPr>
            <p:cNvSpPr/>
            <p:nvPr/>
          </p:nvSpPr>
          <p:spPr>
            <a:xfrm>
              <a:off x="3739297" y="310305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3" name="Freeform: Shape 213">
              <a:extLst>
                <a:ext uri="{FF2B5EF4-FFF2-40B4-BE49-F238E27FC236}">
                  <a16:creationId xmlns:a16="http://schemas.microsoft.com/office/drawing/2014/main" id="{3278F409-FE77-EE37-6F59-F941833D17BE}"/>
                </a:ext>
              </a:extLst>
            </p:cNvPr>
            <p:cNvSpPr/>
            <p:nvPr/>
          </p:nvSpPr>
          <p:spPr>
            <a:xfrm>
              <a:off x="4215545" y="335070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4" name="Freeform: Shape 214">
              <a:extLst>
                <a:ext uri="{FF2B5EF4-FFF2-40B4-BE49-F238E27FC236}">
                  <a16:creationId xmlns:a16="http://schemas.microsoft.com/office/drawing/2014/main" id="{99A6B6BB-5257-DFE1-29E6-9DD80CD4908F}"/>
                </a:ext>
              </a:extLst>
            </p:cNvPr>
            <p:cNvSpPr/>
            <p:nvPr/>
          </p:nvSpPr>
          <p:spPr>
            <a:xfrm>
              <a:off x="4234595" y="340785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5" name="Freeform: Shape 215">
              <a:extLst>
                <a:ext uri="{FF2B5EF4-FFF2-40B4-BE49-F238E27FC236}">
                  <a16:creationId xmlns:a16="http://schemas.microsoft.com/office/drawing/2014/main" id="{ED704410-6375-FE67-6124-9231208864E2}"/>
                </a:ext>
              </a:extLst>
            </p:cNvPr>
            <p:cNvSpPr/>
            <p:nvPr/>
          </p:nvSpPr>
          <p:spPr>
            <a:xfrm>
              <a:off x="4253645" y="344595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6" name="Freeform: Shape 216">
              <a:extLst>
                <a:ext uri="{FF2B5EF4-FFF2-40B4-BE49-F238E27FC236}">
                  <a16:creationId xmlns:a16="http://schemas.microsoft.com/office/drawing/2014/main" id="{DA4AFACF-AE8E-9E41-A354-518EA28C6560}"/>
                </a:ext>
              </a:extLst>
            </p:cNvPr>
            <p:cNvSpPr/>
            <p:nvPr/>
          </p:nvSpPr>
          <p:spPr>
            <a:xfrm>
              <a:off x="4272695" y="357930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7" name="Freeform: Shape 217">
              <a:extLst>
                <a:ext uri="{FF2B5EF4-FFF2-40B4-BE49-F238E27FC236}">
                  <a16:creationId xmlns:a16="http://schemas.microsoft.com/office/drawing/2014/main" id="{253B2D11-1411-37C0-319A-51A88F6FA77E}"/>
                </a:ext>
              </a:extLst>
            </p:cNvPr>
            <p:cNvSpPr/>
            <p:nvPr/>
          </p:nvSpPr>
          <p:spPr>
            <a:xfrm>
              <a:off x="4367945" y="3712664"/>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8" name="Freeform: Shape 218">
              <a:extLst>
                <a:ext uri="{FF2B5EF4-FFF2-40B4-BE49-F238E27FC236}">
                  <a16:creationId xmlns:a16="http://schemas.microsoft.com/office/drawing/2014/main" id="{00CFA686-35D4-58A7-86C7-6C5F98670761}"/>
                </a:ext>
              </a:extLst>
            </p:cNvPr>
            <p:cNvSpPr/>
            <p:nvPr/>
          </p:nvSpPr>
          <p:spPr>
            <a:xfrm>
              <a:off x="4765900" y="38290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9" name="Freeform: Shape 219">
              <a:extLst>
                <a:ext uri="{FF2B5EF4-FFF2-40B4-BE49-F238E27FC236}">
                  <a16:creationId xmlns:a16="http://schemas.microsoft.com/office/drawing/2014/main" id="{89DF1316-EEDD-73FE-1538-4C849634C579}"/>
                </a:ext>
              </a:extLst>
            </p:cNvPr>
            <p:cNvSpPr/>
            <p:nvPr/>
          </p:nvSpPr>
          <p:spPr>
            <a:xfrm>
              <a:off x="4861150" y="39052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0" name="Freeform: Shape 220">
              <a:extLst>
                <a:ext uri="{FF2B5EF4-FFF2-40B4-BE49-F238E27FC236}">
                  <a16:creationId xmlns:a16="http://schemas.microsoft.com/office/drawing/2014/main" id="{8BD285B5-941C-696D-80D2-D7A3FB9B71E3}"/>
                </a:ext>
              </a:extLst>
            </p:cNvPr>
            <p:cNvSpPr/>
            <p:nvPr/>
          </p:nvSpPr>
          <p:spPr>
            <a:xfrm>
              <a:off x="4825145" y="3941264"/>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1" name="Freeform: Shape 221">
              <a:extLst>
                <a:ext uri="{FF2B5EF4-FFF2-40B4-BE49-F238E27FC236}">
                  <a16:creationId xmlns:a16="http://schemas.microsoft.com/office/drawing/2014/main" id="{51F95740-4E2D-6723-3E46-FD80566B7CCB}"/>
                </a:ext>
              </a:extLst>
            </p:cNvPr>
            <p:cNvSpPr/>
            <p:nvPr/>
          </p:nvSpPr>
          <p:spPr>
            <a:xfrm>
              <a:off x="4844195" y="3998414"/>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2" name="Freeform: Shape 222">
              <a:extLst>
                <a:ext uri="{FF2B5EF4-FFF2-40B4-BE49-F238E27FC236}">
                  <a16:creationId xmlns:a16="http://schemas.microsoft.com/office/drawing/2014/main" id="{F9270E01-898B-739A-5C65-917367F26E6E}"/>
                </a:ext>
              </a:extLst>
            </p:cNvPr>
            <p:cNvSpPr/>
            <p:nvPr/>
          </p:nvSpPr>
          <p:spPr>
            <a:xfrm>
              <a:off x="4844195" y="4074614"/>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3" name="Freeform: Shape 223">
              <a:extLst>
                <a:ext uri="{FF2B5EF4-FFF2-40B4-BE49-F238E27FC236}">
                  <a16:creationId xmlns:a16="http://schemas.microsoft.com/office/drawing/2014/main" id="{57960A21-184B-4145-B592-30F454A1F902}"/>
                </a:ext>
              </a:extLst>
            </p:cNvPr>
            <p:cNvSpPr/>
            <p:nvPr/>
          </p:nvSpPr>
          <p:spPr>
            <a:xfrm>
              <a:off x="5089750" y="41719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4" name="Freeform: Shape 224">
              <a:extLst>
                <a:ext uri="{FF2B5EF4-FFF2-40B4-BE49-F238E27FC236}">
                  <a16:creationId xmlns:a16="http://schemas.microsoft.com/office/drawing/2014/main" id="{B94C702A-0B46-2530-54F5-15D96B12BFC6}"/>
                </a:ext>
              </a:extLst>
            </p:cNvPr>
            <p:cNvSpPr/>
            <p:nvPr/>
          </p:nvSpPr>
          <p:spPr>
            <a:xfrm>
              <a:off x="5261200"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5" name="Freeform: Shape 225">
              <a:extLst>
                <a:ext uri="{FF2B5EF4-FFF2-40B4-BE49-F238E27FC236}">
                  <a16:creationId xmlns:a16="http://schemas.microsoft.com/office/drawing/2014/main" id="{009AA524-39B6-1476-F0F5-B39BD766E4C8}"/>
                </a:ext>
              </a:extLst>
            </p:cNvPr>
            <p:cNvSpPr/>
            <p:nvPr/>
          </p:nvSpPr>
          <p:spPr>
            <a:xfrm>
              <a:off x="5375500" y="4248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6" name="Freeform: Shape 226">
              <a:extLst>
                <a:ext uri="{FF2B5EF4-FFF2-40B4-BE49-F238E27FC236}">
                  <a16:creationId xmlns:a16="http://schemas.microsoft.com/office/drawing/2014/main" id="{3F257E51-3BE2-3457-9E3C-4838EF3AE1F2}"/>
                </a:ext>
              </a:extLst>
            </p:cNvPr>
            <p:cNvSpPr/>
            <p:nvPr/>
          </p:nvSpPr>
          <p:spPr>
            <a:xfrm>
              <a:off x="5432650"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7" name="Freeform: Shape 227">
              <a:extLst>
                <a:ext uri="{FF2B5EF4-FFF2-40B4-BE49-F238E27FC236}">
                  <a16:creationId xmlns:a16="http://schemas.microsoft.com/office/drawing/2014/main" id="{187B0A1C-C0FF-48DB-C23D-4B4465D801E3}"/>
                </a:ext>
              </a:extLst>
            </p:cNvPr>
            <p:cNvSpPr/>
            <p:nvPr/>
          </p:nvSpPr>
          <p:spPr>
            <a:xfrm>
              <a:off x="5470750" y="43434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8" name="Freeform: Shape 228">
              <a:extLst>
                <a:ext uri="{FF2B5EF4-FFF2-40B4-BE49-F238E27FC236}">
                  <a16:creationId xmlns:a16="http://schemas.microsoft.com/office/drawing/2014/main" id="{383F19B4-5821-0E5F-6C90-180419034CDD}"/>
                </a:ext>
              </a:extLst>
            </p:cNvPr>
            <p:cNvSpPr/>
            <p:nvPr/>
          </p:nvSpPr>
          <p:spPr>
            <a:xfrm>
              <a:off x="5508850" y="43434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9" name="Freeform: Shape 229">
              <a:extLst>
                <a:ext uri="{FF2B5EF4-FFF2-40B4-BE49-F238E27FC236}">
                  <a16:creationId xmlns:a16="http://schemas.microsoft.com/office/drawing/2014/main" id="{390AD2DD-B391-8073-2696-0CA10237E8B1}"/>
                </a:ext>
              </a:extLst>
            </p:cNvPr>
            <p:cNvSpPr/>
            <p:nvPr/>
          </p:nvSpPr>
          <p:spPr>
            <a:xfrm>
              <a:off x="5546950"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0" name="Freeform: Shape 230">
              <a:extLst>
                <a:ext uri="{FF2B5EF4-FFF2-40B4-BE49-F238E27FC236}">
                  <a16:creationId xmlns:a16="http://schemas.microsoft.com/office/drawing/2014/main" id="{91EAB89E-6399-71BE-11F9-21917182DAFE}"/>
                </a:ext>
              </a:extLst>
            </p:cNvPr>
            <p:cNvSpPr/>
            <p:nvPr/>
          </p:nvSpPr>
          <p:spPr>
            <a:xfrm>
              <a:off x="5947000" y="44577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1" name="Freeform: Shape 231">
              <a:extLst>
                <a:ext uri="{FF2B5EF4-FFF2-40B4-BE49-F238E27FC236}">
                  <a16:creationId xmlns:a16="http://schemas.microsoft.com/office/drawing/2014/main" id="{80030AB0-FCCC-FF28-606F-B7F81263167D}"/>
                </a:ext>
              </a:extLst>
            </p:cNvPr>
            <p:cNvSpPr/>
            <p:nvPr/>
          </p:nvSpPr>
          <p:spPr>
            <a:xfrm>
              <a:off x="5985100"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2" name="Freeform: Shape 232">
              <a:extLst>
                <a:ext uri="{FF2B5EF4-FFF2-40B4-BE49-F238E27FC236}">
                  <a16:creationId xmlns:a16="http://schemas.microsoft.com/office/drawing/2014/main" id="{D0411D46-5538-33B4-8AE6-4B5CB4C8D986}"/>
                </a:ext>
              </a:extLst>
            </p:cNvPr>
            <p:cNvSpPr/>
            <p:nvPr/>
          </p:nvSpPr>
          <p:spPr>
            <a:xfrm>
              <a:off x="6004150"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3" name="Freeform: Shape 233">
              <a:extLst>
                <a:ext uri="{FF2B5EF4-FFF2-40B4-BE49-F238E27FC236}">
                  <a16:creationId xmlns:a16="http://schemas.microsoft.com/office/drawing/2014/main" id="{A53F71BF-5754-C206-0F96-54CF7036BF46}"/>
                </a:ext>
              </a:extLst>
            </p:cNvPr>
            <p:cNvSpPr/>
            <p:nvPr/>
          </p:nvSpPr>
          <p:spPr>
            <a:xfrm>
              <a:off x="6080350" y="45339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4" name="Freeform: Shape 234">
              <a:extLst>
                <a:ext uri="{FF2B5EF4-FFF2-40B4-BE49-F238E27FC236}">
                  <a16:creationId xmlns:a16="http://schemas.microsoft.com/office/drawing/2014/main" id="{D246B86A-FA58-2766-E3B1-F90729B8974B}"/>
                </a:ext>
              </a:extLst>
            </p:cNvPr>
            <p:cNvSpPr/>
            <p:nvPr/>
          </p:nvSpPr>
          <p:spPr>
            <a:xfrm>
              <a:off x="6137500" y="45529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5" name="Freeform: Shape 235">
              <a:extLst>
                <a:ext uri="{FF2B5EF4-FFF2-40B4-BE49-F238E27FC236}">
                  <a16:creationId xmlns:a16="http://schemas.microsoft.com/office/drawing/2014/main" id="{C97FACD9-569A-CFF2-38C4-28403BFEF76D}"/>
                </a:ext>
              </a:extLst>
            </p:cNvPr>
            <p:cNvSpPr/>
            <p:nvPr/>
          </p:nvSpPr>
          <p:spPr>
            <a:xfrm>
              <a:off x="7299559" y="46482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6" name="Freeform: Shape 236">
              <a:extLst>
                <a:ext uri="{FF2B5EF4-FFF2-40B4-BE49-F238E27FC236}">
                  <a16:creationId xmlns:a16="http://schemas.microsoft.com/office/drawing/2014/main" id="{7F61CED6-1DD4-7C4E-8029-66B70C807944}"/>
                </a:ext>
              </a:extLst>
            </p:cNvPr>
            <p:cNvSpPr/>
            <p:nvPr/>
          </p:nvSpPr>
          <p:spPr>
            <a:xfrm>
              <a:off x="7813909" y="46863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7" name="Freeform: Shape 237">
              <a:extLst>
                <a:ext uri="{FF2B5EF4-FFF2-40B4-BE49-F238E27FC236}">
                  <a16:creationId xmlns:a16="http://schemas.microsoft.com/office/drawing/2014/main" id="{A7CA673A-B039-1C7A-57E1-3C0A7F616F94}"/>
                </a:ext>
              </a:extLst>
            </p:cNvPr>
            <p:cNvSpPr/>
            <p:nvPr/>
          </p:nvSpPr>
          <p:spPr>
            <a:xfrm>
              <a:off x="7966309" y="46863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8" name="Freeform: Shape 238">
              <a:extLst>
                <a:ext uri="{FF2B5EF4-FFF2-40B4-BE49-F238E27FC236}">
                  <a16:creationId xmlns:a16="http://schemas.microsoft.com/office/drawing/2014/main" id="{AFD25A20-BE10-4661-57F8-0460638FCDA8}"/>
                </a:ext>
              </a:extLst>
            </p:cNvPr>
            <p:cNvSpPr/>
            <p:nvPr/>
          </p:nvSpPr>
          <p:spPr>
            <a:xfrm>
              <a:off x="8080609" y="46863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grpSp>
      <p:grpSp>
        <p:nvGrpSpPr>
          <p:cNvPr id="89" name="Group 88">
            <a:extLst>
              <a:ext uri="{FF2B5EF4-FFF2-40B4-BE49-F238E27FC236}">
                <a16:creationId xmlns:a16="http://schemas.microsoft.com/office/drawing/2014/main" id="{BC88879D-C0E8-B4FB-9ADC-08CD15D92BAB}"/>
              </a:ext>
            </a:extLst>
          </p:cNvPr>
          <p:cNvGrpSpPr/>
          <p:nvPr/>
        </p:nvGrpSpPr>
        <p:grpSpPr>
          <a:xfrm>
            <a:off x="272291" y="2464292"/>
            <a:ext cx="692653" cy="2427931"/>
            <a:chOff x="4272807" y="1207773"/>
            <a:chExt cx="692653" cy="2920750"/>
          </a:xfrm>
        </p:grpSpPr>
        <p:sp>
          <p:nvSpPr>
            <p:cNvPr id="90" name="Line 6">
              <a:extLst>
                <a:ext uri="{FF2B5EF4-FFF2-40B4-BE49-F238E27FC236}">
                  <a16:creationId xmlns:a16="http://schemas.microsoft.com/office/drawing/2014/main" id="{19BB4823-8EEA-63AB-4282-81B6CCBD9B0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1" name="Line 7">
              <a:extLst>
                <a:ext uri="{FF2B5EF4-FFF2-40B4-BE49-F238E27FC236}">
                  <a16:creationId xmlns:a16="http://schemas.microsoft.com/office/drawing/2014/main" id="{21D4B52B-7B6F-BFF2-101C-CD1FF3618AC4}"/>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2" name="Line 8">
              <a:extLst>
                <a:ext uri="{FF2B5EF4-FFF2-40B4-BE49-F238E27FC236}">
                  <a16:creationId xmlns:a16="http://schemas.microsoft.com/office/drawing/2014/main" id="{29AD8A27-2234-75D7-6DC9-C708160FD0A6}"/>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3" name="Line 9">
              <a:extLst>
                <a:ext uri="{FF2B5EF4-FFF2-40B4-BE49-F238E27FC236}">
                  <a16:creationId xmlns:a16="http://schemas.microsoft.com/office/drawing/2014/main" id="{C74FD9F9-6F6D-CB27-8904-596F0C0CA8F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4" name="Line 10">
              <a:extLst>
                <a:ext uri="{FF2B5EF4-FFF2-40B4-BE49-F238E27FC236}">
                  <a16:creationId xmlns:a16="http://schemas.microsoft.com/office/drawing/2014/main" id="{B2620E49-9AB4-9798-3DBF-5987D923DF72}"/>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5" name="Line 11">
              <a:extLst>
                <a:ext uri="{FF2B5EF4-FFF2-40B4-BE49-F238E27FC236}">
                  <a16:creationId xmlns:a16="http://schemas.microsoft.com/office/drawing/2014/main" id="{CA5DD851-EF46-5897-0BD0-BA9EAEA32B61}"/>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6" name="TextBox 95">
              <a:extLst>
                <a:ext uri="{FF2B5EF4-FFF2-40B4-BE49-F238E27FC236}">
                  <a16:creationId xmlns:a16="http://schemas.microsoft.com/office/drawing/2014/main" id="{B194EB89-C022-8DF3-9F91-1949DBA0657B}"/>
                </a:ext>
              </a:extLst>
            </p:cNvPr>
            <p:cNvSpPr txBox="1"/>
            <p:nvPr/>
          </p:nvSpPr>
          <p:spPr>
            <a:xfrm rot="16200000">
              <a:off x="3584765" y="2542545"/>
              <a:ext cx="1683861"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PFS率</a:t>
              </a:r>
            </a:p>
          </p:txBody>
        </p:sp>
        <p:sp>
          <p:nvSpPr>
            <p:cNvPr id="97" name="TextBox 96">
              <a:extLst>
                <a:ext uri="{FF2B5EF4-FFF2-40B4-BE49-F238E27FC236}">
                  <a16:creationId xmlns:a16="http://schemas.microsoft.com/office/drawing/2014/main" id="{22A531C0-0F99-7115-8580-A55AA47AA2D4}"/>
                </a:ext>
              </a:extLst>
            </p:cNvPr>
            <p:cNvSpPr txBox="1"/>
            <p:nvPr/>
          </p:nvSpPr>
          <p:spPr>
            <a:xfrm>
              <a:off x="4488901" y="1207773"/>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98" name="TextBox 97">
              <a:extLst>
                <a:ext uri="{FF2B5EF4-FFF2-40B4-BE49-F238E27FC236}">
                  <a16:creationId xmlns:a16="http://schemas.microsoft.com/office/drawing/2014/main" id="{257654F2-5D3F-5B30-DFFE-30EDA5DAAC81}"/>
                </a:ext>
              </a:extLst>
            </p:cNvPr>
            <p:cNvSpPr txBox="1"/>
            <p:nvPr/>
          </p:nvSpPr>
          <p:spPr>
            <a:xfrm>
              <a:off x="4488901" y="1731912"/>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0.8</a:t>
              </a:r>
            </a:p>
          </p:txBody>
        </p:sp>
        <p:sp>
          <p:nvSpPr>
            <p:cNvPr id="99" name="TextBox 98">
              <a:extLst>
                <a:ext uri="{FF2B5EF4-FFF2-40B4-BE49-F238E27FC236}">
                  <a16:creationId xmlns:a16="http://schemas.microsoft.com/office/drawing/2014/main" id="{2EE218E0-8B32-C349-6BB0-4A3077F4E965}"/>
                </a:ext>
              </a:extLst>
            </p:cNvPr>
            <p:cNvSpPr txBox="1"/>
            <p:nvPr/>
          </p:nvSpPr>
          <p:spPr>
            <a:xfrm>
              <a:off x="4488901" y="2230442"/>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0.6</a:t>
              </a:r>
            </a:p>
          </p:txBody>
        </p:sp>
        <p:sp>
          <p:nvSpPr>
            <p:cNvPr id="100" name="TextBox 99">
              <a:extLst>
                <a:ext uri="{FF2B5EF4-FFF2-40B4-BE49-F238E27FC236}">
                  <a16:creationId xmlns:a16="http://schemas.microsoft.com/office/drawing/2014/main" id="{3D2C16C6-9C07-979F-6244-CE036E012FB2}"/>
                </a:ext>
              </a:extLst>
            </p:cNvPr>
            <p:cNvSpPr txBox="1"/>
            <p:nvPr/>
          </p:nvSpPr>
          <p:spPr>
            <a:xfrm>
              <a:off x="4488901" y="2745096"/>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0.4</a:t>
              </a:r>
            </a:p>
          </p:txBody>
        </p:sp>
        <p:sp>
          <p:nvSpPr>
            <p:cNvPr id="101" name="TextBox 100">
              <a:extLst>
                <a:ext uri="{FF2B5EF4-FFF2-40B4-BE49-F238E27FC236}">
                  <a16:creationId xmlns:a16="http://schemas.microsoft.com/office/drawing/2014/main" id="{00CA4C9D-4DD9-040B-669C-87FB4CFBFFF6}"/>
                </a:ext>
              </a:extLst>
            </p:cNvPr>
            <p:cNvSpPr txBox="1"/>
            <p:nvPr/>
          </p:nvSpPr>
          <p:spPr>
            <a:xfrm>
              <a:off x="4488901" y="3248999"/>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0.2</a:t>
              </a:r>
            </a:p>
          </p:txBody>
        </p:sp>
        <p:sp>
          <p:nvSpPr>
            <p:cNvPr id="102" name="TextBox 101">
              <a:extLst>
                <a:ext uri="{FF2B5EF4-FFF2-40B4-BE49-F238E27FC236}">
                  <a16:creationId xmlns:a16="http://schemas.microsoft.com/office/drawing/2014/main" id="{06F7E1F6-6505-34E3-1F37-124E70D8804E}"/>
                </a:ext>
              </a:extLst>
            </p:cNvPr>
            <p:cNvSpPr txBox="1"/>
            <p:nvPr/>
          </p:nvSpPr>
          <p:spPr>
            <a:xfrm>
              <a:off x="4637989" y="3758274"/>
              <a:ext cx="28405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103" name="TextBox 102">
            <a:extLst>
              <a:ext uri="{FF2B5EF4-FFF2-40B4-BE49-F238E27FC236}">
                <a16:creationId xmlns:a16="http://schemas.microsoft.com/office/drawing/2014/main" id="{EA53897A-2298-8AB6-1455-485A47813908}"/>
              </a:ext>
            </a:extLst>
          </p:cNvPr>
          <p:cNvSpPr txBox="1"/>
          <p:nvPr/>
        </p:nvSpPr>
        <p:spPr>
          <a:xfrm>
            <a:off x="2092368" y="5051147"/>
            <a:ext cx="2903102"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無作為化からの経過期間、月</a:t>
            </a:r>
          </a:p>
        </p:txBody>
      </p:sp>
      <p:sp>
        <p:nvSpPr>
          <p:cNvPr id="104" name="TextBox 103">
            <a:extLst>
              <a:ext uri="{FF2B5EF4-FFF2-40B4-BE49-F238E27FC236}">
                <a16:creationId xmlns:a16="http://schemas.microsoft.com/office/drawing/2014/main" id="{ACCE3784-46F9-EEC7-BFFB-71C3FE2D5E4A}"/>
              </a:ext>
            </a:extLst>
          </p:cNvPr>
          <p:cNvSpPr txBox="1"/>
          <p:nvPr/>
        </p:nvSpPr>
        <p:spPr>
          <a:xfrm>
            <a:off x="414127" y="5228119"/>
            <a:ext cx="817853" cy="261610"/>
          </a:xfrm>
          <a:prstGeom prst="rect">
            <a:avLst/>
          </a:prstGeom>
          <a:noFill/>
        </p:spPr>
        <p:txBody>
          <a:bodyPr wrap="none" rtlCol="0">
            <a:spAutoFit/>
          </a:bodyPr>
          <a:lstStyle/>
          <a:p>
            <a:pPr algn="r"/>
            <a:r>
              <a:rPr lang="ja-JP" sz="1100" dirty="0">
                <a:solidFill>
                  <a:schemeClr val="tx1"/>
                </a:solidFill>
              </a:rPr>
              <a:t>リスク有患者数</a:t>
            </a:r>
          </a:p>
        </p:txBody>
      </p:sp>
      <p:grpSp>
        <p:nvGrpSpPr>
          <p:cNvPr id="105" name="Group 104"/>
          <p:cNvGrpSpPr/>
          <p:nvPr/>
        </p:nvGrpSpPr>
        <p:grpSpPr>
          <a:xfrm>
            <a:off x="931197" y="5444857"/>
            <a:ext cx="4833565" cy="241980"/>
            <a:chOff x="931362" y="5503626"/>
            <a:chExt cx="4833565" cy="241980"/>
          </a:xfrm>
        </p:grpSpPr>
        <p:grpSp>
          <p:nvGrpSpPr>
            <p:cNvPr id="106" name="Group 105">
              <a:extLst>
                <a:ext uri="{FF2B5EF4-FFF2-40B4-BE49-F238E27FC236}">
                  <a16:creationId xmlns:a16="http://schemas.microsoft.com/office/drawing/2014/main" id="{60A01E40-9B4E-BFA7-53EF-6E276377101C}"/>
                </a:ext>
              </a:extLst>
            </p:cNvPr>
            <p:cNvGrpSpPr/>
            <p:nvPr/>
          </p:nvGrpSpPr>
          <p:grpSpPr>
            <a:xfrm>
              <a:off x="1186689" y="5503626"/>
              <a:ext cx="4318844" cy="241980"/>
              <a:chOff x="1186689" y="5373477"/>
              <a:chExt cx="4318844" cy="241980"/>
            </a:xfrm>
          </p:grpSpPr>
          <p:sp>
            <p:nvSpPr>
              <p:cNvPr id="118" name="TextBox 117">
                <a:extLst>
                  <a:ext uri="{FF2B5EF4-FFF2-40B4-BE49-F238E27FC236}">
                    <a16:creationId xmlns:a16="http://schemas.microsoft.com/office/drawing/2014/main" id="{E448C98B-6F4B-592F-ABEE-B28B9694D97F}"/>
                  </a:ext>
                </a:extLst>
              </p:cNvPr>
              <p:cNvSpPr txBox="1"/>
              <p:nvPr/>
            </p:nvSpPr>
            <p:spPr>
              <a:xfrm>
                <a:off x="5354282" y="5373477"/>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a:t>
                </a:r>
              </a:p>
            </p:txBody>
          </p:sp>
          <p:sp>
            <p:nvSpPr>
              <p:cNvPr id="119" name="TextBox 118">
                <a:extLst>
                  <a:ext uri="{FF2B5EF4-FFF2-40B4-BE49-F238E27FC236}">
                    <a16:creationId xmlns:a16="http://schemas.microsoft.com/office/drawing/2014/main" id="{4D10DC35-4B20-8446-ADE6-958117DB9488}"/>
                  </a:ext>
                </a:extLst>
              </p:cNvPr>
              <p:cNvSpPr txBox="1"/>
              <p:nvPr/>
            </p:nvSpPr>
            <p:spPr>
              <a:xfrm>
                <a:off x="4839817" y="5373477"/>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a:t>
                </a:r>
              </a:p>
            </p:txBody>
          </p:sp>
          <p:sp>
            <p:nvSpPr>
              <p:cNvPr id="120" name="TextBox 119">
                <a:extLst>
                  <a:ext uri="{FF2B5EF4-FFF2-40B4-BE49-F238E27FC236}">
                    <a16:creationId xmlns:a16="http://schemas.microsoft.com/office/drawing/2014/main" id="{617D4959-C9B2-A256-C19D-AFEA40E4F2F0}"/>
                  </a:ext>
                </a:extLst>
              </p:cNvPr>
              <p:cNvSpPr txBox="1"/>
              <p:nvPr/>
            </p:nvSpPr>
            <p:spPr>
              <a:xfrm>
                <a:off x="4329162" y="5373477"/>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9</a:t>
                </a:r>
              </a:p>
            </p:txBody>
          </p:sp>
          <p:sp>
            <p:nvSpPr>
              <p:cNvPr id="121" name="TextBox 120">
                <a:extLst>
                  <a:ext uri="{FF2B5EF4-FFF2-40B4-BE49-F238E27FC236}">
                    <a16:creationId xmlns:a16="http://schemas.microsoft.com/office/drawing/2014/main" id="{779BE973-A64F-1DBD-2B0D-48290F5A3C55}"/>
                  </a:ext>
                </a:extLst>
              </p:cNvPr>
              <p:cNvSpPr txBox="1"/>
              <p:nvPr/>
            </p:nvSpPr>
            <p:spPr>
              <a:xfrm>
                <a:off x="3779237" y="537347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17</a:t>
                </a:r>
              </a:p>
            </p:txBody>
          </p:sp>
          <p:sp>
            <p:nvSpPr>
              <p:cNvPr id="122" name="TextBox 121">
                <a:extLst>
                  <a:ext uri="{FF2B5EF4-FFF2-40B4-BE49-F238E27FC236}">
                    <a16:creationId xmlns:a16="http://schemas.microsoft.com/office/drawing/2014/main" id="{922F0826-2A11-6AEF-E481-42621E2E495B}"/>
                  </a:ext>
                </a:extLst>
              </p:cNvPr>
              <p:cNvSpPr txBox="1"/>
              <p:nvPr/>
            </p:nvSpPr>
            <p:spPr>
              <a:xfrm>
                <a:off x="3268582" y="537347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36</a:t>
                </a:r>
              </a:p>
            </p:txBody>
          </p:sp>
          <p:sp>
            <p:nvSpPr>
              <p:cNvPr id="123" name="TextBox 122">
                <a:extLst>
                  <a:ext uri="{FF2B5EF4-FFF2-40B4-BE49-F238E27FC236}">
                    <a16:creationId xmlns:a16="http://schemas.microsoft.com/office/drawing/2014/main" id="{461EBD49-4993-E8B9-2325-56DA1B0DBDFE}"/>
                  </a:ext>
                </a:extLst>
              </p:cNvPr>
              <p:cNvSpPr txBox="1"/>
              <p:nvPr/>
            </p:nvSpPr>
            <p:spPr>
              <a:xfrm>
                <a:off x="2757927" y="537347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71</a:t>
                </a:r>
              </a:p>
            </p:txBody>
          </p:sp>
          <p:sp>
            <p:nvSpPr>
              <p:cNvPr id="124" name="TextBox 123">
                <a:extLst>
                  <a:ext uri="{FF2B5EF4-FFF2-40B4-BE49-F238E27FC236}">
                    <a16:creationId xmlns:a16="http://schemas.microsoft.com/office/drawing/2014/main" id="{9BD2A5D4-A291-15B8-925F-D274B9704276}"/>
                  </a:ext>
                </a:extLst>
              </p:cNvPr>
              <p:cNvSpPr txBox="1"/>
              <p:nvPr/>
            </p:nvSpPr>
            <p:spPr>
              <a:xfrm>
                <a:off x="2207999" y="537347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146</a:t>
                </a:r>
              </a:p>
            </p:txBody>
          </p:sp>
          <p:sp>
            <p:nvSpPr>
              <p:cNvPr id="125" name="TextBox 124">
                <a:extLst>
                  <a:ext uri="{FF2B5EF4-FFF2-40B4-BE49-F238E27FC236}">
                    <a16:creationId xmlns:a16="http://schemas.microsoft.com/office/drawing/2014/main" id="{5C2CE19F-3D7F-FE8E-AF5F-7D2FA3785916}"/>
                  </a:ext>
                </a:extLst>
              </p:cNvPr>
              <p:cNvSpPr txBox="1"/>
              <p:nvPr/>
            </p:nvSpPr>
            <p:spPr>
              <a:xfrm>
                <a:off x="1697343" y="537347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256</a:t>
                </a:r>
              </a:p>
            </p:txBody>
          </p:sp>
          <p:sp>
            <p:nvSpPr>
              <p:cNvPr id="126" name="TextBox 125">
                <a:extLst>
                  <a:ext uri="{FF2B5EF4-FFF2-40B4-BE49-F238E27FC236}">
                    <a16:creationId xmlns:a16="http://schemas.microsoft.com/office/drawing/2014/main" id="{C3B929C1-C250-F243-4FAF-C5081DA6E90C}"/>
                  </a:ext>
                </a:extLst>
              </p:cNvPr>
              <p:cNvSpPr txBox="1"/>
              <p:nvPr/>
            </p:nvSpPr>
            <p:spPr>
              <a:xfrm>
                <a:off x="1186689" y="537347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430</a:t>
                </a:r>
              </a:p>
            </p:txBody>
          </p:sp>
        </p:grpSp>
        <p:grpSp>
          <p:nvGrpSpPr>
            <p:cNvPr id="107" name="Group 106">
              <a:extLst>
                <a:ext uri="{FF2B5EF4-FFF2-40B4-BE49-F238E27FC236}">
                  <a16:creationId xmlns:a16="http://schemas.microsoft.com/office/drawing/2014/main" id="{AF993FFF-9B84-7F73-4293-1691AB530D31}"/>
                </a:ext>
              </a:extLst>
            </p:cNvPr>
            <p:cNvGrpSpPr/>
            <p:nvPr/>
          </p:nvGrpSpPr>
          <p:grpSpPr>
            <a:xfrm>
              <a:off x="931362" y="5503626"/>
              <a:ext cx="4833565" cy="241980"/>
              <a:chOff x="931362" y="5198217"/>
              <a:chExt cx="4833565" cy="241980"/>
            </a:xfrm>
          </p:grpSpPr>
          <p:sp>
            <p:nvSpPr>
              <p:cNvPr id="108" name="TextBox 107">
                <a:extLst>
                  <a:ext uri="{FF2B5EF4-FFF2-40B4-BE49-F238E27FC236}">
                    <a16:creationId xmlns:a16="http://schemas.microsoft.com/office/drawing/2014/main" id="{67A2AE40-6BF8-39F5-1C59-451D71885374}"/>
                  </a:ext>
                </a:extLst>
              </p:cNvPr>
              <p:cNvSpPr txBox="1"/>
              <p:nvPr/>
            </p:nvSpPr>
            <p:spPr>
              <a:xfrm>
                <a:off x="5613676" y="5198217"/>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a:t>
                </a:r>
              </a:p>
            </p:txBody>
          </p:sp>
          <p:sp>
            <p:nvSpPr>
              <p:cNvPr id="109" name="TextBox 108">
                <a:extLst>
                  <a:ext uri="{FF2B5EF4-FFF2-40B4-BE49-F238E27FC236}">
                    <a16:creationId xmlns:a16="http://schemas.microsoft.com/office/drawing/2014/main" id="{094A7305-624B-27BC-9003-90CE0041A17B}"/>
                  </a:ext>
                </a:extLst>
              </p:cNvPr>
              <p:cNvSpPr txBox="1"/>
              <p:nvPr/>
            </p:nvSpPr>
            <p:spPr>
              <a:xfrm>
                <a:off x="5095144" y="5198217"/>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a:t>
                </a:r>
              </a:p>
            </p:txBody>
          </p:sp>
          <p:sp>
            <p:nvSpPr>
              <p:cNvPr id="110" name="TextBox 109">
                <a:extLst>
                  <a:ext uri="{FF2B5EF4-FFF2-40B4-BE49-F238E27FC236}">
                    <a16:creationId xmlns:a16="http://schemas.microsoft.com/office/drawing/2014/main" id="{3C838D47-C2B9-865D-43A9-A3221F79C62E}"/>
                  </a:ext>
                </a:extLst>
              </p:cNvPr>
              <p:cNvSpPr txBox="1"/>
              <p:nvPr/>
            </p:nvSpPr>
            <p:spPr>
              <a:xfrm>
                <a:off x="4584491" y="5198217"/>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6</a:t>
                </a:r>
              </a:p>
            </p:txBody>
          </p:sp>
          <p:sp>
            <p:nvSpPr>
              <p:cNvPr id="111" name="TextBox 110">
                <a:extLst>
                  <a:ext uri="{FF2B5EF4-FFF2-40B4-BE49-F238E27FC236}">
                    <a16:creationId xmlns:a16="http://schemas.microsoft.com/office/drawing/2014/main" id="{DBB1242D-AF74-7DDC-F8AB-D4AFE2D9F85B}"/>
                  </a:ext>
                </a:extLst>
              </p:cNvPr>
              <p:cNvSpPr txBox="1"/>
              <p:nvPr/>
            </p:nvSpPr>
            <p:spPr>
              <a:xfrm>
                <a:off x="4034564" y="519821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10</a:t>
                </a:r>
              </a:p>
            </p:txBody>
          </p:sp>
          <p:sp>
            <p:nvSpPr>
              <p:cNvPr id="112" name="TextBox 111">
                <a:extLst>
                  <a:ext uri="{FF2B5EF4-FFF2-40B4-BE49-F238E27FC236}">
                    <a16:creationId xmlns:a16="http://schemas.microsoft.com/office/drawing/2014/main" id="{06CFD3F0-6516-EC19-7704-4E77F2C3B5BD}"/>
                  </a:ext>
                </a:extLst>
              </p:cNvPr>
              <p:cNvSpPr txBox="1"/>
              <p:nvPr/>
            </p:nvSpPr>
            <p:spPr>
              <a:xfrm>
                <a:off x="3523908" y="519821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21</a:t>
                </a:r>
              </a:p>
            </p:txBody>
          </p:sp>
          <p:sp>
            <p:nvSpPr>
              <p:cNvPr id="113" name="TextBox 112">
                <a:extLst>
                  <a:ext uri="{FF2B5EF4-FFF2-40B4-BE49-F238E27FC236}">
                    <a16:creationId xmlns:a16="http://schemas.microsoft.com/office/drawing/2014/main" id="{488126BD-DCF8-C8B8-1BFA-A68A82EE229E}"/>
                  </a:ext>
                </a:extLst>
              </p:cNvPr>
              <p:cNvSpPr txBox="1"/>
              <p:nvPr/>
            </p:nvSpPr>
            <p:spPr>
              <a:xfrm>
                <a:off x="3013254" y="519821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43</a:t>
                </a:r>
              </a:p>
            </p:txBody>
          </p:sp>
          <p:sp>
            <p:nvSpPr>
              <p:cNvPr id="114" name="TextBox 113">
                <a:extLst>
                  <a:ext uri="{FF2B5EF4-FFF2-40B4-BE49-F238E27FC236}">
                    <a16:creationId xmlns:a16="http://schemas.microsoft.com/office/drawing/2014/main" id="{18403F50-6ACF-3F41-6959-8B196A08D4C3}"/>
                  </a:ext>
                </a:extLst>
              </p:cNvPr>
              <p:cNvSpPr txBox="1"/>
              <p:nvPr/>
            </p:nvSpPr>
            <p:spPr>
              <a:xfrm>
                <a:off x="2502599" y="519821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89</a:t>
                </a:r>
              </a:p>
            </p:txBody>
          </p:sp>
          <p:sp>
            <p:nvSpPr>
              <p:cNvPr id="115" name="TextBox 114">
                <a:extLst>
                  <a:ext uri="{FF2B5EF4-FFF2-40B4-BE49-F238E27FC236}">
                    <a16:creationId xmlns:a16="http://schemas.microsoft.com/office/drawing/2014/main" id="{C8BDEC24-FDDC-6585-32BC-91165C214080}"/>
                  </a:ext>
                </a:extLst>
              </p:cNvPr>
              <p:cNvSpPr txBox="1"/>
              <p:nvPr/>
            </p:nvSpPr>
            <p:spPr>
              <a:xfrm>
                <a:off x="1952671" y="519821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170</a:t>
                </a:r>
              </a:p>
            </p:txBody>
          </p:sp>
          <p:sp>
            <p:nvSpPr>
              <p:cNvPr id="116" name="TextBox 115">
                <a:extLst>
                  <a:ext uri="{FF2B5EF4-FFF2-40B4-BE49-F238E27FC236}">
                    <a16:creationId xmlns:a16="http://schemas.microsoft.com/office/drawing/2014/main" id="{7510A01F-AAFD-82AF-54F0-AD0F8E09519C}"/>
                  </a:ext>
                </a:extLst>
              </p:cNvPr>
              <p:cNvSpPr txBox="1"/>
              <p:nvPr/>
            </p:nvSpPr>
            <p:spPr>
              <a:xfrm>
                <a:off x="1442017" y="519821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291</a:t>
                </a:r>
              </a:p>
            </p:txBody>
          </p:sp>
          <p:sp>
            <p:nvSpPr>
              <p:cNvPr id="117" name="TextBox 116">
                <a:extLst>
                  <a:ext uri="{FF2B5EF4-FFF2-40B4-BE49-F238E27FC236}">
                    <a16:creationId xmlns:a16="http://schemas.microsoft.com/office/drawing/2014/main" id="{B2402B99-CF8B-2373-6473-8AC2DB1ED272}"/>
                  </a:ext>
                </a:extLst>
              </p:cNvPr>
              <p:cNvSpPr txBox="1"/>
              <p:nvPr/>
            </p:nvSpPr>
            <p:spPr>
              <a:xfrm>
                <a:off x="931362" y="519821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461</a:t>
                </a:r>
              </a:p>
            </p:txBody>
          </p:sp>
        </p:grpSp>
      </p:grpSp>
      <p:grpSp>
        <p:nvGrpSpPr>
          <p:cNvPr id="127" name="Group 126"/>
          <p:cNvGrpSpPr/>
          <p:nvPr/>
        </p:nvGrpSpPr>
        <p:grpSpPr>
          <a:xfrm>
            <a:off x="936006" y="5669849"/>
            <a:ext cx="3268076" cy="234286"/>
            <a:chOff x="936171" y="5939350"/>
            <a:chExt cx="3268076" cy="234286"/>
          </a:xfrm>
        </p:grpSpPr>
        <p:grpSp>
          <p:nvGrpSpPr>
            <p:cNvPr id="128" name="Group 127">
              <a:extLst>
                <a:ext uri="{FF2B5EF4-FFF2-40B4-BE49-F238E27FC236}">
                  <a16:creationId xmlns:a16="http://schemas.microsoft.com/office/drawing/2014/main" id="{17D47B7E-82F1-3F80-4E04-F3042C851852}"/>
                </a:ext>
              </a:extLst>
            </p:cNvPr>
            <p:cNvGrpSpPr/>
            <p:nvPr/>
          </p:nvGrpSpPr>
          <p:grpSpPr>
            <a:xfrm>
              <a:off x="1191498" y="5939350"/>
              <a:ext cx="2776660" cy="234286"/>
              <a:chOff x="1191498" y="6107239"/>
              <a:chExt cx="2776660" cy="234286"/>
            </a:xfrm>
          </p:grpSpPr>
          <p:sp>
            <p:nvSpPr>
              <p:cNvPr id="137" name="TextBox 136">
                <a:extLst>
                  <a:ext uri="{FF2B5EF4-FFF2-40B4-BE49-F238E27FC236}">
                    <a16:creationId xmlns:a16="http://schemas.microsoft.com/office/drawing/2014/main" id="{51BC169D-5733-3330-DEA4-494A989D5D2C}"/>
                  </a:ext>
                </a:extLst>
              </p:cNvPr>
              <p:cNvSpPr txBox="1"/>
              <p:nvPr/>
            </p:nvSpPr>
            <p:spPr>
              <a:xfrm>
                <a:off x="3820113" y="6107239"/>
                <a:ext cx="14804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a:t>
                </a:r>
              </a:p>
            </p:txBody>
          </p:sp>
          <p:sp>
            <p:nvSpPr>
              <p:cNvPr id="138" name="TextBox 137">
                <a:extLst>
                  <a:ext uri="{FF2B5EF4-FFF2-40B4-BE49-F238E27FC236}">
                    <a16:creationId xmlns:a16="http://schemas.microsoft.com/office/drawing/2014/main" id="{4302B88E-6FEA-703C-9529-29C199C6AC00}"/>
                  </a:ext>
                </a:extLst>
              </p:cNvPr>
              <p:cNvSpPr txBox="1"/>
              <p:nvPr/>
            </p:nvSpPr>
            <p:spPr>
              <a:xfrm>
                <a:off x="3291023" y="6107239"/>
                <a:ext cx="184913"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 1</a:t>
                </a:r>
              </a:p>
            </p:txBody>
          </p:sp>
          <p:sp>
            <p:nvSpPr>
              <p:cNvPr id="139" name="TextBox 138">
                <a:extLst>
                  <a:ext uri="{FF2B5EF4-FFF2-40B4-BE49-F238E27FC236}">
                    <a16:creationId xmlns:a16="http://schemas.microsoft.com/office/drawing/2014/main" id="{76FEEC70-944A-98C1-1888-44934125DD77}"/>
                  </a:ext>
                </a:extLst>
              </p:cNvPr>
              <p:cNvSpPr txBox="1"/>
              <p:nvPr/>
            </p:nvSpPr>
            <p:spPr>
              <a:xfrm>
                <a:off x="2780368" y="6107239"/>
                <a:ext cx="184913"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 2</a:t>
                </a:r>
              </a:p>
            </p:txBody>
          </p:sp>
          <p:sp>
            <p:nvSpPr>
              <p:cNvPr id="140" name="TextBox 139">
                <a:extLst>
                  <a:ext uri="{FF2B5EF4-FFF2-40B4-BE49-F238E27FC236}">
                    <a16:creationId xmlns:a16="http://schemas.microsoft.com/office/drawing/2014/main" id="{33CE73B3-E319-6D6E-FFE2-09F511DAE170}"/>
                  </a:ext>
                </a:extLst>
              </p:cNvPr>
              <p:cNvSpPr txBox="1"/>
              <p:nvPr/>
            </p:nvSpPr>
            <p:spPr>
              <a:xfrm>
                <a:off x="2250480" y="6107239"/>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10</a:t>
                </a:r>
              </a:p>
            </p:txBody>
          </p:sp>
          <p:sp>
            <p:nvSpPr>
              <p:cNvPr id="141" name="TextBox 140">
                <a:extLst>
                  <a:ext uri="{FF2B5EF4-FFF2-40B4-BE49-F238E27FC236}">
                    <a16:creationId xmlns:a16="http://schemas.microsoft.com/office/drawing/2014/main" id="{70BEDCAA-4491-0557-9757-1C66279AC8A9}"/>
                  </a:ext>
                </a:extLst>
              </p:cNvPr>
              <p:cNvSpPr txBox="1"/>
              <p:nvPr/>
            </p:nvSpPr>
            <p:spPr>
              <a:xfrm>
                <a:off x="1739824" y="6107239"/>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36</a:t>
                </a:r>
              </a:p>
            </p:txBody>
          </p:sp>
          <p:sp>
            <p:nvSpPr>
              <p:cNvPr id="142" name="TextBox 141">
                <a:extLst>
                  <a:ext uri="{FF2B5EF4-FFF2-40B4-BE49-F238E27FC236}">
                    <a16:creationId xmlns:a16="http://schemas.microsoft.com/office/drawing/2014/main" id="{775E42F8-D9E0-FD2E-F027-91FB2B70A497}"/>
                  </a:ext>
                </a:extLst>
              </p:cNvPr>
              <p:cNvSpPr txBox="1"/>
              <p:nvPr/>
            </p:nvSpPr>
            <p:spPr>
              <a:xfrm>
                <a:off x="1191498" y="6107239"/>
                <a:ext cx="298727"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194</a:t>
                </a:r>
              </a:p>
            </p:txBody>
          </p:sp>
        </p:grpSp>
        <p:grpSp>
          <p:nvGrpSpPr>
            <p:cNvPr id="129" name="Group 128">
              <a:extLst>
                <a:ext uri="{FF2B5EF4-FFF2-40B4-BE49-F238E27FC236}">
                  <a16:creationId xmlns:a16="http://schemas.microsoft.com/office/drawing/2014/main" id="{D5DE7D24-53D5-734D-DC5E-6ADD39063D1F}"/>
                </a:ext>
              </a:extLst>
            </p:cNvPr>
            <p:cNvGrpSpPr/>
            <p:nvPr/>
          </p:nvGrpSpPr>
          <p:grpSpPr>
            <a:xfrm>
              <a:off x="936171" y="5939350"/>
              <a:ext cx="3268076" cy="234286"/>
              <a:chOff x="936171" y="5947219"/>
              <a:chExt cx="3268076" cy="234286"/>
            </a:xfrm>
          </p:grpSpPr>
          <p:sp>
            <p:nvSpPr>
              <p:cNvPr id="130" name="TextBox 129">
                <a:extLst>
                  <a:ext uri="{FF2B5EF4-FFF2-40B4-BE49-F238E27FC236}">
                    <a16:creationId xmlns:a16="http://schemas.microsoft.com/office/drawing/2014/main" id="{E4931D1B-3118-EA7A-34C4-690888E85875}"/>
                  </a:ext>
                </a:extLst>
              </p:cNvPr>
              <p:cNvSpPr txBox="1"/>
              <p:nvPr/>
            </p:nvSpPr>
            <p:spPr>
              <a:xfrm>
                <a:off x="4094675" y="5947219"/>
                <a:ext cx="109572"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 </a:t>
                </a:r>
              </a:p>
            </p:txBody>
          </p:sp>
          <p:sp>
            <p:nvSpPr>
              <p:cNvPr id="131" name="TextBox 130">
                <a:extLst>
                  <a:ext uri="{FF2B5EF4-FFF2-40B4-BE49-F238E27FC236}">
                    <a16:creationId xmlns:a16="http://schemas.microsoft.com/office/drawing/2014/main" id="{E24BFAF2-5EC6-CCFD-FF4E-9C63649001DC}"/>
                  </a:ext>
                </a:extLst>
              </p:cNvPr>
              <p:cNvSpPr txBox="1"/>
              <p:nvPr/>
            </p:nvSpPr>
            <p:spPr>
              <a:xfrm>
                <a:off x="3546350" y="5947219"/>
                <a:ext cx="184913"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 1</a:t>
                </a:r>
              </a:p>
            </p:txBody>
          </p:sp>
          <p:sp>
            <p:nvSpPr>
              <p:cNvPr id="132" name="TextBox 131">
                <a:extLst>
                  <a:ext uri="{FF2B5EF4-FFF2-40B4-BE49-F238E27FC236}">
                    <a16:creationId xmlns:a16="http://schemas.microsoft.com/office/drawing/2014/main" id="{10F2EDD4-07C8-B94C-420F-15A0E0B1BDF5}"/>
                  </a:ext>
                </a:extLst>
              </p:cNvPr>
              <p:cNvSpPr txBox="1"/>
              <p:nvPr/>
            </p:nvSpPr>
            <p:spPr>
              <a:xfrm>
                <a:off x="3054129" y="5947219"/>
                <a:ext cx="14804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a:t>
                </a:r>
              </a:p>
            </p:txBody>
          </p:sp>
          <p:sp>
            <p:nvSpPr>
              <p:cNvPr id="133" name="TextBox 132">
                <a:extLst>
                  <a:ext uri="{FF2B5EF4-FFF2-40B4-BE49-F238E27FC236}">
                    <a16:creationId xmlns:a16="http://schemas.microsoft.com/office/drawing/2014/main" id="{11457D0A-2DDF-C109-8B4D-833186D8CC23}"/>
                  </a:ext>
                </a:extLst>
              </p:cNvPr>
              <p:cNvSpPr txBox="1"/>
              <p:nvPr/>
            </p:nvSpPr>
            <p:spPr>
              <a:xfrm>
                <a:off x="2543474" y="5947219"/>
                <a:ext cx="14804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a:t>
                </a:r>
              </a:p>
            </p:txBody>
          </p:sp>
          <p:sp>
            <p:nvSpPr>
              <p:cNvPr id="134" name="TextBox 133">
                <a:extLst>
                  <a:ext uri="{FF2B5EF4-FFF2-40B4-BE49-F238E27FC236}">
                    <a16:creationId xmlns:a16="http://schemas.microsoft.com/office/drawing/2014/main" id="{E16ECF82-58D9-B1B7-4794-84710DC14F2D}"/>
                  </a:ext>
                </a:extLst>
              </p:cNvPr>
              <p:cNvSpPr txBox="1"/>
              <p:nvPr/>
            </p:nvSpPr>
            <p:spPr>
              <a:xfrm>
                <a:off x="1995152" y="5947219"/>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12</a:t>
                </a:r>
              </a:p>
            </p:txBody>
          </p:sp>
          <p:sp>
            <p:nvSpPr>
              <p:cNvPr id="135" name="TextBox 134">
                <a:extLst>
                  <a:ext uri="{FF2B5EF4-FFF2-40B4-BE49-F238E27FC236}">
                    <a16:creationId xmlns:a16="http://schemas.microsoft.com/office/drawing/2014/main" id="{527D369F-4F41-7D66-F46E-9F7D9E5A3280}"/>
                  </a:ext>
                </a:extLst>
              </p:cNvPr>
              <p:cNvSpPr txBox="1"/>
              <p:nvPr/>
            </p:nvSpPr>
            <p:spPr>
              <a:xfrm>
                <a:off x="1484498" y="5947219"/>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60</a:t>
                </a:r>
              </a:p>
            </p:txBody>
          </p:sp>
          <p:sp>
            <p:nvSpPr>
              <p:cNvPr id="136" name="TextBox 135">
                <a:extLst>
                  <a:ext uri="{FF2B5EF4-FFF2-40B4-BE49-F238E27FC236}">
                    <a16:creationId xmlns:a16="http://schemas.microsoft.com/office/drawing/2014/main" id="{430A252C-CE0F-710F-6B48-D4BC68F39E9D}"/>
                  </a:ext>
                </a:extLst>
              </p:cNvPr>
              <p:cNvSpPr txBox="1"/>
              <p:nvPr/>
            </p:nvSpPr>
            <p:spPr>
              <a:xfrm>
                <a:off x="936171" y="5947219"/>
                <a:ext cx="298727"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230</a:t>
                </a:r>
              </a:p>
            </p:txBody>
          </p:sp>
        </p:grpSp>
      </p:grpSp>
      <p:sp>
        <p:nvSpPr>
          <p:cNvPr id="143" name="TextBox 142">
            <a:extLst>
              <a:ext uri="{FF2B5EF4-FFF2-40B4-BE49-F238E27FC236}">
                <a16:creationId xmlns:a16="http://schemas.microsoft.com/office/drawing/2014/main" id="{50341B4E-4545-3A47-9922-13E437ED8283}"/>
              </a:ext>
            </a:extLst>
          </p:cNvPr>
          <p:cNvSpPr txBox="1"/>
          <p:nvPr/>
        </p:nvSpPr>
        <p:spPr>
          <a:xfrm>
            <a:off x="161248" y="5419639"/>
            <a:ext cx="891591" cy="253916"/>
          </a:xfrm>
          <a:prstGeom prst="rect">
            <a:avLst/>
          </a:prstGeom>
          <a:noFill/>
        </p:spPr>
        <p:txBody>
          <a:bodyPr wrap="none" rtlCol="0">
            <a:spAutoFit/>
          </a:bodyPr>
          <a:lstStyle/>
          <a:p>
            <a:pPr algn="r"/>
            <a:r>
              <a:rPr lang="ja-JP" sz="1050" dirty="0">
                <a:solidFill>
                  <a:srgbClr val="B60D27"/>
                </a:solidFill>
              </a:rPr>
              <a:t>フルキンチニブ</a:t>
            </a:r>
          </a:p>
        </p:txBody>
      </p:sp>
      <p:sp>
        <p:nvSpPr>
          <p:cNvPr id="144" name="TextBox 143">
            <a:extLst>
              <a:ext uri="{FF2B5EF4-FFF2-40B4-BE49-F238E27FC236}">
                <a16:creationId xmlns:a16="http://schemas.microsoft.com/office/drawing/2014/main" id="{9B835950-74E8-53E5-0BBA-57710E7E44DF}"/>
              </a:ext>
            </a:extLst>
          </p:cNvPr>
          <p:cNvSpPr txBox="1"/>
          <p:nvPr/>
        </p:nvSpPr>
        <p:spPr>
          <a:xfrm>
            <a:off x="356815" y="5651702"/>
            <a:ext cx="696024" cy="261610"/>
          </a:xfrm>
          <a:prstGeom prst="rect">
            <a:avLst/>
          </a:prstGeom>
          <a:noFill/>
        </p:spPr>
        <p:txBody>
          <a:bodyPr wrap="none" rtlCol="0">
            <a:spAutoFit/>
          </a:bodyPr>
          <a:lstStyle/>
          <a:p>
            <a:pPr algn="r"/>
            <a:r>
              <a:rPr lang="ja-JP" sz="1050">
                <a:solidFill>
                  <a:schemeClr val="accent2"/>
                </a:solidFill>
              </a:rPr>
              <a:t>プラセボ</a:t>
            </a:r>
          </a:p>
        </p:txBody>
      </p:sp>
      <p:cxnSp>
        <p:nvCxnSpPr>
          <p:cNvPr id="145" name="Straight Connector 144">
            <a:extLst>
              <a:ext uri="{FF2B5EF4-FFF2-40B4-BE49-F238E27FC236}">
                <a16:creationId xmlns:a16="http://schemas.microsoft.com/office/drawing/2014/main" id="{8B14A414-896F-D24B-E55A-3E91AE6269E7}"/>
              </a:ext>
            </a:extLst>
          </p:cNvPr>
          <p:cNvCxnSpPr>
            <a:cxnSpLocks/>
          </p:cNvCxnSpPr>
          <p:nvPr/>
        </p:nvCxnSpPr>
        <p:spPr>
          <a:xfrm flipV="1">
            <a:off x="3579467" y="3331801"/>
            <a:ext cx="288826"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2A09218-540C-DB77-FC71-F70FF2E5B335}"/>
              </a:ext>
            </a:extLst>
          </p:cNvPr>
          <p:cNvCxnSpPr>
            <a:cxnSpLocks/>
          </p:cNvCxnSpPr>
          <p:nvPr/>
        </p:nvCxnSpPr>
        <p:spPr>
          <a:xfrm flipV="1">
            <a:off x="3579467" y="3522014"/>
            <a:ext cx="2888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73001D46-A90C-EABC-5931-85B9A377E258}"/>
              </a:ext>
            </a:extLst>
          </p:cNvPr>
          <p:cNvGrpSpPr/>
          <p:nvPr/>
        </p:nvGrpSpPr>
        <p:grpSpPr>
          <a:xfrm>
            <a:off x="1047015" y="2633533"/>
            <a:ext cx="3009499" cy="2131805"/>
            <a:chOff x="1047180" y="2525381"/>
            <a:chExt cx="3009499" cy="2131805"/>
          </a:xfrm>
        </p:grpSpPr>
        <p:sp>
          <p:nvSpPr>
            <p:cNvPr id="148" name="Freeform: Shape 243">
              <a:extLst>
                <a:ext uri="{FF2B5EF4-FFF2-40B4-BE49-F238E27FC236}">
                  <a16:creationId xmlns:a16="http://schemas.microsoft.com/office/drawing/2014/main" id="{7F9BE460-05B1-022B-113E-1AA89A16CD99}"/>
                </a:ext>
              </a:extLst>
            </p:cNvPr>
            <p:cNvSpPr/>
            <p:nvPr/>
          </p:nvSpPr>
          <p:spPr>
            <a:xfrm>
              <a:off x="1047180" y="2525381"/>
              <a:ext cx="3009499" cy="2131805"/>
            </a:xfrm>
            <a:custGeom>
              <a:avLst/>
              <a:gdLst>
                <a:gd name="connsiteX0" fmla="*/ 3736734 w 3736733"/>
                <a:gd name="connsiteY0" fmla="*/ 2647683 h 2647683"/>
                <a:gd name="connsiteX1" fmla="*/ 2281333 w 3736733"/>
                <a:gd name="connsiteY1" fmla="*/ 2647683 h 2647683"/>
                <a:gd name="connsiteX2" fmla="*/ 2281333 w 3736733"/>
                <a:gd name="connsiteY2" fmla="*/ 2627700 h 2647683"/>
                <a:gd name="connsiteX3" fmla="*/ 1914992 w 3736733"/>
                <a:gd name="connsiteY3" fmla="*/ 2627700 h 2647683"/>
                <a:gd name="connsiteX4" fmla="*/ 1914992 w 3736733"/>
                <a:gd name="connsiteY4" fmla="*/ 2614375 h 2647683"/>
                <a:gd name="connsiteX5" fmla="*/ 1785109 w 3736733"/>
                <a:gd name="connsiteY5" fmla="*/ 2614375 h 2647683"/>
                <a:gd name="connsiteX6" fmla="*/ 1785109 w 3736733"/>
                <a:gd name="connsiteY6" fmla="*/ 2597725 h 2647683"/>
                <a:gd name="connsiteX7" fmla="*/ 1761792 w 3736733"/>
                <a:gd name="connsiteY7" fmla="*/ 2597725 h 2647683"/>
                <a:gd name="connsiteX8" fmla="*/ 1761792 w 3736733"/>
                <a:gd name="connsiteY8" fmla="*/ 2561092 h 2647683"/>
                <a:gd name="connsiteX9" fmla="*/ 1741808 w 3736733"/>
                <a:gd name="connsiteY9" fmla="*/ 2561092 h 2647683"/>
                <a:gd name="connsiteX10" fmla="*/ 1741808 w 3736733"/>
                <a:gd name="connsiteY10" fmla="*/ 2517801 h 2647683"/>
                <a:gd name="connsiteX11" fmla="*/ 1598600 w 3736733"/>
                <a:gd name="connsiteY11" fmla="*/ 2517801 h 2647683"/>
                <a:gd name="connsiteX12" fmla="*/ 1598600 w 3736733"/>
                <a:gd name="connsiteY12" fmla="*/ 2497817 h 2647683"/>
                <a:gd name="connsiteX13" fmla="*/ 1368800 w 3736733"/>
                <a:gd name="connsiteY13" fmla="*/ 2497817 h 2647683"/>
                <a:gd name="connsiteX14" fmla="*/ 1368800 w 3736733"/>
                <a:gd name="connsiteY14" fmla="*/ 2487825 h 2647683"/>
                <a:gd name="connsiteX15" fmla="*/ 1292200 w 3736733"/>
                <a:gd name="connsiteY15" fmla="*/ 2487825 h 2647683"/>
                <a:gd name="connsiteX16" fmla="*/ 1292200 w 3736733"/>
                <a:gd name="connsiteY16" fmla="*/ 2454516 h 2647683"/>
                <a:gd name="connsiteX17" fmla="*/ 1265558 w 3736733"/>
                <a:gd name="connsiteY17" fmla="*/ 2454516 h 2647683"/>
                <a:gd name="connsiteX18" fmla="*/ 1265558 w 3736733"/>
                <a:gd name="connsiteY18" fmla="*/ 2434533 h 2647683"/>
                <a:gd name="connsiteX19" fmla="*/ 1215600 w 3736733"/>
                <a:gd name="connsiteY19" fmla="*/ 2434533 h 2647683"/>
                <a:gd name="connsiteX20" fmla="*/ 1215600 w 3736733"/>
                <a:gd name="connsiteY20" fmla="*/ 2377916 h 2647683"/>
                <a:gd name="connsiteX21" fmla="*/ 1205608 w 3736733"/>
                <a:gd name="connsiteY21" fmla="*/ 2377916 h 2647683"/>
                <a:gd name="connsiteX22" fmla="*/ 1205608 w 3736733"/>
                <a:gd name="connsiteY22" fmla="*/ 2357933 h 2647683"/>
                <a:gd name="connsiteX23" fmla="*/ 1178966 w 3736733"/>
                <a:gd name="connsiteY23" fmla="*/ 2357933 h 2647683"/>
                <a:gd name="connsiteX24" fmla="*/ 1178966 w 3736733"/>
                <a:gd name="connsiteY24" fmla="*/ 2324634 h 2647683"/>
                <a:gd name="connsiteX25" fmla="*/ 1148991 w 3736733"/>
                <a:gd name="connsiteY25" fmla="*/ 2324634 h 2647683"/>
                <a:gd name="connsiteX26" fmla="*/ 1148991 w 3736733"/>
                <a:gd name="connsiteY26" fmla="*/ 2278009 h 2647683"/>
                <a:gd name="connsiteX27" fmla="*/ 1152325 w 3736733"/>
                <a:gd name="connsiteY27" fmla="*/ 2278009 h 2647683"/>
                <a:gd name="connsiteX28" fmla="*/ 1152325 w 3736733"/>
                <a:gd name="connsiteY28" fmla="*/ 2244700 h 2647683"/>
                <a:gd name="connsiteX29" fmla="*/ 1115692 w 3736733"/>
                <a:gd name="connsiteY29" fmla="*/ 2244700 h 2647683"/>
                <a:gd name="connsiteX30" fmla="*/ 1115692 w 3736733"/>
                <a:gd name="connsiteY30" fmla="*/ 2228050 h 2647683"/>
                <a:gd name="connsiteX31" fmla="*/ 1055742 w 3736733"/>
                <a:gd name="connsiteY31" fmla="*/ 2228050 h 2647683"/>
                <a:gd name="connsiteX32" fmla="*/ 1055742 w 3736733"/>
                <a:gd name="connsiteY32" fmla="*/ 2208067 h 2647683"/>
                <a:gd name="connsiteX33" fmla="*/ 1029100 w 3736733"/>
                <a:gd name="connsiteY33" fmla="*/ 2208067 h 2647683"/>
                <a:gd name="connsiteX34" fmla="*/ 1029100 w 3736733"/>
                <a:gd name="connsiteY34" fmla="*/ 2191417 h 2647683"/>
                <a:gd name="connsiteX35" fmla="*/ 952500 w 3736733"/>
                <a:gd name="connsiteY35" fmla="*/ 2191417 h 2647683"/>
                <a:gd name="connsiteX36" fmla="*/ 952500 w 3736733"/>
                <a:gd name="connsiteY36" fmla="*/ 2174767 h 2647683"/>
                <a:gd name="connsiteX37" fmla="*/ 915865 w 3736733"/>
                <a:gd name="connsiteY37" fmla="*/ 2174767 h 2647683"/>
                <a:gd name="connsiteX38" fmla="*/ 915865 w 3736733"/>
                <a:gd name="connsiteY38" fmla="*/ 2154784 h 2647683"/>
                <a:gd name="connsiteX39" fmla="*/ 859248 w 3736733"/>
                <a:gd name="connsiteY39" fmla="*/ 2154784 h 2647683"/>
                <a:gd name="connsiteX40" fmla="*/ 859248 w 3736733"/>
                <a:gd name="connsiteY40" fmla="*/ 2124809 h 2647683"/>
                <a:gd name="connsiteX41" fmla="*/ 819283 w 3736733"/>
                <a:gd name="connsiteY41" fmla="*/ 2124809 h 2647683"/>
                <a:gd name="connsiteX42" fmla="*/ 819283 w 3736733"/>
                <a:gd name="connsiteY42" fmla="*/ 2088175 h 2647683"/>
                <a:gd name="connsiteX43" fmla="*/ 765996 w 3736733"/>
                <a:gd name="connsiteY43" fmla="*/ 2088175 h 2647683"/>
                <a:gd name="connsiteX44" fmla="*/ 765996 w 3736733"/>
                <a:gd name="connsiteY44" fmla="*/ 2061534 h 2647683"/>
                <a:gd name="connsiteX45" fmla="*/ 742683 w 3736733"/>
                <a:gd name="connsiteY45" fmla="*/ 2061534 h 2647683"/>
                <a:gd name="connsiteX46" fmla="*/ 742683 w 3736733"/>
                <a:gd name="connsiteY46" fmla="*/ 2028225 h 2647683"/>
                <a:gd name="connsiteX47" fmla="*/ 706048 w 3736733"/>
                <a:gd name="connsiteY47" fmla="*/ 2028225 h 2647683"/>
                <a:gd name="connsiteX48" fmla="*/ 706048 w 3736733"/>
                <a:gd name="connsiteY48" fmla="*/ 1991592 h 2647683"/>
                <a:gd name="connsiteX49" fmla="*/ 696057 w 3736733"/>
                <a:gd name="connsiteY49" fmla="*/ 1991592 h 2647683"/>
                <a:gd name="connsiteX50" fmla="*/ 696057 w 3736733"/>
                <a:gd name="connsiteY50" fmla="*/ 1934975 h 2647683"/>
                <a:gd name="connsiteX51" fmla="*/ 679405 w 3736733"/>
                <a:gd name="connsiteY51" fmla="*/ 1934975 h 2647683"/>
                <a:gd name="connsiteX52" fmla="*/ 679405 w 3736733"/>
                <a:gd name="connsiteY52" fmla="*/ 1908334 h 2647683"/>
                <a:gd name="connsiteX53" fmla="*/ 649432 w 3736733"/>
                <a:gd name="connsiteY53" fmla="*/ 1908334 h 2647683"/>
                <a:gd name="connsiteX54" fmla="*/ 649432 w 3736733"/>
                <a:gd name="connsiteY54" fmla="*/ 1595276 h 2647683"/>
                <a:gd name="connsiteX55" fmla="*/ 619457 w 3736733"/>
                <a:gd name="connsiteY55" fmla="*/ 1595276 h 2647683"/>
                <a:gd name="connsiteX56" fmla="*/ 619457 w 3736733"/>
                <a:gd name="connsiteY56" fmla="*/ 1325509 h 2647683"/>
                <a:gd name="connsiteX57" fmla="*/ 606136 w 3736733"/>
                <a:gd name="connsiteY57" fmla="*/ 1325509 h 2647683"/>
                <a:gd name="connsiteX58" fmla="*/ 606136 w 3736733"/>
                <a:gd name="connsiteY58" fmla="*/ 1225591 h 2647683"/>
                <a:gd name="connsiteX59" fmla="*/ 616128 w 3736733"/>
                <a:gd name="connsiteY59" fmla="*/ 1225591 h 2647683"/>
                <a:gd name="connsiteX60" fmla="*/ 616128 w 3736733"/>
                <a:gd name="connsiteY60" fmla="*/ 1095708 h 2647683"/>
                <a:gd name="connsiteX61" fmla="*/ 579492 w 3736733"/>
                <a:gd name="connsiteY61" fmla="*/ 1095708 h 2647683"/>
                <a:gd name="connsiteX62" fmla="*/ 579492 w 3736733"/>
                <a:gd name="connsiteY62" fmla="*/ 1035758 h 2647683"/>
                <a:gd name="connsiteX63" fmla="*/ 572833 w 3736733"/>
                <a:gd name="connsiteY63" fmla="*/ 1035758 h 2647683"/>
                <a:gd name="connsiteX64" fmla="*/ 572833 w 3736733"/>
                <a:gd name="connsiteY64" fmla="*/ 869239 h 2647683"/>
                <a:gd name="connsiteX65" fmla="*/ 556180 w 3736733"/>
                <a:gd name="connsiteY65" fmla="*/ 869239 h 2647683"/>
                <a:gd name="connsiteX66" fmla="*/ 556180 w 3736733"/>
                <a:gd name="connsiteY66" fmla="*/ 802631 h 2647683"/>
                <a:gd name="connsiteX67" fmla="*/ 539528 w 3736733"/>
                <a:gd name="connsiteY67" fmla="*/ 802631 h 2647683"/>
                <a:gd name="connsiteX68" fmla="*/ 539528 w 3736733"/>
                <a:gd name="connsiteY68" fmla="*/ 686067 h 2647683"/>
                <a:gd name="connsiteX69" fmla="*/ 526207 w 3736733"/>
                <a:gd name="connsiteY69" fmla="*/ 686067 h 2647683"/>
                <a:gd name="connsiteX70" fmla="*/ 526207 w 3736733"/>
                <a:gd name="connsiteY70" fmla="*/ 666084 h 2647683"/>
                <a:gd name="connsiteX71" fmla="*/ 512885 w 3736733"/>
                <a:gd name="connsiteY71" fmla="*/ 666084 h 2647683"/>
                <a:gd name="connsiteX72" fmla="*/ 512885 w 3736733"/>
                <a:gd name="connsiteY72" fmla="*/ 626119 h 2647683"/>
                <a:gd name="connsiteX73" fmla="*/ 506224 w 3736733"/>
                <a:gd name="connsiteY73" fmla="*/ 626119 h 2647683"/>
                <a:gd name="connsiteX74" fmla="*/ 506224 w 3736733"/>
                <a:gd name="connsiteY74" fmla="*/ 602806 h 2647683"/>
                <a:gd name="connsiteX75" fmla="*/ 492903 w 3736733"/>
                <a:gd name="connsiteY75" fmla="*/ 602806 h 2647683"/>
                <a:gd name="connsiteX76" fmla="*/ 492903 w 3736733"/>
                <a:gd name="connsiteY76" fmla="*/ 576163 h 2647683"/>
                <a:gd name="connsiteX77" fmla="*/ 476250 w 3736733"/>
                <a:gd name="connsiteY77" fmla="*/ 576163 h 2647683"/>
                <a:gd name="connsiteX78" fmla="*/ 476250 w 3736733"/>
                <a:gd name="connsiteY78" fmla="*/ 529537 h 2647683"/>
                <a:gd name="connsiteX79" fmla="*/ 462928 w 3736733"/>
                <a:gd name="connsiteY79" fmla="*/ 529537 h 2647683"/>
                <a:gd name="connsiteX80" fmla="*/ 462928 w 3736733"/>
                <a:gd name="connsiteY80" fmla="*/ 472919 h 2647683"/>
                <a:gd name="connsiteX81" fmla="*/ 439616 w 3736733"/>
                <a:gd name="connsiteY81" fmla="*/ 472919 h 2647683"/>
                <a:gd name="connsiteX82" fmla="*/ 439616 w 3736733"/>
                <a:gd name="connsiteY82" fmla="*/ 436285 h 2647683"/>
                <a:gd name="connsiteX83" fmla="*/ 426293 w 3736733"/>
                <a:gd name="connsiteY83" fmla="*/ 436285 h 2647683"/>
                <a:gd name="connsiteX84" fmla="*/ 426293 w 3736733"/>
                <a:gd name="connsiteY84" fmla="*/ 406311 h 2647683"/>
                <a:gd name="connsiteX85" fmla="*/ 399650 w 3736733"/>
                <a:gd name="connsiteY85" fmla="*/ 406311 h 2647683"/>
                <a:gd name="connsiteX86" fmla="*/ 399650 w 3736733"/>
                <a:gd name="connsiteY86" fmla="*/ 389659 h 2647683"/>
                <a:gd name="connsiteX87" fmla="*/ 356355 w 3736733"/>
                <a:gd name="connsiteY87" fmla="*/ 389659 h 2647683"/>
                <a:gd name="connsiteX88" fmla="*/ 356355 w 3736733"/>
                <a:gd name="connsiteY88" fmla="*/ 349694 h 2647683"/>
                <a:gd name="connsiteX89" fmla="*/ 343033 w 3736733"/>
                <a:gd name="connsiteY89" fmla="*/ 349694 h 2647683"/>
                <a:gd name="connsiteX90" fmla="*/ 343033 w 3736733"/>
                <a:gd name="connsiteY90" fmla="*/ 289747 h 2647683"/>
                <a:gd name="connsiteX91" fmla="*/ 326381 w 3736733"/>
                <a:gd name="connsiteY91" fmla="*/ 289747 h 2647683"/>
                <a:gd name="connsiteX92" fmla="*/ 326381 w 3736733"/>
                <a:gd name="connsiteY92" fmla="*/ 239790 h 2647683"/>
                <a:gd name="connsiteX93" fmla="*/ 296408 w 3736733"/>
                <a:gd name="connsiteY93" fmla="*/ 239790 h 2647683"/>
                <a:gd name="connsiteX94" fmla="*/ 296408 w 3736733"/>
                <a:gd name="connsiteY94" fmla="*/ 179842 h 2647683"/>
                <a:gd name="connsiteX95" fmla="*/ 259772 w 3736733"/>
                <a:gd name="connsiteY95" fmla="*/ 179842 h 2647683"/>
                <a:gd name="connsiteX96" fmla="*/ 259772 w 3736733"/>
                <a:gd name="connsiteY96" fmla="*/ 119895 h 2647683"/>
                <a:gd name="connsiteX97" fmla="*/ 246451 w 3736733"/>
                <a:gd name="connsiteY97" fmla="*/ 119895 h 2647683"/>
                <a:gd name="connsiteX98" fmla="*/ 246451 w 3736733"/>
                <a:gd name="connsiteY98" fmla="*/ 96583 h 2647683"/>
                <a:gd name="connsiteX99" fmla="*/ 199825 w 3736733"/>
                <a:gd name="connsiteY99" fmla="*/ 96583 h 2647683"/>
                <a:gd name="connsiteX100" fmla="*/ 199825 w 3736733"/>
                <a:gd name="connsiteY100" fmla="*/ 63278 h 2647683"/>
                <a:gd name="connsiteX101" fmla="*/ 159860 w 3736733"/>
                <a:gd name="connsiteY101" fmla="*/ 63278 h 2647683"/>
                <a:gd name="connsiteX102" fmla="*/ 159860 w 3736733"/>
                <a:gd name="connsiteY102" fmla="*/ 33304 h 2647683"/>
                <a:gd name="connsiteX103" fmla="*/ 96583 w 3736733"/>
                <a:gd name="connsiteY103" fmla="*/ 33304 h 2647683"/>
                <a:gd name="connsiteX104" fmla="*/ 96583 w 3736733"/>
                <a:gd name="connsiteY104" fmla="*/ 0 h 2647683"/>
                <a:gd name="connsiteX105" fmla="*/ 0 w 3736733"/>
                <a:gd name="connsiteY105" fmla="*/ 0 h 2647683"/>
                <a:gd name="connsiteX0" fmla="*/ 3736734 w 3736734"/>
                <a:gd name="connsiteY0" fmla="*/ 2647683 h 2647683"/>
                <a:gd name="connsiteX1" fmla="*/ 2281333 w 3736734"/>
                <a:gd name="connsiteY1" fmla="*/ 2647683 h 2647683"/>
                <a:gd name="connsiteX2" fmla="*/ 2281333 w 3736734"/>
                <a:gd name="connsiteY2" fmla="*/ 2627700 h 2647683"/>
                <a:gd name="connsiteX3" fmla="*/ 1914992 w 3736734"/>
                <a:gd name="connsiteY3" fmla="*/ 2627700 h 2647683"/>
                <a:gd name="connsiteX4" fmla="*/ 1914992 w 3736734"/>
                <a:gd name="connsiteY4" fmla="*/ 2614375 h 2647683"/>
                <a:gd name="connsiteX5" fmla="*/ 1785109 w 3736734"/>
                <a:gd name="connsiteY5" fmla="*/ 2614375 h 2647683"/>
                <a:gd name="connsiteX6" fmla="*/ 1785109 w 3736734"/>
                <a:gd name="connsiteY6" fmla="*/ 2597725 h 2647683"/>
                <a:gd name="connsiteX7" fmla="*/ 1761792 w 3736734"/>
                <a:gd name="connsiteY7" fmla="*/ 2597725 h 2647683"/>
                <a:gd name="connsiteX8" fmla="*/ 1761792 w 3736734"/>
                <a:gd name="connsiteY8" fmla="*/ 2561092 h 2647683"/>
                <a:gd name="connsiteX9" fmla="*/ 1741808 w 3736734"/>
                <a:gd name="connsiteY9" fmla="*/ 2561092 h 2647683"/>
                <a:gd name="connsiteX10" fmla="*/ 1741808 w 3736734"/>
                <a:gd name="connsiteY10" fmla="*/ 2517801 h 2647683"/>
                <a:gd name="connsiteX11" fmla="*/ 1598600 w 3736734"/>
                <a:gd name="connsiteY11" fmla="*/ 2517801 h 2647683"/>
                <a:gd name="connsiteX12" fmla="*/ 1598600 w 3736734"/>
                <a:gd name="connsiteY12" fmla="*/ 2497817 h 2647683"/>
                <a:gd name="connsiteX13" fmla="*/ 1368800 w 3736734"/>
                <a:gd name="connsiteY13" fmla="*/ 2497817 h 2647683"/>
                <a:gd name="connsiteX14" fmla="*/ 1368800 w 3736734"/>
                <a:gd name="connsiteY14" fmla="*/ 2487825 h 2647683"/>
                <a:gd name="connsiteX15" fmla="*/ 1292200 w 3736734"/>
                <a:gd name="connsiteY15" fmla="*/ 2487825 h 2647683"/>
                <a:gd name="connsiteX16" fmla="*/ 1292200 w 3736734"/>
                <a:gd name="connsiteY16" fmla="*/ 2454516 h 2647683"/>
                <a:gd name="connsiteX17" fmla="*/ 1265558 w 3736734"/>
                <a:gd name="connsiteY17" fmla="*/ 2454516 h 2647683"/>
                <a:gd name="connsiteX18" fmla="*/ 1265558 w 3736734"/>
                <a:gd name="connsiteY18" fmla="*/ 2434533 h 2647683"/>
                <a:gd name="connsiteX19" fmla="*/ 1215600 w 3736734"/>
                <a:gd name="connsiteY19" fmla="*/ 2434533 h 2647683"/>
                <a:gd name="connsiteX20" fmla="*/ 1215600 w 3736734"/>
                <a:gd name="connsiteY20" fmla="*/ 2377916 h 2647683"/>
                <a:gd name="connsiteX21" fmla="*/ 1205608 w 3736734"/>
                <a:gd name="connsiteY21" fmla="*/ 2377916 h 2647683"/>
                <a:gd name="connsiteX22" fmla="*/ 1205608 w 3736734"/>
                <a:gd name="connsiteY22" fmla="*/ 2357933 h 2647683"/>
                <a:gd name="connsiteX23" fmla="*/ 1178966 w 3736734"/>
                <a:gd name="connsiteY23" fmla="*/ 2357933 h 2647683"/>
                <a:gd name="connsiteX24" fmla="*/ 1178966 w 3736734"/>
                <a:gd name="connsiteY24" fmla="*/ 2324634 h 2647683"/>
                <a:gd name="connsiteX25" fmla="*/ 1148991 w 3736734"/>
                <a:gd name="connsiteY25" fmla="*/ 2324634 h 2647683"/>
                <a:gd name="connsiteX26" fmla="*/ 1148991 w 3736734"/>
                <a:gd name="connsiteY26" fmla="*/ 2278009 h 2647683"/>
                <a:gd name="connsiteX27" fmla="*/ 1152325 w 3736734"/>
                <a:gd name="connsiteY27" fmla="*/ 2278009 h 2647683"/>
                <a:gd name="connsiteX28" fmla="*/ 1152325 w 3736734"/>
                <a:gd name="connsiteY28" fmla="*/ 2244700 h 2647683"/>
                <a:gd name="connsiteX29" fmla="*/ 1115692 w 3736734"/>
                <a:gd name="connsiteY29" fmla="*/ 2244700 h 2647683"/>
                <a:gd name="connsiteX30" fmla="*/ 1115692 w 3736734"/>
                <a:gd name="connsiteY30" fmla="*/ 2228050 h 2647683"/>
                <a:gd name="connsiteX31" fmla="*/ 1055742 w 3736734"/>
                <a:gd name="connsiteY31" fmla="*/ 2228050 h 2647683"/>
                <a:gd name="connsiteX32" fmla="*/ 1055742 w 3736734"/>
                <a:gd name="connsiteY32" fmla="*/ 2208067 h 2647683"/>
                <a:gd name="connsiteX33" fmla="*/ 1029100 w 3736734"/>
                <a:gd name="connsiteY33" fmla="*/ 2208067 h 2647683"/>
                <a:gd name="connsiteX34" fmla="*/ 1029100 w 3736734"/>
                <a:gd name="connsiteY34" fmla="*/ 2191417 h 2647683"/>
                <a:gd name="connsiteX35" fmla="*/ 952500 w 3736734"/>
                <a:gd name="connsiteY35" fmla="*/ 2191417 h 2647683"/>
                <a:gd name="connsiteX36" fmla="*/ 952500 w 3736734"/>
                <a:gd name="connsiteY36" fmla="*/ 2174767 h 2647683"/>
                <a:gd name="connsiteX37" fmla="*/ 915865 w 3736734"/>
                <a:gd name="connsiteY37" fmla="*/ 2174767 h 2647683"/>
                <a:gd name="connsiteX38" fmla="*/ 915865 w 3736734"/>
                <a:gd name="connsiteY38" fmla="*/ 2154784 h 2647683"/>
                <a:gd name="connsiteX39" fmla="*/ 859248 w 3736734"/>
                <a:gd name="connsiteY39" fmla="*/ 2154784 h 2647683"/>
                <a:gd name="connsiteX40" fmla="*/ 859248 w 3736734"/>
                <a:gd name="connsiteY40" fmla="*/ 2124809 h 2647683"/>
                <a:gd name="connsiteX41" fmla="*/ 819283 w 3736734"/>
                <a:gd name="connsiteY41" fmla="*/ 2124809 h 2647683"/>
                <a:gd name="connsiteX42" fmla="*/ 819283 w 3736734"/>
                <a:gd name="connsiteY42" fmla="*/ 2088175 h 2647683"/>
                <a:gd name="connsiteX43" fmla="*/ 765996 w 3736734"/>
                <a:gd name="connsiteY43" fmla="*/ 2088175 h 2647683"/>
                <a:gd name="connsiteX44" fmla="*/ 765996 w 3736734"/>
                <a:gd name="connsiteY44" fmla="*/ 2061534 h 2647683"/>
                <a:gd name="connsiteX45" fmla="*/ 742683 w 3736734"/>
                <a:gd name="connsiteY45" fmla="*/ 2061534 h 2647683"/>
                <a:gd name="connsiteX46" fmla="*/ 742683 w 3736734"/>
                <a:gd name="connsiteY46" fmla="*/ 2028225 h 2647683"/>
                <a:gd name="connsiteX47" fmla="*/ 706048 w 3736734"/>
                <a:gd name="connsiteY47" fmla="*/ 2028225 h 2647683"/>
                <a:gd name="connsiteX48" fmla="*/ 706048 w 3736734"/>
                <a:gd name="connsiteY48" fmla="*/ 1991592 h 2647683"/>
                <a:gd name="connsiteX49" fmla="*/ 696057 w 3736734"/>
                <a:gd name="connsiteY49" fmla="*/ 1991592 h 2647683"/>
                <a:gd name="connsiteX50" fmla="*/ 696057 w 3736734"/>
                <a:gd name="connsiteY50" fmla="*/ 1934975 h 2647683"/>
                <a:gd name="connsiteX51" fmla="*/ 679405 w 3736734"/>
                <a:gd name="connsiteY51" fmla="*/ 1934975 h 2647683"/>
                <a:gd name="connsiteX52" fmla="*/ 679405 w 3736734"/>
                <a:gd name="connsiteY52" fmla="*/ 1908334 h 2647683"/>
                <a:gd name="connsiteX53" fmla="*/ 649432 w 3736734"/>
                <a:gd name="connsiteY53" fmla="*/ 1908334 h 2647683"/>
                <a:gd name="connsiteX54" fmla="*/ 649432 w 3736734"/>
                <a:gd name="connsiteY54" fmla="*/ 1595276 h 2647683"/>
                <a:gd name="connsiteX55" fmla="*/ 619457 w 3736734"/>
                <a:gd name="connsiteY55" fmla="*/ 1595276 h 2647683"/>
                <a:gd name="connsiteX56" fmla="*/ 619457 w 3736734"/>
                <a:gd name="connsiteY56" fmla="*/ 1325509 h 2647683"/>
                <a:gd name="connsiteX57" fmla="*/ 606136 w 3736734"/>
                <a:gd name="connsiteY57" fmla="*/ 1225591 h 2647683"/>
                <a:gd name="connsiteX58" fmla="*/ 616128 w 3736734"/>
                <a:gd name="connsiteY58" fmla="*/ 1225591 h 2647683"/>
                <a:gd name="connsiteX59" fmla="*/ 616128 w 3736734"/>
                <a:gd name="connsiteY59" fmla="*/ 1095708 h 2647683"/>
                <a:gd name="connsiteX60" fmla="*/ 579492 w 3736734"/>
                <a:gd name="connsiteY60" fmla="*/ 1095708 h 2647683"/>
                <a:gd name="connsiteX61" fmla="*/ 579492 w 3736734"/>
                <a:gd name="connsiteY61" fmla="*/ 1035758 h 2647683"/>
                <a:gd name="connsiteX62" fmla="*/ 572833 w 3736734"/>
                <a:gd name="connsiteY62" fmla="*/ 1035758 h 2647683"/>
                <a:gd name="connsiteX63" fmla="*/ 572833 w 3736734"/>
                <a:gd name="connsiteY63" fmla="*/ 869239 h 2647683"/>
                <a:gd name="connsiteX64" fmla="*/ 556180 w 3736734"/>
                <a:gd name="connsiteY64" fmla="*/ 869239 h 2647683"/>
                <a:gd name="connsiteX65" fmla="*/ 556180 w 3736734"/>
                <a:gd name="connsiteY65" fmla="*/ 802631 h 2647683"/>
                <a:gd name="connsiteX66" fmla="*/ 539528 w 3736734"/>
                <a:gd name="connsiteY66" fmla="*/ 802631 h 2647683"/>
                <a:gd name="connsiteX67" fmla="*/ 539528 w 3736734"/>
                <a:gd name="connsiteY67" fmla="*/ 686067 h 2647683"/>
                <a:gd name="connsiteX68" fmla="*/ 526207 w 3736734"/>
                <a:gd name="connsiteY68" fmla="*/ 686067 h 2647683"/>
                <a:gd name="connsiteX69" fmla="*/ 526207 w 3736734"/>
                <a:gd name="connsiteY69" fmla="*/ 666084 h 2647683"/>
                <a:gd name="connsiteX70" fmla="*/ 512885 w 3736734"/>
                <a:gd name="connsiteY70" fmla="*/ 666084 h 2647683"/>
                <a:gd name="connsiteX71" fmla="*/ 512885 w 3736734"/>
                <a:gd name="connsiteY71" fmla="*/ 626119 h 2647683"/>
                <a:gd name="connsiteX72" fmla="*/ 506224 w 3736734"/>
                <a:gd name="connsiteY72" fmla="*/ 626119 h 2647683"/>
                <a:gd name="connsiteX73" fmla="*/ 506224 w 3736734"/>
                <a:gd name="connsiteY73" fmla="*/ 602806 h 2647683"/>
                <a:gd name="connsiteX74" fmla="*/ 492903 w 3736734"/>
                <a:gd name="connsiteY74" fmla="*/ 602806 h 2647683"/>
                <a:gd name="connsiteX75" fmla="*/ 492903 w 3736734"/>
                <a:gd name="connsiteY75" fmla="*/ 576163 h 2647683"/>
                <a:gd name="connsiteX76" fmla="*/ 476250 w 3736734"/>
                <a:gd name="connsiteY76" fmla="*/ 576163 h 2647683"/>
                <a:gd name="connsiteX77" fmla="*/ 476250 w 3736734"/>
                <a:gd name="connsiteY77" fmla="*/ 529537 h 2647683"/>
                <a:gd name="connsiteX78" fmla="*/ 462928 w 3736734"/>
                <a:gd name="connsiteY78" fmla="*/ 529537 h 2647683"/>
                <a:gd name="connsiteX79" fmla="*/ 462928 w 3736734"/>
                <a:gd name="connsiteY79" fmla="*/ 472919 h 2647683"/>
                <a:gd name="connsiteX80" fmla="*/ 439616 w 3736734"/>
                <a:gd name="connsiteY80" fmla="*/ 472919 h 2647683"/>
                <a:gd name="connsiteX81" fmla="*/ 439616 w 3736734"/>
                <a:gd name="connsiteY81" fmla="*/ 436285 h 2647683"/>
                <a:gd name="connsiteX82" fmla="*/ 426293 w 3736734"/>
                <a:gd name="connsiteY82" fmla="*/ 436285 h 2647683"/>
                <a:gd name="connsiteX83" fmla="*/ 426293 w 3736734"/>
                <a:gd name="connsiteY83" fmla="*/ 406311 h 2647683"/>
                <a:gd name="connsiteX84" fmla="*/ 399650 w 3736734"/>
                <a:gd name="connsiteY84" fmla="*/ 406311 h 2647683"/>
                <a:gd name="connsiteX85" fmla="*/ 399650 w 3736734"/>
                <a:gd name="connsiteY85" fmla="*/ 389659 h 2647683"/>
                <a:gd name="connsiteX86" fmla="*/ 356355 w 3736734"/>
                <a:gd name="connsiteY86" fmla="*/ 389659 h 2647683"/>
                <a:gd name="connsiteX87" fmla="*/ 356355 w 3736734"/>
                <a:gd name="connsiteY87" fmla="*/ 349694 h 2647683"/>
                <a:gd name="connsiteX88" fmla="*/ 343033 w 3736734"/>
                <a:gd name="connsiteY88" fmla="*/ 349694 h 2647683"/>
                <a:gd name="connsiteX89" fmla="*/ 343033 w 3736734"/>
                <a:gd name="connsiteY89" fmla="*/ 289747 h 2647683"/>
                <a:gd name="connsiteX90" fmla="*/ 326381 w 3736734"/>
                <a:gd name="connsiteY90" fmla="*/ 289747 h 2647683"/>
                <a:gd name="connsiteX91" fmla="*/ 326381 w 3736734"/>
                <a:gd name="connsiteY91" fmla="*/ 239790 h 2647683"/>
                <a:gd name="connsiteX92" fmla="*/ 296408 w 3736734"/>
                <a:gd name="connsiteY92" fmla="*/ 239790 h 2647683"/>
                <a:gd name="connsiteX93" fmla="*/ 296408 w 3736734"/>
                <a:gd name="connsiteY93" fmla="*/ 179842 h 2647683"/>
                <a:gd name="connsiteX94" fmla="*/ 259772 w 3736734"/>
                <a:gd name="connsiteY94" fmla="*/ 179842 h 2647683"/>
                <a:gd name="connsiteX95" fmla="*/ 259772 w 3736734"/>
                <a:gd name="connsiteY95" fmla="*/ 119895 h 2647683"/>
                <a:gd name="connsiteX96" fmla="*/ 246451 w 3736734"/>
                <a:gd name="connsiteY96" fmla="*/ 119895 h 2647683"/>
                <a:gd name="connsiteX97" fmla="*/ 246451 w 3736734"/>
                <a:gd name="connsiteY97" fmla="*/ 96583 h 2647683"/>
                <a:gd name="connsiteX98" fmla="*/ 199825 w 3736734"/>
                <a:gd name="connsiteY98" fmla="*/ 96583 h 2647683"/>
                <a:gd name="connsiteX99" fmla="*/ 199825 w 3736734"/>
                <a:gd name="connsiteY99" fmla="*/ 63278 h 2647683"/>
                <a:gd name="connsiteX100" fmla="*/ 159860 w 3736734"/>
                <a:gd name="connsiteY100" fmla="*/ 63278 h 2647683"/>
                <a:gd name="connsiteX101" fmla="*/ 159860 w 3736734"/>
                <a:gd name="connsiteY101" fmla="*/ 33304 h 2647683"/>
                <a:gd name="connsiteX102" fmla="*/ 96583 w 3736734"/>
                <a:gd name="connsiteY102" fmla="*/ 33304 h 2647683"/>
                <a:gd name="connsiteX103" fmla="*/ 96583 w 3736734"/>
                <a:gd name="connsiteY103" fmla="*/ 0 h 2647683"/>
                <a:gd name="connsiteX104" fmla="*/ 0 w 3736734"/>
                <a:gd name="connsiteY104" fmla="*/ 0 h 2647683"/>
                <a:gd name="connsiteX0" fmla="*/ 3736734 w 3736734"/>
                <a:gd name="connsiteY0" fmla="*/ 2647683 h 2647683"/>
                <a:gd name="connsiteX1" fmla="*/ 2281333 w 3736734"/>
                <a:gd name="connsiteY1" fmla="*/ 2647683 h 2647683"/>
                <a:gd name="connsiteX2" fmla="*/ 2281333 w 3736734"/>
                <a:gd name="connsiteY2" fmla="*/ 2627700 h 2647683"/>
                <a:gd name="connsiteX3" fmla="*/ 1914992 w 3736734"/>
                <a:gd name="connsiteY3" fmla="*/ 2627700 h 2647683"/>
                <a:gd name="connsiteX4" fmla="*/ 1914992 w 3736734"/>
                <a:gd name="connsiteY4" fmla="*/ 2614375 h 2647683"/>
                <a:gd name="connsiteX5" fmla="*/ 1785109 w 3736734"/>
                <a:gd name="connsiteY5" fmla="*/ 2614375 h 2647683"/>
                <a:gd name="connsiteX6" fmla="*/ 1785109 w 3736734"/>
                <a:gd name="connsiteY6" fmla="*/ 2597725 h 2647683"/>
                <a:gd name="connsiteX7" fmla="*/ 1761792 w 3736734"/>
                <a:gd name="connsiteY7" fmla="*/ 2597725 h 2647683"/>
                <a:gd name="connsiteX8" fmla="*/ 1761792 w 3736734"/>
                <a:gd name="connsiteY8" fmla="*/ 2561092 h 2647683"/>
                <a:gd name="connsiteX9" fmla="*/ 1741808 w 3736734"/>
                <a:gd name="connsiteY9" fmla="*/ 2561092 h 2647683"/>
                <a:gd name="connsiteX10" fmla="*/ 1741808 w 3736734"/>
                <a:gd name="connsiteY10" fmla="*/ 2517801 h 2647683"/>
                <a:gd name="connsiteX11" fmla="*/ 1598600 w 3736734"/>
                <a:gd name="connsiteY11" fmla="*/ 2517801 h 2647683"/>
                <a:gd name="connsiteX12" fmla="*/ 1598600 w 3736734"/>
                <a:gd name="connsiteY12" fmla="*/ 2497817 h 2647683"/>
                <a:gd name="connsiteX13" fmla="*/ 1368800 w 3736734"/>
                <a:gd name="connsiteY13" fmla="*/ 2497817 h 2647683"/>
                <a:gd name="connsiteX14" fmla="*/ 1368800 w 3736734"/>
                <a:gd name="connsiteY14" fmla="*/ 2487825 h 2647683"/>
                <a:gd name="connsiteX15" fmla="*/ 1292200 w 3736734"/>
                <a:gd name="connsiteY15" fmla="*/ 2487825 h 2647683"/>
                <a:gd name="connsiteX16" fmla="*/ 1292200 w 3736734"/>
                <a:gd name="connsiteY16" fmla="*/ 2454516 h 2647683"/>
                <a:gd name="connsiteX17" fmla="*/ 1265558 w 3736734"/>
                <a:gd name="connsiteY17" fmla="*/ 2454516 h 2647683"/>
                <a:gd name="connsiteX18" fmla="*/ 1265558 w 3736734"/>
                <a:gd name="connsiteY18" fmla="*/ 2434533 h 2647683"/>
                <a:gd name="connsiteX19" fmla="*/ 1215600 w 3736734"/>
                <a:gd name="connsiteY19" fmla="*/ 2434533 h 2647683"/>
                <a:gd name="connsiteX20" fmla="*/ 1215600 w 3736734"/>
                <a:gd name="connsiteY20" fmla="*/ 2377916 h 2647683"/>
                <a:gd name="connsiteX21" fmla="*/ 1205608 w 3736734"/>
                <a:gd name="connsiteY21" fmla="*/ 2377916 h 2647683"/>
                <a:gd name="connsiteX22" fmla="*/ 1205608 w 3736734"/>
                <a:gd name="connsiteY22" fmla="*/ 2357933 h 2647683"/>
                <a:gd name="connsiteX23" fmla="*/ 1178966 w 3736734"/>
                <a:gd name="connsiteY23" fmla="*/ 2357933 h 2647683"/>
                <a:gd name="connsiteX24" fmla="*/ 1178966 w 3736734"/>
                <a:gd name="connsiteY24" fmla="*/ 2324634 h 2647683"/>
                <a:gd name="connsiteX25" fmla="*/ 1148991 w 3736734"/>
                <a:gd name="connsiteY25" fmla="*/ 2324634 h 2647683"/>
                <a:gd name="connsiteX26" fmla="*/ 1148991 w 3736734"/>
                <a:gd name="connsiteY26" fmla="*/ 2278009 h 2647683"/>
                <a:gd name="connsiteX27" fmla="*/ 1152325 w 3736734"/>
                <a:gd name="connsiteY27" fmla="*/ 2278009 h 2647683"/>
                <a:gd name="connsiteX28" fmla="*/ 1152325 w 3736734"/>
                <a:gd name="connsiteY28" fmla="*/ 2244700 h 2647683"/>
                <a:gd name="connsiteX29" fmla="*/ 1115692 w 3736734"/>
                <a:gd name="connsiteY29" fmla="*/ 2244700 h 2647683"/>
                <a:gd name="connsiteX30" fmla="*/ 1115692 w 3736734"/>
                <a:gd name="connsiteY30" fmla="*/ 2228050 h 2647683"/>
                <a:gd name="connsiteX31" fmla="*/ 1055742 w 3736734"/>
                <a:gd name="connsiteY31" fmla="*/ 2228050 h 2647683"/>
                <a:gd name="connsiteX32" fmla="*/ 1055742 w 3736734"/>
                <a:gd name="connsiteY32" fmla="*/ 2208067 h 2647683"/>
                <a:gd name="connsiteX33" fmla="*/ 1029100 w 3736734"/>
                <a:gd name="connsiteY33" fmla="*/ 2208067 h 2647683"/>
                <a:gd name="connsiteX34" fmla="*/ 1029100 w 3736734"/>
                <a:gd name="connsiteY34" fmla="*/ 2191417 h 2647683"/>
                <a:gd name="connsiteX35" fmla="*/ 952500 w 3736734"/>
                <a:gd name="connsiteY35" fmla="*/ 2191417 h 2647683"/>
                <a:gd name="connsiteX36" fmla="*/ 952500 w 3736734"/>
                <a:gd name="connsiteY36" fmla="*/ 2174767 h 2647683"/>
                <a:gd name="connsiteX37" fmla="*/ 915865 w 3736734"/>
                <a:gd name="connsiteY37" fmla="*/ 2174767 h 2647683"/>
                <a:gd name="connsiteX38" fmla="*/ 915865 w 3736734"/>
                <a:gd name="connsiteY38" fmla="*/ 2154784 h 2647683"/>
                <a:gd name="connsiteX39" fmla="*/ 859248 w 3736734"/>
                <a:gd name="connsiteY39" fmla="*/ 2154784 h 2647683"/>
                <a:gd name="connsiteX40" fmla="*/ 859248 w 3736734"/>
                <a:gd name="connsiteY40" fmla="*/ 2124809 h 2647683"/>
                <a:gd name="connsiteX41" fmla="*/ 819283 w 3736734"/>
                <a:gd name="connsiteY41" fmla="*/ 2124809 h 2647683"/>
                <a:gd name="connsiteX42" fmla="*/ 819283 w 3736734"/>
                <a:gd name="connsiteY42" fmla="*/ 2088175 h 2647683"/>
                <a:gd name="connsiteX43" fmla="*/ 765996 w 3736734"/>
                <a:gd name="connsiteY43" fmla="*/ 2088175 h 2647683"/>
                <a:gd name="connsiteX44" fmla="*/ 765996 w 3736734"/>
                <a:gd name="connsiteY44" fmla="*/ 2061534 h 2647683"/>
                <a:gd name="connsiteX45" fmla="*/ 742683 w 3736734"/>
                <a:gd name="connsiteY45" fmla="*/ 2061534 h 2647683"/>
                <a:gd name="connsiteX46" fmla="*/ 742683 w 3736734"/>
                <a:gd name="connsiteY46" fmla="*/ 2028225 h 2647683"/>
                <a:gd name="connsiteX47" fmla="*/ 706048 w 3736734"/>
                <a:gd name="connsiteY47" fmla="*/ 2028225 h 2647683"/>
                <a:gd name="connsiteX48" fmla="*/ 706048 w 3736734"/>
                <a:gd name="connsiteY48" fmla="*/ 1991592 h 2647683"/>
                <a:gd name="connsiteX49" fmla="*/ 696057 w 3736734"/>
                <a:gd name="connsiteY49" fmla="*/ 1991592 h 2647683"/>
                <a:gd name="connsiteX50" fmla="*/ 696057 w 3736734"/>
                <a:gd name="connsiteY50" fmla="*/ 1934975 h 2647683"/>
                <a:gd name="connsiteX51" fmla="*/ 679405 w 3736734"/>
                <a:gd name="connsiteY51" fmla="*/ 1934975 h 2647683"/>
                <a:gd name="connsiteX52" fmla="*/ 679405 w 3736734"/>
                <a:gd name="connsiteY52" fmla="*/ 1908334 h 2647683"/>
                <a:gd name="connsiteX53" fmla="*/ 649432 w 3736734"/>
                <a:gd name="connsiteY53" fmla="*/ 1908334 h 2647683"/>
                <a:gd name="connsiteX54" fmla="*/ 649432 w 3736734"/>
                <a:gd name="connsiteY54" fmla="*/ 1595276 h 2647683"/>
                <a:gd name="connsiteX55" fmla="*/ 619457 w 3736734"/>
                <a:gd name="connsiteY55" fmla="*/ 1595276 h 2647683"/>
                <a:gd name="connsiteX56" fmla="*/ 619457 w 3736734"/>
                <a:gd name="connsiteY56" fmla="*/ 1325509 h 2647683"/>
                <a:gd name="connsiteX57" fmla="*/ 606136 w 3736734"/>
                <a:gd name="connsiteY57" fmla="*/ 1225591 h 2647683"/>
                <a:gd name="connsiteX58" fmla="*/ 616128 w 3736734"/>
                <a:gd name="connsiteY58" fmla="*/ 1095708 h 2647683"/>
                <a:gd name="connsiteX59" fmla="*/ 579492 w 3736734"/>
                <a:gd name="connsiteY59" fmla="*/ 1095708 h 2647683"/>
                <a:gd name="connsiteX60" fmla="*/ 579492 w 3736734"/>
                <a:gd name="connsiteY60" fmla="*/ 1035758 h 2647683"/>
                <a:gd name="connsiteX61" fmla="*/ 572833 w 3736734"/>
                <a:gd name="connsiteY61" fmla="*/ 1035758 h 2647683"/>
                <a:gd name="connsiteX62" fmla="*/ 572833 w 3736734"/>
                <a:gd name="connsiteY62" fmla="*/ 869239 h 2647683"/>
                <a:gd name="connsiteX63" fmla="*/ 556180 w 3736734"/>
                <a:gd name="connsiteY63" fmla="*/ 869239 h 2647683"/>
                <a:gd name="connsiteX64" fmla="*/ 556180 w 3736734"/>
                <a:gd name="connsiteY64" fmla="*/ 802631 h 2647683"/>
                <a:gd name="connsiteX65" fmla="*/ 539528 w 3736734"/>
                <a:gd name="connsiteY65" fmla="*/ 802631 h 2647683"/>
                <a:gd name="connsiteX66" fmla="*/ 539528 w 3736734"/>
                <a:gd name="connsiteY66" fmla="*/ 686067 h 2647683"/>
                <a:gd name="connsiteX67" fmla="*/ 526207 w 3736734"/>
                <a:gd name="connsiteY67" fmla="*/ 686067 h 2647683"/>
                <a:gd name="connsiteX68" fmla="*/ 526207 w 3736734"/>
                <a:gd name="connsiteY68" fmla="*/ 666084 h 2647683"/>
                <a:gd name="connsiteX69" fmla="*/ 512885 w 3736734"/>
                <a:gd name="connsiteY69" fmla="*/ 666084 h 2647683"/>
                <a:gd name="connsiteX70" fmla="*/ 512885 w 3736734"/>
                <a:gd name="connsiteY70" fmla="*/ 626119 h 2647683"/>
                <a:gd name="connsiteX71" fmla="*/ 506224 w 3736734"/>
                <a:gd name="connsiteY71" fmla="*/ 626119 h 2647683"/>
                <a:gd name="connsiteX72" fmla="*/ 506224 w 3736734"/>
                <a:gd name="connsiteY72" fmla="*/ 602806 h 2647683"/>
                <a:gd name="connsiteX73" fmla="*/ 492903 w 3736734"/>
                <a:gd name="connsiteY73" fmla="*/ 602806 h 2647683"/>
                <a:gd name="connsiteX74" fmla="*/ 492903 w 3736734"/>
                <a:gd name="connsiteY74" fmla="*/ 576163 h 2647683"/>
                <a:gd name="connsiteX75" fmla="*/ 476250 w 3736734"/>
                <a:gd name="connsiteY75" fmla="*/ 576163 h 2647683"/>
                <a:gd name="connsiteX76" fmla="*/ 476250 w 3736734"/>
                <a:gd name="connsiteY76" fmla="*/ 529537 h 2647683"/>
                <a:gd name="connsiteX77" fmla="*/ 462928 w 3736734"/>
                <a:gd name="connsiteY77" fmla="*/ 529537 h 2647683"/>
                <a:gd name="connsiteX78" fmla="*/ 462928 w 3736734"/>
                <a:gd name="connsiteY78" fmla="*/ 472919 h 2647683"/>
                <a:gd name="connsiteX79" fmla="*/ 439616 w 3736734"/>
                <a:gd name="connsiteY79" fmla="*/ 472919 h 2647683"/>
                <a:gd name="connsiteX80" fmla="*/ 439616 w 3736734"/>
                <a:gd name="connsiteY80" fmla="*/ 436285 h 2647683"/>
                <a:gd name="connsiteX81" fmla="*/ 426293 w 3736734"/>
                <a:gd name="connsiteY81" fmla="*/ 436285 h 2647683"/>
                <a:gd name="connsiteX82" fmla="*/ 426293 w 3736734"/>
                <a:gd name="connsiteY82" fmla="*/ 406311 h 2647683"/>
                <a:gd name="connsiteX83" fmla="*/ 399650 w 3736734"/>
                <a:gd name="connsiteY83" fmla="*/ 406311 h 2647683"/>
                <a:gd name="connsiteX84" fmla="*/ 399650 w 3736734"/>
                <a:gd name="connsiteY84" fmla="*/ 389659 h 2647683"/>
                <a:gd name="connsiteX85" fmla="*/ 356355 w 3736734"/>
                <a:gd name="connsiteY85" fmla="*/ 389659 h 2647683"/>
                <a:gd name="connsiteX86" fmla="*/ 356355 w 3736734"/>
                <a:gd name="connsiteY86" fmla="*/ 349694 h 2647683"/>
                <a:gd name="connsiteX87" fmla="*/ 343033 w 3736734"/>
                <a:gd name="connsiteY87" fmla="*/ 349694 h 2647683"/>
                <a:gd name="connsiteX88" fmla="*/ 343033 w 3736734"/>
                <a:gd name="connsiteY88" fmla="*/ 289747 h 2647683"/>
                <a:gd name="connsiteX89" fmla="*/ 326381 w 3736734"/>
                <a:gd name="connsiteY89" fmla="*/ 289747 h 2647683"/>
                <a:gd name="connsiteX90" fmla="*/ 326381 w 3736734"/>
                <a:gd name="connsiteY90" fmla="*/ 239790 h 2647683"/>
                <a:gd name="connsiteX91" fmla="*/ 296408 w 3736734"/>
                <a:gd name="connsiteY91" fmla="*/ 239790 h 2647683"/>
                <a:gd name="connsiteX92" fmla="*/ 296408 w 3736734"/>
                <a:gd name="connsiteY92" fmla="*/ 179842 h 2647683"/>
                <a:gd name="connsiteX93" fmla="*/ 259772 w 3736734"/>
                <a:gd name="connsiteY93" fmla="*/ 179842 h 2647683"/>
                <a:gd name="connsiteX94" fmla="*/ 259772 w 3736734"/>
                <a:gd name="connsiteY94" fmla="*/ 119895 h 2647683"/>
                <a:gd name="connsiteX95" fmla="*/ 246451 w 3736734"/>
                <a:gd name="connsiteY95" fmla="*/ 119895 h 2647683"/>
                <a:gd name="connsiteX96" fmla="*/ 246451 w 3736734"/>
                <a:gd name="connsiteY96" fmla="*/ 96583 h 2647683"/>
                <a:gd name="connsiteX97" fmla="*/ 199825 w 3736734"/>
                <a:gd name="connsiteY97" fmla="*/ 96583 h 2647683"/>
                <a:gd name="connsiteX98" fmla="*/ 199825 w 3736734"/>
                <a:gd name="connsiteY98" fmla="*/ 63278 h 2647683"/>
                <a:gd name="connsiteX99" fmla="*/ 159860 w 3736734"/>
                <a:gd name="connsiteY99" fmla="*/ 63278 h 2647683"/>
                <a:gd name="connsiteX100" fmla="*/ 159860 w 3736734"/>
                <a:gd name="connsiteY100" fmla="*/ 33304 h 2647683"/>
                <a:gd name="connsiteX101" fmla="*/ 96583 w 3736734"/>
                <a:gd name="connsiteY101" fmla="*/ 33304 h 2647683"/>
                <a:gd name="connsiteX102" fmla="*/ 96583 w 3736734"/>
                <a:gd name="connsiteY102" fmla="*/ 0 h 2647683"/>
                <a:gd name="connsiteX103" fmla="*/ 0 w 3736734"/>
                <a:gd name="connsiteY103" fmla="*/ 0 h 2647683"/>
                <a:gd name="connsiteX0" fmla="*/ 3736734 w 3736734"/>
                <a:gd name="connsiteY0" fmla="*/ 2647683 h 2647683"/>
                <a:gd name="connsiteX1" fmla="*/ 2281333 w 3736734"/>
                <a:gd name="connsiteY1" fmla="*/ 2647683 h 2647683"/>
                <a:gd name="connsiteX2" fmla="*/ 2281333 w 3736734"/>
                <a:gd name="connsiteY2" fmla="*/ 2627700 h 2647683"/>
                <a:gd name="connsiteX3" fmla="*/ 1914992 w 3736734"/>
                <a:gd name="connsiteY3" fmla="*/ 2627700 h 2647683"/>
                <a:gd name="connsiteX4" fmla="*/ 1914992 w 3736734"/>
                <a:gd name="connsiteY4" fmla="*/ 2614375 h 2647683"/>
                <a:gd name="connsiteX5" fmla="*/ 1785109 w 3736734"/>
                <a:gd name="connsiteY5" fmla="*/ 2614375 h 2647683"/>
                <a:gd name="connsiteX6" fmla="*/ 1785109 w 3736734"/>
                <a:gd name="connsiteY6" fmla="*/ 2597725 h 2647683"/>
                <a:gd name="connsiteX7" fmla="*/ 1761792 w 3736734"/>
                <a:gd name="connsiteY7" fmla="*/ 2597725 h 2647683"/>
                <a:gd name="connsiteX8" fmla="*/ 1761792 w 3736734"/>
                <a:gd name="connsiteY8" fmla="*/ 2561092 h 2647683"/>
                <a:gd name="connsiteX9" fmla="*/ 1741808 w 3736734"/>
                <a:gd name="connsiteY9" fmla="*/ 2561092 h 2647683"/>
                <a:gd name="connsiteX10" fmla="*/ 1741808 w 3736734"/>
                <a:gd name="connsiteY10" fmla="*/ 2517801 h 2647683"/>
                <a:gd name="connsiteX11" fmla="*/ 1598600 w 3736734"/>
                <a:gd name="connsiteY11" fmla="*/ 2517801 h 2647683"/>
                <a:gd name="connsiteX12" fmla="*/ 1598600 w 3736734"/>
                <a:gd name="connsiteY12" fmla="*/ 2497817 h 2647683"/>
                <a:gd name="connsiteX13" fmla="*/ 1368800 w 3736734"/>
                <a:gd name="connsiteY13" fmla="*/ 2497817 h 2647683"/>
                <a:gd name="connsiteX14" fmla="*/ 1368800 w 3736734"/>
                <a:gd name="connsiteY14" fmla="*/ 2487825 h 2647683"/>
                <a:gd name="connsiteX15" fmla="*/ 1292200 w 3736734"/>
                <a:gd name="connsiteY15" fmla="*/ 2487825 h 2647683"/>
                <a:gd name="connsiteX16" fmla="*/ 1292200 w 3736734"/>
                <a:gd name="connsiteY16" fmla="*/ 2454516 h 2647683"/>
                <a:gd name="connsiteX17" fmla="*/ 1265558 w 3736734"/>
                <a:gd name="connsiteY17" fmla="*/ 2454516 h 2647683"/>
                <a:gd name="connsiteX18" fmla="*/ 1265558 w 3736734"/>
                <a:gd name="connsiteY18" fmla="*/ 2434533 h 2647683"/>
                <a:gd name="connsiteX19" fmla="*/ 1215600 w 3736734"/>
                <a:gd name="connsiteY19" fmla="*/ 2434533 h 2647683"/>
                <a:gd name="connsiteX20" fmla="*/ 1215600 w 3736734"/>
                <a:gd name="connsiteY20" fmla="*/ 2377916 h 2647683"/>
                <a:gd name="connsiteX21" fmla="*/ 1205608 w 3736734"/>
                <a:gd name="connsiteY21" fmla="*/ 2377916 h 2647683"/>
                <a:gd name="connsiteX22" fmla="*/ 1205608 w 3736734"/>
                <a:gd name="connsiteY22" fmla="*/ 2357933 h 2647683"/>
                <a:gd name="connsiteX23" fmla="*/ 1178966 w 3736734"/>
                <a:gd name="connsiteY23" fmla="*/ 2357933 h 2647683"/>
                <a:gd name="connsiteX24" fmla="*/ 1178966 w 3736734"/>
                <a:gd name="connsiteY24" fmla="*/ 2324634 h 2647683"/>
                <a:gd name="connsiteX25" fmla="*/ 1148991 w 3736734"/>
                <a:gd name="connsiteY25" fmla="*/ 2324634 h 2647683"/>
                <a:gd name="connsiteX26" fmla="*/ 1148991 w 3736734"/>
                <a:gd name="connsiteY26" fmla="*/ 2278009 h 2647683"/>
                <a:gd name="connsiteX27" fmla="*/ 1152325 w 3736734"/>
                <a:gd name="connsiteY27" fmla="*/ 2278009 h 2647683"/>
                <a:gd name="connsiteX28" fmla="*/ 1152325 w 3736734"/>
                <a:gd name="connsiteY28" fmla="*/ 2244700 h 2647683"/>
                <a:gd name="connsiteX29" fmla="*/ 1115692 w 3736734"/>
                <a:gd name="connsiteY29" fmla="*/ 2244700 h 2647683"/>
                <a:gd name="connsiteX30" fmla="*/ 1115692 w 3736734"/>
                <a:gd name="connsiteY30" fmla="*/ 2228050 h 2647683"/>
                <a:gd name="connsiteX31" fmla="*/ 1055742 w 3736734"/>
                <a:gd name="connsiteY31" fmla="*/ 2228050 h 2647683"/>
                <a:gd name="connsiteX32" fmla="*/ 1055742 w 3736734"/>
                <a:gd name="connsiteY32" fmla="*/ 2208067 h 2647683"/>
                <a:gd name="connsiteX33" fmla="*/ 1029100 w 3736734"/>
                <a:gd name="connsiteY33" fmla="*/ 2208067 h 2647683"/>
                <a:gd name="connsiteX34" fmla="*/ 1029100 w 3736734"/>
                <a:gd name="connsiteY34" fmla="*/ 2191417 h 2647683"/>
                <a:gd name="connsiteX35" fmla="*/ 952500 w 3736734"/>
                <a:gd name="connsiteY35" fmla="*/ 2191417 h 2647683"/>
                <a:gd name="connsiteX36" fmla="*/ 952500 w 3736734"/>
                <a:gd name="connsiteY36" fmla="*/ 2174767 h 2647683"/>
                <a:gd name="connsiteX37" fmla="*/ 915865 w 3736734"/>
                <a:gd name="connsiteY37" fmla="*/ 2174767 h 2647683"/>
                <a:gd name="connsiteX38" fmla="*/ 915865 w 3736734"/>
                <a:gd name="connsiteY38" fmla="*/ 2154784 h 2647683"/>
                <a:gd name="connsiteX39" fmla="*/ 859248 w 3736734"/>
                <a:gd name="connsiteY39" fmla="*/ 2154784 h 2647683"/>
                <a:gd name="connsiteX40" fmla="*/ 859248 w 3736734"/>
                <a:gd name="connsiteY40" fmla="*/ 2124809 h 2647683"/>
                <a:gd name="connsiteX41" fmla="*/ 819283 w 3736734"/>
                <a:gd name="connsiteY41" fmla="*/ 2124809 h 2647683"/>
                <a:gd name="connsiteX42" fmla="*/ 819283 w 3736734"/>
                <a:gd name="connsiteY42" fmla="*/ 2088175 h 2647683"/>
                <a:gd name="connsiteX43" fmla="*/ 765996 w 3736734"/>
                <a:gd name="connsiteY43" fmla="*/ 2088175 h 2647683"/>
                <a:gd name="connsiteX44" fmla="*/ 765996 w 3736734"/>
                <a:gd name="connsiteY44" fmla="*/ 2061534 h 2647683"/>
                <a:gd name="connsiteX45" fmla="*/ 742683 w 3736734"/>
                <a:gd name="connsiteY45" fmla="*/ 2061534 h 2647683"/>
                <a:gd name="connsiteX46" fmla="*/ 742683 w 3736734"/>
                <a:gd name="connsiteY46" fmla="*/ 2028225 h 2647683"/>
                <a:gd name="connsiteX47" fmla="*/ 706048 w 3736734"/>
                <a:gd name="connsiteY47" fmla="*/ 2028225 h 2647683"/>
                <a:gd name="connsiteX48" fmla="*/ 706048 w 3736734"/>
                <a:gd name="connsiteY48" fmla="*/ 1991592 h 2647683"/>
                <a:gd name="connsiteX49" fmla="*/ 696057 w 3736734"/>
                <a:gd name="connsiteY49" fmla="*/ 1991592 h 2647683"/>
                <a:gd name="connsiteX50" fmla="*/ 696057 w 3736734"/>
                <a:gd name="connsiteY50" fmla="*/ 1934975 h 2647683"/>
                <a:gd name="connsiteX51" fmla="*/ 679405 w 3736734"/>
                <a:gd name="connsiteY51" fmla="*/ 1934975 h 2647683"/>
                <a:gd name="connsiteX52" fmla="*/ 679405 w 3736734"/>
                <a:gd name="connsiteY52" fmla="*/ 1908334 h 2647683"/>
                <a:gd name="connsiteX53" fmla="*/ 649432 w 3736734"/>
                <a:gd name="connsiteY53" fmla="*/ 1908334 h 2647683"/>
                <a:gd name="connsiteX54" fmla="*/ 649432 w 3736734"/>
                <a:gd name="connsiteY54" fmla="*/ 1595276 h 2647683"/>
                <a:gd name="connsiteX55" fmla="*/ 619457 w 3736734"/>
                <a:gd name="connsiteY55" fmla="*/ 1595276 h 2647683"/>
                <a:gd name="connsiteX56" fmla="*/ 619457 w 3736734"/>
                <a:gd name="connsiteY56" fmla="*/ 1325509 h 2647683"/>
                <a:gd name="connsiteX57" fmla="*/ 616128 w 3736734"/>
                <a:gd name="connsiteY57" fmla="*/ 1095708 h 2647683"/>
                <a:gd name="connsiteX58" fmla="*/ 579492 w 3736734"/>
                <a:gd name="connsiteY58" fmla="*/ 1095708 h 2647683"/>
                <a:gd name="connsiteX59" fmla="*/ 579492 w 3736734"/>
                <a:gd name="connsiteY59" fmla="*/ 1035758 h 2647683"/>
                <a:gd name="connsiteX60" fmla="*/ 572833 w 3736734"/>
                <a:gd name="connsiteY60" fmla="*/ 1035758 h 2647683"/>
                <a:gd name="connsiteX61" fmla="*/ 572833 w 3736734"/>
                <a:gd name="connsiteY61" fmla="*/ 869239 h 2647683"/>
                <a:gd name="connsiteX62" fmla="*/ 556180 w 3736734"/>
                <a:gd name="connsiteY62" fmla="*/ 869239 h 2647683"/>
                <a:gd name="connsiteX63" fmla="*/ 556180 w 3736734"/>
                <a:gd name="connsiteY63" fmla="*/ 802631 h 2647683"/>
                <a:gd name="connsiteX64" fmla="*/ 539528 w 3736734"/>
                <a:gd name="connsiteY64" fmla="*/ 802631 h 2647683"/>
                <a:gd name="connsiteX65" fmla="*/ 539528 w 3736734"/>
                <a:gd name="connsiteY65" fmla="*/ 686067 h 2647683"/>
                <a:gd name="connsiteX66" fmla="*/ 526207 w 3736734"/>
                <a:gd name="connsiteY66" fmla="*/ 686067 h 2647683"/>
                <a:gd name="connsiteX67" fmla="*/ 526207 w 3736734"/>
                <a:gd name="connsiteY67" fmla="*/ 666084 h 2647683"/>
                <a:gd name="connsiteX68" fmla="*/ 512885 w 3736734"/>
                <a:gd name="connsiteY68" fmla="*/ 666084 h 2647683"/>
                <a:gd name="connsiteX69" fmla="*/ 512885 w 3736734"/>
                <a:gd name="connsiteY69" fmla="*/ 626119 h 2647683"/>
                <a:gd name="connsiteX70" fmla="*/ 506224 w 3736734"/>
                <a:gd name="connsiteY70" fmla="*/ 626119 h 2647683"/>
                <a:gd name="connsiteX71" fmla="*/ 506224 w 3736734"/>
                <a:gd name="connsiteY71" fmla="*/ 602806 h 2647683"/>
                <a:gd name="connsiteX72" fmla="*/ 492903 w 3736734"/>
                <a:gd name="connsiteY72" fmla="*/ 602806 h 2647683"/>
                <a:gd name="connsiteX73" fmla="*/ 492903 w 3736734"/>
                <a:gd name="connsiteY73" fmla="*/ 576163 h 2647683"/>
                <a:gd name="connsiteX74" fmla="*/ 476250 w 3736734"/>
                <a:gd name="connsiteY74" fmla="*/ 576163 h 2647683"/>
                <a:gd name="connsiteX75" fmla="*/ 476250 w 3736734"/>
                <a:gd name="connsiteY75" fmla="*/ 529537 h 2647683"/>
                <a:gd name="connsiteX76" fmla="*/ 462928 w 3736734"/>
                <a:gd name="connsiteY76" fmla="*/ 529537 h 2647683"/>
                <a:gd name="connsiteX77" fmla="*/ 462928 w 3736734"/>
                <a:gd name="connsiteY77" fmla="*/ 472919 h 2647683"/>
                <a:gd name="connsiteX78" fmla="*/ 439616 w 3736734"/>
                <a:gd name="connsiteY78" fmla="*/ 472919 h 2647683"/>
                <a:gd name="connsiteX79" fmla="*/ 439616 w 3736734"/>
                <a:gd name="connsiteY79" fmla="*/ 436285 h 2647683"/>
                <a:gd name="connsiteX80" fmla="*/ 426293 w 3736734"/>
                <a:gd name="connsiteY80" fmla="*/ 436285 h 2647683"/>
                <a:gd name="connsiteX81" fmla="*/ 426293 w 3736734"/>
                <a:gd name="connsiteY81" fmla="*/ 406311 h 2647683"/>
                <a:gd name="connsiteX82" fmla="*/ 399650 w 3736734"/>
                <a:gd name="connsiteY82" fmla="*/ 406311 h 2647683"/>
                <a:gd name="connsiteX83" fmla="*/ 399650 w 3736734"/>
                <a:gd name="connsiteY83" fmla="*/ 389659 h 2647683"/>
                <a:gd name="connsiteX84" fmla="*/ 356355 w 3736734"/>
                <a:gd name="connsiteY84" fmla="*/ 389659 h 2647683"/>
                <a:gd name="connsiteX85" fmla="*/ 356355 w 3736734"/>
                <a:gd name="connsiteY85" fmla="*/ 349694 h 2647683"/>
                <a:gd name="connsiteX86" fmla="*/ 343033 w 3736734"/>
                <a:gd name="connsiteY86" fmla="*/ 349694 h 2647683"/>
                <a:gd name="connsiteX87" fmla="*/ 343033 w 3736734"/>
                <a:gd name="connsiteY87" fmla="*/ 289747 h 2647683"/>
                <a:gd name="connsiteX88" fmla="*/ 326381 w 3736734"/>
                <a:gd name="connsiteY88" fmla="*/ 289747 h 2647683"/>
                <a:gd name="connsiteX89" fmla="*/ 326381 w 3736734"/>
                <a:gd name="connsiteY89" fmla="*/ 239790 h 2647683"/>
                <a:gd name="connsiteX90" fmla="*/ 296408 w 3736734"/>
                <a:gd name="connsiteY90" fmla="*/ 239790 h 2647683"/>
                <a:gd name="connsiteX91" fmla="*/ 296408 w 3736734"/>
                <a:gd name="connsiteY91" fmla="*/ 179842 h 2647683"/>
                <a:gd name="connsiteX92" fmla="*/ 259772 w 3736734"/>
                <a:gd name="connsiteY92" fmla="*/ 179842 h 2647683"/>
                <a:gd name="connsiteX93" fmla="*/ 259772 w 3736734"/>
                <a:gd name="connsiteY93" fmla="*/ 119895 h 2647683"/>
                <a:gd name="connsiteX94" fmla="*/ 246451 w 3736734"/>
                <a:gd name="connsiteY94" fmla="*/ 119895 h 2647683"/>
                <a:gd name="connsiteX95" fmla="*/ 246451 w 3736734"/>
                <a:gd name="connsiteY95" fmla="*/ 96583 h 2647683"/>
                <a:gd name="connsiteX96" fmla="*/ 199825 w 3736734"/>
                <a:gd name="connsiteY96" fmla="*/ 96583 h 2647683"/>
                <a:gd name="connsiteX97" fmla="*/ 199825 w 3736734"/>
                <a:gd name="connsiteY97" fmla="*/ 63278 h 2647683"/>
                <a:gd name="connsiteX98" fmla="*/ 159860 w 3736734"/>
                <a:gd name="connsiteY98" fmla="*/ 63278 h 2647683"/>
                <a:gd name="connsiteX99" fmla="*/ 159860 w 3736734"/>
                <a:gd name="connsiteY99" fmla="*/ 33304 h 2647683"/>
                <a:gd name="connsiteX100" fmla="*/ 96583 w 3736734"/>
                <a:gd name="connsiteY100" fmla="*/ 33304 h 2647683"/>
                <a:gd name="connsiteX101" fmla="*/ 96583 w 3736734"/>
                <a:gd name="connsiteY101" fmla="*/ 0 h 2647683"/>
                <a:gd name="connsiteX102" fmla="*/ 0 w 3736734"/>
                <a:gd name="connsiteY102" fmla="*/ 0 h 26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736734" h="2647683">
                  <a:moveTo>
                    <a:pt x="3736734" y="2647683"/>
                  </a:moveTo>
                  <a:lnTo>
                    <a:pt x="2281333" y="2647683"/>
                  </a:lnTo>
                  <a:lnTo>
                    <a:pt x="2281333" y="2627700"/>
                  </a:lnTo>
                  <a:lnTo>
                    <a:pt x="1914992" y="2627700"/>
                  </a:lnTo>
                  <a:lnTo>
                    <a:pt x="1914992" y="2614375"/>
                  </a:lnTo>
                  <a:lnTo>
                    <a:pt x="1785109" y="2614375"/>
                  </a:lnTo>
                  <a:lnTo>
                    <a:pt x="1785109" y="2597725"/>
                  </a:lnTo>
                  <a:lnTo>
                    <a:pt x="1761792" y="2597725"/>
                  </a:lnTo>
                  <a:lnTo>
                    <a:pt x="1761792" y="2561092"/>
                  </a:lnTo>
                  <a:lnTo>
                    <a:pt x="1741808" y="2561092"/>
                  </a:lnTo>
                  <a:lnTo>
                    <a:pt x="1741808" y="2517801"/>
                  </a:lnTo>
                  <a:lnTo>
                    <a:pt x="1598600" y="2517801"/>
                  </a:lnTo>
                  <a:lnTo>
                    <a:pt x="1598600" y="2497817"/>
                  </a:lnTo>
                  <a:lnTo>
                    <a:pt x="1368800" y="2497817"/>
                  </a:lnTo>
                  <a:lnTo>
                    <a:pt x="1368800" y="2487825"/>
                  </a:lnTo>
                  <a:lnTo>
                    <a:pt x="1292200" y="2487825"/>
                  </a:lnTo>
                  <a:lnTo>
                    <a:pt x="1292200" y="2454516"/>
                  </a:lnTo>
                  <a:lnTo>
                    <a:pt x="1265558" y="2454516"/>
                  </a:lnTo>
                  <a:lnTo>
                    <a:pt x="1265558" y="2434533"/>
                  </a:lnTo>
                  <a:lnTo>
                    <a:pt x="1215600" y="2434533"/>
                  </a:lnTo>
                  <a:lnTo>
                    <a:pt x="1215600" y="2377916"/>
                  </a:lnTo>
                  <a:lnTo>
                    <a:pt x="1205608" y="2377916"/>
                  </a:lnTo>
                  <a:lnTo>
                    <a:pt x="1205608" y="2357933"/>
                  </a:lnTo>
                  <a:lnTo>
                    <a:pt x="1178966" y="2357933"/>
                  </a:lnTo>
                  <a:lnTo>
                    <a:pt x="1178966" y="2324634"/>
                  </a:lnTo>
                  <a:lnTo>
                    <a:pt x="1148991" y="2324634"/>
                  </a:lnTo>
                  <a:lnTo>
                    <a:pt x="1148991" y="2278009"/>
                  </a:lnTo>
                  <a:lnTo>
                    <a:pt x="1152325" y="2278009"/>
                  </a:lnTo>
                  <a:lnTo>
                    <a:pt x="1152325" y="2244700"/>
                  </a:lnTo>
                  <a:lnTo>
                    <a:pt x="1115692" y="2244700"/>
                  </a:lnTo>
                  <a:lnTo>
                    <a:pt x="1115692" y="2228050"/>
                  </a:lnTo>
                  <a:lnTo>
                    <a:pt x="1055742" y="2228050"/>
                  </a:lnTo>
                  <a:lnTo>
                    <a:pt x="1055742" y="2208067"/>
                  </a:lnTo>
                  <a:lnTo>
                    <a:pt x="1029100" y="2208067"/>
                  </a:lnTo>
                  <a:lnTo>
                    <a:pt x="1029100" y="2191417"/>
                  </a:lnTo>
                  <a:lnTo>
                    <a:pt x="952500" y="2191417"/>
                  </a:lnTo>
                  <a:lnTo>
                    <a:pt x="952500" y="2174767"/>
                  </a:lnTo>
                  <a:lnTo>
                    <a:pt x="915865" y="2174767"/>
                  </a:lnTo>
                  <a:lnTo>
                    <a:pt x="915865" y="2154784"/>
                  </a:lnTo>
                  <a:lnTo>
                    <a:pt x="859248" y="2154784"/>
                  </a:lnTo>
                  <a:lnTo>
                    <a:pt x="859248" y="2124809"/>
                  </a:lnTo>
                  <a:lnTo>
                    <a:pt x="819283" y="2124809"/>
                  </a:lnTo>
                  <a:lnTo>
                    <a:pt x="819283" y="2088175"/>
                  </a:lnTo>
                  <a:lnTo>
                    <a:pt x="765996" y="2088175"/>
                  </a:lnTo>
                  <a:lnTo>
                    <a:pt x="765996" y="2061534"/>
                  </a:lnTo>
                  <a:lnTo>
                    <a:pt x="742683" y="2061534"/>
                  </a:lnTo>
                  <a:lnTo>
                    <a:pt x="742683" y="2028225"/>
                  </a:lnTo>
                  <a:lnTo>
                    <a:pt x="706048" y="2028225"/>
                  </a:lnTo>
                  <a:lnTo>
                    <a:pt x="706048" y="1991592"/>
                  </a:lnTo>
                  <a:lnTo>
                    <a:pt x="696057" y="1991592"/>
                  </a:lnTo>
                  <a:lnTo>
                    <a:pt x="696057" y="1934975"/>
                  </a:lnTo>
                  <a:lnTo>
                    <a:pt x="679405" y="1934975"/>
                  </a:lnTo>
                  <a:lnTo>
                    <a:pt x="679405" y="1908334"/>
                  </a:lnTo>
                  <a:lnTo>
                    <a:pt x="649432" y="1908334"/>
                  </a:lnTo>
                  <a:lnTo>
                    <a:pt x="649432" y="1595276"/>
                  </a:lnTo>
                  <a:lnTo>
                    <a:pt x="619457" y="1595276"/>
                  </a:lnTo>
                  <a:lnTo>
                    <a:pt x="619457" y="1325509"/>
                  </a:lnTo>
                  <a:cubicBezTo>
                    <a:pt x="618347" y="1248909"/>
                    <a:pt x="617238" y="1172308"/>
                    <a:pt x="616128" y="1095708"/>
                  </a:cubicBezTo>
                  <a:lnTo>
                    <a:pt x="579492" y="1095708"/>
                  </a:lnTo>
                  <a:lnTo>
                    <a:pt x="579492" y="1035758"/>
                  </a:lnTo>
                  <a:lnTo>
                    <a:pt x="572833" y="1035758"/>
                  </a:lnTo>
                  <a:lnTo>
                    <a:pt x="572833" y="869239"/>
                  </a:lnTo>
                  <a:lnTo>
                    <a:pt x="556180" y="869239"/>
                  </a:lnTo>
                  <a:lnTo>
                    <a:pt x="556180" y="802631"/>
                  </a:lnTo>
                  <a:lnTo>
                    <a:pt x="539528" y="802631"/>
                  </a:lnTo>
                  <a:lnTo>
                    <a:pt x="539528" y="686067"/>
                  </a:lnTo>
                  <a:lnTo>
                    <a:pt x="526207" y="686067"/>
                  </a:lnTo>
                  <a:lnTo>
                    <a:pt x="526207" y="666084"/>
                  </a:lnTo>
                  <a:lnTo>
                    <a:pt x="512885" y="666084"/>
                  </a:lnTo>
                  <a:lnTo>
                    <a:pt x="512885" y="626119"/>
                  </a:lnTo>
                  <a:lnTo>
                    <a:pt x="506224" y="626119"/>
                  </a:lnTo>
                  <a:lnTo>
                    <a:pt x="506224" y="602806"/>
                  </a:lnTo>
                  <a:lnTo>
                    <a:pt x="492903" y="602806"/>
                  </a:lnTo>
                  <a:lnTo>
                    <a:pt x="492903" y="576163"/>
                  </a:lnTo>
                  <a:lnTo>
                    <a:pt x="476250" y="576163"/>
                  </a:lnTo>
                  <a:lnTo>
                    <a:pt x="476250" y="529537"/>
                  </a:lnTo>
                  <a:lnTo>
                    <a:pt x="462928" y="529537"/>
                  </a:lnTo>
                  <a:lnTo>
                    <a:pt x="462928" y="472919"/>
                  </a:lnTo>
                  <a:lnTo>
                    <a:pt x="439616" y="472919"/>
                  </a:lnTo>
                  <a:lnTo>
                    <a:pt x="439616" y="436285"/>
                  </a:lnTo>
                  <a:lnTo>
                    <a:pt x="426293" y="436285"/>
                  </a:lnTo>
                  <a:lnTo>
                    <a:pt x="426293" y="406311"/>
                  </a:lnTo>
                  <a:lnTo>
                    <a:pt x="399650" y="406311"/>
                  </a:lnTo>
                  <a:lnTo>
                    <a:pt x="399650" y="389659"/>
                  </a:lnTo>
                  <a:lnTo>
                    <a:pt x="356355" y="389659"/>
                  </a:lnTo>
                  <a:lnTo>
                    <a:pt x="356355" y="349694"/>
                  </a:lnTo>
                  <a:lnTo>
                    <a:pt x="343033" y="349694"/>
                  </a:lnTo>
                  <a:lnTo>
                    <a:pt x="343033" y="289747"/>
                  </a:lnTo>
                  <a:lnTo>
                    <a:pt x="326381" y="289747"/>
                  </a:lnTo>
                  <a:lnTo>
                    <a:pt x="326381" y="239790"/>
                  </a:lnTo>
                  <a:lnTo>
                    <a:pt x="296408" y="239790"/>
                  </a:lnTo>
                  <a:lnTo>
                    <a:pt x="296408" y="179842"/>
                  </a:lnTo>
                  <a:lnTo>
                    <a:pt x="259772" y="179842"/>
                  </a:lnTo>
                  <a:lnTo>
                    <a:pt x="259772" y="119895"/>
                  </a:lnTo>
                  <a:lnTo>
                    <a:pt x="246451" y="119895"/>
                  </a:lnTo>
                  <a:lnTo>
                    <a:pt x="246451" y="96583"/>
                  </a:lnTo>
                  <a:lnTo>
                    <a:pt x="199825" y="96583"/>
                  </a:lnTo>
                  <a:lnTo>
                    <a:pt x="199825" y="63278"/>
                  </a:lnTo>
                  <a:lnTo>
                    <a:pt x="159860" y="63278"/>
                  </a:lnTo>
                  <a:lnTo>
                    <a:pt x="159860" y="33304"/>
                  </a:lnTo>
                  <a:lnTo>
                    <a:pt x="96583" y="33304"/>
                  </a:lnTo>
                  <a:lnTo>
                    <a:pt x="9658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Freeform: Shape 244">
              <a:extLst>
                <a:ext uri="{FF2B5EF4-FFF2-40B4-BE49-F238E27FC236}">
                  <a16:creationId xmlns:a16="http://schemas.microsoft.com/office/drawing/2014/main" id="{A5A386EC-A0E5-4884-E590-45D983629337}"/>
                </a:ext>
              </a:extLst>
            </p:cNvPr>
            <p:cNvSpPr/>
            <p:nvPr/>
          </p:nvSpPr>
          <p:spPr>
            <a:xfrm>
              <a:off x="1479534" y="3330932"/>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245">
              <a:extLst>
                <a:ext uri="{FF2B5EF4-FFF2-40B4-BE49-F238E27FC236}">
                  <a16:creationId xmlns:a16="http://schemas.microsoft.com/office/drawing/2014/main" id="{5BFF139D-2EF4-0EDC-520B-24D7065BCF33}"/>
                </a:ext>
              </a:extLst>
            </p:cNvPr>
            <p:cNvSpPr/>
            <p:nvPr/>
          </p:nvSpPr>
          <p:spPr>
            <a:xfrm>
              <a:off x="1479534" y="3376947"/>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246">
              <a:extLst>
                <a:ext uri="{FF2B5EF4-FFF2-40B4-BE49-F238E27FC236}">
                  <a16:creationId xmlns:a16="http://schemas.microsoft.com/office/drawing/2014/main" id="{363C74F9-0D9F-8A6B-2E54-613297ABAD9D}"/>
                </a:ext>
              </a:extLst>
            </p:cNvPr>
            <p:cNvSpPr/>
            <p:nvPr/>
          </p:nvSpPr>
          <p:spPr>
            <a:xfrm>
              <a:off x="1540904" y="3959808"/>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247">
              <a:extLst>
                <a:ext uri="{FF2B5EF4-FFF2-40B4-BE49-F238E27FC236}">
                  <a16:creationId xmlns:a16="http://schemas.microsoft.com/office/drawing/2014/main" id="{DC551DE0-BFDE-3079-BBF7-C34BC0E0274D}"/>
                </a:ext>
              </a:extLst>
            </p:cNvPr>
            <p:cNvSpPr/>
            <p:nvPr/>
          </p:nvSpPr>
          <p:spPr>
            <a:xfrm>
              <a:off x="1571589" y="4113191"/>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Freeform: Shape 248">
              <a:extLst>
                <a:ext uri="{FF2B5EF4-FFF2-40B4-BE49-F238E27FC236}">
                  <a16:creationId xmlns:a16="http://schemas.microsoft.com/office/drawing/2014/main" id="{49F17630-018C-4151-913E-06985F08296A}"/>
                </a:ext>
              </a:extLst>
            </p:cNvPr>
            <p:cNvSpPr/>
            <p:nvPr/>
          </p:nvSpPr>
          <p:spPr>
            <a:xfrm>
              <a:off x="1571589" y="4143868"/>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Freeform: Shape 249">
              <a:extLst>
                <a:ext uri="{FF2B5EF4-FFF2-40B4-BE49-F238E27FC236}">
                  <a16:creationId xmlns:a16="http://schemas.microsoft.com/office/drawing/2014/main" id="{15CBD2E8-EECF-85E8-20C6-E958C5AB715A}"/>
                </a:ext>
              </a:extLst>
            </p:cNvPr>
            <p:cNvSpPr/>
            <p:nvPr/>
          </p:nvSpPr>
          <p:spPr>
            <a:xfrm>
              <a:off x="1615926" y="4130217"/>
              <a:ext cx="7671" cy="57971"/>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Freeform: Shape 250">
              <a:extLst>
                <a:ext uri="{FF2B5EF4-FFF2-40B4-BE49-F238E27FC236}">
                  <a16:creationId xmlns:a16="http://schemas.microsoft.com/office/drawing/2014/main" id="{3747C8B3-04BE-EE28-9D04-5949C05B7D80}"/>
                </a:ext>
              </a:extLst>
            </p:cNvPr>
            <p:cNvSpPr/>
            <p:nvPr/>
          </p:nvSpPr>
          <p:spPr>
            <a:xfrm>
              <a:off x="1815380" y="4252930"/>
              <a:ext cx="7671" cy="57971"/>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Freeform: Shape 251">
              <a:extLst>
                <a:ext uri="{FF2B5EF4-FFF2-40B4-BE49-F238E27FC236}">
                  <a16:creationId xmlns:a16="http://schemas.microsoft.com/office/drawing/2014/main" id="{339A16F4-E114-AFD4-9018-EAF9CF5F8416}"/>
                </a:ext>
              </a:extLst>
            </p:cNvPr>
            <p:cNvSpPr/>
            <p:nvPr/>
          </p:nvSpPr>
          <p:spPr>
            <a:xfrm>
              <a:off x="1846065" y="4252930"/>
              <a:ext cx="7671" cy="57971"/>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Freeform: Shape 252">
              <a:extLst>
                <a:ext uri="{FF2B5EF4-FFF2-40B4-BE49-F238E27FC236}">
                  <a16:creationId xmlns:a16="http://schemas.microsoft.com/office/drawing/2014/main" id="{070B9DE1-F6BE-AF25-ACF2-3FF09743469E}"/>
                </a:ext>
              </a:extLst>
            </p:cNvPr>
            <p:cNvSpPr/>
            <p:nvPr/>
          </p:nvSpPr>
          <p:spPr>
            <a:xfrm>
              <a:off x="1939808" y="4358603"/>
              <a:ext cx="57987" cy="7669"/>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aphicFrame>
        <p:nvGraphicFramePr>
          <p:cNvPr id="158" name="Table 203">
            <a:extLst>
              <a:ext uri="{FF2B5EF4-FFF2-40B4-BE49-F238E27FC236}">
                <a16:creationId xmlns:a16="http://schemas.microsoft.com/office/drawing/2014/main" id="{792C3FB6-D7C0-6C1C-652B-505AF9FDE555}"/>
              </a:ext>
            </a:extLst>
          </p:cNvPr>
          <p:cNvGraphicFramePr>
            <a:graphicFrameLocks noGrp="1"/>
          </p:cNvGraphicFramePr>
          <p:nvPr>
            <p:extLst>
              <p:ext uri="{D42A27DB-BD31-4B8C-83A1-F6EECF244321}">
                <p14:modId xmlns:p14="http://schemas.microsoft.com/office/powerpoint/2010/main" val="3636741453"/>
              </p:ext>
            </p:extLst>
          </p:nvPr>
        </p:nvGraphicFramePr>
        <p:xfrm>
          <a:off x="7988800" y="1834131"/>
          <a:ext cx="4158264" cy="1115366"/>
        </p:xfrm>
        <a:graphic>
          <a:graphicData uri="http://schemas.openxmlformats.org/drawingml/2006/table">
            <a:tbl>
              <a:tblPr firstRow="1" bandRow="1">
                <a:tableStyleId>{9D7B26C5-4107-4FEC-AEDC-1716B250A1EF}</a:tableStyleId>
              </a:tblPr>
              <a:tblGrid>
                <a:gridCol w="1797877">
                  <a:extLst>
                    <a:ext uri="{9D8B030D-6E8A-4147-A177-3AD203B41FA5}">
                      <a16:colId xmlns:a16="http://schemas.microsoft.com/office/drawing/2014/main" val="3380729580"/>
                    </a:ext>
                  </a:extLst>
                </a:gridCol>
                <a:gridCol w="1234440">
                  <a:extLst>
                    <a:ext uri="{9D8B030D-6E8A-4147-A177-3AD203B41FA5}">
                      <a16:colId xmlns:a16="http://schemas.microsoft.com/office/drawing/2014/main" val="55522860"/>
                    </a:ext>
                  </a:extLst>
                </a:gridCol>
                <a:gridCol w="1125947">
                  <a:extLst>
                    <a:ext uri="{9D8B030D-6E8A-4147-A177-3AD203B41FA5}">
                      <a16:colId xmlns:a16="http://schemas.microsoft.com/office/drawing/2014/main" val="3165410819"/>
                    </a:ext>
                  </a:extLst>
                </a:gridCol>
              </a:tblGrid>
              <a:tr h="217783">
                <a:tc>
                  <a:txBody>
                    <a:bodyPr/>
                    <a:lstStyle/>
                    <a:p>
                      <a:endParaRPr lang="en-GB" sz="1000" dirty="0">
                        <a:solidFill>
                          <a:srgbClr val="4D4D4D"/>
                        </a:solidFill>
                      </a:endParaRPr>
                    </a:p>
                  </a:txBody>
                  <a:tcPr marL="36000" marR="36000" marT="36000" marB="36000" anchor="ctr"/>
                </a:tc>
                <a:tc>
                  <a:txBody>
                    <a:bodyPr/>
                    <a:lstStyle/>
                    <a:p>
                      <a:pPr algn="ctr"/>
                      <a:r>
                        <a:rPr lang="ja-JP" sz="1000" dirty="0"/>
                        <a:t>フルキンチニブ
(n=461)</a:t>
                      </a:r>
                    </a:p>
                  </a:txBody>
                  <a:tcPr marL="36000" marR="36000" marT="36000" marB="36000" anchor="ctr"/>
                </a:tc>
                <a:tc>
                  <a:txBody>
                    <a:bodyPr/>
                    <a:lstStyle/>
                    <a:p>
                      <a:pPr algn="ctr"/>
                      <a:r>
                        <a:rPr lang="ja-JP" sz="1000" dirty="0"/>
                        <a:t>プラセボ
(n=230)</a:t>
                      </a:r>
                    </a:p>
                  </a:txBody>
                  <a:tcPr marL="36000" marR="36000" marT="36000" marB="36000" anchor="ctr"/>
                </a:tc>
                <a:extLst>
                  <a:ext uri="{0D108BD9-81ED-4DB2-BD59-A6C34878D82A}">
                    <a16:rowId xmlns:a16="http://schemas.microsoft.com/office/drawing/2014/main" val="680316179"/>
                  </a:ext>
                </a:extLst>
              </a:tr>
              <a:tr h="217783">
                <a:tc>
                  <a:txBody>
                    <a:bodyPr/>
                    <a:lstStyle/>
                    <a:p>
                      <a:r>
                        <a:rPr lang="ja-JP" sz="1000"/>
                        <a:t>イベント、n (%)</a:t>
                      </a:r>
                    </a:p>
                  </a:txBody>
                  <a:tcPr marL="36000" marR="36000" marT="36000" marB="36000" anchor="ctr">
                    <a:noFill/>
                  </a:tcPr>
                </a:tc>
                <a:tc>
                  <a:txBody>
                    <a:bodyPr/>
                    <a:lstStyle/>
                    <a:p>
                      <a:pPr algn="ctr"/>
                      <a:r>
                        <a:rPr lang="ja-JP" sz="1000"/>
                        <a:t>317 (68.8)</a:t>
                      </a:r>
                    </a:p>
                  </a:txBody>
                  <a:tcPr marL="36000" marR="36000" marT="36000" marB="36000" anchor="ctr">
                    <a:noFill/>
                  </a:tcPr>
                </a:tc>
                <a:tc>
                  <a:txBody>
                    <a:bodyPr/>
                    <a:lstStyle/>
                    <a:p>
                      <a:pPr algn="ctr"/>
                      <a:r>
                        <a:rPr lang="ja-JP" sz="1000"/>
                        <a:t>173 (75.2)</a:t>
                      </a:r>
                    </a:p>
                  </a:txBody>
                  <a:tcPr marL="36000" marR="36000" marT="36000" marB="36000" anchor="ctr">
                    <a:noFill/>
                  </a:tcPr>
                </a:tc>
                <a:extLst>
                  <a:ext uri="{0D108BD9-81ED-4DB2-BD59-A6C34878D82A}">
                    <a16:rowId xmlns:a16="http://schemas.microsoft.com/office/drawing/2014/main" val="1339050655"/>
                  </a:ext>
                </a:extLst>
              </a:tr>
              <a:tr h="257083">
                <a:tc>
                  <a:txBody>
                    <a:bodyPr/>
                    <a:lstStyle/>
                    <a:p>
                      <a:r>
                        <a:rPr lang="ja-JP" sz="1000"/>
                        <a:t>mOS、月数(95%CI)</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t>7.4 (6.7、8.2)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t>4.8 (4.0、5.8)</a:t>
                      </a:r>
                    </a:p>
                  </a:txBody>
                  <a:tcPr marL="36000" marR="36000" marT="36000" marB="36000" anchor="ctr"/>
                </a:tc>
                <a:extLst>
                  <a:ext uri="{0D108BD9-81ED-4DB2-BD59-A6C34878D82A}">
                    <a16:rowId xmlns:a16="http://schemas.microsoft.com/office/drawing/2014/main" val="469194938"/>
                  </a:ext>
                </a:extLst>
              </a:tr>
              <a:tr h="257083">
                <a:tc>
                  <a:txBody>
                    <a:bodyPr/>
                    <a:lstStyle/>
                    <a:p>
                      <a:r>
                        <a:rPr lang="ja-JP" sz="1000"/>
                        <a:t>層別HR(95%CI); p値</a:t>
                      </a:r>
                    </a:p>
                  </a:txBody>
                  <a:tcPr marL="36000" marR="36000" marT="36000" marB="36000" anchor="ctr">
                    <a:noFill/>
                  </a:tcPr>
                </a:tc>
                <a:tc gridSpan="2">
                  <a:txBody>
                    <a:bodyPr/>
                    <a:lstStyle/>
                    <a:p>
                      <a:pPr algn="ctr"/>
                      <a:r>
                        <a:rPr lang="ja-JP" sz="1000" dirty="0"/>
                        <a:t>0.662 (0.549、0.800); &lt;0.001</a:t>
                      </a:r>
                    </a:p>
                  </a:txBody>
                  <a:tcPr marL="36000" marR="36000" marT="36000" marB="36000" anchor="ctr">
                    <a:noFill/>
                  </a:tcPr>
                </a:tc>
                <a:tc hMerge="1">
                  <a:txBody>
                    <a:bodyPr/>
                    <a:lstStyle/>
                    <a:p>
                      <a:endParaRPr lang="en-GB"/>
                    </a:p>
                  </a:txBody>
                  <a:tcPr/>
                </a:tc>
                <a:extLst>
                  <a:ext uri="{0D108BD9-81ED-4DB2-BD59-A6C34878D82A}">
                    <a16:rowId xmlns:a16="http://schemas.microsoft.com/office/drawing/2014/main" val="3346774518"/>
                  </a:ext>
                </a:extLst>
              </a:tr>
            </a:tbl>
          </a:graphicData>
        </a:graphic>
      </p:graphicFrame>
      <p:sp>
        <p:nvSpPr>
          <p:cNvPr id="159" name="Freeform 21">
            <a:extLst>
              <a:ext uri="{FF2B5EF4-FFF2-40B4-BE49-F238E27FC236}">
                <a16:creationId xmlns:a16="http://schemas.microsoft.com/office/drawing/2014/main" id="{7D78A0F8-4C43-D418-4434-0634031EAA7E}"/>
              </a:ext>
            </a:extLst>
          </p:cNvPr>
          <p:cNvSpPr>
            <a:spLocks/>
          </p:cNvSpPr>
          <p:nvPr/>
        </p:nvSpPr>
        <p:spPr bwMode="auto">
          <a:xfrm>
            <a:off x="6737181" y="2621537"/>
            <a:ext cx="4995424" cy="21602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60" name="Group 159">
            <a:extLst>
              <a:ext uri="{FF2B5EF4-FFF2-40B4-BE49-F238E27FC236}">
                <a16:creationId xmlns:a16="http://schemas.microsoft.com/office/drawing/2014/main" id="{670B167B-5CDF-4D77-1EB0-B000BC9DA0D6}"/>
              </a:ext>
            </a:extLst>
          </p:cNvPr>
          <p:cNvGrpSpPr/>
          <p:nvPr/>
        </p:nvGrpSpPr>
        <p:grpSpPr>
          <a:xfrm>
            <a:off x="6048758" y="2464292"/>
            <a:ext cx="692656" cy="2427935"/>
            <a:chOff x="4272804" y="1207771"/>
            <a:chExt cx="692656" cy="2920753"/>
          </a:xfrm>
        </p:grpSpPr>
        <p:sp>
          <p:nvSpPr>
            <p:cNvPr id="161" name="Line 6">
              <a:extLst>
                <a:ext uri="{FF2B5EF4-FFF2-40B4-BE49-F238E27FC236}">
                  <a16:creationId xmlns:a16="http://schemas.microsoft.com/office/drawing/2014/main" id="{AA17A776-0421-00DB-C246-7AF7560E8492}"/>
                </a:ext>
              </a:extLst>
            </p:cNvPr>
            <p:cNvSpPr>
              <a:spLocks noChangeShapeType="1"/>
            </p:cNvSpPr>
            <p:nvPr/>
          </p:nvSpPr>
          <p:spPr bwMode="auto">
            <a:xfrm>
              <a:off x="4879226" y="139566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2" name="Line 7">
              <a:extLst>
                <a:ext uri="{FF2B5EF4-FFF2-40B4-BE49-F238E27FC236}">
                  <a16:creationId xmlns:a16="http://schemas.microsoft.com/office/drawing/2014/main" id="{F9635AD1-8797-5718-1955-686B35930ABC}"/>
                </a:ext>
              </a:extLst>
            </p:cNvPr>
            <p:cNvSpPr>
              <a:spLocks noChangeShapeType="1"/>
            </p:cNvSpPr>
            <p:nvPr/>
          </p:nvSpPr>
          <p:spPr bwMode="auto">
            <a:xfrm>
              <a:off x="4879226" y="191787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3" name="Line 8">
              <a:extLst>
                <a:ext uri="{FF2B5EF4-FFF2-40B4-BE49-F238E27FC236}">
                  <a16:creationId xmlns:a16="http://schemas.microsoft.com/office/drawing/2014/main" id="{A84ABCA4-7F5E-265E-DD6D-71C906F629D9}"/>
                </a:ext>
              </a:extLst>
            </p:cNvPr>
            <p:cNvSpPr>
              <a:spLocks noChangeShapeType="1"/>
            </p:cNvSpPr>
            <p:nvPr/>
          </p:nvSpPr>
          <p:spPr bwMode="auto">
            <a:xfrm>
              <a:off x="4879226" y="241663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4" name="Line 9">
              <a:extLst>
                <a:ext uri="{FF2B5EF4-FFF2-40B4-BE49-F238E27FC236}">
                  <a16:creationId xmlns:a16="http://schemas.microsoft.com/office/drawing/2014/main" id="{CDB6750A-C624-A714-3B4E-F294B246DFFA}"/>
                </a:ext>
              </a:extLst>
            </p:cNvPr>
            <p:cNvSpPr>
              <a:spLocks noChangeShapeType="1"/>
            </p:cNvSpPr>
            <p:nvPr/>
          </p:nvSpPr>
          <p:spPr bwMode="auto">
            <a:xfrm>
              <a:off x="4879226" y="29315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5" name="Line 10">
              <a:extLst>
                <a:ext uri="{FF2B5EF4-FFF2-40B4-BE49-F238E27FC236}">
                  <a16:creationId xmlns:a16="http://schemas.microsoft.com/office/drawing/2014/main" id="{1D3D898D-B86F-0D92-E1E7-92BD2AFD29D4}"/>
                </a:ext>
              </a:extLst>
            </p:cNvPr>
            <p:cNvSpPr>
              <a:spLocks noChangeShapeType="1"/>
            </p:cNvSpPr>
            <p:nvPr/>
          </p:nvSpPr>
          <p:spPr bwMode="auto">
            <a:xfrm>
              <a:off x="4879226" y="34356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6" name="Line 11">
              <a:extLst>
                <a:ext uri="{FF2B5EF4-FFF2-40B4-BE49-F238E27FC236}">
                  <a16:creationId xmlns:a16="http://schemas.microsoft.com/office/drawing/2014/main" id="{77A02435-DD15-8BE1-3D0F-52DE3997346E}"/>
                </a:ext>
              </a:extLst>
            </p:cNvPr>
            <p:cNvSpPr>
              <a:spLocks noChangeShapeType="1"/>
            </p:cNvSpPr>
            <p:nvPr/>
          </p:nvSpPr>
          <p:spPr bwMode="auto">
            <a:xfrm>
              <a:off x="4879226" y="39451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7" name="TextBox 166">
              <a:extLst>
                <a:ext uri="{FF2B5EF4-FFF2-40B4-BE49-F238E27FC236}">
                  <a16:creationId xmlns:a16="http://schemas.microsoft.com/office/drawing/2014/main" id="{9E1B185D-EE4F-9E60-E553-10C81780046B}"/>
                </a:ext>
              </a:extLst>
            </p:cNvPr>
            <p:cNvSpPr txBox="1"/>
            <p:nvPr/>
          </p:nvSpPr>
          <p:spPr>
            <a:xfrm rot="16200000">
              <a:off x="3638758" y="2542542"/>
              <a:ext cx="1575870"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OS率</a:t>
              </a:r>
            </a:p>
          </p:txBody>
        </p:sp>
        <p:sp>
          <p:nvSpPr>
            <p:cNvPr id="168" name="TextBox 167">
              <a:extLst>
                <a:ext uri="{FF2B5EF4-FFF2-40B4-BE49-F238E27FC236}">
                  <a16:creationId xmlns:a16="http://schemas.microsoft.com/office/drawing/2014/main" id="{1FB47CAF-21DE-6692-0ADE-15F5D2074C97}"/>
                </a:ext>
              </a:extLst>
            </p:cNvPr>
            <p:cNvSpPr txBox="1"/>
            <p:nvPr/>
          </p:nvSpPr>
          <p:spPr>
            <a:xfrm>
              <a:off x="4488901" y="1207771"/>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170" name="TextBox 169">
              <a:extLst>
                <a:ext uri="{FF2B5EF4-FFF2-40B4-BE49-F238E27FC236}">
                  <a16:creationId xmlns:a16="http://schemas.microsoft.com/office/drawing/2014/main" id="{52F9A15F-157D-1697-24DE-D4353B3AFCC1}"/>
                </a:ext>
              </a:extLst>
            </p:cNvPr>
            <p:cNvSpPr txBox="1"/>
            <p:nvPr/>
          </p:nvSpPr>
          <p:spPr>
            <a:xfrm>
              <a:off x="4488901" y="1731910"/>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0.8</a:t>
              </a:r>
            </a:p>
          </p:txBody>
        </p:sp>
        <p:sp>
          <p:nvSpPr>
            <p:cNvPr id="171" name="TextBox 170">
              <a:extLst>
                <a:ext uri="{FF2B5EF4-FFF2-40B4-BE49-F238E27FC236}">
                  <a16:creationId xmlns:a16="http://schemas.microsoft.com/office/drawing/2014/main" id="{727C5166-6DEF-83FB-58BB-D8501DD6D587}"/>
                </a:ext>
              </a:extLst>
            </p:cNvPr>
            <p:cNvSpPr txBox="1"/>
            <p:nvPr/>
          </p:nvSpPr>
          <p:spPr>
            <a:xfrm>
              <a:off x="4488901" y="2230441"/>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0.6</a:t>
              </a:r>
            </a:p>
          </p:txBody>
        </p:sp>
        <p:sp>
          <p:nvSpPr>
            <p:cNvPr id="172" name="TextBox 171">
              <a:extLst>
                <a:ext uri="{FF2B5EF4-FFF2-40B4-BE49-F238E27FC236}">
                  <a16:creationId xmlns:a16="http://schemas.microsoft.com/office/drawing/2014/main" id="{4F7F7FB5-005A-56FB-7EFA-60BAA78F5DCD}"/>
                </a:ext>
              </a:extLst>
            </p:cNvPr>
            <p:cNvSpPr txBox="1"/>
            <p:nvPr/>
          </p:nvSpPr>
          <p:spPr>
            <a:xfrm>
              <a:off x="4488901" y="2745094"/>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0.4</a:t>
              </a:r>
            </a:p>
          </p:txBody>
        </p:sp>
        <p:sp>
          <p:nvSpPr>
            <p:cNvPr id="173" name="TextBox 172">
              <a:extLst>
                <a:ext uri="{FF2B5EF4-FFF2-40B4-BE49-F238E27FC236}">
                  <a16:creationId xmlns:a16="http://schemas.microsoft.com/office/drawing/2014/main" id="{BED8DD21-6536-47A1-603B-24F9D51AD1EC}"/>
                </a:ext>
              </a:extLst>
            </p:cNvPr>
            <p:cNvSpPr txBox="1"/>
            <p:nvPr/>
          </p:nvSpPr>
          <p:spPr>
            <a:xfrm>
              <a:off x="4488901" y="3248994"/>
              <a:ext cx="43313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0.2</a:t>
              </a:r>
            </a:p>
          </p:txBody>
        </p:sp>
        <p:sp>
          <p:nvSpPr>
            <p:cNvPr id="174" name="TextBox 173">
              <a:extLst>
                <a:ext uri="{FF2B5EF4-FFF2-40B4-BE49-F238E27FC236}">
                  <a16:creationId xmlns:a16="http://schemas.microsoft.com/office/drawing/2014/main" id="{9FC10CB6-44A6-D468-F41D-DAD5882D4F17}"/>
                </a:ext>
              </a:extLst>
            </p:cNvPr>
            <p:cNvSpPr txBox="1"/>
            <p:nvPr/>
          </p:nvSpPr>
          <p:spPr>
            <a:xfrm>
              <a:off x="4637989" y="3758275"/>
              <a:ext cx="284052" cy="370249"/>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175" name="TextBox 174">
            <a:extLst>
              <a:ext uri="{FF2B5EF4-FFF2-40B4-BE49-F238E27FC236}">
                <a16:creationId xmlns:a16="http://schemas.microsoft.com/office/drawing/2014/main" id="{E5293CFF-5F0F-7E32-BD2D-B33102CBA7C7}"/>
              </a:ext>
            </a:extLst>
          </p:cNvPr>
          <p:cNvSpPr txBox="1"/>
          <p:nvPr/>
        </p:nvSpPr>
        <p:spPr>
          <a:xfrm>
            <a:off x="7868838" y="5051147"/>
            <a:ext cx="2903102"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無作為化からの経過期間、月</a:t>
            </a:r>
          </a:p>
        </p:txBody>
      </p:sp>
      <p:grpSp>
        <p:nvGrpSpPr>
          <p:cNvPr id="176" name="Group 175">
            <a:extLst>
              <a:ext uri="{FF2B5EF4-FFF2-40B4-BE49-F238E27FC236}">
                <a16:creationId xmlns:a16="http://schemas.microsoft.com/office/drawing/2014/main" id="{1FC0DDA4-588E-2DD0-CC1C-2A3788C8CAAA}"/>
              </a:ext>
            </a:extLst>
          </p:cNvPr>
          <p:cNvGrpSpPr/>
          <p:nvPr/>
        </p:nvGrpSpPr>
        <p:grpSpPr>
          <a:xfrm>
            <a:off x="6776396" y="4775328"/>
            <a:ext cx="5084084" cy="360147"/>
            <a:chOff x="1000091" y="4667176"/>
            <a:chExt cx="5084084" cy="360147"/>
          </a:xfrm>
        </p:grpSpPr>
        <p:sp>
          <p:nvSpPr>
            <p:cNvPr id="177" name="Line 19">
              <a:extLst>
                <a:ext uri="{FF2B5EF4-FFF2-40B4-BE49-F238E27FC236}">
                  <a16:creationId xmlns:a16="http://schemas.microsoft.com/office/drawing/2014/main" id="{F3B2769C-BBB0-0410-4079-9842D771E1C6}"/>
                </a:ext>
              </a:extLst>
            </p:cNvPr>
            <p:cNvSpPr>
              <a:spLocks noChangeShapeType="1"/>
            </p:cNvSpPr>
            <p:nvPr/>
          </p:nvSpPr>
          <p:spPr bwMode="auto">
            <a:xfrm>
              <a:off x="568930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8" name="TextBox 177">
              <a:extLst>
                <a:ext uri="{FF2B5EF4-FFF2-40B4-BE49-F238E27FC236}">
                  <a16:creationId xmlns:a16="http://schemas.microsoft.com/office/drawing/2014/main" id="{34F64C61-1CDD-A489-3F76-DFA9FB06B57F}"/>
                </a:ext>
              </a:extLst>
            </p:cNvPr>
            <p:cNvSpPr txBox="1"/>
            <p:nvPr/>
          </p:nvSpPr>
          <p:spPr>
            <a:xfrm>
              <a:off x="5295121"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17</a:t>
              </a:r>
            </a:p>
          </p:txBody>
        </p:sp>
        <p:sp>
          <p:nvSpPr>
            <p:cNvPr id="179" name="TextBox 178">
              <a:extLst>
                <a:ext uri="{FF2B5EF4-FFF2-40B4-BE49-F238E27FC236}">
                  <a16:creationId xmlns:a16="http://schemas.microsoft.com/office/drawing/2014/main" id="{BFBE5429-75D9-D6BE-F4BE-DC00F0D58C71}"/>
                </a:ext>
              </a:extLst>
            </p:cNvPr>
            <p:cNvSpPr txBox="1"/>
            <p:nvPr/>
          </p:nvSpPr>
          <p:spPr>
            <a:xfrm>
              <a:off x="5554515"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18</a:t>
              </a:r>
            </a:p>
          </p:txBody>
        </p:sp>
        <p:sp>
          <p:nvSpPr>
            <p:cNvPr id="180" name="Line 21">
              <a:extLst>
                <a:ext uri="{FF2B5EF4-FFF2-40B4-BE49-F238E27FC236}">
                  <a16:creationId xmlns:a16="http://schemas.microsoft.com/office/drawing/2014/main" id="{6B4B6972-DF22-E337-6A97-D83B3AF89A49}"/>
                </a:ext>
              </a:extLst>
            </p:cNvPr>
            <p:cNvSpPr>
              <a:spLocks noChangeShapeType="1"/>
            </p:cNvSpPr>
            <p:nvPr/>
          </p:nvSpPr>
          <p:spPr bwMode="auto">
            <a:xfrm>
              <a:off x="542990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1" name="Line 21">
              <a:extLst>
                <a:ext uri="{FF2B5EF4-FFF2-40B4-BE49-F238E27FC236}">
                  <a16:creationId xmlns:a16="http://schemas.microsoft.com/office/drawing/2014/main" id="{FAAFE2AD-DFA9-5FDF-7FB1-4FE72AE083B2}"/>
                </a:ext>
              </a:extLst>
            </p:cNvPr>
            <p:cNvSpPr>
              <a:spLocks noChangeShapeType="1"/>
            </p:cNvSpPr>
            <p:nvPr/>
          </p:nvSpPr>
          <p:spPr bwMode="auto">
            <a:xfrm>
              <a:off x="517288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2" name="TextBox 181">
              <a:extLst>
                <a:ext uri="{FF2B5EF4-FFF2-40B4-BE49-F238E27FC236}">
                  <a16:creationId xmlns:a16="http://schemas.microsoft.com/office/drawing/2014/main" id="{44EEB27F-7E95-4530-079B-CE4713FF1095}"/>
                </a:ext>
              </a:extLst>
            </p:cNvPr>
            <p:cNvSpPr txBox="1"/>
            <p:nvPr/>
          </p:nvSpPr>
          <p:spPr>
            <a:xfrm>
              <a:off x="5035983"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16</a:t>
              </a:r>
            </a:p>
          </p:txBody>
        </p:sp>
        <p:sp>
          <p:nvSpPr>
            <p:cNvPr id="183" name="Line 21">
              <a:extLst>
                <a:ext uri="{FF2B5EF4-FFF2-40B4-BE49-F238E27FC236}">
                  <a16:creationId xmlns:a16="http://schemas.microsoft.com/office/drawing/2014/main" id="{73E28286-8BA2-0112-91EE-7AD47212FC23}"/>
                </a:ext>
              </a:extLst>
            </p:cNvPr>
            <p:cNvSpPr>
              <a:spLocks noChangeShapeType="1"/>
            </p:cNvSpPr>
            <p:nvPr/>
          </p:nvSpPr>
          <p:spPr bwMode="auto">
            <a:xfrm>
              <a:off x="4917559"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4" name="TextBox 183">
              <a:extLst>
                <a:ext uri="{FF2B5EF4-FFF2-40B4-BE49-F238E27FC236}">
                  <a16:creationId xmlns:a16="http://schemas.microsoft.com/office/drawing/2014/main" id="{985063F3-CFE1-7A11-DCB7-B593E25F4B70}"/>
                </a:ext>
              </a:extLst>
            </p:cNvPr>
            <p:cNvSpPr txBox="1"/>
            <p:nvPr/>
          </p:nvSpPr>
          <p:spPr>
            <a:xfrm>
              <a:off x="4780656"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15</a:t>
              </a:r>
            </a:p>
          </p:txBody>
        </p:sp>
        <p:sp>
          <p:nvSpPr>
            <p:cNvPr id="185" name="Line 21">
              <a:extLst>
                <a:ext uri="{FF2B5EF4-FFF2-40B4-BE49-F238E27FC236}">
                  <a16:creationId xmlns:a16="http://schemas.microsoft.com/office/drawing/2014/main" id="{D6B53B86-C223-EDA5-3B7E-E0711E28EFE9}"/>
                </a:ext>
              </a:extLst>
            </p:cNvPr>
            <p:cNvSpPr>
              <a:spLocks noChangeShapeType="1"/>
            </p:cNvSpPr>
            <p:nvPr/>
          </p:nvSpPr>
          <p:spPr bwMode="auto">
            <a:xfrm>
              <a:off x="466223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6" name="TextBox 185">
              <a:extLst>
                <a:ext uri="{FF2B5EF4-FFF2-40B4-BE49-F238E27FC236}">
                  <a16:creationId xmlns:a16="http://schemas.microsoft.com/office/drawing/2014/main" id="{F8D3460E-1AD3-89D7-53F7-A530F490A712}"/>
                </a:ext>
              </a:extLst>
            </p:cNvPr>
            <p:cNvSpPr txBox="1"/>
            <p:nvPr/>
          </p:nvSpPr>
          <p:spPr>
            <a:xfrm>
              <a:off x="4525330"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14</a:t>
              </a:r>
            </a:p>
          </p:txBody>
        </p:sp>
        <p:sp>
          <p:nvSpPr>
            <p:cNvPr id="187" name="Line 21">
              <a:extLst>
                <a:ext uri="{FF2B5EF4-FFF2-40B4-BE49-F238E27FC236}">
                  <a16:creationId xmlns:a16="http://schemas.microsoft.com/office/drawing/2014/main" id="{60B92FDD-4496-DC73-2C0B-D3EB38F68578}"/>
                </a:ext>
              </a:extLst>
            </p:cNvPr>
            <p:cNvSpPr>
              <a:spLocks noChangeShapeType="1"/>
            </p:cNvSpPr>
            <p:nvPr/>
          </p:nvSpPr>
          <p:spPr bwMode="auto">
            <a:xfrm>
              <a:off x="440690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8" name="TextBox 187">
              <a:extLst>
                <a:ext uri="{FF2B5EF4-FFF2-40B4-BE49-F238E27FC236}">
                  <a16:creationId xmlns:a16="http://schemas.microsoft.com/office/drawing/2014/main" id="{E1540CD5-A3EE-9BA1-F70D-DFF3F8185688}"/>
                </a:ext>
              </a:extLst>
            </p:cNvPr>
            <p:cNvSpPr txBox="1"/>
            <p:nvPr/>
          </p:nvSpPr>
          <p:spPr>
            <a:xfrm>
              <a:off x="4270001"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13</a:t>
              </a:r>
            </a:p>
          </p:txBody>
        </p:sp>
        <p:sp>
          <p:nvSpPr>
            <p:cNvPr id="189" name="Line 21">
              <a:extLst>
                <a:ext uri="{FF2B5EF4-FFF2-40B4-BE49-F238E27FC236}">
                  <a16:creationId xmlns:a16="http://schemas.microsoft.com/office/drawing/2014/main" id="{57619176-13CB-3A66-E3F2-B7F691ED7B73}"/>
                </a:ext>
              </a:extLst>
            </p:cNvPr>
            <p:cNvSpPr>
              <a:spLocks noChangeShapeType="1"/>
            </p:cNvSpPr>
            <p:nvPr/>
          </p:nvSpPr>
          <p:spPr bwMode="auto">
            <a:xfrm>
              <a:off x="415157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0" name="TextBox 189">
              <a:extLst>
                <a:ext uri="{FF2B5EF4-FFF2-40B4-BE49-F238E27FC236}">
                  <a16:creationId xmlns:a16="http://schemas.microsoft.com/office/drawing/2014/main" id="{A77C9CCB-9DF6-37CF-C619-895E40C503F0}"/>
                </a:ext>
              </a:extLst>
            </p:cNvPr>
            <p:cNvSpPr txBox="1"/>
            <p:nvPr/>
          </p:nvSpPr>
          <p:spPr>
            <a:xfrm>
              <a:off x="4014674"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191" name="Line 21">
              <a:extLst>
                <a:ext uri="{FF2B5EF4-FFF2-40B4-BE49-F238E27FC236}">
                  <a16:creationId xmlns:a16="http://schemas.microsoft.com/office/drawing/2014/main" id="{26061CE8-5F46-C75C-9772-3007D30F1696}"/>
                </a:ext>
              </a:extLst>
            </p:cNvPr>
            <p:cNvSpPr>
              <a:spLocks noChangeShapeType="1"/>
            </p:cNvSpPr>
            <p:nvPr/>
          </p:nvSpPr>
          <p:spPr bwMode="auto">
            <a:xfrm>
              <a:off x="3896250"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2" name="TextBox 191">
              <a:extLst>
                <a:ext uri="{FF2B5EF4-FFF2-40B4-BE49-F238E27FC236}">
                  <a16:creationId xmlns:a16="http://schemas.microsoft.com/office/drawing/2014/main" id="{EF248B2F-6937-2D9C-DE45-4E80890EADF2}"/>
                </a:ext>
              </a:extLst>
            </p:cNvPr>
            <p:cNvSpPr txBox="1"/>
            <p:nvPr/>
          </p:nvSpPr>
          <p:spPr>
            <a:xfrm>
              <a:off x="3758398" y="4739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11</a:t>
              </a:r>
            </a:p>
          </p:txBody>
        </p:sp>
        <p:sp>
          <p:nvSpPr>
            <p:cNvPr id="193" name="Line 21">
              <a:extLst>
                <a:ext uri="{FF2B5EF4-FFF2-40B4-BE49-F238E27FC236}">
                  <a16:creationId xmlns:a16="http://schemas.microsoft.com/office/drawing/2014/main" id="{A44CDBFD-F195-5C7B-D0E4-6CD0C1B6C621}"/>
                </a:ext>
              </a:extLst>
            </p:cNvPr>
            <p:cNvSpPr>
              <a:spLocks noChangeShapeType="1"/>
            </p:cNvSpPr>
            <p:nvPr/>
          </p:nvSpPr>
          <p:spPr bwMode="auto">
            <a:xfrm>
              <a:off x="364092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4" name="TextBox 193">
              <a:extLst>
                <a:ext uri="{FF2B5EF4-FFF2-40B4-BE49-F238E27FC236}">
                  <a16:creationId xmlns:a16="http://schemas.microsoft.com/office/drawing/2014/main" id="{1C00A73E-6C06-EADB-A104-ADE2B1BD1A86}"/>
                </a:ext>
              </a:extLst>
            </p:cNvPr>
            <p:cNvSpPr txBox="1"/>
            <p:nvPr/>
          </p:nvSpPr>
          <p:spPr>
            <a:xfrm>
              <a:off x="3504019" y="4739176"/>
              <a:ext cx="2695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10</a:t>
              </a:r>
            </a:p>
          </p:txBody>
        </p:sp>
        <p:sp>
          <p:nvSpPr>
            <p:cNvPr id="195" name="Line 21">
              <a:extLst>
                <a:ext uri="{FF2B5EF4-FFF2-40B4-BE49-F238E27FC236}">
                  <a16:creationId xmlns:a16="http://schemas.microsoft.com/office/drawing/2014/main" id="{905D9D36-840E-67C5-9ED3-9C0A3252D1BD}"/>
                </a:ext>
              </a:extLst>
            </p:cNvPr>
            <p:cNvSpPr>
              <a:spLocks noChangeShapeType="1"/>
            </p:cNvSpPr>
            <p:nvPr/>
          </p:nvSpPr>
          <p:spPr bwMode="auto">
            <a:xfrm>
              <a:off x="3385595"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6" name="TextBox 195">
              <a:extLst>
                <a:ext uri="{FF2B5EF4-FFF2-40B4-BE49-F238E27FC236}">
                  <a16:creationId xmlns:a16="http://schemas.microsoft.com/office/drawing/2014/main" id="{7FF660DC-281E-6197-AEFB-9AAA47667EBE}"/>
                </a:ext>
              </a:extLst>
            </p:cNvPr>
            <p:cNvSpPr txBox="1"/>
            <p:nvPr/>
          </p:nvSpPr>
          <p:spPr>
            <a:xfrm>
              <a:off x="3298037"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9</a:t>
              </a:r>
            </a:p>
          </p:txBody>
        </p:sp>
        <p:sp>
          <p:nvSpPr>
            <p:cNvPr id="197" name="Line 21">
              <a:extLst>
                <a:ext uri="{FF2B5EF4-FFF2-40B4-BE49-F238E27FC236}">
                  <a16:creationId xmlns:a16="http://schemas.microsoft.com/office/drawing/2014/main" id="{BC62482F-3E2D-B2E7-49E0-3A7023A179F0}"/>
                </a:ext>
              </a:extLst>
            </p:cNvPr>
            <p:cNvSpPr>
              <a:spLocks noChangeShapeType="1"/>
            </p:cNvSpPr>
            <p:nvPr/>
          </p:nvSpPr>
          <p:spPr bwMode="auto">
            <a:xfrm>
              <a:off x="3130268"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8" name="TextBox 197">
              <a:extLst>
                <a:ext uri="{FF2B5EF4-FFF2-40B4-BE49-F238E27FC236}">
                  <a16:creationId xmlns:a16="http://schemas.microsoft.com/office/drawing/2014/main" id="{16CF7C22-ABA2-B6C7-7ACD-58836F00FB66}"/>
                </a:ext>
              </a:extLst>
            </p:cNvPr>
            <p:cNvSpPr txBox="1"/>
            <p:nvPr/>
          </p:nvSpPr>
          <p:spPr>
            <a:xfrm>
              <a:off x="3042709"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8</a:t>
              </a:r>
            </a:p>
          </p:txBody>
        </p:sp>
        <p:sp>
          <p:nvSpPr>
            <p:cNvPr id="199" name="Line 21">
              <a:extLst>
                <a:ext uri="{FF2B5EF4-FFF2-40B4-BE49-F238E27FC236}">
                  <a16:creationId xmlns:a16="http://schemas.microsoft.com/office/drawing/2014/main" id="{179AD279-1ED5-9224-12F1-66C6D5990365}"/>
                </a:ext>
              </a:extLst>
            </p:cNvPr>
            <p:cNvSpPr>
              <a:spLocks noChangeShapeType="1"/>
            </p:cNvSpPr>
            <p:nvPr/>
          </p:nvSpPr>
          <p:spPr bwMode="auto">
            <a:xfrm>
              <a:off x="2874940"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0" name="TextBox 199">
              <a:extLst>
                <a:ext uri="{FF2B5EF4-FFF2-40B4-BE49-F238E27FC236}">
                  <a16:creationId xmlns:a16="http://schemas.microsoft.com/office/drawing/2014/main" id="{402F88C4-6570-2B38-5DAF-8D727A57C491}"/>
                </a:ext>
              </a:extLst>
            </p:cNvPr>
            <p:cNvSpPr txBox="1"/>
            <p:nvPr/>
          </p:nvSpPr>
          <p:spPr>
            <a:xfrm>
              <a:off x="2787382"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7</a:t>
              </a:r>
            </a:p>
          </p:txBody>
        </p:sp>
        <p:sp>
          <p:nvSpPr>
            <p:cNvPr id="201" name="Line 21">
              <a:extLst>
                <a:ext uri="{FF2B5EF4-FFF2-40B4-BE49-F238E27FC236}">
                  <a16:creationId xmlns:a16="http://schemas.microsoft.com/office/drawing/2014/main" id="{FF5A45B6-F162-A5DF-B245-F525AB33E43E}"/>
                </a:ext>
              </a:extLst>
            </p:cNvPr>
            <p:cNvSpPr>
              <a:spLocks noChangeShapeType="1"/>
            </p:cNvSpPr>
            <p:nvPr/>
          </p:nvSpPr>
          <p:spPr bwMode="auto">
            <a:xfrm>
              <a:off x="2619613"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2" name="TextBox 201">
              <a:extLst>
                <a:ext uri="{FF2B5EF4-FFF2-40B4-BE49-F238E27FC236}">
                  <a16:creationId xmlns:a16="http://schemas.microsoft.com/office/drawing/2014/main" id="{E509CBCF-3905-690E-CCA7-FEA026A3C8AE}"/>
                </a:ext>
              </a:extLst>
            </p:cNvPr>
            <p:cNvSpPr txBox="1"/>
            <p:nvPr/>
          </p:nvSpPr>
          <p:spPr>
            <a:xfrm>
              <a:off x="2532054"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a:t>
              </a:r>
            </a:p>
          </p:txBody>
        </p:sp>
        <p:sp>
          <p:nvSpPr>
            <p:cNvPr id="203" name="Line 21">
              <a:extLst>
                <a:ext uri="{FF2B5EF4-FFF2-40B4-BE49-F238E27FC236}">
                  <a16:creationId xmlns:a16="http://schemas.microsoft.com/office/drawing/2014/main" id="{1F4B3F67-8374-3293-5C64-8E5EE51D140F}"/>
                </a:ext>
              </a:extLst>
            </p:cNvPr>
            <p:cNvSpPr>
              <a:spLocks noChangeShapeType="1"/>
            </p:cNvSpPr>
            <p:nvPr/>
          </p:nvSpPr>
          <p:spPr bwMode="auto">
            <a:xfrm>
              <a:off x="236428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4" name="TextBox 203">
              <a:extLst>
                <a:ext uri="{FF2B5EF4-FFF2-40B4-BE49-F238E27FC236}">
                  <a16:creationId xmlns:a16="http://schemas.microsoft.com/office/drawing/2014/main" id="{840D9096-F714-2655-C5F1-517A2402A600}"/>
                </a:ext>
              </a:extLst>
            </p:cNvPr>
            <p:cNvSpPr txBox="1"/>
            <p:nvPr/>
          </p:nvSpPr>
          <p:spPr>
            <a:xfrm>
              <a:off x="2276728"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5</a:t>
              </a:r>
            </a:p>
          </p:txBody>
        </p:sp>
        <p:sp>
          <p:nvSpPr>
            <p:cNvPr id="205" name="Line 21">
              <a:extLst>
                <a:ext uri="{FF2B5EF4-FFF2-40B4-BE49-F238E27FC236}">
                  <a16:creationId xmlns:a16="http://schemas.microsoft.com/office/drawing/2014/main" id="{CB3BA441-32C1-68CC-2CA6-DB8BE3C613D8}"/>
                </a:ext>
              </a:extLst>
            </p:cNvPr>
            <p:cNvSpPr>
              <a:spLocks noChangeShapeType="1"/>
            </p:cNvSpPr>
            <p:nvPr/>
          </p:nvSpPr>
          <p:spPr bwMode="auto">
            <a:xfrm>
              <a:off x="2108958"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6" name="TextBox 205">
              <a:extLst>
                <a:ext uri="{FF2B5EF4-FFF2-40B4-BE49-F238E27FC236}">
                  <a16:creationId xmlns:a16="http://schemas.microsoft.com/office/drawing/2014/main" id="{6286CBFF-A6AE-4A38-9C95-94CABA014812}"/>
                </a:ext>
              </a:extLst>
            </p:cNvPr>
            <p:cNvSpPr txBox="1"/>
            <p:nvPr/>
          </p:nvSpPr>
          <p:spPr>
            <a:xfrm>
              <a:off x="2021400"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4</a:t>
              </a:r>
            </a:p>
          </p:txBody>
        </p:sp>
        <p:sp>
          <p:nvSpPr>
            <p:cNvPr id="207" name="Line 21">
              <a:extLst>
                <a:ext uri="{FF2B5EF4-FFF2-40B4-BE49-F238E27FC236}">
                  <a16:creationId xmlns:a16="http://schemas.microsoft.com/office/drawing/2014/main" id="{4EB06CBB-6743-9A92-880E-29688DCB6645}"/>
                </a:ext>
              </a:extLst>
            </p:cNvPr>
            <p:cNvSpPr>
              <a:spLocks noChangeShapeType="1"/>
            </p:cNvSpPr>
            <p:nvPr/>
          </p:nvSpPr>
          <p:spPr bwMode="auto">
            <a:xfrm>
              <a:off x="1853631"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8" name="TextBox 207">
              <a:extLst>
                <a:ext uri="{FF2B5EF4-FFF2-40B4-BE49-F238E27FC236}">
                  <a16:creationId xmlns:a16="http://schemas.microsoft.com/office/drawing/2014/main" id="{F292D48C-6E38-D24B-6614-EB08CC1B4013}"/>
                </a:ext>
              </a:extLst>
            </p:cNvPr>
            <p:cNvSpPr txBox="1"/>
            <p:nvPr/>
          </p:nvSpPr>
          <p:spPr>
            <a:xfrm>
              <a:off x="1766072"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a:t>
              </a:r>
            </a:p>
          </p:txBody>
        </p:sp>
        <p:sp>
          <p:nvSpPr>
            <p:cNvPr id="209" name="Line 21">
              <a:extLst>
                <a:ext uri="{FF2B5EF4-FFF2-40B4-BE49-F238E27FC236}">
                  <a16:creationId xmlns:a16="http://schemas.microsoft.com/office/drawing/2014/main" id="{0305D91A-69B6-0371-8655-39E2A51EF48F}"/>
                </a:ext>
              </a:extLst>
            </p:cNvPr>
            <p:cNvSpPr>
              <a:spLocks noChangeShapeType="1"/>
            </p:cNvSpPr>
            <p:nvPr/>
          </p:nvSpPr>
          <p:spPr bwMode="auto">
            <a:xfrm>
              <a:off x="159830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10" name="TextBox 209">
              <a:extLst>
                <a:ext uri="{FF2B5EF4-FFF2-40B4-BE49-F238E27FC236}">
                  <a16:creationId xmlns:a16="http://schemas.microsoft.com/office/drawing/2014/main" id="{1438FD07-3D2C-DA55-E71C-1E7BF47FC2CB}"/>
                </a:ext>
              </a:extLst>
            </p:cNvPr>
            <p:cNvSpPr txBox="1"/>
            <p:nvPr/>
          </p:nvSpPr>
          <p:spPr>
            <a:xfrm>
              <a:off x="1510746"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a:t>
              </a:r>
            </a:p>
          </p:txBody>
        </p:sp>
        <p:sp>
          <p:nvSpPr>
            <p:cNvPr id="211" name="Line 21">
              <a:extLst>
                <a:ext uri="{FF2B5EF4-FFF2-40B4-BE49-F238E27FC236}">
                  <a16:creationId xmlns:a16="http://schemas.microsoft.com/office/drawing/2014/main" id="{C328FA1D-8651-19A9-4C8E-50D9DF05E5F5}"/>
                </a:ext>
              </a:extLst>
            </p:cNvPr>
            <p:cNvSpPr>
              <a:spLocks noChangeShapeType="1"/>
            </p:cNvSpPr>
            <p:nvPr/>
          </p:nvSpPr>
          <p:spPr bwMode="auto">
            <a:xfrm>
              <a:off x="134297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12" name="TextBox 211">
              <a:extLst>
                <a:ext uri="{FF2B5EF4-FFF2-40B4-BE49-F238E27FC236}">
                  <a16:creationId xmlns:a16="http://schemas.microsoft.com/office/drawing/2014/main" id="{834981F2-44DA-7E2C-FC9A-3BF812C00621}"/>
                </a:ext>
              </a:extLst>
            </p:cNvPr>
            <p:cNvSpPr txBox="1"/>
            <p:nvPr/>
          </p:nvSpPr>
          <p:spPr>
            <a:xfrm>
              <a:off x="1255418"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a:t>
              </a:r>
            </a:p>
          </p:txBody>
        </p:sp>
        <p:sp>
          <p:nvSpPr>
            <p:cNvPr id="213" name="Line 21">
              <a:extLst>
                <a:ext uri="{FF2B5EF4-FFF2-40B4-BE49-F238E27FC236}">
                  <a16:creationId xmlns:a16="http://schemas.microsoft.com/office/drawing/2014/main" id="{2A23DE06-580E-CEFB-5318-FC49C7585FC0}"/>
                </a:ext>
              </a:extLst>
            </p:cNvPr>
            <p:cNvSpPr>
              <a:spLocks noChangeShapeType="1"/>
            </p:cNvSpPr>
            <p:nvPr/>
          </p:nvSpPr>
          <p:spPr bwMode="auto">
            <a:xfrm>
              <a:off x="108553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14" name="TextBox 213">
              <a:extLst>
                <a:ext uri="{FF2B5EF4-FFF2-40B4-BE49-F238E27FC236}">
                  <a16:creationId xmlns:a16="http://schemas.microsoft.com/office/drawing/2014/main" id="{793A4295-9940-89BC-81A8-BFE78994C41B}"/>
                </a:ext>
              </a:extLst>
            </p:cNvPr>
            <p:cNvSpPr txBox="1"/>
            <p:nvPr/>
          </p:nvSpPr>
          <p:spPr>
            <a:xfrm>
              <a:off x="1000091" y="4739176"/>
              <a:ext cx="170887"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sp>
          <p:nvSpPr>
            <p:cNvPr id="215" name="Line 19">
              <a:extLst>
                <a:ext uri="{FF2B5EF4-FFF2-40B4-BE49-F238E27FC236}">
                  <a16:creationId xmlns:a16="http://schemas.microsoft.com/office/drawing/2014/main" id="{9CEB77EA-3BC3-F6E1-4D0B-265C3750031A}"/>
                </a:ext>
              </a:extLst>
            </p:cNvPr>
            <p:cNvSpPr>
              <a:spLocks noChangeShapeType="1"/>
            </p:cNvSpPr>
            <p:nvPr/>
          </p:nvSpPr>
          <p:spPr bwMode="auto">
            <a:xfrm>
              <a:off x="594843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16" name="TextBox 215">
              <a:extLst>
                <a:ext uri="{FF2B5EF4-FFF2-40B4-BE49-F238E27FC236}">
                  <a16:creationId xmlns:a16="http://schemas.microsoft.com/office/drawing/2014/main" id="{33520DAE-2AFA-3DB6-14B0-FC787A4E3C27}"/>
                </a:ext>
              </a:extLst>
            </p:cNvPr>
            <p:cNvSpPr txBox="1"/>
            <p:nvPr/>
          </p:nvSpPr>
          <p:spPr>
            <a:xfrm>
              <a:off x="5812700" y="4739176"/>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19</a:t>
              </a:r>
            </a:p>
          </p:txBody>
        </p:sp>
      </p:grpSp>
      <p:sp>
        <p:nvSpPr>
          <p:cNvPr id="217" name="TextBox 216">
            <a:extLst>
              <a:ext uri="{FF2B5EF4-FFF2-40B4-BE49-F238E27FC236}">
                <a16:creationId xmlns:a16="http://schemas.microsoft.com/office/drawing/2014/main" id="{D7FC3E84-94DA-BCF5-0539-617F37D74543}"/>
              </a:ext>
            </a:extLst>
          </p:cNvPr>
          <p:cNvSpPr txBox="1"/>
          <p:nvPr/>
        </p:nvSpPr>
        <p:spPr>
          <a:xfrm>
            <a:off x="10039272" y="3161870"/>
            <a:ext cx="1693092" cy="523220"/>
          </a:xfrm>
          <a:prstGeom prst="rect">
            <a:avLst/>
          </a:prstGeom>
          <a:noFill/>
        </p:spPr>
        <p:txBody>
          <a:bodyPr wrap="none" rtlCol="0">
            <a:spAutoFit/>
          </a:bodyPr>
          <a:lstStyle/>
          <a:p>
            <a:r>
              <a:rPr lang="ja-JP" sz="1400">
                <a:solidFill>
                  <a:schemeClr val="tx1"/>
                </a:solidFill>
              </a:rPr>
              <a:t>フルキンチニブ + BSC</a:t>
            </a:r>
          </a:p>
          <a:p>
            <a:r>
              <a:rPr lang="ja-JP" sz="1400">
                <a:solidFill>
                  <a:schemeClr val="tx1"/>
                </a:solidFill>
              </a:rPr>
              <a:t>プラセボ+BSC</a:t>
            </a:r>
          </a:p>
        </p:txBody>
      </p:sp>
      <p:cxnSp>
        <p:nvCxnSpPr>
          <p:cNvPr id="218" name="Straight Connector 217">
            <a:extLst>
              <a:ext uri="{FF2B5EF4-FFF2-40B4-BE49-F238E27FC236}">
                <a16:creationId xmlns:a16="http://schemas.microsoft.com/office/drawing/2014/main" id="{D80CA694-3895-2128-2615-95F16DB405D1}"/>
              </a:ext>
            </a:extLst>
          </p:cNvPr>
          <p:cNvCxnSpPr>
            <a:cxnSpLocks/>
          </p:cNvCxnSpPr>
          <p:nvPr/>
        </p:nvCxnSpPr>
        <p:spPr>
          <a:xfrm flipV="1">
            <a:off x="9761454" y="3328066"/>
            <a:ext cx="288826"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EEEC862-4E68-762D-0EF5-B439C23CBA76}"/>
              </a:ext>
            </a:extLst>
          </p:cNvPr>
          <p:cNvCxnSpPr>
            <a:cxnSpLocks/>
          </p:cNvCxnSpPr>
          <p:nvPr/>
        </p:nvCxnSpPr>
        <p:spPr>
          <a:xfrm flipV="1">
            <a:off x="9761454" y="3518279"/>
            <a:ext cx="2888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0" name="Group 219"/>
          <p:cNvGrpSpPr/>
          <p:nvPr/>
        </p:nvGrpSpPr>
        <p:grpSpPr>
          <a:xfrm>
            <a:off x="6709000" y="5444857"/>
            <a:ext cx="5088636" cy="241981"/>
            <a:chOff x="6709165" y="5503625"/>
            <a:chExt cx="5088636" cy="241981"/>
          </a:xfrm>
        </p:grpSpPr>
        <p:grpSp>
          <p:nvGrpSpPr>
            <p:cNvPr id="221" name="Group 220">
              <a:extLst>
                <a:ext uri="{FF2B5EF4-FFF2-40B4-BE49-F238E27FC236}">
                  <a16:creationId xmlns:a16="http://schemas.microsoft.com/office/drawing/2014/main" id="{F2A2CE72-DAA4-D500-B766-66CC77BDD0D0}"/>
                </a:ext>
              </a:extLst>
            </p:cNvPr>
            <p:cNvGrpSpPr/>
            <p:nvPr/>
          </p:nvGrpSpPr>
          <p:grpSpPr>
            <a:xfrm>
              <a:off x="6964492" y="5503625"/>
              <a:ext cx="4833309" cy="241981"/>
              <a:chOff x="1186689" y="5373476"/>
              <a:chExt cx="4833309" cy="241981"/>
            </a:xfrm>
          </p:grpSpPr>
          <p:sp>
            <p:nvSpPr>
              <p:cNvPr id="233" name="TextBox 232">
                <a:extLst>
                  <a:ext uri="{FF2B5EF4-FFF2-40B4-BE49-F238E27FC236}">
                    <a16:creationId xmlns:a16="http://schemas.microsoft.com/office/drawing/2014/main" id="{C5E51BF5-3196-AC74-54D2-78D8F5D82261}"/>
                  </a:ext>
                </a:extLst>
              </p:cNvPr>
              <p:cNvSpPr txBox="1"/>
              <p:nvPr/>
            </p:nvSpPr>
            <p:spPr>
              <a:xfrm>
                <a:off x="5354282" y="5373477"/>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a:t>
                </a:r>
              </a:p>
            </p:txBody>
          </p:sp>
          <p:sp>
            <p:nvSpPr>
              <p:cNvPr id="234" name="TextBox 233">
                <a:extLst>
                  <a:ext uri="{FF2B5EF4-FFF2-40B4-BE49-F238E27FC236}">
                    <a16:creationId xmlns:a16="http://schemas.microsoft.com/office/drawing/2014/main" id="{145A12B4-C88D-EFB9-88E2-47C9EAB5F73C}"/>
                  </a:ext>
                </a:extLst>
              </p:cNvPr>
              <p:cNvSpPr txBox="1"/>
              <p:nvPr/>
            </p:nvSpPr>
            <p:spPr>
              <a:xfrm>
                <a:off x="4800545" y="537347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14</a:t>
                </a:r>
              </a:p>
            </p:txBody>
          </p:sp>
          <p:sp>
            <p:nvSpPr>
              <p:cNvPr id="235" name="TextBox 234">
                <a:extLst>
                  <a:ext uri="{FF2B5EF4-FFF2-40B4-BE49-F238E27FC236}">
                    <a16:creationId xmlns:a16="http://schemas.microsoft.com/office/drawing/2014/main" id="{1F2FC897-F729-7F9D-1B28-B93DE85A5948}"/>
                  </a:ext>
                </a:extLst>
              </p:cNvPr>
              <p:cNvSpPr txBox="1"/>
              <p:nvPr/>
            </p:nvSpPr>
            <p:spPr>
              <a:xfrm>
                <a:off x="4289890" y="537347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41</a:t>
                </a:r>
              </a:p>
            </p:txBody>
          </p:sp>
          <p:sp>
            <p:nvSpPr>
              <p:cNvPr id="236" name="TextBox 235">
                <a:extLst>
                  <a:ext uri="{FF2B5EF4-FFF2-40B4-BE49-F238E27FC236}">
                    <a16:creationId xmlns:a16="http://schemas.microsoft.com/office/drawing/2014/main" id="{24B3751A-52B4-F8BA-121B-E7B020B2A5E1}"/>
                  </a:ext>
                </a:extLst>
              </p:cNvPr>
              <p:cNvSpPr txBox="1"/>
              <p:nvPr/>
            </p:nvSpPr>
            <p:spPr>
              <a:xfrm>
                <a:off x="3779237" y="537347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79</a:t>
                </a:r>
              </a:p>
            </p:txBody>
          </p:sp>
          <p:sp>
            <p:nvSpPr>
              <p:cNvPr id="237" name="TextBox 236">
                <a:extLst>
                  <a:ext uri="{FF2B5EF4-FFF2-40B4-BE49-F238E27FC236}">
                    <a16:creationId xmlns:a16="http://schemas.microsoft.com/office/drawing/2014/main" id="{6BDA93DB-841D-CCFE-2D5A-D9BB7608C773}"/>
                  </a:ext>
                </a:extLst>
              </p:cNvPr>
              <p:cNvSpPr txBox="1"/>
              <p:nvPr/>
            </p:nvSpPr>
            <p:spPr>
              <a:xfrm>
                <a:off x="3229308" y="537347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143</a:t>
                </a:r>
              </a:p>
            </p:txBody>
          </p:sp>
          <p:sp>
            <p:nvSpPr>
              <p:cNvPr id="238" name="TextBox 237">
                <a:extLst>
                  <a:ext uri="{FF2B5EF4-FFF2-40B4-BE49-F238E27FC236}">
                    <a16:creationId xmlns:a16="http://schemas.microsoft.com/office/drawing/2014/main" id="{6337837E-E1EF-B3D1-719B-85FF74397FFD}"/>
                  </a:ext>
                </a:extLst>
              </p:cNvPr>
              <p:cNvSpPr txBox="1"/>
              <p:nvPr/>
            </p:nvSpPr>
            <p:spPr>
              <a:xfrm>
                <a:off x="2718653" y="537347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224</a:t>
                </a:r>
              </a:p>
            </p:txBody>
          </p:sp>
          <p:sp>
            <p:nvSpPr>
              <p:cNvPr id="239" name="TextBox 238">
                <a:extLst>
                  <a:ext uri="{FF2B5EF4-FFF2-40B4-BE49-F238E27FC236}">
                    <a16:creationId xmlns:a16="http://schemas.microsoft.com/office/drawing/2014/main" id="{32F9E9BC-5EB5-0E32-9340-F53BEEE25A65}"/>
                  </a:ext>
                </a:extLst>
              </p:cNvPr>
              <p:cNvSpPr txBox="1"/>
              <p:nvPr/>
            </p:nvSpPr>
            <p:spPr>
              <a:xfrm>
                <a:off x="2207999" y="537347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297</a:t>
                </a:r>
              </a:p>
            </p:txBody>
          </p:sp>
          <p:sp>
            <p:nvSpPr>
              <p:cNvPr id="240" name="TextBox 239">
                <a:extLst>
                  <a:ext uri="{FF2B5EF4-FFF2-40B4-BE49-F238E27FC236}">
                    <a16:creationId xmlns:a16="http://schemas.microsoft.com/office/drawing/2014/main" id="{2F7DCC78-1C7C-DDCB-22D1-CBE6487145C9}"/>
                  </a:ext>
                </a:extLst>
              </p:cNvPr>
              <p:cNvSpPr txBox="1"/>
              <p:nvPr/>
            </p:nvSpPr>
            <p:spPr>
              <a:xfrm>
                <a:off x="1697343" y="537347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395</a:t>
                </a:r>
              </a:p>
            </p:txBody>
          </p:sp>
          <p:sp>
            <p:nvSpPr>
              <p:cNvPr id="241" name="TextBox 240">
                <a:extLst>
                  <a:ext uri="{FF2B5EF4-FFF2-40B4-BE49-F238E27FC236}">
                    <a16:creationId xmlns:a16="http://schemas.microsoft.com/office/drawing/2014/main" id="{CE01E2E5-C087-1BCE-ED93-8C93D6844D2F}"/>
                  </a:ext>
                </a:extLst>
              </p:cNvPr>
              <p:cNvSpPr txBox="1"/>
              <p:nvPr/>
            </p:nvSpPr>
            <p:spPr>
              <a:xfrm>
                <a:off x="1186689" y="537347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449</a:t>
                </a:r>
              </a:p>
            </p:txBody>
          </p:sp>
          <p:sp>
            <p:nvSpPr>
              <p:cNvPr id="242" name="TextBox 241">
                <a:extLst>
                  <a:ext uri="{FF2B5EF4-FFF2-40B4-BE49-F238E27FC236}">
                    <a16:creationId xmlns:a16="http://schemas.microsoft.com/office/drawing/2014/main" id="{0BE174E0-9C23-44F7-F0AF-C811F9227052}"/>
                  </a:ext>
                </a:extLst>
              </p:cNvPr>
              <p:cNvSpPr txBox="1"/>
              <p:nvPr/>
            </p:nvSpPr>
            <p:spPr>
              <a:xfrm>
                <a:off x="5868747" y="5373476"/>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0</a:t>
                </a:r>
              </a:p>
            </p:txBody>
          </p:sp>
        </p:grpSp>
        <p:grpSp>
          <p:nvGrpSpPr>
            <p:cNvPr id="222" name="Group 221">
              <a:extLst>
                <a:ext uri="{FF2B5EF4-FFF2-40B4-BE49-F238E27FC236}">
                  <a16:creationId xmlns:a16="http://schemas.microsoft.com/office/drawing/2014/main" id="{B062DBB6-2CBF-4DA5-DD77-EB217D9B51EC}"/>
                </a:ext>
              </a:extLst>
            </p:cNvPr>
            <p:cNvGrpSpPr/>
            <p:nvPr/>
          </p:nvGrpSpPr>
          <p:grpSpPr>
            <a:xfrm>
              <a:off x="6709165" y="5503626"/>
              <a:ext cx="4833565" cy="241980"/>
              <a:chOff x="931362" y="5198217"/>
              <a:chExt cx="4833565" cy="241980"/>
            </a:xfrm>
          </p:grpSpPr>
          <p:sp>
            <p:nvSpPr>
              <p:cNvPr id="223" name="TextBox 222">
                <a:extLst>
                  <a:ext uri="{FF2B5EF4-FFF2-40B4-BE49-F238E27FC236}">
                    <a16:creationId xmlns:a16="http://schemas.microsoft.com/office/drawing/2014/main" id="{741ED2DE-FD42-7B54-4FA6-8FB40AFB2E54}"/>
                  </a:ext>
                </a:extLst>
              </p:cNvPr>
              <p:cNvSpPr txBox="1"/>
              <p:nvPr/>
            </p:nvSpPr>
            <p:spPr>
              <a:xfrm>
                <a:off x="5613676" y="5198217"/>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a:t>
                </a:r>
              </a:p>
            </p:txBody>
          </p:sp>
          <p:sp>
            <p:nvSpPr>
              <p:cNvPr id="224" name="TextBox 223">
                <a:extLst>
                  <a:ext uri="{FF2B5EF4-FFF2-40B4-BE49-F238E27FC236}">
                    <a16:creationId xmlns:a16="http://schemas.microsoft.com/office/drawing/2014/main" id="{E5AF69DC-1EDF-1F60-6C2D-475F0078E3D4}"/>
                  </a:ext>
                </a:extLst>
              </p:cNvPr>
              <p:cNvSpPr txBox="1"/>
              <p:nvPr/>
            </p:nvSpPr>
            <p:spPr>
              <a:xfrm>
                <a:off x="5095144" y="5198217"/>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7</a:t>
                </a:r>
              </a:p>
            </p:txBody>
          </p:sp>
          <p:sp>
            <p:nvSpPr>
              <p:cNvPr id="225" name="TextBox 224">
                <a:extLst>
                  <a:ext uri="{FF2B5EF4-FFF2-40B4-BE49-F238E27FC236}">
                    <a16:creationId xmlns:a16="http://schemas.microsoft.com/office/drawing/2014/main" id="{F038E84F-9C7A-91B9-4592-673EF0ECD953}"/>
                  </a:ext>
                </a:extLst>
              </p:cNvPr>
              <p:cNvSpPr txBox="1"/>
              <p:nvPr/>
            </p:nvSpPr>
            <p:spPr>
              <a:xfrm>
                <a:off x="4545219" y="519821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23</a:t>
                </a:r>
              </a:p>
            </p:txBody>
          </p:sp>
          <p:sp>
            <p:nvSpPr>
              <p:cNvPr id="226" name="TextBox 225">
                <a:extLst>
                  <a:ext uri="{FF2B5EF4-FFF2-40B4-BE49-F238E27FC236}">
                    <a16:creationId xmlns:a16="http://schemas.microsoft.com/office/drawing/2014/main" id="{B6E886FB-F706-8850-B80F-BE352917C1EB}"/>
                  </a:ext>
                </a:extLst>
              </p:cNvPr>
              <p:cNvSpPr txBox="1"/>
              <p:nvPr/>
            </p:nvSpPr>
            <p:spPr>
              <a:xfrm>
                <a:off x="4034564" y="5198217"/>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58</a:t>
                </a:r>
              </a:p>
            </p:txBody>
          </p:sp>
          <p:sp>
            <p:nvSpPr>
              <p:cNvPr id="227" name="TextBox 226">
                <a:extLst>
                  <a:ext uri="{FF2B5EF4-FFF2-40B4-BE49-F238E27FC236}">
                    <a16:creationId xmlns:a16="http://schemas.microsoft.com/office/drawing/2014/main" id="{491916E4-F6BB-3968-1E95-DAFC2E189063}"/>
                  </a:ext>
                </a:extLst>
              </p:cNvPr>
              <p:cNvSpPr txBox="1"/>
              <p:nvPr/>
            </p:nvSpPr>
            <p:spPr>
              <a:xfrm>
                <a:off x="3484634" y="5198217"/>
                <a:ext cx="308344"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113</a:t>
                </a:r>
              </a:p>
            </p:txBody>
          </p:sp>
          <p:sp>
            <p:nvSpPr>
              <p:cNvPr id="228" name="TextBox 227">
                <a:extLst>
                  <a:ext uri="{FF2B5EF4-FFF2-40B4-BE49-F238E27FC236}">
                    <a16:creationId xmlns:a16="http://schemas.microsoft.com/office/drawing/2014/main" id="{F42C10B1-41CD-3B37-29BC-1B21AE467005}"/>
                  </a:ext>
                </a:extLst>
              </p:cNvPr>
              <p:cNvSpPr txBox="1"/>
              <p:nvPr/>
            </p:nvSpPr>
            <p:spPr>
              <a:xfrm>
                <a:off x="2942722" y="5198217"/>
                <a:ext cx="370862" cy="241980"/>
              </a:xfrm>
              <a:prstGeom prst="rect">
                <a:avLst/>
              </a:prstGeom>
              <a:noFill/>
            </p:spPr>
            <p:txBody>
              <a:bodyPr wrap="square" lIns="36000" tIns="36000" rIns="36000" bIns="36000" rtlCol="0" anchor="t" anchorCtr="0">
                <a:spAutoFit/>
              </a:bodyPr>
              <a:lstStyle/>
              <a:p>
                <a:pPr algn="ctr"/>
                <a:r>
                  <a:rPr lang="ja-JP" sz="1050">
                    <a:solidFill>
                      <a:srgbClr val="B60D27"/>
                    </a:solidFill>
                    <a:cs typeface="Arial" panose="020B0604020202020204" pitchFamily="34" charset="0"/>
                  </a:rPr>
                  <a:t>184</a:t>
                </a:r>
              </a:p>
            </p:txBody>
          </p:sp>
          <p:sp>
            <p:nvSpPr>
              <p:cNvPr id="229" name="TextBox 228">
                <a:extLst>
                  <a:ext uri="{FF2B5EF4-FFF2-40B4-BE49-F238E27FC236}">
                    <a16:creationId xmlns:a16="http://schemas.microsoft.com/office/drawing/2014/main" id="{A6347D48-4A0B-8A6E-7213-C8B775AEDD71}"/>
                  </a:ext>
                </a:extLst>
              </p:cNvPr>
              <p:cNvSpPr txBox="1"/>
              <p:nvPr/>
            </p:nvSpPr>
            <p:spPr>
              <a:xfrm>
                <a:off x="2463325" y="519821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266</a:t>
                </a:r>
              </a:p>
            </p:txBody>
          </p:sp>
          <p:sp>
            <p:nvSpPr>
              <p:cNvPr id="230" name="TextBox 229">
                <a:extLst>
                  <a:ext uri="{FF2B5EF4-FFF2-40B4-BE49-F238E27FC236}">
                    <a16:creationId xmlns:a16="http://schemas.microsoft.com/office/drawing/2014/main" id="{7479198E-88D4-5E0B-585C-75896FD60922}"/>
                  </a:ext>
                </a:extLst>
              </p:cNvPr>
              <p:cNvSpPr txBox="1"/>
              <p:nvPr/>
            </p:nvSpPr>
            <p:spPr>
              <a:xfrm>
                <a:off x="1952671" y="519821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349</a:t>
                </a:r>
              </a:p>
            </p:txBody>
          </p:sp>
          <p:sp>
            <p:nvSpPr>
              <p:cNvPr id="231" name="TextBox 230">
                <a:extLst>
                  <a:ext uri="{FF2B5EF4-FFF2-40B4-BE49-F238E27FC236}">
                    <a16:creationId xmlns:a16="http://schemas.microsoft.com/office/drawing/2014/main" id="{890EA645-3673-2E6B-3300-B3569BD1834B}"/>
                  </a:ext>
                </a:extLst>
              </p:cNvPr>
              <p:cNvSpPr txBox="1"/>
              <p:nvPr/>
            </p:nvSpPr>
            <p:spPr>
              <a:xfrm>
                <a:off x="1442017" y="519821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429</a:t>
                </a:r>
              </a:p>
            </p:txBody>
          </p:sp>
          <p:sp>
            <p:nvSpPr>
              <p:cNvPr id="232" name="TextBox 231">
                <a:extLst>
                  <a:ext uri="{FF2B5EF4-FFF2-40B4-BE49-F238E27FC236}">
                    <a16:creationId xmlns:a16="http://schemas.microsoft.com/office/drawing/2014/main" id="{3FB3D47F-2869-ED3C-8AAA-A885E9E5B530}"/>
                  </a:ext>
                </a:extLst>
              </p:cNvPr>
              <p:cNvSpPr txBox="1"/>
              <p:nvPr/>
            </p:nvSpPr>
            <p:spPr>
              <a:xfrm>
                <a:off x="931362" y="5198217"/>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461</a:t>
                </a:r>
              </a:p>
            </p:txBody>
          </p:sp>
        </p:grpSp>
      </p:grpSp>
      <p:grpSp>
        <p:nvGrpSpPr>
          <p:cNvPr id="243" name="Group 242"/>
          <p:cNvGrpSpPr/>
          <p:nvPr/>
        </p:nvGrpSpPr>
        <p:grpSpPr>
          <a:xfrm>
            <a:off x="6709000" y="5669849"/>
            <a:ext cx="5088636" cy="241981"/>
            <a:chOff x="6709165" y="5971590"/>
            <a:chExt cx="5088636" cy="241981"/>
          </a:xfrm>
        </p:grpSpPr>
        <p:grpSp>
          <p:nvGrpSpPr>
            <p:cNvPr id="244" name="Group 243">
              <a:extLst>
                <a:ext uri="{FF2B5EF4-FFF2-40B4-BE49-F238E27FC236}">
                  <a16:creationId xmlns:a16="http://schemas.microsoft.com/office/drawing/2014/main" id="{0F7F9653-DF03-76B3-B5AB-6196ACCE496A}"/>
                </a:ext>
              </a:extLst>
            </p:cNvPr>
            <p:cNvGrpSpPr/>
            <p:nvPr/>
          </p:nvGrpSpPr>
          <p:grpSpPr>
            <a:xfrm>
              <a:off x="6964492" y="5971590"/>
              <a:ext cx="4833309" cy="241981"/>
              <a:chOff x="1186689" y="5373476"/>
              <a:chExt cx="4833309" cy="241981"/>
            </a:xfrm>
          </p:grpSpPr>
          <p:sp>
            <p:nvSpPr>
              <p:cNvPr id="256" name="TextBox 255">
                <a:extLst>
                  <a:ext uri="{FF2B5EF4-FFF2-40B4-BE49-F238E27FC236}">
                    <a16:creationId xmlns:a16="http://schemas.microsoft.com/office/drawing/2014/main" id="{C149F475-0551-4CE3-F343-325E5699AAC9}"/>
                  </a:ext>
                </a:extLst>
              </p:cNvPr>
              <p:cNvSpPr txBox="1"/>
              <p:nvPr/>
            </p:nvSpPr>
            <p:spPr>
              <a:xfrm>
                <a:off x="5354282" y="5373477"/>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a:t>
                </a:r>
              </a:p>
            </p:txBody>
          </p:sp>
          <p:sp>
            <p:nvSpPr>
              <p:cNvPr id="257" name="TextBox 256">
                <a:extLst>
                  <a:ext uri="{FF2B5EF4-FFF2-40B4-BE49-F238E27FC236}">
                    <a16:creationId xmlns:a16="http://schemas.microsoft.com/office/drawing/2014/main" id="{F570E343-D7CA-6BB2-46F8-C270D392AF5A}"/>
                  </a:ext>
                </a:extLst>
              </p:cNvPr>
              <p:cNvSpPr txBox="1"/>
              <p:nvPr/>
            </p:nvSpPr>
            <p:spPr>
              <a:xfrm>
                <a:off x="4839817" y="5373477"/>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6</a:t>
                </a:r>
              </a:p>
            </p:txBody>
          </p:sp>
          <p:sp>
            <p:nvSpPr>
              <p:cNvPr id="258" name="TextBox 257">
                <a:extLst>
                  <a:ext uri="{FF2B5EF4-FFF2-40B4-BE49-F238E27FC236}">
                    <a16:creationId xmlns:a16="http://schemas.microsoft.com/office/drawing/2014/main" id="{BAA537DC-14FD-F4F4-73F6-12407A2D3CD8}"/>
                  </a:ext>
                </a:extLst>
              </p:cNvPr>
              <p:cNvSpPr txBox="1"/>
              <p:nvPr/>
            </p:nvSpPr>
            <p:spPr>
              <a:xfrm>
                <a:off x="4289890" y="53734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15</a:t>
                </a:r>
              </a:p>
            </p:txBody>
          </p:sp>
          <p:sp>
            <p:nvSpPr>
              <p:cNvPr id="259" name="TextBox 258">
                <a:extLst>
                  <a:ext uri="{FF2B5EF4-FFF2-40B4-BE49-F238E27FC236}">
                    <a16:creationId xmlns:a16="http://schemas.microsoft.com/office/drawing/2014/main" id="{D04259E6-57C1-5E65-2587-EEA59F41E740}"/>
                  </a:ext>
                </a:extLst>
              </p:cNvPr>
              <p:cNvSpPr txBox="1"/>
              <p:nvPr/>
            </p:nvSpPr>
            <p:spPr>
              <a:xfrm>
                <a:off x="3779237" y="53734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31</a:t>
                </a:r>
              </a:p>
            </p:txBody>
          </p:sp>
          <p:sp>
            <p:nvSpPr>
              <p:cNvPr id="260" name="TextBox 259">
                <a:extLst>
                  <a:ext uri="{FF2B5EF4-FFF2-40B4-BE49-F238E27FC236}">
                    <a16:creationId xmlns:a16="http://schemas.microsoft.com/office/drawing/2014/main" id="{A6568701-D8DD-8764-2B73-F921A10372C6}"/>
                  </a:ext>
                </a:extLst>
              </p:cNvPr>
              <p:cNvSpPr txBox="1"/>
              <p:nvPr/>
            </p:nvSpPr>
            <p:spPr>
              <a:xfrm>
                <a:off x="3268582" y="53734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45</a:t>
                </a:r>
              </a:p>
            </p:txBody>
          </p:sp>
          <p:sp>
            <p:nvSpPr>
              <p:cNvPr id="261" name="TextBox 260">
                <a:extLst>
                  <a:ext uri="{FF2B5EF4-FFF2-40B4-BE49-F238E27FC236}">
                    <a16:creationId xmlns:a16="http://schemas.microsoft.com/office/drawing/2014/main" id="{B31CD14B-EAF1-058D-608E-C3A569B17E0C}"/>
                  </a:ext>
                </a:extLst>
              </p:cNvPr>
              <p:cNvSpPr txBox="1"/>
              <p:nvPr/>
            </p:nvSpPr>
            <p:spPr>
              <a:xfrm>
                <a:off x="2757927" y="537347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73</a:t>
                </a:r>
              </a:p>
            </p:txBody>
          </p:sp>
          <p:sp>
            <p:nvSpPr>
              <p:cNvPr id="262" name="TextBox 261">
                <a:extLst>
                  <a:ext uri="{FF2B5EF4-FFF2-40B4-BE49-F238E27FC236}">
                    <a16:creationId xmlns:a16="http://schemas.microsoft.com/office/drawing/2014/main" id="{6764422A-912C-BABC-B956-B58664B4B96F}"/>
                  </a:ext>
                </a:extLst>
              </p:cNvPr>
              <p:cNvSpPr txBox="1"/>
              <p:nvPr/>
            </p:nvSpPr>
            <p:spPr>
              <a:xfrm>
                <a:off x="2207999" y="537347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105</a:t>
                </a:r>
              </a:p>
            </p:txBody>
          </p:sp>
          <p:sp>
            <p:nvSpPr>
              <p:cNvPr id="263" name="TextBox 262">
                <a:extLst>
                  <a:ext uri="{FF2B5EF4-FFF2-40B4-BE49-F238E27FC236}">
                    <a16:creationId xmlns:a16="http://schemas.microsoft.com/office/drawing/2014/main" id="{2A68EC18-2563-335C-6899-8CEF5CFD3B8F}"/>
                  </a:ext>
                </a:extLst>
              </p:cNvPr>
              <p:cNvSpPr txBox="1"/>
              <p:nvPr/>
            </p:nvSpPr>
            <p:spPr>
              <a:xfrm>
                <a:off x="1697343" y="537347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153</a:t>
                </a:r>
              </a:p>
            </p:txBody>
          </p:sp>
          <p:sp>
            <p:nvSpPr>
              <p:cNvPr id="264" name="TextBox 263">
                <a:extLst>
                  <a:ext uri="{FF2B5EF4-FFF2-40B4-BE49-F238E27FC236}">
                    <a16:creationId xmlns:a16="http://schemas.microsoft.com/office/drawing/2014/main" id="{CCC066C2-58A6-E901-CB81-8A9548854C40}"/>
                  </a:ext>
                </a:extLst>
              </p:cNvPr>
              <p:cNvSpPr txBox="1"/>
              <p:nvPr/>
            </p:nvSpPr>
            <p:spPr>
              <a:xfrm>
                <a:off x="1186689" y="537347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216</a:t>
                </a:r>
              </a:p>
            </p:txBody>
          </p:sp>
          <p:sp>
            <p:nvSpPr>
              <p:cNvPr id="265" name="TextBox 264">
                <a:extLst>
                  <a:ext uri="{FF2B5EF4-FFF2-40B4-BE49-F238E27FC236}">
                    <a16:creationId xmlns:a16="http://schemas.microsoft.com/office/drawing/2014/main" id="{F60BCF57-6D26-1334-64A5-1C8F8DE7E91D}"/>
                  </a:ext>
                </a:extLst>
              </p:cNvPr>
              <p:cNvSpPr txBox="1"/>
              <p:nvPr/>
            </p:nvSpPr>
            <p:spPr>
              <a:xfrm>
                <a:off x="5868747" y="5373476"/>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0</a:t>
                </a:r>
              </a:p>
            </p:txBody>
          </p:sp>
        </p:grpSp>
        <p:grpSp>
          <p:nvGrpSpPr>
            <p:cNvPr id="245" name="Group 244">
              <a:extLst>
                <a:ext uri="{FF2B5EF4-FFF2-40B4-BE49-F238E27FC236}">
                  <a16:creationId xmlns:a16="http://schemas.microsoft.com/office/drawing/2014/main" id="{DC8F6581-E040-A71D-8594-CF41B8C439BD}"/>
                </a:ext>
              </a:extLst>
            </p:cNvPr>
            <p:cNvGrpSpPr/>
            <p:nvPr/>
          </p:nvGrpSpPr>
          <p:grpSpPr>
            <a:xfrm>
              <a:off x="6709165" y="5971591"/>
              <a:ext cx="4833565" cy="241980"/>
              <a:chOff x="931362" y="5198217"/>
              <a:chExt cx="4833565" cy="241980"/>
            </a:xfrm>
          </p:grpSpPr>
          <p:sp>
            <p:nvSpPr>
              <p:cNvPr id="246" name="TextBox 245">
                <a:extLst>
                  <a:ext uri="{FF2B5EF4-FFF2-40B4-BE49-F238E27FC236}">
                    <a16:creationId xmlns:a16="http://schemas.microsoft.com/office/drawing/2014/main" id="{D3B84791-C1EA-C615-D1A8-4CCDA6E92E85}"/>
                  </a:ext>
                </a:extLst>
              </p:cNvPr>
              <p:cNvSpPr txBox="1"/>
              <p:nvPr/>
            </p:nvSpPr>
            <p:spPr>
              <a:xfrm>
                <a:off x="5613676" y="5198217"/>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a:t>
                </a:r>
              </a:p>
            </p:txBody>
          </p:sp>
          <p:sp>
            <p:nvSpPr>
              <p:cNvPr id="247" name="TextBox 246">
                <a:extLst>
                  <a:ext uri="{FF2B5EF4-FFF2-40B4-BE49-F238E27FC236}">
                    <a16:creationId xmlns:a16="http://schemas.microsoft.com/office/drawing/2014/main" id="{229C6404-3959-36C6-E286-C3B0C41158F5}"/>
                  </a:ext>
                </a:extLst>
              </p:cNvPr>
              <p:cNvSpPr txBox="1"/>
              <p:nvPr/>
            </p:nvSpPr>
            <p:spPr>
              <a:xfrm>
                <a:off x="5095144" y="5198217"/>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a:t>
                </a:r>
              </a:p>
            </p:txBody>
          </p:sp>
          <p:sp>
            <p:nvSpPr>
              <p:cNvPr id="248" name="TextBox 247">
                <a:extLst>
                  <a:ext uri="{FF2B5EF4-FFF2-40B4-BE49-F238E27FC236}">
                    <a16:creationId xmlns:a16="http://schemas.microsoft.com/office/drawing/2014/main" id="{75D79DE1-3FD0-D483-252D-567EB55AB6C5}"/>
                  </a:ext>
                </a:extLst>
              </p:cNvPr>
              <p:cNvSpPr txBox="1"/>
              <p:nvPr/>
            </p:nvSpPr>
            <p:spPr>
              <a:xfrm>
                <a:off x="4545219" y="519821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10</a:t>
                </a:r>
              </a:p>
            </p:txBody>
          </p:sp>
          <p:sp>
            <p:nvSpPr>
              <p:cNvPr id="249" name="TextBox 248">
                <a:extLst>
                  <a:ext uri="{FF2B5EF4-FFF2-40B4-BE49-F238E27FC236}">
                    <a16:creationId xmlns:a16="http://schemas.microsoft.com/office/drawing/2014/main" id="{F347D452-7DE5-49E1-C459-DDE957165F7A}"/>
                  </a:ext>
                </a:extLst>
              </p:cNvPr>
              <p:cNvSpPr txBox="1"/>
              <p:nvPr/>
            </p:nvSpPr>
            <p:spPr>
              <a:xfrm>
                <a:off x="4034564" y="519821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20</a:t>
                </a:r>
              </a:p>
            </p:txBody>
          </p:sp>
          <p:sp>
            <p:nvSpPr>
              <p:cNvPr id="250" name="TextBox 249">
                <a:extLst>
                  <a:ext uri="{FF2B5EF4-FFF2-40B4-BE49-F238E27FC236}">
                    <a16:creationId xmlns:a16="http://schemas.microsoft.com/office/drawing/2014/main" id="{7190011B-C5F4-B398-5BAD-A78BB41A5F29}"/>
                  </a:ext>
                </a:extLst>
              </p:cNvPr>
              <p:cNvSpPr txBox="1"/>
              <p:nvPr/>
            </p:nvSpPr>
            <p:spPr>
              <a:xfrm>
                <a:off x="3523908" y="519821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37</a:t>
                </a:r>
              </a:p>
            </p:txBody>
          </p:sp>
          <p:sp>
            <p:nvSpPr>
              <p:cNvPr id="251" name="TextBox 250">
                <a:extLst>
                  <a:ext uri="{FF2B5EF4-FFF2-40B4-BE49-F238E27FC236}">
                    <a16:creationId xmlns:a16="http://schemas.microsoft.com/office/drawing/2014/main" id="{D0D5CB5D-090B-A1DC-C7DB-A40671AA36C9}"/>
                  </a:ext>
                </a:extLst>
              </p:cNvPr>
              <p:cNvSpPr txBox="1"/>
              <p:nvPr/>
            </p:nvSpPr>
            <p:spPr>
              <a:xfrm>
                <a:off x="3013254" y="519821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63</a:t>
                </a:r>
              </a:p>
            </p:txBody>
          </p:sp>
          <p:sp>
            <p:nvSpPr>
              <p:cNvPr id="252" name="TextBox 251">
                <a:extLst>
                  <a:ext uri="{FF2B5EF4-FFF2-40B4-BE49-F238E27FC236}">
                    <a16:creationId xmlns:a16="http://schemas.microsoft.com/office/drawing/2014/main" id="{0C71AF5B-5685-CDEE-859A-82B098E8B15A}"/>
                  </a:ext>
                </a:extLst>
              </p:cNvPr>
              <p:cNvSpPr txBox="1"/>
              <p:nvPr/>
            </p:nvSpPr>
            <p:spPr>
              <a:xfrm>
                <a:off x="2502599" y="5198217"/>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89</a:t>
                </a:r>
              </a:p>
            </p:txBody>
          </p:sp>
          <p:sp>
            <p:nvSpPr>
              <p:cNvPr id="253" name="TextBox 252">
                <a:extLst>
                  <a:ext uri="{FF2B5EF4-FFF2-40B4-BE49-F238E27FC236}">
                    <a16:creationId xmlns:a16="http://schemas.microsoft.com/office/drawing/2014/main" id="{C27BC01C-D511-168D-CB01-20B905398CC2}"/>
                  </a:ext>
                </a:extLst>
              </p:cNvPr>
              <p:cNvSpPr txBox="1"/>
              <p:nvPr/>
            </p:nvSpPr>
            <p:spPr>
              <a:xfrm>
                <a:off x="1952671" y="519821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125</a:t>
                </a:r>
              </a:p>
            </p:txBody>
          </p:sp>
          <p:sp>
            <p:nvSpPr>
              <p:cNvPr id="254" name="TextBox 253">
                <a:extLst>
                  <a:ext uri="{FF2B5EF4-FFF2-40B4-BE49-F238E27FC236}">
                    <a16:creationId xmlns:a16="http://schemas.microsoft.com/office/drawing/2014/main" id="{5C4E1A7E-81ED-CC63-582E-14C85CD820C1}"/>
                  </a:ext>
                </a:extLst>
              </p:cNvPr>
              <p:cNvSpPr txBox="1"/>
              <p:nvPr/>
            </p:nvSpPr>
            <p:spPr>
              <a:xfrm>
                <a:off x="1442017" y="519821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184</a:t>
                </a:r>
              </a:p>
            </p:txBody>
          </p:sp>
          <p:sp>
            <p:nvSpPr>
              <p:cNvPr id="255" name="TextBox 254">
                <a:extLst>
                  <a:ext uri="{FF2B5EF4-FFF2-40B4-BE49-F238E27FC236}">
                    <a16:creationId xmlns:a16="http://schemas.microsoft.com/office/drawing/2014/main" id="{373FE80F-803E-F75F-B1C2-6BB8198DB628}"/>
                  </a:ext>
                </a:extLst>
              </p:cNvPr>
              <p:cNvSpPr txBox="1"/>
              <p:nvPr/>
            </p:nvSpPr>
            <p:spPr>
              <a:xfrm>
                <a:off x="931362" y="5198217"/>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230</a:t>
                </a:r>
              </a:p>
            </p:txBody>
          </p:sp>
        </p:grpSp>
      </p:grpSp>
      <p:sp>
        <p:nvSpPr>
          <p:cNvPr id="266" name="TextBox 265">
            <a:extLst>
              <a:ext uri="{FF2B5EF4-FFF2-40B4-BE49-F238E27FC236}">
                <a16:creationId xmlns:a16="http://schemas.microsoft.com/office/drawing/2014/main" id="{8C536626-C532-456A-A850-7AA521B6AD17}"/>
              </a:ext>
            </a:extLst>
          </p:cNvPr>
          <p:cNvSpPr txBox="1"/>
          <p:nvPr/>
        </p:nvSpPr>
        <p:spPr>
          <a:xfrm>
            <a:off x="6808973" y="4203152"/>
            <a:ext cx="1382110" cy="553998"/>
          </a:xfrm>
          <a:prstGeom prst="rect">
            <a:avLst/>
          </a:prstGeom>
          <a:noFill/>
        </p:spPr>
        <p:txBody>
          <a:bodyPr wrap="none" rtlCol="0">
            <a:spAutoFit/>
          </a:bodyPr>
          <a:lstStyle/>
          <a:p>
            <a:r>
              <a:rPr lang="ja-JP" sz="1000">
                <a:solidFill>
                  <a:schemeClr val="tx1"/>
                </a:solidFill>
              </a:rPr>
              <a:t>フォローアップ期間の中央値：</a:t>
            </a:r>
          </a:p>
          <a:p>
            <a:r>
              <a:rPr lang="ja-JP" sz="1000">
                <a:solidFill>
                  <a:schemeClr val="tx1"/>
                </a:solidFill>
              </a:rPr>
              <a:t>フルキンチニブ：11.3か月</a:t>
            </a:r>
          </a:p>
          <a:p>
            <a:r>
              <a:rPr lang="ja-JP" sz="1000">
                <a:solidFill>
                  <a:schemeClr val="tx1"/>
                </a:solidFill>
              </a:rPr>
              <a:t>プラセボ：11.2か月</a:t>
            </a:r>
          </a:p>
        </p:txBody>
      </p:sp>
      <p:grpSp>
        <p:nvGrpSpPr>
          <p:cNvPr id="267" name="Group 266">
            <a:extLst>
              <a:ext uri="{FF2B5EF4-FFF2-40B4-BE49-F238E27FC236}">
                <a16:creationId xmlns:a16="http://schemas.microsoft.com/office/drawing/2014/main" id="{A3EA0B0F-8BA1-C9FA-70E6-696F5F359F60}"/>
              </a:ext>
            </a:extLst>
          </p:cNvPr>
          <p:cNvGrpSpPr/>
          <p:nvPr/>
        </p:nvGrpSpPr>
        <p:grpSpPr>
          <a:xfrm>
            <a:off x="6835626" y="2585681"/>
            <a:ext cx="4823632" cy="1999805"/>
            <a:chOff x="3090862" y="2171700"/>
            <a:chExt cx="6007531" cy="2510418"/>
          </a:xfrm>
        </p:grpSpPr>
        <p:sp>
          <p:nvSpPr>
            <p:cNvPr id="268" name="Freeform: Shape 11">
              <a:extLst>
                <a:ext uri="{FF2B5EF4-FFF2-40B4-BE49-F238E27FC236}">
                  <a16:creationId xmlns:a16="http://schemas.microsoft.com/office/drawing/2014/main" id="{26E9CD65-B742-7072-4B7D-ABCCA70393B4}"/>
                </a:ext>
              </a:extLst>
            </p:cNvPr>
            <p:cNvSpPr/>
            <p:nvPr/>
          </p:nvSpPr>
          <p:spPr>
            <a:xfrm>
              <a:off x="3090862" y="2207065"/>
              <a:ext cx="6007531" cy="2436905"/>
            </a:xfrm>
            <a:custGeom>
              <a:avLst/>
              <a:gdLst>
                <a:gd name="connsiteX0" fmla="*/ 6007532 w 6007531"/>
                <a:gd name="connsiteY0" fmla="*/ 2436905 h 2436905"/>
                <a:gd name="connsiteX1" fmla="*/ 5297282 w 6007531"/>
                <a:gd name="connsiteY1" fmla="*/ 2436905 h 2436905"/>
                <a:gd name="connsiteX2" fmla="*/ 5297282 w 6007531"/>
                <a:gd name="connsiteY2" fmla="*/ 2394081 h 2436905"/>
                <a:gd name="connsiteX3" fmla="*/ 5204479 w 6007531"/>
                <a:gd name="connsiteY3" fmla="*/ 2394081 h 2436905"/>
                <a:gd name="connsiteX4" fmla="*/ 5204479 w 6007531"/>
                <a:gd name="connsiteY4" fmla="*/ 2333407 h 2436905"/>
                <a:gd name="connsiteX5" fmla="*/ 4990329 w 6007531"/>
                <a:gd name="connsiteY5" fmla="*/ 2333407 h 2436905"/>
                <a:gd name="connsiteX6" fmla="*/ 4990329 w 6007531"/>
                <a:gd name="connsiteY6" fmla="*/ 2294145 h 2436905"/>
                <a:gd name="connsiteX7" fmla="*/ 4847568 w 6007531"/>
                <a:gd name="connsiteY7" fmla="*/ 2294145 h 2436905"/>
                <a:gd name="connsiteX8" fmla="*/ 4847568 w 6007531"/>
                <a:gd name="connsiteY8" fmla="*/ 2258454 h 2436905"/>
                <a:gd name="connsiteX9" fmla="*/ 4740498 w 6007531"/>
                <a:gd name="connsiteY9" fmla="*/ 2258454 h 2436905"/>
                <a:gd name="connsiteX10" fmla="*/ 4740498 w 6007531"/>
                <a:gd name="connsiteY10" fmla="*/ 2219192 h 2436905"/>
                <a:gd name="connsiteX11" fmla="*/ 4608433 w 6007531"/>
                <a:gd name="connsiteY11" fmla="*/ 2219192 h 2436905"/>
                <a:gd name="connsiteX12" fmla="*/ 4608433 w 6007531"/>
                <a:gd name="connsiteY12" fmla="*/ 2212049 h 2436905"/>
                <a:gd name="connsiteX13" fmla="*/ 4544187 w 6007531"/>
                <a:gd name="connsiteY13" fmla="*/ 2212049 h 2436905"/>
                <a:gd name="connsiteX14" fmla="*/ 4544187 w 6007531"/>
                <a:gd name="connsiteY14" fmla="*/ 2183502 h 2436905"/>
                <a:gd name="connsiteX15" fmla="*/ 4469235 w 6007531"/>
                <a:gd name="connsiteY15" fmla="*/ 2183502 h 2436905"/>
                <a:gd name="connsiteX16" fmla="*/ 4469235 w 6007531"/>
                <a:gd name="connsiteY16" fmla="*/ 2144240 h 2436905"/>
                <a:gd name="connsiteX17" fmla="*/ 4380014 w 6007531"/>
                <a:gd name="connsiteY17" fmla="*/ 2144240 h 2436905"/>
                <a:gd name="connsiteX18" fmla="*/ 4380014 w 6007531"/>
                <a:gd name="connsiteY18" fmla="*/ 2133534 h 2436905"/>
                <a:gd name="connsiteX19" fmla="*/ 4283641 w 6007531"/>
                <a:gd name="connsiteY19" fmla="*/ 2133534 h 2436905"/>
                <a:gd name="connsiteX20" fmla="*/ 4283641 w 6007531"/>
                <a:gd name="connsiteY20" fmla="*/ 2062144 h 2436905"/>
                <a:gd name="connsiteX21" fmla="*/ 4119467 w 6007531"/>
                <a:gd name="connsiteY21" fmla="*/ 2062144 h 2436905"/>
                <a:gd name="connsiteX22" fmla="*/ 4119467 w 6007531"/>
                <a:gd name="connsiteY22" fmla="*/ 2040732 h 2436905"/>
                <a:gd name="connsiteX23" fmla="*/ 4080205 w 6007531"/>
                <a:gd name="connsiteY23" fmla="*/ 2040732 h 2436905"/>
                <a:gd name="connsiteX24" fmla="*/ 4080205 w 6007531"/>
                <a:gd name="connsiteY24" fmla="*/ 2026454 h 2436905"/>
                <a:gd name="connsiteX25" fmla="*/ 4037371 w 6007531"/>
                <a:gd name="connsiteY25" fmla="*/ 2026454 h 2436905"/>
                <a:gd name="connsiteX26" fmla="*/ 4037371 w 6007531"/>
                <a:gd name="connsiteY26" fmla="*/ 2008614 h 2436905"/>
                <a:gd name="connsiteX27" fmla="*/ 3951713 w 6007531"/>
                <a:gd name="connsiteY27" fmla="*/ 2008614 h 2436905"/>
                <a:gd name="connsiteX28" fmla="*/ 3951713 w 6007531"/>
                <a:gd name="connsiteY28" fmla="*/ 1994336 h 2436905"/>
                <a:gd name="connsiteX29" fmla="*/ 3901745 w 6007531"/>
                <a:gd name="connsiteY29" fmla="*/ 1994336 h 2436905"/>
                <a:gd name="connsiteX30" fmla="*/ 3901745 w 6007531"/>
                <a:gd name="connsiteY30" fmla="*/ 1962217 h 2436905"/>
                <a:gd name="connsiteX31" fmla="*/ 3873199 w 6007531"/>
                <a:gd name="connsiteY31" fmla="*/ 1962217 h 2436905"/>
                <a:gd name="connsiteX32" fmla="*/ 3873199 w 6007531"/>
                <a:gd name="connsiteY32" fmla="*/ 1944367 h 2436905"/>
                <a:gd name="connsiteX33" fmla="*/ 3826793 w 6007531"/>
                <a:gd name="connsiteY33" fmla="*/ 1944367 h 2436905"/>
                <a:gd name="connsiteX34" fmla="*/ 3826793 w 6007531"/>
                <a:gd name="connsiteY34" fmla="*/ 1922955 h 2436905"/>
                <a:gd name="connsiteX35" fmla="*/ 3744706 w 6007531"/>
                <a:gd name="connsiteY35" fmla="*/ 1922955 h 2436905"/>
                <a:gd name="connsiteX36" fmla="*/ 3744706 w 6007531"/>
                <a:gd name="connsiteY36" fmla="*/ 1905105 h 2436905"/>
                <a:gd name="connsiteX37" fmla="*/ 3701872 w 6007531"/>
                <a:gd name="connsiteY37" fmla="*/ 1905105 h 2436905"/>
                <a:gd name="connsiteX38" fmla="*/ 3701872 w 6007531"/>
                <a:gd name="connsiteY38" fmla="*/ 1887265 h 2436905"/>
                <a:gd name="connsiteX39" fmla="*/ 3680460 w 6007531"/>
                <a:gd name="connsiteY39" fmla="*/ 1887265 h 2436905"/>
                <a:gd name="connsiteX40" fmla="*/ 3680460 w 6007531"/>
                <a:gd name="connsiteY40" fmla="*/ 1872987 h 2436905"/>
                <a:gd name="connsiteX41" fmla="*/ 3487731 w 6007531"/>
                <a:gd name="connsiteY41" fmla="*/ 1872987 h 2436905"/>
                <a:gd name="connsiteX42" fmla="*/ 3487731 w 6007531"/>
                <a:gd name="connsiteY42" fmla="*/ 1826581 h 2436905"/>
                <a:gd name="connsiteX43" fmla="*/ 3427057 w 6007531"/>
                <a:gd name="connsiteY43" fmla="*/ 1826581 h 2436905"/>
                <a:gd name="connsiteX44" fmla="*/ 3427057 w 6007531"/>
                <a:gd name="connsiteY44" fmla="*/ 1783757 h 2436905"/>
                <a:gd name="connsiteX45" fmla="*/ 3398501 w 6007531"/>
                <a:gd name="connsiteY45" fmla="*/ 1783757 h 2436905"/>
                <a:gd name="connsiteX46" fmla="*/ 3398501 w 6007531"/>
                <a:gd name="connsiteY46" fmla="*/ 1755201 h 2436905"/>
                <a:gd name="connsiteX47" fmla="*/ 3309271 w 6007531"/>
                <a:gd name="connsiteY47" fmla="*/ 1755201 h 2436905"/>
                <a:gd name="connsiteX48" fmla="*/ 3309271 w 6007531"/>
                <a:gd name="connsiteY48" fmla="*/ 1737361 h 2436905"/>
                <a:gd name="connsiteX49" fmla="*/ 3252168 w 6007531"/>
                <a:gd name="connsiteY49" fmla="*/ 1737361 h 2436905"/>
                <a:gd name="connsiteX50" fmla="*/ 3252168 w 6007531"/>
                <a:gd name="connsiteY50" fmla="*/ 1712377 h 2436905"/>
                <a:gd name="connsiteX51" fmla="*/ 3195057 w 6007531"/>
                <a:gd name="connsiteY51" fmla="*/ 1712377 h 2436905"/>
                <a:gd name="connsiteX52" fmla="*/ 3195057 w 6007531"/>
                <a:gd name="connsiteY52" fmla="*/ 1673115 h 2436905"/>
                <a:gd name="connsiteX53" fmla="*/ 3137954 w 6007531"/>
                <a:gd name="connsiteY53" fmla="*/ 1673115 h 2436905"/>
                <a:gd name="connsiteX54" fmla="*/ 3137954 w 6007531"/>
                <a:gd name="connsiteY54" fmla="*/ 1640987 h 2436905"/>
                <a:gd name="connsiteX55" fmla="*/ 3070136 w 6007531"/>
                <a:gd name="connsiteY55" fmla="*/ 1640987 h 2436905"/>
                <a:gd name="connsiteX56" fmla="*/ 3070136 w 6007531"/>
                <a:gd name="connsiteY56" fmla="*/ 1623146 h 2436905"/>
                <a:gd name="connsiteX57" fmla="*/ 3013034 w 6007531"/>
                <a:gd name="connsiteY57" fmla="*/ 1623146 h 2436905"/>
                <a:gd name="connsiteX58" fmla="*/ 3013034 w 6007531"/>
                <a:gd name="connsiteY58" fmla="*/ 1601734 h 2436905"/>
                <a:gd name="connsiteX59" fmla="*/ 2948788 w 6007531"/>
                <a:gd name="connsiteY59" fmla="*/ 1601734 h 2436905"/>
                <a:gd name="connsiteX60" fmla="*/ 2948788 w 6007531"/>
                <a:gd name="connsiteY60" fmla="*/ 1587456 h 2436905"/>
                <a:gd name="connsiteX61" fmla="*/ 2855995 w 6007531"/>
                <a:gd name="connsiteY61" fmla="*/ 1587456 h 2436905"/>
                <a:gd name="connsiteX62" fmla="*/ 2855995 w 6007531"/>
                <a:gd name="connsiteY62" fmla="*/ 1558900 h 2436905"/>
                <a:gd name="connsiteX63" fmla="*/ 2813161 w 6007531"/>
                <a:gd name="connsiteY63" fmla="*/ 1558900 h 2436905"/>
                <a:gd name="connsiteX64" fmla="*/ 2813161 w 6007531"/>
                <a:gd name="connsiteY64" fmla="*/ 1530344 h 2436905"/>
                <a:gd name="connsiteX65" fmla="*/ 2766765 w 6007531"/>
                <a:gd name="connsiteY65" fmla="*/ 1530344 h 2436905"/>
                <a:gd name="connsiteX66" fmla="*/ 2766765 w 6007531"/>
                <a:gd name="connsiteY66" fmla="*/ 1519638 h 2436905"/>
                <a:gd name="connsiteX67" fmla="*/ 2702519 w 6007531"/>
                <a:gd name="connsiteY67" fmla="*/ 1519638 h 2436905"/>
                <a:gd name="connsiteX68" fmla="*/ 2702519 w 6007531"/>
                <a:gd name="connsiteY68" fmla="*/ 1498226 h 2436905"/>
                <a:gd name="connsiteX69" fmla="*/ 2641845 w 6007531"/>
                <a:gd name="connsiteY69" fmla="*/ 1498226 h 2436905"/>
                <a:gd name="connsiteX70" fmla="*/ 2641845 w 6007531"/>
                <a:gd name="connsiteY70" fmla="*/ 1469670 h 2436905"/>
                <a:gd name="connsiteX71" fmla="*/ 2577599 w 6007531"/>
                <a:gd name="connsiteY71" fmla="*/ 1469670 h 2436905"/>
                <a:gd name="connsiteX72" fmla="*/ 2577599 w 6007531"/>
                <a:gd name="connsiteY72" fmla="*/ 1430408 h 2436905"/>
                <a:gd name="connsiteX73" fmla="*/ 2513352 w 6007531"/>
                <a:gd name="connsiteY73" fmla="*/ 1430408 h 2436905"/>
                <a:gd name="connsiteX74" fmla="*/ 2513352 w 6007531"/>
                <a:gd name="connsiteY74" fmla="*/ 1405424 h 2436905"/>
                <a:gd name="connsiteX75" fmla="*/ 2477662 w 6007531"/>
                <a:gd name="connsiteY75" fmla="*/ 1405424 h 2436905"/>
                <a:gd name="connsiteX76" fmla="*/ 2477662 w 6007531"/>
                <a:gd name="connsiteY76" fmla="*/ 1373306 h 2436905"/>
                <a:gd name="connsiteX77" fmla="*/ 2424122 w 6007531"/>
                <a:gd name="connsiteY77" fmla="*/ 1373306 h 2436905"/>
                <a:gd name="connsiteX78" fmla="*/ 2424122 w 6007531"/>
                <a:gd name="connsiteY78" fmla="*/ 1362600 h 2436905"/>
                <a:gd name="connsiteX79" fmla="*/ 2395576 w 6007531"/>
                <a:gd name="connsiteY79" fmla="*/ 1362600 h 2436905"/>
                <a:gd name="connsiteX80" fmla="*/ 2395576 w 6007531"/>
                <a:gd name="connsiteY80" fmla="*/ 1326909 h 2436905"/>
                <a:gd name="connsiteX81" fmla="*/ 2313480 w 6007531"/>
                <a:gd name="connsiteY81" fmla="*/ 1326909 h 2436905"/>
                <a:gd name="connsiteX82" fmla="*/ 2313480 w 6007531"/>
                <a:gd name="connsiteY82" fmla="*/ 1298353 h 2436905"/>
                <a:gd name="connsiteX83" fmla="*/ 2224259 w 6007531"/>
                <a:gd name="connsiteY83" fmla="*/ 1298353 h 2436905"/>
                <a:gd name="connsiteX84" fmla="*/ 2224259 w 6007531"/>
                <a:gd name="connsiteY84" fmla="*/ 1269797 h 2436905"/>
                <a:gd name="connsiteX85" fmla="*/ 2220687 w 6007531"/>
                <a:gd name="connsiteY85" fmla="*/ 1269797 h 2436905"/>
                <a:gd name="connsiteX86" fmla="*/ 2220687 w 6007531"/>
                <a:gd name="connsiteY86" fmla="*/ 1251957 h 2436905"/>
                <a:gd name="connsiteX87" fmla="*/ 2174291 w 6007531"/>
                <a:gd name="connsiteY87" fmla="*/ 1251957 h 2436905"/>
                <a:gd name="connsiteX88" fmla="*/ 2174291 w 6007531"/>
                <a:gd name="connsiteY88" fmla="*/ 1237679 h 2436905"/>
                <a:gd name="connsiteX89" fmla="*/ 2124323 w 6007531"/>
                <a:gd name="connsiteY89" fmla="*/ 1237679 h 2436905"/>
                <a:gd name="connsiteX90" fmla="*/ 2124323 w 6007531"/>
                <a:gd name="connsiteY90" fmla="*/ 1198417 h 2436905"/>
                <a:gd name="connsiteX91" fmla="*/ 2095767 w 6007531"/>
                <a:gd name="connsiteY91" fmla="*/ 1198417 h 2436905"/>
                <a:gd name="connsiteX92" fmla="*/ 2095767 w 6007531"/>
                <a:gd name="connsiteY92" fmla="*/ 1173433 h 2436905"/>
                <a:gd name="connsiteX93" fmla="*/ 2060077 w 6007531"/>
                <a:gd name="connsiteY93" fmla="*/ 1173433 h 2436905"/>
                <a:gd name="connsiteX94" fmla="*/ 2060077 w 6007531"/>
                <a:gd name="connsiteY94" fmla="*/ 1134171 h 2436905"/>
                <a:gd name="connsiteX95" fmla="*/ 2006537 w 6007531"/>
                <a:gd name="connsiteY95" fmla="*/ 1134171 h 2436905"/>
                <a:gd name="connsiteX96" fmla="*/ 2006537 w 6007531"/>
                <a:gd name="connsiteY96" fmla="*/ 1105625 h 2436905"/>
                <a:gd name="connsiteX97" fmla="*/ 1942290 w 6007531"/>
                <a:gd name="connsiteY97" fmla="*/ 1105625 h 2436905"/>
                <a:gd name="connsiteX98" fmla="*/ 1942290 w 6007531"/>
                <a:gd name="connsiteY98" fmla="*/ 1080641 h 2436905"/>
                <a:gd name="connsiteX99" fmla="*/ 1917306 w 6007531"/>
                <a:gd name="connsiteY99" fmla="*/ 1080641 h 2436905"/>
                <a:gd name="connsiteX100" fmla="*/ 1917306 w 6007531"/>
                <a:gd name="connsiteY100" fmla="*/ 1048513 h 2436905"/>
                <a:gd name="connsiteX101" fmla="*/ 1892322 w 6007531"/>
                <a:gd name="connsiteY101" fmla="*/ 1048513 h 2436905"/>
                <a:gd name="connsiteX102" fmla="*/ 1892322 w 6007531"/>
                <a:gd name="connsiteY102" fmla="*/ 1027100 h 2436905"/>
                <a:gd name="connsiteX103" fmla="*/ 1835220 w 6007531"/>
                <a:gd name="connsiteY103" fmla="*/ 1027100 h 2436905"/>
                <a:gd name="connsiteX104" fmla="*/ 1835220 w 6007531"/>
                <a:gd name="connsiteY104" fmla="*/ 1005688 h 2436905"/>
                <a:gd name="connsiteX105" fmla="*/ 1803102 w 6007531"/>
                <a:gd name="connsiteY105" fmla="*/ 1005688 h 2436905"/>
                <a:gd name="connsiteX106" fmla="*/ 1803102 w 6007531"/>
                <a:gd name="connsiteY106" fmla="*/ 973561 h 2436905"/>
                <a:gd name="connsiteX107" fmla="*/ 1756696 w 6007531"/>
                <a:gd name="connsiteY107" fmla="*/ 973561 h 2436905"/>
                <a:gd name="connsiteX108" fmla="*/ 1756696 w 6007531"/>
                <a:gd name="connsiteY108" fmla="*/ 941442 h 2436905"/>
                <a:gd name="connsiteX109" fmla="*/ 1706728 w 6007531"/>
                <a:gd name="connsiteY109" fmla="*/ 941442 h 2436905"/>
                <a:gd name="connsiteX110" fmla="*/ 1706728 w 6007531"/>
                <a:gd name="connsiteY110" fmla="*/ 905750 h 2436905"/>
                <a:gd name="connsiteX111" fmla="*/ 1688887 w 6007531"/>
                <a:gd name="connsiteY111" fmla="*/ 905750 h 2436905"/>
                <a:gd name="connsiteX112" fmla="*/ 1688887 w 6007531"/>
                <a:gd name="connsiteY112" fmla="*/ 884335 h 2436905"/>
                <a:gd name="connsiteX113" fmla="*/ 1553261 w 6007531"/>
                <a:gd name="connsiteY113" fmla="*/ 884335 h 2436905"/>
                <a:gd name="connsiteX114" fmla="*/ 1553261 w 6007531"/>
                <a:gd name="connsiteY114" fmla="*/ 820091 h 2436905"/>
                <a:gd name="connsiteX115" fmla="*/ 1456325 w 6007531"/>
                <a:gd name="connsiteY115" fmla="*/ 820091 h 2436905"/>
                <a:gd name="connsiteX116" fmla="*/ 1456325 w 6007531"/>
                <a:gd name="connsiteY116" fmla="*/ 745415 h 2436905"/>
                <a:gd name="connsiteX117" fmla="*/ 1418758 w 6007531"/>
                <a:gd name="connsiteY117" fmla="*/ 745415 h 2436905"/>
                <a:gd name="connsiteX118" fmla="*/ 1418758 w 6007531"/>
                <a:gd name="connsiteY118" fmla="*/ 719371 h 2436905"/>
                <a:gd name="connsiteX119" fmla="*/ 1388783 w 6007531"/>
                <a:gd name="connsiteY119" fmla="*/ 719371 h 2436905"/>
                <a:gd name="connsiteX120" fmla="*/ 1388783 w 6007531"/>
                <a:gd name="connsiteY120" fmla="*/ 689396 h 2436905"/>
                <a:gd name="connsiteX121" fmla="*/ 1362142 w 6007531"/>
                <a:gd name="connsiteY121" fmla="*/ 689396 h 2436905"/>
                <a:gd name="connsiteX122" fmla="*/ 1362142 w 6007531"/>
                <a:gd name="connsiteY122" fmla="*/ 679406 h 2436905"/>
                <a:gd name="connsiteX123" fmla="*/ 1342158 w 6007531"/>
                <a:gd name="connsiteY123" fmla="*/ 679406 h 2436905"/>
                <a:gd name="connsiteX124" fmla="*/ 1342158 w 6007531"/>
                <a:gd name="connsiteY124" fmla="*/ 652762 h 2436905"/>
                <a:gd name="connsiteX125" fmla="*/ 1278884 w 6007531"/>
                <a:gd name="connsiteY125" fmla="*/ 652762 h 2436905"/>
                <a:gd name="connsiteX126" fmla="*/ 1278884 w 6007531"/>
                <a:gd name="connsiteY126" fmla="*/ 606136 h 2436905"/>
                <a:gd name="connsiteX127" fmla="*/ 1248909 w 6007531"/>
                <a:gd name="connsiteY127" fmla="*/ 606136 h 2436905"/>
                <a:gd name="connsiteX128" fmla="*/ 1248909 w 6007531"/>
                <a:gd name="connsiteY128" fmla="*/ 562841 h 2436905"/>
                <a:gd name="connsiteX129" fmla="*/ 1208942 w 6007531"/>
                <a:gd name="connsiteY129" fmla="*/ 562841 h 2436905"/>
                <a:gd name="connsiteX130" fmla="*/ 1208942 w 6007531"/>
                <a:gd name="connsiteY130" fmla="*/ 526206 h 2436905"/>
                <a:gd name="connsiteX131" fmla="*/ 1192292 w 6007531"/>
                <a:gd name="connsiteY131" fmla="*/ 526206 h 2436905"/>
                <a:gd name="connsiteX132" fmla="*/ 1192292 w 6007531"/>
                <a:gd name="connsiteY132" fmla="*/ 499563 h 2436905"/>
                <a:gd name="connsiteX133" fmla="*/ 1162317 w 6007531"/>
                <a:gd name="connsiteY133" fmla="*/ 499563 h 2436905"/>
                <a:gd name="connsiteX134" fmla="*/ 1162317 w 6007531"/>
                <a:gd name="connsiteY134" fmla="*/ 479581 h 2436905"/>
                <a:gd name="connsiteX135" fmla="*/ 1129008 w 6007531"/>
                <a:gd name="connsiteY135" fmla="*/ 479581 h 2436905"/>
                <a:gd name="connsiteX136" fmla="*/ 1129008 w 6007531"/>
                <a:gd name="connsiteY136" fmla="*/ 442946 h 2436905"/>
                <a:gd name="connsiteX137" fmla="*/ 1049084 w 6007531"/>
                <a:gd name="connsiteY137" fmla="*/ 442946 h 2436905"/>
                <a:gd name="connsiteX138" fmla="*/ 1049084 w 6007531"/>
                <a:gd name="connsiteY138" fmla="*/ 406311 h 2436905"/>
                <a:gd name="connsiteX139" fmla="*/ 1012450 w 6007531"/>
                <a:gd name="connsiteY139" fmla="*/ 406311 h 2436905"/>
                <a:gd name="connsiteX140" fmla="*/ 1012450 w 6007531"/>
                <a:gd name="connsiteY140" fmla="*/ 359685 h 2436905"/>
                <a:gd name="connsiteX141" fmla="*/ 959158 w 6007531"/>
                <a:gd name="connsiteY141" fmla="*/ 359685 h 2436905"/>
                <a:gd name="connsiteX142" fmla="*/ 959158 w 6007531"/>
                <a:gd name="connsiteY142" fmla="*/ 329711 h 2436905"/>
                <a:gd name="connsiteX143" fmla="*/ 929187 w 6007531"/>
                <a:gd name="connsiteY143" fmla="*/ 329711 h 2436905"/>
                <a:gd name="connsiteX144" fmla="*/ 929187 w 6007531"/>
                <a:gd name="connsiteY144" fmla="*/ 296407 h 2436905"/>
                <a:gd name="connsiteX145" fmla="*/ 839266 w 6007531"/>
                <a:gd name="connsiteY145" fmla="*/ 296407 h 2436905"/>
                <a:gd name="connsiteX146" fmla="*/ 839266 w 6007531"/>
                <a:gd name="connsiteY146" fmla="*/ 259773 h 2436905"/>
                <a:gd name="connsiteX147" fmla="*/ 822613 w 6007531"/>
                <a:gd name="connsiteY147" fmla="*/ 259773 h 2436905"/>
                <a:gd name="connsiteX148" fmla="*/ 822613 w 6007531"/>
                <a:gd name="connsiteY148" fmla="*/ 239791 h 2436905"/>
                <a:gd name="connsiteX149" fmla="*/ 765997 w 6007531"/>
                <a:gd name="connsiteY149" fmla="*/ 239791 h 2436905"/>
                <a:gd name="connsiteX150" fmla="*/ 765997 w 6007531"/>
                <a:gd name="connsiteY150" fmla="*/ 196495 h 2436905"/>
                <a:gd name="connsiteX151" fmla="*/ 676075 w 6007531"/>
                <a:gd name="connsiteY151" fmla="*/ 196495 h 2436905"/>
                <a:gd name="connsiteX152" fmla="*/ 676075 w 6007531"/>
                <a:gd name="connsiteY152" fmla="*/ 166521 h 2436905"/>
                <a:gd name="connsiteX153" fmla="*/ 602806 w 6007531"/>
                <a:gd name="connsiteY153" fmla="*/ 166521 h 2436905"/>
                <a:gd name="connsiteX154" fmla="*/ 602806 w 6007531"/>
                <a:gd name="connsiteY154" fmla="*/ 136547 h 2436905"/>
                <a:gd name="connsiteX155" fmla="*/ 562841 w 6007531"/>
                <a:gd name="connsiteY155" fmla="*/ 136547 h 2436905"/>
                <a:gd name="connsiteX156" fmla="*/ 562841 w 6007531"/>
                <a:gd name="connsiteY156" fmla="*/ 116565 h 2436905"/>
                <a:gd name="connsiteX157" fmla="*/ 492903 w 6007531"/>
                <a:gd name="connsiteY157" fmla="*/ 116565 h 2436905"/>
                <a:gd name="connsiteX158" fmla="*/ 492903 w 6007531"/>
                <a:gd name="connsiteY158" fmla="*/ 86591 h 2436905"/>
                <a:gd name="connsiteX159" fmla="*/ 422963 w 6007531"/>
                <a:gd name="connsiteY159" fmla="*/ 86591 h 2436905"/>
                <a:gd name="connsiteX160" fmla="*/ 422963 w 6007531"/>
                <a:gd name="connsiteY160" fmla="*/ 69939 h 2436905"/>
                <a:gd name="connsiteX161" fmla="*/ 346363 w 6007531"/>
                <a:gd name="connsiteY161" fmla="*/ 69939 h 2436905"/>
                <a:gd name="connsiteX162" fmla="*/ 346363 w 6007531"/>
                <a:gd name="connsiteY162" fmla="*/ 53286 h 2436905"/>
                <a:gd name="connsiteX163" fmla="*/ 299737 w 6007531"/>
                <a:gd name="connsiteY163" fmla="*/ 53286 h 2436905"/>
                <a:gd name="connsiteX164" fmla="*/ 299737 w 6007531"/>
                <a:gd name="connsiteY164" fmla="*/ 39965 h 2436905"/>
                <a:gd name="connsiteX165" fmla="*/ 263103 w 6007531"/>
                <a:gd name="connsiteY165" fmla="*/ 39965 h 2436905"/>
                <a:gd name="connsiteX166" fmla="*/ 263103 w 6007531"/>
                <a:gd name="connsiteY166" fmla="*/ 23313 h 2436905"/>
                <a:gd name="connsiteX167" fmla="*/ 236460 w 6007531"/>
                <a:gd name="connsiteY167" fmla="*/ 23313 h 2436905"/>
                <a:gd name="connsiteX168" fmla="*/ 236460 w 6007531"/>
                <a:gd name="connsiteY168" fmla="*/ 0 h 2436905"/>
                <a:gd name="connsiteX169" fmla="*/ 0 w 6007531"/>
                <a:gd name="connsiteY169" fmla="*/ 0 h 24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6007531" h="2436905">
                  <a:moveTo>
                    <a:pt x="6007532" y="2436905"/>
                  </a:moveTo>
                  <a:lnTo>
                    <a:pt x="5297282" y="2436905"/>
                  </a:lnTo>
                  <a:lnTo>
                    <a:pt x="5297282" y="2394081"/>
                  </a:lnTo>
                  <a:lnTo>
                    <a:pt x="5204479" y="2394081"/>
                  </a:lnTo>
                  <a:lnTo>
                    <a:pt x="5204479" y="2333407"/>
                  </a:lnTo>
                  <a:lnTo>
                    <a:pt x="4990329" y="2333407"/>
                  </a:lnTo>
                  <a:lnTo>
                    <a:pt x="4990329" y="2294145"/>
                  </a:lnTo>
                  <a:lnTo>
                    <a:pt x="4847568" y="2294145"/>
                  </a:lnTo>
                  <a:lnTo>
                    <a:pt x="4847568" y="2258454"/>
                  </a:lnTo>
                  <a:lnTo>
                    <a:pt x="4740498" y="2258454"/>
                  </a:lnTo>
                  <a:lnTo>
                    <a:pt x="4740498" y="2219192"/>
                  </a:lnTo>
                  <a:lnTo>
                    <a:pt x="4608433" y="2219192"/>
                  </a:lnTo>
                  <a:lnTo>
                    <a:pt x="4608433" y="2212049"/>
                  </a:lnTo>
                  <a:lnTo>
                    <a:pt x="4544187" y="2212049"/>
                  </a:lnTo>
                  <a:lnTo>
                    <a:pt x="4544187" y="2183502"/>
                  </a:lnTo>
                  <a:lnTo>
                    <a:pt x="4469235" y="2183502"/>
                  </a:lnTo>
                  <a:lnTo>
                    <a:pt x="4469235" y="2144240"/>
                  </a:lnTo>
                  <a:lnTo>
                    <a:pt x="4380014" y="2144240"/>
                  </a:lnTo>
                  <a:lnTo>
                    <a:pt x="4380014" y="2133534"/>
                  </a:lnTo>
                  <a:lnTo>
                    <a:pt x="4283641" y="2133534"/>
                  </a:lnTo>
                  <a:lnTo>
                    <a:pt x="4283641" y="2062144"/>
                  </a:lnTo>
                  <a:lnTo>
                    <a:pt x="4119467" y="2062144"/>
                  </a:lnTo>
                  <a:lnTo>
                    <a:pt x="4119467" y="2040732"/>
                  </a:lnTo>
                  <a:lnTo>
                    <a:pt x="4080205" y="2040732"/>
                  </a:lnTo>
                  <a:lnTo>
                    <a:pt x="4080205" y="2026454"/>
                  </a:lnTo>
                  <a:lnTo>
                    <a:pt x="4037371" y="2026454"/>
                  </a:lnTo>
                  <a:lnTo>
                    <a:pt x="4037371" y="2008614"/>
                  </a:lnTo>
                  <a:lnTo>
                    <a:pt x="3951713" y="2008614"/>
                  </a:lnTo>
                  <a:lnTo>
                    <a:pt x="3951713" y="1994336"/>
                  </a:lnTo>
                  <a:lnTo>
                    <a:pt x="3901745" y="1994336"/>
                  </a:lnTo>
                  <a:lnTo>
                    <a:pt x="3901745" y="1962217"/>
                  </a:lnTo>
                  <a:lnTo>
                    <a:pt x="3873199" y="1962217"/>
                  </a:lnTo>
                  <a:lnTo>
                    <a:pt x="3873199" y="1944367"/>
                  </a:lnTo>
                  <a:lnTo>
                    <a:pt x="3826793" y="1944367"/>
                  </a:lnTo>
                  <a:lnTo>
                    <a:pt x="3826793" y="1922955"/>
                  </a:lnTo>
                  <a:lnTo>
                    <a:pt x="3744706" y="1922955"/>
                  </a:lnTo>
                  <a:lnTo>
                    <a:pt x="3744706" y="1905105"/>
                  </a:lnTo>
                  <a:lnTo>
                    <a:pt x="3701872" y="1905105"/>
                  </a:lnTo>
                  <a:lnTo>
                    <a:pt x="3701872" y="1887265"/>
                  </a:lnTo>
                  <a:lnTo>
                    <a:pt x="3680460" y="1887265"/>
                  </a:lnTo>
                  <a:lnTo>
                    <a:pt x="3680460" y="1872987"/>
                  </a:lnTo>
                  <a:lnTo>
                    <a:pt x="3487731" y="1872987"/>
                  </a:lnTo>
                  <a:lnTo>
                    <a:pt x="3487731" y="1826581"/>
                  </a:lnTo>
                  <a:lnTo>
                    <a:pt x="3427057" y="1826581"/>
                  </a:lnTo>
                  <a:lnTo>
                    <a:pt x="3427057" y="1783757"/>
                  </a:lnTo>
                  <a:lnTo>
                    <a:pt x="3398501" y="1783757"/>
                  </a:lnTo>
                  <a:lnTo>
                    <a:pt x="3398501" y="1755201"/>
                  </a:lnTo>
                  <a:lnTo>
                    <a:pt x="3309271" y="1755201"/>
                  </a:lnTo>
                  <a:lnTo>
                    <a:pt x="3309271" y="1737361"/>
                  </a:lnTo>
                  <a:lnTo>
                    <a:pt x="3252168" y="1737361"/>
                  </a:lnTo>
                  <a:lnTo>
                    <a:pt x="3252168" y="1712377"/>
                  </a:lnTo>
                  <a:lnTo>
                    <a:pt x="3195057" y="1712377"/>
                  </a:lnTo>
                  <a:lnTo>
                    <a:pt x="3195057" y="1673115"/>
                  </a:lnTo>
                  <a:lnTo>
                    <a:pt x="3137954" y="1673115"/>
                  </a:lnTo>
                  <a:lnTo>
                    <a:pt x="3137954" y="1640987"/>
                  </a:lnTo>
                  <a:lnTo>
                    <a:pt x="3070136" y="1640987"/>
                  </a:lnTo>
                  <a:lnTo>
                    <a:pt x="3070136" y="1623146"/>
                  </a:lnTo>
                  <a:lnTo>
                    <a:pt x="3013034" y="1623146"/>
                  </a:lnTo>
                  <a:lnTo>
                    <a:pt x="3013034" y="1601734"/>
                  </a:lnTo>
                  <a:lnTo>
                    <a:pt x="2948788" y="1601734"/>
                  </a:lnTo>
                  <a:lnTo>
                    <a:pt x="2948788" y="1587456"/>
                  </a:lnTo>
                  <a:lnTo>
                    <a:pt x="2855995" y="1587456"/>
                  </a:lnTo>
                  <a:lnTo>
                    <a:pt x="2855995" y="1558900"/>
                  </a:lnTo>
                  <a:lnTo>
                    <a:pt x="2813161" y="1558900"/>
                  </a:lnTo>
                  <a:lnTo>
                    <a:pt x="2813161" y="1530344"/>
                  </a:lnTo>
                  <a:lnTo>
                    <a:pt x="2766765" y="1530344"/>
                  </a:lnTo>
                  <a:lnTo>
                    <a:pt x="2766765" y="1519638"/>
                  </a:lnTo>
                  <a:lnTo>
                    <a:pt x="2702519" y="1519638"/>
                  </a:lnTo>
                  <a:lnTo>
                    <a:pt x="2702519" y="1498226"/>
                  </a:lnTo>
                  <a:lnTo>
                    <a:pt x="2641845" y="1498226"/>
                  </a:lnTo>
                  <a:lnTo>
                    <a:pt x="2641845" y="1469670"/>
                  </a:lnTo>
                  <a:lnTo>
                    <a:pt x="2577599" y="1469670"/>
                  </a:lnTo>
                  <a:lnTo>
                    <a:pt x="2577599" y="1430408"/>
                  </a:lnTo>
                  <a:lnTo>
                    <a:pt x="2513352" y="1430408"/>
                  </a:lnTo>
                  <a:lnTo>
                    <a:pt x="2513352" y="1405424"/>
                  </a:lnTo>
                  <a:lnTo>
                    <a:pt x="2477662" y="1405424"/>
                  </a:lnTo>
                  <a:lnTo>
                    <a:pt x="2477662" y="1373306"/>
                  </a:lnTo>
                  <a:lnTo>
                    <a:pt x="2424122" y="1373306"/>
                  </a:lnTo>
                  <a:lnTo>
                    <a:pt x="2424122" y="1362600"/>
                  </a:lnTo>
                  <a:lnTo>
                    <a:pt x="2395576" y="1362600"/>
                  </a:lnTo>
                  <a:lnTo>
                    <a:pt x="2395576" y="1326909"/>
                  </a:lnTo>
                  <a:lnTo>
                    <a:pt x="2313480" y="1326909"/>
                  </a:lnTo>
                  <a:lnTo>
                    <a:pt x="2313480" y="1298353"/>
                  </a:lnTo>
                  <a:lnTo>
                    <a:pt x="2224259" y="1298353"/>
                  </a:lnTo>
                  <a:lnTo>
                    <a:pt x="2224259" y="1269797"/>
                  </a:lnTo>
                  <a:lnTo>
                    <a:pt x="2220687" y="1269797"/>
                  </a:lnTo>
                  <a:lnTo>
                    <a:pt x="2220687" y="1251957"/>
                  </a:lnTo>
                  <a:lnTo>
                    <a:pt x="2174291" y="1251957"/>
                  </a:lnTo>
                  <a:lnTo>
                    <a:pt x="2174291" y="1237679"/>
                  </a:lnTo>
                  <a:lnTo>
                    <a:pt x="2124323" y="1237679"/>
                  </a:lnTo>
                  <a:lnTo>
                    <a:pt x="2124323" y="1198417"/>
                  </a:lnTo>
                  <a:lnTo>
                    <a:pt x="2095767" y="1198417"/>
                  </a:lnTo>
                  <a:lnTo>
                    <a:pt x="2095767" y="1173433"/>
                  </a:lnTo>
                  <a:lnTo>
                    <a:pt x="2060077" y="1173433"/>
                  </a:lnTo>
                  <a:lnTo>
                    <a:pt x="2060077" y="1134171"/>
                  </a:lnTo>
                  <a:lnTo>
                    <a:pt x="2006537" y="1134171"/>
                  </a:lnTo>
                  <a:lnTo>
                    <a:pt x="2006537" y="1105625"/>
                  </a:lnTo>
                  <a:lnTo>
                    <a:pt x="1942290" y="1105625"/>
                  </a:lnTo>
                  <a:lnTo>
                    <a:pt x="1942290" y="1080641"/>
                  </a:lnTo>
                  <a:lnTo>
                    <a:pt x="1917306" y="1080641"/>
                  </a:lnTo>
                  <a:lnTo>
                    <a:pt x="1917306" y="1048513"/>
                  </a:lnTo>
                  <a:lnTo>
                    <a:pt x="1892322" y="1048513"/>
                  </a:lnTo>
                  <a:lnTo>
                    <a:pt x="1892322" y="1027100"/>
                  </a:lnTo>
                  <a:lnTo>
                    <a:pt x="1835220" y="1027100"/>
                  </a:lnTo>
                  <a:lnTo>
                    <a:pt x="1835220" y="1005688"/>
                  </a:lnTo>
                  <a:lnTo>
                    <a:pt x="1803102" y="1005688"/>
                  </a:lnTo>
                  <a:lnTo>
                    <a:pt x="1803102" y="973561"/>
                  </a:lnTo>
                  <a:lnTo>
                    <a:pt x="1756696" y="973561"/>
                  </a:lnTo>
                  <a:lnTo>
                    <a:pt x="1756696" y="941442"/>
                  </a:lnTo>
                  <a:lnTo>
                    <a:pt x="1706728" y="941442"/>
                  </a:lnTo>
                  <a:lnTo>
                    <a:pt x="1706728" y="905750"/>
                  </a:lnTo>
                  <a:lnTo>
                    <a:pt x="1688887" y="905750"/>
                  </a:lnTo>
                  <a:lnTo>
                    <a:pt x="1688887" y="884335"/>
                  </a:lnTo>
                  <a:lnTo>
                    <a:pt x="1553261" y="884335"/>
                  </a:lnTo>
                  <a:lnTo>
                    <a:pt x="1553261" y="820091"/>
                  </a:lnTo>
                  <a:lnTo>
                    <a:pt x="1456325" y="820091"/>
                  </a:lnTo>
                  <a:lnTo>
                    <a:pt x="1456325" y="745415"/>
                  </a:lnTo>
                  <a:lnTo>
                    <a:pt x="1418758" y="745415"/>
                  </a:lnTo>
                  <a:lnTo>
                    <a:pt x="1418758" y="719371"/>
                  </a:lnTo>
                  <a:lnTo>
                    <a:pt x="1388783" y="719371"/>
                  </a:lnTo>
                  <a:lnTo>
                    <a:pt x="1388783" y="689396"/>
                  </a:lnTo>
                  <a:lnTo>
                    <a:pt x="1362142" y="689396"/>
                  </a:lnTo>
                  <a:lnTo>
                    <a:pt x="1362142" y="679406"/>
                  </a:lnTo>
                  <a:lnTo>
                    <a:pt x="1342158" y="679406"/>
                  </a:lnTo>
                  <a:lnTo>
                    <a:pt x="1342158" y="652762"/>
                  </a:lnTo>
                  <a:lnTo>
                    <a:pt x="1278884" y="652762"/>
                  </a:lnTo>
                  <a:lnTo>
                    <a:pt x="1278884" y="606136"/>
                  </a:lnTo>
                  <a:lnTo>
                    <a:pt x="1248909" y="606136"/>
                  </a:lnTo>
                  <a:lnTo>
                    <a:pt x="1248909" y="562841"/>
                  </a:lnTo>
                  <a:lnTo>
                    <a:pt x="1208942" y="562841"/>
                  </a:lnTo>
                  <a:lnTo>
                    <a:pt x="1208942" y="526206"/>
                  </a:lnTo>
                  <a:lnTo>
                    <a:pt x="1192292" y="526206"/>
                  </a:lnTo>
                  <a:lnTo>
                    <a:pt x="1192292" y="499563"/>
                  </a:lnTo>
                  <a:lnTo>
                    <a:pt x="1162317" y="499563"/>
                  </a:lnTo>
                  <a:lnTo>
                    <a:pt x="1162317" y="479581"/>
                  </a:lnTo>
                  <a:lnTo>
                    <a:pt x="1129008" y="479581"/>
                  </a:lnTo>
                  <a:lnTo>
                    <a:pt x="1129008" y="442946"/>
                  </a:lnTo>
                  <a:lnTo>
                    <a:pt x="1049084" y="442946"/>
                  </a:lnTo>
                  <a:lnTo>
                    <a:pt x="1049084" y="406311"/>
                  </a:lnTo>
                  <a:lnTo>
                    <a:pt x="1012450" y="406311"/>
                  </a:lnTo>
                  <a:lnTo>
                    <a:pt x="1012450" y="359685"/>
                  </a:lnTo>
                  <a:lnTo>
                    <a:pt x="959158" y="359685"/>
                  </a:lnTo>
                  <a:lnTo>
                    <a:pt x="959158" y="329711"/>
                  </a:lnTo>
                  <a:lnTo>
                    <a:pt x="929187" y="329711"/>
                  </a:lnTo>
                  <a:lnTo>
                    <a:pt x="929187" y="296407"/>
                  </a:lnTo>
                  <a:lnTo>
                    <a:pt x="839266" y="296407"/>
                  </a:lnTo>
                  <a:lnTo>
                    <a:pt x="839266" y="259773"/>
                  </a:lnTo>
                  <a:lnTo>
                    <a:pt x="822613" y="259773"/>
                  </a:lnTo>
                  <a:lnTo>
                    <a:pt x="822613" y="239791"/>
                  </a:lnTo>
                  <a:lnTo>
                    <a:pt x="765997" y="239791"/>
                  </a:lnTo>
                  <a:lnTo>
                    <a:pt x="765997" y="196495"/>
                  </a:lnTo>
                  <a:lnTo>
                    <a:pt x="676075" y="196495"/>
                  </a:lnTo>
                  <a:lnTo>
                    <a:pt x="676075" y="166521"/>
                  </a:lnTo>
                  <a:lnTo>
                    <a:pt x="602806" y="166521"/>
                  </a:lnTo>
                  <a:lnTo>
                    <a:pt x="602806" y="136547"/>
                  </a:lnTo>
                  <a:lnTo>
                    <a:pt x="562841" y="136547"/>
                  </a:lnTo>
                  <a:lnTo>
                    <a:pt x="562841" y="116565"/>
                  </a:lnTo>
                  <a:lnTo>
                    <a:pt x="492903" y="116565"/>
                  </a:lnTo>
                  <a:lnTo>
                    <a:pt x="492903" y="86591"/>
                  </a:lnTo>
                  <a:lnTo>
                    <a:pt x="422963" y="86591"/>
                  </a:lnTo>
                  <a:lnTo>
                    <a:pt x="422963" y="69939"/>
                  </a:lnTo>
                  <a:lnTo>
                    <a:pt x="346363" y="69939"/>
                  </a:lnTo>
                  <a:lnTo>
                    <a:pt x="346363" y="53286"/>
                  </a:lnTo>
                  <a:lnTo>
                    <a:pt x="299737" y="53286"/>
                  </a:lnTo>
                  <a:lnTo>
                    <a:pt x="299737" y="39965"/>
                  </a:lnTo>
                  <a:lnTo>
                    <a:pt x="263103" y="39965"/>
                  </a:lnTo>
                  <a:lnTo>
                    <a:pt x="263103" y="23313"/>
                  </a:lnTo>
                  <a:lnTo>
                    <a:pt x="236460" y="23313"/>
                  </a:lnTo>
                  <a:lnTo>
                    <a:pt x="236460"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69" name="Freeform: Shape 13">
              <a:extLst>
                <a:ext uri="{FF2B5EF4-FFF2-40B4-BE49-F238E27FC236}">
                  <a16:creationId xmlns:a16="http://schemas.microsoft.com/office/drawing/2014/main" id="{71D01E48-1619-5CE2-A437-40D4FEC749C9}"/>
                </a:ext>
              </a:extLst>
            </p:cNvPr>
            <p:cNvSpPr/>
            <p:nvPr/>
          </p:nvSpPr>
          <p:spPr>
            <a:xfrm>
              <a:off x="3121235" y="21717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0" name="Freeform: Shape 15">
              <a:extLst>
                <a:ext uri="{FF2B5EF4-FFF2-40B4-BE49-F238E27FC236}">
                  <a16:creationId xmlns:a16="http://schemas.microsoft.com/office/drawing/2014/main" id="{AADD3F1F-D407-7A19-9771-37641C98BE30}"/>
                </a:ext>
              </a:extLst>
            </p:cNvPr>
            <p:cNvSpPr/>
            <p:nvPr/>
          </p:nvSpPr>
          <p:spPr>
            <a:xfrm>
              <a:off x="3235535" y="21717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1" name="Freeform: Shape 17">
              <a:extLst>
                <a:ext uri="{FF2B5EF4-FFF2-40B4-BE49-F238E27FC236}">
                  <a16:creationId xmlns:a16="http://schemas.microsoft.com/office/drawing/2014/main" id="{83DE53DE-E64D-EAD6-6198-CC921F9394F6}"/>
                </a:ext>
              </a:extLst>
            </p:cNvPr>
            <p:cNvSpPr/>
            <p:nvPr/>
          </p:nvSpPr>
          <p:spPr>
            <a:xfrm>
              <a:off x="3273635" y="21717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2" name="Freeform: Shape 19">
              <a:extLst>
                <a:ext uri="{FF2B5EF4-FFF2-40B4-BE49-F238E27FC236}">
                  <a16:creationId xmlns:a16="http://schemas.microsoft.com/office/drawing/2014/main" id="{56975AE0-C6A5-6575-66EB-6713788EC2ED}"/>
                </a:ext>
              </a:extLst>
            </p:cNvPr>
            <p:cNvSpPr/>
            <p:nvPr/>
          </p:nvSpPr>
          <p:spPr>
            <a:xfrm>
              <a:off x="3349835" y="22098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3" name="Freeform: Shape 24">
              <a:extLst>
                <a:ext uri="{FF2B5EF4-FFF2-40B4-BE49-F238E27FC236}">
                  <a16:creationId xmlns:a16="http://schemas.microsoft.com/office/drawing/2014/main" id="{C867EF9F-2061-5CDA-8175-7D2EDD97015A}"/>
                </a:ext>
              </a:extLst>
            </p:cNvPr>
            <p:cNvSpPr/>
            <p:nvPr/>
          </p:nvSpPr>
          <p:spPr>
            <a:xfrm>
              <a:off x="3406985" y="22288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4" name="Freeform: Shape 26">
              <a:extLst>
                <a:ext uri="{FF2B5EF4-FFF2-40B4-BE49-F238E27FC236}">
                  <a16:creationId xmlns:a16="http://schemas.microsoft.com/office/drawing/2014/main" id="{10047F52-6025-0A50-0E27-D88723AADBFA}"/>
                </a:ext>
              </a:extLst>
            </p:cNvPr>
            <p:cNvSpPr/>
            <p:nvPr/>
          </p:nvSpPr>
          <p:spPr>
            <a:xfrm>
              <a:off x="3635585" y="2286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5" name="Freeform: Shape 28">
              <a:extLst>
                <a:ext uri="{FF2B5EF4-FFF2-40B4-BE49-F238E27FC236}">
                  <a16:creationId xmlns:a16="http://schemas.microsoft.com/office/drawing/2014/main" id="{9F86976F-699C-B164-DD60-BB305B0D81C7}"/>
                </a:ext>
              </a:extLst>
            </p:cNvPr>
            <p:cNvSpPr/>
            <p:nvPr/>
          </p:nvSpPr>
          <p:spPr>
            <a:xfrm>
              <a:off x="3692735" y="2286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6" name="Freeform: Shape 30">
              <a:extLst>
                <a:ext uri="{FF2B5EF4-FFF2-40B4-BE49-F238E27FC236}">
                  <a16:creationId xmlns:a16="http://schemas.microsoft.com/office/drawing/2014/main" id="{BF1BFC7A-FA60-100B-BD21-B444F6CCED26}"/>
                </a:ext>
              </a:extLst>
            </p:cNvPr>
            <p:cNvSpPr/>
            <p:nvPr/>
          </p:nvSpPr>
          <p:spPr>
            <a:xfrm>
              <a:off x="3807036" y="2362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7" name="Freeform: Shape 32">
              <a:extLst>
                <a:ext uri="{FF2B5EF4-FFF2-40B4-BE49-F238E27FC236}">
                  <a16:creationId xmlns:a16="http://schemas.microsoft.com/office/drawing/2014/main" id="{901754B9-5B49-4C34-5231-E814BC281137}"/>
                </a:ext>
              </a:extLst>
            </p:cNvPr>
            <p:cNvSpPr/>
            <p:nvPr/>
          </p:nvSpPr>
          <p:spPr>
            <a:xfrm>
              <a:off x="3959436" y="2457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8" name="Freeform: Shape 34">
              <a:extLst>
                <a:ext uri="{FF2B5EF4-FFF2-40B4-BE49-F238E27FC236}">
                  <a16:creationId xmlns:a16="http://schemas.microsoft.com/office/drawing/2014/main" id="{93A1BAF7-D855-3534-276D-87C6E7988A2B}"/>
                </a:ext>
              </a:extLst>
            </p:cNvPr>
            <p:cNvSpPr/>
            <p:nvPr/>
          </p:nvSpPr>
          <p:spPr>
            <a:xfrm>
              <a:off x="3978486" y="2457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9" name="Freeform: Shape 37">
              <a:extLst>
                <a:ext uri="{FF2B5EF4-FFF2-40B4-BE49-F238E27FC236}">
                  <a16:creationId xmlns:a16="http://schemas.microsoft.com/office/drawing/2014/main" id="{5FB6D70E-998A-93E0-FFA5-7727EC50A75B}"/>
                </a:ext>
              </a:extLst>
            </p:cNvPr>
            <p:cNvSpPr/>
            <p:nvPr/>
          </p:nvSpPr>
          <p:spPr>
            <a:xfrm>
              <a:off x="4226137" y="264795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0" name="Freeform: Shape 39">
              <a:extLst>
                <a:ext uri="{FF2B5EF4-FFF2-40B4-BE49-F238E27FC236}">
                  <a16:creationId xmlns:a16="http://schemas.microsoft.com/office/drawing/2014/main" id="{639F058A-447B-88AB-0CF7-0B8A60C1D360}"/>
                </a:ext>
              </a:extLst>
            </p:cNvPr>
            <p:cNvSpPr/>
            <p:nvPr/>
          </p:nvSpPr>
          <p:spPr>
            <a:xfrm>
              <a:off x="4378537" y="28194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1" name="Freeform: Shape 41">
              <a:extLst>
                <a:ext uri="{FF2B5EF4-FFF2-40B4-BE49-F238E27FC236}">
                  <a16:creationId xmlns:a16="http://schemas.microsoft.com/office/drawing/2014/main" id="{E0B64961-9BF2-0CEB-95FE-91E1D8D6D6FF}"/>
                </a:ext>
              </a:extLst>
            </p:cNvPr>
            <p:cNvSpPr/>
            <p:nvPr/>
          </p:nvSpPr>
          <p:spPr>
            <a:xfrm>
              <a:off x="4513982" y="2969704"/>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2" name="Freeform: Shape 43">
              <a:extLst>
                <a:ext uri="{FF2B5EF4-FFF2-40B4-BE49-F238E27FC236}">
                  <a16:creationId xmlns:a16="http://schemas.microsoft.com/office/drawing/2014/main" id="{78823587-1213-485F-7C2D-F43EF654C37D}"/>
                </a:ext>
              </a:extLst>
            </p:cNvPr>
            <p:cNvSpPr/>
            <p:nvPr/>
          </p:nvSpPr>
          <p:spPr>
            <a:xfrm>
              <a:off x="5083387" y="3276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3" name="Freeform: Shape 45">
              <a:extLst>
                <a:ext uri="{FF2B5EF4-FFF2-40B4-BE49-F238E27FC236}">
                  <a16:creationId xmlns:a16="http://schemas.microsoft.com/office/drawing/2014/main" id="{0D303E84-7CB6-BA89-CD3F-2EE8D12E7A1C}"/>
                </a:ext>
              </a:extLst>
            </p:cNvPr>
            <p:cNvSpPr/>
            <p:nvPr/>
          </p:nvSpPr>
          <p:spPr>
            <a:xfrm>
              <a:off x="5083387" y="3276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4" name="Freeform: Shape 47">
              <a:extLst>
                <a:ext uri="{FF2B5EF4-FFF2-40B4-BE49-F238E27FC236}">
                  <a16:creationId xmlns:a16="http://schemas.microsoft.com/office/drawing/2014/main" id="{E13C4FF0-02C6-E03B-5EC7-3BF7B3EE3A42}"/>
                </a:ext>
              </a:extLst>
            </p:cNvPr>
            <p:cNvSpPr/>
            <p:nvPr/>
          </p:nvSpPr>
          <p:spPr>
            <a:xfrm>
              <a:off x="5140537" y="3333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5" name="Freeform: Shape 49">
              <a:extLst>
                <a:ext uri="{FF2B5EF4-FFF2-40B4-BE49-F238E27FC236}">
                  <a16:creationId xmlns:a16="http://schemas.microsoft.com/office/drawing/2014/main" id="{278856D4-8438-4238-6733-A4468CFFD11F}"/>
                </a:ext>
              </a:extLst>
            </p:cNvPr>
            <p:cNvSpPr/>
            <p:nvPr/>
          </p:nvSpPr>
          <p:spPr>
            <a:xfrm>
              <a:off x="5197687" y="3409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6" name="Freeform: Shape 51">
              <a:extLst>
                <a:ext uri="{FF2B5EF4-FFF2-40B4-BE49-F238E27FC236}">
                  <a16:creationId xmlns:a16="http://schemas.microsoft.com/office/drawing/2014/main" id="{89CFB42F-06D6-FE8A-C997-01AFCD3C4920}"/>
                </a:ext>
              </a:extLst>
            </p:cNvPr>
            <p:cNvSpPr/>
            <p:nvPr/>
          </p:nvSpPr>
          <p:spPr>
            <a:xfrm>
              <a:off x="5254837" y="34290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7" name="Freeform: Shape 53">
              <a:extLst>
                <a:ext uri="{FF2B5EF4-FFF2-40B4-BE49-F238E27FC236}">
                  <a16:creationId xmlns:a16="http://schemas.microsoft.com/office/drawing/2014/main" id="{9C3BCB4A-F719-3F70-39F7-CAA7C4587AD6}"/>
                </a:ext>
              </a:extLst>
            </p:cNvPr>
            <p:cNvSpPr/>
            <p:nvPr/>
          </p:nvSpPr>
          <p:spPr>
            <a:xfrm>
              <a:off x="5331037" y="3467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8" name="Freeform: Shape 55">
              <a:extLst>
                <a:ext uri="{FF2B5EF4-FFF2-40B4-BE49-F238E27FC236}">
                  <a16:creationId xmlns:a16="http://schemas.microsoft.com/office/drawing/2014/main" id="{7340AD35-FCE6-EFE2-18F6-FFE41E41EF32}"/>
                </a:ext>
              </a:extLst>
            </p:cNvPr>
            <p:cNvSpPr/>
            <p:nvPr/>
          </p:nvSpPr>
          <p:spPr>
            <a:xfrm>
              <a:off x="5350087" y="3467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9" name="Freeform: Shape 57">
              <a:extLst>
                <a:ext uri="{FF2B5EF4-FFF2-40B4-BE49-F238E27FC236}">
                  <a16:creationId xmlns:a16="http://schemas.microsoft.com/office/drawing/2014/main" id="{FE5367AB-08FA-89E4-6023-006A0F65194E}"/>
                </a:ext>
              </a:extLst>
            </p:cNvPr>
            <p:cNvSpPr/>
            <p:nvPr/>
          </p:nvSpPr>
          <p:spPr>
            <a:xfrm>
              <a:off x="5369137" y="3467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0" name="Freeform: Shape 59">
              <a:extLst>
                <a:ext uri="{FF2B5EF4-FFF2-40B4-BE49-F238E27FC236}">
                  <a16:creationId xmlns:a16="http://schemas.microsoft.com/office/drawing/2014/main" id="{12374143-4953-D06C-3BB5-6544B2D1F421}"/>
                </a:ext>
              </a:extLst>
            </p:cNvPr>
            <p:cNvSpPr/>
            <p:nvPr/>
          </p:nvSpPr>
          <p:spPr>
            <a:xfrm>
              <a:off x="5426287" y="35052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1" name="Freeform: Shape 61">
              <a:extLst>
                <a:ext uri="{FF2B5EF4-FFF2-40B4-BE49-F238E27FC236}">
                  <a16:creationId xmlns:a16="http://schemas.microsoft.com/office/drawing/2014/main" id="{F25B7498-1F94-08C5-9646-AA37BA839060}"/>
                </a:ext>
              </a:extLst>
            </p:cNvPr>
            <p:cNvSpPr/>
            <p:nvPr/>
          </p:nvSpPr>
          <p:spPr>
            <a:xfrm>
              <a:off x="5483437" y="3543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2" name="Freeform: Shape 63">
              <a:extLst>
                <a:ext uri="{FF2B5EF4-FFF2-40B4-BE49-F238E27FC236}">
                  <a16:creationId xmlns:a16="http://schemas.microsoft.com/office/drawing/2014/main" id="{A2EBA884-B73A-4B4A-9FE7-74E6CDDA37A7}"/>
                </a:ext>
              </a:extLst>
            </p:cNvPr>
            <p:cNvSpPr/>
            <p:nvPr/>
          </p:nvSpPr>
          <p:spPr>
            <a:xfrm>
              <a:off x="5578687" y="35623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3" name="Freeform: Shape 65">
              <a:extLst>
                <a:ext uri="{FF2B5EF4-FFF2-40B4-BE49-F238E27FC236}">
                  <a16:creationId xmlns:a16="http://schemas.microsoft.com/office/drawing/2014/main" id="{97EEF1D5-07DC-4FE4-5874-AB0445ABC5FC}"/>
                </a:ext>
              </a:extLst>
            </p:cNvPr>
            <p:cNvSpPr/>
            <p:nvPr/>
          </p:nvSpPr>
          <p:spPr>
            <a:xfrm>
              <a:off x="5597737" y="36004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4" name="Freeform: Shape 67">
              <a:extLst>
                <a:ext uri="{FF2B5EF4-FFF2-40B4-BE49-F238E27FC236}">
                  <a16:creationId xmlns:a16="http://schemas.microsoft.com/office/drawing/2014/main" id="{C7D95BAC-BD16-73D5-3DA1-AE54FDBE21F2}"/>
                </a:ext>
              </a:extLst>
            </p:cNvPr>
            <p:cNvSpPr/>
            <p:nvPr/>
          </p:nvSpPr>
          <p:spPr>
            <a:xfrm>
              <a:off x="5635837" y="36004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5" name="Freeform: Shape 69">
              <a:extLst>
                <a:ext uri="{FF2B5EF4-FFF2-40B4-BE49-F238E27FC236}">
                  <a16:creationId xmlns:a16="http://schemas.microsoft.com/office/drawing/2014/main" id="{88DAC883-B8DA-392E-7325-7BD0013CD6EF}"/>
                </a:ext>
              </a:extLst>
            </p:cNvPr>
            <p:cNvSpPr/>
            <p:nvPr/>
          </p:nvSpPr>
          <p:spPr>
            <a:xfrm>
              <a:off x="5654887" y="36004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6" name="Freeform: Shape 71">
              <a:extLst>
                <a:ext uri="{FF2B5EF4-FFF2-40B4-BE49-F238E27FC236}">
                  <a16:creationId xmlns:a16="http://schemas.microsoft.com/office/drawing/2014/main" id="{D4A56CAF-B9AF-8B76-E21B-E72D9A736935}"/>
                </a:ext>
              </a:extLst>
            </p:cNvPr>
            <p:cNvSpPr/>
            <p:nvPr/>
          </p:nvSpPr>
          <p:spPr>
            <a:xfrm>
              <a:off x="5692987" y="36385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7" name="Freeform: Shape 73">
              <a:extLst>
                <a:ext uri="{FF2B5EF4-FFF2-40B4-BE49-F238E27FC236}">
                  <a16:creationId xmlns:a16="http://schemas.microsoft.com/office/drawing/2014/main" id="{50F1C2FD-31C5-31AF-39DD-09D3376D4602}"/>
                </a:ext>
              </a:extLst>
            </p:cNvPr>
            <p:cNvSpPr/>
            <p:nvPr/>
          </p:nvSpPr>
          <p:spPr>
            <a:xfrm>
              <a:off x="5712037" y="36385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8" name="Freeform: Shape 75">
              <a:extLst>
                <a:ext uri="{FF2B5EF4-FFF2-40B4-BE49-F238E27FC236}">
                  <a16:creationId xmlns:a16="http://schemas.microsoft.com/office/drawing/2014/main" id="{54B078E3-F35E-FC2D-D0B5-EA72B1DBFF56}"/>
                </a:ext>
              </a:extLst>
            </p:cNvPr>
            <p:cNvSpPr/>
            <p:nvPr/>
          </p:nvSpPr>
          <p:spPr>
            <a:xfrm>
              <a:off x="5750137" y="36766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9" name="Freeform: Shape 77">
              <a:extLst>
                <a:ext uri="{FF2B5EF4-FFF2-40B4-BE49-F238E27FC236}">
                  <a16:creationId xmlns:a16="http://schemas.microsoft.com/office/drawing/2014/main" id="{E1CE1510-7261-A29B-F804-4149BC907887}"/>
                </a:ext>
              </a:extLst>
            </p:cNvPr>
            <p:cNvSpPr/>
            <p:nvPr/>
          </p:nvSpPr>
          <p:spPr>
            <a:xfrm>
              <a:off x="5769187" y="36766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0" name="Freeform: Shape 79">
              <a:extLst>
                <a:ext uri="{FF2B5EF4-FFF2-40B4-BE49-F238E27FC236}">
                  <a16:creationId xmlns:a16="http://schemas.microsoft.com/office/drawing/2014/main" id="{77EE09C9-6DA8-C31E-D3D1-812E9C8418FA}"/>
                </a:ext>
              </a:extLst>
            </p:cNvPr>
            <p:cNvSpPr/>
            <p:nvPr/>
          </p:nvSpPr>
          <p:spPr>
            <a:xfrm>
              <a:off x="5788237" y="36766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1" name="Freeform: Shape 81">
              <a:extLst>
                <a:ext uri="{FF2B5EF4-FFF2-40B4-BE49-F238E27FC236}">
                  <a16:creationId xmlns:a16="http://schemas.microsoft.com/office/drawing/2014/main" id="{E5D208BA-2F32-4CD0-D7FB-02F361A7F6AC}"/>
                </a:ext>
              </a:extLst>
            </p:cNvPr>
            <p:cNvSpPr/>
            <p:nvPr/>
          </p:nvSpPr>
          <p:spPr>
            <a:xfrm>
              <a:off x="5826337" y="36957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2" name="Freeform: Shape 83">
              <a:extLst>
                <a:ext uri="{FF2B5EF4-FFF2-40B4-BE49-F238E27FC236}">
                  <a16:creationId xmlns:a16="http://schemas.microsoft.com/office/drawing/2014/main" id="{54405EC2-E9CD-CAAE-464E-414A4280F3AC}"/>
                </a:ext>
              </a:extLst>
            </p:cNvPr>
            <p:cNvSpPr/>
            <p:nvPr/>
          </p:nvSpPr>
          <p:spPr>
            <a:xfrm>
              <a:off x="5864437" y="3714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3" name="Freeform: Shape 85">
              <a:extLst>
                <a:ext uri="{FF2B5EF4-FFF2-40B4-BE49-F238E27FC236}">
                  <a16:creationId xmlns:a16="http://schemas.microsoft.com/office/drawing/2014/main" id="{1BEA90C2-073B-1626-296D-5F189EBF68D3}"/>
                </a:ext>
              </a:extLst>
            </p:cNvPr>
            <p:cNvSpPr/>
            <p:nvPr/>
          </p:nvSpPr>
          <p:spPr>
            <a:xfrm>
              <a:off x="5864437" y="36957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4" name="Freeform: Shape 87">
              <a:extLst>
                <a:ext uri="{FF2B5EF4-FFF2-40B4-BE49-F238E27FC236}">
                  <a16:creationId xmlns:a16="http://schemas.microsoft.com/office/drawing/2014/main" id="{7CE60322-5DA8-308A-7981-727C541C14FC}"/>
                </a:ext>
              </a:extLst>
            </p:cNvPr>
            <p:cNvSpPr/>
            <p:nvPr/>
          </p:nvSpPr>
          <p:spPr>
            <a:xfrm>
              <a:off x="5883487" y="3714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5" name="Freeform: Shape 89">
              <a:extLst>
                <a:ext uri="{FF2B5EF4-FFF2-40B4-BE49-F238E27FC236}">
                  <a16:creationId xmlns:a16="http://schemas.microsoft.com/office/drawing/2014/main" id="{FA528CB0-C8F9-332B-4849-EA58E5DF1454}"/>
                </a:ext>
              </a:extLst>
            </p:cNvPr>
            <p:cNvSpPr/>
            <p:nvPr/>
          </p:nvSpPr>
          <p:spPr>
            <a:xfrm>
              <a:off x="5921587" y="37338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6" name="Freeform: Shape 91">
              <a:extLst>
                <a:ext uri="{FF2B5EF4-FFF2-40B4-BE49-F238E27FC236}">
                  <a16:creationId xmlns:a16="http://schemas.microsoft.com/office/drawing/2014/main" id="{B118513F-7DAE-752F-788A-476BE62D50AC}"/>
                </a:ext>
              </a:extLst>
            </p:cNvPr>
            <p:cNvSpPr/>
            <p:nvPr/>
          </p:nvSpPr>
          <p:spPr>
            <a:xfrm>
              <a:off x="5940637" y="37338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7" name="Freeform: Shape 93">
              <a:extLst>
                <a:ext uri="{FF2B5EF4-FFF2-40B4-BE49-F238E27FC236}">
                  <a16:creationId xmlns:a16="http://schemas.microsoft.com/office/drawing/2014/main" id="{5619B531-C03C-1714-5082-6060A99B18DC}"/>
                </a:ext>
              </a:extLst>
            </p:cNvPr>
            <p:cNvSpPr/>
            <p:nvPr/>
          </p:nvSpPr>
          <p:spPr>
            <a:xfrm>
              <a:off x="5959687" y="37528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8" name="Freeform: Shape 95">
              <a:extLst>
                <a:ext uri="{FF2B5EF4-FFF2-40B4-BE49-F238E27FC236}">
                  <a16:creationId xmlns:a16="http://schemas.microsoft.com/office/drawing/2014/main" id="{0328A635-F2EA-3F22-95BB-EC5050513116}"/>
                </a:ext>
              </a:extLst>
            </p:cNvPr>
            <p:cNvSpPr/>
            <p:nvPr/>
          </p:nvSpPr>
          <p:spPr>
            <a:xfrm>
              <a:off x="5978737" y="37528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9" name="Freeform: Shape 97">
              <a:extLst>
                <a:ext uri="{FF2B5EF4-FFF2-40B4-BE49-F238E27FC236}">
                  <a16:creationId xmlns:a16="http://schemas.microsoft.com/office/drawing/2014/main" id="{27DF8366-DB3A-C84C-2C48-1591F02C052B}"/>
                </a:ext>
              </a:extLst>
            </p:cNvPr>
            <p:cNvSpPr/>
            <p:nvPr/>
          </p:nvSpPr>
          <p:spPr>
            <a:xfrm>
              <a:off x="5978737" y="37528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0" name="Freeform: Shape 99">
              <a:extLst>
                <a:ext uri="{FF2B5EF4-FFF2-40B4-BE49-F238E27FC236}">
                  <a16:creationId xmlns:a16="http://schemas.microsoft.com/office/drawing/2014/main" id="{0634D871-311F-382A-375F-66385BDCEBCE}"/>
                </a:ext>
              </a:extLst>
            </p:cNvPr>
            <p:cNvSpPr/>
            <p:nvPr/>
          </p:nvSpPr>
          <p:spPr>
            <a:xfrm>
              <a:off x="5997787" y="37528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1" name="Freeform: Shape 101">
              <a:extLst>
                <a:ext uri="{FF2B5EF4-FFF2-40B4-BE49-F238E27FC236}">
                  <a16:creationId xmlns:a16="http://schemas.microsoft.com/office/drawing/2014/main" id="{DEE286E7-7A68-67D7-A5E9-9E585303CD0B}"/>
                </a:ext>
              </a:extLst>
            </p:cNvPr>
            <p:cNvSpPr/>
            <p:nvPr/>
          </p:nvSpPr>
          <p:spPr>
            <a:xfrm>
              <a:off x="6016837" y="37719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2" name="Freeform: Shape 103">
              <a:extLst>
                <a:ext uri="{FF2B5EF4-FFF2-40B4-BE49-F238E27FC236}">
                  <a16:creationId xmlns:a16="http://schemas.microsoft.com/office/drawing/2014/main" id="{C333EE64-47D3-61E2-763E-57E29636AE71}"/>
                </a:ext>
              </a:extLst>
            </p:cNvPr>
            <p:cNvSpPr/>
            <p:nvPr/>
          </p:nvSpPr>
          <p:spPr>
            <a:xfrm>
              <a:off x="6054937" y="37719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3" name="Freeform: Shape 105">
              <a:extLst>
                <a:ext uri="{FF2B5EF4-FFF2-40B4-BE49-F238E27FC236}">
                  <a16:creationId xmlns:a16="http://schemas.microsoft.com/office/drawing/2014/main" id="{5C57C426-062C-0D00-A037-8527910295B6}"/>
                </a:ext>
              </a:extLst>
            </p:cNvPr>
            <p:cNvSpPr/>
            <p:nvPr/>
          </p:nvSpPr>
          <p:spPr>
            <a:xfrm>
              <a:off x="6093037" y="3790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4" name="Freeform: Shape 107">
              <a:extLst>
                <a:ext uri="{FF2B5EF4-FFF2-40B4-BE49-F238E27FC236}">
                  <a16:creationId xmlns:a16="http://schemas.microsoft.com/office/drawing/2014/main" id="{3C2517EC-0F61-EA67-516F-62109EAF1ACD}"/>
                </a:ext>
              </a:extLst>
            </p:cNvPr>
            <p:cNvSpPr/>
            <p:nvPr/>
          </p:nvSpPr>
          <p:spPr>
            <a:xfrm>
              <a:off x="6150187" y="38100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5" name="Freeform: Shape 109">
              <a:extLst>
                <a:ext uri="{FF2B5EF4-FFF2-40B4-BE49-F238E27FC236}">
                  <a16:creationId xmlns:a16="http://schemas.microsoft.com/office/drawing/2014/main" id="{C1B45B9C-5B06-206A-4A1B-9B7C0324FDA7}"/>
                </a:ext>
              </a:extLst>
            </p:cNvPr>
            <p:cNvSpPr/>
            <p:nvPr/>
          </p:nvSpPr>
          <p:spPr>
            <a:xfrm>
              <a:off x="6226387" y="3848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6" name="Freeform: Shape 111">
              <a:extLst>
                <a:ext uri="{FF2B5EF4-FFF2-40B4-BE49-F238E27FC236}">
                  <a16:creationId xmlns:a16="http://schemas.microsoft.com/office/drawing/2014/main" id="{CAAC5132-F965-6C54-7D8E-D00941DE08F5}"/>
                </a:ext>
              </a:extLst>
            </p:cNvPr>
            <p:cNvSpPr/>
            <p:nvPr/>
          </p:nvSpPr>
          <p:spPr>
            <a:xfrm>
              <a:off x="6245437" y="3848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7" name="Freeform: Shape 113">
              <a:extLst>
                <a:ext uri="{FF2B5EF4-FFF2-40B4-BE49-F238E27FC236}">
                  <a16:creationId xmlns:a16="http://schemas.microsoft.com/office/drawing/2014/main" id="{138EC072-EDAB-A416-A44A-4822B4268880}"/>
                </a:ext>
              </a:extLst>
            </p:cNvPr>
            <p:cNvSpPr/>
            <p:nvPr/>
          </p:nvSpPr>
          <p:spPr>
            <a:xfrm>
              <a:off x="6283537" y="38862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8" name="Freeform: Shape 115">
              <a:extLst>
                <a:ext uri="{FF2B5EF4-FFF2-40B4-BE49-F238E27FC236}">
                  <a16:creationId xmlns:a16="http://schemas.microsoft.com/office/drawing/2014/main" id="{E8C93749-5EAC-34EE-28EF-1964E17CC129}"/>
                </a:ext>
              </a:extLst>
            </p:cNvPr>
            <p:cNvSpPr/>
            <p:nvPr/>
          </p:nvSpPr>
          <p:spPr>
            <a:xfrm>
              <a:off x="6321637" y="38862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9" name="Freeform: Shape 117">
              <a:extLst>
                <a:ext uri="{FF2B5EF4-FFF2-40B4-BE49-F238E27FC236}">
                  <a16:creationId xmlns:a16="http://schemas.microsoft.com/office/drawing/2014/main" id="{38F887E9-4C01-13F9-7EBF-8218567C64A6}"/>
                </a:ext>
              </a:extLst>
            </p:cNvPr>
            <p:cNvSpPr/>
            <p:nvPr/>
          </p:nvSpPr>
          <p:spPr>
            <a:xfrm>
              <a:off x="6340687" y="39052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0" name="Freeform: Shape 119">
              <a:extLst>
                <a:ext uri="{FF2B5EF4-FFF2-40B4-BE49-F238E27FC236}">
                  <a16:creationId xmlns:a16="http://schemas.microsoft.com/office/drawing/2014/main" id="{33ED0CAB-7B61-E967-D052-CA48D2530F34}"/>
                </a:ext>
              </a:extLst>
            </p:cNvPr>
            <p:cNvSpPr/>
            <p:nvPr/>
          </p:nvSpPr>
          <p:spPr>
            <a:xfrm>
              <a:off x="6378787" y="3924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1" name="Freeform: Shape 121">
              <a:extLst>
                <a:ext uri="{FF2B5EF4-FFF2-40B4-BE49-F238E27FC236}">
                  <a16:creationId xmlns:a16="http://schemas.microsoft.com/office/drawing/2014/main" id="{FCB094C9-CE01-C80E-9032-6913B0AB4B60}"/>
                </a:ext>
              </a:extLst>
            </p:cNvPr>
            <p:cNvSpPr/>
            <p:nvPr/>
          </p:nvSpPr>
          <p:spPr>
            <a:xfrm>
              <a:off x="6416887" y="3924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2" name="Freeform: Shape 122">
              <a:extLst>
                <a:ext uri="{FF2B5EF4-FFF2-40B4-BE49-F238E27FC236}">
                  <a16:creationId xmlns:a16="http://schemas.microsoft.com/office/drawing/2014/main" id="{D33CAEDB-846E-9D38-84C4-5FB9404B0518}"/>
                </a:ext>
              </a:extLst>
            </p:cNvPr>
            <p:cNvSpPr/>
            <p:nvPr/>
          </p:nvSpPr>
          <p:spPr>
            <a:xfrm>
              <a:off x="6454987" y="3924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3" name="Freeform: Shape 124">
              <a:extLst>
                <a:ext uri="{FF2B5EF4-FFF2-40B4-BE49-F238E27FC236}">
                  <a16:creationId xmlns:a16="http://schemas.microsoft.com/office/drawing/2014/main" id="{4C59C97E-C945-68BA-5DB4-203492FB09AC}"/>
                </a:ext>
              </a:extLst>
            </p:cNvPr>
            <p:cNvSpPr/>
            <p:nvPr/>
          </p:nvSpPr>
          <p:spPr>
            <a:xfrm>
              <a:off x="6474037" y="39433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4" name="Freeform: Shape 125">
              <a:extLst>
                <a:ext uri="{FF2B5EF4-FFF2-40B4-BE49-F238E27FC236}">
                  <a16:creationId xmlns:a16="http://schemas.microsoft.com/office/drawing/2014/main" id="{3BE13F62-6DBF-6DD7-A253-9CB7A35E488D}"/>
                </a:ext>
              </a:extLst>
            </p:cNvPr>
            <p:cNvSpPr/>
            <p:nvPr/>
          </p:nvSpPr>
          <p:spPr>
            <a:xfrm>
              <a:off x="6493087" y="39433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5" name="Freeform: Shape 128">
              <a:extLst>
                <a:ext uri="{FF2B5EF4-FFF2-40B4-BE49-F238E27FC236}">
                  <a16:creationId xmlns:a16="http://schemas.microsoft.com/office/drawing/2014/main" id="{61F63C17-46BA-8838-1B04-62689E025E08}"/>
                </a:ext>
              </a:extLst>
            </p:cNvPr>
            <p:cNvSpPr/>
            <p:nvPr/>
          </p:nvSpPr>
          <p:spPr>
            <a:xfrm>
              <a:off x="6512137" y="40005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6" name="Freeform: Shape 129">
              <a:extLst>
                <a:ext uri="{FF2B5EF4-FFF2-40B4-BE49-F238E27FC236}">
                  <a16:creationId xmlns:a16="http://schemas.microsoft.com/office/drawing/2014/main" id="{9DB4D010-26BA-6C06-691F-BE89B5AE9FFC}"/>
                </a:ext>
              </a:extLst>
            </p:cNvPr>
            <p:cNvSpPr/>
            <p:nvPr/>
          </p:nvSpPr>
          <p:spPr>
            <a:xfrm>
              <a:off x="6550237" y="40005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7" name="Freeform: Shape 131">
              <a:extLst>
                <a:ext uri="{FF2B5EF4-FFF2-40B4-BE49-F238E27FC236}">
                  <a16:creationId xmlns:a16="http://schemas.microsoft.com/office/drawing/2014/main" id="{823BE2B8-0700-06AA-7B5D-4EDDBFBA6913}"/>
                </a:ext>
              </a:extLst>
            </p:cNvPr>
            <p:cNvSpPr/>
            <p:nvPr/>
          </p:nvSpPr>
          <p:spPr>
            <a:xfrm>
              <a:off x="6607396" y="4038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8" name="Freeform: Shape 133">
              <a:extLst>
                <a:ext uri="{FF2B5EF4-FFF2-40B4-BE49-F238E27FC236}">
                  <a16:creationId xmlns:a16="http://schemas.microsoft.com/office/drawing/2014/main" id="{8E8DA4BF-1E49-28C8-FB42-FF5E19B2F389}"/>
                </a:ext>
              </a:extLst>
            </p:cNvPr>
            <p:cNvSpPr/>
            <p:nvPr/>
          </p:nvSpPr>
          <p:spPr>
            <a:xfrm>
              <a:off x="6664546" y="4038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9" name="Freeform: Shape 135">
              <a:extLst>
                <a:ext uri="{FF2B5EF4-FFF2-40B4-BE49-F238E27FC236}">
                  <a16:creationId xmlns:a16="http://schemas.microsoft.com/office/drawing/2014/main" id="{9C4CFB51-CBDD-9890-5971-E737ABDEA3B5}"/>
                </a:ext>
              </a:extLst>
            </p:cNvPr>
            <p:cNvSpPr/>
            <p:nvPr/>
          </p:nvSpPr>
          <p:spPr>
            <a:xfrm>
              <a:off x="6683596" y="4038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0" name="Freeform: Shape 137">
              <a:extLst>
                <a:ext uri="{FF2B5EF4-FFF2-40B4-BE49-F238E27FC236}">
                  <a16:creationId xmlns:a16="http://schemas.microsoft.com/office/drawing/2014/main" id="{65A141A5-5AD3-617C-F78D-0AE2DF6D60D7}"/>
                </a:ext>
              </a:extLst>
            </p:cNvPr>
            <p:cNvSpPr/>
            <p:nvPr/>
          </p:nvSpPr>
          <p:spPr>
            <a:xfrm>
              <a:off x="6740746" y="4038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1" name="Freeform: Shape 139">
              <a:extLst>
                <a:ext uri="{FF2B5EF4-FFF2-40B4-BE49-F238E27FC236}">
                  <a16:creationId xmlns:a16="http://schemas.microsoft.com/office/drawing/2014/main" id="{0895CB9B-F8E1-DDE4-A00D-4F82F0C4797E}"/>
                </a:ext>
              </a:extLst>
            </p:cNvPr>
            <p:cNvSpPr/>
            <p:nvPr/>
          </p:nvSpPr>
          <p:spPr>
            <a:xfrm>
              <a:off x="6797896" y="40767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2" name="Freeform: Shape 141">
              <a:extLst>
                <a:ext uri="{FF2B5EF4-FFF2-40B4-BE49-F238E27FC236}">
                  <a16:creationId xmlns:a16="http://schemas.microsoft.com/office/drawing/2014/main" id="{9E1BE776-4228-74A1-7624-E32016A22DE7}"/>
                </a:ext>
              </a:extLst>
            </p:cNvPr>
            <p:cNvSpPr/>
            <p:nvPr/>
          </p:nvSpPr>
          <p:spPr>
            <a:xfrm>
              <a:off x="6835996" y="40767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3" name="Freeform: Shape 143">
              <a:extLst>
                <a:ext uri="{FF2B5EF4-FFF2-40B4-BE49-F238E27FC236}">
                  <a16:creationId xmlns:a16="http://schemas.microsoft.com/office/drawing/2014/main" id="{4B653284-3B80-3660-E231-01B007D5A0DF}"/>
                </a:ext>
              </a:extLst>
            </p:cNvPr>
            <p:cNvSpPr/>
            <p:nvPr/>
          </p:nvSpPr>
          <p:spPr>
            <a:xfrm>
              <a:off x="6893146" y="4095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4" name="Freeform: Shape 145">
              <a:extLst>
                <a:ext uri="{FF2B5EF4-FFF2-40B4-BE49-F238E27FC236}">
                  <a16:creationId xmlns:a16="http://schemas.microsoft.com/office/drawing/2014/main" id="{217B4D07-70D2-43D5-A08A-2A31E1E02932}"/>
                </a:ext>
              </a:extLst>
            </p:cNvPr>
            <p:cNvSpPr/>
            <p:nvPr/>
          </p:nvSpPr>
          <p:spPr>
            <a:xfrm>
              <a:off x="6912196" y="4095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5" name="Freeform: Shape 147">
              <a:extLst>
                <a:ext uri="{FF2B5EF4-FFF2-40B4-BE49-F238E27FC236}">
                  <a16:creationId xmlns:a16="http://schemas.microsoft.com/office/drawing/2014/main" id="{BD35F310-7042-BCCE-098C-B937E0D46FA7}"/>
                </a:ext>
              </a:extLst>
            </p:cNvPr>
            <p:cNvSpPr/>
            <p:nvPr/>
          </p:nvSpPr>
          <p:spPr>
            <a:xfrm>
              <a:off x="6931246" y="41148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6" name="Freeform: Shape 149">
              <a:extLst>
                <a:ext uri="{FF2B5EF4-FFF2-40B4-BE49-F238E27FC236}">
                  <a16:creationId xmlns:a16="http://schemas.microsoft.com/office/drawing/2014/main" id="{40B3BF50-DEE9-B7E2-03E9-BCE4F865C26F}"/>
                </a:ext>
              </a:extLst>
            </p:cNvPr>
            <p:cNvSpPr/>
            <p:nvPr/>
          </p:nvSpPr>
          <p:spPr>
            <a:xfrm>
              <a:off x="6969346" y="41148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7" name="Freeform: Shape 151">
              <a:extLst>
                <a:ext uri="{FF2B5EF4-FFF2-40B4-BE49-F238E27FC236}">
                  <a16:creationId xmlns:a16="http://schemas.microsoft.com/office/drawing/2014/main" id="{2CB0139C-F204-25A1-A573-11BF6448554B}"/>
                </a:ext>
              </a:extLst>
            </p:cNvPr>
            <p:cNvSpPr/>
            <p:nvPr/>
          </p:nvSpPr>
          <p:spPr>
            <a:xfrm>
              <a:off x="7007446" y="4171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8" name="Freeform: Shape 153">
              <a:extLst>
                <a:ext uri="{FF2B5EF4-FFF2-40B4-BE49-F238E27FC236}">
                  <a16:creationId xmlns:a16="http://schemas.microsoft.com/office/drawing/2014/main" id="{2E1A2557-E7F2-53FF-F5CC-0F510E7A795F}"/>
                </a:ext>
              </a:extLst>
            </p:cNvPr>
            <p:cNvSpPr/>
            <p:nvPr/>
          </p:nvSpPr>
          <p:spPr>
            <a:xfrm>
              <a:off x="7045546" y="4171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9" name="Freeform: Shape 155">
              <a:extLst>
                <a:ext uri="{FF2B5EF4-FFF2-40B4-BE49-F238E27FC236}">
                  <a16:creationId xmlns:a16="http://schemas.microsoft.com/office/drawing/2014/main" id="{4C48D949-7E7E-AAC9-143A-1DD182C80CDE}"/>
                </a:ext>
              </a:extLst>
            </p:cNvPr>
            <p:cNvSpPr/>
            <p:nvPr/>
          </p:nvSpPr>
          <p:spPr>
            <a:xfrm>
              <a:off x="7083646" y="4171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0" name="Freeform: Shape 157">
              <a:extLst>
                <a:ext uri="{FF2B5EF4-FFF2-40B4-BE49-F238E27FC236}">
                  <a16:creationId xmlns:a16="http://schemas.microsoft.com/office/drawing/2014/main" id="{CDAB9BF0-C794-6648-39FB-094717EF0308}"/>
                </a:ext>
              </a:extLst>
            </p:cNvPr>
            <p:cNvSpPr/>
            <p:nvPr/>
          </p:nvSpPr>
          <p:spPr>
            <a:xfrm>
              <a:off x="7140796" y="41910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1" name="Freeform: Shape 159">
              <a:extLst>
                <a:ext uri="{FF2B5EF4-FFF2-40B4-BE49-F238E27FC236}">
                  <a16:creationId xmlns:a16="http://schemas.microsoft.com/office/drawing/2014/main" id="{C833E6EF-73A9-C03B-1DB8-06051BB42B19}"/>
                </a:ext>
              </a:extLst>
            </p:cNvPr>
            <p:cNvSpPr/>
            <p:nvPr/>
          </p:nvSpPr>
          <p:spPr>
            <a:xfrm>
              <a:off x="7178896" y="41910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2" name="Freeform: Shape 161">
              <a:extLst>
                <a:ext uri="{FF2B5EF4-FFF2-40B4-BE49-F238E27FC236}">
                  <a16:creationId xmlns:a16="http://schemas.microsoft.com/office/drawing/2014/main" id="{49B60B47-62EE-33C5-4F00-3B82D8D04982}"/>
                </a:ext>
              </a:extLst>
            </p:cNvPr>
            <p:cNvSpPr/>
            <p:nvPr/>
          </p:nvSpPr>
          <p:spPr>
            <a:xfrm>
              <a:off x="72169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3" name="Freeform: Shape 163">
              <a:extLst>
                <a:ext uri="{FF2B5EF4-FFF2-40B4-BE49-F238E27FC236}">
                  <a16:creationId xmlns:a16="http://schemas.microsoft.com/office/drawing/2014/main" id="{44D9BEF8-B4B2-765C-3875-5D0F4466D880}"/>
                </a:ext>
              </a:extLst>
            </p:cNvPr>
            <p:cNvSpPr/>
            <p:nvPr/>
          </p:nvSpPr>
          <p:spPr>
            <a:xfrm>
              <a:off x="72550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4" name="Freeform: Shape 164">
              <a:extLst>
                <a:ext uri="{FF2B5EF4-FFF2-40B4-BE49-F238E27FC236}">
                  <a16:creationId xmlns:a16="http://schemas.microsoft.com/office/drawing/2014/main" id="{89C52931-2ABE-5609-F187-113681BC54E8}"/>
                </a:ext>
              </a:extLst>
            </p:cNvPr>
            <p:cNvSpPr/>
            <p:nvPr/>
          </p:nvSpPr>
          <p:spPr>
            <a:xfrm>
              <a:off x="72931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5" name="Freeform: Shape 165">
              <a:extLst>
                <a:ext uri="{FF2B5EF4-FFF2-40B4-BE49-F238E27FC236}">
                  <a16:creationId xmlns:a16="http://schemas.microsoft.com/office/drawing/2014/main" id="{7E0E11F8-55F4-EAFF-D62B-BED933EECF09}"/>
                </a:ext>
              </a:extLst>
            </p:cNvPr>
            <p:cNvSpPr/>
            <p:nvPr/>
          </p:nvSpPr>
          <p:spPr>
            <a:xfrm>
              <a:off x="73312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6" name="Freeform: Shape 166">
              <a:extLst>
                <a:ext uri="{FF2B5EF4-FFF2-40B4-BE49-F238E27FC236}">
                  <a16:creationId xmlns:a16="http://schemas.microsoft.com/office/drawing/2014/main" id="{C79043A5-A4AE-D723-0DC9-63ECB18D53B2}"/>
                </a:ext>
              </a:extLst>
            </p:cNvPr>
            <p:cNvSpPr/>
            <p:nvPr/>
          </p:nvSpPr>
          <p:spPr>
            <a:xfrm>
              <a:off x="73693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7" name="Freeform: Shape 167">
              <a:extLst>
                <a:ext uri="{FF2B5EF4-FFF2-40B4-BE49-F238E27FC236}">
                  <a16:creationId xmlns:a16="http://schemas.microsoft.com/office/drawing/2014/main" id="{D7F42587-6835-D477-47D2-8A5255C06830}"/>
                </a:ext>
              </a:extLst>
            </p:cNvPr>
            <p:cNvSpPr/>
            <p:nvPr/>
          </p:nvSpPr>
          <p:spPr>
            <a:xfrm>
              <a:off x="7388446" y="42672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8" name="Freeform: Shape 168">
              <a:extLst>
                <a:ext uri="{FF2B5EF4-FFF2-40B4-BE49-F238E27FC236}">
                  <a16:creationId xmlns:a16="http://schemas.microsoft.com/office/drawing/2014/main" id="{C4226485-0AED-90C5-C06C-F4674A57D8CA}"/>
                </a:ext>
              </a:extLst>
            </p:cNvPr>
            <p:cNvSpPr/>
            <p:nvPr/>
          </p:nvSpPr>
          <p:spPr>
            <a:xfrm>
              <a:off x="7426546" y="4305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9" name="Freeform: Shape 169">
              <a:extLst>
                <a:ext uri="{FF2B5EF4-FFF2-40B4-BE49-F238E27FC236}">
                  <a16:creationId xmlns:a16="http://schemas.microsoft.com/office/drawing/2014/main" id="{A63E5245-7F72-BE72-366D-B8AC01F10E5F}"/>
                </a:ext>
              </a:extLst>
            </p:cNvPr>
            <p:cNvSpPr/>
            <p:nvPr/>
          </p:nvSpPr>
          <p:spPr>
            <a:xfrm>
              <a:off x="7464646" y="4305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0" name="Freeform: Shape 170">
              <a:extLst>
                <a:ext uri="{FF2B5EF4-FFF2-40B4-BE49-F238E27FC236}">
                  <a16:creationId xmlns:a16="http://schemas.microsoft.com/office/drawing/2014/main" id="{42D3E529-CD6C-F891-DB81-B5337ECAE043}"/>
                </a:ext>
              </a:extLst>
            </p:cNvPr>
            <p:cNvSpPr/>
            <p:nvPr/>
          </p:nvSpPr>
          <p:spPr>
            <a:xfrm>
              <a:off x="7540846" y="43243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1" name="Freeform: Shape 171">
              <a:extLst>
                <a:ext uri="{FF2B5EF4-FFF2-40B4-BE49-F238E27FC236}">
                  <a16:creationId xmlns:a16="http://schemas.microsoft.com/office/drawing/2014/main" id="{9122BE39-3AC8-5302-C2EA-93D217C149BF}"/>
                </a:ext>
              </a:extLst>
            </p:cNvPr>
            <p:cNvSpPr/>
            <p:nvPr/>
          </p:nvSpPr>
          <p:spPr>
            <a:xfrm>
              <a:off x="7597996" y="436245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2" name="Freeform: Shape 172">
              <a:extLst>
                <a:ext uri="{FF2B5EF4-FFF2-40B4-BE49-F238E27FC236}">
                  <a16:creationId xmlns:a16="http://schemas.microsoft.com/office/drawing/2014/main" id="{3ECE8F8B-FFF0-61BB-8D43-ED5E190F36B1}"/>
                </a:ext>
              </a:extLst>
            </p:cNvPr>
            <p:cNvSpPr/>
            <p:nvPr/>
          </p:nvSpPr>
          <p:spPr>
            <a:xfrm>
              <a:off x="7636096" y="436245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3" name="Freeform: Shape 186">
              <a:extLst>
                <a:ext uri="{FF2B5EF4-FFF2-40B4-BE49-F238E27FC236}">
                  <a16:creationId xmlns:a16="http://schemas.microsoft.com/office/drawing/2014/main" id="{1D4C0C85-7811-4EE7-ED97-53E912F1A5FE}"/>
                </a:ext>
              </a:extLst>
            </p:cNvPr>
            <p:cNvSpPr/>
            <p:nvPr/>
          </p:nvSpPr>
          <p:spPr>
            <a:xfrm>
              <a:off x="7693246" y="438150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4" name="Freeform: Shape 190">
              <a:extLst>
                <a:ext uri="{FF2B5EF4-FFF2-40B4-BE49-F238E27FC236}">
                  <a16:creationId xmlns:a16="http://schemas.microsoft.com/office/drawing/2014/main" id="{6E9E655A-A57B-A66B-5BB3-2975C12C1222}"/>
                </a:ext>
              </a:extLst>
            </p:cNvPr>
            <p:cNvSpPr/>
            <p:nvPr/>
          </p:nvSpPr>
          <p:spPr>
            <a:xfrm>
              <a:off x="7750396" y="438150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5" name="Freeform: Shape 191">
              <a:extLst>
                <a:ext uri="{FF2B5EF4-FFF2-40B4-BE49-F238E27FC236}">
                  <a16:creationId xmlns:a16="http://schemas.microsoft.com/office/drawing/2014/main" id="{90B6F214-A318-C83E-E653-222D55601CE2}"/>
                </a:ext>
              </a:extLst>
            </p:cNvPr>
            <p:cNvSpPr/>
            <p:nvPr/>
          </p:nvSpPr>
          <p:spPr>
            <a:xfrm>
              <a:off x="7940896" y="44577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6" name="Freeform: Shape 195">
              <a:extLst>
                <a:ext uri="{FF2B5EF4-FFF2-40B4-BE49-F238E27FC236}">
                  <a16:creationId xmlns:a16="http://schemas.microsoft.com/office/drawing/2014/main" id="{459B8FD4-EAAE-1F61-2EDC-05D2079EFF13}"/>
                </a:ext>
              </a:extLst>
            </p:cNvPr>
            <p:cNvSpPr/>
            <p:nvPr/>
          </p:nvSpPr>
          <p:spPr>
            <a:xfrm>
              <a:off x="7978996" y="44577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7" name="Freeform: Shape 199">
              <a:extLst>
                <a:ext uri="{FF2B5EF4-FFF2-40B4-BE49-F238E27FC236}">
                  <a16:creationId xmlns:a16="http://schemas.microsoft.com/office/drawing/2014/main" id="{FFFD30D5-FF94-98B7-0600-466EB76C84EF}"/>
                </a:ext>
              </a:extLst>
            </p:cNvPr>
            <p:cNvSpPr/>
            <p:nvPr/>
          </p:nvSpPr>
          <p:spPr>
            <a:xfrm>
              <a:off x="8074246" y="44577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8" name="Freeform: Shape 203">
              <a:extLst>
                <a:ext uri="{FF2B5EF4-FFF2-40B4-BE49-F238E27FC236}">
                  <a16:creationId xmlns:a16="http://schemas.microsoft.com/office/drawing/2014/main" id="{95DBABF2-913E-C223-BB65-BCB695AF7B7D}"/>
                </a:ext>
              </a:extLst>
            </p:cNvPr>
            <p:cNvSpPr/>
            <p:nvPr/>
          </p:nvSpPr>
          <p:spPr>
            <a:xfrm>
              <a:off x="8283806" y="44958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9" name="Freeform: Shape 204">
              <a:extLst>
                <a:ext uri="{FF2B5EF4-FFF2-40B4-BE49-F238E27FC236}">
                  <a16:creationId xmlns:a16="http://schemas.microsoft.com/office/drawing/2014/main" id="{F19B9D8E-5667-2AE4-E99C-A76128EA0F58}"/>
                </a:ext>
              </a:extLst>
            </p:cNvPr>
            <p:cNvSpPr/>
            <p:nvPr/>
          </p:nvSpPr>
          <p:spPr>
            <a:xfrm>
              <a:off x="8283806" y="44958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60" name="Freeform: Shape 205">
              <a:extLst>
                <a:ext uri="{FF2B5EF4-FFF2-40B4-BE49-F238E27FC236}">
                  <a16:creationId xmlns:a16="http://schemas.microsoft.com/office/drawing/2014/main" id="{D549DB91-8736-4A6B-6821-C87A702068EA}"/>
                </a:ext>
              </a:extLst>
            </p:cNvPr>
            <p:cNvSpPr/>
            <p:nvPr/>
          </p:nvSpPr>
          <p:spPr>
            <a:xfrm>
              <a:off x="9007706" y="461011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61" name="Freeform: Shape 240">
              <a:extLst>
                <a:ext uri="{FF2B5EF4-FFF2-40B4-BE49-F238E27FC236}">
                  <a16:creationId xmlns:a16="http://schemas.microsoft.com/office/drawing/2014/main" id="{A0F67C3B-BC23-DE5D-AEEE-719301487EF9}"/>
                </a:ext>
              </a:extLst>
            </p:cNvPr>
            <p:cNvSpPr/>
            <p:nvPr/>
          </p:nvSpPr>
          <p:spPr>
            <a:xfrm>
              <a:off x="9045806" y="461011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62" name="Freeform: Shape 241">
              <a:extLst>
                <a:ext uri="{FF2B5EF4-FFF2-40B4-BE49-F238E27FC236}">
                  <a16:creationId xmlns:a16="http://schemas.microsoft.com/office/drawing/2014/main" id="{38A24241-EAD9-6857-CA11-6480E71D4581}"/>
                </a:ext>
              </a:extLst>
            </p:cNvPr>
            <p:cNvSpPr/>
            <p:nvPr/>
          </p:nvSpPr>
          <p:spPr>
            <a:xfrm>
              <a:off x="9083906" y="461011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grpSp>
      <p:grpSp>
        <p:nvGrpSpPr>
          <p:cNvPr id="363" name="Group 362">
            <a:extLst>
              <a:ext uri="{FF2B5EF4-FFF2-40B4-BE49-F238E27FC236}">
                <a16:creationId xmlns:a16="http://schemas.microsoft.com/office/drawing/2014/main" id="{06329D22-CA8E-AF97-602D-612F51F210E2}"/>
              </a:ext>
            </a:extLst>
          </p:cNvPr>
          <p:cNvGrpSpPr/>
          <p:nvPr/>
        </p:nvGrpSpPr>
        <p:grpSpPr>
          <a:xfrm>
            <a:off x="6843228" y="2608519"/>
            <a:ext cx="4828171" cy="1928036"/>
            <a:chOff x="3100387" y="2219324"/>
            <a:chExt cx="5994463" cy="2420626"/>
          </a:xfrm>
        </p:grpSpPr>
        <p:sp>
          <p:nvSpPr>
            <p:cNvPr id="364" name="Freeform: Shape 321">
              <a:extLst>
                <a:ext uri="{FF2B5EF4-FFF2-40B4-BE49-F238E27FC236}">
                  <a16:creationId xmlns:a16="http://schemas.microsoft.com/office/drawing/2014/main" id="{3979C5D8-8C23-C89E-76FA-376A2247AF47}"/>
                </a:ext>
              </a:extLst>
            </p:cNvPr>
            <p:cNvSpPr/>
            <p:nvPr/>
          </p:nvSpPr>
          <p:spPr>
            <a:xfrm>
              <a:off x="3100387" y="2219324"/>
              <a:ext cx="5994463" cy="2378621"/>
            </a:xfrm>
            <a:custGeom>
              <a:avLst/>
              <a:gdLst>
                <a:gd name="connsiteX0" fmla="*/ 5994464 w 5994463"/>
                <a:gd name="connsiteY0" fmla="*/ 2378621 h 2378621"/>
                <a:gd name="connsiteX1" fmla="*/ 4760138 w 5994463"/>
                <a:gd name="connsiteY1" fmla="*/ 2378621 h 2378621"/>
                <a:gd name="connsiteX2" fmla="*/ 4760138 w 5994463"/>
                <a:gd name="connsiteY2" fmla="*/ 2332149 h 2378621"/>
                <a:gd name="connsiteX3" fmla="*/ 4580068 w 5994463"/>
                <a:gd name="connsiteY3" fmla="*/ 2332149 h 2378621"/>
                <a:gd name="connsiteX4" fmla="*/ 4580068 w 5994463"/>
                <a:gd name="connsiteY4" fmla="*/ 2297297 h 2378621"/>
                <a:gd name="connsiteX5" fmla="*/ 4501658 w 5994463"/>
                <a:gd name="connsiteY5" fmla="*/ 2297297 h 2378621"/>
                <a:gd name="connsiteX6" fmla="*/ 4501658 w 5994463"/>
                <a:gd name="connsiteY6" fmla="*/ 2253729 h 2378621"/>
                <a:gd name="connsiteX7" fmla="*/ 4420334 w 5994463"/>
                <a:gd name="connsiteY7" fmla="*/ 2253729 h 2378621"/>
                <a:gd name="connsiteX8" fmla="*/ 4420334 w 5994463"/>
                <a:gd name="connsiteY8" fmla="*/ 2210172 h 2378621"/>
                <a:gd name="connsiteX9" fmla="*/ 4295451 w 5994463"/>
                <a:gd name="connsiteY9" fmla="*/ 2210172 h 2378621"/>
                <a:gd name="connsiteX10" fmla="*/ 4295451 w 5994463"/>
                <a:gd name="connsiteY10" fmla="*/ 2175320 h 2378621"/>
                <a:gd name="connsiteX11" fmla="*/ 4208326 w 5994463"/>
                <a:gd name="connsiteY11" fmla="*/ 2175320 h 2378621"/>
                <a:gd name="connsiteX12" fmla="*/ 4208326 w 5994463"/>
                <a:gd name="connsiteY12" fmla="*/ 2143373 h 2378621"/>
                <a:gd name="connsiteX13" fmla="*/ 4063108 w 5994463"/>
                <a:gd name="connsiteY13" fmla="*/ 2143373 h 2378621"/>
                <a:gd name="connsiteX14" fmla="*/ 4063108 w 5994463"/>
                <a:gd name="connsiteY14" fmla="*/ 2114322 h 2378621"/>
                <a:gd name="connsiteX15" fmla="*/ 3856901 w 5994463"/>
                <a:gd name="connsiteY15" fmla="*/ 2114322 h 2378621"/>
                <a:gd name="connsiteX16" fmla="*/ 3856901 w 5994463"/>
                <a:gd name="connsiteY16" fmla="*/ 2070764 h 2378621"/>
                <a:gd name="connsiteX17" fmla="*/ 3807533 w 5994463"/>
                <a:gd name="connsiteY17" fmla="*/ 2070764 h 2378621"/>
                <a:gd name="connsiteX18" fmla="*/ 3807533 w 5994463"/>
                <a:gd name="connsiteY18" fmla="*/ 2035912 h 2378621"/>
                <a:gd name="connsiteX19" fmla="*/ 3546139 w 5994463"/>
                <a:gd name="connsiteY19" fmla="*/ 2035912 h 2378621"/>
                <a:gd name="connsiteX20" fmla="*/ 3546139 w 5994463"/>
                <a:gd name="connsiteY20" fmla="*/ 2024291 h 2378621"/>
                <a:gd name="connsiteX21" fmla="*/ 3400930 w 5994463"/>
                <a:gd name="connsiteY21" fmla="*/ 2024291 h 2378621"/>
                <a:gd name="connsiteX22" fmla="*/ 3400930 w 5994463"/>
                <a:gd name="connsiteY22" fmla="*/ 1989439 h 2378621"/>
                <a:gd name="connsiteX23" fmla="*/ 3223765 w 5994463"/>
                <a:gd name="connsiteY23" fmla="*/ 1989439 h 2378621"/>
                <a:gd name="connsiteX24" fmla="*/ 3223765 w 5994463"/>
                <a:gd name="connsiteY24" fmla="*/ 1969113 h 2378621"/>
                <a:gd name="connsiteX25" fmla="*/ 3177302 w 5994463"/>
                <a:gd name="connsiteY25" fmla="*/ 1969113 h 2378621"/>
                <a:gd name="connsiteX26" fmla="*/ 3177302 w 5994463"/>
                <a:gd name="connsiteY26" fmla="*/ 1954587 h 2378621"/>
                <a:gd name="connsiteX27" fmla="*/ 3066936 w 5994463"/>
                <a:gd name="connsiteY27" fmla="*/ 1954587 h 2378621"/>
                <a:gd name="connsiteX28" fmla="*/ 3066936 w 5994463"/>
                <a:gd name="connsiteY28" fmla="*/ 1937166 h 2378621"/>
                <a:gd name="connsiteX29" fmla="*/ 3011748 w 5994463"/>
                <a:gd name="connsiteY29" fmla="*/ 1937166 h 2378621"/>
                <a:gd name="connsiteX30" fmla="*/ 3011748 w 5994463"/>
                <a:gd name="connsiteY30" fmla="*/ 1919735 h 2378621"/>
                <a:gd name="connsiteX31" fmla="*/ 2889771 w 5994463"/>
                <a:gd name="connsiteY31" fmla="*/ 1919735 h 2378621"/>
                <a:gd name="connsiteX32" fmla="*/ 2889771 w 5994463"/>
                <a:gd name="connsiteY32" fmla="*/ 1896504 h 2378621"/>
                <a:gd name="connsiteX33" fmla="*/ 2767794 w 5994463"/>
                <a:gd name="connsiteY33" fmla="*/ 1896504 h 2378621"/>
                <a:gd name="connsiteX34" fmla="*/ 2767794 w 5994463"/>
                <a:gd name="connsiteY34" fmla="*/ 1890694 h 2378621"/>
                <a:gd name="connsiteX35" fmla="*/ 2721321 w 5994463"/>
                <a:gd name="connsiteY35" fmla="*/ 1890694 h 2378621"/>
                <a:gd name="connsiteX36" fmla="*/ 2721321 w 5994463"/>
                <a:gd name="connsiteY36" fmla="*/ 1867462 h 2378621"/>
                <a:gd name="connsiteX37" fmla="*/ 2689374 w 5994463"/>
                <a:gd name="connsiteY37" fmla="*/ 1867462 h 2378621"/>
                <a:gd name="connsiteX38" fmla="*/ 2689374 w 5994463"/>
                <a:gd name="connsiteY38" fmla="*/ 1844231 h 2378621"/>
                <a:gd name="connsiteX39" fmla="*/ 2663238 w 5994463"/>
                <a:gd name="connsiteY39" fmla="*/ 1844231 h 2378621"/>
                <a:gd name="connsiteX40" fmla="*/ 2663238 w 5994463"/>
                <a:gd name="connsiteY40" fmla="*/ 1820989 h 2378621"/>
                <a:gd name="connsiteX41" fmla="*/ 2535450 w 5994463"/>
                <a:gd name="connsiteY41" fmla="*/ 1820989 h 2378621"/>
                <a:gd name="connsiteX42" fmla="*/ 2535450 w 5994463"/>
                <a:gd name="connsiteY42" fmla="*/ 1806474 h 2378621"/>
                <a:gd name="connsiteX43" fmla="*/ 2445420 w 5994463"/>
                <a:gd name="connsiteY43" fmla="*/ 1806474 h 2378621"/>
                <a:gd name="connsiteX44" fmla="*/ 2445420 w 5994463"/>
                <a:gd name="connsiteY44" fmla="*/ 1783232 h 2378621"/>
                <a:gd name="connsiteX45" fmla="*/ 2401853 w 5994463"/>
                <a:gd name="connsiteY45" fmla="*/ 1783232 h 2378621"/>
                <a:gd name="connsiteX46" fmla="*/ 2401853 w 5994463"/>
                <a:gd name="connsiteY46" fmla="*/ 1745485 h 2378621"/>
                <a:gd name="connsiteX47" fmla="*/ 2230498 w 5994463"/>
                <a:gd name="connsiteY47" fmla="*/ 1745485 h 2378621"/>
                <a:gd name="connsiteX48" fmla="*/ 2230498 w 5994463"/>
                <a:gd name="connsiteY48" fmla="*/ 1722244 h 2378621"/>
                <a:gd name="connsiteX49" fmla="*/ 2137563 w 5994463"/>
                <a:gd name="connsiteY49" fmla="*/ 1722244 h 2378621"/>
                <a:gd name="connsiteX50" fmla="*/ 2137563 w 5994463"/>
                <a:gd name="connsiteY50" fmla="*/ 1696107 h 2378621"/>
                <a:gd name="connsiteX51" fmla="*/ 2111426 w 5994463"/>
                <a:gd name="connsiteY51" fmla="*/ 1696107 h 2378621"/>
                <a:gd name="connsiteX52" fmla="*/ 2111426 w 5994463"/>
                <a:gd name="connsiteY52" fmla="*/ 1661255 h 2378621"/>
                <a:gd name="connsiteX53" fmla="*/ 2082375 w 5994463"/>
                <a:gd name="connsiteY53" fmla="*/ 1661255 h 2378621"/>
                <a:gd name="connsiteX54" fmla="*/ 2082375 w 5994463"/>
                <a:gd name="connsiteY54" fmla="*/ 1635119 h 2378621"/>
                <a:gd name="connsiteX55" fmla="*/ 2003965 w 5994463"/>
                <a:gd name="connsiteY55" fmla="*/ 1635119 h 2378621"/>
                <a:gd name="connsiteX56" fmla="*/ 2003965 w 5994463"/>
                <a:gd name="connsiteY56" fmla="*/ 1603172 h 2378621"/>
                <a:gd name="connsiteX57" fmla="*/ 1972018 w 5994463"/>
                <a:gd name="connsiteY57" fmla="*/ 1603172 h 2378621"/>
                <a:gd name="connsiteX58" fmla="*/ 1972018 w 5994463"/>
                <a:gd name="connsiteY58" fmla="*/ 1577035 h 2378621"/>
                <a:gd name="connsiteX59" fmla="*/ 1937166 w 5994463"/>
                <a:gd name="connsiteY59" fmla="*/ 1577035 h 2378621"/>
                <a:gd name="connsiteX60" fmla="*/ 1937166 w 5994463"/>
                <a:gd name="connsiteY60" fmla="*/ 1550889 h 2378621"/>
                <a:gd name="connsiteX61" fmla="*/ 1905219 w 5994463"/>
                <a:gd name="connsiteY61" fmla="*/ 1550889 h 2378621"/>
                <a:gd name="connsiteX62" fmla="*/ 1905219 w 5994463"/>
                <a:gd name="connsiteY62" fmla="*/ 1547984 h 2378621"/>
                <a:gd name="connsiteX63" fmla="*/ 1858747 w 5994463"/>
                <a:gd name="connsiteY63" fmla="*/ 1547984 h 2378621"/>
                <a:gd name="connsiteX64" fmla="*/ 1858747 w 5994463"/>
                <a:gd name="connsiteY64" fmla="*/ 1513132 h 2378621"/>
                <a:gd name="connsiteX65" fmla="*/ 1835515 w 5994463"/>
                <a:gd name="connsiteY65" fmla="*/ 1513132 h 2378621"/>
                <a:gd name="connsiteX66" fmla="*/ 1835515 w 5994463"/>
                <a:gd name="connsiteY66" fmla="*/ 1484090 h 2378621"/>
                <a:gd name="connsiteX67" fmla="*/ 1780337 w 5994463"/>
                <a:gd name="connsiteY67" fmla="*/ 1484090 h 2378621"/>
                <a:gd name="connsiteX68" fmla="*/ 1780337 w 5994463"/>
                <a:gd name="connsiteY68" fmla="*/ 1472479 h 2378621"/>
                <a:gd name="connsiteX69" fmla="*/ 1690297 w 5994463"/>
                <a:gd name="connsiteY69" fmla="*/ 1472479 h 2378621"/>
                <a:gd name="connsiteX70" fmla="*/ 1690297 w 5994463"/>
                <a:gd name="connsiteY70" fmla="*/ 1437627 h 2378621"/>
                <a:gd name="connsiteX71" fmla="*/ 1669971 w 5994463"/>
                <a:gd name="connsiteY71" fmla="*/ 1437627 h 2378621"/>
                <a:gd name="connsiteX72" fmla="*/ 1669971 w 5994463"/>
                <a:gd name="connsiteY72" fmla="*/ 1417291 h 2378621"/>
                <a:gd name="connsiteX73" fmla="*/ 1652540 w 5994463"/>
                <a:gd name="connsiteY73" fmla="*/ 1417291 h 2378621"/>
                <a:gd name="connsiteX74" fmla="*/ 1652540 w 5994463"/>
                <a:gd name="connsiteY74" fmla="*/ 1385345 h 2378621"/>
                <a:gd name="connsiteX75" fmla="*/ 1635119 w 5994463"/>
                <a:gd name="connsiteY75" fmla="*/ 1385345 h 2378621"/>
                <a:gd name="connsiteX76" fmla="*/ 1635119 w 5994463"/>
                <a:gd name="connsiteY76" fmla="*/ 1359208 h 2378621"/>
                <a:gd name="connsiteX77" fmla="*/ 1553794 w 5994463"/>
                <a:gd name="connsiteY77" fmla="*/ 1359208 h 2378621"/>
                <a:gd name="connsiteX78" fmla="*/ 1553794 w 5994463"/>
                <a:gd name="connsiteY78" fmla="*/ 1330166 h 2378621"/>
                <a:gd name="connsiteX79" fmla="*/ 1516037 w 5994463"/>
                <a:gd name="connsiteY79" fmla="*/ 1330166 h 2378621"/>
                <a:gd name="connsiteX80" fmla="*/ 1516037 w 5994463"/>
                <a:gd name="connsiteY80" fmla="*/ 1298220 h 2378621"/>
                <a:gd name="connsiteX81" fmla="*/ 1466669 w 5994463"/>
                <a:gd name="connsiteY81" fmla="*/ 1298220 h 2378621"/>
                <a:gd name="connsiteX82" fmla="*/ 1466669 w 5994463"/>
                <a:gd name="connsiteY82" fmla="*/ 1272083 h 2378621"/>
                <a:gd name="connsiteX83" fmla="*/ 1446343 w 5994463"/>
                <a:gd name="connsiteY83" fmla="*/ 1272083 h 2378621"/>
                <a:gd name="connsiteX84" fmla="*/ 1446343 w 5994463"/>
                <a:gd name="connsiteY84" fmla="*/ 1243041 h 2378621"/>
                <a:gd name="connsiteX85" fmla="*/ 1379544 w 5994463"/>
                <a:gd name="connsiteY85" fmla="*/ 1243041 h 2378621"/>
                <a:gd name="connsiteX86" fmla="*/ 1379544 w 5994463"/>
                <a:gd name="connsiteY86" fmla="*/ 1219800 h 2378621"/>
                <a:gd name="connsiteX87" fmla="*/ 1365018 w 5994463"/>
                <a:gd name="connsiteY87" fmla="*/ 1219800 h 2378621"/>
                <a:gd name="connsiteX88" fmla="*/ 1365018 w 5994463"/>
                <a:gd name="connsiteY88" fmla="*/ 1193664 h 2378621"/>
                <a:gd name="connsiteX89" fmla="*/ 1327261 w 5994463"/>
                <a:gd name="connsiteY89" fmla="*/ 1193664 h 2378621"/>
                <a:gd name="connsiteX90" fmla="*/ 1327261 w 5994463"/>
                <a:gd name="connsiteY90" fmla="*/ 1173337 h 2378621"/>
                <a:gd name="connsiteX91" fmla="*/ 1298220 w 5994463"/>
                <a:gd name="connsiteY91" fmla="*/ 1173337 h 2378621"/>
                <a:gd name="connsiteX92" fmla="*/ 1298220 w 5994463"/>
                <a:gd name="connsiteY92" fmla="*/ 1153001 h 2378621"/>
                <a:gd name="connsiteX93" fmla="*/ 1257557 w 5994463"/>
                <a:gd name="connsiteY93" fmla="*/ 1153001 h 2378621"/>
                <a:gd name="connsiteX94" fmla="*/ 1257557 w 5994463"/>
                <a:gd name="connsiteY94" fmla="*/ 1118149 h 2378621"/>
                <a:gd name="connsiteX95" fmla="*/ 1219800 w 5994463"/>
                <a:gd name="connsiteY95" fmla="*/ 1118149 h 2378621"/>
                <a:gd name="connsiteX96" fmla="*/ 1219800 w 5994463"/>
                <a:gd name="connsiteY96" fmla="*/ 1109443 h 2378621"/>
                <a:gd name="connsiteX97" fmla="*/ 1205284 w 5994463"/>
                <a:gd name="connsiteY97" fmla="*/ 1109443 h 2378621"/>
                <a:gd name="connsiteX98" fmla="*/ 1205284 w 5994463"/>
                <a:gd name="connsiteY98" fmla="*/ 1097823 h 2378621"/>
                <a:gd name="connsiteX99" fmla="*/ 1161717 w 5994463"/>
                <a:gd name="connsiteY99" fmla="*/ 1097823 h 2378621"/>
                <a:gd name="connsiteX100" fmla="*/ 1161717 w 5994463"/>
                <a:gd name="connsiteY100" fmla="*/ 1060066 h 2378621"/>
                <a:gd name="connsiteX101" fmla="*/ 1118149 w 5994463"/>
                <a:gd name="connsiteY101" fmla="*/ 1060066 h 2378621"/>
                <a:gd name="connsiteX102" fmla="*/ 1118149 w 5994463"/>
                <a:gd name="connsiteY102" fmla="*/ 1013593 h 2378621"/>
                <a:gd name="connsiteX103" fmla="*/ 1083297 w 5994463"/>
                <a:gd name="connsiteY103" fmla="*/ 1013593 h 2378621"/>
                <a:gd name="connsiteX104" fmla="*/ 1083297 w 5994463"/>
                <a:gd name="connsiteY104" fmla="*/ 975846 h 2378621"/>
                <a:gd name="connsiteX105" fmla="*/ 1060066 w 5994463"/>
                <a:gd name="connsiteY105" fmla="*/ 975846 h 2378621"/>
                <a:gd name="connsiteX106" fmla="*/ 1060066 w 5994463"/>
                <a:gd name="connsiteY106" fmla="*/ 946800 h 2378621"/>
                <a:gd name="connsiteX107" fmla="*/ 1036834 w 5994463"/>
                <a:gd name="connsiteY107" fmla="*/ 946800 h 2378621"/>
                <a:gd name="connsiteX108" fmla="*/ 1036834 w 5994463"/>
                <a:gd name="connsiteY108" fmla="*/ 917757 h 2378621"/>
                <a:gd name="connsiteX109" fmla="*/ 1010698 w 5994463"/>
                <a:gd name="connsiteY109" fmla="*/ 917757 h 2378621"/>
                <a:gd name="connsiteX110" fmla="*/ 1010698 w 5994463"/>
                <a:gd name="connsiteY110" fmla="*/ 880001 h 2378621"/>
                <a:gd name="connsiteX111" fmla="*/ 984552 w 5994463"/>
                <a:gd name="connsiteY111" fmla="*/ 880001 h 2378621"/>
                <a:gd name="connsiteX112" fmla="*/ 984552 w 5994463"/>
                <a:gd name="connsiteY112" fmla="*/ 853862 h 2378621"/>
                <a:gd name="connsiteX113" fmla="*/ 952605 w 5994463"/>
                <a:gd name="connsiteY113" fmla="*/ 853862 h 2378621"/>
                <a:gd name="connsiteX114" fmla="*/ 952605 w 5994463"/>
                <a:gd name="connsiteY114" fmla="*/ 824820 h 2378621"/>
                <a:gd name="connsiteX115" fmla="*/ 874192 w 5994463"/>
                <a:gd name="connsiteY115" fmla="*/ 824820 h 2378621"/>
                <a:gd name="connsiteX116" fmla="*/ 874192 w 5994463"/>
                <a:gd name="connsiteY116" fmla="*/ 778351 h 2378621"/>
                <a:gd name="connsiteX117" fmla="*/ 868384 w 5994463"/>
                <a:gd name="connsiteY117" fmla="*/ 778351 h 2378621"/>
                <a:gd name="connsiteX118" fmla="*/ 868384 w 5994463"/>
                <a:gd name="connsiteY118" fmla="*/ 749308 h 2378621"/>
                <a:gd name="connsiteX119" fmla="*/ 804489 w 5994463"/>
                <a:gd name="connsiteY119" fmla="*/ 749308 h 2378621"/>
                <a:gd name="connsiteX120" fmla="*/ 804489 w 5994463"/>
                <a:gd name="connsiteY120" fmla="*/ 702839 h 2378621"/>
                <a:gd name="connsiteX121" fmla="*/ 769638 w 5994463"/>
                <a:gd name="connsiteY121" fmla="*/ 702839 h 2378621"/>
                <a:gd name="connsiteX122" fmla="*/ 769638 w 5994463"/>
                <a:gd name="connsiteY122" fmla="*/ 662179 h 2378621"/>
                <a:gd name="connsiteX123" fmla="*/ 746404 w 5994463"/>
                <a:gd name="connsiteY123" fmla="*/ 662179 h 2378621"/>
                <a:gd name="connsiteX124" fmla="*/ 746404 w 5994463"/>
                <a:gd name="connsiteY124" fmla="*/ 612806 h 2378621"/>
                <a:gd name="connsiteX125" fmla="*/ 734786 w 5994463"/>
                <a:gd name="connsiteY125" fmla="*/ 612806 h 2378621"/>
                <a:gd name="connsiteX126" fmla="*/ 734786 w 5994463"/>
                <a:gd name="connsiteY126" fmla="*/ 572146 h 2378621"/>
                <a:gd name="connsiteX127" fmla="*/ 717360 w 5994463"/>
                <a:gd name="connsiteY127" fmla="*/ 572146 h 2378621"/>
                <a:gd name="connsiteX128" fmla="*/ 717360 w 5994463"/>
                <a:gd name="connsiteY128" fmla="*/ 537295 h 2378621"/>
                <a:gd name="connsiteX129" fmla="*/ 670891 w 5994463"/>
                <a:gd name="connsiteY129" fmla="*/ 537295 h 2378621"/>
                <a:gd name="connsiteX130" fmla="*/ 670891 w 5994463"/>
                <a:gd name="connsiteY130" fmla="*/ 493730 h 2378621"/>
                <a:gd name="connsiteX131" fmla="*/ 636040 w 5994463"/>
                <a:gd name="connsiteY131" fmla="*/ 493730 h 2378621"/>
                <a:gd name="connsiteX132" fmla="*/ 636040 w 5994463"/>
                <a:gd name="connsiteY132" fmla="*/ 438548 h 2378621"/>
                <a:gd name="connsiteX133" fmla="*/ 563433 w 5994463"/>
                <a:gd name="connsiteY133" fmla="*/ 438548 h 2378621"/>
                <a:gd name="connsiteX134" fmla="*/ 563433 w 5994463"/>
                <a:gd name="connsiteY134" fmla="*/ 394984 h 2378621"/>
                <a:gd name="connsiteX135" fmla="*/ 525677 w 5994463"/>
                <a:gd name="connsiteY135" fmla="*/ 394984 h 2378621"/>
                <a:gd name="connsiteX136" fmla="*/ 525677 w 5994463"/>
                <a:gd name="connsiteY136" fmla="*/ 363037 h 2378621"/>
                <a:gd name="connsiteX137" fmla="*/ 514060 w 5994463"/>
                <a:gd name="connsiteY137" fmla="*/ 363037 h 2378621"/>
                <a:gd name="connsiteX138" fmla="*/ 514060 w 5994463"/>
                <a:gd name="connsiteY138" fmla="*/ 316568 h 2378621"/>
                <a:gd name="connsiteX139" fmla="*/ 487921 w 5994463"/>
                <a:gd name="connsiteY139" fmla="*/ 316568 h 2378621"/>
                <a:gd name="connsiteX140" fmla="*/ 487921 w 5994463"/>
                <a:gd name="connsiteY140" fmla="*/ 296238 h 2378621"/>
                <a:gd name="connsiteX141" fmla="*/ 464687 w 5994463"/>
                <a:gd name="connsiteY141" fmla="*/ 296238 h 2378621"/>
                <a:gd name="connsiteX142" fmla="*/ 464687 w 5994463"/>
                <a:gd name="connsiteY142" fmla="*/ 267195 h 2378621"/>
                <a:gd name="connsiteX143" fmla="*/ 426931 w 5994463"/>
                <a:gd name="connsiteY143" fmla="*/ 267195 h 2378621"/>
                <a:gd name="connsiteX144" fmla="*/ 426931 w 5994463"/>
                <a:gd name="connsiteY144" fmla="*/ 232343 h 2378621"/>
                <a:gd name="connsiteX145" fmla="*/ 389175 w 5994463"/>
                <a:gd name="connsiteY145" fmla="*/ 232343 h 2378621"/>
                <a:gd name="connsiteX146" fmla="*/ 389175 w 5994463"/>
                <a:gd name="connsiteY146" fmla="*/ 174258 h 2378621"/>
                <a:gd name="connsiteX147" fmla="*/ 354323 w 5994463"/>
                <a:gd name="connsiteY147" fmla="*/ 174258 h 2378621"/>
                <a:gd name="connsiteX148" fmla="*/ 354323 w 5994463"/>
                <a:gd name="connsiteY148" fmla="*/ 136502 h 2378621"/>
                <a:gd name="connsiteX149" fmla="*/ 307855 w 5994463"/>
                <a:gd name="connsiteY149" fmla="*/ 136502 h 2378621"/>
                <a:gd name="connsiteX150" fmla="*/ 307855 w 5994463"/>
                <a:gd name="connsiteY150" fmla="*/ 95842 h 2378621"/>
                <a:gd name="connsiteX151" fmla="*/ 284620 w 5994463"/>
                <a:gd name="connsiteY151" fmla="*/ 95842 h 2378621"/>
                <a:gd name="connsiteX152" fmla="*/ 284620 w 5994463"/>
                <a:gd name="connsiteY152" fmla="*/ 84225 h 2378621"/>
                <a:gd name="connsiteX153" fmla="*/ 252673 w 5994463"/>
                <a:gd name="connsiteY153" fmla="*/ 84225 h 2378621"/>
                <a:gd name="connsiteX154" fmla="*/ 252673 w 5994463"/>
                <a:gd name="connsiteY154" fmla="*/ 58086 h 2378621"/>
                <a:gd name="connsiteX155" fmla="*/ 171353 w 5994463"/>
                <a:gd name="connsiteY155" fmla="*/ 58086 h 2378621"/>
                <a:gd name="connsiteX156" fmla="*/ 171353 w 5994463"/>
                <a:gd name="connsiteY156" fmla="*/ 49373 h 2378621"/>
                <a:gd name="connsiteX157" fmla="*/ 113267 w 5994463"/>
                <a:gd name="connsiteY157" fmla="*/ 49373 h 2378621"/>
                <a:gd name="connsiteX158" fmla="*/ 113267 w 5994463"/>
                <a:gd name="connsiteY158" fmla="*/ 0 h 2378621"/>
                <a:gd name="connsiteX159" fmla="*/ 0 w 5994463"/>
                <a:gd name="connsiteY159" fmla="*/ 0 h 2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5994463" h="2378621">
                  <a:moveTo>
                    <a:pt x="5994464" y="2378621"/>
                  </a:moveTo>
                  <a:lnTo>
                    <a:pt x="4760138" y="2378621"/>
                  </a:lnTo>
                  <a:lnTo>
                    <a:pt x="4760138" y="2332149"/>
                  </a:lnTo>
                  <a:lnTo>
                    <a:pt x="4580068" y="2332149"/>
                  </a:lnTo>
                  <a:lnTo>
                    <a:pt x="4580068" y="2297297"/>
                  </a:lnTo>
                  <a:lnTo>
                    <a:pt x="4501658" y="2297297"/>
                  </a:lnTo>
                  <a:lnTo>
                    <a:pt x="4501658" y="2253729"/>
                  </a:lnTo>
                  <a:lnTo>
                    <a:pt x="4420334" y="2253729"/>
                  </a:lnTo>
                  <a:lnTo>
                    <a:pt x="4420334" y="2210172"/>
                  </a:lnTo>
                  <a:lnTo>
                    <a:pt x="4295451" y="2210172"/>
                  </a:lnTo>
                  <a:lnTo>
                    <a:pt x="4295451" y="2175320"/>
                  </a:lnTo>
                  <a:lnTo>
                    <a:pt x="4208326" y="2175320"/>
                  </a:lnTo>
                  <a:lnTo>
                    <a:pt x="4208326" y="2143373"/>
                  </a:lnTo>
                  <a:lnTo>
                    <a:pt x="4063108" y="2143373"/>
                  </a:lnTo>
                  <a:lnTo>
                    <a:pt x="4063108" y="2114322"/>
                  </a:lnTo>
                  <a:lnTo>
                    <a:pt x="3856901" y="2114322"/>
                  </a:lnTo>
                  <a:lnTo>
                    <a:pt x="3856901" y="2070764"/>
                  </a:lnTo>
                  <a:lnTo>
                    <a:pt x="3807533" y="2070764"/>
                  </a:lnTo>
                  <a:lnTo>
                    <a:pt x="3807533" y="2035912"/>
                  </a:lnTo>
                  <a:lnTo>
                    <a:pt x="3546139" y="2035912"/>
                  </a:lnTo>
                  <a:lnTo>
                    <a:pt x="3546139" y="2024291"/>
                  </a:lnTo>
                  <a:lnTo>
                    <a:pt x="3400930" y="2024291"/>
                  </a:lnTo>
                  <a:lnTo>
                    <a:pt x="3400930" y="1989439"/>
                  </a:lnTo>
                  <a:lnTo>
                    <a:pt x="3223765" y="1989439"/>
                  </a:lnTo>
                  <a:lnTo>
                    <a:pt x="3223765" y="1969113"/>
                  </a:lnTo>
                  <a:lnTo>
                    <a:pt x="3177302" y="1969113"/>
                  </a:lnTo>
                  <a:lnTo>
                    <a:pt x="3177302" y="1954587"/>
                  </a:lnTo>
                  <a:lnTo>
                    <a:pt x="3066936" y="1954587"/>
                  </a:lnTo>
                  <a:lnTo>
                    <a:pt x="3066936" y="1937166"/>
                  </a:lnTo>
                  <a:lnTo>
                    <a:pt x="3011748" y="1937166"/>
                  </a:lnTo>
                  <a:lnTo>
                    <a:pt x="3011748" y="1919735"/>
                  </a:lnTo>
                  <a:lnTo>
                    <a:pt x="2889771" y="1919735"/>
                  </a:lnTo>
                  <a:lnTo>
                    <a:pt x="2889771" y="1896504"/>
                  </a:lnTo>
                  <a:lnTo>
                    <a:pt x="2767794" y="1896504"/>
                  </a:lnTo>
                  <a:lnTo>
                    <a:pt x="2767794" y="1890694"/>
                  </a:lnTo>
                  <a:lnTo>
                    <a:pt x="2721321" y="1890694"/>
                  </a:lnTo>
                  <a:lnTo>
                    <a:pt x="2721321" y="1867462"/>
                  </a:lnTo>
                  <a:lnTo>
                    <a:pt x="2689374" y="1867462"/>
                  </a:lnTo>
                  <a:lnTo>
                    <a:pt x="2689374" y="1844231"/>
                  </a:lnTo>
                  <a:lnTo>
                    <a:pt x="2663238" y="1844231"/>
                  </a:lnTo>
                  <a:lnTo>
                    <a:pt x="2663238" y="1820989"/>
                  </a:lnTo>
                  <a:lnTo>
                    <a:pt x="2535450" y="1820989"/>
                  </a:lnTo>
                  <a:lnTo>
                    <a:pt x="2535450" y="1806474"/>
                  </a:lnTo>
                  <a:lnTo>
                    <a:pt x="2445420" y="1806474"/>
                  </a:lnTo>
                  <a:lnTo>
                    <a:pt x="2445420" y="1783232"/>
                  </a:lnTo>
                  <a:lnTo>
                    <a:pt x="2401853" y="1783232"/>
                  </a:lnTo>
                  <a:lnTo>
                    <a:pt x="2401853" y="1745485"/>
                  </a:lnTo>
                  <a:lnTo>
                    <a:pt x="2230498" y="1745485"/>
                  </a:lnTo>
                  <a:lnTo>
                    <a:pt x="2230498" y="1722244"/>
                  </a:lnTo>
                  <a:lnTo>
                    <a:pt x="2137563" y="1722244"/>
                  </a:lnTo>
                  <a:lnTo>
                    <a:pt x="2137563" y="1696107"/>
                  </a:lnTo>
                  <a:lnTo>
                    <a:pt x="2111426" y="1696107"/>
                  </a:lnTo>
                  <a:lnTo>
                    <a:pt x="2111426" y="1661255"/>
                  </a:lnTo>
                  <a:lnTo>
                    <a:pt x="2082375" y="1661255"/>
                  </a:lnTo>
                  <a:lnTo>
                    <a:pt x="2082375" y="1635119"/>
                  </a:lnTo>
                  <a:lnTo>
                    <a:pt x="2003965" y="1635119"/>
                  </a:lnTo>
                  <a:lnTo>
                    <a:pt x="2003965" y="1603172"/>
                  </a:lnTo>
                  <a:lnTo>
                    <a:pt x="1972018" y="1603172"/>
                  </a:lnTo>
                  <a:lnTo>
                    <a:pt x="1972018" y="1577035"/>
                  </a:lnTo>
                  <a:lnTo>
                    <a:pt x="1937166" y="1577035"/>
                  </a:lnTo>
                  <a:lnTo>
                    <a:pt x="1937166" y="1550889"/>
                  </a:lnTo>
                  <a:lnTo>
                    <a:pt x="1905219" y="1550889"/>
                  </a:lnTo>
                  <a:lnTo>
                    <a:pt x="1905219" y="1547984"/>
                  </a:lnTo>
                  <a:lnTo>
                    <a:pt x="1858747" y="1547984"/>
                  </a:lnTo>
                  <a:lnTo>
                    <a:pt x="1858747" y="1513132"/>
                  </a:lnTo>
                  <a:lnTo>
                    <a:pt x="1835515" y="1513132"/>
                  </a:lnTo>
                  <a:lnTo>
                    <a:pt x="1835515" y="1484090"/>
                  </a:lnTo>
                  <a:lnTo>
                    <a:pt x="1780337" y="1484090"/>
                  </a:lnTo>
                  <a:lnTo>
                    <a:pt x="1780337" y="1472479"/>
                  </a:lnTo>
                  <a:lnTo>
                    <a:pt x="1690297" y="1472479"/>
                  </a:lnTo>
                  <a:lnTo>
                    <a:pt x="1690297" y="1437627"/>
                  </a:lnTo>
                  <a:lnTo>
                    <a:pt x="1669971" y="1437627"/>
                  </a:lnTo>
                  <a:lnTo>
                    <a:pt x="1669971" y="1417291"/>
                  </a:lnTo>
                  <a:lnTo>
                    <a:pt x="1652540" y="1417291"/>
                  </a:lnTo>
                  <a:lnTo>
                    <a:pt x="1652540" y="1385345"/>
                  </a:lnTo>
                  <a:lnTo>
                    <a:pt x="1635119" y="1385345"/>
                  </a:lnTo>
                  <a:lnTo>
                    <a:pt x="1635119" y="1359208"/>
                  </a:lnTo>
                  <a:lnTo>
                    <a:pt x="1553794" y="1359208"/>
                  </a:lnTo>
                  <a:lnTo>
                    <a:pt x="1553794" y="1330166"/>
                  </a:lnTo>
                  <a:lnTo>
                    <a:pt x="1516037" y="1330166"/>
                  </a:lnTo>
                  <a:lnTo>
                    <a:pt x="1516037" y="1298220"/>
                  </a:lnTo>
                  <a:lnTo>
                    <a:pt x="1466669" y="1298220"/>
                  </a:lnTo>
                  <a:lnTo>
                    <a:pt x="1466669" y="1272083"/>
                  </a:lnTo>
                  <a:lnTo>
                    <a:pt x="1446343" y="1272083"/>
                  </a:lnTo>
                  <a:lnTo>
                    <a:pt x="1446343" y="1243041"/>
                  </a:lnTo>
                  <a:lnTo>
                    <a:pt x="1379544" y="1243041"/>
                  </a:lnTo>
                  <a:lnTo>
                    <a:pt x="1379544" y="1219800"/>
                  </a:lnTo>
                  <a:lnTo>
                    <a:pt x="1365018" y="1219800"/>
                  </a:lnTo>
                  <a:lnTo>
                    <a:pt x="1365018" y="1193664"/>
                  </a:lnTo>
                  <a:lnTo>
                    <a:pt x="1327261" y="1193664"/>
                  </a:lnTo>
                  <a:lnTo>
                    <a:pt x="1327261" y="1173337"/>
                  </a:lnTo>
                  <a:lnTo>
                    <a:pt x="1298220" y="1173337"/>
                  </a:lnTo>
                  <a:lnTo>
                    <a:pt x="1298220" y="1153001"/>
                  </a:lnTo>
                  <a:lnTo>
                    <a:pt x="1257557" y="1153001"/>
                  </a:lnTo>
                  <a:lnTo>
                    <a:pt x="1257557" y="1118149"/>
                  </a:lnTo>
                  <a:lnTo>
                    <a:pt x="1219800" y="1118149"/>
                  </a:lnTo>
                  <a:lnTo>
                    <a:pt x="1219800" y="1109443"/>
                  </a:lnTo>
                  <a:lnTo>
                    <a:pt x="1205284" y="1109443"/>
                  </a:lnTo>
                  <a:lnTo>
                    <a:pt x="1205284" y="1097823"/>
                  </a:lnTo>
                  <a:lnTo>
                    <a:pt x="1161717" y="1097823"/>
                  </a:lnTo>
                  <a:lnTo>
                    <a:pt x="1161717" y="1060066"/>
                  </a:lnTo>
                  <a:lnTo>
                    <a:pt x="1118149" y="1060066"/>
                  </a:lnTo>
                  <a:lnTo>
                    <a:pt x="1118149" y="1013593"/>
                  </a:lnTo>
                  <a:lnTo>
                    <a:pt x="1083297" y="1013593"/>
                  </a:lnTo>
                  <a:lnTo>
                    <a:pt x="1083297" y="975846"/>
                  </a:lnTo>
                  <a:lnTo>
                    <a:pt x="1060066" y="975846"/>
                  </a:lnTo>
                  <a:lnTo>
                    <a:pt x="1060066" y="946800"/>
                  </a:lnTo>
                  <a:lnTo>
                    <a:pt x="1036834" y="946800"/>
                  </a:lnTo>
                  <a:lnTo>
                    <a:pt x="1036834" y="917757"/>
                  </a:lnTo>
                  <a:lnTo>
                    <a:pt x="1010698" y="917757"/>
                  </a:lnTo>
                  <a:lnTo>
                    <a:pt x="1010698" y="880001"/>
                  </a:lnTo>
                  <a:lnTo>
                    <a:pt x="984552" y="880001"/>
                  </a:lnTo>
                  <a:lnTo>
                    <a:pt x="984552" y="853862"/>
                  </a:lnTo>
                  <a:lnTo>
                    <a:pt x="952605" y="853862"/>
                  </a:lnTo>
                  <a:lnTo>
                    <a:pt x="952605" y="824820"/>
                  </a:lnTo>
                  <a:lnTo>
                    <a:pt x="874192" y="824820"/>
                  </a:lnTo>
                  <a:lnTo>
                    <a:pt x="874192" y="778351"/>
                  </a:lnTo>
                  <a:lnTo>
                    <a:pt x="868384" y="778351"/>
                  </a:lnTo>
                  <a:lnTo>
                    <a:pt x="868384" y="749308"/>
                  </a:lnTo>
                  <a:lnTo>
                    <a:pt x="804489" y="749308"/>
                  </a:lnTo>
                  <a:lnTo>
                    <a:pt x="804489" y="702839"/>
                  </a:lnTo>
                  <a:lnTo>
                    <a:pt x="769638" y="702839"/>
                  </a:lnTo>
                  <a:lnTo>
                    <a:pt x="769638" y="662179"/>
                  </a:lnTo>
                  <a:lnTo>
                    <a:pt x="746404" y="662179"/>
                  </a:lnTo>
                  <a:lnTo>
                    <a:pt x="746404" y="612806"/>
                  </a:lnTo>
                  <a:lnTo>
                    <a:pt x="734786" y="612806"/>
                  </a:lnTo>
                  <a:lnTo>
                    <a:pt x="734786" y="572146"/>
                  </a:lnTo>
                  <a:lnTo>
                    <a:pt x="717360" y="572146"/>
                  </a:lnTo>
                  <a:lnTo>
                    <a:pt x="717360" y="537295"/>
                  </a:lnTo>
                  <a:lnTo>
                    <a:pt x="670891" y="537295"/>
                  </a:lnTo>
                  <a:lnTo>
                    <a:pt x="670891" y="493730"/>
                  </a:lnTo>
                  <a:lnTo>
                    <a:pt x="636040" y="493730"/>
                  </a:lnTo>
                  <a:lnTo>
                    <a:pt x="636040" y="438548"/>
                  </a:lnTo>
                  <a:lnTo>
                    <a:pt x="563433" y="438548"/>
                  </a:lnTo>
                  <a:lnTo>
                    <a:pt x="563433" y="394984"/>
                  </a:lnTo>
                  <a:lnTo>
                    <a:pt x="525677" y="394984"/>
                  </a:lnTo>
                  <a:lnTo>
                    <a:pt x="525677" y="363037"/>
                  </a:lnTo>
                  <a:lnTo>
                    <a:pt x="514060" y="363037"/>
                  </a:lnTo>
                  <a:lnTo>
                    <a:pt x="514060" y="316568"/>
                  </a:lnTo>
                  <a:lnTo>
                    <a:pt x="487921" y="316568"/>
                  </a:lnTo>
                  <a:lnTo>
                    <a:pt x="487921" y="296238"/>
                  </a:lnTo>
                  <a:lnTo>
                    <a:pt x="464687" y="296238"/>
                  </a:lnTo>
                  <a:lnTo>
                    <a:pt x="464687" y="267195"/>
                  </a:lnTo>
                  <a:lnTo>
                    <a:pt x="426931" y="267195"/>
                  </a:lnTo>
                  <a:lnTo>
                    <a:pt x="426931" y="232343"/>
                  </a:lnTo>
                  <a:lnTo>
                    <a:pt x="389175" y="232343"/>
                  </a:lnTo>
                  <a:lnTo>
                    <a:pt x="389175" y="174258"/>
                  </a:lnTo>
                  <a:lnTo>
                    <a:pt x="354323" y="174258"/>
                  </a:lnTo>
                  <a:lnTo>
                    <a:pt x="354323" y="136502"/>
                  </a:lnTo>
                  <a:lnTo>
                    <a:pt x="307855" y="136502"/>
                  </a:lnTo>
                  <a:lnTo>
                    <a:pt x="307855" y="95842"/>
                  </a:lnTo>
                  <a:lnTo>
                    <a:pt x="284620" y="95842"/>
                  </a:lnTo>
                  <a:lnTo>
                    <a:pt x="284620" y="84225"/>
                  </a:lnTo>
                  <a:lnTo>
                    <a:pt x="252673" y="84225"/>
                  </a:lnTo>
                  <a:lnTo>
                    <a:pt x="252673" y="58086"/>
                  </a:lnTo>
                  <a:lnTo>
                    <a:pt x="171353" y="58086"/>
                  </a:lnTo>
                  <a:lnTo>
                    <a:pt x="171353" y="49373"/>
                  </a:lnTo>
                  <a:lnTo>
                    <a:pt x="113267" y="49373"/>
                  </a:lnTo>
                  <a:lnTo>
                    <a:pt x="11326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5" name="Freeform: Shape 322">
              <a:extLst>
                <a:ext uri="{FF2B5EF4-FFF2-40B4-BE49-F238E27FC236}">
                  <a16:creationId xmlns:a16="http://schemas.microsoft.com/office/drawing/2014/main" id="{5CC8448C-80C4-43FD-6348-82D7A7D7E4B1}"/>
                </a:ext>
              </a:extLst>
            </p:cNvPr>
            <p:cNvSpPr/>
            <p:nvPr/>
          </p:nvSpPr>
          <p:spPr>
            <a:xfrm>
              <a:off x="3233639" y="223059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6" name="Freeform: Shape 323">
              <a:extLst>
                <a:ext uri="{FF2B5EF4-FFF2-40B4-BE49-F238E27FC236}">
                  <a16:creationId xmlns:a16="http://schemas.microsoft.com/office/drawing/2014/main" id="{61DEE7D6-0601-2E75-2A58-B46F3DE6F247}"/>
                </a:ext>
              </a:extLst>
            </p:cNvPr>
            <p:cNvSpPr/>
            <p:nvPr/>
          </p:nvSpPr>
          <p:spPr>
            <a:xfrm>
              <a:off x="3309840" y="224964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7" name="Freeform: Shape 324">
              <a:extLst>
                <a:ext uri="{FF2B5EF4-FFF2-40B4-BE49-F238E27FC236}">
                  <a16:creationId xmlns:a16="http://schemas.microsoft.com/office/drawing/2014/main" id="{4A28FD77-C48A-1C62-8B77-7A7141CE6DAA}"/>
                </a:ext>
              </a:extLst>
            </p:cNvPr>
            <p:cNvSpPr/>
            <p:nvPr/>
          </p:nvSpPr>
          <p:spPr>
            <a:xfrm>
              <a:off x="3386040" y="228774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8" name="Freeform: Shape 325">
              <a:extLst>
                <a:ext uri="{FF2B5EF4-FFF2-40B4-BE49-F238E27FC236}">
                  <a16:creationId xmlns:a16="http://schemas.microsoft.com/office/drawing/2014/main" id="{D8D94052-E9D1-B737-B5BE-A38A8CD651CC}"/>
                </a:ext>
              </a:extLst>
            </p:cNvPr>
            <p:cNvSpPr/>
            <p:nvPr/>
          </p:nvSpPr>
          <p:spPr>
            <a:xfrm>
              <a:off x="3386040" y="228774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9" name="Freeform: Shape 326">
              <a:extLst>
                <a:ext uri="{FF2B5EF4-FFF2-40B4-BE49-F238E27FC236}">
                  <a16:creationId xmlns:a16="http://schemas.microsoft.com/office/drawing/2014/main" id="{4E65211E-53B5-7E86-DBCD-C688FCF22754}"/>
                </a:ext>
              </a:extLst>
            </p:cNvPr>
            <p:cNvSpPr/>
            <p:nvPr/>
          </p:nvSpPr>
          <p:spPr>
            <a:xfrm>
              <a:off x="3538440" y="24591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0" name="Freeform: Shape 327">
              <a:extLst>
                <a:ext uri="{FF2B5EF4-FFF2-40B4-BE49-F238E27FC236}">
                  <a16:creationId xmlns:a16="http://schemas.microsoft.com/office/drawing/2014/main" id="{26EB04AC-79CE-7455-6199-40EE8036ED98}"/>
                </a:ext>
              </a:extLst>
            </p:cNvPr>
            <p:cNvSpPr/>
            <p:nvPr/>
          </p:nvSpPr>
          <p:spPr>
            <a:xfrm>
              <a:off x="3690840" y="26306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1" name="Freeform: Shape 328">
              <a:extLst>
                <a:ext uri="{FF2B5EF4-FFF2-40B4-BE49-F238E27FC236}">
                  <a16:creationId xmlns:a16="http://schemas.microsoft.com/office/drawing/2014/main" id="{E3CA2637-35AE-075F-5C38-B881013D3D74}"/>
                </a:ext>
              </a:extLst>
            </p:cNvPr>
            <p:cNvSpPr/>
            <p:nvPr/>
          </p:nvSpPr>
          <p:spPr>
            <a:xfrm>
              <a:off x="3881340" y="28783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2" name="Freeform: Shape 329">
              <a:extLst>
                <a:ext uri="{FF2B5EF4-FFF2-40B4-BE49-F238E27FC236}">
                  <a16:creationId xmlns:a16="http://schemas.microsoft.com/office/drawing/2014/main" id="{A94D709A-1684-0FDE-05D5-B5E018F72FA0}"/>
                </a:ext>
              </a:extLst>
            </p:cNvPr>
            <p:cNvSpPr/>
            <p:nvPr/>
          </p:nvSpPr>
          <p:spPr>
            <a:xfrm>
              <a:off x="4281391" y="32783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3" name="Freeform: Shape 330">
              <a:extLst>
                <a:ext uri="{FF2B5EF4-FFF2-40B4-BE49-F238E27FC236}">
                  <a16:creationId xmlns:a16="http://schemas.microsoft.com/office/drawing/2014/main" id="{4846EE46-41EB-7389-ACA8-DF4F22831430}"/>
                </a:ext>
              </a:extLst>
            </p:cNvPr>
            <p:cNvSpPr/>
            <p:nvPr/>
          </p:nvSpPr>
          <p:spPr>
            <a:xfrm>
              <a:off x="4376641" y="33355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4" name="Freeform: Shape 331">
              <a:extLst>
                <a:ext uri="{FF2B5EF4-FFF2-40B4-BE49-F238E27FC236}">
                  <a16:creationId xmlns:a16="http://schemas.microsoft.com/office/drawing/2014/main" id="{5BFD3987-585D-2B68-CCE1-F07AC16394FF}"/>
                </a:ext>
              </a:extLst>
            </p:cNvPr>
            <p:cNvSpPr/>
            <p:nvPr/>
          </p:nvSpPr>
          <p:spPr>
            <a:xfrm>
              <a:off x="4548091" y="3468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5" name="Freeform: Shape 332">
              <a:extLst>
                <a:ext uri="{FF2B5EF4-FFF2-40B4-BE49-F238E27FC236}">
                  <a16:creationId xmlns:a16="http://schemas.microsoft.com/office/drawing/2014/main" id="{3A7B59CF-3F20-6FB8-63FD-FBCB3702E127}"/>
                </a:ext>
              </a:extLst>
            </p:cNvPr>
            <p:cNvSpPr/>
            <p:nvPr/>
          </p:nvSpPr>
          <p:spPr>
            <a:xfrm>
              <a:off x="4833841" y="3659352"/>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6" name="Freeform: Shape 333">
              <a:extLst>
                <a:ext uri="{FF2B5EF4-FFF2-40B4-BE49-F238E27FC236}">
                  <a16:creationId xmlns:a16="http://schemas.microsoft.com/office/drawing/2014/main" id="{8CB6B9CB-9BB8-DD1C-91E3-19DBC893FD69}"/>
                </a:ext>
              </a:extLst>
            </p:cNvPr>
            <p:cNvSpPr/>
            <p:nvPr/>
          </p:nvSpPr>
          <p:spPr>
            <a:xfrm>
              <a:off x="5138641" y="38117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7" name="Freeform: Shape 334">
              <a:extLst>
                <a:ext uri="{FF2B5EF4-FFF2-40B4-BE49-F238E27FC236}">
                  <a16:creationId xmlns:a16="http://schemas.microsoft.com/office/drawing/2014/main" id="{96405E45-6CF2-AA48-8C8F-689401756D21}"/>
                </a:ext>
              </a:extLst>
            </p:cNvPr>
            <p:cNvSpPr/>
            <p:nvPr/>
          </p:nvSpPr>
          <p:spPr>
            <a:xfrm>
              <a:off x="5405341" y="39260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8" name="Freeform: Shape 335">
              <a:extLst>
                <a:ext uri="{FF2B5EF4-FFF2-40B4-BE49-F238E27FC236}">
                  <a16:creationId xmlns:a16="http://schemas.microsoft.com/office/drawing/2014/main" id="{4C599F96-1BAF-77F2-15C8-5BCCFD7EC954}"/>
                </a:ext>
              </a:extLst>
            </p:cNvPr>
            <p:cNvSpPr/>
            <p:nvPr/>
          </p:nvSpPr>
          <p:spPr>
            <a:xfrm>
              <a:off x="5500591" y="39641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9" name="Freeform: Shape 336">
              <a:extLst>
                <a:ext uri="{FF2B5EF4-FFF2-40B4-BE49-F238E27FC236}">
                  <a16:creationId xmlns:a16="http://schemas.microsoft.com/office/drawing/2014/main" id="{5AB7B974-1437-4132-A176-2711358BF176}"/>
                </a:ext>
              </a:extLst>
            </p:cNvPr>
            <p:cNvSpPr/>
            <p:nvPr/>
          </p:nvSpPr>
          <p:spPr>
            <a:xfrm>
              <a:off x="5614891" y="39832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0" name="Freeform: Shape 337">
              <a:extLst>
                <a:ext uri="{FF2B5EF4-FFF2-40B4-BE49-F238E27FC236}">
                  <a16:creationId xmlns:a16="http://schemas.microsoft.com/office/drawing/2014/main" id="{6ABC6236-E84E-61F0-4256-AC1BDDCA46C6}"/>
                </a:ext>
              </a:extLst>
            </p:cNvPr>
            <p:cNvSpPr/>
            <p:nvPr/>
          </p:nvSpPr>
          <p:spPr>
            <a:xfrm>
              <a:off x="5652991" y="40022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1" name="Freeform: Shape 338">
              <a:extLst>
                <a:ext uri="{FF2B5EF4-FFF2-40B4-BE49-F238E27FC236}">
                  <a16:creationId xmlns:a16="http://schemas.microsoft.com/office/drawing/2014/main" id="{481E277B-340C-5ACA-8D74-CE34D1C048DD}"/>
                </a:ext>
              </a:extLst>
            </p:cNvPr>
            <p:cNvSpPr/>
            <p:nvPr/>
          </p:nvSpPr>
          <p:spPr>
            <a:xfrm>
              <a:off x="5729191" y="40022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2" name="Freeform: Shape 339">
              <a:extLst>
                <a:ext uri="{FF2B5EF4-FFF2-40B4-BE49-F238E27FC236}">
                  <a16:creationId xmlns:a16="http://schemas.microsoft.com/office/drawing/2014/main" id="{7BED631A-B445-F84C-657B-4F4FB4F89D23}"/>
                </a:ext>
              </a:extLst>
            </p:cNvPr>
            <p:cNvSpPr/>
            <p:nvPr/>
          </p:nvSpPr>
          <p:spPr>
            <a:xfrm>
              <a:off x="5786341" y="40403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3" name="Freeform: Shape 340">
              <a:extLst>
                <a:ext uri="{FF2B5EF4-FFF2-40B4-BE49-F238E27FC236}">
                  <a16:creationId xmlns:a16="http://schemas.microsoft.com/office/drawing/2014/main" id="{8693DCE5-24A7-3A5E-29EB-7F90FE396EE9}"/>
                </a:ext>
              </a:extLst>
            </p:cNvPr>
            <p:cNvSpPr/>
            <p:nvPr/>
          </p:nvSpPr>
          <p:spPr>
            <a:xfrm>
              <a:off x="5824441" y="4078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4" name="Freeform: Shape 341">
              <a:extLst>
                <a:ext uri="{FF2B5EF4-FFF2-40B4-BE49-F238E27FC236}">
                  <a16:creationId xmlns:a16="http://schemas.microsoft.com/office/drawing/2014/main" id="{7F902B3D-0195-924B-5719-B24DEF8A3D63}"/>
                </a:ext>
              </a:extLst>
            </p:cNvPr>
            <p:cNvSpPr/>
            <p:nvPr/>
          </p:nvSpPr>
          <p:spPr>
            <a:xfrm>
              <a:off x="5881591" y="4078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5" name="Freeform: Shape 342">
              <a:extLst>
                <a:ext uri="{FF2B5EF4-FFF2-40B4-BE49-F238E27FC236}">
                  <a16:creationId xmlns:a16="http://schemas.microsoft.com/office/drawing/2014/main" id="{4AE37DF8-C6C2-43D1-A3BD-953821BA71BF}"/>
                </a:ext>
              </a:extLst>
            </p:cNvPr>
            <p:cNvSpPr/>
            <p:nvPr/>
          </p:nvSpPr>
          <p:spPr>
            <a:xfrm>
              <a:off x="5900641" y="4078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6" name="Freeform: Shape 343">
              <a:extLst>
                <a:ext uri="{FF2B5EF4-FFF2-40B4-BE49-F238E27FC236}">
                  <a16:creationId xmlns:a16="http://schemas.microsoft.com/office/drawing/2014/main" id="{0D55C9F1-7FA9-EAAD-AC5B-7236107E9EA8}"/>
                </a:ext>
              </a:extLst>
            </p:cNvPr>
            <p:cNvSpPr/>
            <p:nvPr/>
          </p:nvSpPr>
          <p:spPr>
            <a:xfrm>
              <a:off x="5938741" y="4078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7" name="Freeform: Shape 344">
              <a:extLst>
                <a:ext uri="{FF2B5EF4-FFF2-40B4-BE49-F238E27FC236}">
                  <a16:creationId xmlns:a16="http://schemas.microsoft.com/office/drawing/2014/main" id="{2E5A812C-3200-1766-191D-9E373A888401}"/>
                </a:ext>
              </a:extLst>
            </p:cNvPr>
            <p:cNvSpPr/>
            <p:nvPr/>
          </p:nvSpPr>
          <p:spPr>
            <a:xfrm>
              <a:off x="5995891" y="40975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8" name="Freeform: Shape 345">
              <a:extLst>
                <a:ext uri="{FF2B5EF4-FFF2-40B4-BE49-F238E27FC236}">
                  <a16:creationId xmlns:a16="http://schemas.microsoft.com/office/drawing/2014/main" id="{AE9E2051-6C89-214B-4845-8899E3E7BE89}"/>
                </a:ext>
              </a:extLst>
            </p:cNvPr>
            <p:cNvSpPr/>
            <p:nvPr/>
          </p:nvSpPr>
          <p:spPr>
            <a:xfrm>
              <a:off x="6014941" y="40975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9" name="Freeform: Shape 346">
              <a:extLst>
                <a:ext uri="{FF2B5EF4-FFF2-40B4-BE49-F238E27FC236}">
                  <a16:creationId xmlns:a16="http://schemas.microsoft.com/office/drawing/2014/main" id="{6F3F1EAF-57B6-9B4F-F976-963096E60F28}"/>
                </a:ext>
              </a:extLst>
            </p:cNvPr>
            <p:cNvSpPr/>
            <p:nvPr/>
          </p:nvSpPr>
          <p:spPr>
            <a:xfrm>
              <a:off x="6129241" y="41165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0" name="Freeform: Shape 347">
              <a:extLst>
                <a:ext uri="{FF2B5EF4-FFF2-40B4-BE49-F238E27FC236}">
                  <a16:creationId xmlns:a16="http://schemas.microsoft.com/office/drawing/2014/main" id="{0DBAA930-4C24-5E24-28C7-5E2861932E2A}"/>
                </a:ext>
              </a:extLst>
            </p:cNvPr>
            <p:cNvSpPr/>
            <p:nvPr/>
          </p:nvSpPr>
          <p:spPr>
            <a:xfrm>
              <a:off x="6205451" y="41356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1" name="Freeform: Shape 348">
              <a:extLst>
                <a:ext uri="{FF2B5EF4-FFF2-40B4-BE49-F238E27FC236}">
                  <a16:creationId xmlns:a16="http://schemas.microsoft.com/office/drawing/2014/main" id="{B1BFAA91-71CB-DDBF-BF79-D5EAF2EA5796}"/>
                </a:ext>
              </a:extLst>
            </p:cNvPr>
            <p:cNvSpPr/>
            <p:nvPr/>
          </p:nvSpPr>
          <p:spPr>
            <a:xfrm>
              <a:off x="6243551" y="41356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2" name="Freeform: Shape 349">
              <a:extLst>
                <a:ext uri="{FF2B5EF4-FFF2-40B4-BE49-F238E27FC236}">
                  <a16:creationId xmlns:a16="http://schemas.microsoft.com/office/drawing/2014/main" id="{D81B86A8-A863-0D63-89A3-9F9F3798B886}"/>
                </a:ext>
              </a:extLst>
            </p:cNvPr>
            <p:cNvSpPr/>
            <p:nvPr/>
          </p:nvSpPr>
          <p:spPr>
            <a:xfrm>
              <a:off x="6395951" y="41737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3" name="Freeform: Shape 350">
              <a:extLst>
                <a:ext uri="{FF2B5EF4-FFF2-40B4-BE49-F238E27FC236}">
                  <a16:creationId xmlns:a16="http://schemas.microsoft.com/office/drawing/2014/main" id="{409CCEF7-F432-7E77-4324-6BCC4E66707F}"/>
                </a:ext>
              </a:extLst>
            </p:cNvPr>
            <p:cNvSpPr/>
            <p:nvPr/>
          </p:nvSpPr>
          <p:spPr>
            <a:xfrm>
              <a:off x="6434051" y="41737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4" name="Freeform: Shape 351">
              <a:extLst>
                <a:ext uri="{FF2B5EF4-FFF2-40B4-BE49-F238E27FC236}">
                  <a16:creationId xmlns:a16="http://schemas.microsoft.com/office/drawing/2014/main" id="{F5F726D3-5958-D24A-0EC1-9EBE50B794E8}"/>
                </a:ext>
              </a:extLst>
            </p:cNvPr>
            <p:cNvSpPr/>
            <p:nvPr/>
          </p:nvSpPr>
          <p:spPr>
            <a:xfrm>
              <a:off x="6567401" y="42118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5" name="Freeform: Shape 352">
              <a:extLst>
                <a:ext uri="{FF2B5EF4-FFF2-40B4-BE49-F238E27FC236}">
                  <a16:creationId xmlns:a16="http://schemas.microsoft.com/office/drawing/2014/main" id="{B57BA03B-D194-9FFF-3396-280ACB6D7A76}"/>
                </a:ext>
              </a:extLst>
            </p:cNvPr>
            <p:cNvSpPr/>
            <p:nvPr/>
          </p:nvSpPr>
          <p:spPr>
            <a:xfrm>
              <a:off x="6605501" y="42118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6" name="Freeform: Shape 353">
              <a:extLst>
                <a:ext uri="{FF2B5EF4-FFF2-40B4-BE49-F238E27FC236}">
                  <a16:creationId xmlns:a16="http://schemas.microsoft.com/office/drawing/2014/main" id="{4716B70D-75E2-C0EB-D3BD-AE88A09655DA}"/>
                </a:ext>
              </a:extLst>
            </p:cNvPr>
            <p:cNvSpPr/>
            <p:nvPr/>
          </p:nvSpPr>
          <p:spPr>
            <a:xfrm>
              <a:off x="666265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7" name="Freeform: Shape 354">
              <a:extLst>
                <a:ext uri="{FF2B5EF4-FFF2-40B4-BE49-F238E27FC236}">
                  <a16:creationId xmlns:a16="http://schemas.microsoft.com/office/drawing/2014/main" id="{D5CC4C86-2F9C-9048-8EE1-4D469B949BCE}"/>
                </a:ext>
              </a:extLst>
            </p:cNvPr>
            <p:cNvSpPr/>
            <p:nvPr/>
          </p:nvSpPr>
          <p:spPr>
            <a:xfrm>
              <a:off x="671980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8" name="Freeform: Shape 355">
              <a:extLst>
                <a:ext uri="{FF2B5EF4-FFF2-40B4-BE49-F238E27FC236}">
                  <a16:creationId xmlns:a16="http://schemas.microsoft.com/office/drawing/2014/main" id="{8ADA7F00-DBCF-EE9B-17AA-8E83F3513841}"/>
                </a:ext>
              </a:extLst>
            </p:cNvPr>
            <p:cNvSpPr/>
            <p:nvPr/>
          </p:nvSpPr>
          <p:spPr>
            <a:xfrm>
              <a:off x="675790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9" name="Freeform: Shape 356">
              <a:extLst>
                <a:ext uri="{FF2B5EF4-FFF2-40B4-BE49-F238E27FC236}">
                  <a16:creationId xmlns:a16="http://schemas.microsoft.com/office/drawing/2014/main" id="{616EEADB-8C6E-1568-EC30-20FD44C37FEF}"/>
                </a:ext>
              </a:extLst>
            </p:cNvPr>
            <p:cNvSpPr/>
            <p:nvPr/>
          </p:nvSpPr>
          <p:spPr>
            <a:xfrm>
              <a:off x="685315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0" name="Freeform: Shape 357">
              <a:extLst>
                <a:ext uri="{FF2B5EF4-FFF2-40B4-BE49-F238E27FC236}">
                  <a16:creationId xmlns:a16="http://schemas.microsoft.com/office/drawing/2014/main" id="{3BFB2B02-A1FA-71B0-F84B-148B429E0786}"/>
                </a:ext>
              </a:extLst>
            </p:cNvPr>
            <p:cNvSpPr/>
            <p:nvPr/>
          </p:nvSpPr>
          <p:spPr>
            <a:xfrm>
              <a:off x="689125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1" name="Freeform: Shape 358">
              <a:extLst>
                <a:ext uri="{FF2B5EF4-FFF2-40B4-BE49-F238E27FC236}">
                  <a16:creationId xmlns:a16="http://schemas.microsoft.com/office/drawing/2014/main" id="{E5420C8D-4251-5EAE-C4AD-690E149D74CB}"/>
                </a:ext>
              </a:extLst>
            </p:cNvPr>
            <p:cNvSpPr/>
            <p:nvPr/>
          </p:nvSpPr>
          <p:spPr>
            <a:xfrm>
              <a:off x="6986501" y="42880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2" name="Freeform: Shape 359">
              <a:extLst>
                <a:ext uri="{FF2B5EF4-FFF2-40B4-BE49-F238E27FC236}">
                  <a16:creationId xmlns:a16="http://schemas.microsoft.com/office/drawing/2014/main" id="{A3A89935-7D6D-16B6-6F45-02F4C84D6292}"/>
                </a:ext>
              </a:extLst>
            </p:cNvPr>
            <p:cNvSpPr/>
            <p:nvPr/>
          </p:nvSpPr>
          <p:spPr>
            <a:xfrm>
              <a:off x="7234151" y="43261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3" name="Freeform: Shape 360">
              <a:extLst>
                <a:ext uri="{FF2B5EF4-FFF2-40B4-BE49-F238E27FC236}">
                  <a16:creationId xmlns:a16="http://schemas.microsoft.com/office/drawing/2014/main" id="{804162ED-D828-B848-2E63-80A3DE175FBD}"/>
                </a:ext>
              </a:extLst>
            </p:cNvPr>
            <p:cNvSpPr/>
            <p:nvPr/>
          </p:nvSpPr>
          <p:spPr>
            <a:xfrm>
              <a:off x="7538951" y="44404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4" name="Freeform: Shape 361">
              <a:extLst>
                <a:ext uri="{FF2B5EF4-FFF2-40B4-BE49-F238E27FC236}">
                  <a16:creationId xmlns:a16="http://schemas.microsoft.com/office/drawing/2014/main" id="{B021A0B1-61F1-8C1E-33EA-F817A21AD8C7}"/>
                </a:ext>
              </a:extLst>
            </p:cNvPr>
            <p:cNvSpPr/>
            <p:nvPr/>
          </p:nvSpPr>
          <p:spPr>
            <a:xfrm>
              <a:off x="7634201" y="44785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5" name="Freeform: Shape 362">
              <a:extLst>
                <a:ext uri="{FF2B5EF4-FFF2-40B4-BE49-F238E27FC236}">
                  <a16:creationId xmlns:a16="http://schemas.microsoft.com/office/drawing/2014/main" id="{A9AF27ED-66CC-5736-0165-338ACA3BE270}"/>
                </a:ext>
              </a:extLst>
            </p:cNvPr>
            <p:cNvSpPr/>
            <p:nvPr/>
          </p:nvSpPr>
          <p:spPr>
            <a:xfrm>
              <a:off x="803716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6" name="Freeform: Shape 363">
              <a:extLst>
                <a:ext uri="{FF2B5EF4-FFF2-40B4-BE49-F238E27FC236}">
                  <a16:creationId xmlns:a16="http://schemas.microsoft.com/office/drawing/2014/main" id="{85BF560D-6881-9B5B-866C-3AE466CE642B}"/>
                </a:ext>
              </a:extLst>
            </p:cNvPr>
            <p:cNvSpPr/>
            <p:nvPr/>
          </p:nvSpPr>
          <p:spPr>
            <a:xfrm>
              <a:off x="809431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7" name="Freeform: Shape 364">
              <a:extLst>
                <a:ext uri="{FF2B5EF4-FFF2-40B4-BE49-F238E27FC236}">
                  <a16:creationId xmlns:a16="http://schemas.microsoft.com/office/drawing/2014/main" id="{EC448DF3-22E2-E609-28EF-973F8E603BB6}"/>
                </a:ext>
              </a:extLst>
            </p:cNvPr>
            <p:cNvSpPr/>
            <p:nvPr/>
          </p:nvSpPr>
          <p:spPr>
            <a:xfrm>
              <a:off x="841816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8" name="Freeform: Shape 365">
              <a:extLst>
                <a:ext uri="{FF2B5EF4-FFF2-40B4-BE49-F238E27FC236}">
                  <a16:creationId xmlns:a16="http://schemas.microsoft.com/office/drawing/2014/main" id="{B820467B-3A49-28FD-3468-E3067077B5FC}"/>
                </a:ext>
              </a:extLst>
            </p:cNvPr>
            <p:cNvSpPr/>
            <p:nvPr/>
          </p:nvSpPr>
          <p:spPr>
            <a:xfrm>
              <a:off x="853246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9" name="Freeform: Shape 412">
              <a:extLst>
                <a:ext uri="{FF2B5EF4-FFF2-40B4-BE49-F238E27FC236}">
                  <a16:creationId xmlns:a16="http://schemas.microsoft.com/office/drawing/2014/main" id="{2AEE6D09-2266-D26D-6652-1EB36A4857CF}"/>
                </a:ext>
              </a:extLst>
            </p:cNvPr>
            <p:cNvSpPr/>
            <p:nvPr/>
          </p:nvSpPr>
          <p:spPr>
            <a:xfrm>
              <a:off x="904681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1122529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LBA25：FRESCO-2：難治性転移性結腸直腸癌患者におけるフルキンチニブの有効性と安全性を評価するグローバル第3相多地域臨床試験(MRCT) –</a:t>
            </a:r>
            <a:r>
              <a:rPr lang="en-GB" altLang="ja-JP" dirty="0"/>
              <a:t> </a:t>
            </a:r>
            <a:r>
              <a:rPr lang="ja-JP" dirty="0"/>
              <a:t>Dasari NA、et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7000"/>
              </a:spcBef>
              <a:buNone/>
            </a:pPr>
            <a:r>
              <a:rPr lang="ja-JP" b="1"/>
              <a:t>結論</a:t>
            </a:r>
          </a:p>
          <a:p>
            <a:r>
              <a:rPr lang="ja-JP" b="1"/>
              <a:t>難治性mCRC患者において、フルキンチニブ＋BSCはBSC単剤投与と比較して生存期間の有意な改善を示し、、全般的に良好な耐容性を示した </a:t>
            </a:r>
          </a:p>
        </p:txBody>
      </p:sp>
      <p:sp>
        <p:nvSpPr>
          <p:cNvPr id="23" name="Text Placeholder 4"/>
          <p:cNvSpPr>
            <a:spLocks noGrp="1"/>
          </p:cNvSpPr>
          <p:nvPr>
            <p:ph type="body" sz="quarter" idx="11"/>
          </p:nvPr>
        </p:nvSpPr>
        <p:spPr>
          <a:xfrm>
            <a:off x="6197601" y="6096001"/>
            <a:ext cx="5507567" cy="487363"/>
          </a:xfrm>
        </p:spPr>
        <p:txBody>
          <a:bodyPr/>
          <a:lstStyle/>
          <a:p>
            <a:r>
              <a:rPr lang="ja-JP"/>
              <a:t>Dasari NA, et al.Ann Oncol 2022;33(suppl):abstr LBA25</a:t>
            </a:r>
          </a:p>
        </p:txBody>
      </p:sp>
      <p:graphicFrame>
        <p:nvGraphicFramePr>
          <p:cNvPr id="7" name="Table 6"/>
          <p:cNvGraphicFramePr>
            <a:graphicFrameLocks noGrp="1"/>
          </p:cNvGraphicFramePr>
          <p:nvPr>
            <p:extLst>
              <p:ext uri="{D42A27DB-BD31-4B8C-83A1-F6EECF244321}">
                <p14:modId xmlns:p14="http://schemas.microsoft.com/office/powerpoint/2010/main" val="3000629289"/>
              </p:ext>
            </p:extLst>
          </p:nvPr>
        </p:nvGraphicFramePr>
        <p:xfrm>
          <a:off x="403717" y="1617259"/>
          <a:ext cx="5804033" cy="1737360"/>
        </p:xfrm>
        <a:graphic>
          <a:graphicData uri="http://schemas.openxmlformats.org/drawingml/2006/table">
            <a:tbl>
              <a:tblPr firstRow="1" bandRow="1">
                <a:tableStyleId>{5202B0CA-FC54-4496-8BCA-5EF66A818D29}</a:tableStyleId>
              </a:tblPr>
              <a:tblGrid>
                <a:gridCol w="2930610">
                  <a:extLst>
                    <a:ext uri="{9D8B030D-6E8A-4147-A177-3AD203B41FA5}">
                      <a16:colId xmlns:a16="http://schemas.microsoft.com/office/drawing/2014/main" val="2713438561"/>
                    </a:ext>
                  </a:extLst>
                </a:gridCol>
                <a:gridCol w="1525886">
                  <a:extLst>
                    <a:ext uri="{9D8B030D-6E8A-4147-A177-3AD203B41FA5}">
                      <a16:colId xmlns:a16="http://schemas.microsoft.com/office/drawing/2014/main" val="1190940076"/>
                    </a:ext>
                  </a:extLst>
                </a:gridCol>
                <a:gridCol w="1347537">
                  <a:extLst>
                    <a:ext uri="{9D8B030D-6E8A-4147-A177-3AD203B41FA5}">
                      <a16:colId xmlns:a16="http://schemas.microsoft.com/office/drawing/2014/main" val="142734121"/>
                    </a:ext>
                  </a:extLst>
                </a:gridCol>
              </a:tblGrid>
              <a:tr h="370840">
                <a:tc>
                  <a:txBody>
                    <a:bodyPr/>
                    <a:lstStyle/>
                    <a:p>
                      <a:endParaRPr lang="en-GB" sz="1400" dirty="0">
                        <a:solidFill>
                          <a:schemeClr val="tx2"/>
                        </a:solidFill>
                      </a:endParaRPr>
                    </a:p>
                  </a:txBody>
                  <a:tcPr anchor="ctr"/>
                </a:tc>
                <a:tc>
                  <a:txBody>
                    <a:bodyPr/>
                    <a:lstStyle/>
                    <a:p>
                      <a:pPr algn="ctr"/>
                      <a:r>
                        <a:rPr lang="ja-JP" sz="1400" dirty="0">
                          <a:solidFill>
                            <a:schemeClr val="tx2"/>
                          </a:solidFill>
                        </a:rPr>
                        <a:t>フルキンチニブ
(n=641)</a:t>
                      </a:r>
                    </a:p>
                  </a:txBody>
                  <a:tcPr anchor="ctr"/>
                </a:tc>
                <a:tc>
                  <a:txBody>
                    <a:bodyPr/>
                    <a:lstStyle/>
                    <a:p>
                      <a:pPr algn="ctr"/>
                      <a:r>
                        <a:rPr lang="ja-JP" sz="1400" dirty="0">
                          <a:solidFill>
                            <a:schemeClr val="tx2"/>
                          </a:solidFill>
                        </a:rPr>
                        <a:t>プラセボ
(n=230)</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ORR、n (%)</a:t>
                      </a:r>
                    </a:p>
                  </a:txBody>
                  <a:tcPr/>
                </a:tc>
                <a:tc>
                  <a:txBody>
                    <a:bodyPr/>
                    <a:lstStyle/>
                    <a:p>
                      <a:pPr algn="ctr"/>
                      <a:r>
                        <a:rPr lang="ja-JP" sz="1400">
                          <a:solidFill>
                            <a:schemeClr val="tx1"/>
                          </a:solidFill>
                        </a:rPr>
                        <a:t>7 (1.5</a:t>
                      </a:r>
                      <a:r>
                        <a:rPr lang="ja-JP" sz="1400" baseline="0">
                          <a:solidFill>
                            <a:schemeClr val="tx1"/>
                          </a:solidFill>
                        </a:rPr>
                        <a:t>)</a:t>
                      </a:r>
                    </a:p>
                  </a:txBody>
                  <a:tcPr/>
                </a:tc>
                <a:tc>
                  <a:txBody>
                    <a:bodyPr/>
                    <a:lstStyle/>
                    <a:p>
                      <a:pPr algn="ctr"/>
                      <a:r>
                        <a:rPr lang="ja-JP" sz="1400">
                          <a:solidFill>
                            <a:schemeClr val="tx1"/>
                          </a:solidFill>
                        </a:rPr>
                        <a:t>0</a:t>
                      </a:r>
                    </a:p>
                  </a:txBody>
                  <a:tcPr/>
                </a:tc>
                <a:extLst>
                  <a:ext uri="{0D108BD9-81ED-4DB2-BD59-A6C34878D82A}">
                    <a16:rowId xmlns:a16="http://schemas.microsoft.com/office/drawing/2014/main" val="978232405"/>
                  </a:ext>
                </a:extLst>
              </a:tr>
              <a:tr h="0">
                <a:tc>
                  <a:txBody>
                    <a:bodyPr/>
                    <a:lstStyle/>
                    <a:p>
                      <a:r>
                        <a:rPr lang="ja-JP" sz="1400" baseline="0">
                          <a:solidFill>
                            <a:schemeClr val="tx1"/>
                          </a:solidFill>
                        </a:rPr>
                        <a:t>差異を調整(95%CI); p値</a:t>
                      </a:r>
                    </a:p>
                  </a:txBody>
                  <a:tcPr/>
                </a:tc>
                <a:tc gridSpan="2">
                  <a:txBody>
                    <a:bodyPr/>
                    <a:lstStyle/>
                    <a:p>
                      <a:pPr algn="ctr"/>
                      <a:r>
                        <a:rPr lang="ja-JP" sz="1400">
                          <a:solidFill>
                            <a:schemeClr val="tx1"/>
                          </a:solidFill>
                        </a:rPr>
                        <a:t>1.5 (0.4、2.7)、0.059</a:t>
                      </a:r>
                    </a:p>
                  </a:txBody>
                  <a:tcPr/>
                </a:tc>
                <a:tc hMerge="1">
                  <a:txBody>
                    <a:bodyPr/>
                    <a:lstStyle/>
                    <a:p>
                      <a:endParaRPr lang="en-GB"/>
                    </a:p>
                  </a:txBody>
                  <a:tcPr/>
                </a:tc>
                <a:extLst>
                  <a:ext uri="{0D108BD9-81ED-4DB2-BD59-A6C34878D82A}">
                    <a16:rowId xmlns:a16="http://schemas.microsoft.com/office/drawing/2014/main" val="2232560176"/>
                  </a:ext>
                </a:extLst>
              </a:tr>
              <a:tr h="0">
                <a:tc>
                  <a:txBody>
                    <a:bodyPr/>
                    <a:lstStyle/>
                    <a:p>
                      <a:r>
                        <a:rPr lang="ja-JP" sz="1400">
                          <a:solidFill>
                            <a:schemeClr val="tx1"/>
                          </a:solidFill>
                        </a:rPr>
                        <a:t>DCR、n (%)</a:t>
                      </a:r>
                    </a:p>
                  </a:txBody>
                  <a:tcPr/>
                </a:tc>
                <a:tc>
                  <a:txBody>
                    <a:bodyPr/>
                    <a:lstStyle/>
                    <a:p>
                      <a:pPr algn="ctr"/>
                      <a:r>
                        <a:rPr lang="ja-JP" sz="1400">
                          <a:solidFill>
                            <a:schemeClr val="tx1"/>
                          </a:solidFill>
                        </a:rPr>
                        <a:t>256 (55.5)</a:t>
                      </a:r>
                    </a:p>
                  </a:txBody>
                  <a:tcPr/>
                </a:tc>
                <a:tc>
                  <a:txBody>
                    <a:bodyPr/>
                    <a:lstStyle/>
                    <a:p>
                      <a:pPr algn="ctr"/>
                      <a:r>
                        <a:rPr lang="ja-JP" sz="1400">
                          <a:solidFill>
                            <a:schemeClr val="tx1"/>
                          </a:solidFill>
                        </a:rPr>
                        <a:t>37 (16.1)</a:t>
                      </a:r>
                    </a:p>
                  </a:txBody>
                  <a:tcPr/>
                </a:tc>
                <a:extLst>
                  <a:ext uri="{0D108BD9-81ED-4DB2-BD59-A6C34878D82A}">
                    <a16:rowId xmlns:a16="http://schemas.microsoft.com/office/drawing/2014/main" val="29121630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aseline="0">
                          <a:solidFill>
                            <a:schemeClr val="tx1"/>
                          </a:solidFill>
                        </a:rPr>
                        <a:t>差異を調整(95%CI); p値</a:t>
                      </a:r>
                    </a:p>
                  </a:txBody>
                  <a:tcPr/>
                </a:tc>
                <a:tc gridSpan="2">
                  <a:txBody>
                    <a:bodyPr/>
                    <a:lstStyle/>
                    <a:p>
                      <a:pPr algn="ctr"/>
                      <a:r>
                        <a:rPr lang="ja-JP" sz="1400" dirty="0">
                          <a:solidFill>
                            <a:schemeClr val="tx1"/>
                          </a:solidFill>
                        </a:rPr>
                        <a:t>39.4</a:t>
                      </a:r>
                      <a:r>
                        <a:rPr lang="ja-JP" sz="1400" baseline="0" dirty="0">
                          <a:solidFill>
                            <a:schemeClr val="tx1"/>
                          </a:solidFill>
                        </a:rPr>
                        <a:t> (32.8、46.0); &lt;0.001</a:t>
                      </a:r>
                    </a:p>
                  </a:txBody>
                  <a:tcPr/>
                </a:tc>
                <a:tc hMerge="1">
                  <a:txBody>
                    <a:bodyPr/>
                    <a:lstStyle/>
                    <a:p>
                      <a:endParaRPr lang="en-GB"/>
                    </a:p>
                  </a:txBody>
                  <a:tcPr/>
                </a:tc>
                <a:extLst>
                  <a:ext uri="{0D108BD9-81ED-4DB2-BD59-A6C34878D82A}">
                    <a16:rowId xmlns:a16="http://schemas.microsoft.com/office/drawing/2014/main" val="266245568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47217393"/>
              </p:ext>
            </p:extLst>
          </p:nvPr>
        </p:nvGraphicFramePr>
        <p:xfrm>
          <a:off x="6380481" y="1617259"/>
          <a:ext cx="5381592" cy="3261360"/>
        </p:xfrm>
        <a:graphic>
          <a:graphicData uri="http://schemas.openxmlformats.org/drawingml/2006/table">
            <a:tbl>
              <a:tblPr firstRow="1" bandRow="1">
                <a:tableStyleId>{5202B0CA-FC54-4496-8BCA-5EF66A818D29}</a:tableStyleId>
              </a:tblPr>
              <a:tblGrid>
                <a:gridCol w="2330382">
                  <a:extLst>
                    <a:ext uri="{9D8B030D-6E8A-4147-A177-3AD203B41FA5}">
                      <a16:colId xmlns:a16="http://schemas.microsoft.com/office/drawing/2014/main" val="2713438561"/>
                    </a:ext>
                  </a:extLst>
                </a:gridCol>
                <a:gridCol w="1525605">
                  <a:extLst>
                    <a:ext uri="{9D8B030D-6E8A-4147-A177-3AD203B41FA5}">
                      <a16:colId xmlns:a16="http://schemas.microsoft.com/office/drawing/2014/main" val="1190940076"/>
                    </a:ext>
                  </a:extLst>
                </a:gridCol>
                <a:gridCol w="1525605">
                  <a:extLst>
                    <a:ext uri="{9D8B030D-6E8A-4147-A177-3AD203B41FA5}">
                      <a16:colId xmlns:a16="http://schemas.microsoft.com/office/drawing/2014/main" val="623846007"/>
                    </a:ext>
                  </a:extLst>
                </a:gridCol>
              </a:tblGrid>
              <a:tr h="370840">
                <a:tc>
                  <a:txBody>
                    <a:bodyPr/>
                    <a:lstStyle/>
                    <a:p>
                      <a:r>
                        <a:rPr lang="ja-JP" sz="1400">
                          <a:solidFill>
                            <a:schemeClr val="tx2"/>
                          </a:solidFill>
                        </a:rPr>
                        <a:t>TEAE、</a:t>
                      </a:r>
                      <a:r>
                        <a:rPr lang="ja-JP" sz="1400" baseline="0">
                          <a:solidFill>
                            <a:schemeClr val="tx2"/>
                          </a:solidFill>
                        </a:rPr>
                        <a:t>n (%)</a:t>
                      </a:r>
                    </a:p>
                  </a:txBody>
                  <a:tcPr anchor="ctr"/>
                </a:tc>
                <a:tc>
                  <a:txBody>
                    <a:bodyPr/>
                    <a:lstStyle/>
                    <a:p>
                      <a:pPr algn="ctr"/>
                      <a:r>
                        <a:rPr lang="ja-JP" sz="1400" dirty="0">
                          <a:solidFill>
                            <a:schemeClr val="tx2"/>
                          </a:solidFill>
                        </a:rPr>
                        <a:t>フルキンチニブ
(n=456)</a:t>
                      </a:r>
                    </a:p>
                  </a:txBody>
                  <a:tcPr anchor="ctr"/>
                </a:tc>
                <a:tc>
                  <a:txBody>
                    <a:bodyPr/>
                    <a:lstStyle/>
                    <a:p>
                      <a:pPr algn="ctr"/>
                      <a:r>
                        <a:rPr lang="ja-JP" sz="1400" dirty="0">
                          <a:solidFill>
                            <a:schemeClr val="tx2"/>
                          </a:solidFill>
                        </a:rPr>
                        <a:t>プラセボ
(n=230)</a:t>
                      </a:r>
                    </a:p>
                  </a:txBody>
                  <a:tcPr anchor="ctr"/>
                </a:tc>
                <a:extLst>
                  <a:ext uri="{0D108BD9-81ED-4DB2-BD59-A6C34878D82A}">
                    <a16:rowId xmlns:a16="http://schemas.microsoft.com/office/drawing/2014/main" val="3667548636"/>
                  </a:ext>
                </a:extLst>
              </a:tr>
              <a:tr h="0">
                <a:tc>
                  <a:txBody>
                    <a:bodyPr/>
                    <a:lstStyle/>
                    <a:p>
                      <a:r>
                        <a:rPr lang="ja-JP" sz="1400" baseline="0">
                          <a:solidFill>
                            <a:schemeClr val="tx1"/>
                          </a:solidFill>
                        </a:rPr>
                        <a:t>すべて</a:t>
                      </a:r>
                    </a:p>
                  </a:txBody>
                  <a:tcPr/>
                </a:tc>
                <a:tc>
                  <a:txBody>
                    <a:bodyPr/>
                    <a:lstStyle/>
                    <a:p>
                      <a:pPr algn="ctr"/>
                      <a:r>
                        <a:rPr lang="ja-JP" sz="1400">
                          <a:solidFill>
                            <a:schemeClr val="tx1"/>
                          </a:solidFill>
                        </a:rPr>
                        <a:t>451 (98.9</a:t>
                      </a:r>
                      <a:r>
                        <a:rPr lang="ja-JP" sz="1400" baseline="0">
                          <a:solidFill>
                            <a:schemeClr val="tx1"/>
                          </a:solidFill>
                        </a:rPr>
                        <a:t>)</a:t>
                      </a:r>
                    </a:p>
                  </a:txBody>
                  <a:tcPr/>
                </a:tc>
                <a:tc>
                  <a:txBody>
                    <a:bodyPr/>
                    <a:lstStyle/>
                    <a:p>
                      <a:pPr algn="ctr"/>
                      <a:r>
                        <a:rPr lang="ja-JP" sz="1400">
                          <a:solidFill>
                            <a:schemeClr val="tx1"/>
                          </a:solidFill>
                        </a:rPr>
                        <a:t>213</a:t>
                      </a:r>
                      <a:r>
                        <a:rPr lang="ja-JP" sz="1400" baseline="0">
                          <a:solidFill>
                            <a:schemeClr val="tx1"/>
                          </a:solidFill>
                        </a:rPr>
                        <a:t> (92.6)</a:t>
                      </a:r>
                    </a:p>
                  </a:txBody>
                  <a:tcPr/>
                </a:tc>
                <a:extLst>
                  <a:ext uri="{0D108BD9-81ED-4DB2-BD59-A6C34878D82A}">
                    <a16:rowId xmlns:a16="http://schemas.microsoft.com/office/drawing/2014/main" val="978232405"/>
                  </a:ext>
                </a:extLst>
              </a:tr>
              <a:tr h="0">
                <a:tc>
                  <a:txBody>
                    <a:bodyPr/>
                    <a:lstStyle/>
                    <a:p>
                      <a:pPr marL="182563" indent="0"/>
                      <a:r>
                        <a:rPr lang="ja-JP" sz="1400" baseline="0">
                          <a:solidFill>
                            <a:schemeClr val="tx1"/>
                          </a:solidFill>
                        </a:rPr>
                        <a:t>グレード3以上</a:t>
                      </a:r>
                    </a:p>
                  </a:txBody>
                  <a:tcPr/>
                </a:tc>
                <a:tc>
                  <a:txBody>
                    <a:bodyPr/>
                    <a:lstStyle/>
                    <a:p>
                      <a:pPr algn="ctr"/>
                      <a:r>
                        <a:rPr lang="ja-JP" sz="1400">
                          <a:solidFill>
                            <a:schemeClr val="tx1"/>
                          </a:solidFill>
                        </a:rPr>
                        <a:t>286 (62.7)</a:t>
                      </a:r>
                    </a:p>
                  </a:txBody>
                  <a:tcPr/>
                </a:tc>
                <a:tc>
                  <a:txBody>
                    <a:bodyPr/>
                    <a:lstStyle/>
                    <a:p>
                      <a:pPr algn="ctr"/>
                      <a:r>
                        <a:rPr lang="ja-JP" sz="1400">
                          <a:solidFill>
                            <a:schemeClr val="tx1"/>
                          </a:solidFill>
                        </a:rPr>
                        <a:t>116 (50.4)</a:t>
                      </a:r>
                    </a:p>
                  </a:txBody>
                  <a:tcPr/>
                </a:tc>
                <a:extLst>
                  <a:ext uri="{0D108BD9-81ED-4DB2-BD59-A6C34878D82A}">
                    <a16:rowId xmlns:a16="http://schemas.microsoft.com/office/drawing/2014/main" val="2232560176"/>
                  </a:ext>
                </a:extLst>
              </a:tr>
              <a:tr h="0">
                <a:tc>
                  <a:txBody>
                    <a:bodyPr/>
                    <a:lstStyle/>
                    <a:p>
                      <a:r>
                        <a:rPr lang="ja-JP" sz="1400" baseline="0">
                          <a:solidFill>
                            <a:schemeClr val="tx1"/>
                          </a:solidFill>
                        </a:rPr>
                        <a:t>グレード3以上のTRAE</a:t>
                      </a:r>
                    </a:p>
                  </a:txBody>
                  <a:tcPr/>
                </a:tc>
                <a:tc>
                  <a:txBody>
                    <a:bodyPr/>
                    <a:lstStyle/>
                    <a:p>
                      <a:pPr algn="ctr"/>
                      <a:r>
                        <a:rPr lang="ja-JP" sz="1400">
                          <a:solidFill>
                            <a:schemeClr val="tx1"/>
                          </a:solidFill>
                        </a:rPr>
                        <a:t>164 (36.0)</a:t>
                      </a:r>
                    </a:p>
                  </a:txBody>
                  <a:tcPr/>
                </a:tc>
                <a:tc>
                  <a:txBody>
                    <a:bodyPr/>
                    <a:lstStyle/>
                    <a:p>
                      <a:pPr algn="ctr"/>
                      <a:r>
                        <a:rPr lang="ja-JP" sz="1400">
                          <a:solidFill>
                            <a:schemeClr val="tx1"/>
                          </a:solidFill>
                        </a:rPr>
                        <a:t>26 (11.3)</a:t>
                      </a:r>
                    </a:p>
                  </a:txBody>
                  <a:tcPr/>
                </a:tc>
                <a:extLst>
                  <a:ext uri="{0D108BD9-81ED-4DB2-BD59-A6C34878D82A}">
                    <a16:rowId xmlns:a16="http://schemas.microsoft.com/office/drawing/2014/main" val="29121630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aseline="0">
                          <a:solidFill>
                            <a:schemeClr val="tx1"/>
                          </a:solidFill>
                        </a:rPr>
                        <a:t>死亡に至った</a:t>
                      </a:r>
                    </a:p>
                  </a:txBody>
                  <a:tcPr/>
                </a:tc>
                <a:tc>
                  <a:txBody>
                    <a:bodyPr/>
                    <a:lstStyle/>
                    <a:p>
                      <a:pPr marL="0" algn="ctr" defTabSz="914400" rtl="0" eaLnBrk="1" latinLnBrk="0" hangingPunct="1"/>
                      <a:r>
                        <a:rPr lang="ja-JP" sz="1400">
                          <a:solidFill>
                            <a:schemeClr val="tx1"/>
                          </a:solidFill>
                          <a:latin typeface="+mn-lt"/>
                          <a:ea typeface="MS Mincho"/>
                          <a:cs typeface="+mn-cs"/>
                        </a:rPr>
                        <a:t>48 (10.5)</a:t>
                      </a:r>
                    </a:p>
                  </a:txBody>
                  <a:tcPr/>
                </a:tc>
                <a:tc>
                  <a:txBody>
                    <a:bodyPr/>
                    <a:lstStyle/>
                    <a:p>
                      <a:pPr marL="0" algn="ctr" defTabSz="914400" rtl="0" eaLnBrk="1" latinLnBrk="0" hangingPunct="1"/>
                      <a:r>
                        <a:rPr lang="ja-JP" sz="1400">
                          <a:solidFill>
                            <a:schemeClr val="tx1"/>
                          </a:solidFill>
                          <a:latin typeface="+mn-lt"/>
                          <a:ea typeface="MS Mincho"/>
                          <a:cs typeface="+mn-cs"/>
                        </a:rPr>
                        <a:t>45 (19.6)</a:t>
                      </a:r>
                    </a:p>
                  </a:txBody>
                  <a:tcPr/>
                </a:tc>
                <a:extLst>
                  <a:ext uri="{0D108BD9-81ED-4DB2-BD59-A6C34878D82A}">
                    <a16:rowId xmlns:a16="http://schemas.microsoft.com/office/drawing/2014/main" val="26624556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aseline="0">
                          <a:solidFill>
                            <a:schemeClr val="tx1"/>
                          </a:solidFill>
                        </a:rPr>
                        <a:t>重篤</a:t>
                      </a:r>
                    </a:p>
                  </a:txBody>
                  <a:tcPr/>
                </a:tc>
                <a:tc>
                  <a:txBody>
                    <a:bodyPr/>
                    <a:lstStyle/>
                    <a:p>
                      <a:pPr marL="0" algn="ctr" defTabSz="914400" rtl="0" eaLnBrk="1" latinLnBrk="0" hangingPunct="1"/>
                      <a:r>
                        <a:rPr lang="ja-JP" sz="1400">
                          <a:solidFill>
                            <a:schemeClr val="tx1"/>
                          </a:solidFill>
                          <a:latin typeface="+mn-lt"/>
                          <a:ea typeface="MS Mincho"/>
                          <a:cs typeface="+mn-cs"/>
                        </a:rPr>
                        <a:t>171 (37.5)</a:t>
                      </a:r>
                    </a:p>
                  </a:txBody>
                  <a:tcPr/>
                </a:tc>
                <a:tc>
                  <a:txBody>
                    <a:bodyPr/>
                    <a:lstStyle/>
                    <a:p>
                      <a:pPr marL="0" algn="ctr" defTabSz="914400" rtl="0" eaLnBrk="1" latinLnBrk="0" hangingPunct="1"/>
                      <a:r>
                        <a:rPr lang="ja-JP" sz="1400">
                          <a:solidFill>
                            <a:schemeClr val="tx1"/>
                          </a:solidFill>
                          <a:latin typeface="+mn-lt"/>
                          <a:ea typeface="MS Mincho"/>
                          <a:cs typeface="+mn-cs"/>
                        </a:rPr>
                        <a:t>88 (38.3)</a:t>
                      </a:r>
                    </a:p>
                  </a:txBody>
                  <a:tcPr/>
                </a:tc>
                <a:extLst>
                  <a:ext uri="{0D108BD9-81ED-4DB2-BD59-A6C34878D82A}">
                    <a16:rowId xmlns:a16="http://schemas.microsoft.com/office/drawing/2014/main" val="951930471"/>
                  </a:ext>
                </a:extLst>
              </a:tr>
              <a:tr h="0">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ja-JP" sz="1400" baseline="0">
                          <a:solidFill>
                            <a:schemeClr val="tx1"/>
                          </a:solidFill>
                        </a:rPr>
                        <a:t>グレード3以上 </a:t>
                      </a:r>
                    </a:p>
                  </a:txBody>
                  <a:tcPr/>
                </a:tc>
                <a:tc>
                  <a:txBody>
                    <a:bodyPr/>
                    <a:lstStyle/>
                    <a:p>
                      <a:pPr marL="0" algn="ctr" defTabSz="914400" rtl="0" eaLnBrk="1" latinLnBrk="0" hangingPunct="1"/>
                      <a:r>
                        <a:rPr lang="ja-JP" sz="1400">
                          <a:solidFill>
                            <a:schemeClr val="tx1"/>
                          </a:solidFill>
                          <a:latin typeface="+mn-lt"/>
                          <a:ea typeface="MS Mincho"/>
                          <a:cs typeface="+mn-cs"/>
                        </a:rPr>
                        <a:t>162 (35.5)</a:t>
                      </a:r>
                    </a:p>
                  </a:txBody>
                  <a:tcPr/>
                </a:tc>
                <a:tc>
                  <a:txBody>
                    <a:bodyPr/>
                    <a:lstStyle/>
                    <a:p>
                      <a:pPr marL="0" algn="ctr" defTabSz="914400" rtl="0" eaLnBrk="1" latinLnBrk="0" hangingPunct="1"/>
                      <a:r>
                        <a:rPr lang="ja-JP" sz="1400">
                          <a:solidFill>
                            <a:schemeClr val="tx1"/>
                          </a:solidFill>
                          <a:latin typeface="+mn-lt"/>
                          <a:ea typeface="MS Mincho"/>
                          <a:cs typeface="+mn-cs"/>
                        </a:rPr>
                        <a:t>85 (37.0)</a:t>
                      </a:r>
                    </a:p>
                  </a:txBody>
                  <a:tcPr/>
                </a:tc>
                <a:extLst>
                  <a:ext uri="{0D108BD9-81ED-4DB2-BD59-A6C34878D82A}">
                    <a16:rowId xmlns:a16="http://schemas.microsoft.com/office/drawing/2014/main" val="319461326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aseline="0">
                          <a:solidFill>
                            <a:schemeClr val="tx1"/>
                          </a:solidFill>
                        </a:rPr>
                        <a:t>投与中断に至った</a:t>
                      </a:r>
                    </a:p>
                  </a:txBody>
                  <a:tcPr/>
                </a:tc>
                <a:tc>
                  <a:txBody>
                    <a:bodyPr/>
                    <a:lstStyle/>
                    <a:p>
                      <a:pPr marL="0" algn="ctr" defTabSz="914400" rtl="0" eaLnBrk="1" latinLnBrk="0" hangingPunct="1"/>
                      <a:r>
                        <a:rPr lang="ja-JP" sz="1400">
                          <a:solidFill>
                            <a:schemeClr val="tx1"/>
                          </a:solidFill>
                          <a:latin typeface="+mn-lt"/>
                          <a:ea typeface="MS Mincho"/>
                          <a:cs typeface="+mn-cs"/>
                        </a:rPr>
                        <a:t>247 (54.2)</a:t>
                      </a:r>
                    </a:p>
                  </a:txBody>
                  <a:tcPr/>
                </a:tc>
                <a:tc>
                  <a:txBody>
                    <a:bodyPr/>
                    <a:lstStyle/>
                    <a:p>
                      <a:pPr marL="0" algn="ctr" defTabSz="914400" rtl="0" eaLnBrk="1" latinLnBrk="0" hangingPunct="1"/>
                      <a:r>
                        <a:rPr lang="ja-JP" sz="1400">
                          <a:solidFill>
                            <a:schemeClr val="tx1"/>
                          </a:solidFill>
                          <a:latin typeface="+mn-lt"/>
                          <a:ea typeface="MS Mincho"/>
                          <a:cs typeface="+mn-cs"/>
                        </a:rPr>
                        <a:t>70 (30.4)</a:t>
                      </a:r>
                    </a:p>
                  </a:txBody>
                  <a:tcPr/>
                </a:tc>
                <a:extLst>
                  <a:ext uri="{0D108BD9-81ED-4DB2-BD59-A6C34878D82A}">
                    <a16:rowId xmlns:a16="http://schemas.microsoft.com/office/drawing/2014/main" val="71358286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aseline="0">
                          <a:solidFill>
                            <a:schemeClr val="tx1"/>
                          </a:solidFill>
                        </a:rPr>
                        <a:t>投与量低減に至った</a:t>
                      </a:r>
                    </a:p>
                  </a:txBody>
                  <a:tcPr/>
                </a:tc>
                <a:tc>
                  <a:txBody>
                    <a:bodyPr/>
                    <a:lstStyle/>
                    <a:p>
                      <a:pPr marL="0" algn="ctr" defTabSz="914400" rtl="0" eaLnBrk="1" latinLnBrk="0" hangingPunct="1"/>
                      <a:r>
                        <a:rPr lang="ja-JP" sz="1400">
                          <a:solidFill>
                            <a:schemeClr val="tx1"/>
                          </a:solidFill>
                          <a:latin typeface="+mn-lt"/>
                          <a:ea typeface="MS Mincho"/>
                          <a:cs typeface="+mn-cs"/>
                        </a:rPr>
                        <a:t>110 (24.1)</a:t>
                      </a:r>
                    </a:p>
                  </a:txBody>
                  <a:tcPr/>
                </a:tc>
                <a:tc>
                  <a:txBody>
                    <a:bodyPr/>
                    <a:lstStyle/>
                    <a:p>
                      <a:pPr marL="0" algn="ctr" defTabSz="914400" rtl="0" eaLnBrk="1" latinLnBrk="0" hangingPunct="1"/>
                      <a:r>
                        <a:rPr lang="ja-JP" sz="1400">
                          <a:solidFill>
                            <a:schemeClr val="tx1"/>
                          </a:solidFill>
                          <a:latin typeface="+mn-lt"/>
                          <a:ea typeface="MS Mincho"/>
                          <a:cs typeface="+mn-cs"/>
                        </a:rPr>
                        <a:t>9 (3.9)</a:t>
                      </a:r>
                    </a:p>
                  </a:txBody>
                  <a:tcPr/>
                </a:tc>
                <a:extLst>
                  <a:ext uri="{0D108BD9-81ED-4DB2-BD59-A6C34878D82A}">
                    <a16:rowId xmlns:a16="http://schemas.microsoft.com/office/drawing/2014/main" val="19646417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aseline="0">
                          <a:solidFill>
                            <a:schemeClr val="tx1"/>
                          </a:solidFill>
                        </a:rPr>
                        <a:t>中止に至った</a:t>
                      </a:r>
                    </a:p>
                  </a:txBody>
                  <a:tcPr/>
                </a:tc>
                <a:tc>
                  <a:txBody>
                    <a:bodyPr/>
                    <a:lstStyle/>
                    <a:p>
                      <a:pPr marL="0" algn="ctr" defTabSz="914400" rtl="0" eaLnBrk="1" latinLnBrk="0" hangingPunct="1"/>
                      <a:r>
                        <a:rPr lang="ja-JP" sz="1400">
                          <a:solidFill>
                            <a:schemeClr val="tx1"/>
                          </a:solidFill>
                          <a:latin typeface="+mn-lt"/>
                          <a:ea typeface="MS Mincho"/>
                          <a:cs typeface="+mn-cs"/>
                        </a:rPr>
                        <a:t>9</a:t>
                      </a:r>
                      <a:r>
                        <a:rPr lang="ja-JP" sz="1400" baseline="0">
                          <a:solidFill>
                            <a:schemeClr val="tx1"/>
                          </a:solidFill>
                          <a:latin typeface="+mn-lt"/>
                          <a:ea typeface="MS Mincho"/>
                          <a:cs typeface="+mn-cs"/>
                        </a:rPr>
                        <a:t>3 (20.4)</a:t>
                      </a:r>
                    </a:p>
                  </a:txBody>
                  <a:tcPr/>
                </a:tc>
                <a:tc>
                  <a:txBody>
                    <a:bodyPr/>
                    <a:lstStyle/>
                    <a:p>
                      <a:pPr marL="0" algn="ctr" defTabSz="914400" rtl="0" eaLnBrk="1" latinLnBrk="0" hangingPunct="1"/>
                      <a:r>
                        <a:rPr lang="ja-JP" sz="1400" dirty="0">
                          <a:solidFill>
                            <a:schemeClr val="tx1"/>
                          </a:solidFill>
                          <a:latin typeface="+mn-lt"/>
                          <a:ea typeface="MS Mincho"/>
                          <a:cs typeface="+mn-cs"/>
                        </a:rPr>
                        <a:t>49 (21.3)</a:t>
                      </a:r>
                    </a:p>
                  </a:txBody>
                  <a:tcPr/>
                </a:tc>
                <a:extLst>
                  <a:ext uri="{0D108BD9-81ED-4DB2-BD59-A6C34878D82A}">
                    <a16:rowId xmlns:a16="http://schemas.microsoft.com/office/drawing/2014/main" val="4006248331"/>
                  </a:ext>
                </a:extLst>
              </a:tr>
            </a:tbl>
          </a:graphicData>
        </a:graphic>
      </p:graphicFrame>
    </p:spTree>
    <p:extLst>
      <p:ext uri="{BB962C8B-B14F-4D97-AF65-F5344CB8AC3E}">
        <p14:creationId xmlns:p14="http://schemas.microsoft.com/office/powerpoint/2010/main" val="22040397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dirty="0"/>
              <a:t>316O：BEACON試験で治療したBRAF V600E変異(mt)転移性結腸直腸癌(mCRC)患者(pts)の獲得耐性のゲノムメカニズム – Kopetz S、et al</a:t>
            </a:r>
          </a:p>
        </p:txBody>
      </p:sp>
      <p:sp>
        <p:nvSpPr>
          <p:cNvPr id="22" name="Content Placeholder 2"/>
          <p:cNvSpPr>
            <a:spLocks noGrp="1"/>
          </p:cNvSpPr>
          <p:nvPr>
            <p:ph idx="1"/>
          </p:nvPr>
        </p:nvSpPr>
        <p:spPr/>
        <p:txBody>
          <a:bodyPr/>
          <a:lstStyle/>
          <a:p>
            <a:pPr marL="0" indent="0">
              <a:buNone/>
            </a:pPr>
            <a:r>
              <a:rPr lang="ja-JP" b="1" dirty="0"/>
              <a:t>試験の目的</a:t>
            </a:r>
          </a:p>
          <a:p>
            <a:r>
              <a:rPr lang="ja-JP" dirty="0"/>
              <a:t>BEACON試験において、前治療のあるBRAF V600E変異mCRC患者を対象に、獲得耐性のゲノムメカニズムを評価すること</a:t>
            </a:r>
          </a:p>
        </p:txBody>
      </p:sp>
      <p:sp>
        <p:nvSpPr>
          <p:cNvPr id="19" name="Text Placeholder 18"/>
          <p:cNvSpPr>
            <a:spLocks noGrp="1"/>
          </p:cNvSpPr>
          <p:nvPr>
            <p:ph type="body" sz="quarter" idx="10"/>
          </p:nvPr>
        </p:nvSpPr>
        <p:spPr>
          <a:xfrm>
            <a:off x="486834" y="6096001"/>
            <a:ext cx="6555097" cy="487363"/>
          </a:xfrm>
        </p:spPr>
        <p:txBody>
          <a:bodyPr/>
          <a:lstStyle/>
          <a:p>
            <a:r>
              <a:rPr lang="ja-JP" dirty="0"/>
              <a:t>*安全性導入(n=30)：ビニミチニブ 45 mg bid + エンクルフェニブ 300 mg/日 + セツキシマブ 400 mg/m</a:t>
            </a:r>
            <a:r>
              <a:rPr lang="ja-JP" baseline="30000" dirty="0"/>
              <a:t>2</a:t>
            </a:r>
            <a:r>
              <a:rPr lang="ja-JP" dirty="0"/>
              <a:t> (初回)、その後250 mg/m</a:t>
            </a:r>
            <a:r>
              <a:rPr lang="ja-JP" baseline="30000" dirty="0"/>
              <a:t>2</a:t>
            </a:r>
            <a:r>
              <a:rPr lang="ja-JP" dirty="0"/>
              <a:t> qw; </a:t>
            </a:r>
            <a:r>
              <a:rPr lang="ja-JP" baseline="30000" dirty="0">
                <a:latin typeface="Arial" panose="020B0604020202020204" pitchFamily="34" charset="0"/>
                <a:ea typeface="MS Mincho"/>
                <a:cs typeface="Arial" panose="020B0604020202020204" pitchFamily="34" charset="0"/>
              </a:rPr>
              <a:t>†</a:t>
            </a:r>
            <a:r>
              <a:rPr lang="ja-JP" dirty="0">
                <a:latin typeface="Arial" panose="020B0604020202020204" pitchFamily="34" charset="0"/>
                <a:ea typeface="MS Mincho"/>
                <a:cs typeface="Arial" panose="020B0604020202020204" pitchFamily="34" charset="0"/>
              </a:rPr>
              <a:t>以前にESMO WCGC 2019で発表されたデータ</a:t>
            </a:r>
          </a:p>
        </p:txBody>
      </p:sp>
      <p:sp>
        <p:nvSpPr>
          <p:cNvPr id="23" name="Text Placeholder 4"/>
          <p:cNvSpPr>
            <a:spLocks noGrp="1"/>
          </p:cNvSpPr>
          <p:nvPr>
            <p:ph type="body" sz="quarter" idx="11"/>
          </p:nvPr>
        </p:nvSpPr>
        <p:spPr/>
        <p:txBody>
          <a:bodyPr/>
          <a:lstStyle/>
          <a:p>
            <a:r>
              <a:rPr lang="ja-JP" dirty="0"/>
              <a:t>
</a:t>
            </a:r>
            <a:br>
              <a:rPr lang="ja-JP" dirty="0"/>
            </a:br>
            <a:r>
              <a:rPr lang="ja-JP" dirty="0"/>
              <a:t>2022年ESMO会議で発表</a:t>
            </a:r>
            <a:br>
              <a:rPr lang="en-GB" altLang="ja-JP" dirty="0"/>
            </a:br>
            <a:r>
              <a:rPr lang="ja-JP" dirty="0"/>
              <a:t>Kopetz S, et al.Ann Oncol 2022;33(suppl):abstr 316O</a:t>
            </a:r>
          </a:p>
        </p:txBody>
      </p:sp>
      <p:sp>
        <p:nvSpPr>
          <p:cNvPr id="20" name="Rectangle 9"/>
          <p:cNvSpPr txBox="1">
            <a:spLocks noChangeArrowheads="1"/>
          </p:cNvSpPr>
          <p:nvPr/>
        </p:nvSpPr>
        <p:spPr bwMode="auto">
          <a:xfrm>
            <a:off x="1889124" y="5082463"/>
            <a:ext cx="4130676" cy="80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主要複合評価項目</a:t>
            </a:r>
          </a:p>
          <a:p>
            <a:pPr>
              <a:buClr>
                <a:srgbClr val="043882"/>
              </a:buClr>
              <a:defRPr/>
            </a:pPr>
            <a:r>
              <a:rPr lang="ja-JP"/>
              <a:t>OS、ORR (BICR)</a:t>
            </a:r>
            <a:r>
              <a:rPr lang="ja-JP" baseline="30000">
                <a:latin typeface="Arial" panose="020B0604020202020204" pitchFamily="34" charset="0"/>
                <a:ea typeface="MS Mincho"/>
                <a:cs typeface="Arial" panose="020B0604020202020204" pitchFamily="34" charset="0"/>
              </a:rPr>
              <a:t>†</a:t>
            </a:r>
          </a:p>
        </p:txBody>
      </p:sp>
      <p:sp>
        <p:nvSpPr>
          <p:cNvPr id="24" name="Content Placeholder 26"/>
          <p:cNvSpPr txBox="1">
            <a:spLocks/>
          </p:cNvSpPr>
          <p:nvPr/>
        </p:nvSpPr>
        <p:spPr>
          <a:xfrm>
            <a:off x="6172203" y="5082463"/>
            <a:ext cx="4673376" cy="807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バイオマーカー評価項目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GuardantOMNIを使用した</a:t>
            </a:r>
            <a:r>
              <a:rPr kumimoji="0" lang="ja-JP" sz="1600" b="0" i="0" u="none" strike="noStrike" cap="none" normalizeH="0" noProof="0">
                <a:ln>
                  <a:noFill/>
                </a:ln>
                <a:solidFill>
                  <a:srgbClr val="4D4D4D"/>
                </a:solidFill>
                <a:uLnTx/>
                <a:uFillTx/>
                <a:latin typeface="Arial"/>
                <a:ea typeface="MS Mincho"/>
                <a:cs typeface="Arial"/>
              </a:rPr>
              <a:t> ベースラインセット(n=544)とペア</a:t>
            </a:r>
            <a:r>
              <a:rPr lang="ja-JP">
                <a:latin typeface="Arial"/>
                <a:ea typeface="MS Mincho"/>
                <a:cs typeface="Arial"/>
              </a:rPr>
              <a:t>セット(n=320)のctDNA解析における耐性のゲノム変化の特定</a:t>
            </a:r>
          </a:p>
        </p:txBody>
      </p:sp>
      <p:sp>
        <p:nvSpPr>
          <p:cNvPr id="25" name="AutoShape 9"/>
          <p:cNvSpPr>
            <a:spLocks noChangeArrowheads="1"/>
          </p:cNvSpPr>
          <p:nvPr/>
        </p:nvSpPr>
        <p:spPr bwMode="auto">
          <a:xfrm>
            <a:off x="1336133" y="2296563"/>
            <a:ext cx="391654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BRAF V600E変異mCRC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以前に1または2回のレジメン後のPD</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RAF、MEKまたはEGFR阻害剤投与の治療歴なし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セツキシマブの適格基準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(n=665)</a:t>
            </a:r>
          </a:p>
        </p:txBody>
      </p:sp>
      <p:sp>
        <p:nvSpPr>
          <p:cNvPr id="26" name="Oval 14"/>
          <p:cNvSpPr>
            <a:spLocks noChangeArrowheads="1"/>
          </p:cNvSpPr>
          <p:nvPr/>
        </p:nvSpPr>
        <p:spPr bwMode="auto">
          <a:xfrm>
            <a:off x="5472569" y="325583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dirty="0">
                <a:ln>
                  <a:noFill/>
                </a:ln>
                <a:solidFill>
                  <a:srgbClr val="043882"/>
                </a:solidFill>
                <a:uLnTx/>
                <a:uFillTx/>
                <a:latin typeface="Arial" charset="0"/>
                <a:ea typeface="MS Mincho" pitchFamily="2" charset="-122"/>
                <a:cs typeface="Arial" charset="0"/>
              </a:rPr>
              <a:t>R
1</a:t>
            </a:r>
            <a:r>
              <a:rPr kumimoji="0" lang="en-GB" altLang="ja-JP" sz="1400" b="1" i="0" u="none" strike="noStrike" cap="none" normalizeH="0" baseline="0" noProof="0" dirty="0">
                <a:ln>
                  <a:noFill/>
                </a:ln>
                <a:solidFill>
                  <a:srgbClr val="043882"/>
                </a:solidFill>
                <a:uLnTx/>
                <a:uFillTx/>
                <a:latin typeface="Arial" charset="0"/>
                <a:ea typeface="MS Mincho" pitchFamily="2" charset="-122"/>
                <a:cs typeface="Arial" charset="0"/>
              </a:rPr>
              <a:t>:</a:t>
            </a:r>
            <a:r>
              <a:rPr kumimoji="0" lang="ja-JP" sz="1400" b="1" i="0" u="none" strike="noStrike" cap="none" normalizeH="0" baseline="0" noProof="0" dirty="0">
                <a:ln>
                  <a:noFill/>
                </a:ln>
                <a:solidFill>
                  <a:srgbClr val="043882"/>
                </a:solidFill>
                <a:uLnTx/>
                <a:uFillTx/>
                <a:latin typeface="Arial" charset="0"/>
                <a:ea typeface="MS Mincho" pitchFamily="2" charset="-122"/>
                <a:cs typeface="Arial" charset="0"/>
              </a:rPr>
              <a:t>1</a:t>
            </a:r>
            <a:r>
              <a:rPr kumimoji="0" lang="en-GB" altLang="ja-JP" sz="1400" b="1" i="0" u="none" strike="noStrike" cap="none" normalizeH="0" baseline="0" noProof="0" dirty="0">
                <a:ln>
                  <a:noFill/>
                </a:ln>
                <a:solidFill>
                  <a:srgbClr val="043882"/>
                </a:solidFill>
                <a:uLnTx/>
                <a:uFillTx/>
                <a:latin typeface="Arial" charset="0"/>
                <a:ea typeface="MS Mincho" pitchFamily="2" charset="-122"/>
                <a:cs typeface="Arial" charset="0"/>
              </a:rPr>
              <a:t>:</a:t>
            </a:r>
            <a:r>
              <a:rPr kumimoji="0" lang="ja-JP" sz="1400" b="1" i="0" u="none" strike="noStrike" cap="none" normalizeH="0" baseline="0" noProof="0" dirty="0">
                <a:ln>
                  <a:noFill/>
                </a:ln>
                <a:solidFill>
                  <a:srgbClr val="043882"/>
                </a:solidFill>
                <a:uLnTx/>
                <a:uFillTx/>
                <a:latin typeface="Arial" charset="0"/>
                <a:ea typeface="MS Mincho" pitchFamily="2" charset="-122"/>
                <a:cs typeface="Arial" charset="0"/>
              </a:rPr>
              <a:t>1</a:t>
            </a:r>
          </a:p>
        </p:txBody>
      </p:sp>
      <p:cxnSp>
        <p:nvCxnSpPr>
          <p:cNvPr id="27" name="AutoShape 15"/>
          <p:cNvCxnSpPr>
            <a:cxnSpLocks noChangeShapeType="1"/>
            <a:stCxn id="26" idx="0"/>
            <a:endCxn id="32" idx="1"/>
          </p:cNvCxnSpPr>
          <p:nvPr/>
        </p:nvCxnSpPr>
        <p:spPr bwMode="auto">
          <a:xfrm rot="5400000" flipH="1" flipV="1">
            <a:off x="5722865" y="2665169"/>
            <a:ext cx="632164" cy="549160"/>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6" idx="4"/>
            <a:endCxn id="31" idx="1"/>
          </p:cNvCxnSpPr>
          <p:nvPr/>
        </p:nvCxnSpPr>
        <p:spPr bwMode="auto">
          <a:xfrm rot="16200000" flipH="1">
            <a:off x="5735115" y="3869282"/>
            <a:ext cx="635334" cy="576831"/>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10081678" y="2238245"/>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noProof="0">
                <a:ln>
                  <a:noFill/>
                </a:ln>
                <a:solidFill>
                  <a:srgbClr val="FFFFFF"/>
                </a:solidFill>
                <a:uLnTx/>
                <a:uFillTx/>
                <a:latin typeface="Arial" charset="0"/>
                <a:ea typeface="MS Mincho" pitchFamily="2" charset="-122"/>
                <a:cs typeface="Arial" charset="0"/>
              </a:rPr>
              <a:t>PD</a:t>
            </a:r>
          </a:p>
        </p:txBody>
      </p:sp>
      <p:cxnSp>
        <p:nvCxnSpPr>
          <p:cNvPr id="30" name="AutoShape 21"/>
          <p:cNvCxnSpPr>
            <a:cxnSpLocks noChangeShapeType="1"/>
            <a:stCxn id="32" idx="3"/>
          </p:cNvCxnSpPr>
          <p:nvPr/>
        </p:nvCxnSpPr>
        <p:spPr bwMode="auto">
          <a:xfrm>
            <a:off x="9592681" y="2623667"/>
            <a:ext cx="488997" cy="0"/>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6341198" y="4064997"/>
            <a:ext cx="3247216"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b="0" i="0" u="sng" strike="noStrike" cap="none" normalizeH="0" baseline="0" noProof="0" dirty="0">
                <a:ln>
                  <a:noFill/>
                </a:ln>
                <a:solidFill>
                  <a:srgbClr val="4D4D4D"/>
                </a:solidFill>
                <a:uLnTx/>
                <a:uFillTx/>
                <a:latin typeface="Arial" charset="0"/>
                <a:ea typeface="MS Mincho" pitchFamily="2" charset="-122"/>
                <a:cs typeface="Arial" charset="0"/>
              </a:rPr>
              <a:t>コントロール</a:t>
            </a:r>
            <a:r>
              <a:rPr kumimoji="0" lang="ja-JP" sz="1500" b="0" i="0" u="none" strike="noStrike" cap="none" normalizeH="0" baseline="0" noProof="0" dirty="0">
                <a:ln>
                  <a:noFill/>
                </a:ln>
                <a:solidFill>
                  <a:srgbClr val="4D4D4D"/>
                </a:solidFill>
                <a:uLnTx/>
                <a:uFillTx/>
                <a:latin typeface="Arial" charset="0"/>
                <a:ea typeface="MS Mincho" pitchFamily="2" charset="-122"/>
                <a:cs typeface="Arial" charset="0"/>
              </a:rPr>
              <a:t>：FOLFIRI + </a:t>
            </a:r>
            <a:br>
              <a:rPr kumimoji="0" lang="en-GB" altLang="ja-JP" sz="15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500" b="0" i="0" u="none" strike="noStrike" cap="none" normalizeH="0" baseline="0" noProof="0" dirty="0">
                <a:ln>
                  <a:noFill/>
                </a:ln>
                <a:solidFill>
                  <a:srgbClr val="4D4D4D"/>
                </a:solidFill>
                <a:uLnTx/>
                <a:uFillTx/>
                <a:latin typeface="Arial" charset="0"/>
                <a:ea typeface="MS Mincho" pitchFamily="2" charset="-122"/>
                <a:cs typeface="Arial" charset="0"/>
              </a:rPr>
              <a:t>セツキシマブ、またはイリノテカン + セツキシマブ (n=221)</a:t>
            </a:r>
          </a:p>
        </p:txBody>
      </p:sp>
      <p:sp>
        <p:nvSpPr>
          <p:cNvPr id="32" name="AutoShape 8"/>
          <p:cNvSpPr>
            <a:spLocks noChangeArrowheads="1"/>
          </p:cNvSpPr>
          <p:nvPr/>
        </p:nvSpPr>
        <p:spPr bwMode="auto">
          <a:xfrm>
            <a:off x="6313527" y="2213298"/>
            <a:ext cx="3279154"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sng" strike="noStrike" cap="none" normalizeH="0" baseline="0" noProof="0" dirty="0">
                <a:ln>
                  <a:noFill/>
                </a:ln>
                <a:solidFill>
                  <a:srgbClr val="FFFFFF"/>
                </a:solidFill>
                <a:uLnTx/>
                <a:uFillTx/>
                <a:latin typeface="Arial" charset="0"/>
                <a:ea typeface="MS Mincho" pitchFamily="2" charset="-122"/>
                <a:cs typeface="Arial" charset="0"/>
              </a:rPr>
              <a:t>トリプレット</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：ビニメチニブ + 
エンコラフェニブ + </a:t>
            </a:r>
            <a:br>
              <a:rPr kumimoji="0" lang="en-GB" alt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セツキシマブ(n=224)</a:t>
            </a:r>
          </a:p>
        </p:txBody>
      </p:sp>
      <p:sp>
        <p:nvSpPr>
          <p:cNvPr id="33" name="AutoShape 8"/>
          <p:cNvSpPr>
            <a:spLocks noChangeArrowheads="1"/>
          </p:cNvSpPr>
          <p:nvPr/>
        </p:nvSpPr>
        <p:spPr bwMode="auto">
          <a:xfrm>
            <a:off x="6341085" y="3137563"/>
            <a:ext cx="3249134"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sng" strike="noStrike" cap="none" normalizeH="0" baseline="0" noProof="0" dirty="0">
                <a:ln>
                  <a:noFill/>
                </a:ln>
                <a:solidFill>
                  <a:srgbClr val="4D4D4D"/>
                </a:solidFill>
                <a:uLnTx/>
                <a:uFillTx/>
                <a:latin typeface="Arial" charset="0"/>
                <a:ea typeface="MS Mincho" pitchFamily="2" charset="-122"/>
                <a:cs typeface="Arial" charset="0"/>
              </a:rPr>
              <a:t>二重盲検</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：エンコラフェニブ + セツキシマブ</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(n=220)</a:t>
            </a:r>
          </a:p>
        </p:txBody>
      </p:sp>
      <p:cxnSp>
        <p:nvCxnSpPr>
          <p:cNvPr id="34" name="AutoShape 19"/>
          <p:cNvCxnSpPr>
            <a:cxnSpLocks noChangeShapeType="1"/>
            <a:stCxn id="26" idx="6"/>
            <a:endCxn id="33" idx="1"/>
          </p:cNvCxnSpPr>
          <p:nvPr/>
        </p:nvCxnSpPr>
        <p:spPr bwMode="auto">
          <a:xfrm>
            <a:off x="6056164" y="3547931"/>
            <a:ext cx="284921" cy="1"/>
          </a:xfrm>
          <a:prstGeom prst="straightConnector1">
            <a:avLst/>
          </a:prstGeom>
          <a:noFill/>
          <a:ln w="57150">
            <a:solidFill>
              <a:schemeClr val="bg2">
                <a:lumMod val="60000"/>
                <a:lumOff val="40000"/>
              </a:schemeClr>
            </a:solidFill>
            <a:round/>
            <a:headEnd/>
            <a:tailEnd type="triangle" w="med" len="med"/>
          </a:ln>
        </p:spPr>
      </p:cxnSp>
      <p:cxnSp>
        <p:nvCxnSpPr>
          <p:cNvPr id="35" name="AutoShape 20"/>
          <p:cNvCxnSpPr>
            <a:cxnSpLocks noChangeShapeType="1"/>
            <a:stCxn id="31" idx="3"/>
          </p:cNvCxnSpPr>
          <p:nvPr/>
        </p:nvCxnSpPr>
        <p:spPr bwMode="auto">
          <a:xfrm>
            <a:off x="9588414" y="4475365"/>
            <a:ext cx="49326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6" name="AutoShape 21"/>
          <p:cNvCxnSpPr>
            <a:cxnSpLocks noChangeShapeType="1"/>
            <a:stCxn id="33" idx="3"/>
            <a:endCxn id="29" idx="1"/>
          </p:cNvCxnSpPr>
          <p:nvPr/>
        </p:nvCxnSpPr>
        <p:spPr bwMode="auto">
          <a:xfrm>
            <a:off x="9590219" y="3547932"/>
            <a:ext cx="491459" cy="0"/>
          </a:xfrm>
          <a:prstGeom prst="straightConnector1">
            <a:avLst/>
          </a:prstGeom>
          <a:noFill/>
          <a:ln w="57150">
            <a:solidFill>
              <a:schemeClr val="bg2">
                <a:lumMod val="60000"/>
                <a:lumOff val="40000"/>
              </a:schemeClr>
            </a:solidFill>
            <a:round/>
            <a:headEnd/>
            <a:tailEnd type="triangle" w="med" len="med"/>
          </a:ln>
        </p:spPr>
      </p:cxnSp>
      <p:cxnSp>
        <p:nvCxnSpPr>
          <p:cNvPr id="37" name="AutoShape 19"/>
          <p:cNvCxnSpPr>
            <a:cxnSpLocks noChangeShapeType="1"/>
            <a:stCxn id="25" idx="3"/>
            <a:endCxn id="26" idx="2"/>
          </p:cNvCxnSpPr>
          <p:nvPr/>
        </p:nvCxnSpPr>
        <p:spPr bwMode="auto">
          <a:xfrm>
            <a:off x="5252675" y="3547931"/>
            <a:ext cx="219894" cy="0"/>
          </a:xfrm>
          <a:prstGeom prst="straightConnector1">
            <a:avLst/>
          </a:prstGeom>
          <a:noFill/>
          <a:ln w="57150">
            <a:solidFill>
              <a:schemeClr val="bg2">
                <a:lumMod val="60000"/>
                <a:lumOff val="40000"/>
              </a:schemeClr>
            </a:solidFill>
            <a:round/>
            <a:headEnd type="none" w="med" len="med"/>
            <a:tailEnd type="none" w="med" len="med"/>
          </a:ln>
        </p:spPr>
      </p:cxnSp>
      <p:sp>
        <p:nvSpPr>
          <p:cNvPr id="38" name="TextBox 37"/>
          <p:cNvSpPr txBox="1"/>
          <p:nvPr/>
        </p:nvSpPr>
        <p:spPr>
          <a:xfrm>
            <a:off x="5252675" y="3114919"/>
            <a:ext cx="27443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a:cs typeface="Arial" charset="0"/>
              </a:rPr>
              <a:t>*</a:t>
            </a:r>
          </a:p>
        </p:txBody>
      </p:sp>
    </p:spTree>
    <p:extLst>
      <p:ext uri="{BB962C8B-B14F-4D97-AF65-F5344CB8AC3E}">
        <p14:creationId xmlns:p14="http://schemas.microsoft.com/office/powerpoint/2010/main" val="22639369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732" cy="807720"/>
          </a:xfrm>
        </p:spPr>
        <p:txBody>
          <a:bodyPr/>
          <a:lstStyle/>
          <a:p>
            <a:r>
              <a:rPr lang="ja-JP" dirty="0"/>
              <a:t>316O：BEACON試験で治療したBRAF V600E変異(mt)転移性結腸直腸癌(mCRC)患者(pts)の獲得耐性のゲノムメカニズム – Kopetz S、et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Kopetz S, et al.Ann Oncol 2022;33(suppl):abstr 316O</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ja-JP" sz="1600" b="1"/>
              <a:t>タイトル</a:t>
            </a:r>
          </a:p>
        </p:txBody>
      </p:sp>
      <p:sp>
        <p:nvSpPr>
          <p:cNvPr id="4" name="TextBox 3"/>
          <p:cNvSpPr txBox="1"/>
          <p:nvPr/>
        </p:nvSpPr>
        <p:spPr>
          <a:xfrm>
            <a:off x="4693850" y="1203547"/>
            <a:ext cx="2459328" cy="338554"/>
          </a:xfrm>
          <a:prstGeom prst="rect">
            <a:avLst/>
          </a:prstGeom>
          <a:noFill/>
        </p:spPr>
        <p:txBody>
          <a:bodyPr wrap="none" rtlCol="0">
            <a:spAutoFit/>
          </a:bodyPr>
          <a:lstStyle/>
          <a:p>
            <a:pPr algn="ctr"/>
            <a:r>
              <a:rPr lang="ja-JP" sz="1600" b="1" dirty="0">
                <a:solidFill>
                  <a:schemeClr val="tx1"/>
                </a:solidFill>
              </a:rPr>
              <a:t>獲得した耐性変化の頻度</a:t>
            </a:r>
          </a:p>
        </p:txBody>
      </p:sp>
      <p:sp>
        <p:nvSpPr>
          <p:cNvPr id="10" name="TextBox 9"/>
          <p:cNvSpPr txBox="1"/>
          <p:nvPr/>
        </p:nvSpPr>
        <p:spPr>
          <a:xfrm>
            <a:off x="3483745" y="3989194"/>
            <a:ext cx="5224507" cy="338554"/>
          </a:xfrm>
          <a:prstGeom prst="rect">
            <a:avLst/>
          </a:prstGeom>
          <a:noFill/>
        </p:spPr>
        <p:txBody>
          <a:bodyPr wrap="none" rtlCol="0">
            <a:spAutoFit/>
          </a:bodyPr>
          <a:lstStyle/>
          <a:p>
            <a:r>
              <a:rPr lang="ja-JP" sz="1600" b="1">
                <a:solidFill>
                  <a:schemeClr val="tx1"/>
                </a:solidFill>
              </a:rPr>
              <a:t>取得した耐性メカニズムの共起</a:t>
            </a:r>
          </a:p>
        </p:txBody>
      </p:sp>
      <p:grpSp>
        <p:nvGrpSpPr>
          <p:cNvPr id="11" name="Group 10">
            <a:extLst>
              <a:ext uri="{FF2B5EF4-FFF2-40B4-BE49-F238E27FC236}">
                <a16:creationId xmlns:a16="http://schemas.microsoft.com/office/drawing/2014/main" id="{D7DE2A74-6820-0220-5EBF-227A1A311FB1}"/>
              </a:ext>
            </a:extLst>
          </p:cNvPr>
          <p:cNvGrpSpPr/>
          <p:nvPr/>
        </p:nvGrpSpPr>
        <p:grpSpPr>
          <a:xfrm>
            <a:off x="10331356" y="1916629"/>
            <a:ext cx="1693556" cy="1600438"/>
            <a:chOff x="9695648" y="1898997"/>
            <a:chExt cx="1693556" cy="1600438"/>
          </a:xfrm>
        </p:grpSpPr>
        <p:sp>
          <p:nvSpPr>
            <p:cNvPr id="12" name="TextBox 11">
              <a:extLst>
                <a:ext uri="{FF2B5EF4-FFF2-40B4-BE49-F238E27FC236}">
                  <a16:creationId xmlns:a16="http://schemas.microsoft.com/office/drawing/2014/main" id="{DAD8477A-6657-18C3-B2C0-FAEAA372F65D}"/>
                </a:ext>
              </a:extLst>
            </p:cNvPr>
            <p:cNvSpPr txBox="1"/>
            <p:nvPr/>
          </p:nvSpPr>
          <p:spPr>
            <a:xfrm>
              <a:off x="9875648" y="1898997"/>
              <a:ext cx="1513556" cy="1600438"/>
            </a:xfrm>
            <a:prstGeom prst="rect">
              <a:avLst/>
            </a:prstGeom>
            <a:noFill/>
          </p:spPr>
          <p:txBody>
            <a:bodyPr wrap="none" rtlCol="0">
              <a:spAutoFit/>
            </a:bodyPr>
            <a:lstStyle/>
            <a:p>
              <a:r>
                <a:rPr lang="ja-JP" sz="1400" dirty="0">
                  <a:solidFill>
                    <a:schemeClr val="tx1"/>
                  </a:solidFill>
                </a:rPr>
                <a:t>KRAS変異</a:t>
              </a:r>
            </a:p>
            <a:p>
              <a:r>
                <a:rPr lang="ja-JP" sz="1400" dirty="0">
                  <a:solidFill>
                    <a:schemeClr val="tx1"/>
                  </a:solidFill>
                </a:rPr>
                <a:t>NRAS変異</a:t>
              </a:r>
            </a:p>
            <a:p>
              <a:r>
                <a:rPr lang="ja-JP" sz="1400" dirty="0">
                  <a:solidFill>
                    <a:schemeClr val="tx1"/>
                  </a:solidFill>
                </a:rPr>
                <a:t>MET amp</a:t>
              </a:r>
            </a:p>
            <a:p>
              <a:r>
                <a:rPr lang="ja-JP" sz="1400" dirty="0">
                  <a:solidFill>
                    <a:schemeClr val="tx1"/>
                  </a:solidFill>
                </a:rPr>
                <a:t>MAP2K1変異</a:t>
              </a:r>
            </a:p>
            <a:p>
              <a:r>
                <a:rPr lang="ja-JP" sz="1400" dirty="0">
                  <a:solidFill>
                    <a:schemeClr val="tx1"/>
                  </a:solidFill>
                </a:rPr>
                <a:t>KRAS、BRAF、</a:t>
              </a:r>
            </a:p>
            <a:p>
              <a:r>
                <a:rPr lang="ja-JP" sz="1400" dirty="0">
                  <a:solidFill>
                    <a:schemeClr val="tx1"/>
                  </a:solidFill>
                </a:rPr>
                <a:t>および/または</a:t>
              </a:r>
              <a:br>
                <a:rPr lang="en-GB" altLang="ja-JP" sz="1400" dirty="0">
                  <a:solidFill>
                    <a:schemeClr val="tx1"/>
                  </a:solidFill>
                </a:rPr>
              </a:br>
              <a:r>
                <a:rPr lang="ja-JP" sz="1400" dirty="0">
                  <a:solidFill>
                    <a:schemeClr val="tx1"/>
                  </a:solidFill>
                </a:rPr>
                <a:t>IGFR1 amp</a:t>
              </a:r>
            </a:p>
          </p:txBody>
        </p:sp>
        <p:sp>
          <p:nvSpPr>
            <p:cNvPr id="13" name="Rectangle 12">
              <a:extLst>
                <a:ext uri="{FF2B5EF4-FFF2-40B4-BE49-F238E27FC236}">
                  <a16:creationId xmlns:a16="http://schemas.microsoft.com/office/drawing/2014/main" id="{7D79FE57-E4D0-9B90-48E0-61C520A89E47}"/>
                </a:ext>
              </a:extLst>
            </p:cNvPr>
            <p:cNvSpPr>
              <a:spLocks noChangeAspect="1"/>
            </p:cNvSpPr>
            <p:nvPr/>
          </p:nvSpPr>
          <p:spPr>
            <a:xfrm>
              <a:off x="9695648" y="1965672"/>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B88AEC9E-A23F-3EA2-E83F-653ED4BA6CFE}"/>
                </a:ext>
              </a:extLst>
            </p:cNvPr>
            <p:cNvSpPr>
              <a:spLocks noChangeAspect="1"/>
            </p:cNvSpPr>
            <p:nvPr/>
          </p:nvSpPr>
          <p:spPr>
            <a:xfrm>
              <a:off x="9695648" y="2210274"/>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3902E5A2-F71C-DB71-CFC6-361FE12922DA}"/>
                </a:ext>
              </a:extLst>
            </p:cNvPr>
            <p:cNvSpPr>
              <a:spLocks noChangeAspect="1"/>
            </p:cNvSpPr>
            <p:nvPr/>
          </p:nvSpPr>
          <p:spPr>
            <a:xfrm>
              <a:off x="9695648" y="2421746"/>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a:extLst>
                <a:ext uri="{FF2B5EF4-FFF2-40B4-BE49-F238E27FC236}">
                  <a16:creationId xmlns:a16="http://schemas.microsoft.com/office/drawing/2014/main" id="{8D956634-3C86-FBA8-CE62-E0677D33A762}"/>
                </a:ext>
              </a:extLst>
            </p:cNvPr>
            <p:cNvSpPr>
              <a:spLocks noChangeAspect="1"/>
            </p:cNvSpPr>
            <p:nvPr/>
          </p:nvSpPr>
          <p:spPr>
            <a:xfrm>
              <a:off x="9695648" y="2633218"/>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25499CE3-30CF-976F-500F-4EF288D4BDAE}"/>
                </a:ext>
              </a:extLst>
            </p:cNvPr>
            <p:cNvSpPr>
              <a:spLocks noChangeAspect="1"/>
            </p:cNvSpPr>
            <p:nvPr/>
          </p:nvSpPr>
          <p:spPr>
            <a:xfrm>
              <a:off x="9695648" y="2843982"/>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8" name="Group 17">
            <a:extLst>
              <a:ext uri="{FF2B5EF4-FFF2-40B4-BE49-F238E27FC236}">
                <a16:creationId xmlns:a16="http://schemas.microsoft.com/office/drawing/2014/main" id="{2CF925E5-49FE-9421-483D-3523B9937FB4}"/>
              </a:ext>
            </a:extLst>
          </p:cNvPr>
          <p:cNvGrpSpPr/>
          <p:nvPr/>
        </p:nvGrpSpPr>
        <p:grpSpPr>
          <a:xfrm>
            <a:off x="10412739" y="4337346"/>
            <a:ext cx="1080744" cy="1741197"/>
            <a:chOff x="9540878" y="4232092"/>
            <a:chExt cx="1080744" cy="1741197"/>
          </a:xfrm>
        </p:grpSpPr>
        <p:sp>
          <p:nvSpPr>
            <p:cNvPr id="19" name="TextBox 18">
              <a:extLst>
                <a:ext uri="{FF2B5EF4-FFF2-40B4-BE49-F238E27FC236}">
                  <a16:creationId xmlns:a16="http://schemas.microsoft.com/office/drawing/2014/main" id="{FE938FFC-6724-9573-76DD-593A152656E3}"/>
                </a:ext>
              </a:extLst>
            </p:cNvPr>
            <p:cNvSpPr txBox="1"/>
            <p:nvPr/>
          </p:nvSpPr>
          <p:spPr>
            <a:xfrm>
              <a:off x="9931688" y="4803738"/>
              <a:ext cx="388248" cy="1169551"/>
            </a:xfrm>
            <a:prstGeom prst="rect">
              <a:avLst/>
            </a:prstGeom>
            <a:noFill/>
          </p:spPr>
          <p:txBody>
            <a:bodyPr wrap="none" rtlCol="0">
              <a:spAutoFit/>
            </a:bodyPr>
            <a:lstStyle/>
            <a:p>
              <a:r>
                <a:rPr lang="ja-JP" sz="1400">
                  <a:solidFill>
                    <a:schemeClr val="tx1"/>
                  </a:solidFill>
                </a:rPr>
                <a:t>0</a:t>
              </a:r>
            </a:p>
            <a:p>
              <a:r>
                <a:rPr lang="ja-JP" sz="1400">
                  <a:solidFill>
                    <a:schemeClr val="tx1"/>
                  </a:solidFill>
                </a:rPr>
                <a:t>1</a:t>
              </a:r>
            </a:p>
            <a:p>
              <a:r>
                <a:rPr lang="ja-JP" sz="1400">
                  <a:solidFill>
                    <a:schemeClr val="tx1"/>
                  </a:solidFill>
                </a:rPr>
                <a:t>2</a:t>
              </a:r>
            </a:p>
            <a:p>
              <a:r>
                <a:rPr lang="ja-JP" sz="1400">
                  <a:solidFill>
                    <a:schemeClr val="tx1"/>
                  </a:solidFill>
                </a:rPr>
                <a:t>3</a:t>
              </a:r>
            </a:p>
            <a:p>
              <a:r>
                <a:rPr lang="ja-JP" sz="1400">
                  <a:solidFill>
                    <a:schemeClr val="tx1"/>
                  </a:solidFill>
                </a:rPr>
                <a:t>4 以上</a:t>
              </a:r>
            </a:p>
          </p:txBody>
        </p:sp>
        <p:sp>
          <p:nvSpPr>
            <p:cNvPr id="20" name="Rectangle 19">
              <a:extLst>
                <a:ext uri="{FF2B5EF4-FFF2-40B4-BE49-F238E27FC236}">
                  <a16:creationId xmlns:a16="http://schemas.microsoft.com/office/drawing/2014/main" id="{EAAAC4EA-E55B-3487-8766-AEDC3B122308}"/>
                </a:ext>
              </a:extLst>
            </p:cNvPr>
            <p:cNvSpPr>
              <a:spLocks noChangeAspect="1"/>
            </p:cNvSpPr>
            <p:nvPr/>
          </p:nvSpPr>
          <p:spPr>
            <a:xfrm>
              <a:off x="9751688" y="4870413"/>
              <a:ext cx="144000" cy="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a:extLst>
                <a:ext uri="{FF2B5EF4-FFF2-40B4-BE49-F238E27FC236}">
                  <a16:creationId xmlns:a16="http://schemas.microsoft.com/office/drawing/2014/main" id="{6351519B-2A89-788D-8B37-1B7273639713}"/>
                </a:ext>
              </a:extLst>
            </p:cNvPr>
            <p:cNvSpPr>
              <a:spLocks noChangeAspect="1"/>
            </p:cNvSpPr>
            <p:nvPr/>
          </p:nvSpPr>
          <p:spPr>
            <a:xfrm>
              <a:off x="9751688" y="5115015"/>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785B7768-D120-ACFF-3E1A-556CC944F31A}"/>
                </a:ext>
              </a:extLst>
            </p:cNvPr>
            <p:cNvSpPr>
              <a:spLocks noChangeAspect="1"/>
            </p:cNvSpPr>
            <p:nvPr/>
          </p:nvSpPr>
          <p:spPr>
            <a:xfrm>
              <a:off x="9751688" y="532648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a:extLst>
                <a:ext uri="{FF2B5EF4-FFF2-40B4-BE49-F238E27FC236}">
                  <a16:creationId xmlns:a16="http://schemas.microsoft.com/office/drawing/2014/main" id="{802BDFC5-193C-459B-241E-B90EFFDA78FA}"/>
                </a:ext>
              </a:extLst>
            </p:cNvPr>
            <p:cNvSpPr>
              <a:spLocks noChangeAspect="1"/>
            </p:cNvSpPr>
            <p:nvPr/>
          </p:nvSpPr>
          <p:spPr>
            <a:xfrm>
              <a:off x="9751688" y="5537959"/>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a:extLst>
                <a:ext uri="{FF2B5EF4-FFF2-40B4-BE49-F238E27FC236}">
                  <a16:creationId xmlns:a16="http://schemas.microsoft.com/office/drawing/2014/main" id="{2D1CC1E0-797C-C461-D935-9ED373439C60}"/>
                </a:ext>
              </a:extLst>
            </p:cNvPr>
            <p:cNvSpPr>
              <a:spLocks noChangeAspect="1"/>
            </p:cNvSpPr>
            <p:nvPr/>
          </p:nvSpPr>
          <p:spPr>
            <a:xfrm>
              <a:off x="9751688" y="5749431"/>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TextBox 27">
              <a:extLst>
                <a:ext uri="{FF2B5EF4-FFF2-40B4-BE49-F238E27FC236}">
                  <a16:creationId xmlns:a16="http://schemas.microsoft.com/office/drawing/2014/main" id="{48679E53-9141-FA62-D932-22D6C222921F}"/>
                </a:ext>
              </a:extLst>
            </p:cNvPr>
            <p:cNvSpPr txBox="1"/>
            <p:nvPr/>
          </p:nvSpPr>
          <p:spPr>
            <a:xfrm>
              <a:off x="9540878" y="4232092"/>
              <a:ext cx="1080744" cy="523220"/>
            </a:xfrm>
            <a:prstGeom prst="rect">
              <a:avLst/>
            </a:prstGeom>
            <a:noFill/>
          </p:spPr>
          <p:txBody>
            <a:bodyPr wrap="none" rtlCol="0">
              <a:spAutoFit/>
            </a:bodyPr>
            <a:lstStyle/>
            <a:p>
              <a:pPr algn="ctr"/>
              <a:r>
                <a:rPr lang="ja-JP" sz="1400">
                  <a:solidFill>
                    <a:schemeClr val="tx1"/>
                  </a:solidFill>
                </a:rPr>
                <a:t>変化 </a:t>
              </a:r>
            </a:p>
            <a:p>
              <a:pPr algn="ctr"/>
              <a:r>
                <a:rPr lang="ja-JP" sz="1400">
                  <a:solidFill>
                    <a:schemeClr val="tx1"/>
                  </a:solidFill>
                </a:rPr>
                <a:t>各患者</a:t>
              </a:r>
            </a:p>
          </p:txBody>
        </p:sp>
      </p:grpSp>
      <p:sp>
        <p:nvSpPr>
          <p:cNvPr id="29" name="TextBox 28">
            <a:extLst>
              <a:ext uri="{FF2B5EF4-FFF2-40B4-BE49-F238E27FC236}">
                <a16:creationId xmlns:a16="http://schemas.microsoft.com/office/drawing/2014/main" id="{FF162FE5-7AB8-A042-D8B8-64A1892DFE9D}"/>
              </a:ext>
            </a:extLst>
          </p:cNvPr>
          <p:cNvSpPr txBox="1"/>
          <p:nvPr/>
        </p:nvSpPr>
        <p:spPr>
          <a:xfrm>
            <a:off x="1993456" y="1500375"/>
            <a:ext cx="814647" cy="523220"/>
          </a:xfrm>
          <a:prstGeom prst="rect">
            <a:avLst/>
          </a:prstGeom>
          <a:noFill/>
        </p:spPr>
        <p:txBody>
          <a:bodyPr wrap="none" rtlCol="0">
            <a:spAutoFit/>
          </a:bodyPr>
          <a:lstStyle/>
          <a:p>
            <a:pPr algn="ctr"/>
            <a:r>
              <a:rPr lang="ja-JP" sz="1400" b="1">
                <a:solidFill>
                  <a:schemeClr val="tx1"/>
                </a:solidFill>
              </a:rPr>
              <a:t>三重盲検</a:t>
            </a:r>
          </a:p>
          <a:p>
            <a:pPr algn="ctr"/>
            <a:r>
              <a:rPr lang="ja-JP" sz="1400" b="1">
                <a:solidFill>
                  <a:schemeClr val="tx1"/>
                </a:solidFill>
              </a:rPr>
              <a:t>(n=112)</a:t>
            </a:r>
          </a:p>
        </p:txBody>
      </p:sp>
      <p:sp>
        <p:nvSpPr>
          <p:cNvPr id="30" name="TextBox 29">
            <a:extLst>
              <a:ext uri="{FF2B5EF4-FFF2-40B4-BE49-F238E27FC236}">
                <a16:creationId xmlns:a16="http://schemas.microsoft.com/office/drawing/2014/main" id="{2CA9720E-BD74-FA76-B2C8-DE669AAEBCA7}"/>
              </a:ext>
            </a:extLst>
          </p:cNvPr>
          <p:cNvSpPr txBox="1"/>
          <p:nvPr/>
        </p:nvSpPr>
        <p:spPr>
          <a:xfrm rot="16200000">
            <a:off x="316445" y="2690801"/>
            <a:ext cx="109196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患者、%</a:t>
            </a:r>
          </a:p>
        </p:txBody>
      </p:sp>
      <p:sp>
        <p:nvSpPr>
          <p:cNvPr id="31" name="TextBox 30">
            <a:extLst>
              <a:ext uri="{FF2B5EF4-FFF2-40B4-BE49-F238E27FC236}">
                <a16:creationId xmlns:a16="http://schemas.microsoft.com/office/drawing/2014/main" id="{9726DFE2-8E6A-AEF0-E3C7-5A30B526141F}"/>
              </a:ext>
            </a:extLst>
          </p:cNvPr>
          <p:cNvSpPr txBox="1"/>
          <p:nvPr/>
        </p:nvSpPr>
        <p:spPr>
          <a:xfrm>
            <a:off x="1543982" y="3733140"/>
            <a:ext cx="1946367" cy="307777"/>
          </a:xfrm>
          <a:prstGeom prst="rect">
            <a:avLst/>
          </a:prstGeom>
          <a:noFill/>
        </p:spPr>
        <p:txBody>
          <a:bodyPr wrap="none" rtlCol="0">
            <a:spAutoFit/>
          </a:bodyPr>
          <a:lstStyle/>
          <a:p>
            <a:pPr algn="ctr"/>
            <a:r>
              <a:rPr lang="ja-JP" sz="1400">
                <a:solidFill>
                  <a:schemeClr val="tx1"/>
                </a:solidFill>
              </a:rPr>
              <a:t>耐性変化</a:t>
            </a:r>
          </a:p>
        </p:txBody>
      </p:sp>
      <p:sp>
        <p:nvSpPr>
          <p:cNvPr id="32" name="Rectangle 31">
            <a:extLst>
              <a:ext uri="{FF2B5EF4-FFF2-40B4-BE49-F238E27FC236}">
                <a16:creationId xmlns:a16="http://schemas.microsoft.com/office/drawing/2014/main" id="{FA47BFC9-E8E2-99D5-C041-D685AA9E9703}"/>
              </a:ext>
            </a:extLst>
          </p:cNvPr>
          <p:cNvSpPr/>
          <p:nvPr/>
        </p:nvSpPr>
        <p:spPr>
          <a:xfrm rot="10800000">
            <a:off x="1505399" y="2619434"/>
            <a:ext cx="360000" cy="11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5E3034B-AA12-6794-54D4-375A7F48552D}"/>
              </a:ext>
            </a:extLst>
          </p:cNvPr>
          <p:cNvSpPr/>
          <p:nvPr/>
        </p:nvSpPr>
        <p:spPr>
          <a:xfrm rot="10800000">
            <a:off x="1865399" y="3051434"/>
            <a:ext cx="3600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19A0595-55DC-B81E-1A74-DD473AD5C888}"/>
              </a:ext>
            </a:extLst>
          </p:cNvPr>
          <p:cNvSpPr/>
          <p:nvPr/>
        </p:nvSpPr>
        <p:spPr>
          <a:xfrm rot="10800000">
            <a:off x="2225399" y="3195434"/>
            <a:ext cx="360000"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0884984-8961-A397-C3C8-9926323A42C3}"/>
              </a:ext>
            </a:extLst>
          </p:cNvPr>
          <p:cNvSpPr/>
          <p:nvPr/>
        </p:nvSpPr>
        <p:spPr>
          <a:xfrm rot="10800000">
            <a:off x="2585399" y="3591434"/>
            <a:ext cx="36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ED381D7-D64B-D74B-5DA2-30B60DBDAACD}"/>
              </a:ext>
            </a:extLst>
          </p:cNvPr>
          <p:cNvSpPr/>
          <p:nvPr/>
        </p:nvSpPr>
        <p:spPr>
          <a:xfrm rot="10800000">
            <a:off x="2947174" y="3231434"/>
            <a:ext cx="360000" cy="50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21">
            <a:extLst>
              <a:ext uri="{FF2B5EF4-FFF2-40B4-BE49-F238E27FC236}">
                <a16:creationId xmlns:a16="http://schemas.microsoft.com/office/drawing/2014/main" id="{ADB2EB12-A52C-00C6-6D91-B8B428A97DD5}"/>
              </a:ext>
            </a:extLst>
          </p:cNvPr>
          <p:cNvSpPr>
            <a:spLocks/>
          </p:cNvSpPr>
          <p:nvPr/>
        </p:nvSpPr>
        <p:spPr bwMode="auto">
          <a:xfrm>
            <a:off x="1419165" y="2033550"/>
            <a:ext cx="2196000" cy="17035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TextBox 37">
            <a:extLst>
              <a:ext uri="{FF2B5EF4-FFF2-40B4-BE49-F238E27FC236}">
                <a16:creationId xmlns:a16="http://schemas.microsoft.com/office/drawing/2014/main" id="{F3DE6434-C038-8898-8E5E-DCDDC1EF971A}"/>
              </a:ext>
            </a:extLst>
          </p:cNvPr>
          <p:cNvSpPr txBox="1"/>
          <p:nvPr/>
        </p:nvSpPr>
        <p:spPr>
          <a:xfrm>
            <a:off x="1452730" y="2317447"/>
            <a:ext cx="482824" cy="276999"/>
          </a:xfrm>
          <a:prstGeom prst="rect">
            <a:avLst/>
          </a:prstGeom>
          <a:noFill/>
        </p:spPr>
        <p:txBody>
          <a:bodyPr wrap="none" rtlCol="0">
            <a:spAutoFit/>
          </a:bodyPr>
          <a:lstStyle/>
          <a:p>
            <a:pPr algn="ctr"/>
            <a:r>
              <a:rPr lang="ja-JP" sz="1200">
                <a:solidFill>
                  <a:schemeClr val="tx1"/>
                </a:solidFill>
              </a:rPr>
              <a:t>40.2</a:t>
            </a:r>
          </a:p>
        </p:txBody>
      </p:sp>
      <p:sp>
        <p:nvSpPr>
          <p:cNvPr id="39" name="TextBox 38">
            <a:extLst>
              <a:ext uri="{FF2B5EF4-FFF2-40B4-BE49-F238E27FC236}">
                <a16:creationId xmlns:a16="http://schemas.microsoft.com/office/drawing/2014/main" id="{5D4AF3E4-BE51-4CC6-9237-7F737A1562AC}"/>
              </a:ext>
            </a:extLst>
          </p:cNvPr>
          <p:cNvSpPr txBox="1"/>
          <p:nvPr/>
        </p:nvSpPr>
        <p:spPr>
          <a:xfrm>
            <a:off x="1801141" y="2765498"/>
            <a:ext cx="482824" cy="276999"/>
          </a:xfrm>
          <a:prstGeom prst="rect">
            <a:avLst/>
          </a:prstGeom>
          <a:noFill/>
        </p:spPr>
        <p:txBody>
          <a:bodyPr wrap="none" rtlCol="0">
            <a:spAutoFit/>
          </a:bodyPr>
          <a:lstStyle/>
          <a:p>
            <a:pPr algn="ctr"/>
            <a:r>
              <a:rPr lang="ja-JP" sz="1200">
                <a:solidFill>
                  <a:schemeClr val="tx1"/>
                </a:solidFill>
              </a:rPr>
              <a:t>25.0</a:t>
            </a:r>
          </a:p>
        </p:txBody>
      </p:sp>
      <p:sp>
        <p:nvSpPr>
          <p:cNvPr id="40" name="TextBox 39">
            <a:extLst>
              <a:ext uri="{FF2B5EF4-FFF2-40B4-BE49-F238E27FC236}">
                <a16:creationId xmlns:a16="http://schemas.microsoft.com/office/drawing/2014/main" id="{05E3AC28-FEB4-F3AF-77CD-33A824D19543}"/>
              </a:ext>
            </a:extLst>
          </p:cNvPr>
          <p:cNvSpPr txBox="1"/>
          <p:nvPr/>
        </p:nvSpPr>
        <p:spPr>
          <a:xfrm>
            <a:off x="2154750" y="2949772"/>
            <a:ext cx="482825" cy="276999"/>
          </a:xfrm>
          <a:prstGeom prst="rect">
            <a:avLst/>
          </a:prstGeom>
          <a:noFill/>
        </p:spPr>
        <p:txBody>
          <a:bodyPr wrap="none" rtlCol="0">
            <a:spAutoFit/>
          </a:bodyPr>
          <a:lstStyle/>
          <a:p>
            <a:pPr algn="ctr"/>
            <a:r>
              <a:rPr lang="ja-JP" sz="1200">
                <a:solidFill>
                  <a:schemeClr val="tx1"/>
                </a:solidFill>
              </a:rPr>
              <a:t>19.6</a:t>
            </a:r>
          </a:p>
        </p:txBody>
      </p:sp>
      <p:sp>
        <p:nvSpPr>
          <p:cNvPr id="41" name="TextBox 40">
            <a:extLst>
              <a:ext uri="{FF2B5EF4-FFF2-40B4-BE49-F238E27FC236}">
                <a16:creationId xmlns:a16="http://schemas.microsoft.com/office/drawing/2014/main" id="{897BD9A8-53C9-23BD-C0FC-D9D982462171}"/>
              </a:ext>
            </a:extLst>
          </p:cNvPr>
          <p:cNvSpPr txBox="1"/>
          <p:nvPr/>
        </p:nvSpPr>
        <p:spPr>
          <a:xfrm>
            <a:off x="2556496" y="3318257"/>
            <a:ext cx="397865" cy="276999"/>
          </a:xfrm>
          <a:prstGeom prst="rect">
            <a:avLst/>
          </a:prstGeom>
          <a:noFill/>
        </p:spPr>
        <p:txBody>
          <a:bodyPr wrap="none" rtlCol="0">
            <a:spAutoFit/>
          </a:bodyPr>
          <a:lstStyle/>
          <a:p>
            <a:pPr algn="ctr"/>
            <a:r>
              <a:rPr lang="ja-JP" sz="1200">
                <a:solidFill>
                  <a:schemeClr val="tx1"/>
                </a:solidFill>
              </a:rPr>
              <a:t>3.6</a:t>
            </a:r>
          </a:p>
        </p:txBody>
      </p:sp>
      <p:sp>
        <p:nvSpPr>
          <p:cNvPr id="42" name="TextBox 41">
            <a:extLst>
              <a:ext uri="{FF2B5EF4-FFF2-40B4-BE49-F238E27FC236}">
                <a16:creationId xmlns:a16="http://schemas.microsoft.com/office/drawing/2014/main" id="{DD77F151-F9D2-B22E-23B8-45D504F4E373}"/>
              </a:ext>
            </a:extLst>
          </p:cNvPr>
          <p:cNvSpPr txBox="1"/>
          <p:nvPr/>
        </p:nvSpPr>
        <p:spPr>
          <a:xfrm>
            <a:off x="2885761" y="2988690"/>
            <a:ext cx="482825" cy="276999"/>
          </a:xfrm>
          <a:prstGeom prst="rect">
            <a:avLst/>
          </a:prstGeom>
          <a:noFill/>
        </p:spPr>
        <p:txBody>
          <a:bodyPr wrap="none" rtlCol="0">
            <a:spAutoFit/>
          </a:bodyPr>
          <a:lstStyle/>
          <a:p>
            <a:pPr algn="ctr"/>
            <a:r>
              <a:rPr lang="ja-JP" sz="1200">
                <a:solidFill>
                  <a:schemeClr val="tx1"/>
                </a:solidFill>
              </a:rPr>
              <a:t>18.8</a:t>
            </a:r>
          </a:p>
        </p:txBody>
      </p:sp>
      <p:grpSp>
        <p:nvGrpSpPr>
          <p:cNvPr id="43" name="Group 42">
            <a:extLst>
              <a:ext uri="{FF2B5EF4-FFF2-40B4-BE49-F238E27FC236}">
                <a16:creationId xmlns:a16="http://schemas.microsoft.com/office/drawing/2014/main" id="{D0A955FF-0688-B777-CD8F-FA6968987BF9}"/>
              </a:ext>
            </a:extLst>
          </p:cNvPr>
          <p:cNvGrpSpPr/>
          <p:nvPr/>
        </p:nvGrpSpPr>
        <p:grpSpPr>
          <a:xfrm>
            <a:off x="994135" y="1863478"/>
            <a:ext cx="425030" cy="2015239"/>
            <a:chOff x="1348094" y="1863478"/>
            <a:chExt cx="425030" cy="2015239"/>
          </a:xfrm>
        </p:grpSpPr>
        <p:sp>
          <p:nvSpPr>
            <p:cNvPr id="44" name="Line 8">
              <a:extLst>
                <a:ext uri="{FF2B5EF4-FFF2-40B4-BE49-F238E27FC236}">
                  <a16:creationId xmlns:a16="http://schemas.microsoft.com/office/drawing/2014/main" id="{8FA8993F-E7FD-9D0F-FC07-802CE5034B9C}"/>
                </a:ext>
              </a:extLst>
            </p:cNvPr>
            <p:cNvSpPr>
              <a:spLocks noChangeShapeType="1"/>
            </p:cNvSpPr>
            <p:nvPr/>
          </p:nvSpPr>
          <p:spPr bwMode="auto">
            <a:xfrm>
              <a:off x="1686890" y="20357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5" name="Line 9">
              <a:extLst>
                <a:ext uri="{FF2B5EF4-FFF2-40B4-BE49-F238E27FC236}">
                  <a16:creationId xmlns:a16="http://schemas.microsoft.com/office/drawing/2014/main" id="{1B60D065-A19E-C2DC-A7BF-C1CEBAB88D2A}"/>
                </a:ext>
              </a:extLst>
            </p:cNvPr>
            <p:cNvSpPr>
              <a:spLocks noChangeShapeType="1"/>
            </p:cNvSpPr>
            <p:nvPr/>
          </p:nvSpPr>
          <p:spPr bwMode="auto">
            <a:xfrm>
              <a:off x="1686890" y="26083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6" name="Line 10">
              <a:extLst>
                <a:ext uri="{FF2B5EF4-FFF2-40B4-BE49-F238E27FC236}">
                  <a16:creationId xmlns:a16="http://schemas.microsoft.com/office/drawing/2014/main" id="{4E8BC77B-DA8F-32BB-C386-26FBA03F08D4}"/>
                </a:ext>
              </a:extLst>
            </p:cNvPr>
            <p:cNvSpPr>
              <a:spLocks noChangeShapeType="1"/>
            </p:cNvSpPr>
            <p:nvPr/>
          </p:nvSpPr>
          <p:spPr bwMode="auto">
            <a:xfrm>
              <a:off x="1686890" y="31689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7" name="Line 11">
              <a:extLst>
                <a:ext uri="{FF2B5EF4-FFF2-40B4-BE49-F238E27FC236}">
                  <a16:creationId xmlns:a16="http://schemas.microsoft.com/office/drawing/2014/main" id="{7F0747DD-01B9-8C6E-81F3-D2578C687F64}"/>
                </a:ext>
              </a:extLst>
            </p:cNvPr>
            <p:cNvSpPr>
              <a:spLocks noChangeShapeType="1"/>
            </p:cNvSpPr>
            <p:nvPr/>
          </p:nvSpPr>
          <p:spPr bwMode="auto">
            <a:xfrm>
              <a:off x="1686890" y="373547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 name="TextBox 47">
              <a:extLst>
                <a:ext uri="{FF2B5EF4-FFF2-40B4-BE49-F238E27FC236}">
                  <a16:creationId xmlns:a16="http://schemas.microsoft.com/office/drawing/2014/main" id="{6953F806-04FE-1E88-4800-10FDC8618DD1}"/>
                </a:ext>
              </a:extLst>
            </p:cNvPr>
            <p:cNvSpPr txBox="1"/>
            <p:nvPr/>
          </p:nvSpPr>
          <p:spPr>
            <a:xfrm>
              <a:off x="1348094" y="1863478"/>
              <a:ext cx="383438" cy="34224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49" name="TextBox 48">
              <a:extLst>
                <a:ext uri="{FF2B5EF4-FFF2-40B4-BE49-F238E27FC236}">
                  <a16:creationId xmlns:a16="http://schemas.microsoft.com/office/drawing/2014/main" id="{2FC1FD62-CD26-D6FA-C261-895C494FD8B6}"/>
                </a:ext>
              </a:extLst>
            </p:cNvPr>
            <p:cNvSpPr txBox="1"/>
            <p:nvPr/>
          </p:nvSpPr>
          <p:spPr>
            <a:xfrm>
              <a:off x="1348094" y="2435763"/>
              <a:ext cx="383438" cy="34224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50" name="TextBox 49">
              <a:extLst>
                <a:ext uri="{FF2B5EF4-FFF2-40B4-BE49-F238E27FC236}">
                  <a16:creationId xmlns:a16="http://schemas.microsoft.com/office/drawing/2014/main" id="{15F0DD84-0B8C-6CA9-2FD8-9DC33E9F6C44}"/>
                </a:ext>
              </a:extLst>
            </p:cNvPr>
            <p:cNvSpPr txBox="1"/>
            <p:nvPr/>
          </p:nvSpPr>
          <p:spPr>
            <a:xfrm>
              <a:off x="1348094" y="2996094"/>
              <a:ext cx="383438" cy="34224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51" name="TextBox 50">
              <a:extLst>
                <a:ext uri="{FF2B5EF4-FFF2-40B4-BE49-F238E27FC236}">
                  <a16:creationId xmlns:a16="http://schemas.microsoft.com/office/drawing/2014/main" id="{CF9E36EE-7915-243C-2EEC-9372EF5D9FF9}"/>
                </a:ext>
              </a:extLst>
            </p:cNvPr>
            <p:cNvSpPr txBox="1"/>
            <p:nvPr/>
          </p:nvSpPr>
          <p:spPr>
            <a:xfrm>
              <a:off x="1489072" y="3570940"/>
              <a:ext cx="284052" cy="307777"/>
            </a:xfrm>
            <a:prstGeom prst="rect">
              <a:avLst/>
            </a:prstGeom>
            <a:noFill/>
          </p:spPr>
          <p:txBody>
            <a:bodyPr wrap="none" rtlCol="0">
              <a:spAutoFit/>
            </a:bodyPr>
            <a:lstStyle/>
            <a:p>
              <a:r>
                <a:rPr lang="ja-JP" sz="1400"/>
                <a:t>0</a:t>
              </a:r>
            </a:p>
          </p:txBody>
        </p:sp>
      </p:grpSp>
      <p:grpSp>
        <p:nvGrpSpPr>
          <p:cNvPr id="52" name="Group 51">
            <a:extLst>
              <a:ext uri="{FF2B5EF4-FFF2-40B4-BE49-F238E27FC236}">
                <a16:creationId xmlns:a16="http://schemas.microsoft.com/office/drawing/2014/main" id="{20D7647D-1D72-C1FC-86D0-233CF2D5C367}"/>
              </a:ext>
            </a:extLst>
          </p:cNvPr>
          <p:cNvGrpSpPr/>
          <p:nvPr/>
        </p:nvGrpSpPr>
        <p:grpSpPr>
          <a:xfrm>
            <a:off x="680470" y="4190337"/>
            <a:ext cx="3460912" cy="2227890"/>
            <a:chOff x="1062409" y="4401412"/>
            <a:chExt cx="3460912" cy="2227890"/>
          </a:xfrm>
        </p:grpSpPr>
        <p:graphicFrame>
          <p:nvGraphicFramePr>
            <p:cNvPr id="53" name="Chart 52">
              <a:extLst>
                <a:ext uri="{FF2B5EF4-FFF2-40B4-BE49-F238E27FC236}">
                  <a16:creationId xmlns:a16="http://schemas.microsoft.com/office/drawing/2014/main" id="{46AABA35-6202-2A2F-BEFD-338BCCCA64D8}"/>
                </a:ext>
              </a:extLst>
            </p:cNvPr>
            <p:cNvGraphicFramePr/>
            <p:nvPr>
              <p:extLst>
                <p:ext uri="{D42A27DB-BD31-4B8C-83A1-F6EECF244321}">
                  <p14:modId xmlns:p14="http://schemas.microsoft.com/office/powerpoint/2010/main" val="2356073223"/>
                </p:ext>
              </p:extLst>
            </p:nvPr>
          </p:nvGraphicFramePr>
          <p:xfrm>
            <a:off x="1062409" y="4401412"/>
            <a:ext cx="3460912" cy="2227890"/>
          </p:xfrm>
          <a:graphic>
            <a:graphicData uri="http://schemas.openxmlformats.org/drawingml/2006/chart">
              <c:chart xmlns:c="http://schemas.openxmlformats.org/drawingml/2006/chart" xmlns:r="http://schemas.openxmlformats.org/officeDocument/2006/relationships" r:id="rId2"/>
            </a:graphicData>
          </a:graphic>
        </p:graphicFrame>
        <p:sp>
          <p:nvSpPr>
            <p:cNvPr id="54" name="TextBox 53">
              <a:extLst>
                <a:ext uri="{FF2B5EF4-FFF2-40B4-BE49-F238E27FC236}">
                  <a16:creationId xmlns:a16="http://schemas.microsoft.com/office/drawing/2014/main" id="{CCB2034F-E832-25BA-05A5-FE736F049A54}"/>
                </a:ext>
              </a:extLst>
            </p:cNvPr>
            <p:cNvSpPr txBox="1"/>
            <p:nvPr/>
          </p:nvSpPr>
          <p:spPr>
            <a:xfrm>
              <a:off x="2044809" y="4981692"/>
              <a:ext cx="619080" cy="461665"/>
            </a:xfrm>
            <a:prstGeom prst="rect">
              <a:avLst/>
            </a:prstGeom>
            <a:noFill/>
          </p:spPr>
          <p:txBody>
            <a:bodyPr wrap="none" rtlCol="0">
              <a:spAutoFit/>
            </a:bodyPr>
            <a:lstStyle/>
            <a:p>
              <a:pPr algn="ctr"/>
              <a:r>
                <a:rPr lang="ja-JP" sz="1200" b="1"/>
                <a:t>0</a:t>
              </a:r>
            </a:p>
            <a:p>
              <a:pPr algn="ctr"/>
              <a:r>
                <a:rPr lang="ja-JP" sz="1200"/>
                <a:t>37.5%</a:t>
              </a:r>
            </a:p>
          </p:txBody>
        </p:sp>
        <p:sp>
          <p:nvSpPr>
            <p:cNvPr id="55" name="TextBox 54">
              <a:extLst>
                <a:ext uri="{FF2B5EF4-FFF2-40B4-BE49-F238E27FC236}">
                  <a16:creationId xmlns:a16="http://schemas.microsoft.com/office/drawing/2014/main" id="{37B12A1D-6A0B-2349-9542-3D8B92667809}"/>
                </a:ext>
              </a:extLst>
            </p:cNvPr>
            <p:cNvSpPr txBox="1"/>
            <p:nvPr/>
          </p:nvSpPr>
          <p:spPr>
            <a:xfrm>
              <a:off x="2412175" y="5779468"/>
              <a:ext cx="619080" cy="461665"/>
            </a:xfrm>
            <a:prstGeom prst="rect">
              <a:avLst/>
            </a:prstGeom>
            <a:noFill/>
          </p:spPr>
          <p:txBody>
            <a:bodyPr wrap="none" rtlCol="0">
              <a:spAutoFit/>
            </a:bodyPr>
            <a:lstStyle/>
            <a:p>
              <a:pPr algn="ctr"/>
              <a:r>
                <a:rPr lang="ja-JP" sz="1200" b="1"/>
                <a:t>1</a:t>
              </a:r>
            </a:p>
            <a:p>
              <a:pPr algn="ctr"/>
              <a:r>
                <a:rPr lang="ja-JP" sz="1200"/>
                <a:t>22.3%</a:t>
              </a:r>
            </a:p>
          </p:txBody>
        </p:sp>
        <p:sp>
          <p:nvSpPr>
            <p:cNvPr id="56" name="TextBox 55">
              <a:extLst>
                <a:ext uri="{FF2B5EF4-FFF2-40B4-BE49-F238E27FC236}">
                  <a16:creationId xmlns:a16="http://schemas.microsoft.com/office/drawing/2014/main" id="{0268BA5F-B7EF-AAD2-6241-78FA541A55EE}"/>
                </a:ext>
              </a:extLst>
            </p:cNvPr>
            <p:cNvSpPr txBox="1"/>
            <p:nvPr/>
          </p:nvSpPr>
          <p:spPr>
            <a:xfrm>
              <a:off x="3106256" y="5567996"/>
              <a:ext cx="619080" cy="461665"/>
            </a:xfrm>
            <a:prstGeom prst="rect">
              <a:avLst/>
            </a:prstGeom>
            <a:noFill/>
          </p:spPr>
          <p:txBody>
            <a:bodyPr wrap="none" rtlCol="0">
              <a:spAutoFit/>
            </a:bodyPr>
            <a:lstStyle/>
            <a:p>
              <a:pPr algn="ctr"/>
              <a:r>
                <a:rPr lang="ja-JP" sz="1200" b="1"/>
                <a:t>2</a:t>
              </a:r>
            </a:p>
            <a:p>
              <a:pPr algn="ctr"/>
              <a:r>
                <a:rPr lang="ja-JP" sz="1200"/>
                <a:t>14.3%</a:t>
              </a:r>
            </a:p>
          </p:txBody>
        </p:sp>
        <p:sp>
          <p:nvSpPr>
            <p:cNvPr id="57" name="TextBox 56">
              <a:extLst>
                <a:ext uri="{FF2B5EF4-FFF2-40B4-BE49-F238E27FC236}">
                  <a16:creationId xmlns:a16="http://schemas.microsoft.com/office/drawing/2014/main" id="{4502DB3B-4EB1-449C-BDCC-E91F9C7D3CE0}"/>
                </a:ext>
              </a:extLst>
            </p:cNvPr>
            <p:cNvSpPr txBox="1"/>
            <p:nvPr/>
          </p:nvSpPr>
          <p:spPr>
            <a:xfrm>
              <a:off x="3347934" y="5172318"/>
              <a:ext cx="505267" cy="430887"/>
            </a:xfrm>
            <a:prstGeom prst="rect">
              <a:avLst/>
            </a:prstGeom>
            <a:noFill/>
          </p:spPr>
          <p:txBody>
            <a:bodyPr wrap="none" rtlCol="0">
              <a:spAutoFit/>
            </a:bodyPr>
            <a:lstStyle/>
            <a:p>
              <a:pPr algn="ctr"/>
              <a:r>
                <a:rPr lang="ja-JP" sz="1100" b="1">
                  <a:solidFill>
                    <a:schemeClr val="tx2"/>
                  </a:solidFill>
                </a:rPr>
                <a:t>3</a:t>
              </a:r>
            </a:p>
            <a:p>
              <a:pPr algn="ctr"/>
              <a:r>
                <a:rPr lang="ja-JP" sz="1100">
                  <a:solidFill>
                    <a:schemeClr val="tx2"/>
                  </a:solidFill>
                </a:rPr>
                <a:t>6.3%</a:t>
              </a:r>
            </a:p>
          </p:txBody>
        </p:sp>
        <p:sp>
          <p:nvSpPr>
            <p:cNvPr id="58" name="TextBox 57">
              <a:extLst>
                <a:ext uri="{FF2B5EF4-FFF2-40B4-BE49-F238E27FC236}">
                  <a16:creationId xmlns:a16="http://schemas.microsoft.com/office/drawing/2014/main" id="{5CC2D19D-FDBE-5B1B-2631-CBD6FF16A4F3}"/>
                </a:ext>
              </a:extLst>
            </p:cNvPr>
            <p:cNvSpPr txBox="1"/>
            <p:nvPr/>
          </p:nvSpPr>
          <p:spPr>
            <a:xfrm>
              <a:off x="2870424" y="4749138"/>
              <a:ext cx="619080" cy="461665"/>
            </a:xfrm>
            <a:prstGeom prst="rect">
              <a:avLst/>
            </a:prstGeom>
            <a:noFill/>
          </p:spPr>
          <p:txBody>
            <a:bodyPr wrap="none" rtlCol="0">
              <a:spAutoFit/>
            </a:bodyPr>
            <a:lstStyle/>
            <a:p>
              <a:pPr algn="ctr"/>
              <a:r>
                <a:rPr lang="ja-JP" sz="1200" b="1">
                  <a:solidFill>
                    <a:schemeClr val="tx2"/>
                  </a:solidFill>
                </a:rPr>
                <a:t>4 以上</a:t>
              </a:r>
            </a:p>
            <a:p>
              <a:pPr algn="ctr"/>
              <a:r>
                <a:rPr lang="ja-JP" sz="1200">
                  <a:solidFill>
                    <a:schemeClr val="tx2"/>
                  </a:solidFill>
                </a:rPr>
                <a:t>19.6%</a:t>
              </a:r>
            </a:p>
          </p:txBody>
        </p:sp>
      </p:grpSp>
      <p:sp>
        <p:nvSpPr>
          <p:cNvPr id="59" name="TextBox 58">
            <a:extLst>
              <a:ext uri="{FF2B5EF4-FFF2-40B4-BE49-F238E27FC236}">
                <a16:creationId xmlns:a16="http://schemas.microsoft.com/office/drawing/2014/main" id="{59E718A5-9653-984B-00E2-C7F203920B6A}"/>
              </a:ext>
            </a:extLst>
          </p:cNvPr>
          <p:cNvSpPr txBox="1"/>
          <p:nvPr/>
        </p:nvSpPr>
        <p:spPr>
          <a:xfrm>
            <a:off x="5260592" y="1500375"/>
            <a:ext cx="849913" cy="523220"/>
          </a:xfrm>
          <a:prstGeom prst="rect">
            <a:avLst/>
          </a:prstGeom>
          <a:noFill/>
        </p:spPr>
        <p:txBody>
          <a:bodyPr wrap="none" rtlCol="0">
            <a:spAutoFit/>
          </a:bodyPr>
          <a:lstStyle/>
          <a:p>
            <a:pPr algn="ctr"/>
            <a:r>
              <a:rPr lang="ja-JP" sz="1400" b="1">
                <a:solidFill>
                  <a:schemeClr val="tx1"/>
                </a:solidFill>
              </a:rPr>
              <a:t>二重盲検</a:t>
            </a:r>
          </a:p>
          <a:p>
            <a:pPr algn="ctr"/>
            <a:r>
              <a:rPr lang="ja-JP" sz="1400" b="1">
                <a:solidFill>
                  <a:schemeClr val="tx1"/>
                </a:solidFill>
              </a:rPr>
              <a:t>(n=112)</a:t>
            </a:r>
          </a:p>
        </p:txBody>
      </p:sp>
      <p:sp>
        <p:nvSpPr>
          <p:cNvPr id="60" name="TextBox 59">
            <a:extLst>
              <a:ext uri="{FF2B5EF4-FFF2-40B4-BE49-F238E27FC236}">
                <a16:creationId xmlns:a16="http://schemas.microsoft.com/office/drawing/2014/main" id="{858E2A6D-1FA0-932E-1E36-69A5F3D6A820}"/>
              </a:ext>
            </a:extLst>
          </p:cNvPr>
          <p:cNvSpPr txBox="1"/>
          <p:nvPr/>
        </p:nvSpPr>
        <p:spPr>
          <a:xfrm rot="16200000">
            <a:off x="3587161" y="2690801"/>
            <a:ext cx="109196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患者、%</a:t>
            </a:r>
          </a:p>
        </p:txBody>
      </p:sp>
      <p:sp>
        <p:nvSpPr>
          <p:cNvPr id="61" name="TextBox 60">
            <a:extLst>
              <a:ext uri="{FF2B5EF4-FFF2-40B4-BE49-F238E27FC236}">
                <a16:creationId xmlns:a16="http://schemas.microsoft.com/office/drawing/2014/main" id="{78EFEA42-DF05-EF39-35F3-AD31574B2A9C}"/>
              </a:ext>
            </a:extLst>
          </p:cNvPr>
          <p:cNvSpPr txBox="1"/>
          <p:nvPr/>
        </p:nvSpPr>
        <p:spPr>
          <a:xfrm>
            <a:off x="4814698" y="3733140"/>
            <a:ext cx="1946367" cy="307777"/>
          </a:xfrm>
          <a:prstGeom prst="rect">
            <a:avLst/>
          </a:prstGeom>
          <a:noFill/>
        </p:spPr>
        <p:txBody>
          <a:bodyPr wrap="none" rtlCol="0">
            <a:spAutoFit/>
          </a:bodyPr>
          <a:lstStyle/>
          <a:p>
            <a:pPr algn="ctr"/>
            <a:r>
              <a:rPr lang="ja-JP" sz="1400">
                <a:solidFill>
                  <a:schemeClr val="tx1"/>
                </a:solidFill>
              </a:rPr>
              <a:t>耐性変化</a:t>
            </a:r>
          </a:p>
        </p:txBody>
      </p:sp>
      <p:sp>
        <p:nvSpPr>
          <p:cNvPr id="62" name="Rectangle 61">
            <a:extLst>
              <a:ext uri="{FF2B5EF4-FFF2-40B4-BE49-F238E27FC236}">
                <a16:creationId xmlns:a16="http://schemas.microsoft.com/office/drawing/2014/main" id="{E47CF6C3-F46A-371E-DE24-9DFECBFA622E}"/>
              </a:ext>
            </a:extLst>
          </p:cNvPr>
          <p:cNvSpPr/>
          <p:nvPr/>
        </p:nvSpPr>
        <p:spPr>
          <a:xfrm rot="10800000">
            <a:off x="4776115" y="2475434"/>
            <a:ext cx="360000" cy="12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8CD7DD4F-95B2-73A6-68C9-07BED7A09251}"/>
              </a:ext>
            </a:extLst>
          </p:cNvPr>
          <p:cNvSpPr/>
          <p:nvPr/>
        </p:nvSpPr>
        <p:spPr>
          <a:xfrm rot="10800000">
            <a:off x="5136115" y="2691434"/>
            <a:ext cx="360000" cy="10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85B71C77-AE27-21F8-49C2-ACBEFAAA0A47}"/>
              </a:ext>
            </a:extLst>
          </p:cNvPr>
          <p:cNvSpPr/>
          <p:nvPr/>
        </p:nvSpPr>
        <p:spPr>
          <a:xfrm rot="10800000">
            <a:off x="5496115" y="3267434"/>
            <a:ext cx="360000" cy="4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00A694EA-3CD9-2584-8519-42C9D4A3E9F3}"/>
              </a:ext>
            </a:extLst>
          </p:cNvPr>
          <p:cNvSpPr/>
          <p:nvPr/>
        </p:nvSpPr>
        <p:spPr>
          <a:xfrm rot="10800000">
            <a:off x="5856115" y="3285434"/>
            <a:ext cx="360000" cy="4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739BA712-21DA-18F3-47FF-363EC86D9026}"/>
              </a:ext>
            </a:extLst>
          </p:cNvPr>
          <p:cNvSpPr/>
          <p:nvPr/>
        </p:nvSpPr>
        <p:spPr>
          <a:xfrm rot="10800000">
            <a:off x="6217890" y="3537434"/>
            <a:ext cx="360000" cy="19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21">
            <a:extLst>
              <a:ext uri="{FF2B5EF4-FFF2-40B4-BE49-F238E27FC236}">
                <a16:creationId xmlns:a16="http://schemas.microsoft.com/office/drawing/2014/main" id="{D345E8E5-82DF-6416-318E-D653F543FD7A}"/>
              </a:ext>
            </a:extLst>
          </p:cNvPr>
          <p:cNvSpPr>
            <a:spLocks/>
          </p:cNvSpPr>
          <p:nvPr/>
        </p:nvSpPr>
        <p:spPr bwMode="auto">
          <a:xfrm>
            <a:off x="4689881" y="2033550"/>
            <a:ext cx="2196000" cy="17035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TextBox 67">
            <a:extLst>
              <a:ext uri="{FF2B5EF4-FFF2-40B4-BE49-F238E27FC236}">
                <a16:creationId xmlns:a16="http://schemas.microsoft.com/office/drawing/2014/main" id="{A847D0EC-BA87-DEA9-8B99-7C2C912C8667}"/>
              </a:ext>
            </a:extLst>
          </p:cNvPr>
          <p:cNvSpPr txBox="1"/>
          <p:nvPr/>
        </p:nvSpPr>
        <p:spPr>
          <a:xfrm>
            <a:off x="4723446" y="2241250"/>
            <a:ext cx="482824" cy="276999"/>
          </a:xfrm>
          <a:prstGeom prst="rect">
            <a:avLst/>
          </a:prstGeom>
          <a:noFill/>
        </p:spPr>
        <p:txBody>
          <a:bodyPr wrap="none" rtlCol="0">
            <a:spAutoFit/>
          </a:bodyPr>
          <a:lstStyle/>
          <a:p>
            <a:pPr algn="ctr"/>
            <a:r>
              <a:rPr lang="ja-JP" sz="1200">
                <a:solidFill>
                  <a:schemeClr val="tx1"/>
                </a:solidFill>
              </a:rPr>
              <a:t>44.6</a:t>
            </a:r>
          </a:p>
        </p:txBody>
      </p:sp>
      <p:sp>
        <p:nvSpPr>
          <p:cNvPr id="69" name="TextBox 68">
            <a:extLst>
              <a:ext uri="{FF2B5EF4-FFF2-40B4-BE49-F238E27FC236}">
                <a16:creationId xmlns:a16="http://schemas.microsoft.com/office/drawing/2014/main" id="{8E25CAC2-88EF-5A56-C8E7-2AD9CD618DFA}"/>
              </a:ext>
            </a:extLst>
          </p:cNvPr>
          <p:cNvSpPr txBox="1"/>
          <p:nvPr/>
        </p:nvSpPr>
        <p:spPr>
          <a:xfrm>
            <a:off x="5071857" y="2460699"/>
            <a:ext cx="482825" cy="276999"/>
          </a:xfrm>
          <a:prstGeom prst="rect">
            <a:avLst/>
          </a:prstGeom>
          <a:noFill/>
        </p:spPr>
        <p:txBody>
          <a:bodyPr wrap="none" rtlCol="0">
            <a:spAutoFit/>
          </a:bodyPr>
          <a:lstStyle/>
          <a:p>
            <a:pPr algn="ctr"/>
            <a:r>
              <a:rPr lang="ja-JP" sz="1200">
                <a:solidFill>
                  <a:schemeClr val="tx1"/>
                </a:solidFill>
              </a:rPr>
              <a:t>30.6</a:t>
            </a:r>
          </a:p>
        </p:txBody>
      </p:sp>
      <p:sp>
        <p:nvSpPr>
          <p:cNvPr id="70" name="TextBox 69">
            <a:extLst>
              <a:ext uri="{FF2B5EF4-FFF2-40B4-BE49-F238E27FC236}">
                <a16:creationId xmlns:a16="http://schemas.microsoft.com/office/drawing/2014/main" id="{590A274C-10B8-F86F-F169-A9DFCF20B11C}"/>
              </a:ext>
            </a:extLst>
          </p:cNvPr>
          <p:cNvSpPr txBox="1"/>
          <p:nvPr/>
        </p:nvSpPr>
        <p:spPr>
          <a:xfrm>
            <a:off x="5425467" y="2949772"/>
            <a:ext cx="482825" cy="276999"/>
          </a:xfrm>
          <a:prstGeom prst="rect">
            <a:avLst/>
          </a:prstGeom>
          <a:noFill/>
        </p:spPr>
        <p:txBody>
          <a:bodyPr wrap="none" rtlCol="0">
            <a:spAutoFit/>
          </a:bodyPr>
          <a:lstStyle/>
          <a:p>
            <a:pPr algn="ctr"/>
            <a:r>
              <a:rPr lang="ja-JP" sz="1200">
                <a:solidFill>
                  <a:schemeClr val="tx1"/>
                </a:solidFill>
              </a:rPr>
              <a:t>17.0</a:t>
            </a:r>
          </a:p>
        </p:txBody>
      </p:sp>
      <p:sp>
        <p:nvSpPr>
          <p:cNvPr id="71" name="TextBox 70">
            <a:extLst>
              <a:ext uri="{FF2B5EF4-FFF2-40B4-BE49-F238E27FC236}">
                <a16:creationId xmlns:a16="http://schemas.microsoft.com/office/drawing/2014/main" id="{1EC467EA-C861-C0FC-D758-42BC2B7297FD}"/>
              </a:ext>
            </a:extLst>
          </p:cNvPr>
          <p:cNvSpPr txBox="1"/>
          <p:nvPr/>
        </p:nvSpPr>
        <p:spPr>
          <a:xfrm>
            <a:off x="5784733" y="3021928"/>
            <a:ext cx="482825" cy="276999"/>
          </a:xfrm>
          <a:prstGeom prst="rect">
            <a:avLst/>
          </a:prstGeom>
          <a:noFill/>
        </p:spPr>
        <p:txBody>
          <a:bodyPr wrap="none" rtlCol="0">
            <a:spAutoFit/>
          </a:bodyPr>
          <a:lstStyle/>
          <a:p>
            <a:pPr algn="ctr"/>
            <a:r>
              <a:rPr lang="ja-JP" sz="1200">
                <a:solidFill>
                  <a:schemeClr val="tx1"/>
                </a:solidFill>
              </a:rPr>
              <a:t>16.1</a:t>
            </a:r>
          </a:p>
        </p:txBody>
      </p:sp>
      <p:sp>
        <p:nvSpPr>
          <p:cNvPr id="72" name="TextBox 71">
            <a:extLst>
              <a:ext uri="{FF2B5EF4-FFF2-40B4-BE49-F238E27FC236}">
                <a16:creationId xmlns:a16="http://schemas.microsoft.com/office/drawing/2014/main" id="{7D27719D-4C98-00F9-B99D-51D8696BC644}"/>
              </a:ext>
            </a:extLst>
          </p:cNvPr>
          <p:cNvSpPr txBox="1"/>
          <p:nvPr/>
        </p:nvSpPr>
        <p:spPr>
          <a:xfrm>
            <a:off x="6198957" y="3296802"/>
            <a:ext cx="397866" cy="276999"/>
          </a:xfrm>
          <a:prstGeom prst="rect">
            <a:avLst/>
          </a:prstGeom>
          <a:noFill/>
        </p:spPr>
        <p:txBody>
          <a:bodyPr wrap="none" rtlCol="0">
            <a:spAutoFit/>
          </a:bodyPr>
          <a:lstStyle/>
          <a:p>
            <a:pPr algn="ctr"/>
            <a:r>
              <a:rPr lang="ja-JP" sz="1200">
                <a:solidFill>
                  <a:schemeClr val="tx1"/>
                </a:solidFill>
              </a:rPr>
              <a:t>7.1</a:t>
            </a:r>
          </a:p>
        </p:txBody>
      </p:sp>
      <p:grpSp>
        <p:nvGrpSpPr>
          <p:cNvPr id="73" name="Group 72">
            <a:extLst>
              <a:ext uri="{FF2B5EF4-FFF2-40B4-BE49-F238E27FC236}">
                <a16:creationId xmlns:a16="http://schemas.microsoft.com/office/drawing/2014/main" id="{41E6376B-85DF-F0E4-B4E0-685D7D3868BE}"/>
              </a:ext>
            </a:extLst>
          </p:cNvPr>
          <p:cNvGrpSpPr/>
          <p:nvPr/>
        </p:nvGrpSpPr>
        <p:grpSpPr>
          <a:xfrm>
            <a:off x="4259915" y="1863478"/>
            <a:ext cx="425030" cy="2015239"/>
            <a:chOff x="1348094" y="1863478"/>
            <a:chExt cx="425030" cy="2015239"/>
          </a:xfrm>
        </p:grpSpPr>
        <p:sp>
          <p:nvSpPr>
            <p:cNvPr id="74" name="Line 8">
              <a:extLst>
                <a:ext uri="{FF2B5EF4-FFF2-40B4-BE49-F238E27FC236}">
                  <a16:creationId xmlns:a16="http://schemas.microsoft.com/office/drawing/2014/main" id="{E6C5F4FD-A450-DDCE-00BC-95BFC715F49F}"/>
                </a:ext>
              </a:extLst>
            </p:cNvPr>
            <p:cNvSpPr>
              <a:spLocks noChangeShapeType="1"/>
            </p:cNvSpPr>
            <p:nvPr/>
          </p:nvSpPr>
          <p:spPr bwMode="auto">
            <a:xfrm>
              <a:off x="1686890" y="20357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9">
              <a:extLst>
                <a:ext uri="{FF2B5EF4-FFF2-40B4-BE49-F238E27FC236}">
                  <a16:creationId xmlns:a16="http://schemas.microsoft.com/office/drawing/2014/main" id="{97EE8315-777B-3BAF-66CC-981106564212}"/>
                </a:ext>
              </a:extLst>
            </p:cNvPr>
            <p:cNvSpPr>
              <a:spLocks noChangeShapeType="1"/>
            </p:cNvSpPr>
            <p:nvPr/>
          </p:nvSpPr>
          <p:spPr bwMode="auto">
            <a:xfrm>
              <a:off x="1686890" y="26083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10">
              <a:extLst>
                <a:ext uri="{FF2B5EF4-FFF2-40B4-BE49-F238E27FC236}">
                  <a16:creationId xmlns:a16="http://schemas.microsoft.com/office/drawing/2014/main" id="{FBF60E15-49CE-4236-FEB5-BF35E6AA9F04}"/>
                </a:ext>
              </a:extLst>
            </p:cNvPr>
            <p:cNvSpPr>
              <a:spLocks noChangeShapeType="1"/>
            </p:cNvSpPr>
            <p:nvPr/>
          </p:nvSpPr>
          <p:spPr bwMode="auto">
            <a:xfrm>
              <a:off x="1686890" y="31689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11">
              <a:extLst>
                <a:ext uri="{FF2B5EF4-FFF2-40B4-BE49-F238E27FC236}">
                  <a16:creationId xmlns:a16="http://schemas.microsoft.com/office/drawing/2014/main" id="{6A489CF4-C8F6-4AC0-5C5E-9ED1BA0C0555}"/>
                </a:ext>
              </a:extLst>
            </p:cNvPr>
            <p:cNvSpPr>
              <a:spLocks noChangeShapeType="1"/>
            </p:cNvSpPr>
            <p:nvPr/>
          </p:nvSpPr>
          <p:spPr bwMode="auto">
            <a:xfrm>
              <a:off x="1686890" y="373547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TextBox 77">
              <a:extLst>
                <a:ext uri="{FF2B5EF4-FFF2-40B4-BE49-F238E27FC236}">
                  <a16:creationId xmlns:a16="http://schemas.microsoft.com/office/drawing/2014/main" id="{5A33A7F5-5412-EFD9-19CF-21BFCFFC234D}"/>
                </a:ext>
              </a:extLst>
            </p:cNvPr>
            <p:cNvSpPr txBox="1"/>
            <p:nvPr/>
          </p:nvSpPr>
          <p:spPr>
            <a:xfrm>
              <a:off x="1348094" y="1863478"/>
              <a:ext cx="383438" cy="34224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79" name="TextBox 78">
              <a:extLst>
                <a:ext uri="{FF2B5EF4-FFF2-40B4-BE49-F238E27FC236}">
                  <a16:creationId xmlns:a16="http://schemas.microsoft.com/office/drawing/2014/main" id="{7166303E-6D7C-3634-9EC7-602920B663C9}"/>
                </a:ext>
              </a:extLst>
            </p:cNvPr>
            <p:cNvSpPr txBox="1"/>
            <p:nvPr/>
          </p:nvSpPr>
          <p:spPr>
            <a:xfrm>
              <a:off x="1348094" y="2435763"/>
              <a:ext cx="383438" cy="34224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80" name="TextBox 79">
              <a:extLst>
                <a:ext uri="{FF2B5EF4-FFF2-40B4-BE49-F238E27FC236}">
                  <a16:creationId xmlns:a16="http://schemas.microsoft.com/office/drawing/2014/main" id="{DC076DFA-3132-2821-FBD5-0A3BC38FB4AA}"/>
                </a:ext>
              </a:extLst>
            </p:cNvPr>
            <p:cNvSpPr txBox="1"/>
            <p:nvPr/>
          </p:nvSpPr>
          <p:spPr>
            <a:xfrm>
              <a:off x="1348094" y="2996094"/>
              <a:ext cx="383438" cy="34224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81" name="TextBox 80">
              <a:extLst>
                <a:ext uri="{FF2B5EF4-FFF2-40B4-BE49-F238E27FC236}">
                  <a16:creationId xmlns:a16="http://schemas.microsoft.com/office/drawing/2014/main" id="{3A89B734-BD1B-6CAF-B8F9-F90637AC017E}"/>
                </a:ext>
              </a:extLst>
            </p:cNvPr>
            <p:cNvSpPr txBox="1"/>
            <p:nvPr/>
          </p:nvSpPr>
          <p:spPr>
            <a:xfrm>
              <a:off x="1489072" y="3570940"/>
              <a:ext cx="284052" cy="307777"/>
            </a:xfrm>
            <a:prstGeom prst="rect">
              <a:avLst/>
            </a:prstGeom>
            <a:noFill/>
          </p:spPr>
          <p:txBody>
            <a:bodyPr wrap="none" rtlCol="0">
              <a:spAutoFit/>
            </a:bodyPr>
            <a:lstStyle/>
            <a:p>
              <a:r>
                <a:rPr lang="ja-JP" sz="1400"/>
                <a:t>0</a:t>
              </a:r>
            </a:p>
          </p:txBody>
        </p:sp>
      </p:grpSp>
      <p:grpSp>
        <p:nvGrpSpPr>
          <p:cNvPr id="82" name="Group 81">
            <a:extLst>
              <a:ext uri="{FF2B5EF4-FFF2-40B4-BE49-F238E27FC236}">
                <a16:creationId xmlns:a16="http://schemas.microsoft.com/office/drawing/2014/main" id="{71A0412C-A5B8-19DF-7261-B53D60A84CE3}"/>
              </a:ext>
            </a:extLst>
          </p:cNvPr>
          <p:cNvGrpSpPr/>
          <p:nvPr/>
        </p:nvGrpSpPr>
        <p:grpSpPr>
          <a:xfrm>
            <a:off x="3952949" y="4205948"/>
            <a:ext cx="3460912" cy="2227890"/>
            <a:chOff x="-960003" y="3032474"/>
            <a:chExt cx="3460912" cy="2227890"/>
          </a:xfrm>
        </p:grpSpPr>
        <p:graphicFrame>
          <p:nvGraphicFramePr>
            <p:cNvPr id="83" name="Chart 82">
              <a:extLst>
                <a:ext uri="{FF2B5EF4-FFF2-40B4-BE49-F238E27FC236}">
                  <a16:creationId xmlns:a16="http://schemas.microsoft.com/office/drawing/2014/main" id="{0E62D388-BD76-0110-3C26-125E7ECB8B8A}"/>
                </a:ext>
              </a:extLst>
            </p:cNvPr>
            <p:cNvGraphicFramePr/>
            <p:nvPr>
              <p:extLst>
                <p:ext uri="{D42A27DB-BD31-4B8C-83A1-F6EECF244321}">
                  <p14:modId xmlns:p14="http://schemas.microsoft.com/office/powerpoint/2010/main" val="1502732159"/>
                </p:ext>
              </p:extLst>
            </p:nvPr>
          </p:nvGraphicFramePr>
          <p:xfrm>
            <a:off x="-960003" y="3032474"/>
            <a:ext cx="3460912" cy="2227890"/>
          </p:xfrm>
          <a:graphic>
            <a:graphicData uri="http://schemas.openxmlformats.org/drawingml/2006/chart">
              <c:chart xmlns:c="http://schemas.openxmlformats.org/drawingml/2006/chart" xmlns:r="http://schemas.openxmlformats.org/officeDocument/2006/relationships" r:id="rId3"/>
            </a:graphicData>
          </a:graphic>
        </p:graphicFrame>
        <p:sp>
          <p:nvSpPr>
            <p:cNvPr id="84" name="TextBox 83">
              <a:extLst>
                <a:ext uri="{FF2B5EF4-FFF2-40B4-BE49-F238E27FC236}">
                  <a16:creationId xmlns:a16="http://schemas.microsoft.com/office/drawing/2014/main" id="{F95EBB70-22FC-61A6-289A-1D286F96807D}"/>
                </a:ext>
              </a:extLst>
            </p:cNvPr>
            <p:cNvSpPr txBox="1"/>
            <p:nvPr/>
          </p:nvSpPr>
          <p:spPr>
            <a:xfrm>
              <a:off x="-128493" y="3653947"/>
              <a:ext cx="619080" cy="461665"/>
            </a:xfrm>
            <a:prstGeom prst="rect">
              <a:avLst/>
            </a:prstGeom>
            <a:noFill/>
          </p:spPr>
          <p:txBody>
            <a:bodyPr wrap="none" rtlCol="0">
              <a:spAutoFit/>
            </a:bodyPr>
            <a:lstStyle/>
            <a:p>
              <a:pPr algn="ctr"/>
              <a:r>
                <a:rPr lang="ja-JP" sz="1200" b="1"/>
                <a:t>0</a:t>
              </a:r>
            </a:p>
            <a:p>
              <a:pPr algn="ctr"/>
              <a:r>
                <a:rPr lang="ja-JP" sz="1200"/>
                <a:t>36.6%</a:t>
              </a:r>
            </a:p>
          </p:txBody>
        </p:sp>
        <p:sp>
          <p:nvSpPr>
            <p:cNvPr id="85" name="TextBox 84">
              <a:extLst>
                <a:ext uri="{FF2B5EF4-FFF2-40B4-BE49-F238E27FC236}">
                  <a16:creationId xmlns:a16="http://schemas.microsoft.com/office/drawing/2014/main" id="{5C5EDFE6-466A-1427-AF74-0B49BACD5B49}"/>
                </a:ext>
              </a:extLst>
            </p:cNvPr>
            <p:cNvSpPr txBox="1"/>
            <p:nvPr/>
          </p:nvSpPr>
          <p:spPr>
            <a:xfrm>
              <a:off x="329891" y="4580076"/>
              <a:ext cx="619080" cy="461665"/>
            </a:xfrm>
            <a:prstGeom prst="rect">
              <a:avLst/>
            </a:prstGeom>
            <a:noFill/>
          </p:spPr>
          <p:txBody>
            <a:bodyPr wrap="none" rtlCol="0">
              <a:spAutoFit/>
            </a:bodyPr>
            <a:lstStyle/>
            <a:p>
              <a:pPr algn="ctr"/>
              <a:r>
                <a:rPr lang="ja-JP" sz="1200" b="1"/>
                <a:t>1</a:t>
              </a:r>
            </a:p>
            <a:p>
              <a:pPr algn="ctr"/>
              <a:r>
                <a:rPr lang="ja-JP" sz="1200"/>
                <a:t>21.4%</a:t>
              </a:r>
            </a:p>
          </p:txBody>
        </p:sp>
        <p:sp>
          <p:nvSpPr>
            <p:cNvPr id="86" name="TextBox 85">
              <a:extLst>
                <a:ext uri="{FF2B5EF4-FFF2-40B4-BE49-F238E27FC236}">
                  <a16:creationId xmlns:a16="http://schemas.microsoft.com/office/drawing/2014/main" id="{9EA61C35-A144-8B1D-CB53-DEFF7CD3BF45}"/>
                </a:ext>
              </a:extLst>
            </p:cNvPr>
            <p:cNvSpPr txBox="1"/>
            <p:nvPr/>
          </p:nvSpPr>
          <p:spPr>
            <a:xfrm>
              <a:off x="992541" y="4329303"/>
              <a:ext cx="607667" cy="461665"/>
            </a:xfrm>
            <a:prstGeom prst="rect">
              <a:avLst/>
            </a:prstGeom>
            <a:noFill/>
          </p:spPr>
          <p:txBody>
            <a:bodyPr wrap="none" rtlCol="0">
              <a:spAutoFit/>
            </a:bodyPr>
            <a:lstStyle/>
            <a:p>
              <a:pPr algn="ctr"/>
              <a:r>
                <a:rPr lang="ja-JP" sz="1200" b="1"/>
                <a:t>2</a:t>
              </a:r>
            </a:p>
            <a:p>
              <a:pPr algn="ctr"/>
              <a:r>
                <a:rPr lang="ja-JP" sz="1200"/>
                <a:t>11.6%</a:t>
              </a:r>
            </a:p>
          </p:txBody>
        </p:sp>
        <p:sp>
          <p:nvSpPr>
            <p:cNvPr id="87" name="TextBox 86">
              <a:extLst>
                <a:ext uri="{FF2B5EF4-FFF2-40B4-BE49-F238E27FC236}">
                  <a16:creationId xmlns:a16="http://schemas.microsoft.com/office/drawing/2014/main" id="{E6DF933F-E6BD-A0F2-F43F-5C45E3EAC21E}"/>
                </a:ext>
              </a:extLst>
            </p:cNvPr>
            <p:cNvSpPr txBox="1"/>
            <p:nvPr/>
          </p:nvSpPr>
          <p:spPr>
            <a:xfrm>
              <a:off x="1251221" y="3953262"/>
              <a:ext cx="534122" cy="461665"/>
            </a:xfrm>
            <a:prstGeom prst="rect">
              <a:avLst/>
            </a:prstGeom>
            <a:noFill/>
          </p:spPr>
          <p:txBody>
            <a:bodyPr wrap="none" rtlCol="0">
              <a:spAutoFit/>
            </a:bodyPr>
            <a:lstStyle/>
            <a:p>
              <a:pPr algn="ctr"/>
              <a:r>
                <a:rPr lang="ja-JP" sz="1200" b="1">
                  <a:solidFill>
                    <a:schemeClr val="tx2"/>
                  </a:solidFill>
                </a:rPr>
                <a:t>3</a:t>
              </a:r>
            </a:p>
            <a:p>
              <a:pPr algn="ctr"/>
              <a:r>
                <a:rPr lang="ja-JP" sz="1200">
                  <a:solidFill>
                    <a:schemeClr val="tx2"/>
                  </a:solidFill>
                </a:rPr>
                <a:t>8.9%</a:t>
              </a:r>
            </a:p>
          </p:txBody>
        </p:sp>
        <p:sp>
          <p:nvSpPr>
            <p:cNvPr id="88" name="TextBox 87">
              <a:extLst>
                <a:ext uri="{FF2B5EF4-FFF2-40B4-BE49-F238E27FC236}">
                  <a16:creationId xmlns:a16="http://schemas.microsoft.com/office/drawing/2014/main" id="{A6CC0099-6B0F-6173-119D-D6D8459BC936}"/>
                </a:ext>
              </a:extLst>
            </p:cNvPr>
            <p:cNvSpPr txBox="1"/>
            <p:nvPr/>
          </p:nvSpPr>
          <p:spPr>
            <a:xfrm>
              <a:off x="848435" y="3342031"/>
              <a:ext cx="619080" cy="461665"/>
            </a:xfrm>
            <a:prstGeom prst="rect">
              <a:avLst/>
            </a:prstGeom>
            <a:noFill/>
          </p:spPr>
          <p:txBody>
            <a:bodyPr wrap="none" rtlCol="0">
              <a:spAutoFit/>
            </a:bodyPr>
            <a:lstStyle/>
            <a:p>
              <a:pPr algn="ctr"/>
              <a:r>
                <a:rPr lang="ja-JP" sz="1200" b="1">
                  <a:solidFill>
                    <a:schemeClr val="tx2"/>
                  </a:solidFill>
                </a:rPr>
                <a:t>4 以上</a:t>
              </a:r>
            </a:p>
            <a:p>
              <a:pPr algn="ctr"/>
              <a:r>
                <a:rPr lang="ja-JP" sz="1200">
                  <a:solidFill>
                    <a:schemeClr val="tx2"/>
                  </a:solidFill>
                </a:rPr>
                <a:t>21.4%</a:t>
              </a:r>
            </a:p>
          </p:txBody>
        </p:sp>
      </p:grpSp>
      <p:sp>
        <p:nvSpPr>
          <p:cNvPr id="89" name="TextBox 88">
            <a:extLst>
              <a:ext uri="{FF2B5EF4-FFF2-40B4-BE49-F238E27FC236}">
                <a16:creationId xmlns:a16="http://schemas.microsoft.com/office/drawing/2014/main" id="{EB090480-30F6-3E3E-896D-E30F5BCC8AAF}"/>
              </a:ext>
            </a:extLst>
          </p:cNvPr>
          <p:cNvSpPr txBox="1"/>
          <p:nvPr/>
        </p:nvSpPr>
        <p:spPr>
          <a:xfrm>
            <a:off x="8516942" y="1500375"/>
            <a:ext cx="821059" cy="523220"/>
          </a:xfrm>
          <a:prstGeom prst="rect">
            <a:avLst/>
          </a:prstGeom>
          <a:noFill/>
        </p:spPr>
        <p:txBody>
          <a:bodyPr wrap="none" rtlCol="0">
            <a:spAutoFit/>
          </a:bodyPr>
          <a:lstStyle/>
          <a:p>
            <a:pPr algn="ctr"/>
            <a:r>
              <a:rPr lang="ja-JP" sz="1400" b="1">
                <a:solidFill>
                  <a:schemeClr val="tx1"/>
                </a:solidFill>
              </a:rPr>
              <a:t>対照</a:t>
            </a:r>
          </a:p>
          <a:p>
            <a:pPr algn="ctr"/>
            <a:r>
              <a:rPr lang="ja-JP" sz="1400" b="1">
                <a:solidFill>
                  <a:schemeClr val="tx1"/>
                </a:solidFill>
              </a:rPr>
              <a:t>(n=94)</a:t>
            </a:r>
          </a:p>
        </p:txBody>
      </p:sp>
      <p:sp>
        <p:nvSpPr>
          <p:cNvPr id="90" name="TextBox 89">
            <a:extLst>
              <a:ext uri="{FF2B5EF4-FFF2-40B4-BE49-F238E27FC236}">
                <a16:creationId xmlns:a16="http://schemas.microsoft.com/office/drawing/2014/main" id="{C31BF756-02F3-F0C4-2FFD-6BA882686EF6}"/>
              </a:ext>
            </a:extLst>
          </p:cNvPr>
          <p:cNvSpPr txBox="1"/>
          <p:nvPr/>
        </p:nvSpPr>
        <p:spPr>
          <a:xfrm rot="16200000">
            <a:off x="6835949" y="2690801"/>
            <a:ext cx="109196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患者、%</a:t>
            </a:r>
          </a:p>
        </p:txBody>
      </p:sp>
      <p:sp>
        <p:nvSpPr>
          <p:cNvPr id="91" name="TextBox 90">
            <a:extLst>
              <a:ext uri="{FF2B5EF4-FFF2-40B4-BE49-F238E27FC236}">
                <a16:creationId xmlns:a16="http://schemas.microsoft.com/office/drawing/2014/main" id="{1D2B756C-B68A-A3BD-7E3E-174E60BCDCCE}"/>
              </a:ext>
            </a:extLst>
          </p:cNvPr>
          <p:cNvSpPr txBox="1"/>
          <p:nvPr/>
        </p:nvSpPr>
        <p:spPr>
          <a:xfrm>
            <a:off x="8025382" y="3733140"/>
            <a:ext cx="1946367" cy="307777"/>
          </a:xfrm>
          <a:prstGeom prst="rect">
            <a:avLst/>
          </a:prstGeom>
          <a:noFill/>
        </p:spPr>
        <p:txBody>
          <a:bodyPr wrap="none" rtlCol="0">
            <a:spAutoFit/>
          </a:bodyPr>
          <a:lstStyle/>
          <a:p>
            <a:pPr algn="ctr"/>
            <a:r>
              <a:rPr lang="ja-JP" sz="1400">
                <a:solidFill>
                  <a:schemeClr val="tx1"/>
                </a:solidFill>
              </a:rPr>
              <a:t>耐性変化</a:t>
            </a:r>
          </a:p>
        </p:txBody>
      </p:sp>
      <p:sp>
        <p:nvSpPr>
          <p:cNvPr id="92" name="Rectangle 91">
            <a:extLst>
              <a:ext uri="{FF2B5EF4-FFF2-40B4-BE49-F238E27FC236}">
                <a16:creationId xmlns:a16="http://schemas.microsoft.com/office/drawing/2014/main" id="{593546C3-A700-56E8-AD0E-94B92E1207A0}"/>
              </a:ext>
            </a:extLst>
          </p:cNvPr>
          <p:cNvSpPr/>
          <p:nvPr/>
        </p:nvSpPr>
        <p:spPr>
          <a:xfrm rot="10800000">
            <a:off x="8346799" y="3663434"/>
            <a:ext cx="360000"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5A3F1642-AA33-7F48-9FCB-DE0E0E38F1D7}"/>
              </a:ext>
            </a:extLst>
          </p:cNvPr>
          <p:cNvSpPr/>
          <p:nvPr/>
        </p:nvSpPr>
        <p:spPr>
          <a:xfrm rot="10800000">
            <a:off x="9066799" y="3663434"/>
            <a:ext cx="3600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8F6ED1AC-9D90-4217-45FA-B15B0220BDDB}"/>
              </a:ext>
            </a:extLst>
          </p:cNvPr>
          <p:cNvSpPr/>
          <p:nvPr/>
        </p:nvSpPr>
        <p:spPr>
          <a:xfrm rot="10800000">
            <a:off x="9428574" y="3699434"/>
            <a:ext cx="360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a:extLst>
              <a:ext uri="{FF2B5EF4-FFF2-40B4-BE49-F238E27FC236}">
                <a16:creationId xmlns:a16="http://schemas.microsoft.com/office/drawing/2014/main" id="{4AC35C10-CC1F-582A-910D-127CCDCDBC84}"/>
              </a:ext>
            </a:extLst>
          </p:cNvPr>
          <p:cNvSpPr txBox="1"/>
          <p:nvPr/>
        </p:nvSpPr>
        <p:spPr>
          <a:xfrm>
            <a:off x="8325020" y="3447464"/>
            <a:ext cx="397866" cy="276999"/>
          </a:xfrm>
          <a:prstGeom prst="rect">
            <a:avLst/>
          </a:prstGeom>
          <a:noFill/>
        </p:spPr>
        <p:txBody>
          <a:bodyPr wrap="none" rtlCol="0">
            <a:spAutoFit/>
          </a:bodyPr>
          <a:lstStyle/>
          <a:p>
            <a:pPr algn="ctr"/>
            <a:r>
              <a:rPr lang="ja-JP" sz="1200">
                <a:solidFill>
                  <a:schemeClr val="tx1"/>
                </a:solidFill>
              </a:rPr>
              <a:t>3.2</a:t>
            </a:r>
          </a:p>
        </p:txBody>
      </p:sp>
      <p:sp>
        <p:nvSpPr>
          <p:cNvPr id="96" name="TextBox 95">
            <a:extLst>
              <a:ext uri="{FF2B5EF4-FFF2-40B4-BE49-F238E27FC236}">
                <a16:creationId xmlns:a16="http://schemas.microsoft.com/office/drawing/2014/main" id="{98391E40-CA6C-D2E7-93CE-9066DB0EDD1C}"/>
              </a:ext>
            </a:extLst>
          </p:cNvPr>
          <p:cNvSpPr txBox="1"/>
          <p:nvPr/>
        </p:nvSpPr>
        <p:spPr>
          <a:xfrm>
            <a:off x="9037896" y="3447464"/>
            <a:ext cx="397865" cy="276999"/>
          </a:xfrm>
          <a:prstGeom prst="rect">
            <a:avLst/>
          </a:prstGeom>
          <a:noFill/>
        </p:spPr>
        <p:txBody>
          <a:bodyPr wrap="none" rtlCol="0">
            <a:spAutoFit/>
          </a:bodyPr>
          <a:lstStyle/>
          <a:p>
            <a:pPr algn="ctr"/>
            <a:r>
              <a:rPr lang="ja-JP" sz="1200">
                <a:solidFill>
                  <a:schemeClr val="tx1"/>
                </a:solidFill>
              </a:rPr>
              <a:t>3.2</a:t>
            </a:r>
          </a:p>
        </p:txBody>
      </p:sp>
      <p:sp>
        <p:nvSpPr>
          <p:cNvPr id="97" name="TextBox 96">
            <a:extLst>
              <a:ext uri="{FF2B5EF4-FFF2-40B4-BE49-F238E27FC236}">
                <a16:creationId xmlns:a16="http://schemas.microsoft.com/office/drawing/2014/main" id="{298F760C-DC26-00E6-51B5-CDF4616EC937}"/>
              </a:ext>
            </a:extLst>
          </p:cNvPr>
          <p:cNvSpPr txBox="1"/>
          <p:nvPr/>
        </p:nvSpPr>
        <p:spPr>
          <a:xfrm>
            <a:off x="9409641" y="3435945"/>
            <a:ext cx="397866" cy="276999"/>
          </a:xfrm>
          <a:prstGeom prst="rect">
            <a:avLst/>
          </a:prstGeom>
          <a:noFill/>
        </p:spPr>
        <p:txBody>
          <a:bodyPr wrap="none" rtlCol="0">
            <a:spAutoFit/>
          </a:bodyPr>
          <a:lstStyle/>
          <a:p>
            <a:pPr algn="ctr"/>
            <a:r>
              <a:rPr lang="ja-JP" sz="1200">
                <a:solidFill>
                  <a:schemeClr val="tx1"/>
                </a:solidFill>
              </a:rPr>
              <a:t>1.1</a:t>
            </a:r>
          </a:p>
        </p:txBody>
      </p:sp>
      <p:sp>
        <p:nvSpPr>
          <p:cNvPr id="98" name="Freeform 21">
            <a:extLst>
              <a:ext uri="{FF2B5EF4-FFF2-40B4-BE49-F238E27FC236}">
                <a16:creationId xmlns:a16="http://schemas.microsoft.com/office/drawing/2014/main" id="{58646A4C-9315-ECB1-96D2-8DC703B09610}"/>
              </a:ext>
            </a:extLst>
          </p:cNvPr>
          <p:cNvSpPr>
            <a:spLocks/>
          </p:cNvSpPr>
          <p:nvPr/>
        </p:nvSpPr>
        <p:spPr bwMode="auto">
          <a:xfrm>
            <a:off x="7900565" y="2033550"/>
            <a:ext cx="2196000" cy="17035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9" name="Line 8">
            <a:extLst>
              <a:ext uri="{FF2B5EF4-FFF2-40B4-BE49-F238E27FC236}">
                <a16:creationId xmlns:a16="http://schemas.microsoft.com/office/drawing/2014/main" id="{8080557F-C21B-F613-251E-45926510A305}"/>
              </a:ext>
            </a:extLst>
          </p:cNvPr>
          <p:cNvSpPr>
            <a:spLocks noChangeShapeType="1"/>
          </p:cNvSpPr>
          <p:nvPr/>
        </p:nvSpPr>
        <p:spPr bwMode="auto">
          <a:xfrm>
            <a:off x="7816766" y="20357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0" name="Line 9">
            <a:extLst>
              <a:ext uri="{FF2B5EF4-FFF2-40B4-BE49-F238E27FC236}">
                <a16:creationId xmlns:a16="http://schemas.microsoft.com/office/drawing/2014/main" id="{3344210F-26EB-264F-E9B6-FB90721CD4D1}"/>
              </a:ext>
            </a:extLst>
          </p:cNvPr>
          <p:cNvSpPr>
            <a:spLocks noChangeShapeType="1"/>
          </p:cNvSpPr>
          <p:nvPr/>
        </p:nvSpPr>
        <p:spPr bwMode="auto">
          <a:xfrm>
            <a:off x="7816766" y="26083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10">
            <a:extLst>
              <a:ext uri="{FF2B5EF4-FFF2-40B4-BE49-F238E27FC236}">
                <a16:creationId xmlns:a16="http://schemas.microsoft.com/office/drawing/2014/main" id="{E1FB6C89-7EB6-4ECF-3D29-F2A1474BDFA1}"/>
              </a:ext>
            </a:extLst>
          </p:cNvPr>
          <p:cNvSpPr>
            <a:spLocks noChangeShapeType="1"/>
          </p:cNvSpPr>
          <p:nvPr/>
        </p:nvSpPr>
        <p:spPr bwMode="auto">
          <a:xfrm>
            <a:off x="7816766" y="31689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11">
            <a:extLst>
              <a:ext uri="{FF2B5EF4-FFF2-40B4-BE49-F238E27FC236}">
                <a16:creationId xmlns:a16="http://schemas.microsoft.com/office/drawing/2014/main" id="{0C63A49D-C4FD-98C2-CE5F-DC8FBE54C764}"/>
              </a:ext>
            </a:extLst>
          </p:cNvPr>
          <p:cNvSpPr>
            <a:spLocks noChangeShapeType="1"/>
          </p:cNvSpPr>
          <p:nvPr/>
        </p:nvSpPr>
        <p:spPr bwMode="auto">
          <a:xfrm>
            <a:off x="7816766" y="373547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TextBox 102">
            <a:extLst>
              <a:ext uri="{FF2B5EF4-FFF2-40B4-BE49-F238E27FC236}">
                <a16:creationId xmlns:a16="http://schemas.microsoft.com/office/drawing/2014/main" id="{6D3F7ADD-4DA7-83FD-38BD-37B4556DAD33}"/>
              </a:ext>
            </a:extLst>
          </p:cNvPr>
          <p:cNvSpPr txBox="1"/>
          <p:nvPr/>
        </p:nvSpPr>
        <p:spPr>
          <a:xfrm>
            <a:off x="7497022" y="1863478"/>
            <a:ext cx="383438" cy="34224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04" name="TextBox 103">
            <a:extLst>
              <a:ext uri="{FF2B5EF4-FFF2-40B4-BE49-F238E27FC236}">
                <a16:creationId xmlns:a16="http://schemas.microsoft.com/office/drawing/2014/main" id="{A8D0D702-FBDE-D518-9EDC-4C59AA0B2B05}"/>
              </a:ext>
            </a:extLst>
          </p:cNvPr>
          <p:cNvSpPr txBox="1"/>
          <p:nvPr/>
        </p:nvSpPr>
        <p:spPr>
          <a:xfrm>
            <a:off x="7497022" y="2435763"/>
            <a:ext cx="383438" cy="34224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05" name="TextBox 104">
            <a:extLst>
              <a:ext uri="{FF2B5EF4-FFF2-40B4-BE49-F238E27FC236}">
                <a16:creationId xmlns:a16="http://schemas.microsoft.com/office/drawing/2014/main" id="{F41FE4DF-472A-CC2E-8375-3113113969C6}"/>
              </a:ext>
            </a:extLst>
          </p:cNvPr>
          <p:cNvSpPr txBox="1"/>
          <p:nvPr/>
        </p:nvSpPr>
        <p:spPr>
          <a:xfrm>
            <a:off x="7497022" y="2996094"/>
            <a:ext cx="383438" cy="34224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06" name="TextBox 105">
            <a:extLst>
              <a:ext uri="{FF2B5EF4-FFF2-40B4-BE49-F238E27FC236}">
                <a16:creationId xmlns:a16="http://schemas.microsoft.com/office/drawing/2014/main" id="{E72AA493-46D3-94AB-A39C-2D7D06E77CEF}"/>
              </a:ext>
            </a:extLst>
          </p:cNvPr>
          <p:cNvSpPr txBox="1"/>
          <p:nvPr/>
        </p:nvSpPr>
        <p:spPr>
          <a:xfrm>
            <a:off x="7638000" y="3570940"/>
            <a:ext cx="284052" cy="307777"/>
          </a:xfrm>
          <a:prstGeom prst="rect">
            <a:avLst/>
          </a:prstGeom>
          <a:noFill/>
        </p:spPr>
        <p:txBody>
          <a:bodyPr wrap="none" rtlCol="0">
            <a:spAutoFit/>
          </a:bodyPr>
          <a:lstStyle/>
          <a:p>
            <a:r>
              <a:rPr lang="ja-JP" sz="1400"/>
              <a:t>0</a:t>
            </a:r>
          </a:p>
        </p:txBody>
      </p:sp>
      <p:grpSp>
        <p:nvGrpSpPr>
          <p:cNvPr id="107" name="Group 106">
            <a:extLst>
              <a:ext uri="{FF2B5EF4-FFF2-40B4-BE49-F238E27FC236}">
                <a16:creationId xmlns:a16="http://schemas.microsoft.com/office/drawing/2014/main" id="{11351A76-E611-7654-41AD-96878EFA2C7D}"/>
              </a:ext>
            </a:extLst>
          </p:cNvPr>
          <p:cNvGrpSpPr/>
          <p:nvPr/>
        </p:nvGrpSpPr>
        <p:grpSpPr>
          <a:xfrm>
            <a:off x="7173499" y="4189971"/>
            <a:ext cx="3460912" cy="2227890"/>
            <a:chOff x="7792204" y="4365132"/>
            <a:chExt cx="3460912" cy="2227890"/>
          </a:xfrm>
        </p:grpSpPr>
        <p:graphicFrame>
          <p:nvGraphicFramePr>
            <p:cNvPr id="108" name="Chart 107">
              <a:extLst>
                <a:ext uri="{FF2B5EF4-FFF2-40B4-BE49-F238E27FC236}">
                  <a16:creationId xmlns:a16="http://schemas.microsoft.com/office/drawing/2014/main" id="{8EACEC17-5CF9-ACDB-F522-3ADB67D02068}"/>
                </a:ext>
              </a:extLst>
            </p:cNvPr>
            <p:cNvGraphicFramePr/>
            <p:nvPr>
              <p:extLst>
                <p:ext uri="{D42A27DB-BD31-4B8C-83A1-F6EECF244321}">
                  <p14:modId xmlns:p14="http://schemas.microsoft.com/office/powerpoint/2010/main" val="3178845839"/>
                </p:ext>
              </p:extLst>
            </p:nvPr>
          </p:nvGraphicFramePr>
          <p:xfrm>
            <a:off x="7792204" y="4365132"/>
            <a:ext cx="3460912" cy="2227890"/>
          </p:xfrm>
          <a:graphic>
            <a:graphicData uri="http://schemas.openxmlformats.org/drawingml/2006/chart">
              <c:chart xmlns:c="http://schemas.openxmlformats.org/drawingml/2006/chart" xmlns:r="http://schemas.openxmlformats.org/officeDocument/2006/relationships" r:id="rId4"/>
            </a:graphicData>
          </a:graphic>
        </p:graphicFrame>
        <p:sp>
          <p:nvSpPr>
            <p:cNvPr id="109" name="TextBox 108">
              <a:extLst>
                <a:ext uri="{FF2B5EF4-FFF2-40B4-BE49-F238E27FC236}">
                  <a16:creationId xmlns:a16="http://schemas.microsoft.com/office/drawing/2014/main" id="{9BD9FCDF-BD53-E8A8-E623-FAB314E0EBB7}"/>
                </a:ext>
              </a:extLst>
            </p:cNvPr>
            <p:cNvSpPr txBox="1"/>
            <p:nvPr/>
          </p:nvSpPr>
          <p:spPr>
            <a:xfrm>
              <a:off x="9229035" y="5851317"/>
              <a:ext cx="619079" cy="461665"/>
            </a:xfrm>
            <a:prstGeom prst="rect">
              <a:avLst/>
            </a:prstGeom>
            <a:noFill/>
          </p:spPr>
          <p:txBody>
            <a:bodyPr wrap="none" rtlCol="0">
              <a:spAutoFit/>
            </a:bodyPr>
            <a:lstStyle/>
            <a:p>
              <a:pPr algn="ctr"/>
              <a:r>
                <a:rPr lang="ja-JP" sz="1200" b="1"/>
                <a:t>0</a:t>
              </a:r>
            </a:p>
            <a:p>
              <a:pPr algn="ctr"/>
              <a:r>
                <a:rPr lang="ja-JP" sz="1200"/>
                <a:t>92.6%</a:t>
              </a:r>
            </a:p>
          </p:txBody>
        </p:sp>
        <p:sp>
          <p:nvSpPr>
            <p:cNvPr id="110" name="TextBox 109">
              <a:extLst>
                <a:ext uri="{FF2B5EF4-FFF2-40B4-BE49-F238E27FC236}">
                  <a16:creationId xmlns:a16="http://schemas.microsoft.com/office/drawing/2014/main" id="{4A94769D-1CC5-2AA5-A9FC-E8AA78C7C3E9}"/>
                </a:ext>
              </a:extLst>
            </p:cNvPr>
            <p:cNvSpPr txBox="1"/>
            <p:nvPr/>
          </p:nvSpPr>
          <p:spPr>
            <a:xfrm>
              <a:off x="9428361" y="4482589"/>
              <a:ext cx="534122" cy="461665"/>
            </a:xfrm>
            <a:prstGeom prst="rect">
              <a:avLst/>
            </a:prstGeom>
            <a:noFill/>
          </p:spPr>
          <p:txBody>
            <a:bodyPr wrap="none" rtlCol="0">
              <a:spAutoFit/>
            </a:bodyPr>
            <a:lstStyle/>
            <a:p>
              <a:pPr algn="ctr"/>
              <a:r>
                <a:rPr lang="ja-JP" sz="1200" b="1"/>
                <a:t>1</a:t>
              </a:r>
            </a:p>
            <a:p>
              <a:pPr algn="ctr"/>
              <a:r>
                <a:rPr lang="ja-JP" sz="1200"/>
                <a:t>7.4%</a:t>
              </a:r>
            </a:p>
          </p:txBody>
        </p:sp>
      </p:grpSp>
    </p:spTree>
    <p:extLst>
      <p:ext uri="{BB962C8B-B14F-4D97-AF65-F5344CB8AC3E}">
        <p14:creationId xmlns:p14="http://schemas.microsoft.com/office/powerpoint/2010/main" val="25194421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874850" cy="807720"/>
          </a:xfrm>
        </p:spPr>
        <p:txBody>
          <a:bodyPr/>
          <a:lstStyle/>
          <a:p>
            <a:r>
              <a:rPr lang="ja-JP" dirty="0"/>
              <a:t>316O：BEACON試験で治療したBRAF V600E変異(mt)転移性結腸直腸癌(mCRC)患者(pts)の獲得耐性のゲノムメカニズム – Kopetz S、et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r>
              <a:rPr lang="ja-JP"/>
              <a:t>KRAS、NRAS、MAP2K1変異およびMET増幅が、主要な獲得耐性変異として特定された。</a:t>
            </a:r>
          </a:p>
          <a:p>
            <a:r>
              <a:rPr lang="ja-JP"/>
              <a:t>ダブレットまたはトリプレット療法を受けた患者において、最も一般的に獲得された抵抗変化は、主に対照群に存在しないKRASおよびNRAS変異であった。</a:t>
            </a:r>
          </a:p>
          <a:p>
            <a:r>
              <a:rPr lang="ja-JP"/>
              <a:t>ダブレット療法を受けた患者では16.1%がMAP2K1変異を獲得したのに対し、トリプレット療法を受けた患者では3.6%であった(p&lt;0.01)</a:t>
            </a:r>
          </a:p>
          <a:p>
            <a:r>
              <a:rPr lang="ja-JP"/>
              <a:t>後天的な変化は、一般的にサブクローンであった</a:t>
            </a:r>
          </a:p>
          <a:p>
            <a:pPr marL="0" indent="0">
              <a:spcBef>
                <a:spcPts val="13200"/>
              </a:spcBef>
              <a:buNone/>
            </a:pPr>
            <a:r>
              <a:rPr lang="ja-JP" b="1"/>
              <a:t>結論</a:t>
            </a:r>
          </a:p>
          <a:p>
            <a:r>
              <a:rPr lang="ja-JP" b="1"/>
              <a:t>BRAF V600E変異mCRC患者において、最も一般的に発見された獲得耐性変異は、KRASとNRAS変異＋MET増幅であり、MAP2K1/MEKは、ダブレット群とトリプレット群でより一般的に発生した</a:t>
            </a:r>
          </a:p>
        </p:txBody>
      </p:sp>
      <p:sp>
        <p:nvSpPr>
          <p:cNvPr id="23" name="Text Placeholder 4"/>
          <p:cNvSpPr>
            <a:spLocks noGrp="1"/>
          </p:cNvSpPr>
          <p:nvPr>
            <p:ph type="body" sz="quarter" idx="11"/>
          </p:nvPr>
        </p:nvSpPr>
        <p:spPr>
          <a:xfrm>
            <a:off x="6197601" y="6096001"/>
            <a:ext cx="5507567" cy="487363"/>
          </a:xfrm>
        </p:spPr>
        <p:txBody>
          <a:bodyPr/>
          <a:lstStyle/>
          <a:p>
            <a:r>
              <a:rPr lang="ja-JP"/>
              <a:t>Kopetz S, et al.Ann Oncol 2022;33(suppl):abstr 316O</a:t>
            </a:r>
          </a:p>
        </p:txBody>
      </p:sp>
      <p:graphicFrame>
        <p:nvGraphicFramePr>
          <p:cNvPr id="3" name="Table 2"/>
          <p:cNvGraphicFramePr>
            <a:graphicFrameLocks noGrp="1"/>
          </p:cNvGraphicFramePr>
          <p:nvPr>
            <p:extLst>
              <p:ext uri="{D42A27DB-BD31-4B8C-83A1-F6EECF244321}">
                <p14:modId xmlns:p14="http://schemas.microsoft.com/office/powerpoint/2010/main" val="3170714010"/>
              </p:ext>
            </p:extLst>
          </p:nvPr>
        </p:nvGraphicFramePr>
        <p:xfrm>
          <a:off x="2032000" y="3357761"/>
          <a:ext cx="8128000" cy="1329850"/>
        </p:xfrm>
        <a:graphic>
          <a:graphicData uri="http://schemas.openxmlformats.org/drawingml/2006/table">
            <a:tbl>
              <a:tblPr firstRow="1" bandRow="1">
                <a:tableStyleId>{5202B0CA-FC54-4496-8BCA-5EF66A818D29}</a:tableStyleId>
              </a:tblPr>
              <a:tblGrid>
                <a:gridCol w="2032000">
                  <a:extLst>
                    <a:ext uri="{9D8B030D-6E8A-4147-A177-3AD203B41FA5}">
                      <a16:colId xmlns:a16="http://schemas.microsoft.com/office/drawing/2014/main" val="4137194924"/>
                    </a:ext>
                  </a:extLst>
                </a:gridCol>
                <a:gridCol w="2032000">
                  <a:extLst>
                    <a:ext uri="{9D8B030D-6E8A-4147-A177-3AD203B41FA5}">
                      <a16:colId xmlns:a16="http://schemas.microsoft.com/office/drawing/2014/main" val="3889272168"/>
                    </a:ext>
                  </a:extLst>
                </a:gridCol>
                <a:gridCol w="2032000">
                  <a:extLst>
                    <a:ext uri="{9D8B030D-6E8A-4147-A177-3AD203B41FA5}">
                      <a16:colId xmlns:a16="http://schemas.microsoft.com/office/drawing/2014/main" val="944354801"/>
                    </a:ext>
                  </a:extLst>
                </a:gridCol>
                <a:gridCol w="2032000">
                  <a:extLst>
                    <a:ext uri="{9D8B030D-6E8A-4147-A177-3AD203B41FA5}">
                      <a16:colId xmlns:a16="http://schemas.microsoft.com/office/drawing/2014/main" val="730297131"/>
                    </a:ext>
                  </a:extLst>
                </a:gridCol>
              </a:tblGrid>
              <a:tr h="370840">
                <a:tc>
                  <a:txBody>
                    <a:bodyPr/>
                    <a:lstStyle/>
                    <a:p>
                      <a:r>
                        <a:rPr lang="ja-JP" sz="1400">
                          <a:solidFill>
                            <a:schemeClr val="tx2"/>
                          </a:solidFill>
                        </a:rPr>
                        <a:t>MAP2K1変異</a:t>
                      </a:r>
                    </a:p>
                  </a:txBody>
                  <a:tcPr/>
                </a:tc>
                <a:tc>
                  <a:txBody>
                    <a:bodyPr/>
                    <a:lstStyle/>
                    <a:p>
                      <a:pPr algn="ctr"/>
                      <a:r>
                        <a:rPr lang="ja-JP" sz="1400">
                          <a:solidFill>
                            <a:schemeClr val="tx2"/>
                          </a:solidFill>
                        </a:rPr>
                        <a:t>RAFに依存</a:t>
                      </a:r>
                    </a:p>
                  </a:txBody>
                  <a:tcPr/>
                </a:tc>
                <a:tc>
                  <a:txBody>
                    <a:bodyPr/>
                    <a:lstStyle/>
                    <a:p>
                      <a:pPr algn="ctr"/>
                      <a:r>
                        <a:rPr lang="ja-JP" sz="1400">
                          <a:solidFill>
                            <a:schemeClr val="tx2"/>
                          </a:solidFill>
                        </a:rPr>
                        <a:t>RAF</a:t>
                      </a:r>
                      <a:r>
                        <a:rPr lang="ja-JP" sz="1400" baseline="0">
                          <a:solidFill>
                            <a:schemeClr val="tx2"/>
                          </a:solidFill>
                        </a:rPr>
                        <a:t>に依存</a:t>
                      </a:r>
                    </a:p>
                  </a:txBody>
                  <a:tcPr/>
                </a:tc>
                <a:tc>
                  <a:txBody>
                    <a:bodyPr/>
                    <a:lstStyle/>
                    <a:p>
                      <a:pPr algn="ctr"/>
                      <a:r>
                        <a:rPr lang="ja-JP" sz="1400">
                          <a:solidFill>
                            <a:schemeClr val="tx2"/>
                          </a:solidFill>
                        </a:rPr>
                        <a:t>不明</a:t>
                      </a:r>
                    </a:p>
                  </a:txBody>
                  <a:tcPr/>
                </a:tc>
                <a:extLst>
                  <a:ext uri="{0D108BD9-81ED-4DB2-BD59-A6C34878D82A}">
                    <a16:rowId xmlns:a16="http://schemas.microsoft.com/office/drawing/2014/main" val="3701794093"/>
                  </a:ext>
                </a:extLst>
              </a:tr>
              <a:tr h="319670">
                <a:tc>
                  <a:txBody>
                    <a:bodyPr/>
                    <a:lstStyle/>
                    <a:p>
                      <a:r>
                        <a:rPr lang="ja-JP" sz="1400">
                          <a:solidFill>
                            <a:schemeClr val="tx1"/>
                          </a:solidFill>
                        </a:rPr>
                        <a:t>トリプレット</a:t>
                      </a:r>
                      <a:r>
                        <a:rPr lang="ja-JP" sz="1400" baseline="0">
                          <a:solidFill>
                            <a:schemeClr val="tx1"/>
                          </a:solidFill>
                        </a:rPr>
                        <a:t>(n=4)</a:t>
                      </a:r>
                    </a:p>
                  </a:txBody>
                  <a:tcPr/>
                </a:tc>
                <a:tc>
                  <a:txBody>
                    <a:bodyPr/>
                    <a:lstStyle/>
                    <a:p>
                      <a:pPr algn="ctr"/>
                      <a:r>
                        <a:rPr lang="ja-JP" sz="1400">
                          <a:solidFill>
                            <a:schemeClr val="tx1"/>
                          </a:solidFill>
                        </a:rPr>
                        <a:t>2</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2</a:t>
                      </a:r>
                    </a:p>
                  </a:txBody>
                  <a:tcPr/>
                </a:tc>
                <a:extLst>
                  <a:ext uri="{0D108BD9-81ED-4DB2-BD59-A6C34878D82A}">
                    <a16:rowId xmlns:a16="http://schemas.microsoft.com/office/drawing/2014/main" val="2412899363"/>
                  </a:ext>
                </a:extLst>
              </a:tr>
              <a:tr h="319670">
                <a:tc>
                  <a:txBody>
                    <a:bodyPr/>
                    <a:lstStyle/>
                    <a:p>
                      <a:r>
                        <a:rPr lang="ja-JP" sz="1400">
                          <a:solidFill>
                            <a:schemeClr val="tx1"/>
                          </a:solidFill>
                        </a:rPr>
                        <a:t>二重盲検 (n=18)</a:t>
                      </a:r>
                    </a:p>
                  </a:txBody>
                  <a:tcPr/>
                </a:tc>
                <a:tc>
                  <a:txBody>
                    <a:bodyPr/>
                    <a:lstStyle/>
                    <a:p>
                      <a:pPr algn="ctr"/>
                      <a:r>
                        <a:rPr lang="ja-JP" sz="1400">
                          <a:solidFill>
                            <a:schemeClr val="tx1"/>
                          </a:solidFill>
                        </a:rPr>
                        <a:t>13*</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5</a:t>
                      </a:r>
                    </a:p>
                  </a:txBody>
                  <a:tcPr/>
                </a:tc>
                <a:extLst>
                  <a:ext uri="{0D108BD9-81ED-4DB2-BD59-A6C34878D82A}">
                    <a16:rowId xmlns:a16="http://schemas.microsoft.com/office/drawing/2014/main" val="446959981"/>
                  </a:ext>
                </a:extLst>
              </a:tr>
              <a:tr h="319670">
                <a:tc>
                  <a:txBody>
                    <a:bodyPr/>
                    <a:lstStyle/>
                    <a:p>
                      <a:r>
                        <a:rPr lang="ja-JP" sz="1400">
                          <a:solidFill>
                            <a:schemeClr val="tx1"/>
                          </a:solidFill>
                        </a:rPr>
                        <a:t>対照群</a:t>
                      </a:r>
                      <a:r>
                        <a:rPr lang="ja-JP" sz="1400" baseline="0">
                          <a:solidFill>
                            <a:schemeClr val="tx1"/>
                          </a:solidFill>
                        </a:rPr>
                        <a:t> (n=3)</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1</a:t>
                      </a:r>
                    </a:p>
                  </a:txBody>
                  <a:tcPr/>
                </a:tc>
                <a:tc>
                  <a:txBody>
                    <a:bodyPr/>
                    <a:lstStyle/>
                    <a:p>
                      <a:pPr algn="ctr"/>
                      <a:r>
                        <a:rPr lang="ja-JP" sz="1400">
                          <a:solidFill>
                            <a:schemeClr val="tx1"/>
                          </a:solidFill>
                        </a:rPr>
                        <a:t>2</a:t>
                      </a:r>
                    </a:p>
                  </a:txBody>
                  <a:tcPr/>
                </a:tc>
                <a:extLst>
                  <a:ext uri="{0D108BD9-81ED-4DB2-BD59-A6C34878D82A}">
                    <a16:rowId xmlns:a16="http://schemas.microsoft.com/office/drawing/2014/main" val="1033123418"/>
                  </a:ext>
                </a:extLst>
              </a:tr>
            </a:tbl>
          </a:graphicData>
        </a:graphic>
      </p:graphicFrame>
      <p:sp>
        <p:nvSpPr>
          <p:cNvPr id="8" name="Text Placeholder 18"/>
          <p:cNvSpPr>
            <a:spLocks noGrp="1"/>
          </p:cNvSpPr>
          <p:nvPr>
            <p:ph type="body" sz="quarter" idx="10"/>
          </p:nvPr>
        </p:nvSpPr>
        <p:spPr>
          <a:xfrm>
            <a:off x="486834" y="6096001"/>
            <a:ext cx="6555097" cy="487363"/>
          </a:xfrm>
        </p:spPr>
        <p:txBody>
          <a:bodyPr/>
          <a:lstStyle/>
          <a:p>
            <a:r>
              <a:rPr lang="ja-JP"/>
              <a:t>*複数のMAP2K1変異が発生した</a:t>
            </a:r>
          </a:p>
        </p:txBody>
      </p:sp>
    </p:spTree>
    <p:extLst>
      <p:ext uri="{BB962C8B-B14F-4D97-AF65-F5344CB8AC3E}">
        <p14:creationId xmlns:p14="http://schemas.microsoft.com/office/powerpoint/2010/main" val="34326793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317MO：ステージIII結腸癌の高齢患者におけるオキサリプラチンベースのアジュバント化学療法の有効性：12試験のACCENT/IDEAプール化分析 – Gallois C、et al</a:t>
            </a:r>
          </a:p>
        </p:txBody>
      </p:sp>
      <p:sp>
        <p:nvSpPr>
          <p:cNvPr id="22" name="Content Placeholder 2"/>
          <p:cNvSpPr>
            <a:spLocks noGrp="1"/>
          </p:cNvSpPr>
          <p:nvPr>
            <p:ph idx="1"/>
          </p:nvPr>
        </p:nvSpPr>
        <p:spPr/>
        <p:txBody>
          <a:bodyPr/>
          <a:lstStyle/>
          <a:p>
            <a:pPr marL="0" indent="0">
              <a:buNone/>
            </a:pPr>
            <a:r>
              <a:rPr lang="ja-JP" b="1"/>
              <a:t>試験の目的</a:t>
            </a:r>
          </a:p>
          <a:p>
            <a:r>
              <a:rPr lang="ja-JP"/>
              <a:t>ACCENT/IDEAの12試験のプール化分析において、ステージIII結腸癌の高齢患者を対象に、オキサリプラチンベースのアジュバント化学療法の有効性を評価すること</a:t>
            </a:r>
          </a:p>
          <a:p>
            <a:pPr marL="0" indent="0">
              <a:spcBef>
                <a:spcPts val="1200"/>
              </a:spcBef>
              <a:buNone/>
            </a:pPr>
            <a:r>
              <a:rPr lang="ja-JP" b="1"/>
              <a:t>方法</a:t>
            </a:r>
          </a:p>
          <a:p>
            <a:r>
              <a:rPr lang="ja-JP"/>
              <a:t>3～6か月間のアジュバントフルオロピリミジン＋オキサリプラチン(FOLFOXまたはCAPOX)を投与される予定のステージIII結腸癌患者(n=17,608)について、 ACCENTおよびIDEAデータベースにおける12の臨床試験のデータを収集した。</a:t>
            </a:r>
          </a:p>
          <a:p>
            <a:r>
              <a:rPr lang="ja-JP"/>
              <a:t>70歳以上(n=4278)と70歳未満(n=13,330)における年齢の予後的影響と治療の付着性/毒性パターンを検討した</a:t>
            </a:r>
          </a:p>
          <a:p>
            <a:r>
              <a:rPr lang="ja-JP"/>
              <a:t>Coxモデルまたは競合するリスクモデルを使用して、年齢と生存期間の転帰(TTR、DFS、OS、再発後の生存、癌特異的生存を含む)の関連性を評価し、試験により層別化し、性別、一般状態、TおよびNステージ、登録年について調整した。 </a:t>
            </a:r>
          </a:p>
        </p:txBody>
      </p:sp>
      <p:sp>
        <p:nvSpPr>
          <p:cNvPr id="23" name="Text Placeholder 4"/>
          <p:cNvSpPr>
            <a:spLocks noGrp="1"/>
          </p:cNvSpPr>
          <p:nvPr>
            <p:ph type="body" sz="quarter" idx="11"/>
          </p:nvPr>
        </p:nvSpPr>
        <p:spPr/>
        <p:txBody>
          <a:bodyPr/>
          <a:lstStyle/>
          <a:p>
            <a:r>
              <a:rPr lang="ja-JP" dirty="0"/>
              <a:t>
2022年ESMO会議で発表</a:t>
            </a:r>
            <a:br>
              <a:rPr lang="en-GB" altLang="ja-JP" dirty="0"/>
            </a:br>
            <a:r>
              <a:rPr lang="ja-JP" dirty="0"/>
              <a:t>Gallois C, et al.Ann Oncol 2022;33(suppl):abstr 317MO</a:t>
            </a:r>
          </a:p>
        </p:txBody>
      </p:sp>
    </p:spTree>
    <p:extLst>
      <p:ext uri="{BB962C8B-B14F-4D97-AF65-F5344CB8AC3E}">
        <p14:creationId xmlns:p14="http://schemas.microsoft.com/office/powerpoint/2010/main" val="7704513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994251" cy="807720"/>
          </a:xfrm>
        </p:spPr>
        <p:txBody>
          <a:bodyPr/>
          <a:lstStyle/>
          <a:p>
            <a:r>
              <a:rPr lang="ja-JP" dirty="0"/>
              <a:t>317MO：ステージIII結腸癌の高齢患者におけるオキサリプラチンベースのアジュバント化学療法の有効性：12試験のACCENT/IDEAプール化分析 – Gallois C、et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Gallois C, et al.Ann Oncol 2022;33(suppl):abstr 317MO</a:t>
            </a:r>
          </a:p>
        </p:txBody>
      </p:sp>
      <p:sp>
        <p:nvSpPr>
          <p:cNvPr id="8" name="TextBox 7">
            <a:extLst>
              <a:ext uri="{FF2B5EF4-FFF2-40B4-BE49-F238E27FC236}">
                <a16:creationId xmlns:a16="http://schemas.microsoft.com/office/drawing/2014/main" id="{17F4CE77-77F1-FE63-DA77-B2DF03107DC4}"/>
              </a:ext>
            </a:extLst>
          </p:cNvPr>
          <p:cNvSpPr txBox="1"/>
          <p:nvPr/>
        </p:nvSpPr>
        <p:spPr>
          <a:xfrm>
            <a:off x="4177492" y="1608386"/>
            <a:ext cx="3837909" cy="584775"/>
          </a:xfrm>
          <a:prstGeom prst="rect">
            <a:avLst/>
          </a:prstGeom>
          <a:noFill/>
        </p:spPr>
        <p:txBody>
          <a:bodyPr wrap="none" rtlCol="0">
            <a:spAutoFit/>
          </a:bodyPr>
          <a:lstStyle/>
          <a:p>
            <a:pPr algn="ctr"/>
            <a:r>
              <a:rPr lang="ja-JP" sz="1600" b="1" dirty="0">
                <a:solidFill>
                  <a:schemeClr val="tx1"/>
                </a:solidFill>
              </a:rPr>
              <a:t>疾患再発までの時間
(死亡時で打ち切られた再発のない死亡)</a:t>
            </a:r>
          </a:p>
        </p:txBody>
      </p:sp>
      <p:graphicFrame>
        <p:nvGraphicFramePr>
          <p:cNvPr id="9" name="Table 42">
            <a:extLst>
              <a:ext uri="{FF2B5EF4-FFF2-40B4-BE49-F238E27FC236}">
                <a16:creationId xmlns:a16="http://schemas.microsoft.com/office/drawing/2014/main" id="{EF145F0A-6A34-29B1-68A0-0913D3CDBA6C}"/>
              </a:ext>
            </a:extLst>
          </p:cNvPr>
          <p:cNvGraphicFramePr>
            <a:graphicFrameLocks noGrp="1"/>
          </p:cNvGraphicFramePr>
          <p:nvPr>
            <p:extLst>
              <p:ext uri="{D42A27DB-BD31-4B8C-83A1-F6EECF244321}">
                <p14:modId xmlns:p14="http://schemas.microsoft.com/office/powerpoint/2010/main" val="1781699790"/>
              </p:ext>
            </p:extLst>
          </p:nvPr>
        </p:nvGraphicFramePr>
        <p:xfrm>
          <a:off x="1557545" y="3854395"/>
          <a:ext cx="4407958" cy="826920"/>
        </p:xfrm>
        <a:graphic>
          <a:graphicData uri="http://schemas.openxmlformats.org/drawingml/2006/table">
            <a:tbl>
              <a:tblPr firstRow="1" bandRow="1">
                <a:tableStyleId>{9D7B26C5-4107-4FEC-AEDC-1716B250A1EF}</a:tableStyleId>
              </a:tblPr>
              <a:tblGrid>
                <a:gridCol w="572269">
                  <a:extLst>
                    <a:ext uri="{9D8B030D-6E8A-4147-A177-3AD203B41FA5}">
                      <a16:colId xmlns:a16="http://schemas.microsoft.com/office/drawing/2014/main" val="3581041529"/>
                    </a:ext>
                  </a:extLst>
                </a:gridCol>
                <a:gridCol w="993098">
                  <a:extLst>
                    <a:ext uri="{9D8B030D-6E8A-4147-A177-3AD203B41FA5}">
                      <a16:colId xmlns:a16="http://schemas.microsoft.com/office/drawing/2014/main" val="2308629557"/>
                    </a:ext>
                  </a:extLst>
                </a:gridCol>
                <a:gridCol w="1250305">
                  <a:extLst>
                    <a:ext uri="{9D8B030D-6E8A-4147-A177-3AD203B41FA5}">
                      <a16:colId xmlns:a16="http://schemas.microsoft.com/office/drawing/2014/main" val="3146798856"/>
                    </a:ext>
                  </a:extLst>
                </a:gridCol>
                <a:gridCol w="1592286">
                  <a:extLst>
                    <a:ext uri="{9D8B030D-6E8A-4147-A177-3AD203B41FA5}">
                      <a16:colId xmlns:a16="http://schemas.microsoft.com/office/drawing/2014/main" val="1384637454"/>
                    </a:ext>
                  </a:extLst>
                </a:gridCol>
              </a:tblGrid>
              <a:tr h="210085">
                <a:tc>
                  <a:txBody>
                    <a:bodyPr/>
                    <a:lstStyle/>
                    <a:p>
                      <a:r>
                        <a:rPr lang="ja-JP" sz="1100" dirty="0"/>
                        <a:t>年齢、</a:t>
                      </a:r>
                      <a:r>
                        <a:rPr lang="ja-JP" sz="1100" baseline="0" dirty="0"/>
                        <a:t>y</a:t>
                      </a:r>
                    </a:p>
                  </a:txBody>
                  <a:tcPr marL="36000" marR="36000" marT="72000" marB="36000" anchor="ctr"/>
                </a:tc>
                <a:tc>
                  <a:txBody>
                    <a:bodyPr/>
                    <a:lstStyle/>
                    <a:p>
                      <a:pPr algn="ctr"/>
                      <a:r>
                        <a:rPr lang="ja-JP" sz="1100" dirty="0"/>
                        <a:t>イベント/合計</a:t>
                      </a:r>
                    </a:p>
                  </a:txBody>
                  <a:tcPr marL="36000" marR="36000" marT="72000" marB="36000" anchor="ctr"/>
                </a:tc>
                <a:tc>
                  <a:txBody>
                    <a:bodyPr/>
                    <a:lstStyle/>
                    <a:p>
                      <a:pPr algn="ctr"/>
                      <a:r>
                        <a:rPr lang="ja-JP" sz="1100"/>
                        <a:t>HR (95%CI)</a:t>
                      </a:r>
                    </a:p>
                  </a:txBody>
                  <a:tcPr marL="36000" marR="36000" marT="72000" marB="36000" anchor="ctr"/>
                </a:tc>
                <a:tc>
                  <a:txBody>
                    <a:bodyPr/>
                    <a:lstStyle/>
                    <a:p>
                      <a:pPr algn="ctr"/>
                      <a:r>
                        <a:rPr lang="ja-JP" sz="1100" dirty="0"/>
                        <a:t>3年間のTTR, % (95%CI)</a:t>
                      </a:r>
                    </a:p>
                  </a:txBody>
                  <a:tcPr marL="36000" marR="36000" marT="72000" marB="36000" anchor="ctr"/>
                </a:tc>
                <a:extLst>
                  <a:ext uri="{0D108BD9-81ED-4DB2-BD59-A6C34878D82A}">
                    <a16:rowId xmlns:a16="http://schemas.microsoft.com/office/drawing/2014/main" val="4167644730"/>
                  </a:ext>
                </a:extLst>
              </a:tr>
              <a:tr h="210085">
                <a:tc>
                  <a:txBody>
                    <a:bodyPr/>
                    <a:lstStyle/>
                    <a:p>
                      <a:r>
                        <a:rPr lang="ja-JP" sz="1100"/>
                        <a:t>&lt;70</a:t>
                      </a:r>
                    </a:p>
                  </a:txBody>
                  <a:tcPr marL="36000" marR="36000" marT="72000" marB="36000" anchor="ctr">
                    <a:noFill/>
                  </a:tcPr>
                </a:tc>
                <a:tc>
                  <a:txBody>
                    <a:bodyPr/>
                    <a:lstStyle/>
                    <a:p>
                      <a:pPr algn="ctr"/>
                      <a:r>
                        <a:rPr lang="ja-JP" sz="1100"/>
                        <a:t>902/3463</a:t>
                      </a:r>
                    </a:p>
                  </a:txBody>
                  <a:tcPr marL="36000" marR="36000" marT="72000" marB="36000" anchor="ctr">
                    <a:noFill/>
                  </a:tcPr>
                </a:tc>
                <a:tc>
                  <a:txBody>
                    <a:bodyPr/>
                    <a:lstStyle/>
                    <a:p>
                      <a:pPr algn="ctr"/>
                      <a:r>
                        <a:rPr lang="ja-JP" sz="1100"/>
                        <a:t>0.88 (0.79、1.00)</a:t>
                      </a:r>
                    </a:p>
                  </a:txBody>
                  <a:tcPr marL="36000" marR="36000" marT="72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t>77.7 (76.4、79.1)</a:t>
                      </a: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ja-JP" sz="1100"/>
                        <a:t>≥70</a:t>
                      </a:r>
                    </a:p>
                  </a:txBody>
                  <a:tcPr marL="36000" marR="36000" marT="72000" marB="36000" anchor="ctr"/>
                </a:tc>
                <a:tc>
                  <a:txBody>
                    <a:bodyPr/>
                    <a:lstStyle/>
                    <a:p>
                      <a:pPr algn="ctr"/>
                      <a:r>
                        <a:rPr lang="ja-JP" sz="1100"/>
                        <a:t>433/1542</a:t>
                      </a:r>
                    </a:p>
                  </a:txBody>
                  <a:tcPr marL="36000" marR="36000" marT="72000" marB="36000" anchor="ctr"/>
                </a:tc>
                <a:tc>
                  <a:txBody>
                    <a:bodyPr/>
                    <a:lstStyle/>
                    <a:p>
                      <a:pPr algn="ctr"/>
                      <a:r>
                        <a:rPr lang="ja-JP" sz="1100"/>
                        <a:t>基準</a:t>
                      </a: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t>76.2 (74.1、78.3)</a:t>
                      </a:r>
                    </a:p>
                  </a:txBody>
                  <a:tcPr marL="36000" marR="36000" marT="72000" marB="36000" anchor="ctr"/>
                </a:tc>
                <a:extLst>
                  <a:ext uri="{0D108BD9-81ED-4DB2-BD59-A6C34878D82A}">
                    <a16:rowId xmlns:a16="http://schemas.microsoft.com/office/drawing/2014/main" val="283859767"/>
                  </a:ext>
                </a:extLst>
              </a:tr>
            </a:tbl>
          </a:graphicData>
        </a:graphic>
      </p:graphicFrame>
      <p:graphicFrame>
        <p:nvGraphicFramePr>
          <p:cNvPr id="10" name="Table 42">
            <a:extLst>
              <a:ext uri="{FF2B5EF4-FFF2-40B4-BE49-F238E27FC236}">
                <a16:creationId xmlns:a16="http://schemas.microsoft.com/office/drawing/2014/main" id="{DE658A3E-B029-8045-36A8-D5D950F43234}"/>
              </a:ext>
            </a:extLst>
          </p:cNvPr>
          <p:cNvGraphicFramePr>
            <a:graphicFrameLocks noGrp="1"/>
          </p:cNvGraphicFramePr>
          <p:nvPr>
            <p:extLst>
              <p:ext uri="{D42A27DB-BD31-4B8C-83A1-F6EECF244321}">
                <p14:modId xmlns:p14="http://schemas.microsoft.com/office/powerpoint/2010/main" val="78085833"/>
              </p:ext>
            </p:extLst>
          </p:nvPr>
        </p:nvGraphicFramePr>
        <p:xfrm>
          <a:off x="7173817" y="3854395"/>
          <a:ext cx="4407958" cy="826920"/>
        </p:xfrm>
        <a:graphic>
          <a:graphicData uri="http://schemas.openxmlformats.org/drawingml/2006/table">
            <a:tbl>
              <a:tblPr firstRow="1" bandRow="1">
                <a:tableStyleId>{9D7B26C5-4107-4FEC-AEDC-1716B250A1EF}</a:tableStyleId>
              </a:tblPr>
              <a:tblGrid>
                <a:gridCol w="584384">
                  <a:extLst>
                    <a:ext uri="{9D8B030D-6E8A-4147-A177-3AD203B41FA5}">
                      <a16:colId xmlns:a16="http://schemas.microsoft.com/office/drawing/2014/main" val="3581041529"/>
                    </a:ext>
                  </a:extLst>
                </a:gridCol>
                <a:gridCol w="980983">
                  <a:extLst>
                    <a:ext uri="{9D8B030D-6E8A-4147-A177-3AD203B41FA5}">
                      <a16:colId xmlns:a16="http://schemas.microsoft.com/office/drawing/2014/main" val="2308629557"/>
                    </a:ext>
                  </a:extLst>
                </a:gridCol>
                <a:gridCol w="1211305">
                  <a:extLst>
                    <a:ext uri="{9D8B030D-6E8A-4147-A177-3AD203B41FA5}">
                      <a16:colId xmlns:a16="http://schemas.microsoft.com/office/drawing/2014/main" val="3146798856"/>
                    </a:ext>
                  </a:extLst>
                </a:gridCol>
                <a:gridCol w="1631286">
                  <a:extLst>
                    <a:ext uri="{9D8B030D-6E8A-4147-A177-3AD203B41FA5}">
                      <a16:colId xmlns:a16="http://schemas.microsoft.com/office/drawing/2014/main" val="1384637454"/>
                    </a:ext>
                  </a:extLst>
                </a:gridCol>
              </a:tblGrid>
              <a:tr h="210085">
                <a:tc>
                  <a:txBody>
                    <a:bodyPr/>
                    <a:lstStyle/>
                    <a:p>
                      <a:r>
                        <a:rPr lang="ja-JP" sz="1100"/>
                        <a:t>年齢、y</a:t>
                      </a:r>
                    </a:p>
                  </a:txBody>
                  <a:tcPr marL="36000" marR="36000" marT="72000" marB="36000" anchor="ctr"/>
                </a:tc>
                <a:tc>
                  <a:txBody>
                    <a:bodyPr/>
                    <a:lstStyle/>
                    <a:p>
                      <a:pPr algn="ctr"/>
                      <a:r>
                        <a:rPr lang="ja-JP" sz="1100" dirty="0"/>
                        <a:t>イベント/合計</a:t>
                      </a:r>
                    </a:p>
                  </a:txBody>
                  <a:tcPr marL="36000" marR="36000" marT="72000" marB="36000" anchor="ctr"/>
                </a:tc>
                <a:tc>
                  <a:txBody>
                    <a:bodyPr/>
                    <a:lstStyle/>
                    <a:p>
                      <a:pPr algn="ctr"/>
                      <a:r>
                        <a:rPr lang="ja-JP" sz="1100" dirty="0"/>
                        <a:t>HR (95%CI)</a:t>
                      </a:r>
                    </a:p>
                  </a:txBody>
                  <a:tcPr marL="36000" marR="36000" marT="72000" marB="36000" anchor="ctr"/>
                </a:tc>
                <a:tc>
                  <a:txBody>
                    <a:bodyPr/>
                    <a:lstStyle/>
                    <a:p>
                      <a:pPr algn="ctr"/>
                      <a:r>
                        <a:rPr lang="ja-JP" sz="1100"/>
                        <a:t>3年間のTTR, % (95%CI)</a:t>
                      </a:r>
                    </a:p>
                  </a:txBody>
                  <a:tcPr marL="36000" marR="36000" marT="72000" marB="36000" anchor="ctr"/>
                </a:tc>
                <a:extLst>
                  <a:ext uri="{0D108BD9-81ED-4DB2-BD59-A6C34878D82A}">
                    <a16:rowId xmlns:a16="http://schemas.microsoft.com/office/drawing/2014/main" val="4167644730"/>
                  </a:ext>
                </a:extLst>
              </a:tr>
              <a:tr h="210085">
                <a:tc>
                  <a:txBody>
                    <a:bodyPr/>
                    <a:lstStyle/>
                    <a:p>
                      <a:r>
                        <a:rPr lang="ja-JP" sz="1100"/>
                        <a:t>&lt;70</a:t>
                      </a:r>
                    </a:p>
                  </a:txBody>
                  <a:tcPr marL="36000" marR="36000" marT="72000" marB="36000" anchor="ctr">
                    <a:noFill/>
                  </a:tcPr>
                </a:tc>
                <a:tc>
                  <a:txBody>
                    <a:bodyPr/>
                    <a:lstStyle/>
                    <a:p>
                      <a:pPr algn="ctr"/>
                      <a:r>
                        <a:rPr lang="ja-JP" sz="1100"/>
                        <a:t>2267 / 8666</a:t>
                      </a:r>
                    </a:p>
                  </a:txBody>
                  <a:tcPr marL="36000" marR="36000" marT="72000" marB="36000" anchor="ctr">
                    <a:noFill/>
                  </a:tcPr>
                </a:tc>
                <a:tc>
                  <a:txBody>
                    <a:bodyPr/>
                    <a:lstStyle/>
                    <a:p>
                      <a:pPr algn="ctr"/>
                      <a:r>
                        <a:rPr lang="ja-JP" sz="1100"/>
                        <a:t>0.96 (0.88、1.05)</a:t>
                      </a:r>
                    </a:p>
                  </a:txBody>
                  <a:tcPr marL="36000" marR="36000" marT="72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t>77.2 (76.3、78.0)</a:t>
                      </a: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ja-JP" sz="1100"/>
                        <a:t>≥70</a:t>
                      </a:r>
                    </a:p>
                  </a:txBody>
                  <a:tcPr marL="36000" marR="36000" marT="72000" marB="36000" anchor="ctr"/>
                </a:tc>
                <a:tc>
                  <a:txBody>
                    <a:bodyPr/>
                    <a:lstStyle/>
                    <a:p>
                      <a:pPr algn="ctr"/>
                      <a:r>
                        <a:rPr lang="ja-JP" sz="1100"/>
                        <a:t>653 / 2420</a:t>
                      </a:r>
                    </a:p>
                  </a:txBody>
                  <a:tcPr marL="36000" marR="36000" marT="72000" marB="36000" anchor="ctr"/>
                </a:tc>
                <a:tc>
                  <a:txBody>
                    <a:bodyPr/>
                    <a:lstStyle/>
                    <a:p>
                      <a:pPr algn="ctr"/>
                      <a:r>
                        <a:rPr lang="ja-JP" sz="1100"/>
                        <a:t>基準</a:t>
                      </a: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t>77.0 (75.3、78.6)</a:t>
                      </a:r>
                    </a:p>
                  </a:txBody>
                  <a:tcPr marL="36000" marR="36000" marT="72000" marB="36000" anchor="ctr"/>
                </a:tc>
                <a:extLst>
                  <a:ext uri="{0D108BD9-81ED-4DB2-BD59-A6C34878D82A}">
                    <a16:rowId xmlns:a16="http://schemas.microsoft.com/office/drawing/2014/main" val="283859767"/>
                  </a:ext>
                </a:extLst>
              </a:tr>
            </a:tbl>
          </a:graphicData>
        </a:graphic>
      </p:graphicFrame>
      <p:sp>
        <p:nvSpPr>
          <p:cNvPr id="12" name="TextBox 11">
            <a:extLst>
              <a:ext uri="{FF2B5EF4-FFF2-40B4-BE49-F238E27FC236}">
                <a16:creationId xmlns:a16="http://schemas.microsoft.com/office/drawing/2014/main" id="{C2EF3496-72AD-78E1-BF59-20D01AC64497}"/>
              </a:ext>
            </a:extLst>
          </p:cNvPr>
          <p:cNvSpPr txBox="1"/>
          <p:nvPr/>
        </p:nvSpPr>
        <p:spPr>
          <a:xfrm>
            <a:off x="2384851" y="5133713"/>
            <a:ext cx="269977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無作為化からの期間、年</a:t>
            </a:r>
          </a:p>
        </p:txBody>
      </p:sp>
      <p:sp>
        <p:nvSpPr>
          <p:cNvPr id="13" name="TextBox 12">
            <a:extLst>
              <a:ext uri="{FF2B5EF4-FFF2-40B4-BE49-F238E27FC236}">
                <a16:creationId xmlns:a16="http://schemas.microsoft.com/office/drawing/2014/main" id="{49C2DD7E-DA12-B4BA-E3EA-C846FDFA0DB6}"/>
              </a:ext>
            </a:extLst>
          </p:cNvPr>
          <p:cNvSpPr txBox="1"/>
          <p:nvPr/>
        </p:nvSpPr>
        <p:spPr>
          <a:xfrm>
            <a:off x="322879" y="5196987"/>
            <a:ext cx="990977" cy="307777"/>
          </a:xfrm>
          <a:prstGeom prst="rect">
            <a:avLst/>
          </a:prstGeom>
          <a:noFill/>
        </p:spPr>
        <p:txBody>
          <a:bodyPr wrap="none" rtlCol="0">
            <a:spAutoFit/>
          </a:bodyPr>
          <a:lstStyle/>
          <a:p>
            <a:pPr algn="r"/>
            <a:r>
              <a:rPr lang="ja-JP" sz="1400"/>
              <a:t>リスク有患者数</a:t>
            </a:r>
          </a:p>
        </p:txBody>
      </p:sp>
      <p:sp>
        <p:nvSpPr>
          <p:cNvPr id="14" name="TextBox 13">
            <a:extLst>
              <a:ext uri="{FF2B5EF4-FFF2-40B4-BE49-F238E27FC236}">
                <a16:creationId xmlns:a16="http://schemas.microsoft.com/office/drawing/2014/main" id="{1B362B63-2880-AE2F-9465-F9BBA883FBF1}"/>
              </a:ext>
            </a:extLst>
          </p:cNvPr>
          <p:cNvSpPr txBox="1"/>
          <p:nvPr/>
        </p:nvSpPr>
        <p:spPr>
          <a:xfrm>
            <a:off x="5891345" y="5549311"/>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0</a:t>
            </a:r>
          </a:p>
        </p:txBody>
      </p:sp>
      <p:sp>
        <p:nvSpPr>
          <p:cNvPr id="15" name="TextBox 14">
            <a:extLst>
              <a:ext uri="{FF2B5EF4-FFF2-40B4-BE49-F238E27FC236}">
                <a16:creationId xmlns:a16="http://schemas.microsoft.com/office/drawing/2014/main" id="{1B3BCB07-8097-DA31-792D-091DC0C01D6C}"/>
              </a:ext>
            </a:extLst>
          </p:cNvPr>
          <p:cNvSpPr txBox="1"/>
          <p:nvPr/>
        </p:nvSpPr>
        <p:spPr>
          <a:xfrm>
            <a:off x="5488181" y="5549311"/>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a:t>
            </a:r>
          </a:p>
        </p:txBody>
      </p:sp>
      <p:sp>
        <p:nvSpPr>
          <p:cNvPr id="16" name="TextBox 15">
            <a:extLst>
              <a:ext uri="{FF2B5EF4-FFF2-40B4-BE49-F238E27FC236}">
                <a16:creationId xmlns:a16="http://schemas.microsoft.com/office/drawing/2014/main" id="{0FBF3497-FB5C-3A5A-F60D-8B61806B1A03}"/>
              </a:ext>
            </a:extLst>
          </p:cNvPr>
          <p:cNvSpPr txBox="1"/>
          <p:nvPr/>
        </p:nvSpPr>
        <p:spPr>
          <a:xfrm>
            <a:off x="5045746" y="5549311"/>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18</a:t>
            </a:r>
          </a:p>
        </p:txBody>
      </p:sp>
      <p:sp>
        <p:nvSpPr>
          <p:cNvPr id="17" name="TextBox 16">
            <a:extLst>
              <a:ext uri="{FF2B5EF4-FFF2-40B4-BE49-F238E27FC236}">
                <a16:creationId xmlns:a16="http://schemas.microsoft.com/office/drawing/2014/main" id="{88C8F396-24CD-90E4-72B6-B9566311C8DD}"/>
              </a:ext>
            </a:extLst>
          </p:cNvPr>
          <p:cNvSpPr txBox="1"/>
          <p:nvPr/>
        </p:nvSpPr>
        <p:spPr>
          <a:xfrm>
            <a:off x="4603307" y="554931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104</a:t>
            </a:r>
          </a:p>
        </p:txBody>
      </p:sp>
      <p:sp>
        <p:nvSpPr>
          <p:cNvPr id="18" name="TextBox 17">
            <a:extLst>
              <a:ext uri="{FF2B5EF4-FFF2-40B4-BE49-F238E27FC236}">
                <a16:creationId xmlns:a16="http://schemas.microsoft.com/office/drawing/2014/main" id="{94EE52DF-2A25-7C39-3FD1-E484BF62F1FC}"/>
              </a:ext>
            </a:extLst>
          </p:cNvPr>
          <p:cNvSpPr txBox="1"/>
          <p:nvPr/>
        </p:nvSpPr>
        <p:spPr>
          <a:xfrm>
            <a:off x="4200143" y="554931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322</a:t>
            </a:r>
          </a:p>
        </p:txBody>
      </p:sp>
      <p:sp>
        <p:nvSpPr>
          <p:cNvPr id="19" name="TextBox 18">
            <a:extLst>
              <a:ext uri="{FF2B5EF4-FFF2-40B4-BE49-F238E27FC236}">
                <a16:creationId xmlns:a16="http://schemas.microsoft.com/office/drawing/2014/main" id="{5136E3F3-9759-3458-12C7-242F76623812}"/>
              </a:ext>
            </a:extLst>
          </p:cNvPr>
          <p:cNvSpPr txBox="1"/>
          <p:nvPr/>
        </p:nvSpPr>
        <p:spPr>
          <a:xfrm>
            <a:off x="3796980" y="554931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665</a:t>
            </a:r>
          </a:p>
        </p:txBody>
      </p:sp>
      <p:sp>
        <p:nvSpPr>
          <p:cNvPr id="20" name="TextBox 19">
            <a:extLst>
              <a:ext uri="{FF2B5EF4-FFF2-40B4-BE49-F238E27FC236}">
                <a16:creationId xmlns:a16="http://schemas.microsoft.com/office/drawing/2014/main" id="{16C8DB41-8280-3090-206F-CCE08CB85B70}"/>
              </a:ext>
            </a:extLst>
          </p:cNvPr>
          <p:cNvSpPr txBox="1"/>
          <p:nvPr/>
        </p:nvSpPr>
        <p:spPr>
          <a:xfrm>
            <a:off x="3354542"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1025</a:t>
            </a:r>
          </a:p>
        </p:txBody>
      </p:sp>
      <p:sp>
        <p:nvSpPr>
          <p:cNvPr id="24" name="TextBox 23">
            <a:extLst>
              <a:ext uri="{FF2B5EF4-FFF2-40B4-BE49-F238E27FC236}">
                <a16:creationId xmlns:a16="http://schemas.microsoft.com/office/drawing/2014/main" id="{578758EC-8170-92F7-3DFC-72C1A0567234}"/>
              </a:ext>
            </a:extLst>
          </p:cNvPr>
          <p:cNvSpPr txBox="1"/>
          <p:nvPr/>
        </p:nvSpPr>
        <p:spPr>
          <a:xfrm>
            <a:off x="2951378"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1459</a:t>
            </a:r>
          </a:p>
        </p:txBody>
      </p:sp>
      <p:sp>
        <p:nvSpPr>
          <p:cNvPr id="25" name="TextBox 24">
            <a:extLst>
              <a:ext uri="{FF2B5EF4-FFF2-40B4-BE49-F238E27FC236}">
                <a16:creationId xmlns:a16="http://schemas.microsoft.com/office/drawing/2014/main" id="{5AA1841C-3AB4-0D42-D889-96A97A64EDCB}"/>
              </a:ext>
            </a:extLst>
          </p:cNvPr>
          <p:cNvSpPr txBox="1"/>
          <p:nvPr/>
        </p:nvSpPr>
        <p:spPr>
          <a:xfrm>
            <a:off x="2548214"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1824</a:t>
            </a:r>
          </a:p>
        </p:txBody>
      </p:sp>
      <p:sp>
        <p:nvSpPr>
          <p:cNvPr id="26" name="TextBox 25">
            <a:extLst>
              <a:ext uri="{FF2B5EF4-FFF2-40B4-BE49-F238E27FC236}">
                <a16:creationId xmlns:a16="http://schemas.microsoft.com/office/drawing/2014/main" id="{D2A7348B-F190-751A-4B7D-85D8A24B4841}"/>
              </a:ext>
            </a:extLst>
          </p:cNvPr>
          <p:cNvSpPr txBox="1"/>
          <p:nvPr/>
        </p:nvSpPr>
        <p:spPr>
          <a:xfrm>
            <a:off x="2145050"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2180</a:t>
            </a:r>
          </a:p>
        </p:txBody>
      </p:sp>
      <p:sp>
        <p:nvSpPr>
          <p:cNvPr id="27" name="TextBox 26">
            <a:extLst>
              <a:ext uri="{FF2B5EF4-FFF2-40B4-BE49-F238E27FC236}">
                <a16:creationId xmlns:a16="http://schemas.microsoft.com/office/drawing/2014/main" id="{590DE5BE-344B-AB31-0896-F3BBD235D640}"/>
              </a:ext>
            </a:extLst>
          </p:cNvPr>
          <p:cNvSpPr txBox="1"/>
          <p:nvPr/>
        </p:nvSpPr>
        <p:spPr>
          <a:xfrm>
            <a:off x="1741887"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2713</a:t>
            </a:r>
          </a:p>
        </p:txBody>
      </p:sp>
      <p:sp>
        <p:nvSpPr>
          <p:cNvPr id="28" name="TextBox 27">
            <a:extLst>
              <a:ext uri="{FF2B5EF4-FFF2-40B4-BE49-F238E27FC236}">
                <a16:creationId xmlns:a16="http://schemas.microsoft.com/office/drawing/2014/main" id="{D72700C1-8AD2-9F5F-029A-057323944340}"/>
              </a:ext>
            </a:extLst>
          </p:cNvPr>
          <p:cNvSpPr txBox="1"/>
          <p:nvPr/>
        </p:nvSpPr>
        <p:spPr>
          <a:xfrm>
            <a:off x="1338723"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3074</a:t>
            </a:r>
          </a:p>
        </p:txBody>
      </p:sp>
      <p:sp>
        <p:nvSpPr>
          <p:cNvPr id="29" name="TextBox 28">
            <a:extLst>
              <a:ext uri="{FF2B5EF4-FFF2-40B4-BE49-F238E27FC236}">
                <a16:creationId xmlns:a16="http://schemas.microsoft.com/office/drawing/2014/main" id="{6272BC11-8957-BBA7-891C-C495D2FDB589}"/>
              </a:ext>
            </a:extLst>
          </p:cNvPr>
          <p:cNvSpPr txBox="1"/>
          <p:nvPr/>
        </p:nvSpPr>
        <p:spPr>
          <a:xfrm>
            <a:off x="935559"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3463</a:t>
            </a:r>
          </a:p>
        </p:txBody>
      </p:sp>
      <p:sp>
        <p:nvSpPr>
          <p:cNvPr id="171" name="TextBox 170">
            <a:extLst>
              <a:ext uri="{FF2B5EF4-FFF2-40B4-BE49-F238E27FC236}">
                <a16:creationId xmlns:a16="http://schemas.microsoft.com/office/drawing/2014/main" id="{9D6AF611-297A-93AA-B064-D0200289E70B}"/>
              </a:ext>
            </a:extLst>
          </p:cNvPr>
          <p:cNvSpPr txBox="1"/>
          <p:nvPr/>
        </p:nvSpPr>
        <p:spPr>
          <a:xfrm>
            <a:off x="5489783" y="5810614"/>
            <a:ext cx="148045" cy="234286"/>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0</a:t>
            </a:r>
          </a:p>
        </p:txBody>
      </p:sp>
      <p:sp>
        <p:nvSpPr>
          <p:cNvPr id="172" name="TextBox 171">
            <a:extLst>
              <a:ext uri="{FF2B5EF4-FFF2-40B4-BE49-F238E27FC236}">
                <a16:creationId xmlns:a16="http://schemas.microsoft.com/office/drawing/2014/main" id="{BF219DF7-D511-8800-C9C3-903778418985}"/>
              </a:ext>
            </a:extLst>
          </p:cNvPr>
          <p:cNvSpPr txBox="1"/>
          <p:nvPr/>
        </p:nvSpPr>
        <p:spPr>
          <a:xfrm>
            <a:off x="5086620" y="5810614"/>
            <a:ext cx="148045" cy="234286"/>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3</a:t>
            </a:r>
          </a:p>
        </p:txBody>
      </p:sp>
      <p:sp>
        <p:nvSpPr>
          <p:cNvPr id="173" name="TextBox 172">
            <a:extLst>
              <a:ext uri="{FF2B5EF4-FFF2-40B4-BE49-F238E27FC236}">
                <a16:creationId xmlns:a16="http://schemas.microsoft.com/office/drawing/2014/main" id="{D65BBEBB-79AF-9579-C1BA-6A14B51E6C6C}"/>
              </a:ext>
            </a:extLst>
          </p:cNvPr>
          <p:cNvSpPr txBox="1"/>
          <p:nvPr/>
        </p:nvSpPr>
        <p:spPr>
          <a:xfrm>
            <a:off x="4645787" y="5810614"/>
            <a:ext cx="223385" cy="234286"/>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47</a:t>
            </a:r>
          </a:p>
        </p:txBody>
      </p:sp>
      <p:sp>
        <p:nvSpPr>
          <p:cNvPr id="174" name="TextBox 173">
            <a:extLst>
              <a:ext uri="{FF2B5EF4-FFF2-40B4-BE49-F238E27FC236}">
                <a16:creationId xmlns:a16="http://schemas.microsoft.com/office/drawing/2014/main" id="{0E9CA012-298A-D5F0-ABE7-7B639F529F32}"/>
              </a:ext>
            </a:extLst>
          </p:cNvPr>
          <p:cNvSpPr txBox="1"/>
          <p:nvPr/>
        </p:nvSpPr>
        <p:spPr>
          <a:xfrm>
            <a:off x="4200142" y="5810614"/>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129</a:t>
            </a:r>
          </a:p>
        </p:txBody>
      </p:sp>
      <p:sp>
        <p:nvSpPr>
          <p:cNvPr id="175" name="TextBox 174">
            <a:extLst>
              <a:ext uri="{FF2B5EF4-FFF2-40B4-BE49-F238E27FC236}">
                <a16:creationId xmlns:a16="http://schemas.microsoft.com/office/drawing/2014/main" id="{A12C77D8-6F82-67DD-8508-9E4854FEBAED}"/>
              </a:ext>
            </a:extLst>
          </p:cNvPr>
          <p:cNvSpPr txBox="1"/>
          <p:nvPr/>
        </p:nvSpPr>
        <p:spPr>
          <a:xfrm>
            <a:off x="3796979" y="5810614"/>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259</a:t>
            </a:r>
          </a:p>
        </p:txBody>
      </p:sp>
      <p:sp>
        <p:nvSpPr>
          <p:cNvPr id="176" name="TextBox 175">
            <a:extLst>
              <a:ext uri="{FF2B5EF4-FFF2-40B4-BE49-F238E27FC236}">
                <a16:creationId xmlns:a16="http://schemas.microsoft.com/office/drawing/2014/main" id="{1BE7839A-2164-910E-3CEC-85E158B0C6F8}"/>
              </a:ext>
            </a:extLst>
          </p:cNvPr>
          <p:cNvSpPr txBox="1"/>
          <p:nvPr/>
        </p:nvSpPr>
        <p:spPr>
          <a:xfrm>
            <a:off x="3393815" y="5810614"/>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413</a:t>
            </a:r>
          </a:p>
        </p:txBody>
      </p:sp>
      <p:sp>
        <p:nvSpPr>
          <p:cNvPr id="177" name="TextBox 176">
            <a:extLst>
              <a:ext uri="{FF2B5EF4-FFF2-40B4-BE49-F238E27FC236}">
                <a16:creationId xmlns:a16="http://schemas.microsoft.com/office/drawing/2014/main" id="{0E558459-D36F-22E4-906D-70309B561A58}"/>
              </a:ext>
            </a:extLst>
          </p:cNvPr>
          <p:cNvSpPr txBox="1"/>
          <p:nvPr/>
        </p:nvSpPr>
        <p:spPr>
          <a:xfrm>
            <a:off x="2990651" y="5810614"/>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600</a:t>
            </a:r>
          </a:p>
        </p:txBody>
      </p:sp>
      <p:sp>
        <p:nvSpPr>
          <p:cNvPr id="178" name="TextBox 177">
            <a:extLst>
              <a:ext uri="{FF2B5EF4-FFF2-40B4-BE49-F238E27FC236}">
                <a16:creationId xmlns:a16="http://schemas.microsoft.com/office/drawing/2014/main" id="{F1986F2D-3031-D696-24AB-B71675D6C756}"/>
              </a:ext>
            </a:extLst>
          </p:cNvPr>
          <p:cNvSpPr txBox="1"/>
          <p:nvPr/>
        </p:nvSpPr>
        <p:spPr>
          <a:xfrm>
            <a:off x="2587487" y="5810614"/>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768</a:t>
            </a:r>
          </a:p>
        </p:txBody>
      </p:sp>
      <p:sp>
        <p:nvSpPr>
          <p:cNvPr id="179" name="TextBox 178">
            <a:extLst>
              <a:ext uri="{FF2B5EF4-FFF2-40B4-BE49-F238E27FC236}">
                <a16:creationId xmlns:a16="http://schemas.microsoft.com/office/drawing/2014/main" id="{B432CE66-65DB-DD0F-2593-D5982FEAC5E6}"/>
              </a:ext>
            </a:extLst>
          </p:cNvPr>
          <p:cNvSpPr txBox="1"/>
          <p:nvPr/>
        </p:nvSpPr>
        <p:spPr>
          <a:xfrm>
            <a:off x="2184323" y="5810614"/>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943</a:t>
            </a:r>
          </a:p>
        </p:txBody>
      </p:sp>
      <p:sp>
        <p:nvSpPr>
          <p:cNvPr id="180" name="TextBox 179">
            <a:extLst>
              <a:ext uri="{FF2B5EF4-FFF2-40B4-BE49-F238E27FC236}">
                <a16:creationId xmlns:a16="http://schemas.microsoft.com/office/drawing/2014/main" id="{69DBA662-2BE4-F3D7-14AC-4555A188E6AE}"/>
              </a:ext>
            </a:extLst>
          </p:cNvPr>
          <p:cNvSpPr txBox="1"/>
          <p:nvPr/>
        </p:nvSpPr>
        <p:spPr>
          <a:xfrm>
            <a:off x="1741886" y="5810614"/>
            <a:ext cx="386892"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1161</a:t>
            </a:r>
          </a:p>
        </p:txBody>
      </p:sp>
      <p:sp>
        <p:nvSpPr>
          <p:cNvPr id="181" name="TextBox 180">
            <a:extLst>
              <a:ext uri="{FF2B5EF4-FFF2-40B4-BE49-F238E27FC236}">
                <a16:creationId xmlns:a16="http://schemas.microsoft.com/office/drawing/2014/main" id="{8ED1AD94-C369-71A5-AA68-9D23546D1D73}"/>
              </a:ext>
            </a:extLst>
          </p:cNvPr>
          <p:cNvSpPr txBox="1"/>
          <p:nvPr/>
        </p:nvSpPr>
        <p:spPr>
          <a:xfrm>
            <a:off x="1338723" y="5810614"/>
            <a:ext cx="386892"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1347</a:t>
            </a:r>
          </a:p>
        </p:txBody>
      </p:sp>
      <p:sp>
        <p:nvSpPr>
          <p:cNvPr id="182" name="TextBox 181">
            <a:extLst>
              <a:ext uri="{FF2B5EF4-FFF2-40B4-BE49-F238E27FC236}">
                <a16:creationId xmlns:a16="http://schemas.microsoft.com/office/drawing/2014/main" id="{C8663090-8934-1555-5879-627A13D1AD45}"/>
              </a:ext>
            </a:extLst>
          </p:cNvPr>
          <p:cNvSpPr txBox="1"/>
          <p:nvPr/>
        </p:nvSpPr>
        <p:spPr>
          <a:xfrm>
            <a:off x="935559" y="5810614"/>
            <a:ext cx="386892" cy="241980"/>
          </a:xfrm>
          <a:prstGeom prst="rect">
            <a:avLst/>
          </a:prstGeom>
          <a:noFill/>
        </p:spPr>
        <p:txBody>
          <a:bodyPr wrap="none" lIns="36000" tIns="36000" rIns="36000" bIns="36000" rtlCol="0" anchor="t" anchorCtr="0">
            <a:spAutoFit/>
          </a:bodyPr>
          <a:lstStyle/>
          <a:p>
            <a:pPr algn="ctr"/>
            <a:r>
              <a:rPr lang="ja-JP" sz="1050">
                <a:solidFill>
                  <a:srgbClr val="B60D27"/>
                </a:solidFill>
                <a:cs typeface="Arial" panose="020B0604020202020204" pitchFamily="34" charset="0"/>
              </a:rPr>
              <a:t>1542</a:t>
            </a:r>
          </a:p>
        </p:txBody>
      </p:sp>
      <p:sp>
        <p:nvSpPr>
          <p:cNvPr id="121" name="TextBox 120">
            <a:extLst>
              <a:ext uri="{FF2B5EF4-FFF2-40B4-BE49-F238E27FC236}">
                <a16:creationId xmlns:a16="http://schemas.microsoft.com/office/drawing/2014/main" id="{B0CA5081-FB42-692F-80D3-06DE785205A0}"/>
              </a:ext>
            </a:extLst>
          </p:cNvPr>
          <p:cNvSpPr txBox="1"/>
          <p:nvPr/>
        </p:nvSpPr>
        <p:spPr>
          <a:xfrm>
            <a:off x="2209827" y="2241104"/>
            <a:ext cx="3058851" cy="338554"/>
          </a:xfrm>
          <a:prstGeom prst="rect">
            <a:avLst/>
          </a:prstGeom>
          <a:noFill/>
        </p:spPr>
        <p:txBody>
          <a:bodyPr wrap="none" rtlCol="0">
            <a:spAutoFit/>
          </a:bodyPr>
          <a:lstStyle/>
          <a:p>
            <a:pPr algn="ctr"/>
            <a:r>
              <a:rPr lang="ja-JP" sz="1600" b="1">
                <a:solidFill>
                  <a:schemeClr val="tx1"/>
                </a:solidFill>
              </a:rPr>
              <a:t>FOLFOX/CAPOX – 3か月</a:t>
            </a:r>
          </a:p>
        </p:txBody>
      </p:sp>
      <p:grpSp>
        <p:nvGrpSpPr>
          <p:cNvPr id="122" name="Group 121">
            <a:extLst>
              <a:ext uri="{FF2B5EF4-FFF2-40B4-BE49-F238E27FC236}">
                <a16:creationId xmlns:a16="http://schemas.microsoft.com/office/drawing/2014/main" id="{65DFD111-7755-FE45-E5CA-D98F6EBEF928}"/>
              </a:ext>
            </a:extLst>
          </p:cNvPr>
          <p:cNvGrpSpPr/>
          <p:nvPr/>
        </p:nvGrpSpPr>
        <p:grpSpPr>
          <a:xfrm>
            <a:off x="453139" y="2475607"/>
            <a:ext cx="673983" cy="2556000"/>
            <a:chOff x="1310372" y="1265887"/>
            <a:chExt cx="673983" cy="2858279"/>
          </a:xfrm>
        </p:grpSpPr>
        <p:sp>
          <p:nvSpPr>
            <p:cNvPr id="157" name="Line 6">
              <a:extLst>
                <a:ext uri="{FF2B5EF4-FFF2-40B4-BE49-F238E27FC236}">
                  <a16:creationId xmlns:a16="http://schemas.microsoft.com/office/drawing/2014/main" id="{06F6BE4E-48D4-927F-CC98-A9372F97BDD0}"/>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8" name="Line 7">
              <a:extLst>
                <a:ext uri="{FF2B5EF4-FFF2-40B4-BE49-F238E27FC236}">
                  <a16:creationId xmlns:a16="http://schemas.microsoft.com/office/drawing/2014/main" id="{FBA0FDE9-2351-E36D-3FF4-A8F1947D3B6F}"/>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9" name="Line 8">
              <a:extLst>
                <a:ext uri="{FF2B5EF4-FFF2-40B4-BE49-F238E27FC236}">
                  <a16:creationId xmlns:a16="http://schemas.microsoft.com/office/drawing/2014/main" id="{43EBFBA9-2F04-874E-2676-71961778C95B}"/>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9">
              <a:extLst>
                <a:ext uri="{FF2B5EF4-FFF2-40B4-BE49-F238E27FC236}">
                  <a16:creationId xmlns:a16="http://schemas.microsoft.com/office/drawing/2014/main" id="{B1D36D49-3992-7FEA-2782-B76F61588199}"/>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10">
              <a:extLst>
                <a:ext uri="{FF2B5EF4-FFF2-40B4-BE49-F238E27FC236}">
                  <a16:creationId xmlns:a16="http://schemas.microsoft.com/office/drawing/2014/main" id="{6B7D138F-6E0E-67E1-D1A2-C595CD556ABE}"/>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1">
              <a:extLst>
                <a:ext uri="{FF2B5EF4-FFF2-40B4-BE49-F238E27FC236}">
                  <a16:creationId xmlns:a16="http://schemas.microsoft.com/office/drawing/2014/main" id="{A1991C23-DE03-5589-1FE2-36A53802CA2C}"/>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TextBox 162">
              <a:extLst>
                <a:ext uri="{FF2B5EF4-FFF2-40B4-BE49-F238E27FC236}">
                  <a16:creationId xmlns:a16="http://schemas.microsoft.com/office/drawing/2014/main" id="{992FA199-D797-6B71-4627-C8F39BB6C23C}"/>
                </a:ext>
              </a:extLst>
            </p:cNvPr>
            <p:cNvSpPr txBox="1"/>
            <p:nvPr/>
          </p:nvSpPr>
          <p:spPr>
            <a:xfrm rot="16200000">
              <a:off x="734734" y="2569414"/>
              <a:ext cx="145905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無病率、%</a:t>
              </a:r>
            </a:p>
          </p:txBody>
        </p:sp>
        <p:sp>
          <p:nvSpPr>
            <p:cNvPr id="164" name="TextBox 163">
              <a:extLst>
                <a:ext uri="{FF2B5EF4-FFF2-40B4-BE49-F238E27FC236}">
                  <a16:creationId xmlns:a16="http://schemas.microsoft.com/office/drawing/2014/main" id="{7F85E682-2AE9-BE14-090C-DEE7D8F42B5D}"/>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65" name="TextBox 164">
              <a:extLst>
                <a:ext uri="{FF2B5EF4-FFF2-40B4-BE49-F238E27FC236}">
                  <a16:creationId xmlns:a16="http://schemas.microsoft.com/office/drawing/2014/main" id="{DA01EBD4-2A01-7E68-AC27-819191DED9F1}"/>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66" name="TextBox 165">
              <a:extLst>
                <a:ext uri="{FF2B5EF4-FFF2-40B4-BE49-F238E27FC236}">
                  <a16:creationId xmlns:a16="http://schemas.microsoft.com/office/drawing/2014/main" id="{6282A703-43A6-4880-17B9-60194F2C1DB7}"/>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67" name="TextBox 166">
              <a:extLst>
                <a:ext uri="{FF2B5EF4-FFF2-40B4-BE49-F238E27FC236}">
                  <a16:creationId xmlns:a16="http://schemas.microsoft.com/office/drawing/2014/main" id="{329ECB69-96FC-0B33-B024-15789CC7D896}"/>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68" name="TextBox 167">
              <a:extLst>
                <a:ext uri="{FF2B5EF4-FFF2-40B4-BE49-F238E27FC236}">
                  <a16:creationId xmlns:a16="http://schemas.microsoft.com/office/drawing/2014/main" id="{109BF6E5-684D-C31E-19D2-1CE43FD8C8F4}"/>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70" name="TextBox 169">
              <a:extLst>
                <a:ext uri="{FF2B5EF4-FFF2-40B4-BE49-F238E27FC236}">
                  <a16:creationId xmlns:a16="http://schemas.microsoft.com/office/drawing/2014/main" id="{E81C0C53-CBE6-2855-0BB2-94FCE1DFE010}"/>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23" name="Freeform 21">
            <a:extLst>
              <a:ext uri="{FF2B5EF4-FFF2-40B4-BE49-F238E27FC236}">
                <a16:creationId xmlns:a16="http://schemas.microsoft.com/office/drawing/2014/main" id="{5C39673A-A2D7-33CB-5C35-38D949DD8CF7}"/>
              </a:ext>
            </a:extLst>
          </p:cNvPr>
          <p:cNvSpPr>
            <a:spLocks/>
          </p:cNvSpPr>
          <p:nvPr/>
        </p:nvSpPr>
        <p:spPr bwMode="auto">
          <a:xfrm>
            <a:off x="1127771" y="2610345"/>
            <a:ext cx="4883858" cy="22918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4" name="Group 123">
            <a:extLst>
              <a:ext uri="{FF2B5EF4-FFF2-40B4-BE49-F238E27FC236}">
                <a16:creationId xmlns:a16="http://schemas.microsoft.com/office/drawing/2014/main" id="{2150A87A-ADC4-A26D-9E7C-CD9932AC2FD4}"/>
              </a:ext>
            </a:extLst>
          </p:cNvPr>
          <p:cNvGrpSpPr/>
          <p:nvPr/>
        </p:nvGrpSpPr>
        <p:grpSpPr>
          <a:xfrm>
            <a:off x="1036655" y="4892875"/>
            <a:ext cx="5076000" cy="360147"/>
            <a:chOff x="818960" y="4892875"/>
            <a:chExt cx="5076000" cy="360147"/>
          </a:xfrm>
        </p:grpSpPr>
        <p:sp>
          <p:nvSpPr>
            <p:cNvPr id="131" name="Line 21">
              <a:extLst>
                <a:ext uri="{FF2B5EF4-FFF2-40B4-BE49-F238E27FC236}">
                  <a16:creationId xmlns:a16="http://schemas.microsoft.com/office/drawing/2014/main" id="{2E43B09E-2E3E-DE64-A873-6AE5DB56CE44}"/>
                </a:ext>
              </a:extLst>
            </p:cNvPr>
            <p:cNvSpPr>
              <a:spLocks noChangeShapeType="1"/>
            </p:cNvSpPr>
            <p:nvPr/>
          </p:nvSpPr>
          <p:spPr bwMode="auto">
            <a:xfrm>
              <a:off x="5752615"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3882B984-6AF2-D17F-E94B-130727E9F8F0}"/>
                </a:ext>
              </a:extLst>
            </p:cNvPr>
            <p:cNvSpPr txBox="1"/>
            <p:nvPr/>
          </p:nvSpPr>
          <p:spPr>
            <a:xfrm>
              <a:off x="5603591" y="4964875"/>
              <a:ext cx="2913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33" name="Line 21">
              <a:extLst>
                <a:ext uri="{FF2B5EF4-FFF2-40B4-BE49-F238E27FC236}">
                  <a16:creationId xmlns:a16="http://schemas.microsoft.com/office/drawing/2014/main" id="{954D95C8-059D-D93D-385F-3E8CB98B6846}"/>
                </a:ext>
              </a:extLst>
            </p:cNvPr>
            <p:cNvSpPr>
              <a:spLocks noChangeShapeType="1"/>
            </p:cNvSpPr>
            <p:nvPr/>
          </p:nvSpPr>
          <p:spPr bwMode="auto">
            <a:xfrm>
              <a:off x="5349451"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31820CFA-812C-EEFE-0D29-7BFDBAB47B1B}"/>
                </a:ext>
              </a:extLst>
            </p:cNvPr>
            <p:cNvSpPr txBox="1"/>
            <p:nvPr/>
          </p:nvSpPr>
          <p:spPr>
            <a:xfrm>
              <a:off x="5207584" y="4964875"/>
              <a:ext cx="27705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11</a:t>
              </a:r>
            </a:p>
          </p:txBody>
        </p:sp>
        <p:sp>
          <p:nvSpPr>
            <p:cNvPr id="135" name="Line 21">
              <a:extLst>
                <a:ext uri="{FF2B5EF4-FFF2-40B4-BE49-F238E27FC236}">
                  <a16:creationId xmlns:a16="http://schemas.microsoft.com/office/drawing/2014/main" id="{BA48DBB5-8867-6EBB-74C8-FB3AB31580CA}"/>
                </a:ext>
              </a:extLst>
            </p:cNvPr>
            <p:cNvSpPr>
              <a:spLocks noChangeShapeType="1"/>
            </p:cNvSpPr>
            <p:nvPr/>
          </p:nvSpPr>
          <p:spPr bwMode="auto">
            <a:xfrm>
              <a:off x="4946287"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7EA63A8C-C183-876F-2657-048C57C9EF0E}"/>
                </a:ext>
              </a:extLst>
            </p:cNvPr>
            <p:cNvSpPr txBox="1"/>
            <p:nvPr/>
          </p:nvSpPr>
          <p:spPr>
            <a:xfrm>
              <a:off x="4797264" y="4964875"/>
              <a:ext cx="2913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37" name="Line 21">
              <a:extLst>
                <a:ext uri="{FF2B5EF4-FFF2-40B4-BE49-F238E27FC236}">
                  <a16:creationId xmlns:a16="http://schemas.microsoft.com/office/drawing/2014/main" id="{5BC05570-52A1-7067-BCBD-E9DAEF386C7A}"/>
                </a:ext>
              </a:extLst>
            </p:cNvPr>
            <p:cNvSpPr>
              <a:spLocks noChangeShapeType="1"/>
            </p:cNvSpPr>
            <p:nvPr/>
          </p:nvSpPr>
          <p:spPr bwMode="auto">
            <a:xfrm>
              <a:off x="4543124"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FDEC6C91-563C-07D2-CC75-E08514315206}"/>
                </a:ext>
              </a:extLst>
            </p:cNvPr>
            <p:cNvSpPr txBox="1"/>
            <p:nvPr/>
          </p:nvSpPr>
          <p:spPr>
            <a:xfrm>
              <a:off x="4447434"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39" name="Line 21">
              <a:extLst>
                <a:ext uri="{FF2B5EF4-FFF2-40B4-BE49-F238E27FC236}">
                  <a16:creationId xmlns:a16="http://schemas.microsoft.com/office/drawing/2014/main" id="{F8E111CF-D79A-11C5-FF3B-EBEB46DF7730}"/>
                </a:ext>
              </a:extLst>
            </p:cNvPr>
            <p:cNvSpPr>
              <a:spLocks noChangeShapeType="1"/>
            </p:cNvSpPr>
            <p:nvPr/>
          </p:nvSpPr>
          <p:spPr bwMode="auto">
            <a:xfrm>
              <a:off x="4139960"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EB641356-FD1D-D9B4-CBF7-2476E9DCFCC6}"/>
                </a:ext>
              </a:extLst>
            </p:cNvPr>
            <p:cNvSpPr txBox="1"/>
            <p:nvPr/>
          </p:nvSpPr>
          <p:spPr>
            <a:xfrm>
              <a:off x="4044270"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141" name="Line 21">
              <a:extLst>
                <a:ext uri="{FF2B5EF4-FFF2-40B4-BE49-F238E27FC236}">
                  <a16:creationId xmlns:a16="http://schemas.microsoft.com/office/drawing/2014/main" id="{536BF765-AE90-5AD3-A696-B3E5AD7DDC5C}"/>
                </a:ext>
              </a:extLst>
            </p:cNvPr>
            <p:cNvSpPr>
              <a:spLocks noChangeShapeType="1"/>
            </p:cNvSpPr>
            <p:nvPr/>
          </p:nvSpPr>
          <p:spPr bwMode="auto">
            <a:xfrm>
              <a:off x="3736796"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78E4A4BA-6C2F-0F73-5C75-1E26968F98B4}"/>
                </a:ext>
              </a:extLst>
            </p:cNvPr>
            <p:cNvSpPr txBox="1"/>
            <p:nvPr/>
          </p:nvSpPr>
          <p:spPr>
            <a:xfrm>
              <a:off x="3641107"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a:t>
              </a:r>
            </a:p>
          </p:txBody>
        </p:sp>
        <p:sp>
          <p:nvSpPr>
            <p:cNvPr id="143" name="Line 21">
              <a:extLst>
                <a:ext uri="{FF2B5EF4-FFF2-40B4-BE49-F238E27FC236}">
                  <a16:creationId xmlns:a16="http://schemas.microsoft.com/office/drawing/2014/main" id="{A2BAAE9F-C369-9AF9-3BB0-0570047CD65D}"/>
                </a:ext>
              </a:extLst>
            </p:cNvPr>
            <p:cNvSpPr>
              <a:spLocks noChangeShapeType="1"/>
            </p:cNvSpPr>
            <p:nvPr/>
          </p:nvSpPr>
          <p:spPr bwMode="auto">
            <a:xfrm>
              <a:off x="3333632"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F7AA5C7E-1A66-E7E3-C9A3-4ABB88E98654}"/>
                </a:ext>
              </a:extLst>
            </p:cNvPr>
            <p:cNvSpPr txBox="1"/>
            <p:nvPr/>
          </p:nvSpPr>
          <p:spPr>
            <a:xfrm>
              <a:off x="3237943"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45" name="Line 21">
              <a:extLst>
                <a:ext uri="{FF2B5EF4-FFF2-40B4-BE49-F238E27FC236}">
                  <a16:creationId xmlns:a16="http://schemas.microsoft.com/office/drawing/2014/main" id="{FEC9E62E-0A19-4FAB-30C5-0D96AD01BEBC}"/>
                </a:ext>
              </a:extLst>
            </p:cNvPr>
            <p:cNvSpPr>
              <a:spLocks noChangeShapeType="1"/>
            </p:cNvSpPr>
            <p:nvPr/>
          </p:nvSpPr>
          <p:spPr bwMode="auto">
            <a:xfrm>
              <a:off x="2930468"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AEE133EE-E430-40F8-D9F1-26301530C90D}"/>
                </a:ext>
              </a:extLst>
            </p:cNvPr>
            <p:cNvSpPr txBox="1"/>
            <p:nvPr/>
          </p:nvSpPr>
          <p:spPr>
            <a:xfrm>
              <a:off x="2834779"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147" name="Line 21">
              <a:extLst>
                <a:ext uri="{FF2B5EF4-FFF2-40B4-BE49-F238E27FC236}">
                  <a16:creationId xmlns:a16="http://schemas.microsoft.com/office/drawing/2014/main" id="{CFB48B96-D418-C6F9-1845-27218B4E5954}"/>
                </a:ext>
              </a:extLst>
            </p:cNvPr>
            <p:cNvSpPr>
              <a:spLocks noChangeShapeType="1"/>
            </p:cNvSpPr>
            <p:nvPr/>
          </p:nvSpPr>
          <p:spPr bwMode="auto">
            <a:xfrm>
              <a:off x="2527305"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2ED08CBB-E11E-38F4-F35D-2C160E0502DE}"/>
                </a:ext>
              </a:extLst>
            </p:cNvPr>
            <p:cNvSpPr txBox="1"/>
            <p:nvPr/>
          </p:nvSpPr>
          <p:spPr>
            <a:xfrm>
              <a:off x="2431615"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149" name="Line 21">
              <a:extLst>
                <a:ext uri="{FF2B5EF4-FFF2-40B4-BE49-F238E27FC236}">
                  <a16:creationId xmlns:a16="http://schemas.microsoft.com/office/drawing/2014/main" id="{AAAEFA0C-076F-8ACA-FA6F-CD82CECAC9DF}"/>
                </a:ext>
              </a:extLst>
            </p:cNvPr>
            <p:cNvSpPr>
              <a:spLocks noChangeShapeType="1"/>
            </p:cNvSpPr>
            <p:nvPr/>
          </p:nvSpPr>
          <p:spPr bwMode="auto">
            <a:xfrm>
              <a:off x="2124141"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C6C55562-805F-4CB0-0E87-2BE58C06406F}"/>
                </a:ext>
              </a:extLst>
            </p:cNvPr>
            <p:cNvSpPr txBox="1"/>
            <p:nvPr/>
          </p:nvSpPr>
          <p:spPr>
            <a:xfrm>
              <a:off x="2028451"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51" name="Line 21">
              <a:extLst>
                <a:ext uri="{FF2B5EF4-FFF2-40B4-BE49-F238E27FC236}">
                  <a16:creationId xmlns:a16="http://schemas.microsoft.com/office/drawing/2014/main" id="{A279775E-C7CD-8F84-DFD6-D8CEEF78A6DF}"/>
                </a:ext>
              </a:extLst>
            </p:cNvPr>
            <p:cNvSpPr>
              <a:spLocks noChangeShapeType="1"/>
            </p:cNvSpPr>
            <p:nvPr/>
          </p:nvSpPr>
          <p:spPr bwMode="auto">
            <a:xfrm>
              <a:off x="1720977"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23FA0DFB-DA1C-5569-DBD4-D1E53791EFA5}"/>
                </a:ext>
              </a:extLst>
            </p:cNvPr>
            <p:cNvSpPr txBox="1"/>
            <p:nvPr/>
          </p:nvSpPr>
          <p:spPr>
            <a:xfrm>
              <a:off x="1625288"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153" name="Line 21">
              <a:extLst>
                <a:ext uri="{FF2B5EF4-FFF2-40B4-BE49-F238E27FC236}">
                  <a16:creationId xmlns:a16="http://schemas.microsoft.com/office/drawing/2014/main" id="{B2E6E9AB-0B13-A94B-4B33-3EC5AFF38A9B}"/>
                </a:ext>
              </a:extLst>
            </p:cNvPr>
            <p:cNvSpPr>
              <a:spLocks noChangeShapeType="1"/>
            </p:cNvSpPr>
            <p:nvPr/>
          </p:nvSpPr>
          <p:spPr bwMode="auto">
            <a:xfrm>
              <a:off x="1317813"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71CA472D-D1DF-FE66-72DF-B9A11E313962}"/>
                </a:ext>
              </a:extLst>
            </p:cNvPr>
            <p:cNvSpPr txBox="1"/>
            <p:nvPr/>
          </p:nvSpPr>
          <p:spPr>
            <a:xfrm>
              <a:off x="1222124"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a:t>
              </a:r>
            </a:p>
          </p:txBody>
        </p:sp>
        <p:sp>
          <p:nvSpPr>
            <p:cNvPr id="155" name="Line 21">
              <a:extLst>
                <a:ext uri="{FF2B5EF4-FFF2-40B4-BE49-F238E27FC236}">
                  <a16:creationId xmlns:a16="http://schemas.microsoft.com/office/drawing/2014/main" id="{34CE6A26-1EDD-4448-7EF2-D611B35BFD9D}"/>
                </a:ext>
              </a:extLst>
            </p:cNvPr>
            <p:cNvSpPr>
              <a:spLocks noChangeShapeType="1"/>
            </p:cNvSpPr>
            <p:nvPr/>
          </p:nvSpPr>
          <p:spPr bwMode="auto">
            <a:xfrm>
              <a:off x="911309"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3F125963-9F33-EB82-220D-A21D3BF29047}"/>
                </a:ext>
              </a:extLst>
            </p:cNvPr>
            <p:cNvSpPr txBox="1"/>
            <p:nvPr/>
          </p:nvSpPr>
          <p:spPr>
            <a:xfrm>
              <a:off x="818960" y="4964875"/>
              <a:ext cx="18470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cxnSp>
        <p:nvCxnSpPr>
          <p:cNvPr id="125" name="Straight Connector 124">
            <a:extLst>
              <a:ext uri="{FF2B5EF4-FFF2-40B4-BE49-F238E27FC236}">
                <a16:creationId xmlns:a16="http://schemas.microsoft.com/office/drawing/2014/main" id="{63D49568-7560-1ABE-DE54-34974E08A905}"/>
              </a:ext>
            </a:extLst>
          </p:cNvPr>
          <p:cNvCxnSpPr>
            <a:cxnSpLocks/>
          </p:cNvCxnSpPr>
          <p:nvPr/>
        </p:nvCxnSpPr>
        <p:spPr>
          <a:xfrm>
            <a:off x="1191925" y="4277390"/>
            <a:ext cx="252000" cy="962"/>
          </a:xfrm>
          <a:prstGeom prst="line">
            <a:avLst/>
          </a:prstGeom>
          <a:solidFill>
            <a:schemeClr val="tx2"/>
          </a:solid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130E023-8717-5104-ABE2-FAE4154FE375}"/>
              </a:ext>
            </a:extLst>
          </p:cNvPr>
          <p:cNvCxnSpPr>
            <a:cxnSpLocks/>
          </p:cNvCxnSpPr>
          <p:nvPr/>
        </p:nvCxnSpPr>
        <p:spPr>
          <a:xfrm>
            <a:off x="1191925" y="4554992"/>
            <a:ext cx="252000" cy="962"/>
          </a:xfrm>
          <a:prstGeom prst="line">
            <a:avLst/>
          </a:prstGeom>
          <a:solidFill>
            <a:schemeClr val="tx2"/>
          </a:solidFill>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C30E4460-D2EE-BA5C-29BD-E05955236290}"/>
              </a:ext>
            </a:extLst>
          </p:cNvPr>
          <p:cNvSpPr txBox="1"/>
          <p:nvPr/>
        </p:nvSpPr>
        <p:spPr>
          <a:xfrm>
            <a:off x="1511558" y="4647577"/>
            <a:ext cx="2929007" cy="276999"/>
          </a:xfrm>
          <a:prstGeom prst="rect">
            <a:avLst/>
          </a:prstGeom>
          <a:noFill/>
        </p:spPr>
        <p:txBody>
          <a:bodyPr wrap="none" rtlCol="0">
            <a:spAutoFit/>
          </a:bodyPr>
          <a:lstStyle/>
          <a:p>
            <a:r>
              <a:rPr lang="ja-JP" sz="1200">
                <a:solidFill>
                  <a:schemeClr val="tx1"/>
                </a:solidFill>
              </a:rPr>
              <a:t>層別尤度比p値：0.0428</a:t>
            </a:r>
          </a:p>
        </p:txBody>
      </p:sp>
      <p:sp>
        <p:nvSpPr>
          <p:cNvPr id="129" name="Graphic 242">
            <a:extLst>
              <a:ext uri="{FF2B5EF4-FFF2-40B4-BE49-F238E27FC236}">
                <a16:creationId xmlns:a16="http://schemas.microsoft.com/office/drawing/2014/main" id="{E305C4A9-EF6A-F6D3-0B37-83A176E7B250}"/>
              </a:ext>
            </a:extLst>
          </p:cNvPr>
          <p:cNvSpPr/>
          <p:nvPr/>
        </p:nvSpPr>
        <p:spPr>
          <a:xfrm>
            <a:off x="1155938" y="2627601"/>
            <a:ext cx="4546397" cy="669331"/>
          </a:xfrm>
          <a:custGeom>
            <a:avLst/>
            <a:gdLst>
              <a:gd name="connsiteX0" fmla="*/ 5702551 w 5702550"/>
              <a:gd name="connsiteY0" fmla="*/ 868457 h 868457"/>
              <a:gd name="connsiteX1" fmla="*/ 4516593 w 5702550"/>
              <a:gd name="connsiteY1" fmla="*/ 868457 h 868457"/>
              <a:gd name="connsiteX2" fmla="*/ 4516593 w 5702550"/>
              <a:gd name="connsiteY2" fmla="*/ 852893 h 868457"/>
              <a:gd name="connsiteX3" fmla="*/ 4242673 w 5702550"/>
              <a:gd name="connsiteY3" fmla="*/ 852893 h 868457"/>
              <a:gd name="connsiteX4" fmla="*/ 4242673 w 5702550"/>
              <a:gd name="connsiteY4" fmla="*/ 846668 h 868457"/>
              <a:gd name="connsiteX5" fmla="*/ 4133726 w 5702550"/>
              <a:gd name="connsiteY5" fmla="*/ 846668 h 868457"/>
              <a:gd name="connsiteX6" fmla="*/ 4133726 w 5702550"/>
              <a:gd name="connsiteY6" fmla="*/ 834218 h 868457"/>
              <a:gd name="connsiteX7" fmla="*/ 3651247 w 5702550"/>
              <a:gd name="connsiteY7" fmla="*/ 834218 h 868457"/>
              <a:gd name="connsiteX8" fmla="*/ 3651247 w 5702550"/>
              <a:gd name="connsiteY8" fmla="*/ 824879 h 868457"/>
              <a:gd name="connsiteX9" fmla="*/ 3504952 w 5702550"/>
              <a:gd name="connsiteY9" fmla="*/ 824879 h 868457"/>
              <a:gd name="connsiteX10" fmla="*/ 3504952 w 5702550"/>
              <a:gd name="connsiteY10" fmla="*/ 809315 h 868457"/>
              <a:gd name="connsiteX11" fmla="*/ 3231033 w 5702550"/>
              <a:gd name="connsiteY11" fmla="*/ 809315 h 868457"/>
              <a:gd name="connsiteX12" fmla="*/ 3231033 w 5702550"/>
              <a:gd name="connsiteY12" fmla="*/ 806202 h 868457"/>
              <a:gd name="connsiteX13" fmla="*/ 2972667 w 5702550"/>
              <a:gd name="connsiteY13" fmla="*/ 806202 h 868457"/>
              <a:gd name="connsiteX14" fmla="*/ 2972667 w 5702550"/>
              <a:gd name="connsiteY14" fmla="*/ 793751 h 868457"/>
              <a:gd name="connsiteX15" fmla="*/ 2838822 w 5702550"/>
              <a:gd name="connsiteY15" fmla="*/ 793751 h 868457"/>
              <a:gd name="connsiteX16" fmla="*/ 2838822 w 5702550"/>
              <a:gd name="connsiteY16" fmla="*/ 765736 h 868457"/>
              <a:gd name="connsiteX17" fmla="*/ 2732989 w 5702550"/>
              <a:gd name="connsiteY17" fmla="*/ 765736 h 868457"/>
              <a:gd name="connsiteX18" fmla="*/ 2732989 w 5702550"/>
              <a:gd name="connsiteY18" fmla="*/ 775074 h 868457"/>
              <a:gd name="connsiteX19" fmla="*/ 2602259 w 5702550"/>
              <a:gd name="connsiteY19" fmla="*/ 775074 h 868457"/>
              <a:gd name="connsiteX20" fmla="*/ 2602259 w 5702550"/>
              <a:gd name="connsiteY20" fmla="*/ 753285 h 868457"/>
              <a:gd name="connsiteX21" fmla="*/ 2502646 w 5702550"/>
              <a:gd name="connsiteY21" fmla="*/ 753285 h 868457"/>
              <a:gd name="connsiteX22" fmla="*/ 2502646 w 5702550"/>
              <a:gd name="connsiteY22" fmla="*/ 747059 h 868457"/>
              <a:gd name="connsiteX23" fmla="*/ 2253625 w 5702550"/>
              <a:gd name="connsiteY23" fmla="*/ 747059 h 868457"/>
              <a:gd name="connsiteX24" fmla="*/ 2253625 w 5702550"/>
              <a:gd name="connsiteY24" fmla="*/ 725270 h 868457"/>
              <a:gd name="connsiteX25" fmla="*/ 2107330 w 5702550"/>
              <a:gd name="connsiteY25" fmla="*/ 725270 h 868457"/>
              <a:gd name="connsiteX26" fmla="*/ 2107330 w 5702550"/>
              <a:gd name="connsiteY26" fmla="*/ 706593 h 868457"/>
              <a:gd name="connsiteX27" fmla="*/ 1951692 w 5702550"/>
              <a:gd name="connsiteY27" fmla="*/ 706593 h 868457"/>
              <a:gd name="connsiteX28" fmla="*/ 1951692 w 5702550"/>
              <a:gd name="connsiteY28" fmla="*/ 684805 h 868457"/>
              <a:gd name="connsiteX29" fmla="*/ 1777375 w 5702550"/>
              <a:gd name="connsiteY29" fmla="*/ 684805 h 868457"/>
              <a:gd name="connsiteX30" fmla="*/ 1777375 w 5702550"/>
              <a:gd name="connsiteY30" fmla="*/ 666127 h 868457"/>
              <a:gd name="connsiteX31" fmla="*/ 1609287 w 5702550"/>
              <a:gd name="connsiteY31" fmla="*/ 666127 h 868457"/>
              <a:gd name="connsiteX32" fmla="*/ 1609287 w 5702550"/>
              <a:gd name="connsiteY32" fmla="*/ 647451 h 868457"/>
              <a:gd name="connsiteX33" fmla="*/ 1500340 w 5702550"/>
              <a:gd name="connsiteY33" fmla="*/ 647451 h 868457"/>
              <a:gd name="connsiteX34" fmla="*/ 1500340 w 5702550"/>
              <a:gd name="connsiteY34" fmla="*/ 610098 h 868457"/>
              <a:gd name="connsiteX35" fmla="*/ 1382059 w 5702550"/>
              <a:gd name="connsiteY35" fmla="*/ 610098 h 868457"/>
              <a:gd name="connsiteX36" fmla="*/ 1382059 w 5702550"/>
              <a:gd name="connsiteY36" fmla="*/ 575859 h 868457"/>
              <a:gd name="connsiteX37" fmla="*/ 1232649 w 5702550"/>
              <a:gd name="connsiteY37" fmla="*/ 575859 h 868457"/>
              <a:gd name="connsiteX38" fmla="*/ 1232649 w 5702550"/>
              <a:gd name="connsiteY38" fmla="*/ 560294 h 868457"/>
              <a:gd name="connsiteX39" fmla="*/ 1192178 w 5702550"/>
              <a:gd name="connsiteY39" fmla="*/ 560294 h 868457"/>
              <a:gd name="connsiteX40" fmla="*/ 1192178 w 5702550"/>
              <a:gd name="connsiteY40" fmla="*/ 547844 h 868457"/>
              <a:gd name="connsiteX41" fmla="*/ 1101909 w 5702550"/>
              <a:gd name="connsiteY41" fmla="*/ 547844 h 868457"/>
              <a:gd name="connsiteX42" fmla="*/ 1101909 w 5702550"/>
              <a:gd name="connsiteY42" fmla="*/ 529167 h 868457"/>
              <a:gd name="connsiteX43" fmla="*/ 1039654 w 5702550"/>
              <a:gd name="connsiteY43" fmla="*/ 529167 h 868457"/>
              <a:gd name="connsiteX44" fmla="*/ 1039654 w 5702550"/>
              <a:gd name="connsiteY44" fmla="*/ 498039 h 868457"/>
              <a:gd name="connsiteX45" fmla="*/ 952500 w 5702550"/>
              <a:gd name="connsiteY45" fmla="*/ 498039 h 868457"/>
              <a:gd name="connsiteX46" fmla="*/ 952500 w 5702550"/>
              <a:gd name="connsiteY46" fmla="*/ 470024 h 868457"/>
              <a:gd name="connsiteX47" fmla="*/ 846667 w 5702550"/>
              <a:gd name="connsiteY47" fmla="*/ 470024 h 868457"/>
              <a:gd name="connsiteX48" fmla="*/ 846667 w 5702550"/>
              <a:gd name="connsiteY48" fmla="*/ 432672 h 868457"/>
              <a:gd name="connsiteX49" fmla="*/ 778186 w 5702550"/>
              <a:gd name="connsiteY49" fmla="*/ 432672 h 868457"/>
              <a:gd name="connsiteX50" fmla="*/ 778186 w 5702550"/>
              <a:gd name="connsiteY50" fmla="*/ 407770 h 868457"/>
              <a:gd name="connsiteX51" fmla="*/ 753285 w 5702550"/>
              <a:gd name="connsiteY51" fmla="*/ 407770 h 868457"/>
              <a:gd name="connsiteX52" fmla="*/ 753285 w 5702550"/>
              <a:gd name="connsiteY52" fmla="*/ 385981 h 868457"/>
              <a:gd name="connsiteX53" fmla="*/ 666127 w 5702550"/>
              <a:gd name="connsiteY53" fmla="*/ 385981 h 868457"/>
              <a:gd name="connsiteX54" fmla="*/ 666127 w 5702550"/>
              <a:gd name="connsiteY54" fmla="*/ 345515 h 868457"/>
              <a:gd name="connsiteX55" fmla="*/ 569632 w 5702550"/>
              <a:gd name="connsiteY55" fmla="*/ 345515 h 868457"/>
              <a:gd name="connsiteX56" fmla="*/ 569632 w 5702550"/>
              <a:gd name="connsiteY56" fmla="*/ 305050 h 868457"/>
              <a:gd name="connsiteX57" fmla="*/ 510490 w 5702550"/>
              <a:gd name="connsiteY57" fmla="*/ 305050 h 868457"/>
              <a:gd name="connsiteX58" fmla="*/ 510490 w 5702550"/>
              <a:gd name="connsiteY58" fmla="*/ 270809 h 868457"/>
              <a:gd name="connsiteX59" fmla="*/ 479363 w 5702550"/>
              <a:gd name="connsiteY59" fmla="*/ 270809 h 868457"/>
              <a:gd name="connsiteX60" fmla="*/ 479363 w 5702550"/>
              <a:gd name="connsiteY60" fmla="*/ 236569 h 868457"/>
              <a:gd name="connsiteX61" fmla="*/ 448235 w 5702550"/>
              <a:gd name="connsiteY61" fmla="*/ 236569 h 868457"/>
              <a:gd name="connsiteX62" fmla="*/ 448235 w 5702550"/>
              <a:gd name="connsiteY62" fmla="*/ 202329 h 868457"/>
              <a:gd name="connsiteX63" fmla="*/ 404657 w 5702550"/>
              <a:gd name="connsiteY63" fmla="*/ 202329 h 868457"/>
              <a:gd name="connsiteX64" fmla="*/ 404657 w 5702550"/>
              <a:gd name="connsiteY64" fmla="*/ 180540 h 868457"/>
              <a:gd name="connsiteX65" fmla="*/ 361078 w 5702550"/>
              <a:gd name="connsiteY65" fmla="*/ 180540 h 868457"/>
              <a:gd name="connsiteX66" fmla="*/ 361078 w 5702550"/>
              <a:gd name="connsiteY66" fmla="*/ 140074 h 868457"/>
              <a:gd name="connsiteX67" fmla="*/ 295710 w 5702550"/>
              <a:gd name="connsiteY67" fmla="*/ 140074 h 868457"/>
              <a:gd name="connsiteX68" fmla="*/ 295710 w 5702550"/>
              <a:gd name="connsiteY68" fmla="*/ 108946 h 868457"/>
              <a:gd name="connsiteX69" fmla="*/ 270809 w 5702550"/>
              <a:gd name="connsiteY69" fmla="*/ 108946 h 868457"/>
              <a:gd name="connsiteX70" fmla="*/ 270809 w 5702550"/>
              <a:gd name="connsiteY70" fmla="*/ 87157 h 868457"/>
              <a:gd name="connsiteX71" fmla="*/ 249020 w 5702550"/>
              <a:gd name="connsiteY71" fmla="*/ 87157 h 868457"/>
              <a:gd name="connsiteX72" fmla="*/ 249020 w 5702550"/>
              <a:gd name="connsiteY72" fmla="*/ 56030 h 868457"/>
              <a:gd name="connsiteX73" fmla="*/ 208554 w 5702550"/>
              <a:gd name="connsiteY73" fmla="*/ 56030 h 868457"/>
              <a:gd name="connsiteX74" fmla="*/ 208554 w 5702550"/>
              <a:gd name="connsiteY74" fmla="*/ 34240 h 868457"/>
              <a:gd name="connsiteX75" fmla="*/ 183652 w 5702550"/>
              <a:gd name="connsiteY75" fmla="*/ 34240 h 868457"/>
              <a:gd name="connsiteX76" fmla="*/ 183652 w 5702550"/>
              <a:gd name="connsiteY76" fmla="*/ 18677 h 868457"/>
              <a:gd name="connsiteX77" fmla="*/ 158750 w 5702550"/>
              <a:gd name="connsiteY77" fmla="*/ 18677 h 868457"/>
              <a:gd name="connsiteX78" fmla="*/ 158750 w 5702550"/>
              <a:gd name="connsiteY78" fmla="*/ 0 h 868457"/>
              <a:gd name="connsiteX79" fmla="*/ 0 w 5702550"/>
              <a:gd name="connsiteY79" fmla="*/ 0 h 86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702550" h="868457">
                <a:moveTo>
                  <a:pt x="5702551" y="868457"/>
                </a:moveTo>
                <a:lnTo>
                  <a:pt x="4516593" y="868457"/>
                </a:lnTo>
                <a:lnTo>
                  <a:pt x="4516593" y="852893"/>
                </a:lnTo>
                <a:lnTo>
                  <a:pt x="4242673" y="852893"/>
                </a:lnTo>
                <a:lnTo>
                  <a:pt x="4242673" y="846668"/>
                </a:lnTo>
                <a:lnTo>
                  <a:pt x="4133726" y="846668"/>
                </a:lnTo>
                <a:lnTo>
                  <a:pt x="4133726" y="834218"/>
                </a:lnTo>
                <a:lnTo>
                  <a:pt x="3651247" y="834218"/>
                </a:lnTo>
                <a:lnTo>
                  <a:pt x="3651247" y="824879"/>
                </a:lnTo>
                <a:lnTo>
                  <a:pt x="3504952" y="824879"/>
                </a:lnTo>
                <a:lnTo>
                  <a:pt x="3504952" y="809315"/>
                </a:lnTo>
                <a:lnTo>
                  <a:pt x="3231033" y="809315"/>
                </a:lnTo>
                <a:lnTo>
                  <a:pt x="3231033" y="806202"/>
                </a:lnTo>
                <a:lnTo>
                  <a:pt x="2972667" y="806202"/>
                </a:lnTo>
                <a:lnTo>
                  <a:pt x="2972667" y="793751"/>
                </a:lnTo>
                <a:lnTo>
                  <a:pt x="2838822" y="793751"/>
                </a:lnTo>
                <a:lnTo>
                  <a:pt x="2838822" y="765736"/>
                </a:lnTo>
                <a:lnTo>
                  <a:pt x="2732989" y="765736"/>
                </a:lnTo>
                <a:lnTo>
                  <a:pt x="2732989" y="775074"/>
                </a:lnTo>
                <a:lnTo>
                  <a:pt x="2602259" y="775074"/>
                </a:lnTo>
                <a:lnTo>
                  <a:pt x="2602259" y="753285"/>
                </a:lnTo>
                <a:lnTo>
                  <a:pt x="2502646" y="753285"/>
                </a:lnTo>
                <a:lnTo>
                  <a:pt x="2502646" y="747059"/>
                </a:lnTo>
                <a:lnTo>
                  <a:pt x="2253625" y="747059"/>
                </a:lnTo>
                <a:lnTo>
                  <a:pt x="2253625" y="725270"/>
                </a:lnTo>
                <a:lnTo>
                  <a:pt x="2107330" y="725270"/>
                </a:lnTo>
                <a:lnTo>
                  <a:pt x="2107330" y="706593"/>
                </a:lnTo>
                <a:lnTo>
                  <a:pt x="1951692" y="706593"/>
                </a:lnTo>
                <a:lnTo>
                  <a:pt x="1951692" y="684805"/>
                </a:lnTo>
                <a:lnTo>
                  <a:pt x="1777375" y="684805"/>
                </a:lnTo>
                <a:lnTo>
                  <a:pt x="1777375" y="666127"/>
                </a:lnTo>
                <a:lnTo>
                  <a:pt x="1609287" y="666127"/>
                </a:lnTo>
                <a:lnTo>
                  <a:pt x="1609287" y="647451"/>
                </a:lnTo>
                <a:lnTo>
                  <a:pt x="1500340" y="647451"/>
                </a:lnTo>
                <a:lnTo>
                  <a:pt x="1500340" y="610098"/>
                </a:lnTo>
                <a:lnTo>
                  <a:pt x="1382059" y="610098"/>
                </a:lnTo>
                <a:lnTo>
                  <a:pt x="1382059" y="575859"/>
                </a:lnTo>
                <a:lnTo>
                  <a:pt x="1232649" y="575859"/>
                </a:lnTo>
                <a:lnTo>
                  <a:pt x="1232649" y="560294"/>
                </a:lnTo>
                <a:lnTo>
                  <a:pt x="1192178" y="560294"/>
                </a:lnTo>
                <a:lnTo>
                  <a:pt x="1192178" y="547844"/>
                </a:lnTo>
                <a:lnTo>
                  <a:pt x="1101909" y="547844"/>
                </a:lnTo>
                <a:lnTo>
                  <a:pt x="1101909" y="529167"/>
                </a:lnTo>
                <a:lnTo>
                  <a:pt x="1039654" y="529167"/>
                </a:lnTo>
                <a:lnTo>
                  <a:pt x="1039654" y="498039"/>
                </a:lnTo>
                <a:lnTo>
                  <a:pt x="952500" y="498039"/>
                </a:lnTo>
                <a:lnTo>
                  <a:pt x="952500" y="470024"/>
                </a:lnTo>
                <a:lnTo>
                  <a:pt x="846667" y="470024"/>
                </a:lnTo>
                <a:lnTo>
                  <a:pt x="846667" y="432672"/>
                </a:lnTo>
                <a:lnTo>
                  <a:pt x="778186" y="432672"/>
                </a:lnTo>
                <a:lnTo>
                  <a:pt x="778186" y="407770"/>
                </a:lnTo>
                <a:lnTo>
                  <a:pt x="753285" y="407770"/>
                </a:lnTo>
                <a:lnTo>
                  <a:pt x="753285" y="385981"/>
                </a:lnTo>
                <a:lnTo>
                  <a:pt x="666127" y="385981"/>
                </a:lnTo>
                <a:lnTo>
                  <a:pt x="666127" y="345515"/>
                </a:lnTo>
                <a:lnTo>
                  <a:pt x="569632" y="345515"/>
                </a:lnTo>
                <a:lnTo>
                  <a:pt x="569632" y="305050"/>
                </a:lnTo>
                <a:lnTo>
                  <a:pt x="510490" y="305050"/>
                </a:lnTo>
                <a:lnTo>
                  <a:pt x="510490" y="270809"/>
                </a:lnTo>
                <a:lnTo>
                  <a:pt x="479363" y="270809"/>
                </a:lnTo>
                <a:lnTo>
                  <a:pt x="479363" y="236569"/>
                </a:lnTo>
                <a:lnTo>
                  <a:pt x="448235" y="236569"/>
                </a:lnTo>
                <a:lnTo>
                  <a:pt x="448235" y="202329"/>
                </a:lnTo>
                <a:lnTo>
                  <a:pt x="404657" y="202329"/>
                </a:lnTo>
                <a:lnTo>
                  <a:pt x="404657" y="180540"/>
                </a:lnTo>
                <a:lnTo>
                  <a:pt x="361078" y="180540"/>
                </a:lnTo>
                <a:lnTo>
                  <a:pt x="361078" y="140074"/>
                </a:lnTo>
                <a:lnTo>
                  <a:pt x="295710" y="140074"/>
                </a:lnTo>
                <a:lnTo>
                  <a:pt x="295710" y="108946"/>
                </a:lnTo>
                <a:lnTo>
                  <a:pt x="270809" y="108946"/>
                </a:lnTo>
                <a:lnTo>
                  <a:pt x="270809" y="87157"/>
                </a:lnTo>
                <a:lnTo>
                  <a:pt x="249020" y="87157"/>
                </a:lnTo>
                <a:lnTo>
                  <a:pt x="249020" y="56030"/>
                </a:lnTo>
                <a:lnTo>
                  <a:pt x="208554" y="56030"/>
                </a:lnTo>
                <a:lnTo>
                  <a:pt x="208554" y="34240"/>
                </a:lnTo>
                <a:lnTo>
                  <a:pt x="183652" y="34240"/>
                </a:lnTo>
                <a:lnTo>
                  <a:pt x="183652" y="18677"/>
                </a:lnTo>
                <a:lnTo>
                  <a:pt x="158750" y="18677"/>
                </a:lnTo>
                <a:lnTo>
                  <a:pt x="158750" y="0"/>
                </a:lnTo>
                <a:lnTo>
                  <a:pt x="0" y="0"/>
                </a:lnTo>
              </a:path>
            </a:pathLst>
          </a:custGeom>
          <a:no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245">
            <a:extLst>
              <a:ext uri="{FF2B5EF4-FFF2-40B4-BE49-F238E27FC236}">
                <a16:creationId xmlns:a16="http://schemas.microsoft.com/office/drawing/2014/main" id="{F8BC2D9F-932C-F53E-D251-8710A8031FA7}"/>
              </a:ext>
            </a:extLst>
          </p:cNvPr>
          <p:cNvSpPr/>
          <p:nvPr/>
        </p:nvSpPr>
        <p:spPr>
          <a:xfrm>
            <a:off x="1127371" y="2625355"/>
            <a:ext cx="4407958" cy="729552"/>
          </a:xfrm>
          <a:custGeom>
            <a:avLst/>
            <a:gdLst>
              <a:gd name="connsiteX0" fmla="*/ 5462864 w 5462863"/>
              <a:gd name="connsiteY0" fmla="*/ 915148 h 915147"/>
              <a:gd name="connsiteX1" fmla="*/ 3174997 w 5462863"/>
              <a:gd name="connsiteY1" fmla="*/ 915148 h 915147"/>
              <a:gd name="connsiteX2" fmla="*/ 3174997 w 5462863"/>
              <a:gd name="connsiteY2" fmla="*/ 896471 h 915147"/>
              <a:gd name="connsiteX3" fmla="*/ 2978896 w 5462863"/>
              <a:gd name="connsiteY3" fmla="*/ 896471 h 915147"/>
              <a:gd name="connsiteX4" fmla="*/ 2978896 w 5462863"/>
              <a:gd name="connsiteY4" fmla="*/ 880907 h 915147"/>
              <a:gd name="connsiteX5" fmla="*/ 2935320 w 5462863"/>
              <a:gd name="connsiteY5" fmla="*/ 880907 h 915147"/>
              <a:gd name="connsiteX6" fmla="*/ 2935320 w 5462863"/>
              <a:gd name="connsiteY6" fmla="*/ 871569 h 915147"/>
              <a:gd name="connsiteX7" fmla="*/ 2779681 w 5462863"/>
              <a:gd name="connsiteY7" fmla="*/ 871569 h 915147"/>
              <a:gd name="connsiteX8" fmla="*/ 2779681 w 5462863"/>
              <a:gd name="connsiteY8" fmla="*/ 852892 h 915147"/>
              <a:gd name="connsiteX9" fmla="*/ 2636492 w 5462863"/>
              <a:gd name="connsiteY9" fmla="*/ 852892 h 915147"/>
              <a:gd name="connsiteX10" fmla="*/ 2636492 w 5462863"/>
              <a:gd name="connsiteY10" fmla="*/ 837329 h 915147"/>
              <a:gd name="connsiteX11" fmla="*/ 2521325 w 5462863"/>
              <a:gd name="connsiteY11" fmla="*/ 837329 h 915147"/>
              <a:gd name="connsiteX12" fmla="*/ 2521325 w 5462863"/>
              <a:gd name="connsiteY12" fmla="*/ 831103 h 915147"/>
              <a:gd name="connsiteX13" fmla="*/ 2334559 w 5462863"/>
              <a:gd name="connsiteY13" fmla="*/ 831103 h 915147"/>
              <a:gd name="connsiteX14" fmla="*/ 2334559 w 5462863"/>
              <a:gd name="connsiteY14" fmla="*/ 824877 h 915147"/>
              <a:gd name="connsiteX15" fmla="*/ 2122894 w 5462863"/>
              <a:gd name="connsiteY15" fmla="*/ 824877 h 915147"/>
              <a:gd name="connsiteX16" fmla="*/ 2122894 w 5462863"/>
              <a:gd name="connsiteY16" fmla="*/ 796863 h 915147"/>
              <a:gd name="connsiteX17" fmla="*/ 2045075 w 5462863"/>
              <a:gd name="connsiteY17" fmla="*/ 796863 h 915147"/>
              <a:gd name="connsiteX18" fmla="*/ 2045075 w 5462863"/>
              <a:gd name="connsiteY18" fmla="*/ 787525 h 915147"/>
              <a:gd name="connsiteX19" fmla="*/ 1942357 w 5462863"/>
              <a:gd name="connsiteY19" fmla="*/ 787525 h 915147"/>
              <a:gd name="connsiteX20" fmla="*/ 1942357 w 5462863"/>
              <a:gd name="connsiteY20" fmla="*/ 768849 h 915147"/>
              <a:gd name="connsiteX21" fmla="*/ 1873872 w 5462863"/>
              <a:gd name="connsiteY21" fmla="*/ 768849 h 915147"/>
              <a:gd name="connsiteX22" fmla="*/ 1873872 w 5462863"/>
              <a:gd name="connsiteY22" fmla="*/ 759510 h 915147"/>
              <a:gd name="connsiteX23" fmla="*/ 1758706 w 5462863"/>
              <a:gd name="connsiteY23" fmla="*/ 759510 h 915147"/>
              <a:gd name="connsiteX24" fmla="*/ 1758706 w 5462863"/>
              <a:gd name="connsiteY24" fmla="*/ 743946 h 915147"/>
              <a:gd name="connsiteX25" fmla="*/ 1733798 w 5462863"/>
              <a:gd name="connsiteY25" fmla="*/ 743946 h 915147"/>
              <a:gd name="connsiteX26" fmla="*/ 1733798 w 5462863"/>
              <a:gd name="connsiteY26" fmla="*/ 734608 h 915147"/>
              <a:gd name="connsiteX27" fmla="*/ 1665323 w 5462863"/>
              <a:gd name="connsiteY27" fmla="*/ 734608 h 915147"/>
              <a:gd name="connsiteX28" fmla="*/ 1665323 w 5462863"/>
              <a:gd name="connsiteY28" fmla="*/ 709706 h 915147"/>
              <a:gd name="connsiteX29" fmla="*/ 1575044 w 5462863"/>
              <a:gd name="connsiteY29" fmla="*/ 709706 h 915147"/>
              <a:gd name="connsiteX30" fmla="*/ 1575044 w 5462863"/>
              <a:gd name="connsiteY30" fmla="*/ 697255 h 915147"/>
              <a:gd name="connsiteX31" fmla="*/ 1494120 w 5462863"/>
              <a:gd name="connsiteY31" fmla="*/ 697255 h 915147"/>
              <a:gd name="connsiteX32" fmla="*/ 1494120 w 5462863"/>
              <a:gd name="connsiteY32" fmla="*/ 681691 h 915147"/>
              <a:gd name="connsiteX33" fmla="*/ 1469212 w 5462863"/>
              <a:gd name="connsiteY33" fmla="*/ 681691 h 915147"/>
              <a:gd name="connsiteX34" fmla="*/ 1469212 w 5462863"/>
              <a:gd name="connsiteY34" fmla="*/ 663015 h 915147"/>
              <a:gd name="connsiteX35" fmla="*/ 1413186 w 5462863"/>
              <a:gd name="connsiteY35" fmla="*/ 663015 h 915147"/>
              <a:gd name="connsiteX36" fmla="*/ 1413186 w 5462863"/>
              <a:gd name="connsiteY36" fmla="*/ 663015 h 915147"/>
              <a:gd name="connsiteX37" fmla="*/ 1282456 w 5462863"/>
              <a:gd name="connsiteY37" fmla="*/ 663015 h 915147"/>
              <a:gd name="connsiteX38" fmla="*/ 1282456 w 5462863"/>
              <a:gd name="connsiteY38" fmla="*/ 650564 h 915147"/>
              <a:gd name="connsiteX39" fmla="*/ 1257548 w 5462863"/>
              <a:gd name="connsiteY39" fmla="*/ 650564 h 915147"/>
              <a:gd name="connsiteX40" fmla="*/ 1257548 w 5462863"/>
              <a:gd name="connsiteY40" fmla="*/ 638113 h 915147"/>
              <a:gd name="connsiteX41" fmla="*/ 1170394 w 5462863"/>
              <a:gd name="connsiteY41" fmla="*/ 638113 h 915147"/>
              <a:gd name="connsiteX42" fmla="*/ 1170394 w 5462863"/>
              <a:gd name="connsiteY42" fmla="*/ 622549 h 915147"/>
              <a:gd name="connsiteX43" fmla="*/ 1145486 w 5462863"/>
              <a:gd name="connsiteY43" fmla="*/ 622549 h 915147"/>
              <a:gd name="connsiteX44" fmla="*/ 1145486 w 5462863"/>
              <a:gd name="connsiteY44" fmla="*/ 613211 h 915147"/>
              <a:gd name="connsiteX45" fmla="*/ 1095689 w 5462863"/>
              <a:gd name="connsiteY45" fmla="*/ 613211 h 915147"/>
              <a:gd name="connsiteX46" fmla="*/ 1095689 w 5462863"/>
              <a:gd name="connsiteY46" fmla="*/ 597647 h 915147"/>
              <a:gd name="connsiteX47" fmla="*/ 1039654 w 5462863"/>
              <a:gd name="connsiteY47" fmla="*/ 597647 h 915147"/>
              <a:gd name="connsiteX48" fmla="*/ 1039654 w 5462863"/>
              <a:gd name="connsiteY48" fmla="*/ 575859 h 915147"/>
              <a:gd name="connsiteX49" fmla="*/ 955615 w 5462863"/>
              <a:gd name="connsiteY49" fmla="*/ 575859 h 915147"/>
              <a:gd name="connsiteX50" fmla="*/ 955615 w 5462863"/>
              <a:gd name="connsiteY50" fmla="*/ 538504 h 915147"/>
              <a:gd name="connsiteX51" fmla="*/ 868456 w 5462863"/>
              <a:gd name="connsiteY51" fmla="*/ 538504 h 915147"/>
              <a:gd name="connsiteX52" fmla="*/ 868456 w 5462863"/>
              <a:gd name="connsiteY52" fmla="*/ 504265 h 915147"/>
              <a:gd name="connsiteX53" fmla="*/ 834216 w 5462863"/>
              <a:gd name="connsiteY53" fmla="*/ 504265 h 915147"/>
              <a:gd name="connsiteX54" fmla="*/ 834216 w 5462863"/>
              <a:gd name="connsiteY54" fmla="*/ 479363 h 915147"/>
              <a:gd name="connsiteX55" fmla="*/ 737721 w 5462863"/>
              <a:gd name="connsiteY55" fmla="*/ 479363 h 915147"/>
              <a:gd name="connsiteX56" fmla="*/ 737721 w 5462863"/>
              <a:gd name="connsiteY56" fmla="*/ 448236 h 915147"/>
              <a:gd name="connsiteX57" fmla="*/ 706593 w 5462863"/>
              <a:gd name="connsiteY57" fmla="*/ 448236 h 915147"/>
              <a:gd name="connsiteX58" fmla="*/ 706593 w 5462863"/>
              <a:gd name="connsiteY58" fmla="*/ 417108 h 915147"/>
              <a:gd name="connsiteX59" fmla="*/ 669240 w 5462863"/>
              <a:gd name="connsiteY59" fmla="*/ 417108 h 915147"/>
              <a:gd name="connsiteX60" fmla="*/ 669240 w 5462863"/>
              <a:gd name="connsiteY60" fmla="*/ 398432 h 915147"/>
              <a:gd name="connsiteX61" fmla="*/ 610098 w 5462863"/>
              <a:gd name="connsiteY61" fmla="*/ 398432 h 915147"/>
              <a:gd name="connsiteX62" fmla="*/ 610098 w 5462863"/>
              <a:gd name="connsiteY62" fmla="*/ 364191 h 915147"/>
              <a:gd name="connsiteX63" fmla="*/ 566519 w 5462863"/>
              <a:gd name="connsiteY63" fmla="*/ 364191 h 915147"/>
              <a:gd name="connsiteX64" fmla="*/ 566519 w 5462863"/>
              <a:gd name="connsiteY64" fmla="*/ 342402 h 915147"/>
              <a:gd name="connsiteX65" fmla="*/ 532280 w 5462863"/>
              <a:gd name="connsiteY65" fmla="*/ 342402 h 915147"/>
              <a:gd name="connsiteX66" fmla="*/ 532280 w 5462863"/>
              <a:gd name="connsiteY66" fmla="*/ 320613 h 915147"/>
              <a:gd name="connsiteX67" fmla="*/ 494927 w 5462863"/>
              <a:gd name="connsiteY67" fmla="*/ 320613 h 915147"/>
              <a:gd name="connsiteX68" fmla="*/ 494927 w 5462863"/>
              <a:gd name="connsiteY68" fmla="*/ 292598 h 915147"/>
              <a:gd name="connsiteX69" fmla="*/ 476250 w 5462863"/>
              <a:gd name="connsiteY69" fmla="*/ 292598 h 915147"/>
              <a:gd name="connsiteX70" fmla="*/ 476250 w 5462863"/>
              <a:gd name="connsiteY70" fmla="*/ 255245 h 915147"/>
              <a:gd name="connsiteX71" fmla="*/ 435784 w 5462863"/>
              <a:gd name="connsiteY71" fmla="*/ 255245 h 915147"/>
              <a:gd name="connsiteX72" fmla="*/ 435784 w 5462863"/>
              <a:gd name="connsiteY72" fmla="*/ 224118 h 915147"/>
              <a:gd name="connsiteX73" fmla="*/ 404657 w 5462863"/>
              <a:gd name="connsiteY73" fmla="*/ 224118 h 915147"/>
              <a:gd name="connsiteX74" fmla="*/ 404657 w 5462863"/>
              <a:gd name="connsiteY74" fmla="*/ 205441 h 915147"/>
              <a:gd name="connsiteX75" fmla="*/ 367304 w 5462863"/>
              <a:gd name="connsiteY75" fmla="*/ 205441 h 915147"/>
              <a:gd name="connsiteX76" fmla="*/ 367304 w 5462863"/>
              <a:gd name="connsiteY76" fmla="*/ 171201 h 915147"/>
              <a:gd name="connsiteX77" fmla="*/ 317500 w 5462863"/>
              <a:gd name="connsiteY77" fmla="*/ 171201 h 915147"/>
              <a:gd name="connsiteX78" fmla="*/ 317500 w 5462863"/>
              <a:gd name="connsiteY78" fmla="*/ 140074 h 915147"/>
              <a:gd name="connsiteX79" fmla="*/ 267696 w 5462863"/>
              <a:gd name="connsiteY79" fmla="*/ 140074 h 915147"/>
              <a:gd name="connsiteX80" fmla="*/ 267696 w 5462863"/>
              <a:gd name="connsiteY80" fmla="*/ 108946 h 915147"/>
              <a:gd name="connsiteX81" fmla="*/ 242794 w 5462863"/>
              <a:gd name="connsiteY81" fmla="*/ 108946 h 915147"/>
              <a:gd name="connsiteX82" fmla="*/ 242794 w 5462863"/>
              <a:gd name="connsiteY82" fmla="*/ 77819 h 915147"/>
              <a:gd name="connsiteX83" fmla="*/ 192990 w 5462863"/>
              <a:gd name="connsiteY83" fmla="*/ 77819 h 915147"/>
              <a:gd name="connsiteX84" fmla="*/ 192990 w 5462863"/>
              <a:gd name="connsiteY84" fmla="*/ 46691 h 915147"/>
              <a:gd name="connsiteX85" fmla="*/ 146299 w 5462863"/>
              <a:gd name="connsiteY85" fmla="*/ 46691 h 915147"/>
              <a:gd name="connsiteX86" fmla="*/ 146299 w 5462863"/>
              <a:gd name="connsiteY86" fmla="*/ 28015 h 915147"/>
              <a:gd name="connsiteX87" fmla="*/ 124510 w 5462863"/>
              <a:gd name="connsiteY87" fmla="*/ 28015 h 915147"/>
              <a:gd name="connsiteX88" fmla="*/ 124510 w 5462863"/>
              <a:gd name="connsiteY88" fmla="*/ 0 h 915147"/>
              <a:gd name="connsiteX89" fmla="*/ 0 w 5462863"/>
              <a:gd name="connsiteY89" fmla="*/ 0 h 91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62863" h="915147">
                <a:moveTo>
                  <a:pt x="5462864" y="915148"/>
                </a:moveTo>
                <a:lnTo>
                  <a:pt x="3174997" y="915148"/>
                </a:lnTo>
                <a:lnTo>
                  <a:pt x="3174997" y="896471"/>
                </a:lnTo>
                <a:lnTo>
                  <a:pt x="2978896" y="896471"/>
                </a:lnTo>
                <a:lnTo>
                  <a:pt x="2978896" y="880907"/>
                </a:lnTo>
                <a:lnTo>
                  <a:pt x="2935320" y="880907"/>
                </a:lnTo>
                <a:lnTo>
                  <a:pt x="2935320" y="871569"/>
                </a:lnTo>
                <a:lnTo>
                  <a:pt x="2779681" y="871569"/>
                </a:lnTo>
                <a:lnTo>
                  <a:pt x="2779681" y="852892"/>
                </a:lnTo>
                <a:lnTo>
                  <a:pt x="2636492" y="852892"/>
                </a:lnTo>
                <a:lnTo>
                  <a:pt x="2636492" y="837329"/>
                </a:lnTo>
                <a:lnTo>
                  <a:pt x="2521325" y="837329"/>
                </a:lnTo>
                <a:lnTo>
                  <a:pt x="2521325" y="831103"/>
                </a:lnTo>
                <a:lnTo>
                  <a:pt x="2334559" y="831103"/>
                </a:lnTo>
                <a:lnTo>
                  <a:pt x="2334559" y="824877"/>
                </a:lnTo>
                <a:lnTo>
                  <a:pt x="2122894" y="824877"/>
                </a:lnTo>
                <a:lnTo>
                  <a:pt x="2122894" y="796863"/>
                </a:lnTo>
                <a:lnTo>
                  <a:pt x="2045075" y="796863"/>
                </a:lnTo>
                <a:lnTo>
                  <a:pt x="2045075" y="787525"/>
                </a:lnTo>
                <a:lnTo>
                  <a:pt x="1942357" y="787525"/>
                </a:lnTo>
                <a:lnTo>
                  <a:pt x="1942357" y="768849"/>
                </a:lnTo>
                <a:lnTo>
                  <a:pt x="1873872" y="768849"/>
                </a:lnTo>
                <a:lnTo>
                  <a:pt x="1873872" y="759510"/>
                </a:lnTo>
                <a:lnTo>
                  <a:pt x="1758706" y="759510"/>
                </a:lnTo>
                <a:lnTo>
                  <a:pt x="1758706" y="743946"/>
                </a:lnTo>
                <a:lnTo>
                  <a:pt x="1733798" y="743946"/>
                </a:lnTo>
                <a:lnTo>
                  <a:pt x="1733798" y="734608"/>
                </a:lnTo>
                <a:lnTo>
                  <a:pt x="1665323" y="734608"/>
                </a:lnTo>
                <a:lnTo>
                  <a:pt x="1665323" y="709706"/>
                </a:lnTo>
                <a:lnTo>
                  <a:pt x="1575044" y="709706"/>
                </a:lnTo>
                <a:lnTo>
                  <a:pt x="1575044" y="697255"/>
                </a:lnTo>
                <a:lnTo>
                  <a:pt x="1494120" y="697255"/>
                </a:lnTo>
                <a:lnTo>
                  <a:pt x="1494120" y="681691"/>
                </a:lnTo>
                <a:lnTo>
                  <a:pt x="1469212" y="681691"/>
                </a:lnTo>
                <a:lnTo>
                  <a:pt x="1469212" y="663015"/>
                </a:lnTo>
                <a:lnTo>
                  <a:pt x="1413186" y="663015"/>
                </a:lnTo>
                <a:lnTo>
                  <a:pt x="1413186" y="663015"/>
                </a:lnTo>
                <a:lnTo>
                  <a:pt x="1282456" y="663015"/>
                </a:lnTo>
                <a:lnTo>
                  <a:pt x="1282456" y="650564"/>
                </a:lnTo>
                <a:lnTo>
                  <a:pt x="1257548" y="650564"/>
                </a:lnTo>
                <a:lnTo>
                  <a:pt x="1257548" y="638113"/>
                </a:lnTo>
                <a:lnTo>
                  <a:pt x="1170394" y="638113"/>
                </a:lnTo>
                <a:lnTo>
                  <a:pt x="1170394" y="622549"/>
                </a:lnTo>
                <a:lnTo>
                  <a:pt x="1145486" y="622549"/>
                </a:lnTo>
                <a:lnTo>
                  <a:pt x="1145486" y="613211"/>
                </a:lnTo>
                <a:lnTo>
                  <a:pt x="1095689" y="613211"/>
                </a:lnTo>
                <a:lnTo>
                  <a:pt x="1095689" y="597647"/>
                </a:lnTo>
                <a:lnTo>
                  <a:pt x="1039654" y="597647"/>
                </a:lnTo>
                <a:lnTo>
                  <a:pt x="1039654" y="575859"/>
                </a:lnTo>
                <a:lnTo>
                  <a:pt x="955615" y="575859"/>
                </a:lnTo>
                <a:lnTo>
                  <a:pt x="955615" y="538504"/>
                </a:lnTo>
                <a:lnTo>
                  <a:pt x="868456" y="538504"/>
                </a:lnTo>
                <a:lnTo>
                  <a:pt x="868456" y="504265"/>
                </a:lnTo>
                <a:lnTo>
                  <a:pt x="834216" y="504265"/>
                </a:lnTo>
                <a:lnTo>
                  <a:pt x="834216" y="479363"/>
                </a:lnTo>
                <a:lnTo>
                  <a:pt x="737721" y="479363"/>
                </a:lnTo>
                <a:lnTo>
                  <a:pt x="737721" y="448236"/>
                </a:lnTo>
                <a:lnTo>
                  <a:pt x="706593" y="448236"/>
                </a:lnTo>
                <a:lnTo>
                  <a:pt x="706593" y="417108"/>
                </a:lnTo>
                <a:lnTo>
                  <a:pt x="669240" y="417108"/>
                </a:lnTo>
                <a:lnTo>
                  <a:pt x="669240" y="398432"/>
                </a:lnTo>
                <a:lnTo>
                  <a:pt x="610098" y="398432"/>
                </a:lnTo>
                <a:lnTo>
                  <a:pt x="610098" y="364191"/>
                </a:lnTo>
                <a:lnTo>
                  <a:pt x="566519" y="364191"/>
                </a:lnTo>
                <a:lnTo>
                  <a:pt x="566519" y="342402"/>
                </a:lnTo>
                <a:lnTo>
                  <a:pt x="532280" y="342402"/>
                </a:lnTo>
                <a:lnTo>
                  <a:pt x="532280" y="320613"/>
                </a:lnTo>
                <a:lnTo>
                  <a:pt x="494927" y="320613"/>
                </a:lnTo>
                <a:lnTo>
                  <a:pt x="494927" y="292598"/>
                </a:lnTo>
                <a:lnTo>
                  <a:pt x="476250" y="292598"/>
                </a:lnTo>
                <a:lnTo>
                  <a:pt x="476250" y="255245"/>
                </a:lnTo>
                <a:lnTo>
                  <a:pt x="435784" y="255245"/>
                </a:lnTo>
                <a:lnTo>
                  <a:pt x="435784" y="224118"/>
                </a:lnTo>
                <a:lnTo>
                  <a:pt x="404657" y="224118"/>
                </a:lnTo>
                <a:lnTo>
                  <a:pt x="404657" y="205441"/>
                </a:lnTo>
                <a:lnTo>
                  <a:pt x="367304" y="205441"/>
                </a:lnTo>
                <a:lnTo>
                  <a:pt x="367304" y="171201"/>
                </a:lnTo>
                <a:lnTo>
                  <a:pt x="317500" y="171201"/>
                </a:lnTo>
                <a:lnTo>
                  <a:pt x="317500" y="140074"/>
                </a:lnTo>
                <a:lnTo>
                  <a:pt x="267696" y="140074"/>
                </a:lnTo>
                <a:lnTo>
                  <a:pt x="267696" y="108946"/>
                </a:lnTo>
                <a:lnTo>
                  <a:pt x="242794" y="108946"/>
                </a:lnTo>
                <a:lnTo>
                  <a:pt x="242794" y="77819"/>
                </a:lnTo>
                <a:lnTo>
                  <a:pt x="192990" y="77819"/>
                </a:lnTo>
                <a:lnTo>
                  <a:pt x="192990" y="46691"/>
                </a:lnTo>
                <a:lnTo>
                  <a:pt x="146299" y="46691"/>
                </a:lnTo>
                <a:lnTo>
                  <a:pt x="146299" y="28015"/>
                </a:lnTo>
                <a:lnTo>
                  <a:pt x="124510" y="28015"/>
                </a:lnTo>
                <a:lnTo>
                  <a:pt x="124510" y="0"/>
                </a:lnTo>
                <a:lnTo>
                  <a:pt x="0" y="0"/>
                </a:lnTo>
              </a:path>
            </a:pathLst>
          </a:custGeom>
          <a:noFill/>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TextBox 31">
            <a:extLst>
              <a:ext uri="{FF2B5EF4-FFF2-40B4-BE49-F238E27FC236}">
                <a16:creationId xmlns:a16="http://schemas.microsoft.com/office/drawing/2014/main" id="{A4465C44-C13D-F78E-9249-936FFBB13D35}"/>
              </a:ext>
            </a:extLst>
          </p:cNvPr>
          <p:cNvSpPr txBox="1"/>
          <p:nvPr/>
        </p:nvSpPr>
        <p:spPr>
          <a:xfrm>
            <a:off x="7730658" y="2241104"/>
            <a:ext cx="3058851" cy="338554"/>
          </a:xfrm>
          <a:prstGeom prst="rect">
            <a:avLst/>
          </a:prstGeom>
          <a:noFill/>
        </p:spPr>
        <p:txBody>
          <a:bodyPr wrap="none" rtlCol="0">
            <a:spAutoFit/>
          </a:bodyPr>
          <a:lstStyle/>
          <a:p>
            <a:pPr algn="ctr"/>
            <a:r>
              <a:rPr lang="ja-JP" sz="1600" b="1">
                <a:solidFill>
                  <a:schemeClr val="tx1"/>
                </a:solidFill>
              </a:rPr>
              <a:t>FOLFOX/CAPOX – 6か月</a:t>
            </a:r>
          </a:p>
        </p:txBody>
      </p:sp>
      <p:sp>
        <p:nvSpPr>
          <p:cNvPr id="108" name="Line 6">
            <a:extLst>
              <a:ext uri="{FF2B5EF4-FFF2-40B4-BE49-F238E27FC236}">
                <a16:creationId xmlns:a16="http://schemas.microsoft.com/office/drawing/2014/main" id="{073AC1C4-A5CE-F5B3-6ED0-A1EFEC060A38}"/>
              </a:ext>
            </a:extLst>
          </p:cNvPr>
          <p:cNvSpPr>
            <a:spLocks noChangeShapeType="1"/>
          </p:cNvSpPr>
          <p:nvPr/>
        </p:nvSpPr>
        <p:spPr bwMode="auto">
          <a:xfrm>
            <a:off x="6561719" y="261569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7">
            <a:extLst>
              <a:ext uri="{FF2B5EF4-FFF2-40B4-BE49-F238E27FC236}">
                <a16:creationId xmlns:a16="http://schemas.microsoft.com/office/drawing/2014/main" id="{703366A5-1F04-A94C-4DA1-C90AB675FE94}"/>
              </a:ext>
            </a:extLst>
          </p:cNvPr>
          <p:cNvSpPr>
            <a:spLocks noChangeShapeType="1"/>
          </p:cNvSpPr>
          <p:nvPr/>
        </p:nvSpPr>
        <p:spPr bwMode="auto">
          <a:xfrm>
            <a:off x="6561719" y="308267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8">
            <a:extLst>
              <a:ext uri="{FF2B5EF4-FFF2-40B4-BE49-F238E27FC236}">
                <a16:creationId xmlns:a16="http://schemas.microsoft.com/office/drawing/2014/main" id="{C4BF8B74-59A6-D321-986B-586FCE71F135}"/>
              </a:ext>
            </a:extLst>
          </p:cNvPr>
          <p:cNvSpPr>
            <a:spLocks noChangeShapeType="1"/>
          </p:cNvSpPr>
          <p:nvPr/>
        </p:nvSpPr>
        <p:spPr bwMode="auto">
          <a:xfrm>
            <a:off x="6561719" y="35286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9">
            <a:extLst>
              <a:ext uri="{FF2B5EF4-FFF2-40B4-BE49-F238E27FC236}">
                <a16:creationId xmlns:a16="http://schemas.microsoft.com/office/drawing/2014/main" id="{753B12E4-EF91-7CD0-FBB6-8B431070EB2C}"/>
              </a:ext>
            </a:extLst>
          </p:cNvPr>
          <p:cNvSpPr>
            <a:spLocks noChangeShapeType="1"/>
          </p:cNvSpPr>
          <p:nvPr/>
        </p:nvSpPr>
        <p:spPr bwMode="auto">
          <a:xfrm>
            <a:off x="6561719" y="398912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10">
            <a:extLst>
              <a:ext uri="{FF2B5EF4-FFF2-40B4-BE49-F238E27FC236}">
                <a16:creationId xmlns:a16="http://schemas.microsoft.com/office/drawing/2014/main" id="{C8714B2C-9B76-D002-CC19-811524907223}"/>
              </a:ext>
            </a:extLst>
          </p:cNvPr>
          <p:cNvSpPr>
            <a:spLocks noChangeShapeType="1"/>
          </p:cNvSpPr>
          <p:nvPr/>
        </p:nvSpPr>
        <p:spPr bwMode="auto">
          <a:xfrm>
            <a:off x="6561719" y="443994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Line 11">
            <a:extLst>
              <a:ext uri="{FF2B5EF4-FFF2-40B4-BE49-F238E27FC236}">
                <a16:creationId xmlns:a16="http://schemas.microsoft.com/office/drawing/2014/main" id="{0D7EB65E-DCD6-0330-BB67-AA9BDD2DA21B}"/>
              </a:ext>
            </a:extLst>
          </p:cNvPr>
          <p:cNvSpPr>
            <a:spLocks noChangeShapeType="1"/>
          </p:cNvSpPr>
          <p:nvPr/>
        </p:nvSpPr>
        <p:spPr bwMode="auto">
          <a:xfrm>
            <a:off x="6561719" y="48955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4" name="TextBox 113">
            <a:extLst>
              <a:ext uri="{FF2B5EF4-FFF2-40B4-BE49-F238E27FC236}">
                <a16:creationId xmlns:a16="http://schemas.microsoft.com/office/drawing/2014/main" id="{BF6EEA1B-D164-CFCC-9F06-248E899C37D6}"/>
              </a:ext>
            </a:extLst>
          </p:cNvPr>
          <p:cNvSpPr txBox="1"/>
          <p:nvPr/>
        </p:nvSpPr>
        <p:spPr>
          <a:xfrm rot="16200000">
            <a:off x="5475484" y="3625004"/>
            <a:ext cx="130475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無病率、%</a:t>
            </a:r>
          </a:p>
        </p:txBody>
      </p:sp>
      <p:sp>
        <p:nvSpPr>
          <p:cNvPr id="115" name="TextBox 114">
            <a:extLst>
              <a:ext uri="{FF2B5EF4-FFF2-40B4-BE49-F238E27FC236}">
                <a16:creationId xmlns:a16="http://schemas.microsoft.com/office/drawing/2014/main" id="{B10497C0-3294-C440-AB61-A34800F0E149}"/>
              </a:ext>
            </a:extLst>
          </p:cNvPr>
          <p:cNvSpPr txBox="1"/>
          <p:nvPr/>
        </p:nvSpPr>
        <p:spPr>
          <a:xfrm>
            <a:off x="6123536" y="2475607"/>
            <a:ext cx="482825" cy="27522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16" name="TextBox 115">
            <a:extLst>
              <a:ext uri="{FF2B5EF4-FFF2-40B4-BE49-F238E27FC236}">
                <a16:creationId xmlns:a16="http://schemas.microsoft.com/office/drawing/2014/main" id="{AB97F999-BB9B-0F42-4000-30AB1CAB1473}"/>
              </a:ext>
            </a:extLst>
          </p:cNvPr>
          <p:cNvSpPr txBox="1"/>
          <p:nvPr/>
        </p:nvSpPr>
        <p:spPr>
          <a:xfrm>
            <a:off x="6222923" y="2944315"/>
            <a:ext cx="383438" cy="27522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17" name="TextBox 116">
            <a:extLst>
              <a:ext uri="{FF2B5EF4-FFF2-40B4-BE49-F238E27FC236}">
                <a16:creationId xmlns:a16="http://schemas.microsoft.com/office/drawing/2014/main" id="{264601A1-CC63-24E6-12BC-A65D07C589D2}"/>
              </a:ext>
            </a:extLst>
          </p:cNvPr>
          <p:cNvSpPr txBox="1"/>
          <p:nvPr/>
        </p:nvSpPr>
        <p:spPr>
          <a:xfrm>
            <a:off x="6222923" y="3390124"/>
            <a:ext cx="383438" cy="27522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18" name="TextBox 117">
            <a:extLst>
              <a:ext uri="{FF2B5EF4-FFF2-40B4-BE49-F238E27FC236}">
                <a16:creationId xmlns:a16="http://schemas.microsoft.com/office/drawing/2014/main" id="{CA8AD489-CEF4-ACA9-B5A6-B4091CB9A729}"/>
              </a:ext>
            </a:extLst>
          </p:cNvPr>
          <p:cNvSpPr txBox="1"/>
          <p:nvPr/>
        </p:nvSpPr>
        <p:spPr>
          <a:xfrm>
            <a:off x="6222923" y="3850349"/>
            <a:ext cx="383438" cy="27522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19" name="TextBox 118">
            <a:extLst>
              <a:ext uri="{FF2B5EF4-FFF2-40B4-BE49-F238E27FC236}">
                <a16:creationId xmlns:a16="http://schemas.microsoft.com/office/drawing/2014/main" id="{B75AA7EA-3AD8-1F56-36E2-5EBDEAAA35FB}"/>
              </a:ext>
            </a:extLst>
          </p:cNvPr>
          <p:cNvSpPr txBox="1"/>
          <p:nvPr/>
        </p:nvSpPr>
        <p:spPr>
          <a:xfrm>
            <a:off x="6222923" y="4300962"/>
            <a:ext cx="383438" cy="27522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20" name="TextBox 119">
            <a:extLst>
              <a:ext uri="{FF2B5EF4-FFF2-40B4-BE49-F238E27FC236}">
                <a16:creationId xmlns:a16="http://schemas.microsoft.com/office/drawing/2014/main" id="{C20D8CCB-9BCC-5492-5CCA-84AD54F8CC48}"/>
              </a:ext>
            </a:extLst>
          </p:cNvPr>
          <p:cNvSpPr txBox="1"/>
          <p:nvPr/>
        </p:nvSpPr>
        <p:spPr>
          <a:xfrm>
            <a:off x="6322317" y="4756379"/>
            <a:ext cx="284052" cy="275228"/>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34" name="Freeform 21">
            <a:extLst>
              <a:ext uri="{FF2B5EF4-FFF2-40B4-BE49-F238E27FC236}">
                <a16:creationId xmlns:a16="http://schemas.microsoft.com/office/drawing/2014/main" id="{68780BE0-8852-7AAB-6A13-E98095C4131D}"/>
              </a:ext>
            </a:extLst>
          </p:cNvPr>
          <p:cNvSpPr>
            <a:spLocks/>
          </p:cNvSpPr>
          <p:nvPr/>
        </p:nvSpPr>
        <p:spPr bwMode="auto">
          <a:xfrm>
            <a:off x="6648601" y="2610345"/>
            <a:ext cx="5117669" cy="22918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cxnSp>
        <p:nvCxnSpPr>
          <p:cNvPr id="35" name="Straight Connector 34">
            <a:extLst>
              <a:ext uri="{FF2B5EF4-FFF2-40B4-BE49-F238E27FC236}">
                <a16:creationId xmlns:a16="http://schemas.microsoft.com/office/drawing/2014/main" id="{6FD358E2-0022-1CC5-6BB5-99868B3407DC}"/>
              </a:ext>
            </a:extLst>
          </p:cNvPr>
          <p:cNvCxnSpPr>
            <a:cxnSpLocks/>
          </p:cNvCxnSpPr>
          <p:nvPr/>
        </p:nvCxnSpPr>
        <p:spPr>
          <a:xfrm>
            <a:off x="6808456" y="4281351"/>
            <a:ext cx="252000" cy="962"/>
          </a:xfrm>
          <a:prstGeom prst="line">
            <a:avLst/>
          </a:prstGeom>
          <a:solidFill>
            <a:schemeClr val="tx2"/>
          </a:solid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A9CD38-9FA7-F8BE-7E02-0C98C180200F}"/>
              </a:ext>
            </a:extLst>
          </p:cNvPr>
          <p:cNvCxnSpPr>
            <a:cxnSpLocks/>
          </p:cNvCxnSpPr>
          <p:nvPr/>
        </p:nvCxnSpPr>
        <p:spPr>
          <a:xfrm>
            <a:off x="6808456" y="4558953"/>
            <a:ext cx="252000" cy="962"/>
          </a:xfrm>
          <a:prstGeom prst="line">
            <a:avLst/>
          </a:prstGeom>
          <a:solidFill>
            <a:schemeClr val="tx2"/>
          </a:solidFill>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30885E2-181E-3942-D6C7-444422DC3A45}"/>
              </a:ext>
            </a:extLst>
          </p:cNvPr>
          <p:cNvSpPr txBox="1"/>
          <p:nvPr/>
        </p:nvSpPr>
        <p:spPr>
          <a:xfrm>
            <a:off x="7795579" y="4647577"/>
            <a:ext cx="2929007" cy="276999"/>
          </a:xfrm>
          <a:prstGeom prst="rect">
            <a:avLst/>
          </a:prstGeom>
          <a:noFill/>
        </p:spPr>
        <p:txBody>
          <a:bodyPr wrap="none" rtlCol="0">
            <a:spAutoFit/>
          </a:bodyPr>
          <a:lstStyle/>
          <a:p>
            <a:r>
              <a:rPr lang="ja-JP" sz="1200">
                <a:solidFill>
                  <a:schemeClr val="tx1"/>
                </a:solidFill>
              </a:rPr>
              <a:t>層別尤度比p値：0.4300</a:t>
            </a:r>
          </a:p>
        </p:txBody>
      </p:sp>
      <p:sp>
        <p:nvSpPr>
          <p:cNvPr id="76" name="Line 21">
            <a:extLst>
              <a:ext uri="{FF2B5EF4-FFF2-40B4-BE49-F238E27FC236}">
                <a16:creationId xmlns:a16="http://schemas.microsoft.com/office/drawing/2014/main" id="{11041B00-32CD-0196-261F-2DFB43462299}"/>
              </a:ext>
            </a:extLst>
          </p:cNvPr>
          <p:cNvSpPr>
            <a:spLocks noChangeShapeType="1"/>
          </p:cNvSpPr>
          <p:nvPr/>
        </p:nvSpPr>
        <p:spPr bwMode="auto">
          <a:xfrm>
            <a:off x="11778997"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EE81C908-8199-FCB3-81E9-CC0546827207}"/>
              </a:ext>
            </a:extLst>
          </p:cNvPr>
          <p:cNvSpPr txBox="1"/>
          <p:nvPr/>
        </p:nvSpPr>
        <p:spPr>
          <a:xfrm>
            <a:off x="11652674" y="4963393"/>
            <a:ext cx="24698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78" name="Line 21">
            <a:extLst>
              <a:ext uri="{FF2B5EF4-FFF2-40B4-BE49-F238E27FC236}">
                <a16:creationId xmlns:a16="http://schemas.microsoft.com/office/drawing/2014/main" id="{EC00DFB8-DFCB-A458-E34D-96AB84A0CBC3}"/>
              </a:ext>
            </a:extLst>
          </p:cNvPr>
          <p:cNvSpPr>
            <a:spLocks noChangeShapeType="1"/>
          </p:cNvSpPr>
          <p:nvPr/>
        </p:nvSpPr>
        <p:spPr bwMode="auto">
          <a:xfrm>
            <a:off x="11437249"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3D08504-92C2-5804-8519-8286C1B3763B}"/>
              </a:ext>
            </a:extLst>
          </p:cNvPr>
          <p:cNvSpPr txBox="1"/>
          <p:nvPr/>
        </p:nvSpPr>
        <p:spPr>
          <a:xfrm>
            <a:off x="11310926" y="4963393"/>
            <a:ext cx="24698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80" name="Line 21">
            <a:extLst>
              <a:ext uri="{FF2B5EF4-FFF2-40B4-BE49-F238E27FC236}">
                <a16:creationId xmlns:a16="http://schemas.microsoft.com/office/drawing/2014/main" id="{6320F60B-0ED1-D90C-23F5-0C847FC0897B}"/>
              </a:ext>
            </a:extLst>
          </p:cNvPr>
          <p:cNvSpPr>
            <a:spLocks noChangeShapeType="1"/>
          </p:cNvSpPr>
          <p:nvPr/>
        </p:nvSpPr>
        <p:spPr bwMode="auto">
          <a:xfrm>
            <a:off x="11095500"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0495198F-FB6A-C47B-2742-FCAF886704EE}"/>
              </a:ext>
            </a:extLst>
          </p:cNvPr>
          <p:cNvSpPr txBox="1"/>
          <p:nvPr/>
        </p:nvSpPr>
        <p:spPr>
          <a:xfrm>
            <a:off x="10969178" y="4963393"/>
            <a:ext cx="24698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13</a:t>
            </a:r>
          </a:p>
        </p:txBody>
      </p:sp>
      <p:sp>
        <p:nvSpPr>
          <p:cNvPr id="82" name="Line 21">
            <a:extLst>
              <a:ext uri="{FF2B5EF4-FFF2-40B4-BE49-F238E27FC236}">
                <a16:creationId xmlns:a16="http://schemas.microsoft.com/office/drawing/2014/main" id="{189F4ECE-F265-217E-1D35-65256F8D741E}"/>
              </a:ext>
            </a:extLst>
          </p:cNvPr>
          <p:cNvSpPr>
            <a:spLocks noChangeShapeType="1"/>
          </p:cNvSpPr>
          <p:nvPr/>
        </p:nvSpPr>
        <p:spPr bwMode="auto">
          <a:xfrm>
            <a:off x="10753752"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2AE7BCF-8891-1113-66C6-BA7B73B4C41D}"/>
              </a:ext>
            </a:extLst>
          </p:cNvPr>
          <p:cNvSpPr txBox="1"/>
          <p:nvPr/>
        </p:nvSpPr>
        <p:spPr>
          <a:xfrm>
            <a:off x="10627429" y="4963393"/>
            <a:ext cx="24698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84" name="Line 21">
            <a:extLst>
              <a:ext uri="{FF2B5EF4-FFF2-40B4-BE49-F238E27FC236}">
                <a16:creationId xmlns:a16="http://schemas.microsoft.com/office/drawing/2014/main" id="{D3A561F4-5BF7-31D3-5BC2-F818F2D52CDE}"/>
              </a:ext>
            </a:extLst>
          </p:cNvPr>
          <p:cNvSpPr>
            <a:spLocks noChangeShapeType="1"/>
          </p:cNvSpPr>
          <p:nvPr/>
        </p:nvSpPr>
        <p:spPr bwMode="auto">
          <a:xfrm>
            <a:off x="10412003"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C9E582CD-F38D-E8B5-C9E0-C298F4CA3068}"/>
              </a:ext>
            </a:extLst>
          </p:cNvPr>
          <p:cNvSpPr txBox="1"/>
          <p:nvPr/>
        </p:nvSpPr>
        <p:spPr>
          <a:xfrm>
            <a:off x="10291747" y="4963393"/>
            <a:ext cx="2348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11</a:t>
            </a:r>
          </a:p>
        </p:txBody>
      </p:sp>
      <p:sp>
        <p:nvSpPr>
          <p:cNvPr id="86" name="Line 21">
            <a:extLst>
              <a:ext uri="{FF2B5EF4-FFF2-40B4-BE49-F238E27FC236}">
                <a16:creationId xmlns:a16="http://schemas.microsoft.com/office/drawing/2014/main" id="{BDFAC3AF-AA65-FA0D-8938-08327D532654}"/>
              </a:ext>
            </a:extLst>
          </p:cNvPr>
          <p:cNvSpPr>
            <a:spLocks noChangeShapeType="1"/>
          </p:cNvSpPr>
          <p:nvPr/>
        </p:nvSpPr>
        <p:spPr bwMode="auto">
          <a:xfrm>
            <a:off x="10070255"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A123EE31-CE45-A667-2F9A-A357D350E51F}"/>
              </a:ext>
            </a:extLst>
          </p:cNvPr>
          <p:cNvSpPr txBox="1"/>
          <p:nvPr/>
        </p:nvSpPr>
        <p:spPr>
          <a:xfrm>
            <a:off x="9943932" y="4963393"/>
            <a:ext cx="24698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88" name="Line 21">
            <a:extLst>
              <a:ext uri="{FF2B5EF4-FFF2-40B4-BE49-F238E27FC236}">
                <a16:creationId xmlns:a16="http://schemas.microsoft.com/office/drawing/2014/main" id="{B4580FDC-9C57-A90E-EF39-801537D86EAB}"/>
              </a:ext>
            </a:extLst>
          </p:cNvPr>
          <p:cNvSpPr>
            <a:spLocks noChangeShapeType="1"/>
          </p:cNvSpPr>
          <p:nvPr/>
        </p:nvSpPr>
        <p:spPr bwMode="auto">
          <a:xfrm>
            <a:off x="9728506"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F1A07DA4-5E8B-E71C-0D77-0A1337B0DC3E}"/>
              </a:ext>
            </a:extLst>
          </p:cNvPr>
          <p:cNvSpPr txBox="1"/>
          <p:nvPr/>
        </p:nvSpPr>
        <p:spPr>
          <a:xfrm>
            <a:off x="9647394"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90" name="Line 21">
            <a:extLst>
              <a:ext uri="{FF2B5EF4-FFF2-40B4-BE49-F238E27FC236}">
                <a16:creationId xmlns:a16="http://schemas.microsoft.com/office/drawing/2014/main" id="{F5FE1E92-C53A-8839-7F7C-8DD8A55E2264}"/>
              </a:ext>
            </a:extLst>
          </p:cNvPr>
          <p:cNvSpPr>
            <a:spLocks noChangeShapeType="1"/>
          </p:cNvSpPr>
          <p:nvPr/>
        </p:nvSpPr>
        <p:spPr bwMode="auto">
          <a:xfrm>
            <a:off x="9386758"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567FFC55-3CFB-9B09-BD34-0F1446860B7E}"/>
              </a:ext>
            </a:extLst>
          </p:cNvPr>
          <p:cNvSpPr txBox="1"/>
          <p:nvPr/>
        </p:nvSpPr>
        <p:spPr>
          <a:xfrm>
            <a:off x="9305645"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92" name="Line 21">
            <a:extLst>
              <a:ext uri="{FF2B5EF4-FFF2-40B4-BE49-F238E27FC236}">
                <a16:creationId xmlns:a16="http://schemas.microsoft.com/office/drawing/2014/main" id="{40C55946-36CF-E7C3-A947-90AED5482299}"/>
              </a:ext>
            </a:extLst>
          </p:cNvPr>
          <p:cNvSpPr>
            <a:spLocks noChangeShapeType="1"/>
          </p:cNvSpPr>
          <p:nvPr/>
        </p:nvSpPr>
        <p:spPr bwMode="auto">
          <a:xfrm>
            <a:off x="9045010"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F4712D19-44E1-801D-AE2C-B66CAFAEA4C9}"/>
              </a:ext>
            </a:extLst>
          </p:cNvPr>
          <p:cNvSpPr txBox="1"/>
          <p:nvPr/>
        </p:nvSpPr>
        <p:spPr>
          <a:xfrm>
            <a:off x="8963897"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a:t>
            </a:r>
          </a:p>
        </p:txBody>
      </p:sp>
      <p:sp>
        <p:nvSpPr>
          <p:cNvPr id="94" name="Line 21">
            <a:extLst>
              <a:ext uri="{FF2B5EF4-FFF2-40B4-BE49-F238E27FC236}">
                <a16:creationId xmlns:a16="http://schemas.microsoft.com/office/drawing/2014/main" id="{1AD21F40-5B27-5FD9-5FEE-214B29976301}"/>
              </a:ext>
            </a:extLst>
          </p:cNvPr>
          <p:cNvSpPr>
            <a:spLocks noChangeShapeType="1"/>
          </p:cNvSpPr>
          <p:nvPr/>
        </p:nvSpPr>
        <p:spPr bwMode="auto">
          <a:xfrm>
            <a:off x="8703261"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EFDA5179-AF25-002F-7DF3-B2455738ACD7}"/>
              </a:ext>
            </a:extLst>
          </p:cNvPr>
          <p:cNvSpPr txBox="1"/>
          <p:nvPr/>
        </p:nvSpPr>
        <p:spPr>
          <a:xfrm>
            <a:off x="8622149"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96" name="Line 21">
            <a:extLst>
              <a:ext uri="{FF2B5EF4-FFF2-40B4-BE49-F238E27FC236}">
                <a16:creationId xmlns:a16="http://schemas.microsoft.com/office/drawing/2014/main" id="{1AB0117C-46B1-7F99-D7B3-EF624B951E3F}"/>
              </a:ext>
            </a:extLst>
          </p:cNvPr>
          <p:cNvSpPr>
            <a:spLocks noChangeShapeType="1"/>
          </p:cNvSpPr>
          <p:nvPr/>
        </p:nvSpPr>
        <p:spPr bwMode="auto">
          <a:xfrm>
            <a:off x="8361513"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F5993045-CDA0-FABC-F322-434CEF5BE18D}"/>
              </a:ext>
            </a:extLst>
          </p:cNvPr>
          <p:cNvSpPr txBox="1"/>
          <p:nvPr/>
        </p:nvSpPr>
        <p:spPr>
          <a:xfrm>
            <a:off x="8280400"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98" name="Line 21">
            <a:extLst>
              <a:ext uri="{FF2B5EF4-FFF2-40B4-BE49-F238E27FC236}">
                <a16:creationId xmlns:a16="http://schemas.microsoft.com/office/drawing/2014/main" id="{7341B626-1FC6-BAC1-D3D2-7ACB4410E4E1}"/>
              </a:ext>
            </a:extLst>
          </p:cNvPr>
          <p:cNvSpPr>
            <a:spLocks noChangeShapeType="1"/>
          </p:cNvSpPr>
          <p:nvPr/>
        </p:nvSpPr>
        <p:spPr bwMode="auto">
          <a:xfrm>
            <a:off x="8019764"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E235E153-94E5-183F-7917-91287AB7F653}"/>
              </a:ext>
            </a:extLst>
          </p:cNvPr>
          <p:cNvSpPr txBox="1"/>
          <p:nvPr/>
        </p:nvSpPr>
        <p:spPr>
          <a:xfrm>
            <a:off x="7938652"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100" name="Line 21">
            <a:extLst>
              <a:ext uri="{FF2B5EF4-FFF2-40B4-BE49-F238E27FC236}">
                <a16:creationId xmlns:a16="http://schemas.microsoft.com/office/drawing/2014/main" id="{4143FFC3-F304-51E3-E075-22653B651055}"/>
              </a:ext>
            </a:extLst>
          </p:cNvPr>
          <p:cNvSpPr>
            <a:spLocks noChangeShapeType="1"/>
          </p:cNvSpPr>
          <p:nvPr/>
        </p:nvSpPr>
        <p:spPr bwMode="auto">
          <a:xfrm>
            <a:off x="7678016"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097F073A-9F51-6596-10DB-D02560A2D532}"/>
              </a:ext>
            </a:extLst>
          </p:cNvPr>
          <p:cNvSpPr txBox="1"/>
          <p:nvPr/>
        </p:nvSpPr>
        <p:spPr>
          <a:xfrm>
            <a:off x="7596903"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02" name="Line 21">
            <a:extLst>
              <a:ext uri="{FF2B5EF4-FFF2-40B4-BE49-F238E27FC236}">
                <a16:creationId xmlns:a16="http://schemas.microsoft.com/office/drawing/2014/main" id="{E410E764-83BD-E79E-59CF-D2C03EF6B018}"/>
              </a:ext>
            </a:extLst>
          </p:cNvPr>
          <p:cNvSpPr>
            <a:spLocks noChangeShapeType="1"/>
          </p:cNvSpPr>
          <p:nvPr/>
        </p:nvSpPr>
        <p:spPr bwMode="auto">
          <a:xfrm>
            <a:off x="7336268"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5638C750-6A3B-ECF9-2AD5-2E21AB6C242B}"/>
              </a:ext>
            </a:extLst>
          </p:cNvPr>
          <p:cNvSpPr txBox="1"/>
          <p:nvPr/>
        </p:nvSpPr>
        <p:spPr>
          <a:xfrm>
            <a:off x="7255155"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104" name="Line 21">
            <a:extLst>
              <a:ext uri="{FF2B5EF4-FFF2-40B4-BE49-F238E27FC236}">
                <a16:creationId xmlns:a16="http://schemas.microsoft.com/office/drawing/2014/main" id="{16E6373F-C3C4-A0F2-5AC6-23FD93EDABB0}"/>
              </a:ext>
            </a:extLst>
          </p:cNvPr>
          <p:cNvSpPr>
            <a:spLocks noChangeShapeType="1"/>
          </p:cNvSpPr>
          <p:nvPr/>
        </p:nvSpPr>
        <p:spPr bwMode="auto">
          <a:xfrm>
            <a:off x="6994519"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5D64A4C4-B4CA-AEBE-1282-424197CB67ED}"/>
              </a:ext>
            </a:extLst>
          </p:cNvPr>
          <p:cNvSpPr txBox="1"/>
          <p:nvPr/>
        </p:nvSpPr>
        <p:spPr>
          <a:xfrm>
            <a:off x="6913406"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a:t>
            </a:r>
          </a:p>
        </p:txBody>
      </p:sp>
      <p:sp>
        <p:nvSpPr>
          <p:cNvPr id="106" name="Line 21">
            <a:extLst>
              <a:ext uri="{FF2B5EF4-FFF2-40B4-BE49-F238E27FC236}">
                <a16:creationId xmlns:a16="http://schemas.microsoft.com/office/drawing/2014/main" id="{417550F6-1D5B-AF32-F1E0-548DDB011E50}"/>
              </a:ext>
            </a:extLst>
          </p:cNvPr>
          <p:cNvSpPr>
            <a:spLocks noChangeShapeType="1"/>
          </p:cNvSpPr>
          <p:nvPr/>
        </p:nvSpPr>
        <p:spPr bwMode="auto">
          <a:xfrm>
            <a:off x="6649939"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45E6783E-EAF3-FDDB-1E7F-A85624D2D47A}"/>
              </a:ext>
            </a:extLst>
          </p:cNvPr>
          <p:cNvSpPr txBox="1"/>
          <p:nvPr/>
        </p:nvSpPr>
        <p:spPr>
          <a:xfrm>
            <a:off x="6571658" y="4963393"/>
            <a:ext cx="15656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nvGrpSpPr>
          <p:cNvPr id="4" name="Group 3"/>
          <p:cNvGrpSpPr/>
          <p:nvPr/>
        </p:nvGrpSpPr>
        <p:grpSpPr>
          <a:xfrm>
            <a:off x="6498535" y="5549311"/>
            <a:ext cx="4982549" cy="241980"/>
            <a:chOff x="6527493" y="5549311"/>
            <a:chExt cx="4982549" cy="241980"/>
          </a:xfrm>
        </p:grpSpPr>
        <p:sp>
          <p:nvSpPr>
            <p:cNvPr id="40" name="TextBox 39">
              <a:extLst>
                <a:ext uri="{FF2B5EF4-FFF2-40B4-BE49-F238E27FC236}">
                  <a16:creationId xmlns:a16="http://schemas.microsoft.com/office/drawing/2014/main" id="{C2655AB3-350A-4624-1198-4BBDA281AC03}"/>
                </a:ext>
              </a:extLst>
            </p:cNvPr>
            <p:cNvSpPr txBox="1"/>
            <p:nvPr/>
          </p:nvSpPr>
          <p:spPr>
            <a:xfrm>
              <a:off x="11358791" y="5549311"/>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0</a:t>
              </a:r>
            </a:p>
          </p:txBody>
        </p:sp>
        <p:sp>
          <p:nvSpPr>
            <p:cNvPr id="41" name="TextBox 40">
              <a:extLst>
                <a:ext uri="{FF2B5EF4-FFF2-40B4-BE49-F238E27FC236}">
                  <a16:creationId xmlns:a16="http://schemas.microsoft.com/office/drawing/2014/main" id="{963CB153-EA7C-6DB7-8090-397B70C1D8BD}"/>
                </a:ext>
              </a:extLst>
            </p:cNvPr>
            <p:cNvSpPr txBox="1"/>
            <p:nvPr/>
          </p:nvSpPr>
          <p:spPr>
            <a:xfrm>
              <a:off x="11017043" y="5549311"/>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5</a:t>
              </a:r>
            </a:p>
          </p:txBody>
        </p:sp>
        <p:sp>
          <p:nvSpPr>
            <p:cNvPr id="42" name="TextBox 41">
              <a:extLst>
                <a:ext uri="{FF2B5EF4-FFF2-40B4-BE49-F238E27FC236}">
                  <a16:creationId xmlns:a16="http://schemas.microsoft.com/office/drawing/2014/main" id="{16B1D4C8-C519-741B-76E7-F96D166DAF5D}"/>
                </a:ext>
              </a:extLst>
            </p:cNvPr>
            <p:cNvSpPr txBox="1"/>
            <p:nvPr/>
          </p:nvSpPr>
          <p:spPr>
            <a:xfrm>
              <a:off x="10636022" y="5549311"/>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29</a:t>
              </a:r>
            </a:p>
          </p:txBody>
        </p:sp>
        <p:sp>
          <p:nvSpPr>
            <p:cNvPr id="43" name="TextBox 42">
              <a:extLst>
                <a:ext uri="{FF2B5EF4-FFF2-40B4-BE49-F238E27FC236}">
                  <a16:creationId xmlns:a16="http://schemas.microsoft.com/office/drawing/2014/main" id="{8BA3AD41-FC49-FD54-5C3F-173CA786B932}"/>
                </a:ext>
              </a:extLst>
            </p:cNvPr>
            <p:cNvSpPr txBox="1"/>
            <p:nvPr/>
          </p:nvSpPr>
          <p:spPr>
            <a:xfrm>
              <a:off x="10365272" y="5549311"/>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85</a:t>
              </a:r>
            </a:p>
          </p:txBody>
        </p:sp>
        <p:sp>
          <p:nvSpPr>
            <p:cNvPr id="44" name="TextBox 43">
              <a:extLst>
                <a:ext uri="{FF2B5EF4-FFF2-40B4-BE49-F238E27FC236}">
                  <a16:creationId xmlns:a16="http://schemas.microsoft.com/office/drawing/2014/main" id="{416E471F-5824-76E4-C81D-A675195BB77F}"/>
                </a:ext>
              </a:extLst>
            </p:cNvPr>
            <p:cNvSpPr txBox="1"/>
            <p:nvPr/>
          </p:nvSpPr>
          <p:spPr>
            <a:xfrm>
              <a:off x="9984249" y="554931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183</a:t>
              </a:r>
            </a:p>
          </p:txBody>
        </p:sp>
        <p:sp>
          <p:nvSpPr>
            <p:cNvPr id="45" name="TextBox 44">
              <a:extLst>
                <a:ext uri="{FF2B5EF4-FFF2-40B4-BE49-F238E27FC236}">
                  <a16:creationId xmlns:a16="http://schemas.microsoft.com/office/drawing/2014/main" id="{833D883F-230A-1DCC-92EF-DA00E715AB40}"/>
                </a:ext>
              </a:extLst>
            </p:cNvPr>
            <p:cNvSpPr txBox="1"/>
            <p:nvPr/>
          </p:nvSpPr>
          <p:spPr>
            <a:xfrm>
              <a:off x="9642502" y="554931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382</a:t>
              </a:r>
            </a:p>
          </p:txBody>
        </p:sp>
        <p:sp>
          <p:nvSpPr>
            <p:cNvPr id="46" name="TextBox 45">
              <a:extLst>
                <a:ext uri="{FF2B5EF4-FFF2-40B4-BE49-F238E27FC236}">
                  <a16:creationId xmlns:a16="http://schemas.microsoft.com/office/drawing/2014/main" id="{2EEEE83D-0AEB-FB1F-EC4B-3BD1DCB9E398}"/>
                </a:ext>
              </a:extLst>
            </p:cNvPr>
            <p:cNvSpPr txBox="1"/>
            <p:nvPr/>
          </p:nvSpPr>
          <p:spPr>
            <a:xfrm>
              <a:off x="9300753" y="554931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828</a:t>
              </a:r>
            </a:p>
          </p:txBody>
        </p:sp>
        <p:sp>
          <p:nvSpPr>
            <p:cNvPr id="47" name="TextBox 46">
              <a:extLst>
                <a:ext uri="{FF2B5EF4-FFF2-40B4-BE49-F238E27FC236}">
                  <a16:creationId xmlns:a16="http://schemas.microsoft.com/office/drawing/2014/main" id="{10EBA751-63AD-BBC5-5B13-9753EC07B5F0}"/>
                </a:ext>
              </a:extLst>
            </p:cNvPr>
            <p:cNvSpPr txBox="1"/>
            <p:nvPr/>
          </p:nvSpPr>
          <p:spPr>
            <a:xfrm>
              <a:off x="8919732"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1743</a:t>
              </a:r>
            </a:p>
          </p:txBody>
        </p:sp>
        <p:sp>
          <p:nvSpPr>
            <p:cNvPr id="48" name="TextBox 47">
              <a:extLst>
                <a:ext uri="{FF2B5EF4-FFF2-40B4-BE49-F238E27FC236}">
                  <a16:creationId xmlns:a16="http://schemas.microsoft.com/office/drawing/2014/main" id="{16125AA6-EFDC-609E-60C2-8DAFBF8507F4}"/>
                </a:ext>
              </a:extLst>
            </p:cNvPr>
            <p:cNvSpPr txBox="1"/>
            <p:nvPr/>
          </p:nvSpPr>
          <p:spPr>
            <a:xfrm>
              <a:off x="8577984"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2994</a:t>
              </a:r>
            </a:p>
          </p:txBody>
        </p:sp>
        <p:sp>
          <p:nvSpPr>
            <p:cNvPr id="49" name="TextBox 48">
              <a:extLst>
                <a:ext uri="{FF2B5EF4-FFF2-40B4-BE49-F238E27FC236}">
                  <a16:creationId xmlns:a16="http://schemas.microsoft.com/office/drawing/2014/main" id="{212E611E-4A7D-C6F8-DDFE-3BF365594737}"/>
                </a:ext>
              </a:extLst>
            </p:cNvPr>
            <p:cNvSpPr txBox="1"/>
            <p:nvPr/>
          </p:nvSpPr>
          <p:spPr>
            <a:xfrm>
              <a:off x="8236235"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4157</a:t>
              </a:r>
            </a:p>
          </p:txBody>
        </p:sp>
        <p:sp>
          <p:nvSpPr>
            <p:cNvPr id="50" name="TextBox 49">
              <a:extLst>
                <a:ext uri="{FF2B5EF4-FFF2-40B4-BE49-F238E27FC236}">
                  <a16:creationId xmlns:a16="http://schemas.microsoft.com/office/drawing/2014/main" id="{172ED768-3250-A543-8D9D-C4C9FF97C9DC}"/>
                </a:ext>
              </a:extLst>
            </p:cNvPr>
            <p:cNvSpPr txBox="1"/>
            <p:nvPr/>
          </p:nvSpPr>
          <p:spPr>
            <a:xfrm>
              <a:off x="7894487"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5154</a:t>
              </a:r>
            </a:p>
          </p:txBody>
        </p:sp>
        <p:sp>
          <p:nvSpPr>
            <p:cNvPr id="51" name="TextBox 50">
              <a:extLst>
                <a:ext uri="{FF2B5EF4-FFF2-40B4-BE49-F238E27FC236}">
                  <a16:creationId xmlns:a16="http://schemas.microsoft.com/office/drawing/2014/main" id="{EEFBCF7A-4EB1-1ED9-85F2-BD857C7DC966}"/>
                </a:ext>
              </a:extLst>
            </p:cNvPr>
            <p:cNvSpPr txBox="1"/>
            <p:nvPr/>
          </p:nvSpPr>
          <p:spPr>
            <a:xfrm>
              <a:off x="7552738"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5916</a:t>
              </a:r>
            </a:p>
          </p:txBody>
        </p:sp>
        <p:sp>
          <p:nvSpPr>
            <p:cNvPr id="52" name="TextBox 51">
              <a:extLst>
                <a:ext uri="{FF2B5EF4-FFF2-40B4-BE49-F238E27FC236}">
                  <a16:creationId xmlns:a16="http://schemas.microsoft.com/office/drawing/2014/main" id="{E524A2AB-A773-15DB-5877-CFDADA579648}"/>
                </a:ext>
              </a:extLst>
            </p:cNvPr>
            <p:cNvSpPr txBox="1"/>
            <p:nvPr/>
          </p:nvSpPr>
          <p:spPr>
            <a:xfrm>
              <a:off x="7210990"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6743</a:t>
              </a:r>
            </a:p>
          </p:txBody>
        </p:sp>
        <p:sp>
          <p:nvSpPr>
            <p:cNvPr id="53" name="TextBox 52">
              <a:extLst>
                <a:ext uri="{FF2B5EF4-FFF2-40B4-BE49-F238E27FC236}">
                  <a16:creationId xmlns:a16="http://schemas.microsoft.com/office/drawing/2014/main" id="{87231F69-11BC-CEDA-B9BA-486C529C0450}"/>
                </a:ext>
              </a:extLst>
            </p:cNvPr>
            <p:cNvSpPr txBox="1"/>
            <p:nvPr/>
          </p:nvSpPr>
          <p:spPr>
            <a:xfrm>
              <a:off x="6869241"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7768</a:t>
              </a:r>
            </a:p>
          </p:txBody>
        </p:sp>
        <p:sp>
          <p:nvSpPr>
            <p:cNvPr id="54" name="TextBox 53">
              <a:extLst>
                <a:ext uri="{FF2B5EF4-FFF2-40B4-BE49-F238E27FC236}">
                  <a16:creationId xmlns:a16="http://schemas.microsoft.com/office/drawing/2014/main" id="{0586471C-877D-41B3-51CC-B4B92A087F3C}"/>
                </a:ext>
              </a:extLst>
            </p:cNvPr>
            <p:cNvSpPr txBox="1"/>
            <p:nvPr/>
          </p:nvSpPr>
          <p:spPr>
            <a:xfrm>
              <a:off x="6527493" y="5549311"/>
              <a:ext cx="386892" cy="241980"/>
            </a:xfrm>
            <a:prstGeom prst="rect">
              <a:avLst/>
            </a:prstGeom>
            <a:noFill/>
          </p:spPr>
          <p:txBody>
            <a:bodyPr wrap="none" lIns="36000" tIns="36000" rIns="36000" bIns="36000" rtlCol="0" anchor="t" anchorCtr="0">
              <a:spAutoFit/>
            </a:bodyPr>
            <a:lstStyle/>
            <a:p>
              <a:pPr algn="ctr"/>
              <a:r>
                <a:rPr lang="ja-JP" sz="1050">
                  <a:solidFill>
                    <a:schemeClr val="accent2"/>
                  </a:solidFill>
                  <a:latin typeface="Arial" panose="020B0604020202020204" pitchFamily="34" charset="0"/>
                  <a:ea typeface="MS Mincho"/>
                  <a:cs typeface="Arial" panose="020B0604020202020204" pitchFamily="34" charset="0"/>
                </a:rPr>
                <a:t>8666</a:t>
              </a:r>
            </a:p>
          </p:txBody>
        </p:sp>
      </p:grpSp>
      <p:grpSp>
        <p:nvGrpSpPr>
          <p:cNvPr id="3" name="Group 2"/>
          <p:cNvGrpSpPr/>
          <p:nvPr/>
        </p:nvGrpSpPr>
        <p:grpSpPr>
          <a:xfrm>
            <a:off x="6498535" y="5810614"/>
            <a:ext cx="4659249" cy="241980"/>
            <a:chOff x="6456495" y="6012754"/>
            <a:chExt cx="4659249" cy="241980"/>
          </a:xfrm>
        </p:grpSpPr>
        <p:sp>
          <p:nvSpPr>
            <p:cNvPr id="62" name="TextBox 61">
              <a:extLst>
                <a:ext uri="{FF2B5EF4-FFF2-40B4-BE49-F238E27FC236}">
                  <a16:creationId xmlns:a16="http://schemas.microsoft.com/office/drawing/2014/main" id="{74125B0C-0C1B-7205-711F-D898D4E25BCB}"/>
                </a:ext>
              </a:extLst>
            </p:cNvPr>
            <p:cNvSpPr txBox="1"/>
            <p:nvPr/>
          </p:nvSpPr>
          <p:spPr>
            <a:xfrm>
              <a:off x="10964493" y="6012754"/>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0</a:t>
              </a:r>
            </a:p>
          </p:txBody>
        </p:sp>
        <p:sp>
          <p:nvSpPr>
            <p:cNvPr id="63" name="TextBox 62">
              <a:extLst>
                <a:ext uri="{FF2B5EF4-FFF2-40B4-BE49-F238E27FC236}">
                  <a16:creationId xmlns:a16="http://schemas.microsoft.com/office/drawing/2014/main" id="{52DFEA3F-9968-C300-7997-BC0C416768A6}"/>
                </a:ext>
              </a:extLst>
            </p:cNvPr>
            <p:cNvSpPr txBox="1"/>
            <p:nvPr/>
          </p:nvSpPr>
          <p:spPr>
            <a:xfrm>
              <a:off x="10612234" y="6012754"/>
              <a:ext cx="151251"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6</a:t>
              </a:r>
            </a:p>
          </p:txBody>
        </p:sp>
        <p:sp>
          <p:nvSpPr>
            <p:cNvPr id="64" name="TextBox 63">
              <a:extLst>
                <a:ext uri="{FF2B5EF4-FFF2-40B4-BE49-F238E27FC236}">
                  <a16:creationId xmlns:a16="http://schemas.microsoft.com/office/drawing/2014/main" id="{0CB754EB-7574-2B4A-7FC9-69C05BBB2280}"/>
                </a:ext>
              </a:extLst>
            </p:cNvPr>
            <p:cNvSpPr txBox="1"/>
            <p:nvPr/>
          </p:nvSpPr>
          <p:spPr>
            <a:xfrm>
              <a:off x="10294274" y="6012754"/>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16</a:t>
              </a:r>
            </a:p>
          </p:txBody>
        </p:sp>
        <p:sp>
          <p:nvSpPr>
            <p:cNvPr id="65" name="TextBox 64">
              <a:extLst>
                <a:ext uri="{FF2B5EF4-FFF2-40B4-BE49-F238E27FC236}">
                  <a16:creationId xmlns:a16="http://schemas.microsoft.com/office/drawing/2014/main" id="{68E5F416-3EF2-48BB-204B-CF54C1B6FD44}"/>
                </a:ext>
              </a:extLst>
            </p:cNvPr>
            <p:cNvSpPr txBox="1"/>
            <p:nvPr/>
          </p:nvSpPr>
          <p:spPr>
            <a:xfrm>
              <a:off x="9952525" y="6012754"/>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32</a:t>
              </a:r>
            </a:p>
          </p:txBody>
        </p:sp>
        <p:sp>
          <p:nvSpPr>
            <p:cNvPr id="66" name="TextBox 65">
              <a:extLst>
                <a:ext uri="{FF2B5EF4-FFF2-40B4-BE49-F238E27FC236}">
                  <a16:creationId xmlns:a16="http://schemas.microsoft.com/office/drawing/2014/main" id="{0D0A1D24-C97E-FE27-A331-43FDAE15F905}"/>
                </a:ext>
              </a:extLst>
            </p:cNvPr>
            <p:cNvSpPr txBox="1"/>
            <p:nvPr/>
          </p:nvSpPr>
          <p:spPr>
            <a:xfrm>
              <a:off x="9610778" y="6012754"/>
              <a:ext cx="229797"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96</a:t>
              </a:r>
            </a:p>
          </p:txBody>
        </p:sp>
        <p:sp>
          <p:nvSpPr>
            <p:cNvPr id="67" name="TextBox 66">
              <a:extLst>
                <a:ext uri="{FF2B5EF4-FFF2-40B4-BE49-F238E27FC236}">
                  <a16:creationId xmlns:a16="http://schemas.microsoft.com/office/drawing/2014/main" id="{CB1EE3CE-2D4E-F072-0017-1E65C5CF3084}"/>
                </a:ext>
              </a:extLst>
            </p:cNvPr>
            <p:cNvSpPr txBox="1"/>
            <p:nvPr/>
          </p:nvSpPr>
          <p:spPr>
            <a:xfrm>
              <a:off x="9229755" y="6012754"/>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227</a:t>
              </a:r>
            </a:p>
          </p:txBody>
        </p:sp>
        <p:sp>
          <p:nvSpPr>
            <p:cNvPr id="68" name="TextBox 67">
              <a:extLst>
                <a:ext uri="{FF2B5EF4-FFF2-40B4-BE49-F238E27FC236}">
                  <a16:creationId xmlns:a16="http://schemas.microsoft.com/office/drawing/2014/main" id="{457EB915-CEF7-6799-7BC4-FE47367F9FD2}"/>
                </a:ext>
              </a:extLst>
            </p:cNvPr>
            <p:cNvSpPr txBox="1"/>
            <p:nvPr/>
          </p:nvSpPr>
          <p:spPr>
            <a:xfrm>
              <a:off x="8888007" y="6012754"/>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442</a:t>
              </a:r>
            </a:p>
          </p:txBody>
        </p:sp>
        <p:sp>
          <p:nvSpPr>
            <p:cNvPr id="69" name="TextBox 68">
              <a:extLst>
                <a:ext uri="{FF2B5EF4-FFF2-40B4-BE49-F238E27FC236}">
                  <a16:creationId xmlns:a16="http://schemas.microsoft.com/office/drawing/2014/main" id="{E4F3A7F7-A508-F76C-4A7A-4A0126F14CAC}"/>
                </a:ext>
              </a:extLst>
            </p:cNvPr>
            <p:cNvSpPr txBox="1"/>
            <p:nvPr/>
          </p:nvSpPr>
          <p:spPr>
            <a:xfrm>
              <a:off x="8546259" y="6012754"/>
              <a:ext cx="308345"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727</a:t>
              </a:r>
            </a:p>
          </p:txBody>
        </p:sp>
        <p:sp>
          <p:nvSpPr>
            <p:cNvPr id="70" name="TextBox 69">
              <a:extLst>
                <a:ext uri="{FF2B5EF4-FFF2-40B4-BE49-F238E27FC236}">
                  <a16:creationId xmlns:a16="http://schemas.microsoft.com/office/drawing/2014/main" id="{288E4EAA-FB88-A62E-D2EC-163AA0A6F35F}"/>
                </a:ext>
              </a:extLst>
            </p:cNvPr>
            <p:cNvSpPr txBox="1"/>
            <p:nvPr/>
          </p:nvSpPr>
          <p:spPr>
            <a:xfrm>
              <a:off x="8165237" y="6012754"/>
              <a:ext cx="38689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1048</a:t>
              </a:r>
            </a:p>
          </p:txBody>
        </p:sp>
        <p:sp>
          <p:nvSpPr>
            <p:cNvPr id="71" name="TextBox 70">
              <a:extLst>
                <a:ext uri="{FF2B5EF4-FFF2-40B4-BE49-F238E27FC236}">
                  <a16:creationId xmlns:a16="http://schemas.microsoft.com/office/drawing/2014/main" id="{5E5C77AF-F508-859F-F43C-5740548094FB}"/>
                </a:ext>
              </a:extLst>
            </p:cNvPr>
            <p:cNvSpPr txBox="1"/>
            <p:nvPr/>
          </p:nvSpPr>
          <p:spPr>
            <a:xfrm>
              <a:off x="7823489" y="6012754"/>
              <a:ext cx="38689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1334</a:t>
              </a:r>
            </a:p>
          </p:txBody>
        </p:sp>
        <p:sp>
          <p:nvSpPr>
            <p:cNvPr id="72" name="TextBox 71">
              <a:extLst>
                <a:ext uri="{FF2B5EF4-FFF2-40B4-BE49-F238E27FC236}">
                  <a16:creationId xmlns:a16="http://schemas.microsoft.com/office/drawing/2014/main" id="{9745BAF9-3ABD-0712-0184-FE80EA240B32}"/>
                </a:ext>
              </a:extLst>
            </p:cNvPr>
            <p:cNvSpPr txBox="1"/>
            <p:nvPr/>
          </p:nvSpPr>
          <p:spPr>
            <a:xfrm>
              <a:off x="7481740" y="6012754"/>
              <a:ext cx="38689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1558</a:t>
              </a:r>
            </a:p>
          </p:txBody>
        </p:sp>
        <p:sp>
          <p:nvSpPr>
            <p:cNvPr id="73" name="TextBox 72">
              <a:extLst>
                <a:ext uri="{FF2B5EF4-FFF2-40B4-BE49-F238E27FC236}">
                  <a16:creationId xmlns:a16="http://schemas.microsoft.com/office/drawing/2014/main" id="{7A67DAF7-83B3-464C-6480-F03B53027CA0}"/>
                </a:ext>
              </a:extLst>
            </p:cNvPr>
            <p:cNvSpPr txBox="1"/>
            <p:nvPr/>
          </p:nvSpPr>
          <p:spPr>
            <a:xfrm>
              <a:off x="7139992" y="6012754"/>
              <a:ext cx="38689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1846</a:t>
              </a:r>
            </a:p>
          </p:txBody>
        </p:sp>
        <p:sp>
          <p:nvSpPr>
            <p:cNvPr id="74" name="TextBox 73">
              <a:extLst>
                <a:ext uri="{FF2B5EF4-FFF2-40B4-BE49-F238E27FC236}">
                  <a16:creationId xmlns:a16="http://schemas.microsoft.com/office/drawing/2014/main" id="{DE87DE6B-4979-313A-EAC2-0D26B29CB8A0}"/>
                </a:ext>
              </a:extLst>
            </p:cNvPr>
            <p:cNvSpPr txBox="1"/>
            <p:nvPr/>
          </p:nvSpPr>
          <p:spPr>
            <a:xfrm>
              <a:off x="6798243" y="6012754"/>
              <a:ext cx="38689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2146</a:t>
              </a:r>
            </a:p>
          </p:txBody>
        </p:sp>
        <p:sp>
          <p:nvSpPr>
            <p:cNvPr id="75" name="TextBox 74">
              <a:extLst>
                <a:ext uri="{FF2B5EF4-FFF2-40B4-BE49-F238E27FC236}">
                  <a16:creationId xmlns:a16="http://schemas.microsoft.com/office/drawing/2014/main" id="{5B73FCBA-7699-F79E-D03A-B48F437D22BB}"/>
                </a:ext>
              </a:extLst>
            </p:cNvPr>
            <p:cNvSpPr txBox="1"/>
            <p:nvPr/>
          </p:nvSpPr>
          <p:spPr>
            <a:xfrm>
              <a:off x="6456495" y="6012754"/>
              <a:ext cx="38689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2420</a:t>
              </a:r>
            </a:p>
          </p:txBody>
        </p:sp>
      </p:grpSp>
      <p:sp>
        <p:nvSpPr>
          <p:cNvPr id="56" name="TextBox 55">
            <a:extLst>
              <a:ext uri="{FF2B5EF4-FFF2-40B4-BE49-F238E27FC236}">
                <a16:creationId xmlns:a16="http://schemas.microsoft.com/office/drawing/2014/main" id="{3B2ED2D1-5A14-ECB7-F7C2-4AABE75E64CF}"/>
              </a:ext>
            </a:extLst>
          </p:cNvPr>
          <p:cNvSpPr txBox="1"/>
          <p:nvPr/>
        </p:nvSpPr>
        <p:spPr>
          <a:xfrm>
            <a:off x="356350" y="5527821"/>
            <a:ext cx="532517" cy="261610"/>
          </a:xfrm>
          <a:prstGeom prst="rect">
            <a:avLst/>
          </a:prstGeom>
          <a:noFill/>
        </p:spPr>
        <p:txBody>
          <a:bodyPr wrap="none" rtlCol="0">
            <a:spAutoFit/>
          </a:bodyPr>
          <a:lstStyle/>
          <a:p>
            <a:pPr algn="r"/>
            <a:r>
              <a:rPr lang="ja-JP" sz="1050">
                <a:solidFill>
                  <a:schemeClr val="accent2"/>
                </a:solidFill>
              </a:rPr>
              <a:t>&lt;70 y</a:t>
            </a:r>
          </a:p>
        </p:txBody>
      </p:sp>
      <p:sp>
        <p:nvSpPr>
          <p:cNvPr id="57" name="TextBox 56">
            <a:extLst>
              <a:ext uri="{FF2B5EF4-FFF2-40B4-BE49-F238E27FC236}">
                <a16:creationId xmlns:a16="http://schemas.microsoft.com/office/drawing/2014/main" id="{2EF7D3FF-1DD9-C01B-29A1-6DB8226C59BC}"/>
              </a:ext>
            </a:extLst>
          </p:cNvPr>
          <p:cNvSpPr txBox="1"/>
          <p:nvPr/>
        </p:nvSpPr>
        <p:spPr>
          <a:xfrm>
            <a:off x="364745" y="5800799"/>
            <a:ext cx="527709" cy="261610"/>
          </a:xfrm>
          <a:prstGeom prst="rect">
            <a:avLst/>
          </a:prstGeom>
          <a:noFill/>
        </p:spPr>
        <p:txBody>
          <a:bodyPr wrap="none" rtlCol="0">
            <a:spAutoFit/>
          </a:bodyPr>
          <a:lstStyle/>
          <a:p>
            <a:pPr algn="r"/>
            <a:r>
              <a:rPr lang="ja-JP" sz="1050">
                <a:solidFill>
                  <a:srgbClr val="B60D27"/>
                </a:solidFill>
              </a:rPr>
              <a:t>≥70 y</a:t>
            </a:r>
          </a:p>
        </p:txBody>
      </p:sp>
      <p:sp>
        <p:nvSpPr>
          <p:cNvPr id="58" name="Graphic 422">
            <a:extLst>
              <a:ext uri="{FF2B5EF4-FFF2-40B4-BE49-F238E27FC236}">
                <a16:creationId xmlns:a16="http://schemas.microsoft.com/office/drawing/2014/main" id="{47C4C8E7-4803-C2AF-3762-7B28F2EAB633}"/>
              </a:ext>
            </a:extLst>
          </p:cNvPr>
          <p:cNvSpPr/>
          <p:nvPr/>
        </p:nvSpPr>
        <p:spPr>
          <a:xfrm>
            <a:off x="6631664" y="2610346"/>
            <a:ext cx="4646494" cy="781690"/>
          </a:xfrm>
          <a:custGeom>
            <a:avLst/>
            <a:gdLst>
              <a:gd name="connsiteX0" fmla="*/ 5504526 w 5504526"/>
              <a:gd name="connsiteY0" fmla="*/ 998877 h 998877"/>
              <a:gd name="connsiteX1" fmla="*/ 5065729 w 5504526"/>
              <a:gd name="connsiteY1" fmla="*/ 998877 h 998877"/>
              <a:gd name="connsiteX2" fmla="*/ 5065729 w 5504526"/>
              <a:gd name="connsiteY2" fmla="*/ 913258 h 998877"/>
              <a:gd name="connsiteX3" fmla="*/ 4712561 w 5504526"/>
              <a:gd name="connsiteY3" fmla="*/ 913258 h 998877"/>
              <a:gd name="connsiteX4" fmla="*/ 4712561 w 5504526"/>
              <a:gd name="connsiteY4" fmla="*/ 866883 h 998877"/>
              <a:gd name="connsiteX5" fmla="*/ 4152471 w 5504526"/>
              <a:gd name="connsiteY5" fmla="*/ 866883 h 998877"/>
              <a:gd name="connsiteX6" fmla="*/ 4152471 w 5504526"/>
              <a:gd name="connsiteY6" fmla="*/ 856180 h 998877"/>
              <a:gd name="connsiteX7" fmla="*/ 3920595 w 5504526"/>
              <a:gd name="connsiteY7" fmla="*/ 856180 h 998877"/>
              <a:gd name="connsiteX8" fmla="*/ 3920595 w 5504526"/>
              <a:gd name="connsiteY8" fmla="*/ 849045 h 998877"/>
              <a:gd name="connsiteX9" fmla="*/ 3356934 w 5504526"/>
              <a:gd name="connsiteY9" fmla="*/ 849045 h 998877"/>
              <a:gd name="connsiteX10" fmla="*/ 3356934 w 5504526"/>
              <a:gd name="connsiteY10" fmla="*/ 838343 h 998877"/>
              <a:gd name="connsiteX11" fmla="*/ 3139326 w 5504526"/>
              <a:gd name="connsiteY11" fmla="*/ 838343 h 998877"/>
              <a:gd name="connsiteX12" fmla="*/ 3139326 w 5504526"/>
              <a:gd name="connsiteY12" fmla="*/ 820505 h 998877"/>
              <a:gd name="connsiteX13" fmla="*/ 2993060 w 5504526"/>
              <a:gd name="connsiteY13" fmla="*/ 820505 h 998877"/>
              <a:gd name="connsiteX14" fmla="*/ 2993060 w 5504526"/>
              <a:gd name="connsiteY14" fmla="*/ 813371 h 998877"/>
              <a:gd name="connsiteX15" fmla="*/ 2828963 w 5504526"/>
              <a:gd name="connsiteY15" fmla="*/ 813371 h 998877"/>
              <a:gd name="connsiteX16" fmla="*/ 2828963 w 5504526"/>
              <a:gd name="connsiteY16" fmla="*/ 802669 h 998877"/>
              <a:gd name="connsiteX17" fmla="*/ 2468651 w 5504526"/>
              <a:gd name="connsiteY17" fmla="*/ 802669 h 998877"/>
              <a:gd name="connsiteX18" fmla="*/ 2468651 w 5504526"/>
              <a:gd name="connsiteY18" fmla="*/ 788399 h 998877"/>
              <a:gd name="connsiteX19" fmla="*/ 2229631 w 5504526"/>
              <a:gd name="connsiteY19" fmla="*/ 788399 h 998877"/>
              <a:gd name="connsiteX20" fmla="*/ 2229631 w 5504526"/>
              <a:gd name="connsiteY20" fmla="*/ 781264 h 998877"/>
              <a:gd name="connsiteX21" fmla="*/ 2022729 w 5504526"/>
              <a:gd name="connsiteY21" fmla="*/ 781264 h 998877"/>
              <a:gd name="connsiteX22" fmla="*/ 2022729 w 5504526"/>
              <a:gd name="connsiteY22" fmla="*/ 759860 h 998877"/>
              <a:gd name="connsiteX23" fmla="*/ 1858623 w 5504526"/>
              <a:gd name="connsiteY23" fmla="*/ 759860 h 998877"/>
              <a:gd name="connsiteX24" fmla="*/ 1858623 w 5504526"/>
              <a:gd name="connsiteY24" fmla="*/ 749158 h 998877"/>
              <a:gd name="connsiteX25" fmla="*/ 1712357 w 5504526"/>
              <a:gd name="connsiteY25" fmla="*/ 749158 h 998877"/>
              <a:gd name="connsiteX26" fmla="*/ 1712357 w 5504526"/>
              <a:gd name="connsiteY26" fmla="*/ 724186 h 998877"/>
              <a:gd name="connsiteX27" fmla="*/ 1566091 w 5504526"/>
              <a:gd name="connsiteY27" fmla="*/ 724186 h 998877"/>
              <a:gd name="connsiteX28" fmla="*/ 1566091 w 5504526"/>
              <a:gd name="connsiteY28" fmla="*/ 699214 h 998877"/>
              <a:gd name="connsiteX29" fmla="*/ 1416263 w 5504526"/>
              <a:gd name="connsiteY29" fmla="*/ 699214 h 998877"/>
              <a:gd name="connsiteX30" fmla="*/ 1416263 w 5504526"/>
              <a:gd name="connsiteY30" fmla="*/ 695646 h 998877"/>
              <a:gd name="connsiteX31" fmla="*/ 1312812 w 5504526"/>
              <a:gd name="connsiteY31" fmla="*/ 695646 h 998877"/>
              <a:gd name="connsiteX32" fmla="*/ 1312812 w 5504526"/>
              <a:gd name="connsiteY32" fmla="*/ 674241 h 998877"/>
              <a:gd name="connsiteX33" fmla="*/ 1212923 w 5504526"/>
              <a:gd name="connsiteY33" fmla="*/ 674241 h 998877"/>
              <a:gd name="connsiteX34" fmla="*/ 1212923 w 5504526"/>
              <a:gd name="connsiteY34" fmla="*/ 649270 h 998877"/>
              <a:gd name="connsiteX35" fmla="*/ 1084498 w 5504526"/>
              <a:gd name="connsiteY35" fmla="*/ 649270 h 998877"/>
              <a:gd name="connsiteX36" fmla="*/ 1084498 w 5504526"/>
              <a:gd name="connsiteY36" fmla="*/ 606461 h 998877"/>
              <a:gd name="connsiteX37" fmla="*/ 988171 w 5504526"/>
              <a:gd name="connsiteY37" fmla="*/ 606461 h 998877"/>
              <a:gd name="connsiteX38" fmla="*/ 988171 w 5504526"/>
              <a:gd name="connsiteY38" fmla="*/ 592191 h 998877"/>
              <a:gd name="connsiteX39" fmla="*/ 902557 w 5504526"/>
              <a:gd name="connsiteY39" fmla="*/ 592191 h 998877"/>
              <a:gd name="connsiteX40" fmla="*/ 902557 w 5504526"/>
              <a:gd name="connsiteY40" fmla="*/ 560084 h 998877"/>
              <a:gd name="connsiteX41" fmla="*/ 841910 w 5504526"/>
              <a:gd name="connsiteY41" fmla="*/ 560084 h 998877"/>
              <a:gd name="connsiteX42" fmla="*/ 841910 w 5504526"/>
              <a:gd name="connsiteY42" fmla="*/ 531545 h 998877"/>
              <a:gd name="connsiteX43" fmla="*/ 802669 w 5504526"/>
              <a:gd name="connsiteY43" fmla="*/ 531545 h 998877"/>
              <a:gd name="connsiteX44" fmla="*/ 802669 w 5504526"/>
              <a:gd name="connsiteY44" fmla="*/ 510140 h 998877"/>
              <a:gd name="connsiteX45" fmla="*/ 759860 w 5504526"/>
              <a:gd name="connsiteY45" fmla="*/ 510140 h 998877"/>
              <a:gd name="connsiteX46" fmla="*/ 759860 w 5504526"/>
              <a:gd name="connsiteY46" fmla="*/ 478034 h 998877"/>
              <a:gd name="connsiteX47" fmla="*/ 695646 w 5504526"/>
              <a:gd name="connsiteY47" fmla="*/ 478034 h 998877"/>
              <a:gd name="connsiteX48" fmla="*/ 695646 w 5504526"/>
              <a:gd name="connsiteY48" fmla="*/ 445926 h 998877"/>
              <a:gd name="connsiteX49" fmla="*/ 656405 w 5504526"/>
              <a:gd name="connsiteY49" fmla="*/ 445926 h 998877"/>
              <a:gd name="connsiteX50" fmla="*/ 656405 w 5504526"/>
              <a:gd name="connsiteY50" fmla="*/ 413820 h 998877"/>
              <a:gd name="connsiteX51" fmla="*/ 592191 w 5504526"/>
              <a:gd name="connsiteY51" fmla="*/ 413820 h 998877"/>
              <a:gd name="connsiteX52" fmla="*/ 592191 w 5504526"/>
              <a:gd name="connsiteY52" fmla="*/ 378146 h 998877"/>
              <a:gd name="connsiteX53" fmla="*/ 585056 w 5504526"/>
              <a:gd name="connsiteY53" fmla="*/ 378146 h 998877"/>
              <a:gd name="connsiteX54" fmla="*/ 585056 w 5504526"/>
              <a:gd name="connsiteY54" fmla="*/ 349607 h 998877"/>
              <a:gd name="connsiteX55" fmla="*/ 524410 w 5504526"/>
              <a:gd name="connsiteY55" fmla="*/ 349607 h 998877"/>
              <a:gd name="connsiteX56" fmla="*/ 524410 w 5504526"/>
              <a:gd name="connsiteY56" fmla="*/ 306797 h 998877"/>
              <a:gd name="connsiteX57" fmla="*/ 463764 w 5504526"/>
              <a:gd name="connsiteY57" fmla="*/ 306797 h 998877"/>
              <a:gd name="connsiteX58" fmla="*/ 463764 w 5504526"/>
              <a:gd name="connsiteY58" fmla="*/ 278259 h 998877"/>
              <a:gd name="connsiteX59" fmla="*/ 445927 w 5504526"/>
              <a:gd name="connsiteY59" fmla="*/ 278259 h 998877"/>
              <a:gd name="connsiteX60" fmla="*/ 445927 w 5504526"/>
              <a:gd name="connsiteY60" fmla="*/ 239017 h 998877"/>
              <a:gd name="connsiteX61" fmla="*/ 413820 w 5504526"/>
              <a:gd name="connsiteY61" fmla="*/ 239017 h 998877"/>
              <a:gd name="connsiteX62" fmla="*/ 413820 w 5504526"/>
              <a:gd name="connsiteY62" fmla="*/ 203343 h 998877"/>
              <a:gd name="connsiteX63" fmla="*/ 385281 w 5504526"/>
              <a:gd name="connsiteY63" fmla="*/ 203343 h 998877"/>
              <a:gd name="connsiteX64" fmla="*/ 385281 w 5504526"/>
              <a:gd name="connsiteY64" fmla="*/ 178371 h 998877"/>
              <a:gd name="connsiteX65" fmla="*/ 363876 w 5504526"/>
              <a:gd name="connsiteY65" fmla="*/ 178371 h 998877"/>
              <a:gd name="connsiteX66" fmla="*/ 363876 w 5504526"/>
              <a:gd name="connsiteY66" fmla="*/ 156966 h 998877"/>
              <a:gd name="connsiteX67" fmla="*/ 324635 w 5504526"/>
              <a:gd name="connsiteY67" fmla="*/ 156966 h 998877"/>
              <a:gd name="connsiteX68" fmla="*/ 324635 w 5504526"/>
              <a:gd name="connsiteY68" fmla="*/ 124859 h 998877"/>
              <a:gd name="connsiteX69" fmla="*/ 271123 w 5504526"/>
              <a:gd name="connsiteY69" fmla="*/ 124859 h 998877"/>
              <a:gd name="connsiteX70" fmla="*/ 271123 w 5504526"/>
              <a:gd name="connsiteY70" fmla="*/ 92753 h 998877"/>
              <a:gd name="connsiteX71" fmla="*/ 235449 w 5504526"/>
              <a:gd name="connsiteY71" fmla="*/ 92753 h 998877"/>
              <a:gd name="connsiteX72" fmla="*/ 235449 w 5504526"/>
              <a:gd name="connsiteY72" fmla="*/ 67781 h 998877"/>
              <a:gd name="connsiteX73" fmla="*/ 214045 w 5504526"/>
              <a:gd name="connsiteY73" fmla="*/ 67781 h 998877"/>
              <a:gd name="connsiteX74" fmla="*/ 214045 w 5504526"/>
              <a:gd name="connsiteY74" fmla="*/ 28539 h 998877"/>
              <a:gd name="connsiteX75" fmla="*/ 146264 w 5504526"/>
              <a:gd name="connsiteY75" fmla="*/ 28539 h 998877"/>
              <a:gd name="connsiteX76" fmla="*/ 146264 w 5504526"/>
              <a:gd name="connsiteY76" fmla="*/ 17837 h 998877"/>
              <a:gd name="connsiteX77" fmla="*/ 107023 w 5504526"/>
              <a:gd name="connsiteY77" fmla="*/ 17837 h 998877"/>
              <a:gd name="connsiteX78" fmla="*/ 107023 w 5504526"/>
              <a:gd name="connsiteY78" fmla="*/ 0 h 998877"/>
              <a:gd name="connsiteX79" fmla="*/ 0 w 5504526"/>
              <a:gd name="connsiteY79" fmla="*/ 0 h 9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504526" h="998877">
                <a:moveTo>
                  <a:pt x="5504526" y="998877"/>
                </a:moveTo>
                <a:lnTo>
                  <a:pt x="5065729" y="998877"/>
                </a:lnTo>
                <a:lnTo>
                  <a:pt x="5065729" y="913258"/>
                </a:lnTo>
                <a:lnTo>
                  <a:pt x="4712561" y="913258"/>
                </a:lnTo>
                <a:lnTo>
                  <a:pt x="4712561" y="866883"/>
                </a:lnTo>
                <a:lnTo>
                  <a:pt x="4152471" y="866883"/>
                </a:lnTo>
                <a:lnTo>
                  <a:pt x="4152471" y="856180"/>
                </a:lnTo>
                <a:lnTo>
                  <a:pt x="3920595" y="856180"/>
                </a:lnTo>
                <a:lnTo>
                  <a:pt x="3920595" y="849045"/>
                </a:lnTo>
                <a:lnTo>
                  <a:pt x="3356934" y="849045"/>
                </a:lnTo>
                <a:lnTo>
                  <a:pt x="3356934" y="838343"/>
                </a:lnTo>
                <a:lnTo>
                  <a:pt x="3139326" y="838343"/>
                </a:lnTo>
                <a:lnTo>
                  <a:pt x="3139326" y="820505"/>
                </a:lnTo>
                <a:lnTo>
                  <a:pt x="2993060" y="820505"/>
                </a:lnTo>
                <a:lnTo>
                  <a:pt x="2993060" y="813371"/>
                </a:lnTo>
                <a:lnTo>
                  <a:pt x="2828963" y="813371"/>
                </a:lnTo>
                <a:lnTo>
                  <a:pt x="2828963" y="802669"/>
                </a:lnTo>
                <a:lnTo>
                  <a:pt x="2468651" y="802669"/>
                </a:lnTo>
                <a:lnTo>
                  <a:pt x="2468651" y="788399"/>
                </a:lnTo>
                <a:lnTo>
                  <a:pt x="2229631" y="788399"/>
                </a:lnTo>
                <a:lnTo>
                  <a:pt x="2229631" y="781264"/>
                </a:lnTo>
                <a:lnTo>
                  <a:pt x="2022729" y="781264"/>
                </a:lnTo>
                <a:lnTo>
                  <a:pt x="2022729" y="759860"/>
                </a:lnTo>
                <a:lnTo>
                  <a:pt x="1858623" y="759860"/>
                </a:lnTo>
                <a:lnTo>
                  <a:pt x="1858623" y="749158"/>
                </a:lnTo>
                <a:lnTo>
                  <a:pt x="1712357" y="749158"/>
                </a:lnTo>
                <a:lnTo>
                  <a:pt x="1712357" y="724186"/>
                </a:lnTo>
                <a:lnTo>
                  <a:pt x="1566091" y="724186"/>
                </a:lnTo>
                <a:lnTo>
                  <a:pt x="1566091" y="699214"/>
                </a:lnTo>
                <a:lnTo>
                  <a:pt x="1416263" y="699214"/>
                </a:lnTo>
                <a:lnTo>
                  <a:pt x="1416263" y="695646"/>
                </a:lnTo>
                <a:lnTo>
                  <a:pt x="1312812" y="695646"/>
                </a:lnTo>
                <a:lnTo>
                  <a:pt x="1312812" y="674241"/>
                </a:lnTo>
                <a:lnTo>
                  <a:pt x="1212923" y="674241"/>
                </a:lnTo>
                <a:lnTo>
                  <a:pt x="1212923" y="649270"/>
                </a:lnTo>
                <a:lnTo>
                  <a:pt x="1084498" y="649270"/>
                </a:lnTo>
                <a:lnTo>
                  <a:pt x="1084498" y="606461"/>
                </a:lnTo>
                <a:lnTo>
                  <a:pt x="988171" y="606461"/>
                </a:lnTo>
                <a:lnTo>
                  <a:pt x="988171" y="592191"/>
                </a:lnTo>
                <a:lnTo>
                  <a:pt x="902557" y="592191"/>
                </a:lnTo>
                <a:lnTo>
                  <a:pt x="902557" y="560084"/>
                </a:lnTo>
                <a:lnTo>
                  <a:pt x="841910" y="560084"/>
                </a:lnTo>
                <a:lnTo>
                  <a:pt x="841910" y="531545"/>
                </a:lnTo>
                <a:lnTo>
                  <a:pt x="802669" y="531545"/>
                </a:lnTo>
                <a:lnTo>
                  <a:pt x="802669" y="510140"/>
                </a:lnTo>
                <a:lnTo>
                  <a:pt x="759860" y="510140"/>
                </a:lnTo>
                <a:lnTo>
                  <a:pt x="759860" y="478034"/>
                </a:lnTo>
                <a:lnTo>
                  <a:pt x="695646" y="478034"/>
                </a:lnTo>
                <a:lnTo>
                  <a:pt x="695646" y="445926"/>
                </a:lnTo>
                <a:lnTo>
                  <a:pt x="656405" y="445926"/>
                </a:lnTo>
                <a:lnTo>
                  <a:pt x="656405" y="413820"/>
                </a:lnTo>
                <a:lnTo>
                  <a:pt x="592191" y="413820"/>
                </a:lnTo>
                <a:lnTo>
                  <a:pt x="592191" y="378146"/>
                </a:lnTo>
                <a:lnTo>
                  <a:pt x="585056" y="378146"/>
                </a:lnTo>
                <a:lnTo>
                  <a:pt x="585056" y="349607"/>
                </a:lnTo>
                <a:lnTo>
                  <a:pt x="524410" y="349607"/>
                </a:lnTo>
                <a:lnTo>
                  <a:pt x="524410" y="306797"/>
                </a:lnTo>
                <a:lnTo>
                  <a:pt x="463764" y="306797"/>
                </a:lnTo>
                <a:lnTo>
                  <a:pt x="463764" y="278259"/>
                </a:lnTo>
                <a:lnTo>
                  <a:pt x="445927" y="278259"/>
                </a:lnTo>
                <a:lnTo>
                  <a:pt x="445927" y="239017"/>
                </a:lnTo>
                <a:lnTo>
                  <a:pt x="413820" y="239017"/>
                </a:lnTo>
                <a:lnTo>
                  <a:pt x="413820" y="203343"/>
                </a:lnTo>
                <a:lnTo>
                  <a:pt x="385281" y="203343"/>
                </a:lnTo>
                <a:lnTo>
                  <a:pt x="385281" y="178371"/>
                </a:lnTo>
                <a:lnTo>
                  <a:pt x="363876" y="178371"/>
                </a:lnTo>
                <a:lnTo>
                  <a:pt x="363876" y="156966"/>
                </a:lnTo>
                <a:lnTo>
                  <a:pt x="324635" y="156966"/>
                </a:lnTo>
                <a:lnTo>
                  <a:pt x="324635" y="124859"/>
                </a:lnTo>
                <a:lnTo>
                  <a:pt x="271123" y="124859"/>
                </a:lnTo>
                <a:lnTo>
                  <a:pt x="271123" y="92753"/>
                </a:lnTo>
                <a:lnTo>
                  <a:pt x="235449" y="92753"/>
                </a:lnTo>
                <a:lnTo>
                  <a:pt x="235449" y="67781"/>
                </a:lnTo>
                <a:lnTo>
                  <a:pt x="214045" y="67781"/>
                </a:lnTo>
                <a:lnTo>
                  <a:pt x="214045" y="28539"/>
                </a:lnTo>
                <a:lnTo>
                  <a:pt x="146264" y="28539"/>
                </a:lnTo>
                <a:lnTo>
                  <a:pt x="146264" y="17837"/>
                </a:lnTo>
                <a:lnTo>
                  <a:pt x="107023" y="17837"/>
                </a:lnTo>
                <a:lnTo>
                  <a:pt x="107023" y="0"/>
                </a:lnTo>
                <a:lnTo>
                  <a:pt x="0" y="0"/>
                </a:lnTo>
              </a:path>
            </a:pathLst>
          </a:custGeom>
          <a:no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Graphic 425">
            <a:extLst>
              <a:ext uri="{FF2B5EF4-FFF2-40B4-BE49-F238E27FC236}">
                <a16:creationId xmlns:a16="http://schemas.microsoft.com/office/drawing/2014/main" id="{FFFB4442-0E70-C909-E15C-C4BC774BE918}"/>
              </a:ext>
            </a:extLst>
          </p:cNvPr>
          <p:cNvSpPr/>
          <p:nvPr/>
        </p:nvSpPr>
        <p:spPr>
          <a:xfrm>
            <a:off x="6631665" y="2610346"/>
            <a:ext cx="4302000" cy="972000"/>
          </a:xfrm>
          <a:custGeom>
            <a:avLst/>
            <a:gdLst>
              <a:gd name="connsiteX0" fmla="*/ 5067548 w 5067547"/>
              <a:gd name="connsiteY0" fmla="*/ 1229535 h 1229534"/>
              <a:gd name="connsiteX1" fmla="*/ 4837205 w 5067547"/>
              <a:gd name="connsiteY1" fmla="*/ 1229535 h 1229534"/>
              <a:gd name="connsiteX2" fmla="*/ 4837205 w 5067547"/>
              <a:gd name="connsiteY2" fmla="*/ 1111253 h 1229534"/>
              <a:gd name="connsiteX3" fmla="*/ 4426325 w 5067547"/>
              <a:gd name="connsiteY3" fmla="*/ 1111253 h 1229534"/>
              <a:gd name="connsiteX4" fmla="*/ 4426325 w 5067547"/>
              <a:gd name="connsiteY4" fmla="*/ 1042768 h 1229534"/>
              <a:gd name="connsiteX5" fmla="*/ 4364070 w 5067547"/>
              <a:gd name="connsiteY5" fmla="*/ 1042768 h 1229534"/>
              <a:gd name="connsiteX6" fmla="*/ 4364070 w 5067547"/>
              <a:gd name="connsiteY6" fmla="*/ 974293 h 1229534"/>
              <a:gd name="connsiteX7" fmla="*/ 4261352 w 5067547"/>
              <a:gd name="connsiteY7" fmla="*/ 974293 h 1229534"/>
              <a:gd name="connsiteX8" fmla="*/ 4261352 w 5067547"/>
              <a:gd name="connsiteY8" fmla="*/ 908921 h 1229534"/>
              <a:gd name="connsiteX9" fmla="*/ 3847357 w 5067547"/>
              <a:gd name="connsiteY9" fmla="*/ 908921 h 1229534"/>
              <a:gd name="connsiteX10" fmla="*/ 3847357 w 5067547"/>
              <a:gd name="connsiteY10" fmla="*/ 880906 h 1229534"/>
              <a:gd name="connsiteX11" fmla="*/ 3607670 w 5067547"/>
              <a:gd name="connsiteY11" fmla="*/ 880906 h 1229534"/>
              <a:gd name="connsiteX12" fmla="*/ 3607670 w 5067547"/>
              <a:gd name="connsiteY12" fmla="*/ 865342 h 1229534"/>
              <a:gd name="connsiteX13" fmla="*/ 3336865 w 5067547"/>
              <a:gd name="connsiteY13" fmla="*/ 865342 h 1229534"/>
              <a:gd name="connsiteX14" fmla="*/ 3336865 w 5067547"/>
              <a:gd name="connsiteY14" fmla="*/ 849780 h 1229534"/>
              <a:gd name="connsiteX15" fmla="*/ 3109636 w 5067547"/>
              <a:gd name="connsiteY15" fmla="*/ 849780 h 1229534"/>
              <a:gd name="connsiteX16" fmla="*/ 3109636 w 5067547"/>
              <a:gd name="connsiteY16" fmla="*/ 837329 h 1229534"/>
              <a:gd name="connsiteX17" fmla="*/ 2957113 w 5067547"/>
              <a:gd name="connsiteY17" fmla="*/ 837329 h 1229534"/>
              <a:gd name="connsiteX18" fmla="*/ 2957113 w 5067547"/>
              <a:gd name="connsiteY18" fmla="*/ 834215 h 1229534"/>
              <a:gd name="connsiteX19" fmla="*/ 2748553 w 5067547"/>
              <a:gd name="connsiteY19" fmla="*/ 834215 h 1229534"/>
              <a:gd name="connsiteX20" fmla="*/ 2748553 w 5067547"/>
              <a:gd name="connsiteY20" fmla="*/ 818652 h 1229534"/>
              <a:gd name="connsiteX21" fmla="*/ 2443506 w 5067547"/>
              <a:gd name="connsiteY21" fmla="*/ 818652 h 1229534"/>
              <a:gd name="connsiteX22" fmla="*/ 2443506 w 5067547"/>
              <a:gd name="connsiteY22" fmla="*/ 806201 h 1229534"/>
              <a:gd name="connsiteX23" fmla="*/ 2269189 w 5067547"/>
              <a:gd name="connsiteY23" fmla="*/ 806201 h 1229534"/>
              <a:gd name="connsiteX24" fmla="*/ 2269189 w 5067547"/>
              <a:gd name="connsiteY24" fmla="*/ 806201 h 1229534"/>
              <a:gd name="connsiteX25" fmla="*/ 2094881 w 5067547"/>
              <a:gd name="connsiteY25" fmla="*/ 806201 h 1229534"/>
              <a:gd name="connsiteX26" fmla="*/ 2094881 w 5067547"/>
              <a:gd name="connsiteY26" fmla="*/ 787524 h 1229534"/>
              <a:gd name="connsiteX27" fmla="*/ 1973485 w 5067547"/>
              <a:gd name="connsiteY27" fmla="*/ 787524 h 1229534"/>
              <a:gd name="connsiteX28" fmla="*/ 1973485 w 5067547"/>
              <a:gd name="connsiteY28" fmla="*/ 768848 h 1229534"/>
              <a:gd name="connsiteX29" fmla="*/ 1911229 w 5067547"/>
              <a:gd name="connsiteY29" fmla="*/ 768848 h 1229534"/>
              <a:gd name="connsiteX30" fmla="*/ 1911229 w 5067547"/>
              <a:gd name="connsiteY30" fmla="*/ 756396 h 1229534"/>
              <a:gd name="connsiteX31" fmla="*/ 1814732 w 5067547"/>
              <a:gd name="connsiteY31" fmla="*/ 756396 h 1229534"/>
              <a:gd name="connsiteX32" fmla="*/ 1814732 w 5067547"/>
              <a:gd name="connsiteY32" fmla="*/ 740834 h 1229534"/>
              <a:gd name="connsiteX33" fmla="*/ 1640415 w 5067547"/>
              <a:gd name="connsiteY33" fmla="*/ 740834 h 1229534"/>
              <a:gd name="connsiteX34" fmla="*/ 1640415 w 5067547"/>
              <a:gd name="connsiteY34" fmla="*/ 740834 h 1229534"/>
              <a:gd name="connsiteX35" fmla="*/ 1603067 w 5067547"/>
              <a:gd name="connsiteY35" fmla="*/ 740834 h 1229534"/>
              <a:gd name="connsiteX36" fmla="*/ 1603067 w 5067547"/>
              <a:gd name="connsiteY36" fmla="*/ 722157 h 1229534"/>
              <a:gd name="connsiteX37" fmla="*/ 1472327 w 5067547"/>
              <a:gd name="connsiteY37" fmla="*/ 722157 h 1229534"/>
              <a:gd name="connsiteX38" fmla="*/ 1472327 w 5067547"/>
              <a:gd name="connsiteY38" fmla="*/ 700368 h 1229534"/>
              <a:gd name="connsiteX39" fmla="*/ 1403852 w 5067547"/>
              <a:gd name="connsiteY39" fmla="*/ 700368 h 1229534"/>
              <a:gd name="connsiteX40" fmla="*/ 1403852 w 5067547"/>
              <a:gd name="connsiteY40" fmla="*/ 694142 h 1229534"/>
              <a:gd name="connsiteX41" fmla="*/ 1310469 w 5067547"/>
              <a:gd name="connsiteY41" fmla="*/ 694142 h 1229534"/>
              <a:gd name="connsiteX42" fmla="*/ 1310469 w 5067547"/>
              <a:gd name="connsiteY42" fmla="*/ 687916 h 1229534"/>
              <a:gd name="connsiteX43" fmla="*/ 1248213 w 5067547"/>
              <a:gd name="connsiteY43" fmla="*/ 687916 h 1229534"/>
              <a:gd name="connsiteX44" fmla="*/ 1248213 w 5067547"/>
              <a:gd name="connsiteY44" fmla="*/ 675465 h 1229534"/>
              <a:gd name="connsiteX45" fmla="*/ 1204636 w 5067547"/>
              <a:gd name="connsiteY45" fmla="*/ 675465 h 1229534"/>
              <a:gd name="connsiteX46" fmla="*/ 1204636 w 5067547"/>
              <a:gd name="connsiteY46" fmla="*/ 656789 h 1229534"/>
              <a:gd name="connsiteX47" fmla="*/ 1108139 w 5067547"/>
              <a:gd name="connsiteY47" fmla="*/ 656789 h 1229534"/>
              <a:gd name="connsiteX48" fmla="*/ 1108139 w 5067547"/>
              <a:gd name="connsiteY48" fmla="*/ 638112 h 1229534"/>
              <a:gd name="connsiteX49" fmla="*/ 1024090 w 5067547"/>
              <a:gd name="connsiteY49" fmla="*/ 638112 h 1229534"/>
              <a:gd name="connsiteX50" fmla="*/ 1024090 w 5067547"/>
              <a:gd name="connsiteY50" fmla="*/ 613211 h 1229534"/>
              <a:gd name="connsiteX51" fmla="*/ 974293 w 5067547"/>
              <a:gd name="connsiteY51" fmla="*/ 613211 h 1229534"/>
              <a:gd name="connsiteX52" fmla="*/ 974293 w 5067547"/>
              <a:gd name="connsiteY52" fmla="*/ 594534 h 1229534"/>
              <a:gd name="connsiteX53" fmla="*/ 927598 w 5067547"/>
              <a:gd name="connsiteY53" fmla="*/ 594534 h 1229534"/>
              <a:gd name="connsiteX54" fmla="*/ 927598 w 5067547"/>
              <a:gd name="connsiteY54" fmla="*/ 578971 h 1229534"/>
              <a:gd name="connsiteX55" fmla="*/ 899583 w 5067547"/>
              <a:gd name="connsiteY55" fmla="*/ 578971 h 1229534"/>
              <a:gd name="connsiteX56" fmla="*/ 899583 w 5067547"/>
              <a:gd name="connsiteY56" fmla="*/ 563407 h 1229534"/>
              <a:gd name="connsiteX57" fmla="*/ 821765 w 5067547"/>
              <a:gd name="connsiteY57" fmla="*/ 563407 h 1229534"/>
              <a:gd name="connsiteX58" fmla="*/ 821765 w 5067547"/>
              <a:gd name="connsiteY58" fmla="*/ 532279 h 1229534"/>
              <a:gd name="connsiteX59" fmla="*/ 790637 w 5067547"/>
              <a:gd name="connsiteY59" fmla="*/ 532279 h 1229534"/>
              <a:gd name="connsiteX60" fmla="*/ 790637 w 5067547"/>
              <a:gd name="connsiteY60" fmla="*/ 510490 h 1229534"/>
              <a:gd name="connsiteX61" fmla="*/ 747059 w 5067547"/>
              <a:gd name="connsiteY61" fmla="*/ 510490 h 1229534"/>
              <a:gd name="connsiteX62" fmla="*/ 747059 w 5067547"/>
              <a:gd name="connsiteY62" fmla="*/ 488701 h 1229534"/>
              <a:gd name="connsiteX63" fmla="*/ 706593 w 5067547"/>
              <a:gd name="connsiteY63" fmla="*/ 488701 h 1229534"/>
              <a:gd name="connsiteX64" fmla="*/ 706593 w 5067547"/>
              <a:gd name="connsiteY64" fmla="*/ 460686 h 1229534"/>
              <a:gd name="connsiteX65" fmla="*/ 647451 w 5067547"/>
              <a:gd name="connsiteY65" fmla="*/ 460686 h 1229534"/>
              <a:gd name="connsiteX66" fmla="*/ 647451 w 5067547"/>
              <a:gd name="connsiteY66" fmla="*/ 429558 h 1229534"/>
              <a:gd name="connsiteX67" fmla="*/ 606985 w 5067547"/>
              <a:gd name="connsiteY67" fmla="*/ 429558 h 1229534"/>
              <a:gd name="connsiteX68" fmla="*/ 606985 w 5067547"/>
              <a:gd name="connsiteY68" fmla="*/ 392205 h 1229534"/>
              <a:gd name="connsiteX69" fmla="*/ 538504 w 5067547"/>
              <a:gd name="connsiteY69" fmla="*/ 392205 h 1229534"/>
              <a:gd name="connsiteX70" fmla="*/ 538504 w 5067547"/>
              <a:gd name="connsiteY70" fmla="*/ 351740 h 1229534"/>
              <a:gd name="connsiteX71" fmla="*/ 482476 w 5067547"/>
              <a:gd name="connsiteY71" fmla="*/ 351740 h 1229534"/>
              <a:gd name="connsiteX72" fmla="*/ 482476 w 5067547"/>
              <a:gd name="connsiteY72" fmla="*/ 308161 h 1229534"/>
              <a:gd name="connsiteX73" fmla="*/ 442010 w 5067547"/>
              <a:gd name="connsiteY73" fmla="*/ 308161 h 1229534"/>
              <a:gd name="connsiteX74" fmla="*/ 442010 w 5067547"/>
              <a:gd name="connsiteY74" fmla="*/ 270808 h 1229534"/>
              <a:gd name="connsiteX75" fmla="*/ 395319 w 5067547"/>
              <a:gd name="connsiteY75" fmla="*/ 270808 h 1229534"/>
              <a:gd name="connsiteX76" fmla="*/ 395319 w 5067547"/>
              <a:gd name="connsiteY76" fmla="*/ 236569 h 1229534"/>
              <a:gd name="connsiteX77" fmla="*/ 376642 w 5067547"/>
              <a:gd name="connsiteY77" fmla="*/ 236569 h 1229534"/>
              <a:gd name="connsiteX78" fmla="*/ 376642 w 5067547"/>
              <a:gd name="connsiteY78" fmla="*/ 211666 h 1229534"/>
              <a:gd name="connsiteX79" fmla="*/ 345515 w 5067547"/>
              <a:gd name="connsiteY79" fmla="*/ 211666 h 1229534"/>
              <a:gd name="connsiteX80" fmla="*/ 345515 w 5067547"/>
              <a:gd name="connsiteY80" fmla="*/ 177426 h 1229534"/>
              <a:gd name="connsiteX81" fmla="*/ 311274 w 5067547"/>
              <a:gd name="connsiteY81" fmla="*/ 177426 h 1229534"/>
              <a:gd name="connsiteX82" fmla="*/ 311274 w 5067547"/>
              <a:gd name="connsiteY82" fmla="*/ 149411 h 1229534"/>
              <a:gd name="connsiteX83" fmla="*/ 258358 w 5067547"/>
              <a:gd name="connsiteY83" fmla="*/ 149411 h 1229534"/>
              <a:gd name="connsiteX84" fmla="*/ 258358 w 5067547"/>
              <a:gd name="connsiteY84" fmla="*/ 115172 h 1229534"/>
              <a:gd name="connsiteX85" fmla="*/ 227230 w 5067547"/>
              <a:gd name="connsiteY85" fmla="*/ 115172 h 1229534"/>
              <a:gd name="connsiteX86" fmla="*/ 227230 w 5067547"/>
              <a:gd name="connsiteY86" fmla="*/ 74706 h 1229534"/>
              <a:gd name="connsiteX87" fmla="*/ 174313 w 5067547"/>
              <a:gd name="connsiteY87" fmla="*/ 74706 h 1229534"/>
              <a:gd name="connsiteX88" fmla="*/ 174313 w 5067547"/>
              <a:gd name="connsiteY88" fmla="*/ 37353 h 1229534"/>
              <a:gd name="connsiteX89" fmla="*/ 112059 w 5067547"/>
              <a:gd name="connsiteY89" fmla="*/ 37353 h 1229534"/>
              <a:gd name="connsiteX90" fmla="*/ 112059 w 5067547"/>
              <a:gd name="connsiteY90" fmla="*/ 15564 h 1229534"/>
              <a:gd name="connsiteX91" fmla="*/ 77819 w 5067547"/>
              <a:gd name="connsiteY91" fmla="*/ 15564 h 1229534"/>
              <a:gd name="connsiteX92" fmla="*/ 77819 w 5067547"/>
              <a:gd name="connsiteY92" fmla="*/ 0 h 1229534"/>
              <a:gd name="connsiteX93" fmla="*/ 0 w 5067547"/>
              <a:gd name="connsiteY93" fmla="*/ 0 h 122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067547" h="1229534">
                <a:moveTo>
                  <a:pt x="5067548" y="1229535"/>
                </a:moveTo>
                <a:lnTo>
                  <a:pt x="4837205" y="1229535"/>
                </a:lnTo>
                <a:lnTo>
                  <a:pt x="4837205" y="1111253"/>
                </a:lnTo>
                <a:lnTo>
                  <a:pt x="4426325" y="1111253"/>
                </a:lnTo>
                <a:lnTo>
                  <a:pt x="4426325" y="1042768"/>
                </a:lnTo>
                <a:lnTo>
                  <a:pt x="4364070" y="1042768"/>
                </a:lnTo>
                <a:lnTo>
                  <a:pt x="4364070" y="974293"/>
                </a:lnTo>
                <a:lnTo>
                  <a:pt x="4261352" y="974293"/>
                </a:lnTo>
                <a:lnTo>
                  <a:pt x="4261352" y="908921"/>
                </a:lnTo>
                <a:lnTo>
                  <a:pt x="3847357" y="908921"/>
                </a:lnTo>
                <a:lnTo>
                  <a:pt x="3847357" y="880906"/>
                </a:lnTo>
                <a:lnTo>
                  <a:pt x="3607670" y="880906"/>
                </a:lnTo>
                <a:lnTo>
                  <a:pt x="3607670" y="865342"/>
                </a:lnTo>
                <a:lnTo>
                  <a:pt x="3336865" y="865342"/>
                </a:lnTo>
                <a:lnTo>
                  <a:pt x="3336865" y="849780"/>
                </a:lnTo>
                <a:lnTo>
                  <a:pt x="3109636" y="849780"/>
                </a:lnTo>
                <a:lnTo>
                  <a:pt x="3109636" y="837329"/>
                </a:lnTo>
                <a:lnTo>
                  <a:pt x="2957113" y="837329"/>
                </a:lnTo>
                <a:lnTo>
                  <a:pt x="2957113" y="834215"/>
                </a:lnTo>
                <a:lnTo>
                  <a:pt x="2748553" y="834215"/>
                </a:lnTo>
                <a:lnTo>
                  <a:pt x="2748553" y="818652"/>
                </a:lnTo>
                <a:lnTo>
                  <a:pt x="2443506" y="818652"/>
                </a:lnTo>
                <a:lnTo>
                  <a:pt x="2443506" y="806201"/>
                </a:lnTo>
                <a:lnTo>
                  <a:pt x="2269189" y="806201"/>
                </a:lnTo>
                <a:lnTo>
                  <a:pt x="2269189" y="806201"/>
                </a:lnTo>
                <a:lnTo>
                  <a:pt x="2094881" y="806201"/>
                </a:lnTo>
                <a:lnTo>
                  <a:pt x="2094881" y="787524"/>
                </a:lnTo>
                <a:lnTo>
                  <a:pt x="1973485" y="787524"/>
                </a:lnTo>
                <a:lnTo>
                  <a:pt x="1973485" y="768848"/>
                </a:lnTo>
                <a:lnTo>
                  <a:pt x="1911229" y="768848"/>
                </a:lnTo>
                <a:lnTo>
                  <a:pt x="1911229" y="756396"/>
                </a:lnTo>
                <a:lnTo>
                  <a:pt x="1814732" y="756396"/>
                </a:lnTo>
                <a:lnTo>
                  <a:pt x="1814732" y="740834"/>
                </a:lnTo>
                <a:lnTo>
                  <a:pt x="1640415" y="740834"/>
                </a:lnTo>
                <a:lnTo>
                  <a:pt x="1640415" y="740834"/>
                </a:lnTo>
                <a:lnTo>
                  <a:pt x="1603067" y="740834"/>
                </a:lnTo>
                <a:lnTo>
                  <a:pt x="1603067" y="722157"/>
                </a:lnTo>
                <a:lnTo>
                  <a:pt x="1472327" y="722157"/>
                </a:lnTo>
                <a:lnTo>
                  <a:pt x="1472327" y="700368"/>
                </a:lnTo>
                <a:lnTo>
                  <a:pt x="1403852" y="700368"/>
                </a:lnTo>
                <a:lnTo>
                  <a:pt x="1403852" y="694142"/>
                </a:lnTo>
                <a:lnTo>
                  <a:pt x="1310469" y="694142"/>
                </a:lnTo>
                <a:lnTo>
                  <a:pt x="1310469" y="687916"/>
                </a:lnTo>
                <a:lnTo>
                  <a:pt x="1248213" y="687916"/>
                </a:lnTo>
                <a:lnTo>
                  <a:pt x="1248213" y="675465"/>
                </a:lnTo>
                <a:lnTo>
                  <a:pt x="1204636" y="675465"/>
                </a:lnTo>
                <a:lnTo>
                  <a:pt x="1204636" y="656789"/>
                </a:lnTo>
                <a:lnTo>
                  <a:pt x="1108139" y="656789"/>
                </a:lnTo>
                <a:lnTo>
                  <a:pt x="1108139" y="638112"/>
                </a:lnTo>
                <a:lnTo>
                  <a:pt x="1024090" y="638112"/>
                </a:lnTo>
                <a:lnTo>
                  <a:pt x="1024090" y="613211"/>
                </a:lnTo>
                <a:lnTo>
                  <a:pt x="974293" y="613211"/>
                </a:lnTo>
                <a:lnTo>
                  <a:pt x="974293" y="594534"/>
                </a:lnTo>
                <a:lnTo>
                  <a:pt x="927598" y="594534"/>
                </a:lnTo>
                <a:lnTo>
                  <a:pt x="927598" y="578971"/>
                </a:lnTo>
                <a:lnTo>
                  <a:pt x="899583" y="578971"/>
                </a:lnTo>
                <a:lnTo>
                  <a:pt x="899583" y="563407"/>
                </a:lnTo>
                <a:lnTo>
                  <a:pt x="821765" y="563407"/>
                </a:lnTo>
                <a:lnTo>
                  <a:pt x="821765" y="532279"/>
                </a:lnTo>
                <a:lnTo>
                  <a:pt x="790637" y="532279"/>
                </a:lnTo>
                <a:lnTo>
                  <a:pt x="790637" y="510490"/>
                </a:lnTo>
                <a:lnTo>
                  <a:pt x="747059" y="510490"/>
                </a:lnTo>
                <a:lnTo>
                  <a:pt x="747059" y="488701"/>
                </a:lnTo>
                <a:lnTo>
                  <a:pt x="706593" y="488701"/>
                </a:lnTo>
                <a:lnTo>
                  <a:pt x="706593" y="460686"/>
                </a:lnTo>
                <a:lnTo>
                  <a:pt x="647451" y="460686"/>
                </a:lnTo>
                <a:lnTo>
                  <a:pt x="647451" y="429558"/>
                </a:lnTo>
                <a:lnTo>
                  <a:pt x="606985" y="429558"/>
                </a:lnTo>
                <a:lnTo>
                  <a:pt x="606985" y="392205"/>
                </a:lnTo>
                <a:lnTo>
                  <a:pt x="538504" y="392205"/>
                </a:lnTo>
                <a:lnTo>
                  <a:pt x="538504" y="351740"/>
                </a:lnTo>
                <a:lnTo>
                  <a:pt x="482476" y="351740"/>
                </a:lnTo>
                <a:lnTo>
                  <a:pt x="482476" y="308161"/>
                </a:lnTo>
                <a:lnTo>
                  <a:pt x="442010" y="308161"/>
                </a:lnTo>
                <a:lnTo>
                  <a:pt x="442010" y="270808"/>
                </a:lnTo>
                <a:lnTo>
                  <a:pt x="395319" y="270808"/>
                </a:lnTo>
                <a:lnTo>
                  <a:pt x="395319" y="236569"/>
                </a:lnTo>
                <a:lnTo>
                  <a:pt x="376642" y="236569"/>
                </a:lnTo>
                <a:lnTo>
                  <a:pt x="376642" y="211666"/>
                </a:lnTo>
                <a:lnTo>
                  <a:pt x="345515" y="211666"/>
                </a:lnTo>
                <a:lnTo>
                  <a:pt x="345515" y="177426"/>
                </a:lnTo>
                <a:lnTo>
                  <a:pt x="311274" y="177426"/>
                </a:lnTo>
                <a:lnTo>
                  <a:pt x="311274" y="149411"/>
                </a:lnTo>
                <a:lnTo>
                  <a:pt x="258358" y="149411"/>
                </a:lnTo>
                <a:lnTo>
                  <a:pt x="258358" y="115172"/>
                </a:lnTo>
                <a:lnTo>
                  <a:pt x="227230" y="115172"/>
                </a:lnTo>
                <a:lnTo>
                  <a:pt x="227230" y="74706"/>
                </a:lnTo>
                <a:lnTo>
                  <a:pt x="174313" y="74706"/>
                </a:lnTo>
                <a:lnTo>
                  <a:pt x="174313" y="37353"/>
                </a:lnTo>
                <a:lnTo>
                  <a:pt x="112059" y="37353"/>
                </a:lnTo>
                <a:lnTo>
                  <a:pt x="112059" y="15564"/>
                </a:lnTo>
                <a:lnTo>
                  <a:pt x="77819" y="15564"/>
                </a:lnTo>
                <a:lnTo>
                  <a:pt x="77819" y="0"/>
                </a:lnTo>
                <a:lnTo>
                  <a:pt x="0" y="0"/>
                </a:lnTo>
              </a:path>
            </a:pathLst>
          </a:custGeom>
          <a:noFill/>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TextBox 59">
            <a:extLst>
              <a:ext uri="{FF2B5EF4-FFF2-40B4-BE49-F238E27FC236}">
                <a16:creationId xmlns:a16="http://schemas.microsoft.com/office/drawing/2014/main" id="{97C2C04C-2A51-EF68-83CD-BE8431481BEC}"/>
              </a:ext>
            </a:extLst>
          </p:cNvPr>
          <p:cNvSpPr txBox="1"/>
          <p:nvPr/>
        </p:nvSpPr>
        <p:spPr>
          <a:xfrm>
            <a:off x="7898017" y="5133713"/>
            <a:ext cx="269977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無作為化からの期間、年</a:t>
            </a:r>
          </a:p>
        </p:txBody>
      </p:sp>
      <p:sp>
        <p:nvSpPr>
          <p:cNvPr id="183" name="TextBox 182">
            <a:extLst>
              <a:ext uri="{FF2B5EF4-FFF2-40B4-BE49-F238E27FC236}">
                <a16:creationId xmlns:a16="http://schemas.microsoft.com/office/drawing/2014/main" id="{06FA2237-0E14-835B-0C91-C0ADD81D3ECA}"/>
              </a:ext>
            </a:extLst>
          </p:cNvPr>
          <p:cNvSpPr txBox="1"/>
          <p:nvPr/>
        </p:nvSpPr>
        <p:spPr>
          <a:xfrm>
            <a:off x="317259" y="5302498"/>
            <a:ext cx="817853" cy="261610"/>
          </a:xfrm>
          <a:prstGeom prst="rect">
            <a:avLst/>
          </a:prstGeom>
          <a:noFill/>
        </p:spPr>
        <p:txBody>
          <a:bodyPr wrap="none" rtlCol="0">
            <a:spAutoFit/>
          </a:bodyPr>
          <a:lstStyle/>
          <a:p>
            <a:pPr algn="r"/>
            <a:r>
              <a:rPr lang="ja-JP" sz="1100" dirty="0">
                <a:solidFill>
                  <a:schemeClr val="tx1"/>
                </a:solidFill>
              </a:rPr>
              <a:t>リスク有患者数</a:t>
            </a:r>
          </a:p>
        </p:txBody>
      </p:sp>
    </p:spTree>
    <p:extLst>
      <p:ext uri="{BB962C8B-B14F-4D97-AF65-F5344CB8AC3E}">
        <p14:creationId xmlns:p14="http://schemas.microsoft.com/office/powerpoint/2010/main" val="37491727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999675" cy="807720"/>
          </a:xfrm>
        </p:spPr>
        <p:txBody>
          <a:bodyPr/>
          <a:lstStyle/>
          <a:p>
            <a:r>
              <a:rPr lang="ja-JP" dirty="0"/>
              <a:t>317MO：ステージIII結腸癌の高齢患者におけるオキサリプラチンベースのアジュバント化学療法の有効性：12試験のACCENT/IDEAプール化分析 – Gallois C、et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7600"/>
              </a:spcBef>
              <a:buNone/>
            </a:pPr>
            <a:r>
              <a:rPr lang="ja-JP" b="1" dirty="0"/>
              <a:t>結論</a:t>
            </a:r>
          </a:p>
          <a:p>
            <a:r>
              <a:rPr lang="ja-JP" b="1" dirty="0"/>
              <a:t>ステージIII結腸癌の70歳以上の患者において、FOLFOXとCAPOXは全般的に良好な耐容性を示していたが、70歳未満の患者と比較して投与量の減少と早期中止が増加した年齢は再発までの時間には影響しなかったが、70歳以上の高齢者は全体的な転帰が不良であった</a:t>
            </a:r>
          </a:p>
        </p:txBody>
      </p:sp>
      <p:sp>
        <p:nvSpPr>
          <p:cNvPr id="23" name="Text Placeholder 4"/>
          <p:cNvSpPr>
            <a:spLocks noGrp="1"/>
          </p:cNvSpPr>
          <p:nvPr>
            <p:ph type="body" sz="quarter" idx="11"/>
          </p:nvPr>
        </p:nvSpPr>
        <p:spPr>
          <a:xfrm>
            <a:off x="6197601" y="6096001"/>
            <a:ext cx="5507567" cy="487363"/>
          </a:xfrm>
        </p:spPr>
        <p:txBody>
          <a:bodyPr/>
          <a:lstStyle/>
          <a:p>
            <a:r>
              <a:rPr lang="ja-JP"/>
              <a:t>Gallois C, et al.Ann Oncol 2022;33(suppl):abstr 317MO</a:t>
            </a:r>
          </a:p>
        </p:txBody>
      </p:sp>
      <p:graphicFrame>
        <p:nvGraphicFramePr>
          <p:cNvPr id="7" name="Table 6"/>
          <p:cNvGraphicFramePr>
            <a:graphicFrameLocks noGrp="1"/>
          </p:cNvGraphicFramePr>
          <p:nvPr>
            <p:extLst>
              <p:ext uri="{D42A27DB-BD31-4B8C-83A1-F6EECF244321}">
                <p14:modId xmlns:p14="http://schemas.microsoft.com/office/powerpoint/2010/main" val="3532906465"/>
              </p:ext>
            </p:extLst>
          </p:nvPr>
        </p:nvGraphicFramePr>
        <p:xfrm>
          <a:off x="189186" y="1602537"/>
          <a:ext cx="5030576" cy="3154310"/>
        </p:xfrm>
        <a:graphic>
          <a:graphicData uri="http://schemas.openxmlformats.org/drawingml/2006/table">
            <a:tbl>
              <a:tblPr firstRow="1" bandRow="1">
                <a:tableStyleId>{5202B0CA-FC54-4496-8BCA-5EF66A818D29}</a:tableStyleId>
              </a:tblPr>
              <a:tblGrid>
                <a:gridCol w="2055250">
                  <a:extLst>
                    <a:ext uri="{9D8B030D-6E8A-4147-A177-3AD203B41FA5}">
                      <a16:colId xmlns:a16="http://schemas.microsoft.com/office/drawing/2014/main" val="4137194924"/>
                    </a:ext>
                  </a:extLst>
                </a:gridCol>
                <a:gridCol w="999350">
                  <a:extLst>
                    <a:ext uri="{9D8B030D-6E8A-4147-A177-3AD203B41FA5}">
                      <a16:colId xmlns:a16="http://schemas.microsoft.com/office/drawing/2014/main" val="3889272168"/>
                    </a:ext>
                  </a:extLst>
                </a:gridCol>
                <a:gridCol w="1162738">
                  <a:extLst>
                    <a:ext uri="{9D8B030D-6E8A-4147-A177-3AD203B41FA5}">
                      <a16:colId xmlns:a16="http://schemas.microsoft.com/office/drawing/2014/main" val="944354801"/>
                    </a:ext>
                  </a:extLst>
                </a:gridCol>
                <a:gridCol w="813238">
                  <a:extLst>
                    <a:ext uri="{9D8B030D-6E8A-4147-A177-3AD203B41FA5}">
                      <a16:colId xmlns:a16="http://schemas.microsoft.com/office/drawing/2014/main" val="71695437"/>
                    </a:ext>
                  </a:extLst>
                </a:gridCol>
              </a:tblGrid>
              <a:tr h="370840">
                <a:tc>
                  <a:txBody>
                    <a:bodyPr/>
                    <a:lstStyle/>
                    <a:p>
                      <a:r>
                        <a:rPr lang="ja-JP" sz="1400">
                          <a:solidFill>
                            <a:schemeClr val="tx2"/>
                          </a:solidFill>
                        </a:rPr>
                        <a:t>コンプライアンス</a:t>
                      </a:r>
                      <a:r>
                        <a:rPr lang="ja-JP" sz="1400" baseline="0">
                          <a:solidFill>
                            <a:schemeClr val="tx2"/>
                          </a:solidFill>
                        </a:rPr>
                        <a:t>と耐容性</a:t>
                      </a:r>
                    </a:p>
                  </a:txBody>
                  <a:tcPr anchor="ctr"/>
                </a:tc>
                <a:tc>
                  <a:txBody>
                    <a:bodyPr/>
                    <a:lstStyle/>
                    <a:p>
                      <a:pPr algn="ctr"/>
                      <a:r>
                        <a:rPr lang="ja-JP" sz="1400">
                          <a:solidFill>
                            <a:schemeClr val="tx2"/>
                          </a:solidFill>
                        </a:rPr>
                        <a:t>≥70歳</a:t>
                      </a:r>
                    </a:p>
                  </a:txBody>
                  <a:tcPr anchor="ctr"/>
                </a:tc>
                <a:tc>
                  <a:txBody>
                    <a:bodyPr/>
                    <a:lstStyle/>
                    <a:p>
                      <a:pPr algn="ctr"/>
                      <a:r>
                        <a:rPr lang="ja-JP" sz="1400">
                          <a:solidFill>
                            <a:schemeClr val="tx2"/>
                          </a:solidFill>
                        </a:rPr>
                        <a:t>&lt;70歳</a:t>
                      </a:r>
                    </a:p>
                  </a:txBody>
                  <a:tcPr anchor="ctr"/>
                </a:tc>
                <a:tc>
                  <a:txBody>
                    <a:bodyPr/>
                    <a:lstStyle/>
                    <a:p>
                      <a:pPr algn="ctr"/>
                      <a:r>
                        <a:rPr lang="ja-JP" sz="1400">
                          <a:solidFill>
                            <a:schemeClr val="tx2"/>
                          </a:solidFill>
                        </a:rPr>
                        <a:t>p値</a:t>
                      </a:r>
                    </a:p>
                  </a:txBody>
                  <a:tcPr anchor="ctr"/>
                </a:tc>
                <a:extLst>
                  <a:ext uri="{0D108BD9-81ED-4DB2-BD59-A6C34878D82A}">
                    <a16:rowId xmlns:a16="http://schemas.microsoft.com/office/drawing/2014/main" val="3701794093"/>
                  </a:ext>
                </a:extLst>
              </a:tr>
              <a:tr h="319670">
                <a:tc>
                  <a:txBody>
                    <a:bodyPr/>
                    <a:lstStyle/>
                    <a:p>
                      <a:r>
                        <a:rPr lang="ja-JP" sz="1400">
                          <a:solidFill>
                            <a:schemeClr val="tx1"/>
                          </a:solidFill>
                        </a:rPr>
                        <a:t>早期治療中止、%</a:t>
                      </a:r>
                    </a:p>
                  </a:txBody>
                  <a:tcPr/>
                </a:tc>
                <a:tc>
                  <a:txBody>
                    <a:bodyPr/>
                    <a:lstStyle/>
                    <a:p>
                      <a:pPr algn="ctr"/>
                      <a:r>
                        <a:rPr lang="ja-JP" sz="1400">
                          <a:solidFill>
                            <a:schemeClr val="tx1"/>
                          </a:solidFill>
                        </a:rPr>
                        <a:t>21.9</a:t>
                      </a:r>
                    </a:p>
                  </a:txBody>
                  <a:tcPr/>
                </a:tc>
                <a:tc>
                  <a:txBody>
                    <a:bodyPr/>
                    <a:lstStyle/>
                    <a:p>
                      <a:pPr algn="ctr"/>
                      <a:r>
                        <a:rPr lang="ja-JP" sz="1400">
                          <a:solidFill>
                            <a:schemeClr val="tx1"/>
                          </a:solidFill>
                        </a:rPr>
                        <a:t>15.2</a:t>
                      </a:r>
                    </a:p>
                  </a:txBody>
                  <a:tcPr/>
                </a:tc>
                <a:tc>
                  <a:txBody>
                    <a:bodyPr/>
                    <a:lstStyle/>
                    <a:p>
                      <a:pPr algn="ctr"/>
                      <a:r>
                        <a:rPr lang="ja-JP" sz="1400">
                          <a:solidFill>
                            <a:schemeClr val="tx1"/>
                          </a:solidFill>
                        </a:rPr>
                        <a:t>&lt;0.001</a:t>
                      </a:r>
                    </a:p>
                  </a:txBody>
                  <a:tcPr/>
                </a:tc>
                <a:extLst>
                  <a:ext uri="{0D108BD9-81ED-4DB2-BD59-A6C34878D82A}">
                    <a16:rowId xmlns:a16="http://schemas.microsoft.com/office/drawing/2014/main" val="2412899363"/>
                  </a:ext>
                </a:extLst>
              </a:tr>
              <a:tr h="319670">
                <a:tc>
                  <a:txBody>
                    <a:bodyPr/>
                    <a:lstStyle/>
                    <a:p>
                      <a:r>
                        <a:rPr lang="ja-JP" sz="1400">
                          <a:solidFill>
                            <a:schemeClr val="tx1"/>
                          </a:solidFill>
                        </a:rPr>
                        <a:t>RDI、</a:t>
                      </a:r>
                      <a:r>
                        <a:rPr lang="ja-JP" sz="1400" baseline="0">
                          <a:solidFill>
                            <a:schemeClr val="tx1"/>
                          </a:solidFill>
                        </a:rPr>
                        <a:t>%</a:t>
                      </a:r>
                    </a:p>
                    <a:p>
                      <a:pPr marL="179388" indent="0"/>
                      <a:r>
                        <a:rPr lang="ja-JP" sz="1400">
                          <a:solidFill>
                            <a:schemeClr val="tx1"/>
                          </a:solidFill>
                        </a:rPr>
                        <a:t>フルオロピリミジン</a:t>
                      </a:r>
                    </a:p>
                    <a:p>
                      <a:pPr marL="179388" indent="0"/>
                      <a:r>
                        <a:rPr lang="ja-JP" sz="1400">
                          <a:solidFill>
                            <a:schemeClr val="tx1"/>
                          </a:solidFill>
                        </a:rPr>
                        <a:t>オキサリプラチン</a:t>
                      </a:r>
                    </a:p>
                  </a:txBody>
                  <a:tcPr/>
                </a:tc>
                <a:tc>
                  <a:txBody>
                    <a:bodyPr/>
                    <a:lstStyle/>
                    <a:p>
                      <a:pPr algn="l" rtl="0"/>
                      <a:endParaRPr lang="en-GB" sz="1400" dirty="0">
                        <a:solidFill>
                          <a:schemeClr val="tx1"/>
                        </a:solidFill>
                      </a:endParaRPr>
                    </a:p>
                    <a:p>
                      <a:pPr algn="ctr"/>
                      <a:r>
                        <a:rPr lang="ja-JP" sz="1400">
                          <a:solidFill>
                            <a:schemeClr val="tx1"/>
                          </a:solidFill>
                        </a:rPr>
                        <a:t>39.6</a:t>
                      </a:r>
                    </a:p>
                    <a:p>
                      <a:pPr algn="ctr"/>
                      <a:r>
                        <a:rPr lang="ja-JP" sz="1400">
                          <a:solidFill>
                            <a:schemeClr val="tx1"/>
                          </a:solidFill>
                        </a:rPr>
                        <a:t>52.7</a:t>
                      </a:r>
                    </a:p>
                  </a:txBody>
                  <a:tcPr/>
                </a:tc>
                <a:tc>
                  <a:txBody>
                    <a:bodyPr/>
                    <a:lstStyle/>
                    <a:p>
                      <a:pPr algn="l" rtl="0"/>
                      <a:endParaRPr lang="en-GB" sz="1400" dirty="0">
                        <a:solidFill>
                          <a:schemeClr val="tx1"/>
                        </a:solidFill>
                      </a:endParaRPr>
                    </a:p>
                    <a:p>
                      <a:pPr algn="ctr"/>
                      <a:r>
                        <a:rPr lang="ja-JP" sz="1400">
                          <a:solidFill>
                            <a:schemeClr val="tx1"/>
                          </a:solidFill>
                        </a:rPr>
                        <a:t>28.6</a:t>
                      </a:r>
                    </a:p>
                    <a:p>
                      <a:pPr algn="ctr"/>
                      <a:r>
                        <a:rPr lang="ja-JP" sz="1400">
                          <a:solidFill>
                            <a:schemeClr val="tx1"/>
                          </a:solidFill>
                        </a:rPr>
                        <a:t>42.9</a:t>
                      </a:r>
                    </a:p>
                  </a:txBody>
                  <a:tcPr/>
                </a:tc>
                <a:tc>
                  <a:txBody>
                    <a:bodyPr/>
                    <a:lstStyle/>
                    <a:p>
                      <a:pPr algn="l" rtl="0"/>
                      <a:endParaRPr lang="en-GB" sz="1400" dirty="0">
                        <a:solidFill>
                          <a:schemeClr val="tx1"/>
                        </a:solidFill>
                      </a:endParaRPr>
                    </a:p>
                    <a:p>
                      <a:pPr algn="ctr"/>
                      <a:r>
                        <a:rPr lang="ja-JP" sz="1400">
                          <a:solidFill>
                            <a:schemeClr val="tx1"/>
                          </a:solidFill>
                        </a:rPr>
                        <a:t>&lt;0.001</a:t>
                      </a:r>
                    </a:p>
                    <a:p>
                      <a:pPr algn="ctr"/>
                      <a:r>
                        <a:rPr lang="ja-JP" sz="1400">
                          <a:solidFill>
                            <a:schemeClr val="tx1"/>
                          </a:solidFill>
                        </a:rPr>
                        <a:t>&lt;0.001</a:t>
                      </a:r>
                    </a:p>
                  </a:txBody>
                  <a:tcPr/>
                </a:tc>
                <a:extLst>
                  <a:ext uri="{0D108BD9-81ED-4DB2-BD59-A6C34878D82A}">
                    <a16:rowId xmlns:a16="http://schemas.microsoft.com/office/drawing/2014/main" val="446959981"/>
                  </a:ext>
                </a:extLst>
              </a:tr>
              <a:tr h="319670">
                <a:tc>
                  <a:txBody>
                    <a:bodyPr/>
                    <a:lstStyle/>
                    <a:p>
                      <a:r>
                        <a:rPr lang="ja-JP" sz="1400" dirty="0">
                          <a:solidFill>
                            <a:schemeClr val="tx1"/>
                          </a:solidFill>
                        </a:rPr>
                        <a:t>グレード</a:t>
                      </a:r>
                      <a:r>
                        <a:rPr lang="ja-JP" sz="1400" baseline="0" dirty="0">
                          <a:solidFill>
                            <a:schemeClr val="tx1"/>
                          </a:solidFill>
                        </a:rPr>
                        <a:t>3～4のAE</a:t>
                      </a:r>
                    </a:p>
                    <a:p>
                      <a:pPr marL="0" indent="0"/>
                      <a:r>
                        <a:rPr lang="ja-JP" sz="1400" baseline="0" dirty="0">
                          <a:solidFill>
                            <a:schemeClr val="tx1"/>
                          </a:solidFill>
                        </a:rPr>
                        <a:t>FOLFOX</a:t>
                      </a:r>
                    </a:p>
                    <a:p>
                      <a:pPr marL="179388" indent="0"/>
                      <a:r>
                        <a:rPr lang="ja-JP" sz="1400" baseline="0" dirty="0">
                          <a:solidFill>
                            <a:schemeClr val="tx1"/>
                          </a:solidFill>
                        </a:rPr>
                        <a:t>血小板減少症</a:t>
                      </a:r>
                    </a:p>
                    <a:p>
                      <a:r>
                        <a:rPr lang="ja-JP" sz="1400" baseline="0" dirty="0">
                          <a:solidFill>
                            <a:schemeClr val="tx1"/>
                          </a:solidFill>
                        </a:rPr>
                        <a:t>CAPOX</a:t>
                      </a:r>
                    </a:p>
                    <a:p>
                      <a:pPr marL="179388" indent="0"/>
                      <a:r>
                        <a:rPr lang="ja-JP" sz="1400" baseline="0" noProof="0" dirty="0">
                          <a:solidFill>
                            <a:schemeClr val="tx1"/>
                          </a:solidFill>
                        </a:rPr>
                        <a:t>下痢</a:t>
                      </a:r>
                    </a:p>
                    <a:p>
                      <a:pPr marL="179388" indent="0"/>
                      <a:r>
                        <a:rPr lang="ja-JP" sz="1400" baseline="0" dirty="0">
                          <a:solidFill>
                            <a:schemeClr val="tx1"/>
                          </a:solidFill>
                        </a:rPr>
                        <a:t>粘膜炎</a:t>
                      </a:r>
                    </a:p>
                    <a:p>
                      <a:pPr marL="179388" indent="0"/>
                      <a:r>
                        <a:rPr lang="ja-JP" sz="1400" baseline="0" dirty="0">
                          <a:solidFill>
                            <a:schemeClr val="tx1"/>
                          </a:solidFill>
                        </a:rPr>
                        <a:t>好中球減少症</a:t>
                      </a:r>
                    </a:p>
                  </a:txBody>
                  <a:tcPr/>
                </a:tc>
                <a:tc>
                  <a:txBody>
                    <a:bodyPr/>
                    <a:lstStyle/>
                    <a:p>
                      <a:pPr algn="l" rtl="0"/>
                      <a:endParaRPr lang="en-GB" sz="1400" dirty="0">
                        <a:solidFill>
                          <a:schemeClr val="tx1"/>
                        </a:solidFill>
                      </a:endParaRPr>
                    </a:p>
                    <a:p>
                      <a:pPr algn="l" rtl="0"/>
                      <a:endParaRPr lang="en-GB" sz="1400" dirty="0">
                        <a:solidFill>
                          <a:schemeClr val="tx1"/>
                        </a:solidFill>
                      </a:endParaRPr>
                    </a:p>
                    <a:p>
                      <a:pPr algn="ctr"/>
                      <a:r>
                        <a:rPr lang="ja-JP" sz="1400">
                          <a:solidFill>
                            <a:schemeClr val="tx1"/>
                          </a:solidFill>
                        </a:rPr>
                        <a:t>2.5</a:t>
                      </a:r>
                    </a:p>
                    <a:p>
                      <a:pPr algn="l" rtl="0"/>
                      <a:endParaRPr lang="en-GB" sz="1400" dirty="0">
                        <a:solidFill>
                          <a:schemeClr val="tx1"/>
                        </a:solidFill>
                      </a:endParaRPr>
                    </a:p>
                    <a:p>
                      <a:pPr algn="ctr"/>
                      <a:r>
                        <a:rPr lang="ja-JP" sz="1400">
                          <a:solidFill>
                            <a:schemeClr val="tx1"/>
                          </a:solidFill>
                        </a:rPr>
                        <a:t>14.2</a:t>
                      </a:r>
                    </a:p>
                    <a:p>
                      <a:pPr algn="ctr"/>
                      <a:r>
                        <a:rPr lang="ja-JP" sz="1400">
                          <a:solidFill>
                            <a:schemeClr val="tx1"/>
                          </a:solidFill>
                        </a:rPr>
                        <a:t>1.1</a:t>
                      </a:r>
                    </a:p>
                    <a:p>
                      <a:pPr algn="ctr"/>
                      <a:r>
                        <a:rPr lang="ja-JP" sz="1400">
                          <a:solidFill>
                            <a:schemeClr val="tx1"/>
                          </a:solidFill>
                        </a:rPr>
                        <a:t>12.1</a:t>
                      </a:r>
                    </a:p>
                  </a:txBody>
                  <a:tcPr/>
                </a:tc>
                <a:tc>
                  <a:txBody>
                    <a:bodyPr/>
                    <a:lstStyle/>
                    <a:p>
                      <a:pPr algn="l" rtl="0"/>
                      <a:endParaRPr lang="en-GB" sz="1400" dirty="0">
                        <a:solidFill>
                          <a:schemeClr val="tx1"/>
                        </a:solidFill>
                      </a:endParaRPr>
                    </a:p>
                    <a:p>
                      <a:pPr algn="l" rtl="0"/>
                      <a:endParaRPr lang="en-GB" sz="1400" dirty="0">
                        <a:solidFill>
                          <a:schemeClr val="tx1"/>
                        </a:solidFill>
                      </a:endParaRPr>
                    </a:p>
                    <a:p>
                      <a:pPr algn="ctr"/>
                      <a:r>
                        <a:rPr lang="ja-JP" sz="1400">
                          <a:solidFill>
                            <a:schemeClr val="tx1"/>
                          </a:solidFill>
                        </a:rPr>
                        <a:t>1.7</a:t>
                      </a:r>
                    </a:p>
                    <a:p>
                      <a:pPr algn="l" rtl="0"/>
                      <a:endParaRPr lang="en-GB" sz="1400" dirty="0">
                        <a:solidFill>
                          <a:schemeClr val="tx1"/>
                        </a:solidFill>
                      </a:endParaRPr>
                    </a:p>
                    <a:p>
                      <a:pPr algn="ctr"/>
                      <a:r>
                        <a:rPr lang="ja-JP" sz="1400">
                          <a:solidFill>
                            <a:schemeClr val="tx1"/>
                          </a:solidFill>
                        </a:rPr>
                        <a:t>11.3</a:t>
                      </a:r>
                    </a:p>
                    <a:p>
                      <a:pPr algn="ctr"/>
                      <a:r>
                        <a:rPr lang="ja-JP" sz="1400">
                          <a:solidFill>
                            <a:schemeClr val="tx1"/>
                          </a:solidFill>
                        </a:rPr>
                        <a:t>0.3</a:t>
                      </a:r>
                    </a:p>
                    <a:p>
                      <a:pPr algn="ctr"/>
                      <a:r>
                        <a:rPr lang="ja-JP" sz="1400">
                          <a:solidFill>
                            <a:schemeClr val="tx1"/>
                          </a:solidFill>
                        </a:rPr>
                        <a:t>9.6</a:t>
                      </a:r>
                    </a:p>
                  </a:txBody>
                  <a:tcPr/>
                </a:tc>
                <a:tc>
                  <a:txBody>
                    <a:bodyPr/>
                    <a:lstStyle/>
                    <a:p>
                      <a:pPr algn="l" rtl="0"/>
                      <a:endParaRPr lang="en-GB" sz="1400" dirty="0">
                        <a:solidFill>
                          <a:schemeClr val="tx1"/>
                        </a:solidFill>
                      </a:endParaRPr>
                    </a:p>
                    <a:p>
                      <a:pPr algn="l" rtl="0"/>
                      <a:endParaRPr lang="en-GB" sz="1400" dirty="0">
                        <a:solidFill>
                          <a:schemeClr val="tx1"/>
                        </a:solidFill>
                      </a:endParaRPr>
                    </a:p>
                    <a:p>
                      <a:pPr algn="ctr"/>
                      <a:r>
                        <a:rPr lang="ja-JP" sz="1400" dirty="0">
                          <a:solidFill>
                            <a:schemeClr val="tx1"/>
                          </a:solidFill>
                        </a:rPr>
                        <a:t>0.04</a:t>
                      </a:r>
                    </a:p>
                    <a:p>
                      <a:pPr algn="l" rtl="0"/>
                      <a:endParaRPr lang="en-GB" sz="1400" dirty="0">
                        <a:solidFill>
                          <a:schemeClr val="tx1"/>
                        </a:solidFill>
                      </a:endParaRPr>
                    </a:p>
                    <a:p>
                      <a:pPr algn="ctr"/>
                      <a:r>
                        <a:rPr lang="ja-JP" sz="1400" dirty="0">
                          <a:solidFill>
                            <a:schemeClr val="tx1"/>
                          </a:solidFill>
                        </a:rPr>
                        <a:t>0.02</a:t>
                      </a:r>
                    </a:p>
                    <a:p>
                      <a:pPr algn="ctr"/>
                      <a:r>
                        <a:rPr lang="ja-JP" sz="1400" dirty="0">
                          <a:solidFill>
                            <a:schemeClr val="tx1"/>
                          </a:solidFill>
                        </a:rPr>
                        <a:t>0.02</a:t>
                      </a:r>
                    </a:p>
                    <a:p>
                      <a:pPr algn="ctr"/>
                      <a:r>
                        <a:rPr lang="ja-JP" sz="1400" dirty="0">
                          <a:solidFill>
                            <a:schemeClr val="tx1"/>
                          </a:solidFill>
                        </a:rPr>
                        <a:t>0.03</a:t>
                      </a:r>
                    </a:p>
                  </a:txBody>
                  <a:tcPr/>
                </a:tc>
                <a:extLst>
                  <a:ext uri="{0D108BD9-81ED-4DB2-BD59-A6C34878D82A}">
                    <a16:rowId xmlns:a16="http://schemas.microsoft.com/office/drawing/2014/main" val="10331234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40939887"/>
              </p:ext>
            </p:extLst>
          </p:nvPr>
        </p:nvGraphicFramePr>
        <p:xfrm>
          <a:off x="5404216" y="1602537"/>
          <a:ext cx="6598599" cy="3230140"/>
        </p:xfrm>
        <a:graphic>
          <a:graphicData uri="http://schemas.openxmlformats.org/drawingml/2006/table">
            <a:tbl>
              <a:tblPr firstRow="1" bandRow="1">
                <a:tableStyleId>{5202B0CA-FC54-4496-8BCA-5EF66A818D29}</a:tableStyleId>
              </a:tblPr>
              <a:tblGrid>
                <a:gridCol w="2043516">
                  <a:extLst>
                    <a:ext uri="{9D8B030D-6E8A-4147-A177-3AD203B41FA5}">
                      <a16:colId xmlns:a16="http://schemas.microsoft.com/office/drawing/2014/main" val="4137194924"/>
                    </a:ext>
                  </a:extLst>
                </a:gridCol>
                <a:gridCol w="1496042">
                  <a:extLst>
                    <a:ext uri="{9D8B030D-6E8A-4147-A177-3AD203B41FA5}">
                      <a16:colId xmlns:a16="http://schemas.microsoft.com/office/drawing/2014/main" val="3889272168"/>
                    </a:ext>
                  </a:extLst>
                </a:gridCol>
                <a:gridCol w="1496042">
                  <a:extLst>
                    <a:ext uri="{9D8B030D-6E8A-4147-A177-3AD203B41FA5}">
                      <a16:colId xmlns:a16="http://schemas.microsoft.com/office/drawing/2014/main" val="944354801"/>
                    </a:ext>
                  </a:extLst>
                </a:gridCol>
                <a:gridCol w="1562999">
                  <a:extLst>
                    <a:ext uri="{9D8B030D-6E8A-4147-A177-3AD203B41FA5}">
                      <a16:colId xmlns:a16="http://schemas.microsoft.com/office/drawing/2014/main" val="71695437"/>
                    </a:ext>
                  </a:extLst>
                </a:gridCol>
              </a:tblGrid>
              <a:tr h="370840">
                <a:tc>
                  <a:txBody>
                    <a:bodyPr/>
                    <a:lstStyle/>
                    <a:p>
                      <a:endParaRPr lang="en-GB" sz="1400" dirty="0">
                        <a:solidFill>
                          <a:schemeClr val="tx2"/>
                        </a:solidFill>
                      </a:endParaRPr>
                    </a:p>
                  </a:txBody>
                  <a:tcPr anchor="ctr"/>
                </a:tc>
                <a:tc>
                  <a:txBody>
                    <a:bodyPr/>
                    <a:lstStyle/>
                    <a:p>
                      <a:pPr algn="ctr"/>
                      <a:r>
                        <a:rPr lang="ja-JP" sz="1400">
                          <a:solidFill>
                            <a:schemeClr val="tx2"/>
                          </a:solidFill>
                        </a:rPr>
                        <a:t>≥70歳</a:t>
                      </a:r>
                    </a:p>
                  </a:txBody>
                  <a:tcPr anchor="ctr"/>
                </a:tc>
                <a:tc>
                  <a:txBody>
                    <a:bodyPr/>
                    <a:lstStyle/>
                    <a:p>
                      <a:pPr algn="ctr"/>
                      <a:r>
                        <a:rPr lang="ja-JP" sz="1400">
                          <a:solidFill>
                            <a:schemeClr val="tx2"/>
                          </a:solidFill>
                        </a:rPr>
                        <a:t>&lt;70歳</a:t>
                      </a:r>
                    </a:p>
                  </a:txBody>
                  <a:tcPr anchor="ctr"/>
                </a:tc>
                <a:tc>
                  <a:txBody>
                    <a:bodyPr/>
                    <a:lstStyle/>
                    <a:p>
                      <a:pPr algn="ctr"/>
                      <a:r>
                        <a:rPr lang="ja-JP" sz="1400" dirty="0">
                          <a:solidFill>
                            <a:schemeClr val="tx2"/>
                          </a:solidFill>
                        </a:rPr>
                        <a:t>HR (95%CI);</a:t>
                      </a:r>
                      <a:r>
                        <a:rPr lang="ja-JP" sz="1400" baseline="0" dirty="0">
                          <a:solidFill>
                            <a:schemeClr val="tx2"/>
                          </a:solidFill>
                        </a:rPr>
                        <a:t> 
</a:t>
                      </a:r>
                      <a:r>
                        <a:rPr lang="ja-JP" sz="1400" dirty="0">
                          <a:solidFill>
                            <a:schemeClr val="tx2"/>
                          </a:solidFill>
                        </a:rPr>
                        <a:t>p値</a:t>
                      </a:r>
                    </a:p>
                  </a:txBody>
                  <a:tcPr anchor="ctr"/>
                </a:tc>
                <a:extLst>
                  <a:ext uri="{0D108BD9-81ED-4DB2-BD59-A6C34878D82A}">
                    <a16:rowId xmlns:a16="http://schemas.microsoft.com/office/drawing/2014/main" val="3701794093"/>
                  </a:ext>
                </a:extLst>
              </a:tr>
              <a:tr h="3196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1">
                          <a:solidFill>
                            <a:schemeClr val="tx1"/>
                          </a:solidFill>
                        </a:rPr>
                        <a:t>3か月</a:t>
                      </a:r>
                      <a:r>
                        <a:rPr lang="ja-JP" sz="1400" b="1" baseline="0">
                          <a:solidFill>
                            <a:schemeClr val="tx1"/>
                          </a:solidFill>
                        </a:rPr>
                        <a:t>FOLFOX/CAPOX</a:t>
                      </a:r>
                    </a:p>
                  </a:txBody>
                  <a:tcPr/>
                </a:tc>
                <a:tc hMerge="1">
                  <a:txBody>
                    <a:bodyPr/>
                    <a:lstStyle/>
                    <a:p>
                      <a:pPr algn="l" rtl="0"/>
                      <a:endParaRPr lang="en-GB" sz="1400" dirty="0">
                        <a:solidFill>
                          <a:schemeClr val="tx1"/>
                        </a:solidFill>
                      </a:endParaRPr>
                    </a:p>
                  </a:txBody>
                  <a:tcPr/>
                </a:tc>
                <a:tc>
                  <a:txBody>
                    <a:bodyPr/>
                    <a:lstStyle/>
                    <a:p>
                      <a:pPr algn="l" rtl="0"/>
                      <a:endParaRPr lang="en-GB" sz="1400" dirty="0">
                        <a:solidFill>
                          <a:schemeClr val="tx1"/>
                        </a:solidFill>
                      </a:endParaRPr>
                    </a:p>
                  </a:txBody>
                  <a:tcPr/>
                </a:tc>
                <a:tc>
                  <a:txBody>
                    <a:bodyPr/>
                    <a:lstStyle/>
                    <a:p>
                      <a:pPr algn="l" rtl="0"/>
                      <a:endParaRPr lang="en-GB" sz="1400" dirty="0">
                        <a:solidFill>
                          <a:schemeClr val="tx1"/>
                        </a:solidFill>
                      </a:endParaRPr>
                    </a:p>
                  </a:txBody>
                  <a:tcPr/>
                </a:tc>
                <a:extLst>
                  <a:ext uri="{0D108BD9-81ED-4DB2-BD59-A6C34878D82A}">
                    <a16:rowId xmlns:a16="http://schemas.microsoft.com/office/drawing/2014/main" val="2462299215"/>
                  </a:ext>
                </a:extLst>
              </a:tr>
              <a:tr h="319670">
                <a:tc>
                  <a:txBody>
                    <a:bodyPr/>
                    <a:lstStyle/>
                    <a:p>
                      <a:r>
                        <a:rPr lang="ja-JP" sz="1400" baseline="0" dirty="0">
                          <a:solidFill>
                            <a:schemeClr val="tx1"/>
                          </a:solidFill>
                        </a:rPr>
                        <a:t>3年 DFS率, % </a:t>
                      </a:r>
                      <a:br>
                        <a:rPr lang="en-GB" altLang="ja-JP" sz="1400" baseline="0" dirty="0">
                          <a:solidFill>
                            <a:schemeClr val="tx1"/>
                          </a:solidFill>
                        </a:rPr>
                      </a:br>
                      <a:r>
                        <a:rPr lang="ja-JP" sz="1400" baseline="0" dirty="0">
                          <a:solidFill>
                            <a:schemeClr val="tx1"/>
                          </a:solidFill>
                        </a:rPr>
                        <a:t>(95%CI)</a:t>
                      </a:r>
                    </a:p>
                  </a:txBody>
                  <a:tcPr/>
                </a:tc>
                <a:tc>
                  <a:txBody>
                    <a:bodyPr/>
                    <a:lstStyle/>
                    <a:p>
                      <a:pPr algn="ctr"/>
                      <a:r>
                        <a:rPr lang="ja-JP" sz="1400" dirty="0">
                          <a:solidFill>
                            <a:schemeClr val="tx1"/>
                          </a:solidFill>
                        </a:rPr>
                        <a:t>75.5 
(73.5、77.6) </a:t>
                      </a:r>
                    </a:p>
                  </a:txBody>
                  <a:tcPr/>
                </a:tc>
                <a:tc>
                  <a:txBody>
                    <a:bodyPr/>
                    <a:lstStyle/>
                    <a:p>
                      <a:pPr algn="ctr"/>
                      <a:r>
                        <a:rPr lang="ja-JP" sz="1400" dirty="0">
                          <a:solidFill>
                            <a:schemeClr val="tx1"/>
                          </a:solidFill>
                        </a:rPr>
                        <a:t>78.0 
(76.7、79.3)</a:t>
                      </a:r>
                    </a:p>
                  </a:txBody>
                  <a:tcPr/>
                </a:tc>
                <a:tc>
                  <a:txBody>
                    <a:bodyPr/>
                    <a:lstStyle/>
                    <a:p>
                      <a:pPr algn="ctr"/>
                      <a:r>
                        <a:rPr lang="ja-JP" sz="1400">
                          <a:solidFill>
                            <a:schemeClr val="tx1"/>
                          </a:solidFill>
                        </a:rPr>
                        <a:t>0.80</a:t>
                      </a:r>
                      <a:r>
                        <a:rPr lang="ja-JP" sz="1400" baseline="0">
                          <a:solidFill>
                            <a:schemeClr val="tx1"/>
                          </a:solidFill>
                        </a:rPr>
                        <a:t> (0.72, 0.88) </a:t>
                      </a:r>
                      <a:r>
                        <a:rPr lang="ja-JP" sz="1400">
                          <a:solidFill>
                            <a:schemeClr val="tx1"/>
                          </a:solidFill>
                        </a:rPr>
                        <a:t>&lt;0.0001</a:t>
                      </a:r>
                    </a:p>
                  </a:txBody>
                  <a:tcPr/>
                </a:tc>
                <a:extLst>
                  <a:ext uri="{0D108BD9-81ED-4DB2-BD59-A6C34878D82A}">
                    <a16:rowId xmlns:a16="http://schemas.microsoft.com/office/drawing/2014/main" val="2412899363"/>
                  </a:ext>
                </a:extLst>
              </a:tr>
              <a:tr h="319670">
                <a:tc>
                  <a:txBody>
                    <a:bodyPr/>
                    <a:lstStyle/>
                    <a:p>
                      <a:r>
                        <a:rPr lang="ja-JP" sz="1400">
                          <a:solidFill>
                            <a:schemeClr val="tx1"/>
                          </a:solidFill>
                        </a:rPr>
                        <a:t>5年間の</a:t>
                      </a:r>
                      <a:r>
                        <a:rPr lang="ja-JP" sz="1400" baseline="0">
                          <a:solidFill>
                            <a:schemeClr val="tx1"/>
                          </a:solidFill>
                        </a:rPr>
                        <a:t>OS率、% （95% CI）</a:t>
                      </a:r>
                    </a:p>
                  </a:txBody>
                  <a:tcPr/>
                </a:tc>
                <a:tc>
                  <a:txBody>
                    <a:bodyPr/>
                    <a:lstStyle/>
                    <a:p>
                      <a:pPr algn="ctr"/>
                      <a:r>
                        <a:rPr lang="ja-JP" sz="1400" dirty="0">
                          <a:solidFill>
                            <a:schemeClr val="tx1"/>
                          </a:solidFill>
                        </a:rPr>
                        <a:t>79.3 
(77.3、</a:t>
                      </a:r>
                      <a:r>
                        <a:rPr lang="ja-JP" sz="1400" baseline="0" dirty="0">
                          <a:solidFill>
                            <a:schemeClr val="tx1"/>
                          </a:solidFill>
                        </a:rPr>
                        <a:t>81.2)</a:t>
                      </a:r>
                    </a:p>
                  </a:txBody>
                  <a:tcPr/>
                </a:tc>
                <a:tc>
                  <a:txBody>
                    <a:bodyPr/>
                    <a:lstStyle/>
                    <a:p>
                      <a:pPr algn="ctr"/>
                      <a:r>
                        <a:rPr lang="ja-JP" sz="1400" dirty="0">
                          <a:solidFill>
                            <a:schemeClr val="tx1"/>
                          </a:solidFill>
                        </a:rPr>
                        <a:t>84.9
(83.7、</a:t>
                      </a:r>
                      <a:r>
                        <a:rPr lang="ja-JP" sz="1400" baseline="0" dirty="0">
                          <a:solidFill>
                            <a:schemeClr val="tx1"/>
                          </a:solidFill>
                        </a:rPr>
                        <a:t>86.1)</a:t>
                      </a:r>
                    </a:p>
                  </a:txBody>
                  <a:tcPr/>
                </a:tc>
                <a:tc>
                  <a:txBody>
                    <a:bodyPr/>
                    <a:lstStyle/>
                    <a:p>
                      <a:pPr algn="ctr"/>
                      <a:r>
                        <a:rPr lang="ja-JP" sz="1400" dirty="0">
                          <a:solidFill>
                            <a:schemeClr val="tx1"/>
                          </a:solidFill>
                        </a:rPr>
                        <a:t>0.69 (0.61、0.78)
&lt;0.0001</a:t>
                      </a:r>
                    </a:p>
                  </a:txBody>
                  <a:tcPr/>
                </a:tc>
                <a:extLst>
                  <a:ext uri="{0D108BD9-81ED-4DB2-BD59-A6C34878D82A}">
                    <a16:rowId xmlns:a16="http://schemas.microsoft.com/office/drawing/2014/main" val="881645963"/>
                  </a:ext>
                </a:extLst>
              </a:tr>
              <a:tr h="3196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1">
                          <a:solidFill>
                            <a:schemeClr val="tx1"/>
                          </a:solidFill>
                        </a:rPr>
                        <a:t>6か月</a:t>
                      </a:r>
                      <a:r>
                        <a:rPr lang="ja-JP" sz="1400" b="1" baseline="0">
                          <a:solidFill>
                            <a:schemeClr val="tx1"/>
                          </a:solidFill>
                        </a:rPr>
                        <a:t>FOLFOX/CAPOX</a:t>
                      </a:r>
                    </a:p>
                  </a:txBody>
                  <a:tcPr/>
                </a:tc>
                <a:tc hMerge="1">
                  <a:txBody>
                    <a:bodyPr/>
                    <a:lstStyle/>
                    <a:p>
                      <a:pPr algn="l" rtl="0"/>
                      <a:endParaRPr lang="en-GB" sz="1400" dirty="0">
                        <a:solidFill>
                          <a:schemeClr val="tx1"/>
                        </a:solidFill>
                      </a:endParaRPr>
                    </a:p>
                  </a:txBody>
                  <a:tcPr/>
                </a:tc>
                <a:tc>
                  <a:txBody>
                    <a:bodyPr/>
                    <a:lstStyle/>
                    <a:p>
                      <a:pPr algn="l" rtl="0"/>
                      <a:endParaRPr lang="en-GB" sz="1400" dirty="0">
                        <a:solidFill>
                          <a:schemeClr val="tx1"/>
                        </a:solidFill>
                      </a:endParaRPr>
                    </a:p>
                  </a:txBody>
                  <a:tcPr/>
                </a:tc>
                <a:tc>
                  <a:txBody>
                    <a:bodyPr/>
                    <a:lstStyle/>
                    <a:p>
                      <a:pPr algn="l" rtl="0"/>
                      <a:endParaRPr lang="en-GB" sz="1400" dirty="0">
                        <a:solidFill>
                          <a:schemeClr val="tx1"/>
                        </a:solidFill>
                      </a:endParaRPr>
                    </a:p>
                  </a:txBody>
                  <a:tcPr/>
                </a:tc>
                <a:extLst>
                  <a:ext uri="{0D108BD9-81ED-4DB2-BD59-A6C34878D82A}">
                    <a16:rowId xmlns:a16="http://schemas.microsoft.com/office/drawing/2014/main" val="3894931727"/>
                  </a:ext>
                </a:extLst>
              </a:tr>
              <a:tr h="319670">
                <a:tc>
                  <a:txBody>
                    <a:bodyPr/>
                    <a:lstStyle/>
                    <a:p>
                      <a:r>
                        <a:rPr lang="ja-JP" sz="1400" baseline="0" dirty="0">
                          <a:solidFill>
                            <a:schemeClr val="tx1"/>
                          </a:solidFill>
                        </a:rPr>
                        <a:t>3年 DFS率, % </a:t>
                      </a:r>
                      <a:br>
                        <a:rPr lang="en-GB" altLang="ja-JP" sz="1400" baseline="0" dirty="0">
                          <a:solidFill>
                            <a:schemeClr val="tx1"/>
                          </a:solidFill>
                        </a:rPr>
                      </a:br>
                      <a:r>
                        <a:rPr lang="ja-JP" sz="1400" baseline="0" dirty="0">
                          <a:solidFill>
                            <a:schemeClr val="tx1"/>
                          </a:solidFill>
                        </a:rPr>
                        <a:t>(95%CI)</a:t>
                      </a:r>
                    </a:p>
                  </a:txBody>
                  <a:tcPr/>
                </a:tc>
                <a:tc>
                  <a:txBody>
                    <a:bodyPr/>
                    <a:lstStyle/>
                    <a:p>
                      <a:pPr algn="ctr"/>
                      <a:r>
                        <a:rPr lang="ja-JP" sz="1400" dirty="0">
                          <a:solidFill>
                            <a:schemeClr val="tx1"/>
                          </a:solidFill>
                        </a:rPr>
                        <a:t>75.1 
(73.4、76.7)</a:t>
                      </a:r>
                    </a:p>
                  </a:txBody>
                  <a:tcPr/>
                </a:tc>
                <a:tc>
                  <a:txBody>
                    <a:bodyPr/>
                    <a:lstStyle/>
                    <a:p>
                      <a:pPr algn="ctr"/>
                      <a:r>
                        <a:rPr lang="ja-JP" sz="1400" dirty="0">
                          <a:solidFill>
                            <a:schemeClr val="tx1"/>
                          </a:solidFill>
                        </a:rPr>
                        <a:t>76.7 
(75.9、77.6)</a:t>
                      </a:r>
                    </a:p>
                  </a:txBody>
                  <a:tcPr/>
                </a:tc>
                <a:tc>
                  <a:txBody>
                    <a:bodyPr/>
                    <a:lstStyle/>
                    <a:p>
                      <a:pPr algn="ctr"/>
                      <a:r>
                        <a:rPr lang="ja-JP" sz="1400">
                          <a:solidFill>
                            <a:schemeClr val="tx1"/>
                          </a:solidFill>
                        </a:rPr>
                        <a:t>0.83 (0.77、0.90)</a:t>
                      </a:r>
                    </a:p>
                    <a:p>
                      <a:pPr algn="ctr"/>
                      <a:r>
                        <a:rPr lang="ja-JP" sz="1400">
                          <a:solidFill>
                            <a:schemeClr val="tx1"/>
                          </a:solidFill>
                        </a:rPr>
                        <a:t>&lt;0.001</a:t>
                      </a:r>
                    </a:p>
                  </a:txBody>
                  <a:tcPr/>
                </a:tc>
                <a:extLst>
                  <a:ext uri="{0D108BD9-81ED-4DB2-BD59-A6C34878D82A}">
                    <a16:rowId xmlns:a16="http://schemas.microsoft.com/office/drawing/2014/main" val="446959981"/>
                  </a:ext>
                </a:extLst>
              </a:tr>
              <a:tr h="319670">
                <a:tc>
                  <a:txBody>
                    <a:bodyPr/>
                    <a:lstStyle/>
                    <a:p>
                      <a:r>
                        <a:rPr lang="ja-JP" sz="1400">
                          <a:solidFill>
                            <a:schemeClr val="tx1"/>
                          </a:solidFill>
                        </a:rPr>
                        <a:t>5年間の</a:t>
                      </a:r>
                      <a:r>
                        <a:rPr lang="ja-JP" sz="1400" baseline="0">
                          <a:solidFill>
                            <a:schemeClr val="tx1"/>
                          </a:solidFill>
                        </a:rPr>
                        <a:t>OS率、% （95% CI）</a:t>
                      </a:r>
                    </a:p>
                  </a:txBody>
                  <a:tcPr/>
                </a:tc>
                <a:tc>
                  <a:txBody>
                    <a:bodyPr/>
                    <a:lstStyle/>
                    <a:p>
                      <a:pPr algn="ctr"/>
                      <a:r>
                        <a:rPr lang="ja-JP" sz="1400" dirty="0">
                          <a:solidFill>
                            <a:schemeClr val="tx1"/>
                          </a:solidFill>
                        </a:rPr>
                        <a:t>77.5 
(75.9、79.2)</a:t>
                      </a:r>
                    </a:p>
                  </a:txBody>
                  <a:tcPr/>
                </a:tc>
                <a:tc>
                  <a:txBody>
                    <a:bodyPr/>
                    <a:lstStyle/>
                    <a:p>
                      <a:pPr algn="ctr"/>
                      <a:r>
                        <a:rPr lang="ja-JP" sz="1400" dirty="0">
                          <a:solidFill>
                            <a:schemeClr val="tx1"/>
                          </a:solidFill>
                        </a:rPr>
                        <a:t>83.4
(82.6、84.2)</a:t>
                      </a:r>
                    </a:p>
                  </a:txBody>
                  <a:tcPr/>
                </a:tc>
                <a:tc>
                  <a:txBody>
                    <a:bodyPr/>
                    <a:lstStyle/>
                    <a:p>
                      <a:pPr algn="ctr"/>
                      <a:r>
                        <a:rPr lang="ja-JP" sz="1400" dirty="0">
                          <a:solidFill>
                            <a:schemeClr val="tx1"/>
                          </a:solidFill>
                        </a:rPr>
                        <a:t>0.69 (0.63、0.76)</a:t>
                      </a:r>
                    </a:p>
                    <a:p>
                      <a:pPr algn="ctr"/>
                      <a:r>
                        <a:rPr lang="ja-JP" sz="1400" dirty="0">
                          <a:solidFill>
                            <a:schemeClr val="tx1"/>
                          </a:solidFill>
                        </a:rPr>
                        <a:t>&lt;0.0001</a:t>
                      </a:r>
                    </a:p>
                  </a:txBody>
                  <a:tcPr/>
                </a:tc>
                <a:extLst>
                  <a:ext uri="{0D108BD9-81ED-4DB2-BD59-A6C34878D82A}">
                    <a16:rowId xmlns:a16="http://schemas.microsoft.com/office/drawing/2014/main" val="1033123418"/>
                  </a:ext>
                </a:extLst>
              </a:tr>
            </a:tbl>
          </a:graphicData>
        </a:graphic>
      </p:graphicFrame>
    </p:spTree>
    <p:extLst>
      <p:ext uri="{BB962C8B-B14F-4D97-AF65-F5344CB8AC3E}">
        <p14:creationId xmlns:p14="http://schemas.microsoft.com/office/powerpoint/2010/main" val="32314856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318MO：無作為化DYNAMIC試験の循環腫瘍DNA(ctDNA)動態、CEA、再発部位：ステージII結腸癌(CC)のctDNA解析によるアジュバント化学療法(ACT) – Tie J、et al</a:t>
            </a:r>
          </a:p>
        </p:txBody>
      </p:sp>
      <p:sp>
        <p:nvSpPr>
          <p:cNvPr id="22" name="Content Placeholder 2"/>
          <p:cNvSpPr>
            <a:spLocks noGrp="1"/>
          </p:cNvSpPr>
          <p:nvPr>
            <p:ph idx="1"/>
          </p:nvPr>
        </p:nvSpPr>
        <p:spPr/>
        <p:txBody>
          <a:bodyPr/>
          <a:lstStyle/>
          <a:p>
            <a:pPr marL="0" indent="0">
              <a:buNone/>
            </a:pPr>
            <a:r>
              <a:rPr lang="ja-JP" b="1" dirty="0"/>
              <a:t>試験の目的</a:t>
            </a:r>
          </a:p>
          <a:p>
            <a:r>
              <a:rPr lang="ja-JP" dirty="0"/>
              <a:t>オーストラリアの施設におけるDYNAMIC試験で、ステージII結腸癌患者を対象に、ctDNA解析に基づくアジュバント化学療法の有効性と安全性を比較評価すること</a:t>
            </a:r>
          </a:p>
        </p:txBody>
      </p:sp>
      <p:sp>
        <p:nvSpPr>
          <p:cNvPr id="19" name="Text Placeholder 18"/>
          <p:cNvSpPr>
            <a:spLocks noGrp="1"/>
          </p:cNvSpPr>
          <p:nvPr>
            <p:ph type="body" sz="quarter" idx="10"/>
          </p:nvPr>
        </p:nvSpPr>
        <p:spPr/>
        <p:txBody>
          <a:bodyPr/>
          <a:lstStyle/>
          <a:p>
            <a:r>
              <a:rPr lang="ja-JP"/>
              <a:t>*オキサリプラチンベースまたはフルオロピリミジン単剤; </a:t>
            </a:r>
            <a:br>
              <a:rPr lang="ja-JP"/>
            </a:br>
            <a:r>
              <a:rPr lang="ja-JP" baseline="30000"/>
              <a:t>†</a:t>
            </a:r>
            <a:r>
              <a:rPr lang="ja-JP"/>
              <a:t>従来の臨床病理学的基準に基づく</a:t>
            </a:r>
          </a:p>
        </p:txBody>
      </p:sp>
      <p:sp>
        <p:nvSpPr>
          <p:cNvPr id="23" name="Text Placeholder 4"/>
          <p:cNvSpPr>
            <a:spLocks noGrp="1"/>
          </p:cNvSpPr>
          <p:nvPr>
            <p:ph type="body" sz="quarter" idx="11"/>
          </p:nvPr>
        </p:nvSpPr>
        <p:spPr/>
        <p:txBody>
          <a:bodyPr/>
          <a:lstStyle/>
          <a:p>
            <a:r>
              <a:rPr lang="ja-JP" dirty="0"/>
              <a:t>
</a:t>
            </a:r>
            <a:br>
              <a:rPr lang="ja-JP" dirty="0"/>
            </a:br>
            <a:r>
              <a:rPr lang="ja-JP" dirty="0"/>
              <a:t>2022年ESMO会議で発表</a:t>
            </a:r>
            <a:br>
              <a:rPr lang="en-GB" altLang="ja-JP" dirty="0"/>
            </a:br>
            <a:r>
              <a:rPr lang="ja-JP" dirty="0"/>
              <a:t>Tie J, et al.Ann Oncol 2022;33(suppl):abstr 318MO</a:t>
            </a:r>
          </a:p>
        </p:txBody>
      </p:sp>
      <p:sp>
        <p:nvSpPr>
          <p:cNvPr id="39"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2年 RFS率</a:t>
            </a:r>
          </a:p>
        </p:txBody>
      </p:sp>
      <p:sp>
        <p:nvSpPr>
          <p:cNvPr id="40" name="Oval 14"/>
          <p:cNvSpPr>
            <a:spLocks noChangeArrowheads="1"/>
          </p:cNvSpPr>
          <p:nvPr/>
        </p:nvSpPr>
        <p:spPr bwMode="auto">
          <a:xfrm>
            <a:off x="3561827" y="36163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2</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41" name="AutoShape 15"/>
          <p:cNvCxnSpPr>
            <a:cxnSpLocks noChangeShapeType="1"/>
            <a:stCxn id="40" idx="0"/>
            <a:endCxn id="43" idx="1"/>
          </p:cNvCxnSpPr>
          <p:nvPr/>
        </p:nvCxnSpPr>
        <p:spPr bwMode="auto">
          <a:xfrm rot="5400000" flipH="1" flipV="1">
            <a:off x="3888965" y="2960623"/>
            <a:ext cx="620373" cy="691053"/>
          </a:xfrm>
          <a:prstGeom prst="bentConnector2">
            <a:avLst/>
          </a:prstGeom>
          <a:noFill/>
          <a:ln w="57150">
            <a:solidFill>
              <a:schemeClr val="bg2">
                <a:lumMod val="60000"/>
                <a:lumOff val="40000"/>
              </a:schemeClr>
            </a:solidFill>
            <a:round/>
            <a:headEnd/>
            <a:tailEnd type="triangle" w="med" len="med"/>
          </a:ln>
        </p:spPr>
      </p:cxnSp>
      <p:cxnSp>
        <p:nvCxnSpPr>
          <p:cNvPr id="42" name="AutoShape 19"/>
          <p:cNvCxnSpPr>
            <a:cxnSpLocks noChangeShapeType="1"/>
            <a:stCxn id="44" idx="3"/>
            <a:endCxn id="40" idx="2"/>
          </p:cNvCxnSpPr>
          <p:nvPr/>
        </p:nvCxnSpPr>
        <p:spPr bwMode="auto">
          <a:xfrm>
            <a:off x="3280064" y="3908435"/>
            <a:ext cx="281763" cy="0"/>
          </a:xfrm>
          <a:prstGeom prst="straightConnector1">
            <a:avLst/>
          </a:prstGeom>
          <a:noFill/>
          <a:ln w="57150">
            <a:solidFill>
              <a:schemeClr val="bg2">
                <a:lumMod val="60000"/>
                <a:lumOff val="40000"/>
              </a:schemeClr>
            </a:solidFill>
            <a:round/>
            <a:headEnd type="none" w="med" len="med"/>
            <a:tailEnd type="none" w="med" len="med"/>
          </a:ln>
        </p:spPr>
      </p:cxnSp>
      <p:sp>
        <p:nvSpPr>
          <p:cNvPr id="43" name="AutoShape 8"/>
          <p:cNvSpPr>
            <a:spLocks noChangeArrowheads="1"/>
          </p:cNvSpPr>
          <p:nvPr/>
        </p:nvSpPr>
        <p:spPr bwMode="auto">
          <a:xfrm>
            <a:off x="4544678" y="2524826"/>
            <a:ext cx="324686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ctDNA誘導管理
(n=302)</a:t>
            </a:r>
          </a:p>
        </p:txBody>
      </p:sp>
      <p:sp>
        <p:nvSpPr>
          <p:cNvPr id="44" name="AutoShape 9"/>
          <p:cNvSpPr>
            <a:spLocks noChangeArrowheads="1"/>
          </p:cNvSpPr>
          <p:nvPr/>
        </p:nvSpPr>
        <p:spPr bwMode="auto">
          <a:xfrm>
            <a:off x="470883" y="3100265"/>
            <a:ext cx="280918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ステージ II 結腸癌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R0切除</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0～2</a:t>
            </a:r>
          </a:p>
          <a:p>
            <a:pPr defTabSz="892175" eaLnBrk="0" hangingPunct="0">
              <a:spcAft>
                <a:spcPct val="30000"/>
              </a:spcAft>
              <a:defRPr/>
            </a:pPr>
            <a:r>
              <a:rPr lang="ja-JP" sz="1600">
                <a:solidFill>
                  <a:srgbClr val="FFFFFF"/>
                </a:solidFill>
                <a:ea typeface="SimSun" pitchFamily="2" charset="-122"/>
              </a:rPr>
              <a:t>(n=455)</a:t>
            </a:r>
          </a:p>
        </p:txBody>
      </p:sp>
      <p:cxnSp>
        <p:nvCxnSpPr>
          <p:cNvPr id="45" name="AutoShape 16"/>
          <p:cNvCxnSpPr>
            <a:cxnSpLocks noChangeShapeType="1"/>
            <a:stCxn id="40" idx="4"/>
            <a:endCxn id="47" idx="1"/>
          </p:cNvCxnSpPr>
          <p:nvPr/>
        </p:nvCxnSpPr>
        <p:spPr bwMode="auto">
          <a:xfrm rot="16200000" flipH="1">
            <a:off x="3896147" y="4158012"/>
            <a:ext cx="606008" cy="691053"/>
          </a:xfrm>
          <a:prstGeom prst="bentConnector2">
            <a:avLst/>
          </a:prstGeom>
          <a:noFill/>
          <a:ln w="57150">
            <a:solidFill>
              <a:schemeClr val="bg2">
                <a:lumMod val="60000"/>
                <a:lumOff val="40000"/>
              </a:schemeClr>
            </a:solidFill>
            <a:round/>
            <a:headEnd/>
            <a:tailEnd type="triangle" w="med" len="med"/>
          </a:ln>
        </p:spPr>
      </p:cxnSp>
      <p:sp>
        <p:nvSpPr>
          <p:cNvPr id="46" name="Content Placeholder 26"/>
          <p:cNvSpPr txBox="1">
            <a:spLocks/>
          </p:cNvSpPr>
          <p:nvPr/>
        </p:nvSpPr>
        <p:spPr>
          <a:xfrm>
            <a:off x="6121127" y="5448827"/>
            <a:ext cx="4633705"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アジュバント化学療法を受けている割合、TTR、OS、安全性</a:t>
            </a:r>
          </a:p>
        </p:txBody>
      </p:sp>
      <p:sp>
        <p:nvSpPr>
          <p:cNvPr id="47" name="AutoShape 8"/>
          <p:cNvSpPr>
            <a:spLocks noChangeArrowheads="1"/>
          </p:cNvSpPr>
          <p:nvPr/>
        </p:nvSpPr>
        <p:spPr bwMode="auto">
          <a:xfrm>
            <a:off x="4544678" y="4335407"/>
            <a:ext cx="324686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標準管理
(n=153)</a:t>
            </a:r>
          </a:p>
        </p:txBody>
      </p:sp>
      <p:sp>
        <p:nvSpPr>
          <p:cNvPr id="48" name="Content Placeholder 26"/>
          <p:cNvSpPr txBox="1">
            <a:spLocks/>
          </p:cNvSpPr>
          <p:nvPr/>
        </p:nvSpPr>
        <p:spPr bwMode="auto">
          <a:xfrm>
            <a:off x="4491179" y="3457744"/>
            <a:ext cx="5004072" cy="780097"/>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Tステージ (T3 対 T4)</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参加施設の種類(都市圏 対 地域圏)</a:t>
            </a:r>
          </a:p>
        </p:txBody>
      </p:sp>
      <p:sp>
        <p:nvSpPr>
          <p:cNvPr id="49" name="AutoShape 8"/>
          <p:cNvSpPr>
            <a:spLocks noChangeArrowheads="1"/>
          </p:cNvSpPr>
          <p:nvPr/>
        </p:nvSpPr>
        <p:spPr bwMode="auto">
          <a:xfrm>
            <a:off x="9173674" y="2301948"/>
            <a:ext cx="2445351" cy="6928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ctDNA陽性</a:t>
            </a:r>
          </a:p>
          <a:p>
            <a:pPr algn="ctr" defTabSz="892175" eaLnBrk="0" hangingPunct="0">
              <a:defRPr/>
            </a:pPr>
            <a:r>
              <a:rPr lang="ja-JP" sz="1600">
                <a:solidFill>
                  <a:srgbClr val="FFFFFF"/>
                </a:solidFill>
                <a:ea typeface="SimSun" pitchFamily="2" charset="-122"/>
              </a:rPr>
              <a:t>アジュバント化学療法*</a:t>
            </a:r>
          </a:p>
        </p:txBody>
      </p:sp>
      <p:sp>
        <p:nvSpPr>
          <p:cNvPr id="50" name="AutoShape 8"/>
          <p:cNvSpPr>
            <a:spLocks noChangeArrowheads="1"/>
          </p:cNvSpPr>
          <p:nvPr/>
        </p:nvSpPr>
        <p:spPr bwMode="auto">
          <a:xfrm>
            <a:off x="9173673" y="3104950"/>
            <a:ext cx="2445351" cy="692817"/>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ja-JP" sz="1600">
                <a:ea typeface="SimSun" pitchFamily="2" charset="-122"/>
              </a:rPr>
              <a:t>ctDNA陰性</a:t>
            </a:r>
          </a:p>
          <a:p>
            <a:pPr algn="ctr" defTabSz="892175" eaLnBrk="0" hangingPunct="0">
              <a:defRPr/>
            </a:pPr>
            <a:r>
              <a:rPr lang="ja-JP" sz="1600">
                <a:ea typeface="SimSun" pitchFamily="2" charset="-122"/>
              </a:rPr>
              <a:t>観察</a:t>
            </a:r>
          </a:p>
        </p:txBody>
      </p:sp>
      <p:sp>
        <p:nvSpPr>
          <p:cNvPr id="51" name="AutoShape 8"/>
          <p:cNvSpPr>
            <a:spLocks noChangeArrowheads="1"/>
          </p:cNvSpPr>
          <p:nvPr/>
        </p:nvSpPr>
        <p:spPr bwMode="auto">
          <a:xfrm>
            <a:off x="9173672" y="4463107"/>
            <a:ext cx="2445351" cy="68687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a:solidFill>
                  <a:schemeClr val="tx1"/>
                </a:solidFill>
                <a:ea typeface="SimSun" pitchFamily="2" charset="-122"/>
              </a:rPr>
              <a:t>アジュバント治療</a:t>
            </a:r>
            <a:r>
              <a:rPr lang="ja-JP" sz="1600" baseline="30000">
                <a:solidFill>
                  <a:schemeClr val="tx1"/>
                </a:solidFill>
                <a:ea typeface="SimSun" pitchFamily="2" charset="-122"/>
              </a:rPr>
              <a:t>†</a:t>
            </a:r>
          </a:p>
        </p:txBody>
      </p:sp>
      <p:cxnSp>
        <p:nvCxnSpPr>
          <p:cNvPr id="52" name="AutoShape 15"/>
          <p:cNvCxnSpPr>
            <a:cxnSpLocks noChangeShapeType="1"/>
            <a:stCxn id="43" idx="3"/>
            <a:endCxn id="49" idx="1"/>
          </p:cNvCxnSpPr>
          <p:nvPr/>
        </p:nvCxnSpPr>
        <p:spPr bwMode="auto">
          <a:xfrm flipV="1">
            <a:off x="7791544" y="2648357"/>
            <a:ext cx="1382130" cy="347605"/>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3" name="AutoShape 15"/>
          <p:cNvCxnSpPr>
            <a:cxnSpLocks noChangeShapeType="1"/>
            <a:stCxn id="43" idx="3"/>
            <a:endCxn id="50" idx="1"/>
          </p:cNvCxnSpPr>
          <p:nvPr/>
        </p:nvCxnSpPr>
        <p:spPr bwMode="auto">
          <a:xfrm>
            <a:off x="7791544" y="2995962"/>
            <a:ext cx="1382129" cy="45539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4" name="AutoShape 19"/>
          <p:cNvCxnSpPr>
            <a:cxnSpLocks noChangeShapeType="1"/>
            <a:stCxn id="47" idx="3"/>
            <a:endCxn id="51" idx="1"/>
          </p:cNvCxnSpPr>
          <p:nvPr/>
        </p:nvCxnSpPr>
        <p:spPr bwMode="auto">
          <a:xfrm flipV="1">
            <a:off x="7791544" y="4806542"/>
            <a:ext cx="1382128"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29840110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318MO：無作為化DYNAMIC試験の循環腫瘍DNA(ctDNA)動態、CEA、再発部位：ステージII結腸癌(CC)のctDNA解析によるアジュバント化学療法(ACT) – Tie 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solidFill>
                  <a:schemeClr val="tx1"/>
                </a:solidFill>
              </a:rPr>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Tie J, et al.Ann Oncol 2022;33(suppl):abstr 318MO</a:t>
            </a:r>
          </a:p>
        </p:txBody>
      </p:sp>
      <p:sp>
        <p:nvSpPr>
          <p:cNvPr id="6" name="TextBox 5">
            <a:extLst>
              <a:ext uri="{FF2B5EF4-FFF2-40B4-BE49-F238E27FC236}">
                <a16:creationId xmlns:a16="http://schemas.microsoft.com/office/drawing/2014/main" id="{240E1D65-953E-4369-2793-C283677E899B}"/>
              </a:ext>
            </a:extLst>
          </p:cNvPr>
          <p:cNvSpPr txBox="1"/>
          <p:nvPr/>
        </p:nvSpPr>
        <p:spPr>
          <a:xfrm>
            <a:off x="2019860" y="1608386"/>
            <a:ext cx="3079689" cy="338554"/>
          </a:xfrm>
          <a:prstGeom prst="rect">
            <a:avLst/>
          </a:prstGeom>
          <a:noFill/>
        </p:spPr>
        <p:txBody>
          <a:bodyPr wrap="none" rtlCol="0">
            <a:spAutoFit/>
          </a:bodyPr>
          <a:lstStyle/>
          <a:p>
            <a:pPr algn="ctr"/>
            <a:r>
              <a:rPr lang="ja-JP" sz="1600" b="1">
                <a:solidFill>
                  <a:schemeClr val="tx1"/>
                </a:solidFill>
              </a:rPr>
              <a:t>局所のみの再発</a:t>
            </a:r>
          </a:p>
        </p:txBody>
      </p:sp>
      <p:sp>
        <p:nvSpPr>
          <p:cNvPr id="7" name="TextBox 6">
            <a:extLst>
              <a:ext uri="{FF2B5EF4-FFF2-40B4-BE49-F238E27FC236}">
                <a16:creationId xmlns:a16="http://schemas.microsoft.com/office/drawing/2014/main" id="{627F9FE3-03BC-2CA4-535F-60E774F880CB}"/>
              </a:ext>
            </a:extLst>
          </p:cNvPr>
          <p:cNvSpPr txBox="1"/>
          <p:nvPr/>
        </p:nvSpPr>
        <p:spPr>
          <a:xfrm>
            <a:off x="2475330" y="3842038"/>
            <a:ext cx="1997663" cy="338554"/>
          </a:xfrm>
          <a:prstGeom prst="rect">
            <a:avLst/>
          </a:prstGeom>
          <a:noFill/>
        </p:spPr>
        <p:txBody>
          <a:bodyPr wrap="none" rtlCol="0">
            <a:spAutoFit/>
          </a:bodyPr>
          <a:lstStyle/>
          <a:p>
            <a:pPr algn="ctr"/>
            <a:r>
              <a:rPr lang="ja-JP" sz="1600" b="1">
                <a:solidFill>
                  <a:schemeClr val="tx1"/>
                </a:solidFill>
              </a:rPr>
              <a:t>遠隔再発</a:t>
            </a:r>
          </a:p>
        </p:txBody>
      </p:sp>
      <p:sp>
        <p:nvSpPr>
          <p:cNvPr id="8" name="Freeform 21">
            <a:extLst>
              <a:ext uri="{FF2B5EF4-FFF2-40B4-BE49-F238E27FC236}">
                <a16:creationId xmlns:a16="http://schemas.microsoft.com/office/drawing/2014/main" id="{F2FE9E31-A988-3286-4208-CE6822F60544}"/>
              </a:ext>
            </a:extLst>
          </p:cNvPr>
          <p:cNvSpPr>
            <a:spLocks/>
          </p:cNvSpPr>
          <p:nvPr/>
        </p:nvSpPr>
        <p:spPr bwMode="auto">
          <a:xfrm>
            <a:off x="1546353" y="1940996"/>
            <a:ext cx="4184158" cy="15771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9" name="Group 8">
            <a:extLst>
              <a:ext uri="{FF2B5EF4-FFF2-40B4-BE49-F238E27FC236}">
                <a16:creationId xmlns:a16="http://schemas.microsoft.com/office/drawing/2014/main" id="{2444542F-8B6A-0891-BB3C-CB97426C6F10}"/>
              </a:ext>
            </a:extLst>
          </p:cNvPr>
          <p:cNvGrpSpPr/>
          <p:nvPr/>
        </p:nvGrpSpPr>
        <p:grpSpPr>
          <a:xfrm>
            <a:off x="559394" y="1777969"/>
            <a:ext cx="978339" cy="1881831"/>
            <a:chOff x="1006016" y="1170425"/>
            <a:chExt cx="978339" cy="3049205"/>
          </a:xfrm>
        </p:grpSpPr>
        <p:sp>
          <p:nvSpPr>
            <p:cNvPr id="10" name="Line 6">
              <a:extLst>
                <a:ext uri="{FF2B5EF4-FFF2-40B4-BE49-F238E27FC236}">
                  <a16:creationId xmlns:a16="http://schemas.microsoft.com/office/drawing/2014/main" id="{17410923-65F7-8A7E-952C-AC96E9BFFB98}"/>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1" name="Line 7">
              <a:extLst>
                <a:ext uri="{FF2B5EF4-FFF2-40B4-BE49-F238E27FC236}">
                  <a16:creationId xmlns:a16="http://schemas.microsoft.com/office/drawing/2014/main" id="{9C70D15F-0DFD-6226-D34E-0E1BA8429367}"/>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2" name="Line 8">
              <a:extLst>
                <a:ext uri="{FF2B5EF4-FFF2-40B4-BE49-F238E27FC236}">
                  <a16:creationId xmlns:a16="http://schemas.microsoft.com/office/drawing/2014/main" id="{E30D161C-751D-1B00-967B-FA2ED8E2A799}"/>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3" name="Line 9">
              <a:extLst>
                <a:ext uri="{FF2B5EF4-FFF2-40B4-BE49-F238E27FC236}">
                  <a16:creationId xmlns:a16="http://schemas.microsoft.com/office/drawing/2014/main" id="{AA825F76-9124-12A8-29A3-A75849C010D7}"/>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4" name="Line 10">
              <a:extLst>
                <a:ext uri="{FF2B5EF4-FFF2-40B4-BE49-F238E27FC236}">
                  <a16:creationId xmlns:a16="http://schemas.microsoft.com/office/drawing/2014/main" id="{0A8E5E9B-BC39-D41D-E3E1-9D079D4896E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 name="Line 11">
              <a:extLst>
                <a:ext uri="{FF2B5EF4-FFF2-40B4-BE49-F238E27FC236}">
                  <a16:creationId xmlns:a16="http://schemas.microsoft.com/office/drawing/2014/main" id="{D774361E-0E0D-E5E4-9849-8DD113A01664}"/>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6" name="TextBox 15">
              <a:extLst>
                <a:ext uri="{FF2B5EF4-FFF2-40B4-BE49-F238E27FC236}">
                  <a16:creationId xmlns:a16="http://schemas.microsoft.com/office/drawing/2014/main" id="{AA7E19B0-0046-C9A9-37FD-177D1D510CED}"/>
                </a:ext>
              </a:extLst>
            </p:cNvPr>
            <p:cNvSpPr txBox="1"/>
            <p:nvPr/>
          </p:nvSpPr>
          <p:spPr>
            <a:xfrm rot="16200000">
              <a:off x="41318" y="2353973"/>
              <a:ext cx="2668059" cy="738664"/>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割合:</a:t>
              </a:r>
            </a:p>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局所のみ </a:t>
              </a:r>
            </a:p>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再発</a:t>
              </a:r>
            </a:p>
          </p:txBody>
        </p:sp>
        <p:sp>
          <p:nvSpPr>
            <p:cNvPr id="17" name="TextBox 16">
              <a:extLst>
                <a:ext uri="{FF2B5EF4-FFF2-40B4-BE49-F238E27FC236}">
                  <a16:creationId xmlns:a16="http://schemas.microsoft.com/office/drawing/2014/main" id="{CAB5CBA1-9B2D-A757-7F56-96EC4C82D2E5}"/>
                </a:ext>
              </a:extLst>
            </p:cNvPr>
            <p:cNvSpPr txBox="1"/>
            <p:nvPr/>
          </p:nvSpPr>
          <p:spPr>
            <a:xfrm>
              <a:off x="1559325" y="1170425"/>
              <a:ext cx="383438" cy="498703"/>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10</a:t>
              </a:r>
            </a:p>
          </p:txBody>
        </p:sp>
        <p:sp>
          <p:nvSpPr>
            <p:cNvPr id="18" name="TextBox 17">
              <a:extLst>
                <a:ext uri="{FF2B5EF4-FFF2-40B4-BE49-F238E27FC236}">
                  <a16:creationId xmlns:a16="http://schemas.microsoft.com/office/drawing/2014/main" id="{6788EEE5-B7C3-CBCC-6A17-1FBEBA7C79D8}"/>
                </a:ext>
              </a:extLst>
            </p:cNvPr>
            <p:cNvSpPr txBox="1"/>
            <p:nvPr/>
          </p:nvSpPr>
          <p:spPr>
            <a:xfrm>
              <a:off x="1658711" y="1694564"/>
              <a:ext cx="284052" cy="498703"/>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8</a:t>
              </a:r>
            </a:p>
          </p:txBody>
        </p:sp>
        <p:sp>
          <p:nvSpPr>
            <p:cNvPr id="19" name="TextBox 18">
              <a:extLst>
                <a:ext uri="{FF2B5EF4-FFF2-40B4-BE49-F238E27FC236}">
                  <a16:creationId xmlns:a16="http://schemas.microsoft.com/office/drawing/2014/main" id="{A9EC51B5-9133-BA94-A67D-E613C5EB3116}"/>
                </a:ext>
              </a:extLst>
            </p:cNvPr>
            <p:cNvSpPr txBox="1"/>
            <p:nvPr/>
          </p:nvSpPr>
          <p:spPr>
            <a:xfrm>
              <a:off x="1658711" y="2193094"/>
              <a:ext cx="284052" cy="498703"/>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20" name="TextBox 19">
              <a:extLst>
                <a:ext uri="{FF2B5EF4-FFF2-40B4-BE49-F238E27FC236}">
                  <a16:creationId xmlns:a16="http://schemas.microsoft.com/office/drawing/2014/main" id="{0D1376A9-F63C-B1EB-947F-1C31123BD10F}"/>
                </a:ext>
              </a:extLst>
            </p:cNvPr>
            <p:cNvSpPr txBox="1"/>
            <p:nvPr/>
          </p:nvSpPr>
          <p:spPr>
            <a:xfrm>
              <a:off x="1658711" y="2707748"/>
              <a:ext cx="284052" cy="498703"/>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a:t>
              </a:r>
            </a:p>
          </p:txBody>
        </p:sp>
        <p:sp>
          <p:nvSpPr>
            <p:cNvPr id="24" name="TextBox 23">
              <a:extLst>
                <a:ext uri="{FF2B5EF4-FFF2-40B4-BE49-F238E27FC236}">
                  <a16:creationId xmlns:a16="http://schemas.microsoft.com/office/drawing/2014/main" id="{E47260B9-C802-2861-E9BD-859FCA68780D}"/>
                </a:ext>
              </a:extLst>
            </p:cNvPr>
            <p:cNvSpPr txBox="1"/>
            <p:nvPr/>
          </p:nvSpPr>
          <p:spPr>
            <a:xfrm>
              <a:off x="1658711" y="3211651"/>
              <a:ext cx="284052" cy="498703"/>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a:t>
              </a:r>
            </a:p>
          </p:txBody>
        </p:sp>
        <p:sp>
          <p:nvSpPr>
            <p:cNvPr id="25" name="TextBox 24">
              <a:extLst>
                <a:ext uri="{FF2B5EF4-FFF2-40B4-BE49-F238E27FC236}">
                  <a16:creationId xmlns:a16="http://schemas.microsoft.com/office/drawing/2014/main" id="{FB1DFEE0-71B0-5465-65AB-BE4877BFE9AF}"/>
                </a:ext>
              </a:extLst>
            </p:cNvPr>
            <p:cNvSpPr txBox="1"/>
            <p:nvPr/>
          </p:nvSpPr>
          <p:spPr>
            <a:xfrm>
              <a:off x="1658719" y="3720927"/>
              <a:ext cx="284052" cy="498703"/>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26" name="TextBox 25">
            <a:extLst>
              <a:ext uri="{FF2B5EF4-FFF2-40B4-BE49-F238E27FC236}">
                <a16:creationId xmlns:a16="http://schemas.microsoft.com/office/drawing/2014/main" id="{A38379D7-8BAD-523D-83E7-31E22DC76D6B}"/>
              </a:ext>
            </a:extLst>
          </p:cNvPr>
          <p:cNvSpPr txBox="1"/>
          <p:nvPr/>
        </p:nvSpPr>
        <p:spPr>
          <a:xfrm>
            <a:off x="2054323" y="1907278"/>
            <a:ext cx="3010761" cy="523220"/>
          </a:xfrm>
          <a:prstGeom prst="rect">
            <a:avLst/>
          </a:prstGeom>
          <a:noFill/>
        </p:spPr>
        <p:txBody>
          <a:bodyPr wrap="none" rtlCol="0">
            <a:spAutoFit/>
          </a:bodyPr>
          <a:lstStyle/>
          <a:p>
            <a:r>
              <a:rPr lang="ja-JP" sz="1400">
                <a:solidFill>
                  <a:schemeClr val="tx1"/>
                </a:solidFill>
              </a:rPr>
              <a:t>術後ctDNA陽性(治療済み)</a:t>
            </a:r>
          </a:p>
          <a:p>
            <a:r>
              <a:rPr lang="ja-JP" sz="1400">
                <a:solidFill>
                  <a:schemeClr val="tx1"/>
                </a:solidFill>
              </a:rPr>
              <a:t>術後ctDNA陰性(観察済み)</a:t>
            </a:r>
          </a:p>
        </p:txBody>
      </p:sp>
      <p:cxnSp>
        <p:nvCxnSpPr>
          <p:cNvPr id="27" name="Straight Connector 26">
            <a:extLst>
              <a:ext uri="{FF2B5EF4-FFF2-40B4-BE49-F238E27FC236}">
                <a16:creationId xmlns:a16="http://schemas.microsoft.com/office/drawing/2014/main" id="{6F13E987-211D-6F2B-61E9-16DDEF17AA89}"/>
              </a:ext>
            </a:extLst>
          </p:cNvPr>
          <p:cNvCxnSpPr>
            <a:cxnSpLocks/>
          </p:cNvCxnSpPr>
          <p:nvPr/>
        </p:nvCxnSpPr>
        <p:spPr>
          <a:xfrm>
            <a:off x="1695860" y="2065025"/>
            <a:ext cx="32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A4FD28-06C2-BBED-6DFC-DB67CC502D9B}"/>
              </a:ext>
            </a:extLst>
          </p:cNvPr>
          <p:cNvCxnSpPr>
            <a:cxnSpLocks/>
          </p:cNvCxnSpPr>
          <p:nvPr/>
        </p:nvCxnSpPr>
        <p:spPr>
          <a:xfrm>
            <a:off x="1695860" y="2284800"/>
            <a:ext cx="32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6FEEBBB-81BA-B9B4-1729-1C6CB4857FD3}"/>
              </a:ext>
            </a:extLst>
          </p:cNvPr>
          <p:cNvSpPr txBox="1"/>
          <p:nvPr/>
        </p:nvSpPr>
        <p:spPr>
          <a:xfrm>
            <a:off x="1691174" y="2356812"/>
            <a:ext cx="742511" cy="276999"/>
          </a:xfrm>
          <a:prstGeom prst="rect">
            <a:avLst/>
          </a:prstGeom>
          <a:noFill/>
        </p:spPr>
        <p:txBody>
          <a:bodyPr wrap="none" rtlCol="0">
            <a:spAutoFit/>
          </a:bodyPr>
          <a:lstStyle/>
          <a:p>
            <a:r>
              <a:rPr lang="ja-JP" sz="1200">
                <a:solidFill>
                  <a:schemeClr val="tx1"/>
                </a:solidFill>
              </a:rPr>
              <a:t>p&lt;0.001</a:t>
            </a:r>
          </a:p>
        </p:txBody>
      </p:sp>
      <p:grpSp>
        <p:nvGrpSpPr>
          <p:cNvPr id="30" name="Group 29">
            <a:extLst>
              <a:ext uri="{FF2B5EF4-FFF2-40B4-BE49-F238E27FC236}">
                <a16:creationId xmlns:a16="http://schemas.microsoft.com/office/drawing/2014/main" id="{F025F755-08D6-6B52-0938-F12AEEEE8360}"/>
              </a:ext>
            </a:extLst>
          </p:cNvPr>
          <p:cNvGrpSpPr/>
          <p:nvPr/>
        </p:nvGrpSpPr>
        <p:grpSpPr>
          <a:xfrm>
            <a:off x="2029038" y="2957324"/>
            <a:ext cx="3710093" cy="523221"/>
            <a:chOff x="3776662" y="3095625"/>
            <a:chExt cx="4641809" cy="670926"/>
          </a:xfrm>
        </p:grpSpPr>
        <p:sp>
          <p:nvSpPr>
            <p:cNvPr id="31" name="Freeform: Shape 44">
              <a:extLst>
                <a:ext uri="{FF2B5EF4-FFF2-40B4-BE49-F238E27FC236}">
                  <a16:creationId xmlns:a16="http://schemas.microsoft.com/office/drawing/2014/main" id="{87BB8F81-E56D-8EDC-FE2C-CE01F47802AF}"/>
                </a:ext>
              </a:extLst>
            </p:cNvPr>
            <p:cNvSpPr/>
            <p:nvPr/>
          </p:nvSpPr>
          <p:spPr>
            <a:xfrm>
              <a:off x="3776662" y="3137902"/>
              <a:ext cx="4638675" cy="628649"/>
            </a:xfrm>
            <a:custGeom>
              <a:avLst/>
              <a:gdLst>
                <a:gd name="connsiteX0" fmla="*/ 4638675 w 4638675"/>
                <a:gd name="connsiteY0" fmla="*/ 0 h 628649"/>
                <a:gd name="connsiteX1" fmla="*/ 1562100 w 4638675"/>
                <a:gd name="connsiteY1" fmla="*/ 0 h 628649"/>
                <a:gd name="connsiteX2" fmla="*/ 1562100 w 4638675"/>
                <a:gd name="connsiteY2" fmla="*/ 76200 h 628649"/>
                <a:gd name="connsiteX3" fmla="*/ 1447800 w 4638675"/>
                <a:gd name="connsiteY3" fmla="*/ 76200 h 628649"/>
                <a:gd name="connsiteX4" fmla="*/ 1447800 w 4638675"/>
                <a:gd name="connsiteY4" fmla="*/ 171450 h 628649"/>
                <a:gd name="connsiteX5" fmla="*/ 1181100 w 4638675"/>
                <a:gd name="connsiteY5" fmla="*/ 171450 h 628649"/>
                <a:gd name="connsiteX6" fmla="*/ 1181100 w 4638675"/>
                <a:gd name="connsiteY6" fmla="*/ 247650 h 628649"/>
                <a:gd name="connsiteX7" fmla="*/ 600075 w 4638675"/>
                <a:gd name="connsiteY7" fmla="*/ 247650 h 628649"/>
                <a:gd name="connsiteX8" fmla="*/ 600075 w 4638675"/>
                <a:gd name="connsiteY8" fmla="*/ 314325 h 628649"/>
                <a:gd name="connsiteX9" fmla="*/ 200025 w 4638675"/>
                <a:gd name="connsiteY9" fmla="*/ 314325 h 628649"/>
                <a:gd name="connsiteX10" fmla="*/ 200025 w 4638675"/>
                <a:gd name="connsiteY10" fmla="*/ 400050 h 628649"/>
                <a:gd name="connsiteX11" fmla="*/ 171450 w 4638675"/>
                <a:gd name="connsiteY11" fmla="*/ 400050 h 628649"/>
                <a:gd name="connsiteX12" fmla="*/ 171450 w 4638675"/>
                <a:gd name="connsiteY12" fmla="*/ 485775 h 628649"/>
                <a:gd name="connsiteX13" fmla="*/ 123825 w 4638675"/>
                <a:gd name="connsiteY13" fmla="*/ 485775 h 628649"/>
                <a:gd name="connsiteX14" fmla="*/ 123825 w 4638675"/>
                <a:gd name="connsiteY14" fmla="*/ 542925 h 628649"/>
                <a:gd name="connsiteX15" fmla="*/ 0 w 4638675"/>
                <a:gd name="connsiteY15" fmla="*/ 542925 h 628649"/>
                <a:gd name="connsiteX16" fmla="*/ 0 w 4638675"/>
                <a:gd name="connsiteY16" fmla="*/ 628650 h 6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8675" h="628649">
                  <a:moveTo>
                    <a:pt x="4638675" y="0"/>
                  </a:moveTo>
                  <a:lnTo>
                    <a:pt x="1562100" y="0"/>
                  </a:lnTo>
                  <a:lnTo>
                    <a:pt x="1562100" y="76200"/>
                  </a:lnTo>
                  <a:lnTo>
                    <a:pt x="1447800" y="76200"/>
                  </a:lnTo>
                  <a:lnTo>
                    <a:pt x="1447800" y="171450"/>
                  </a:lnTo>
                  <a:lnTo>
                    <a:pt x="1181100" y="171450"/>
                  </a:lnTo>
                  <a:lnTo>
                    <a:pt x="1181100" y="247650"/>
                  </a:lnTo>
                  <a:lnTo>
                    <a:pt x="600075" y="247650"/>
                  </a:lnTo>
                  <a:lnTo>
                    <a:pt x="600075" y="314325"/>
                  </a:lnTo>
                  <a:lnTo>
                    <a:pt x="200025" y="314325"/>
                  </a:lnTo>
                  <a:lnTo>
                    <a:pt x="200025" y="400050"/>
                  </a:lnTo>
                  <a:lnTo>
                    <a:pt x="171450" y="400050"/>
                  </a:lnTo>
                  <a:lnTo>
                    <a:pt x="171450" y="485775"/>
                  </a:lnTo>
                  <a:lnTo>
                    <a:pt x="123825" y="485775"/>
                  </a:lnTo>
                  <a:lnTo>
                    <a:pt x="123825" y="542925"/>
                  </a:lnTo>
                  <a:lnTo>
                    <a:pt x="0" y="542925"/>
                  </a:lnTo>
                  <a:lnTo>
                    <a:pt x="0" y="62865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2" name="Freeform: Shape 45">
              <a:extLst>
                <a:ext uri="{FF2B5EF4-FFF2-40B4-BE49-F238E27FC236}">
                  <a16:creationId xmlns:a16="http://schemas.microsoft.com/office/drawing/2014/main" id="{EC81E893-371D-0749-BDCA-C8B7CEE97313}"/>
                </a:ext>
              </a:extLst>
            </p:cNvPr>
            <p:cNvSpPr/>
            <p:nvPr/>
          </p:nvSpPr>
          <p:spPr>
            <a:xfrm>
              <a:off x="4236982" y="34194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3" name="Freeform: Shape 46">
              <a:extLst>
                <a:ext uri="{FF2B5EF4-FFF2-40B4-BE49-F238E27FC236}">
                  <a16:creationId xmlns:a16="http://schemas.microsoft.com/office/drawing/2014/main" id="{4D549ADF-E4EB-0DE8-0681-7EB339975C1A}"/>
                </a:ext>
              </a:extLst>
            </p:cNvPr>
            <p:cNvSpPr/>
            <p:nvPr/>
          </p:nvSpPr>
          <p:spPr>
            <a:xfrm>
              <a:off x="4503682" y="33432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4" name="Freeform: Shape 47">
              <a:extLst>
                <a:ext uri="{FF2B5EF4-FFF2-40B4-BE49-F238E27FC236}">
                  <a16:creationId xmlns:a16="http://schemas.microsoft.com/office/drawing/2014/main" id="{6422F26C-4DB7-5B06-59C5-E293C7FF87C3}"/>
                </a:ext>
              </a:extLst>
            </p:cNvPr>
            <p:cNvSpPr/>
            <p:nvPr/>
          </p:nvSpPr>
          <p:spPr>
            <a:xfrm>
              <a:off x="5037086" y="32670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5" name="Freeform: Shape 48">
              <a:extLst>
                <a:ext uri="{FF2B5EF4-FFF2-40B4-BE49-F238E27FC236}">
                  <a16:creationId xmlns:a16="http://schemas.microsoft.com/office/drawing/2014/main" id="{7B1635FB-F2F7-6A72-11A8-8B4810FB64D7}"/>
                </a:ext>
              </a:extLst>
            </p:cNvPr>
            <p:cNvSpPr/>
            <p:nvPr/>
          </p:nvSpPr>
          <p:spPr>
            <a:xfrm>
              <a:off x="5113286" y="32670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6" name="Freeform: Shape 49">
              <a:extLst>
                <a:ext uri="{FF2B5EF4-FFF2-40B4-BE49-F238E27FC236}">
                  <a16:creationId xmlns:a16="http://schemas.microsoft.com/office/drawing/2014/main" id="{EC9D81AA-C217-B8AC-1857-C6D5596E67D7}"/>
                </a:ext>
              </a:extLst>
            </p:cNvPr>
            <p:cNvSpPr/>
            <p:nvPr/>
          </p:nvSpPr>
          <p:spPr>
            <a:xfrm>
              <a:off x="55323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7" name="Freeform: Shape 50">
              <a:extLst>
                <a:ext uri="{FF2B5EF4-FFF2-40B4-BE49-F238E27FC236}">
                  <a16:creationId xmlns:a16="http://schemas.microsoft.com/office/drawing/2014/main" id="{D91D15CA-11F0-4D0D-0825-95BE1E4C23D8}"/>
                </a:ext>
              </a:extLst>
            </p:cNvPr>
            <p:cNvSpPr/>
            <p:nvPr/>
          </p:nvSpPr>
          <p:spPr>
            <a:xfrm>
              <a:off x="55704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8" name="Freeform: Shape 51">
              <a:extLst>
                <a:ext uri="{FF2B5EF4-FFF2-40B4-BE49-F238E27FC236}">
                  <a16:creationId xmlns:a16="http://schemas.microsoft.com/office/drawing/2014/main" id="{7FAA6CF0-0202-8006-2ECB-D0F2C11ABC72}"/>
                </a:ext>
              </a:extLst>
            </p:cNvPr>
            <p:cNvSpPr/>
            <p:nvPr/>
          </p:nvSpPr>
          <p:spPr>
            <a:xfrm>
              <a:off x="56657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9" name="Freeform: Shape 52">
              <a:extLst>
                <a:ext uri="{FF2B5EF4-FFF2-40B4-BE49-F238E27FC236}">
                  <a16:creationId xmlns:a16="http://schemas.microsoft.com/office/drawing/2014/main" id="{DA015E4F-9F27-12B9-14F5-535BFE217F06}"/>
                </a:ext>
              </a:extLst>
            </p:cNvPr>
            <p:cNvSpPr/>
            <p:nvPr/>
          </p:nvSpPr>
          <p:spPr>
            <a:xfrm>
              <a:off x="58181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0" name="Freeform: Shape 53">
              <a:extLst>
                <a:ext uri="{FF2B5EF4-FFF2-40B4-BE49-F238E27FC236}">
                  <a16:creationId xmlns:a16="http://schemas.microsoft.com/office/drawing/2014/main" id="{E0CA7282-3268-858B-F363-3A0628475805}"/>
                </a:ext>
              </a:extLst>
            </p:cNvPr>
            <p:cNvSpPr/>
            <p:nvPr/>
          </p:nvSpPr>
          <p:spPr>
            <a:xfrm>
              <a:off x="58562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1" name="Freeform: Shape 54">
              <a:extLst>
                <a:ext uri="{FF2B5EF4-FFF2-40B4-BE49-F238E27FC236}">
                  <a16:creationId xmlns:a16="http://schemas.microsoft.com/office/drawing/2014/main" id="{27BD32EC-D57E-E1EC-1748-207B2FF66FB3}"/>
                </a:ext>
              </a:extLst>
            </p:cNvPr>
            <p:cNvSpPr/>
            <p:nvPr/>
          </p:nvSpPr>
          <p:spPr>
            <a:xfrm>
              <a:off x="58943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2" name="Freeform: Shape 55">
              <a:extLst>
                <a:ext uri="{FF2B5EF4-FFF2-40B4-BE49-F238E27FC236}">
                  <a16:creationId xmlns:a16="http://schemas.microsoft.com/office/drawing/2014/main" id="{BE4DC5E8-07F7-8866-CF18-3C42DE767A16}"/>
                </a:ext>
              </a:extLst>
            </p:cNvPr>
            <p:cNvSpPr/>
            <p:nvPr/>
          </p:nvSpPr>
          <p:spPr>
            <a:xfrm>
              <a:off x="59324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3" name="Freeform: Shape 56">
              <a:extLst>
                <a:ext uri="{FF2B5EF4-FFF2-40B4-BE49-F238E27FC236}">
                  <a16:creationId xmlns:a16="http://schemas.microsoft.com/office/drawing/2014/main" id="{AF35B710-5584-22AF-7E61-F02533C43DC9}"/>
                </a:ext>
              </a:extLst>
            </p:cNvPr>
            <p:cNvSpPr/>
            <p:nvPr/>
          </p:nvSpPr>
          <p:spPr>
            <a:xfrm>
              <a:off x="59705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4" name="Freeform: Shape 57">
              <a:extLst>
                <a:ext uri="{FF2B5EF4-FFF2-40B4-BE49-F238E27FC236}">
                  <a16:creationId xmlns:a16="http://schemas.microsoft.com/office/drawing/2014/main" id="{E77EAE2C-34BF-7CDF-A823-B0E33A0493E2}"/>
                </a:ext>
              </a:extLst>
            </p:cNvPr>
            <p:cNvSpPr/>
            <p:nvPr/>
          </p:nvSpPr>
          <p:spPr>
            <a:xfrm>
              <a:off x="60086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5" name="Freeform: Shape 58">
              <a:extLst>
                <a:ext uri="{FF2B5EF4-FFF2-40B4-BE49-F238E27FC236}">
                  <a16:creationId xmlns:a16="http://schemas.microsoft.com/office/drawing/2014/main" id="{768D10CF-4CF3-EF86-4CCC-D028DD54E6AA}"/>
                </a:ext>
              </a:extLst>
            </p:cNvPr>
            <p:cNvSpPr/>
            <p:nvPr/>
          </p:nvSpPr>
          <p:spPr>
            <a:xfrm>
              <a:off x="60848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6" name="Freeform: Shape 59">
              <a:extLst>
                <a:ext uri="{FF2B5EF4-FFF2-40B4-BE49-F238E27FC236}">
                  <a16:creationId xmlns:a16="http://schemas.microsoft.com/office/drawing/2014/main" id="{6B72B814-D276-1A4B-27AA-90B69DDE54D2}"/>
                </a:ext>
              </a:extLst>
            </p:cNvPr>
            <p:cNvSpPr/>
            <p:nvPr/>
          </p:nvSpPr>
          <p:spPr>
            <a:xfrm>
              <a:off x="61991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7" name="Freeform: Shape 60">
              <a:extLst>
                <a:ext uri="{FF2B5EF4-FFF2-40B4-BE49-F238E27FC236}">
                  <a16:creationId xmlns:a16="http://schemas.microsoft.com/office/drawing/2014/main" id="{CC2E7CD2-1464-D358-B4B1-BA7A534B3589}"/>
                </a:ext>
              </a:extLst>
            </p:cNvPr>
            <p:cNvSpPr/>
            <p:nvPr/>
          </p:nvSpPr>
          <p:spPr>
            <a:xfrm>
              <a:off x="62372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8" name="Freeform: Shape 61">
              <a:extLst>
                <a:ext uri="{FF2B5EF4-FFF2-40B4-BE49-F238E27FC236}">
                  <a16:creationId xmlns:a16="http://schemas.microsoft.com/office/drawing/2014/main" id="{212CE062-E4CA-7782-5C4E-CDCD6A896FB4}"/>
                </a:ext>
              </a:extLst>
            </p:cNvPr>
            <p:cNvSpPr/>
            <p:nvPr/>
          </p:nvSpPr>
          <p:spPr>
            <a:xfrm>
              <a:off x="62753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9" name="Freeform: Shape 62">
              <a:extLst>
                <a:ext uri="{FF2B5EF4-FFF2-40B4-BE49-F238E27FC236}">
                  <a16:creationId xmlns:a16="http://schemas.microsoft.com/office/drawing/2014/main" id="{6ADAF4EA-EB80-FAA0-7CFA-10275647A075}"/>
                </a:ext>
              </a:extLst>
            </p:cNvPr>
            <p:cNvSpPr/>
            <p:nvPr/>
          </p:nvSpPr>
          <p:spPr>
            <a:xfrm>
              <a:off x="63134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0" name="Freeform: Shape 63">
              <a:extLst>
                <a:ext uri="{FF2B5EF4-FFF2-40B4-BE49-F238E27FC236}">
                  <a16:creationId xmlns:a16="http://schemas.microsoft.com/office/drawing/2014/main" id="{155E8F86-424B-32EF-6EA3-96666F48AA5E}"/>
                </a:ext>
              </a:extLst>
            </p:cNvPr>
            <p:cNvSpPr/>
            <p:nvPr/>
          </p:nvSpPr>
          <p:spPr>
            <a:xfrm>
              <a:off x="63705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1" name="Freeform: Shape 64">
              <a:extLst>
                <a:ext uri="{FF2B5EF4-FFF2-40B4-BE49-F238E27FC236}">
                  <a16:creationId xmlns:a16="http://schemas.microsoft.com/office/drawing/2014/main" id="{F51B8674-1101-4CAF-284F-1BD57570DB0E}"/>
                </a:ext>
              </a:extLst>
            </p:cNvPr>
            <p:cNvSpPr/>
            <p:nvPr/>
          </p:nvSpPr>
          <p:spPr>
            <a:xfrm>
              <a:off x="64277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2" name="Freeform: Shape 65">
              <a:extLst>
                <a:ext uri="{FF2B5EF4-FFF2-40B4-BE49-F238E27FC236}">
                  <a16:creationId xmlns:a16="http://schemas.microsoft.com/office/drawing/2014/main" id="{A3A195D1-251F-F3D0-DE0E-3705C66B81B5}"/>
                </a:ext>
              </a:extLst>
            </p:cNvPr>
            <p:cNvSpPr/>
            <p:nvPr/>
          </p:nvSpPr>
          <p:spPr>
            <a:xfrm>
              <a:off x="64848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3" name="Freeform: Shape 66">
              <a:extLst>
                <a:ext uri="{FF2B5EF4-FFF2-40B4-BE49-F238E27FC236}">
                  <a16:creationId xmlns:a16="http://schemas.microsoft.com/office/drawing/2014/main" id="{5066804D-20D8-1029-5771-2AD8EAF6E59D}"/>
                </a:ext>
              </a:extLst>
            </p:cNvPr>
            <p:cNvSpPr/>
            <p:nvPr/>
          </p:nvSpPr>
          <p:spPr>
            <a:xfrm>
              <a:off x="65039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4" name="Freeform: Shape 67">
              <a:extLst>
                <a:ext uri="{FF2B5EF4-FFF2-40B4-BE49-F238E27FC236}">
                  <a16:creationId xmlns:a16="http://schemas.microsoft.com/office/drawing/2014/main" id="{09B4D1AB-A943-75CA-CEF1-288157A5C3F1}"/>
                </a:ext>
              </a:extLst>
            </p:cNvPr>
            <p:cNvSpPr/>
            <p:nvPr/>
          </p:nvSpPr>
          <p:spPr>
            <a:xfrm>
              <a:off x="65420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5" name="Freeform: Shape 68">
              <a:extLst>
                <a:ext uri="{FF2B5EF4-FFF2-40B4-BE49-F238E27FC236}">
                  <a16:creationId xmlns:a16="http://schemas.microsoft.com/office/drawing/2014/main" id="{EF7F0BE5-D589-E55F-FE02-3CB20E54B096}"/>
                </a:ext>
              </a:extLst>
            </p:cNvPr>
            <p:cNvSpPr/>
            <p:nvPr/>
          </p:nvSpPr>
          <p:spPr>
            <a:xfrm>
              <a:off x="65801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6" name="Freeform: Shape 69">
              <a:extLst>
                <a:ext uri="{FF2B5EF4-FFF2-40B4-BE49-F238E27FC236}">
                  <a16:creationId xmlns:a16="http://schemas.microsoft.com/office/drawing/2014/main" id="{73E8F4E5-259B-807E-FC00-FFFBBD811B8D}"/>
                </a:ext>
              </a:extLst>
            </p:cNvPr>
            <p:cNvSpPr/>
            <p:nvPr/>
          </p:nvSpPr>
          <p:spPr>
            <a:xfrm>
              <a:off x="66182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7" name="Freeform: Shape 70">
              <a:extLst>
                <a:ext uri="{FF2B5EF4-FFF2-40B4-BE49-F238E27FC236}">
                  <a16:creationId xmlns:a16="http://schemas.microsoft.com/office/drawing/2014/main" id="{E64FCBB3-F568-A2AE-DDD0-F470A8CA8049}"/>
                </a:ext>
              </a:extLst>
            </p:cNvPr>
            <p:cNvSpPr/>
            <p:nvPr/>
          </p:nvSpPr>
          <p:spPr>
            <a:xfrm>
              <a:off x="67134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8" name="Freeform: Shape 71">
              <a:extLst>
                <a:ext uri="{FF2B5EF4-FFF2-40B4-BE49-F238E27FC236}">
                  <a16:creationId xmlns:a16="http://schemas.microsoft.com/office/drawing/2014/main" id="{F156C17C-FBE7-DE5C-D929-AEBC928B77DF}"/>
                </a:ext>
              </a:extLst>
            </p:cNvPr>
            <p:cNvSpPr/>
            <p:nvPr/>
          </p:nvSpPr>
          <p:spPr>
            <a:xfrm>
              <a:off x="68468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9" name="Freeform: Shape 72">
              <a:extLst>
                <a:ext uri="{FF2B5EF4-FFF2-40B4-BE49-F238E27FC236}">
                  <a16:creationId xmlns:a16="http://schemas.microsoft.com/office/drawing/2014/main" id="{0AC8810F-1F07-A451-281B-9E10BCBA07A4}"/>
                </a:ext>
              </a:extLst>
            </p:cNvPr>
            <p:cNvSpPr/>
            <p:nvPr/>
          </p:nvSpPr>
          <p:spPr>
            <a:xfrm>
              <a:off x="68658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0" name="Freeform: Shape 73">
              <a:extLst>
                <a:ext uri="{FF2B5EF4-FFF2-40B4-BE49-F238E27FC236}">
                  <a16:creationId xmlns:a16="http://schemas.microsoft.com/office/drawing/2014/main" id="{2E63DA91-E772-161C-3078-11D589550EA0}"/>
                </a:ext>
              </a:extLst>
            </p:cNvPr>
            <p:cNvSpPr/>
            <p:nvPr/>
          </p:nvSpPr>
          <p:spPr>
            <a:xfrm>
              <a:off x="69039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1" name="Freeform: Shape 74">
              <a:extLst>
                <a:ext uri="{FF2B5EF4-FFF2-40B4-BE49-F238E27FC236}">
                  <a16:creationId xmlns:a16="http://schemas.microsoft.com/office/drawing/2014/main" id="{20898319-69E3-3241-D74A-80DB5E653D3C}"/>
                </a:ext>
              </a:extLst>
            </p:cNvPr>
            <p:cNvSpPr/>
            <p:nvPr/>
          </p:nvSpPr>
          <p:spPr>
            <a:xfrm>
              <a:off x="69801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2" name="Freeform: Shape 75">
              <a:extLst>
                <a:ext uri="{FF2B5EF4-FFF2-40B4-BE49-F238E27FC236}">
                  <a16:creationId xmlns:a16="http://schemas.microsoft.com/office/drawing/2014/main" id="{0114CF82-C4E0-B88B-C3DA-0543C32DB863}"/>
                </a:ext>
              </a:extLst>
            </p:cNvPr>
            <p:cNvSpPr/>
            <p:nvPr/>
          </p:nvSpPr>
          <p:spPr>
            <a:xfrm>
              <a:off x="70182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3" name="Freeform: Shape 76">
              <a:extLst>
                <a:ext uri="{FF2B5EF4-FFF2-40B4-BE49-F238E27FC236}">
                  <a16:creationId xmlns:a16="http://schemas.microsoft.com/office/drawing/2014/main" id="{5FA261A5-40C5-1A1C-9D33-0BF7C3FA1512}"/>
                </a:ext>
              </a:extLst>
            </p:cNvPr>
            <p:cNvSpPr/>
            <p:nvPr/>
          </p:nvSpPr>
          <p:spPr>
            <a:xfrm>
              <a:off x="70754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4" name="Freeform: Shape 77">
              <a:extLst>
                <a:ext uri="{FF2B5EF4-FFF2-40B4-BE49-F238E27FC236}">
                  <a16:creationId xmlns:a16="http://schemas.microsoft.com/office/drawing/2014/main" id="{6E8A4AC6-628E-223F-98CD-01AA1EE21353}"/>
                </a:ext>
              </a:extLst>
            </p:cNvPr>
            <p:cNvSpPr/>
            <p:nvPr/>
          </p:nvSpPr>
          <p:spPr>
            <a:xfrm>
              <a:off x="71325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5" name="Freeform: Shape 78">
              <a:extLst>
                <a:ext uri="{FF2B5EF4-FFF2-40B4-BE49-F238E27FC236}">
                  <a16:creationId xmlns:a16="http://schemas.microsoft.com/office/drawing/2014/main" id="{7B2C62F8-30A9-74EB-A737-4865AEE544E1}"/>
                </a:ext>
              </a:extLst>
            </p:cNvPr>
            <p:cNvSpPr/>
            <p:nvPr/>
          </p:nvSpPr>
          <p:spPr>
            <a:xfrm>
              <a:off x="71516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6" name="Freeform: Shape 79">
              <a:extLst>
                <a:ext uri="{FF2B5EF4-FFF2-40B4-BE49-F238E27FC236}">
                  <a16:creationId xmlns:a16="http://schemas.microsoft.com/office/drawing/2014/main" id="{EFE53815-2043-CA9E-5DD1-EAC743801AC9}"/>
                </a:ext>
              </a:extLst>
            </p:cNvPr>
            <p:cNvSpPr/>
            <p:nvPr/>
          </p:nvSpPr>
          <p:spPr>
            <a:xfrm>
              <a:off x="72087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7" name="Freeform: Shape 80">
              <a:extLst>
                <a:ext uri="{FF2B5EF4-FFF2-40B4-BE49-F238E27FC236}">
                  <a16:creationId xmlns:a16="http://schemas.microsoft.com/office/drawing/2014/main" id="{EC2370EE-5B13-F5E9-1C15-789E000FC56A}"/>
                </a:ext>
              </a:extLst>
            </p:cNvPr>
            <p:cNvSpPr/>
            <p:nvPr/>
          </p:nvSpPr>
          <p:spPr>
            <a:xfrm>
              <a:off x="72468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8" name="Freeform: Shape 81">
              <a:extLst>
                <a:ext uri="{FF2B5EF4-FFF2-40B4-BE49-F238E27FC236}">
                  <a16:creationId xmlns:a16="http://schemas.microsoft.com/office/drawing/2014/main" id="{F7A659CA-4CF6-5432-6CDD-8687B3893B3C}"/>
                </a:ext>
              </a:extLst>
            </p:cNvPr>
            <p:cNvSpPr/>
            <p:nvPr/>
          </p:nvSpPr>
          <p:spPr>
            <a:xfrm>
              <a:off x="72659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9" name="Freeform: Shape 82">
              <a:extLst>
                <a:ext uri="{FF2B5EF4-FFF2-40B4-BE49-F238E27FC236}">
                  <a16:creationId xmlns:a16="http://schemas.microsoft.com/office/drawing/2014/main" id="{113E0170-D884-94C6-32FA-539F0D5D64FB}"/>
                </a:ext>
              </a:extLst>
            </p:cNvPr>
            <p:cNvSpPr/>
            <p:nvPr/>
          </p:nvSpPr>
          <p:spPr>
            <a:xfrm>
              <a:off x="73040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0" name="Freeform: Shape 83">
              <a:extLst>
                <a:ext uri="{FF2B5EF4-FFF2-40B4-BE49-F238E27FC236}">
                  <a16:creationId xmlns:a16="http://schemas.microsoft.com/office/drawing/2014/main" id="{21321AFA-00D1-4AEC-BC7A-6953FDAE9F37}"/>
                </a:ext>
              </a:extLst>
            </p:cNvPr>
            <p:cNvSpPr/>
            <p:nvPr/>
          </p:nvSpPr>
          <p:spPr>
            <a:xfrm>
              <a:off x="73421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1" name="Freeform: Shape 84">
              <a:extLst>
                <a:ext uri="{FF2B5EF4-FFF2-40B4-BE49-F238E27FC236}">
                  <a16:creationId xmlns:a16="http://schemas.microsoft.com/office/drawing/2014/main" id="{03F9CA26-E8E4-29D5-98EA-AA71B7263085}"/>
                </a:ext>
              </a:extLst>
            </p:cNvPr>
            <p:cNvSpPr/>
            <p:nvPr/>
          </p:nvSpPr>
          <p:spPr>
            <a:xfrm>
              <a:off x="73802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2" name="Freeform: Shape 85">
              <a:extLst>
                <a:ext uri="{FF2B5EF4-FFF2-40B4-BE49-F238E27FC236}">
                  <a16:creationId xmlns:a16="http://schemas.microsoft.com/office/drawing/2014/main" id="{8378F02E-AAA3-2D7E-D3BC-EF0E66A8D736}"/>
                </a:ext>
              </a:extLst>
            </p:cNvPr>
            <p:cNvSpPr/>
            <p:nvPr/>
          </p:nvSpPr>
          <p:spPr>
            <a:xfrm>
              <a:off x="73992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3" name="Freeform: Shape 86">
              <a:extLst>
                <a:ext uri="{FF2B5EF4-FFF2-40B4-BE49-F238E27FC236}">
                  <a16:creationId xmlns:a16="http://schemas.microsoft.com/office/drawing/2014/main" id="{98D91C50-7DBC-39EF-06D0-7455FB82B812}"/>
                </a:ext>
              </a:extLst>
            </p:cNvPr>
            <p:cNvSpPr/>
            <p:nvPr/>
          </p:nvSpPr>
          <p:spPr>
            <a:xfrm>
              <a:off x="74373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4" name="Freeform: Shape 87">
              <a:extLst>
                <a:ext uri="{FF2B5EF4-FFF2-40B4-BE49-F238E27FC236}">
                  <a16:creationId xmlns:a16="http://schemas.microsoft.com/office/drawing/2014/main" id="{C31BEAA1-7783-33EC-2240-0E1AC5BC7D17}"/>
                </a:ext>
              </a:extLst>
            </p:cNvPr>
            <p:cNvSpPr/>
            <p:nvPr/>
          </p:nvSpPr>
          <p:spPr>
            <a:xfrm>
              <a:off x="74754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5" name="Freeform: Shape 88">
              <a:extLst>
                <a:ext uri="{FF2B5EF4-FFF2-40B4-BE49-F238E27FC236}">
                  <a16:creationId xmlns:a16="http://schemas.microsoft.com/office/drawing/2014/main" id="{6CBAE309-EAD6-F8AF-3C35-3EE016C44672}"/>
                </a:ext>
              </a:extLst>
            </p:cNvPr>
            <p:cNvSpPr/>
            <p:nvPr/>
          </p:nvSpPr>
          <p:spPr>
            <a:xfrm>
              <a:off x="75516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6" name="Freeform: Shape 89">
              <a:extLst>
                <a:ext uri="{FF2B5EF4-FFF2-40B4-BE49-F238E27FC236}">
                  <a16:creationId xmlns:a16="http://schemas.microsoft.com/office/drawing/2014/main" id="{76A06451-B09C-BF10-6920-A03E26C007A4}"/>
                </a:ext>
              </a:extLst>
            </p:cNvPr>
            <p:cNvSpPr/>
            <p:nvPr/>
          </p:nvSpPr>
          <p:spPr>
            <a:xfrm>
              <a:off x="76088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7" name="Freeform: Shape 90">
              <a:extLst>
                <a:ext uri="{FF2B5EF4-FFF2-40B4-BE49-F238E27FC236}">
                  <a16:creationId xmlns:a16="http://schemas.microsoft.com/office/drawing/2014/main" id="{14421BFE-EC50-3949-3093-3CCAA05765B2}"/>
                </a:ext>
              </a:extLst>
            </p:cNvPr>
            <p:cNvSpPr/>
            <p:nvPr/>
          </p:nvSpPr>
          <p:spPr>
            <a:xfrm>
              <a:off x="76850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8" name="Freeform: Shape 91">
              <a:extLst>
                <a:ext uri="{FF2B5EF4-FFF2-40B4-BE49-F238E27FC236}">
                  <a16:creationId xmlns:a16="http://schemas.microsoft.com/office/drawing/2014/main" id="{382CD9FF-3FFF-6F1C-1945-0DCBCA0E1BD9}"/>
                </a:ext>
              </a:extLst>
            </p:cNvPr>
            <p:cNvSpPr/>
            <p:nvPr/>
          </p:nvSpPr>
          <p:spPr>
            <a:xfrm>
              <a:off x="77231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9" name="Freeform: Shape 92">
              <a:extLst>
                <a:ext uri="{FF2B5EF4-FFF2-40B4-BE49-F238E27FC236}">
                  <a16:creationId xmlns:a16="http://schemas.microsoft.com/office/drawing/2014/main" id="{24B42A29-954C-8477-7E9D-3314CE088E6C}"/>
                </a:ext>
              </a:extLst>
            </p:cNvPr>
            <p:cNvSpPr/>
            <p:nvPr/>
          </p:nvSpPr>
          <p:spPr>
            <a:xfrm>
              <a:off x="77231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0" name="Freeform: Shape 93">
              <a:extLst>
                <a:ext uri="{FF2B5EF4-FFF2-40B4-BE49-F238E27FC236}">
                  <a16:creationId xmlns:a16="http://schemas.microsoft.com/office/drawing/2014/main" id="{418B3499-01DB-DFF0-CC66-41B6BFA4B765}"/>
                </a:ext>
              </a:extLst>
            </p:cNvPr>
            <p:cNvSpPr/>
            <p:nvPr/>
          </p:nvSpPr>
          <p:spPr>
            <a:xfrm>
              <a:off x="77612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1" name="Freeform: Shape 94">
              <a:extLst>
                <a:ext uri="{FF2B5EF4-FFF2-40B4-BE49-F238E27FC236}">
                  <a16:creationId xmlns:a16="http://schemas.microsoft.com/office/drawing/2014/main" id="{B058905A-F9C9-9E2F-A91F-EAD20BD001C5}"/>
                </a:ext>
              </a:extLst>
            </p:cNvPr>
            <p:cNvSpPr/>
            <p:nvPr/>
          </p:nvSpPr>
          <p:spPr>
            <a:xfrm>
              <a:off x="77993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2" name="Freeform: Shape 95">
              <a:extLst>
                <a:ext uri="{FF2B5EF4-FFF2-40B4-BE49-F238E27FC236}">
                  <a16:creationId xmlns:a16="http://schemas.microsoft.com/office/drawing/2014/main" id="{DF91AA2F-E7C1-D235-D7E2-4C3EC97D3CC1}"/>
                </a:ext>
              </a:extLst>
            </p:cNvPr>
            <p:cNvSpPr/>
            <p:nvPr/>
          </p:nvSpPr>
          <p:spPr>
            <a:xfrm>
              <a:off x="78374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3" name="Freeform: Shape 96">
              <a:extLst>
                <a:ext uri="{FF2B5EF4-FFF2-40B4-BE49-F238E27FC236}">
                  <a16:creationId xmlns:a16="http://schemas.microsoft.com/office/drawing/2014/main" id="{355F18DC-2577-3162-5859-804EA1C41A88}"/>
                </a:ext>
              </a:extLst>
            </p:cNvPr>
            <p:cNvSpPr/>
            <p:nvPr/>
          </p:nvSpPr>
          <p:spPr>
            <a:xfrm>
              <a:off x="78755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4" name="Freeform: Shape 97">
              <a:extLst>
                <a:ext uri="{FF2B5EF4-FFF2-40B4-BE49-F238E27FC236}">
                  <a16:creationId xmlns:a16="http://schemas.microsoft.com/office/drawing/2014/main" id="{D3800AA3-3707-CC4E-0EF3-F41DC139D3B5}"/>
                </a:ext>
              </a:extLst>
            </p:cNvPr>
            <p:cNvSpPr/>
            <p:nvPr/>
          </p:nvSpPr>
          <p:spPr>
            <a:xfrm>
              <a:off x="79136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5" name="Freeform: Shape 98">
              <a:extLst>
                <a:ext uri="{FF2B5EF4-FFF2-40B4-BE49-F238E27FC236}">
                  <a16:creationId xmlns:a16="http://schemas.microsoft.com/office/drawing/2014/main" id="{BD63B36C-5CDF-C4E8-DF80-003831CFF6B7}"/>
                </a:ext>
              </a:extLst>
            </p:cNvPr>
            <p:cNvSpPr/>
            <p:nvPr/>
          </p:nvSpPr>
          <p:spPr>
            <a:xfrm>
              <a:off x="79707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6" name="Freeform: Shape 99">
              <a:extLst>
                <a:ext uri="{FF2B5EF4-FFF2-40B4-BE49-F238E27FC236}">
                  <a16:creationId xmlns:a16="http://schemas.microsoft.com/office/drawing/2014/main" id="{94E58250-8DA1-9756-C5E0-B7E579867CAE}"/>
                </a:ext>
              </a:extLst>
            </p:cNvPr>
            <p:cNvSpPr/>
            <p:nvPr/>
          </p:nvSpPr>
          <p:spPr>
            <a:xfrm>
              <a:off x="80279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7" name="Freeform: Shape 100">
              <a:extLst>
                <a:ext uri="{FF2B5EF4-FFF2-40B4-BE49-F238E27FC236}">
                  <a16:creationId xmlns:a16="http://schemas.microsoft.com/office/drawing/2014/main" id="{A2B253E0-3F7C-9E03-BF71-DA42D361C141}"/>
                </a:ext>
              </a:extLst>
            </p:cNvPr>
            <p:cNvSpPr/>
            <p:nvPr/>
          </p:nvSpPr>
          <p:spPr>
            <a:xfrm>
              <a:off x="81041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8" name="Freeform: Shape 101">
              <a:extLst>
                <a:ext uri="{FF2B5EF4-FFF2-40B4-BE49-F238E27FC236}">
                  <a16:creationId xmlns:a16="http://schemas.microsoft.com/office/drawing/2014/main" id="{02476BF1-0488-E9ED-6D01-952381742A64}"/>
                </a:ext>
              </a:extLst>
            </p:cNvPr>
            <p:cNvSpPr/>
            <p:nvPr/>
          </p:nvSpPr>
          <p:spPr>
            <a:xfrm>
              <a:off x="81612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9" name="Freeform: Shape 102">
              <a:extLst>
                <a:ext uri="{FF2B5EF4-FFF2-40B4-BE49-F238E27FC236}">
                  <a16:creationId xmlns:a16="http://schemas.microsoft.com/office/drawing/2014/main" id="{819B2BA6-5048-F28F-4669-9084D2C43EB7}"/>
                </a:ext>
              </a:extLst>
            </p:cNvPr>
            <p:cNvSpPr/>
            <p:nvPr/>
          </p:nvSpPr>
          <p:spPr>
            <a:xfrm>
              <a:off x="82946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90" name="Freeform: Shape 103">
              <a:extLst>
                <a:ext uri="{FF2B5EF4-FFF2-40B4-BE49-F238E27FC236}">
                  <a16:creationId xmlns:a16="http://schemas.microsoft.com/office/drawing/2014/main" id="{1F8A7330-0797-8E63-DCE0-DFE79A8C75F3}"/>
                </a:ext>
              </a:extLst>
            </p:cNvPr>
            <p:cNvSpPr/>
            <p:nvPr/>
          </p:nvSpPr>
          <p:spPr>
            <a:xfrm>
              <a:off x="83327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91" name="Freeform: Shape 104">
              <a:extLst>
                <a:ext uri="{FF2B5EF4-FFF2-40B4-BE49-F238E27FC236}">
                  <a16:creationId xmlns:a16="http://schemas.microsoft.com/office/drawing/2014/main" id="{DF6ECFBE-7310-3D2B-AA1E-16B0B99602EB}"/>
                </a:ext>
              </a:extLst>
            </p:cNvPr>
            <p:cNvSpPr/>
            <p:nvPr/>
          </p:nvSpPr>
          <p:spPr>
            <a:xfrm>
              <a:off x="83517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92" name="Freeform: Shape 105">
              <a:extLst>
                <a:ext uri="{FF2B5EF4-FFF2-40B4-BE49-F238E27FC236}">
                  <a16:creationId xmlns:a16="http://schemas.microsoft.com/office/drawing/2014/main" id="{9591FECE-F202-ECB7-FC72-C67559C90ED7}"/>
                </a:ext>
              </a:extLst>
            </p:cNvPr>
            <p:cNvSpPr/>
            <p:nvPr/>
          </p:nvSpPr>
          <p:spPr>
            <a:xfrm>
              <a:off x="83898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93" name="Freeform: Shape 106">
              <a:extLst>
                <a:ext uri="{FF2B5EF4-FFF2-40B4-BE49-F238E27FC236}">
                  <a16:creationId xmlns:a16="http://schemas.microsoft.com/office/drawing/2014/main" id="{6E6603D3-F1AD-C09E-7B51-E4796DA057E2}"/>
                </a:ext>
              </a:extLst>
            </p:cNvPr>
            <p:cNvSpPr/>
            <p:nvPr/>
          </p:nvSpPr>
          <p:spPr>
            <a:xfrm>
              <a:off x="84089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grpSp>
      <p:cxnSp>
        <p:nvCxnSpPr>
          <p:cNvPr id="94" name="Straight Connector 93">
            <a:extLst>
              <a:ext uri="{FF2B5EF4-FFF2-40B4-BE49-F238E27FC236}">
                <a16:creationId xmlns:a16="http://schemas.microsoft.com/office/drawing/2014/main" id="{B6F3F6F8-6CC1-0E02-9749-4FDD29207711}"/>
              </a:ext>
            </a:extLst>
          </p:cNvPr>
          <p:cNvCxnSpPr>
            <a:cxnSpLocks/>
          </p:cNvCxnSpPr>
          <p:nvPr/>
        </p:nvCxnSpPr>
        <p:spPr>
          <a:xfrm>
            <a:off x="1550030" y="3494575"/>
            <a:ext cx="4176797"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EE2FFDE-E6F8-155A-1A5E-C0C9F67A190B}"/>
              </a:ext>
            </a:extLst>
          </p:cNvPr>
          <p:cNvCxnSpPr>
            <a:cxnSpLocks/>
          </p:cNvCxnSpPr>
          <p:nvPr/>
        </p:nvCxnSpPr>
        <p:spPr>
          <a:xfrm>
            <a:off x="1691174" y="3461847"/>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1939B2F-8CE1-88A8-0A31-7B4687B37AE3}"/>
              </a:ext>
            </a:extLst>
          </p:cNvPr>
          <p:cNvCxnSpPr>
            <a:cxnSpLocks/>
          </p:cNvCxnSpPr>
          <p:nvPr/>
        </p:nvCxnSpPr>
        <p:spPr>
          <a:xfrm>
            <a:off x="2123990" y="3461847"/>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28FAD93-8254-350F-7640-25AB942B6060}"/>
              </a:ext>
            </a:extLst>
          </p:cNvPr>
          <p:cNvCxnSpPr>
            <a:cxnSpLocks/>
          </p:cNvCxnSpPr>
          <p:nvPr/>
        </p:nvCxnSpPr>
        <p:spPr>
          <a:xfrm>
            <a:off x="2200190" y="3461847"/>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3D0B333-AAAF-1C56-BD61-ECE19E88D233}"/>
              </a:ext>
            </a:extLst>
          </p:cNvPr>
          <p:cNvCxnSpPr>
            <a:cxnSpLocks/>
          </p:cNvCxnSpPr>
          <p:nvPr/>
        </p:nvCxnSpPr>
        <p:spPr>
          <a:xfrm>
            <a:off x="245131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9F32E04-1953-B1C5-2432-10BE5291A6BB}"/>
              </a:ext>
            </a:extLst>
          </p:cNvPr>
          <p:cNvCxnSpPr>
            <a:cxnSpLocks/>
          </p:cNvCxnSpPr>
          <p:nvPr/>
        </p:nvCxnSpPr>
        <p:spPr>
          <a:xfrm>
            <a:off x="279388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CB9CF11-360D-F76B-BD8F-286AFEBB0F48}"/>
              </a:ext>
            </a:extLst>
          </p:cNvPr>
          <p:cNvCxnSpPr>
            <a:cxnSpLocks/>
          </p:cNvCxnSpPr>
          <p:nvPr/>
        </p:nvCxnSpPr>
        <p:spPr>
          <a:xfrm>
            <a:off x="309987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9B28BE-FDD1-4796-752F-A9586B812895}"/>
              </a:ext>
            </a:extLst>
          </p:cNvPr>
          <p:cNvCxnSpPr>
            <a:cxnSpLocks/>
          </p:cNvCxnSpPr>
          <p:nvPr/>
        </p:nvCxnSpPr>
        <p:spPr>
          <a:xfrm>
            <a:off x="348816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A2034E5-18E2-3B6D-1001-BC424208916C}"/>
              </a:ext>
            </a:extLst>
          </p:cNvPr>
          <p:cNvCxnSpPr>
            <a:cxnSpLocks/>
          </p:cNvCxnSpPr>
          <p:nvPr/>
        </p:nvCxnSpPr>
        <p:spPr>
          <a:xfrm>
            <a:off x="417515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290F106-659C-8AD3-FCF9-1E951D3025F3}"/>
              </a:ext>
            </a:extLst>
          </p:cNvPr>
          <p:cNvCxnSpPr>
            <a:cxnSpLocks/>
          </p:cNvCxnSpPr>
          <p:nvPr/>
        </p:nvCxnSpPr>
        <p:spPr>
          <a:xfrm>
            <a:off x="421292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A3ADDEF-E101-0B44-1865-D3A4A3A94B0D}"/>
              </a:ext>
            </a:extLst>
          </p:cNvPr>
          <p:cNvCxnSpPr>
            <a:cxnSpLocks/>
          </p:cNvCxnSpPr>
          <p:nvPr/>
        </p:nvCxnSpPr>
        <p:spPr>
          <a:xfrm>
            <a:off x="4269791"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044614F-AABE-3C66-45DB-2581C4FD27D5}"/>
              </a:ext>
            </a:extLst>
          </p:cNvPr>
          <p:cNvCxnSpPr>
            <a:cxnSpLocks/>
          </p:cNvCxnSpPr>
          <p:nvPr/>
        </p:nvCxnSpPr>
        <p:spPr>
          <a:xfrm>
            <a:off x="432665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F4818BA-1B8D-3332-CE39-E4C43117C18B}"/>
              </a:ext>
            </a:extLst>
          </p:cNvPr>
          <p:cNvCxnSpPr>
            <a:cxnSpLocks/>
          </p:cNvCxnSpPr>
          <p:nvPr/>
        </p:nvCxnSpPr>
        <p:spPr>
          <a:xfrm>
            <a:off x="4404857"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D50B1C1-7617-3F0B-E2B1-7017EB75BB2A}"/>
              </a:ext>
            </a:extLst>
          </p:cNvPr>
          <p:cNvCxnSpPr>
            <a:cxnSpLocks/>
          </p:cNvCxnSpPr>
          <p:nvPr/>
        </p:nvCxnSpPr>
        <p:spPr>
          <a:xfrm>
            <a:off x="454706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0A27FB1-CB9C-BC5E-E3C5-FEB04138212B}"/>
              </a:ext>
            </a:extLst>
          </p:cNvPr>
          <p:cNvCxnSpPr>
            <a:cxnSpLocks/>
          </p:cNvCxnSpPr>
          <p:nvPr/>
        </p:nvCxnSpPr>
        <p:spPr>
          <a:xfrm>
            <a:off x="4695371"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F7D234C-A1B2-E4F9-6604-D149F05F7B68}"/>
              </a:ext>
            </a:extLst>
          </p:cNvPr>
          <p:cNvCxnSpPr>
            <a:cxnSpLocks/>
          </p:cNvCxnSpPr>
          <p:nvPr/>
        </p:nvCxnSpPr>
        <p:spPr>
          <a:xfrm>
            <a:off x="4770524"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4B988CD-512C-78A1-2016-943E69C5653A}"/>
              </a:ext>
            </a:extLst>
          </p:cNvPr>
          <p:cNvCxnSpPr>
            <a:cxnSpLocks/>
          </p:cNvCxnSpPr>
          <p:nvPr/>
        </p:nvCxnSpPr>
        <p:spPr>
          <a:xfrm>
            <a:off x="4937117"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82ACF9E-842F-BC61-2C19-236BB3EDDCEA}"/>
              </a:ext>
            </a:extLst>
          </p:cNvPr>
          <p:cNvCxnSpPr>
            <a:cxnSpLocks/>
          </p:cNvCxnSpPr>
          <p:nvPr/>
        </p:nvCxnSpPr>
        <p:spPr>
          <a:xfrm>
            <a:off x="496959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80A135E-28CF-1DBA-3F73-0F5FB8E72317}"/>
              </a:ext>
            </a:extLst>
          </p:cNvPr>
          <p:cNvCxnSpPr>
            <a:cxnSpLocks/>
          </p:cNvCxnSpPr>
          <p:nvPr/>
        </p:nvCxnSpPr>
        <p:spPr>
          <a:xfrm>
            <a:off x="5050847"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68D754D-EFCF-D193-AF5D-A3D19EBDA8DC}"/>
              </a:ext>
            </a:extLst>
          </p:cNvPr>
          <p:cNvCxnSpPr>
            <a:cxnSpLocks/>
          </p:cNvCxnSpPr>
          <p:nvPr/>
        </p:nvCxnSpPr>
        <p:spPr>
          <a:xfrm>
            <a:off x="528144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F4CD014-62A3-3703-5E7F-31CD53463293}"/>
              </a:ext>
            </a:extLst>
          </p:cNvPr>
          <p:cNvCxnSpPr>
            <a:cxnSpLocks/>
          </p:cNvCxnSpPr>
          <p:nvPr/>
        </p:nvCxnSpPr>
        <p:spPr>
          <a:xfrm>
            <a:off x="5320025"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AD3B5FE-D020-D584-AE13-59AF897C06A9}"/>
              </a:ext>
            </a:extLst>
          </p:cNvPr>
          <p:cNvCxnSpPr>
            <a:cxnSpLocks/>
          </p:cNvCxnSpPr>
          <p:nvPr/>
        </p:nvCxnSpPr>
        <p:spPr>
          <a:xfrm>
            <a:off x="5358602"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14F8F68-8369-5E6F-263D-3673B2B12408}"/>
              </a:ext>
            </a:extLst>
          </p:cNvPr>
          <p:cNvCxnSpPr>
            <a:cxnSpLocks/>
          </p:cNvCxnSpPr>
          <p:nvPr/>
        </p:nvCxnSpPr>
        <p:spPr>
          <a:xfrm>
            <a:off x="5610539"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927EE5-A5FD-F65E-73FF-F2D42BBB8915}"/>
              </a:ext>
            </a:extLst>
          </p:cNvPr>
          <p:cNvCxnSpPr>
            <a:cxnSpLocks/>
          </p:cNvCxnSpPr>
          <p:nvPr/>
        </p:nvCxnSpPr>
        <p:spPr>
          <a:xfrm>
            <a:off x="5670452"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7C59454-B37A-0859-F824-495F45F41E40}"/>
              </a:ext>
            </a:extLst>
          </p:cNvPr>
          <p:cNvCxnSpPr>
            <a:cxnSpLocks/>
          </p:cNvCxnSpPr>
          <p:nvPr/>
        </p:nvCxnSpPr>
        <p:spPr>
          <a:xfrm>
            <a:off x="5730365"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31D4ADE-19F0-902B-E42F-7A45F5200A47}"/>
              </a:ext>
            </a:extLst>
          </p:cNvPr>
          <p:cNvCxnSpPr>
            <a:cxnSpLocks/>
          </p:cNvCxnSpPr>
          <p:nvPr/>
        </p:nvCxnSpPr>
        <p:spPr>
          <a:xfrm flipV="1">
            <a:off x="3641078" y="2957324"/>
            <a:ext cx="0" cy="53725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75014C8-8739-5BFF-D0D9-2B62D69D9EB1}"/>
              </a:ext>
            </a:extLst>
          </p:cNvPr>
          <p:cNvCxnSpPr>
            <a:cxnSpLocks/>
          </p:cNvCxnSpPr>
          <p:nvPr/>
        </p:nvCxnSpPr>
        <p:spPr>
          <a:xfrm flipV="1">
            <a:off x="4695490" y="2969746"/>
            <a:ext cx="0" cy="53725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53DEDD98-733A-A2CF-F635-E7628918A0CC}"/>
              </a:ext>
            </a:extLst>
          </p:cNvPr>
          <p:cNvSpPr txBox="1"/>
          <p:nvPr/>
        </p:nvSpPr>
        <p:spPr>
          <a:xfrm>
            <a:off x="3343876" y="2702434"/>
            <a:ext cx="593432" cy="307777"/>
          </a:xfrm>
          <a:prstGeom prst="rect">
            <a:avLst/>
          </a:prstGeom>
          <a:noFill/>
        </p:spPr>
        <p:txBody>
          <a:bodyPr wrap="none" rtlCol="0">
            <a:spAutoFit/>
          </a:bodyPr>
          <a:lstStyle/>
          <a:p>
            <a:pPr algn="ctr"/>
            <a:r>
              <a:rPr lang="ja-JP" sz="1400">
                <a:solidFill>
                  <a:schemeClr val="tx1"/>
                </a:solidFill>
              </a:rPr>
              <a:t>3.3%</a:t>
            </a:r>
          </a:p>
        </p:txBody>
      </p:sp>
      <p:sp>
        <p:nvSpPr>
          <p:cNvPr id="122" name="TextBox 121">
            <a:extLst>
              <a:ext uri="{FF2B5EF4-FFF2-40B4-BE49-F238E27FC236}">
                <a16:creationId xmlns:a16="http://schemas.microsoft.com/office/drawing/2014/main" id="{6A9D3F2B-E528-7EFC-333A-3D4319D653D2}"/>
              </a:ext>
            </a:extLst>
          </p:cNvPr>
          <p:cNvSpPr txBox="1"/>
          <p:nvPr/>
        </p:nvSpPr>
        <p:spPr>
          <a:xfrm>
            <a:off x="4430562" y="2702434"/>
            <a:ext cx="593432" cy="307777"/>
          </a:xfrm>
          <a:prstGeom prst="rect">
            <a:avLst/>
          </a:prstGeom>
          <a:noFill/>
        </p:spPr>
        <p:txBody>
          <a:bodyPr wrap="none" rtlCol="0">
            <a:spAutoFit/>
          </a:bodyPr>
          <a:lstStyle/>
          <a:p>
            <a:pPr algn="ctr"/>
            <a:r>
              <a:rPr lang="ja-JP" sz="1400">
                <a:solidFill>
                  <a:schemeClr val="tx1"/>
                </a:solidFill>
              </a:rPr>
              <a:t>3.3%</a:t>
            </a:r>
          </a:p>
        </p:txBody>
      </p:sp>
      <p:sp>
        <p:nvSpPr>
          <p:cNvPr id="123" name="TextBox 122">
            <a:extLst>
              <a:ext uri="{FF2B5EF4-FFF2-40B4-BE49-F238E27FC236}">
                <a16:creationId xmlns:a16="http://schemas.microsoft.com/office/drawing/2014/main" id="{5FAB42E4-F68B-4CA6-A707-735D718EE1DE}"/>
              </a:ext>
            </a:extLst>
          </p:cNvPr>
          <p:cNvSpPr txBox="1"/>
          <p:nvPr/>
        </p:nvSpPr>
        <p:spPr>
          <a:xfrm>
            <a:off x="3630073" y="3178381"/>
            <a:ext cx="444352" cy="307777"/>
          </a:xfrm>
          <a:prstGeom prst="rect">
            <a:avLst/>
          </a:prstGeom>
          <a:noFill/>
        </p:spPr>
        <p:txBody>
          <a:bodyPr wrap="none" rtlCol="0">
            <a:spAutoFit/>
          </a:bodyPr>
          <a:lstStyle/>
          <a:p>
            <a:pPr algn="ctr"/>
            <a:r>
              <a:rPr lang="ja-JP" sz="1400">
                <a:solidFill>
                  <a:schemeClr val="tx1"/>
                </a:solidFill>
              </a:rPr>
              <a:t>0%</a:t>
            </a:r>
          </a:p>
        </p:txBody>
      </p:sp>
      <p:sp>
        <p:nvSpPr>
          <p:cNvPr id="124" name="TextBox 123">
            <a:extLst>
              <a:ext uri="{FF2B5EF4-FFF2-40B4-BE49-F238E27FC236}">
                <a16:creationId xmlns:a16="http://schemas.microsoft.com/office/drawing/2014/main" id="{1FA2C79C-7799-CE4C-B8CD-F23EFEE6B3D4}"/>
              </a:ext>
            </a:extLst>
          </p:cNvPr>
          <p:cNvSpPr txBox="1"/>
          <p:nvPr/>
        </p:nvSpPr>
        <p:spPr>
          <a:xfrm>
            <a:off x="4701582" y="4871581"/>
            <a:ext cx="692818" cy="307777"/>
          </a:xfrm>
          <a:prstGeom prst="rect">
            <a:avLst/>
          </a:prstGeom>
          <a:noFill/>
        </p:spPr>
        <p:txBody>
          <a:bodyPr wrap="none" rtlCol="0">
            <a:spAutoFit/>
          </a:bodyPr>
          <a:lstStyle/>
          <a:p>
            <a:pPr algn="ctr"/>
            <a:r>
              <a:rPr lang="ja-JP" sz="1400">
                <a:solidFill>
                  <a:schemeClr val="tx1"/>
                </a:solidFill>
              </a:rPr>
              <a:t>13.6%</a:t>
            </a:r>
          </a:p>
        </p:txBody>
      </p:sp>
      <p:grpSp>
        <p:nvGrpSpPr>
          <p:cNvPr id="125" name="Group 124">
            <a:extLst>
              <a:ext uri="{FF2B5EF4-FFF2-40B4-BE49-F238E27FC236}">
                <a16:creationId xmlns:a16="http://schemas.microsoft.com/office/drawing/2014/main" id="{E9DF3DFC-61BE-6F96-57FF-D53E752D2AE7}"/>
              </a:ext>
            </a:extLst>
          </p:cNvPr>
          <p:cNvGrpSpPr/>
          <p:nvPr/>
        </p:nvGrpSpPr>
        <p:grpSpPr>
          <a:xfrm>
            <a:off x="1467806" y="3511454"/>
            <a:ext cx="4394612" cy="360147"/>
            <a:chOff x="1537393" y="4188565"/>
            <a:chExt cx="3166092" cy="360147"/>
          </a:xfrm>
        </p:grpSpPr>
        <p:sp>
          <p:nvSpPr>
            <p:cNvPr id="126" name="Line 21">
              <a:extLst>
                <a:ext uri="{FF2B5EF4-FFF2-40B4-BE49-F238E27FC236}">
                  <a16:creationId xmlns:a16="http://schemas.microsoft.com/office/drawing/2014/main" id="{1A113594-50E8-17CF-BBB3-73195B737406}"/>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C48550B1-CB89-4F29-B06E-7D71EF6F08F9}"/>
                </a:ext>
              </a:extLst>
            </p:cNvPr>
            <p:cNvSpPr txBox="1"/>
            <p:nvPr/>
          </p:nvSpPr>
          <p:spPr>
            <a:xfrm>
              <a:off x="4505476"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48</a:t>
              </a:r>
            </a:p>
          </p:txBody>
        </p:sp>
        <p:sp>
          <p:nvSpPr>
            <p:cNvPr id="128" name="Line 21">
              <a:extLst>
                <a:ext uri="{FF2B5EF4-FFF2-40B4-BE49-F238E27FC236}">
                  <a16:creationId xmlns:a16="http://schemas.microsoft.com/office/drawing/2014/main" id="{806CFD4F-4A62-D28A-9F70-2436544C0C31}"/>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C86C88D3-EB28-CDD3-A066-1E3F7682F550}"/>
                </a:ext>
              </a:extLst>
            </p:cNvPr>
            <p:cNvSpPr txBox="1"/>
            <p:nvPr/>
          </p:nvSpPr>
          <p:spPr>
            <a:xfrm>
              <a:off x="4129838"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42</a:t>
              </a:r>
            </a:p>
          </p:txBody>
        </p:sp>
        <p:sp>
          <p:nvSpPr>
            <p:cNvPr id="130" name="Line 21">
              <a:extLst>
                <a:ext uri="{FF2B5EF4-FFF2-40B4-BE49-F238E27FC236}">
                  <a16:creationId xmlns:a16="http://schemas.microsoft.com/office/drawing/2014/main" id="{E64A5E17-A9BF-A97E-92B7-E0D5DBC9586C}"/>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3B3F1B3B-3CBE-F07D-9948-AF30FE288F7B}"/>
                </a:ext>
              </a:extLst>
            </p:cNvPr>
            <p:cNvSpPr txBox="1"/>
            <p:nvPr/>
          </p:nvSpPr>
          <p:spPr>
            <a:xfrm>
              <a:off x="3754201"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36</a:t>
              </a:r>
            </a:p>
          </p:txBody>
        </p:sp>
        <p:sp>
          <p:nvSpPr>
            <p:cNvPr id="132" name="Line 21">
              <a:extLst>
                <a:ext uri="{FF2B5EF4-FFF2-40B4-BE49-F238E27FC236}">
                  <a16:creationId xmlns:a16="http://schemas.microsoft.com/office/drawing/2014/main" id="{9A9D3B29-E30E-B040-93CD-96C9D5852A21}"/>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04224CB0-FF15-AFCE-2F6F-8AF3C2CCEBF7}"/>
                </a:ext>
              </a:extLst>
            </p:cNvPr>
            <p:cNvSpPr txBox="1"/>
            <p:nvPr/>
          </p:nvSpPr>
          <p:spPr>
            <a:xfrm>
              <a:off x="3378564"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30</a:t>
              </a:r>
            </a:p>
          </p:txBody>
        </p:sp>
        <p:sp>
          <p:nvSpPr>
            <p:cNvPr id="134" name="Line 21">
              <a:extLst>
                <a:ext uri="{FF2B5EF4-FFF2-40B4-BE49-F238E27FC236}">
                  <a16:creationId xmlns:a16="http://schemas.microsoft.com/office/drawing/2014/main" id="{EB21A378-E9D0-26B2-81FF-25C152D58E88}"/>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40CE4D12-4288-73A1-9317-16759B92DBEB}"/>
                </a:ext>
              </a:extLst>
            </p:cNvPr>
            <p:cNvSpPr txBox="1"/>
            <p:nvPr/>
          </p:nvSpPr>
          <p:spPr>
            <a:xfrm>
              <a:off x="3002927"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24</a:t>
              </a:r>
            </a:p>
          </p:txBody>
        </p:sp>
        <p:sp>
          <p:nvSpPr>
            <p:cNvPr id="136" name="Line 21">
              <a:extLst>
                <a:ext uri="{FF2B5EF4-FFF2-40B4-BE49-F238E27FC236}">
                  <a16:creationId xmlns:a16="http://schemas.microsoft.com/office/drawing/2014/main" id="{1A5EEBE2-8130-3D52-2170-D8906CF709E9}"/>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449E7A35-096B-5BEB-2D38-63786EACEE0E}"/>
                </a:ext>
              </a:extLst>
            </p:cNvPr>
            <p:cNvSpPr txBox="1"/>
            <p:nvPr/>
          </p:nvSpPr>
          <p:spPr>
            <a:xfrm>
              <a:off x="2627289"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18</a:t>
              </a:r>
            </a:p>
          </p:txBody>
        </p:sp>
        <p:sp>
          <p:nvSpPr>
            <p:cNvPr id="138" name="Line 21">
              <a:extLst>
                <a:ext uri="{FF2B5EF4-FFF2-40B4-BE49-F238E27FC236}">
                  <a16:creationId xmlns:a16="http://schemas.microsoft.com/office/drawing/2014/main" id="{C55459F6-CAA3-7ED6-2B34-6A5CF466D664}"/>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A9302678-7923-DEE4-61FA-22C4A5BFE787}"/>
                </a:ext>
              </a:extLst>
            </p:cNvPr>
            <p:cNvSpPr txBox="1"/>
            <p:nvPr/>
          </p:nvSpPr>
          <p:spPr>
            <a:xfrm>
              <a:off x="2251653"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140" name="Line 21">
              <a:extLst>
                <a:ext uri="{FF2B5EF4-FFF2-40B4-BE49-F238E27FC236}">
                  <a16:creationId xmlns:a16="http://schemas.microsoft.com/office/drawing/2014/main" id="{B2FF6499-DE16-C04B-A9EB-1D31510C4D5E}"/>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5FAA4FDF-8A8A-FCBB-2C31-2DE2DEEA9FB5}"/>
                </a:ext>
              </a:extLst>
            </p:cNvPr>
            <p:cNvSpPr txBox="1"/>
            <p:nvPr/>
          </p:nvSpPr>
          <p:spPr>
            <a:xfrm>
              <a:off x="1912261" y="4260565"/>
              <a:ext cx="125518"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142" name="Line 21">
              <a:extLst>
                <a:ext uri="{FF2B5EF4-FFF2-40B4-BE49-F238E27FC236}">
                  <a16:creationId xmlns:a16="http://schemas.microsoft.com/office/drawing/2014/main" id="{E04272AC-DB4D-B6D4-2CBF-BD37007CDEE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A0D9EBBE-5C09-2C03-3E88-CBCD044A2C35}"/>
                </a:ext>
              </a:extLst>
            </p:cNvPr>
            <p:cNvSpPr txBox="1"/>
            <p:nvPr/>
          </p:nvSpPr>
          <p:spPr>
            <a:xfrm>
              <a:off x="1537393" y="4260565"/>
              <a:ext cx="123981"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144" name="TextBox 143">
            <a:extLst>
              <a:ext uri="{FF2B5EF4-FFF2-40B4-BE49-F238E27FC236}">
                <a16:creationId xmlns:a16="http://schemas.microsoft.com/office/drawing/2014/main" id="{F92E9A3F-15BA-E773-6A56-62CB0932E11D}"/>
              </a:ext>
            </a:extLst>
          </p:cNvPr>
          <p:cNvSpPr txBox="1"/>
          <p:nvPr/>
        </p:nvSpPr>
        <p:spPr>
          <a:xfrm>
            <a:off x="3502063" y="4855361"/>
            <a:ext cx="692818" cy="307777"/>
          </a:xfrm>
          <a:prstGeom prst="rect">
            <a:avLst/>
          </a:prstGeom>
          <a:noFill/>
        </p:spPr>
        <p:txBody>
          <a:bodyPr wrap="none" rtlCol="0">
            <a:spAutoFit/>
          </a:bodyPr>
          <a:lstStyle/>
          <a:p>
            <a:pPr algn="ctr"/>
            <a:r>
              <a:rPr lang="ja-JP" sz="1400">
                <a:solidFill>
                  <a:schemeClr val="tx1"/>
                </a:solidFill>
              </a:rPr>
              <a:t>13.6%</a:t>
            </a:r>
          </a:p>
        </p:txBody>
      </p:sp>
      <p:sp>
        <p:nvSpPr>
          <p:cNvPr id="145" name="TextBox 144">
            <a:extLst>
              <a:ext uri="{FF2B5EF4-FFF2-40B4-BE49-F238E27FC236}">
                <a16:creationId xmlns:a16="http://schemas.microsoft.com/office/drawing/2014/main" id="{A337E2BC-BB33-3356-72F1-1A4133115661}"/>
              </a:ext>
            </a:extLst>
          </p:cNvPr>
          <p:cNvSpPr txBox="1"/>
          <p:nvPr/>
        </p:nvSpPr>
        <p:spPr>
          <a:xfrm>
            <a:off x="3596202" y="5394930"/>
            <a:ext cx="593432" cy="307777"/>
          </a:xfrm>
          <a:prstGeom prst="rect">
            <a:avLst/>
          </a:prstGeom>
          <a:noFill/>
        </p:spPr>
        <p:txBody>
          <a:bodyPr wrap="none" rtlCol="0">
            <a:spAutoFit/>
          </a:bodyPr>
          <a:lstStyle/>
          <a:p>
            <a:pPr algn="ctr"/>
            <a:r>
              <a:rPr lang="ja-JP" sz="1400">
                <a:solidFill>
                  <a:schemeClr val="tx1"/>
                </a:solidFill>
              </a:rPr>
              <a:t>1.7%</a:t>
            </a:r>
          </a:p>
        </p:txBody>
      </p:sp>
      <p:sp>
        <p:nvSpPr>
          <p:cNvPr id="146" name="TextBox 145">
            <a:extLst>
              <a:ext uri="{FF2B5EF4-FFF2-40B4-BE49-F238E27FC236}">
                <a16:creationId xmlns:a16="http://schemas.microsoft.com/office/drawing/2014/main" id="{FDF5FE8D-A882-23DD-654C-E4CA313D99F5}"/>
              </a:ext>
            </a:extLst>
          </p:cNvPr>
          <p:cNvSpPr txBox="1"/>
          <p:nvPr/>
        </p:nvSpPr>
        <p:spPr>
          <a:xfrm>
            <a:off x="4674795" y="5366118"/>
            <a:ext cx="593432" cy="307777"/>
          </a:xfrm>
          <a:prstGeom prst="rect">
            <a:avLst/>
          </a:prstGeom>
          <a:noFill/>
        </p:spPr>
        <p:txBody>
          <a:bodyPr wrap="none" rtlCol="0">
            <a:spAutoFit/>
          </a:bodyPr>
          <a:lstStyle/>
          <a:p>
            <a:pPr algn="ctr"/>
            <a:r>
              <a:rPr lang="ja-JP" sz="1400">
                <a:solidFill>
                  <a:schemeClr val="tx1"/>
                </a:solidFill>
              </a:rPr>
              <a:t>3.4%</a:t>
            </a:r>
          </a:p>
        </p:txBody>
      </p:sp>
      <p:sp>
        <p:nvSpPr>
          <p:cNvPr id="147" name="Freeform 21">
            <a:extLst>
              <a:ext uri="{FF2B5EF4-FFF2-40B4-BE49-F238E27FC236}">
                <a16:creationId xmlns:a16="http://schemas.microsoft.com/office/drawing/2014/main" id="{21C7AE6F-EB64-8CB7-A7B9-E5A16419C7DA}"/>
              </a:ext>
            </a:extLst>
          </p:cNvPr>
          <p:cNvSpPr>
            <a:spLocks/>
          </p:cNvSpPr>
          <p:nvPr/>
        </p:nvSpPr>
        <p:spPr bwMode="auto">
          <a:xfrm>
            <a:off x="1546353" y="4268998"/>
            <a:ext cx="4184158" cy="15771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48" name="TextBox 147">
            <a:extLst>
              <a:ext uri="{FF2B5EF4-FFF2-40B4-BE49-F238E27FC236}">
                <a16:creationId xmlns:a16="http://schemas.microsoft.com/office/drawing/2014/main" id="{DA5C2B14-85BE-FA59-921B-06A84C988D46}"/>
              </a:ext>
            </a:extLst>
          </p:cNvPr>
          <p:cNvSpPr txBox="1"/>
          <p:nvPr/>
        </p:nvSpPr>
        <p:spPr>
          <a:xfrm rot="16200000">
            <a:off x="105424" y="4802728"/>
            <a:ext cx="1646606" cy="523220"/>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割合:</a:t>
            </a:r>
          </a:p>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遠隔再発</a:t>
            </a:r>
          </a:p>
        </p:txBody>
      </p:sp>
      <p:grpSp>
        <p:nvGrpSpPr>
          <p:cNvPr id="149" name="Group 148">
            <a:extLst>
              <a:ext uri="{FF2B5EF4-FFF2-40B4-BE49-F238E27FC236}">
                <a16:creationId xmlns:a16="http://schemas.microsoft.com/office/drawing/2014/main" id="{3E5C4D66-2EE7-304E-23BB-18CD360940DF}"/>
              </a:ext>
            </a:extLst>
          </p:cNvPr>
          <p:cNvGrpSpPr/>
          <p:nvPr/>
        </p:nvGrpSpPr>
        <p:grpSpPr>
          <a:xfrm>
            <a:off x="1119620" y="4115161"/>
            <a:ext cx="418113" cy="1881949"/>
            <a:chOff x="1119620" y="4749132"/>
            <a:chExt cx="418113" cy="1127264"/>
          </a:xfrm>
        </p:grpSpPr>
        <p:sp>
          <p:nvSpPr>
            <p:cNvPr id="150" name="Line 8">
              <a:extLst>
                <a:ext uri="{FF2B5EF4-FFF2-40B4-BE49-F238E27FC236}">
                  <a16:creationId xmlns:a16="http://schemas.microsoft.com/office/drawing/2014/main" id="{5BF6213F-0FF7-3EBD-3F8B-FE44F02528DA}"/>
                </a:ext>
              </a:extLst>
            </p:cNvPr>
            <p:cNvSpPr>
              <a:spLocks noChangeShapeType="1"/>
            </p:cNvSpPr>
            <p:nvPr/>
          </p:nvSpPr>
          <p:spPr bwMode="auto">
            <a:xfrm>
              <a:off x="1451499" y="484196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1" name="Line 9">
              <a:extLst>
                <a:ext uri="{FF2B5EF4-FFF2-40B4-BE49-F238E27FC236}">
                  <a16:creationId xmlns:a16="http://schemas.microsoft.com/office/drawing/2014/main" id="{F5A6FE96-7E33-5A96-C016-B6550908454D}"/>
                </a:ext>
              </a:extLst>
            </p:cNvPr>
            <p:cNvSpPr>
              <a:spLocks noChangeShapeType="1"/>
            </p:cNvSpPr>
            <p:nvPr/>
          </p:nvSpPr>
          <p:spPr bwMode="auto">
            <a:xfrm>
              <a:off x="1451499" y="51597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2" name="Line 10">
              <a:extLst>
                <a:ext uri="{FF2B5EF4-FFF2-40B4-BE49-F238E27FC236}">
                  <a16:creationId xmlns:a16="http://schemas.microsoft.com/office/drawing/2014/main" id="{A09FFE1A-7DA6-9FAB-A315-E77B4BBE5815}"/>
                </a:ext>
              </a:extLst>
            </p:cNvPr>
            <p:cNvSpPr>
              <a:spLocks noChangeShapeType="1"/>
            </p:cNvSpPr>
            <p:nvPr/>
          </p:nvSpPr>
          <p:spPr bwMode="auto">
            <a:xfrm>
              <a:off x="1451499" y="54708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3" name="Line 11">
              <a:extLst>
                <a:ext uri="{FF2B5EF4-FFF2-40B4-BE49-F238E27FC236}">
                  <a16:creationId xmlns:a16="http://schemas.microsoft.com/office/drawing/2014/main" id="{6397F6BA-4BDB-3EEA-3176-3B64852E5E71}"/>
                </a:ext>
              </a:extLst>
            </p:cNvPr>
            <p:cNvSpPr>
              <a:spLocks noChangeShapeType="1"/>
            </p:cNvSpPr>
            <p:nvPr/>
          </p:nvSpPr>
          <p:spPr bwMode="auto">
            <a:xfrm>
              <a:off x="1451499" y="578530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4" name="TextBox 153">
              <a:extLst>
                <a:ext uri="{FF2B5EF4-FFF2-40B4-BE49-F238E27FC236}">
                  <a16:creationId xmlns:a16="http://schemas.microsoft.com/office/drawing/2014/main" id="{737F8109-02B7-2829-ADF5-36997BC1427B}"/>
                </a:ext>
              </a:extLst>
            </p:cNvPr>
            <p:cNvSpPr txBox="1"/>
            <p:nvPr/>
          </p:nvSpPr>
          <p:spPr>
            <a:xfrm>
              <a:off x="1119620" y="4749132"/>
              <a:ext cx="383438" cy="184355"/>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30</a:t>
              </a:r>
            </a:p>
          </p:txBody>
        </p:sp>
        <p:sp>
          <p:nvSpPr>
            <p:cNvPr id="155" name="TextBox 154">
              <a:extLst>
                <a:ext uri="{FF2B5EF4-FFF2-40B4-BE49-F238E27FC236}">
                  <a16:creationId xmlns:a16="http://schemas.microsoft.com/office/drawing/2014/main" id="{7B4DCC6A-3FA8-56B5-6015-F1F0CAB31EEC}"/>
                </a:ext>
              </a:extLst>
            </p:cNvPr>
            <p:cNvSpPr txBox="1"/>
            <p:nvPr/>
          </p:nvSpPr>
          <p:spPr>
            <a:xfrm>
              <a:off x="1119620" y="5066753"/>
              <a:ext cx="383438" cy="184355"/>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20</a:t>
              </a:r>
            </a:p>
          </p:txBody>
        </p:sp>
        <p:sp>
          <p:nvSpPr>
            <p:cNvPr id="156" name="TextBox 155">
              <a:extLst>
                <a:ext uri="{FF2B5EF4-FFF2-40B4-BE49-F238E27FC236}">
                  <a16:creationId xmlns:a16="http://schemas.microsoft.com/office/drawing/2014/main" id="{748A69A3-C08A-EDC7-44A1-5A4B0A1C01E9}"/>
                </a:ext>
              </a:extLst>
            </p:cNvPr>
            <p:cNvSpPr txBox="1"/>
            <p:nvPr/>
          </p:nvSpPr>
          <p:spPr>
            <a:xfrm>
              <a:off x="1119620" y="5377739"/>
              <a:ext cx="383438" cy="184355"/>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10</a:t>
              </a:r>
            </a:p>
          </p:txBody>
        </p:sp>
        <p:sp>
          <p:nvSpPr>
            <p:cNvPr id="157" name="TextBox 156">
              <a:extLst>
                <a:ext uri="{FF2B5EF4-FFF2-40B4-BE49-F238E27FC236}">
                  <a16:creationId xmlns:a16="http://schemas.microsoft.com/office/drawing/2014/main" id="{43676F48-B0FF-790F-F8E7-BB9553B21CA4}"/>
                </a:ext>
              </a:extLst>
            </p:cNvPr>
            <p:cNvSpPr txBox="1"/>
            <p:nvPr/>
          </p:nvSpPr>
          <p:spPr>
            <a:xfrm>
              <a:off x="1212097" y="5692041"/>
              <a:ext cx="284052" cy="184355"/>
            </a:xfrm>
            <a:prstGeom prst="rect">
              <a:avLst/>
            </a:prstGeom>
            <a:noFill/>
          </p:spPr>
          <p:txBody>
            <a:bodyPr wrap="none" rtlCol="0" anchor="ctr"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158" name="TextBox 157">
            <a:extLst>
              <a:ext uri="{FF2B5EF4-FFF2-40B4-BE49-F238E27FC236}">
                <a16:creationId xmlns:a16="http://schemas.microsoft.com/office/drawing/2014/main" id="{282F1E32-EA1B-FCD0-5AC4-A2E186364454}"/>
              </a:ext>
            </a:extLst>
          </p:cNvPr>
          <p:cNvSpPr txBox="1"/>
          <p:nvPr/>
        </p:nvSpPr>
        <p:spPr>
          <a:xfrm>
            <a:off x="2054323" y="4160683"/>
            <a:ext cx="3010761" cy="523220"/>
          </a:xfrm>
          <a:prstGeom prst="rect">
            <a:avLst/>
          </a:prstGeom>
          <a:noFill/>
        </p:spPr>
        <p:txBody>
          <a:bodyPr wrap="none" rtlCol="0">
            <a:spAutoFit/>
          </a:bodyPr>
          <a:lstStyle/>
          <a:p>
            <a:r>
              <a:rPr lang="ja-JP" sz="1400">
                <a:solidFill>
                  <a:schemeClr val="tx1"/>
                </a:solidFill>
              </a:rPr>
              <a:t>術後ctDNA陽性(治療済み)</a:t>
            </a:r>
          </a:p>
          <a:p>
            <a:r>
              <a:rPr lang="ja-JP" sz="1400">
                <a:solidFill>
                  <a:schemeClr val="tx1"/>
                </a:solidFill>
              </a:rPr>
              <a:t>術後ctDNA陰性(観察済み)</a:t>
            </a:r>
          </a:p>
        </p:txBody>
      </p:sp>
      <p:cxnSp>
        <p:nvCxnSpPr>
          <p:cNvPr id="159" name="Straight Connector 158">
            <a:extLst>
              <a:ext uri="{FF2B5EF4-FFF2-40B4-BE49-F238E27FC236}">
                <a16:creationId xmlns:a16="http://schemas.microsoft.com/office/drawing/2014/main" id="{8921027A-4EAF-BE65-5CE6-DD88FC73BBD9}"/>
              </a:ext>
            </a:extLst>
          </p:cNvPr>
          <p:cNvCxnSpPr>
            <a:cxnSpLocks/>
          </p:cNvCxnSpPr>
          <p:nvPr/>
        </p:nvCxnSpPr>
        <p:spPr>
          <a:xfrm>
            <a:off x="1695860" y="4318430"/>
            <a:ext cx="32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31572FA-5C06-3958-BFFB-7A166130A15B}"/>
              </a:ext>
            </a:extLst>
          </p:cNvPr>
          <p:cNvCxnSpPr>
            <a:cxnSpLocks/>
          </p:cNvCxnSpPr>
          <p:nvPr/>
        </p:nvCxnSpPr>
        <p:spPr>
          <a:xfrm>
            <a:off x="1695860" y="4528580"/>
            <a:ext cx="32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365F31F-66CC-75EE-B3C7-BC46C50720F8}"/>
              </a:ext>
            </a:extLst>
          </p:cNvPr>
          <p:cNvSpPr txBox="1"/>
          <p:nvPr/>
        </p:nvSpPr>
        <p:spPr>
          <a:xfrm>
            <a:off x="1691174" y="4610217"/>
            <a:ext cx="1909497" cy="461665"/>
          </a:xfrm>
          <a:prstGeom prst="rect">
            <a:avLst/>
          </a:prstGeom>
          <a:noFill/>
        </p:spPr>
        <p:txBody>
          <a:bodyPr wrap="none" rtlCol="0">
            <a:spAutoFit/>
          </a:bodyPr>
          <a:lstStyle/>
          <a:p>
            <a:r>
              <a:rPr lang="ja-JP" sz="1200">
                <a:solidFill>
                  <a:schemeClr val="tx1"/>
                </a:solidFill>
              </a:rPr>
              <a:t>HR 6.4 (95％CI 2.3、17.6)</a:t>
            </a:r>
          </a:p>
          <a:p>
            <a:r>
              <a:rPr lang="ja-JP" sz="1200">
                <a:solidFill>
                  <a:schemeClr val="tx1"/>
                </a:solidFill>
              </a:rPr>
              <a:t>p&lt;0.001</a:t>
            </a:r>
          </a:p>
        </p:txBody>
      </p:sp>
      <p:cxnSp>
        <p:nvCxnSpPr>
          <p:cNvPr id="162" name="Straight Connector 161">
            <a:extLst>
              <a:ext uri="{FF2B5EF4-FFF2-40B4-BE49-F238E27FC236}">
                <a16:creationId xmlns:a16="http://schemas.microsoft.com/office/drawing/2014/main" id="{CFBEC7B7-223E-EDE0-BA64-506DE5BD7AE2}"/>
              </a:ext>
            </a:extLst>
          </p:cNvPr>
          <p:cNvCxnSpPr>
            <a:cxnSpLocks/>
          </p:cNvCxnSpPr>
          <p:nvPr/>
        </p:nvCxnSpPr>
        <p:spPr>
          <a:xfrm flipV="1">
            <a:off x="3651017" y="5111058"/>
            <a:ext cx="17338" cy="71151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EADB0678-2958-12CA-7CEC-EA23BE893231}"/>
              </a:ext>
            </a:extLst>
          </p:cNvPr>
          <p:cNvCxnSpPr>
            <a:cxnSpLocks/>
          </p:cNvCxnSpPr>
          <p:nvPr/>
        </p:nvCxnSpPr>
        <p:spPr>
          <a:xfrm flipV="1">
            <a:off x="4695490" y="5111058"/>
            <a:ext cx="6844" cy="72394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3270A73B-0338-10B6-F524-6CF4F43236B7}"/>
              </a:ext>
            </a:extLst>
          </p:cNvPr>
          <p:cNvGrpSpPr/>
          <p:nvPr/>
        </p:nvGrpSpPr>
        <p:grpSpPr>
          <a:xfrm>
            <a:off x="1467806" y="5839456"/>
            <a:ext cx="4394612" cy="360147"/>
            <a:chOff x="1537393" y="4188565"/>
            <a:chExt cx="3166092" cy="360147"/>
          </a:xfrm>
        </p:grpSpPr>
        <p:sp>
          <p:nvSpPr>
            <p:cNvPr id="165" name="Line 21">
              <a:extLst>
                <a:ext uri="{FF2B5EF4-FFF2-40B4-BE49-F238E27FC236}">
                  <a16:creationId xmlns:a16="http://schemas.microsoft.com/office/drawing/2014/main" id="{E40CE2CD-9839-CA83-955D-2FF9A6A675E6}"/>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BFD86E24-A6F3-4429-A324-550F5232B01B}"/>
                </a:ext>
              </a:extLst>
            </p:cNvPr>
            <p:cNvSpPr txBox="1"/>
            <p:nvPr/>
          </p:nvSpPr>
          <p:spPr>
            <a:xfrm>
              <a:off x="4505476"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48</a:t>
              </a:r>
            </a:p>
          </p:txBody>
        </p:sp>
        <p:sp>
          <p:nvSpPr>
            <p:cNvPr id="167" name="Line 21">
              <a:extLst>
                <a:ext uri="{FF2B5EF4-FFF2-40B4-BE49-F238E27FC236}">
                  <a16:creationId xmlns:a16="http://schemas.microsoft.com/office/drawing/2014/main" id="{72A61F0C-2A15-AA36-1534-7606D2CEAA8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1638CE8A-B4D7-030D-E314-C6E0B78FF217}"/>
                </a:ext>
              </a:extLst>
            </p:cNvPr>
            <p:cNvSpPr txBox="1"/>
            <p:nvPr/>
          </p:nvSpPr>
          <p:spPr>
            <a:xfrm>
              <a:off x="4129838"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42</a:t>
              </a:r>
            </a:p>
          </p:txBody>
        </p:sp>
        <p:sp>
          <p:nvSpPr>
            <p:cNvPr id="170" name="Line 21">
              <a:extLst>
                <a:ext uri="{FF2B5EF4-FFF2-40B4-BE49-F238E27FC236}">
                  <a16:creationId xmlns:a16="http://schemas.microsoft.com/office/drawing/2014/main" id="{40810EA7-057D-9FC9-9538-2B049B98DD8E}"/>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E3F538BE-2D8C-CCDA-1A15-CA02BEF22B45}"/>
                </a:ext>
              </a:extLst>
            </p:cNvPr>
            <p:cNvSpPr txBox="1"/>
            <p:nvPr/>
          </p:nvSpPr>
          <p:spPr>
            <a:xfrm>
              <a:off x="3754201"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36</a:t>
              </a:r>
            </a:p>
          </p:txBody>
        </p:sp>
        <p:sp>
          <p:nvSpPr>
            <p:cNvPr id="172" name="Line 21">
              <a:extLst>
                <a:ext uri="{FF2B5EF4-FFF2-40B4-BE49-F238E27FC236}">
                  <a16:creationId xmlns:a16="http://schemas.microsoft.com/office/drawing/2014/main" id="{59B8C4F3-1125-A5CA-4D2C-F2C48D28B9DD}"/>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D4607E3A-E1D9-C64F-7890-8E2DDA5FFE1F}"/>
                </a:ext>
              </a:extLst>
            </p:cNvPr>
            <p:cNvSpPr txBox="1"/>
            <p:nvPr/>
          </p:nvSpPr>
          <p:spPr>
            <a:xfrm>
              <a:off x="3378564"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30</a:t>
              </a:r>
            </a:p>
          </p:txBody>
        </p:sp>
        <p:sp>
          <p:nvSpPr>
            <p:cNvPr id="174" name="Line 21">
              <a:extLst>
                <a:ext uri="{FF2B5EF4-FFF2-40B4-BE49-F238E27FC236}">
                  <a16:creationId xmlns:a16="http://schemas.microsoft.com/office/drawing/2014/main" id="{3DC69CB5-87D6-A1CE-7DC6-7A459C0290E1}"/>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712E18CC-ED3A-3C4F-1524-313C45E38FD1}"/>
                </a:ext>
              </a:extLst>
            </p:cNvPr>
            <p:cNvSpPr txBox="1"/>
            <p:nvPr/>
          </p:nvSpPr>
          <p:spPr>
            <a:xfrm>
              <a:off x="3002927"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24</a:t>
              </a:r>
            </a:p>
          </p:txBody>
        </p:sp>
        <p:sp>
          <p:nvSpPr>
            <p:cNvPr id="176" name="Line 21">
              <a:extLst>
                <a:ext uri="{FF2B5EF4-FFF2-40B4-BE49-F238E27FC236}">
                  <a16:creationId xmlns:a16="http://schemas.microsoft.com/office/drawing/2014/main" id="{9FE5CADE-29AA-B39C-4E35-E20894E0DBFC}"/>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26F99DF9-621E-45CD-4358-ECE1AED5AF54}"/>
                </a:ext>
              </a:extLst>
            </p:cNvPr>
            <p:cNvSpPr txBox="1"/>
            <p:nvPr/>
          </p:nvSpPr>
          <p:spPr>
            <a:xfrm>
              <a:off x="2627289"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18</a:t>
              </a:r>
            </a:p>
          </p:txBody>
        </p:sp>
        <p:sp>
          <p:nvSpPr>
            <p:cNvPr id="178" name="Line 21">
              <a:extLst>
                <a:ext uri="{FF2B5EF4-FFF2-40B4-BE49-F238E27FC236}">
                  <a16:creationId xmlns:a16="http://schemas.microsoft.com/office/drawing/2014/main" id="{1AFAF5BD-F0DC-0622-4E9B-752B80557A7D}"/>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B1ACAEA9-E56D-3EF3-7C8B-2BE7D0A0DCB3}"/>
                </a:ext>
              </a:extLst>
            </p:cNvPr>
            <p:cNvSpPr txBox="1"/>
            <p:nvPr/>
          </p:nvSpPr>
          <p:spPr>
            <a:xfrm>
              <a:off x="2251653"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180" name="Line 21">
              <a:extLst>
                <a:ext uri="{FF2B5EF4-FFF2-40B4-BE49-F238E27FC236}">
                  <a16:creationId xmlns:a16="http://schemas.microsoft.com/office/drawing/2014/main" id="{5A960D24-E423-D85E-7B90-6CD38BEC2FCF}"/>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D99488F9-AB9D-04B8-BD15-25F7B32EF9EE}"/>
                </a:ext>
              </a:extLst>
            </p:cNvPr>
            <p:cNvSpPr txBox="1"/>
            <p:nvPr/>
          </p:nvSpPr>
          <p:spPr>
            <a:xfrm>
              <a:off x="1912261" y="4260565"/>
              <a:ext cx="125518"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182" name="Line 21">
              <a:extLst>
                <a:ext uri="{FF2B5EF4-FFF2-40B4-BE49-F238E27FC236}">
                  <a16:creationId xmlns:a16="http://schemas.microsoft.com/office/drawing/2014/main" id="{F8DD0F29-25C1-11E3-BE9A-A60DB459F346}"/>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383D4CEE-9EF3-D092-E157-8C6F14179165}"/>
                </a:ext>
              </a:extLst>
            </p:cNvPr>
            <p:cNvSpPr txBox="1"/>
            <p:nvPr/>
          </p:nvSpPr>
          <p:spPr>
            <a:xfrm>
              <a:off x="1537393" y="4260565"/>
              <a:ext cx="123981"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184" name="TextBox 183">
            <a:extLst>
              <a:ext uri="{FF2B5EF4-FFF2-40B4-BE49-F238E27FC236}">
                <a16:creationId xmlns:a16="http://schemas.microsoft.com/office/drawing/2014/main" id="{71FFF79B-6BC6-5600-31DB-EC269D13576F}"/>
              </a:ext>
            </a:extLst>
          </p:cNvPr>
          <p:cNvSpPr txBox="1"/>
          <p:nvPr/>
        </p:nvSpPr>
        <p:spPr>
          <a:xfrm>
            <a:off x="7587524" y="4898374"/>
            <a:ext cx="4259436" cy="307777"/>
          </a:xfrm>
          <a:prstGeom prst="rect">
            <a:avLst/>
          </a:prstGeom>
          <a:noFill/>
        </p:spPr>
        <p:txBody>
          <a:bodyPr wrap="none" rtlCol="0">
            <a:spAutoFit/>
          </a:bodyPr>
          <a:lstStyle/>
          <a:p>
            <a:pPr algn="ctr"/>
            <a:r>
              <a:rPr lang="ja-JP" sz="1400">
                <a:solidFill>
                  <a:schemeClr val="tx1"/>
                </a:solidFill>
              </a:rPr>
              <a:t>EOT採血からの追跡調査期間、月</a:t>
            </a:r>
          </a:p>
        </p:txBody>
      </p:sp>
      <p:sp>
        <p:nvSpPr>
          <p:cNvPr id="185" name="TextBox 184">
            <a:extLst>
              <a:ext uri="{FF2B5EF4-FFF2-40B4-BE49-F238E27FC236}">
                <a16:creationId xmlns:a16="http://schemas.microsoft.com/office/drawing/2014/main" id="{FFCB1A43-4A7F-A52B-3091-513434C6F8E2}"/>
              </a:ext>
            </a:extLst>
          </p:cNvPr>
          <p:cNvSpPr txBox="1"/>
          <p:nvPr/>
        </p:nvSpPr>
        <p:spPr>
          <a:xfrm>
            <a:off x="1783413" y="6144732"/>
            <a:ext cx="3733714" cy="307777"/>
          </a:xfrm>
          <a:prstGeom prst="rect">
            <a:avLst/>
          </a:prstGeom>
          <a:noFill/>
        </p:spPr>
        <p:txBody>
          <a:bodyPr wrap="none" rtlCol="0">
            <a:spAutoFit/>
          </a:bodyPr>
          <a:lstStyle/>
          <a:p>
            <a:r>
              <a:rPr lang="ja-JP" sz="1400">
                <a:solidFill>
                  <a:schemeClr val="tx1"/>
                </a:solidFill>
              </a:rPr>
              <a:t>無作為化からの経過観察期間、月</a:t>
            </a:r>
          </a:p>
        </p:txBody>
      </p:sp>
      <p:grpSp>
        <p:nvGrpSpPr>
          <p:cNvPr id="186" name="Group 185">
            <a:extLst>
              <a:ext uri="{FF2B5EF4-FFF2-40B4-BE49-F238E27FC236}">
                <a16:creationId xmlns:a16="http://schemas.microsoft.com/office/drawing/2014/main" id="{CB199DBD-B395-2140-E3F4-8E33CBA39304}"/>
              </a:ext>
            </a:extLst>
          </p:cNvPr>
          <p:cNvGrpSpPr/>
          <p:nvPr/>
        </p:nvGrpSpPr>
        <p:grpSpPr>
          <a:xfrm>
            <a:off x="2110491" y="4836485"/>
            <a:ext cx="3628640" cy="965223"/>
            <a:chOff x="3867149" y="2833687"/>
            <a:chExt cx="4467043" cy="1190652"/>
          </a:xfrm>
        </p:grpSpPr>
        <p:sp>
          <p:nvSpPr>
            <p:cNvPr id="187" name="Freeform: Shape 323">
              <a:extLst>
                <a:ext uri="{FF2B5EF4-FFF2-40B4-BE49-F238E27FC236}">
                  <a16:creationId xmlns:a16="http://schemas.microsoft.com/office/drawing/2014/main" id="{755EE785-7675-8874-4EB6-770149DC2B7E}"/>
                </a:ext>
              </a:extLst>
            </p:cNvPr>
            <p:cNvSpPr/>
            <p:nvPr/>
          </p:nvSpPr>
          <p:spPr>
            <a:xfrm>
              <a:off x="3867149" y="2886636"/>
              <a:ext cx="4467043" cy="1137703"/>
            </a:xfrm>
            <a:custGeom>
              <a:avLst/>
              <a:gdLst>
                <a:gd name="connsiteX0" fmla="*/ 4467044 w 4467043"/>
                <a:gd name="connsiteY0" fmla="*/ 0 h 1137703"/>
                <a:gd name="connsiteX1" fmla="*/ 3214688 w 4467043"/>
                <a:gd name="connsiteY1" fmla="*/ 0 h 1137703"/>
                <a:gd name="connsiteX2" fmla="*/ 3214688 w 4467043"/>
                <a:gd name="connsiteY2" fmla="*/ 264583 h 1137703"/>
                <a:gd name="connsiteX3" fmla="*/ 1675695 w 4467043"/>
                <a:gd name="connsiteY3" fmla="*/ 264583 h 1137703"/>
                <a:gd name="connsiteX4" fmla="*/ 1675695 w 4467043"/>
                <a:gd name="connsiteY4" fmla="*/ 423334 h 1137703"/>
                <a:gd name="connsiteX5" fmla="*/ 1618364 w 4467043"/>
                <a:gd name="connsiteY5" fmla="*/ 423334 h 1137703"/>
                <a:gd name="connsiteX6" fmla="*/ 1618364 w 4467043"/>
                <a:gd name="connsiteY6" fmla="*/ 573264 h 1137703"/>
                <a:gd name="connsiteX7" fmla="*/ 824618 w 4467043"/>
                <a:gd name="connsiteY7" fmla="*/ 573264 h 1137703"/>
                <a:gd name="connsiteX8" fmla="*/ 824618 w 4467043"/>
                <a:gd name="connsiteY8" fmla="*/ 714375 h 1137703"/>
                <a:gd name="connsiteX9" fmla="*/ 379236 w 4467043"/>
                <a:gd name="connsiteY9" fmla="*/ 714375 h 1137703"/>
                <a:gd name="connsiteX10" fmla="*/ 379236 w 4467043"/>
                <a:gd name="connsiteY10" fmla="*/ 846666 h 1137703"/>
                <a:gd name="connsiteX11" fmla="*/ 101424 w 4467043"/>
                <a:gd name="connsiteY11" fmla="*/ 846666 h 1137703"/>
                <a:gd name="connsiteX12" fmla="*/ 101424 w 4467043"/>
                <a:gd name="connsiteY12" fmla="*/ 1001010 h 1137703"/>
                <a:gd name="connsiteX13" fmla="*/ 0 w 4467043"/>
                <a:gd name="connsiteY13" fmla="*/ 1001010 h 1137703"/>
                <a:gd name="connsiteX14" fmla="*/ 0 w 4467043"/>
                <a:gd name="connsiteY14" fmla="*/ 1137704 h 113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7043" h="1137703">
                  <a:moveTo>
                    <a:pt x="4467044" y="0"/>
                  </a:moveTo>
                  <a:lnTo>
                    <a:pt x="3214688" y="0"/>
                  </a:lnTo>
                  <a:lnTo>
                    <a:pt x="3214688" y="264583"/>
                  </a:lnTo>
                  <a:lnTo>
                    <a:pt x="1675695" y="264583"/>
                  </a:lnTo>
                  <a:lnTo>
                    <a:pt x="1675695" y="423334"/>
                  </a:lnTo>
                  <a:lnTo>
                    <a:pt x="1618364" y="423334"/>
                  </a:lnTo>
                  <a:lnTo>
                    <a:pt x="1618364" y="573264"/>
                  </a:lnTo>
                  <a:lnTo>
                    <a:pt x="824618" y="573264"/>
                  </a:lnTo>
                  <a:lnTo>
                    <a:pt x="824618" y="714375"/>
                  </a:lnTo>
                  <a:lnTo>
                    <a:pt x="379236" y="714375"/>
                  </a:lnTo>
                  <a:lnTo>
                    <a:pt x="379236" y="846666"/>
                  </a:lnTo>
                  <a:lnTo>
                    <a:pt x="101424" y="846666"/>
                  </a:lnTo>
                  <a:lnTo>
                    <a:pt x="101424" y="1001010"/>
                  </a:lnTo>
                  <a:lnTo>
                    <a:pt x="0" y="1001010"/>
                  </a:lnTo>
                  <a:lnTo>
                    <a:pt x="0" y="11377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324">
              <a:extLst>
                <a:ext uri="{FF2B5EF4-FFF2-40B4-BE49-F238E27FC236}">
                  <a16:creationId xmlns:a16="http://schemas.microsoft.com/office/drawing/2014/main" id="{E9C26A64-D717-E6EF-468F-6F73D0F82166}"/>
                </a:ext>
              </a:extLst>
            </p:cNvPr>
            <p:cNvSpPr/>
            <p:nvPr/>
          </p:nvSpPr>
          <p:spPr>
            <a:xfrm>
              <a:off x="823894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25">
              <a:extLst>
                <a:ext uri="{FF2B5EF4-FFF2-40B4-BE49-F238E27FC236}">
                  <a16:creationId xmlns:a16="http://schemas.microsoft.com/office/drawing/2014/main" id="{C81429A4-1368-057F-46A2-50638F4D608B}"/>
                </a:ext>
              </a:extLst>
            </p:cNvPr>
            <p:cNvSpPr/>
            <p:nvPr/>
          </p:nvSpPr>
          <p:spPr>
            <a:xfrm>
              <a:off x="791509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26">
              <a:extLst>
                <a:ext uri="{FF2B5EF4-FFF2-40B4-BE49-F238E27FC236}">
                  <a16:creationId xmlns:a16="http://schemas.microsoft.com/office/drawing/2014/main" id="{10CF6B67-F216-DF7C-9FDB-63CBC432246D}"/>
                </a:ext>
              </a:extLst>
            </p:cNvPr>
            <p:cNvSpPr/>
            <p:nvPr/>
          </p:nvSpPr>
          <p:spPr>
            <a:xfrm>
              <a:off x="783889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27">
              <a:extLst>
                <a:ext uri="{FF2B5EF4-FFF2-40B4-BE49-F238E27FC236}">
                  <a16:creationId xmlns:a16="http://schemas.microsoft.com/office/drawing/2014/main" id="{A5D60EE7-FE82-3565-625E-3002FA4E76B1}"/>
                </a:ext>
              </a:extLst>
            </p:cNvPr>
            <p:cNvSpPr/>
            <p:nvPr/>
          </p:nvSpPr>
          <p:spPr>
            <a:xfrm>
              <a:off x="778174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28">
              <a:extLst>
                <a:ext uri="{FF2B5EF4-FFF2-40B4-BE49-F238E27FC236}">
                  <a16:creationId xmlns:a16="http://schemas.microsoft.com/office/drawing/2014/main" id="{33E520A5-1F5A-3865-3FF7-1760DF9E0D6E}"/>
                </a:ext>
              </a:extLst>
            </p:cNvPr>
            <p:cNvSpPr/>
            <p:nvPr/>
          </p:nvSpPr>
          <p:spPr>
            <a:xfrm>
              <a:off x="757219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Freeform: Shape 329">
              <a:extLst>
                <a:ext uri="{FF2B5EF4-FFF2-40B4-BE49-F238E27FC236}">
                  <a16:creationId xmlns:a16="http://schemas.microsoft.com/office/drawing/2014/main" id="{60AE78DC-9073-3EC6-1B0C-2D380F8C8F2F}"/>
                </a:ext>
              </a:extLst>
            </p:cNvPr>
            <p:cNvSpPr/>
            <p:nvPr/>
          </p:nvSpPr>
          <p:spPr>
            <a:xfrm>
              <a:off x="743884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Freeform: Shape 330">
              <a:extLst>
                <a:ext uri="{FF2B5EF4-FFF2-40B4-BE49-F238E27FC236}">
                  <a16:creationId xmlns:a16="http://schemas.microsoft.com/office/drawing/2014/main" id="{FDFF14DE-C892-86F8-C990-61871B354F7C}"/>
                </a:ext>
              </a:extLst>
            </p:cNvPr>
            <p:cNvSpPr/>
            <p:nvPr/>
          </p:nvSpPr>
          <p:spPr>
            <a:xfrm>
              <a:off x="738169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31">
              <a:extLst>
                <a:ext uri="{FF2B5EF4-FFF2-40B4-BE49-F238E27FC236}">
                  <a16:creationId xmlns:a16="http://schemas.microsoft.com/office/drawing/2014/main" id="{10DD3C56-DA09-68EA-5CC7-56A231C77BA9}"/>
                </a:ext>
              </a:extLst>
            </p:cNvPr>
            <p:cNvSpPr/>
            <p:nvPr/>
          </p:nvSpPr>
          <p:spPr>
            <a:xfrm>
              <a:off x="717214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32">
              <a:extLst>
                <a:ext uri="{FF2B5EF4-FFF2-40B4-BE49-F238E27FC236}">
                  <a16:creationId xmlns:a16="http://schemas.microsoft.com/office/drawing/2014/main" id="{2DE424CC-CDA2-6C8E-8A9C-0834FA83F13C}"/>
                </a:ext>
              </a:extLst>
            </p:cNvPr>
            <p:cNvSpPr/>
            <p:nvPr/>
          </p:nvSpPr>
          <p:spPr>
            <a:xfrm>
              <a:off x="7000693"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Freeform: Shape 333">
              <a:extLst>
                <a:ext uri="{FF2B5EF4-FFF2-40B4-BE49-F238E27FC236}">
                  <a16:creationId xmlns:a16="http://schemas.microsoft.com/office/drawing/2014/main" id="{17173F40-5006-B08F-5D51-6DAF553ABA26}"/>
                </a:ext>
              </a:extLst>
            </p:cNvPr>
            <p:cNvSpPr/>
            <p:nvPr/>
          </p:nvSpPr>
          <p:spPr>
            <a:xfrm>
              <a:off x="688638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Freeform: Shape 334">
              <a:extLst>
                <a:ext uri="{FF2B5EF4-FFF2-40B4-BE49-F238E27FC236}">
                  <a16:creationId xmlns:a16="http://schemas.microsoft.com/office/drawing/2014/main" id="{045DB24E-D3F9-2997-0A97-C8267D32F680}"/>
                </a:ext>
              </a:extLst>
            </p:cNvPr>
            <p:cNvSpPr/>
            <p:nvPr/>
          </p:nvSpPr>
          <p:spPr>
            <a:xfrm>
              <a:off x="673398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Freeform: Shape 335">
              <a:extLst>
                <a:ext uri="{FF2B5EF4-FFF2-40B4-BE49-F238E27FC236}">
                  <a16:creationId xmlns:a16="http://schemas.microsoft.com/office/drawing/2014/main" id="{5331691C-6432-280B-88E3-01E4C98F02FC}"/>
                </a:ext>
              </a:extLst>
            </p:cNvPr>
            <p:cNvSpPr/>
            <p:nvPr/>
          </p:nvSpPr>
          <p:spPr>
            <a:xfrm>
              <a:off x="660063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0" name="Freeform: Shape 336">
              <a:extLst>
                <a:ext uri="{FF2B5EF4-FFF2-40B4-BE49-F238E27FC236}">
                  <a16:creationId xmlns:a16="http://schemas.microsoft.com/office/drawing/2014/main" id="{4F587F3B-DC43-708E-7537-9BC1FF4E175A}"/>
                </a:ext>
              </a:extLst>
            </p:cNvPr>
            <p:cNvSpPr/>
            <p:nvPr/>
          </p:nvSpPr>
          <p:spPr>
            <a:xfrm>
              <a:off x="654348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1" name="Freeform: Shape 337">
              <a:extLst>
                <a:ext uri="{FF2B5EF4-FFF2-40B4-BE49-F238E27FC236}">
                  <a16:creationId xmlns:a16="http://schemas.microsoft.com/office/drawing/2014/main" id="{9CA36D29-5D40-D3AC-49DB-FE043640C9E7}"/>
                </a:ext>
              </a:extLst>
            </p:cNvPr>
            <p:cNvSpPr/>
            <p:nvPr/>
          </p:nvSpPr>
          <p:spPr>
            <a:xfrm>
              <a:off x="648633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2" name="Freeform: Shape 338">
              <a:extLst>
                <a:ext uri="{FF2B5EF4-FFF2-40B4-BE49-F238E27FC236}">
                  <a16:creationId xmlns:a16="http://schemas.microsoft.com/office/drawing/2014/main" id="{2C7D95F6-A1CB-D31F-E431-DD9C2B52F8B0}"/>
                </a:ext>
              </a:extLst>
            </p:cNvPr>
            <p:cNvSpPr/>
            <p:nvPr/>
          </p:nvSpPr>
          <p:spPr>
            <a:xfrm>
              <a:off x="646728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3" name="Freeform: Shape 339">
              <a:extLst>
                <a:ext uri="{FF2B5EF4-FFF2-40B4-BE49-F238E27FC236}">
                  <a16:creationId xmlns:a16="http://schemas.microsoft.com/office/drawing/2014/main" id="{D6B893F1-9049-9261-FF51-FDBDA71827B3}"/>
                </a:ext>
              </a:extLst>
            </p:cNvPr>
            <p:cNvSpPr/>
            <p:nvPr/>
          </p:nvSpPr>
          <p:spPr>
            <a:xfrm>
              <a:off x="5114733" y="342424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04" name="Group 203">
            <a:extLst>
              <a:ext uri="{FF2B5EF4-FFF2-40B4-BE49-F238E27FC236}">
                <a16:creationId xmlns:a16="http://schemas.microsoft.com/office/drawing/2014/main" id="{CD81FA4D-0E50-3F68-C3E1-0F0AE72C54A4}"/>
              </a:ext>
            </a:extLst>
          </p:cNvPr>
          <p:cNvGrpSpPr/>
          <p:nvPr/>
        </p:nvGrpSpPr>
        <p:grpSpPr>
          <a:xfrm>
            <a:off x="1517909" y="5623308"/>
            <a:ext cx="4293011" cy="217405"/>
            <a:chOff x="3481387" y="3290887"/>
            <a:chExt cx="5228948" cy="270768"/>
          </a:xfrm>
        </p:grpSpPr>
        <p:sp>
          <p:nvSpPr>
            <p:cNvPr id="205" name="Freeform: Shape 344">
              <a:extLst>
                <a:ext uri="{FF2B5EF4-FFF2-40B4-BE49-F238E27FC236}">
                  <a16:creationId xmlns:a16="http://schemas.microsoft.com/office/drawing/2014/main" id="{123381C2-A025-16A1-D4A6-6F21BDFBE0DB}"/>
                </a:ext>
              </a:extLst>
            </p:cNvPr>
            <p:cNvSpPr/>
            <p:nvPr/>
          </p:nvSpPr>
          <p:spPr>
            <a:xfrm>
              <a:off x="3481387" y="3330176"/>
              <a:ext cx="5228948" cy="231479"/>
            </a:xfrm>
            <a:custGeom>
              <a:avLst/>
              <a:gdLst>
                <a:gd name="connsiteX0" fmla="*/ 0 w 5228948"/>
                <a:gd name="connsiteY0" fmla="*/ 231479 h 231479"/>
                <a:gd name="connsiteX1" fmla="*/ 669636 w 5228948"/>
                <a:gd name="connsiteY1" fmla="*/ 231479 h 231479"/>
                <a:gd name="connsiteX2" fmla="*/ 669636 w 5228948"/>
                <a:gd name="connsiteY2" fmla="*/ 214945 h 231479"/>
                <a:gd name="connsiteX3" fmla="*/ 768841 w 5228948"/>
                <a:gd name="connsiteY3" fmla="*/ 214945 h 231479"/>
                <a:gd name="connsiteX4" fmla="*/ 768841 w 5228948"/>
                <a:gd name="connsiteY4" fmla="*/ 186010 h 231479"/>
                <a:gd name="connsiteX5" fmla="*/ 1318603 w 5228948"/>
                <a:gd name="connsiteY5" fmla="*/ 186010 h 231479"/>
                <a:gd name="connsiteX6" fmla="*/ 1318603 w 5228948"/>
                <a:gd name="connsiteY6" fmla="*/ 161209 h 231479"/>
                <a:gd name="connsiteX7" fmla="*/ 1364075 w 5228948"/>
                <a:gd name="connsiteY7" fmla="*/ 161209 h 231479"/>
                <a:gd name="connsiteX8" fmla="*/ 1364075 w 5228948"/>
                <a:gd name="connsiteY8" fmla="*/ 124007 h 231479"/>
                <a:gd name="connsiteX9" fmla="*/ 3075365 w 5228948"/>
                <a:gd name="connsiteY9" fmla="*/ 124007 h 231479"/>
                <a:gd name="connsiteX10" fmla="*/ 3075365 w 5228948"/>
                <a:gd name="connsiteY10" fmla="*/ 86804 h 231479"/>
                <a:gd name="connsiteX11" fmla="*/ 3286173 w 5228948"/>
                <a:gd name="connsiteY11" fmla="*/ 86804 h 231479"/>
                <a:gd name="connsiteX12" fmla="*/ 3286173 w 5228948"/>
                <a:gd name="connsiteY12" fmla="*/ 57870 h 231479"/>
                <a:gd name="connsiteX13" fmla="*/ 3414313 w 5228948"/>
                <a:gd name="connsiteY13" fmla="*/ 57870 h 231479"/>
                <a:gd name="connsiteX14" fmla="*/ 3414313 w 5228948"/>
                <a:gd name="connsiteY14" fmla="*/ 0 h 231479"/>
                <a:gd name="connsiteX15" fmla="*/ 5228949 w 5228948"/>
                <a:gd name="connsiteY15" fmla="*/ 0 h 23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8948" h="231479">
                  <a:moveTo>
                    <a:pt x="0" y="231479"/>
                  </a:moveTo>
                  <a:lnTo>
                    <a:pt x="669636" y="231479"/>
                  </a:lnTo>
                  <a:lnTo>
                    <a:pt x="669636" y="214945"/>
                  </a:lnTo>
                  <a:lnTo>
                    <a:pt x="768841" y="214945"/>
                  </a:lnTo>
                  <a:lnTo>
                    <a:pt x="768841" y="186010"/>
                  </a:lnTo>
                  <a:lnTo>
                    <a:pt x="1318603" y="186010"/>
                  </a:lnTo>
                  <a:lnTo>
                    <a:pt x="1318603" y="161209"/>
                  </a:lnTo>
                  <a:lnTo>
                    <a:pt x="1364075" y="161209"/>
                  </a:lnTo>
                  <a:lnTo>
                    <a:pt x="1364075" y="124007"/>
                  </a:lnTo>
                  <a:lnTo>
                    <a:pt x="3075365" y="124007"/>
                  </a:lnTo>
                  <a:lnTo>
                    <a:pt x="3075365" y="86804"/>
                  </a:lnTo>
                  <a:lnTo>
                    <a:pt x="3286173" y="86804"/>
                  </a:lnTo>
                  <a:lnTo>
                    <a:pt x="3286173" y="57870"/>
                  </a:lnTo>
                  <a:lnTo>
                    <a:pt x="3414313" y="57870"/>
                  </a:lnTo>
                  <a:lnTo>
                    <a:pt x="3414313" y="0"/>
                  </a:lnTo>
                  <a:lnTo>
                    <a:pt x="5228949"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06" name="Freeform: Shape 345">
              <a:extLst>
                <a:ext uri="{FF2B5EF4-FFF2-40B4-BE49-F238E27FC236}">
                  <a16:creationId xmlns:a16="http://schemas.microsoft.com/office/drawing/2014/main" id="{C4101127-DCC7-AC81-D478-F4D5632E8DD8}"/>
                </a:ext>
              </a:extLst>
            </p:cNvPr>
            <p:cNvSpPr/>
            <p:nvPr/>
          </p:nvSpPr>
          <p:spPr>
            <a:xfrm>
              <a:off x="425490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07" name="Freeform: Shape 346">
              <a:extLst>
                <a:ext uri="{FF2B5EF4-FFF2-40B4-BE49-F238E27FC236}">
                  <a16:creationId xmlns:a16="http://schemas.microsoft.com/office/drawing/2014/main" id="{7803135E-0F86-F618-38C7-ED4549BF006A}"/>
                </a:ext>
              </a:extLst>
            </p:cNvPr>
            <p:cNvSpPr/>
            <p:nvPr/>
          </p:nvSpPr>
          <p:spPr>
            <a:xfrm>
              <a:off x="429300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08" name="Freeform: Shape 347">
              <a:extLst>
                <a:ext uri="{FF2B5EF4-FFF2-40B4-BE49-F238E27FC236}">
                  <a16:creationId xmlns:a16="http://schemas.microsoft.com/office/drawing/2014/main" id="{126825A2-0CAE-DCBD-C1CA-FBC523917170}"/>
                </a:ext>
              </a:extLst>
            </p:cNvPr>
            <p:cNvSpPr/>
            <p:nvPr/>
          </p:nvSpPr>
          <p:spPr>
            <a:xfrm>
              <a:off x="454065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09" name="Freeform: Shape 348">
              <a:extLst>
                <a:ext uri="{FF2B5EF4-FFF2-40B4-BE49-F238E27FC236}">
                  <a16:creationId xmlns:a16="http://schemas.microsoft.com/office/drawing/2014/main" id="{B6B12C34-A68B-F4F2-EF06-D9A9D69A36E6}"/>
                </a:ext>
              </a:extLst>
            </p:cNvPr>
            <p:cNvSpPr/>
            <p:nvPr/>
          </p:nvSpPr>
          <p:spPr>
            <a:xfrm>
              <a:off x="457875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0" name="Freeform: Shape 349">
              <a:extLst>
                <a:ext uri="{FF2B5EF4-FFF2-40B4-BE49-F238E27FC236}">
                  <a16:creationId xmlns:a16="http://schemas.microsoft.com/office/drawing/2014/main" id="{6C9BBC7E-32FB-6141-165E-E7C943BDC261}"/>
                </a:ext>
              </a:extLst>
            </p:cNvPr>
            <p:cNvSpPr/>
            <p:nvPr/>
          </p:nvSpPr>
          <p:spPr>
            <a:xfrm>
              <a:off x="465495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1" name="Freeform: Shape 350">
              <a:extLst>
                <a:ext uri="{FF2B5EF4-FFF2-40B4-BE49-F238E27FC236}">
                  <a16:creationId xmlns:a16="http://schemas.microsoft.com/office/drawing/2014/main" id="{FBD091C8-5E30-4519-79AB-E216F870B6E3}"/>
                </a:ext>
              </a:extLst>
            </p:cNvPr>
            <p:cNvSpPr/>
            <p:nvPr/>
          </p:nvSpPr>
          <p:spPr>
            <a:xfrm>
              <a:off x="469305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2" name="Freeform: Shape 351">
              <a:extLst>
                <a:ext uri="{FF2B5EF4-FFF2-40B4-BE49-F238E27FC236}">
                  <a16:creationId xmlns:a16="http://schemas.microsoft.com/office/drawing/2014/main" id="{D8369DA0-C4D8-7149-D5AF-65E84CA54665}"/>
                </a:ext>
              </a:extLst>
            </p:cNvPr>
            <p:cNvSpPr/>
            <p:nvPr/>
          </p:nvSpPr>
          <p:spPr>
            <a:xfrm>
              <a:off x="516930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3" name="Freeform: Shape 352">
              <a:extLst>
                <a:ext uri="{FF2B5EF4-FFF2-40B4-BE49-F238E27FC236}">
                  <a16:creationId xmlns:a16="http://schemas.microsoft.com/office/drawing/2014/main" id="{063F514E-8EC1-B208-9C58-BEE473980967}"/>
                </a:ext>
              </a:extLst>
            </p:cNvPr>
            <p:cNvSpPr/>
            <p:nvPr/>
          </p:nvSpPr>
          <p:spPr>
            <a:xfrm>
              <a:off x="520740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4" name="Freeform: Shape 353">
              <a:extLst>
                <a:ext uri="{FF2B5EF4-FFF2-40B4-BE49-F238E27FC236}">
                  <a16:creationId xmlns:a16="http://schemas.microsoft.com/office/drawing/2014/main" id="{E9678204-B357-D85F-835A-7F789DD7EF11}"/>
                </a:ext>
              </a:extLst>
            </p:cNvPr>
            <p:cNvSpPr/>
            <p:nvPr/>
          </p:nvSpPr>
          <p:spPr>
            <a:xfrm>
              <a:off x="53407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5" name="Freeform: Shape 354">
              <a:extLst>
                <a:ext uri="{FF2B5EF4-FFF2-40B4-BE49-F238E27FC236}">
                  <a16:creationId xmlns:a16="http://schemas.microsoft.com/office/drawing/2014/main" id="{222A1574-F3C0-5DB8-90B9-E2F7D5322603}"/>
                </a:ext>
              </a:extLst>
            </p:cNvPr>
            <p:cNvSpPr/>
            <p:nvPr/>
          </p:nvSpPr>
          <p:spPr>
            <a:xfrm>
              <a:off x="54169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6" name="Freeform: Shape 355">
              <a:extLst>
                <a:ext uri="{FF2B5EF4-FFF2-40B4-BE49-F238E27FC236}">
                  <a16:creationId xmlns:a16="http://schemas.microsoft.com/office/drawing/2014/main" id="{EEB2C9A4-E086-577A-0FF5-711E3318D30F}"/>
                </a:ext>
              </a:extLst>
            </p:cNvPr>
            <p:cNvSpPr/>
            <p:nvPr/>
          </p:nvSpPr>
          <p:spPr>
            <a:xfrm>
              <a:off x="551220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7" name="Freeform: Shape 356">
              <a:extLst>
                <a:ext uri="{FF2B5EF4-FFF2-40B4-BE49-F238E27FC236}">
                  <a16:creationId xmlns:a16="http://schemas.microsoft.com/office/drawing/2014/main" id="{A0302F3E-DC93-5AAB-E146-5AE615297A83}"/>
                </a:ext>
              </a:extLst>
            </p:cNvPr>
            <p:cNvSpPr/>
            <p:nvPr/>
          </p:nvSpPr>
          <p:spPr>
            <a:xfrm>
              <a:off x="56074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8" name="Freeform: Shape 357">
              <a:extLst>
                <a:ext uri="{FF2B5EF4-FFF2-40B4-BE49-F238E27FC236}">
                  <a16:creationId xmlns:a16="http://schemas.microsoft.com/office/drawing/2014/main" id="{A9A6BBD2-1707-8198-F405-8CF58DDBEF30}"/>
                </a:ext>
              </a:extLst>
            </p:cNvPr>
            <p:cNvSpPr/>
            <p:nvPr/>
          </p:nvSpPr>
          <p:spPr>
            <a:xfrm>
              <a:off x="58360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9" name="Freeform: Shape 358">
              <a:extLst>
                <a:ext uri="{FF2B5EF4-FFF2-40B4-BE49-F238E27FC236}">
                  <a16:creationId xmlns:a16="http://schemas.microsoft.com/office/drawing/2014/main" id="{6F90611E-2481-4256-58FE-63392E9AEBCE}"/>
                </a:ext>
              </a:extLst>
            </p:cNvPr>
            <p:cNvSpPr/>
            <p:nvPr/>
          </p:nvSpPr>
          <p:spPr>
            <a:xfrm>
              <a:off x="58741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0" name="Freeform: Shape 359">
              <a:extLst>
                <a:ext uri="{FF2B5EF4-FFF2-40B4-BE49-F238E27FC236}">
                  <a16:creationId xmlns:a16="http://schemas.microsoft.com/office/drawing/2014/main" id="{358F0228-E754-C45D-7D67-4AD6977EBAED}"/>
                </a:ext>
              </a:extLst>
            </p:cNvPr>
            <p:cNvSpPr/>
            <p:nvPr/>
          </p:nvSpPr>
          <p:spPr>
            <a:xfrm>
              <a:off x="59503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1" name="Freeform: Shape 360">
              <a:extLst>
                <a:ext uri="{FF2B5EF4-FFF2-40B4-BE49-F238E27FC236}">
                  <a16:creationId xmlns:a16="http://schemas.microsoft.com/office/drawing/2014/main" id="{505955C6-17F7-8856-A766-8FF222D319DF}"/>
                </a:ext>
              </a:extLst>
            </p:cNvPr>
            <p:cNvSpPr/>
            <p:nvPr/>
          </p:nvSpPr>
          <p:spPr>
            <a:xfrm>
              <a:off x="60265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2" name="Freeform: Shape 361">
              <a:extLst>
                <a:ext uri="{FF2B5EF4-FFF2-40B4-BE49-F238E27FC236}">
                  <a16:creationId xmlns:a16="http://schemas.microsoft.com/office/drawing/2014/main" id="{60AA481C-538E-2D70-EEF7-BE959A3F55C3}"/>
                </a:ext>
              </a:extLst>
            </p:cNvPr>
            <p:cNvSpPr/>
            <p:nvPr/>
          </p:nvSpPr>
          <p:spPr>
            <a:xfrm>
              <a:off x="62932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3" name="Freeform: Shape 362">
              <a:extLst>
                <a:ext uri="{FF2B5EF4-FFF2-40B4-BE49-F238E27FC236}">
                  <a16:creationId xmlns:a16="http://schemas.microsoft.com/office/drawing/2014/main" id="{44CA2601-2CB8-7777-01EC-C428773E938D}"/>
                </a:ext>
              </a:extLst>
            </p:cNvPr>
            <p:cNvSpPr/>
            <p:nvPr/>
          </p:nvSpPr>
          <p:spPr>
            <a:xfrm>
              <a:off x="635040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4" name="Freeform: Shape 363">
              <a:extLst>
                <a:ext uri="{FF2B5EF4-FFF2-40B4-BE49-F238E27FC236}">
                  <a16:creationId xmlns:a16="http://schemas.microsoft.com/office/drawing/2014/main" id="{7B1008FC-9360-883D-B151-9B997D9F5E1E}"/>
                </a:ext>
              </a:extLst>
            </p:cNvPr>
            <p:cNvSpPr/>
            <p:nvPr/>
          </p:nvSpPr>
          <p:spPr>
            <a:xfrm>
              <a:off x="65218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5" name="Freeform: Shape 364">
              <a:extLst>
                <a:ext uri="{FF2B5EF4-FFF2-40B4-BE49-F238E27FC236}">
                  <a16:creationId xmlns:a16="http://schemas.microsoft.com/office/drawing/2014/main" id="{93E19203-E22B-5AAF-7B8C-99ED1A3BE0B6}"/>
                </a:ext>
              </a:extLst>
            </p:cNvPr>
            <p:cNvSpPr/>
            <p:nvPr/>
          </p:nvSpPr>
          <p:spPr>
            <a:xfrm>
              <a:off x="6598052" y="33861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6" name="Freeform: Shape 365">
              <a:extLst>
                <a:ext uri="{FF2B5EF4-FFF2-40B4-BE49-F238E27FC236}">
                  <a16:creationId xmlns:a16="http://schemas.microsoft.com/office/drawing/2014/main" id="{0998ECF2-378C-FFEB-7C57-DA2F600A90FC}"/>
                </a:ext>
              </a:extLst>
            </p:cNvPr>
            <p:cNvSpPr/>
            <p:nvPr/>
          </p:nvSpPr>
          <p:spPr>
            <a:xfrm>
              <a:off x="6636152" y="33861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7" name="Freeform: Shape 366">
              <a:extLst>
                <a:ext uri="{FF2B5EF4-FFF2-40B4-BE49-F238E27FC236}">
                  <a16:creationId xmlns:a16="http://schemas.microsoft.com/office/drawing/2014/main" id="{436E8C5B-E006-90EB-AA6C-B0B5555DB80F}"/>
                </a:ext>
              </a:extLst>
            </p:cNvPr>
            <p:cNvSpPr/>
            <p:nvPr/>
          </p:nvSpPr>
          <p:spPr>
            <a:xfrm>
              <a:off x="6693302" y="33861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8" name="Freeform: Shape 367">
              <a:extLst>
                <a:ext uri="{FF2B5EF4-FFF2-40B4-BE49-F238E27FC236}">
                  <a16:creationId xmlns:a16="http://schemas.microsoft.com/office/drawing/2014/main" id="{E35EAE15-CDDB-812B-E8AA-745EF7E6B46F}"/>
                </a:ext>
              </a:extLst>
            </p:cNvPr>
            <p:cNvSpPr/>
            <p:nvPr/>
          </p:nvSpPr>
          <p:spPr>
            <a:xfrm>
              <a:off x="6769512" y="33480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9" name="Freeform: Shape 368">
              <a:extLst>
                <a:ext uri="{FF2B5EF4-FFF2-40B4-BE49-F238E27FC236}">
                  <a16:creationId xmlns:a16="http://schemas.microsoft.com/office/drawing/2014/main" id="{93614FB9-65B7-F5AE-9312-61D7B78FEA8D}"/>
                </a:ext>
              </a:extLst>
            </p:cNvPr>
            <p:cNvSpPr/>
            <p:nvPr/>
          </p:nvSpPr>
          <p:spPr>
            <a:xfrm>
              <a:off x="6807612" y="33480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0" name="Freeform: Shape 369">
              <a:extLst>
                <a:ext uri="{FF2B5EF4-FFF2-40B4-BE49-F238E27FC236}">
                  <a16:creationId xmlns:a16="http://schemas.microsoft.com/office/drawing/2014/main" id="{6EED813B-A0E5-BB4B-0061-17095ABDD118}"/>
                </a:ext>
              </a:extLst>
            </p:cNvPr>
            <p:cNvSpPr/>
            <p:nvPr/>
          </p:nvSpPr>
          <p:spPr>
            <a:xfrm>
              <a:off x="6864762" y="33480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1" name="Freeform: Shape 370">
              <a:extLst>
                <a:ext uri="{FF2B5EF4-FFF2-40B4-BE49-F238E27FC236}">
                  <a16:creationId xmlns:a16="http://schemas.microsoft.com/office/drawing/2014/main" id="{0DDA3F61-0800-1F53-2FE1-77D78A64C841}"/>
                </a:ext>
              </a:extLst>
            </p:cNvPr>
            <p:cNvSpPr/>
            <p:nvPr/>
          </p:nvSpPr>
          <p:spPr>
            <a:xfrm>
              <a:off x="6921912" y="3290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2" name="Freeform: Shape 371">
              <a:extLst>
                <a:ext uri="{FF2B5EF4-FFF2-40B4-BE49-F238E27FC236}">
                  <a16:creationId xmlns:a16="http://schemas.microsoft.com/office/drawing/2014/main" id="{9D536787-AF94-0B9F-A169-488A8F3448CC}"/>
                </a:ext>
              </a:extLst>
            </p:cNvPr>
            <p:cNvSpPr/>
            <p:nvPr/>
          </p:nvSpPr>
          <p:spPr>
            <a:xfrm>
              <a:off x="6979062" y="3290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3" name="Freeform: Shape 372">
              <a:extLst>
                <a:ext uri="{FF2B5EF4-FFF2-40B4-BE49-F238E27FC236}">
                  <a16:creationId xmlns:a16="http://schemas.microsoft.com/office/drawing/2014/main" id="{98FD43EF-9F6B-0FF8-2496-DDAAB52BAAA4}"/>
                </a:ext>
              </a:extLst>
            </p:cNvPr>
            <p:cNvSpPr/>
            <p:nvPr/>
          </p:nvSpPr>
          <p:spPr>
            <a:xfrm>
              <a:off x="7055262" y="3290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4" name="Freeform: Shape 373">
              <a:extLst>
                <a:ext uri="{FF2B5EF4-FFF2-40B4-BE49-F238E27FC236}">
                  <a16:creationId xmlns:a16="http://schemas.microsoft.com/office/drawing/2014/main" id="{ED01B880-FB86-9512-0A27-9B70C0B55C3C}"/>
                </a:ext>
              </a:extLst>
            </p:cNvPr>
            <p:cNvSpPr/>
            <p:nvPr/>
          </p:nvSpPr>
          <p:spPr>
            <a:xfrm>
              <a:off x="70552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5" name="Freeform: Shape 374">
              <a:extLst>
                <a:ext uri="{FF2B5EF4-FFF2-40B4-BE49-F238E27FC236}">
                  <a16:creationId xmlns:a16="http://schemas.microsoft.com/office/drawing/2014/main" id="{9B772605-4501-D56B-6E78-68298B0FDBEF}"/>
                </a:ext>
              </a:extLst>
            </p:cNvPr>
            <p:cNvSpPr/>
            <p:nvPr/>
          </p:nvSpPr>
          <p:spPr>
            <a:xfrm>
              <a:off x="71124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6" name="Freeform: Shape 375">
              <a:extLst>
                <a:ext uri="{FF2B5EF4-FFF2-40B4-BE49-F238E27FC236}">
                  <a16:creationId xmlns:a16="http://schemas.microsoft.com/office/drawing/2014/main" id="{3FAF2C38-1AFB-D544-4EDA-A956762D016C}"/>
                </a:ext>
              </a:extLst>
            </p:cNvPr>
            <p:cNvSpPr/>
            <p:nvPr/>
          </p:nvSpPr>
          <p:spPr>
            <a:xfrm>
              <a:off x="71886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7" name="Freeform: Shape 376">
              <a:extLst>
                <a:ext uri="{FF2B5EF4-FFF2-40B4-BE49-F238E27FC236}">
                  <a16:creationId xmlns:a16="http://schemas.microsoft.com/office/drawing/2014/main" id="{2840F15F-C6DE-7FAB-3CE9-88118B9CFCD8}"/>
                </a:ext>
              </a:extLst>
            </p:cNvPr>
            <p:cNvSpPr/>
            <p:nvPr/>
          </p:nvSpPr>
          <p:spPr>
            <a:xfrm>
              <a:off x="72838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8" name="Freeform: Shape 377">
              <a:extLst>
                <a:ext uri="{FF2B5EF4-FFF2-40B4-BE49-F238E27FC236}">
                  <a16:creationId xmlns:a16="http://schemas.microsoft.com/office/drawing/2014/main" id="{8874B7D2-13E4-0E85-3992-25377C9DE1CF}"/>
                </a:ext>
              </a:extLst>
            </p:cNvPr>
            <p:cNvSpPr/>
            <p:nvPr/>
          </p:nvSpPr>
          <p:spPr>
            <a:xfrm>
              <a:off x="73219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9" name="Freeform: Shape 378">
              <a:extLst>
                <a:ext uri="{FF2B5EF4-FFF2-40B4-BE49-F238E27FC236}">
                  <a16:creationId xmlns:a16="http://schemas.microsoft.com/office/drawing/2014/main" id="{AC7C12F7-DFD4-F9F5-69A6-57103C7076A9}"/>
                </a:ext>
              </a:extLst>
            </p:cNvPr>
            <p:cNvSpPr/>
            <p:nvPr/>
          </p:nvSpPr>
          <p:spPr>
            <a:xfrm>
              <a:off x="73600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0" name="Freeform: Shape 379">
              <a:extLst>
                <a:ext uri="{FF2B5EF4-FFF2-40B4-BE49-F238E27FC236}">
                  <a16:creationId xmlns:a16="http://schemas.microsoft.com/office/drawing/2014/main" id="{3BCC7C5B-FA42-3861-5E8D-BC7C21DFD109}"/>
                </a:ext>
              </a:extLst>
            </p:cNvPr>
            <p:cNvSpPr/>
            <p:nvPr/>
          </p:nvSpPr>
          <p:spPr>
            <a:xfrm>
              <a:off x="74362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1" name="Freeform: Shape 380">
              <a:extLst>
                <a:ext uri="{FF2B5EF4-FFF2-40B4-BE49-F238E27FC236}">
                  <a16:creationId xmlns:a16="http://schemas.microsoft.com/office/drawing/2014/main" id="{D7C20053-135C-FE9B-20BD-93EFE6F47EA4}"/>
                </a:ext>
              </a:extLst>
            </p:cNvPr>
            <p:cNvSpPr/>
            <p:nvPr/>
          </p:nvSpPr>
          <p:spPr>
            <a:xfrm>
              <a:off x="74934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2" name="Freeform: Shape 381">
              <a:extLst>
                <a:ext uri="{FF2B5EF4-FFF2-40B4-BE49-F238E27FC236}">
                  <a16:creationId xmlns:a16="http://schemas.microsoft.com/office/drawing/2014/main" id="{8BD60D29-6FFD-F869-1DBA-4AE11A504201}"/>
                </a:ext>
              </a:extLst>
            </p:cNvPr>
            <p:cNvSpPr/>
            <p:nvPr/>
          </p:nvSpPr>
          <p:spPr>
            <a:xfrm>
              <a:off x="75505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3" name="Freeform: Shape 382">
              <a:extLst>
                <a:ext uri="{FF2B5EF4-FFF2-40B4-BE49-F238E27FC236}">
                  <a16:creationId xmlns:a16="http://schemas.microsoft.com/office/drawing/2014/main" id="{D440C5C9-78D6-EDFD-A15D-88D604564601}"/>
                </a:ext>
              </a:extLst>
            </p:cNvPr>
            <p:cNvSpPr/>
            <p:nvPr/>
          </p:nvSpPr>
          <p:spPr>
            <a:xfrm>
              <a:off x="76077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4" name="Freeform: Shape 383">
              <a:extLst>
                <a:ext uri="{FF2B5EF4-FFF2-40B4-BE49-F238E27FC236}">
                  <a16:creationId xmlns:a16="http://schemas.microsoft.com/office/drawing/2014/main" id="{D7942AD1-C050-3B59-FC14-78A7F4A648F8}"/>
                </a:ext>
              </a:extLst>
            </p:cNvPr>
            <p:cNvSpPr/>
            <p:nvPr/>
          </p:nvSpPr>
          <p:spPr>
            <a:xfrm>
              <a:off x="76839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5" name="Freeform: Shape 384">
              <a:extLst>
                <a:ext uri="{FF2B5EF4-FFF2-40B4-BE49-F238E27FC236}">
                  <a16:creationId xmlns:a16="http://schemas.microsoft.com/office/drawing/2014/main" id="{5B4D705A-141C-C2AF-837E-C2FC5C50FE0B}"/>
                </a:ext>
              </a:extLst>
            </p:cNvPr>
            <p:cNvSpPr/>
            <p:nvPr/>
          </p:nvSpPr>
          <p:spPr>
            <a:xfrm>
              <a:off x="77601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6" name="Freeform: Shape 385">
              <a:extLst>
                <a:ext uri="{FF2B5EF4-FFF2-40B4-BE49-F238E27FC236}">
                  <a16:creationId xmlns:a16="http://schemas.microsoft.com/office/drawing/2014/main" id="{D606B18C-813E-98DF-711F-1A36F94E226A}"/>
                </a:ext>
              </a:extLst>
            </p:cNvPr>
            <p:cNvSpPr/>
            <p:nvPr/>
          </p:nvSpPr>
          <p:spPr>
            <a:xfrm>
              <a:off x="78744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7" name="Freeform: Shape 386">
              <a:extLst>
                <a:ext uri="{FF2B5EF4-FFF2-40B4-BE49-F238E27FC236}">
                  <a16:creationId xmlns:a16="http://schemas.microsoft.com/office/drawing/2014/main" id="{EF7D127F-390B-80AC-B0EC-1764E466E293}"/>
                </a:ext>
              </a:extLst>
            </p:cNvPr>
            <p:cNvSpPr/>
            <p:nvPr/>
          </p:nvSpPr>
          <p:spPr>
            <a:xfrm>
              <a:off x="79125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8" name="Freeform: Shape 387">
              <a:extLst>
                <a:ext uri="{FF2B5EF4-FFF2-40B4-BE49-F238E27FC236}">
                  <a16:creationId xmlns:a16="http://schemas.microsoft.com/office/drawing/2014/main" id="{203E6391-60E6-CB0C-9320-41F526EF94CA}"/>
                </a:ext>
              </a:extLst>
            </p:cNvPr>
            <p:cNvSpPr/>
            <p:nvPr/>
          </p:nvSpPr>
          <p:spPr>
            <a:xfrm>
              <a:off x="80077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9" name="Freeform: Shape 388">
              <a:extLst>
                <a:ext uri="{FF2B5EF4-FFF2-40B4-BE49-F238E27FC236}">
                  <a16:creationId xmlns:a16="http://schemas.microsoft.com/office/drawing/2014/main" id="{93994F92-96CA-A16A-F015-D113994C7918}"/>
                </a:ext>
              </a:extLst>
            </p:cNvPr>
            <p:cNvSpPr/>
            <p:nvPr/>
          </p:nvSpPr>
          <p:spPr>
            <a:xfrm>
              <a:off x="80839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0" name="Freeform: Shape 389">
              <a:extLst>
                <a:ext uri="{FF2B5EF4-FFF2-40B4-BE49-F238E27FC236}">
                  <a16:creationId xmlns:a16="http://schemas.microsoft.com/office/drawing/2014/main" id="{58B70C5A-3298-B743-5BC9-05899890FF66}"/>
                </a:ext>
              </a:extLst>
            </p:cNvPr>
            <p:cNvSpPr/>
            <p:nvPr/>
          </p:nvSpPr>
          <p:spPr>
            <a:xfrm>
              <a:off x="81220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1" name="Freeform: Shape 390">
              <a:extLst>
                <a:ext uri="{FF2B5EF4-FFF2-40B4-BE49-F238E27FC236}">
                  <a16:creationId xmlns:a16="http://schemas.microsoft.com/office/drawing/2014/main" id="{88F9A95E-22BE-D9FF-A6D2-8F71F923B585}"/>
                </a:ext>
              </a:extLst>
            </p:cNvPr>
            <p:cNvSpPr/>
            <p:nvPr/>
          </p:nvSpPr>
          <p:spPr>
            <a:xfrm>
              <a:off x="81792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2" name="Freeform: Shape 391">
              <a:extLst>
                <a:ext uri="{FF2B5EF4-FFF2-40B4-BE49-F238E27FC236}">
                  <a16:creationId xmlns:a16="http://schemas.microsoft.com/office/drawing/2014/main" id="{0F54F9CD-26F3-B7AC-E90E-0C0B37AE5939}"/>
                </a:ext>
              </a:extLst>
            </p:cNvPr>
            <p:cNvSpPr/>
            <p:nvPr/>
          </p:nvSpPr>
          <p:spPr>
            <a:xfrm>
              <a:off x="82363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3" name="Freeform: Shape 392">
              <a:extLst>
                <a:ext uri="{FF2B5EF4-FFF2-40B4-BE49-F238E27FC236}">
                  <a16:creationId xmlns:a16="http://schemas.microsoft.com/office/drawing/2014/main" id="{3FB61C99-CA66-E7AC-A880-40CDFAF3A614}"/>
                </a:ext>
              </a:extLst>
            </p:cNvPr>
            <p:cNvSpPr/>
            <p:nvPr/>
          </p:nvSpPr>
          <p:spPr>
            <a:xfrm>
              <a:off x="82935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4" name="Freeform: Shape 393">
              <a:extLst>
                <a:ext uri="{FF2B5EF4-FFF2-40B4-BE49-F238E27FC236}">
                  <a16:creationId xmlns:a16="http://schemas.microsoft.com/office/drawing/2014/main" id="{28573B92-832A-1E22-4742-612302E9A344}"/>
                </a:ext>
              </a:extLst>
            </p:cNvPr>
            <p:cNvSpPr/>
            <p:nvPr/>
          </p:nvSpPr>
          <p:spPr>
            <a:xfrm>
              <a:off x="83697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5" name="Freeform: Shape 394">
              <a:extLst>
                <a:ext uri="{FF2B5EF4-FFF2-40B4-BE49-F238E27FC236}">
                  <a16:creationId xmlns:a16="http://schemas.microsoft.com/office/drawing/2014/main" id="{6BD12983-5C32-C84F-063E-B57A5AB44FE3}"/>
                </a:ext>
              </a:extLst>
            </p:cNvPr>
            <p:cNvSpPr/>
            <p:nvPr/>
          </p:nvSpPr>
          <p:spPr>
            <a:xfrm>
              <a:off x="84459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6" name="Freeform: Shape 395">
              <a:extLst>
                <a:ext uri="{FF2B5EF4-FFF2-40B4-BE49-F238E27FC236}">
                  <a16:creationId xmlns:a16="http://schemas.microsoft.com/office/drawing/2014/main" id="{BF421CB9-AF1D-9B77-2E15-D71E7EAF214F}"/>
                </a:ext>
              </a:extLst>
            </p:cNvPr>
            <p:cNvSpPr/>
            <p:nvPr/>
          </p:nvSpPr>
          <p:spPr>
            <a:xfrm>
              <a:off x="861737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7" name="Freeform: Shape 396">
              <a:extLst>
                <a:ext uri="{FF2B5EF4-FFF2-40B4-BE49-F238E27FC236}">
                  <a16:creationId xmlns:a16="http://schemas.microsoft.com/office/drawing/2014/main" id="{F46590DA-E6A8-75B2-BC83-818CEC3C95C1}"/>
                </a:ext>
              </a:extLst>
            </p:cNvPr>
            <p:cNvSpPr/>
            <p:nvPr/>
          </p:nvSpPr>
          <p:spPr>
            <a:xfrm>
              <a:off x="86364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8" name="Freeform: Shape 397">
              <a:extLst>
                <a:ext uri="{FF2B5EF4-FFF2-40B4-BE49-F238E27FC236}">
                  <a16:creationId xmlns:a16="http://schemas.microsoft.com/office/drawing/2014/main" id="{598E97C6-54AC-D9DB-5274-DFE3D0B6EBAE}"/>
                </a:ext>
              </a:extLst>
            </p:cNvPr>
            <p:cNvSpPr/>
            <p:nvPr/>
          </p:nvSpPr>
          <p:spPr>
            <a:xfrm>
              <a:off x="86745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9" name="Freeform: Shape 398">
              <a:extLst>
                <a:ext uri="{FF2B5EF4-FFF2-40B4-BE49-F238E27FC236}">
                  <a16:creationId xmlns:a16="http://schemas.microsoft.com/office/drawing/2014/main" id="{3D82284B-6862-8E66-EAB0-8694F83854D1}"/>
                </a:ext>
              </a:extLst>
            </p:cNvPr>
            <p:cNvSpPr/>
            <p:nvPr/>
          </p:nvSpPr>
          <p:spPr>
            <a:xfrm>
              <a:off x="869357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
        <p:nvSpPr>
          <p:cNvPr id="260" name="Freeform 21">
            <a:extLst>
              <a:ext uri="{FF2B5EF4-FFF2-40B4-BE49-F238E27FC236}">
                <a16:creationId xmlns:a16="http://schemas.microsoft.com/office/drawing/2014/main" id="{FA78A7C1-FF28-FDCF-F0D4-AE167F86CFB4}"/>
              </a:ext>
            </a:extLst>
          </p:cNvPr>
          <p:cNvSpPr>
            <a:spLocks/>
          </p:cNvSpPr>
          <p:nvPr/>
        </p:nvSpPr>
        <p:spPr bwMode="auto">
          <a:xfrm>
            <a:off x="7810670" y="2286550"/>
            <a:ext cx="3748535"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261" name="Group 260">
            <a:extLst>
              <a:ext uri="{FF2B5EF4-FFF2-40B4-BE49-F238E27FC236}">
                <a16:creationId xmlns:a16="http://schemas.microsoft.com/office/drawing/2014/main" id="{D02E56FD-28CC-E082-64A9-399C21B160BE}"/>
              </a:ext>
            </a:extLst>
          </p:cNvPr>
          <p:cNvGrpSpPr/>
          <p:nvPr/>
        </p:nvGrpSpPr>
        <p:grpSpPr>
          <a:xfrm>
            <a:off x="7095886" y="2135133"/>
            <a:ext cx="713737" cy="2540364"/>
            <a:chOff x="1270618" y="1243974"/>
            <a:chExt cx="713737" cy="2902106"/>
          </a:xfrm>
        </p:grpSpPr>
        <p:sp>
          <p:nvSpPr>
            <p:cNvPr id="262" name="Line 6">
              <a:extLst>
                <a:ext uri="{FF2B5EF4-FFF2-40B4-BE49-F238E27FC236}">
                  <a16:creationId xmlns:a16="http://schemas.microsoft.com/office/drawing/2014/main" id="{0AD11CCD-18E5-2105-109D-8480D0CCEA88}"/>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3" name="Line 7">
              <a:extLst>
                <a:ext uri="{FF2B5EF4-FFF2-40B4-BE49-F238E27FC236}">
                  <a16:creationId xmlns:a16="http://schemas.microsoft.com/office/drawing/2014/main" id="{010A7B36-0A69-CD2A-C8C3-13B309BFCF3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4" name="Line 8">
              <a:extLst>
                <a:ext uri="{FF2B5EF4-FFF2-40B4-BE49-F238E27FC236}">
                  <a16:creationId xmlns:a16="http://schemas.microsoft.com/office/drawing/2014/main" id="{34A2C527-C85B-4FB7-CD8A-137DA30034A6}"/>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5" name="Line 9">
              <a:extLst>
                <a:ext uri="{FF2B5EF4-FFF2-40B4-BE49-F238E27FC236}">
                  <a16:creationId xmlns:a16="http://schemas.microsoft.com/office/drawing/2014/main" id="{9221CF02-BF3E-0AB6-A6CB-1542D376A95F}"/>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6" name="Line 10">
              <a:extLst>
                <a:ext uri="{FF2B5EF4-FFF2-40B4-BE49-F238E27FC236}">
                  <a16:creationId xmlns:a16="http://schemas.microsoft.com/office/drawing/2014/main" id="{7BB16F06-DA48-74A1-DCFA-BA9FF052C204}"/>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7" name="Line 11">
              <a:extLst>
                <a:ext uri="{FF2B5EF4-FFF2-40B4-BE49-F238E27FC236}">
                  <a16:creationId xmlns:a16="http://schemas.microsoft.com/office/drawing/2014/main" id="{66CBA180-0C5F-8765-A1A7-ED804490EE2F}"/>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8" name="TextBox 267">
              <a:extLst>
                <a:ext uri="{FF2B5EF4-FFF2-40B4-BE49-F238E27FC236}">
                  <a16:creationId xmlns:a16="http://schemas.microsoft.com/office/drawing/2014/main" id="{96EB2522-585B-3212-E7E2-08BEE167BD9B}"/>
                </a:ext>
              </a:extLst>
            </p:cNvPr>
            <p:cNvSpPr txBox="1"/>
            <p:nvPr/>
          </p:nvSpPr>
          <p:spPr>
            <a:xfrm rot="16200000">
              <a:off x="57283" y="2569414"/>
              <a:ext cx="2734448"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無増悪生存期間、%</a:t>
              </a:r>
            </a:p>
          </p:txBody>
        </p:sp>
        <p:sp>
          <p:nvSpPr>
            <p:cNvPr id="269" name="TextBox 268">
              <a:extLst>
                <a:ext uri="{FF2B5EF4-FFF2-40B4-BE49-F238E27FC236}">
                  <a16:creationId xmlns:a16="http://schemas.microsoft.com/office/drawing/2014/main" id="{C90D915B-49FD-4798-1361-06ABBEF329A2}"/>
                </a:ext>
              </a:extLst>
            </p:cNvPr>
            <p:cNvSpPr txBox="1"/>
            <p:nvPr/>
          </p:nvSpPr>
          <p:spPr>
            <a:xfrm>
              <a:off x="1459939" y="1243974"/>
              <a:ext cx="482824" cy="35160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100</a:t>
              </a:r>
            </a:p>
          </p:txBody>
        </p:sp>
        <p:sp>
          <p:nvSpPr>
            <p:cNvPr id="270" name="TextBox 269">
              <a:extLst>
                <a:ext uri="{FF2B5EF4-FFF2-40B4-BE49-F238E27FC236}">
                  <a16:creationId xmlns:a16="http://schemas.microsoft.com/office/drawing/2014/main" id="{11907FAB-C228-11E2-3FA1-09DF412567A1}"/>
                </a:ext>
              </a:extLst>
            </p:cNvPr>
            <p:cNvSpPr txBox="1"/>
            <p:nvPr/>
          </p:nvSpPr>
          <p:spPr>
            <a:xfrm>
              <a:off x="1559325" y="1768113"/>
              <a:ext cx="383438" cy="35160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80</a:t>
              </a:r>
            </a:p>
          </p:txBody>
        </p:sp>
        <p:sp>
          <p:nvSpPr>
            <p:cNvPr id="271" name="TextBox 270">
              <a:extLst>
                <a:ext uri="{FF2B5EF4-FFF2-40B4-BE49-F238E27FC236}">
                  <a16:creationId xmlns:a16="http://schemas.microsoft.com/office/drawing/2014/main" id="{07B7EA23-DCB3-6280-CD10-EFBC565153D9}"/>
                </a:ext>
              </a:extLst>
            </p:cNvPr>
            <p:cNvSpPr txBox="1"/>
            <p:nvPr/>
          </p:nvSpPr>
          <p:spPr>
            <a:xfrm>
              <a:off x="1559325" y="2266644"/>
              <a:ext cx="383438" cy="35160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60</a:t>
              </a:r>
            </a:p>
          </p:txBody>
        </p:sp>
        <p:sp>
          <p:nvSpPr>
            <p:cNvPr id="272" name="TextBox 271">
              <a:extLst>
                <a:ext uri="{FF2B5EF4-FFF2-40B4-BE49-F238E27FC236}">
                  <a16:creationId xmlns:a16="http://schemas.microsoft.com/office/drawing/2014/main" id="{33C4E5EE-B92E-35A2-540C-7867AE762BBD}"/>
                </a:ext>
              </a:extLst>
            </p:cNvPr>
            <p:cNvSpPr txBox="1"/>
            <p:nvPr/>
          </p:nvSpPr>
          <p:spPr>
            <a:xfrm>
              <a:off x="1559325" y="2781296"/>
              <a:ext cx="383438" cy="35160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40</a:t>
              </a:r>
            </a:p>
          </p:txBody>
        </p:sp>
        <p:sp>
          <p:nvSpPr>
            <p:cNvPr id="273" name="TextBox 272">
              <a:extLst>
                <a:ext uri="{FF2B5EF4-FFF2-40B4-BE49-F238E27FC236}">
                  <a16:creationId xmlns:a16="http://schemas.microsoft.com/office/drawing/2014/main" id="{D8CC74BC-C27A-4CEE-002E-5A6FBB84FAD3}"/>
                </a:ext>
              </a:extLst>
            </p:cNvPr>
            <p:cNvSpPr txBox="1"/>
            <p:nvPr/>
          </p:nvSpPr>
          <p:spPr>
            <a:xfrm>
              <a:off x="1559325" y="3285200"/>
              <a:ext cx="383438" cy="35160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20</a:t>
              </a:r>
            </a:p>
          </p:txBody>
        </p:sp>
        <p:sp>
          <p:nvSpPr>
            <p:cNvPr id="274" name="TextBox 273">
              <a:extLst>
                <a:ext uri="{FF2B5EF4-FFF2-40B4-BE49-F238E27FC236}">
                  <a16:creationId xmlns:a16="http://schemas.microsoft.com/office/drawing/2014/main" id="{2AF99083-8302-3119-425F-2BC355F03349}"/>
                </a:ext>
              </a:extLst>
            </p:cNvPr>
            <p:cNvSpPr txBox="1"/>
            <p:nvPr/>
          </p:nvSpPr>
          <p:spPr>
            <a:xfrm>
              <a:off x="1658719" y="3794476"/>
              <a:ext cx="284052" cy="351604"/>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275" name="TextBox 274">
            <a:extLst>
              <a:ext uri="{FF2B5EF4-FFF2-40B4-BE49-F238E27FC236}">
                <a16:creationId xmlns:a16="http://schemas.microsoft.com/office/drawing/2014/main" id="{B997EA31-4F0D-5E8B-9F36-0F1BCB0B658A}"/>
              </a:ext>
            </a:extLst>
          </p:cNvPr>
          <p:cNvSpPr txBox="1"/>
          <p:nvPr/>
        </p:nvSpPr>
        <p:spPr>
          <a:xfrm>
            <a:off x="7892499" y="1608386"/>
            <a:ext cx="2590774" cy="338554"/>
          </a:xfrm>
          <a:prstGeom prst="rect">
            <a:avLst/>
          </a:prstGeom>
          <a:noFill/>
        </p:spPr>
        <p:txBody>
          <a:bodyPr wrap="none" rtlCol="0">
            <a:spAutoFit/>
          </a:bodyPr>
          <a:lstStyle/>
          <a:p>
            <a:pPr algn="ctr"/>
            <a:r>
              <a:rPr lang="ja-JP" sz="1600" b="1">
                <a:solidFill>
                  <a:schemeClr val="tx1"/>
                </a:solidFill>
              </a:rPr>
              <a:t>無増悪生存期間</a:t>
            </a:r>
          </a:p>
        </p:txBody>
      </p:sp>
      <p:grpSp>
        <p:nvGrpSpPr>
          <p:cNvPr id="276" name="Group 275">
            <a:extLst>
              <a:ext uri="{FF2B5EF4-FFF2-40B4-BE49-F238E27FC236}">
                <a16:creationId xmlns:a16="http://schemas.microsoft.com/office/drawing/2014/main" id="{7ED5D33B-F08B-F9EC-102C-B502702F4981}"/>
              </a:ext>
            </a:extLst>
          </p:cNvPr>
          <p:cNvGrpSpPr/>
          <p:nvPr/>
        </p:nvGrpSpPr>
        <p:grpSpPr>
          <a:xfrm>
            <a:off x="7743877" y="4523176"/>
            <a:ext cx="3936347" cy="360118"/>
            <a:chOff x="8723074" y="2783140"/>
            <a:chExt cx="1592259" cy="360265"/>
          </a:xfrm>
        </p:grpSpPr>
        <p:sp>
          <p:nvSpPr>
            <p:cNvPr id="277" name="Line 21">
              <a:extLst>
                <a:ext uri="{FF2B5EF4-FFF2-40B4-BE49-F238E27FC236}">
                  <a16:creationId xmlns:a16="http://schemas.microsoft.com/office/drawing/2014/main" id="{80416498-FF8E-9C43-34A9-DFF79F5CD3C3}"/>
                </a:ext>
              </a:extLst>
            </p:cNvPr>
            <p:cNvSpPr>
              <a:spLocks noChangeShapeType="1"/>
            </p:cNvSpPr>
            <p:nvPr/>
          </p:nvSpPr>
          <p:spPr bwMode="auto">
            <a:xfrm>
              <a:off x="10263539"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78" name="TextBox 277">
              <a:extLst>
                <a:ext uri="{FF2B5EF4-FFF2-40B4-BE49-F238E27FC236}">
                  <a16:creationId xmlns:a16="http://schemas.microsoft.com/office/drawing/2014/main" id="{DCFAAF6E-BD76-1C14-E91F-2B54266D6E85}"/>
                </a:ext>
              </a:extLst>
            </p:cNvPr>
            <p:cNvSpPr txBox="1"/>
            <p:nvPr/>
          </p:nvSpPr>
          <p:spPr>
            <a:xfrm>
              <a:off x="10205521" y="2855140"/>
              <a:ext cx="109812" cy="288265"/>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48</a:t>
              </a:r>
            </a:p>
          </p:txBody>
        </p:sp>
        <p:sp>
          <p:nvSpPr>
            <p:cNvPr id="279" name="Line 21">
              <a:extLst>
                <a:ext uri="{FF2B5EF4-FFF2-40B4-BE49-F238E27FC236}">
                  <a16:creationId xmlns:a16="http://schemas.microsoft.com/office/drawing/2014/main" id="{B00958AC-4364-3B8E-98DB-3E9D24A6C17C}"/>
                </a:ext>
              </a:extLst>
            </p:cNvPr>
            <p:cNvSpPr>
              <a:spLocks noChangeShapeType="1"/>
            </p:cNvSpPr>
            <p:nvPr/>
          </p:nvSpPr>
          <p:spPr bwMode="auto">
            <a:xfrm>
              <a:off x="9887902"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80" name="TextBox 279">
              <a:extLst>
                <a:ext uri="{FF2B5EF4-FFF2-40B4-BE49-F238E27FC236}">
                  <a16:creationId xmlns:a16="http://schemas.microsoft.com/office/drawing/2014/main" id="{25E99626-1A24-107F-0465-B0C2C939848A}"/>
                </a:ext>
              </a:extLst>
            </p:cNvPr>
            <p:cNvSpPr txBox="1"/>
            <p:nvPr/>
          </p:nvSpPr>
          <p:spPr>
            <a:xfrm>
              <a:off x="9829885" y="2855140"/>
              <a:ext cx="109812" cy="288265"/>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36</a:t>
              </a:r>
            </a:p>
          </p:txBody>
        </p:sp>
        <p:sp>
          <p:nvSpPr>
            <p:cNvPr id="281" name="Line 21">
              <a:extLst>
                <a:ext uri="{FF2B5EF4-FFF2-40B4-BE49-F238E27FC236}">
                  <a16:creationId xmlns:a16="http://schemas.microsoft.com/office/drawing/2014/main" id="{83795854-1108-AB8F-5B72-0663CF006ADA}"/>
                </a:ext>
              </a:extLst>
            </p:cNvPr>
            <p:cNvSpPr>
              <a:spLocks noChangeShapeType="1"/>
            </p:cNvSpPr>
            <p:nvPr/>
          </p:nvSpPr>
          <p:spPr bwMode="auto">
            <a:xfrm>
              <a:off x="9512265"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82" name="TextBox 281">
              <a:extLst>
                <a:ext uri="{FF2B5EF4-FFF2-40B4-BE49-F238E27FC236}">
                  <a16:creationId xmlns:a16="http://schemas.microsoft.com/office/drawing/2014/main" id="{3D25D60D-0A82-08AC-00B1-7AB30B1EB70F}"/>
                </a:ext>
              </a:extLst>
            </p:cNvPr>
            <p:cNvSpPr txBox="1"/>
            <p:nvPr/>
          </p:nvSpPr>
          <p:spPr>
            <a:xfrm>
              <a:off x="9454248" y="2855140"/>
              <a:ext cx="109812" cy="288265"/>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24</a:t>
              </a:r>
            </a:p>
          </p:txBody>
        </p:sp>
        <p:sp>
          <p:nvSpPr>
            <p:cNvPr id="283" name="Line 21">
              <a:extLst>
                <a:ext uri="{FF2B5EF4-FFF2-40B4-BE49-F238E27FC236}">
                  <a16:creationId xmlns:a16="http://schemas.microsoft.com/office/drawing/2014/main" id="{3CA46DC5-3543-426B-313F-8F72385E0DBB}"/>
                </a:ext>
              </a:extLst>
            </p:cNvPr>
            <p:cNvSpPr>
              <a:spLocks noChangeShapeType="1"/>
            </p:cNvSpPr>
            <p:nvPr/>
          </p:nvSpPr>
          <p:spPr bwMode="auto">
            <a:xfrm>
              <a:off x="9136628"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84" name="TextBox 283">
              <a:extLst>
                <a:ext uri="{FF2B5EF4-FFF2-40B4-BE49-F238E27FC236}">
                  <a16:creationId xmlns:a16="http://schemas.microsoft.com/office/drawing/2014/main" id="{3351639D-A54D-65DE-70C2-29FF636B90C0}"/>
                </a:ext>
              </a:extLst>
            </p:cNvPr>
            <p:cNvSpPr txBox="1"/>
            <p:nvPr/>
          </p:nvSpPr>
          <p:spPr>
            <a:xfrm>
              <a:off x="9078610" y="2855140"/>
              <a:ext cx="109812" cy="288265"/>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285" name="Line 21">
              <a:extLst>
                <a:ext uri="{FF2B5EF4-FFF2-40B4-BE49-F238E27FC236}">
                  <a16:creationId xmlns:a16="http://schemas.microsoft.com/office/drawing/2014/main" id="{2DC56ED7-451C-03C4-9400-F3C6D7C4460E}"/>
                </a:ext>
              </a:extLst>
            </p:cNvPr>
            <p:cNvSpPr>
              <a:spLocks noChangeShapeType="1"/>
            </p:cNvSpPr>
            <p:nvPr/>
          </p:nvSpPr>
          <p:spPr bwMode="auto">
            <a:xfrm>
              <a:off x="8757879"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86" name="TextBox 285">
              <a:extLst>
                <a:ext uri="{FF2B5EF4-FFF2-40B4-BE49-F238E27FC236}">
                  <a16:creationId xmlns:a16="http://schemas.microsoft.com/office/drawing/2014/main" id="{CBB9FB0A-43A2-55A5-7EF1-2117133D3D33}"/>
                </a:ext>
              </a:extLst>
            </p:cNvPr>
            <p:cNvSpPr txBox="1"/>
            <p:nvPr/>
          </p:nvSpPr>
          <p:spPr>
            <a:xfrm>
              <a:off x="8723074" y="2855140"/>
              <a:ext cx="69610" cy="288265"/>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287" name="TextBox 286">
            <a:extLst>
              <a:ext uri="{FF2B5EF4-FFF2-40B4-BE49-F238E27FC236}">
                <a16:creationId xmlns:a16="http://schemas.microsoft.com/office/drawing/2014/main" id="{C6F08D0A-AC01-FC05-8721-648998A28234}"/>
              </a:ext>
            </a:extLst>
          </p:cNvPr>
          <p:cNvSpPr txBox="1"/>
          <p:nvPr/>
        </p:nvSpPr>
        <p:spPr>
          <a:xfrm>
            <a:off x="6727247" y="5046365"/>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288" name="Group 287">
            <a:extLst>
              <a:ext uri="{FF2B5EF4-FFF2-40B4-BE49-F238E27FC236}">
                <a16:creationId xmlns:a16="http://schemas.microsoft.com/office/drawing/2014/main" id="{F5DAF739-6CA5-AAAE-9F71-D5BE0936B240}"/>
              </a:ext>
            </a:extLst>
          </p:cNvPr>
          <p:cNvGrpSpPr/>
          <p:nvPr/>
        </p:nvGrpSpPr>
        <p:grpSpPr>
          <a:xfrm>
            <a:off x="7694186" y="5234473"/>
            <a:ext cx="3936346" cy="288147"/>
            <a:chOff x="7623467" y="5494281"/>
            <a:chExt cx="3936346" cy="288147"/>
          </a:xfrm>
        </p:grpSpPr>
        <p:sp>
          <p:nvSpPr>
            <p:cNvPr id="289" name="TextBox 288">
              <a:extLst>
                <a:ext uri="{FF2B5EF4-FFF2-40B4-BE49-F238E27FC236}">
                  <a16:creationId xmlns:a16="http://schemas.microsoft.com/office/drawing/2014/main" id="{C9C2840F-3E5B-5262-206D-2A666E7AFDA4}"/>
                </a:ext>
              </a:extLst>
            </p:cNvPr>
            <p:cNvSpPr txBox="1"/>
            <p:nvPr/>
          </p:nvSpPr>
          <p:spPr>
            <a:xfrm>
              <a:off x="11387724" y="5494281"/>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4</a:t>
              </a:r>
            </a:p>
          </p:txBody>
        </p:sp>
        <p:sp>
          <p:nvSpPr>
            <p:cNvPr id="290" name="TextBox 289">
              <a:extLst>
                <a:ext uri="{FF2B5EF4-FFF2-40B4-BE49-F238E27FC236}">
                  <a16:creationId xmlns:a16="http://schemas.microsoft.com/office/drawing/2014/main" id="{0607E34E-B31D-7BB5-0398-E7434980F32C}"/>
                </a:ext>
              </a:extLst>
            </p:cNvPr>
            <p:cNvSpPr txBox="1"/>
            <p:nvPr/>
          </p:nvSpPr>
          <p:spPr>
            <a:xfrm>
              <a:off x="10409392" y="5494281"/>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15</a:t>
              </a:r>
            </a:p>
          </p:txBody>
        </p:sp>
        <p:sp>
          <p:nvSpPr>
            <p:cNvPr id="291" name="TextBox 290">
              <a:extLst>
                <a:ext uri="{FF2B5EF4-FFF2-40B4-BE49-F238E27FC236}">
                  <a16:creationId xmlns:a16="http://schemas.microsoft.com/office/drawing/2014/main" id="{DDF7F5BF-8899-A652-3513-5A7AAE636A61}"/>
                </a:ext>
              </a:extLst>
            </p:cNvPr>
            <p:cNvSpPr txBox="1"/>
            <p:nvPr/>
          </p:nvSpPr>
          <p:spPr>
            <a:xfrm>
              <a:off x="9480751" y="5494281"/>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29</a:t>
              </a:r>
            </a:p>
          </p:txBody>
        </p:sp>
        <p:sp>
          <p:nvSpPr>
            <p:cNvPr id="292" name="TextBox 291">
              <a:extLst>
                <a:ext uri="{FF2B5EF4-FFF2-40B4-BE49-F238E27FC236}">
                  <a16:creationId xmlns:a16="http://schemas.microsoft.com/office/drawing/2014/main" id="{9E154C6E-3DA3-52AA-CC7B-5D6A0FD8E4D2}"/>
                </a:ext>
              </a:extLst>
            </p:cNvPr>
            <p:cNvSpPr txBox="1"/>
            <p:nvPr/>
          </p:nvSpPr>
          <p:spPr>
            <a:xfrm>
              <a:off x="8552107" y="5494281"/>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34</a:t>
              </a:r>
            </a:p>
          </p:txBody>
        </p:sp>
        <p:sp>
          <p:nvSpPr>
            <p:cNvPr id="293" name="TextBox 292">
              <a:extLst>
                <a:ext uri="{FF2B5EF4-FFF2-40B4-BE49-F238E27FC236}">
                  <a16:creationId xmlns:a16="http://schemas.microsoft.com/office/drawing/2014/main" id="{581A8C00-C393-5EFF-C636-8A89FA788F16}"/>
                </a:ext>
              </a:extLst>
            </p:cNvPr>
            <p:cNvSpPr txBox="1"/>
            <p:nvPr/>
          </p:nvSpPr>
          <p:spPr>
            <a:xfrm>
              <a:off x="7623467" y="5494281"/>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34</a:t>
              </a:r>
            </a:p>
          </p:txBody>
        </p:sp>
      </p:grpSp>
      <p:sp>
        <p:nvSpPr>
          <p:cNvPr id="294" name="TextBox 293">
            <a:extLst>
              <a:ext uri="{FF2B5EF4-FFF2-40B4-BE49-F238E27FC236}">
                <a16:creationId xmlns:a16="http://schemas.microsoft.com/office/drawing/2014/main" id="{40CA4FF1-A9F1-5E85-7F11-7E84E419FCAE}"/>
              </a:ext>
            </a:extLst>
          </p:cNvPr>
          <p:cNvSpPr txBox="1"/>
          <p:nvPr/>
        </p:nvSpPr>
        <p:spPr>
          <a:xfrm>
            <a:off x="6335597" y="5224658"/>
            <a:ext cx="1439818" cy="307777"/>
          </a:xfrm>
          <a:prstGeom prst="rect">
            <a:avLst/>
          </a:prstGeom>
          <a:noFill/>
        </p:spPr>
        <p:txBody>
          <a:bodyPr wrap="none" rtlCol="0">
            <a:spAutoFit/>
          </a:bodyPr>
          <a:lstStyle/>
          <a:p>
            <a:r>
              <a:rPr lang="ja-JP" sz="1400">
                <a:solidFill>
                  <a:schemeClr val="accent4"/>
                </a:solidFill>
              </a:rPr>
              <a:t>ctDNA陰性</a:t>
            </a:r>
          </a:p>
        </p:txBody>
      </p:sp>
      <p:grpSp>
        <p:nvGrpSpPr>
          <p:cNvPr id="295" name="Group 294">
            <a:extLst>
              <a:ext uri="{FF2B5EF4-FFF2-40B4-BE49-F238E27FC236}">
                <a16:creationId xmlns:a16="http://schemas.microsoft.com/office/drawing/2014/main" id="{AE9B1443-CE40-4E86-43B5-C9C5A3B7BFBF}"/>
              </a:ext>
            </a:extLst>
          </p:cNvPr>
          <p:cNvGrpSpPr/>
          <p:nvPr/>
        </p:nvGrpSpPr>
        <p:grpSpPr>
          <a:xfrm>
            <a:off x="7743880" y="5556257"/>
            <a:ext cx="3911499" cy="288147"/>
            <a:chOff x="7673161" y="5494281"/>
            <a:chExt cx="3911499" cy="288147"/>
          </a:xfrm>
        </p:grpSpPr>
        <p:sp>
          <p:nvSpPr>
            <p:cNvPr id="296" name="TextBox 295">
              <a:extLst>
                <a:ext uri="{FF2B5EF4-FFF2-40B4-BE49-F238E27FC236}">
                  <a16:creationId xmlns:a16="http://schemas.microsoft.com/office/drawing/2014/main" id="{4BA1D614-60AD-408E-D197-3B3849CA8B6A}"/>
                </a:ext>
              </a:extLst>
            </p:cNvPr>
            <p:cNvSpPr txBox="1"/>
            <p:nvPr/>
          </p:nvSpPr>
          <p:spPr>
            <a:xfrm>
              <a:off x="11362877" y="5494281"/>
              <a:ext cx="221783"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 1</a:t>
              </a:r>
            </a:p>
          </p:txBody>
        </p:sp>
        <p:sp>
          <p:nvSpPr>
            <p:cNvPr id="297" name="TextBox 296">
              <a:extLst>
                <a:ext uri="{FF2B5EF4-FFF2-40B4-BE49-F238E27FC236}">
                  <a16:creationId xmlns:a16="http://schemas.microsoft.com/office/drawing/2014/main" id="{49A30F19-268C-1E64-0FB8-B889FE174EFA}"/>
                </a:ext>
              </a:extLst>
            </p:cNvPr>
            <p:cNvSpPr txBox="1"/>
            <p:nvPr/>
          </p:nvSpPr>
          <p:spPr>
            <a:xfrm>
              <a:off x="10434238" y="5494281"/>
              <a:ext cx="221783"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 1</a:t>
              </a:r>
            </a:p>
          </p:txBody>
        </p:sp>
        <p:sp>
          <p:nvSpPr>
            <p:cNvPr id="298" name="TextBox 297">
              <a:extLst>
                <a:ext uri="{FF2B5EF4-FFF2-40B4-BE49-F238E27FC236}">
                  <a16:creationId xmlns:a16="http://schemas.microsoft.com/office/drawing/2014/main" id="{A20ACC8F-347E-9330-6A40-22158103F308}"/>
                </a:ext>
              </a:extLst>
            </p:cNvPr>
            <p:cNvSpPr txBox="1"/>
            <p:nvPr/>
          </p:nvSpPr>
          <p:spPr>
            <a:xfrm>
              <a:off x="9530444" y="549428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299" name="TextBox 298">
              <a:extLst>
                <a:ext uri="{FF2B5EF4-FFF2-40B4-BE49-F238E27FC236}">
                  <a16:creationId xmlns:a16="http://schemas.microsoft.com/office/drawing/2014/main" id="{AC1AEAE0-C847-6993-6029-D60BB8BB6527}"/>
                </a:ext>
              </a:extLst>
            </p:cNvPr>
            <p:cNvSpPr txBox="1"/>
            <p:nvPr/>
          </p:nvSpPr>
          <p:spPr>
            <a:xfrm>
              <a:off x="8601800" y="549428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300" name="TextBox 299">
              <a:extLst>
                <a:ext uri="{FF2B5EF4-FFF2-40B4-BE49-F238E27FC236}">
                  <a16:creationId xmlns:a16="http://schemas.microsoft.com/office/drawing/2014/main" id="{C4128B31-32AB-DC08-9C9F-78A72FC1D522}"/>
                </a:ext>
              </a:extLst>
            </p:cNvPr>
            <p:cNvSpPr txBox="1"/>
            <p:nvPr/>
          </p:nvSpPr>
          <p:spPr>
            <a:xfrm>
              <a:off x="7673161" y="549428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grpSp>
      <p:sp>
        <p:nvSpPr>
          <p:cNvPr id="301" name="TextBox 300">
            <a:extLst>
              <a:ext uri="{FF2B5EF4-FFF2-40B4-BE49-F238E27FC236}">
                <a16:creationId xmlns:a16="http://schemas.microsoft.com/office/drawing/2014/main" id="{D5518122-3F36-D88C-D99B-F7110E1EBF86}"/>
              </a:ext>
            </a:extLst>
          </p:cNvPr>
          <p:cNvSpPr txBox="1"/>
          <p:nvPr/>
        </p:nvSpPr>
        <p:spPr>
          <a:xfrm>
            <a:off x="6360169" y="5546442"/>
            <a:ext cx="1370888" cy="307777"/>
          </a:xfrm>
          <a:prstGeom prst="rect">
            <a:avLst/>
          </a:prstGeom>
          <a:noFill/>
        </p:spPr>
        <p:txBody>
          <a:bodyPr wrap="none" rtlCol="0">
            <a:spAutoFit/>
          </a:bodyPr>
          <a:lstStyle/>
          <a:p>
            <a:r>
              <a:rPr lang="ja-JP" sz="1400">
                <a:solidFill>
                  <a:srgbClr val="B60D27"/>
                </a:solidFill>
              </a:rPr>
              <a:t>ctDNA陽性</a:t>
            </a:r>
          </a:p>
        </p:txBody>
      </p:sp>
      <p:cxnSp>
        <p:nvCxnSpPr>
          <p:cNvPr id="302" name="Straight Connector 301">
            <a:extLst>
              <a:ext uri="{FF2B5EF4-FFF2-40B4-BE49-F238E27FC236}">
                <a16:creationId xmlns:a16="http://schemas.microsoft.com/office/drawing/2014/main" id="{4E8902A5-F970-3A3B-CA28-3B565A94E56E}"/>
              </a:ext>
            </a:extLst>
          </p:cNvPr>
          <p:cNvCxnSpPr>
            <a:endCxn id="283" idx="0"/>
          </p:cNvCxnSpPr>
          <p:nvPr/>
        </p:nvCxnSpPr>
        <p:spPr>
          <a:xfrm>
            <a:off x="8758563" y="2289020"/>
            <a:ext cx="7694" cy="2234156"/>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CBD32434-B705-36B9-1FF4-F71AC8425C30}"/>
              </a:ext>
            </a:extLst>
          </p:cNvPr>
          <p:cNvCxnSpPr/>
          <p:nvPr/>
        </p:nvCxnSpPr>
        <p:spPr>
          <a:xfrm>
            <a:off x="9677141" y="2373242"/>
            <a:ext cx="7694" cy="216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9423DA24-2269-BB13-8D96-E24DC8ABE63B}"/>
              </a:ext>
            </a:extLst>
          </p:cNvPr>
          <p:cNvCxnSpPr/>
          <p:nvPr/>
        </p:nvCxnSpPr>
        <p:spPr>
          <a:xfrm>
            <a:off x="10605658" y="2487281"/>
            <a:ext cx="7694" cy="205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35C11152-68C0-6457-E381-D655D9C38DDC}"/>
              </a:ext>
            </a:extLst>
          </p:cNvPr>
          <p:cNvSpPr txBox="1"/>
          <p:nvPr/>
        </p:nvSpPr>
        <p:spPr>
          <a:xfrm>
            <a:off x="8628309" y="1969648"/>
            <a:ext cx="643125" cy="307777"/>
          </a:xfrm>
          <a:prstGeom prst="rect">
            <a:avLst/>
          </a:prstGeom>
          <a:noFill/>
        </p:spPr>
        <p:txBody>
          <a:bodyPr wrap="none" rtlCol="0">
            <a:spAutoFit/>
          </a:bodyPr>
          <a:lstStyle/>
          <a:p>
            <a:r>
              <a:rPr lang="ja-JP" sz="1400">
                <a:solidFill>
                  <a:schemeClr val="tx1"/>
                </a:solidFill>
              </a:rPr>
              <a:t>100%</a:t>
            </a:r>
          </a:p>
        </p:txBody>
      </p:sp>
      <p:sp>
        <p:nvSpPr>
          <p:cNvPr id="306" name="TextBox 305">
            <a:extLst>
              <a:ext uri="{FF2B5EF4-FFF2-40B4-BE49-F238E27FC236}">
                <a16:creationId xmlns:a16="http://schemas.microsoft.com/office/drawing/2014/main" id="{8C986C7F-AA1E-B821-4C44-7379C5324A27}"/>
              </a:ext>
            </a:extLst>
          </p:cNvPr>
          <p:cNvSpPr txBox="1"/>
          <p:nvPr/>
        </p:nvSpPr>
        <p:spPr>
          <a:xfrm>
            <a:off x="9617831" y="2061278"/>
            <a:ext cx="543739" cy="307777"/>
          </a:xfrm>
          <a:prstGeom prst="rect">
            <a:avLst/>
          </a:prstGeom>
          <a:noFill/>
        </p:spPr>
        <p:txBody>
          <a:bodyPr wrap="none" rtlCol="0">
            <a:spAutoFit/>
          </a:bodyPr>
          <a:lstStyle/>
          <a:p>
            <a:r>
              <a:rPr lang="ja-JP" sz="1400">
                <a:solidFill>
                  <a:schemeClr val="tx1"/>
                </a:solidFill>
              </a:rPr>
              <a:t>97%</a:t>
            </a:r>
          </a:p>
        </p:txBody>
      </p:sp>
      <p:sp>
        <p:nvSpPr>
          <p:cNvPr id="307" name="TextBox 306">
            <a:extLst>
              <a:ext uri="{FF2B5EF4-FFF2-40B4-BE49-F238E27FC236}">
                <a16:creationId xmlns:a16="http://schemas.microsoft.com/office/drawing/2014/main" id="{F07DC3DD-9336-E37C-48C8-1615FDD14D9B}"/>
              </a:ext>
            </a:extLst>
          </p:cNvPr>
          <p:cNvSpPr txBox="1"/>
          <p:nvPr/>
        </p:nvSpPr>
        <p:spPr>
          <a:xfrm>
            <a:off x="10607353" y="2152908"/>
            <a:ext cx="543739" cy="307777"/>
          </a:xfrm>
          <a:prstGeom prst="rect">
            <a:avLst/>
          </a:prstGeom>
          <a:noFill/>
        </p:spPr>
        <p:txBody>
          <a:bodyPr wrap="none" rtlCol="0">
            <a:spAutoFit/>
          </a:bodyPr>
          <a:lstStyle/>
          <a:p>
            <a:r>
              <a:rPr lang="ja-JP" sz="1400">
                <a:solidFill>
                  <a:schemeClr val="tx1"/>
                </a:solidFill>
              </a:rPr>
              <a:t>92%</a:t>
            </a:r>
          </a:p>
        </p:txBody>
      </p:sp>
      <p:sp>
        <p:nvSpPr>
          <p:cNvPr id="308" name="TextBox 307">
            <a:extLst>
              <a:ext uri="{FF2B5EF4-FFF2-40B4-BE49-F238E27FC236}">
                <a16:creationId xmlns:a16="http://schemas.microsoft.com/office/drawing/2014/main" id="{3A7CE8AC-4751-D07D-E06C-BC2A0292D68A}"/>
              </a:ext>
            </a:extLst>
          </p:cNvPr>
          <p:cNvSpPr txBox="1"/>
          <p:nvPr/>
        </p:nvSpPr>
        <p:spPr>
          <a:xfrm>
            <a:off x="9142325" y="2878407"/>
            <a:ext cx="2393604" cy="523220"/>
          </a:xfrm>
          <a:prstGeom prst="rect">
            <a:avLst/>
          </a:prstGeom>
          <a:solidFill>
            <a:schemeClr val="tx2"/>
          </a:solidFill>
        </p:spPr>
        <p:txBody>
          <a:bodyPr wrap="none" rtlCol="0">
            <a:spAutoFit/>
          </a:bodyPr>
          <a:lstStyle/>
          <a:p>
            <a:r>
              <a:rPr lang="ja-JP" sz="1400">
                <a:solidFill>
                  <a:schemeClr val="tx1"/>
                </a:solidFill>
              </a:rPr>
              <a:t>p&lt;0.0001</a:t>
            </a:r>
          </a:p>
          <a:p>
            <a:r>
              <a:rPr lang="ja-JP" sz="1400">
                <a:solidFill>
                  <a:schemeClr val="tx1"/>
                </a:solidFill>
              </a:rPr>
              <a:t>HR 55.7 (95％CI 5.8、532.2)</a:t>
            </a:r>
          </a:p>
        </p:txBody>
      </p:sp>
      <p:sp>
        <p:nvSpPr>
          <p:cNvPr id="309" name="TextBox 308">
            <a:extLst>
              <a:ext uri="{FF2B5EF4-FFF2-40B4-BE49-F238E27FC236}">
                <a16:creationId xmlns:a16="http://schemas.microsoft.com/office/drawing/2014/main" id="{CB4D6308-B931-32F9-0AF8-A5AD23B7EAFF}"/>
              </a:ext>
            </a:extLst>
          </p:cNvPr>
          <p:cNvSpPr txBox="1"/>
          <p:nvPr/>
        </p:nvSpPr>
        <p:spPr>
          <a:xfrm>
            <a:off x="8748375" y="3768909"/>
            <a:ext cx="543739" cy="307777"/>
          </a:xfrm>
          <a:prstGeom prst="rect">
            <a:avLst/>
          </a:prstGeom>
          <a:noFill/>
        </p:spPr>
        <p:txBody>
          <a:bodyPr wrap="none" rtlCol="0">
            <a:spAutoFit/>
          </a:bodyPr>
          <a:lstStyle/>
          <a:p>
            <a:r>
              <a:rPr lang="ja-JP" sz="1400">
                <a:solidFill>
                  <a:schemeClr val="tx1"/>
                </a:solidFill>
              </a:rPr>
              <a:t>20%</a:t>
            </a:r>
          </a:p>
        </p:txBody>
      </p:sp>
      <p:sp>
        <p:nvSpPr>
          <p:cNvPr id="310" name="TextBox 309">
            <a:extLst>
              <a:ext uri="{FF2B5EF4-FFF2-40B4-BE49-F238E27FC236}">
                <a16:creationId xmlns:a16="http://schemas.microsoft.com/office/drawing/2014/main" id="{2FCF6D18-7E18-D2BF-B0BC-A74B7463F528}"/>
              </a:ext>
            </a:extLst>
          </p:cNvPr>
          <p:cNvSpPr txBox="1"/>
          <p:nvPr/>
        </p:nvSpPr>
        <p:spPr>
          <a:xfrm>
            <a:off x="8594219" y="2111083"/>
            <a:ext cx="300082" cy="369332"/>
          </a:xfrm>
          <a:prstGeom prst="rect">
            <a:avLst/>
          </a:prstGeom>
          <a:noFill/>
        </p:spPr>
        <p:txBody>
          <a:bodyPr wrap="none" rtlCol="0">
            <a:spAutoFit/>
          </a:bodyPr>
          <a:lstStyle/>
          <a:p>
            <a:r>
              <a:rPr lang="ja-JP">
                <a:solidFill>
                  <a:schemeClr val="tx1"/>
                </a:solidFill>
              </a:rPr>
              <a:t>x</a:t>
            </a:r>
          </a:p>
        </p:txBody>
      </p:sp>
      <p:sp>
        <p:nvSpPr>
          <p:cNvPr id="311" name="TextBox 310">
            <a:extLst>
              <a:ext uri="{FF2B5EF4-FFF2-40B4-BE49-F238E27FC236}">
                <a16:creationId xmlns:a16="http://schemas.microsoft.com/office/drawing/2014/main" id="{BA9BFA8A-9239-93B0-0721-A77C3BDC94CF}"/>
              </a:ext>
            </a:extLst>
          </p:cNvPr>
          <p:cNvSpPr txBox="1"/>
          <p:nvPr/>
        </p:nvSpPr>
        <p:spPr>
          <a:xfrm>
            <a:off x="9522859" y="2175190"/>
            <a:ext cx="300082" cy="369332"/>
          </a:xfrm>
          <a:prstGeom prst="rect">
            <a:avLst/>
          </a:prstGeom>
          <a:noFill/>
        </p:spPr>
        <p:txBody>
          <a:bodyPr wrap="none" rtlCol="0">
            <a:spAutoFit/>
          </a:bodyPr>
          <a:lstStyle/>
          <a:p>
            <a:r>
              <a:rPr lang="ja-JP">
                <a:solidFill>
                  <a:schemeClr val="tx1"/>
                </a:solidFill>
              </a:rPr>
              <a:t>x</a:t>
            </a:r>
          </a:p>
        </p:txBody>
      </p:sp>
      <p:sp>
        <p:nvSpPr>
          <p:cNvPr id="312" name="TextBox 311">
            <a:extLst>
              <a:ext uri="{FF2B5EF4-FFF2-40B4-BE49-F238E27FC236}">
                <a16:creationId xmlns:a16="http://schemas.microsoft.com/office/drawing/2014/main" id="{FF017934-4AAC-29EB-CE71-337AC5745011}"/>
              </a:ext>
            </a:extLst>
          </p:cNvPr>
          <p:cNvSpPr txBox="1"/>
          <p:nvPr/>
        </p:nvSpPr>
        <p:spPr>
          <a:xfrm>
            <a:off x="10461390" y="2297870"/>
            <a:ext cx="300082" cy="369332"/>
          </a:xfrm>
          <a:prstGeom prst="rect">
            <a:avLst/>
          </a:prstGeom>
          <a:noFill/>
        </p:spPr>
        <p:txBody>
          <a:bodyPr wrap="none" rtlCol="0">
            <a:spAutoFit/>
          </a:bodyPr>
          <a:lstStyle/>
          <a:p>
            <a:r>
              <a:rPr lang="ja-JP">
                <a:solidFill>
                  <a:schemeClr val="tx1"/>
                </a:solidFill>
              </a:rPr>
              <a:t>x</a:t>
            </a:r>
          </a:p>
        </p:txBody>
      </p:sp>
      <p:sp>
        <p:nvSpPr>
          <p:cNvPr id="313" name="TextBox 312">
            <a:extLst>
              <a:ext uri="{FF2B5EF4-FFF2-40B4-BE49-F238E27FC236}">
                <a16:creationId xmlns:a16="http://schemas.microsoft.com/office/drawing/2014/main" id="{8F62B5E7-C28E-002D-95E4-C38C80967BF0}"/>
              </a:ext>
            </a:extLst>
          </p:cNvPr>
          <p:cNvSpPr txBox="1"/>
          <p:nvPr/>
        </p:nvSpPr>
        <p:spPr>
          <a:xfrm>
            <a:off x="8606384" y="3877981"/>
            <a:ext cx="300082" cy="369332"/>
          </a:xfrm>
          <a:prstGeom prst="rect">
            <a:avLst/>
          </a:prstGeom>
          <a:noFill/>
        </p:spPr>
        <p:txBody>
          <a:bodyPr wrap="none" rtlCol="0">
            <a:spAutoFit/>
          </a:bodyPr>
          <a:lstStyle/>
          <a:p>
            <a:r>
              <a:rPr lang="ja-JP">
                <a:solidFill>
                  <a:schemeClr val="tx1"/>
                </a:solidFill>
              </a:rPr>
              <a:t>x</a:t>
            </a:r>
          </a:p>
        </p:txBody>
      </p:sp>
      <p:grpSp>
        <p:nvGrpSpPr>
          <p:cNvPr id="314" name="Group 313">
            <a:extLst>
              <a:ext uri="{FF2B5EF4-FFF2-40B4-BE49-F238E27FC236}">
                <a16:creationId xmlns:a16="http://schemas.microsoft.com/office/drawing/2014/main" id="{F6CC47D4-ED29-4929-C783-725FCA980806}"/>
              </a:ext>
            </a:extLst>
          </p:cNvPr>
          <p:cNvGrpSpPr/>
          <p:nvPr/>
        </p:nvGrpSpPr>
        <p:grpSpPr>
          <a:xfrm>
            <a:off x="9771287" y="3643687"/>
            <a:ext cx="2137384" cy="632627"/>
            <a:chOff x="9787068" y="3902741"/>
            <a:chExt cx="2137384" cy="632627"/>
          </a:xfrm>
          <a:solidFill>
            <a:schemeClr val="tx2"/>
          </a:solidFill>
        </p:grpSpPr>
        <p:cxnSp>
          <p:nvCxnSpPr>
            <p:cNvPr id="315" name="Straight Connector 314">
              <a:extLst>
                <a:ext uri="{FF2B5EF4-FFF2-40B4-BE49-F238E27FC236}">
                  <a16:creationId xmlns:a16="http://schemas.microsoft.com/office/drawing/2014/main" id="{B26B50C0-0B20-E5A0-8940-EA6BE0461649}"/>
                </a:ext>
              </a:extLst>
            </p:cNvPr>
            <p:cNvCxnSpPr>
              <a:cxnSpLocks/>
            </p:cNvCxnSpPr>
            <p:nvPr/>
          </p:nvCxnSpPr>
          <p:spPr>
            <a:xfrm>
              <a:off x="9787068" y="4056148"/>
              <a:ext cx="252000" cy="962"/>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9556CF2C-761D-610E-36CC-28F5608A0047}"/>
                </a:ext>
              </a:extLst>
            </p:cNvPr>
            <p:cNvCxnSpPr>
              <a:cxnSpLocks/>
            </p:cNvCxnSpPr>
            <p:nvPr/>
          </p:nvCxnSpPr>
          <p:spPr>
            <a:xfrm>
              <a:off x="9787068" y="4380998"/>
              <a:ext cx="252000" cy="962"/>
            </a:xfrm>
            <a:prstGeom prst="line">
              <a:avLst/>
            </a:prstGeom>
            <a:grpFill/>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FD48C8C3-01A0-35D1-C158-B626C967F05B}"/>
                </a:ext>
              </a:extLst>
            </p:cNvPr>
            <p:cNvSpPr txBox="1"/>
            <p:nvPr/>
          </p:nvSpPr>
          <p:spPr>
            <a:xfrm>
              <a:off x="10069521" y="3902741"/>
              <a:ext cx="1854931" cy="307777"/>
            </a:xfrm>
            <a:prstGeom prst="rect">
              <a:avLst/>
            </a:prstGeom>
            <a:grpFill/>
          </p:spPr>
          <p:txBody>
            <a:bodyPr wrap="none" rtlCol="0">
              <a:spAutoFit/>
            </a:bodyPr>
            <a:lstStyle/>
            <a:p>
              <a:r>
                <a:rPr lang="ja-JP" sz="1400">
                  <a:solidFill>
                    <a:schemeClr val="tx1"/>
                  </a:solidFill>
                </a:rPr>
                <a:t>EOT ctDNA陰性</a:t>
              </a:r>
            </a:p>
          </p:txBody>
        </p:sp>
        <p:sp>
          <p:nvSpPr>
            <p:cNvPr id="318" name="TextBox 317">
              <a:extLst>
                <a:ext uri="{FF2B5EF4-FFF2-40B4-BE49-F238E27FC236}">
                  <a16:creationId xmlns:a16="http://schemas.microsoft.com/office/drawing/2014/main" id="{FCCEF770-CE31-F83D-BBF5-50F3310A4CE5}"/>
                </a:ext>
              </a:extLst>
            </p:cNvPr>
            <p:cNvSpPr txBox="1"/>
            <p:nvPr/>
          </p:nvSpPr>
          <p:spPr>
            <a:xfrm>
              <a:off x="10069521" y="4227591"/>
              <a:ext cx="1786002" cy="307777"/>
            </a:xfrm>
            <a:prstGeom prst="rect">
              <a:avLst/>
            </a:prstGeom>
            <a:grpFill/>
          </p:spPr>
          <p:txBody>
            <a:bodyPr wrap="none" rtlCol="0">
              <a:spAutoFit/>
            </a:bodyPr>
            <a:lstStyle/>
            <a:p>
              <a:r>
                <a:rPr lang="ja-JP" sz="1400">
                  <a:solidFill>
                    <a:schemeClr val="tx1"/>
                  </a:solidFill>
                </a:rPr>
                <a:t>EOT ctDNA陽性</a:t>
              </a:r>
            </a:p>
          </p:txBody>
        </p:sp>
      </p:grpSp>
      <p:grpSp>
        <p:nvGrpSpPr>
          <p:cNvPr id="319" name="Group 318">
            <a:extLst>
              <a:ext uri="{FF2B5EF4-FFF2-40B4-BE49-F238E27FC236}">
                <a16:creationId xmlns:a16="http://schemas.microsoft.com/office/drawing/2014/main" id="{2F14B119-64FA-F4A1-4E63-CF730C1CBFF5}"/>
              </a:ext>
            </a:extLst>
          </p:cNvPr>
          <p:cNvGrpSpPr/>
          <p:nvPr/>
        </p:nvGrpSpPr>
        <p:grpSpPr>
          <a:xfrm>
            <a:off x="7794151" y="2293410"/>
            <a:ext cx="3740841" cy="398364"/>
            <a:chOff x="3752850" y="3181349"/>
            <a:chExt cx="4687052" cy="498508"/>
          </a:xfrm>
        </p:grpSpPr>
        <p:sp>
          <p:nvSpPr>
            <p:cNvPr id="320" name="Freeform: Shape 267">
              <a:extLst>
                <a:ext uri="{FF2B5EF4-FFF2-40B4-BE49-F238E27FC236}">
                  <a16:creationId xmlns:a16="http://schemas.microsoft.com/office/drawing/2014/main" id="{85A3657E-15D6-EC9A-F7D6-04E6ADC777AD}"/>
                </a:ext>
              </a:extLst>
            </p:cNvPr>
            <p:cNvSpPr/>
            <p:nvPr/>
          </p:nvSpPr>
          <p:spPr>
            <a:xfrm>
              <a:off x="3752850" y="3181349"/>
              <a:ext cx="4687052" cy="462103"/>
            </a:xfrm>
            <a:custGeom>
              <a:avLst/>
              <a:gdLst>
                <a:gd name="connsiteX0" fmla="*/ 4687053 w 4687052"/>
                <a:gd name="connsiteY0" fmla="*/ 462103 h 462103"/>
                <a:gd name="connsiteX1" fmla="*/ 3767566 w 4687052"/>
                <a:gd name="connsiteY1" fmla="*/ 462103 h 462103"/>
                <a:gd name="connsiteX2" fmla="*/ 3767566 w 4687052"/>
                <a:gd name="connsiteY2" fmla="*/ 249913 h 462103"/>
                <a:gd name="connsiteX3" fmla="*/ 2871645 w 4687052"/>
                <a:gd name="connsiteY3" fmla="*/ 249913 h 462103"/>
                <a:gd name="connsiteX4" fmla="*/ 2871645 w 4687052"/>
                <a:gd name="connsiteY4" fmla="*/ 108453 h 462103"/>
                <a:gd name="connsiteX5" fmla="*/ 1376877 w 4687052"/>
                <a:gd name="connsiteY5" fmla="*/ 108453 h 462103"/>
                <a:gd name="connsiteX6" fmla="*/ 1376877 w 4687052"/>
                <a:gd name="connsiteY6" fmla="*/ 0 h 462103"/>
                <a:gd name="connsiteX7" fmla="*/ 0 w 4687052"/>
                <a:gd name="connsiteY7" fmla="*/ 0 h 4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052" h="462103">
                  <a:moveTo>
                    <a:pt x="4687053" y="462103"/>
                  </a:moveTo>
                  <a:lnTo>
                    <a:pt x="3767566" y="462103"/>
                  </a:lnTo>
                  <a:lnTo>
                    <a:pt x="3767566" y="249913"/>
                  </a:lnTo>
                  <a:lnTo>
                    <a:pt x="2871645" y="249913"/>
                  </a:lnTo>
                  <a:lnTo>
                    <a:pt x="2871645" y="108453"/>
                  </a:lnTo>
                  <a:lnTo>
                    <a:pt x="1376877" y="108453"/>
                  </a:lnTo>
                  <a:lnTo>
                    <a:pt x="1376877"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268">
              <a:extLst>
                <a:ext uri="{FF2B5EF4-FFF2-40B4-BE49-F238E27FC236}">
                  <a16:creationId xmlns:a16="http://schemas.microsoft.com/office/drawing/2014/main" id="{A8C2CC28-E979-C8BC-08BB-3208DD97DA44}"/>
                </a:ext>
              </a:extLst>
            </p:cNvPr>
            <p:cNvSpPr/>
            <p:nvPr/>
          </p:nvSpPr>
          <p:spPr>
            <a:xfrm>
              <a:off x="529005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269">
              <a:extLst>
                <a:ext uri="{FF2B5EF4-FFF2-40B4-BE49-F238E27FC236}">
                  <a16:creationId xmlns:a16="http://schemas.microsoft.com/office/drawing/2014/main" id="{169B31B9-90E8-EC37-F207-FEC057E2374E}"/>
                </a:ext>
              </a:extLst>
            </p:cNvPr>
            <p:cNvSpPr/>
            <p:nvPr/>
          </p:nvSpPr>
          <p:spPr>
            <a:xfrm>
              <a:off x="582345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Freeform: Shape 270">
              <a:extLst>
                <a:ext uri="{FF2B5EF4-FFF2-40B4-BE49-F238E27FC236}">
                  <a16:creationId xmlns:a16="http://schemas.microsoft.com/office/drawing/2014/main" id="{43B3526F-3FDB-D3C5-168E-751E1B2CF471}"/>
                </a:ext>
              </a:extLst>
            </p:cNvPr>
            <p:cNvSpPr/>
            <p:nvPr/>
          </p:nvSpPr>
          <p:spPr>
            <a:xfrm>
              <a:off x="589966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Freeform: Shape 271">
              <a:extLst>
                <a:ext uri="{FF2B5EF4-FFF2-40B4-BE49-F238E27FC236}">
                  <a16:creationId xmlns:a16="http://schemas.microsoft.com/office/drawing/2014/main" id="{5527269E-3CE5-0A1B-F758-9FA490F88BBB}"/>
                </a:ext>
              </a:extLst>
            </p:cNvPr>
            <p:cNvSpPr/>
            <p:nvPr/>
          </p:nvSpPr>
          <p:spPr>
            <a:xfrm>
              <a:off x="593776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Freeform: Shape 272">
              <a:extLst>
                <a:ext uri="{FF2B5EF4-FFF2-40B4-BE49-F238E27FC236}">
                  <a16:creationId xmlns:a16="http://schemas.microsoft.com/office/drawing/2014/main" id="{096E9DBA-82A5-B129-27B6-E21891E13AB4}"/>
                </a:ext>
              </a:extLst>
            </p:cNvPr>
            <p:cNvSpPr/>
            <p:nvPr/>
          </p:nvSpPr>
          <p:spPr>
            <a:xfrm>
              <a:off x="63378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Freeform: Shape 273">
              <a:extLst>
                <a:ext uri="{FF2B5EF4-FFF2-40B4-BE49-F238E27FC236}">
                  <a16:creationId xmlns:a16="http://schemas.microsoft.com/office/drawing/2014/main" id="{F5C15EB1-1E6E-F24A-F0FE-BDFA16CAAAEF}"/>
                </a:ext>
              </a:extLst>
            </p:cNvPr>
            <p:cNvSpPr/>
            <p:nvPr/>
          </p:nvSpPr>
          <p:spPr>
            <a:xfrm>
              <a:off x="63759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7" name="Freeform: Shape 274">
              <a:extLst>
                <a:ext uri="{FF2B5EF4-FFF2-40B4-BE49-F238E27FC236}">
                  <a16:creationId xmlns:a16="http://schemas.microsoft.com/office/drawing/2014/main" id="{DD4723DF-22C5-68D9-987A-2C3294092573}"/>
                </a:ext>
              </a:extLst>
            </p:cNvPr>
            <p:cNvSpPr/>
            <p:nvPr/>
          </p:nvSpPr>
          <p:spPr>
            <a:xfrm>
              <a:off x="64140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8" name="Freeform: Shape 275">
              <a:extLst>
                <a:ext uri="{FF2B5EF4-FFF2-40B4-BE49-F238E27FC236}">
                  <a16:creationId xmlns:a16="http://schemas.microsoft.com/office/drawing/2014/main" id="{2CC5BA1C-E1B4-6CB2-6787-73583EABDBBC}"/>
                </a:ext>
              </a:extLst>
            </p:cNvPr>
            <p:cNvSpPr/>
            <p:nvPr/>
          </p:nvSpPr>
          <p:spPr>
            <a:xfrm>
              <a:off x="64521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9" name="Freeform: Shape 276">
              <a:extLst>
                <a:ext uri="{FF2B5EF4-FFF2-40B4-BE49-F238E27FC236}">
                  <a16:creationId xmlns:a16="http://schemas.microsoft.com/office/drawing/2014/main" id="{AE415520-97D0-E4CE-28A2-E53BD3617760}"/>
                </a:ext>
              </a:extLst>
            </p:cNvPr>
            <p:cNvSpPr/>
            <p:nvPr/>
          </p:nvSpPr>
          <p:spPr>
            <a:xfrm>
              <a:off x="65664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0" name="Freeform: Shape 277">
              <a:extLst>
                <a:ext uri="{FF2B5EF4-FFF2-40B4-BE49-F238E27FC236}">
                  <a16:creationId xmlns:a16="http://schemas.microsoft.com/office/drawing/2014/main" id="{A0B2B533-3D3F-3993-4F42-A69E6AE8E169}"/>
                </a:ext>
              </a:extLst>
            </p:cNvPr>
            <p:cNvSpPr/>
            <p:nvPr/>
          </p:nvSpPr>
          <p:spPr>
            <a:xfrm>
              <a:off x="658546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1" name="Freeform: Shape 278">
              <a:extLst>
                <a:ext uri="{FF2B5EF4-FFF2-40B4-BE49-F238E27FC236}">
                  <a16:creationId xmlns:a16="http://schemas.microsoft.com/office/drawing/2014/main" id="{3555BC37-D210-2FC0-AD8D-1759A08DA10B}"/>
                </a:ext>
              </a:extLst>
            </p:cNvPr>
            <p:cNvSpPr/>
            <p:nvPr/>
          </p:nvSpPr>
          <p:spPr>
            <a:xfrm>
              <a:off x="6680711" y="33803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2" name="Freeform: Shape 279">
              <a:extLst>
                <a:ext uri="{FF2B5EF4-FFF2-40B4-BE49-F238E27FC236}">
                  <a16:creationId xmlns:a16="http://schemas.microsoft.com/office/drawing/2014/main" id="{C01C5557-7779-9734-16C2-771611D8FA4C}"/>
                </a:ext>
              </a:extLst>
            </p:cNvPr>
            <p:cNvSpPr/>
            <p:nvPr/>
          </p:nvSpPr>
          <p:spPr>
            <a:xfrm>
              <a:off x="6814061" y="33803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3" name="Freeform: Shape 280">
              <a:extLst>
                <a:ext uri="{FF2B5EF4-FFF2-40B4-BE49-F238E27FC236}">
                  <a16:creationId xmlns:a16="http://schemas.microsoft.com/office/drawing/2014/main" id="{449742DD-D4F9-F95E-8BAE-DF5246E44BA4}"/>
                </a:ext>
              </a:extLst>
            </p:cNvPr>
            <p:cNvSpPr/>
            <p:nvPr/>
          </p:nvSpPr>
          <p:spPr>
            <a:xfrm>
              <a:off x="7309361" y="33803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4" name="Freeform: Shape 281">
              <a:extLst>
                <a:ext uri="{FF2B5EF4-FFF2-40B4-BE49-F238E27FC236}">
                  <a16:creationId xmlns:a16="http://schemas.microsoft.com/office/drawing/2014/main" id="{1509A11B-4376-E3D4-830F-ECC59C3C367C}"/>
                </a:ext>
              </a:extLst>
            </p:cNvPr>
            <p:cNvSpPr/>
            <p:nvPr/>
          </p:nvSpPr>
          <p:spPr>
            <a:xfrm>
              <a:off x="7442720" y="33803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5" name="Freeform: Shape 282">
              <a:extLst>
                <a:ext uri="{FF2B5EF4-FFF2-40B4-BE49-F238E27FC236}">
                  <a16:creationId xmlns:a16="http://schemas.microsoft.com/office/drawing/2014/main" id="{3FC0ABAB-4AE1-4857-36D8-4D9C8DFC6E50}"/>
                </a:ext>
              </a:extLst>
            </p:cNvPr>
            <p:cNvSpPr/>
            <p:nvPr/>
          </p:nvSpPr>
          <p:spPr>
            <a:xfrm>
              <a:off x="75570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6" name="Freeform: Shape 283">
              <a:extLst>
                <a:ext uri="{FF2B5EF4-FFF2-40B4-BE49-F238E27FC236}">
                  <a16:creationId xmlns:a16="http://schemas.microsoft.com/office/drawing/2014/main" id="{5F23364D-C27F-C8CC-08C2-CA67D011587B}"/>
                </a:ext>
              </a:extLst>
            </p:cNvPr>
            <p:cNvSpPr/>
            <p:nvPr/>
          </p:nvSpPr>
          <p:spPr>
            <a:xfrm>
              <a:off x="761417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7" name="Freeform: Shape 284">
              <a:extLst>
                <a:ext uri="{FF2B5EF4-FFF2-40B4-BE49-F238E27FC236}">
                  <a16:creationId xmlns:a16="http://schemas.microsoft.com/office/drawing/2014/main" id="{3B5A228A-74F3-C0B8-4EBE-6B94653D5A8D}"/>
                </a:ext>
              </a:extLst>
            </p:cNvPr>
            <p:cNvSpPr/>
            <p:nvPr/>
          </p:nvSpPr>
          <p:spPr>
            <a:xfrm>
              <a:off x="77094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8" name="Freeform: Shape 285">
              <a:extLst>
                <a:ext uri="{FF2B5EF4-FFF2-40B4-BE49-F238E27FC236}">
                  <a16:creationId xmlns:a16="http://schemas.microsoft.com/office/drawing/2014/main" id="{77C90A21-782C-7C12-730B-FD4DD9A6D800}"/>
                </a:ext>
              </a:extLst>
            </p:cNvPr>
            <p:cNvSpPr/>
            <p:nvPr/>
          </p:nvSpPr>
          <p:spPr>
            <a:xfrm>
              <a:off x="780467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9" name="Freeform: Shape 286">
              <a:extLst>
                <a:ext uri="{FF2B5EF4-FFF2-40B4-BE49-F238E27FC236}">
                  <a16:creationId xmlns:a16="http://schemas.microsoft.com/office/drawing/2014/main" id="{A8C13E87-2D84-D4C6-FBCA-31C11197C90D}"/>
                </a:ext>
              </a:extLst>
            </p:cNvPr>
            <p:cNvSpPr/>
            <p:nvPr/>
          </p:nvSpPr>
          <p:spPr>
            <a:xfrm>
              <a:off x="788087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0" name="Freeform: Shape 287">
              <a:extLst>
                <a:ext uri="{FF2B5EF4-FFF2-40B4-BE49-F238E27FC236}">
                  <a16:creationId xmlns:a16="http://schemas.microsoft.com/office/drawing/2014/main" id="{8A48E225-F4C8-FDCA-3535-01D0A43B389D}"/>
                </a:ext>
              </a:extLst>
            </p:cNvPr>
            <p:cNvSpPr/>
            <p:nvPr/>
          </p:nvSpPr>
          <p:spPr>
            <a:xfrm>
              <a:off x="79380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1" name="Freeform: Shape 288">
              <a:extLst>
                <a:ext uri="{FF2B5EF4-FFF2-40B4-BE49-F238E27FC236}">
                  <a16:creationId xmlns:a16="http://schemas.microsoft.com/office/drawing/2014/main" id="{07D1875B-AB43-2653-A113-FE8F0EE3E906}"/>
                </a:ext>
              </a:extLst>
            </p:cNvPr>
            <p:cNvSpPr/>
            <p:nvPr/>
          </p:nvSpPr>
          <p:spPr>
            <a:xfrm>
              <a:off x="82809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2" name="Freeform: Shape 289">
              <a:extLst>
                <a:ext uri="{FF2B5EF4-FFF2-40B4-BE49-F238E27FC236}">
                  <a16:creationId xmlns:a16="http://schemas.microsoft.com/office/drawing/2014/main" id="{CF953375-20A5-0312-4847-65522690A4F2}"/>
                </a:ext>
              </a:extLst>
            </p:cNvPr>
            <p:cNvSpPr/>
            <p:nvPr/>
          </p:nvSpPr>
          <p:spPr>
            <a:xfrm>
              <a:off x="83952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343" name="Freeform: Shape 294">
            <a:extLst>
              <a:ext uri="{FF2B5EF4-FFF2-40B4-BE49-F238E27FC236}">
                <a16:creationId xmlns:a16="http://schemas.microsoft.com/office/drawing/2014/main" id="{6C4AF387-E536-BC46-725E-1AB09FD3C308}"/>
              </a:ext>
            </a:extLst>
          </p:cNvPr>
          <p:cNvSpPr/>
          <p:nvPr/>
        </p:nvSpPr>
        <p:spPr>
          <a:xfrm>
            <a:off x="7811802" y="2293410"/>
            <a:ext cx="1640716" cy="1794595"/>
          </a:xfrm>
          <a:custGeom>
            <a:avLst/>
            <a:gdLst>
              <a:gd name="connsiteX0" fmla="*/ 2047875 w 2047875"/>
              <a:gd name="connsiteY0" fmla="*/ 2228850 h 2228850"/>
              <a:gd name="connsiteX1" fmla="*/ 752475 w 2047875"/>
              <a:gd name="connsiteY1" fmla="*/ 2228850 h 2228850"/>
              <a:gd name="connsiteX2" fmla="*/ 752475 w 2047875"/>
              <a:gd name="connsiteY2" fmla="*/ 1704975 h 2228850"/>
              <a:gd name="connsiteX3" fmla="*/ 523875 w 2047875"/>
              <a:gd name="connsiteY3" fmla="*/ 1704975 h 2228850"/>
              <a:gd name="connsiteX4" fmla="*/ 523875 w 2047875"/>
              <a:gd name="connsiteY4" fmla="*/ 1123950 h 2228850"/>
              <a:gd name="connsiteX5" fmla="*/ 247650 w 2047875"/>
              <a:gd name="connsiteY5" fmla="*/ 1123950 h 2228850"/>
              <a:gd name="connsiteX6" fmla="*/ 247650 w 2047875"/>
              <a:gd name="connsiteY6" fmla="*/ 571500 h 2228850"/>
              <a:gd name="connsiteX7" fmla="*/ 104775 w 2047875"/>
              <a:gd name="connsiteY7" fmla="*/ 571500 h 2228850"/>
              <a:gd name="connsiteX8" fmla="*/ 104775 w 2047875"/>
              <a:gd name="connsiteY8" fmla="*/ 0 h 2228850"/>
              <a:gd name="connsiteX9" fmla="*/ 0 w 2047875"/>
              <a:gd name="connsiteY9" fmla="*/ 0 h 2228850"/>
              <a:gd name="connsiteX0" fmla="*/ 2047875 w 2047875"/>
              <a:gd name="connsiteY0" fmla="*/ 2228850 h 2228850"/>
              <a:gd name="connsiteX1" fmla="*/ 752475 w 2047875"/>
              <a:gd name="connsiteY1" fmla="*/ 2228850 h 2228850"/>
              <a:gd name="connsiteX2" fmla="*/ 752475 w 2047875"/>
              <a:gd name="connsiteY2" fmla="*/ 1673429 h 2228850"/>
              <a:gd name="connsiteX3" fmla="*/ 523875 w 2047875"/>
              <a:gd name="connsiteY3" fmla="*/ 1704975 h 2228850"/>
              <a:gd name="connsiteX4" fmla="*/ 523875 w 2047875"/>
              <a:gd name="connsiteY4" fmla="*/ 1123950 h 2228850"/>
              <a:gd name="connsiteX5" fmla="*/ 247650 w 2047875"/>
              <a:gd name="connsiteY5" fmla="*/ 1123950 h 2228850"/>
              <a:gd name="connsiteX6" fmla="*/ 247650 w 2047875"/>
              <a:gd name="connsiteY6" fmla="*/ 571500 h 2228850"/>
              <a:gd name="connsiteX7" fmla="*/ 104775 w 2047875"/>
              <a:gd name="connsiteY7" fmla="*/ 571500 h 2228850"/>
              <a:gd name="connsiteX8" fmla="*/ 104775 w 2047875"/>
              <a:gd name="connsiteY8" fmla="*/ 0 h 2228850"/>
              <a:gd name="connsiteX9" fmla="*/ 0 w 2047875"/>
              <a:gd name="connsiteY9" fmla="*/ 0 h 2228850"/>
              <a:gd name="connsiteX0" fmla="*/ 2047875 w 2047875"/>
              <a:gd name="connsiteY0" fmla="*/ 2228850 h 2228850"/>
              <a:gd name="connsiteX1" fmla="*/ 752475 w 2047875"/>
              <a:gd name="connsiteY1" fmla="*/ 2228850 h 2228850"/>
              <a:gd name="connsiteX2" fmla="*/ 752475 w 2047875"/>
              <a:gd name="connsiteY2" fmla="*/ 1673429 h 2228850"/>
              <a:gd name="connsiteX3" fmla="*/ 523875 w 2047875"/>
              <a:gd name="connsiteY3" fmla="*/ 1662914 h 2228850"/>
              <a:gd name="connsiteX4" fmla="*/ 523875 w 2047875"/>
              <a:gd name="connsiteY4" fmla="*/ 1123950 h 2228850"/>
              <a:gd name="connsiteX5" fmla="*/ 247650 w 2047875"/>
              <a:gd name="connsiteY5" fmla="*/ 1123950 h 2228850"/>
              <a:gd name="connsiteX6" fmla="*/ 247650 w 2047875"/>
              <a:gd name="connsiteY6" fmla="*/ 571500 h 2228850"/>
              <a:gd name="connsiteX7" fmla="*/ 104775 w 2047875"/>
              <a:gd name="connsiteY7" fmla="*/ 571500 h 2228850"/>
              <a:gd name="connsiteX8" fmla="*/ 104775 w 2047875"/>
              <a:gd name="connsiteY8" fmla="*/ 0 h 2228850"/>
              <a:gd name="connsiteX9" fmla="*/ 0 w 2047875"/>
              <a:gd name="connsiteY9"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228850">
                <a:moveTo>
                  <a:pt x="2047875" y="2228850"/>
                </a:moveTo>
                <a:lnTo>
                  <a:pt x="752475" y="2228850"/>
                </a:lnTo>
                <a:lnTo>
                  <a:pt x="752475" y="1673429"/>
                </a:lnTo>
                <a:lnTo>
                  <a:pt x="523875" y="1662914"/>
                </a:lnTo>
                <a:lnTo>
                  <a:pt x="523875" y="1123950"/>
                </a:lnTo>
                <a:lnTo>
                  <a:pt x="247650" y="1123950"/>
                </a:lnTo>
                <a:lnTo>
                  <a:pt x="247650" y="571500"/>
                </a:lnTo>
                <a:lnTo>
                  <a:pt x="104775" y="571500"/>
                </a:lnTo>
                <a:lnTo>
                  <a:pt x="10477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4" name="Freeform: Shape 295">
            <a:extLst>
              <a:ext uri="{FF2B5EF4-FFF2-40B4-BE49-F238E27FC236}">
                <a16:creationId xmlns:a16="http://schemas.microsoft.com/office/drawing/2014/main" id="{2E3C1780-9630-9036-1F2A-1454142EED92}"/>
              </a:ext>
            </a:extLst>
          </p:cNvPr>
          <p:cNvSpPr/>
          <p:nvPr/>
        </p:nvSpPr>
        <p:spPr>
          <a:xfrm>
            <a:off x="9452518" y="4049621"/>
            <a:ext cx="7631" cy="72466"/>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345" name="Straight Connector 344">
            <a:extLst>
              <a:ext uri="{FF2B5EF4-FFF2-40B4-BE49-F238E27FC236}">
                <a16:creationId xmlns:a16="http://schemas.microsoft.com/office/drawing/2014/main" id="{2AD7ACAC-D899-CD33-AC3F-C980C46D973A}"/>
              </a:ext>
            </a:extLst>
          </p:cNvPr>
          <p:cNvCxnSpPr>
            <a:cxnSpLocks/>
          </p:cNvCxnSpPr>
          <p:nvPr/>
        </p:nvCxnSpPr>
        <p:spPr>
          <a:xfrm>
            <a:off x="7794151" y="3419061"/>
            <a:ext cx="436094"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EB697DB7-CC1E-BFC0-3745-70BE7615E19B}"/>
              </a:ext>
            </a:extLst>
          </p:cNvPr>
          <p:cNvCxnSpPr>
            <a:cxnSpLocks/>
          </p:cNvCxnSpPr>
          <p:nvPr/>
        </p:nvCxnSpPr>
        <p:spPr>
          <a:xfrm>
            <a:off x="8235079" y="3419061"/>
            <a:ext cx="7694" cy="1080000"/>
          </a:xfrm>
          <a:prstGeom prst="line">
            <a:avLst/>
          </a:prstGeom>
          <a:ln w="19050">
            <a:solidFill>
              <a:srgbClr val="4D4D4D"/>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47" name="TextBox 346">
            <a:extLst>
              <a:ext uri="{FF2B5EF4-FFF2-40B4-BE49-F238E27FC236}">
                <a16:creationId xmlns:a16="http://schemas.microsoft.com/office/drawing/2014/main" id="{1E93A18C-DDFD-0C3E-00EA-99206B29FFB9}"/>
              </a:ext>
            </a:extLst>
          </p:cNvPr>
          <p:cNvSpPr txBox="1"/>
          <p:nvPr/>
        </p:nvSpPr>
        <p:spPr>
          <a:xfrm>
            <a:off x="8013727" y="4562641"/>
            <a:ext cx="433132" cy="307777"/>
          </a:xfrm>
          <a:prstGeom prst="rect">
            <a:avLst/>
          </a:prstGeom>
          <a:solidFill>
            <a:srgbClr val="B60D27"/>
          </a:solidFill>
        </p:spPr>
        <p:txBody>
          <a:bodyPr wrap="none" rtlCol="0">
            <a:spAutoFit/>
          </a:bodyPr>
          <a:lstStyle/>
          <a:p>
            <a:pPr algn="ctr"/>
            <a:r>
              <a:rPr lang="ja-JP" sz="1400">
                <a:solidFill>
                  <a:schemeClr val="tx2"/>
                </a:solidFill>
              </a:rPr>
              <a:t>5.3</a:t>
            </a:r>
          </a:p>
        </p:txBody>
      </p:sp>
      <p:sp>
        <p:nvSpPr>
          <p:cNvPr id="348" name="TextBox 347">
            <a:extLst>
              <a:ext uri="{FF2B5EF4-FFF2-40B4-BE49-F238E27FC236}">
                <a16:creationId xmlns:a16="http://schemas.microsoft.com/office/drawing/2014/main" id="{5FAB42E4-F68B-4CA6-A707-735D718EE1DE}"/>
              </a:ext>
            </a:extLst>
          </p:cNvPr>
          <p:cNvSpPr txBox="1"/>
          <p:nvPr/>
        </p:nvSpPr>
        <p:spPr>
          <a:xfrm>
            <a:off x="4668165" y="3185510"/>
            <a:ext cx="444352" cy="307777"/>
          </a:xfrm>
          <a:prstGeom prst="rect">
            <a:avLst/>
          </a:prstGeom>
          <a:noFill/>
        </p:spPr>
        <p:txBody>
          <a:bodyPr wrap="none" rtlCol="0">
            <a:spAutoFit/>
          </a:bodyPr>
          <a:lstStyle/>
          <a:p>
            <a:pPr algn="ctr"/>
            <a:r>
              <a:rPr lang="ja-JP" sz="1400">
                <a:solidFill>
                  <a:schemeClr val="tx1"/>
                </a:solidFill>
              </a:rPr>
              <a:t>0%</a:t>
            </a:r>
          </a:p>
        </p:txBody>
      </p:sp>
    </p:spTree>
    <p:extLst>
      <p:ext uri="{BB962C8B-B14F-4D97-AF65-F5344CB8AC3E}">
        <p14:creationId xmlns:p14="http://schemas.microsoft.com/office/powerpoint/2010/main" val="185289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22965" cy="807720"/>
          </a:xfrm>
        </p:spPr>
        <p:txBody>
          <a:bodyPr/>
          <a:lstStyle/>
          <a:p>
            <a:r>
              <a:rPr lang="ja-JP" dirty="0"/>
              <a:t>O-4：前治療歴のある転移性食道胃接合部腺癌(mEGA)患者に対する、ベバシズマブを併用または非併用した場合のトリフルリジン/チピラシル(TAS-102)の投与：Danish無作為化試験(LonGas) </a:t>
            </a:r>
            <a:br>
              <a:rPr lang="en-GB" altLang="ja-JP" dirty="0"/>
            </a:br>
            <a:r>
              <a:rPr lang="ja-JP" dirty="0"/>
              <a:t>– Pfeiffer P、et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30600"/>
              </a:spcBef>
              <a:buNone/>
            </a:pPr>
            <a:r>
              <a:rPr lang="ja-JP" b="1"/>
              <a:t>結論</a:t>
            </a:r>
          </a:p>
          <a:p>
            <a:r>
              <a:rPr lang="ja-JP" b="1"/>
              <a:t>転移性食道胃接合部腺癌の前治療のある患者において、トリフルリジン/チピラシルにベバシズマブを加えることによる生存利益は得られなかった</a:t>
            </a:r>
          </a:p>
        </p:txBody>
      </p:sp>
      <p:sp>
        <p:nvSpPr>
          <p:cNvPr id="23" name="Text Placeholder 4"/>
          <p:cNvSpPr>
            <a:spLocks noGrp="1"/>
          </p:cNvSpPr>
          <p:nvPr>
            <p:ph type="body" sz="quarter" idx="11"/>
          </p:nvPr>
        </p:nvSpPr>
        <p:spPr>
          <a:xfrm>
            <a:off x="6197601" y="6096001"/>
            <a:ext cx="5507567" cy="487363"/>
          </a:xfrm>
        </p:spPr>
        <p:txBody>
          <a:bodyPr/>
          <a:lstStyle/>
          <a:p>
            <a:r>
              <a:rPr lang="ja-JP"/>
              <a:t>Pfeiffer P, et al.Ann Oncol 2022;33(suppl):abstr O-4</a:t>
            </a:r>
          </a:p>
        </p:txBody>
      </p:sp>
      <p:graphicFrame>
        <p:nvGraphicFramePr>
          <p:cNvPr id="5" name="Table 4"/>
          <p:cNvGraphicFramePr>
            <a:graphicFrameLocks noGrp="1"/>
          </p:cNvGraphicFramePr>
          <p:nvPr>
            <p:extLst>
              <p:ext uri="{D42A27DB-BD31-4B8C-83A1-F6EECF244321}">
                <p14:modId xmlns:p14="http://schemas.microsoft.com/office/powerpoint/2010/main" val="913950846"/>
              </p:ext>
            </p:extLst>
          </p:nvPr>
        </p:nvGraphicFramePr>
        <p:xfrm>
          <a:off x="486833" y="3147646"/>
          <a:ext cx="5272522" cy="2214880"/>
        </p:xfrm>
        <a:graphic>
          <a:graphicData uri="http://schemas.openxmlformats.org/drawingml/2006/table">
            <a:tbl>
              <a:tblPr firstRow="1" bandRow="1">
                <a:tableStyleId>{5202B0CA-FC54-4496-8BCA-5EF66A818D29}</a:tableStyleId>
              </a:tblPr>
              <a:tblGrid>
                <a:gridCol w="2106242">
                  <a:extLst>
                    <a:ext uri="{9D8B030D-6E8A-4147-A177-3AD203B41FA5}">
                      <a16:colId xmlns:a16="http://schemas.microsoft.com/office/drawing/2014/main" val="2713438561"/>
                    </a:ext>
                  </a:extLst>
                </a:gridCol>
                <a:gridCol w="1583140">
                  <a:extLst>
                    <a:ext uri="{9D8B030D-6E8A-4147-A177-3AD203B41FA5}">
                      <a16:colId xmlns:a16="http://schemas.microsoft.com/office/drawing/2014/main" val="2387277878"/>
                    </a:ext>
                  </a:extLst>
                </a:gridCol>
                <a:gridCol w="1583140">
                  <a:extLst>
                    <a:ext uri="{9D8B030D-6E8A-4147-A177-3AD203B41FA5}">
                      <a16:colId xmlns:a16="http://schemas.microsoft.com/office/drawing/2014/main" val="2294569066"/>
                    </a:ext>
                  </a:extLst>
                </a:gridCol>
              </a:tblGrid>
              <a:tr h="0">
                <a:tc>
                  <a:txBody>
                    <a:bodyPr/>
                    <a:lstStyle/>
                    <a:p>
                      <a:r>
                        <a:rPr lang="ja-JP" sz="1400">
                          <a:solidFill>
                            <a:schemeClr val="tx2"/>
                          </a:solidFill>
                        </a:rPr>
                        <a:t>3L治療を受けた患者の転帰</a:t>
                      </a:r>
                    </a:p>
                  </a:txBody>
                  <a:tcPr anchor="ctr"/>
                </a:tc>
                <a:tc>
                  <a:txBody>
                    <a:bodyPr/>
                    <a:lstStyle/>
                    <a:p>
                      <a:pPr algn="ctr"/>
                      <a:r>
                        <a:rPr lang="ja-JP" sz="1400" dirty="0">
                          <a:solidFill>
                            <a:schemeClr val="tx2"/>
                          </a:solidFill>
                        </a:rPr>
                        <a:t>FTD/TPI</a:t>
                      </a:r>
                      <a:r>
                        <a:rPr lang="ja-JP" sz="1400" baseline="0" dirty="0">
                          <a:solidFill>
                            <a:schemeClr val="tx2"/>
                          </a:solidFill>
                        </a:rPr>
                        <a:t> + </a:t>
                      </a:r>
                      <a:br>
                        <a:rPr lang="en-GB" altLang="ja-JP" sz="1400" baseline="0" dirty="0">
                          <a:solidFill>
                            <a:schemeClr val="tx2"/>
                          </a:solidFill>
                        </a:rPr>
                      </a:br>
                      <a:r>
                        <a:rPr lang="ja-JP" sz="1400" baseline="0" dirty="0">
                          <a:solidFill>
                            <a:schemeClr val="tx2"/>
                          </a:solidFill>
                        </a:rPr>
                        <a:t>ベバシズマブ
(n=23)</a:t>
                      </a:r>
                    </a:p>
                  </a:txBody>
                  <a:tcPr anchor="ctr"/>
                </a:tc>
                <a:tc>
                  <a:txBody>
                    <a:bodyPr/>
                    <a:lstStyle/>
                    <a:p>
                      <a:pPr algn="ctr"/>
                      <a:r>
                        <a:rPr lang="ja-JP" sz="1400" baseline="0" dirty="0">
                          <a:solidFill>
                            <a:schemeClr val="tx2"/>
                          </a:solidFill>
                        </a:rPr>
                        <a:t>FTD/TPI
(n=25)</a:t>
                      </a:r>
                    </a:p>
                  </a:txBody>
                  <a:tcPr anchor="ctr"/>
                </a:tc>
                <a:extLst>
                  <a:ext uri="{0D108BD9-81ED-4DB2-BD59-A6C34878D82A}">
                    <a16:rowId xmlns:a16="http://schemas.microsoft.com/office/drawing/2014/main" val="3667548636"/>
                  </a:ext>
                </a:extLst>
              </a:tr>
              <a:tr h="370840">
                <a:tc>
                  <a:txBody>
                    <a:bodyPr/>
                    <a:lstStyle/>
                    <a:p>
                      <a:r>
                        <a:rPr lang="ja-JP" sz="1400">
                          <a:solidFill>
                            <a:schemeClr val="tx1"/>
                          </a:solidFill>
                        </a:rPr>
                        <a:t>PFS、月数</a:t>
                      </a:r>
                    </a:p>
                  </a:txBody>
                  <a:tcPr/>
                </a:tc>
                <a:tc>
                  <a:txBody>
                    <a:bodyPr/>
                    <a:lstStyle/>
                    <a:p>
                      <a:pPr algn="ctr"/>
                      <a:r>
                        <a:rPr lang="ja-JP" sz="1400">
                          <a:solidFill>
                            <a:schemeClr val="tx1"/>
                          </a:solidFill>
                        </a:rPr>
                        <a:t>3.8</a:t>
                      </a:r>
                    </a:p>
                  </a:txBody>
                  <a:tcPr/>
                </a:tc>
                <a:tc>
                  <a:txBody>
                    <a:bodyPr/>
                    <a:lstStyle/>
                    <a:p>
                      <a:pPr algn="ctr"/>
                      <a:r>
                        <a:rPr lang="ja-JP" sz="1400">
                          <a:solidFill>
                            <a:schemeClr val="tx1"/>
                          </a:solidFill>
                        </a:rPr>
                        <a:t>2.1</a:t>
                      </a:r>
                    </a:p>
                  </a:txBody>
                  <a:tcPr/>
                </a:tc>
                <a:extLst>
                  <a:ext uri="{0D108BD9-81ED-4DB2-BD59-A6C34878D82A}">
                    <a16:rowId xmlns:a16="http://schemas.microsoft.com/office/drawing/2014/main" val="2912163037"/>
                  </a:ext>
                </a:extLst>
              </a:tr>
              <a:tr h="370840">
                <a:tc>
                  <a:txBody>
                    <a:bodyPr/>
                    <a:lstStyle/>
                    <a:p>
                      <a:r>
                        <a:rPr lang="ja-JP" sz="1400">
                          <a:solidFill>
                            <a:schemeClr val="tx1"/>
                          </a:solidFill>
                        </a:rPr>
                        <a:t>HR; p値</a:t>
                      </a:r>
                    </a:p>
                  </a:txBody>
                  <a:tcPr/>
                </a:tc>
                <a:tc gridSpan="2">
                  <a:txBody>
                    <a:bodyPr/>
                    <a:lstStyle/>
                    <a:p>
                      <a:pPr algn="ctr"/>
                      <a:r>
                        <a:rPr lang="ja-JP" sz="1400">
                          <a:solidFill>
                            <a:schemeClr val="tx1"/>
                          </a:solidFill>
                        </a:rPr>
                        <a:t>0.46; 0.015</a:t>
                      </a:r>
                    </a:p>
                  </a:txBody>
                  <a:tcPr/>
                </a:tc>
                <a:tc hMerge="1">
                  <a:txBody>
                    <a:bodyPr/>
                    <a:lstStyle/>
                    <a:p>
                      <a:endParaRPr lang="en-GB"/>
                    </a:p>
                  </a:txBody>
                  <a:tcPr/>
                </a:tc>
                <a:extLst>
                  <a:ext uri="{0D108BD9-81ED-4DB2-BD59-A6C34878D82A}">
                    <a16:rowId xmlns:a16="http://schemas.microsoft.com/office/drawing/2014/main" val="3020345926"/>
                  </a:ext>
                </a:extLst>
              </a:tr>
              <a:tr h="370840">
                <a:tc>
                  <a:txBody>
                    <a:bodyPr/>
                    <a:lstStyle/>
                    <a:p>
                      <a:r>
                        <a:rPr lang="ja-JP" sz="1400">
                          <a:solidFill>
                            <a:schemeClr val="tx1"/>
                          </a:solidFill>
                        </a:rPr>
                        <a:t>OS、月数</a:t>
                      </a:r>
                    </a:p>
                  </a:txBody>
                  <a:tcPr/>
                </a:tc>
                <a:tc>
                  <a:txBody>
                    <a:bodyPr/>
                    <a:lstStyle/>
                    <a:p>
                      <a:pPr algn="ctr"/>
                      <a:r>
                        <a:rPr lang="ja-JP" sz="1400">
                          <a:solidFill>
                            <a:schemeClr val="tx1"/>
                          </a:solidFill>
                        </a:rPr>
                        <a:t>7.6</a:t>
                      </a:r>
                    </a:p>
                  </a:txBody>
                  <a:tcPr/>
                </a:tc>
                <a:tc>
                  <a:txBody>
                    <a:bodyPr/>
                    <a:lstStyle/>
                    <a:p>
                      <a:pPr algn="ctr"/>
                      <a:r>
                        <a:rPr lang="ja-JP" sz="1400">
                          <a:solidFill>
                            <a:schemeClr val="tx1"/>
                          </a:solidFill>
                        </a:rPr>
                        <a:t>7.1</a:t>
                      </a:r>
                    </a:p>
                  </a:txBody>
                  <a:tcPr/>
                </a:tc>
                <a:extLst>
                  <a:ext uri="{0D108BD9-81ED-4DB2-BD59-A6C34878D82A}">
                    <a16:rowId xmlns:a16="http://schemas.microsoft.com/office/drawing/2014/main" val="461674878"/>
                  </a:ext>
                </a:extLst>
              </a:tr>
              <a:tr h="370840">
                <a:tc>
                  <a:txBody>
                    <a:bodyPr/>
                    <a:lstStyle/>
                    <a:p>
                      <a:r>
                        <a:rPr lang="ja-JP" sz="1400">
                          <a:solidFill>
                            <a:schemeClr val="tx1"/>
                          </a:solidFill>
                        </a:rPr>
                        <a:t>HR、p値</a:t>
                      </a:r>
                    </a:p>
                  </a:txBody>
                  <a:tcPr/>
                </a:tc>
                <a:tc gridSpan="2">
                  <a:txBody>
                    <a:bodyPr/>
                    <a:lstStyle/>
                    <a:p>
                      <a:pPr algn="ctr"/>
                      <a:r>
                        <a:rPr lang="ja-JP" sz="1400" dirty="0">
                          <a:solidFill>
                            <a:schemeClr val="tx1"/>
                          </a:solidFill>
                        </a:rPr>
                        <a:t>0.77; 0.41</a:t>
                      </a:r>
                    </a:p>
                  </a:txBody>
                  <a:tcPr/>
                </a:tc>
                <a:tc hMerge="1">
                  <a:txBody>
                    <a:bodyPr/>
                    <a:lstStyle/>
                    <a:p>
                      <a:endParaRPr lang="en-GB"/>
                    </a:p>
                  </a:txBody>
                  <a:tcPr/>
                </a:tc>
                <a:extLst>
                  <a:ext uri="{0D108BD9-81ED-4DB2-BD59-A6C34878D82A}">
                    <a16:rowId xmlns:a16="http://schemas.microsoft.com/office/drawing/2014/main" val="86093816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54663734"/>
              </p:ext>
            </p:extLst>
          </p:nvPr>
        </p:nvGraphicFramePr>
        <p:xfrm>
          <a:off x="6197601" y="1600645"/>
          <a:ext cx="5272522" cy="2834640"/>
        </p:xfrm>
        <a:graphic>
          <a:graphicData uri="http://schemas.openxmlformats.org/drawingml/2006/table">
            <a:tbl>
              <a:tblPr firstRow="1" bandRow="1">
                <a:tableStyleId>{5202B0CA-FC54-4496-8BCA-5EF66A818D29}</a:tableStyleId>
              </a:tblPr>
              <a:tblGrid>
                <a:gridCol w="2106242">
                  <a:extLst>
                    <a:ext uri="{9D8B030D-6E8A-4147-A177-3AD203B41FA5}">
                      <a16:colId xmlns:a16="http://schemas.microsoft.com/office/drawing/2014/main" val="2713438561"/>
                    </a:ext>
                  </a:extLst>
                </a:gridCol>
                <a:gridCol w="1583140">
                  <a:extLst>
                    <a:ext uri="{9D8B030D-6E8A-4147-A177-3AD203B41FA5}">
                      <a16:colId xmlns:a16="http://schemas.microsoft.com/office/drawing/2014/main" val="2387277878"/>
                    </a:ext>
                  </a:extLst>
                </a:gridCol>
                <a:gridCol w="1583140">
                  <a:extLst>
                    <a:ext uri="{9D8B030D-6E8A-4147-A177-3AD203B41FA5}">
                      <a16:colId xmlns:a16="http://schemas.microsoft.com/office/drawing/2014/main" val="2294569066"/>
                    </a:ext>
                  </a:extLst>
                </a:gridCol>
              </a:tblGrid>
              <a:tr h="0">
                <a:tc>
                  <a:txBody>
                    <a:bodyPr/>
                    <a:lstStyle/>
                    <a:p>
                      <a:r>
                        <a:rPr lang="ja-JP" sz="1400">
                          <a:solidFill>
                            <a:schemeClr val="tx2"/>
                          </a:solidFill>
                        </a:rPr>
                        <a:t>グレード3～4のAE、n (%)</a:t>
                      </a:r>
                    </a:p>
                  </a:txBody>
                  <a:tcPr anchor="ctr"/>
                </a:tc>
                <a:tc>
                  <a:txBody>
                    <a:bodyPr/>
                    <a:lstStyle/>
                    <a:p>
                      <a:pPr algn="ctr"/>
                      <a:r>
                        <a:rPr lang="ja-JP" sz="1400" dirty="0">
                          <a:solidFill>
                            <a:schemeClr val="tx2"/>
                          </a:solidFill>
                        </a:rPr>
                        <a:t>FTD/TPI</a:t>
                      </a:r>
                      <a:r>
                        <a:rPr lang="ja-JP" sz="1400" baseline="0" dirty="0">
                          <a:solidFill>
                            <a:schemeClr val="tx2"/>
                          </a:solidFill>
                        </a:rPr>
                        <a:t> + </a:t>
                      </a:r>
                      <a:br>
                        <a:rPr lang="en-GB" altLang="ja-JP" sz="1400" baseline="0" dirty="0">
                          <a:solidFill>
                            <a:schemeClr val="tx2"/>
                          </a:solidFill>
                        </a:rPr>
                      </a:br>
                      <a:r>
                        <a:rPr lang="ja-JP" sz="1400" baseline="0" dirty="0">
                          <a:solidFill>
                            <a:schemeClr val="tx2"/>
                          </a:solidFill>
                        </a:rPr>
                        <a:t>ベバシズマブ</a:t>
                      </a:r>
                    </a:p>
                  </a:txBody>
                  <a:tcPr anchor="ctr"/>
                </a:tc>
                <a:tc>
                  <a:txBody>
                    <a:bodyPr/>
                    <a:lstStyle/>
                    <a:p>
                      <a:pPr algn="ctr"/>
                      <a:r>
                        <a:rPr lang="ja-JP" sz="1400" baseline="0">
                          <a:solidFill>
                            <a:schemeClr val="tx2"/>
                          </a:solidFill>
                        </a:rPr>
                        <a:t>FTD/TPI</a:t>
                      </a:r>
                    </a:p>
                  </a:txBody>
                  <a:tcPr anchor="ctr"/>
                </a:tc>
                <a:extLst>
                  <a:ext uri="{0D108BD9-81ED-4DB2-BD59-A6C34878D82A}">
                    <a16:rowId xmlns:a16="http://schemas.microsoft.com/office/drawing/2014/main" val="3667548636"/>
                  </a:ext>
                </a:extLst>
              </a:tr>
              <a:tr h="370840">
                <a:tc>
                  <a:txBody>
                    <a:bodyPr/>
                    <a:lstStyle/>
                    <a:p>
                      <a:r>
                        <a:rPr lang="ja-JP" sz="1400" noProof="0">
                          <a:solidFill>
                            <a:schemeClr val="tx1"/>
                          </a:solidFill>
                        </a:rPr>
                        <a:t>血液学的AE</a:t>
                      </a:r>
                    </a:p>
                    <a:p>
                      <a:pPr marL="177800" indent="0"/>
                      <a:r>
                        <a:rPr lang="ja-JP" sz="1400" noProof="0">
                          <a:solidFill>
                            <a:schemeClr val="tx1"/>
                          </a:solidFill>
                        </a:rPr>
                        <a:t>好中球減少症</a:t>
                      </a:r>
                    </a:p>
                    <a:p>
                      <a:pPr marL="177800" indent="0"/>
                      <a:r>
                        <a:rPr lang="ja-JP" sz="1400" noProof="0">
                          <a:solidFill>
                            <a:schemeClr val="tx1"/>
                          </a:solidFill>
                        </a:rPr>
                        <a:t>貧血</a:t>
                      </a:r>
                    </a:p>
                    <a:p>
                      <a:pPr marL="177800" indent="0"/>
                      <a:r>
                        <a:rPr lang="ja-JP" sz="1400" noProof="0">
                          <a:solidFill>
                            <a:schemeClr val="tx1"/>
                          </a:solidFill>
                        </a:rPr>
                        <a:t>血小板減少症</a:t>
                      </a:r>
                    </a:p>
                  </a:txBody>
                  <a:tcPr/>
                </a:tc>
                <a:tc>
                  <a:txBody>
                    <a:bodyPr/>
                    <a:lstStyle/>
                    <a:p>
                      <a:pPr algn="l" rtl="0"/>
                      <a:endParaRPr lang="en-GB" sz="1400" dirty="0">
                        <a:solidFill>
                          <a:schemeClr val="tx1"/>
                        </a:solidFill>
                      </a:endParaRPr>
                    </a:p>
                    <a:p>
                      <a:pPr algn="ctr"/>
                      <a:r>
                        <a:rPr lang="ja-JP" sz="1400">
                          <a:solidFill>
                            <a:schemeClr val="tx1"/>
                          </a:solidFill>
                        </a:rPr>
                        <a:t>23 (46)</a:t>
                      </a:r>
                    </a:p>
                    <a:p>
                      <a:pPr algn="ctr"/>
                      <a:r>
                        <a:rPr lang="ja-JP" sz="1400">
                          <a:solidFill>
                            <a:schemeClr val="tx1"/>
                          </a:solidFill>
                        </a:rPr>
                        <a:t>5 (10)</a:t>
                      </a:r>
                    </a:p>
                    <a:p>
                      <a:pPr algn="ctr"/>
                      <a:r>
                        <a:rPr lang="ja-JP" sz="1400">
                          <a:solidFill>
                            <a:schemeClr val="tx1"/>
                          </a:solidFill>
                        </a:rPr>
                        <a:t>1</a:t>
                      </a:r>
                      <a:r>
                        <a:rPr lang="ja-JP" sz="1400" baseline="0">
                          <a:solidFill>
                            <a:schemeClr val="tx1"/>
                          </a:solidFill>
                        </a:rPr>
                        <a:t> (2)</a:t>
                      </a:r>
                    </a:p>
                  </a:txBody>
                  <a:tcPr/>
                </a:tc>
                <a:tc>
                  <a:txBody>
                    <a:bodyPr/>
                    <a:lstStyle/>
                    <a:p>
                      <a:pPr algn="l" rtl="0"/>
                      <a:endParaRPr lang="en-GB" sz="1400" dirty="0">
                        <a:solidFill>
                          <a:schemeClr val="tx1"/>
                        </a:solidFill>
                      </a:endParaRPr>
                    </a:p>
                    <a:p>
                      <a:pPr algn="ctr"/>
                      <a:r>
                        <a:rPr lang="ja-JP" sz="1400">
                          <a:solidFill>
                            <a:schemeClr val="tx1"/>
                          </a:solidFill>
                        </a:rPr>
                        <a:t>26</a:t>
                      </a:r>
                      <a:r>
                        <a:rPr lang="ja-JP" sz="1400" baseline="0">
                          <a:solidFill>
                            <a:schemeClr val="tx1"/>
                          </a:solidFill>
                        </a:rPr>
                        <a:t> (49)</a:t>
                      </a:r>
                    </a:p>
                    <a:p>
                      <a:pPr algn="ctr"/>
                      <a:r>
                        <a:rPr lang="ja-JP" sz="1400" baseline="0">
                          <a:solidFill>
                            <a:schemeClr val="tx1"/>
                          </a:solidFill>
                        </a:rPr>
                        <a:t>5 (9)</a:t>
                      </a:r>
                    </a:p>
                    <a:p>
                      <a:pPr algn="ctr"/>
                      <a:r>
                        <a:rPr lang="ja-JP" sz="1400" baseline="0">
                          <a:solidFill>
                            <a:schemeClr val="tx1"/>
                          </a:solidFill>
                        </a:rPr>
                        <a:t>1 (2)</a:t>
                      </a:r>
                    </a:p>
                  </a:txBody>
                  <a:tcPr/>
                </a:tc>
                <a:extLst>
                  <a:ext uri="{0D108BD9-81ED-4DB2-BD59-A6C34878D82A}">
                    <a16:rowId xmlns:a16="http://schemas.microsoft.com/office/drawing/2014/main" val="2912163037"/>
                  </a:ext>
                </a:extLst>
              </a:tr>
              <a:tr h="370840">
                <a:tc>
                  <a:txBody>
                    <a:bodyPr/>
                    <a:lstStyle/>
                    <a:p>
                      <a:r>
                        <a:rPr lang="ja-JP" sz="1400" noProof="0">
                          <a:solidFill>
                            <a:schemeClr val="tx1"/>
                          </a:solidFill>
                        </a:rPr>
                        <a:t>非血液学的AE</a:t>
                      </a:r>
                    </a:p>
                    <a:p>
                      <a:pPr marL="177800" indent="0"/>
                      <a:r>
                        <a:rPr lang="ja-JP" sz="1400" noProof="0">
                          <a:solidFill>
                            <a:schemeClr val="tx1"/>
                          </a:solidFill>
                        </a:rPr>
                        <a:t>吐き気</a:t>
                      </a:r>
                    </a:p>
                    <a:p>
                      <a:pPr marL="177800" indent="0"/>
                      <a:r>
                        <a:rPr lang="ja-JP" sz="1400" noProof="0">
                          <a:solidFill>
                            <a:schemeClr val="tx1"/>
                          </a:solidFill>
                        </a:rPr>
                        <a:t>下痢</a:t>
                      </a:r>
                    </a:p>
                    <a:p>
                      <a:pPr marL="177800" indent="0"/>
                      <a:r>
                        <a:rPr lang="ja-JP" sz="1400" noProof="0">
                          <a:solidFill>
                            <a:schemeClr val="tx1"/>
                          </a:solidFill>
                        </a:rPr>
                        <a:t>嘔吐</a:t>
                      </a:r>
                    </a:p>
                    <a:p>
                      <a:pPr marL="177800" indent="0"/>
                      <a:r>
                        <a:rPr lang="ja-JP" sz="1400" noProof="0">
                          <a:solidFill>
                            <a:schemeClr val="tx1"/>
                          </a:solidFill>
                        </a:rPr>
                        <a:t>疲労</a:t>
                      </a:r>
                    </a:p>
                    <a:p>
                      <a:pPr marL="177800" indent="0"/>
                      <a:r>
                        <a:rPr lang="ja-JP" sz="1400" noProof="0">
                          <a:solidFill>
                            <a:schemeClr val="tx1"/>
                          </a:solidFill>
                        </a:rPr>
                        <a:t>発熱性</a:t>
                      </a:r>
                      <a:r>
                        <a:rPr lang="ja-JP" sz="1400" baseline="0" noProof="0">
                          <a:solidFill>
                            <a:schemeClr val="tx1"/>
                          </a:solidFill>
                        </a:rPr>
                        <a:t>好中球減少症</a:t>
                      </a:r>
                    </a:p>
                  </a:txBody>
                  <a:tcPr/>
                </a:tc>
                <a:tc>
                  <a:txBody>
                    <a:bodyPr/>
                    <a:lstStyle/>
                    <a:p>
                      <a:pPr algn="l" rtl="0"/>
                      <a:endParaRPr lang="en-GB" sz="1400" dirty="0">
                        <a:solidFill>
                          <a:schemeClr val="tx1"/>
                        </a:solidFill>
                      </a:endParaRPr>
                    </a:p>
                    <a:p>
                      <a:pPr algn="ctr"/>
                      <a:r>
                        <a:rPr lang="ja-JP" sz="1400">
                          <a:solidFill>
                            <a:schemeClr val="tx1"/>
                          </a:solidFill>
                        </a:rPr>
                        <a:t>3</a:t>
                      </a:r>
                      <a:r>
                        <a:rPr lang="ja-JP" sz="1400" baseline="0">
                          <a:solidFill>
                            <a:schemeClr val="tx1"/>
                          </a:solidFill>
                        </a:rPr>
                        <a:t> (6)</a:t>
                      </a:r>
                    </a:p>
                    <a:p>
                      <a:pPr algn="ctr"/>
                      <a:r>
                        <a:rPr lang="ja-JP" sz="1400" baseline="0">
                          <a:solidFill>
                            <a:schemeClr val="tx1"/>
                          </a:solidFill>
                        </a:rPr>
                        <a:t>2 (4)</a:t>
                      </a:r>
                    </a:p>
                    <a:p>
                      <a:pPr algn="ctr"/>
                      <a:r>
                        <a:rPr lang="ja-JP" sz="1400" baseline="0">
                          <a:solidFill>
                            <a:schemeClr val="tx1"/>
                          </a:solidFill>
                        </a:rPr>
                        <a:t>4 (8)</a:t>
                      </a:r>
                    </a:p>
                    <a:p>
                      <a:pPr algn="ctr"/>
                      <a:r>
                        <a:rPr lang="ja-JP" sz="1400" baseline="0">
                          <a:solidFill>
                            <a:schemeClr val="tx1"/>
                          </a:solidFill>
                        </a:rPr>
                        <a:t>5 (10)</a:t>
                      </a:r>
                    </a:p>
                    <a:p>
                      <a:pPr algn="ctr"/>
                      <a:r>
                        <a:rPr lang="ja-JP" sz="1400" baseline="0">
                          <a:solidFill>
                            <a:schemeClr val="tx1"/>
                          </a:solidFill>
                        </a:rPr>
                        <a:t>5 (10)</a:t>
                      </a:r>
                    </a:p>
                  </a:txBody>
                  <a:tcPr/>
                </a:tc>
                <a:tc>
                  <a:txBody>
                    <a:bodyPr/>
                    <a:lstStyle/>
                    <a:p>
                      <a:pPr algn="l" rtl="0"/>
                      <a:endParaRPr lang="en-GB" sz="1400" dirty="0">
                        <a:solidFill>
                          <a:schemeClr val="tx1"/>
                        </a:solidFill>
                      </a:endParaRPr>
                    </a:p>
                    <a:p>
                      <a:pPr algn="ctr"/>
                      <a:r>
                        <a:rPr lang="ja-JP" sz="1400" dirty="0">
                          <a:solidFill>
                            <a:schemeClr val="tx1"/>
                          </a:solidFill>
                        </a:rPr>
                        <a:t>3</a:t>
                      </a:r>
                      <a:r>
                        <a:rPr lang="ja-JP" sz="1400" baseline="0" dirty="0">
                          <a:solidFill>
                            <a:schemeClr val="tx1"/>
                          </a:solidFill>
                        </a:rPr>
                        <a:t> (6)</a:t>
                      </a:r>
                    </a:p>
                    <a:p>
                      <a:pPr algn="ctr"/>
                      <a:r>
                        <a:rPr lang="ja-JP" sz="1400" baseline="0" dirty="0">
                          <a:solidFill>
                            <a:schemeClr val="tx1"/>
                          </a:solidFill>
                        </a:rPr>
                        <a:t>0</a:t>
                      </a:r>
                    </a:p>
                    <a:p>
                      <a:pPr algn="ctr"/>
                      <a:r>
                        <a:rPr lang="ja-JP" sz="1400" baseline="0" dirty="0">
                          <a:solidFill>
                            <a:schemeClr val="tx1"/>
                          </a:solidFill>
                        </a:rPr>
                        <a:t>1 (2)</a:t>
                      </a:r>
                    </a:p>
                    <a:p>
                      <a:pPr algn="ctr"/>
                      <a:r>
                        <a:rPr lang="ja-JP" sz="1400" baseline="0" dirty="0">
                          <a:solidFill>
                            <a:schemeClr val="tx1"/>
                          </a:solidFill>
                        </a:rPr>
                        <a:t>2 (4)</a:t>
                      </a:r>
                    </a:p>
                    <a:p>
                      <a:pPr algn="ctr"/>
                      <a:r>
                        <a:rPr lang="ja-JP" sz="1400" baseline="0" dirty="0">
                          <a:solidFill>
                            <a:schemeClr val="tx1"/>
                          </a:solidFill>
                        </a:rPr>
                        <a:t>4 (8)</a:t>
                      </a:r>
                    </a:p>
                  </a:txBody>
                  <a:tcPr/>
                </a:tc>
                <a:extLst>
                  <a:ext uri="{0D108BD9-81ED-4DB2-BD59-A6C34878D82A}">
                    <a16:rowId xmlns:a16="http://schemas.microsoft.com/office/drawing/2014/main" val="46167487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6096032"/>
              </p:ext>
            </p:extLst>
          </p:nvPr>
        </p:nvGraphicFramePr>
        <p:xfrm>
          <a:off x="486833" y="1600645"/>
          <a:ext cx="5272522" cy="1473200"/>
        </p:xfrm>
        <a:graphic>
          <a:graphicData uri="http://schemas.openxmlformats.org/drawingml/2006/table">
            <a:tbl>
              <a:tblPr firstRow="1" bandRow="1">
                <a:tableStyleId>{5202B0CA-FC54-4496-8BCA-5EF66A818D29}</a:tableStyleId>
              </a:tblPr>
              <a:tblGrid>
                <a:gridCol w="2106242">
                  <a:extLst>
                    <a:ext uri="{9D8B030D-6E8A-4147-A177-3AD203B41FA5}">
                      <a16:colId xmlns:a16="http://schemas.microsoft.com/office/drawing/2014/main" val="2713438561"/>
                    </a:ext>
                  </a:extLst>
                </a:gridCol>
                <a:gridCol w="1583140">
                  <a:extLst>
                    <a:ext uri="{9D8B030D-6E8A-4147-A177-3AD203B41FA5}">
                      <a16:colId xmlns:a16="http://schemas.microsoft.com/office/drawing/2014/main" val="2387277878"/>
                    </a:ext>
                  </a:extLst>
                </a:gridCol>
                <a:gridCol w="1583140">
                  <a:extLst>
                    <a:ext uri="{9D8B030D-6E8A-4147-A177-3AD203B41FA5}">
                      <a16:colId xmlns:a16="http://schemas.microsoft.com/office/drawing/2014/main" val="2294569066"/>
                    </a:ext>
                  </a:extLst>
                </a:gridCol>
              </a:tblGrid>
              <a:tr h="0">
                <a:tc>
                  <a:txBody>
                    <a:bodyPr/>
                    <a:lstStyle/>
                    <a:p>
                      <a:r>
                        <a:rPr lang="ja-JP" sz="1400">
                          <a:solidFill>
                            <a:schemeClr val="tx2"/>
                          </a:solidFill>
                        </a:rPr>
                        <a:t>転帰</a:t>
                      </a:r>
                    </a:p>
                  </a:txBody>
                  <a:tcPr anchor="ctr"/>
                </a:tc>
                <a:tc>
                  <a:txBody>
                    <a:bodyPr/>
                    <a:lstStyle/>
                    <a:p>
                      <a:pPr algn="ctr"/>
                      <a:r>
                        <a:rPr lang="ja-JP" sz="1400" dirty="0">
                          <a:solidFill>
                            <a:schemeClr val="tx2"/>
                          </a:solidFill>
                        </a:rPr>
                        <a:t>FTD/TPI</a:t>
                      </a:r>
                      <a:r>
                        <a:rPr lang="ja-JP" sz="1400" baseline="0" dirty="0">
                          <a:solidFill>
                            <a:schemeClr val="tx2"/>
                          </a:solidFill>
                        </a:rPr>
                        <a:t> + </a:t>
                      </a:r>
                      <a:br>
                        <a:rPr lang="en-GB" altLang="ja-JP" sz="1400" baseline="0" dirty="0">
                          <a:solidFill>
                            <a:schemeClr val="tx2"/>
                          </a:solidFill>
                        </a:rPr>
                      </a:br>
                      <a:r>
                        <a:rPr lang="ja-JP" sz="1400" baseline="0" dirty="0">
                          <a:solidFill>
                            <a:schemeClr val="tx2"/>
                          </a:solidFill>
                        </a:rPr>
                        <a:t>ベバシズマブ
(n=50)</a:t>
                      </a:r>
                    </a:p>
                  </a:txBody>
                  <a:tcPr anchor="ctr"/>
                </a:tc>
                <a:tc>
                  <a:txBody>
                    <a:bodyPr/>
                    <a:lstStyle/>
                    <a:p>
                      <a:pPr algn="ctr"/>
                      <a:r>
                        <a:rPr lang="ja-JP" sz="1400" baseline="0" dirty="0">
                          <a:solidFill>
                            <a:schemeClr val="tx2"/>
                          </a:solidFill>
                        </a:rPr>
                        <a:t>FTD/TPI
(n=53)</a:t>
                      </a:r>
                    </a:p>
                  </a:txBody>
                  <a:tcPr anchor="ctr"/>
                </a:tc>
                <a:extLst>
                  <a:ext uri="{0D108BD9-81ED-4DB2-BD59-A6C34878D82A}">
                    <a16:rowId xmlns:a16="http://schemas.microsoft.com/office/drawing/2014/main" val="3667548636"/>
                  </a:ext>
                </a:extLst>
              </a:tr>
              <a:tr h="370840">
                <a:tc>
                  <a:txBody>
                    <a:bodyPr/>
                    <a:lstStyle/>
                    <a:p>
                      <a:r>
                        <a:rPr lang="ja-JP" sz="1400">
                          <a:solidFill>
                            <a:schemeClr val="tx1"/>
                          </a:solidFill>
                        </a:rPr>
                        <a:t>奏効</a:t>
                      </a:r>
                      <a:r>
                        <a:rPr lang="ja-JP" sz="1400" baseline="0">
                          <a:solidFill>
                            <a:schemeClr val="tx1"/>
                          </a:solidFill>
                        </a:rPr>
                        <a:t>率</a:t>
                      </a:r>
                      <a:r>
                        <a:rPr lang="ja-JP" sz="1400">
                          <a:solidFill>
                            <a:schemeClr val="tx1"/>
                          </a:solidFill>
                        </a:rPr>
                        <a:t>、n (%)</a:t>
                      </a:r>
                    </a:p>
                  </a:txBody>
                  <a:tcPr/>
                </a:tc>
                <a:tc>
                  <a:txBody>
                    <a:bodyPr/>
                    <a:lstStyle/>
                    <a:p>
                      <a:pPr algn="ctr"/>
                      <a:r>
                        <a:rPr lang="ja-JP" sz="1400">
                          <a:solidFill>
                            <a:schemeClr val="tx1"/>
                          </a:solidFill>
                        </a:rPr>
                        <a:t>4 (8)</a:t>
                      </a:r>
                    </a:p>
                  </a:txBody>
                  <a:tcPr/>
                </a:tc>
                <a:tc>
                  <a:txBody>
                    <a:bodyPr/>
                    <a:lstStyle/>
                    <a:p>
                      <a:pPr algn="ctr"/>
                      <a:r>
                        <a:rPr lang="ja-JP" sz="1400">
                          <a:solidFill>
                            <a:schemeClr val="tx1"/>
                          </a:solidFill>
                        </a:rPr>
                        <a:t>1 (2)</a:t>
                      </a:r>
                    </a:p>
                  </a:txBody>
                  <a:tcPr/>
                </a:tc>
                <a:extLst>
                  <a:ext uri="{0D108BD9-81ED-4DB2-BD59-A6C34878D82A}">
                    <a16:rowId xmlns:a16="http://schemas.microsoft.com/office/drawing/2014/main" val="2912163037"/>
                  </a:ext>
                </a:extLst>
              </a:tr>
              <a:tr h="370840">
                <a:tc>
                  <a:txBody>
                    <a:bodyPr/>
                    <a:lstStyle/>
                    <a:p>
                      <a:r>
                        <a:rPr lang="ja-JP" sz="1400">
                          <a:solidFill>
                            <a:schemeClr val="tx1"/>
                          </a:solidFill>
                        </a:rPr>
                        <a:t>DCR、n (%)</a:t>
                      </a:r>
                    </a:p>
                  </a:txBody>
                  <a:tcPr/>
                </a:tc>
                <a:tc>
                  <a:txBody>
                    <a:bodyPr/>
                    <a:lstStyle/>
                    <a:p>
                      <a:pPr algn="ctr"/>
                      <a:r>
                        <a:rPr lang="ja-JP" sz="1400">
                          <a:solidFill>
                            <a:schemeClr val="tx1"/>
                          </a:solidFill>
                        </a:rPr>
                        <a:t>33 (66)</a:t>
                      </a:r>
                    </a:p>
                  </a:txBody>
                  <a:tcPr/>
                </a:tc>
                <a:tc>
                  <a:txBody>
                    <a:bodyPr/>
                    <a:lstStyle/>
                    <a:p>
                      <a:pPr algn="ctr"/>
                      <a:r>
                        <a:rPr lang="ja-JP" sz="1400" dirty="0">
                          <a:solidFill>
                            <a:schemeClr val="tx1"/>
                          </a:solidFill>
                        </a:rPr>
                        <a:t>26 (49)</a:t>
                      </a:r>
                    </a:p>
                  </a:txBody>
                  <a:tcPr/>
                </a:tc>
                <a:extLst>
                  <a:ext uri="{0D108BD9-81ED-4DB2-BD59-A6C34878D82A}">
                    <a16:rowId xmlns:a16="http://schemas.microsoft.com/office/drawing/2014/main" val="461674878"/>
                  </a:ext>
                </a:extLst>
              </a:tr>
            </a:tbl>
          </a:graphicData>
        </a:graphic>
      </p:graphicFrame>
    </p:spTree>
    <p:extLst>
      <p:ext uri="{BB962C8B-B14F-4D97-AF65-F5344CB8AC3E}">
        <p14:creationId xmlns:p14="http://schemas.microsoft.com/office/powerpoint/2010/main" val="28798498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318MO：無作為化DYNAMIC試験の循環腫瘍DNA(ctDNA)動態、CEA、再発部位：ステージII結腸癌(CC)のctDNA解析によるアジュバント化学療法(ACT) – Tie 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8800"/>
              </a:spcBef>
              <a:buNone/>
            </a:pPr>
            <a:r>
              <a:rPr lang="ja-JP" b="1" dirty="0"/>
              <a:t>結論</a:t>
            </a:r>
          </a:p>
          <a:p>
            <a:r>
              <a:rPr lang="ja-JP" b="1" dirty="0"/>
              <a:t>ステージII結腸癌患者において、術後のctDNAが局所領域の再発よりも遠隔再発の予測を行い、ctDNA陽性患者の割合が高いほど、アジュバント化学療法によるctDNAのクリアランスを達成したが、ctDNA陰性患者ではCEAが追加の予後価値を提供しなかった</a:t>
            </a:r>
          </a:p>
        </p:txBody>
      </p:sp>
      <p:sp>
        <p:nvSpPr>
          <p:cNvPr id="23" name="Text Placeholder 4"/>
          <p:cNvSpPr>
            <a:spLocks noGrp="1"/>
          </p:cNvSpPr>
          <p:nvPr>
            <p:ph type="body" sz="quarter" idx="11"/>
          </p:nvPr>
        </p:nvSpPr>
        <p:spPr>
          <a:xfrm>
            <a:off x="6197601" y="6096001"/>
            <a:ext cx="5507567" cy="487363"/>
          </a:xfrm>
        </p:spPr>
        <p:txBody>
          <a:bodyPr/>
          <a:lstStyle/>
          <a:p>
            <a:r>
              <a:rPr lang="ja-JP"/>
              <a:t>Tie J, et al.Ann Oncol 2022;33(suppl):abstr 318MO</a:t>
            </a:r>
          </a:p>
        </p:txBody>
      </p:sp>
      <p:sp>
        <p:nvSpPr>
          <p:cNvPr id="5" name="TextBox 4">
            <a:extLst>
              <a:ext uri="{FF2B5EF4-FFF2-40B4-BE49-F238E27FC236}">
                <a16:creationId xmlns:a16="http://schemas.microsoft.com/office/drawing/2014/main" id="{21B644BD-6455-BC4F-4735-B380DFBB3F97}"/>
              </a:ext>
            </a:extLst>
          </p:cNvPr>
          <p:cNvSpPr txBox="1"/>
          <p:nvPr/>
        </p:nvSpPr>
        <p:spPr>
          <a:xfrm>
            <a:off x="2072598" y="1608386"/>
            <a:ext cx="2531462" cy="338554"/>
          </a:xfrm>
          <a:prstGeom prst="rect">
            <a:avLst/>
          </a:prstGeom>
          <a:noFill/>
        </p:spPr>
        <p:txBody>
          <a:bodyPr wrap="none" rtlCol="0">
            <a:spAutoFit/>
          </a:bodyPr>
          <a:lstStyle/>
          <a:p>
            <a:pPr algn="ctr"/>
            <a:r>
              <a:rPr lang="ja-JP" sz="1600" b="1">
                <a:solidFill>
                  <a:schemeClr val="tx1"/>
                </a:solidFill>
              </a:rPr>
              <a:t>術後のctDNA陰性</a:t>
            </a:r>
          </a:p>
        </p:txBody>
      </p:sp>
      <p:sp>
        <p:nvSpPr>
          <p:cNvPr id="6" name="TextBox 5">
            <a:extLst>
              <a:ext uri="{FF2B5EF4-FFF2-40B4-BE49-F238E27FC236}">
                <a16:creationId xmlns:a16="http://schemas.microsoft.com/office/drawing/2014/main" id="{182AD1F8-5BB8-F95E-8A78-D2DDE19713CB}"/>
              </a:ext>
            </a:extLst>
          </p:cNvPr>
          <p:cNvSpPr txBox="1"/>
          <p:nvPr/>
        </p:nvSpPr>
        <p:spPr>
          <a:xfrm>
            <a:off x="6549020" y="1608386"/>
            <a:ext cx="4834978" cy="338554"/>
          </a:xfrm>
          <a:prstGeom prst="rect">
            <a:avLst/>
          </a:prstGeom>
          <a:noFill/>
        </p:spPr>
        <p:txBody>
          <a:bodyPr wrap="none" rtlCol="0">
            <a:spAutoFit/>
          </a:bodyPr>
          <a:lstStyle/>
          <a:p>
            <a:pPr algn="ctr"/>
            <a:r>
              <a:rPr lang="ja-JP" sz="1600" b="1">
                <a:solidFill>
                  <a:schemeClr val="tx1"/>
                </a:solidFill>
              </a:rPr>
              <a:t>術後のctDNA陽性 → EOT ctDNA陰性</a:t>
            </a:r>
          </a:p>
        </p:txBody>
      </p:sp>
      <p:graphicFrame>
        <p:nvGraphicFramePr>
          <p:cNvPr id="7" name="Table 42">
            <a:extLst>
              <a:ext uri="{FF2B5EF4-FFF2-40B4-BE49-F238E27FC236}">
                <a16:creationId xmlns:a16="http://schemas.microsoft.com/office/drawing/2014/main" id="{DF12453E-9691-92BA-F2C2-7D9F9CA973B0}"/>
              </a:ext>
            </a:extLst>
          </p:cNvPr>
          <p:cNvGraphicFramePr>
            <a:graphicFrameLocks noGrp="1"/>
          </p:cNvGraphicFramePr>
          <p:nvPr>
            <p:extLst>
              <p:ext uri="{D42A27DB-BD31-4B8C-83A1-F6EECF244321}">
                <p14:modId xmlns:p14="http://schemas.microsoft.com/office/powerpoint/2010/main" val="3715166440"/>
              </p:ext>
            </p:extLst>
          </p:nvPr>
        </p:nvGraphicFramePr>
        <p:xfrm>
          <a:off x="1942552" y="3492168"/>
          <a:ext cx="3792339" cy="872640"/>
        </p:xfrm>
        <a:graphic>
          <a:graphicData uri="http://schemas.openxmlformats.org/drawingml/2006/table">
            <a:tbl>
              <a:tblPr firstRow="1" bandRow="1">
                <a:tableStyleId>{9D7B26C5-4107-4FEC-AEDC-1716B250A1EF}</a:tableStyleId>
              </a:tblPr>
              <a:tblGrid>
                <a:gridCol w="1391360">
                  <a:extLst>
                    <a:ext uri="{9D8B030D-6E8A-4147-A177-3AD203B41FA5}">
                      <a16:colId xmlns:a16="http://schemas.microsoft.com/office/drawing/2014/main" val="3581041529"/>
                    </a:ext>
                  </a:extLst>
                </a:gridCol>
                <a:gridCol w="868439">
                  <a:extLst>
                    <a:ext uri="{9D8B030D-6E8A-4147-A177-3AD203B41FA5}">
                      <a16:colId xmlns:a16="http://schemas.microsoft.com/office/drawing/2014/main" val="3146798856"/>
                    </a:ext>
                  </a:extLst>
                </a:gridCol>
                <a:gridCol w="1532540">
                  <a:extLst>
                    <a:ext uri="{9D8B030D-6E8A-4147-A177-3AD203B41FA5}">
                      <a16:colId xmlns:a16="http://schemas.microsoft.com/office/drawing/2014/main" val="1384637454"/>
                    </a:ext>
                  </a:extLst>
                </a:gridCol>
              </a:tblGrid>
              <a:tr h="210085">
                <a:tc>
                  <a:txBody>
                    <a:bodyPr/>
                    <a:lstStyle/>
                    <a:p>
                      <a:r>
                        <a:rPr lang="ja-JP" sz="1200">
                          <a:solidFill>
                            <a:srgbClr val="4D4D4D"/>
                          </a:solidFill>
                        </a:rPr>
                        <a:t>術後の</a:t>
                      </a:r>
                      <a:r>
                        <a:rPr lang="ja-JP" sz="1200" baseline="0">
                          <a:solidFill>
                            <a:srgbClr val="4D4D4D"/>
                          </a:solidFill>
                        </a:rPr>
                        <a:t>CEA</a:t>
                      </a:r>
                    </a:p>
                  </a:txBody>
                  <a:tcPr marL="36000" marR="36000" marT="72000" marB="36000" anchor="ctr"/>
                </a:tc>
                <a:tc>
                  <a:txBody>
                    <a:bodyPr/>
                    <a:lstStyle/>
                    <a:p>
                      <a:pPr algn="ctr"/>
                      <a:r>
                        <a:rPr lang="ja-JP" sz="1200"/>
                        <a:t>イベント</a:t>
                      </a:r>
                    </a:p>
                  </a:txBody>
                  <a:tcPr marL="36000" marR="36000" marT="72000" marB="36000" anchor="ctr"/>
                </a:tc>
                <a:tc>
                  <a:txBody>
                    <a:bodyPr/>
                    <a:lstStyle/>
                    <a:p>
                      <a:pPr algn="ctr"/>
                      <a:r>
                        <a:rPr lang="ja-JP" sz="1200" dirty="0"/>
                        <a:t>3年間のRFS率</a:t>
                      </a:r>
                      <a:r>
                        <a:rPr lang="ja-JP" sz="1200" baseline="0" dirty="0"/>
                        <a:t>, 、％</a:t>
                      </a:r>
                    </a:p>
                  </a:txBody>
                  <a:tcPr marL="36000" marR="36000" marT="72000" marB="36000" anchor="ctr"/>
                </a:tc>
                <a:extLst>
                  <a:ext uri="{0D108BD9-81ED-4DB2-BD59-A6C34878D82A}">
                    <a16:rowId xmlns:a16="http://schemas.microsoft.com/office/drawing/2014/main" val="4167644730"/>
                  </a:ext>
                </a:extLst>
              </a:tr>
              <a:tr h="210085">
                <a:tc>
                  <a:txBody>
                    <a:bodyPr/>
                    <a:lstStyle/>
                    <a:p>
                      <a:r>
                        <a:rPr lang="ja-JP" sz="1200"/>
                        <a:t>正常(n=229)</a:t>
                      </a:r>
                    </a:p>
                  </a:txBody>
                  <a:tcPr marL="36000" marR="36000" marT="72000" marB="36000" anchor="ctr">
                    <a:noFill/>
                  </a:tcPr>
                </a:tc>
                <a:tc>
                  <a:txBody>
                    <a:bodyPr/>
                    <a:lstStyle/>
                    <a:p>
                      <a:pPr algn="ctr"/>
                      <a:r>
                        <a:rPr lang="ja-JP" sz="1200"/>
                        <a:t>14</a:t>
                      </a:r>
                    </a:p>
                  </a:txBody>
                  <a:tcPr marL="36000" marR="36000" marT="72000" marB="36000" anchor="ctr">
                    <a:noFill/>
                  </a:tcPr>
                </a:tc>
                <a:tc>
                  <a:txBody>
                    <a:bodyPr/>
                    <a:lstStyle/>
                    <a:p>
                      <a:pPr algn="ctr"/>
                      <a:r>
                        <a:rPr lang="ja-JP" sz="1200"/>
                        <a:t>92.4</a:t>
                      </a: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ja-JP" sz="1200"/>
                        <a:t>上昇(n=11)</a:t>
                      </a:r>
                    </a:p>
                  </a:txBody>
                  <a:tcPr marL="36000" marR="36000" marT="72000" marB="36000" anchor="ctr"/>
                </a:tc>
                <a:tc>
                  <a:txBody>
                    <a:bodyPr/>
                    <a:lstStyle/>
                    <a:p>
                      <a:pPr algn="ctr"/>
                      <a:r>
                        <a:rPr lang="ja-JP" sz="1200"/>
                        <a:t>1</a:t>
                      </a:r>
                    </a:p>
                  </a:txBody>
                  <a:tcPr marL="36000" marR="36000" marT="72000" marB="36000" anchor="ctr"/>
                </a:tc>
                <a:tc>
                  <a:txBody>
                    <a:bodyPr/>
                    <a:lstStyle/>
                    <a:p>
                      <a:pPr algn="ctr"/>
                      <a:r>
                        <a:rPr lang="ja-JP" sz="1200" dirty="0"/>
                        <a:t>90.1</a:t>
                      </a:r>
                    </a:p>
                  </a:txBody>
                  <a:tcPr marL="36000" marR="36000" marT="72000" marB="36000" anchor="ctr"/>
                </a:tc>
                <a:extLst>
                  <a:ext uri="{0D108BD9-81ED-4DB2-BD59-A6C34878D82A}">
                    <a16:rowId xmlns:a16="http://schemas.microsoft.com/office/drawing/2014/main" val="283859767"/>
                  </a:ext>
                </a:extLst>
              </a:tr>
            </a:tbl>
          </a:graphicData>
        </a:graphic>
      </p:graphicFrame>
      <p:grpSp>
        <p:nvGrpSpPr>
          <p:cNvPr id="8" name="Group 7">
            <a:extLst>
              <a:ext uri="{FF2B5EF4-FFF2-40B4-BE49-F238E27FC236}">
                <a16:creationId xmlns:a16="http://schemas.microsoft.com/office/drawing/2014/main" id="{A0065951-8B0E-5691-114E-90B690A331F4}"/>
              </a:ext>
            </a:extLst>
          </p:cNvPr>
          <p:cNvGrpSpPr/>
          <p:nvPr/>
        </p:nvGrpSpPr>
        <p:grpSpPr>
          <a:xfrm>
            <a:off x="742181" y="1985407"/>
            <a:ext cx="5018799" cy="3077248"/>
            <a:chOff x="963563" y="1985407"/>
            <a:chExt cx="5018799" cy="3077248"/>
          </a:xfrm>
        </p:grpSpPr>
        <p:sp>
          <p:nvSpPr>
            <p:cNvPr id="9" name="Freeform 21">
              <a:extLst>
                <a:ext uri="{FF2B5EF4-FFF2-40B4-BE49-F238E27FC236}">
                  <a16:creationId xmlns:a16="http://schemas.microsoft.com/office/drawing/2014/main" id="{DF26A710-8689-4939-15D2-8000041049F3}"/>
                </a:ext>
              </a:extLst>
            </p:cNvPr>
            <p:cNvSpPr>
              <a:spLocks/>
            </p:cNvSpPr>
            <p:nvPr/>
          </p:nvSpPr>
          <p:spPr bwMode="auto">
            <a:xfrm>
              <a:off x="1675763" y="2510921"/>
              <a:ext cx="4176000" cy="19303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0" name="TextBox 9">
              <a:extLst>
                <a:ext uri="{FF2B5EF4-FFF2-40B4-BE49-F238E27FC236}">
                  <a16:creationId xmlns:a16="http://schemas.microsoft.com/office/drawing/2014/main" id="{40162576-6F8E-7D3F-83DD-B99DBDA60F73}"/>
                </a:ext>
              </a:extLst>
            </p:cNvPr>
            <p:cNvSpPr txBox="1"/>
            <p:nvPr/>
          </p:nvSpPr>
          <p:spPr>
            <a:xfrm>
              <a:off x="2919263" y="1985407"/>
              <a:ext cx="1279517" cy="307777"/>
            </a:xfrm>
            <a:prstGeom prst="rect">
              <a:avLst/>
            </a:prstGeom>
            <a:noFill/>
          </p:spPr>
          <p:txBody>
            <a:bodyPr wrap="none" rtlCol="0">
              <a:spAutoFit/>
            </a:bodyPr>
            <a:lstStyle/>
            <a:p>
              <a:pPr algn="ctr"/>
              <a:r>
                <a:rPr lang="ja-JP" sz="1400" b="1" dirty="0">
                  <a:solidFill>
                    <a:schemeClr val="tx1"/>
                  </a:solidFill>
                </a:rPr>
                <a:t>術後のCEA</a:t>
              </a:r>
            </a:p>
          </p:txBody>
        </p:sp>
        <p:grpSp>
          <p:nvGrpSpPr>
            <p:cNvPr id="11" name="Group 10">
              <a:extLst>
                <a:ext uri="{FF2B5EF4-FFF2-40B4-BE49-F238E27FC236}">
                  <a16:creationId xmlns:a16="http://schemas.microsoft.com/office/drawing/2014/main" id="{990385F7-DCCC-A4E5-A5B7-55498425D3A7}"/>
                </a:ext>
              </a:extLst>
            </p:cNvPr>
            <p:cNvGrpSpPr/>
            <p:nvPr/>
          </p:nvGrpSpPr>
          <p:grpSpPr>
            <a:xfrm>
              <a:off x="963563" y="2357247"/>
              <a:ext cx="713736" cy="2235190"/>
              <a:chOff x="1270619" y="1216138"/>
              <a:chExt cx="713736" cy="2957776"/>
            </a:xfrm>
          </p:grpSpPr>
          <p:sp>
            <p:nvSpPr>
              <p:cNvPr id="122" name="Line 6">
                <a:extLst>
                  <a:ext uri="{FF2B5EF4-FFF2-40B4-BE49-F238E27FC236}">
                    <a16:creationId xmlns:a16="http://schemas.microsoft.com/office/drawing/2014/main" id="{D1AA3A92-2101-1764-9F2A-5B7F47D8B0A5}"/>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3" name="Line 7">
                <a:extLst>
                  <a:ext uri="{FF2B5EF4-FFF2-40B4-BE49-F238E27FC236}">
                    <a16:creationId xmlns:a16="http://schemas.microsoft.com/office/drawing/2014/main" id="{B5222C6A-03AF-AFF3-5707-F242C16EEE61}"/>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4" name="Line 8">
                <a:extLst>
                  <a:ext uri="{FF2B5EF4-FFF2-40B4-BE49-F238E27FC236}">
                    <a16:creationId xmlns:a16="http://schemas.microsoft.com/office/drawing/2014/main" id="{3C156A58-043B-5F42-B514-A699C51FE3E5}"/>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5" name="Line 9">
                <a:extLst>
                  <a:ext uri="{FF2B5EF4-FFF2-40B4-BE49-F238E27FC236}">
                    <a16:creationId xmlns:a16="http://schemas.microsoft.com/office/drawing/2014/main" id="{66A0C4BE-C5F2-6C94-3180-601C4964CE54}"/>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6" name="Line 10">
                <a:extLst>
                  <a:ext uri="{FF2B5EF4-FFF2-40B4-BE49-F238E27FC236}">
                    <a16:creationId xmlns:a16="http://schemas.microsoft.com/office/drawing/2014/main" id="{8538302D-0AC2-04A0-9208-7C6DA51CE8F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7" name="Line 11">
                <a:extLst>
                  <a:ext uri="{FF2B5EF4-FFF2-40B4-BE49-F238E27FC236}">
                    <a16:creationId xmlns:a16="http://schemas.microsoft.com/office/drawing/2014/main" id="{2DF61D07-1901-0FF2-1E51-238253CC1D60}"/>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8" name="TextBox 127">
                <a:extLst>
                  <a:ext uri="{FF2B5EF4-FFF2-40B4-BE49-F238E27FC236}">
                    <a16:creationId xmlns:a16="http://schemas.microsoft.com/office/drawing/2014/main" id="{A5651CEB-A521-DA84-1481-EF5FD7D4E86E}"/>
                  </a:ext>
                </a:extLst>
              </p:cNvPr>
              <p:cNvSpPr txBox="1"/>
              <p:nvPr/>
            </p:nvSpPr>
            <p:spPr>
              <a:xfrm rot="16200000">
                <a:off x="899294" y="2569414"/>
                <a:ext cx="10504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PFS、%</a:t>
                </a:r>
              </a:p>
            </p:txBody>
          </p:sp>
          <p:sp>
            <p:nvSpPr>
              <p:cNvPr id="129" name="TextBox 128">
                <a:extLst>
                  <a:ext uri="{FF2B5EF4-FFF2-40B4-BE49-F238E27FC236}">
                    <a16:creationId xmlns:a16="http://schemas.microsoft.com/office/drawing/2014/main" id="{A13C1050-DAB8-042B-11A1-E8A6A3DFD6BE}"/>
                  </a:ext>
                </a:extLst>
              </p:cNvPr>
              <p:cNvSpPr txBox="1"/>
              <p:nvPr/>
            </p:nvSpPr>
            <p:spPr>
              <a:xfrm>
                <a:off x="1459939" y="1216138"/>
                <a:ext cx="482824"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100</a:t>
                </a:r>
              </a:p>
            </p:txBody>
          </p:sp>
          <p:sp>
            <p:nvSpPr>
              <p:cNvPr id="130" name="TextBox 129">
                <a:extLst>
                  <a:ext uri="{FF2B5EF4-FFF2-40B4-BE49-F238E27FC236}">
                    <a16:creationId xmlns:a16="http://schemas.microsoft.com/office/drawing/2014/main" id="{7B4FEC14-CFE2-4A74-0996-CC788F90748E}"/>
                  </a:ext>
                </a:extLst>
              </p:cNvPr>
              <p:cNvSpPr txBox="1"/>
              <p:nvPr/>
            </p:nvSpPr>
            <p:spPr>
              <a:xfrm>
                <a:off x="1559325" y="1740278"/>
                <a:ext cx="383438"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80</a:t>
                </a:r>
              </a:p>
            </p:txBody>
          </p:sp>
          <p:sp>
            <p:nvSpPr>
              <p:cNvPr id="131" name="TextBox 130">
                <a:extLst>
                  <a:ext uri="{FF2B5EF4-FFF2-40B4-BE49-F238E27FC236}">
                    <a16:creationId xmlns:a16="http://schemas.microsoft.com/office/drawing/2014/main" id="{56941BE6-D911-9C7D-6045-A11BB578517E}"/>
                  </a:ext>
                </a:extLst>
              </p:cNvPr>
              <p:cNvSpPr txBox="1"/>
              <p:nvPr/>
            </p:nvSpPr>
            <p:spPr>
              <a:xfrm>
                <a:off x="1559325" y="2238808"/>
                <a:ext cx="383438"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60</a:t>
                </a:r>
              </a:p>
            </p:txBody>
          </p:sp>
          <p:sp>
            <p:nvSpPr>
              <p:cNvPr id="132" name="TextBox 131">
                <a:extLst>
                  <a:ext uri="{FF2B5EF4-FFF2-40B4-BE49-F238E27FC236}">
                    <a16:creationId xmlns:a16="http://schemas.microsoft.com/office/drawing/2014/main" id="{1C6CAFF1-8D70-43DF-E639-8FD4A2F87FAF}"/>
                  </a:ext>
                </a:extLst>
              </p:cNvPr>
              <p:cNvSpPr txBox="1"/>
              <p:nvPr/>
            </p:nvSpPr>
            <p:spPr>
              <a:xfrm>
                <a:off x="1559325" y="2753461"/>
                <a:ext cx="383438"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40</a:t>
                </a:r>
              </a:p>
            </p:txBody>
          </p:sp>
          <p:sp>
            <p:nvSpPr>
              <p:cNvPr id="133" name="TextBox 132">
                <a:extLst>
                  <a:ext uri="{FF2B5EF4-FFF2-40B4-BE49-F238E27FC236}">
                    <a16:creationId xmlns:a16="http://schemas.microsoft.com/office/drawing/2014/main" id="{B9D00A60-11DB-28AA-AEE0-87B12CE387EE}"/>
                  </a:ext>
                </a:extLst>
              </p:cNvPr>
              <p:cNvSpPr txBox="1"/>
              <p:nvPr/>
            </p:nvSpPr>
            <p:spPr>
              <a:xfrm>
                <a:off x="1559325" y="3257365"/>
                <a:ext cx="383438"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20</a:t>
                </a:r>
              </a:p>
            </p:txBody>
          </p:sp>
          <p:sp>
            <p:nvSpPr>
              <p:cNvPr id="134" name="TextBox 133">
                <a:extLst>
                  <a:ext uri="{FF2B5EF4-FFF2-40B4-BE49-F238E27FC236}">
                    <a16:creationId xmlns:a16="http://schemas.microsoft.com/office/drawing/2014/main" id="{7774A389-04E2-63D2-0DD3-0CA73F2CA1E9}"/>
                  </a:ext>
                </a:extLst>
              </p:cNvPr>
              <p:cNvSpPr txBox="1"/>
              <p:nvPr/>
            </p:nvSpPr>
            <p:spPr>
              <a:xfrm>
                <a:off x="1658719" y="3766640"/>
                <a:ext cx="284052"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12" name="TextBox 11">
              <a:extLst>
                <a:ext uri="{FF2B5EF4-FFF2-40B4-BE49-F238E27FC236}">
                  <a16:creationId xmlns:a16="http://schemas.microsoft.com/office/drawing/2014/main" id="{CC1675CC-B71B-0B7C-A248-4DBC48636BEF}"/>
                </a:ext>
              </a:extLst>
            </p:cNvPr>
            <p:cNvSpPr txBox="1"/>
            <p:nvPr/>
          </p:nvSpPr>
          <p:spPr>
            <a:xfrm>
              <a:off x="1817727" y="2780469"/>
              <a:ext cx="2194832" cy="523220"/>
            </a:xfrm>
            <a:prstGeom prst="rect">
              <a:avLst/>
            </a:prstGeom>
            <a:noFill/>
          </p:spPr>
          <p:txBody>
            <a:bodyPr wrap="none" rtlCol="0">
              <a:spAutoFit/>
            </a:bodyPr>
            <a:lstStyle/>
            <a:p>
              <a:r>
                <a:rPr lang="ja-JP" sz="1400" dirty="0">
                  <a:solidFill>
                    <a:schemeClr val="tx1"/>
                  </a:solidFill>
                </a:rPr>
                <a:t>HR 2.1 (95％CI 0.5、9.2)</a:t>
              </a:r>
            </a:p>
            <a:p>
              <a:r>
                <a:rPr lang="en-GB" altLang="ja-JP" sz="1400" dirty="0">
                  <a:solidFill>
                    <a:schemeClr val="tx1"/>
                  </a:solidFill>
                </a:rPr>
                <a:t>p</a:t>
              </a:r>
              <a:r>
                <a:rPr lang="ja-JP" sz="1400" dirty="0">
                  <a:solidFill>
                    <a:schemeClr val="tx1"/>
                  </a:solidFill>
                </a:rPr>
                <a:t>=0.947</a:t>
              </a:r>
            </a:p>
          </p:txBody>
        </p:sp>
        <p:cxnSp>
          <p:nvCxnSpPr>
            <p:cNvPr id="13" name="Straight Connector 12">
              <a:extLst>
                <a:ext uri="{FF2B5EF4-FFF2-40B4-BE49-F238E27FC236}">
                  <a16:creationId xmlns:a16="http://schemas.microsoft.com/office/drawing/2014/main" id="{B7294328-1C3B-D39B-7BC6-3CCF998C94BB}"/>
                </a:ext>
              </a:extLst>
            </p:cNvPr>
            <p:cNvCxnSpPr>
              <a:cxnSpLocks/>
            </p:cNvCxnSpPr>
            <p:nvPr/>
          </p:nvCxnSpPr>
          <p:spPr>
            <a:xfrm>
              <a:off x="1858445" y="3956810"/>
              <a:ext cx="252000" cy="962"/>
            </a:xfrm>
            <a:prstGeom prst="line">
              <a:avLst/>
            </a:pr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681DA8-2003-4535-8202-3A10509CB7ED}"/>
                </a:ext>
              </a:extLst>
            </p:cNvPr>
            <p:cNvCxnSpPr>
              <a:cxnSpLocks/>
            </p:cNvCxnSpPr>
            <p:nvPr/>
          </p:nvCxnSpPr>
          <p:spPr>
            <a:xfrm>
              <a:off x="1858445" y="4234412"/>
              <a:ext cx="252000" cy="962"/>
            </a:xfrm>
            <a:prstGeom prst="line">
              <a:avLst/>
            </a:pr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7B488BF-86B4-D8C1-941E-C054FB8922FA}"/>
                </a:ext>
              </a:extLst>
            </p:cNvPr>
            <p:cNvGrpSpPr/>
            <p:nvPr/>
          </p:nvGrpSpPr>
          <p:grpSpPr>
            <a:xfrm>
              <a:off x="1587750" y="4449602"/>
              <a:ext cx="4394612" cy="360147"/>
              <a:chOff x="1537393" y="4188565"/>
              <a:chExt cx="3166092" cy="360147"/>
            </a:xfrm>
          </p:grpSpPr>
          <p:sp>
            <p:nvSpPr>
              <p:cNvPr id="104" name="Line 21">
                <a:extLst>
                  <a:ext uri="{FF2B5EF4-FFF2-40B4-BE49-F238E27FC236}">
                    <a16:creationId xmlns:a16="http://schemas.microsoft.com/office/drawing/2014/main" id="{45469FFF-85DD-EDDD-B3B7-CE104D91F527}"/>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390B6AC6-15E0-B1FA-2E08-B7B358F6E794}"/>
                  </a:ext>
                </a:extLst>
              </p:cNvPr>
              <p:cNvSpPr txBox="1"/>
              <p:nvPr/>
            </p:nvSpPr>
            <p:spPr>
              <a:xfrm>
                <a:off x="4505476"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48</a:t>
                </a:r>
              </a:p>
            </p:txBody>
          </p:sp>
          <p:sp>
            <p:nvSpPr>
              <p:cNvPr id="106" name="Line 21">
                <a:extLst>
                  <a:ext uri="{FF2B5EF4-FFF2-40B4-BE49-F238E27FC236}">
                    <a16:creationId xmlns:a16="http://schemas.microsoft.com/office/drawing/2014/main" id="{7CC21540-44E9-E0E5-F70A-BFCB9000EE15}"/>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A87CCBB9-60F1-0B4D-1407-EC5CB431679F}"/>
                  </a:ext>
                </a:extLst>
              </p:cNvPr>
              <p:cNvSpPr txBox="1"/>
              <p:nvPr/>
            </p:nvSpPr>
            <p:spPr>
              <a:xfrm>
                <a:off x="4129838"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42</a:t>
                </a:r>
              </a:p>
            </p:txBody>
          </p:sp>
          <p:sp>
            <p:nvSpPr>
              <p:cNvPr id="108" name="Line 21">
                <a:extLst>
                  <a:ext uri="{FF2B5EF4-FFF2-40B4-BE49-F238E27FC236}">
                    <a16:creationId xmlns:a16="http://schemas.microsoft.com/office/drawing/2014/main" id="{A10853C7-70DC-A3A5-9861-C655DA30A8FD}"/>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D437D43A-1A93-3F62-0CE4-A5D6B7BC64B8}"/>
                  </a:ext>
                </a:extLst>
              </p:cNvPr>
              <p:cNvSpPr txBox="1"/>
              <p:nvPr/>
            </p:nvSpPr>
            <p:spPr>
              <a:xfrm>
                <a:off x="3754201"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36</a:t>
                </a:r>
              </a:p>
            </p:txBody>
          </p:sp>
          <p:sp>
            <p:nvSpPr>
              <p:cNvPr id="110" name="Line 21">
                <a:extLst>
                  <a:ext uri="{FF2B5EF4-FFF2-40B4-BE49-F238E27FC236}">
                    <a16:creationId xmlns:a16="http://schemas.microsoft.com/office/drawing/2014/main" id="{42FFFBE8-3D23-EB01-AC85-F523E783BB7D}"/>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89E5A0BD-1B51-285C-275B-66BDB94F95E2}"/>
                  </a:ext>
                </a:extLst>
              </p:cNvPr>
              <p:cNvSpPr txBox="1"/>
              <p:nvPr/>
            </p:nvSpPr>
            <p:spPr>
              <a:xfrm>
                <a:off x="3378564"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30</a:t>
                </a:r>
              </a:p>
            </p:txBody>
          </p:sp>
          <p:sp>
            <p:nvSpPr>
              <p:cNvPr id="112" name="Line 21">
                <a:extLst>
                  <a:ext uri="{FF2B5EF4-FFF2-40B4-BE49-F238E27FC236}">
                    <a16:creationId xmlns:a16="http://schemas.microsoft.com/office/drawing/2014/main" id="{5466157A-C9EE-C2DD-638B-1E57F6A07A05}"/>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47654BFB-F634-EDA0-E8FF-B9A8FCEDC84F}"/>
                  </a:ext>
                </a:extLst>
              </p:cNvPr>
              <p:cNvSpPr txBox="1"/>
              <p:nvPr/>
            </p:nvSpPr>
            <p:spPr>
              <a:xfrm>
                <a:off x="3002927"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24</a:t>
                </a:r>
              </a:p>
            </p:txBody>
          </p:sp>
          <p:sp>
            <p:nvSpPr>
              <p:cNvPr id="114" name="Line 21">
                <a:extLst>
                  <a:ext uri="{FF2B5EF4-FFF2-40B4-BE49-F238E27FC236}">
                    <a16:creationId xmlns:a16="http://schemas.microsoft.com/office/drawing/2014/main" id="{4ECA08BC-40B0-8E2C-C5E8-E9065C5BD54A}"/>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7C9CF8F8-0A7C-5FD6-F829-262B3D65A0A4}"/>
                  </a:ext>
                </a:extLst>
              </p:cNvPr>
              <p:cNvSpPr txBox="1"/>
              <p:nvPr/>
            </p:nvSpPr>
            <p:spPr>
              <a:xfrm>
                <a:off x="2627289"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18</a:t>
                </a:r>
              </a:p>
            </p:txBody>
          </p:sp>
          <p:sp>
            <p:nvSpPr>
              <p:cNvPr id="116" name="Line 21">
                <a:extLst>
                  <a:ext uri="{FF2B5EF4-FFF2-40B4-BE49-F238E27FC236}">
                    <a16:creationId xmlns:a16="http://schemas.microsoft.com/office/drawing/2014/main" id="{94F18153-B78C-B3EC-AA7A-8FBB9ECFDF10}"/>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E3174C3-8020-B41E-3D2E-2C174D52767A}"/>
                  </a:ext>
                </a:extLst>
              </p:cNvPr>
              <p:cNvSpPr txBox="1"/>
              <p:nvPr/>
            </p:nvSpPr>
            <p:spPr>
              <a:xfrm>
                <a:off x="2251653"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118" name="Line 21">
                <a:extLst>
                  <a:ext uri="{FF2B5EF4-FFF2-40B4-BE49-F238E27FC236}">
                    <a16:creationId xmlns:a16="http://schemas.microsoft.com/office/drawing/2014/main" id="{38B64DCE-1648-B1BC-1AC5-E69F2EABCC41}"/>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93CAF063-AC86-949F-DCC6-E6DAF04DF5D3}"/>
                  </a:ext>
                </a:extLst>
              </p:cNvPr>
              <p:cNvSpPr txBox="1"/>
              <p:nvPr/>
            </p:nvSpPr>
            <p:spPr>
              <a:xfrm>
                <a:off x="1912261" y="4260565"/>
                <a:ext cx="125518"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120" name="Line 21">
                <a:extLst>
                  <a:ext uri="{FF2B5EF4-FFF2-40B4-BE49-F238E27FC236}">
                    <a16:creationId xmlns:a16="http://schemas.microsoft.com/office/drawing/2014/main" id="{F3E5E918-8CDF-3F63-CFCD-A464816DC3C7}"/>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BB61FB28-6B2C-F9A6-0010-0525A7FB27FF}"/>
                  </a:ext>
                </a:extLst>
              </p:cNvPr>
              <p:cNvSpPr txBox="1"/>
              <p:nvPr/>
            </p:nvSpPr>
            <p:spPr>
              <a:xfrm>
                <a:off x="1537393" y="4260565"/>
                <a:ext cx="123981"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16" name="TextBox 15">
              <a:extLst>
                <a:ext uri="{FF2B5EF4-FFF2-40B4-BE49-F238E27FC236}">
                  <a16:creationId xmlns:a16="http://schemas.microsoft.com/office/drawing/2014/main" id="{18E412D5-A0F0-92B9-537D-E99AB0156D08}"/>
                </a:ext>
              </a:extLst>
            </p:cNvPr>
            <p:cNvSpPr txBox="1"/>
            <p:nvPr/>
          </p:nvSpPr>
          <p:spPr>
            <a:xfrm>
              <a:off x="2272047" y="4754878"/>
              <a:ext cx="2877711" cy="307777"/>
            </a:xfrm>
            <a:prstGeom prst="rect">
              <a:avLst/>
            </a:prstGeom>
            <a:noFill/>
          </p:spPr>
          <p:txBody>
            <a:bodyPr wrap="none" rtlCol="0">
              <a:spAutoFit/>
            </a:bodyPr>
            <a:lstStyle/>
            <a:p>
              <a:pPr algn="ctr"/>
              <a:r>
                <a:rPr lang="ja-JP" sz="1400" dirty="0">
                  <a:solidFill>
                    <a:schemeClr val="tx1"/>
                  </a:solidFill>
                </a:rPr>
                <a:t>無作為化からの経過観察期間、月</a:t>
              </a:r>
            </a:p>
          </p:txBody>
        </p:sp>
        <p:grpSp>
          <p:nvGrpSpPr>
            <p:cNvPr id="17" name="Group 16">
              <a:extLst>
                <a:ext uri="{FF2B5EF4-FFF2-40B4-BE49-F238E27FC236}">
                  <a16:creationId xmlns:a16="http://schemas.microsoft.com/office/drawing/2014/main" id="{B51C24B3-E799-66D0-1753-98C4D0E01843}"/>
                </a:ext>
              </a:extLst>
            </p:cNvPr>
            <p:cNvGrpSpPr/>
            <p:nvPr/>
          </p:nvGrpSpPr>
          <p:grpSpPr>
            <a:xfrm>
              <a:off x="1648362" y="2479472"/>
              <a:ext cx="4176000" cy="252000"/>
              <a:chOff x="3476625" y="3276600"/>
              <a:chExt cx="5240664" cy="300600"/>
            </a:xfrm>
          </p:grpSpPr>
          <p:sp>
            <p:nvSpPr>
              <p:cNvPr id="98" name="Freeform: Shape 147">
                <a:extLst>
                  <a:ext uri="{FF2B5EF4-FFF2-40B4-BE49-F238E27FC236}">
                    <a16:creationId xmlns:a16="http://schemas.microsoft.com/office/drawing/2014/main" id="{9AC25286-7265-2497-4C54-53ACEB064339}"/>
                  </a:ext>
                </a:extLst>
              </p:cNvPr>
              <p:cNvSpPr/>
              <p:nvPr/>
            </p:nvSpPr>
            <p:spPr>
              <a:xfrm>
                <a:off x="3476625" y="3321822"/>
                <a:ext cx="5240664" cy="218042"/>
              </a:xfrm>
              <a:custGeom>
                <a:avLst/>
                <a:gdLst>
                  <a:gd name="connsiteX0" fmla="*/ 5240665 w 5240664"/>
                  <a:gd name="connsiteY0" fmla="*/ 218043 h 218042"/>
                  <a:gd name="connsiteX1" fmla="*/ 1717558 w 5240664"/>
                  <a:gd name="connsiteY1" fmla="*/ 218043 h 218042"/>
                  <a:gd name="connsiteX2" fmla="*/ 1717558 w 5240664"/>
                  <a:gd name="connsiteY2" fmla="*/ 0 h 218042"/>
                  <a:gd name="connsiteX3" fmla="*/ 0 w 5240664"/>
                  <a:gd name="connsiteY3" fmla="*/ 0 h 218042"/>
                </a:gdLst>
                <a:ahLst/>
                <a:cxnLst>
                  <a:cxn ang="0">
                    <a:pos x="connsiteX0" y="connsiteY0"/>
                  </a:cxn>
                  <a:cxn ang="0">
                    <a:pos x="connsiteX1" y="connsiteY1"/>
                  </a:cxn>
                  <a:cxn ang="0">
                    <a:pos x="connsiteX2" y="connsiteY2"/>
                  </a:cxn>
                  <a:cxn ang="0">
                    <a:pos x="connsiteX3" y="connsiteY3"/>
                  </a:cxn>
                </a:cxnLst>
                <a:rect l="l" t="t" r="r" b="b"/>
                <a:pathLst>
                  <a:path w="5240664" h="218042">
                    <a:moveTo>
                      <a:pt x="5240665" y="218043"/>
                    </a:moveTo>
                    <a:lnTo>
                      <a:pt x="1717558" y="218043"/>
                    </a:lnTo>
                    <a:lnTo>
                      <a:pt x="1717558" y="0"/>
                    </a:lnTo>
                    <a:lnTo>
                      <a:pt x="0" y="0"/>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148">
                <a:extLst>
                  <a:ext uri="{FF2B5EF4-FFF2-40B4-BE49-F238E27FC236}">
                    <a16:creationId xmlns:a16="http://schemas.microsoft.com/office/drawing/2014/main" id="{73BAE5AB-58FD-902E-27DE-9C54CB3580CA}"/>
                  </a:ext>
                </a:extLst>
              </p:cNvPr>
              <p:cNvSpPr/>
              <p:nvPr/>
            </p:nvSpPr>
            <p:spPr>
              <a:xfrm>
                <a:off x="3648763" y="32766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149">
                <a:extLst>
                  <a:ext uri="{FF2B5EF4-FFF2-40B4-BE49-F238E27FC236}">
                    <a16:creationId xmlns:a16="http://schemas.microsoft.com/office/drawing/2014/main" id="{A75F55F2-6E85-A0C5-6361-D62C6B68D7CE}"/>
                  </a:ext>
                </a:extLst>
              </p:cNvPr>
              <p:cNvSpPr/>
              <p:nvPr/>
            </p:nvSpPr>
            <p:spPr>
              <a:xfrm>
                <a:off x="5953829" y="3505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150">
                <a:extLst>
                  <a:ext uri="{FF2B5EF4-FFF2-40B4-BE49-F238E27FC236}">
                    <a16:creationId xmlns:a16="http://schemas.microsoft.com/office/drawing/2014/main" id="{859F1B2B-9783-3417-BD1E-117BD6174FC6}"/>
                  </a:ext>
                </a:extLst>
              </p:cNvPr>
              <p:cNvSpPr/>
              <p:nvPr/>
            </p:nvSpPr>
            <p:spPr>
              <a:xfrm>
                <a:off x="6277679" y="3505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151">
                <a:extLst>
                  <a:ext uri="{FF2B5EF4-FFF2-40B4-BE49-F238E27FC236}">
                    <a16:creationId xmlns:a16="http://schemas.microsoft.com/office/drawing/2014/main" id="{729F2659-98FB-CFEC-398F-BA96232465FE}"/>
                  </a:ext>
                </a:extLst>
              </p:cNvPr>
              <p:cNvSpPr/>
              <p:nvPr/>
            </p:nvSpPr>
            <p:spPr>
              <a:xfrm>
                <a:off x="6620579" y="3505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152">
                <a:extLst>
                  <a:ext uri="{FF2B5EF4-FFF2-40B4-BE49-F238E27FC236}">
                    <a16:creationId xmlns:a16="http://schemas.microsoft.com/office/drawing/2014/main" id="{92FA63A8-EB7D-8812-2B9E-C674F183A73F}"/>
                  </a:ext>
                </a:extLst>
              </p:cNvPr>
              <p:cNvSpPr/>
              <p:nvPr/>
            </p:nvSpPr>
            <p:spPr>
              <a:xfrm>
                <a:off x="6792029" y="3505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8" name="Group 17">
              <a:extLst>
                <a:ext uri="{FF2B5EF4-FFF2-40B4-BE49-F238E27FC236}">
                  <a16:creationId xmlns:a16="http://schemas.microsoft.com/office/drawing/2014/main" id="{3F5C1210-1C0F-D350-9189-5FB2E66CEB01}"/>
                </a:ext>
              </a:extLst>
            </p:cNvPr>
            <p:cNvGrpSpPr/>
            <p:nvPr/>
          </p:nvGrpSpPr>
          <p:grpSpPr>
            <a:xfrm>
              <a:off x="1648362" y="2518800"/>
              <a:ext cx="4176000" cy="193776"/>
              <a:chOff x="3476625" y="3305174"/>
              <a:chExt cx="5236968" cy="249718"/>
            </a:xfrm>
          </p:grpSpPr>
          <p:sp>
            <p:nvSpPr>
              <p:cNvPr id="19" name="Freeform: Shape 67">
                <a:extLst>
                  <a:ext uri="{FF2B5EF4-FFF2-40B4-BE49-F238E27FC236}">
                    <a16:creationId xmlns:a16="http://schemas.microsoft.com/office/drawing/2014/main" id="{97EBD52F-69FF-8F2C-CBD1-5D9BE4F35A11}"/>
                  </a:ext>
                </a:extLst>
              </p:cNvPr>
              <p:cNvSpPr/>
              <p:nvPr/>
            </p:nvSpPr>
            <p:spPr>
              <a:xfrm>
                <a:off x="3476625" y="3305174"/>
                <a:ext cx="5236968" cy="249718"/>
              </a:xfrm>
              <a:custGeom>
                <a:avLst/>
                <a:gdLst>
                  <a:gd name="connsiteX0" fmla="*/ 5236969 w 5236968"/>
                  <a:gd name="connsiteY0" fmla="*/ 249719 h 249718"/>
                  <a:gd name="connsiteX1" fmla="*/ 4898060 w 5236968"/>
                  <a:gd name="connsiteY1" fmla="*/ 249719 h 249718"/>
                  <a:gd name="connsiteX2" fmla="*/ 4898060 w 5236968"/>
                  <a:gd name="connsiteY2" fmla="*/ 199775 h 249718"/>
                  <a:gd name="connsiteX3" fmla="*/ 4263066 w 5236968"/>
                  <a:gd name="connsiteY3" fmla="*/ 199775 h 249718"/>
                  <a:gd name="connsiteX4" fmla="*/ 4263066 w 5236968"/>
                  <a:gd name="connsiteY4" fmla="*/ 181938 h 249718"/>
                  <a:gd name="connsiteX5" fmla="*/ 3410445 w 5236968"/>
                  <a:gd name="connsiteY5" fmla="*/ 181938 h 249718"/>
                  <a:gd name="connsiteX6" fmla="*/ 3410445 w 5236968"/>
                  <a:gd name="connsiteY6" fmla="*/ 167669 h 249718"/>
                  <a:gd name="connsiteX7" fmla="*/ 3267752 w 5236968"/>
                  <a:gd name="connsiteY7" fmla="*/ 167669 h 249718"/>
                  <a:gd name="connsiteX8" fmla="*/ 3267752 w 5236968"/>
                  <a:gd name="connsiteY8" fmla="*/ 153399 h 249718"/>
                  <a:gd name="connsiteX9" fmla="*/ 3089386 w 5236968"/>
                  <a:gd name="connsiteY9" fmla="*/ 153399 h 249718"/>
                  <a:gd name="connsiteX10" fmla="*/ 3089386 w 5236968"/>
                  <a:gd name="connsiteY10" fmla="*/ 139129 h 249718"/>
                  <a:gd name="connsiteX11" fmla="*/ 2771880 w 5236968"/>
                  <a:gd name="connsiteY11" fmla="*/ 139129 h 249718"/>
                  <a:gd name="connsiteX12" fmla="*/ 2771880 w 5236968"/>
                  <a:gd name="connsiteY12" fmla="*/ 124859 h 249718"/>
                  <a:gd name="connsiteX13" fmla="*/ 2179692 w 5236968"/>
                  <a:gd name="connsiteY13" fmla="*/ 124859 h 249718"/>
                  <a:gd name="connsiteX14" fmla="*/ 2179692 w 5236968"/>
                  <a:gd name="connsiteY14" fmla="*/ 121292 h 249718"/>
                  <a:gd name="connsiteX15" fmla="*/ 2133314 w 5236968"/>
                  <a:gd name="connsiteY15" fmla="*/ 121292 h 249718"/>
                  <a:gd name="connsiteX16" fmla="*/ 2133314 w 5236968"/>
                  <a:gd name="connsiteY16" fmla="*/ 99888 h 249718"/>
                  <a:gd name="connsiteX17" fmla="*/ 2040560 w 5236968"/>
                  <a:gd name="connsiteY17" fmla="*/ 99888 h 249718"/>
                  <a:gd name="connsiteX18" fmla="*/ 2040560 w 5236968"/>
                  <a:gd name="connsiteY18" fmla="*/ 92753 h 249718"/>
                  <a:gd name="connsiteX19" fmla="*/ 1327080 w 5236968"/>
                  <a:gd name="connsiteY19" fmla="*/ 92753 h 249718"/>
                  <a:gd name="connsiteX20" fmla="*/ 1327080 w 5236968"/>
                  <a:gd name="connsiteY20" fmla="*/ 85618 h 249718"/>
                  <a:gd name="connsiteX21" fmla="*/ 1309240 w 5236968"/>
                  <a:gd name="connsiteY21" fmla="*/ 85618 h 249718"/>
                  <a:gd name="connsiteX22" fmla="*/ 1309240 w 5236968"/>
                  <a:gd name="connsiteY22" fmla="*/ 71348 h 249718"/>
                  <a:gd name="connsiteX23" fmla="*/ 1184386 w 5236968"/>
                  <a:gd name="connsiteY23" fmla="*/ 71348 h 249718"/>
                  <a:gd name="connsiteX24" fmla="*/ 1184386 w 5236968"/>
                  <a:gd name="connsiteY24" fmla="*/ 67780 h 249718"/>
                  <a:gd name="connsiteX25" fmla="*/ 774129 w 5236968"/>
                  <a:gd name="connsiteY25" fmla="*/ 67780 h 249718"/>
                  <a:gd name="connsiteX26" fmla="*/ 774129 w 5236968"/>
                  <a:gd name="connsiteY26" fmla="*/ 49944 h 249718"/>
                  <a:gd name="connsiteX27" fmla="*/ 756292 w 5236968"/>
                  <a:gd name="connsiteY27" fmla="*/ 49944 h 249718"/>
                  <a:gd name="connsiteX28" fmla="*/ 756292 w 5236968"/>
                  <a:gd name="connsiteY28" fmla="*/ 35674 h 249718"/>
                  <a:gd name="connsiteX29" fmla="*/ 688512 w 5236968"/>
                  <a:gd name="connsiteY29" fmla="*/ 35674 h 249718"/>
                  <a:gd name="connsiteX30" fmla="*/ 688512 w 5236968"/>
                  <a:gd name="connsiteY30" fmla="*/ 24972 h 249718"/>
                  <a:gd name="connsiteX31" fmla="*/ 574354 w 5236968"/>
                  <a:gd name="connsiteY31" fmla="*/ 24972 h 249718"/>
                  <a:gd name="connsiteX32" fmla="*/ 574354 w 5236968"/>
                  <a:gd name="connsiteY32" fmla="*/ 0 h 249718"/>
                  <a:gd name="connsiteX33" fmla="*/ 0 w 5236968"/>
                  <a:gd name="connsiteY33" fmla="*/ 0 h 24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6968" h="249718">
                    <a:moveTo>
                      <a:pt x="5236969" y="249719"/>
                    </a:moveTo>
                    <a:lnTo>
                      <a:pt x="4898060" y="249719"/>
                    </a:lnTo>
                    <a:lnTo>
                      <a:pt x="4898060" y="199775"/>
                    </a:lnTo>
                    <a:lnTo>
                      <a:pt x="4263066" y="199775"/>
                    </a:lnTo>
                    <a:lnTo>
                      <a:pt x="4263066" y="181938"/>
                    </a:lnTo>
                    <a:lnTo>
                      <a:pt x="3410445" y="181938"/>
                    </a:lnTo>
                    <a:lnTo>
                      <a:pt x="3410445" y="167669"/>
                    </a:lnTo>
                    <a:lnTo>
                      <a:pt x="3267752" y="167669"/>
                    </a:lnTo>
                    <a:lnTo>
                      <a:pt x="3267752" y="153399"/>
                    </a:lnTo>
                    <a:lnTo>
                      <a:pt x="3089386" y="153399"/>
                    </a:lnTo>
                    <a:lnTo>
                      <a:pt x="3089386" y="139129"/>
                    </a:lnTo>
                    <a:lnTo>
                      <a:pt x="2771880" y="139129"/>
                    </a:lnTo>
                    <a:lnTo>
                      <a:pt x="2771880" y="124859"/>
                    </a:lnTo>
                    <a:lnTo>
                      <a:pt x="2179692" y="124859"/>
                    </a:lnTo>
                    <a:lnTo>
                      <a:pt x="2179692" y="121292"/>
                    </a:lnTo>
                    <a:lnTo>
                      <a:pt x="2133314" y="121292"/>
                    </a:lnTo>
                    <a:lnTo>
                      <a:pt x="2133314" y="99888"/>
                    </a:lnTo>
                    <a:lnTo>
                      <a:pt x="2040560" y="99888"/>
                    </a:lnTo>
                    <a:lnTo>
                      <a:pt x="2040560" y="92753"/>
                    </a:lnTo>
                    <a:lnTo>
                      <a:pt x="1327080" y="92753"/>
                    </a:lnTo>
                    <a:lnTo>
                      <a:pt x="1327080" y="85618"/>
                    </a:lnTo>
                    <a:lnTo>
                      <a:pt x="1309240" y="85618"/>
                    </a:lnTo>
                    <a:lnTo>
                      <a:pt x="1309240" y="71348"/>
                    </a:lnTo>
                    <a:lnTo>
                      <a:pt x="1184386" y="71348"/>
                    </a:lnTo>
                    <a:lnTo>
                      <a:pt x="1184386" y="67780"/>
                    </a:lnTo>
                    <a:lnTo>
                      <a:pt x="774129" y="67780"/>
                    </a:lnTo>
                    <a:lnTo>
                      <a:pt x="774129" y="49944"/>
                    </a:lnTo>
                    <a:lnTo>
                      <a:pt x="756292" y="49944"/>
                    </a:lnTo>
                    <a:lnTo>
                      <a:pt x="756292" y="35674"/>
                    </a:lnTo>
                    <a:lnTo>
                      <a:pt x="688512" y="35674"/>
                    </a:lnTo>
                    <a:lnTo>
                      <a:pt x="688512" y="24972"/>
                    </a:lnTo>
                    <a:lnTo>
                      <a:pt x="574354" y="24972"/>
                    </a:lnTo>
                    <a:lnTo>
                      <a:pt x="574354" y="0"/>
                    </a:lnTo>
                    <a:lnTo>
                      <a:pt x="0" y="0"/>
                    </a:lnTo>
                  </a:path>
                </a:pathLst>
              </a:custGeom>
              <a:no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 name="Freeform: Shape 68">
                <a:extLst>
                  <a:ext uri="{FF2B5EF4-FFF2-40B4-BE49-F238E27FC236}">
                    <a16:creationId xmlns:a16="http://schemas.microsoft.com/office/drawing/2014/main" id="{BBE6FC82-570D-89ED-C616-2B19307225BB}"/>
                  </a:ext>
                </a:extLst>
              </p:cNvPr>
              <p:cNvSpPr/>
              <p:nvPr/>
            </p:nvSpPr>
            <p:spPr>
              <a:xfrm>
                <a:off x="4523089" y="3336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69">
                <a:extLst>
                  <a:ext uri="{FF2B5EF4-FFF2-40B4-BE49-F238E27FC236}">
                    <a16:creationId xmlns:a16="http://schemas.microsoft.com/office/drawing/2014/main" id="{5912C017-C59B-2986-48BF-F34569C79BF0}"/>
                  </a:ext>
                </a:extLst>
              </p:cNvPr>
              <p:cNvSpPr/>
              <p:nvPr/>
            </p:nvSpPr>
            <p:spPr>
              <a:xfrm>
                <a:off x="4618339" y="3336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 name="Freeform: Shape 70">
                <a:extLst>
                  <a:ext uri="{FF2B5EF4-FFF2-40B4-BE49-F238E27FC236}">
                    <a16:creationId xmlns:a16="http://schemas.microsoft.com/office/drawing/2014/main" id="{8250B269-DAAD-FF59-8267-3FF56D9C0E22}"/>
                  </a:ext>
                </a:extLst>
              </p:cNvPr>
              <p:cNvSpPr/>
              <p:nvPr/>
            </p:nvSpPr>
            <p:spPr>
              <a:xfrm>
                <a:off x="5139289" y="33739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 name="Freeform: Shape 71">
                <a:extLst>
                  <a:ext uri="{FF2B5EF4-FFF2-40B4-BE49-F238E27FC236}">
                    <a16:creationId xmlns:a16="http://schemas.microsoft.com/office/drawing/2014/main" id="{AD058667-7F25-C549-3611-88C4074E983A}"/>
                  </a:ext>
                </a:extLst>
              </p:cNvPr>
              <p:cNvSpPr/>
              <p:nvPr/>
            </p:nvSpPr>
            <p:spPr>
              <a:xfrm>
                <a:off x="5329789" y="33739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 name="Freeform: Shape 72">
                <a:extLst>
                  <a:ext uri="{FF2B5EF4-FFF2-40B4-BE49-F238E27FC236}">
                    <a16:creationId xmlns:a16="http://schemas.microsoft.com/office/drawing/2014/main" id="{7482551B-61AC-C4AC-44E5-488C71420ACA}"/>
                  </a:ext>
                </a:extLst>
              </p:cNvPr>
              <p:cNvSpPr/>
              <p:nvPr/>
            </p:nvSpPr>
            <p:spPr>
              <a:xfrm>
                <a:off x="5767939"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 name="Freeform: Shape 73">
                <a:extLst>
                  <a:ext uri="{FF2B5EF4-FFF2-40B4-BE49-F238E27FC236}">
                    <a16:creationId xmlns:a16="http://schemas.microsoft.com/office/drawing/2014/main" id="{4EE5035B-4DDD-594C-CC38-C9FD5DE63A47}"/>
                  </a:ext>
                </a:extLst>
              </p:cNvPr>
              <p:cNvSpPr/>
              <p:nvPr/>
            </p:nvSpPr>
            <p:spPr>
              <a:xfrm>
                <a:off x="5806039"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 name="Freeform: Shape 74">
                <a:extLst>
                  <a:ext uri="{FF2B5EF4-FFF2-40B4-BE49-F238E27FC236}">
                    <a16:creationId xmlns:a16="http://schemas.microsoft.com/office/drawing/2014/main" id="{F77ED23E-01B7-755B-553E-199E6C934B9B}"/>
                  </a:ext>
                </a:extLst>
              </p:cNvPr>
              <p:cNvSpPr/>
              <p:nvPr/>
            </p:nvSpPr>
            <p:spPr>
              <a:xfrm>
                <a:off x="5863189"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Freeform: Shape 75">
                <a:extLst>
                  <a:ext uri="{FF2B5EF4-FFF2-40B4-BE49-F238E27FC236}">
                    <a16:creationId xmlns:a16="http://schemas.microsoft.com/office/drawing/2014/main" id="{FCF90F36-DE2C-D3C4-DB1B-F8DC5981EAFB}"/>
                  </a:ext>
                </a:extLst>
              </p:cNvPr>
              <p:cNvSpPr/>
              <p:nvPr/>
            </p:nvSpPr>
            <p:spPr>
              <a:xfrm>
                <a:off x="59584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Freeform: Shape 76">
                <a:extLst>
                  <a:ext uri="{FF2B5EF4-FFF2-40B4-BE49-F238E27FC236}">
                    <a16:creationId xmlns:a16="http://schemas.microsoft.com/office/drawing/2014/main" id="{0C27CD3C-943E-2A47-2104-BD6CCF6C984B}"/>
                  </a:ext>
                </a:extLst>
              </p:cNvPr>
              <p:cNvSpPr/>
              <p:nvPr/>
            </p:nvSpPr>
            <p:spPr>
              <a:xfrm>
                <a:off x="60346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Freeform: Shape 77">
                <a:extLst>
                  <a:ext uri="{FF2B5EF4-FFF2-40B4-BE49-F238E27FC236}">
                    <a16:creationId xmlns:a16="http://schemas.microsoft.com/office/drawing/2014/main" id="{9A2AB975-FEC0-1B16-C446-7B507AC023E4}"/>
                  </a:ext>
                </a:extLst>
              </p:cNvPr>
              <p:cNvSpPr/>
              <p:nvPr/>
            </p:nvSpPr>
            <p:spPr>
              <a:xfrm>
                <a:off x="60727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Freeform: Shape 78">
                <a:extLst>
                  <a:ext uri="{FF2B5EF4-FFF2-40B4-BE49-F238E27FC236}">
                    <a16:creationId xmlns:a16="http://schemas.microsoft.com/office/drawing/2014/main" id="{D09ADBC5-DC3C-E720-A8C2-CB3A7B02CC16}"/>
                  </a:ext>
                </a:extLst>
              </p:cNvPr>
              <p:cNvSpPr/>
              <p:nvPr/>
            </p:nvSpPr>
            <p:spPr>
              <a:xfrm>
                <a:off x="609179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 name="Freeform: Shape 79">
                <a:extLst>
                  <a:ext uri="{FF2B5EF4-FFF2-40B4-BE49-F238E27FC236}">
                    <a16:creationId xmlns:a16="http://schemas.microsoft.com/office/drawing/2014/main" id="{00093503-3F8D-8336-D42E-4D80DA4965A4}"/>
                  </a:ext>
                </a:extLst>
              </p:cNvPr>
              <p:cNvSpPr/>
              <p:nvPr/>
            </p:nvSpPr>
            <p:spPr>
              <a:xfrm>
                <a:off x="61108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Freeform: Shape 80">
                <a:extLst>
                  <a:ext uri="{FF2B5EF4-FFF2-40B4-BE49-F238E27FC236}">
                    <a16:creationId xmlns:a16="http://schemas.microsoft.com/office/drawing/2014/main" id="{F119FC2F-5FEA-7BE7-4B28-F4671A5EF457}"/>
                  </a:ext>
                </a:extLst>
              </p:cNvPr>
              <p:cNvSpPr/>
              <p:nvPr/>
            </p:nvSpPr>
            <p:spPr>
              <a:xfrm>
                <a:off x="612989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Freeform: Shape 81">
                <a:extLst>
                  <a:ext uri="{FF2B5EF4-FFF2-40B4-BE49-F238E27FC236}">
                    <a16:creationId xmlns:a16="http://schemas.microsoft.com/office/drawing/2014/main" id="{C01D71D5-7B2F-C7AA-79F7-3A481EFE87B6}"/>
                  </a:ext>
                </a:extLst>
              </p:cNvPr>
              <p:cNvSpPr/>
              <p:nvPr/>
            </p:nvSpPr>
            <p:spPr>
              <a:xfrm>
                <a:off x="61489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Freeform: Shape 82">
                <a:extLst>
                  <a:ext uri="{FF2B5EF4-FFF2-40B4-BE49-F238E27FC236}">
                    <a16:creationId xmlns:a16="http://schemas.microsoft.com/office/drawing/2014/main" id="{BCF1225F-A09C-C342-9E02-15EE13895E88}"/>
                  </a:ext>
                </a:extLst>
              </p:cNvPr>
              <p:cNvSpPr/>
              <p:nvPr/>
            </p:nvSpPr>
            <p:spPr>
              <a:xfrm>
                <a:off x="616799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Freeform: Shape 83">
                <a:extLst>
                  <a:ext uri="{FF2B5EF4-FFF2-40B4-BE49-F238E27FC236}">
                    <a16:creationId xmlns:a16="http://schemas.microsoft.com/office/drawing/2014/main" id="{EEF745ED-5C2D-B919-E144-9C7C00E64421}"/>
                  </a:ext>
                </a:extLst>
              </p:cNvPr>
              <p:cNvSpPr/>
              <p:nvPr/>
            </p:nvSpPr>
            <p:spPr>
              <a:xfrm>
                <a:off x="61870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Freeform: Shape 84">
                <a:extLst>
                  <a:ext uri="{FF2B5EF4-FFF2-40B4-BE49-F238E27FC236}">
                    <a16:creationId xmlns:a16="http://schemas.microsoft.com/office/drawing/2014/main" id="{834E5649-29D0-CF4B-C916-88F2D86DC0D5}"/>
                  </a:ext>
                </a:extLst>
              </p:cNvPr>
              <p:cNvSpPr/>
              <p:nvPr/>
            </p:nvSpPr>
            <p:spPr>
              <a:xfrm>
                <a:off x="620609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Freeform: Shape 85">
                <a:extLst>
                  <a:ext uri="{FF2B5EF4-FFF2-40B4-BE49-F238E27FC236}">
                    <a16:creationId xmlns:a16="http://schemas.microsoft.com/office/drawing/2014/main" id="{4B645B96-4C64-D8A0-8374-C1C376079D3D}"/>
                  </a:ext>
                </a:extLst>
              </p:cNvPr>
              <p:cNvSpPr/>
              <p:nvPr/>
            </p:nvSpPr>
            <p:spPr>
              <a:xfrm>
                <a:off x="62251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Freeform: Shape 86">
                <a:extLst>
                  <a:ext uri="{FF2B5EF4-FFF2-40B4-BE49-F238E27FC236}">
                    <a16:creationId xmlns:a16="http://schemas.microsoft.com/office/drawing/2014/main" id="{FCF4050F-3554-CAD6-DD10-B21C72A6FECD}"/>
                  </a:ext>
                </a:extLst>
              </p:cNvPr>
              <p:cNvSpPr/>
              <p:nvPr/>
            </p:nvSpPr>
            <p:spPr>
              <a:xfrm>
                <a:off x="6263240" y="34120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Freeform: Shape 87">
                <a:extLst>
                  <a:ext uri="{FF2B5EF4-FFF2-40B4-BE49-F238E27FC236}">
                    <a16:creationId xmlns:a16="http://schemas.microsoft.com/office/drawing/2014/main" id="{6AF3DB81-2858-75A1-DF2F-F236B2BE6BE1}"/>
                  </a:ext>
                </a:extLst>
              </p:cNvPr>
              <p:cNvSpPr/>
              <p:nvPr/>
            </p:nvSpPr>
            <p:spPr>
              <a:xfrm>
                <a:off x="6358490" y="34120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Freeform: Shape 88">
                <a:extLst>
                  <a:ext uri="{FF2B5EF4-FFF2-40B4-BE49-F238E27FC236}">
                    <a16:creationId xmlns:a16="http://schemas.microsoft.com/office/drawing/2014/main" id="{6C29AB1C-2D67-FAC5-1029-0C0EBD904D3A}"/>
                  </a:ext>
                </a:extLst>
              </p:cNvPr>
              <p:cNvSpPr/>
              <p:nvPr/>
            </p:nvSpPr>
            <p:spPr>
              <a:xfrm>
                <a:off x="6491840" y="34120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Freeform: Shape 89">
                <a:extLst>
                  <a:ext uri="{FF2B5EF4-FFF2-40B4-BE49-F238E27FC236}">
                    <a16:creationId xmlns:a16="http://schemas.microsoft.com/office/drawing/2014/main" id="{6D827D06-A053-D47F-5A5D-63CCBFFAEEBA}"/>
                  </a:ext>
                </a:extLst>
              </p:cNvPr>
              <p:cNvSpPr/>
              <p:nvPr/>
            </p:nvSpPr>
            <p:spPr>
              <a:xfrm>
                <a:off x="6548990"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90">
                <a:extLst>
                  <a:ext uri="{FF2B5EF4-FFF2-40B4-BE49-F238E27FC236}">
                    <a16:creationId xmlns:a16="http://schemas.microsoft.com/office/drawing/2014/main" id="{0F22B7DE-1A9B-B042-2D68-557016ADEDF1}"/>
                  </a:ext>
                </a:extLst>
              </p:cNvPr>
              <p:cNvSpPr/>
              <p:nvPr/>
            </p:nvSpPr>
            <p:spPr>
              <a:xfrm>
                <a:off x="6568040"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91">
                <a:extLst>
                  <a:ext uri="{FF2B5EF4-FFF2-40B4-BE49-F238E27FC236}">
                    <a16:creationId xmlns:a16="http://schemas.microsoft.com/office/drawing/2014/main" id="{28F9FEA0-633B-C3F1-7680-7079B6F00F71}"/>
                  </a:ext>
                </a:extLst>
              </p:cNvPr>
              <p:cNvSpPr/>
              <p:nvPr/>
            </p:nvSpPr>
            <p:spPr>
              <a:xfrm>
                <a:off x="658709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92">
                <a:extLst>
                  <a:ext uri="{FF2B5EF4-FFF2-40B4-BE49-F238E27FC236}">
                    <a16:creationId xmlns:a16="http://schemas.microsoft.com/office/drawing/2014/main" id="{C55BA326-14B8-66D8-A82D-8966A6EB1D2B}"/>
                  </a:ext>
                </a:extLst>
              </p:cNvPr>
              <p:cNvSpPr/>
              <p:nvPr/>
            </p:nvSpPr>
            <p:spPr>
              <a:xfrm>
                <a:off x="660614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93">
                <a:extLst>
                  <a:ext uri="{FF2B5EF4-FFF2-40B4-BE49-F238E27FC236}">
                    <a16:creationId xmlns:a16="http://schemas.microsoft.com/office/drawing/2014/main" id="{9B3FCDE3-AA94-0815-40C7-A0CC3F0AAA28}"/>
                  </a:ext>
                </a:extLst>
              </p:cNvPr>
              <p:cNvSpPr/>
              <p:nvPr/>
            </p:nvSpPr>
            <p:spPr>
              <a:xfrm>
                <a:off x="662519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94">
                <a:extLst>
                  <a:ext uri="{FF2B5EF4-FFF2-40B4-BE49-F238E27FC236}">
                    <a16:creationId xmlns:a16="http://schemas.microsoft.com/office/drawing/2014/main" id="{A13874E7-72C0-6C09-C06E-8B8DD78D56BB}"/>
                  </a:ext>
                </a:extLst>
              </p:cNvPr>
              <p:cNvSpPr/>
              <p:nvPr/>
            </p:nvSpPr>
            <p:spPr>
              <a:xfrm>
                <a:off x="664424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95">
                <a:extLst>
                  <a:ext uri="{FF2B5EF4-FFF2-40B4-BE49-F238E27FC236}">
                    <a16:creationId xmlns:a16="http://schemas.microsoft.com/office/drawing/2014/main" id="{9355FEDD-7D91-9E4F-4357-C65B7651CBF3}"/>
                  </a:ext>
                </a:extLst>
              </p:cNvPr>
              <p:cNvSpPr/>
              <p:nvPr/>
            </p:nvSpPr>
            <p:spPr>
              <a:xfrm>
                <a:off x="668234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96">
                <a:extLst>
                  <a:ext uri="{FF2B5EF4-FFF2-40B4-BE49-F238E27FC236}">
                    <a16:creationId xmlns:a16="http://schemas.microsoft.com/office/drawing/2014/main" id="{6D1039B7-4E37-312A-72ED-11E8B7E66276}"/>
                  </a:ext>
                </a:extLst>
              </p:cNvPr>
              <p:cNvSpPr/>
              <p:nvPr/>
            </p:nvSpPr>
            <p:spPr>
              <a:xfrm>
                <a:off x="672044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97">
                <a:extLst>
                  <a:ext uri="{FF2B5EF4-FFF2-40B4-BE49-F238E27FC236}">
                    <a16:creationId xmlns:a16="http://schemas.microsoft.com/office/drawing/2014/main" id="{C4934D13-7BD3-44DB-104D-B85453C5055F}"/>
                  </a:ext>
                </a:extLst>
              </p:cNvPr>
              <p:cNvSpPr/>
              <p:nvPr/>
            </p:nvSpPr>
            <p:spPr>
              <a:xfrm>
                <a:off x="673949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98">
                <a:extLst>
                  <a:ext uri="{FF2B5EF4-FFF2-40B4-BE49-F238E27FC236}">
                    <a16:creationId xmlns:a16="http://schemas.microsoft.com/office/drawing/2014/main" id="{8E078C02-2038-2CC8-D01A-FBFA685FCB9D}"/>
                  </a:ext>
                </a:extLst>
              </p:cNvPr>
              <p:cNvSpPr/>
              <p:nvPr/>
            </p:nvSpPr>
            <p:spPr>
              <a:xfrm>
                <a:off x="6774694" y="343918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99">
                <a:extLst>
                  <a:ext uri="{FF2B5EF4-FFF2-40B4-BE49-F238E27FC236}">
                    <a16:creationId xmlns:a16="http://schemas.microsoft.com/office/drawing/2014/main" id="{2A35C3E4-749B-A97D-D0F1-F754B54E5963}"/>
                  </a:ext>
                </a:extLst>
              </p:cNvPr>
              <p:cNvSpPr/>
              <p:nvPr/>
            </p:nvSpPr>
            <p:spPr>
              <a:xfrm>
                <a:off x="6812794" y="343918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100">
                <a:extLst>
                  <a:ext uri="{FF2B5EF4-FFF2-40B4-BE49-F238E27FC236}">
                    <a16:creationId xmlns:a16="http://schemas.microsoft.com/office/drawing/2014/main" id="{01038B8A-0A81-7B75-4A81-AB8B9B867021}"/>
                  </a:ext>
                </a:extLst>
              </p:cNvPr>
              <p:cNvSpPr/>
              <p:nvPr/>
            </p:nvSpPr>
            <p:spPr>
              <a:xfrm>
                <a:off x="6831844" y="343918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101">
                <a:extLst>
                  <a:ext uri="{FF2B5EF4-FFF2-40B4-BE49-F238E27FC236}">
                    <a16:creationId xmlns:a16="http://schemas.microsoft.com/office/drawing/2014/main" id="{30D52F01-10CA-4CE8-D2A8-57AC48992B87}"/>
                  </a:ext>
                </a:extLst>
              </p:cNvPr>
              <p:cNvSpPr/>
              <p:nvPr/>
            </p:nvSpPr>
            <p:spPr>
              <a:xfrm>
                <a:off x="6850894" y="343918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02">
                <a:extLst>
                  <a:ext uri="{FF2B5EF4-FFF2-40B4-BE49-F238E27FC236}">
                    <a16:creationId xmlns:a16="http://schemas.microsoft.com/office/drawing/2014/main" id="{2E681068-1308-CC46-1DB9-D94760667965}"/>
                  </a:ext>
                </a:extLst>
              </p:cNvPr>
              <p:cNvSpPr/>
              <p:nvPr/>
            </p:nvSpPr>
            <p:spPr>
              <a:xfrm>
                <a:off x="69051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03">
                <a:extLst>
                  <a:ext uri="{FF2B5EF4-FFF2-40B4-BE49-F238E27FC236}">
                    <a16:creationId xmlns:a16="http://schemas.microsoft.com/office/drawing/2014/main" id="{BBEAA7D5-92C2-5AF1-932F-5CFDBA420188}"/>
                  </a:ext>
                </a:extLst>
              </p:cNvPr>
              <p:cNvSpPr/>
              <p:nvPr/>
            </p:nvSpPr>
            <p:spPr>
              <a:xfrm>
                <a:off x="69241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04">
                <a:extLst>
                  <a:ext uri="{FF2B5EF4-FFF2-40B4-BE49-F238E27FC236}">
                    <a16:creationId xmlns:a16="http://schemas.microsoft.com/office/drawing/2014/main" id="{DE99D3E8-32C7-499D-3D4B-88762638A9D7}"/>
                  </a:ext>
                </a:extLst>
              </p:cNvPr>
              <p:cNvSpPr/>
              <p:nvPr/>
            </p:nvSpPr>
            <p:spPr>
              <a:xfrm>
                <a:off x="70194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105">
                <a:extLst>
                  <a:ext uri="{FF2B5EF4-FFF2-40B4-BE49-F238E27FC236}">
                    <a16:creationId xmlns:a16="http://schemas.microsoft.com/office/drawing/2014/main" id="{CE1C28A0-CD9D-F161-9873-C41F4451A1B5}"/>
                  </a:ext>
                </a:extLst>
              </p:cNvPr>
              <p:cNvSpPr/>
              <p:nvPr/>
            </p:nvSpPr>
            <p:spPr>
              <a:xfrm>
                <a:off x="70384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06">
                <a:extLst>
                  <a:ext uri="{FF2B5EF4-FFF2-40B4-BE49-F238E27FC236}">
                    <a16:creationId xmlns:a16="http://schemas.microsoft.com/office/drawing/2014/main" id="{9D73F46E-74CD-94B8-991D-88DE830F33DB}"/>
                  </a:ext>
                </a:extLst>
              </p:cNvPr>
              <p:cNvSpPr/>
              <p:nvPr/>
            </p:nvSpPr>
            <p:spPr>
              <a:xfrm>
                <a:off x="71337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07">
                <a:extLst>
                  <a:ext uri="{FF2B5EF4-FFF2-40B4-BE49-F238E27FC236}">
                    <a16:creationId xmlns:a16="http://schemas.microsoft.com/office/drawing/2014/main" id="{13102009-16A6-419A-D507-A9786085FCAF}"/>
                  </a:ext>
                </a:extLst>
              </p:cNvPr>
              <p:cNvSpPr/>
              <p:nvPr/>
            </p:nvSpPr>
            <p:spPr>
              <a:xfrm>
                <a:off x="71527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08">
                <a:extLst>
                  <a:ext uri="{FF2B5EF4-FFF2-40B4-BE49-F238E27FC236}">
                    <a16:creationId xmlns:a16="http://schemas.microsoft.com/office/drawing/2014/main" id="{F65946AE-188D-45EE-9FB1-812C0C45B937}"/>
                  </a:ext>
                </a:extLst>
              </p:cNvPr>
              <p:cNvSpPr/>
              <p:nvPr/>
            </p:nvSpPr>
            <p:spPr>
              <a:xfrm>
                <a:off x="71908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09">
                <a:extLst>
                  <a:ext uri="{FF2B5EF4-FFF2-40B4-BE49-F238E27FC236}">
                    <a16:creationId xmlns:a16="http://schemas.microsoft.com/office/drawing/2014/main" id="{9B41A564-4E68-80B6-7F9E-C3AD6D773551}"/>
                  </a:ext>
                </a:extLst>
              </p:cNvPr>
              <p:cNvSpPr/>
              <p:nvPr/>
            </p:nvSpPr>
            <p:spPr>
              <a:xfrm>
                <a:off x="72099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10">
                <a:extLst>
                  <a:ext uri="{FF2B5EF4-FFF2-40B4-BE49-F238E27FC236}">
                    <a16:creationId xmlns:a16="http://schemas.microsoft.com/office/drawing/2014/main" id="{9CAECA51-7408-2BDC-A08D-D556688CFCB1}"/>
                  </a:ext>
                </a:extLst>
              </p:cNvPr>
              <p:cNvSpPr/>
              <p:nvPr/>
            </p:nvSpPr>
            <p:spPr>
              <a:xfrm>
                <a:off x="72480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11">
                <a:extLst>
                  <a:ext uri="{FF2B5EF4-FFF2-40B4-BE49-F238E27FC236}">
                    <a16:creationId xmlns:a16="http://schemas.microsoft.com/office/drawing/2014/main" id="{D0BF81FA-28FF-4A90-8191-C970502EC245}"/>
                  </a:ext>
                </a:extLst>
              </p:cNvPr>
              <p:cNvSpPr/>
              <p:nvPr/>
            </p:nvSpPr>
            <p:spPr>
              <a:xfrm>
                <a:off x="72861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12">
                <a:extLst>
                  <a:ext uri="{FF2B5EF4-FFF2-40B4-BE49-F238E27FC236}">
                    <a16:creationId xmlns:a16="http://schemas.microsoft.com/office/drawing/2014/main" id="{4E2713A6-6BC6-F90F-EF3E-5BB26AD39AD9}"/>
                  </a:ext>
                </a:extLst>
              </p:cNvPr>
              <p:cNvSpPr/>
              <p:nvPr/>
            </p:nvSpPr>
            <p:spPr>
              <a:xfrm>
                <a:off x="73242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13">
                <a:extLst>
                  <a:ext uri="{FF2B5EF4-FFF2-40B4-BE49-F238E27FC236}">
                    <a16:creationId xmlns:a16="http://schemas.microsoft.com/office/drawing/2014/main" id="{5A2CF1C3-C94B-856C-3FD2-181A0193AD21}"/>
                  </a:ext>
                </a:extLst>
              </p:cNvPr>
              <p:cNvSpPr/>
              <p:nvPr/>
            </p:nvSpPr>
            <p:spPr>
              <a:xfrm>
                <a:off x="73623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14">
                <a:extLst>
                  <a:ext uri="{FF2B5EF4-FFF2-40B4-BE49-F238E27FC236}">
                    <a16:creationId xmlns:a16="http://schemas.microsoft.com/office/drawing/2014/main" id="{DD9C0E58-D04A-2C5A-26C2-119368058FAA}"/>
                  </a:ext>
                </a:extLst>
              </p:cNvPr>
              <p:cNvSpPr/>
              <p:nvPr/>
            </p:nvSpPr>
            <p:spPr>
              <a:xfrm>
                <a:off x="73813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15">
                <a:extLst>
                  <a:ext uri="{FF2B5EF4-FFF2-40B4-BE49-F238E27FC236}">
                    <a16:creationId xmlns:a16="http://schemas.microsoft.com/office/drawing/2014/main" id="{F5BF541C-77E8-6577-8ABF-81928E31FF77}"/>
                  </a:ext>
                </a:extLst>
              </p:cNvPr>
              <p:cNvSpPr/>
              <p:nvPr/>
            </p:nvSpPr>
            <p:spPr>
              <a:xfrm>
                <a:off x="74004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16">
                <a:extLst>
                  <a:ext uri="{FF2B5EF4-FFF2-40B4-BE49-F238E27FC236}">
                    <a16:creationId xmlns:a16="http://schemas.microsoft.com/office/drawing/2014/main" id="{DAD2503E-3739-A3B5-D7B9-79E807308177}"/>
                  </a:ext>
                </a:extLst>
              </p:cNvPr>
              <p:cNvSpPr/>
              <p:nvPr/>
            </p:nvSpPr>
            <p:spPr>
              <a:xfrm>
                <a:off x="74194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17">
                <a:extLst>
                  <a:ext uri="{FF2B5EF4-FFF2-40B4-BE49-F238E27FC236}">
                    <a16:creationId xmlns:a16="http://schemas.microsoft.com/office/drawing/2014/main" id="{8C627D86-340C-0430-E4FC-E65AF61D8962}"/>
                  </a:ext>
                </a:extLst>
              </p:cNvPr>
              <p:cNvSpPr/>
              <p:nvPr/>
            </p:nvSpPr>
            <p:spPr>
              <a:xfrm>
                <a:off x="74385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18">
                <a:extLst>
                  <a:ext uri="{FF2B5EF4-FFF2-40B4-BE49-F238E27FC236}">
                    <a16:creationId xmlns:a16="http://schemas.microsoft.com/office/drawing/2014/main" id="{3255B8BB-6ED2-50F1-447D-9BA264EA2B71}"/>
                  </a:ext>
                </a:extLst>
              </p:cNvPr>
              <p:cNvSpPr/>
              <p:nvPr/>
            </p:nvSpPr>
            <p:spPr>
              <a:xfrm>
                <a:off x="74575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19">
                <a:extLst>
                  <a:ext uri="{FF2B5EF4-FFF2-40B4-BE49-F238E27FC236}">
                    <a16:creationId xmlns:a16="http://schemas.microsoft.com/office/drawing/2014/main" id="{5D8BC92F-B321-9157-AA58-D2D1C8AAAD6D}"/>
                  </a:ext>
                </a:extLst>
              </p:cNvPr>
              <p:cNvSpPr/>
              <p:nvPr/>
            </p:nvSpPr>
            <p:spPr>
              <a:xfrm>
                <a:off x="74766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20">
                <a:extLst>
                  <a:ext uri="{FF2B5EF4-FFF2-40B4-BE49-F238E27FC236}">
                    <a16:creationId xmlns:a16="http://schemas.microsoft.com/office/drawing/2014/main" id="{B478D565-D5D7-34AC-6D29-C9070147A90C}"/>
                  </a:ext>
                </a:extLst>
              </p:cNvPr>
              <p:cNvSpPr/>
              <p:nvPr/>
            </p:nvSpPr>
            <p:spPr>
              <a:xfrm>
                <a:off x="74956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21">
                <a:extLst>
                  <a:ext uri="{FF2B5EF4-FFF2-40B4-BE49-F238E27FC236}">
                    <a16:creationId xmlns:a16="http://schemas.microsoft.com/office/drawing/2014/main" id="{F680BDAA-7F83-AA3E-4533-FE5A3D840AB7}"/>
                  </a:ext>
                </a:extLst>
              </p:cNvPr>
              <p:cNvSpPr/>
              <p:nvPr/>
            </p:nvSpPr>
            <p:spPr>
              <a:xfrm>
                <a:off x="75337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22">
                <a:extLst>
                  <a:ext uri="{FF2B5EF4-FFF2-40B4-BE49-F238E27FC236}">
                    <a16:creationId xmlns:a16="http://schemas.microsoft.com/office/drawing/2014/main" id="{FFE78683-40FF-690D-51C1-288CBC2C8566}"/>
                  </a:ext>
                </a:extLst>
              </p:cNvPr>
              <p:cNvSpPr/>
              <p:nvPr/>
            </p:nvSpPr>
            <p:spPr>
              <a:xfrm>
                <a:off x="75718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23">
                <a:extLst>
                  <a:ext uri="{FF2B5EF4-FFF2-40B4-BE49-F238E27FC236}">
                    <a16:creationId xmlns:a16="http://schemas.microsoft.com/office/drawing/2014/main" id="{87B84633-A5B1-3E3E-8707-8D8F0BCE4F7D}"/>
                  </a:ext>
                </a:extLst>
              </p:cNvPr>
              <p:cNvSpPr/>
              <p:nvPr/>
            </p:nvSpPr>
            <p:spPr>
              <a:xfrm>
                <a:off x="76099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24">
                <a:extLst>
                  <a:ext uri="{FF2B5EF4-FFF2-40B4-BE49-F238E27FC236}">
                    <a16:creationId xmlns:a16="http://schemas.microsoft.com/office/drawing/2014/main" id="{10122220-2E84-5DEA-BAC4-607B6E29F1FC}"/>
                  </a:ext>
                </a:extLst>
              </p:cNvPr>
              <p:cNvSpPr/>
              <p:nvPr/>
            </p:nvSpPr>
            <p:spPr>
              <a:xfrm>
                <a:off x="76290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25">
                <a:extLst>
                  <a:ext uri="{FF2B5EF4-FFF2-40B4-BE49-F238E27FC236}">
                    <a16:creationId xmlns:a16="http://schemas.microsoft.com/office/drawing/2014/main" id="{8A25C7D5-0D42-E551-95EE-F791C268C5A0}"/>
                  </a:ext>
                </a:extLst>
              </p:cNvPr>
              <p:cNvSpPr/>
              <p:nvPr/>
            </p:nvSpPr>
            <p:spPr>
              <a:xfrm>
                <a:off x="76671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26">
                <a:extLst>
                  <a:ext uri="{FF2B5EF4-FFF2-40B4-BE49-F238E27FC236}">
                    <a16:creationId xmlns:a16="http://schemas.microsoft.com/office/drawing/2014/main" id="{F66424CC-674C-1E11-070B-C9B04B9D4613}"/>
                  </a:ext>
                </a:extLst>
              </p:cNvPr>
              <p:cNvSpPr/>
              <p:nvPr/>
            </p:nvSpPr>
            <p:spPr>
              <a:xfrm>
                <a:off x="7686198"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127">
                <a:extLst>
                  <a:ext uri="{FF2B5EF4-FFF2-40B4-BE49-F238E27FC236}">
                    <a16:creationId xmlns:a16="http://schemas.microsoft.com/office/drawing/2014/main" id="{AB120366-4B01-53E9-AE0F-73A347D01A34}"/>
                  </a:ext>
                </a:extLst>
              </p:cNvPr>
              <p:cNvSpPr/>
              <p:nvPr/>
            </p:nvSpPr>
            <p:spPr>
              <a:xfrm>
                <a:off x="7705248"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128">
                <a:extLst>
                  <a:ext uri="{FF2B5EF4-FFF2-40B4-BE49-F238E27FC236}">
                    <a16:creationId xmlns:a16="http://schemas.microsoft.com/office/drawing/2014/main" id="{63217D62-331D-9382-2F4E-214593543611}"/>
                  </a:ext>
                </a:extLst>
              </p:cNvPr>
              <p:cNvSpPr/>
              <p:nvPr/>
            </p:nvSpPr>
            <p:spPr>
              <a:xfrm>
                <a:off x="7724298"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129">
                <a:extLst>
                  <a:ext uri="{FF2B5EF4-FFF2-40B4-BE49-F238E27FC236}">
                    <a16:creationId xmlns:a16="http://schemas.microsoft.com/office/drawing/2014/main" id="{80ACC4CD-C49A-50A8-9AA2-3EEC6F7D131A}"/>
                  </a:ext>
                </a:extLst>
              </p:cNvPr>
              <p:cNvSpPr/>
              <p:nvPr/>
            </p:nvSpPr>
            <p:spPr>
              <a:xfrm>
                <a:off x="78004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130">
                <a:extLst>
                  <a:ext uri="{FF2B5EF4-FFF2-40B4-BE49-F238E27FC236}">
                    <a16:creationId xmlns:a16="http://schemas.microsoft.com/office/drawing/2014/main" id="{DEF7A58E-0DCB-70B1-C54C-E66DC01B4114}"/>
                  </a:ext>
                </a:extLst>
              </p:cNvPr>
              <p:cNvSpPr/>
              <p:nvPr/>
            </p:nvSpPr>
            <p:spPr>
              <a:xfrm>
                <a:off x="78385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131">
                <a:extLst>
                  <a:ext uri="{FF2B5EF4-FFF2-40B4-BE49-F238E27FC236}">
                    <a16:creationId xmlns:a16="http://schemas.microsoft.com/office/drawing/2014/main" id="{11D18AB7-D6DD-FDBA-3C54-C427366A68EA}"/>
                  </a:ext>
                </a:extLst>
              </p:cNvPr>
              <p:cNvSpPr/>
              <p:nvPr/>
            </p:nvSpPr>
            <p:spPr>
              <a:xfrm>
                <a:off x="78766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132">
                <a:extLst>
                  <a:ext uri="{FF2B5EF4-FFF2-40B4-BE49-F238E27FC236}">
                    <a16:creationId xmlns:a16="http://schemas.microsoft.com/office/drawing/2014/main" id="{541C101D-8EEF-633A-3539-6311DE13B2C3}"/>
                  </a:ext>
                </a:extLst>
              </p:cNvPr>
              <p:cNvSpPr/>
              <p:nvPr/>
            </p:nvSpPr>
            <p:spPr>
              <a:xfrm>
                <a:off x="79909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133">
                <a:extLst>
                  <a:ext uri="{FF2B5EF4-FFF2-40B4-BE49-F238E27FC236}">
                    <a16:creationId xmlns:a16="http://schemas.microsoft.com/office/drawing/2014/main" id="{24B35618-2756-160F-2D6E-E17654126AEE}"/>
                  </a:ext>
                </a:extLst>
              </p:cNvPr>
              <p:cNvSpPr/>
              <p:nvPr/>
            </p:nvSpPr>
            <p:spPr>
              <a:xfrm>
                <a:off x="80290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134">
                <a:extLst>
                  <a:ext uri="{FF2B5EF4-FFF2-40B4-BE49-F238E27FC236}">
                    <a16:creationId xmlns:a16="http://schemas.microsoft.com/office/drawing/2014/main" id="{DEC8113E-E116-D5C6-74EE-BA14D5A421F5}"/>
                  </a:ext>
                </a:extLst>
              </p:cNvPr>
              <p:cNvSpPr/>
              <p:nvPr/>
            </p:nvSpPr>
            <p:spPr>
              <a:xfrm>
                <a:off x="80671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135">
                <a:extLst>
                  <a:ext uri="{FF2B5EF4-FFF2-40B4-BE49-F238E27FC236}">
                    <a16:creationId xmlns:a16="http://schemas.microsoft.com/office/drawing/2014/main" id="{D27BB5D6-B74D-D010-57C0-AA1E0F5568E0}"/>
                  </a:ext>
                </a:extLst>
              </p:cNvPr>
              <p:cNvSpPr/>
              <p:nvPr/>
            </p:nvSpPr>
            <p:spPr>
              <a:xfrm>
                <a:off x="80862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36">
                <a:extLst>
                  <a:ext uri="{FF2B5EF4-FFF2-40B4-BE49-F238E27FC236}">
                    <a16:creationId xmlns:a16="http://schemas.microsoft.com/office/drawing/2014/main" id="{D3592BA3-4114-998F-7500-667D3A18569C}"/>
                  </a:ext>
                </a:extLst>
              </p:cNvPr>
              <p:cNvSpPr/>
              <p:nvPr/>
            </p:nvSpPr>
            <p:spPr>
              <a:xfrm>
                <a:off x="81052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37">
                <a:extLst>
                  <a:ext uri="{FF2B5EF4-FFF2-40B4-BE49-F238E27FC236}">
                    <a16:creationId xmlns:a16="http://schemas.microsoft.com/office/drawing/2014/main" id="{9A489EF2-593F-BA6E-A822-10A464714726}"/>
                  </a:ext>
                </a:extLst>
              </p:cNvPr>
              <p:cNvSpPr/>
              <p:nvPr/>
            </p:nvSpPr>
            <p:spPr>
              <a:xfrm>
                <a:off x="81243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38">
                <a:extLst>
                  <a:ext uri="{FF2B5EF4-FFF2-40B4-BE49-F238E27FC236}">
                    <a16:creationId xmlns:a16="http://schemas.microsoft.com/office/drawing/2014/main" id="{7B45D185-C88D-FC1B-3656-FBEF3032754D}"/>
                  </a:ext>
                </a:extLst>
              </p:cNvPr>
              <p:cNvSpPr/>
              <p:nvPr/>
            </p:nvSpPr>
            <p:spPr>
              <a:xfrm>
                <a:off x="81624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139">
                <a:extLst>
                  <a:ext uri="{FF2B5EF4-FFF2-40B4-BE49-F238E27FC236}">
                    <a16:creationId xmlns:a16="http://schemas.microsoft.com/office/drawing/2014/main" id="{7371CE26-E84E-1195-C997-21A4DD5D9C9D}"/>
                  </a:ext>
                </a:extLst>
              </p:cNvPr>
              <p:cNvSpPr/>
              <p:nvPr/>
            </p:nvSpPr>
            <p:spPr>
              <a:xfrm>
                <a:off x="82005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140">
                <a:extLst>
                  <a:ext uri="{FF2B5EF4-FFF2-40B4-BE49-F238E27FC236}">
                    <a16:creationId xmlns:a16="http://schemas.microsoft.com/office/drawing/2014/main" id="{AB729BB4-9C1B-EFBC-2660-7374B0AE6068}"/>
                  </a:ext>
                </a:extLst>
              </p:cNvPr>
              <p:cNvSpPr/>
              <p:nvPr/>
            </p:nvSpPr>
            <p:spPr>
              <a:xfrm>
                <a:off x="82386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141">
                <a:extLst>
                  <a:ext uri="{FF2B5EF4-FFF2-40B4-BE49-F238E27FC236}">
                    <a16:creationId xmlns:a16="http://schemas.microsoft.com/office/drawing/2014/main" id="{BAE6AEA6-C8E6-FC52-5819-9E1715512820}"/>
                  </a:ext>
                </a:extLst>
              </p:cNvPr>
              <p:cNvSpPr/>
              <p:nvPr/>
            </p:nvSpPr>
            <p:spPr>
              <a:xfrm>
                <a:off x="82957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142">
                <a:extLst>
                  <a:ext uri="{FF2B5EF4-FFF2-40B4-BE49-F238E27FC236}">
                    <a16:creationId xmlns:a16="http://schemas.microsoft.com/office/drawing/2014/main" id="{A3DC0D70-8045-B48D-8320-B504C6F31EAB}"/>
                  </a:ext>
                </a:extLst>
              </p:cNvPr>
              <p:cNvSpPr/>
              <p:nvPr/>
            </p:nvSpPr>
            <p:spPr>
              <a:xfrm>
                <a:off x="83148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35" name="Freeform 21">
            <a:extLst>
              <a:ext uri="{FF2B5EF4-FFF2-40B4-BE49-F238E27FC236}">
                <a16:creationId xmlns:a16="http://schemas.microsoft.com/office/drawing/2014/main" id="{36C4F2CF-D5DE-59E6-6DB5-FBFFC36FB491}"/>
              </a:ext>
            </a:extLst>
          </p:cNvPr>
          <p:cNvSpPr>
            <a:spLocks/>
          </p:cNvSpPr>
          <p:nvPr/>
        </p:nvSpPr>
        <p:spPr bwMode="auto">
          <a:xfrm>
            <a:off x="7169310" y="2510921"/>
            <a:ext cx="4176000" cy="19303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36" name="TextBox 135">
            <a:extLst>
              <a:ext uri="{FF2B5EF4-FFF2-40B4-BE49-F238E27FC236}">
                <a16:creationId xmlns:a16="http://schemas.microsoft.com/office/drawing/2014/main" id="{A4F58C0E-A61E-E6C2-7D82-3C11C08E01C7}"/>
              </a:ext>
            </a:extLst>
          </p:cNvPr>
          <p:cNvSpPr txBox="1"/>
          <p:nvPr/>
        </p:nvSpPr>
        <p:spPr>
          <a:xfrm>
            <a:off x="8561777" y="2050170"/>
            <a:ext cx="982962" cy="307777"/>
          </a:xfrm>
          <a:prstGeom prst="rect">
            <a:avLst/>
          </a:prstGeom>
          <a:noFill/>
        </p:spPr>
        <p:txBody>
          <a:bodyPr wrap="none" rtlCol="0">
            <a:spAutoFit/>
          </a:bodyPr>
          <a:lstStyle/>
          <a:p>
            <a:pPr algn="ctr"/>
            <a:r>
              <a:rPr lang="ja-JP" sz="1400" b="1">
                <a:solidFill>
                  <a:schemeClr val="tx1"/>
                </a:solidFill>
              </a:rPr>
              <a:t>EOT CEA</a:t>
            </a:r>
          </a:p>
        </p:txBody>
      </p:sp>
      <p:grpSp>
        <p:nvGrpSpPr>
          <p:cNvPr id="137" name="Group 136">
            <a:extLst>
              <a:ext uri="{FF2B5EF4-FFF2-40B4-BE49-F238E27FC236}">
                <a16:creationId xmlns:a16="http://schemas.microsoft.com/office/drawing/2014/main" id="{940405AE-D860-B020-83CB-CC7AD287A5E1}"/>
              </a:ext>
            </a:extLst>
          </p:cNvPr>
          <p:cNvGrpSpPr/>
          <p:nvPr/>
        </p:nvGrpSpPr>
        <p:grpSpPr>
          <a:xfrm>
            <a:off x="6457110" y="2357247"/>
            <a:ext cx="713736" cy="2235190"/>
            <a:chOff x="1270619" y="1216138"/>
            <a:chExt cx="713736" cy="2957776"/>
          </a:xfrm>
        </p:grpSpPr>
        <p:sp>
          <p:nvSpPr>
            <p:cNvPr id="138" name="Line 6">
              <a:extLst>
                <a:ext uri="{FF2B5EF4-FFF2-40B4-BE49-F238E27FC236}">
                  <a16:creationId xmlns:a16="http://schemas.microsoft.com/office/drawing/2014/main" id="{89C04CF8-01A1-F6A7-9B59-B3863E1CB9A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9" name="Line 7">
              <a:extLst>
                <a:ext uri="{FF2B5EF4-FFF2-40B4-BE49-F238E27FC236}">
                  <a16:creationId xmlns:a16="http://schemas.microsoft.com/office/drawing/2014/main" id="{F197A6C7-8D45-92A8-5683-4BDEDDD74376}"/>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0" name="Line 8">
              <a:extLst>
                <a:ext uri="{FF2B5EF4-FFF2-40B4-BE49-F238E27FC236}">
                  <a16:creationId xmlns:a16="http://schemas.microsoft.com/office/drawing/2014/main" id="{95EFD8A8-3A6F-4EBF-9811-B49A5602A63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1" name="Line 9">
              <a:extLst>
                <a:ext uri="{FF2B5EF4-FFF2-40B4-BE49-F238E27FC236}">
                  <a16:creationId xmlns:a16="http://schemas.microsoft.com/office/drawing/2014/main" id="{40676D92-2E24-E1A9-13EC-444DE3C71C96}"/>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2" name="Line 10">
              <a:extLst>
                <a:ext uri="{FF2B5EF4-FFF2-40B4-BE49-F238E27FC236}">
                  <a16:creationId xmlns:a16="http://schemas.microsoft.com/office/drawing/2014/main" id="{A5837F7B-16F4-9383-00A5-EF0D6783ABA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3" name="Line 11">
              <a:extLst>
                <a:ext uri="{FF2B5EF4-FFF2-40B4-BE49-F238E27FC236}">
                  <a16:creationId xmlns:a16="http://schemas.microsoft.com/office/drawing/2014/main" id="{3F538157-E0DB-3151-A006-0BAAE274F860}"/>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4" name="TextBox 143">
              <a:extLst>
                <a:ext uri="{FF2B5EF4-FFF2-40B4-BE49-F238E27FC236}">
                  <a16:creationId xmlns:a16="http://schemas.microsoft.com/office/drawing/2014/main" id="{788A1717-5153-56C6-C2BC-5C886C78E642}"/>
                </a:ext>
              </a:extLst>
            </p:cNvPr>
            <p:cNvSpPr txBox="1"/>
            <p:nvPr/>
          </p:nvSpPr>
          <p:spPr>
            <a:xfrm rot="16200000">
              <a:off x="899294" y="2569414"/>
              <a:ext cx="10504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PFS、%</a:t>
              </a:r>
            </a:p>
          </p:txBody>
        </p:sp>
        <p:sp>
          <p:nvSpPr>
            <p:cNvPr id="145" name="TextBox 144">
              <a:extLst>
                <a:ext uri="{FF2B5EF4-FFF2-40B4-BE49-F238E27FC236}">
                  <a16:creationId xmlns:a16="http://schemas.microsoft.com/office/drawing/2014/main" id="{2B1F3A7F-7EAA-738C-8EDC-9FC957AC7A2E}"/>
                </a:ext>
              </a:extLst>
            </p:cNvPr>
            <p:cNvSpPr txBox="1"/>
            <p:nvPr/>
          </p:nvSpPr>
          <p:spPr>
            <a:xfrm>
              <a:off x="1459939" y="1216138"/>
              <a:ext cx="482824"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100</a:t>
              </a:r>
            </a:p>
          </p:txBody>
        </p:sp>
        <p:sp>
          <p:nvSpPr>
            <p:cNvPr id="146" name="TextBox 145">
              <a:extLst>
                <a:ext uri="{FF2B5EF4-FFF2-40B4-BE49-F238E27FC236}">
                  <a16:creationId xmlns:a16="http://schemas.microsoft.com/office/drawing/2014/main" id="{21A0167A-D681-3283-1AC8-72346F5C6463}"/>
                </a:ext>
              </a:extLst>
            </p:cNvPr>
            <p:cNvSpPr txBox="1"/>
            <p:nvPr/>
          </p:nvSpPr>
          <p:spPr>
            <a:xfrm>
              <a:off x="1559325" y="1740278"/>
              <a:ext cx="383438"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80</a:t>
              </a:r>
            </a:p>
          </p:txBody>
        </p:sp>
        <p:sp>
          <p:nvSpPr>
            <p:cNvPr id="147" name="TextBox 146">
              <a:extLst>
                <a:ext uri="{FF2B5EF4-FFF2-40B4-BE49-F238E27FC236}">
                  <a16:creationId xmlns:a16="http://schemas.microsoft.com/office/drawing/2014/main" id="{C3F4491A-A6BC-B3B0-A5F6-0701E5E6DD96}"/>
                </a:ext>
              </a:extLst>
            </p:cNvPr>
            <p:cNvSpPr txBox="1"/>
            <p:nvPr/>
          </p:nvSpPr>
          <p:spPr>
            <a:xfrm>
              <a:off x="1559325" y="2238808"/>
              <a:ext cx="383438"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60</a:t>
              </a:r>
            </a:p>
          </p:txBody>
        </p:sp>
        <p:sp>
          <p:nvSpPr>
            <p:cNvPr id="148" name="TextBox 147">
              <a:extLst>
                <a:ext uri="{FF2B5EF4-FFF2-40B4-BE49-F238E27FC236}">
                  <a16:creationId xmlns:a16="http://schemas.microsoft.com/office/drawing/2014/main" id="{0F8D24DE-12AE-4492-DAAF-7ABB5971415A}"/>
                </a:ext>
              </a:extLst>
            </p:cNvPr>
            <p:cNvSpPr txBox="1"/>
            <p:nvPr/>
          </p:nvSpPr>
          <p:spPr>
            <a:xfrm>
              <a:off x="1559325" y="2753461"/>
              <a:ext cx="383438"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40</a:t>
              </a:r>
            </a:p>
          </p:txBody>
        </p:sp>
        <p:sp>
          <p:nvSpPr>
            <p:cNvPr id="149" name="TextBox 148">
              <a:extLst>
                <a:ext uri="{FF2B5EF4-FFF2-40B4-BE49-F238E27FC236}">
                  <a16:creationId xmlns:a16="http://schemas.microsoft.com/office/drawing/2014/main" id="{D99AEAF3-E2D5-1348-AAE6-0EDEA1EB26DB}"/>
                </a:ext>
              </a:extLst>
            </p:cNvPr>
            <p:cNvSpPr txBox="1"/>
            <p:nvPr/>
          </p:nvSpPr>
          <p:spPr>
            <a:xfrm>
              <a:off x="1559325" y="3257365"/>
              <a:ext cx="383438"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20</a:t>
              </a:r>
            </a:p>
          </p:txBody>
        </p:sp>
        <p:sp>
          <p:nvSpPr>
            <p:cNvPr id="150" name="TextBox 149">
              <a:extLst>
                <a:ext uri="{FF2B5EF4-FFF2-40B4-BE49-F238E27FC236}">
                  <a16:creationId xmlns:a16="http://schemas.microsoft.com/office/drawing/2014/main" id="{7C9B263E-EAA0-1BA9-F37C-E156AD9C6A5F}"/>
                </a:ext>
              </a:extLst>
            </p:cNvPr>
            <p:cNvSpPr txBox="1"/>
            <p:nvPr/>
          </p:nvSpPr>
          <p:spPr>
            <a:xfrm>
              <a:off x="1658719" y="3766640"/>
              <a:ext cx="284052" cy="407274"/>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151" name="TextBox 150">
            <a:extLst>
              <a:ext uri="{FF2B5EF4-FFF2-40B4-BE49-F238E27FC236}">
                <a16:creationId xmlns:a16="http://schemas.microsoft.com/office/drawing/2014/main" id="{BADDEA68-D7FC-292B-1097-09194F7B9BAD}"/>
              </a:ext>
            </a:extLst>
          </p:cNvPr>
          <p:cNvSpPr txBox="1"/>
          <p:nvPr/>
        </p:nvSpPr>
        <p:spPr>
          <a:xfrm>
            <a:off x="7311274" y="2990490"/>
            <a:ext cx="835485" cy="307777"/>
          </a:xfrm>
          <a:prstGeom prst="rect">
            <a:avLst/>
          </a:prstGeom>
          <a:noFill/>
        </p:spPr>
        <p:txBody>
          <a:bodyPr wrap="none" rtlCol="0">
            <a:spAutoFit/>
          </a:bodyPr>
          <a:lstStyle/>
          <a:p>
            <a:r>
              <a:rPr lang="en-GB" altLang="ja-JP" sz="1400" dirty="0">
                <a:solidFill>
                  <a:schemeClr val="tx1"/>
                </a:solidFill>
              </a:rPr>
              <a:t>p</a:t>
            </a:r>
            <a:r>
              <a:rPr lang="ja-JP" sz="1400" dirty="0">
                <a:solidFill>
                  <a:schemeClr val="tx1"/>
                </a:solidFill>
              </a:rPr>
              <a:t>=0.634</a:t>
            </a:r>
          </a:p>
        </p:txBody>
      </p:sp>
      <p:cxnSp>
        <p:nvCxnSpPr>
          <p:cNvPr id="152" name="Straight Connector 151">
            <a:extLst>
              <a:ext uri="{FF2B5EF4-FFF2-40B4-BE49-F238E27FC236}">
                <a16:creationId xmlns:a16="http://schemas.microsoft.com/office/drawing/2014/main" id="{E74D15ED-B4A7-4C38-9C0D-F4DB11C07F4C}"/>
              </a:ext>
            </a:extLst>
          </p:cNvPr>
          <p:cNvCxnSpPr>
            <a:cxnSpLocks/>
          </p:cNvCxnSpPr>
          <p:nvPr/>
        </p:nvCxnSpPr>
        <p:spPr>
          <a:xfrm>
            <a:off x="7351992" y="3937560"/>
            <a:ext cx="252000" cy="962"/>
          </a:xfrm>
          <a:prstGeom prst="line">
            <a:avLst/>
          </a:pr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DE28CB6-D123-78F8-11EF-F7F050E80B6D}"/>
              </a:ext>
            </a:extLst>
          </p:cNvPr>
          <p:cNvCxnSpPr>
            <a:cxnSpLocks/>
          </p:cNvCxnSpPr>
          <p:nvPr/>
        </p:nvCxnSpPr>
        <p:spPr>
          <a:xfrm>
            <a:off x="7351992" y="4215162"/>
            <a:ext cx="252000" cy="962"/>
          </a:xfrm>
          <a:prstGeom prst="line">
            <a:avLst/>
          </a:pr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FF02C794-6047-9F40-4269-E3A4F2F61F79}"/>
              </a:ext>
            </a:extLst>
          </p:cNvPr>
          <p:cNvGrpSpPr/>
          <p:nvPr/>
        </p:nvGrpSpPr>
        <p:grpSpPr>
          <a:xfrm>
            <a:off x="7081297" y="4449602"/>
            <a:ext cx="4394612" cy="360147"/>
            <a:chOff x="1537393" y="4188565"/>
            <a:chExt cx="3166092" cy="360147"/>
          </a:xfrm>
        </p:grpSpPr>
        <p:sp>
          <p:nvSpPr>
            <p:cNvPr id="155" name="Line 21">
              <a:extLst>
                <a:ext uri="{FF2B5EF4-FFF2-40B4-BE49-F238E27FC236}">
                  <a16:creationId xmlns:a16="http://schemas.microsoft.com/office/drawing/2014/main" id="{E9B00AEA-AC74-9E3F-2238-A30383189FA1}"/>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DB3E6475-0866-F14D-AE33-E16A59CBE2A1}"/>
                </a:ext>
              </a:extLst>
            </p:cNvPr>
            <p:cNvSpPr txBox="1"/>
            <p:nvPr/>
          </p:nvSpPr>
          <p:spPr>
            <a:xfrm>
              <a:off x="4505476"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48</a:t>
              </a:r>
            </a:p>
          </p:txBody>
        </p:sp>
        <p:sp>
          <p:nvSpPr>
            <p:cNvPr id="157" name="Line 21">
              <a:extLst>
                <a:ext uri="{FF2B5EF4-FFF2-40B4-BE49-F238E27FC236}">
                  <a16:creationId xmlns:a16="http://schemas.microsoft.com/office/drawing/2014/main" id="{66B0C0B8-D8EB-AF7A-C2BE-2FFD495E89D9}"/>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E3CEC27B-0E5F-81C0-FE94-F7A8DF50D8E8}"/>
                </a:ext>
              </a:extLst>
            </p:cNvPr>
            <p:cNvSpPr txBox="1"/>
            <p:nvPr/>
          </p:nvSpPr>
          <p:spPr>
            <a:xfrm>
              <a:off x="4129838"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42</a:t>
              </a:r>
            </a:p>
          </p:txBody>
        </p:sp>
        <p:sp>
          <p:nvSpPr>
            <p:cNvPr id="159" name="Line 21">
              <a:extLst>
                <a:ext uri="{FF2B5EF4-FFF2-40B4-BE49-F238E27FC236}">
                  <a16:creationId xmlns:a16="http://schemas.microsoft.com/office/drawing/2014/main" id="{C800251C-90BB-BD1D-5169-635DC848673C}"/>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B99CC890-27B5-50E4-7ED7-934B3505CD1C}"/>
                </a:ext>
              </a:extLst>
            </p:cNvPr>
            <p:cNvSpPr txBox="1"/>
            <p:nvPr/>
          </p:nvSpPr>
          <p:spPr>
            <a:xfrm>
              <a:off x="3754201"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36</a:t>
              </a:r>
            </a:p>
          </p:txBody>
        </p:sp>
        <p:sp>
          <p:nvSpPr>
            <p:cNvPr id="161" name="Line 21">
              <a:extLst>
                <a:ext uri="{FF2B5EF4-FFF2-40B4-BE49-F238E27FC236}">
                  <a16:creationId xmlns:a16="http://schemas.microsoft.com/office/drawing/2014/main" id="{BAE222D1-6FF7-2B83-FFAD-3C4B681B643F}"/>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DC853FB3-50AB-3704-2861-5F115944A8F0}"/>
                </a:ext>
              </a:extLst>
            </p:cNvPr>
            <p:cNvSpPr txBox="1"/>
            <p:nvPr/>
          </p:nvSpPr>
          <p:spPr>
            <a:xfrm>
              <a:off x="3378564"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30</a:t>
              </a:r>
            </a:p>
          </p:txBody>
        </p:sp>
        <p:sp>
          <p:nvSpPr>
            <p:cNvPr id="163" name="Line 21">
              <a:extLst>
                <a:ext uri="{FF2B5EF4-FFF2-40B4-BE49-F238E27FC236}">
                  <a16:creationId xmlns:a16="http://schemas.microsoft.com/office/drawing/2014/main" id="{BE80FEA2-9240-0DB1-D6A8-BF87153F401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3A3381AC-3740-80A7-EB97-05DA79CD6EDF}"/>
                </a:ext>
              </a:extLst>
            </p:cNvPr>
            <p:cNvSpPr txBox="1"/>
            <p:nvPr/>
          </p:nvSpPr>
          <p:spPr>
            <a:xfrm>
              <a:off x="3002927"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24</a:t>
              </a:r>
            </a:p>
          </p:txBody>
        </p:sp>
        <p:sp>
          <p:nvSpPr>
            <p:cNvPr id="165" name="Line 21">
              <a:extLst>
                <a:ext uri="{FF2B5EF4-FFF2-40B4-BE49-F238E27FC236}">
                  <a16:creationId xmlns:a16="http://schemas.microsoft.com/office/drawing/2014/main" id="{72EBC978-4CD3-2749-C637-62F2DC90726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AB8A1795-F4FB-E3A2-8A0D-3F2BF99B8D7F}"/>
                </a:ext>
              </a:extLst>
            </p:cNvPr>
            <p:cNvSpPr txBox="1"/>
            <p:nvPr/>
          </p:nvSpPr>
          <p:spPr>
            <a:xfrm>
              <a:off x="2627289"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18</a:t>
              </a:r>
            </a:p>
          </p:txBody>
        </p:sp>
        <p:sp>
          <p:nvSpPr>
            <p:cNvPr id="167" name="Line 21">
              <a:extLst>
                <a:ext uri="{FF2B5EF4-FFF2-40B4-BE49-F238E27FC236}">
                  <a16:creationId xmlns:a16="http://schemas.microsoft.com/office/drawing/2014/main" id="{6AA18753-F32C-4282-1D08-9C9C04777B7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B174D543-D5C8-D5E2-C3C5-30D3002DC47C}"/>
                </a:ext>
              </a:extLst>
            </p:cNvPr>
            <p:cNvSpPr txBox="1"/>
            <p:nvPr/>
          </p:nvSpPr>
          <p:spPr>
            <a:xfrm>
              <a:off x="2251653" y="4260565"/>
              <a:ext cx="19800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169" name="Line 21">
              <a:extLst>
                <a:ext uri="{FF2B5EF4-FFF2-40B4-BE49-F238E27FC236}">
                  <a16:creationId xmlns:a16="http://schemas.microsoft.com/office/drawing/2014/main" id="{5B7E73B4-1FF9-359F-ABAC-E8CFA1B00A6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E2CAA5DC-96DD-5BC9-0E81-DDC55EB34519}"/>
                </a:ext>
              </a:extLst>
            </p:cNvPr>
            <p:cNvSpPr txBox="1"/>
            <p:nvPr/>
          </p:nvSpPr>
          <p:spPr>
            <a:xfrm>
              <a:off x="1912261" y="4260565"/>
              <a:ext cx="125518"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171" name="Line 21">
              <a:extLst>
                <a:ext uri="{FF2B5EF4-FFF2-40B4-BE49-F238E27FC236}">
                  <a16:creationId xmlns:a16="http://schemas.microsoft.com/office/drawing/2014/main" id="{1910214F-4335-6975-14D1-4FA7054C8FDB}"/>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099ABE84-E6D7-3014-1DAB-DCFFD37D428F}"/>
                </a:ext>
              </a:extLst>
            </p:cNvPr>
            <p:cNvSpPr txBox="1"/>
            <p:nvPr/>
          </p:nvSpPr>
          <p:spPr>
            <a:xfrm>
              <a:off x="1537393" y="4260565"/>
              <a:ext cx="123981"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173" name="TextBox 172">
            <a:extLst>
              <a:ext uri="{FF2B5EF4-FFF2-40B4-BE49-F238E27FC236}">
                <a16:creationId xmlns:a16="http://schemas.microsoft.com/office/drawing/2014/main" id="{DFDD6B0F-3847-83A7-73E2-1440875C3309}"/>
              </a:ext>
            </a:extLst>
          </p:cNvPr>
          <p:cNvSpPr txBox="1"/>
          <p:nvPr/>
        </p:nvSpPr>
        <p:spPr>
          <a:xfrm>
            <a:off x="7837153" y="4754878"/>
            <a:ext cx="2887329" cy="307777"/>
          </a:xfrm>
          <a:prstGeom prst="rect">
            <a:avLst/>
          </a:prstGeom>
          <a:noFill/>
        </p:spPr>
        <p:txBody>
          <a:bodyPr wrap="none" rtlCol="0">
            <a:spAutoFit/>
          </a:bodyPr>
          <a:lstStyle/>
          <a:p>
            <a:pPr algn="ctr"/>
            <a:r>
              <a:rPr lang="ja-JP" sz="1400" dirty="0">
                <a:solidFill>
                  <a:schemeClr val="tx1"/>
                </a:solidFill>
              </a:rPr>
              <a:t>EOT採血からの追跡調査期間、月</a:t>
            </a:r>
          </a:p>
        </p:txBody>
      </p:sp>
      <p:graphicFrame>
        <p:nvGraphicFramePr>
          <p:cNvPr id="174" name="Table 42">
            <a:extLst>
              <a:ext uri="{FF2B5EF4-FFF2-40B4-BE49-F238E27FC236}">
                <a16:creationId xmlns:a16="http://schemas.microsoft.com/office/drawing/2014/main" id="{54938CED-B7DC-5D20-EDF8-0C1F328EDC83}"/>
              </a:ext>
            </a:extLst>
          </p:cNvPr>
          <p:cNvGraphicFramePr>
            <a:graphicFrameLocks noGrp="1"/>
          </p:cNvGraphicFramePr>
          <p:nvPr>
            <p:extLst>
              <p:ext uri="{D42A27DB-BD31-4B8C-83A1-F6EECF244321}">
                <p14:modId xmlns:p14="http://schemas.microsoft.com/office/powerpoint/2010/main" val="816134679"/>
              </p:ext>
            </p:extLst>
          </p:nvPr>
        </p:nvGraphicFramePr>
        <p:xfrm>
          <a:off x="7710328" y="3492168"/>
          <a:ext cx="3512728" cy="872640"/>
        </p:xfrm>
        <a:graphic>
          <a:graphicData uri="http://schemas.openxmlformats.org/drawingml/2006/table">
            <a:tbl>
              <a:tblPr firstRow="1" bandRow="1">
                <a:tableStyleId>{9D7B26C5-4107-4FEC-AEDC-1716B250A1EF}</a:tableStyleId>
              </a:tblPr>
              <a:tblGrid>
                <a:gridCol w="1279667">
                  <a:extLst>
                    <a:ext uri="{9D8B030D-6E8A-4147-A177-3AD203B41FA5}">
                      <a16:colId xmlns:a16="http://schemas.microsoft.com/office/drawing/2014/main" val="3581041529"/>
                    </a:ext>
                  </a:extLst>
                </a:gridCol>
                <a:gridCol w="702644">
                  <a:extLst>
                    <a:ext uri="{9D8B030D-6E8A-4147-A177-3AD203B41FA5}">
                      <a16:colId xmlns:a16="http://schemas.microsoft.com/office/drawing/2014/main" val="3146798856"/>
                    </a:ext>
                  </a:extLst>
                </a:gridCol>
                <a:gridCol w="1530417">
                  <a:extLst>
                    <a:ext uri="{9D8B030D-6E8A-4147-A177-3AD203B41FA5}">
                      <a16:colId xmlns:a16="http://schemas.microsoft.com/office/drawing/2014/main" val="1384637454"/>
                    </a:ext>
                  </a:extLst>
                </a:gridCol>
              </a:tblGrid>
              <a:tr h="210085">
                <a:tc>
                  <a:txBody>
                    <a:bodyPr/>
                    <a:lstStyle/>
                    <a:p>
                      <a:r>
                        <a:rPr lang="ja-JP" sz="1200">
                          <a:solidFill>
                            <a:srgbClr val="4D4D4D"/>
                          </a:solidFill>
                        </a:rPr>
                        <a:t>EOT CEA</a:t>
                      </a:r>
                    </a:p>
                  </a:txBody>
                  <a:tcPr marL="36000" marR="36000" marT="72000" marB="36000" anchor="ctr"/>
                </a:tc>
                <a:tc>
                  <a:txBody>
                    <a:bodyPr/>
                    <a:lstStyle/>
                    <a:p>
                      <a:pPr algn="ctr"/>
                      <a:r>
                        <a:rPr lang="ja-JP" sz="1200"/>
                        <a:t>イベント</a:t>
                      </a:r>
                    </a:p>
                  </a:txBody>
                  <a:tcPr marL="36000" marR="36000" marT="72000" marB="36000" anchor="ctr"/>
                </a:tc>
                <a:tc>
                  <a:txBody>
                    <a:bodyPr/>
                    <a:lstStyle/>
                    <a:p>
                      <a:pPr algn="ctr"/>
                      <a:r>
                        <a:rPr lang="ja-JP" sz="1200"/>
                        <a:t>3年間のRFS率、％</a:t>
                      </a:r>
                    </a:p>
                  </a:txBody>
                  <a:tcPr marL="36000" marR="36000" marT="72000" marB="36000" anchor="ctr"/>
                </a:tc>
                <a:extLst>
                  <a:ext uri="{0D108BD9-81ED-4DB2-BD59-A6C34878D82A}">
                    <a16:rowId xmlns:a16="http://schemas.microsoft.com/office/drawing/2014/main" val="4167644730"/>
                  </a:ext>
                </a:extLst>
              </a:tr>
              <a:tr h="210085">
                <a:tc>
                  <a:txBody>
                    <a:bodyPr/>
                    <a:lstStyle/>
                    <a:p>
                      <a:r>
                        <a:rPr lang="ja-JP" sz="1200"/>
                        <a:t>正常(n=26)</a:t>
                      </a:r>
                    </a:p>
                  </a:txBody>
                  <a:tcPr marL="36000" marR="36000" marT="72000" marB="36000" anchor="ctr">
                    <a:noFill/>
                  </a:tcPr>
                </a:tc>
                <a:tc>
                  <a:txBody>
                    <a:bodyPr/>
                    <a:lstStyle/>
                    <a:p>
                      <a:pPr algn="ctr"/>
                      <a:r>
                        <a:rPr lang="ja-JP" sz="1200"/>
                        <a:t>2</a:t>
                      </a:r>
                    </a:p>
                  </a:txBody>
                  <a:tcPr marL="36000" marR="36000" marT="72000" marB="36000" anchor="ctr">
                    <a:noFill/>
                  </a:tcPr>
                </a:tc>
                <a:tc>
                  <a:txBody>
                    <a:bodyPr/>
                    <a:lstStyle/>
                    <a:p>
                      <a:pPr algn="ctr"/>
                      <a:r>
                        <a:rPr lang="ja-JP" sz="1200"/>
                        <a:t>96.2</a:t>
                      </a: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ja-JP" sz="1200"/>
                        <a:t>上昇(n=3)</a:t>
                      </a:r>
                    </a:p>
                  </a:txBody>
                  <a:tcPr marL="36000" marR="36000" marT="72000" marB="36000" anchor="ctr"/>
                </a:tc>
                <a:tc>
                  <a:txBody>
                    <a:bodyPr/>
                    <a:lstStyle/>
                    <a:p>
                      <a:pPr algn="ctr"/>
                      <a:r>
                        <a:rPr lang="ja-JP" sz="1200"/>
                        <a:t>0</a:t>
                      </a:r>
                    </a:p>
                  </a:txBody>
                  <a:tcPr marL="36000" marR="36000" marT="72000" marB="36000" anchor="ctr"/>
                </a:tc>
                <a:tc>
                  <a:txBody>
                    <a:bodyPr/>
                    <a:lstStyle/>
                    <a:p>
                      <a:pPr algn="ctr"/>
                      <a:r>
                        <a:rPr lang="ja-JP" sz="1200"/>
                        <a:t>100</a:t>
                      </a:r>
                    </a:p>
                  </a:txBody>
                  <a:tcPr marL="36000" marR="36000" marT="72000" marB="36000" anchor="ctr"/>
                </a:tc>
                <a:extLst>
                  <a:ext uri="{0D108BD9-81ED-4DB2-BD59-A6C34878D82A}">
                    <a16:rowId xmlns:a16="http://schemas.microsoft.com/office/drawing/2014/main" val="283859767"/>
                  </a:ext>
                </a:extLst>
              </a:tr>
            </a:tbl>
          </a:graphicData>
        </a:graphic>
      </p:graphicFrame>
      <p:sp>
        <p:nvSpPr>
          <p:cNvPr id="175" name="Freeform: Shape 283">
            <a:extLst>
              <a:ext uri="{FF2B5EF4-FFF2-40B4-BE49-F238E27FC236}">
                <a16:creationId xmlns:a16="http://schemas.microsoft.com/office/drawing/2014/main" id="{D762DE96-3102-B8DC-8560-3DC653EBF262}"/>
              </a:ext>
            </a:extLst>
          </p:cNvPr>
          <p:cNvSpPr/>
          <p:nvPr/>
        </p:nvSpPr>
        <p:spPr>
          <a:xfrm>
            <a:off x="7151100" y="2518754"/>
            <a:ext cx="4212000" cy="9525"/>
          </a:xfrm>
          <a:custGeom>
            <a:avLst/>
            <a:gdLst>
              <a:gd name="connsiteX0" fmla="*/ 0 w 5151348"/>
              <a:gd name="connsiteY0" fmla="*/ 0 h 9525"/>
              <a:gd name="connsiteX1" fmla="*/ 5151349 w 5151348"/>
              <a:gd name="connsiteY1" fmla="*/ 0 h 9525"/>
            </a:gdLst>
            <a:ahLst/>
            <a:cxnLst>
              <a:cxn ang="0">
                <a:pos x="connsiteX0" y="connsiteY0"/>
              </a:cxn>
              <a:cxn ang="0">
                <a:pos x="connsiteX1" y="connsiteY1"/>
              </a:cxn>
            </a:cxnLst>
            <a:rect l="l" t="t" r="r" b="b"/>
            <a:pathLst>
              <a:path w="5151348" h="9525">
                <a:moveTo>
                  <a:pt x="0" y="0"/>
                </a:moveTo>
                <a:lnTo>
                  <a:pt x="5151349" y="0"/>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76" name="Group 175">
            <a:extLst>
              <a:ext uri="{FF2B5EF4-FFF2-40B4-BE49-F238E27FC236}">
                <a16:creationId xmlns:a16="http://schemas.microsoft.com/office/drawing/2014/main" id="{A700D93D-073D-6682-3314-C3F1AE6C3584}"/>
              </a:ext>
            </a:extLst>
          </p:cNvPr>
          <p:cNvGrpSpPr/>
          <p:nvPr/>
        </p:nvGrpSpPr>
        <p:grpSpPr>
          <a:xfrm>
            <a:off x="7151100" y="2511582"/>
            <a:ext cx="4232898" cy="307778"/>
            <a:chOff x="8312895" y="5097258"/>
            <a:chExt cx="5176322" cy="383213"/>
          </a:xfrm>
        </p:grpSpPr>
        <p:sp>
          <p:nvSpPr>
            <p:cNvPr id="177" name="Freeform: Shape 317">
              <a:extLst>
                <a:ext uri="{FF2B5EF4-FFF2-40B4-BE49-F238E27FC236}">
                  <a16:creationId xmlns:a16="http://schemas.microsoft.com/office/drawing/2014/main" id="{9016F10C-298B-E24E-E884-C5BEBD8D146A}"/>
                </a:ext>
              </a:extLst>
            </p:cNvPr>
            <p:cNvSpPr/>
            <p:nvPr/>
          </p:nvSpPr>
          <p:spPr>
            <a:xfrm>
              <a:off x="8312895" y="5097258"/>
              <a:ext cx="5176322" cy="356741"/>
            </a:xfrm>
            <a:custGeom>
              <a:avLst/>
              <a:gdLst>
                <a:gd name="connsiteX0" fmla="*/ 5176323 w 5176322"/>
                <a:gd name="connsiteY0" fmla="*/ 356742 h 356741"/>
                <a:gd name="connsiteX1" fmla="*/ 4138203 w 5176322"/>
                <a:gd name="connsiteY1" fmla="*/ 356742 h 356741"/>
                <a:gd name="connsiteX2" fmla="*/ 4138203 w 5176322"/>
                <a:gd name="connsiteY2" fmla="*/ 103455 h 356741"/>
                <a:gd name="connsiteX3" fmla="*/ 1512580 w 5176322"/>
                <a:gd name="connsiteY3" fmla="*/ 103455 h 356741"/>
                <a:gd name="connsiteX4" fmla="*/ 1512580 w 5176322"/>
                <a:gd name="connsiteY4" fmla="*/ 0 h 356741"/>
                <a:gd name="connsiteX5" fmla="*/ 0 w 5176322"/>
                <a:gd name="connsiteY5" fmla="*/ 0 h 35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6322" h="356741">
                  <a:moveTo>
                    <a:pt x="5176323" y="356742"/>
                  </a:moveTo>
                  <a:lnTo>
                    <a:pt x="4138203" y="356742"/>
                  </a:lnTo>
                  <a:lnTo>
                    <a:pt x="4138203" y="103455"/>
                  </a:lnTo>
                  <a:lnTo>
                    <a:pt x="1512580" y="103455"/>
                  </a:lnTo>
                  <a:lnTo>
                    <a:pt x="1512580" y="0"/>
                  </a:lnTo>
                  <a:lnTo>
                    <a:pt x="0" y="0"/>
                  </a:lnTo>
                </a:path>
              </a:pathLst>
            </a:custGeom>
            <a:no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Freeform: Shape 318">
              <a:extLst>
                <a:ext uri="{FF2B5EF4-FFF2-40B4-BE49-F238E27FC236}">
                  <a16:creationId xmlns:a16="http://schemas.microsoft.com/office/drawing/2014/main" id="{AAA23F86-2019-8166-4C7F-3B2C09D92C95}"/>
                </a:ext>
              </a:extLst>
            </p:cNvPr>
            <p:cNvSpPr/>
            <p:nvPr/>
          </p:nvSpPr>
          <p:spPr>
            <a:xfrm>
              <a:off x="997288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Freeform: Shape 319">
              <a:extLst>
                <a:ext uri="{FF2B5EF4-FFF2-40B4-BE49-F238E27FC236}">
                  <a16:creationId xmlns:a16="http://schemas.microsoft.com/office/drawing/2014/main" id="{46211F90-E9F9-329D-EFB7-DCF40E712383}"/>
                </a:ext>
              </a:extLst>
            </p:cNvPr>
            <p:cNvSpPr/>
            <p:nvPr/>
          </p:nvSpPr>
          <p:spPr>
            <a:xfrm>
              <a:off x="1056344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Freeform: Shape 320">
              <a:extLst>
                <a:ext uri="{FF2B5EF4-FFF2-40B4-BE49-F238E27FC236}">
                  <a16:creationId xmlns:a16="http://schemas.microsoft.com/office/drawing/2014/main" id="{757A7A88-B344-B4E9-2134-8851B60A1024}"/>
                </a:ext>
              </a:extLst>
            </p:cNvPr>
            <p:cNvSpPr/>
            <p:nvPr/>
          </p:nvSpPr>
          <p:spPr>
            <a:xfrm>
              <a:off x="1063964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Freeform: Shape 321">
              <a:extLst>
                <a:ext uri="{FF2B5EF4-FFF2-40B4-BE49-F238E27FC236}">
                  <a16:creationId xmlns:a16="http://schemas.microsoft.com/office/drawing/2014/main" id="{24781EF5-FC9A-ECD7-4A2B-744314AF7B1D}"/>
                </a:ext>
              </a:extLst>
            </p:cNvPr>
            <p:cNvSpPr/>
            <p:nvPr/>
          </p:nvSpPr>
          <p:spPr>
            <a:xfrm>
              <a:off x="1065869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Freeform: Shape 322">
              <a:extLst>
                <a:ext uri="{FF2B5EF4-FFF2-40B4-BE49-F238E27FC236}">
                  <a16:creationId xmlns:a16="http://schemas.microsoft.com/office/drawing/2014/main" id="{032A195F-E7E2-379F-2A30-36C0C60312FE}"/>
                </a:ext>
              </a:extLst>
            </p:cNvPr>
            <p:cNvSpPr/>
            <p:nvPr/>
          </p:nvSpPr>
          <p:spPr>
            <a:xfrm>
              <a:off x="1067774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Freeform: Shape 323">
              <a:extLst>
                <a:ext uri="{FF2B5EF4-FFF2-40B4-BE49-F238E27FC236}">
                  <a16:creationId xmlns:a16="http://schemas.microsoft.com/office/drawing/2014/main" id="{8A2ED84D-24C2-352B-CA82-A8C64BD9FB34}"/>
                </a:ext>
              </a:extLst>
            </p:cNvPr>
            <p:cNvSpPr/>
            <p:nvPr/>
          </p:nvSpPr>
          <p:spPr>
            <a:xfrm>
              <a:off x="111349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Freeform: Shape 324">
              <a:extLst>
                <a:ext uri="{FF2B5EF4-FFF2-40B4-BE49-F238E27FC236}">
                  <a16:creationId xmlns:a16="http://schemas.microsoft.com/office/drawing/2014/main" id="{48546A17-CA7C-AFA4-AD8F-916BB84C9966}"/>
                </a:ext>
              </a:extLst>
            </p:cNvPr>
            <p:cNvSpPr/>
            <p:nvPr/>
          </p:nvSpPr>
          <p:spPr>
            <a:xfrm>
              <a:off x="111730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Freeform: Shape 325">
              <a:extLst>
                <a:ext uri="{FF2B5EF4-FFF2-40B4-BE49-F238E27FC236}">
                  <a16:creationId xmlns:a16="http://schemas.microsoft.com/office/drawing/2014/main" id="{8F737EBB-A33B-0348-9E0E-655DF4A78A61}"/>
                </a:ext>
              </a:extLst>
            </p:cNvPr>
            <p:cNvSpPr/>
            <p:nvPr/>
          </p:nvSpPr>
          <p:spPr>
            <a:xfrm>
              <a:off x="112111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Freeform: Shape 326">
              <a:extLst>
                <a:ext uri="{FF2B5EF4-FFF2-40B4-BE49-F238E27FC236}">
                  <a16:creationId xmlns:a16="http://schemas.microsoft.com/office/drawing/2014/main" id="{8082717A-F1DB-E4A9-4D37-D7DC3A778E41}"/>
                </a:ext>
              </a:extLst>
            </p:cNvPr>
            <p:cNvSpPr/>
            <p:nvPr/>
          </p:nvSpPr>
          <p:spPr>
            <a:xfrm>
              <a:off x="1142069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Freeform: Shape 327">
              <a:extLst>
                <a:ext uri="{FF2B5EF4-FFF2-40B4-BE49-F238E27FC236}">
                  <a16:creationId xmlns:a16="http://schemas.microsoft.com/office/drawing/2014/main" id="{11BD037F-0891-DFDF-BD91-3D5B073405E8}"/>
                </a:ext>
              </a:extLst>
            </p:cNvPr>
            <p:cNvSpPr/>
            <p:nvPr/>
          </p:nvSpPr>
          <p:spPr>
            <a:xfrm>
              <a:off x="114397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328">
              <a:extLst>
                <a:ext uri="{FF2B5EF4-FFF2-40B4-BE49-F238E27FC236}">
                  <a16:creationId xmlns:a16="http://schemas.microsoft.com/office/drawing/2014/main" id="{61CAFCC3-C921-D746-5CA1-0F65D8160168}"/>
                </a:ext>
              </a:extLst>
            </p:cNvPr>
            <p:cNvSpPr/>
            <p:nvPr/>
          </p:nvSpPr>
          <p:spPr>
            <a:xfrm>
              <a:off x="1145879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29">
              <a:extLst>
                <a:ext uri="{FF2B5EF4-FFF2-40B4-BE49-F238E27FC236}">
                  <a16:creationId xmlns:a16="http://schemas.microsoft.com/office/drawing/2014/main" id="{C8218EC9-D098-FEAE-03AC-115252864F0C}"/>
                </a:ext>
              </a:extLst>
            </p:cNvPr>
            <p:cNvSpPr/>
            <p:nvPr/>
          </p:nvSpPr>
          <p:spPr>
            <a:xfrm>
              <a:off x="115159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30">
              <a:extLst>
                <a:ext uri="{FF2B5EF4-FFF2-40B4-BE49-F238E27FC236}">
                  <a16:creationId xmlns:a16="http://schemas.microsoft.com/office/drawing/2014/main" id="{D15A7A6B-8E06-4FBE-1CA8-F64498616F58}"/>
                </a:ext>
              </a:extLst>
            </p:cNvPr>
            <p:cNvSpPr/>
            <p:nvPr/>
          </p:nvSpPr>
          <p:spPr>
            <a:xfrm>
              <a:off x="116683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31">
              <a:extLst>
                <a:ext uri="{FF2B5EF4-FFF2-40B4-BE49-F238E27FC236}">
                  <a16:creationId xmlns:a16="http://schemas.microsoft.com/office/drawing/2014/main" id="{A32CA5B2-9FA3-6948-00EA-736FCDF01A46}"/>
                </a:ext>
              </a:extLst>
            </p:cNvPr>
            <p:cNvSpPr/>
            <p:nvPr/>
          </p:nvSpPr>
          <p:spPr>
            <a:xfrm>
              <a:off x="1216365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32">
              <a:extLst>
                <a:ext uri="{FF2B5EF4-FFF2-40B4-BE49-F238E27FC236}">
                  <a16:creationId xmlns:a16="http://schemas.microsoft.com/office/drawing/2014/main" id="{9AE3DC0D-D765-E9E4-24A7-AE39B45D996B}"/>
                </a:ext>
              </a:extLst>
            </p:cNvPr>
            <p:cNvSpPr/>
            <p:nvPr/>
          </p:nvSpPr>
          <p:spPr>
            <a:xfrm>
              <a:off x="1235415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Freeform: Shape 333">
              <a:extLst>
                <a:ext uri="{FF2B5EF4-FFF2-40B4-BE49-F238E27FC236}">
                  <a16:creationId xmlns:a16="http://schemas.microsoft.com/office/drawing/2014/main" id="{7A6F73DB-4911-0B8B-5503-DFE9AC6564A6}"/>
                </a:ext>
              </a:extLst>
            </p:cNvPr>
            <p:cNvSpPr/>
            <p:nvPr/>
          </p:nvSpPr>
          <p:spPr>
            <a:xfrm>
              <a:off x="1250655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Freeform: Shape 334">
              <a:extLst>
                <a:ext uri="{FF2B5EF4-FFF2-40B4-BE49-F238E27FC236}">
                  <a16:creationId xmlns:a16="http://schemas.microsoft.com/office/drawing/2014/main" id="{3A773F19-06D2-5D18-B6C5-FC1531576889}"/>
                </a:ext>
              </a:extLst>
            </p:cNvPr>
            <p:cNvSpPr/>
            <p:nvPr/>
          </p:nvSpPr>
          <p:spPr>
            <a:xfrm>
              <a:off x="1265895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35">
              <a:extLst>
                <a:ext uri="{FF2B5EF4-FFF2-40B4-BE49-F238E27FC236}">
                  <a16:creationId xmlns:a16="http://schemas.microsoft.com/office/drawing/2014/main" id="{BD6E7E52-0783-8030-C615-1347BABC9693}"/>
                </a:ext>
              </a:extLst>
            </p:cNvPr>
            <p:cNvSpPr/>
            <p:nvPr/>
          </p:nvSpPr>
          <p:spPr>
            <a:xfrm>
              <a:off x="1275420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36">
              <a:extLst>
                <a:ext uri="{FF2B5EF4-FFF2-40B4-BE49-F238E27FC236}">
                  <a16:creationId xmlns:a16="http://schemas.microsoft.com/office/drawing/2014/main" id="{44961507-D49D-E9E9-1D56-54F0150B48D0}"/>
                </a:ext>
              </a:extLst>
            </p:cNvPr>
            <p:cNvSpPr/>
            <p:nvPr/>
          </p:nvSpPr>
          <p:spPr>
            <a:xfrm>
              <a:off x="1284945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Freeform: Shape 337">
              <a:extLst>
                <a:ext uri="{FF2B5EF4-FFF2-40B4-BE49-F238E27FC236}">
                  <a16:creationId xmlns:a16="http://schemas.microsoft.com/office/drawing/2014/main" id="{8BD319B0-DB1D-6D23-6E0A-817AB7D578CB}"/>
                </a:ext>
              </a:extLst>
            </p:cNvPr>
            <p:cNvSpPr/>
            <p:nvPr/>
          </p:nvSpPr>
          <p:spPr>
            <a:xfrm>
              <a:off x="1290660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Freeform: Shape 338">
              <a:extLst>
                <a:ext uri="{FF2B5EF4-FFF2-40B4-BE49-F238E27FC236}">
                  <a16:creationId xmlns:a16="http://schemas.microsoft.com/office/drawing/2014/main" id="{5641186D-554E-A06E-7484-3DAD8B60BAB7}"/>
                </a:ext>
              </a:extLst>
            </p:cNvPr>
            <p:cNvSpPr/>
            <p:nvPr/>
          </p:nvSpPr>
          <p:spPr>
            <a:xfrm>
              <a:off x="1328760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Freeform: Shape 339">
              <a:extLst>
                <a:ext uri="{FF2B5EF4-FFF2-40B4-BE49-F238E27FC236}">
                  <a16:creationId xmlns:a16="http://schemas.microsoft.com/office/drawing/2014/main" id="{A25DE812-0944-ADD9-B75E-40192FD2E5EA}"/>
                </a:ext>
              </a:extLst>
            </p:cNvPr>
            <p:cNvSpPr/>
            <p:nvPr/>
          </p:nvSpPr>
          <p:spPr>
            <a:xfrm>
              <a:off x="1340190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6376532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dirty="0"/>
              <a:t>LBA28：切除結腸直腸癌におけるイメージングとCEA観察期間の予後効果(CRC)：最終的な結果と無増悪生存期間(RFS) - PRODIGE 13 FFCD第III相試験 – Lepage C、et al</a:t>
            </a:r>
          </a:p>
        </p:txBody>
      </p:sp>
      <p:sp>
        <p:nvSpPr>
          <p:cNvPr id="22" name="Content Placeholder 2"/>
          <p:cNvSpPr>
            <a:spLocks noGrp="1"/>
          </p:cNvSpPr>
          <p:nvPr>
            <p:ph idx="1"/>
          </p:nvPr>
        </p:nvSpPr>
        <p:spPr/>
        <p:txBody>
          <a:bodyPr/>
          <a:lstStyle/>
          <a:p>
            <a:pPr marL="0" indent="0">
              <a:buNone/>
            </a:pPr>
            <a:r>
              <a:rPr lang="ja-JP" b="1"/>
              <a:t>試験の目的</a:t>
            </a:r>
          </a:p>
          <a:p>
            <a:r>
              <a:rPr lang="ja-JP"/>
              <a:t>フランスの施設における第3相PRODIGE 13試験で、切除ステージII/III CRC患者の術後監視における集約的放射線モニタリングとCEA評価の影響を評価すること</a:t>
            </a:r>
          </a:p>
        </p:txBody>
      </p:sp>
      <p:sp>
        <p:nvSpPr>
          <p:cNvPr id="19" name="Text Placeholder 18"/>
          <p:cNvSpPr>
            <a:spLocks noGrp="1"/>
          </p:cNvSpPr>
          <p:nvPr>
            <p:ph type="body" sz="quarter" idx="10"/>
          </p:nvPr>
        </p:nvSpPr>
        <p:spPr/>
        <p:txBody>
          <a:bodyPr/>
          <a:lstStyle/>
          <a:p>
            <a:r>
              <a:rPr lang="ja-JP"/>
              <a:t>*2年の間に3か月毎、その後は3年の間に6か月毎;</a:t>
            </a:r>
            <a:r>
              <a:rPr lang="ja-JP" baseline="30000">
                <a:latin typeface="Arial" panose="020B0604020202020204" pitchFamily="34" charset="0"/>
                <a:ea typeface="MS Mincho" pitchFamily="2" charset="-122"/>
                <a:cs typeface="Arial" panose="020B0604020202020204" pitchFamily="34" charset="0"/>
              </a:rPr>
              <a:t>†</a:t>
            </a:r>
            <a:r>
              <a:rPr lang="ja-JP"/>
              <a:t>集中画像診断:腹部超音波検査とコンピュータ断層撮影を交互に行う</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Lepage C, et al.Ann Oncol 2022;33(suppl):abstr LBA28</a:t>
            </a:r>
          </a:p>
        </p:txBody>
      </p:sp>
      <p:sp>
        <p:nvSpPr>
          <p:cNvPr id="20" name="Rectangle 9"/>
          <p:cNvSpPr txBox="1">
            <a:spLocks noChangeArrowheads="1"/>
          </p:cNvSpPr>
          <p:nvPr/>
        </p:nvSpPr>
        <p:spPr bwMode="auto">
          <a:xfrm>
            <a:off x="1699938" y="5334420"/>
            <a:ext cx="4130676" cy="8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5年間のOS</a:t>
            </a:r>
          </a:p>
          <a:p>
            <a:endParaRPr lang="en-GB" kern="0" dirty="0"/>
          </a:p>
        </p:txBody>
      </p:sp>
      <p:sp>
        <p:nvSpPr>
          <p:cNvPr id="24" name="AutoShape 9"/>
          <p:cNvSpPr>
            <a:spLocks noChangeArrowheads="1"/>
          </p:cNvSpPr>
          <p:nvPr/>
        </p:nvSpPr>
        <p:spPr bwMode="auto">
          <a:xfrm>
            <a:off x="1483285" y="3320596"/>
            <a:ext cx="2718539"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ea typeface="SimSun" pitchFamily="2" charset="-122"/>
              </a:rPr>
              <a:t>ステージII/III 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ea typeface="SimSun" pitchFamily="2" charset="-122"/>
              </a:rPr>
              <a:t>術後の残存疾患</a:t>
            </a:r>
            <a:r>
              <a:rPr kumimoji="0" lang="ja-JP" sz="1600" b="0" i="0" u="none" strike="noStrike" cap="none" normalizeH="0" noProof="0">
                <a:ln>
                  <a:noFill/>
                </a:ln>
                <a:solidFill>
                  <a:srgbClr val="FFFFFF"/>
                </a:solidFill>
                <a:uLnTx/>
                <a:uFillTx/>
                <a:ea typeface="SimSun" pitchFamily="2" charset="-122"/>
              </a:rPr>
              <a:t>のエビデンスなし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a:ln>
                  <a:noFill/>
                </a:ln>
                <a:solidFill>
                  <a:srgbClr val="FFFFFF"/>
                </a:solidFill>
                <a:uLnTx/>
                <a:uFillTx/>
                <a:ea typeface="SimSun" pitchFamily="2" charset="-122"/>
              </a:rPr>
              <a:t>(n=2009)</a:t>
            </a:r>
          </a:p>
        </p:txBody>
      </p:sp>
      <p:sp>
        <p:nvSpPr>
          <p:cNvPr id="25" name="Oval 14"/>
          <p:cNvSpPr>
            <a:spLocks noChangeArrowheads="1"/>
          </p:cNvSpPr>
          <p:nvPr/>
        </p:nvSpPr>
        <p:spPr bwMode="auto">
          <a:xfrm>
            <a:off x="4397072" y="379973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R1
1</a:t>
            </a:r>
            <a:r>
              <a:rPr kumimoji="0" lang="en-GB" altLang="ja-JP" sz="1600" b="1" i="0" u="none" strike="noStrike" cap="none" normalizeH="0" baseline="0" noProof="0" dirty="0">
                <a:ln>
                  <a:noFill/>
                </a:ln>
                <a:solidFill>
                  <a:srgbClr val="043882"/>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1</a:t>
            </a:r>
          </a:p>
        </p:txBody>
      </p:sp>
      <p:cxnSp>
        <p:nvCxnSpPr>
          <p:cNvPr id="26" name="AutoShape 15"/>
          <p:cNvCxnSpPr>
            <a:cxnSpLocks noChangeShapeType="1"/>
            <a:stCxn id="25" idx="0"/>
            <a:endCxn id="28" idx="1"/>
          </p:cNvCxnSpPr>
          <p:nvPr/>
        </p:nvCxnSpPr>
        <p:spPr bwMode="auto">
          <a:xfrm rot="5400000" flipH="1" flipV="1">
            <a:off x="4471623" y="3270948"/>
            <a:ext cx="746033" cy="311538"/>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4" idx="3"/>
            <a:endCxn id="25" idx="2"/>
          </p:cNvCxnSpPr>
          <p:nvPr/>
        </p:nvCxnSpPr>
        <p:spPr bwMode="auto">
          <a:xfrm>
            <a:off x="4201824" y="4091833"/>
            <a:ext cx="195248"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000408" y="2643331"/>
            <a:ext cx="115895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CEA*</a:t>
            </a:r>
          </a:p>
        </p:txBody>
      </p:sp>
      <p:cxnSp>
        <p:nvCxnSpPr>
          <p:cNvPr id="29" name="AutoShape 16"/>
          <p:cNvCxnSpPr>
            <a:cxnSpLocks noChangeShapeType="1"/>
            <a:stCxn id="25" idx="4"/>
            <a:endCxn id="30" idx="1"/>
          </p:cNvCxnSpPr>
          <p:nvPr/>
        </p:nvCxnSpPr>
        <p:spPr bwMode="auto">
          <a:xfrm rot="16200000" flipH="1">
            <a:off x="4513858" y="4558945"/>
            <a:ext cx="661563" cy="311538"/>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5000408" y="4635128"/>
            <a:ext cx="1157054"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CEAなし</a:t>
            </a:r>
          </a:p>
        </p:txBody>
      </p:sp>
      <p:sp>
        <p:nvSpPr>
          <p:cNvPr id="31" name="AutoShape 8"/>
          <p:cNvSpPr>
            <a:spLocks noChangeArrowheads="1"/>
          </p:cNvSpPr>
          <p:nvPr/>
        </p:nvSpPr>
        <p:spPr bwMode="auto">
          <a:xfrm>
            <a:off x="7225079" y="2136594"/>
            <a:ext cx="3068548" cy="89240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ja-JP" sz="1400" b="1" u="sng" dirty="0">
                <a:latin typeface="Arial" panose="020B0604020202020204" pitchFamily="34" charset="0"/>
                <a:ea typeface="MS Mincho" pitchFamily="2" charset="-122"/>
                <a:cs typeface="Arial" panose="020B0604020202020204" pitchFamily="34" charset="0"/>
              </a:rPr>
              <a:t>A群</a:t>
            </a:r>
            <a:r>
              <a:rPr lang="ja-JP" sz="1400" dirty="0">
                <a:latin typeface="Arial" panose="020B0604020202020204" pitchFamily="34" charset="0"/>
                <a:ea typeface="MS Mincho" pitchFamily="2" charset="-122"/>
                <a:cs typeface="Arial" panose="020B0604020202020204" pitchFamily="34" charset="0"/>
              </a:rPr>
              <a:t>：集中画像</a:t>
            </a:r>
            <a:r>
              <a:rPr lang="ja-JP" sz="1400" baseline="30000" dirty="0">
                <a:latin typeface="Arial" panose="020B0604020202020204" pitchFamily="34" charset="0"/>
                <a:ea typeface="MS Mincho" pitchFamily="2" charset="-122"/>
                <a:cs typeface="Arial" panose="020B0604020202020204" pitchFamily="34" charset="0"/>
              </a:rPr>
              <a:t>†</a:t>
            </a:r>
            <a:r>
              <a:rPr lang="ja-JP" sz="1400" dirty="0">
                <a:latin typeface="Arial" panose="020B0604020202020204" pitchFamily="34" charset="0"/>
                <a:ea typeface="MS Mincho" pitchFamily="2" charset="-122"/>
                <a:cs typeface="Arial" panose="020B0604020202020204" pitchFamily="34" charset="0"/>
              </a:rPr>
              <a:t> 毎
3か月/3年、その後6か月/2年毎 </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sz="1400" dirty="0">
                <a:ea typeface="SimSun" pitchFamily="2" charset="-122"/>
              </a:rPr>
              <a:t>(n=501)</a:t>
            </a:r>
            <a:endParaRPr lang="en-IE" altLang="ja-JP" sz="1400" dirty="0">
              <a:ea typeface="SimSun" pitchFamily="2" charset="-122"/>
            </a:endParaRPr>
          </a:p>
        </p:txBody>
      </p:sp>
      <p:sp>
        <p:nvSpPr>
          <p:cNvPr id="32" name="AutoShape 12"/>
          <p:cNvSpPr>
            <a:spLocks noChangeArrowheads="1"/>
          </p:cNvSpPr>
          <p:nvPr/>
        </p:nvSpPr>
        <p:spPr bwMode="auto">
          <a:xfrm>
            <a:off x="7225079" y="3122953"/>
            <a:ext cx="3068548" cy="892403"/>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ja-JP" sz="1400" b="1" i="0" u="sng" strike="noStrike" cap="none" normalizeH="0" baseline="0" noProof="0" dirty="0">
                <a:ln>
                  <a:noFill/>
                </a:ln>
                <a:solidFill>
                  <a:schemeClr val="tx2"/>
                </a:solidFill>
                <a:uLnTx/>
                <a:uFillTx/>
                <a:ea typeface="SimSun" pitchFamily="2" charset="-122"/>
              </a:rPr>
              <a:t>C群</a:t>
            </a:r>
            <a:r>
              <a:rPr kumimoji="0" lang="ja-JP" sz="1400" b="0" i="0" u="none" strike="noStrike" cap="none" normalizeH="0" baseline="0" noProof="0" dirty="0">
                <a:ln>
                  <a:noFill/>
                </a:ln>
                <a:solidFill>
                  <a:schemeClr val="tx2"/>
                </a:solidFill>
                <a:uLnTx/>
                <a:uFillTx/>
                <a:ea typeface="SimSun" pitchFamily="2" charset="-122"/>
              </a:rPr>
              <a:t>：腹部超音波検査</a:t>
            </a:r>
            <a:r>
              <a:rPr lang="ja-JP" sz="1400" dirty="0">
                <a:solidFill>
                  <a:schemeClr val="tx2"/>
                </a:solidFill>
                <a:ea typeface="SimSun" pitchFamily="2" charset="-122"/>
              </a:rPr>
              <a:t>は3か月/3年、
次に6か月/2年毎、
次に胸部X線撮影を
6か月/5年毎(n=498)</a:t>
            </a:r>
          </a:p>
        </p:txBody>
      </p:sp>
      <p:sp>
        <p:nvSpPr>
          <p:cNvPr id="33" name="AutoShape 8"/>
          <p:cNvSpPr>
            <a:spLocks noChangeArrowheads="1"/>
          </p:cNvSpPr>
          <p:nvPr/>
        </p:nvSpPr>
        <p:spPr bwMode="auto">
          <a:xfrm>
            <a:off x="7225079" y="4121945"/>
            <a:ext cx="3068548" cy="892404"/>
          </a:xfrm>
          <a:prstGeom prst="rect">
            <a:avLst/>
          </a:prstGeom>
          <a:solidFill>
            <a:schemeClr val="accent5"/>
          </a:solidFill>
          <a:ln w="9525" algn="ctr">
            <a:noFill/>
            <a:round/>
            <a:headEnd/>
            <a:tailEnd/>
          </a:ln>
        </p:spPr>
        <p:txBody>
          <a:bodyPr lIns="90488" tIns="0" rIns="90488" bIns="0" anchor="ctr"/>
          <a:lstStyle/>
          <a:p>
            <a:pPr lvl="0" algn="ctr" defTabSz="892175" eaLnBrk="0" hangingPunct="0">
              <a:defRPr/>
            </a:pPr>
            <a:r>
              <a:rPr lang="ja-JP" sz="1400" b="1" u="sng" dirty="0">
                <a:solidFill>
                  <a:schemeClr val="tx2"/>
                </a:solidFill>
                <a:latin typeface="Arial" panose="020B0604020202020204" pitchFamily="34" charset="0"/>
                <a:ea typeface="MS Mincho" pitchFamily="2" charset="-122"/>
                <a:cs typeface="Arial" panose="020B0604020202020204" pitchFamily="34" charset="0"/>
              </a:rPr>
              <a:t>B群</a:t>
            </a:r>
            <a:r>
              <a:rPr lang="ja-JP" sz="1400" dirty="0">
                <a:solidFill>
                  <a:schemeClr val="tx2"/>
                </a:solidFill>
                <a:latin typeface="Arial" panose="020B0604020202020204" pitchFamily="34" charset="0"/>
                <a:ea typeface="MS Mincho" pitchFamily="2" charset="-122"/>
                <a:cs typeface="Arial" panose="020B0604020202020204" pitchFamily="34" charset="0"/>
              </a:rPr>
              <a:t>：集中画像</a:t>
            </a:r>
            <a:r>
              <a:rPr lang="ja-JP" sz="1400" baseline="30000" dirty="0">
                <a:solidFill>
                  <a:schemeClr val="tx2"/>
                </a:solidFill>
                <a:latin typeface="Arial" panose="020B0604020202020204" pitchFamily="34" charset="0"/>
                <a:ea typeface="MS Mincho" pitchFamily="2" charset="-122"/>
                <a:cs typeface="Arial" panose="020B0604020202020204" pitchFamily="34" charset="0"/>
              </a:rPr>
              <a:t>†</a:t>
            </a:r>
            <a:r>
              <a:rPr lang="ja-JP" sz="1400" dirty="0">
                <a:solidFill>
                  <a:schemeClr val="tx2"/>
                </a:solidFill>
                <a:latin typeface="Arial" panose="020B0604020202020204" pitchFamily="34" charset="0"/>
                <a:ea typeface="MS Mincho" pitchFamily="2" charset="-122"/>
                <a:cs typeface="Arial" panose="020B0604020202020204" pitchFamily="34" charset="0"/>
              </a:rPr>
              <a:t> 毎
3か月/3年、その後6か月/2年毎 </a:t>
            </a:r>
          </a:p>
          <a:p>
            <a:pPr lvl="0" algn="ctr" defTabSz="892175" eaLnBrk="0" hangingPunct="0">
              <a:defRPr/>
            </a:pPr>
            <a:r>
              <a:rPr lang="ja-JP" sz="1400" dirty="0">
                <a:solidFill>
                  <a:schemeClr val="tx2"/>
                </a:solidFill>
                <a:ea typeface="SimSun" pitchFamily="2" charset="-122"/>
              </a:rPr>
              <a:t>(n=497)</a:t>
            </a:r>
          </a:p>
        </p:txBody>
      </p:sp>
      <p:sp>
        <p:nvSpPr>
          <p:cNvPr id="34" name="AutoShape 12"/>
          <p:cNvSpPr>
            <a:spLocks noChangeArrowheads="1"/>
          </p:cNvSpPr>
          <p:nvPr/>
        </p:nvSpPr>
        <p:spPr bwMode="auto">
          <a:xfrm>
            <a:off x="7225079" y="5108304"/>
            <a:ext cx="3068548" cy="892403"/>
          </a:xfrm>
          <a:prstGeom prst="rect">
            <a:avLst/>
          </a:prstGeom>
          <a:solidFill>
            <a:schemeClr val="bg2"/>
          </a:solidFill>
          <a:ln w="9525" algn="ctr">
            <a:noFill/>
            <a:round/>
            <a:headEnd/>
            <a:tailEnd/>
          </a:ln>
        </p:spPr>
        <p:txBody>
          <a:bodyPr lIns="90488" tIns="0" rIns="90488" bIns="0" anchor="ctr"/>
          <a:lstStyle/>
          <a:p>
            <a:pPr lvl="0" algn="ctr" defTabSz="892175" eaLnBrk="0" hangingPunct="0">
              <a:defRPr/>
            </a:pPr>
            <a:r>
              <a:rPr lang="ja-JP" sz="1400" b="1" u="sng" dirty="0">
                <a:solidFill>
                  <a:schemeClr val="tx2"/>
                </a:solidFill>
                <a:ea typeface="SimSun" pitchFamily="2" charset="-122"/>
              </a:rPr>
              <a:t>D群</a:t>
            </a:r>
            <a:r>
              <a:rPr lang="ja-JP" sz="1400" dirty="0">
                <a:solidFill>
                  <a:schemeClr val="tx2"/>
                </a:solidFill>
                <a:ea typeface="SimSun" pitchFamily="2" charset="-122"/>
              </a:rPr>
              <a:t>: 腹部超音波検査は3か月/3年、
次に6か月/2年毎、
次に胸部X線撮影を
6か月/5年毎(n=499)</a:t>
            </a:r>
          </a:p>
        </p:txBody>
      </p:sp>
      <p:sp>
        <p:nvSpPr>
          <p:cNvPr id="35" name="Oval 14"/>
          <p:cNvSpPr>
            <a:spLocks noChangeArrowheads="1"/>
          </p:cNvSpPr>
          <p:nvPr/>
        </p:nvSpPr>
        <p:spPr bwMode="auto">
          <a:xfrm>
            <a:off x="6339301" y="276159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R2
1</a:t>
            </a:r>
            <a:r>
              <a:rPr kumimoji="0" lang="en-GB" altLang="ja-JP" sz="1600" b="1" i="0" u="none" strike="noStrike" cap="none" normalizeH="0" baseline="0" noProof="0" dirty="0">
                <a:ln>
                  <a:noFill/>
                </a:ln>
                <a:solidFill>
                  <a:srgbClr val="043882"/>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1</a:t>
            </a:r>
          </a:p>
        </p:txBody>
      </p:sp>
      <p:cxnSp>
        <p:nvCxnSpPr>
          <p:cNvPr id="36" name="AutoShape 19"/>
          <p:cNvCxnSpPr>
            <a:cxnSpLocks noChangeShapeType="1"/>
            <a:stCxn id="28" idx="3"/>
            <a:endCxn id="35" idx="2"/>
          </p:cNvCxnSpPr>
          <p:nvPr/>
        </p:nvCxnSpPr>
        <p:spPr bwMode="auto">
          <a:xfrm flipV="1">
            <a:off x="6159364" y="3053699"/>
            <a:ext cx="179937" cy="1"/>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15"/>
          <p:cNvCxnSpPr>
            <a:cxnSpLocks noChangeShapeType="1"/>
            <a:stCxn id="35" idx="0"/>
            <a:endCxn id="31" idx="1"/>
          </p:cNvCxnSpPr>
          <p:nvPr/>
        </p:nvCxnSpPr>
        <p:spPr bwMode="auto">
          <a:xfrm rot="5400000" flipH="1" flipV="1">
            <a:off x="6838688" y="2375208"/>
            <a:ext cx="178803" cy="593980"/>
          </a:xfrm>
          <a:prstGeom prst="bentConnector2">
            <a:avLst/>
          </a:prstGeom>
          <a:noFill/>
          <a:ln w="57150">
            <a:solidFill>
              <a:schemeClr val="bg2">
                <a:lumMod val="60000"/>
                <a:lumOff val="40000"/>
              </a:schemeClr>
            </a:solidFill>
            <a:round/>
            <a:headEnd/>
            <a:tailEnd type="triangle" w="med" len="med"/>
          </a:ln>
        </p:spPr>
      </p:cxnSp>
      <p:cxnSp>
        <p:nvCxnSpPr>
          <p:cNvPr id="38" name="AutoShape 15"/>
          <p:cNvCxnSpPr>
            <a:cxnSpLocks noChangeShapeType="1"/>
            <a:stCxn id="35" idx="4"/>
            <a:endCxn id="32" idx="1"/>
          </p:cNvCxnSpPr>
          <p:nvPr/>
        </p:nvCxnSpPr>
        <p:spPr bwMode="auto">
          <a:xfrm rot="16200000" flipH="1">
            <a:off x="6816411" y="3160487"/>
            <a:ext cx="223356" cy="593980"/>
          </a:xfrm>
          <a:prstGeom prst="bentConnector2">
            <a:avLst/>
          </a:prstGeom>
          <a:noFill/>
          <a:ln w="57150">
            <a:solidFill>
              <a:schemeClr val="bg2">
                <a:lumMod val="60000"/>
                <a:lumOff val="40000"/>
              </a:schemeClr>
            </a:solidFill>
            <a:round/>
            <a:headEnd/>
            <a:tailEnd type="triangle" w="med" len="med"/>
          </a:ln>
        </p:spPr>
      </p:cxnSp>
      <p:sp>
        <p:nvSpPr>
          <p:cNvPr id="39" name="Oval 14"/>
          <p:cNvSpPr>
            <a:spLocks noChangeArrowheads="1"/>
          </p:cNvSpPr>
          <p:nvPr/>
        </p:nvSpPr>
        <p:spPr bwMode="auto">
          <a:xfrm>
            <a:off x="6339301" y="475339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R2
1</a:t>
            </a:r>
            <a:r>
              <a:rPr kumimoji="0" lang="en-GB" altLang="ja-JP" sz="1600" b="1" i="0" u="none" strike="noStrike" cap="none" normalizeH="0" baseline="0" noProof="0" dirty="0">
                <a:ln>
                  <a:noFill/>
                </a:ln>
                <a:solidFill>
                  <a:srgbClr val="043882"/>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1</a:t>
            </a:r>
          </a:p>
        </p:txBody>
      </p:sp>
      <p:cxnSp>
        <p:nvCxnSpPr>
          <p:cNvPr id="40" name="AutoShape 19"/>
          <p:cNvCxnSpPr>
            <a:cxnSpLocks noChangeShapeType="1"/>
            <a:stCxn id="30" idx="3"/>
            <a:endCxn id="39" idx="2"/>
          </p:cNvCxnSpPr>
          <p:nvPr/>
        </p:nvCxnSpPr>
        <p:spPr bwMode="auto">
          <a:xfrm>
            <a:off x="6157462" y="5045496"/>
            <a:ext cx="181839" cy="0"/>
          </a:xfrm>
          <a:prstGeom prst="straightConnector1">
            <a:avLst/>
          </a:prstGeom>
          <a:noFill/>
          <a:ln w="57150">
            <a:solidFill>
              <a:schemeClr val="bg2">
                <a:lumMod val="60000"/>
                <a:lumOff val="40000"/>
              </a:schemeClr>
            </a:solidFill>
            <a:round/>
            <a:headEnd type="none" w="med" len="med"/>
            <a:tailEnd type="none" w="med" len="med"/>
          </a:ln>
        </p:spPr>
      </p:cxnSp>
      <p:cxnSp>
        <p:nvCxnSpPr>
          <p:cNvPr id="41" name="AutoShape 15"/>
          <p:cNvCxnSpPr>
            <a:cxnSpLocks noChangeShapeType="1"/>
            <a:stCxn id="39" idx="0"/>
            <a:endCxn id="33" idx="1"/>
          </p:cNvCxnSpPr>
          <p:nvPr/>
        </p:nvCxnSpPr>
        <p:spPr bwMode="auto">
          <a:xfrm rot="5400000" flipH="1" flipV="1">
            <a:off x="6835465" y="4363782"/>
            <a:ext cx="185249" cy="593980"/>
          </a:xfrm>
          <a:prstGeom prst="bentConnector2">
            <a:avLst/>
          </a:prstGeom>
          <a:noFill/>
          <a:ln w="57150">
            <a:solidFill>
              <a:schemeClr val="bg2">
                <a:lumMod val="60000"/>
                <a:lumOff val="40000"/>
              </a:schemeClr>
            </a:solidFill>
            <a:round/>
            <a:headEnd/>
            <a:tailEnd type="triangle" w="med" len="med"/>
          </a:ln>
        </p:spPr>
      </p:cxnSp>
      <p:cxnSp>
        <p:nvCxnSpPr>
          <p:cNvPr id="42" name="AutoShape 15"/>
          <p:cNvCxnSpPr>
            <a:cxnSpLocks noChangeShapeType="1"/>
            <a:stCxn id="39" idx="4"/>
            <a:endCxn id="34" idx="1"/>
          </p:cNvCxnSpPr>
          <p:nvPr/>
        </p:nvCxnSpPr>
        <p:spPr bwMode="auto">
          <a:xfrm rot="16200000" flipH="1">
            <a:off x="6819634" y="5149061"/>
            <a:ext cx="216910" cy="593980"/>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3850001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987722" cy="807720"/>
          </a:xfrm>
        </p:spPr>
        <p:txBody>
          <a:bodyPr/>
          <a:lstStyle/>
          <a:p>
            <a:r>
              <a:rPr lang="ja-JP" dirty="0"/>
              <a:t>LBA28：切除結腸直腸癌におけるイメージングとCEA観察期間の予後効果(CRC)：最終的な結果と無増悪生存期間(RFS) - PRODIGE 13 FFCD第III相試験 – Lepage C、et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Lepage C, et al.Ann Oncol 2022;33(suppl):abstr LBA28</a:t>
            </a:r>
          </a:p>
        </p:txBody>
      </p:sp>
      <p:sp>
        <p:nvSpPr>
          <p:cNvPr id="8" name="TextBox 7">
            <a:extLst>
              <a:ext uri="{FF2B5EF4-FFF2-40B4-BE49-F238E27FC236}">
                <a16:creationId xmlns:a16="http://schemas.microsoft.com/office/drawing/2014/main" id="{34308A37-93CB-F45C-41B3-5570E1DC6BB5}"/>
              </a:ext>
            </a:extLst>
          </p:cNvPr>
          <p:cNvSpPr txBox="1"/>
          <p:nvPr/>
        </p:nvSpPr>
        <p:spPr>
          <a:xfrm>
            <a:off x="1262618" y="1729720"/>
            <a:ext cx="2340705" cy="338554"/>
          </a:xfrm>
          <a:prstGeom prst="rect">
            <a:avLst/>
          </a:prstGeom>
          <a:noFill/>
        </p:spPr>
        <p:txBody>
          <a:bodyPr wrap="none" rtlCol="0">
            <a:spAutoFit/>
          </a:bodyPr>
          <a:lstStyle/>
          <a:p>
            <a:pPr algn="ctr"/>
            <a:r>
              <a:rPr lang="ja-JP" sz="1600" b="1">
                <a:solidFill>
                  <a:schemeClr val="tx1"/>
                </a:solidFill>
              </a:rPr>
              <a:t>無作為化群別</a:t>
            </a:r>
          </a:p>
        </p:txBody>
      </p:sp>
      <p:sp>
        <p:nvSpPr>
          <p:cNvPr id="9" name="Freeform 21">
            <a:extLst>
              <a:ext uri="{FF2B5EF4-FFF2-40B4-BE49-F238E27FC236}">
                <a16:creationId xmlns:a16="http://schemas.microsoft.com/office/drawing/2014/main" id="{A466967E-0D0E-2F77-83DA-C8B2A14BAF3F}"/>
              </a:ext>
            </a:extLst>
          </p:cNvPr>
          <p:cNvSpPr>
            <a:spLocks/>
          </p:cNvSpPr>
          <p:nvPr/>
        </p:nvSpPr>
        <p:spPr bwMode="auto">
          <a:xfrm>
            <a:off x="1120593" y="2205405"/>
            <a:ext cx="3049691"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0" name="Line 6">
            <a:extLst>
              <a:ext uri="{FF2B5EF4-FFF2-40B4-BE49-F238E27FC236}">
                <a16:creationId xmlns:a16="http://schemas.microsoft.com/office/drawing/2014/main" id="{AC5CACE6-4A7E-275D-5CEE-649AC119AABF}"/>
              </a:ext>
            </a:extLst>
          </p:cNvPr>
          <p:cNvSpPr>
            <a:spLocks noChangeShapeType="1"/>
          </p:cNvSpPr>
          <p:nvPr/>
        </p:nvSpPr>
        <p:spPr bwMode="auto">
          <a:xfrm>
            <a:off x="1046051" y="224283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 name="Line 7">
            <a:extLst>
              <a:ext uri="{FF2B5EF4-FFF2-40B4-BE49-F238E27FC236}">
                <a16:creationId xmlns:a16="http://schemas.microsoft.com/office/drawing/2014/main" id="{074BC67C-606A-602B-1178-EAD25617683A}"/>
              </a:ext>
            </a:extLst>
          </p:cNvPr>
          <p:cNvSpPr>
            <a:spLocks noChangeShapeType="1"/>
          </p:cNvSpPr>
          <p:nvPr/>
        </p:nvSpPr>
        <p:spPr bwMode="auto">
          <a:xfrm>
            <a:off x="1046051" y="2728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8">
            <a:extLst>
              <a:ext uri="{FF2B5EF4-FFF2-40B4-BE49-F238E27FC236}">
                <a16:creationId xmlns:a16="http://schemas.microsoft.com/office/drawing/2014/main" id="{A248B292-C788-192C-DDCC-4A7E36323CF3}"/>
              </a:ext>
            </a:extLst>
          </p:cNvPr>
          <p:cNvSpPr>
            <a:spLocks noChangeShapeType="1"/>
          </p:cNvSpPr>
          <p:nvPr/>
        </p:nvSpPr>
        <p:spPr bwMode="auto">
          <a:xfrm>
            <a:off x="1046051" y="319164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9">
            <a:extLst>
              <a:ext uri="{FF2B5EF4-FFF2-40B4-BE49-F238E27FC236}">
                <a16:creationId xmlns:a16="http://schemas.microsoft.com/office/drawing/2014/main" id="{4BA9F660-6BA1-F526-464F-D26BC69C5001}"/>
              </a:ext>
            </a:extLst>
          </p:cNvPr>
          <p:cNvSpPr>
            <a:spLocks noChangeShapeType="1"/>
          </p:cNvSpPr>
          <p:nvPr/>
        </p:nvSpPr>
        <p:spPr bwMode="auto">
          <a:xfrm>
            <a:off x="1046051" y="36701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10">
            <a:extLst>
              <a:ext uri="{FF2B5EF4-FFF2-40B4-BE49-F238E27FC236}">
                <a16:creationId xmlns:a16="http://schemas.microsoft.com/office/drawing/2014/main" id="{61326FE0-A672-CCEF-6F52-B1D2A05F0C8C}"/>
              </a:ext>
            </a:extLst>
          </p:cNvPr>
          <p:cNvSpPr>
            <a:spLocks noChangeShapeType="1"/>
          </p:cNvSpPr>
          <p:nvPr/>
        </p:nvSpPr>
        <p:spPr bwMode="auto">
          <a:xfrm>
            <a:off x="1046051" y="41386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11">
            <a:extLst>
              <a:ext uri="{FF2B5EF4-FFF2-40B4-BE49-F238E27FC236}">
                <a16:creationId xmlns:a16="http://schemas.microsoft.com/office/drawing/2014/main" id="{4A9A8FC2-D043-C628-3487-12B0FDD8848E}"/>
              </a:ext>
            </a:extLst>
          </p:cNvPr>
          <p:cNvSpPr>
            <a:spLocks noChangeShapeType="1"/>
          </p:cNvSpPr>
          <p:nvPr/>
        </p:nvSpPr>
        <p:spPr bwMode="auto">
          <a:xfrm>
            <a:off x="1046051" y="4612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TextBox 15">
            <a:extLst>
              <a:ext uri="{FF2B5EF4-FFF2-40B4-BE49-F238E27FC236}">
                <a16:creationId xmlns:a16="http://schemas.microsoft.com/office/drawing/2014/main" id="{DCAB7509-A1C9-3FF2-248C-098C8D8143AD}"/>
              </a:ext>
            </a:extLst>
          </p:cNvPr>
          <p:cNvSpPr txBox="1"/>
          <p:nvPr/>
        </p:nvSpPr>
        <p:spPr>
          <a:xfrm rot="16200000">
            <a:off x="-33759" y="3297773"/>
            <a:ext cx="1309974"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OS率</a:t>
            </a:r>
          </a:p>
        </p:txBody>
      </p:sp>
      <p:sp>
        <p:nvSpPr>
          <p:cNvPr id="17" name="TextBox 16">
            <a:extLst>
              <a:ext uri="{FF2B5EF4-FFF2-40B4-BE49-F238E27FC236}">
                <a16:creationId xmlns:a16="http://schemas.microsoft.com/office/drawing/2014/main" id="{440FACEC-E73E-F35A-D50E-7729DC1B5669}"/>
              </a:ext>
            </a:extLst>
          </p:cNvPr>
          <p:cNvSpPr txBox="1"/>
          <p:nvPr/>
        </p:nvSpPr>
        <p:spPr>
          <a:xfrm>
            <a:off x="655726" y="2086377"/>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18" name="TextBox 17">
            <a:extLst>
              <a:ext uri="{FF2B5EF4-FFF2-40B4-BE49-F238E27FC236}">
                <a16:creationId xmlns:a16="http://schemas.microsoft.com/office/drawing/2014/main" id="{CD3FB109-9015-939E-85B3-0EB167236476}"/>
              </a:ext>
            </a:extLst>
          </p:cNvPr>
          <p:cNvSpPr txBox="1"/>
          <p:nvPr/>
        </p:nvSpPr>
        <p:spPr>
          <a:xfrm>
            <a:off x="655726" y="2573471"/>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0.8</a:t>
            </a:r>
          </a:p>
        </p:txBody>
      </p:sp>
      <p:sp>
        <p:nvSpPr>
          <p:cNvPr id="19" name="TextBox 18">
            <a:extLst>
              <a:ext uri="{FF2B5EF4-FFF2-40B4-BE49-F238E27FC236}">
                <a16:creationId xmlns:a16="http://schemas.microsoft.com/office/drawing/2014/main" id="{90EB10CB-B59D-EC80-B8FA-C2B65C1A5268}"/>
              </a:ext>
            </a:extLst>
          </p:cNvPr>
          <p:cNvSpPr txBox="1"/>
          <p:nvPr/>
        </p:nvSpPr>
        <p:spPr>
          <a:xfrm>
            <a:off x="655726" y="3036767"/>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0.6</a:t>
            </a:r>
          </a:p>
        </p:txBody>
      </p:sp>
      <p:sp>
        <p:nvSpPr>
          <p:cNvPr id="20" name="TextBox 19">
            <a:extLst>
              <a:ext uri="{FF2B5EF4-FFF2-40B4-BE49-F238E27FC236}">
                <a16:creationId xmlns:a16="http://schemas.microsoft.com/office/drawing/2014/main" id="{30BEAE04-7525-EC14-DB1B-99FE39926291}"/>
              </a:ext>
            </a:extLst>
          </p:cNvPr>
          <p:cNvSpPr txBox="1"/>
          <p:nvPr/>
        </p:nvSpPr>
        <p:spPr>
          <a:xfrm>
            <a:off x="655726" y="3515045"/>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0.4</a:t>
            </a:r>
          </a:p>
        </p:txBody>
      </p:sp>
      <p:sp>
        <p:nvSpPr>
          <p:cNvPr id="24" name="TextBox 23">
            <a:extLst>
              <a:ext uri="{FF2B5EF4-FFF2-40B4-BE49-F238E27FC236}">
                <a16:creationId xmlns:a16="http://schemas.microsoft.com/office/drawing/2014/main" id="{F89610EB-9020-7983-0452-3C0923A90D7D}"/>
              </a:ext>
            </a:extLst>
          </p:cNvPr>
          <p:cNvSpPr txBox="1"/>
          <p:nvPr/>
        </p:nvSpPr>
        <p:spPr>
          <a:xfrm>
            <a:off x="655726" y="3983334"/>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0.2</a:t>
            </a:r>
          </a:p>
        </p:txBody>
      </p:sp>
      <p:sp>
        <p:nvSpPr>
          <p:cNvPr id="25" name="TextBox 24">
            <a:extLst>
              <a:ext uri="{FF2B5EF4-FFF2-40B4-BE49-F238E27FC236}">
                <a16:creationId xmlns:a16="http://schemas.microsoft.com/office/drawing/2014/main" id="{15ABE5B0-047F-EB08-1031-B50C5DADE1CA}"/>
              </a:ext>
            </a:extLst>
          </p:cNvPr>
          <p:cNvSpPr txBox="1"/>
          <p:nvPr/>
        </p:nvSpPr>
        <p:spPr>
          <a:xfrm>
            <a:off x="804814" y="4456615"/>
            <a:ext cx="28405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sp>
        <p:nvSpPr>
          <p:cNvPr id="26" name="TextBox 25">
            <a:extLst>
              <a:ext uri="{FF2B5EF4-FFF2-40B4-BE49-F238E27FC236}">
                <a16:creationId xmlns:a16="http://schemas.microsoft.com/office/drawing/2014/main" id="{3D59721C-7032-4264-2A1A-C43ACAF0D6C7}"/>
              </a:ext>
            </a:extLst>
          </p:cNvPr>
          <p:cNvSpPr txBox="1"/>
          <p:nvPr/>
        </p:nvSpPr>
        <p:spPr>
          <a:xfrm>
            <a:off x="2183292" y="4892275"/>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27" name="Group 26">
            <a:extLst>
              <a:ext uri="{FF2B5EF4-FFF2-40B4-BE49-F238E27FC236}">
                <a16:creationId xmlns:a16="http://schemas.microsoft.com/office/drawing/2014/main" id="{64906990-3001-3AB1-4FD3-3A3F7DC8928F}"/>
              </a:ext>
            </a:extLst>
          </p:cNvPr>
          <p:cNvGrpSpPr/>
          <p:nvPr/>
        </p:nvGrpSpPr>
        <p:grpSpPr>
          <a:xfrm>
            <a:off x="1050758" y="4638119"/>
            <a:ext cx="3241579" cy="360147"/>
            <a:chOff x="1513339" y="3814491"/>
            <a:chExt cx="3677124" cy="360147"/>
          </a:xfrm>
        </p:grpSpPr>
        <p:sp>
          <p:nvSpPr>
            <p:cNvPr id="28" name="Line 21">
              <a:extLst>
                <a:ext uri="{FF2B5EF4-FFF2-40B4-BE49-F238E27FC236}">
                  <a16:creationId xmlns:a16="http://schemas.microsoft.com/office/drawing/2014/main" id="{74FB7FA2-8609-44A6-DA13-EA3B410961F2}"/>
                </a:ext>
              </a:extLst>
            </p:cNvPr>
            <p:cNvSpPr>
              <a:spLocks noChangeShapeType="1"/>
            </p:cNvSpPr>
            <p:nvPr/>
          </p:nvSpPr>
          <p:spPr bwMode="auto">
            <a:xfrm>
              <a:off x="4983228"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660792A-2DFE-6854-8AC1-727876DE4CFD}"/>
                </a:ext>
              </a:extLst>
            </p:cNvPr>
            <p:cNvSpPr txBox="1"/>
            <p:nvPr/>
          </p:nvSpPr>
          <p:spPr>
            <a:xfrm>
              <a:off x="4769771" y="3886491"/>
              <a:ext cx="42069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108</a:t>
              </a:r>
            </a:p>
          </p:txBody>
        </p:sp>
        <p:sp>
          <p:nvSpPr>
            <p:cNvPr id="30" name="Line 21">
              <a:extLst>
                <a:ext uri="{FF2B5EF4-FFF2-40B4-BE49-F238E27FC236}">
                  <a16:creationId xmlns:a16="http://schemas.microsoft.com/office/drawing/2014/main" id="{636780D9-EA20-410D-8507-C4C6065CE2E2}"/>
                </a:ext>
              </a:extLst>
            </p:cNvPr>
            <p:cNvSpPr>
              <a:spLocks noChangeShapeType="1"/>
            </p:cNvSpPr>
            <p:nvPr/>
          </p:nvSpPr>
          <p:spPr bwMode="auto">
            <a:xfrm>
              <a:off x="4607591"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4FE8517-AA74-4323-DA41-E036BA1A5388}"/>
                </a:ext>
              </a:extLst>
            </p:cNvPr>
            <p:cNvSpPr txBox="1"/>
            <p:nvPr/>
          </p:nvSpPr>
          <p:spPr>
            <a:xfrm>
              <a:off x="4450505"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96</a:t>
              </a:r>
            </a:p>
          </p:txBody>
        </p:sp>
        <p:sp>
          <p:nvSpPr>
            <p:cNvPr id="32" name="Line 21">
              <a:extLst>
                <a:ext uri="{FF2B5EF4-FFF2-40B4-BE49-F238E27FC236}">
                  <a16:creationId xmlns:a16="http://schemas.microsoft.com/office/drawing/2014/main" id="{C900ECA8-A0C4-9F80-671C-03B6F019DED3}"/>
                </a:ext>
              </a:extLst>
            </p:cNvPr>
            <p:cNvSpPr>
              <a:spLocks noChangeShapeType="1"/>
            </p:cNvSpPr>
            <p:nvPr/>
          </p:nvSpPr>
          <p:spPr bwMode="auto">
            <a:xfrm>
              <a:off x="4231954"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15C0810-A9E7-80DB-8D6B-310A868F40A2}"/>
                </a:ext>
              </a:extLst>
            </p:cNvPr>
            <p:cNvSpPr txBox="1"/>
            <p:nvPr/>
          </p:nvSpPr>
          <p:spPr>
            <a:xfrm>
              <a:off x="4074868"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84</a:t>
              </a:r>
            </a:p>
          </p:txBody>
        </p:sp>
        <p:sp>
          <p:nvSpPr>
            <p:cNvPr id="34" name="Line 21">
              <a:extLst>
                <a:ext uri="{FF2B5EF4-FFF2-40B4-BE49-F238E27FC236}">
                  <a16:creationId xmlns:a16="http://schemas.microsoft.com/office/drawing/2014/main" id="{2AA74EC9-0C6B-8F54-D6C3-A72B8E47D76E}"/>
                </a:ext>
              </a:extLst>
            </p:cNvPr>
            <p:cNvSpPr>
              <a:spLocks noChangeShapeType="1"/>
            </p:cNvSpPr>
            <p:nvPr/>
          </p:nvSpPr>
          <p:spPr bwMode="auto">
            <a:xfrm>
              <a:off x="3856317"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88AC620-4BB9-0DC1-2C96-B4CD03943FAC}"/>
                </a:ext>
              </a:extLst>
            </p:cNvPr>
            <p:cNvSpPr txBox="1"/>
            <p:nvPr/>
          </p:nvSpPr>
          <p:spPr>
            <a:xfrm>
              <a:off x="3699231"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36" name="Line 21">
              <a:extLst>
                <a:ext uri="{FF2B5EF4-FFF2-40B4-BE49-F238E27FC236}">
                  <a16:creationId xmlns:a16="http://schemas.microsoft.com/office/drawing/2014/main" id="{0EE73151-5FF4-EFB3-79CC-D86E80FC913A}"/>
                </a:ext>
              </a:extLst>
            </p:cNvPr>
            <p:cNvSpPr>
              <a:spLocks noChangeShapeType="1"/>
            </p:cNvSpPr>
            <p:nvPr/>
          </p:nvSpPr>
          <p:spPr bwMode="auto">
            <a:xfrm>
              <a:off x="3480680"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51EE2AF-5AD5-E007-97AE-D09EA248BD0F}"/>
                </a:ext>
              </a:extLst>
            </p:cNvPr>
            <p:cNvSpPr txBox="1"/>
            <p:nvPr/>
          </p:nvSpPr>
          <p:spPr>
            <a:xfrm>
              <a:off x="3323594"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38" name="Line 21">
              <a:extLst>
                <a:ext uri="{FF2B5EF4-FFF2-40B4-BE49-F238E27FC236}">
                  <a16:creationId xmlns:a16="http://schemas.microsoft.com/office/drawing/2014/main" id="{1518FDB9-4341-7691-EB62-BD45B096949D}"/>
                </a:ext>
              </a:extLst>
            </p:cNvPr>
            <p:cNvSpPr>
              <a:spLocks noChangeShapeType="1"/>
            </p:cNvSpPr>
            <p:nvPr/>
          </p:nvSpPr>
          <p:spPr bwMode="auto">
            <a:xfrm>
              <a:off x="310504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02FF47E-C332-1966-3E35-C578E72E973A}"/>
                </a:ext>
              </a:extLst>
            </p:cNvPr>
            <p:cNvSpPr txBox="1"/>
            <p:nvPr/>
          </p:nvSpPr>
          <p:spPr>
            <a:xfrm>
              <a:off x="2947955" y="3886491"/>
              <a:ext cx="30795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40" name="Line 21">
              <a:extLst>
                <a:ext uri="{FF2B5EF4-FFF2-40B4-BE49-F238E27FC236}">
                  <a16:creationId xmlns:a16="http://schemas.microsoft.com/office/drawing/2014/main" id="{50A30F00-0036-228E-447A-A9A3AD284A0F}"/>
                </a:ext>
              </a:extLst>
            </p:cNvPr>
            <p:cNvSpPr>
              <a:spLocks noChangeShapeType="1"/>
            </p:cNvSpPr>
            <p:nvPr/>
          </p:nvSpPr>
          <p:spPr bwMode="auto">
            <a:xfrm>
              <a:off x="2729406"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F8C7A18-CB11-4CC4-4E66-5F05B0EBAC19}"/>
                </a:ext>
              </a:extLst>
            </p:cNvPr>
            <p:cNvSpPr txBox="1"/>
            <p:nvPr/>
          </p:nvSpPr>
          <p:spPr>
            <a:xfrm>
              <a:off x="2572318" y="3886491"/>
              <a:ext cx="30795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42" name="Line 21">
              <a:extLst>
                <a:ext uri="{FF2B5EF4-FFF2-40B4-BE49-F238E27FC236}">
                  <a16:creationId xmlns:a16="http://schemas.microsoft.com/office/drawing/2014/main" id="{B44AD519-CA0B-3AA4-CEFF-4A1417054D7B}"/>
                </a:ext>
              </a:extLst>
            </p:cNvPr>
            <p:cNvSpPr>
              <a:spLocks noChangeShapeType="1"/>
            </p:cNvSpPr>
            <p:nvPr/>
          </p:nvSpPr>
          <p:spPr bwMode="auto">
            <a:xfrm>
              <a:off x="2353769"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8501FB1-E14E-E2F4-9AD7-B956E1FEE4AC}"/>
                </a:ext>
              </a:extLst>
            </p:cNvPr>
            <p:cNvSpPr txBox="1"/>
            <p:nvPr/>
          </p:nvSpPr>
          <p:spPr>
            <a:xfrm>
              <a:off x="2196682" y="3886491"/>
              <a:ext cx="30795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44" name="Line 21">
              <a:extLst>
                <a:ext uri="{FF2B5EF4-FFF2-40B4-BE49-F238E27FC236}">
                  <a16:creationId xmlns:a16="http://schemas.microsoft.com/office/drawing/2014/main" id="{759CFA4C-8BE3-A6BE-A68D-4B7D1384E7F2}"/>
                </a:ext>
              </a:extLst>
            </p:cNvPr>
            <p:cNvSpPr>
              <a:spLocks noChangeShapeType="1"/>
            </p:cNvSpPr>
            <p:nvPr/>
          </p:nvSpPr>
          <p:spPr bwMode="auto">
            <a:xfrm>
              <a:off x="1978132"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EA54FFEF-C5B1-0AA1-94F6-5BAE0314B8A3}"/>
                </a:ext>
              </a:extLst>
            </p:cNvPr>
            <p:cNvSpPr txBox="1"/>
            <p:nvPr/>
          </p:nvSpPr>
          <p:spPr>
            <a:xfrm>
              <a:off x="1821046"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6" name="Line 21">
              <a:extLst>
                <a:ext uri="{FF2B5EF4-FFF2-40B4-BE49-F238E27FC236}">
                  <a16:creationId xmlns:a16="http://schemas.microsoft.com/office/drawing/2014/main" id="{1924094B-A836-73F7-6364-EA58C7299FA4}"/>
                </a:ext>
              </a:extLst>
            </p:cNvPr>
            <p:cNvSpPr>
              <a:spLocks noChangeShapeType="1"/>
            </p:cNvSpPr>
            <p:nvPr/>
          </p:nvSpPr>
          <p:spPr bwMode="auto">
            <a:xfrm>
              <a:off x="159938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D0AAAD63-0365-3490-77F5-AE0776CDE764}"/>
                </a:ext>
              </a:extLst>
            </p:cNvPr>
            <p:cNvSpPr txBox="1"/>
            <p:nvPr/>
          </p:nvSpPr>
          <p:spPr>
            <a:xfrm>
              <a:off x="1513339" y="3886491"/>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8" name="Group 47">
            <a:extLst>
              <a:ext uri="{FF2B5EF4-FFF2-40B4-BE49-F238E27FC236}">
                <a16:creationId xmlns:a16="http://schemas.microsoft.com/office/drawing/2014/main" id="{C9F2BB3B-5499-E5F1-B259-3BA0742D8B41}"/>
              </a:ext>
            </a:extLst>
          </p:cNvPr>
          <p:cNvGrpSpPr/>
          <p:nvPr/>
        </p:nvGrpSpPr>
        <p:grpSpPr>
          <a:xfrm>
            <a:off x="941181" y="5172622"/>
            <a:ext cx="3301463" cy="288147"/>
            <a:chOff x="602875" y="6225179"/>
            <a:chExt cx="3301463" cy="288147"/>
          </a:xfrm>
        </p:grpSpPr>
        <p:sp>
          <p:nvSpPr>
            <p:cNvPr id="49" name="TextBox 48">
              <a:extLst>
                <a:ext uri="{FF2B5EF4-FFF2-40B4-BE49-F238E27FC236}">
                  <a16:creationId xmlns:a16="http://schemas.microsoft.com/office/drawing/2014/main" id="{57D452C9-2507-E30E-208F-07DF044EABC7}"/>
                </a:ext>
              </a:extLst>
            </p:cNvPr>
            <p:cNvSpPr txBox="1"/>
            <p:nvPr/>
          </p:nvSpPr>
          <p:spPr>
            <a:xfrm>
              <a:off x="3632862" y="6225179"/>
              <a:ext cx="271476"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11</a:t>
              </a:r>
            </a:p>
          </p:txBody>
        </p:sp>
        <p:sp>
          <p:nvSpPr>
            <p:cNvPr id="50" name="TextBox 49">
              <a:extLst>
                <a:ext uri="{FF2B5EF4-FFF2-40B4-BE49-F238E27FC236}">
                  <a16:creationId xmlns:a16="http://schemas.microsoft.com/office/drawing/2014/main" id="{6A5C7BDA-7009-0990-1B33-BE8BFD10CAE7}"/>
                </a:ext>
              </a:extLst>
            </p:cNvPr>
            <p:cNvSpPr txBox="1"/>
            <p:nvPr/>
          </p:nvSpPr>
          <p:spPr>
            <a:xfrm>
              <a:off x="3301719" y="6225179"/>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75</a:t>
              </a:r>
            </a:p>
          </p:txBody>
        </p:sp>
        <p:sp>
          <p:nvSpPr>
            <p:cNvPr id="51" name="TextBox 50">
              <a:extLst>
                <a:ext uri="{FF2B5EF4-FFF2-40B4-BE49-F238E27FC236}">
                  <a16:creationId xmlns:a16="http://schemas.microsoft.com/office/drawing/2014/main" id="{B02EBC79-ED4C-F682-E051-42186B7C6CE6}"/>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145</a:t>
              </a:r>
            </a:p>
          </p:txBody>
        </p:sp>
        <p:sp>
          <p:nvSpPr>
            <p:cNvPr id="52" name="TextBox 51">
              <a:extLst>
                <a:ext uri="{FF2B5EF4-FFF2-40B4-BE49-F238E27FC236}">
                  <a16:creationId xmlns:a16="http://schemas.microsoft.com/office/drawing/2014/main" id="{139CA723-54A6-0CDF-C7FF-1E08111CE577}"/>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216</a:t>
              </a:r>
            </a:p>
          </p:txBody>
        </p:sp>
        <p:sp>
          <p:nvSpPr>
            <p:cNvPr id="53" name="TextBox 52">
              <a:extLst>
                <a:ext uri="{FF2B5EF4-FFF2-40B4-BE49-F238E27FC236}">
                  <a16:creationId xmlns:a16="http://schemas.microsoft.com/office/drawing/2014/main" id="{B78577CE-4B92-E69A-EBA2-74CE89254687}"/>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310</a:t>
              </a:r>
            </a:p>
          </p:txBody>
        </p:sp>
        <p:sp>
          <p:nvSpPr>
            <p:cNvPr id="54" name="TextBox 53">
              <a:extLst>
                <a:ext uri="{FF2B5EF4-FFF2-40B4-BE49-F238E27FC236}">
                  <a16:creationId xmlns:a16="http://schemas.microsoft.com/office/drawing/2014/main" id="{7A886763-6E6E-5816-0522-27BAA987C3FE}"/>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408</a:t>
              </a:r>
            </a:p>
          </p:txBody>
        </p:sp>
        <p:sp>
          <p:nvSpPr>
            <p:cNvPr id="55" name="TextBox 54">
              <a:extLst>
                <a:ext uri="{FF2B5EF4-FFF2-40B4-BE49-F238E27FC236}">
                  <a16:creationId xmlns:a16="http://schemas.microsoft.com/office/drawing/2014/main" id="{5CF28D92-E938-DE7F-40AD-82605321BA78}"/>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449</a:t>
              </a:r>
            </a:p>
          </p:txBody>
        </p:sp>
        <p:sp>
          <p:nvSpPr>
            <p:cNvPr id="56" name="TextBox 55">
              <a:extLst>
                <a:ext uri="{FF2B5EF4-FFF2-40B4-BE49-F238E27FC236}">
                  <a16:creationId xmlns:a16="http://schemas.microsoft.com/office/drawing/2014/main" id="{AEB044F9-C399-61A9-690F-DE74A4A4C3EC}"/>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471</a:t>
              </a:r>
            </a:p>
          </p:txBody>
        </p:sp>
        <p:sp>
          <p:nvSpPr>
            <p:cNvPr id="57" name="TextBox 56">
              <a:extLst>
                <a:ext uri="{FF2B5EF4-FFF2-40B4-BE49-F238E27FC236}">
                  <a16:creationId xmlns:a16="http://schemas.microsoft.com/office/drawing/2014/main" id="{6031D8E8-C51B-86B9-F2E7-47D47ED322ED}"/>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487</a:t>
              </a:r>
            </a:p>
          </p:txBody>
        </p:sp>
        <p:sp>
          <p:nvSpPr>
            <p:cNvPr id="58" name="TextBox 57">
              <a:extLst>
                <a:ext uri="{FF2B5EF4-FFF2-40B4-BE49-F238E27FC236}">
                  <a16:creationId xmlns:a16="http://schemas.microsoft.com/office/drawing/2014/main" id="{5DA25D42-B3DB-E8E0-B3D9-73E9D07282C4}"/>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501</a:t>
              </a:r>
            </a:p>
          </p:txBody>
        </p:sp>
      </p:grpSp>
      <p:grpSp>
        <p:nvGrpSpPr>
          <p:cNvPr id="59" name="Group 58">
            <a:extLst>
              <a:ext uri="{FF2B5EF4-FFF2-40B4-BE49-F238E27FC236}">
                <a16:creationId xmlns:a16="http://schemas.microsoft.com/office/drawing/2014/main" id="{6D31839D-D772-8C91-F77D-86F4C15C2384}"/>
              </a:ext>
            </a:extLst>
          </p:cNvPr>
          <p:cNvGrpSpPr/>
          <p:nvPr/>
        </p:nvGrpSpPr>
        <p:grpSpPr>
          <a:xfrm>
            <a:off x="941181" y="5416462"/>
            <a:ext cx="3301462" cy="288147"/>
            <a:chOff x="602875" y="6225179"/>
            <a:chExt cx="3301462" cy="288147"/>
          </a:xfrm>
        </p:grpSpPr>
        <p:sp>
          <p:nvSpPr>
            <p:cNvPr id="60" name="TextBox 59">
              <a:extLst>
                <a:ext uri="{FF2B5EF4-FFF2-40B4-BE49-F238E27FC236}">
                  <a16:creationId xmlns:a16="http://schemas.microsoft.com/office/drawing/2014/main" id="{45A843C6-8EB6-783C-27D7-A5D1FD423DBF}"/>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10</a:t>
              </a:r>
            </a:p>
          </p:txBody>
        </p:sp>
        <p:sp>
          <p:nvSpPr>
            <p:cNvPr id="61" name="TextBox 60">
              <a:extLst>
                <a:ext uri="{FF2B5EF4-FFF2-40B4-BE49-F238E27FC236}">
                  <a16:creationId xmlns:a16="http://schemas.microsoft.com/office/drawing/2014/main" id="{9A0A8156-00AA-0A6C-8DD8-C3F96F050932}"/>
                </a:ext>
              </a:extLst>
            </p:cNvPr>
            <p:cNvSpPr txBox="1"/>
            <p:nvPr/>
          </p:nvSpPr>
          <p:spPr>
            <a:xfrm>
              <a:off x="3301719" y="622517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70</a:t>
              </a:r>
            </a:p>
          </p:txBody>
        </p:sp>
        <p:sp>
          <p:nvSpPr>
            <p:cNvPr id="62" name="TextBox 61">
              <a:extLst>
                <a:ext uri="{FF2B5EF4-FFF2-40B4-BE49-F238E27FC236}">
                  <a16:creationId xmlns:a16="http://schemas.microsoft.com/office/drawing/2014/main" id="{64760811-AF70-E52D-DFED-17846A75E06E}"/>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152</a:t>
              </a:r>
            </a:p>
          </p:txBody>
        </p:sp>
        <p:sp>
          <p:nvSpPr>
            <p:cNvPr id="63" name="TextBox 62">
              <a:extLst>
                <a:ext uri="{FF2B5EF4-FFF2-40B4-BE49-F238E27FC236}">
                  <a16:creationId xmlns:a16="http://schemas.microsoft.com/office/drawing/2014/main" id="{63F2AF9E-C7EF-CBB3-CC0C-11A5CA7E90A5}"/>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242</a:t>
              </a:r>
            </a:p>
          </p:txBody>
        </p:sp>
        <p:sp>
          <p:nvSpPr>
            <p:cNvPr id="64" name="TextBox 63">
              <a:extLst>
                <a:ext uri="{FF2B5EF4-FFF2-40B4-BE49-F238E27FC236}">
                  <a16:creationId xmlns:a16="http://schemas.microsoft.com/office/drawing/2014/main" id="{B521B764-67A7-DB04-DAA5-875B25529097}"/>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316</a:t>
              </a:r>
            </a:p>
          </p:txBody>
        </p:sp>
        <p:sp>
          <p:nvSpPr>
            <p:cNvPr id="65" name="TextBox 64">
              <a:extLst>
                <a:ext uri="{FF2B5EF4-FFF2-40B4-BE49-F238E27FC236}">
                  <a16:creationId xmlns:a16="http://schemas.microsoft.com/office/drawing/2014/main" id="{C8BA5733-FEBA-3103-2797-AED53620AB61}"/>
                </a:ext>
              </a:extLst>
            </p:cNvPr>
            <p:cNvSpPr txBox="1"/>
            <p:nvPr/>
          </p:nvSpPr>
          <p:spPr>
            <a:xfrm>
              <a:off x="1927448" y="6225179"/>
              <a:ext cx="370863"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411</a:t>
              </a:r>
            </a:p>
          </p:txBody>
        </p:sp>
        <p:sp>
          <p:nvSpPr>
            <p:cNvPr id="66" name="TextBox 65">
              <a:extLst>
                <a:ext uri="{FF2B5EF4-FFF2-40B4-BE49-F238E27FC236}">
                  <a16:creationId xmlns:a16="http://schemas.microsoft.com/office/drawing/2014/main" id="{BABB24C8-F739-B97A-BD52-69D1F930523C}"/>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446</a:t>
              </a:r>
            </a:p>
          </p:txBody>
        </p:sp>
        <p:sp>
          <p:nvSpPr>
            <p:cNvPr id="67" name="TextBox 66">
              <a:extLst>
                <a:ext uri="{FF2B5EF4-FFF2-40B4-BE49-F238E27FC236}">
                  <a16:creationId xmlns:a16="http://schemas.microsoft.com/office/drawing/2014/main" id="{B684FB46-524A-C05D-43A4-E451EA558DF7}"/>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467</a:t>
              </a:r>
            </a:p>
          </p:txBody>
        </p:sp>
        <p:sp>
          <p:nvSpPr>
            <p:cNvPr id="68" name="TextBox 67">
              <a:extLst>
                <a:ext uri="{FF2B5EF4-FFF2-40B4-BE49-F238E27FC236}">
                  <a16:creationId xmlns:a16="http://schemas.microsoft.com/office/drawing/2014/main" id="{E7D019A9-DC20-61BD-B407-590D3C2A7355}"/>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482</a:t>
              </a:r>
            </a:p>
          </p:txBody>
        </p:sp>
        <p:sp>
          <p:nvSpPr>
            <p:cNvPr id="69" name="TextBox 68">
              <a:extLst>
                <a:ext uri="{FF2B5EF4-FFF2-40B4-BE49-F238E27FC236}">
                  <a16:creationId xmlns:a16="http://schemas.microsoft.com/office/drawing/2014/main" id="{49DE0676-DA24-7D41-6B36-6476299E4411}"/>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497</a:t>
              </a:r>
            </a:p>
          </p:txBody>
        </p:sp>
      </p:grpSp>
      <p:grpSp>
        <p:nvGrpSpPr>
          <p:cNvPr id="70" name="Group 69">
            <a:extLst>
              <a:ext uri="{FF2B5EF4-FFF2-40B4-BE49-F238E27FC236}">
                <a16:creationId xmlns:a16="http://schemas.microsoft.com/office/drawing/2014/main" id="{0F832FD2-5E10-FCB1-69C4-C49BEF300126}"/>
              </a:ext>
            </a:extLst>
          </p:cNvPr>
          <p:cNvGrpSpPr/>
          <p:nvPr/>
        </p:nvGrpSpPr>
        <p:grpSpPr>
          <a:xfrm>
            <a:off x="941181" y="5660302"/>
            <a:ext cx="3251770" cy="288147"/>
            <a:chOff x="602875" y="6225179"/>
            <a:chExt cx="3251770" cy="288147"/>
          </a:xfrm>
        </p:grpSpPr>
        <p:sp>
          <p:nvSpPr>
            <p:cNvPr id="71" name="TextBox 70">
              <a:extLst>
                <a:ext uri="{FF2B5EF4-FFF2-40B4-BE49-F238E27FC236}">
                  <a16:creationId xmlns:a16="http://schemas.microsoft.com/office/drawing/2014/main" id="{69835FAB-902B-B481-1C54-49CDD1C4DA92}"/>
                </a:ext>
              </a:extLst>
            </p:cNvPr>
            <p:cNvSpPr txBox="1"/>
            <p:nvPr/>
          </p:nvSpPr>
          <p:spPr>
            <a:xfrm>
              <a:off x="3682556" y="6225179"/>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7</a:t>
              </a:r>
            </a:p>
          </p:txBody>
        </p:sp>
        <p:sp>
          <p:nvSpPr>
            <p:cNvPr id="72" name="TextBox 71">
              <a:extLst>
                <a:ext uri="{FF2B5EF4-FFF2-40B4-BE49-F238E27FC236}">
                  <a16:creationId xmlns:a16="http://schemas.microsoft.com/office/drawing/2014/main" id="{26E9BBB3-3EFF-82D8-E819-86FDAEE09CF1}"/>
                </a:ext>
              </a:extLst>
            </p:cNvPr>
            <p:cNvSpPr txBox="1"/>
            <p:nvPr/>
          </p:nvSpPr>
          <p:spPr>
            <a:xfrm>
              <a:off x="3301719" y="6225179"/>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66</a:t>
              </a:r>
            </a:p>
          </p:txBody>
        </p:sp>
        <p:sp>
          <p:nvSpPr>
            <p:cNvPr id="73" name="TextBox 72">
              <a:extLst>
                <a:ext uri="{FF2B5EF4-FFF2-40B4-BE49-F238E27FC236}">
                  <a16:creationId xmlns:a16="http://schemas.microsoft.com/office/drawing/2014/main" id="{587B5F35-E599-CBD8-24F5-D6F43B70F53C}"/>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143</a:t>
              </a:r>
            </a:p>
          </p:txBody>
        </p:sp>
        <p:sp>
          <p:nvSpPr>
            <p:cNvPr id="74" name="TextBox 73">
              <a:extLst>
                <a:ext uri="{FF2B5EF4-FFF2-40B4-BE49-F238E27FC236}">
                  <a16:creationId xmlns:a16="http://schemas.microsoft.com/office/drawing/2014/main" id="{4D725E11-D398-ED54-D77A-CC77C4AD7663}"/>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235</a:t>
              </a:r>
            </a:p>
          </p:txBody>
        </p:sp>
        <p:sp>
          <p:nvSpPr>
            <p:cNvPr id="75" name="TextBox 74">
              <a:extLst>
                <a:ext uri="{FF2B5EF4-FFF2-40B4-BE49-F238E27FC236}">
                  <a16:creationId xmlns:a16="http://schemas.microsoft.com/office/drawing/2014/main" id="{DF83F215-E6FE-9751-69B5-13AD5307ACF5}"/>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315</a:t>
              </a:r>
            </a:p>
          </p:txBody>
        </p:sp>
        <p:sp>
          <p:nvSpPr>
            <p:cNvPr id="76" name="TextBox 75">
              <a:extLst>
                <a:ext uri="{FF2B5EF4-FFF2-40B4-BE49-F238E27FC236}">
                  <a16:creationId xmlns:a16="http://schemas.microsoft.com/office/drawing/2014/main" id="{6881141E-97E0-9DDB-89F0-4B1C7D485DB3}"/>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415</a:t>
              </a:r>
            </a:p>
          </p:txBody>
        </p:sp>
        <p:sp>
          <p:nvSpPr>
            <p:cNvPr id="77" name="TextBox 76">
              <a:extLst>
                <a:ext uri="{FF2B5EF4-FFF2-40B4-BE49-F238E27FC236}">
                  <a16:creationId xmlns:a16="http://schemas.microsoft.com/office/drawing/2014/main" id="{326DB4AD-ED3E-57BB-1C1E-6E62CFF7129D}"/>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448</a:t>
              </a:r>
            </a:p>
          </p:txBody>
        </p:sp>
        <p:sp>
          <p:nvSpPr>
            <p:cNvPr id="78" name="TextBox 77">
              <a:extLst>
                <a:ext uri="{FF2B5EF4-FFF2-40B4-BE49-F238E27FC236}">
                  <a16:creationId xmlns:a16="http://schemas.microsoft.com/office/drawing/2014/main" id="{8319DCB3-DC9F-111E-8CFB-950EA3E1E0A8}"/>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465</a:t>
              </a:r>
            </a:p>
          </p:txBody>
        </p:sp>
        <p:sp>
          <p:nvSpPr>
            <p:cNvPr id="79" name="TextBox 78">
              <a:extLst>
                <a:ext uri="{FF2B5EF4-FFF2-40B4-BE49-F238E27FC236}">
                  <a16:creationId xmlns:a16="http://schemas.microsoft.com/office/drawing/2014/main" id="{A70F7B2A-D3E6-A00A-C50B-CEC6F03B114E}"/>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484</a:t>
              </a:r>
            </a:p>
          </p:txBody>
        </p:sp>
        <p:sp>
          <p:nvSpPr>
            <p:cNvPr id="80" name="TextBox 79">
              <a:extLst>
                <a:ext uri="{FF2B5EF4-FFF2-40B4-BE49-F238E27FC236}">
                  <a16:creationId xmlns:a16="http://schemas.microsoft.com/office/drawing/2014/main" id="{963464F9-8201-D117-2689-A7FEF18DD740}"/>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498</a:t>
              </a:r>
            </a:p>
          </p:txBody>
        </p:sp>
      </p:grpSp>
      <p:grpSp>
        <p:nvGrpSpPr>
          <p:cNvPr id="81" name="Group 80">
            <a:extLst>
              <a:ext uri="{FF2B5EF4-FFF2-40B4-BE49-F238E27FC236}">
                <a16:creationId xmlns:a16="http://schemas.microsoft.com/office/drawing/2014/main" id="{68D326A2-71D5-A5A4-05E9-0A87B2EACEDE}"/>
              </a:ext>
            </a:extLst>
          </p:cNvPr>
          <p:cNvGrpSpPr/>
          <p:nvPr/>
        </p:nvGrpSpPr>
        <p:grpSpPr>
          <a:xfrm>
            <a:off x="941181" y="5904142"/>
            <a:ext cx="3301462" cy="288147"/>
            <a:chOff x="602875" y="6225179"/>
            <a:chExt cx="3301462" cy="288147"/>
          </a:xfrm>
        </p:grpSpPr>
        <p:sp>
          <p:nvSpPr>
            <p:cNvPr id="82" name="TextBox 81">
              <a:extLst>
                <a:ext uri="{FF2B5EF4-FFF2-40B4-BE49-F238E27FC236}">
                  <a16:creationId xmlns:a16="http://schemas.microsoft.com/office/drawing/2014/main" id="{07159E46-DE6B-8D12-E43D-42F89A487379}"/>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10</a:t>
              </a:r>
            </a:p>
          </p:txBody>
        </p:sp>
        <p:sp>
          <p:nvSpPr>
            <p:cNvPr id="83" name="TextBox 82">
              <a:extLst>
                <a:ext uri="{FF2B5EF4-FFF2-40B4-BE49-F238E27FC236}">
                  <a16:creationId xmlns:a16="http://schemas.microsoft.com/office/drawing/2014/main" id="{E3BC6915-5CAC-7B17-2A07-2D69ED2B0568}"/>
                </a:ext>
              </a:extLst>
            </p:cNvPr>
            <p:cNvSpPr txBox="1"/>
            <p:nvPr/>
          </p:nvSpPr>
          <p:spPr>
            <a:xfrm>
              <a:off x="3301719" y="6225179"/>
              <a:ext cx="271475"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65</a:t>
              </a:r>
            </a:p>
          </p:txBody>
        </p:sp>
        <p:sp>
          <p:nvSpPr>
            <p:cNvPr id="84" name="TextBox 83">
              <a:extLst>
                <a:ext uri="{FF2B5EF4-FFF2-40B4-BE49-F238E27FC236}">
                  <a16:creationId xmlns:a16="http://schemas.microsoft.com/office/drawing/2014/main" id="{EAEF88B0-40EB-8B74-E31F-125CBE5A37F3}"/>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139</a:t>
              </a:r>
            </a:p>
          </p:txBody>
        </p:sp>
        <p:sp>
          <p:nvSpPr>
            <p:cNvPr id="85" name="TextBox 84">
              <a:extLst>
                <a:ext uri="{FF2B5EF4-FFF2-40B4-BE49-F238E27FC236}">
                  <a16:creationId xmlns:a16="http://schemas.microsoft.com/office/drawing/2014/main" id="{28B25A32-EE79-E13C-24B2-FC989162033A}"/>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227</a:t>
              </a:r>
            </a:p>
          </p:txBody>
        </p:sp>
        <p:sp>
          <p:nvSpPr>
            <p:cNvPr id="86" name="TextBox 85">
              <a:extLst>
                <a:ext uri="{FF2B5EF4-FFF2-40B4-BE49-F238E27FC236}">
                  <a16:creationId xmlns:a16="http://schemas.microsoft.com/office/drawing/2014/main" id="{7ADD06B3-6944-DB79-D329-1E69F547967A}"/>
                </a:ext>
              </a:extLst>
            </p:cNvPr>
            <p:cNvSpPr txBox="1"/>
            <p:nvPr/>
          </p:nvSpPr>
          <p:spPr>
            <a:xfrm>
              <a:off x="2258593" y="6225179"/>
              <a:ext cx="370863"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311</a:t>
              </a:r>
            </a:p>
          </p:txBody>
        </p:sp>
        <p:sp>
          <p:nvSpPr>
            <p:cNvPr id="87" name="TextBox 86">
              <a:extLst>
                <a:ext uri="{FF2B5EF4-FFF2-40B4-BE49-F238E27FC236}">
                  <a16:creationId xmlns:a16="http://schemas.microsoft.com/office/drawing/2014/main" id="{6642A6A8-BB3F-57E1-E3C9-9B7AD699DBC5}"/>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396</a:t>
              </a:r>
            </a:p>
          </p:txBody>
        </p:sp>
        <p:sp>
          <p:nvSpPr>
            <p:cNvPr id="88" name="TextBox 87">
              <a:extLst>
                <a:ext uri="{FF2B5EF4-FFF2-40B4-BE49-F238E27FC236}">
                  <a16:creationId xmlns:a16="http://schemas.microsoft.com/office/drawing/2014/main" id="{FDD5F870-D2C6-5E8B-4CF2-25BB0288C121}"/>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447</a:t>
              </a:r>
            </a:p>
          </p:txBody>
        </p:sp>
        <p:sp>
          <p:nvSpPr>
            <p:cNvPr id="89" name="TextBox 88">
              <a:extLst>
                <a:ext uri="{FF2B5EF4-FFF2-40B4-BE49-F238E27FC236}">
                  <a16:creationId xmlns:a16="http://schemas.microsoft.com/office/drawing/2014/main" id="{03DBCB94-5085-AD80-DE7B-52EDB23A450B}"/>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466</a:t>
              </a:r>
            </a:p>
          </p:txBody>
        </p:sp>
        <p:sp>
          <p:nvSpPr>
            <p:cNvPr id="90" name="TextBox 89">
              <a:extLst>
                <a:ext uri="{FF2B5EF4-FFF2-40B4-BE49-F238E27FC236}">
                  <a16:creationId xmlns:a16="http://schemas.microsoft.com/office/drawing/2014/main" id="{97E05F03-DBFC-D60A-A35A-D745BCF36B71}"/>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487</a:t>
              </a:r>
            </a:p>
          </p:txBody>
        </p:sp>
        <p:sp>
          <p:nvSpPr>
            <p:cNvPr id="91" name="TextBox 90">
              <a:extLst>
                <a:ext uri="{FF2B5EF4-FFF2-40B4-BE49-F238E27FC236}">
                  <a16:creationId xmlns:a16="http://schemas.microsoft.com/office/drawing/2014/main" id="{BFF02582-D963-D3FB-3FB1-061D450B2772}"/>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499</a:t>
              </a:r>
            </a:p>
          </p:txBody>
        </p:sp>
      </p:grpSp>
      <p:sp>
        <p:nvSpPr>
          <p:cNvPr id="92" name="TextBox 91">
            <a:extLst>
              <a:ext uri="{FF2B5EF4-FFF2-40B4-BE49-F238E27FC236}">
                <a16:creationId xmlns:a16="http://schemas.microsoft.com/office/drawing/2014/main" id="{9F54C146-DA58-D3C7-9268-23C2B9EBC5EF}"/>
              </a:ext>
            </a:extLst>
          </p:cNvPr>
          <p:cNvSpPr txBox="1"/>
          <p:nvPr/>
        </p:nvSpPr>
        <p:spPr>
          <a:xfrm>
            <a:off x="1652949" y="3218144"/>
            <a:ext cx="1560042" cy="307777"/>
          </a:xfrm>
          <a:prstGeom prst="rect">
            <a:avLst/>
          </a:prstGeom>
          <a:noFill/>
        </p:spPr>
        <p:txBody>
          <a:bodyPr wrap="none" rtlCol="0">
            <a:spAutoFit/>
          </a:bodyPr>
          <a:lstStyle/>
          <a:p>
            <a:pPr algn="ctr"/>
            <a:r>
              <a:rPr lang="ja-JP" sz="1400" b="1">
                <a:solidFill>
                  <a:schemeClr val="tx1"/>
                </a:solidFill>
              </a:rPr>
              <a:t>対数順位 p=0.34</a:t>
            </a:r>
          </a:p>
        </p:txBody>
      </p:sp>
      <p:sp>
        <p:nvSpPr>
          <p:cNvPr id="93" name="TextBox 92">
            <a:extLst>
              <a:ext uri="{FF2B5EF4-FFF2-40B4-BE49-F238E27FC236}">
                <a16:creationId xmlns:a16="http://schemas.microsoft.com/office/drawing/2014/main" id="{D35F55D3-FF46-084D-7599-D18D3778F6E0}"/>
              </a:ext>
            </a:extLst>
          </p:cNvPr>
          <p:cNvSpPr txBox="1"/>
          <p:nvPr/>
        </p:nvSpPr>
        <p:spPr>
          <a:xfrm>
            <a:off x="1508376" y="3599573"/>
            <a:ext cx="2619628" cy="954107"/>
          </a:xfrm>
          <a:prstGeom prst="rect">
            <a:avLst/>
          </a:prstGeom>
          <a:noFill/>
        </p:spPr>
        <p:txBody>
          <a:bodyPr wrap="none" rtlCol="0">
            <a:spAutoFit/>
          </a:bodyPr>
          <a:lstStyle/>
          <a:p>
            <a:r>
              <a:rPr lang="ja-JP" sz="1400">
                <a:solidFill>
                  <a:schemeClr val="tx1"/>
                </a:solidFill>
              </a:rPr>
              <a:t>A：集中画像 + CEA</a:t>
            </a:r>
          </a:p>
          <a:p>
            <a:r>
              <a:rPr lang="ja-JP" sz="1400">
                <a:solidFill>
                  <a:schemeClr val="tx1"/>
                </a:solidFill>
              </a:rPr>
              <a:t>B：集中画像 + CEAなし</a:t>
            </a:r>
          </a:p>
          <a:p>
            <a:r>
              <a:rPr lang="ja-JP" sz="1400">
                <a:solidFill>
                  <a:schemeClr val="tx1"/>
                </a:solidFill>
              </a:rPr>
              <a:t>C：標準画像 + CEA</a:t>
            </a:r>
          </a:p>
          <a:p>
            <a:r>
              <a:rPr lang="ja-JP" sz="1400">
                <a:solidFill>
                  <a:schemeClr val="tx1"/>
                </a:solidFill>
              </a:rPr>
              <a:t>D：標準画像 + CEAなし</a:t>
            </a:r>
          </a:p>
        </p:txBody>
      </p:sp>
      <p:sp>
        <p:nvSpPr>
          <p:cNvPr id="94" name="TextBox 93">
            <a:extLst>
              <a:ext uri="{FF2B5EF4-FFF2-40B4-BE49-F238E27FC236}">
                <a16:creationId xmlns:a16="http://schemas.microsoft.com/office/drawing/2014/main" id="{CD5A7013-BDFE-1EE3-D8EB-587BA5483992}"/>
              </a:ext>
            </a:extLst>
          </p:cNvPr>
          <p:cNvSpPr txBox="1"/>
          <p:nvPr/>
        </p:nvSpPr>
        <p:spPr>
          <a:xfrm>
            <a:off x="307162" y="5162806"/>
            <a:ext cx="683200" cy="307777"/>
          </a:xfrm>
          <a:prstGeom prst="rect">
            <a:avLst/>
          </a:prstGeom>
          <a:noFill/>
        </p:spPr>
        <p:txBody>
          <a:bodyPr wrap="none" rtlCol="0">
            <a:spAutoFit/>
          </a:bodyPr>
          <a:lstStyle/>
          <a:p>
            <a:pPr algn="r"/>
            <a:r>
              <a:rPr lang="ja-JP" sz="1400">
                <a:solidFill>
                  <a:schemeClr val="accent4"/>
                </a:solidFill>
              </a:rPr>
              <a:t>A群</a:t>
            </a:r>
          </a:p>
        </p:txBody>
      </p:sp>
      <p:sp>
        <p:nvSpPr>
          <p:cNvPr id="95" name="TextBox 94">
            <a:extLst>
              <a:ext uri="{FF2B5EF4-FFF2-40B4-BE49-F238E27FC236}">
                <a16:creationId xmlns:a16="http://schemas.microsoft.com/office/drawing/2014/main" id="{A3FEEB08-2A2D-3B0D-FEC8-A4FC1BFA00C9}"/>
              </a:ext>
            </a:extLst>
          </p:cNvPr>
          <p:cNvSpPr txBox="1"/>
          <p:nvPr/>
        </p:nvSpPr>
        <p:spPr>
          <a:xfrm>
            <a:off x="307162" y="5413432"/>
            <a:ext cx="683200" cy="307777"/>
          </a:xfrm>
          <a:prstGeom prst="rect">
            <a:avLst/>
          </a:prstGeom>
          <a:noFill/>
        </p:spPr>
        <p:txBody>
          <a:bodyPr wrap="none" rtlCol="0">
            <a:spAutoFit/>
          </a:bodyPr>
          <a:lstStyle/>
          <a:p>
            <a:pPr algn="r"/>
            <a:r>
              <a:rPr lang="ja-JP" sz="1400">
                <a:solidFill>
                  <a:schemeClr val="accent5"/>
                </a:solidFill>
              </a:rPr>
              <a:t>B群</a:t>
            </a:r>
          </a:p>
        </p:txBody>
      </p:sp>
      <p:sp>
        <p:nvSpPr>
          <p:cNvPr id="96" name="TextBox 95">
            <a:extLst>
              <a:ext uri="{FF2B5EF4-FFF2-40B4-BE49-F238E27FC236}">
                <a16:creationId xmlns:a16="http://schemas.microsoft.com/office/drawing/2014/main" id="{E677A1DB-431E-5207-BD58-72ACA8A886F7}"/>
              </a:ext>
            </a:extLst>
          </p:cNvPr>
          <p:cNvSpPr txBox="1"/>
          <p:nvPr/>
        </p:nvSpPr>
        <p:spPr>
          <a:xfrm>
            <a:off x="297544" y="5653548"/>
            <a:ext cx="692818" cy="307777"/>
          </a:xfrm>
          <a:prstGeom prst="rect">
            <a:avLst/>
          </a:prstGeom>
          <a:noFill/>
        </p:spPr>
        <p:txBody>
          <a:bodyPr wrap="none" rtlCol="0">
            <a:spAutoFit/>
          </a:bodyPr>
          <a:lstStyle/>
          <a:p>
            <a:pPr algn="r"/>
            <a:r>
              <a:rPr lang="ja-JP" sz="1400">
                <a:solidFill>
                  <a:schemeClr val="tx1"/>
                </a:solidFill>
              </a:rPr>
              <a:t>C群</a:t>
            </a:r>
          </a:p>
        </p:txBody>
      </p:sp>
      <p:sp>
        <p:nvSpPr>
          <p:cNvPr id="97" name="TextBox 96">
            <a:extLst>
              <a:ext uri="{FF2B5EF4-FFF2-40B4-BE49-F238E27FC236}">
                <a16:creationId xmlns:a16="http://schemas.microsoft.com/office/drawing/2014/main" id="{6F00FA8E-2654-46C6-B372-AC4A70E76A56}"/>
              </a:ext>
            </a:extLst>
          </p:cNvPr>
          <p:cNvSpPr txBox="1"/>
          <p:nvPr/>
        </p:nvSpPr>
        <p:spPr>
          <a:xfrm>
            <a:off x="297544" y="5893664"/>
            <a:ext cx="692818" cy="307777"/>
          </a:xfrm>
          <a:prstGeom prst="rect">
            <a:avLst/>
          </a:prstGeom>
          <a:noFill/>
        </p:spPr>
        <p:txBody>
          <a:bodyPr wrap="none" rtlCol="0">
            <a:spAutoFit/>
          </a:bodyPr>
          <a:lstStyle/>
          <a:p>
            <a:pPr algn="r"/>
            <a:r>
              <a:rPr lang="ja-JP" sz="1400">
                <a:solidFill>
                  <a:schemeClr val="bg2"/>
                </a:solidFill>
              </a:rPr>
              <a:t>D群</a:t>
            </a:r>
          </a:p>
        </p:txBody>
      </p:sp>
      <p:sp>
        <p:nvSpPr>
          <p:cNvPr id="98" name="Graphic 216">
            <a:extLst>
              <a:ext uri="{FF2B5EF4-FFF2-40B4-BE49-F238E27FC236}">
                <a16:creationId xmlns:a16="http://schemas.microsoft.com/office/drawing/2014/main" id="{4A30C31F-AA93-0103-9A95-D9B4AEA41C16}"/>
              </a:ext>
            </a:extLst>
          </p:cNvPr>
          <p:cNvSpPr/>
          <p:nvPr/>
        </p:nvSpPr>
        <p:spPr>
          <a:xfrm>
            <a:off x="1132285" y="2237551"/>
            <a:ext cx="3015456" cy="692441"/>
          </a:xfrm>
          <a:custGeom>
            <a:avLst/>
            <a:gdLst>
              <a:gd name="connsiteX0" fmla="*/ 3706759 w 3706758"/>
              <a:gd name="connsiteY0" fmla="*/ 859248 h 859248"/>
              <a:gd name="connsiteX1" fmla="*/ 3330416 w 3706758"/>
              <a:gd name="connsiteY1" fmla="*/ 859248 h 859248"/>
              <a:gd name="connsiteX2" fmla="*/ 3330416 w 3706758"/>
              <a:gd name="connsiteY2" fmla="*/ 829274 h 859248"/>
              <a:gd name="connsiteX3" fmla="*/ 3300451 w 3706758"/>
              <a:gd name="connsiteY3" fmla="*/ 829274 h 859248"/>
              <a:gd name="connsiteX4" fmla="*/ 3300451 w 3706758"/>
              <a:gd name="connsiteY4" fmla="*/ 765997 h 859248"/>
              <a:gd name="connsiteX5" fmla="*/ 3110608 w 3706758"/>
              <a:gd name="connsiteY5" fmla="*/ 765997 h 859248"/>
              <a:gd name="connsiteX6" fmla="*/ 3110608 w 3706758"/>
              <a:gd name="connsiteY6" fmla="*/ 729362 h 859248"/>
              <a:gd name="connsiteX7" fmla="*/ 2647683 w 3706758"/>
              <a:gd name="connsiteY7" fmla="*/ 729362 h 859248"/>
              <a:gd name="connsiteX8" fmla="*/ 2647683 w 3706758"/>
              <a:gd name="connsiteY8" fmla="*/ 702718 h 859248"/>
              <a:gd name="connsiteX9" fmla="*/ 2441201 w 3706758"/>
              <a:gd name="connsiteY9" fmla="*/ 702718 h 859248"/>
              <a:gd name="connsiteX10" fmla="*/ 2441201 w 3706758"/>
              <a:gd name="connsiteY10" fmla="*/ 672745 h 859248"/>
              <a:gd name="connsiteX11" fmla="*/ 2404567 w 3706758"/>
              <a:gd name="connsiteY11" fmla="*/ 672745 h 859248"/>
              <a:gd name="connsiteX12" fmla="*/ 2404567 w 3706758"/>
              <a:gd name="connsiteY12" fmla="*/ 649432 h 859248"/>
              <a:gd name="connsiteX13" fmla="*/ 2361267 w 3706758"/>
              <a:gd name="connsiteY13" fmla="*/ 649432 h 859248"/>
              <a:gd name="connsiteX14" fmla="*/ 2361267 w 3706758"/>
              <a:gd name="connsiteY14" fmla="*/ 592815 h 859248"/>
              <a:gd name="connsiteX15" fmla="*/ 2284667 w 3706758"/>
              <a:gd name="connsiteY15" fmla="*/ 592815 h 859248"/>
              <a:gd name="connsiteX16" fmla="*/ 2284667 w 3706758"/>
              <a:gd name="connsiteY16" fmla="*/ 562841 h 859248"/>
              <a:gd name="connsiteX17" fmla="*/ 2244700 w 3706758"/>
              <a:gd name="connsiteY17" fmla="*/ 562841 h 859248"/>
              <a:gd name="connsiteX18" fmla="*/ 2244700 w 3706758"/>
              <a:gd name="connsiteY18" fmla="*/ 556180 h 859248"/>
              <a:gd name="connsiteX19" fmla="*/ 1991592 w 3706758"/>
              <a:gd name="connsiteY19" fmla="*/ 556180 h 859248"/>
              <a:gd name="connsiteX20" fmla="*/ 1991592 w 3706758"/>
              <a:gd name="connsiteY20" fmla="*/ 532868 h 859248"/>
              <a:gd name="connsiteX21" fmla="*/ 1888350 w 3706758"/>
              <a:gd name="connsiteY21" fmla="*/ 532868 h 859248"/>
              <a:gd name="connsiteX22" fmla="*/ 1888350 w 3706758"/>
              <a:gd name="connsiteY22" fmla="*/ 499563 h 859248"/>
              <a:gd name="connsiteX23" fmla="*/ 1855041 w 3706758"/>
              <a:gd name="connsiteY23" fmla="*/ 499563 h 859248"/>
              <a:gd name="connsiteX24" fmla="*/ 1855041 w 3706758"/>
              <a:gd name="connsiteY24" fmla="*/ 482911 h 859248"/>
              <a:gd name="connsiteX25" fmla="*/ 1771783 w 3706758"/>
              <a:gd name="connsiteY25" fmla="*/ 482911 h 859248"/>
              <a:gd name="connsiteX26" fmla="*/ 1771783 w 3706758"/>
              <a:gd name="connsiteY26" fmla="*/ 456268 h 859248"/>
              <a:gd name="connsiteX27" fmla="*/ 1721825 w 3706758"/>
              <a:gd name="connsiteY27" fmla="*/ 456268 h 859248"/>
              <a:gd name="connsiteX28" fmla="*/ 1721825 w 3706758"/>
              <a:gd name="connsiteY28" fmla="*/ 432955 h 859248"/>
              <a:gd name="connsiteX29" fmla="*/ 1645225 w 3706758"/>
              <a:gd name="connsiteY29" fmla="*/ 432955 h 859248"/>
              <a:gd name="connsiteX30" fmla="*/ 1645225 w 3706758"/>
              <a:gd name="connsiteY30" fmla="*/ 396320 h 859248"/>
              <a:gd name="connsiteX31" fmla="*/ 1571958 w 3706758"/>
              <a:gd name="connsiteY31" fmla="*/ 396320 h 859248"/>
              <a:gd name="connsiteX32" fmla="*/ 1571958 w 3706758"/>
              <a:gd name="connsiteY32" fmla="*/ 363016 h 859248"/>
              <a:gd name="connsiteX33" fmla="*/ 1435408 w 3706758"/>
              <a:gd name="connsiteY33" fmla="*/ 363016 h 859248"/>
              <a:gd name="connsiteX34" fmla="*/ 1435408 w 3706758"/>
              <a:gd name="connsiteY34" fmla="*/ 333043 h 859248"/>
              <a:gd name="connsiteX35" fmla="*/ 1302191 w 3706758"/>
              <a:gd name="connsiteY35" fmla="*/ 333043 h 859248"/>
              <a:gd name="connsiteX36" fmla="*/ 1302191 w 3706758"/>
              <a:gd name="connsiteY36" fmla="*/ 293077 h 859248"/>
              <a:gd name="connsiteX37" fmla="*/ 1212275 w 3706758"/>
              <a:gd name="connsiteY37" fmla="*/ 293077 h 859248"/>
              <a:gd name="connsiteX38" fmla="*/ 1212275 w 3706758"/>
              <a:gd name="connsiteY38" fmla="*/ 269764 h 859248"/>
              <a:gd name="connsiteX39" fmla="*/ 1125684 w 3706758"/>
              <a:gd name="connsiteY39" fmla="*/ 269764 h 859248"/>
              <a:gd name="connsiteX40" fmla="*/ 1125684 w 3706758"/>
              <a:gd name="connsiteY40" fmla="*/ 253112 h 859248"/>
              <a:gd name="connsiteX41" fmla="*/ 1052417 w 3706758"/>
              <a:gd name="connsiteY41" fmla="*/ 253112 h 859248"/>
              <a:gd name="connsiteX42" fmla="*/ 1052417 w 3706758"/>
              <a:gd name="connsiteY42" fmla="*/ 233129 h 859248"/>
              <a:gd name="connsiteX43" fmla="*/ 992467 w 3706758"/>
              <a:gd name="connsiteY43" fmla="*/ 233129 h 859248"/>
              <a:gd name="connsiteX44" fmla="*/ 992467 w 3706758"/>
              <a:gd name="connsiteY44" fmla="*/ 209817 h 859248"/>
              <a:gd name="connsiteX45" fmla="*/ 905874 w 3706758"/>
              <a:gd name="connsiteY45" fmla="*/ 209817 h 859248"/>
              <a:gd name="connsiteX46" fmla="*/ 905874 w 3706758"/>
              <a:gd name="connsiteY46" fmla="*/ 186503 h 859248"/>
              <a:gd name="connsiteX47" fmla="*/ 835935 w 3706758"/>
              <a:gd name="connsiteY47" fmla="*/ 186503 h 859248"/>
              <a:gd name="connsiteX48" fmla="*/ 835935 w 3706758"/>
              <a:gd name="connsiteY48" fmla="*/ 163191 h 859248"/>
              <a:gd name="connsiteX49" fmla="*/ 762666 w 3706758"/>
              <a:gd name="connsiteY49" fmla="*/ 163191 h 859248"/>
              <a:gd name="connsiteX50" fmla="*/ 762666 w 3706758"/>
              <a:gd name="connsiteY50" fmla="*/ 136548 h 859248"/>
              <a:gd name="connsiteX51" fmla="*/ 602806 w 3706758"/>
              <a:gd name="connsiteY51" fmla="*/ 136548 h 859248"/>
              <a:gd name="connsiteX52" fmla="*/ 602806 w 3706758"/>
              <a:gd name="connsiteY52" fmla="*/ 103243 h 859248"/>
              <a:gd name="connsiteX53" fmla="*/ 532868 w 3706758"/>
              <a:gd name="connsiteY53" fmla="*/ 103243 h 859248"/>
              <a:gd name="connsiteX54" fmla="*/ 532868 w 3706758"/>
              <a:gd name="connsiteY54" fmla="*/ 86591 h 859248"/>
              <a:gd name="connsiteX55" fmla="*/ 456268 w 3706758"/>
              <a:gd name="connsiteY55" fmla="*/ 86591 h 859248"/>
              <a:gd name="connsiteX56" fmla="*/ 456268 w 3706758"/>
              <a:gd name="connsiteY56" fmla="*/ 66608 h 859248"/>
              <a:gd name="connsiteX57" fmla="*/ 376338 w 3706758"/>
              <a:gd name="connsiteY57" fmla="*/ 66608 h 859248"/>
              <a:gd name="connsiteX58" fmla="*/ 376338 w 3706758"/>
              <a:gd name="connsiteY58" fmla="*/ 53287 h 859248"/>
              <a:gd name="connsiteX59" fmla="*/ 316390 w 3706758"/>
              <a:gd name="connsiteY59" fmla="*/ 53287 h 859248"/>
              <a:gd name="connsiteX60" fmla="*/ 316390 w 3706758"/>
              <a:gd name="connsiteY60" fmla="*/ 39965 h 859248"/>
              <a:gd name="connsiteX61" fmla="*/ 203156 w 3706758"/>
              <a:gd name="connsiteY61" fmla="*/ 39965 h 859248"/>
              <a:gd name="connsiteX62" fmla="*/ 203156 w 3706758"/>
              <a:gd name="connsiteY62" fmla="*/ 23313 h 859248"/>
              <a:gd name="connsiteX63" fmla="*/ 63278 w 3706758"/>
              <a:gd name="connsiteY63" fmla="*/ 23313 h 859248"/>
              <a:gd name="connsiteX64" fmla="*/ 63278 w 3706758"/>
              <a:gd name="connsiteY64" fmla="*/ 0 h 859248"/>
              <a:gd name="connsiteX65" fmla="*/ 0 w 3706758"/>
              <a:gd name="connsiteY65" fmla="*/ 0 h 859248"/>
              <a:gd name="connsiteX66" fmla="*/ 0 w 3706758"/>
              <a:gd name="connsiteY66" fmla="*/ 13322 h 85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706758" h="859248">
                <a:moveTo>
                  <a:pt x="3706759" y="859248"/>
                </a:moveTo>
                <a:lnTo>
                  <a:pt x="3330416" y="859248"/>
                </a:lnTo>
                <a:lnTo>
                  <a:pt x="3330416" y="829274"/>
                </a:lnTo>
                <a:lnTo>
                  <a:pt x="3300451" y="829274"/>
                </a:lnTo>
                <a:lnTo>
                  <a:pt x="3300451" y="765997"/>
                </a:lnTo>
                <a:lnTo>
                  <a:pt x="3110608" y="765997"/>
                </a:lnTo>
                <a:lnTo>
                  <a:pt x="3110608" y="729362"/>
                </a:lnTo>
                <a:lnTo>
                  <a:pt x="2647683" y="729362"/>
                </a:lnTo>
                <a:lnTo>
                  <a:pt x="2647683" y="702718"/>
                </a:lnTo>
                <a:lnTo>
                  <a:pt x="2441201" y="702718"/>
                </a:lnTo>
                <a:lnTo>
                  <a:pt x="2441201" y="672745"/>
                </a:lnTo>
                <a:lnTo>
                  <a:pt x="2404567" y="672745"/>
                </a:lnTo>
                <a:lnTo>
                  <a:pt x="2404567" y="649432"/>
                </a:lnTo>
                <a:lnTo>
                  <a:pt x="2361267" y="649432"/>
                </a:lnTo>
                <a:lnTo>
                  <a:pt x="2361267" y="592815"/>
                </a:lnTo>
                <a:lnTo>
                  <a:pt x="2284667" y="592815"/>
                </a:lnTo>
                <a:lnTo>
                  <a:pt x="2284667" y="562841"/>
                </a:lnTo>
                <a:lnTo>
                  <a:pt x="2244700" y="562841"/>
                </a:lnTo>
                <a:lnTo>
                  <a:pt x="2244700" y="556180"/>
                </a:lnTo>
                <a:lnTo>
                  <a:pt x="1991592" y="556180"/>
                </a:lnTo>
                <a:lnTo>
                  <a:pt x="1991592" y="532868"/>
                </a:lnTo>
                <a:lnTo>
                  <a:pt x="1888350" y="532868"/>
                </a:lnTo>
                <a:lnTo>
                  <a:pt x="1888350" y="499563"/>
                </a:lnTo>
                <a:lnTo>
                  <a:pt x="1855041" y="499563"/>
                </a:lnTo>
                <a:lnTo>
                  <a:pt x="1855041" y="482911"/>
                </a:lnTo>
                <a:lnTo>
                  <a:pt x="1771783" y="482911"/>
                </a:lnTo>
                <a:lnTo>
                  <a:pt x="1771783" y="456268"/>
                </a:lnTo>
                <a:lnTo>
                  <a:pt x="1721825" y="456268"/>
                </a:lnTo>
                <a:lnTo>
                  <a:pt x="1721825" y="432955"/>
                </a:lnTo>
                <a:lnTo>
                  <a:pt x="1645225" y="432955"/>
                </a:lnTo>
                <a:lnTo>
                  <a:pt x="1645225" y="396320"/>
                </a:lnTo>
                <a:lnTo>
                  <a:pt x="1571958" y="396320"/>
                </a:lnTo>
                <a:lnTo>
                  <a:pt x="1571958" y="363016"/>
                </a:lnTo>
                <a:lnTo>
                  <a:pt x="1435408" y="363016"/>
                </a:lnTo>
                <a:lnTo>
                  <a:pt x="1435408" y="333043"/>
                </a:lnTo>
                <a:lnTo>
                  <a:pt x="1302191" y="333043"/>
                </a:lnTo>
                <a:lnTo>
                  <a:pt x="1302191" y="293077"/>
                </a:lnTo>
                <a:lnTo>
                  <a:pt x="1212275" y="293077"/>
                </a:lnTo>
                <a:lnTo>
                  <a:pt x="1212275" y="269764"/>
                </a:lnTo>
                <a:lnTo>
                  <a:pt x="1125684" y="269764"/>
                </a:lnTo>
                <a:lnTo>
                  <a:pt x="1125684" y="253112"/>
                </a:lnTo>
                <a:lnTo>
                  <a:pt x="1052417" y="253112"/>
                </a:lnTo>
                <a:lnTo>
                  <a:pt x="1052417" y="233129"/>
                </a:lnTo>
                <a:lnTo>
                  <a:pt x="992467" y="233129"/>
                </a:lnTo>
                <a:lnTo>
                  <a:pt x="992467" y="209817"/>
                </a:lnTo>
                <a:lnTo>
                  <a:pt x="905874" y="209817"/>
                </a:lnTo>
                <a:lnTo>
                  <a:pt x="905874" y="186503"/>
                </a:lnTo>
                <a:lnTo>
                  <a:pt x="835935" y="186503"/>
                </a:lnTo>
                <a:lnTo>
                  <a:pt x="835935" y="163191"/>
                </a:lnTo>
                <a:lnTo>
                  <a:pt x="762666" y="163191"/>
                </a:lnTo>
                <a:lnTo>
                  <a:pt x="762666" y="136548"/>
                </a:lnTo>
                <a:lnTo>
                  <a:pt x="602806" y="136548"/>
                </a:lnTo>
                <a:lnTo>
                  <a:pt x="602806" y="103243"/>
                </a:lnTo>
                <a:lnTo>
                  <a:pt x="532868" y="103243"/>
                </a:lnTo>
                <a:lnTo>
                  <a:pt x="532868" y="86591"/>
                </a:lnTo>
                <a:lnTo>
                  <a:pt x="456268" y="86591"/>
                </a:lnTo>
                <a:lnTo>
                  <a:pt x="456268" y="66608"/>
                </a:lnTo>
                <a:lnTo>
                  <a:pt x="376338" y="66608"/>
                </a:lnTo>
                <a:lnTo>
                  <a:pt x="376338" y="53287"/>
                </a:lnTo>
                <a:lnTo>
                  <a:pt x="316390" y="53287"/>
                </a:lnTo>
                <a:lnTo>
                  <a:pt x="316390" y="39965"/>
                </a:lnTo>
                <a:lnTo>
                  <a:pt x="203156" y="39965"/>
                </a:lnTo>
                <a:lnTo>
                  <a:pt x="203156" y="23313"/>
                </a:lnTo>
                <a:lnTo>
                  <a:pt x="63278" y="23313"/>
                </a:lnTo>
                <a:lnTo>
                  <a:pt x="63278" y="0"/>
                </a:lnTo>
                <a:lnTo>
                  <a:pt x="0" y="0"/>
                </a:lnTo>
                <a:lnTo>
                  <a:pt x="0" y="1332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99" name="Straight Connector 98">
            <a:extLst>
              <a:ext uri="{FF2B5EF4-FFF2-40B4-BE49-F238E27FC236}">
                <a16:creationId xmlns:a16="http://schemas.microsoft.com/office/drawing/2014/main" id="{8ABD9B41-A4BA-28B7-415C-DF533AA0D2FF}"/>
              </a:ext>
            </a:extLst>
          </p:cNvPr>
          <p:cNvCxnSpPr>
            <a:cxnSpLocks/>
          </p:cNvCxnSpPr>
          <p:nvPr/>
        </p:nvCxnSpPr>
        <p:spPr>
          <a:xfrm>
            <a:off x="1199481" y="3777310"/>
            <a:ext cx="252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7C0B4AA-95AC-3CFC-A744-5F9F1CD2AAA6}"/>
              </a:ext>
            </a:extLst>
          </p:cNvPr>
          <p:cNvCxnSpPr>
            <a:cxnSpLocks/>
          </p:cNvCxnSpPr>
          <p:nvPr/>
        </p:nvCxnSpPr>
        <p:spPr>
          <a:xfrm>
            <a:off x="1199481" y="3959575"/>
            <a:ext cx="252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9DC846F-B678-EA03-BBA7-3CB9AAE6816B}"/>
              </a:ext>
            </a:extLst>
          </p:cNvPr>
          <p:cNvCxnSpPr>
            <a:cxnSpLocks/>
          </p:cNvCxnSpPr>
          <p:nvPr/>
        </p:nvCxnSpPr>
        <p:spPr>
          <a:xfrm>
            <a:off x="1199481" y="4169548"/>
            <a:ext cx="2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CF08EA5-CBFA-FE9C-492C-8649A65091AC}"/>
              </a:ext>
            </a:extLst>
          </p:cNvPr>
          <p:cNvCxnSpPr>
            <a:cxnSpLocks/>
          </p:cNvCxnSpPr>
          <p:nvPr/>
        </p:nvCxnSpPr>
        <p:spPr>
          <a:xfrm>
            <a:off x="1199481" y="4379521"/>
            <a:ext cx="25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3" name="Graphic 224">
            <a:extLst>
              <a:ext uri="{FF2B5EF4-FFF2-40B4-BE49-F238E27FC236}">
                <a16:creationId xmlns:a16="http://schemas.microsoft.com/office/drawing/2014/main" id="{E16187FF-A04E-404B-7EBF-CDF891B14EF9}"/>
              </a:ext>
            </a:extLst>
          </p:cNvPr>
          <p:cNvSpPr/>
          <p:nvPr/>
        </p:nvSpPr>
        <p:spPr>
          <a:xfrm>
            <a:off x="1132285" y="2237552"/>
            <a:ext cx="3016800" cy="630024"/>
          </a:xfrm>
          <a:custGeom>
            <a:avLst/>
            <a:gdLst>
              <a:gd name="connsiteX0" fmla="*/ 3710083 w 3710082"/>
              <a:gd name="connsiteY0" fmla="*/ 799300 h 799299"/>
              <a:gd name="connsiteX1" fmla="*/ 3370383 w 3710082"/>
              <a:gd name="connsiteY1" fmla="*/ 799300 h 799299"/>
              <a:gd name="connsiteX2" fmla="*/ 3370383 w 3710082"/>
              <a:gd name="connsiteY2" fmla="*/ 765996 h 799299"/>
              <a:gd name="connsiteX3" fmla="*/ 3143917 w 3710082"/>
              <a:gd name="connsiteY3" fmla="*/ 765996 h 799299"/>
              <a:gd name="connsiteX4" fmla="*/ 3143917 w 3710082"/>
              <a:gd name="connsiteY4" fmla="*/ 722701 h 799299"/>
              <a:gd name="connsiteX5" fmla="*/ 3103950 w 3710082"/>
              <a:gd name="connsiteY5" fmla="*/ 722701 h 799299"/>
              <a:gd name="connsiteX6" fmla="*/ 3103950 w 3710082"/>
              <a:gd name="connsiteY6" fmla="*/ 692727 h 799299"/>
              <a:gd name="connsiteX7" fmla="*/ 2867492 w 3710082"/>
              <a:gd name="connsiteY7" fmla="*/ 692727 h 799299"/>
              <a:gd name="connsiteX8" fmla="*/ 2867492 w 3710082"/>
              <a:gd name="connsiteY8" fmla="*/ 689397 h 799299"/>
              <a:gd name="connsiteX9" fmla="*/ 2714292 w 3710082"/>
              <a:gd name="connsiteY9" fmla="*/ 689397 h 799299"/>
              <a:gd name="connsiteX10" fmla="*/ 2714292 w 3710082"/>
              <a:gd name="connsiteY10" fmla="*/ 666084 h 799299"/>
              <a:gd name="connsiteX11" fmla="*/ 2654341 w 3710082"/>
              <a:gd name="connsiteY11" fmla="*/ 666084 h 799299"/>
              <a:gd name="connsiteX12" fmla="*/ 2654341 w 3710082"/>
              <a:gd name="connsiteY12" fmla="*/ 659423 h 799299"/>
              <a:gd name="connsiteX13" fmla="*/ 2621042 w 3710082"/>
              <a:gd name="connsiteY13" fmla="*/ 659423 h 799299"/>
              <a:gd name="connsiteX14" fmla="*/ 2621042 w 3710082"/>
              <a:gd name="connsiteY14" fmla="*/ 629449 h 799299"/>
              <a:gd name="connsiteX15" fmla="*/ 2554434 w 3710082"/>
              <a:gd name="connsiteY15" fmla="*/ 629449 h 799299"/>
              <a:gd name="connsiteX16" fmla="*/ 2554434 w 3710082"/>
              <a:gd name="connsiteY16" fmla="*/ 609467 h 799299"/>
              <a:gd name="connsiteX17" fmla="*/ 2331292 w 3710082"/>
              <a:gd name="connsiteY17" fmla="*/ 609467 h 799299"/>
              <a:gd name="connsiteX18" fmla="*/ 2331292 w 3710082"/>
              <a:gd name="connsiteY18" fmla="*/ 582823 h 799299"/>
              <a:gd name="connsiteX19" fmla="*/ 2274675 w 3710082"/>
              <a:gd name="connsiteY19" fmla="*/ 582823 h 799299"/>
              <a:gd name="connsiteX20" fmla="*/ 2274675 w 3710082"/>
              <a:gd name="connsiteY20" fmla="*/ 549519 h 799299"/>
              <a:gd name="connsiteX21" fmla="*/ 2238042 w 3710082"/>
              <a:gd name="connsiteY21" fmla="*/ 549519 h 799299"/>
              <a:gd name="connsiteX22" fmla="*/ 2238042 w 3710082"/>
              <a:gd name="connsiteY22" fmla="*/ 536198 h 799299"/>
              <a:gd name="connsiteX23" fmla="*/ 2171433 w 3710082"/>
              <a:gd name="connsiteY23" fmla="*/ 536198 h 799299"/>
              <a:gd name="connsiteX24" fmla="*/ 2171433 w 3710082"/>
              <a:gd name="connsiteY24" fmla="*/ 509554 h 799299"/>
              <a:gd name="connsiteX25" fmla="*/ 2068192 w 3710082"/>
              <a:gd name="connsiteY25" fmla="*/ 509554 h 799299"/>
              <a:gd name="connsiteX26" fmla="*/ 2068192 w 3710082"/>
              <a:gd name="connsiteY26" fmla="*/ 469589 h 799299"/>
              <a:gd name="connsiteX27" fmla="*/ 1954959 w 3710082"/>
              <a:gd name="connsiteY27" fmla="*/ 469589 h 799299"/>
              <a:gd name="connsiteX28" fmla="*/ 1954959 w 3710082"/>
              <a:gd name="connsiteY28" fmla="*/ 432955 h 799299"/>
              <a:gd name="connsiteX29" fmla="*/ 1865033 w 3710082"/>
              <a:gd name="connsiteY29" fmla="*/ 432955 h 799299"/>
              <a:gd name="connsiteX30" fmla="*/ 1865033 w 3710082"/>
              <a:gd name="connsiteY30" fmla="*/ 416303 h 799299"/>
              <a:gd name="connsiteX31" fmla="*/ 1658550 w 3710082"/>
              <a:gd name="connsiteY31" fmla="*/ 416303 h 799299"/>
              <a:gd name="connsiteX32" fmla="*/ 1658550 w 3710082"/>
              <a:gd name="connsiteY32" fmla="*/ 399650 h 799299"/>
              <a:gd name="connsiteX33" fmla="*/ 1518676 w 3710082"/>
              <a:gd name="connsiteY33" fmla="*/ 399650 h 799299"/>
              <a:gd name="connsiteX34" fmla="*/ 1518676 w 3710082"/>
              <a:gd name="connsiteY34" fmla="*/ 356355 h 799299"/>
              <a:gd name="connsiteX35" fmla="*/ 1395441 w 3710082"/>
              <a:gd name="connsiteY35" fmla="*/ 356355 h 799299"/>
              <a:gd name="connsiteX36" fmla="*/ 1395441 w 3710082"/>
              <a:gd name="connsiteY36" fmla="*/ 336373 h 799299"/>
              <a:gd name="connsiteX37" fmla="*/ 1315517 w 3710082"/>
              <a:gd name="connsiteY37" fmla="*/ 336373 h 799299"/>
              <a:gd name="connsiteX38" fmla="*/ 1315517 w 3710082"/>
              <a:gd name="connsiteY38" fmla="*/ 296408 h 799299"/>
              <a:gd name="connsiteX39" fmla="*/ 1215600 w 3710082"/>
              <a:gd name="connsiteY39" fmla="*/ 296408 h 799299"/>
              <a:gd name="connsiteX40" fmla="*/ 1215600 w 3710082"/>
              <a:gd name="connsiteY40" fmla="*/ 273094 h 799299"/>
              <a:gd name="connsiteX41" fmla="*/ 1055742 w 3710082"/>
              <a:gd name="connsiteY41" fmla="*/ 273094 h 799299"/>
              <a:gd name="connsiteX42" fmla="*/ 1055742 w 3710082"/>
              <a:gd name="connsiteY42" fmla="*/ 239790 h 799299"/>
              <a:gd name="connsiteX43" fmla="*/ 975817 w 3710082"/>
              <a:gd name="connsiteY43" fmla="*/ 239790 h 799299"/>
              <a:gd name="connsiteX44" fmla="*/ 975817 w 3710082"/>
              <a:gd name="connsiteY44" fmla="*/ 213147 h 799299"/>
              <a:gd name="connsiteX45" fmla="*/ 889222 w 3710082"/>
              <a:gd name="connsiteY45" fmla="*/ 213147 h 799299"/>
              <a:gd name="connsiteX46" fmla="*/ 889222 w 3710082"/>
              <a:gd name="connsiteY46" fmla="*/ 199825 h 799299"/>
              <a:gd name="connsiteX47" fmla="*/ 865909 w 3710082"/>
              <a:gd name="connsiteY47" fmla="*/ 199825 h 799299"/>
              <a:gd name="connsiteX48" fmla="*/ 865909 w 3710082"/>
              <a:gd name="connsiteY48" fmla="*/ 173182 h 799299"/>
              <a:gd name="connsiteX49" fmla="*/ 772658 w 3710082"/>
              <a:gd name="connsiteY49" fmla="*/ 173182 h 799299"/>
              <a:gd name="connsiteX50" fmla="*/ 772658 w 3710082"/>
              <a:gd name="connsiteY50" fmla="*/ 159860 h 799299"/>
              <a:gd name="connsiteX51" fmla="*/ 716040 w 3710082"/>
              <a:gd name="connsiteY51" fmla="*/ 159860 h 799299"/>
              <a:gd name="connsiteX52" fmla="*/ 716040 w 3710082"/>
              <a:gd name="connsiteY52" fmla="*/ 129887 h 799299"/>
              <a:gd name="connsiteX53" fmla="*/ 669414 w 3710082"/>
              <a:gd name="connsiteY53" fmla="*/ 129887 h 799299"/>
              <a:gd name="connsiteX54" fmla="*/ 669414 w 3710082"/>
              <a:gd name="connsiteY54" fmla="*/ 123226 h 799299"/>
              <a:gd name="connsiteX55" fmla="*/ 609467 w 3710082"/>
              <a:gd name="connsiteY55" fmla="*/ 123226 h 799299"/>
              <a:gd name="connsiteX56" fmla="*/ 609467 w 3710082"/>
              <a:gd name="connsiteY56" fmla="*/ 103243 h 799299"/>
              <a:gd name="connsiteX57" fmla="*/ 512885 w 3710082"/>
              <a:gd name="connsiteY57" fmla="*/ 103243 h 799299"/>
              <a:gd name="connsiteX58" fmla="*/ 512885 w 3710082"/>
              <a:gd name="connsiteY58" fmla="*/ 79930 h 799299"/>
              <a:gd name="connsiteX59" fmla="*/ 409642 w 3710082"/>
              <a:gd name="connsiteY59" fmla="*/ 79930 h 799299"/>
              <a:gd name="connsiteX60" fmla="*/ 409642 w 3710082"/>
              <a:gd name="connsiteY60" fmla="*/ 66608 h 799299"/>
              <a:gd name="connsiteX61" fmla="*/ 303068 w 3710082"/>
              <a:gd name="connsiteY61" fmla="*/ 66608 h 799299"/>
              <a:gd name="connsiteX62" fmla="*/ 303068 w 3710082"/>
              <a:gd name="connsiteY62" fmla="*/ 39965 h 799299"/>
              <a:gd name="connsiteX63" fmla="*/ 163191 w 3710082"/>
              <a:gd name="connsiteY63" fmla="*/ 39965 h 799299"/>
              <a:gd name="connsiteX64" fmla="*/ 163191 w 3710082"/>
              <a:gd name="connsiteY64" fmla="*/ 16652 h 799299"/>
              <a:gd name="connsiteX65" fmla="*/ 83261 w 3710082"/>
              <a:gd name="connsiteY65" fmla="*/ 16652 h 799299"/>
              <a:gd name="connsiteX66" fmla="*/ 83261 w 3710082"/>
              <a:gd name="connsiteY66" fmla="*/ 0 h 799299"/>
              <a:gd name="connsiteX67" fmla="*/ 0 w 3710082"/>
              <a:gd name="connsiteY67" fmla="*/ 0 h 79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710082" h="799299">
                <a:moveTo>
                  <a:pt x="3710083" y="799300"/>
                </a:moveTo>
                <a:lnTo>
                  <a:pt x="3370383" y="799300"/>
                </a:lnTo>
                <a:lnTo>
                  <a:pt x="3370383" y="765996"/>
                </a:lnTo>
                <a:lnTo>
                  <a:pt x="3143917" y="765996"/>
                </a:lnTo>
                <a:lnTo>
                  <a:pt x="3143917" y="722701"/>
                </a:lnTo>
                <a:lnTo>
                  <a:pt x="3103950" y="722701"/>
                </a:lnTo>
                <a:lnTo>
                  <a:pt x="3103950" y="692727"/>
                </a:lnTo>
                <a:lnTo>
                  <a:pt x="2867492" y="692727"/>
                </a:lnTo>
                <a:lnTo>
                  <a:pt x="2867492" y="689397"/>
                </a:lnTo>
                <a:lnTo>
                  <a:pt x="2714292" y="689397"/>
                </a:lnTo>
                <a:lnTo>
                  <a:pt x="2714292" y="666084"/>
                </a:lnTo>
                <a:lnTo>
                  <a:pt x="2654341" y="666084"/>
                </a:lnTo>
                <a:lnTo>
                  <a:pt x="2654341" y="659423"/>
                </a:lnTo>
                <a:lnTo>
                  <a:pt x="2621042" y="659423"/>
                </a:lnTo>
                <a:lnTo>
                  <a:pt x="2621042" y="629449"/>
                </a:lnTo>
                <a:lnTo>
                  <a:pt x="2554434" y="629449"/>
                </a:lnTo>
                <a:lnTo>
                  <a:pt x="2554434" y="609467"/>
                </a:lnTo>
                <a:lnTo>
                  <a:pt x="2331292" y="609467"/>
                </a:lnTo>
                <a:lnTo>
                  <a:pt x="2331292" y="582823"/>
                </a:lnTo>
                <a:lnTo>
                  <a:pt x="2274675" y="582823"/>
                </a:lnTo>
                <a:lnTo>
                  <a:pt x="2274675" y="549519"/>
                </a:lnTo>
                <a:lnTo>
                  <a:pt x="2238042" y="549519"/>
                </a:lnTo>
                <a:lnTo>
                  <a:pt x="2238042" y="536198"/>
                </a:lnTo>
                <a:lnTo>
                  <a:pt x="2171433" y="536198"/>
                </a:lnTo>
                <a:lnTo>
                  <a:pt x="2171433" y="509554"/>
                </a:lnTo>
                <a:lnTo>
                  <a:pt x="2068192" y="509554"/>
                </a:lnTo>
                <a:lnTo>
                  <a:pt x="2068192" y="469589"/>
                </a:lnTo>
                <a:lnTo>
                  <a:pt x="1954959" y="469589"/>
                </a:lnTo>
                <a:lnTo>
                  <a:pt x="1954959" y="432955"/>
                </a:lnTo>
                <a:lnTo>
                  <a:pt x="1865033" y="432955"/>
                </a:lnTo>
                <a:lnTo>
                  <a:pt x="1865033" y="416303"/>
                </a:lnTo>
                <a:lnTo>
                  <a:pt x="1658550" y="416303"/>
                </a:lnTo>
                <a:lnTo>
                  <a:pt x="1658550" y="399650"/>
                </a:lnTo>
                <a:lnTo>
                  <a:pt x="1518676" y="399650"/>
                </a:lnTo>
                <a:lnTo>
                  <a:pt x="1518676" y="356355"/>
                </a:lnTo>
                <a:lnTo>
                  <a:pt x="1395441" y="356355"/>
                </a:lnTo>
                <a:lnTo>
                  <a:pt x="1395441" y="336373"/>
                </a:lnTo>
                <a:lnTo>
                  <a:pt x="1315517" y="336373"/>
                </a:lnTo>
                <a:lnTo>
                  <a:pt x="1315517" y="296408"/>
                </a:lnTo>
                <a:lnTo>
                  <a:pt x="1215600" y="296408"/>
                </a:lnTo>
                <a:lnTo>
                  <a:pt x="1215600" y="273094"/>
                </a:lnTo>
                <a:lnTo>
                  <a:pt x="1055742" y="273094"/>
                </a:lnTo>
                <a:lnTo>
                  <a:pt x="1055742" y="239790"/>
                </a:lnTo>
                <a:lnTo>
                  <a:pt x="975817" y="239790"/>
                </a:lnTo>
                <a:lnTo>
                  <a:pt x="975817" y="213147"/>
                </a:lnTo>
                <a:lnTo>
                  <a:pt x="889222" y="213147"/>
                </a:lnTo>
                <a:lnTo>
                  <a:pt x="889222" y="199825"/>
                </a:lnTo>
                <a:lnTo>
                  <a:pt x="865909" y="199825"/>
                </a:lnTo>
                <a:lnTo>
                  <a:pt x="865909" y="173182"/>
                </a:lnTo>
                <a:lnTo>
                  <a:pt x="772658" y="173182"/>
                </a:lnTo>
                <a:lnTo>
                  <a:pt x="772658" y="159860"/>
                </a:lnTo>
                <a:lnTo>
                  <a:pt x="716040" y="159860"/>
                </a:lnTo>
                <a:lnTo>
                  <a:pt x="716040" y="129887"/>
                </a:lnTo>
                <a:lnTo>
                  <a:pt x="669414" y="129887"/>
                </a:lnTo>
                <a:lnTo>
                  <a:pt x="669414" y="123226"/>
                </a:lnTo>
                <a:lnTo>
                  <a:pt x="609467" y="123226"/>
                </a:lnTo>
                <a:lnTo>
                  <a:pt x="609467" y="103243"/>
                </a:lnTo>
                <a:lnTo>
                  <a:pt x="512885" y="103243"/>
                </a:lnTo>
                <a:lnTo>
                  <a:pt x="512885" y="79930"/>
                </a:lnTo>
                <a:lnTo>
                  <a:pt x="409642" y="79930"/>
                </a:lnTo>
                <a:lnTo>
                  <a:pt x="409642" y="66608"/>
                </a:lnTo>
                <a:lnTo>
                  <a:pt x="303068" y="66608"/>
                </a:lnTo>
                <a:lnTo>
                  <a:pt x="303068" y="39965"/>
                </a:lnTo>
                <a:lnTo>
                  <a:pt x="163191" y="39965"/>
                </a:lnTo>
                <a:lnTo>
                  <a:pt x="163191" y="16652"/>
                </a:lnTo>
                <a:lnTo>
                  <a:pt x="83261" y="16652"/>
                </a:lnTo>
                <a:lnTo>
                  <a:pt x="83261" y="0"/>
                </a:lnTo>
                <a:lnTo>
                  <a:pt x="0" y="0"/>
                </a:lnTo>
              </a:path>
            </a:pathLst>
          </a:custGeom>
          <a:noFill/>
          <a:ln w="19050" cap="flat">
            <a:solidFill>
              <a:schemeClr val="accent5"/>
            </a:solidFill>
            <a:prstDash val="solid"/>
            <a:miter/>
          </a:ln>
        </p:spPr>
        <p:txBody>
          <a:bodyPr rtlCol="0" anchor="ctr"/>
          <a:lstStyle/>
          <a:p>
            <a:endParaRPr lang="en-GB">
              <a:solidFill>
                <a:schemeClr val="tx1"/>
              </a:solidFill>
            </a:endParaRPr>
          </a:p>
        </p:txBody>
      </p:sp>
      <p:sp>
        <p:nvSpPr>
          <p:cNvPr id="104" name="Graphic 227">
            <a:extLst>
              <a:ext uri="{FF2B5EF4-FFF2-40B4-BE49-F238E27FC236}">
                <a16:creationId xmlns:a16="http://schemas.microsoft.com/office/drawing/2014/main" id="{03CA7E13-DE22-5136-23A5-E8A445BDCF1B}"/>
              </a:ext>
            </a:extLst>
          </p:cNvPr>
          <p:cNvSpPr/>
          <p:nvPr/>
        </p:nvSpPr>
        <p:spPr>
          <a:xfrm>
            <a:off x="1132285" y="2237551"/>
            <a:ext cx="3016800" cy="686739"/>
          </a:xfrm>
          <a:custGeom>
            <a:avLst/>
            <a:gdLst>
              <a:gd name="connsiteX0" fmla="*/ 3720075 w 3720074"/>
              <a:gd name="connsiteY0" fmla="*/ 862578 h 862578"/>
              <a:gd name="connsiteX1" fmla="*/ 3330416 w 3720074"/>
              <a:gd name="connsiteY1" fmla="*/ 862578 h 862578"/>
              <a:gd name="connsiteX2" fmla="*/ 3330416 w 3720074"/>
              <a:gd name="connsiteY2" fmla="*/ 842596 h 862578"/>
              <a:gd name="connsiteX3" fmla="*/ 3270475 w 3720074"/>
              <a:gd name="connsiteY3" fmla="*/ 842596 h 862578"/>
              <a:gd name="connsiteX4" fmla="*/ 3270475 w 3720074"/>
              <a:gd name="connsiteY4" fmla="*/ 809292 h 862578"/>
              <a:gd name="connsiteX5" fmla="*/ 3143917 w 3720074"/>
              <a:gd name="connsiteY5" fmla="*/ 809292 h 862578"/>
              <a:gd name="connsiteX6" fmla="*/ 3143917 w 3720074"/>
              <a:gd name="connsiteY6" fmla="*/ 792640 h 862578"/>
              <a:gd name="connsiteX7" fmla="*/ 3083967 w 3720074"/>
              <a:gd name="connsiteY7" fmla="*/ 792640 h 862578"/>
              <a:gd name="connsiteX8" fmla="*/ 3083967 w 3720074"/>
              <a:gd name="connsiteY8" fmla="*/ 765997 h 862578"/>
              <a:gd name="connsiteX9" fmla="*/ 3043999 w 3720074"/>
              <a:gd name="connsiteY9" fmla="*/ 765997 h 862578"/>
              <a:gd name="connsiteX10" fmla="*/ 3043999 w 3720074"/>
              <a:gd name="connsiteY10" fmla="*/ 719371 h 862578"/>
              <a:gd name="connsiteX11" fmla="*/ 3017358 w 3720074"/>
              <a:gd name="connsiteY11" fmla="*/ 719371 h 862578"/>
              <a:gd name="connsiteX12" fmla="*/ 3017358 w 3720074"/>
              <a:gd name="connsiteY12" fmla="*/ 669414 h 862578"/>
              <a:gd name="connsiteX13" fmla="*/ 2824201 w 3720074"/>
              <a:gd name="connsiteY13" fmla="*/ 669414 h 862578"/>
              <a:gd name="connsiteX14" fmla="*/ 2824201 w 3720074"/>
              <a:gd name="connsiteY14" fmla="*/ 652763 h 862578"/>
              <a:gd name="connsiteX15" fmla="*/ 2611050 w 3720074"/>
              <a:gd name="connsiteY15" fmla="*/ 652763 h 862578"/>
              <a:gd name="connsiteX16" fmla="*/ 2611050 w 3720074"/>
              <a:gd name="connsiteY16" fmla="*/ 606137 h 862578"/>
              <a:gd name="connsiteX17" fmla="*/ 2377916 w 3720074"/>
              <a:gd name="connsiteY17" fmla="*/ 606137 h 862578"/>
              <a:gd name="connsiteX18" fmla="*/ 2377916 w 3720074"/>
              <a:gd name="connsiteY18" fmla="*/ 582823 h 862578"/>
              <a:gd name="connsiteX19" fmla="*/ 2304650 w 3720074"/>
              <a:gd name="connsiteY19" fmla="*/ 582823 h 862578"/>
              <a:gd name="connsiteX20" fmla="*/ 2304650 w 3720074"/>
              <a:gd name="connsiteY20" fmla="*/ 566172 h 862578"/>
              <a:gd name="connsiteX21" fmla="*/ 2258025 w 3720074"/>
              <a:gd name="connsiteY21" fmla="*/ 566172 h 862578"/>
              <a:gd name="connsiteX22" fmla="*/ 2258025 w 3720074"/>
              <a:gd name="connsiteY22" fmla="*/ 536198 h 862578"/>
              <a:gd name="connsiteX23" fmla="*/ 2174767 w 3720074"/>
              <a:gd name="connsiteY23" fmla="*/ 536198 h 862578"/>
              <a:gd name="connsiteX24" fmla="*/ 2174767 w 3720074"/>
              <a:gd name="connsiteY24" fmla="*/ 489572 h 862578"/>
              <a:gd name="connsiteX25" fmla="*/ 2078184 w 3720074"/>
              <a:gd name="connsiteY25" fmla="*/ 489572 h 862578"/>
              <a:gd name="connsiteX26" fmla="*/ 2078184 w 3720074"/>
              <a:gd name="connsiteY26" fmla="*/ 466258 h 862578"/>
              <a:gd name="connsiteX27" fmla="*/ 1988258 w 3720074"/>
              <a:gd name="connsiteY27" fmla="*/ 466258 h 862578"/>
              <a:gd name="connsiteX28" fmla="*/ 1988258 w 3720074"/>
              <a:gd name="connsiteY28" fmla="*/ 442946 h 862578"/>
              <a:gd name="connsiteX29" fmla="*/ 1908334 w 3720074"/>
              <a:gd name="connsiteY29" fmla="*/ 442946 h 862578"/>
              <a:gd name="connsiteX30" fmla="*/ 1908334 w 3720074"/>
              <a:gd name="connsiteY30" fmla="*/ 426293 h 862578"/>
              <a:gd name="connsiteX31" fmla="*/ 1888350 w 3720074"/>
              <a:gd name="connsiteY31" fmla="*/ 426293 h 862578"/>
              <a:gd name="connsiteX32" fmla="*/ 1888350 w 3720074"/>
              <a:gd name="connsiteY32" fmla="*/ 412973 h 862578"/>
              <a:gd name="connsiteX33" fmla="*/ 1721825 w 3720074"/>
              <a:gd name="connsiteY33" fmla="*/ 412973 h 862578"/>
              <a:gd name="connsiteX34" fmla="*/ 1721825 w 3720074"/>
              <a:gd name="connsiteY34" fmla="*/ 389659 h 862578"/>
              <a:gd name="connsiteX35" fmla="*/ 1595276 w 3720074"/>
              <a:gd name="connsiteY35" fmla="*/ 389659 h 862578"/>
              <a:gd name="connsiteX36" fmla="*/ 1595276 w 3720074"/>
              <a:gd name="connsiteY36" fmla="*/ 353025 h 862578"/>
              <a:gd name="connsiteX37" fmla="*/ 1482033 w 3720074"/>
              <a:gd name="connsiteY37" fmla="*/ 353025 h 862578"/>
              <a:gd name="connsiteX38" fmla="*/ 1482033 w 3720074"/>
              <a:gd name="connsiteY38" fmla="*/ 329712 h 862578"/>
              <a:gd name="connsiteX39" fmla="*/ 1332167 w 3720074"/>
              <a:gd name="connsiteY39" fmla="*/ 329712 h 862578"/>
              <a:gd name="connsiteX40" fmla="*/ 1332167 w 3720074"/>
              <a:gd name="connsiteY40" fmla="*/ 283086 h 862578"/>
              <a:gd name="connsiteX41" fmla="*/ 1178966 w 3720074"/>
              <a:gd name="connsiteY41" fmla="*/ 283086 h 862578"/>
              <a:gd name="connsiteX42" fmla="*/ 1178966 w 3720074"/>
              <a:gd name="connsiteY42" fmla="*/ 266433 h 862578"/>
              <a:gd name="connsiteX43" fmla="*/ 1122350 w 3720074"/>
              <a:gd name="connsiteY43" fmla="*/ 266433 h 862578"/>
              <a:gd name="connsiteX44" fmla="*/ 1122350 w 3720074"/>
              <a:gd name="connsiteY44" fmla="*/ 243121 h 862578"/>
              <a:gd name="connsiteX45" fmla="*/ 992467 w 3720074"/>
              <a:gd name="connsiteY45" fmla="*/ 243121 h 862578"/>
              <a:gd name="connsiteX46" fmla="*/ 992467 w 3720074"/>
              <a:gd name="connsiteY46" fmla="*/ 199825 h 862578"/>
              <a:gd name="connsiteX47" fmla="*/ 885892 w 3720074"/>
              <a:gd name="connsiteY47" fmla="*/ 199825 h 862578"/>
              <a:gd name="connsiteX48" fmla="*/ 885892 w 3720074"/>
              <a:gd name="connsiteY48" fmla="*/ 176513 h 862578"/>
              <a:gd name="connsiteX49" fmla="*/ 822613 w 3720074"/>
              <a:gd name="connsiteY49" fmla="*/ 176513 h 862578"/>
              <a:gd name="connsiteX50" fmla="*/ 822613 w 3720074"/>
              <a:gd name="connsiteY50" fmla="*/ 153199 h 862578"/>
              <a:gd name="connsiteX51" fmla="*/ 742683 w 3720074"/>
              <a:gd name="connsiteY51" fmla="*/ 153199 h 862578"/>
              <a:gd name="connsiteX52" fmla="*/ 742683 w 3720074"/>
              <a:gd name="connsiteY52" fmla="*/ 133217 h 862578"/>
              <a:gd name="connsiteX53" fmla="*/ 646102 w 3720074"/>
              <a:gd name="connsiteY53" fmla="*/ 133217 h 862578"/>
              <a:gd name="connsiteX54" fmla="*/ 646102 w 3720074"/>
              <a:gd name="connsiteY54" fmla="*/ 119895 h 862578"/>
              <a:gd name="connsiteX55" fmla="*/ 569502 w 3720074"/>
              <a:gd name="connsiteY55" fmla="*/ 119895 h 862578"/>
              <a:gd name="connsiteX56" fmla="*/ 569502 w 3720074"/>
              <a:gd name="connsiteY56" fmla="*/ 96583 h 862578"/>
              <a:gd name="connsiteX57" fmla="*/ 519546 w 3720074"/>
              <a:gd name="connsiteY57" fmla="*/ 96583 h 862578"/>
              <a:gd name="connsiteX58" fmla="*/ 519546 w 3720074"/>
              <a:gd name="connsiteY58" fmla="*/ 83260 h 862578"/>
              <a:gd name="connsiteX59" fmla="*/ 456268 w 3720074"/>
              <a:gd name="connsiteY59" fmla="*/ 83260 h 862578"/>
              <a:gd name="connsiteX60" fmla="*/ 456268 w 3720074"/>
              <a:gd name="connsiteY60" fmla="*/ 69939 h 862578"/>
              <a:gd name="connsiteX61" fmla="*/ 409642 w 3720074"/>
              <a:gd name="connsiteY61" fmla="*/ 69939 h 862578"/>
              <a:gd name="connsiteX62" fmla="*/ 409642 w 3720074"/>
              <a:gd name="connsiteY62" fmla="*/ 49956 h 862578"/>
              <a:gd name="connsiteX63" fmla="*/ 306398 w 3720074"/>
              <a:gd name="connsiteY63" fmla="*/ 49956 h 862578"/>
              <a:gd name="connsiteX64" fmla="*/ 306398 w 3720074"/>
              <a:gd name="connsiteY64" fmla="*/ 23313 h 862578"/>
              <a:gd name="connsiteX65" fmla="*/ 196495 w 3720074"/>
              <a:gd name="connsiteY65" fmla="*/ 23313 h 862578"/>
              <a:gd name="connsiteX66" fmla="*/ 196495 w 3720074"/>
              <a:gd name="connsiteY66" fmla="*/ 16652 h 862578"/>
              <a:gd name="connsiteX67" fmla="*/ 76600 w 3720074"/>
              <a:gd name="connsiteY67" fmla="*/ 16652 h 862578"/>
              <a:gd name="connsiteX68" fmla="*/ 76600 w 3720074"/>
              <a:gd name="connsiteY68" fmla="*/ 0 h 862578"/>
              <a:gd name="connsiteX69" fmla="*/ 0 w 3720074"/>
              <a:gd name="connsiteY69" fmla="*/ 0 h 86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720074" h="862578">
                <a:moveTo>
                  <a:pt x="3720075" y="862578"/>
                </a:moveTo>
                <a:lnTo>
                  <a:pt x="3330416" y="862578"/>
                </a:lnTo>
                <a:lnTo>
                  <a:pt x="3330416" y="842596"/>
                </a:lnTo>
                <a:lnTo>
                  <a:pt x="3270475" y="842596"/>
                </a:lnTo>
                <a:lnTo>
                  <a:pt x="3270475" y="809292"/>
                </a:lnTo>
                <a:lnTo>
                  <a:pt x="3143917" y="809292"/>
                </a:lnTo>
                <a:lnTo>
                  <a:pt x="3143917" y="792640"/>
                </a:lnTo>
                <a:lnTo>
                  <a:pt x="3083967" y="792640"/>
                </a:lnTo>
                <a:lnTo>
                  <a:pt x="3083967" y="765997"/>
                </a:lnTo>
                <a:lnTo>
                  <a:pt x="3043999" y="765997"/>
                </a:lnTo>
                <a:lnTo>
                  <a:pt x="3043999" y="719371"/>
                </a:lnTo>
                <a:lnTo>
                  <a:pt x="3017358" y="719371"/>
                </a:lnTo>
                <a:lnTo>
                  <a:pt x="3017358" y="669414"/>
                </a:lnTo>
                <a:lnTo>
                  <a:pt x="2824201" y="669414"/>
                </a:lnTo>
                <a:lnTo>
                  <a:pt x="2824201" y="652763"/>
                </a:lnTo>
                <a:lnTo>
                  <a:pt x="2611050" y="652763"/>
                </a:lnTo>
                <a:lnTo>
                  <a:pt x="2611050" y="606137"/>
                </a:lnTo>
                <a:lnTo>
                  <a:pt x="2377916" y="606137"/>
                </a:lnTo>
                <a:lnTo>
                  <a:pt x="2377916" y="582823"/>
                </a:lnTo>
                <a:lnTo>
                  <a:pt x="2304650" y="582823"/>
                </a:lnTo>
                <a:lnTo>
                  <a:pt x="2304650" y="566172"/>
                </a:lnTo>
                <a:lnTo>
                  <a:pt x="2258025" y="566172"/>
                </a:lnTo>
                <a:lnTo>
                  <a:pt x="2258025" y="536198"/>
                </a:lnTo>
                <a:lnTo>
                  <a:pt x="2174767" y="536198"/>
                </a:lnTo>
                <a:lnTo>
                  <a:pt x="2174767" y="489572"/>
                </a:lnTo>
                <a:lnTo>
                  <a:pt x="2078184" y="489572"/>
                </a:lnTo>
                <a:lnTo>
                  <a:pt x="2078184" y="466258"/>
                </a:lnTo>
                <a:lnTo>
                  <a:pt x="1988258" y="466258"/>
                </a:lnTo>
                <a:lnTo>
                  <a:pt x="1988258" y="442946"/>
                </a:lnTo>
                <a:lnTo>
                  <a:pt x="1908334" y="442946"/>
                </a:lnTo>
                <a:lnTo>
                  <a:pt x="1908334" y="426293"/>
                </a:lnTo>
                <a:lnTo>
                  <a:pt x="1888350" y="426293"/>
                </a:lnTo>
                <a:lnTo>
                  <a:pt x="1888350" y="412973"/>
                </a:lnTo>
                <a:lnTo>
                  <a:pt x="1721825" y="412973"/>
                </a:lnTo>
                <a:lnTo>
                  <a:pt x="1721825" y="389659"/>
                </a:lnTo>
                <a:lnTo>
                  <a:pt x="1595276" y="389659"/>
                </a:lnTo>
                <a:lnTo>
                  <a:pt x="1595276" y="353025"/>
                </a:lnTo>
                <a:lnTo>
                  <a:pt x="1482033" y="353025"/>
                </a:lnTo>
                <a:lnTo>
                  <a:pt x="1482033" y="329712"/>
                </a:lnTo>
                <a:lnTo>
                  <a:pt x="1332167" y="329712"/>
                </a:lnTo>
                <a:lnTo>
                  <a:pt x="1332167" y="283086"/>
                </a:lnTo>
                <a:lnTo>
                  <a:pt x="1178966" y="283086"/>
                </a:lnTo>
                <a:lnTo>
                  <a:pt x="1178966" y="266433"/>
                </a:lnTo>
                <a:lnTo>
                  <a:pt x="1122350" y="266433"/>
                </a:lnTo>
                <a:lnTo>
                  <a:pt x="1122350" y="243121"/>
                </a:lnTo>
                <a:lnTo>
                  <a:pt x="992467" y="243121"/>
                </a:lnTo>
                <a:lnTo>
                  <a:pt x="992467" y="199825"/>
                </a:lnTo>
                <a:lnTo>
                  <a:pt x="885892" y="199825"/>
                </a:lnTo>
                <a:lnTo>
                  <a:pt x="885892" y="176513"/>
                </a:lnTo>
                <a:lnTo>
                  <a:pt x="822613" y="176513"/>
                </a:lnTo>
                <a:lnTo>
                  <a:pt x="822613" y="153199"/>
                </a:lnTo>
                <a:lnTo>
                  <a:pt x="742683" y="153199"/>
                </a:lnTo>
                <a:lnTo>
                  <a:pt x="742683" y="133217"/>
                </a:lnTo>
                <a:lnTo>
                  <a:pt x="646102" y="133217"/>
                </a:lnTo>
                <a:lnTo>
                  <a:pt x="646102" y="119895"/>
                </a:lnTo>
                <a:lnTo>
                  <a:pt x="569502" y="119895"/>
                </a:lnTo>
                <a:lnTo>
                  <a:pt x="569502" y="96583"/>
                </a:lnTo>
                <a:lnTo>
                  <a:pt x="519546" y="96583"/>
                </a:lnTo>
                <a:lnTo>
                  <a:pt x="519546" y="83260"/>
                </a:lnTo>
                <a:lnTo>
                  <a:pt x="456268" y="83260"/>
                </a:lnTo>
                <a:lnTo>
                  <a:pt x="456268" y="69939"/>
                </a:lnTo>
                <a:lnTo>
                  <a:pt x="409642" y="69939"/>
                </a:lnTo>
                <a:lnTo>
                  <a:pt x="409642" y="49956"/>
                </a:lnTo>
                <a:lnTo>
                  <a:pt x="306398" y="49956"/>
                </a:lnTo>
                <a:lnTo>
                  <a:pt x="306398" y="23313"/>
                </a:lnTo>
                <a:lnTo>
                  <a:pt x="196495" y="23313"/>
                </a:lnTo>
                <a:lnTo>
                  <a:pt x="196495" y="16652"/>
                </a:lnTo>
                <a:lnTo>
                  <a:pt x="76600" y="16652"/>
                </a:lnTo>
                <a:lnTo>
                  <a:pt x="76600" y="0"/>
                </a:lnTo>
                <a:lnTo>
                  <a:pt x="0" y="0"/>
                </a:lnTo>
              </a:path>
            </a:pathLst>
          </a:custGeom>
          <a:noFill/>
          <a:ln w="19050" cap="flat">
            <a:solidFill>
              <a:schemeClr val="tx1"/>
            </a:solidFill>
            <a:prstDash val="solid"/>
            <a:miter/>
          </a:ln>
        </p:spPr>
        <p:txBody>
          <a:bodyPr rtlCol="0" anchor="ctr"/>
          <a:lstStyle/>
          <a:p>
            <a:endParaRPr lang="en-GB">
              <a:solidFill>
                <a:schemeClr val="tx1"/>
              </a:solidFill>
            </a:endParaRPr>
          </a:p>
        </p:txBody>
      </p:sp>
      <p:sp>
        <p:nvSpPr>
          <p:cNvPr id="105" name="Graphic 230">
            <a:extLst>
              <a:ext uri="{FF2B5EF4-FFF2-40B4-BE49-F238E27FC236}">
                <a16:creationId xmlns:a16="http://schemas.microsoft.com/office/drawing/2014/main" id="{81E168CC-89D2-9D31-5BFE-3CBF69EDF81D}"/>
              </a:ext>
            </a:extLst>
          </p:cNvPr>
          <p:cNvSpPr/>
          <p:nvPr/>
        </p:nvSpPr>
        <p:spPr>
          <a:xfrm>
            <a:off x="1132284" y="2237551"/>
            <a:ext cx="3016800" cy="795168"/>
          </a:xfrm>
          <a:custGeom>
            <a:avLst/>
            <a:gdLst>
              <a:gd name="connsiteX0" fmla="*/ 3713416 w 3713416"/>
              <a:gd name="connsiteY0" fmla="*/ 1009117 h 1009116"/>
              <a:gd name="connsiteX1" fmla="*/ 3393701 w 3713416"/>
              <a:gd name="connsiteY1" fmla="*/ 1009117 h 1009116"/>
              <a:gd name="connsiteX2" fmla="*/ 3393701 w 3713416"/>
              <a:gd name="connsiteY2" fmla="*/ 972483 h 1009116"/>
              <a:gd name="connsiteX3" fmla="*/ 3277134 w 3713416"/>
              <a:gd name="connsiteY3" fmla="*/ 972483 h 1009116"/>
              <a:gd name="connsiteX4" fmla="*/ 3277134 w 3713416"/>
              <a:gd name="connsiteY4" fmla="*/ 945839 h 1009116"/>
              <a:gd name="connsiteX5" fmla="*/ 3197200 w 3713416"/>
              <a:gd name="connsiteY5" fmla="*/ 945839 h 1009116"/>
              <a:gd name="connsiteX6" fmla="*/ 3197200 w 3713416"/>
              <a:gd name="connsiteY6" fmla="*/ 922526 h 1009116"/>
              <a:gd name="connsiteX7" fmla="*/ 3140583 w 3713416"/>
              <a:gd name="connsiteY7" fmla="*/ 922526 h 1009116"/>
              <a:gd name="connsiteX8" fmla="*/ 3140583 w 3713416"/>
              <a:gd name="connsiteY8" fmla="*/ 885892 h 1009116"/>
              <a:gd name="connsiteX9" fmla="*/ 3047333 w 3713416"/>
              <a:gd name="connsiteY9" fmla="*/ 885892 h 1009116"/>
              <a:gd name="connsiteX10" fmla="*/ 3047333 w 3713416"/>
              <a:gd name="connsiteY10" fmla="*/ 882561 h 1009116"/>
              <a:gd name="connsiteX11" fmla="*/ 2987383 w 3713416"/>
              <a:gd name="connsiteY11" fmla="*/ 882561 h 1009116"/>
              <a:gd name="connsiteX12" fmla="*/ 2987383 w 3713416"/>
              <a:gd name="connsiteY12" fmla="*/ 852588 h 1009116"/>
              <a:gd name="connsiteX13" fmla="*/ 2894133 w 3713416"/>
              <a:gd name="connsiteY13" fmla="*/ 852588 h 1009116"/>
              <a:gd name="connsiteX14" fmla="*/ 2894133 w 3713416"/>
              <a:gd name="connsiteY14" fmla="*/ 815953 h 1009116"/>
              <a:gd name="connsiteX15" fmla="*/ 2714292 w 3713416"/>
              <a:gd name="connsiteY15" fmla="*/ 815953 h 1009116"/>
              <a:gd name="connsiteX16" fmla="*/ 2714292 w 3713416"/>
              <a:gd name="connsiteY16" fmla="*/ 792640 h 1009116"/>
              <a:gd name="connsiteX17" fmla="*/ 2700966 w 3713416"/>
              <a:gd name="connsiteY17" fmla="*/ 792640 h 1009116"/>
              <a:gd name="connsiteX18" fmla="*/ 2700966 w 3713416"/>
              <a:gd name="connsiteY18" fmla="*/ 769327 h 1009116"/>
              <a:gd name="connsiteX19" fmla="*/ 2687650 w 3713416"/>
              <a:gd name="connsiteY19" fmla="*/ 769327 h 1009116"/>
              <a:gd name="connsiteX20" fmla="*/ 2687650 w 3713416"/>
              <a:gd name="connsiteY20" fmla="*/ 736022 h 1009116"/>
              <a:gd name="connsiteX21" fmla="*/ 2497817 w 3713416"/>
              <a:gd name="connsiteY21" fmla="*/ 736022 h 1009116"/>
              <a:gd name="connsiteX22" fmla="*/ 2497817 w 3713416"/>
              <a:gd name="connsiteY22" fmla="*/ 716040 h 1009116"/>
              <a:gd name="connsiteX23" fmla="*/ 2447859 w 3713416"/>
              <a:gd name="connsiteY23" fmla="*/ 716040 h 1009116"/>
              <a:gd name="connsiteX24" fmla="*/ 2447859 w 3713416"/>
              <a:gd name="connsiteY24" fmla="*/ 692728 h 1009116"/>
              <a:gd name="connsiteX25" fmla="*/ 2337959 w 3713416"/>
              <a:gd name="connsiteY25" fmla="*/ 692728 h 1009116"/>
              <a:gd name="connsiteX26" fmla="*/ 2337959 w 3713416"/>
              <a:gd name="connsiteY26" fmla="*/ 672745 h 1009116"/>
              <a:gd name="connsiteX27" fmla="*/ 2174767 w 3713416"/>
              <a:gd name="connsiteY27" fmla="*/ 672745 h 1009116"/>
              <a:gd name="connsiteX28" fmla="*/ 2174767 w 3713416"/>
              <a:gd name="connsiteY28" fmla="*/ 646102 h 1009116"/>
              <a:gd name="connsiteX29" fmla="*/ 2151450 w 3713416"/>
              <a:gd name="connsiteY29" fmla="*/ 646102 h 1009116"/>
              <a:gd name="connsiteX30" fmla="*/ 2151450 w 3713416"/>
              <a:gd name="connsiteY30" fmla="*/ 619458 h 1009116"/>
              <a:gd name="connsiteX31" fmla="*/ 2101491 w 3713416"/>
              <a:gd name="connsiteY31" fmla="*/ 619458 h 1009116"/>
              <a:gd name="connsiteX32" fmla="*/ 2101491 w 3713416"/>
              <a:gd name="connsiteY32" fmla="*/ 596145 h 1009116"/>
              <a:gd name="connsiteX33" fmla="*/ 2071526 w 3713416"/>
              <a:gd name="connsiteY33" fmla="*/ 596145 h 1009116"/>
              <a:gd name="connsiteX34" fmla="*/ 2071526 w 3713416"/>
              <a:gd name="connsiteY34" fmla="*/ 589484 h 1009116"/>
              <a:gd name="connsiteX35" fmla="*/ 2001584 w 3713416"/>
              <a:gd name="connsiteY35" fmla="*/ 589484 h 1009116"/>
              <a:gd name="connsiteX36" fmla="*/ 2001584 w 3713416"/>
              <a:gd name="connsiteY36" fmla="*/ 566172 h 1009116"/>
              <a:gd name="connsiteX37" fmla="*/ 1964950 w 3713416"/>
              <a:gd name="connsiteY37" fmla="*/ 566172 h 1009116"/>
              <a:gd name="connsiteX38" fmla="*/ 1964950 w 3713416"/>
              <a:gd name="connsiteY38" fmla="*/ 552849 h 1009116"/>
              <a:gd name="connsiteX39" fmla="*/ 1901666 w 3713416"/>
              <a:gd name="connsiteY39" fmla="*/ 552849 h 1009116"/>
              <a:gd name="connsiteX40" fmla="*/ 1901666 w 3713416"/>
              <a:gd name="connsiteY40" fmla="*/ 532868 h 1009116"/>
              <a:gd name="connsiteX41" fmla="*/ 1778441 w 3713416"/>
              <a:gd name="connsiteY41" fmla="*/ 532868 h 1009116"/>
              <a:gd name="connsiteX42" fmla="*/ 1778441 w 3713416"/>
              <a:gd name="connsiteY42" fmla="*/ 499563 h 1009116"/>
              <a:gd name="connsiteX43" fmla="*/ 1675200 w 3713416"/>
              <a:gd name="connsiteY43" fmla="*/ 499563 h 1009116"/>
              <a:gd name="connsiteX44" fmla="*/ 1675200 w 3713416"/>
              <a:gd name="connsiteY44" fmla="*/ 482911 h 1009116"/>
              <a:gd name="connsiteX45" fmla="*/ 1598600 w 3713416"/>
              <a:gd name="connsiteY45" fmla="*/ 482911 h 1009116"/>
              <a:gd name="connsiteX46" fmla="*/ 1598600 w 3713416"/>
              <a:gd name="connsiteY46" fmla="*/ 459598 h 1009116"/>
              <a:gd name="connsiteX47" fmla="*/ 1575292 w 3713416"/>
              <a:gd name="connsiteY47" fmla="*/ 459598 h 1009116"/>
              <a:gd name="connsiteX48" fmla="*/ 1575292 w 3713416"/>
              <a:gd name="connsiteY48" fmla="*/ 436285 h 1009116"/>
              <a:gd name="connsiteX49" fmla="*/ 1505350 w 3713416"/>
              <a:gd name="connsiteY49" fmla="*/ 436285 h 1009116"/>
              <a:gd name="connsiteX50" fmla="*/ 1505350 w 3713416"/>
              <a:gd name="connsiteY50" fmla="*/ 409642 h 1009116"/>
              <a:gd name="connsiteX51" fmla="*/ 1462059 w 3713416"/>
              <a:gd name="connsiteY51" fmla="*/ 409642 h 1009116"/>
              <a:gd name="connsiteX52" fmla="*/ 1462059 w 3713416"/>
              <a:gd name="connsiteY52" fmla="*/ 396320 h 1009116"/>
              <a:gd name="connsiteX53" fmla="*/ 1432084 w 3713416"/>
              <a:gd name="connsiteY53" fmla="*/ 396320 h 1009116"/>
              <a:gd name="connsiteX54" fmla="*/ 1432084 w 3713416"/>
              <a:gd name="connsiteY54" fmla="*/ 376338 h 1009116"/>
              <a:gd name="connsiteX55" fmla="*/ 1318851 w 3713416"/>
              <a:gd name="connsiteY55" fmla="*/ 376338 h 1009116"/>
              <a:gd name="connsiteX56" fmla="*/ 1318851 w 3713416"/>
              <a:gd name="connsiteY56" fmla="*/ 356355 h 1009116"/>
              <a:gd name="connsiteX57" fmla="*/ 1295533 w 3713416"/>
              <a:gd name="connsiteY57" fmla="*/ 356355 h 1009116"/>
              <a:gd name="connsiteX58" fmla="*/ 1295533 w 3713416"/>
              <a:gd name="connsiteY58" fmla="*/ 336373 h 1009116"/>
              <a:gd name="connsiteX59" fmla="*/ 1272216 w 3713416"/>
              <a:gd name="connsiteY59" fmla="*/ 336373 h 1009116"/>
              <a:gd name="connsiteX60" fmla="*/ 1272216 w 3713416"/>
              <a:gd name="connsiteY60" fmla="*/ 296408 h 1009116"/>
              <a:gd name="connsiteX61" fmla="*/ 1095708 w 3713416"/>
              <a:gd name="connsiteY61" fmla="*/ 296408 h 1009116"/>
              <a:gd name="connsiteX62" fmla="*/ 1095708 w 3713416"/>
              <a:gd name="connsiteY62" fmla="*/ 289747 h 1009116"/>
              <a:gd name="connsiteX63" fmla="*/ 1072391 w 3713416"/>
              <a:gd name="connsiteY63" fmla="*/ 289747 h 1009116"/>
              <a:gd name="connsiteX64" fmla="*/ 1072391 w 3713416"/>
              <a:gd name="connsiteY64" fmla="*/ 266433 h 1009116"/>
              <a:gd name="connsiteX65" fmla="*/ 1025766 w 3713416"/>
              <a:gd name="connsiteY65" fmla="*/ 266433 h 1009116"/>
              <a:gd name="connsiteX66" fmla="*/ 1025766 w 3713416"/>
              <a:gd name="connsiteY66" fmla="*/ 253112 h 1009116"/>
              <a:gd name="connsiteX67" fmla="*/ 995791 w 3713416"/>
              <a:gd name="connsiteY67" fmla="*/ 253112 h 1009116"/>
              <a:gd name="connsiteX68" fmla="*/ 995791 w 3713416"/>
              <a:gd name="connsiteY68" fmla="*/ 233129 h 1009116"/>
              <a:gd name="connsiteX69" fmla="*/ 965826 w 3713416"/>
              <a:gd name="connsiteY69" fmla="*/ 233129 h 1009116"/>
              <a:gd name="connsiteX70" fmla="*/ 965826 w 3713416"/>
              <a:gd name="connsiteY70" fmla="*/ 219807 h 1009116"/>
              <a:gd name="connsiteX71" fmla="*/ 869239 w 3713416"/>
              <a:gd name="connsiteY71" fmla="*/ 219807 h 1009116"/>
              <a:gd name="connsiteX72" fmla="*/ 869239 w 3713416"/>
              <a:gd name="connsiteY72" fmla="*/ 193164 h 1009116"/>
              <a:gd name="connsiteX73" fmla="*/ 815952 w 3713416"/>
              <a:gd name="connsiteY73" fmla="*/ 193164 h 1009116"/>
              <a:gd name="connsiteX74" fmla="*/ 815952 w 3713416"/>
              <a:gd name="connsiteY74" fmla="*/ 173182 h 1009116"/>
              <a:gd name="connsiteX75" fmla="*/ 749344 w 3713416"/>
              <a:gd name="connsiteY75" fmla="*/ 173182 h 1009116"/>
              <a:gd name="connsiteX76" fmla="*/ 749344 w 3713416"/>
              <a:gd name="connsiteY76" fmla="*/ 156530 h 1009116"/>
              <a:gd name="connsiteX77" fmla="*/ 706049 w 3713416"/>
              <a:gd name="connsiteY77" fmla="*/ 156530 h 1009116"/>
              <a:gd name="connsiteX78" fmla="*/ 706049 w 3713416"/>
              <a:gd name="connsiteY78" fmla="*/ 129887 h 1009116"/>
              <a:gd name="connsiteX79" fmla="*/ 662753 w 3713416"/>
              <a:gd name="connsiteY79" fmla="*/ 129887 h 1009116"/>
              <a:gd name="connsiteX80" fmla="*/ 662753 w 3713416"/>
              <a:gd name="connsiteY80" fmla="*/ 113234 h 1009116"/>
              <a:gd name="connsiteX81" fmla="*/ 626119 w 3713416"/>
              <a:gd name="connsiteY81" fmla="*/ 113234 h 1009116"/>
              <a:gd name="connsiteX82" fmla="*/ 626119 w 3713416"/>
              <a:gd name="connsiteY82" fmla="*/ 103243 h 1009116"/>
              <a:gd name="connsiteX83" fmla="*/ 512885 w 3713416"/>
              <a:gd name="connsiteY83" fmla="*/ 103243 h 1009116"/>
              <a:gd name="connsiteX84" fmla="*/ 512885 w 3713416"/>
              <a:gd name="connsiteY84" fmla="*/ 96583 h 1009116"/>
              <a:gd name="connsiteX85" fmla="*/ 452937 w 3713416"/>
              <a:gd name="connsiteY85" fmla="*/ 96583 h 1009116"/>
              <a:gd name="connsiteX86" fmla="*/ 452937 w 3713416"/>
              <a:gd name="connsiteY86" fmla="*/ 83260 h 1009116"/>
              <a:gd name="connsiteX87" fmla="*/ 409642 w 3713416"/>
              <a:gd name="connsiteY87" fmla="*/ 83260 h 1009116"/>
              <a:gd name="connsiteX88" fmla="*/ 409642 w 3713416"/>
              <a:gd name="connsiteY88" fmla="*/ 66608 h 1009116"/>
              <a:gd name="connsiteX89" fmla="*/ 356355 w 3713416"/>
              <a:gd name="connsiteY89" fmla="*/ 66608 h 1009116"/>
              <a:gd name="connsiteX90" fmla="*/ 356355 w 3713416"/>
              <a:gd name="connsiteY90" fmla="*/ 46626 h 1009116"/>
              <a:gd name="connsiteX91" fmla="*/ 293077 w 3713416"/>
              <a:gd name="connsiteY91" fmla="*/ 46626 h 1009116"/>
              <a:gd name="connsiteX92" fmla="*/ 293077 w 3713416"/>
              <a:gd name="connsiteY92" fmla="*/ 33304 h 1009116"/>
              <a:gd name="connsiteX93" fmla="*/ 179842 w 3713416"/>
              <a:gd name="connsiteY93" fmla="*/ 33304 h 1009116"/>
              <a:gd name="connsiteX94" fmla="*/ 179842 w 3713416"/>
              <a:gd name="connsiteY94" fmla="*/ 16652 h 1009116"/>
              <a:gd name="connsiteX95" fmla="*/ 73269 w 3713416"/>
              <a:gd name="connsiteY95" fmla="*/ 16652 h 1009116"/>
              <a:gd name="connsiteX96" fmla="*/ 73269 w 3713416"/>
              <a:gd name="connsiteY96" fmla="*/ 0 h 1009116"/>
              <a:gd name="connsiteX97" fmla="*/ 0 w 3713416"/>
              <a:gd name="connsiteY97" fmla="*/ 0 h 10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713416" h="1009116">
                <a:moveTo>
                  <a:pt x="3713416" y="1009117"/>
                </a:moveTo>
                <a:lnTo>
                  <a:pt x="3393701" y="1009117"/>
                </a:lnTo>
                <a:lnTo>
                  <a:pt x="3393701" y="972483"/>
                </a:lnTo>
                <a:lnTo>
                  <a:pt x="3277134" y="972483"/>
                </a:lnTo>
                <a:lnTo>
                  <a:pt x="3277134" y="945839"/>
                </a:lnTo>
                <a:lnTo>
                  <a:pt x="3197200" y="945839"/>
                </a:lnTo>
                <a:lnTo>
                  <a:pt x="3197200" y="922526"/>
                </a:lnTo>
                <a:lnTo>
                  <a:pt x="3140583" y="922526"/>
                </a:lnTo>
                <a:lnTo>
                  <a:pt x="3140583" y="885892"/>
                </a:lnTo>
                <a:lnTo>
                  <a:pt x="3047333" y="885892"/>
                </a:lnTo>
                <a:lnTo>
                  <a:pt x="3047333" y="882561"/>
                </a:lnTo>
                <a:lnTo>
                  <a:pt x="2987383" y="882561"/>
                </a:lnTo>
                <a:lnTo>
                  <a:pt x="2987383" y="852588"/>
                </a:lnTo>
                <a:lnTo>
                  <a:pt x="2894133" y="852588"/>
                </a:lnTo>
                <a:lnTo>
                  <a:pt x="2894133" y="815953"/>
                </a:lnTo>
                <a:lnTo>
                  <a:pt x="2714292" y="815953"/>
                </a:lnTo>
                <a:lnTo>
                  <a:pt x="2714292" y="792640"/>
                </a:lnTo>
                <a:lnTo>
                  <a:pt x="2700966" y="792640"/>
                </a:lnTo>
                <a:lnTo>
                  <a:pt x="2700966" y="769327"/>
                </a:lnTo>
                <a:lnTo>
                  <a:pt x="2687650" y="769327"/>
                </a:lnTo>
                <a:lnTo>
                  <a:pt x="2687650" y="736022"/>
                </a:lnTo>
                <a:lnTo>
                  <a:pt x="2497817" y="736022"/>
                </a:lnTo>
                <a:lnTo>
                  <a:pt x="2497817" y="716040"/>
                </a:lnTo>
                <a:lnTo>
                  <a:pt x="2447859" y="716040"/>
                </a:lnTo>
                <a:lnTo>
                  <a:pt x="2447859" y="692728"/>
                </a:lnTo>
                <a:lnTo>
                  <a:pt x="2337959" y="692728"/>
                </a:lnTo>
                <a:lnTo>
                  <a:pt x="2337959" y="672745"/>
                </a:lnTo>
                <a:lnTo>
                  <a:pt x="2174767" y="672745"/>
                </a:lnTo>
                <a:lnTo>
                  <a:pt x="2174767" y="646102"/>
                </a:lnTo>
                <a:lnTo>
                  <a:pt x="2151450" y="646102"/>
                </a:lnTo>
                <a:lnTo>
                  <a:pt x="2151450" y="619458"/>
                </a:lnTo>
                <a:lnTo>
                  <a:pt x="2101491" y="619458"/>
                </a:lnTo>
                <a:lnTo>
                  <a:pt x="2101491" y="596145"/>
                </a:lnTo>
                <a:lnTo>
                  <a:pt x="2071526" y="596145"/>
                </a:lnTo>
                <a:lnTo>
                  <a:pt x="2071526" y="589484"/>
                </a:lnTo>
                <a:lnTo>
                  <a:pt x="2001584" y="589484"/>
                </a:lnTo>
                <a:lnTo>
                  <a:pt x="2001584" y="566172"/>
                </a:lnTo>
                <a:lnTo>
                  <a:pt x="1964950" y="566172"/>
                </a:lnTo>
                <a:lnTo>
                  <a:pt x="1964950" y="552849"/>
                </a:lnTo>
                <a:lnTo>
                  <a:pt x="1901666" y="552849"/>
                </a:lnTo>
                <a:lnTo>
                  <a:pt x="1901666" y="532868"/>
                </a:lnTo>
                <a:lnTo>
                  <a:pt x="1778441" y="532868"/>
                </a:lnTo>
                <a:lnTo>
                  <a:pt x="1778441" y="499563"/>
                </a:lnTo>
                <a:lnTo>
                  <a:pt x="1675200" y="499563"/>
                </a:lnTo>
                <a:lnTo>
                  <a:pt x="1675200" y="482911"/>
                </a:lnTo>
                <a:lnTo>
                  <a:pt x="1598600" y="482911"/>
                </a:lnTo>
                <a:lnTo>
                  <a:pt x="1598600" y="459598"/>
                </a:lnTo>
                <a:lnTo>
                  <a:pt x="1575292" y="459598"/>
                </a:lnTo>
                <a:lnTo>
                  <a:pt x="1575292" y="436285"/>
                </a:lnTo>
                <a:lnTo>
                  <a:pt x="1505350" y="436285"/>
                </a:lnTo>
                <a:lnTo>
                  <a:pt x="1505350" y="409642"/>
                </a:lnTo>
                <a:lnTo>
                  <a:pt x="1462059" y="409642"/>
                </a:lnTo>
                <a:lnTo>
                  <a:pt x="1462059" y="396320"/>
                </a:lnTo>
                <a:lnTo>
                  <a:pt x="1432084" y="396320"/>
                </a:lnTo>
                <a:lnTo>
                  <a:pt x="1432084" y="376338"/>
                </a:lnTo>
                <a:lnTo>
                  <a:pt x="1318851" y="376338"/>
                </a:lnTo>
                <a:lnTo>
                  <a:pt x="1318851" y="356355"/>
                </a:lnTo>
                <a:lnTo>
                  <a:pt x="1295533" y="356355"/>
                </a:lnTo>
                <a:lnTo>
                  <a:pt x="1295533" y="336373"/>
                </a:lnTo>
                <a:lnTo>
                  <a:pt x="1272216" y="336373"/>
                </a:lnTo>
                <a:lnTo>
                  <a:pt x="1272216" y="296408"/>
                </a:lnTo>
                <a:lnTo>
                  <a:pt x="1095708" y="296408"/>
                </a:lnTo>
                <a:lnTo>
                  <a:pt x="1095708" y="289747"/>
                </a:lnTo>
                <a:lnTo>
                  <a:pt x="1072391" y="289747"/>
                </a:lnTo>
                <a:lnTo>
                  <a:pt x="1072391" y="266433"/>
                </a:lnTo>
                <a:lnTo>
                  <a:pt x="1025766" y="266433"/>
                </a:lnTo>
                <a:lnTo>
                  <a:pt x="1025766" y="253112"/>
                </a:lnTo>
                <a:lnTo>
                  <a:pt x="995791" y="253112"/>
                </a:lnTo>
                <a:lnTo>
                  <a:pt x="995791" y="233129"/>
                </a:lnTo>
                <a:lnTo>
                  <a:pt x="965826" y="233129"/>
                </a:lnTo>
                <a:lnTo>
                  <a:pt x="965826" y="219807"/>
                </a:lnTo>
                <a:lnTo>
                  <a:pt x="869239" y="219807"/>
                </a:lnTo>
                <a:lnTo>
                  <a:pt x="869239" y="193164"/>
                </a:lnTo>
                <a:lnTo>
                  <a:pt x="815952" y="193164"/>
                </a:lnTo>
                <a:lnTo>
                  <a:pt x="815952" y="173182"/>
                </a:lnTo>
                <a:lnTo>
                  <a:pt x="749344" y="173182"/>
                </a:lnTo>
                <a:lnTo>
                  <a:pt x="749344" y="156530"/>
                </a:lnTo>
                <a:lnTo>
                  <a:pt x="706049" y="156530"/>
                </a:lnTo>
                <a:lnTo>
                  <a:pt x="706049" y="129887"/>
                </a:lnTo>
                <a:lnTo>
                  <a:pt x="662753" y="129887"/>
                </a:lnTo>
                <a:lnTo>
                  <a:pt x="662753" y="113234"/>
                </a:lnTo>
                <a:lnTo>
                  <a:pt x="626119" y="113234"/>
                </a:lnTo>
                <a:lnTo>
                  <a:pt x="626119" y="103243"/>
                </a:lnTo>
                <a:lnTo>
                  <a:pt x="512885" y="103243"/>
                </a:lnTo>
                <a:lnTo>
                  <a:pt x="512885" y="96583"/>
                </a:lnTo>
                <a:lnTo>
                  <a:pt x="452937" y="96583"/>
                </a:lnTo>
                <a:lnTo>
                  <a:pt x="452937" y="83260"/>
                </a:lnTo>
                <a:lnTo>
                  <a:pt x="409642" y="83260"/>
                </a:lnTo>
                <a:lnTo>
                  <a:pt x="409642" y="66608"/>
                </a:lnTo>
                <a:lnTo>
                  <a:pt x="356355" y="66608"/>
                </a:lnTo>
                <a:lnTo>
                  <a:pt x="356355" y="46626"/>
                </a:lnTo>
                <a:lnTo>
                  <a:pt x="293077" y="46626"/>
                </a:lnTo>
                <a:lnTo>
                  <a:pt x="293077" y="33304"/>
                </a:lnTo>
                <a:lnTo>
                  <a:pt x="179842" y="33304"/>
                </a:lnTo>
                <a:lnTo>
                  <a:pt x="179842" y="16652"/>
                </a:lnTo>
                <a:lnTo>
                  <a:pt x="73269" y="16652"/>
                </a:lnTo>
                <a:lnTo>
                  <a:pt x="73269"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TextBox 105">
            <a:extLst>
              <a:ext uri="{FF2B5EF4-FFF2-40B4-BE49-F238E27FC236}">
                <a16:creationId xmlns:a16="http://schemas.microsoft.com/office/drawing/2014/main" id="{2263595E-E0DF-E395-220D-CFC5274730B8}"/>
              </a:ext>
            </a:extLst>
          </p:cNvPr>
          <p:cNvSpPr txBox="1"/>
          <p:nvPr/>
        </p:nvSpPr>
        <p:spPr>
          <a:xfrm>
            <a:off x="5223033" y="1729720"/>
            <a:ext cx="2178802" cy="338554"/>
          </a:xfrm>
          <a:prstGeom prst="rect">
            <a:avLst/>
          </a:prstGeom>
          <a:noFill/>
        </p:spPr>
        <p:txBody>
          <a:bodyPr wrap="none" rtlCol="0">
            <a:spAutoFit/>
          </a:bodyPr>
          <a:lstStyle/>
          <a:p>
            <a:pPr algn="ctr"/>
            <a:r>
              <a:rPr lang="ja-JP" sz="1600" b="1">
                <a:solidFill>
                  <a:schemeClr val="tx1"/>
                </a:solidFill>
              </a:rPr>
              <a:t>CEAによる監視</a:t>
            </a:r>
          </a:p>
        </p:txBody>
      </p:sp>
      <p:sp>
        <p:nvSpPr>
          <p:cNvPr id="107" name="Freeform 21">
            <a:extLst>
              <a:ext uri="{FF2B5EF4-FFF2-40B4-BE49-F238E27FC236}">
                <a16:creationId xmlns:a16="http://schemas.microsoft.com/office/drawing/2014/main" id="{B5549144-1E6A-93B1-EDDD-8DAD672906EF}"/>
              </a:ext>
            </a:extLst>
          </p:cNvPr>
          <p:cNvSpPr>
            <a:spLocks/>
          </p:cNvSpPr>
          <p:nvPr/>
        </p:nvSpPr>
        <p:spPr bwMode="auto">
          <a:xfrm>
            <a:off x="5000054" y="2205405"/>
            <a:ext cx="3049691"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08" name="Line 6">
            <a:extLst>
              <a:ext uri="{FF2B5EF4-FFF2-40B4-BE49-F238E27FC236}">
                <a16:creationId xmlns:a16="http://schemas.microsoft.com/office/drawing/2014/main" id="{B9CE1583-7F9C-1633-1B25-961E0EF8B39E}"/>
              </a:ext>
            </a:extLst>
          </p:cNvPr>
          <p:cNvSpPr>
            <a:spLocks noChangeShapeType="1"/>
          </p:cNvSpPr>
          <p:nvPr/>
        </p:nvSpPr>
        <p:spPr bwMode="auto">
          <a:xfrm>
            <a:off x="4925512" y="224283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09" name="Line 7">
            <a:extLst>
              <a:ext uri="{FF2B5EF4-FFF2-40B4-BE49-F238E27FC236}">
                <a16:creationId xmlns:a16="http://schemas.microsoft.com/office/drawing/2014/main" id="{DA8C5308-6EBA-53A7-2F77-EC3ACDBA0E7E}"/>
              </a:ext>
            </a:extLst>
          </p:cNvPr>
          <p:cNvSpPr>
            <a:spLocks noChangeShapeType="1"/>
          </p:cNvSpPr>
          <p:nvPr/>
        </p:nvSpPr>
        <p:spPr bwMode="auto">
          <a:xfrm>
            <a:off x="4925512" y="2728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0" name="Line 8">
            <a:extLst>
              <a:ext uri="{FF2B5EF4-FFF2-40B4-BE49-F238E27FC236}">
                <a16:creationId xmlns:a16="http://schemas.microsoft.com/office/drawing/2014/main" id="{E22EC81F-645B-74F5-CC39-87281A4D0B0E}"/>
              </a:ext>
            </a:extLst>
          </p:cNvPr>
          <p:cNvSpPr>
            <a:spLocks noChangeShapeType="1"/>
          </p:cNvSpPr>
          <p:nvPr/>
        </p:nvSpPr>
        <p:spPr bwMode="auto">
          <a:xfrm>
            <a:off x="4925512" y="319164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1" name="Line 9">
            <a:extLst>
              <a:ext uri="{FF2B5EF4-FFF2-40B4-BE49-F238E27FC236}">
                <a16:creationId xmlns:a16="http://schemas.microsoft.com/office/drawing/2014/main" id="{3D442832-1123-EF65-96A1-3741DDA9DAE3}"/>
              </a:ext>
            </a:extLst>
          </p:cNvPr>
          <p:cNvSpPr>
            <a:spLocks noChangeShapeType="1"/>
          </p:cNvSpPr>
          <p:nvPr/>
        </p:nvSpPr>
        <p:spPr bwMode="auto">
          <a:xfrm>
            <a:off x="4925512" y="36701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2" name="Line 10">
            <a:extLst>
              <a:ext uri="{FF2B5EF4-FFF2-40B4-BE49-F238E27FC236}">
                <a16:creationId xmlns:a16="http://schemas.microsoft.com/office/drawing/2014/main" id="{8D494166-93C9-8E63-ACF4-FB9E30E3F290}"/>
              </a:ext>
            </a:extLst>
          </p:cNvPr>
          <p:cNvSpPr>
            <a:spLocks noChangeShapeType="1"/>
          </p:cNvSpPr>
          <p:nvPr/>
        </p:nvSpPr>
        <p:spPr bwMode="auto">
          <a:xfrm>
            <a:off x="4925512" y="41386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3" name="Line 11">
            <a:extLst>
              <a:ext uri="{FF2B5EF4-FFF2-40B4-BE49-F238E27FC236}">
                <a16:creationId xmlns:a16="http://schemas.microsoft.com/office/drawing/2014/main" id="{D9792EBE-D64C-E235-63BF-131B28473874}"/>
              </a:ext>
            </a:extLst>
          </p:cNvPr>
          <p:cNvSpPr>
            <a:spLocks noChangeShapeType="1"/>
          </p:cNvSpPr>
          <p:nvPr/>
        </p:nvSpPr>
        <p:spPr bwMode="auto">
          <a:xfrm>
            <a:off x="4925512" y="4612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5" name="TextBox 114">
            <a:extLst>
              <a:ext uri="{FF2B5EF4-FFF2-40B4-BE49-F238E27FC236}">
                <a16:creationId xmlns:a16="http://schemas.microsoft.com/office/drawing/2014/main" id="{9B521493-8ED1-D410-5C34-1EB21D242A5E}"/>
              </a:ext>
            </a:extLst>
          </p:cNvPr>
          <p:cNvSpPr txBox="1"/>
          <p:nvPr/>
        </p:nvSpPr>
        <p:spPr>
          <a:xfrm>
            <a:off x="4535187" y="2086377"/>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116" name="TextBox 115">
            <a:extLst>
              <a:ext uri="{FF2B5EF4-FFF2-40B4-BE49-F238E27FC236}">
                <a16:creationId xmlns:a16="http://schemas.microsoft.com/office/drawing/2014/main" id="{A5749570-FDB0-547E-4DCE-2E1BB99A248F}"/>
              </a:ext>
            </a:extLst>
          </p:cNvPr>
          <p:cNvSpPr txBox="1"/>
          <p:nvPr/>
        </p:nvSpPr>
        <p:spPr>
          <a:xfrm>
            <a:off x="4535187" y="2573471"/>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0.8</a:t>
            </a:r>
          </a:p>
        </p:txBody>
      </p:sp>
      <p:sp>
        <p:nvSpPr>
          <p:cNvPr id="117" name="TextBox 116">
            <a:extLst>
              <a:ext uri="{FF2B5EF4-FFF2-40B4-BE49-F238E27FC236}">
                <a16:creationId xmlns:a16="http://schemas.microsoft.com/office/drawing/2014/main" id="{BA1C538C-2ACF-76EE-2BC8-165AEB4C6FA9}"/>
              </a:ext>
            </a:extLst>
          </p:cNvPr>
          <p:cNvSpPr txBox="1"/>
          <p:nvPr/>
        </p:nvSpPr>
        <p:spPr>
          <a:xfrm>
            <a:off x="4535187" y="3036767"/>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0.6</a:t>
            </a:r>
          </a:p>
        </p:txBody>
      </p:sp>
      <p:sp>
        <p:nvSpPr>
          <p:cNvPr id="118" name="TextBox 117">
            <a:extLst>
              <a:ext uri="{FF2B5EF4-FFF2-40B4-BE49-F238E27FC236}">
                <a16:creationId xmlns:a16="http://schemas.microsoft.com/office/drawing/2014/main" id="{4694AA15-D13B-15F1-B865-BA019A221C00}"/>
              </a:ext>
            </a:extLst>
          </p:cNvPr>
          <p:cNvSpPr txBox="1"/>
          <p:nvPr/>
        </p:nvSpPr>
        <p:spPr>
          <a:xfrm>
            <a:off x="4535187" y="3515045"/>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0.4</a:t>
            </a:r>
          </a:p>
        </p:txBody>
      </p:sp>
      <p:sp>
        <p:nvSpPr>
          <p:cNvPr id="119" name="TextBox 118">
            <a:extLst>
              <a:ext uri="{FF2B5EF4-FFF2-40B4-BE49-F238E27FC236}">
                <a16:creationId xmlns:a16="http://schemas.microsoft.com/office/drawing/2014/main" id="{C941B978-AC8B-81E4-8BD4-0D484F4C3CEF}"/>
              </a:ext>
            </a:extLst>
          </p:cNvPr>
          <p:cNvSpPr txBox="1"/>
          <p:nvPr/>
        </p:nvSpPr>
        <p:spPr>
          <a:xfrm>
            <a:off x="4535187" y="3983334"/>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0.2</a:t>
            </a:r>
          </a:p>
        </p:txBody>
      </p:sp>
      <p:sp>
        <p:nvSpPr>
          <p:cNvPr id="120" name="TextBox 119">
            <a:extLst>
              <a:ext uri="{FF2B5EF4-FFF2-40B4-BE49-F238E27FC236}">
                <a16:creationId xmlns:a16="http://schemas.microsoft.com/office/drawing/2014/main" id="{5A58B3F7-564A-F0B4-B661-F0D73B52D119}"/>
              </a:ext>
            </a:extLst>
          </p:cNvPr>
          <p:cNvSpPr txBox="1"/>
          <p:nvPr/>
        </p:nvSpPr>
        <p:spPr>
          <a:xfrm>
            <a:off x="4684275" y="4456615"/>
            <a:ext cx="28405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sp>
        <p:nvSpPr>
          <p:cNvPr id="121" name="TextBox 120">
            <a:extLst>
              <a:ext uri="{FF2B5EF4-FFF2-40B4-BE49-F238E27FC236}">
                <a16:creationId xmlns:a16="http://schemas.microsoft.com/office/drawing/2014/main" id="{9DCE3591-C2A0-844B-8893-FE3C536E07AA}"/>
              </a:ext>
            </a:extLst>
          </p:cNvPr>
          <p:cNvSpPr txBox="1"/>
          <p:nvPr/>
        </p:nvSpPr>
        <p:spPr>
          <a:xfrm>
            <a:off x="6062753" y="4892275"/>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22" name="Group 121">
            <a:extLst>
              <a:ext uri="{FF2B5EF4-FFF2-40B4-BE49-F238E27FC236}">
                <a16:creationId xmlns:a16="http://schemas.microsoft.com/office/drawing/2014/main" id="{BB72E745-C2BB-9C88-0B0D-D9AECC54FD72}"/>
              </a:ext>
            </a:extLst>
          </p:cNvPr>
          <p:cNvGrpSpPr/>
          <p:nvPr/>
        </p:nvGrpSpPr>
        <p:grpSpPr>
          <a:xfrm>
            <a:off x="4930219" y="4638119"/>
            <a:ext cx="3241579" cy="360147"/>
            <a:chOff x="1513339" y="3814491"/>
            <a:chExt cx="3677124" cy="360147"/>
          </a:xfrm>
        </p:grpSpPr>
        <p:sp>
          <p:nvSpPr>
            <p:cNvPr id="123" name="Line 21">
              <a:extLst>
                <a:ext uri="{FF2B5EF4-FFF2-40B4-BE49-F238E27FC236}">
                  <a16:creationId xmlns:a16="http://schemas.microsoft.com/office/drawing/2014/main" id="{E7580F67-7869-A5D9-C87F-9E277D63A412}"/>
                </a:ext>
              </a:extLst>
            </p:cNvPr>
            <p:cNvSpPr>
              <a:spLocks noChangeShapeType="1"/>
            </p:cNvSpPr>
            <p:nvPr/>
          </p:nvSpPr>
          <p:spPr bwMode="auto">
            <a:xfrm>
              <a:off x="4983228"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C78351C2-873E-C8C1-B9DD-399F9FE883AF}"/>
                </a:ext>
              </a:extLst>
            </p:cNvPr>
            <p:cNvSpPr txBox="1"/>
            <p:nvPr/>
          </p:nvSpPr>
          <p:spPr>
            <a:xfrm>
              <a:off x="4769771" y="3886491"/>
              <a:ext cx="42069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108</a:t>
              </a:r>
            </a:p>
          </p:txBody>
        </p:sp>
        <p:sp>
          <p:nvSpPr>
            <p:cNvPr id="125" name="Line 21">
              <a:extLst>
                <a:ext uri="{FF2B5EF4-FFF2-40B4-BE49-F238E27FC236}">
                  <a16:creationId xmlns:a16="http://schemas.microsoft.com/office/drawing/2014/main" id="{F85147B9-0E12-DE03-9286-9A575079966B}"/>
                </a:ext>
              </a:extLst>
            </p:cNvPr>
            <p:cNvSpPr>
              <a:spLocks noChangeShapeType="1"/>
            </p:cNvSpPr>
            <p:nvPr/>
          </p:nvSpPr>
          <p:spPr bwMode="auto">
            <a:xfrm>
              <a:off x="4607591"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B8EBA0D7-8322-268D-E8EE-7B718A4FAAF3}"/>
                </a:ext>
              </a:extLst>
            </p:cNvPr>
            <p:cNvSpPr txBox="1"/>
            <p:nvPr/>
          </p:nvSpPr>
          <p:spPr>
            <a:xfrm>
              <a:off x="4450505"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96</a:t>
              </a:r>
            </a:p>
          </p:txBody>
        </p:sp>
        <p:sp>
          <p:nvSpPr>
            <p:cNvPr id="127" name="Line 21">
              <a:extLst>
                <a:ext uri="{FF2B5EF4-FFF2-40B4-BE49-F238E27FC236}">
                  <a16:creationId xmlns:a16="http://schemas.microsoft.com/office/drawing/2014/main" id="{A111FA39-7379-DE14-455B-F2F3F4EF77DE}"/>
                </a:ext>
              </a:extLst>
            </p:cNvPr>
            <p:cNvSpPr>
              <a:spLocks noChangeShapeType="1"/>
            </p:cNvSpPr>
            <p:nvPr/>
          </p:nvSpPr>
          <p:spPr bwMode="auto">
            <a:xfrm>
              <a:off x="4231954"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2D186CC7-88BA-D4A7-A407-C00CA4779F51}"/>
                </a:ext>
              </a:extLst>
            </p:cNvPr>
            <p:cNvSpPr txBox="1"/>
            <p:nvPr/>
          </p:nvSpPr>
          <p:spPr>
            <a:xfrm>
              <a:off x="4074868"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84</a:t>
              </a:r>
            </a:p>
          </p:txBody>
        </p:sp>
        <p:sp>
          <p:nvSpPr>
            <p:cNvPr id="129" name="Line 21">
              <a:extLst>
                <a:ext uri="{FF2B5EF4-FFF2-40B4-BE49-F238E27FC236}">
                  <a16:creationId xmlns:a16="http://schemas.microsoft.com/office/drawing/2014/main" id="{E2D3D8B4-ABDF-E47D-F62A-66DF4BFD4C66}"/>
                </a:ext>
              </a:extLst>
            </p:cNvPr>
            <p:cNvSpPr>
              <a:spLocks noChangeShapeType="1"/>
            </p:cNvSpPr>
            <p:nvPr/>
          </p:nvSpPr>
          <p:spPr bwMode="auto">
            <a:xfrm>
              <a:off x="3856317"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6A61BFA3-19E3-CFF8-FD1F-4A699D3F6AB6}"/>
                </a:ext>
              </a:extLst>
            </p:cNvPr>
            <p:cNvSpPr txBox="1"/>
            <p:nvPr/>
          </p:nvSpPr>
          <p:spPr>
            <a:xfrm>
              <a:off x="3699231"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131" name="Line 21">
              <a:extLst>
                <a:ext uri="{FF2B5EF4-FFF2-40B4-BE49-F238E27FC236}">
                  <a16:creationId xmlns:a16="http://schemas.microsoft.com/office/drawing/2014/main" id="{60B9E877-B26B-5901-F14C-090F2E6557F7}"/>
                </a:ext>
              </a:extLst>
            </p:cNvPr>
            <p:cNvSpPr>
              <a:spLocks noChangeShapeType="1"/>
            </p:cNvSpPr>
            <p:nvPr/>
          </p:nvSpPr>
          <p:spPr bwMode="auto">
            <a:xfrm>
              <a:off x="3480680"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D00D0C3B-EEA3-2786-F798-B23B572DD52B}"/>
                </a:ext>
              </a:extLst>
            </p:cNvPr>
            <p:cNvSpPr txBox="1"/>
            <p:nvPr/>
          </p:nvSpPr>
          <p:spPr>
            <a:xfrm>
              <a:off x="3323594"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33" name="Line 21">
              <a:extLst>
                <a:ext uri="{FF2B5EF4-FFF2-40B4-BE49-F238E27FC236}">
                  <a16:creationId xmlns:a16="http://schemas.microsoft.com/office/drawing/2014/main" id="{0BA6D075-2EEB-0FB7-D1DA-D372DD2E2FAF}"/>
                </a:ext>
              </a:extLst>
            </p:cNvPr>
            <p:cNvSpPr>
              <a:spLocks noChangeShapeType="1"/>
            </p:cNvSpPr>
            <p:nvPr/>
          </p:nvSpPr>
          <p:spPr bwMode="auto">
            <a:xfrm>
              <a:off x="310504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5C76E34E-CE0B-DA4D-0593-D5D945BA82BC}"/>
                </a:ext>
              </a:extLst>
            </p:cNvPr>
            <p:cNvSpPr txBox="1"/>
            <p:nvPr/>
          </p:nvSpPr>
          <p:spPr>
            <a:xfrm>
              <a:off x="2947955" y="3886491"/>
              <a:ext cx="30795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35" name="Line 21">
              <a:extLst>
                <a:ext uri="{FF2B5EF4-FFF2-40B4-BE49-F238E27FC236}">
                  <a16:creationId xmlns:a16="http://schemas.microsoft.com/office/drawing/2014/main" id="{309DB3D7-AE4B-37B7-7947-00982AC7908A}"/>
                </a:ext>
              </a:extLst>
            </p:cNvPr>
            <p:cNvSpPr>
              <a:spLocks noChangeShapeType="1"/>
            </p:cNvSpPr>
            <p:nvPr/>
          </p:nvSpPr>
          <p:spPr bwMode="auto">
            <a:xfrm>
              <a:off x="2729406"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CA08FC5D-5135-E9B2-451C-CC98FEED2F0D}"/>
                </a:ext>
              </a:extLst>
            </p:cNvPr>
            <p:cNvSpPr txBox="1"/>
            <p:nvPr/>
          </p:nvSpPr>
          <p:spPr>
            <a:xfrm>
              <a:off x="2572318" y="3886491"/>
              <a:ext cx="30795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37" name="Line 21">
              <a:extLst>
                <a:ext uri="{FF2B5EF4-FFF2-40B4-BE49-F238E27FC236}">
                  <a16:creationId xmlns:a16="http://schemas.microsoft.com/office/drawing/2014/main" id="{C340737F-6BB8-2AD9-A040-79123AE6CE61}"/>
                </a:ext>
              </a:extLst>
            </p:cNvPr>
            <p:cNvSpPr>
              <a:spLocks noChangeShapeType="1"/>
            </p:cNvSpPr>
            <p:nvPr/>
          </p:nvSpPr>
          <p:spPr bwMode="auto">
            <a:xfrm>
              <a:off x="2353769"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738C2C53-BD71-C990-19EE-4D9049C6F3B2}"/>
                </a:ext>
              </a:extLst>
            </p:cNvPr>
            <p:cNvSpPr txBox="1"/>
            <p:nvPr/>
          </p:nvSpPr>
          <p:spPr>
            <a:xfrm>
              <a:off x="2196682" y="3886491"/>
              <a:ext cx="30795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39" name="Line 21">
              <a:extLst>
                <a:ext uri="{FF2B5EF4-FFF2-40B4-BE49-F238E27FC236}">
                  <a16:creationId xmlns:a16="http://schemas.microsoft.com/office/drawing/2014/main" id="{DF4803B4-E312-51A4-944B-057C85037193}"/>
                </a:ext>
              </a:extLst>
            </p:cNvPr>
            <p:cNvSpPr>
              <a:spLocks noChangeShapeType="1"/>
            </p:cNvSpPr>
            <p:nvPr/>
          </p:nvSpPr>
          <p:spPr bwMode="auto">
            <a:xfrm>
              <a:off x="1978132"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8D85A2AC-6A98-7B43-12AA-F938C5337461}"/>
                </a:ext>
              </a:extLst>
            </p:cNvPr>
            <p:cNvSpPr txBox="1"/>
            <p:nvPr/>
          </p:nvSpPr>
          <p:spPr>
            <a:xfrm>
              <a:off x="1821046"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41" name="Line 21">
              <a:extLst>
                <a:ext uri="{FF2B5EF4-FFF2-40B4-BE49-F238E27FC236}">
                  <a16:creationId xmlns:a16="http://schemas.microsoft.com/office/drawing/2014/main" id="{9622D638-A6EB-4111-67DB-C4B4415AAB15}"/>
                </a:ext>
              </a:extLst>
            </p:cNvPr>
            <p:cNvSpPr>
              <a:spLocks noChangeShapeType="1"/>
            </p:cNvSpPr>
            <p:nvPr/>
          </p:nvSpPr>
          <p:spPr bwMode="auto">
            <a:xfrm>
              <a:off x="159938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47D9E690-FE6F-06EE-F506-45C76599E779}"/>
                </a:ext>
              </a:extLst>
            </p:cNvPr>
            <p:cNvSpPr txBox="1"/>
            <p:nvPr/>
          </p:nvSpPr>
          <p:spPr>
            <a:xfrm>
              <a:off x="1513339" y="3886491"/>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43" name="Group 142">
            <a:extLst>
              <a:ext uri="{FF2B5EF4-FFF2-40B4-BE49-F238E27FC236}">
                <a16:creationId xmlns:a16="http://schemas.microsoft.com/office/drawing/2014/main" id="{4FE88172-47C3-97BB-CF1C-5D9EA58B72EF}"/>
              </a:ext>
            </a:extLst>
          </p:cNvPr>
          <p:cNvGrpSpPr/>
          <p:nvPr/>
        </p:nvGrpSpPr>
        <p:grpSpPr>
          <a:xfrm>
            <a:off x="4820642" y="5172622"/>
            <a:ext cx="3301462" cy="288147"/>
            <a:chOff x="602875" y="6225179"/>
            <a:chExt cx="3301462" cy="288147"/>
          </a:xfrm>
        </p:grpSpPr>
        <p:sp>
          <p:nvSpPr>
            <p:cNvPr id="144" name="TextBox 143">
              <a:extLst>
                <a:ext uri="{FF2B5EF4-FFF2-40B4-BE49-F238E27FC236}">
                  <a16:creationId xmlns:a16="http://schemas.microsoft.com/office/drawing/2014/main" id="{65B094A8-D32F-6941-ACC7-232B489DBE59}"/>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18</a:t>
              </a:r>
            </a:p>
          </p:txBody>
        </p:sp>
        <p:sp>
          <p:nvSpPr>
            <p:cNvPr id="145" name="TextBox 144">
              <a:extLst>
                <a:ext uri="{FF2B5EF4-FFF2-40B4-BE49-F238E27FC236}">
                  <a16:creationId xmlns:a16="http://schemas.microsoft.com/office/drawing/2014/main" id="{FBD1D073-44C4-D8D6-8877-4C2258C8B10D}"/>
                </a:ext>
              </a:extLst>
            </p:cNvPr>
            <p:cNvSpPr txBox="1"/>
            <p:nvPr/>
          </p:nvSpPr>
          <p:spPr>
            <a:xfrm>
              <a:off x="3252026" y="62251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141</a:t>
              </a:r>
            </a:p>
          </p:txBody>
        </p:sp>
        <p:sp>
          <p:nvSpPr>
            <p:cNvPr id="146" name="TextBox 145">
              <a:extLst>
                <a:ext uri="{FF2B5EF4-FFF2-40B4-BE49-F238E27FC236}">
                  <a16:creationId xmlns:a16="http://schemas.microsoft.com/office/drawing/2014/main" id="{B30FD173-E3CB-F46C-B826-F1FFFF1D64AE}"/>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288</a:t>
              </a:r>
            </a:p>
          </p:txBody>
        </p:sp>
        <p:sp>
          <p:nvSpPr>
            <p:cNvPr id="147" name="TextBox 146">
              <a:extLst>
                <a:ext uri="{FF2B5EF4-FFF2-40B4-BE49-F238E27FC236}">
                  <a16:creationId xmlns:a16="http://schemas.microsoft.com/office/drawing/2014/main" id="{A767BA6C-DFD9-A38A-BC97-04B76E0BA9EF}"/>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451</a:t>
              </a:r>
            </a:p>
          </p:txBody>
        </p:sp>
        <p:sp>
          <p:nvSpPr>
            <p:cNvPr id="148" name="TextBox 147">
              <a:extLst>
                <a:ext uri="{FF2B5EF4-FFF2-40B4-BE49-F238E27FC236}">
                  <a16:creationId xmlns:a16="http://schemas.microsoft.com/office/drawing/2014/main" id="{7C8EDA3C-8BD9-3F23-8E0E-E01B6DB8AA1C}"/>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625</a:t>
              </a:r>
            </a:p>
          </p:txBody>
        </p:sp>
        <p:sp>
          <p:nvSpPr>
            <p:cNvPr id="149" name="TextBox 148">
              <a:extLst>
                <a:ext uri="{FF2B5EF4-FFF2-40B4-BE49-F238E27FC236}">
                  <a16:creationId xmlns:a16="http://schemas.microsoft.com/office/drawing/2014/main" id="{A42D1E68-2944-2155-6285-B48340474308}"/>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823</a:t>
              </a:r>
            </a:p>
          </p:txBody>
        </p:sp>
        <p:sp>
          <p:nvSpPr>
            <p:cNvPr id="150" name="TextBox 149">
              <a:extLst>
                <a:ext uri="{FF2B5EF4-FFF2-40B4-BE49-F238E27FC236}">
                  <a16:creationId xmlns:a16="http://schemas.microsoft.com/office/drawing/2014/main" id="{0677B17B-BD94-2EF2-DAFD-2D0DD5D59129}"/>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897</a:t>
              </a:r>
            </a:p>
          </p:txBody>
        </p:sp>
        <p:sp>
          <p:nvSpPr>
            <p:cNvPr id="151" name="TextBox 150">
              <a:extLst>
                <a:ext uri="{FF2B5EF4-FFF2-40B4-BE49-F238E27FC236}">
                  <a16:creationId xmlns:a16="http://schemas.microsoft.com/office/drawing/2014/main" id="{2C9CB771-E2ED-2573-7DB0-C94875DAF0EF}"/>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936</a:t>
              </a:r>
            </a:p>
          </p:txBody>
        </p:sp>
        <p:sp>
          <p:nvSpPr>
            <p:cNvPr id="152" name="TextBox 151">
              <a:extLst>
                <a:ext uri="{FF2B5EF4-FFF2-40B4-BE49-F238E27FC236}">
                  <a16:creationId xmlns:a16="http://schemas.microsoft.com/office/drawing/2014/main" id="{18C3A2A9-A280-A5FA-D026-B38173970173}"/>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971</a:t>
              </a:r>
            </a:p>
          </p:txBody>
        </p:sp>
        <p:sp>
          <p:nvSpPr>
            <p:cNvPr id="153" name="TextBox 152">
              <a:extLst>
                <a:ext uri="{FF2B5EF4-FFF2-40B4-BE49-F238E27FC236}">
                  <a16:creationId xmlns:a16="http://schemas.microsoft.com/office/drawing/2014/main" id="{F7EEF1A3-BBAC-8AEB-65D9-A0219426A3C0}"/>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999</a:t>
              </a:r>
            </a:p>
          </p:txBody>
        </p:sp>
      </p:grpSp>
      <p:grpSp>
        <p:nvGrpSpPr>
          <p:cNvPr id="154" name="Group 153">
            <a:extLst>
              <a:ext uri="{FF2B5EF4-FFF2-40B4-BE49-F238E27FC236}">
                <a16:creationId xmlns:a16="http://schemas.microsoft.com/office/drawing/2014/main" id="{7390167F-FD0A-709A-FB8F-0A2BE0185C5B}"/>
              </a:ext>
            </a:extLst>
          </p:cNvPr>
          <p:cNvGrpSpPr/>
          <p:nvPr/>
        </p:nvGrpSpPr>
        <p:grpSpPr>
          <a:xfrm>
            <a:off x="4820642" y="5416462"/>
            <a:ext cx="3301462" cy="288147"/>
            <a:chOff x="602875" y="6225179"/>
            <a:chExt cx="3301462" cy="288147"/>
          </a:xfrm>
        </p:grpSpPr>
        <p:sp>
          <p:nvSpPr>
            <p:cNvPr id="155" name="TextBox 154">
              <a:extLst>
                <a:ext uri="{FF2B5EF4-FFF2-40B4-BE49-F238E27FC236}">
                  <a16:creationId xmlns:a16="http://schemas.microsoft.com/office/drawing/2014/main" id="{7FBEF0D2-FAAE-812C-2AF4-5930FFB1D21B}"/>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20</a:t>
              </a:r>
            </a:p>
          </p:txBody>
        </p:sp>
        <p:sp>
          <p:nvSpPr>
            <p:cNvPr id="156" name="TextBox 155">
              <a:extLst>
                <a:ext uri="{FF2B5EF4-FFF2-40B4-BE49-F238E27FC236}">
                  <a16:creationId xmlns:a16="http://schemas.microsoft.com/office/drawing/2014/main" id="{5929F1EC-2AA2-92EA-163A-2B83E3E38E6B}"/>
                </a:ext>
              </a:extLst>
            </p:cNvPr>
            <p:cNvSpPr txBox="1"/>
            <p:nvPr/>
          </p:nvSpPr>
          <p:spPr>
            <a:xfrm>
              <a:off x="3252026"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135</a:t>
              </a:r>
            </a:p>
          </p:txBody>
        </p:sp>
        <p:sp>
          <p:nvSpPr>
            <p:cNvPr id="157" name="TextBox 156">
              <a:extLst>
                <a:ext uri="{FF2B5EF4-FFF2-40B4-BE49-F238E27FC236}">
                  <a16:creationId xmlns:a16="http://schemas.microsoft.com/office/drawing/2014/main" id="{4CF20865-9929-2CF2-BC9A-48EE82DD1EAB}"/>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291</a:t>
              </a:r>
            </a:p>
          </p:txBody>
        </p:sp>
        <p:sp>
          <p:nvSpPr>
            <p:cNvPr id="158" name="TextBox 157">
              <a:extLst>
                <a:ext uri="{FF2B5EF4-FFF2-40B4-BE49-F238E27FC236}">
                  <a16:creationId xmlns:a16="http://schemas.microsoft.com/office/drawing/2014/main" id="{1FA30A01-E4A4-669C-9D29-28ADC20D4ED9}"/>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469</a:t>
              </a:r>
            </a:p>
          </p:txBody>
        </p:sp>
        <p:sp>
          <p:nvSpPr>
            <p:cNvPr id="159" name="TextBox 158">
              <a:extLst>
                <a:ext uri="{FF2B5EF4-FFF2-40B4-BE49-F238E27FC236}">
                  <a16:creationId xmlns:a16="http://schemas.microsoft.com/office/drawing/2014/main" id="{A021FEDA-6668-929C-CBE0-83BC26B468D3}"/>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627</a:t>
              </a:r>
            </a:p>
          </p:txBody>
        </p:sp>
        <p:sp>
          <p:nvSpPr>
            <p:cNvPr id="160" name="TextBox 159">
              <a:extLst>
                <a:ext uri="{FF2B5EF4-FFF2-40B4-BE49-F238E27FC236}">
                  <a16:creationId xmlns:a16="http://schemas.microsoft.com/office/drawing/2014/main" id="{2BF0571A-46B8-1AED-8076-019ABD939803}"/>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807</a:t>
              </a:r>
            </a:p>
          </p:txBody>
        </p:sp>
        <p:sp>
          <p:nvSpPr>
            <p:cNvPr id="161" name="TextBox 160">
              <a:extLst>
                <a:ext uri="{FF2B5EF4-FFF2-40B4-BE49-F238E27FC236}">
                  <a16:creationId xmlns:a16="http://schemas.microsoft.com/office/drawing/2014/main" id="{FB6CF8C6-967E-EA4F-7744-C47AD5082BDE}"/>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893</a:t>
              </a:r>
            </a:p>
          </p:txBody>
        </p:sp>
        <p:sp>
          <p:nvSpPr>
            <p:cNvPr id="162" name="TextBox 161">
              <a:extLst>
                <a:ext uri="{FF2B5EF4-FFF2-40B4-BE49-F238E27FC236}">
                  <a16:creationId xmlns:a16="http://schemas.microsoft.com/office/drawing/2014/main" id="{B31C2749-AB8B-4EAF-55D1-36233FF20DC6}"/>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933</a:t>
              </a:r>
            </a:p>
          </p:txBody>
        </p:sp>
        <p:sp>
          <p:nvSpPr>
            <p:cNvPr id="163" name="TextBox 162">
              <a:extLst>
                <a:ext uri="{FF2B5EF4-FFF2-40B4-BE49-F238E27FC236}">
                  <a16:creationId xmlns:a16="http://schemas.microsoft.com/office/drawing/2014/main" id="{73599256-3F9D-3473-6752-52CA80D00A1D}"/>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969</a:t>
              </a:r>
            </a:p>
          </p:txBody>
        </p:sp>
        <p:sp>
          <p:nvSpPr>
            <p:cNvPr id="164" name="TextBox 163">
              <a:extLst>
                <a:ext uri="{FF2B5EF4-FFF2-40B4-BE49-F238E27FC236}">
                  <a16:creationId xmlns:a16="http://schemas.microsoft.com/office/drawing/2014/main" id="{6BE82B06-F0F4-E93C-F002-04F1D5E00706}"/>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996</a:t>
              </a:r>
            </a:p>
          </p:txBody>
        </p:sp>
      </p:grpSp>
      <p:sp>
        <p:nvSpPr>
          <p:cNvPr id="165" name="TextBox 164">
            <a:extLst>
              <a:ext uri="{FF2B5EF4-FFF2-40B4-BE49-F238E27FC236}">
                <a16:creationId xmlns:a16="http://schemas.microsoft.com/office/drawing/2014/main" id="{A98AB6C9-D3B9-258B-43C3-A1ED72E05A70}"/>
              </a:ext>
            </a:extLst>
          </p:cNvPr>
          <p:cNvSpPr txBox="1"/>
          <p:nvPr/>
        </p:nvSpPr>
        <p:spPr>
          <a:xfrm>
            <a:off x="5532410" y="3218144"/>
            <a:ext cx="1560042" cy="307777"/>
          </a:xfrm>
          <a:prstGeom prst="rect">
            <a:avLst/>
          </a:prstGeom>
          <a:noFill/>
        </p:spPr>
        <p:txBody>
          <a:bodyPr wrap="none" rtlCol="0">
            <a:spAutoFit/>
          </a:bodyPr>
          <a:lstStyle/>
          <a:p>
            <a:pPr algn="ctr"/>
            <a:r>
              <a:rPr lang="ja-JP" sz="1400" b="1">
                <a:solidFill>
                  <a:schemeClr val="tx1"/>
                </a:solidFill>
              </a:rPr>
              <a:t>対数順位 p=0.54</a:t>
            </a:r>
          </a:p>
        </p:txBody>
      </p:sp>
      <p:sp>
        <p:nvSpPr>
          <p:cNvPr id="166" name="TextBox 165">
            <a:extLst>
              <a:ext uri="{FF2B5EF4-FFF2-40B4-BE49-F238E27FC236}">
                <a16:creationId xmlns:a16="http://schemas.microsoft.com/office/drawing/2014/main" id="{23F9C8DE-38FF-AC9D-A2B0-29AEA2985571}"/>
              </a:ext>
            </a:extLst>
          </p:cNvPr>
          <p:cNvSpPr txBox="1"/>
          <p:nvPr/>
        </p:nvSpPr>
        <p:spPr>
          <a:xfrm>
            <a:off x="4280682" y="5162806"/>
            <a:ext cx="638316" cy="307777"/>
          </a:xfrm>
          <a:prstGeom prst="rect">
            <a:avLst/>
          </a:prstGeom>
          <a:noFill/>
        </p:spPr>
        <p:txBody>
          <a:bodyPr wrap="none" rtlCol="0">
            <a:spAutoFit/>
          </a:bodyPr>
          <a:lstStyle/>
          <a:p>
            <a:pPr algn="r"/>
            <a:r>
              <a:rPr lang="ja-JP" sz="1400">
                <a:solidFill>
                  <a:srgbClr val="B60D27"/>
                </a:solidFill>
              </a:rPr>
              <a:t>A + C</a:t>
            </a:r>
          </a:p>
        </p:txBody>
      </p:sp>
      <p:sp>
        <p:nvSpPr>
          <p:cNvPr id="167" name="TextBox 166">
            <a:extLst>
              <a:ext uri="{FF2B5EF4-FFF2-40B4-BE49-F238E27FC236}">
                <a16:creationId xmlns:a16="http://schemas.microsoft.com/office/drawing/2014/main" id="{14D31C7A-B17E-7D9E-7422-1F7FDBDD9A01}"/>
              </a:ext>
            </a:extLst>
          </p:cNvPr>
          <p:cNvSpPr txBox="1"/>
          <p:nvPr/>
        </p:nvSpPr>
        <p:spPr>
          <a:xfrm>
            <a:off x="4280682" y="5402922"/>
            <a:ext cx="638316" cy="307777"/>
          </a:xfrm>
          <a:prstGeom prst="rect">
            <a:avLst/>
          </a:prstGeom>
          <a:noFill/>
        </p:spPr>
        <p:txBody>
          <a:bodyPr wrap="none" rtlCol="0">
            <a:spAutoFit/>
          </a:bodyPr>
          <a:lstStyle/>
          <a:p>
            <a:pPr algn="r"/>
            <a:r>
              <a:rPr lang="ja-JP" sz="1400">
                <a:solidFill>
                  <a:schemeClr val="accent2"/>
                </a:solidFill>
              </a:rPr>
              <a:t>B + D</a:t>
            </a:r>
          </a:p>
        </p:txBody>
      </p:sp>
      <p:sp>
        <p:nvSpPr>
          <p:cNvPr id="168" name="TextBox 167">
            <a:extLst>
              <a:ext uri="{FF2B5EF4-FFF2-40B4-BE49-F238E27FC236}">
                <a16:creationId xmlns:a16="http://schemas.microsoft.com/office/drawing/2014/main" id="{D4CD7E34-2AFB-467A-EB7B-3618537B1D72}"/>
              </a:ext>
            </a:extLst>
          </p:cNvPr>
          <p:cNvSpPr txBox="1"/>
          <p:nvPr/>
        </p:nvSpPr>
        <p:spPr>
          <a:xfrm>
            <a:off x="8930269" y="1729720"/>
            <a:ext cx="2544286" cy="338554"/>
          </a:xfrm>
          <a:prstGeom prst="rect">
            <a:avLst/>
          </a:prstGeom>
          <a:noFill/>
        </p:spPr>
        <p:txBody>
          <a:bodyPr wrap="none" rtlCol="0">
            <a:spAutoFit/>
          </a:bodyPr>
          <a:lstStyle/>
          <a:p>
            <a:pPr algn="ctr"/>
            <a:r>
              <a:rPr lang="ja-JP" sz="1600" b="1">
                <a:solidFill>
                  <a:schemeClr val="tx1"/>
                </a:solidFill>
              </a:rPr>
              <a:t>CTスキャンによる監視</a:t>
            </a:r>
          </a:p>
        </p:txBody>
      </p:sp>
      <p:sp>
        <p:nvSpPr>
          <p:cNvPr id="170" name="Freeform 21">
            <a:extLst>
              <a:ext uri="{FF2B5EF4-FFF2-40B4-BE49-F238E27FC236}">
                <a16:creationId xmlns:a16="http://schemas.microsoft.com/office/drawing/2014/main" id="{0A70E7EF-5B39-5456-4F43-55F39C41A312}"/>
              </a:ext>
            </a:extLst>
          </p:cNvPr>
          <p:cNvSpPr>
            <a:spLocks/>
          </p:cNvSpPr>
          <p:nvPr/>
        </p:nvSpPr>
        <p:spPr bwMode="auto">
          <a:xfrm>
            <a:off x="8890031" y="2205405"/>
            <a:ext cx="3049691"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71" name="Line 6">
            <a:extLst>
              <a:ext uri="{FF2B5EF4-FFF2-40B4-BE49-F238E27FC236}">
                <a16:creationId xmlns:a16="http://schemas.microsoft.com/office/drawing/2014/main" id="{901270F1-723B-3E93-2011-DCFC62D1ACB5}"/>
              </a:ext>
            </a:extLst>
          </p:cNvPr>
          <p:cNvSpPr>
            <a:spLocks noChangeShapeType="1"/>
          </p:cNvSpPr>
          <p:nvPr/>
        </p:nvSpPr>
        <p:spPr bwMode="auto">
          <a:xfrm>
            <a:off x="8815489" y="224283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2" name="Line 7">
            <a:extLst>
              <a:ext uri="{FF2B5EF4-FFF2-40B4-BE49-F238E27FC236}">
                <a16:creationId xmlns:a16="http://schemas.microsoft.com/office/drawing/2014/main" id="{FADD3CD8-9DED-3DA4-7114-E6141DCFD719}"/>
              </a:ext>
            </a:extLst>
          </p:cNvPr>
          <p:cNvSpPr>
            <a:spLocks noChangeShapeType="1"/>
          </p:cNvSpPr>
          <p:nvPr/>
        </p:nvSpPr>
        <p:spPr bwMode="auto">
          <a:xfrm>
            <a:off x="8815489" y="2728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3" name="Line 8">
            <a:extLst>
              <a:ext uri="{FF2B5EF4-FFF2-40B4-BE49-F238E27FC236}">
                <a16:creationId xmlns:a16="http://schemas.microsoft.com/office/drawing/2014/main" id="{18E94A43-49CE-58C1-8478-7A62815AE867}"/>
              </a:ext>
            </a:extLst>
          </p:cNvPr>
          <p:cNvSpPr>
            <a:spLocks noChangeShapeType="1"/>
          </p:cNvSpPr>
          <p:nvPr/>
        </p:nvSpPr>
        <p:spPr bwMode="auto">
          <a:xfrm>
            <a:off x="8815489" y="319164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4" name="Line 9">
            <a:extLst>
              <a:ext uri="{FF2B5EF4-FFF2-40B4-BE49-F238E27FC236}">
                <a16:creationId xmlns:a16="http://schemas.microsoft.com/office/drawing/2014/main" id="{6B348D29-CA58-1993-5324-798E3558B1EC}"/>
              </a:ext>
            </a:extLst>
          </p:cNvPr>
          <p:cNvSpPr>
            <a:spLocks noChangeShapeType="1"/>
          </p:cNvSpPr>
          <p:nvPr/>
        </p:nvSpPr>
        <p:spPr bwMode="auto">
          <a:xfrm>
            <a:off x="8815489" y="36701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5" name="Line 10">
            <a:extLst>
              <a:ext uri="{FF2B5EF4-FFF2-40B4-BE49-F238E27FC236}">
                <a16:creationId xmlns:a16="http://schemas.microsoft.com/office/drawing/2014/main" id="{DF00D65F-9F3C-CA78-B850-88C6EC80ECDA}"/>
              </a:ext>
            </a:extLst>
          </p:cNvPr>
          <p:cNvSpPr>
            <a:spLocks noChangeShapeType="1"/>
          </p:cNvSpPr>
          <p:nvPr/>
        </p:nvSpPr>
        <p:spPr bwMode="auto">
          <a:xfrm>
            <a:off x="8815489" y="41386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6" name="Line 11">
            <a:extLst>
              <a:ext uri="{FF2B5EF4-FFF2-40B4-BE49-F238E27FC236}">
                <a16:creationId xmlns:a16="http://schemas.microsoft.com/office/drawing/2014/main" id="{84667E4F-E931-744F-AB56-8C3EABD890AD}"/>
              </a:ext>
            </a:extLst>
          </p:cNvPr>
          <p:cNvSpPr>
            <a:spLocks noChangeShapeType="1"/>
          </p:cNvSpPr>
          <p:nvPr/>
        </p:nvSpPr>
        <p:spPr bwMode="auto">
          <a:xfrm>
            <a:off x="8815489" y="4612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8" name="TextBox 177">
            <a:extLst>
              <a:ext uri="{FF2B5EF4-FFF2-40B4-BE49-F238E27FC236}">
                <a16:creationId xmlns:a16="http://schemas.microsoft.com/office/drawing/2014/main" id="{A5F29BF0-C8B9-98DD-DC39-78A3CF8B2A43}"/>
              </a:ext>
            </a:extLst>
          </p:cNvPr>
          <p:cNvSpPr txBox="1"/>
          <p:nvPr/>
        </p:nvSpPr>
        <p:spPr>
          <a:xfrm>
            <a:off x="8425164" y="2086377"/>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a:t>
            </a:r>
          </a:p>
        </p:txBody>
      </p:sp>
      <p:sp>
        <p:nvSpPr>
          <p:cNvPr id="179" name="TextBox 178">
            <a:extLst>
              <a:ext uri="{FF2B5EF4-FFF2-40B4-BE49-F238E27FC236}">
                <a16:creationId xmlns:a16="http://schemas.microsoft.com/office/drawing/2014/main" id="{77207794-0CC5-10D3-C43F-64268202AAB7}"/>
              </a:ext>
            </a:extLst>
          </p:cNvPr>
          <p:cNvSpPr txBox="1"/>
          <p:nvPr/>
        </p:nvSpPr>
        <p:spPr>
          <a:xfrm>
            <a:off x="8425164" y="2573471"/>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0.8</a:t>
            </a:r>
          </a:p>
        </p:txBody>
      </p:sp>
      <p:sp>
        <p:nvSpPr>
          <p:cNvPr id="180" name="TextBox 179">
            <a:extLst>
              <a:ext uri="{FF2B5EF4-FFF2-40B4-BE49-F238E27FC236}">
                <a16:creationId xmlns:a16="http://schemas.microsoft.com/office/drawing/2014/main" id="{02F71B41-1CFB-DF66-2463-33BF8113712E}"/>
              </a:ext>
            </a:extLst>
          </p:cNvPr>
          <p:cNvSpPr txBox="1"/>
          <p:nvPr/>
        </p:nvSpPr>
        <p:spPr>
          <a:xfrm>
            <a:off x="8425164" y="3036767"/>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0.6</a:t>
            </a:r>
          </a:p>
        </p:txBody>
      </p:sp>
      <p:sp>
        <p:nvSpPr>
          <p:cNvPr id="181" name="TextBox 180">
            <a:extLst>
              <a:ext uri="{FF2B5EF4-FFF2-40B4-BE49-F238E27FC236}">
                <a16:creationId xmlns:a16="http://schemas.microsoft.com/office/drawing/2014/main" id="{2F7719FA-F51F-56A2-78FD-5A6E949BDF36}"/>
              </a:ext>
            </a:extLst>
          </p:cNvPr>
          <p:cNvSpPr txBox="1"/>
          <p:nvPr/>
        </p:nvSpPr>
        <p:spPr>
          <a:xfrm>
            <a:off x="8425164" y="3515045"/>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0.4</a:t>
            </a:r>
          </a:p>
        </p:txBody>
      </p:sp>
      <p:sp>
        <p:nvSpPr>
          <p:cNvPr id="182" name="TextBox 181">
            <a:extLst>
              <a:ext uri="{FF2B5EF4-FFF2-40B4-BE49-F238E27FC236}">
                <a16:creationId xmlns:a16="http://schemas.microsoft.com/office/drawing/2014/main" id="{9037237C-2EAA-1214-1C00-126A7B9AAD04}"/>
              </a:ext>
            </a:extLst>
          </p:cNvPr>
          <p:cNvSpPr txBox="1"/>
          <p:nvPr/>
        </p:nvSpPr>
        <p:spPr>
          <a:xfrm>
            <a:off x="8425164" y="3983334"/>
            <a:ext cx="43313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0.2</a:t>
            </a:r>
          </a:p>
        </p:txBody>
      </p:sp>
      <p:sp>
        <p:nvSpPr>
          <p:cNvPr id="183" name="TextBox 182">
            <a:extLst>
              <a:ext uri="{FF2B5EF4-FFF2-40B4-BE49-F238E27FC236}">
                <a16:creationId xmlns:a16="http://schemas.microsoft.com/office/drawing/2014/main" id="{AD332366-D6B3-0E8C-8CC5-E212AFACBF40}"/>
              </a:ext>
            </a:extLst>
          </p:cNvPr>
          <p:cNvSpPr txBox="1"/>
          <p:nvPr/>
        </p:nvSpPr>
        <p:spPr>
          <a:xfrm>
            <a:off x="8574252" y="4456615"/>
            <a:ext cx="284052" cy="307777"/>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sp>
        <p:nvSpPr>
          <p:cNvPr id="184" name="TextBox 183">
            <a:extLst>
              <a:ext uri="{FF2B5EF4-FFF2-40B4-BE49-F238E27FC236}">
                <a16:creationId xmlns:a16="http://schemas.microsoft.com/office/drawing/2014/main" id="{6AECFCE1-A5D3-A921-BA26-7F9C4E5186D8}"/>
              </a:ext>
            </a:extLst>
          </p:cNvPr>
          <p:cNvSpPr txBox="1"/>
          <p:nvPr/>
        </p:nvSpPr>
        <p:spPr>
          <a:xfrm>
            <a:off x="9952730" y="4892275"/>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85" name="Group 184">
            <a:extLst>
              <a:ext uri="{FF2B5EF4-FFF2-40B4-BE49-F238E27FC236}">
                <a16:creationId xmlns:a16="http://schemas.microsoft.com/office/drawing/2014/main" id="{F644A29E-6416-C2FA-A1B5-D4E69A23CD23}"/>
              </a:ext>
            </a:extLst>
          </p:cNvPr>
          <p:cNvGrpSpPr/>
          <p:nvPr/>
        </p:nvGrpSpPr>
        <p:grpSpPr>
          <a:xfrm>
            <a:off x="8858296" y="4638119"/>
            <a:ext cx="3241579" cy="360147"/>
            <a:chOff x="1513339" y="3814491"/>
            <a:chExt cx="3677124" cy="360147"/>
          </a:xfrm>
        </p:grpSpPr>
        <p:sp>
          <p:nvSpPr>
            <p:cNvPr id="186" name="Line 21">
              <a:extLst>
                <a:ext uri="{FF2B5EF4-FFF2-40B4-BE49-F238E27FC236}">
                  <a16:creationId xmlns:a16="http://schemas.microsoft.com/office/drawing/2014/main" id="{FA7CCC46-2031-12A5-3EB9-CB76911DBF79}"/>
                </a:ext>
              </a:extLst>
            </p:cNvPr>
            <p:cNvSpPr>
              <a:spLocks noChangeShapeType="1"/>
            </p:cNvSpPr>
            <p:nvPr/>
          </p:nvSpPr>
          <p:spPr bwMode="auto">
            <a:xfrm>
              <a:off x="4983228"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B7BEC098-B77B-EEFF-29E1-37D52FC85214}"/>
                </a:ext>
              </a:extLst>
            </p:cNvPr>
            <p:cNvSpPr txBox="1"/>
            <p:nvPr/>
          </p:nvSpPr>
          <p:spPr>
            <a:xfrm>
              <a:off x="4769771" y="3886491"/>
              <a:ext cx="42069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108</a:t>
              </a:r>
            </a:p>
          </p:txBody>
        </p:sp>
        <p:sp>
          <p:nvSpPr>
            <p:cNvPr id="188" name="Line 21">
              <a:extLst>
                <a:ext uri="{FF2B5EF4-FFF2-40B4-BE49-F238E27FC236}">
                  <a16:creationId xmlns:a16="http://schemas.microsoft.com/office/drawing/2014/main" id="{0AB809F5-F4E8-905B-FB7E-938B3AB4F005}"/>
                </a:ext>
              </a:extLst>
            </p:cNvPr>
            <p:cNvSpPr>
              <a:spLocks noChangeShapeType="1"/>
            </p:cNvSpPr>
            <p:nvPr/>
          </p:nvSpPr>
          <p:spPr bwMode="auto">
            <a:xfrm>
              <a:off x="4607591"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FE515FFC-66F6-1ABC-A161-05DA59CA1423}"/>
                </a:ext>
              </a:extLst>
            </p:cNvPr>
            <p:cNvSpPr txBox="1"/>
            <p:nvPr/>
          </p:nvSpPr>
          <p:spPr>
            <a:xfrm>
              <a:off x="4450505"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96</a:t>
              </a:r>
            </a:p>
          </p:txBody>
        </p:sp>
        <p:sp>
          <p:nvSpPr>
            <p:cNvPr id="190" name="Line 21">
              <a:extLst>
                <a:ext uri="{FF2B5EF4-FFF2-40B4-BE49-F238E27FC236}">
                  <a16:creationId xmlns:a16="http://schemas.microsoft.com/office/drawing/2014/main" id="{049E0844-098E-6DD6-B216-CEF4476A88FE}"/>
                </a:ext>
              </a:extLst>
            </p:cNvPr>
            <p:cNvSpPr>
              <a:spLocks noChangeShapeType="1"/>
            </p:cNvSpPr>
            <p:nvPr/>
          </p:nvSpPr>
          <p:spPr bwMode="auto">
            <a:xfrm>
              <a:off x="4231954"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BB9D78F9-8F01-AF37-8473-80EB6250DC87}"/>
                </a:ext>
              </a:extLst>
            </p:cNvPr>
            <p:cNvSpPr txBox="1"/>
            <p:nvPr/>
          </p:nvSpPr>
          <p:spPr>
            <a:xfrm>
              <a:off x="4074868"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84</a:t>
              </a:r>
            </a:p>
          </p:txBody>
        </p:sp>
        <p:sp>
          <p:nvSpPr>
            <p:cNvPr id="192" name="Line 21">
              <a:extLst>
                <a:ext uri="{FF2B5EF4-FFF2-40B4-BE49-F238E27FC236}">
                  <a16:creationId xmlns:a16="http://schemas.microsoft.com/office/drawing/2014/main" id="{7EB0F70E-7F9D-0CB5-AF7D-907631D30B5D}"/>
                </a:ext>
              </a:extLst>
            </p:cNvPr>
            <p:cNvSpPr>
              <a:spLocks noChangeShapeType="1"/>
            </p:cNvSpPr>
            <p:nvPr/>
          </p:nvSpPr>
          <p:spPr bwMode="auto">
            <a:xfrm>
              <a:off x="3856317"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876FAD8C-1BF5-03FB-D271-A125937D82FA}"/>
                </a:ext>
              </a:extLst>
            </p:cNvPr>
            <p:cNvSpPr txBox="1"/>
            <p:nvPr/>
          </p:nvSpPr>
          <p:spPr>
            <a:xfrm>
              <a:off x="3699231"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194" name="Line 21">
              <a:extLst>
                <a:ext uri="{FF2B5EF4-FFF2-40B4-BE49-F238E27FC236}">
                  <a16:creationId xmlns:a16="http://schemas.microsoft.com/office/drawing/2014/main" id="{EE22C386-06D8-3B9D-E46E-81BF206D290B}"/>
                </a:ext>
              </a:extLst>
            </p:cNvPr>
            <p:cNvSpPr>
              <a:spLocks noChangeShapeType="1"/>
            </p:cNvSpPr>
            <p:nvPr/>
          </p:nvSpPr>
          <p:spPr bwMode="auto">
            <a:xfrm>
              <a:off x="3480680"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5670F2DB-3FB3-C925-2C6E-310D2CF61ECB}"/>
                </a:ext>
              </a:extLst>
            </p:cNvPr>
            <p:cNvSpPr txBox="1"/>
            <p:nvPr/>
          </p:nvSpPr>
          <p:spPr>
            <a:xfrm>
              <a:off x="3323594"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96" name="Line 21">
              <a:extLst>
                <a:ext uri="{FF2B5EF4-FFF2-40B4-BE49-F238E27FC236}">
                  <a16:creationId xmlns:a16="http://schemas.microsoft.com/office/drawing/2014/main" id="{9361A761-C574-B1FC-6D0E-CEDE69E28D01}"/>
                </a:ext>
              </a:extLst>
            </p:cNvPr>
            <p:cNvSpPr>
              <a:spLocks noChangeShapeType="1"/>
            </p:cNvSpPr>
            <p:nvPr/>
          </p:nvSpPr>
          <p:spPr bwMode="auto">
            <a:xfrm>
              <a:off x="310504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92A71892-48F2-7173-18CD-6A6D514EFF1E}"/>
                </a:ext>
              </a:extLst>
            </p:cNvPr>
            <p:cNvSpPr txBox="1"/>
            <p:nvPr/>
          </p:nvSpPr>
          <p:spPr>
            <a:xfrm>
              <a:off x="2947955" y="3886491"/>
              <a:ext cx="30795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98" name="Line 21">
              <a:extLst>
                <a:ext uri="{FF2B5EF4-FFF2-40B4-BE49-F238E27FC236}">
                  <a16:creationId xmlns:a16="http://schemas.microsoft.com/office/drawing/2014/main" id="{3E3F0E40-C1FF-9F9C-1A01-714263545331}"/>
                </a:ext>
              </a:extLst>
            </p:cNvPr>
            <p:cNvSpPr>
              <a:spLocks noChangeShapeType="1"/>
            </p:cNvSpPr>
            <p:nvPr/>
          </p:nvSpPr>
          <p:spPr bwMode="auto">
            <a:xfrm>
              <a:off x="2729406"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1C1FA818-34CC-F15C-B429-D655FF2AB211}"/>
                </a:ext>
              </a:extLst>
            </p:cNvPr>
            <p:cNvSpPr txBox="1"/>
            <p:nvPr/>
          </p:nvSpPr>
          <p:spPr>
            <a:xfrm>
              <a:off x="2572318" y="3886491"/>
              <a:ext cx="30795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200" name="Line 21">
              <a:extLst>
                <a:ext uri="{FF2B5EF4-FFF2-40B4-BE49-F238E27FC236}">
                  <a16:creationId xmlns:a16="http://schemas.microsoft.com/office/drawing/2014/main" id="{9503F8D4-8406-4C7F-225B-941AEF2796DD}"/>
                </a:ext>
              </a:extLst>
            </p:cNvPr>
            <p:cNvSpPr>
              <a:spLocks noChangeShapeType="1"/>
            </p:cNvSpPr>
            <p:nvPr/>
          </p:nvSpPr>
          <p:spPr bwMode="auto">
            <a:xfrm>
              <a:off x="2353769"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225244E9-B239-6300-719B-374352C61103}"/>
                </a:ext>
              </a:extLst>
            </p:cNvPr>
            <p:cNvSpPr txBox="1"/>
            <p:nvPr/>
          </p:nvSpPr>
          <p:spPr>
            <a:xfrm>
              <a:off x="2196682" y="3886491"/>
              <a:ext cx="30795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02" name="Line 21">
              <a:extLst>
                <a:ext uri="{FF2B5EF4-FFF2-40B4-BE49-F238E27FC236}">
                  <a16:creationId xmlns:a16="http://schemas.microsoft.com/office/drawing/2014/main" id="{7CFC95B4-F893-1F3C-AAD2-3AFA262ECD97}"/>
                </a:ext>
              </a:extLst>
            </p:cNvPr>
            <p:cNvSpPr>
              <a:spLocks noChangeShapeType="1"/>
            </p:cNvSpPr>
            <p:nvPr/>
          </p:nvSpPr>
          <p:spPr bwMode="auto">
            <a:xfrm>
              <a:off x="1978132"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5BE0EE85-436E-17AD-50EC-F69DF8D43324}"/>
                </a:ext>
              </a:extLst>
            </p:cNvPr>
            <p:cNvSpPr txBox="1"/>
            <p:nvPr/>
          </p:nvSpPr>
          <p:spPr>
            <a:xfrm>
              <a:off x="1821046" y="3886491"/>
              <a:ext cx="3079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04" name="Line 21">
              <a:extLst>
                <a:ext uri="{FF2B5EF4-FFF2-40B4-BE49-F238E27FC236}">
                  <a16:creationId xmlns:a16="http://schemas.microsoft.com/office/drawing/2014/main" id="{97604037-F665-D448-41B3-784285BF3170}"/>
                </a:ext>
              </a:extLst>
            </p:cNvPr>
            <p:cNvSpPr>
              <a:spLocks noChangeShapeType="1"/>
            </p:cNvSpPr>
            <p:nvPr/>
          </p:nvSpPr>
          <p:spPr bwMode="auto">
            <a:xfrm>
              <a:off x="159938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9476C475-79BF-0F3A-14D7-390EFB724A5D}"/>
                </a:ext>
              </a:extLst>
            </p:cNvPr>
            <p:cNvSpPr txBox="1"/>
            <p:nvPr/>
          </p:nvSpPr>
          <p:spPr>
            <a:xfrm>
              <a:off x="1513339" y="3886491"/>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06" name="Group 205">
            <a:extLst>
              <a:ext uri="{FF2B5EF4-FFF2-40B4-BE49-F238E27FC236}">
                <a16:creationId xmlns:a16="http://schemas.microsoft.com/office/drawing/2014/main" id="{85B0D6A1-37CF-839E-637B-9C0F9D8742F4}"/>
              </a:ext>
            </a:extLst>
          </p:cNvPr>
          <p:cNvGrpSpPr/>
          <p:nvPr/>
        </p:nvGrpSpPr>
        <p:grpSpPr>
          <a:xfrm>
            <a:off x="8748719" y="5162806"/>
            <a:ext cx="3301463" cy="288147"/>
            <a:chOff x="602875" y="6225179"/>
            <a:chExt cx="3301463" cy="288147"/>
          </a:xfrm>
        </p:grpSpPr>
        <p:sp>
          <p:nvSpPr>
            <p:cNvPr id="207" name="TextBox 206">
              <a:extLst>
                <a:ext uri="{FF2B5EF4-FFF2-40B4-BE49-F238E27FC236}">
                  <a16:creationId xmlns:a16="http://schemas.microsoft.com/office/drawing/2014/main" id="{68BB0CD2-AE6C-75B1-1A02-A318950A6E67}"/>
                </a:ext>
              </a:extLst>
            </p:cNvPr>
            <p:cNvSpPr txBox="1"/>
            <p:nvPr/>
          </p:nvSpPr>
          <p:spPr>
            <a:xfrm>
              <a:off x="3632863" y="6225179"/>
              <a:ext cx="271475"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21</a:t>
              </a:r>
            </a:p>
          </p:txBody>
        </p:sp>
        <p:sp>
          <p:nvSpPr>
            <p:cNvPr id="208" name="TextBox 207">
              <a:extLst>
                <a:ext uri="{FF2B5EF4-FFF2-40B4-BE49-F238E27FC236}">
                  <a16:creationId xmlns:a16="http://schemas.microsoft.com/office/drawing/2014/main" id="{D57E2BC4-505B-8AC8-4749-A0B93E02E038}"/>
                </a:ext>
              </a:extLst>
            </p:cNvPr>
            <p:cNvSpPr txBox="1"/>
            <p:nvPr/>
          </p:nvSpPr>
          <p:spPr>
            <a:xfrm>
              <a:off x="3252026"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145</a:t>
              </a:r>
            </a:p>
          </p:txBody>
        </p:sp>
        <p:sp>
          <p:nvSpPr>
            <p:cNvPr id="209" name="TextBox 208">
              <a:extLst>
                <a:ext uri="{FF2B5EF4-FFF2-40B4-BE49-F238E27FC236}">
                  <a16:creationId xmlns:a16="http://schemas.microsoft.com/office/drawing/2014/main" id="{2C68A511-7E6B-2BD8-DE1D-8B247B1F7189}"/>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297</a:t>
              </a:r>
            </a:p>
          </p:txBody>
        </p:sp>
        <p:sp>
          <p:nvSpPr>
            <p:cNvPr id="210" name="TextBox 209">
              <a:extLst>
                <a:ext uri="{FF2B5EF4-FFF2-40B4-BE49-F238E27FC236}">
                  <a16:creationId xmlns:a16="http://schemas.microsoft.com/office/drawing/2014/main" id="{5E8839F8-C3A1-1DCA-3866-4EB854624759}"/>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458</a:t>
              </a:r>
            </a:p>
          </p:txBody>
        </p:sp>
        <p:sp>
          <p:nvSpPr>
            <p:cNvPr id="211" name="TextBox 210">
              <a:extLst>
                <a:ext uri="{FF2B5EF4-FFF2-40B4-BE49-F238E27FC236}">
                  <a16:creationId xmlns:a16="http://schemas.microsoft.com/office/drawing/2014/main" id="{8AC3880F-2F1D-4213-A78B-1F38034FD8C0}"/>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626</a:t>
              </a:r>
            </a:p>
          </p:txBody>
        </p:sp>
        <p:sp>
          <p:nvSpPr>
            <p:cNvPr id="212" name="TextBox 211">
              <a:extLst>
                <a:ext uri="{FF2B5EF4-FFF2-40B4-BE49-F238E27FC236}">
                  <a16:creationId xmlns:a16="http://schemas.microsoft.com/office/drawing/2014/main" id="{E3788E6D-6364-469E-3372-7F51794BECD0}"/>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819</a:t>
              </a:r>
            </a:p>
          </p:txBody>
        </p:sp>
        <p:sp>
          <p:nvSpPr>
            <p:cNvPr id="213" name="TextBox 212">
              <a:extLst>
                <a:ext uri="{FF2B5EF4-FFF2-40B4-BE49-F238E27FC236}">
                  <a16:creationId xmlns:a16="http://schemas.microsoft.com/office/drawing/2014/main" id="{918DEE93-F5DD-9E20-45DD-07593992E802}"/>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895</a:t>
              </a:r>
            </a:p>
          </p:txBody>
        </p:sp>
        <p:sp>
          <p:nvSpPr>
            <p:cNvPr id="214" name="TextBox 213">
              <a:extLst>
                <a:ext uri="{FF2B5EF4-FFF2-40B4-BE49-F238E27FC236}">
                  <a16:creationId xmlns:a16="http://schemas.microsoft.com/office/drawing/2014/main" id="{AF8800A3-2EEF-1F28-D9F3-25E27D2C72D4}"/>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938</a:t>
              </a:r>
            </a:p>
          </p:txBody>
        </p:sp>
        <p:sp>
          <p:nvSpPr>
            <p:cNvPr id="215" name="TextBox 214">
              <a:extLst>
                <a:ext uri="{FF2B5EF4-FFF2-40B4-BE49-F238E27FC236}">
                  <a16:creationId xmlns:a16="http://schemas.microsoft.com/office/drawing/2014/main" id="{619EF5AD-7F6A-CF8A-6C69-31C765B7EB19}"/>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969</a:t>
              </a:r>
            </a:p>
          </p:txBody>
        </p:sp>
        <p:sp>
          <p:nvSpPr>
            <p:cNvPr id="216" name="TextBox 215">
              <a:extLst>
                <a:ext uri="{FF2B5EF4-FFF2-40B4-BE49-F238E27FC236}">
                  <a16:creationId xmlns:a16="http://schemas.microsoft.com/office/drawing/2014/main" id="{3E27596A-0C50-07B7-EE14-CD5513B2FEAE}"/>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998</a:t>
              </a:r>
            </a:p>
          </p:txBody>
        </p:sp>
      </p:grpSp>
      <p:grpSp>
        <p:nvGrpSpPr>
          <p:cNvPr id="217" name="Group 216">
            <a:extLst>
              <a:ext uri="{FF2B5EF4-FFF2-40B4-BE49-F238E27FC236}">
                <a16:creationId xmlns:a16="http://schemas.microsoft.com/office/drawing/2014/main" id="{6810396B-9A1E-5768-F64E-C839128433A1}"/>
              </a:ext>
            </a:extLst>
          </p:cNvPr>
          <p:cNvGrpSpPr/>
          <p:nvPr/>
        </p:nvGrpSpPr>
        <p:grpSpPr>
          <a:xfrm>
            <a:off x="8748719" y="5416462"/>
            <a:ext cx="3301462" cy="288147"/>
            <a:chOff x="602875" y="6225179"/>
            <a:chExt cx="3301462" cy="288147"/>
          </a:xfrm>
        </p:grpSpPr>
        <p:sp>
          <p:nvSpPr>
            <p:cNvPr id="218" name="TextBox 217">
              <a:extLst>
                <a:ext uri="{FF2B5EF4-FFF2-40B4-BE49-F238E27FC236}">
                  <a16:creationId xmlns:a16="http://schemas.microsoft.com/office/drawing/2014/main" id="{369845C1-A514-A414-B44B-29C4BF724618}"/>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17</a:t>
              </a:r>
            </a:p>
          </p:txBody>
        </p:sp>
        <p:sp>
          <p:nvSpPr>
            <p:cNvPr id="219" name="TextBox 218">
              <a:extLst>
                <a:ext uri="{FF2B5EF4-FFF2-40B4-BE49-F238E27FC236}">
                  <a16:creationId xmlns:a16="http://schemas.microsoft.com/office/drawing/2014/main" id="{48A056E2-4A45-46C1-A91D-3C08B7F12538}"/>
                </a:ext>
              </a:extLst>
            </p:cNvPr>
            <p:cNvSpPr txBox="1"/>
            <p:nvPr/>
          </p:nvSpPr>
          <p:spPr>
            <a:xfrm>
              <a:off x="3252026"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131</a:t>
              </a:r>
            </a:p>
          </p:txBody>
        </p:sp>
        <p:sp>
          <p:nvSpPr>
            <p:cNvPr id="220" name="TextBox 219">
              <a:extLst>
                <a:ext uri="{FF2B5EF4-FFF2-40B4-BE49-F238E27FC236}">
                  <a16:creationId xmlns:a16="http://schemas.microsoft.com/office/drawing/2014/main" id="{34B4C6C4-1449-2D1C-C8EC-0737BE9531D5}"/>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282</a:t>
              </a:r>
            </a:p>
          </p:txBody>
        </p:sp>
        <p:sp>
          <p:nvSpPr>
            <p:cNvPr id="221" name="TextBox 220">
              <a:extLst>
                <a:ext uri="{FF2B5EF4-FFF2-40B4-BE49-F238E27FC236}">
                  <a16:creationId xmlns:a16="http://schemas.microsoft.com/office/drawing/2014/main" id="{1F86AA42-BFAE-A725-DA98-B45F6C797904}"/>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462</a:t>
              </a:r>
            </a:p>
          </p:txBody>
        </p:sp>
        <p:sp>
          <p:nvSpPr>
            <p:cNvPr id="222" name="TextBox 221">
              <a:extLst>
                <a:ext uri="{FF2B5EF4-FFF2-40B4-BE49-F238E27FC236}">
                  <a16:creationId xmlns:a16="http://schemas.microsoft.com/office/drawing/2014/main" id="{1CAE9DF1-5D89-5D49-D36A-46CD913F314D}"/>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626</a:t>
              </a:r>
            </a:p>
          </p:txBody>
        </p:sp>
        <p:sp>
          <p:nvSpPr>
            <p:cNvPr id="223" name="TextBox 222">
              <a:extLst>
                <a:ext uri="{FF2B5EF4-FFF2-40B4-BE49-F238E27FC236}">
                  <a16:creationId xmlns:a16="http://schemas.microsoft.com/office/drawing/2014/main" id="{81097F0C-39C0-732B-AB08-15C030ADCDD7}"/>
                </a:ext>
              </a:extLst>
            </p:cNvPr>
            <p:cNvSpPr txBox="1"/>
            <p:nvPr/>
          </p:nvSpPr>
          <p:spPr>
            <a:xfrm>
              <a:off x="1927448" y="6225179"/>
              <a:ext cx="370863"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811</a:t>
              </a:r>
            </a:p>
          </p:txBody>
        </p:sp>
        <p:sp>
          <p:nvSpPr>
            <p:cNvPr id="224" name="TextBox 223">
              <a:extLst>
                <a:ext uri="{FF2B5EF4-FFF2-40B4-BE49-F238E27FC236}">
                  <a16:creationId xmlns:a16="http://schemas.microsoft.com/office/drawing/2014/main" id="{00C13DC7-07E7-3340-004D-41ED8554C326}"/>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895</a:t>
              </a:r>
            </a:p>
          </p:txBody>
        </p:sp>
        <p:sp>
          <p:nvSpPr>
            <p:cNvPr id="225" name="TextBox 224">
              <a:extLst>
                <a:ext uri="{FF2B5EF4-FFF2-40B4-BE49-F238E27FC236}">
                  <a16:creationId xmlns:a16="http://schemas.microsoft.com/office/drawing/2014/main" id="{2DB34BA5-5BC2-DDA9-9E12-3F47E72FB3BE}"/>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931</a:t>
              </a:r>
            </a:p>
          </p:txBody>
        </p:sp>
        <p:sp>
          <p:nvSpPr>
            <p:cNvPr id="226" name="TextBox 225">
              <a:extLst>
                <a:ext uri="{FF2B5EF4-FFF2-40B4-BE49-F238E27FC236}">
                  <a16:creationId xmlns:a16="http://schemas.microsoft.com/office/drawing/2014/main" id="{9E4ABC38-3029-4213-B57F-19231DC93327}"/>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971</a:t>
              </a:r>
            </a:p>
          </p:txBody>
        </p:sp>
        <p:sp>
          <p:nvSpPr>
            <p:cNvPr id="227" name="TextBox 226">
              <a:extLst>
                <a:ext uri="{FF2B5EF4-FFF2-40B4-BE49-F238E27FC236}">
                  <a16:creationId xmlns:a16="http://schemas.microsoft.com/office/drawing/2014/main" id="{0EC4C71C-9626-317F-32AC-9AB8CC1CC7BA}"/>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997</a:t>
              </a:r>
            </a:p>
          </p:txBody>
        </p:sp>
      </p:grpSp>
      <p:sp>
        <p:nvSpPr>
          <p:cNvPr id="228" name="TextBox 227">
            <a:extLst>
              <a:ext uri="{FF2B5EF4-FFF2-40B4-BE49-F238E27FC236}">
                <a16:creationId xmlns:a16="http://schemas.microsoft.com/office/drawing/2014/main" id="{6CC29EA9-92EB-5908-9E89-6474297D9AAB}"/>
              </a:ext>
            </a:extLst>
          </p:cNvPr>
          <p:cNvSpPr txBox="1"/>
          <p:nvPr/>
        </p:nvSpPr>
        <p:spPr>
          <a:xfrm>
            <a:off x="9422387" y="3218144"/>
            <a:ext cx="1560042" cy="307777"/>
          </a:xfrm>
          <a:prstGeom prst="rect">
            <a:avLst/>
          </a:prstGeom>
          <a:noFill/>
        </p:spPr>
        <p:txBody>
          <a:bodyPr wrap="none" rtlCol="0">
            <a:spAutoFit/>
          </a:bodyPr>
          <a:lstStyle/>
          <a:p>
            <a:pPr algn="ctr"/>
            <a:r>
              <a:rPr lang="ja-JP" sz="1400" b="1">
                <a:solidFill>
                  <a:schemeClr val="tx1"/>
                </a:solidFill>
              </a:rPr>
              <a:t>対数順位 p=0.39</a:t>
            </a:r>
          </a:p>
        </p:txBody>
      </p:sp>
      <p:sp>
        <p:nvSpPr>
          <p:cNvPr id="229" name="TextBox 228">
            <a:extLst>
              <a:ext uri="{FF2B5EF4-FFF2-40B4-BE49-F238E27FC236}">
                <a16:creationId xmlns:a16="http://schemas.microsoft.com/office/drawing/2014/main" id="{D4BD8860-DB9D-084C-A2DD-5F94AD844D7C}"/>
              </a:ext>
            </a:extLst>
          </p:cNvPr>
          <p:cNvSpPr txBox="1"/>
          <p:nvPr/>
        </p:nvSpPr>
        <p:spPr>
          <a:xfrm>
            <a:off x="8223186" y="5162806"/>
            <a:ext cx="628698" cy="307777"/>
          </a:xfrm>
          <a:prstGeom prst="rect">
            <a:avLst/>
          </a:prstGeom>
          <a:noFill/>
        </p:spPr>
        <p:txBody>
          <a:bodyPr wrap="none" rtlCol="0">
            <a:spAutoFit/>
          </a:bodyPr>
          <a:lstStyle/>
          <a:p>
            <a:pPr algn="r"/>
            <a:r>
              <a:rPr lang="ja-JP" sz="1400">
                <a:solidFill>
                  <a:schemeClr val="accent6"/>
                </a:solidFill>
              </a:rPr>
              <a:t>A + B</a:t>
            </a:r>
          </a:p>
        </p:txBody>
      </p:sp>
      <p:sp>
        <p:nvSpPr>
          <p:cNvPr id="230" name="TextBox 229">
            <a:extLst>
              <a:ext uri="{FF2B5EF4-FFF2-40B4-BE49-F238E27FC236}">
                <a16:creationId xmlns:a16="http://schemas.microsoft.com/office/drawing/2014/main" id="{0D10CB14-3136-1A90-B328-E63F4F7652D4}"/>
              </a:ext>
            </a:extLst>
          </p:cNvPr>
          <p:cNvSpPr txBox="1"/>
          <p:nvPr/>
        </p:nvSpPr>
        <p:spPr>
          <a:xfrm>
            <a:off x="8203950" y="5416462"/>
            <a:ext cx="647934" cy="307777"/>
          </a:xfrm>
          <a:prstGeom prst="rect">
            <a:avLst/>
          </a:prstGeom>
          <a:noFill/>
        </p:spPr>
        <p:txBody>
          <a:bodyPr wrap="none" rtlCol="0">
            <a:spAutoFit/>
          </a:bodyPr>
          <a:lstStyle/>
          <a:p>
            <a:pPr algn="r"/>
            <a:r>
              <a:rPr lang="ja-JP" sz="1400">
                <a:solidFill>
                  <a:schemeClr val="accent1"/>
                </a:solidFill>
              </a:rPr>
              <a:t>C + D</a:t>
            </a:r>
          </a:p>
        </p:txBody>
      </p:sp>
      <p:grpSp>
        <p:nvGrpSpPr>
          <p:cNvPr id="231" name="Group 230">
            <a:extLst>
              <a:ext uri="{FF2B5EF4-FFF2-40B4-BE49-F238E27FC236}">
                <a16:creationId xmlns:a16="http://schemas.microsoft.com/office/drawing/2014/main" id="{D1C015D9-E4CC-D058-5506-6ECDA8C60F4C}"/>
              </a:ext>
            </a:extLst>
          </p:cNvPr>
          <p:cNvGrpSpPr/>
          <p:nvPr/>
        </p:nvGrpSpPr>
        <p:grpSpPr>
          <a:xfrm>
            <a:off x="5096259" y="4012274"/>
            <a:ext cx="1627024" cy="523220"/>
            <a:chOff x="4972874" y="3613452"/>
            <a:chExt cx="1627024" cy="523220"/>
          </a:xfrm>
        </p:grpSpPr>
        <p:cxnSp>
          <p:nvCxnSpPr>
            <p:cNvPr id="232" name="Straight Connector 231">
              <a:extLst>
                <a:ext uri="{FF2B5EF4-FFF2-40B4-BE49-F238E27FC236}">
                  <a16:creationId xmlns:a16="http://schemas.microsoft.com/office/drawing/2014/main" id="{3607CDC3-2A3A-BE3A-80C1-4E3624F9EC06}"/>
                </a:ext>
              </a:extLst>
            </p:cNvPr>
            <p:cNvCxnSpPr>
              <a:cxnSpLocks/>
            </p:cNvCxnSpPr>
            <p:nvPr/>
          </p:nvCxnSpPr>
          <p:spPr>
            <a:xfrm>
              <a:off x="4972874" y="3777310"/>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DEA9009-6B01-7D85-5CE5-F46BC8FA7071}"/>
                </a:ext>
              </a:extLst>
            </p:cNvPr>
            <p:cNvCxnSpPr>
              <a:cxnSpLocks/>
            </p:cNvCxnSpPr>
            <p:nvPr/>
          </p:nvCxnSpPr>
          <p:spPr>
            <a:xfrm>
              <a:off x="4972874" y="3959575"/>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92FA3C24-55BD-CD3C-7D0F-1796FDDB07BE}"/>
                </a:ext>
              </a:extLst>
            </p:cNvPr>
            <p:cNvSpPr txBox="1"/>
            <p:nvPr/>
          </p:nvSpPr>
          <p:spPr>
            <a:xfrm>
              <a:off x="5212980" y="3613452"/>
              <a:ext cx="1386918" cy="523220"/>
            </a:xfrm>
            <a:prstGeom prst="rect">
              <a:avLst/>
            </a:prstGeom>
            <a:noFill/>
          </p:spPr>
          <p:txBody>
            <a:bodyPr wrap="none" rtlCol="0">
              <a:spAutoFit/>
            </a:bodyPr>
            <a:lstStyle/>
            <a:p>
              <a:r>
                <a:rPr lang="ja-JP" sz="1400">
                  <a:solidFill>
                    <a:schemeClr val="tx1"/>
                  </a:solidFill>
                </a:rPr>
                <a:t>A + C：CEA</a:t>
              </a:r>
            </a:p>
            <a:p>
              <a:r>
                <a:rPr lang="ja-JP" sz="1400">
                  <a:solidFill>
                    <a:schemeClr val="tx1"/>
                  </a:solidFill>
                </a:rPr>
                <a:t>B + D：CEAなし</a:t>
              </a:r>
            </a:p>
          </p:txBody>
        </p:sp>
      </p:grpSp>
      <p:sp>
        <p:nvSpPr>
          <p:cNvPr id="235" name="Graphic 619">
            <a:extLst>
              <a:ext uri="{FF2B5EF4-FFF2-40B4-BE49-F238E27FC236}">
                <a16:creationId xmlns:a16="http://schemas.microsoft.com/office/drawing/2014/main" id="{C29C1F16-4DC5-1745-123C-BB2C9D35F8EA}"/>
              </a:ext>
            </a:extLst>
          </p:cNvPr>
          <p:cNvSpPr/>
          <p:nvPr/>
        </p:nvSpPr>
        <p:spPr>
          <a:xfrm>
            <a:off x="5010776" y="2243796"/>
            <a:ext cx="2958751" cy="666000"/>
          </a:xfrm>
          <a:custGeom>
            <a:avLst/>
            <a:gdLst>
              <a:gd name="connsiteX0" fmla="*/ 3675841 w 3675840"/>
              <a:gd name="connsiteY0" fmla="*/ 893114 h 893113"/>
              <a:gd name="connsiteX1" fmla="*/ 3290878 w 3675840"/>
              <a:gd name="connsiteY1" fmla="*/ 893114 h 893113"/>
              <a:gd name="connsiteX2" fmla="*/ 3290878 w 3675840"/>
              <a:gd name="connsiteY2" fmla="*/ 842519 h 893113"/>
              <a:gd name="connsiteX3" fmla="*/ 3262284 w 3675840"/>
              <a:gd name="connsiteY3" fmla="*/ 842519 h 893113"/>
              <a:gd name="connsiteX4" fmla="*/ 3262284 w 3675840"/>
              <a:gd name="connsiteY4" fmla="*/ 811721 h 893113"/>
              <a:gd name="connsiteX5" fmla="*/ 3143498 w 3675840"/>
              <a:gd name="connsiteY5" fmla="*/ 811721 h 893113"/>
              <a:gd name="connsiteX6" fmla="*/ 3143498 w 3675840"/>
              <a:gd name="connsiteY6" fmla="*/ 791924 h 893113"/>
              <a:gd name="connsiteX7" fmla="*/ 3097301 w 3675840"/>
              <a:gd name="connsiteY7" fmla="*/ 791924 h 893113"/>
              <a:gd name="connsiteX8" fmla="*/ 3097301 w 3675840"/>
              <a:gd name="connsiteY8" fmla="*/ 783125 h 893113"/>
              <a:gd name="connsiteX9" fmla="*/ 3057706 w 3675840"/>
              <a:gd name="connsiteY9" fmla="*/ 783125 h 893113"/>
              <a:gd name="connsiteX10" fmla="*/ 3057706 w 3675840"/>
              <a:gd name="connsiteY10" fmla="*/ 761127 h 893113"/>
              <a:gd name="connsiteX11" fmla="*/ 2989507 w 3675840"/>
              <a:gd name="connsiteY11" fmla="*/ 761127 h 893113"/>
              <a:gd name="connsiteX12" fmla="*/ 2989507 w 3675840"/>
              <a:gd name="connsiteY12" fmla="*/ 739129 h 893113"/>
              <a:gd name="connsiteX13" fmla="*/ 2857519 w 3675840"/>
              <a:gd name="connsiteY13" fmla="*/ 739129 h 893113"/>
              <a:gd name="connsiteX14" fmla="*/ 2857519 w 3675840"/>
              <a:gd name="connsiteY14" fmla="*/ 728129 h 893113"/>
              <a:gd name="connsiteX15" fmla="*/ 2802531 w 3675840"/>
              <a:gd name="connsiteY15" fmla="*/ 728129 h 893113"/>
              <a:gd name="connsiteX16" fmla="*/ 2802531 w 3675840"/>
              <a:gd name="connsiteY16" fmla="*/ 703932 h 893113"/>
              <a:gd name="connsiteX17" fmla="*/ 2617746 w 3675840"/>
              <a:gd name="connsiteY17" fmla="*/ 703932 h 893113"/>
              <a:gd name="connsiteX18" fmla="*/ 2617746 w 3675840"/>
              <a:gd name="connsiteY18" fmla="*/ 681934 h 893113"/>
              <a:gd name="connsiteX19" fmla="*/ 2494559 w 3675840"/>
              <a:gd name="connsiteY19" fmla="*/ 681934 h 893113"/>
              <a:gd name="connsiteX20" fmla="*/ 2494559 w 3675840"/>
              <a:gd name="connsiteY20" fmla="*/ 670935 h 893113"/>
              <a:gd name="connsiteX21" fmla="*/ 2391166 w 3675840"/>
              <a:gd name="connsiteY21" fmla="*/ 670935 h 893113"/>
              <a:gd name="connsiteX22" fmla="*/ 2391166 w 3675840"/>
              <a:gd name="connsiteY22" fmla="*/ 651137 h 893113"/>
              <a:gd name="connsiteX23" fmla="*/ 2342769 w 3675840"/>
              <a:gd name="connsiteY23" fmla="*/ 651137 h 893113"/>
              <a:gd name="connsiteX24" fmla="*/ 2342769 w 3675840"/>
              <a:gd name="connsiteY24" fmla="*/ 620339 h 893113"/>
              <a:gd name="connsiteX25" fmla="*/ 2296582 w 3675840"/>
              <a:gd name="connsiteY25" fmla="*/ 620339 h 893113"/>
              <a:gd name="connsiteX26" fmla="*/ 2296582 w 3675840"/>
              <a:gd name="connsiteY26" fmla="*/ 591743 h 893113"/>
              <a:gd name="connsiteX27" fmla="*/ 2243785 w 3675840"/>
              <a:gd name="connsiteY27" fmla="*/ 591743 h 893113"/>
              <a:gd name="connsiteX28" fmla="*/ 2243785 w 3675840"/>
              <a:gd name="connsiteY28" fmla="*/ 574144 h 893113"/>
              <a:gd name="connsiteX29" fmla="*/ 2223983 w 3675840"/>
              <a:gd name="connsiteY29" fmla="*/ 574144 h 893113"/>
              <a:gd name="connsiteX30" fmla="*/ 2223983 w 3675840"/>
              <a:gd name="connsiteY30" fmla="*/ 556546 h 893113"/>
              <a:gd name="connsiteX31" fmla="*/ 2188788 w 3675840"/>
              <a:gd name="connsiteY31" fmla="*/ 556546 h 893113"/>
              <a:gd name="connsiteX32" fmla="*/ 2188788 w 3675840"/>
              <a:gd name="connsiteY32" fmla="*/ 543347 h 893113"/>
              <a:gd name="connsiteX33" fmla="*/ 2045799 w 3675840"/>
              <a:gd name="connsiteY33" fmla="*/ 543347 h 893113"/>
              <a:gd name="connsiteX34" fmla="*/ 2045799 w 3675840"/>
              <a:gd name="connsiteY34" fmla="*/ 534548 h 893113"/>
              <a:gd name="connsiteX35" fmla="*/ 2023805 w 3675840"/>
              <a:gd name="connsiteY35" fmla="*/ 534548 h 893113"/>
              <a:gd name="connsiteX36" fmla="*/ 2023805 w 3675840"/>
              <a:gd name="connsiteY36" fmla="*/ 516950 h 893113"/>
              <a:gd name="connsiteX37" fmla="*/ 1946815 w 3675840"/>
              <a:gd name="connsiteY37" fmla="*/ 516950 h 893113"/>
              <a:gd name="connsiteX38" fmla="*/ 1946815 w 3675840"/>
              <a:gd name="connsiteY38" fmla="*/ 486153 h 893113"/>
              <a:gd name="connsiteX39" fmla="*/ 1863223 w 3675840"/>
              <a:gd name="connsiteY39" fmla="*/ 486153 h 893113"/>
              <a:gd name="connsiteX40" fmla="*/ 1863223 w 3675840"/>
              <a:gd name="connsiteY40" fmla="*/ 472954 h 893113"/>
              <a:gd name="connsiteX41" fmla="*/ 1817027 w 3675840"/>
              <a:gd name="connsiteY41" fmla="*/ 472954 h 893113"/>
              <a:gd name="connsiteX42" fmla="*/ 1817027 w 3675840"/>
              <a:gd name="connsiteY42" fmla="*/ 461955 h 893113"/>
              <a:gd name="connsiteX43" fmla="*/ 1781823 w 3675840"/>
              <a:gd name="connsiteY43" fmla="*/ 461955 h 893113"/>
              <a:gd name="connsiteX44" fmla="*/ 1781823 w 3675840"/>
              <a:gd name="connsiteY44" fmla="*/ 444357 h 893113"/>
              <a:gd name="connsiteX45" fmla="*/ 1746628 w 3675840"/>
              <a:gd name="connsiteY45" fmla="*/ 444357 h 893113"/>
              <a:gd name="connsiteX46" fmla="*/ 1746628 w 3675840"/>
              <a:gd name="connsiteY46" fmla="*/ 431159 h 893113"/>
              <a:gd name="connsiteX47" fmla="*/ 1685039 w 3675840"/>
              <a:gd name="connsiteY47" fmla="*/ 431159 h 893113"/>
              <a:gd name="connsiteX48" fmla="*/ 1685039 w 3675840"/>
              <a:gd name="connsiteY48" fmla="*/ 411360 h 893113"/>
              <a:gd name="connsiteX49" fmla="*/ 1594847 w 3675840"/>
              <a:gd name="connsiteY49" fmla="*/ 411360 h 893113"/>
              <a:gd name="connsiteX50" fmla="*/ 1594847 w 3675840"/>
              <a:gd name="connsiteY50" fmla="*/ 384962 h 893113"/>
              <a:gd name="connsiteX51" fmla="*/ 1515656 w 3675840"/>
              <a:gd name="connsiteY51" fmla="*/ 384962 h 893113"/>
              <a:gd name="connsiteX52" fmla="*/ 1515656 w 3675840"/>
              <a:gd name="connsiteY52" fmla="*/ 376163 h 893113"/>
              <a:gd name="connsiteX53" fmla="*/ 1498054 w 3675840"/>
              <a:gd name="connsiteY53" fmla="*/ 376163 h 893113"/>
              <a:gd name="connsiteX54" fmla="*/ 1498054 w 3675840"/>
              <a:gd name="connsiteY54" fmla="*/ 360765 h 893113"/>
              <a:gd name="connsiteX55" fmla="*/ 1436465 w 3675840"/>
              <a:gd name="connsiteY55" fmla="*/ 360765 h 893113"/>
              <a:gd name="connsiteX56" fmla="*/ 1436465 w 3675840"/>
              <a:gd name="connsiteY56" fmla="*/ 345366 h 893113"/>
              <a:gd name="connsiteX57" fmla="*/ 1374867 w 3675840"/>
              <a:gd name="connsiteY57" fmla="*/ 345366 h 893113"/>
              <a:gd name="connsiteX58" fmla="*/ 1374867 w 3675840"/>
              <a:gd name="connsiteY58" fmla="*/ 329968 h 893113"/>
              <a:gd name="connsiteX59" fmla="*/ 1297877 w 3675840"/>
              <a:gd name="connsiteY59" fmla="*/ 329968 h 893113"/>
              <a:gd name="connsiteX60" fmla="*/ 1297877 w 3675840"/>
              <a:gd name="connsiteY60" fmla="*/ 307970 h 893113"/>
              <a:gd name="connsiteX61" fmla="*/ 1220886 w 3675840"/>
              <a:gd name="connsiteY61" fmla="*/ 307970 h 893113"/>
              <a:gd name="connsiteX62" fmla="*/ 1220886 w 3675840"/>
              <a:gd name="connsiteY62" fmla="*/ 285972 h 893113"/>
              <a:gd name="connsiteX63" fmla="*/ 1203284 w 3675840"/>
              <a:gd name="connsiteY63" fmla="*/ 285972 h 893113"/>
              <a:gd name="connsiteX64" fmla="*/ 1203284 w 3675840"/>
              <a:gd name="connsiteY64" fmla="*/ 279373 h 893113"/>
              <a:gd name="connsiteX65" fmla="*/ 1181281 w 3675840"/>
              <a:gd name="connsiteY65" fmla="*/ 279373 h 893113"/>
              <a:gd name="connsiteX66" fmla="*/ 1181281 w 3675840"/>
              <a:gd name="connsiteY66" fmla="*/ 266174 h 893113"/>
              <a:gd name="connsiteX67" fmla="*/ 1011898 w 3675840"/>
              <a:gd name="connsiteY67" fmla="*/ 266174 h 893113"/>
              <a:gd name="connsiteX68" fmla="*/ 1011898 w 3675840"/>
              <a:gd name="connsiteY68" fmla="*/ 233178 h 893113"/>
              <a:gd name="connsiteX69" fmla="*/ 954710 w 3675840"/>
              <a:gd name="connsiteY69" fmla="*/ 233178 h 893113"/>
              <a:gd name="connsiteX70" fmla="*/ 954710 w 3675840"/>
              <a:gd name="connsiteY70" fmla="*/ 219979 h 893113"/>
              <a:gd name="connsiteX71" fmla="*/ 904112 w 3675840"/>
              <a:gd name="connsiteY71" fmla="*/ 219979 h 893113"/>
              <a:gd name="connsiteX72" fmla="*/ 904112 w 3675840"/>
              <a:gd name="connsiteY72" fmla="*/ 193581 h 893113"/>
              <a:gd name="connsiteX73" fmla="*/ 851318 w 3675840"/>
              <a:gd name="connsiteY73" fmla="*/ 193581 h 893113"/>
              <a:gd name="connsiteX74" fmla="*/ 851318 w 3675840"/>
              <a:gd name="connsiteY74" fmla="*/ 184782 h 893113"/>
              <a:gd name="connsiteX75" fmla="*/ 813921 w 3675840"/>
              <a:gd name="connsiteY75" fmla="*/ 184782 h 893113"/>
              <a:gd name="connsiteX76" fmla="*/ 813921 w 3675840"/>
              <a:gd name="connsiteY76" fmla="*/ 167184 h 893113"/>
              <a:gd name="connsiteX77" fmla="*/ 754527 w 3675840"/>
              <a:gd name="connsiteY77" fmla="*/ 167184 h 893113"/>
              <a:gd name="connsiteX78" fmla="*/ 754527 w 3675840"/>
              <a:gd name="connsiteY78" fmla="*/ 156185 h 893113"/>
              <a:gd name="connsiteX79" fmla="*/ 677534 w 3675840"/>
              <a:gd name="connsiteY79" fmla="*/ 156185 h 893113"/>
              <a:gd name="connsiteX80" fmla="*/ 677534 w 3675840"/>
              <a:gd name="connsiteY80" fmla="*/ 136387 h 893113"/>
              <a:gd name="connsiteX81" fmla="*/ 618140 w 3675840"/>
              <a:gd name="connsiteY81" fmla="*/ 136387 h 893113"/>
              <a:gd name="connsiteX82" fmla="*/ 618140 w 3675840"/>
              <a:gd name="connsiteY82" fmla="*/ 114389 h 893113"/>
              <a:gd name="connsiteX83" fmla="*/ 523549 w 3675840"/>
              <a:gd name="connsiteY83" fmla="*/ 114389 h 893113"/>
              <a:gd name="connsiteX84" fmla="*/ 523549 w 3675840"/>
              <a:gd name="connsiteY84" fmla="*/ 96791 h 893113"/>
              <a:gd name="connsiteX85" fmla="*/ 494952 w 3675840"/>
              <a:gd name="connsiteY85" fmla="*/ 96791 h 893113"/>
              <a:gd name="connsiteX86" fmla="*/ 494952 w 3675840"/>
              <a:gd name="connsiteY86" fmla="*/ 81392 h 893113"/>
              <a:gd name="connsiteX87" fmla="*/ 415760 w 3675840"/>
              <a:gd name="connsiteY87" fmla="*/ 81392 h 893113"/>
              <a:gd name="connsiteX88" fmla="*/ 415760 w 3675840"/>
              <a:gd name="connsiteY88" fmla="*/ 52795 h 893113"/>
              <a:gd name="connsiteX89" fmla="*/ 299171 w 3675840"/>
              <a:gd name="connsiteY89" fmla="*/ 52795 h 893113"/>
              <a:gd name="connsiteX90" fmla="*/ 299171 w 3675840"/>
              <a:gd name="connsiteY90" fmla="*/ 37396 h 893113"/>
              <a:gd name="connsiteX91" fmla="*/ 219979 w 3675840"/>
              <a:gd name="connsiteY91" fmla="*/ 37396 h 893113"/>
              <a:gd name="connsiteX92" fmla="*/ 219979 w 3675840"/>
              <a:gd name="connsiteY92" fmla="*/ 24197 h 893113"/>
              <a:gd name="connsiteX93" fmla="*/ 140786 w 3675840"/>
              <a:gd name="connsiteY93" fmla="*/ 24197 h 893113"/>
              <a:gd name="connsiteX94" fmla="*/ 140786 w 3675840"/>
              <a:gd name="connsiteY94" fmla="*/ 6599 h 893113"/>
              <a:gd name="connsiteX95" fmla="*/ 68193 w 3675840"/>
              <a:gd name="connsiteY95" fmla="*/ 6599 h 893113"/>
              <a:gd name="connsiteX96" fmla="*/ 68193 w 3675840"/>
              <a:gd name="connsiteY96" fmla="*/ 0 h 893113"/>
              <a:gd name="connsiteX97" fmla="*/ 0 w 3675840"/>
              <a:gd name="connsiteY97" fmla="*/ 0 h 89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75840" h="893113">
                <a:moveTo>
                  <a:pt x="3675841" y="893114"/>
                </a:moveTo>
                <a:lnTo>
                  <a:pt x="3290878" y="893114"/>
                </a:lnTo>
                <a:lnTo>
                  <a:pt x="3290878" y="842519"/>
                </a:lnTo>
                <a:lnTo>
                  <a:pt x="3262284" y="842519"/>
                </a:lnTo>
                <a:lnTo>
                  <a:pt x="3262284" y="811721"/>
                </a:lnTo>
                <a:lnTo>
                  <a:pt x="3143498" y="811721"/>
                </a:lnTo>
                <a:lnTo>
                  <a:pt x="3143498" y="791924"/>
                </a:lnTo>
                <a:lnTo>
                  <a:pt x="3097301" y="791924"/>
                </a:lnTo>
                <a:lnTo>
                  <a:pt x="3097301" y="783125"/>
                </a:lnTo>
                <a:lnTo>
                  <a:pt x="3057706" y="783125"/>
                </a:lnTo>
                <a:lnTo>
                  <a:pt x="3057706" y="761127"/>
                </a:lnTo>
                <a:lnTo>
                  <a:pt x="2989507" y="761127"/>
                </a:lnTo>
                <a:lnTo>
                  <a:pt x="2989507" y="739129"/>
                </a:lnTo>
                <a:lnTo>
                  <a:pt x="2857519" y="739129"/>
                </a:lnTo>
                <a:lnTo>
                  <a:pt x="2857519" y="728129"/>
                </a:lnTo>
                <a:lnTo>
                  <a:pt x="2802531" y="728129"/>
                </a:lnTo>
                <a:lnTo>
                  <a:pt x="2802531" y="703932"/>
                </a:lnTo>
                <a:lnTo>
                  <a:pt x="2617746" y="703932"/>
                </a:lnTo>
                <a:lnTo>
                  <a:pt x="2617746" y="681934"/>
                </a:lnTo>
                <a:lnTo>
                  <a:pt x="2494559" y="681934"/>
                </a:lnTo>
                <a:lnTo>
                  <a:pt x="2494559" y="670935"/>
                </a:lnTo>
                <a:lnTo>
                  <a:pt x="2391166" y="670935"/>
                </a:lnTo>
                <a:lnTo>
                  <a:pt x="2391166" y="651137"/>
                </a:lnTo>
                <a:lnTo>
                  <a:pt x="2342769" y="651137"/>
                </a:lnTo>
                <a:lnTo>
                  <a:pt x="2342769" y="620339"/>
                </a:lnTo>
                <a:lnTo>
                  <a:pt x="2296582" y="620339"/>
                </a:lnTo>
                <a:lnTo>
                  <a:pt x="2296582" y="591743"/>
                </a:lnTo>
                <a:lnTo>
                  <a:pt x="2243785" y="591743"/>
                </a:lnTo>
                <a:lnTo>
                  <a:pt x="2243785" y="574144"/>
                </a:lnTo>
                <a:lnTo>
                  <a:pt x="2223983" y="574144"/>
                </a:lnTo>
                <a:lnTo>
                  <a:pt x="2223983" y="556546"/>
                </a:lnTo>
                <a:lnTo>
                  <a:pt x="2188788" y="556546"/>
                </a:lnTo>
                <a:lnTo>
                  <a:pt x="2188788" y="543347"/>
                </a:lnTo>
                <a:lnTo>
                  <a:pt x="2045799" y="543347"/>
                </a:lnTo>
                <a:lnTo>
                  <a:pt x="2045799" y="534548"/>
                </a:lnTo>
                <a:lnTo>
                  <a:pt x="2023805" y="534548"/>
                </a:lnTo>
                <a:lnTo>
                  <a:pt x="2023805" y="516950"/>
                </a:lnTo>
                <a:lnTo>
                  <a:pt x="1946815" y="516950"/>
                </a:lnTo>
                <a:lnTo>
                  <a:pt x="1946815" y="486153"/>
                </a:lnTo>
                <a:lnTo>
                  <a:pt x="1863223" y="486153"/>
                </a:lnTo>
                <a:lnTo>
                  <a:pt x="1863223" y="472954"/>
                </a:lnTo>
                <a:lnTo>
                  <a:pt x="1817027" y="472954"/>
                </a:lnTo>
                <a:lnTo>
                  <a:pt x="1817027" y="461955"/>
                </a:lnTo>
                <a:lnTo>
                  <a:pt x="1781823" y="461955"/>
                </a:lnTo>
                <a:lnTo>
                  <a:pt x="1781823" y="444357"/>
                </a:lnTo>
                <a:lnTo>
                  <a:pt x="1746628" y="444357"/>
                </a:lnTo>
                <a:lnTo>
                  <a:pt x="1746628" y="431159"/>
                </a:lnTo>
                <a:lnTo>
                  <a:pt x="1685039" y="431159"/>
                </a:lnTo>
                <a:lnTo>
                  <a:pt x="1685039" y="411360"/>
                </a:lnTo>
                <a:lnTo>
                  <a:pt x="1594847" y="411360"/>
                </a:lnTo>
                <a:lnTo>
                  <a:pt x="1594847" y="384962"/>
                </a:lnTo>
                <a:lnTo>
                  <a:pt x="1515656" y="384962"/>
                </a:lnTo>
                <a:lnTo>
                  <a:pt x="1515656" y="376163"/>
                </a:lnTo>
                <a:lnTo>
                  <a:pt x="1498054" y="376163"/>
                </a:lnTo>
                <a:lnTo>
                  <a:pt x="1498054" y="360765"/>
                </a:lnTo>
                <a:lnTo>
                  <a:pt x="1436465" y="360765"/>
                </a:lnTo>
                <a:lnTo>
                  <a:pt x="1436465" y="345366"/>
                </a:lnTo>
                <a:lnTo>
                  <a:pt x="1374867" y="345366"/>
                </a:lnTo>
                <a:lnTo>
                  <a:pt x="1374867" y="329968"/>
                </a:lnTo>
                <a:lnTo>
                  <a:pt x="1297877" y="329968"/>
                </a:lnTo>
                <a:lnTo>
                  <a:pt x="1297877" y="307970"/>
                </a:lnTo>
                <a:lnTo>
                  <a:pt x="1220886" y="307970"/>
                </a:lnTo>
                <a:lnTo>
                  <a:pt x="1220886" y="285972"/>
                </a:lnTo>
                <a:lnTo>
                  <a:pt x="1203284" y="285972"/>
                </a:lnTo>
                <a:lnTo>
                  <a:pt x="1203284" y="279373"/>
                </a:lnTo>
                <a:lnTo>
                  <a:pt x="1181281" y="279373"/>
                </a:lnTo>
                <a:lnTo>
                  <a:pt x="1181281" y="266174"/>
                </a:lnTo>
                <a:lnTo>
                  <a:pt x="1011898" y="266174"/>
                </a:lnTo>
                <a:lnTo>
                  <a:pt x="1011898" y="233178"/>
                </a:lnTo>
                <a:lnTo>
                  <a:pt x="954710" y="233178"/>
                </a:lnTo>
                <a:lnTo>
                  <a:pt x="954710" y="219979"/>
                </a:lnTo>
                <a:lnTo>
                  <a:pt x="904112" y="219979"/>
                </a:lnTo>
                <a:lnTo>
                  <a:pt x="904112" y="193581"/>
                </a:lnTo>
                <a:lnTo>
                  <a:pt x="851318" y="193581"/>
                </a:lnTo>
                <a:lnTo>
                  <a:pt x="851318" y="184782"/>
                </a:lnTo>
                <a:lnTo>
                  <a:pt x="813921" y="184782"/>
                </a:lnTo>
                <a:lnTo>
                  <a:pt x="813921" y="167184"/>
                </a:lnTo>
                <a:lnTo>
                  <a:pt x="754527" y="167184"/>
                </a:lnTo>
                <a:lnTo>
                  <a:pt x="754527" y="156185"/>
                </a:lnTo>
                <a:lnTo>
                  <a:pt x="677534" y="156185"/>
                </a:lnTo>
                <a:lnTo>
                  <a:pt x="677534" y="136387"/>
                </a:lnTo>
                <a:lnTo>
                  <a:pt x="618140" y="136387"/>
                </a:lnTo>
                <a:lnTo>
                  <a:pt x="618140" y="114389"/>
                </a:lnTo>
                <a:lnTo>
                  <a:pt x="523549" y="114389"/>
                </a:lnTo>
                <a:lnTo>
                  <a:pt x="523549" y="96791"/>
                </a:lnTo>
                <a:lnTo>
                  <a:pt x="494952" y="96791"/>
                </a:lnTo>
                <a:lnTo>
                  <a:pt x="494952" y="81392"/>
                </a:lnTo>
                <a:lnTo>
                  <a:pt x="415760" y="81392"/>
                </a:lnTo>
                <a:lnTo>
                  <a:pt x="415760" y="52795"/>
                </a:lnTo>
                <a:lnTo>
                  <a:pt x="299171" y="52795"/>
                </a:lnTo>
                <a:lnTo>
                  <a:pt x="299171" y="37396"/>
                </a:lnTo>
                <a:lnTo>
                  <a:pt x="219979" y="37396"/>
                </a:lnTo>
                <a:lnTo>
                  <a:pt x="219979" y="24197"/>
                </a:lnTo>
                <a:lnTo>
                  <a:pt x="140786" y="24197"/>
                </a:lnTo>
                <a:lnTo>
                  <a:pt x="140786" y="6599"/>
                </a:lnTo>
                <a:lnTo>
                  <a:pt x="68193" y="6599"/>
                </a:lnTo>
                <a:lnTo>
                  <a:pt x="6819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6" name="Graphic 622">
            <a:extLst>
              <a:ext uri="{FF2B5EF4-FFF2-40B4-BE49-F238E27FC236}">
                <a16:creationId xmlns:a16="http://schemas.microsoft.com/office/drawing/2014/main" id="{00995E9A-594A-9BB2-0B51-00F926B9D3F8}"/>
              </a:ext>
            </a:extLst>
          </p:cNvPr>
          <p:cNvSpPr/>
          <p:nvPr/>
        </p:nvSpPr>
        <p:spPr>
          <a:xfrm>
            <a:off x="5021107" y="2255746"/>
            <a:ext cx="2958745" cy="684000"/>
          </a:xfrm>
          <a:custGeom>
            <a:avLst/>
            <a:gdLst>
              <a:gd name="connsiteX0" fmla="*/ 3678041 w 3678040"/>
              <a:gd name="connsiteY0" fmla="*/ 934909 h 934909"/>
              <a:gd name="connsiteX1" fmla="*/ 3374469 w 3678040"/>
              <a:gd name="connsiteY1" fmla="*/ 934909 h 934909"/>
              <a:gd name="connsiteX2" fmla="*/ 3374469 w 3678040"/>
              <a:gd name="connsiteY2" fmla="*/ 897513 h 934909"/>
              <a:gd name="connsiteX3" fmla="*/ 3271085 w 3678040"/>
              <a:gd name="connsiteY3" fmla="*/ 897513 h 934909"/>
              <a:gd name="connsiteX4" fmla="*/ 3271085 w 3678040"/>
              <a:gd name="connsiteY4" fmla="*/ 884314 h 934909"/>
              <a:gd name="connsiteX5" fmla="*/ 3123695 w 3678040"/>
              <a:gd name="connsiteY5" fmla="*/ 884314 h 934909"/>
              <a:gd name="connsiteX6" fmla="*/ 3123695 w 3678040"/>
              <a:gd name="connsiteY6" fmla="*/ 849118 h 934909"/>
              <a:gd name="connsiteX7" fmla="*/ 3095101 w 3678040"/>
              <a:gd name="connsiteY7" fmla="*/ 849118 h 934909"/>
              <a:gd name="connsiteX8" fmla="*/ 3095101 w 3678040"/>
              <a:gd name="connsiteY8" fmla="*/ 820521 h 934909"/>
              <a:gd name="connsiteX9" fmla="*/ 2974115 w 3678040"/>
              <a:gd name="connsiteY9" fmla="*/ 820521 h 934909"/>
              <a:gd name="connsiteX10" fmla="*/ 2974115 w 3678040"/>
              <a:gd name="connsiteY10" fmla="*/ 802922 h 934909"/>
              <a:gd name="connsiteX11" fmla="*/ 2877322 w 3678040"/>
              <a:gd name="connsiteY11" fmla="*/ 802922 h 934909"/>
              <a:gd name="connsiteX12" fmla="*/ 2877322 w 3678040"/>
              <a:gd name="connsiteY12" fmla="*/ 785324 h 934909"/>
              <a:gd name="connsiteX13" fmla="*/ 2707939 w 3678040"/>
              <a:gd name="connsiteY13" fmla="*/ 785324 h 934909"/>
              <a:gd name="connsiteX14" fmla="*/ 2707939 w 3678040"/>
              <a:gd name="connsiteY14" fmla="*/ 765526 h 934909"/>
              <a:gd name="connsiteX15" fmla="*/ 2694737 w 3678040"/>
              <a:gd name="connsiteY15" fmla="*/ 765526 h 934909"/>
              <a:gd name="connsiteX16" fmla="*/ 2694737 w 3678040"/>
              <a:gd name="connsiteY16" fmla="*/ 743528 h 934909"/>
              <a:gd name="connsiteX17" fmla="*/ 2644140 w 3678040"/>
              <a:gd name="connsiteY17" fmla="*/ 743528 h 934909"/>
              <a:gd name="connsiteX18" fmla="*/ 2644140 w 3678040"/>
              <a:gd name="connsiteY18" fmla="*/ 730329 h 934909"/>
              <a:gd name="connsiteX19" fmla="*/ 2617746 w 3678040"/>
              <a:gd name="connsiteY19" fmla="*/ 730329 h 934909"/>
              <a:gd name="connsiteX20" fmla="*/ 2617746 w 3678040"/>
              <a:gd name="connsiteY20" fmla="*/ 721530 h 934909"/>
              <a:gd name="connsiteX21" fmla="*/ 2586952 w 3678040"/>
              <a:gd name="connsiteY21" fmla="*/ 721530 h 934909"/>
              <a:gd name="connsiteX22" fmla="*/ 2586952 w 3678040"/>
              <a:gd name="connsiteY22" fmla="*/ 708331 h 934909"/>
              <a:gd name="connsiteX23" fmla="*/ 2520953 w 3678040"/>
              <a:gd name="connsiteY23" fmla="*/ 708331 h 934909"/>
              <a:gd name="connsiteX24" fmla="*/ 2520953 w 3678040"/>
              <a:gd name="connsiteY24" fmla="*/ 695133 h 934909"/>
              <a:gd name="connsiteX25" fmla="*/ 2457164 w 3678040"/>
              <a:gd name="connsiteY25" fmla="*/ 695133 h 934909"/>
              <a:gd name="connsiteX26" fmla="*/ 2457164 w 3678040"/>
              <a:gd name="connsiteY26" fmla="*/ 675335 h 934909"/>
              <a:gd name="connsiteX27" fmla="*/ 2347170 w 3678040"/>
              <a:gd name="connsiteY27" fmla="*/ 675335 h 934909"/>
              <a:gd name="connsiteX28" fmla="*/ 2347170 w 3678040"/>
              <a:gd name="connsiteY28" fmla="*/ 655536 h 934909"/>
              <a:gd name="connsiteX29" fmla="*/ 2210791 w 3678040"/>
              <a:gd name="connsiteY29" fmla="*/ 655536 h 934909"/>
              <a:gd name="connsiteX30" fmla="*/ 2210791 w 3678040"/>
              <a:gd name="connsiteY30" fmla="*/ 622540 h 934909"/>
              <a:gd name="connsiteX31" fmla="*/ 2168985 w 3678040"/>
              <a:gd name="connsiteY31" fmla="*/ 622540 h 934909"/>
              <a:gd name="connsiteX32" fmla="*/ 2168985 w 3678040"/>
              <a:gd name="connsiteY32" fmla="*/ 604941 h 934909"/>
              <a:gd name="connsiteX33" fmla="*/ 2129390 w 3678040"/>
              <a:gd name="connsiteY33" fmla="*/ 604941 h 934909"/>
              <a:gd name="connsiteX34" fmla="*/ 2129390 w 3678040"/>
              <a:gd name="connsiteY34" fmla="*/ 580744 h 934909"/>
              <a:gd name="connsiteX35" fmla="*/ 2076603 w 3678040"/>
              <a:gd name="connsiteY35" fmla="*/ 580744 h 934909"/>
              <a:gd name="connsiteX36" fmla="*/ 2076603 w 3678040"/>
              <a:gd name="connsiteY36" fmla="*/ 571945 h 934909"/>
              <a:gd name="connsiteX37" fmla="*/ 2039198 w 3678040"/>
              <a:gd name="connsiteY37" fmla="*/ 571945 h 934909"/>
              <a:gd name="connsiteX38" fmla="*/ 2039198 w 3678040"/>
              <a:gd name="connsiteY38" fmla="*/ 556547 h 934909"/>
              <a:gd name="connsiteX39" fmla="*/ 1995211 w 3678040"/>
              <a:gd name="connsiteY39" fmla="*/ 556547 h 934909"/>
              <a:gd name="connsiteX40" fmla="*/ 1995211 w 3678040"/>
              <a:gd name="connsiteY40" fmla="*/ 543347 h 934909"/>
              <a:gd name="connsiteX41" fmla="*/ 1957807 w 3678040"/>
              <a:gd name="connsiteY41" fmla="*/ 543347 h 934909"/>
              <a:gd name="connsiteX42" fmla="*/ 1957807 w 3678040"/>
              <a:gd name="connsiteY42" fmla="*/ 525750 h 934909"/>
              <a:gd name="connsiteX43" fmla="*/ 1922612 w 3678040"/>
              <a:gd name="connsiteY43" fmla="*/ 525750 h 934909"/>
              <a:gd name="connsiteX44" fmla="*/ 1922612 w 3678040"/>
              <a:gd name="connsiteY44" fmla="*/ 516950 h 934909"/>
              <a:gd name="connsiteX45" fmla="*/ 1867624 w 3678040"/>
              <a:gd name="connsiteY45" fmla="*/ 516950 h 934909"/>
              <a:gd name="connsiteX46" fmla="*/ 1867624 w 3678040"/>
              <a:gd name="connsiteY46" fmla="*/ 497152 h 934909"/>
              <a:gd name="connsiteX47" fmla="*/ 1766430 w 3678040"/>
              <a:gd name="connsiteY47" fmla="*/ 497152 h 934909"/>
              <a:gd name="connsiteX48" fmla="*/ 1766430 w 3678040"/>
              <a:gd name="connsiteY48" fmla="*/ 481754 h 934909"/>
              <a:gd name="connsiteX49" fmla="*/ 1711433 w 3678040"/>
              <a:gd name="connsiteY49" fmla="*/ 481754 h 934909"/>
              <a:gd name="connsiteX50" fmla="*/ 1711433 w 3678040"/>
              <a:gd name="connsiteY50" fmla="*/ 472954 h 934909"/>
              <a:gd name="connsiteX51" fmla="*/ 1665237 w 3678040"/>
              <a:gd name="connsiteY51" fmla="*/ 472954 h 934909"/>
              <a:gd name="connsiteX52" fmla="*/ 1665237 w 3678040"/>
              <a:gd name="connsiteY52" fmla="*/ 455356 h 934909"/>
              <a:gd name="connsiteX53" fmla="*/ 1581645 w 3678040"/>
              <a:gd name="connsiteY53" fmla="*/ 455356 h 934909"/>
              <a:gd name="connsiteX54" fmla="*/ 1581645 w 3678040"/>
              <a:gd name="connsiteY54" fmla="*/ 439958 h 934909"/>
              <a:gd name="connsiteX55" fmla="*/ 1502455 w 3678040"/>
              <a:gd name="connsiteY55" fmla="*/ 439958 h 934909"/>
              <a:gd name="connsiteX56" fmla="*/ 1502455 w 3678040"/>
              <a:gd name="connsiteY56" fmla="*/ 413560 h 934909"/>
              <a:gd name="connsiteX57" fmla="*/ 1451858 w 3678040"/>
              <a:gd name="connsiteY57" fmla="*/ 413560 h 934909"/>
              <a:gd name="connsiteX58" fmla="*/ 1451858 w 3678040"/>
              <a:gd name="connsiteY58" fmla="*/ 387163 h 934909"/>
              <a:gd name="connsiteX59" fmla="*/ 1399061 w 3678040"/>
              <a:gd name="connsiteY59" fmla="*/ 387163 h 934909"/>
              <a:gd name="connsiteX60" fmla="*/ 1399061 w 3678040"/>
              <a:gd name="connsiteY60" fmla="*/ 371764 h 934909"/>
              <a:gd name="connsiteX61" fmla="*/ 1317669 w 3678040"/>
              <a:gd name="connsiteY61" fmla="*/ 371764 h 934909"/>
              <a:gd name="connsiteX62" fmla="*/ 1317669 w 3678040"/>
              <a:gd name="connsiteY62" fmla="*/ 345367 h 934909"/>
              <a:gd name="connsiteX63" fmla="*/ 1280274 w 3678040"/>
              <a:gd name="connsiteY63" fmla="*/ 345367 h 934909"/>
              <a:gd name="connsiteX64" fmla="*/ 1280274 w 3678040"/>
              <a:gd name="connsiteY64" fmla="*/ 329968 h 934909"/>
              <a:gd name="connsiteX65" fmla="*/ 1225277 w 3678040"/>
              <a:gd name="connsiteY65" fmla="*/ 329968 h 934909"/>
              <a:gd name="connsiteX66" fmla="*/ 1225277 w 3678040"/>
              <a:gd name="connsiteY66" fmla="*/ 307970 h 934909"/>
              <a:gd name="connsiteX67" fmla="*/ 1141686 w 3678040"/>
              <a:gd name="connsiteY67" fmla="*/ 307970 h 934909"/>
              <a:gd name="connsiteX68" fmla="*/ 1141686 w 3678040"/>
              <a:gd name="connsiteY68" fmla="*/ 299171 h 934909"/>
              <a:gd name="connsiteX69" fmla="*/ 1075696 w 3678040"/>
              <a:gd name="connsiteY69" fmla="*/ 299171 h 934909"/>
              <a:gd name="connsiteX70" fmla="*/ 1075696 w 3678040"/>
              <a:gd name="connsiteY70" fmla="*/ 266174 h 934909"/>
              <a:gd name="connsiteX71" fmla="*/ 987704 w 3678040"/>
              <a:gd name="connsiteY71" fmla="*/ 266174 h 934909"/>
              <a:gd name="connsiteX72" fmla="*/ 987704 w 3678040"/>
              <a:gd name="connsiteY72" fmla="*/ 246377 h 934909"/>
              <a:gd name="connsiteX73" fmla="*/ 961311 w 3678040"/>
              <a:gd name="connsiteY73" fmla="*/ 246377 h 934909"/>
              <a:gd name="connsiteX74" fmla="*/ 961311 w 3678040"/>
              <a:gd name="connsiteY74" fmla="*/ 237577 h 934909"/>
              <a:gd name="connsiteX75" fmla="*/ 888714 w 3678040"/>
              <a:gd name="connsiteY75" fmla="*/ 237577 h 934909"/>
              <a:gd name="connsiteX76" fmla="*/ 888714 w 3678040"/>
              <a:gd name="connsiteY76" fmla="*/ 217780 h 934909"/>
              <a:gd name="connsiteX77" fmla="*/ 849118 w 3678040"/>
              <a:gd name="connsiteY77" fmla="*/ 217780 h 934909"/>
              <a:gd name="connsiteX78" fmla="*/ 849118 w 3678040"/>
              <a:gd name="connsiteY78" fmla="*/ 197981 h 934909"/>
              <a:gd name="connsiteX79" fmla="*/ 820521 w 3678040"/>
              <a:gd name="connsiteY79" fmla="*/ 197981 h 934909"/>
              <a:gd name="connsiteX80" fmla="*/ 820521 w 3678040"/>
              <a:gd name="connsiteY80" fmla="*/ 184782 h 934909"/>
              <a:gd name="connsiteX81" fmla="*/ 763326 w 3678040"/>
              <a:gd name="connsiteY81" fmla="*/ 184782 h 934909"/>
              <a:gd name="connsiteX82" fmla="*/ 763326 w 3678040"/>
              <a:gd name="connsiteY82" fmla="*/ 167184 h 934909"/>
              <a:gd name="connsiteX83" fmla="*/ 692933 w 3678040"/>
              <a:gd name="connsiteY83" fmla="*/ 167184 h 934909"/>
              <a:gd name="connsiteX84" fmla="*/ 692933 w 3678040"/>
              <a:gd name="connsiteY84" fmla="*/ 149585 h 934909"/>
              <a:gd name="connsiteX85" fmla="*/ 679734 w 3678040"/>
              <a:gd name="connsiteY85" fmla="*/ 149585 h 934909"/>
              <a:gd name="connsiteX86" fmla="*/ 679734 w 3678040"/>
              <a:gd name="connsiteY86" fmla="*/ 138587 h 934909"/>
              <a:gd name="connsiteX87" fmla="*/ 629139 w 3678040"/>
              <a:gd name="connsiteY87" fmla="*/ 138587 h 934909"/>
              <a:gd name="connsiteX88" fmla="*/ 629139 w 3678040"/>
              <a:gd name="connsiteY88" fmla="*/ 125388 h 934909"/>
              <a:gd name="connsiteX89" fmla="*/ 534548 w 3678040"/>
              <a:gd name="connsiteY89" fmla="*/ 125388 h 934909"/>
              <a:gd name="connsiteX90" fmla="*/ 534548 w 3678040"/>
              <a:gd name="connsiteY90" fmla="*/ 105589 h 934909"/>
              <a:gd name="connsiteX91" fmla="*/ 488352 w 3678040"/>
              <a:gd name="connsiteY91" fmla="*/ 105589 h 934909"/>
              <a:gd name="connsiteX92" fmla="*/ 488352 w 3678040"/>
              <a:gd name="connsiteY92" fmla="*/ 87992 h 934909"/>
              <a:gd name="connsiteX93" fmla="*/ 411360 w 3678040"/>
              <a:gd name="connsiteY93" fmla="*/ 87992 h 934909"/>
              <a:gd name="connsiteX94" fmla="*/ 411360 w 3678040"/>
              <a:gd name="connsiteY94" fmla="*/ 59394 h 934909"/>
              <a:gd name="connsiteX95" fmla="*/ 316769 w 3678040"/>
              <a:gd name="connsiteY95" fmla="*/ 59394 h 934909"/>
              <a:gd name="connsiteX96" fmla="*/ 316769 w 3678040"/>
              <a:gd name="connsiteY96" fmla="*/ 46196 h 934909"/>
              <a:gd name="connsiteX97" fmla="*/ 202381 w 3678040"/>
              <a:gd name="connsiteY97" fmla="*/ 46196 h 934909"/>
              <a:gd name="connsiteX98" fmla="*/ 202381 w 3678040"/>
              <a:gd name="connsiteY98" fmla="*/ 24198 h 934909"/>
              <a:gd name="connsiteX99" fmla="*/ 107790 w 3678040"/>
              <a:gd name="connsiteY99" fmla="*/ 24198 h 934909"/>
              <a:gd name="connsiteX100" fmla="*/ 107790 w 3678040"/>
              <a:gd name="connsiteY100" fmla="*/ 13199 h 934909"/>
              <a:gd name="connsiteX101" fmla="*/ 35197 w 3678040"/>
              <a:gd name="connsiteY101" fmla="*/ 13199 h 934909"/>
              <a:gd name="connsiteX102" fmla="*/ 35197 w 3678040"/>
              <a:gd name="connsiteY102" fmla="*/ 0 h 934909"/>
              <a:gd name="connsiteX103" fmla="*/ 0 w 3678040"/>
              <a:gd name="connsiteY103" fmla="*/ 0 h 93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678040" h="934909">
                <a:moveTo>
                  <a:pt x="3678041" y="934909"/>
                </a:moveTo>
                <a:lnTo>
                  <a:pt x="3374469" y="934909"/>
                </a:lnTo>
                <a:lnTo>
                  <a:pt x="3374469" y="897513"/>
                </a:lnTo>
                <a:lnTo>
                  <a:pt x="3271085" y="897513"/>
                </a:lnTo>
                <a:lnTo>
                  <a:pt x="3271085" y="884314"/>
                </a:lnTo>
                <a:lnTo>
                  <a:pt x="3123695" y="884314"/>
                </a:lnTo>
                <a:lnTo>
                  <a:pt x="3123695" y="849118"/>
                </a:lnTo>
                <a:lnTo>
                  <a:pt x="3095101" y="849118"/>
                </a:lnTo>
                <a:lnTo>
                  <a:pt x="3095101" y="820521"/>
                </a:lnTo>
                <a:lnTo>
                  <a:pt x="2974115" y="820521"/>
                </a:lnTo>
                <a:lnTo>
                  <a:pt x="2974115" y="802922"/>
                </a:lnTo>
                <a:lnTo>
                  <a:pt x="2877322" y="802922"/>
                </a:lnTo>
                <a:lnTo>
                  <a:pt x="2877322" y="785324"/>
                </a:lnTo>
                <a:lnTo>
                  <a:pt x="2707939" y="785324"/>
                </a:lnTo>
                <a:lnTo>
                  <a:pt x="2707939" y="765526"/>
                </a:lnTo>
                <a:lnTo>
                  <a:pt x="2694737" y="765526"/>
                </a:lnTo>
                <a:lnTo>
                  <a:pt x="2694737" y="743528"/>
                </a:lnTo>
                <a:lnTo>
                  <a:pt x="2644140" y="743528"/>
                </a:lnTo>
                <a:lnTo>
                  <a:pt x="2644140" y="730329"/>
                </a:lnTo>
                <a:lnTo>
                  <a:pt x="2617746" y="730329"/>
                </a:lnTo>
                <a:lnTo>
                  <a:pt x="2617746" y="721530"/>
                </a:lnTo>
                <a:lnTo>
                  <a:pt x="2586952" y="721530"/>
                </a:lnTo>
                <a:lnTo>
                  <a:pt x="2586952" y="708331"/>
                </a:lnTo>
                <a:lnTo>
                  <a:pt x="2520953" y="708331"/>
                </a:lnTo>
                <a:lnTo>
                  <a:pt x="2520953" y="695133"/>
                </a:lnTo>
                <a:lnTo>
                  <a:pt x="2457164" y="695133"/>
                </a:lnTo>
                <a:lnTo>
                  <a:pt x="2457164" y="675335"/>
                </a:lnTo>
                <a:lnTo>
                  <a:pt x="2347170" y="675335"/>
                </a:lnTo>
                <a:lnTo>
                  <a:pt x="2347170" y="655536"/>
                </a:lnTo>
                <a:lnTo>
                  <a:pt x="2210791" y="655536"/>
                </a:lnTo>
                <a:lnTo>
                  <a:pt x="2210791" y="622540"/>
                </a:lnTo>
                <a:lnTo>
                  <a:pt x="2168985" y="622540"/>
                </a:lnTo>
                <a:lnTo>
                  <a:pt x="2168985" y="604941"/>
                </a:lnTo>
                <a:lnTo>
                  <a:pt x="2129390" y="604941"/>
                </a:lnTo>
                <a:lnTo>
                  <a:pt x="2129390" y="580744"/>
                </a:lnTo>
                <a:lnTo>
                  <a:pt x="2076603" y="580744"/>
                </a:lnTo>
                <a:lnTo>
                  <a:pt x="2076603" y="571945"/>
                </a:lnTo>
                <a:lnTo>
                  <a:pt x="2039198" y="571945"/>
                </a:lnTo>
                <a:lnTo>
                  <a:pt x="2039198" y="556547"/>
                </a:lnTo>
                <a:lnTo>
                  <a:pt x="1995211" y="556547"/>
                </a:lnTo>
                <a:lnTo>
                  <a:pt x="1995211" y="543347"/>
                </a:lnTo>
                <a:lnTo>
                  <a:pt x="1957807" y="543347"/>
                </a:lnTo>
                <a:lnTo>
                  <a:pt x="1957807" y="525750"/>
                </a:lnTo>
                <a:lnTo>
                  <a:pt x="1922612" y="525750"/>
                </a:lnTo>
                <a:lnTo>
                  <a:pt x="1922612" y="516950"/>
                </a:lnTo>
                <a:lnTo>
                  <a:pt x="1867624" y="516950"/>
                </a:lnTo>
                <a:lnTo>
                  <a:pt x="1867624" y="497152"/>
                </a:lnTo>
                <a:lnTo>
                  <a:pt x="1766430" y="497152"/>
                </a:lnTo>
                <a:lnTo>
                  <a:pt x="1766430" y="481754"/>
                </a:lnTo>
                <a:lnTo>
                  <a:pt x="1711433" y="481754"/>
                </a:lnTo>
                <a:lnTo>
                  <a:pt x="1711433" y="472954"/>
                </a:lnTo>
                <a:lnTo>
                  <a:pt x="1665237" y="472954"/>
                </a:lnTo>
                <a:lnTo>
                  <a:pt x="1665237" y="455356"/>
                </a:lnTo>
                <a:lnTo>
                  <a:pt x="1581645" y="455356"/>
                </a:lnTo>
                <a:lnTo>
                  <a:pt x="1581645" y="439958"/>
                </a:lnTo>
                <a:lnTo>
                  <a:pt x="1502455" y="439958"/>
                </a:lnTo>
                <a:lnTo>
                  <a:pt x="1502455" y="413560"/>
                </a:lnTo>
                <a:lnTo>
                  <a:pt x="1451858" y="413560"/>
                </a:lnTo>
                <a:lnTo>
                  <a:pt x="1451858" y="387163"/>
                </a:lnTo>
                <a:lnTo>
                  <a:pt x="1399061" y="387163"/>
                </a:lnTo>
                <a:lnTo>
                  <a:pt x="1399061" y="371764"/>
                </a:lnTo>
                <a:lnTo>
                  <a:pt x="1317669" y="371764"/>
                </a:lnTo>
                <a:lnTo>
                  <a:pt x="1317669" y="345367"/>
                </a:lnTo>
                <a:lnTo>
                  <a:pt x="1280274" y="345367"/>
                </a:lnTo>
                <a:lnTo>
                  <a:pt x="1280274" y="329968"/>
                </a:lnTo>
                <a:lnTo>
                  <a:pt x="1225277" y="329968"/>
                </a:lnTo>
                <a:lnTo>
                  <a:pt x="1225277" y="307970"/>
                </a:lnTo>
                <a:lnTo>
                  <a:pt x="1141686" y="307970"/>
                </a:lnTo>
                <a:lnTo>
                  <a:pt x="1141686" y="299171"/>
                </a:lnTo>
                <a:lnTo>
                  <a:pt x="1075696" y="299171"/>
                </a:lnTo>
                <a:lnTo>
                  <a:pt x="1075696" y="266174"/>
                </a:lnTo>
                <a:lnTo>
                  <a:pt x="987704" y="266174"/>
                </a:lnTo>
                <a:lnTo>
                  <a:pt x="987704" y="246377"/>
                </a:lnTo>
                <a:lnTo>
                  <a:pt x="961311" y="246377"/>
                </a:lnTo>
                <a:lnTo>
                  <a:pt x="961311" y="237577"/>
                </a:lnTo>
                <a:lnTo>
                  <a:pt x="888714" y="237577"/>
                </a:lnTo>
                <a:lnTo>
                  <a:pt x="888714" y="217780"/>
                </a:lnTo>
                <a:lnTo>
                  <a:pt x="849118" y="217780"/>
                </a:lnTo>
                <a:lnTo>
                  <a:pt x="849118" y="197981"/>
                </a:lnTo>
                <a:lnTo>
                  <a:pt x="820521" y="197981"/>
                </a:lnTo>
                <a:lnTo>
                  <a:pt x="820521" y="184782"/>
                </a:lnTo>
                <a:lnTo>
                  <a:pt x="763326" y="184782"/>
                </a:lnTo>
                <a:lnTo>
                  <a:pt x="763326" y="167184"/>
                </a:lnTo>
                <a:lnTo>
                  <a:pt x="692933" y="167184"/>
                </a:lnTo>
                <a:lnTo>
                  <a:pt x="692933" y="149585"/>
                </a:lnTo>
                <a:lnTo>
                  <a:pt x="679734" y="149585"/>
                </a:lnTo>
                <a:lnTo>
                  <a:pt x="679734" y="138587"/>
                </a:lnTo>
                <a:lnTo>
                  <a:pt x="629139" y="138587"/>
                </a:lnTo>
                <a:lnTo>
                  <a:pt x="629139" y="125388"/>
                </a:lnTo>
                <a:lnTo>
                  <a:pt x="534548" y="125388"/>
                </a:lnTo>
                <a:lnTo>
                  <a:pt x="534548" y="105589"/>
                </a:lnTo>
                <a:lnTo>
                  <a:pt x="488352" y="105589"/>
                </a:lnTo>
                <a:lnTo>
                  <a:pt x="488352" y="87992"/>
                </a:lnTo>
                <a:lnTo>
                  <a:pt x="411360" y="87992"/>
                </a:lnTo>
                <a:lnTo>
                  <a:pt x="411360" y="59394"/>
                </a:lnTo>
                <a:lnTo>
                  <a:pt x="316769" y="59394"/>
                </a:lnTo>
                <a:lnTo>
                  <a:pt x="316769" y="46196"/>
                </a:lnTo>
                <a:lnTo>
                  <a:pt x="202381" y="46196"/>
                </a:lnTo>
                <a:lnTo>
                  <a:pt x="202381" y="24198"/>
                </a:lnTo>
                <a:lnTo>
                  <a:pt x="107790" y="24198"/>
                </a:lnTo>
                <a:lnTo>
                  <a:pt x="107790" y="13199"/>
                </a:lnTo>
                <a:lnTo>
                  <a:pt x="35197" y="13199"/>
                </a:lnTo>
                <a:lnTo>
                  <a:pt x="3519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237" name="Group 236">
            <a:extLst>
              <a:ext uri="{FF2B5EF4-FFF2-40B4-BE49-F238E27FC236}">
                <a16:creationId xmlns:a16="http://schemas.microsoft.com/office/drawing/2014/main" id="{FF6C6D33-B8A8-1D4A-AD9D-8D93FEFED5DC}"/>
              </a:ext>
            </a:extLst>
          </p:cNvPr>
          <p:cNvGrpSpPr/>
          <p:nvPr/>
        </p:nvGrpSpPr>
        <p:grpSpPr>
          <a:xfrm>
            <a:off x="8989490" y="4012274"/>
            <a:ext cx="2390054" cy="523220"/>
            <a:chOff x="4972874" y="3613452"/>
            <a:chExt cx="2390054" cy="523220"/>
          </a:xfrm>
        </p:grpSpPr>
        <p:cxnSp>
          <p:nvCxnSpPr>
            <p:cNvPr id="238" name="Straight Connector 237">
              <a:extLst>
                <a:ext uri="{FF2B5EF4-FFF2-40B4-BE49-F238E27FC236}">
                  <a16:creationId xmlns:a16="http://schemas.microsoft.com/office/drawing/2014/main" id="{413F9C85-4A61-871C-1AC7-406156200B96}"/>
                </a:ext>
              </a:extLst>
            </p:cNvPr>
            <p:cNvCxnSpPr>
              <a:cxnSpLocks/>
            </p:cNvCxnSpPr>
            <p:nvPr/>
          </p:nvCxnSpPr>
          <p:spPr>
            <a:xfrm>
              <a:off x="4972874" y="3777310"/>
              <a:ext cx="25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74972311-1E0A-1633-C5E0-BE09C9BCD55E}"/>
                </a:ext>
              </a:extLst>
            </p:cNvPr>
            <p:cNvCxnSpPr>
              <a:cxnSpLocks/>
            </p:cNvCxnSpPr>
            <p:nvPr/>
          </p:nvCxnSpPr>
          <p:spPr>
            <a:xfrm>
              <a:off x="4972874" y="3959575"/>
              <a:ext cx="25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B97E9E1C-177D-3D47-446C-661B57AD9563}"/>
                </a:ext>
              </a:extLst>
            </p:cNvPr>
            <p:cNvSpPr txBox="1"/>
            <p:nvPr/>
          </p:nvSpPr>
          <p:spPr>
            <a:xfrm>
              <a:off x="5212980" y="3613452"/>
              <a:ext cx="2149948" cy="523220"/>
            </a:xfrm>
            <a:prstGeom prst="rect">
              <a:avLst/>
            </a:prstGeom>
            <a:noFill/>
          </p:spPr>
          <p:txBody>
            <a:bodyPr wrap="none" rtlCol="0">
              <a:spAutoFit/>
            </a:bodyPr>
            <a:lstStyle/>
            <a:p>
              <a:r>
                <a:rPr lang="ja-JP" sz="1400">
                  <a:solidFill>
                    <a:schemeClr val="tx1"/>
                  </a:solidFill>
                </a:rPr>
                <a:t>A + B：集中画像</a:t>
              </a:r>
            </a:p>
            <a:p>
              <a:r>
                <a:rPr lang="ja-JP" sz="1400">
                  <a:solidFill>
                    <a:schemeClr val="tx1"/>
                  </a:solidFill>
                </a:rPr>
                <a:t>C + D：標準画像</a:t>
              </a:r>
            </a:p>
          </p:txBody>
        </p:sp>
      </p:grpSp>
      <p:sp>
        <p:nvSpPr>
          <p:cNvPr id="241" name="Graphic 633">
            <a:extLst>
              <a:ext uri="{FF2B5EF4-FFF2-40B4-BE49-F238E27FC236}">
                <a16:creationId xmlns:a16="http://schemas.microsoft.com/office/drawing/2014/main" id="{17F7B530-1A46-2347-8A94-2ACF050CF544}"/>
              </a:ext>
            </a:extLst>
          </p:cNvPr>
          <p:cNvSpPr/>
          <p:nvPr/>
        </p:nvSpPr>
        <p:spPr>
          <a:xfrm>
            <a:off x="8927178" y="2239045"/>
            <a:ext cx="2801450" cy="670752"/>
          </a:xfrm>
          <a:custGeom>
            <a:avLst/>
            <a:gdLst>
              <a:gd name="connsiteX0" fmla="*/ 3473968 w 3473967"/>
              <a:gd name="connsiteY0" fmla="*/ 864072 h 864071"/>
              <a:gd name="connsiteX1" fmla="*/ 3036885 w 3473967"/>
              <a:gd name="connsiteY1" fmla="*/ 864072 h 864071"/>
              <a:gd name="connsiteX2" fmla="*/ 3036885 w 3473967"/>
              <a:gd name="connsiteY2" fmla="*/ 848913 h 864071"/>
              <a:gd name="connsiteX3" fmla="*/ 3006566 w 3473967"/>
              <a:gd name="connsiteY3" fmla="*/ 848913 h 864071"/>
              <a:gd name="connsiteX4" fmla="*/ 3006566 w 3473967"/>
              <a:gd name="connsiteY4" fmla="*/ 836280 h 864071"/>
              <a:gd name="connsiteX5" fmla="*/ 2971191 w 3473967"/>
              <a:gd name="connsiteY5" fmla="*/ 836280 h 864071"/>
              <a:gd name="connsiteX6" fmla="*/ 2971191 w 3473967"/>
              <a:gd name="connsiteY6" fmla="*/ 816068 h 864071"/>
              <a:gd name="connsiteX7" fmla="*/ 2854976 w 3473967"/>
              <a:gd name="connsiteY7" fmla="*/ 816068 h 864071"/>
              <a:gd name="connsiteX8" fmla="*/ 2854976 w 3473967"/>
              <a:gd name="connsiteY8" fmla="*/ 800909 h 864071"/>
              <a:gd name="connsiteX9" fmla="*/ 2822124 w 3473967"/>
              <a:gd name="connsiteY9" fmla="*/ 800909 h 864071"/>
              <a:gd name="connsiteX10" fmla="*/ 2822124 w 3473967"/>
              <a:gd name="connsiteY10" fmla="*/ 770591 h 864071"/>
              <a:gd name="connsiteX11" fmla="*/ 2786758 w 3473967"/>
              <a:gd name="connsiteY11" fmla="*/ 770591 h 864071"/>
              <a:gd name="connsiteX12" fmla="*/ 2786758 w 3473967"/>
              <a:gd name="connsiteY12" fmla="*/ 757958 h 864071"/>
              <a:gd name="connsiteX13" fmla="*/ 2721064 w 3473967"/>
              <a:gd name="connsiteY13" fmla="*/ 757958 h 864071"/>
              <a:gd name="connsiteX14" fmla="*/ 2721064 w 3473967"/>
              <a:gd name="connsiteY14" fmla="*/ 742799 h 864071"/>
              <a:gd name="connsiteX15" fmla="*/ 2448201 w 3473967"/>
              <a:gd name="connsiteY15" fmla="*/ 742799 h 864071"/>
              <a:gd name="connsiteX16" fmla="*/ 2448201 w 3473967"/>
              <a:gd name="connsiteY16" fmla="*/ 730167 h 864071"/>
              <a:gd name="connsiteX17" fmla="*/ 2382517 w 3473967"/>
              <a:gd name="connsiteY17" fmla="*/ 730167 h 864071"/>
              <a:gd name="connsiteX18" fmla="*/ 2382517 w 3473967"/>
              <a:gd name="connsiteY18" fmla="*/ 717533 h 864071"/>
              <a:gd name="connsiteX19" fmla="*/ 2349665 w 3473967"/>
              <a:gd name="connsiteY19" fmla="*/ 717533 h 864071"/>
              <a:gd name="connsiteX20" fmla="*/ 2349665 w 3473967"/>
              <a:gd name="connsiteY20" fmla="*/ 694794 h 864071"/>
              <a:gd name="connsiteX21" fmla="*/ 2241033 w 3473967"/>
              <a:gd name="connsiteY21" fmla="*/ 694794 h 864071"/>
              <a:gd name="connsiteX22" fmla="*/ 2241033 w 3473967"/>
              <a:gd name="connsiteY22" fmla="*/ 679635 h 864071"/>
              <a:gd name="connsiteX23" fmla="*/ 2139963 w 3473967"/>
              <a:gd name="connsiteY23" fmla="*/ 679635 h 864071"/>
              <a:gd name="connsiteX24" fmla="*/ 2139963 w 3473967"/>
              <a:gd name="connsiteY24" fmla="*/ 659423 h 864071"/>
              <a:gd name="connsiteX25" fmla="*/ 2109645 w 3473967"/>
              <a:gd name="connsiteY25" fmla="*/ 659423 h 864071"/>
              <a:gd name="connsiteX26" fmla="*/ 2109645 w 3473967"/>
              <a:gd name="connsiteY26" fmla="*/ 629105 h 864071"/>
              <a:gd name="connsiteX27" fmla="*/ 2089433 w 3473967"/>
              <a:gd name="connsiteY27" fmla="*/ 629105 h 864071"/>
              <a:gd name="connsiteX28" fmla="*/ 2089433 w 3473967"/>
              <a:gd name="connsiteY28" fmla="*/ 601313 h 864071"/>
              <a:gd name="connsiteX29" fmla="*/ 2028796 w 3473967"/>
              <a:gd name="connsiteY29" fmla="*/ 601313 h 864071"/>
              <a:gd name="connsiteX30" fmla="*/ 2028796 w 3473967"/>
              <a:gd name="connsiteY30" fmla="*/ 588680 h 864071"/>
              <a:gd name="connsiteX31" fmla="*/ 1983324 w 3473967"/>
              <a:gd name="connsiteY31" fmla="*/ 588680 h 864071"/>
              <a:gd name="connsiteX32" fmla="*/ 1983324 w 3473967"/>
              <a:gd name="connsiteY32" fmla="*/ 576048 h 864071"/>
              <a:gd name="connsiteX33" fmla="*/ 1955530 w 3473967"/>
              <a:gd name="connsiteY33" fmla="*/ 576048 h 864071"/>
              <a:gd name="connsiteX34" fmla="*/ 1955530 w 3473967"/>
              <a:gd name="connsiteY34" fmla="*/ 560888 h 864071"/>
              <a:gd name="connsiteX35" fmla="*/ 1814046 w 3473967"/>
              <a:gd name="connsiteY35" fmla="*/ 560888 h 864071"/>
              <a:gd name="connsiteX36" fmla="*/ 1814046 w 3473967"/>
              <a:gd name="connsiteY36" fmla="*/ 530570 h 864071"/>
              <a:gd name="connsiteX37" fmla="*/ 1748352 w 3473967"/>
              <a:gd name="connsiteY37" fmla="*/ 530570 h 864071"/>
              <a:gd name="connsiteX38" fmla="*/ 1748352 w 3473967"/>
              <a:gd name="connsiteY38" fmla="*/ 505305 h 864071"/>
              <a:gd name="connsiteX39" fmla="*/ 1705404 w 3473967"/>
              <a:gd name="connsiteY39" fmla="*/ 505305 h 864071"/>
              <a:gd name="connsiteX40" fmla="*/ 1705404 w 3473967"/>
              <a:gd name="connsiteY40" fmla="*/ 477513 h 864071"/>
              <a:gd name="connsiteX41" fmla="*/ 1642243 w 3473967"/>
              <a:gd name="connsiteY41" fmla="*/ 477513 h 864071"/>
              <a:gd name="connsiteX42" fmla="*/ 1642243 w 3473967"/>
              <a:gd name="connsiteY42" fmla="*/ 467407 h 864071"/>
              <a:gd name="connsiteX43" fmla="*/ 1609401 w 3473967"/>
              <a:gd name="connsiteY43" fmla="*/ 467407 h 864071"/>
              <a:gd name="connsiteX44" fmla="*/ 1609401 w 3473967"/>
              <a:gd name="connsiteY44" fmla="*/ 464880 h 864071"/>
              <a:gd name="connsiteX45" fmla="*/ 1546231 w 3473967"/>
              <a:gd name="connsiteY45" fmla="*/ 464880 h 864071"/>
              <a:gd name="connsiteX46" fmla="*/ 1546231 w 3473967"/>
              <a:gd name="connsiteY46" fmla="*/ 447195 h 864071"/>
              <a:gd name="connsiteX47" fmla="*/ 1526019 w 3473967"/>
              <a:gd name="connsiteY47" fmla="*/ 447195 h 864071"/>
              <a:gd name="connsiteX48" fmla="*/ 1526019 w 3473967"/>
              <a:gd name="connsiteY48" fmla="*/ 434562 h 864071"/>
              <a:gd name="connsiteX49" fmla="*/ 1462859 w 3473967"/>
              <a:gd name="connsiteY49" fmla="*/ 434562 h 864071"/>
              <a:gd name="connsiteX50" fmla="*/ 1462859 w 3473967"/>
              <a:gd name="connsiteY50" fmla="*/ 424456 h 864071"/>
              <a:gd name="connsiteX51" fmla="*/ 1397165 w 3473967"/>
              <a:gd name="connsiteY51" fmla="*/ 424456 h 864071"/>
              <a:gd name="connsiteX52" fmla="*/ 1397165 w 3473967"/>
              <a:gd name="connsiteY52" fmla="*/ 409297 h 864071"/>
              <a:gd name="connsiteX53" fmla="*/ 1364323 w 3473967"/>
              <a:gd name="connsiteY53" fmla="*/ 409297 h 864071"/>
              <a:gd name="connsiteX54" fmla="*/ 1364323 w 3473967"/>
              <a:gd name="connsiteY54" fmla="*/ 391611 h 864071"/>
              <a:gd name="connsiteX55" fmla="*/ 1351693 w 3473967"/>
              <a:gd name="connsiteY55" fmla="*/ 391611 h 864071"/>
              <a:gd name="connsiteX56" fmla="*/ 1351693 w 3473967"/>
              <a:gd name="connsiteY56" fmla="*/ 371399 h 864071"/>
              <a:gd name="connsiteX57" fmla="*/ 1321375 w 3473967"/>
              <a:gd name="connsiteY57" fmla="*/ 371399 h 864071"/>
              <a:gd name="connsiteX58" fmla="*/ 1321375 w 3473967"/>
              <a:gd name="connsiteY58" fmla="*/ 356240 h 864071"/>
              <a:gd name="connsiteX59" fmla="*/ 1268311 w 3473967"/>
              <a:gd name="connsiteY59" fmla="*/ 356240 h 864071"/>
              <a:gd name="connsiteX60" fmla="*/ 1268311 w 3473967"/>
              <a:gd name="connsiteY60" fmla="*/ 346134 h 864071"/>
              <a:gd name="connsiteX61" fmla="*/ 1232945 w 3473967"/>
              <a:gd name="connsiteY61" fmla="*/ 346134 h 864071"/>
              <a:gd name="connsiteX62" fmla="*/ 1232945 w 3473967"/>
              <a:gd name="connsiteY62" fmla="*/ 328448 h 864071"/>
              <a:gd name="connsiteX63" fmla="*/ 1139466 w 3473967"/>
              <a:gd name="connsiteY63" fmla="*/ 328448 h 864071"/>
              <a:gd name="connsiteX64" fmla="*/ 1139466 w 3473967"/>
              <a:gd name="connsiteY64" fmla="*/ 310763 h 864071"/>
              <a:gd name="connsiteX65" fmla="*/ 1109148 w 3473967"/>
              <a:gd name="connsiteY65" fmla="*/ 310763 h 864071"/>
              <a:gd name="connsiteX66" fmla="*/ 1109148 w 3473967"/>
              <a:gd name="connsiteY66" fmla="*/ 303183 h 864071"/>
              <a:gd name="connsiteX67" fmla="*/ 1018194 w 3473967"/>
              <a:gd name="connsiteY67" fmla="*/ 303183 h 864071"/>
              <a:gd name="connsiteX68" fmla="*/ 1018194 w 3473967"/>
              <a:gd name="connsiteY68" fmla="*/ 285497 h 864071"/>
              <a:gd name="connsiteX69" fmla="*/ 980294 w 3473967"/>
              <a:gd name="connsiteY69" fmla="*/ 285497 h 864071"/>
              <a:gd name="connsiteX70" fmla="*/ 980294 w 3473967"/>
              <a:gd name="connsiteY70" fmla="*/ 270338 h 864071"/>
              <a:gd name="connsiteX71" fmla="*/ 939867 w 3473967"/>
              <a:gd name="connsiteY71" fmla="*/ 270338 h 864071"/>
              <a:gd name="connsiteX72" fmla="*/ 939867 w 3473967"/>
              <a:gd name="connsiteY72" fmla="*/ 250126 h 864071"/>
              <a:gd name="connsiteX73" fmla="*/ 886810 w 3473967"/>
              <a:gd name="connsiteY73" fmla="*/ 250126 h 864071"/>
              <a:gd name="connsiteX74" fmla="*/ 886810 w 3473967"/>
              <a:gd name="connsiteY74" fmla="*/ 227387 h 864071"/>
              <a:gd name="connsiteX75" fmla="*/ 826174 w 3473967"/>
              <a:gd name="connsiteY75" fmla="*/ 227387 h 864071"/>
              <a:gd name="connsiteX76" fmla="*/ 826174 w 3473967"/>
              <a:gd name="connsiteY76" fmla="*/ 204648 h 864071"/>
              <a:gd name="connsiteX77" fmla="*/ 752905 w 3473967"/>
              <a:gd name="connsiteY77" fmla="*/ 204648 h 864071"/>
              <a:gd name="connsiteX78" fmla="*/ 752905 w 3473967"/>
              <a:gd name="connsiteY78" fmla="*/ 192015 h 864071"/>
              <a:gd name="connsiteX79" fmla="*/ 725113 w 3473967"/>
              <a:gd name="connsiteY79" fmla="*/ 192015 h 864071"/>
              <a:gd name="connsiteX80" fmla="*/ 725113 w 3473967"/>
              <a:gd name="connsiteY80" fmla="*/ 176856 h 864071"/>
              <a:gd name="connsiteX81" fmla="*/ 669529 w 3473967"/>
              <a:gd name="connsiteY81" fmla="*/ 176856 h 864071"/>
              <a:gd name="connsiteX82" fmla="*/ 669529 w 3473967"/>
              <a:gd name="connsiteY82" fmla="*/ 154117 h 864071"/>
              <a:gd name="connsiteX83" fmla="*/ 618998 w 3473967"/>
              <a:gd name="connsiteY83" fmla="*/ 154117 h 864071"/>
              <a:gd name="connsiteX84" fmla="*/ 618998 w 3473967"/>
              <a:gd name="connsiteY84" fmla="*/ 141485 h 864071"/>
              <a:gd name="connsiteX85" fmla="*/ 538150 w 3473967"/>
              <a:gd name="connsiteY85" fmla="*/ 141485 h 864071"/>
              <a:gd name="connsiteX86" fmla="*/ 538150 w 3473967"/>
              <a:gd name="connsiteY86" fmla="*/ 121273 h 864071"/>
              <a:gd name="connsiteX87" fmla="*/ 492672 w 3473967"/>
              <a:gd name="connsiteY87" fmla="*/ 121273 h 864071"/>
              <a:gd name="connsiteX88" fmla="*/ 492672 w 3473967"/>
              <a:gd name="connsiteY88" fmla="*/ 108640 h 864071"/>
              <a:gd name="connsiteX89" fmla="*/ 457301 w 3473967"/>
              <a:gd name="connsiteY89" fmla="*/ 108640 h 864071"/>
              <a:gd name="connsiteX90" fmla="*/ 457301 w 3473967"/>
              <a:gd name="connsiteY90" fmla="*/ 98534 h 864071"/>
              <a:gd name="connsiteX91" fmla="*/ 386559 w 3473967"/>
              <a:gd name="connsiteY91" fmla="*/ 98534 h 864071"/>
              <a:gd name="connsiteX92" fmla="*/ 386559 w 3473967"/>
              <a:gd name="connsiteY92" fmla="*/ 60636 h 864071"/>
              <a:gd name="connsiteX93" fmla="*/ 275392 w 3473967"/>
              <a:gd name="connsiteY93" fmla="*/ 60636 h 864071"/>
              <a:gd name="connsiteX94" fmla="*/ 275392 w 3473967"/>
              <a:gd name="connsiteY94" fmla="*/ 53057 h 864071"/>
              <a:gd name="connsiteX95" fmla="*/ 192016 w 3473967"/>
              <a:gd name="connsiteY95" fmla="*/ 53057 h 864071"/>
              <a:gd name="connsiteX96" fmla="*/ 192016 w 3473967"/>
              <a:gd name="connsiteY96" fmla="*/ 32845 h 864071"/>
              <a:gd name="connsiteX97" fmla="*/ 98534 w 3473967"/>
              <a:gd name="connsiteY97" fmla="*/ 32845 h 864071"/>
              <a:gd name="connsiteX98" fmla="*/ 98534 w 3473967"/>
              <a:gd name="connsiteY98" fmla="*/ 17686 h 864071"/>
              <a:gd name="connsiteX99" fmla="*/ 68216 w 3473967"/>
              <a:gd name="connsiteY99" fmla="*/ 17686 h 864071"/>
              <a:gd name="connsiteX100" fmla="*/ 68216 w 3473967"/>
              <a:gd name="connsiteY100" fmla="*/ 0 h 864071"/>
              <a:gd name="connsiteX101" fmla="*/ 0 w 3473967"/>
              <a:gd name="connsiteY101" fmla="*/ 0 h 86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73967" h="864071">
                <a:moveTo>
                  <a:pt x="3473968" y="864072"/>
                </a:moveTo>
                <a:lnTo>
                  <a:pt x="3036885" y="864072"/>
                </a:lnTo>
                <a:lnTo>
                  <a:pt x="3036885" y="848913"/>
                </a:lnTo>
                <a:lnTo>
                  <a:pt x="3006566" y="848913"/>
                </a:lnTo>
                <a:lnTo>
                  <a:pt x="3006566" y="836280"/>
                </a:lnTo>
                <a:lnTo>
                  <a:pt x="2971191" y="836280"/>
                </a:lnTo>
                <a:lnTo>
                  <a:pt x="2971191" y="816068"/>
                </a:lnTo>
                <a:lnTo>
                  <a:pt x="2854976" y="816068"/>
                </a:lnTo>
                <a:lnTo>
                  <a:pt x="2854976" y="800909"/>
                </a:lnTo>
                <a:lnTo>
                  <a:pt x="2822124" y="800909"/>
                </a:lnTo>
                <a:lnTo>
                  <a:pt x="2822124" y="770591"/>
                </a:lnTo>
                <a:lnTo>
                  <a:pt x="2786758" y="770591"/>
                </a:lnTo>
                <a:lnTo>
                  <a:pt x="2786758" y="757958"/>
                </a:lnTo>
                <a:lnTo>
                  <a:pt x="2721064" y="757958"/>
                </a:lnTo>
                <a:lnTo>
                  <a:pt x="2721064" y="742799"/>
                </a:lnTo>
                <a:lnTo>
                  <a:pt x="2448201" y="742799"/>
                </a:lnTo>
                <a:lnTo>
                  <a:pt x="2448201" y="730167"/>
                </a:lnTo>
                <a:lnTo>
                  <a:pt x="2382517" y="730167"/>
                </a:lnTo>
                <a:lnTo>
                  <a:pt x="2382517" y="717533"/>
                </a:lnTo>
                <a:lnTo>
                  <a:pt x="2349665" y="717533"/>
                </a:lnTo>
                <a:lnTo>
                  <a:pt x="2349665" y="694794"/>
                </a:lnTo>
                <a:lnTo>
                  <a:pt x="2241033" y="694794"/>
                </a:lnTo>
                <a:lnTo>
                  <a:pt x="2241033" y="679635"/>
                </a:lnTo>
                <a:lnTo>
                  <a:pt x="2139963" y="679635"/>
                </a:lnTo>
                <a:lnTo>
                  <a:pt x="2139963" y="659423"/>
                </a:lnTo>
                <a:lnTo>
                  <a:pt x="2109645" y="659423"/>
                </a:lnTo>
                <a:lnTo>
                  <a:pt x="2109645" y="629105"/>
                </a:lnTo>
                <a:lnTo>
                  <a:pt x="2089433" y="629105"/>
                </a:lnTo>
                <a:lnTo>
                  <a:pt x="2089433" y="601313"/>
                </a:lnTo>
                <a:lnTo>
                  <a:pt x="2028796" y="601313"/>
                </a:lnTo>
                <a:lnTo>
                  <a:pt x="2028796" y="588680"/>
                </a:lnTo>
                <a:lnTo>
                  <a:pt x="1983324" y="588680"/>
                </a:lnTo>
                <a:lnTo>
                  <a:pt x="1983324" y="576048"/>
                </a:lnTo>
                <a:lnTo>
                  <a:pt x="1955530" y="576048"/>
                </a:lnTo>
                <a:lnTo>
                  <a:pt x="1955530" y="560888"/>
                </a:lnTo>
                <a:lnTo>
                  <a:pt x="1814046" y="560888"/>
                </a:lnTo>
                <a:lnTo>
                  <a:pt x="1814046" y="530570"/>
                </a:lnTo>
                <a:lnTo>
                  <a:pt x="1748352" y="530570"/>
                </a:lnTo>
                <a:lnTo>
                  <a:pt x="1748352" y="505305"/>
                </a:lnTo>
                <a:lnTo>
                  <a:pt x="1705404" y="505305"/>
                </a:lnTo>
                <a:lnTo>
                  <a:pt x="1705404" y="477513"/>
                </a:lnTo>
                <a:lnTo>
                  <a:pt x="1642243" y="477513"/>
                </a:lnTo>
                <a:lnTo>
                  <a:pt x="1642243" y="467407"/>
                </a:lnTo>
                <a:lnTo>
                  <a:pt x="1609401" y="467407"/>
                </a:lnTo>
                <a:lnTo>
                  <a:pt x="1609401" y="464880"/>
                </a:lnTo>
                <a:lnTo>
                  <a:pt x="1546231" y="464880"/>
                </a:lnTo>
                <a:lnTo>
                  <a:pt x="1546231" y="447195"/>
                </a:lnTo>
                <a:lnTo>
                  <a:pt x="1526019" y="447195"/>
                </a:lnTo>
                <a:lnTo>
                  <a:pt x="1526019" y="434562"/>
                </a:lnTo>
                <a:lnTo>
                  <a:pt x="1462859" y="434562"/>
                </a:lnTo>
                <a:lnTo>
                  <a:pt x="1462859" y="424456"/>
                </a:lnTo>
                <a:lnTo>
                  <a:pt x="1397165" y="424456"/>
                </a:lnTo>
                <a:lnTo>
                  <a:pt x="1397165" y="409297"/>
                </a:lnTo>
                <a:lnTo>
                  <a:pt x="1364323" y="409297"/>
                </a:lnTo>
                <a:lnTo>
                  <a:pt x="1364323" y="391611"/>
                </a:lnTo>
                <a:lnTo>
                  <a:pt x="1351693" y="391611"/>
                </a:lnTo>
                <a:lnTo>
                  <a:pt x="1351693" y="371399"/>
                </a:lnTo>
                <a:lnTo>
                  <a:pt x="1321375" y="371399"/>
                </a:lnTo>
                <a:lnTo>
                  <a:pt x="1321375" y="356240"/>
                </a:lnTo>
                <a:lnTo>
                  <a:pt x="1268311" y="356240"/>
                </a:lnTo>
                <a:lnTo>
                  <a:pt x="1268311" y="346134"/>
                </a:lnTo>
                <a:lnTo>
                  <a:pt x="1232945" y="346134"/>
                </a:lnTo>
                <a:lnTo>
                  <a:pt x="1232945" y="328448"/>
                </a:lnTo>
                <a:lnTo>
                  <a:pt x="1139466" y="328448"/>
                </a:lnTo>
                <a:lnTo>
                  <a:pt x="1139466" y="310763"/>
                </a:lnTo>
                <a:lnTo>
                  <a:pt x="1109148" y="310763"/>
                </a:lnTo>
                <a:lnTo>
                  <a:pt x="1109148" y="303183"/>
                </a:lnTo>
                <a:lnTo>
                  <a:pt x="1018194" y="303183"/>
                </a:lnTo>
                <a:lnTo>
                  <a:pt x="1018194" y="285497"/>
                </a:lnTo>
                <a:lnTo>
                  <a:pt x="980294" y="285497"/>
                </a:lnTo>
                <a:lnTo>
                  <a:pt x="980294" y="270338"/>
                </a:lnTo>
                <a:lnTo>
                  <a:pt x="939867" y="270338"/>
                </a:lnTo>
                <a:lnTo>
                  <a:pt x="939867" y="250126"/>
                </a:lnTo>
                <a:lnTo>
                  <a:pt x="886810" y="250126"/>
                </a:lnTo>
                <a:lnTo>
                  <a:pt x="886810" y="227387"/>
                </a:lnTo>
                <a:lnTo>
                  <a:pt x="826174" y="227387"/>
                </a:lnTo>
                <a:lnTo>
                  <a:pt x="826174" y="204648"/>
                </a:lnTo>
                <a:lnTo>
                  <a:pt x="752905" y="204648"/>
                </a:lnTo>
                <a:lnTo>
                  <a:pt x="752905" y="192015"/>
                </a:lnTo>
                <a:lnTo>
                  <a:pt x="725113" y="192015"/>
                </a:lnTo>
                <a:lnTo>
                  <a:pt x="725113" y="176856"/>
                </a:lnTo>
                <a:lnTo>
                  <a:pt x="669529" y="176856"/>
                </a:lnTo>
                <a:lnTo>
                  <a:pt x="669529" y="154117"/>
                </a:lnTo>
                <a:lnTo>
                  <a:pt x="618998" y="154117"/>
                </a:lnTo>
                <a:lnTo>
                  <a:pt x="618998" y="141485"/>
                </a:lnTo>
                <a:lnTo>
                  <a:pt x="538150" y="141485"/>
                </a:lnTo>
                <a:lnTo>
                  <a:pt x="538150" y="121273"/>
                </a:lnTo>
                <a:lnTo>
                  <a:pt x="492672" y="121273"/>
                </a:lnTo>
                <a:lnTo>
                  <a:pt x="492672" y="108640"/>
                </a:lnTo>
                <a:lnTo>
                  <a:pt x="457301" y="108640"/>
                </a:lnTo>
                <a:lnTo>
                  <a:pt x="457301" y="98534"/>
                </a:lnTo>
                <a:lnTo>
                  <a:pt x="386559" y="98534"/>
                </a:lnTo>
                <a:lnTo>
                  <a:pt x="386559" y="60636"/>
                </a:lnTo>
                <a:lnTo>
                  <a:pt x="275392" y="60636"/>
                </a:lnTo>
                <a:lnTo>
                  <a:pt x="275392" y="53057"/>
                </a:lnTo>
                <a:lnTo>
                  <a:pt x="192016" y="53057"/>
                </a:lnTo>
                <a:lnTo>
                  <a:pt x="192016" y="32845"/>
                </a:lnTo>
                <a:lnTo>
                  <a:pt x="98534" y="32845"/>
                </a:lnTo>
                <a:lnTo>
                  <a:pt x="98534" y="17686"/>
                </a:lnTo>
                <a:lnTo>
                  <a:pt x="68216" y="17686"/>
                </a:lnTo>
                <a:lnTo>
                  <a:pt x="68216"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2" name="Graphic 636">
            <a:extLst>
              <a:ext uri="{FF2B5EF4-FFF2-40B4-BE49-F238E27FC236}">
                <a16:creationId xmlns:a16="http://schemas.microsoft.com/office/drawing/2014/main" id="{03644DC7-34DC-4CD9-AC9D-BE048F74A624}"/>
              </a:ext>
            </a:extLst>
          </p:cNvPr>
          <p:cNvSpPr/>
          <p:nvPr/>
        </p:nvSpPr>
        <p:spPr>
          <a:xfrm>
            <a:off x="8927179" y="2239045"/>
            <a:ext cx="2801448" cy="775208"/>
          </a:xfrm>
          <a:custGeom>
            <a:avLst/>
            <a:gdLst>
              <a:gd name="connsiteX0" fmla="*/ 3489131 w 3489131"/>
              <a:gd name="connsiteY0" fmla="*/ 965130 h 965130"/>
              <a:gd name="connsiteX1" fmla="*/ 3064678 w 3489131"/>
              <a:gd name="connsiteY1" fmla="*/ 965130 h 965130"/>
              <a:gd name="connsiteX2" fmla="*/ 3064678 w 3489131"/>
              <a:gd name="connsiteY2" fmla="*/ 947447 h 965130"/>
              <a:gd name="connsiteX3" fmla="*/ 2966142 w 3489131"/>
              <a:gd name="connsiteY3" fmla="*/ 947447 h 965130"/>
              <a:gd name="connsiteX4" fmla="*/ 2966142 w 3489131"/>
              <a:gd name="connsiteY4" fmla="*/ 907023 h 965130"/>
              <a:gd name="connsiteX5" fmla="*/ 2892876 w 3489131"/>
              <a:gd name="connsiteY5" fmla="*/ 907023 h 965130"/>
              <a:gd name="connsiteX6" fmla="*/ 2892876 w 3489131"/>
              <a:gd name="connsiteY6" fmla="*/ 879231 h 965130"/>
              <a:gd name="connsiteX7" fmla="*/ 2827182 w 3489131"/>
              <a:gd name="connsiteY7" fmla="*/ 879231 h 965130"/>
              <a:gd name="connsiteX8" fmla="*/ 2827182 w 3489131"/>
              <a:gd name="connsiteY8" fmla="*/ 871651 h 965130"/>
              <a:gd name="connsiteX9" fmla="*/ 2804446 w 3489131"/>
              <a:gd name="connsiteY9" fmla="*/ 871651 h 965130"/>
              <a:gd name="connsiteX10" fmla="*/ 2804446 w 3489131"/>
              <a:gd name="connsiteY10" fmla="*/ 856492 h 965130"/>
              <a:gd name="connsiteX11" fmla="*/ 2758964 w 3489131"/>
              <a:gd name="connsiteY11" fmla="*/ 856492 h 965130"/>
              <a:gd name="connsiteX12" fmla="*/ 2758964 w 3489131"/>
              <a:gd name="connsiteY12" fmla="*/ 831227 h 965130"/>
              <a:gd name="connsiteX13" fmla="*/ 2738752 w 3489131"/>
              <a:gd name="connsiteY13" fmla="*/ 831227 h 965130"/>
              <a:gd name="connsiteX14" fmla="*/ 2738752 w 3489131"/>
              <a:gd name="connsiteY14" fmla="*/ 813541 h 965130"/>
              <a:gd name="connsiteX15" fmla="*/ 2609898 w 3489131"/>
              <a:gd name="connsiteY15" fmla="*/ 813541 h 965130"/>
              <a:gd name="connsiteX16" fmla="*/ 2609898 w 3489131"/>
              <a:gd name="connsiteY16" fmla="*/ 790803 h 965130"/>
              <a:gd name="connsiteX17" fmla="*/ 2579580 w 3489131"/>
              <a:gd name="connsiteY17" fmla="*/ 790803 h 965130"/>
              <a:gd name="connsiteX18" fmla="*/ 2579580 w 3489131"/>
              <a:gd name="connsiteY18" fmla="*/ 768064 h 965130"/>
              <a:gd name="connsiteX19" fmla="*/ 2450726 w 3489131"/>
              <a:gd name="connsiteY19" fmla="*/ 768064 h 965130"/>
              <a:gd name="connsiteX20" fmla="*/ 2450726 w 3489131"/>
              <a:gd name="connsiteY20" fmla="*/ 745325 h 965130"/>
              <a:gd name="connsiteX21" fmla="*/ 2405253 w 3489131"/>
              <a:gd name="connsiteY21" fmla="*/ 745325 h 965130"/>
              <a:gd name="connsiteX22" fmla="*/ 2405253 w 3489131"/>
              <a:gd name="connsiteY22" fmla="*/ 715007 h 965130"/>
              <a:gd name="connsiteX23" fmla="*/ 2374935 w 3489131"/>
              <a:gd name="connsiteY23" fmla="*/ 715007 h 965130"/>
              <a:gd name="connsiteX24" fmla="*/ 2374935 w 3489131"/>
              <a:gd name="connsiteY24" fmla="*/ 694794 h 965130"/>
              <a:gd name="connsiteX25" fmla="*/ 2246081 w 3489131"/>
              <a:gd name="connsiteY25" fmla="*/ 694794 h 965130"/>
              <a:gd name="connsiteX26" fmla="*/ 2246081 w 3489131"/>
              <a:gd name="connsiteY26" fmla="*/ 672055 h 965130"/>
              <a:gd name="connsiteX27" fmla="*/ 2117227 w 3489131"/>
              <a:gd name="connsiteY27" fmla="*/ 672055 h 965130"/>
              <a:gd name="connsiteX28" fmla="*/ 2117227 w 3489131"/>
              <a:gd name="connsiteY28" fmla="*/ 646790 h 965130"/>
              <a:gd name="connsiteX29" fmla="*/ 2026272 w 3489131"/>
              <a:gd name="connsiteY29" fmla="*/ 646790 h 965130"/>
              <a:gd name="connsiteX30" fmla="*/ 2026272 w 3489131"/>
              <a:gd name="connsiteY30" fmla="*/ 621525 h 965130"/>
              <a:gd name="connsiteX31" fmla="*/ 1975742 w 3489131"/>
              <a:gd name="connsiteY31" fmla="*/ 621525 h 965130"/>
              <a:gd name="connsiteX32" fmla="*/ 1975742 w 3489131"/>
              <a:gd name="connsiteY32" fmla="*/ 596259 h 965130"/>
              <a:gd name="connsiteX33" fmla="*/ 1942900 w 3489131"/>
              <a:gd name="connsiteY33" fmla="*/ 596259 h 965130"/>
              <a:gd name="connsiteX34" fmla="*/ 1942900 w 3489131"/>
              <a:gd name="connsiteY34" fmla="*/ 576048 h 965130"/>
              <a:gd name="connsiteX35" fmla="*/ 1877206 w 3489131"/>
              <a:gd name="connsiteY35" fmla="*/ 576048 h 965130"/>
              <a:gd name="connsiteX36" fmla="*/ 1877206 w 3489131"/>
              <a:gd name="connsiteY36" fmla="*/ 560888 h 965130"/>
              <a:gd name="connsiteX37" fmla="*/ 1816570 w 3489131"/>
              <a:gd name="connsiteY37" fmla="*/ 560888 h 965130"/>
              <a:gd name="connsiteX38" fmla="*/ 1816570 w 3489131"/>
              <a:gd name="connsiteY38" fmla="*/ 530570 h 965130"/>
              <a:gd name="connsiteX39" fmla="*/ 1753410 w 3489131"/>
              <a:gd name="connsiteY39" fmla="*/ 530570 h 965130"/>
              <a:gd name="connsiteX40" fmla="*/ 1753410 w 3489131"/>
              <a:gd name="connsiteY40" fmla="*/ 515411 h 965130"/>
              <a:gd name="connsiteX41" fmla="*/ 1705404 w 3489131"/>
              <a:gd name="connsiteY41" fmla="*/ 515411 h 965130"/>
              <a:gd name="connsiteX42" fmla="*/ 1705404 w 3489131"/>
              <a:gd name="connsiteY42" fmla="*/ 495199 h 965130"/>
              <a:gd name="connsiteX43" fmla="*/ 1584131 w 3489131"/>
              <a:gd name="connsiteY43" fmla="*/ 495199 h 965130"/>
              <a:gd name="connsiteX44" fmla="*/ 1584131 w 3489131"/>
              <a:gd name="connsiteY44" fmla="*/ 459828 h 965130"/>
              <a:gd name="connsiteX45" fmla="*/ 1500759 w 3489131"/>
              <a:gd name="connsiteY45" fmla="*/ 459828 h 965130"/>
              <a:gd name="connsiteX46" fmla="*/ 1500759 w 3489131"/>
              <a:gd name="connsiteY46" fmla="*/ 442142 h 965130"/>
              <a:gd name="connsiteX47" fmla="*/ 1440123 w 3489131"/>
              <a:gd name="connsiteY47" fmla="*/ 442142 h 965130"/>
              <a:gd name="connsiteX48" fmla="*/ 1440123 w 3489131"/>
              <a:gd name="connsiteY48" fmla="*/ 434563 h 965130"/>
              <a:gd name="connsiteX49" fmla="*/ 1402223 w 3489131"/>
              <a:gd name="connsiteY49" fmla="*/ 434563 h 965130"/>
              <a:gd name="connsiteX50" fmla="*/ 1402223 w 3489131"/>
              <a:gd name="connsiteY50" fmla="*/ 411824 h 965130"/>
              <a:gd name="connsiteX51" fmla="*/ 1311269 w 3489131"/>
              <a:gd name="connsiteY51" fmla="*/ 411824 h 965130"/>
              <a:gd name="connsiteX52" fmla="*/ 1311269 w 3489131"/>
              <a:gd name="connsiteY52" fmla="*/ 371399 h 965130"/>
              <a:gd name="connsiteX53" fmla="*/ 1182415 w 3489131"/>
              <a:gd name="connsiteY53" fmla="*/ 371399 h 965130"/>
              <a:gd name="connsiteX54" fmla="*/ 1182415 w 3489131"/>
              <a:gd name="connsiteY54" fmla="*/ 341081 h 965130"/>
              <a:gd name="connsiteX55" fmla="*/ 1172309 w 3489131"/>
              <a:gd name="connsiteY55" fmla="*/ 341081 h 965130"/>
              <a:gd name="connsiteX56" fmla="*/ 1172309 w 3489131"/>
              <a:gd name="connsiteY56" fmla="*/ 325922 h 965130"/>
              <a:gd name="connsiteX57" fmla="*/ 1129360 w 3489131"/>
              <a:gd name="connsiteY57" fmla="*/ 325922 h 965130"/>
              <a:gd name="connsiteX58" fmla="*/ 1129360 w 3489131"/>
              <a:gd name="connsiteY58" fmla="*/ 303183 h 965130"/>
              <a:gd name="connsiteX59" fmla="*/ 1025766 w 3489131"/>
              <a:gd name="connsiteY59" fmla="*/ 303183 h 965130"/>
              <a:gd name="connsiteX60" fmla="*/ 1025766 w 3489131"/>
              <a:gd name="connsiteY60" fmla="*/ 272865 h 965130"/>
              <a:gd name="connsiteX61" fmla="*/ 960082 w 3489131"/>
              <a:gd name="connsiteY61" fmla="*/ 272865 h 965130"/>
              <a:gd name="connsiteX62" fmla="*/ 960082 w 3489131"/>
              <a:gd name="connsiteY62" fmla="*/ 255180 h 965130"/>
              <a:gd name="connsiteX63" fmla="*/ 899443 w 3489131"/>
              <a:gd name="connsiteY63" fmla="*/ 255180 h 965130"/>
              <a:gd name="connsiteX64" fmla="*/ 899443 w 3489131"/>
              <a:gd name="connsiteY64" fmla="*/ 227387 h 965130"/>
              <a:gd name="connsiteX65" fmla="*/ 841333 w 3489131"/>
              <a:gd name="connsiteY65" fmla="*/ 227387 h 965130"/>
              <a:gd name="connsiteX66" fmla="*/ 841333 w 3489131"/>
              <a:gd name="connsiteY66" fmla="*/ 207175 h 965130"/>
              <a:gd name="connsiteX67" fmla="*/ 747852 w 3489131"/>
              <a:gd name="connsiteY67" fmla="*/ 207175 h 965130"/>
              <a:gd name="connsiteX68" fmla="*/ 747852 w 3489131"/>
              <a:gd name="connsiteY68" fmla="*/ 189489 h 965130"/>
              <a:gd name="connsiteX69" fmla="*/ 707427 w 3489131"/>
              <a:gd name="connsiteY69" fmla="*/ 189489 h 965130"/>
              <a:gd name="connsiteX70" fmla="*/ 707427 w 3489131"/>
              <a:gd name="connsiteY70" fmla="*/ 171803 h 965130"/>
              <a:gd name="connsiteX71" fmla="*/ 674582 w 3489131"/>
              <a:gd name="connsiteY71" fmla="*/ 171803 h 965130"/>
              <a:gd name="connsiteX72" fmla="*/ 674582 w 3489131"/>
              <a:gd name="connsiteY72" fmla="*/ 164224 h 965130"/>
              <a:gd name="connsiteX73" fmla="*/ 631631 w 3489131"/>
              <a:gd name="connsiteY73" fmla="*/ 164224 h 965130"/>
              <a:gd name="connsiteX74" fmla="*/ 631631 w 3489131"/>
              <a:gd name="connsiteY74" fmla="*/ 138959 h 965130"/>
              <a:gd name="connsiteX75" fmla="*/ 538150 w 3489131"/>
              <a:gd name="connsiteY75" fmla="*/ 138959 h 965130"/>
              <a:gd name="connsiteX76" fmla="*/ 538150 w 3489131"/>
              <a:gd name="connsiteY76" fmla="*/ 116220 h 965130"/>
              <a:gd name="connsiteX77" fmla="*/ 447195 w 3489131"/>
              <a:gd name="connsiteY77" fmla="*/ 116220 h 965130"/>
              <a:gd name="connsiteX78" fmla="*/ 447195 w 3489131"/>
              <a:gd name="connsiteY78" fmla="*/ 85902 h 965130"/>
              <a:gd name="connsiteX79" fmla="*/ 391612 w 3489131"/>
              <a:gd name="connsiteY79" fmla="*/ 85902 h 965130"/>
              <a:gd name="connsiteX80" fmla="*/ 391612 w 3489131"/>
              <a:gd name="connsiteY80" fmla="*/ 70743 h 965130"/>
              <a:gd name="connsiteX81" fmla="*/ 351187 w 3489131"/>
              <a:gd name="connsiteY81" fmla="*/ 70743 h 965130"/>
              <a:gd name="connsiteX82" fmla="*/ 351187 w 3489131"/>
              <a:gd name="connsiteY82" fmla="*/ 50530 h 965130"/>
              <a:gd name="connsiteX83" fmla="*/ 202122 w 3489131"/>
              <a:gd name="connsiteY83" fmla="*/ 50530 h 965130"/>
              <a:gd name="connsiteX84" fmla="*/ 202122 w 3489131"/>
              <a:gd name="connsiteY84" fmla="*/ 20212 h 965130"/>
              <a:gd name="connsiteX85" fmla="*/ 58110 w 3489131"/>
              <a:gd name="connsiteY85" fmla="*/ 20212 h 965130"/>
              <a:gd name="connsiteX86" fmla="*/ 58110 w 3489131"/>
              <a:gd name="connsiteY86" fmla="*/ 0 h 965130"/>
              <a:gd name="connsiteX87" fmla="*/ 0 w 3489131"/>
              <a:gd name="connsiteY87" fmla="*/ 0 h 9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89131" h="965130">
                <a:moveTo>
                  <a:pt x="3489131" y="965130"/>
                </a:moveTo>
                <a:lnTo>
                  <a:pt x="3064678" y="965130"/>
                </a:lnTo>
                <a:lnTo>
                  <a:pt x="3064678" y="947447"/>
                </a:lnTo>
                <a:lnTo>
                  <a:pt x="2966142" y="947447"/>
                </a:lnTo>
                <a:lnTo>
                  <a:pt x="2966142" y="907023"/>
                </a:lnTo>
                <a:lnTo>
                  <a:pt x="2892876" y="907023"/>
                </a:lnTo>
                <a:lnTo>
                  <a:pt x="2892876" y="879231"/>
                </a:lnTo>
                <a:lnTo>
                  <a:pt x="2827182" y="879231"/>
                </a:lnTo>
                <a:lnTo>
                  <a:pt x="2827182" y="871651"/>
                </a:lnTo>
                <a:lnTo>
                  <a:pt x="2804446" y="871651"/>
                </a:lnTo>
                <a:lnTo>
                  <a:pt x="2804446" y="856492"/>
                </a:lnTo>
                <a:lnTo>
                  <a:pt x="2758964" y="856492"/>
                </a:lnTo>
                <a:lnTo>
                  <a:pt x="2758964" y="831227"/>
                </a:lnTo>
                <a:lnTo>
                  <a:pt x="2738752" y="831227"/>
                </a:lnTo>
                <a:lnTo>
                  <a:pt x="2738752" y="813541"/>
                </a:lnTo>
                <a:lnTo>
                  <a:pt x="2609898" y="813541"/>
                </a:lnTo>
                <a:lnTo>
                  <a:pt x="2609898" y="790803"/>
                </a:lnTo>
                <a:lnTo>
                  <a:pt x="2579580" y="790803"/>
                </a:lnTo>
                <a:lnTo>
                  <a:pt x="2579580" y="768064"/>
                </a:lnTo>
                <a:lnTo>
                  <a:pt x="2450726" y="768064"/>
                </a:lnTo>
                <a:lnTo>
                  <a:pt x="2450726" y="745325"/>
                </a:lnTo>
                <a:lnTo>
                  <a:pt x="2405253" y="745325"/>
                </a:lnTo>
                <a:lnTo>
                  <a:pt x="2405253" y="715007"/>
                </a:lnTo>
                <a:lnTo>
                  <a:pt x="2374935" y="715007"/>
                </a:lnTo>
                <a:lnTo>
                  <a:pt x="2374935" y="694794"/>
                </a:lnTo>
                <a:lnTo>
                  <a:pt x="2246081" y="694794"/>
                </a:lnTo>
                <a:lnTo>
                  <a:pt x="2246081" y="672055"/>
                </a:lnTo>
                <a:lnTo>
                  <a:pt x="2117227" y="672055"/>
                </a:lnTo>
                <a:lnTo>
                  <a:pt x="2117227" y="646790"/>
                </a:lnTo>
                <a:lnTo>
                  <a:pt x="2026272" y="646790"/>
                </a:lnTo>
                <a:lnTo>
                  <a:pt x="2026272" y="621525"/>
                </a:lnTo>
                <a:lnTo>
                  <a:pt x="1975742" y="621525"/>
                </a:lnTo>
                <a:lnTo>
                  <a:pt x="1975742" y="596259"/>
                </a:lnTo>
                <a:lnTo>
                  <a:pt x="1942900" y="596259"/>
                </a:lnTo>
                <a:lnTo>
                  <a:pt x="1942900" y="576048"/>
                </a:lnTo>
                <a:lnTo>
                  <a:pt x="1877206" y="576048"/>
                </a:lnTo>
                <a:lnTo>
                  <a:pt x="1877206" y="560888"/>
                </a:lnTo>
                <a:lnTo>
                  <a:pt x="1816570" y="560888"/>
                </a:lnTo>
                <a:lnTo>
                  <a:pt x="1816570" y="530570"/>
                </a:lnTo>
                <a:lnTo>
                  <a:pt x="1753410" y="530570"/>
                </a:lnTo>
                <a:lnTo>
                  <a:pt x="1753410" y="515411"/>
                </a:lnTo>
                <a:lnTo>
                  <a:pt x="1705404" y="515411"/>
                </a:lnTo>
                <a:lnTo>
                  <a:pt x="1705404" y="495199"/>
                </a:lnTo>
                <a:lnTo>
                  <a:pt x="1584131" y="495199"/>
                </a:lnTo>
                <a:lnTo>
                  <a:pt x="1584131" y="459828"/>
                </a:lnTo>
                <a:lnTo>
                  <a:pt x="1500759" y="459828"/>
                </a:lnTo>
                <a:lnTo>
                  <a:pt x="1500759" y="442142"/>
                </a:lnTo>
                <a:lnTo>
                  <a:pt x="1440123" y="442142"/>
                </a:lnTo>
                <a:lnTo>
                  <a:pt x="1440123" y="434563"/>
                </a:lnTo>
                <a:lnTo>
                  <a:pt x="1402223" y="434563"/>
                </a:lnTo>
                <a:lnTo>
                  <a:pt x="1402223" y="411824"/>
                </a:lnTo>
                <a:lnTo>
                  <a:pt x="1311269" y="411824"/>
                </a:lnTo>
                <a:lnTo>
                  <a:pt x="1311269" y="371399"/>
                </a:lnTo>
                <a:lnTo>
                  <a:pt x="1182415" y="371399"/>
                </a:lnTo>
                <a:lnTo>
                  <a:pt x="1182415" y="341081"/>
                </a:lnTo>
                <a:lnTo>
                  <a:pt x="1172309" y="341081"/>
                </a:lnTo>
                <a:lnTo>
                  <a:pt x="1172309" y="325922"/>
                </a:lnTo>
                <a:lnTo>
                  <a:pt x="1129360" y="325922"/>
                </a:lnTo>
                <a:lnTo>
                  <a:pt x="1129360" y="303183"/>
                </a:lnTo>
                <a:lnTo>
                  <a:pt x="1025766" y="303183"/>
                </a:lnTo>
                <a:lnTo>
                  <a:pt x="1025766" y="272865"/>
                </a:lnTo>
                <a:lnTo>
                  <a:pt x="960082" y="272865"/>
                </a:lnTo>
                <a:lnTo>
                  <a:pt x="960082" y="255180"/>
                </a:lnTo>
                <a:lnTo>
                  <a:pt x="899443" y="255180"/>
                </a:lnTo>
                <a:lnTo>
                  <a:pt x="899443" y="227387"/>
                </a:lnTo>
                <a:lnTo>
                  <a:pt x="841333" y="227387"/>
                </a:lnTo>
                <a:lnTo>
                  <a:pt x="841333" y="207175"/>
                </a:lnTo>
                <a:lnTo>
                  <a:pt x="747852" y="207175"/>
                </a:lnTo>
                <a:lnTo>
                  <a:pt x="747852" y="189489"/>
                </a:lnTo>
                <a:lnTo>
                  <a:pt x="707427" y="189489"/>
                </a:lnTo>
                <a:lnTo>
                  <a:pt x="707427" y="171803"/>
                </a:lnTo>
                <a:lnTo>
                  <a:pt x="674582" y="171803"/>
                </a:lnTo>
                <a:lnTo>
                  <a:pt x="674582" y="164224"/>
                </a:lnTo>
                <a:lnTo>
                  <a:pt x="631631" y="164224"/>
                </a:lnTo>
                <a:lnTo>
                  <a:pt x="631631" y="138959"/>
                </a:lnTo>
                <a:lnTo>
                  <a:pt x="538150" y="138959"/>
                </a:lnTo>
                <a:lnTo>
                  <a:pt x="538150" y="116220"/>
                </a:lnTo>
                <a:lnTo>
                  <a:pt x="447195" y="116220"/>
                </a:lnTo>
                <a:lnTo>
                  <a:pt x="447195" y="85902"/>
                </a:lnTo>
                <a:lnTo>
                  <a:pt x="391612" y="85902"/>
                </a:lnTo>
                <a:lnTo>
                  <a:pt x="391612" y="70743"/>
                </a:lnTo>
                <a:lnTo>
                  <a:pt x="351187" y="70743"/>
                </a:lnTo>
                <a:lnTo>
                  <a:pt x="351187" y="50530"/>
                </a:lnTo>
                <a:lnTo>
                  <a:pt x="202122" y="50530"/>
                </a:lnTo>
                <a:lnTo>
                  <a:pt x="202122" y="20212"/>
                </a:lnTo>
                <a:lnTo>
                  <a:pt x="58110" y="20212"/>
                </a:lnTo>
                <a:lnTo>
                  <a:pt x="58110"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3" name="TextBox 242">
            <a:extLst>
              <a:ext uri="{FF2B5EF4-FFF2-40B4-BE49-F238E27FC236}">
                <a16:creationId xmlns:a16="http://schemas.microsoft.com/office/drawing/2014/main" id="{34308A37-93CB-F45C-41B3-5570E1DC6BB5}"/>
              </a:ext>
            </a:extLst>
          </p:cNvPr>
          <p:cNvSpPr txBox="1"/>
          <p:nvPr/>
        </p:nvSpPr>
        <p:spPr>
          <a:xfrm>
            <a:off x="5369610" y="1356127"/>
            <a:ext cx="1715534" cy="338554"/>
          </a:xfrm>
          <a:prstGeom prst="rect">
            <a:avLst/>
          </a:prstGeom>
          <a:noFill/>
        </p:spPr>
        <p:txBody>
          <a:bodyPr wrap="none" rtlCol="0">
            <a:spAutoFit/>
          </a:bodyPr>
          <a:lstStyle/>
          <a:p>
            <a:pPr algn="ctr"/>
            <a:r>
              <a:rPr lang="ja-JP" sz="1600" b="1">
                <a:solidFill>
                  <a:schemeClr val="tx1"/>
                </a:solidFill>
              </a:rPr>
              <a:t>全生存期間</a:t>
            </a:r>
          </a:p>
        </p:txBody>
      </p:sp>
      <p:sp>
        <p:nvSpPr>
          <p:cNvPr id="244" name="TextBox 243">
            <a:extLst>
              <a:ext uri="{FF2B5EF4-FFF2-40B4-BE49-F238E27FC236}">
                <a16:creationId xmlns:a16="http://schemas.microsoft.com/office/drawing/2014/main" id="{06FA2237-0E14-835B-0C91-C0ADD81D3ECA}"/>
              </a:ext>
            </a:extLst>
          </p:cNvPr>
          <p:cNvSpPr txBox="1"/>
          <p:nvPr/>
        </p:nvSpPr>
        <p:spPr>
          <a:xfrm>
            <a:off x="442904" y="4954644"/>
            <a:ext cx="990977" cy="307777"/>
          </a:xfrm>
          <a:prstGeom prst="rect">
            <a:avLst/>
          </a:prstGeom>
          <a:noFill/>
        </p:spPr>
        <p:txBody>
          <a:bodyPr wrap="none" rtlCol="0">
            <a:spAutoFit/>
          </a:bodyPr>
          <a:lstStyle/>
          <a:p>
            <a:pPr algn="r"/>
            <a:r>
              <a:rPr lang="ja-JP" sz="1400" dirty="0">
                <a:solidFill>
                  <a:schemeClr val="tx1"/>
                </a:solidFill>
              </a:rPr>
              <a:t>リスク有患者数</a:t>
            </a:r>
          </a:p>
        </p:txBody>
      </p:sp>
    </p:spTree>
    <p:extLst>
      <p:ext uri="{BB962C8B-B14F-4D97-AF65-F5344CB8AC3E}">
        <p14:creationId xmlns:p14="http://schemas.microsoft.com/office/powerpoint/2010/main" val="22398139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989401" cy="807720"/>
          </a:xfrm>
        </p:spPr>
        <p:txBody>
          <a:bodyPr/>
          <a:lstStyle/>
          <a:p>
            <a:r>
              <a:rPr lang="ja-JP" dirty="0"/>
              <a:t>LBA28：切除結腸直腸癌におけるイメージングとCEA観察期間の予後効果(CRC)：最終的な結果と無増悪生存期間(RFS) - PRODIGE 13 FFCD第III相試験 – Lepage C、et al</a:t>
            </a:r>
          </a:p>
        </p:txBody>
      </p:sp>
      <p:sp>
        <p:nvSpPr>
          <p:cNvPr id="22" name="Content Placeholder 2"/>
          <p:cNvSpPr>
            <a:spLocks noGrp="1"/>
          </p:cNvSpPr>
          <p:nvPr>
            <p:ph idx="1"/>
          </p:nvPr>
        </p:nvSpPr>
        <p:spPr>
          <a:xfrm>
            <a:off x="486833" y="1254035"/>
            <a:ext cx="11347815" cy="4746172"/>
          </a:xfrm>
        </p:spPr>
        <p:txBody>
          <a:bodyPr/>
          <a:lstStyle/>
          <a:p>
            <a:pPr marL="0" indent="0">
              <a:buNone/>
            </a:pPr>
            <a:r>
              <a:rPr lang="ja-JP" b="1"/>
              <a:t>主要結果</a:t>
            </a:r>
          </a:p>
          <a:p>
            <a:pPr marL="0" indent="0">
              <a:spcBef>
                <a:spcPts val="30000"/>
              </a:spcBef>
              <a:buNone/>
            </a:pPr>
            <a:r>
              <a:rPr lang="ja-JP" b="1"/>
              <a:t>結論</a:t>
            </a:r>
          </a:p>
          <a:p>
            <a:r>
              <a:rPr lang="ja-JP" b="1"/>
              <a:t>術後のCRC患者において、いずれの監視腕にもOSに差がないため、標準治療は超音波検査及び胸部X線検査による定期的な半期評価に基づいて行われるべきである</a:t>
            </a:r>
          </a:p>
        </p:txBody>
      </p:sp>
      <p:sp>
        <p:nvSpPr>
          <p:cNvPr id="23" name="Text Placeholder 4"/>
          <p:cNvSpPr>
            <a:spLocks noGrp="1"/>
          </p:cNvSpPr>
          <p:nvPr>
            <p:ph type="body" sz="quarter" idx="11"/>
          </p:nvPr>
        </p:nvSpPr>
        <p:spPr>
          <a:xfrm>
            <a:off x="6197601" y="6096001"/>
            <a:ext cx="5507567" cy="487363"/>
          </a:xfrm>
        </p:spPr>
        <p:txBody>
          <a:bodyPr/>
          <a:lstStyle/>
          <a:p>
            <a:r>
              <a:rPr lang="ja-JP"/>
              <a:t>Lepage C, et al.Ann Oncol 2022;33(suppl):abstr LBA28</a:t>
            </a:r>
          </a:p>
        </p:txBody>
      </p:sp>
      <p:graphicFrame>
        <p:nvGraphicFramePr>
          <p:cNvPr id="7" name="Table 6"/>
          <p:cNvGraphicFramePr>
            <a:graphicFrameLocks noGrp="1"/>
          </p:cNvGraphicFramePr>
          <p:nvPr>
            <p:extLst>
              <p:ext uri="{D42A27DB-BD31-4B8C-83A1-F6EECF244321}">
                <p14:modId xmlns:p14="http://schemas.microsoft.com/office/powerpoint/2010/main" val="1658380235"/>
              </p:ext>
            </p:extLst>
          </p:nvPr>
        </p:nvGraphicFramePr>
        <p:xfrm>
          <a:off x="486833" y="1602537"/>
          <a:ext cx="11095568" cy="3672470"/>
        </p:xfrm>
        <a:graphic>
          <a:graphicData uri="http://schemas.openxmlformats.org/drawingml/2006/table">
            <a:tbl>
              <a:tblPr firstRow="1" bandRow="1">
                <a:tableStyleId>{5202B0CA-FC54-4496-8BCA-5EF66A818D29}</a:tableStyleId>
              </a:tblPr>
              <a:tblGrid>
                <a:gridCol w="1234056">
                  <a:extLst>
                    <a:ext uri="{9D8B030D-6E8A-4147-A177-3AD203B41FA5}">
                      <a16:colId xmlns:a16="http://schemas.microsoft.com/office/drawing/2014/main" val="4137194924"/>
                    </a:ext>
                  </a:extLst>
                </a:gridCol>
                <a:gridCol w="2010545">
                  <a:extLst>
                    <a:ext uri="{9D8B030D-6E8A-4147-A177-3AD203B41FA5}">
                      <a16:colId xmlns:a16="http://schemas.microsoft.com/office/drawing/2014/main" val="344231834"/>
                    </a:ext>
                  </a:extLst>
                </a:gridCol>
                <a:gridCol w="2004587">
                  <a:extLst>
                    <a:ext uri="{9D8B030D-6E8A-4147-A177-3AD203B41FA5}">
                      <a16:colId xmlns:a16="http://schemas.microsoft.com/office/drawing/2014/main" val="3889272168"/>
                    </a:ext>
                  </a:extLst>
                </a:gridCol>
                <a:gridCol w="1626476">
                  <a:extLst>
                    <a:ext uri="{9D8B030D-6E8A-4147-A177-3AD203B41FA5}">
                      <a16:colId xmlns:a16="http://schemas.microsoft.com/office/drawing/2014/main" val="944354801"/>
                    </a:ext>
                  </a:extLst>
                </a:gridCol>
                <a:gridCol w="1626476">
                  <a:extLst>
                    <a:ext uri="{9D8B030D-6E8A-4147-A177-3AD203B41FA5}">
                      <a16:colId xmlns:a16="http://schemas.microsoft.com/office/drawing/2014/main" val="3984165732"/>
                    </a:ext>
                  </a:extLst>
                </a:gridCol>
                <a:gridCol w="1626476">
                  <a:extLst>
                    <a:ext uri="{9D8B030D-6E8A-4147-A177-3AD203B41FA5}">
                      <a16:colId xmlns:a16="http://schemas.microsoft.com/office/drawing/2014/main" val="730297131"/>
                    </a:ext>
                  </a:extLst>
                </a:gridCol>
                <a:gridCol w="966952">
                  <a:extLst>
                    <a:ext uri="{9D8B030D-6E8A-4147-A177-3AD203B41FA5}">
                      <a16:colId xmlns:a16="http://schemas.microsoft.com/office/drawing/2014/main" val="2306334378"/>
                    </a:ext>
                  </a:extLst>
                </a:gridCol>
              </a:tblGrid>
              <a:tr h="370840">
                <a:tc gridSpan="2">
                  <a:txBody>
                    <a:bodyPr/>
                    <a:lstStyle/>
                    <a:p>
                      <a:r>
                        <a:rPr lang="ja-JP" sz="1400">
                          <a:solidFill>
                            <a:schemeClr val="tx2"/>
                          </a:solidFill>
                        </a:rPr>
                        <a:t>再発</a:t>
                      </a:r>
                      <a:r>
                        <a:rPr lang="ja-JP" sz="1400" baseline="0">
                          <a:solidFill>
                            <a:schemeClr val="tx2"/>
                          </a:solidFill>
                        </a:rPr>
                        <a:t>と治療%</a:t>
                      </a:r>
                    </a:p>
                  </a:txBody>
                  <a:tcPr anchor="ctr"/>
                </a:tc>
                <a:tc hMerge="1">
                  <a:txBody>
                    <a:bodyPr/>
                    <a:lstStyle/>
                    <a:p>
                      <a:endParaRPr lang="en-GB" sz="1400" dirty="0">
                        <a:solidFill>
                          <a:schemeClr val="tx2"/>
                        </a:solidFill>
                      </a:endParaRPr>
                    </a:p>
                  </a:txBody>
                  <a:tcPr/>
                </a:tc>
                <a:tc>
                  <a:txBody>
                    <a:bodyPr/>
                    <a:lstStyle/>
                    <a:p>
                      <a:pPr algn="ctr"/>
                      <a:r>
                        <a:rPr lang="ja-JP" sz="1400" dirty="0">
                          <a:solidFill>
                            <a:schemeClr val="tx2"/>
                          </a:solidFill>
                        </a:rPr>
                        <a:t>A群
CTスキャン +</a:t>
                      </a:r>
                      <a:r>
                        <a:rPr lang="ja-JP" sz="1400" baseline="0" dirty="0">
                          <a:solidFill>
                            <a:schemeClr val="tx2"/>
                          </a:solidFill>
                        </a:rPr>
                        <a:t> CEA
(n=501)</a:t>
                      </a:r>
                    </a:p>
                  </a:txBody>
                  <a:tcPr anchor="ctr"/>
                </a:tc>
                <a:tc>
                  <a:txBody>
                    <a:bodyPr/>
                    <a:lstStyle/>
                    <a:p>
                      <a:pPr algn="ctr"/>
                      <a:r>
                        <a:rPr lang="ja-JP" sz="1400" dirty="0">
                          <a:solidFill>
                            <a:schemeClr val="tx2"/>
                          </a:solidFill>
                        </a:rPr>
                        <a:t>B群
CTスキャン
(n=497)</a:t>
                      </a:r>
                    </a:p>
                  </a:txBody>
                  <a:tcPr anchor="ctr"/>
                </a:tc>
                <a:tc>
                  <a:txBody>
                    <a:bodyPr/>
                    <a:lstStyle/>
                    <a:p>
                      <a:pPr algn="ctr"/>
                      <a:r>
                        <a:rPr lang="ja-JP" sz="1400" dirty="0">
                          <a:solidFill>
                            <a:schemeClr val="tx2"/>
                          </a:solidFill>
                        </a:rPr>
                        <a:t>C群</a:t>
                      </a:r>
                    </a:p>
                    <a:p>
                      <a:pPr algn="ctr"/>
                      <a:r>
                        <a:rPr lang="ja-JP" sz="1400" dirty="0">
                          <a:solidFill>
                            <a:schemeClr val="tx2"/>
                          </a:solidFill>
                        </a:rPr>
                        <a:t>標準</a:t>
                      </a:r>
                      <a:r>
                        <a:rPr lang="ja-JP" sz="1400" baseline="0" dirty="0">
                          <a:solidFill>
                            <a:schemeClr val="tx2"/>
                          </a:solidFill>
                        </a:rPr>
                        <a:t> + CEA
(n=498)</a:t>
                      </a:r>
                    </a:p>
                  </a:txBody>
                  <a:tcPr anchor="ctr"/>
                </a:tc>
                <a:tc>
                  <a:txBody>
                    <a:bodyPr/>
                    <a:lstStyle/>
                    <a:p>
                      <a:pPr algn="ctr"/>
                      <a:r>
                        <a:rPr lang="ja-JP" sz="1400" dirty="0">
                          <a:solidFill>
                            <a:schemeClr val="tx2"/>
                          </a:solidFill>
                        </a:rPr>
                        <a:t>D群
標準
(n=499)</a:t>
                      </a:r>
                    </a:p>
                  </a:txBody>
                  <a:tcPr anchor="ctr"/>
                </a:tc>
                <a:tc>
                  <a:txBody>
                    <a:bodyPr/>
                    <a:lstStyle/>
                    <a:p>
                      <a:pPr algn="ctr"/>
                      <a:r>
                        <a:rPr lang="ja-JP" sz="1400">
                          <a:solidFill>
                            <a:schemeClr val="tx2"/>
                          </a:solidFill>
                        </a:rPr>
                        <a:t>p値</a:t>
                      </a:r>
                    </a:p>
                  </a:txBody>
                  <a:tcPr anchor="ctr"/>
                </a:tc>
                <a:extLst>
                  <a:ext uri="{0D108BD9-81ED-4DB2-BD59-A6C34878D82A}">
                    <a16:rowId xmlns:a16="http://schemas.microsoft.com/office/drawing/2014/main" val="3701794093"/>
                  </a:ext>
                </a:extLst>
              </a:tr>
              <a:tr h="319670">
                <a:tc>
                  <a:txBody>
                    <a:bodyPr/>
                    <a:lstStyle/>
                    <a:p>
                      <a:r>
                        <a:rPr lang="ja-JP" sz="1400">
                          <a:solidFill>
                            <a:schemeClr val="tx1"/>
                          </a:solidFill>
                        </a:rPr>
                        <a:t>再発</a:t>
                      </a:r>
                    </a:p>
                  </a:txBody>
                  <a:tcPr/>
                </a:tc>
                <a:tc>
                  <a:txBody>
                    <a:bodyPr/>
                    <a:lstStyle/>
                    <a:p>
                      <a:r>
                        <a:rPr lang="ja-JP" sz="1400">
                          <a:solidFill>
                            <a:schemeClr val="tx1"/>
                          </a:solidFill>
                        </a:rPr>
                        <a:t>n</a:t>
                      </a:r>
                    </a:p>
                    <a:p>
                      <a:r>
                        <a:rPr lang="ja-JP" sz="1400">
                          <a:solidFill>
                            <a:schemeClr val="tx1"/>
                          </a:solidFill>
                        </a:rPr>
                        <a:t>合計</a:t>
                      </a:r>
                    </a:p>
                    <a:p>
                      <a:r>
                        <a:rPr lang="ja-JP" sz="1400">
                          <a:solidFill>
                            <a:schemeClr val="tx1"/>
                          </a:solidFill>
                        </a:rPr>
                        <a:t>局所</a:t>
                      </a:r>
                    </a:p>
                    <a:p>
                      <a:r>
                        <a:rPr lang="ja-JP" sz="1400">
                          <a:solidFill>
                            <a:schemeClr val="tx1"/>
                          </a:solidFill>
                        </a:rPr>
                        <a:t>転移性</a:t>
                      </a:r>
                    </a:p>
                    <a:p>
                      <a:r>
                        <a:rPr lang="ja-JP" sz="1400">
                          <a:solidFill>
                            <a:schemeClr val="tx1"/>
                          </a:solidFill>
                        </a:rPr>
                        <a:t>両方</a:t>
                      </a:r>
                    </a:p>
                  </a:txBody>
                  <a:tcPr/>
                </a:tc>
                <a:tc>
                  <a:txBody>
                    <a:bodyPr/>
                    <a:lstStyle/>
                    <a:p>
                      <a:pPr algn="ctr"/>
                      <a:r>
                        <a:rPr lang="ja-JP" sz="1400">
                          <a:solidFill>
                            <a:schemeClr val="tx1"/>
                          </a:solidFill>
                        </a:rPr>
                        <a:t>109</a:t>
                      </a:r>
                    </a:p>
                    <a:p>
                      <a:pPr algn="ctr"/>
                      <a:r>
                        <a:rPr lang="ja-JP" sz="1400">
                          <a:solidFill>
                            <a:schemeClr val="tx1"/>
                          </a:solidFill>
                        </a:rPr>
                        <a:t>21.8</a:t>
                      </a:r>
                    </a:p>
                    <a:p>
                      <a:pPr algn="ctr"/>
                      <a:r>
                        <a:rPr lang="ja-JP" sz="1400">
                          <a:solidFill>
                            <a:schemeClr val="tx1"/>
                          </a:solidFill>
                        </a:rPr>
                        <a:t>2.2</a:t>
                      </a:r>
                    </a:p>
                    <a:p>
                      <a:pPr algn="ctr"/>
                      <a:r>
                        <a:rPr lang="ja-JP" sz="1400">
                          <a:solidFill>
                            <a:schemeClr val="tx1"/>
                          </a:solidFill>
                        </a:rPr>
                        <a:t>15.4</a:t>
                      </a:r>
                    </a:p>
                    <a:p>
                      <a:pPr algn="ctr"/>
                      <a:r>
                        <a:rPr lang="ja-JP" sz="1400">
                          <a:solidFill>
                            <a:schemeClr val="tx1"/>
                          </a:solidFill>
                        </a:rPr>
                        <a:t>4.2</a:t>
                      </a:r>
                    </a:p>
                  </a:txBody>
                  <a:tcPr/>
                </a:tc>
                <a:tc>
                  <a:txBody>
                    <a:bodyPr/>
                    <a:lstStyle/>
                    <a:p>
                      <a:pPr algn="ctr"/>
                      <a:r>
                        <a:rPr lang="ja-JP" sz="1400">
                          <a:solidFill>
                            <a:schemeClr val="tx1"/>
                          </a:solidFill>
                        </a:rPr>
                        <a:t>97</a:t>
                      </a:r>
                    </a:p>
                    <a:p>
                      <a:pPr algn="ctr"/>
                      <a:r>
                        <a:rPr lang="ja-JP" sz="1400">
                          <a:solidFill>
                            <a:schemeClr val="tx1"/>
                          </a:solidFill>
                        </a:rPr>
                        <a:t>19.5</a:t>
                      </a:r>
                    </a:p>
                    <a:p>
                      <a:pPr algn="ctr"/>
                      <a:r>
                        <a:rPr lang="ja-JP" sz="1400">
                          <a:solidFill>
                            <a:schemeClr val="tx1"/>
                          </a:solidFill>
                        </a:rPr>
                        <a:t>1.4</a:t>
                      </a:r>
                    </a:p>
                    <a:p>
                      <a:pPr algn="ctr"/>
                      <a:r>
                        <a:rPr lang="ja-JP" sz="1400">
                          <a:solidFill>
                            <a:schemeClr val="tx1"/>
                          </a:solidFill>
                        </a:rPr>
                        <a:t>14.5</a:t>
                      </a:r>
                    </a:p>
                    <a:p>
                      <a:pPr algn="ctr"/>
                      <a:r>
                        <a:rPr lang="ja-JP" sz="1400">
                          <a:solidFill>
                            <a:schemeClr val="tx1"/>
                          </a:solidFill>
                        </a:rPr>
                        <a:t>3.6</a:t>
                      </a:r>
                    </a:p>
                  </a:txBody>
                  <a:tcPr/>
                </a:tc>
                <a:tc>
                  <a:txBody>
                    <a:bodyPr/>
                    <a:lstStyle/>
                    <a:p>
                      <a:pPr algn="ctr"/>
                      <a:r>
                        <a:rPr lang="ja-JP" sz="1400">
                          <a:solidFill>
                            <a:schemeClr val="tx1"/>
                          </a:solidFill>
                        </a:rPr>
                        <a:t>111</a:t>
                      </a:r>
                    </a:p>
                    <a:p>
                      <a:pPr algn="ctr"/>
                      <a:r>
                        <a:rPr lang="ja-JP" sz="1400">
                          <a:solidFill>
                            <a:schemeClr val="tx1"/>
                          </a:solidFill>
                        </a:rPr>
                        <a:t>22.3</a:t>
                      </a:r>
                    </a:p>
                    <a:p>
                      <a:pPr algn="ctr"/>
                      <a:r>
                        <a:rPr lang="ja-JP" sz="1400">
                          <a:solidFill>
                            <a:schemeClr val="tx1"/>
                          </a:solidFill>
                        </a:rPr>
                        <a:t>2.2</a:t>
                      </a:r>
                    </a:p>
                    <a:p>
                      <a:pPr algn="ctr"/>
                      <a:r>
                        <a:rPr lang="ja-JP" sz="1400">
                          <a:solidFill>
                            <a:schemeClr val="tx1"/>
                          </a:solidFill>
                        </a:rPr>
                        <a:t>16.3</a:t>
                      </a:r>
                    </a:p>
                    <a:p>
                      <a:pPr algn="ctr"/>
                      <a:r>
                        <a:rPr lang="ja-JP" sz="1400">
                          <a:solidFill>
                            <a:schemeClr val="tx1"/>
                          </a:solidFill>
                        </a:rPr>
                        <a:t>3.8</a:t>
                      </a:r>
                    </a:p>
                  </a:txBody>
                  <a:tcPr/>
                </a:tc>
                <a:tc>
                  <a:txBody>
                    <a:bodyPr/>
                    <a:lstStyle/>
                    <a:p>
                      <a:pPr algn="ctr"/>
                      <a:r>
                        <a:rPr lang="ja-JP" sz="1400">
                          <a:solidFill>
                            <a:schemeClr val="tx1"/>
                          </a:solidFill>
                        </a:rPr>
                        <a:t>129</a:t>
                      </a:r>
                    </a:p>
                    <a:p>
                      <a:pPr algn="ctr"/>
                      <a:r>
                        <a:rPr lang="ja-JP" sz="1400">
                          <a:solidFill>
                            <a:schemeClr val="tx1"/>
                          </a:solidFill>
                        </a:rPr>
                        <a:t>25.9</a:t>
                      </a:r>
                    </a:p>
                    <a:p>
                      <a:pPr algn="ctr"/>
                      <a:r>
                        <a:rPr lang="ja-JP" sz="1400">
                          <a:solidFill>
                            <a:schemeClr val="tx1"/>
                          </a:solidFill>
                        </a:rPr>
                        <a:t>3.6</a:t>
                      </a:r>
                    </a:p>
                    <a:p>
                      <a:pPr algn="ctr"/>
                      <a:r>
                        <a:rPr lang="ja-JP" sz="1400">
                          <a:solidFill>
                            <a:schemeClr val="tx1"/>
                          </a:solidFill>
                        </a:rPr>
                        <a:t>19.0</a:t>
                      </a:r>
                    </a:p>
                    <a:p>
                      <a:pPr algn="ctr"/>
                      <a:r>
                        <a:rPr lang="ja-JP" sz="1400">
                          <a:solidFill>
                            <a:schemeClr val="tx1"/>
                          </a:solidFill>
                        </a:rPr>
                        <a:t>3.2</a:t>
                      </a:r>
                    </a:p>
                  </a:txBody>
                  <a:tcPr/>
                </a:tc>
                <a:tc>
                  <a:txBody>
                    <a:bodyPr/>
                    <a:lstStyle/>
                    <a:p>
                      <a:pPr algn="l" rtl="0"/>
                      <a:endParaRPr lang="en-GB" sz="1400" dirty="0">
                        <a:solidFill>
                          <a:schemeClr val="tx1"/>
                        </a:solidFill>
                      </a:endParaRPr>
                    </a:p>
                    <a:p>
                      <a:pPr algn="ctr"/>
                      <a:r>
                        <a:rPr lang="ja-JP" sz="1400">
                          <a:solidFill>
                            <a:schemeClr val="tx1"/>
                          </a:solidFill>
                        </a:rPr>
                        <a:t>0.584</a:t>
                      </a:r>
                    </a:p>
                  </a:txBody>
                  <a:tcPr anchor="ctr"/>
                </a:tc>
                <a:extLst>
                  <a:ext uri="{0D108BD9-81ED-4DB2-BD59-A6C34878D82A}">
                    <a16:rowId xmlns:a16="http://schemas.microsoft.com/office/drawing/2014/main" val="2412899363"/>
                  </a:ext>
                </a:extLst>
              </a:tr>
              <a:tr h="319670">
                <a:tc>
                  <a:txBody>
                    <a:bodyPr/>
                    <a:lstStyle/>
                    <a:p>
                      <a:r>
                        <a:rPr lang="ja-JP" sz="1400">
                          <a:solidFill>
                            <a:schemeClr val="tx1"/>
                          </a:solidFill>
                        </a:rPr>
                        <a:t>治療</a:t>
                      </a:r>
                    </a:p>
                  </a:txBody>
                  <a:tcPr/>
                </a:tc>
                <a:tc>
                  <a:txBody>
                    <a:bodyPr/>
                    <a:lstStyle/>
                    <a:p>
                      <a:r>
                        <a:rPr lang="ja-JP" sz="1400">
                          <a:solidFill>
                            <a:schemeClr val="tx1"/>
                          </a:solidFill>
                        </a:rPr>
                        <a:t>n</a:t>
                      </a:r>
                    </a:p>
                  </a:txBody>
                  <a:tcPr/>
                </a:tc>
                <a:tc>
                  <a:txBody>
                    <a:bodyPr/>
                    <a:lstStyle/>
                    <a:p>
                      <a:pPr algn="ctr"/>
                      <a:r>
                        <a:rPr lang="ja-JP" sz="1400">
                          <a:solidFill>
                            <a:schemeClr val="tx1"/>
                          </a:solidFill>
                        </a:rPr>
                        <a:t>104</a:t>
                      </a:r>
                    </a:p>
                  </a:txBody>
                  <a:tcPr/>
                </a:tc>
                <a:tc>
                  <a:txBody>
                    <a:bodyPr/>
                    <a:lstStyle/>
                    <a:p>
                      <a:pPr algn="ctr"/>
                      <a:r>
                        <a:rPr lang="ja-JP" sz="1400">
                          <a:solidFill>
                            <a:schemeClr val="tx1"/>
                          </a:solidFill>
                        </a:rPr>
                        <a:t>91</a:t>
                      </a:r>
                    </a:p>
                  </a:txBody>
                  <a:tcPr/>
                </a:tc>
                <a:tc>
                  <a:txBody>
                    <a:bodyPr/>
                    <a:lstStyle/>
                    <a:p>
                      <a:pPr algn="ctr"/>
                      <a:r>
                        <a:rPr lang="ja-JP" sz="1400">
                          <a:solidFill>
                            <a:schemeClr val="tx1"/>
                          </a:solidFill>
                        </a:rPr>
                        <a:t>110</a:t>
                      </a:r>
                    </a:p>
                  </a:txBody>
                  <a:tcPr/>
                </a:tc>
                <a:tc>
                  <a:txBody>
                    <a:bodyPr/>
                    <a:lstStyle/>
                    <a:p>
                      <a:pPr algn="ctr"/>
                      <a:r>
                        <a:rPr lang="ja-JP" sz="1400">
                          <a:solidFill>
                            <a:schemeClr val="tx1"/>
                          </a:solidFill>
                        </a:rPr>
                        <a:t>117</a:t>
                      </a:r>
                    </a:p>
                  </a:txBody>
                  <a:tcPr/>
                </a:tc>
                <a:tc>
                  <a:txBody>
                    <a:bodyPr/>
                    <a:lstStyle/>
                    <a:p>
                      <a:pPr algn="l" rtl="0"/>
                      <a:endParaRPr lang="en-GB" sz="1400" dirty="0">
                        <a:solidFill>
                          <a:schemeClr val="tx1"/>
                        </a:solidFill>
                      </a:endParaRPr>
                    </a:p>
                  </a:txBody>
                  <a:tcPr anchor="ctr"/>
                </a:tc>
                <a:extLst>
                  <a:ext uri="{0D108BD9-81ED-4DB2-BD59-A6C34878D82A}">
                    <a16:rowId xmlns:a16="http://schemas.microsoft.com/office/drawing/2014/main" val="446959981"/>
                  </a:ext>
                </a:extLst>
              </a:tr>
              <a:tr h="319670">
                <a:tc>
                  <a:txBody>
                    <a:bodyPr/>
                    <a:lstStyle/>
                    <a:p>
                      <a:r>
                        <a:rPr lang="ja-JP" sz="1400">
                          <a:solidFill>
                            <a:schemeClr val="tx1"/>
                          </a:solidFill>
                        </a:rPr>
                        <a:t>手術</a:t>
                      </a:r>
                    </a:p>
                  </a:txBody>
                  <a:tcPr/>
                </a:tc>
                <a:tc>
                  <a:txBody>
                    <a:bodyPr/>
                    <a:lstStyle/>
                    <a:p>
                      <a:r>
                        <a:rPr lang="ja-JP" sz="1400">
                          <a:solidFill>
                            <a:schemeClr val="tx1"/>
                          </a:solidFill>
                        </a:rPr>
                        <a:t>R0</a:t>
                      </a:r>
                    </a:p>
                    <a:p>
                      <a:r>
                        <a:rPr lang="ja-JP" sz="1400" baseline="0">
                          <a:solidFill>
                            <a:schemeClr val="tx1"/>
                          </a:solidFill>
                        </a:rPr>
                        <a:t>R0切除</a:t>
                      </a:r>
                      <a:r>
                        <a:rPr lang="ja-JP" sz="1400">
                          <a:solidFill>
                            <a:schemeClr val="tx1"/>
                          </a:solidFill>
                        </a:rPr>
                        <a:t>なし</a:t>
                      </a:r>
                    </a:p>
                    <a:p>
                      <a:r>
                        <a:rPr lang="ja-JP" sz="1400" baseline="0">
                          <a:solidFill>
                            <a:schemeClr val="tx1"/>
                          </a:solidFill>
                        </a:rPr>
                        <a:t>手術なし</a:t>
                      </a:r>
                    </a:p>
                  </a:txBody>
                  <a:tcPr/>
                </a:tc>
                <a:tc>
                  <a:txBody>
                    <a:bodyPr/>
                    <a:lstStyle/>
                    <a:p>
                      <a:pPr algn="ctr"/>
                      <a:r>
                        <a:rPr lang="ja-JP" sz="1400">
                          <a:solidFill>
                            <a:schemeClr val="tx1"/>
                          </a:solidFill>
                        </a:rPr>
                        <a:t>39.4</a:t>
                      </a:r>
                    </a:p>
                    <a:p>
                      <a:pPr algn="ctr"/>
                      <a:r>
                        <a:rPr lang="ja-JP" sz="1400">
                          <a:solidFill>
                            <a:schemeClr val="tx1"/>
                          </a:solidFill>
                        </a:rPr>
                        <a:t>21.2</a:t>
                      </a:r>
                    </a:p>
                    <a:p>
                      <a:pPr algn="ctr"/>
                      <a:r>
                        <a:rPr lang="ja-JP" sz="1400">
                          <a:solidFill>
                            <a:schemeClr val="tx1"/>
                          </a:solidFill>
                        </a:rPr>
                        <a:t>39.4</a:t>
                      </a:r>
                    </a:p>
                  </a:txBody>
                  <a:tcPr/>
                </a:tc>
                <a:tc>
                  <a:txBody>
                    <a:bodyPr/>
                    <a:lstStyle/>
                    <a:p>
                      <a:pPr algn="ctr"/>
                      <a:r>
                        <a:rPr lang="ja-JP" sz="1400">
                          <a:solidFill>
                            <a:schemeClr val="tx1"/>
                          </a:solidFill>
                        </a:rPr>
                        <a:t>36.3</a:t>
                      </a:r>
                    </a:p>
                    <a:p>
                      <a:pPr algn="ctr"/>
                      <a:r>
                        <a:rPr lang="ja-JP" sz="1400">
                          <a:solidFill>
                            <a:schemeClr val="tx1"/>
                          </a:solidFill>
                        </a:rPr>
                        <a:t>19.7</a:t>
                      </a:r>
                    </a:p>
                    <a:p>
                      <a:pPr algn="ctr"/>
                      <a:r>
                        <a:rPr lang="ja-JP" sz="1400">
                          <a:solidFill>
                            <a:schemeClr val="tx1"/>
                          </a:solidFill>
                        </a:rPr>
                        <a:t>44.0</a:t>
                      </a:r>
                    </a:p>
                  </a:txBody>
                  <a:tcPr/>
                </a:tc>
                <a:tc>
                  <a:txBody>
                    <a:bodyPr/>
                    <a:lstStyle/>
                    <a:p>
                      <a:pPr algn="ctr"/>
                      <a:r>
                        <a:rPr lang="ja-JP" sz="1400">
                          <a:solidFill>
                            <a:schemeClr val="tx1"/>
                          </a:solidFill>
                        </a:rPr>
                        <a:t>49.1</a:t>
                      </a:r>
                    </a:p>
                    <a:p>
                      <a:pPr algn="ctr"/>
                      <a:r>
                        <a:rPr lang="ja-JP" sz="1400">
                          <a:solidFill>
                            <a:schemeClr val="tx1"/>
                          </a:solidFill>
                        </a:rPr>
                        <a:t>16.4</a:t>
                      </a:r>
                    </a:p>
                    <a:p>
                      <a:pPr algn="ctr"/>
                      <a:r>
                        <a:rPr lang="ja-JP" sz="1400">
                          <a:solidFill>
                            <a:schemeClr val="tx1"/>
                          </a:solidFill>
                        </a:rPr>
                        <a:t>34.5</a:t>
                      </a:r>
                    </a:p>
                  </a:txBody>
                  <a:tcPr/>
                </a:tc>
                <a:tc>
                  <a:txBody>
                    <a:bodyPr/>
                    <a:lstStyle/>
                    <a:p>
                      <a:pPr algn="ctr"/>
                      <a:r>
                        <a:rPr lang="ja-JP" sz="1400">
                          <a:solidFill>
                            <a:schemeClr val="tx1"/>
                          </a:solidFill>
                        </a:rPr>
                        <a:t>32.5</a:t>
                      </a:r>
                    </a:p>
                    <a:p>
                      <a:pPr algn="ctr"/>
                      <a:r>
                        <a:rPr lang="ja-JP" sz="1400">
                          <a:solidFill>
                            <a:schemeClr val="tx1"/>
                          </a:solidFill>
                        </a:rPr>
                        <a:t>15.4</a:t>
                      </a:r>
                    </a:p>
                    <a:p>
                      <a:pPr algn="ctr"/>
                      <a:r>
                        <a:rPr lang="ja-JP" sz="1400">
                          <a:solidFill>
                            <a:schemeClr val="tx1"/>
                          </a:solidFill>
                        </a:rPr>
                        <a:t>52.1</a:t>
                      </a:r>
                    </a:p>
                  </a:txBody>
                  <a:tcPr/>
                </a:tc>
                <a:tc>
                  <a:txBody>
                    <a:bodyPr/>
                    <a:lstStyle/>
                    <a:p>
                      <a:pPr algn="ctr"/>
                      <a:r>
                        <a:rPr lang="ja-JP" sz="1400">
                          <a:solidFill>
                            <a:schemeClr val="tx1"/>
                          </a:solidFill>
                        </a:rPr>
                        <a:t>0.012</a:t>
                      </a:r>
                    </a:p>
                  </a:txBody>
                  <a:tcPr anchor="ctr"/>
                </a:tc>
                <a:extLst>
                  <a:ext uri="{0D108BD9-81ED-4DB2-BD59-A6C34878D82A}">
                    <a16:rowId xmlns:a16="http://schemas.microsoft.com/office/drawing/2014/main" val="1033123418"/>
                  </a:ext>
                </a:extLst>
              </a:tr>
              <a:tr h="319670">
                <a:tc>
                  <a:txBody>
                    <a:bodyPr/>
                    <a:lstStyle/>
                    <a:p>
                      <a:r>
                        <a:rPr lang="ja-JP" sz="1400">
                          <a:solidFill>
                            <a:schemeClr val="tx1"/>
                          </a:solidFill>
                        </a:rPr>
                        <a:t>化学療法</a:t>
                      </a:r>
                    </a:p>
                  </a:txBody>
                  <a:tcPr/>
                </a:tc>
                <a:tc>
                  <a:txBody>
                    <a:bodyPr/>
                    <a:lstStyle/>
                    <a:p>
                      <a:r>
                        <a:rPr lang="ja-JP" sz="1400">
                          <a:solidFill>
                            <a:schemeClr val="tx1"/>
                          </a:solidFill>
                        </a:rPr>
                        <a:t>R0切除後</a:t>
                      </a:r>
                    </a:p>
                    <a:p>
                      <a:r>
                        <a:rPr lang="ja-JP" sz="1400">
                          <a:solidFill>
                            <a:schemeClr val="tx1"/>
                          </a:solidFill>
                        </a:rPr>
                        <a:t>緩和</a:t>
                      </a:r>
                    </a:p>
                    <a:p>
                      <a:r>
                        <a:rPr lang="ja-JP" sz="1400">
                          <a:solidFill>
                            <a:schemeClr val="tx1"/>
                          </a:solidFill>
                        </a:rPr>
                        <a:t>その他の</a:t>
                      </a:r>
                      <a:r>
                        <a:rPr lang="ja-JP" sz="1400" baseline="0">
                          <a:solidFill>
                            <a:schemeClr val="tx1"/>
                          </a:solidFill>
                        </a:rPr>
                        <a:t>緩和療法</a:t>
                      </a:r>
                    </a:p>
                  </a:txBody>
                  <a:tcPr/>
                </a:tc>
                <a:tc>
                  <a:txBody>
                    <a:bodyPr/>
                    <a:lstStyle/>
                    <a:p>
                      <a:pPr algn="ctr"/>
                      <a:r>
                        <a:rPr lang="ja-JP" sz="1400">
                          <a:solidFill>
                            <a:schemeClr val="tx1"/>
                          </a:solidFill>
                        </a:rPr>
                        <a:t>22.1</a:t>
                      </a:r>
                    </a:p>
                    <a:p>
                      <a:pPr algn="ctr"/>
                      <a:r>
                        <a:rPr lang="ja-JP" sz="1400">
                          <a:solidFill>
                            <a:schemeClr val="tx1"/>
                          </a:solidFill>
                        </a:rPr>
                        <a:t>52.9</a:t>
                      </a:r>
                    </a:p>
                    <a:p>
                      <a:pPr algn="ctr"/>
                      <a:r>
                        <a:rPr lang="ja-JP" sz="1400">
                          <a:solidFill>
                            <a:schemeClr val="tx1"/>
                          </a:solidFill>
                        </a:rPr>
                        <a:t>25.0</a:t>
                      </a:r>
                    </a:p>
                  </a:txBody>
                  <a:tcPr/>
                </a:tc>
                <a:tc>
                  <a:txBody>
                    <a:bodyPr/>
                    <a:lstStyle/>
                    <a:p>
                      <a:pPr algn="ctr"/>
                      <a:r>
                        <a:rPr lang="ja-JP" sz="1400">
                          <a:solidFill>
                            <a:schemeClr val="tx1"/>
                          </a:solidFill>
                        </a:rPr>
                        <a:t>26.4</a:t>
                      </a:r>
                    </a:p>
                    <a:p>
                      <a:pPr algn="ctr"/>
                      <a:r>
                        <a:rPr lang="ja-JP" sz="1400">
                          <a:solidFill>
                            <a:schemeClr val="tx1"/>
                          </a:solidFill>
                        </a:rPr>
                        <a:t>57.1</a:t>
                      </a:r>
                    </a:p>
                    <a:p>
                      <a:pPr algn="ctr"/>
                      <a:r>
                        <a:rPr lang="ja-JP" sz="1400">
                          <a:solidFill>
                            <a:schemeClr val="tx1"/>
                          </a:solidFill>
                        </a:rPr>
                        <a:t>16.5</a:t>
                      </a:r>
                    </a:p>
                  </a:txBody>
                  <a:tcPr/>
                </a:tc>
                <a:tc>
                  <a:txBody>
                    <a:bodyPr/>
                    <a:lstStyle/>
                    <a:p>
                      <a:pPr algn="ctr"/>
                      <a:r>
                        <a:rPr lang="ja-JP" sz="1400">
                          <a:solidFill>
                            <a:schemeClr val="tx1"/>
                          </a:solidFill>
                        </a:rPr>
                        <a:t>32.7</a:t>
                      </a:r>
                    </a:p>
                    <a:p>
                      <a:pPr algn="ctr"/>
                      <a:r>
                        <a:rPr lang="ja-JP" sz="1400">
                          <a:solidFill>
                            <a:schemeClr val="tx1"/>
                          </a:solidFill>
                        </a:rPr>
                        <a:t>50.9</a:t>
                      </a:r>
                    </a:p>
                    <a:p>
                      <a:pPr algn="ctr"/>
                      <a:r>
                        <a:rPr lang="ja-JP" sz="1400">
                          <a:solidFill>
                            <a:schemeClr val="tx1"/>
                          </a:solidFill>
                        </a:rPr>
                        <a:t>16.4</a:t>
                      </a:r>
                    </a:p>
                  </a:txBody>
                  <a:tcPr/>
                </a:tc>
                <a:tc>
                  <a:txBody>
                    <a:bodyPr/>
                    <a:lstStyle/>
                    <a:p>
                      <a:pPr algn="ctr"/>
                      <a:r>
                        <a:rPr lang="ja-JP" sz="1400">
                          <a:solidFill>
                            <a:schemeClr val="tx1"/>
                          </a:solidFill>
                        </a:rPr>
                        <a:t>17.1</a:t>
                      </a:r>
                    </a:p>
                    <a:p>
                      <a:pPr algn="ctr"/>
                      <a:r>
                        <a:rPr lang="ja-JP" sz="1400">
                          <a:solidFill>
                            <a:schemeClr val="tx1"/>
                          </a:solidFill>
                        </a:rPr>
                        <a:t>61.5</a:t>
                      </a:r>
                    </a:p>
                    <a:p>
                      <a:pPr algn="ctr"/>
                      <a:r>
                        <a:rPr lang="ja-JP" sz="1400">
                          <a:solidFill>
                            <a:schemeClr val="tx1"/>
                          </a:solidFill>
                        </a:rPr>
                        <a:t>21.4</a:t>
                      </a:r>
                    </a:p>
                  </a:txBody>
                  <a:tcPr/>
                </a:tc>
                <a:tc>
                  <a:txBody>
                    <a:bodyPr/>
                    <a:lstStyle/>
                    <a:p>
                      <a:pPr algn="ctr"/>
                      <a:r>
                        <a:rPr lang="ja-JP" sz="1400" dirty="0">
                          <a:solidFill>
                            <a:schemeClr val="tx1"/>
                          </a:solidFill>
                        </a:rPr>
                        <a:t>0.120</a:t>
                      </a:r>
                    </a:p>
                  </a:txBody>
                  <a:tcPr anchor="ctr"/>
                </a:tc>
                <a:extLst>
                  <a:ext uri="{0D108BD9-81ED-4DB2-BD59-A6C34878D82A}">
                    <a16:rowId xmlns:a16="http://schemas.microsoft.com/office/drawing/2014/main" val="883151010"/>
                  </a:ext>
                </a:extLst>
              </a:tr>
            </a:tbl>
          </a:graphicData>
        </a:graphic>
      </p:graphicFrame>
    </p:spTree>
    <p:extLst>
      <p:ext uri="{BB962C8B-B14F-4D97-AF65-F5344CB8AC3E}">
        <p14:creationId xmlns:p14="http://schemas.microsoft.com/office/powerpoint/2010/main" val="330134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ja-JP"/>
              <a:t>*CPS ≥1として定義されたPD-L1陽性 </a:t>
            </a:r>
          </a:p>
        </p:txBody>
      </p:sp>
      <p:sp>
        <p:nvSpPr>
          <p:cNvPr id="21" name="Title 1"/>
          <p:cNvSpPr>
            <a:spLocks noGrp="1"/>
          </p:cNvSpPr>
          <p:nvPr>
            <p:ph type="title"/>
          </p:nvPr>
        </p:nvSpPr>
        <p:spPr>
          <a:xfrm>
            <a:off x="486833" y="179614"/>
            <a:ext cx="11076074" cy="807720"/>
          </a:xfrm>
        </p:spPr>
        <p:txBody>
          <a:bodyPr/>
          <a:lstStyle/>
          <a:p>
            <a:r>
              <a:rPr lang="ja-JP"/>
              <a:t>SO-7：HER2陽性トラスツズマブ難治性胃癌(GC)/胃食道接合部腺癌(GEJA)患者におけるHER2およびPD-L1発現の共起：トラスツズマブデルクステカン(T-DXd) DESTINY-Gastric03試験のバイオマーカー解析 – Janjigian Y、et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DESTINY-Gastric03試験において、HER2陽性トラスツズマブ難治性胃またはGEJ腺癌患者のサブセットにおけるPD-L1およびHER2間の発現の関連性を評価すること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 WCGCで発表</a:t>
            </a:r>
            <a:br>
              <a:rPr lang="en-GB" altLang="ja-JP" dirty="0"/>
            </a:br>
            <a:r>
              <a:rPr lang="ja-JP" dirty="0"/>
              <a:t>Janjigian Y, et al.Ann Oncol 2022;33(suppl):abstr SO-7</a:t>
            </a:r>
          </a:p>
        </p:txBody>
      </p:sp>
      <p:sp>
        <p:nvSpPr>
          <p:cNvPr id="24" name="Rectangle 9"/>
          <p:cNvSpPr txBox="1">
            <a:spLocks noChangeArrowheads="1"/>
          </p:cNvSpPr>
          <p:nvPr/>
        </p:nvSpPr>
        <p:spPr bwMode="auto">
          <a:xfrm>
            <a:off x="1838052" y="5448827"/>
            <a:ext cx="6239148"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a:latin typeface="Arial"/>
                <a:ea typeface="MS Mincho"/>
                <a:cs typeface="Arial"/>
              </a:rPr>
              <a:t>HER2の状態とPD-L1発現の中央評価*</a:t>
            </a:r>
          </a:p>
        </p:txBody>
      </p:sp>
      <p:cxnSp>
        <p:nvCxnSpPr>
          <p:cNvPr id="26" name="AutoShape 15"/>
          <p:cNvCxnSpPr>
            <a:cxnSpLocks noChangeShapeType="1"/>
            <a:stCxn id="29" idx="3"/>
            <a:endCxn id="28" idx="1"/>
          </p:cNvCxnSpPr>
          <p:nvPr/>
        </p:nvCxnSpPr>
        <p:spPr bwMode="auto">
          <a:xfrm flipV="1">
            <a:off x="3431222" y="2852484"/>
            <a:ext cx="485536" cy="752780"/>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8" name="AutoShape 8"/>
          <p:cNvSpPr>
            <a:spLocks noChangeArrowheads="1"/>
          </p:cNvSpPr>
          <p:nvPr/>
        </p:nvSpPr>
        <p:spPr bwMode="auto">
          <a:xfrm>
            <a:off x="3916758" y="2199767"/>
            <a:ext cx="2005725" cy="130543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a:latin typeface="Arial" charset="0"/>
                <a:ea typeface="MS Mincho" pitchFamily="2" charset="-122"/>
                <a:cs typeface="Arial" charset="0"/>
              </a:rPr>
              <a:t>パート1</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用量</a:t>
            </a:r>
            <a:r>
              <a:rPr kumimoji="0" lang="ja-JP" sz="1600" b="0" i="0" u="none" strike="noStrike" cap="none" normalizeH="0" noProof="0">
                <a:ln>
                  <a:noFill/>
                </a:ln>
                <a:solidFill>
                  <a:srgbClr val="FFFFFF"/>
                </a:solidFill>
                <a:uLnTx/>
                <a:uFillTx/>
                <a:latin typeface="Arial" charset="0"/>
                <a:ea typeface="MS Mincho" pitchFamily="2" charset="-122"/>
                <a:cs typeface="Arial" charset="0"/>
              </a:rPr>
              <a:t>増大</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a:latin typeface="Arial" charset="0"/>
                <a:ea typeface="MS Mincho" pitchFamily="2" charset="-122"/>
                <a:cs typeface="Arial" charset="0"/>
              </a:rPr>
              <a:t>トラスツズマブ含有レジメンを過去に1回</a:t>
            </a:r>
            <a:r>
              <a:rPr lang="ja-JP" sz="1600" baseline="0">
                <a:latin typeface="Arial" charset="0"/>
                <a:ea typeface="MS Mincho" pitchFamily="2" charset="-122"/>
                <a:cs typeface="Arial" charset="0"/>
              </a:rPr>
              <a:t>受けている</a:t>
            </a:r>
          </a:p>
        </p:txBody>
      </p:sp>
      <p:sp>
        <p:nvSpPr>
          <p:cNvPr id="29" name="AutoShape 9"/>
          <p:cNvSpPr>
            <a:spLocks noChangeArrowheads="1"/>
          </p:cNvSpPr>
          <p:nvPr/>
        </p:nvSpPr>
        <p:spPr bwMode="auto">
          <a:xfrm>
            <a:off x="101046" y="2550873"/>
            <a:ext cx="3330176"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進行性、転移性</a:t>
            </a:r>
            <a:r>
              <a:rPr kumimoji="0" lang="ja-JP" sz="1600" b="0" i="0" u="none" strike="noStrike" cap="none" normalizeH="0" noProof="0">
                <a:ln>
                  <a:noFill/>
                </a:ln>
                <a:solidFill>
                  <a:srgbClr val="FFFFFF"/>
                </a:solidFill>
                <a:uLnTx/>
                <a:uFillTx/>
                <a:latin typeface="Arial" charset="0"/>
                <a:ea typeface="MS Mincho" pitchFamily="2" charset="-122"/>
                <a:cs typeface="Arial" charset="0"/>
              </a:rPr>
              <a:t>、または切除不能な胃またはGEJ腺癌</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baseline="0">
                <a:latin typeface="Arial" charset="0"/>
                <a:ea typeface="MS Mincho" pitchFamily="2" charset="-122"/>
                <a:cs typeface="Arial" charset="0"/>
              </a:rPr>
              <a:t>HER2+ (IHC3+またはIHC2+/ISH+)</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ECOG PS</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(n=44)</a:t>
            </a:r>
          </a:p>
        </p:txBody>
      </p:sp>
      <p:cxnSp>
        <p:nvCxnSpPr>
          <p:cNvPr id="30" name="AutoShape 16"/>
          <p:cNvCxnSpPr>
            <a:cxnSpLocks noChangeShapeType="1"/>
            <a:stCxn id="29" idx="3"/>
            <a:endCxn id="32" idx="1"/>
          </p:cNvCxnSpPr>
          <p:nvPr/>
        </p:nvCxnSpPr>
        <p:spPr bwMode="auto">
          <a:xfrm>
            <a:off x="3431222" y="3605264"/>
            <a:ext cx="485536" cy="811315"/>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3916758" y="3763862"/>
            <a:ext cx="2005725" cy="130543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a:solidFill>
                  <a:srgbClr val="4D4D4D"/>
                </a:solidFill>
                <a:latin typeface="Arial" charset="0"/>
                <a:ea typeface="MS Mincho" pitchFamily="2" charset="-122"/>
                <a:cs typeface="Arial" charset="0"/>
              </a:rPr>
              <a:t>パート2</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charset="0"/>
                <a:ea typeface="MS Mincho" pitchFamily="2" charset="-122"/>
                <a:cs typeface="Arial" charset="0"/>
              </a:rPr>
              <a:t>用量</a:t>
            </a:r>
            <a:r>
              <a:rPr kumimoji="0" lang="ja-JP" sz="1600" b="0" i="0" u="none" strike="noStrike" cap="none" normalizeH="0" noProof="0">
                <a:ln>
                  <a:noFill/>
                </a:ln>
                <a:solidFill>
                  <a:srgbClr val="4D4D4D"/>
                </a:solidFill>
                <a:uLnTx/>
                <a:uFillTx/>
                <a:latin typeface="Arial" charset="0"/>
                <a:ea typeface="MS Mincho" pitchFamily="2" charset="-122"/>
                <a:cs typeface="Arial" charset="0"/>
              </a:rPr>
              <a:t>拡大</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baseline="0">
                <a:solidFill>
                  <a:srgbClr val="4D4D4D"/>
                </a:solidFill>
                <a:latin typeface="Arial" charset="0"/>
                <a:ea typeface="MS Mincho" pitchFamily="2" charset="-122"/>
                <a:cs typeface="Arial" charset="0"/>
              </a:rPr>
              <a:t>前</a:t>
            </a:r>
            <a:r>
              <a:rPr lang="ja-JP" sz="1600">
                <a:solidFill>
                  <a:srgbClr val="4D4D4D"/>
                </a:solidFill>
                <a:latin typeface="Arial" charset="0"/>
                <a:ea typeface="MS Mincho" pitchFamily="2" charset="-122"/>
                <a:cs typeface="Arial" charset="0"/>
              </a:rPr>
              <a:t>治療なし</a:t>
            </a:r>
          </a:p>
        </p:txBody>
      </p:sp>
      <p:cxnSp>
        <p:nvCxnSpPr>
          <p:cNvPr id="16" name="AutoShape 21"/>
          <p:cNvCxnSpPr>
            <a:cxnSpLocks noChangeShapeType="1"/>
            <a:stCxn id="28" idx="3"/>
            <a:endCxn id="35" idx="1"/>
          </p:cNvCxnSpPr>
          <p:nvPr/>
        </p:nvCxnSpPr>
        <p:spPr bwMode="auto">
          <a:xfrm flipV="1">
            <a:off x="5922483" y="2852483"/>
            <a:ext cx="1118204" cy="1"/>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7040687" y="2501998"/>
            <a:ext cx="5051068" cy="70096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治療群 A1–E</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 
T-DXd ± 化学療法 ± デュルバルマブ q3w</a:t>
            </a:r>
          </a:p>
        </p:txBody>
      </p:sp>
      <p:sp>
        <p:nvSpPr>
          <p:cNvPr id="46" name="Oval 14"/>
          <p:cNvSpPr>
            <a:spLocks noChangeArrowheads="1"/>
          </p:cNvSpPr>
          <p:nvPr/>
        </p:nvSpPr>
        <p:spPr bwMode="auto">
          <a:xfrm>
            <a:off x="6049210" y="4151707"/>
            <a:ext cx="534978" cy="529742"/>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R</a:t>
            </a:r>
          </a:p>
        </p:txBody>
      </p:sp>
      <p:cxnSp>
        <p:nvCxnSpPr>
          <p:cNvPr id="47" name="AutoShape 19"/>
          <p:cNvCxnSpPr>
            <a:cxnSpLocks noChangeShapeType="1"/>
            <a:stCxn id="32" idx="3"/>
            <a:endCxn id="46" idx="2"/>
          </p:cNvCxnSpPr>
          <p:nvPr/>
        </p:nvCxnSpPr>
        <p:spPr bwMode="auto">
          <a:xfrm flipV="1">
            <a:off x="5922483" y="4416578"/>
            <a:ext cx="126727" cy="1"/>
          </a:xfrm>
          <a:prstGeom prst="straightConnector1">
            <a:avLst/>
          </a:prstGeom>
          <a:noFill/>
          <a:ln w="57150">
            <a:solidFill>
              <a:schemeClr val="bg2">
                <a:lumMod val="60000"/>
                <a:lumOff val="40000"/>
              </a:schemeClr>
            </a:solidFill>
            <a:round/>
            <a:headEnd type="none" w="med" len="med"/>
            <a:tailEnd type="none" w="med" len="med"/>
          </a:ln>
        </p:spPr>
      </p:cxnSp>
      <p:sp>
        <p:nvSpPr>
          <p:cNvPr id="49" name="AutoShape 8"/>
          <p:cNvSpPr>
            <a:spLocks noChangeArrowheads="1"/>
          </p:cNvSpPr>
          <p:nvPr/>
        </p:nvSpPr>
        <p:spPr bwMode="auto">
          <a:xfrm>
            <a:off x="7040687" y="3445331"/>
            <a:ext cx="5051068"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noProof="0">
                <a:ln>
                  <a:noFill/>
                </a:ln>
                <a:solidFill>
                  <a:srgbClr val="4D4D4D"/>
                </a:solidFill>
                <a:uLnTx/>
                <a:uFillTx/>
                <a:latin typeface="Arial" charset="0"/>
                <a:ea typeface="MS Mincho" pitchFamily="2" charset="-122"/>
                <a:cs typeface="Arial" charset="0"/>
              </a:rPr>
              <a:t>2A群：SoC (トラスツズマブ + FP + プラチナ)</a:t>
            </a:r>
          </a:p>
        </p:txBody>
      </p:sp>
      <p:cxnSp>
        <p:nvCxnSpPr>
          <p:cNvPr id="69" name="AutoShape 15"/>
          <p:cNvCxnSpPr>
            <a:cxnSpLocks noChangeShapeType="1"/>
            <a:stCxn id="46" idx="6"/>
            <a:endCxn id="49" idx="1"/>
          </p:cNvCxnSpPr>
          <p:nvPr/>
        </p:nvCxnSpPr>
        <p:spPr bwMode="auto">
          <a:xfrm flipV="1">
            <a:off x="6584188" y="3610521"/>
            <a:ext cx="456499" cy="806057"/>
          </a:xfrm>
          <a:prstGeom prst="bentConnector3">
            <a:avLst>
              <a:gd name="adj1" fmla="val 50000"/>
            </a:avLst>
          </a:prstGeom>
          <a:noFill/>
          <a:ln w="57150">
            <a:solidFill>
              <a:schemeClr val="bg2">
                <a:lumMod val="60000"/>
                <a:lumOff val="40000"/>
              </a:schemeClr>
            </a:solidFill>
            <a:round/>
            <a:headEnd/>
            <a:tailEnd type="triangle" w="med" len="med"/>
          </a:ln>
        </p:spPr>
      </p:cxnSp>
      <p:sp>
        <p:nvSpPr>
          <p:cNvPr id="72" name="AutoShape 8"/>
          <p:cNvSpPr>
            <a:spLocks noChangeArrowheads="1"/>
          </p:cNvSpPr>
          <p:nvPr/>
        </p:nvSpPr>
        <p:spPr bwMode="auto">
          <a:xfrm>
            <a:off x="7040687" y="3845731"/>
            <a:ext cx="5051068"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noProof="0">
                <a:ln>
                  <a:noFill/>
                </a:ln>
                <a:solidFill>
                  <a:srgbClr val="4D4D4D"/>
                </a:solidFill>
                <a:uLnTx/>
                <a:uFillTx/>
                <a:latin typeface="Arial" charset="0"/>
                <a:ea typeface="MS Mincho" pitchFamily="2" charset="-122"/>
                <a:cs typeface="Arial" charset="0"/>
              </a:rPr>
              <a:t>2B群：T-DXd q3w</a:t>
            </a:r>
          </a:p>
        </p:txBody>
      </p:sp>
      <p:sp>
        <p:nvSpPr>
          <p:cNvPr id="73" name="AutoShape 8"/>
          <p:cNvSpPr>
            <a:spLocks noChangeArrowheads="1"/>
          </p:cNvSpPr>
          <p:nvPr/>
        </p:nvSpPr>
        <p:spPr bwMode="auto">
          <a:xfrm>
            <a:off x="7040687" y="4251388"/>
            <a:ext cx="5051068"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noProof="0" dirty="0">
                <a:ln>
                  <a:noFill/>
                </a:ln>
                <a:solidFill>
                  <a:srgbClr val="4D4D4D"/>
                </a:solidFill>
                <a:uLnTx/>
                <a:uFillTx/>
                <a:latin typeface="Arial" charset="0"/>
                <a:ea typeface="MS Mincho" pitchFamily="2" charset="-122"/>
                <a:cs typeface="Arial" charset="0"/>
              </a:rPr>
              <a:t>2C群：T-DXd + 化学療法(FP ± オキサリプラチン)</a:t>
            </a:r>
          </a:p>
        </p:txBody>
      </p:sp>
      <p:sp>
        <p:nvSpPr>
          <p:cNvPr id="74" name="AutoShape 8"/>
          <p:cNvSpPr>
            <a:spLocks noChangeArrowheads="1"/>
          </p:cNvSpPr>
          <p:nvPr/>
        </p:nvSpPr>
        <p:spPr bwMode="auto">
          <a:xfrm>
            <a:off x="7040686" y="4657045"/>
            <a:ext cx="5051069"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500" b="0" i="0" u="none" strike="noStrike" cap="none" normalizeH="0" noProof="0" dirty="0">
                <a:ln>
                  <a:noFill/>
                </a:ln>
                <a:solidFill>
                  <a:srgbClr val="4D4D4D"/>
                </a:solidFill>
                <a:uLnTx/>
                <a:uFillTx/>
                <a:latin typeface="Arial" charset="0"/>
                <a:ea typeface="MS Mincho" pitchFamily="2" charset="-122"/>
                <a:cs typeface="Arial" charset="0"/>
              </a:rPr>
              <a:t>2D群：T-DXd + 化学療法(FP) + ペムブロリズマブ q3w</a:t>
            </a:r>
          </a:p>
        </p:txBody>
      </p:sp>
      <p:sp>
        <p:nvSpPr>
          <p:cNvPr id="75" name="AutoShape 8"/>
          <p:cNvSpPr>
            <a:spLocks noChangeArrowheads="1"/>
          </p:cNvSpPr>
          <p:nvPr/>
        </p:nvSpPr>
        <p:spPr bwMode="auto">
          <a:xfrm>
            <a:off x="7040687" y="5062702"/>
            <a:ext cx="5051068"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noProof="0">
                <a:ln>
                  <a:noFill/>
                </a:ln>
                <a:solidFill>
                  <a:srgbClr val="4D4D4D"/>
                </a:solidFill>
                <a:uLnTx/>
                <a:uFillTx/>
                <a:latin typeface="Arial" charset="0"/>
                <a:ea typeface="MS Mincho" pitchFamily="2" charset="-122"/>
                <a:cs typeface="Arial" charset="0"/>
              </a:rPr>
              <a:t>2E群：T-DXd + ペムブロリズマブ q3w</a:t>
            </a:r>
          </a:p>
        </p:txBody>
      </p:sp>
      <p:cxnSp>
        <p:nvCxnSpPr>
          <p:cNvPr id="100" name="AutoShape 15"/>
          <p:cNvCxnSpPr>
            <a:cxnSpLocks noChangeShapeType="1"/>
            <a:stCxn id="46" idx="6"/>
            <a:endCxn id="75" idx="1"/>
          </p:cNvCxnSpPr>
          <p:nvPr/>
        </p:nvCxnSpPr>
        <p:spPr bwMode="auto">
          <a:xfrm>
            <a:off x="6584188" y="4416578"/>
            <a:ext cx="456499" cy="81131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3" name="AutoShape 15"/>
          <p:cNvCxnSpPr>
            <a:cxnSpLocks noChangeShapeType="1"/>
            <a:stCxn id="46" idx="6"/>
            <a:endCxn id="72" idx="1"/>
          </p:cNvCxnSpPr>
          <p:nvPr/>
        </p:nvCxnSpPr>
        <p:spPr bwMode="auto">
          <a:xfrm flipV="1">
            <a:off x="6584188" y="4010921"/>
            <a:ext cx="456499" cy="40565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6" name="AutoShape 15"/>
          <p:cNvCxnSpPr>
            <a:cxnSpLocks noChangeShapeType="1"/>
            <a:stCxn id="46" idx="6"/>
            <a:endCxn id="74" idx="1"/>
          </p:cNvCxnSpPr>
          <p:nvPr/>
        </p:nvCxnSpPr>
        <p:spPr bwMode="auto">
          <a:xfrm>
            <a:off x="6584188" y="4416578"/>
            <a:ext cx="456498" cy="40565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9" name="AutoShape 21"/>
          <p:cNvCxnSpPr>
            <a:cxnSpLocks noChangeShapeType="1"/>
            <a:stCxn id="46" idx="6"/>
            <a:endCxn id="73" idx="1"/>
          </p:cNvCxnSpPr>
          <p:nvPr/>
        </p:nvCxnSpPr>
        <p:spPr bwMode="auto">
          <a:xfrm>
            <a:off x="6584188" y="4416578"/>
            <a:ext cx="456499"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57586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SO-7：HER2陽性トラスツズマブ難治性胃癌(GC)/胃食道接合部腺癌(GEJA)患者におけるHER2およびPD-L1発現の共起：トラスツズマブデルクステカン(T-DXd) DESTINY-Gastric03試験のバイオマーカー解析 – Janjigian Y、et al</a:t>
            </a:r>
          </a:p>
        </p:txBody>
      </p:sp>
      <p:sp>
        <p:nvSpPr>
          <p:cNvPr id="22" name="Content Placeholder 2"/>
          <p:cNvSpPr>
            <a:spLocks noGrp="1"/>
          </p:cNvSpPr>
          <p:nvPr>
            <p:ph idx="1"/>
          </p:nvPr>
        </p:nvSpPr>
        <p:spPr>
          <a:xfrm>
            <a:off x="486833" y="1254035"/>
            <a:ext cx="11584298" cy="4746172"/>
          </a:xfrm>
        </p:spPr>
        <p:txBody>
          <a:bodyPr/>
          <a:lstStyle/>
          <a:p>
            <a:pPr marL="0" indent="0">
              <a:buNone/>
            </a:pPr>
            <a:r>
              <a:rPr lang="ja-JP" b="1"/>
              <a:t>主要結果</a:t>
            </a:r>
          </a:p>
          <a:p>
            <a:r>
              <a:rPr lang="ja-JP"/>
              <a:t>HER2の状態について、施設内試験および中央試験間で80%の一致が見られた</a:t>
            </a:r>
          </a:p>
          <a:p>
            <a:pPr marL="0" indent="0">
              <a:spcBef>
                <a:spcPts val="28800"/>
              </a:spcBef>
              <a:buNone/>
            </a:pPr>
            <a:r>
              <a:rPr lang="ja-JP" b="1"/>
              <a:t>結論</a:t>
            </a:r>
          </a:p>
          <a:p>
            <a:r>
              <a:rPr lang="ja-JP" b="1"/>
              <a:t>HER2陽性トラスツズマブ難治性胃またはGEJ腺癌患者において、HER2およびPD-L1陽性の間に実質的な重複があり、抗HER2薬および抗PD-L1薬の2剤併用が支持される</a:t>
            </a:r>
          </a:p>
        </p:txBody>
      </p:sp>
      <p:sp>
        <p:nvSpPr>
          <p:cNvPr id="58" name="Text Placeholder 57"/>
          <p:cNvSpPr>
            <a:spLocks noGrp="1"/>
          </p:cNvSpPr>
          <p:nvPr>
            <p:ph type="body" sz="quarter" idx="10"/>
          </p:nvPr>
        </p:nvSpPr>
        <p:spPr>
          <a:xfrm>
            <a:off x="486834" y="6096001"/>
            <a:ext cx="6859897" cy="487363"/>
          </a:xfrm>
        </p:spPr>
        <p:txBody>
          <a:bodyPr/>
          <a:lstStyle/>
          <a:p>
            <a:r>
              <a:rPr lang="ja-JP"/>
              <a:t>PD-L1検査では、生存腫瘍細胞数(100未満)が不足していたため評価不可能であった。 </a:t>
            </a:r>
          </a:p>
        </p:txBody>
      </p:sp>
      <p:sp>
        <p:nvSpPr>
          <p:cNvPr id="23" name="Text Placeholder 4"/>
          <p:cNvSpPr>
            <a:spLocks noGrp="1"/>
          </p:cNvSpPr>
          <p:nvPr>
            <p:ph type="body" sz="quarter" idx="11"/>
          </p:nvPr>
        </p:nvSpPr>
        <p:spPr/>
        <p:txBody>
          <a:bodyPr/>
          <a:lstStyle/>
          <a:p>
            <a:r>
              <a:rPr lang="ja-JP"/>
              <a:t>Janjigian Y, et al.Ann Oncol 2022;33(suppl):abstr SO-7</a:t>
            </a:r>
          </a:p>
        </p:txBody>
      </p:sp>
      <p:grpSp>
        <p:nvGrpSpPr>
          <p:cNvPr id="6" name="Group 5">
            <a:extLst>
              <a:ext uri="{FF2B5EF4-FFF2-40B4-BE49-F238E27FC236}">
                <a16:creationId xmlns:a16="http://schemas.microsoft.com/office/drawing/2014/main" id="{32DD911B-43AF-428F-2114-3AED4A678B88}"/>
              </a:ext>
            </a:extLst>
          </p:cNvPr>
          <p:cNvGrpSpPr/>
          <p:nvPr/>
        </p:nvGrpSpPr>
        <p:grpSpPr>
          <a:xfrm>
            <a:off x="2003829" y="2059184"/>
            <a:ext cx="2867718" cy="3335859"/>
            <a:chOff x="2155091" y="1530588"/>
            <a:chExt cx="4315283" cy="4689841"/>
          </a:xfrm>
        </p:grpSpPr>
        <p:grpSp>
          <p:nvGrpSpPr>
            <p:cNvPr id="7" name="Group 6">
              <a:extLst>
                <a:ext uri="{FF2B5EF4-FFF2-40B4-BE49-F238E27FC236}">
                  <a16:creationId xmlns:a16="http://schemas.microsoft.com/office/drawing/2014/main" id="{73D33273-CDE7-6F1A-35B1-7C2E3C07071E}"/>
                </a:ext>
              </a:extLst>
            </p:cNvPr>
            <p:cNvGrpSpPr/>
            <p:nvPr/>
          </p:nvGrpSpPr>
          <p:grpSpPr>
            <a:xfrm>
              <a:off x="2155091" y="1530588"/>
              <a:ext cx="1002081" cy="4536000"/>
              <a:chOff x="982274" y="1265887"/>
              <a:chExt cx="1002081" cy="2858279"/>
            </a:xfrm>
          </p:grpSpPr>
          <p:sp>
            <p:nvSpPr>
              <p:cNvPr id="19" name="Line 6">
                <a:extLst>
                  <a:ext uri="{FF2B5EF4-FFF2-40B4-BE49-F238E27FC236}">
                    <a16:creationId xmlns:a16="http://schemas.microsoft.com/office/drawing/2014/main" id="{36E2F031-95F4-AF62-14A0-6E811A53A957}"/>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7">
                <a:extLst>
                  <a:ext uri="{FF2B5EF4-FFF2-40B4-BE49-F238E27FC236}">
                    <a16:creationId xmlns:a16="http://schemas.microsoft.com/office/drawing/2014/main" id="{4587E5BE-2B92-3AF7-83CF-86C2B297146F}"/>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8">
                <a:extLst>
                  <a:ext uri="{FF2B5EF4-FFF2-40B4-BE49-F238E27FC236}">
                    <a16:creationId xmlns:a16="http://schemas.microsoft.com/office/drawing/2014/main" id="{D675F88B-D543-AB55-8942-1C0BA4069464}"/>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9">
                <a:extLst>
                  <a:ext uri="{FF2B5EF4-FFF2-40B4-BE49-F238E27FC236}">
                    <a16:creationId xmlns:a16="http://schemas.microsoft.com/office/drawing/2014/main" id="{D58A32D9-4528-42DD-C382-8FCD9792641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10">
                <a:extLst>
                  <a:ext uri="{FF2B5EF4-FFF2-40B4-BE49-F238E27FC236}">
                    <a16:creationId xmlns:a16="http://schemas.microsoft.com/office/drawing/2014/main" id="{76B8CFEA-9663-A6E5-5D09-8BEF025623F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11">
                <a:extLst>
                  <a:ext uri="{FF2B5EF4-FFF2-40B4-BE49-F238E27FC236}">
                    <a16:creationId xmlns:a16="http://schemas.microsoft.com/office/drawing/2014/main" id="{20635844-6DB0-A3DE-D4B1-3CE513CD0269}"/>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TextBox 27">
                <a:extLst>
                  <a:ext uri="{FF2B5EF4-FFF2-40B4-BE49-F238E27FC236}">
                    <a16:creationId xmlns:a16="http://schemas.microsoft.com/office/drawing/2014/main" id="{964C7A29-77B6-399B-B2D3-A7537186D4BF}"/>
                  </a:ext>
                </a:extLst>
              </p:cNvPr>
              <p:cNvSpPr txBox="1"/>
              <p:nvPr/>
            </p:nvSpPr>
            <p:spPr>
              <a:xfrm rot="16200000">
                <a:off x="321413" y="2569414"/>
                <a:ext cx="162949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サンプルのパーセント(n=27)</a:t>
                </a:r>
              </a:p>
            </p:txBody>
          </p:sp>
          <p:sp>
            <p:nvSpPr>
              <p:cNvPr id="29" name="TextBox 28">
                <a:extLst>
                  <a:ext uri="{FF2B5EF4-FFF2-40B4-BE49-F238E27FC236}">
                    <a16:creationId xmlns:a16="http://schemas.microsoft.com/office/drawing/2014/main" id="{1FFCD15F-E336-AB8C-5D19-A12C27C34181}"/>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30" name="TextBox 29">
                <a:extLst>
                  <a:ext uri="{FF2B5EF4-FFF2-40B4-BE49-F238E27FC236}">
                    <a16:creationId xmlns:a16="http://schemas.microsoft.com/office/drawing/2014/main" id="{A3804365-D4C5-E557-11FB-5BDCA17A3B89}"/>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31" name="TextBox 30">
                <a:extLst>
                  <a:ext uri="{FF2B5EF4-FFF2-40B4-BE49-F238E27FC236}">
                    <a16:creationId xmlns:a16="http://schemas.microsoft.com/office/drawing/2014/main" id="{137A1567-6A9E-CA9A-64FB-2C3928DAE3AF}"/>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32" name="TextBox 31">
                <a:extLst>
                  <a:ext uri="{FF2B5EF4-FFF2-40B4-BE49-F238E27FC236}">
                    <a16:creationId xmlns:a16="http://schemas.microsoft.com/office/drawing/2014/main" id="{ECF14133-8FC1-C56E-F8DB-FF6166745F5F}"/>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3" name="TextBox 32">
                <a:extLst>
                  <a:ext uri="{FF2B5EF4-FFF2-40B4-BE49-F238E27FC236}">
                    <a16:creationId xmlns:a16="http://schemas.microsoft.com/office/drawing/2014/main" id="{801B95D7-5777-A745-D846-06985D58E8C5}"/>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4" name="TextBox 33">
                <a:extLst>
                  <a:ext uri="{FF2B5EF4-FFF2-40B4-BE49-F238E27FC236}">
                    <a16:creationId xmlns:a16="http://schemas.microsoft.com/office/drawing/2014/main" id="{2C4ACBB8-74EB-1558-83FC-F856C5850AB1}"/>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8" name="Group 7">
              <a:extLst>
                <a:ext uri="{FF2B5EF4-FFF2-40B4-BE49-F238E27FC236}">
                  <a16:creationId xmlns:a16="http://schemas.microsoft.com/office/drawing/2014/main" id="{B4FBAD2F-DBA2-7B2C-64CC-C5F24F1B18F3}"/>
                </a:ext>
              </a:extLst>
            </p:cNvPr>
            <p:cNvGrpSpPr/>
            <p:nvPr/>
          </p:nvGrpSpPr>
          <p:grpSpPr>
            <a:xfrm>
              <a:off x="3174542" y="1750664"/>
              <a:ext cx="3295832" cy="4469765"/>
              <a:chOff x="3174542" y="1551884"/>
              <a:chExt cx="3295832" cy="4469765"/>
            </a:xfrm>
          </p:grpSpPr>
          <p:sp>
            <p:nvSpPr>
              <p:cNvPr id="9" name="Rectangle 8">
                <a:extLst>
                  <a:ext uri="{FF2B5EF4-FFF2-40B4-BE49-F238E27FC236}">
                    <a16:creationId xmlns:a16="http://schemas.microsoft.com/office/drawing/2014/main" id="{B0534E44-BC3C-2836-EB23-B6099F5C616E}"/>
                  </a:ext>
                </a:extLst>
              </p:cNvPr>
              <p:cNvSpPr/>
              <p:nvPr/>
            </p:nvSpPr>
            <p:spPr>
              <a:xfrm rot="10800000">
                <a:off x="3314870" y="5190235"/>
                <a:ext cx="540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E2AB322-3F20-1054-976F-8EA6ED254087}"/>
                  </a:ext>
                </a:extLst>
              </p:cNvPr>
              <p:cNvSpPr/>
              <p:nvPr/>
            </p:nvSpPr>
            <p:spPr>
              <a:xfrm rot="10800000">
                <a:off x="4417922" y="2166235"/>
                <a:ext cx="540000" cy="345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B7E84B0-6992-21F9-A6A6-AF56462685F2}"/>
                  </a:ext>
                </a:extLst>
              </p:cNvPr>
              <p:cNvSpPr/>
              <p:nvPr/>
            </p:nvSpPr>
            <p:spPr>
              <a:xfrm rot="10800000">
                <a:off x="5603671" y="5442235"/>
                <a:ext cx="540000" cy="18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517765F-B637-15AF-995D-B52D2E8FE3A8}"/>
                  </a:ext>
                </a:extLst>
              </p:cNvPr>
              <p:cNvSpPr txBox="1"/>
              <p:nvPr/>
            </p:nvSpPr>
            <p:spPr>
              <a:xfrm>
                <a:off x="3319667" y="4848505"/>
                <a:ext cx="530402" cy="307777"/>
              </a:xfrm>
              <a:prstGeom prst="rect">
                <a:avLst/>
              </a:prstGeom>
              <a:noFill/>
            </p:spPr>
            <p:txBody>
              <a:bodyPr wrap="none" rtlCol="0">
                <a:spAutoFit/>
              </a:bodyPr>
              <a:lstStyle/>
              <a:p>
                <a:pPr algn="ctr"/>
                <a:r>
                  <a:rPr lang="ja-JP" sz="1400" dirty="0">
                    <a:solidFill>
                      <a:srgbClr val="4D4D4D"/>
                    </a:solidFill>
                  </a:rPr>
                  <a:t>11%</a:t>
                </a:r>
              </a:p>
            </p:txBody>
          </p:sp>
          <p:sp>
            <p:nvSpPr>
              <p:cNvPr id="13" name="TextBox 12">
                <a:extLst>
                  <a:ext uri="{FF2B5EF4-FFF2-40B4-BE49-F238E27FC236}">
                    <a16:creationId xmlns:a16="http://schemas.microsoft.com/office/drawing/2014/main" id="{4BCE9670-D332-36F5-883D-0A307DA76DFA}"/>
                  </a:ext>
                </a:extLst>
              </p:cNvPr>
              <p:cNvSpPr txBox="1"/>
              <p:nvPr/>
            </p:nvSpPr>
            <p:spPr>
              <a:xfrm>
                <a:off x="4416053" y="1825821"/>
                <a:ext cx="543738" cy="307777"/>
              </a:xfrm>
              <a:prstGeom prst="rect">
                <a:avLst/>
              </a:prstGeom>
              <a:noFill/>
            </p:spPr>
            <p:txBody>
              <a:bodyPr wrap="none" rtlCol="0">
                <a:spAutoFit/>
              </a:bodyPr>
              <a:lstStyle/>
              <a:p>
                <a:pPr algn="ctr"/>
                <a:r>
                  <a:rPr lang="ja-JP" sz="1400" dirty="0">
                    <a:solidFill>
                      <a:srgbClr val="4D4D4D"/>
                    </a:solidFill>
                  </a:rPr>
                  <a:t>85%</a:t>
                </a:r>
              </a:p>
            </p:txBody>
          </p:sp>
          <p:sp>
            <p:nvSpPr>
              <p:cNvPr id="14" name="TextBox 13">
                <a:extLst>
                  <a:ext uri="{FF2B5EF4-FFF2-40B4-BE49-F238E27FC236}">
                    <a16:creationId xmlns:a16="http://schemas.microsoft.com/office/drawing/2014/main" id="{3DEDF93C-7C8B-F1DA-50F7-DF3D45F40640}"/>
                  </a:ext>
                </a:extLst>
              </p:cNvPr>
              <p:cNvSpPr txBox="1"/>
              <p:nvPr/>
            </p:nvSpPr>
            <p:spPr>
              <a:xfrm>
                <a:off x="5651494" y="5103615"/>
                <a:ext cx="444352" cy="307777"/>
              </a:xfrm>
              <a:prstGeom prst="rect">
                <a:avLst/>
              </a:prstGeom>
              <a:noFill/>
            </p:spPr>
            <p:txBody>
              <a:bodyPr wrap="none" rtlCol="0">
                <a:spAutoFit/>
              </a:bodyPr>
              <a:lstStyle/>
              <a:p>
                <a:pPr algn="ctr"/>
                <a:r>
                  <a:rPr lang="ja-JP" sz="1400" dirty="0">
                    <a:solidFill>
                      <a:srgbClr val="4D4D4D"/>
                    </a:solidFill>
                  </a:rPr>
                  <a:t>4%</a:t>
                </a:r>
              </a:p>
            </p:txBody>
          </p:sp>
          <p:sp>
            <p:nvSpPr>
              <p:cNvPr id="15" name="TextBox 14">
                <a:extLst>
                  <a:ext uri="{FF2B5EF4-FFF2-40B4-BE49-F238E27FC236}">
                    <a16:creationId xmlns:a16="http://schemas.microsoft.com/office/drawing/2014/main" id="{F24B977B-4553-A546-99DA-762F1EA4B5BD}"/>
                  </a:ext>
                </a:extLst>
              </p:cNvPr>
              <p:cNvSpPr txBox="1"/>
              <p:nvPr/>
            </p:nvSpPr>
            <p:spPr>
              <a:xfrm>
                <a:off x="3390745" y="5601559"/>
                <a:ext cx="388248" cy="307777"/>
              </a:xfrm>
              <a:prstGeom prst="rect">
                <a:avLst/>
              </a:prstGeom>
              <a:noFill/>
            </p:spPr>
            <p:txBody>
              <a:bodyPr wrap="none" rtlCol="0">
                <a:spAutoFit/>
              </a:bodyPr>
              <a:lstStyle/>
              <a:p>
                <a:pPr algn="ctr"/>
                <a:r>
                  <a:rPr lang="ja-JP" sz="1400">
                    <a:solidFill>
                      <a:srgbClr val="4D4D4D"/>
                    </a:solidFill>
                  </a:rPr>
                  <a:t>&lt;1</a:t>
                </a:r>
              </a:p>
            </p:txBody>
          </p:sp>
          <p:sp>
            <p:nvSpPr>
              <p:cNvPr id="16" name="TextBox 15">
                <a:extLst>
                  <a:ext uri="{FF2B5EF4-FFF2-40B4-BE49-F238E27FC236}">
                    <a16:creationId xmlns:a16="http://schemas.microsoft.com/office/drawing/2014/main" id="{AB47CCE6-2086-3719-F268-5DADF1B9B2C9}"/>
                  </a:ext>
                </a:extLst>
              </p:cNvPr>
              <p:cNvSpPr txBox="1"/>
              <p:nvPr/>
            </p:nvSpPr>
            <p:spPr>
              <a:xfrm>
                <a:off x="4493797" y="5580506"/>
                <a:ext cx="388248" cy="307777"/>
              </a:xfrm>
              <a:prstGeom prst="rect">
                <a:avLst/>
              </a:prstGeom>
              <a:noFill/>
            </p:spPr>
            <p:txBody>
              <a:bodyPr wrap="none" rtlCol="0">
                <a:spAutoFit/>
              </a:bodyPr>
              <a:lstStyle/>
              <a:p>
                <a:pPr algn="ctr"/>
                <a:r>
                  <a:rPr lang="ja-JP" sz="1400">
                    <a:solidFill>
                      <a:srgbClr val="4D4D4D"/>
                    </a:solidFill>
                  </a:rPr>
                  <a:t>≥1</a:t>
                </a:r>
              </a:p>
            </p:txBody>
          </p:sp>
          <p:sp>
            <p:nvSpPr>
              <p:cNvPr id="17" name="TextBox 16">
                <a:extLst>
                  <a:ext uri="{FF2B5EF4-FFF2-40B4-BE49-F238E27FC236}">
                    <a16:creationId xmlns:a16="http://schemas.microsoft.com/office/drawing/2014/main" id="{B820E86D-8DB8-859E-74B3-3D5B64FD639D}"/>
                  </a:ext>
                </a:extLst>
              </p:cNvPr>
              <p:cNvSpPr txBox="1"/>
              <p:nvPr/>
            </p:nvSpPr>
            <p:spPr>
              <a:xfrm>
                <a:off x="5493510" y="5588949"/>
                <a:ext cx="760315" cy="432700"/>
              </a:xfrm>
              <a:prstGeom prst="rect">
                <a:avLst/>
              </a:prstGeom>
              <a:noFill/>
            </p:spPr>
            <p:txBody>
              <a:bodyPr wrap="none" rtlCol="0">
                <a:spAutoFit/>
              </a:bodyPr>
              <a:lstStyle/>
              <a:p>
                <a:pPr algn="ctr"/>
                <a:r>
                  <a:rPr lang="ja-JP" sz="1400">
                    <a:solidFill>
                      <a:srgbClr val="4D4D4D"/>
                    </a:solidFill>
                  </a:rPr>
                  <a:t>NE*</a:t>
                </a:r>
              </a:p>
            </p:txBody>
          </p:sp>
          <p:sp>
            <p:nvSpPr>
              <p:cNvPr id="18" name="Freeform 21">
                <a:extLst>
                  <a:ext uri="{FF2B5EF4-FFF2-40B4-BE49-F238E27FC236}">
                    <a16:creationId xmlns:a16="http://schemas.microsoft.com/office/drawing/2014/main" id="{8082A2A0-C993-7674-D6B6-E1FE2B94C490}"/>
                  </a:ext>
                </a:extLst>
              </p:cNvPr>
              <p:cNvSpPr>
                <a:spLocks/>
              </p:cNvSpPr>
              <p:nvPr/>
            </p:nvSpPr>
            <p:spPr bwMode="auto">
              <a:xfrm>
                <a:off x="3174542" y="1551884"/>
                <a:ext cx="3295832" cy="40736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36" name="Group 35">
            <a:extLst>
              <a:ext uri="{FF2B5EF4-FFF2-40B4-BE49-F238E27FC236}">
                <a16:creationId xmlns:a16="http://schemas.microsoft.com/office/drawing/2014/main" id="{3025311B-AEE1-0733-4389-32DFE2108B3B}"/>
              </a:ext>
            </a:extLst>
          </p:cNvPr>
          <p:cNvGrpSpPr/>
          <p:nvPr/>
        </p:nvGrpSpPr>
        <p:grpSpPr>
          <a:xfrm>
            <a:off x="5914945" y="2145379"/>
            <a:ext cx="5414342" cy="2963484"/>
            <a:chOff x="8352823" y="1528488"/>
            <a:chExt cx="5414342" cy="2963484"/>
          </a:xfrm>
        </p:grpSpPr>
        <p:grpSp>
          <p:nvGrpSpPr>
            <p:cNvPr id="37" name="Group 36">
              <a:extLst>
                <a:ext uri="{FF2B5EF4-FFF2-40B4-BE49-F238E27FC236}">
                  <a16:creationId xmlns:a16="http://schemas.microsoft.com/office/drawing/2014/main" id="{0A386D24-C12E-0D9D-4B49-312B4FEDAF87}"/>
                </a:ext>
              </a:extLst>
            </p:cNvPr>
            <p:cNvGrpSpPr/>
            <p:nvPr/>
          </p:nvGrpSpPr>
          <p:grpSpPr>
            <a:xfrm>
              <a:off x="8352823" y="1528488"/>
              <a:ext cx="2844000" cy="2963484"/>
              <a:chOff x="4646061" y="2246243"/>
              <a:chExt cx="2844000" cy="2963484"/>
            </a:xfrm>
          </p:grpSpPr>
          <p:sp>
            <p:nvSpPr>
              <p:cNvPr id="45" name="Oval 44">
                <a:extLst>
                  <a:ext uri="{FF2B5EF4-FFF2-40B4-BE49-F238E27FC236}">
                    <a16:creationId xmlns:a16="http://schemas.microsoft.com/office/drawing/2014/main" id="{8B3E3CCD-0713-BEB6-0D81-D8C5D948EF08}"/>
                  </a:ext>
                </a:extLst>
              </p:cNvPr>
              <p:cNvSpPr>
                <a:spLocks noChangeAspect="1"/>
              </p:cNvSpPr>
              <p:nvPr/>
            </p:nvSpPr>
            <p:spPr>
              <a:xfrm>
                <a:off x="4646061" y="2365727"/>
                <a:ext cx="2844000" cy="28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4CF1302-B120-18E3-3F3A-142AFBAABA32}"/>
                  </a:ext>
                </a:extLst>
              </p:cNvPr>
              <p:cNvSpPr/>
              <p:nvPr/>
            </p:nvSpPr>
            <p:spPr>
              <a:xfrm>
                <a:off x="5097654" y="2869121"/>
                <a:ext cx="1940814" cy="1896204"/>
              </a:xfrm>
              <a:prstGeom prst="ellipse">
                <a:avLst/>
              </a:prstGeom>
              <a:solidFill>
                <a:srgbClr val="A0A0A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reeform: Shape 37">
                <a:extLst>
                  <a:ext uri="{FF2B5EF4-FFF2-40B4-BE49-F238E27FC236}">
                    <a16:creationId xmlns:a16="http://schemas.microsoft.com/office/drawing/2014/main" id="{F48C978F-9181-66DE-5B93-F9D26F1F408F}"/>
                  </a:ext>
                </a:extLst>
              </p:cNvPr>
              <p:cNvSpPr>
                <a:spLocks noChangeAspect="1"/>
              </p:cNvSpPr>
              <p:nvPr/>
            </p:nvSpPr>
            <p:spPr>
              <a:xfrm>
                <a:off x="4870174" y="2246243"/>
                <a:ext cx="1347083" cy="1276754"/>
              </a:xfrm>
              <a:custGeom>
                <a:avLst/>
                <a:gdLst>
                  <a:gd name="connsiteX0" fmla="*/ 527957 w 1055918"/>
                  <a:gd name="connsiteY0" fmla="*/ 914403 h 914402"/>
                  <a:gd name="connsiteX1" fmla="*/ 0 w 1055918"/>
                  <a:gd name="connsiteY1" fmla="*/ 522516 h 914402"/>
                  <a:gd name="connsiteX2" fmla="*/ 239485 w 1055918"/>
                  <a:gd name="connsiteY2" fmla="*/ 212271 h 914402"/>
                  <a:gd name="connsiteX3" fmla="*/ 702132 w 1055918"/>
                  <a:gd name="connsiteY3" fmla="*/ 27214 h 914402"/>
                  <a:gd name="connsiteX4" fmla="*/ 1045032 w 1055918"/>
                  <a:gd name="connsiteY4" fmla="*/ 0 h 914402"/>
                  <a:gd name="connsiteX5" fmla="*/ 1055919 w 1055918"/>
                  <a:gd name="connsiteY5" fmla="*/ 702129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918" h="914402">
                    <a:moveTo>
                      <a:pt x="527957" y="914403"/>
                    </a:moveTo>
                    <a:lnTo>
                      <a:pt x="0" y="522516"/>
                    </a:lnTo>
                    <a:lnTo>
                      <a:pt x="239485" y="212271"/>
                    </a:lnTo>
                    <a:lnTo>
                      <a:pt x="702132" y="27214"/>
                    </a:lnTo>
                    <a:lnTo>
                      <a:pt x="1045032" y="0"/>
                    </a:lnTo>
                    <a:lnTo>
                      <a:pt x="1055919" y="702129"/>
                    </a:lnTo>
                    <a:close/>
                  </a:path>
                </a:pathLst>
              </a:custGeom>
              <a:solidFill>
                <a:schemeClr val="tx2"/>
              </a:solidFill>
              <a:ln w="9525" cap="flat">
                <a:solidFill>
                  <a:schemeClr val="tx2"/>
                </a:solidFill>
                <a:prstDash val="solid"/>
                <a:miter/>
              </a:ln>
            </p:spPr>
            <p:txBody>
              <a:bodyPr rtlCol="0" anchor="ctr"/>
              <a:lstStyle/>
              <a:p>
                <a:endParaRPr lang="en-GB"/>
              </a:p>
            </p:txBody>
          </p:sp>
          <p:sp>
            <p:nvSpPr>
              <p:cNvPr id="48" name="Freeform: Shape 36">
                <a:extLst>
                  <a:ext uri="{FF2B5EF4-FFF2-40B4-BE49-F238E27FC236}">
                    <a16:creationId xmlns:a16="http://schemas.microsoft.com/office/drawing/2014/main" id="{AA669F77-1357-3D89-264E-3E7ACFB593E1}"/>
                  </a:ext>
                </a:extLst>
              </p:cNvPr>
              <p:cNvSpPr/>
              <p:nvPr/>
            </p:nvSpPr>
            <p:spPr>
              <a:xfrm rot="60000">
                <a:off x="5788150" y="2347974"/>
                <a:ext cx="404660" cy="544115"/>
              </a:xfrm>
              <a:custGeom>
                <a:avLst/>
                <a:gdLst>
                  <a:gd name="connsiteX0" fmla="*/ 0 w 404660"/>
                  <a:gd name="connsiteY0" fmla="*/ 46917 h 582308"/>
                  <a:gd name="connsiteX1" fmla="*/ 404660 w 404660"/>
                  <a:gd name="connsiteY1" fmla="*/ 226 h 582308"/>
                  <a:gd name="connsiteX2" fmla="*/ 404660 w 404660"/>
                  <a:gd name="connsiteY2" fmla="*/ 554294 h 582308"/>
                  <a:gd name="connsiteX3" fmla="*/ 404660 w 404660"/>
                  <a:gd name="connsiteY3" fmla="*/ 554294 h 582308"/>
                  <a:gd name="connsiteX4" fmla="*/ 136960 w 404660"/>
                  <a:gd name="connsiteY4" fmla="*/ 582309 h 58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60" h="582308">
                    <a:moveTo>
                      <a:pt x="0" y="46917"/>
                    </a:moveTo>
                    <a:cubicBezTo>
                      <a:pt x="174317" y="-6000"/>
                      <a:pt x="404660" y="226"/>
                      <a:pt x="404660" y="226"/>
                    </a:cubicBezTo>
                    <a:lnTo>
                      <a:pt x="404660" y="554294"/>
                    </a:lnTo>
                    <a:lnTo>
                      <a:pt x="404660" y="554294"/>
                    </a:lnTo>
                    <a:cubicBezTo>
                      <a:pt x="245907" y="551180"/>
                      <a:pt x="136960" y="582309"/>
                      <a:pt x="136960" y="582309"/>
                    </a:cubicBezTo>
                    <a:close/>
                  </a:path>
                </a:pathLst>
              </a:custGeom>
              <a:solidFill>
                <a:schemeClr val="accent6"/>
              </a:solidFill>
              <a:ln w="22225" cap="flat">
                <a:solidFill>
                  <a:schemeClr val="tx2"/>
                </a:solidFill>
                <a:prstDash val="solid"/>
                <a:miter/>
              </a:ln>
            </p:spPr>
            <p:txBody>
              <a:bodyPr rtlCol="0" anchor="ctr"/>
              <a:lstStyle/>
              <a:p>
                <a:endParaRPr lang="en-GB"/>
              </a:p>
            </p:txBody>
          </p:sp>
          <p:sp>
            <p:nvSpPr>
              <p:cNvPr id="49" name="Freeform: Shape 38">
                <a:extLst>
                  <a:ext uri="{FF2B5EF4-FFF2-40B4-BE49-F238E27FC236}">
                    <a16:creationId xmlns:a16="http://schemas.microsoft.com/office/drawing/2014/main" id="{0EEE2946-AB3D-3C6E-626B-BEA7B4463FB5}"/>
                  </a:ext>
                </a:extLst>
              </p:cNvPr>
              <p:cNvSpPr/>
              <p:nvPr/>
            </p:nvSpPr>
            <p:spPr>
              <a:xfrm>
                <a:off x="6202016" y="2846832"/>
                <a:ext cx="858609" cy="1555200"/>
              </a:xfrm>
              <a:custGeom>
                <a:avLst/>
                <a:gdLst>
                  <a:gd name="connsiteX0" fmla="*/ 0 w 1249879"/>
                  <a:gd name="connsiteY0" fmla="*/ 0 h 2090052"/>
                  <a:gd name="connsiteX1" fmla="*/ 1246413 w 1249879"/>
                  <a:gd name="connsiteY1" fmla="*/ 1121227 h 2090052"/>
                  <a:gd name="connsiteX2" fmla="*/ 1246413 w 1249879"/>
                  <a:gd name="connsiteY2" fmla="*/ 1121227 h 2090052"/>
                  <a:gd name="connsiteX3" fmla="*/ 908952 w 1249879"/>
                  <a:gd name="connsiteY3" fmla="*/ 2090052 h 2090052"/>
                  <a:gd name="connsiteX4" fmla="*/ 478974 w 1249879"/>
                  <a:gd name="connsiteY4" fmla="*/ 1670952 h 2090052"/>
                  <a:gd name="connsiteX5" fmla="*/ 0 w 1249879"/>
                  <a:gd name="connsiteY5" fmla="*/ 560615 h 209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879" h="2090052">
                    <a:moveTo>
                      <a:pt x="0" y="0"/>
                    </a:moveTo>
                    <a:cubicBezTo>
                      <a:pt x="1121226" y="16329"/>
                      <a:pt x="1246413" y="1121227"/>
                      <a:pt x="1246413" y="1121227"/>
                    </a:cubicBezTo>
                    <a:lnTo>
                      <a:pt x="1246413" y="1121227"/>
                    </a:lnTo>
                    <a:cubicBezTo>
                      <a:pt x="1289952" y="1768927"/>
                      <a:pt x="908952" y="2090052"/>
                      <a:pt x="908952" y="2090052"/>
                    </a:cubicBezTo>
                    <a:lnTo>
                      <a:pt x="478974" y="1670952"/>
                    </a:lnTo>
                    <a:lnTo>
                      <a:pt x="0" y="560615"/>
                    </a:lnTo>
                    <a:close/>
                  </a:path>
                </a:pathLst>
              </a:custGeom>
              <a:solidFill>
                <a:srgbClr val="B2C0EC"/>
              </a:solidFill>
              <a:ln w="15875" cap="flat">
                <a:solidFill>
                  <a:schemeClr val="tx2"/>
                </a:solidFill>
                <a:prstDash val="solid"/>
                <a:miter/>
              </a:ln>
            </p:spPr>
            <p:txBody>
              <a:bodyPr rtlCol="0" anchor="ctr"/>
              <a:lstStyle/>
              <a:p>
                <a:endParaRPr lang="en-GB"/>
              </a:p>
            </p:txBody>
          </p:sp>
          <p:sp>
            <p:nvSpPr>
              <p:cNvPr id="50" name="Freeform: Shape 35">
                <a:extLst>
                  <a:ext uri="{FF2B5EF4-FFF2-40B4-BE49-F238E27FC236}">
                    <a16:creationId xmlns:a16="http://schemas.microsoft.com/office/drawing/2014/main" id="{6BB15BA2-2EBC-EE03-30CE-4B4AA2874D4E}"/>
                  </a:ext>
                </a:extLst>
              </p:cNvPr>
              <p:cNvSpPr/>
              <p:nvPr/>
            </p:nvSpPr>
            <p:spPr>
              <a:xfrm>
                <a:off x="4870067" y="2395329"/>
                <a:ext cx="1043608" cy="914401"/>
              </a:xfrm>
              <a:custGeom>
                <a:avLst/>
                <a:gdLst>
                  <a:gd name="connsiteX0" fmla="*/ 0 w 1162870"/>
                  <a:gd name="connsiteY0" fmla="*/ 666166 h 987562"/>
                  <a:gd name="connsiteX1" fmla="*/ 1016776 w 1162870"/>
                  <a:gd name="connsiteY1" fmla="*/ 0 h 987562"/>
                  <a:gd name="connsiteX2" fmla="*/ 1162871 w 1162870"/>
                  <a:gd name="connsiteY2" fmla="*/ 537608 h 987562"/>
                  <a:gd name="connsiteX3" fmla="*/ 1162871 w 1162870"/>
                  <a:gd name="connsiteY3" fmla="*/ 537608 h 987562"/>
                  <a:gd name="connsiteX4" fmla="*/ 461641 w 1162870"/>
                  <a:gd name="connsiteY4" fmla="*/ 987563 h 98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870" h="987562">
                    <a:moveTo>
                      <a:pt x="0" y="666166"/>
                    </a:moveTo>
                    <a:cubicBezTo>
                      <a:pt x="496703" y="52592"/>
                      <a:pt x="1016776" y="0"/>
                      <a:pt x="1016776" y="0"/>
                    </a:cubicBezTo>
                    <a:lnTo>
                      <a:pt x="1162871" y="537608"/>
                    </a:lnTo>
                    <a:lnTo>
                      <a:pt x="1162871" y="537608"/>
                    </a:lnTo>
                    <a:cubicBezTo>
                      <a:pt x="747803" y="601180"/>
                      <a:pt x="461641" y="987563"/>
                      <a:pt x="461641" y="987563"/>
                    </a:cubicBezTo>
                    <a:close/>
                  </a:path>
                </a:pathLst>
              </a:custGeom>
              <a:solidFill>
                <a:schemeClr val="accent1"/>
              </a:solidFill>
              <a:ln w="22225" cap="flat">
                <a:solidFill>
                  <a:schemeClr val="tx2"/>
                </a:solidFill>
                <a:prstDash val="solid"/>
                <a:miter/>
              </a:ln>
            </p:spPr>
            <p:txBody>
              <a:bodyPr rtlCol="0" anchor="ctr"/>
              <a:lstStyle/>
              <a:p>
                <a:endParaRPr lang="en-GB" dirty="0"/>
              </a:p>
            </p:txBody>
          </p:sp>
          <p:sp>
            <p:nvSpPr>
              <p:cNvPr id="51" name="Oval 50">
                <a:extLst>
                  <a:ext uri="{FF2B5EF4-FFF2-40B4-BE49-F238E27FC236}">
                    <a16:creationId xmlns:a16="http://schemas.microsoft.com/office/drawing/2014/main" id="{FE105D75-62C8-37AA-8D9C-B87F120C62D8}"/>
                  </a:ext>
                </a:extLst>
              </p:cNvPr>
              <p:cNvSpPr/>
              <p:nvPr/>
            </p:nvSpPr>
            <p:spPr>
              <a:xfrm>
                <a:off x="5486399" y="3240157"/>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D34FE570-9ABE-32B1-0109-7B17B93857B2}"/>
                  </a:ext>
                </a:extLst>
              </p:cNvPr>
              <p:cNvSpPr txBox="1"/>
              <p:nvPr/>
            </p:nvSpPr>
            <p:spPr>
              <a:xfrm>
                <a:off x="5638296" y="3438059"/>
                <a:ext cx="859531" cy="738664"/>
              </a:xfrm>
              <a:prstGeom prst="rect">
                <a:avLst/>
              </a:prstGeom>
              <a:noFill/>
            </p:spPr>
            <p:txBody>
              <a:bodyPr wrap="none" rtlCol="0">
                <a:spAutoFit/>
              </a:bodyPr>
              <a:lstStyle/>
              <a:p>
                <a:pPr algn="ctr"/>
                <a:r>
                  <a:rPr lang="ja-JP" sz="1400" b="1">
                    <a:solidFill>
                      <a:schemeClr val="tx1"/>
                    </a:solidFill>
                  </a:rPr>
                  <a:t>85%</a:t>
                </a:r>
              </a:p>
              <a:p>
                <a:pPr algn="ctr"/>
                <a:r>
                  <a:rPr lang="ja-JP" sz="1400" b="1">
                    <a:solidFill>
                      <a:schemeClr val="tx1"/>
                    </a:solidFill>
                  </a:rPr>
                  <a:t>PD-L1</a:t>
                </a:r>
              </a:p>
              <a:p>
                <a:pPr algn="ctr"/>
                <a:r>
                  <a:rPr lang="ja-JP" sz="1400" b="1">
                    <a:solidFill>
                      <a:schemeClr val="tx1"/>
                    </a:solidFill>
                  </a:rPr>
                  <a:t>陽性</a:t>
                </a:r>
              </a:p>
            </p:txBody>
          </p:sp>
          <p:sp>
            <p:nvSpPr>
              <p:cNvPr id="53" name="TextBox 52">
                <a:extLst>
                  <a:ext uri="{FF2B5EF4-FFF2-40B4-BE49-F238E27FC236}">
                    <a16:creationId xmlns:a16="http://schemas.microsoft.com/office/drawing/2014/main" id="{DE5194B6-F789-95C5-D2D2-C646ADDBFF1E}"/>
                  </a:ext>
                </a:extLst>
              </p:cNvPr>
              <p:cNvSpPr txBox="1"/>
              <p:nvPr/>
            </p:nvSpPr>
            <p:spPr>
              <a:xfrm>
                <a:off x="5145420" y="2574235"/>
                <a:ext cx="675185" cy="430887"/>
              </a:xfrm>
              <a:prstGeom prst="rect">
                <a:avLst/>
              </a:prstGeom>
              <a:noFill/>
            </p:spPr>
            <p:txBody>
              <a:bodyPr wrap="none" rtlCol="0">
                <a:spAutoFit/>
              </a:bodyPr>
              <a:lstStyle/>
              <a:p>
                <a:pPr algn="ctr"/>
                <a:r>
                  <a:rPr lang="ja-JP" sz="1100">
                    <a:solidFill>
                      <a:schemeClr val="tx2"/>
                    </a:solidFill>
                  </a:rPr>
                  <a:t>CPS &lt;1</a:t>
                </a:r>
              </a:p>
              <a:p>
                <a:pPr algn="ctr"/>
                <a:r>
                  <a:rPr lang="ja-JP" sz="1100">
                    <a:solidFill>
                      <a:schemeClr val="tx2"/>
                    </a:solidFill>
                  </a:rPr>
                  <a:t>11%</a:t>
                </a:r>
              </a:p>
            </p:txBody>
          </p:sp>
          <p:sp>
            <p:nvSpPr>
              <p:cNvPr id="54" name="TextBox 53">
                <a:extLst>
                  <a:ext uri="{FF2B5EF4-FFF2-40B4-BE49-F238E27FC236}">
                    <a16:creationId xmlns:a16="http://schemas.microsoft.com/office/drawing/2014/main" id="{9CB12D90-2807-BB33-6817-616680831EDB}"/>
                  </a:ext>
                </a:extLst>
              </p:cNvPr>
              <p:cNvSpPr txBox="1"/>
              <p:nvPr/>
            </p:nvSpPr>
            <p:spPr>
              <a:xfrm>
                <a:off x="6521290" y="3429000"/>
                <a:ext cx="534121" cy="769441"/>
              </a:xfrm>
              <a:prstGeom prst="rect">
                <a:avLst/>
              </a:prstGeom>
              <a:noFill/>
            </p:spPr>
            <p:txBody>
              <a:bodyPr wrap="none" rtlCol="0">
                <a:spAutoFit/>
              </a:bodyPr>
              <a:lstStyle/>
              <a:p>
                <a:pPr algn="ctr"/>
                <a:r>
                  <a:rPr lang="ja-JP" sz="1100">
                    <a:solidFill>
                      <a:schemeClr val="tx2"/>
                    </a:solidFill>
                  </a:rPr>
                  <a:t>CPS</a:t>
                </a:r>
              </a:p>
              <a:p>
                <a:pPr algn="ctr"/>
                <a:r>
                  <a:rPr lang="ja-JP" sz="1100">
                    <a:solidFill>
                      <a:schemeClr val="tx2"/>
                    </a:solidFill>
                  </a:rPr>
                  <a:t> ≥1～</a:t>
                </a:r>
              </a:p>
              <a:p>
                <a:pPr algn="ctr"/>
                <a:r>
                  <a:rPr lang="ja-JP" sz="1100">
                    <a:solidFill>
                      <a:schemeClr val="tx2"/>
                    </a:solidFill>
                  </a:rPr>
                  <a:t>&lt;5</a:t>
                </a:r>
              </a:p>
              <a:p>
                <a:pPr algn="ctr"/>
                <a:r>
                  <a:rPr lang="ja-JP" sz="1100">
                    <a:solidFill>
                      <a:schemeClr val="tx2"/>
                    </a:solidFill>
                  </a:rPr>
                  <a:t>37%</a:t>
                </a:r>
              </a:p>
            </p:txBody>
          </p:sp>
          <p:sp>
            <p:nvSpPr>
              <p:cNvPr id="55" name="TextBox 54">
                <a:extLst>
                  <a:ext uri="{FF2B5EF4-FFF2-40B4-BE49-F238E27FC236}">
                    <a16:creationId xmlns:a16="http://schemas.microsoft.com/office/drawing/2014/main" id="{3F6BF59D-7039-1A0B-7B97-33D154BD102E}"/>
                  </a:ext>
                </a:extLst>
              </p:cNvPr>
              <p:cNvSpPr txBox="1"/>
              <p:nvPr/>
            </p:nvSpPr>
            <p:spPr>
              <a:xfrm>
                <a:off x="5760812" y="4339126"/>
                <a:ext cx="670376" cy="430887"/>
              </a:xfrm>
              <a:prstGeom prst="rect">
                <a:avLst/>
              </a:prstGeom>
              <a:noFill/>
            </p:spPr>
            <p:txBody>
              <a:bodyPr wrap="none" rtlCol="0">
                <a:spAutoFit/>
              </a:bodyPr>
              <a:lstStyle/>
              <a:p>
                <a:pPr algn="ctr"/>
                <a:r>
                  <a:rPr lang="ja-JP" sz="1100">
                    <a:solidFill>
                      <a:schemeClr val="tx2"/>
                    </a:solidFill>
                  </a:rPr>
                  <a:t>CPS ≥5</a:t>
                </a:r>
              </a:p>
              <a:p>
                <a:pPr algn="ctr"/>
                <a:r>
                  <a:rPr lang="ja-JP" sz="1100">
                    <a:solidFill>
                      <a:schemeClr val="tx2"/>
                    </a:solidFill>
                  </a:rPr>
                  <a:t>48%</a:t>
                </a:r>
              </a:p>
            </p:txBody>
          </p:sp>
          <p:sp>
            <p:nvSpPr>
              <p:cNvPr id="56" name="TextBox 55">
                <a:extLst>
                  <a:ext uri="{FF2B5EF4-FFF2-40B4-BE49-F238E27FC236}">
                    <a16:creationId xmlns:a16="http://schemas.microsoft.com/office/drawing/2014/main" id="{E8B7D826-EF6D-3CF8-3A2D-9FF6FAE45A3A}"/>
                  </a:ext>
                </a:extLst>
              </p:cNvPr>
              <p:cNvSpPr txBox="1"/>
              <p:nvPr/>
            </p:nvSpPr>
            <p:spPr>
              <a:xfrm>
                <a:off x="7007345" y="3512574"/>
                <a:ext cx="476412" cy="600164"/>
              </a:xfrm>
              <a:prstGeom prst="rect">
                <a:avLst/>
              </a:prstGeom>
              <a:noFill/>
            </p:spPr>
            <p:txBody>
              <a:bodyPr wrap="none" rtlCol="0">
                <a:spAutoFit/>
              </a:bodyPr>
              <a:lstStyle/>
              <a:p>
                <a:pPr algn="ctr"/>
                <a:r>
                  <a:rPr lang="ja-JP" sz="1100">
                    <a:solidFill>
                      <a:schemeClr val="tx2"/>
                    </a:solidFill>
                  </a:rPr>
                  <a:t>CPS</a:t>
                </a:r>
              </a:p>
              <a:p>
                <a:pPr algn="ctr"/>
                <a:r>
                  <a:rPr lang="ja-JP" sz="1100">
                    <a:solidFill>
                      <a:schemeClr val="tx2"/>
                    </a:solidFill>
                  </a:rPr>
                  <a:t> ≥1 </a:t>
                </a:r>
              </a:p>
              <a:p>
                <a:pPr algn="ctr"/>
                <a:r>
                  <a:rPr lang="ja-JP" sz="1100">
                    <a:solidFill>
                      <a:schemeClr val="tx2"/>
                    </a:solidFill>
                  </a:rPr>
                  <a:t>85%</a:t>
                </a:r>
              </a:p>
            </p:txBody>
          </p:sp>
          <p:sp>
            <p:nvSpPr>
              <p:cNvPr id="57" name="TextBox 56">
                <a:extLst>
                  <a:ext uri="{FF2B5EF4-FFF2-40B4-BE49-F238E27FC236}">
                    <a16:creationId xmlns:a16="http://schemas.microsoft.com/office/drawing/2014/main" id="{C401A73F-56BB-6EAE-5FC2-A16E3C28CA1E}"/>
                  </a:ext>
                </a:extLst>
              </p:cNvPr>
              <p:cNvSpPr txBox="1"/>
              <p:nvPr/>
            </p:nvSpPr>
            <p:spPr>
              <a:xfrm>
                <a:off x="5800700" y="2402170"/>
                <a:ext cx="436338" cy="430887"/>
              </a:xfrm>
              <a:prstGeom prst="rect">
                <a:avLst/>
              </a:prstGeom>
              <a:noFill/>
            </p:spPr>
            <p:txBody>
              <a:bodyPr wrap="none" rtlCol="0">
                <a:spAutoFit/>
              </a:bodyPr>
              <a:lstStyle/>
              <a:p>
                <a:pPr algn="ctr"/>
                <a:r>
                  <a:rPr lang="ja-JP" sz="1100">
                    <a:solidFill>
                      <a:schemeClr val="tx2"/>
                    </a:solidFill>
                  </a:rPr>
                  <a:t>NE*</a:t>
                </a:r>
              </a:p>
              <a:p>
                <a:pPr algn="ctr"/>
                <a:r>
                  <a:rPr lang="ja-JP" sz="1100">
                    <a:solidFill>
                      <a:schemeClr val="tx2"/>
                    </a:solidFill>
                  </a:rPr>
                  <a:t>4%</a:t>
                </a:r>
              </a:p>
            </p:txBody>
          </p:sp>
        </p:grpSp>
        <p:sp>
          <p:nvSpPr>
            <p:cNvPr id="38" name="TextBox 37">
              <a:extLst>
                <a:ext uri="{FF2B5EF4-FFF2-40B4-BE49-F238E27FC236}">
                  <a16:creationId xmlns:a16="http://schemas.microsoft.com/office/drawing/2014/main" id="{ECEB26FB-4437-3DFC-5815-175471B23CE1}"/>
                </a:ext>
              </a:extLst>
            </p:cNvPr>
            <p:cNvSpPr txBox="1"/>
            <p:nvPr/>
          </p:nvSpPr>
          <p:spPr>
            <a:xfrm>
              <a:off x="11897742" y="2395565"/>
              <a:ext cx="1869423" cy="1169551"/>
            </a:xfrm>
            <a:prstGeom prst="rect">
              <a:avLst/>
            </a:prstGeom>
            <a:noFill/>
          </p:spPr>
          <p:txBody>
            <a:bodyPr wrap="none" rtlCol="0">
              <a:spAutoFit/>
            </a:bodyPr>
            <a:lstStyle/>
            <a:p>
              <a:r>
                <a:rPr lang="ja-JP" sz="1400">
                  <a:solidFill>
                    <a:schemeClr val="tx1"/>
                  </a:solidFill>
                </a:rPr>
                <a:t>CPS ≥1 (23/27)</a:t>
              </a:r>
            </a:p>
            <a:p>
              <a:r>
                <a:rPr lang="ja-JP" sz="1400">
                  <a:solidFill>
                    <a:schemeClr val="tx1"/>
                  </a:solidFill>
                </a:rPr>
                <a:t>CPS ≥5 (13/27)</a:t>
              </a:r>
            </a:p>
            <a:p>
              <a:r>
                <a:rPr lang="ja-JP" sz="1400">
                  <a:solidFill>
                    <a:schemeClr val="tx1"/>
                  </a:solidFill>
                </a:rPr>
                <a:t>CPS ≥1～&lt;5 (10/27)</a:t>
              </a:r>
            </a:p>
            <a:p>
              <a:r>
                <a:rPr lang="ja-JP" sz="1400">
                  <a:solidFill>
                    <a:schemeClr val="tx1"/>
                  </a:solidFill>
                </a:rPr>
                <a:t>CPS &lt;1 (3/27)</a:t>
              </a:r>
            </a:p>
            <a:p>
              <a:r>
                <a:rPr lang="ja-JP" sz="1400">
                  <a:solidFill>
                    <a:schemeClr val="tx1"/>
                  </a:solidFill>
                </a:rPr>
                <a:t>評価不可能*</a:t>
              </a:r>
            </a:p>
          </p:txBody>
        </p:sp>
        <p:sp>
          <p:nvSpPr>
            <p:cNvPr id="39" name="Rectangle 38">
              <a:extLst>
                <a:ext uri="{FF2B5EF4-FFF2-40B4-BE49-F238E27FC236}">
                  <a16:creationId xmlns:a16="http://schemas.microsoft.com/office/drawing/2014/main" id="{7CB98D6E-5D50-594A-64C1-CBE4B20E61FC}"/>
                </a:ext>
              </a:extLst>
            </p:cNvPr>
            <p:cNvSpPr/>
            <p:nvPr/>
          </p:nvSpPr>
          <p:spPr>
            <a:xfrm>
              <a:off x="11612602" y="2454559"/>
              <a:ext cx="186813" cy="1868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 name="Rectangle 39">
              <a:extLst>
                <a:ext uri="{FF2B5EF4-FFF2-40B4-BE49-F238E27FC236}">
                  <a16:creationId xmlns:a16="http://schemas.microsoft.com/office/drawing/2014/main" id="{2E37A764-D869-8C7E-A63D-D4F13310CDC1}"/>
                </a:ext>
              </a:extLst>
            </p:cNvPr>
            <p:cNvSpPr/>
            <p:nvPr/>
          </p:nvSpPr>
          <p:spPr>
            <a:xfrm>
              <a:off x="11612602" y="2665952"/>
              <a:ext cx="186813" cy="186813"/>
            </a:xfrm>
            <a:prstGeom prst="rect">
              <a:avLst/>
            </a:prstGeom>
            <a:solidFill>
              <a:srgbClr val="A0A0A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2E496DD-0F56-7AEE-146B-128961F6C2C4}"/>
                </a:ext>
              </a:extLst>
            </p:cNvPr>
            <p:cNvSpPr/>
            <p:nvPr/>
          </p:nvSpPr>
          <p:spPr>
            <a:xfrm>
              <a:off x="11612602" y="2877345"/>
              <a:ext cx="186813" cy="186813"/>
            </a:xfrm>
            <a:prstGeom prst="rect">
              <a:avLst/>
            </a:prstGeom>
            <a:solidFill>
              <a:srgbClr val="B2C0EC"/>
            </a:solidFill>
            <a:ln w="15875" cap="flat">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2" name="Rectangle 41">
              <a:extLst>
                <a:ext uri="{FF2B5EF4-FFF2-40B4-BE49-F238E27FC236}">
                  <a16:creationId xmlns:a16="http://schemas.microsoft.com/office/drawing/2014/main" id="{377B48A6-0D8E-34FB-76CB-350C3725845E}"/>
                </a:ext>
              </a:extLst>
            </p:cNvPr>
            <p:cNvSpPr/>
            <p:nvPr/>
          </p:nvSpPr>
          <p:spPr>
            <a:xfrm>
              <a:off x="11612602" y="3088738"/>
              <a:ext cx="186813" cy="18681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 name="Rectangle 42">
              <a:extLst>
                <a:ext uri="{FF2B5EF4-FFF2-40B4-BE49-F238E27FC236}">
                  <a16:creationId xmlns:a16="http://schemas.microsoft.com/office/drawing/2014/main" id="{C7334C15-D382-3C67-0E5E-C98F9803A68D}"/>
                </a:ext>
              </a:extLst>
            </p:cNvPr>
            <p:cNvSpPr/>
            <p:nvPr/>
          </p:nvSpPr>
          <p:spPr>
            <a:xfrm>
              <a:off x="11612602" y="3300131"/>
              <a:ext cx="186813" cy="186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 name="Rectangle 43">
              <a:extLst>
                <a:ext uri="{FF2B5EF4-FFF2-40B4-BE49-F238E27FC236}">
                  <a16:creationId xmlns:a16="http://schemas.microsoft.com/office/drawing/2014/main" id="{4285A614-01BC-F397-3300-633A9053439E}"/>
                </a:ext>
              </a:extLst>
            </p:cNvPr>
            <p:cNvSpPr/>
            <p:nvPr/>
          </p:nvSpPr>
          <p:spPr>
            <a:xfrm>
              <a:off x="9850966" y="2506133"/>
              <a:ext cx="550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TextBox 58">
            <a:extLst>
              <a:ext uri="{FF2B5EF4-FFF2-40B4-BE49-F238E27FC236}">
                <a16:creationId xmlns:a16="http://schemas.microsoft.com/office/drawing/2014/main" id="{4BCE9670-D332-36F5-883D-0A307DA76DFA}"/>
              </a:ext>
            </a:extLst>
          </p:cNvPr>
          <p:cNvSpPr txBox="1"/>
          <p:nvPr/>
        </p:nvSpPr>
        <p:spPr>
          <a:xfrm>
            <a:off x="3388020" y="5316715"/>
            <a:ext cx="554960" cy="307777"/>
          </a:xfrm>
          <a:prstGeom prst="rect">
            <a:avLst/>
          </a:prstGeom>
          <a:noFill/>
        </p:spPr>
        <p:txBody>
          <a:bodyPr wrap="none" rtlCol="0">
            <a:spAutoFit/>
          </a:bodyPr>
          <a:lstStyle/>
          <a:p>
            <a:pPr algn="ctr"/>
            <a:r>
              <a:rPr lang="ja-JP" sz="1400">
                <a:solidFill>
                  <a:srgbClr val="4D4D4D"/>
                </a:solidFill>
              </a:rPr>
              <a:t>CPS</a:t>
            </a:r>
          </a:p>
        </p:txBody>
      </p:sp>
      <p:sp>
        <p:nvSpPr>
          <p:cNvPr id="60" name="TextBox 59">
            <a:extLst>
              <a:ext uri="{FF2B5EF4-FFF2-40B4-BE49-F238E27FC236}">
                <a16:creationId xmlns:a16="http://schemas.microsoft.com/office/drawing/2014/main" id="{B820E86D-8DB8-859E-74B3-3D5B64FD639D}"/>
              </a:ext>
            </a:extLst>
          </p:cNvPr>
          <p:cNvSpPr txBox="1"/>
          <p:nvPr/>
        </p:nvSpPr>
        <p:spPr>
          <a:xfrm>
            <a:off x="4008730" y="1839209"/>
            <a:ext cx="4174541" cy="338554"/>
          </a:xfrm>
          <a:prstGeom prst="rect">
            <a:avLst/>
          </a:prstGeom>
          <a:noFill/>
        </p:spPr>
        <p:txBody>
          <a:bodyPr wrap="none" rtlCol="0">
            <a:spAutoFit/>
          </a:bodyPr>
          <a:lstStyle/>
          <a:p>
            <a:pPr algn="ctr"/>
            <a:r>
              <a:rPr lang="ja-JP" sz="1600" b="1">
                <a:solidFill>
                  <a:srgbClr val="4D4D4D"/>
                </a:solidFill>
              </a:rPr>
              <a:t>中央評価によるPD-L1発現</a:t>
            </a:r>
          </a:p>
        </p:txBody>
      </p:sp>
    </p:spTree>
    <p:extLst>
      <p:ext uri="{BB962C8B-B14F-4D97-AF65-F5344CB8AC3E}">
        <p14:creationId xmlns:p14="http://schemas.microsoft.com/office/powerpoint/2010/main" val="262348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33240" cy="807720"/>
          </a:xfrm>
        </p:spPr>
        <p:txBody>
          <a:bodyPr/>
          <a:lstStyle/>
          <a:p>
            <a:r>
              <a:rPr lang="ja-JP" dirty="0"/>
              <a:t>PD-2：EMERGE：進行性ミスマッチ修復良好食道胃および結腸直腸腺癌の前治療のある患者におけるドマチノスタット＋アベルマブ併用投与を検討する多施設共同非ランダム化単群第II相試験 </a:t>
            </a:r>
            <a:br>
              <a:rPr lang="en-GB" altLang="ja-JP" dirty="0"/>
            </a:br>
            <a:r>
              <a:rPr lang="ja-JP" dirty="0"/>
              <a:t>– Slater S、et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英国の施設における第II相EMERGE試験で、進行性pMMR食道胃または結腸直腸腺癌の前治療のある患者において、クラスI HDAC阻害剤であるドマチノスタット＋アベルマブ併用投与の有効性と安全性を評価すること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2022年ESMO WCGCで発表</a:t>
            </a:r>
            <a:br>
              <a:rPr lang="en-GB" altLang="ja-JP" dirty="0"/>
            </a:br>
            <a:r>
              <a:rPr lang="ja-JP" dirty="0"/>
              <a:t>Slater S, et al.Ann Oncol 2022;33(suppl):abstr PD-2</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a:latin typeface="Arial"/>
                <a:ea typeface="MS Mincho"/>
                <a:cs typeface="Arial"/>
              </a:rPr>
              <a:t>ORR (RECIST v1.1)</a:t>
            </a:r>
          </a:p>
        </p:txBody>
      </p:sp>
      <p:cxnSp>
        <p:nvCxnSpPr>
          <p:cNvPr id="27" name="AutoShape 19"/>
          <p:cNvCxnSpPr>
            <a:cxnSpLocks noChangeShapeType="1"/>
            <a:stCxn id="29" idx="3"/>
            <a:endCxn id="28" idx="1"/>
          </p:cNvCxnSpPr>
          <p:nvPr/>
        </p:nvCxnSpPr>
        <p:spPr bwMode="auto">
          <a:xfrm>
            <a:off x="5190836" y="3650108"/>
            <a:ext cx="323679" cy="0"/>
          </a:xfrm>
          <a:prstGeom prst="straightConnector1">
            <a:avLst/>
          </a:prstGeom>
          <a:noFill/>
          <a:ln w="57150">
            <a:solidFill>
              <a:schemeClr val="bg2">
                <a:lumMod val="60000"/>
                <a:lumOff val="40000"/>
              </a:schemeClr>
            </a:solidFill>
            <a:round/>
            <a:headEnd type="none" w="med" len="med"/>
            <a:tailEnd type="triangle" w="med" len="med"/>
          </a:ln>
        </p:spPr>
      </p:cxnSp>
      <p:sp>
        <p:nvSpPr>
          <p:cNvPr id="28" name="AutoShape 8"/>
          <p:cNvSpPr>
            <a:spLocks noChangeArrowheads="1"/>
          </p:cNvSpPr>
          <p:nvPr/>
        </p:nvSpPr>
        <p:spPr bwMode="auto">
          <a:xfrm>
            <a:off x="5514515" y="3178972"/>
            <a:ext cx="2205275" cy="94227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2週間 
ドマチノスタットプライム</a:t>
            </a:r>
          </a:p>
        </p:txBody>
      </p:sp>
      <p:sp>
        <p:nvSpPr>
          <p:cNvPr id="29" name="AutoShape 9"/>
          <p:cNvSpPr>
            <a:spLocks noChangeArrowheads="1"/>
          </p:cNvSpPr>
          <p:nvPr/>
        </p:nvSpPr>
        <p:spPr bwMode="auto">
          <a:xfrm>
            <a:off x="314036" y="2558783"/>
            <a:ext cx="4876800"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176213" marR="0" lvl="0" indent="-1762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進行性、切除不能または転移性の食道胃または結腸直腸</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腺癌</a:t>
            </a:r>
          </a:p>
          <a:p>
            <a:pPr marL="176213" marR="0" lvl="0" indent="-1762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dirty="0">
                <a:latin typeface="Arial" charset="0"/>
                <a:ea typeface="MS Mincho" pitchFamily="2" charset="-122"/>
                <a:cs typeface="Arial" charset="0"/>
              </a:rPr>
              <a:t>pMMR</a:t>
            </a:r>
          </a:p>
          <a:p>
            <a:pPr marL="176213" marR="0" lvl="0" indent="-1762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dirty="0">
                <a:latin typeface="Arial" charset="0"/>
                <a:ea typeface="MS Mincho" pitchFamily="2" charset="-122"/>
                <a:cs typeface="Arial" charset="0"/>
              </a:rPr>
              <a:t>化学療法を</a:t>
            </a:r>
            <a:r>
              <a:rPr lang="ja-JP" sz="1600" baseline="0" dirty="0">
                <a:latin typeface="Arial" charset="0"/>
                <a:ea typeface="MS Mincho" pitchFamily="2" charset="-122"/>
                <a:cs typeface="Arial" charset="0"/>
              </a:rPr>
              <a:t>実施中</a:t>
            </a:r>
            <a:r>
              <a:rPr lang="ja-JP" sz="1600" dirty="0">
                <a:latin typeface="Arial" charset="0"/>
                <a:ea typeface="MS Mincho" pitchFamily="2" charset="-122"/>
                <a:cs typeface="Arial" charset="0"/>
              </a:rPr>
              <a:t>または1回実施後(免疫療法なし)</a:t>
            </a:r>
          </a:p>
          <a:p>
            <a:pPr marL="176213" marR="0" lvl="0" indent="-1762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(n=19; n=9食道胃、</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n=10 CRC</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a:t>
            </a:r>
          </a:p>
        </p:txBody>
      </p: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a:latin typeface="Arial"/>
                <a:ea typeface="MS Mincho"/>
                <a:cs typeface="Arial"/>
              </a:rPr>
              <a:t>DoR、PFS、DCR、安全性</a:t>
            </a:r>
          </a:p>
        </p:txBody>
      </p:sp>
      <p:sp>
        <p:nvSpPr>
          <p:cNvPr id="15" name="AutoShape 12"/>
          <p:cNvSpPr>
            <a:spLocks noChangeArrowheads="1"/>
          </p:cNvSpPr>
          <p:nvPr/>
        </p:nvSpPr>
        <p:spPr bwMode="auto">
          <a:xfrm>
            <a:off x="10717596" y="3381018"/>
            <a:ext cx="1059817" cy="53817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PD/
毒性</a:t>
            </a:r>
          </a:p>
        </p:txBody>
      </p:sp>
      <p:cxnSp>
        <p:nvCxnSpPr>
          <p:cNvPr id="16" name="AutoShape 21"/>
          <p:cNvCxnSpPr>
            <a:cxnSpLocks noChangeShapeType="1"/>
            <a:stCxn id="28" idx="3"/>
            <a:endCxn id="45" idx="1"/>
          </p:cNvCxnSpPr>
          <p:nvPr/>
        </p:nvCxnSpPr>
        <p:spPr bwMode="auto">
          <a:xfrm>
            <a:off x="7719790" y="3650108"/>
            <a:ext cx="396266" cy="0"/>
          </a:xfrm>
          <a:prstGeom prst="straightConnector1">
            <a:avLst/>
          </a:prstGeom>
          <a:noFill/>
          <a:ln w="57150">
            <a:solidFill>
              <a:schemeClr val="bg2">
                <a:lumMod val="60000"/>
                <a:lumOff val="40000"/>
              </a:schemeClr>
            </a:solidFill>
            <a:round/>
            <a:headEnd/>
            <a:tailEnd type="triangle" w="med" len="med"/>
          </a:ln>
        </p:spPr>
      </p:cxnSp>
      <p:sp>
        <p:nvSpPr>
          <p:cNvPr id="45" name="AutoShape 8"/>
          <p:cNvSpPr>
            <a:spLocks noChangeArrowheads="1"/>
          </p:cNvSpPr>
          <p:nvPr/>
        </p:nvSpPr>
        <p:spPr bwMode="auto">
          <a:xfrm>
            <a:off x="8116056" y="3044048"/>
            <a:ext cx="2205275" cy="121211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ドマチノスタット 
200 mg BID + アベルマブ 10 mg/kg q2w</a:t>
            </a:r>
          </a:p>
        </p:txBody>
      </p:sp>
      <p:cxnSp>
        <p:nvCxnSpPr>
          <p:cNvPr id="47" name="AutoShape 21"/>
          <p:cNvCxnSpPr>
            <a:cxnSpLocks noChangeShapeType="1"/>
            <a:stCxn id="45" idx="3"/>
            <a:endCxn id="15" idx="1"/>
          </p:cNvCxnSpPr>
          <p:nvPr/>
        </p:nvCxnSpPr>
        <p:spPr bwMode="auto">
          <a:xfrm>
            <a:off x="10321331" y="3650108"/>
            <a:ext cx="39626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063340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
          <p:cNvSpPr>
            <a:spLocks noGrp="1"/>
          </p:cNvSpPr>
          <p:nvPr>
            <p:ph type="title"/>
          </p:nvPr>
        </p:nvSpPr>
        <p:spPr>
          <a:xfrm>
            <a:off x="486833" y="179614"/>
            <a:ext cx="11131898" cy="807720"/>
          </a:xfrm>
        </p:spPr>
        <p:txBody>
          <a:bodyPr/>
          <a:lstStyle/>
          <a:p>
            <a:r>
              <a:rPr lang="ja-JP" dirty="0"/>
              <a:t>PD-2：EMERGE：進行性ミスマッチ修復良好食道胃および結腸直腸腺癌の前治療のある患者におけるドマチノスタット＋アベルマブ併用投与を検討する多施設共同非ランダム化単群第II相試験 – Slater S、et al。</a:t>
            </a:r>
          </a:p>
        </p:txBody>
      </p:sp>
      <p:sp>
        <p:nvSpPr>
          <p:cNvPr id="179"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180" name="Text Placeholder 4"/>
          <p:cNvSpPr>
            <a:spLocks noGrp="1"/>
          </p:cNvSpPr>
          <p:nvPr>
            <p:ph type="body" sz="quarter" idx="11"/>
          </p:nvPr>
        </p:nvSpPr>
        <p:spPr>
          <a:xfrm>
            <a:off x="6197601" y="6096001"/>
            <a:ext cx="5507567" cy="487363"/>
          </a:xfrm>
        </p:spPr>
        <p:txBody>
          <a:bodyPr/>
          <a:lstStyle/>
          <a:p>
            <a:r>
              <a:rPr lang="ja-JP"/>
              <a:t>Slater S, et al.Ann Oncol 2022;33(suppl):abstr PD-2</a:t>
            </a:r>
          </a:p>
        </p:txBody>
      </p:sp>
      <p:sp>
        <p:nvSpPr>
          <p:cNvPr id="181" name="Rectangle 180">
            <a:extLst>
              <a:ext uri="{FF2B5EF4-FFF2-40B4-BE49-F238E27FC236}">
                <a16:creationId xmlns:a16="http://schemas.microsoft.com/office/drawing/2014/main" id="{6E51DF7D-B4BB-CC4B-16A9-B317D0C5E588}"/>
              </a:ext>
            </a:extLst>
          </p:cNvPr>
          <p:cNvSpPr/>
          <p:nvPr/>
        </p:nvSpPr>
        <p:spPr>
          <a:xfrm rot="10800000">
            <a:off x="7233557" y="2142258"/>
            <a:ext cx="185057" cy="154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2" name="Rectangle 181">
            <a:extLst>
              <a:ext uri="{FF2B5EF4-FFF2-40B4-BE49-F238E27FC236}">
                <a16:creationId xmlns:a16="http://schemas.microsoft.com/office/drawing/2014/main" id="{FE6A8D78-6549-BF73-0E6A-450C033546BC}"/>
              </a:ext>
            </a:extLst>
          </p:cNvPr>
          <p:cNvSpPr/>
          <p:nvPr/>
        </p:nvSpPr>
        <p:spPr>
          <a:xfrm rot="10800000">
            <a:off x="7478486" y="2322258"/>
            <a:ext cx="185057" cy="136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3" name="Rectangle 182">
            <a:extLst>
              <a:ext uri="{FF2B5EF4-FFF2-40B4-BE49-F238E27FC236}">
                <a16:creationId xmlns:a16="http://schemas.microsoft.com/office/drawing/2014/main" id="{504F17AD-795E-6A46-8379-BC575F267FE9}"/>
              </a:ext>
            </a:extLst>
          </p:cNvPr>
          <p:cNvSpPr/>
          <p:nvPr/>
        </p:nvSpPr>
        <p:spPr>
          <a:xfrm rot="10800000">
            <a:off x="7723415" y="2826258"/>
            <a:ext cx="185057" cy="86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4" name="Rectangle 183">
            <a:extLst>
              <a:ext uri="{FF2B5EF4-FFF2-40B4-BE49-F238E27FC236}">
                <a16:creationId xmlns:a16="http://schemas.microsoft.com/office/drawing/2014/main" id="{EE73D40A-C6C0-1438-D58A-5B9EA2187711}"/>
              </a:ext>
            </a:extLst>
          </p:cNvPr>
          <p:cNvSpPr/>
          <p:nvPr/>
        </p:nvSpPr>
        <p:spPr>
          <a:xfrm rot="10800000">
            <a:off x="7957458" y="2898258"/>
            <a:ext cx="185057"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5" name="Rectangle 184">
            <a:extLst>
              <a:ext uri="{FF2B5EF4-FFF2-40B4-BE49-F238E27FC236}">
                <a16:creationId xmlns:a16="http://schemas.microsoft.com/office/drawing/2014/main" id="{982D1C1A-6511-B565-6115-34C17847EDFF}"/>
              </a:ext>
            </a:extLst>
          </p:cNvPr>
          <p:cNvSpPr/>
          <p:nvPr/>
        </p:nvSpPr>
        <p:spPr>
          <a:xfrm rot="10800000">
            <a:off x="8191501" y="3006258"/>
            <a:ext cx="185057"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6" name="Rectangle 185">
            <a:extLst>
              <a:ext uri="{FF2B5EF4-FFF2-40B4-BE49-F238E27FC236}">
                <a16:creationId xmlns:a16="http://schemas.microsoft.com/office/drawing/2014/main" id="{5184C2A1-253F-5333-D67B-0195BAE1FE72}"/>
              </a:ext>
            </a:extLst>
          </p:cNvPr>
          <p:cNvSpPr/>
          <p:nvPr/>
        </p:nvSpPr>
        <p:spPr>
          <a:xfrm rot="10800000">
            <a:off x="8425544" y="3024258"/>
            <a:ext cx="185057" cy="66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7" name="Rectangle 186">
            <a:extLst>
              <a:ext uri="{FF2B5EF4-FFF2-40B4-BE49-F238E27FC236}">
                <a16:creationId xmlns:a16="http://schemas.microsoft.com/office/drawing/2014/main" id="{27DB9661-4458-F97B-5444-D21312E2B956}"/>
              </a:ext>
            </a:extLst>
          </p:cNvPr>
          <p:cNvSpPr/>
          <p:nvPr/>
        </p:nvSpPr>
        <p:spPr>
          <a:xfrm rot="10800000">
            <a:off x="8659587" y="3060258"/>
            <a:ext cx="185057" cy="63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8" name="Rectangle 187">
            <a:extLst>
              <a:ext uri="{FF2B5EF4-FFF2-40B4-BE49-F238E27FC236}">
                <a16:creationId xmlns:a16="http://schemas.microsoft.com/office/drawing/2014/main" id="{BD855447-A3BB-228C-995F-507C7E26DF08}"/>
              </a:ext>
            </a:extLst>
          </p:cNvPr>
          <p:cNvSpPr/>
          <p:nvPr/>
        </p:nvSpPr>
        <p:spPr>
          <a:xfrm rot="10800000">
            <a:off x="8893630" y="3078258"/>
            <a:ext cx="185057" cy="6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9" name="Rectangle 188">
            <a:extLst>
              <a:ext uri="{FF2B5EF4-FFF2-40B4-BE49-F238E27FC236}">
                <a16:creationId xmlns:a16="http://schemas.microsoft.com/office/drawing/2014/main" id="{E1730B8D-E426-17B0-F736-95130F384DDE}"/>
              </a:ext>
            </a:extLst>
          </p:cNvPr>
          <p:cNvSpPr/>
          <p:nvPr/>
        </p:nvSpPr>
        <p:spPr>
          <a:xfrm rot="10800000">
            <a:off x="9127673" y="3150258"/>
            <a:ext cx="185057" cy="5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0" name="Rectangle 189">
            <a:extLst>
              <a:ext uri="{FF2B5EF4-FFF2-40B4-BE49-F238E27FC236}">
                <a16:creationId xmlns:a16="http://schemas.microsoft.com/office/drawing/2014/main" id="{60D37284-5292-D333-EAF0-C0174104F89C}"/>
              </a:ext>
            </a:extLst>
          </p:cNvPr>
          <p:cNvSpPr/>
          <p:nvPr/>
        </p:nvSpPr>
        <p:spPr>
          <a:xfrm rot="10800000">
            <a:off x="9361716" y="3222257"/>
            <a:ext cx="185057" cy="46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1" name="Rectangle 190">
            <a:extLst>
              <a:ext uri="{FF2B5EF4-FFF2-40B4-BE49-F238E27FC236}">
                <a16:creationId xmlns:a16="http://schemas.microsoft.com/office/drawing/2014/main" id="{4174D9F2-0C50-B1A5-9461-54EFCD59FFDC}"/>
              </a:ext>
            </a:extLst>
          </p:cNvPr>
          <p:cNvSpPr/>
          <p:nvPr/>
        </p:nvSpPr>
        <p:spPr>
          <a:xfrm rot="10800000">
            <a:off x="9595759" y="3402258"/>
            <a:ext cx="185057"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2" name="Rectangle 191">
            <a:extLst>
              <a:ext uri="{FF2B5EF4-FFF2-40B4-BE49-F238E27FC236}">
                <a16:creationId xmlns:a16="http://schemas.microsoft.com/office/drawing/2014/main" id="{EBA3BB94-6C80-F499-8801-9F4A5A20E60D}"/>
              </a:ext>
            </a:extLst>
          </p:cNvPr>
          <p:cNvSpPr/>
          <p:nvPr/>
        </p:nvSpPr>
        <p:spPr>
          <a:xfrm rot="10800000">
            <a:off x="10063845" y="3618258"/>
            <a:ext cx="185057"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3" name="Rectangle 192">
            <a:extLst>
              <a:ext uri="{FF2B5EF4-FFF2-40B4-BE49-F238E27FC236}">
                <a16:creationId xmlns:a16="http://schemas.microsoft.com/office/drawing/2014/main" id="{B3041413-3A56-C4D7-B42B-8E0766B4E9EA}"/>
              </a:ext>
            </a:extLst>
          </p:cNvPr>
          <p:cNvSpPr/>
          <p:nvPr/>
        </p:nvSpPr>
        <p:spPr>
          <a:xfrm>
            <a:off x="10338480" y="3704186"/>
            <a:ext cx="185057"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4" name="Rectangle 193">
            <a:extLst>
              <a:ext uri="{FF2B5EF4-FFF2-40B4-BE49-F238E27FC236}">
                <a16:creationId xmlns:a16="http://schemas.microsoft.com/office/drawing/2014/main" id="{A208A1A8-0152-A949-23B1-481FD63820FF}"/>
              </a:ext>
            </a:extLst>
          </p:cNvPr>
          <p:cNvSpPr/>
          <p:nvPr/>
        </p:nvSpPr>
        <p:spPr>
          <a:xfrm>
            <a:off x="10572523" y="3704186"/>
            <a:ext cx="185057"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5" name="Rectangle 194">
            <a:extLst>
              <a:ext uri="{FF2B5EF4-FFF2-40B4-BE49-F238E27FC236}">
                <a16:creationId xmlns:a16="http://schemas.microsoft.com/office/drawing/2014/main" id="{1A0663A2-3370-EF79-BBFD-BC3F4B90505C}"/>
              </a:ext>
            </a:extLst>
          </p:cNvPr>
          <p:cNvSpPr/>
          <p:nvPr/>
        </p:nvSpPr>
        <p:spPr>
          <a:xfrm>
            <a:off x="10806566" y="3704186"/>
            <a:ext cx="185057" cy="64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6" name="Rectangle 195">
            <a:extLst>
              <a:ext uri="{FF2B5EF4-FFF2-40B4-BE49-F238E27FC236}">
                <a16:creationId xmlns:a16="http://schemas.microsoft.com/office/drawing/2014/main" id="{2BF42CD0-A4CD-0584-A954-2B18FC727582}"/>
              </a:ext>
            </a:extLst>
          </p:cNvPr>
          <p:cNvSpPr/>
          <p:nvPr/>
        </p:nvSpPr>
        <p:spPr>
          <a:xfrm>
            <a:off x="11040609" y="3704186"/>
            <a:ext cx="185057" cy="10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7" name="Rectangle 196">
            <a:extLst>
              <a:ext uri="{FF2B5EF4-FFF2-40B4-BE49-F238E27FC236}">
                <a16:creationId xmlns:a16="http://schemas.microsoft.com/office/drawing/2014/main" id="{09164614-6A72-68F2-5894-C7D39A636994}"/>
              </a:ext>
            </a:extLst>
          </p:cNvPr>
          <p:cNvSpPr/>
          <p:nvPr/>
        </p:nvSpPr>
        <p:spPr>
          <a:xfrm>
            <a:off x="11274652" y="3704186"/>
            <a:ext cx="185057" cy="147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8" name="Rectangle 197">
            <a:extLst>
              <a:ext uri="{FF2B5EF4-FFF2-40B4-BE49-F238E27FC236}">
                <a16:creationId xmlns:a16="http://schemas.microsoft.com/office/drawing/2014/main" id="{D8A7CF44-71AC-3FC2-D543-2F2AEBF8652F}"/>
              </a:ext>
            </a:extLst>
          </p:cNvPr>
          <p:cNvSpPr/>
          <p:nvPr/>
        </p:nvSpPr>
        <p:spPr>
          <a:xfrm>
            <a:off x="11508695" y="3704186"/>
            <a:ext cx="185057" cy="17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9" name="TextBox 198">
            <a:extLst>
              <a:ext uri="{FF2B5EF4-FFF2-40B4-BE49-F238E27FC236}">
                <a16:creationId xmlns:a16="http://schemas.microsoft.com/office/drawing/2014/main" id="{6F33E29A-7D32-E093-BA79-2315E357028C}"/>
              </a:ext>
            </a:extLst>
          </p:cNvPr>
          <p:cNvSpPr txBox="1"/>
          <p:nvPr/>
        </p:nvSpPr>
        <p:spPr>
          <a:xfrm>
            <a:off x="9791699" y="3358241"/>
            <a:ext cx="274434" cy="369332"/>
          </a:xfrm>
          <a:prstGeom prst="rect">
            <a:avLst/>
          </a:prstGeom>
          <a:noFill/>
        </p:spPr>
        <p:txBody>
          <a:bodyPr wrap="none" rtlCol="0">
            <a:spAutoFit/>
          </a:bodyPr>
          <a:lstStyle/>
          <a:p>
            <a:r>
              <a:rPr lang="ja-JP">
                <a:solidFill>
                  <a:schemeClr val="tx1"/>
                </a:solidFill>
              </a:rPr>
              <a:t>*</a:t>
            </a:r>
          </a:p>
        </p:txBody>
      </p:sp>
      <p:sp>
        <p:nvSpPr>
          <p:cNvPr id="200" name="TextBox 199">
            <a:extLst>
              <a:ext uri="{FF2B5EF4-FFF2-40B4-BE49-F238E27FC236}">
                <a16:creationId xmlns:a16="http://schemas.microsoft.com/office/drawing/2014/main" id="{08C818C4-F2FB-C053-4136-92F7C4FA853A}"/>
              </a:ext>
            </a:extLst>
          </p:cNvPr>
          <p:cNvSpPr txBox="1"/>
          <p:nvPr/>
        </p:nvSpPr>
        <p:spPr>
          <a:xfrm>
            <a:off x="1174746" y="1556420"/>
            <a:ext cx="4142480" cy="584775"/>
          </a:xfrm>
          <a:prstGeom prst="rect">
            <a:avLst/>
          </a:prstGeom>
          <a:noFill/>
        </p:spPr>
        <p:txBody>
          <a:bodyPr wrap="none" rtlCol="0">
            <a:spAutoFit/>
          </a:bodyPr>
          <a:lstStyle/>
          <a:p>
            <a:pPr algn="ctr"/>
            <a:r>
              <a:rPr lang="ja-JP" sz="1600" b="1">
                <a:solidFill>
                  <a:schemeClr val="tx1"/>
                </a:solidFill>
              </a:rPr>
              <a:t>治療期間と最良奏効期間</a:t>
            </a:r>
          </a:p>
          <a:p>
            <a:pPr algn="ctr"/>
            <a:r>
              <a:rPr lang="ja-JP" sz="1600" b="1">
                <a:solidFill>
                  <a:schemeClr val="tx1"/>
                </a:solidFill>
              </a:rPr>
              <a:t> RECIST v1.1 (n=19)による</a:t>
            </a:r>
          </a:p>
        </p:txBody>
      </p:sp>
      <p:sp>
        <p:nvSpPr>
          <p:cNvPr id="201" name="TextBox 200">
            <a:extLst>
              <a:ext uri="{FF2B5EF4-FFF2-40B4-BE49-F238E27FC236}">
                <a16:creationId xmlns:a16="http://schemas.microsoft.com/office/drawing/2014/main" id="{EF92DB92-A27C-789B-2F75-68379C6BBF15}"/>
              </a:ext>
            </a:extLst>
          </p:cNvPr>
          <p:cNvSpPr txBox="1"/>
          <p:nvPr/>
        </p:nvSpPr>
        <p:spPr>
          <a:xfrm>
            <a:off x="596859" y="2117035"/>
            <a:ext cx="803652" cy="3893374"/>
          </a:xfrm>
          <a:prstGeom prst="rect">
            <a:avLst/>
          </a:prstGeom>
          <a:noFill/>
        </p:spPr>
        <p:txBody>
          <a:bodyPr wrap="square" rtlCol="0">
            <a:spAutoFit/>
          </a:bodyPr>
          <a:lstStyle/>
          <a:p>
            <a:pPr algn="r"/>
            <a:r>
              <a:rPr lang="ja-JP" sz="1300">
                <a:solidFill>
                  <a:schemeClr val="tx1"/>
                </a:solidFill>
              </a:rPr>
              <a:t>RM020</a:t>
            </a:r>
          </a:p>
          <a:p>
            <a:pPr algn="r"/>
            <a:r>
              <a:rPr lang="ja-JP" sz="1300">
                <a:solidFill>
                  <a:schemeClr val="tx1"/>
                </a:solidFill>
              </a:rPr>
              <a:t>RF032</a:t>
            </a:r>
          </a:p>
          <a:p>
            <a:pPr algn="r"/>
            <a:r>
              <a:rPr lang="ja-JP" sz="1300">
                <a:solidFill>
                  <a:schemeClr val="tx1"/>
                </a:solidFill>
              </a:rPr>
              <a:t>RM019</a:t>
            </a:r>
          </a:p>
          <a:p>
            <a:pPr algn="r"/>
            <a:r>
              <a:rPr lang="ja-JP" sz="1300">
                <a:solidFill>
                  <a:schemeClr val="tx1"/>
                </a:solidFill>
              </a:rPr>
              <a:t>RF022</a:t>
            </a:r>
          </a:p>
          <a:p>
            <a:pPr algn="r"/>
            <a:r>
              <a:rPr lang="ja-JP" sz="1300">
                <a:solidFill>
                  <a:schemeClr val="tx1"/>
                </a:solidFill>
              </a:rPr>
              <a:t>RF029</a:t>
            </a:r>
          </a:p>
          <a:p>
            <a:pPr algn="r"/>
            <a:r>
              <a:rPr lang="ja-JP" sz="1300">
                <a:solidFill>
                  <a:schemeClr val="tx1"/>
                </a:solidFill>
              </a:rPr>
              <a:t>RF012</a:t>
            </a:r>
          </a:p>
          <a:p>
            <a:pPr algn="r"/>
            <a:r>
              <a:rPr lang="ja-JP" sz="1300">
                <a:solidFill>
                  <a:schemeClr val="tx1"/>
                </a:solidFill>
              </a:rPr>
              <a:t>RF039</a:t>
            </a:r>
          </a:p>
          <a:p>
            <a:pPr algn="r"/>
            <a:r>
              <a:rPr lang="ja-JP" sz="1300">
                <a:solidFill>
                  <a:schemeClr val="tx1"/>
                </a:solidFill>
              </a:rPr>
              <a:t>RM023</a:t>
            </a:r>
          </a:p>
          <a:p>
            <a:pPr algn="r"/>
            <a:r>
              <a:rPr lang="ja-JP" sz="1300">
                <a:solidFill>
                  <a:schemeClr val="tx1"/>
                </a:solidFill>
              </a:rPr>
              <a:t>CH001</a:t>
            </a:r>
          </a:p>
          <a:p>
            <a:pPr algn="r"/>
            <a:r>
              <a:rPr lang="ja-JP" sz="1300">
                <a:solidFill>
                  <a:schemeClr val="tx1"/>
                </a:solidFill>
              </a:rPr>
              <a:t>RM013</a:t>
            </a:r>
          </a:p>
          <a:p>
            <a:pPr algn="r"/>
            <a:r>
              <a:rPr lang="ja-JP" sz="1300">
                <a:solidFill>
                  <a:schemeClr val="tx1"/>
                </a:solidFill>
              </a:rPr>
              <a:t>RF016</a:t>
            </a:r>
          </a:p>
          <a:p>
            <a:pPr algn="r"/>
            <a:r>
              <a:rPr lang="ja-JP" sz="1300">
                <a:solidFill>
                  <a:schemeClr val="tx1"/>
                </a:solidFill>
              </a:rPr>
              <a:t>RM030</a:t>
            </a:r>
          </a:p>
          <a:p>
            <a:pPr algn="r"/>
            <a:r>
              <a:rPr lang="ja-JP" sz="1300">
                <a:solidFill>
                  <a:schemeClr val="tx1"/>
                </a:solidFill>
              </a:rPr>
              <a:t>RM034</a:t>
            </a:r>
          </a:p>
          <a:p>
            <a:pPr algn="r"/>
            <a:r>
              <a:rPr lang="ja-JP" sz="1300">
                <a:solidFill>
                  <a:schemeClr val="tx1"/>
                </a:solidFill>
              </a:rPr>
              <a:t>RM038</a:t>
            </a:r>
          </a:p>
          <a:p>
            <a:pPr algn="r"/>
            <a:r>
              <a:rPr lang="ja-JP" sz="1300">
                <a:solidFill>
                  <a:schemeClr val="tx1"/>
                </a:solidFill>
              </a:rPr>
              <a:t>RF018</a:t>
            </a:r>
          </a:p>
          <a:p>
            <a:pPr algn="r"/>
            <a:r>
              <a:rPr lang="ja-JP" sz="1300">
                <a:solidFill>
                  <a:schemeClr val="tx1"/>
                </a:solidFill>
              </a:rPr>
              <a:t>RM028</a:t>
            </a:r>
          </a:p>
          <a:p>
            <a:pPr algn="r"/>
            <a:r>
              <a:rPr lang="ja-JP" sz="1300">
                <a:solidFill>
                  <a:schemeClr val="tx1"/>
                </a:solidFill>
              </a:rPr>
              <a:t>RM035</a:t>
            </a:r>
          </a:p>
          <a:p>
            <a:pPr algn="r"/>
            <a:r>
              <a:rPr lang="ja-JP" sz="1300">
                <a:solidFill>
                  <a:schemeClr val="tx1"/>
                </a:solidFill>
              </a:rPr>
              <a:t>RM024</a:t>
            </a:r>
          </a:p>
          <a:p>
            <a:pPr algn="r"/>
            <a:r>
              <a:rPr lang="ja-JP" sz="1300">
                <a:solidFill>
                  <a:schemeClr val="tx1"/>
                </a:solidFill>
              </a:rPr>
              <a:t>RM027</a:t>
            </a:r>
          </a:p>
        </p:txBody>
      </p:sp>
      <p:sp>
        <p:nvSpPr>
          <p:cNvPr id="202" name="TextBox 201">
            <a:extLst>
              <a:ext uri="{FF2B5EF4-FFF2-40B4-BE49-F238E27FC236}">
                <a16:creationId xmlns:a16="http://schemas.microsoft.com/office/drawing/2014/main" id="{B15A9E22-CBEB-5541-DE7B-76415B3768A9}"/>
              </a:ext>
            </a:extLst>
          </p:cNvPr>
          <p:cNvSpPr txBox="1"/>
          <p:nvPr/>
        </p:nvSpPr>
        <p:spPr>
          <a:xfrm rot="16200000">
            <a:off x="9937" y="3917528"/>
            <a:ext cx="917239" cy="292388"/>
          </a:xfrm>
          <a:prstGeom prst="rect">
            <a:avLst/>
          </a:prstGeom>
          <a:noFill/>
        </p:spPr>
        <p:txBody>
          <a:bodyPr wrap="none" rtlCol="0">
            <a:spAutoFit/>
          </a:bodyPr>
          <a:lstStyle/>
          <a:p>
            <a:pPr algn="ctr"/>
            <a:r>
              <a:rPr lang="ja-JP" sz="1300">
                <a:solidFill>
                  <a:schemeClr val="tx1"/>
                </a:solidFill>
              </a:rPr>
              <a:t>患者ID</a:t>
            </a:r>
          </a:p>
        </p:txBody>
      </p:sp>
      <p:grpSp>
        <p:nvGrpSpPr>
          <p:cNvPr id="203" name="Group 202">
            <a:extLst>
              <a:ext uri="{FF2B5EF4-FFF2-40B4-BE49-F238E27FC236}">
                <a16:creationId xmlns:a16="http://schemas.microsoft.com/office/drawing/2014/main" id="{0CD4C45A-A570-EC57-D50E-68F75EA94E8B}"/>
              </a:ext>
            </a:extLst>
          </p:cNvPr>
          <p:cNvGrpSpPr/>
          <p:nvPr/>
        </p:nvGrpSpPr>
        <p:grpSpPr>
          <a:xfrm>
            <a:off x="1285587" y="5957730"/>
            <a:ext cx="4755903" cy="344758"/>
            <a:chOff x="1558292" y="4188565"/>
            <a:chExt cx="2359062" cy="344758"/>
          </a:xfrm>
        </p:grpSpPr>
        <p:sp>
          <p:nvSpPr>
            <p:cNvPr id="204" name="Line 21">
              <a:extLst>
                <a:ext uri="{FF2B5EF4-FFF2-40B4-BE49-F238E27FC236}">
                  <a16:creationId xmlns:a16="http://schemas.microsoft.com/office/drawing/2014/main" id="{7F98D49F-B017-9ED6-8164-AC207F65459D}"/>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05" name="TextBox 204">
              <a:extLst>
                <a:ext uri="{FF2B5EF4-FFF2-40B4-BE49-F238E27FC236}">
                  <a16:creationId xmlns:a16="http://schemas.microsoft.com/office/drawing/2014/main" id="{FBA6554E-9C0B-9784-43E2-AC8C9133134A}"/>
                </a:ext>
              </a:extLst>
            </p:cNvPr>
            <p:cNvSpPr txBox="1"/>
            <p:nvPr/>
          </p:nvSpPr>
          <p:spPr>
            <a:xfrm>
              <a:off x="3789056" y="4260565"/>
              <a:ext cx="128298" cy="272758"/>
            </a:xfrm>
            <a:prstGeom prst="rect">
              <a:avLst/>
            </a:prstGeom>
            <a:noFill/>
          </p:spPr>
          <p:txBody>
            <a:bodyPr wrap="none" lIns="36000" tIns="36000" rIns="36000" bIns="36000" rtlCol="0" anchor="t" anchorCtr="0">
              <a:spAutoFit/>
            </a:bodyPr>
            <a:lstStyle/>
            <a:p>
              <a:pPr algn="ctr"/>
              <a:r>
                <a:rPr lang="ja-JP" sz="1300">
                  <a:solidFill>
                    <a:schemeClr val="tx1"/>
                  </a:solidFill>
                  <a:cs typeface="Arial" panose="020B0604020202020204" pitchFamily="34" charset="0"/>
                </a:rPr>
                <a:t>60</a:t>
              </a:r>
            </a:p>
          </p:txBody>
        </p:sp>
        <p:sp>
          <p:nvSpPr>
            <p:cNvPr id="206" name="Line 21">
              <a:extLst>
                <a:ext uri="{FF2B5EF4-FFF2-40B4-BE49-F238E27FC236}">
                  <a16:creationId xmlns:a16="http://schemas.microsoft.com/office/drawing/2014/main" id="{208A2D21-4FD2-B9D6-1F73-5BAE9D9DC952}"/>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07" name="TextBox 206">
              <a:extLst>
                <a:ext uri="{FF2B5EF4-FFF2-40B4-BE49-F238E27FC236}">
                  <a16:creationId xmlns:a16="http://schemas.microsoft.com/office/drawing/2014/main" id="{9B055159-862E-1A6A-EA33-98E2A7DAD79F}"/>
                </a:ext>
              </a:extLst>
            </p:cNvPr>
            <p:cNvSpPr txBox="1"/>
            <p:nvPr/>
          </p:nvSpPr>
          <p:spPr>
            <a:xfrm>
              <a:off x="3413419" y="4260565"/>
              <a:ext cx="128298" cy="272758"/>
            </a:xfrm>
            <a:prstGeom prst="rect">
              <a:avLst/>
            </a:prstGeom>
            <a:noFill/>
          </p:spPr>
          <p:txBody>
            <a:bodyPr wrap="none" lIns="36000" tIns="36000" rIns="36000" bIns="36000" rtlCol="0" anchor="t" anchorCtr="0">
              <a:spAutoFit/>
            </a:bodyPr>
            <a:lstStyle/>
            <a:p>
              <a:pPr algn="ctr"/>
              <a:r>
                <a:rPr lang="ja-JP" sz="1300">
                  <a:solidFill>
                    <a:schemeClr val="tx1"/>
                  </a:solidFill>
                  <a:cs typeface="Arial" panose="020B0604020202020204" pitchFamily="34" charset="0"/>
                </a:rPr>
                <a:t>50</a:t>
              </a:r>
            </a:p>
          </p:txBody>
        </p:sp>
        <p:sp>
          <p:nvSpPr>
            <p:cNvPr id="208" name="Line 21">
              <a:extLst>
                <a:ext uri="{FF2B5EF4-FFF2-40B4-BE49-F238E27FC236}">
                  <a16:creationId xmlns:a16="http://schemas.microsoft.com/office/drawing/2014/main" id="{5F16791F-1AB7-9223-1616-06F0C83899A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09" name="TextBox 208">
              <a:extLst>
                <a:ext uri="{FF2B5EF4-FFF2-40B4-BE49-F238E27FC236}">
                  <a16:creationId xmlns:a16="http://schemas.microsoft.com/office/drawing/2014/main" id="{5237DEC5-C571-39C1-081E-0834F8373352}"/>
                </a:ext>
              </a:extLst>
            </p:cNvPr>
            <p:cNvSpPr txBox="1"/>
            <p:nvPr/>
          </p:nvSpPr>
          <p:spPr>
            <a:xfrm>
              <a:off x="3037782" y="4260565"/>
              <a:ext cx="128298" cy="272758"/>
            </a:xfrm>
            <a:prstGeom prst="rect">
              <a:avLst/>
            </a:prstGeom>
            <a:noFill/>
          </p:spPr>
          <p:txBody>
            <a:bodyPr wrap="none" lIns="36000" tIns="36000" rIns="36000" bIns="36000" rtlCol="0" anchor="t" anchorCtr="0">
              <a:spAutoFit/>
            </a:bodyPr>
            <a:lstStyle/>
            <a:p>
              <a:pPr algn="ctr"/>
              <a:r>
                <a:rPr lang="ja-JP" sz="1300">
                  <a:solidFill>
                    <a:schemeClr val="tx1"/>
                  </a:solidFill>
                  <a:cs typeface="Arial" panose="020B0604020202020204" pitchFamily="34" charset="0"/>
                </a:rPr>
                <a:t>40</a:t>
              </a:r>
            </a:p>
          </p:txBody>
        </p:sp>
        <p:sp>
          <p:nvSpPr>
            <p:cNvPr id="210" name="Line 21">
              <a:extLst>
                <a:ext uri="{FF2B5EF4-FFF2-40B4-BE49-F238E27FC236}">
                  <a16:creationId xmlns:a16="http://schemas.microsoft.com/office/drawing/2014/main" id="{0F5C11CD-8C1E-5988-262B-2B8B40D2349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11" name="TextBox 210">
              <a:extLst>
                <a:ext uri="{FF2B5EF4-FFF2-40B4-BE49-F238E27FC236}">
                  <a16:creationId xmlns:a16="http://schemas.microsoft.com/office/drawing/2014/main" id="{02985C0C-1F71-05E1-4A82-6F644E07AEE9}"/>
                </a:ext>
              </a:extLst>
            </p:cNvPr>
            <p:cNvSpPr txBox="1"/>
            <p:nvPr/>
          </p:nvSpPr>
          <p:spPr>
            <a:xfrm>
              <a:off x="2662145" y="4260565"/>
              <a:ext cx="128298" cy="272758"/>
            </a:xfrm>
            <a:prstGeom prst="rect">
              <a:avLst/>
            </a:prstGeom>
            <a:noFill/>
          </p:spPr>
          <p:txBody>
            <a:bodyPr wrap="none" lIns="36000" tIns="36000" rIns="36000" bIns="36000" rtlCol="0" anchor="t" anchorCtr="0">
              <a:spAutoFit/>
            </a:bodyPr>
            <a:lstStyle/>
            <a:p>
              <a:pPr algn="ctr"/>
              <a:r>
                <a:rPr lang="ja-JP" sz="1300">
                  <a:solidFill>
                    <a:schemeClr val="tx1"/>
                  </a:solidFill>
                  <a:cs typeface="Arial" panose="020B0604020202020204" pitchFamily="34" charset="0"/>
                </a:rPr>
                <a:t>30</a:t>
              </a:r>
            </a:p>
          </p:txBody>
        </p:sp>
        <p:sp>
          <p:nvSpPr>
            <p:cNvPr id="212" name="Line 21">
              <a:extLst>
                <a:ext uri="{FF2B5EF4-FFF2-40B4-BE49-F238E27FC236}">
                  <a16:creationId xmlns:a16="http://schemas.microsoft.com/office/drawing/2014/main" id="{F48CA815-F1DF-CDA2-0C2E-352D09ACCD89}"/>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13" name="TextBox 212">
              <a:extLst>
                <a:ext uri="{FF2B5EF4-FFF2-40B4-BE49-F238E27FC236}">
                  <a16:creationId xmlns:a16="http://schemas.microsoft.com/office/drawing/2014/main" id="{A8CE28A2-D671-BBA4-3AEC-74E6ACEEBE90}"/>
                </a:ext>
              </a:extLst>
            </p:cNvPr>
            <p:cNvSpPr txBox="1"/>
            <p:nvPr/>
          </p:nvSpPr>
          <p:spPr>
            <a:xfrm>
              <a:off x="2286508" y="4260565"/>
              <a:ext cx="128298" cy="272758"/>
            </a:xfrm>
            <a:prstGeom prst="rect">
              <a:avLst/>
            </a:prstGeom>
            <a:noFill/>
          </p:spPr>
          <p:txBody>
            <a:bodyPr wrap="none" lIns="36000" tIns="36000" rIns="36000" bIns="36000" rtlCol="0" anchor="t" anchorCtr="0">
              <a:spAutoFit/>
            </a:bodyPr>
            <a:lstStyle/>
            <a:p>
              <a:pPr algn="ctr"/>
              <a:r>
                <a:rPr lang="ja-JP" sz="1300">
                  <a:solidFill>
                    <a:schemeClr val="tx1"/>
                  </a:solidFill>
                  <a:cs typeface="Arial" panose="020B0604020202020204" pitchFamily="34" charset="0"/>
                </a:rPr>
                <a:t>20</a:t>
              </a:r>
            </a:p>
          </p:txBody>
        </p:sp>
        <p:sp>
          <p:nvSpPr>
            <p:cNvPr id="214" name="Line 21">
              <a:extLst>
                <a:ext uri="{FF2B5EF4-FFF2-40B4-BE49-F238E27FC236}">
                  <a16:creationId xmlns:a16="http://schemas.microsoft.com/office/drawing/2014/main" id="{FDE9C4CB-6DFE-6221-D23B-75D00CA1EC52}"/>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15" name="TextBox 214">
              <a:extLst>
                <a:ext uri="{FF2B5EF4-FFF2-40B4-BE49-F238E27FC236}">
                  <a16:creationId xmlns:a16="http://schemas.microsoft.com/office/drawing/2014/main" id="{12C52A80-9B51-BB71-1D92-7E0EF3B47323}"/>
                </a:ext>
              </a:extLst>
            </p:cNvPr>
            <p:cNvSpPr txBox="1"/>
            <p:nvPr/>
          </p:nvSpPr>
          <p:spPr>
            <a:xfrm>
              <a:off x="1910871" y="4260565"/>
              <a:ext cx="128298" cy="272758"/>
            </a:xfrm>
            <a:prstGeom prst="rect">
              <a:avLst/>
            </a:prstGeom>
            <a:noFill/>
          </p:spPr>
          <p:txBody>
            <a:bodyPr wrap="none" lIns="36000" tIns="36000" rIns="36000" bIns="36000" rtlCol="0" anchor="t" anchorCtr="0">
              <a:spAutoFit/>
            </a:bodyPr>
            <a:lstStyle/>
            <a:p>
              <a:pPr algn="ctr"/>
              <a:r>
                <a:rPr lang="ja-JP" sz="1300">
                  <a:solidFill>
                    <a:schemeClr val="tx1"/>
                  </a:solidFill>
                  <a:cs typeface="Arial" panose="020B0604020202020204" pitchFamily="34" charset="0"/>
                </a:rPr>
                <a:t>10</a:t>
              </a:r>
            </a:p>
          </p:txBody>
        </p:sp>
        <p:sp>
          <p:nvSpPr>
            <p:cNvPr id="216" name="Line 21">
              <a:extLst>
                <a:ext uri="{FF2B5EF4-FFF2-40B4-BE49-F238E27FC236}">
                  <a16:creationId xmlns:a16="http://schemas.microsoft.com/office/drawing/2014/main" id="{2E65DD65-D150-5876-4DF9-FE6E849659A2}"/>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17" name="TextBox 216">
              <a:extLst>
                <a:ext uri="{FF2B5EF4-FFF2-40B4-BE49-F238E27FC236}">
                  <a16:creationId xmlns:a16="http://schemas.microsoft.com/office/drawing/2014/main" id="{A1B077CC-4A40-1B3A-D800-A29EA5A075CB}"/>
                </a:ext>
              </a:extLst>
            </p:cNvPr>
            <p:cNvSpPr txBox="1"/>
            <p:nvPr/>
          </p:nvSpPr>
          <p:spPr>
            <a:xfrm>
              <a:off x="1558292" y="4260565"/>
              <a:ext cx="82180" cy="272758"/>
            </a:xfrm>
            <a:prstGeom prst="rect">
              <a:avLst/>
            </a:prstGeom>
            <a:noFill/>
          </p:spPr>
          <p:txBody>
            <a:bodyPr wrap="none" lIns="36000" tIns="36000" rIns="36000" bIns="36000" rtlCol="0" anchor="t" anchorCtr="0">
              <a:spAutoFit/>
            </a:bodyPr>
            <a:lstStyle/>
            <a:p>
              <a:pPr algn="ctr"/>
              <a:r>
                <a:rPr lang="ja-JP" sz="1300">
                  <a:solidFill>
                    <a:schemeClr val="tx1"/>
                  </a:solidFill>
                  <a:cs typeface="Arial" panose="020B0604020202020204" pitchFamily="34" charset="0"/>
                </a:rPr>
                <a:t>0</a:t>
              </a:r>
            </a:p>
          </p:txBody>
        </p:sp>
      </p:grpSp>
      <p:sp>
        <p:nvSpPr>
          <p:cNvPr id="218" name="TextBox 217">
            <a:extLst>
              <a:ext uri="{FF2B5EF4-FFF2-40B4-BE49-F238E27FC236}">
                <a16:creationId xmlns:a16="http://schemas.microsoft.com/office/drawing/2014/main" id="{D5390644-6E45-A22E-1323-8C1935B85C74}"/>
              </a:ext>
            </a:extLst>
          </p:cNvPr>
          <p:cNvSpPr txBox="1"/>
          <p:nvPr/>
        </p:nvSpPr>
        <p:spPr>
          <a:xfrm>
            <a:off x="2716124" y="6254190"/>
            <a:ext cx="1863645" cy="292388"/>
          </a:xfrm>
          <a:prstGeom prst="rect">
            <a:avLst/>
          </a:prstGeom>
          <a:noFill/>
        </p:spPr>
        <p:txBody>
          <a:bodyPr wrap="square" rtlCol="0">
            <a:spAutoFit/>
          </a:bodyPr>
          <a:lstStyle/>
          <a:p>
            <a:pPr algn="ctr"/>
            <a:r>
              <a:rPr lang="ja-JP" sz="1300">
                <a:solidFill>
                  <a:schemeClr val="tx1"/>
                </a:solidFill>
              </a:rPr>
              <a:t>治療週数</a:t>
            </a:r>
          </a:p>
        </p:txBody>
      </p:sp>
      <p:sp>
        <p:nvSpPr>
          <p:cNvPr id="219" name="Rectangle 218">
            <a:extLst>
              <a:ext uri="{FF2B5EF4-FFF2-40B4-BE49-F238E27FC236}">
                <a16:creationId xmlns:a16="http://schemas.microsoft.com/office/drawing/2014/main" id="{E5F8E8C4-8134-8DE0-68FB-C5480311DE18}"/>
              </a:ext>
            </a:extLst>
          </p:cNvPr>
          <p:cNvSpPr/>
          <p:nvPr/>
        </p:nvSpPr>
        <p:spPr>
          <a:xfrm>
            <a:off x="1378225" y="5738191"/>
            <a:ext cx="288235"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0" name="Rectangle 219">
            <a:extLst>
              <a:ext uri="{FF2B5EF4-FFF2-40B4-BE49-F238E27FC236}">
                <a16:creationId xmlns:a16="http://schemas.microsoft.com/office/drawing/2014/main" id="{0191CCD4-2C57-FEE6-E153-6D9C4EAF11D9}"/>
              </a:ext>
            </a:extLst>
          </p:cNvPr>
          <p:cNvSpPr/>
          <p:nvPr/>
        </p:nvSpPr>
        <p:spPr>
          <a:xfrm>
            <a:off x="1378224" y="5539409"/>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1" name="Rectangle 220">
            <a:extLst>
              <a:ext uri="{FF2B5EF4-FFF2-40B4-BE49-F238E27FC236}">
                <a16:creationId xmlns:a16="http://schemas.microsoft.com/office/drawing/2014/main" id="{D3B6F38D-1AF9-1E30-A662-B734E98FC42C}"/>
              </a:ext>
            </a:extLst>
          </p:cNvPr>
          <p:cNvSpPr/>
          <p:nvPr/>
        </p:nvSpPr>
        <p:spPr>
          <a:xfrm>
            <a:off x="1378224" y="5340627"/>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2" name="Rectangle 221">
            <a:extLst>
              <a:ext uri="{FF2B5EF4-FFF2-40B4-BE49-F238E27FC236}">
                <a16:creationId xmlns:a16="http://schemas.microsoft.com/office/drawing/2014/main" id="{0F1A7F23-4285-CE44-7775-49259D6AEFEE}"/>
              </a:ext>
            </a:extLst>
          </p:cNvPr>
          <p:cNvSpPr/>
          <p:nvPr/>
        </p:nvSpPr>
        <p:spPr>
          <a:xfrm>
            <a:off x="1378224" y="5141845"/>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3" name="Rectangle 222">
            <a:extLst>
              <a:ext uri="{FF2B5EF4-FFF2-40B4-BE49-F238E27FC236}">
                <a16:creationId xmlns:a16="http://schemas.microsoft.com/office/drawing/2014/main" id="{4AA1FFFB-AB52-F5B7-D750-A09BD8CBEDBE}"/>
              </a:ext>
            </a:extLst>
          </p:cNvPr>
          <p:cNvSpPr/>
          <p:nvPr/>
        </p:nvSpPr>
        <p:spPr>
          <a:xfrm>
            <a:off x="1378224" y="4949689"/>
            <a:ext cx="432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4" name="Rectangle 223">
            <a:extLst>
              <a:ext uri="{FF2B5EF4-FFF2-40B4-BE49-F238E27FC236}">
                <a16:creationId xmlns:a16="http://schemas.microsoft.com/office/drawing/2014/main" id="{3E66354E-DCEB-DF98-B27C-AD3BD808FCAF}"/>
              </a:ext>
            </a:extLst>
          </p:cNvPr>
          <p:cNvSpPr/>
          <p:nvPr/>
        </p:nvSpPr>
        <p:spPr>
          <a:xfrm>
            <a:off x="1378224" y="4754220"/>
            <a:ext cx="468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5" name="Rectangle 224">
            <a:extLst>
              <a:ext uri="{FF2B5EF4-FFF2-40B4-BE49-F238E27FC236}">
                <a16:creationId xmlns:a16="http://schemas.microsoft.com/office/drawing/2014/main" id="{885BAE90-B683-B5D0-31AA-1A20EEFD452D}"/>
              </a:ext>
            </a:extLst>
          </p:cNvPr>
          <p:cNvSpPr/>
          <p:nvPr/>
        </p:nvSpPr>
        <p:spPr>
          <a:xfrm>
            <a:off x="1378224" y="4555438"/>
            <a:ext cx="468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6" name="Rectangle 225">
            <a:extLst>
              <a:ext uri="{FF2B5EF4-FFF2-40B4-BE49-F238E27FC236}">
                <a16:creationId xmlns:a16="http://schemas.microsoft.com/office/drawing/2014/main" id="{51CC56BD-43E6-56E9-02E8-E93E38422DA1}"/>
              </a:ext>
            </a:extLst>
          </p:cNvPr>
          <p:cNvSpPr/>
          <p:nvPr/>
        </p:nvSpPr>
        <p:spPr>
          <a:xfrm>
            <a:off x="1378224" y="4356656"/>
            <a:ext cx="468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7" name="Rectangle 226">
            <a:extLst>
              <a:ext uri="{FF2B5EF4-FFF2-40B4-BE49-F238E27FC236}">
                <a16:creationId xmlns:a16="http://schemas.microsoft.com/office/drawing/2014/main" id="{0CD8CFF6-4C23-DD7B-C8E3-ECC0587DF472}"/>
              </a:ext>
            </a:extLst>
          </p:cNvPr>
          <p:cNvSpPr/>
          <p:nvPr/>
        </p:nvSpPr>
        <p:spPr>
          <a:xfrm>
            <a:off x="1378224" y="4157874"/>
            <a:ext cx="468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8" name="Rectangle 227">
            <a:extLst>
              <a:ext uri="{FF2B5EF4-FFF2-40B4-BE49-F238E27FC236}">
                <a16:creationId xmlns:a16="http://schemas.microsoft.com/office/drawing/2014/main" id="{D1B64CB7-CDD6-96A4-29A9-BA7DA04BE5D6}"/>
              </a:ext>
            </a:extLst>
          </p:cNvPr>
          <p:cNvSpPr/>
          <p:nvPr/>
        </p:nvSpPr>
        <p:spPr>
          <a:xfrm>
            <a:off x="1378224" y="3959092"/>
            <a:ext cx="522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9" name="Rectangle 228">
            <a:extLst>
              <a:ext uri="{FF2B5EF4-FFF2-40B4-BE49-F238E27FC236}">
                <a16:creationId xmlns:a16="http://schemas.microsoft.com/office/drawing/2014/main" id="{6E7B7573-DF07-037B-BD10-F92A9ECB5E45}"/>
              </a:ext>
            </a:extLst>
          </p:cNvPr>
          <p:cNvSpPr/>
          <p:nvPr/>
        </p:nvSpPr>
        <p:spPr>
          <a:xfrm>
            <a:off x="1378224" y="3760310"/>
            <a:ext cx="576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0" name="Rectangle 229">
            <a:extLst>
              <a:ext uri="{FF2B5EF4-FFF2-40B4-BE49-F238E27FC236}">
                <a16:creationId xmlns:a16="http://schemas.microsoft.com/office/drawing/2014/main" id="{55FD8306-A941-C862-55AD-4D5DA4C07914}"/>
              </a:ext>
            </a:extLst>
          </p:cNvPr>
          <p:cNvSpPr/>
          <p:nvPr/>
        </p:nvSpPr>
        <p:spPr>
          <a:xfrm>
            <a:off x="1378224" y="3561528"/>
            <a:ext cx="612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1" name="Rectangle 230">
            <a:extLst>
              <a:ext uri="{FF2B5EF4-FFF2-40B4-BE49-F238E27FC236}">
                <a16:creationId xmlns:a16="http://schemas.microsoft.com/office/drawing/2014/main" id="{94DD3588-0990-849B-33F5-750A94B26840}"/>
              </a:ext>
            </a:extLst>
          </p:cNvPr>
          <p:cNvSpPr/>
          <p:nvPr/>
        </p:nvSpPr>
        <p:spPr>
          <a:xfrm>
            <a:off x="1378224" y="3362746"/>
            <a:ext cx="684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2" name="Rectangle 231">
            <a:extLst>
              <a:ext uri="{FF2B5EF4-FFF2-40B4-BE49-F238E27FC236}">
                <a16:creationId xmlns:a16="http://schemas.microsoft.com/office/drawing/2014/main" id="{E812F881-3AF9-989B-52C3-6E7AC888CC66}"/>
              </a:ext>
            </a:extLst>
          </p:cNvPr>
          <p:cNvSpPr/>
          <p:nvPr/>
        </p:nvSpPr>
        <p:spPr>
          <a:xfrm>
            <a:off x="1378224" y="3163964"/>
            <a:ext cx="900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3" name="Rectangle 232">
            <a:extLst>
              <a:ext uri="{FF2B5EF4-FFF2-40B4-BE49-F238E27FC236}">
                <a16:creationId xmlns:a16="http://schemas.microsoft.com/office/drawing/2014/main" id="{7A63F24E-9A00-5E00-53B3-A85F2FA04C58}"/>
              </a:ext>
            </a:extLst>
          </p:cNvPr>
          <p:cNvSpPr/>
          <p:nvPr/>
        </p:nvSpPr>
        <p:spPr>
          <a:xfrm>
            <a:off x="1378224" y="2965182"/>
            <a:ext cx="900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4" name="Rectangle 233">
            <a:extLst>
              <a:ext uri="{FF2B5EF4-FFF2-40B4-BE49-F238E27FC236}">
                <a16:creationId xmlns:a16="http://schemas.microsoft.com/office/drawing/2014/main" id="{B92CCB8B-3396-6D4C-AE9A-A5C55A7EE9A2}"/>
              </a:ext>
            </a:extLst>
          </p:cNvPr>
          <p:cNvSpPr/>
          <p:nvPr/>
        </p:nvSpPr>
        <p:spPr>
          <a:xfrm>
            <a:off x="1378224" y="2766400"/>
            <a:ext cx="1044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5" name="Rectangle 234">
            <a:extLst>
              <a:ext uri="{FF2B5EF4-FFF2-40B4-BE49-F238E27FC236}">
                <a16:creationId xmlns:a16="http://schemas.microsoft.com/office/drawing/2014/main" id="{FFBFF6D8-3CF7-4494-07CD-4A92C5483CAA}"/>
              </a:ext>
            </a:extLst>
          </p:cNvPr>
          <p:cNvSpPr/>
          <p:nvPr/>
        </p:nvSpPr>
        <p:spPr>
          <a:xfrm>
            <a:off x="1378224" y="2567618"/>
            <a:ext cx="2952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6" name="Rectangle 235">
            <a:extLst>
              <a:ext uri="{FF2B5EF4-FFF2-40B4-BE49-F238E27FC236}">
                <a16:creationId xmlns:a16="http://schemas.microsoft.com/office/drawing/2014/main" id="{16495DB1-79DA-B80B-2594-179CAD7A0360}"/>
              </a:ext>
            </a:extLst>
          </p:cNvPr>
          <p:cNvSpPr/>
          <p:nvPr/>
        </p:nvSpPr>
        <p:spPr>
          <a:xfrm>
            <a:off x="1378224" y="2368836"/>
            <a:ext cx="3312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7" name="Rectangle 236">
            <a:extLst>
              <a:ext uri="{FF2B5EF4-FFF2-40B4-BE49-F238E27FC236}">
                <a16:creationId xmlns:a16="http://schemas.microsoft.com/office/drawing/2014/main" id="{9EAB8A99-DBC8-2634-8018-5353C9B616BA}"/>
              </a:ext>
            </a:extLst>
          </p:cNvPr>
          <p:cNvSpPr/>
          <p:nvPr/>
        </p:nvSpPr>
        <p:spPr>
          <a:xfrm>
            <a:off x="1378224" y="2170054"/>
            <a:ext cx="432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8" name="TextBox 237">
            <a:extLst>
              <a:ext uri="{FF2B5EF4-FFF2-40B4-BE49-F238E27FC236}">
                <a16:creationId xmlns:a16="http://schemas.microsoft.com/office/drawing/2014/main" id="{CF113CC7-F439-1AA2-3F35-B34A98EB6A5E}"/>
              </a:ext>
            </a:extLst>
          </p:cNvPr>
          <p:cNvSpPr txBox="1"/>
          <p:nvPr/>
        </p:nvSpPr>
        <p:spPr>
          <a:xfrm flipH="1">
            <a:off x="5690382" y="2098431"/>
            <a:ext cx="423204" cy="292388"/>
          </a:xfrm>
          <a:prstGeom prst="rect">
            <a:avLst/>
          </a:prstGeom>
          <a:noFill/>
        </p:spPr>
        <p:txBody>
          <a:bodyPr wrap="square" rtlCol="0">
            <a:spAutoFit/>
          </a:bodyPr>
          <a:lstStyle/>
          <a:p>
            <a:r>
              <a:rPr lang="ja-JP" sz="1300">
                <a:solidFill>
                  <a:schemeClr val="tx1"/>
                </a:solidFill>
              </a:rPr>
              <a:t>PR</a:t>
            </a:r>
          </a:p>
        </p:txBody>
      </p:sp>
      <p:sp>
        <p:nvSpPr>
          <p:cNvPr id="239" name="TextBox 238">
            <a:extLst>
              <a:ext uri="{FF2B5EF4-FFF2-40B4-BE49-F238E27FC236}">
                <a16:creationId xmlns:a16="http://schemas.microsoft.com/office/drawing/2014/main" id="{90B2E3D9-C814-D5FB-4CF2-DC3268F01705}"/>
              </a:ext>
            </a:extLst>
          </p:cNvPr>
          <p:cNvSpPr txBox="1"/>
          <p:nvPr/>
        </p:nvSpPr>
        <p:spPr>
          <a:xfrm flipH="1">
            <a:off x="4706155" y="2309446"/>
            <a:ext cx="581462" cy="292388"/>
          </a:xfrm>
          <a:prstGeom prst="rect">
            <a:avLst/>
          </a:prstGeom>
          <a:noFill/>
        </p:spPr>
        <p:txBody>
          <a:bodyPr wrap="square" rtlCol="0">
            <a:spAutoFit/>
          </a:bodyPr>
          <a:lstStyle/>
          <a:p>
            <a:r>
              <a:rPr lang="ja-JP" sz="1300">
                <a:solidFill>
                  <a:schemeClr val="tx1"/>
                </a:solidFill>
              </a:rPr>
              <a:t>CR*</a:t>
            </a:r>
          </a:p>
        </p:txBody>
      </p:sp>
      <p:sp>
        <p:nvSpPr>
          <p:cNvPr id="240" name="TextBox 239">
            <a:extLst>
              <a:ext uri="{FF2B5EF4-FFF2-40B4-BE49-F238E27FC236}">
                <a16:creationId xmlns:a16="http://schemas.microsoft.com/office/drawing/2014/main" id="{98E38C19-6ECD-1EF9-03DE-99A691B02742}"/>
              </a:ext>
            </a:extLst>
          </p:cNvPr>
          <p:cNvSpPr txBox="1"/>
          <p:nvPr/>
        </p:nvSpPr>
        <p:spPr>
          <a:xfrm flipH="1">
            <a:off x="4339860" y="2497016"/>
            <a:ext cx="423204" cy="292388"/>
          </a:xfrm>
          <a:prstGeom prst="rect">
            <a:avLst/>
          </a:prstGeom>
          <a:noFill/>
        </p:spPr>
        <p:txBody>
          <a:bodyPr wrap="square" rtlCol="0">
            <a:spAutoFit/>
          </a:bodyPr>
          <a:lstStyle/>
          <a:p>
            <a:r>
              <a:rPr lang="ja-JP" sz="1300">
                <a:solidFill>
                  <a:schemeClr val="tx1"/>
                </a:solidFill>
              </a:rPr>
              <a:t>SD</a:t>
            </a:r>
          </a:p>
        </p:txBody>
      </p:sp>
      <p:sp>
        <p:nvSpPr>
          <p:cNvPr id="241" name="TextBox 240">
            <a:extLst>
              <a:ext uri="{FF2B5EF4-FFF2-40B4-BE49-F238E27FC236}">
                <a16:creationId xmlns:a16="http://schemas.microsoft.com/office/drawing/2014/main" id="{E1020597-E263-6708-78BD-69FB7F97696A}"/>
              </a:ext>
            </a:extLst>
          </p:cNvPr>
          <p:cNvSpPr txBox="1"/>
          <p:nvPr/>
        </p:nvSpPr>
        <p:spPr>
          <a:xfrm flipH="1">
            <a:off x="2425511" y="2708031"/>
            <a:ext cx="1056253" cy="292388"/>
          </a:xfrm>
          <a:prstGeom prst="rect">
            <a:avLst/>
          </a:prstGeom>
          <a:noFill/>
        </p:spPr>
        <p:txBody>
          <a:bodyPr wrap="square" rtlCol="0">
            <a:spAutoFit/>
          </a:bodyPr>
          <a:lstStyle/>
          <a:p>
            <a:r>
              <a:rPr lang="ja-JP" sz="1300">
                <a:solidFill>
                  <a:schemeClr val="tx1"/>
                </a:solidFill>
              </a:rPr>
              <a:t>PD (SD)</a:t>
            </a:r>
          </a:p>
        </p:txBody>
      </p:sp>
      <p:sp>
        <p:nvSpPr>
          <p:cNvPr id="242" name="TextBox 241">
            <a:extLst>
              <a:ext uri="{FF2B5EF4-FFF2-40B4-BE49-F238E27FC236}">
                <a16:creationId xmlns:a16="http://schemas.microsoft.com/office/drawing/2014/main" id="{9B2089AB-2AFA-A03F-DE22-64260804FCEE}"/>
              </a:ext>
            </a:extLst>
          </p:cNvPr>
          <p:cNvSpPr txBox="1"/>
          <p:nvPr/>
        </p:nvSpPr>
        <p:spPr>
          <a:xfrm flipH="1">
            <a:off x="2278981" y="2901462"/>
            <a:ext cx="599034" cy="292388"/>
          </a:xfrm>
          <a:prstGeom prst="rect">
            <a:avLst/>
          </a:prstGeom>
          <a:noFill/>
        </p:spPr>
        <p:txBody>
          <a:bodyPr wrap="square" rtlCol="0">
            <a:spAutoFit/>
          </a:bodyPr>
          <a:lstStyle/>
          <a:p>
            <a:r>
              <a:rPr lang="ja-JP" sz="1300">
                <a:solidFill>
                  <a:schemeClr val="tx1"/>
                </a:solidFill>
              </a:rPr>
              <a:t>SD</a:t>
            </a:r>
          </a:p>
        </p:txBody>
      </p:sp>
      <p:sp>
        <p:nvSpPr>
          <p:cNvPr id="243" name="TextBox 242">
            <a:extLst>
              <a:ext uri="{FF2B5EF4-FFF2-40B4-BE49-F238E27FC236}">
                <a16:creationId xmlns:a16="http://schemas.microsoft.com/office/drawing/2014/main" id="{184F0384-0CF8-59DE-3501-E41C60CAA5DB}"/>
              </a:ext>
            </a:extLst>
          </p:cNvPr>
          <p:cNvSpPr txBox="1"/>
          <p:nvPr/>
        </p:nvSpPr>
        <p:spPr>
          <a:xfrm flipH="1">
            <a:off x="2273133" y="3094893"/>
            <a:ext cx="599034" cy="292388"/>
          </a:xfrm>
          <a:prstGeom prst="rect">
            <a:avLst/>
          </a:prstGeom>
          <a:noFill/>
        </p:spPr>
        <p:txBody>
          <a:bodyPr wrap="square" rtlCol="0">
            <a:spAutoFit/>
          </a:bodyPr>
          <a:lstStyle/>
          <a:p>
            <a:r>
              <a:rPr lang="ja-JP" sz="1300">
                <a:solidFill>
                  <a:schemeClr val="tx1"/>
                </a:solidFill>
              </a:rPr>
              <a:t>SD</a:t>
            </a:r>
          </a:p>
        </p:txBody>
      </p:sp>
      <p:sp>
        <p:nvSpPr>
          <p:cNvPr id="244" name="TextBox 243">
            <a:extLst>
              <a:ext uri="{FF2B5EF4-FFF2-40B4-BE49-F238E27FC236}">
                <a16:creationId xmlns:a16="http://schemas.microsoft.com/office/drawing/2014/main" id="{37381A45-390E-03DC-C141-C841CC134BC7}"/>
              </a:ext>
            </a:extLst>
          </p:cNvPr>
          <p:cNvSpPr txBox="1"/>
          <p:nvPr/>
        </p:nvSpPr>
        <p:spPr>
          <a:xfrm flipH="1">
            <a:off x="2056263" y="3288324"/>
            <a:ext cx="599034" cy="292388"/>
          </a:xfrm>
          <a:prstGeom prst="rect">
            <a:avLst/>
          </a:prstGeom>
          <a:noFill/>
        </p:spPr>
        <p:txBody>
          <a:bodyPr wrap="square" rtlCol="0">
            <a:spAutoFit/>
          </a:bodyPr>
          <a:lstStyle/>
          <a:p>
            <a:r>
              <a:rPr lang="ja-JP" sz="1300">
                <a:solidFill>
                  <a:schemeClr val="tx1"/>
                </a:solidFill>
              </a:rPr>
              <a:t>SD</a:t>
            </a:r>
          </a:p>
        </p:txBody>
      </p:sp>
      <p:sp>
        <p:nvSpPr>
          <p:cNvPr id="245" name="TextBox 244">
            <a:extLst>
              <a:ext uri="{FF2B5EF4-FFF2-40B4-BE49-F238E27FC236}">
                <a16:creationId xmlns:a16="http://schemas.microsoft.com/office/drawing/2014/main" id="{43797870-D12E-11A4-D27D-94C743C28878}"/>
              </a:ext>
            </a:extLst>
          </p:cNvPr>
          <p:cNvSpPr txBox="1"/>
          <p:nvPr/>
        </p:nvSpPr>
        <p:spPr>
          <a:xfrm flipH="1">
            <a:off x="1991801" y="3493479"/>
            <a:ext cx="599034" cy="292388"/>
          </a:xfrm>
          <a:prstGeom prst="rect">
            <a:avLst/>
          </a:prstGeom>
          <a:noFill/>
        </p:spPr>
        <p:txBody>
          <a:bodyPr wrap="square" rtlCol="0">
            <a:spAutoFit/>
          </a:bodyPr>
          <a:lstStyle/>
          <a:p>
            <a:r>
              <a:rPr lang="ja-JP" sz="1300">
                <a:solidFill>
                  <a:schemeClr val="tx1"/>
                </a:solidFill>
              </a:rPr>
              <a:t>SD</a:t>
            </a:r>
          </a:p>
        </p:txBody>
      </p:sp>
      <p:sp>
        <p:nvSpPr>
          <p:cNvPr id="246" name="TextBox 245">
            <a:extLst>
              <a:ext uri="{FF2B5EF4-FFF2-40B4-BE49-F238E27FC236}">
                <a16:creationId xmlns:a16="http://schemas.microsoft.com/office/drawing/2014/main" id="{BE70EBE0-A19A-C22C-260C-AC884779F792}"/>
              </a:ext>
            </a:extLst>
          </p:cNvPr>
          <p:cNvSpPr txBox="1"/>
          <p:nvPr/>
        </p:nvSpPr>
        <p:spPr>
          <a:xfrm flipH="1">
            <a:off x="1950781" y="3692772"/>
            <a:ext cx="599034" cy="292388"/>
          </a:xfrm>
          <a:prstGeom prst="rect">
            <a:avLst/>
          </a:prstGeom>
          <a:noFill/>
        </p:spPr>
        <p:txBody>
          <a:bodyPr wrap="square" rtlCol="0">
            <a:spAutoFit/>
          </a:bodyPr>
          <a:lstStyle/>
          <a:p>
            <a:r>
              <a:rPr lang="ja-JP" sz="1300">
                <a:solidFill>
                  <a:schemeClr val="tx1"/>
                </a:solidFill>
              </a:rPr>
              <a:t>SD</a:t>
            </a:r>
          </a:p>
        </p:txBody>
      </p:sp>
      <p:sp>
        <p:nvSpPr>
          <p:cNvPr id="247" name="TextBox 246">
            <a:extLst>
              <a:ext uri="{FF2B5EF4-FFF2-40B4-BE49-F238E27FC236}">
                <a16:creationId xmlns:a16="http://schemas.microsoft.com/office/drawing/2014/main" id="{6FBCFB82-6E0A-2608-15B1-5D546AF53476}"/>
              </a:ext>
            </a:extLst>
          </p:cNvPr>
          <p:cNvSpPr txBox="1"/>
          <p:nvPr/>
        </p:nvSpPr>
        <p:spPr>
          <a:xfrm flipH="1">
            <a:off x="1898035" y="3897927"/>
            <a:ext cx="599034" cy="292388"/>
          </a:xfrm>
          <a:prstGeom prst="rect">
            <a:avLst/>
          </a:prstGeom>
          <a:noFill/>
        </p:spPr>
        <p:txBody>
          <a:bodyPr wrap="square" rtlCol="0">
            <a:spAutoFit/>
          </a:bodyPr>
          <a:lstStyle/>
          <a:p>
            <a:r>
              <a:rPr lang="ja-JP" sz="1300">
                <a:solidFill>
                  <a:schemeClr val="tx1"/>
                </a:solidFill>
              </a:rPr>
              <a:t>SD</a:t>
            </a:r>
          </a:p>
        </p:txBody>
      </p:sp>
      <p:sp>
        <p:nvSpPr>
          <p:cNvPr id="248" name="TextBox 247">
            <a:extLst>
              <a:ext uri="{FF2B5EF4-FFF2-40B4-BE49-F238E27FC236}">
                <a16:creationId xmlns:a16="http://schemas.microsoft.com/office/drawing/2014/main" id="{184D3F2B-E4B5-39D0-6334-15F6A062D5F0}"/>
              </a:ext>
            </a:extLst>
          </p:cNvPr>
          <p:cNvSpPr txBox="1"/>
          <p:nvPr/>
        </p:nvSpPr>
        <p:spPr>
          <a:xfrm flipH="1">
            <a:off x="1851152" y="4103082"/>
            <a:ext cx="599034" cy="292388"/>
          </a:xfrm>
          <a:prstGeom prst="rect">
            <a:avLst/>
          </a:prstGeom>
          <a:noFill/>
        </p:spPr>
        <p:txBody>
          <a:bodyPr wrap="square" rtlCol="0">
            <a:spAutoFit/>
          </a:bodyPr>
          <a:lstStyle/>
          <a:p>
            <a:r>
              <a:rPr lang="ja-JP" sz="1300">
                <a:solidFill>
                  <a:schemeClr val="tx1"/>
                </a:solidFill>
              </a:rPr>
              <a:t>SD</a:t>
            </a:r>
          </a:p>
        </p:txBody>
      </p:sp>
      <p:sp>
        <p:nvSpPr>
          <p:cNvPr id="249" name="TextBox 248">
            <a:extLst>
              <a:ext uri="{FF2B5EF4-FFF2-40B4-BE49-F238E27FC236}">
                <a16:creationId xmlns:a16="http://schemas.microsoft.com/office/drawing/2014/main" id="{7EFD08D7-A13F-A7A9-885C-40AA119F3A2A}"/>
              </a:ext>
            </a:extLst>
          </p:cNvPr>
          <p:cNvSpPr txBox="1"/>
          <p:nvPr/>
        </p:nvSpPr>
        <p:spPr>
          <a:xfrm flipH="1">
            <a:off x="1845299" y="4302375"/>
            <a:ext cx="599034" cy="292388"/>
          </a:xfrm>
          <a:prstGeom prst="rect">
            <a:avLst/>
          </a:prstGeom>
          <a:noFill/>
        </p:spPr>
        <p:txBody>
          <a:bodyPr wrap="square" rtlCol="0">
            <a:spAutoFit/>
          </a:bodyPr>
          <a:lstStyle/>
          <a:p>
            <a:r>
              <a:rPr lang="ja-JP" sz="1300">
                <a:solidFill>
                  <a:schemeClr val="tx1"/>
                </a:solidFill>
              </a:rPr>
              <a:t>PD</a:t>
            </a:r>
          </a:p>
        </p:txBody>
      </p:sp>
      <p:sp>
        <p:nvSpPr>
          <p:cNvPr id="250" name="TextBox 249">
            <a:extLst>
              <a:ext uri="{FF2B5EF4-FFF2-40B4-BE49-F238E27FC236}">
                <a16:creationId xmlns:a16="http://schemas.microsoft.com/office/drawing/2014/main" id="{2BC068C4-43DB-EF5A-EA1B-42B86E2F136C}"/>
              </a:ext>
            </a:extLst>
          </p:cNvPr>
          <p:cNvSpPr txBox="1"/>
          <p:nvPr/>
        </p:nvSpPr>
        <p:spPr>
          <a:xfrm flipH="1">
            <a:off x="1833592" y="4495806"/>
            <a:ext cx="599034" cy="292388"/>
          </a:xfrm>
          <a:prstGeom prst="rect">
            <a:avLst/>
          </a:prstGeom>
          <a:noFill/>
        </p:spPr>
        <p:txBody>
          <a:bodyPr wrap="square" rtlCol="0">
            <a:spAutoFit/>
          </a:bodyPr>
          <a:lstStyle/>
          <a:p>
            <a:r>
              <a:rPr lang="ja-JP" sz="1300">
                <a:solidFill>
                  <a:schemeClr val="tx1"/>
                </a:solidFill>
              </a:rPr>
              <a:t>PD</a:t>
            </a:r>
          </a:p>
        </p:txBody>
      </p:sp>
      <p:sp>
        <p:nvSpPr>
          <p:cNvPr id="251" name="TextBox 250">
            <a:extLst>
              <a:ext uri="{FF2B5EF4-FFF2-40B4-BE49-F238E27FC236}">
                <a16:creationId xmlns:a16="http://schemas.microsoft.com/office/drawing/2014/main" id="{17CA349E-CFEE-D215-2797-2D312EC14E3E}"/>
              </a:ext>
            </a:extLst>
          </p:cNvPr>
          <p:cNvSpPr txBox="1"/>
          <p:nvPr/>
        </p:nvSpPr>
        <p:spPr>
          <a:xfrm flipH="1">
            <a:off x="1833612" y="4695099"/>
            <a:ext cx="599034" cy="292388"/>
          </a:xfrm>
          <a:prstGeom prst="rect">
            <a:avLst/>
          </a:prstGeom>
          <a:noFill/>
        </p:spPr>
        <p:txBody>
          <a:bodyPr wrap="square" rtlCol="0">
            <a:spAutoFit/>
          </a:bodyPr>
          <a:lstStyle/>
          <a:p>
            <a:r>
              <a:rPr lang="ja-JP" sz="1300">
                <a:solidFill>
                  <a:schemeClr val="tx1"/>
                </a:solidFill>
              </a:rPr>
              <a:t>PD</a:t>
            </a:r>
          </a:p>
        </p:txBody>
      </p:sp>
      <p:sp>
        <p:nvSpPr>
          <p:cNvPr id="252" name="TextBox 251">
            <a:extLst>
              <a:ext uri="{FF2B5EF4-FFF2-40B4-BE49-F238E27FC236}">
                <a16:creationId xmlns:a16="http://schemas.microsoft.com/office/drawing/2014/main" id="{E5378B79-BB65-CC4F-5FC2-720F07C5E506}"/>
              </a:ext>
            </a:extLst>
          </p:cNvPr>
          <p:cNvSpPr txBox="1"/>
          <p:nvPr/>
        </p:nvSpPr>
        <p:spPr>
          <a:xfrm flipH="1">
            <a:off x="1821908" y="4888530"/>
            <a:ext cx="599034" cy="292388"/>
          </a:xfrm>
          <a:prstGeom prst="rect">
            <a:avLst/>
          </a:prstGeom>
          <a:noFill/>
        </p:spPr>
        <p:txBody>
          <a:bodyPr wrap="square" rtlCol="0">
            <a:spAutoFit/>
          </a:bodyPr>
          <a:lstStyle/>
          <a:p>
            <a:r>
              <a:rPr lang="ja-JP" sz="1300">
                <a:solidFill>
                  <a:schemeClr val="tx1"/>
                </a:solidFill>
              </a:rPr>
              <a:t>PD</a:t>
            </a:r>
          </a:p>
        </p:txBody>
      </p:sp>
      <p:sp>
        <p:nvSpPr>
          <p:cNvPr id="253" name="TextBox 252">
            <a:extLst>
              <a:ext uri="{FF2B5EF4-FFF2-40B4-BE49-F238E27FC236}">
                <a16:creationId xmlns:a16="http://schemas.microsoft.com/office/drawing/2014/main" id="{A7637E50-D84A-6197-EDED-D88D83CC1E99}"/>
              </a:ext>
            </a:extLst>
          </p:cNvPr>
          <p:cNvSpPr txBox="1"/>
          <p:nvPr/>
        </p:nvSpPr>
        <p:spPr>
          <a:xfrm flipH="1">
            <a:off x="1751584" y="5081961"/>
            <a:ext cx="599034" cy="292388"/>
          </a:xfrm>
          <a:prstGeom prst="rect">
            <a:avLst/>
          </a:prstGeom>
          <a:noFill/>
        </p:spPr>
        <p:txBody>
          <a:bodyPr wrap="square" rtlCol="0">
            <a:spAutoFit/>
          </a:bodyPr>
          <a:lstStyle/>
          <a:p>
            <a:r>
              <a:rPr lang="ja-JP" sz="1300">
                <a:solidFill>
                  <a:schemeClr val="tx1"/>
                </a:solidFill>
              </a:rPr>
              <a:t>PD</a:t>
            </a:r>
          </a:p>
        </p:txBody>
      </p:sp>
      <p:sp>
        <p:nvSpPr>
          <p:cNvPr id="254" name="TextBox 253">
            <a:extLst>
              <a:ext uri="{FF2B5EF4-FFF2-40B4-BE49-F238E27FC236}">
                <a16:creationId xmlns:a16="http://schemas.microsoft.com/office/drawing/2014/main" id="{51885DDE-E3AB-2A9C-4ED3-5CF2537D3B03}"/>
              </a:ext>
            </a:extLst>
          </p:cNvPr>
          <p:cNvSpPr txBox="1"/>
          <p:nvPr/>
        </p:nvSpPr>
        <p:spPr>
          <a:xfrm flipH="1">
            <a:off x="1739877" y="5287116"/>
            <a:ext cx="599034" cy="292388"/>
          </a:xfrm>
          <a:prstGeom prst="rect">
            <a:avLst/>
          </a:prstGeom>
          <a:noFill/>
        </p:spPr>
        <p:txBody>
          <a:bodyPr wrap="square" rtlCol="0">
            <a:spAutoFit/>
          </a:bodyPr>
          <a:lstStyle/>
          <a:p>
            <a:r>
              <a:rPr lang="ja-JP" sz="1300">
                <a:solidFill>
                  <a:schemeClr val="tx1"/>
                </a:solidFill>
              </a:rPr>
              <a:t>PD</a:t>
            </a:r>
          </a:p>
        </p:txBody>
      </p:sp>
      <p:sp>
        <p:nvSpPr>
          <p:cNvPr id="255" name="TextBox 254">
            <a:extLst>
              <a:ext uri="{FF2B5EF4-FFF2-40B4-BE49-F238E27FC236}">
                <a16:creationId xmlns:a16="http://schemas.microsoft.com/office/drawing/2014/main" id="{68098B2E-24FC-9A08-FEFC-F185B1A02BEA}"/>
              </a:ext>
            </a:extLst>
          </p:cNvPr>
          <p:cNvSpPr txBox="1"/>
          <p:nvPr/>
        </p:nvSpPr>
        <p:spPr>
          <a:xfrm flipH="1">
            <a:off x="1739895" y="5486409"/>
            <a:ext cx="599034" cy="292388"/>
          </a:xfrm>
          <a:prstGeom prst="rect">
            <a:avLst/>
          </a:prstGeom>
          <a:noFill/>
        </p:spPr>
        <p:txBody>
          <a:bodyPr wrap="square" rtlCol="0">
            <a:spAutoFit/>
          </a:bodyPr>
          <a:lstStyle/>
          <a:p>
            <a:r>
              <a:rPr lang="ja-JP" sz="1300">
                <a:solidFill>
                  <a:schemeClr val="tx1"/>
                </a:solidFill>
              </a:rPr>
              <a:t>PD</a:t>
            </a:r>
          </a:p>
        </p:txBody>
      </p:sp>
      <p:sp>
        <p:nvSpPr>
          <p:cNvPr id="256" name="TextBox 255">
            <a:extLst>
              <a:ext uri="{FF2B5EF4-FFF2-40B4-BE49-F238E27FC236}">
                <a16:creationId xmlns:a16="http://schemas.microsoft.com/office/drawing/2014/main" id="{900C044D-3D5C-9E91-D956-115282DA6DFF}"/>
              </a:ext>
            </a:extLst>
          </p:cNvPr>
          <p:cNvSpPr txBox="1"/>
          <p:nvPr/>
        </p:nvSpPr>
        <p:spPr>
          <a:xfrm flipH="1">
            <a:off x="1675435" y="5679840"/>
            <a:ext cx="599034" cy="292388"/>
          </a:xfrm>
          <a:prstGeom prst="rect">
            <a:avLst/>
          </a:prstGeom>
          <a:noFill/>
        </p:spPr>
        <p:txBody>
          <a:bodyPr wrap="square" rtlCol="0">
            <a:spAutoFit/>
          </a:bodyPr>
          <a:lstStyle/>
          <a:p>
            <a:r>
              <a:rPr lang="ja-JP" sz="1300">
                <a:solidFill>
                  <a:schemeClr val="tx1"/>
                </a:solidFill>
              </a:rPr>
              <a:t>PD</a:t>
            </a:r>
          </a:p>
        </p:txBody>
      </p:sp>
      <p:grpSp>
        <p:nvGrpSpPr>
          <p:cNvPr id="257" name="Group 256">
            <a:extLst>
              <a:ext uri="{FF2B5EF4-FFF2-40B4-BE49-F238E27FC236}">
                <a16:creationId xmlns:a16="http://schemas.microsoft.com/office/drawing/2014/main" id="{3B9B8BC9-4851-69BD-9074-92B39AD2C713}"/>
              </a:ext>
            </a:extLst>
          </p:cNvPr>
          <p:cNvGrpSpPr/>
          <p:nvPr/>
        </p:nvGrpSpPr>
        <p:grpSpPr>
          <a:xfrm>
            <a:off x="4973896" y="3786557"/>
            <a:ext cx="954715" cy="491681"/>
            <a:chOff x="4973896" y="3786557"/>
            <a:chExt cx="954715" cy="491681"/>
          </a:xfrm>
        </p:grpSpPr>
        <p:sp>
          <p:nvSpPr>
            <p:cNvPr id="258" name="Rectangle 257">
              <a:extLst>
                <a:ext uri="{FF2B5EF4-FFF2-40B4-BE49-F238E27FC236}">
                  <a16:creationId xmlns:a16="http://schemas.microsoft.com/office/drawing/2014/main" id="{B264872E-6B02-B443-0EDD-418E91063A01}"/>
                </a:ext>
              </a:extLst>
            </p:cNvPr>
            <p:cNvSpPr/>
            <p:nvPr/>
          </p:nvSpPr>
          <p:spPr>
            <a:xfrm>
              <a:off x="4973896" y="4045227"/>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9" name="Rectangle 258">
              <a:extLst>
                <a:ext uri="{FF2B5EF4-FFF2-40B4-BE49-F238E27FC236}">
                  <a16:creationId xmlns:a16="http://schemas.microsoft.com/office/drawing/2014/main" id="{4BD62412-DCFF-D1F7-1717-65D195509CF1}"/>
                </a:ext>
              </a:extLst>
            </p:cNvPr>
            <p:cNvSpPr/>
            <p:nvPr/>
          </p:nvSpPr>
          <p:spPr>
            <a:xfrm>
              <a:off x="4973896" y="3846612"/>
              <a:ext cx="360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0" name="TextBox 259">
              <a:extLst>
                <a:ext uri="{FF2B5EF4-FFF2-40B4-BE49-F238E27FC236}">
                  <a16:creationId xmlns:a16="http://schemas.microsoft.com/office/drawing/2014/main" id="{CB335ED8-9609-4BCC-EA27-B97E6BDECE97}"/>
                </a:ext>
              </a:extLst>
            </p:cNvPr>
            <p:cNvSpPr txBox="1"/>
            <p:nvPr/>
          </p:nvSpPr>
          <p:spPr>
            <a:xfrm flipH="1">
              <a:off x="5329577" y="3786557"/>
              <a:ext cx="599034" cy="292388"/>
            </a:xfrm>
            <a:prstGeom prst="rect">
              <a:avLst/>
            </a:prstGeom>
            <a:noFill/>
          </p:spPr>
          <p:txBody>
            <a:bodyPr wrap="square" rtlCol="0">
              <a:spAutoFit/>
            </a:bodyPr>
            <a:lstStyle/>
            <a:p>
              <a:r>
                <a:rPr lang="ja-JP" sz="1300">
                  <a:solidFill>
                    <a:schemeClr val="tx1"/>
                  </a:solidFill>
                </a:rPr>
                <a:t>CRC</a:t>
              </a:r>
            </a:p>
          </p:txBody>
        </p:sp>
        <p:sp>
          <p:nvSpPr>
            <p:cNvPr id="261" name="TextBox 260">
              <a:extLst>
                <a:ext uri="{FF2B5EF4-FFF2-40B4-BE49-F238E27FC236}">
                  <a16:creationId xmlns:a16="http://schemas.microsoft.com/office/drawing/2014/main" id="{78483622-B101-E69D-9292-5A099FC46752}"/>
                </a:ext>
              </a:extLst>
            </p:cNvPr>
            <p:cNvSpPr txBox="1"/>
            <p:nvPr/>
          </p:nvSpPr>
          <p:spPr>
            <a:xfrm flipH="1">
              <a:off x="5329577" y="3985850"/>
              <a:ext cx="599034" cy="292388"/>
            </a:xfrm>
            <a:prstGeom prst="rect">
              <a:avLst/>
            </a:prstGeom>
            <a:noFill/>
          </p:spPr>
          <p:txBody>
            <a:bodyPr wrap="square" rtlCol="0">
              <a:spAutoFit/>
            </a:bodyPr>
            <a:lstStyle/>
            <a:p>
              <a:r>
                <a:rPr lang="ja-JP" sz="1300">
                  <a:solidFill>
                    <a:schemeClr val="tx1"/>
                  </a:solidFill>
                </a:rPr>
                <a:t>OGA</a:t>
              </a:r>
            </a:p>
          </p:txBody>
        </p:sp>
      </p:grpSp>
      <p:sp>
        <p:nvSpPr>
          <p:cNvPr id="262" name="TextBox 261">
            <a:extLst>
              <a:ext uri="{FF2B5EF4-FFF2-40B4-BE49-F238E27FC236}">
                <a16:creationId xmlns:a16="http://schemas.microsoft.com/office/drawing/2014/main" id="{26B7E010-0D8D-3E5E-6C16-1CEE021A35F2}"/>
              </a:ext>
            </a:extLst>
          </p:cNvPr>
          <p:cNvSpPr txBox="1"/>
          <p:nvPr/>
        </p:nvSpPr>
        <p:spPr>
          <a:xfrm>
            <a:off x="3995622" y="5602028"/>
            <a:ext cx="2365513" cy="292388"/>
          </a:xfrm>
          <a:prstGeom prst="rect">
            <a:avLst/>
          </a:prstGeom>
          <a:noFill/>
        </p:spPr>
        <p:txBody>
          <a:bodyPr wrap="square" rtlCol="0">
            <a:spAutoFit/>
          </a:bodyPr>
          <a:lstStyle/>
          <a:p>
            <a:r>
              <a:rPr lang="ja-JP" sz="1300">
                <a:solidFill>
                  <a:schemeClr val="tx1"/>
                </a:solidFill>
              </a:rPr>
              <a:t>*治療中の患者</a:t>
            </a:r>
          </a:p>
        </p:txBody>
      </p:sp>
      <p:sp>
        <p:nvSpPr>
          <p:cNvPr id="263" name="TextBox 262">
            <a:extLst>
              <a:ext uri="{FF2B5EF4-FFF2-40B4-BE49-F238E27FC236}">
                <a16:creationId xmlns:a16="http://schemas.microsoft.com/office/drawing/2014/main" id="{E7E7885B-2118-26E1-74AF-BE7390A0B4CE}"/>
              </a:ext>
            </a:extLst>
          </p:cNvPr>
          <p:cNvSpPr txBox="1"/>
          <p:nvPr/>
        </p:nvSpPr>
        <p:spPr>
          <a:xfrm>
            <a:off x="7171679" y="1556420"/>
            <a:ext cx="4161717" cy="338554"/>
          </a:xfrm>
          <a:prstGeom prst="rect">
            <a:avLst/>
          </a:prstGeom>
          <a:noFill/>
        </p:spPr>
        <p:txBody>
          <a:bodyPr wrap="none" rtlCol="0">
            <a:spAutoFit/>
          </a:bodyPr>
          <a:lstStyle/>
          <a:p>
            <a:pPr algn="ctr"/>
            <a:r>
              <a:rPr lang="ja-JP" sz="1600" b="1" dirty="0">
                <a:solidFill>
                  <a:schemeClr val="tx1"/>
                </a:solidFill>
              </a:rPr>
              <a:t>ベースラインからの腫瘍の最大変化</a:t>
            </a:r>
            <a:r>
              <a:rPr lang="en-GB" altLang="ja-JP" sz="1600" b="1" dirty="0">
                <a:solidFill>
                  <a:schemeClr val="tx1"/>
                </a:solidFill>
              </a:rPr>
              <a:t> </a:t>
            </a:r>
            <a:r>
              <a:rPr lang="ja-JP" sz="1600" b="1" dirty="0">
                <a:solidFill>
                  <a:schemeClr val="tx1"/>
                </a:solidFill>
              </a:rPr>
              <a:t>(n=19)</a:t>
            </a:r>
          </a:p>
        </p:txBody>
      </p:sp>
      <p:grpSp>
        <p:nvGrpSpPr>
          <p:cNvPr id="264" name="Group 263">
            <a:extLst>
              <a:ext uri="{FF2B5EF4-FFF2-40B4-BE49-F238E27FC236}">
                <a16:creationId xmlns:a16="http://schemas.microsoft.com/office/drawing/2014/main" id="{EC277A61-153E-5F4F-D639-3309A67FB268}"/>
              </a:ext>
            </a:extLst>
          </p:cNvPr>
          <p:cNvGrpSpPr/>
          <p:nvPr/>
        </p:nvGrpSpPr>
        <p:grpSpPr>
          <a:xfrm>
            <a:off x="6366170" y="1826422"/>
            <a:ext cx="5414212" cy="3854246"/>
            <a:chOff x="924035" y="1826422"/>
            <a:chExt cx="8044353" cy="3977588"/>
          </a:xfrm>
        </p:grpSpPr>
        <p:cxnSp>
          <p:nvCxnSpPr>
            <p:cNvPr id="265" name="Straight Connector 264">
              <a:extLst>
                <a:ext uri="{FF2B5EF4-FFF2-40B4-BE49-F238E27FC236}">
                  <a16:creationId xmlns:a16="http://schemas.microsoft.com/office/drawing/2014/main" id="{03BC80F5-4107-9862-1EB9-2CA32A26AB7D}"/>
                </a:ext>
              </a:extLst>
            </p:cNvPr>
            <p:cNvCxnSpPr>
              <a:cxnSpLocks/>
            </p:cNvCxnSpPr>
            <p:nvPr/>
          </p:nvCxnSpPr>
          <p:spPr>
            <a:xfrm rot="5400000">
              <a:off x="5474737" y="318766"/>
              <a:ext cx="0" cy="6881327"/>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66" name="Group 265">
              <a:extLst>
                <a:ext uri="{FF2B5EF4-FFF2-40B4-BE49-F238E27FC236}">
                  <a16:creationId xmlns:a16="http://schemas.microsoft.com/office/drawing/2014/main" id="{A2F537A4-FCD2-A664-F269-FCC3248420E3}"/>
                </a:ext>
              </a:extLst>
            </p:cNvPr>
            <p:cNvGrpSpPr/>
            <p:nvPr/>
          </p:nvGrpSpPr>
          <p:grpSpPr>
            <a:xfrm>
              <a:off x="1969325" y="1959428"/>
              <a:ext cx="72000" cy="3600000"/>
              <a:chOff x="1969325" y="1959428"/>
              <a:chExt cx="72000" cy="3600000"/>
            </a:xfrm>
          </p:grpSpPr>
          <p:cxnSp>
            <p:nvCxnSpPr>
              <p:cNvPr id="284" name="Straight Connector 283">
                <a:extLst>
                  <a:ext uri="{FF2B5EF4-FFF2-40B4-BE49-F238E27FC236}">
                    <a16:creationId xmlns:a16="http://schemas.microsoft.com/office/drawing/2014/main" id="{7E1BAA7D-063F-3731-BA52-3E4FC658CD05}"/>
                  </a:ext>
                </a:extLst>
              </p:cNvPr>
              <p:cNvCxnSpPr/>
              <p:nvPr/>
            </p:nvCxnSpPr>
            <p:spPr>
              <a:xfrm>
                <a:off x="2034073" y="1959428"/>
                <a:ext cx="0" cy="3600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E1ECDF9-DFC4-47E3-A1FB-F5D1E24108BF}"/>
                  </a:ext>
                </a:extLst>
              </p:cNvPr>
              <p:cNvCxnSpPr/>
              <p:nvPr/>
            </p:nvCxnSpPr>
            <p:spPr>
              <a:xfrm>
                <a:off x="1969325" y="197049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E03833C6-995F-9E1A-3EF4-36FDA27BCA30}"/>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17142014-E9B4-3712-4E2D-DD92F96816EB}"/>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1E65596-199D-0EC3-7FFE-EE8132802FF2}"/>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904F36DD-0B85-791E-733A-F6298A7396D7}"/>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092F266-371C-6492-6D6C-E5CB50A0D272}"/>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00117245-88C4-86D9-4014-89F1858C3A9A}"/>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93414AD-3B8F-2E1D-38A4-0F54EC3F94DC}"/>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BE69E90-EF2B-760D-906E-8151C5BBF7EB}"/>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7F303450-C171-A6FF-858E-6CBFF99B5B83}"/>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E4D5246-4374-96DC-2B54-97493C77CC2B}"/>
                  </a:ext>
                </a:extLst>
              </p:cNvPr>
              <p:cNvCxnSpPr/>
              <p:nvPr/>
            </p:nvCxnSpPr>
            <p:spPr>
              <a:xfrm>
                <a:off x="1969325" y="555321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7" name="Group 266">
              <a:extLst>
                <a:ext uri="{FF2B5EF4-FFF2-40B4-BE49-F238E27FC236}">
                  <a16:creationId xmlns:a16="http://schemas.microsoft.com/office/drawing/2014/main" id="{03283645-0D66-1435-368C-B3DBE8836DAA}"/>
                </a:ext>
              </a:extLst>
            </p:cNvPr>
            <p:cNvGrpSpPr/>
            <p:nvPr/>
          </p:nvGrpSpPr>
          <p:grpSpPr>
            <a:xfrm>
              <a:off x="1410907" y="1826422"/>
              <a:ext cx="551022" cy="1720403"/>
              <a:chOff x="1410907" y="1826422"/>
              <a:chExt cx="551022" cy="1720403"/>
            </a:xfrm>
          </p:grpSpPr>
          <p:sp>
            <p:nvSpPr>
              <p:cNvPr id="279" name="TextBox 278">
                <a:extLst>
                  <a:ext uri="{FF2B5EF4-FFF2-40B4-BE49-F238E27FC236}">
                    <a16:creationId xmlns:a16="http://schemas.microsoft.com/office/drawing/2014/main" id="{9CD744B3-78B5-C7F4-3942-4266D8EB6C21}"/>
                  </a:ext>
                </a:extLst>
              </p:cNvPr>
              <p:cNvSpPr txBox="1"/>
              <p:nvPr/>
            </p:nvSpPr>
            <p:spPr>
              <a:xfrm>
                <a:off x="1410907" y="1826422"/>
                <a:ext cx="551022" cy="297368"/>
              </a:xfrm>
              <a:prstGeom prst="rect">
                <a:avLst/>
              </a:prstGeom>
              <a:noFill/>
            </p:spPr>
            <p:txBody>
              <a:bodyPr wrap="none" lIns="36000" tIns="36000" rIns="36000" bIns="36000" rtlCol="0">
                <a:spAutoFit/>
              </a:bodyPr>
              <a:lstStyle/>
              <a:p>
                <a:pPr algn="r"/>
                <a:r>
                  <a:rPr lang="ja-JP" sz="1400">
                    <a:solidFill>
                      <a:schemeClr val="tx1"/>
                    </a:solidFill>
                  </a:rPr>
                  <a:t>100</a:t>
                </a:r>
              </a:p>
            </p:txBody>
          </p:sp>
          <p:sp>
            <p:nvSpPr>
              <p:cNvPr id="280" name="TextBox 279">
                <a:extLst>
                  <a:ext uri="{FF2B5EF4-FFF2-40B4-BE49-F238E27FC236}">
                    <a16:creationId xmlns:a16="http://schemas.microsoft.com/office/drawing/2014/main" id="{3FA191B3-06AA-1620-6EBD-E889208B4F32}"/>
                  </a:ext>
                </a:extLst>
              </p:cNvPr>
              <p:cNvSpPr txBox="1"/>
              <p:nvPr/>
            </p:nvSpPr>
            <p:spPr>
              <a:xfrm>
                <a:off x="1558575" y="2180752"/>
                <a:ext cx="403354" cy="297368"/>
              </a:xfrm>
              <a:prstGeom prst="rect">
                <a:avLst/>
              </a:prstGeom>
              <a:noFill/>
            </p:spPr>
            <p:txBody>
              <a:bodyPr wrap="none" lIns="36000" tIns="36000" rIns="36000" bIns="36000" rtlCol="0">
                <a:spAutoFit/>
              </a:bodyPr>
              <a:lstStyle/>
              <a:p>
                <a:pPr algn="r"/>
                <a:r>
                  <a:rPr lang="ja-JP" sz="1400">
                    <a:solidFill>
                      <a:schemeClr val="tx1"/>
                    </a:solidFill>
                  </a:rPr>
                  <a:t>80</a:t>
                </a:r>
              </a:p>
            </p:txBody>
          </p:sp>
          <p:sp>
            <p:nvSpPr>
              <p:cNvPr id="281" name="TextBox 280">
                <a:extLst>
                  <a:ext uri="{FF2B5EF4-FFF2-40B4-BE49-F238E27FC236}">
                    <a16:creationId xmlns:a16="http://schemas.microsoft.com/office/drawing/2014/main" id="{0CCCD265-CD0C-BDD2-BA4F-8C004E55A3A5}"/>
                  </a:ext>
                </a:extLst>
              </p:cNvPr>
              <p:cNvSpPr txBox="1"/>
              <p:nvPr/>
            </p:nvSpPr>
            <p:spPr>
              <a:xfrm>
                <a:off x="1558575" y="2535082"/>
                <a:ext cx="403354" cy="297368"/>
              </a:xfrm>
              <a:prstGeom prst="rect">
                <a:avLst/>
              </a:prstGeom>
              <a:noFill/>
            </p:spPr>
            <p:txBody>
              <a:bodyPr wrap="none" lIns="36000" tIns="36000" rIns="36000" bIns="36000" rtlCol="0">
                <a:spAutoFit/>
              </a:bodyPr>
              <a:lstStyle/>
              <a:p>
                <a:pPr algn="r"/>
                <a:r>
                  <a:rPr lang="ja-JP" sz="1400">
                    <a:solidFill>
                      <a:schemeClr val="tx1"/>
                    </a:solidFill>
                  </a:rPr>
                  <a:t>60</a:t>
                </a:r>
              </a:p>
            </p:txBody>
          </p:sp>
          <p:sp>
            <p:nvSpPr>
              <p:cNvPr id="282" name="TextBox 281">
                <a:extLst>
                  <a:ext uri="{FF2B5EF4-FFF2-40B4-BE49-F238E27FC236}">
                    <a16:creationId xmlns:a16="http://schemas.microsoft.com/office/drawing/2014/main" id="{1425DF2E-B15E-4BCB-B227-8C9DDD4DF44E}"/>
                  </a:ext>
                </a:extLst>
              </p:cNvPr>
              <p:cNvSpPr txBox="1"/>
              <p:nvPr/>
            </p:nvSpPr>
            <p:spPr>
              <a:xfrm>
                <a:off x="1558575" y="2895127"/>
                <a:ext cx="403354" cy="297368"/>
              </a:xfrm>
              <a:prstGeom prst="rect">
                <a:avLst/>
              </a:prstGeom>
              <a:noFill/>
            </p:spPr>
            <p:txBody>
              <a:bodyPr wrap="none" lIns="36000" tIns="36000" rIns="36000" bIns="36000" rtlCol="0">
                <a:spAutoFit/>
              </a:bodyPr>
              <a:lstStyle/>
              <a:p>
                <a:pPr algn="r"/>
                <a:r>
                  <a:rPr lang="ja-JP" sz="1400">
                    <a:solidFill>
                      <a:schemeClr val="tx1"/>
                    </a:solidFill>
                  </a:rPr>
                  <a:t>40</a:t>
                </a:r>
              </a:p>
            </p:txBody>
          </p:sp>
          <p:sp>
            <p:nvSpPr>
              <p:cNvPr id="283" name="TextBox 282">
                <a:extLst>
                  <a:ext uri="{FF2B5EF4-FFF2-40B4-BE49-F238E27FC236}">
                    <a16:creationId xmlns:a16="http://schemas.microsoft.com/office/drawing/2014/main" id="{BE1E484C-D8C2-2E1F-EAEA-B18CF417DF3E}"/>
                  </a:ext>
                </a:extLst>
              </p:cNvPr>
              <p:cNvSpPr txBox="1"/>
              <p:nvPr/>
            </p:nvSpPr>
            <p:spPr>
              <a:xfrm>
                <a:off x="1558575" y="3249457"/>
                <a:ext cx="403354" cy="297368"/>
              </a:xfrm>
              <a:prstGeom prst="rect">
                <a:avLst/>
              </a:prstGeom>
              <a:noFill/>
            </p:spPr>
            <p:txBody>
              <a:bodyPr wrap="none" lIns="36000" tIns="36000" rIns="36000" bIns="36000" rtlCol="0">
                <a:spAutoFit/>
              </a:bodyPr>
              <a:lstStyle/>
              <a:p>
                <a:pPr algn="r"/>
                <a:r>
                  <a:rPr lang="ja-JP" sz="1400">
                    <a:solidFill>
                      <a:schemeClr val="tx1"/>
                    </a:solidFill>
                  </a:rPr>
                  <a:t>20</a:t>
                </a:r>
              </a:p>
            </p:txBody>
          </p:sp>
        </p:grpSp>
        <p:sp>
          <p:nvSpPr>
            <p:cNvPr id="268" name="TextBox 267">
              <a:extLst>
                <a:ext uri="{FF2B5EF4-FFF2-40B4-BE49-F238E27FC236}">
                  <a16:creationId xmlns:a16="http://schemas.microsoft.com/office/drawing/2014/main" id="{E1069367-9450-BB46-1914-289349946CCF}"/>
                </a:ext>
              </a:extLst>
            </p:cNvPr>
            <p:cNvSpPr txBox="1"/>
            <p:nvPr/>
          </p:nvSpPr>
          <p:spPr>
            <a:xfrm>
              <a:off x="1706241" y="3607597"/>
              <a:ext cx="255689" cy="297368"/>
            </a:xfrm>
            <a:prstGeom prst="rect">
              <a:avLst/>
            </a:prstGeom>
            <a:noFill/>
          </p:spPr>
          <p:txBody>
            <a:bodyPr wrap="none" lIns="36000" tIns="36000" rIns="36000" bIns="36000" rtlCol="0">
              <a:spAutoFit/>
            </a:bodyPr>
            <a:lstStyle/>
            <a:p>
              <a:pPr algn="r"/>
              <a:r>
                <a:rPr lang="ja-JP" sz="1400">
                  <a:solidFill>
                    <a:schemeClr val="tx1"/>
                  </a:solidFill>
                </a:rPr>
                <a:t>0</a:t>
              </a:r>
            </a:p>
          </p:txBody>
        </p:sp>
        <p:grpSp>
          <p:nvGrpSpPr>
            <p:cNvPr id="269" name="Group 268">
              <a:extLst>
                <a:ext uri="{FF2B5EF4-FFF2-40B4-BE49-F238E27FC236}">
                  <a16:creationId xmlns:a16="http://schemas.microsoft.com/office/drawing/2014/main" id="{1B052AAC-2AA7-73CA-A9FE-31BBA3C5E99F}"/>
                </a:ext>
              </a:extLst>
            </p:cNvPr>
            <p:cNvGrpSpPr/>
            <p:nvPr/>
          </p:nvGrpSpPr>
          <p:grpSpPr>
            <a:xfrm>
              <a:off x="1263241" y="3979048"/>
              <a:ext cx="698688" cy="1720403"/>
              <a:chOff x="1263241" y="1826422"/>
              <a:chExt cx="698688" cy="1720403"/>
            </a:xfrm>
          </p:grpSpPr>
          <p:sp>
            <p:nvSpPr>
              <p:cNvPr id="274" name="TextBox 273">
                <a:extLst>
                  <a:ext uri="{FF2B5EF4-FFF2-40B4-BE49-F238E27FC236}">
                    <a16:creationId xmlns:a16="http://schemas.microsoft.com/office/drawing/2014/main" id="{7617A83B-CF4F-62AF-722D-8FD76EB92BC6}"/>
                  </a:ext>
                </a:extLst>
              </p:cNvPr>
              <p:cNvSpPr txBox="1"/>
              <p:nvPr/>
            </p:nvSpPr>
            <p:spPr>
              <a:xfrm>
                <a:off x="1410906" y="1826422"/>
                <a:ext cx="551023" cy="297368"/>
              </a:xfrm>
              <a:prstGeom prst="rect">
                <a:avLst/>
              </a:prstGeom>
              <a:noFill/>
            </p:spPr>
            <p:txBody>
              <a:bodyPr wrap="none" lIns="36000" tIns="36000" rIns="36000" bIns="36000" rtlCol="0">
                <a:spAutoFit/>
              </a:bodyPr>
              <a:lstStyle/>
              <a:p>
                <a:pPr algn="r"/>
                <a:r>
                  <a:rPr lang="ja-JP" sz="1400">
                    <a:solidFill>
                      <a:schemeClr val="tx1"/>
                    </a:solidFill>
                  </a:rPr>
                  <a:t>-20</a:t>
                </a:r>
              </a:p>
            </p:txBody>
          </p:sp>
          <p:sp>
            <p:nvSpPr>
              <p:cNvPr id="275" name="TextBox 274">
                <a:extLst>
                  <a:ext uri="{FF2B5EF4-FFF2-40B4-BE49-F238E27FC236}">
                    <a16:creationId xmlns:a16="http://schemas.microsoft.com/office/drawing/2014/main" id="{1D30942D-653E-4E99-510F-A18C76DD34CE}"/>
                  </a:ext>
                </a:extLst>
              </p:cNvPr>
              <p:cNvSpPr txBox="1"/>
              <p:nvPr/>
            </p:nvSpPr>
            <p:spPr>
              <a:xfrm>
                <a:off x="1410906" y="2180752"/>
                <a:ext cx="551023" cy="297368"/>
              </a:xfrm>
              <a:prstGeom prst="rect">
                <a:avLst/>
              </a:prstGeom>
              <a:noFill/>
            </p:spPr>
            <p:txBody>
              <a:bodyPr wrap="none" lIns="36000" tIns="36000" rIns="36000" bIns="36000" rtlCol="0">
                <a:spAutoFit/>
              </a:bodyPr>
              <a:lstStyle/>
              <a:p>
                <a:pPr algn="r"/>
                <a:r>
                  <a:rPr lang="ja-JP" sz="1400">
                    <a:solidFill>
                      <a:schemeClr val="tx1"/>
                    </a:solidFill>
                  </a:rPr>
                  <a:t>-40</a:t>
                </a:r>
              </a:p>
            </p:txBody>
          </p:sp>
          <p:sp>
            <p:nvSpPr>
              <p:cNvPr id="276" name="TextBox 275">
                <a:extLst>
                  <a:ext uri="{FF2B5EF4-FFF2-40B4-BE49-F238E27FC236}">
                    <a16:creationId xmlns:a16="http://schemas.microsoft.com/office/drawing/2014/main" id="{F60D64D8-DE3C-6AC1-FB5F-113DD8BA6147}"/>
                  </a:ext>
                </a:extLst>
              </p:cNvPr>
              <p:cNvSpPr txBox="1"/>
              <p:nvPr/>
            </p:nvSpPr>
            <p:spPr>
              <a:xfrm>
                <a:off x="1410906" y="2535082"/>
                <a:ext cx="551023" cy="297368"/>
              </a:xfrm>
              <a:prstGeom prst="rect">
                <a:avLst/>
              </a:prstGeom>
              <a:noFill/>
            </p:spPr>
            <p:txBody>
              <a:bodyPr wrap="none" lIns="36000" tIns="36000" rIns="36000" bIns="36000" rtlCol="0">
                <a:spAutoFit/>
              </a:bodyPr>
              <a:lstStyle/>
              <a:p>
                <a:pPr algn="r"/>
                <a:r>
                  <a:rPr lang="ja-JP" sz="1400">
                    <a:solidFill>
                      <a:schemeClr val="tx1"/>
                    </a:solidFill>
                  </a:rPr>
                  <a:t>-60</a:t>
                </a:r>
              </a:p>
            </p:txBody>
          </p:sp>
          <p:sp>
            <p:nvSpPr>
              <p:cNvPr id="277" name="TextBox 276">
                <a:extLst>
                  <a:ext uri="{FF2B5EF4-FFF2-40B4-BE49-F238E27FC236}">
                    <a16:creationId xmlns:a16="http://schemas.microsoft.com/office/drawing/2014/main" id="{D5CE99B3-0AC7-E6F3-AD74-1ED30BA52E16}"/>
                  </a:ext>
                </a:extLst>
              </p:cNvPr>
              <p:cNvSpPr txBox="1"/>
              <p:nvPr/>
            </p:nvSpPr>
            <p:spPr>
              <a:xfrm>
                <a:off x="1410906" y="2895127"/>
                <a:ext cx="551023" cy="297368"/>
              </a:xfrm>
              <a:prstGeom prst="rect">
                <a:avLst/>
              </a:prstGeom>
              <a:noFill/>
            </p:spPr>
            <p:txBody>
              <a:bodyPr wrap="none" lIns="36000" tIns="36000" rIns="36000" bIns="36000" rtlCol="0">
                <a:spAutoFit/>
              </a:bodyPr>
              <a:lstStyle/>
              <a:p>
                <a:pPr algn="r"/>
                <a:r>
                  <a:rPr lang="ja-JP" sz="1400">
                    <a:solidFill>
                      <a:schemeClr val="tx1"/>
                    </a:solidFill>
                  </a:rPr>
                  <a:t>-80</a:t>
                </a:r>
              </a:p>
            </p:txBody>
          </p:sp>
          <p:sp>
            <p:nvSpPr>
              <p:cNvPr id="278" name="TextBox 277">
                <a:extLst>
                  <a:ext uri="{FF2B5EF4-FFF2-40B4-BE49-F238E27FC236}">
                    <a16:creationId xmlns:a16="http://schemas.microsoft.com/office/drawing/2014/main" id="{B0E0645E-2F3F-F22F-930C-F7B18EEF98CF}"/>
                  </a:ext>
                </a:extLst>
              </p:cNvPr>
              <p:cNvSpPr txBox="1"/>
              <p:nvPr/>
            </p:nvSpPr>
            <p:spPr>
              <a:xfrm>
                <a:off x="1263241" y="3249457"/>
                <a:ext cx="698688" cy="297368"/>
              </a:xfrm>
              <a:prstGeom prst="rect">
                <a:avLst/>
              </a:prstGeom>
              <a:noFill/>
            </p:spPr>
            <p:txBody>
              <a:bodyPr wrap="none" lIns="36000" tIns="36000" rIns="36000" bIns="36000" rtlCol="0">
                <a:spAutoFit/>
              </a:bodyPr>
              <a:lstStyle/>
              <a:p>
                <a:pPr algn="r"/>
                <a:r>
                  <a:rPr lang="ja-JP" sz="1400">
                    <a:solidFill>
                      <a:schemeClr val="tx1"/>
                    </a:solidFill>
                  </a:rPr>
                  <a:t>-100</a:t>
                </a:r>
              </a:p>
            </p:txBody>
          </p:sp>
        </p:grpSp>
        <p:sp>
          <p:nvSpPr>
            <p:cNvPr id="270" name="TextBox 269">
              <a:extLst>
                <a:ext uri="{FF2B5EF4-FFF2-40B4-BE49-F238E27FC236}">
                  <a16:creationId xmlns:a16="http://schemas.microsoft.com/office/drawing/2014/main" id="{700BD4CA-DEB7-0E7E-C40D-6C572500E30B}"/>
                </a:ext>
              </a:extLst>
            </p:cNvPr>
            <p:cNvSpPr txBox="1"/>
            <p:nvPr/>
          </p:nvSpPr>
          <p:spPr>
            <a:xfrm rot="16200000">
              <a:off x="-563824" y="3508099"/>
              <a:ext cx="3433007" cy="457290"/>
            </a:xfrm>
            <a:prstGeom prst="rect">
              <a:avLst/>
            </a:prstGeom>
            <a:noFill/>
          </p:spPr>
          <p:txBody>
            <a:bodyPr wrap="none" rtlCol="0">
              <a:spAutoFit/>
            </a:bodyPr>
            <a:lstStyle/>
            <a:p>
              <a:pPr algn="ctr"/>
              <a:r>
                <a:rPr lang="ja-JP" sz="1400">
                  <a:solidFill>
                    <a:schemeClr val="tx1"/>
                  </a:solidFill>
                  <a:latin typeface="Arial" panose="020B0604020202020204" pitchFamily="34" charset="0"/>
                  <a:ea typeface="MS Mincho"/>
                  <a:cs typeface="Arial" panose="020B0604020202020204" pitchFamily="34" charset="0"/>
                </a:rPr>
                <a:t>ベースラインからの腫瘍の最大変化</a:t>
              </a:r>
            </a:p>
          </p:txBody>
        </p:sp>
        <p:cxnSp>
          <p:nvCxnSpPr>
            <p:cNvPr id="271" name="Straight Connector 270">
              <a:extLst>
                <a:ext uri="{FF2B5EF4-FFF2-40B4-BE49-F238E27FC236}">
                  <a16:creationId xmlns:a16="http://schemas.microsoft.com/office/drawing/2014/main" id="{98492FD5-5A27-FD32-DC06-7DCF62D65496}"/>
                </a:ext>
              </a:extLst>
            </p:cNvPr>
            <p:cNvCxnSpPr>
              <a:cxnSpLocks/>
            </p:cNvCxnSpPr>
            <p:nvPr/>
          </p:nvCxnSpPr>
          <p:spPr>
            <a:xfrm rot="5400000">
              <a:off x="5527726" y="2363347"/>
              <a:ext cx="0" cy="68813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A241C82F-4A34-81F9-1F50-4FD36E149E4D}"/>
                </a:ext>
              </a:extLst>
            </p:cNvPr>
            <p:cNvCxnSpPr/>
            <p:nvPr/>
          </p:nvCxnSpPr>
          <p:spPr>
            <a:xfrm>
              <a:off x="2034072" y="4287273"/>
              <a:ext cx="6881327"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05B70ACB-C14F-17E2-9E92-27B11B32EF2A}"/>
                </a:ext>
              </a:extLst>
            </p:cNvPr>
            <p:cNvCxnSpPr/>
            <p:nvPr/>
          </p:nvCxnSpPr>
          <p:spPr>
            <a:xfrm>
              <a:off x="2025482" y="3398534"/>
              <a:ext cx="6881327"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sp>
        <p:nvSpPr>
          <p:cNvPr id="296" name="Rectangle 295">
            <a:extLst>
              <a:ext uri="{FF2B5EF4-FFF2-40B4-BE49-F238E27FC236}">
                <a16:creationId xmlns:a16="http://schemas.microsoft.com/office/drawing/2014/main" id="{3A346077-B6EE-C520-85AE-26B9ADE18A68}"/>
              </a:ext>
            </a:extLst>
          </p:cNvPr>
          <p:cNvSpPr/>
          <p:nvPr/>
        </p:nvSpPr>
        <p:spPr>
          <a:xfrm>
            <a:off x="10036225" y="2229679"/>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7" name="Rectangle 296">
            <a:extLst>
              <a:ext uri="{FF2B5EF4-FFF2-40B4-BE49-F238E27FC236}">
                <a16:creationId xmlns:a16="http://schemas.microsoft.com/office/drawing/2014/main" id="{0556D633-F4A0-C75A-BE9F-862907E21D77}"/>
              </a:ext>
            </a:extLst>
          </p:cNvPr>
          <p:cNvSpPr/>
          <p:nvPr/>
        </p:nvSpPr>
        <p:spPr>
          <a:xfrm>
            <a:off x="10036225" y="2031064"/>
            <a:ext cx="360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8" name="TextBox 297">
            <a:extLst>
              <a:ext uri="{FF2B5EF4-FFF2-40B4-BE49-F238E27FC236}">
                <a16:creationId xmlns:a16="http://schemas.microsoft.com/office/drawing/2014/main" id="{C01ECAAA-51FA-A0BE-85B0-B1E5A8BB171D}"/>
              </a:ext>
            </a:extLst>
          </p:cNvPr>
          <p:cNvSpPr txBox="1"/>
          <p:nvPr/>
        </p:nvSpPr>
        <p:spPr>
          <a:xfrm flipH="1">
            <a:off x="10391905" y="1971009"/>
            <a:ext cx="599034" cy="292388"/>
          </a:xfrm>
          <a:prstGeom prst="rect">
            <a:avLst/>
          </a:prstGeom>
          <a:noFill/>
        </p:spPr>
        <p:txBody>
          <a:bodyPr wrap="square" rtlCol="0">
            <a:spAutoFit/>
          </a:bodyPr>
          <a:lstStyle/>
          <a:p>
            <a:r>
              <a:rPr lang="ja-JP" sz="1300">
                <a:solidFill>
                  <a:schemeClr val="tx1"/>
                </a:solidFill>
              </a:rPr>
              <a:t>CRC</a:t>
            </a:r>
          </a:p>
        </p:txBody>
      </p:sp>
      <p:sp>
        <p:nvSpPr>
          <p:cNvPr id="299" name="TextBox 298">
            <a:extLst>
              <a:ext uri="{FF2B5EF4-FFF2-40B4-BE49-F238E27FC236}">
                <a16:creationId xmlns:a16="http://schemas.microsoft.com/office/drawing/2014/main" id="{CA5EB276-C758-CF40-D63D-72CC1712F370}"/>
              </a:ext>
            </a:extLst>
          </p:cNvPr>
          <p:cNvSpPr txBox="1"/>
          <p:nvPr/>
        </p:nvSpPr>
        <p:spPr>
          <a:xfrm flipH="1">
            <a:off x="10391905" y="2170302"/>
            <a:ext cx="1520523" cy="292388"/>
          </a:xfrm>
          <a:prstGeom prst="rect">
            <a:avLst/>
          </a:prstGeom>
          <a:noFill/>
        </p:spPr>
        <p:txBody>
          <a:bodyPr wrap="square" rtlCol="0">
            <a:spAutoFit/>
          </a:bodyPr>
          <a:lstStyle/>
          <a:p>
            <a:r>
              <a:rPr lang="ja-JP" sz="1300">
                <a:solidFill>
                  <a:schemeClr val="tx1"/>
                </a:solidFill>
              </a:rPr>
              <a:t>EGA</a:t>
            </a:r>
          </a:p>
        </p:txBody>
      </p:sp>
      <p:sp>
        <p:nvSpPr>
          <p:cNvPr id="300" name="TextBox 299">
            <a:extLst>
              <a:ext uri="{FF2B5EF4-FFF2-40B4-BE49-F238E27FC236}">
                <a16:creationId xmlns:a16="http://schemas.microsoft.com/office/drawing/2014/main" id="{04F20BC0-C08F-C389-BD88-622D9A9F108C}"/>
              </a:ext>
            </a:extLst>
          </p:cNvPr>
          <p:cNvSpPr txBox="1"/>
          <p:nvPr/>
        </p:nvSpPr>
        <p:spPr>
          <a:xfrm rot="18600000">
            <a:off x="10984772" y="5913438"/>
            <a:ext cx="609710"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RF032</a:t>
            </a:r>
          </a:p>
        </p:txBody>
      </p:sp>
      <p:sp>
        <p:nvSpPr>
          <p:cNvPr id="301" name="TextBox 300">
            <a:extLst>
              <a:ext uri="{FF2B5EF4-FFF2-40B4-BE49-F238E27FC236}">
                <a16:creationId xmlns:a16="http://schemas.microsoft.com/office/drawing/2014/main" id="{779F2588-5BF5-9709-945F-C67ADF369B79}"/>
              </a:ext>
            </a:extLst>
          </p:cNvPr>
          <p:cNvSpPr txBox="1"/>
          <p:nvPr/>
        </p:nvSpPr>
        <p:spPr>
          <a:xfrm rot="18600000">
            <a:off x="11206317"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RM038</a:t>
            </a:r>
          </a:p>
        </p:txBody>
      </p:sp>
      <p:sp>
        <p:nvSpPr>
          <p:cNvPr id="302" name="TextBox 301">
            <a:extLst>
              <a:ext uri="{FF2B5EF4-FFF2-40B4-BE49-F238E27FC236}">
                <a16:creationId xmlns:a16="http://schemas.microsoft.com/office/drawing/2014/main" id="{F0203071-D2F2-B2A6-F4D2-13C9AAF97DB6}"/>
              </a:ext>
            </a:extLst>
          </p:cNvPr>
          <p:cNvSpPr txBox="1"/>
          <p:nvPr/>
        </p:nvSpPr>
        <p:spPr>
          <a:xfrm rot="18600000">
            <a:off x="10723396"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RM020</a:t>
            </a:r>
          </a:p>
        </p:txBody>
      </p:sp>
      <p:sp>
        <p:nvSpPr>
          <p:cNvPr id="303" name="TextBox 302">
            <a:extLst>
              <a:ext uri="{FF2B5EF4-FFF2-40B4-BE49-F238E27FC236}">
                <a16:creationId xmlns:a16="http://schemas.microsoft.com/office/drawing/2014/main" id="{D51445CF-164B-94F4-8E7A-39CC67C16249}"/>
              </a:ext>
            </a:extLst>
          </p:cNvPr>
          <p:cNvSpPr txBox="1"/>
          <p:nvPr/>
        </p:nvSpPr>
        <p:spPr>
          <a:xfrm rot="18600000">
            <a:off x="10485603"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RM034</a:t>
            </a:r>
          </a:p>
        </p:txBody>
      </p:sp>
      <p:sp>
        <p:nvSpPr>
          <p:cNvPr id="304" name="TextBox 303">
            <a:extLst>
              <a:ext uri="{FF2B5EF4-FFF2-40B4-BE49-F238E27FC236}">
                <a16:creationId xmlns:a16="http://schemas.microsoft.com/office/drawing/2014/main" id="{7F6A49D4-A809-F1F0-75CD-0640463C1269}"/>
              </a:ext>
            </a:extLst>
          </p:cNvPr>
          <p:cNvSpPr txBox="1"/>
          <p:nvPr/>
        </p:nvSpPr>
        <p:spPr>
          <a:xfrm rot="18600000">
            <a:off x="10247810"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RM035</a:t>
            </a:r>
          </a:p>
        </p:txBody>
      </p:sp>
      <p:sp>
        <p:nvSpPr>
          <p:cNvPr id="305" name="TextBox 304">
            <a:extLst>
              <a:ext uri="{FF2B5EF4-FFF2-40B4-BE49-F238E27FC236}">
                <a16:creationId xmlns:a16="http://schemas.microsoft.com/office/drawing/2014/main" id="{33B393F0-1E28-A617-FAD5-52868E9D3C1B}"/>
              </a:ext>
            </a:extLst>
          </p:cNvPr>
          <p:cNvSpPr txBox="1"/>
          <p:nvPr/>
        </p:nvSpPr>
        <p:spPr>
          <a:xfrm rot="18600000">
            <a:off x="10030055" y="5913438"/>
            <a:ext cx="609710"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RF022</a:t>
            </a:r>
          </a:p>
        </p:txBody>
      </p:sp>
      <p:sp>
        <p:nvSpPr>
          <p:cNvPr id="306" name="TextBox 305">
            <a:extLst>
              <a:ext uri="{FF2B5EF4-FFF2-40B4-BE49-F238E27FC236}">
                <a16:creationId xmlns:a16="http://schemas.microsoft.com/office/drawing/2014/main" id="{3FEF5FE5-F60E-332C-93AC-4FFA3810DDC1}"/>
              </a:ext>
            </a:extLst>
          </p:cNvPr>
          <p:cNvSpPr txBox="1"/>
          <p:nvPr/>
        </p:nvSpPr>
        <p:spPr>
          <a:xfrm rot="18600000">
            <a:off x="9772225"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RM023</a:t>
            </a:r>
          </a:p>
        </p:txBody>
      </p:sp>
      <p:sp>
        <p:nvSpPr>
          <p:cNvPr id="307" name="TextBox 306">
            <a:extLst>
              <a:ext uri="{FF2B5EF4-FFF2-40B4-BE49-F238E27FC236}">
                <a16:creationId xmlns:a16="http://schemas.microsoft.com/office/drawing/2014/main" id="{C86F6591-6E7D-B141-40E6-DD19F4B5E16B}"/>
              </a:ext>
            </a:extLst>
          </p:cNvPr>
          <p:cNvSpPr txBox="1"/>
          <p:nvPr/>
        </p:nvSpPr>
        <p:spPr>
          <a:xfrm rot="18600000">
            <a:off x="9534431"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RM028</a:t>
            </a:r>
          </a:p>
        </p:txBody>
      </p:sp>
      <p:sp>
        <p:nvSpPr>
          <p:cNvPr id="308" name="TextBox 307">
            <a:extLst>
              <a:ext uri="{FF2B5EF4-FFF2-40B4-BE49-F238E27FC236}">
                <a16:creationId xmlns:a16="http://schemas.microsoft.com/office/drawing/2014/main" id="{24C1BF79-E36A-10BA-D762-CB224363F5EF}"/>
              </a:ext>
            </a:extLst>
          </p:cNvPr>
          <p:cNvSpPr txBox="1"/>
          <p:nvPr/>
        </p:nvSpPr>
        <p:spPr>
          <a:xfrm rot="18600000">
            <a:off x="9296640"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RM013</a:t>
            </a:r>
          </a:p>
        </p:txBody>
      </p:sp>
      <p:sp>
        <p:nvSpPr>
          <p:cNvPr id="309" name="TextBox 308">
            <a:extLst>
              <a:ext uri="{FF2B5EF4-FFF2-40B4-BE49-F238E27FC236}">
                <a16:creationId xmlns:a16="http://schemas.microsoft.com/office/drawing/2014/main" id="{1B687664-D879-DBDA-31E8-D8947DAEE609}"/>
              </a:ext>
            </a:extLst>
          </p:cNvPr>
          <p:cNvSpPr txBox="1"/>
          <p:nvPr/>
        </p:nvSpPr>
        <p:spPr>
          <a:xfrm rot="18600000">
            <a:off x="9078884" y="5913438"/>
            <a:ext cx="609710"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RF029</a:t>
            </a:r>
          </a:p>
        </p:txBody>
      </p:sp>
      <p:sp>
        <p:nvSpPr>
          <p:cNvPr id="310" name="TextBox 309">
            <a:extLst>
              <a:ext uri="{FF2B5EF4-FFF2-40B4-BE49-F238E27FC236}">
                <a16:creationId xmlns:a16="http://schemas.microsoft.com/office/drawing/2014/main" id="{27A96220-6F91-B752-0F5D-D02833415A08}"/>
              </a:ext>
            </a:extLst>
          </p:cNvPr>
          <p:cNvSpPr txBox="1"/>
          <p:nvPr/>
        </p:nvSpPr>
        <p:spPr>
          <a:xfrm rot="18600000">
            <a:off x="8821055"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RM019</a:t>
            </a:r>
          </a:p>
        </p:txBody>
      </p:sp>
      <p:sp>
        <p:nvSpPr>
          <p:cNvPr id="311" name="TextBox 310">
            <a:extLst>
              <a:ext uri="{FF2B5EF4-FFF2-40B4-BE49-F238E27FC236}">
                <a16:creationId xmlns:a16="http://schemas.microsoft.com/office/drawing/2014/main" id="{84978BB1-5445-5E48-FAB5-D2A53B8B05E7}"/>
              </a:ext>
            </a:extLst>
          </p:cNvPr>
          <p:cNvSpPr txBox="1"/>
          <p:nvPr/>
        </p:nvSpPr>
        <p:spPr>
          <a:xfrm rot="18600000">
            <a:off x="8603299" y="5913438"/>
            <a:ext cx="609710"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RF012</a:t>
            </a:r>
          </a:p>
        </p:txBody>
      </p:sp>
      <p:sp>
        <p:nvSpPr>
          <p:cNvPr id="312" name="TextBox 311">
            <a:extLst>
              <a:ext uri="{FF2B5EF4-FFF2-40B4-BE49-F238E27FC236}">
                <a16:creationId xmlns:a16="http://schemas.microsoft.com/office/drawing/2014/main" id="{EBC8C500-5AF7-D035-906A-293E6EB3A4A1}"/>
              </a:ext>
            </a:extLst>
          </p:cNvPr>
          <p:cNvSpPr txBox="1"/>
          <p:nvPr/>
        </p:nvSpPr>
        <p:spPr>
          <a:xfrm rot="18600000">
            <a:off x="8365506" y="5913438"/>
            <a:ext cx="609710"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RF018</a:t>
            </a:r>
          </a:p>
        </p:txBody>
      </p:sp>
      <p:sp>
        <p:nvSpPr>
          <p:cNvPr id="313" name="TextBox 312">
            <a:extLst>
              <a:ext uri="{FF2B5EF4-FFF2-40B4-BE49-F238E27FC236}">
                <a16:creationId xmlns:a16="http://schemas.microsoft.com/office/drawing/2014/main" id="{34D7273B-7726-59B5-10FE-5FE60F2F016A}"/>
              </a:ext>
            </a:extLst>
          </p:cNvPr>
          <p:cNvSpPr txBox="1"/>
          <p:nvPr/>
        </p:nvSpPr>
        <p:spPr>
          <a:xfrm rot="18600000">
            <a:off x="8107676"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RM024</a:t>
            </a:r>
          </a:p>
        </p:txBody>
      </p:sp>
      <p:sp>
        <p:nvSpPr>
          <p:cNvPr id="314" name="TextBox 313">
            <a:extLst>
              <a:ext uri="{FF2B5EF4-FFF2-40B4-BE49-F238E27FC236}">
                <a16:creationId xmlns:a16="http://schemas.microsoft.com/office/drawing/2014/main" id="{10B2B9EF-7F69-354D-D52D-9812D5080967}"/>
              </a:ext>
            </a:extLst>
          </p:cNvPr>
          <p:cNvSpPr txBox="1"/>
          <p:nvPr/>
        </p:nvSpPr>
        <p:spPr>
          <a:xfrm rot="18600000">
            <a:off x="7889920" y="5913438"/>
            <a:ext cx="609710"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RF039</a:t>
            </a:r>
          </a:p>
        </p:txBody>
      </p:sp>
      <p:sp>
        <p:nvSpPr>
          <p:cNvPr id="315" name="TextBox 314">
            <a:extLst>
              <a:ext uri="{FF2B5EF4-FFF2-40B4-BE49-F238E27FC236}">
                <a16:creationId xmlns:a16="http://schemas.microsoft.com/office/drawing/2014/main" id="{6CE74511-AAE9-B0BA-8C5A-EE3341EB7D3C}"/>
              </a:ext>
            </a:extLst>
          </p:cNvPr>
          <p:cNvSpPr txBox="1"/>
          <p:nvPr/>
        </p:nvSpPr>
        <p:spPr>
          <a:xfrm rot="18600000">
            <a:off x="7632091"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RM030</a:t>
            </a:r>
          </a:p>
        </p:txBody>
      </p:sp>
      <p:sp>
        <p:nvSpPr>
          <p:cNvPr id="316" name="TextBox 315">
            <a:extLst>
              <a:ext uri="{FF2B5EF4-FFF2-40B4-BE49-F238E27FC236}">
                <a16:creationId xmlns:a16="http://schemas.microsoft.com/office/drawing/2014/main" id="{49B2D0F7-F3BC-5CB0-9791-D0AA2EF5A307}"/>
              </a:ext>
            </a:extLst>
          </p:cNvPr>
          <p:cNvSpPr txBox="1"/>
          <p:nvPr/>
        </p:nvSpPr>
        <p:spPr>
          <a:xfrm rot="18600000">
            <a:off x="7394298" y="5913438"/>
            <a:ext cx="64978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RM027</a:t>
            </a:r>
          </a:p>
        </p:txBody>
      </p:sp>
      <p:sp>
        <p:nvSpPr>
          <p:cNvPr id="317" name="TextBox 316">
            <a:extLst>
              <a:ext uri="{FF2B5EF4-FFF2-40B4-BE49-F238E27FC236}">
                <a16:creationId xmlns:a16="http://schemas.microsoft.com/office/drawing/2014/main" id="{B41FE150-5F35-3D60-4DE6-B9250EF42C4C}"/>
              </a:ext>
            </a:extLst>
          </p:cNvPr>
          <p:cNvSpPr txBox="1"/>
          <p:nvPr/>
        </p:nvSpPr>
        <p:spPr>
          <a:xfrm rot="18600000">
            <a:off x="7176544" y="5913438"/>
            <a:ext cx="609710"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RF018</a:t>
            </a:r>
          </a:p>
        </p:txBody>
      </p:sp>
      <p:grpSp>
        <p:nvGrpSpPr>
          <p:cNvPr id="318" name="Group 317">
            <a:extLst>
              <a:ext uri="{FF2B5EF4-FFF2-40B4-BE49-F238E27FC236}">
                <a16:creationId xmlns:a16="http://schemas.microsoft.com/office/drawing/2014/main" id="{C2120092-C37F-8A44-6476-9B15B2F26ADA}"/>
              </a:ext>
            </a:extLst>
          </p:cNvPr>
          <p:cNvGrpSpPr/>
          <p:nvPr/>
        </p:nvGrpSpPr>
        <p:grpSpPr>
          <a:xfrm>
            <a:off x="7332504" y="5682178"/>
            <a:ext cx="4287603" cy="72000"/>
            <a:chOff x="7332504" y="5808643"/>
            <a:chExt cx="4287603" cy="72000"/>
          </a:xfrm>
        </p:grpSpPr>
        <p:sp>
          <p:nvSpPr>
            <p:cNvPr id="319" name="Line 19">
              <a:extLst>
                <a:ext uri="{FF2B5EF4-FFF2-40B4-BE49-F238E27FC236}">
                  <a16:creationId xmlns:a16="http://schemas.microsoft.com/office/drawing/2014/main" id="{5037BBB8-B14A-EE5E-94D7-1231A84F08CA}"/>
                </a:ext>
              </a:extLst>
            </p:cNvPr>
            <p:cNvSpPr>
              <a:spLocks noChangeShapeType="1"/>
            </p:cNvSpPr>
            <p:nvPr/>
          </p:nvSpPr>
          <p:spPr bwMode="auto">
            <a:xfrm>
              <a:off x="11620107"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320" name="Line 21">
              <a:extLst>
                <a:ext uri="{FF2B5EF4-FFF2-40B4-BE49-F238E27FC236}">
                  <a16:creationId xmlns:a16="http://schemas.microsoft.com/office/drawing/2014/main" id="{10B29E7C-4A8E-FB77-5148-BBB0F855DFEA}"/>
                </a:ext>
              </a:extLst>
            </p:cNvPr>
            <p:cNvSpPr>
              <a:spLocks noChangeShapeType="1"/>
            </p:cNvSpPr>
            <p:nvPr/>
          </p:nvSpPr>
          <p:spPr bwMode="auto">
            <a:xfrm>
              <a:off x="11378526"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1" name="Line 21">
              <a:extLst>
                <a:ext uri="{FF2B5EF4-FFF2-40B4-BE49-F238E27FC236}">
                  <a16:creationId xmlns:a16="http://schemas.microsoft.com/office/drawing/2014/main" id="{7AB29081-89EE-1634-4162-24AC7CE5FFDB}"/>
                </a:ext>
              </a:extLst>
            </p:cNvPr>
            <p:cNvSpPr>
              <a:spLocks noChangeShapeType="1"/>
            </p:cNvSpPr>
            <p:nvPr/>
          </p:nvSpPr>
          <p:spPr bwMode="auto">
            <a:xfrm>
              <a:off x="11139157"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2" name="Line 21">
              <a:extLst>
                <a:ext uri="{FF2B5EF4-FFF2-40B4-BE49-F238E27FC236}">
                  <a16:creationId xmlns:a16="http://schemas.microsoft.com/office/drawing/2014/main" id="{5C9F1D0E-B5A9-F87F-1CDF-7D9119F938F5}"/>
                </a:ext>
              </a:extLst>
            </p:cNvPr>
            <p:cNvSpPr>
              <a:spLocks noChangeShapeType="1"/>
            </p:cNvSpPr>
            <p:nvPr/>
          </p:nvSpPr>
          <p:spPr bwMode="auto">
            <a:xfrm>
              <a:off x="10901364"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3" name="Line 21">
              <a:extLst>
                <a:ext uri="{FF2B5EF4-FFF2-40B4-BE49-F238E27FC236}">
                  <a16:creationId xmlns:a16="http://schemas.microsoft.com/office/drawing/2014/main" id="{E5637386-2A7B-C2E7-8C62-E7D5F46C5A43}"/>
                </a:ext>
              </a:extLst>
            </p:cNvPr>
            <p:cNvSpPr>
              <a:spLocks noChangeShapeType="1"/>
            </p:cNvSpPr>
            <p:nvPr/>
          </p:nvSpPr>
          <p:spPr bwMode="auto">
            <a:xfrm>
              <a:off x="10663571"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4" name="Line 21">
              <a:extLst>
                <a:ext uri="{FF2B5EF4-FFF2-40B4-BE49-F238E27FC236}">
                  <a16:creationId xmlns:a16="http://schemas.microsoft.com/office/drawing/2014/main" id="{36EBB72E-A7BE-630C-6F39-F54325828A65}"/>
                </a:ext>
              </a:extLst>
            </p:cNvPr>
            <p:cNvSpPr>
              <a:spLocks noChangeShapeType="1"/>
            </p:cNvSpPr>
            <p:nvPr/>
          </p:nvSpPr>
          <p:spPr bwMode="auto">
            <a:xfrm>
              <a:off x="10425778"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5" name="Line 21">
              <a:extLst>
                <a:ext uri="{FF2B5EF4-FFF2-40B4-BE49-F238E27FC236}">
                  <a16:creationId xmlns:a16="http://schemas.microsoft.com/office/drawing/2014/main" id="{DBBBC62B-0E95-90BF-7AAC-55EDBC5D389C}"/>
                </a:ext>
              </a:extLst>
            </p:cNvPr>
            <p:cNvSpPr>
              <a:spLocks noChangeShapeType="1"/>
            </p:cNvSpPr>
            <p:nvPr/>
          </p:nvSpPr>
          <p:spPr bwMode="auto">
            <a:xfrm>
              <a:off x="10187986"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6" name="Line 21">
              <a:extLst>
                <a:ext uri="{FF2B5EF4-FFF2-40B4-BE49-F238E27FC236}">
                  <a16:creationId xmlns:a16="http://schemas.microsoft.com/office/drawing/2014/main" id="{B0CA5703-3964-AF05-E4BA-68705B8317AF}"/>
                </a:ext>
              </a:extLst>
            </p:cNvPr>
            <p:cNvSpPr>
              <a:spLocks noChangeShapeType="1"/>
            </p:cNvSpPr>
            <p:nvPr/>
          </p:nvSpPr>
          <p:spPr bwMode="auto">
            <a:xfrm>
              <a:off x="9950192"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7" name="Line 21">
              <a:extLst>
                <a:ext uri="{FF2B5EF4-FFF2-40B4-BE49-F238E27FC236}">
                  <a16:creationId xmlns:a16="http://schemas.microsoft.com/office/drawing/2014/main" id="{78DD294B-0545-275F-3C1E-9FE676697ED8}"/>
                </a:ext>
              </a:extLst>
            </p:cNvPr>
            <p:cNvSpPr>
              <a:spLocks noChangeShapeType="1"/>
            </p:cNvSpPr>
            <p:nvPr/>
          </p:nvSpPr>
          <p:spPr bwMode="auto">
            <a:xfrm>
              <a:off x="9712400"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8" name="Line 21">
              <a:extLst>
                <a:ext uri="{FF2B5EF4-FFF2-40B4-BE49-F238E27FC236}">
                  <a16:creationId xmlns:a16="http://schemas.microsoft.com/office/drawing/2014/main" id="{198F3064-E69C-56D9-FF63-E0B3C8CA695E}"/>
                </a:ext>
              </a:extLst>
            </p:cNvPr>
            <p:cNvSpPr>
              <a:spLocks noChangeShapeType="1"/>
            </p:cNvSpPr>
            <p:nvPr/>
          </p:nvSpPr>
          <p:spPr bwMode="auto">
            <a:xfrm>
              <a:off x="9474608"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9" name="Line 21">
              <a:extLst>
                <a:ext uri="{FF2B5EF4-FFF2-40B4-BE49-F238E27FC236}">
                  <a16:creationId xmlns:a16="http://schemas.microsoft.com/office/drawing/2014/main" id="{C380E2FB-D665-A833-7E7D-F50EE462716E}"/>
                </a:ext>
              </a:extLst>
            </p:cNvPr>
            <p:cNvSpPr>
              <a:spLocks noChangeShapeType="1"/>
            </p:cNvSpPr>
            <p:nvPr/>
          </p:nvSpPr>
          <p:spPr bwMode="auto">
            <a:xfrm>
              <a:off x="9236815"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0" name="Line 21">
              <a:extLst>
                <a:ext uri="{FF2B5EF4-FFF2-40B4-BE49-F238E27FC236}">
                  <a16:creationId xmlns:a16="http://schemas.microsoft.com/office/drawing/2014/main" id="{A385F3CC-2AC2-A1AD-7356-43EA4642E6B4}"/>
                </a:ext>
              </a:extLst>
            </p:cNvPr>
            <p:cNvSpPr>
              <a:spLocks noChangeShapeType="1"/>
            </p:cNvSpPr>
            <p:nvPr/>
          </p:nvSpPr>
          <p:spPr bwMode="auto">
            <a:xfrm>
              <a:off x="8999022"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1" name="Line 21">
              <a:extLst>
                <a:ext uri="{FF2B5EF4-FFF2-40B4-BE49-F238E27FC236}">
                  <a16:creationId xmlns:a16="http://schemas.microsoft.com/office/drawing/2014/main" id="{23292BE0-3EC9-07E2-5AF4-9AC01E520417}"/>
                </a:ext>
              </a:extLst>
            </p:cNvPr>
            <p:cNvSpPr>
              <a:spLocks noChangeShapeType="1"/>
            </p:cNvSpPr>
            <p:nvPr/>
          </p:nvSpPr>
          <p:spPr bwMode="auto">
            <a:xfrm>
              <a:off x="8761229"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2" name="Line 21">
              <a:extLst>
                <a:ext uri="{FF2B5EF4-FFF2-40B4-BE49-F238E27FC236}">
                  <a16:creationId xmlns:a16="http://schemas.microsoft.com/office/drawing/2014/main" id="{8D064CA5-8738-73B7-B0C0-ADA5D56FF362}"/>
                </a:ext>
              </a:extLst>
            </p:cNvPr>
            <p:cNvSpPr>
              <a:spLocks noChangeShapeType="1"/>
            </p:cNvSpPr>
            <p:nvPr/>
          </p:nvSpPr>
          <p:spPr bwMode="auto">
            <a:xfrm>
              <a:off x="8523437"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3" name="Line 21">
              <a:extLst>
                <a:ext uri="{FF2B5EF4-FFF2-40B4-BE49-F238E27FC236}">
                  <a16:creationId xmlns:a16="http://schemas.microsoft.com/office/drawing/2014/main" id="{F69A0E7B-606C-063B-4383-8E7625A954B2}"/>
                </a:ext>
              </a:extLst>
            </p:cNvPr>
            <p:cNvSpPr>
              <a:spLocks noChangeShapeType="1"/>
            </p:cNvSpPr>
            <p:nvPr/>
          </p:nvSpPr>
          <p:spPr bwMode="auto">
            <a:xfrm>
              <a:off x="8285644"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4" name="Line 21">
              <a:extLst>
                <a:ext uri="{FF2B5EF4-FFF2-40B4-BE49-F238E27FC236}">
                  <a16:creationId xmlns:a16="http://schemas.microsoft.com/office/drawing/2014/main" id="{7C97A1E8-2216-5713-6861-5639B7DDB835}"/>
                </a:ext>
              </a:extLst>
            </p:cNvPr>
            <p:cNvSpPr>
              <a:spLocks noChangeShapeType="1"/>
            </p:cNvSpPr>
            <p:nvPr/>
          </p:nvSpPr>
          <p:spPr bwMode="auto">
            <a:xfrm>
              <a:off x="8047851"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5" name="Line 21">
              <a:extLst>
                <a:ext uri="{FF2B5EF4-FFF2-40B4-BE49-F238E27FC236}">
                  <a16:creationId xmlns:a16="http://schemas.microsoft.com/office/drawing/2014/main" id="{5140C49C-07AE-DB21-B530-5918618972EC}"/>
                </a:ext>
              </a:extLst>
            </p:cNvPr>
            <p:cNvSpPr>
              <a:spLocks noChangeShapeType="1"/>
            </p:cNvSpPr>
            <p:nvPr/>
          </p:nvSpPr>
          <p:spPr bwMode="auto">
            <a:xfrm>
              <a:off x="7810058"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6" name="Line 21">
              <a:extLst>
                <a:ext uri="{FF2B5EF4-FFF2-40B4-BE49-F238E27FC236}">
                  <a16:creationId xmlns:a16="http://schemas.microsoft.com/office/drawing/2014/main" id="{A152E4C0-EBBB-5213-CD57-37003861BC55}"/>
                </a:ext>
              </a:extLst>
            </p:cNvPr>
            <p:cNvSpPr>
              <a:spLocks noChangeShapeType="1"/>
            </p:cNvSpPr>
            <p:nvPr/>
          </p:nvSpPr>
          <p:spPr bwMode="auto">
            <a:xfrm>
              <a:off x="7572266"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7" name="Line 21">
              <a:extLst>
                <a:ext uri="{FF2B5EF4-FFF2-40B4-BE49-F238E27FC236}">
                  <a16:creationId xmlns:a16="http://schemas.microsoft.com/office/drawing/2014/main" id="{35E1A4F2-CD69-AF91-79FD-053C547B2F9D}"/>
                </a:ext>
              </a:extLst>
            </p:cNvPr>
            <p:cNvSpPr>
              <a:spLocks noChangeShapeType="1"/>
            </p:cNvSpPr>
            <p:nvPr/>
          </p:nvSpPr>
          <p:spPr bwMode="auto">
            <a:xfrm>
              <a:off x="7332504"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grpSp>
      <p:sp>
        <p:nvSpPr>
          <p:cNvPr id="338" name="TextBox 337">
            <a:extLst>
              <a:ext uri="{FF2B5EF4-FFF2-40B4-BE49-F238E27FC236}">
                <a16:creationId xmlns:a16="http://schemas.microsoft.com/office/drawing/2014/main" id="{D7029616-CBAE-2708-77B7-304286D1F6BD}"/>
              </a:ext>
            </a:extLst>
          </p:cNvPr>
          <p:cNvSpPr txBox="1"/>
          <p:nvPr/>
        </p:nvSpPr>
        <p:spPr>
          <a:xfrm rot="18600000">
            <a:off x="6928331" y="5913438"/>
            <a:ext cx="630549"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CH001</a:t>
            </a:r>
          </a:p>
        </p:txBody>
      </p:sp>
      <p:sp>
        <p:nvSpPr>
          <p:cNvPr id="339" name="Rectangle 338">
            <a:extLst>
              <a:ext uri="{FF2B5EF4-FFF2-40B4-BE49-F238E27FC236}">
                <a16:creationId xmlns:a16="http://schemas.microsoft.com/office/drawing/2014/main" id="{AA166C99-148E-A4A1-6EF0-D38B4D939EA4}"/>
              </a:ext>
            </a:extLst>
          </p:cNvPr>
          <p:cNvSpPr/>
          <p:nvPr/>
        </p:nvSpPr>
        <p:spPr>
          <a:xfrm rot="10800000">
            <a:off x="9829802" y="3582258"/>
            <a:ext cx="185057"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0" name="TextBox 339">
            <a:extLst>
              <a:ext uri="{FF2B5EF4-FFF2-40B4-BE49-F238E27FC236}">
                <a16:creationId xmlns:a16="http://schemas.microsoft.com/office/drawing/2014/main" id="{3F273DA4-0369-B324-F82C-DE463DD271AF}"/>
              </a:ext>
            </a:extLst>
          </p:cNvPr>
          <p:cNvSpPr txBox="1"/>
          <p:nvPr/>
        </p:nvSpPr>
        <p:spPr>
          <a:xfrm>
            <a:off x="7184571" y="1905000"/>
            <a:ext cx="274434" cy="369332"/>
          </a:xfrm>
          <a:prstGeom prst="rect">
            <a:avLst/>
          </a:prstGeom>
          <a:noFill/>
        </p:spPr>
        <p:txBody>
          <a:bodyPr wrap="none" rtlCol="0">
            <a:spAutoFit/>
          </a:bodyPr>
          <a:lstStyle/>
          <a:p>
            <a:r>
              <a:rPr lang="ja-JP">
                <a:solidFill>
                  <a:schemeClr val="tx1"/>
                </a:solidFill>
              </a:rPr>
              <a:t>*</a:t>
            </a:r>
          </a:p>
        </p:txBody>
      </p:sp>
      <p:sp>
        <p:nvSpPr>
          <p:cNvPr id="341" name="TextBox 340">
            <a:extLst>
              <a:ext uri="{FF2B5EF4-FFF2-40B4-BE49-F238E27FC236}">
                <a16:creationId xmlns:a16="http://schemas.microsoft.com/office/drawing/2014/main" id="{4F901CA8-0B13-B971-9E2A-ECB95805E0CD}"/>
              </a:ext>
            </a:extLst>
          </p:cNvPr>
          <p:cNvSpPr txBox="1"/>
          <p:nvPr/>
        </p:nvSpPr>
        <p:spPr>
          <a:xfrm>
            <a:off x="7892142" y="2639785"/>
            <a:ext cx="274434" cy="369332"/>
          </a:xfrm>
          <a:prstGeom prst="rect">
            <a:avLst/>
          </a:prstGeom>
          <a:noFill/>
        </p:spPr>
        <p:txBody>
          <a:bodyPr wrap="none" rtlCol="0">
            <a:spAutoFit/>
          </a:bodyPr>
          <a:lstStyle/>
          <a:p>
            <a:r>
              <a:rPr lang="ja-JP">
                <a:solidFill>
                  <a:schemeClr val="tx1"/>
                </a:solidFill>
              </a:rPr>
              <a:t>*</a:t>
            </a:r>
          </a:p>
        </p:txBody>
      </p:sp>
      <p:sp>
        <p:nvSpPr>
          <p:cNvPr id="342" name="TextBox 341">
            <a:extLst>
              <a:ext uri="{FF2B5EF4-FFF2-40B4-BE49-F238E27FC236}">
                <a16:creationId xmlns:a16="http://schemas.microsoft.com/office/drawing/2014/main" id="{E206F7E9-A9C6-71BA-5649-23C18DA9B984}"/>
              </a:ext>
            </a:extLst>
          </p:cNvPr>
          <p:cNvSpPr txBox="1"/>
          <p:nvPr/>
        </p:nvSpPr>
        <p:spPr>
          <a:xfrm>
            <a:off x="8381999" y="2759527"/>
            <a:ext cx="274434" cy="369332"/>
          </a:xfrm>
          <a:prstGeom prst="rect">
            <a:avLst/>
          </a:prstGeom>
          <a:noFill/>
        </p:spPr>
        <p:txBody>
          <a:bodyPr wrap="none" rtlCol="0">
            <a:spAutoFit/>
          </a:bodyPr>
          <a:lstStyle/>
          <a:p>
            <a:r>
              <a:rPr lang="ja-JP">
                <a:solidFill>
                  <a:schemeClr val="tx1"/>
                </a:solidFill>
              </a:rPr>
              <a:t>*</a:t>
            </a:r>
          </a:p>
        </p:txBody>
      </p:sp>
      <p:sp>
        <p:nvSpPr>
          <p:cNvPr id="343" name="TextBox 342">
            <a:extLst>
              <a:ext uri="{FF2B5EF4-FFF2-40B4-BE49-F238E27FC236}">
                <a16:creationId xmlns:a16="http://schemas.microsoft.com/office/drawing/2014/main" id="{585EB80F-0AA5-4E25-111F-D8102B3A5342}"/>
              </a:ext>
            </a:extLst>
          </p:cNvPr>
          <p:cNvSpPr txBox="1"/>
          <p:nvPr/>
        </p:nvSpPr>
        <p:spPr>
          <a:xfrm>
            <a:off x="10978242" y="4697184"/>
            <a:ext cx="274434" cy="369332"/>
          </a:xfrm>
          <a:prstGeom prst="rect">
            <a:avLst/>
          </a:prstGeom>
          <a:noFill/>
        </p:spPr>
        <p:txBody>
          <a:bodyPr wrap="none" rtlCol="0">
            <a:spAutoFit/>
          </a:bodyPr>
          <a:lstStyle/>
          <a:p>
            <a:r>
              <a:rPr lang="ja-JP">
                <a:solidFill>
                  <a:schemeClr val="tx1"/>
                </a:solidFill>
              </a:rPr>
              <a:t>*</a:t>
            </a:r>
          </a:p>
        </p:txBody>
      </p:sp>
      <p:sp>
        <p:nvSpPr>
          <p:cNvPr id="344" name="TextBox 343">
            <a:extLst>
              <a:ext uri="{FF2B5EF4-FFF2-40B4-BE49-F238E27FC236}">
                <a16:creationId xmlns:a16="http://schemas.microsoft.com/office/drawing/2014/main" id="{3472C221-8FBC-D856-158A-DD3C411816AA}"/>
              </a:ext>
            </a:extLst>
          </p:cNvPr>
          <p:cNvSpPr txBox="1"/>
          <p:nvPr/>
        </p:nvSpPr>
        <p:spPr>
          <a:xfrm>
            <a:off x="11473543" y="5431971"/>
            <a:ext cx="274434" cy="369332"/>
          </a:xfrm>
          <a:prstGeom prst="rect">
            <a:avLst/>
          </a:prstGeom>
          <a:noFill/>
        </p:spPr>
        <p:txBody>
          <a:bodyPr wrap="none" rtlCol="0">
            <a:spAutoFit/>
          </a:bodyPr>
          <a:lstStyle/>
          <a:p>
            <a:r>
              <a:rPr lang="ja-JP">
                <a:solidFill>
                  <a:schemeClr val="tx1"/>
                </a:solidFill>
              </a:rPr>
              <a:t>*</a:t>
            </a:r>
          </a:p>
        </p:txBody>
      </p:sp>
      <p:sp>
        <p:nvSpPr>
          <p:cNvPr id="345" name="Freeform 21">
            <a:extLst>
              <a:ext uri="{FF2B5EF4-FFF2-40B4-BE49-F238E27FC236}">
                <a16:creationId xmlns:a16="http://schemas.microsoft.com/office/drawing/2014/main" id="{521A04BB-A63E-0435-A7F6-011CDF1A9D04}"/>
              </a:ext>
            </a:extLst>
          </p:cNvPr>
          <p:cNvSpPr>
            <a:spLocks/>
          </p:cNvSpPr>
          <p:nvPr/>
        </p:nvSpPr>
        <p:spPr bwMode="auto">
          <a:xfrm>
            <a:off x="1375558" y="2186609"/>
            <a:ext cx="4538225" cy="37669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346" name="Rectangle 345"/>
          <p:cNvSpPr/>
          <p:nvPr/>
        </p:nvSpPr>
        <p:spPr>
          <a:xfrm>
            <a:off x="7162812" y="5374349"/>
            <a:ext cx="1981633" cy="276999"/>
          </a:xfrm>
          <a:prstGeom prst="rect">
            <a:avLst/>
          </a:prstGeom>
        </p:spPr>
        <p:txBody>
          <a:bodyPr wrap="none">
            <a:spAutoFit/>
          </a:bodyPr>
          <a:lstStyle/>
          <a:p>
            <a:r>
              <a:rPr lang="ja-JP" sz="1200">
                <a:solidFill>
                  <a:schemeClr val="tx1"/>
                </a:solidFill>
              </a:rPr>
              <a:t>*CPS ≥5 (使用可能な場合)</a:t>
            </a:r>
          </a:p>
        </p:txBody>
      </p:sp>
    </p:spTree>
    <p:extLst>
      <p:ext uri="{BB962C8B-B14F-4D97-AF65-F5344CB8AC3E}">
        <p14:creationId xmlns:p14="http://schemas.microsoft.com/office/powerpoint/2010/main" val="382763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33239" cy="807720"/>
          </a:xfrm>
        </p:spPr>
        <p:txBody>
          <a:bodyPr/>
          <a:lstStyle/>
          <a:p>
            <a:r>
              <a:rPr lang="ja-JP" dirty="0"/>
              <a:t>PD-2：EMERGE：進行性ミスマッチ修復良好食道胃および結腸直腸腺癌の前治療のある患者におけるドマチノスタット＋アベルマブ併用投与を検討する多施設共同非ランダム化単群第II相試験 – Slater S、et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30000"/>
              </a:spcBef>
              <a:buNone/>
            </a:pPr>
            <a:r>
              <a:rPr lang="ja-JP" b="1"/>
              <a:t>結論</a:t>
            </a:r>
          </a:p>
          <a:p>
            <a:r>
              <a:rPr lang="ja-JP" b="1"/>
              <a:t>食道胃接合部腺癌の患者において、ドマチノスタット＋アベルマブは管理可能な安全性プロファイルを有する一定の抗腫瘍活性を示したが、CRC患者においては反応が見られなかった。その後、ドマチノスタットの開発は中止されている</a:t>
            </a:r>
          </a:p>
        </p:txBody>
      </p:sp>
      <p:sp>
        <p:nvSpPr>
          <p:cNvPr id="23" name="Text Placeholder 4"/>
          <p:cNvSpPr>
            <a:spLocks noGrp="1"/>
          </p:cNvSpPr>
          <p:nvPr>
            <p:ph type="body" sz="quarter" idx="11"/>
          </p:nvPr>
        </p:nvSpPr>
        <p:spPr>
          <a:xfrm>
            <a:off x="6197601" y="6096001"/>
            <a:ext cx="5507567" cy="487363"/>
          </a:xfrm>
        </p:spPr>
        <p:txBody>
          <a:bodyPr/>
          <a:lstStyle/>
          <a:p>
            <a:r>
              <a:rPr lang="ja-JP"/>
              <a:t>Slater S, et al.Ann Oncol 2022;33(suppl):abstr PD-2</a:t>
            </a:r>
          </a:p>
        </p:txBody>
      </p:sp>
      <p:graphicFrame>
        <p:nvGraphicFramePr>
          <p:cNvPr id="2" name="Table 1"/>
          <p:cNvGraphicFramePr>
            <a:graphicFrameLocks noGrp="1"/>
          </p:cNvGraphicFramePr>
          <p:nvPr>
            <p:extLst>
              <p:ext uri="{D42A27DB-BD31-4B8C-83A1-F6EECF244321}">
                <p14:modId xmlns:p14="http://schemas.microsoft.com/office/powerpoint/2010/main" val="2158787109"/>
              </p:ext>
            </p:extLst>
          </p:nvPr>
        </p:nvGraphicFramePr>
        <p:xfrm>
          <a:off x="913744" y="1603468"/>
          <a:ext cx="5754413" cy="2194560"/>
        </p:xfrm>
        <a:graphic>
          <a:graphicData uri="http://schemas.openxmlformats.org/drawingml/2006/table">
            <a:tbl>
              <a:tblPr firstRow="1" bandRow="1">
                <a:tableStyleId>{5202B0CA-FC54-4496-8BCA-5EF66A818D29}</a:tableStyleId>
              </a:tblPr>
              <a:tblGrid>
                <a:gridCol w="2860565">
                  <a:extLst>
                    <a:ext uri="{9D8B030D-6E8A-4147-A177-3AD203B41FA5}">
                      <a16:colId xmlns:a16="http://schemas.microsoft.com/office/drawing/2014/main" val="2360064771"/>
                    </a:ext>
                  </a:extLst>
                </a:gridCol>
                <a:gridCol w="1446924">
                  <a:extLst>
                    <a:ext uri="{9D8B030D-6E8A-4147-A177-3AD203B41FA5}">
                      <a16:colId xmlns:a16="http://schemas.microsoft.com/office/drawing/2014/main" val="2334808364"/>
                    </a:ext>
                  </a:extLst>
                </a:gridCol>
                <a:gridCol w="1446924">
                  <a:extLst>
                    <a:ext uri="{9D8B030D-6E8A-4147-A177-3AD203B41FA5}">
                      <a16:colId xmlns:a16="http://schemas.microsoft.com/office/drawing/2014/main" val="825713268"/>
                    </a:ext>
                  </a:extLst>
                </a:gridCol>
              </a:tblGrid>
              <a:tr h="258378">
                <a:tc>
                  <a:txBody>
                    <a:bodyPr/>
                    <a:lstStyle/>
                    <a:p>
                      <a:r>
                        <a:rPr lang="ja-JP" sz="1200">
                          <a:solidFill>
                            <a:schemeClr val="tx2"/>
                          </a:solidFill>
                        </a:rPr>
                        <a:t>転帰</a:t>
                      </a:r>
                    </a:p>
                  </a:txBody>
                  <a:tcPr anchor="ctr"/>
                </a:tc>
                <a:tc>
                  <a:txBody>
                    <a:bodyPr/>
                    <a:lstStyle/>
                    <a:p>
                      <a:pPr algn="ctr"/>
                      <a:r>
                        <a:rPr lang="ja-JP" sz="1200" dirty="0">
                          <a:solidFill>
                            <a:schemeClr val="tx2"/>
                          </a:solidFill>
                        </a:rPr>
                        <a:t>食道胃
(n=9)</a:t>
                      </a:r>
                    </a:p>
                  </a:txBody>
                  <a:tcPr anchor="ctr"/>
                </a:tc>
                <a:tc>
                  <a:txBody>
                    <a:bodyPr/>
                    <a:lstStyle/>
                    <a:p>
                      <a:pPr algn="ctr"/>
                      <a:r>
                        <a:rPr lang="ja-JP" sz="1200" dirty="0">
                          <a:solidFill>
                            <a:schemeClr val="tx2"/>
                          </a:solidFill>
                        </a:rPr>
                        <a:t>CRC
(n=10)</a:t>
                      </a:r>
                    </a:p>
                  </a:txBody>
                  <a:tcPr anchor="ctr"/>
                </a:tc>
                <a:extLst>
                  <a:ext uri="{0D108BD9-81ED-4DB2-BD59-A6C34878D82A}">
                    <a16:rowId xmlns:a16="http://schemas.microsoft.com/office/drawing/2014/main" val="205030463"/>
                  </a:ext>
                </a:extLst>
              </a:tr>
              <a:tr h="228542">
                <a:tc>
                  <a:txBody>
                    <a:bodyPr/>
                    <a:lstStyle/>
                    <a:p>
                      <a:r>
                        <a:rPr lang="ja-JP" sz="1200">
                          <a:solidFill>
                            <a:schemeClr val="tx1"/>
                          </a:solidFill>
                        </a:rPr>
                        <a:t>ORR、</a:t>
                      </a:r>
                      <a:r>
                        <a:rPr lang="ja-JP" sz="1200" baseline="0">
                          <a:solidFill>
                            <a:schemeClr val="tx1"/>
                          </a:solidFill>
                        </a:rPr>
                        <a:t>% (95%CI)</a:t>
                      </a:r>
                    </a:p>
                  </a:txBody>
                  <a:tcPr/>
                </a:tc>
                <a:tc>
                  <a:txBody>
                    <a:bodyPr/>
                    <a:lstStyle/>
                    <a:p>
                      <a:pPr algn="ctr"/>
                      <a:r>
                        <a:rPr lang="ja-JP" sz="1200">
                          <a:solidFill>
                            <a:schemeClr val="tx1"/>
                          </a:solidFill>
                        </a:rPr>
                        <a:t>22.2 (2.8、60.0)</a:t>
                      </a:r>
                    </a:p>
                  </a:txBody>
                  <a:tcPr/>
                </a:tc>
                <a:tc>
                  <a:txBody>
                    <a:bodyPr/>
                    <a:lstStyle/>
                    <a:p>
                      <a:pPr algn="ctr"/>
                      <a:r>
                        <a:rPr lang="ja-JP" sz="1200">
                          <a:solidFill>
                            <a:schemeClr val="tx1"/>
                          </a:solidFill>
                        </a:rPr>
                        <a:t>-</a:t>
                      </a:r>
                    </a:p>
                  </a:txBody>
                  <a:tcPr/>
                </a:tc>
                <a:extLst>
                  <a:ext uri="{0D108BD9-81ED-4DB2-BD59-A6C34878D82A}">
                    <a16:rowId xmlns:a16="http://schemas.microsoft.com/office/drawing/2014/main" val="1743319231"/>
                  </a:ext>
                </a:extLst>
              </a:tr>
              <a:tr h="370840">
                <a:tc>
                  <a:txBody>
                    <a:bodyPr/>
                    <a:lstStyle/>
                    <a:p>
                      <a:r>
                        <a:rPr lang="ja-JP" sz="1200">
                          <a:solidFill>
                            <a:schemeClr val="tx1"/>
                          </a:solidFill>
                        </a:rPr>
                        <a:t>BOR、n</a:t>
                      </a:r>
                    </a:p>
                    <a:p>
                      <a:pPr marL="88900" indent="0"/>
                      <a:r>
                        <a:rPr lang="ja-JP" sz="1200">
                          <a:solidFill>
                            <a:schemeClr val="tx1"/>
                          </a:solidFill>
                        </a:rPr>
                        <a:t>CR</a:t>
                      </a:r>
                    </a:p>
                    <a:p>
                      <a:pPr marL="88900" indent="0"/>
                      <a:r>
                        <a:rPr lang="ja-JP" sz="1200">
                          <a:solidFill>
                            <a:schemeClr val="tx1"/>
                          </a:solidFill>
                        </a:rPr>
                        <a:t>PR</a:t>
                      </a:r>
                    </a:p>
                  </a:txBody>
                  <a:tcPr/>
                </a:tc>
                <a:tc>
                  <a:txBody>
                    <a:bodyPr/>
                    <a:lstStyle/>
                    <a:p>
                      <a:pPr algn="l" rtl="0"/>
                      <a:endParaRPr lang="en-GB" sz="1200" dirty="0">
                        <a:solidFill>
                          <a:schemeClr val="tx1"/>
                        </a:solidFill>
                      </a:endParaRPr>
                    </a:p>
                    <a:p>
                      <a:pPr algn="ctr"/>
                      <a:r>
                        <a:rPr lang="ja-JP" sz="1200">
                          <a:solidFill>
                            <a:schemeClr val="tx1"/>
                          </a:solidFill>
                        </a:rPr>
                        <a:t>1</a:t>
                      </a:r>
                    </a:p>
                    <a:p>
                      <a:pPr algn="ctr"/>
                      <a:r>
                        <a:rPr lang="ja-JP" sz="1200">
                          <a:solidFill>
                            <a:schemeClr val="tx1"/>
                          </a:solidFill>
                        </a:rPr>
                        <a:t>1</a:t>
                      </a:r>
                    </a:p>
                  </a:txBody>
                  <a:tcPr/>
                </a:tc>
                <a:tc>
                  <a:txBody>
                    <a:bodyPr/>
                    <a:lstStyle/>
                    <a:p>
                      <a:pPr algn="l" rtl="0"/>
                      <a:endParaRPr lang="en-GB" sz="1200" dirty="0">
                        <a:solidFill>
                          <a:schemeClr val="tx1"/>
                        </a:solidFill>
                      </a:endParaRPr>
                    </a:p>
                    <a:p>
                      <a:pPr algn="ctr"/>
                      <a:r>
                        <a:rPr lang="ja-JP" sz="1200">
                          <a:solidFill>
                            <a:schemeClr val="tx1"/>
                          </a:solidFill>
                        </a:rPr>
                        <a:t>0</a:t>
                      </a:r>
                    </a:p>
                    <a:p>
                      <a:pPr algn="ctr"/>
                      <a:r>
                        <a:rPr lang="ja-JP" sz="1200">
                          <a:solidFill>
                            <a:schemeClr val="tx1"/>
                          </a:solidFill>
                        </a:rPr>
                        <a:t>0</a:t>
                      </a:r>
                    </a:p>
                  </a:txBody>
                  <a:tcPr/>
                </a:tc>
                <a:extLst>
                  <a:ext uri="{0D108BD9-81ED-4DB2-BD59-A6C34878D82A}">
                    <a16:rowId xmlns:a16="http://schemas.microsoft.com/office/drawing/2014/main" val="4256408594"/>
                  </a:ext>
                </a:extLst>
              </a:tr>
              <a:tr h="244308">
                <a:tc>
                  <a:txBody>
                    <a:bodyPr/>
                    <a:lstStyle/>
                    <a:p>
                      <a:r>
                        <a:rPr lang="ja-JP" sz="1200" baseline="0">
                          <a:solidFill>
                            <a:schemeClr val="tx1"/>
                          </a:solidFill>
                        </a:rPr>
                        <a:t>治療期間の中央値、月数(IQR)</a:t>
                      </a:r>
                    </a:p>
                  </a:txBody>
                  <a:tcPr/>
                </a:tc>
                <a:tc>
                  <a:txBody>
                    <a:bodyPr/>
                    <a:lstStyle/>
                    <a:p>
                      <a:pPr algn="ctr"/>
                      <a:r>
                        <a:rPr lang="ja-JP" sz="1200">
                          <a:solidFill>
                            <a:schemeClr val="tx1"/>
                          </a:solidFill>
                        </a:rPr>
                        <a:t>1.4（1.1–1.8）</a:t>
                      </a:r>
                    </a:p>
                  </a:txBody>
                  <a:tcPr/>
                </a:tc>
                <a:tc>
                  <a:txBody>
                    <a:bodyPr/>
                    <a:lstStyle/>
                    <a:p>
                      <a:pPr algn="ctr"/>
                      <a:r>
                        <a:rPr lang="ja-JP" sz="1200">
                          <a:solidFill>
                            <a:schemeClr val="tx1"/>
                          </a:solidFill>
                        </a:rPr>
                        <a:t>2.0（1.4–2.8）</a:t>
                      </a:r>
                    </a:p>
                  </a:txBody>
                  <a:tcPr/>
                </a:tc>
                <a:extLst>
                  <a:ext uri="{0D108BD9-81ED-4DB2-BD59-A6C34878D82A}">
                    <a16:rowId xmlns:a16="http://schemas.microsoft.com/office/drawing/2014/main" val="767934709"/>
                  </a:ext>
                </a:extLst>
              </a:tr>
              <a:tr h="201215">
                <a:tc>
                  <a:txBody>
                    <a:bodyPr/>
                    <a:lstStyle/>
                    <a:p>
                      <a:r>
                        <a:rPr lang="ja-JP" sz="1200">
                          <a:solidFill>
                            <a:schemeClr val="tx1"/>
                          </a:solidFill>
                        </a:rPr>
                        <a:t>最長治療期間、月数</a:t>
                      </a:r>
                    </a:p>
                  </a:txBody>
                  <a:tcPr/>
                </a:tc>
                <a:tc>
                  <a:txBody>
                    <a:bodyPr/>
                    <a:lstStyle/>
                    <a:p>
                      <a:pPr algn="ctr"/>
                      <a:r>
                        <a:rPr lang="ja-JP" sz="1200">
                          <a:solidFill>
                            <a:schemeClr val="tx1"/>
                          </a:solidFill>
                        </a:rPr>
                        <a:t>13</a:t>
                      </a:r>
                    </a:p>
                  </a:txBody>
                  <a:tcPr/>
                </a:tc>
                <a:tc>
                  <a:txBody>
                    <a:bodyPr/>
                    <a:lstStyle/>
                    <a:p>
                      <a:pPr algn="ctr"/>
                      <a:r>
                        <a:rPr lang="ja-JP" sz="1200">
                          <a:solidFill>
                            <a:schemeClr val="tx1"/>
                          </a:solidFill>
                        </a:rPr>
                        <a:t>9</a:t>
                      </a:r>
                    </a:p>
                  </a:txBody>
                  <a:tcPr/>
                </a:tc>
                <a:extLst>
                  <a:ext uri="{0D108BD9-81ED-4DB2-BD59-A6C34878D82A}">
                    <a16:rowId xmlns:a16="http://schemas.microsoft.com/office/drawing/2014/main" val="1159674625"/>
                  </a:ext>
                </a:extLst>
              </a:tr>
              <a:tr h="263226">
                <a:tc>
                  <a:txBody>
                    <a:bodyPr/>
                    <a:lstStyle/>
                    <a:p>
                      <a:r>
                        <a:rPr lang="ja-JP" sz="1200">
                          <a:solidFill>
                            <a:schemeClr val="tx1"/>
                          </a:solidFill>
                        </a:rPr>
                        <a:t>DCR、% (95%CI)</a:t>
                      </a:r>
                    </a:p>
                  </a:txBody>
                  <a:tcPr/>
                </a:tc>
                <a:tc>
                  <a:txBody>
                    <a:bodyPr/>
                    <a:lstStyle/>
                    <a:p>
                      <a:pPr algn="ctr"/>
                      <a:r>
                        <a:rPr lang="ja-JP" sz="1200">
                          <a:solidFill>
                            <a:schemeClr val="tx1"/>
                          </a:solidFill>
                        </a:rPr>
                        <a:t>-</a:t>
                      </a:r>
                    </a:p>
                  </a:txBody>
                  <a:tcPr/>
                </a:tc>
                <a:tc>
                  <a:txBody>
                    <a:bodyPr/>
                    <a:lstStyle/>
                    <a:p>
                      <a:pPr algn="ctr"/>
                      <a:r>
                        <a:rPr lang="ja-JP" sz="1200" dirty="0">
                          <a:solidFill>
                            <a:schemeClr val="tx1"/>
                          </a:solidFill>
                        </a:rPr>
                        <a:t>30.0 (6.7、65.2)</a:t>
                      </a:r>
                    </a:p>
                  </a:txBody>
                  <a:tcPr/>
                </a:tc>
                <a:extLst>
                  <a:ext uri="{0D108BD9-81ED-4DB2-BD59-A6C34878D82A}">
                    <a16:rowId xmlns:a16="http://schemas.microsoft.com/office/drawing/2014/main" val="15543231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1756796"/>
              </p:ext>
            </p:extLst>
          </p:nvPr>
        </p:nvGraphicFramePr>
        <p:xfrm>
          <a:off x="6864351" y="1603468"/>
          <a:ext cx="4018454" cy="3760451"/>
        </p:xfrm>
        <a:graphic>
          <a:graphicData uri="http://schemas.openxmlformats.org/drawingml/2006/table">
            <a:tbl>
              <a:tblPr firstRow="1" bandRow="1">
                <a:tableStyleId>{5202B0CA-FC54-4496-8BCA-5EF66A818D29}</a:tableStyleId>
              </a:tblPr>
              <a:tblGrid>
                <a:gridCol w="2127249">
                  <a:extLst>
                    <a:ext uri="{9D8B030D-6E8A-4147-A177-3AD203B41FA5}">
                      <a16:colId xmlns:a16="http://schemas.microsoft.com/office/drawing/2014/main" val="2360064771"/>
                    </a:ext>
                  </a:extLst>
                </a:gridCol>
                <a:gridCol w="1891205">
                  <a:extLst>
                    <a:ext uri="{9D8B030D-6E8A-4147-A177-3AD203B41FA5}">
                      <a16:colId xmlns:a16="http://schemas.microsoft.com/office/drawing/2014/main" val="2334808364"/>
                    </a:ext>
                  </a:extLst>
                </a:gridCol>
              </a:tblGrid>
              <a:tr h="221203">
                <a:tc>
                  <a:txBody>
                    <a:bodyPr/>
                    <a:lstStyle/>
                    <a:p>
                      <a:r>
                        <a:rPr lang="ja-JP" sz="1200" noProof="0">
                          <a:solidFill>
                            <a:schemeClr val="tx2"/>
                          </a:solidFill>
                        </a:rPr>
                        <a:t>TRAE、n (%)</a:t>
                      </a:r>
                    </a:p>
                  </a:txBody>
                  <a:tcPr marT="18000" marB="18000" anchor="ctr"/>
                </a:tc>
                <a:tc>
                  <a:txBody>
                    <a:bodyPr/>
                    <a:lstStyle/>
                    <a:p>
                      <a:pPr algn="ctr"/>
                      <a:r>
                        <a:rPr lang="ja-JP" sz="1200" noProof="0">
                          <a:solidFill>
                            <a:schemeClr val="tx2"/>
                          </a:solidFill>
                        </a:rPr>
                        <a:t>すべての患者(n=19)</a:t>
                      </a:r>
                    </a:p>
                  </a:txBody>
                  <a:tcPr marT="18000" marB="18000" anchor="ctr"/>
                </a:tc>
                <a:extLst>
                  <a:ext uri="{0D108BD9-81ED-4DB2-BD59-A6C34878D82A}">
                    <a16:rowId xmlns:a16="http://schemas.microsoft.com/office/drawing/2014/main" val="205030463"/>
                  </a:ext>
                </a:extLst>
              </a:tr>
              <a:tr h="221203">
                <a:tc>
                  <a:txBody>
                    <a:bodyPr/>
                    <a:lstStyle/>
                    <a:p>
                      <a:r>
                        <a:rPr lang="ja-JP" sz="1200" noProof="0">
                          <a:solidFill>
                            <a:schemeClr val="tx1"/>
                          </a:solidFill>
                        </a:rPr>
                        <a:t>疲労</a:t>
                      </a:r>
                    </a:p>
                  </a:txBody>
                  <a:tcPr marT="18000" marB="18000"/>
                </a:tc>
                <a:tc>
                  <a:txBody>
                    <a:bodyPr/>
                    <a:lstStyle/>
                    <a:p>
                      <a:pPr algn="ctr"/>
                      <a:r>
                        <a:rPr lang="ja-JP" sz="1200" noProof="0">
                          <a:solidFill>
                            <a:schemeClr val="tx1"/>
                          </a:solidFill>
                        </a:rPr>
                        <a:t>12 (63)</a:t>
                      </a:r>
                    </a:p>
                  </a:txBody>
                  <a:tcPr marT="18000" marB="18000"/>
                </a:tc>
                <a:extLst>
                  <a:ext uri="{0D108BD9-81ED-4DB2-BD59-A6C34878D82A}">
                    <a16:rowId xmlns:a16="http://schemas.microsoft.com/office/drawing/2014/main" val="1743319231"/>
                  </a:ext>
                </a:extLst>
              </a:tr>
              <a:tr h="221203">
                <a:tc>
                  <a:txBody>
                    <a:bodyPr/>
                    <a:lstStyle/>
                    <a:p>
                      <a:r>
                        <a:rPr lang="ja-JP" sz="1200" noProof="0">
                          <a:solidFill>
                            <a:schemeClr val="tx1"/>
                          </a:solidFill>
                        </a:rPr>
                        <a:t>貧血</a:t>
                      </a:r>
                    </a:p>
                  </a:txBody>
                  <a:tcPr marT="18000" marB="18000"/>
                </a:tc>
                <a:tc>
                  <a:txBody>
                    <a:bodyPr/>
                    <a:lstStyle/>
                    <a:p>
                      <a:pPr algn="ctr"/>
                      <a:r>
                        <a:rPr lang="ja-JP" sz="1200" noProof="0">
                          <a:solidFill>
                            <a:schemeClr val="tx1"/>
                          </a:solidFill>
                        </a:rPr>
                        <a:t>6 (32)</a:t>
                      </a:r>
                    </a:p>
                  </a:txBody>
                  <a:tcPr marT="18000" marB="18000"/>
                </a:tc>
                <a:extLst>
                  <a:ext uri="{0D108BD9-81ED-4DB2-BD59-A6C34878D82A}">
                    <a16:rowId xmlns:a16="http://schemas.microsoft.com/office/drawing/2014/main" val="4256408594"/>
                  </a:ext>
                </a:extLst>
              </a:tr>
              <a:tr h="221203">
                <a:tc>
                  <a:txBody>
                    <a:bodyPr/>
                    <a:lstStyle/>
                    <a:p>
                      <a:r>
                        <a:rPr lang="ja-JP" sz="1200" noProof="0">
                          <a:solidFill>
                            <a:schemeClr val="tx1"/>
                          </a:solidFill>
                        </a:rPr>
                        <a:t>食欲不振</a:t>
                      </a:r>
                    </a:p>
                  </a:txBody>
                  <a:tcPr marT="18000" marB="18000"/>
                </a:tc>
                <a:tc>
                  <a:txBody>
                    <a:bodyPr/>
                    <a:lstStyle/>
                    <a:p>
                      <a:pPr algn="ctr"/>
                      <a:r>
                        <a:rPr lang="ja-JP" sz="1200" noProof="0">
                          <a:solidFill>
                            <a:schemeClr val="tx1"/>
                          </a:solidFill>
                        </a:rPr>
                        <a:t>6 (32)</a:t>
                      </a:r>
                    </a:p>
                  </a:txBody>
                  <a:tcPr marT="18000" marB="18000"/>
                </a:tc>
                <a:extLst>
                  <a:ext uri="{0D108BD9-81ED-4DB2-BD59-A6C34878D82A}">
                    <a16:rowId xmlns:a16="http://schemas.microsoft.com/office/drawing/2014/main" val="767934709"/>
                  </a:ext>
                </a:extLst>
              </a:tr>
              <a:tr h="221203">
                <a:tc>
                  <a:txBody>
                    <a:bodyPr/>
                    <a:lstStyle/>
                    <a:p>
                      <a:r>
                        <a:rPr lang="ja-JP" sz="1200" noProof="0">
                          <a:solidFill>
                            <a:schemeClr val="tx1"/>
                          </a:solidFill>
                        </a:rPr>
                        <a:t>吐き気</a:t>
                      </a:r>
                    </a:p>
                  </a:txBody>
                  <a:tcPr marT="18000" marB="18000"/>
                </a:tc>
                <a:tc>
                  <a:txBody>
                    <a:bodyPr/>
                    <a:lstStyle/>
                    <a:p>
                      <a:pPr algn="ctr"/>
                      <a:r>
                        <a:rPr lang="ja-JP" sz="1200" noProof="0">
                          <a:solidFill>
                            <a:schemeClr val="tx1"/>
                          </a:solidFill>
                        </a:rPr>
                        <a:t>6 (32)</a:t>
                      </a:r>
                    </a:p>
                  </a:txBody>
                  <a:tcPr marT="18000" marB="18000"/>
                </a:tc>
                <a:extLst>
                  <a:ext uri="{0D108BD9-81ED-4DB2-BD59-A6C34878D82A}">
                    <a16:rowId xmlns:a16="http://schemas.microsoft.com/office/drawing/2014/main" val="1159674625"/>
                  </a:ext>
                </a:extLst>
              </a:tr>
              <a:tr h="221203">
                <a:tc>
                  <a:txBody>
                    <a:bodyPr/>
                    <a:lstStyle/>
                    <a:p>
                      <a:r>
                        <a:rPr lang="ja-JP" sz="1200" noProof="0">
                          <a:solidFill>
                            <a:schemeClr val="tx1"/>
                          </a:solidFill>
                        </a:rPr>
                        <a:t>下痢</a:t>
                      </a:r>
                    </a:p>
                  </a:txBody>
                  <a:tcPr marT="18000" marB="18000"/>
                </a:tc>
                <a:tc>
                  <a:txBody>
                    <a:bodyPr/>
                    <a:lstStyle/>
                    <a:p>
                      <a:pPr algn="ctr"/>
                      <a:r>
                        <a:rPr lang="ja-JP" sz="1200" noProof="0">
                          <a:solidFill>
                            <a:schemeClr val="tx1"/>
                          </a:solidFill>
                        </a:rPr>
                        <a:t>5</a:t>
                      </a:r>
                      <a:r>
                        <a:rPr lang="ja-JP" sz="1200" baseline="0" noProof="0">
                          <a:solidFill>
                            <a:schemeClr val="tx1"/>
                          </a:solidFill>
                        </a:rPr>
                        <a:t> (26)</a:t>
                      </a:r>
                    </a:p>
                  </a:txBody>
                  <a:tcPr marT="18000" marB="18000"/>
                </a:tc>
                <a:extLst>
                  <a:ext uri="{0D108BD9-81ED-4DB2-BD59-A6C34878D82A}">
                    <a16:rowId xmlns:a16="http://schemas.microsoft.com/office/drawing/2014/main" val="1554323137"/>
                  </a:ext>
                </a:extLst>
              </a:tr>
              <a:tr h="221203">
                <a:tc>
                  <a:txBody>
                    <a:bodyPr/>
                    <a:lstStyle/>
                    <a:p>
                      <a:r>
                        <a:rPr lang="ja-JP" sz="1200" noProof="0">
                          <a:solidFill>
                            <a:schemeClr val="tx1"/>
                          </a:solidFill>
                        </a:rPr>
                        <a:t>発熱</a:t>
                      </a:r>
                    </a:p>
                  </a:txBody>
                  <a:tcPr marT="18000" marB="18000"/>
                </a:tc>
                <a:tc>
                  <a:txBody>
                    <a:bodyPr/>
                    <a:lstStyle/>
                    <a:p>
                      <a:pPr algn="ctr"/>
                      <a:r>
                        <a:rPr lang="ja-JP" sz="1200" noProof="0">
                          <a:solidFill>
                            <a:schemeClr val="tx1"/>
                          </a:solidFill>
                        </a:rPr>
                        <a:t>5 (26)</a:t>
                      </a:r>
                    </a:p>
                  </a:txBody>
                  <a:tcPr marT="18000" marB="18000"/>
                </a:tc>
                <a:extLst>
                  <a:ext uri="{0D108BD9-81ED-4DB2-BD59-A6C34878D82A}">
                    <a16:rowId xmlns:a16="http://schemas.microsoft.com/office/drawing/2014/main" val="257264807"/>
                  </a:ext>
                </a:extLst>
              </a:tr>
              <a:tr h="221203">
                <a:tc>
                  <a:txBody>
                    <a:bodyPr/>
                    <a:lstStyle/>
                    <a:p>
                      <a:r>
                        <a:rPr lang="ja-JP" sz="1200" noProof="0">
                          <a:solidFill>
                            <a:schemeClr val="tx1"/>
                          </a:solidFill>
                        </a:rPr>
                        <a:t>斑点状</a:t>
                      </a:r>
                      <a:r>
                        <a:rPr lang="ja-JP" sz="1200" baseline="0" noProof="0">
                          <a:solidFill>
                            <a:schemeClr val="tx1"/>
                          </a:solidFill>
                        </a:rPr>
                        <a:t>発疹</a:t>
                      </a:r>
                    </a:p>
                  </a:txBody>
                  <a:tcPr marT="18000" marB="18000"/>
                </a:tc>
                <a:tc>
                  <a:txBody>
                    <a:bodyPr/>
                    <a:lstStyle/>
                    <a:p>
                      <a:pPr algn="ctr"/>
                      <a:r>
                        <a:rPr lang="ja-JP" sz="1200" noProof="0">
                          <a:solidFill>
                            <a:schemeClr val="tx1"/>
                          </a:solidFill>
                        </a:rPr>
                        <a:t>4 (21)</a:t>
                      </a:r>
                    </a:p>
                  </a:txBody>
                  <a:tcPr marT="18000" marB="18000"/>
                </a:tc>
                <a:extLst>
                  <a:ext uri="{0D108BD9-81ED-4DB2-BD59-A6C34878D82A}">
                    <a16:rowId xmlns:a16="http://schemas.microsoft.com/office/drawing/2014/main" val="3730075688"/>
                  </a:ext>
                </a:extLst>
              </a:tr>
              <a:tr h="221203">
                <a:tc>
                  <a:txBody>
                    <a:bodyPr/>
                    <a:lstStyle/>
                    <a:p>
                      <a:r>
                        <a:rPr lang="ja-JP" sz="1200" noProof="0">
                          <a:solidFill>
                            <a:schemeClr val="tx1"/>
                          </a:solidFill>
                        </a:rPr>
                        <a:t>嘔吐</a:t>
                      </a:r>
                    </a:p>
                  </a:txBody>
                  <a:tcPr marT="18000" marB="18000"/>
                </a:tc>
                <a:tc>
                  <a:txBody>
                    <a:bodyPr/>
                    <a:lstStyle/>
                    <a:p>
                      <a:pPr algn="ctr"/>
                      <a:r>
                        <a:rPr lang="ja-JP" sz="1200" noProof="0">
                          <a:solidFill>
                            <a:schemeClr val="tx1"/>
                          </a:solidFill>
                        </a:rPr>
                        <a:t>4 (21)</a:t>
                      </a:r>
                    </a:p>
                  </a:txBody>
                  <a:tcPr marT="18000" marB="18000"/>
                </a:tc>
                <a:extLst>
                  <a:ext uri="{0D108BD9-81ED-4DB2-BD59-A6C34878D82A}">
                    <a16:rowId xmlns:a16="http://schemas.microsoft.com/office/drawing/2014/main" val="1958188131"/>
                  </a:ext>
                </a:extLst>
              </a:tr>
              <a:tr h="221203">
                <a:tc>
                  <a:txBody>
                    <a:bodyPr/>
                    <a:lstStyle/>
                    <a:p>
                      <a:r>
                        <a:rPr lang="ja-JP" sz="1200" noProof="0">
                          <a:solidFill>
                            <a:schemeClr val="tx1"/>
                          </a:solidFill>
                        </a:rPr>
                        <a:t>注入に伴う</a:t>
                      </a:r>
                      <a:r>
                        <a:rPr lang="ja-JP" sz="1200" baseline="0" noProof="0">
                          <a:solidFill>
                            <a:schemeClr val="tx1"/>
                          </a:solidFill>
                        </a:rPr>
                        <a:t>反応</a:t>
                      </a:r>
                    </a:p>
                  </a:txBody>
                  <a:tcPr marT="18000" marB="18000"/>
                </a:tc>
                <a:tc>
                  <a:txBody>
                    <a:bodyPr/>
                    <a:lstStyle/>
                    <a:p>
                      <a:pPr algn="ctr"/>
                      <a:r>
                        <a:rPr lang="ja-JP" sz="1200" noProof="0">
                          <a:solidFill>
                            <a:schemeClr val="tx1"/>
                          </a:solidFill>
                        </a:rPr>
                        <a:t>3 (16)</a:t>
                      </a:r>
                    </a:p>
                  </a:txBody>
                  <a:tcPr marT="18000" marB="18000"/>
                </a:tc>
                <a:extLst>
                  <a:ext uri="{0D108BD9-81ED-4DB2-BD59-A6C34878D82A}">
                    <a16:rowId xmlns:a16="http://schemas.microsoft.com/office/drawing/2014/main" val="778316521"/>
                  </a:ext>
                </a:extLst>
              </a:tr>
              <a:tr h="221203">
                <a:tc>
                  <a:txBody>
                    <a:bodyPr/>
                    <a:lstStyle/>
                    <a:p>
                      <a:r>
                        <a:rPr lang="ja-JP" sz="1200" noProof="0">
                          <a:solidFill>
                            <a:schemeClr val="tx1"/>
                          </a:solidFill>
                        </a:rPr>
                        <a:t>不眠症</a:t>
                      </a:r>
                    </a:p>
                  </a:txBody>
                  <a:tcPr marT="18000" marB="18000"/>
                </a:tc>
                <a:tc>
                  <a:txBody>
                    <a:bodyPr/>
                    <a:lstStyle/>
                    <a:p>
                      <a:pPr algn="ctr"/>
                      <a:r>
                        <a:rPr lang="ja-JP" sz="1200" noProof="0">
                          <a:solidFill>
                            <a:schemeClr val="tx1"/>
                          </a:solidFill>
                        </a:rPr>
                        <a:t>3 (16)</a:t>
                      </a:r>
                    </a:p>
                  </a:txBody>
                  <a:tcPr marT="18000" marB="18000"/>
                </a:tc>
                <a:extLst>
                  <a:ext uri="{0D108BD9-81ED-4DB2-BD59-A6C34878D82A}">
                    <a16:rowId xmlns:a16="http://schemas.microsoft.com/office/drawing/2014/main" val="943228039"/>
                  </a:ext>
                </a:extLst>
              </a:tr>
              <a:tr h="221203">
                <a:tc>
                  <a:txBody>
                    <a:bodyPr/>
                    <a:lstStyle/>
                    <a:p>
                      <a:r>
                        <a:rPr lang="ja-JP" sz="1200" noProof="0">
                          <a:solidFill>
                            <a:schemeClr val="tx1"/>
                          </a:solidFill>
                        </a:rPr>
                        <a:t>便秘</a:t>
                      </a:r>
                    </a:p>
                  </a:txBody>
                  <a:tcPr marT="18000" marB="18000"/>
                </a:tc>
                <a:tc>
                  <a:txBody>
                    <a:bodyPr/>
                    <a:lstStyle/>
                    <a:p>
                      <a:pPr algn="ctr"/>
                      <a:r>
                        <a:rPr lang="ja-JP" sz="1200" noProof="0">
                          <a:solidFill>
                            <a:schemeClr val="tx1"/>
                          </a:solidFill>
                        </a:rPr>
                        <a:t>2 (11)</a:t>
                      </a:r>
                    </a:p>
                  </a:txBody>
                  <a:tcPr marT="18000" marB="18000"/>
                </a:tc>
                <a:extLst>
                  <a:ext uri="{0D108BD9-81ED-4DB2-BD59-A6C34878D82A}">
                    <a16:rowId xmlns:a16="http://schemas.microsoft.com/office/drawing/2014/main" val="2037061632"/>
                  </a:ext>
                </a:extLst>
              </a:tr>
              <a:tr h="221203">
                <a:tc>
                  <a:txBody>
                    <a:bodyPr/>
                    <a:lstStyle/>
                    <a:p>
                      <a:r>
                        <a:rPr lang="ja-JP" sz="1200" noProof="0">
                          <a:solidFill>
                            <a:schemeClr val="tx1"/>
                          </a:solidFill>
                        </a:rPr>
                        <a:t>咳</a:t>
                      </a:r>
                    </a:p>
                  </a:txBody>
                  <a:tcPr marT="18000" marB="18000"/>
                </a:tc>
                <a:tc>
                  <a:txBody>
                    <a:bodyPr/>
                    <a:lstStyle/>
                    <a:p>
                      <a:pPr algn="ctr"/>
                      <a:r>
                        <a:rPr lang="ja-JP" sz="1200" noProof="0">
                          <a:solidFill>
                            <a:schemeClr val="tx1"/>
                          </a:solidFill>
                        </a:rPr>
                        <a:t>2 (11)</a:t>
                      </a:r>
                    </a:p>
                  </a:txBody>
                  <a:tcPr marT="18000" marB="18000"/>
                </a:tc>
                <a:extLst>
                  <a:ext uri="{0D108BD9-81ED-4DB2-BD59-A6C34878D82A}">
                    <a16:rowId xmlns:a16="http://schemas.microsoft.com/office/drawing/2014/main" val="1030369457"/>
                  </a:ext>
                </a:extLst>
              </a:tr>
              <a:tr h="221203">
                <a:tc>
                  <a:txBody>
                    <a:bodyPr/>
                    <a:lstStyle/>
                    <a:p>
                      <a:r>
                        <a:rPr lang="ja-JP" sz="1200" noProof="0">
                          <a:solidFill>
                            <a:schemeClr val="tx1"/>
                          </a:solidFill>
                        </a:rPr>
                        <a:t>呼吸困難</a:t>
                      </a:r>
                    </a:p>
                  </a:txBody>
                  <a:tcPr marT="18000" marB="18000"/>
                </a:tc>
                <a:tc>
                  <a:txBody>
                    <a:bodyPr/>
                    <a:lstStyle/>
                    <a:p>
                      <a:pPr algn="ctr"/>
                      <a:r>
                        <a:rPr lang="ja-JP" sz="1200" noProof="0">
                          <a:solidFill>
                            <a:schemeClr val="tx1"/>
                          </a:solidFill>
                        </a:rPr>
                        <a:t>2 (11)</a:t>
                      </a:r>
                    </a:p>
                  </a:txBody>
                  <a:tcPr marT="18000" marB="18000"/>
                </a:tc>
                <a:extLst>
                  <a:ext uri="{0D108BD9-81ED-4DB2-BD59-A6C34878D82A}">
                    <a16:rowId xmlns:a16="http://schemas.microsoft.com/office/drawing/2014/main" val="456910979"/>
                  </a:ext>
                </a:extLst>
              </a:tr>
              <a:tr h="221203">
                <a:tc>
                  <a:txBody>
                    <a:bodyPr/>
                    <a:lstStyle/>
                    <a:p>
                      <a:r>
                        <a:rPr lang="ja-JP" sz="1200" noProof="0">
                          <a:solidFill>
                            <a:schemeClr val="tx1"/>
                          </a:solidFill>
                        </a:rPr>
                        <a:t>口腔</a:t>
                      </a:r>
                      <a:r>
                        <a:rPr lang="ja-JP" sz="1200" baseline="0" noProof="0">
                          <a:solidFill>
                            <a:schemeClr val="tx1"/>
                          </a:solidFill>
                        </a:rPr>
                        <a:t>粘膜炎</a:t>
                      </a:r>
                    </a:p>
                  </a:txBody>
                  <a:tcPr marT="18000" marB="18000"/>
                </a:tc>
                <a:tc>
                  <a:txBody>
                    <a:bodyPr/>
                    <a:lstStyle/>
                    <a:p>
                      <a:pPr algn="ctr"/>
                      <a:r>
                        <a:rPr lang="ja-JP" sz="1200" noProof="0">
                          <a:solidFill>
                            <a:schemeClr val="tx1"/>
                          </a:solidFill>
                        </a:rPr>
                        <a:t>2 (11)</a:t>
                      </a:r>
                    </a:p>
                  </a:txBody>
                  <a:tcPr marT="18000" marB="18000"/>
                </a:tc>
                <a:extLst>
                  <a:ext uri="{0D108BD9-81ED-4DB2-BD59-A6C34878D82A}">
                    <a16:rowId xmlns:a16="http://schemas.microsoft.com/office/drawing/2014/main" val="3787705196"/>
                  </a:ext>
                </a:extLst>
              </a:tr>
              <a:tr h="221203">
                <a:tc>
                  <a:txBody>
                    <a:bodyPr/>
                    <a:lstStyle/>
                    <a:p>
                      <a:r>
                        <a:rPr lang="ja-JP" sz="1200" noProof="0">
                          <a:solidFill>
                            <a:schemeClr val="tx1"/>
                          </a:solidFill>
                        </a:rPr>
                        <a:t>痛み</a:t>
                      </a:r>
                    </a:p>
                  </a:txBody>
                  <a:tcPr marT="18000" marB="18000"/>
                </a:tc>
                <a:tc>
                  <a:txBody>
                    <a:bodyPr/>
                    <a:lstStyle/>
                    <a:p>
                      <a:pPr algn="ctr"/>
                      <a:r>
                        <a:rPr lang="ja-JP" sz="1200" noProof="0">
                          <a:solidFill>
                            <a:schemeClr val="tx1"/>
                          </a:solidFill>
                        </a:rPr>
                        <a:t>2 (11)</a:t>
                      </a:r>
                    </a:p>
                  </a:txBody>
                  <a:tcPr marT="18000" marB="18000"/>
                </a:tc>
                <a:extLst>
                  <a:ext uri="{0D108BD9-81ED-4DB2-BD59-A6C34878D82A}">
                    <a16:rowId xmlns:a16="http://schemas.microsoft.com/office/drawing/2014/main" val="349267538"/>
                  </a:ext>
                </a:extLst>
              </a:tr>
              <a:tr h="221203">
                <a:tc>
                  <a:txBody>
                    <a:bodyPr/>
                    <a:lstStyle/>
                    <a:p>
                      <a:r>
                        <a:rPr lang="ja-JP" sz="1200" noProof="0">
                          <a:solidFill>
                            <a:schemeClr val="tx1"/>
                          </a:solidFill>
                        </a:rPr>
                        <a:t>血清アミラーゼ増加</a:t>
                      </a:r>
                    </a:p>
                  </a:txBody>
                  <a:tcPr marT="18000" marB="18000"/>
                </a:tc>
                <a:tc>
                  <a:txBody>
                    <a:bodyPr/>
                    <a:lstStyle/>
                    <a:p>
                      <a:pPr algn="ctr"/>
                      <a:r>
                        <a:rPr lang="ja-JP" sz="1200" noProof="0">
                          <a:solidFill>
                            <a:schemeClr val="tx1"/>
                          </a:solidFill>
                        </a:rPr>
                        <a:t>2 (11)</a:t>
                      </a:r>
                    </a:p>
                  </a:txBody>
                  <a:tcPr marT="18000" marB="18000"/>
                </a:tc>
                <a:extLst>
                  <a:ext uri="{0D108BD9-81ED-4DB2-BD59-A6C34878D82A}">
                    <a16:rowId xmlns:a16="http://schemas.microsoft.com/office/drawing/2014/main" val="418929246"/>
                  </a:ext>
                </a:extLst>
              </a:tr>
            </a:tbl>
          </a:graphicData>
        </a:graphic>
      </p:graphicFrame>
    </p:spTree>
    <p:extLst>
      <p:ext uri="{BB962C8B-B14F-4D97-AF65-F5344CB8AC3E}">
        <p14:creationId xmlns:p14="http://schemas.microsoft.com/office/powerpoint/2010/main" val="343700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4" y="179614"/>
            <a:ext cx="11071593" cy="807720"/>
          </a:xfrm>
        </p:spPr>
        <p:txBody>
          <a:bodyPr/>
          <a:lstStyle/>
          <a:p>
            <a:pPr>
              <a:lnSpc>
                <a:spcPct val="90000"/>
              </a:lnSpc>
            </a:pPr>
            <a:r>
              <a:rPr lang="ja-JP" dirty="0"/>
              <a:t>1204MO：PRODIGE 59 - DURIGAST試験：進行性胃または胃食道接合部腺癌患者の第二選択治療におけるFOLFIRI＋デュルバルマブおよびFOLFIRI＋デュルバルマブ＋トレメリムマブを評価するランダム化第II相試験</a:t>
            </a:r>
            <a:r>
              <a:rPr lang="en-GB" altLang="ja-JP" dirty="0"/>
              <a:t> </a:t>
            </a:r>
            <a:r>
              <a:rPr lang="ja-JP" dirty="0"/>
              <a:t>– Tougeron D、et al</a:t>
            </a:r>
          </a:p>
        </p:txBody>
      </p:sp>
      <p:sp>
        <p:nvSpPr>
          <p:cNvPr id="22" name="Content Placeholder 2"/>
          <p:cNvSpPr>
            <a:spLocks noGrp="1"/>
          </p:cNvSpPr>
          <p:nvPr>
            <p:ph idx="1"/>
          </p:nvPr>
        </p:nvSpPr>
        <p:spPr/>
        <p:txBody>
          <a:bodyPr/>
          <a:lstStyle/>
          <a:p>
            <a:pPr marL="0" indent="0">
              <a:buNone/>
            </a:pPr>
            <a:r>
              <a:rPr lang="ja-JP" b="1"/>
              <a:t>試験の目的</a:t>
            </a:r>
          </a:p>
          <a:p>
            <a:r>
              <a:rPr lang="ja-JP"/>
              <a:t>フランスの施設における第II相PRODIGE 59 - DURIGAST試験で、進行性胃またはGEJ腺癌患者を対象に、2L FOLFIRI＋デュルバルマブ±トレメリムマブの有効性と安全性を評価すること</a:t>
            </a:r>
          </a:p>
        </p:txBody>
      </p:sp>
      <p:sp>
        <p:nvSpPr>
          <p:cNvPr id="19" name="Text Placeholder 18"/>
          <p:cNvSpPr>
            <a:spLocks noGrp="1"/>
          </p:cNvSpPr>
          <p:nvPr>
            <p:ph type="body" sz="quarter" idx="10"/>
          </p:nvPr>
        </p:nvSpPr>
        <p:spPr/>
        <p:txBody>
          <a:bodyPr/>
          <a:lstStyle/>
          <a:p>
            <a:r>
              <a:rPr lang="ja-JP"/>
              <a:t>*イリノテカン 180 mg/m</a:t>
            </a:r>
            <a:r>
              <a:rPr lang="ja-JP" baseline="30000"/>
              <a:t>2</a:t>
            </a:r>
            <a:r>
              <a:rPr lang="ja-JP"/>
              <a:t>を含む</a:t>
            </a:r>
          </a:p>
        </p:txBody>
      </p:sp>
      <p:sp>
        <p:nvSpPr>
          <p:cNvPr id="23" name="Text Placeholder 4"/>
          <p:cNvSpPr>
            <a:spLocks noGrp="1"/>
          </p:cNvSpPr>
          <p:nvPr>
            <p:ph type="body" sz="quarter" idx="11"/>
          </p:nvPr>
        </p:nvSpPr>
        <p:spPr/>
        <p:txBody>
          <a:bodyPr/>
          <a:lstStyle/>
          <a:p>
            <a:r>
              <a:rPr lang="ja-JP" dirty="0"/>
              <a:t>2022年ESMO会議で発</a:t>
            </a:r>
            <a:br>
              <a:rPr lang="en-GB" altLang="ja-JP" dirty="0"/>
            </a:br>
            <a:r>
              <a:rPr lang="ja-JP" dirty="0"/>
              <a:t>Tougeron D, et al.Ann Oncol 2022;33(suppl):abstr 1204MO</a:t>
            </a:r>
          </a:p>
        </p:txBody>
      </p:sp>
      <p:sp>
        <p:nvSpPr>
          <p:cNvPr id="20" name="Rectangle 9"/>
          <p:cNvSpPr txBox="1">
            <a:spLocks noChangeArrowheads="1"/>
          </p:cNvSpPr>
          <p:nvPr/>
        </p:nvSpPr>
        <p:spPr bwMode="auto">
          <a:xfrm>
            <a:off x="1838052" y="5522720"/>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24" name="Oval 14"/>
          <p:cNvSpPr>
            <a:spLocks noChangeArrowheads="1"/>
          </p:cNvSpPr>
          <p:nvPr/>
        </p:nvSpPr>
        <p:spPr bwMode="auto">
          <a:xfrm>
            <a:off x="3194788" y="34897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en-GB" altLang="ja-JP" sz="1600" b="1" dirty="0">
                <a:solidFill>
                  <a:srgbClr val="043882"/>
                </a:solidFill>
                <a:ea typeface="SimSun" pitchFamily="2" charset="-122"/>
              </a:rPr>
              <a:t>1:</a:t>
            </a:r>
            <a:r>
              <a:rPr lang="ja-JP" sz="1600" b="1" dirty="0">
                <a:solidFill>
                  <a:srgbClr val="043882"/>
                </a:solidFill>
                <a:ea typeface="SimSun" pitchFamily="2" charset="-122"/>
              </a:rPr>
              <a:t>1</a:t>
            </a:r>
          </a:p>
        </p:txBody>
      </p:sp>
      <p:cxnSp>
        <p:nvCxnSpPr>
          <p:cNvPr id="25" name="AutoShape 15"/>
          <p:cNvCxnSpPr>
            <a:cxnSpLocks noChangeShapeType="1"/>
            <a:stCxn id="24" idx="0"/>
            <a:endCxn id="27" idx="1"/>
          </p:cNvCxnSpPr>
          <p:nvPr/>
        </p:nvCxnSpPr>
        <p:spPr bwMode="auto">
          <a:xfrm rot="5400000" flipH="1" flipV="1">
            <a:off x="3390723" y="3033842"/>
            <a:ext cx="551723" cy="359996"/>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flipV="1">
            <a:off x="3086066" y="3781801"/>
            <a:ext cx="108722" cy="1"/>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3846582" y="2291811"/>
            <a:ext cx="3992969" cy="129233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FOLFIRI* q2w + 
デュルバルマブ 1500 mg q4w
(n=47)</a:t>
            </a:r>
          </a:p>
        </p:txBody>
      </p:sp>
      <p:sp>
        <p:nvSpPr>
          <p:cNvPr id="28" name="AutoShape 9"/>
          <p:cNvSpPr>
            <a:spLocks noChangeArrowheads="1"/>
          </p:cNvSpPr>
          <p:nvPr/>
        </p:nvSpPr>
        <p:spPr bwMode="auto">
          <a:xfrm>
            <a:off x="122991" y="2690477"/>
            <a:ext cx="2963075"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進行性胃またはGEJ腺癌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1Lプラチナベースの化学療法を受けている</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ICIの治療歴なし</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0～2</a:t>
            </a:r>
          </a:p>
          <a:p>
            <a:pPr defTabSz="892175" eaLnBrk="0" hangingPunct="0">
              <a:spcAft>
                <a:spcPct val="30000"/>
              </a:spcAft>
              <a:defRPr/>
            </a:pPr>
            <a:r>
              <a:rPr lang="ja-JP" sz="1600" dirty="0">
                <a:solidFill>
                  <a:srgbClr val="FFFFFF"/>
                </a:solidFill>
                <a:ea typeface="SimSun" pitchFamily="2" charset="-122"/>
              </a:rPr>
              <a:t>(n=92)</a:t>
            </a:r>
          </a:p>
        </p:txBody>
      </p:sp>
      <p:cxnSp>
        <p:nvCxnSpPr>
          <p:cNvPr id="29" name="AutoShape 16"/>
          <p:cNvCxnSpPr>
            <a:cxnSpLocks noChangeShapeType="1"/>
            <a:stCxn id="24" idx="4"/>
            <a:endCxn id="31" idx="1"/>
          </p:cNvCxnSpPr>
          <p:nvPr/>
        </p:nvCxnSpPr>
        <p:spPr bwMode="auto">
          <a:xfrm rot="16200000" flipH="1">
            <a:off x="3379409" y="4181078"/>
            <a:ext cx="574350" cy="359996"/>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5227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DCR、DoR、OS、安全性</a:t>
            </a:r>
          </a:p>
        </p:txBody>
      </p:sp>
      <p:sp>
        <p:nvSpPr>
          <p:cNvPr id="31" name="AutoShape 8"/>
          <p:cNvSpPr>
            <a:spLocks noChangeArrowheads="1"/>
          </p:cNvSpPr>
          <p:nvPr/>
        </p:nvSpPr>
        <p:spPr bwMode="auto">
          <a:xfrm>
            <a:off x="3846582" y="4002084"/>
            <a:ext cx="3992969" cy="129233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solidFill>
                  <a:schemeClr val="tx1"/>
                </a:solidFill>
                <a:ea typeface="SimSun" pitchFamily="2" charset="-122"/>
              </a:rPr>
              <a:t>FOLFIRI* q2w + 
デュルバルマブ 1500 mg q4w + 
トレメリムマブ 75 mg q4w (4サイクル)
(n=45)</a:t>
            </a:r>
          </a:p>
        </p:txBody>
      </p:sp>
      <p:cxnSp>
        <p:nvCxnSpPr>
          <p:cNvPr id="32" name="AutoShape 21"/>
          <p:cNvCxnSpPr>
            <a:cxnSpLocks noChangeShapeType="1"/>
            <a:stCxn id="31" idx="3"/>
            <a:endCxn id="33" idx="1"/>
          </p:cNvCxnSpPr>
          <p:nvPr/>
        </p:nvCxnSpPr>
        <p:spPr bwMode="auto">
          <a:xfrm>
            <a:off x="7839551" y="4648251"/>
            <a:ext cx="292446" cy="0"/>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8131997" y="3951758"/>
            <a:ext cx="1659038" cy="1392985"/>
          </a:xfrm>
          <a:prstGeom prst="rect">
            <a:avLst/>
          </a:prstGeom>
          <a:solidFill>
            <a:schemeClr val="accent3"/>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FOLFIRI* q2w + 
デュルバルマブ 
1500 mg q4w
(1サイクル)</a:t>
            </a:r>
          </a:p>
        </p:txBody>
      </p:sp>
      <p:sp>
        <p:nvSpPr>
          <p:cNvPr id="34" name="Rectangle 33"/>
          <p:cNvSpPr/>
          <p:nvPr/>
        </p:nvSpPr>
        <p:spPr>
          <a:xfrm>
            <a:off x="9755011" y="4217028"/>
            <a:ext cx="434734" cy="307777"/>
          </a:xfrm>
          <a:prstGeom prst="rect">
            <a:avLst/>
          </a:prstGeom>
        </p:spPr>
        <p:txBody>
          <a:bodyPr wrap="none">
            <a:spAutoFit/>
          </a:bodyPr>
          <a:lstStyle/>
          <a:p>
            <a:pPr algn="ctr"/>
            <a:r>
              <a:rPr lang="ja-JP" sz="1400" b="1">
                <a:solidFill>
                  <a:schemeClr val="tx1"/>
                </a:solidFill>
                <a:ea typeface="SimSun" pitchFamily="2" charset="-122"/>
              </a:rPr>
              <a:t>PD</a:t>
            </a:r>
          </a:p>
        </p:txBody>
      </p:sp>
      <p:sp>
        <p:nvSpPr>
          <p:cNvPr id="35" name="AutoShape 8"/>
          <p:cNvSpPr>
            <a:spLocks noChangeArrowheads="1"/>
          </p:cNvSpPr>
          <p:nvPr/>
        </p:nvSpPr>
        <p:spPr bwMode="auto">
          <a:xfrm>
            <a:off x="10153723" y="3771017"/>
            <a:ext cx="1897564" cy="175446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FOLFIRI* q2w + 
デュルバルマブ 
1500 mg q4w + 
トレメリムマブ
75 mg q4w 
(1サイクル)</a:t>
            </a:r>
          </a:p>
        </p:txBody>
      </p:sp>
      <p:cxnSp>
        <p:nvCxnSpPr>
          <p:cNvPr id="36" name="AutoShape 21"/>
          <p:cNvCxnSpPr>
            <a:cxnSpLocks noChangeShapeType="1"/>
            <a:stCxn id="33" idx="3"/>
            <a:endCxn id="35" idx="1"/>
          </p:cNvCxnSpPr>
          <p:nvPr/>
        </p:nvCxnSpPr>
        <p:spPr bwMode="auto">
          <a:xfrm>
            <a:off x="9791035" y="4648251"/>
            <a:ext cx="362688"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45455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a:t>ESDO (欧州消化器腫瘍学会) からの書簡</a:t>
            </a:r>
          </a:p>
        </p:txBody>
      </p:sp>
      <p:sp>
        <p:nvSpPr>
          <p:cNvPr id="32771" name="Content Placeholder 2"/>
          <p:cNvSpPr>
            <a:spLocks noGrp="1"/>
          </p:cNvSpPr>
          <p:nvPr>
            <p:ph idx="1"/>
          </p:nvPr>
        </p:nvSpPr>
        <p:spPr>
          <a:xfrm>
            <a:off x="486833" y="1371601"/>
            <a:ext cx="9881323" cy="4492869"/>
          </a:xfrm>
          <a:ln>
            <a:noFill/>
          </a:ln>
        </p:spPr>
        <p:txBody>
          <a:bodyPr vert="horz" wrap="square" lIns="0" tIns="45720" rIns="0" bIns="45720" numCol="1" anchor="t" anchorCtr="0" compatLnSpc="1">
            <a:prstTxWarp prst="textNoShape">
              <a:avLst/>
            </a:prstTxWarp>
          </a:bodyPr>
          <a:lstStyle/>
          <a:p>
            <a:pPr marL="0" indent="0">
              <a:buNone/>
              <a:tabLst>
                <a:tab pos="441325" algn="l"/>
              </a:tabLst>
              <a:defRPr/>
            </a:pPr>
            <a:r>
              <a:rPr lang="ja-JP" sz="1400" b="1" dirty="0">
                <a:solidFill>
                  <a:schemeClr val="bg2"/>
                </a:solidFill>
              </a:rPr>
              <a:t>会員の皆様</a:t>
            </a:r>
          </a:p>
          <a:p>
            <a:pPr marL="0" indent="0">
              <a:buNone/>
              <a:tabLst>
                <a:tab pos="441325" algn="l"/>
              </a:tabLst>
              <a:defRPr/>
            </a:pPr>
            <a:r>
              <a:rPr lang="ja-JP" sz="1400" dirty="0"/>
              <a:t>今回、このESDOスライドセットをご紹介できることを大変光栄に思います。このスライドセットは、2022年に開催された主要な学会で発表された、消化器癌に関する重要な所見を強調し概要を示すことを目的としています。このスライドセットは、特にESMO</a:t>
            </a:r>
            <a:r>
              <a:rPr lang="ja-JP" sz="1400" b="1" dirty="0"/>
              <a:t>2022年ESMO世界消化器癌会議</a:t>
            </a:r>
            <a:r>
              <a:rPr lang="ja-JP" sz="1400" dirty="0"/>
              <a:t>および</a:t>
            </a:r>
            <a:r>
              <a:rPr lang="ja-JP" sz="1400" b="1" dirty="0"/>
              <a:t>2022年ESMO会議</a:t>
            </a:r>
            <a:r>
              <a:rPr lang="ja-JP" sz="1400" dirty="0"/>
              <a:t>に焦点を合わせたものとなっており、英語と日本語でご利用いただけます。</a:t>
            </a:r>
          </a:p>
          <a:p>
            <a:pPr marL="0" indent="0">
              <a:buNone/>
              <a:tabLst>
                <a:tab pos="441325" algn="l"/>
              </a:tabLst>
              <a:defRPr/>
            </a:pPr>
            <a:r>
              <a:rPr lang="ja-JP" sz="1400" dirty="0"/>
              <a:t>腫瘍学の臨床研究の分野は、挑戦的で常に変化する環境と言えるでしょう。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ご意見ご質問は</a:t>
            </a:r>
            <a:r>
              <a:rPr lang="ja-JP" sz="1400" dirty="0">
                <a:hlinkClick r:id="rId3"/>
              </a:rPr>
              <a:t>info@esdo.eu</a:t>
            </a:r>
            <a:r>
              <a:rPr lang="ja-JP" sz="1400" dirty="0">
                <a:solidFill>
                  <a:schemeClr val="bg1"/>
                </a:solidFill>
              </a:rPr>
              <a:t>までお送りください。</a:t>
            </a:r>
          </a:p>
          <a:p>
            <a:pPr marL="0" indent="0">
              <a:spcAft>
                <a:spcPts val="1200"/>
              </a:spcAft>
              <a:buNone/>
              <a:tabLst>
                <a:tab pos="441325" algn="l"/>
              </a:tabLst>
              <a:defRPr/>
            </a:pPr>
            <a:r>
              <a:rPr lang="ja-JP" sz="1400" dirty="0"/>
              <a:t>最後に、本活動の実現に際し、資金、運営管理および物流管理の面においてご支援いただいたLilly Oncology社様に心より御礼申し上げます。</a:t>
            </a:r>
          </a:p>
          <a:p>
            <a:pPr marL="0" indent="0">
              <a:buNone/>
              <a:tabLst>
                <a:tab pos="441325" algn="l"/>
              </a:tabLst>
              <a:defRPr/>
            </a:pPr>
            <a:r>
              <a:rPr lang="ja-JP" sz="1400" dirty="0">
                <a:solidFill>
                  <a:schemeClr val="tx1"/>
                </a:solidFill>
              </a:rPr>
              <a:t>敬具 </a:t>
            </a:r>
          </a:p>
          <a:p>
            <a:pPr marL="0" indent="0">
              <a:buNone/>
              <a:tabLst>
                <a:tab pos="441325" algn="l"/>
              </a:tabLst>
              <a:defRPr/>
            </a:pPr>
            <a:endParaRPr lang="en-US" sz="1400" dirty="0">
              <a:solidFill>
                <a:schemeClr val="tx1"/>
              </a:solidFill>
            </a:endParaRPr>
          </a:p>
          <a:p>
            <a:pPr marL="0" indent="0">
              <a:buNone/>
              <a:tabLst>
                <a:tab pos="441325" algn="l"/>
                <a:tab pos="2511425" algn="l"/>
                <a:tab pos="5381625" algn="l"/>
              </a:tabLst>
              <a:defRPr/>
            </a:pPr>
            <a:r>
              <a:rPr lang="ja-JP" sz="1400" b="1" dirty="0">
                <a:solidFill>
                  <a:schemeClr val="tx1"/>
                </a:solidFill>
              </a:rPr>
              <a:t>Eric Van Cutsem	Tamara Matysiak-Budnik	Jean-Luc Van Laethem
Thomas Seufferlein 	Jaroslaw Regula	Ana-Maria Bucalau </a:t>
            </a:r>
            <a:r>
              <a:rPr lang="ja-JP" sz="1400" dirty="0">
                <a:solidFill>
                  <a:schemeClr val="tx1"/>
                </a:solidFill>
              </a:rPr>
              <a:t>(ヤンググループ)</a:t>
            </a:r>
            <a:r>
              <a:rPr lang="ja-JP" sz="1400" b="1" dirty="0">
                <a:solidFill>
                  <a:schemeClr val="tx1"/>
                </a:solidFill>
              </a:rPr>
              <a:t>
Côme Lepage	Thomas Gruenberger	Pieter-Jan Cuyle </a:t>
            </a:r>
            <a:r>
              <a:rPr lang="ja-JP" sz="1400" dirty="0">
                <a:solidFill>
                  <a:schemeClr val="tx1"/>
                </a:solidFill>
              </a:rPr>
              <a:t>(ヤンググループ)</a:t>
            </a:r>
            <a:r>
              <a:rPr lang="ja-JP" sz="1400" b="1" dirty="0">
                <a:solidFill>
                  <a:schemeClr val="tx1"/>
                </a:solidFill>
              </a:rPr>
              <a:t>
</a:t>
            </a:r>
            <a:r>
              <a:rPr lang="ja-JP" sz="1400" dirty="0">
                <a:solidFill>
                  <a:schemeClr val="tx1"/>
                </a:solidFill>
              </a:rPr>
              <a:t>	</a:t>
            </a:r>
          </a:p>
          <a:p>
            <a:pPr marL="0" indent="0">
              <a:buNone/>
              <a:tabLst>
                <a:tab pos="441325" algn="l"/>
              </a:tabLst>
              <a:defRPr/>
            </a:pPr>
            <a:r>
              <a:rPr lang="ja-JP" sz="1400" dirty="0">
                <a:solidFill>
                  <a:schemeClr val="tx1"/>
                </a:solidFill>
              </a:rPr>
              <a:t>(ESDO理事会)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169" y="4749398"/>
            <a:ext cx="1500059" cy="1403328"/>
          </a:xfrm>
          <a:prstGeom prst="rect">
            <a:avLst/>
          </a:prstGeom>
        </p:spPr>
      </p:pic>
    </p:spTree>
    <p:custDataLst>
      <p:tags r:id="rId1"/>
    </p:custDataLst>
    <p:extLst>
      <p:ext uri="{BB962C8B-B14F-4D97-AF65-F5344CB8AC3E}">
        <p14:creationId xmlns:p14="http://schemas.microsoft.com/office/powerpoint/2010/main" val="356323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95568" cy="807720"/>
          </a:xfrm>
        </p:spPr>
        <p:txBody>
          <a:bodyPr/>
          <a:lstStyle/>
          <a:p>
            <a:pPr>
              <a:lnSpc>
                <a:spcPct val="90000"/>
              </a:lnSpc>
            </a:pPr>
            <a:r>
              <a:rPr lang="ja-JP" dirty="0"/>
              <a:t>1204MO：PRODIGE 59 - DURIGAST試験：進行性胃または胃食道接合部腺癌患者の第二選択治療におけるFOLFIRI＋デュルバルマブおよびFOLFIRI＋デュルバルマブ＋トレメリムマブを評価するランダム化第II相試験</a:t>
            </a:r>
            <a:r>
              <a:rPr lang="en-GB" altLang="ja-JP" dirty="0"/>
              <a:t> </a:t>
            </a:r>
            <a:r>
              <a:rPr lang="ja-JP" dirty="0"/>
              <a:t>– Tougeron D、et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Tougeron D, et al.Ann Oncol 2022;33(suppl):abstr 1204MO</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ja-JP" sz="1600" b="1"/>
              <a:t>タイトル</a:t>
            </a:r>
          </a:p>
        </p:txBody>
      </p:sp>
      <p:sp>
        <p:nvSpPr>
          <p:cNvPr id="6" name="TextBox 5">
            <a:extLst>
              <a:ext uri="{FF2B5EF4-FFF2-40B4-BE49-F238E27FC236}">
                <a16:creationId xmlns:a16="http://schemas.microsoft.com/office/drawing/2014/main" id="{AA12684B-FEDF-89D7-0E7F-3CEA99907A04}"/>
              </a:ext>
            </a:extLst>
          </p:cNvPr>
          <p:cNvSpPr txBox="1"/>
          <p:nvPr/>
        </p:nvSpPr>
        <p:spPr>
          <a:xfrm>
            <a:off x="2161989" y="1418773"/>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7" name="TextBox 6">
            <a:extLst>
              <a:ext uri="{FF2B5EF4-FFF2-40B4-BE49-F238E27FC236}">
                <a16:creationId xmlns:a16="http://schemas.microsoft.com/office/drawing/2014/main" id="{AA12684B-FEDF-89D7-0E7F-3CEA99907A04}"/>
              </a:ext>
            </a:extLst>
          </p:cNvPr>
          <p:cNvSpPr txBox="1"/>
          <p:nvPr/>
        </p:nvSpPr>
        <p:spPr>
          <a:xfrm>
            <a:off x="8454685" y="1418773"/>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a:t>
            </a:r>
          </a:p>
        </p:txBody>
      </p:sp>
      <p:sp>
        <p:nvSpPr>
          <p:cNvPr id="8" name="TextBox 7">
            <a:extLst>
              <a:ext uri="{FF2B5EF4-FFF2-40B4-BE49-F238E27FC236}">
                <a16:creationId xmlns:a16="http://schemas.microsoft.com/office/drawing/2014/main" id="{CD4BAFE1-734A-E88F-001D-581B09B62BB6}"/>
              </a:ext>
            </a:extLst>
          </p:cNvPr>
          <p:cNvSpPr txBox="1"/>
          <p:nvPr/>
        </p:nvSpPr>
        <p:spPr>
          <a:xfrm>
            <a:off x="3032261" y="5442297"/>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期間、月数</a:t>
            </a:r>
          </a:p>
        </p:txBody>
      </p:sp>
      <p:sp>
        <p:nvSpPr>
          <p:cNvPr id="9" name="TextBox 8">
            <a:extLst>
              <a:ext uri="{FF2B5EF4-FFF2-40B4-BE49-F238E27FC236}">
                <a16:creationId xmlns:a16="http://schemas.microsoft.com/office/drawing/2014/main" id="{3CF1D698-F529-DCDC-F7A9-2D01EBDAB378}"/>
              </a:ext>
            </a:extLst>
          </p:cNvPr>
          <p:cNvSpPr txBox="1"/>
          <p:nvPr/>
        </p:nvSpPr>
        <p:spPr>
          <a:xfrm>
            <a:off x="423484" y="5549361"/>
            <a:ext cx="990977" cy="307777"/>
          </a:xfrm>
          <a:prstGeom prst="rect">
            <a:avLst/>
          </a:prstGeom>
          <a:noFill/>
        </p:spPr>
        <p:txBody>
          <a:bodyPr wrap="none" rtlCol="0">
            <a:spAutoFit/>
          </a:bodyPr>
          <a:lstStyle/>
          <a:p>
            <a:pPr algn="r"/>
            <a:r>
              <a:rPr lang="ja-JP" sz="1400" dirty="0">
                <a:solidFill>
                  <a:srgbClr val="4D4D4D"/>
                </a:solidFill>
              </a:rPr>
              <a:t>リスク有患者数</a:t>
            </a:r>
          </a:p>
        </p:txBody>
      </p:sp>
      <p:sp>
        <p:nvSpPr>
          <p:cNvPr id="10" name="TextBox 9">
            <a:extLst>
              <a:ext uri="{FF2B5EF4-FFF2-40B4-BE49-F238E27FC236}">
                <a16:creationId xmlns:a16="http://schemas.microsoft.com/office/drawing/2014/main" id="{E9E34324-D4E3-75D2-03E9-AC5069363E62}"/>
              </a:ext>
            </a:extLst>
          </p:cNvPr>
          <p:cNvSpPr txBox="1"/>
          <p:nvPr/>
        </p:nvSpPr>
        <p:spPr>
          <a:xfrm>
            <a:off x="353149" y="5800308"/>
            <a:ext cx="627095" cy="307777"/>
          </a:xfrm>
          <a:prstGeom prst="rect">
            <a:avLst/>
          </a:prstGeom>
          <a:noFill/>
        </p:spPr>
        <p:txBody>
          <a:bodyPr wrap="none" rtlCol="0">
            <a:spAutoFit/>
          </a:bodyPr>
          <a:lstStyle/>
          <a:p>
            <a:pPr algn="r"/>
            <a:r>
              <a:rPr lang="ja-JP" sz="1400">
                <a:solidFill>
                  <a:srgbClr val="B60D27"/>
                </a:solidFill>
              </a:rPr>
              <a:t>F + D</a:t>
            </a:r>
          </a:p>
        </p:txBody>
      </p:sp>
      <p:sp>
        <p:nvSpPr>
          <p:cNvPr id="11" name="TextBox 10">
            <a:extLst>
              <a:ext uri="{FF2B5EF4-FFF2-40B4-BE49-F238E27FC236}">
                <a16:creationId xmlns:a16="http://schemas.microsoft.com/office/drawing/2014/main" id="{9BDF64EA-BE65-7AB7-F875-A033F6DE80CE}"/>
              </a:ext>
            </a:extLst>
          </p:cNvPr>
          <p:cNvSpPr txBox="1"/>
          <p:nvPr/>
        </p:nvSpPr>
        <p:spPr>
          <a:xfrm>
            <a:off x="43833" y="6044436"/>
            <a:ext cx="936411" cy="307777"/>
          </a:xfrm>
          <a:prstGeom prst="rect">
            <a:avLst/>
          </a:prstGeom>
          <a:noFill/>
        </p:spPr>
        <p:txBody>
          <a:bodyPr wrap="none" rtlCol="0">
            <a:spAutoFit/>
          </a:bodyPr>
          <a:lstStyle/>
          <a:p>
            <a:pPr algn="r"/>
            <a:r>
              <a:rPr lang="ja-JP" sz="1400">
                <a:solidFill>
                  <a:schemeClr val="accent2"/>
                </a:solidFill>
              </a:rPr>
              <a:t>F + D + T</a:t>
            </a:r>
          </a:p>
        </p:txBody>
      </p:sp>
      <p:sp>
        <p:nvSpPr>
          <p:cNvPr id="12" name="Freeform 21">
            <a:extLst>
              <a:ext uri="{FF2B5EF4-FFF2-40B4-BE49-F238E27FC236}">
                <a16:creationId xmlns:a16="http://schemas.microsoft.com/office/drawing/2014/main" id="{FE8143C1-6B8B-405C-2568-6F8E748BDCB7}"/>
              </a:ext>
            </a:extLst>
          </p:cNvPr>
          <p:cNvSpPr>
            <a:spLocks/>
          </p:cNvSpPr>
          <p:nvPr/>
        </p:nvSpPr>
        <p:spPr bwMode="auto">
          <a:xfrm>
            <a:off x="1078583" y="2114622"/>
            <a:ext cx="4783737" cy="29745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6">
            <a:extLst>
              <a:ext uri="{FF2B5EF4-FFF2-40B4-BE49-F238E27FC236}">
                <a16:creationId xmlns:a16="http://schemas.microsoft.com/office/drawing/2014/main" id="{0D463367-FD48-84CD-0B55-0B06E757279B}"/>
              </a:ext>
            </a:extLst>
          </p:cNvPr>
          <p:cNvSpPr>
            <a:spLocks noChangeShapeType="1"/>
          </p:cNvSpPr>
          <p:nvPr/>
        </p:nvSpPr>
        <p:spPr bwMode="auto">
          <a:xfrm>
            <a:off x="986279" y="209743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89DF9333-9A2E-BC4A-ADC0-BB9759F5AB33}"/>
              </a:ext>
            </a:extLst>
          </p:cNvPr>
          <p:cNvSpPr>
            <a:spLocks noChangeShapeType="1"/>
          </p:cNvSpPr>
          <p:nvPr/>
        </p:nvSpPr>
        <p:spPr bwMode="auto">
          <a:xfrm>
            <a:off x="986279" y="270825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FCB5E216-1CD7-8332-9A2A-C1DD85242846}"/>
              </a:ext>
            </a:extLst>
          </p:cNvPr>
          <p:cNvSpPr>
            <a:spLocks noChangeShapeType="1"/>
          </p:cNvSpPr>
          <p:nvPr/>
        </p:nvSpPr>
        <p:spPr bwMode="auto">
          <a:xfrm>
            <a:off x="986279" y="32916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EEF1E62E-A923-781F-AC72-1AD8BDA3C76E}"/>
              </a:ext>
            </a:extLst>
          </p:cNvPr>
          <p:cNvSpPr>
            <a:spLocks noChangeShapeType="1"/>
          </p:cNvSpPr>
          <p:nvPr/>
        </p:nvSpPr>
        <p:spPr bwMode="auto">
          <a:xfrm>
            <a:off x="986279" y="38939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683981E2-F60A-AB62-8920-FC61C45C2950}"/>
              </a:ext>
            </a:extLst>
          </p:cNvPr>
          <p:cNvSpPr>
            <a:spLocks noChangeShapeType="1"/>
          </p:cNvSpPr>
          <p:nvPr/>
        </p:nvSpPr>
        <p:spPr bwMode="auto">
          <a:xfrm>
            <a:off x="986279" y="448360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E2DB97CC-A4D5-2902-9DE2-D1BE0CB80C62}"/>
              </a:ext>
            </a:extLst>
          </p:cNvPr>
          <p:cNvSpPr>
            <a:spLocks noChangeShapeType="1"/>
          </p:cNvSpPr>
          <p:nvPr/>
        </p:nvSpPr>
        <p:spPr bwMode="auto">
          <a:xfrm>
            <a:off x="986279" y="5085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F99BDD64-D214-A0A4-EFE7-82E6CF9CCE03}"/>
              </a:ext>
            </a:extLst>
          </p:cNvPr>
          <p:cNvSpPr txBox="1"/>
          <p:nvPr/>
        </p:nvSpPr>
        <p:spPr>
          <a:xfrm rot="16200000">
            <a:off x="-279074" y="3465038"/>
            <a:ext cx="1441420"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cs typeface="Arial" panose="020B0604020202020204" pitchFamily="34" charset="0"/>
              </a:rPr>
              <a:t>無増悪生存期間</a:t>
            </a:r>
          </a:p>
        </p:txBody>
      </p:sp>
      <p:sp>
        <p:nvSpPr>
          <p:cNvPr id="20" name="TextBox 19">
            <a:extLst>
              <a:ext uri="{FF2B5EF4-FFF2-40B4-BE49-F238E27FC236}">
                <a16:creationId xmlns:a16="http://schemas.microsoft.com/office/drawing/2014/main" id="{BB83806A-C148-EFB7-705F-607A6EFBFD09}"/>
              </a:ext>
            </a:extLst>
          </p:cNvPr>
          <p:cNvSpPr txBox="1"/>
          <p:nvPr/>
        </p:nvSpPr>
        <p:spPr>
          <a:xfrm>
            <a:off x="581433" y="1940302"/>
            <a:ext cx="482824"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24" name="TextBox 23">
            <a:extLst>
              <a:ext uri="{FF2B5EF4-FFF2-40B4-BE49-F238E27FC236}">
                <a16:creationId xmlns:a16="http://schemas.microsoft.com/office/drawing/2014/main" id="{AC80A9B8-597A-D734-E8B8-93D6B14451D7}"/>
              </a:ext>
            </a:extLst>
          </p:cNvPr>
          <p:cNvSpPr txBox="1"/>
          <p:nvPr/>
        </p:nvSpPr>
        <p:spPr>
          <a:xfrm>
            <a:off x="680819" y="2553389"/>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25" name="TextBox 24">
            <a:extLst>
              <a:ext uri="{FF2B5EF4-FFF2-40B4-BE49-F238E27FC236}">
                <a16:creationId xmlns:a16="http://schemas.microsoft.com/office/drawing/2014/main" id="{39FB70DB-1369-7EAE-6F53-F153546878F9}"/>
              </a:ext>
            </a:extLst>
          </p:cNvPr>
          <p:cNvSpPr txBox="1"/>
          <p:nvPr/>
        </p:nvSpPr>
        <p:spPr>
          <a:xfrm>
            <a:off x="680819" y="3136521"/>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26" name="TextBox 25">
            <a:extLst>
              <a:ext uri="{FF2B5EF4-FFF2-40B4-BE49-F238E27FC236}">
                <a16:creationId xmlns:a16="http://schemas.microsoft.com/office/drawing/2014/main" id="{9093E261-9C61-C1E7-C07E-9C7539A22085}"/>
              </a:ext>
            </a:extLst>
          </p:cNvPr>
          <p:cNvSpPr txBox="1"/>
          <p:nvPr/>
        </p:nvSpPr>
        <p:spPr>
          <a:xfrm>
            <a:off x="680819" y="373851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27" name="TextBox 26">
            <a:extLst>
              <a:ext uri="{FF2B5EF4-FFF2-40B4-BE49-F238E27FC236}">
                <a16:creationId xmlns:a16="http://schemas.microsoft.com/office/drawing/2014/main" id="{EB8D3A45-0258-A90F-E15F-37D9EBA7730D}"/>
              </a:ext>
            </a:extLst>
          </p:cNvPr>
          <p:cNvSpPr txBox="1"/>
          <p:nvPr/>
        </p:nvSpPr>
        <p:spPr>
          <a:xfrm>
            <a:off x="680819" y="432792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28" name="TextBox 27">
            <a:extLst>
              <a:ext uri="{FF2B5EF4-FFF2-40B4-BE49-F238E27FC236}">
                <a16:creationId xmlns:a16="http://schemas.microsoft.com/office/drawing/2014/main" id="{CC472F2F-7DB2-A70C-8091-661A708517E7}"/>
              </a:ext>
            </a:extLst>
          </p:cNvPr>
          <p:cNvSpPr txBox="1"/>
          <p:nvPr/>
        </p:nvSpPr>
        <p:spPr>
          <a:xfrm>
            <a:off x="794502" y="4923627"/>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sp>
        <p:nvSpPr>
          <p:cNvPr id="29" name="Line 21">
            <a:extLst>
              <a:ext uri="{FF2B5EF4-FFF2-40B4-BE49-F238E27FC236}">
                <a16:creationId xmlns:a16="http://schemas.microsoft.com/office/drawing/2014/main" id="{A52F3B08-FD73-6575-2E34-928A34307707}"/>
              </a:ext>
            </a:extLst>
          </p:cNvPr>
          <p:cNvSpPr>
            <a:spLocks noChangeShapeType="1"/>
          </p:cNvSpPr>
          <p:nvPr/>
        </p:nvSpPr>
        <p:spPr bwMode="auto">
          <a:xfrm>
            <a:off x="5695465"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id="{F522F4BA-5077-C955-5173-26B0A73EB3FE}"/>
              </a:ext>
            </a:extLst>
          </p:cNvPr>
          <p:cNvSpPr>
            <a:spLocks noChangeShapeType="1"/>
          </p:cNvSpPr>
          <p:nvPr/>
        </p:nvSpPr>
        <p:spPr bwMode="auto">
          <a:xfrm>
            <a:off x="4924096"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 name="Line 21">
            <a:extLst>
              <a:ext uri="{FF2B5EF4-FFF2-40B4-BE49-F238E27FC236}">
                <a16:creationId xmlns:a16="http://schemas.microsoft.com/office/drawing/2014/main" id="{1326A98A-48AD-926B-9AED-C34DB31539FA}"/>
              </a:ext>
            </a:extLst>
          </p:cNvPr>
          <p:cNvSpPr>
            <a:spLocks noChangeShapeType="1"/>
          </p:cNvSpPr>
          <p:nvPr/>
        </p:nvSpPr>
        <p:spPr bwMode="auto">
          <a:xfrm>
            <a:off x="4132406"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Line 21">
            <a:extLst>
              <a:ext uri="{FF2B5EF4-FFF2-40B4-BE49-F238E27FC236}">
                <a16:creationId xmlns:a16="http://schemas.microsoft.com/office/drawing/2014/main" id="{004710FA-A287-E1D6-4420-35E70AC5F6E5}"/>
              </a:ext>
            </a:extLst>
          </p:cNvPr>
          <p:cNvSpPr>
            <a:spLocks noChangeShapeType="1"/>
          </p:cNvSpPr>
          <p:nvPr/>
        </p:nvSpPr>
        <p:spPr bwMode="auto">
          <a:xfrm>
            <a:off x="3381353"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 name="Line 21">
            <a:extLst>
              <a:ext uri="{FF2B5EF4-FFF2-40B4-BE49-F238E27FC236}">
                <a16:creationId xmlns:a16="http://schemas.microsoft.com/office/drawing/2014/main" id="{5D335E5E-40C0-345C-B5E7-5FA66993A02E}"/>
              </a:ext>
            </a:extLst>
          </p:cNvPr>
          <p:cNvSpPr>
            <a:spLocks noChangeShapeType="1"/>
          </p:cNvSpPr>
          <p:nvPr/>
        </p:nvSpPr>
        <p:spPr bwMode="auto">
          <a:xfrm>
            <a:off x="2579504"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Line 21">
            <a:extLst>
              <a:ext uri="{FF2B5EF4-FFF2-40B4-BE49-F238E27FC236}">
                <a16:creationId xmlns:a16="http://schemas.microsoft.com/office/drawing/2014/main" id="{5EB49672-F901-73EF-EF52-FDB363A2CE87}"/>
              </a:ext>
            </a:extLst>
          </p:cNvPr>
          <p:cNvSpPr>
            <a:spLocks noChangeShapeType="1"/>
          </p:cNvSpPr>
          <p:nvPr/>
        </p:nvSpPr>
        <p:spPr bwMode="auto">
          <a:xfrm>
            <a:off x="1817400"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 name="Line 21">
            <a:extLst>
              <a:ext uri="{FF2B5EF4-FFF2-40B4-BE49-F238E27FC236}">
                <a16:creationId xmlns:a16="http://schemas.microsoft.com/office/drawing/2014/main" id="{A3ED3C1D-E526-91C1-4660-96C50D5DD851}"/>
              </a:ext>
            </a:extLst>
          </p:cNvPr>
          <p:cNvSpPr>
            <a:spLocks noChangeShapeType="1"/>
          </p:cNvSpPr>
          <p:nvPr/>
        </p:nvSpPr>
        <p:spPr bwMode="auto">
          <a:xfrm>
            <a:off x="1075570" y="508071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grpSp>
        <p:nvGrpSpPr>
          <p:cNvPr id="36" name="Group 35">
            <a:extLst>
              <a:ext uri="{FF2B5EF4-FFF2-40B4-BE49-F238E27FC236}">
                <a16:creationId xmlns:a16="http://schemas.microsoft.com/office/drawing/2014/main" id="{EFA77DE2-B3CF-DCB9-FEB2-BA7519C7F23B}"/>
              </a:ext>
            </a:extLst>
          </p:cNvPr>
          <p:cNvGrpSpPr/>
          <p:nvPr/>
        </p:nvGrpSpPr>
        <p:grpSpPr>
          <a:xfrm>
            <a:off x="1181305" y="4511355"/>
            <a:ext cx="4187333" cy="523220"/>
            <a:chOff x="1909946" y="2143176"/>
            <a:chExt cx="4187333" cy="523220"/>
          </a:xfrm>
        </p:grpSpPr>
        <p:sp>
          <p:nvSpPr>
            <p:cNvPr id="37" name="TextBox 36">
              <a:extLst>
                <a:ext uri="{FF2B5EF4-FFF2-40B4-BE49-F238E27FC236}">
                  <a16:creationId xmlns:a16="http://schemas.microsoft.com/office/drawing/2014/main" id="{BB6B077C-AB48-E095-6BB8-463B53EC72B5}"/>
                </a:ext>
              </a:extLst>
            </p:cNvPr>
            <p:cNvSpPr txBox="1"/>
            <p:nvPr/>
          </p:nvSpPr>
          <p:spPr>
            <a:xfrm>
              <a:off x="2153193" y="2143176"/>
              <a:ext cx="3944086" cy="523220"/>
            </a:xfrm>
            <a:prstGeom prst="rect">
              <a:avLst/>
            </a:prstGeom>
            <a:noFill/>
          </p:spPr>
          <p:txBody>
            <a:bodyPr wrap="square" rtlCol="0">
              <a:spAutoFit/>
            </a:bodyPr>
            <a:lstStyle/>
            <a:p>
              <a:r>
                <a:rPr lang="ja-JP" sz="1400" dirty="0">
                  <a:solidFill>
                    <a:schemeClr val="tx1"/>
                  </a:solidFill>
                </a:rPr>
                <a:t>FOLFIRI + デュルバルマブ</a:t>
              </a:r>
            </a:p>
            <a:p>
              <a:r>
                <a:rPr lang="ja-JP" sz="1400" dirty="0">
                  <a:solidFill>
                    <a:schemeClr val="tx1"/>
                  </a:solidFill>
                </a:rPr>
                <a:t>FOLFIRI + デュルバルマブ + トレメリムマブ</a:t>
              </a:r>
            </a:p>
          </p:txBody>
        </p:sp>
        <p:grpSp>
          <p:nvGrpSpPr>
            <p:cNvPr id="38" name="Group 37">
              <a:extLst>
                <a:ext uri="{FF2B5EF4-FFF2-40B4-BE49-F238E27FC236}">
                  <a16:creationId xmlns:a16="http://schemas.microsoft.com/office/drawing/2014/main" id="{2F2AE0AA-583F-F107-43E5-EAF4DF312A4D}"/>
                </a:ext>
              </a:extLst>
            </p:cNvPr>
            <p:cNvGrpSpPr/>
            <p:nvPr/>
          </p:nvGrpSpPr>
          <p:grpSpPr>
            <a:xfrm>
              <a:off x="1909946" y="2496529"/>
              <a:ext cx="280991" cy="94178"/>
              <a:chOff x="1447097" y="4731729"/>
              <a:chExt cx="280991" cy="94178"/>
            </a:xfrm>
          </p:grpSpPr>
          <p:cxnSp>
            <p:nvCxnSpPr>
              <p:cNvPr id="42" name="Straight Connector 41">
                <a:extLst>
                  <a:ext uri="{FF2B5EF4-FFF2-40B4-BE49-F238E27FC236}">
                    <a16:creationId xmlns:a16="http://schemas.microsoft.com/office/drawing/2014/main" id="{1392E745-5785-C5E7-5644-93301FAC2623}"/>
                  </a:ext>
                </a:extLst>
              </p:cNvPr>
              <p:cNvCxnSpPr>
                <a:cxnSpLocks/>
              </p:cNvCxnSpPr>
              <p:nvPr/>
            </p:nvCxnSpPr>
            <p:spPr>
              <a:xfrm flipV="1">
                <a:off x="1447097" y="4778818"/>
                <a:ext cx="280991" cy="0"/>
              </a:xfrm>
              <a:prstGeom prst="line">
                <a:avLst/>
              </a:prstGeom>
              <a:noFill/>
              <a:ln w="19050" cap="flat">
                <a:solidFill>
                  <a:schemeClr val="accent2"/>
                </a:solidFill>
                <a:prstDash val="solid"/>
                <a:miter/>
              </a:ln>
            </p:spPr>
          </p:cxnSp>
          <p:cxnSp>
            <p:nvCxnSpPr>
              <p:cNvPr id="43" name="Straight Connector 42">
                <a:extLst>
                  <a:ext uri="{FF2B5EF4-FFF2-40B4-BE49-F238E27FC236}">
                    <a16:creationId xmlns:a16="http://schemas.microsoft.com/office/drawing/2014/main" id="{3712D7B6-52BD-D619-5955-B682535DAC86}"/>
                  </a:ext>
                </a:extLst>
              </p:cNvPr>
              <p:cNvCxnSpPr>
                <a:cxnSpLocks/>
              </p:cNvCxnSpPr>
              <p:nvPr/>
            </p:nvCxnSpPr>
            <p:spPr>
              <a:xfrm>
                <a:off x="1587592" y="4731729"/>
                <a:ext cx="0" cy="94178"/>
              </a:xfrm>
              <a:prstGeom prst="line">
                <a:avLst/>
              </a:prstGeom>
              <a:noFill/>
              <a:ln w="19050" cap="flat">
                <a:solidFill>
                  <a:schemeClr val="accent2"/>
                </a:solidFill>
                <a:prstDash val="solid"/>
                <a:miter/>
              </a:ln>
            </p:spPr>
          </p:cxnSp>
        </p:grpSp>
        <p:grpSp>
          <p:nvGrpSpPr>
            <p:cNvPr id="39" name="Group 38">
              <a:extLst>
                <a:ext uri="{FF2B5EF4-FFF2-40B4-BE49-F238E27FC236}">
                  <a16:creationId xmlns:a16="http://schemas.microsoft.com/office/drawing/2014/main" id="{D9CEEF57-AED5-9F3F-44A3-5B13A5058BAF}"/>
                </a:ext>
              </a:extLst>
            </p:cNvPr>
            <p:cNvGrpSpPr/>
            <p:nvPr/>
          </p:nvGrpSpPr>
          <p:grpSpPr>
            <a:xfrm>
              <a:off x="1909946" y="2261492"/>
              <a:ext cx="280991" cy="94178"/>
              <a:chOff x="1441453" y="4547492"/>
              <a:chExt cx="280991" cy="94178"/>
            </a:xfrm>
          </p:grpSpPr>
          <p:cxnSp>
            <p:nvCxnSpPr>
              <p:cNvPr id="40" name="Straight Connector 39">
                <a:extLst>
                  <a:ext uri="{FF2B5EF4-FFF2-40B4-BE49-F238E27FC236}">
                    <a16:creationId xmlns:a16="http://schemas.microsoft.com/office/drawing/2014/main" id="{402E12C3-65C3-AC9E-2CCC-BE2CC5AB338B}"/>
                  </a:ext>
                </a:extLst>
              </p:cNvPr>
              <p:cNvCxnSpPr>
                <a:cxnSpLocks/>
              </p:cNvCxnSpPr>
              <p:nvPr/>
            </p:nvCxnSpPr>
            <p:spPr>
              <a:xfrm flipV="1">
                <a:off x="1441453" y="4594581"/>
                <a:ext cx="280991" cy="0"/>
              </a:xfrm>
              <a:prstGeom prst="line">
                <a:avLst/>
              </a:prstGeom>
              <a:noFill/>
              <a:ln w="19050" cap="flat">
                <a:solidFill>
                  <a:srgbClr val="B60D27"/>
                </a:solidFill>
                <a:prstDash val="solid"/>
                <a:miter/>
              </a:ln>
            </p:spPr>
          </p:cxnSp>
          <p:cxnSp>
            <p:nvCxnSpPr>
              <p:cNvPr id="41" name="Straight Connector 40">
                <a:extLst>
                  <a:ext uri="{FF2B5EF4-FFF2-40B4-BE49-F238E27FC236}">
                    <a16:creationId xmlns:a16="http://schemas.microsoft.com/office/drawing/2014/main" id="{64C9B548-2084-EA4F-81EF-BDE49D604905}"/>
                  </a:ext>
                </a:extLst>
              </p:cNvPr>
              <p:cNvCxnSpPr>
                <a:cxnSpLocks/>
              </p:cNvCxnSpPr>
              <p:nvPr/>
            </p:nvCxnSpPr>
            <p:spPr>
              <a:xfrm>
                <a:off x="1581948" y="4547492"/>
                <a:ext cx="0" cy="94178"/>
              </a:xfrm>
              <a:prstGeom prst="line">
                <a:avLst/>
              </a:prstGeom>
              <a:noFill/>
              <a:ln w="19050" cap="flat">
                <a:solidFill>
                  <a:srgbClr val="B60D27"/>
                </a:solidFill>
                <a:prstDash val="solid"/>
                <a:miter/>
              </a:ln>
            </p:spPr>
          </p:cxnSp>
        </p:grpSp>
      </p:grpSp>
      <p:sp>
        <p:nvSpPr>
          <p:cNvPr id="44" name="TextBox 43">
            <a:extLst>
              <a:ext uri="{FF2B5EF4-FFF2-40B4-BE49-F238E27FC236}">
                <a16:creationId xmlns:a16="http://schemas.microsoft.com/office/drawing/2014/main" id="{F34D0074-0EB1-E559-72D9-664D6A1703F0}"/>
              </a:ext>
            </a:extLst>
          </p:cNvPr>
          <p:cNvSpPr txBox="1"/>
          <p:nvPr/>
        </p:nvSpPr>
        <p:spPr>
          <a:xfrm>
            <a:off x="5609421" y="5810947"/>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a:t>
            </a:r>
          </a:p>
        </p:txBody>
      </p:sp>
      <p:sp>
        <p:nvSpPr>
          <p:cNvPr id="45" name="TextBox 44">
            <a:extLst>
              <a:ext uri="{FF2B5EF4-FFF2-40B4-BE49-F238E27FC236}">
                <a16:creationId xmlns:a16="http://schemas.microsoft.com/office/drawing/2014/main" id="{176A824F-D721-968C-25F4-F5A15CE5C58B}"/>
              </a:ext>
            </a:extLst>
          </p:cNvPr>
          <p:cNvSpPr txBox="1"/>
          <p:nvPr/>
        </p:nvSpPr>
        <p:spPr>
          <a:xfrm>
            <a:off x="4838052" y="5810947"/>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8</a:t>
            </a:r>
          </a:p>
        </p:txBody>
      </p:sp>
      <p:sp>
        <p:nvSpPr>
          <p:cNvPr id="46" name="TextBox 45">
            <a:extLst>
              <a:ext uri="{FF2B5EF4-FFF2-40B4-BE49-F238E27FC236}">
                <a16:creationId xmlns:a16="http://schemas.microsoft.com/office/drawing/2014/main" id="{DA62F52E-49D9-EDDC-2D28-59FEA4DB667F}"/>
              </a:ext>
            </a:extLst>
          </p:cNvPr>
          <p:cNvSpPr txBox="1"/>
          <p:nvPr/>
        </p:nvSpPr>
        <p:spPr>
          <a:xfrm>
            <a:off x="3996669"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16</a:t>
            </a:r>
          </a:p>
        </p:txBody>
      </p:sp>
      <p:sp>
        <p:nvSpPr>
          <p:cNvPr id="47" name="TextBox 46">
            <a:extLst>
              <a:ext uri="{FF2B5EF4-FFF2-40B4-BE49-F238E27FC236}">
                <a16:creationId xmlns:a16="http://schemas.microsoft.com/office/drawing/2014/main" id="{3A48224D-6451-C874-41E9-AD8956B94455}"/>
              </a:ext>
            </a:extLst>
          </p:cNvPr>
          <p:cNvSpPr txBox="1"/>
          <p:nvPr/>
        </p:nvSpPr>
        <p:spPr>
          <a:xfrm>
            <a:off x="3245616"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18</a:t>
            </a:r>
          </a:p>
        </p:txBody>
      </p:sp>
      <p:sp>
        <p:nvSpPr>
          <p:cNvPr id="48" name="TextBox 47">
            <a:extLst>
              <a:ext uri="{FF2B5EF4-FFF2-40B4-BE49-F238E27FC236}">
                <a16:creationId xmlns:a16="http://schemas.microsoft.com/office/drawing/2014/main" id="{17AD1DEF-262F-D79F-E78A-568C8B536F53}"/>
              </a:ext>
            </a:extLst>
          </p:cNvPr>
          <p:cNvSpPr txBox="1"/>
          <p:nvPr/>
        </p:nvSpPr>
        <p:spPr>
          <a:xfrm>
            <a:off x="2443767"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22</a:t>
            </a:r>
          </a:p>
        </p:txBody>
      </p:sp>
      <p:sp>
        <p:nvSpPr>
          <p:cNvPr id="49" name="TextBox 48">
            <a:extLst>
              <a:ext uri="{FF2B5EF4-FFF2-40B4-BE49-F238E27FC236}">
                <a16:creationId xmlns:a16="http://schemas.microsoft.com/office/drawing/2014/main" id="{0FDFF218-9097-5D62-795F-36CB8237F6A3}"/>
              </a:ext>
            </a:extLst>
          </p:cNvPr>
          <p:cNvSpPr txBox="1"/>
          <p:nvPr/>
        </p:nvSpPr>
        <p:spPr>
          <a:xfrm>
            <a:off x="1681663"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33</a:t>
            </a:r>
          </a:p>
        </p:txBody>
      </p:sp>
      <p:sp>
        <p:nvSpPr>
          <p:cNvPr id="50" name="TextBox 49">
            <a:extLst>
              <a:ext uri="{FF2B5EF4-FFF2-40B4-BE49-F238E27FC236}">
                <a16:creationId xmlns:a16="http://schemas.microsoft.com/office/drawing/2014/main" id="{8807C63B-3FA5-C588-8223-465D7698C2CE}"/>
              </a:ext>
            </a:extLst>
          </p:cNvPr>
          <p:cNvSpPr txBox="1"/>
          <p:nvPr/>
        </p:nvSpPr>
        <p:spPr>
          <a:xfrm>
            <a:off x="931505"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47</a:t>
            </a:r>
          </a:p>
        </p:txBody>
      </p:sp>
      <p:sp>
        <p:nvSpPr>
          <p:cNvPr id="51" name="TextBox 50">
            <a:extLst>
              <a:ext uri="{FF2B5EF4-FFF2-40B4-BE49-F238E27FC236}">
                <a16:creationId xmlns:a16="http://schemas.microsoft.com/office/drawing/2014/main" id="{B4A11ED1-54C9-481C-B123-482B7DE98CED}"/>
              </a:ext>
            </a:extLst>
          </p:cNvPr>
          <p:cNvSpPr txBox="1"/>
          <p:nvPr/>
        </p:nvSpPr>
        <p:spPr>
          <a:xfrm>
            <a:off x="5609421" y="605507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a:t>
            </a:r>
          </a:p>
        </p:txBody>
      </p:sp>
      <p:sp>
        <p:nvSpPr>
          <p:cNvPr id="52" name="TextBox 51">
            <a:extLst>
              <a:ext uri="{FF2B5EF4-FFF2-40B4-BE49-F238E27FC236}">
                <a16:creationId xmlns:a16="http://schemas.microsoft.com/office/drawing/2014/main" id="{920907D0-884E-F266-5AD9-F5A9CA2AC49E}"/>
              </a:ext>
            </a:extLst>
          </p:cNvPr>
          <p:cNvSpPr txBox="1"/>
          <p:nvPr/>
        </p:nvSpPr>
        <p:spPr>
          <a:xfrm>
            <a:off x="4838052" y="605507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a:t>
            </a:r>
          </a:p>
        </p:txBody>
      </p:sp>
      <p:sp>
        <p:nvSpPr>
          <p:cNvPr id="53" name="TextBox 52">
            <a:extLst>
              <a:ext uri="{FF2B5EF4-FFF2-40B4-BE49-F238E27FC236}">
                <a16:creationId xmlns:a16="http://schemas.microsoft.com/office/drawing/2014/main" id="{78CD55A5-67A5-0A54-AF82-AF5303690D0D}"/>
              </a:ext>
            </a:extLst>
          </p:cNvPr>
          <p:cNvSpPr txBox="1"/>
          <p:nvPr/>
        </p:nvSpPr>
        <p:spPr>
          <a:xfrm>
            <a:off x="3996669"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13</a:t>
            </a:r>
          </a:p>
        </p:txBody>
      </p:sp>
      <p:sp>
        <p:nvSpPr>
          <p:cNvPr id="54" name="TextBox 53">
            <a:extLst>
              <a:ext uri="{FF2B5EF4-FFF2-40B4-BE49-F238E27FC236}">
                <a16:creationId xmlns:a16="http://schemas.microsoft.com/office/drawing/2014/main" id="{BDFA962B-A7CF-3B9A-7553-4B10EBEED596}"/>
              </a:ext>
            </a:extLst>
          </p:cNvPr>
          <p:cNvSpPr txBox="1"/>
          <p:nvPr/>
        </p:nvSpPr>
        <p:spPr>
          <a:xfrm>
            <a:off x="3245616"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18</a:t>
            </a:r>
          </a:p>
        </p:txBody>
      </p:sp>
      <p:sp>
        <p:nvSpPr>
          <p:cNvPr id="55" name="TextBox 54">
            <a:extLst>
              <a:ext uri="{FF2B5EF4-FFF2-40B4-BE49-F238E27FC236}">
                <a16:creationId xmlns:a16="http://schemas.microsoft.com/office/drawing/2014/main" id="{785D3B68-0394-A3BD-7B15-BF8D8AB9CE0A}"/>
              </a:ext>
            </a:extLst>
          </p:cNvPr>
          <p:cNvSpPr txBox="1"/>
          <p:nvPr/>
        </p:nvSpPr>
        <p:spPr>
          <a:xfrm>
            <a:off x="2443767"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25</a:t>
            </a:r>
          </a:p>
        </p:txBody>
      </p:sp>
      <p:sp>
        <p:nvSpPr>
          <p:cNvPr id="56" name="TextBox 55">
            <a:extLst>
              <a:ext uri="{FF2B5EF4-FFF2-40B4-BE49-F238E27FC236}">
                <a16:creationId xmlns:a16="http://schemas.microsoft.com/office/drawing/2014/main" id="{3755F7C6-7067-0B40-F2BB-3E97B3142DBF}"/>
              </a:ext>
            </a:extLst>
          </p:cNvPr>
          <p:cNvSpPr txBox="1"/>
          <p:nvPr/>
        </p:nvSpPr>
        <p:spPr>
          <a:xfrm>
            <a:off x="1681663"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35</a:t>
            </a:r>
          </a:p>
        </p:txBody>
      </p:sp>
      <p:sp>
        <p:nvSpPr>
          <p:cNvPr id="57" name="TextBox 56">
            <a:extLst>
              <a:ext uri="{FF2B5EF4-FFF2-40B4-BE49-F238E27FC236}">
                <a16:creationId xmlns:a16="http://schemas.microsoft.com/office/drawing/2014/main" id="{E40D0736-DF51-C4F9-F268-F83915A6756C}"/>
              </a:ext>
            </a:extLst>
          </p:cNvPr>
          <p:cNvSpPr txBox="1"/>
          <p:nvPr/>
        </p:nvSpPr>
        <p:spPr>
          <a:xfrm>
            <a:off x="931505"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45</a:t>
            </a:r>
          </a:p>
        </p:txBody>
      </p:sp>
      <p:sp>
        <p:nvSpPr>
          <p:cNvPr id="58" name="TextBox 57">
            <a:extLst>
              <a:ext uri="{FF2B5EF4-FFF2-40B4-BE49-F238E27FC236}">
                <a16:creationId xmlns:a16="http://schemas.microsoft.com/office/drawing/2014/main" id="{990C30A0-14CA-F08B-4C84-880A314C462E}"/>
              </a:ext>
            </a:extLst>
          </p:cNvPr>
          <p:cNvSpPr txBox="1"/>
          <p:nvPr/>
        </p:nvSpPr>
        <p:spPr>
          <a:xfrm>
            <a:off x="5559728" y="5221667"/>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59" name="TextBox 58">
            <a:extLst>
              <a:ext uri="{FF2B5EF4-FFF2-40B4-BE49-F238E27FC236}">
                <a16:creationId xmlns:a16="http://schemas.microsoft.com/office/drawing/2014/main" id="{F1B32B79-09C4-075B-DA1A-D15B1DB8909F}"/>
              </a:ext>
            </a:extLst>
          </p:cNvPr>
          <p:cNvSpPr txBox="1"/>
          <p:nvPr/>
        </p:nvSpPr>
        <p:spPr>
          <a:xfrm>
            <a:off x="4788359" y="5221667"/>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10</a:t>
            </a:r>
          </a:p>
        </p:txBody>
      </p:sp>
      <p:sp>
        <p:nvSpPr>
          <p:cNvPr id="60" name="TextBox 59">
            <a:extLst>
              <a:ext uri="{FF2B5EF4-FFF2-40B4-BE49-F238E27FC236}">
                <a16:creationId xmlns:a16="http://schemas.microsoft.com/office/drawing/2014/main" id="{6159F05B-80E2-151B-983B-DAB5588984CB}"/>
              </a:ext>
            </a:extLst>
          </p:cNvPr>
          <p:cNvSpPr txBox="1"/>
          <p:nvPr/>
        </p:nvSpPr>
        <p:spPr>
          <a:xfrm>
            <a:off x="4046362"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a:t>
            </a:r>
          </a:p>
        </p:txBody>
      </p:sp>
      <p:sp>
        <p:nvSpPr>
          <p:cNvPr id="61" name="TextBox 60">
            <a:extLst>
              <a:ext uri="{FF2B5EF4-FFF2-40B4-BE49-F238E27FC236}">
                <a16:creationId xmlns:a16="http://schemas.microsoft.com/office/drawing/2014/main" id="{503B2C42-916F-034E-59CD-AFC524696CDA}"/>
              </a:ext>
            </a:extLst>
          </p:cNvPr>
          <p:cNvSpPr txBox="1"/>
          <p:nvPr/>
        </p:nvSpPr>
        <p:spPr>
          <a:xfrm>
            <a:off x="3295309"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62" name="TextBox 61">
            <a:extLst>
              <a:ext uri="{FF2B5EF4-FFF2-40B4-BE49-F238E27FC236}">
                <a16:creationId xmlns:a16="http://schemas.microsoft.com/office/drawing/2014/main" id="{76BD303B-D8DC-43F0-7705-28121AC9AF16}"/>
              </a:ext>
            </a:extLst>
          </p:cNvPr>
          <p:cNvSpPr txBox="1"/>
          <p:nvPr/>
        </p:nvSpPr>
        <p:spPr>
          <a:xfrm>
            <a:off x="2493460"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a:t>
            </a:r>
          </a:p>
        </p:txBody>
      </p:sp>
      <p:sp>
        <p:nvSpPr>
          <p:cNvPr id="63" name="TextBox 62">
            <a:extLst>
              <a:ext uri="{FF2B5EF4-FFF2-40B4-BE49-F238E27FC236}">
                <a16:creationId xmlns:a16="http://schemas.microsoft.com/office/drawing/2014/main" id="{DABAC45B-3807-6978-8960-23448DD00697}"/>
              </a:ext>
            </a:extLst>
          </p:cNvPr>
          <p:cNvSpPr txBox="1"/>
          <p:nvPr/>
        </p:nvSpPr>
        <p:spPr>
          <a:xfrm>
            <a:off x="1731356"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a:t>
            </a:r>
          </a:p>
        </p:txBody>
      </p:sp>
      <p:sp>
        <p:nvSpPr>
          <p:cNvPr id="64" name="TextBox 63">
            <a:extLst>
              <a:ext uri="{FF2B5EF4-FFF2-40B4-BE49-F238E27FC236}">
                <a16:creationId xmlns:a16="http://schemas.microsoft.com/office/drawing/2014/main" id="{5D754696-6C5C-B79B-4E5B-1FE9C21A5545}"/>
              </a:ext>
            </a:extLst>
          </p:cNvPr>
          <p:cNvSpPr txBox="1"/>
          <p:nvPr/>
        </p:nvSpPr>
        <p:spPr>
          <a:xfrm>
            <a:off x="981198"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nvGrpSpPr>
          <p:cNvPr id="65" name="Group 64">
            <a:extLst>
              <a:ext uri="{FF2B5EF4-FFF2-40B4-BE49-F238E27FC236}">
                <a16:creationId xmlns:a16="http://schemas.microsoft.com/office/drawing/2014/main" id="{2A80D82E-186E-0810-58CC-08ABADCB05B8}"/>
              </a:ext>
            </a:extLst>
          </p:cNvPr>
          <p:cNvGrpSpPr/>
          <p:nvPr/>
        </p:nvGrpSpPr>
        <p:grpSpPr>
          <a:xfrm>
            <a:off x="1076642" y="2099274"/>
            <a:ext cx="4653597" cy="2658746"/>
            <a:chOff x="1096963" y="1953895"/>
            <a:chExt cx="4226878" cy="2658746"/>
          </a:xfrm>
        </p:grpSpPr>
        <p:sp>
          <p:nvSpPr>
            <p:cNvPr id="66" name="Freeform: Shape 194">
              <a:extLst>
                <a:ext uri="{FF2B5EF4-FFF2-40B4-BE49-F238E27FC236}">
                  <a16:creationId xmlns:a16="http://schemas.microsoft.com/office/drawing/2014/main" id="{81DF5C12-6220-27EE-CBB4-ADCC1628E0D5}"/>
                </a:ext>
              </a:extLst>
            </p:cNvPr>
            <p:cNvSpPr/>
            <p:nvPr/>
          </p:nvSpPr>
          <p:spPr>
            <a:xfrm>
              <a:off x="1096963" y="1953895"/>
              <a:ext cx="4226878" cy="2620517"/>
            </a:xfrm>
            <a:custGeom>
              <a:avLst/>
              <a:gdLst>
                <a:gd name="connsiteX0" fmla="*/ 5326152 w 5326151"/>
                <a:gd name="connsiteY0" fmla="*/ 3253483 h 3253482"/>
                <a:gd name="connsiteX1" fmla="*/ 5147777 w 5326151"/>
                <a:gd name="connsiteY1" fmla="*/ 3253483 h 3253482"/>
                <a:gd name="connsiteX2" fmla="*/ 5147777 w 5326151"/>
                <a:gd name="connsiteY2" fmla="*/ 3142898 h 3253482"/>
                <a:gd name="connsiteX3" fmla="*/ 4940875 w 5326151"/>
                <a:gd name="connsiteY3" fmla="*/ 3142898 h 3253482"/>
                <a:gd name="connsiteX4" fmla="*/ 4940875 w 5326151"/>
                <a:gd name="connsiteY4" fmla="*/ 3007328 h 3253482"/>
                <a:gd name="connsiteX5" fmla="*/ 4088254 w 5326151"/>
                <a:gd name="connsiteY5" fmla="*/ 3007328 h 3253482"/>
                <a:gd name="connsiteX6" fmla="*/ 4088254 w 5326151"/>
                <a:gd name="connsiteY6" fmla="*/ 2918146 h 3253482"/>
                <a:gd name="connsiteX7" fmla="*/ 4066851 w 5326151"/>
                <a:gd name="connsiteY7" fmla="*/ 2918146 h 3253482"/>
                <a:gd name="connsiteX8" fmla="*/ 4066851 w 5326151"/>
                <a:gd name="connsiteY8" fmla="*/ 2746915 h 3253482"/>
                <a:gd name="connsiteX9" fmla="*/ 4027608 w 5326151"/>
                <a:gd name="connsiteY9" fmla="*/ 2746915 h 3253482"/>
                <a:gd name="connsiteX10" fmla="*/ 4027608 w 5326151"/>
                <a:gd name="connsiteY10" fmla="*/ 2661295 h 3253482"/>
                <a:gd name="connsiteX11" fmla="*/ 3763623 w 5326151"/>
                <a:gd name="connsiteY11" fmla="*/ 2661295 h 3253482"/>
                <a:gd name="connsiteX12" fmla="*/ 3763623 w 5326151"/>
                <a:gd name="connsiteY12" fmla="*/ 2586381 h 3253482"/>
                <a:gd name="connsiteX13" fmla="*/ 3585248 w 5326151"/>
                <a:gd name="connsiteY13" fmla="*/ 2586381 h 3253482"/>
                <a:gd name="connsiteX14" fmla="*/ 3585248 w 5326151"/>
                <a:gd name="connsiteY14" fmla="*/ 2515029 h 3253482"/>
                <a:gd name="connsiteX15" fmla="*/ 3556711 w 5326151"/>
                <a:gd name="connsiteY15" fmla="*/ 2515029 h 3253482"/>
                <a:gd name="connsiteX16" fmla="*/ 3556711 w 5326151"/>
                <a:gd name="connsiteY16" fmla="*/ 2429409 h 3253482"/>
                <a:gd name="connsiteX17" fmla="*/ 3282020 w 5326151"/>
                <a:gd name="connsiteY17" fmla="*/ 2429409 h 3253482"/>
                <a:gd name="connsiteX18" fmla="*/ 3282020 w 5326151"/>
                <a:gd name="connsiteY18" fmla="*/ 2347360 h 3253482"/>
                <a:gd name="connsiteX19" fmla="*/ 3246349 w 5326151"/>
                <a:gd name="connsiteY19" fmla="*/ 2347360 h 3253482"/>
                <a:gd name="connsiteX20" fmla="*/ 3246349 w 5326151"/>
                <a:gd name="connsiteY20" fmla="*/ 2272446 h 3253482"/>
                <a:gd name="connsiteX21" fmla="*/ 2518591 w 5326151"/>
                <a:gd name="connsiteY21" fmla="*/ 2272446 h 3253482"/>
                <a:gd name="connsiteX22" fmla="*/ 2518591 w 5326151"/>
                <a:gd name="connsiteY22" fmla="*/ 2179692 h 3253482"/>
                <a:gd name="connsiteX23" fmla="*/ 2447249 w 5326151"/>
                <a:gd name="connsiteY23" fmla="*/ 2179692 h 3253482"/>
                <a:gd name="connsiteX24" fmla="*/ 2447249 w 5326151"/>
                <a:gd name="connsiteY24" fmla="*/ 2097643 h 3253482"/>
                <a:gd name="connsiteX25" fmla="*/ 2008451 w 5326151"/>
                <a:gd name="connsiteY25" fmla="*/ 2097643 h 3253482"/>
                <a:gd name="connsiteX26" fmla="*/ 2008451 w 5326151"/>
                <a:gd name="connsiteY26" fmla="*/ 2015595 h 3253482"/>
                <a:gd name="connsiteX27" fmla="*/ 1769440 w 5326151"/>
                <a:gd name="connsiteY27" fmla="*/ 2015595 h 3253482"/>
                <a:gd name="connsiteX28" fmla="*/ 1769440 w 5326151"/>
                <a:gd name="connsiteY28" fmla="*/ 1933537 h 3253482"/>
                <a:gd name="connsiteX29" fmla="*/ 1673114 w 5326151"/>
                <a:gd name="connsiteY29" fmla="*/ 1933537 h 3253482"/>
                <a:gd name="connsiteX30" fmla="*/ 1673114 w 5326151"/>
                <a:gd name="connsiteY30" fmla="*/ 1855061 h 3253482"/>
                <a:gd name="connsiteX31" fmla="*/ 1630309 w 5326151"/>
                <a:gd name="connsiteY31" fmla="*/ 1855061 h 3253482"/>
                <a:gd name="connsiteX32" fmla="*/ 1630309 w 5326151"/>
                <a:gd name="connsiteY32" fmla="*/ 1683820 h 3253482"/>
                <a:gd name="connsiteX33" fmla="*/ 1594637 w 5326151"/>
                <a:gd name="connsiteY33" fmla="*/ 1683820 h 3253482"/>
                <a:gd name="connsiteX34" fmla="*/ 1594637 w 5326151"/>
                <a:gd name="connsiteY34" fmla="*/ 1598200 h 3253482"/>
                <a:gd name="connsiteX35" fmla="*/ 1587503 w 5326151"/>
                <a:gd name="connsiteY35" fmla="*/ 1598200 h 3253482"/>
                <a:gd name="connsiteX36" fmla="*/ 1587503 w 5326151"/>
                <a:gd name="connsiteY36" fmla="*/ 1448372 h 3253482"/>
                <a:gd name="connsiteX37" fmla="*/ 1352055 w 5326151"/>
                <a:gd name="connsiteY37" fmla="*/ 1448372 h 3253482"/>
                <a:gd name="connsiteX38" fmla="*/ 1352055 w 5326151"/>
                <a:gd name="connsiteY38" fmla="*/ 1344921 h 3253482"/>
                <a:gd name="connsiteX39" fmla="*/ 1302106 w 5326151"/>
                <a:gd name="connsiteY39" fmla="*/ 1344921 h 3253482"/>
                <a:gd name="connsiteX40" fmla="*/ 1302106 w 5326151"/>
                <a:gd name="connsiteY40" fmla="*/ 1273569 h 3253482"/>
                <a:gd name="connsiteX41" fmla="*/ 1138009 w 5326151"/>
                <a:gd name="connsiteY41" fmla="*/ 1273569 h 3253482"/>
                <a:gd name="connsiteX42" fmla="*/ 1138009 w 5326151"/>
                <a:gd name="connsiteY42" fmla="*/ 1195083 h 3253482"/>
                <a:gd name="connsiteX43" fmla="*/ 934663 w 5326151"/>
                <a:gd name="connsiteY43" fmla="*/ 1195083 h 3253482"/>
                <a:gd name="connsiteX44" fmla="*/ 934663 w 5326151"/>
                <a:gd name="connsiteY44" fmla="*/ 1127303 h 3253482"/>
                <a:gd name="connsiteX45" fmla="*/ 881152 w 5326151"/>
                <a:gd name="connsiteY45" fmla="*/ 1127303 h 3253482"/>
                <a:gd name="connsiteX46" fmla="*/ 881152 w 5326151"/>
                <a:gd name="connsiteY46" fmla="*/ 1030986 h 3253482"/>
                <a:gd name="connsiteX47" fmla="*/ 859747 w 5326151"/>
                <a:gd name="connsiteY47" fmla="*/ 1030986 h 3253482"/>
                <a:gd name="connsiteX48" fmla="*/ 859747 w 5326151"/>
                <a:gd name="connsiteY48" fmla="*/ 874017 h 3253482"/>
                <a:gd name="connsiteX49" fmla="*/ 838343 w 5326151"/>
                <a:gd name="connsiteY49" fmla="*/ 874017 h 3253482"/>
                <a:gd name="connsiteX50" fmla="*/ 838343 w 5326151"/>
                <a:gd name="connsiteY50" fmla="*/ 795534 h 3253482"/>
                <a:gd name="connsiteX51" fmla="*/ 813370 w 5326151"/>
                <a:gd name="connsiteY51" fmla="*/ 795534 h 3253482"/>
                <a:gd name="connsiteX52" fmla="*/ 813370 w 5326151"/>
                <a:gd name="connsiteY52" fmla="*/ 627865 h 3253482"/>
                <a:gd name="connsiteX53" fmla="*/ 802669 w 5326151"/>
                <a:gd name="connsiteY53" fmla="*/ 627865 h 3253482"/>
                <a:gd name="connsiteX54" fmla="*/ 802669 w 5326151"/>
                <a:gd name="connsiteY54" fmla="*/ 638567 h 3253482"/>
                <a:gd name="connsiteX55" fmla="*/ 795534 w 5326151"/>
                <a:gd name="connsiteY55" fmla="*/ 638567 h 3253482"/>
                <a:gd name="connsiteX56" fmla="*/ 795534 w 5326151"/>
                <a:gd name="connsiteY56" fmla="*/ 545815 h 3253482"/>
                <a:gd name="connsiteX57" fmla="*/ 791966 w 5326151"/>
                <a:gd name="connsiteY57" fmla="*/ 545815 h 3253482"/>
                <a:gd name="connsiteX58" fmla="*/ 791966 w 5326151"/>
                <a:gd name="connsiteY58" fmla="*/ 499438 h 3253482"/>
                <a:gd name="connsiteX59" fmla="*/ 777696 w 5326151"/>
                <a:gd name="connsiteY59" fmla="*/ 499438 h 3253482"/>
                <a:gd name="connsiteX60" fmla="*/ 777696 w 5326151"/>
                <a:gd name="connsiteY60" fmla="*/ 388849 h 3253482"/>
                <a:gd name="connsiteX61" fmla="*/ 738455 w 5326151"/>
                <a:gd name="connsiteY61" fmla="*/ 388849 h 3253482"/>
                <a:gd name="connsiteX62" fmla="*/ 738455 w 5326151"/>
                <a:gd name="connsiteY62" fmla="*/ 328202 h 3253482"/>
                <a:gd name="connsiteX63" fmla="*/ 709915 w 5326151"/>
                <a:gd name="connsiteY63" fmla="*/ 328202 h 3253482"/>
                <a:gd name="connsiteX64" fmla="*/ 709915 w 5326151"/>
                <a:gd name="connsiteY64" fmla="*/ 228314 h 3253482"/>
                <a:gd name="connsiteX65" fmla="*/ 695646 w 5326151"/>
                <a:gd name="connsiteY65" fmla="*/ 228314 h 3253482"/>
                <a:gd name="connsiteX66" fmla="*/ 695646 w 5326151"/>
                <a:gd name="connsiteY66" fmla="*/ 164101 h 3253482"/>
                <a:gd name="connsiteX67" fmla="*/ 563651 w 5326151"/>
                <a:gd name="connsiteY67" fmla="*/ 164101 h 3253482"/>
                <a:gd name="connsiteX68" fmla="*/ 563651 w 5326151"/>
                <a:gd name="connsiteY68" fmla="*/ 74916 h 3253482"/>
                <a:gd name="connsiteX69" fmla="*/ 510141 w 5326151"/>
                <a:gd name="connsiteY69" fmla="*/ 74916 h 3253482"/>
                <a:gd name="connsiteX70" fmla="*/ 510141 w 5326151"/>
                <a:gd name="connsiteY70" fmla="*/ 0 h 3253482"/>
                <a:gd name="connsiteX71" fmla="*/ 0 w 5326151"/>
                <a:gd name="connsiteY71" fmla="*/ 0 h 32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26151" h="3253482">
                  <a:moveTo>
                    <a:pt x="5326152" y="3253483"/>
                  </a:moveTo>
                  <a:lnTo>
                    <a:pt x="5147777" y="3253483"/>
                  </a:lnTo>
                  <a:lnTo>
                    <a:pt x="5147777" y="3142898"/>
                  </a:lnTo>
                  <a:lnTo>
                    <a:pt x="4940875" y="3142898"/>
                  </a:lnTo>
                  <a:lnTo>
                    <a:pt x="4940875" y="3007328"/>
                  </a:lnTo>
                  <a:lnTo>
                    <a:pt x="4088254" y="3007328"/>
                  </a:lnTo>
                  <a:lnTo>
                    <a:pt x="4088254" y="2918146"/>
                  </a:lnTo>
                  <a:lnTo>
                    <a:pt x="4066851" y="2918146"/>
                  </a:lnTo>
                  <a:lnTo>
                    <a:pt x="4066851" y="2746915"/>
                  </a:lnTo>
                  <a:lnTo>
                    <a:pt x="4027608" y="2746915"/>
                  </a:lnTo>
                  <a:lnTo>
                    <a:pt x="4027608" y="2661295"/>
                  </a:lnTo>
                  <a:lnTo>
                    <a:pt x="3763623" y="2661295"/>
                  </a:lnTo>
                  <a:lnTo>
                    <a:pt x="3763623" y="2586381"/>
                  </a:lnTo>
                  <a:lnTo>
                    <a:pt x="3585248" y="2586381"/>
                  </a:lnTo>
                  <a:lnTo>
                    <a:pt x="3585248" y="2515029"/>
                  </a:lnTo>
                  <a:lnTo>
                    <a:pt x="3556711" y="2515029"/>
                  </a:lnTo>
                  <a:lnTo>
                    <a:pt x="3556711" y="2429409"/>
                  </a:lnTo>
                  <a:lnTo>
                    <a:pt x="3282020" y="2429409"/>
                  </a:lnTo>
                  <a:lnTo>
                    <a:pt x="3282020" y="2347360"/>
                  </a:lnTo>
                  <a:lnTo>
                    <a:pt x="3246349" y="2347360"/>
                  </a:lnTo>
                  <a:lnTo>
                    <a:pt x="3246349" y="2272446"/>
                  </a:lnTo>
                  <a:lnTo>
                    <a:pt x="2518591" y="2272446"/>
                  </a:lnTo>
                  <a:lnTo>
                    <a:pt x="2518591" y="2179692"/>
                  </a:lnTo>
                  <a:lnTo>
                    <a:pt x="2447249" y="2179692"/>
                  </a:lnTo>
                  <a:lnTo>
                    <a:pt x="2447249" y="2097643"/>
                  </a:lnTo>
                  <a:lnTo>
                    <a:pt x="2008451" y="2097643"/>
                  </a:lnTo>
                  <a:lnTo>
                    <a:pt x="2008451" y="2015595"/>
                  </a:lnTo>
                  <a:lnTo>
                    <a:pt x="1769440" y="2015595"/>
                  </a:lnTo>
                  <a:lnTo>
                    <a:pt x="1769440" y="1933537"/>
                  </a:lnTo>
                  <a:lnTo>
                    <a:pt x="1673114" y="1933537"/>
                  </a:lnTo>
                  <a:lnTo>
                    <a:pt x="1673114" y="1855061"/>
                  </a:lnTo>
                  <a:lnTo>
                    <a:pt x="1630309" y="1855061"/>
                  </a:lnTo>
                  <a:lnTo>
                    <a:pt x="1630309" y="1683820"/>
                  </a:lnTo>
                  <a:lnTo>
                    <a:pt x="1594637" y="1683820"/>
                  </a:lnTo>
                  <a:lnTo>
                    <a:pt x="1594637" y="1598200"/>
                  </a:lnTo>
                  <a:lnTo>
                    <a:pt x="1587503" y="1598200"/>
                  </a:lnTo>
                  <a:lnTo>
                    <a:pt x="1587503" y="1448372"/>
                  </a:lnTo>
                  <a:lnTo>
                    <a:pt x="1352055" y="1448372"/>
                  </a:lnTo>
                  <a:lnTo>
                    <a:pt x="1352055" y="1344921"/>
                  </a:lnTo>
                  <a:lnTo>
                    <a:pt x="1302106" y="1344921"/>
                  </a:lnTo>
                  <a:lnTo>
                    <a:pt x="1302106" y="1273569"/>
                  </a:lnTo>
                  <a:lnTo>
                    <a:pt x="1138009" y="1273569"/>
                  </a:lnTo>
                  <a:lnTo>
                    <a:pt x="1138009" y="1195083"/>
                  </a:lnTo>
                  <a:lnTo>
                    <a:pt x="934663" y="1195083"/>
                  </a:lnTo>
                  <a:lnTo>
                    <a:pt x="934663" y="1127303"/>
                  </a:lnTo>
                  <a:lnTo>
                    <a:pt x="881152" y="1127303"/>
                  </a:lnTo>
                  <a:lnTo>
                    <a:pt x="881152" y="1030986"/>
                  </a:lnTo>
                  <a:lnTo>
                    <a:pt x="859747" y="1030986"/>
                  </a:lnTo>
                  <a:lnTo>
                    <a:pt x="859747" y="874017"/>
                  </a:lnTo>
                  <a:lnTo>
                    <a:pt x="838343" y="874017"/>
                  </a:lnTo>
                  <a:lnTo>
                    <a:pt x="838343" y="795534"/>
                  </a:lnTo>
                  <a:lnTo>
                    <a:pt x="813370" y="795534"/>
                  </a:lnTo>
                  <a:lnTo>
                    <a:pt x="813370" y="627865"/>
                  </a:lnTo>
                  <a:lnTo>
                    <a:pt x="802669" y="627865"/>
                  </a:lnTo>
                  <a:lnTo>
                    <a:pt x="802669" y="638567"/>
                  </a:lnTo>
                  <a:lnTo>
                    <a:pt x="795534" y="638567"/>
                  </a:lnTo>
                  <a:lnTo>
                    <a:pt x="795534" y="545815"/>
                  </a:lnTo>
                  <a:lnTo>
                    <a:pt x="791966" y="545815"/>
                  </a:lnTo>
                  <a:lnTo>
                    <a:pt x="791966" y="499438"/>
                  </a:lnTo>
                  <a:lnTo>
                    <a:pt x="777696" y="499438"/>
                  </a:lnTo>
                  <a:lnTo>
                    <a:pt x="777696" y="388849"/>
                  </a:lnTo>
                  <a:lnTo>
                    <a:pt x="738455" y="388849"/>
                  </a:lnTo>
                  <a:lnTo>
                    <a:pt x="738455" y="328202"/>
                  </a:lnTo>
                  <a:lnTo>
                    <a:pt x="709915" y="328202"/>
                  </a:lnTo>
                  <a:lnTo>
                    <a:pt x="709915" y="228314"/>
                  </a:lnTo>
                  <a:lnTo>
                    <a:pt x="695646" y="228314"/>
                  </a:lnTo>
                  <a:lnTo>
                    <a:pt x="695646" y="164101"/>
                  </a:lnTo>
                  <a:lnTo>
                    <a:pt x="563651" y="164101"/>
                  </a:lnTo>
                  <a:lnTo>
                    <a:pt x="563651" y="74916"/>
                  </a:lnTo>
                  <a:lnTo>
                    <a:pt x="510141" y="74916"/>
                  </a:lnTo>
                  <a:lnTo>
                    <a:pt x="510141" y="0"/>
                  </a:lnTo>
                  <a:lnTo>
                    <a:pt x="0" y="0"/>
                  </a:lnTo>
                </a:path>
              </a:pathLst>
            </a:custGeom>
            <a:noFill/>
            <a:ln w="19050" cap="flat">
              <a:solidFill>
                <a:srgbClr val="B60D27"/>
              </a:solidFill>
              <a:prstDash val="solid"/>
              <a:miter/>
            </a:ln>
          </p:spPr>
          <p:txBody>
            <a:bodyPr rtlCol="0" anchor="ctr"/>
            <a:lstStyle/>
            <a:p>
              <a:endParaRPr lang="en-GB" sz="1400"/>
            </a:p>
          </p:txBody>
        </p:sp>
        <p:sp>
          <p:nvSpPr>
            <p:cNvPr id="67" name="Freeform: Shape 195">
              <a:extLst>
                <a:ext uri="{FF2B5EF4-FFF2-40B4-BE49-F238E27FC236}">
                  <a16:creationId xmlns:a16="http://schemas.microsoft.com/office/drawing/2014/main" id="{4D45220C-B931-AA2C-20DA-0E8A78132831}"/>
                </a:ext>
              </a:extLst>
            </p:cNvPr>
            <p:cNvSpPr/>
            <p:nvPr/>
          </p:nvSpPr>
          <p:spPr>
            <a:xfrm>
              <a:off x="2284168" y="3083323"/>
              <a:ext cx="7559" cy="8698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sz="1400"/>
            </a:p>
          </p:txBody>
        </p:sp>
        <p:sp>
          <p:nvSpPr>
            <p:cNvPr id="68" name="Freeform: Shape 196">
              <a:extLst>
                <a:ext uri="{FF2B5EF4-FFF2-40B4-BE49-F238E27FC236}">
                  <a16:creationId xmlns:a16="http://schemas.microsoft.com/office/drawing/2014/main" id="{C6017643-DDDB-ECE1-0245-82236DF3D0D7}"/>
                </a:ext>
              </a:extLst>
            </p:cNvPr>
            <p:cNvSpPr/>
            <p:nvPr/>
          </p:nvSpPr>
          <p:spPr>
            <a:xfrm>
              <a:off x="4461201" y="4326180"/>
              <a:ext cx="7559" cy="8698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sz="1400"/>
            </a:p>
          </p:txBody>
        </p:sp>
        <p:sp>
          <p:nvSpPr>
            <p:cNvPr id="69" name="Freeform: Shape 197">
              <a:extLst>
                <a:ext uri="{FF2B5EF4-FFF2-40B4-BE49-F238E27FC236}">
                  <a16:creationId xmlns:a16="http://schemas.microsoft.com/office/drawing/2014/main" id="{05DE3546-4226-392C-319D-D6B74BD91E56}"/>
                </a:ext>
              </a:extLst>
            </p:cNvPr>
            <p:cNvSpPr/>
            <p:nvPr/>
          </p:nvSpPr>
          <p:spPr>
            <a:xfrm>
              <a:off x="4808921" y="4326180"/>
              <a:ext cx="7559" cy="8698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sz="1400"/>
            </a:p>
          </p:txBody>
        </p:sp>
        <p:sp>
          <p:nvSpPr>
            <p:cNvPr id="70" name="Freeform: Shape 198">
              <a:extLst>
                <a:ext uri="{FF2B5EF4-FFF2-40B4-BE49-F238E27FC236}">
                  <a16:creationId xmlns:a16="http://schemas.microsoft.com/office/drawing/2014/main" id="{31698F5D-581D-F474-18ED-E7E35D1854BD}"/>
                </a:ext>
              </a:extLst>
            </p:cNvPr>
            <p:cNvSpPr/>
            <p:nvPr/>
          </p:nvSpPr>
          <p:spPr>
            <a:xfrm>
              <a:off x="4975229" y="4326180"/>
              <a:ext cx="7559" cy="8698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sz="1400"/>
            </a:p>
          </p:txBody>
        </p:sp>
        <p:sp>
          <p:nvSpPr>
            <p:cNvPr id="71" name="Freeform: Shape 199">
              <a:extLst>
                <a:ext uri="{FF2B5EF4-FFF2-40B4-BE49-F238E27FC236}">
                  <a16:creationId xmlns:a16="http://schemas.microsoft.com/office/drawing/2014/main" id="{651A3E0F-79A3-B510-BE5F-8555C8F876BC}"/>
                </a:ext>
              </a:extLst>
            </p:cNvPr>
            <p:cNvSpPr/>
            <p:nvPr/>
          </p:nvSpPr>
          <p:spPr>
            <a:xfrm>
              <a:off x="5247358" y="4525650"/>
              <a:ext cx="7559" cy="86991"/>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sz="1400"/>
            </a:p>
          </p:txBody>
        </p:sp>
        <p:sp>
          <p:nvSpPr>
            <p:cNvPr id="72" name="Freeform: Shape 200">
              <a:extLst>
                <a:ext uri="{FF2B5EF4-FFF2-40B4-BE49-F238E27FC236}">
                  <a16:creationId xmlns:a16="http://schemas.microsoft.com/office/drawing/2014/main" id="{6A8371A2-7A09-CB1F-25A3-6BFA90A9CF61}"/>
                </a:ext>
              </a:extLst>
            </p:cNvPr>
            <p:cNvSpPr/>
            <p:nvPr/>
          </p:nvSpPr>
          <p:spPr>
            <a:xfrm>
              <a:off x="5292713" y="4525650"/>
              <a:ext cx="7559" cy="86991"/>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sz="1400"/>
            </a:p>
          </p:txBody>
        </p:sp>
      </p:grpSp>
      <p:grpSp>
        <p:nvGrpSpPr>
          <p:cNvPr id="73" name="Group 72">
            <a:extLst>
              <a:ext uri="{FF2B5EF4-FFF2-40B4-BE49-F238E27FC236}">
                <a16:creationId xmlns:a16="http://schemas.microsoft.com/office/drawing/2014/main" id="{2C9C0D85-47AA-5D79-D4E5-1DC06DB8A9CB}"/>
              </a:ext>
            </a:extLst>
          </p:cNvPr>
          <p:cNvGrpSpPr/>
          <p:nvPr/>
        </p:nvGrpSpPr>
        <p:grpSpPr>
          <a:xfrm>
            <a:off x="1076643" y="2099274"/>
            <a:ext cx="4644000" cy="2435225"/>
            <a:chOff x="3429000" y="1928812"/>
            <a:chExt cx="5333457" cy="3007518"/>
          </a:xfrm>
        </p:grpSpPr>
        <p:sp>
          <p:nvSpPr>
            <p:cNvPr id="74" name="Freeform: Shape 206">
              <a:extLst>
                <a:ext uri="{FF2B5EF4-FFF2-40B4-BE49-F238E27FC236}">
                  <a16:creationId xmlns:a16="http://schemas.microsoft.com/office/drawing/2014/main" id="{90AA2ECC-B8CE-7203-2003-8218BFF1BDF3}"/>
                </a:ext>
              </a:extLst>
            </p:cNvPr>
            <p:cNvSpPr/>
            <p:nvPr/>
          </p:nvSpPr>
          <p:spPr>
            <a:xfrm>
              <a:off x="3429000" y="1928812"/>
              <a:ext cx="5333457" cy="2957617"/>
            </a:xfrm>
            <a:custGeom>
              <a:avLst/>
              <a:gdLst>
                <a:gd name="connsiteX0" fmla="*/ 5333457 w 5333457"/>
                <a:gd name="connsiteY0" fmla="*/ 2957617 h 2957617"/>
                <a:gd name="connsiteX1" fmla="*/ 4351192 w 5333457"/>
                <a:gd name="connsiteY1" fmla="*/ 2957617 h 2957617"/>
                <a:gd name="connsiteX2" fmla="*/ 4351192 w 5333457"/>
                <a:gd name="connsiteY2" fmla="*/ 2841260 h 2957617"/>
                <a:gd name="connsiteX3" fmla="*/ 4294365 w 5333457"/>
                <a:gd name="connsiteY3" fmla="*/ 2841260 h 2957617"/>
                <a:gd name="connsiteX4" fmla="*/ 4294365 w 5333457"/>
                <a:gd name="connsiteY4" fmla="*/ 2741143 h 2957617"/>
                <a:gd name="connsiteX5" fmla="*/ 3793760 w 5333457"/>
                <a:gd name="connsiteY5" fmla="*/ 2741143 h 2957617"/>
                <a:gd name="connsiteX6" fmla="*/ 3793760 w 5333457"/>
                <a:gd name="connsiteY6" fmla="*/ 2649141 h 2957617"/>
                <a:gd name="connsiteX7" fmla="*/ 3322930 w 5333457"/>
                <a:gd name="connsiteY7" fmla="*/ 2649141 h 2957617"/>
                <a:gd name="connsiteX8" fmla="*/ 3322930 w 5333457"/>
                <a:gd name="connsiteY8" fmla="*/ 2565254 h 2957617"/>
                <a:gd name="connsiteX9" fmla="*/ 3255274 w 5333457"/>
                <a:gd name="connsiteY9" fmla="*/ 2565254 h 2957617"/>
                <a:gd name="connsiteX10" fmla="*/ 3255274 w 5333457"/>
                <a:gd name="connsiteY10" fmla="*/ 2494902 h 2957617"/>
                <a:gd name="connsiteX11" fmla="*/ 3233633 w 5333457"/>
                <a:gd name="connsiteY11" fmla="*/ 2494902 h 2957617"/>
                <a:gd name="connsiteX12" fmla="*/ 3233633 w 5333457"/>
                <a:gd name="connsiteY12" fmla="*/ 2405606 h 2957617"/>
                <a:gd name="connsiteX13" fmla="*/ 2830440 w 5333457"/>
                <a:gd name="connsiteY13" fmla="*/ 2405606 h 2957617"/>
                <a:gd name="connsiteX14" fmla="*/ 2830440 w 5333457"/>
                <a:gd name="connsiteY14" fmla="*/ 2327129 h 2957617"/>
                <a:gd name="connsiteX15" fmla="*/ 2746553 w 5333457"/>
                <a:gd name="connsiteY15" fmla="*/ 2327129 h 2957617"/>
                <a:gd name="connsiteX16" fmla="*/ 2746553 w 5333457"/>
                <a:gd name="connsiteY16" fmla="*/ 2240537 h 2957617"/>
                <a:gd name="connsiteX17" fmla="*/ 2616670 w 5333457"/>
                <a:gd name="connsiteY17" fmla="*/ 2240537 h 2957617"/>
                <a:gd name="connsiteX18" fmla="*/ 2616670 w 5333457"/>
                <a:gd name="connsiteY18" fmla="*/ 2075478 h 2957617"/>
                <a:gd name="connsiteX19" fmla="*/ 2554434 w 5333457"/>
                <a:gd name="connsiteY19" fmla="*/ 2075478 h 2957617"/>
                <a:gd name="connsiteX20" fmla="*/ 2554434 w 5333457"/>
                <a:gd name="connsiteY20" fmla="*/ 1991592 h 2957617"/>
                <a:gd name="connsiteX21" fmla="*/ 2356895 w 5333457"/>
                <a:gd name="connsiteY21" fmla="*/ 1991592 h 2957617"/>
                <a:gd name="connsiteX22" fmla="*/ 2356895 w 5333457"/>
                <a:gd name="connsiteY22" fmla="*/ 1821113 h 2957617"/>
                <a:gd name="connsiteX23" fmla="*/ 1937471 w 5333457"/>
                <a:gd name="connsiteY23" fmla="*/ 1821113 h 2957617"/>
                <a:gd name="connsiteX24" fmla="*/ 1937471 w 5333457"/>
                <a:gd name="connsiteY24" fmla="*/ 1734522 h 2957617"/>
                <a:gd name="connsiteX25" fmla="*/ 1812998 w 5333457"/>
                <a:gd name="connsiteY25" fmla="*/ 1734522 h 2957617"/>
                <a:gd name="connsiteX26" fmla="*/ 1812998 w 5333457"/>
                <a:gd name="connsiteY26" fmla="*/ 1650635 h 2957617"/>
                <a:gd name="connsiteX27" fmla="*/ 1704756 w 5333457"/>
                <a:gd name="connsiteY27" fmla="*/ 1650635 h 2957617"/>
                <a:gd name="connsiteX28" fmla="*/ 1704756 w 5333457"/>
                <a:gd name="connsiteY28" fmla="*/ 1572168 h 2957617"/>
                <a:gd name="connsiteX29" fmla="*/ 1582988 w 5333457"/>
                <a:gd name="connsiteY29" fmla="*/ 1572168 h 2957617"/>
                <a:gd name="connsiteX30" fmla="*/ 1582988 w 5333457"/>
                <a:gd name="connsiteY30" fmla="*/ 1393574 h 2957617"/>
                <a:gd name="connsiteX31" fmla="*/ 1523457 w 5333457"/>
                <a:gd name="connsiteY31" fmla="*/ 1393574 h 2957617"/>
                <a:gd name="connsiteX32" fmla="*/ 1523457 w 5333457"/>
                <a:gd name="connsiteY32" fmla="*/ 1320508 h 2957617"/>
                <a:gd name="connsiteX33" fmla="*/ 1255566 w 5333457"/>
                <a:gd name="connsiteY33" fmla="*/ 1320508 h 2957617"/>
                <a:gd name="connsiteX34" fmla="*/ 1255566 w 5333457"/>
                <a:gd name="connsiteY34" fmla="*/ 1233916 h 2957617"/>
                <a:gd name="connsiteX35" fmla="*/ 974150 w 5333457"/>
                <a:gd name="connsiteY35" fmla="*/ 1233916 h 2957617"/>
                <a:gd name="connsiteX36" fmla="*/ 974150 w 5333457"/>
                <a:gd name="connsiteY36" fmla="*/ 1155449 h 2957617"/>
                <a:gd name="connsiteX37" fmla="*/ 928147 w 5333457"/>
                <a:gd name="connsiteY37" fmla="*/ 1155449 h 2957617"/>
                <a:gd name="connsiteX38" fmla="*/ 928147 w 5333457"/>
                <a:gd name="connsiteY38" fmla="*/ 990381 h 2957617"/>
                <a:gd name="connsiteX39" fmla="*/ 914616 w 5333457"/>
                <a:gd name="connsiteY39" fmla="*/ 990381 h 2957617"/>
                <a:gd name="connsiteX40" fmla="*/ 914616 w 5333457"/>
                <a:gd name="connsiteY40" fmla="*/ 909204 h 2957617"/>
                <a:gd name="connsiteX41" fmla="*/ 876733 w 5333457"/>
                <a:gd name="connsiteY41" fmla="*/ 909204 h 2957617"/>
                <a:gd name="connsiteX42" fmla="*/ 876733 w 5333457"/>
                <a:gd name="connsiteY42" fmla="*/ 819907 h 2957617"/>
                <a:gd name="connsiteX43" fmla="*/ 874026 w 5333457"/>
                <a:gd name="connsiteY43" fmla="*/ 819907 h 2957617"/>
                <a:gd name="connsiteX44" fmla="*/ 874026 w 5333457"/>
                <a:gd name="connsiteY44" fmla="*/ 819907 h 2957617"/>
                <a:gd name="connsiteX45" fmla="*/ 887557 w 5333457"/>
                <a:gd name="connsiteY45" fmla="*/ 819907 h 2957617"/>
                <a:gd name="connsiteX46" fmla="*/ 887557 w 5333457"/>
                <a:gd name="connsiteY46" fmla="*/ 652138 h 2957617"/>
                <a:gd name="connsiteX47" fmla="*/ 860497 w 5333457"/>
                <a:gd name="connsiteY47" fmla="*/ 652138 h 2957617"/>
                <a:gd name="connsiteX48" fmla="*/ 860497 w 5333457"/>
                <a:gd name="connsiteY48" fmla="*/ 552017 h 2957617"/>
                <a:gd name="connsiteX49" fmla="*/ 817201 w 5333457"/>
                <a:gd name="connsiteY49" fmla="*/ 552017 h 2957617"/>
                <a:gd name="connsiteX50" fmla="*/ 817201 w 5333457"/>
                <a:gd name="connsiteY50" fmla="*/ 478956 h 2957617"/>
                <a:gd name="connsiteX51" fmla="*/ 782024 w 5333457"/>
                <a:gd name="connsiteY51" fmla="*/ 478956 h 2957617"/>
                <a:gd name="connsiteX52" fmla="*/ 782024 w 5333457"/>
                <a:gd name="connsiteY52" fmla="*/ 411307 h 2957617"/>
                <a:gd name="connsiteX53" fmla="*/ 771200 w 5333457"/>
                <a:gd name="connsiteY53" fmla="*/ 411307 h 2957617"/>
                <a:gd name="connsiteX54" fmla="*/ 771200 w 5333457"/>
                <a:gd name="connsiteY54" fmla="*/ 305773 h 2957617"/>
                <a:gd name="connsiteX55" fmla="*/ 714375 w 5333457"/>
                <a:gd name="connsiteY55" fmla="*/ 305773 h 2957617"/>
                <a:gd name="connsiteX56" fmla="*/ 714375 w 5333457"/>
                <a:gd name="connsiteY56" fmla="*/ 238125 h 2957617"/>
                <a:gd name="connsiteX57" fmla="*/ 646726 w 5333457"/>
                <a:gd name="connsiteY57" fmla="*/ 238125 h 2957617"/>
                <a:gd name="connsiteX58" fmla="*/ 646726 w 5333457"/>
                <a:gd name="connsiteY58" fmla="*/ 140710 h 2957617"/>
                <a:gd name="connsiteX59" fmla="*/ 351775 w 5333457"/>
                <a:gd name="connsiteY59" fmla="*/ 140710 h 2957617"/>
                <a:gd name="connsiteX60" fmla="*/ 351775 w 5333457"/>
                <a:gd name="connsiteY60" fmla="*/ 75767 h 2957617"/>
                <a:gd name="connsiteX61" fmla="*/ 286832 w 5333457"/>
                <a:gd name="connsiteY61" fmla="*/ 75767 h 2957617"/>
                <a:gd name="connsiteX62" fmla="*/ 286832 w 5333457"/>
                <a:gd name="connsiteY62" fmla="*/ 0 h 2957617"/>
                <a:gd name="connsiteX63" fmla="*/ 0 w 5333457"/>
                <a:gd name="connsiteY63" fmla="*/ 0 h 29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333457" h="2957617">
                  <a:moveTo>
                    <a:pt x="5333457" y="2957617"/>
                  </a:moveTo>
                  <a:lnTo>
                    <a:pt x="4351192" y="2957617"/>
                  </a:lnTo>
                  <a:lnTo>
                    <a:pt x="4351192" y="2841260"/>
                  </a:lnTo>
                  <a:lnTo>
                    <a:pt x="4294365" y="2841260"/>
                  </a:lnTo>
                  <a:lnTo>
                    <a:pt x="4294365" y="2741143"/>
                  </a:lnTo>
                  <a:lnTo>
                    <a:pt x="3793760" y="2741143"/>
                  </a:lnTo>
                  <a:lnTo>
                    <a:pt x="3793760" y="2649141"/>
                  </a:lnTo>
                  <a:lnTo>
                    <a:pt x="3322930" y="2649141"/>
                  </a:lnTo>
                  <a:lnTo>
                    <a:pt x="3322930" y="2565254"/>
                  </a:lnTo>
                  <a:lnTo>
                    <a:pt x="3255274" y="2565254"/>
                  </a:lnTo>
                  <a:lnTo>
                    <a:pt x="3255274" y="2494902"/>
                  </a:lnTo>
                  <a:lnTo>
                    <a:pt x="3233633" y="2494902"/>
                  </a:lnTo>
                  <a:lnTo>
                    <a:pt x="3233633" y="2405606"/>
                  </a:lnTo>
                  <a:lnTo>
                    <a:pt x="2830440" y="2405606"/>
                  </a:lnTo>
                  <a:lnTo>
                    <a:pt x="2830440" y="2327129"/>
                  </a:lnTo>
                  <a:lnTo>
                    <a:pt x="2746553" y="2327129"/>
                  </a:lnTo>
                  <a:lnTo>
                    <a:pt x="2746553" y="2240537"/>
                  </a:lnTo>
                  <a:lnTo>
                    <a:pt x="2616670" y="2240537"/>
                  </a:lnTo>
                  <a:lnTo>
                    <a:pt x="2616670" y="2075478"/>
                  </a:lnTo>
                  <a:lnTo>
                    <a:pt x="2554434" y="2075478"/>
                  </a:lnTo>
                  <a:lnTo>
                    <a:pt x="2554434" y="1991592"/>
                  </a:lnTo>
                  <a:lnTo>
                    <a:pt x="2356895" y="1991592"/>
                  </a:lnTo>
                  <a:lnTo>
                    <a:pt x="2356895" y="1821113"/>
                  </a:lnTo>
                  <a:lnTo>
                    <a:pt x="1937471" y="1821113"/>
                  </a:lnTo>
                  <a:lnTo>
                    <a:pt x="1937471" y="1734522"/>
                  </a:lnTo>
                  <a:lnTo>
                    <a:pt x="1812998" y="1734522"/>
                  </a:lnTo>
                  <a:lnTo>
                    <a:pt x="1812998" y="1650635"/>
                  </a:lnTo>
                  <a:lnTo>
                    <a:pt x="1704756" y="1650635"/>
                  </a:lnTo>
                  <a:lnTo>
                    <a:pt x="1704756" y="1572168"/>
                  </a:lnTo>
                  <a:lnTo>
                    <a:pt x="1582988" y="1572168"/>
                  </a:lnTo>
                  <a:lnTo>
                    <a:pt x="1582988" y="1393574"/>
                  </a:lnTo>
                  <a:lnTo>
                    <a:pt x="1523457" y="1393574"/>
                  </a:lnTo>
                  <a:lnTo>
                    <a:pt x="1523457" y="1320508"/>
                  </a:lnTo>
                  <a:lnTo>
                    <a:pt x="1255566" y="1320508"/>
                  </a:lnTo>
                  <a:lnTo>
                    <a:pt x="1255566" y="1233916"/>
                  </a:lnTo>
                  <a:lnTo>
                    <a:pt x="974150" y="1233916"/>
                  </a:lnTo>
                  <a:lnTo>
                    <a:pt x="974150" y="1155449"/>
                  </a:lnTo>
                  <a:lnTo>
                    <a:pt x="928147" y="1155449"/>
                  </a:lnTo>
                  <a:lnTo>
                    <a:pt x="928147" y="990381"/>
                  </a:lnTo>
                  <a:lnTo>
                    <a:pt x="914616" y="990381"/>
                  </a:lnTo>
                  <a:lnTo>
                    <a:pt x="914616" y="909204"/>
                  </a:lnTo>
                  <a:lnTo>
                    <a:pt x="876733" y="909204"/>
                  </a:lnTo>
                  <a:lnTo>
                    <a:pt x="876733" y="819907"/>
                  </a:lnTo>
                  <a:lnTo>
                    <a:pt x="874026" y="819907"/>
                  </a:lnTo>
                  <a:lnTo>
                    <a:pt x="874026" y="819907"/>
                  </a:lnTo>
                  <a:lnTo>
                    <a:pt x="887557" y="819907"/>
                  </a:lnTo>
                  <a:lnTo>
                    <a:pt x="887557" y="652138"/>
                  </a:lnTo>
                  <a:lnTo>
                    <a:pt x="860497" y="652138"/>
                  </a:lnTo>
                  <a:lnTo>
                    <a:pt x="860497" y="552017"/>
                  </a:lnTo>
                  <a:lnTo>
                    <a:pt x="817201" y="552017"/>
                  </a:lnTo>
                  <a:lnTo>
                    <a:pt x="817201" y="478956"/>
                  </a:lnTo>
                  <a:lnTo>
                    <a:pt x="782024" y="478956"/>
                  </a:lnTo>
                  <a:lnTo>
                    <a:pt x="782024" y="411307"/>
                  </a:lnTo>
                  <a:lnTo>
                    <a:pt x="771200" y="411307"/>
                  </a:lnTo>
                  <a:lnTo>
                    <a:pt x="771200" y="305773"/>
                  </a:lnTo>
                  <a:lnTo>
                    <a:pt x="714375" y="305773"/>
                  </a:lnTo>
                  <a:lnTo>
                    <a:pt x="714375" y="238125"/>
                  </a:lnTo>
                  <a:lnTo>
                    <a:pt x="646726" y="238125"/>
                  </a:lnTo>
                  <a:lnTo>
                    <a:pt x="646726" y="140710"/>
                  </a:lnTo>
                  <a:lnTo>
                    <a:pt x="351775" y="140710"/>
                  </a:lnTo>
                  <a:lnTo>
                    <a:pt x="351775" y="75767"/>
                  </a:lnTo>
                  <a:lnTo>
                    <a:pt x="286832" y="75767"/>
                  </a:lnTo>
                  <a:lnTo>
                    <a:pt x="286832" y="0"/>
                  </a:lnTo>
                  <a:lnTo>
                    <a:pt x="0" y="0"/>
                  </a:lnTo>
                </a:path>
              </a:pathLst>
            </a:custGeom>
            <a:noFill/>
            <a:ln w="19050" cap="flat">
              <a:solidFill>
                <a:schemeClr val="accent2"/>
              </a:solidFill>
              <a:prstDash val="solid"/>
              <a:miter/>
            </a:ln>
          </p:spPr>
          <p:txBody>
            <a:bodyPr rtlCol="0" anchor="ctr"/>
            <a:lstStyle/>
            <a:p>
              <a:endParaRPr lang="en-GB" sz="1400"/>
            </a:p>
          </p:txBody>
        </p:sp>
        <p:sp>
          <p:nvSpPr>
            <p:cNvPr id="75" name="Freeform: Shape 207">
              <a:extLst>
                <a:ext uri="{FF2B5EF4-FFF2-40B4-BE49-F238E27FC236}">
                  <a16:creationId xmlns:a16="http://schemas.microsoft.com/office/drawing/2014/main" id="{82A63838-6DE7-28D8-9472-66B99E3C3714}"/>
                </a:ext>
              </a:extLst>
            </p:cNvPr>
            <p:cNvSpPr/>
            <p:nvPr/>
          </p:nvSpPr>
          <p:spPr>
            <a:xfrm>
              <a:off x="7317476" y="4618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sz="1400"/>
            </a:p>
          </p:txBody>
        </p:sp>
        <p:sp>
          <p:nvSpPr>
            <p:cNvPr id="76" name="Freeform: Shape 208">
              <a:extLst>
                <a:ext uri="{FF2B5EF4-FFF2-40B4-BE49-F238E27FC236}">
                  <a16:creationId xmlns:a16="http://schemas.microsoft.com/office/drawing/2014/main" id="{8D2B37C6-824A-D7C8-6581-0B19128E40DE}"/>
                </a:ext>
              </a:extLst>
            </p:cNvPr>
            <p:cNvSpPr/>
            <p:nvPr/>
          </p:nvSpPr>
          <p:spPr>
            <a:xfrm>
              <a:off x="7507976" y="4618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sz="1400"/>
            </a:p>
          </p:txBody>
        </p:sp>
        <p:sp>
          <p:nvSpPr>
            <p:cNvPr id="77" name="Freeform: Shape 209">
              <a:extLst>
                <a:ext uri="{FF2B5EF4-FFF2-40B4-BE49-F238E27FC236}">
                  <a16:creationId xmlns:a16="http://schemas.microsoft.com/office/drawing/2014/main" id="{649ECCCB-DDFD-9CCC-22AA-3AB0E6C13AA4}"/>
                </a:ext>
              </a:extLst>
            </p:cNvPr>
            <p:cNvSpPr/>
            <p:nvPr/>
          </p:nvSpPr>
          <p:spPr>
            <a:xfrm>
              <a:off x="8708135" y="482833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accent2"/>
              </a:solidFill>
              <a:prstDash val="solid"/>
              <a:miter/>
            </a:ln>
          </p:spPr>
          <p:txBody>
            <a:bodyPr rtlCol="0" anchor="ctr"/>
            <a:lstStyle/>
            <a:p>
              <a:endParaRPr lang="en-GB" sz="1400"/>
            </a:p>
          </p:txBody>
        </p:sp>
      </p:grpSp>
      <p:sp>
        <p:nvSpPr>
          <p:cNvPr id="78" name="TextBox 77">
            <a:extLst>
              <a:ext uri="{FF2B5EF4-FFF2-40B4-BE49-F238E27FC236}">
                <a16:creationId xmlns:a16="http://schemas.microsoft.com/office/drawing/2014/main" id="{7EBC7A2F-DDC0-5332-C17E-894E2F11BECC}"/>
              </a:ext>
            </a:extLst>
          </p:cNvPr>
          <p:cNvSpPr txBox="1"/>
          <p:nvPr/>
        </p:nvSpPr>
        <p:spPr>
          <a:xfrm>
            <a:off x="8864101" y="5442297"/>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期間、月数</a:t>
            </a:r>
          </a:p>
        </p:txBody>
      </p:sp>
      <p:sp>
        <p:nvSpPr>
          <p:cNvPr id="79" name="TextBox 78">
            <a:extLst>
              <a:ext uri="{FF2B5EF4-FFF2-40B4-BE49-F238E27FC236}">
                <a16:creationId xmlns:a16="http://schemas.microsoft.com/office/drawing/2014/main" id="{92722B7F-A426-17E3-5E6D-F49533821E62}"/>
              </a:ext>
            </a:extLst>
          </p:cNvPr>
          <p:cNvSpPr txBox="1"/>
          <p:nvPr/>
        </p:nvSpPr>
        <p:spPr>
          <a:xfrm>
            <a:off x="6252974" y="5566920"/>
            <a:ext cx="990976" cy="307777"/>
          </a:xfrm>
          <a:prstGeom prst="rect">
            <a:avLst/>
          </a:prstGeom>
          <a:noFill/>
        </p:spPr>
        <p:txBody>
          <a:bodyPr wrap="none" rtlCol="0">
            <a:spAutoFit/>
          </a:bodyPr>
          <a:lstStyle/>
          <a:p>
            <a:pPr algn="r"/>
            <a:r>
              <a:rPr lang="ja-JP" sz="1400" dirty="0">
                <a:solidFill>
                  <a:srgbClr val="4D4D4D"/>
                </a:solidFill>
              </a:rPr>
              <a:t>リスク有患者数</a:t>
            </a:r>
          </a:p>
        </p:txBody>
      </p:sp>
      <p:sp>
        <p:nvSpPr>
          <p:cNvPr id="80" name="TextBox 79">
            <a:extLst>
              <a:ext uri="{FF2B5EF4-FFF2-40B4-BE49-F238E27FC236}">
                <a16:creationId xmlns:a16="http://schemas.microsoft.com/office/drawing/2014/main" id="{CF8FDF10-E510-7903-4A8B-AB882EE8ECFE}"/>
              </a:ext>
            </a:extLst>
          </p:cNvPr>
          <p:cNvSpPr txBox="1"/>
          <p:nvPr/>
        </p:nvSpPr>
        <p:spPr>
          <a:xfrm>
            <a:off x="6185421" y="5800308"/>
            <a:ext cx="627095" cy="307777"/>
          </a:xfrm>
          <a:prstGeom prst="rect">
            <a:avLst/>
          </a:prstGeom>
          <a:noFill/>
        </p:spPr>
        <p:txBody>
          <a:bodyPr wrap="none" rtlCol="0">
            <a:spAutoFit/>
          </a:bodyPr>
          <a:lstStyle/>
          <a:p>
            <a:pPr algn="r"/>
            <a:r>
              <a:rPr lang="ja-JP" sz="1400">
                <a:solidFill>
                  <a:srgbClr val="B60D27"/>
                </a:solidFill>
              </a:rPr>
              <a:t>F + D</a:t>
            </a:r>
          </a:p>
        </p:txBody>
      </p:sp>
      <p:sp>
        <p:nvSpPr>
          <p:cNvPr id="81" name="TextBox 80">
            <a:extLst>
              <a:ext uri="{FF2B5EF4-FFF2-40B4-BE49-F238E27FC236}">
                <a16:creationId xmlns:a16="http://schemas.microsoft.com/office/drawing/2014/main" id="{909AA45E-AFFE-CECC-59F3-26F027CFBB7F}"/>
              </a:ext>
            </a:extLst>
          </p:cNvPr>
          <p:cNvSpPr txBox="1"/>
          <p:nvPr/>
        </p:nvSpPr>
        <p:spPr>
          <a:xfrm>
            <a:off x="5876105" y="6044436"/>
            <a:ext cx="936411" cy="307777"/>
          </a:xfrm>
          <a:prstGeom prst="rect">
            <a:avLst/>
          </a:prstGeom>
          <a:noFill/>
        </p:spPr>
        <p:txBody>
          <a:bodyPr wrap="none" rtlCol="0">
            <a:spAutoFit/>
          </a:bodyPr>
          <a:lstStyle/>
          <a:p>
            <a:pPr algn="r"/>
            <a:r>
              <a:rPr lang="ja-JP" sz="1400">
                <a:solidFill>
                  <a:schemeClr val="accent2"/>
                </a:solidFill>
              </a:rPr>
              <a:t>F + D + T</a:t>
            </a:r>
          </a:p>
        </p:txBody>
      </p:sp>
      <p:sp>
        <p:nvSpPr>
          <p:cNvPr id="82" name="Freeform 21">
            <a:extLst>
              <a:ext uri="{FF2B5EF4-FFF2-40B4-BE49-F238E27FC236}">
                <a16:creationId xmlns:a16="http://schemas.microsoft.com/office/drawing/2014/main" id="{444EE144-377D-4318-7731-3B4E276F9772}"/>
              </a:ext>
            </a:extLst>
          </p:cNvPr>
          <p:cNvSpPr>
            <a:spLocks/>
          </p:cNvSpPr>
          <p:nvPr/>
        </p:nvSpPr>
        <p:spPr bwMode="auto">
          <a:xfrm>
            <a:off x="6910423" y="2114622"/>
            <a:ext cx="4783737" cy="29745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6">
            <a:extLst>
              <a:ext uri="{FF2B5EF4-FFF2-40B4-BE49-F238E27FC236}">
                <a16:creationId xmlns:a16="http://schemas.microsoft.com/office/drawing/2014/main" id="{B18428B0-B68C-BF3A-6C54-EB403007D0AC}"/>
              </a:ext>
            </a:extLst>
          </p:cNvPr>
          <p:cNvSpPr>
            <a:spLocks noChangeShapeType="1"/>
          </p:cNvSpPr>
          <p:nvPr/>
        </p:nvSpPr>
        <p:spPr bwMode="auto">
          <a:xfrm>
            <a:off x="6818119" y="209743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7">
            <a:extLst>
              <a:ext uri="{FF2B5EF4-FFF2-40B4-BE49-F238E27FC236}">
                <a16:creationId xmlns:a16="http://schemas.microsoft.com/office/drawing/2014/main" id="{5DDC29EC-B250-1431-C98D-0E09D6B7984A}"/>
              </a:ext>
            </a:extLst>
          </p:cNvPr>
          <p:cNvSpPr>
            <a:spLocks noChangeShapeType="1"/>
          </p:cNvSpPr>
          <p:nvPr/>
        </p:nvSpPr>
        <p:spPr bwMode="auto">
          <a:xfrm>
            <a:off x="6818119" y="270825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Line 8">
            <a:extLst>
              <a:ext uri="{FF2B5EF4-FFF2-40B4-BE49-F238E27FC236}">
                <a16:creationId xmlns:a16="http://schemas.microsoft.com/office/drawing/2014/main" id="{D784D240-730E-9601-5386-440A2AB2081F}"/>
              </a:ext>
            </a:extLst>
          </p:cNvPr>
          <p:cNvSpPr>
            <a:spLocks noChangeShapeType="1"/>
          </p:cNvSpPr>
          <p:nvPr/>
        </p:nvSpPr>
        <p:spPr bwMode="auto">
          <a:xfrm>
            <a:off x="6818119" y="32916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9">
            <a:extLst>
              <a:ext uri="{FF2B5EF4-FFF2-40B4-BE49-F238E27FC236}">
                <a16:creationId xmlns:a16="http://schemas.microsoft.com/office/drawing/2014/main" id="{D3A5F9B4-2F1A-C6C3-1CBC-F28242E87BAF}"/>
              </a:ext>
            </a:extLst>
          </p:cNvPr>
          <p:cNvSpPr>
            <a:spLocks noChangeShapeType="1"/>
          </p:cNvSpPr>
          <p:nvPr/>
        </p:nvSpPr>
        <p:spPr bwMode="auto">
          <a:xfrm>
            <a:off x="6818119" y="38939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10">
            <a:extLst>
              <a:ext uri="{FF2B5EF4-FFF2-40B4-BE49-F238E27FC236}">
                <a16:creationId xmlns:a16="http://schemas.microsoft.com/office/drawing/2014/main" id="{08BC008F-352D-EAEF-9B33-0C6C5B6C1ED4}"/>
              </a:ext>
            </a:extLst>
          </p:cNvPr>
          <p:cNvSpPr>
            <a:spLocks noChangeShapeType="1"/>
          </p:cNvSpPr>
          <p:nvPr/>
        </p:nvSpPr>
        <p:spPr bwMode="auto">
          <a:xfrm>
            <a:off x="6818119" y="448360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11">
            <a:extLst>
              <a:ext uri="{FF2B5EF4-FFF2-40B4-BE49-F238E27FC236}">
                <a16:creationId xmlns:a16="http://schemas.microsoft.com/office/drawing/2014/main" id="{AE442E4E-803B-03B3-0898-274DD6B4D962}"/>
              </a:ext>
            </a:extLst>
          </p:cNvPr>
          <p:cNvSpPr>
            <a:spLocks noChangeShapeType="1"/>
          </p:cNvSpPr>
          <p:nvPr/>
        </p:nvSpPr>
        <p:spPr bwMode="auto">
          <a:xfrm>
            <a:off x="6818119" y="5085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TextBox 88">
            <a:extLst>
              <a:ext uri="{FF2B5EF4-FFF2-40B4-BE49-F238E27FC236}">
                <a16:creationId xmlns:a16="http://schemas.microsoft.com/office/drawing/2014/main" id="{6E72E7ED-FAF0-D6C6-57F4-55FAA5297ECC}"/>
              </a:ext>
            </a:extLst>
          </p:cNvPr>
          <p:cNvSpPr txBox="1"/>
          <p:nvPr/>
        </p:nvSpPr>
        <p:spPr>
          <a:xfrm rot="16200000">
            <a:off x="5666083" y="3465038"/>
            <a:ext cx="142859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生存確率</a:t>
            </a:r>
          </a:p>
        </p:txBody>
      </p:sp>
      <p:sp>
        <p:nvSpPr>
          <p:cNvPr id="90" name="TextBox 89">
            <a:extLst>
              <a:ext uri="{FF2B5EF4-FFF2-40B4-BE49-F238E27FC236}">
                <a16:creationId xmlns:a16="http://schemas.microsoft.com/office/drawing/2014/main" id="{DBA0665C-7024-7AA5-23EE-A6354ADCA82C}"/>
              </a:ext>
            </a:extLst>
          </p:cNvPr>
          <p:cNvSpPr txBox="1"/>
          <p:nvPr/>
        </p:nvSpPr>
        <p:spPr>
          <a:xfrm>
            <a:off x="6413273" y="1940302"/>
            <a:ext cx="482824"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91" name="TextBox 90">
            <a:extLst>
              <a:ext uri="{FF2B5EF4-FFF2-40B4-BE49-F238E27FC236}">
                <a16:creationId xmlns:a16="http://schemas.microsoft.com/office/drawing/2014/main" id="{CA0C1C42-2536-6F1C-DB66-93A2ADC4F26C}"/>
              </a:ext>
            </a:extLst>
          </p:cNvPr>
          <p:cNvSpPr txBox="1"/>
          <p:nvPr/>
        </p:nvSpPr>
        <p:spPr>
          <a:xfrm>
            <a:off x="6512659" y="2553389"/>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92" name="TextBox 91">
            <a:extLst>
              <a:ext uri="{FF2B5EF4-FFF2-40B4-BE49-F238E27FC236}">
                <a16:creationId xmlns:a16="http://schemas.microsoft.com/office/drawing/2014/main" id="{21F6A882-988F-B5EB-495A-01525AE0E120}"/>
              </a:ext>
            </a:extLst>
          </p:cNvPr>
          <p:cNvSpPr txBox="1"/>
          <p:nvPr/>
        </p:nvSpPr>
        <p:spPr>
          <a:xfrm>
            <a:off x="6512659" y="3136521"/>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93" name="TextBox 92">
            <a:extLst>
              <a:ext uri="{FF2B5EF4-FFF2-40B4-BE49-F238E27FC236}">
                <a16:creationId xmlns:a16="http://schemas.microsoft.com/office/drawing/2014/main" id="{67BB6B67-92B7-B4E2-A159-06EC198F72DF}"/>
              </a:ext>
            </a:extLst>
          </p:cNvPr>
          <p:cNvSpPr txBox="1"/>
          <p:nvPr/>
        </p:nvSpPr>
        <p:spPr>
          <a:xfrm>
            <a:off x="6512659" y="373851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94" name="TextBox 93">
            <a:extLst>
              <a:ext uri="{FF2B5EF4-FFF2-40B4-BE49-F238E27FC236}">
                <a16:creationId xmlns:a16="http://schemas.microsoft.com/office/drawing/2014/main" id="{017A28E8-014D-D0D9-02CE-7C3DA385466F}"/>
              </a:ext>
            </a:extLst>
          </p:cNvPr>
          <p:cNvSpPr txBox="1"/>
          <p:nvPr/>
        </p:nvSpPr>
        <p:spPr>
          <a:xfrm>
            <a:off x="6512659" y="432792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95" name="TextBox 94">
            <a:extLst>
              <a:ext uri="{FF2B5EF4-FFF2-40B4-BE49-F238E27FC236}">
                <a16:creationId xmlns:a16="http://schemas.microsoft.com/office/drawing/2014/main" id="{67A8788C-6C71-CD37-10C2-A253FC812662}"/>
              </a:ext>
            </a:extLst>
          </p:cNvPr>
          <p:cNvSpPr txBox="1"/>
          <p:nvPr/>
        </p:nvSpPr>
        <p:spPr>
          <a:xfrm>
            <a:off x="6626342" y="4923627"/>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sp>
        <p:nvSpPr>
          <p:cNvPr id="96" name="Line 21">
            <a:extLst>
              <a:ext uri="{FF2B5EF4-FFF2-40B4-BE49-F238E27FC236}">
                <a16:creationId xmlns:a16="http://schemas.microsoft.com/office/drawing/2014/main" id="{FBDBCE47-9FF6-E635-BCF2-B01E8F6FD164}"/>
              </a:ext>
            </a:extLst>
          </p:cNvPr>
          <p:cNvSpPr>
            <a:spLocks noChangeShapeType="1"/>
          </p:cNvSpPr>
          <p:nvPr/>
        </p:nvSpPr>
        <p:spPr bwMode="auto">
          <a:xfrm>
            <a:off x="11527305"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97" name="Line 21">
            <a:extLst>
              <a:ext uri="{FF2B5EF4-FFF2-40B4-BE49-F238E27FC236}">
                <a16:creationId xmlns:a16="http://schemas.microsoft.com/office/drawing/2014/main" id="{D8452C14-2EC7-FEC3-BF20-EBD1C7D0BF8E}"/>
              </a:ext>
            </a:extLst>
          </p:cNvPr>
          <p:cNvSpPr>
            <a:spLocks noChangeShapeType="1"/>
          </p:cNvSpPr>
          <p:nvPr/>
        </p:nvSpPr>
        <p:spPr bwMode="auto">
          <a:xfrm>
            <a:off x="10755936"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98" name="Line 21">
            <a:extLst>
              <a:ext uri="{FF2B5EF4-FFF2-40B4-BE49-F238E27FC236}">
                <a16:creationId xmlns:a16="http://schemas.microsoft.com/office/drawing/2014/main" id="{CB62E029-0BDE-E328-D4F2-9251F30545C8}"/>
              </a:ext>
            </a:extLst>
          </p:cNvPr>
          <p:cNvSpPr>
            <a:spLocks noChangeShapeType="1"/>
          </p:cNvSpPr>
          <p:nvPr/>
        </p:nvSpPr>
        <p:spPr bwMode="auto">
          <a:xfrm>
            <a:off x="9964246"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99" name="Line 21">
            <a:extLst>
              <a:ext uri="{FF2B5EF4-FFF2-40B4-BE49-F238E27FC236}">
                <a16:creationId xmlns:a16="http://schemas.microsoft.com/office/drawing/2014/main" id="{8848E034-D0E1-1960-D1E0-D56834F911C1}"/>
              </a:ext>
            </a:extLst>
          </p:cNvPr>
          <p:cNvSpPr>
            <a:spLocks noChangeShapeType="1"/>
          </p:cNvSpPr>
          <p:nvPr/>
        </p:nvSpPr>
        <p:spPr bwMode="auto">
          <a:xfrm>
            <a:off x="9213193"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0" name="Line 21">
            <a:extLst>
              <a:ext uri="{FF2B5EF4-FFF2-40B4-BE49-F238E27FC236}">
                <a16:creationId xmlns:a16="http://schemas.microsoft.com/office/drawing/2014/main" id="{33B161FD-1AB1-2D1E-579A-57639379E662}"/>
              </a:ext>
            </a:extLst>
          </p:cNvPr>
          <p:cNvSpPr>
            <a:spLocks noChangeShapeType="1"/>
          </p:cNvSpPr>
          <p:nvPr/>
        </p:nvSpPr>
        <p:spPr bwMode="auto">
          <a:xfrm>
            <a:off x="8411344"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1" name="Line 21">
            <a:extLst>
              <a:ext uri="{FF2B5EF4-FFF2-40B4-BE49-F238E27FC236}">
                <a16:creationId xmlns:a16="http://schemas.microsoft.com/office/drawing/2014/main" id="{D135AACE-4AFE-1B34-5467-F6EDAC102E85}"/>
              </a:ext>
            </a:extLst>
          </p:cNvPr>
          <p:cNvSpPr>
            <a:spLocks noChangeShapeType="1"/>
          </p:cNvSpPr>
          <p:nvPr/>
        </p:nvSpPr>
        <p:spPr bwMode="auto">
          <a:xfrm>
            <a:off x="7649240"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2" name="Line 21">
            <a:extLst>
              <a:ext uri="{FF2B5EF4-FFF2-40B4-BE49-F238E27FC236}">
                <a16:creationId xmlns:a16="http://schemas.microsoft.com/office/drawing/2014/main" id="{824C1E66-DC73-0B5D-4808-35F57372224A}"/>
              </a:ext>
            </a:extLst>
          </p:cNvPr>
          <p:cNvSpPr>
            <a:spLocks noChangeShapeType="1"/>
          </p:cNvSpPr>
          <p:nvPr/>
        </p:nvSpPr>
        <p:spPr bwMode="auto">
          <a:xfrm>
            <a:off x="6907410" y="508071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grpSp>
        <p:nvGrpSpPr>
          <p:cNvPr id="103" name="Group 102">
            <a:extLst>
              <a:ext uri="{FF2B5EF4-FFF2-40B4-BE49-F238E27FC236}">
                <a16:creationId xmlns:a16="http://schemas.microsoft.com/office/drawing/2014/main" id="{C92C03B4-6DBD-F3F3-D792-1188623789F5}"/>
              </a:ext>
            </a:extLst>
          </p:cNvPr>
          <p:cNvGrpSpPr/>
          <p:nvPr/>
        </p:nvGrpSpPr>
        <p:grpSpPr>
          <a:xfrm>
            <a:off x="7090271" y="4490777"/>
            <a:ext cx="4187756" cy="523220"/>
            <a:chOff x="1909946" y="2143176"/>
            <a:chExt cx="4187756" cy="523220"/>
          </a:xfrm>
        </p:grpSpPr>
        <p:sp>
          <p:nvSpPr>
            <p:cNvPr id="104" name="TextBox 103">
              <a:extLst>
                <a:ext uri="{FF2B5EF4-FFF2-40B4-BE49-F238E27FC236}">
                  <a16:creationId xmlns:a16="http://schemas.microsoft.com/office/drawing/2014/main" id="{E3EC38B1-D1CB-9D85-EEB5-C11344EF85DD}"/>
                </a:ext>
              </a:extLst>
            </p:cNvPr>
            <p:cNvSpPr txBox="1"/>
            <p:nvPr/>
          </p:nvSpPr>
          <p:spPr>
            <a:xfrm>
              <a:off x="2153193" y="2143176"/>
              <a:ext cx="3944509" cy="523220"/>
            </a:xfrm>
            <a:prstGeom prst="rect">
              <a:avLst/>
            </a:prstGeom>
            <a:noFill/>
          </p:spPr>
          <p:txBody>
            <a:bodyPr wrap="square" rtlCol="0">
              <a:spAutoFit/>
            </a:bodyPr>
            <a:lstStyle/>
            <a:p>
              <a:r>
                <a:rPr lang="ja-JP" sz="1400" dirty="0">
                  <a:solidFill>
                    <a:schemeClr val="tx1"/>
                  </a:solidFill>
                </a:rPr>
                <a:t>FOLFIRI + デュルバルマブ</a:t>
              </a:r>
            </a:p>
            <a:p>
              <a:r>
                <a:rPr lang="ja-JP" sz="1400" dirty="0">
                  <a:solidFill>
                    <a:schemeClr val="tx1"/>
                  </a:solidFill>
                </a:rPr>
                <a:t>FOLFIRI + デュルバルマブ + トレメリムマブ</a:t>
              </a:r>
            </a:p>
          </p:txBody>
        </p:sp>
        <p:grpSp>
          <p:nvGrpSpPr>
            <p:cNvPr id="105" name="Group 104">
              <a:extLst>
                <a:ext uri="{FF2B5EF4-FFF2-40B4-BE49-F238E27FC236}">
                  <a16:creationId xmlns:a16="http://schemas.microsoft.com/office/drawing/2014/main" id="{B8194838-84B1-C781-FA1B-00795C1E2290}"/>
                </a:ext>
              </a:extLst>
            </p:cNvPr>
            <p:cNvGrpSpPr/>
            <p:nvPr/>
          </p:nvGrpSpPr>
          <p:grpSpPr>
            <a:xfrm>
              <a:off x="1909946" y="2496529"/>
              <a:ext cx="280991" cy="94178"/>
              <a:chOff x="1447097" y="4731729"/>
              <a:chExt cx="280991" cy="94178"/>
            </a:xfrm>
          </p:grpSpPr>
          <p:cxnSp>
            <p:nvCxnSpPr>
              <p:cNvPr id="109" name="Straight Connector 108">
                <a:extLst>
                  <a:ext uri="{FF2B5EF4-FFF2-40B4-BE49-F238E27FC236}">
                    <a16:creationId xmlns:a16="http://schemas.microsoft.com/office/drawing/2014/main" id="{8B2D4761-A8B8-2C5B-9E56-74E6ADD7DB5C}"/>
                  </a:ext>
                </a:extLst>
              </p:cNvPr>
              <p:cNvCxnSpPr>
                <a:cxnSpLocks/>
              </p:cNvCxnSpPr>
              <p:nvPr/>
            </p:nvCxnSpPr>
            <p:spPr>
              <a:xfrm flipV="1">
                <a:off x="1447097" y="4778818"/>
                <a:ext cx="280991" cy="0"/>
              </a:xfrm>
              <a:prstGeom prst="line">
                <a:avLst/>
              </a:prstGeom>
              <a:noFill/>
              <a:ln w="19050" cap="flat">
                <a:solidFill>
                  <a:schemeClr val="accent2"/>
                </a:solidFill>
                <a:prstDash val="solid"/>
                <a:miter/>
              </a:ln>
            </p:spPr>
          </p:cxnSp>
          <p:cxnSp>
            <p:nvCxnSpPr>
              <p:cNvPr id="110" name="Straight Connector 109">
                <a:extLst>
                  <a:ext uri="{FF2B5EF4-FFF2-40B4-BE49-F238E27FC236}">
                    <a16:creationId xmlns:a16="http://schemas.microsoft.com/office/drawing/2014/main" id="{FA5ABC83-5B91-14BB-C882-76A6140BB290}"/>
                  </a:ext>
                </a:extLst>
              </p:cNvPr>
              <p:cNvCxnSpPr>
                <a:cxnSpLocks/>
              </p:cNvCxnSpPr>
              <p:nvPr/>
            </p:nvCxnSpPr>
            <p:spPr>
              <a:xfrm>
                <a:off x="1587592" y="4731729"/>
                <a:ext cx="0" cy="94178"/>
              </a:xfrm>
              <a:prstGeom prst="line">
                <a:avLst/>
              </a:prstGeom>
              <a:noFill/>
              <a:ln w="19050" cap="flat">
                <a:solidFill>
                  <a:schemeClr val="accent2"/>
                </a:solidFill>
                <a:prstDash val="solid"/>
                <a:miter/>
              </a:ln>
            </p:spPr>
          </p:cxnSp>
        </p:grpSp>
        <p:grpSp>
          <p:nvGrpSpPr>
            <p:cNvPr id="106" name="Group 105">
              <a:extLst>
                <a:ext uri="{FF2B5EF4-FFF2-40B4-BE49-F238E27FC236}">
                  <a16:creationId xmlns:a16="http://schemas.microsoft.com/office/drawing/2014/main" id="{70582E7D-83C1-C1D3-7F8E-9B879AA768D0}"/>
                </a:ext>
              </a:extLst>
            </p:cNvPr>
            <p:cNvGrpSpPr/>
            <p:nvPr/>
          </p:nvGrpSpPr>
          <p:grpSpPr>
            <a:xfrm>
              <a:off x="1909946" y="2261492"/>
              <a:ext cx="280991" cy="94178"/>
              <a:chOff x="1441453" y="4547492"/>
              <a:chExt cx="280991" cy="94178"/>
            </a:xfrm>
          </p:grpSpPr>
          <p:cxnSp>
            <p:nvCxnSpPr>
              <p:cNvPr id="107" name="Straight Connector 106">
                <a:extLst>
                  <a:ext uri="{FF2B5EF4-FFF2-40B4-BE49-F238E27FC236}">
                    <a16:creationId xmlns:a16="http://schemas.microsoft.com/office/drawing/2014/main" id="{B9EC466C-0A57-492E-4866-D0F5FFFD3A03}"/>
                  </a:ext>
                </a:extLst>
              </p:cNvPr>
              <p:cNvCxnSpPr>
                <a:cxnSpLocks/>
              </p:cNvCxnSpPr>
              <p:nvPr/>
            </p:nvCxnSpPr>
            <p:spPr>
              <a:xfrm flipV="1">
                <a:off x="1441453" y="4594581"/>
                <a:ext cx="280991" cy="0"/>
              </a:xfrm>
              <a:prstGeom prst="line">
                <a:avLst/>
              </a:prstGeom>
              <a:noFill/>
              <a:ln w="19050" cap="flat">
                <a:solidFill>
                  <a:srgbClr val="B60D27"/>
                </a:solidFill>
                <a:prstDash val="solid"/>
                <a:miter/>
              </a:ln>
            </p:spPr>
          </p:cxnSp>
          <p:cxnSp>
            <p:nvCxnSpPr>
              <p:cNvPr id="108" name="Straight Connector 107">
                <a:extLst>
                  <a:ext uri="{FF2B5EF4-FFF2-40B4-BE49-F238E27FC236}">
                    <a16:creationId xmlns:a16="http://schemas.microsoft.com/office/drawing/2014/main" id="{F4C2609A-D087-5F92-EF48-6FB8A7E5204F}"/>
                  </a:ext>
                </a:extLst>
              </p:cNvPr>
              <p:cNvCxnSpPr>
                <a:cxnSpLocks/>
              </p:cNvCxnSpPr>
              <p:nvPr/>
            </p:nvCxnSpPr>
            <p:spPr>
              <a:xfrm>
                <a:off x="1581948" y="4547492"/>
                <a:ext cx="0" cy="94178"/>
              </a:xfrm>
              <a:prstGeom prst="line">
                <a:avLst/>
              </a:prstGeom>
              <a:noFill/>
              <a:ln w="19050" cap="flat">
                <a:solidFill>
                  <a:srgbClr val="B60D27"/>
                </a:solidFill>
                <a:prstDash val="solid"/>
                <a:miter/>
              </a:ln>
            </p:spPr>
          </p:cxnSp>
        </p:grpSp>
      </p:grpSp>
      <p:sp>
        <p:nvSpPr>
          <p:cNvPr id="111" name="TextBox 110">
            <a:extLst>
              <a:ext uri="{FF2B5EF4-FFF2-40B4-BE49-F238E27FC236}">
                <a16:creationId xmlns:a16="http://schemas.microsoft.com/office/drawing/2014/main" id="{23273246-8F49-3A5E-B038-977067349367}"/>
              </a:ext>
            </a:extLst>
          </p:cNvPr>
          <p:cNvSpPr txBox="1"/>
          <p:nvPr/>
        </p:nvSpPr>
        <p:spPr>
          <a:xfrm>
            <a:off x="11391568"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13</a:t>
            </a:r>
          </a:p>
        </p:txBody>
      </p:sp>
      <p:sp>
        <p:nvSpPr>
          <p:cNvPr id="112" name="TextBox 111">
            <a:extLst>
              <a:ext uri="{FF2B5EF4-FFF2-40B4-BE49-F238E27FC236}">
                <a16:creationId xmlns:a16="http://schemas.microsoft.com/office/drawing/2014/main" id="{73A4C207-C432-5B78-75F2-32DB8D944BAE}"/>
              </a:ext>
            </a:extLst>
          </p:cNvPr>
          <p:cNvSpPr txBox="1"/>
          <p:nvPr/>
        </p:nvSpPr>
        <p:spPr>
          <a:xfrm>
            <a:off x="10620199"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20</a:t>
            </a:r>
          </a:p>
        </p:txBody>
      </p:sp>
      <p:sp>
        <p:nvSpPr>
          <p:cNvPr id="113" name="TextBox 112">
            <a:extLst>
              <a:ext uri="{FF2B5EF4-FFF2-40B4-BE49-F238E27FC236}">
                <a16:creationId xmlns:a16="http://schemas.microsoft.com/office/drawing/2014/main" id="{6F5F9D4D-BF67-6B13-48AD-FB97D4F81644}"/>
              </a:ext>
            </a:extLst>
          </p:cNvPr>
          <p:cNvSpPr txBox="1"/>
          <p:nvPr/>
        </p:nvSpPr>
        <p:spPr>
          <a:xfrm>
            <a:off x="9828509"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28</a:t>
            </a:r>
          </a:p>
        </p:txBody>
      </p:sp>
      <p:sp>
        <p:nvSpPr>
          <p:cNvPr id="114" name="TextBox 113">
            <a:extLst>
              <a:ext uri="{FF2B5EF4-FFF2-40B4-BE49-F238E27FC236}">
                <a16:creationId xmlns:a16="http://schemas.microsoft.com/office/drawing/2014/main" id="{354D241E-F6D8-24AD-E662-7542A4BE8F8E}"/>
              </a:ext>
            </a:extLst>
          </p:cNvPr>
          <p:cNvSpPr txBox="1"/>
          <p:nvPr/>
        </p:nvSpPr>
        <p:spPr>
          <a:xfrm>
            <a:off x="9077456"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32</a:t>
            </a:r>
          </a:p>
        </p:txBody>
      </p:sp>
      <p:sp>
        <p:nvSpPr>
          <p:cNvPr id="115" name="TextBox 114">
            <a:extLst>
              <a:ext uri="{FF2B5EF4-FFF2-40B4-BE49-F238E27FC236}">
                <a16:creationId xmlns:a16="http://schemas.microsoft.com/office/drawing/2014/main" id="{4C92FD73-5D09-FF5E-A3D9-5A02B9A49645}"/>
              </a:ext>
            </a:extLst>
          </p:cNvPr>
          <p:cNvSpPr txBox="1"/>
          <p:nvPr/>
        </p:nvSpPr>
        <p:spPr>
          <a:xfrm>
            <a:off x="8275607"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38</a:t>
            </a:r>
          </a:p>
        </p:txBody>
      </p:sp>
      <p:sp>
        <p:nvSpPr>
          <p:cNvPr id="116" name="TextBox 115">
            <a:extLst>
              <a:ext uri="{FF2B5EF4-FFF2-40B4-BE49-F238E27FC236}">
                <a16:creationId xmlns:a16="http://schemas.microsoft.com/office/drawing/2014/main" id="{BD53FE79-5441-536D-3257-D9FCB2D021B0}"/>
              </a:ext>
            </a:extLst>
          </p:cNvPr>
          <p:cNvSpPr txBox="1"/>
          <p:nvPr/>
        </p:nvSpPr>
        <p:spPr>
          <a:xfrm>
            <a:off x="7513503"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46</a:t>
            </a:r>
          </a:p>
        </p:txBody>
      </p:sp>
      <p:sp>
        <p:nvSpPr>
          <p:cNvPr id="117" name="TextBox 116">
            <a:extLst>
              <a:ext uri="{FF2B5EF4-FFF2-40B4-BE49-F238E27FC236}">
                <a16:creationId xmlns:a16="http://schemas.microsoft.com/office/drawing/2014/main" id="{A90D4EB2-4E1E-94E7-A39D-D3EBBDD2338B}"/>
              </a:ext>
            </a:extLst>
          </p:cNvPr>
          <p:cNvSpPr txBox="1"/>
          <p:nvPr/>
        </p:nvSpPr>
        <p:spPr>
          <a:xfrm>
            <a:off x="6763345" y="5810947"/>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47</a:t>
            </a:r>
          </a:p>
        </p:txBody>
      </p:sp>
      <p:sp>
        <p:nvSpPr>
          <p:cNvPr id="118" name="TextBox 117">
            <a:extLst>
              <a:ext uri="{FF2B5EF4-FFF2-40B4-BE49-F238E27FC236}">
                <a16:creationId xmlns:a16="http://schemas.microsoft.com/office/drawing/2014/main" id="{A78FBCCD-0874-D87A-D8F2-080F9E432C71}"/>
              </a:ext>
            </a:extLst>
          </p:cNvPr>
          <p:cNvSpPr txBox="1"/>
          <p:nvPr/>
        </p:nvSpPr>
        <p:spPr>
          <a:xfrm>
            <a:off x="11391568"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a:t>
            </a:r>
          </a:p>
        </p:txBody>
      </p:sp>
      <p:sp>
        <p:nvSpPr>
          <p:cNvPr id="119" name="TextBox 118">
            <a:extLst>
              <a:ext uri="{FF2B5EF4-FFF2-40B4-BE49-F238E27FC236}">
                <a16:creationId xmlns:a16="http://schemas.microsoft.com/office/drawing/2014/main" id="{38147BF4-B8C4-BFE6-0B50-1843C3BB87F7}"/>
              </a:ext>
            </a:extLst>
          </p:cNvPr>
          <p:cNvSpPr txBox="1"/>
          <p:nvPr/>
        </p:nvSpPr>
        <p:spPr>
          <a:xfrm>
            <a:off x="10620199"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18</a:t>
            </a:r>
          </a:p>
        </p:txBody>
      </p:sp>
      <p:sp>
        <p:nvSpPr>
          <p:cNvPr id="120" name="TextBox 119">
            <a:extLst>
              <a:ext uri="{FF2B5EF4-FFF2-40B4-BE49-F238E27FC236}">
                <a16:creationId xmlns:a16="http://schemas.microsoft.com/office/drawing/2014/main" id="{215B0E7D-55D7-443E-852D-E9AF60898C18}"/>
              </a:ext>
            </a:extLst>
          </p:cNvPr>
          <p:cNvSpPr txBox="1"/>
          <p:nvPr/>
        </p:nvSpPr>
        <p:spPr>
          <a:xfrm>
            <a:off x="9828509"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27</a:t>
            </a:r>
          </a:p>
        </p:txBody>
      </p:sp>
      <p:sp>
        <p:nvSpPr>
          <p:cNvPr id="121" name="TextBox 120">
            <a:extLst>
              <a:ext uri="{FF2B5EF4-FFF2-40B4-BE49-F238E27FC236}">
                <a16:creationId xmlns:a16="http://schemas.microsoft.com/office/drawing/2014/main" id="{2A7071EF-AF80-AA62-64A3-B57D2E5AD259}"/>
              </a:ext>
            </a:extLst>
          </p:cNvPr>
          <p:cNvSpPr txBox="1"/>
          <p:nvPr/>
        </p:nvSpPr>
        <p:spPr>
          <a:xfrm>
            <a:off x="9077456"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34</a:t>
            </a:r>
          </a:p>
        </p:txBody>
      </p:sp>
      <p:sp>
        <p:nvSpPr>
          <p:cNvPr id="122" name="TextBox 121">
            <a:extLst>
              <a:ext uri="{FF2B5EF4-FFF2-40B4-BE49-F238E27FC236}">
                <a16:creationId xmlns:a16="http://schemas.microsoft.com/office/drawing/2014/main" id="{21160752-33BB-EFE7-6DFB-BA34F8B842CA}"/>
              </a:ext>
            </a:extLst>
          </p:cNvPr>
          <p:cNvSpPr txBox="1"/>
          <p:nvPr/>
        </p:nvSpPr>
        <p:spPr>
          <a:xfrm>
            <a:off x="8275607"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38</a:t>
            </a:r>
          </a:p>
        </p:txBody>
      </p:sp>
      <p:sp>
        <p:nvSpPr>
          <p:cNvPr id="123" name="TextBox 122">
            <a:extLst>
              <a:ext uri="{FF2B5EF4-FFF2-40B4-BE49-F238E27FC236}">
                <a16:creationId xmlns:a16="http://schemas.microsoft.com/office/drawing/2014/main" id="{D72652A8-8B8A-D913-C470-F4FFCB08D967}"/>
              </a:ext>
            </a:extLst>
          </p:cNvPr>
          <p:cNvSpPr txBox="1"/>
          <p:nvPr/>
        </p:nvSpPr>
        <p:spPr>
          <a:xfrm>
            <a:off x="7513503"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42</a:t>
            </a:r>
          </a:p>
        </p:txBody>
      </p:sp>
      <p:sp>
        <p:nvSpPr>
          <p:cNvPr id="124" name="TextBox 123">
            <a:extLst>
              <a:ext uri="{FF2B5EF4-FFF2-40B4-BE49-F238E27FC236}">
                <a16:creationId xmlns:a16="http://schemas.microsoft.com/office/drawing/2014/main" id="{2F736802-B8B9-FEB8-A087-560E997F5CAB}"/>
              </a:ext>
            </a:extLst>
          </p:cNvPr>
          <p:cNvSpPr txBox="1"/>
          <p:nvPr/>
        </p:nvSpPr>
        <p:spPr>
          <a:xfrm>
            <a:off x="6763345" y="60550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45</a:t>
            </a:r>
          </a:p>
        </p:txBody>
      </p:sp>
      <p:sp>
        <p:nvSpPr>
          <p:cNvPr id="125" name="TextBox 124">
            <a:extLst>
              <a:ext uri="{FF2B5EF4-FFF2-40B4-BE49-F238E27FC236}">
                <a16:creationId xmlns:a16="http://schemas.microsoft.com/office/drawing/2014/main" id="{43D52B55-8A7F-75B2-06E2-907185411455}"/>
              </a:ext>
            </a:extLst>
          </p:cNvPr>
          <p:cNvSpPr txBox="1"/>
          <p:nvPr/>
        </p:nvSpPr>
        <p:spPr>
          <a:xfrm>
            <a:off x="11391568" y="5221667"/>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126" name="TextBox 125">
            <a:extLst>
              <a:ext uri="{FF2B5EF4-FFF2-40B4-BE49-F238E27FC236}">
                <a16:creationId xmlns:a16="http://schemas.microsoft.com/office/drawing/2014/main" id="{DE30326D-3AC4-5F31-7849-45EC3DEA54F2}"/>
              </a:ext>
            </a:extLst>
          </p:cNvPr>
          <p:cNvSpPr txBox="1"/>
          <p:nvPr/>
        </p:nvSpPr>
        <p:spPr>
          <a:xfrm>
            <a:off x="10620199" y="5221667"/>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10</a:t>
            </a:r>
          </a:p>
        </p:txBody>
      </p:sp>
      <p:sp>
        <p:nvSpPr>
          <p:cNvPr id="127" name="TextBox 126">
            <a:extLst>
              <a:ext uri="{FF2B5EF4-FFF2-40B4-BE49-F238E27FC236}">
                <a16:creationId xmlns:a16="http://schemas.microsoft.com/office/drawing/2014/main" id="{306EA643-6C2B-15D7-8A55-FE0030093461}"/>
              </a:ext>
            </a:extLst>
          </p:cNvPr>
          <p:cNvSpPr txBox="1"/>
          <p:nvPr/>
        </p:nvSpPr>
        <p:spPr>
          <a:xfrm>
            <a:off x="9878202"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a:t>
            </a:r>
          </a:p>
        </p:txBody>
      </p:sp>
      <p:sp>
        <p:nvSpPr>
          <p:cNvPr id="128" name="TextBox 127">
            <a:extLst>
              <a:ext uri="{FF2B5EF4-FFF2-40B4-BE49-F238E27FC236}">
                <a16:creationId xmlns:a16="http://schemas.microsoft.com/office/drawing/2014/main" id="{253AB88E-7B8B-60D8-2D95-035565562B9B}"/>
              </a:ext>
            </a:extLst>
          </p:cNvPr>
          <p:cNvSpPr txBox="1"/>
          <p:nvPr/>
        </p:nvSpPr>
        <p:spPr>
          <a:xfrm>
            <a:off x="9127149"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129" name="TextBox 128">
            <a:extLst>
              <a:ext uri="{FF2B5EF4-FFF2-40B4-BE49-F238E27FC236}">
                <a16:creationId xmlns:a16="http://schemas.microsoft.com/office/drawing/2014/main" id="{4E818F66-1D46-8AA9-DB07-4F186910391F}"/>
              </a:ext>
            </a:extLst>
          </p:cNvPr>
          <p:cNvSpPr txBox="1"/>
          <p:nvPr/>
        </p:nvSpPr>
        <p:spPr>
          <a:xfrm>
            <a:off x="8325300"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a:t>
            </a:r>
          </a:p>
        </p:txBody>
      </p:sp>
      <p:sp>
        <p:nvSpPr>
          <p:cNvPr id="130" name="TextBox 129">
            <a:extLst>
              <a:ext uri="{FF2B5EF4-FFF2-40B4-BE49-F238E27FC236}">
                <a16:creationId xmlns:a16="http://schemas.microsoft.com/office/drawing/2014/main" id="{BB884085-2009-362C-4104-B8392932825D}"/>
              </a:ext>
            </a:extLst>
          </p:cNvPr>
          <p:cNvSpPr txBox="1"/>
          <p:nvPr/>
        </p:nvSpPr>
        <p:spPr>
          <a:xfrm>
            <a:off x="7563196"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a:t>
            </a:r>
          </a:p>
        </p:txBody>
      </p:sp>
      <p:sp>
        <p:nvSpPr>
          <p:cNvPr id="131" name="TextBox 130">
            <a:extLst>
              <a:ext uri="{FF2B5EF4-FFF2-40B4-BE49-F238E27FC236}">
                <a16:creationId xmlns:a16="http://schemas.microsoft.com/office/drawing/2014/main" id="{61F9CBA5-5BDF-D414-4523-769AF7C584D4}"/>
              </a:ext>
            </a:extLst>
          </p:cNvPr>
          <p:cNvSpPr txBox="1"/>
          <p:nvPr/>
        </p:nvSpPr>
        <p:spPr>
          <a:xfrm>
            <a:off x="6813038" y="522166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nvGrpSpPr>
          <p:cNvPr id="132" name="Group 131">
            <a:extLst>
              <a:ext uri="{FF2B5EF4-FFF2-40B4-BE49-F238E27FC236}">
                <a16:creationId xmlns:a16="http://schemas.microsoft.com/office/drawing/2014/main" id="{79A7B79F-8797-0F95-4460-9C3073A2A920}"/>
              </a:ext>
            </a:extLst>
          </p:cNvPr>
          <p:cNvGrpSpPr/>
          <p:nvPr/>
        </p:nvGrpSpPr>
        <p:grpSpPr>
          <a:xfrm>
            <a:off x="6911023" y="2094193"/>
            <a:ext cx="4661218" cy="1440000"/>
            <a:chOff x="3252787" y="2533649"/>
            <a:chExt cx="5687139" cy="1792434"/>
          </a:xfrm>
        </p:grpSpPr>
        <p:sp>
          <p:nvSpPr>
            <p:cNvPr id="133" name="Freeform: Shape 307">
              <a:extLst>
                <a:ext uri="{FF2B5EF4-FFF2-40B4-BE49-F238E27FC236}">
                  <a16:creationId xmlns:a16="http://schemas.microsoft.com/office/drawing/2014/main" id="{6D032B9F-1A72-A357-5255-33DA7E72B5B4}"/>
                </a:ext>
              </a:extLst>
            </p:cNvPr>
            <p:cNvSpPr/>
            <p:nvPr/>
          </p:nvSpPr>
          <p:spPr>
            <a:xfrm>
              <a:off x="3252787" y="2533649"/>
              <a:ext cx="5687139" cy="1742884"/>
            </a:xfrm>
            <a:custGeom>
              <a:avLst/>
              <a:gdLst>
                <a:gd name="connsiteX0" fmla="*/ 5687140 w 5687139"/>
                <a:gd name="connsiteY0" fmla="*/ 1742885 h 1742884"/>
                <a:gd name="connsiteX1" fmla="*/ 4748184 w 5687139"/>
                <a:gd name="connsiteY1" fmla="*/ 1742885 h 1742884"/>
                <a:gd name="connsiteX2" fmla="*/ 4748184 w 5687139"/>
                <a:gd name="connsiteY2" fmla="*/ 1645530 h 1742884"/>
                <a:gd name="connsiteX3" fmla="*/ 4211184 w 5687139"/>
                <a:gd name="connsiteY3" fmla="*/ 1645530 h 1742884"/>
                <a:gd name="connsiteX4" fmla="*/ 4211184 w 5687139"/>
                <a:gd name="connsiteY4" fmla="*/ 1560748 h 1742884"/>
                <a:gd name="connsiteX5" fmla="*/ 3821783 w 5687139"/>
                <a:gd name="connsiteY5" fmla="*/ 1560748 h 1742884"/>
                <a:gd name="connsiteX6" fmla="*/ 3821783 w 5687139"/>
                <a:gd name="connsiteY6" fmla="*/ 1472813 h 1742884"/>
                <a:gd name="connsiteX7" fmla="*/ 3331893 w 5687139"/>
                <a:gd name="connsiteY7" fmla="*/ 1472813 h 1742884"/>
                <a:gd name="connsiteX8" fmla="*/ 3331893 w 5687139"/>
                <a:gd name="connsiteY8" fmla="*/ 1394308 h 1742884"/>
                <a:gd name="connsiteX9" fmla="*/ 3156033 w 5687139"/>
                <a:gd name="connsiteY9" fmla="*/ 1394308 h 1742884"/>
                <a:gd name="connsiteX10" fmla="*/ 3156033 w 5687139"/>
                <a:gd name="connsiteY10" fmla="*/ 1312659 h 1742884"/>
                <a:gd name="connsiteX11" fmla="*/ 3102645 w 5687139"/>
                <a:gd name="connsiteY11" fmla="*/ 1312659 h 1742884"/>
                <a:gd name="connsiteX12" fmla="*/ 3102645 w 5687139"/>
                <a:gd name="connsiteY12" fmla="*/ 1221591 h 1742884"/>
                <a:gd name="connsiteX13" fmla="*/ 2845137 w 5687139"/>
                <a:gd name="connsiteY13" fmla="*/ 1221591 h 1742884"/>
                <a:gd name="connsiteX14" fmla="*/ 2845137 w 5687139"/>
                <a:gd name="connsiteY14" fmla="*/ 1143086 h 1742884"/>
                <a:gd name="connsiteX15" fmla="*/ 2669286 w 5687139"/>
                <a:gd name="connsiteY15" fmla="*/ 1143086 h 1742884"/>
                <a:gd name="connsiteX16" fmla="*/ 2669286 w 5687139"/>
                <a:gd name="connsiteY16" fmla="*/ 1048874 h 1742884"/>
                <a:gd name="connsiteX17" fmla="*/ 2575074 w 5687139"/>
                <a:gd name="connsiteY17" fmla="*/ 1048874 h 1742884"/>
                <a:gd name="connsiteX18" fmla="*/ 2575074 w 5687139"/>
                <a:gd name="connsiteY18" fmla="*/ 973503 h 1742884"/>
                <a:gd name="connsiteX19" fmla="*/ 2418055 w 5687139"/>
                <a:gd name="connsiteY19" fmla="*/ 973503 h 1742884"/>
                <a:gd name="connsiteX20" fmla="*/ 2418055 w 5687139"/>
                <a:gd name="connsiteY20" fmla="*/ 882433 h 1742884"/>
                <a:gd name="connsiteX21" fmla="*/ 2198237 w 5687139"/>
                <a:gd name="connsiteY21" fmla="*/ 882433 h 1742884"/>
                <a:gd name="connsiteX22" fmla="*/ 2198237 w 5687139"/>
                <a:gd name="connsiteY22" fmla="*/ 797645 h 1742884"/>
                <a:gd name="connsiteX23" fmla="*/ 2003536 w 5687139"/>
                <a:gd name="connsiteY23" fmla="*/ 797645 h 1742884"/>
                <a:gd name="connsiteX24" fmla="*/ 2003536 w 5687139"/>
                <a:gd name="connsiteY24" fmla="*/ 719136 h 1742884"/>
                <a:gd name="connsiteX25" fmla="*/ 1975266 w 5687139"/>
                <a:gd name="connsiteY25" fmla="*/ 719136 h 1742884"/>
                <a:gd name="connsiteX26" fmla="*/ 1975266 w 5687139"/>
                <a:gd name="connsiteY26" fmla="*/ 643768 h 1742884"/>
                <a:gd name="connsiteX27" fmla="*/ 1501083 w 5687139"/>
                <a:gd name="connsiteY27" fmla="*/ 643768 h 1742884"/>
                <a:gd name="connsiteX28" fmla="*/ 1501083 w 5687139"/>
                <a:gd name="connsiteY28" fmla="*/ 565260 h 1742884"/>
                <a:gd name="connsiteX29" fmla="*/ 1463392 w 5687139"/>
                <a:gd name="connsiteY29" fmla="*/ 565260 h 1742884"/>
                <a:gd name="connsiteX30" fmla="*/ 1463392 w 5687139"/>
                <a:gd name="connsiteY30" fmla="*/ 474190 h 1742884"/>
                <a:gd name="connsiteX31" fmla="*/ 1381744 w 5687139"/>
                <a:gd name="connsiteY31" fmla="*/ 474190 h 1742884"/>
                <a:gd name="connsiteX32" fmla="*/ 1381744 w 5687139"/>
                <a:gd name="connsiteY32" fmla="*/ 389401 h 1742884"/>
                <a:gd name="connsiteX33" fmla="*/ 1359761 w 5687139"/>
                <a:gd name="connsiteY33" fmla="*/ 389401 h 1742884"/>
                <a:gd name="connsiteX34" fmla="*/ 1359761 w 5687139"/>
                <a:gd name="connsiteY34" fmla="*/ 317174 h 1742884"/>
                <a:gd name="connsiteX35" fmla="*/ 1309516 w 5687139"/>
                <a:gd name="connsiteY35" fmla="*/ 317174 h 1742884"/>
                <a:gd name="connsiteX36" fmla="*/ 1309516 w 5687139"/>
                <a:gd name="connsiteY36" fmla="*/ 229245 h 1742884"/>
                <a:gd name="connsiteX37" fmla="*/ 1290676 w 5687139"/>
                <a:gd name="connsiteY37" fmla="*/ 229245 h 1742884"/>
                <a:gd name="connsiteX38" fmla="*/ 1290676 w 5687139"/>
                <a:gd name="connsiteY38" fmla="*/ 150736 h 1742884"/>
                <a:gd name="connsiteX39" fmla="*/ 1152506 w 5687139"/>
                <a:gd name="connsiteY39" fmla="*/ 150736 h 1742884"/>
                <a:gd name="connsiteX40" fmla="*/ 1152506 w 5687139"/>
                <a:gd name="connsiteY40" fmla="*/ 72228 h 1742884"/>
                <a:gd name="connsiteX41" fmla="*/ 929538 w 5687139"/>
                <a:gd name="connsiteY41" fmla="*/ 72228 h 1742884"/>
                <a:gd name="connsiteX42" fmla="*/ 929538 w 5687139"/>
                <a:gd name="connsiteY42" fmla="*/ 0 h 1742884"/>
                <a:gd name="connsiteX43" fmla="*/ 0 w 5687139"/>
                <a:gd name="connsiteY43" fmla="*/ 0 h 174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87139" h="1742884">
                  <a:moveTo>
                    <a:pt x="5687140" y="1742885"/>
                  </a:moveTo>
                  <a:lnTo>
                    <a:pt x="4748184" y="1742885"/>
                  </a:lnTo>
                  <a:lnTo>
                    <a:pt x="4748184" y="1645530"/>
                  </a:lnTo>
                  <a:lnTo>
                    <a:pt x="4211184" y="1645530"/>
                  </a:lnTo>
                  <a:lnTo>
                    <a:pt x="4211184" y="1560748"/>
                  </a:lnTo>
                  <a:lnTo>
                    <a:pt x="3821783" y="1560748"/>
                  </a:lnTo>
                  <a:lnTo>
                    <a:pt x="3821783" y="1472813"/>
                  </a:lnTo>
                  <a:lnTo>
                    <a:pt x="3331893" y="1472813"/>
                  </a:lnTo>
                  <a:lnTo>
                    <a:pt x="3331893" y="1394308"/>
                  </a:lnTo>
                  <a:lnTo>
                    <a:pt x="3156033" y="1394308"/>
                  </a:lnTo>
                  <a:lnTo>
                    <a:pt x="3156033" y="1312659"/>
                  </a:lnTo>
                  <a:lnTo>
                    <a:pt x="3102645" y="1312659"/>
                  </a:lnTo>
                  <a:lnTo>
                    <a:pt x="3102645" y="1221591"/>
                  </a:lnTo>
                  <a:lnTo>
                    <a:pt x="2845137" y="1221591"/>
                  </a:lnTo>
                  <a:lnTo>
                    <a:pt x="2845137" y="1143086"/>
                  </a:lnTo>
                  <a:lnTo>
                    <a:pt x="2669286" y="1143086"/>
                  </a:lnTo>
                  <a:lnTo>
                    <a:pt x="2669286" y="1048874"/>
                  </a:lnTo>
                  <a:lnTo>
                    <a:pt x="2575074" y="1048874"/>
                  </a:lnTo>
                  <a:lnTo>
                    <a:pt x="2575074" y="973503"/>
                  </a:lnTo>
                  <a:lnTo>
                    <a:pt x="2418055" y="973503"/>
                  </a:lnTo>
                  <a:lnTo>
                    <a:pt x="2418055" y="882433"/>
                  </a:lnTo>
                  <a:lnTo>
                    <a:pt x="2198237" y="882433"/>
                  </a:lnTo>
                  <a:lnTo>
                    <a:pt x="2198237" y="797645"/>
                  </a:lnTo>
                  <a:lnTo>
                    <a:pt x="2003536" y="797645"/>
                  </a:lnTo>
                  <a:lnTo>
                    <a:pt x="2003536" y="719136"/>
                  </a:lnTo>
                  <a:lnTo>
                    <a:pt x="1975266" y="719136"/>
                  </a:lnTo>
                  <a:lnTo>
                    <a:pt x="1975266" y="643768"/>
                  </a:lnTo>
                  <a:lnTo>
                    <a:pt x="1501083" y="643768"/>
                  </a:lnTo>
                  <a:lnTo>
                    <a:pt x="1501083" y="565260"/>
                  </a:lnTo>
                  <a:lnTo>
                    <a:pt x="1463392" y="565260"/>
                  </a:lnTo>
                  <a:lnTo>
                    <a:pt x="1463392" y="474190"/>
                  </a:lnTo>
                  <a:lnTo>
                    <a:pt x="1381744" y="474190"/>
                  </a:lnTo>
                  <a:lnTo>
                    <a:pt x="1381744" y="389401"/>
                  </a:lnTo>
                  <a:lnTo>
                    <a:pt x="1359761" y="389401"/>
                  </a:lnTo>
                  <a:lnTo>
                    <a:pt x="1359761" y="317174"/>
                  </a:lnTo>
                  <a:lnTo>
                    <a:pt x="1309516" y="317174"/>
                  </a:lnTo>
                  <a:lnTo>
                    <a:pt x="1309516" y="229245"/>
                  </a:lnTo>
                  <a:lnTo>
                    <a:pt x="1290676" y="229245"/>
                  </a:lnTo>
                  <a:lnTo>
                    <a:pt x="1290676" y="150736"/>
                  </a:lnTo>
                  <a:lnTo>
                    <a:pt x="1152506" y="150736"/>
                  </a:lnTo>
                  <a:lnTo>
                    <a:pt x="1152506" y="72228"/>
                  </a:lnTo>
                  <a:lnTo>
                    <a:pt x="929538" y="72228"/>
                  </a:lnTo>
                  <a:lnTo>
                    <a:pt x="929538"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4" name="Freeform: Shape 308">
              <a:extLst>
                <a:ext uri="{FF2B5EF4-FFF2-40B4-BE49-F238E27FC236}">
                  <a16:creationId xmlns:a16="http://schemas.microsoft.com/office/drawing/2014/main" id="{FAF4A096-DE58-D80E-8CE9-AE33C2FDFAEE}"/>
                </a:ext>
              </a:extLst>
            </p:cNvPr>
            <p:cNvSpPr/>
            <p:nvPr/>
          </p:nvSpPr>
          <p:spPr>
            <a:xfrm>
              <a:off x="4840966" y="313222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5" name="Freeform: Shape 309">
              <a:extLst>
                <a:ext uri="{FF2B5EF4-FFF2-40B4-BE49-F238E27FC236}">
                  <a16:creationId xmlns:a16="http://schemas.microsoft.com/office/drawing/2014/main" id="{4A98EE4B-C03F-4DC6-4FEE-0F4182F0C225}"/>
                </a:ext>
              </a:extLst>
            </p:cNvPr>
            <p:cNvSpPr/>
            <p:nvPr/>
          </p:nvSpPr>
          <p:spPr>
            <a:xfrm>
              <a:off x="7393676" y="40466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6" name="Freeform: Shape 310">
              <a:extLst>
                <a:ext uri="{FF2B5EF4-FFF2-40B4-BE49-F238E27FC236}">
                  <a16:creationId xmlns:a16="http://schemas.microsoft.com/office/drawing/2014/main" id="{C42A4C85-C237-E67A-43EF-C5E926980A99}"/>
                </a:ext>
              </a:extLst>
            </p:cNvPr>
            <p:cNvSpPr/>
            <p:nvPr/>
          </p:nvSpPr>
          <p:spPr>
            <a:xfrm>
              <a:off x="7488926" y="41228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7" name="Freeform: Shape 311">
              <a:extLst>
                <a:ext uri="{FF2B5EF4-FFF2-40B4-BE49-F238E27FC236}">
                  <a16:creationId xmlns:a16="http://schemas.microsoft.com/office/drawing/2014/main" id="{789C7496-A398-DC90-DDDD-5455AAEC2C0F}"/>
                </a:ext>
              </a:extLst>
            </p:cNvPr>
            <p:cNvSpPr/>
            <p:nvPr/>
          </p:nvSpPr>
          <p:spPr>
            <a:xfrm>
              <a:off x="7679426" y="41228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8" name="Freeform: Shape 312">
              <a:extLst>
                <a:ext uri="{FF2B5EF4-FFF2-40B4-BE49-F238E27FC236}">
                  <a16:creationId xmlns:a16="http://schemas.microsoft.com/office/drawing/2014/main" id="{A7A9572A-5082-9918-A086-0C0913E6035E}"/>
                </a:ext>
              </a:extLst>
            </p:cNvPr>
            <p:cNvSpPr/>
            <p:nvPr/>
          </p:nvSpPr>
          <p:spPr>
            <a:xfrm>
              <a:off x="7774676" y="41228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9" name="Freeform: Shape 313">
              <a:extLst>
                <a:ext uri="{FF2B5EF4-FFF2-40B4-BE49-F238E27FC236}">
                  <a16:creationId xmlns:a16="http://schemas.microsoft.com/office/drawing/2014/main" id="{6CFC4A8D-6713-E32C-C8DE-CBD10B2C317F}"/>
                </a:ext>
              </a:extLst>
            </p:cNvPr>
            <p:cNvSpPr/>
            <p:nvPr/>
          </p:nvSpPr>
          <p:spPr>
            <a:xfrm>
              <a:off x="7793726" y="41228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0" name="Freeform: Shape 314">
              <a:extLst>
                <a:ext uri="{FF2B5EF4-FFF2-40B4-BE49-F238E27FC236}">
                  <a16:creationId xmlns:a16="http://schemas.microsoft.com/office/drawing/2014/main" id="{CD8D462E-F8C7-4588-8CE6-5FBAE3DE0DDB}"/>
                </a:ext>
              </a:extLst>
            </p:cNvPr>
            <p:cNvSpPr/>
            <p:nvPr/>
          </p:nvSpPr>
          <p:spPr>
            <a:xfrm>
              <a:off x="825093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1" name="Freeform: Shape 315">
              <a:extLst>
                <a:ext uri="{FF2B5EF4-FFF2-40B4-BE49-F238E27FC236}">
                  <a16:creationId xmlns:a16="http://schemas.microsoft.com/office/drawing/2014/main" id="{8919142A-7716-C14A-BFCA-A8AE8734AA74}"/>
                </a:ext>
              </a:extLst>
            </p:cNvPr>
            <p:cNvSpPr/>
            <p:nvPr/>
          </p:nvSpPr>
          <p:spPr>
            <a:xfrm>
              <a:off x="846048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2" name="Freeform: Shape 316">
              <a:extLst>
                <a:ext uri="{FF2B5EF4-FFF2-40B4-BE49-F238E27FC236}">
                  <a16:creationId xmlns:a16="http://schemas.microsoft.com/office/drawing/2014/main" id="{E6105984-6223-6EC3-BF94-08B5D2D488B6}"/>
                </a:ext>
              </a:extLst>
            </p:cNvPr>
            <p:cNvSpPr/>
            <p:nvPr/>
          </p:nvSpPr>
          <p:spPr>
            <a:xfrm>
              <a:off x="853668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3" name="Freeform: Shape 317">
              <a:extLst>
                <a:ext uri="{FF2B5EF4-FFF2-40B4-BE49-F238E27FC236}">
                  <a16:creationId xmlns:a16="http://schemas.microsoft.com/office/drawing/2014/main" id="{895DA5A9-CBA9-28BE-EBF9-3042263821B0}"/>
                </a:ext>
              </a:extLst>
            </p:cNvPr>
            <p:cNvSpPr/>
            <p:nvPr/>
          </p:nvSpPr>
          <p:spPr>
            <a:xfrm>
              <a:off x="855573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4" name="Freeform: Shape 318">
              <a:extLst>
                <a:ext uri="{FF2B5EF4-FFF2-40B4-BE49-F238E27FC236}">
                  <a16:creationId xmlns:a16="http://schemas.microsoft.com/office/drawing/2014/main" id="{9371CBA0-87A6-11D2-79CF-482DB40501ED}"/>
                </a:ext>
              </a:extLst>
            </p:cNvPr>
            <p:cNvSpPr/>
            <p:nvPr/>
          </p:nvSpPr>
          <p:spPr>
            <a:xfrm>
              <a:off x="884148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5" name="Freeform: Shape 319">
              <a:extLst>
                <a:ext uri="{FF2B5EF4-FFF2-40B4-BE49-F238E27FC236}">
                  <a16:creationId xmlns:a16="http://schemas.microsoft.com/office/drawing/2014/main" id="{19D50733-F8A3-953F-6387-8D3F79BEA92D}"/>
                </a:ext>
              </a:extLst>
            </p:cNvPr>
            <p:cNvSpPr/>
            <p:nvPr/>
          </p:nvSpPr>
          <p:spPr>
            <a:xfrm>
              <a:off x="887958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grpSp>
        <p:nvGrpSpPr>
          <p:cNvPr id="146" name="Group 145">
            <a:extLst>
              <a:ext uri="{FF2B5EF4-FFF2-40B4-BE49-F238E27FC236}">
                <a16:creationId xmlns:a16="http://schemas.microsoft.com/office/drawing/2014/main" id="{643C6E90-5108-D707-C9DE-9C192D17D45F}"/>
              </a:ext>
            </a:extLst>
          </p:cNvPr>
          <p:cNvGrpSpPr/>
          <p:nvPr/>
        </p:nvGrpSpPr>
        <p:grpSpPr>
          <a:xfrm>
            <a:off x="6911022" y="2094193"/>
            <a:ext cx="4671378" cy="2023746"/>
            <a:chOff x="3243262" y="2162174"/>
            <a:chExt cx="5703522" cy="2541736"/>
          </a:xfrm>
        </p:grpSpPr>
        <p:sp>
          <p:nvSpPr>
            <p:cNvPr id="147" name="Freeform: Shape 296">
              <a:extLst>
                <a:ext uri="{FF2B5EF4-FFF2-40B4-BE49-F238E27FC236}">
                  <a16:creationId xmlns:a16="http://schemas.microsoft.com/office/drawing/2014/main" id="{458EE8EC-B1E3-D726-F524-B550F56E309C}"/>
                </a:ext>
              </a:extLst>
            </p:cNvPr>
            <p:cNvSpPr/>
            <p:nvPr/>
          </p:nvSpPr>
          <p:spPr>
            <a:xfrm>
              <a:off x="3243262" y="2162174"/>
              <a:ext cx="5703522" cy="2482624"/>
            </a:xfrm>
            <a:custGeom>
              <a:avLst/>
              <a:gdLst>
                <a:gd name="connsiteX0" fmla="*/ 5703522 w 5703522"/>
                <a:gd name="connsiteY0" fmla="*/ 2482625 h 2482624"/>
                <a:gd name="connsiteX1" fmla="*/ 5309521 w 5703522"/>
                <a:gd name="connsiteY1" fmla="*/ 2482625 h 2482624"/>
                <a:gd name="connsiteX2" fmla="*/ 5309521 w 5703522"/>
                <a:gd name="connsiteY2" fmla="*/ 2383165 h 2482624"/>
                <a:gd name="connsiteX3" fmla="*/ 5190935 w 5703522"/>
                <a:gd name="connsiteY3" fmla="*/ 2383165 h 2482624"/>
                <a:gd name="connsiteX4" fmla="*/ 5190935 w 5703522"/>
                <a:gd name="connsiteY4" fmla="*/ 2279875 h 2482624"/>
                <a:gd name="connsiteX5" fmla="*/ 4999673 w 5703522"/>
                <a:gd name="connsiteY5" fmla="*/ 2279875 h 2482624"/>
                <a:gd name="connsiteX6" fmla="*/ 4999673 w 5703522"/>
                <a:gd name="connsiteY6" fmla="*/ 2184245 h 2482624"/>
                <a:gd name="connsiteX7" fmla="*/ 4957591 w 5703522"/>
                <a:gd name="connsiteY7" fmla="*/ 2184245 h 2482624"/>
                <a:gd name="connsiteX8" fmla="*/ 4957591 w 5703522"/>
                <a:gd name="connsiteY8" fmla="*/ 2084794 h 2482624"/>
                <a:gd name="connsiteX9" fmla="*/ 4701293 w 5703522"/>
                <a:gd name="connsiteY9" fmla="*/ 2084794 h 2482624"/>
                <a:gd name="connsiteX10" fmla="*/ 4701293 w 5703522"/>
                <a:gd name="connsiteY10" fmla="*/ 1973856 h 2482624"/>
                <a:gd name="connsiteX11" fmla="*/ 4445003 w 5703522"/>
                <a:gd name="connsiteY11" fmla="*/ 1973856 h 2482624"/>
                <a:gd name="connsiteX12" fmla="*/ 4445003 w 5703522"/>
                <a:gd name="connsiteY12" fmla="*/ 1870577 h 2482624"/>
                <a:gd name="connsiteX13" fmla="*/ 4081596 w 5703522"/>
                <a:gd name="connsiteY13" fmla="*/ 1870577 h 2482624"/>
                <a:gd name="connsiteX14" fmla="*/ 4081596 w 5703522"/>
                <a:gd name="connsiteY14" fmla="*/ 1786414 h 2482624"/>
                <a:gd name="connsiteX15" fmla="*/ 3936235 w 5703522"/>
                <a:gd name="connsiteY15" fmla="*/ 1786414 h 2482624"/>
                <a:gd name="connsiteX16" fmla="*/ 3936235 w 5703522"/>
                <a:gd name="connsiteY16" fmla="*/ 1690783 h 2482624"/>
                <a:gd name="connsiteX17" fmla="*/ 3840604 w 5703522"/>
                <a:gd name="connsiteY17" fmla="*/ 1690783 h 2482624"/>
                <a:gd name="connsiteX18" fmla="*/ 3840604 w 5703522"/>
                <a:gd name="connsiteY18" fmla="*/ 1610449 h 2482624"/>
                <a:gd name="connsiteX19" fmla="*/ 3767919 w 5703522"/>
                <a:gd name="connsiteY19" fmla="*/ 1610449 h 2482624"/>
                <a:gd name="connsiteX20" fmla="*/ 3767919 w 5703522"/>
                <a:gd name="connsiteY20" fmla="*/ 1530125 h 2482624"/>
                <a:gd name="connsiteX21" fmla="*/ 3373917 w 5703522"/>
                <a:gd name="connsiteY21" fmla="*/ 1530125 h 2482624"/>
                <a:gd name="connsiteX22" fmla="*/ 3373917 w 5703522"/>
                <a:gd name="connsiteY22" fmla="*/ 1442142 h 2482624"/>
                <a:gd name="connsiteX23" fmla="*/ 3350962 w 5703522"/>
                <a:gd name="connsiteY23" fmla="*/ 1442142 h 2482624"/>
                <a:gd name="connsiteX24" fmla="*/ 3350962 w 5703522"/>
                <a:gd name="connsiteY24" fmla="*/ 1269997 h 2482624"/>
                <a:gd name="connsiteX25" fmla="*/ 3308890 w 5703522"/>
                <a:gd name="connsiteY25" fmla="*/ 1269997 h 2482624"/>
                <a:gd name="connsiteX26" fmla="*/ 3308890 w 5703522"/>
                <a:gd name="connsiteY26" fmla="*/ 1197321 h 2482624"/>
                <a:gd name="connsiteX27" fmla="*/ 3155871 w 5703522"/>
                <a:gd name="connsiteY27" fmla="*/ 1197321 h 2482624"/>
                <a:gd name="connsiteX28" fmla="*/ 3155871 w 5703522"/>
                <a:gd name="connsiteY28" fmla="*/ 1021356 h 2482624"/>
                <a:gd name="connsiteX29" fmla="*/ 2930186 w 5703522"/>
                <a:gd name="connsiteY29" fmla="*/ 1021356 h 2482624"/>
                <a:gd name="connsiteX30" fmla="*/ 2930186 w 5703522"/>
                <a:gd name="connsiteY30" fmla="*/ 925722 h 2482624"/>
                <a:gd name="connsiteX31" fmla="*/ 2386984 w 5703522"/>
                <a:gd name="connsiteY31" fmla="*/ 925722 h 2482624"/>
                <a:gd name="connsiteX32" fmla="*/ 2386984 w 5703522"/>
                <a:gd name="connsiteY32" fmla="*/ 849217 h 2482624"/>
                <a:gd name="connsiteX33" fmla="*/ 2203371 w 5703522"/>
                <a:gd name="connsiteY33" fmla="*/ 849217 h 2482624"/>
                <a:gd name="connsiteX34" fmla="*/ 2203371 w 5703522"/>
                <a:gd name="connsiteY34" fmla="*/ 765060 h 2482624"/>
                <a:gd name="connsiteX35" fmla="*/ 2111569 w 5703522"/>
                <a:gd name="connsiteY35" fmla="*/ 765060 h 2482624"/>
                <a:gd name="connsiteX36" fmla="*/ 2111569 w 5703522"/>
                <a:gd name="connsiteY36" fmla="*/ 680903 h 2482624"/>
                <a:gd name="connsiteX37" fmla="*/ 1939423 w 5703522"/>
                <a:gd name="connsiteY37" fmla="*/ 680903 h 2482624"/>
                <a:gd name="connsiteX38" fmla="*/ 1939423 w 5703522"/>
                <a:gd name="connsiteY38" fmla="*/ 600572 h 2482624"/>
                <a:gd name="connsiteX39" fmla="*/ 1832315 w 5703522"/>
                <a:gd name="connsiteY39" fmla="*/ 600572 h 2482624"/>
                <a:gd name="connsiteX40" fmla="*/ 1832315 w 5703522"/>
                <a:gd name="connsiteY40" fmla="*/ 516416 h 2482624"/>
                <a:gd name="connsiteX41" fmla="*/ 1648701 w 5703522"/>
                <a:gd name="connsiteY41" fmla="*/ 516416 h 2482624"/>
                <a:gd name="connsiteX42" fmla="*/ 1648701 w 5703522"/>
                <a:gd name="connsiteY42" fmla="*/ 416958 h 2482624"/>
                <a:gd name="connsiteX43" fmla="*/ 1292952 w 5703522"/>
                <a:gd name="connsiteY43" fmla="*/ 416958 h 2482624"/>
                <a:gd name="connsiteX44" fmla="*/ 1292952 w 5703522"/>
                <a:gd name="connsiteY44" fmla="*/ 344277 h 2482624"/>
                <a:gd name="connsiteX45" fmla="*/ 1044312 w 5703522"/>
                <a:gd name="connsiteY45" fmla="*/ 344277 h 2482624"/>
                <a:gd name="connsiteX46" fmla="*/ 1044312 w 5703522"/>
                <a:gd name="connsiteY46" fmla="*/ 256295 h 2482624"/>
                <a:gd name="connsiteX47" fmla="*/ 833916 w 5703522"/>
                <a:gd name="connsiteY47" fmla="*/ 256295 h 2482624"/>
                <a:gd name="connsiteX48" fmla="*/ 833916 w 5703522"/>
                <a:gd name="connsiteY48" fmla="*/ 172139 h 2482624"/>
                <a:gd name="connsiteX49" fmla="*/ 374879 w 5703522"/>
                <a:gd name="connsiteY49" fmla="*/ 172139 h 2482624"/>
                <a:gd name="connsiteX50" fmla="*/ 374879 w 5703522"/>
                <a:gd name="connsiteY50" fmla="*/ 84157 h 2482624"/>
                <a:gd name="connsiteX51" fmla="*/ 325151 w 5703522"/>
                <a:gd name="connsiteY51" fmla="*/ 84157 h 2482624"/>
                <a:gd name="connsiteX52" fmla="*/ 325151 w 5703522"/>
                <a:gd name="connsiteY52" fmla="*/ 0 h 2482624"/>
                <a:gd name="connsiteX53" fmla="*/ 0 w 5703522"/>
                <a:gd name="connsiteY53" fmla="*/ 0 h 24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703522" h="2482624">
                  <a:moveTo>
                    <a:pt x="5703522" y="2482625"/>
                  </a:moveTo>
                  <a:lnTo>
                    <a:pt x="5309521" y="2482625"/>
                  </a:lnTo>
                  <a:lnTo>
                    <a:pt x="5309521" y="2383165"/>
                  </a:lnTo>
                  <a:lnTo>
                    <a:pt x="5190935" y="2383165"/>
                  </a:lnTo>
                  <a:lnTo>
                    <a:pt x="5190935" y="2279875"/>
                  </a:lnTo>
                  <a:lnTo>
                    <a:pt x="4999673" y="2279875"/>
                  </a:lnTo>
                  <a:lnTo>
                    <a:pt x="4999673" y="2184245"/>
                  </a:lnTo>
                  <a:lnTo>
                    <a:pt x="4957591" y="2184245"/>
                  </a:lnTo>
                  <a:lnTo>
                    <a:pt x="4957591" y="2084794"/>
                  </a:lnTo>
                  <a:lnTo>
                    <a:pt x="4701293" y="2084794"/>
                  </a:lnTo>
                  <a:lnTo>
                    <a:pt x="4701293" y="1973856"/>
                  </a:lnTo>
                  <a:lnTo>
                    <a:pt x="4445003" y="1973856"/>
                  </a:lnTo>
                  <a:lnTo>
                    <a:pt x="4445003" y="1870577"/>
                  </a:lnTo>
                  <a:lnTo>
                    <a:pt x="4081596" y="1870577"/>
                  </a:lnTo>
                  <a:lnTo>
                    <a:pt x="4081596" y="1786414"/>
                  </a:lnTo>
                  <a:lnTo>
                    <a:pt x="3936235" y="1786414"/>
                  </a:lnTo>
                  <a:lnTo>
                    <a:pt x="3936235" y="1690783"/>
                  </a:lnTo>
                  <a:lnTo>
                    <a:pt x="3840604" y="1690783"/>
                  </a:lnTo>
                  <a:lnTo>
                    <a:pt x="3840604" y="1610449"/>
                  </a:lnTo>
                  <a:lnTo>
                    <a:pt x="3767919" y="1610449"/>
                  </a:lnTo>
                  <a:lnTo>
                    <a:pt x="3767919" y="1530125"/>
                  </a:lnTo>
                  <a:lnTo>
                    <a:pt x="3373917" y="1530125"/>
                  </a:lnTo>
                  <a:lnTo>
                    <a:pt x="3373917" y="1442142"/>
                  </a:lnTo>
                  <a:lnTo>
                    <a:pt x="3350962" y="1442142"/>
                  </a:lnTo>
                  <a:lnTo>
                    <a:pt x="3350962" y="1269997"/>
                  </a:lnTo>
                  <a:lnTo>
                    <a:pt x="3308890" y="1269997"/>
                  </a:lnTo>
                  <a:lnTo>
                    <a:pt x="3308890" y="1197321"/>
                  </a:lnTo>
                  <a:lnTo>
                    <a:pt x="3155871" y="1197321"/>
                  </a:lnTo>
                  <a:lnTo>
                    <a:pt x="3155871" y="1021356"/>
                  </a:lnTo>
                  <a:lnTo>
                    <a:pt x="2930186" y="1021356"/>
                  </a:lnTo>
                  <a:lnTo>
                    <a:pt x="2930186" y="925722"/>
                  </a:lnTo>
                  <a:lnTo>
                    <a:pt x="2386984" y="925722"/>
                  </a:lnTo>
                  <a:lnTo>
                    <a:pt x="2386984" y="849217"/>
                  </a:lnTo>
                  <a:lnTo>
                    <a:pt x="2203371" y="849217"/>
                  </a:lnTo>
                  <a:lnTo>
                    <a:pt x="2203371" y="765060"/>
                  </a:lnTo>
                  <a:lnTo>
                    <a:pt x="2111569" y="765060"/>
                  </a:lnTo>
                  <a:lnTo>
                    <a:pt x="2111569" y="680903"/>
                  </a:lnTo>
                  <a:lnTo>
                    <a:pt x="1939423" y="680903"/>
                  </a:lnTo>
                  <a:lnTo>
                    <a:pt x="1939423" y="600572"/>
                  </a:lnTo>
                  <a:lnTo>
                    <a:pt x="1832315" y="600572"/>
                  </a:lnTo>
                  <a:lnTo>
                    <a:pt x="1832315" y="516416"/>
                  </a:lnTo>
                  <a:lnTo>
                    <a:pt x="1648701" y="516416"/>
                  </a:lnTo>
                  <a:lnTo>
                    <a:pt x="1648701" y="416958"/>
                  </a:lnTo>
                  <a:lnTo>
                    <a:pt x="1292952" y="416958"/>
                  </a:lnTo>
                  <a:lnTo>
                    <a:pt x="1292952" y="344277"/>
                  </a:lnTo>
                  <a:lnTo>
                    <a:pt x="1044312" y="344277"/>
                  </a:lnTo>
                  <a:lnTo>
                    <a:pt x="1044312" y="256295"/>
                  </a:lnTo>
                  <a:lnTo>
                    <a:pt x="833916" y="256295"/>
                  </a:lnTo>
                  <a:lnTo>
                    <a:pt x="833916" y="172139"/>
                  </a:lnTo>
                  <a:lnTo>
                    <a:pt x="374879" y="172139"/>
                  </a:lnTo>
                  <a:lnTo>
                    <a:pt x="374879" y="84157"/>
                  </a:lnTo>
                  <a:lnTo>
                    <a:pt x="325151" y="84157"/>
                  </a:lnTo>
                  <a:lnTo>
                    <a:pt x="325151" y="0"/>
                  </a:lnTo>
                  <a:lnTo>
                    <a:pt x="0" y="0"/>
                  </a:lnTo>
                </a:path>
              </a:pathLst>
            </a:custGeom>
            <a:noFill/>
            <a:ln w="19050" cap="flat">
              <a:solidFill>
                <a:schemeClr val="accent2"/>
              </a:solidFill>
              <a:prstDash val="solid"/>
              <a:miter/>
            </a:ln>
          </p:spPr>
          <p:txBody>
            <a:bodyPr rtlCol="0" anchor="ctr"/>
            <a:lstStyle/>
            <a:p>
              <a:endParaRPr lang="en-GB"/>
            </a:p>
          </p:txBody>
        </p:sp>
        <p:sp>
          <p:nvSpPr>
            <p:cNvPr id="148" name="Freeform: Shape 297">
              <a:extLst>
                <a:ext uri="{FF2B5EF4-FFF2-40B4-BE49-F238E27FC236}">
                  <a16:creationId xmlns:a16="http://schemas.microsoft.com/office/drawing/2014/main" id="{D44A4AF1-A596-4832-CB14-770CFAD2E981}"/>
                </a:ext>
              </a:extLst>
            </p:cNvPr>
            <p:cNvSpPr/>
            <p:nvPr/>
          </p:nvSpPr>
          <p:spPr>
            <a:xfrm>
              <a:off x="7141015" y="37958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9" name="Freeform: Shape 298">
              <a:extLst>
                <a:ext uri="{FF2B5EF4-FFF2-40B4-BE49-F238E27FC236}">
                  <a16:creationId xmlns:a16="http://schemas.microsoft.com/office/drawing/2014/main" id="{0FCB35DF-995B-DC04-4EB3-707253F68A59}"/>
                </a:ext>
              </a:extLst>
            </p:cNvPr>
            <p:cNvSpPr/>
            <p:nvPr/>
          </p:nvSpPr>
          <p:spPr>
            <a:xfrm>
              <a:off x="7369615" y="39863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50" name="Freeform: Shape 299">
              <a:extLst>
                <a:ext uri="{FF2B5EF4-FFF2-40B4-BE49-F238E27FC236}">
                  <a16:creationId xmlns:a16="http://schemas.microsoft.com/office/drawing/2014/main" id="{8DD572E3-41E3-768B-2D6E-555AE37E7D38}"/>
                </a:ext>
              </a:extLst>
            </p:cNvPr>
            <p:cNvSpPr/>
            <p:nvPr/>
          </p:nvSpPr>
          <p:spPr>
            <a:xfrm>
              <a:off x="7560115" y="39863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51" name="Freeform: Shape 300">
              <a:extLst>
                <a:ext uri="{FF2B5EF4-FFF2-40B4-BE49-F238E27FC236}">
                  <a16:creationId xmlns:a16="http://schemas.microsoft.com/office/drawing/2014/main" id="{36D52942-93AF-887A-CC79-DBAD927E7E94}"/>
                </a:ext>
              </a:extLst>
            </p:cNvPr>
            <p:cNvSpPr/>
            <p:nvPr/>
          </p:nvSpPr>
          <p:spPr>
            <a:xfrm>
              <a:off x="7617265" y="39863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52" name="Freeform: Shape 301">
              <a:extLst>
                <a:ext uri="{FF2B5EF4-FFF2-40B4-BE49-F238E27FC236}">
                  <a16:creationId xmlns:a16="http://schemas.microsoft.com/office/drawing/2014/main" id="{8084E1A8-A0D0-DD15-9E78-EE8D48246A0E}"/>
                </a:ext>
              </a:extLst>
            </p:cNvPr>
            <p:cNvSpPr/>
            <p:nvPr/>
          </p:nvSpPr>
          <p:spPr>
            <a:xfrm>
              <a:off x="8760275" y="459590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53" name="Freeform: Shape 302">
              <a:extLst>
                <a:ext uri="{FF2B5EF4-FFF2-40B4-BE49-F238E27FC236}">
                  <a16:creationId xmlns:a16="http://schemas.microsoft.com/office/drawing/2014/main" id="{F40EA664-5CDB-7FE9-ED00-114B578FB843}"/>
                </a:ext>
              </a:extLst>
            </p:cNvPr>
            <p:cNvSpPr/>
            <p:nvPr/>
          </p:nvSpPr>
          <p:spPr>
            <a:xfrm>
              <a:off x="8874575" y="459590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grpSp>
      <p:graphicFrame>
        <p:nvGraphicFramePr>
          <p:cNvPr id="154" name="Table 167">
            <a:extLst>
              <a:ext uri="{FF2B5EF4-FFF2-40B4-BE49-F238E27FC236}">
                <a16:creationId xmlns:a16="http://schemas.microsoft.com/office/drawing/2014/main" id="{6D3911AE-FB81-C9EF-6F0B-B0144CB13000}"/>
              </a:ext>
            </a:extLst>
          </p:cNvPr>
          <p:cNvGraphicFramePr>
            <a:graphicFrameLocks noGrp="1"/>
          </p:cNvGraphicFramePr>
          <p:nvPr>
            <p:extLst>
              <p:ext uri="{D42A27DB-BD31-4B8C-83A1-F6EECF244321}">
                <p14:modId xmlns:p14="http://schemas.microsoft.com/office/powerpoint/2010/main" val="1023220697"/>
              </p:ext>
            </p:extLst>
          </p:nvPr>
        </p:nvGraphicFramePr>
        <p:xfrm>
          <a:off x="2583951" y="1756375"/>
          <a:ext cx="3212329" cy="947520"/>
        </p:xfrm>
        <a:graphic>
          <a:graphicData uri="http://schemas.openxmlformats.org/drawingml/2006/table">
            <a:tbl>
              <a:tblPr firstRow="1" bandRow="1">
                <a:tableStyleId>{9D7B26C5-4107-4FEC-AEDC-1716B250A1EF}</a:tableStyleId>
              </a:tblPr>
              <a:tblGrid>
                <a:gridCol w="1113073">
                  <a:extLst>
                    <a:ext uri="{9D8B030D-6E8A-4147-A177-3AD203B41FA5}">
                      <a16:colId xmlns:a16="http://schemas.microsoft.com/office/drawing/2014/main" val="2638624791"/>
                    </a:ext>
                  </a:extLst>
                </a:gridCol>
                <a:gridCol w="1049628">
                  <a:extLst>
                    <a:ext uri="{9D8B030D-6E8A-4147-A177-3AD203B41FA5}">
                      <a16:colId xmlns:a16="http://schemas.microsoft.com/office/drawing/2014/main" val="563734765"/>
                    </a:ext>
                  </a:extLst>
                </a:gridCol>
                <a:gridCol w="1049628">
                  <a:extLst>
                    <a:ext uri="{9D8B030D-6E8A-4147-A177-3AD203B41FA5}">
                      <a16:colId xmlns:a16="http://schemas.microsoft.com/office/drawing/2014/main" val="3804306836"/>
                    </a:ext>
                  </a:extLst>
                </a:gridCol>
              </a:tblGrid>
              <a:tr h="242069">
                <a:tc>
                  <a:txBody>
                    <a:bodyPr/>
                    <a:lstStyle/>
                    <a:p>
                      <a:pPr algn="l" rtl="0"/>
                      <a:endParaRPr lang="en-GB" sz="1200" dirty="0"/>
                    </a:p>
                  </a:txBody>
                  <a:tcPr marT="36000" marB="36000"/>
                </a:tc>
                <a:tc>
                  <a:txBody>
                    <a:bodyPr/>
                    <a:lstStyle/>
                    <a:p>
                      <a:pPr algn="ctr"/>
                      <a:r>
                        <a:rPr lang="ja-JP" sz="1200"/>
                        <a:t>F + D + T (n=45)</a:t>
                      </a:r>
                    </a:p>
                  </a:txBody>
                  <a:tcPr marT="36000" marB="36000"/>
                </a:tc>
                <a:tc>
                  <a:txBody>
                    <a:bodyPr/>
                    <a:lstStyle/>
                    <a:p>
                      <a:pPr algn="ctr"/>
                      <a:r>
                        <a:rPr lang="ja-JP" sz="1200" dirty="0"/>
                        <a:t>F + D
(n=47)</a:t>
                      </a:r>
                    </a:p>
                  </a:txBody>
                  <a:tcPr marT="36000" marB="36000"/>
                </a:tc>
                <a:extLst>
                  <a:ext uri="{0D108BD9-81ED-4DB2-BD59-A6C34878D82A}">
                    <a16:rowId xmlns:a16="http://schemas.microsoft.com/office/drawing/2014/main" val="2457426078"/>
                  </a:ext>
                </a:extLst>
              </a:tr>
              <a:tr h="243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t>イベント、</a:t>
                      </a:r>
                      <a:r>
                        <a:rPr lang="ja-JP" sz="1200" baseline="0"/>
                        <a:t>n</a:t>
                      </a:r>
                    </a:p>
                  </a:txBody>
                  <a:tcPr marT="36000" marB="36000">
                    <a:noFill/>
                  </a:tcPr>
                </a:tc>
                <a:tc>
                  <a:txBody>
                    <a:bodyPr/>
                    <a:lstStyle/>
                    <a:p>
                      <a:pPr algn="ctr"/>
                      <a:r>
                        <a:rPr lang="ja-JP" sz="1200"/>
                        <a:t>35</a:t>
                      </a:r>
                    </a:p>
                  </a:txBody>
                  <a:tcPr marT="36000" marB="36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39</a:t>
                      </a:r>
                    </a:p>
                  </a:txBody>
                  <a:tcPr marT="36000" marB="36000">
                    <a:noFill/>
                  </a:tcPr>
                </a:tc>
                <a:extLst>
                  <a:ext uri="{0D108BD9-81ED-4DB2-BD59-A6C34878D82A}">
                    <a16:rowId xmlns:a16="http://schemas.microsoft.com/office/drawing/2014/main" val="2376775960"/>
                  </a:ext>
                </a:extLst>
              </a:tr>
              <a:tr h="254106">
                <a:tc>
                  <a:txBody>
                    <a:bodyPr/>
                    <a:lstStyle/>
                    <a:p>
                      <a:pPr algn="l"/>
                      <a:r>
                        <a:rPr lang="ja-JP" sz="1200"/>
                        <a:t>mPFS、月数</a:t>
                      </a:r>
                    </a:p>
                  </a:txBody>
                  <a:tcPr marT="36000" marB="36000">
                    <a:noFill/>
                  </a:tcPr>
                </a:tc>
                <a:tc>
                  <a:txBody>
                    <a:bodyPr/>
                    <a:lstStyle/>
                    <a:p>
                      <a:pPr algn="ctr"/>
                      <a:r>
                        <a:rPr lang="ja-JP" sz="1200"/>
                        <a:t>5.4</a:t>
                      </a:r>
                    </a:p>
                  </a:txBody>
                  <a:tcPr marT="36000" marB="36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3.8</a:t>
                      </a:r>
                    </a:p>
                  </a:txBody>
                  <a:tcPr marT="36000" marB="36000">
                    <a:noFill/>
                  </a:tcPr>
                </a:tc>
                <a:extLst>
                  <a:ext uri="{0D108BD9-81ED-4DB2-BD59-A6C34878D82A}">
                    <a16:rowId xmlns:a16="http://schemas.microsoft.com/office/drawing/2014/main" val="2029908936"/>
                  </a:ext>
                </a:extLst>
              </a:tr>
            </a:tbl>
          </a:graphicData>
        </a:graphic>
      </p:graphicFrame>
      <p:graphicFrame>
        <p:nvGraphicFramePr>
          <p:cNvPr id="155" name="Table 167">
            <a:extLst>
              <a:ext uri="{FF2B5EF4-FFF2-40B4-BE49-F238E27FC236}">
                <a16:creationId xmlns:a16="http://schemas.microsoft.com/office/drawing/2014/main" id="{6D3911AE-FB81-C9EF-6F0B-B0144CB13000}"/>
              </a:ext>
            </a:extLst>
          </p:cNvPr>
          <p:cNvGraphicFramePr>
            <a:graphicFrameLocks noGrp="1"/>
          </p:cNvGraphicFramePr>
          <p:nvPr>
            <p:extLst>
              <p:ext uri="{D42A27DB-BD31-4B8C-83A1-F6EECF244321}">
                <p14:modId xmlns:p14="http://schemas.microsoft.com/office/powerpoint/2010/main" val="1915288232"/>
              </p:ext>
            </p:extLst>
          </p:nvPr>
        </p:nvGraphicFramePr>
        <p:xfrm>
          <a:off x="8973892" y="1756375"/>
          <a:ext cx="3146084" cy="947520"/>
        </p:xfrm>
        <a:graphic>
          <a:graphicData uri="http://schemas.openxmlformats.org/drawingml/2006/table">
            <a:tbl>
              <a:tblPr firstRow="1" bandRow="1">
                <a:tableStyleId>{9D7B26C5-4107-4FEC-AEDC-1716B250A1EF}</a:tableStyleId>
              </a:tblPr>
              <a:tblGrid>
                <a:gridCol w="1046828">
                  <a:extLst>
                    <a:ext uri="{9D8B030D-6E8A-4147-A177-3AD203B41FA5}">
                      <a16:colId xmlns:a16="http://schemas.microsoft.com/office/drawing/2014/main" val="2638624791"/>
                    </a:ext>
                  </a:extLst>
                </a:gridCol>
                <a:gridCol w="1049628">
                  <a:extLst>
                    <a:ext uri="{9D8B030D-6E8A-4147-A177-3AD203B41FA5}">
                      <a16:colId xmlns:a16="http://schemas.microsoft.com/office/drawing/2014/main" val="563734765"/>
                    </a:ext>
                  </a:extLst>
                </a:gridCol>
                <a:gridCol w="1049628">
                  <a:extLst>
                    <a:ext uri="{9D8B030D-6E8A-4147-A177-3AD203B41FA5}">
                      <a16:colId xmlns:a16="http://schemas.microsoft.com/office/drawing/2014/main" val="3804306836"/>
                    </a:ext>
                  </a:extLst>
                </a:gridCol>
              </a:tblGrid>
              <a:tr h="242069">
                <a:tc>
                  <a:txBody>
                    <a:bodyPr/>
                    <a:lstStyle/>
                    <a:p>
                      <a:pPr algn="l" rtl="0"/>
                      <a:endParaRPr lang="en-GB" sz="1200" dirty="0"/>
                    </a:p>
                  </a:txBody>
                  <a:tcPr marT="36000" marB="36000"/>
                </a:tc>
                <a:tc>
                  <a:txBody>
                    <a:bodyPr/>
                    <a:lstStyle/>
                    <a:p>
                      <a:pPr algn="ctr"/>
                      <a:r>
                        <a:rPr lang="ja-JP" sz="1200"/>
                        <a:t>F + D + T (n=45)</a:t>
                      </a:r>
                    </a:p>
                  </a:txBody>
                  <a:tcPr marT="36000" marB="36000"/>
                </a:tc>
                <a:tc>
                  <a:txBody>
                    <a:bodyPr/>
                    <a:lstStyle/>
                    <a:p>
                      <a:pPr algn="ctr"/>
                      <a:r>
                        <a:rPr lang="ja-JP" sz="1200" dirty="0"/>
                        <a:t>F + D
(n=47)</a:t>
                      </a:r>
                    </a:p>
                  </a:txBody>
                  <a:tcPr marT="36000" marB="36000"/>
                </a:tc>
                <a:extLst>
                  <a:ext uri="{0D108BD9-81ED-4DB2-BD59-A6C34878D82A}">
                    <a16:rowId xmlns:a16="http://schemas.microsoft.com/office/drawing/2014/main" val="2457426078"/>
                  </a:ext>
                </a:extLst>
              </a:tr>
              <a:tr h="243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t>イベント、</a:t>
                      </a:r>
                      <a:r>
                        <a:rPr lang="ja-JP" sz="1200" baseline="0"/>
                        <a:t>n</a:t>
                      </a:r>
                    </a:p>
                  </a:txBody>
                  <a:tcPr marT="36000" marB="36000">
                    <a:noFill/>
                  </a:tcPr>
                </a:tc>
                <a:tc>
                  <a:txBody>
                    <a:bodyPr/>
                    <a:lstStyle/>
                    <a:p>
                      <a:pPr algn="ctr"/>
                      <a:r>
                        <a:rPr lang="ja-JP" sz="1200"/>
                        <a:t>31</a:t>
                      </a:r>
                    </a:p>
                  </a:txBody>
                  <a:tcPr marT="36000" marB="36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26</a:t>
                      </a:r>
                    </a:p>
                  </a:txBody>
                  <a:tcPr marT="36000" marB="36000">
                    <a:noFill/>
                  </a:tcPr>
                </a:tc>
                <a:extLst>
                  <a:ext uri="{0D108BD9-81ED-4DB2-BD59-A6C34878D82A}">
                    <a16:rowId xmlns:a16="http://schemas.microsoft.com/office/drawing/2014/main" val="2376775960"/>
                  </a:ext>
                </a:extLst>
              </a:tr>
              <a:tr h="254106">
                <a:tc>
                  <a:txBody>
                    <a:bodyPr/>
                    <a:lstStyle/>
                    <a:p>
                      <a:pPr algn="l"/>
                      <a:r>
                        <a:rPr lang="ja-JP" sz="1200"/>
                        <a:t>mOS、月数</a:t>
                      </a:r>
                    </a:p>
                  </a:txBody>
                  <a:tcPr marT="36000" marB="36000">
                    <a:noFill/>
                  </a:tcPr>
                </a:tc>
                <a:tc>
                  <a:txBody>
                    <a:bodyPr/>
                    <a:lstStyle/>
                    <a:p>
                      <a:pPr algn="ctr"/>
                      <a:r>
                        <a:rPr lang="ja-JP" sz="1200"/>
                        <a:t>9.5</a:t>
                      </a:r>
                    </a:p>
                  </a:txBody>
                  <a:tcPr marT="36000" marB="36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13.3</a:t>
                      </a:r>
                    </a:p>
                  </a:txBody>
                  <a:tcPr marT="36000" marB="36000">
                    <a:noFill/>
                  </a:tcPr>
                </a:tc>
                <a:extLst>
                  <a:ext uri="{0D108BD9-81ED-4DB2-BD59-A6C34878D82A}">
                    <a16:rowId xmlns:a16="http://schemas.microsoft.com/office/drawing/2014/main" val="2029908936"/>
                  </a:ext>
                </a:extLst>
              </a:tr>
            </a:tbl>
          </a:graphicData>
        </a:graphic>
      </p:graphicFrame>
    </p:spTree>
    <p:extLst>
      <p:ext uri="{BB962C8B-B14F-4D97-AF65-F5344CB8AC3E}">
        <p14:creationId xmlns:p14="http://schemas.microsoft.com/office/powerpoint/2010/main" val="345915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081869" cy="807720"/>
          </a:xfrm>
        </p:spPr>
        <p:txBody>
          <a:bodyPr/>
          <a:lstStyle/>
          <a:p>
            <a:pPr>
              <a:lnSpc>
                <a:spcPct val="90000"/>
              </a:lnSpc>
            </a:pPr>
            <a:r>
              <a:rPr lang="ja-JP" dirty="0"/>
              <a:t>1204MO：PRODIGE 59 - DURIGAST試験：進行性胃または胃食道接合部腺癌患者の第二選択治療におけるFOLFIRI＋デュルバルマブおよびFOLFIRI＋デュルバルマブ＋トレメリムマブを評価するランダム化第II相試験</a:t>
            </a:r>
            <a:r>
              <a:rPr lang="en-GB" altLang="ja-JP" dirty="0"/>
              <a:t> </a:t>
            </a:r>
            <a:r>
              <a:rPr lang="ja-JP" dirty="0"/>
              <a:t>– Tougeron D、et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5000"/>
              </a:spcBef>
              <a:buNone/>
            </a:pPr>
            <a:r>
              <a:rPr lang="ja-JP" b="1" dirty="0"/>
              <a:t>結論</a:t>
            </a:r>
          </a:p>
          <a:p>
            <a:r>
              <a:rPr lang="ja-JP" b="1" dirty="0"/>
              <a:t>進行性胃またはGEJ腺癌患者において、2L FOLFIRI＋デュルバルマブ±トレメリムマブは主要なPFS評価項目を達成できなかったが、許容できる安全性プロファイルを示した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Tougeron D, et al.Ann Oncol 2022;33(suppl):abstr 1204MO</a:t>
            </a:r>
          </a:p>
        </p:txBody>
      </p:sp>
      <p:graphicFrame>
        <p:nvGraphicFramePr>
          <p:cNvPr id="7" name="Table 6"/>
          <p:cNvGraphicFramePr>
            <a:graphicFrameLocks noGrp="1"/>
          </p:cNvGraphicFramePr>
          <p:nvPr>
            <p:extLst>
              <p:ext uri="{D42A27DB-BD31-4B8C-83A1-F6EECF244321}">
                <p14:modId xmlns:p14="http://schemas.microsoft.com/office/powerpoint/2010/main" val="1492921252"/>
              </p:ext>
            </p:extLst>
          </p:nvPr>
        </p:nvGraphicFramePr>
        <p:xfrm>
          <a:off x="359596" y="1675008"/>
          <a:ext cx="5561595" cy="2057400"/>
        </p:xfrm>
        <a:graphic>
          <a:graphicData uri="http://schemas.openxmlformats.org/drawingml/2006/table">
            <a:tbl>
              <a:tblPr firstRow="1" bandRow="1">
                <a:tableStyleId>{5202B0CA-FC54-4496-8BCA-5EF66A818D29}</a:tableStyleId>
              </a:tblPr>
              <a:tblGrid>
                <a:gridCol w="2251573">
                  <a:extLst>
                    <a:ext uri="{9D8B030D-6E8A-4147-A177-3AD203B41FA5}">
                      <a16:colId xmlns:a16="http://schemas.microsoft.com/office/drawing/2014/main" val="2713438561"/>
                    </a:ext>
                  </a:extLst>
                </a:gridCol>
                <a:gridCol w="1655011">
                  <a:extLst>
                    <a:ext uri="{9D8B030D-6E8A-4147-A177-3AD203B41FA5}">
                      <a16:colId xmlns:a16="http://schemas.microsoft.com/office/drawing/2014/main" val="1190940076"/>
                    </a:ext>
                  </a:extLst>
                </a:gridCol>
                <a:gridCol w="1655011">
                  <a:extLst>
                    <a:ext uri="{9D8B030D-6E8A-4147-A177-3AD203B41FA5}">
                      <a16:colId xmlns:a16="http://schemas.microsoft.com/office/drawing/2014/main" val="1238187240"/>
                    </a:ext>
                  </a:extLst>
                </a:gridCol>
              </a:tblGrid>
              <a:tr h="370840">
                <a:tc>
                  <a:txBody>
                    <a:bodyPr/>
                    <a:lstStyle/>
                    <a:p>
                      <a:endParaRPr lang="en-GB" sz="1400" dirty="0"/>
                    </a:p>
                  </a:txBody>
                  <a:tcPr/>
                </a:tc>
                <a:tc>
                  <a:txBody>
                    <a:bodyPr/>
                    <a:lstStyle/>
                    <a:p>
                      <a:pPr algn="ctr"/>
                      <a:r>
                        <a:rPr lang="ja-JP" sz="1400" dirty="0">
                          <a:solidFill>
                            <a:schemeClr val="tx2"/>
                          </a:solidFill>
                        </a:rPr>
                        <a:t>FOLFIRI + </a:t>
                      </a:r>
                      <a:br>
                        <a:rPr lang="en-GB" altLang="ja-JP" sz="1400" dirty="0">
                          <a:solidFill>
                            <a:schemeClr val="tx2"/>
                          </a:solidFill>
                        </a:rPr>
                      </a:br>
                      <a:r>
                        <a:rPr lang="ja-JP" sz="1400" dirty="0">
                          <a:solidFill>
                            <a:schemeClr val="tx2"/>
                          </a:solidFill>
                        </a:rPr>
                        <a:t>デュルバルマブ</a:t>
                      </a:r>
                      <a:br>
                        <a:rPr lang="ja-JP" sz="1400" dirty="0">
                          <a:solidFill>
                            <a:schemeClr val="tx2"/>
                          </a:solidFill>
                        </a:rPr>
                      </a:br>
                      <a:r>
                        <a:rPr lang="ja-JP" sz="1400" dirty="0">
                          <a:solidFill>
                            <a:schemeClr val="tx2"/>
                          </a:solidFill>
                        </a:rPr>
                        <a:t>(n=46)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chemeClr val="tx2"/>
                          </a:solidFill>
                        </a:rPr>
                        <a:t>FOLFIRI + </a:t>
                      </a:r>
                      <a:br>
                        <a:rPr lang="en-GB" altLang="ja-JP" sz="1400" dirty="0">
                          <a:solidFill>
                            <a:schemeClr val="tx2"/>
                          </a:solidFill>
                        </a:rPr>
                      </a:br>
                      <a:r>
                        <a:rPr lang="ja-JP" sz="1400" dirty="0">
                          <a:solidFill>
                            <a:schemeClr val="tx2"/>
                          </a:solidFill>
                        </a:rPr>
                        <a:t>デュルバルマブ + トレメリムマブ
(n=46)</a:t>
                      </a:r>
                    </a:p>
                  </a:txBody>
                  <a:tcPr anchor="ctr"/>
                </a:tc>
                <a:extLst>
                  <a:ext uri="{0D108BD9-81ED-4DB2-BD59-A6C34878D82A}">
                    <a16:rowId xmlns:a16="http://schemas.microsoft.com/office/drawing/2014/main" val="3667548636"/>
                  </a:ext>
                </a:extLst>
              </a:tr>
              <a:tr h="370840">
                <a:tc>
                  <a:txBody>
                    <a:bodyPr/>
                    <a:lstStyle/>
                    <a:p>
                      <a:r>
                        <a:rPr lang="ja-JP" sz="1400" dirty="0">
                          <a:solidFill>
                            <a:schemeClr val="tx1"/>
                          </a:solidFill>
                        </a:rPr>
                        <a:t>4か月のPFS、% (90%CI)</a:t>
                      </a:r>
                    </a:p>
                  </a:txBody>
                  <a:tcPr anchor="ctr"/>
                </a:tc>
                <a:tc>
                  <a:txBody>
                    <a:bodyPr/>
                    <a:lstStyle/>
                    <a:p>
                      <a:pPr algn="ctr"/>
                      <a:r>
                        <a:rPr lang="ja-JP" sz="1400">
                          <a:solidFill>
                            <a:schemeClr val="tx1"/>
                          </a:solidFill>
                        </a:rPr>
                        <a:t>44.7 (32.2、57.7)</a:t>
                      </a:r>
                    </a:p>
                  </a:txBody>
                  <a:tcPr anchor="ctr"/>
                </a:tc>
                <a:tc>
                  <a:txBody>
                    <a:bodyPr/>
                    <a:lstStyle/>
                    <a:p>
                      <a:pPr algn="ctr"/>
                      <a:r>
                        <a:rPr lang="ja-JP" sz="1400">
                          <a:solidFill>
                            <a:schemeClr val="tx1"/>
                          </a:solidFill>
                        </a:rPr>
                        <a:t>55.6 (42.3、68.3)</a:t>
                      </a:r>
                    </a:p>
                  </a:txBody>
                  <a:tcPr anchor="ctr"/>
                </a:tc>
                <a:extLst>
                  <a:ext uri="{0D108BD9-81ED-4DB2-BD59-A6C34878D82A}">
                    <a16:rowId xmlns:a16="http://schemas.microsoft.com/office/drawing/2014/main" val="2912163037"/>
                  </a:ext>
                </a:extLst>
              </a:tr>
              <a:tr h="370840">
                <a:tc>
                  <a:txBody>
                    <a:bodyPr/>
                    <a:lstStyle/>
                    <a:p>
                      <a:r>
                        <a:rPr lang="ja-JP" sz="1400">
                          <a:solidFill>
                            <a:schemeClr val="tx1"/>
                          </a:solidFill>
                        </a:rPr>
                        <a:t>DCR、%</a:t>
                      </a:r>
                    </a:p>
                  </a:txBody>
                  <a:tcPr anchor="ctr"/>
                </a:tc>
                <a:tc>
                  <a:txBody>
                    <a:bodyPr/>
                    <a:lstStyle/>
                    <a:p>
                      <a:pPr algn="ctr"/>
                      <a:r>
                        <a:rPr lang="ja-JP" sz="1400">
                          <a:solidFill>
                            <a:schemeClr val="tx1"/>
                          </a:solidFill>
                        </a:rPr>
                        <a:t>67.4</a:t>
                      </a:r>
                    </a:p>
                  </a:txBody>
                  <a:tcPr anchor="ctr"/>
                </a:tc>
                <a:tc>
                  <a:txBody>
                    <a:bodyPr/>
                    <a:lstStyle/>
                    <a:p>
                      <a:pPr algn="ctr"/>
                      <a:r>
                        <a:rPr lang="ja-JP" sz="1400">
                          <a:solidFill>
                            <a:schemeClr val="tx1"/>
                          </a:solidFill>
                        </a:rPr>
                        <a:t>68.9</a:t>
                      </a:r>
                    </a:p>
                  </a:txBody>
                  <a:tcPr anchor="ctr"/>
                </a:tc>
                <a:extLst>
                  <a:ext uri="{0D108BD9-81ED-4DB2-BD59-A6C34878D82A}">
                    <a16:rowId xmlns:a16="http://schemas.microsoft.com/office/drawing/2014/main" val="3020345926"/>
                  </a:ext>
                </a:extLst>
              </a:tr>
              <a:tr h="370840">
                <a:tc>
                  <a:txBody>
                    <a:bodyPr/>
                    <a:lstStyle/>
                    <a:p>
                      <a:r>
                        <a:rPr lang="ja-JP" sz="1400">
                          <a:solidFill>
                            <a:schemeClr val="tx1"/>
                          </a:solidFill>
                        </a:rPr>
                        <a:t>mDoR、月数</a:t>
                      </a:r>
                    </a:p>
                  </a:txBody>
                  <a:tcPr anchor="ctr"/>
                </a:tc>
                <a:tc>
                  <a:txBody>
                    <a:bodyPr/>
                    <a:lstStyle/>
                    <a:p>
                      <a:pPr algn="ctr"/>
                      <a:r>
                        <a:rPr lang="ja-JP" sz="1400">
                          <a:solidFill>
                            <a:schemeClr val="tx1"/>
                          </a:solidFill>
                        </a:rPr>
                        <a:t>5.1</a:t>
                      </a:r>
                    </a:p>
                  </a:txBody>
                  <a:tcPr anchor="ctr"/>
                </a:tc>
                <a:tc>
                  <a:txBody>
                    <a:bodyPr/>
                    <a:lstStyle/>
                    <a:p>
                      <a:pPr algn="ctr"/>
                      <a:r>
                        <a:rPr lang="ja-JP" sz="1400" dirty="0">
                          <a:solidFill>
                            <a:schemeClr val="tx1"/>
                          </a:solidFill>
                        </a:rPr>
                        <a:t>4.3</a:t>
                      </a:r>
                    </a:p>
                  </a:txBody>
                  <a:tcPr anchor="ctr"/>
                </a:tc>
                <a:extLst>
                  <a:ext uri="{0D108BD9-81ED-4DB2-BD59-A6C34878D82A}">
                    <a16:rowId xmlns:a16="http://schemas.microsoft.com/office/drawing/2014/main" val="40272935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78844402"/>
              </p:ext>
            </p:extLst>
          </p:nvPr>
        </p:nvGraphicFramePr>
        <p:xfrm>
          <a:off x="6046822" y="1675008"/>
          <a:ext cx="5734951" cy="2839722"/>
        </p:xfrm>
        <a:graphic>
          <a:graphicData uri="http://schemas.openxmlformats.org/drawingml/2006/table">
            <a:tbl>
              <a:tblPr firstRow="1" bandRow="1">
                <a:tableStyleId>{5202B0CA-FC54-4496-8BCA-5EF66A818D29}</a:tableStyleId>
              </a:tblPr>
              <a:tblGrid>
                <a:gridCol w="2208463">
                  <a:extLst>
                    <a:ext uri="{9D8B030D-6E8A-4147-A177-3AD203B41FA5}">
                      <a16:colId xmlns:a16="http://schemas.microsoft.com/office/drawing/2014/main" val="2713438561"/>
                    </a:ext>
                  </a:extLst>
                </a:gridCol>
                <a:gridCol w="1763244">
                  <a:extLst>
                    <a:ext uri="{9D8B030D-6E8A-4147-A177-3AD203B41FA5}">
                      <a16:colId xmlns:a16="http://schemas.microsoft.com/office/drawing/2014/main" val="1190940076"/>
                    </a:ext>
                  </a:extLst>
                </a:gridCol>
                <a:gridCol w="1763244">
                  <a:extLst>
                    <a:ext uri="{9D8B030D-6E8A-4147-A177-3AD203B41FA5}">
                      <a16:colId xmlns:a16="http://schemas.microsoft.com/office/drawing/2014/main" val="1238187240"/>
                    </a:ext>
                  </a:extLst>
                </a:gridCol>
              </a:tblGrid>
              <a:tr h="370840">
                <a:tc>
                  <a:txBody>
                    <a:bodyPr/>
                    <a:lstStyle/>
                    <a:p>
                      <a:r>
                        <a:rPr lang="ja-JP" sz="1400">
                          <a:solidFill>
                            <a:schemeClr val="tx2"/>
                          </a:solidFill>
                        </a:rPr>
                        <a:t>グレード3～5の</a:t>
                      </a:r>
                      <a:r>
                        <a:rPr lang="ja-JP" sz="1400" baseline="0">
                          <a:solidFill>
                            <a:schemeClr val="tx2"/>
                          </a:solidFill>
                        </a:rPr>
                        <a:t>TRAE、n (%)</a:t>
                      </a:r>
                    </a:p>
                  </a:txBody>
                  <a:tcPr anchor="ctr"/>
                </a:tc>
                <a:tc>
                  <a:txBody>
                    <a:bodyPr/>
                    <a:lstStyle/>
                    <a:p>
                      <a:pPr algn="ctr"/>
                      <a:r>
                        <a:rPr lang="ja-JP" sz="1400" dirty="0">
                          <a:solidFill>
                            <a:schemeClr val="tx2"/>
                          </a:solidFill>
                        </a:rPr>
                        <a:t>FOLFIRI + </a:t>
                      </a:r>
                      <a:br>
                        <a:rPr lang="en-GB" altLang="ja-JP" sz="1400" dirty="0">
                          <a:solidFill>
                            <a:schemeClr val="tx2"/>
                          </a:solidFill>
                        </a:rPr>
                      </a:br>
                      <a:r>
                        <a:rPr lang="ja-JP" sz="1400" dirty="0">
                          <a:solidFill>
                            <a:schemeClr val="tx2"/>
                          </a:solidFill>
                        </a:rPr>
                        <a:t>デュルバルマブ</a:t>
                      </a:r>
                      <a:br>
                        <a:rPr lang="ja-JP" sz="1400" dirty="0">
                          <a:solidFill>
                            <a:schemeClr val="tx2"/>
                          </a:solidFill>
                        </a:rPr>
                      </a:br>
                      <a:r>
                        <a:rPr lang="ja-JP" sz="1400" dirty="0">
                          <a:solidFill>
                            <a:schemeClr val="tx2"/>
                          </a:solidFill>
                        </a:rPr>
                        <a:t>(n=46)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chemeClr val="tx2"/>
                          </a:solidFill>
                        </a:rPr>
                        <a:t>FOLFIRI + </a:t>
                      </a:r>
                      <a:br>
                        <a:rPr lang="en-GB" altLang="ja-JP" sz="1400" dirty="0">
                          <a:solidFill>
                            <a:schemeClr val="tx2"/>
                          </a:solidFill>
                        </a:rPr>
                      </a:br>
                      <a:r>
                        <a:rPr lang="ja-JP" sz="1400" dirty="0">
                          <a:solidFill>
                            <a:schemeClr val="tx2"/>
                          </a:solidFill>
                        </a:rPr>
                        <a:t>デュルバルマブ + トレメリムマブ
(n=46)</a:t>
                      </a:r>
                    </a:p>
                  </a:txBody>
                  <a:tcPr anchor="ctr"/>
                </a:tc>
                <a:extLst>
                  <a:ext uri="{0D108BD9-81ED-4DB2-BD59-A6C34878D82A}">
                    <a16:rowId xmlns:a16="http://schemas.microsoft.com/office/drawing/2014/main" val="3667548636"/>
                  </a:ext>
                </a:extLst>
              </a:tr>
              <a:tr h="315807">
                <a:tc>
                  <a:txBody>
                    <a:bodyPr/>
                    <a:lstStyle/>
                    <a:p>
                      <a:r>
                        <a:rPr lang="ja-JP" sz="1400">
                          <a:solidFill>
                            <a:schemeClr val="tx1"/>
                          </a:solidFill>
                        </a:rPr>
                        <a:t>すべて</a:t>
                      </a:r>
                    </a:p>
                  </a:txBody>
                  <a:tcPr anchor="ctr"/>
                </a:tc>
                <a:tc>
                  <a:txBody>
                    <a:bodyPr/>
                    <a:lstStyle/>
                    <a:p>
                      <a:pPr algn="ctr"/>
                      <a:r>
                        <a:rPr lang="ja-JP" sz="1400">
                          <a:solidFill>
                            <a:schemeClr val="tx1"/>
                          </a:solidFill>
                        </a:rPr>
                        <a:t>22 (47.8)</a:t>
                      </a:r>
                    </a:p>
                  </a:txBody>
                  <a:tcPr anchor="ctr"/>
                </a:tc>
                <a:tc>
                  <a:txBody>
                    <a:bodyPr/>
                    <a:lstStyle/>
                    <a:p>
                      <a:pPr algn="ctr"/>
                      <a:r>
                        <a:rPr lang="ja-JP" sz="1400">
                          <a:solidFill>
                            <a:schemeClr val="tx1"/>
                          </a:solidFill>
                        </a:rPr>
                        <a:t>22 (47.8)</a:t>
                      </a:r>
                    </a:p>
                  </a:txBody>
                  <a:tcPr anchor="ctr"/>
                </a:tc>
                <a:extLst>
                  <a:ext uri="{0D108BD9-81ED-4DB2-BD59-A6C34878D82A}">
                    <a16:rowId xmlns:a16="http://schemas.microsoft.com/office/drawing/2014/main" val="2912163037"/>
                  </a:ext>
                </a:extLst>
              </a:tr>
              <a:tr h="315807">
                <a:tc>
                  <a:txBody>
                    <a:bodyPr/>
                    <a:lstStyle/>
                    <a:p>
                      <a:r>
                        <a:rPr lang="ja-JP" sz="1400" noProof="0">
                          <a:solidFill>
                            <a:schemeClr val="tx1"/>
                          </a:solidFill>
                        </a:rPr>
                        <a:t>下痢</a:t>
                      </a:r>
                    </a:p>
                  </a:txBody>
                  <a:tcPr anchor="ctr"/>
                </a:tc>
                <a:tc>
                  <a:txBody>
                    <a:bodyPr/>
                    <a:lstStyle/>
                    <a:p>
                      <a:pPr algn="ctr"/>
                      <a:r>
                        <a:rPr lang="ja-JP" sz="1400">
                          <a:solidFill>
                            <a:schemeClr val="tx1"/>
                          </a:solidFill>
                        </a:rPr>
                        <a:t>1 (2.2)</a:t>
                      </a:r>
                    </a:p>
                  </a:txBody>
                  <a:tcPr anchor="ctr"/>
                </a:tc>
                <a:tc>
                  <a:txBody>
                    <a:bodyPr/>
                    <a:lstStyle/>
                    <a:p>
                      <a:pPr algn="ctr"/>
                      <a:r>
                        <a:rPr lang="ja-JP" sz="1400">
                          <a:solidFill>
                            <a:schemeClr val="tx1"/>
                          </a:solidFill>
                        </a:rPr>
                        <a:t>5 (10.9)</a:t>
                      </a:r>
                    </a:p>
                  </a:txBody>
                  <a:tcPr anchor="ctr"/>
                </a:tc>
                <a:extLst>
                  <a:ext uri="{0D108BD9-81ED-4DB2-BD59-A6C34878D82A}">
                    <a16:rowId xmlns:a16="http://schemas.microsoft.com/office/drawing/2014/main" val="3020345926"/>
                  </a:ext>
                </a:extLst>
              </a:tr>
              <a:tr h="315807">
                <a:tc>
                  <a:txBody>
                    <a:bodyPr/>
                    <a:lstStyle/>
                    <a:p>
                      <a:r>
                        <a:rPr lang="ja-JP" sz="1400">
                          <a:solidFill>
                            <a:schemeClr val="tx1"/>
                          </a:solidFill>
                        </a:rPr>
                        <a:t>腸炎</a:t>
                      </a:r>
                    </a:p>
                  </a:txBody>
                  <a:tcPr anchor="ctr"/>
                </a:tc>
                <a:tc>
                  <a:txBody>
                    <a:bodyPr/>
                    <a:lstStyle/>
                    <a:p>
                      <a:pPr algn="ctr"/>
                      <a:r>
                        <a:rPr lang="ja-JP" sz="1400">
                          <a:solidFill>
                            <a:schemeClr val="tx1"/>
                          </a:solidFill>
                        </a:rPr>
                        <a:t>2 (4.3)</a:t>
                      </a:r>
                    </a:p>
                  </a:txBody>
                  <a:tcPr anchor="ctr"/>
                </a:tc>
                <a:tc>
                  <a:txBody>
                    <a:bodyPr/>
                    <a:lstStyle/>
                    <a:p>
                      <a:pPr algn="ctr"/>
                      <a:r>
                        <a:rPr lang="ja-JP" sz="1400">
                          <a:solidFill>
                            <a:schemeClr val="tx1"/>
                          </a:solidFill>
                        </a:rPr>
                        <a:t>-</a:t>
                      </a:r>
                    </a:p>
                  </a:txBody>
                  <a:tcPr anchor="ctr"/>
                </a:tc>
                <a:extLst>
                  <a:ext uri="{0D108BD9-81ED-4DB2-BD59-A6C34878D82A}">
                    <a16:rowId xmlns:a16="http://schemas.microsoft.com/office/drawing/2014/main" val="4027293554"/>
                  </a:ext>
                </a:extLst>
              </a:tr>
              <a:tr h="315807">
                <a:tc>
                  <a:txBody>
                    <a:bodyPr/>
                    <a:lstStyle/>
                    <a:p>
                      <a:r>
                        <a:rPr lang="ja-JP" sz="1400">
                          <a:solidFill>
                            <a:schemeClr val="tx1"/>
                          </a:solidFill>
                        </a:rPr>
                        <a:t>嘔吐</a:t>
                      </a:r>
                    </a:p>
                  </a:txBody>
                  <a:tcPr anchor="ctr"/>
                </a:tc>
                <a:tc>
                  <a:txBody>
                    <a:bodyPr/>
                    <a:lstStyle/>
                    <a:p>
                      <a:pPr algn="ctr"/>
                      <a:r>
                        <a:rPr lang="ja-JP" sz="1400">
                          <a:solidFill>
                            <a:schemeClr val="tx1"/>
                          </a:solidFill>
                        </a:rPr>
                        <a:t>3 (6.5)</a:t>
                      </a:r>
                    </a:p>
                  </a:txBody>
                  <a:tcPr anchor="ctr"/>
                </a:tc>
                <a:tc>
                  <a:txBody>
                    <a:bodyPr/>
                    <a:lstStyle/>
                    <a:p>
                      <a:pPr algn="ctr"/>
                      <a:r>
                        <a:rPr lang="ja-JP" sz="1400">
                          <a:solidFill>
                            <a:schemeClr val="tx1"/>
                          </a:solidFill>
                        </a:rPr>
                        <a:t>1 (2.2)</a:t>
                      </a:r>
                    </a:p>
                  </a:txBody>
                  <a:tcPr anchor="ctr"/>
                </a:tc>
                <a:extLst>
                  <a:ext uri="{0D108BD9-81ED-4DB2-BD59-A6C34878D82A}">
                    <a16:rowId xmlns:a16="http://schemas.microsoft.com/office/drawing/2014/main" val="2374717780"/>
                  </a:ext>
                </a:extLst>
              </a:tr>
              <a:tr h="315807">
                <a:tc>
                  <a:txBody>
                    <a:bodyPr/>
                    <a:lstStyle/>
                    <a:p>
                      <a:r>
                        <a:rPr lang="ja-JP" sz="1400">
                          <a:solidFill>
                            <a:schemeClr val="tx1"/>
                          </a:solidFill>
                        </a:rPr>
                        <a:t>好中球の減少</a:t>
                      </a:r>
                    </a:p>
                  </a:txBody>
                  <a:tcPr anchor="ctr"/>
                </a:tc>
                <a:tc>
                  <a:txBody>
                    <a:bodyPr/>
                    <a:lstStyle/>
                    <a:p>
                      <a:pPr algn="ctr"/>
                      <a:r>
                        <a:rPr lang="ja-JP" sz="1400">
                          <a:solidFill>
                            <a:schemeClr val="tx1"/>
                          </a:solidFill>
                        </a:rPr>
                        <a:t>7 (15.2)</a:t>
                      </a:r>
                    </a:p>
                  </a:txBody>
                  <a:tcPr anchor="ctr"/>
                </a:tc>
                <a:tc>
                  <a:txBody>
                    <a:bodyPr/>
                    <a:lstStyle/>
                    <a:p>
                      <a:pPr algn="ctr"/>
                      <a:r>
                        <a:rPr lang="ja-JP" sz="1400">
                          <a:solidFill>
                            <a:schemeClr val="tx1"/>
                          </a:solidFill>
                        </a:rPr>
                        <a:t>11 (23.9)</a:t>
                      </a:r>
                    </a:p>
                  </a:txBody>
                  <a:tcPr anchor="ctr"/>
                </a:tc>
                <a:extLst>
                  <a:ext uri="{0D108BD9-81ED-4DB2-BD59-A6C34878D82A}">
                    <a16:rowId xmlns:a16="http://schemas.microsoft.com/office/drawing/2014/main" val="616750257"/>
                  </a:ext>
                </a:extLst>
              </a:tr>
              <a:tr h="315807">
                <a:tc>
                  <a:txBody>
                    <a:bodyPr/>
                    <a:lstStyle/>
                    <a:p>
                      <a:r>
                        <a:rPr lang="ja-JP" sz="1400">
                          <a:solidFill>
                            <a:schemeClr val="tx1"/>
                          </a:solidFill>
                        </a:rPr>
                        <a:t>リンパ球の減少</a:t>
                      </a:r>
                    </a:p>
                  </a:txBody>
                  <a:tcPr anchor="ctr"/>
                </a:tc>
                <a:tc>
                  <a:txBody>
                    <a:bodyPr/>
                    <a:lstStyle/>
                    <a:p>
                      <a:pPr algn="ctr"/>
                      <a:r>
                        <a:rPr lang="ja-JP" sz="1400">
                          <a:solidFill>
                            <a:schemeClr val="tx1"/>
                          </a:solidFill>
                        </a:rPr>
                        <a:t>1 (2.2)</a:t>
                      </a:r>
                    </a:p>
                  </a:txBody>
                  <a:tcPr anchor="ctr"/>
                </a:tc>
                <a:tc>
                  <a:txBody>
                    <a:bodyPr/>
                    <a:lstStyle/>
                    <a:p>
                      <a:pPr algn="ctr"/>
                      <a:r>
                        <a:rPr lang="ja-JP" sz="1400" dirty="0">
                          <a:solidFill>
                            <a:schemeClr val="tx1"/>
                          </a:solidFill>
                        </a:rPr>
                        <a:t>2 (4.3)</a:t>
                      </a:r>
                    </a:p>
                  </a:txBody>
                  <a:tcPr anchor="ctr"/>
                </a:tc>
                <a:extLst>
                  <a:ext uri="{0D108BD9-81ED-4DB2-BD59-A6C34878D82A}">
                    <a16:rowId xmlns:a16="http://schemas.microsoft.com/office/drawing/2014/main" val="3007409472"/>
                  </a:ext>
                </a:extLst>
              </a:tr>
            </a:tbl>
          </a:graphicData>
        </a:graphic>
      </p:graphicFrame>
    </p:spTree>
    <p:extLst>
      <p:ext uri="{BB962C8B-B14F-4D97-AF65-F5344CB8AC3E}">
        <p14:creationId xmlns:p14="http://schemas.microsoft.com/office/powerpoint/2010/main" val="310779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pPr>
              <a:lnSpc>
                <a:spcPct val="90000"/>
              </a:lnSpc>
            </a:pPr>
            <a:r>
              <a:rPr lang="ja-JP"/>
              <a:t>1203O：胃または胃食道接合部の進行性または転移性腺癌の前治療のない患者を対象とする、FOLFOX＋ニボルマブ＋イピリムマブおよびFOLFOX導入に続くニボルマブ＋イピリムマブの比較 – AIOの無作為化第II相Moonlight試験による結果 – Lorenzen Sｍ、et al</a:t>
            </a:r>
          </a:p>
        </p:txBody>
      </p:sp>
      <p:sp>
        <p:nvSpPr>
          <p:cNvPr id="22" name="Content Placeholder 2"/>
          <p:cNvSpPr>
            <a:spLocks noGrp="1"/>
          </p:cNvSpPr>
          <p:nvPr>
            <p:ph idx="1"/>
          </p:nvPr>
        </p:nvSpPr>
        <p:spPr/>
        <p:txBody>
          <a:bodyPr/>
          <a:lstStyle/>
          <a:p>
            <a:pPr marL="0" indent="0">
              <a:buNone/>
            </a:pPr>
            <a:r>
              <a:rPr lang="ja-JP" b="1"/>
              <a:t>試験の目的</a:t>
            </a:r>
          </a:p>
          <a:p>
            <a:r>
              <a:rPr lang="ja-JP"/>
              <a:t>Moonlight試験で、進行性または転移性の胃またはGEJ腺癌の前治療のない患者において、mFOLFOX導入療法後にニボルマブ＋イピリムマブを投与した場合の有効性と安全性を評価すること</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Lorenzen S, et al.Ann Oncol 2022;33(suppl):abstr 1203O</a:t>
            </a:r>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6か月のPFS率</a:t>
            </a:r>
          </a:p>
        </p:txBody>
      </p:sp>
      <p:sp>
        <p:nvSpPr>
          <p:cNvPr id="24" name="Oval 14"/>
          <p:cNvSpPr>
            <a:spLocks noChangeArrowheads="1"/>
          </p:cNvSpPr>
          <p:nvPr/>
        </p:nvSpPr>
        <p:spPr bwMode="auto">
          <a:xfrm>
            <a:off x="4041366" y="34696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2</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5" name="AutoShape 15"/>
          <p:cNvCxnSpPr>
            <a:cxnSpLocks noChangeShapeType="1"/>
            <a:stCxn id="24" idx="0"/>
            <a:endCxn id="31" idx="1"/>
          </p:cNvCxnSpPr>
          <p:nvPr/>
        </p:nvCxnSpPr>
        <p:spPr bwMode="auto">
          <a:xfrm rot="5400000" flipH="1" flipV="1">
            <a:off x="4185048" y="2923282"/>
            <a:ext cx="694524" cy="398293"/>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flipV="1">
            <a:off x="3855563" y="3761790"/>
            <a:ext cx="185803" cy="1"/>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4731457" y="4284176"/>
            <a:ext cx="7265512" cy="97363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chemeClr val="tx1"/>
                </a:solidFill>
                <a:ea typeface="SimSun" pitchFamily="2" charset="-122"/>
              </a:rPr>
              <a:t>mFOLFOX + ニボルマブ 240 mg q2w + イピリムマブ 1 mg/kg q6w (n=30)</a:t>
            </a:r>
          </a:p>
        </p:txBody>
      </p:sp>
      <p:sp>
        <p:nvSpPr>
          <p:cNvPr id="28" name="AutoShape 9"/>
          <p:cNvSpPr>
            <a:spLocks noChangeArrowheads="1"/>
          </p:cNvSpPr>
          <p:nvPr/>
        </p:nvSpPr>
        <p:spPr bwMode="auto">
          <a:xfrm>
            <a:off x="244252" y="2670466"/>
            <a:ext cx="3611311"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局所進行性または転移性の胃またはGEJ腺癌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HER2陰性</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治療歴なし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(n=90)</a:t>
            </a:r>
          </a:p>
        </p:txBody>
      </p:sp>
      <p:cxnSp>
        <p:nvCxnSpPr>
          <p:cNvPr id="29" name="AutoShape 16"/>
          <p:cNvCxnSpPr>
            <a:cxnSpLocks noChangeShapeType="1"/>
            <a:stCxn id="24" idx="4"/>
            <a:endCxn id="27" idx="1"/>
          </p:cNvCxnSpPr>
          <p:nvPr/>
        </p:nvCxnSpPr>
        <p:spPr bwMode="auto">
          <a:xfrm rot="16200000" flipH="1">
            <a:off x="4173759" y="4213294"/>
            <a:ext cx="717102" cy="398293"/>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OS、ORR、安全性</a:t>
            </a:r>
          </a:p>
        </p:txBody>
      </p:sp>
      <p:sp>
        <p:nvSpPr>
          <p:cNvPr id="31" name="AutoShape 8"/>
          <p:cNvSpPr>
            <a:spLocks noChangeArrowheads="1"/>
          </p:cNvSpPr>
          <p:nvPr/>
        </p:nvSpPr>
        <p:spPr bwMode="auto">
          <a:xfrm>
            <a:off x="4731457" y="2288350"/>
            <a:ext cx="1769813" cy="97363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chemeClr val="tx2"/>
                </a:solidFill>
                <a:ea typeface="SimSun" pitchFamily="2" charset="-122"/>
              </a:rPr>
              <a:t>mFOLFOX</a:t>
            </a:r>
          </a:p>
          <a:p>
            <a:pPr algn="ctr" defTabSz="892175" eaLnBrk="0" hangingPunct="0">
              <a:defRPr/>
            </a:pPr>
            <a:r>
              <a:rPr lang="ja-JP" dirty="0">
                <a:solidFill>
                  <a:schemeClr val="tx2"/>
                </a:solidFill>
                <a:ea typeface="SimSun" pitchFamily="2" charset="-122"/>
              </a:rPr>
              <a:t>3サイクル
(n=59)</a:t>
            </a:r>
          </a:p>
        </p:txBody>
      </p:sp>
      <p:sp>
        <p:nvSpPr>
          <p:cNvPr id="32" name="Content Placeholder 26"/>
          <p:cNvSpPr txBox="1">
            <a:spLocks/>
          </p:cNvSpPr>
          <p:nvPr/>
        </p:nvSpPr>
        <p:spPr bwMode="auto">
          <a:xfrm>
            <a:off x="4894318" y="3296491"/>
            <a:ext cx="4822806"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ECOG PS (0 対 1)</a:t>
            </a:r>
          </a:p>
          <a:p>
            <a:pPr marL="203200" lvl="0" indent="-203200">
              <a:spcAft>
                <a:spcPts val="400"/>
              </a:spcAft>
              <a:buFont typeface="Arial" pitchFamily="34" charset="0"/>
              <a:buChar char="•"/>
              <a:defRPr/>
            </a:pPr>
            <a:r>
              <a:rPr lang="ja-JP" sz="1400">
                <a:solidFill>
                  <a:srgbClr val="4D4D4D"/>
                </a:solidFill>
              </a:rPr>
              <a:t>腫瘍の状態(切除前 - はい、いいえ)</a:t>
            </a:r>
          </a:p>
        </p:txBody>
      </p:sp>
      <p:sp>
        <p:nvSpPr>
          <p:cNvPr id="33" name="AutoShape 8"/>
          <p:cNvSpPr>
            <a:spLocks noChangeArrowheads="1"/>
          </p:cNvSpPr>
          <p:nvPr/>
        </p:nvSpPr>
        <p:spPr bwMode="auto">
          <a:xfrm>
            <a:off x="6856166" y="2288350"/>
            <a:ext cx="2794777" cy="97363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chemeClr val="tx2"/>
                </a:solidFill>
                <a:ea typeface="SimSun" pitchFamily="2" charset="-122"/>
              </a:rPr>
              <a:t>ニボルマブ 240 mg q2w (4サイクル) + イピリムマブ 
1 mg/kg q6w (2サイクル)</a:t>
            </a:r>
          </a:p>
        </p:txBody>
      </p:sp>
      <p:cxnSp>
        <p:nvCxnSpPr>
          <p:cNvPr id="34" name="AutoShape 19"/>
          <p:cNvCxnSpPr>
            <a:cxnSpLocks noChangeShapeType="1"/>
            <a:stCxn id="31" idx="3"/>
            <a:endCxn id="33" idx="1"/>
          </p:cNvCxnSpPr>
          <p:nvPr/>
        </p:nvCxnSpPr>
        <p:spPr bwMode="auto">
          <a:xfrm>
            <a:off x="6501270" y="2775166"/>
            <a:ext cx="354896" cy="0"/>
          </a:xfrm>
          <a:prstGeom prst="straightConnector1">
            <a:avLst/>
          </a:prstGeom>
          <a:noFill/>
          <a:ln w="57150">
            <a:solidFill>
              <a:schemeClr val="bg2">
                <a:lumMod val="60000"/>
                <a:lumOff val="40000"/>
              </a:schemeClr>
            </a:solidFill>
            <a:round/>
            <a:headEnd type="none" w="med" len="med"/>
            <a:tailEnd type="triangle" w="med" len="med"/>
          </a:ln>
        </p:spPr>
      </p:cxnSp>
      <p:sp>
        <p:nvSpPr>
          <p:cNvPr id="35" name="AutoShape 8"/>
          <p:cNvSpPr>
            <a:spLocks noChangeArrowheads="1"/>
          </p:cNvSpPr>
          <p:nvPr/>
        </p:nvSpPr>
        <p:spPr bwMode="auto">
          <a:xfrm>
            <a:off x="10005839" y="2288350"/>
            <a:ext cx="1991129" cy="97363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chemeClr val="tx2"/>
                </a:solidFill>
                <a:ea typeface="SimSun" pitchFamily="2" charset="-122"/>
              </a:rPr>
              <a:t>ニボルマブ q2w + イピリマブ q6w </a:t>
            </a:r>
          </a:p>
        </p:txBody>
      </p:sp>
      <p:cxnSp>
        <p:nvCxnSpPr>
          <p:cNvPr id="36" name="AutoShape 19"/>
          <p:cNvCxnSpPr>
            <a:cxnSpLocks noChangeShapeType="1"/>
            <a:stCxn id="33" idx="3"/>
            <a:endCxn id="35" idx="1"/>
          </p:cNvCxnSpPr>
          <p:nvPr/>
        </p:nvCxnSpPr>
        <p:spPr bwMode="auto">
          <a:xfrm>
            <a:off x="9650943" y="2775166"/>
            <a:ext cx="354896" cy="0"/>
          </a:xfrm>
          <a:prstGeom prst="straightConnector1">
            <a:avLst/>
          </a:prstGeom>
          <a:noFill/>
          <a:ln w="57150">
            <a:solidFill>
              <a:schemeClr val="bg2">
                <a:lumMod val="60000"/>
                <a:lumOff val="40000"/>
              </a:schemeClr>
            </a:solidFill>
            <a:round/>
            <a:headEnd type="none" w="med" len="med"/>
            <a:tailEnd type="triangle" w="med" len="med"/>
          </a:ln>
        </p:spPr>
      </p:cxnSp>
      <p:sp>
        <p:nvSpPr>
          <p:cNvPr id="37" name="TextBox 36"/>
          <p:cNvSpPr txBox="1"/>
          <p:nvPr/>
        </p:nvSpPr>
        <p:spPr>
          <a:xfrm>
            <a:off x="3509648" y="2301436"/>
            <a:ext cx="1221809" cy="338554"/>
          </a:xfrm>
          <a:prstGeom prst="rect">
            <a:avLst/>
          </a:prstGeom>
          <a:noFill/>
        </p:spPr>
        <p:txBody>
          <a:bodyPr wrap="none" rtlCol="0">
            <a:spAutoFit/>
          </a:bodyPr>
          <a:lstStyle/>
          <a:p>
            <a:pPr algn="r"/>
            <a:r>
              <a:rPr lang="ja-JP" sz="1600" b="1">
                <a:solidFill>
                  <a:schemeClr val="tx1"/>
                </a:solidFill>
              </a:rPr>
              <a:t>連続的</a:t>
            </a:r>
          </a:p>
        </p:txBody>
      </p:sp>
      <p:sp>
        <p:nvSpPr>
          <p:cNvPr id="38" name="TextBox 37"/>
          <p:cNvSpPr txBox="1"/>
          <p:nvPr/>
        </p:nvSpPr>
        <p:spPr>
          <a:xfrm>
            <a:off x="3815821" y="4950030"/>
            <a:ext cx="915636" cy="338554"/>
          </a:xfrm>
          <a:prstGeom prst="rect">
            <a:avLst/>
          </a:prstGeom>
          <a:noFill/>
        </p:spPr>
        <p:txBody>
          <a:bodyPr wrap="none" rtlCol="0">
            <a:spAutoFit/>
          </a:bodyPr>
          <a:lstStyle/>
          <a:p>
            <a:pPr algn="r"/>
            <a:r>
              <a:rPr lang="ja-JP" sz="1600" b="1">
                <a:solidFill>
                  <a:schemeClr val="tx1"/>
                </a:solidFill>
              </a:rPr>
              <a:t>併用</a:t>
            </a:r>
          </a:p>
        </p:txBody>
      </p:sp>
    </p:spTree>
    <p:extLst>
      <p:ext uri="{BB962C8B-B14F-4D97-AF65-F5344CB8AC3E}">
        <p14:creationId xmlns:p14="http://schemas.microsoft.com/office/powerpoint/2010/main" val="18690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ja-JP"/>
              <a:t>1203O：胃または胃食道接合部の進行性または転移性腺癌の前治療のない患者を対象とする、FOLFOX＋ニボルマブ＋イピリムマブおよびFOLFOX導入に続くニボルマブ＋イピリムマブの比較 – AIOの無作為化第II相Moonlight試験による結果 – Lorenzen Sｍ、et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Lorenzen S, et al.Ann Oncol 2022;33(suppl):abstr 1203O</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ja-JP" sz="1600" b="1"/>
              <a:t>タイトル</a:t>
            </a:r>
          </a:p>
        </p:txBody>
      </p:sp>
      <p:graphicFrame>
        <p:nvGraphicFramePr>
          <p:cNvPr id="6" name="Table 167">
            <a:extLst>
              <a:ext uri="{FF2B5EF4-FFF2-40B4-BE49-F238E27FC236}">
                <a16:creationId xmlns:a16="http://schemas.microsoft.com/office/drawing/2014/main" id="{6D3911AE-FB81-C9EF-6F0B-B0144CB13000}"/>
              </a:ext>
            </a:extLst>
          </p:cNvPr>
          <p:cNvGraphicFramePr>
            <a:graphicFrameLocks noGrp="1"/>
          </p:cNvGraphicFramePr>
          <p:nvPr>
            <p:extLst>
              <p:ext uri="{D42A27DB-BD31-4B8C-83A1-F6EECF244321}">
                <p14:modId xmlns:p14="http://schemas.microsoft.com/office/powerpoint/2010/main" val="3920255114"/>
              </p:ext>
            </p:extLst>
          </p:nvPr>
        </p:nvGraphicFramePr>
        <p:xfrm>
          <a:off x="2495499" y="1864521"/>
          <a:ext cx="3693419" cy="828040"/>
        </p:xfrm>
        <a:graphic>
          <a:graphicData uri="http://schemas.openxmlformats.org/drawingml/2006/table">
            <a:tbl>
              <a:tblPr firstRow="1" bandRow="1">
                <a:tableStyleId>{9D7B26C5-4107-4FEC-AEDC-1716B250A1EF}</a:tableStyleId>
              </a:tblPr>
              <a:tblGrid>
                <a:gridCol w="1361699">
                  <a:extLst>
                    <a:ext uri="{9D8B030D-6E8A-4147-A177-3AD203B41FA5}">
                      <a16:colId xmlns:a16="http://schemas.microsoft.com/office/drawing/2014/main" val="2638624791"/>
                    </a:ext>
                  </a:extLst>
                </a:gridCol>
                <a:gridCol w="1120140">
                  <a:extLst>
                    <a:ext uri="{9D8B030D-6E8A-4147-A177-3AD203B41FA5}">
                      <a16:colId xmlns:a16="http://schemas.microsoft.com/office/drawing/2014/main" val="563734765"/>
                    </a:ext>
                  </a:extLst>
                </a:gridCol>
                <a:gridCol w="1211580">
                  <a:extLst>
                    <a:ext uri="{9D8B030D-6E8A-4147-A177-3AD203B41FA5}">
                      <a16:colId xmlns:a16="http://schemas.microsoft.com/office/drawing/2014/main" val="3804306836"/>
                    </a:ext>
                  </a:extLst>
                </a:gridCol>
              </a:tblGrid>
              <a:tr h="370840">
                <a:tc>
                  <a:txBody>
                    <a:bodyPr/>
                    <a:lstStyle/>
                    <a:p>
                      <a:pPr algn="l" rtl="0"/>
                      <a:endParaRPr lang="en-GB" sz="1200" dirty="0"/>
                    </a:p>
                  </a:txBody>
                  <a:tcPr/>
                </a:tc>
                <a:tc>
                  <a:txBody>
                    <a:bodyPr/>
                    <a:lstStyle/>
                    <a:p>
                      <a:pPr algn="ctr"/>
                      <a:r>
                        <a:rPr lang="ja-JP" sz="1200"/>
                        <a:t>併用(n=30)</a:t>
                      </a:r>
                    </a:p>
                  </a:txBody>
                  <a:tcPr/>
                </a:tc>
                <a:tc>
                  <a:txBody>
                    <a:bodyPr/>
                    <a:lstStyle/>
                    <a:p>
                      <a:pPr algn="ctr"/>
                      <a:r>
                        <a:rPr lang="ja-JP" sz="1200"/>
                        <a:t>連続的(n=60)</a:t>
                      </a:r>
                    </a:p>
                  </a:txBody>
                  <a:tcPr/>
                </a:tc>
                <a:extLst>
                  <a:ext uri="{0D108BD9-81ED-4DB2-BD59-A6C34878D82A}">
                    <a16:rowId xmlns:a16="http://schemas.microsoft.com/office/drawing/2014/main" val="2457426078"/>
                  </a:ext>
                </a:extLst>
              </a:tr>
              <a:tr h="370840">
                <a:tc>
                  <a:txBody>
                    <a:bodyPr/>
                    <a:lstStyle/>
                    <a:p>
                      <a:pPr algn="l"/>
                      <a:r>
                        <a:rPr lang="ja-JP" sz="1200"/>
                        <a:t>mPFS、月数(95%CI)</a:t>
                      </a:r>
                    </a:p>
                  </a:txBody>
                  <a:tcPr>
                    <a:noFill/>
                  </a:tcPr>
                </a:tc>
                <a:tc>
                  <a:txBody>
                    <a:bodyPr/>
                    <a:lstStyle/>
                    <a:p>
                      <a:pPr algn="ctr"/>
                      <a:r>
                        <a:rPr lang="ja-JP" sz="1200" dirty="0"/>
                        <a:t>7.29
(4.99、10.68)</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3.98
(3.55、5.39)</a:t>
                      </a:r>
                    </a:p>
                  </a:txBody>
                  <a:tcPr>
                    <a:noFill/>
                  </a:tcPr>
                </a:tc>
                <a:extLst>
                  <a:ext uri="{0D108BD9-81ED-4DB2-BD59-A6C34878D82A}">
                    <a16:rowId xmlns:a16="http://schemas.microsoft.com/office/drawing/2014/main" val="2029908936"/>
                  </a:ext>
                </a:extLst>
              </a:tr>
            </a:tbl>
          </a:graphicData>
        </a:graphic>
      </p:graphicFrame>
      <p:grpSp>
        <p:nvGrpSpPr>
          <p:cNvPr id="7" name="Group 6">
            <a:extLst>
              <a:ext uri="{FF2B5EF4-FFF2-40B4-BE49-F238E27FC236}">
                <a16:creationId xmlns:a16="http://schemas.microsoft.com/office/drawing/2014/main" id="{9EFCEAAD-16FD-9A8C-436A-E36800E0CEC2}"/>
              </a:ext>
            </a:extLst>
          </p:cNvPr>
          <p:cNvGrpSpPr/>
          <p:nvPr/>
        </p:nvGrpSpPr>
        <p:grpSpPr>
          <a:xfrm>
            <a:off x="371453" y="2048180"/>
            <a:ext cx="5991327" cy="4228948"/>
            <a:chOff x="213311" y="2136668"/>
            <a:chExt cx="6192460" cy="4228948"/>
          </a:xfrm>
        </p:grpSpPr>
        <p:sp>
          <p:nvSpPr>
            <p:cNvPr id="8" name="Freeform 21">
              <a:extLst>
                <a:ext uri="{FF2B5EF4-FFF2-40B4-BE49-F238E27FC236}">
                  <a16:creationId xmlns:a16="http://schemas.microsoft.com/office/drawing/2014/main" id="{CA464E34-9C11-4E30-D3E5-DEB3D3A10F26}"/>
                </a:ext>
              </a:extLst>
            </p:cNvPr>
            <p:cNvSpPr>
              <a:spLocks/>
            </p:cNvSpPr>
            <p:nvPr/>
          </p:nvSpPr>
          <p:spPr bwMode="auto">
            <a:xfrm>
              <a:off x="1055384" y="2295105"/>
              <a:ext cx="5208251" cy="288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C1C0DD87-94FD-9D0D-7167-103DD2A32A90}"/>
                </a:ext>
              </a:extLst>
            </p:cNvPr>
            <p:cNvGrpSpPr/>
            <p:nvPr/>
          </p:nvGrpSpPr>
          <p:grpSpPr>
            <a:xfrm>
              <a:off x="335618" y="2136668"/>
              <a:ext cx="727629" cy="3109976"/>
              <a:chOff x="4237831" y="1239008"/>
              <a:chExt cx="727629" cy="2845175"/>
            </a:xfrm>
          </p:grpSpPr>
          <p:sp>
            <p:nvSpPr>
              <p:cNvPr id="53" name="Line 6">
                <a:extLst>
                  <a:ext uri="{FF2B5EF4-FFF2-40B4-BE49-F238E27FC236}">
                    <a16:creationId xmlns:a16="http://schemas.microsoft.com/office/drawing/2014/main" id="{AC39BCA0-A060-096C-AB9B-4A5230903BDF}"/>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Line 7">
                <a:extLst>
                  <a:ext uri="{FF2B5EF4-FFF2-40B4-BE49-F238E27FC236}">
                    <a16:creationId xmlns:a16="http://schemas.microsoft.com/office/drawing/2014/main" id="{03BBAA88-3101-FB93-2DFA-C3989B8FCF3A}"/>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8">
                <a:extLst>
                  <a:ext uri="{FF2B5EF4-FFF2-40B4-BE49-F238E27FC236}">
                    <a16:creationId xmlns:a16="http://schemas.microsoft.com/office/drawing/2014/main" id="{36B69EEA-7824-754F-D3FC-F62BDFA075DD}"/>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9">
                <a:extLst>
                  <a:ext uri="{FF2B5EF4-FFF2-40B4-BE49-F238E27FC236}">
                    <a16:creationId xmlns:a16="http://schemas.microsoft.com/office/drawing/2014/main" id="{40FE7741-C96A-ECF6-FCE6-58CF0A91EB9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10">
                <a:extLst>
                  <a:ext uri="{FF2B5EF4-FFF2-40B4-BE49-F238E27FC236}">
                    <a16:creationId xmlns:a16="http://schemas.microsoft.com/office/drawing/2014/main" id="{206B2D79-ABCC-5DE0-AD29-5BF5CC9ACA13}"/>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11">
                <a:extLst>
                  <a:ext uri="{FF2B5EF4-FFF2-40B4-BE49-F238E27FC236}">
                    <a16:creationId xmlns:a16="http://schemas.microsoft.com/office/drawing/2014/main" id="{A332A9B8-2375-9E77-4DC7-ACC91F63AAA6}"/>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TextBox 58">
                <a:extLst>
                  <a:ext uri="{FF2B5EF4-FFF2-40B4-BE49-F238E27FC236}">
                    <a16:creationId xmlns:a16="http://schemas.microsoft.com/office/drawing/2014/main" id="{B5E3209B-5EB8-A3FD-DC5E-D4C8829ABC3A}"/>
                  </a:ext>
                </a:extLst>
              </p:cNvPr>
              <p:cNvSpPr txBox="1"/>
              <p:nvPr/>
            </p:nvSpPr>
            <p:spPr>
              <a:xfrm rot="16200000">
                <a:off x="3756606" y="2537369"/>
                <a:ext cx="1280560" cy="318109"/>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PFS率</a:t>
                </a:r>
              </a:p>
            </p:txBody>
          </p:sp>
          <p:sp>
            <p:nvSpPr>
              <p:cNvPr id="60" name="TextBox 59">
                <a:extLst>
                  <a:ext uri="{FF2B5EF4-FFF2-40B4-BE49-F238E27FC236}">
                    <a16:creationId xmlns:a16="http://schemas.microsoft.com/office/drawing/2014/main" id="{117F04C4-520E-80CE-BF6B-1B598CB31ADF}"/>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61" name="TextBox 60">
                <a:extLst>
                  <a:ext uri="{FF2B5EF4-FFF2-40B4-BE49-F238E27FC236}">
                    <a16:creationId xmlns:a16="http://schemas.microsoft.com/office/drawing/2014/main" id="{80500341-5349-8DC0-B79B-645D3EC4B260}"/>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62" name="TextBox 61">
                <a:extLst>
                  <a:ext uri="{FF2B5EF4-FFF2-40B4-BE49-F238E27FC236}">
                    <a16:creationId xmlns:a16="http://schemas.microsoft.com/office/drawing/2014/main" id="{6D80E660-94E4-A120-16E5-176BF52B324B}"/>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63" name="TextBox 62">
                <a:extLst>
                  <a:ext uri="{FF2B5EF4-FFF2-40B4-BE49-F238E27FC236}">
                    <a16:creationId xmlns:a16="http://schemas.microsoft.com/office/drawing/2014/main" id="{E59BBD53-49A3-6842-7C35-1C109CF787D1}"/>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64" name="TextBox 63">
                <a:extLst>
                  <a:ext uri="{FF2B5EF4-FFF2-40B4-BE49-F238E27FC236}">
                    <a16:creationId xmlns:a16="http://schemas.microsoft.com/office/drawing/2014/main" id="{F360B4DD-9C7F-7F5E-97A2-B1D88D50BD7C}"/>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65" name="TextBox 64">
                <a:extLst>
                  <a:ext uri="{FF2B5EF4-FFF2-40B4-BE49-F238E27FC236}">
                    <a16:creationId xmlns:a16="http://schemas.microsoft.com/office/drawing/2014/main" id="{1E4097EB-99EF-1CB9-227D-A9EE3377D1F6}"/>
                  </a:ext>
                </a:extLst>
              </p:cNvPr>
              <p:cNvSpPr txBox="1"/>
              <p:nvPr/>
            </p:nvSpPr>
            <p:spPr>
              <a:xfrm>
                <a:off x="4628453" y="3802612"/>
                <a:ext cx="293588" cy="281571"/>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10" name="TextBox 9">
              <a:extLst>
                <a:ext uri="{FF2B5EF4-FFF2-40B4-BE49-F238E27FC236}">
                  <a16:creationId xmlns:a16="http://schemas.microsoft.com/office/drawing/2014/main" id="{8D32DE1B-62B9-8D06-579D-94275232EAD9}"/>
                </a:ext>
              </a:extLst>
            </p:cNvPr>
            <p:cNvSpPr txBox="1"/>
            <p:nvPr/>
          </p:nvSpPr>
          <p:spPr>
            <a:xfrm>
              <a:off x="2111534" y="5490057"/>
              <a:ext cx="337831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進行または死亡までの時間、月</a:t>
              </a:r>
            </a:p>
          </p:txBody>
        </p:sp>
        <p:sp>
          <p:nvSpPr>
            <p:cNvPr id="11" name="TextBox 10">
              <a:extLst>
                <a:ext uri="{FF2B5EF4-FFF2-40B4-BE49-F238E27FC236}">
                  <a16:creationId xmlns:a16="http://schemas.microsoft.com/office/drawing/2014/main" id="{0273EA89-902B-3DFC-D738-E41C1CCC4E09}"/>
                </a:ext>
              </a:extLst>
            </p:cNvPr>
            <p:cNvSpPr txBox="1"/>
            <p:nvPr/>
          </p:nvSpPr>
          <p:spPr>
            <a:xfrm>
              <a:off x="254731" y="5522065"/>
              <a:ext cx="1024245" cy="307777"/>
            </a:xfrm>
            <a:prstGeom prst="rect">
              <a:avLst/>
            </a:prstGeom>
            <a:noFill/>
          </p:spPr>
          <p:txBody>
            <a:bodyPr wrap="none" rtlCol="0">
              <a:spAutoFit/>
            </a:bodyPr>
            <a:lstStyle/>
            <a:p>
              <a:pPr algn="r"/>
              <a:r>
                <a:rPr lang="ja-JP" sz="1400">
                  <a:solidFill>
                    <a:schemeClr val="tx1"/>
                  </a:solidFill>
                </a:rPr>
                <a:t>リスク有患者数</a:t>
              </a:r>
            </a:p>
          </p:txBody>
        </p:sp>
        <p:sp>
          <p:nvSpPr>
            <p:cNvPr id="12" name="TextBox 11">
              <a:extLst>
                <a:ext uri="{FF2B5EF4-FFF2-40B4-BE49-F238E27FC236}">
                  <a16:creationId xmlns:a16="http://schemas.microsoft.com/office/drawing/2014/main" id="{AA598D67-E93E-92EF-C4D0-C60E04806873}"/>
                </a:ext>
              </a:extLst>
            </p:cNvPr>
            <p:cNvSpPr txBox="1"/>
            <p:nvPr/>
          </p:nvSpPr>
          <p:spPr>
            <a:xfrm>
              <a:off x="5563880" y="5776108"/>
              <a:ext cx="17786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13" name="TextBox 12">
              <a:extLst>
                <a:ext uri="{FF2B5EF4-FFF2-40B4-BE49-F238E27FC236}">
                  <a16:creationId xmlns:a16="http://schemas.microsoft.com/office/drawing/2014/main" id="{3653AF70-38ED-E2F3-87CC-F26737DDB70A}"/>
                </a:ext>
              </a:extLst>
            </p:cNvPr>
            <p:cNvSpPr txBox="1"/>
            <p:nvPr/>
          </p:nvSpPr>
          <p:spPr>
            <a:xfrm>
              <a:off x="4947312" y="5776108"/>
              <a:ext cx="17786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14" name="TextBox 13">
              <a:extLst>
                <a:ext uri="{FF2B5EF4-FFF2-40B4-BE49-F238E27FC236}">
                  <a16:creationId xmlns:a16="http://schemas.microsoft.com/office/drawing/2014/main" id="{A9B92893-0A93-0769-1EF2-FA409A41B6FB}"/>
                </a:ext>
              </a:extLst>
            </p:cNvPr>
            <p:cNvSpPr txBox="1"/>
            <p:nvPr/>
          </p:nvSpPr>
          <p:spPr>
            <a:xfrm>
              <a:off x="4330746" y="5776108"/>
              <a:ext cx="17786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15" name="TextBox 14">
              <a:extLst>
                <a:ext uri="{FF2B5EF4-FFF2-40B4-BE49-F238E27FC236}">
                  <a16:creationId xmlns:a16="http://schemas.microsoft.com/office/drawing/2014/main" id="{FB20565C-C8A1-A63E-509B-200731511474}"/>
                </a:ext>
              </a:extLst>
            </p:cNvPr>
            <p:cNvSpPr txBox="1"/>
            <p:nvPr/>
          </p:nvSpPr>
          <p:spPr>
            <a:xfrm>
              <a:off x="3714178" y="5776108"/>
              <a:ext cx="17786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16" name="TextBox 15">
              <a:extLst>
                <a:ext uri="{FF2B5EF4-FFF2-40B4-BE49-F238E27FC236}">
                  <a16:creationId xmlns:a16="http://schemas.microsoft.com/office/drawing/2014/main" id="{32AF18CF-9E58-50ED-9B0A-706088B9412E}"/>
                </a:ext>
              </a:extLst>
            </p:cNvPr>
            <p:cNvSpPr txBox="1"/>
            <p:nvPr/>
          </p:nvSpPr>
          <p:spPr>
            <a:xfrm>
              <a:off x="3046251" y="5776108"/>
              <a:ext cx="2805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a:t>
              </a:r>
            </a:p>
          </p:txBody>
        </p:sp>
        <p:sp>
          <p:nvSpPr>
            <p:cNvPr id="17" name="TextBox 16">
              <a:extLst>
                <a:ext uri="{FF2B5EF4-FFF2-40B4-BE49-F238E27FC236}">
                  <a16:creationId xmlns:a16="http://schemas.microsoft.com/office/drawing/2014/main" id="{28020E0E-7C04-EC94-290B-7BBC6C598F15}"/>
                </a:ext>
              </a:extLst>
            </p:cNvPr>
            <p:cNvSpPr txBox="1"/>
            <p:nvPr/>
          </p:nvSpPr>
          <p:spPr>
            <a:xfrm>
              <a:off x="2429684" y="5776108"/>
              <a:ext cx="2805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18</a:t>
              </a:r>
            </a:p>
          </p:txBody>
        </p:sp>
        <p:sp>
          <p:nvSpPr>
            <p:cNvPr id="18" name="TextBox 17">
              <a:extLst>
                <a:ext uri="{FF2B5EF4-FFF2-40B4-BE49-F238E27FC236}">
                  <a16:creationId xmlns:a16="http://schemas.microsoft.com/office/drawing/2014/main" id="{6DD4612B-6258-81B4-3AFC-8CE93128BB45}"/>
                </a:ext>
              </a:extLst>
            </p:cNvPr>
            <p:cNvSpPr txBox="1"/>
            <p:nvPr/>
          </p:nvSpPr>
          <p:spPr>
            <a:xfrm>
              <a:off x="1813117" y="5776108"/>
              <a:ext cx="2805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23</a:t>
              </a:r>
            </a:p>
          </p:txBody>
        </p:sp>
        <p:sp>
          <p:nvSpPr>
            <p:cNvPr id="19" name="TextBox 18">
              <a:extLst>
                <a:ext uri="{FF2B5EF4-FFF2-40B4-BE49-F238E27FC236}">
                  <a16:creationId xmlns:a16="http://schemas.microsoft.com/office/drawing/2014/main" id="{4DD1A654-9DE4-4108-8CF4-80114C157F50}"/>
                </a:ext>
              </a:extLst>
            </p:cNvPr>
            <p:cNvSpPr txBox="1"/>
            <p:nvPr/>
          </p:nvSpPr>
          <p:spPr>
            <a:xfrm>
              <a:off x="1196550" y="5776108"/>
              <a:ext cx="2805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30</a:t>
              </a:r>
            </a:p>
          </p:txBody>
        </p:sp>
        <p:sp>
          <p:nvSpPr>
            <p:cNvPr id="20" name="TextBox 19">
              <a:extLst>
                <a:ext uri="{FF2B5EF4-FFF2-40B4-BE49-F238E27FC236}">
                  <a16:creationId xmlns:a16="http://schemas.microsoft.com/office/drawing/2014/main" id="{079B38FB-07F2-14C6-1F31-22460B17824E}"/>
                </a:ext>
              </a:extLst>
            </p:cNvPr>
            <p:cNvSpPr txBox="1"/>
            <p:nvPr/>
          </p:nvSpPr>
          <p:spPr>
            <a:xfrm>
              <a:off x="5566769" y="6067654"/>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24" name="TextBox 23">
              <a:extLst>
                <a:ext uri="{FF2B5EF4-FFF2-40B4-BE49-F238E27FC236}">
                  <a16:creationId xmlns:a16="http://schemas.microsoft.com/office/drawing/2014/main" id="{68A0EFAC-66D5-F45D-CADE-DA44BF6A1F5E}"/>
                </a:ext>
              </a:extLst>
            </p:cNvPr>
            <p:cNvSpPr txBox="1"/>
            <p:nvPr/>
          </p:nvSpPr>
          <p:spPr>
            <a:xfrm>
              <a:off x="4950201" y="6067654"/>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25" name="TextBox 24">
              <a:extLst>
                <a:ext uri="{FF2B5EF4-FFF2-40B4-BE49-F238E27FC236}">
                  <a16:creationId xmlns:a16="http://schemas.microsoft.com/office/drawing/2014/main" id="{C89F893A-6CD2-16A6-A2E2-51D68E1411C7}"/>
                </a:ext>
              </a:extLst>
            </p:cNvPr>
            <p:cNvSpPr txBox="1"/>
            <p:nvPr/>
          </p:nvSpPr>
          <p:spPr>
            <a:xfrm>
              <a:off x="4333634" y="6067654"/>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26" name="TextBox 25">
              <a:extLst>
                <a:ext uri="{FF2B5EF4-FFF2-40B4-BE49-F238E27FC236}">
                  <a16:creationId xmlns:a16="http://schemas.microsoft.com/office/drawing/2014/main" id="{68C22CF9-0AFA-1DDD-854C-2FE4BA754670}"/>
                </a:ext>
              </a:extLst>
            </p:cNvPr>
            <p:cNvSpPr txBox="1"/>
            <p:nvPr/>
          </p:nvSpPr>
          <p:spPr>
            <a:xfrm>
              <a:off x="3717067" y="6067654"/>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27" name="TextBox 26">
              <a:extLst>
                <a:ext uri="{FF2B5EF4-FFF2-40B4-BE49-F238E27FC236}">
                  <a16:creationId xmlns:a16="http://schemas.microsoft.com/office/drawing/2014/main" id="{1F4DD1CE-1507-7C99-2F7F-7194459234DC}"/>
                </a:ext>
              </a:extLst>
            </p:cNvPr>
            <p:cNvSpPr txBox="1"/>
            <p:nvPr/>
          </p:nvSpPr>
          <p:spPr>
            <a:xfrm>
              <a:off x="3050808" y="606765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a:t>
              </a:r>
            </a:p>
          </p:txBody>
        </p:sp>
        <p:sp>
          <p:nvSpPr>
            <p:cNvPr id="28" name="TextBox 27">
              <a:extLst>
                <a:ext uri="{FF2B5EF4-FFF2-40B4-BE49-F238E27FC236}">
                  <a16:creationId xmlns:a16="http://schemas.microsoft.com/office/drawing/2014/main" id="{D3BECE4F-2A9F-5DB6-67D6-739A3F021AA9}"/>
                </a:ext>
              </a:extLst>
            </p:cNvPr>
            <p:cNvSpPr txBox="1"/>
            <p:nvPr/>
          </p:nvSpPr>
          <p:spPr>
            <a:xfrm>
              <a:off x="2434241" y="606765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18</a:t>
              </a:r>
            </a:p>
          </p:txBody>
        </p:sp>
        <p:sp>
          <p:nvSpPr>
            <p:cNvPr id="29" name="TextBox 28">
              <a:extLst>
                <a:ext uri="{FF2B5EF4-FFF2-40B4-BE49-F238E27FC236}">
                  <a16:creationId xmlns:a16="http://schemas.microsoft.com/office/drawing/2014/main" id="{BB86E91A-E7F3-8B29-0CE3-8ED01E15990A}"/>
                </a:ext>
              </a:extLst>
            </p:cNvPr>
            <p:cNvSpPr txBox="1"/>
            <p:nvPr/>
          </p:nvSpPr>
          <p:spPr>
            <a:xfrm>
              <a:off x="1817674" y="606765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43</a:t>
              </a:r>
            </a:p>
          </p:txBody>
        </p:sp>
        <p:sp>
          <p:nvSpPr>
            <p:cNvPr id="30" name="TextBox 29">
              <a:extLst>
                <a:ext uri="{FF2B5EF4-FFF2-40B4-BE49-F238E27FC236}">
                  <a16:creationId xmlns:a16="http://schemas.microsoft.com/office/drawing/2014/main" id="{B3E6B53E-C402-CBA2-11E0-06FC8D0C7846}"/>
                </a:ext>
              </a:extLst>
            </p:cNvPr>
            <p:cNvSpPr txBox="1"/>
            <p:nvPr/>
          </p:nvSpPr>
          <p:spPr>
            <a:xfrm>
              <a:off x="1201107" y="606765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60</a:t>
              </a:r>
            </a:p>
          </p:txBody>
        </p:sp>
        <p:sp>
          <p:nvSpPr>
            <p:cNvPr id="31" name="TextBox 30">
              <a:extLst>
                <a:ext uri="{FF2B5EF4-FFF2-40B4-BE49-F238E27FC236}">
                  <a16:creationId xmlns:a16="http://schemas.microsoft.com/office/drawing/2014/main" id="{F061E789-8CDE-A67F-CE9C-C9652288854F}"/>
                </a:ext>
              </a:extLst>
            </p:cNvPr>
            <p:cNvSpPr txBox="1"/>
            <p:nvPr/>
          </p:nvSpPr>
          <p:spPr>
            <a:xfrm>
              <a:off x="470117" y="5766293"/>
              <a:ext cx="808859" cy="307777"/>
            </a:xfrm>
            <a:prstGeom prst="rect">
              <a:avLst/>
            </a:prstGeom>
            <a:noFill/>
          </p:spPr>
          <p:txBody>
            <a:bodyPr wrap="none" rtlCol="0">
              <a:spAutoFit/>
            </a:bodyPr>
            <a:lstStyle/>
            <a:p>
              <a:pPr algn="r"/>
              <a:r>
                <a:rPr lang="ja-JP" sz="1400">
                  <a:solidFill>
                    <a:schemeClr val="accent2"/>
                  </a:solidFill>
                </a:rPr>
                <a:t>併用</a:t>
              </a:r>
            </a:p>
          </p:txBody>
        </p:sp>
        <p:sp>
          <p:nvSpPr>
            <p:cNvPr id="32" name="TextBox 31">
              <a:extLst>
                <a:ext uri="{FF2B5EF4-FFF2-40B4-BE49-F238E27FC236}">
                  <a16:creationId xmlns:a16="http://schemas.microsoft.com/office/drawing/2014/main" id="{5A11830B-66B9-51B8-29B1-A8E9D2A2D3AF}"/>
                </a:ext>
              </a:extLst>
            </p:cNvPr>
            <p:cNvSpPr txBox="1"/>
            <p:nvPr/>
          </p:nvSpPr>
          <p:spPr>
            <a:xfrm>
              <a:off x="213311" y="6057839"/>
              <a:ext cx="1065665" cy="307777"/>
            </a:xfrm>
            <a:prstGeom prst="rect">
              <a:avLst/>
            </a:prstGeom>
            <a:noFill/>
          </p:spPr>
          <p:txBody>
            <a:bodyPr wrap="none" rtlCol="0">
              <a:spAutoFit/>
            </a:bodyPr>
            <a:lstStyle/>
            <a:p>
              <a:pPr algn="r"/>
              <a:r>
                <a:rPr lang="ja-JP" sz="1400">
                  <a:solidFill>
                    <a:srgbClr val="B60D27"/>
                  </a:solidFill>
                </a:rPr>
                <a:t>連続的</a:t>
              </a:r>
            </a:p>
          </p:txBody>
        </p:sp>
        <p:sp>
          <p:nvSpPr>
            <p:cNvPr id="33" name="TextBox 32">
              <a:extLst>
                <a:ext uri="{FF2B5EF4-FFF2-40B4-BE49-F238E27FC236}">
                  <a16:creationId xmlns:a16="http://schemas.microsoft.com/office/drawing/2014/main" id="{B9150A87-9D1D-94FE-06B9-9C7621F4F0A4}"/>
                </a:ext>
              </a:extLst>
            </p:cNvPr>
            <p:cNvSpPr txBox="1"/>
            <p:nvPr/>
          </p:nvSpPr>
          <p:spPr>
            <a:xfrm>
              <a:off x="1105445" y="4486825"/>
              <a:ext cx="1145192" cy="646331"/>
            </a:xfrm>
            <a:prstGeom prst="rect">
              <a:avLst/>
            </a:prstGeom>
            <a:noFill/>
          </p:spPr>
          <p:txBody>
            <a:bodyPr wrap="none" rtlCol="0">
              <a:spAutoFit/>
            </a:bodyPr>
            <a:lstStyle/>
            <a:p>
              <a:r>
                <a:rPr lang="ja-JP" sz="1200" dirty="0">
                  <a:solidFill>
                    <a:schemeClr val="tx1"/>
                  </a:solidFill>
                </a:rPr>
                <a:t>+ 打ち切り</a:t>
              </a:r>
            </a:p>
            <a:p>
              <a:r>
                <a:rPr lang="ja-JP" sz="1200" dirty="0">
                  <a:solidFill>
                    <a:schemeClr val="tx1"/>
                  </a:solidFill>
                </a:rPr>
                <a:t>ログランク：</a:t>
              </a:r>
              <a:br>
                <a:rPr lang="en-GB" altLang="ja-JP" sz="1200" dirty="0">
                  <a:solidFill>
                    <a:schemeClr val="tx1"/>
                  </a:solidFill>
                </a:rPr>
              </a:br>
              <a:r>
                <a:rPr lang="ja-JP" sz="1200" dirty="0">
                  <a:solidFill>
                    <a:schemeClr val="tx1"/>
                  </a:solidFill>
                </a:rPr>
                <a:t>p = 0.0261</a:t>
              </a:r>
            </a:p>
          </p:txBody>
        </p:sp>
        <p:sp>
          <p:nvSpPr>
            <p:cNvPr id="34" name="Line 21">
              <a:extLst>
                <a:ext uri="{FF2B5EF4-FFF2-40B4-BE49-F238E27FC236}">
                  <a16:creationId xmlns:a16="http://schemas.microsoft.com/office/drawing/2014/main" id="{3C892A75-9509-FE07-CB23-4DD76E055D56}"/>
                </a:ext>
              </a:extLst>
            </p:cNvPr>
            <p:cNvSpPr>
              <a:spLocks noChangeShapeType="1"/>
            </p:cNvSpPr>
            <p:nvPr/>
          </p:nvSpPr>
          <p:spPr bwMode="auto">
            <a:xfrm>
              <a:off x="5657921"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B47FD74-A629-B260-06ED-8E2D151CCD5B}"/>
                </a:ext>
              </a:extLst>
            </p:cNvPr>
            <p:cNvSpPr txBox="1"/>
            <p:nvPr/>
          </p:nvSpPr>
          <p:spPr>
            <a:xfrm>
              <a:off x="5430016" y="5245942"/>
              <a:ext cx="44559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36" name="Line 21">
              <a:extLst>
                <a:ext uri="{FF2B5EF4-FFF2-40B4-BE49-F238E27FC236}">
                  <a16:creationId xmlns:a16="http://schemas.microsoft.com/office/drawing/2014/main" id="{74FB3495-F04C-97C9-43CB-3C4B3AF63026}"/>
                </a:ext>
              </a:extLst>
            </p:cNvPr>
            <p:cNvSpPr>
              <a:spLocks noChangeShapeType="1"/>
            </p:cNvSpPr>
            <p:nvPr/>
          </p:nvSpPr>
          <p:spPr bwMode="auto">
            <a:xfrm>
              <a:off x="5041354"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8FCA33F-B617-7028-9052-CA1B1FC4729D}"/>
                </a:ext>
              </a:extLst>
            </p:cNvPr>
            <p:cNvSpPr txBox="1"/>
            <p:nvPr/>
          </p:nvSpPr>
          <p:spPr>
            <a:xfrm>
              <a:off x="4813448" y="5245942"/>
              <a:ext cx="44559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8" name="Line 21">
              <a:extLst>
                <a:ext uri="{FF2B5EF4-FFF2-40B4-BE49-F238E27FC236}">
                  <a16:creationId xmlns:a16="http://schemas.microsoft.com/office/drawing/2014/main" id="{D00B27B5-B2DC-EA26-0D17-1D4DAE73B019}"/>
                </a:ext>
              </a:extLst>
            </p:cNvPr>
            <p:cNvSpPr>
              <a:spLocks noChangeShapeType="1"/>
            </p:cNvSpPr>
            <p:nvPr/>
          </p:nvSpPr>
          <p:spPr bwMode="auto">
            <a:xfrm>
              <a:off x="4424787"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CE1F524-7D7C-B69C-B570-ACBDD4BF3EAF}"/>
                </a:ext>
              </a:extLst>
            </p:cNvPr>
            <p:cNvSpPr txBox="1"/>
            <p:nvPr/>
          </p:nvSpPr>
          <p:spPr>
            <a:xfrm>
              <a:off x="4196881" y="5245942"/>
              <a:ext cx="44559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40" name="Line 21">
              <a:extLst>
                <a:ext uri="{FF2B5EF4-FFF2-40B4-BE49-F238E27FC236}">
                  <a16:creationId xmlns:a16="http://schemas.microsoft.com/office/drawing/2014/main" id="{8F42888F-ACF7-58E4-AFE2-570948A69436}"/>
                </a:ext>
              </a:extLst>
            </p:cNvPr>
            <p:cNvSpPr>
              <a:spLocks noChangeShapeType="1"/>
            </p:cNvSpPr>
            <p:nvPr/>
          </p:nvSpPr>
          <p:spPr bwMode="auto">
            <a:xfrm>
              <a:off x="3808220"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0F3532C-6A06-3878-8B90-41858F74B711}"/>
                </a:ext>
              </a:extLst>
            </p:cNvPr>
            <p:cNvSpPr txBox="1"/>
            <p:nvPr/>
          </p:nvSpPr>
          <p:spPr>
            <a:xfrm>
              <a:off x="3580314" y="5245942"/>
              <a:ext cx="44559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2" name="Line 21">
              <a:extLst>
                <a:ext uri="{FF2B5EF4-FFF2-40B4-BE49-F238E27FC236}">
                  <a16:creationId xmlns:a16="http://schemas.microsoft.com/office/drawing/2014/main" id="{D2E75425-F16F-B8AA-952C-4454DA81C0A1}"/>
                </a:ext>
              </a:extLst>
            </p:cNvPr>
            <p:cNvSpPr>
              <a:spLocks noChangeShapeType="1"/>
            </p:cNvSpPr>
            <p:nvPr/>
          </p:nvSpPr>
          <p:spPr bwMode="auto">
            <a:xfrm>
              <a:off x="3191653"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A2D720E2-C0C0-44E9-A237-EAEEC8E85A8F}"/>
                </a:ext>
              </a:extLst>
            </p:cNvPr>
            <p:cNvSpPr txBox="1"/>
            <p:nvPr/>
          </p:nvSpPr>
          <p:spPr>
            <a:xfrm>
              <a:off x="3045313" y="5245942"/>
              <a:ext cx="28246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44" name="Line 21">
              <a:extLst>
                <a:ext uri="{FF2B5EF4-FFF2-40B4-BE49-F238E27FC236}">
                  <a16:creationId xmlns:a16="http://schemas.microsoft.com/office/drawing/2014/main" id="{903CF65E-494E-2212-8370-4CBC6D15D5A8}"/>
                </a:ext>
              </a:extLst>
            </p:cNvPr>
            <p:cNvSpPr>
              <a:spLocks noChangeShapeType="1"/>
            </p:cNvSpPr>
            <p:nvPr/>
          </p:nvSpPr>
          <p:spPr bwMode="auto">
            <a:xfrm>
              <a:off x="2575086"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CDB79EA-C7E7-AA8C-6D03-EC5ABB5D2134}"/>
                </a:ext>
              </a:extLst>
            </p:cNvPr>
            <p:cNvSpPr txBox="1"/>
            <p:nvPr/>
          </p:nvSpPr>
          <p:spPr>
            <a:xfrm>
              <a:off x="2428746" y="5245942"/>
              <a:ext cx="28246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6" name="Line 21">
              <a:extLst>
                <a:ext uri="{FF2B5EF4-FFF2-40B4-BE49-F238E27FC236}">
                  <a16:creationId xmlns:a16="http://schemas.microsoft.com/office/drawing/2014/main" id="{13CBC197-649A-8DC0-487F-89437B082391}"/>
                </a:ext>
              </a:extLst>
            </p:cNvPr>
            <p:cNvSpPr>
              <a:spLocks noChangeShapeType="1"/>
            </p:cNvSpPr>
            <p:nvPr/>
          </p:nvSpPr>
          <p:spPr bwMode="auto">
            <a:xfrm>
              <a:off x="1958519"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5D913BAF-F381-31B7-77B8-BEC0B63FFEBE}"/>
                </a:ext>
              </a:extLst>
            </p:cNvPr>
            <p:cNvSpPr txBox="1"/>
            <p:nvPr/>
          </p:nvSpPr>
          <p:spPr>
            <a:xfrm>
              <a:off x="1812179" y="5245942"/>
              <a:ext cx="28246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48" name="Line 21">
              <a:extLst>
                <a:ext uri="{FF2B5EF4-FFF2-40B4-BE49-F238E27FC236}">
                  <a16:creationId xmlns:a16="http://schemas.microsoft.com/office/drawing/2014/main" id="{09741EA1-E448-B175-8459-28D22874EBE5}"/>
                </a:ext>
              </a:extLst>
            </p:cNvPr>
            <p:cNvSpPr>
              <a:spLocks noChangeShapeType="1"/>
            </p:cNvSpPr>
            <p:nvPr/>
          </p:nvSpPr>
          <p:spPr bwMode="auto">
            <a:xfrm>
              <a:off x="1341952"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DFD51271-CAD3-D352-30D8-59BF37FECC53}"/>
                </a:ext>
              </a:extLst>
            </p:cNvPr>
            <p:cNvSpPr txBox="1"/>
            <p:nvPr/>
          </p:nvSpPr>
          <p:spPr>
            <a:xfrm>
              <a:off x="1195612" y="5245942"/>
              <a:ext cx="28246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50" name="Line 21">
              <a:extLst>
                <a:ext uri="{FF2B5EF4-FFF2-40B4-BE49-F238E27FC236}">
                  <a16:creationId xmlns:a16="http://schemas.microsoft.com/office/drawing/2014/main" id="{60A5AB6F-FBA3-71D1-3E6B-9BAB6CD8F111}"/>
                </a:ext>
              </a:extLst>
            </p:cNvPr>
            <p:cNvSpPr>
              <a:spLocks noChangeShapeType="1"/>
            </p:cNvSpPr>
            <p:nvPr/>
          </p:nvSpPr>
          <p:spPr bwMode="auto">
            <a:xfrm>
              <a:off x="6275141"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4B1E2A2-F8E4-F99B-7C7B-B439E4F08FEC}"/>
                </a:ext>
              </a:extLst>
            </p:cNvPr>
            <p:cNvSpPr txBox="1"/>
            <p:nvPr/>
          </p:nvSpPr>
          <p:spPr>
            <a:xfrm>
              <a:off x="6134296" y="5245942"/>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52" name="TextBox 51">
              <a:extLst>
                <a:ext uri="{FF2B5EF4-FFF2-40B4-BE49-F238E27FC236}">
                  <a16:creationId xmlns:a16="http://schemas.microsoft.com/office/drawing/2014/main" id="{28989820-6B0A-3CAD-C35F-133766468C34}"/>
                </a:ext>
              </a:extLst>
            </p:cNvPr>
            <p:cNvSpPr txBox="1"/>
            <p:nvPr/>
          </p:nvSpPr>
          <p:spPr>
            <a:xfrm>
              <a:off x="6181101" y="5776108"/>
              <a:ext cx="17786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grpSp>
      <p:sp>
        <p:nvSpPr>
          <p:cNvPr id="66" name="Freeform 21">
            <a:extLst>
              <a:ext uri="{FF2B5EF4-FFF2-40B4-BE49-F238E27FC236}">
                <a16:creationId xmlns:a16="http://schemas.microsoft.com/office/drawing/2014/main" id="{AFB6C418-4F66-FD12-158C-B60DE614AB78}"/>
              </a:ext>
            </a:extLst>
          </p:cNvPr>
          <p:cNvSpPr>
            <a:spLocks/>
          </p:cNvSpPr>
          <p:nvPr/>
        </p:nvSpPr>
        <p:spPr bwMode="auto">
          <a:xfrm>
            <a:off x="6874285" y="2206617"/>
            <a:ext cx="5039087" cy="288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7" name="Group 66">
            <a:extLst>
              <a:ext uri="{FF2B5EF4-FFF2-40B4-BE49-F238E27FC236}">
                <a16:creationId xmlns:a16="http://schemas.microsoft.com/office/drawing/2014/main" id="{4A9738FD-D271-5EB9-8A40-02AEDD7A9156}"/>
              </a:ext>
            </a:extLst>
          </p:cNvPr>
          <p:cNvGrpSpPr/>
          <p:nvPr/>
        </p:nvGrpSpPr>
        <p:grpSpPr>
          <a:xfrm>
            <a:off x="6168062" y="2048180"/>
            <a:ext cx="703998" cy="3109976"/>
            <a:chOff x="4237828" y="1239008"/>
            <a:chExt cx="727632" cy="2845175"/>
          </a:xfrm>
        </p:grpSpPr>
        <p:sp>
          <p:nvSpPr>
            <p:cNvPr id="68" name="Line 6">
              <a:extLst>
                <a:ext uri="{FF2B5EF4-FFF2-40B4-BE49-F238E27FC236}">
                  <a16:creationId xmlns:a16="http://schemas.microsoft.com/office/drawing/2014/main" id="{9AF7D4F2-03D4-160F-9DCE-D405CA2E288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7">
              <a:extLst>
                <a:ext uri="{FF2B5EF4-FFF2-40B4-BE49-F238E27FC236}">
                  <a16:creationId xmlns:a16="http://schemas.microsoft.com/office/drawing/2014/main" id="{4D89E95D-D0C5-CAB8-DC25-13A249D035BC}"/>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8">
              <a:extLst>
                <a:ext uri="{FF2B5EF4-FFF2-40B4-BE49-F238E27FC236}">
                  <a16:creationId xmlns:a16="http://schemas.microsoft.com/office/drawing/2014/main" id="{FDE42F49-6E92-CD44-2F93-88A65AA2592A}"/>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9">
              <a:extLst>
                <a:ext uri="{FF2B5EF4-FFF2-40B4-BE49-F238E27FC236}">
                  <a16:creationId xmlns:a16="http://schemas.microsoft.com/office/drawing/2014/main" id="{D85E7F47-7B91-8EB2-392F-0D9B57C3FFD5}"/>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Line 10">
              <a:extLst>
                <a:ext uri="{FF2B5EF4-FFF2-40B4-BE49-F238E27FC236}">
                  <a16:creationId xmlns:a16="http://schemas.microsoft.com/office/drawing/2014/main" id="{754F8240-071D-FD3C-4F28-BD36A8F02F5D}"/>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11">
              <a:extLst>
                <a:ext uri="{FF2B5EF4-FFF2-40B4-BE49-F238E27FC236}">
                  <a16:creationId xmlns:a16="http://schemas.microsoft.com/office/drawing/2014/main" id="{9D607F49-DD04-538B-E0D3-C0F527EF27C0}"/>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TextBox 73">
              <a:extLst>
                <a:ext uri="{FF2B5EF4-FFF2-40B4-BE49-F238E27FC236}">
                  <a16:creationId xmlns:a16="http://schemas.microsoft.com/office/drawing/2014/main" id="{D45313D9-CFDF-55EF-809A-DA652E99C23E}"/>
                </a:ext>
              </a:extLst>
            </p:cNvPr>
            <p:cNvSpPr txBox="1"/>
            <p:nvPr/>
          </p:nvSpPr>
          <p:spPr>
            <a:xfrm rot="16200000">
              <a:off x="3797665" y="2537369"/>
              <a:ext cx="1198435" cy="318109"/>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OS率</a:t>
              </a:r>
            </a:p>
          </p:txBody>
        </p:sp>
        <p:sp>
          <p:nvSpPr>
            <p:cNvPr id="75" name="TextBox 74">
              <a:extLst>
                <a:ext uri="{FF2B5EF4-FFF2-40B4-BE49-F238E27FC236}">
                  <a16:creationId xmlns:a16="http://schemas.microsoft.com/office/drawing/2014/main" id="{F8C2626A-AFF2-A89A-E2D2-3C90EB843EE7}"/>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76" name="TextBox 75">
              <a:extLst>
                <a:ext uri="{FF2B5EF4-FFF2-40B4-BE49-F238E27FC236}">
                  <a16:creationId xmlns:a16="http://schemas.microsoft.com/office/drawing/2014/main" id="{88828E50-86A1-D205-7D0F-2F91BC9EAA25}"/>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77" name="TextBox 76">
              <a:extLst>
                <a:ext uri="{FF2B5EF4-FFF2-40B4-BE49-F238E27FC236}">
                  <a16:creationId xmlns:a16="http://schemas.microsoft.com/office/drawing/2014/main" id="{7640A089-3C38-41A8-34FB-EC746FF72886}"/>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78" name="TextBox 77">
              <a:extLst>
                <a:ext uri="{FF2B5EF4-FFF2-40B4-BE49-F238E27FC236}">
                  <a16:creationId xmlns:a16="http://schemas.microsoft.com/office/drawing/2014/main" id="{1570F8FB-244C-2E2B-06C1-D196BC316F01}"/>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79" name="TextBox 78">
              <a:extLst>
                <a:ext uri="{FF2B5EF4-FFF2-40B4-BE49-F238E27FC236}">
                  <a16:creationId xmlns:a16="http://schemas.microsoft.com/office/drawing/2014/main" id="{324C62C5-29D4-0CD8-B9AC-855B7B5F03CF}"/>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80" name="TextBox 79">
              <a:extLst>
                <a:ext uri="{FF2B5EF4-FFF2-40B4-BE49-F238E27FC236}">
                  <a16:creationId xmlns:a16="http://schemas.microsoft.com/office/drawing/2014/main" id="{FFDC8390-0439-55A6-1E16-33E8B1F2DA3F}"/>
                </a:ext>
              </a:extLst>
            </p:cNvPr>
            <p:cNvSpPr txBox="1"/>
            <p:nvPr/>
          </p:nvSpPr>
          <p:spPr>
            <a:xfrm>
              <a:off x="4628454" y="3802612"/>
              <a:ext cx="293588" cy="281571"/>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81" name="TextBox 80">
            <a:extLst>
              <a:ext uri="{FF2B5EF4-FFF2-40B4-BE49-F238E27FC236}">
                <a16:creationId xmlns:a16="http://schemas.microsoft.com/office/drawing/2014/main" id="{70A8872A-4651-59F4-5A0B-5C8987A8BDFA}"/>
              </a:ext>
            </a:extLst>
          </p:cNvPr>
          <p:cNvSpPr txBox="1"/>
          <p:nvPr/>
        </p:nvSpPr>
        <p:spPr>
          <a:xfrm>
            <a:off x="8582090" y="5401569"/>
            <a:ext cx="189667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生存期間、月</a:t>
            </a:r>
          </a:p>
        </p:txBody>
      </p:sp>
      <p:sp>
        <p:nvSpPr>
          <p:cNvPr id="82" name="TextBox 81">
            <a:extLst>
              <a:ext uri="{FF2B5EF4-FFF2-40B4-BE49-F238E27FC236}">
                <a16:creationId xmlns:a16="http://schemas.microsoft.com/office/drawing/2014/main" id="{C2CDF34D-855A-DE3C-A247-16328BA5A490}"/>
              </a:ext>
            </a:extLst>
          </p:cNvPr>
          <p:cNvSpPr txBox="1"/>
          <p:nvPr/>
        </p:nvSpPr>
        <p:spPr>
          <a:xfrm>
            <a:off x="11236345" y="5687620"/>
            <a:ext cx="17209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83" name="TextBox 82">
            <a:extLst>
              <a:ext uri="{FF2B5EF4-FFF2-40B4-BE49-F238E27FC236}">
                <a16:creationId xmlns:a16="http://schemas.microsoft.com/office/drawing/2014/main" id="{F8B8A464-B173-DC83-C34D-B7E6C17FBF9D}"/>
              </a:ext>
            </a:extLst>
          </p:cNvPr>
          <p:cNvSpPr txBox="1"/>
          <p:nvPr/>
        </p:nvSpPr>
        <p:spPr>
          <a:xfrm>
            <a:off x="10639804" y="5687620"/>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a:t>
            </a:r>
          </a:p>
        </p:txBody>
      </p:sp>
      <p:sp>
        <p:nvSpPr>
          <p:cNvPr id="84" name="TextBox 83">
            <a:extLst>
              <a:ext uri="{FF2B5EF4-FFF2-40B4-BE49-F238E27FC236}">
                <a16:creationId xmlns:a16="http://schemas.microsoft.com/office/drawing/2014/main" id="{19C45012-2C37-F57D-8380-4D96A43E1A33}"/>
              </a:ext>
            </a:extLst>
          </p:cNvPr>
          <p:cNvSpPr txBox="1"/>
          <p:nvPr/>
        </p:nvSpPr>
        <p:spPr>
          <a:xfrm>
            <a:off x="9993570" y="5687620"/>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10</a:t>
            </a:r>
          </a:p>
        </p:txBody>
      </p:sp>
      <p:sp>
        <p:nvSpPr>
          <p:cNvPr id="85" name="TextBox 84">
            <a:extLst>
              <a:ext uri="{FF2B5EF4-FFF2-40B4-BE49-F238E27FC236}">
                <a16:creationId xmlns:a16="http://schemas.microsoft.com/office/drawing/2014/main" id="{8E54CFDC-1F6E-19BD-2885-53974934887A}"/>
              </a:ext>
            </a:extLst>
          </p:cNvPr>
          <p:cNvSpPr txBox="1"/>
          <p:nvPr/>
        </p:nvSpPr>
        <p:spPr>
          <a:xfrm>
            <a:off x="9397029" y="5687620"/>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86" name="TextBox 85">
            <a:extLst>
              <a:ext uri="{FF2B5EF4-FFF2-40B4-BE49-F238E27FC236}">
                <a16:creationId xmlns:a16="http://schemas.microsoft.com/office/drawing/2014/main" id="{E8A26341-B929-31F2-222C-D40E5C858527}"/>
              </a:ext>
            </a:extLst>
          </p:cNvPr>
          <p:cNvSpPr txBox="1"/>
          <p:nvPr/>
        </p:nvSpPr>
        <p:spPr>
          <a:xfrm>
            <a:off x="8800488" y="5687620"/>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19</a:t>
            </a:r>
          </a:p>
        </p:txBody>
      </p:sp>
      <p:sp>
        <p:nvSpPr>
          <p:cNvPr id="87" name="TextBox 86">
            <a:extLst>
              <a:ext uri="{FF2B5EF4-FFF2-40B4-BE49-F238E27FC236}">
                <a16:creationId xmlns:a16="http://schemas.microsoft.com/office/drawing/2014/main" id="{095071A4-2B47-353C-37F1-0E5D2BA2B5EB}"/>
              </a:ext>
            </a:extLst>
          </p:cNvPr>
          <p:cNvSpPr txBox="1"/>
          <p:nvPr/>
        </p:nvSpPr>
        <p:spPr>
          <a:xfrm>
            <a:off x="8203947" y="5687620"/>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22</a:t>
            </a:r>
          </a:p>
        </p:txBody>
      </p:sp>
      <p:sp>
        <p:nvSpPr>
          <p:cNvPr id="88" name="TextBox 87">
            <a:extLst>
              <a:ext uri="{FF2B5EF4-FFF2-40B4-BE49-F238E27FC236}">
                <a16:creationId xmlns:a16="http://schemas.microsoft.com/office/drawing/2014/main" id="{B7835ADD-D4DE-F003-5E26-CE12A72D4AC9}"/>
              </a:ext>
            </a:extLst>
          </p:cNvPr>
          <p:cNvSpPr txBox="1"/>
          <p:nvPr/>
        </p:nvSpPr>
        <p:spPr>
          <a:xfrm>
            <a:off x="7607407" y="5687620"/>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25</a:t>
            </a:r>
          </a:p>
        </p:txBody>
      </p:sp>
      <p:sp>
        <p:nvSpPr>
          <p:cNvPr id="89" name="TextBox 88">
            <a:extLst>
              <a:ext uri="{FF2B5EF4-FFF2-40B4-BE49-F238E27FC236}">
                <a16:creationId xmlns:a16="http://schemas.microsoft.com/office/drawing/2014/main" id="{1C08BE8E-B5DE-ACBB-3384-56C4F22B4B4F}"/>
              </a:ext>
            </a:extLst>
          </p:cNvPr>
          <p:cNvSpPr txBox="1"/>
          <p:nvPr/>
        </p:nvSpPr>
        <p:spPr>
          <a:xfrm>
            <a:off x="7010866" y="5687620"/>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30</a:t>
            </a:r>
          </a:p>
        </p:txBody>
      </p:sp>
      <p:sp>
        <p:nvSpPr>
          <p:cNvPr id="90" name="TextBox 89">
            <a:extLst>
              <a:ext uri="{FF2B5EF4-FFF2-40B4-BE49-F238E27FC236}">
                <a16:creationId xmlns:a16="http://schemas.microsoft.com/office/drawing/2014/main" id="{16A685B4-0B78-FD0C-9D8B-E3EAFFC08EDF}"/>
              </a:ext>
            </a:extLst>
          </p:cNvPr>
          <p:cNvSpPr txBox="1"/>
          <p:nvPr/>
        </p:nvSpPr>
        <p:spPr>
          <a:xfrm>
            <a:off x="11236345" y="5979166"/>
            <a:ext cx="172090"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91" name="TextBox 90">
            <a:extLst>
              <a:ext uri="{FF2B5EF4-FFF2-40B4-BE49-F238E27FC236}">
                <a16:creationId xmlns:a16="http://schemas.microsoft.com/office/drawing/2014/main" id="{D4DF8735-3308-8EF8-8B5C-AF71D638E0A1}"/>
              </a:ext>
            </a:extLst>
          </p:cNvPr>
          <p:cNvSpPr txBox="1"/>
          <p:nvPr/>
        </p:nvSpPr>
        <p:spPr>
          <a:xfrm>
            <a:off x="10590111" y="597916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a:t>
            </a:r>
          </a:p>
        </p:txBody>
      </p:sp>
      <p:sp>
        <p:nvSpPr>
          <p:cNvPr id="92" name="TextBox 91">
            <a:extLst>
              <a:ext uri="{FF2B5EF4-FFF2-40B4-BE49-F238E27FC236}">
                <a16:creationId xmlns:a16="http://schemas.microsoft.com/office/drawing/2014/main" id="{7C0427B2-77C9-DD69-9320-CF89971B6133}"/>
              </a:ext>
            </a:extLst>
          </p:cNvPr>
          <p:cNvSpPr txBox="1"/>
          <p:nvPr/>
        </p:nvSpPr>
        <p:spPr>
          <a:xfrm>
            <a:off x="9993570" y="597916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18</a:t>
            </a:r>
          </a:p>
        </p:txBody>
      </p:sp>
      <p:sp>
        <p:nvSpPr>
          <p:cNvPr id="93" name="TextBox 92">
            <a:extLst>
              <a:ext uri="{FF2B5EF4-FFF2-40B4-BE49-F238E27FC236}">
                <a16:creationId xmlns:a16="http://schemas.microsoft.com/office/drawing/2014/main" id="{B8BC749D-27CF-9996-4CFB-F5BE67EC906D}"/>
              </a:ext>
            </a:extLst>
          </p:cNvPr>
          <p:cNvSpPr txBox="1"/>
          <p:nvPr/>
        </p:nvSpPr>
        <p:spPr>
          <a:xfrm>
            <a:off x="9397029" y="597916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20</a:t>
            </a:r>
          </a:p>
        </p:txBody>
      </p:sp>
      <p:sp>
        <p:nvSpPr>
          <p:cNvPr id="94" name="TextBox 93">
            <a:extLst>
              <a:ext uri="{FF2B5EF4-FFF2-40B4-BE49-F238E27FC236}">
                <a16:creationId xmlns:a16="http://schemas.microsoft.com/office/drawing/2014/main" id="{2DD554B1-C986-4E6E-4417-EBDF59709734}"/>
              </a:ext>
            </a:extLst>
          </p:cNvPr>
          <p:cNvSpPr txBox="1"/>
          <p:nvPr/>
        </p:nvSpPr>
        <p:spPr>
          <a:xfrm>
            <a:off x="8800488" y="597916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28</a:t>
            </a:r>
          </a:p>
        </p:txBody>
      </p:sp>
      <p:sp>
        <p:nvSpPr>
          <p:cNvPr id="95" name="TextBox 94">
            <a:extLst>
              <a:ext uri="{FF2B5EF4-FFF2-40B4-BE49-F238E27FC236}">
                <a16:creationId xmlns:a16="http://schemas.microsoft.com/office/drawing/2014/main" id="{1742C940-35AF-84A2-1211-60B9E78DD51A}"/>
              </a:ext>
            </a:extLst>
          </p:cNvPr>
          <p:cNvSpPr txBox="1"/>
          <p:nvPr/>
        </p:nvSpPr>
        <p:spPr>
          <a:xfrm>
            <a:off x="8203947" y="597916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38</a:t>
            </a:r>
          </a:p>
        </p:txBody>
      </p:sp>
      <p:sp>
        <p:nvSpPr>
          <p:cNvPr id="96" name="TextBox 95">
            <a:extLst>
              <a:ext uri="{FF2B5EF4-FFF2-40B4-BE49-F238E27FC236}">
                <a16:creationId xmlns:a16="http://schemas.microsoft.com/office/drawing/2014/main" id="{845EAC23-200A-CA0E-DD61-473661F13260}"/>
              </a:ext>
            </a:extLst>
          </p:cNvPr>
          <p:cNvSpPr txBox="1"/>
          <p:nvPr/>
        </p:nvSpPr>
        <p:spPr>
          <a:xfrm>
            <a:off x="7607407" y="597916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54</a:t>
            </a:r>
          </a:p>
        </p:txBody>
      </p:sp>
      <p:sp>
        <p:nvSpPr>
          <p:cNvPr id="97" name="TextBox 96">
            <a:extLst>
              <a:ext uri="{FF2B5EF4-FFF2-40B4-BE49-F238E27FC236}">
                <a16:creationId xmlns:a16="http://schemas.microsoft.com/office/drawing/2014/main" id="{70A1AF66-2BCD-8B94-F116-04EFBAF76D85}"/>
              </a:ext>
            </a:extLst>
          </p:cNvPr>
          <p:cNvSpPr txBox="1"/>
          <p:nvPr/>
        </p:nvSpPr>
        <p:spPr>
          <a:xfrm>
            <a:off x="7015275" y="5979166"/>
            <a:ext cx="26265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60</a:t>
            </a:r>
          </a:p>
        </p:txBody>
      </p:sp>
      <p:sp>
        <p:nvSpPr>
          <p:cNvPr id="98" name="TextBox 97">
            <a:extLst>
              <a:ext uri="{FF2B5EF4-FFF2-40B4-BE49-F238E27FC236}">
                <a16:creationId xmlns:a16="http://schemas.microsoft.com/office/drawing/2014/main" id="{F603B0AC-A060-CD49-64C4-406F67C19CC3}"/>
              </a:ext>
            </a:extLst>
          </p:cNvPr>
          <p:cNvSpPr txBox="1"/>
          <p:nvPr/>
        </p:nvSpPr>
        <p:spPr>
          <a:xfrm>
            <a:off x="6983015" y="4357267"/>
            <a:ext cx="1107996" cy="646331"/>
          </a:xfrm>
          <a:prstGeom prst="rect">
            <a:avLst/>
          </a:prstGeom>
          <a:noFill/>
        </p:spPr>
        <p:txBody>
          <a:bodyPr wrap="none" rtlCol="0">
            <a:spAutoFit/>
          </a:bodyPr>
          <a:lstStyle/>
          <a:p>
            <a:r>
              <a:rPr lang="ja-JP" sz="1200" dirty="0">
                <a:solidFill>
                  <a:schemeClr val="tx1"/>
                </a:solidFill>
              </a:rPr>
              <a:t>+ 打ち切り</a:t>
            </a:r>
          </a:p>
          <a:p>
            <a:r>
              <a:rPr lang="ja-JP" sz="1200" dirty="0">
                <a:solidFill>
                  <a:schemeClr val="tx1"/>
                </a:solidFill>
              </a:rPr>
              <a:t>ログランク：</a:t>
            </a:r>
            <a:br>
              <a:rPr lang="en-GB" altLang="ja-JP" sz="1200" dirty="0">
                <a:solidFill>
                  <a:schemeClr val="tx1"/>
                </a:solidFill>
              </a:rPr>
            </a:br>
            <a:r>
              <a:rPr lang="ja-JP" sz="1200" dirty="0">
                <a:solidFill>
                  <a:schemeClr val="tx1"/>
                </a:solidFill>
              </a:rPr>
              <a:t>p = 0.3604</a:t>
            </a:r>
          </a:p>
        </p:txBody>
      </p:sp>
      <p:sp>
        <p:nvSpPr>
          <p:cNvPr id="99" name="Line 21">
            <a:extLst>
              <a:ext uri="{FF2B5EF4-FFF2-40B4-BE49-F238E27FC236}">
                <a16:creationId xmlns:a16="http://schemas.microsoft.com/office/drawing/2014/main" id="{55E67BCC-2BEE-78C8-C0FD-DFF3AD9C8327}"/>
              </a:ext>
            </a:extLst>
          </p:cNvPr>
          <p:cNvSpPr>
            <a:spLocks noChangeShapeType="1"/>
          </p:cNvSpPr>
          <p:nvPr/>
        </p:nvSpPr>
        <p:spPr bwMode="auto">
          <a:xfrm>
            <a:off x="11327331"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662A9D34-D53C-2A89-8B01-24ED3BD289D0}"/>
              </a:ext>
            </a:extLst>
          </p:cNvPr>
          <p:cNvSpPr txBox="1"/>
          <p:nvPr/>
        </p:nvSpPr>
        <p:spPr>
          <a:xfrm>
            <a:off x="11106829" y="5157454"/>
            <a:ext cx="4311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101" name="Line 21">
            <a:extLst>
              <a:ext uri="{FF2B5EF4-FFF2-40B4-BE49-F238E27FC236}">
                <a16:creationId xmlns:a16="http://schemas.microsoft.com/office/drawing/2014/main" id="{D8085491-9EF9-1D66-893B-E5AFDC051FCD}"/>
              </a:ext>
            </a:extLst>
          </p:cNvPr>
          <p:cNvSpPr>
            <a:spLocks noChangeShapeType="1"/>
          </p:cNvSpPr>
          <p:nvPr/>
        </p:nvSpPr>
        <p:spPr bwMode="auto">
          <a:xfrm>
            <a:off x="10730790"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44475B09-6446-21BA-F443-C68CE38B249C}"/>
              </a:ext>
            </a:extLst>
          </p:cNvPr>
          <p:cNvSpPr txBox="1"/>
          <p:nvPr/>
        </p:nvSpPr>
        <p:spPr>
          <a:xfrm>
            <a:off x="10510287" y="5157454"/>
            <a:ext cx="4311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03" name="Line 21">
            <a:extLst>
              <a:ext uri="{FF2B5EF4-FFF2-40B4-BE49-F238E27FC236}">
                <a16:creationId xmlns:a16="http://schemas.microsoft.com/office/drawing/2014/main" id="{3EDC8E0D-9852-D23B-25A2-45E03AFC8DF0}"/>
              </a:ext>
            </a:extLst>
          </p:cNvPr>
          <p:cNvSpPr>
            <a:spLocks noChangeShapeType="1"/>
          </p:cNvSpPr>
          <p:nvPr/>
        </p:nvSpPr>
        <p:spPr bwMode="auto">
          <a:xfrm>
            <a:off x="10134249"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BEEE01CE-3809-E95A-F3E3-A323A9A8663A}"/>
              </a:ext>
            </a:extLst>
          </p:cNvPr>
          <p:cNvSpPr txBox="1"/>
          <p:nvPr/>
        </p:nvSpPr>
        <p:spPr>
          <a:xfrm>
            <a:off x="9913746" y="5157454"/>
            <a:ext cx="4311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05" name="Line 21">
            <a:extLst>
              <a:ext uri="{FF2B5EF4-FFF2-40B4-BE49-F238E27FC236}">
                <a16:creationId xmlns:a16="http://schemas.microsoft.com/office/drawing/2014/main" id="{F793514C-05B2-D558-59B4-409423672C35}"/>
              </a:ext>
            </a:extLst>
          </p:cNvPr>
          <p:cNvSpPr>
            <a:spLocks noChangeShapeType="1"/>
          </p:cNvSpPr>
          <p:nvPr/>
        </p:nvSpPr>
        <p:spPr bwMode="auto">
          <a:xfrm>
            <a:off x="9537709"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9A80C2CC-E70D-3CE5-734A-4B6CF5AC90B6}"/>
              </a:ext>
            </a:extLst>
          </p:cNvPr>
          <p:cNvSpPr txBox="1"/>
          <p:nvPr/>
        </p:nvSpPr>
        <p:spPr>
          <a:xfrm>
            <a:off x="9317205" y="5157454"/>
            <a:ext cx="4311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07" name="Line 21">
            <a:extLst>
              <a:ext uri="{FF2B5EF4-FFF2-40B4-BE49-F238E27FC236}">
                <a16:creationId xmlns:a16="http://schemas.microsoft.com/office/drawing/2014/main" id="{3243AF7D-3FB2-86A4-4F28-376F6EC48966}"/>
              </a:ext>
            </a:extLst>
          </p:cNvPr>
          <p:cNvSpPr>
            <a:spLocks noChangeShapeType="1"/>
          </p:cNvSpPr>
          <p:nvPr/>
        </p:nvSpPr>
        <p:spPr bwMode="auto">
          <a:xfrm>
            <a:off x="8941168"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3131D6DD-B1A9-5296-09BC-F363140334E2}"/>
              </a:ext>
            </a:extLst>
          </p:cNvPr>
          <p:cNvSpPr txBox="1"/>
          <p:nvPr/>
        </p:nvSpPr>
        <p:spPr>
          <a:xfrm>
            <a:off x="8799581" y="5157454"/>
            <a:ext cx="27329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09" name="Line 21">
            <a:extLst>
              <a:ext uri="{FF2B5EF4-FFF2-40B4-BE49-F238E27FC236}">
                <a16:creationId xmlns:a16="http://schemas.microsoft.com/office/drawing/2014/main" id="{40A59590-4048-62FC-9579-5470B5C54297}"/>
              </a:ext>
            </a:extLst>
          </p:cNvPr>
          <p:cNvSpPr>
            <a:spLocks noChangeShapeType="1"/>
          </p:cNvSpPr>
          <p:nvPr/>
        </p:nvSpPr>
        <p:spPr bwMode="auto">
          <a:xfrm>
            <a:off x="8344627"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FE875295-4569-C197-52C1-2B5E3C2F84C9}"/>
              </a:ext>
            </a:extLst>
          </p:cNvPr>
          <p:cNvSpPr txBox="1"/>
          <p:nvPr/>
        </p:nvSpPr>
        <p:spPr>
          <a:xfrm>
            <a:off x="8203040" y="5157454"/>
            <a:ext cx="27329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11" name="Line 21">
            <a:extLst>
              <a:ext uri="{FF2B5EF4-FFF2-40B4-BE49-F238E27FC236}">
                <a16:creationId xmlns:a16="http://schemas.microsoft.com/office/drawing/2014/main" id="{BCCC6E2B-8B37-A09E-13C9-F386787294D1}"/>
              </a:ext>
            </a:extLst>
          </p:cNvPr>
          <p:cNvSpPr>
            <a:spLocks noChangeShapeType="1"/>
          </p:cNvSpPr>
          <p:nvPr/>
        </p:nvSpPr>
        <p:spPr bwMode="auto">
          <a:xfrm>
            <a:off x="7748086"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362C1201-FE2F-6670-9BB2-12A82E7F43DC}"/>
              </a:ext>
            </a:extLst>
          </p:cNvPr>
          <p:cNvSpPr txBox="1"/>
          <p:nvPr/>
        </p:nvSpPr>
        <p:spPr>
          <a:xfrm>
            <a:off x="7606499" y="5157454"/>
            <a:ext cx="27329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13" name="Line 21">
            <a:extLst>
              <a:ext uri="{FF2B5EF4-FFF2-40B4-BE49-F238E27FC236}">
                <a16:creationId xmlns:a16="http://schemas.microsoft.com/office/drawing/2014/main" id="{49149F60-59CF-F864-C7A3-31D6A4BC55C3}"/>
              </a:ext>
            </a:extLst>
          </p:cNvPr>
          <p:cNvSpPr>
            <a:spLocks noChangeShapeType="1"/>
          </p:cNvSpPr>
          <p:nvPr/>
        </p:nvSpPr>
        <p:spPr bwMode="auto">
          <a:xfrm>
            <a:off x="7151545"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992C8823-69B0-D566-E207-CD5B06D9F88A}"/>
              </a:ext>
            </a:extLst>
          </p:cNvPr>
          <p:cNvSpPr txBox="1"/>
          <p:nvPr/>
        </p:nvSpPr>
        <p:spPr>
          <a:xfrm>
            <a:off x="7009958" y="5157454"/>
            <a:ext cx="27329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115" name="Line 21">
            <a:extLst>
              <a:ext uri="{FF2B5EF4-FFF2-40B4-BE49-F238E27FC236}">
                <a16:creationId xmlns:a16="http://schemas.microsoft.com/office/drawing/2014/main" id="{3960B279-B5A5-F907-455B-873436839750}"/>
              </a:ext>
            </a:extLst>
          </p:cNvPr>
          <p:cNvSpPr>
            <a:spLocks noChangeShapeType="1"/>
          </p:cNvSpPr>
          <p:nvPr/>
        </p:nvSpPr>
        <p:spPr bwMode="auto">
          <a:xfrm>
            <a:off x="11919562"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A218E6D8-03C2-8C11-6367-81714683650B}"/>
              </a:ext>
            </a:extLst>
          </p:cNvPr>
          <p:cNvSpPr txBox="1"/>
          <p:nvPr/>
        </p:nvSpPr>
        <p:spPr>
          <a:xfrm>
            <a:off x="11788234" y="5157454"/>
            <a:ext cx="2626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17" name="TextBox 116">
            <a:extLst>
              <a:ext uri="{FF2B5EF4-FFF2-40B4-BE49-F238E27FC236}">
                <a16:creationId xmlns:a16="http://schemas.microsoft.com/office/drawing/2014/main" id="{65693D70-8CBC-C24E-D4F8-46CF3E252D1B}"/>
              </a:ext>
            </a:extLst>
          </p:cNvPr>
          <p:cNvSpPr txBox="1"/>
          <p:nvPr/>
        </p:nvSpPr>
        <p:spPr>
          <a:xfrm>
            <a:off x="11833517" y="5687620"/>
            <a:ext cx="17209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cxnSp>
        <p:nvCxnSpPr>
          <p:cNvPr id="118" name="Straight Connector 117">
            <a:extLst>
              <a:ext uri="{FF2B5EF4-FFF2-40B4-BE49-F238E27FC236}">
                <a16:creationId xmlns:a16="http://schemas.microsoft.com/office/drawing/2014/main" id="{49D142F7-98B3-C437-6F89-833627473082}"/>
              </a:ext>
            </a:extLst>
          </p:cNvPr>
          <p:cNvCxnSpPr>
            <a:cxnSpLocks/>
          </p:cNvCxnSpPr>
          <p:nvPr/>
        </p:nvCxnSpPr>
        <p:spPr>
          <a:xfrm flipV="1">
            <a:off x="2636638" y="2897053"/>
            <a:ext cx="0" cy="218840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816EF2CC-9A1D-D96E-9ECB-FEE242DD0469}"/>
              </a:ext>
            </a:extLst>
          </p:cNvPr>
          <p:cNvGrpSpPr/>
          <p:nvPr/>
        </p:nvGrpSpPr>
        <p:grpSpPr>
          <a:xfrm>
            <a:off x="1462024" y="2219650"/>
            <a:ext cx="4310240" cy="2808170"/>
            <a:chOff x="3405187" y="1681162"/>
            <a:chExt cx="5375491" cy="3503504"/>
          </a:xfrm>
        </p:grpSpPr>
        <p:sp>
          <p:nvSpPr>
            <p:cNvPr id="120" name="Freeform: Shape 236">
              <a:extLst>
                <a:ext uri="{FF2B5EF4-FFF2-40B4-BE49-F238E27FC236}">
                  <a16:creationId xmlns:a16="http://schemas.microsoft.com/office/drawing/2014/main" id="{122B0487-660B-39A0-4548-4406F3BDEE5F}"/>
                </a:ext>
              </a:extLst>
            </p:cNvPr>
            <p:cNvSpPr/>
            <p:nvPr/>
          </p:nvSpPr>
          <p:spPr>
            <a:xfrm>
              <a:off x="3405187" y="1681162"/>
              <a:ext cx="5375491" cy="3503504"/>
            </a:xfrm>
            <a:custGeom>
              <a:avLst/>
              <a:gdLst>
                <a:gd name="connsiteX0" fmla="*/ 5375491 w 5375491"/>
                <a:gd name="connsiteY0" fmla="*/ 3503505 h 3503504"/>
                <a:gd name="connsiteX1" fmla="*/ 5375491 w 5375491"/>
                <a:gd name="connsiteY1" fmla="*/ 2942378 h 3503504"/>
                <a:gd name="connsiteX2" fmla="*/ 3159281 w 5375491"/>
                <a:gd name="connsiteY2" fmla="*/ 2942378 h 3503504"/>
                <a:gd name="connsiteX3" fmla="*/ 3159281 w 5375491"/>
                <a:gd name="connsiteY3" fmla="*/ 2753763 h 3503504"/>
                <a:gd name="connsiteX4" fmla="*/ 2998965 w 5375491"/>
                <a:gd name="connsiteY4" fmla="*/ 2753763 h 3503504"/>
                <a:gd name="connsiteX5" fmla="*/ 2998965 w 5375491"/>
                <a:gd name="connsiteY5" fmla="*/ 2617022 h 3503504"/>
                <a:gd name="connsiteX6" fmla="*/ 2815066 w 5375491"/>
                <a:gd name="connsiteY6" fmla="*/ 2617022 h 3503504"/>
                <a:gd name="connsiteX7" fmla="*/ 2815066 w 5375491"/>
                <a:gd name="connsiteY7" fmla="*/ 2480272 h 3503504"/>
                <a:gd name="connsiteX8" fmla="*/ 2664171 w 5375491"/>
                <a:gd name="connsiteY8" fmla="*/ 2480272 h 3503504"/>
                <a:gd name="connsiteX9" fmla="*/ 2664171 w 5375491"/>
                <a:gd name="connsiteY9" fmla="*/ 2352961 h 3503504"/>
                <a:gd name="connsiteX10" fmla="*/ 2423684 w 5375491"/>
                <a:gd name="connsiteY10" fmla="*/ 2352961 h 3503504"/>
                <a:gd name="connsiteX11" fmla="*/ 2423684 w 5375491"/>
                <a:gd name="connsiteY11" fmla="*/ 2239794 h 3503504"/>
                <a:gd name="connsiteX12" fmla="*/ 2376535 w 5375491"/>
                <a:gd name="connsiteY12" fmla="*/ 2239794 h 3503504"/>
                <a:gd name="connsiteX13" fmla="*/ 2376535 w 5375491"/>
                <a:gd name="connsiteY13" fmla="*/ 2107759 h 3503504"/>
                <a:gd name="connsiteX14" fmla="*/ 2178491 w 5375491"/>
                <a:gd name="connsiteY14" fmla="*/ 2107759 h 3503504"/>
                <a:gd name="connsiteX15" fmla="*/ 2178491 w 5375491"/>
                <a:gd name="connsiteY15" fmla="*/ 1994592 h 3503504"/>
                <a:gd name="connsiteX16" fmla="*/ 2103044 w 5375491"/>
                <a:gd name="connsiteY16" fmla="*/ 1994592 h 3503504"/>
                <a:gd name="connsiteX17" fmla="*/ 2103044 w 5375491"/>
                <a:gd name="connsiteY17" fmla="*/ 1886141 h 3503504"/>
                <a:gd name="connsiteX18" fmla="*/ 1886141 w 5375491"/>
                <a:gd name="connsiteY18" fmla="*/ 1886141 h 3503504"/>
                <a:gd name="connsiteX19" fmla="*/ 1886141 w 5375491"/>
                <a:gd name="connsiteY19" fmla="*/ 1763535 h 3503504"/>
                <a:gd name="connsiteX20" fmla="*/ 1763544 w 5375491"/>
                <a:gd name="connsiteY20" fmla="*/ 1763535 h 3503504"/>
                <a:gd name="connsiteX21" fmla="*/ 1763544 w 5375491"/>
                <a:gd name="connsiteY21" fmla="*/ 1659798 h 3503504"/>
                <a:gd name="connsiteX22" fmla="*/ 1688097 w 5375491"/>
                <a:gd name="connsiteY22" fmla="*/ 1659798 h 3503504"/>
                <a:gd name="connsiteX23" fmla="*/ 1688097 w 5375491"/>
                <a:gd name="connsiteY23" fmla="*/ 1537202 h 3503504"/>
                <a:gd name="connsiteX24" fmla="*/ 1631509 w 5375491"/>
                <a:gd name="connsiteY24" fmla="*/ 1537202 h 3503504"/>
                <a:gd name="connsiteX25" fmla="*/ 1631509 w 5375491"/>
                <a:gd name="connsiteY25" fmla="*/ 1419320 h 3503504"/>
                <a:gd name="connsiteX26" fmla="*/ 1348588 w 5375491"/>
                <a:gd name="connsiteY26" fmla="*/ 1419320 h 3503504"/>
                <a:gd name="connsiteX27" fmla="*/ 1348588 w 5375491"/>
                <a:gd name="connsiteY27" fmla="*/ 1301439 h 3503504"/>
                <a:gd name="connsiteX28" fmla="*/ 1296724 w 5375491"/>
                <a:gd name="connsiteY28" fmla="*/ 1301439 h 3503504"/>
                <a:gd name="connsiteX29" fmla="*/ 1296724 w 5375491"/>
                <a:gd name="connsiteY29" fmla="*/ 1192987 h 3503504"/>
                <a:gd name="connsiteX30" fmla="*/ 1254281 w 5375491"/>
                <a:gd name="connsiteY30" fmla="*/ 1192987 h 3503504"/>
                <a:gd name="connsiteX31" fmla="*/ 1254281 w 5375491"/>
                <a:gd name="connsiteY31" fmla="*/ 1070381 h 3503504"/>
                <a:gd name="connsiteX32" fmla="*/ 1159974 w 5375491"/>
                <a:gd name="connsiteY32" fmla="*/ 1070381 h 3503504"/>
                <a:gd name="connsiteX33" fmla="*/ 1159974 w 5375491"/>
                <a:gd name="connsiteY33" fmla="*/ 943069 h 3503504"/>
                <a:gd name="connsiteX34" fmla="*/ 919493 w 5375491"/>
                <a:gd name="connsiteY34" fmla="*/ 943069 h 3503504"/>
                <a:gd name="connsiteX35" fmla="*/ 919493 w 5375491"/>
                <a:gd name="connsiteY35" fmla="*/ 820470 h 3503504"/>
                <a:gd name="connsiteX36" fmla="*/ 561126 w 5375491"/>
                <a:gd name="connsiteY36" fmla="*/ 820470 h 3503504"/>
                <a:gd name="connsiteX37" fmla="*/ 561126 w 5375491"/>
                <a:gd name="connsiteY37" fmla="*/ 707302 h 3503504"/>
                <a:gd name="connsiteX38" fmla="*/ 518688 w 5375491"/>
                <a:gd name="connsiteY38" fmla="*/ 707302 h 3503504"/>
                <a:gd name="connsiteX39" fmla="*/ 518688 w 5375491"/>
                <a:gd name="connsiteY39" fmla="*/ 485681 h 3503504"/>
                <a:gd name="connsiteX40" fmla="*/ 513973 w 5375491"/>
                <a:gd name="connsiteY40" fmla="*/ 485681 h 3503504"/>
                <a:gd name="connsiteX41" fmla="*/ 513973 w 5375491"/>
                <a:gd name="connsiteY41" fmla="*/ 348936 h 3503504"/>
                <a:gd name="connsiteX42" fmla="*/ 457389 w 5375491"/>
                <a:gd name="connsiteY42" fmla="*/ 348936 h 3503504"/>
                <a:gd name="connsiteX43" fmla="*/ 457389 w 5375491"/>
                <a:gd name="connsiteY43" fmla="*/ 240482 h 3503504"/>
                <a:gd name="connsiteX44" fmla="*/ 433812 w 5375491"/>
                <a:gd name="connsiteY44" fmla="*/ 240482 h 3503504"/>
                <a:gd name="connsiteX45" fmla="*/ 433812 w 5375491"/>
                <a:gd name="connsiteY45" fmla="*/ 132030 h 3503504"/>
                <a:gd name="connsiteX46" fmla="*/ 188614 w 5375491"/>
                <a:gd name="connsiteY46" fmla="*/ 132030 h 3503504"/>
                <a:gd name="connsiteX47" fmla="*/ 188614 w 5375491"/>
                <a:gd name="connsiteY47" fmla="*/ 0 h 3503504"/>
                <a:gd name="connsiteX48" fmla="*/ 0 w 5375491"/>
                <a:gd name="connsiteY48" fmla="*/ 0 h 35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75491" h="3503504">
                  <a:moveTo>
                    <a:pt x="5375491" y="3503505"/>
                  </a:moveTo>
                  <a:lnTo>
                    <a:pt x="5375491" y="2942378"/>
                  </a:lnTo>
                  <a:lnTo>
                    <a:pt x="3159281" y="2942378"/>
                  </a:lnTo>
                  <a:lnTo>
                    <a:pt x="3159281" y="2753763"/>
                  </a:lnTo>
                  <a:lnTo>
                    <a:pt x="2998965" y="2753763"/>
                  </a:lnTo>
                  <a:lnTo>
                    <a:pt x="2998965" y="2617022"/>
                  </a:lnTo>
                  <a:lnTo>
                    <a:pt x="2815066" y="2617022"/>
                  </a:lnTo>
                  <a:lnTo>
                    <a:pt x="2815066" y="2480272"/>
                  </a:lnTo>
                  <a:lnTo>
                    <a:pt x="2664171" y="2480272"/>
                  </a:lnTo>
                  <a:lnTo>
                    <a:pt x="2664171" y="2352961"/>
                  </a:lnTo>
                  <a:lnTo>
                    <a:pt x="2423684" y="2352961"/>
                  </a:lnTo>
                  <a:lnTo>
                    <a:pt x="2423684" y="2239794"/>
                  </a:lnTo>
                  <a:lnTo>
                    <a:pt x="2376535" y="2239794"/>
                  </a:lnTo>
                  <a:lnTo>
                    <a:pt x="2376535" y="2107759"/>
                  </a:lnTo>
                  <a:lnTo>
                    <a:pt x="2178491" y="2107759"/>
                  </a:lnTo>
                  <a:lnTo>
                    <a:pt x="2178491" y="1994592"/>
                  </a:lnTo>
                  <a:lnTo>
                    <a:pt x="2103044" y="1994592"/>
                  </a:lnTo>
                  <a:lnTo>
                    <a:pt x="2103044" y="1886141"/>
                  </a:lnTo>
                  <a:lnTo>
                    <a:pt x="1886141" y="1886141"/>
                  </a:lnTo>
                  <a:lnTo>
                    <a:pt x="1886141" y="1763535"/>
                  </a:lnTo>
                  <a:lnTo>
                    <a:pt x="1763544" y="1763535"/>
                  </a:lnTo>
                  <a:lnTo>
                    <a:pt x="1763544" y="1659798"/>
                  </a:lnTo>
                  <a:lnTo>
                    <a:pt x="1688097" y="1659798"/>
                  </a:lnTo>
                  <a:lnTo>
                    <a:pt x="1688097" y="1537202"/>
                  </a:lnTo>
                  <a:lnTo>
                    <a:pt x="1631509" y="1537202"/>
                  </a:lnTo>
                  <a:lnTo>
                    <a:pt x="1631509" y="1419320"/>
                  </a:lnTo>
                  <a:lnTo>
                    <a:pt x="1348588" y="1419320"/>
                  </a:lnTo>
                  <a:lnTo>
                    <a:pt x="1348588" y="1301439"/>
                  </a:lnTo>
                  <a:lnTo>
                    <a:pt x="1296724" y="1301439"/>
                  </a:lnTo>
                  <a:lnTo>
                    <a:pt x="1296724" y="1192987"/>
                  </a:lnTo>
                  <a:lnTo>
                    <a:pt x="1254281" y="1192987"/>
                  </a:lnTo>
                  <a:lnTo>
                    <a:pt x="1254281" y="1070381"/>
                  </a:lnTo>
                  <a:lnTo>
                    <a:pt x="1159974" y="1070381"/>
                  </a:lnTo>
                  <a:lnTo>
                    <a:pt x="1159974" y="943069"/>
                  </a:lnTo>
                  <a:lnTo>
                    <a:pt x="919493" y="943069"/>
                  </a:lnTo>
                  <a:lnTo>
                    <a:pt x="919493" y="820470"/>
                  </a:lnTo>
                  <a:lnTo>
                    <a:pt x="561126" y="820470"/>
                  </a:lnTo>
                  <a:lnTo>
                    <a:pt x="561126" y="707302"/>
                  </a:lnTo>
                  <a:lnTo>
                    <a:pt x="518688" y="707302"/>
                  </a:lnTo>
                  <a:lnTo>
                    <a:pt x="518688" y="485681"/>
                  </a:lnTo>
                  <a:lnTo>
                    <a:pt x="513973" y="485681"/>
                  </a:lnTo>
                  <a:lnTo>
                    <a:pt x="513973" y="348936"/>
                  </a:lnTo>
                  <a:lnTo>
                    <a:pt x="457389" y="348936"/>
                  </a:lnTo>
                  <a:lnTo>
                    <a:pt x="457389" y="240482"/>
                  </a:lnTo>
                  <a:lnTo>
                    <a:pt x="433812" y="240482"/>
                  </a:lnTo>
                  <a:lnTo>
                    <a:pt x="433812" y="132030"/>
                  </a:lnTo>
                  <a:lnTo>
                    <a:pt x="188614" y="132030"/>
                  </a:lnTo>
                  <a:lnTo>
                    <a:pt x="188614" y="0"/>
                  </a:lnTo>
                  <a:lnTo>
                    <a:pt x="0" y="0"/>
                  </a:lnTo>
                </a:path>
              </a:pathLst>
            </a:custGeom>
            <a:noFill/>
            <a:ln w="19050" cap="flat">
              <a:solidFill>
                <a:schemeClr val="accent2"/>
              </a:solidFill>
              <a:prstDash val="solid"/>
              <a:miter/>
            </a:ln>
          </p:spPr>
          <p:txBody>
            <a:bodyPr rtlCol="0" anchor="ctr"/>
            <a:lstStyle/>
            <a:p>
              <a:endParaRPr lang="en-GB"/>
            </a:p>
          </p:txBody>
        </p:sp>
        <p:sp>
          <p:nvSpPr>
            <p:cNvPr id="121" name="Freeform: Shape 237">
              <a:extLst>
                <a:ext uri="{FF2B5EF4-FFF2-40B4-BE49-F238E27FC236}">
                  <a16:creationId xmlns:a16="http://schemas.microsoft.com/office/drawing/2014/main" id="{AE95F0F2-5486-7570-0182-8E01197B5E86}"/>
                </a:ext>
              </a:extLst>
            </p:cNvPr>
            <p:cNvSpPr/>
            <p:nvPr/>
          </p:nvSpPr>
          <p:spPr>
            <a:xfrm>
              <a:off x="6340772" y="423942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2" name="Freeform: Shape 238">
              <a:extLst>
                <a:ext uri="{FF2B5EF4-FFF2-40B4-BE49-F238E27FC236}">
                  <a16:creationId xmlns:a16="http://schemas.microsoft.com/office/drawing/2014/main" id="{75BB767A-9C53-0DB8-FBCB-CBA1CBDABDFF}"/>
                </a:ext>
              </a:extLst>
            </p:cNvPr>
            <p:cNvSpPr/>
            <p:nvPr/>
          </p:nvSpPr>
          <p:spPr>
            <a:xfrm>
              <a:off x="6531282" y="439182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3" name="Freeform: Shape 239">
              <a:extLst>
                <a:ext uri="{FF2B5EF4-FFF2-40B4-BE49-F238E27FC236}">
                  <a16:creationId xmlns:a16="http://schemas.microsoft.com/office/drawing/2014/main" id="{2F48FC0C-A670-48C5-22D6-D2B4C02648BD}"/>
                </a:ext>
              </a:extLst>
            </p:cNvPr>
            <p:cNvSpPr/>
            <p:nvPr/>
          </p:nvSpPr>
          <p:spPr>
            <a:xfrm>
              <a:off x="8512492" y="458232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4" name="Freeform: Shape 240">
              <a:extLst>
                <a:ext uri="{FF2B5EF4-FFF2-40B4-BE49-F238E27FC236}">
                  <a16:creationId xmlns:a16="http://schemas.microsoft.com/office/drawing/2014/main" id="{84FA3CEC-D3AB-20CF-BCFF-B8CE6057C926}"/>
                </a:ext>
              </a:extLst>
            </p:cNvPr>
            <p:cNvSpPr/>
            <p:nvPr/>
          </p:nvSpPr>
          <p:spPr>
            <a:xfrm>
              <a:off x="8741092" y="458232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grpSp>
      <p:sp>
        <p:nvSpPr>
          <p:cNvPr id="125" name="TextBox 124">
            <a:extLst>
              <a:ext uri="{FF2B5EF4-FFF2-40B4-BE49-F238E27FC236}">
                <a16:creationId xmlns:a16="http://schemas.microsoft.com/office/drawing/2014/main" id="{D4172784-6D02-1E17-5C43-4ADA256327D1}"/>
              </a:ext>
            </a:extLst>
          </p:cNvPr>
          <p:cNvSpPr txBox="1"/>
          <p:nvPr/>
        </p:nvSpPr>
        <p:spPr>
          <a:xfrm>
            <a:off x="2626022" y="3032735"/>
            <a:ext cx="543739" cy="307777"/>
          </a:xfrm>
          <a:prstGeom prst="rect">
            <a:avLst/>
          </a:prstGeom>
          <a:noFill/>
        </p:spPr>
        <p:txBody>
          <a:bodyPr wrap="none" rtlCol="0">
            <a:spAutoFit/>
          </a:bodyPr>
          <a:lstStyle/>
          <a:p>
            <a:r>
              <a:rPr lang="ja-JP" sz="1400">
                <a:solidFill>
                  <a:schemeClr val="accent2"/>
                </a:solidFill>
              </a:rPr>
              <a:t>60%</a:t>
            </a:r>
          </a:p>
        </p:txBody>
      </p:sp>
      <p:sp>
        <p:nvSpPr>
          <p:cNvPr id="126" name="TextBox 125">
            <a:extLst>
              <a:ext uri="{FF2B5EF4-FFF2-40B4-BE49-F238E27FC236}">
                <a16:creationId xmlns:a16="http://schemas.microsoft.com/office/drawing/2014/main" id="{29ACCD67-A2E5-36E3-9FE7-147C4FD6F12F}"/>
              </a:ext>
            </a:extLst>
          </p:cNvPr>
          <p:cNvSpPr txBox="1"/>
          <p:nvPr/>
        </p:nvSpPr>
        <p:spPr>
          <a:xfrm>
            <a:off x="2650847" y="3876388"/>
            <a:ext cx="543739" cy="307777"/>
          </a:xfrm>
          <a:prstGeom prst="rect">
            <a:avLst/>
          </a:prstGeom>
          <a:noFill/>
        </p:spPr>
        <p:txBody>
          <a:bodyPr wrap="none" rtlCol="0">
            <a:spAutoFit/>
          </a:bodyPr>
          <a:lstStyle/>
          <a:p>
            <a:r>
              <a:rPr lang="ja-JP" sz="1400">
                <a:solidFill>
                  <a:srgbClr val="B60D27"/>
                </a:solidFill>
              </a:rPr>
              <a:t>30%</a:t>
            </a:r>
          </a:p>
        </p:txBody>
      </p:sp>
      <p:grpSp>
        <p:nvGrpSpPr>
          <p:cNvPr id="127" name="Group 126">
            <a:extLst>
              <a:ext uri="{FF2B5EF4-FFF2-40B4-BE49-F238E27FC236}">
                <a16:creationId xmlns:a16="http://schemas.microsoft.com/office/drawing/2014/main" id="{D1577B88-A3FF-8603-4CA5-5502E146B425}"/>
              </a:ext>
            </a:extLst>
          </p:cNvPr>
          <p:cNvGrpSpPr/>
          <p:nvPr/>
        </p:nvGrpSpPr>
        <p:grpSpPr>
          <a:xfrm>
            <a:off x="1459150" y="2174083"/>
            <a:ext cx="4021326" cy="2719626"/>
            <a:chOff x="3571875" y="1724025"/>
            <a:chExt cx="5050135" cy="3407805"/>
          </a:xfrm>
        </p:grpSpPr>
        <p:sp>
          <p:nvSpPr>
            <p:cNvPr id="128" name="Freeform: Shape 247">
              <a:extLst>
                <a:ext uri="{FF2B5EF4-FFF2-40B4-BE49-F238E27FC236}">
                  <a16:creationId xmlns:a16="http://schemas.microsoft.com/office/drawing/2014/main" id="{F66D1250-E67A-B80E-645E-71CB8005529A}"/>
                </a:ext>
              </a:extLst>
            </p:cNvPr>
            <p:cNvSpPr/>
            <p:nvPr/>
          </p:nvSpPr>
          <p:spPr>
            <a:xfrm>
              <a:off x="3694666" y="17240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B60D27"/>
              </a:solidFill>
              <a:prstDash val="solid"/>
              <a:miter/>
            </a:ln>
          </p:spPr>
          <p:txBody>
            <a:bodyPr rtlCol="0" anchor="ctr"/>
            <a:lstStyle/>
            <a:p>
              <a:endParaRPr lang="en-GB"/>
            </a:p>
          </p:txBody>
        </p:sp>
        <p:sp>
          <p:nvSpPr>
            <p:cNvPr id="129" name="Freeform: Shape 248">
              <a:extLst>
                <a:ext uri="{FF2B5EF4-FFF2-40B4-BE49-F238E27FC236}">
                  <a16:creationId xmlns:a16="http://schemas.microsoft.com/office/drawing/2014/main" id="{2C46A7F4-B5C6-3E98-4E01-9FBD049158A1}"/>
                </a:ext>
              </a:extLst>
            </p:cNvPr>
            <p:cNvSpPr/>
            <p:nvPr/>
          </p:nvSpPr>
          <p:spPr>
            <a:xfrm>
              <a:off x="5207536" y="4217127"/>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a:p>
          </p:txBody>
        </p:sp>
        <p:sp>
          <p:nvSpPr>
            <p:cNvPr id="130" name="Freeform: Shape 249">
              <a:extLst>
                <a:ext uri="{FF2B5EF4-FFF2-40B4-BE49-F238E27FC236}">
                  <a16:creationId xmlns:a16="http://schemas.microsoft.com/office/drawing/2014/main" id="{2A1E17A4-B1EF-6FFD-B9CD-BD84E58FAC0A}"/>
                </a:ext>
              </a:extLst>
            </p:cNvPr>
            <p:cNvSpPr/>
            <p:nvPr/>
          </p:nvSpPr>
          <p:spPr>
            <a:xfrm>
              <a:off x="5887697" y="463886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p>
          </p:txBody>
        </p:sp>
        <p:sp>
          <p:nvSpPr>
            <p:cNvPr id="131" name="Freeform: Shape 250">
              <a:extLst>
                <a:ext uri="{FF2B5EF4-FFF2-40B4-BE49-F238E27FC236}">
                  <a16:creationId xmlns:a16="http://schemas.microsoft.com/office/drawing/2014/main" id="{7A930689-5F85-C028-DC48-7FEE01A1099B}"/>
                </a:ext>
              </a:extLst>
            </p:cNvPr>
            <p:cNvSpPr/>
            <p:nvPr/>
          </p:nvSpPr>
          <p:spPr>
            <a:xfrm>
              <a:off x="7700648" y="502382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p>
          </p:txBody>
        </p:sp>
        <p:sp>
          <p:nvSpPr>
            <p:cNvPr id="132" name="Freeform: Shape 251">
              <a:extLst>
                <a:ext uri="{FF2B5EF4-FFF2-40B4-BE49-F238E27FC236}">
                  <a16:creationId xmlns:a16="http://schemas.microsoft.com/office/drawing/2014/main" id="{BD96725F-CF63-3183-B2B8-F153DA8D82F4}"/>
                </a:ext>
              </a:extLst>
            </p:cNvPr>
            <p:cNvSpPr/>
            <p:nvPr/>
          </p:nvSpPr>
          <p:spPr>
            <a:xfrm>
              <a:off x="3571875" y="1778256"/>
              <a:ext cx="5050135" cy="3291310"/>
            </a:xfrm>
            <a:custGeom>
              <a:avLst/>
              <a:gdLst>
                <a:gd name="connsiteX0" fmla="*/ 5050136 w 5050135"/>
                <a:gd name="connsiteY0" fmla="*/ 3291311 h 3291310"/>
                <a:gd name="connsiteX1" fmla="*/ 3578952 w 5050135"/>
                <a:gd name="connsiteY1" fmla="*/ 3291311 h 3291310"/>
                <a:gd name="connsiteX2" fmla="*/ 3578952 w 5050135"/>
                <a:gd name="connsiteY2" fmla="*/ 3230008 h 3291310"/>
                <a:gd name="connsiteX3" fmla="*/ 3031969 w 5050135"/>
                <a:gd name="connsiteY3" fmla="*/ 3230008 h 3291310"/>
                <a:gd name="connsiteX4" fmla="*/ 3031969 w 5050135"/>
                <a:gd name="connsiteY4" fmla="*/ 3149855 h 3291310"/>
                <a:gd name="connsiteX5" fmla="*/ 2772623 w 5050135"/>
                <a:gd name="connsiteY5" fmla="*/ 3149855 h 3291310"/>
                <a:gd name="connsiteX6" fmla="*/ 2772623 w 5050135"/>
                <a:gd name="connsiteY6" fmla="*/ 3074408 h 3291310"/>
                <a:gd name="connsiteX7" fmla="*/ 2508561 w 5050135"/>
                <a:gd name="connsiteY7" fmla="*/ 3074408 h 3291310"/>
                <a:gd name="connsiteX8" fmla="*/ 2508561 w 5050135"/>
                <a:gd name="connsiteY8" fmla="*/ 2984815 h 3291310"/>
                <a:gd name="connsiteX9" fmla="*/ 2423684 w 5050135"/>
                <a:gd name="connsiteY9" fmla="*/ 2984815 h 3291310"/>
                <a:gd name="connsiteX10" fmla="*/ 2423684 w 5050135"/>
                <a:gd name="connsiteY10" fmla="*/ 2923512 h 3291310"/>
                <a:gd name="connsiteX11" fmla="*/ 2239794 w 5050135"/>
                <a:gd name="connsiteY11" fmla="*/ 2923512 h 3291310"/>
                <a:gd name="connsiteX12" fmla="*/ 2239794 w 5050135"/>
                <a:gd name="connsiteY12" fmla="*/ 2838635 h 3291310"/>
                <a:gd name="connsiteX13" fmla="*/ 2037026 w 5050135"/>
                <a:gd name="connsiteY13" fmla="*/ 2838635 h 3291310"/>
                <a:gd name="connsiteX14" fmla="*/ 2037026 w 5050135"/>
                <a:gd name="connsiteY14" fmla="*/ 2786772 h 3291310"/>
                <a:gd name="connsiteX15" fmla="*/ 1919145 w 5050135"/>
                <a:gd name="connsiteY15" fmla="*/ 2786772 h 3291310"/>
                <a:gd name="connsiteX16" fmla="*/ 1919145 w 5050135"/>
                <a:gd name="connsiteY16" fmla="*/ 2720754 h 3291310"/>
                <a:gd name="connsiteX17" fmla="*/ 1843697 w 5050135"/>
                <a:gd name="connsiteY17" fmla="*/ 2720754 h 3291310"/>
                <a:gd name="connsiteX18" fmla="*/ 1843697 w 5050135"/>
                <a:gd name="connsiteY18" fmla="*/ 2650021 h 3291310"/>
                <a:gd name="connsiteX19" fmla="*/ 1787119 w 5050135"/>
                <a:gd name="connsiteY19" fmla="*/ 2650021 h 3291310"/>
                <a:gd name="connsiteX20" fmla="*/ 1787119 w 5050135"/>
                <a:gd name="connsiteY20" fmla="*/ 2579298 h 3291310"/>
                <a:gd name="connsiteX21" fmla="*/ 1754105 w 5050135"/>
                <a:gd name="connsiteY21" fmla="*/ 2579298 h 3291310"/>
                <a:gd name="connsiteX22" fmla="*/ 1754105 w 5050135"/>
                <a:gd name="connsiteY22" fmla="*/ 2489706 h 3291310"/>
                <a:gd name="connsiteX23" fmla="*/ 1546632 w 5050135"/>
                <a:gd name="connsiteY23" fmla="*/ 2489706 h 3291310"/>
                <a:gd name="connsiteX24" fmla="*/ 1546632 w 5050135"/>
                <a:gd name="connsiteY24" fmla="*/ 2447262 h 3291310"/>
                <a:gd name="connsiteX25" fmla="*/ 1499483 w 5050135"/>
                <a:gd name="connsiteY25" fmla="*/ 2447262 h 3291310"/>
                <a:gd name="connsiteX26" fmla="*/ 1499483 w 5050135"/>
                <a:gd name="connsiteY26" fmla="*/ 2371815 h 3291310"/>
                <a:gd name="connsiteX27" fmla="*/ 1433465 w 5050135"/>
                <a:gd name="connsiteY27" fmla="*/ 2371815 h 3291310"/>
                <a:gd name="connsiteX28" fmla="*/ 1433465 w 5050135"/>
                <a:gd name="connsiteY28" fmla="*/ 2310522 h 3291310"/>
                <a:gd name="connsiteX29" fmla="*/ 1386316 w 5050135"/>
                <a:gd name="connsiteY29" fmla="*/ 2310522 h 3291310"/>
                <a:gd name="connsiteX30" fmla="*/ 1386316 w 5050135"/>
                <a:gd name="connsiteY30" fmla="*/ 2258648 h 3291310"/>
                <a:gd name="connsiteX31" fmla="*/ 1362732 w 5050135"/>
                <a:gd name="connsiteY31" fmla="*/ 2258648 h 3291310"/>
                <a:gd name="connsiteX32" fmla="*/ 1362732 w 5050135"/>
                <a:gd name="connsiteY32" fmla="*/ 2202070 h 3291310"/>
                <a:gd name="connsiteX33" fmla="*/ 1343873 w 5050135"/>
                <a:gd name="connsiteY33" fmla="*/ 2202070 h 3291310"/>
                <a:gd name="connsiteX34" fmla="*/ 1343873 w 5050135"/>
                <a:gd name="connsiteY34" fmla="*/ 2131337 h 3291310"/>
                <a:gd name="connsiteX35" fmla="*/ 1292009 w 5050135"/>
                <a:gd name="connsiteY35" fmla="*/ 2131337 h 3291310"/>
                <a:gd name="connsiteX36" fmla="*/ 1292009 w 5050135"/>
                <a:gd name="connsiteY36" fmla="*/ 2070034 h 3291310"/>
                <a:gd name="connsiteX37" fmla="*/ 1150544 w 5050135"/>
                <a:gd name="connsiteY37" fmla="*/ 2070034 h 3291310"/>
                <a:gd name="connsiteX38" fmla="*/ 1150544 w 5050135"/>
                <a:gd name="connsiteY38" fmla="*/ 2008741 h 3291310"/>
                <a:gd name="connsiteX39" fmla="*/ 1075096 w 5050135"/>
                <a:gd name="connsiteY39" fmla="*/ 2008741 h 3291310"/>
                <a:gd name="connsiteX40" fmla="*/ 1075096 w 5050135"/>
                <a:gd name="connsiteY40" fmla="*/ 1942723 h 3291310"/>
                <a:gd name="connsiteX41" fmla="*/ 1060952 w 5050135"/>
                <a:gd name="connsiteY41" fmla="*/ 1942723 h 3291310"/>
                <a:gd name="connsiteX42" fmla="*/ 1060952 w 5050135"/>
                <a:gd name="connsiteY42" fmla="*/ 1905004 h 3291310"/>
                <a:gd name="connsiteX43" fmla="*/ 1023233 w 5050135"/>
                <a:gd name="connsiteY43" fmla="*/ 1905004 h 3291310"/>
                <a:gd name="connsiteX44" fmla="*/ 1023233 w 5050135"/>
                <a:gd name="connsiteY44" fmla="*/ 1853131 h 3291310"/>
                <a:gd name="connsiteX45" fmla="*/ 999658 w 5050135"/>
                <a:gd name="connsiteY45" fmla="*/ 1853131 h 3291310"/>
                <a:gd name="connsiteX46" fmla="*/ 999658 w 5050135"/>
                <a:gd name="connsiteY46" fmla="*/ 1758824 h 3291310"/>
                <a:gd name="connsiteX47" fmla="*/ 990219 w 5050135"/>
                <a:gd name="connsiteY47" fmla="*/ 1758824 h 3291310"/>
                <a:gd name="connsiteX48" fmla="*/ 990219 w 5050135"/>
                <a:gd name="connsiteY48" fmla="*/ 1692806 h 3291310"/>
                <a:gd name="connsiteX49" fmla="*/ 961930 w 5050135"/>
                <a:gd name="connsiteY49" fmla="*/ 1692806 h 3291310"/>
                <a:gd name="connsiteX50" fmla="*/ 961930 w 5050135"/>
                <a:gd name="connsiteY50" fmla="*/ 1626798 h 3291310"/>
                <a:gd name="connsiteX51" fmla="*/ 957215 w 5050135"/>
                <a:gd name="connsiteY51" fmla="*/ 1626798 h 3291310"/>
                <a:gd name="connsiteX52" fmla="*/ 957215 w 5050135"/>
                <a:gd name="connsiteY52" fmla="*/ 1589069 h 3291310"/>
                <a:gd name="connsiteX53" fmla="*/ 933639 w 5050135"/>
                <a:gd name="connsiteY53" fmla="*/ 1589069 h 3291310"/>
                <a:gd name="connsiteX54" fmla="*/ 933639 w 5050135"/>
                <a:gd name="connsiteY54" fmla="*/ 1518346 h 3291310"/>
                <a:gd name="connsiteX55" fmla="*/ 895916 w 5050135"/>
                <a:gd name="connsiteY55" fmla="*/ 1518346 h 3291310"/>
                <a:gd name="connsiteX56" fmla="*/ 895916 w 5050135"/>
                <a:gd name="connsiteY56" fmla="*/ 1400455 h 3291310"/>
                <a:gd name="connsiteX57" fmla="*/ 881770 w 5050135"/>
                <a:gd name="connsiteY57" fmla="*/ 1400455 h 3291310"/>
                <a:gd name="connsiteX58" fmla="*/ 881770 w 5050135"/>
                <a:gd name="connsiteY58" fmla="*/ 1282574 h 3291310"/>
                <a:gd name="connsiteX59" fmla="*/ 858193 w 5050135"/>
                <a:gd name="connsiteY59" fmla="*/ 1282574 h 3291310"/>
                <a:gd name="connsiteX60" fmla="*/ 858193 w 5050135"/>
                <a:gd name="connsiteY60" fmla="*/ 1216556 h 3291310"/>
                <a:gd name="connsiteX61" fmla="*/ 839332 w 5050135"/>
                <a:gd name="connsiteY61" fmla="*/ 1216556 h 3291310"/>
                <a:gd name="connsiteX62" fmla="*/ 839332 w 5050135"/>
                <a:gd name="connsiteY62" fmla="*/ 1136394 h 3291310"/>
                <a:gd name="connsiteX63" fmla="*/ 815755 w 5050135"/>
                <a:gd name="connsiteY63" fmla="*/ 1136394 h 3291310"/>
                <a:gd name="connsiteX64" fmla="*/ 815755 w 5050135"/>
                <a:gd name="connsiteY64" fmla="*/ 1084530 h 3291310"/>
                <a:gd name="connsiteX65" fmla="*/ 806325 w 5050135"/>
                <a:gd name="connsiteY65" fmla="*/ 1084530 h 3291310"/>
                <a:gd name="connsiteX66" fmla="*/ 806325 w 5050135"/>
                <a:gd name="connsiteY66" fmla="*/ 1037372 h 3291310"/>
                <a:gd name="connsiteX67" fmla="*/ 796894 w 5050135"/>
                <a:gd name="connsiteY67" fmla="*/ 1037372 h 3291310"/>
                <a:gd name="connsiteX68" fmla="*/ 796894 w 5050135"/>
                <a:gd name="connsiteY68" fmla="*/ 971364 h 3291310"/>
                <a:gd name="connsiteX69" fmla="*/ 749740 w 5050135"/>
                <a:gd name="connsiteY69" fmla="*/ 971364 h 3291310"/>
                <a:gd name="connsiteX70" fmla="*/ 749740 w 5050135"/>
                <a:gd name="connsiteY70" fmla="*/ 900631 h 3291310"/>
                <a:gd name="connsiteX71" fmla="*/ 679010 w 5050135"/>
                <a:gd name="connsiteY71" fmla="*/ 900631 h 3291310"/>
                <a:gd name="connsiteX72" fmla="*/ 679010 w 5050135"/>
                <a:gd name="connsiteY72" fmla="*/ 792178 h 3291310"/>
                <a:gd name="connsiteX73" fmla="*/ 603564 w 5050135"/>
                <a:gd name="connsiteY73" fmla="*/ 792178 h 3291310"/>
                <a:gd name="connsiteX74" fmla="*/ 603564 w 5050135"/>
                <a:gd name="connsiteY74" fmla="*/ 730879 h 3291310"/>
                <a:gd name="connsiteX75" fmla="*/ 575272 w 5050135"/>
                <a:gd name="connsiteY75" fmla="*/ 730879 h 3291310"/>
                <a:gd name="connsiteX76" fmla="*/ 575272 w 5050135"/>
                <a:gd name="connsiteY76" fmla="*/ 674294 h 3291310"/>
                <a:gd name="connsiteX77" fmla="*/ 561126 w 5050135"/>
                <a:gd name="connsiteY77" fmla="*/ 674294 h 3291310"/>
                <a:gd name="connsiteX78" fmla="*/ 561126 w 5050135"/>
                <a:gd name="connsiteY78" fmla="*/ 608280 h 3291310"/>
                <a:gd name="connsiteX79" fmla="*/ 490396 w 5050135"/>
                <a:gd name="connsiteY79" fmla="*/ 608280 h 3291310"/>
                <a:gd name="connsiteX80" fmla="*/ 490396 w 5050135"/>
                <a:gd name="connsiteY80" fmla="*/ 546980 h 3291310"/>
                <a:gd name="connsiteX81" fmla="*/ 462104 w 5050135"/>
                <a:gd name="connsiteY81" fmla="*/ 546980 h 3291310"/>
                <a:gd name="connsiteX82" fmla="*/ 462104 w 5050135"/>
                <a:gd name="connsiteY82" fmla="*/ 433812 h 3291310"/>
                <a:gd name="connsiteX83" fmla="*/ 438527 w 5050135"/>
                <a:gd name="connsiteY83" fmla="*/ 433812 h 3291310"/>
                <a:gd name="connsiteX84" fmla="*/ 438527 w 5050135"/>
                <a:gd name="connsiteY84" fmla="*/ 363082 h 3291310"/>
                <a:gd name="connsiteX85" fmla="*/ 405520 w 5050135"/>
                <a:gd name="connsiteY85" fmla="*/ 363082 h 3291310"/>
                <a:gd name="connsiteX86" fmla="*/ 405520 w 5050135"/>
                <a:gd name="connsiteY86" fmla="*/ 259344 h 3291310"/>
                <a:gd name="connsiteX87" fmla="*/ 386659 w 5050135"/>
                <a:gd name="connsiteY87" fmla="*/ 259344 h 3291310"/>
                <a:gd name="connsiteX88" fmla="*/ 386659 w 5050135"/>
                <a:gd name="connsiteY88" fmla="*/ 193329 h 3291310"/>
                <a:gd name="connsiteX89" fmla="*/ 348936 w 5050135"/>
                <a:gd name="connsiteY89" fmla="*/ 193329 h 3291310"/>
                <a:gd name="connsiteX90" fmla="*/ 348936 w 5050135"/>
                <a:gd name="connsiteY90" fmla="*/ 122599 h 3291310"/>
                <a:gd name="connsiteX91" fmla="*/ 301783 w 5050135"/>
                <a:gd name="connsiteY91" fmla="*/ 122599 h 3291310"/>
                <a:gd name="connsiteX92" fmla="*/ 301783 w 5050135"/>
                <a:gd name="connsiteY92" fmla="*/ 70730 h 3291310"/>
                <a:gd name="connsiteX93" fmla="*/ 268775 w 5050135"/>
                <a:gd name="connsiteY93" fmla="*/ 70730 h 3291310"/>
                <a:gd name="connsiteX94" fmla="*/ 268775 w 5050135"/>
                <a:gd name="connsiteY94" fmla="*/ 0 h 3291310"/>
                <a:gd name="connsiteX95" fmla="*/ 0 w 5050135"/>
                <a:gd name="connsiteY95" fmla="*/ 0 h 32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050135" h="3291310">
                  <a:moveTo>
                    <a:pt x="5050136" y="3291311"/>
                  </a:moveTo>
                  <a:lnTo>
                    <a:pt x="3578952" y="3291311"/>
                  </a:lnTo>
                  <a:lnTo>
                    <a:pt x="3578952" y="3230008"/>
                  </a:lnTo>
                  <a:lnTo>
                    <a:pt x="3031969" y="3230008"/>
                  </a:lnTo>
                  <a:lnTo>
                    <a:pt x="3031969" y="3149855"/>
                  </a:lnTo>
                  <a:lnTo>
                    <a:pt x="2772623" y="3149855"/>
                  </a:lnTo>
                  <a:lnTo>
                    <a:pt x="2772623" y="3074408"/>
                  </a:lnTo>
                  <a:lnTo>
                    <a:pt x="2508561" y="3074408"/>
                  </a:lnTo>
                  <a:lnTo>
                    <a:pt x="2508561" y="2984815"/>
                  </a:lnTo>
                  <a:lnTo>
                    <a:pt x="2423684" y="2984815"/>
                  </a:lnTo>
                  <a:lnTo>
                    <a:pt x="2423684" y="2923512"/>
                  </a:lnTo>
                  <a:lnTo>
                    <a:pt x="2239794" y="2923512"/>
                  </a:lnTo>
                  <a:lnTo>
                    <a:pt x="2239794" y="2838635"/>
                  </a:lnTo>
                  <a:lnTo>
                    <a:pt x="2037026" y="2838635"/>
                  </a:lnTo>
                  <a:lnTo>
                    <a:pt x="2037026" y="2786772"/>
                  </a:lnTo>
                  <a:lnTo>
                    <a:pt x="1919145" y="2786772"/>
                  </a:lnTo>
                  <a:lnTo>
                    <a:pt x="1919145" y="2720754"/>
                  </a:lnTo>
                  <a:lnTo>
                    <a:pt x="1843697" y="2720754"/>
                  </a:lnTo>
                  <a:lnTo>
                    <a:pt x="1843697" y="2650021"/>
                  </a:lnTo>
                  <a:lnTo>
                    <a:pt x="1787119" y="2650021"/>
                  </a:lnTo>
                  <a:lnTo>
                    <a:pt x="1787119" y="2579298"/>
                  </a:lnTo>
                  <a:lnTo>
                    <a:pt x="1754105" y="2579298"/>
                  </a:lnTo>
                  <a:lnTo>
                    <a:pt x="1754105" y="2489706"/>
                  </a:lnTo>
                  <a:lnTo>
                    <a:pt x="1546632" y="2489706"/>
                  </a:lnTo>
                  <a:lnTo>
                    <a:pt x="1546632" y="2447262"/>
                  </a:lnTo>
                  <a:lnTo>
                    <a:pt x="1499483" y="2447262"/>
                  </a:lnTo>
                  <a:lnTo>
                    <a:pt x="1499483" y="2371815"/>
                  </a:lnTo>
                  <a:lnTo>
                    <a:pt x="1433465" y="2371815"/>
                  </a:lnTo>
                  <a:lnTo>
                    <a:pt x="1433465" y="2310522"/>
                  </a:lnTo>
                  <a:lnTo>
                    <a:pt x="1386316" y="2310522"/>
                  </a:lnTo>
                  <a:lnTo>
                    <a:pt x="1386316" y="2258648"/>
                  </a:lnTo>
                  <a:lnTo>
                    <a:pt x="1362732" y="2258648"/>
                  </a:lnTo>
                  <a:lnTo>
                    <a:pt x="1362732" y="2202070"/>
                  </a:lnTo>
                  <a:lnTo>
                    <a:pt x="1343873" y="2202070"/>
                  </a:lnTo>
                  <a:lnTo>
                    <a:pt x="1343873" y="2131337"/>
                  </a:lnTo>
                  <a:lnTo>
                    <a:pt x="1292009" y="2131337"/>
                  </a:lnTo>
                  <a:lnTo>
                    <a:pt x="1292009" y="2070034"/>
                  </a:lnTo>
                  <a:lnTo>
                    <a:pt x="1150544" y="2070034"/>
                  </a:lnTo>
                  <a:lnTo>
                    <a:pt x="1150544" y="2008741"/>
                  </a:lnTo>
                  <a:lnTo>
                    <a:pt x="1075096" y="2008741"/>
                  </a:lnTo>
                  <a:lnTo>
                    <a:pt x="1075096" y="1942723"/>
                  </a:lnTo>
                  <a:lnTo>
                    <a:pt x="1060952" y="1942723"/>
                  </a:lnTo>
                  <a:lnTo>
                    <a:pt x="1060952" y="1905004"/>
                  </a:lnTo>
                  <a:lnTo>
                    <a:pt x="1023233" y="1905004"/>
                  </a:lnTo>
                  <a:lnTo>
                    <a:pt x="1023233" y="1853131"/>
                  </a:lnTo>
                  <a:lnTo>
                    <a:pt x="999658" y="1853131"/>
                  </a:lnTo>
                  <a:lnTo>
                    <a:pt x="999658" y="1758824"/>
                  </a:lnTo>
                  <a:lnTo>
                    <a:pt x="990219" y="1758824"/>
                  </a:lnTo>
                  <a:lnTo>
                    <a:pt x="990219" y="1692806"/>
                  </a:lnTo>
                  <a:lnTo>
                    <a:pt x="961930" y="1692806"/>
                  </a:lnTo>
                  <a:lnTo>
                    <a:pt x="961930" y="1626798"/>
                  </a:lnTo>
                  <a:lnTo>
                    <a:pt x="957215" y="1626798"/>
                  </a:lnTo>
                  <a:lnTo>
                    <a:pt x="957215" y="1589069"/>
                  </a:lnTo>
                  <a:lnTo>
                    <a:pt x="933639" y="1589069"/>
                  </a:lnTo>
                  <a:lnTo>
                    <a:pt x="933639" y="1518346"/>
                  </a:lnTo>
                  <a:lnTo>
                    <a:pt x="895916" y="1518346"/>
                  </a:lnTo>
                  <a:lnTo>
                    <a:pt x="895916" y="1400455"/>
                  </a:lnTo>
                  <a:lnTo>
                    <a:pt x="881770" y="1400455"/>
                  </a:lnTo>
                  <a:lnTo>
                    <a:pt x="881770" y="1282574"/>
                  </a:lnTo>
                  <a:lnTo>
                    <a:pt x="858193" y="1282574"/>
                  </a:lnTo>
                  <a:lnTo>
                    <a:pt x="858193" y="1216556"/>
                  </a:lnTo>
                  <a:lnTo>
                    <a:pt x="839332" y="1216556"/>
                  </a:lnTo>
                  <a:lnTo>
                    <a:pt x="839332" y="1136394"/>
                  </a:lnTo>
                  <a:lnTo>
                    <a:pt x="815755" y="1136394"/>
                  </a:lnTo>
                  <a:lnTo>
                    <a:pt x="815755" y="1084530"/>
                  </a:lnTo>
                  <a:lnTo>
                    <a:pt x="806325" y="1084530"/>
                  </a:lnTo>
                  <a:lnTo>
                    <a:pt x="806325" y="1037372"/>
                  </a:lnTo>
                  <a:lnTo>
                    <a:pt x="796894" y="1037372"/>
                  </a:lnTo>
                  <a:lnTo>
                    <a:pt x="796894" y="971364"/>
                  </a:lnTo>
                  <a:lnTo>
                    <a:pt x="749740" y="971364"/>
                  </a:lnTo>
                  <a:lnTo>
                    <a:pt x="749740" y="900631"/>
                  </a:lnTo>
                  <a:lnTo>
                    <a:pt x="679010" y="900631"/>
                  </a:lnTo>
                  <a:lnTo>
                    <a:pt x="679010" y="792178"/>
                  </a:lnTo>
                  <a:lnTo>
                    <a:pt x="603564" y="792178"/>
                  </a:lnTo>
                  <a:lnTo>
                    <a:pt x="603564" y="730879"/>
                  </a:lnTo>
                  <a:lnTo>
                    <a:pt x="575272" y="730879"/>
                  </a:lnTo>
                  <a:lnTo>
                    <a:pt x="575272" y="674294"/>
                  </a:lnTo>
                  <a:lnTo>
                    <a:pt x="561126" y="674294"/>
                  </a:lnTo>
                  <a:lnTo>
                    <a:pt x="561126" y="608280"/>
                  </a:lnTo>
                  <a:lnTo>
                    <a:pt x="490396" y="608280"/>
                  </a:lnTo>
                  <a:lnTo>
                    <a:pt x="490396" y="546980"/>
                  </a:lnTo>
                  <a:lnTo>
                    <a:pt x="462104" y="546980"/>
                  </a:lnTo>
                  <a:lnTo>
                    <a:pt x="462104" y="433812"/>
                  </a:lnTo>
                  <a:lnTo>
                    <a:pt x="438527" y="433812"/>
                  </a:lnTo>
                  <a:lnTo>
                    <a:pt x="438527" y="363082"/>
                  </a:lnTo>
                  <a:lnTo>
                    <a:pt x="405520" y="363082"/>
                  </a:lnTo>
                  <a:lnTo>
                    <a:pt x="405520" y="259344"/>
                  </a:lnTo>
                  <a:lnTo>
                    <a:pt x="386659" y="259344"/>
                  </a:lnTo>
                  <a:lnTo>
                    <a:pt x="386659" y="193329"/>
                  </a:lnTo>
                  <a:lnTo>
                    <a:pt x="348936" y="193329"/>
                  </a:lnTo>
                  <a:lnTo>
                    <a:pt x="348936" y="122599"/>
                  </a:lnTo>
                  <a:lnTo>
                    <a:pt x="301783" y="122599"/>
                  </a:lnTo>
                  <a:lnTo>
                    <a:pt x="301783" y="70730"/>
                  </a:lnTo>
                  <a:lnTo>
                    <a:pt x="268775" y="70730"/>
                  </a:lnTo>
                  <a:lnTo>
                    <a:pt x="268775" y="0"/>
                  </a:lnTo>
                  <a:lnTo>
                    <a:pt x="0" y="0"/>
                  </a:lnTo>
                </a:path>
              </a:pathLst>
            </a:custGeom>
            <a:noFill/>
            <a:ln w="19050" cap="flat">
              <a:solidFill>
                <a:srgbClr val="B60D27"/>
              </a:solidFill>
              <a:prstDash val="solid"/>
              <a:miter/>
            </a:ln>
          </p:spPr>
          <p:txBody>
            <a:bodyPr rtlCol="0" anchor="ctr"/>
            <a:lstStyle/>
            <a:p>
              <a:endParaRPr lang="en-GB"/>
            </a:p>
          </p:txBody>
        </p:sp>
        <p:sp>
          <p:nvSpPr>
            <p:cNvPr id="133" name="Freeform: Shape 252">
              <a:extLst>
                <a:ext uri="{FF2B5EF4-FFF2-40B4-BE49-F238E27FC236}">
                  <a16:creationId xmlns:a16="http://schemas.microsoft.com/office/drawing/2014/main" id="{22E228FA-A1FE-06C5-E648-81263A9D02F2}"/>
                </a:ext>
              </a:extLst>
            </p:cNvPr>
            <p:cNvSpPr/>
            <p:nvPr/>
          </p:nvSpPr>
          <p:spPr>
            <a:xfrm>
              <a:off x="4543939" y="3661524"/>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rgbClr val="B60D27"/>
              </a:solidFill>
              <a:prstDash val="solid"/>
              <a:miter/>
            </a:ln>
          </p:spPr>
          <p:txBody>
            <a:bodyPr rtlCol="0" anchor="ctr"/>
            <a:lstStyle/>
            <a:p>
              <a:endParaRPr lang="en-GB"/>
            </a:p>
          </p:txBody>
        </p:sp>
        <p:sp>
          <p:nvSpPr>
            <p:cNvPr id="134" name="Freeform: Shape 253">
              <a:extLst>
                <a:ext uri="{FF2B5EF4-FFF2-40B4-BE49-F238E27FC236}">
                  <a16:creationId xmlns:a16="http://schemas.microsoft.com/office/drawing/2014/main" id="{AC465CBF-085C-B94A-FB00-5D3836F2D106}"/>
                </a:ext>
              </a:extLst>
            </p:cNvPr>
            <p:cNvSpPr/>
            <p:nvPr/>
          </p:nvSpPr>
          <p:spPr>
            <a:xfrm>
              <a:off x="7967357" y="502382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p>
          </p:txBody>
        </p:sp>
        <p:sp>
          <p:nvSpPr>
            <p:cNvPr id="135" name="Freeform: Shape 254">
              <a:extLst>
                <a:ext uri="{FF2B5EF4-FFF2-40B4-BE49-F238E27FC236}">
                  <a16:creationId xmlns:a16="http://schemas.microsoft.com/office/drawing/2014/main" id="{991964A0-EB7E-0992-CBFE-2C291ABC1660}"/>
                </a:ext>
              </a:extLst>
            </p:cNvPr>
            <p:cNvSpPr/>
            <p:nvPr/>
          </p:nvSpPr>
          <p:spPr>
            <a:xfrm>
              <a:off x="8596007" y="502382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p>
          </p:txBody>
        </p:sp>
      </p:grpSp>
      <p:cxnSp>
        <p:nvCxnSpPr>
          <p:cNvPr id="136" name="Straight Connector 135">
            <a:extLst>
              <a:ext uri="{FF2B5EF4-FFF2-40B4-BE49-F238E27FC236}">
                <a16:creationId xmlns:a16="http://schemas.microsoft.com/office/drawing/2014/main" id="{F0BAD824-CA1C-6721-D0D0-22F06EBF2141}"/>
              </a:ext>
            </a:extLst>
          </p:cNvPr>
          <p:cNvCxnSpPr>
            <a:cxnSpLocks/>
          </p:cNvCxnSpPr>
          <p:nvPr/>
        </p:nvCxnSpPr>
        <p:spPr>
          <a:xfrm>
            <a:off x="383563" y="5831693"/>
            <a:ext cx="216000" cy="0"/>
          </a:xfrm>
          <a:prstGeom prst="line">
            <a:avLst/>
          </a:prstGeom>
          <a:noFill/>
          <a:ln w="19050" cap="flat">
            <a:solidFill>
              <a:schemeClr val="accent2"/>
            </a:solidFill>
            <a:prstDash val="solid"/>
            <a:miter/>
          </a:ln>
        </p:spPr>
      </p:cxnSp>
      <p:cxnSp>
        <p:nvCxnSpPr>
          <p:cNvPr id="137" name="Straight Connector 136">
            <a:extLst>
              <a:ext uri="{FF2B5EF4-FFF2-40B4-BE49-F238E27FC236}">
                <a16:creationId xmlns:a16="http://schemas.microsoft.com/office/drawing/2014/main" id="{96072972-6FFF-2E77-5B71-937181949F14}"/>
              </a:ext>
            </a:extLst>
          </p:cNvPr>
          <p:cNvCxnSpPr>
            <a:cxnSpLocks/>
          </p:cNvCxnSpPr>
          <p:nvPr/>
        </p:nvCxnSpPr>
        <p:spPr>
          <a:xfrm>
            <a:off x="383563" y="6113300"/>
            <a:ext cx="216000" cy="0"/>
          </a:xfrm>
          <a:prstGeom prst="line">
            <a:avLst/>
          </a:prstGeom>
          <a:noFill/>
          <a:ln w="19050" cap="flat">
            <a:solidFill>
              <a:srgbClr val="B60D27"/>
            </a:solidFill>
            <a:prstDash val="solid"/>
            <a:miter/>
          </a:ln>
        </p:spPr>
      </p:cxnSp>
      <p:sp>
        <p:nvSpPr>
          <p:cNvPr id="138" name="TextBox 137">
            <a:extLst>
              <a:ext uri="{FF2B5EF4-FFF2-40B4-BE49-F238E27FC236}">
                <a16:creationId xmlns:a16="http://schemas.microsoft.com/office/drawing/2014/main" id="{F1E34C28-8888-83C5-B46F-BF6E21BB7F60}"/>
              </a:ext>
            </a:extLst>
          </p:cNvPr>
          <p:cNvSpPr txBox="1"/>
          <p:nvPr/>
        </p:nvSpPr>
        <p:spPr>
          <a:xfrm>
            <a:off x="11836312" y="5979166"/>
            <a:ext cx="166500"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graphicFrame>
        <p:nvGraphicFramePr>
          <p:cNvPr id="139" name="Table 167">
            <a:extLst>
              <a:ext uri="{FF2B5EF4-FFF2-40B4-BE49-F238E27FC236}">
                <a16:creationId xmlns:a16="http://schemas.microsoft.com/office/drawing/2014/main" id="{07FEC629-72A6-DF49-1A80-669DCC33F04C}"/>
              </a:ext>
            </a:extLst>
          </p:cNvPr>
          <p:cNvGraphicFramePr>
            <a:graphicFrameLocks noGrp="1"/>
          </p:cNvGraphicFramePr>
          <p:nvPr>
            <p:extLst>
              <p:ext uri="{D42A27DB-BD31-4B8C-83A1-F6EECF244321}">
                <p14:modId xmlns:p14="http://schemas.microsoft.com/office/powerpoint/2010/main" val="2693931391"/>
              </p:ext>
            </p:extLst>
          </p:nvPr>
        </p:nvGraphicFramePr>
        <p:xfrm>
          <a:off x="8236289" y="1864521"/>
          <a:ext cx="3693419" cy="828040"/>
        </p:xfrm>
        <a:graphic>
          <a:graphicData uri="http://schemas.openxmlformats.org/drawingml/2006/table">
            <a:tbl>
              <a:tblPr firstRow="1" bandRow="1">
                <a:tableStyleId>{9D7B26C5-4107-4FEC-AEDC-1716B250A1EF}</a:tableStyleId>
              </a:tblPr>
              <a:tblGrid>
                <a:gridCol w="1361699">
                  <a:extLst>
                    <a:ext uri="{9D8B030D-6E8A-4147-A177-3AD203B41FA5}">
                      <a16:colId xmlns:a16="http://schemas.microsoft.com/office/drawing/2014/main" val="2638624791"/>
                    </a:ext>
                  </a:extLst>
                </a:gridCol>
                <a:gridCol w="1120140">
                  <a:extLst>
                    <a:ext uri="{9D8B030D-6E8A-4147-A177-3AD203B41FA5}">
                      <a16:colId xmlns:a16="http://schemas.microsoft.com/office/drawing/2014/main" val="563734765"/>
                    </a:ext>
                  </a:extLst>
                </a:gridCol>
                <a:gridCol w="1211580">
                  <a:extLst>
                    <a:ext uri="{9D8B030D-6E8A-4147-A177-3AD203B41FA5}">
                      <a16:colId xmlns:a16="http://schemas.microsoft.com/office/drawing/2014/main" val="3804306836"/>
                    </a:ext>
                  </a:extLst>
                </a:gridCol>
              </a:tblGrid>
              <a:tr h="370840">
                <a:tc>
                  <a:txBody>
                    <a:bodyPr/>
                    <a:lstStyle/>
                    <a:p>
                      <a:pPr algn="l" rtl="0"/>
                      <a:endParaRPr lang="en-GB" sz="1200" dirty="0"/>
                    </a:p>
                  </a:txBody>
                  <a:tcPr/>
                </a:tc>
                <a:tc>
                  <a:txBody>
                    <a:bodyPr/>
                    <a:lstStyle/>
                    <a:p>
                      <a:pPr algn="ctr"/>
                      <a:r>
                        <a:rPr lang="ja-JP" sz="1200"/>
                        <a:t>併用(n=30)</a:t>
                      </a:r>
                    </a:p>
                  </a:txBody>
                  <a:tcPr/>
                </a:tc>
                <a:tc>
                  <a:txBody>
                    <a:bodyPr/>
                    <a:lstStyle/>
                    <a:p>
                      <a:pPr algn="ctr"/>
                      <a:r>
                        <a:rPr lang="ja-JP" sz="1200"/>
                        <a:t>連続的(n=60)</a:t>
                      </a:r>
                    </a:p>
                  </a:txBody>
                  <a:tcPr/>
                </a:tc>
                <a:extLst>
                  <a:ext uri="{0D108BD9-81ED-4DB2-BD59-A6C34878D82A}">
                    <a16:rowId xmlns:a16="http://schemas.microsoft.com/office/drawing/2014/main" val="2457426078"/>
                  </a:ext>
                </a:extLst>
              </a:tr>
              <a:tr h="370840">
                <a:tc>
                  <a:txBody>
                    <a:bodyPr/>
                    <a:lstStyle/>
                    <a:p>
                      <a:pPr algn="l"/>
                      <a:r>
                        <a:rPr lang="ja-JP" sz="1200"/>
                        <a:t>mOS、月数(95%CI)</a:t>
                      </a:r>
                    </a:p>
                  </a:txBody>
                  <a:tcPr>
                    <a:noFill/>
                  </a:tcPr>
                </a:tc>
                <a:tc>
                  <a:txBody>
                    <a:bodyPr/>
                    <a:lstStyle/>
                    <a:p>
                      <a:pPr algn="ctr"/>
                      <a:r>
                        <a:rPr lang="ja-JP" sz="1200" dirty="0"/>
                        <a:t>10.12
(6.60、NR)</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7.85
(6.44、12.25)</a:t>
                      </a:r>
                    </a:p>
                  </a:txBody>
                  <a:tcPr>
                    <a:noFill/>
                  </a:tcPr>
                </a:tc>
                <a:extLst>
                  <a:ext uri="{0D108BD9-81ED-4DB2-BD59-A6C34878D82A}">
                    <a16:rowId xmlns:a16="http://schemas.microsoft.com/office/drawing/2014/main" val="2029908936"/>
                  </a:ext>
                </a:extLst>
              </a:tr>
            </a:tbl>
          </a:graphicData>
        </a:graphic>
      </p:graphicFrame>
      <p:grpSp>
        <p:nvGrpSpPr>
          <p:cNvPr id="140" name="Group 139">
            <a:extLst>
              <a:ext uri="{FF2B5EF4-FFF2-40B4-BE49-F238E27FC236}">
                <a16:creationId xmlns:a16="http://schemas.microsoft.com/office/drawing/2014/main" id="{A96A46D2-1432-3A2E-DF9C-3EF0A5ED18E5}"/>
              </a:ext>
            </a:extLst>
          </p:cNvPr>
          <p:cNvGrpSpPr/>
          <p:nvPr/>
        </p:nvGrpSpPr>
        <p:grpSpPr>
          <a:xfrm>
            <a:off x="7150584" y="2244818"/>
            <a:ext cx="4685727" cy="1829140"/>
            <a:chOff x="6976920" y="2333306"/>
            <a:chExt cx="4685727" cy="1829140"/>
          </a:xfrm>
        </p:grpSpPr>
        <p:sp>
          <p:nvSpPr>
            <p:cNvPr id="141" name="Freeform: Shape 265">
              <a:extLst>
                <a:ext uri="{FF2B5EF4-FFF2-40B4-BE49-F238E27FC236}">
                  <a16:creationId xmlns:a16="http://schemas.microsoft.com/office/drawing/2014/main" id="{083EA66F-FA38-09E8-9C95-2A78EC24FDFB}"/>
                </a:ext>
              </a:extLst>
            </p:cNvPr>
            <p:cNvSpPr/>
            <p:nvPr/>
          </p:nvSpPr>
          <p:spPr>
            <a:xfrm>
              <a:off x="6976920" y="2333306"/>
              <a:ext cx="4685727" cy="1783802"/>
            </a:xfrm>
            <a:custGeom>
              <a:avLst/>
              <a:gdLst>
                <a:gd name="connsiteX0" fmla="*/ 5864828 w 5864828"/>
                <a:gd name="connsiteY0" fmla="*/ 2222497 h 2222496"/>
                <a:gd name="connsiteX1" fmla="*/ 4084691 w 5864828"/>
                <a:gd name="connsiteY1" fmla="*/ 2222497 h 2222496"/>
                <a:gd name="connsiteX2" fmla="*/ 4084691 w 5864828"/>
                <a:gd name="connsiteY2" fmla="*/ 2061963 h 2222496"/>
                <a:gd name="connsiteX3" fmla="*/ 3735086 w 5864828"/>
                <a:gd name="connsiteY3" fmla="*/ 2061963 h 2222496"/>
                <a:gd name="connsiteX4" fmla="*/ 3735086 w 5864828"/>
                <a:gd name="connsiteY4" fmla="*/ 1915706 h 2222496"/>
                <a:gd name="connsiteX5" fmla="*/ 3303423 w 5864828"/>
                <a:gd name="connsiteY5" fmla="*/ 1915706 h 2222496"/>
                <a:gd name="connsiteX6" fmla="*/ 3303423 w 5864828"/>
                <a:gd name="connsiteY6" fmla="*/ 1776574 h 2222496"/>
                <a:gd name="connsiteX7" fmla="*/ 2525735 w 5864828"/>
                <a:gd name="connsiteY7" fmla="*/ 1776574 h 2222496"/>
                <a:gd name="connsiteX8" fmla="*/ 2525735 w 5864828"/>
                <a:gd name="connsiteY8" fmla="*/ 1669552 h 2222496"/>
                <a:gd name="connsiteX9" fmla="*/ 2461517 w 5864828"/>
                <a:gd name="connsiteY9" fmla="*/ 1669552 h 2222496"/>
                <a:gd name="connsiteX10" fmla="*/ 2461517 w 5864828"/>
                <a:gd name="connsiteY10" fmla="*/ 1430531 h 2222496"/>
                <a:gd name="connsiteX11" fmla="*/ 2372335 w 5864828"/>
                <a:gd name="connsiteY11" fmla="*/ 1430531 h 2222496"/>
                <a:gd name="connsiteX12" fmla="*/ 2372335 w 5864828"/>
                <a:gd name="connsiteY12" fmla="*/ 1302106 h 2222496"/>
                <a:gd name="connsiteX13" fmla="*/ 2247472 w 5864828"/>
                <a:gd name="connsiteY13" fmla="*/ 1302106 h 2222496"/>
                <a:gd name="connsiteX14" fmla="*/ 2247472 w 5864828"/>
                <a:gd name="connsiteY14" fmla="*/ 1184386 h 2222496"/>
                <a:gd name="connsiteX15" fmla="*/ 1673114 w 5864828"/>
                <a:gd name="connsiteY15" fmla="*/ 1184386 h 2222496"/>
                <a:gd name="connsiteX16" fmla="*/ 1673114 w 5864828"/>
                <a:gd name="connsiteY16" fmla="*/ 1055951 h 2222496"/>
                <a:gd name="connsiteX17" fmla="*/ 1633880 w 5864828"/>
                <a:gd name="connsiteY17" fmla="*/ 1055951 h 2222496"/>
                <a:gd name="connsiteX18" fmla="*/ 1633880 w 5864828"/>
                <a:gd name="connsiteY18" fmla="*/ 941798 h 2222496"/>
                <a:gd name="connsiteX19" fmla="*/ 1616040 w 5864828"/>
                <a:gd name="connsiteY19" fmla="*/ 941798 h 2222496"/>
                <a:gd name="connsiteX20" fmla="*/ 1616040 w 5864828"/>
                <a:gd name="connsiteY20" fmla="*/ 820505 h 2222496"/>
                <a:gd name="connsiteX21" fmla="*/ 1377020 w 5864828"/>
                <a:gd name="connsiteY21" fmla="*/ 820505 h 2222496"/>
                <a:gd name="connsiteX22" fmla="*/ 1377020 w 5864828"/>
                <a:gd name="connsiteY22" fmla="*/ 706348 h 2222496"/>
                <a:gd name="connsiteX23" fmla="*/ 1245032 w 5864828"/>
                <a:gd name="connsiteY23" fmla="*/ 706348 h 2222496"/>
                <a:gd name="connsiteX24" fmla="*/ 1245032 w 5864828"/>
                <a:gd name="connsiteY24" fmla="*/ 588623 h 2222496"/>
                <a:gd name="connsiteX25" fmla="*/ 856179 w 5864828"/>
                <a:gd name="connsiteY25" fmla="*/ 588623 h 2222496"/>
                <a:gd name="connsiteX26" fmla="*/ 856179 w 5864828"/>
                <a:gd name="connsiteY26" fmla="*/ 478034 h 2222496"/>
                <a:gd name="connsiteX27" fmla="*/ 577922 w 5864828"/>
                <a:gd name="connsiteY27" fmla="*/ 478034 h 2222496"/>
                <a:gd name="connsiteX28" fmla="*/ 577922 w 5864828"/>
                <a:gd name="connsiteY28" fmla="*/ 342472 h 2222496"/>
                <a:gd name="connsiteX29" fmla="*/ 517275 w 5864828"/>
                <a:gd name="connsiteY29" fmla="*/ 342472 h 2222496"/>
                <a:gd name="connsiteX30" fmla="*/ 517275 w 5864828"/>
                <a:gd name="connsiteY30" fmla="*/ 221180 h 2222496"/>
                <a:gd name="connsiteX31" fmla="*/ 431657 w 5864828"/>
                <a:gd name="connsiteY31" fmla="*/ 221180 h 2222496"/>
                <a:gd name="connsiteX32" fmla="*/ 431657 w 5864828"/>
                <a:gd name="connsiteY32" fmla="*/ 124859 h 2222496"/>
                <a:gd name="connsiteX33" fmla="*/ 185506 w 5864828"/>
                <a:gd name="connsiteY33" fmla="*/ 124859 h 2222496"/>
                <a:gd name="connsiteX34" fmla="*/ 185506 w 5864828"/>
                <a:gd name="connsiteY34" fmla="*/ 0 h 2222496"/>
                <a:gd name="connsiteX35" fmla="*/ 0 w 5864828"/>
                <a:gd name="connsiteY35" fmla="*/ 0 h 222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64828" h="2222496">
                  <a:moveTo>
                    <a:pt x="5864828" y="2222497"/>
                  </a:moveTo>
                  <a:lnTo>
                    <a:pt x="4084691" y="2222497"/>
                  </a:lnTo>
                  <a:lnTo>
                    <a:pt x="4084691" y="2061963"/>
                  </a:lnTo>
                  <a:lnTo>
                    <a:pt x="3735086" y="2061963"/>
                  </a:lnTo>
                  <a:lnTo>
                    <a:pt x="3735086" y="1915706"/>
                  </a:lnTo>
                  <a:lnTo>
                    <a:pt x="3303423" y="1915706"/>
                  </a:lnTo>
                  <a:lnTo>
                    <a:pt x="3303423" y="1776574"/>
                  </a:lnTo>
                  <a:lnTo>
                    <a:pt x="2525735" y="1776574"/>
                  </a:lnTo>
                  <a:lnTo>
                    <a:pt x="2525735" y="1669552"/>
                  </a:lnTo>
                  <a:lnTo>
                    <a:pt x="2461517" y="1669552"/>
                  </a:lnTo>
                  <a:lnTo>
                    <a:pt x="2461517" y="1430531"/>
                  </a:lnTo>
                  <a:lnTo>
                    <a:pt x="2372335" y="1430531"/>
                  </a:lnTo>
                  <a:lnTo>
                    <a:pt x="2372335" y="1302106"/>
                  </a:lnTo>
                  <a:lnTo>
                    <a:pt x="2247472" y="1302106"/>
                  </a:lnTo>
                  <a:lnTo>
                    <a:pt x="2247472" y="1184386"/>
                  </a:lnTo>
                  <a:lnTo>
                    <a:pt x="1673114" y="1184386"/>
                  </a:lnTo>
                  <a:lnTo>
                    <a:pt x="1673114" y="1055951"/>
                  </a:lnTo>
                  <a:lnTo>
                    <a:pt x="1633880" y="1055951"/>
                  </a:lnTo>
                  <a:lnTo>
                    <a:pt x="1633880" y="941798"/>
                  </a:lnTo>
                  <a:lnTo>
                    <a:pt x="1616040" y="941798"/>
                  </a:lnTo>
                  <a:lnTo>
                    <a:pt x="1616040" y="820505"/>
                  </a:lnTo>
                  <a:lnTo>
                    <a:pt x="1377020" y="820505"/>
                  </a:lnTo>
                  <a:lnTo>
                    <a:pt x="1377020" y="706348"/>
                  </a:lnTo>
                  <a:lnTo>
                    <a:pt x="1245032" y="706348"/>
                  </a:lnTo>
                  <a:lnTo>
                    <a:pt x="1245032" y="588623"/>
                  </a:lnTo>
                  <a:lnTo>
                    <a:pt x="856179" y="588623"/>
                  </a:lnTo>
                  <a:lnTo>
                    <a:pt x="856179" y="478034"/>
                  </a:lnTo>
                  <a:lnTo>
                    <a:pt x="577922" y="478034"/>
                  </a:lnTo>
                  <a:lnTo>
                    <a:pt x="577922" y="342472"/>
                  </a:lnTo>
                  <a:lnTo>
                    <a:pt x="517275" y="342472"/>
                  </a:lnTo>
                  <a:lnTo>
                    <a:pt x="517275" y="221180"/>
                  </a:lnTo>
                  <a:lnTo>
                    <a:pt x="431657" y="221180"/>
                  </a:lnTo>
                  <a:lnTo>
                    <a:pt x="431657" y="124859"/>
                  </a:lnTo>
                  <a:lnTo>
                    <a:pt x="185506" y="124859"/>
                  </a:lnTo>
                  <a:lnTo>
                    <a:pt x="185506" y="0"/>
                  </a:lnTo>
                  <a:lnTo>
                    <a:pt x="0" y="0"/>
                  </a:lnTo>
                </a:path>
              </a:pathLst>
            </a:custGeom>
            <a:noFill/>
            <a:ln w="19050" cap="flat">
              <a:solidFill>
                <a:schemeClr val="accent2"/>
              </a:solidFill>
              <a:prstDash val="solid"/>
              <a:miter/>
            </a:ln>
          </p:spPr>
          <p:txBody>
            <a:bodyPr rtlCol="0" anchor="ctr"/>
            <a:lstStyle/>
            <a:p>
              <a:endParaRPr lang="en-GB"/>
            </a:p>
          </p:txBody>
        </p:sp>
        <p:sp>
          <p:nvSpPr>
            <p:cNvPr id="142" name="Freeform: Shape 266">
              <a:extLst>
                <a:ext uri="{FF2B5EF4-FFF2-40B4-BE49-F238E27FC236}">
                  <a16:creationId xmlns:a16="http://schemas.microsoft.com/office/drawing/2014/main" id="{9EECF975-F638-CAD4-114D-25C95B8DC660}"/>
                </a:ext>
              </a:extLst>
            </p:cNvPr>
            <p:cNvSpPr/>
            <p:nvPr/>
          </p:nvSpPr>
          <p:spPr>
            <a:xfrm>
              <a:off x="7363349" y="2476657"/>
              <a:ext cx="7610" cy="86682"/>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143" name="Freeform: Shape 267">
              <a:extLst>
                <a:ext uri="{FF2B5EF4-FFF2-40B4-BE49-F238E27FC236}">
                  <a16:creationId xmlns:a16="http://schemas.microsoft.com/office/drawing/2014/main" id="{70705C00-B7E1-358C-7DF3-00C7AC6BD6EC}"/>
                </a:ext>
              </a:extLst>
            </p:cNvPr>
            <p:cNvSpPr/>
            <p:nvPr/>
          </p:nvSpPr>
          <p:spPr>
            <a:xfrm>
              <a:off x="9357179" y="3715133"/>
              <a:ext cx="7610" cy="86685"/>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4" name="Freeform: Shape 268">
              <a:extLst>
                <a:ext uri="{FF2B5EF4-FFF2-40B4-BE49-F238E27FC236}">
                  <a16:creationId xmlns:a16="http://schemas.microsoft.com/office/drawing/2014/main" id="{255048B5-B6FE-ABFE-A053-0F96A79487C2}"/>
                </a:ext>
              </a:extLst>
            </p:cNvPr>
            <p:cNvSpPr/>
            <p:nvPr/>
          </p:nvSpPr>
          <p:spPr>
            <a:xfrm>
              <a:off x="9889889" y="3826643"/>
              <a:ext cx="7610" cy="86685"/>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5" name="Freeform: Shape 269">
              <a:extLst>
                <a:ext uri="{FF2B5EF4-FFF2-40B4-BE49-F238E27FC236}">
                  <a16:creationId xmlns:a16="http://schemas.microsoft.com/office/drawing/2014/main" id="{3B66C02C-CECB-D219-B254-1107BA0AAB32}"/>
                </a:ext>
              </a:extLst>
            </p:cNvPr>
            <p:cNvSpPr/>
            <p:nvPr/>
          </p:nvSpPr>
          <p:spPr>
            <a:xfrm>
              <a:off x="9920329" y="3826643"/>
              <a:ext cx="7610" cy="86685"/>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6" name="Freeform: Shape 270">
              <a:extLst>
                <a:ext uri="{FF2B5EF4-FFF2-40B4-BE49-F238E27FC236}">
                  <a16:creationId xmlns:a16="http://schemas.microsoft.com/office/drawing/2014/main" id="{D3EA33DC-2575-070D-458E-E4F451E0154B}"/>
                </a:ext>
              </a:extLst>
            </p:cNvPr>
            <p:cNvSpPr/>
            <p:nvPr/>
          </p:nvSpPr>
          <p:spPr>
            <a:xfrm>
              <a:off x="10331271"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47" name="Freeform: Shape 271">
              <a:extLst>
                <a:ext uri="{FF2B5EF4-FFF2-40B4-BE49-F238E27FC236}">
                  <a16:creationId xmlns:a16="http://schemas.microsoft.com/office/drawing/2014/main" id="{B35D5651-D931-0F73-FB46-D0FA12C71B97}"/>
                </a:ext>
              </a:extLst>
            </p:cNvPr>
            <p:cNvSpPr/>
            <p:nvPr/>
          </p:nvSpPr>
          <p:spPr>
            <a:xfrm>
              <a:off x="10376931"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48" name="Freeform: Shape 272">
              <a:extLst>
                <a:ext uri="{FF2B5EF4-FFF2-40B4-BE49-F238E27FC236}">
                  <a16:creationId xmlns:a16="http://schemas.microsoft.com/office/drawing/2014/main" id="{551441FE-6777-D5E8-D266-88204948A4D1}"/>
                </a:ext>
              </a:extLst>
            </p:cNvPr>
            <p:cNvSpPr/>
            <p:nvPr/>
          </p:nvSpPr>
          <p:spPr>
            <a:xfrm>
              <a:off x="10605232"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49" name="Freeform: Shape 273">
              <a:extLst>
                <a:ext uri="{FF2B5EF4-FFF2-40B4-BE49-F238E27FC236}">
                  <a16:creationId xmlns:a16="http://schemas.microsoft.com/office/drawing/2014/main" id="{5059142B-9E8F-0A22-F4C8-46FC2FE5881B}"/>
                </a:ext>
              </a:extLst>
            </p:cNvPr>
            <p:cNvSpPr/>
            <p:nvPr/>
          </p:nvSpPr>
          <p:spPr>
            <a:xfrm>
              <a:off x="10742213"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50" name="Freeform: Shape 274">
              <a:extLst>
                <a:ext uri="{FF2B5EF4-FFF2-40B4-BE49-F238E27FC236}">
                  <a16:creationId xmlns:a16="http://schemas.microsoft.com/office/drawing/2014/main" id="{65A4485E-10E5-32E7-C7EF-1D631468866C}"/>
                </a:ext>
              </a:extLst>
            </p:cNvPr>
            <p:cNvSpPr/>
            <p:nvPr/>
          </p:nvSpPr>
          <p:spPr>
            <a:xfrm>
              <a:off x="11077063"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51" name="Freeform: Shape 275">
              <a:extLst>
                <a:ext uri="{FF2B5EF4-FFF2-40B4-BE49-F238E27FC236}">
                  <a16:creationId xmlns:a16="http://schemas.microsoft.com/office/drawing/2014/main" id="{1B721AF1-E90D-8B56-FDBC-944A8820F2DF}"/>
                </a:ext>
              </a:extLst>
            </p:cNvPr>
            <p:cNvSpPr/>
            <p:nvPr/>
          </p:nvSpPr>
          <p:spPr>
            <a:xfrm>
              <a:off x="11168383"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52" name="Freeform: Shape 276">
              <a:extLst>
                <a:ext uri="{FF2B5EF4-FFF2-40B4-BE49-F238E27FC236}">
                  <a16:creationId xmlns:a16="http://schemas.microsoft.com/office/drawing/2014/main" id="{D4AD9D01-3E0A-1F00-BC45-EC8A1E967996}"/>
                </a:ext>
              </a:extLst>
            </p:cNvPr>
            <p:cNvSpPr/>
            <p:nvPr/>
          </p:nvSpPr>
          <p:spPr>
            <a:xfrm>
              <a:off x="11518445"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53" name="Freeform: Shape 277">
              <a:extLst>
                <a:ext uri="{FF2B5EF4-FFF2-40B4-BE49-F238E27FC236}">
                  <a16:creationId xmlns:a16="http://schemas.microsoft.com/office/drawing/2014/main" id="{C5B92DF5-C315-2A96-5535-A5680443EB6B}"/>
                </a:ext>
              </a:extLst>
            </p:cNvPr>
            <p:cNvSpPr/>
            <p:nvPr/>
          </p:nvSpPr>
          <p:spPr>
            <a:xfrm>
              <a:off x="11624985"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grpSp>
      <p:grpSp>
        <p:nvGrpSpPr>
          <p:cNvPr id="154" name="Group 153">
            <a:extLst>
              <a:ext uri="{FF2B5EF4-FFF2-40B4-BE49-F238E27FC236}">
                <a16:creationId xmlns:a16="http://schemas.microsoft.com/office/drawing/2014/main" id="{3773E0A8-38BB-4D31-F1FF-8FE8B0A334B3}"/>
              </a:ext>
            </a:extLst>
          </p:cNvPr>
          <p:cNvGrpSpPr/>
          <p:nvPr/>
        </p:nvGrpSpPr>
        <p:grpSpPr>
          <a:xfrm>
            <a:off x="7150584" y="2244818"/>
            <a:ext cx="4779109" cy="2106000"/>
            <a:chOff x="3119437" y="2109787"/>
            <a:chExt cx="5954020" cy="2639187"/>
          </a:xfrm>
        </p:grpSpPr>
        <p:sp>
          <p:nvSpPr>
            <p:cNvPr id="155" name="Freeform: Shape 283">
              <a:extLst>
                <a:ext uri="{FF2B5EF4-FFF2-40B4-BE49-F238E27FC236}">
                  <a16:creationId xmlns:a16="http://schemas.microsoft.com/office/drawing/2014/main" id="{5304197A-5CAC-639E-8776-820E3402736F}"/>
                </a:ext>
              </a:extLst>
            </p:cNvPr>
            <p:cNvSpPr/>
            <p:nvPr/>
          </p:nvSpPr>
          <p:spPr>
            <a:xfrm>
              <a:off x="3119437" y="2109787"/>
              <a:ext cx="5954020" cy="2575674"/>
            </a:xfrm>
            <a:custGeom>
              <a:avLst/>
              <a:gdLst>
                <a:gd name="connsiteX0" fmla="*/ 5954021 w 5954020"/>
                <a:gd name="connsiteY0" fmla="*/ 2575674 h 2575674"/>
                <a:gd name="connsiteX1" fmla="*/ 4787475 w 5954020"/>
                <a:gd name="connsiteY1" fmla="*/ 2575674 h 2575674"/>
                <a:gd name="connsiteX2" fmla="*/ 4787475 w 5954020"/>
                <a:gd name="connsiteY2" fmla="*/ 2479358 h 2575674"/>
                <a:gd name="connsiteX3" fmla="*/ 4188143 w 5954020"/>
                <a:gd name="connsiteY3" fmla="*/ 2479358 h 2575674"/>
                <a:gd name="connsiteX4" fmla="*/ 4188143 w 5954020"/>
                <a:gd name="connsiteY4" fmla="*/ 2411578 h 2575674"/>
                <a:gd name="connsiteX5" fmla="*/ 4063289 w 5954020"/>
                <a:gd name="connsiteY5" fmla="*/ 2411578 h 2575674"/>
                <a:gd name="connsiteX6" fmla="*/ 4063289 w 5954020"/>
                <a:gd name="connsiteY6" fmla="*/ 2343788 h 2575674"/>
                <a:gd name="connsiteX7" fmla="*/ 4013340 w 5954020"/>
                <a:gd name="connsiteY7" fmla="*/ 2343788 h 2575674"/>
                <a:gd name="connsiteX8" fmla="*/ 4013340 w 5954020"/>
                <a:gd name="connsiteY8" fmla="*/ 2261740 h 2575674"/>
                <a:gd name="connsiteX9" fmla="*/ 3617357 w 5954020"/>
                <a:gd name="connsiteY9" fmla="*/ 2261740 h 2575674"/>
                <a:gd name="connsiteX10" fmla="*/ 3617357 w 5954020"/>
                <a:gd name="connsiteY10" fmla="*/ 2186826 h 2575674"/>
                <a:gd name="connsiteX11" fmla="*/ 3032303 w 5954020"/>
                <a:gd name="connsiteY11" fmla="*/ 2186826 h 2575674"/>
                <a:gd name="connsiteX12" fmla="*/ 3032303 w 5954020"/>
                <a:gd name="connsiteY12" fmla="*/ 2140449 h 2575674"/>
                <a:gd name="connsiteX13" fmla="*/ 2932414 w 5954020"/>
                <a:gd name="connsiteY13" fmla="*/ 2140449 h 2575674"/>
                <a:gd name="connsiteX14" fmla="*/ 2932414 w 5954020"/>
                <a:gd name="connsiteY14" fmla="*/ 2061963 h 2575674"/>
                <a:gd name="connsiteX15" fmla="*/ 2868206 w 5954020"/>
                <a:gd name="connsiteY15" fmla="*/ 2061963 h 2575674"/>
                <a:gd name="connsiteX16" fmla="*/ 2868206 w 5954020"/>
                <a:gd name="connsiteY16" fmla="*/ 1997755 h 2575674"/>
                <a:gd name="connsiteX17" fmla="*/ 2718369 w 5954020"/>
                <a:gd name="connsiteY17" fmla="*/ 1997755 h 2575674"/>
                <a:gd name="connsiteX18" fmla="*/ 2718369 w 5954020"/>
                <a:gd name="connsiteY18" fmla="*/ 1919269 h 2575674"/>
                <a:gd name="connsiteX19" fmla="*/ 2440115 w 5954020"/>
                <a:gd name="connsiteY19" fmla="*/ 1919269 h 2575674"/>
                <a:gd name="connsiteX20" fmla="*/ 2440115 w 5954020"/>
                <a:gd name="connsiteY20" fmla="*/ 1876463 h 2575674"/>
                <a:gd name="connsiteX21" fmla="*/ 2347360 w 5954020"/>
                <a:gd name="connsiteY21" fmla="*/ 1876463 h 2575674"/>
                <a:gd name="connsiteX22" fmla="*/ 2347360 w 5954020"/>
                <a:gd name="connsiteY22" fmla="*/ 1826514 h 2575674"/>
                <a:gd name="connsiteX23" fmla="*/ 2272446 w 5954020"/>
                <a:gd name="connsiteY23" fmla="*/ 1826514 h 2575674"/>
                <a:gd name="connsiteX24" fmla="*/ 2272446 w 5954020"/>
                <a:gd name="connsiteY24" fmla="*/ 1758734 h 2575674"/>
                <a:gd name="connsiteX25" fmla="*/ 1940671 w 5954020"/>
                <a:gd name="connsiteY25" fmla="*/ 1758734 h 2575674"/>
                <a:gd name="connsiteX26" fmla="*/ 1940671 w 5954020"/>
                <a:gd name="connsiteY26" fmla="*/ 1690954 h 2575674"/>
                <a:gd name="connsiteX27" fmla="*/ 1883597 w 5954020"/>
                <a:gd name="connsiteY27" fmla="*/ 1690954 h 2575674"/>
                <a:gd name="connsiteX28" fmla="*/ 1883597 w 5954020"/>
                <a:gd name="connsiteY28" fmla="*/ 1633880 h 2575674"/>
                <a:gd name="connsiteX29" fmla="*/ 1755172 w 5954020"/>
                <a:gd name="connsiteY29" fmla="*/ 1633880 h 2575674"/>
                <a:gd name="connsiteX30" fmla="*/ 1755172 w 5954020"/>
                <a:gd name="connsiteY30" fmla="*/ 1566091 h 2575674"/>
                <a:gd name="connsiteX31" fmla="*/ 1733760 w 5954020"/>
                <a:gd name="connsiteY31" fmla="*/ 1566091 h 2575674"/>
                <a:gd name="connsiteX32" fmla="*/ 1733760 w 5954020"/>
                <a:gd name="connsiteY32" fmla="*/ 1498311 h 2575674"/>
                <a:gd name="connsiteX33" fmla="*/ 1730197 w 5954020"/>
                <a:gd name="connsiteY33" fmla="*/ 1498311 h 2575674"/>
                <a:gd name="connsiteX34" fmla="*/ 1730197 w 5954020"/>
                <a:gd name="connsiteY34" fmla="*/ 1455506 h 2575674"/>
                <a:gd name="connsiteX35" fmla="*/ 1715929 w 5954020"/>
                <a:gd name="connsiteY35" fmla="*/ 1455506 h 2575674"/>
                <a:gd name="connsiteX36" fmla="*/ 1715929 w 5954020"/>
                <a:gd name="connsiteY36" fmla="*/ 1391288 h 2575674"/>
                <a:gd name="connsiteX37" fmla="*/ 1694526 w 5954020"/>
                <a:gd name="connsiteY37" fmla="*/ 1391288 h 2575674"/>
                <a:gd name="connsiteX38" fmla="*/ 1694526 w 5954020"/>
                <a:gd name="connsiteY38" fmla="*/ 1330643 h 2575674"/>
                <a:gd name="connsiteX39" fmla="*/ 1676686 w 5954020"/>
                <a:gd name="connsiteY39" fmla="*/ 1330643 h 2575674"/>
                <a:gd name="connsiteX40" fmla="*/ 1676686 w 5954020"/>
                <a:gd name="connsiteY40" fmla="*/ 1273569 h 2575674"/>
                <a:gd name="connsiteX41" fmla="*/ 1594637 w 5954020"/>
                <a:gd name="connsiteY41" fmla="*/ 1273569 h 2575674"/>
                <a:gd name="connsiteX42" fmla="*/ 1594637 w 5954020"/>
                <a:gd name="connsiteY42" fmla="*/ 1241460 h 2575674"/>
                <a:gd name="connsiteX43" fmla="*/ 1412700 w 5954020"/>
                <a:gd name="connsiteY43" fmla="*/ 1241460 h 2575674"/>
                <a:gd name="connsiteX44" fmla="*/ 1412700 w 5954020"/>
                <a:gd name="connsiteY44" fmla="*/ 1098766 h 2575674"/>
                <a:gd name="connsiteX45" fmla="*/ 1330643 w 5954020"/>
                <a:gd name="connsiteY45" fmla="*/ 1098766 h 2575674"/>
                <a:gd name="connsiteX46" fmla="*/ 1330643 w 5954020"/>
                <a:gd name="connsiteY46" fmla="*/ 1045254 h 2575674"/>
                <a:gd name="connsiteX47" fmla="*/ 1305677 w 5954020"/>
                <a:gd name="connsiteY47" fmla="*/ 1045254 h 2575674"/>
                <a:gd name="connsiteX48" fmla="*/ 1305677 w 5954020"/>
                <a:gd name="connsiteY48" fmla="*/ 988171 h 2575674"/>
                <a:gd name="connsiteX49" fmla="*/ 1287837 w 5954020"/>
                <a:gd name="connsiteY49" fmla="*/ 988171 h 2575674"/>
                <a:gd name="connsiteX50" fmla="*/ 1287837 w 5954020"/>
                <a:gd name="connsiteY50" fmla="*/ 931095 h 2575674"/>
                <a:gd name="connsiteX51" fmla="*/ 1262863 w 5954020"/>
                <a:gd name="connsiteY51" fmla="*/ 931095 h 2575674"/>
                <a:gd name="connsiteX52" fmla="*/ 1262863 w 5954020"/>
                <a:gd name="connsiteY52" fmla="*/ 859747 h 2575674"/>
                <a:gd name="connsiteX53" fmla="*/ 1223620 w 5954020"/>
                <a:gd name="connsiteY53" fmla="*/ 859747 h 2575674"/>
                <a:gd name="connsiteX54" fmla="*/ 1223620 w 5954020"/>
                <a:gd name="connsiteY54" fmla="*/ 745590 h 2575674"/>
                <a:gd name="connsiteX55" fmla="*/ 1138009 w 5954020"/>
                <a:gd name="connsiteY55" fmla="*/ 745590 h 2575674"/>
                <a:gd name="connsiteX56" fmla="*/ 1138009 w 5954020"/>
                <a:gd name="connsiteY56" fmla="*/ 684944 h 2575674"/>
                <a:gd name="connsiteX57" fmla="*/ 1002440 w 5954020"/>
                <a:gd name="connsiteY57" fmla="*/ 684944 h 2575674"/>
                <a:gd name="connsiteX58" fmla="*/ 1002440 w 5954020"/>
                <a:gd name="connsiteY58" fmla="*/ 638567 h 2575674"/>
                <a:gd name="connsiteX59" fmla="*/ 970340 w 5954020"/>
                <a:gd name="connsiteY59" fmla="*/ 638567 h 2575674"/>
                <a:gd name="connsiteX60" fmla="*/ 970340 w 5954020"/>
                <a:gd name="connsiteY60" fmla="*/ 581489 h 2575674"/>
                <a:gd name="connsiteX61" fmla="*/ 884719 w 5954020"/>
                <a:gd name="connsiteY61" fmla="*/ 581489 h 2575674"/>
                <a:gd name="connsiteX62" fmla="*/ 884719 w 5954020"/>
                <a:gd name="connsiteY62" fmla="*/ 527977 h 2575674"/>
                <a:gd name="connsiteX63" fmla="*/ 849045 w 5954020"/>
                <a:gd name="connsiteY63" fmla="*/ 527977 h 2575674"/>
                <a:gd name="connsiteX64" fmla="*/ 849045 w 5954020"/>
                <a:gd name="connsiteY64" fmla="*/ 399551 h 2575674"/>
                <a:gd name="connsiteX65" fmla="*/ 788399 w 5954020"/>
                <a:gd name="connsiteY65" fmla="*/ 399551 h 2575674"/>
                <a:gd name="connsiteX66" fmla="*/ 788399 w 5954020"/>
                <a:gd name="connsiteY66" fmla="*/ 338904 h 2575674"/>
                <a:gd name="connsiteX67" fmla="*/ 734888 w 5954020"/>
                <a:gd name="connsiteY67" fmla="*/ 338904 h 2575674"/>
                <a:gd name="connsiteX68" fmla="*/ 734888 w 5954020"/>
                <a:gd name="connsiteY68" fmla="*/ 285393 h 2575674"/>
                <a:gd name="connsiteX69" fmla="*/ 570787 w 5954020"/>
                <a:gd name="connsiteY69" fmla="*/ 285393 h 2575674"/>
                <a:gd name="connsiteX70" fmla="*/ 570787 w 5954020"/>
                <a:gd name="connsiteY70" fmla="*/ 224747 h 2575674"/>
                <a:gd name="connsiteX71" fmla="*/ 531545 w 5954020"/>
                <a:gd name="connsiteY71" fmla="*/ 224747 h 2575674"/>
                <a:gd name="connsiteX72" fmla="*/ 531545 w 5954020"/>
                <a:gd name="connsiteY72" fmla="*/ 164101 h 2575674"/>
                <a:gd name="connsiteX73" fmla="*/ 428090 w 5954020"/>
                <a:gd name="connsiteY73" fmla="*/ 164101 h 2575674"/>
                <a:gd name="connsiteX74" fmla="*/ 428090 w 5954020"/>
                <a:gd name="connsiteY74" fmla="*/ 117725 h 2575674"/>
                <a:gd name="connsiteX75" fmla="*/ 381713 w 5954020"/>
                <a:gd name="connsiteY75" fmla="*/ 117725 h 2575674"/>
                <a:gd name="connsiteX76" fmla="*/ 381713 w 5954020"/>
                <a:gd name="connsiteY76" fmla="*/ 57079 h 2575674"/>
                <a:gd name="connsiteX77" fmla="*/ 335337 w 5954020"/>
                <a:gd name="connsiteY77" fmla="*/ 57079 h 2575674"/>
                <a:gd name="connsiteX78" fmla="*/ 335337 w 5954020"/>
                <a:gd name="connsiteY78" fmla="*/ 0 h 2575674"/>
                <a:gd name="connsiteX79" fmla="*/ 0 w 5954020"/>
                <a:gd name="connsiteY79" fmla="*/ 0 h 257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954020" h="2575674">
                  <a:moveTo>
                    <a:pt x="5954021" y="2575674"/>
                  </a:moveTo>
                  <a:lnTo>
                    <a:pt x="4787475" y="2575674"/>
                  </a:lnTo>
                  <a:lnTo>
                    <a:pt x="4787475" y="2479358"/>
                  </a:lnTo>
                  <a:lnTo>
                    <a:pt x="4188143" y="2479358"/>
                  </a:lnTo>
                  <a:lnTo>
                    <a:pt x="4188143" y="2411578"/>
                  </a:lnTo>
                  <a:lnTo>
                    <a:pt x="4063289" y="2411578"/>
                  </a:lnTo>
                  <a:lnTo>
                    <a:pt x="4063289" y="2343788"/>
                  </a:lnTo>
                  <a:lnTo>
                    <a:pt x="4013340" y="2343788"/>
                  </a:lnTo>
                  <a:lnTo>
                    <a:pt x="4013340" y="2261740"/>
                  </a:lnTo>
                  <a:lnTo>
                    <a:pt x="3617357" y="2261740"/>
                  </a:lnTo>
                  <a:lnTo>
                    <a:pt x="3617357" y="2186826"/>
                  </a:lnTo>
                  <a:lnTo>
                    <a:pt x="3032303" y="2186826"/>
                  </a:lnTo>
                  <a:lnTo>
                    <a:pt x="3032303" y="2140449"/>
                  </a:lnTo>
                  <a:lnTo>
                    <a:pt x="2932414" y="2140449"/>
                  </a:lnTo>
                  <a:lnTo>
                    <a:pt x="2932414" y="2061963"/>
                  </a:lnTo>
                  <a:lnTo>
                    <a:pt x="2868206" y="2061963"/>
                  </a:lnTo>
                  <a:lnTo>
                    <a:pt x="2868206" y="1997755"/>
                  </a:lnTo>
                  <a:lnTo>
                    <a:pt x="2718369" y="1997755"/>
                  </a:lnTo>
                  <a:lnTo>
                    <a:pt x="2718369" y="1919269"/>
                  </a:lnTo>
                  <a:lnTo>
                    <a:pt x="2440115" y="1919269"/>
                  </a:lnTo>
                  <a:lnTo>
                    <a:pt x="2440115" y="1876463"/>
                  </a:lnTo>
                  <a:lnTo>
                    <a:pt x="2347360" y="1876463"/>
                  </a:lnTo>
                  <a:lnTo>
                    <a:pt x="2347360" y="1826514"/>
                  </a:lnTo>
                  <a:lnTo>
                    <a:pt x="2272446" y="1826514"/>
                  </a:lnTo>
                  <a:lnTo>
                    <a:pt x="2272446" y="1758734"/>
                  </a:lnTo>
                  <a:lnTo>
                    <a:pt x="1940671" y="1758734"/>
                  </a:lnTo>
                  <a:lnTo>
                    <a:pt x="1940671" y="1690954"/>
                  </a:lnTo>
                  <a:lnTo>
                    <a:pt x="1883597" y="1690954"/>
                  </a:lnTo>
                  <a:lnTo>
                    <a:pt x="1883597" y="1633880"/>
                  </a:lnTo>
                  <a:lnTo>
                    <a:pt x="1755172" y="1633880"/>
                  </a:lnTo>
                  <a:lnTo>
                    <a:pt x="1755172" y="1566091"/>
                  </a:lnTo>
                  <a:lnTo>
                    <a:pt x="1733760" y="1566091"/>
                  </a:lnTo>
                  <a:lnTo>
                    <a:pt x="1733760" y="1498311"/>
                  </a:lnTo>
                  <a:lnTo>
                    <a:pt x="1730197" y="1498311"/>
                  </a:lnTo>
                  <a:lnTo>
                    <a:pt x="1730197" y="1455506"/>
                  </a:lnTo>
                  <a:lnTo>
                    <a:pt x="1715929" y="1455506"/>
                  </a:lnTo>
                  <a:lnTo>
                    <a:pt x="1715929" y="1391288"/>
                  </a:lnTo>
                  <a:lnTo>
                    <a:pt x="1694526" y="1391288"/>
                  </a:lnTo>
                  <a:lnTo>
                    <a:pt x="1694526" y="1330643"/>
                  </a:lnTo>
                  <a:lnTo>
                    <a:pt x="1676686" y="1330643"/>
                  </a:lnTo>
                  <a:lnTo>
                    <a:pt x="1676686" y="1273569"/>
                  </a:lnTo>
                  <a:lnTo>
                    <a:pt x="1594637" y="1273569"/>
                  </a:lnTo>
                  <a:lnTo>
                    <a:pt x="1594637" y="1241460"/>
                  </a:lnTo>
                  <a:lnTo>
                    <a:pt x="1412700" y="1241460"/>
                  </a:lnTo>
                  <a:lnTo>
                    <a:pt x="1412700" y="1098766"/>
                  </a:lnTo>
                  <a:lnTo>
                    <a:pt x="1330643" y="1098766"/>
                  </a:lnTo>
                  <a:lnTo>
                    <a:pt x="1330643" y="1045254"/>
                  </a:lnTo>
                  <a:lnTo>
                    <a:pt x="1305677" y="1045254"/>
                  </a:lnTo>
                  <a:lnTo>
                    <a:pt x="1305677" y="988171"/>
                  </a:lnTo>
                  <a:lnTo>
                    <a:pt x="1287837" y="988171"/>
                  </a:lnTo>
                  <a:lnTo>
                    <a:pt x="1287837" y="931095"/>
                  </a:lnTo>
                  <a:lnTo>
                    <a:pt x="1262863" y="931095"/>
                  </a:lnTo>
                  <a:lnTo>
                    <a:pt x="1262863" y="859747"/>
                  </a:lnTo>
                  <a:lnTo>
                    <a:pt x="1223620" y="859747"/>
                  </a:lnTo>
                  <a:lnTo>
                    <a:pt x="1223620" y="745590"/>
                  </a:lnTo>
                  <a:lnTo>
                    <a:pt x="1138009" y="745590"/>
                  </a:lnTo>
                  <a:lnTo>
                    <a:pt x="1138009" y="684944"/>
                  </a:lnTo>
                  <a:lnTo>
                    <a:pt x="1002440" y="684944"/>
                  </a:lnTo>
                  <a:lnTo>
                    <a:pt x="1002440" y="638567"/>
                  </a:lnTo>
                  <a:lnTo>
                    <a:pt x="970340" y="638567"/>
                  </a:lnTo>
                  <a:lnTo>
                    <a:pt x="970340" y="581489"/>
                  </a:lnTo>
                  <a:lnTo>
                    <a:pt x="884719" y="581489"/>
                  </a:lnTo>
                  <a:lnTo>
                    <a:pt x="884719" y="527977"/>
                  </a:lnTo>
                  <a:lnTo>
                    <a:pt x="849045" y="527977"/>
                  </a:lnTo>
                  <a:lnTo>
                    <a:pt x="849045" y="399551"/>
                  </a:lnTo>
                  <a:lnTo>
                    <a:pt x="788399" y="399551"/>
                  </a:lnTo>
                  <a:lnTo>
                    <a:pt x="788399" y="338904"/>
                  </a:lnTo>
                  <a:lnTo>
                    <a:pt x="734888" y="338904"/>
                  </a:lnTo>
                  <a:lnTo>
                    <a:pt x="734888" y="285393"/>
                  </a:lnTo>
                  <a:lnTo>
                    <a:pt x="570787" y="285393"/>
                  </a:lnTo>
                  <a:lnTo>
                    <a:pt x="570787" y="224747"/>
                  </a:lnTo>
                  <a:lnTo>
                    <a:pt x="531545" y="224747"/>
                  </a:lnTo>
                  <a:lnTo>
                    <a:pt x="531545" y="164101"/>
                  </a:lnTo>
                  <a:lnTo>
                    <a:pt x="428090" y="164101"/>
                  </a:lnTo>
                  <a:lnTo>
                    <a:pt x="428090" y="117725"/>
                  </a:lnTo>
                  <a:lnTo>
                    <a:pt x="381713" y="117725"/>
                  </a:lnTo>
                  <a:lnTo>
                    <a:pt x="381713" y="57079"/>
                  </a:lnTo>
                  <a:lnTo>
                    <a:pt x="335337" y="57079"/>
                  </a:lnTo>
                  <a:lnTo>
                    <a:pt x="335337"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84">
              <a:extLst>
                <a:ext uri="{FF2B5EF4-FFF2-40B4-BE49-F238E27FC236}">
                  <a16:creationId xmlns:a16="http://schemas.microsoft.com/office/drawing/2014/main" id="{DEEE7F86-95D6-66D2-225C-338019C65ADC}"/>
                </a:ext>
              </a:extLst>
            </p:cNvPr>
            <p:cNvSpPr/>
            <p:nvPr/>
          </p:nvSpPr>
          <p:spPr>
            <a:xfrm>
              <a:off x="3821860" y="233591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85">
              <a:extLst>
                <a:ext uri="{FF2B5EF4-FFF2-40B4-BE49-F238E27FC236}">
                  <a16:creationId xmlns:a16="http://schemas.microsoft.com/office/drawing/2014/main" id="{09201519-F273-C657-1CBC-C279BC5A09BB}"/>
                </a:ext>
              </a:extLst>
            </p:cNvPr>
            <p:cNvSpPr/>
            <p:nvPr/>
          </p:nvSpPr>
          <p:spPr>
            <a:xfrm>
              <a:off x="4945808" y="368847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86">
              <a:extLst>
                <a:ext uri="{FF2B5EF4-FFF2-40B4-BE49-F238E27FC236}">
                  <a16:creationId xmlns:a16="http://schemas.microsoft.com/office/drawing/2014/main" id="{89E23623-80CD-496F-5A1E-04A241A5E38A}"/>
                </a:ext>
              </a:extLst>
            </p:cNvPr>
            <p:cNvSpPr/>
            <p:nvPr/>
          </p:nvSpPr>
          <p:spPr>
            <a:xfrm>
              <a:off x="5631608" y="397422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87">
              <a:extLst>
                <a:ext uri="{FF2B5EF4-FFF2-40B4-BE49-F238E27FC236}">
                  <a16:creationId xmlns:a16="http://schemas.microsoft.com/office/drawing/2014/main" id="{C3CB50E6-1B19-0B7C-A825-6BA8A6610D32}"/>
                </a:ext>
              </a:extLst>
            </p:cNvPr>
            <p:cNvSpPr/>
            <p:nvPr/>
          </p:nvSpPr>
          <p:spPr>
            <a:xfrm>
              <a:off x="5898308" y="405042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88">
              <a:extLst>
                <a:ext uri="{FF2B5EF4-FFF2-40B4-BE49-F238E27FC236}">
                  <a16:creationId xmlns:a16="http://schemas.microsoft.com/office/drawing/2014/main" id="{CAE8BA11-2735-62BC-593F-D88B6769D2D0}"/>
                </a:ext>
              </a:extLst>
            </p:cNvPr>
            <p:cNvSpPr/>
            <p:nvPr/>
          </p:nvSpPr>
          <p:spPr>
            <a:xfrm>
              <a:off x="6888917" y="431712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89">
              <a:extLst>
                <a:ext uri="{FF2B5EF4-FFF2-40B4-BE49-F238E27FC236}">
                  <a16:creationId xmlns:a16="http://schemas.microsoft.com/office/drawing/2014/main" id="{B6F6854F-C3BC-C3EA-3686-3E3F1EBEA3F3}"/>
                </a:ext>
              </a:extLst>
            </p:cNvPr>
            <p:cNvSpPr/>
            <p:nvPr/>
          </p:nvSpPr>
          <p:spPr>
            <a:xfrm>
              <a:off x="7098467" y="431712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290">
              <a:extLst>
                <a:ext uri="{FF2B5EF4-FFF2-40B4-BE49-F238E27FC236}">
                  <a16:creationId xmlns:a16="http://schemas.microsoft.com/office/drawing/2014/main" id="{23532E4A-75C7-DE2E-D537-8A3D9A59B010}"/>
                </a:ext>
              </a:extLst>
            </p:cNvPr>
            <p:cNvSpPr/>
            <p:nvPr/>
          </p:nvSpPr>
          <p:spPr>
            <a:xfrm>
              <a:off x="7365167" y="45457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291">
              <a:extLst>
                <a:ext uri="{FF2B5EF4-FFF2-40B4-BE49-F238E27FC236}">
                  <a16:creationId xmlns:a16="http://schemas.microsoft.com/office/drawing/2014/main" id="{8FB09770-6B9A-ECC8-BA27-2DF34FC96EE5}"/>
                </a:ext>
              </a:extLst>
            </p:cNvPr>
            <p:cNvSpPr/>
            <p:nvPr/>
          </p:nvSpPr>
          <p:spPr>
            <a:xfrm>
              <a:off x="7784277" y="45457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292">
              <a:extLst>
                <a:ext uri="{FF2B5EF4-FFF2-40B4-BE49-F238E27FC236}">
                  <a16:creationId xmlns:a16="http://schemas.microsoft.com/office/drawing/2014/main" id="{9778C7B2-6CCF-D1E3-3607-B51741D4A0C6}"/>
                </a:ext>
              </a:extLst>
            </p:cNvPr>
            <p:cNvSpPr/>
            <p:nvPr/>
          </p:nvSpPr>
          <p:spPr>
            <a:xfrm>
              <a:off x="7822377" y="45457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293">
              <a:extLst>
                <a:ext uri="{FF2B5EF4-FFF2-40B4-BE49-F238E27FC236}">
                  <a16:creationId xmlns:a16="http://schemas.microsoft.com/office/drawing/2014/main" id="{20B19AE8-67DC-0185-1566-20796018693F}"/>
                </a:ext>
              </a:extLst>
            </p:cNvPr>
            <p:cNvSpPr/>
            <p:nvPr/>
          </p:nvSpPr>
          <p:spPr>
            <a:xfrm>
              <a:off x="7898577" y="46219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294">
              <a:extLst>
                <a:ext uri="{FF2B5EF4-FFF2-40B4-BE49-F238E27FC236}">
                  <a16:creationId xmlns:a16="http://schemas.microsoft.com/office/drawing/2014/main" id="{DF3389EB-8077-0724-23EA-0E3A0D9B7B63}"/>
                </a:ext>
              </a:extLst>
            </p:cNvPr>
            <p:cNvSpPr/>
            <p:nvPr/>
          </p:nvSpPr>
          <p:spPr>
            <a:xfrm>
              <a:off x="7844570" y="4675927"/>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295">
              <a:extLst>
                <a:ext uri="{FF2B5EF4-FFF2-40B4-BE49-F238E27FC236}">
                  <a16:creationId xmlns:a16="http://schemas.microsoft.com/office/drawing/2014/main" id="{710BE8E3-84D2-10F6-10CF-C65D24BA6D44}"/>
                </a:ext>
              </a:extLst>
            </p:cNvPr>
            <p:cNvSpPr/>
            <p:nvPr/>
          </p:nvSpPr>
          <p:spPr>
            <a:xfrm>
              <a:off x="801287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296">
              <a:extLst>
                <a:ext uri="{FF2B5EF4-FFF2-40B4-BE49-F238E27FC236}">
                  <a16:creationId xmlns:a16="http://schemas.microsoft.com/office/drawing/2014/main" id="{A2B51255-4BE3-610C-1569-9DBA1775A793}"/>
                </a:ext>
              </a:extLst>
            </p:cNvPr>
            <p:cNvSpPr/>
            <p:nvPr/>
          </p:nvSpPr>
          <p:spPr>
            <a:xfrm>
              <a:off x="80700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297">
              <a:extLst>
                <a:ext uri="{FF2B5EF4-FFF2-40B4-BE49-F238E27FC236}">
                  <a16:creationId xmlns:a16="http://schemas.microsoft.com/office/drawing/2014/main" id="{5EB77A5D-03CD-B835-41E6-F5FE9CDCC615}"/>
                </a:ext>
              </a:extLst>
            </p:cNvPr>
            <p:cNvSpPr/>
            <p:nvPr/>
          </p:nvSpPr>
          <p:spPr>
            <a:xfrm>
              <a:off x="81462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298">
              <a:extLst>
                <a:ext uri="{FF2B5EF4-FFF2-40B4-BE49-F238E27FC236}">
                  <a16:creationId xmlns:a16="http://schemas.microsoft.com/office/drawing/2014/main" id="{5652C1B7-1616-D2DD-AD6A-F8C34B84087F}"/>
                </a:ext>
              </a:extLst>
            </p:cNvPr>
            <p:cNvSpPr/>
            <p:nvPr/>
          </p:nvSpPr>
          <p:spPr>
            <a:xfrm>
              <a:off x="81843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299">
              <a:extLst>
                <a:ext uri="{FF2B5EF4-FFF2-40B4-BE49-F238E27FC236}">
                  <a16:creationId xmlns:a16="http://schemas.microsoft.com/office/drawing/2014/main" id="{2786707E-AAB5-8170-EE07-8B2D7D074575}"/>
                </a:ext>
              </a:extLst>
            </p:cNvPr>
            <p:cNvSpPr/>
            <p:nvPr/>
          </p:nvSpPr>
          <p:spPr>
            <a:xfrm>
              <a:off x="82986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300">
              <a:extLst>
                <a:ext uri="{FF2B5EF4-FFF2-40B4-BE49-F238E27FC236}">
                  <a16:creationId xmlns:a16="http://schemas.microsoft.com/office/drawing/2014/main" id="{3301253F-4E9B-00C9-7318-074A561AC9E1}"/>
                </a:ext>
              </a:extLst>
            </p:cNvPr>
            <p:cNvSpPr/>
            <p:nvPr/>
          </p:nvSpPr>
          <p:spPr>
            <a:xfrm>
              <a:off x="85653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301">
              <a:extLst>
                <a:ext uri="{FF2B5EF4-FFF2-40B4-BE49-F238E27FC236}">
                  <a16:creationId xmlns:a16="http://schemas.microsoft.com/office/drawing/2014/main" id="{950A87A2-4664-6F15-543A-68339E652677}"/>
                </a:ext>
              </a:extLst>
            </p:cNvPr>
            <p:cNvSpPr/>
            <p:nvPr/>
          </p:nvSpPr>
          <p:spPr>
            <a:xfrm>
              <a:off x="86034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302">
              <a:extLst>
                <a:ext uri="{FF2B5EF4-FFF2-40B4-BE49-F238E27FC236}">
                  <a16:creationId xmlns:a16="http://schemas.microsoft.com/office/drawing/2014/main" id="{9E32D8D7-3753-8387-C3B1-67832C6C0F2E}"/>
                </a:ext>
              </a:extLst>
            </p:cNvPr>
            <p:cNvSpPr/>
            <p:nvPr/>
          </p:nvSpPr>
          <p:spPr>
            <a:xfrm>
              <a:off x="9041586"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76" name="TextBox 175">
            <a:extLst>
              <a:ext uri="{FF2B5EF4-FFF2-40B4-BE49-F238E27FC236}">
                <a16:creationId xmlns:a16="http://schemas.microsoft.com/office/drawing/2014/main" id="{416DEDC6-5862-BDE4-A380-82839F89D6D7}"/>
              </a:ext>
            </a:extLst>
          </p:cNvPr>
          <p:cNvSpPr txBox="1"/>
          <p:nvPr/>
        </p:nvSpPr>
        <p:spPr>
          <a:xfrm>
            <a:off x="2518321" y="1422046"/>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177" name="TextBox 176">
            <a:extLst>
              <a:ext uri="{FF2B5EF4-FFF2-40B4-BE49-F238E27FC236}">
                <a16:creationId xmlns:a16="http://schemas.microsoft.com/office/drawing/2014/main" id="{E6995C27-4C65-91AE-D8C7-A0A62C3E5E1F}"/>
              </a:ext>
            </a:extLst>
          </p:cNvPr>
          <p:cNvSpPr txBox="1"/>
          <p:nvPr/>
        </p:nvSpPr>
        <p:spPr>
          <a:xfrm>
            <a:off x="8611759" y="1422046"/>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a:t>
            </a:r>
          </a:p>
        </p:txBody>
      </p:sp>
    </p:spTree>
    <p:extLst>
      <p:ext uri="{BB962C8B-B14F-4D97-AF65-F5344CB8AC3E}">
        <p14:creationId xmlns:p14="http://schemas.microsoft.com/office/powerpoint/2010/main" val="328965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ja-JP"/>
              <a:t>1203O：胃または胃食道接合部の進行性または転移性腺癌の前治療のない患者を対象とする、FOLFOX＋ニボルマブ＋イピリムマブおよびFOLFOX導入に続くニボルマブ＋イピリムマブの比較 – AIOの無作為化第II相Moonlight試験による結果 – Lorenzen Sｍ、et al</a:t>
            </a:r>
          </a:p>
        </p:txBody>
      </p:sp>
      <p:sp>
        <p:nvSpPr>
          <p:cNvPr id="22" name="Content Placeholder 2"/>
          <p:cNvSpPr>
            <a:spLocks noGrp="1"/>
          </p:cNvSpPr>
          <p:nvPr>
            <p:ph idx="1"/>
          </p:nvPr>
        </p:nvSpPr>
        <p:spPr>
          <a:xfrm>
            <a:off x="374336" y="1192917"/>
            <a:ext cx="11218335" cy="5146765"/>
          </a:xfrm>
        </p:spPr>
        <p:txBody>
          <a:bodyPr/>
          <a:lstStyle/>
          <a:p>
            <a:pPr marL="0" indent="0">
              <a:buNone/>
            </a:pPr>
            <a:r>
              <a:rPr lang="ja-JP" b="1" dirty="0"/>
              <a:t>主要結果</a:t>
            </a:r>
          </a:p>
          <a:p>
            <a:pPr marL="0" indent="0">
              <a:spcBef>
                <a:spcPts val="30000"/>
              </a:spcBef>
              <a:buNone/>
            </a:pPr>
            <a:r>
              <a:rPr lang="ja-JP" b="1" dirty="0"/>
              <a:t>結論</a:t>
            </a:r>
          </a:p>
          <a:p>
            <a:r>
              <a:rPr lang="ja-JP" b="1" dirty="0"/>
              <a:t>進行性または転移性の胃またはGEJ腺癌患者において、1L FOLFOX＋ニボルマブ＋イピリムマブを併用投与した場合、連続投与よりも大きな効果が示されたが、患者数が少なく、PD-L1発現が低かったため、慎重に解釈する必要がある</a:t>
            </a:r>
          </a:p>
        </p:txBody>
      </p:sp>
      <p:sp>
        <p:nvSpPr>
          <p:cNvPr id="23" name="Text Placeholder 4"/>
          <p:cNvSpPr>
            <a:spLocks noGrp="1"/>
          </p:cNvSpPr>
          <p:nvPr>
            <p:ph type="body" sz="quarter" idx="11"/>
          </p:nvPr>
        </p:nvSpPr>
        <p:spPr>
          <a:xfrm>
            <a:off x="6197601" y="6096001"/>
            <a:ext cx="5507567" cy="487363"/>
          </a:xfrm>
        </p:spPr>
        <p:txBody>
          <a:bodyPr/>
          <a:lstStyle/>
          <a:p>
            <a:r>
              <a:rPr lang="ja-JP"/>
              <a:t>Lorenzen S, et al.Ann Oncol 2022;33(suppl):abstr 1203O</a:t>
            </a:r>
          </a:p>
        </p:txBody>
      </p:sp>
      <p:graphicFrame>
        <p:nvGraphicFramePr>
          <p:cNvPr id="7" name="Table 6"/>
          <p:cNvGraphicFramePr>
            <a:graphicFrameLocks noGrp="1"/>
          </p:cNvGraphicFramePr>
          <p:nvPr>
            <p:extLst>
              <p:ext uri="{D42A27DB-BD31-4B8C-83A1-F6EECF244321}">
                <p14:modId xmlns:p14="http://schemas.microsoft.com/office/powerpoint/2010/main" val="1621760267"/>
              </p:ext>
            </p:extLst>
          </p:nvPr>
        </p:nvGraphicFramePr>
        <p:xfrm>
          <a:off x="272264" y="1573408"/>
          <a:ext cx="5773791" cy="3535680"/>
        </p:xfrm>
        <a:graphic>
          <a:graphicData uri="http://schemas.openxmlformats.org/drawingml/2006/table">
            <a:tbl>
              <a:tblPr firstRow="1" bandRow="1">
                <a:tableStyleId>{5202B0CA-FC54-4496-8BCA-5EF66A818D29}</a:tableStyleId>
              </a:tblPr>
              <a:tblGrid>
                <a:gridCol w="2400209">
                  <a:extLst>
                    <a:ext uri="{9D8B030D-6E8A-4147-A177-3AD203B41FA5}">
                      <a16:colId xmlns:a16="http://schemas.microsoft.com/office/drawing/2014/main" val="2713438561"/>
                    </a:ext>
                  </a:extLst>
                </a:gridCol>
                <a:gridCol w="1671782">
                  <a:extLst>
                    <a:ext uri="{9D8B030D-6E8A-4147-A177-3AD203B41FA5}">
                      <a16:colId xmlns:a16="http://schemas.microsoft.com/office/drawing/2014/main" val="1190940076"/>
                    </a:ext>
                  </a:extLst>
                </a:gridCol>
                <a:gridCol w="1701800">
                  <a:extLst>
                    <a:ext uri="{9D8B030D-6E8A-4147-A177-3AD203B41FA5}">
                      <a16:colId xmlns:a16="http://schemas.microsoft.com/office/drawing/2014/main" val="1216212648"/>
                    </a:ext>
                  </a:extLst>
                </a:gridCol>
              </a:tblGrid>
              <a:tr h="370840">
                <a:tc>
                  <a:txBody>
                    <a:bodyPr/>
                    <a:lstStyle/>
                    <a:p>
                      <a:endParaRPr lang="en-GB" sz="1400" dirty="0"/>
                    </a:p>
                  </a:txBody>
                  <a:tcPr anchor="ctr"/>
                </a:tc>
                <a:tc>
                  <a:txBody>
                    <a:bodyPr/>
                    <a:lstStyle/>
                    <a:p>
                      <a:pPr algn="ctr"/>
                      <a:r>
                        <a:rPr lang="ja-JP" sz="1400" dirty="0">
                          <a:solidFill>
                            <a:schemeClr val="tx2"/>
                          </a:solidFill>
                        </a:rPr>
                        <a:t>併用
(n=30)</a:t>
                      </a:r>
                    </a:p>
                  </a:txBody>
                  <a:tcPr anchor="ctr"/>
                </a:tc>
                <a:tc>
                  <a:txBody>
                    <a:bodyPr/>
                    <a:lstStyle/>
                    <a:p>
                      <a:pPr algn="ctr"/>
                      <a:r>
                        <a:rPr lang="ja-JP" sz="1400" dirty="0">
                          <a:solidFill>
                            <a:schemeClr val="tx2"/>
                          </a:solidFill>
                        </a:rPr>
                        <a:t>連続的</a:t>
                      </a:r>
                      <a:r>
                        <a:rPr lang="ja-JP" sz="1400" baseline="0" dirty="0">
                          <a:solidFill>
                            <a:schemeClr val="tx2"/>
                          </a:solidFill>
                        </a:rPr>
                        <a:t>
(n=60)</a:t>
                      </a:r>
                    </a:p>
                  </a:txBody>
                  <a:tcPr anchor="ctr"/>
                </a:tc>
                <a:extLst>
                  <a:ext uri="{0D108BD9-81ED-4DB2-BD59-A6C34878D82A}">
                    <a16:rowId xmlns:a16="http://schemas.microsoft.com/office/drawing/2014/main" val="3667548636"/>
                  </a:ext>
                </a:extLst>
              </a:tr>
              <a:tr h="117159">
                <a:tc>
                  <a:txBody>
                    <a:bodyPr/>
                    <a:lstStyle/>
                    <a:p>
                      <a:r>
                        <a:rPr lang="ja-JP" sz="1400">
                          <a:solidFill>
                            <a:schemeClr val="tx1"/>
                          </a:solidFill>
                        </a:rPr>
                        <a:t>ORR、% (95%CI)</a:t>
                      </a:r>
                    </a:p>
                  </a:txBody>
                  <a:tcPr/>
                </a:tc>
                <a:tc>
                  <a:txBody>
                    <a:bodyPr/>
                    <a:lstStyle/>
                    <a:p>
                      <a:pPr algn="ctr"/>
                      <a:r>
                        <a:rPr lang="ja-JP" sz="1400">
                          <a:solidFill>
                            <a:schemeClr val="tx1"/>
                          </a:solidFill>
                        </a:rPr>
                        <a:t>46.7 (28、66)</a:t>
                      </a:r>
                    </a:p>
                  </a:txBody>
                  <a:tcPr/>
                </a:tc>
                <a:tc>
                  <a:txBody>
                    <a:bodyPr/>
                    <a:lstStyle/>
                    <a:p>
                      <a:pPr algn="ctr"/>
                      <a:r>
                        <a:rPr lang="ja-JP" sz="1400">
                          <a:solidFill>
                            <a:schemeClr val="tx1"/>
                          </a:solidFill>
                        </a:rPr>
                        <a:t>30.0 (19、</a:t>
                      </a:r>
                      <a:r>
                        <a:rPr lang="ja-JP" sz="1400" baseline="0">
                          <a:solidFill>
                            <a:schemeClr val="tx1"/>
                          </a:solidFill>
                        </a:rPr>
                        <a:t>43)</a:t>
                      </a:r>
                    </a:p>
                  </a:txBody>
                  <a:tcPr/>
                </a:tc>
                <a:extLst>
                  <a:ext uri="{0D108BD9-81ED-4DB2-BD59-A6C34878D82A}">
                    <a16:rowId xmlns:a16="http://schemas.microsoft.com/office/drawing/2014/main" val="2575482609"/>
                  </a:ext>
                </a:extLst>
              </a:tr>
              <a:tr h="338276">
                <a:tc>
                  <a:txBody>
                    <a:bodyPr/>
                    <a:lstStyle/>
                    <a:p>
                      <a:r>
                        <a:rPr lang="ja-JP" sz="1400">
                          <a:solidFill>
                            <a:schemeClr val="tx1"/>
                          </a:solidFill>
                        </a:rPr>
                        <a:t>BOR、%</a:t>
                      </a:r>
                    </a:p>
                    <a:p>
                      <a:pPr marL="177800" indent="0"/>
                      <a:r>
                        <a:rPr lang="ja-JP" sz="1400">
                          <a:solidFill>
                            <a:schemeClr val="tx1"/>
                          </a:solidFill>
                        </a:rPr>
                        <a:t>CR</a:t>
                      </a:r>
                    </a:p>
                    <a:p>
                      <a:pPr marL="177800" indent="0"/>
                      <a:r>
                        <a:rPr lang="ja-JP" sz="1400">
                          <a:solidFill>
                            <a:schemeClr val="tx1"/>
                          </a:solidFill>
                        </a:rPr>
                        <a:t>PR</a:t>
                      </a:r>
                    </a:p>
                    <a:p>
                      <a:pPr marL="177800" indent="0"/>
                      <a:r>
                        <a:rPr lang="ja-JP" sz="1400">
                          <a:solidFill>
                            <a:schemeClr val="tx1"/>
                          </a:solidFill>
                        </a:rPr>
                        <a:t>SD</a:t>
                      </a:r>
                    </a:p>
                    <a:p>
                      <a:pPr marL="177800" indent="0"/>
                      <a:r>
                        <a:rPr lang="ja-JP" sz="1400">
                          <a:solidFill>
                            <a:schemeClr val="tx1"/>
                          </a:solidFill>
                        </a:rPr>
                        <a:t>PD</a:t>
                      </a:r>
                    </a:p>
                  </a:txBody>
                  <a:tcPr/>
                </a:tc>
                <a:tc>
                  <a:txBody>
                    <a:bodyPr/>
                    <a:lstStyle/>
                    <a:p>
                      <a:pPr algn="l" rtl="0"/>
                      <a:endParaRPr lang="en-GB" sz="1400" dirty="0">
                        <a:solidFill>
                          <a:schemeClr val="tx1"/>
                        </a:solidFill>
                      </a:endParaRPr>
                    </a:p>
                    <a:p>
                      <a:pPr algn="ctr"/>
                      <a:r>
                        <a:rPr lang="ja-JP" sz="1400">
                          <a:solidFill>
                            <a:schemeClr val="tx1"/>
                          </a:solidFill>
                        </a:rPr>
                        <a:t>10.0</a:t>
                      </a:r>
                    </a:p>
                    <a:p>
                      <a:pPr algn="ctr"/>
                      <a:r>
                        <a:rPr lang="ja-JP" sz="1400">
                          <a:solidFill>
                            <a:schemeClr val="tx1"/>
                          </a:solidFill>
                        </a:rPr>
                        <a:t>36.7</a:t>
                      </a:r>
                    </a:p>
                    <a:p>
                      <a:pPr algn="ctr"/>
                      <a:r>
                        <a:rPr lang="ja-JP" sz="1400">
                          <a:solidFill>
                            <a:schemeClr val="tx1"/>
                          </a:solidFill>
                        </a:rPr>
                        <a:t>33.3</a:t>
                      </a:r>
                    </a:p>
                    <a:p>
                      <a:pPr algn="ctr"/>
                      <a:r>
                        <a:rPr lang="ja-JP" sz="1400">
                          <a:solidFill>
                            <a:schemeClr val="tx1"/>
                          </a:solidFill>
                        </a:rPr>
                        <a:t>10.0</a:t>
                      </a:r>
                    </a:p>
                  </a:txBody>
                  <a:tcPr/>
                </a:tc>
                <a:tc>
                  <a:txBody>
                    <a:bodyPr/>
                    <a:lstStyle/>
                    <a:p>
                      <a:pPr algn="l" rtl="0"/>
                      <a:endParaRPr lang="en-GB" sz="1400" dirty="0">
                        <a:solidFill>
                          <a:schemeClr val="tx1"/>
                        </a:solidFill>
                      </a:endParaRPr>
                    </a:p>
                    <a:p>
                      <a:pPr algn="ctr"/>
                      <a:r>
                        <a:rPr lang="ja-JP" sz="1400">
                          <a:solidFill>
                            <a:schemeClr val="tx1"/>
                          </a:solidFill>
                        </a:rPr>
                        <a:t>6.7</a:t>
                      </a:r>
                    </a:p>
                    <a:p>
                      <a:pPr algn="ctr"/>
                      <a:r>
                        <a:rPr lang="ja-JP" sz="1400">
                          <a:solidFill>
                            <a:schemeClr val="tx1"/>
                          </a:solidFill>
                        </a:rPr>
                        <a:t>23.3</a:t>
                      </a:r>
                    </a:p>
                    <a:p>
                      <a:pPr algn="ctr"/>
                      <a:r>
                        <a:rPr lang="ja-JP" sz="1400">
                          <a:solidFill>
                            <a:schemeClr val="tx1"/>
                          </a:solidFill>
                        </a:rPr>
                        <a:t>43.3</a:t>
                      </a:r>
                    </a:p>
                    <a:p>
                      <a:pPr algn="ctr"/>
                      <a:r>
                        <a:rPr lang="ja-JP" sz="1400">
                          <a:solidFill>
                            <a:schemeClr val="tx1"/>
                          </a:solidFill>
                        </a:rPr>
                        <a:t>15.0</a:t>
                      </a:r>
                    </a:p>
                  </a:txBody>
                  <a:tcPr/>
                </a:tc>
                <a:extLst>
                  <a:ext uri="{0D108BD9-81ED-4DB2-BD59-A6C34878D82A}">
                    <a16:rowId xmlns:a16="http://schemas.microsoft.com/office/drawing/2014/main" val="1032257382"/>
                  </a:ext>
                </a:extLst>
              </a:tr>
              <a:tr h="191865">
                <a:tc>
                  <a:txBody>
                    <a:bodyPr/>
                    <a:lstStyle/>
                    <a:p>
                      <a:r>
                        <a:rPr lang="ja-JP" sz="1400">
                          <a:solidFill>
                            <a:schemeClr val="tx1"/>
                          </a:solidFill>
                        </a:rPr>
                        <a:t>mDoR、月数 (95%CI)</a:t>
                      </a:r>
                    </a:p>
                  </a:txBody>
                  <a:tcPr/>
                </a:tc>
                <a:tc>
                  <a:txBody>
                    <a:bodyPr/>
                    <a:lstStyle/>
                    <a:p>
                      <a:pPr algn="ctr"/>
                      <a:r>
                        <a:rPr lang="ja-JP" sz="1400">
                          <a:solidFill>
                            <a:schemeClr val="tx1"/>
                          </a:solidFill>
                        </a:rPr>
                        <a:t>8.36 (2.99、18.76)</a:t>
                      </a:r>
                    </a:p>
                  </a:txBody>
                  <a:tcPr/>
                </a:tc>
                <a:tc>
                  <a:txBody>
                    <a:bodyPr/>
                    <a:lstStyle/>
                    <a:p>
                      <a:pPr algn="ctr"/>
                      <a:r>
                        <a:rPr lang="ja-JP" sz="1400">
                          <a:solidFill>
                            <a:schemeClr val="tx1"/>
                          </a:solidFill>
                        </a:rPr>
                        <a:t>4.30 (1.91、8.74)</a:t>
                      </a:r>
                    </a:p>
                  </a:txBody>
                  <a:tcPr/>
                </a:tc>
                <a:extLst>
                  <a:ext uri="{0D108BD9-81ED-4DB2-BD59-A6C34878D82A}">
                    <a16:rowId xmlns:a16="http://schemas.microsoft.com/office/drawing/2014/main" val="549882222"/>
                  </a:ext>
                </a:extLst>
              </a:tr>
              <a:tr h="338276">
                <a:tc>
                  <a:txBody>
                    <a:bodyPr/>
                    <a:lstStyle/>
                    <a:p>
                      <a:r>
                        <a:rPr lang="ja-JP" sz="1400" dirty="0">
                          <a:solidFill>
                            <a:schemeClr val="tx1"/>
                          </a:solidFill>
                        </a:rPr>
                        <a:t>PD-L1 CPS ≥1, n</a:t>
                      </a:r>
                    </a:p>
                    <a:p>
                      <a:pPr marL="177800" indent="0"/>
                      <a:r>
                        <a:rPr lang="ja-JP" sz="1400" dirty="0">
                          <a:solidFill>
                            <a:schemeClr val="tx1"/>
                          </a:solidFill>
                        </a:rPr>
                        <a:t>mOS、月数(95%CI)</a:t>
                      </a:r>
                    </a:p>
                    <a:p>
                      <a:pPr marL="177800" indent="0"/>
                      <a:r>
                        <a:rPr lang="ja-JP" sz="1400" dirty="0">
                          <a:solidFill>
                            <a:schemeClr val="tx1"/>
                          </a:solidFill>
                        </a:rPr>
                        <a:t>mPFS、</a:t>
                      </a:r>
                      <a:r>
                        <a:rPr lang="ja-JP" sz="1400" baseline="0" dirty="0">
                          <a:solidFill>
                            <a:schemeClr val="tx1"/>
                          </a:solidFill>
                        </a:rPr>
                        <a:t>月数（95%CI）</a:t>
                      </a:r>
                    </a:p>
                  </a:txBody>
                  <a:tcPr/>
                </a:tc>
                <a:tc>
                  <a:txBody>
                    <a:bodyPr/>
                    <a:lstStyle/>
                    <a:p>
                      <a:pPr algn="ctr"/>
                      <a:r>
                        <a:rPr lang="ja-JP" sz="1400">
                          <a:solidFill>
                            <a:schemeClr val="tx1"/>
                          </a:solidFill>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tx1"/>
                          </a:solidFill>
                        </a:rPr>
                        <a:t>16.46 (2.07、NR) 5.22 (2.07、</a:t>
                      </a:r>
                      <a:r>
                        <a:rPr lang="ja-JP" sz="1400" baseline="0">
                          <a:solidFill>
                            <a:schemeClr val="tx1"/>
                          </a:solidFill>
                        </a:rPr>
                        <a:t>NR)</a:t>
                      </a:r>
                    </a:p>
                  </a:txBody>
                  <a:tcPr/>
                </a:tc>
                <a:tc>
                  <a:txBody>
                    <a:bodyPr/>
                    <a:lstStyle/>
                    <a:p>
                      <a:pPr algn="ctr"/>
                      <a:r>
                        <a:rPr lang="ja-JP" sz="1400">
                          <a:solidFill>
                            <a:schemeClr val="tx1"/>
                          </a:solidFill>
                        </a:rPr>
                        <a:t>24</a:t>
                      </a:r>
                    </a:p>
                    <a:p>
                      <a:pPr algn="ctr"/>
                      <a:r>
                        <a:rPr lang="ja-JP" sz="1400">
                          <a:solidFill>
                            <a:schemeClr val="tx1"/>
                          </a:solidFill>
                        </a:rPr>
                        <a:t>6.87 (5.13、</a:t>
                      </a:r>
                      <a:r>
                        <a:rPr lang="ja-JP" sz="1400" baseline="0">
                          <a:solidFill>
                            <a:schemeClr val="tx1"/>
                          </a:solidFill>
                        </a:rPr>
                        <a:t>7.59)</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tx1"/>
                          </a:solidFill>
                        </a:rPr>
                        <a:t>3.75 (3.06、5.55)</a:t>
                      </a:r>
                    </a:p>
                  </a:txBody>
                  <a:tcPr/>
                </a:tc>
                <a:extLst>
                  <a:ext uri="{0D108BD9-81ED-4DB2-BD59-A6C34878D82A}">
                    <a16:rowId xmlns:a16="http://schemas.microsoft.com/office/drawing/2014/main" val="2912163037"/>
                  </a:ext>
                </a:extLst>
              </a:tr>
              <a:tr h="370840">
                <a:tc>
                  <a:txBody>
                    <a:bodyPr/>
                    <a:lstStyle/>
                    <a:p>
                      <a:r>
                        <a:rPr lang="ja-JP" sz="1400">
                          <a:solidFill>
                            <a:schemeClr val="tx1"/>
                          </a:solidFill>
                        </a:rPr>
                        <a:t>PD-L1 CPS &lt;1、n</a:t>
                      </a:r>
                    </a:p>
                    <a:p>
                      <a:pPr marL="182563" indent="0"/>
                      <a:r>
                        <a:rPr lang="ja-JP" sz="1400">
                          <a:solidFill>
                            <a:schemeClr val="tx1"/>
                          </a:solidFill>
                        </a:rPr>
                        <a:t>mPFS、</a:t>
                      </a:r>
                      <a:r>
                        <a:rPr lang="ja-JP" sz="1400" baseline="0">
                          <a:solidFill>
                            <a:schemeClr val="tx1"/>
                          </a:solidFill>
                        </a:rPr>
                        <a:t>月数（95%CI）</a:t>
                      </a:r>
                    </a:p>
                  </a:txBody>
                  <a:tcPr/>
                </a:tc>
                <a:tc>
                  <a:txBody>
                    <a:bodyPr/>
                    <a:lstStyle/>
                    <a:p>
                      <a:pPr algn="ctr"/>
                      <a:r>
                        <a:rPr lang="ja-JP" sz="1400">
                          <a:solidFill>
                            <a:schemeClr val="tx1"/>
                          </a:solidFill>
                        </a:rPr>
                        <a:t>14</a:t>
                      </a:r>
                    </a:p>
                    <a:p>
                      <a:pPr algn="ctr"/>
                      <a:r>
                        <a:rPr lang="ja-JP" sz="1400">
                          <a:solidFill>
                            <a:schemeClr val="tx1"/>
                          </a:solidFill>
                        </a:rPr>
                        <a:t>6.87 (2.07、9.53)</a:t>
                      </a:r>
                    </a:p>
                  </a:txBody>
                  <a:tcPr/>
                </a:tc>
                <a:tc>
                  <a:txBody>
                    <a:bodyPr/>
                    <a:lstStyle/>
                    <a:p>
                      <a:pPr algn="ctr"/>
                      <a:r>
                        <a:rPr lang="ja-JP" sz="1400" dirty="0">
                          <a:solidFill>
                            <a:schemeClr val="tx1"/>
                          </a:solidFill>
                        </a:rPr>
                        <a:t>17</a:t>
                      </a:r>
                    </a:p>
                    <a:p>
                      <a:pPr algn="ctr"/>
                      <a:r>
                        <a:rPr lang="ja-JP" sz="1400" dirty="0">
                          <a:solidFill>
                            <a:schemeClr val="tx1"/>
                          </a:solidFill>
                        </a:rPr>
                        <a:t>3.98 (2.23、6.21)</a:t>
                      </a:r>
                    </a:p>
                  </a:txBody>
                  <a:tcPr/>
                </a:tc>
                <a:extLst>
                  <a:ext uri="{0D108BD9-81ED-4DB2-BD59-A6C34878D82A}">
                    <a16:rowId xmlns:a16="http://schemas.microsoft.com/office/drawing/2014/main" val="302034592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42313075"/>
              </p:ext>
            </p:extLst>
          </p:nvPr>
        </p:nvGraphicFramePr>
        <p:xfrm>
          <a:off x="6289160" y="1573408"/>
          <a:ext cx="5605559" cy="1532076"/>
        </p:xfrm>
        <a:graphic>
          <a:graphicData uri="http://schemas.openxmlformats.org/drawingml/2006/table">
            <a:tbl>
              <a:tblPr firstRow="1" bandRow="1">
                <a:tableStyleId>{5202B0CA-FC54-4496-8BCA-5EF66A818D29}</a:tableStyleId>
              </a:tblPr>
              <a:tblGrid>
                <a:gridCol w="2207995">
                  <a:extLst>
                    <a:ext uri="{9D8B030D-6E8A-4147-A177-3AD203B41FA5}">
                      <a16:colId xmlns:a16="http://schemas.microsoft.com/office/drawing/2014/main" val="2713438561"/>
                    </a:ext>
                  </a:extLst>
                </a:gridCol>
                <a:gridCol w="1698782">
                  <a:extLst>
                    <a:ext uri="{9D8B030D-6E8A-4147-A177-3AD203B41FA5}">
                      <a16:colId xmlns:a16="http://schemas.microsoft.com/office/drawing/2014/main" val="1190940076"/>
                    </a:ext>
                  </a:extLst>
                </a:gridCol>
                <a:gridCol w="1698782">
                  <a:extLst>
                    <a:ext uri="{9D8B030D-6E8A-4147-A177-3AD203B41FA5}">
                      <a16:colId xmlns:a16="http://schemas.microsoft.com/office/drawing/2014/main" val="1216212648"/>
                    </a:ext>
                  </a:extLst>
                </a:gridCol>
              </a:tblGrid>
              <a:tr h="370840">
                <a:tc>
                  <a:txBody>
                    <a:bodyPr/>
                    <a:lstStyle/>
                    <a:p>
                      <a:r>
                        <a:rPr lang="ja-JP" sz="1400">
                          <a:solidFill>
                            <a:schemeClr val="tx2"/>
                          </a:solidFill>
                        </a:rPr>
                        <a:t>グレード</a:t>
                      </a:r>
                      <a:r>
                        <a:rPr lang="ja-JP" sz="1400" baseline="0">
                          <a:solidFill>
                            <a:schemeClr val="tx2"/>
                          </a:solidFill>
                        </a:rPr>
                        <a:t>3以上</a:t>
                      </a:r>
                      <a:r>
                        <a:rPr lang="ja-JP" sz="1400">
                          <a:solidFill>
                            <a:schemeClr val="tx2"/>
                          </a:solidFill>
                        </a:rPr>
                        <a:t>のTRAE、n（%）</a:t>
                      </a:r>
                    </a:p>
                  </a:txBody>
                  <a:tcPr anchor="ctr"/>
                </a:tc>
                <a:tc>
                  <a:txBody>
                    <a:bodyPr/>
                    <a:lstStyle/>
                    <a:p>
                      <a:pPr algn="ctr"/>
                      <a:r>
                        <a:rPr lang="ja-JP" sz="1400" dirty="0">
                          <a:solidFill>
                            <a:schemeClr val="tx2"/>
                          </a:solidFill>
                        </a:rPr>
                        <a:t>併用
(n=30)</a:t>
                      </a:r>
                    </a:p>
                  </a:txBody>
                  <a:tcPr anchor="ctr"/>
                </a:tc>
                <a:tc>
                  <a:txBody>
                    <a:bodyPr/>
                    <a:lstStyle/>
                    <a:p>
                      <a:pPr algn="ctr"/>
                      <a:r>
                        <a:rPr lang="ja-JP" sz="1400" dirty="0">
                          <a:solidFill>
                            <a:schemeClr val="tx2"/>
                          </a:solidFill>
                        </a:rPr>
                        <a:t>連続的</a:t>
                      </a:r>
                      <a:r>
                        <a:rPr lang="ja-JP" sz="1400" baseline="0" dirty="0">
                          <a:solidFill>
                            <a:schemeClr val="tx2"/>
                          </a:solidFill>
                        </a:rPr>
                        <a:t>
(n=60)</a:t>
                      </a:r>
                    </a:p>
                  </a:txBody>
                  <a:tcPr anchor="ctr"/>
                </a:tc>
                <a:extLst>
                  <a:ext uri="{0D108BD9-81ED-4DB2-BD59-A6C34878D82A}">
                    <a16:rowId xmlns:a16="http://schemas.microsoft.com/office/drawing/2014/main" val="3667548636"/>
                  </a:ext>
                </a:extLst>
              </a:tr>
              <a:tr h="337972">
                <a:tc>
                  <a:txBody>
                    <a:bodyPr/>
                    <a:lstStyle/>
                    <a:p>
                      <a:r>
                        <a:rPr lang="ja-JP" sz="1400">
                          <a:solidFill>
                            <a:schemeClr val="tx1"/>
                          </a:solidFill>
                        </a:rPr>
                        <a:t>すべて</a:t>
                      </a:r>
                    </a:p>
                  </a:txBody>
                  <a:tcPr anchor="ctr"/>
                </a:tc>
                <a:tc>
                  <a:txBody>
                    <a:bodyPr/>
                    <a:lstStyle/>
                    <a:p>
                      <a:pPr algn="ctr"/>
                      <a:r>
                        <a:rPr lang="ja-JP" sz="1400">
                          <a:solidFill>
                            <a:schemeClr val="tx1"/>
                          </a:solidFill>
                        </a:rPr>
                        <a:t>21 (70.0)</a:t>
                      </a:r>
                    </a:p>
                  </a:txBody>
                  <a:tcPr anchor="ctr"/>
                </a:tc>
                <a:tc>
                  <a:txBody>
                    <a:bodyPr/>
                    <a:lstStyle/>
                    <a:p>
                      <a:pPr algn="ctr"/>
                      <a:r>
                        <a:rPr lang="ja-JP" sz="1400">
                          <a:solidFill>
                            <a:schemeClr val="tx1"/>
                          </a:solidFill>
                        </a:rPr>
                        <a:t>26 (43.3)</a:t>
                      </a:r>
                    </a:p>
                  </a:txBody>
                  <a:tcPr anchor="ctr"/>
                </a:tc>
                <a:extLst>
                  <a:ext uri="{0D108BD9-81ED-4DB2-BD59-A6C34878D82A}">
                    <a16:rowId xmlns:a16="http://schemas.microsoft.com/office/drawing/2014/main" val="2912163037"/>
                  </a:ext>
                </a:extLst>
              </a:tr>
              <a:tr h="337972">
                <a:tc>
                  <a:txBody>
                    <a:bodyPr/>
                    <a:lstStyle/>
                    <a:p>
                      <a:r>
                        <a:rPr lang="ja-JP" sz="1400">
                          <a:solidFill>
                            <a:schemeClr val="tx1"/>
                          </a:solidFill>
                        </a:rPr>
                        <a:t>重篤</a:t>
                      </a:r>
                    </a:p>
                  </a:txBody>
                  <a:tcPr anchor="ctr"/>
                </a:tc>
                <a:tc>
                  <a:txBody>
                    <a:bodyPr/>
                    <a:lstStyle/>
                    <a:p>
                      <a:pPr algn="ctr"/>
                      <a:r>
                        <a:rPr lang="ja-JP" sz="1400">
                          <a:solidFill>
                            <a:schemeClr val="tx1"/>
                          </a:solidFill>
                        </a:rPr>
                        <a:t>10 (33.3)</a:t>
                      </a:r>
                    </a:p>
                  </a:txBody>
                  <a:tcPr anchor="ctr"/>
                </a:tc>
                <a:tc>
                  <a:txBody>
                    <a:bodyPr/>
                    <a:lstStyle/>
                    <a:p>
                      <a:pPr algn="ctr"/>
                      <a:r>
                        <a:rPr lang="ja-JP" sz="1400">
                          <a:solidFill>
                            <a:schemeClr val="tx1"/>
                          </a:solidFill>
                        </a:rPr>
                        <a:t>10 (16.7)</a:t>
                      </a:r>
                    </a:p>
                  </a:txBody>
                  <a:tcPr anchor="ctr"/>
                </a:tc>
                <a:extLst>
                  <a:ext uri="{0D108BD9-81ED-4DB2-BD59-A6C34878D82A}">
                    <a16:rowId xmlns:a16="http://schemas.microsoft.com/office/drawing/2014/main" val="3020345926"/>
                  </a:ext>
                </a:extLst>
              </a:tr>
              <a:tr h="337972">
                <a:tc>
                  <a:txBody>
                    <a:bodyPr/>
                    <a:lstStyle/>
                    <a:p>
                      <a:r>
                        <a:rPr lang="ja-JP" sz="1400" baseline="0">
                          <a:solidFill>
                            <a:schemeClr val="tx1"/>
                          </a:solidFill>
                        </a:rPr>
                        <a:t>死亡に</a:t>
                      </a:r>
                      <a:r>
                        <a:rPr lang="ja-JP" sz="1400">
                          <a:solidFill>
                            <a:schemeClr val="tx1"/>
                          </a:solidFill>
                        </a:rPr>
                        <a:t>至った</a:t>
                      </a:r>
                    </a:p>
                  </a:txBody>
                  <a:tcPr anchor="ctr"/>
                </a:tc>
                <a:tc>
                  <a:txBody>
                    <a:bodyPr/>
                    <a:lstStyle/>
                    <a:p>
                      <a:pPr algn="ctr"/>
                      <a:r>
                        <a:rPr lang="ja-JP" sz="1400">
                          <a:solidFill>
                            <a:schemeClr val="tx1"/>
                          </a:solidFill>
                        </a:rPr>
                        <a:t>1</a:t>
                      </a:r>
                      <a:r>
                        <a:rPr lang="ja-JP" sz="1400" baseline="0">
                          <a:solidFill>
                            <a:schemeClr val="tx1"/>
                          </a:solidFill>
                        </a:rPr>
                        <a:t> (3.3)</a:t>
                      </a:r>
                    </a:p>
                  </a:txBody>
                  <a:tcPr anchor="ctr"/>
                </a:tc>
                <a:tc>
                  <a:txBody>
                    <a:bodyPr/>
                    <a:lstStyle/>
                    <a:p>
                      <a:pPr algn="ctr"/>
                      <a:r>
                        <a:rPr lang="ja-JP" sz="1400" dirty="0">
                          <a:solidFill>
                            <a:schemeClr val="tx1"/>
                          </a:solidFill>
                        </a:rPr>
                        <a:t>1 (1.7)</a:t>
                      </a:r>
                    </a:p>
                  </a:txBody>
                  <a:tcPr anchor="ctr"/>
                </a:tc>
                <a:extLst>
                  <a:ext uri="{0D108BD9-81ED-4DB2-BD59-A6C34878D82A}">
                    <a16:rowId xmlns:a16="http://schemas.microsoft.com/office/drawing/2014/main" val="4027293554"/>
                  </a:ext>
                </a:extLst>
              </a:tr>
            </a:tbl>
          </a:graphicData>
        </a:graphic>
      </p:graphicFrame>
    </p:spTree>
    <p:extLst>
      <p:ext uri="{BB962C8B-B14F-4D97-AF65-F5344CB8AC3E}">
        <p14:creationId xmlns:p14="http://schemas.microsoft.com/office/powerpoint/2010/main" val="3668695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膵臓・小腸・肝胆道癌</a:t>
            </a:r>
          </a:p>
        </p:txBody>
      </p:sp>
    </p:spTree>
    <p:extLst>
      <p:ext uri="{BB962C8B-B14F-4D97-AF65-F5344CB8AC3E}">
        <p14:creationId xmlns:p14="http://schemas.microsoft.com/office/powerpoint/2010/main" val="3182857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膵臓癌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1521863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LBA61：ゲムシタビン難治性の局所進行性または転移性膵臓癌の第二選択治療におけるHR070803＋5-FU/LVとプラセボ＋5-FU/LVの比較：多施設共同無作為化二重盲検並行対照第III相試験(HR-IRI-APC) – Wang L、et al。</a:t>
            </a:r>
          </a:p>
        </p:txBody>
      </p:sp>
      <p:sp>
        <p:nvSpPr>
          <p:cNvPr id="22" name="Content Placeholder 2"/>
          <p:cNvSpPr>
            <a:spLocks noGrp="1"/>
          </p:cNvSpPr>
          <p:nvPr>
            <p:ph idx="1"/>
          </p:nvPr>
        </p:nvSpPr>
        <p:spPr/>
        <p:txBody>
          <a:bodyPr/>
          <a:lstStyle/>
          <a:p>
            <a:pPr marL="0" indent="0">
              <a:buNone/>
            </a:pPr>
            <a:r>
              <a:rPr lang="ja-JP" b="1"/>
              <a:t>試験の目的</a:t>
            </a:r>
          </a:p>
          <a:p>
            <a:r>
              <a:rPr lang="ja-JP"/>
              <a:t>中国の施設における第III相HR-IRI-APC試験で、ゲムシタビン難治性の局所進行性または転移性膵臓癌患者を対象に、2L HR070803 (イリノテカンのリポソーム製剤)＋5FU/LVの有効性と安全性を評価すること</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Wang L, et al.Ann Oncol 2022;33(suppl):abstr LBA61</a:t>
            </a:r>
          </a:p>
        </p:txBody>
      </p:sp>
      <p:sp>
        <p:nvSpPr>
          <p:cNvPr id="20" name="Rectangle 9"/>
          <p:cNvSpPr txBox="1">
            <a:spLocks noChangeArrowheads="1"/>
          </p:cNvSpPr>
          <p:nvPr/>
        </p:nvSpPr>
        <p:spPr bwMode="auto">
          <a:xfrm>
            <a:off x="1838052" y="54869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24" name="Oval 14"/>
          <p:cNvSpPr>
            <a:spLocks noChangeArrowheads="1"/>
          </p:cNvSpPr>
          <p:nvPr/>
        </p:nvSpPr>
        <p:spPr bwMode="auto">
          <a:xfrm>
            <a:off x="4818004" y="35357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5" name="AutoShape 15"/>
          <p:cNvCxnSpPr>
            <a:cxnSpLocks noChangeShapeType="1"/>
            <a:stCxn id="24" idx="0"/>
            <a:endCxn id="27" idx="1"/>
          </p:cNvCxnSpPr>
          <p:nvPr/>
        </p:nvCxnSpPr>
        <p:spPr bwMode="auto">
          <a:xfrm rot="5400000" flipH="1" flipV="1">
            <a:off x="4957518" y="2891775"/>
            <a:ext cx="796300" cy="491732"/>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454956" y="3827891"/>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601534" y="2282169"/>
            <a:ext cx="5246137" cy="91464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HR070803 56.5 mg/m</a:t>
            </a:r>
            <a:r>
              <a:rPr lang="ja-JP" baseline="30000" dirty="0">
                <a:solidFill>
                  <a:srgbClr val="FFFFFF"/>
                </a:solidFill>
                <a:ea typeface="SimSun" pitchFamily="2" charset="-122"/>
              </a:rPr>
              <a:t>2</a:t>
            </a:r>
            <a:r>
              <a:rPr lang="ja-JP" dirty="0">
                <a:solidFill>
                  <a:srgbClr val="FFFFFF"/>
                </a:solidFill>
                <a:ea typeface="SimSun" pitchFamily="2" charset="-122"/>
              </a:rPr>
              <a:t> + 
5FU 2000 mg/m</a:t>
            </a:r>
            <a:r>
              <a:rPr lang="ja-JP" baseline="30000" dirty="0">
                <a:solidFill>
                  <a:srgbClr val="FFFFFF"/>
                </a:solidFill>
                <a:ea typeface="SimSun" pitchFamily="2" charset="-122"/>
              </a:rPr>
              <a:t>2</a:t>
            </a:r>
            <a:r>
              <a:rPr lang="ja-JP" dirty="0">
                <a:solidFill>
                  <a:srgbClr val="FFFFFF"/>
                </a:solidFill>
                <a:ea typeface="SimSun" pitchFamily="2" charset="-122"/>
              </a:rPr>
              <a:t> + ロイコボリン 200 mg/m</a:t>
            </a:r>
            <a:r>
              <a:rPr lang="ja-JP" baseline="30000" dirty="0">
                <a:solidFill>
                  <a:srgbClr val="FFFFFF"/>
                </a:solidFill>
                <a:ea typeface="SimSun" pitchFamily="2" charset="-122"/>
              </a:rPr>
              <a:t>2</a:t>
            </a:r>
            <a:r>
              <a:rPr lang="ja-JP" dirty="0">
                <a:solidFill>
                  <a:srgbClr val="FFFFFF"/>
                </a:solidFill>
                <a:ea typeface="SimSun" pitchFamily="2" charset="-122"/>
              </a:rPr>
              <a:t>
(n=149)</a:t>
            </a:r>
          </a:p>
        </p:txBody>
      </p:sp>
      <p:sp>
        <p:nvSpPr>
          <p:cNvPr id="28" name="AutoShape 9"/>
          <p:cNvSpPr>
            <a:spLocks noChangeArrowheads="1"/>
          </p:cNvSpPr>
          <p:nvPr/>
        </p:nvSpPr>
        <p:spPr bwMode="auto">
          <a:xfrm>
            <a:off x="924277" y="3019721"/>
            <a:ext cx="3530679"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局所進行性または転移性膵癌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ゲムシタビン難治性</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(n=298</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4948760" y="4281033"/>
            <a:ext cx="813817" cy="491732"/>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869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PFS、ORR、TTF、安全性</a:t>
            </a:r>
          </a:p>
        </p:txBody>
      </p:sp>
      <p:sp>
        <p:nvSpPr>
          <p:cNvPr id="31" name="AutoShape 8"/>
          <p:cNvSpPr>
            <a:spLocks noChangeArrowheads="1"/>
          </p:cNvSpPr>
          <p:nvPr/>
        </p:nvSpPr>
        <p:spPr bwMode="auto">
          <a:xfrm>
            <a:off x="5601534" y="4476486"/>
            <a:ext cx="5246137" cy="91464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プラセボ +
5FU 2000 mg/m</a:t>
            </a:r>
            <a:r>
              <a:rPr lang="ja-JP" baseline="30000" dirty="0">
                <a:solidFill>
                  <a:schemeClr val="tx1"/>
                </a:solidFill>
                <a:ea typeface="SimSun" pitchFamily="2" charset="-122"/>
              </a:rPr>
              <a:t>2</a:t>
            </a:r>
            <a:r>
              <a:rPr lang="ja-JP" dirty="0">
                <a:solidFill>
                  <a:schemeClr val="tx1"/>
                </a:solidFill>
                <a:ea typeface="SimSun" pitchFamily="2" charset="-122"/>
              </a:rPr>
              <a:t> + ロイコボリン 200 mg/m</a:t>
            </a:r>
            <a:r>
              <a:rPr lang="ja-JP" baseline="30000" dirty="0">
                <a:solidFill>
                  <a:schemeClr val="tx1"/>
                </a:solidFill>
                <a:ea typeface="SimSun" pitchFamily="2" charset="-122"/>
              </a:rPr>
              <a:t>2</a:t>
            </a:r>
            <a:r>
              <a:rPr lang="ja-JP" dirty="0">
                <a:solidFill>
                  <a:schemeClr val="tx1"/>
                </a:solidFill>
                <a:ea typeface="SimSun" pitchFamily="2" charset="-122"/>
              </a:rPr>
              <a:t>
(n=149)</a:t>
            </a:r>
          </a:p>
        </p:txBody>
      </p:sp>
      <p:sp>
        <p:nvSpPr>
          <p:cNvPr id="32" name="Content Placeholder 26"/>
          <p:cNvSpPr txBox="1">
            <a:spLocks/>
          </p:cNvSpPr>
          <p:nvPr/>
        </p:nvSpPr>
        <p:spPr bwMode="auto">
          <a:xfrm>
            <a:off x="5869456" y="3283419"/>
            <a:ext cx="3957121"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層化</a:t>
            </a:r>
          </a:p>
          <a:p>
            <a:pPr marL="203200" lvl="0" indent="-203200">
              <a:spcAft>
                <a:spcPts val="400"/>
              </a:spcAft>
              <a:buFont typeface="Arial" pitchFamily="34" charset="0"/>
              <a:buChar char="•"/>
              <a:defRPr/>
            </a:pPr>
            <a:r>
              <a:rPr lang="ja-JP" sz="1400" dirty="0">
                <a:solidFill>
                  <a:srgbClr val="4D4D4D"/>
                </a:solidFill>
              </a:rPr>
              <a:t>血清アルブミン濃度(&lt;40 対 ≥40 g/L)</a:t>
            </a:r>
          </a:p>
          <a:p>
            <a:pPr marL="203200" lvl="0" indent="-203200">
              <a:spcAft>
                <a:spcPts val="400"/>
              </a:spcAft>
              <a:buFont typeface="Arial" pitchFamily="34" charset="0"/>
              <a:buChar char="•"/>
              <a:defRPr/>
            </a:pPr>
            <a:r>
              <a:rPr lang="ja-JP" sz="1400" dirty="0">
                <a:solidFill>
                  <a:srgbClr val="4D4D4D"/>
                </a:solidFill>
              </a:rPr>
              <a:t>FUの治療歴(はい、いいえ)</a:t>
            </a:r>
          </a:p>
          <a:p>
            <a:pPr marL="203200" lvl="0" indent="-203200">
              <a:spcAft>
                <a:spcPts val="400"/>
              </a:spcAft>
              <a:buFont typeface="Arial" pitchFamily="34" charset="0"/>
              <a:buChar char="•"/>
              <a:defRPr/>
            </a:pPr>
            <a:r>
              <a:rPr lang="ja-JP" sz="1400" dirty="0">
                <a:solidFill>
                  <a:srgbClr val="4D4D4D"/>
                </a:solidFill>
              </a:rPr>
              <a:t>ゲムシタビンの治療歴(単剤療法、併用療法)</a:t>
            </a:r>
          </a:p>
        </p:txBody>
      </p:sp>
    </p:spTree>
    <p:extLst>
      <p:ext uri="{BB962C8B-B14F-4D97-AF65-F5344CB8AC3E}">
        <p14:creationId xmlns:p14="http://schemas.microsoft.com/office/powerpoint/2010/main" val="175111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LBA61：ゲムシタビン難治性の局所進行性または転移性膵臓癌の第二選択治療におけるHR070803＋5-FU/LVとプラセボ＋5-FU/LVの比較：多施設共同無作為化二重盲検並行対照第III相試験(HR-IRI-APC) – Wang L、et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Wang L, et al.Ann Oncol 2022;33(suppl):abstr LBA61</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ja-JP" sz="1600" b="1"/>
              <a:t>タイトル</a:t>
            </a:r>
          </a:p>
        </p:txBody>
      </p:sp>
      <p:sp>
        <p:nvSpPr>
          <p:cNvPr id="6" name="TextBox 5">
            <a:extLst>
              <a:ext uri="{FF2B5EF4-FFF2-40B4-BE49-F238E27FC236}">
                <a16:creationId xmlns:a16="http://schemas.microsoft.com/office/drawing/2014/main" id="{E6489A93-86BB-4E3C-4E29-450BC44C7227}"/>
              </a:ext>
            </a:extLst>
          </p:cNvPr>
          <p:cNvSpPr txBox="1"/>
          <p:nvPr/>
        </p:nvSpPr>
        <p:spPr>
          <a:xfrm>
            <a:off x="2175533" y="1330523"/>
            <a:ext cx="2659702" cy="338554"/>
          </a:xfrm>
          <a:prstGeom prst="rect">
            <a:avLst/>
          </a:prstGeom>
          <a:noFill/>
        </p:spPr>
        <p:txBody>
          <a:bodyPr wrap="none" rtlCol="0">
            <a:spAutoFit/>
          </a:bodyPr>
          <a:lstStyle/>
          <a:p>
            <a:pPr algn="ctr"/>
            <a:r>
              <a:rPr lang="ja-JP" sz="1600" b="1" dirty="0">
                <a:solidFill>
                  <a:srgbClr val="4D4D4D"/>
                </a:solidFill>
              </a:rPr>
              <a:t>無増悪生存期間</a:t>
            </a:r>
          </a:p>
        </p:txBody>
      </p:sp>
      <p:sp>
        <p:nvSpPr>
          <p:cNvPr id="7" name="TextBox 6">
            <a:extLst>
              <a:ext uri="{FF2B5EF4-FFF2-40B4-BE49-F238E27FC236}">
                <a16:creationId xmlns:a16="http://schemas.microsoft.com/office/drawing/2014/main" id="{3F45C29B-C2C1-BBB8-4612-F6718793D370}"/>
              </a:ext>
            </a:extLst>
          </p:cNvPr>
          <p:cNvSpPr txBox="1"/>
          <p:nvPr/>
        </p:nvSpPr>
        <p:spPr>
          <a:xfrm>
            <a:off x="8742914" y="1315299"/>
            <a:ext cx="1715534" cy="338554"/>
          </a:xfrm>
          <a:prstGeom prst="rect">
            <a:avLst/>
          </a:prstGeom>
          <a:noFill/>
        </p:spPr>
        <p:txBody>
          <a:bodyPr wrap="none" rtlCol="0">
            <a:spAutoFit/>
          </a:bodyPr>
          <a:lstStyle/>
          <a:p>
            <a:pPr algn="ctr"/>
            <a:r>
              <a:rPr lang="ja-JP" sz="1600" b="1" dirty="0">
                <a:solidFill>
                  <a:srgbClr val="4D4D4D"/>
                </a:solidFill>
              </a:rPr>
              <a:t>全生存期間</a:t>
            </a:r>
          </a:p>
        </p:txBody>
      </p:sp>
      <p:sp>
        <p:nvSpPr>
          <p:cNvPr id="8" name="Freeform 21">
            <a:extLst>
              <a:ext uri="{FF2B5EF4-FFF2-40B4-BE49-F238E27FC236}">
                <a16:creationId xmlns:a16="http://schemas.microsoft.com/office/drawing/2014/main" id="{CDB432A9-FBEE-405B-9580-1C2BDD64C62A}"/>
              </a:ext>
            </a:extLst>
          </p:cNvPr>
          <p:cNvSpPr>
            <a:spLocks/>
          </p:cNvSpPr>
          <p:nvPr/>
        </p:nvSpPr>
        <p:spPr bwMode="auto">
          <a:xfrm>
            <a:off x="1105492" y="2428671"/>
            <a:ext cx="4862689" cy="252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DD6881A8-F523-6577-F5D1-AF863BD3500A}"/>
              </a:ext>
            </a:extLst>
          </p:cNvPr>
          <p:cNvGrpSpPr/>
          <p:nvPr/>
        </p:nvGrpSpPr>
        <p:grpSpPr>
          <a:xfrm>
            <a:off x="292750" y="2251228"/>
            <a:ext cx="815403" cy="2743132"/>
            <a:chOff x="5582154" y="1412538"/>
            <a:chExt cx="815403" cy="2309832"/>
          </a:xfrm>
        </p:grpSpPr>
        <p:sp>
          <p:nvSpPr>
            <p:cNvPr id="10" name="Line 7">
              <a:extLst>
                <a:ext uri="{FF2B5EF4-FFF2-40B4-BE49-F238E27FC236}">
                  <a16:creationId xmlns:a16="http://schemas.microsoft.com/office/drawing/2014/main" id="{556B0C64-4AE3-291C-8F44-A5D3C1F2D5FA}"/>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8">
              <a:extLst>
                <a:ext uri="{FF2B5EF4-FFF2-40B4-BE49-F238E27FC236}">
                  <a16:creationId xmlns:a16="http://schemas.microsoft.com/office/drawing/2014/main" id="{EDA29151-EC9B-D03C-2875-4589B8300869}"/>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9">
              <a:extLst>
                <a:ext uri="{FF2B5EF4-FFF2-40B4-BE49-F238E27FC236}">
                  <a16:creationId xmlns:a16="http://schemas.microsoft.com/office/drawing/2014/main" id="{46C8A182-0204-1566-A054-3045D5FECF73}"/>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C221B3B9-5E0D-D288-31AE-C210C7B0CADE}"/>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1">
              <a:extLst>
                <a:ext uri="{FF2B5EF4-FFF2-40B4-BE49-F238E27FC236}">
                  <a16:creationId xmlns:a16="http://schemas.microsoft.com/office/drawing/2014/main" id="{A24B25C7-1F28-DFB5-894C-312A206A7B80}"/>
                </a:ext>
              </a:extLst>
            </p:cNvPr>
            <p:cNvSpPr>
              <a:spLocks noChangeShapeType="1"/>
            </p:cNvSpPr>
            <p:nvPr/>
          </p:nvSpPr>
          <p:spPr bwMode="auto">
            <a:xfrm>
              <a:off x="6311323" y="35945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TextBox 14">
              <a:extLst>
                <a:ext uri="{FF2B5EF4-FFF2-40B4-BE49-F238E27FC236}">
                  <a16:creationId xmlns:a16="http://schemas.microsoft.com/office/drawing/2014/main" id="{2E3BF491-874D-1ADC-D99E-D0819AD504B6}"/>
                </a:ext>
              </a:extLst>
            </p:cNvPr>
            <p:cNvSpPr txBox="1"/>
            <p:nvPr/>
          </p:nvSpPr>
          <p:spPr>
            <a:xfrm rot="16200000">
              <a:off x="5146722" y="2436966"/>
              <a:ext cx="117864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PFS率</a:t>
              </a:r>
            </a:p>
          </p:txBody>
        </p:sp>
        <p:sp>
          <p:nvSpPr>
            <p:cNvPr id="16" name="TextBox 15">
              <a:extLst>
                <a:ext uri="{FF2B5EF4-FFF2-40B4-BE49-F238E27FC236}">
                  <a16:creationId xmlns:a16="http://schemas.microsoft.com/office/drawing/2014/main" id="{B8446F40-C36C-96A8-D6A8-F51DAD82DBCB}"/>
                </a:ext>
              </a:extLst>
            </p:cNvPr>
            <p:cNvSpPr txBox="1"/>
            <p:nvPr/>
          </p:nvSpPr>
          <p:spPr>
            <a:xfrm>
              <a:off x="5811494" y="1412538"/>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7" name="TextBox 16">
              <a:extLst>
                <a:ext uri="{FF2B5EF4-FFF2-40B4-BE49-F238E27FC236}">
                  <a16:creationId xmlns:a16="http://schemas.microsoft.com/office/drawing/2014/main" id="{A8C2699D-5256-393A-C6B2-14FEDFB6D313}"/>
                </a:ext>
              </a:extLst>
            </p:cNvPr>
            <p:cNvSpPr txBox="1"/>
            <p:nvPr/>
          </p:nvSpPr>
          <p:spPr>
            <a:xfrm>
              <a:off x="5811494" y="1911069"/>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18" name="TextBox 17">
              <a:extLst>
                <a:ext uri="{FF2B5EF4-FFF2-40B4-BE49-F238E27FC236}">
                  <a16:creationId xmlns:a16="http://schemas.microsoft.com/office/drawing/2014/main" id="{82897A7C-BC1A-F07C-9A27-C7D4D454B477}"/>
                </a:ext>
              </a:extLst>
            </p:cNvPr>
            <p:cNvSpPr txBox="1"/>
            <p:nvPr/>
          </p:nvSpPr>
          <p:spPr>
            <a:xfrm>
              <a:off x="5811494" y="2425722"/>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19" name="TextBox 18">
              <a:extLst>
                <a:ext uri="{FF2B5EF4-FFF2-40B4-BE49-F238E27FC236}">
                  <a16:creationId xmlns:a16="http://schemas.microsoft.com/office/drawing/2014/main" id="{4434BAEC-4795-8585-E5B2-0686FCBB9F3B}"/>
                </a:ext>
              </a:extLst>
            </p:cNvPr>
            <p:cNvSpPr txBox="1"/>
            <p:nvPr/>
          </p:nvSpPr>
          <p:spPr>
            <a:xfrm>
              <a:off x="5811494" y="2929625"/>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20" name="TextBox 19">
              <a:extLst>
                <a:ext uri="{FF2B5EF4-FFF2-40B4-BE49-F238E27FC236}">
                  <a16:creationId xmlns:a16="http://schemas.microsoft.com/office/drawing/2014/main" id="{92AB5BD7-1A31-9200-17B3-61ECCFD9588A}"/>
                </a:ext>
              </a:extLst>
            </p:cNvPr>
            <p:cNvSpPr txBox="1"/>
            <p:nvPr/>
          </p:nvSpPr>
          <p:spPr>
            <a:xfrm>
              <a:off x="6059968" y="3463209"/>
              <a:ext cx="284052" cy="25916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4" name="Group 23">
            <a:extLst>
              <a:ext uri="{FF2B5EF4-FFF2-40B4-BE49-F238E27FC236}">
                <a16:creationId xmlns:a16="http://schemas.microsoft.com/office/drawing/2014/main" id="{40BF64F9-0F8E-8580-5FBF-0610B38F2D18}"/>
              </a:ext>
            </a:extLst>
          </p:cNvPr>
          <p:cNvGrpSpPr/>
          <p:nvPr/>
        </p:nvGrpSpPr>
        <p:grpSpPr>
          <a:xfrm>
            <a:off x="1119917" y="4950211"/>
            <a:ext cx="4860000" cy="360147"/>
            <a:chOff x="1513339" y="4188565"/>
            <a:chExt cx="5480700" cy="360147"/>
          </a:xfrm>
        </p:grpSpPr>
        <p:sp>
          <p:nvSpPr>
            <p:cNvPr id="25" name="Line 21">
              <a:extLst>
                <a:ext uri="{FF2B5EF4-FFF2-40B4-BE49-F238E27FC236}">
                  <a16:creationId xmlns:a16="http://schemas.microsoft.com/office/drawing/2014/main" id="{4389AF4A-42C6-164D-EA14-7CD5DC3C23F3}"/>
                </a:ext>
              </a:extLst>
            </p:cNvPr>
            <p:cNvSpPr>
              <a:spLocks noChangeShapeType="1"/>
            </p:cNvSpPr>
            <p:nvPr/>
          </p:nvSpPr>
          <p:spPr bwMode="auto">
            <a:xfrm>
              <a:off x="686141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5CE77B5-AF21-33D1-5F95-248341FCB431}"/>
                </a:ext>
              </a:extLst>
            </p:cNvPr>
            <p:cNvSpPr txBox="1"/>
            <p:nvPr/>
          </p:nvSpPr>
          <p:spPr>
            <a:xfrm>
              <a:off x="6722564" y="426056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27" name="Line 21">
              <a:extLst>
                <a:ext uri="{FF2B5EF4-FFF2-40B4-BE49-F238E27FC236}">
                  <a16:creationId xmlns:a16="http://schemas.microsoft.com/office/drawing/2014/main" id="{9B60CFEC-FBE2-9F6B-9595-17F609366412}"/>
                </a:ext>
              </a:extLst>
            </p:cNvPr>
            <p:cNvSpPr>
              <a:spLocks noChangeShapeType="1"/>
            </p:cNvSpPr>
            <p:nvPr/>
          </p:nvSpPr>
          <p:spPr bwMode="auto">
            <a:xfrm>
              <a:off x="648577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D4B8774-1286-DB39-4712-5F08527E18DB}"/>
                </a:ext>
              </a:extLst>
            </p:cNvPr>
            <p:cNvSpPr txBox="1"/>
            <p:nvPr/>
          </p:nvSpPr>
          <p:spPr>
            <a:xfrm>
              <a:off x="6346927" y="426056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13</a:t>
              </a:r>
            </a:p>
          </p:txBody>
        </p:sp>
        <p:sp>
          <p:nvSpPr>
            <p:cNvPr id="29" name="Line 21">
              <a:extLst>
                <a:ext uri="{FF2B5EF4-FFF2-40B4-BE49-F238E27FC236}">
                  <a16:creationId xmlns:a16="http://schemas.microsoft.com/office/drawing/2014/main" id="{CE3CF053-D12C-2277-2F8D-682FCE2E9E46}"/>
                </a:ext>
              </a:extLst>
            </p:cNvPr>
            <p:cNvSpPr>
              <a:spLocks noChangeShapeType="1"/>
            </p:cNvSpPr>
            <p:nvPr/>
          </p:nvSpPr>
          <p:spPr bwMode="auto">
            <a:xfrm>
              <a:off x="611013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C0D3AC2-5E1B-ACDA-F337-4981FED07163}"/>
                </a:ext>
              </a:extLst>
            </p:cNvPr>
            <p:cNvSpPr txBox="1"/>
            <p:nvPr/>
          </p:nvSpPr>
          <p:spPr>
            <a:xfrm>
              <a:off x="5971290" y="426056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1" name="Line 21">
              <a:extLst>
                <a:ext uri="{FF2B5EF4-FFF2-40B4-BE49-F238E27FC236}">
                  <a16:creationId xmlns:a16="http://schemas.microsoft.com/office/drawing/2014/main" id="{5BBC6061-86F7-D44D-B1DD-CA8EBF70C912}"/>
                </a:ext>
              </a:extLst>
            </p:cNvPr>
            <p:cNvSpPr>
              <a:spLocks noChangeShapeType="1"/>
            </p:cNvSpPr>
            <p:nvPr/>
          </p:nvSpPr>
          <p:spPr bwMode="auto">
            <a:xfrm>
              <a:off x="573450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05EA73E-B4DE-1C67-EFED-47EF2DF19153}"/>
                </a:ext>
              </a:extLst>
            </p:cNvPr>
            <p:cNvSpPr txBox="1"/>
            <p:nvPr/>
          </p:nvSpPr>
          <p:spPr>
            <a:xfrm>
              <a:off x="5602321" y="4260565"/>
              <a:ext cx="25813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11</a:t>
              </a:r>
            </a:p>
          </p:txBody>
        </p:sp>
        <p:sp>
          <p:nvSpPr>
            <p:cNvPr id="33" name="Line 21">
              <a:extLst>
                <a:ext uri="{FF2B5EF4-FFF2-40B4-BE49-F238E27FC236}">
                  <a16:creationId xmlns:a16="http://schemas.microsoft.com/office/drawing/2014/main" id="{CA5A4685-DFB7-6A00-CA22-1882DE7201C6}"/>
                </a:ext>
              </a:extLst>
            </p:cNvPr>
            <p:cNvSpPr>
              <a:spLocks noChangeShapeType="1"/>
            </p:cNvSpPr>
            <p:nvPr/>
          </p:nvSpPr>
          <p:spPr bwMode="auto">
            <a:xfrm>
              <a:off x="535886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EF231F6-6EBA-D955-74C7-0081CEF88D85}"/>
                </a:ext>
              </a:extLst>
            </p:cNvPr>
            <p:cNvSpPr txBox="1"/>
            <p:nvPr/>
          </p:nvSpPr>
          <p:spPr>
            <a:xfrm>
              <a:off x="5220016" y="426056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35" name="Line 21">
              <a:extLst>
                <a:ext uri="{FF2B5EF4-FFF2-40B4-BE49-F238E27FC236}">
                  <a16:creationId xmlns:a16="http://schemas.microsoft.com/office/drawing/2014/main" id="{C71FB2EE-5E37-1695-1283-8EB12FA907F7}"/>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14BCA12-8B00-FC9B-10C7-33A0E8D2DB13}"/>
                </a:ext>
              </a:extLst>
            </p:cNvPr>
            <p:cNvSpPr txBox="1"/>
            <p:nvPr/>
          </p:nvSpPr>
          <p:spPr>
            <a:xfrm>
              <a:off x="4894072"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37" name="Line 21">
              <a:extLst>
                <a:ext uri="{FF2B5EF4-FFF2-40B4-BE49-F238E27FC236}">
                  <a16:creationId xmlns:a16="http://schemas.microsoft.com/office/drawing/2014/main" id="{47FA3F55-1D2A-A733-D4BA-A9FAE08A130E}"/>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9F48AAA-76B3-43F0-0072-76D9996A8D88}"/>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39" name="Line 21">
              <a:extLst>
                <a:ext uri="{FF2B5EF4-FFF2-40B4-BE49-F238E27FC236}">
                  <a16:creationId xmlns:a16="http://schemas.microsoft.com/office/drawing/2014/main" id="{FCB53F09-2505-2C67-BD66-9CEF489BB07D}"/>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D11FEDC-92AC-4584-0E55-310F1DA79A20}"/>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a:t>
              </a:r>
            </a:p>
          </p:txBody>
        </p:sp>
        <p:sp>
          <p:nvSpPr>
            <p:cNvPr id="41" name="Line 21">
              <a:extLst>
                <a:ext uri="{FF2B5EF4-FFF2-40B4-BE49-F238E27FC236}">
                  <a16:creationId xmlns:a16="http://schemas.microsoft.com/office/drawing/2014/main" id="{88D130BB-5975-07F2-BD9F-740005FB5912}"/>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99CFAF73-792F-7FBB-EB6A-588BAFDBAB8A}"/>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3" name="Line 21">
              <a:extLst>
                <a:ext uri="{FF2B5EF4-FFF2-40B4-BE49-F238E27FC236}">
                  <a16:creationId xmlns:a16="http://schemas.microsoft.com/office/drawing/2014/main" id="{5F69E8BE-552F-85FB-BF50-7BA7B95A290D}"/>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2BA0308-9501-DB2C-F46C-257969ECE1CD}"/>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45" name="Line 21">
              <a:extLst>
                <a:ext uri="{FF2B5EF4-FFF2-40B4-BE49-F238E27FC236}">
                  <a16:creationId xmlns:a16="http://schemas.microsoft.com/office/drawing/2014/main" id="{E2F2B066-282D-8D70-AEB6-6B007D045E0C}"/>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C154AC9-AED9-BF01-351A-59161CA55521}"/>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47" name="Line 21">
              <a:extLst>
                <a:ext uri="{FF2B5EF4-FFF2-40B4-BE49-F238E27FC236}">
                  <a16:creationId xmlns:a16="http://schemas.microsoft.com/office/drawing/2014/main" id="{4FED6B9C-A143-96EF-2AE5-D36D76F062F7}"/>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49992F9-EC09-6CEC-B643-A7EAD25991C4}"/>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49" name="Line 21">
              <a:extLst>
                <a:ext uri="{FF2B5EF4-FFF2-40B4-BE49-F238E27FC236}">
                  <a16:creationId xmlns:a16="http://schemas.microsoft.com/office/drawing/2014/main" id="{BC47D574-8998-6824-BA5E-6D1471201B36}"/>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24B9D14-8696-3095-4A57-CF2E2E8E14F9}"/>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51" name="Line 21">
              <a:extLst>
                <a:ext uri="{FF2B5EF4-FFF2-40B4-BE49-F238E27FC236}">
                  <a16:creationId xmlns:a16="http://schemas.microsoft.com/office/drawing/2014/main" id="{4C8575E6-0C7E-4D04-D2D0-BF89908E8A87}"/>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CB0BBEE-3FD9-33C6-26F3-6CF72352E31C}"/>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a:t>
              </a:r>
            </a:p>
          </p:txBody>
        </p:sp>
        <p:sp>
          <p:nvSpPr>
            <p:cNvPr id="53" name="Line 21">
              <a:extLst>
                <a:ext uri="{FF2B5EF4-FFF2-40B4-BE49-F238E27FC236}">
                  <a16:creationId xmlns:a16="http://schemas.microsoft.com/office/drawing/2014/main" id="{9ECD1640-4366-D665-919F-BCE8E26AEE57}"/>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02488A6-520A-6455-EA67-EE4179E70662}"/>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55" name="Group 54">
            <a:extLst>
              <a:ext uri="{FF2B5EF4-FFF2-40B4-BE49-F238E27FC236}">
                <a16:creationId xmlns:a16="http://schemas.microsoft.com/office/drawing/2014/main" id="{F05A1F35-884C-7D83-C07C-97ECAA355393}"/>
              </a:ext>
            </a:extLst>
          </p:cNvPr>
          <p:cNvGrpSpPr/>
          <p:nvPr/>
        </p:nvGrpSpPr>
        <p:grpSpPr>
          <a:xfrm>
            <a:off x="1042045" y="5672045"/>
            <a:ext cx="4893131" cy="241980"/>
            <a:chOff x="1194645" y="6144207"/>
            <a:chExt cx="4893131" cy="241980"/>
          </a:xfrm>
        </p:grpSpPr>
        <p:sp>
          <p:nvSpPr>
            <p:cNvPr id="56" name="TextBox 55">
              <a:extLst>
                <a:ext uri="{FF2B5EF4-FFF2-40B4-BE49-F238E27FC236}">
                  <a16:creationId xmlns:a16="http://schemas.microsoft.com/office/drawing/2014/main" id="{F471EB2F-CB0E-34F3-849C-B19CD1024B6C}"/>
                </a:ext>
              </a:extLst>
            </p:cNvPr>
            <p:cNvSpPr txBox="1"/>
            <p:nvPr/>
          </p:nvSpPr>
          <p:spPr>
            <a:xfrm>
              <a:off x="5936525" y="6144207"/>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4</a:t>
              </a:r>
            </a:p>
          </p:txBody>
        </p:sp>
        <p:sp>
          <p:nvSpPr>
            <p:cNvPr id="57" name="TextBox 56">
              <a:extLst>
                <a:ext uri="{FF2B5EF4-FFF2-40B4-BE49-F238E27FC236}">
                  <a16:creationId xmlns:a16="http://schemas.microsoft.com/office/drawing/2014/main" id="{C8879AB5-35C4-8925-8265-99F32865C584}"/>
                </a:ext>
              </a:extLst>
            </p:cNvPr>
            <p:cNvSpPr txBox="1"/>
            <p:nvPr/>
          </p:nvSpPr>
          <p:spPr>
            <a:xfrm>
              <a:off x="5603430" y="6144207"/>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5</a:t>
              </a:r>
            </a:p>
          </p:txBody>
        </p:sp>
        <p:sp>
          <p:nvSpPr>
            <p:cNvPr id="58" name="TextBox 57">
              <a:extLst>
                <a:ext uri="{FF2B5EF4-FFF2-40B4-BE49-F238E27FC236}">
                  <a16:creationId xmlns:a16="http://schemas.microsoft.com/office/drawing/2014/main" id="{204C1FD8-67CE-F0B6-F303-0CBA07F0BB0E}"/>
                </a:ext>
              </a:extLst>
            </p:cNvPr>
            <p:cNvSpPr txBox="1"/>
            <p:nvPr/>
          </p:nvSpPr>
          <p:spPr>
            <a:xfrm>
              <a:off x="5270334" y="6144207"/>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6</a:t>
              </a:r>
            </a:p>
          </p:txBody>
        </p:sp>
        <p:sp>
          <p:nvSpPr>
            <p:cNvPr id="59" name="TextBox 58">
              <a:extLst>
                <a:ext uri="{FF2B5EF4-FFF2-40B4-BE49-F238E27FC236}">
                  <a16:creationId xmlns:a16="http://schemas.microsoft.com/office/drawing/2014/main" id="{8D76CE8D-AD76-424D-9117-A01F3CA43F3A}"/>
                </a:ext>
              </a:extLst>
            </p:cNvPr>
            <p:cNvSpPr txBox="1"/>
            <p:nvPr/>
          </p:nvSpPr>
          <p:spPr>
            <a:xfrm>
              <a:off x="4897967"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13</a:t>
              </a:r>
            </a:p>
          </p:txBody>
        </p:sp>
        <p:sp>
          <p:nvSpPr>
            <p:cNvPr id="60" name="TextBox 59">
              <a:extLst>
                <a:ext uri="{FF2B5EF4-FFF2-40B4-BE49-F238E27FC236}">
                  <a16:creationId xmlns:a16="http://schemas.microsoft.com/office/drawing/2014/main" id="{76A804AA-E58E-E211-D6EF-F8647EA69F7B}"/>
                </a:ext>
              </a:extLst>
            </p:cNvPr>
            <p:cNvSpPr txBox="1"/>
            <p:nvPr/>
          </p:nvSpPr>
          <p:spPr>
            <a:xfrm>
              <a:off x="4564872"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13</a:t>
              </a:r>
            </a:p>
          </p:txBody>
        </p:sp>
        <p:sp>
          <p:nvSpPr>
            <p:cNvPr id="61" name="TextBox 60">
              <a:extLst>
                <a:ext uri="{FF2B5EF4-FFF2-40B4-BE49-F238E27FC236}">
                  <a16:creationId xmlns:a16="http://schemas.microsoft.com/office/drawing/2014/main" id="{761BC7C7-3E78-DFF8-02E8-FC20EA43E1EB}"/>
                </a:ext>
              </a:extLst>
            </p:cNvPr>
            <p:cNvSpPr txBox="1"/>
            <p:nvPr/>
          </p:nvSpPr>
          <p:spPr>
            <a:xfrm>
              <a:off x="4231777"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18</a:t>
              </a:r>
            </a:p>
          </p:txBody>
        </p:sp>
        <p:sp>
          <p:nvSpPr>
            <p:cNvPr id="62" name="TextBox 61">
              <a:extLst>
                <a:ext uri="{FF2B5EF4-FFF2-40B4-BE49-F238E27FC236}">
                  <a16:creationId xmlns:a16="http://schemas.microsoft.com/office/drawing/2014/main" id="{093AFA66-AC19-E6CE-862D-2CB887420A54}"/>
                </a:ext>
              </a:extLst>
            </p:cNvPr>
            <p:cNvSpPr txBox="1"/>
            <p:nvPr/>
          </p:nvSpPr>
          <p:spPr>
            <a:xfrm>
              <a:off x="3898682"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22</a:t>
              </a:r>
            </a:p>
          </p:txBody>
        </p:sp>
        <p:sp>
          <p:nvSpPr>
            <p:cNvPr id="63" name="TextBox 62">
              <a:extLst>
                <a:ext uri="{FF2B5EF4-FFF2-40B4-BE49-F238E27FC236}">
                  <a16:creationId xmlns:a16="http://schemas.microsoft.com/office/drawing/2014/main" id="{DDFB3E69-75FA-E903-7792-AEC39C66F1DF}"/>
                </a:ext>
              </a:extLst>
            </p:cNvPr>
            <p:cNvSpPr txBox="1"/>
            <p:nvPr/>
          </p:nvSpPr>
          <p:spPr>
            <a:xfrm>
              <a:off x="3565587"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30</a:t>
              </a:r>
            </a:p>
          </p:txBody>
        </p:sp>
        <p:sp>
          <p:nvSpPr>
            <p:cNvPr id="64" name="TextBox 63">
              <a:extLst>
                <a:ext uri="{FF2B5EF4-FFF2-40B4-BE49-F238E27FC236}">
                  <a16:creationId xmlns:a16="http://schemas.microsoft.com/office/drawing/2014/main" id="{2CFC3293-B1CF-E44C-6DD2-46CA42502200}"/>
                </a:ext>
              </a:extLst>
            </p:cNvPr>
            <p:cNvSpPr txBox="1"/>
            <p:nvPr/>
          </p:nvSpPr>
          <p:spPr>
            <a:xfrm>
              <a:off x="3232491"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35</a:t>
              </a:r>
            </a:p>
          </p:txBody>
        </p:sp>
        <p:sp>
          <p:nvSpPr>
            <p:cNvPr id="65" name="TextBox 64">
              <a:extLst>
                <a:ext uri="{FF2B5EF4-FFF2-40B4-BE49-F238E27FC236}">
                  <a16:creationId xmlns:a16="http://schemas.microsoft.com/office/drawing/2014/main" id="{B2B6C812-6913-BA23-6938-AD95E0B465C3}"/>
                </a:ext>
              </a:extLst>
            </p:cNvPr>
            <p:cNvSpPr txBox="1"/>
            <p:nvPr/>
          </p:nvSpPr>
          <p:spPr>
            <a:xfrm>
              <a:off x="2899396"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54</a:t>
              </a:r>
            </a:p>
          </p:txBody>
        </p:sp>
        <p:sp>
          <p:nvSpPr>
            <p:cNvPr id="66" name="TextBox 65">
              <a:extLst>
                <a:ext uri="{FF2B5EF4-FFF2-40B4-BE49-F238E27FC236}">
                  <a16:creationId xmlns:a16="http://schemas.microsoft.com/office/drawing/2014/main" id="{E23A5652-3F08-BB9A-A10B-86A1E56C2D71}"/>
                </a:ext>
              </a:extLst>
            </p:cNvPr>
            <p:cNvSpPr txBox="1"/>
            <p:nvPr/>
          </p:nvSpPr>
          <p:spPr>
            <a:xfrm>
              <a:off x="2566300"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66</a:t>
              </a:r>
            </a:p>
          </p:txBody>
        </p:sp>
        <p:sp>
          <p:nvSpPr>
            <p:cNvPr id="67" name="TextBox 66">
              <a:extLst>
                <a:ext uri="{FF2B5EF4-FFF2-40B4-BE49-F238E27FC236}">
                  <a16:creationId xmlns:a16="http://schemas.microsoft.com/office/drawing/2014/main" id="{632B174E-8D2B-32BD-7389-8B2A0AC1DFD8}"/>
                </a:ext>
              </a:extLst>
            </p:cNvPr>
            <p:cNvSpPr txBox="1"/>
            <p:nvPr/>
          </p:nvSpPr>
          <p:spPr>
            <a:xfrm>
              <a:off x="2233205"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73</a:t>
              </a:r>
            </a:p>
          </p:txBody>
        </p:sp>
        <p:sp>
          <p:nvSpPr>
            <p:cNvPr id="68" name="TextBox 67">
              <a:extLst>
                <a:ext uri="{FF2B5EF4-FFF2-40B4-BE49-F238E27FC236}">
                  <a16:creationId xmlns:a16="http://schemas.microsoft.com/office/drawing/2014/main" id="{BBBC3446-4371-A9B7-ADDC-1A9C1C902352}"/>
                </a:ext>
              </a:extLst>
            </p:cNvPr>
            <p:cNvSpPr txBox="1"/>
            <p:nvPr/>
          </p:nvSpPr>
          <p:spPr>
            <a:xfrm>
              <a:off x="1900110" y="6144207"/>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95</a:t>
              </a:r>
            </a:p>
          </p:txBody>
        </p:sp>
        <p:sp>
          <p:nvSpPr>
            <p:cNvPr id="69" name="TextBox 68">
              <a:extLst>
                <a:ext uri="{FF2B5EF4-FFF2-40B4-BE49-F238E27FC236}">
                  <a16:creationId xmlns:a16="http://schemas.microsoft.com/office/drawing/2014/main" id="{E4135E2A-9806-91F2-27EF-967D28FB7023}"/>
                </a:ext>
              </a:extLst>
            </p:cNvPr>
            <p:cNvSpPr txBox="1"/>
            <p:nvPr/>
          </p:nvSpPr>
          <p:spPr>
            <a:xfrm>
              <a:off x="1527740" y="6144207"/>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137</a:t>
              </a:r>
            </a:p>
          </p:txBody>
        </p:sp>
        <p:sp>
          <p:nvSpPr>
            <p:cNvPr id="70" name="TextBox 69">
              <a:extLst>
                <a:ext uri="{FF2B5EF4-FFF2-40B4-BE49-F238E27FC236}">
                  <a16:creationId xmlns:a16="http://schemas.microsoft.com/office/drawing/2014/main" id="{23BE9013-8884-0BFB-4576-EE1BA4EC47D7}"/>
                </a:ext>
              </a:extLst>
            </p:cNvPr>
            <p:cNvSpPr txBox="1"/>
            <p:nvPr/>
          </p:nvSpPr>
          <p:spPr>
            <a:xfrm>
              <a:off x="1194645" y="6144207"/>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mj-lt"/>
                  <a:ea typeface="MS Mincho"/>
                  <a:cs typeface="Arial" panose="020B0604020202020204" pitchFamily="34" charset="0"/>
                </a:rPr>
                <a:t>149</a:t>
              </a:r>
            </a:p>
          </p:txBody>
        </p:sp>
      </p:grpSp>
      <p:grpSp>
        <p:nvGrpSpPr>
          <p:cNvPr id="71" name="Group 70">
            <a:extLst>
              <a:ext uri="{FF2B5EF4-FFF2-40B4-BE49-F238E27FC236}">
                <a16:creationId xmlns:a16="http://schemas.microsoft.com/office/drawing/2014/main" id="{7A8C62F5-F17D-5EC0-0A53-C7596D2BB04B}"/>
              </a:ext>
            </a:extLst>
          </p:cNvPr>
          <p:cNvGrpSpPr/>
          <p:nvPr/>
        </p:nvGrpSpPr>
        <p:grpSpPr>
          <a:xfrm>
            <a:off x="1042045" y="5948469"/>
            <a:ext cx="4560036" cy="241980"/>
            <a:chOff x="1194645" y="6144207"/>
            <a:chExt cx="4560036" cy="241980"/>
          </a:xfrm>
        </p:grpSpPr>
        <p:sp>
          <p:nvSpPr>
            <p:cNvPr id="72" name="TextBox 71">
              <a:extLst>
                <a:ext uri="{FF2B5EF4-FFF2-40B4-BE49-F238E27FC236}">
                  <a16:creationId xmlns:a16="http://schemas.microsoft.com/office/drawing/2014/main" id="{D336E248-6533-BEF9-F2A6-B5721BC55BEE}"/>
                </a:ext>
              </a:extLst>
            </p:cNvPr>
            <p:cNvSpPr txBox="1"/>
            <p:nvPr/>
          </p:nvSpPr>
          <p:spPr>
            <a:xfrm>
              <a:off x="5603430" y="6144207"/>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0</a:t>
              </a:r>
            </a:p>
          </p:txBody>
        </p:sp>
        <p:sp>
          <p:nvSpPr>
            <p:cNvPr id="73" name="TextBox 72">
              <a:extLst>
                <a:ext uri="{FF2B5EF4-FFF2-40B4-BE49-F238E27FC236}">
                  <a16:creationId xmlns:a16="http://schemas.microsoft.com/office/drawing/2014/main" id="{19A2CCE9-6BC3-8B98-9A47-F5A33391DE5D}"/>
                </a:ext>
              </a:extLst>
            </p:cNvPr>
            <p:cNvSpPr txBox="1"/>
            <p:nvPr/>
          </p:nvSpPr>
          <p:spPr>
            <a:xfrm>
              <a:off x="5270334" y="6144207"/>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2</a:t>
              </a:r>
            </a:p>
          </p:txBody>
        </p:sp>
        <p:sp>
          <p:nvSpPr>
            <p:cNvPr id="74" name="TextBox 73">
              <a:extLst>
                <a:ext uri="{FF2B5EF4-FFF2-40B4-BE49-F238E27FC236}">
                  <a16:creationId xmlns:a16="http://schemas.microsoft.com/office/drawing/2014/main" id="{A3FFCB04-8353-FAAF-B683-AA2306E9BB9D}"/>
                </a:ext>
              </a:extLst>
            </p:cNvPr>
            <p:cNvSpPr txBox="1"/>
            <p:nvPr/>
          </p:nvSpPr>
          <p:spPr>
            <a:xfrm>
              <a:off x="4937240" y="6144207"/>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2</a:t>
              </a:r>
            </a:p>
          </p:txBody>
        </p:sp>
        <p:sp>
          <p:nvSpPr>
            <p:cNvPr id="75" name="TextBox 74">
              <a:extLst>
                <a:ext uri="{FF2B5EF4-FFF2-40B4-BE49-F238E27FC236}">
                  <a16:creationId xmlns:a16="http://schemas.microsoft.com/office/drawing/2014/main" id="{67DDA5E7-5EFC-4005-FD32-B2ACF5D2D767}"/>
                </a:ext>
              </a:extLst>
            </p:cNvPr>
            <p:cNvSpPr txBox="1"/>
            <p:nvPr/>
          </p:nvSpPr>
          <p:spPr>
            <a:xfrm>
              <a:off x="4604145" y="6144207"/>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2</a:t>
              </a:r>
            </a:p>
          </p:txBody>
        </p:sp>
        <p:sp>
          <p:nvSpPr>
            <p:cNvPr id="76" name="TextBox 75">
              <a:extLst>
                <a:ext uri="{FF2B5EF4-FFF2-40B4-BE49-F238E27FC236}">
                  <a16:creationId xmlns:a16="http://schemas.microsoft.com/office/drawing/2014/main" id="{1C66774E-5982-7A79-FAFB-19246E906D31}"/>
                </a:ext>
              </a:extLst>
            </p:cNvPr>
            <p:cNvSpPr txBox="1"/>
            <p:nvPr/>
          </p:nvSpPr>
          <p:spPr>
            <a:xfrm>
              <a:off x="4271050" y="6144207"/>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3</a:t>
              </a:r>
            </a:p>
          </p:txBody>
        </p:sp>
        <p:sp>
          <p:nvSpPr>
            <p:cNvPr id="77" name="TextBox 76">
              <a:extLst>
                <a:ext uri="{FF2B5EF4-FFF2-40B4-BE49-F238E27FC236}">
                  <a16:creationId xmlns:a16="http://schemas.microsoft.com/office/drawing/2014/main" id="{992E70B5-C2F5-1CBE-F609-2DB33BD901B0}"/>
                </a:ext>
              </a:extLst>
            </p:cNvPr>
            <p:cNvSpPr txBox="1"/>
            <p:nvPr/>
          </p:nvSpPr>
          <p:spPr>
            <a:xfrm>
              <a:off x="3937955" y="6144207"/>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5</a:t>
              </a:r>
            </a:p>
          </p:txBody>
        </p:sp>
        <p:sp>
          <p:nvSpPr>
            <p:cNvPr id="78" name="TextBox 77">
              <a:extLst>
                <a:ext uri="{FF2B5EF4-FFF2-40B4-BE49-F238E27FC236}">
                  <a16:creationId xmlns:a16="http://schemas.microsoft.com/office/drawing/2014/main" id="{B17013EA-50D5-B690-4CC4-3B1C5D7B8E04}"/>
                </a:ext>
              </a:extLst>
            </p:cNvPr>
            <p:cNvSpPr txBox="1"/>
            <p:nvPr/>
          </p:nvSpPr>
          <p:spPr>
            <a:xfrm>
              <a:off x="3604860" y="6144207"/>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6</a:t>
              </a:r>
            </a:p>
          </p:txBody>
        </p:sp>
        <p:sp>
          <p:nvSpPr>
            <p:cNvPr id="79" name="TextBox 78">
              <a:extLst>
                <a:ext uri="{FF2B5EF4-FFF2-40B4-BE49-F238E27FC236}">
                  <a16:creationId xmlns:a16="http://schemas.microsoft.com/office/drawing/2014/main" id="{2E8DE669-1847-FED4-9571-1B1000DD3556}"/>
                </a:ext>
              </a:extLst>
            </p:cNvPr>
            <p:cNvSpPr txBox="1"/>
            <p:nvPr/>
          </p:nvSpPr>
          <p:spPr>
            <a:xfrm>
              <a:off x="3271764" y="6144207"/>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7</a:t>
              </a:r>
            </a:p>
          </p:txBody>
        </p:sp>
        <p:sp>
          <p:nvSpPr>
            <p:cNvPr id="80" name="TextBox 79">
              <a:extLst>
                <a:ext uri="{FF2B5EF4-FFF2-40B4-BE49-F238E27FC236}">
                  <a16:creationId xmlns:a16="http://schemas.microsoft.com/office/drawing/2014/main" id="{71253EFD-0CCC-3822-C8E1-4A567FCD33B9}"/>
                </a:ext>
              </a:extLst>
            </p:cNvPr>
            <p:cNvSpPr txBox="1"/>
            <p:nvPr/>
          </p:nvSpPr>
          <p:spPr>
            <a:xfrm>
              <a:off x="2938669" y="6144207"/>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9</a:t>
              </a:r>
            </a:p>
          </p:txBody>
        </p:sp>
        <p:sp>
          <p:nvSpPr>
            <p:cNvPr id="81" name="TextBox 80">
              <a:extLst>
                <a:ext uri="{FF2B5EF4-FFF2-40B4-BE49-F238E27FC236}">
                  <a16:creationId xmlns:a16="http://schemas.microsoft.com/office/drawing/2014/main" id="{8602C71C-2F01-8447-3407-A24A9C44C3CD}"/>
                </a:ext>
              </a:extLst>
            </p:cNvPr>
            <p:cNvSpPr txBox="1"/>
            <p:nvPr/>
          </p:nvSpPr>
          <p:spPr>
            <a:xfrm>
              <a:off x="2566300" y="6144207"/>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17</a:t>
              </a:r>
            </a:p>
          </p:txBody>
        </p:sp>
        <p:sp>
          <p:nvSpPr>
            <p:cNvPr id="82" name="TextBox 81">
              <a:extLst>
                <a:ext uri="{FF2B5EF4-FFF2-40B4-BE49-F238E27FC236}">
                  <a16:creationId xmlns:a16="http://schemas.microsoft.com/office/drawing/2014/main" id="{8B6ACB9F-5ED1-654F-24EF-D956787D2B8B}"/>
                </a:ext>
              </a:extLst>
            </p:cNvPr>
            <p:cNvSpPr txBox="1"/>
            <p:nvPr/>
          </p:nvSpPr>
          <p:spPr>
            <a:xfrm>
              <a:off x="2233205" y="6144207"/>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20</a:t>
              </a:r>
            </a:p>
          </p:txBody>
        </p:sp>
        <p:sp>
          <p:nvSpPr>
            <p:cNvPr id="83" name="TextBox 82">
              <a:extLst>
                <a:ext uri="{FF2B5EF4-FFF2-40B4-BE49-F238E27FC236}">
                  <a16:creationId xmlns:a16="http://schemas.microsoft.com/office/drawing/2014/main" id="{405968DB-7D6F-7D6E-87BE-1B0E8B9E07D3}"/>
                </a:ext>
              </a:extLst>
            </p:cNvPr>
            <p:cNvSpPr txBox="1"/>
            <p:nvPr/>
          </p:nvSpPr>
          <p:spPr>
            <a:xfrm>
              <a:off x="1900110" y="6144207"/>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36</a:t>
              </a:r>
            </a:p>
          </p:txBody>
        </p:sp>
        <p:sp>
          <p:nvSpPr>
            <p:cNvPr id="84" name="TextBox 83">
              <a:extLst>
                <a:ext uri="{FF2B5EF4-FFF2-40B4-BE49-F238E27FC236}">
                  <a16:creationId xmlns:a16="http://schemas.microsoft.com/office/drawing/2014/main" id="{36D6F103-055C-9BA9-E364-D69BA1CD1E17}"/>
                </a:ext>
              </a:extLst>
            </p:cNvPr>
            <p:cNvSpPr txBox="1"/>
            <p:nvPr/>
          </p:nvSpPr>
          <p:spPr>
            <a:xfrm>
              <a:off x="1527740" y="6144207"/>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122</a:t>
              </a:r>
            </a:p>
          </p:txBody>
        </p:sp>
        <p:sp>
          <p:nvSpPr>
            <p:cNvPr id="85" name="TextBox 84">
              <a:extLst>
                <a:ext uri="{FF2B5EF4-FFF2-40B4-BE49-F238E27FC236}">
                  <a16:creationId xmlns:a16="http://schemas.microsoft.com/office/drawing/2014/main" id="{05FF7FF4-AB08-5350-4F14-8BEE3F229529}"/>
                </a:ext>
              </a:extLst>
            </p:cNvPr>
            <p:cNvSpPr txBox="1"/>
            <p:nvPr/>
          </p:nvSpPr>
          <p:spPr>
            <a:xfrm>
              <a:off x="1194645" y="6144207"/>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149</a:t>
              </a:r>
            </a:p>
          </p:txBody>
        </p:sp>
      </p:grpSp>
      <p:sp>
        <p:nvSpPr>
          <p:cNvPr id="86" name="TextBox 85">
            <a:extLst>
              <a:ext uri="{FF2B5EF4-FFF2-40B4-BE49-F238E27FC236}">
                <a16:creationId xmlns:a16="http://schemas.microsoft.com/office/drawing/2014/main" id="{068F58CC-CB76-10F7-F119-A2EC860C8190}"/>
              </a:ext>
            </a:extLst>
          </p:cNvPr>
          <p:cNvSpPr txBox="1"/>
          <p:nvPr/>
        </p:nvSpPr>
        <p:spPr>
          <a:xfrm>
            <a:off x="3054895" y="5310358"/>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87" name="TextBox 86">
            <a:extLst>
              <a:ext uri="{FF2B5EF4-FFF2-40B4-BE49-F238E27FC236}">
                <a16:creationId xmlns:a16="http://schemas.microsoft.com/office/drawing/2014/main" id="{22711034-4785-83F4-9530-FB4CD7E7EE9A}"/>
              </a:ext>
            </a:extLst>
          </p:cNvPr>
          <p:cNvSpPr txBox="1"/>
          <p:nvPr/>
        </p:nvSpPr>
        <p:spPr>
          <a:xfrm>
            <a:off x="256932" y="5435483"/>
            <a:ext cx="817853" cy="261610"/>
          </a:xfrm>
          <a:prstGeom prst="rect">
            <a:avLst/>
          </a:prstGeom>
          <a:noFill/>
        </p:spPr>
        <p:txBody>
          <a:bodyPr wrap="none" rtlCol="0">
            <a:spAutoFit/>
          </a:bodyPr>
          <a:lstStyle/>
          <a:p>
            <a:pPr algn="r"/>
            <a:r>
              <a:rPr lang="ja-JP" sz="1100">
                <a:solidFill>
                  <a:schemeClr val="tx1"/>
                </a:solidFill>
              </a:rPr>
              <a:t>リスク有患者数</a:t>
            </a:r>
          </a:p>
        </p:txBody>
      </p:sp>
      <p:sp>
        <p:nvSpPr>
          <p:cNvPr id="88" name="TextBox 87">
            <a:extLst>
              <a:ext uri="{FF2B5EF4-FFF2-40B4-BE49-F238E27FC236}">
                <a16:creationId xmlns:a16="http://schemas.microsoft.com/office/drawing/2014/main" id="{63C27319-3364-2957-0C36-E4AB4A34C202}"/>
              </a:ext>
            </a:extLst>
          </p:cNvPr>
          <p:cNvSpPr txBox="1"/>
          <p:nvPr/>
        </p:nvSpPr>
        <p:spPr>
          <a:xfrm>
            <a:off x="6129478" y="5650848"/>
            <a:ext cx="736099" cy="230832"/>
          </a:xfrm>
          <a:prstGeom prst="rect">
            <a:avLst/>
          </a:prstGeom>
          <a:noFill/>
        </p:spPr>
        <p:txBody>
          <a:bodyPr wrap="none" rtlCol="0">
            <a:spAutoFit/>
          </a:bodyPr>
          <a:lstStyle/>
          <a:p>
            <a:pPr algn="r"/>
            <a:r>
              <a:rPr lang="ja-JP" sz="900">
                <a:solidFill>
                  <a:srgbClr val="B60D27"/>
                </a:solidFill>
              </a:rPr>
              <a:t>HR070803</a:t>
            </a:r>
          </a:p>
        </p:txBody>
      </p:sp>
      <p:sp>
        <p:nvSpPr>
          <p:cNvPr id="89" name="TextBox 88">
            <a:extLst>
              <a:ext uri="{FF2B5EF4-FFF2-40B4-BE49-F238E27FC236}">
                <a16:creationId xmlns:a16="http://schemas.microsoft.com/office/drawing/2014/main" id="{87F727DB-EEFA-F01A-4E62-C4E4E9DDB2A1}"/>
              </a:ext>
            </a:extLst>
          </p:cNvPr>
          <p:cNvSpPr txBox="1"/>
          <p:nvPr/>
        </p:nvSpPr>
        <p:spPr>
          <a:xfrm>
            <a:off x="6264129" y="5944001"/>
            <a:ext cx="601448" cy="230832"/>
          </a:xfrm>
          <a:prstGeom prst="rect">
            <a:avLst/>
          </a:prstGeom>
          <a:noFill/>
        </p:spPr>
        <p:txBody>
          <a:bodyPr wrap="none" rtlCol="0">
            <a:spAutoFit/>
          </a:bodyPr>
          <a:lstStyle/>
          <a:p>
            <a:pPr algn="r"/>
            <a:r>
              <a:rPr lang="ja-JP" sz="900">
                <a:solidFill>
                  <a:schemeClr val="accent2"/>
                </a:solidFill>
              </a:rPr>
              <a:t>プラセボ</a:t>
            </a:r>
          </a:p>
        </p:txBody>
      </p:sp>
      <p:cxnSp>
        <p:nvCxnSpPr>
          <p:cNvPr id="90" name="Straight Connector 89">
            <a:extLst>
              <a:ext uri="{FF2B5EF4-FFF2-40B4-BE49-F238E27FC236}">
                <a16:creationId xmlns:a16="http://schemas.microsoft.com/office/drawing/2014/main" id="{C426EFBA-AD15-9F7B-6665-ABC5DED8B03C}"/>
              </a:ext>
            </a:extLst>
          </p:cNvPr>
          <p:cNvCxnSpPr/>
          <p:nvPr/>
        </p:nvCxnSpPr>
        <p:spPr>
          <a:xfrm flipV="1">
            <a:off x="1073734" y="3637231"/>
            <a:ext cx="1531164" cy="1335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430B18-9FAA-31A9-F63B-507F9B0895A5}"/>
              </a:ext>
            </a:extLst>
          </p:cNvPr>
          <p:cNvCxnSpPr>
            <a:cxnSpLocks/>
          </p:cNvCxnSpPr>
          <p:nvPr/>
        </p:nvCxnSpPr>
        <p:spPr>
          <a:xfrm>
            <a:off x="1667967" y="3621089"/>
            <a:ext cx="0"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6F1B827-EC2D-6C4D-D0C5-DC0C80B229E8}"/>
              </a:ext>
            </a:extLst>
          </p:cNvPr>
          <p:cNvCxnSpPr>
            <a:cxnSpLocks/>
          </p:cNvCxnSpPr>
          <p:nvPr/>
        </p:nvCxnSpPr>
        <p:spPr>
          <a:xfrm>
            <a:off x="2596495" y="3604947"/>
            <a:ext cx="0"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0185D6DA-D152-D0BB-B0DB-B23F4A3BA770}"/>
              </a:ext>
            </a:extLst>
          </p:cNvPr>
          <p:cNvGrpSpPr/>
          <p:nvPr/>
        </p:nvGrpSpPr>
        <p:grpSpPr>
          <a:xfrm>
            <a:off x="1153798" y="2381959"/>
            <a:ext cx="4826120" cy="2206565"/>
            <a:chOff x="3100387" y="2052637"/>
            <a:chExt cx="5990425" cy="2757020"/>
          </a:xfrm>
        </p:grpSpPr>
        <p:sp>
          <p:nvSpPr>
            <p:cNvPr id="94" name="Freeform: Shape 231">
              <a:extLst>
                <a:ext uri="{FF2B5EF4-FFF2-40B4-BE49-F238E27FC236}">
                  <a16:creationId xmlns:a16="http://schemas.microsoft.com/office/drawing/2014/main" id="{A7A97BE2-F863-F191-876D-B5E16BD1F43C}"/>
                </a:ext>
              </a:extLst>
            </p:cNvPr>
            <p:cNvSpPr/>
            <p:nvPr/>
          </p:nvSpPr>
          <p:spPr>
            <a:xfrm>
              <a:off x="3100387" y="2104307"/>
              <a:ext cx="5990425" cy="2670060"/>
            </a:xfrm>
            <a:custGeom>
              <a:avLst/>
              <a:gdLst>
                <a:gd name="connsiteX0" fmla="*/ 5990425 w 5990425"/>
                <a:gd name="connsiteY0" fmla="*/ 2670060 h 2670060"/>
                <a:gd name="connsiteX1" fmla="*/ 5305692 w 5990425"/>
                <a:gd name="connsiteY1" fmla="*/ 2670060 h 2670060"/>
                <a:gd name="connsiteX2" fmla="*/ 5305692 w 5990425"/>
                <a:gd name="connsiteY2" fmla="*/ 2589727 h 2670060"/>
                <a:gd name="connsiteX3" fmla="*/ 4995844 w 5990425"/>
                <a:gd name="connsiteY3" fmla="*/ 2589727 h 2670060"/>
                <a:gd name="connsiteX4" fmla="*/ 4995844 w 5990425"/>
                <a:gd name="connsiteY4" fmla="*/ 2528528 h 2670060"/>
                <a:gd name="connsiteX5" fmla="*/ 4655392 w 5990425"/>
                <a:gd name="connsiteY5" fmla="*/ 2528528 h 2670060"/>
                <a:gd name="connsiteX6" fmla="*/ 4655392 w 5990425"/>
                <a:gd name="connsiteY6" fmla="*/ 2482618 h 2670060"/>
                <a:gd name="connsiteX7" fmla="*/ 4624788 w 5990425"/>
                <a:gd name="connsiteY7" fmla="*/ 2482618 h 2670060"/>
                <a:gd name="connsiteX8" fmla="*/ 4624788 w 5990425"/>
                <a:gd name="connsiteY8" fmla="*/ 2429068 h 2670060"/>
                <a:gd name="connsiteX9" fmla="*/ 4050992 w 5990425"/>
                <a:gd name="connsiteY9" fmla="*/ 2429068 h 2670060"/>
                <a:gd name="connsiteX10" fmla="*/ 4050992 w 5990425"/>
                <a:gd name="connsiteY10" fmla="*/ 2390816 h 2670060"/>
                <a:gd name="connsiteX11" fmla="*/ 3982136 w 5990425"/>
                <a:gd name="connsiteY11" fmla="*/ 2390816 h 2670060"/>
                <a:gd name="connsiteX12" fmla="*/ 3982136 w 5990425"/>
                <a:gd name="connsiteY12" fmla="*/ 2348734 h 2670060"/>
                <a:gd name="connsiteX13" fmla="*/ 3580486 w 5990425"/>
                <a:gd name="connsiteY13" fmla="*/ 2348734 h 2670060"/>
                <a:gd name="connsiteX14" fmla="*/ 3580486 w 5990425"/>
                <a:gd name="connsiteY14" fmla="*/ 2283707 h 2670060"/>
                <a:gd name="connsiteX15" fmla="*/ 3481026 w 5990425"/>
                <a:gd name="connsiteY15" fmla="*/ 2283707 h 2670060"/>
                <a:gd name="connsiteX16" fmla="*/ 3481026 w 5990425"/>
                <a:gd name="connsiteY16" fmla="*/ 2245455 h 2670060"/>
                <a:gd name="connsiteX17" fmla="*/ 3435125 w 5990425"/>
                <a:gd name="connsiteY17" fmla="*/ 2245455 h 2670060"/>
                <a:gd name="connsiteX18" fmla="*/ 3435125 w 5990425"/>
                <a:gd name="connsiteY18" fmla="*/ 2199544 h 2670060"/>
                <a:gd name="connsiteX19" fmla="*/ 3278286 w 5990425"/>
                <a:gd name="connsiteY19" fmla="*/ 2199544 h 2670060"/>
                <a:gd name="connsiteX20" fmla="*/ 3278286 w 5990425"/>
                <a:gd name="connsiteY20" fmla="*/ 2172770 h 2670060"/>
                <a:gd name="connsiteX21" fmla="*/ 3194123 w 5990425"/>
                <a:gd name="connsiteY21" fmla="*/ 2172770 h 2670060"/>
                <a:gd name="connsiteX22" fmla="*/ 3194123 w 5990425"/>
                <a:gd name="connsiteY22" fmla="*/ 2100094 h 2670060"/>
                <a:gd name="connsiteX23" fmla="*/ 3121447 w 5990425"/>
                <a:gd name="connsiteY23" fmla="*/ 2100094 h 2670060"/>
                <a:gd name="connsiteX24" fmla="*/ 3121447 w 5990425"/>
                <a:gd name="connsiteY24" fmla="*/ 2073309 h 2670060"/>
                <a:gd name="connsiteX25" fmla="*/ 2964609 w 5990425"/>
                <a:gd name="connsiteY25" fmla="*/ 2073309 h 2670060"/>
                <a:gd name="connsiteX26" fmla="*/ 2964609 w 5990425"/>
                <a:gd name="connsiteY26" fmla="*/ 2035057 h 2670060"/>
                <a:gd name="connsiteX27" fmla="*/ 2830725 w 5990425"/>
                <a:gd name="connsiteY27" fmla="*/ 2035057 h 2670060"/>
                <a:gd name="connsiteX28" fmla="*/ 2830725 w 5990425"/>
                <a:gd name="connsiteY28" fmla="*/ 2015931 h 2670060"/>
                <a:gd name="connsiteX29" fmla="*/ 2731265 w 5990425"/>
                <a:gd name="connsiteY29" fmla="*/ 2015931 h 2670060"/>
                <a:gd name="connsiteX30" fmla="*/ 2731265 w 5990425"/>
                <a:gd name="connsiteY30" fmla="*/ 1981508 h 2670060"/>
                <a:gd name="connsiteX31" fmla="*/ 2425237 w 5990425"/>
                <a:gd name="connsiteY31" fmla="*/ 1981508 h 2670060"/>
                <a:gd name="connsiteX32" fmla="*/ 2425237 w 5990425"/>
                <a:gd name="connsiteY32" fmla="*/ 1916480 h 2670060"/>
                <a:gd name="connsiteX33" fmla="*/ 2398462 w 5990425"/>
                <a:gd name="connsiteY33" fmla="*/ 1916480 h 2670060"/>
                <a:gd name="connsiteX34" fmla="*/ 2398462 w 5990425"/>
                <a:gd name="connsiteY34" fmla="*/ 1859092 h 2670060"/>
                <a:gd name="connsiteX35" fmla="*/ 2383165 w 5990425"/>
                <a:gd name="connsiteY35" fmla="*/ 1859092 h 2670060"/>
                <a:gd name="connsiteX36" fmla="*/ 2383165 w 5990425"/>
                <a:gd name="connsiteY36" fmla="*/ 1797894 h 2670060"/>
                <a:gd name="connsiteX37" fmla="*/ 2364038 w 5990425"/>
                <a:gd name="connsiteY37" fmla="*/ 1797894 h 2670060"/>
                <a:gd name="connsiteX38" fmla="*/ 2364038 w 5990425"/>
                <a:gd name="connsiteY38" fmla="*/ 1713731 h 2670060"/>
                <a:gd name="connsiteX39" fmla="*/ 2348732 w 5990425"/>
                <a:gd name="connsiteY39" fmla="*/ 1713731 h 2670060"/>
                <a:gd name="connsiteX40" fmla="*/ 2348732 w 5990425"/>
                <a:gd name="connsiteY40" fmla="*/ 1679308 h 2670060"/>
                <a:gd name="connsiteX41" fmla="*/ 2188074 w 5990425"/>
                <a:gd name="connsiteY41" fmla="*/ 1679308 h 2670060"/>
                <a:gd name="connsiteX42" fmla="*/ 2188074 w 5990425"/>
                <a:gd name="connsiteY42" fmla="*/ 1648704 h 2670060"/>
                <a:gd name="connsiteX43" fmla="*/ 2054190 w 5990425"/>
                <a:gd name="connsiteY43" fmla="*/ 1648704 h 2670060"/>
                <a:gd name="connsiteX44" fmla="*/ 2054190 w 5990425"/>
                <a:gd name="connsiteY44" fmla="*/ 1629578 h 2670060"/>
                <a:gd name="connsiteX45" fmla="*/ 1893522 w 5990425"/>
                <a:gd name="connsiteY45" fmla="*/ 1629578 h 2670060"/>
                <a:gd name="connsiteX46" fmla="*/ 1893522 w 5990425"/>
                <a:gd name="connsiteY46" fmla="*/ 1598974 h 2670060"/>
                <a:gd name="connsiteX47" fmla="*/ 1855270 w 5990425"/>
                <a:gd name="connsiteY47" fmla="*/ 1598974 h 2670060"/>
                <a:gd name="connsiteX48" fmla="*/ 1855270 w 5990425"/>
                <a:gd name="connsiteY48" fmla="*/ 1533947 h 2670060"/>
                <a:gd name="connsiteX49" fmla="*/ 1797891 w 5990425"/>
                <a:gd name="connsiteY49" fmla="*/ 1533947 h 2670060"/>
                <a:gd name="connsiteX50" fmla="*/ 1797891 w 5990425"/>
                <a:gd name="connsiteY50" fmla="*/ 1484217 h 2670060"/>
                <a:gd name="connsiteX51" fmla="*/ 1778765 w 5990425"/>
                <a:gd name="connsiteY51" fmla="*/ 1484217 h 2670060"/>
                <a:gd name="connsiteX52" fmla="*/ 1778765 w 5990425"/>
                <a:gd name="connsiteY52" fmla="*/ 1426838 h 2670060"/>
                <a:gd name="connsiteX53" fmla="*/ 1748161 w 5990425"/>
                <a:gd name="connsiteY53" fmla="*/ 1426838 h 2670060"/>
                <a:gd name="connsiteX54" fmla="*/ 1748161 w 5990425"/>
                <a:gd name="connsiteY54" fmla="*/ 1407712 h 2670060"/>
                <a:gd name="connsiteX55" fmla="*/ 1614278 w 5990425"/>
                <a:gd name="connsiteY55" fmla="*/ 1407712 h 2670060"/>
                <a:gd name="connsiteX56" fmla="*/ 1614278 w 5990425"/>
                <a:gd name="connsiteY56" fmla="*/ 1377108 h 2670060"/>
                <a:gd name="connsiteX57" fmla="*/ 1480395 w 5990425"/>
                <a:gd name="connsiteY57" fmla="*/ 1377108 h 2670060"/>
                <a:gd name="connsiteX58" fmla="*/ 1480395 w 5990425"/>
                <a:gd name="connsiteY58" fmla="*/ 1361811 h 2670060"/>
                <a:gd name="connsiteX59" fmla="*/ 1312078 w 5990425"/>
                <a:gd name="connsiteY59" fmla="*/ 1361811 h 2670060"/>
                <a:gd name="connsiteX60" fmla="*/ 1312078 w 5990425"/>
                <a:gd name="connsiteY60" fmla="*/ 1312081 h 2670060"/>
                <a:gd name="connsiteX61" fmla="*/ 1289123 w 5990425"/>
                <a:gd name="connsiteY61" fmla="*/ 1312081 h 2670060"/>
                <a:gd name="connsiteX62" fmla="*/ 1289123 w 5990425"/>
                <a:gd name="connsiteY62" fmla="*/ 1285297 h 2670060"/>
                <a:gd name="connsiteX63" fmla="*/ 1258529 w 5990425"/>
                <a:gd name="connsiteY63" fmla="*/ 1285297 h 2670060"/>
                <a:gd name="connsiteX64" fmla="*/ 1258529 w 5990425"/>
                <a:gd name="connsiteY64" fmla="*/ 1224099 h 2670060"/>
                <a:gd name="connsiteX65" fmla="*/ 1227925 w 5990425"/>
                <a:gd name="connsiteY65" fmla="*/ 1224099 h 2670060"/>
                <a:gd name="connsiteX66" fmla="*/ 1227925 w 5990425"/>
                <a:gd name="connsiteY66" fmla="*/ 1143765 h 2670060"/>
                <a:gd name="connsiteX67" fmla="*/ 1216447 w 5990425"/>
                <a:gd name="connsiteY67" fmla="*/ 1143765 h 2670060"/>
                <a:gd name="connsiteX68" fmla="*/ 1216447 w 5990425"/>
                <a:gd name="connsiteY68" fmla="*/ 1113161 h 2670060"/>
                <a:gd name="connsiteX69" fmla="*/ 1178195 w 5990425"/>
                <a:gd name="connsiteY69" fmla="*/ 1113161 h 2670060"/>
                <a:gd name="connsiteX70" fmla="*/ 1178195 w 5990425"/>
                <a:gd name="connsiteY70" fmla="*/ 1040485 h 2670060"/>
                <a:gd name="connsiteX71" fmla="*/ 1151420 w 5990425"/>
                <a:gd name="connsiteY71" fmla="*/ 1040485 h 2670060"/>
                <a:gd name="connsiteX72" fmla="*/ 1151420 w 5990425"/>
                <a:gd name="connsiteY72" fmla="*/ 1009881 h 2670060"/>
                <a:gd name="connsiteX73" fmla="*/ 1136113 w 5990425"/>
                <a:gd name="connsiteY73" fmla="*/ 1009881 h 2670060"/>
                <a:gd name="connsiteX74" fmla="*/ 1136113 w 5990425"/>
                <a:gd name="connsiteY74" fmla="*/ 948674 h 2670060"/>
                <a:gd name="connsiteX75" fmla="*/ 1013708 w 5990425"/>
                <a:gd name="connsiteY75" fmla="*/ 948674 h 2670060"/>
                <a:gd name="connsiteX76" fmla="*/ 1013708 w 5990425"/>
                <a:gd name="connsiteY76" fmla="*/ 914250 h 2670060"/>
                <a:gd name="connsiteX77" fmla="*/ 921897 w 5990425"/>
                <a:gd name="connsiteY77" fmla="*/ 914250 h 2670060"/>
                <a:gd name="connsiteX78" fmla="*/ 921897 w 5990425"/>
                <a:gd name="connsiteY78" fmla="*/ 883645 h 2670060"/>
                <a:gd name="connsiteX79" fmla="*/ 883645 w 5990425"/>
                <a:gd name="connsiteY79" fmla="*/ 883645 h 2670060"/>
                <a:gd name="connsiteX80" fmla="*/ 883645 w 5990425"/>
                <a:gd name="connsiteY80" fmla="*/ 845391 h 2670060"/>
                <a:gd name="connsiteX81" fmla="*/ 765060 w 5990425"/>
                <a:gd name="connsiteY81" fmla="*/ 845391 h 2670060"/>
                <a:gd name="connsiteX82" fmla="*/ 765060 w 5990425"/>
                <a:gd name="connsiteY82" fmla="*/ 818615 h 2670060"/>
                <a:gd name="connsiteX83" fmla="*/ 734458 w 5990425"/>
                <a:gd name="connsiteY83" fmla="*/ 818615 h 2670060"/>
                <a:gd name="connsiteX84" fmla="*/ 734458 w 5990425"/>
                <a:gd name="connsiteY84" fmla="*/ 799488 h 2670060"/>
                <a:gd name="connsiteX85" fmla="*/ 696205 w 5990425"/>
                <a:gd name="connsiteY85" fmla="*/ 799488 h 2670060"/>
                <a:gd name="connsiteX86" fmla="*/ 696205 w 5990425"/>
                <a:gd name="connsiteY86" fmla="*/ 757410 h 2670060"/>
                <a:gd name="connsiteX87" fmla="*/ 669427 w 5990425"/>
                <a:gd name="connsiteY87" fmla="*/ 757410 h 2670060"/>
                <a:gd name="connsiteX88" fmla="*/ 669427 w 5990425"/>
                <a:gd name="connsiteY88" fmla="*/ 692380 h 2670060"/>
                <a:gd name="connsiteX89" fmla="*/ 642651 w 5990425"/>
                <a:gd name="connsiteY89" fmla="*/ 692380 h 2670060"/>
                <a:gd name="connsiteX90" fmla="*/ 642651 w 5990425"/>
                <a:gd name="connsiteY90" fmla="*/ 573795 h 2670060"/>
                <a:gd name="connsiteX91" fmla="*/ 615873 w 5990425"/>
                <a:gd name="connsiteY91" fmla="*/ 573795 h 2670060"/>
                <a:gd name="connsiteX92" fmla="*/ 615873 w 5990425"/>
                <a:gd name="connsiteY92" fmla="*/ 428433 h 2670060"/>
                <a:gd name="connsiteX93" fmla="*/ 592922 w 5990425"/>
                <a:gd name="connsiteY93" fmla="*/ 428433 h 2670060"/>
                <a:gd name="connsiteX94" fmla="*/ 592922 w 5990425"/>
                <a:gd name="connsiteY94" fmla="*/ 298373 h 2670060"/>
                <a:gd name="connsiteX95" fmla="*/ 566145 w 5990425"/>
                <a:gd name="connsiteY95" fmla="*/ 298373 h 2670060"/>
                <a:gd name="connsiteX96" fmla="*/ 566145 w 5990425"/>
                <a:gd name="connsiteY96" fmla="*/ 206567 h 2670060"/>
                <a:gd name="connsiteX97" fmla="*/ 547018 w 5990425"/>
                <a:gd name="connsiteY97" fmla="*/ 206567 h 2670060"/>
                <a:gd name="connsiteX98" fmla="*/ 547018 w 5990425"/>
                <a:gd name="connsiteY98" fmla="*/ 172138 h 2670060"/>
                <a:gd name="connsiteX99" fmla="*/ 524066 w 5990425"/>
                <a:gd name="connsiteY99" fmla="*/ 172138 h 2670060"/>
                <a:gd name="connsiteX100" fmla="*/ 524066 w 5990425"/>
                <a:gd name="connsiteY100" fmla="*/ 122409 h 2670060"/>
                <a:gd name="connsiteX101" fmla="*/ 481988 w 5990425"/>
                <a:gd name="connsiteY101" fmla="*/ 122409 h 2670060"/>
                <a:gd name="connsiteX102" fmla="*/ 481988 w 5990425"/>
                <a:gd name="connsiteY102" fmla="*/ 80332 h 2670060"/>
                <a:gd name="connsiteX103" fmla="*/ 413133 w 5990425"/>
                <a:gd name="connsiteY103" fmla="*/ 80332 h 2670060"/>
                <a:gd name="connsiteX104" fmla="*/ 413133 w 5990425"/>
                <a:gd name="connsiteY104" fmla="*/ 68856 h 2670060"/>
                <a:gd name="connsiteX105" fmla="*/ 374879 w 5990425"/>
                <a:gd name="connsiteY105" fmla="*/ 68856 h 2670060"/>
                <a:gd name="connsiteX106" fmla="*/ 374879 w 5990425"/>
                <a:gd name="connsiteY106" fmla="*/ 34428 h 2670060"/>
                <a:gd name="connsiteX107" fmla="*/ 317500 w 5990425"/>
                <a:gd name="connsiteY107" fmla="*/ 34428 h 2670060"/>
                <a:gd name="connsiteX108" fmla="*/ 317500 w 5990425"/>
                <a:gd name="connsiteY108" fmla="*/ 0 h 2670060"/>
                <a:gd name="connsiteX109" fmla="*/ 0 w 5990425"/>
                <a:gd name="connsiteY109" fmla="*/ 0 h 267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990425" h="2670060">
                  <a:moveTo>
                    <a:pt x="5990425" y="2670060"/>
                  </a:moveTo>
                  <a:lnTo>
                    <a:pt x="5305692" y="2670060"/>
                  </a:lnTo>
                  <a:lnTo>
                    <a:pt x="5305692" y="2589727"/>
                  </a:lnTo>
                  <a:lnTo>
                    <a:pt x="4995844" y="2589727"/>
                  </a:lnTo>
                  <a:lnTo>
                    <a:pt x="4995844" y="2528528"/>
                  </a:lnTo>
                  <a:lnTo>
                    <a:pt x="4655392" y="2528528"/>
                  </a:lnTo>
                  <a:lnTo>
                    <a:pt x="4655392" y="2482618"/>
                  </a:lnTo>
                  <a:lnTo>
                    <a:pt x="4624788" y="2482618"/>
                  </a:lnTo>
                  <a:lnTo>
                    <a:pt x="4624788" y="2429068"/>
                  </a:lnTo>
                  <a:lnTo>
                    <a:pt x="4050992" y="2429068"/>
                  </a:lnTo>
                  <a:lnTo>
                    <a:pt x="4050992" y="2390816"/>
                  </a:lnTo>
                  <a:lnTo>
                    <a:pt x="3982136" y="2390816"/>
                  </a:lnTo>
                  <a:lnTo>
                    <a:pt x="3982136" y="2348734"/>
                  </a:lnTo>
                  <a:lnTo>
                    <a:pt x="3580486" y="2348734"/>
                  </a:lnTo>
                  <a:lnTo>
                    <a:pt x="3580486" y="2283707"/>
                  </a:lnTo>
                  <a:lnTo>
                    <a:pt x="3481026" y="2283707"/>
                  </a:lnTo>
                  <a:lnTo>
                    <a:pt x="3481026" y="2245455"/>
                  </a:lnTo>
                  <a:lnTo>
                    <a:pt x="3435125" y="2245455"/>
                  </a:lnTo>
                  <a:lnTo>
                    <a:pt x="3435125" y="2199544"/>
                  </a:lnTo>
                  <a:lnTo>
                    <a:pt x="3278286" y="2199544"/>
                  </a:lnTo>
                  <a:lnTo>
                    <a:pt x="3278286" y="2172770"/>
                  </a:lnTo>
                  <a:lnTo>
                    <a:pt x="3194123" y="2172770"/>
                  </a:lnTo>
                  <a:lnTo>
                    <a:pt x="3194123" y="2100094"/>
                  </a:lnTo>
                  <a:lnTo>
                    <a:pt x="3121447" y="2100094"/>
                  </a:lnTo>
                  <a:lnTo>
                    <a:pt x="3121447" y="2073309"/>
                  </a:lnTo>
                  <a:lnTo>
                    <a:pt x="2964609" y="2073309"/>
                  </a:lnTo>
                  <a:lnTo>
                    <a:pt x="2964609" y="2035057"/>
                  </a:lnTo>
                  <a:lnTo>
                    <a:pt x="2830725" y="2035057"/>
                  </a:lnTo>
                  <a:lnTo>
                    <a:pt x="2830725" y="2015931"/>
                  </a:lnTo>
                  <a:lnTo>
                    <a:pt x="2731265" y="2015931"/>
                  </a:lnTo>
                  <a:lnTo>
                    <a:pt x="2731265" y="1981508"/>
                  </a:lnTo>
                  <a:lnTo>
                    <a:pt x="2425237" y="1981508"/>
                  </a:lnTo>
                  <a:lnTo>
                    <a:pt x="2425237" y="1916480"/>
                  </a:lnTo>
                  <a:lnTo>
                    <a:pt x="2398462" y="1916480"/>
                  </a:lnTo>
                  <a:lnTo>
                    <a:pt x="2398462" y="1859092"/>
                  </a:lnTo>
                  <a:lnTo>
                    <a:pt x="2383165" y="1859092"/>
                  </a:lnTo>
                  <a:lnTo>
                    <a:pt x="2383165" y="1797894"/>
                  </a:lnTo>
                  <a:lnTo>
                    <a:pt x="2364038" y="1797894"/>
                  </a:lnTo>
                  <a:lnTo>
                    <a:pt x="2364038" y="1713731"/>
                  </a:lnTo>
                  <a:lnTo>
                    <a:pt x="2348732" y="1713731"/>
                  </a:lnTo>
                  <a:lnTo>
                    <a:pt x="2348732" y="1679308"/>
                  </a:lnTo>
                  <a:lnTo>
                    <a:pt x="2188074" y="1679308"/>
                  </a:lnTo>
                  <a:lnTo>
                    <a:pt x="2188074" y="1648704"/>
                  </a:lnTo>
                  <a:lnTo>
                    <a:pt x="2054190" y="1648704"/>
                  </a:lnTo>
                  <a:lnTo>
                    <a:pt x="2054190" y="1629578"/>
                  </a:lnTo>
                  <a:lnTo>
                    <a:pt x="1893522" y="1629578"/>
                  </a:lnTo>
                  <a:lnTo>
                    <a:pt x="1893522" y="1598974"/>
                  </a:lnTo>
                  <a:lnTo>
                    <a:pt x="1855270" y="1598974"/>
                  </a:lnTo>
                  <a:lnTo>
                    <a:pt x="1855270" y="1533947"/>
                  </a:lnTo>
                  <a:lnTo>
                    <a:pt x="1797891" y="1533947"/>
                  </a:lnTo>
                  <a:lnTo>
                    <a:pt x="1797891" y="1484217"/>
                  </a:lnTo>
                  <a:lnTo>
                    <a:pt x="1778765" y="1484217"/>
                  </a:lnTo>
                  <a:lnTo>
                    <a:pt x="1778765" y="1426838"/>
                  </a:lnTo>
                  <a:lnTo>
                    <a:pt x="1748161" y="1426838"/>
                  </a:lnTo>
                  <a:lnTo>
                    <a:pt x="1748161" y="1407712"/>
                  </a:lnTo>
                  <a:lnTo>
                    <a:pt x="1614278" y="1407712"/>
                  </a:lnTo>
                  <a:lnTo>
                    <a:pt x="1614278" y="1377108"/>
                  </a:lnTo>
                  <a:lnTo>
                    <a:pt x="1480395" y="1377108"/>
                  </a:lnTo>
                  <a:lnTo>
                    <a:pt x="1480395" y="1361811"/>
                  </a:lnTo>
                  <a:lnTo>
                    <a:pt x="1312078" y="1361811"/>
                  </a:lnTo>
                  <a:lnTo>
                    <a:pt x="1312078" y="1312081"/>
                  </a:lnTo>
                  <a:lnTo>
                    <a:pt x="1289123" y="1312081"/>
                  </a:lnTo>
                  <a:lnTo>
                    <a:pt x="1289123" y="1285297"/>
                  </a:lnTo>
                  <a:lnTo>
                    <a:pt x="1258529" y="1285297"/>
                  </a:lnTo>
                  <a:lnTo>
                    <a:pt x="1258529" y="1224099"/>
                  </a:lnTo>
                  <a:lnTo>
                    <a:pt x="1227925" y="1224099"/>
                  </a:lnTo>
                  <a:lnTo>
                    <a:pt x="1227925" y="1143765"/>
                  </a:lnTo>
                  <a:lnTo>
                    <a:pt x="1216447" y="1143765"/>
                  </a:lnTo>
                  <a:lnTo>
                    <a:pt x="1216447" y="1113161"/>
                  </a:lnTo>
                  <a:lnTo>
                    <a:pt x="1178195" y="1113161"/>
                  </a:lnTo>
                  <a:lnTo>
                    <a:pt x="1178195" y="1040485"/>
                  </a:lnTo>
                  <a:lnTo>
                    <a:pt x="1151420" y="1040485"/>
                  </a:lnTo>
                  <a:lnTo>
                    <a:pt x="1151420" y="1009881"/>
                  </a:lnTo>
                  <a:lnTo>
                    <a:pt x="1136113" y="1009881"/>
                  </a:lnTo>
                  <a:lnTo>
                    <a:pt x="1136113" y="948674"/>
                  </a:lnTo>
                  <a:lnTo>
                    <a:pt x="1013708" y="948674"/>
                  </a:lnTo>
                  <a:lnTo>
                    <a:pt x="1013708" y="914250"/>
                  </a:lnTo>
                  <a:lnTo>
                    <a:pt x="921897" y="914250"/>
                  </a:lnTo>
                  <a:lnTo>
                    <a:pt x="921897" y="883645"/>
                  </a:lnTo>
                  <a:lnTo>
                    <a:pt x="883645" y="883645"/>
                  </a:lnTo>
                  <a:lnTo>
                    <a:pt x="883645" y="845391"/>
                  </a:lnTo>
                  <a:lnTo>
                    <a:pt x="765060" y="845391"/>
                  </a:lnTo>
                  <a:lnTo>
                    <a:pt x="765060" y="818615"/>
                  </a:lnTo>
                  <a:lnTo>
                    <a:pt x="734458" y="818615"/>
                  </a:lnTo>
                  <a:lnTo>
                    <a:pt x="734458" y="799488"/>
                  </a:lnTo>
                  <a:lnTo>
                    <a:pt x="696205" y="799488"/>
                  </a:lnTo>
                  <a:lnTo>
                    <a:pt x="696205" y="757410"/>
                  </a:lnTo>
                  <a:lnTo>
                    <a:pt x="669427" y="757410"/>
                  </a:lnTo>
                  <a:lnTo>
                    <a:pt x="669427" y="692380"/>
                  </a:lnTo>
                  <a:lnTo>
                    <a:pt x="642651" y="692380"/>
                  </a:lnTo>
                  <a:lnTo>
                    <a:pt x="642651" y="573795"/>
                  </a:lnTo>
                  <a:lnTo>
                    <a:pt x="615873" y="573795"/>
                  </a:lnTo>
                  <a:lnTo>
                    <a:pt x="615873" y="428433"/>
                  </a:lnTo>
                  <a:lnTo>
                    <a:pt x="592922" y="428433"/>
                  </a:lnTo>
                  <a:lnTo>
                    <a:pt x="592922" y="298373"/>
                  </a:lnTo>
                  <a:lnTo>
                    <a:pt x="566145" y="298373"/>
                  </a:lnTo>
                  <a:lnTo>
                    <a:pt x="566145" y="206567"/>
                  </a:lnTo>
                  <a:lnTo>
                    <a:pt x="547018" y="206567"/>
                  </a:lnTo>
                  <a:lnTo>
                    <a:pt x="547018" y="172138"/>
                  </a:lnTo>
                  <a:lnTo>
                    <a:pt x="524066" y="172138"/>
                  </a:lnTo>
                  <a:lnTo>
                    <a:pt x="524066" y="122409"/>
                  </a:lnTo>
                  <a:lnTo>
                    <a:pt x="481988" y="122409"/>
                  </a:lnTo>
                  <a:lnTo>
                    <a:pt x="481988" y="80332"/>
                  </a:lnTo>
                  <a:lnTo>
                    <a:pt x="413133" y="80332"/>
                  </a:lnTo>
                  <a:lnTo>
                    <a:pt x="413133" y="68856"/>
                  </a:lnTo>
                  <a:lnTo>
                    <a:pt x="374879" y="68856"/>
                  </a:lnTo>
                  <a:lnTo>
                    <a:pt x="374879" y="34428"/>
                  </a:lnTo>
                  <a:lnTo>
                    <a:pt x="317500" y="34428"/>
                  </a:lnTo>
                  <a:lnTo>
                    <a:pt x="317500" y="0"/>
                  </a:lnTo>
                  <a:lnTo>
                    <a:pt x="0" y="0"/>
                  </a:lnTo>
                </a:path>
              </a:pathLst>
            </a:custGeom>
            <a:noFill/>
            <a:ln w="19050" cap="flat">
              <a:solidFill>
                <a:srgbClr val="B60D27"/>
              </a:solidFill>
              <a:prstDash val="solid"/>
              <a:miter/>
            </a:ln>
          </p:spPr>
          <p:txBody>
            <a:bodyPr rtlCol="0" anchor="ctr"/>
            <a:lstStyle/>
            <a:p>
              <a:endParaRPr lang="en-GB"/>
            </a:p>
          </p:txBody>
        </p:sp>
        <p:sp>
          <p:nvSpPr>
            <p:cNvPr id="95" name="Freeform: Shape 232">
              <a:extLst>
                <a:ext uri="{FF2B5EF4-FFF2-40B4-BE49-F238E27FC236}">
                  <a16:creationId xmlns:a16="http://schemas.microsoft.com/office/drawing/2014/main" id="{B8D5D34A-E42A-15A6-0406-069E4C2C5FFB}"/>
                </a:ext>
              </a:extLst>
            </p:cNvPr>
            <p:cNvSpPr/>
            <p:nvPr/>
          </p:nvSpPr>
          <p:spPr>
            <a:xfrm>
              <a:off x="3146672" y="20526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96" name="Freeform: Shape 233">
              <a:extLst>
                <a:ext uri="{FF2B5EF4-FFF2-40B4-BE49-F238E27FC236}">
                  <a16:creationId xmlns:a16="http://schemas.microsoft.com/office/drawing/2014/main" id="{9B5FDA69-22B5-A03F-0DF3-E5C6879D7ED3}"/>
                </a:ext>
              </a:extLst>
            </p:cNvPr>
            <p:cNvSpPr/>
            <p:nvPr/>
          </p:nvSpPr>
          <p:spPr>
            <a:xfrm>
              <a:off x="3299072" y="20526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97" name="Freeform: Shape 234">
              <a:extLst>
                <a:ext uri="{FF2B5EF4-FFF2-40B4-BE49-F238E27FC236}">
                  <a16:creationId xmlns:a16="http://schemas.microsoft.com/office/drawing/2014/main" id="{B447E146-A1C8-3070-C83E-58C3EFBC544F}"/>
                </a:ext>
              </a:extLst>
            </p:cNvPr>
            <p:cNvSpPr/>
            <p:nvPr/>
          </p:nvSpPr>
          <p:spPr>
            <a:xfrm>
              <a:off x="3527672" y="21478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98" name="Freeform: Shape 235">
              <a:extLst>
                <a:ext uri="{FF2B5EF4-FFF2-40B4-BE49-F238E27FC236}">
                  <a16:creationId xmlns:a16="http://schemas.microsoft.com/office/drawing/2014/main" id="{8D0C8E0A-C4F3-543B-BCA4-F8B13CCF9E02}"/>
                </a:ext>
              </a:extLst>
            </p:cNvPr>
            <p:cNvSpPr/>
            <p:nvPr/>
          </p:nvSpPr>
          <p:spPr>
            <a:xfrm>
              <a:off x="3635072" y="2421488"/>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tlCol="0" anchor="ctr"/>
            <a:lstStyle/>
            <a:p>
              <a:endParaRPr lang="en-GB"/>
            </a:p>
          </p:txBody>
        </p:sp>
        <p:sp>
          <p:nvSpPr>
            <p:cNvPr id="99" name="Freeform: Shape 236">
              <a:extLst>
                <a:ext uri="{FF2B5EF4-FFF2-40B4-BE49-F238E27FC236}">
                  <a16:creationId xmlns:a16="http://schemas.microsoft.com/office/drawing/2014/main" id="{2476715A-A319-55B1-37AE-AF67126EA12F}"/>
                </a:ext>
              </a:extLst>
            </p:cNvPr>
            <p:cNvSpPr/>
            <p:nvPr/>
          </p:nvSpPr>
          <p:spPr>
            <a:xfrm>
              <a:off x="3654122" y="2516739"/>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tlCol="0" anchor="ctr"/>
            <a:lstStyle/>
            <a:p>
              <a:endParaRPr lang="en-GB"/>
            </a:p>
          </p:txBody>
        </p:sp>
        <p:sp>
          <p:nvSpPr>
            <p:cNvPr id="100" name="Freeform: Shape 237">
              <a:extLst>
                <a:ext uri="{FF2B5EF4-FFF2-40B4-BE49-F238E27FC236}">
                  <a16:creationId xmlns:a16="http://schemas.microsoft.com/office/drawing/2014/main" id="{000962CF-2BA5-332B-8C32-7BEE5DD60722}"/>
                </a:ext>
              </a:extLst>
            </p:cNvPr>
            <p:cNvSpPr/>
            <p:nvPr/>
          </p:nvSpPr>
          <p:spPr>
            <a:xfrm>
              <a:off x="3654122" y="2592939"/>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tlCol="0" anchor="ctr"/>
            <a:lstStyle/>
            <a:p>
              <a:endParaRPr lang="en-GB"/>
            </a:p>
          </p:txBody>
        </p:sp>
        <p:sp>
          <p:nvSpPr>
            <p:cNvPr id="101" name="Freeform: Shape 238">
              <a:extLst>
                <a:ext uri="{FF2B5EF4-FFF2-40B4-BE49-F238E27FC236}">
                  <a16:creationId xmlns:a16="http://schemas.microsoft.com/office/drawing/2014/main" id="{1B7C68D5-B617-2559-8C76-C5EEEF7C2DA6}"/>
                </a:ext>
              </a:extLst>
            </p:cNvPr>
            <p:cNvSpPr/>
            <p:nvPr/>
          </p:nvSpPr>
          <p:spPr>
            <a:xfrm>
              <a:off x="3692223" y="2764391"/>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B60D27"/>
              </a:solidFill>
              <a:prstDash val="solid"/>
              <a:miter/>
            </a:ln>
          </p:spPr>
          <p:txBody>
            <a:bodyPr rtlCol="0" anchor="ctr"/>
            <a:lstStyle/>
            <a:p>
              <a:endParaRPr lang="en-GB"/>
            </a:p>
          </p:txBody>
        </p:sp>
        <p:sp>
          <p:nvSpPr>
            <p:cNvPr id="102" name="Freeform: Shape 239">
              <a:extLst>
                <a:ext uri="{FF2B5EF4-FFF2-40B4-BE49-F238E27FC236}">
                  <a16:creationId xmlns:a16="http://schemas.microsoft.com/office/drawing/2014/main" id="{06BD9D4D-4E81-1EE1-1057-E7CD48AA4B00}"/>
                </a:ext>
              </a:extLst>
            </p:cNvPr>
            <p:cNvSpPr/>
            <p:nvPr/>
          </p:nvSpPr>
          <p:spPr>
            <a:xfrm>
              <a:off x="4244672" y="322159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rgbClr val="B60D27"/>
              </a:solidFill>
              <a:prstDash val="solid"/>
              <a:miter/>
            </a:ln>
          </p:spPr>
          <p:txBody>
            <a:bodyPr rtlCol="0" anchor="ctr"/>
            <a:lstStyle/>
            <a:p>
              <a:endParaRPr lang="en-GB"/>
            </a:p>
          </p:txBody>
        </p:sp>
        <p:sp>
          <p:nvSpPr>
            <p:cNvPr id="103" name="Freeform: Shape 240">
              <a:extLst>
                <a:ext uri="{FF2B5EF4-FFF2-40B4-BE49-F238E27FC236}">
                  <a16:creationId xmlns:a16="http://schemas.microsoft.com/office/drawing/2014/main" id="{E7EACF75-73B2-A005-28C9-EE3AACCCCC91}"/>
                </a:ext>
              </a:extLst>
            </p:cNvPr>
            <p:cNvSpPr/>
            <p:nvPr/>
          </p:nvSpPr>
          <p:spPr>
            <a:xfrm>
              <a:off x="4194418" y="3024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04" name="Freeform: Shape 241">
              <a:extLst>
                <a:ext uri="{FF2B5EF4-FFF2-40B4-BE49-F238E27FC236}">
                  <a16:creationId xmlns:a16="http://schemas.microsoft.com/office/drawing/2014/main" id="{FA1668EB-6ECD-51B9-4986-A17C3042DB62}"/>
                </a:ext>
              </a:extLst>
            </p:cNvPr>
            <p:cNvSpPr/>
            <p:nvPr/>
          </p:nvSpPr>
          <p:spPr>
            <a:xfrm>
              <a:off x="4670678" y="3443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5" name="Freeform: Shape 242">
              <a:extLst>
                <a:ext uri="{FF2B5EF4-FFF2-40B4-BE49-F238E27FC236}">
                  <a16:creationId xmlns:a16="http://schemas.microsoft.com/office/drawing/2014/main" id="{BEB4ED33-324A-6EBB-040B-C07F1E8D7E90}"/>
                </a:ext>
              </a:extLst>
            </p:cNvPr>
            <p:cNvSpPr/>
            <p:nvPr/>
          </p:nvSpPr>
          <p:spPr>
            <a:xfrm>
              <a:off x="4708778" y="3443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6" name="Freeform: Shape 243">
              <a:extLst>
                <a:ext uri="{FF2B5EF4-FFF2-40B4-BE49-F238E27FC236}">
                  <a16:creationId xmlns:a16="http://schemas.microsoft.com/office/drawing/2014/main" id="{18C26ADF-BAF4-16B0-3D2C-B646151A67CF}"/>
                </a:ext>
              </a:extLst>
            </p:cNvPr>
            <p:cNvSpPr/>
            <p:nvPr/>
          </p:nvSpPr>
          <p:spPr>
            <a:xfrm>
              <a:off x="554697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7" name="Freeform: Shape 244">
              <a:extLst>
                <a:ext uri="{FF2B5EF4-FFF2-40B4-BE49-F238E27FC236}">
                  <a16:creationId xmlns:a16="http://schemas.microsoft.com/office/drawing/2014/main" id="{F180D5DD-65B7-DAD5-3AA7-AA3D33BA47A9}"/>
                </a:ext>
              </a:extLst>
            </p:cNvPr>
            <p:cNvSpPr/>
            <p:nvPr/>
          </p:nvSpPr>
          <p:spPr>
            <a:xfrm>
              <a:off x="5406732" y="3812152"/>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rgbClr val="B60D27"/>
              </a:solidFill>
              <a:prstDash val="solid"/>
              <a:miter/>
            </a:ln>
          </p:spPr>
          <p:txBody>
            <a:bodyPr rtlCol="0" anchor="ctr"/>
            <a:lstStyle/>
            <a:p>
              <a:endParaRPr lang="en-GB"/>
            </a:p>
          </p:txBody>
        </p:sp>
        <p:sp>
          <p:nvSpPr>
            <p:cNvPr id="108" name="Freeform: Shape 245">
              <a:extLst>
                <a:ext uri="{FF2B5EF4-FFF2-40B4-BE49-F238E27FC236}">
                  <a16:creationId xmlns:a16="http://schemas.microsoft.com/office/drawing/2014/main" id="{B591514D-4A44-1BFE-24CD-B7390B773558}"/>
                </a:ext>
              </a:extLst>
            </p:cNvPr>
            <p:cNvSpPr/>
            <p:nvPr/>
          </p:nvSpPr>
          <p:spPr>
            <a:xfrm>
              <a:off x="5406732" y="3869302"/>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rgbClr val="B60D27"/>
              </a:solidFill>
              <a:prstDash val="solid"/>
              <a:miter/>
            </a:ln>
          </p:spPr>
          <p:txBody>
            <a:bodyPr rtlCol="0" anchor="ctr"/>
            <a:lstStyle/>
            <a:p>
              <a:endParaRPr lang="en-GB"/>
            </a:p>
          </p:txBody>
        </p:sp>
        <p:sp>
          <p:nvSpPr>
            <p:cNvPr id="109" name="Freeform: Shape 246">
              <a:extLst>
                <a:ext uri="{FF2B5EF4-FFF2-40B4-BE49-F238E27FC236}">
                  <a16:creationId xmlns:a16="http://schemas.microsoft.com/office/drawing/2014/main" id="{C19285E9-34FD-7EF9-9A82-9927476CF0C0}"/>
                </a:ext>
              </a:extLst>
            </p:cNvPr>
            <p:cNvSpPr/>
            <p:nvPr/>
          </p:nvSpPr>
          <p:spPr>
            <a:xfrm>
              <a:off x="5971669"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0" name="Freeform: Shape 247">
              <a:extLst>
                <a:ext uri="{FF2B5EF4-FFF2-40B4-BE49-F238E27FC236}">
                  <a16:creationId xmlns:a16="http://schemas.microsoft.com/office/drawing/2014/main" id="{8FA7FFCC-1FD8-247B-EAFC-F1198A32C755}"/>
                </a:ext>
              </a:extLst>
            </p:cNvPr>
            <p:cNvSpPr/>
            <p:nvPr/>
          </p:nvSpPr>
          <p:spPr>
            <a:xfrm>
              <a:off x="6009769"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1" name="Freeform: Shape 248">
              <a:extLst>
                <a:ext uri="{FF2B5EF4-FFF2-40B4-BE49-F238E27FC236}">
                  <a16:creationId xmlns:a16="http://schemas.microsoft.com/office/drawing/2014/main" id="{D4606156-6EE9-618B-BF1E-7DC55C71F3AF}"/>
                </a:ext>
              </a:extLst>
            </p:cNvPr>
            <p:cNvSpPr/>
            <p:nvPr/>
          </p:nvSpPr>
          <p:spPr>
            <a:xfrm>
              <a:off x="6105019"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2" name="Freeform: Shape 249">
              <a:extLst>
                <a:ext uri="{FF2B5EF4-FFF2-40B4-BE49-F238E27FC236}">
                  <a16:creationId xmlns:a16="http://schemas.microsoft.com/office/drawing/2014/main" id="{41A62F73-532E-21F8-22E7-077FC2433864}"/>
                </a:ext>
              </a:extLst>
            </p:cNvPr>
            <p:cNvSpPr/>
            <p:nvPr/>
          </p:nvSpPr>
          <p:spPr>
            <a:xfrm>
              <a:off x="6447919"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3" name="Freeform: Shape 250">
              <a:extLst>
                <a:ext uri="{FF2B5EF4-FFF2-40B4-BE49-F238E27FC236}">
                  <a16:creationId xmlns:a16="http://schemas.microsoft.com/office/drawing/2014/main" id="{CC60D776-1E34-AF28-4918-EA98CC43CDBE}"/>
                </a:ext>
              </a:extLst>
            </p:cNvPr>
            <p:cNvSpPr/>
            <p:nvPr/>
          </p:nvSpPr>
          <p:spPr>
            <a:xfrm>
              <a:off x="7133719" y="44339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4" name="Freeform: Shape 251">
              <a:extLst>
                <a:ext uri="{FF2B5EF4-FFF2-40B4-BE49-F238E27FC236}">
                  <a16:creationId xmlns:a16="http://schemas.microsoft.com/office/drawing/2014/main" id="{10A81286-2526-05D1-5EF5-96730C6BD200}"/>
                </a:ext>
              </a:extLst>
            </p:cNvPr>
            <p:cNvSpPr/>
            <p:nvPr/>
          </p:nvSpPr>
          <p:spPr>
            <a:xfrm>
              <a:off x="7228979" y="44910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5" name="Freeform: Shape 252">
              <a:extLst>
                <a:ext uri="{FF2B5EF4-FFF2-40B4-BE49-F238E27FC236}">
                  <a16:creationId xmlns:a16="http://schemas.microsoft.com/office/drawing/2014/main" id="{34BFB28F-F75D-117E-A821-4C8FB26585C7}"/>
                </a:ext>
              </a:extLst>
            </p:cNvPr>
            <p:cNvSpPr/>
            <p:nvPr/>
          </p:nvSpPr>
          <p:spPr>
            <a:xfrm>
              <a:off x="7686179" y="44910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6" name="Freeform: Shape 253">
              <a:extLst>
                <a:ext uri="{FF2B5EF4-FFF2-40B4-BE49-F238E27FC236}">
                  <a16:creationId xmlns:a16="http://schemas.microsoft.com/office/drawing/2014/main" id="{272F7E5B-C5EE-C3E1-BC71-2587684BFEEB}"/>
                </a:ext>
              </a:extLst>
            </p:cNvPr>
            <p:cNvSpPr/>
            <p:nvPr/>
          </p:nvSpPr>
          <p:spPr>
            <a:xfrm>
              <a:off x="7762379" y="45672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7" name="Freeform: Shape 254">
              <a:extLst>
                <a:ext uri="{FF2B5EF4-FFF2-40B4-BE49-F238E27FC236}">
                  <a16:creationId xmlns:a16="http://schemas.microsoft.com/office/drawing/2014/main" id="{1D6CC6A0-D3F5-7823-7F9E-1DBE55C0D671}"/>
                </a:ext>
              </a:extLst>
            </p:cNvPr>
            <p:cNvSpPr/>
            <p:nvPr/>
          </p:nvSpPr>
          <p:spPr>
            <a:xfrm>
              <a:off x="7800479" y="45672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8" name="Freeform: Shape 255">
              <a:extLst>
                <a:ext uri="{FF2B5EF4-FFF2-40B4-BE49-F238E27FC236}">
                  <a16:creationId xmlns:a16="http://schemas.microsoft.com/office/drawing/2014/main" id="{C0C4AE2E-87DE-2585-0E52-52D6E11667A9}"/>
                </a:ext>
              </a:extLst>
            </p:cNvPr>
            <p:cNvSpPr/>
            <p:nvPr/>
          </p:nvSpPr>
          <p:spPr>
            <a:xfrm>
              <a:off x="7838579" y="45672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9" name="Freeform: Shape 256">
              <a:extLst>
                <a:ext uri="{FF2B5EF4-FFF2-40B4-BE49-F238E27FC236}">
                  <a16:creationId xmlns:a16="http://schemas.microsoft.com/office/drawing/2014/main" id="{B028AE4B-7FD8-600C-EBFA-5D6F7B7B7E9F}"/>
                </a:ext>
              </a:extLst>
            </p:cNvPr>
            <p:cNvSpPr/>
            <p:nvPr/>
          </p:nvSpPr>
          <p:spPr>
            <a:xfrm>
              <a:off x="8848238" y="47196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tlCol="0" anchor="ctr"/>
            <a:lstStyle/>
            <a:p>
              <a:endParaRPr lang="en-GB"/>
            </a:p>
          </p:txBody>
        </p:sp>
        <p:sp>
          <p:nvSpPr>
            <p:cNvPr id="120" name="Freeform: Shape 257">
              <a:extLst>
                <a:ext uri="{FF2B5EF4-FFF2-40B4-BE49-F238E27FC236}">
                  <a16:creationId xmlns:a16="http://schemas.microsoft.com/office/drawing/2014/main" id="{05E72A9B-8960-0FCD-57B9-6F0CAED55AB1}"/>
                </a:ext>
              </a:extLst>
            </p:cNvPr>
            <p:cNvSpPr/>
            <p:nvPr/>
          </p:nvSpPr>
          <p:spPr>
            <a:xfrm>
              <a:off x="8981588" y="47196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tlCol="0" anchor="ctr"/>
            <a:lstStyle/>
            <a:p>
              <a:endParaRPr lang="en-GB"/>
            </a:p>
          </p:txBody>
        </p:sp>
      </p:grpSp>
      <p:grpSp>
        <p:nvGrpSpPr>
          <p:cNvPr id="121" name="Group 120">
            <a:extLst>
              <a:ext uri="{FF2B5EF4-FFF2-40B4-BE49-F238E27FC236}">
                <a16:creationId xmlns:a16="http://schemas.microsoft.com/office/drawing/2014/main" id="{B9C9C615-75C2-C00E-42DF-FC951B718E31}"/>
              </a:ext>
            </a:extLst>
          </p:cNvPr>
          <p:cNvGrpSpPr/>
          <p:nvPr/>
        </p:nvGrpSpPr>
        <p:grpSpPr>
          <a:xfrm>
            <a:off x="1168796" y="2396791"/>
            <a:ext cx="4144626" cy="2443455"/>
            <a:chOff x="3519487" y="1900237"/>
            <a:chExt cx="5152529" cy="3054248"/>
          </a:xfrm>
        </p:grpSpPr>
        <p:sp>
          <p:nvSpPr>
            <p:cNvPr id="122" name="Freeform: Shape 262">
              <a:extLst>
                <a:ext uri="{FF2B5EF4-FFF2-40B4-BE49-F238E27FC236}">
                  <a16:creationId xmlns:a16="http://schemas.microsoft.com/office/drawing/2014/main" id="{057E971D-4F23-221E-0AF8-0CBC67C898EC}"/>
                </a:ext>
              </a:extLst>
            </p:cNvPr>
            <p:cNvSpPr/>
            <p:nvPr/>
          </p:nvSpPr>
          <p:spPr>
            <a:xfrm>
              <a:off x="3519487" y="1936864"/>
              <a:ext cx="5152529" cy="3017621"/>
            </a:xfrm>
            <a:custGeom>
              <a:avLst/>
              <a:gdLst>
                <a:gd name="connsiteX0" fmla="*/ 5152530 w 5152529"/>
                <a:gd name="connsiteY0" fmla="*/ 3017621 h 3017621"/>
                <a:gd name="connsiteX1" fmla="*/ 5152530 w 5152529"/>
                <a:gd name="connsiteY1" fmla="*/ 2939612 h 3017621"/>
                <a:gd name="connsiteX2" fmla="*/ 4019388 w 5152529"/>
                <a:gd name="connsiteY2" fmla="*/ 2939612 h 3017621"/>
                <a:gd name="connsiteX3" fmla="*/ 4019388 w 5152529"/>
                <a:gd name="connsiteY3" fmla="*/ 2898559 h 3017621"/>
                <a:gd name="connsiteX4" fmla="*/ 3395339 w 5152529"/>
                <a:gd name="connsiteY4" fmla="*/ 2898559 h 3017621"/>
                <a:gd name="connsiteX5" fmla="*/ 3395339 w 5152529"/>
                <a:gd name="connsiteY5" fmla="*/ 2869812 h 3017621"/>
                <a:gd name="connsiteX6" fmla="*/ 2898553 w 5152529"/>
                <a:gd name="connsiteY6" fmla="*/ 2869812 h 3017621"/>
                <a:gd name="connsiteX7" fmla="*/ 2898553 w 5152529"/>
                <a:gd name="connsiteY7" fmla="*/ 2853391 h 3017621"/>
                <a:gd name="connsiteX8" fmla="*/ 2783596 w 5152529"/>
                <a:gd name="connsiteY8" fmla="*/ 2853391 h 3017621"/>
                <a:gd name="connsiteX9" fmla="*/ 2783596 w 5152529"/>
                <a:gd name="connsiteY9" fmla="*/ 2808233 h 3017621"/>
                <a:gd name="connsiteX10" fmla="*/ 2303240 w 5152529"/>
                <a:gd name="connsiteY10" fmla="*/ 2808233 h 3017621"/>
                <a:gd name="connsiteX11" fmla="*/ 2303240 w 5152529"/>
                <a:gd name="connsiteY11" fmla="*/ 2775391 h 3017621"/>
                <a:gd name="connsiteX12" fmla="*/ 1880368 w 5152529"/>
                <a:gd name="connsiteY12" fmla="*/ 2775391 h 3017621"/>
                <a:gd name="connsiteX13" fmla="*/ 1880368 w 5152529"/>
                <a:gd name="connsiteY13" fmla="*/ 2722013 h 3017621"/>
                <a:gd name="connsiteX14" fmla="*/ 1765411 w 5152529"/>
                <a:gd name="connsiteY14" fmla="*/ 2722013 h 3017621"/>
                <a:gd name="connsiteX15" fmla="*/ 1765411 w 5152529"/>
                <a:gd name="connsiteY15" fmla="*/ 2668644 h 3017621"/>
                <a:gd name="connsiteX16" fmla="*/ 1728464 w 5152529"/>
                <a:gd name="connsiteY16" fmla="*/ 2668644 h 3017621"/>
                <a:gd name="connsiteX17" fmla="*/ 1728464 w 5152529"/>
                <a:gd name="connsiteY17" fmla="*/ 2553687 h 3017621"/>
                <a:gd name="connsiteX18" fmla="*/ 1679191 w 5152529"/>
                <a:gd name="connsiteY18" fmla="*/ 2553687 h 3017621"/>
                <a:gd name="connsiteX19" fmla="*/ 1679191 w 5152529"/>
                <a:gd name="connsiteY19" fmla="*/ 2537266 h 3017621"/>
                <a:gd name="connsiteX20" fmla="*/ 1650454 w 5152529"/>
                <a:gd name="connsiteY20" fmla="*/ 2537266 h 3017621"/>
                <a:gd name="connsiteX21" fmla="*/ 1650454 w 5152529"/>
                <a:gd name="connsiteY21" fmla="*/ 2504414 h 3017621"/>
                <a:gd name="connsiteX22" fmla="*/ 1387697 w 5152529"/>
                <a:gd name="connsiteY22" fmla="*/ 2504414 h 3017621"/>
                <a:gd name="connsiteX23" fmla="*/ 1387697 w 5152529"/>
                <a:gd name="connsiteY23" fmla="*/ 2438730 h 3017621"/>
                <a:gd name="connsiteX24" fmla="*/ 1157783 w 5152529"/>
                <a:gd name="connsiteY24" fmla="*/ 2438730 h 3017621"/>
                <a:gd name="connsiteX25" fmla="*/ 1157783 w 5152529"/>
                <a:gd name="connsiteY25" fmla="*/ 2397677 h 3017621"/>
                <a:gd name="connsiteX26" fmla="*/ 1124931 w 5152529"/>
                <a:gd name="connsiteY26" fmla="*/ 2397677 h 3017621"/>
                <a:gd name="connsiteX27" fmla="*/ 1124931 w 5152529"/>
                <a:gd name="connsiteY27" fmla="*/ 2356615 h 3017621"/>
                <a:gd name="connsiteX28" fmla="*/ 1079773 w 5152529"/>
                <a:gd name="connsiteY28" fmla="*/ 2356615 h 3017621"/>
                <a:gd name="connsiteX29" fmla="*/ 1079773 w 5152529"/>
                <a:gd name="connsiteY29" fmla="*/ 2299141 h 3017621"/>
                <a:gd name="connsiteX30" fmla="*/ 1034615 w 5152529"/>
                <a:gd name="connsiteY30" fmla="*/ 2299141 h 3017621"/>
                <a:gd name="connsiteX31" fmla="*/ 1034615 w 5152529"/>
                <a:gd name="connsiteY31" fmla="*/ 2249868 h 3017621"/>
                <a:gd name="connsiteX32" fmla="*/ 989447 w 5152529"/>
                <a:gd name="connsiteY32" fmla="*/ 2249868 h 3017621"/>
                <a:gd name="connsiteX33" fmla="*/ 989447 w 5152529"/>
                <a:gd name="connsiteY33" fmla="*/ 2196500 h 3017621"/>
                <a:gd name="connsiteX34" fmla="*/ 915550 w 5152529"/>
                <a:gd name="connsiteY34" fmla="*/ 2196500 h 3017621"/>
                <a:gd name="connsiteX35" fmla="*/ 915550 w 5152529"/>
                <a:gd name="connsiteY35" fmla="*/ 2163658 h 3017621"/>
                <a:gd name="connsiteX36" fmla="*/ 862176 w 5152529"/>
                <a:gd name="connsiteY36" fmla="*/ 2163658 h 3017621"/>
                <a:gd name="connsiteX37" fmla="*/ 862176 w 5152529"/>
                <a:gd name="connsiteY37" fmla="*/ 2122595 h 3017621"/>
                <a:gd name="connsiteX38" fmla="*/ 788276 w 5152529"/>
                <a:gd name="connsiteY38" fmla="*/ 2122595 h 3017621"/>
                <a:gd name="connsiteX39" fmla="*/ 788276 w 5152529"/>
                <a:gd name="connsiteY39" fmla="*/ 1970691 h 3017621"/>
                <a:gd name="connsiteX40" fmla="*/ 714375 w 5152529"/>
                <a:gd name="connsiteY40" fmla="*/ 1970691 h 3017621"/>
                <a:gd name="connsiteX41" fmla="*/ 714375 w 5152529"/>
                <a:gd name="connsiteY41" fmla="*/ 1917312 h 3017621"/>
                <a:gd name="connsiteX42" fmla="*/ 681530 w 5152529"/>
                <a:gd name="connsiteY42" fmla="*/ 1917312 h 3017621"/>
                <a:gd name="connsiteX43" fmla="*/ 681530 w 5152529"/>
                <a:gd name="connsiteY43" fmla="*/ 1843417 h 3017621"/>
                <a:gd name="connsiteX44" fmla="*/ 652791 w 5152529"/>
                <a:gd name="connsiteY44" fmla="*/ 1843417 h 3017621"/>
                <a:gd name="connsiteX45" fmla="*/ 652791 w 5152529"/>
                <a:gd name="connsiteY45" fmla="*/ 1707934 h 3017621"/>
                <a:gd name="connsiteX46" fmla="*/ 611735 w 5152529"/>
                <a:gd name="connsiteY46" fmla="*/ 1707934 h 3017621"/>
                <a:gd name="connsiteX47" fmla="*/ 611735 w 5152529"/>
                <a:gd name="connsiteY47" fmla="*/ 1400010 h 3017621"/>
                <a:gd name="connsiteX48" fmla="*/ 578890 w 5152529"/>
                <a:gd name="connsiteY48" fmla="*/ 1400010 h 3017621"/>
                <a:gd name="connsiteX49" fmla="*/ 578890 w 5152529"/>
                <a:gd name="connsiteY49" fmla="*/ 1009980 h 3017621"/>
                <a:gd name="connsiteX50" fmla="*/ 546045 w 5152529"/>
                <a:gd name="connsiteY50" fmla="*/ 1009980 h 3017621"/>
                <a:gd name="connsiteX51" fmla="*/ 546045 w 5152529"/>
                <a:gd name="connsiteY51" fmla="*/ 792381 h 3017621"/>
                <a:gd name="connsiteX52" fmla="*/ 537834 w 5152529"/>
                <a:gd name="connsiteY52" fmla="*/ 792381 h 3017621"/>
                <a:gd name="connsiteX53" fmla="*/ 537834 w 5152529"/>
                <a:gd name="connsiteY53" fmla="*/ 624052 h 3017621"/>
                <a:gd name="connsiteX54" fmla="*/ 509095 w 5152529"/>
                <a:gd name="connsiteY54" fmla="*/ 624052 h 3017621"/>
                <a:gd name="connsiteX55" fmla="*/ 509095 w 5152529"/>
                <a:gd name="connsiteY55" fmla="*/ 550151 h 3017621"/>
                <a:gd name="connsiteX56" fmla="*/ 492672 w 5152529"/>
                <a:gd name="connsiteY56" fmla="*/ 550151 h 3017621"/>
                <a:gd name="connsiteX57" fmla="*/ 492672 w 5152529"/>
                <a:gd name="connsiteY57" fmla="*/ 426983 h 3017621"/>
                <a:gd name="connsiteX58" fmla="*/ 476250 w 5152529"/>
                <a:gd name="connsiteY58" fmla="*/ 426983 h 3017621"/>
                <a:gd name="connsiteX59" fmla="*/ 476250 w 5152529"/>
                <a:gd name="connsiteY59" fmla="*/ 398243 h 3017621"/>
                <a:gd name="connsiteX60" fmla="*/ 443405 w 5152529"/>
                <a:gd name="connsiteY60" fmla="*/ 398243 h 3017621"/>
                <a:gd name="connsiteX61" fmla="*/ 443405 w 5152529"/>
                <a:gd name="connsiteY61" fmla="*/ 316131 h 3017621"/>
                <a:gd name="connsiteX62" fmla="*/ 402349 w 5152529"/>
                <a:gd name="connsiteY62" fmla="*/ 316131 h 3017621"/>
                <a:gd name="connsiteX63" fmla="*/ 402349 w 5152529"/>
                <a:gd name="connsiteY63" fmla="*/ 258654 h 3017621"/>
                <a:gd name="connsiteX64" fmla="*/ 377716 w 5152529"/>
                <a:gd name="connsiteY64" fmla="*/ 258654 h 3017621"/>
                <a:gd name="connsiteX65" fmla="*/ 377716 w 5152529"/>
                <a:gd name="connsiteY65" fmla="*/ 209386 h 3017621"/>
                <a:gd name="connsiteX66" fmla="*/ 328449 w 5152529"/>
                <a:gd name="connsiteY66" fmla="*/ 209386 h 3017621"/>
                <a:gd name="connsiteX67" fmla="*/ 328449 w 5152529"/>
                <a:gd name="connsiteY67" fmla="*/ 160118 h 3017621"/>
                <a:gd name="connsiteX68" fmla="*/ 250442 w 5152529"/>
                <a:gd name="connsiteY68" fmla="*/ 160118 h 3017621"/>
                <a:gd name="connsiteX69" fmla="*/ 250442 w 5152529"/>
                <a:gd name="connsiteY69" fmla="*/ 110851 h 3017621"/>
                <a:gd name="connsiteX70" fmla="*/ 225808 w 5152529"/>
                <a:gd name="connsiteY70" fmla="*/ 110851 h 3017621"/>
                <a:gd name="connsiteX71" fmla="*/ 225808 w 5152529"/>
                <a:gd name="connsiteY71" fmla="*/ 86218 h 3017621"/>
                <a:gd name="connsiteX72" fmla="*/ 168330 w 5152529"/>
                <a:gd name="connsiteY72" fmla="*/ 86218 h 3017621"/>
                <a:gd name="connsiteX73" fmla="*/ 168330 w 5152529"/>
                <a:gd name="connsiteY73" fmla="*/ 0 h 3017621"/>
                <a:gd name="connsiteX74" fmla="*/ 0 w 5152529"/>
                <a:gd name="connsiteY74" fmla="*/ 0 h 30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152529" h="3017621">
                  <a:moveTo>
                    <a:pt x="5152530" y="3017621"/>
                  </a:moveTo>
                  <a:lnTo>
                    <a:pt x="5152530" y="2939612"/>
                  </a:lnTo>
                  <a:lnTo>
                    <a:pt x="4019388" y="2939612"/>
                  </a:lnTo>
                  <a:lnTo>
                    <a:pt x="4019388" y="2898559"/>
                  </a:lnTo>
                  <a:lnTo>
                    <a:pt x="3395339" y="2898559"/>
                  </a:lnTo>
                  <a:lnTo>
                    <a:pt x="3395339" y="2869812"/>
                  </a:lnTo>
                  <a:lnTo>
                    <a:pt x="2898553" y="2869812"/>
                  </a:lnTo>
                  <a:lnTo>
                    <a:pt x="2898553" y="2853391"/>
                  </a:lnTo>
                  <a:lnTo>
                    <a:pt x="2783596" y="2853391"/>
                  </a:lnTo>
                  <a:lnTo>
                    <a:pt x="2783596" y="2808233"/>
                  </a:lnTo>
                  <a:lnTo>
                    <a:pt x="2303240" y="2808233"/>
                  </a:lnTo>
                  <a:lnTo>
                    <a:pt x="2303240" y="2775391"/>
                  </a:lnTo>
                  <a:lnTo>
                    <a:pt x="1880368" y="2775391"/>
                  </a:lnTo>
                  <a:lnTo>
                    <a:pt x="1880368" y="2722013"/>
                  </a:lnTo>
                  <a:lnTo>
                    <a:pt x="1765411" y="2722013"/>
                  </a:lnTo>
                  <a:lnTo>
                    <a:pt x="1765411" y="2668644"/>
                  </a:lnTo>
                  <a:lnTo>
                    <a:pt x="1728464" y="2668644"/>
                  </a:lnTo>
                  <a:lnTo>
                    <a:pt x="1728464" y="2553687"/>
                  </a:lnTo>
                  <a:lnTo>
                    <a:pt x="1679191" y="2553687"/>
                  </a:lnTo>
                  <a:lnTo>
                    <a:pt x="1679191" y="2537266"/>
                  </a:lnTo>
                  <a:lnTo>
                    <a:pt x="1650454" y="2537266"/>
                  </a:lnTo>
                  <a:lnTo>
                    <a:pt x="1650454" y="2504414"/>
                  </a:lnTo>
                  <a:lnTo>
                    <a:pt x="1387697" y="2504414"/>
                  </a:lnTo>
                  <a:lnTo>
                    <a:pt x="1387697" y="2438730"/>
                  </a:lnTo>
                  <a:lnTo>
                    <a:pt x="1157783" y="2438730"/>
                  </a:lnTo>
                  <a:lnTo>
                    <a:pt x="1157783" y="2397677"/>
                  </a:lnTo>
                  <a:lnTo>
                    <a:pt x="1124931" y="2397677"/>
                  </a:lnTo>
                  <a:lnTo>
                    <a:pt x="1124931" y="2356615"/>
                  </a:lnTo>
                  <a:lnTo>
                    <a:pt x="1079773" y="2356615"/>
                  </a:lnTo>
                  <a:lnTo>
                    <a:pt x="1079773" y="2299141"/>
                  </a:lnTo>
                  <a:lnTo>
                    <a:pt x="1034615" y="2299141"/>
                  </a:lnTo>
                  <a:lnTo>
                    <a:pt x="1034615" y="2249868"/>
                  </a:lnTo>
                  <a:lnTo>
                    <a:pt x="989447" y="2249868"/>
                  </a:lnTo>
                  <a:lnTo>
                    <a:pt x="989447" y="2196500"/>
                  </a:lnTo>
                  <a:lnTo>
                    <a:pt x="915550" y="2196500"/>
                  </a:lnTo>
                  <a:lnTo>
                    <a:pt x="915550" y="2163658"/>
                  </a:lnTo>
                  <a:lnTo>
                    <a:pt x="862176" y="2163658"/>
                  </a:lnTo>
                  <a:lnTo>
                    <a:pt x="862176" y="2122595"/>
                  </a:lnTo>
                  <a:lnTo>
                    <a:pt x="788276" y="2122595"/>
                  </a:lnTo>
                  <a:lnTo>
                    <a:pt x="788276" y="1970691"/>
                  </a:lnTo>
                  <a:lnTo>
                    <a:pt x="714375" y="1970691"/>
                  </a:lnTo>
                  <a:lnTo>
                    <a:pt x="714375" y="1917312"/>
                  </a:lnTo>
                  <a:lnTo>
                    <a:pt x="681530" y="1917312"/>
                  </a:lnTo>
                  <a:lnTo>
                    <a:pt x="681530" y="1843417"/>
                  </a:lnTo>
                  <a:lnTo>
                    <a:pt x="652791" y="1843417"/>
                  </a:lnTo>
                  <a:lnTo>
                    <a:pt x="652791" y="1707934"/>
                  </a:lnTo>
                  <a:lnTo>
                    <a:pt x="611735" y="1707934"/>
                  </a:lnTo>
                  <a:lnTo>
                    <a:pt x="611735" y="1400010"/>
                  </a:lnTo>
                  <a:lnTo>
                    <a:pt x="578890" y="1400010"/>
                  </a:lnTo>
                  <a:lnTo>
                    <a:pt x="578890" y="1009980"/>
                  </a:lnTo>
                  <a:lnTo>
                    <a:pt x="546045" y="1009980"/>
                  </a:lnTo>
                  <a:lnTo>
                    <a:pt x="546045" y="792381"/>
                  </a:lnTo>
                  <a:lnTo>
                    <a:pt x="537834" y="792381"/>
                  </a:lnTo>
                  <a:lnTo>
                    <a:pt x="537834" y="624052"/>
                  </a:lnTo>
                  <a:lnTo>
                    <a:pt x="509095" y="624052"/>
                  </a:lnTo>
                  <a:lnTo>
                    <a:pt x="509095" y="550151"/>
                  </a:lnTo>
                  <a:lnTo>
                    <a:pt x="492672" y="550151"/>
                  </a:lnTo>
                  <a:lnTo>
                    <a:pt x="492672" y="426983"/>
                  </a:lnTo>
                  <a:lnTo>
                    <a:pt x="476250" y="426983"/>
                  </a:lnTo>
                  <a:lnTo>
                    <a:pt x="476250" y="398243"/>
                  </a:lnTo>
                  <a:lnTo>
                    <a:pt x="443405" y="398243"/>
                  </a:lnTo>
                  <a:lnTo>
                    <a:pt x="443405" y="316131"/>
                  </a:lnTo>
                  <a:lnTo>
                    <a:pt x="402349" y="316131"/>
                  </a:lnTo>
                  <a:lnTo>
                    <a:pt x="402349" y="258654"/>
                  </a:lnTo>
                  <a:lnTo>
                    <a:pt x="377716" y="258654"/>
                  </a:lnTo>
                  <a:lnTo>
                    <a:pt x="377716" y="209386"/>
                  </a:lnTo>
                  <a:lnTo>
                    <a:pt x="328449" y="209386"/>
                  </a:lnTo>
                  <a:lnTo>
                    <a:pt x="328449" y="160118"/>
                  </a:lnTo>
                  <a:lnTo>
                    <a:pt x="250442" y="160118"/>
                  </a:lnTo>
                  <a:lnTo>
                    <a:pt x="250442" y="110851"/>
                  </a:lnTo>
                  <a:lnTo>
                    <a:pt x="225808" y="110851"/>
                  </a:lnTo>
                  <a:lnTo>
                    <a:pt x="225808" y="86218"/>
                  </a:lnTo>
                  <a:lnTo>
                    <a:pt x="168330" y="86218"/>
                  </a:lnTo>
                  <a:lnTo>
                    <a:pt x="168330" y="0"/>
                  </a:lnTo>
                  <a:lnTo>
                    <a:pt x="0" y="0"/>
                  </a:lnTo>
                </a:path>
              </a:pathLst>
            </a:custGeom>
            <a:noFill/>
            <a:ln w="19050" cap="flat">
              <a:solidFill>
                <a:schemeClr val="accent2"/>
              </a:solidFill>
              <a:prstDash val="solid"/>
              <a:miter/>
            </a:ln>
          </p:spPr>
          <p:txBody>
            <a:bodyPr rtlCol="0" anchor="ctr"/>
            <a:lstStyle/>
            <a:p>
              <a:endParaRPr lang="en-GB"/>
            </a:p>
          </p:txBody>
        </p:sp>
        <p:sp>
          <p:nvSpPr>
            <p:cNvPr id="123" name="Freeform: Shape 263">
              <a:extLst>
                <a:ext uri="{FF2B5EF4-FFF2-40B4-BE49-F238E27FC236}">
                  <a16:creationId xmlns:a16="http://schemas.microsoft.com/office/drawing/2014/main" id="{BF9143DB-1CCF-1DE1-BB42-A7E03F4EB2B2}"/>
                </a:ext>
              </a:extLst>
            </p:cNvPr>
            <p:cNvSpPr/>
            <p:nvPr/>
          </p:nvSpPr>
          <p:spPr>
            <a:xfrm>
              <a:off x="3687324" y="19002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24" name="Freeform: Shape 264">
              <a:extLst>
                <a:ext uri="{FF2B5EF4-FFF2-40B4-BE49-F238E27FC236}">
                  <a16:creationId xmlns:a16="http://schemas.microsoft.com/office/drawing/2014/main" id="{C8351D54-90C7-6CD2-EE56-8FFB7FDBA5F1}"/>
                </a:ext>
              </a:extLst>
            </p:cNvPr>
            <p:cNvSpPr/>
            <p:nvPr/>
          </p:nvSpPr>
          <p:spPr>
            <a:xfrm>
              <a:off x="4004274" y="261199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5" name="Freeform: Shape 265">
              <a:extLst>
                <a:ext uri="{FF2B5EF4-FFF2-40B4-BE49-F238E27FC236}">
                  <a16:creationId xmlns:a16="http://schemas.microsoft.com/office/drawing/2014/main" id="{9F7D7067-BB22-A4FC-09E9-B1818FEDCF7A}"/>
                </a:ext>
              </a:extLst>
            </p:cNvPr>
            <p:cNvSpPr/>
            <p:nvPr/>
          </p:nvSpPr>
          <p:spPr>
            <a:xfrm>
              <a:off x="4004274" y="270724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6" name="Freeform: Shape 266">
              <a:extLst>
                <a:ext uri="{FF2B5EF4-FFF2-40B4-BE49-F238E27FC236}">
                  <a16:creationId xmlns:a16="http://schemas.microsoft.com/office/drawing/2014/main" id="{5518DC8D-F936-683B-027F-453593CEE3A3}"/>
                </a:ext>
              </a:extLst>
            </p:cNvPr>
            <p:cNvSpPr/>
            <p:nvPr/>
          </p:nvSpPr>
          <p:spPr>
            <a:xfrm>
              <a:off x="4023324" y="284059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7" name="Freeform: Shape 267">
              <a:extLst>
                <a:ext uri="{FF2B5EF4-FFF2-40B4-BE49-F238E27FC236}">
                  <a16:creationId xmlns:a16="http://schemas.microsoft.com/office/drawing/2014/main" id="{0AF066C0-3B23-1BCB-E8CA-530C5C8120EC}"/>
                </a:ext>
              </a:extLst>
            </p:cNvPr>
            <p:cNvSpPr/>
            <p:nvPr/>
          </p:nvSpPr>
          <p:spPr>
            <a:xfrm>
              <a:off x="4042374" y="329779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8" name="Freeform: Shape 268">
              <a:extLst>
                <a:ext uri="{FF2B5EF4-FFF2-40B4-BE49-F238E27FC236}">
                  <a16:creationId xmlns:a16="http://schemas.microsoft.com/office/drawing/2014/main" id="{DD5F1B64-87C4-612B-581D-F1F83EA5B425}"/>
                </a:ext>
              </a:extLst>
            </p:cNvPr>
            <p:cNvSpPr/>
            <p:nvPr/>
          </p:nvSpPr>
          <p:spPr>
            <a:xfrm>
              <a:off x="4080474" y="356449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9" name="Freeform: Shape 269">
              <a:extLst>
                <a:ext uri="{FF2B5EF4-FFF2-40B4-BE49-F238E27FC236}">
                  <a16:creationId xmlns:a16="http://schemas.microsoft.com/office/drawing/2014/main" id="{E902E6FD-2E1B-F169-9527-239B70B96C1A}"/>
                </a:ext>
              </a:extLst>
            </p:cNvPr>
            <p:cNvSpPr/>
            <p:nvPr/>
          </p:nvSpPr>
          <p:spPr>
            <a:xfrm>
              <a:off x="4735077" y="43196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tlCol="0" anchor="ctr"/>
            <a:lstStyle/>
            <a:p>
              <a:endParaRPr lang="en-GB"/>
            </a:p>
          </p:txBody>
        </p:sp>
        <p:sp>
          <p:nvSpPr>
            <p:cNvPr id="130" name="Freeform: Shape 270">
              <a:extLst>
                <a:ext uri="{FF2B5EF4-FFF2-40B4-BE49-F238E27FC236}">
                  <a16:creationId xmlns:a16="http://schemas.microsoft.com/office/drawing/2014/main" id="{EE12B15C-17AA-CCD9-06D1-1EF38F84527B}"/>
                </a:ext>
              </a:extLst>
            </p:cNvPr>
            <p:cNvSpPr/>
            <p:nvPr/>
          </p:nvSpPr>
          <p:spPr>
            <a:xfrm>
              <a:off x="6963936" y="47958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a:p>
          </p:txBody>
        </p:sp>
        <p:sp>
          <p:nvSpPr>
            <p:cNvPr id="131" name="Freeform: Shape 271">
              <a:extLst>
                <a:ext uri="{FF2B5EF4-FFF2-40B4-BE49-F238E27FC236}">
                  <a16:creationId xmlns:a16="http://schemas.microsoft.com/office/drawing/2014/main" id="{C41A5C5D-5FFE-D832-6595-8E7F3E1463C9}"/>
                </a:ext>
              </a:extLst>
            </p:cNvPr>
            <p:cNvSpPr/>
            <p:nvPr/>
          </p:nvSpPr>
          <p:spPr>
            <a:xfrm>
              <a:off x="8602245" y="48339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a:p>
          </p:txBody>
        </p:sp>
      </p:grpSp>
      <p:grpSp>
        <p:nvGrpSpPr>
          <p:cNvPr id="132" name="Group 131">
            <a:extLst>
              <a:ext uri="{FF2B5EF4-FFF2-40B4-BE49-F238E27FC236}">
                <a16:creationId xmlns:a16="http://schemas.microsoft.com/office/drawing/2014/main" id="{E8E3841A-AD7D-C5AA-ECB5-7DF4159B90FA}"/>
              </a:ext>
            </a:extLst>
          </p:cNvPr>
          <p:cNvGrpSpPr/>
          <p:nvPr/>
        </p:nvGrpSpPr>
        <p:grpSpPr>
          <a:xfrm>
            <a:off x="2890157" y="3110414"/>
            <a:ext cx="3097507" cy="276999"/>
            <a:chOff x="2890157" y="2668148"/>
            <a:chExt cx="3097507" cy="276999"/>
          </a:xfrm>
        </p:grpSpPr>
        <p:sp>
          <p:nvSpPr>
            <p:cNvPr id="133" name="TextBox 132">
              <a:extLst>
                <a:ext uri="{FF2B5EF4-FFF2-40B4-BE49-F238E27FC236}">
                  <a16:creationId xmlns:a16="http://schemas.microsoft.com/office/drawing/2014/main" id="{EB2D0742-04EF-150B-C8B7-59BF56BF8064}"/>
                </a:ext>
              </a:extLst>
            </p:cNvPr>
            <p:cNvSpPr txBox="1"/>
            <p:nvPr/>
          </p:nvSpPr>
          <p:spPr>
            <a:xfrm>
              <a:off x="2890157" y="2668148"/>
              <a:ext cx="1475084" cy="276999"/>
            </a:xfrm>
            <a:prstGeom prst="rect">
              <a:avLst/>
            </a:prstGeom>
            <a:noFill/>
          </p:spPr>
          <p:txBody>
            <a:bodyPr wrap="none" rtlCol="0">
              <a:spAutoFit/>
            </a:bodyPr>
            <a:lstStyle/>
            <a:p>
              <a:r>
                <a:rPr lang="ja-JP" sz="1200">
                  <a:solidFill>
                    <a:schemeClr val="tx1"/>
                  </a:solidFill>
                </a:rPr>
                <a:t>ログランク p&lt;0.0001</a:t>
              </a:r>
            </a:p>
          </p:txBody>
        </p:sp>
        <p:cxnSp>
          <p:nvCxnSpPr>
            <p:cNvPr id="134" name="Straight Connector 133">
              <a:extLst>
                <a:ext uri="{FF2B5EF4-FFF2-40B4-BE49-F238E27FC236}">
                  <a16:creationId xmlns:a16="http://schemas.microsoft.com/office/drawing/2014/main" id="{9A301C59-2757-587C-A0DF-4D329BFEC826}"/>
                </a:ext>
              </a:extLst>
            </p:cNvPr>
            <p:cNvCxnSpPr>
              <a:cxnSpLocks/>
            </p:cNvCxnSpPr>
            <p:nvPr/>
          </p:nvCxnSpPr>
          <p:spPr>
            <a:xfrm flipV="1">
              <a:off x="4893962" y="280664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F6AEEB1-0E0C-6F1F-A662-DB598A9DA154}"/>
                </a:ext>
              </a:extLst>
            </p:cNvPr>
            <p:cNvCxnSpPr>
              <a:cxnSpLocks/>
            </p:cNvCxnSpPr>
            <p:nvPr/>
          </p:nvCxnSpPr>
          <p:spPr>
            <a:xfrm rot="5400000" flipV="1">
              <a:off x="4893962" y="280664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430BF06-9B80-0CB1-230C-79DC286FEBFD}"/>
                </a:ext>
              </a:extLst>
            </p:cNvPr>
            <p:cNvCxnSpPr>
              <a:cxnSpLocks/>
            </p:cNvCxnSpPr>
            <p:nvPr/>
          </p:nvCxnSpPr>
          <p:spPr>
            <a:xfrm flipV="1">
              <a:off x="5165515" y="2806647"/>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E16E489-E4CF-C77E-54DA-65F2DD495832}"/>
                </a:ext>
              </a:extLst>
            </p:cNvPr>
            <p:cNvCxnSpPr>
              <a:cxnSpLocks/>
            </p:cNvCxnSpPr>
            <p:nvPr/>
          </p:nvCxnSpPr>
          <p:spPr>
            <a:xfrm rot="5400000" flipV="1">
              <a:off x="5165515" y="2806647"/>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3A49B0A-F171-5F68-616C-DFE372D22DD4}"/>
                </a:ext>
              </a:extLst>
            </p:cNvPr>
            <p:cNvSpPr txBox="1"/>
            <p:nvPr/>
          </p:nvSpPr>
          <p:spPr>
            <a:xfrm>
              <a:off x="5309273" y="2668148"/>
              <a:ext cx="678391" cy="276999"/>
            </a:xfrm>
            <a:prstGeom prst="rect">
              <a:avLst/>
            </a:prstGeom>
            <a:noFill/>
          </p:spPr>
          <p:txBody>
            <a:bodyPr wrap="none" rtlCol="0">
              <a:spAutoFit/>
            </a:bodyPr>
            <a:lstStyle/>
            <a:p>
              <a:r>
                <a:rPr lang="ja-JP" sz="1200">
                  <a:solidFill>
                    <a:schemeClr val="tx1"/>
                  </a:solidFill>
                </a:rPr>
                <a:t>打ち切り</a:t>
              </a:r>
            </a:p>
          </p:txBody>
        </p:sp>
      </p:grpSp>
      <p:sp>
        <p:nvSpPr>
          <p:cNvPr id="139" name="Freeform 21">
            <a:extLst>
              <a:ext uri="{FF2B5EF4-FFF2-40B4-BE49-F238E27FC236}">
                <a16:creationId xmlns:a16="http://schemas.microsoft.com/office/drawing/2014/main" id="{AE877BD6-C101-1161-E1BB-B01CCC89524A}"/>
              </a:ext>
            </a:extLst>
          </p:cNvPr>
          <p:cNvSpPr>
            <a:spLocks/>
          </p:cNvSpPr>
          <p:nvPr/>
        </p:nvSpPr>
        <p:spPr bwMode="auto">
          <a:xfrm>
            <a:off x="6813422" y="2428671"/>
            <a:ext cx="5085502" cy="252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cxnSp>
        <p:nvCxnSpPr>
          <p:cNvPr id="140" name="Straight Connector 139">
            <a:extLst>
              <a:ext uri="{FF2B5EF4-FFF2-40B4-BE49-F238E27FC236}">
                <a16:creationId xmlns:a16="http://schemas.microsoft.com/office/drawing/2014/main" id="{ACA547C4-E2D5-7422-F46C-19FA5E2F5ABE}"/>
              </a:ext>
            </a:extLst>
          </p:cNvPr>
          <p:cNvCxnSpPr>
            <a:cxnSpLocks/>
          </p:cNvCxnSpPr>
          <p:nvPr/>
        </p:nvCxnSpPr>
        <p:spPr>
          <a:xfrm flipV="1">
            <a:off x="6787274" y="3618360"/>
            <a:ext cx="1692418" cy="2949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DC537C4-F61E-8FE2-0161-EEAC9C1C383F}"/>
              </a:ext>
            </a:extLst>
          </p:cNvPr>
          <p:cNvCxnSpPr>
            <a:cxnSpLocks/>
          </p:cNvCxnSpPr>
          <p:nvPr/>
        </p:nvCxnSpPr>
        <p:spPr>
          <a:xfrm>
            <a:off x="7941950" y="3647856"/>
            <a:ext cx="0"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15937EE-A78D-CB25-F3CD-950622D8BA21}"/>
              </a:ext>
            </a:extLst>
          </p:cNvPr>
          <p:cNvCxnSpPr>
            <a:cxnSpLocks/>
          </p:cNvCxnSpPr>
          <p:nvPr/>
        </p:nvCxnSpPr>
        <p:spPr>
          <a:xfrm>
            <a:off x="8437851" y="3631714"/>
            <a:ext cx="0"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501CC39B-4EE3-FD29-B92A-4025ACE50179}"/>
              </a:ext>
            </a:extLst>
          </p:cNvPr>
          <p:cNvGrpSpPr/>
          <p:nvPr/>
        </p:nvGrpSpPr>
        <p:grpSpPr>
          <a:xfrm>
            <a:off x="6009793" y="2247169"/>
            <a:ext cx="815402" cy="2743132"/>
            <a:chOff x="5582155" y="1412538"/>
            <a:chExt cx="815402" cy="2309832"/>
          </a:xfrm>
        </p:grpSpPr>
        <p:sp>
          <p:nvSpPr>
            <p:cNvPr id="144" name="Line 7">
              <a:extLst>
                <a:ext uri="{FF2B5EF4-FFF2-40B4-BE49-F238E27FC236}">
                  <a16:creationId xmlns:a16="http://schemas.microsoft.com/office/drawing/2014/main" id="{EBDA5EC3-0A70-189E-F2DD-080ADEDA442B}"/>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5" name="Line 8">
              <a:extLst>
                <a:ext uri="{FF2B5EF4-FFF2-40B4-BE49-F238E27FC236}">
                  <a16:creationId xmlns:a16="http://schemas.microsoft.com/office/drawing/2014/main" id="{5F6C64CF-D54E-3740-BEBA-692670AD68BD}"/>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6" name="Line 9">
              <a:extLst>
                <a:ext uri="{FF2B5EF4-FFF2-40B4-BE49-F238E27FC236}">
                  <a16:creationId xmlns:a16="http://schemas.microsoft.com/office/drawing/2014/main" id="{315CC05F-3D5C-FA74-2FA4-6B80C4258645}"/>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7" name="Line 10">
              <a:extLst>
                <a:ext uri="{FF2B5EF4-FFF2-40B4-BE49-F238E27FC236}">
                  <a16:creationId xmlns:a16="http://schemas.microsoft.com/office/drawing/2014/main" id="{55256D25-04D6-AE27-C044-CCAE08471453}"/>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8" name="Line 11">
              <a:extLst>
                <a:ext uri="{FF2B5EF4-FFF2-40B4-BE49-F238E27FC236}">
                  <a16:creationId xmlns:a16="http://schemas.microsoft.com/office/drawing/2014/main" id="{81CCB95D-0F21-A169-DEAF-1990E910F38E}"/>
                </a:ext>
              </a:extLst>
            </p:cNvPr>
            <p:cNvSpPr>
              <a:spLocks noChangeShapeType="1"/>
            </p:cNvSpPr>
            <p:nvPr/>
          </p:nvSpPr>
          <p:spPr bwMode="auto">
            <a:xfrm>
              <a:off x="6311323" y="35945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9" name="TextBox 148">
              <a:extLst>
                <a:ext uri="{FF2B5EF4-FFF2-40B4-BE49-F238E27FC236}">
                  <a16:creationId xmlns:a16="http://schemas.microsoft.com/office/drawing/2014/main" id="{B129E44E-4146-86E4-8422-8C52E8F53A33}"/>
                </a:ext>
              </a:extLst>
            </p:cNvPr>
            <p:cNvSpPr txBox="1"/>
            <p:nvPr/>
          </p:nvSpPr>
          <p:spPr>
            <a:xfrm rot="16200000">
              <a:off x="5184517" y="2436966"/>
              <a:ext cx="110305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OS率</a:t>
              </a:r>
            </a:p>
          </p:txBody>
        </p:sp>
        <p:sp>
          <p:nvSpPr>
            <p:cNvPr id="150" name="TextBox 149">
              <a:extLst>
                <a:ext uri="{FF2B5EF4-FFF2-40B4-BE49-F238E27FC236}">
                  <a16:creationId xmlns:a16="http://schemas.microsoft.com/office/drawing/2014/main" id="{6FA0EA04-0089-D6B5-0314-0BD2B35CFD8C}"/>
                </a:ext>
              </a:extLst>
            </p:cNvPr>
            <p:cNvSpPr txBox="1"/>
            <p:nvPr/>
          </p:nvSpPr>
          <p:spPr>
            <a:xfrm>
              <a:off x="5811494" y="1412538"/>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51" name="TextBox 150">
              <a:extLst>
                <a:ext uri="{FF2B5EF4-FFF2-40B4-BE49-F238E27FC236}">
                  <a16:creationId xmlns:a16="http://schemas.microsoft.com/office/drawing/2014/main" id="{69557A84-BDF8-D52C-5DA9-F0F752523905}"/>
                </a:ext>
              </a:extLst>
            </p:cNvPr>
            <p:cNvSpPr txBox="1"/>
            <p:nvPr/>
          </p:nvSpPr>
          <p:spPr>
            <a:xfrm>
              <a:off x="5811494" y="1911069"/>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152" name="TextBox 151">
              <a:extLst>
                <a:ext uri="{FF2B5EF4-FFF2-40B4-BE49-F238E27FC236}">
                  <a16:creationId xmlns:a16="http://schemas.microsoft.com/office/drawing/2014/main" id="{FF3C9DBE-E2D2-EBF0-9598-E278CE3D8363}"/>
                </a:ext>
              </a:extLst>
            </p:cNvPr>
            <p:cNvSpPr txBox="1"/>
            <p:nvPr/>
          </p:nvSpPr>
          <p:spPr>
            <a:xfrm>
              <a:off x="5811494" y="2425722"/>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153" name="TextBox 152">
              <a:extLst>
                <a:ext uri="{FF2B5EF4-FFF2-40B4-BE49-F238E27FC236}">
                  <a16:creationId xmlns:a16="http://schemas.microsoft.com/office/drawing/2014/main" id="{8171A4C1-943A-13A7-6548-1610FC0AC015}"/>
                </a:ext>
              </a:extLst>
            </p:cNvPr>
            <p:cNvSpPr txBox="1"/>
            <p:nvPr/>
          </p:nvSpPr>
          <p:spPr>
            <a:xfrm>
              <a:off x="5811494" y="2929625"/>
              <a:ext cx="53251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154" name="TextBox 153">
              <a:extLst>
                <a:ext uri="{FF2B5EF4-FFF2-40B4-BE49-F238E27FC236}">
                  <a16:creationId xmlns:a16="http://schemas.microsoft.com/office/drawing/2014/main" id="{3554C056-A28F-AD13-5BDC-1F1D85C7A06D}"/>
                </a:ext>
              </a:extLst>
            </p:cNvPr>
            <p:cNvSpPr txBox="1"/>
            <p:nvPr/>
          </p:nvSpPr>
          <p:spPr>
            <a:xfrm>
              <a:off x="6059968" y="3463209"/>
              <a:ext cx="284052" cy="25916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55" name="TextBox 154">
            <a:extLst>
              <a:ext uri="{FF2B5EF4-FFF2-40B4-BE49-F238E27FC236}">
                <a16:creationId xmlns:a16="http://schemas.microsoft.com/office/drawing/2014/main" id="{9C784D07-E721-3EC0-97F2-C893B3033642}"/>
              </a:ext>
            </a:extLst>
          </p:cNvPr>
          <p:cNvSpPr txBox="1"/>
          <p:nvPr/>
        </p:nvSpPr>
        <p:spPr>
          <a:xfrm>
            <a:off x="8831840" y="5310358"/>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156" name="TextBox 155">
            <a:extLst>
              <a:ext uri="{FF2B5EF4-FFF2-40B4-BE49-F238E27FC236}">
                <a16:creationId xmlns:a16="http://schemas.microsoft.com/office/drawing/2014/main" id="{16C9FB4F-3BBE-74B7-F824-37FF4FFFB881}"/>
              </a:ext>
            </a:extLst>
          </p:cNvPr>
          <p:cNvSpPr txBox="1"/>
          <p:nvPr/>
        </p:nvSpPr>
        <p:spPr>
          <a:xfrm>
            <a:off x="6047724" y="5435483"/>
            <a:ext cx="817853" cy="261610"/>
          </a:xfrm>
          <a:prstGeom prst="rect">
            <a:avLst/>
          </a:prstGeom>
          <a:noFill/>
        </p:spPr>
        <p:txBody>
          <a:bodyPr wrap="none" rtlCol="0">
            <a:spAutoFit/>
          </a:bodyPr>
          <a:lstStyle/>
          <a:p>
            <a:pPr algn="r"/>
            <a:r>
              <a:rPr lang="ja-JP" sz="1100">
                <a:solidFill>
                  <a:schemeClr val="tx1"/>
                </a:solidFill>
              </a:rPr>
              <a:t>リスク有患者数</a:t>
            </a:r>
          </a:p>
        </p:txBody>
      </p:sp>
      <p:grpSp>
        <p:nvGrpSpPr>
          <p:cNvPr id="157" name="Group 156">
            <a:extLst>
              <a:ext uri="{FF2B5EF4-FFF2-40B4-BE49-F238E27FC236}">
                <a16:creationId xmlns:a16="http://schemas.microsoft.com/office/drawing/2014/main" id="{5AC06674-D9D5-F841-13CD-D6766D18E157}"/>
              </a:ext>
            </a:extLst>
          </p:cNvPr>
          <p:cNvGrpSpPr/>
          <p:nvPr/>
        </p:nvGrpSpPr>
        <p:grpSpPr>
          <a:xfrm>
            <a:off x="8892713" y="3110414"/>
            <a:ext cx="3097507" cy="276999"/>
            <a:chOff x="2890157" y="2668148"/>
            <a:chExt cx="3097507" cy="276999"/>
          </a:xfrm>
        </p:grpSpPr>
        <p:sp>
          <p:nvSpPr>
            <p:cNvPr id="158" name="TextBox 157">
              <a:extLst>
                <a:ext uri="{FF2B5EF4-FFF2-40B4-BE49-F238E27FC236}">
                  <a16:creationId xmlns:a16="http://schemas.microsoft.com/office/drawing/2014/main" id="{F9A3A579-0406-21D3-6BE4-C35308F1BD4E}"/>
                </a:ext>
              </a:extLst>
            </p:cNvPr>
            <p:cNvSpPr txBox="1"/>
            <p:nvPr/>
          </p:nvSpPr>
          <p:spPr>
            <a:xfrm>
              <a:off x="2890157" y="2668148"/>
              <a:ext cx="1475084" cy="276999"/>
            </a:xfrm>
            <a:prstGeom prst="rect">
              <a:avLst/>
            </a:prstGeom>
            <a:noFill/>
          </p:spPr>
          <p:txBody>
            <a:bodyPr wrap="none" rtlCol="0">
              <a:spAutoFit/>
            </a:bodyPr>
            <a:lstStyle/>
            <a:p>
              <a:r>
                <a:rPr lang="ja-JP" sz="1200">
                  <a:solidFill>
                    <a:schemeClr val="tx1"/>
                  </a:solidFill>
                </a:rPr>
                <a:t>対数順位 p=0.0019</a:t>
              </a:r>
            </a:p>
          </p:txBody>
        </p:sp>
        <p:cxnSp>
          <p:nvCxnSpPr>
            <p:cNvPr id="159" name="Straight Connector 158">
              <a:extLst>
                <a:ext uri="{FF2B5EF4-FFF2-40B4-BE49-F238E27FC236}">
                  <a16:creationId xmlns:a16="http://schemas.microsoft.com/office/drawing/2014/main" id="{5D809C3C-99FA-8096-F5DB-0D6AE08C815B}"/>
                </a:ext>
              </a:extLst>
            </p:cNvPr>
            <p:cNvCxnSpPr>
              <a:cxnSpLocks/>
            </p:cNvCxnSpPr>
            <p:nvPr/>
          </p:nvCxnSpPr>
          <p:spPr>
            <a:xfrm flipV="1">
              <a:off x="4893962" y="280664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5C654AE-76C3-CFAD-02D5-CFF6F76A662E}"/>
                </a:ext>
              </a:extLst>
            </p:cNvPr>
            <p:cNvCxnSpPr>
              <a:cxnSpLocks/>
            </p:cNvCxnSpPr>
            <p:nvPr/>
          </p:nvCxnSpPr>
          <p:spPr>
            <a:xfrm rot="5400000" flipV="1">
              <a:off x="4893962" y="280664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BFDE954-3D0A-9ED1-2B6E-CCA60A6BDCBA}"/>
                </a:ext>
              </a:extLst>
            </p:cNvPr>
            <p:cNvCxnSpPr>
              <a:cxnSpLocks/>
            </p:cNvCxnSpPr>
            <p:nvPr/>
          </p:nvCxnSpPr>
          <p:spPr>
            <a:xfrm flipV="1">
              <a:off x="5165515" y="2806647"/>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02924ED-C538-3BC5-FEE2-D922AAD200F2}"/>
                </a:ext>
              </a:extLst>
            </p:cNvPr>
            <p:cNvCxnSpPr>
              <a:cxnSpLocks/>
            </p:cNvCxnSpPr>
            <p:nvPr/>
          </p:nvCxnSpPr>
          <p:spPr>
            <a:xfrm rot="5400000" flipV="1">
              <a:off x="5165515" y="2806647"/>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2530923D-7D02-E9D2-B4DF-98FC9E953683}"/>
                </a:ext>
              </a:extLst>
            </p:cNvPr>
            <p:cNvSpPr txBox="1"/>
            <p:nvPr/>
          </p:nvSpPr>
          <p:spPr>
            <a:xfrm>
              <a:off x="5309273" y="2668148"/>
              <a:ext cx="678391" cy="276999"/>
            </a:xfrm>
            <a:prstGeom prst="rect">
              <a:avLst/>
            </a:prstGeom>
            <a:noFill/>
          </p:spPr>
          <p:txBody>
            <a:bodyPr wrap="none" rtlCol="0">
              <a:spAutoFit/>
            </a:bodyPr>
            <a:lstStyle/>
            <a:p>
              <a:r>
                <a:rPr lang="ja-JP" sz="1200">
                  <a:solidFill>
                    <a:schemeClr val="tx1"/>
                  </a:solidFill>
                </a:rPr>
                <a:t>打ち切り</a:t>
              </a:r>
            </a:p>
          </p:txBody>
        </p:sp>
      </p:grpSp>
      <p:grpSp>
        <p:nvGrpSpPr>
          <p:cNvPr id="164" name="Group 163">
            <a:extLst>
              <a:ext uri="{FF2B5EF4-FFF2-40B4-BE49-F238E27FC236}">
                <a16:creationId xmlns:a16="http://schemas.microsoft.com/office/drawing/2014/main" id="{17D6C633-F2B1-AC24-925B-0AC2E6FBD350}"/>
              </a:ext>
            </a:extLst>
          </p:cNvPr>
          <p:cNvGrpSpPr/>
          <p:nvPr/>
        </p:nvGrpSpPr>
        <p:grpSpPr>
          <a:xfrm>
            <a:off x="6858924" y="4955208"/>
            <a:ext cx="5040000" cy="360147"/>
            <a:chOff x="8221313" y="5042071"/>
            <a:chExt cx="9259866" cy="360147"/>
          </a:xfrm>
        </p:grpSpPr>
        <p:sp>
          <p:nvSpPr>
            <p:cNvPr id="165" name="Line 19">
              <a:extLst>
                <a:ext uri="{FF2B5EF4-FFF2-40B4-BE49-F238E27FC236}">
                  <a16:creationId xmlns:a16="http://schemas.microsoft.com/office/drawing/2014/main" id="{17AEDFF2-A26F-1353-C70F-F36C5D92C228}"/>
                </a:ext>
              </a:extLst>
            </p:cNvPr>
            <p:cNvSpPr>
              <a:spLocks noChangeShapeType="1"/>
            </p:cNvSpPr>
            <p:nvPr/>
          </p:nvSpPr>
          <p:spPr bwMode="auto">
            <a:xfrm>
              <a:off x="1508041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6" name="TextBox 165">
              <a:extLst>
                <a:ext uri="{FF2B5EF4-FFF2-40B4-BE49-F238E27FC236}">
                  <a16:creationId xmlns:a16="http://schemas.microsoft.com/office/drawing/2014/main" id="{827DF4AA-1DAB-1755-33A4-91093B29FEB5}"/>
                </a:ext>
              </a:extLst>
            </p:cNvPr>
            <p:cNvSpPr txBox="1"/>
            <p:nvPr/>
          </p:nvSpPr>
          <p:spPr>
            <a:xfrm>
              <a:off x="14944674" y="5114071"/>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67" name="Line 21">
              <a:extLst>
                <a:ext uri="{FF2B5EF4-FFF2-40B4-BE49-F238E27FC236}">
                  <a16:creationId xmlns:a16="http://schemas.microsoft.com/office/drawing/2014/main" id="{B18F5C7F-1E58-A391-7E8D-0F0447CEAAF0}"/>
                </a:ext>
              </a:extLst>
            </p:cNvPr>
            <p:cNvSpPr>
              <a:spLocks noChangeShapeType="1"/>
            </p:cNvSpPr>
            <p:nvPr/>
          </p:nvSpPr>
          <p:spPr bwMode="auto">
            <a:xfrm>
              <a:off x="1469879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8" name="Line 21">
              <a:extLst>
                <a:ext uri="{FF2B5EF4-FFF2-40B4-BE49-F238E27FC236}">
                  <a16:creationId xmlns:a16="http://schemas.microsoft.com/office/drawing/2014/main" id="{4011E7C9-9BD6-8CC3-5047-E000AA84A238}"/>
                </a:ext>
              </a:extLst>
            </p:cNvPr>
            <p:cNvSpPr>
              <a:spLocks noChangeShapeType="1"/>
            </p:cNvSpPr>
            <p:nvPr/>
          </p:nvSpPr>
          <p:spPr bwMode="auto">
            <a:xfrm>
              <a:off x="1432066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63D5896C-DB6C-EB39-98A7-87AB6E75D3BE}"/>
                </a:ext>
              </a:extLst>
            </p:cNvPr>
            <p:cNvSpPr txBox="1"/>
            <p:nvPr/>
          </p:nvSpPr>
          <p:spPr>
            <a:xfrm>
              <a:off x="14181812" y="5114071"/>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171" name="Line 21">
              <a:extLst>
                <a:ext uri="{FF2B5EF4-FFF2-40B4-BE49-F238E27FC236}">
                  <a16:creationId xmlns:a16="http://schemas.microsoft.com/office/drawing/2014/main" id="{914D639E-535D-B579-60F0-B907E1E8FE27}"/>
                </a:ext>
              </a:extLst>
            </p:cNvPr>
            <p:cNvSpPr>
              <a:spLocks noChangeShapeType="1"/>
            </p:cNvSpPr>
            <p:nvPr/>
          </p:nvSpPr>
          <p:spPr bwMode="auto">
            <a:xfrm>
              <a:off x="13945024"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2" name="Line 21">
              <a:extLst>
                <a:ext uri="{FF2B5EF4-FFF2-40B4-BE49-F238E27FC236}">
                  <a16:creationId xmlns:a16="http://schemas.microsoft.com/office/drawing/2014/main" id="{22810693-81EC-9B21-EBB7-5BA7DE637B30}"/>
                </a:ext>
              </a:extLst>
            </p:cNvPr>
            <p:cNvSpPr>
              <a:spLocks noChangeShapeType="1"/>
            </p:cNvSpPr>
            <p:nvPr/>
          </p:nvSpPr>
          <p:spPr bwMode="auto">
            <a:xfrm>
              <a:off x="13569387"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8BAD861A-5925-75F2-8F0C-B2A35DA0F84E}"/>
                </a:ext>
              </a:extLst>
            </p:cNvPr>
            <p:cNvSpPr txBox="1"/>
            <p:nvPr/>
          </p:nvSpPr>
          <p:spPr>
            <a:xfrm>
              <a:off x="13430538" y="5114071"/>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174" name="Line 21">
              <a:extLst>
                <a:ext uri="{FF2B5EF4-FFF2-40B4-BE49-F238E27FC236}">
                  <a16:creationId xmlns:a16="http://schemas.microsoft.com/office/drawing/2014/main" id="{E5647274-360D-6A0C-316C-3A98105592AD}"/>
                </a:ext>
              </a:extLst>
            </p:cNvPr>
            <p:cNvSpPr>
              <a:spLocks noChangeShapeType="1"/>
            </p:cNvSpPr>
            <p:nvPr/>
          </p:nvSpPr>
          <p:spPr bwMode="auto">
            <a:xfrm>
              <a:off x="1319375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5" name="Line 21">
              <a:extLst>
                <a:ext uri="{FF2B5EF4-FFF2-40B4-BE49-F238E27FC236}">
                  <a16:creationId xmlns:a16="http://schemas.microsoft.com/office/drawing/2014/main" id="{D729BED2-BBD8-7EE3-8545-510FE3B30C86}"/>
                </a:ext>
              </a:extLst>
            </p:cNvPr>
            <p:cNvSpPr>
              <a:spLocks noChangeShapeType="1"/>
            </p:cNvSpPr>
            <p:nvPr/>
          </p:nvSpPr>
          <p:spPr bwMode="auto">
            <a:xfrm>
              <a:off x="12818113"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3E77144D-A4D3-1AC3-ADA0-33D09FF32052}"/>
                </a:ext>
              </a:extLst>
            </p:cNvPr>
            <p:cNvSpPr txBox="1"/>
            <p:nvPr/>
          </p:nvSpPr>
          <p:spPr>
            <a:xfrm>
              <a:off x="12679264" y="5114071"/>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77" name="Line 21">
              <a:extLst>
                <a:ext uri="{FF2B5EF4-FFF2-40B4-BE49-F238E27FC236}">
                  <a16:creationId xmlns:a16="http://schemas.microsoft.com/office/drawing/2014/main" id="{0B0779D2-91DD-E7A1-1AE3-D8693835DE94}"/>
                </a:ext>
              </a:extLst>
            </p:cNvPr>
            <p:cNvSpPr>
              <a:spLocks noChangeShapeType="1"/>
            </p:cNvSpPr>
            <p:nvPr/>
          </p:nvSpPr>
          <p:spPr bwMode="auto">
            <a:xfrm>
              <a:off x="12442476"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8" name="Line 21">
              <a:extLst>
                <a:ext uri="{FF2B5EF4-FFF2-40B4-BE49-F238E27FC236}">
                  <a16:creationId xmlns:a16="http://schemas.microsoft.com/office/drawing/2014/main" id="{7ABD861D-F6DE-B618-6687-E58F4A5BF8FC}"/>
                </a:ext>
              </a:extLst>
            </p:cNvPr>
            <p:cNvSpPr>
              <a:spLocks noChangeShapeType="1"/>
            </p:cNvSpPr>
            <p:nvPr/>
          </p:nvSpPr>
          <p:spPr bwMode="auto">
            <a:xfrm>
              <a:off x="12066839"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5B027FED-9E63-84CB-3153-CE749D61CFD5}"/>
                </a:ext>
              </a:extLst>
            </p:cNvPr>
            <p:cNvSpPr txBox="1"/>
            <p:nvPr/>
          </p:nvSpPr>
          <p:spPr>
            <a:xfrm>
              <a:off x="11927990" y="5114071"/>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80" name="Line 21">
              <a:extLst>
                <a:ext uri="{FF2B5EF4-FFF2-40B4-BE49-F238E27FC236}">
                  <a16:creationId xmlns:a16="http://schemas.microsoft.com/office/drawing/2014/main" id="{57545B82-00F1-2050-47A1-82CB2FFDE353}"/>
                </a:ext>
              </a:extLst>
            </p:cNvPr>
            <p:cNvSpPr>
              <a:spLocks noChangeShapeType="1"/>
            </p:cNvSpPr>
            <p:nvPr/>
          </p:nvSpPr>
          <p:spPr bwMode="auto">
            <a:xfrm>
              <a:off x="11691202"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1" name="Line 21">
              <a:extLst>
                <a:ext uri="{FF2B5EF4-FFF2-40B4-BE49-F238E27FC236}">
                  <a16:creationId xmlns:a16="http://schemas.microsoft.com/office/drawing/2014/main" id="{3C27421F-BD57-5FE7-9F04-C26116DACE99}"/>
                </a:ext>
              </a:extLst>
            </p:cNvPr>
            <p:cNvSpPr>
              <a:spLocks noChangeShapeType="1"/>
            </p:cNvSpPr>
            <p:nvPr/>
          </p:nvSpPr>
          <p:spPr bwMode="auto">
            <a:xfrm>
              <a:off x="11315565"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8684CDDA-8DF4-5AFB-234B-0D08260AED56}"/>
                </a:ext>
              </a:extLst>
            </p:cNvPr>
            <p:cNvSpPr txBox="1"/>
            <p:nvPr/>
          </p:nvSpPr>
          <p:spPr>
            <a:xfrm>
              <a:off x="11226409" y="5114071"/>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183" name="Line 21">
              <a:extLst>
                <a:ext uri="{FF2B5EF4-FFF2-40B4-BE49-F238E27FC236}">
                  <a16:creationId xmlns:a16="http://schemas.microsoft.com/office/drawing/2014/main" id="{D52DF4F1-EBD7-FA6A-7931-14B2503A6BEF}"/>
                </a:ext>
              </a:extLst>
            </p:cNvPr>
            <p:cNvSpPr>
              <a:spLocks noChangeShapeType="1"/>
            </p:cNvSpPr>
            <p:nvPr/>
          </p:nvSpPr>
          <p:spPr bwMode="auto">
            <a:xfrm>
              <a:off x="10939928"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4" name="Line 21">
              <a:extLst>
                <a:ext uri="{FF2B5EF4-FFF2-40B4-BE49-F238E27FC236}">
                  <a16:creationId xmlns:a16="http://schemas.microsoft.com/office/drawing/2014/main" id="{9579D39C-3143-D365-449B-93A3925EE85A}"/>
                </a:ext>
              </a:extLst>
            </p:cNvPr>
            <p:cNvSpPr>
              <a:spLocks noChangeShapeType="1"/>
            </p:cNvSpPr>
            <p:nvPr/>
          </p:nvSpPr>
          <p:spPr bwMode="auto">
            <a:xfrm>
              <a:off x="1056429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2B48ADFC-3DDE-C2BA-26F0-F61711019122}"/>
                </a:ext>
              </a:extLst>
            </p:cNvPr>
            <p:cNvSpPr txBox="1"/>
            <p:nvPr/>
          </p:nvSpPr>
          <p:spPr>
            <a:xfrm>
              <a:off x="10475135" y="5114071"/>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86" name="Line 21">
              <a:extLst>
                <a:ext uri="{FF2B5EF4-FFF2-40B4-BE49-F238E27FC236}">
                  <a16:creationId xmlns:a16="http://schemas.microsoft.com/office/drawing/2014/main" id="{9E8134F9-F03B-9EDF-27F6-3A8217D08E34}"/>
                </a:ext>
              </a:extLst>
            </p:cNvPr>
            <p:cNvSpPr>
              <a:spLocks noChangeShapeType="1"/>
            </p:cNvSpPr>
            <p:nvPr/>
          </p:nvSpPr>
          <p:spPr bwMode="auto">
            <a:xfrm>
              <a:off x="10188654"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7" name="Line 21">
              <a:extLst>
                <a:ext uri="{FF2B5EF4-FFF2-40B4-BE49-F238E27FC236}">
                  <a16:creationId xmlns:a16="http://schemas.microsoft.com/office/drawing/2014/main" id="{B09CD4F0-82D8-A061-17D6-A70E217FF1CA}"/>
                </a:ext>
              </a:extLst>
            </p:cNvPr>
            <p:cNvSpPr>
              <a:spLocks noChangeShapeType="1"/>
            </p:cNvSpPr>
            <p:nvPr/>
          </p:nvSpPr>
          <p:spPr bwMode="auto">
            <a:xfrm>
              <a:off x="9813017"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9EF2DD2B-2581-9EA4-E368-55D8A91A7105}"/>
                </a:ext>
              </a:extLst>
            </p:cNvPr>
            <p:cNvSpPr txBox="1"/>
            <p:nvPr/>
          </p:nvSpPr>
          <p:spPr>
            <a:xfrm>
              <a:off x="9723861" y="5114071"/>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189" name="Line 21">
              <a:extLst>
                <a:ext uri="{FF2B5EF4-FFF2-40B4-BE49-F238E27FC236}">
                  <a16:creationId xmlns:a16="http://schemas.microsoft.com/office/drawing/2014/main" id="{16BD8831-A16B-410B-9939-A5BBC57ED288}"/>
                </a:ext>
              </a:extLst>
            </p:cNvPr>
            <p:cNvSpPr>
              <a:spLocks noChangeShapeType="1"/>
            </p:cNvSpPr>
            <p:nvPr/>
          </p:nvSpPr>
          <p:spPr bwMode="auto">
            <a:xfrm>
              <a:off x="943738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0" name="Line 21">
              <a:extLst>
                <a:ext uri="{FF2B5EF4-FFF2-40B4-BE49-F238E27FC236}">
                  <a16:creationId xmlns:a16="http://schemas.microsoft.com/office/drawing/2014/main" id="{48BECEC6-5275-4D69-3482-36E851B5E32A}"/>
                </a:ext>
              </a:extLst>
            </p:cNvPr>
            <p:cNvSpPr>
              <a:spLocks noChangeShapeType="1"/>
            </p:cNvSpPr>
            <p:nvPr/>
          </p:nvSpPr>
          <p:spPr bwMode="auto">
            <a:xfrm>
              <a:off x="9061743"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37561F41-68FC-C196-6369-1595D1DE4F47}"/>
                </a:ext>
              </a:extLst>
            </p:cNvPr>
            <p:cNvSpPr txBox="1"/>
            <p:nvPr/>
          </p:nvSpPr>
          <p:spPr>
            <a:xfrm>
              <a:off x="8972587" y="5114071"/>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192" name="Line 21">
              <a:extLst>
                <a:ext uri="{FF2B5EF4-FFF2-40B4-BE49-F238E27FC236}">
                  <a16:creationId xmlns:a16="http://schemas.microsoft.com/office/drawing/2014/main" id="{B11A0438-6277-FF2F-3830-AEBF2B03F470}"/>
                </a:ext>
              </a:extLst>
            </p:cNvPr>
            <p:cNvSpPr>
              <a:spLocks noChangeShapeType="1"/>
            </p:cNvSpPr>
            <p:nvPr/>
          </p:nvSpPr>
          <p:spPr bwMode="auto">
            <a:xfrm>
              <a:off x="8686106"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3" name="Line 21">
              <a:extLst>
                <a:ext uri="{FF2B5EF4-FFF2-40B4-BE49-F238E27FC236}">
                  <a16:creationId xmlns:a16="http://schemas.microsoft.com/office/drawing/2014/main" id="{3736C2A0-2E6F-3A75-BC33-EAC5BDA403B6}"/>
                </a:ext>
              </a:extLst>
            </p:cNvPr>
            <p:cNvSpPr>
              <a:spLocks noChangeShapeType="1"/>
            </p:cNvSpPr>
            <p:nvPr/>
          </p:nvSpPr>
          <p:spPr bwMode="auto">
            <a:xfrm>
              <a:off x="8307357"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99D72C9F-3E88-AE0E-90C3-5BA74B2A8DE2}"/>
                </a:ext>
              </a:extLst>
            </p:cNvPr>
            <p:cNvSpPr txBox="1"/>
            <p:nvPr/>
          </p:nvSpPr>
          <p:spPr>
            <a:xfrm>
              <a:off x="8221313" y="5114071"/>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195" name="Line 19">
              <a:extLst>
                <a:ext uri="{FF2B5EF4-FFF2-40B4-BE49-F238E27FC236}">
                  <a16:creationId xmlns:a16="http://schemas.microsoft.com/office/drawing/2014/main" id="{460F661B-969B-83A2-D18A-957240DBE439}"/>
                </a:ext>
              </a:extLst>
            </p:cNvPr>
            <p:cNvSpPr>
              <a:spLocks noChangeShapeType="1"/>
            </p:cNvSpPr>
            <p:nvPr/>
          </p:nvSpPr>
          <p:spPr bwMode="auto">
            <a:xfrm>
              <a:off x="1734544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6" name="TextBox 195">
              <a:extLst>
                <a:ext uri="{FF2B5EF4-FFF2-40B4-BE49-F238E27FC236}">
                  <a16:creationId xmlns:a16="http://schemas.microsoft.com/office/drawing/2014/main" id="{F559BD46-080D-4D6B-B5F8-4F6109A42F03}"/>
                </a:ext>
              </a:extLst>
            </p:cNvPr>
            <p:cNvSpPr txBox="1"/>
            <p:nvPr/>
          </p:nvSpPr>
          <p:spPr>
            <a:xfrm>
              <a:off x="17209704" y="5114071"/>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97" name="Line 21">
              <a:extLst>
                <a:ext uri="{FF2B5EF4-FFF2-40B4-BE49-F238E27FC236}">
                  <a16:creationId xmlns:a16="http://schemas.microsoft.com/office/drawing/2014/main" id="{DCE62C96-5B44-77C3-8662-B1E8E69A5502}"/>
                </a:ext>
              </a:extLst>
            </p:cNvPr>
            <p:cNvSpPr>
              <a:spLocks noChangeShapeType="1"/>
            </p:cNvSpPr>
            <p:nvPr/>
          </p:nvSpPr>
          <p:spPr bwMode="auto">
            <a:xfrm>
              <a:off x="1696382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8" name="Line 21">
              <a:extLst>
                <a:ext uri="{FF2B5EF4-FFF2-40B4-BE49-F238E27FC236}">
                  <a16:creationId xmlns:a16="http://schemas.microsoft.com/office/drawing/2014/main" id="{89512447-9D9D-7FA9-CF56-2675D748D3AE}"/>
                </a:ext>
              </a:extLst>
            </p:cNvPr>
            <p:cNvSpPr>
              <a:spLocks noChangeShapeType="1"/>
            </p:cNvSpPr>
            <p:nvPr/>
          </p:nvSpPr>
          <p:spPr bwMode="auto">
            <a:xfrm>
              <a:off x="1658569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76DA18C8-9CBD-889B-1C3C-99262D1B09ED}"/>
                </a:ext>
              </a:extLst>
            </p:cNvPr>
            <p:cNvSpPr txBox="1"/>
            <p:nvPr/>
          </p:nvSpPr>
          <p:spPr>
            <a:xfrm>
              <a:off x="16446842" y="5114071"/>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22</a:t>
              </a:r>
            </a:p>
          </p:txBody>
        </p:sp>
        <p:sp>
          <p:nvSpPr>
            <p:cNvPr id="200" name="Line 21">
              <a:extLst>
                <a:ext uri="{FF2B5EF4-FFF2-40B4-BE49-F238E27FC236}">
                  <a16:creationId xmlns:a16="http://schemas.microsoft.com/office/drawing/2014/main" id="{6377A71A-42E8-7B18-CD44-EA9CE8FA0C43}"/>
                </a:ext>
              </a:extLst>
            </p:cNvPr>
            <p:cNvSpPr>
              <a:spLocks noChangeShapeType="1"/>
            </p:cNvSpPr>
            <p:nvPr/>
          </p:nvSpPr>
          <p:spPr bwMode="auto">
            <a:xfrm>
              <a:off x="16210054"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Line 21">
              <a:extLst>
                <a:ext uri="{FF2B5EF4-FFF2-40B4-BE49-F238E27FC236}">
                  <a16:creationId xmlns:a16="http://schemas.microsoft.com/office/drawing/2014/main" id="{8BC49822-30DE-507B-3AE8-FD9DA5FEC014}"/>
                </a:ext>
              </a:extLst>
            </p:cNvPr>
            <p:cNvSpPr>
              <a:spLocks noChangeShapeType="1"/>
            </p:cNvSpPr>
            <p:nvPr/>
          </p:nvSpPr>
          <p:spPr bwMode="auto">
            <a:xfrm>
              <a:off x="15834417"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8D28D0EC-B82F-A5F5-C0EE-BC9BB5135C1F}"/>
                </a:ext>
              </a:extLst>
            </p:cNvPr>
            <p:cNvSpPr txBox="1"/>
            <p:nvPr/>
          </p:nvSpPr>
          <p:spPr>
            <a:xfrm>
              <a:off x="15695568" y="5114071"/>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03" name="Line 21">
              <a:extLst>
                <a:ext uri="{FF2B5EF4-FFF2-40B4-BE49-F238E27FC236}">
                  <a16:creationId xmlns:a16="http://schemas.microsoft.com/office/drawing/2014/main" id="{DDD2784D-BD95-A39E-E85D-4551538C0900}"/>
                </a:ext>
              </a:extLst>
            </p:cNvPr>
            <p:cNvSpPr>
              <a:spLocks noChangeShapeType="1"/>
            </p:cNvSpPr>
            <p:nvPr/>
          </p:nvSpPr>
          <p:spPr bwMode="auto">
            <a:xfrm>
              <a:off x="1545878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grpSp>
      <p:grpSp>
        <p:nvGrpSpPr>
          <p:cNvPr id="204" name="Group 203"/>
          <p:cNvGrpSpPr/>
          <p:nvPr/>
        </p:nvGrpSpPr>
        <p:grpSpPr>
          <a:xfrm>
            <a:off x="6773224" y="5670467"/>
            <a:ext cx="5120231" cy="211203"/>
            <a:chOff x="6773224" y="5410591"/>
            <a:chExt cx="5120231" cy="211203"/>
          </a:xfrm>
        </p:grpSpPr>
        <p:sp>
          <p:nvSpPr>
            <p:cNvPr id="205" name="TextBox 204">
              <a:extLst>
                <a:ext uri="{FF2B5EF4-FFF2-40B4-BE49-F238E27FC236}">
                  <a16:creationId xmlns:a16="http://schemas.microsoft.com/office/drawing/2014/main" id="{7EF2E6A9-A61B-172A-7599-F57603DA1EE1}"/>
                </a:ext>
              </a:extLst>
            </p:cNvPr>
            <p:cNvSpPr txBox="1"/>
            <p:nvPr/>
          </p:nvSpPr>
          <p:spPr>
            <a:xfrm>
              <a:off x="8829653" y="5410591"/>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36</a:t>
              </a:r>
            </a:p>
          </p:txBody>
        </p:sp>
        <p:sp>
          <p:nvSpPr>
            <p:cNvPr id="206" name="TextBox 205">
              <a:extLst>
                <a:ext uri="{FF2B5EF4-FFF2-40B4-BE49-F238E27FC236}">
                  <a16:creationId xmlns:a16="http://schemas.microsoft.com/office/drawing/2014/main" id="{FD0EFF99-D542-80CF-9786-401D1FD87437}"/>
                </a:ext>
              </a:extLst>
            </p:cNvPr>
            <p:cNvSpPr txBox="1"/>
            <p:nvPr/>
          </p:nvSpPr>
          <p:spPr>
            <a:xfrm>
              <a:off x="10316102"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4</a:t>
              </a:r>
            </a:p>
          </p:txBody>
        </p:sp>
        <p:sp>
          <p:nvSpPr>
            <p:cNvPr id="207" name="TextBox 206">
              <a:extLst>
                <a:ext uri="{FF2B5EF4-FFF2-40B4-BE49-F238E27FC236}">
                  <a16:creationId xmlns:a16="http://schemas.microsoft.com/office/drawing/2014/main" id="{70ABDB19-8BDC-4DEC-8193-B53A430872D2}"/>
                </a:ext>
              </a:extLst>
            </p:cNvPr>
            <p:cNvSpPr txBox="1"/>
            <p:nvPr/>
          </p:nvSpPr>
          <p:spPr>
            <a:xfrm>
              <a:off x="10523812"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3</a:t>
              </a:r>
            </a:p>
          </p:txBody>
        </p:sp>
        <p:sp>
          <p:nvSpPr>
            <p:cNvPr id="208" name="TextBox 207">
              <a:extLst>
                <a:ext uri="{FF2B5EF4-FFF2-40B4-BE49-F238E27FC236}">
                  <a16:creationId xmlns:a16="http://schemas.microsoft.com/office/drawing/2014/main" id="{8236B96F-04C7-9120-E780-0010EA292CCC}"/>
                </a:ext>
              </a:extLst>
            </p:cNvPr>
            <p:cNvSpPr txBox="1"/>
            <p:nvPr/>
          </p:nvSpPr>
          <p:spPr>
            <a:xfrm>
              <a:off x="10108598"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6</a:t>
              </a:r>
            </a:p>
          </p:txBody>
        </p:sp>
        <p:sp>
          <p:nvSpPr>
            <p:cNvPr id="209" name="TextBox 208">
              <a:extLst>
                <a:ext uri="{FF2B5EF4-FFF2-40B4-BE49-F238E27FC236}">
                  <a16:creationId xmlns:a16="http://schemas.microsoft.com/office/drawing/2014/main" id="{2BDEF25B-5D76-2335-E981-6938A8EA2D1A}"/>
                </a:ext>
              </a:extLst>
            </p:cNvPr>
            <p:cNvSpPr txBox="1"/>
            <p:nvPr/>
          </p:nvSpPr>
          <p:spPr>
            <a:xfrm>
              <a:off x="9904145"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7</a:t>
              </a:r>
            </a:p>
          </p:txBody>
        </p:sp>
        <p:sp>
          <p:nvSpPr>
            <p:cNvPr id="210" name="TextBox 209">
              <a:extLst>
                <a:ext uri="{FF2B5EF4-FFF2-40B4-BE49-F238E27FC236}">
                  <a16:creationId xmlns:a16="http://schemas.microsoft.com/office/drawing/2014/main" id="{9F175852-5C80-950E-43D1-DAE76DE608CC}"/>
                </a:ext>
              </a:extLst>
            </p:cNvPr>
            <p:cNvSpPr txBox="1"/>
            <p:nvPr/>
          </p:nvSpPr>
          <p:spPr>
            <a:xfrm>
              <a:off x="9667633" y="5410591"/>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13</a:t>
              </a:r>
            </a:p>
          </p:txBody>
        </p:sp>
        <p:sp>
          <p:nvSpPr>
            <p:cNvPr id="211" name="TextBox 210">
              <a:extLst>
                <a:ext uri="{FF2B5EF4-FFF2-40B4-BE49-F238E27FC236}">
                  <a16:creationId xmlns:a16="http://schemas.microsoft.com/office/drawing/2014/main" id="{9EC2AF11-22F9-6D36-0D4F-2DD0FD2F14EC}"/>
                </a:ext>
              </a:extLst>
            </p:cNvPr>
            <p:cNvSpPr txBox="1"/>
            <p:nvPr/>
          </p:nvSpPr>
          <p:spPr>
            <a:xfrm>
              <a:off x="9463179" y="5410591"/>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15</a:t>
              </a:r>
            </a:p>
          </p:txBody>
        </p:sp>
        <p:sp>
          <p:nvSpPr>
            <p:cNvPr id="212" name="TextBox 211">
              <a:extLst>
                <a:ext uri="{FF2B5EF4-FFF2-40B4-BE49-F238E27FC236}">
                  <a16:creationId xmlns:a16="http://schemas.microsoft.com/office/drawing/2014/main" id="{3FC8F971-D770-16AD-3A26-3E5BC5FEF46F}"/>
                </a:ext>
              </a:extLst>
            </p:cNvPr>
            <p:cNvSpPr txBox="1"/>
            <p:nvPr/>
          </p:nvSpPr>
          <p:spPr>
            <a:xfrm>
              <a:off x="9258726" y="5410591"/>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21</a:t>
              </a:r>
            </a:p>
          </p:txBody>
        </p:sp>
        <p:sp>
          <p:nvSpPr>
            <p:cNvPr id="213" name="TextBox 212">
              <a:extLst>
                <a:ext uri="{FF2B5EF4-FFF2-40B4-BE49-F238E27FC236}">
                  <a16:creationId xmlns:a16="http://schemas.microsoft.com/office/drawing/2014/main" id="{697EBE10-5743-6E0A-9425-195FA91CB0EB}"/>
                </a:ext>
              </a:extLst>
            </p:cNvPr>
            <p:cNvSpPr txBox="1"/>
            <p:nvPr/>
          </p:nvSpPr>
          <p:spPr>
            <a:xfrm>
              <a:off x="9054272" y="5410591"/>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30</a:t>
              </a:r>
            </a:p>
          </p:txBody>
        </p:sp>
        <p:sp>
          <p:nvSpPr>
            <p:cNvPr id="214" name="TextBox 213">
              <a:extLst>
                <a:ext uri="{FF2B5EF4-FFF2-40B4-BE49-F238E27FC236}">
                  <a16:creationId xmlns:a16="http://schemas.microsoft.com/office/drawing/2014/main" id="{32AF9D31-B0FA-F1B4-298A-3070873DBDE3}"/>
                </a:ext>
              </a:extLst>
            </p:cNvPr>
            <p:cNvSpPr txBox="1"/>
            <p:nvPr/>
          </p:nvSpPr>
          <p:spPr>
            <a:xfrm>
              <a:off x="8645365" y="5410591"/>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42</a:t>
              </a:r>
            </a:p>
          </p:txBody>
        </p:sp>
        <p:sp>
          <p:nvSpPr>
            <p:cNvPr id="215" name="TextBox 214">
              <a:extLst>
                <a:ext uri="{FF2B5EF4-FFF2-40B4-BE49-F238E27FC236}">
                  <a16:creationId xmlns:a16="http://schemas.microsoft.com/office/drawing/2014/main" id="{4473A2C8-7208-2A7D-2B75-091DEAC5DCF3}"/>
                </a:ext>
              </a:extLst>
            </p:cNvPr>
            <p:cNvSpPr txBox="1"/>
            <p:nvPr/>
          </p:nvSpPr>
          <p:spPr>
            <a:xfrm>
              <a:off x="8440912" y="5410591"/>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51</a:t>
              </a:r>
            </a:p>
          </p:txBody>
        </p:sp>
        <p:sp>
          <p:nvSpPr>
            <p:cNvPr id="216" name="TextBox 215">
              <a:extLst>
                <a:ext uri="{FF2B5EF4-FFF2-40B4-BE49-F238E27FC236}">
                  <a16:creationId xmlns:a16="http://schemas.microsoft.com/office/drawing/2014/main" id="{534DD5E5-39DD-849E-7C19-B3C804636D17}"/>
                </a:ext>
              </a:extLst>
            </p:cNvPr>
            <p:cNvSpPr txBox="1"/>
            <p:nvPr/>
          </p:nvSpPr>
          <p:spPr>
            <a:xfrm>
              <a:off x="8236458" y="5410591"/>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74</a:t>
              </a:r>
            </a:p>
          </p:txBody>
        </p:sp>
        <p:sp>
          <p:nvSpPr>
            <p:cNvPr id="217" name="TextBox 216">
              <a:extLst>
                <a:ext uri="{FF2B5EF4-FFF2-40B4-BE49-F238E27FC236}">
                  <a16:creationId xmlns:a16="http://schemas.microsoft.com/office/drawing/2014/main" id="{6E011769-A7FD-601A-B232-A2703A8BDDF3}"/>
                </a:ext>
              </a:extLst>
            </p:cNvPr>
            <p:cNvSpPr txBox="1"/>
            <p:nvPr/>
          </p:nvSpPr>
          <p:spPr>
            <a:xfrm>
              <a:off x="8032005" y="5410591"/>
              <a:ext cx="20094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86</a:t>
              </a:r>
            </a:p>
          </p:txBody>
        </p:sp>
        <p:sp>
          <p:nvSpPr>
            <p:cNvPr id="218" name="TextBox 217">
              <a:extLst>
                <a:ext uri="{FF2B5EF4-FFF2-40B4-BE49-F238E27FC236}">
                  <a16:creationId xmlns:a16="http://schemas.microsoft.com/office/drawing/2014/main" id="{B602EBDC-504D-DC29-46BE-A5B6DC2E68BD}"/>
                </a:ext>
              </a:extLst>
            </p:cNvPr>
            <p:cNvSpPr txBox="1"/>
            <p:nvPr/>
          </p:nvSpPr>
          <p:spPr>
            <a:xfrm>
              <a:off x="7795491" y="5410591"/>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100</a:t>
              </a:r>
            </a:p>
          </p:txBody>
        </p:sp>
        <p:sp>
          <p:nvSpPr>
            <p:cNvPr id="219" name="TextBox 218">
              <a:extLst>
                <a:ext uri="{FF2B5EF4-FFF2-40B4-BE49-F238E27FC236}">
                  <a16:creationId xmlns:a16="http://schemas.microsoft.com/office/drawing/2014/main" id="{6381EF50-F097-A98E-402E-96BF5E40BE52}"/>
                </a:ext>
              </a:extLst>
            </p:cNvPr>
            <p:cNvSpPr txBox="1"/>
            <p:nvPr/>
          </p:nvSpPr>
          <p:spPr>
            <a:xfrm>
              <a:off x="7591037" y="5410591"/>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113</a:t>
              </a:r>
            </a:p>
          </p:txBody>
        </p:sp>
        <p:sp>
          <p:nvSpPr>
            <p:cNvPr id="220" name="TextBox 219">
              <a:extLst>
                <a:ext uri="{FF2B5EF4-FFF2-40B4-BE49-F238E27FC236}">
                  <a16:creationId xmlns:a16="http://schemas.microsoft.com/office/drawing/2014/main" id="{FF163D07-1669-EA94-FEA7-FD927756A9AC}"/>
                </a:ext>
              </a:extLst>
            </p:cNvPr>
            <p:cNvSpPr txBox="1"/>
            <p:nvPr/>
          </p:nvSpPr>
          <p:spPr>
            <a:xfrm>
              <a:off x="7386584" y="5410591"/>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125</a:t>
              </a:r>
            </a:p>
          </p:txBody>
        </p:sp>
        <p:sp>
          <p:nvSpPr>
            <p:cNvPr id="221" name="TextBox 220">
              <a:extLst>
                <a:ext uri="{FF2B5EF4-FFF2-40B4-BE49-F238E27FC236}">
                  <a16:creationId xmlns:a16="http://schemas.microsoft.com/office/drawing/2014/main" id="{A199409B-B8BA-75E1-BB14-04B645FB6781}"/>
                </a:ext>
              </a:extLst>
            </p:cNvPr>
            <p:cNvSpPr txBox="1"/>
            <p:nvPr/>
          </p:nvSpPr>
          <p:spPr>
            <a:xfrm>
              <a:off x="7182131" y="5410591"/>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141</a:t>
              </a:r>
            </a:p>
          </p:txBody>
        </p:sp>
        <p:sp>
          <p:nvSpPr>
            <p:cNvPr id="222" name="TextBox 221">
              <a:extLst>
                <a:ext uri="{FF2B5EF4-FFF2-40B4-BE49-F238E27FC236}">
                  <a16:creationId xmlns:a16="http://schemas.microsoft.com/office/drawing/2014/main" id="{762EE576-39F0-3B62-D545-DF1E7587ACC1}"/>
                </a:ext>
              </a:extLst>
            </p:cNvPr>
            <p:cNvSpPr txBox="1"/>
            <p:nvPr/>
          </p:nvSpPr>
          <p:spPr>
            <a:xfrm>
              <a:off x="6977677" y="5410591"/>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148</a:t>
              </a:r>
            </a:p>
          </p:txBody>
        </p:sp>
        <p:sp>
          <p:nvSpPr>
            <p:cNvPr id="223" name="TextBox 222">
              <a:extLst>
                <a:ext uri="{FF2B5EF4-FFF2-40B4-BE49-F238E27FC236}">
                  <a16:creationId xmlns:a16="http://schemas.microsoft.com/office/drawing/2014/main" id="{4CB184C3-60E6-7060-B862-B80626E73273}"/>
                </a:ext>
              </a:extLst>
            </p:cNvPr>
            <p:cNvSpPr txBox="1"/>
            <p:nvPr/>
          </p:nvSpPr>
          <p:spPr>
            <a:xfrm>
              <a:off x="6773224" y="5410591"/>
              <a:ext cx="26506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149</a:t>
              </a:r>
            </a:p>
          </p:txBody>
        </p:sp>
        <p:sp>
          <p:nvSpPr>
            <p:cNvPr id="224" name="TextBox 223">
              <a:extLst>
                <a:ext uri="{FF2B5EF4-FFF2-40B4-BE49-F238E27FC236}">
                  <a16:creationId xmlns:a16="http://schemas.microsoft.com/office/drawing/2014/main" id="{EE09A646-EF5F-772E-966B-AC7ABB039DCF}"/>
                </a:ext>
              </a:extLst>
            </p:cNvPr>
            <p:cNvSpPr txBox="1"/>
            <p:nvPr/>
          </p:nvSpPr>
          <p:spPr>
            <a:xfrm>
              <a:off x="11548922"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a:t>
              </a:r>
            </a:p>
          </p:txBody>
        </p:sp>
        <p:sp>
          <p:nvSpPr>
            <p:cNvPr id="225" name="TextBox 224">
              <a:extLst>
                <a:ext uri="{FF2B5EF4-FFF2-40B4-BE49-F238E27FC236}">
                  <a16:creationId xmlns:a16="http://schemas.microsoft.com/office/drawing/2014/main" id="{66618368-2B8A-3398-D224-72379C6DA58F}"/>
                </a:ext>
              </a:extLst>
            </p:cNvPr>
            <p:cNvSpPr txBox="1"/>
            <p:nvPr/>
          </p:nvSpPr>
          <p:spPr>
            <a:xfrm>
              <a:off x="11756632"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0</a:t>
              </a:r>
            </a:p>
          </p:txBody>
        </p:sp>
        <p:sp>
          <p:nvSpPr>
            <p:cNvPr id="226" name="TextBox 225">
              <a:extLst>
                <a:ext uri="{FF2B5EF4-FFF2-40B4-BE49-F238E27FC236}">
                  <a16:creationId xmlns:a16="http://schemas.microsoft.com/office/drawing/2014/main" id="{25E9E319-F493-F733-81A6-4F3D558CC968}"/>
                </a:ext>
              </a:extLst>
            </p:cNvPr>
            <p:cNvSpPr txBox="1"/>
            <p:nvPr/>
          </p:nvSpPr>
          <p:spPr>
            <a:xfrm>
              <a:off x="11341419"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a:t>
              </a:r>
            </a:p>
          </p:txBody>
        </p:sp>
        <p:sp>
          <p:nvSpPr>
            <p:cNvPr id="227" name="TextBox 226">
              <a:extLst>
                <a:ext uri="{FF2B5EF4-FFF2-40B4-BE49-F238E27FC236}">
                  <a16:creationId xmlns:a16="http://schemas.microsoft.com/office/drawing/2014/main" id="{0EBC1C6C-182E-6E86-86C2-82AE17D2C4C6}"/>
                </a:ext>
              </a:extLst>
            </p:cNvPr>
            <p:cNvSpPr txBox="1"/>
            <p:nvPr/>
          </p:nvSpPr>
          <p:spPr>
            <a:xfrm>
              <a:off x="11136965"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a:t>
              </a:r>
            </a:p>
          </p:txBody>
        </p:sp>
        <p:sp>
          <p:nvSpPr>
            <p:cNvPr id="228" name="TextBox 227">
              <a:extLst>
                <a:ext uri="{FF2B5EF4-FFF2-40B4-BE49-F238E27FC236}">
                  <a16:creationId xmlns:a16="http://schemas.microsoft.com/office/drawing/2014/main" id="{0D5250A6-2BC7-906D-CFDA-5B7575703776}"/>
                </a:ext>
              </a:extLst>
            </p:cNvPr>
            <p:cNvSpPr txBox="1"/>
            <p:nvPr/>
          </p:nvSpPr>
          <p:spPr>
            <a:xfrm>
              <a:off x="10932512"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1</a:t>
              </a:r>
            </a:p>
          </p:txBody>
        </p:sp>
        <p:sp>
          <p:nvSpPr>
            <p:cNvPr id="229" name="TextBox 228">
              <a:extLst>
                <a:ext uri="{FF2B5EF4-FFF2-40B4-BE49-F238E27FC236}">
                  <a16:creationId xmlns:a16="http://schemas.microsoft.com/office/drawing/2014/main" id="{38B62EFD-DCB4-38A9-5653-EF0509B9F839}"/>
                </a:ext>
              </a:extLst>
            </p:cNvPr>
            <p:cNvSpPr txBox="1"/>
            <p:nvPr/>
          </p:nvSpPr>
          <p:spPr>
            <a:xfrm>
              <a:off x="10728059" y="5410591"/>
              <a:ext cx="136823" cy="211203"/>
            </a:xfrm>
            <a:prstGeom prst="rect">
              <a:avLst/>
            </a:prstGeom>
            <a:noFill/>
          </p:spPr>
          <p:txBody>
            <a:bodyPr wrap="none" lIns="36000" tIns="36000" rIns="36000" bIns="36000" rtlCol="0" anchor="t" anchorCtr="0">
              <a:spAutoFit/>
            </a:bodyPr>
            <a:lstStyle/>
            <a:p>
              <a:pPr algn="ctr"/>
              <a:r>
                <a:rPr lang="ja-JP" sz="900">
                  <a:solidFill>
                    <a:srgbClr val="B60D27"/>
                  </a:solidFill>
                  <a:latin typeface="Arial" panose="020B0604020202020204" pitchFamily="34" charset="0"/>
                  <a:ea typeface="MS Mincho"/>
                  <a:cs typeface="Arial" panose="020B0604020202020204" pitchFamily="34" charset="0"/>
                </a:rPr>
                <a:t>3</a:t>
              </a:r>
            </a:p>
          </p:txBody>
        </p:sp>
      </p:grpSp>
      <p:grpSp>
        <p:nvGrpSpPr>
          <p:cNvPr id="230" name="Group 229"/>
          <p:cNvGrpSpPr/>
          <p:nvPr/>
        </p:nvGrpSpPr>
        <p:grpSpPr>
          <a:xfrm>
            <a:off x="6773224" y="5949238"/>
            <a:ext cx="5120231" cy="211203"/>
            <a:chOff x="6773224" y="5920251"/>
            <a:chExt cx="5120231" cy="211203"/>
          </a:xfrm>
        </p:grpSpPr>
        <p:sp>
          <p:nvSpPr>
            <p:cNvPr id="231" name="TextBox 230">
              <a:extLst>
                <a:ext uri="{FF2B5EF4-FFF2-40B4-BE49-F238E27FC236}">
                  <a16:creationId xmlns:a16="http://schemas.microsoft.com/office/drawing/2014/main" id="{D47837AA-57B3-1D09-2157-D4640B0CAE87}"/>
                </a:ext>
              </a:extLst>
            </p:cNvPr>
            <p:cNvSpPr txBox="1"/>
            <p:nvPr/>
          </p:nvSpPr>
          <p:spPr>
            <a:xfrm>
              <a:off x="8829653"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22</a:t>
              </a:r>
            </a:p>
          </p:txBody>
        </p:sp>
        <p:sp>
          <p:nvSpPr>
            <p:cNvPr id="232" name="TextBox 231">
              <a:extLst>
                <a:ext uri="{FF2B5EF4-FFF2-40B4-BE49-F238E27FC236}">
                  <a16:creationId xmlns:a16="http://schemas.microsoft.com/office/drawing/2014/main" id="{F0926CB8-E5EF-FB8A-0845-657FB1FA7E41}"/>
                </a:ext>
              </a:extLst>
            </p:cNvPr>
            <p:cNvSpPr txBox="1"/>
            <p:nvPr/>
          </p:nvSpPr>
          <p:spPr>
            <a:xfrm>
              <a:off x="10316102"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2</a:t>
              </a:r>
            </a:p>
          </p:txBody>
        </p:sp>
        <p:sp>
          <p:nvSpPr>
            <p:cNvPr id="233" name="TextBox 232">
              <a:extLst>
                <a:ext uri="{FF2B5EF4-FFF2-40B4-BE49-F238E27FC236}">
                  <a16:creationId xmlns:a16="http://schemas.microsoft.com/office/drawing/2014/main" id="{63D7059F-E464-0FA1-B6A6-0EE18E88AF37}"/>
                </a:ext>
              </a:extLst>
            </p:cNvPr>
            <p:cNvSpPr txBox="1"/>
            <p:nvPr/>
          </p:nvSpPr>
          <p:spPr>
            <a:xfrm>
              <a:off x="10523812"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a:t>
              </a:r>
            </a:p>
          </p:txBody>
        </p:sp>
        <p:sp>
          <p:nvSpPr>
            <p:cNvPr id="234" name="TextBox 233">
              <a:extLst>
                <a:ext uri="{FF2B5EF4-FFF2-40B4-BE49-F238E27FC236}">
                  <a16:creationId xmlns:a16="http://schemas.microsoft.com/office/drawing/2014/main" id="{C1FB2B2C-9D03-9918-6226-93FE5DFA95E8}"/>
                </a:ext>
              </a:extLst>
            </p:cNvPr>
            <p:cNvSpPr txBox="1"/>
            <p:nvPr/>
          </p:nvSpPr>
          <p:spPr>
            <a:xfrm>
              <a:off x="10108598"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2</a:t>
              </a:r>
            </a:p>
          </p:txBody>
        </p:sp>
        <p:sp>
          <p:nvSpPr>
            <p:cNvPr id="235" name="TextBox 234">
              <a:extLst>
                <a:ext uri="{FF2B5EF4-FFF2-40B4-BE49-F238E27FC236}">
                  <a16:creationId xmlns:a16="http://schemas.microsoft.com/office/drawing/2014/main" id="{E858C69E-D88D-1B6D-5F69-F466C238CAB5}"/>
                </a:ext>
              </a:extLst>
            </p:cNvPr>
            <p:cNvSpPr txBox="1"/>
            <p:nvPr/>
          </p:nvSpPr>
          <p:spPr>
            <a:xfrm>
              <a:off x="9904145"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7</a:t>
              </a:r>
            </a:p>
          </p:txBody>
        </p:sp>
        <p:sp>
          <p:nvSpPr>
            <p:cNvPr id="236" name="TextBox 235">
              <a:extLst>
                <a:ext uri="{FF2B5EF4-FFF2-40B4-BE49-F238E27FC236}">
                  <a16:creationId xmlns:a16="http://schemas.microsoft.com/office/drawing/2014/main" id="{D0D3C33D-F1C4-807F-9961-B473FBCAFB51}"/>
                </a:ext>
              </a:extLst>
            </p:cNvPr>
            <p:cNvSpPr txBox="1"/>
            <p:nvPr/>
          </p:nvSpPr>
          <p:spPr>
            <a:xfrm>
              <a:off x="9699692"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8</a:t>
              </a:r>
            </a:p>
          </p:txBody>
        </p:sp>
        <p:sp>
          <p:nvSpPr>
            <p:cNvPr id="237" name="TextBox 236">
              <a:extLst>
                <a:ext uri="{FF2B5EF4-FFF2-40B4-BE49-F238E27FC236}">
                  <a16:creationId xmlns:a16="http://schemas.microsoft.com/office/drawing/2014/main" id="{1B1E854F-AF61-9018-170C-277B5B3851B9}"/>
                </a:ext>
              </a:extLst>
            </p:cNvPr>
            <p:cNvSpPr txBox="1"/>
            <p:nvPr/>
          </p:nvSpPr>
          <p:spPr>
            <a:xfrm>
              <a:off x="9463178"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11</a:t>
              </a:r>
            </a:p>
          </p:txBody>
        </p:sp>
        <p:sp>
          <p:nvSpPr>
            <p:cNvPr id="238" name="TextBox 237">
              <a:extLst>
                <a:ext uri="{FF2B5EF4-FFF2-40B4-BE49-F238E27FC236}">
                  <a16:creationId xmlns:a16="http://schemas.microsoft.com/office/drawing/2014/main" id="{84B2386B-2DB9-E1A4-2E90-24E10FF36BD1}"/>
                </a:ext>
              </a:extLst>
            </p:cNvPr>
            <p:cNvSpPr txBox="1"/>
            <p:nvPr/>
          </p:nvSpPr>
          <p:spPr>
            <a:xfrm>
              <a:off x="9258726"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14</a:t>
              </a:r>
            </a:p>
          </p:txBody>
        </p:sp>
        <p:sp>
          <p:nvSpPr>
            <p:cNvPr id="239" name="TextBox 238">
              <a:extLst>
                <a:ext uri="{FF2B5EF4-FFF2-40B4-BE49-F238E27FC236}">
                  <a16:creationId xmlns:a16="http://schemas.microsoft.com/office/drawing/2014/main" id="{3803AAE1-0757-2C45-FFC7-F3738838F08E}"/>
                </a:ext>
              </a:extLst>
            </p:cNvPr>
            <p:cNvSpPr txBox="1"/>
            <p:nvPr/>
          </p:nvSpPr>
          <p:spPr>
            <a:xfrm>
              <a:off x="9054272"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18</a:t>
              </a:r>
            </a:p>
          </p:txBody>
        </p:sp>
        <p:sp>
          <p:nvSpPr>
            <p:cNvPr id="240" name="TextBox 239">
              <a:extLst>
                <a:ext uri="{FF2B5EF4-FFF2-40B4-BE49-F238E27FC236}">
                  <a16:creationId xmlns:a16="http://schemas.microsoft.com/office/drawing/2014/main" id="{AB790012-4D96-5434-A9C6-8EDDCC26B70E}"/>
                </a:ext>
              </a:extLst>
            </p:cNvPr>
            <p:cNvSpPr txBox="1"/>
            <p:nvPr/>
          </p:nvSpPr>
          <p:spPr>
            <a:xfrm>
              <a:off x="8645365"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33</a:t>
              </a:r>
            </a:p>
          </p:txBody>
        </p:sp>
        <p:sp>
          <p:nvSpPr>
            <p:cNvPr id="241" name="TextBox 240">
              <a:extLst>
                <a:ext uri="{FF2B5EF4-FFF2-40B4-BE49-F238E27FC236}">
                  <a16:creationId xmlns:a16="http://schemas.microsoft.com/office/drawing/2014/main" id="{BFEDCE6F-266D-A6D2-0F36-16F7377BCB57}"/>
                </a:ext>
              </a:extLst>
            </p:cNvPr>
            <p:cNvSpPr txBox="1"/>
            <p:nvPr/>
          </p:nvSpPr>
          <p:spPr>
            <a:xfrm>
              <a:off x="8440912"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40</a:t>
              </a:r>
            </a:p>
          </p:txBody>
        </p:sp>
        <p:sp>
          <p:nvSpPr>
            <p:cNvPr id="242" name="TextBox 241">
              <a:extLst>
                <a:ext uri="{FF2B5EF4-FFF2-40B4-BE49-F238E27FC236}">
                  <a16:creationId xmlns:a16="http://schemas.microsoft.com/office/drawing/2014/main" id="{D559791F-1250-9F0C-EFD7-5FB2E5C3FC6B}"/>
                </a:ext>
              </a:extLst>
            </p:cNvPr>
            <p:cNvSpPr txBox="1"/>
            <p:nvPr/>
          </p:nvSpPr>
          <p:spPr>
            <a:xfrm>
              <a:off x="8236458"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47</a:t>
              </a:r>
            </a:p>
          </p:txBody>
        </p:sp>
        <p:sp>
          <p:nvSpPr>
            <p:cNvPr id="243" name="TextBox 242">
              <a:extLst>
                <a:ext uri="{FF2B5EF4-FFF2-40B4-BE49-F238E27FC236}">
                  <a16:creationId xmlns:a16="http://schemas.microsoft.com/office/drawing/2014/main" id="{A5C8A893-6C56-2E98-DBD4-79F4C720721C}"/>
                </a:ext>
              </a:extLst>
            </p:cNvPr>
            <p:cNvSpPr txBox="1"/>
            <p:nvPr/>
          </p:nvSpPr>
          <p:spPr>
            <a:xfrm>
              <a:off x="8032005"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63</a:t>
              </a:r>
            </a:p>
          </p:txBody>
        </p:sp>
        <p:sp>
          <p:nvSpPr>
            <p:cNvPr id="244" name="TextBox 243">
              <a:extLst>
                <a:ext uri="{FF2B5EF4-FFF2-40B4-BE49-F238E27FC236}">
                  <a16:creationId xmlns:a16="http://schemas.microsoft.com/office/drawing/2014/main" id="{9DCF0852-23E5-D77D-B5D4-31E81E8A650F}"/>
                </a:ext>
              </a:extLst>
            </p:cNvPr>
            <p:cNvSpPr txBox="1"/>
            <p:nvPr/>
          </p:nvSpPr>
          <p:spPr>
            <a:xfrm>
              <a:off x="7827552"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74</a:t>
              </a:r>
            </a:p>
          </p:txBody>
        </p:sp>
        <p:sp>
          <p:nvSpPr>
            <p:cNvPr id="245" name="TextBox 244">
              <a:extLst>
                <a:ext uri="{FF2B5EF4-FFF2-40B4-BE49-F238E27FC236}">
                  <a16:creationId xmlns:a16="http://schemas.microsoft.com/office/drawing/2014/main" id="{02DDE6EB-10F9-E69F-DC8F-A2392B8636EB}"/>
                </a:ext>
              </a:extLst>
            </p:cNvPr>
            <p:cNvSpPr txBox="1"/>
            <p:nvPr/>
          </p:nvSpPr>
          <p:spPr>
            <a:xfrm>
              <a:off x="7623098" y="5920251"/>
              <a:ext cx="20094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92</a:t>
              </a:r>
            </a:p>
          </p:txBody>
        </p:sp>
        <p:sp>
          <p:nvSpPr>
            <p:cNvPr id="246" name="TextBox 245">
              <a:extLst>
                <a:ext uri="{FF2B5EF4-FFF2-40B4-BE49-F238E27FC236}">
                  <a16:creationId xmlns:a16="http://schemas.microsoft.com/office/drawing/2014/main" id="{E7C482B6-FA51-5DA1-E89A-C9AEAF4BE820}"/>
                </a:ext>
              </a:extLst>
            </p:cNvPr>
            <p:cNvSpPr txBox="1"/>
            <p:nvPr/>
          </p:nvSpPr>
          <p:spPr>
            <a:xfrm>
              <a:off x="7386584" y="5920251"/>
              <a:ext cx="26506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114</a:t>
              </a:r>
            </a:p>
          </p:txBody>
        </p:sp>
        <p:sp>
          <p:nvSpPr>
            <p:cNvPr id="247" name="TextBox 246">
              <a:extLst>
                <a:ext uri="{FF2B5EF4-FFF2-40B4-BE49-F238E27FC236}">
                  <a16:creationId xmlns:a16="http://schemas.microsoft.com/office/drawing/2014/main" id="{037B9726-E36A-861F-E0EB-919C52A3ED74}"/>
                </a:ext>
              </a:extLst>
            </p:cNvPr>
            <p:cNvSpPr txBox="1"/>
            <p:nvPr/>
          </p:nvSpPr>
          <p:spPr>
            <a:xfrm>
              <a:off x="7182131" y="5920251"/>
              <a:ext cx="26506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127</a:t>
              </a:r>
            </a:p>
          </p:txBody>
        </p:sp>
        <p:sp>
          <p:nvSpPr>
            <p:cNvPr id="248" name="TextBox 247">
              <a:extLst>
                <a:ext uri="{FF2B5EF4-FFF2-40B4-BE49-F238E27FC236}">
                  <a16:creationId xmlns:a16="http://schemas.microsoft.com/office/drawing/2014/main" id="{CF1B6EB2-B672-05B9-ABB6-39C047AD3EC8}"/>
                </a:ext>
              </a:extLst>
            </p:cNvPr>
            <p:cNvSpPr txBox="1"/>
            <p:nvPr/>
          </p:nvSpPr>
          <p:spPr>
            <a:xfrm>
              <a:off x="6977677" y="5920251"/>
              <a:ext cx="26506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147</a:t>
              </a:r>
            </a:p>
          </p:txBody>
        </p:sp>
        <p:sp>
          <p:nvSpPr>
            <p:cNvPr id="249" name="TextBox 248">
              <a:extLst>
                <a:ext uri="{FF2B5EF4-FFF2-40B4-BE49-F238E27FC236}">
                  <a16:creationId xmlns:a16="http://schemas.microsoft.com/office/drawing/2014/main" id="{4A131057-DE80-CE22-B0A8-35DBE2BC6049}"/>
                </a:ext>
              </a:extLst>
            </p:cNvPr>
            <p:cNvSpPr txBox="1"/>
            <p:nvPr/>
          </p:nvSpPr>
          <p:spPr>
            <a:xfrm>
              <a:off x="6773224" y="5920251"/>
              <a:ext cx="265064"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149</a:t>
              </a:r>
            </a:p>
          </p:txBody>
        </p:sp>
        <p:sp>
          <p:nvSpPr>
            <p:cNvPr id="250" name="TextBox 249">
              <a:extLst>
                <a:ext uri="{FF2B5EF4-FFF2-40B4-BE49-F238E27FC236}">
                  <a16:creationId xmlns:a16="http://schemas.microsoft.com/office/drawing/2014/main" id="{48C27460-CF66-FAA0-2FE8-3130A1BFDC16}"/>
                </a:ext>
              </a:extLst>
            </p:cNvPr>
            <p:cNvSpPr txBox="1"/>
            <p:nvPr/>
          </p:nvSpPr>
          <p:spPr>
            <a:xfrm>
              <a:off x="11548922"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a:t>
              </a:r>
            </a:p>
          </p:txBody>
        </p:sp>
        <p:sp>
          <p:nvSpPr>
            <p:cNvPr id="251" name="TextBox 250">
              <a:extLst>
                <a:ext uri="{FF2B5EF4-FFF2-40B4-BE49-F238E27FC236}">
                  <a16:creationId xmlns:a16="http://schemas.microsoft.com/office/drawing/2014/main" id="{A3B64F44-110E-CDC6-FB50-87855C7AD1A7}"/>
                </a:ext>
              </a:extLst>
            </p:cNvPr>
            <p:cNvSpPr txBox="1"/>
            <p:nvPr/>
          </p:nvSpPr>
          <p:spPr>
            <a:xfrm>
              <a:off x="11756632"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a:t>
              </a:r>
            </a:p>
          </p:txBody>
        </p:sp>
        <p:sp>
          <p:nvSpPr>
            <p:cNvPr id="252" name="TextBox 251">
              <a:extLst>
                <a:ext uri="{FF2B5EF4-FFF2-40B4-BE49-F238E27FC236}">
                  <a16:creationId xmlns:a16="http://schemas.microsoft.com/office/drawing/2014/main" id="{73D2ADAD-3D02-19BD-0F85-FFFB5F360D33}"/>
                </a:ext>
              </a:extLst>
            </p:cNvPr>
            <p:cNvSpPr txBox="1"/>
            <p:nvPr/>
          </p:nvSpPr>
          <p:spPr>
            <a:xfrm>
              <a:off x="11341419"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a:t>
              </a:r>
            </a:p>
          </p:txBody>
        </p:sp>
        <p:sp>
          <p:nvSpPr>
            <p:cNvPr id="253" name="TextBox 252">
              <a:extLst>
                <a:ext uri="{FF2B5EF4-FFF2-40B4-BE49-F238E27FC236}">
                  <a16:creationId xmlns:a16="http://schemas.microsoft.com/office/drawing/2014/main" id="{471EE868-87BA-DE73-0AE6-A4D0D03C46FD}"/>
                </a:ext>
              </a:extLst>
            </p:cNvPr>
            <p:cNvSpPr txBox="1"/>
            <p:nvPr/>
          </p:nvSpPr>
          <p:spPr>
            <a:xfrm>
              <a:off x="11136965"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a:t>
              </a:r>
            </a:p>
          </p:txBody>
        </p:sp>
        <p:sp>
          <p:nvSpPr>
            <p:cNvPr id="254" name="TextBox 253">
              <a:extLst>
                <a:ext uri="{FF2B5EF4-FFF2-40B4-BE49-F238E27FC236}">
                  <a16:creationId xmlns:a16="http://schemas.microsoft.com/office/drawing/2014/main" id="{CEF1946D-1BC3-9420-45FB-3B3A7B82B07A}"/>
                </a:ext>
              </a:extLst>
            </p:cNvPr>
            <p:cNvSpPr txBox="1"/>
            <p:nvPr/>
          </p:nvSpPr>
          <p:spPr>
            <a:xfrm>
              <a:off x="10932512"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a:t>
              </a:r>
            </a:p>
          </p:txBody>
        </p:sp>
        <p:sp>
          <p:nvSpPr>
            <p:cNvPr id="255" name="TextBox 254">
              <a:extLst>
                <a:ext uri="{FF2B5EF4-FFF2-40B4-BE49-F238E27FC236}">
                  <a16:creationId xmlns:a16="http://schemas.microsoft.com/office/drawing/2014/main" id="{B5735E8D-2243-22C0-4DBC-370F49E057D1}"/>
                </a:ext>
              </a:extLst>
            </p:cNvPr>
            <p:cNvSpPr txBox="1"/>
            <p:nvPr/>
          </p:nvSpPr>
          <p:spPr>
            <a:xfrm>
              <a:off x="10728059" y="5920251"/>
              <a:ext cx="136823" cy="211203"/>
            </a:xfrm>
            <a:prstGeom prst="rect">
              <a:avLst/>
            </a:prstGeom>
            <a:noFill/>
          </p:spPr>
          <p:txBody>
            <a:bodyPr wrap="none" lIns="36000" tIns="36000" rIns="36000" bIns="36000" rtlCol="0" anchor="t" anchorCtr="0">
              <a:spAutoFit/>
            </a:bodyPr>
            <a:lstStyle/>
            <a:p>
              <a:pPr algn="ctr"/>
              <a:r>
                <a:rPr lang="ja-JP" sz="900">
                  <a:solidFill>
                    <a:schemeClr val="accent2"/>
                  </a:solidFill>
                  <a:latin typeface="Arial" panose="020B0604020202020204" pitchFamily="34" charset="0"/>
                  <a:ea typeface="MS Mincho"/>
                  <a:cs typeface="Arial" panose="020B0604020202020204" pitchFamily="34" charset="0"/>
                </a:rPr>
                <a:t>1</a:t>
              </a:r>
            </a:p>
          </p:txBody>
        </p:sp>
      </p:grpSp>
      <p:grpSp>
        <p:nvGrpSpPr>
          <p:cNvPr id="256" name="Group 255">
            <a:extLst>
              <a:ext uri="{FF2B5EF4-FFF2-40B4-BE49-F238E27FC236}">
                <a16:creationId xmlns:a16="http://schemas.microsoft.com/office/drawing/2014/main" id="{A22BFF83-47A9-85F4-07DE-8FC48E408F0B}"/>
              </a:ext>
            </a:extLst>
          </p:cNvPr>
          <p:cNvGrpSpPr/>
          <p:nvPr/>
        </p:nvGrpSpPr>
        <p:grpSpPr>
          <a:xfrm>
            <a:off x="6935388" y="2425339"/>
            <a:ext cx="4884885" cy="2425426"/>
            <a:chOff x="3028950" y="1914524"/>
            <a:chExt cx="6131299" cy="3037341"/>
          </a:xfrm>
        </p:grpSpPr>
        <p:sp>
          <p:nvSpPr>
            <p:cNvPr id="257" name="Freeform: Shape 519">
              <a:extLst>
                <a:ext uri="{FF2B5EF4-FFF2-40B4-BE49-F238E27FC236}">
                  <a16:creationId xmlns:a16="http://schemas.microsoft.com/office/drawing/2014/main" id="{104C783A-1CE0-1451-11FF-E661F5F488B6}"/>
                </a:ext>
              </a:extLst>
            </p:cNvPr>
            <p:cNvSpPr/>
            <p:nvPr/>
          </p:nvSpPr>
          <p:spPr>
            <a:xfrm>
              <a:off x="3028950" y="1914524"/>
              <a:ext cx="6131299" cy="3037341"/>
            </a:xfrm>
            <a:custGeom>
              <a:avLst/>
              <a:gdLst>
                <a:gd name="connsiteX0" fmla="*/ 6131300 w 6131299"/>
                <a:gd name="connsiteY0" fmla="*/ 3037342 h 3037341"/>
                <a:gd name="connsiteX1" fmla="*/ 6131300 w 6131299"/>
                <a:gd name="connsiteY1" fmla="*/ 2544442 h 3037341"/>
                <a:gd name="connsiteX2" fmla="*/ 4202992 w 6131299"/>
                <a:gd name="connsiteY2" fmla="*/ 2544442 h 3037341"/>
                <a:gd name="connsiteX3" fmla="*/ 4202992 w 6131299"/>
                <a:gd name="connsiteY3" fmla="*/ 2437867 h 3037341"/>
                <a:gd name="connsiteX4" fmla="*/ 3663458 w 6131299"/>
                <a:gd name="connsiteY4" fmla="*/ 2437867 h 3037341"/>
                <a:gd name="connsiteX5" fmla="*/ 3663458 w 6131299"/>
                <a:gd name="connsiteY5" fmla="*/ 2371258 h 3037341"/>
                <a:gd name="connsiteX6" fmla="*/ 3443650 w 6131299"/>
                <a:gd name="connsiteY6" fmla="*/ 2371258 h 3037341"/>
                <a:gd name="connsiteX7" fmla="*/ 3443650 w 6131299"/>
                <a:gd name="connsiteY7" fmla="*/ 2321300 h 3037341"/>
                <a:gd name="connsiteX8" fmla="*/ 3327092 w 6131299"/>
                <a:gd name="connsiteY8" fmla="*/ 2321300 h 3037341"/>
                <a:gd name="connsiteX9" fmla="*/ 3327092 w 6131299"/>
                <a:gd name="connsiteY9" fmla="*/ 2278009 h 3037341"/>
                <a:gd name="connsiteX10" fmla="*/ 3143917 w 6131299"/>
                <a:gd name="connsiteY10" fmla="*/ 2278009 h 3037341"/>
                <a:gd name="connsiteX11" fmla="*/ 3143917 w 6131299"/>
                <a:gd name="connsiteY11" fmla="*/ 2228050 h 3037341"/>
                <a:gd name="connsiteX12" fmla="*/ 3070650 w 6131299"/>
                <a:gd name="connsiteY12" fmla="*/ 2228050 h 3037341"/>
                <a:gd name="connsiteX13" fmla="*/ 3070650 w 6131299"/>
                <a:gd name="connsiteY13" fmla="*/ 2154784 h 3037341"/>
                <a:gd name="connsiteX14" fmla="*/ 2950750 w 6131299"/>
                <a:gd name="connsiteY14" fmla="*/ 2154784 h 3037341"/>
                <a:gd name="connsiteX15" fmla="*/ 2950750 w 6131299"/>
                <a:gd name="connsiteY15" fmla="*/ 2078184 h 3037341"/>
                <a:gd name="connsiteX16" fmla="*/ 2870825 w 6131299"/>
                <a:gd name="connsiteY16" fmla="*/ 2078184 h 3037341"/>
                <a:gd name="connsiteX17" fmla="*/ 2870825 w 6131299"/>
                <a:gd name="connsiteY17" fmla="*/ 2041550 h 3037341"/>
                <a:gd name="connsiteX18" fmla="*/ 2664333 w 6131299"/>
                <a:gd name="connsiteY18" fmla="*/ 2041550 h 3037341"/>
                <a:gd name="connsiteX19" fmla="*/ 2664333 w 6131299"/>
                <a:gd name="connsiteY19" fmla="*/ 1944967 h 3037341"/>
                <a:gd name="connsiteX20" fmla="*/ 2457850 w 6131299"/>
                <a:gd name="connsiteY20" fmla="*/ 1944967 h 3037341"/>
                <a:gd name="connsiteX21" fmla="*/ 2457850 w 6131299"/>
                <a:gd name="connsiteY21" fmla="*/ 1928317 h 3037341"/>
                <a:gd name="connsiteX22" fmla="*/ 2381250 w 6131299"/>
                <a:gd name="connsiteY22" fmla="*/ 1928317 h 3037341"/>
                <a:gd name="connsiteX23" fmla="*/ 2381250 w 6131299"/>
                <a:gd name="connsiteY23" fmla="*/ 1898342 h 3037341"/>
                <a:gd name="connsiteX24" fmla="*/ 2331292 w 6131299"/>
                <a:gd name="connsiteY24" fmla="*/ 1898342 h 3037341"/>
                <a:gd name="connsiteX25" fmla="*/ 2331292 w 6131299"/>
                <a:gd name="connsiteY25" fmla="*/ 1858375 h 3037341"/>
                <a:gd name="connsiteX26" fmla="*/ 2258025 w 6131299"/>
                <a:gd name="connsiteY26" fmla="*/ 1858375 h 3037341"/>
                <a:gd name="connsiteX27" fmla="*/ 2258025 w 6131299"/>
                <a:gd name="connsiteY27" fmla="*/ 1835058 h 3037341"/>
                <a:gd name="connsiteX28" fmla="*/ 2214725 w 6131299"/>
                <a:gd name="connsiteY28" fmla="*/ 1835058 h 3037341"/>
                <a:gd name="connsiteX29" fmla="*/ 2214725 w 6131299"/>
                <a:gd name="connsiteY29" fmla="*/ 1805083 h 3037341"/>
                <a:gd name="connsiteX30" fmla="*/ 2178091 w 6131299"/>
                <a:gd name="connsiteY30" fmla="*/ 1805083 h 3037341"/>
                <a:gd name="connsiteX31" fmla="*/ 2178091 w 6131299"/>
                <a:gd name="connsiteY31" fmla="*/ 1771783 h 3037341"/>
                <a:gd name="connsiteX32" fmla="*/ 2148116 w 6131299"/>
                <a:gd name="connsiteY32" fmla="*/ 1771783 h 3037341"/>
                <a:gd name="connsiteX33" fmla="*/ 2148116 w 6131299"/>
                <a:gd name="connsiteY33" fmla="*/ 1741808 h 3037341"/>
                <a:gd name="connsiteX34" fmla="*/ 2114817 w 6131299"/>
                <a:gd name="connsiteY34" fmla="*/ 1741808 h 3037341"/>
                <a:gd name="connsiteX35" fmla="*/ 2114817 w 6131299"/>
                <a:gd name="connsiteY35" fmla="*/ 1688525 h 3037341"/>
                <a:gd name="connsiteX36" fmla="*/ 2054866 w 6131299"/>
                <a:gd name="connsiteY36" fmla="*/ 1688525 h 3037341"/>
                <a:gd name="connsiteX37" fmla="*/ 2054866 w 6131299"/>
                <a:gd name="connsiteY37" fmla="*/ 1648558 h 3037341"/>
                <a:gd name="connsiteX38" fmla="*/ 2018233 w 6131299"/>
                <a:gd name="connsiteY38" fmla="*/ 1648558 h 3037341"/>
                <a:gd name="connsiteX39" fmla="*/ 2018233 w 6131299"/>
                <a:gd name="connsiteY39" fmla="*/ 1561967 h 3037341"/>
                <a:gd name="connsiteX40" fmla="*/ 1954959 w 6131299"/>
                <a:gd name="connsiteY40" fmla="*/ 1561967 h 3037341"/>
                <a:gd name="connsiteX41" fmla="*/ 1954959 w 6131299"/>
                <a:gd name="connsiteY41" fmla="*/ 1528667 h 3037341"/>
                <a:gd name="connsiteX42" fmla="*/ 1908334 w 6131299"/>
                <a:gd name="connsiteY42" fmla="*/ 1528667 h 3037341"/>
                <a:gd name="connsiteX43" fmla="*/ 1908334 w 6131299"/>
                <a:gd name="connsiteY43" fmla="*/ 1488700 h 3037341"/>
                <a:gd name="connsiteX44" fmla="*/ 1878359 w 6131299"/>
                <a:gd name="connsiteY44" fmla="*/ 1488700 h 3037341"/>
                <a:gd name="connsiteX45" fmla="*/ 1878359 w 6131299"/>
                <a:gd name="connsiteY45" fmla="*/ 1438742 h 3037341"/>
                <a:gd name="connsiteX46" fmla="*/ 1775117 w 6131299"/>
                <a:gd name="connsiteY46" fmla="*/ 1438742 h 3037341"/>
                <a:gd name="connsiteX47" fmla="*/ 1775117 w 6131299"/>
                <a:gd name="connsiteY47" fmla="*/ 1405433 h 3037341"/>
                <a:gd name="connsiteX48" fmla="*/ 1728492 w 6131299"/>
                <a:gd name="connsiteY48" fmla="*/ 1405433 h 3037341"/>
                <a:gd name="connsiteX49" fmla="*/ 1728492 w 6131299"/>
                <a:gd name="connsiteY49" fmla="*/ 1368800 h 3037341"/>
                <a:gd name="connsiteX50" fmla="*/ 1671866 w 6131299"/>
                <a:gd name="connsiteY50" fmla="*/ 1368800 h 3037341"/>
                <a:gd name="connsiteX51" fmla="*/ 1671866 w 6131299"/>
                <a:gd name="connsiteY51" fmla="*/ 1342158 h 3037341"/>
                <a:gd name="connsiteX52" fmla="*/ 1651892 w 6131299"/>
                <a:gd name="connsiteY52" fmla="*/ 1342158 h 3037341"/>
                <a:gd name="connsiteX53" fmla="*/ 1651892 w 6131299"/>
                <a:gd name="connsiteY53" fmla="*/ 1302191 h 3037341"/>
                <a:gd name="connsiteX54" fmla="*/ 1555309 w 6131299"/>
                <a:gd name="connsiteY54" fmla="*/ 1302191 h 3037341"/>
                <a:gd name="connsiteX55" fmla="*/ 1555309 w 6131299"/>
                <a:gd name="connsiteY55" fmla="*/ 1252242 h 3037341"/>
                <a:gd name="connsiteX56" fmla="*/ 1515342 w 6131299"/>
                <a:gd name="connsiteY56" fmla="*/ 1252242 h 3037341"/>
                <a:gd name="connsiteX57" fmla="*/ 1515342 w 6131299"/>
                <a:gd name="connsiteY57" fmla="*/ 1238917 h 3037341"/>
                <a:gd name="connsiteX58" fmla="*/ 1465383 w 6131299"/>
                <a:gd name="connsiteY58" fmla="*/ 1238917 h 3037341"/>
                <a:gd name="connsiteX59" fmla="*/ 1465383 w 6131299"/>
                <a:gd name="connsiteY59" fmla="*/ 1198950 h 3037341"/>
                <a:gd name="connsiteX60" fmla="*/ 1422092 w 6131299"/>
                <a:gd name="connsiteY60" fmla="*/ 1198950 h 3037341"/>
                <a:gd name="connsiteX61" fmla="*/ 1422092 w 6131299"/>
                <a:gd name="connsiteY61" fmla="*/ 1172309 h 3037341"/>
                <a:gd name="connsiteX62" fmla="*/ 1395441 w 6131299"/>
                <a:gd name="connsiteY62" fmla="*/ 1172309 h 3037341"/>
                <a:gd name="connsiteX63" fmla="*/ 1395441 w 6131299"/>
                <a:gd name="connsiteY63" fmla="*/ 1112358 h 3037341"/>
                <a:gd name="connsiteX64" fmla="*/ 1335500 w 6131299"/>
                <a:gd name="connsiteY64" fmla="*/ 1112358 h 3037341"/>
                <a:gd name="connsiteX65" fmla="*/ 1335500 w 6131299"/>
                <a:gd name="connsiteY65" fmla="*/ 1055742 h 3037341"/>
                <a:gd name="connsiteX66" fmla="*/ 1295533 w 6131299"/>
                <a:gd name="connsiteY66" fmla="*/ 1055742 h 3037341"/>
                <a:gd name="connsiteX67" fmla="*/ 1295533 w 6131299"/>
                <a:gd name="connsiteY67" fmla="*/ 985809 h 3037341"/>
                <a:gd name="connsiteX68" fmla="*/ 1278884 w 6131299"/>
                <a:gd name="connsiteY68" fmla="*/ 985809 h 3037341"/>
                <a:gd name="connsiteX69" fmla="*/ 1278884 w 6131299"/>
                <a:gd name="connsiteY69" fmla="*/ 949166 h 3037341"/>
                <a:gd name="connsiteX70" fmla="*/ 1238917 w 6131299"/>
                <a:gd name="connsiteY70" fmla="*/ 949166 h 3037341"/>
                <a:gd name="connsiteX71" fmla="*/ 1238917 w 6131299"/>
                <a:gd name="connsiteY71" fmla="*/ 922526 h 3037341"/>
                <a:gd name="connsiteX72" fmla="*/ 1208942 w 6131299"/>
                <a:gd name="connsiteY72" fmla="*/ 922526 h 3037341"/>
                <a:gd name="connsiteX73" fmla="*/ 1208942 w 6131299"/>
                <a:gd name="connsiteY73" fmla="*/ 895882 h 3037341"/>
                <a:gd name="connsiteX74" fmla="*/ 1162317 w 6131299"/>
                <a:gd name="connsiteY74" fmla="*/ 895882 h 3037341"/>
                <a:gd name="connsiteX75" fmla="*/ 1162317 w 6131299"/>
                <a:gd name="connsiteY75" fmla="*/ 859248 h 3037341"/>
                <a:gd name="connsiteX76" fmla="*/ 1148991 w 6131299"/>
                <a:gd name="connsiteY76" fmla="*/ 859248 h 3037341"/>
                <a:gd name="connsiteX77" fmla="*/ 1148991 w 6131299"/>
                <a:gd name="connsiteY77" fmla="*/ 802631 h 3037341"/>
                <a:gd name="connsiteX78" fmla="*/ 1109034 w 6131299"/>
                <a:gd name="connsiteY78" fmla="*/ 802631 h 3037341"/>
                <a:gd name="connsiteX79" fmla="*/ 1109034 w 6131299"/>
                <a:gd name="connsiteY79" fmla="*/ 759336 h 3037341"/>
                <a:gd name="connsiteX80" fmla="*/ 1082383 w 6131299"/>
                <a:gd name="connsiteY80" fmla="*/ 759336 h 3037341"/>
                <a:gd name="connsiteX81" fmla="*/ 1082383 w 6131299"/>
                <a:gd name="connsiteY81" fmla="*/ 729362 h 3037341"/>
                <a:gd name="connsiteX82" fmla="*/ 989133 w 6131299"/>
                <a:gd name="connsiteY82" fmla="*/ 729362 h 3037341"/>
                <a:gd name="connsiteX83" fmla="*/ 989133 w 6131299"/>
                <a:gd name="connsiteY83" fmla="*/ 706049 h 3037341"/>
                <a:gd name="connsiteX84" fmla="*/ 982475 w 6131299"/>
                <a:gd name="connsiteY84" fmla="*/ 706049 h 3037341"/>
                <a:gd name="connsiteX85" fmla="*/ 982475 w 6131299"/>
                <a:gd name="connsiteY85" fmla="*/ 682736 h 3037341"/>
                <a:gd name="connsiteX86" fmla="*/ 945839 w 6131299"/>
                <a:gd name="connsiteY86" fmla="*/ 682736 h 3037341"/>
                <a:gd name="connsiteX87" fmla="*/ 945839 w 6131299"/>
                <a:gd name="connsiteY87" fmla="*/ 646102 h 3037341"/>
                <a:gd name="connsiteX88" fmla="*/ 902543 w 6131299"/>
                <a:gd name="connsiteY88" fmla="*/ 646102 h 3037341"/>
                <a:gd name="connsiteX89" fmla="*/ 902543 w 6131299"/>
                <a:gd name="connsiteY89" fmla="*/ 582823 h 3037341"/>
                <a:gd name="connsiteX90" fmla="*/ 802631 w 6131299"/>
                <a:gd name="connsiteY90" fmla="*/ 582823 h 3037341"/>
                <a:gd name="connsiteX91" fmla="*/ 802631 w 6131299"/>
                <a:gd name="connsiteY91" fmla="*/ 492902 h 3037341"/>
                <a:gd name="connsiteX92" fmla="*/ 749344 w 6131299"/>
                <a:gd name="connsiteY92" fmla="*/ 492902 h 3037341"/>
                <a:gd name="connsiteX93" fmla="*/ 749344 w 6131299"/>
                <a:gd name="connsiteY93" fmla="*/ 412972 h 3037341"/>
                <a:gd name="connsiteX94" fmla="*/ 696057 w 6131299"/>
                <a:gd name="connsiteY94" fmla="*/ 412972 h 3037341"/>
                <a:gd name="connsiteX95" fmla="*/ 696057 w 6131299"/>
                <a:gd name="connsiteY95" fmla="*/ 339702 h 3037341"/>
                <a:gd name="connsiteX96" fmla="*/ 622788 w 6131299"/>
                <a:gd name="connsiteY96" fmla="*/ 339702 h 3037341"/>
                <a:gd name="connsiteX97" fmla="*/ 622788 w 6131299"/>
                <a:gd name="connsiteY97" fmla="*/ 276425 h 3037341"/>
                <a:gd name="connsiteX98" fmla="*/ 566172 w 6131299"/>
                <a:gd name="connsiteY98" fmla="*/ 276425 h 3037341"/>
                <a:gd name="connsiteX99" fmla="*/ 566172 w 6131299"/>
                <a:gd name="connsiteY99" fmla="*/ 209817 h 3037341"/>
                <a:gd name="connsiteX100" fmla="*/ 546189 w 6131299"/>
                <a:gd name="connsiteY100" fmla="*/ 209817 h 3037341"/>
                <a:gd name="connsiteX101" fmla="*/ 546189 w 6131299"/>
                <a:gd name="connsiteY101" fmla="*/ 163191 h 3037341"/>
                <a:gd name="connsiteX102" fmla="*/ 456268 w 6131299"/>
                <a:gd name="connsiteY102" fmla="*/ 163191 h 3037341"/>
                <a:gd name="connsiteX103" fmla="*/ 456268 w 6131299"/>
                <a:gd name="connsiteY103" fmla="*/ 103243 h 3037341"/>
                <a:gd name="connsiteX104" fmla="*/ 329712 w 6131299"/>
                <a:gd name="connsiteY104" fmla="*/ 103243 h 3037341"/>
                <a:gd name="connsiteX105" fmla="*/ 329712 w 6131299"/>
                <a:gd name="connsiteY105" fmla="*/ 69939 h 3037341"/>
                <a:gd name="connsiteX106" fmla="*/ 299737 w 6131299"/>
                <a:gd name="connsiteY106" fmla="*/ 69939 h 3037341"/>
                <a:gd name="connsiteX107" fmla="*/ 299737 w 6131299"/>
                <a:gd name="connsiteY107" fmla="*/ 26643 h 3037341"/>
                <a:gd name="connsiteX108" fmla="*/ 173182 w 6131299"/>
                <a:gd name="connsiteY108" fmla="*/ 26643 h 3037341"/>
                <a:gd name="connsiteX109" fmla="*/ 173182 w 6131299"/>
                <a:gd name="connsiteY109" fmla="*/ 0 h 3037341"/>
                <a:gd name="connsiteX110" fmla="*/ 0 w 6131299"/>
                <a:gd name="connsiteY110" fmla="*/ 0 h 303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131299" h="3037341">
                  <a:moveTo>
                    <a:pt x="6131300" y="3037342"/>
                  </a:moveTo>
                  <a:lnTo>
                    <a:pt x="6131300" y="2544442"/>
                  </a:lnTo>
                  <a:lnTo>
                    <a:pt x="4202992" y="2544442"/>
                  </a:lnTo>
                  <a:lnTo>
                    <a:pt x="4202992" y="2437867"/>
                  </a:lnTo>
                  <a:lnTo>
                    <a:pt x="3663458" y="2437867"/>
                  </a:lnTo>
                  <a:lnTo>
                    <a:pt x="3663458" y="2371258"/>
                  </a:lnTo>
                  <a:lnTo>
                    <a:pt x="3443650" y="2371258"/>
                  </a:lnTo>
                  <a:lnTo>
                    <a:pt x="3443650" y="2321300"/>
                  </a:lnTo>
                  <a:lnTo>
                    <a:pt x="3327092" y="2321300"/>
                  </a:lnTo>
                  <a:lnTo>
                    <a:pt x="3327092" y="2278009"/>
                  </a:lnTo>
                  <a:lnTo>
                    <a:pt x="3143917" y="2278009"/>
                  </a:lnTo>
                  <a:lnTo>
                    <a:pt x="3143917" y="2228050"/>
                  </a:lnTo>
                  <a:lnTo>
                    <a:pt x="3070650" y="2228050"/>
                  </a:lnTo>
                  <a:lnTo>
                    <a:pt x="3070650" y="2154784"/>
                  </a:lnTo>
                  <a:lnTo>
                    <a:pt x="2950750" y="2154784"/>
                  </a:lnTo>
                  <a:lnTo>
                    <a:pt x="2950750" y="2078184"/>
                  </a:lnTo>
                  <a:lnTo>
                    <a:pt x="2870825" y="2078184"/>
                  </a:lnTo>
                  <a:lnTo>
                    <a:pt x="2870825" y="2041550"/>
                  </a:lnTo>
                  <a:lnTo>
                    <a:pt x="2664333" y="2041550"/>
                  </a:lnTo>
                  <a:lnTo>
                    <a:pt x="2664333" y="1944967"/>
                  </a:lnTo>
                  <a:lnTo>
                    <a:pt x="2457850" y="1944967"/>
                  </a:lnTo>
                  <a:lnTo>
                    <a:pt x="2457850" y="1928317"/>
                  </a:lnTo>
                  <a:lnTo>
                    <a:pt x="2381250" y="1928317"/>
                  </a:lnTo>
                  <a:lnTo>
                    <a:pt x="2381250" y="1898342"/>
                  </a:lnTo>
                  <a:lnTo>
                    <a:pt x="2331292" y="1898342"/>
                  </a:lnTo>
                  <a:lnTo>
                    <a:pt x="2331292" y="1858375"/>
                  </a:lnTo>
                  <a:lnTo>
                    <a:pt x="2258025" y="1858375"/>
                  </a:lnTo>
                  <a:lnTo>
                    <a:pt x="2258025" y="1835058"/>
                  </a:lnTo>
                  <a:lnTo>
                    <a:pt x="2214725" y="1835058"/>
                  </a:lnTo>
                  <a:lnTo>
                    <a:pt x="2214725" y="1805083"/>
                  </a:lnTo>
                  <a:lnTo>
                    <a:pt x="2178091" y="1805083"/>
                  </a:lnTo>
                  <a:lnTo>
                    <a:pt x="2178091" y="1771783"/>
                  </a:lnTo>
                  <a:lnTo>
                    <a:pt x="2148116" y="1771783"/>
                  </a:lnTo>
                  <a:lnTo>
                    <a:pt x="2148116" y="1741808"/>
                  </a:lnTo>
                  <a:lnTo>
                    <a:pt x="2114817" y="1741808"/>
                  </a:lnTo>
                  <a:lnTo>
                    <a:pt x="2114817" y="1688525"/>
                  </a:lnTo>
                  <a:lnTo>
                    <a:pt x="2054866" y="1688525"/>
                  </a:lnTo>
                  <a:lnTo>
                    <a:pt x="2054866" y="1648558"/>
                  </a:lnTo>
                  <a:lnTo>
                    <a:pt x="2018233" y="1648558"/>
                  </a:lnTo>
                  <a:lnTo>
                    <a:pt x="2018233" y="1561967"/>
                  </a:lnTo>
                  <a:lnTo>
                    <a:pt x="1954959" y="1561967"/>
                  </a:lnTo>
                  <a:lnTo>
                    <a:pt x="1954959" y="1528667"/>
                  </a:lnTo>
                  <a:lnTo>
                    <a:pt x="1908334" y="1528667"/>
                  </a:lnTo>
                  <a:lnTo>
                    <a:pt x="1908334" y="1488700"/>
                  </a:lnTo>
                  <a:lnTo>
                    <a:pt x="1878359" y="1488700"/>
                  </a:lnTo>
                  <a:lnTo>
                    <a:pt x="1878359" y="1438742"/>
                  </a:lnTo>
                  <a:lnTo>
                    <a:pt x="1775117" y="1438742"/>
                  </a:lnTo>
                  <a:lnTo>
                    <a:pt x="1775117" y="1405433"/>
                  </a:lnTo>
                  <a:lnTo>
                    <a:pt x="1728492" y="1405433"/>
                  </a:lnTo>
                  <a:lnTo>
                    <a:pt x="1728492" y="1368800"/>
                  </a:lnTo>
                  <a:lnTo>
                    <a:pt x="1671866" y="1368800"/>
                  </a:lnTo>
                  <a:lnTo>
                    <a:pt x="1671866" y="1342158"/>
                  </a:lnTo>
                  <a:lnTo>
                    <a:pt x="1651892" y="1342158"/>
                  </a:lnTo>
                  <a:lnTo>
                    <a:pt x="1651892" y="1302191"/>
                  </a:lnTo>
                  <a:lnTo>
                    <a:pt x="1555309" y="1302191"/>
                  </a:lnTo>
                  <a:lnTo>
                    <a:pt x="1555309" y="1252242"/>
                  </a:lnTo>
                  <a:lnTo>
                    <a:pt x="1515342" y="1252242"/>
                  </a:lnTo>
                  <a:lnTo>
                    <a:pt x="1515342" y="1238917"/>
                  </a:lnTo>
                  <a:lnTo>
                    <a:pt x="1465383" y="1238917"/>
                  </a:lnTo>
                  <a:lnTo>
                    <a:pt x="1465383" y="1198950"/>
                  </a:lnTo>
                  <a:lnTo>
                    <a:pt x="1422092" y="1198950"/>
                  </a:lnTo>
                  <a:lnTo>
                    <a:pt x="1422092" y="1172309"/>
                  </a:lnTo>
                  <a:lnTo>
                    <a:pt x="1395441" y="1172309"/>
                  </a:lnTo>
                  <a:lnTo>
                    <a:pt x="1395441" y="1112358"/>
                  </a:lnTo>
                  <a:lnTo>
                    <a:pt x="1335500" y="1112358"/>
                  </a:lnTo>
                  <a:lnTo>
                    <a:pt x="1335500" y="1055742"/>
                  </a:lnTo>
                  <a:lnTo>
                    <a:pt x="1295533" y="1055742"/>
                  </a:lnTo>
                  <a:lnTo>
                    <a:pt x="1295533" y="985809"/>
                  </a:lnTo>
                  <a:lnTo>
                    <a:pt x="1278884" y="985809"/>
                  </a:lnTo>
                  <a:lnTo>
                    <a:pt x="1278884" y="949166"/>
                  </a:lnTo>
                  <a:lnTo>
                    <a:pt x="1238917" y="949166"/>
                  </a:lnTo>
                  <a:lnTo>
                    <a:pt x="1238917" y="922526"/>
                  </a:lnTo>
                  <a:lnTo>
                    <a:pt x="1208942" y="922526"/>
                  </a:lnTo>
                  <a:lnTo>
                    <a:pt x="1208942" y="895882"/>
                  </a:lnTo>
                  <a:lnTo>
                    <a:pt x="1162317" y="895882"/>
                  </a:lnTo>
                  <a:lnTo>
                    <a:pt x="1162317" y="859248"/>
                  </a:lnTo>
                  <a:lnTo>
                    <a:pt x="1148991" y="859248"/>
                  </a:lnTo>
                  <a:lnTo>
                    <a:pt x="1148991" y="802631"/>
                  </a:lnTo>
                  <a:lnTo>
                    <a:pt x="1109034" y="802631"/>
                  </a:lnTo>
                  <a:lnTo>
                    <a:pt x="1109034" y="759336"/>
                  </a:lnTo>
                  <a:lnTo>
                    <a:pt x="1082383" y="759336"/>
                  </a:lnTo>
                  <a:lnTo>
                    <a:pt x="1082383" y="729362"/>
                  </a:lnTo>
                  <a:lnTo>
                    <a:pt x="989133" y="729362"/>
                  </a:lnTo>
                  <a:lnTo>
                    <a:pt x="989133" y="706049"/>
                  </a:lnTo>
                  <a:lnTo>
                    <a:pt x="982475" y="706049"/>
                  </a:lnTo>
                  <a:lnTo>
                    <a:pt x="982475" y="682736"/>
                  </a:lnTo>
                  <a:lnTo>
                    <a:pt x="945839" y="682736"/>
                  </a:lnTo>
                  <a:lnTo>
                    <a:pt x="945839" y="646102"/>
                  </a:lnTo>
                  <a:lnTo>
                    <a:pt x="902543" y="646102"/>
                  </a:lnTo>
                  <a:lnTo>
                    <a:pt x="902543" y="582823"/>
                  </a:lnTo>
                  <a:lnTo>
                    <a:pt x="802631" y="582823"/>
                  </a:lnTo>
                  <a:lnTo>
                    <a:pt x="802631" y="492902"/>
                  </a:lnTo>
                  <a:lnTo>
                    <a:pt x="749344" y="492902"/>
                  </a:lnTo>
                  <a:lnTo>
                    <a:pt x="749344" y="412972"/>
                  </a:lnTo>
                  <a:lnTo>
                    <a:pt x="696057" y="412972"/>
                  </a:lnTo>
                  <a:lnTo>
                    <a:pt x="696057" y="339702"/>
                  </a:lnTo>
                  <a:lnTo>
                    <a:pt x="622788" y="339702"/>
                  </a:lnTo>
                  <a:lnTo>
                    <a:pt x="622788" y="276425"/>
                  </a:lnTo>
                  <a:lnTo>
                    <a:pt x="566172" y="276425"/>
                  </a:lnTo>
                  <a:lnTo>
                    <a:pt x="566172" y="209817"/>
                  </a:lnTo>
                  <a:lnTo>
                    <a:pt x="546189" y="209817"/>
                  </a:lnTo>
                  <a:lnTo>
                    <a:pt x="546189" y="163191"/>
                  </a:lnTo>
                  <a:lnTo>
                    <a:pt x="456268" y="163191"/>
                  </a:lnTo>
                  <a:lnTo>
                    <a:pt x="456268" y="103243"/>
                  </a:lnTo>
                  <a:lnTo>
                    <a:pt x="329712" y="103243"/>
                  </a:lnTo>
                  <a:lnTo>
                    <a:pt x="329712" y="69939"/>
                  </a:lnTo>
                  <a:lnTo>
                    <a:pt x="299737" y="69939"/>
                  </a:lnTo>
                  <a:lnTo>
                    <a:pt x="299737" y="26643"/>
                  </a:lnTo>
                  <a:lnTo>
                    <a:pt x="173182" y="26643"/>
                  </a:lnTo>
                  <a:lnTo>
                    <a:pt x="17318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520">
              <a:extLst>
                <a:ext uri="{FF2B5EF4-FFF2-40B4-BE49-F238E27FC236}">
                  <a16:creationId xmlns:a16="http://schemas.microsoft.com/office/drawing/2014/main" id="{4AB6D541-00EE-C50F-3EBD-6D6E8FAE848F}"/>
                </a:ext>
              </a:extLst>
            </p:cNvPr>
            <p:cNvSpPr/>
            <p:nvPr/>
          </p:nvSpPr>
          <p:spPr>
            <a:xfrm>
              <a:off x="4491132" y="311579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521">
              <a:extLst>
                <a:ext uri="{FF2B5EF4-FFF2-40B4-BE49-F238E27FC236}">
                  <a16:creationId xmlns:a16="http://schemas.microsoft.com/office/drawing/2014/main" id="{A8EA8E56-A26D-65F2-9185-86DBE8E13154}"/>
                </a:ext>
              </a:extLst>
            </p:cNvPr>
            <p:cNvSpPr/>
            <p:nvPr/>
          </p:nvSpPr>
          <p:spPr>
            <a:xfrm>
              <a:off x="4624482" y="317294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522">
              <a:extLst>
                <a:ext uri="{FF2B5EF4-FFF2-40B4-BE49-F238E27FC236}">
                  <a16:creationId xmlns:a16="http://schemas.microsoft.com/office/drawing/2014/main" id="{B8891404-8DCA-CEC6-5A16-1EEA2D5DFD91}"/>
                </a:ext>
              </a:extLst>
            </p:cNvPr>
            <p:cNvSpPr/>
            <p:nvPr/>
          </p:nvSpPr>
          <p:spPr>
            <a:xfrm>
              <a:off x="4662582" y="319199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523">
              <a:extLst>
                <a:ext uri="{FF2B5EF4-FFF2-40B4-BE49-F238E27FC236}">
                  <a16:creationId xmlns:a16="http://schemas.microsoft.com/office/drawing/2014/main" id="{0C6B589D-BC6A-5622-2B17-2CF4B738E4D5}"/>
                </a:ext>
              </a:extLst>
            </p:cNvPr>
            <p:cNvSpPr/>
            <p:nvPr/>
          </p:nvSpPr>
          <p:spPr>
            <a:xfrm>
              <a:off x="4681632" y="321104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524">
              <a:extLst>
                <a:ext uri="{FF2B5EF4-FFF2-40B4-BE49-F238E27FC236}">
                  <a16:creationId xmlns:a16="http://schemas.microsoft.com/office/drawing/2014/main" id="{450901BF-E73C-5084-E2DA-BB84C3E7F0C5}"/>
                </a:ext>
              </a:extLst>
            </p:cNvPr>
            <p:cNvSpPr/>
            <p:nvPr/>
          </p:nvSpPr>
          <p:spPr>
            <a:xfrm>
              <a:off x="4700682" y="32300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525">
              <a:extLst>
                <a:ext uri="{FF2B5EF4-FFF2-40B4-BE49-F238E27FC236}">
                  <a16:creationId xmlns:a16="http://schemas.microsoft.com/office/drawing/2014/main" id="{147B6E56-AFCA-EB6F-96AB-65632E71C8F2}"/>
                </a:ext>
              </a:extLst>
            </p:cNvPr>
            <p:cNvSpPr/>
            <p:nvPr/>
          </p:nvSpPr>
          <p:spPr>
            <a:xfrm>
              <a:off x="4719732" y="32491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526">
              <a:extLst>
                <a:ext uri="{FF2B5EF4-FFF2-40B4-BE49-F238E27FC236}">
                  <a16:creationId xmlns:a16="http://schemas.microsoft.com/office/drawing/2014/main" id="{ADC4EBD2-8499-4B7A-FDE4-8A7BAD8DFBE0}"/>
                </a:ext>
              </a:extLst>
            </p:cNvPr>
            <p:cNvSpPr/>
            <p:nvPr/>
          </p:nvSpPr>
          <p:spPr>
            <a:xfrm>
              <a:off x="4738782" y="32681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527">
              <a:extLst>
                <a:ext uri="{FF2B5EF4-FFF2-40B4-BE49-F238E27FC236}">
                  <a16:creationId xmlns:a16="http://schemas.microsoft.com/office/drawing/2014/main" id="{79E8D915-5B0E-9201-C932-842FAC5C4C70}"/>
                </a:ext>
              </a:extLst>
            </p:cNvPr>
            <p:cNvSpPr/>
            <p:nvPr/>
          </p:nvSpPr>
          <p:spPr>
            <a:xfrm>
              <a:off x="4776882" y="32872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528">
              <a:extLst>
                <a:ext uri="{FF2B5EF4-FFF2-40B4-BE49-F238E27FC236}">
                  <a16:creationId xmlns:a16="http://schemas.microsoft.com/office/drawing/2014/main" id="{C964DFBE-F8FA-EFC3-2317-4627793D29FD}"/>
                </a:ext>
              </a:extLst>
            </p:cNvPr>
            <p:cNvSpPr/>
            <p:nvPr/>
          </p:nvSpPr>
          <p:spPr>
            <a:xfrm>
              <a:off x="4853082" y="33062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529">
              <a:extLst>
                <a:ext uri="{FF2B5EF4-FFF2-40B4-BE49-F238E27FC236}">
                  <a16:creationId xmlns:a16="http://schemas.microsoft.com/office/drawing/2014/main" id="{A40B4303-1877-8438-AC78-8D3C15F16C57}"/>
                </a:ext>
              </a:extLst>
            </p:cNvPr>
            <p:cNvSpPr/>
            <p:nvPr/>
          </p:nvSpPr>
          <p:spPr>
            <a:xfrm>
              <a:off x="4910232" y="33634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530">
              <a:extLst>
                <a:ext uri="{FF2B5EF4-FFF2-40B4-BE49-F238E27FC236}">
                  <a16:creationId xmlns:a16="http://schemas.microsoft.com/office/drawing/2014/main" id="{F474FF58-146B-E42A-629F-B173E2C3478A}"/>
                </a:ext>
              </a:extLst>
            </p:cNvPr>
            <p:cNvSpPr/>
            <p:nvPr/>
          </p:nvSpPr>
          <p:spPr>
            <a:xfrm>
              <a:off x="4948332" y="34015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531">
              <a:extLst>
                <a:ext uri="{FF2B5EF4-FFF2-40B4-BE49-F238E27FC236}">
                  <a16:creationId xmlns:a16="http://schemas.microsoft.com/office/drawing/2014/main" id="{5D01CC45-3BC3-823F-4FEE-B4C981310F4B}"/>
                </a:ext>
              </a:extLst>
            </p:cNvPr>
            <p:cNvSpPr/>
            <p:nvPr/>
          </p:nvSpPr>
          <p:spPr>
            <a:xfrm>
              <a:off x="5005482" y="34396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532">
              <a:extLst>
                <a:ext uri="{FF2B5EF4-FFF2-40B4-BE49-F238E27FC236}">
                  <a16:creationId xmlns:a16="http://schemas.microsoft.com/office/drawing/2014/main" id="{0436B1BD-1738-DED8-E1B3-F6C23CD58891}"/>
                </a:ext>
              </a:extLst>
            </p:cNvPr>
            <p:cNvSpPr/>
            <p:nvPr/>
          </p:nvSpPr>
          <p:spPr>
            <a:xfrm>
              <a:off x="5043582" y="34777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533">
              <a:extLst>
                <a:ext uri="{FF2B5EF4-FFF2-40B4-BE49-F238E27FC236}">
                  <a16:creationId xmlns:a16="http://schemas.microsoft.com/office/drawing/2014/main" id="{D52270BB-1DAD-1405-F282-B9340E487A2F}"/>
                </a:ext>
              </a:extLst>
            </p:cNvPr>
            <p:cNvSpPr/>
            <p:nvPr/>
          </p:nvSpPr>
          <p:spPr>
            <a:xfrm>
              <a:off x="5081682" y="3534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534">
              <a:extLst>
                <a:ext uri="{FF2B5EF4-FFF2-40B4-BE49-F238E27FC236}">
                  <a16:creationId xmlns:a16="http://schemas.microsoft.com/office/drawing/2014/main" id="{5D4BEEB7-7B36-3772-99A0-F16712E32FCE}"/>
                </a:ext>
              </a:extLst>
            </p:cNvPr>
            <p:cNvSpPr/>
            <p:nvPr/>
          </p:nvSpPr>
          <p:spPr>
            <a:xfrm>
              <a:off x="5119782" y="35729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535">
              <a:extLst>
                <a:ext uri="{FF2B5EF4-FFF2-40B4-BE49-F238E27FC236}">
                  <a16:creationId xmlns:a16="http://schemas.microsoft.com/office/drawing/2014/main" id="{E86203D7-A5EB-7710-4E28-2689F876B3C8}"/>
                </a:ext>
              </a:extLst>
            </p:cNvPr>
            <p:cNvSpPr/>
            <p:nvPr/>
          </p:nvSpPr>
          <p:spPr>
            <a:xfrm>
              <a:off x="5310292" y="37253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536">
              <a:extLst>
                <a:ext uri="{FF2B5EF4-FFF2-40B4-BE49-F238E27FC236}">
                  <a16:creationId xmlns:a16="http://schemas.microsoft.com/office/drawing/2014/main" id="{2E24D537-15EE-CE20-922A-19B1390B8FC1}"/>
                </a:ext>
              </a:extLst>
            </p:cNvPr>
            <p:cNvSpPr/>
            <p:nvPr/>
          </p:nvSpPr>
          <p:spPr>
            <a:xfrm>
              <a:off x="5348392" y="37253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537">
              <a:extLst>
                <a:ext uri="{FF2B5EF4-FFF2-40B4-BE49-F238E27FC236}">
                  <a16:creationId xmlns:a16="http://schemas.microsoft.com/office/drawing/2014/main" id="{69E306E6-67D6-FC01-607A-173B49D92B7C}"/>
                </a:ext>
              </a:extLst>
            </p:cNvPr>
            <p:cNvSpPr/>
            <p:nvPr/>
          </p:nvSpPr>
          <p:spPr>
            <a:xfrm>
              <a:off x="5634142" y="38206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538">
              <a:extLst>
                <a:ext uri="{FF2B5EF4-FFF2-40B4-BE49-F238E27FC236}">
                  <a16:creationId xmlns:a16="http://schemas.microsoft.com/office/drawing/2014/main" id="{DA83E255-5C40-8D67-F0CB-4C121257BE2E}"/>
                </a:ext>
              </a:extLst>
            </p:cNvPr>
            <p:cNvSpPr/>
            <p:nvPr/>
          </p:nvSpPr>
          <p:spPr>
            <a:xfrm>
              <a:off x="5672242" y="38206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539">
              <a:extLst>
                <a:ext uri="{FF2B5EF4-FFF2-40B4-BE49-F238E27FC236}">
                  <a16:creationId xmlns:a16="http://schemas.microsoft.com/office/drawing/2014/main" id="{C7210549-2DE8-7142-8581-821DE3EE7252}"/>
                </a:ext>
              </a:extLst>
            </p:cNvPr>
            <p:cNvSpPr/>
            <p:nvPr/>
          </p:nvSpPr>
          <p:spPr>
            <a:xfrm>
              <a:off x="5786542" y="3915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540">
              <a:extLst>
                <a:ext uri="{FF2B5EF4-FFF2-40B4-BE49-F238E27FC236}">
                  <a16:creationId xmlns:a16="http://schemas.microsoft.com/office/drawing/2014/main" id="{3308EFD3-2A1E-171D-C80B-55425D3C4CC6}"/>
                </a:ext>
              </a:extLst>
            </p:cNvPr>
            <p:cNvSpPr/>
            <p:nvPr/>
          </p:nvSpPr>
          <p:spPr>
            <a:xfrm>
              <a:off x="5843692" y="3915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541">
              <a:extLst>
                <a:ext uri="{FF2B5EF4-FFF2-40B4-BE49-F238E27FC236}">
                  <a16:creationId xmlns:a16="http://schemas.microsoft.com/office/drawing/2014/main" id="{8A7FFC02-C4D4-1352-C1B5-B30388C3D210}"/>
                </a:ext>
              </a:extLst>
            </p:cNvPr>
            <p:cNvSpPr/>
            <p:nvPr/>
          </p:nvSpPr>
          <p:spPr>
            <a:xfrm>
              <a:off x="5900842" y="39539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542">
              <a:extLst>
                <a:ext uri="{FF2B5EF4-FFF2-40B4-BE49-F238E27FC236}">
                  <a16:creationId xmlns:a16="http://schemas.microsoft.com/office/drawing/2014/main" id="{619C92AE-BB62-2104-1D4B-EAFAE4BF16C2}"/>
                </a:ext>
              </a:extLst>
            </p:cNvPr>
            <p:cNvSpPr/>
            <p:nvPr/>
          </p:nvSpPr>
          <p:spPr>
            <a:xfrm>
              <a:off x="6053242" y="40111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543">
              <a:extLst>
                <a:ext uri="{FF2B5EF4-FFF2-40B4-BE49-F238E27FC236}">
                  <a16:creationId xmlns:a16="http://schemas.microsoft.com/office/drawing/2014/main" id="{7B74BE41-6513-B184-EEFA-F022545F9D4D}"/>
                </a:ext>
              </a:extLst>
            </p:cNvPr>
            <p:cNvSpPr/>
            <p:nvPr/>
          </p:nvSpPr>
          <p:spPr>
            <a:xfrm>
              <a:off x="6110392" y="40873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544">
              <a:extLst>
                <a:ext uri="{FF2B5EF4-FFF2-40B4-BE49-F238E27FC236}">
                  <a16:creationId xmlns:a16="http://schemas.microsoft.com/office/drawing/2014/main" id="{BB62B7BC-9D76-8134-EFAD-BDC6FC0DF8E0}"/>
                </a:ext>
              </a:extLst>
            </p:cNvPr>
            <p:cNvSpPr/>
            <p:nvPr/>
          </p:nvSpPr>
          <p:spPr>
            <a:xfrm>
              <a:off x="6205642" y="41444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545">
              <a:extLst>
                <a:ext uri="{FF2B5EF4-FFF2-40B4-BE49-F238E27FC236}">
                  <a16:creationId xmlns:a16="http://schemas.microsoft.com/office/drawing/2014/main" id="{9DBDEB86-FFFC-4DF8-CED2-8DCDE0923657}"/>
                </a:ext>
              </a:extLst>
            </p:cNvPr>
            <p:cNvSpPr/>
            <p:nvPr/>
          </p:nvSpPr>
          <p:spPr>
            <a:xfrm>
              <a:off x="6281842" y="41444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546">
              <a:extLst>
                <a:ext uri="{FF2B5EF4-FFF2-40B4-BE49-F238E27FC236}">
                  <a16:creationId xmlns:a16="http://schemas.microsoft.com/office/drawing/2014/main" id="{7EBC0E54-AC9C-C009-DD9E-70A03895B7C2}"/>
                </a:ext>
              </a:extLst>
            </p:cNvPr>
            <p:cNvSpPr/>
            <p:nvPr/>
          </p:nvSpPr>
          <p:spPr>
            <a:xfrm>
              <a:off x="6548542" y="42397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547">
              <a:extLst>
                <a:ext uri="{FF2B5EF4-FFF2-40B4-BE49-F238E27FC236}">
                  <a16:creationId xmlns:a16="http://schemas.microsoft.com/office/drawing/2014/main" id="{4440470A-7949-1150-8A8D-D3F52799520A}"/>
                </a:ext>
              </a:extLst>
            </p:cNvPr>
            <p:cNvSpPr/>
            <p:nvPr/>
          </p:nvSpPr>
          <p:spPr>
            <a:xfrm>
              <a:off x="6624742" y="42397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548">
              <a:extLst>
                <a:ext uri="{FF2B5EF4-FFF2-40B4-BE49-F238E27FC236}">
                  <a16:creationId xmlns:a16="http://schemas.microsoft.com/office/drawing/2014/main" id="{EDEC3E20-52E2-5337-9BBD-03836EBB466A}"/>
                </a:ext>
              </a:extLst>
            </p:cNvPr>
            <p:cNvSpPr/>
            <p:nvPr/>
          </p:nvSpPr>
          <p:spPr>
            <a:xfrm>
              <a:off x="668190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549">
              <a:extLst>
                <a:ext uri="{FF2B5EF4-FFF2-40B4-BE49-F238E27FC236}">
                  <a16:creationId xmlns:a16="http://schemas.microsoft.com/office/drawing/2014/main" id="{5F4F0988-BF36-34BA-C8D7-F1219B0A6510}"/>
                </a:ext>
              </a:extLst>
            </p:cNvPr>
            <p:cNvSpPr/>
            <p:nvPr/>
          </p:nvSpPr>
          <p:spPr>
            <a:xfrm>
              <a:off x="673905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550">
              <a:extLst>
                <a:ext uri="{FF2B5EF4-FFF2-40B4-BE49-F238E27FC236}">
                  <a16:creationId xmlns:a16="http://schemas.microsoft.com/office/drawing/2014/main" id="{A6DF154F-BC3F-DDFE-C824-BED3220610DA}"/>
                </a:ext>
              </a:extLst>
            </p:cNvPr>
            <p:cNvSpPr/>
            <p:nvPr/>
          </p:nvSpPr>
          <p:spPr>
            <a:xfrm>
              <a:off x="683430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551">
              <a:extLst>
                <a:ext uri="{FF2B5EF4-FFF2-40B4-BE49-F238E27FC236}">
                  <a16:creationId xmlns:a16="http://schemas.microsoft.com/office/drawing/2014/main" id="{D155B846-A9E6-CF96-8339-BF0885B33A3D}"/>
                </a:ext>
              </a:extLst>
            </p:cNvPr>
            <p:cNvSpPr/>
            <p:nvPr/>
          </p:nvSpPr>
          <p:spPr>
            <a:xfrm>
              <a:off x="687240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552">
              <a:extLst>
                <a:ext uri="{FF2B5EF4-FFF2-40B4-BE49-F238E27FC236}">
                  <a16:creationId xmlns:a16="http://schemas.microsoft.com/office/drawing/2014/main" id="{B54E3420-719D-CFAA-2448-9F6747327587}"/>
                </a:ext>
              </a:extLst>
            </p:cNvPr>
            <p:cNvSpPr/>
            <p:nvPr/>
          </p:nvSpPr>
          <p:spPr>
            <a:xfrm>
              <a:off x="691050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553">
              <a:extLst>
                <a:ext uri="{FF2B5EF4-FFF2-40B4-BE49-F238E27FC236}">
                  <a16:creationId xmlns:a16="http://schemas.microsoft.com/office/drawing/2014/main" id="{B5697C2F-1F44-B168-F846-DEB24E1AC351}"/>
                </a:ext>
              </a:extLst>
            </p:cNvPr>
            <p:cNvSpPr/>
            <p:nvPr/>
          </p:nvSpPr>
          <p:spPr>
            <a:xfrm>
              <a:off x="712005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554">
              <a:extLst>
                <a:ext uri="{FF2B5EF4-FFF2-40B4-BE49-F238E27FC236}">
                  <a16:creationId xmlns:a16="http://schemas.microsoft.com/office/drawing/2014/main" id="{1341377F-6C1F-A77B-A327-FA82BB2ABFF8}"/>
                </a:ext>
              </a:extLst>
            </p:cNvPr>
            <p:cNvSpPr/>
            <p:nvPr/>
          </p:nvSpPr>
          <p:spPr>
            <a:xfrm>
              <a:off x="7386751" y="44111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555">
              <a:extLst>
                <a:ext uri="{FF2B5EF4-FFF2-40B4-BE49-F238E27FC236}">
                  <a16:creationId xmlns:a16="http://schemas.microsoft.com/office/drawing/2014/main" id="{35007379-620B-D936-A192-666182EB322D}"/>
                </a:ext>
              </a:extLst>
            </p:cNvPr>
            <p:cNvSpPr/>
            <p:nvPr/>
          </p:nvSpPr>
          <p:spPr>
            <a:xfrm>
              <a:off x="7920152" y="44111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556">
              <a:extLst>
                <a:ext uri="{FF2B5EF4-FFF2-40B4-BE49-F238E27FC236}">
                  <a16:creationId xmlns:a16="http://schemas.microsoft.com/office/drawing/2014/main" id="{96734AEF-9E4A-AE4B-7A80-CF97F294AF5F}"/>
                </a:ext>
              </a:extLst>
            </p:cNvPr>
            <p:cNvSpPr/>
            <p:nvPr/>
          </p:nvSpPr>
          <p:spPr>
            <a:xfrm>
              <a:off x="7958252" y="44111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5" name="Group 294">
            <a:extLst>
              <a:ext uri="{FF2B5EF4-FFF2-40B4-BE49-F238E27FC236}">
                <a16:creationId xmlns:a16="http://schemas.microsoft.com/office/drawing/2014/main" id="{CF2DD8CD-FE74-D169-CC50-31FDD7196A10}"/>
              </a:ext>
            </a:extLst>
          </p:cNvPr>
          <p:cNvGrpSpPr/>
          <p:nvPr/>
        </p:nvGrpSpPr>
        <p:grpSpPr>
          <a:xfrm>
            <a:off x="6933447" y="2396791"/>
            <a:ext cx="4946567" cy="2327636"/>
            <a:chOff x="2976562" y="1957387"/>
            <a:chExt cx="6235236" cy="2947520"/>
          </a:xfrm>
        </p:grpSpPr>
        <p:sp>
          <p:nvSpPr>
            <p:cNvPr id="296" name="Freeform: Shape 561">
              <a:extLst>
                <a:ext uri="{FF2B5EF4-FFF2-40B4-BE49-F238E27FC236}">
                  <a16:creationId xmlns:a16="http://schemas.microsoft.com/office/drawing/2014/main" id="{7303AF39-104C-E112-F249-9A33EF2053DB}"/>
                </a:ext>
              </a:extLst>
            </p:cNvPr>
            <p:cNvSpPr/>
            <p:nvPr/>
          </p:nvSpPr>
          <p:spPr>
            <a:xfrm>
              <a:off x="2976562" y="1997658"/>
              <a:ext cx="6235236" cy="2857500"/>
            </a:xfrm>
            <a:custGeom>
              <a:avLst/>
              <a:gdLst>
                <a:gd name="connsiteX0" fmla="*/ 6235237 w 6235236"/>
                <a:gd name="connsiteY0" fmla="*/ 2857501 h 2857500"/>
                <a:gd name="connsiteX1" fmla="*/ 4043343 w 6235236"/>
                <a:gd name="connsiteY1" fmla="*/ 2857501 h 2857500"/>
                <a:gd name="connsiteX2" fmla="*/ 4043343 w 6235236"/>
                <a:gd name="connsiteY2" fmla="*/ 2784815 h 2857500"/>
                <a:gd name="connsiteX3" fmla="*/ 3978316 w 6235236"/>
                <a:gd name="connsiteY3" fmla="*/ 2784815 h 2857500"/>
                <a:gd name="connsiteX4" fmla="*/ 3978316 w 6235236"/>
                <a:gd name="connsiteY4" fmla="*/ 2704491 h 2857500"/>
                <a:gd name="connsiteX5" fmla="*/ 3412169 w 6235236"/>
                <a:gd name="connsiteY5" fmla="*/ 2704491 h 2857500"/>
                <a:gd name="connsiteX6" fmla="*/ 3412169 w 6235236"/>
                <a:gd name="connsiteY6" fmla="*/ 2677707 h 2857500"/>
                <a:gd name="connsiteX7" fmla="*/ 3350962 w 6235236"/>
                <a:gd name="connsiteY7" fmla="*/ 2677707 h 2857500"/>
                <a:gd name="connsiteX8" fmla="*/ 3350962 w 6235236"/>
                <a:gd name="connsiteY8" fmla="*/ 2631806 h 2857500"/>
                <a:gd name="connsiteX9" fmla="*/ 3201781 w 6235236"/>
                <a:gd name="connsiteY9" fmla="*/ 2631806 h 2857500"/>
                <a:gd name="connsiteX10" fmla="*/ 3201781 w 6235236"/>
                <a:gd name="connsiteY10" fmla="*/ 2608860 h 2857500"/>
                <a:gd name="connsiteX11" fmla="*/ 3052591 w 6235236"/>
                <a:gd name="connsiteY11" fmla="*/ 2608860 h 2857500"/>
                <a:gd name="connsiteX12" fmla="*/ 3052591 w 6235236"/>
                <a:gd name="connsiteY12" fmla="*/ 2570598 h 2857500"/>
                <a:gd name="connsiteX13" fmla="*/ 3010510 w 6235236"/>
                <a:gd name="connsiteY13" fmla="*/ 2570598 h 2857500"/>
                <a:gd name="connsiteX14" fmla="*/ 3010510 w 6235236"/>
                <a:gd name="connsiteY14" fmla="*/ 2547653 h 2857500"/>
                <a:gd name="connsiteX15" fmla="*/ 2949312 w 6235236"/>
                <a:gd name="connsiteY15" fmla="*/ 2547653 h 2857500"/>
                <a:gd name="connsiteX16" fmla="*/ 2949312 w 6235236"/>
                <a:gd name="connsiteY16" fmla="*/ 2517049 h 2857500"/>
                <a:gd name="connsiteX17" fmla="*/ 2872797 w 6235236"/>
                <a:gd name="connsiteY17" fmla="*/ 2517049 h 2857500"/>
                <a:gd name="connsiteX18" fmla="*/ 2872797 w 6235236"/>
                <a:gd name="connsiteY18" fmla="*/ 2490274 h 2857500"/>
                <a:gd name="connsiteX19" fmla="*/ 2788644 w 6235236"/>
                <a:gd name="connsiteY19" fmla="*/ 2490274 h 2857500"/>
                <a:gd name="connsiteX20" fmla="*/ 2788644 w 6235236"/>
                <a:gd name="connsiteY20" fmla="*/ 2459670 h 2857500"/>
                <a:gd name="connsiteX21" fmla="*/ 2658580 w 6235236"/>
                <a:gd name="connsiteY21" fmla="*/ 2459670 h 2857500"/>
                <a:gd name="connsiteX22" fmla="*/ 2658580 w 6235236"/>
                <a:gd name="connsiteY22" fmla="*/ 2379336 h 2857500"/>
                <a:gd name="connsiteX23" fmla="*/ 2574427 w 6235236"/>
                <a:gd name="connsiteY23" fmla="*/ 2379336 h 2857500"/>
                <a:gd name="connsiteX24" fmla="*/ 2574427 w 6235236"/>
                <a:gd name="connsiteY24" fmla="*/ 2337255 h 2857500"/>
                <a:gd name="connsiteX25" fmla="*/ 2467318 w 6235236"/>
                <a:gd name="connsiteY25" fmla="*/ 2337255 h 2857500"/>
                <a:gd name="connsiteX26" fmla="*/ 2467318 w 6235236"/>
                <a:gd name="connsiteY26" fmla="*/ 2295183 h 2857500"/>
                <a:gd name="connsiteX27" fmla="*/ 2398462 w 6235236"/>
                <a:gd name="connsiteY27" fmla="*/ 2295183 h 2857500"/>
                <a:gd name="connsiteX28" fmla="*/ 2398462 w 6235236"/>
                <a:gd name="connsiteY28" fmla="*/ 2222498 h 2857500"/>
                <a:gd name="connsiteX29" fmla="*/ 2344912 w 6235236"/>
                <a:gd name="connsiteY29" fmla="*/ 2222498 h 2857500"/>
                <a:gd name="connsiteX30" fmla="*/ 2344912 w 6235236"/>
                <a:gd name="connsiteY30" fmla="*/ 2180426 h 2857500"/>
                <a:gd name="connsiteX31" fmla="*/ 2318128 w 6235236"/>
                <a:gd name="connsiteY31" fmla="*/ 2180426 h 2857500"/>
                <a:gd name="connsiteX32" fmla="*/ 2318128 w 6235236"/>
                <a:gd name="connsiteY32" fmla="*/ 2142173 h 2857500"/>
                <a:gd name="connsiteX33" fmla="*/ 2222497 w 6235236"/>
                <a:gd name="connsiteY33" fmla="*/ 2142173 h 2857500"/>
                <a:gd name="connsiteX34" fmla="*/ 2222497 w 6235236"/>
                <a:gd name="connsiteY34" fmla="*/ 2096263 h 2857500"/>
                <a:gd name="connsiteX35" fmla="*/ 2180425 w 6235236"/>
                <a:gd name="connsiteY35" fmla="*/ 2096263 h 2857500"/>
                <a:gd name="connsiteX36" fmla="*/ 2180425 w 6235236"/>
                <a:gd name="connsiteY36" fmla="*/ 2061839 h 2857500"/>
                <a:gd name="connsiteX37" fmla="*/ 2115388 w 6235236"/>
                <a:gd name="connsiteY37" fmla="*/ 2061839 h 2857500"/>
                <a:gd name="connsiteX38" fmla="*/ 2115388 w 6235236"/>
                <a:gd name="connsiteY38" fmla="*/ 2015938 h 2857500"/>
                <a:gd name="connsiteX39" fmla="*/ 1905000 w 6235236"/>
                <a:gd name="connsiteY39" fmla="*/ 2015938 h 2857500"/>
                <a:gd name="connsiteX40" fmla="*/ 1905000 w 6235236"/>
                <a:gd name="connsiteY40" fmla="*/ 1985335 h 2857500"/>
                <a:gd name="connsiteX41" fmla="*/ 1878225 w 6235236"/>
                <a:gd name="connsiteY41" fmla="*/ 1985335 h 2857500"/>
                <a:gd name="connsiteX42" fmla="*/ 1878225 w 6235236"/>
                <a:gd name="connsiteY42" fmla="*/ 1973857 h 2857500"/>
                <a:gd name="connsiteX43" fmla="*/ 1774936 w 6235236"/>
                <a:gd name="connsiteY43" fmla="*/ 1973857 h 2857500"/>
                <a:gd name="connsiteX44" fmla="*/ 1774936 w 6235236"/>
                <a:gd name="connsiteY44" fmla="*/ 1935604 h 2857500"/>
                <a:gd name="connsiteX45" fmla="*/ 1686954 w 6235236"/>
                <a:gd name="connsiteY45" fmla="*/ 1935604 h 2857500"/>
                <a:gd name="connsiteX46" fmla="*/ 1686954 w 6235236"/>
                <a:gd name="connsiteY46" fmla="*/ 1847622 h 2857500"/>
                <a:gd name="connsiteX47" fmla="*/ 1606629 w 6235236"/>
                <a:gd name="connsiteY47" fmla="*/ 1847622 h 2857500"/>
                <a:gd name="connsiteX48" fmla="*/ 1606629 w 6235236"/>
                <a:gd name="connsiteY48" fmla="*/ 1805541 h 2857500"/>
                <a:gd name="connsiteX49" fmla="*/ 1556899 w 6235236"/>
                <a:gd name="connsiteY49" fmla="*/ 1805541 h 2857500"/>
                <a:gd name="connsiteX50" fmla="*/ 1556899 w 6235236"/>
                <a:gd name="connsiteY50" fmla="*/ 1771117 h 2857500"/>
                <a:gd name="connsiteX51" fmla="*/ 1530125 w 6235236"/>
                <a:gd name="connsiteY51" fmla="*/ 1771117 h 2857500"/>
                <a:gd name="connsiteX52" fmla="*/ 1530125 w 6235236"/>
                <a:gd name="connsiteY52" fmla="*/ 1729036 h 2857500"/>
                <a:gd name="connsiteX53" fmla="*/ 1438313 w 6235236"/>
                <a:gd name="connsiteY53" fmla="*/ 1729036 h 2857500"/>
                <a:gd name="connsiteX54" fmla="*/ 1438313 w 6235236"/>
                <a:gd name="connsiteY54" fmla="*/ 1667828 h 2857500"/>
                <a:gd name="connsiteX55" fmla="*/ 1423016 w 6235236"/>
                <a:gd name="connsiteY55" fmla="*/ 1667828 h 2857500"/>
                <a:gd name="connsiteX56" fmla="*/ 1423016 w 6235236"/>
                <a:gd name="connsiteY56" fmla="*/ 1598972 h 2857500"/>
                <a:gd name="connsiteX57" fmla="*/ 1312078 w 6235236"/>
                <a:gd name="connsiteY57" fmla="*/ 1598972 h 2857500"/>
                <a:gd name="connsiteX58" fmla="*/ 1312078 w 6235236"/>
                <a:gd name="connsiteY58" fmla="*/ 1556900 h 2857500"/>
                <a:gd name="connsiteX59" fmla="*/ 1277655 w 6235236"/>
                <a:gd name="connsiteY59" fmla="*/ 1556900 h 2857500"/>
                <a:gd name="connsiteX60" fmla="*/ 1277655 w 6235236"/>
                <a:gd name="connsiteY60" fmla="*/ 1468918 h 2857500"/>
                <a:gd name="connsiteX61" fmla="*/ 1212618 w 6235236"/>
                <a:gd name="connsiteY61" fmla="*/ 1468918 h 2857500"/>
                <a:gd name="connsiteX62" fmla="*/ 1212618 w 6235236"/>
                <a:gd name="connsiteY62" fmla="*/ 1445962 h 2857500"/>
                <a:gd name="connsiteX63" fmla="*/ 1174366 w 6235236"/>
                <a:gd name="connsiteY63" fmla="*/ 1445962 h 2857500"/>
                <a:gd name="connsiteX64" fmla="*/ 1174366 w 6235236"/>
                <a:gd name="connsiteY64" fmla="*/ 1365629 h 2857500"/>
                <a:gd name="connsiteX65" fmla="*/ 1151420 w 6235236"/>
                <a:gd name="connsiteY65" fmla="*/ 1365629 h 2857500"/>
                <a:gd name="connsiteX66" fmla="*/ 1151420 w 6235236"/>
                <a:gd name="connsiteY66" fmla="*/ 1285304 h 2857500"/>
                <a:gd name="connsiteX67" fmla="*/ 1086383 w 6235236"/>
                <a:gd name="connsiteY67" fmla="*/ 1285304 h 2857500"/>
                <a:gd name="connsiteX68" fmla="*/ 1086383 w 6235236"/>
                <a:gd name="connsiteY68" fmla="*/ 1220267 h 2857500"/>
                <a:gd name="connsiteX69" fmla="*/ 1040482 w 6235236"/>
                <a:gd name="connsiteY69" fmla="*/ 1220267 h 2857500"/>
                <a:gd name="connsiteX70" fmla="*/ 1040482 w 6235236"/>
                <a:gd name="connsiteY70" fmla="*/ 1155240 h 2857500"/>
                <a:gd name="connsiteX71" fmla="*/ 971626 w 6235236"/>
                <a:gd name="connsiteY71" fmla="*/ 1155240 h 2857500"/>
                <a:gd name="connsiteX72" fmla="*/ 971626 w 6235236"/>
                <a:gd name="connsiteY72" fmla="*/ 1009879 h 2857500"/>
                <a:gd name="connsiteX73" fmla="*/ 944850 w 6235236"/>
                <a:gd name="connsiteY73" fmla="*/ 1009879 h 2857500"/>
                <a:gd name="connsiteX74" fmla="*/ 944850 w 6235236"/>
                <a:gd name="connsiteY74" fmla="*/ 948672 h 2857500"/>
                <a:gd name="connsiteX75" fmla="*/ 895120 w 6235236"/>
                <a:gd name="connsiteY75" fmla="*/ 948672 h 2857500"/>
                <a:gd name="connsiteX76" fmla="*/ 895120 w 6235236"/>
                <a:gd name="connsiteY76" fmla="*/ 895120 h 2857500"/>
                <a:gd name="connsiteX77" fmla="*/ 853042 w 6235236"/>
                <a:gd name="connsiteY77" fmla="*/ 895120 h 2857500"/>
                <a:gd name="connsiteX78" fmla="*/ 853042 w 6235236"/>
                <a:gd name="connsiteY78" fmla="*/ 845392 h 2857500"/>
                <a:gd name="connsiteX79" fmla="*/ 822440 w 6235236"/>
                <a:gd name="connsiteY79" fmla="*/ 845392 h 2857500"/>
                <a:gd name="connsiteX80" fmla="*/ 822440 w 6235236"/>
                <a:gd name="connsiteY80" fmla="*/ 803313 h 2857500"/>
                <a:gd name="connsiteX81" fmla="*/ 776536 w 6235236"/>
                <a:gd name="connsiteY81" fmla="*/ 803313 h 2857500"/>
                <a:gd name="connsiteX82" fmla="*/ 776536 w 6235236"/>
                <a:gd name="connsiteY82" fmla="*/ 696205 h 2857500"/>
                <a:gd name="connsiteX83" fmla="*/ 753585 w 6235236"/>
                <a:gd name="connsiteY83" fmla="*/ 696205 h 2857500"/>
                <a:gd name="connsiteX84" fmla="*/ 753585 w 6235236"/>
                <a:gd name="connsiteY84" fmla="*/ 661778 h 2857500"/>
                <a:gd name="connsiteX85" fmla="*/ 684729 w 6235236"/>
                <a:gd name="connsiteY85" fmla="*/ 661778 h 2857500"/>
                <a:gd name="connsiteX86" fmla="*/ 684729 w 6235236"/>
                <a:gd name="connsiteY86" fmla="*/ 608223 h 2857500"/>
                <a:gd name="connsiteX87" fmla="*/ 619698 w 6235236"/>
                <a:gd name="connsiteY87" fmla="*/ 608223 h 2857500"/>
                <a:gd name="connsiteX88" fmla="*/ 619698 w 6235236"/>
                <a:gd name="connsiteY88" fmla="*/ 547018 h 2857500"/>
                <a:gd name="connsiteX89" fmla="*/ 577621 w 6235236"/>
                <a:gd name="connsiteY89" fmla="*/ 547018 h 2857500"/>
                <a:gd name="connsiteX90" fmla="*/ 577621 w 6235236"/>
                <a:gd name="connsiteY90" fmla="*/ 474337 h 2857500"/>
                <a:gd name="connsiteX91" fmla="*/ 478163 w 6235236"/>
                <a:gd name="connsiteY91" fmla="*/ 474337 h 2857500"/>
                <a:gd name="connsiteX92" fmla="*/ 478163 w 6235236"/>
                <a:gd name="connsiteY92" fmla="*/ 367228 h 2857500"/>
                <a:gd name="connsiteX93" fmla="*/ 459036 w 6235236"/>
                <a:gd name="connsiteY93" fmla="*/ 367228 h 2857500"/>
                <a:gd name="connsiteX94" fmla="*/ 459036 w 6235236"/>
                <a:gd name="connsiteY94" fmla="*/ 298373 h 2857500"/>
                <a:gd name="connsiteX95" fmla="*/ 405482 w 6235236"/>
                <a:gd name="connsiteY95" fmla="*/ 298373 h 2857500"/>
                <a:gd name="connsiteX96" fmla="*/ 405482 w 6235236"/>
                <a:gd name="connsiteY96" fmla="*/ 218042 h 2857500"/>
                <a:gd name="connsiteX97" fmla="*/ 348103 w 6235236"/>
                <a:gd name="connsiteY97" fmla="*/ 218042 h 2857500"/>
                <a:gd name="connsiteX98" fmla="*/ 348103 w 6235236"/>
                <a:gd name="connsiteY98" fmla="*/ 103283 h 2857500"/>
                <a:gd name="connsiteX99" fmla="*/ 309849 w 6235236"/>
                <a:gd name="connsiteY99" fmla="*/ 103283 h 2857500"/>
                <a:gd name="connsiteX100" fmla="*/ 309849 w 6235236"/>
                <a:gd name="connsiteY100" fmla="*/ 53554 h 2857500"/>
                <a:gd name="connsiteX101" fmla="*/ 283073 w 6235236"/>
                <a:gd name="connsiteY101" fmla="*/ 53554 h 2857500"/>
                <a:gd name="connsiteX102" fmla="*/ 283073 w 6235236"/>
                <a:gd name="connsiteY102" fmla="*/ 26777 h 2857500"/>
                <a:gd name="connsiteX103" fmla="*/ 225693 w 6235236"/>
                <a:gd name="connsiteY103" fmla="*/ 26777 h 2857500"/>
                <a:gd name="connsiteX104" fmla="*/ 225693 w 6235236"/>
                <a:gd name="connsiteY104" fmla="*/ 15301 h 2857500"/>
                <a:gd name="connsiteX105" fmla="*/ 168313 w 6235236"/>
                <a:gd name="connsiteY105" fmla="*/ 15301 h 2857500"/>
                <a:gd name="connsiteX106" fmla="*/ 168313 w 6235236"/>
                <a:gd name="connsiteY106" fmla="*/ 0 h 2857500"/>
                <a:gd name="connsiteX107" fmla="*/ 0 w 6235236"/>
                <a:gd name="connsiteY107"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235236" h="2857500">
                  <a:moveTo>
                    <a:pt x="6235237" y="2857501"/>
                  </a:moveTo>
                  <a:lnTo>
                    <a:pt x="4043343" y="2857501"/>
                  </a:lnTo>
                  <a:lnTo>
                    <a:pt x="4043343" y="2784815"/>
                  </a:lnTo>
                  <a:lnTo>
                    <a:pt x="3978316" y="2784815"/>
                  </a:lnTo>
                  <a:lnTo>
                    <a:pt x="3978316" y="2704491"/>
                  </a:lnTo>
                  <a:lnTo>
                    <a:pt x="3412169" y="2704491"/>
                  </a:lnTo>
                  <a:lnTo>
                    <a:pt x="3412169" y="2677707"/>
                  </a:lnTo>
                  <a:lnTo>
                    <a:pt x="3350962" y="2677707"/>
                  </a:lnTo>
                  <a:lnTo>
                    <a:pt x="3350962" y="2631806"/>
                  </a:lnTo>
                  <a:lnTo>
                    <a:pt x="3201781" y="2631806"/>
                  </a:lnTo>
                  <a:lnTo>
                    <a:pt x="3201781" y="2608860"/>
                  </a:lnTo>
                  <a:lnTo>
                    <a:pt x="3052591" y="2608860"/>
                  </a:lnTo>
                  <a:lnTo>
                    <a:pt x="3052591" y="2570598"/>
                  </a:lnTo>
                  <a:lnTo>
                    <a:pt x="3010510" y="2570598"/>
                  </a:lnTo>
                  <a:lnTo>
                    <a:pt x="3010510" y="2547653"/>
                  </a:lnTo>
                  <a:lnTo>
                    <a:pt x="2949312" y="2547653"/>
                  </a:lnTo>
                  <a:lnTo>
                    <a:pt x="2949312" y="2517049"/>
                  </a:lnTo>
                  <a:lnTo>
                    <a:pt x="2872797" y="2517049"/>
                  </a:lnTo>
                  <a:lnTo>
                    <a:pt x="2872797" y="2490274"/>
                  </a:lnTo>
                  <a:lnTo>
                    <a:pt x="2788644" y="2490274"/>
                  </a:lnTo>
                  <a:lnTo>
                    <a:pt x="2788644" y="2459670"/>
                  </a:lnTo>
                  <a:lnTo>
                    <a:pt x="2658580" y="2459670"/>
                  </a:lnTo>
                  <a:lnTo>
                    <a:pt x="2658580" y="2379336"/>
                  </a:lnTo>
                  <a:lnTo>
                    <a:pt x="2574427" y="2379336"/>
                  </a:lnTo>
                  <a:lnTo>
                    <a:pt x="2574427" y="2337255"/>
                  </a:lnTo>
                  <a:lnTo>
                    <a:pt x="2467318" y="2337255"/>
                  </a:lnTo>
                  <a:lnTo>
                    <a:pt x="2467318" y="2295183"/>
                  </a:lnTo>
                  <a:lnTo>
                    <a:pt x="2398462" y="2295183"/>
                  </a:lnTo>
                  <a:lnTo>
                    <a:pt x="2398462" y="2222498"/>
                  </a:lnTo>
                  <a:lnTo>
                    <a:pt x="2344912" y="2222498"/>
                  </a:lnTo>
                  <a:lnTo>
                    <a:pt x="2344912" y="2180426"/>
                  </a:lnTo>
                  <a:lnTo>
                    <a:pt x="2318128" y="2180426"/>
                  </a:lnTo>
                  <a:lnTo>
                    <a:pt x="2318128" y="2142173"/>
                  </a:lnTo>
                  <a:lnTo>
                    <a:pt x="2222497" y="2142173"/>
                  </a:lnTo>
                  <a:lnTo>
                    <a:pt x="2222497" y="2096263"/>
                  </a:lnTo>
                  <a:lnTo>
                    <a:pt x="2180425" y="2096263"/>
                  </a:lnTo>
                  <a:lnTo>
                    <a:pt x="2180425" y="2061839"/>
                  </a:lnTo>
                  <a:lnTo>
                    <a:pt x="2115388" y="2061839"/>
                  </a:lnTo>
                  <a:lnTo>
                    <a:pt x="2115388" y="2015938"/>
                  </a:lnTo>
                  <a:lnTo>
                    <a:pt x="1905000" y="2015938"/>
                  </a:lnTo>
                  <a:lnTo>
                    <a:pt x="1905000" y="1985335"/>
                  </a:lnTo>
                  <a:lnTo>
                    <a:pt x="1878225" y="1985335"/>
                  </a:lnTo>
                  <a:lnTo>
                    <a:pt x="1878225" y="1973857"/>
                  </a:lnTo>
                  <a:lnTo>
                    <a:pt x="1774936" y="1973857"/>
                  </a:lnTo>
                  <a:lnTo>
                    <a:pt x="1774936" y="1935604"/>
                  </a:lnTo>
                  <a:lnTo>
                    <a:pt x="1686954" y="1935604"/>
                  </a:lnTo>
                  <a:lnTo>
                    <a:pt x="1686954" y="1847622"/>
                  </a:lnTo>
                  <a:lnTo>
                    <a:pt x="1606629" y="1847622"/>
                  </a:lnTo>
                  <a:lnTo>
                    <a:pt x="1606629" y="1805541"/>
                  </a:lnTo>
                  <a:lnTo>
                    <a:pt x="1556899" y="1805541"/>
                  </a:lnTo>
                  <a:lnTo>
                    <a:pt x="1556899" y="1771117"/>
                  </a:lnTo>
                  <a:lnTo>
                    <a:pt x="1530125" y="1771117"/>
                  </a:lnTo>
                  <a:lnTo>
                    <a:pt x="1530125" y="1729036"/>
                  </a:lnTo>
                  <a:lnTo>
                    <a:pt x="1438313" y="1729036"/>
                  </a:lnTo>
                  <a:lnTo>
                    <a:pt x="1438313" y="1667828"/>
                  </a:lnTo>
                  <a:lnTo>
                    <a:pt x="1423016" y="1667828"/>
                  </a:lnTo>
                  <a:lnTo>
                    <a:pt x="1423016" y="1598972"/>
                  </a:lnTo>
                  <a:lnTo>
                    <a:pt x="1312078" y="1598972"/>
                  </a:lnTo>
                  <a:lnTo>
                    <a:pt x="1312078" y="1556900"/>
                  </a:lnTo>
                  <a:lnTo>
                    <a:pt x="1277655" y="1556900"/>
                  </a:lnTo>
                  <a:lnTo>
                    <a:pt x="1277655" y="1468918"/>
                  </a:lnTo>
                  <a:lnTo>
                    <a:pt x="1212618" y="1468918"/>
                  </a:lnTo>
                  <a:lnTo>
                    <a:pt x="1212618" y="1445962"/>
                  </a:lnTo>
                  <a:lnTo>
                    <a:pt x="1174366" y="1445962"/>
                  </a:lnTo>
                  <a:lnTo>
                    <a:pt x="1174366" y="1365629"/>
                  </a:lnTo>
                  <a:lnTo>
                    <a:pt x="1151420" y="1365629"/>
                  </a:lnTo>
                  <a:lnTo>
                    <a:pt x="1151420" y="1285304"/>
                  </a:lnTo>
                  <a:lnTo>
                    <a:pt x="1086383" y="1285304"/>
                  </a:lnTo>
                  <a:lnTo>
                    <a:pt x="1086383" y="1220267"/>
                  </a:lnTo>
                  <a:lnTo>
                    <a:pt x="1040482" y="1220267"/>
                  </a:lnTo>
                  <a:lnTo>
                    <a:pt x="1040482" y="1155240"/>
                  </a:lnTo>
                  <a:lnTo>
                    <a:pt x="971626" y="1155240"/>
                  </a:lnTo>
                  <a:lnTo>
                    <a:pt x="971626" y="1009879"/>
                  </a:lnTo>
                  <a:lnTo>
                    <a:pt x="944850" y="1009879"/>
                  </a:lnTo>
                  <a:lnTo>
                    <a:pt x="944850" y="948672"/>
                  </a:lnTo>
                  <a:lnTo>
                    <a:pt x="895120" y="948672"/>
                  </a:lnTo>
                  <a:lnTo>
                    <a:pt x="895120" y="895120"/>
                  </a:lnTo>
                  <a:lnTo>
                    <a:pt x="853042" y="895120"/>
                  </a:lnTo>
                  <a:lnTo>
                    <a:pt x="853042" y="845392"/>
                  </a:lnTo>
                  <a:lnTo>
                    <a:pt x="822440" y="845392"/>
                  </a:lnTo>
                  <a:lnTo>
                    <a:pt x="822440" y="803313"/>
                  </a:lnTo>
                  <a:lnTo>
                    <a:pt x="776536" y="803313"/>
                  </a:lnTo>
                  <a:lnTo>
                    <a:pt x="776536" y="696205"/>
                  </a:lnTo>
                  <a:lnTo>
                    <a:pt x="753585" y="696205"/>
                  </a:lnTo>
                  <a:lnTo>
                    <a:pt x="753585" y="661778"/>
                  </a:lnTo>
                  <a:lnTo>
                    <a:pt x="684729" y="661778"/>
                  </a:lnTo>
                  <a:lnTo>
                    <a:pt x="684729" y="608223"/>
                  </a:lnTo>
                  <a:lnTo>
                    <a:pt x="619698" y="608223"/>
                  </a:lnTo>
                  <a:lnTo>
                    <a:pt x="619698" y="547018"/>
                  </a:lnTo>
                  <a:lnTo>
                    <a:pt x="577621" y="547018"/>
                  </a:lnTo>
                  <a:lnTo>
                    <a:pt x="577621" y="474337"/>
                  </a:lnTo>
                  <a:lnTo>
                    <a:pt x="478163" y="474337"/>
                  </a:lnTo>
                  <a:lnTo>
                    <a:pt x="478163" y="367228"/>
                  </a:lnTo>
                  <a:lnTo>
                    <a:pt x="459036" y="367228"/>
                  </a:lnTo>
                  <a:lnTo>
                    <a:pt x="459036" y="298373"/>
                  </a:lnTo>
                  <a:lnTo>
                    <a:pt x="405482" y="298373"/>
                  </a:lnTo>
                  <a:lnTo>
                    <a:pt x="405482" y="218042"/>
                  </a:lnTo>
                  <a:lnTo>
                    <a:pt x="348103" y="218042"/>
                  </a:lnTo>
                  <a:lnTo>
                    <a:pt x="348103" y="103283"/>
                  </a:lnTo>
                  <a:lnTo>
                    <a:pt x="309849" y="103283"/>
                  </a:lnTo>
                  <a:lnTo>
                    <a:pt x="309849" y="53554"/>
                  </a:lnTo>
                  <a:lnTo>
                    <a:pt x="283073" y="53554"/>
                  </a:lnTo>
                  <a:lnTo>
                    <a:pt x="283073" y="26777"/>
                  </a:lnTo>
                  <a:lnTo>
                    <a:pt x="225693" y="26777"/>
                  </a:lnTo>
                  <a:lnTo>
                    <a:pt x="225693" y="15301"/>
                  </a:lnTo>
                  <a:lnTo>
                    <a:pt x="168313" y="15301"/>
                  </a:lnTo>
                  <a:lnTo>
                    <a:pt x="168313"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562">
              <a:extLst>
                <a:ext uri="{FF2B5EF4-FFF2-40B4-BE49-F238E27FC236}">
                  <a16:creationId xmlns:a16="http://schemas.microsoft.com/office/drawing/2014/main" id="{FD4D96AD-0C74-3CDF-7750-740898B018F2}"/>
                </a:ext>
              </a:extLst>
            </p:cNvPr>
            <p:cNvSpPr/>
            <p:nvPr/>
          </p:nvSpPr>
          <p:spPr>
            <a:xfrm>
              <a:off x="3090249" y="19573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563">
              <a:extLst>
                <a:ext uri="{FF2B5EF4-FFF2-40B4-BE49-F238E27FC236}">
                  <a16:creationId xmlns:a16="http://schemas.microsoft.com/office/drawing/2014/main" id="{4A93DE7B-74FE-D3BF-EF01-ECAFD319695A}"/>
                </a:ext>
              </a:extLst>
            </p:cNvPr>
            <p:cNvSpPr/>
            <p:nvPr/>
          </p:nvSpPr>
          <p:spPr>
            <a:xfrm>
              <a:off x="4347552" y="3557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564">
              <a:extLst>
                <a:ext uri="{FF2B5EF4-FFF2-40B4-BE49-F238E27FC236}">
                  <a16:creationId xmlns:a16="http://schemas.microsoft.com/office/drawing/2014/main" id="{47AE36EE-62EF-E689-6222-0A160025508C}"/>
                </a:ext>
              </a:extLst>
            </p:cNvPr>
            <p:cNvSpPr/>
            <p:nvPr/>
          </p:nvSpPr>
          <p:spPr>
            <a:xfrm>
              <a:off x="44809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565">
              <a:extLst>
                <a:ext uri="{FF2B5EF4-FFF2-40B4-BE49-F238E27FC236}">
                  <a16:creationId xmlns:a16="http://schemas.microsoft.com/office/drawing/2014/main" id="{F97F6CC3-DB1F-5516-38F4-5936DB37CAE5}"/>
                </a:ext>
              </a:extLst>
            </p:cNvPr>
            <p:cNvSpPr/>
            <p:nvPr/>
          </p:nvSpPr>
          <p:spPr>
            <a:xfrm>
              <a:off x="449995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566">
              <a:extLst>
                <a:ext uri="{FF2B5EF4-FFF2-40B4-BE49-F238E27FC236}">
                  <a16:creationId xmlns:a16="http://schemas.microsoft.com/office/drawing/2014/main" id="{9FEB11DA-5584-FA4B-9305-72E66929F0BF}"/>
                </a:ext>
              </a:extLst>
            </p:cNvPr>
            <p:cNvSpPr/>
            <p:nvPr/>
          </p:nvSpPr>
          <p:spPr>
            <a:xfrm>
              <a:off x="4519002"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567">
              <a:extLst>
                <a:ext uri="{FF2B5EF4-FFF2-40B4-BE49-F238E27FC236}">
                  <a16:creationId xmlns:a16="http://schemas.microsoft.com/office/drawing/2014/main" id="{45E6A2EE-BF53-6EB1-A09A-70E2913EBB69}"/>
                </a:ext>
              </a:extLst>
            </p:cNvPr>
            <p:cNvSpPr/>
            <p:nvPr/>
          </p:nvSpPr>
          <p:spPr>
            <a:xfrm>
              <a:off x="4557102"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568">
              <a:extLst>
                <a:ext uri="{FF2B5EF4-FFF2-40B4-BE49-F238E27FC236}">
                  <a16:creationId xmlns:a16="http://schemas.microsoft.com/office/drawing/2014/main" id="{3BDAC7C5-2599-92DF-D9E1-41831DCE99A1}"/>
                </a:ext>
              </a:extLst>
            </p:cNvPr>
            <p:cNvSpPr/>
            <p:nvPr/>
          </p:nvSpPr>
          <p:spPr>
            <a:xfrm>
              <a:off x="4595202" y="3786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569">
              <a:extLst>
                <a:ext uri="{FF2B5EF4-FFF2-40B4-BE49-F238E27FC236}">
                  <a16:creationId xmlns:a16="http://schemas.microsoft.com/office/drawing/2014/main" id="{0AC61C10-BD0D-029B-4F5B-8CFE7F1B716E}"/>
                </a:ext>
              </a:extLst>
            </p:cNvPr>
            <p:cNvSpPr/>
            <p:nvPr/>
          </p:nvSpPr>
          <p:spPr>
            <a:xfrm>
              <a:off x="4671402"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570">
              <a:extLst>
                <a:ext uri="{FF2B5EF4-FFF2-40B4-BE49-F238E27FC236}">
                  <a16:creationId xmlns:a16="http://schemas.microsoft.com/office/drawing/2014/main" id="{483D1CA7-106C-B253-E1B4-363B1C1B5E77}"/>
                </a:ext>
              </a:extLst>
            </p:cNvPr>
            <p:cNvSpPr/>
            <p:nvPr/>
          </p:nvSpPr>
          <p:spPr>
            <a:xfrm>
              <a:off x="4709502"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571">
              <a:extLst>
                <a:ext uri="{FF2B5EF4-FFF2-40B4-BE49-F238E27FC236}">
                  <a16:creationId xmlns:a16="http://schemas.microsoft.com/office/drawing/2014/main" id="{2A2993C8-123A-F00A-C091-C4DDC54BEC75}"/>
                </a:ext>
              </a:extLst>
            </p:cNvPr>
            <p:cNvSpPr/>
            <p:nvPr/>
          </p:nvSpPr>
          <p:spPr>
            <a:xfrm>
              <a:off x="4747602"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572">
              <a:extLst>
                <a:ext uri="{FF2B5EF4-FFF2-40B4-BE49-F238E27FC236}">
                  <a16:creationId xmlns:a16="http://schemas.microsoft.com/office/drawing/2014/main" id="{7D41407F-A634-CE28-837A-26B9327D2FD7}"/>
                </a:ext>
              </a:extLst>
            </p:cNvPr>
            <p:cNvSpPr/>
            <p:nvPr/>
          </p:nvSpPr>
          <p:spPr>
            <a:xfrm>
              <a:off x="4785702"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573">
              <a:extLst>
                <a:ext uri="{FF2B5EF4-FFF2-40B4-BE49-F238E27FC236}">
                  <a16:creationId xmlns:a16="http://schemas.microsoft.com/office/drawing/2014/main" id="{EA1E9E29-863C-6C3F-DE1B-4C670CA4854D}"/>
                </a:ext>
              </a:extLst>
            </p:cNvPr>
            <p:cNvSpPr/>
            <p:nvPr/>
          </p:nvSpPr>
          <p:spPr>
            <a:xfrm>
              <a:off x="4900002"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574">
              <a:extLst>
                <a:ext uri="{FF2B5EF4-FFF2-40B4-BE49-F238E27FC236}">
                  <a16:creationId xmlns:a16="http://schemas.microsoft.com/office/drawing/2014/main" id="{5C5DA8A4-B810-99B4-0FB0-110DED5CD6A8}"/>
                </a:ext>
              </a:extLst>
            </p:cNvPr>
            <p:cNvSpPr/>
            <p:nvPr/>
          </p:nvSpPr>
          <p:spPr>
            <a:xfrm>
              <a:off x="4957152"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575">
              <a:extLst>
                <a:ext uri="{FF2B5EF4-FFF2-40B4-BE49-F238E27FC236}">
                  <a16:creationId xmlns:a16="http://schemas.microsoft.com/office/drawing/2014/main" id="{40241A94-FB73-D6BB-64EF-68E738970C4D}"/>
                </a:ext>
              </a:extLst>
            </p:cNvPr>
            <p:cNvSpPr/>
            <p:nvPr/>
          </p:nvSpPr>
          <p:spPr>
            <a:xfrm>
              <a:off x="5033352"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576">
              <a:extLst>
                <a:ext uri="{FF2B5EF4-FFF2-40B4-BE49-F238E27FC236}">
                  <a16:creationId xmlns:a16="http://schemas.microsoft.com/office/drawing/2014/main" id="{EA8E387C-C244-4B72-F6D9-6EAF573C98A9}"/>
                </a:ext>
              </a:extLst>
            </p:cNvPr>
            <p:cNvSpPr/>
            <p:nvPr/>
          </p:nvSpPr>
          <p:spPr>
            <a:xfrm>
              <a:off x="5319102"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577">
              <a:extLst>
                <a:ext uri="{FF2B5EF4-FFF2-40B4-BE49-F238E27FC236}">
                  <a16:creationId xmlns:a16="http://schemas.microsoft.com/office/drawing/2014/main" id="{CA19E705-3B35-E807-0AA2-C884FC6B007E}"/>
                </a:ext>
              </a:extLst>
            </p:cNvPr>
            <p:cNvSpPr/>
            <p:nvPr/>
          </p:nvSpPr>
          <p:spPr>
            <a:xfrm>
              <a:off x="5452452" y="42815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578">
              <a:extLst>
                <a:ext uri="{FF2B5EF4-FFF2-40B4-BE49-F238E27FC236}">
                  <a16:creationId xmlns:a16="http://schemas.microsoft.com/office/drawing/2014/main" id="{31613C76-B02E-E154-D74E-0626080AF422}"/>
                </a:ext>
              </a:extLst>
            </p:cNvPr>
            <p:cNvSpPr/>
            <p:nvPr/>
          </p:nvSpPr>
          <p:spPr>
            <a:xfrm>
              <a:off x="5509602" y="42815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579">
              <a:extLst>
                <a:ext uri="{FF2B5EF4-FFF2-40B4-BE49-F238E27FC236}">
                  <a16:creationId xmlns:a16="http://schemas.microsoft.com/office/drawing/2014/main" id="{0467C620-3760-4537-1CDD-3B68F64E79A2}"/>
                </a:ext>
              </a:extLst>
            </p:cNvPr>
            <p:cNvSpPr/>
            <p:nvPr/>
          </p:nvSpPr>
          <p:spPr>
            <a:xfrm>
              <a:off x="5604852" y="43196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580">
              <a:extLst>
                <a:ext uri="{FF2B5EF4-FFF2-40B4-BE49-F238E27FC236}">
                  <a16:creationId xmlns:a16="http://schemas.microsoft.com/office/drawing/2014/main" id="{068AEA09-4C62-1410-AD7C-D5BB9F3B05C2}"/>
                </a:ext>
              </a:extLst>
            </p:cNvPr>
            <p:cNvSpPr/>
            <p:nvPr/>
          </p:nvSpPr>
          <p:spPr>
            <a:xfrm>
              <a:off x="6214462" y="45863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581">
              <a:extLst>
                <a:ext uri="{FF2B5EF4-FFF2-40B4-BE49-F238E27FC236}">
                  <a16:creationId xmlns:a16="http://schemas.microsoft.com/office/drawing/2014/main" id="{DA0AE837-572F-7996-F319-03CECE10ECDA}"/>
                </a:ext>
              </a:extLst>
            </p:cNvPr>
            <p:cNvSpPr/>
            <p:nvPr/>
          </p:nvSpPr>
          <p:spPr>
            <a:xfrm>
              <a:off x="6252562" y="45863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582">
              <a:extLst>
                <a:ext uri="{FF2B5EF4-FFF2-40B4-BE49-F238E27FC236}">
                  <a16:creationId xmlns:a16="http://schemas.microsoft.com/office/drawing/2014/main" id="{B15DF6A6-8672-880A-6887-6497D73FA488}"/>
                </a:ext>
              </a:extLst>
            </p:cNvPr>
            <p:cNvSpPr/>
            <p:nvPr/>
          </p:nvSpPr>
          <p:spPr>
            <a:xfrm>
              <a:off x="648116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583">
              <a:extLst>
                <a:ext uri="{FF2B5EF4-FFF2-40B4-BE49-F238E27FC236}">
                  <a16:creationId xmlns:a16="http://schemas.microsoft.com/office/drawing/2014/main" id="{4018278F-0053-BD78-FFC8-09FDD6BDCE83}"/>
                </a:ext>
              </a:extLst>
            </p:cNvPr>
            <p:cNvSpPr/>
            <p:nvPr/>
          </p:nvSpPr>
          <p:spPr>
            <a:xfrm>
              <a:off x="659546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584">
              <a:extLst>
                <a:ext uri="{FF2B5EF4-FFF2-40B4-BE49-F238E27FC236}">
                  <a16:creationId xmlns:a16="http://schemas.microsoft.com/office/drawing/2014/main" id="{CA7E329E-BF51-7D5B-2158-90F7558A4F50}"/>
                </a:ext>
              </a:extLst>
            </p:cNvPr>
            <p:cNvSpPr/>
            <p:nvPr/>
          </p:nvSpPr>
          <p:spPr>
            <a:xfrm>
              <a:off x="680501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585">
              <a:extLst>
                <a:ext uri="{FF2B5EF4-FFF2-40B4-BE49-F238E27FC236}">
                  <a16:creationId xmlns:a16="http://schemas.microsoft.com/office/drawing/2014/main" id="{08A30F2D-5616-DE74-2A04-9C7EF7E343F6}"/>
                </a:ext>
              </a:extLst>
            </p:cNvPr>
            <p:cNvSpPr/>
            <p:nvPr/>
          </p:nvSpPr>
          <p:spPr>
            <a:xfrm>
              <a:off x="690026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586">
              <a:extLst>
                <a:ext uri="{FF2B5EF4-FFF2-40B4-BE49-F238E27FC236}">
                  <a16:creationId xmlns:a16="http://schemas.microsoft.com/office/drawing/2014/main" id="{25C63F01-14F4-7C08-E422-645DB406263B}"/>
                </a:ext>
              </a:extLst>
            </p:cNvPr>
            <p:cNvSpPr/>
            <p:nvPr/>
          </p:nvSpPr>
          <p:spPr>
            <a:xfrm>
              <a:off x="691931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587">
              <a:extLst>
                <a:ext uri="{FF2B5EF4-FFF2-40B4-BE49-F238E27FC236}">
                  <a16:creationId xmlns:a16="http://schemas.microsoft.com/office/drawing/2014/main" id="{5DF5F337-7358-7073-282D-EC036CFEC86A}"/>
                </a:ext>
              </a:extLst>
            </p:cNvPr>
            <p:cNvSpPr/>
            <p:nvPr/>
          </p:nvSpPr>
          <p:spPr>
            <a:xfrm>
              <a:off x="6995512" y="47196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588">
              <a:extLst>
                <a:ext uri="{FF2B5EF4-FFF2-40B4-BE49-F238E27FC236}">
                  <a16:creationId xmlns:a16="http://schemas.microsoft.com/office/drawing/2014/main" id="{D721F64C-0755-06E6-67F4-FA780D842279}"/>
                </a:ext>
              </a:extLst>
            </p:cNvPr>
            <p:cNvSpPr/>
            <p:nvPr/>
          </p:nvSpPr>
          <p:spPr>
            <a:xfrm>
              <a:off x="7395571" y="48149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24" name="TextBox 323">
            <a:extLst>
              <a:ext uri="{FF2B5EF4-FFF2-40B4-BE49-F238E27FC236}">
                <a16:creationId xmlns:a16="http://schemas.microsoft.com/office/drawing/2014/main" id="{63C27319-3364-2957-0C36-E4AB4A34C202}"/>
              </a:ext>
            </a:extLst>
          </p:cNvPr>
          <p:cNvSpPr txBox="1"/>
          <p:nvPr/>
        </p:nvSpPr>
        <p:spPr>
          <a:xfrm>
            <a:off x="213651" y="5663620"/>
            <a:ext cx="861134" cy="261610"/>
          </a:xfrm>
          <a:prstGeom prst="rect">
            <a:avLst/>
          </a:prstGeom>
          <a:noFill/>
        </p:spPr>
        <p:txBody>
          <a:bodyPr wrap="none" rtlCol="0">
            <a:spAutoFit/>
          </a:bodyPr>
          <a:lstStyle/>
          <a:p>
            <a:pPr algn="r"/>
            <a:r>
              <a:rPr lang="ja-JP" sz="1100">
                <a:solidFill>
                  <a:srgbClr val="B60D27"/>
                </a:solidFill>
              </a:rPr>
              <a:t>HR070803</a:t>
            </a:r>
          </a:p>
        </p:txBody>
      </p:sp>
      <p:sp>
        <p:nvSpPr>
          <p:cNvPr id="325" name="TextBox 324">
            <a:extLst>
              <a:ext uri="{FF2B5EF4-FFF2-40B4-BE49-F238E27FC236}">
                <a16:creationId xmlns:a16="http://schemas.microsoft.com/office/drawing/2014/main" id="{87F727DB-EEFA-F01A-4E62-C4E4E9DDB2A1}"/>
              </a:ext>
            </a:extLst>
          </p:cNvPr>
          <p:cNvSpPr txBox="1"/>
          <p:nvPr/>
        </p:nvSpPr>
        <p:spPr>
          <a:xfrm>
            <a:off x="378761" y="5931016"/>
            <a:ext cx="696024" cy="261610"/>
          </a:xfrm>
          <a:prstGeom prst="rect">
            <a:avLst/>
          </a:prstGeom>
          <a:noFill/>
        </p:spPr>
        <p:txBody>
          <a:bodyPr wrap="none" rtlCol="0">
            <a:spAutoFit/>
          </a:bodyPr>
          <a:lstStyle/>
          <a:p>
            <a:pPr algn="r"/>
            <a:r>
              <a:rPr lang="ja-JP" sz="1100">
                <a:solidFill>
                  <a:schemeClr val="accent2"/>
                </a:solidFill>
              </a:rPr>
              <a:t>プラセボ</a:t>
            </a:r>
          </a:p>
        </p:txBody>
      </p:sp>
      <p:graphicFrame>
        <p:nvGraphicFramePr>
          <p:cNvPr id="326" name="Table 223">
            <a:extLst>
              <a:ext uri="{FF2B5EF4-FFF2-40B4-BE49-F238E27FC236}">
                <a16:creationId xmlns:a16="http://schemas.microsoft.com/office/drawing/2014/main" id="{FE7A6BC7-3316-924D-A782-91C6CBD1B7AC}"/>
              </a:ext>
            </a:extLst>
          </p:cNvPr>
          <p:cNvGraphicFramePr>
            <a:graphicFrameLocks noGrp="1"/>
          </p:cNvGraphicFramePr>
          <p:nvPr>
            <p:extLst>
              <p:ext uri="{D42A27DB-BD31-4B8C-83A1-F6EECF244321}">
                <p14:modId xmlns:p14="http://schemas.microsoft.com/office/powerpoint/2010/main" val="996256816"/>
              </p:ext>
            </p:extLst>
          </p:nvPr>
        </p:nvGraphicFramePr>
        <p:xfrm>
          <a:off x="8176113" y="1708432"/>
          <a:ext cx="3942256" cy="1385280"/>
        </p:xfrm>
        <a:graphic>
          <a:graphicData uri="http://schemas.openxmlformats.org/drawingml/2006/table">
            <a:tbl>
              <a:tblPr firstRow="1" bandRow="1">
                <a:tableStyleId>{9D7B26C5-4107-4FEC-AEDC-1716B250A1EF}</a:tableStyleId>
              </a:tblPr>
              <a:tblGrid>
                <a:gridCol w="1387241">
                  <a:extLst>
                    <a:ext uri="{9D8B030D-6E8A-4147-A177-3AD203B41FA5}">
                      <a16:colId xmlns:a16="http://schemas.microsoft.com/office/drawing/2014/main" val="1010473629"/>
                    </a:ext>
                  </a:extLst>
                </a:gridCol>
                <a:gridCol w="1268361">
                  <a:extLst>
                    <a:ext uri="{9D8B030D-6E8A-4147-A177-3AD203B41FA5}">
                      <a16:colId xmlns:a16="http://schemas.microsoft.com/office/drawing/2014/main" val="543207124"/>
                    </a:ext>
                  </a:extLst>
                </a:gridCol>
                <a:gridCol w="1286654">
                  <a:extLst>
                    <a:ext uri="{9D8B030D-6E8A-4147-A177-3AD203B41FA5}">
                      <a16:colId xmlns:a16="http://schemas.microsoft.com/office/drawing/2014/main" val="2140955243"/>
                    </a:ext>
                  </a:extLst>
                </a:gridCol>
              </a:tblGrid>
              <a:tr h="170134">
                <a:tc>
                  <a:txBody>
                    <a:bodyPr/>
                    <a:lstStyle/>
                    <a:p>
                      <a:pPr algn="l" rtl="0"/>
                      <a:endParaRPr lang="en-GB" sz="1200" b="0" dirty="0">
                        <a:solidFill>
                          <a:srgbClr val="4D4D4D"/>
                        </a:solidFill>
                      </a:endParaRPr>
                    </a:p>
                  </a:txBody>
                  <a:tcPr marL="36000" marR="36000" marT="36000" marB="36000" anchor="ctr"/>
                </a:tc>
                <a:tc>
                  <a:txBody>
                    <a:bodyPr/>
                    <a:lstStyle/>
                    <a:p>
                      <a:pPr algn="ctr"/>
                      <a:r>
                        <a:rPr lang="ja-JP" sz="1200" dirty="0"/>
                        <a:t>HR070803
</a:t>
                      </a:r>
                      <a:r>
                        <a:rPr lang="ja-JP" sz="1200" baseline="0" dirty="0"/>
                        <a:t>(n=149)</a:t>
                      </a:r>
                    </a:p>
                  </a:txBody>
                  <a:tcPr marL="36000" marR="36000" marT="36000" marB="36000" anchor="ctr"/>
                </a:tc>
                <a:tc>
                  <a:txBody>
                    <a:bodyPr/>
                    <a:lstStyle/>
                    <a:p>
                      <a:pPr algn="ctr"/>
                      <a:r>
                        <a:rPr lang="ja-JP" sz="1200" b="1" dirty="0">
                          <a:solidFill>
                            <a:schemeClr val="tx1"/>
                          </a:solidFill>
                        </a:rPr>
                        <a:t>プラセボ
(n</a:t>
                      </a:r>
                      <a:r>
                        <a:rPr lang="ja-JP" sz="1200" b="1" baseline="0" dirty="0">
                          <a:solidFill>
                            <a:schemeClr val="tx1"/>
                          </a:solidFill>
                        </a:rPr>
                        <a:t>=149)</a:t>
                      </a:r>
                    </a:p>
                  </a:txBody>
                  <a:tcPr marL="36000" marR="36000" marT="36000" marB="36000" anchor="ctr"/>
                </a:tc>
                <a:extLst>
                  <a:ext uri="{0D108BD9-81ED-4DB2-BD59-A6C34878D82A}">
                    <a16:rowId xmlns:a16="http://schemas.microsoft.com/office/drawing/2014/main" val="2202500401"/>
                  </a:ext>
                </a:extLst>
              </a:tr>
              <a:tr h="170134">
                <a:tc>
                  <a:txBody>
                    <a:bodyPr/>
                    <a:lstStyle/>
                    <a:p>
                      <a:pPr algn="l"/>
                      <a:r>
                        <a:rPr lang="ja-JP" sz="1200" b="0">
                          <a:solidFill>
                            <a:schemeClr val="tx1"/>
                          </a:solidFill>
                        </a:rPr>
                        <a:t>イベント、</a:t>
                      </a:r>
                      <a:r>
                        <a:rPr lang="ja-JP" sz="1200" b="0" baseline="0">
                          <a:solidFill>
                            <a:schemeClr val="tx1"/>
                          </a:solidFill>
                        </a:rPr>
                        <a:t>n</a:t>
                      </a:r>
                    </a:p>
                  </a:txBody>
                  <a:tcPr marL="36000" marR="36000" marT="36000" marB="36000" anchor="ctr">
                    <a:noFill/>
                  </a:tcPr>
                </a:tc>
                <a:tc>
                  <a:txBody>
                    <a:bodyPr/>
                    <a:lstStyle/>
                    <a:p>
                      <a:pPr algn="ctr"/>
                      <a:r>
                        <a:rPr lang="ja-JP" sz="1200" b="0">
                          <a:solidFill>
                            <a:schemeClr val="tx1"/>
                          </a:solidFill>
                        </a:rPr>
                        <a:t>104</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a:solidFill>
                            <a:schemeClr val="tx1"/>
                          </a:solidFill>
                        </a:rPr>
                        <a:t>124</a:t>
                      </a:r>
                    </a:p>
                  </a:txBody>
                  <a:tcPr marL="36000" marR="36000" marT="36000" marB="36000" anchor="ctr">
                    <a:noFill/>
                  </a:tcPr>
                </a:tc>
                <a:extLst>
                  <a:ext uri="{0D108BD9-81ED-4DB2-BD59-A6C34878D82A}">
                    <a16:rowId xmlns:a16="http://schemas.microsoft.com/office/drawing/2014/main" val="1281444528"/>
                  </a:ext>
                </a:extLst>
              </a:tr>
              <a:tr h="170134">
                <a:tc>
                  <a:txBody>
                    <a:bodyPr/>
                    <a:lstStyle/>
                    <a:p>
                      <a:pPr algn="l"/>
                      <a:r>
                        <a:rPr lang="ja-JP" sz="1200"/>
                        <a:t>mOS、月数(95%CI)</a:t>
                      </a:r>
                    </a:p>
                  </a:txBody>
                  <a:tcPr marL="36000" marR="36000" marT="36000" marB="36000" anchor="ctr">
                    <a:noFill/>
                  </a:tcPr>
                </a:tc>
                <a:tc>
                  <a:txBody>
                    <a:bodyPr/>
                    <a:lstStyle/>
                    <a:p>
                      <a:pPr algn="ctr"/>
                      <a:r>
                        <a:rPr lang="ja-JP" sz="1200"/>
                        <a:t>7.39 (6.05、8.41)</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4.99 (4.27、6.01)</a:t>
                      </a:r>
                    </a:p>
                  </a:txBody>
                  <a:tcPr marL="36000" marR="36000" marT="36000" marB="36000" anchor="ctr">
                    <a:noFill/>
                  </a:tcPr>
                </a:tc>
                <a:extLst>
                  <a:ext uri="{0D108BD9-81ED-4DB2-BD59-A6C34878D82A}">
                    <a16:rowId xmlns:a16="http://schemas.microsoft.com/office/drawing/2014/main" val="167429760"/>
                  </a:ext>
                </a:extLst>
              </a:tr>
              <a:tr h="170134">
                <a:tc>
                  <a:txBody>
                    <a:bodyPr/>
                    <a:lstStyle/>
                    <a:p>
                      <a:pPr algn="l"/>
                      <a:r>
                        <a:rPr lang="ja-JP" sz="1200"/>
                        <a:t>HR (96.4%CI)</a:t>
                      </a: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0.63 (0.48、0.84)</a:t>
                      </a:r>
                    </a:p>
                  </a:txBody>
                  <a:tcPr marL="36000" marR="36000" marT="36000" marB="36000" anchor="ctr">
                    <a:noFill/>
                  </a:tcPr>
                </a:tc>
                <a:tc hMerge="1">
                  <a:txBody>
                    <a:bodyPr/>
                    <a:lstStyle/>
                    <a:p>
                      <a:pPr algn="l" rtl="0"/>
                      <a:endParaRPr lang="en-GB" sz="1200" b="0" dirty="0">
                        <a:solidFill>
                          <a:srgbClr val="4D4D4D"/>
                        </a:solidFill>
                      </a:endParaRPr>
                    </a:p>
                  </a:txBody>
                  <a:tcPr marL="36000" marR="36000" marT="36000" marB="36000" anchor="ctr"/>
                </a:tc>
                <a:extLst>
                  <a:ext uri="{0D108BD9-81ED-4DB2-BD59-A6C34878D82A}">
                    <a16:rowId xmlns:a16="http://schemas.microsoft.com/office/drawing/2014/main" val="2080258727"/>
                  </a:ext>
                </a:extLst>
              </a:tr>
            </a:tbl>
          </a:graphicData>
        </a:graphic>
      </p:graphicFrame>
      <p:graphicFrame>
        <p:nvGraphicFramePr>
          <p:cNvPr id="327" name="Table 223">
            <a:extLst>
              <a:ext uri="{FF2B5EF4-FFF2-40B4-BE49-F238E27FC236}">
                <a16:creationId xmlns:a16="http://schemas.microsoft.com/office/drawing/2014/main" id="{FE7A6BC7-3316-924D-A782-91C6CBD1B7AC}"/>
              </a:ext>
            </a:extLst>
          </p:cNvPr>
          <p:cNvGraphicFramePr>
            <a:graphicFrameLocks noGrp="1"/>
          </p:cNvGraphicFramePr>
          <p:nvPr>
            <p:extLst>
              <p:ext uri="{D42A27DB-BD31-4B8C-83A1-F6EECF244321}">
                <p14:modId xmlns:p14="http://schemas.microsoft.com/office/powerpoint/2010/main" val="11507140"/>
              </p:ext>
            </p:extLst>
          </p:nvPr>
        </p:nvGraphicFramePr>
        <p:xfrm>
          <a:off x="1950870" y="1726255"/>
          <a:ext cx="4023552" cy="1385280"/>
        </p:xfrm>
        <a:graphic>
          <a:graphicData uri="http://schemas.openxmlformats.org/drawingml/2006/table">
            <a:tbl>
              <a:tblPr firstRow="1" bandRow="1">
                <a:tableStyleId>{9D7B26C5-4107-4FEC-AEDC-1716B250A1EF}</a:tableStyleId>
              </a:tblPr>
              <a:tblGrid>
                <a:gridCol w="1477541">
                  <a:extLst>
                    <a:ext uri="{9D8B030D-6E8A-4147-A177-3AD203B41FA5}">
                      <a16:colId xmlns:a16="http://schemas.microsoft.com/office/drawing/2014/main" val="1010473629"/>
                    </a:ext>
                  </a:extLst>
                </a:gridCol>
                <a:gridCol w="1268361">
                  <a:extLst>
                    <a:ext uri="{9D8B030D-6E8A-4147-A177-3AD203B41FA5}">
                      <a16:colId xmlns:a16="http://schemas.microsoft.com/office/drawing/2014/main" val="543207124"/>
                    </a:ext>
                  </a:extLst>
                </a:gridCol>
                <a:gridCol w="1277650">
                  <a:extLst>
                    <a:ext uri="{9D8B030D-6E8A-4147-A177-3AD203B41FA5}">
                      <a16:colId xmlns:a16="http://schemas.microsoft.com/office/drawing/2014/main" val="2140955243"/>
                    </a:ext>
                  </a:extLst>
                </a:gridCol>
              </a:tblGrid>
              <a:tr h="170134">
                <a:tc>
                  <a:txBody>
                    <a:bodyPr/>
                    <a:lstStyle/>
                    <a:p>
                      <a:pPr algn="l" rtl="0"/>
                      <a:endParaRPr lang="en-GB" sz="1200" b="0" dirty="0">
                        <a:solidFill>
                          <a:srgbClr val="4D4D4D"/>
                        </a:solidFill>
                      </a:endParaRPr>
                    </a:p>
                  </a:txBody>
                  <a:tcPr marL="36000" marR="36000" marT="36000" marB="36000" anchor="ctr"/>
                </a:tc>
                <a:tc>
                  <a:txBody>
                    <a:bodyPr/>
                    <a:lstStyle/>
                    <a:p>
                      <a:pPr algn="ctr"/>
                      <a:r>
                        <a:rPr lang="ja-JP" sz="1200" dirty="0"/>
                        <a:t>HR070803</a:t>
                      </a:r>
                      <a:r>
                        <a:rPr lang="en-GB" altLang="ja-JP" sz="1200" dirty="0"/>
                        <a:t> </a:t>
                      </a:r>
                      <a:r>
                        <a:rPr lang="ja-JP" sz="1200" baseline="0" dirty="0"/>
                        <a:t>(n=149)</a:t>
                      </a:r>
                    </a:p>
                  </a:txBody>
                  <a:tcPr marL="36000" marR="36000" marT="36000" marB="36000" anchor="ctr"/>
                </a:tc>
                <a:tc>
                  <a:txBody>
                    <a:bodyPr/>
                    <a:lstStyle/>
                    <a:p>
                      <a:pPr algn="ctr"/>
                      <a:r>
                        <a:rPr lang="ja-JP" sz="1200" b="1" dirty="0">
                          <a:solidFill>
                            <a:schemeClr val="tx1"/>
                          </a:solidFill>
                        </a:rPr>
                        <a:t>プラセボ
(n</a:t>
                      </a:r>
                      <a:r>
                        <a:rPr lang="ja-JP" sz="1200" b="1" baseline="0" dirty="0">
                          <a:solidFill>
                            <a:schemeClr val="tx1"/>
                          </a:solidFill>
                        </a:rPr>
                        <a:t>=149)</a:t>
                      </a:r>
                    </a:p>
                  </a:txBody>
                  <a:tcPr marL="36000" marR="36000" marT="36000" marB="36000" anchor="ctr"/>
                </a:tc>
                <a:extLst>
                  <a:ext uri="{0D108BD9-81ED-4DB2-BD59-A6C34878D82A}">
                    <a16:rowId xmlns:a16="http://schemas.microsoft.com/office/drawing/2014/main" val="2202500401"/>
                  </a:ext>
                </a:extLst>
              </a:tr>
              <a:tr h="170134">
                <a:tc>
                  <a:txBody>
                    <a:bodyPr/>
                    <a:lstStyle/>
                    <a:p>
                      <a:pPr algn="l"/>
                      <a:r>
                        <a:rPr lang="ja-JP" sz="1200" b="0">
                          <a:solidFill>
                            <a:schemeClr val="tx1"/>
                          </a:solidFill>
                        </a:rPr>
                        <a:t>イベント、</a:t>
                      </a:r>
                      <a:r>
                        <a:rPr lang="ja-JP" sz="1200" b="0" baseline="0">
                          <a:solidFill>
                            <a:schemeClr val="tx1"/>
                          </a:solidFill>
                        </a:rPr>
                        <a:t>n</a:t>
                      </a:r>
                    </a:p>
                  </a:txBody>
                  <a:tcPr marL="36000" marR="36000" marT="36000" marB="36000" anchor="ctr">
                    <a:noFill/>
                  </a:tcPr>
                </a:tc>
                <a:tc>
                  <a:txBody>
                    <a:bodyPr/>
                    <a:lstStyle/>
                    <a:p>
                      <a:pPr algn="ctr"/>
                      <a:r>
                        <a:rPr lang="ja-JP" sz="1200" b="0">
                          <a:solidFill>
                            <a:schemeClr val="tx1"/>
                          </a:solidFill>
                        </a:rPr>
                        <a:t>103</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dirty="0">
                          <a:solidFill>
                            <a:schemeClr val="tx1"/>
                          </a:solidFill>
                        </a:rPr>
                        <a:t>122</a:t>
                      </a:r>
                    </a:p>
                  </a:txBody>
                  <a:tcPr marL="36000" marR="36000" marT="36000" marB="36000" anchor="ctr">
                    <a:noFill/>
                  </a:tcPr>
                </a:tc>
                <a:extLst>
                  <a:ext uri="{0D108BD9-81ED-4DB2-BD59-A6C34878D82A}">
                    <a16:rowId xmlns:a16="http://schemas.microsoft.com/office/drawing/2014/main" val="1281444528"/>
                  </a:ext>
                </a:extLst>
              </a:tr>
              <a:tr h="170134">
                <a:tc>
                  <a:txBody>
                    <a:bodyPr/>
                    <a:lstStyle/>
                    <a:p>
                      <a:pPr algn="l"/>
                      <a:r>
                        <a:rPr lang="ja-JP" sz="1200"/>
                        <a:t>mPFS、月数(95%CI)</a:t>
                      </a:r>
                    </a:p>
                  </a:txBody>
                  <a:tcPr marL="36000" marR="36000" marT="36000" marB="36000" anchor="ctr">
                    <a:noFill/>
                  </a:tcPr>
                </a:tc>
                <a:tc>
                  <a:txBody>
                    <a:bodyPr/>
                    <a:lstStyle/>
                    <a:p>
                      <a:pPr algn="ctr"/>
                      <a:r>
                        <a:rPr lang="ja-JP" sz="1200"/>
                        <a:t>4.21 (2.92、5.59)</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1.48 (1.41、1.58)</a:t>
                      </a:r>
                    </a:p>
                  </a:txBody>
                  <a:tcPr marL="36000" marR="36000" marT="36000" marB="36000" anchor="ctr">
                    <a:noFill/>
                  </a:tcPr>
                </a:tc>
                <a:extLst>
                  <a:ext uri="{0D108BD9-81ED-4DB2-BD59-A6C34878D82A}">
                    <a16:rowId xmlns:a16="http://schemas.microsoft.com/office/drawing/2014/main" val="167429760"/>
                  </a:ext>
                </a:extLst>
              </a:tr>
              <a:tr h="137555">
                <a:tc>
                  <a:txBody>
                    <a:bodyPr/>
                    <a:lstStyle/>
                    <a:p>
                      <a:pPr algn="l"/>
                      <a:r>
                        <a:rPr lang="ja-JP" sz="1200"/>
                        <a:t>HR (96.4%CI)</a:t>
                      </a: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0.36 (0.27、0.48)</a:t>
                      </a:r>
                    </a:p>
                  </a:txBody>
                  <a:tcPr marL="36000" marR="36000" marT="36000" marB="36000" anchor="ctr">
                    <a:noFill/>
                  </a:tcPr>
                </a:tc>
                <a:tc hMerge="1">
                  <a:txBody>
                    <a:bodyPr/>
                    <a:lstStyle/>
                    <a:p>
                      <a:pPr algn="l" rtl="0"/>
                      <a:endParaRPr lang="en-GB" sz="1200" b="0" dirty="0">
                        <a:solidFill>
                          <a:srgbClr val="4D4D4D"/>
                        </a:solidFill>
                      </a:endParaRPr>
                    </a:p>
                  </a:txBody>
                  <a:tcPr marL="36000" marR="36000" marT="36000" marB="36000" anchor="ctr"/>
                </a:tc>
                <a:extLst>
                  <a:ext uri="{0D108BD9-81ED-4DB2-BD59-A6C34878D82A}">
                    <a16:rowId xmlns:a16="http://schemas.microsoft.com/office/drawing/2014/main" val="2080258727"/>
                  </a:ext>
                </a:extLst>
              </a:tr>
            </a:tbl>
          </a:graphicData>
        </a:graphic>
      </p:graphicFrame>
      <p:cxnSp>
        <p:nvCxnSpPr>
          <p:cNvPr id="328" name="Straight Connector 327">
            <a:extLst>
              <a:ext uri="{FF2B5EF4-FFF2-40B4-BE49-F238E27FC236}">
                <a16:creationId xmlns:a16="http://schemas.microsoft.com/office/drawing/2014/main" id="{F0BAD824-CA1C-6721-D0D0-22F06EBF2141}"/>
              </a:ext>
            </a:extLst>
          </p:cNvPr>
          <p:cNvCxnSpPr>
            <a:cxnSpLocks/>
          </p:cNvCxnSpPr>
          <p:nvPr/>
        </p:nvCxnSpPr>
        <p:spPr>
          <a:xfrm>
            <a:off x="48743" y="5783570"/>
            <a:ext cx="216000" cy="0"/>
          </a:xfrm>
          <a:prstGeom prst="line">
            <a:avLst/>
          </a:prstGeom>
          <a:noFill/>
          <a:ln w="19050" cap="flat">
            <a:solidFill>
              <a:schemeClr val="accent3"/>
            </a:solidFill>
            <a:prstDash val="solid"/>
            <a:miter/>
          </a:ln>
        </p:spPr>
      </p:cxnSp>
      <p:cxnSp>
        <p:nvCxnSpPr>
          <p:cNvPr id="329" name="Straight Connector 328">
            <a:extLst>
              <a:ext uri="{FF2B5EF4-FFF2-40B4-BE49-F238E27FC236}">
                <a16:creationId xmlns:a16="http://schemas.microsoft.com/office/drawing/2014/main" id="{96072972-6FFF-2E77-5B71-937181949F14}"/>
              </a:ext>
            </a:extLst>
          </p:cNvPr>
          <p:cNvCxnSpPr>
            <a:cxnSpLocks/>
          </p:cNvCxnSpPr>
          <p:nvPr/>
        </p:nvCxnSpPr>
        <p:spPr>
          <a:xfrm>
            <a:off x="48743" y="6065177"/>
            <a:ext cx="21600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344189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LBA61：ゲムシタビン難治性の局所進行性または転移性膵臓癌の第二選択治療におけるHR070803＋5-FU/LVとプラセボ＋5-FU/LVの比較：多施設共同無作為化二重盲検並行対照第III相試験(HR-IRI-APC) – Wang L、et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5000"/>
              </a:spcBef>
              <a:buNone/>
            </a:pPr>
            <a:r>
              <a:rPr lang="ja-JP" b="1"/>
              <a:t>結論</a:t>
            </a:r>
          </a:p>
          <a:p>
            <a:r>
              <a:rPr lang="ja-JP" b="1"/>
              <a:t>ゲムシタビン難治性の局所進行性または転移性膵臓癌患者において、HR070803＋5FU/LVは5FU/LVと比較して生存期間の有意な改善を示し、新たな安全性シグナルが観察されず、全般的に良好な耐容性を示した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Wang L, et al.Ann Oncol 2022;33(suppl):abstr LBA61</a:t>
            </a:r>
          </a:p>
        </p:txBody>
      </p:sp>
      <p:graphicFrame>
        <p:nvGraphicFramePr>
          <p:cNvPr id="7" name="Table 6"/>
          <p:cNvGraphicFramePr>
            <a:graphicFrameLocks noGrp="1"/>
          </p:cNvGraphicFramePr>
          <p:nvPr>
            <p:extLst>
              <p:ext uri="{D42A27DB-BD31-4B8C-83A1-F6EECF244321}">
                <p14:modId xmlns:p14="http://schemas.microsoft.com/office/powerpoint/2010/main" val="2455672342"/>
              </p:ext>
            </p:extLst>
          </p:nvPr>
        </p:nvGraphicFramePr>
        <p:xfrm>
          <a:off x="486833" y="1655758"/>
          <a:ext cx="5284270" cy="2538550"/>
        </p:xfrm>
        <a:graphic>
          <a:graphicData uri="http://schemas.openxmlformats.org/drawingml/2006/table">
            <a:tbl>
              <a:tblPr firstRow="1" bandRow="1">
                <a:tableStyleId>{5202B0CA-FC54-4496-8BCA-5EF66A818D29}</a:tableStyleId>
              </a:tblPr>
              <a:tblGrid>
                <a:gridCol w="2454442">
                  <a:extLst>
                    <a:ext uri="{9D8B030D-6E8A-4147-A177-3AD203B41FA5}">
                      <a16:colId xmlns:a16="http://schemas.microsoft.com/office/drawing/2014/main" val="2713438561"/>
                    </a:ext>
                  </a:extLst>
                </a:gridCol>
                <a:gridCol w="1414914">
                  <a:extLst>
                    <a:ext uri="{9D8B030D-6E8A-4147-A177-3AD203B41FA5}">
                      <a16:colId xmlns:a16="http://schemas.microsoft.com/office/drawing/2014/main" val="1190940076"/>
                    </a:ext>
                  </a:extLst>
                </a:gridCol>
                <a:gridCol w="1414914">
                  <a:extLst>
                    <a:ext uri="{9D8B030D-6E8A-4147-A177-3AD203B41FA5}">
                      <a16:colId xmlns:a16="http://schemas.microsoft.com/office/drawing/2014/main" val="3151068737"/>
                    </a:ext>
                  </a:extLst>
                </a:gridCol>
              </a:tblGrid>
              <a:tr h="370840">
                <a:tc>
                  <a:txBody>
                    <a:bodyPr/>
                    <a:lstStyle/>
                    <a:p>
                      <a:r>
                        <a:rPr lang="ja-JP" sz="1400">
                          <a:solidFill>
                            <a:schemeClr val="tx2"/>
                          </a:solidFill>
                        </a:rPr>
                        <a:t>AE、%</a:t>
                      </a:r>
                    </a:p>
                  </a:txBody>
                  <a:tcPr anchor="ctr"/>
                </a:tc>
                <a:tc>
                  <a:txBody>
                    <a:bodyPr/>
                    <a:lstStyle/>
                    <a:p>
                      <a:pPr algn="ctr"/>
                      <a:r>
                        <a:rPr lang="ja-JP" sz="1400">
                          <a:solidFill>
                            <a:schemeClr val="tx2"/>
                          </a:solidFill>
                        </a:rPr>
                        <a:t>HR070803 + 5FU/LV (n=147)</a:t>
                      </a:r>
                    </a:p>
                  </a:txBody>
                  <a:tcPr anchor="ctr"/>
                </a:tc>
                <a:tc>
                  <a:txBody>
                    <a:bodyPr/>
                    <a:lstStyle/>
                    <a:p>
                      <a:pPr algn="ctr"/>
                      <a:r>
                        <a:rPr lang="ja-JP" sz="1400">
                          <a:solidFill>
                            <a:schemeClr val="tx2"/>
                          </a:solidFill>
                        </a:rPr>
                        <a:t>プラセボ + 5FU/LV (n=149)</a:t>
                      </a:r>
                    </a:p>
                  </a:txBody>
                  <a:tcPr anchor="ctr"/>
                </a:tc>
                <a:extLst>
                  <a:ext uri="{0D108BD9-81ED-4DB2-BD59-A6C34878D82A}">
                    <a16:rowId xmlns:a16="http://schemas.microsoft.com/office/drawing/2014/main" val="3667548636"/>
                  </a:ext>
                </a:extLst>
              </a:tr>
              <a:tr h="361406">
                <a:tc>
                  <a:txBody>
                    <a:bodyPr/>
                    <a:lstStyle/>
                    <a:p>
                      <a:r>
                        <a:rPr lang="ja-JP" sz="1400">
                          <a:solidFill>
                            <a:schemeClr val="tx1"/>
                          </a:solidFill>
                        </a:rPr>
                        <a:t>すべて</a:t>
                      </a:r>
                    </a:p>
                  </a:txBody>
                  <a:tcPr anchor="ctr"/>
                </a:tc>
                <a:tc>
                  <a:txBody>
                    <a:bodyPr/>
                    <a:lstStyle/>
                    <a:p>
                      <a:pPr algn="ctr"/>
                      <a:r>
                        <a:rPr lang="ja-JP" sz="1400">
                          <a:solidFill>
                            <a:schemeClr val="tx1"/>
                          </a:solidFill>
                        </a:rPr>
                        <a:t>99.3</a:t>
                      </a:r>
                    </a:p>
                  </a:txBody>
                  <a:tcPr anchor="ctr"/>
                </a:tc>
                <a:tc>
                  <a:txBody>
                    <a:bodyPr/>
                    <a:lstStyle/>
                    <a:p>
                      <a:pPr algn="ctr"/>
                      <a:r>
                        <a:rPr lang="ja-JP" sz="1400">
                          <a:solidFill>
                            <a:schemeClr val="tx1"/>
                          </a:solidFill>
                        </a:rPr>
                        <a:t>97.3</a:t>
                      </a:r>
                    </a:p>
                  </a:txBody>
                  <a:tcPr anchor="ctr"/>
                </a:tc>
                <a:extLst>
                  <a:ext uri="{0D108BD9-81ED-4DB2-BD59-A6C34878D82A}">
                    <a16:rowId xmlns:a16="http://schemas.microsoft.com/office/drawing/2014/main" val="2912163037"/>
                  </a:ext>
                </a:extLst>
              </a:tr>
              <a:tr h="361406">
                <a:tc>
                  <a:txBody>
                    <a:bodyPr/>
                    <a:lstStyle/>
                    <a:p>
                      <a:r>
                        <a:rPr lang="ja-JP" sz="1400">
                          <a:solidFill>
                            <a:schemeClr val="tx1"/>
                          </a:solidFill>
                        </a:rPr>
                        <a:t>グレード3以上</a:t>
                      </a:r>
                    </a:p>
                  </a:txBody>
                  <a:tcPr anchor="ctr"/>
                </a:tc>
                <a:tc>
                  <a:txBody>
                    <a:bodyPr/>
                    <a:lstStyle/>
                    <a:p>
                      <a:pPr algn="ctr"/>
                      <a:r>
                        <a:rPr lang="ja-JP" sz="1400">
                          <a:solidFill>
                            <a:schemeClr val="tx1"/>
                          </a:solidFill>
                        </a:rPr>
                        <a:t>53.1</a:t>
                      </a:r>
                    </a:p>
                  </a:txBody>
                  <a:tcPr anchor="ctr"/>
                </a:tc>
                <a:tc>
                  <a:txBody>
                    <a:bodyPr/>
                    <a:lstStyle/>
                    <a:p>
                      <a:pPr algn="ctr"/>
                      <a:r>
                        <a:rPr lang="ja-JP" sz="1400">
                          <a:solidFill>
                            <a:schemeClr val="tx1"/>
                          </a:solidFill>
                        </a:rPr>
                        <a:t>46.3</a:t>
                      </a:r>
                    </a:p>
                  </a:txBody>
                  <a:tcPr anchor="ctr"/>
                </a:tc>
                <a:extLst>
                  <a:ext uri="{0D108BD9-81ED-4DB2-BD59-A6C34878D82A}">
                    <a16:rowId xmlns:a16="http://schemas.microsoft.com/office/drawing/2014/main" val="3020345926"/>
                  </a:ext>
                </a:extLst>
              </a:tr>
              <a:tr h="361406">
                <a:tc>
                  <a:txBody>
                    <a:bodyPr/>
                    <a:lstStyle/>
                    <a:p>
                      <a:r>
                        <a:rPr lang="ja-JP" sz="1400">
                          <a:solidFill>
                            <a:schemeClr val="tx1"/>
                          </a:solidFill>
                        </a:rPr>
                        <a:t>重篤</a:t>
                      </a:r>
                    </a:p>
                  </a:txBody>
                  <a:tcPr anchor="ctr"/>
                </a:tc>
                <a:tc>
                  <a:txBody>
                    <a:bodyPr/>
                    <a:lstStyle/>
                    <a:p>
                      <a:pPr algn="ctr"/>
                      <a:r>
                        <a:rPr lang="ja-JP" sz="1400">
                          <a:solidFill>
                            <a:schemeClr val="tx1"/>
                          </a:solidFill>
                        </a:rPr>
                        <a:t>24.5</a:t>
                      </a:r>
                    </a:p>
                  </a:txBody>
                  <a:tcPr anchor="ctr"/>
                </a:tc>
                <a:tc>
                  <a:txBody>
                    <a:bodyPr/>
                    <a:lstStyle/>
                    <a:p>
                      <a:pPr algn="ctr"/>
                      <a:r>
                        <a:rPr lang="ja-JP" sz="1400">
                          <a:solidFill>
                            <a:schemeClr val="tx1"/>
                          </a:solidFill>
                        </a:rPr>
                        <a:t>17.5</a:t>
                      </a:r>
                    </a:p>
                  </a:txBody>
                  <a:tcPr anchor="ctr"/>
                </a:tc>
                <a:extLst>
                  <a:ext uri="{0D108BD9-81ED-4DB2-BD59-A6C34878D82A}">
                    <a16:rowId xmlns:a16="http://schemas.microsoft.com/office/drawing/2014/main" val="4027293554"/>
                  </a:ext>
                </a:extLst>
              </a:tr>
              <a:tr h="361406">
                <a:tc>
                  <a:txBody>
                    <a:bodyPr/>
                    <a:lstStyle/>
                    <a:p>
                      <a:r>
                        <a:rPr lang="ja-JP" sz="1400">
                          <a:solidFill>
                            <a:schemeClr val="tx1"/>
                          </a:solidFill>
                        </a:rPr>
                        <a:t>用量の調節に至った</a:t>
                      </a:r>
                    </a:p>
                  </a:txBody>
                  <a:tcPr anchor="ctr"/>
                </a:tc>
                <a:tc>
                  <a:txBody>
                    <a:bodyPr/>
                    <a:lstStyle/>
                    <a:p>
                      <a:pPr algn="ctr"/>
                      <a:r>
                        <a:rPr lang="ja-JP" sz="1400">
                          <a:solidFill>
                            <a:schemeClr val="tx1"/>
                          </a:solidFill>
                        </a:rPr>
                        <a:t>4.1</a:t>
                      </a:r>
                    </a:p>
                  </a:txBody>
                  <a:tcPr anchor="ctr"/>
                </a:tc>
                <a:tc>
                  <a:txBody>
                    <a:bodyPr/>
                    <a:lstStyle/>
                    <a:p>
                      <a:pPr algn="ctr"/>
                      <a:r>
                        <a:rPr lang="ja-JP" sz="1400">
                          <a:solidFill>
                            <a:schemeClr val="tx1"/>
                          </a:solidFill>
                        </a:rPr>
                        <a:t>9.4</a:t>
                      </a:r>
                    </a:p>
                  </a:txBody>
                  <a:tcPr anchor="ctr"/>
                </a:tc>
                <a:extLst>
                  <a:ext uri="{0D108BD9-81ED-4DB2-BD59-A6C34878D82A}">
                    <a16:rowId xmlns:a16="http://schemas.microsoft.com/office/drawing/2014/main" val="47328329"/>
                  </a:ext>
                </a:extLst>
              </a:tr>
              <a:tr h="361406">
                <a:tc>
                  <a:txBody>
                    <a:bodyPr/>
                    <a:lstStyle/>
                    <a:p>
                      <a:r>
                        <a:rPr lang="ja-JP" sz="1400">
                          <a:solidFill>
                            <a:schemeClr val="tx1"/>
                          </a:solidFill>
                        </a:rPr>
                        <a:t>中止に至った</a:t>
                      </a:r>
                    </a:p>
                  </a:txBody>
                  <a:tcPr anchor="ctr"/>
                </a:tc>
                <a:tc>
                  <a:txBody>
                    <a:bodyPr/>
                    <a:lstStyle/>
                    <a:p>
                      <a:pPr algn="ctr"/>
                      <a:r>
                        <a:rPr lang="ja-JP" sz="1400">
                          <a:solidFill>
                            <a:schemeClr val="tx1"/>
                          </a:solidFill>
                        </a:rPr>
                        <a:t>21.1</a:t>
                      </a:r>
                    </a:p>
                  </a:txBody>
                  <a:tcPr anchor="ctr"/>
                </a:tc>
                <a:tc>
                  <a:txBody>
                    <a:bodyPr/>
                    <a:lstStyle/>
                    <a:p>
                      <a:pPr algn="ctr"/>
                      <a:r>
                        <a:rPr lang="ja-JP" sz="1400">
                          <a:solidFill>
                            <a:schemeClr val="tx1"/>
                          </a:solidFill>
                        </a:rPr>
                        <a:t>5.4</a:t>
                      </a:r>
                    </a:p>
                  </a:txBody>
                  <a:tcPr anchor="ctr"/>
                </a:tc>
                <a:extLst>
                  <a:ext uri="{0D108BD9-81ED-4DB2-BD59-A6C34878D82A}">
                    <a16:rowId xmlns:a16="http://schemas.microsoft.com/office/drawing/2014/main" val="327748978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25671482"/>
              </p:ext>
            </p:extLst>
          </p:nvPr>
        </p:nvGraphicFramePr>
        <p:xfrm>
          <a:off x="6278637" y="1655758"/>
          <a:ext cx="5284270" cy="2921729"/>
        </p:xfrm>
        <a:graphic>
          <a:graphicData uri="http://schemas.openxmlformats.org/drawingml/2006/table">
            <a:tbl>
              <a:tblPr firstRow="1" bandRow="1">
                <a:tableStyleId>{5202B0CA-FC54-4496-8BCA-5EF66A818D29}</a:tableStyleId>
              </a:tblPr>
              <a:tblGrid>
                <a:gridCol w="2454442">
                  <a:extLst>
                    <a:ext uri="{9D8B030D-6E8A-4147-A177-3AD203B41FA5}">
                      <a16:colId xmlns:a16="http://schemas.microsoft.com/office/drawing/2014/main" val="2713438561"/>
                    </a:ext>
                  </a:extLst>
                </a:gridCol>
                <a:gridCol w="1414914">
                  <a:extLst>
                    <a:ext uri="{9D8B030D-6E8A-4147-A177-3AD203B41FA5}">
                      <a16:colId xmlns:a16="http://schemas.microsoft.com/office/drawing/2014/main" val="1190940076"/>
                    </a:ext>
                  </a:extLst>
                </a:gridCol>
                <a:gridCol w="1414914">
                  <a:extLst>
                    <a:ext uri="{9D8B030D-6E8A-4147-A177-3AD203B41FA5}">
                      <a16:colId xmlns:a16="http://schemas.microsoft.com/office/drawing/2014/main" val="3151068737"/>
                    </a:ext>
                  </a:extLst>
                </a:gridCol>
              </a:tblGrid>
              <a:tr h="370840">
                <a:tc>
                  <a:txBody>
                    <a:bodyPr/>
                    <a:lstStyle/>
                    <a:p>
                      <a:r>
                        <a:rPr lang="ja-JP" sz="1400">
                          <a:solidFill>
                            <a:schemeClr val="tx2"/>
                          </a:solidFill>
                        </a:rPr>
                        <a:t>グレード</a:t>
                      </a:r>
                      <a:r>
                        <a:rPr lang="ja-JP" sz="1400" baseline="0">
                          <a:solidFill>
                            <a:schemeClr val="tx2"/>
                          </a:solidFill>
                        </a:rPr>
                        <a:t>3以上</a:t>
                      </a:r>
                      <a:r>
                        <a:rPr lang="ja-JP" sz="1400">
                          <a:solidFill>
                            <a:schemeClr val="tx2"/>
                          </a:solidFill>
                        </a:rPr>
                        <a:t>のTEAE、%</a:t>
                      </a:r>
                    </a:p>
                  </a:txBody>
                  <a:tcPr anchor="ctr"/>
                </a:tc>
                <a:tc>
                  <a:txBody>
                    <a:bodyPr/>
                    <a:lstStyle/>
                    <a:p>
                      <a:pPr algn="ctr"/>
                      <a:r>
                        <a:rPr lang="ja-JP" sz="1400">
                          <a:solidFill>
                            <a:schemeClr val="tx2"/>
                          </a:solidFill>
                        </a:rPr>
                        <a:t>HR070803 + 5FU/LV (n=147)</a:t>
                      </a:r>
                    </a:p>
                  </a:txBody>
                  <a:tcPr anchor="ctr"/>
                </a:tc>
                <a:tc>
                  <a:txBody>
                    <a:bodyPr/>
                    <a:lstStyle/>
                    <a:p>
                      <a:pPr algn="ctr"/>
                      <a:r>
                        <a:rPr lang="ja-JP" sz="1400">
                          <a:solidFill>
                            <a:schemeClr val="tx2"/>
                          </a:solidFill>
                        </a:rPr>
                        <a:t>プラセボ + 5FU/LV (n=149)</a:t>
                      </a:r>
                    </a:p>
                  </a:txBody>
                  <a:tcPr anchor="ctr"/>
                </a:tc>
                <a:extLst>
                  <a:ext uri="{0D108BD9-81ED-4DB2-BD59-A6C34878D82A}">
                    <a16:rowId xmlns:a16="http://schemas.microsoft.com/office/drawing/2014/main" val="3667548636"/>
                  </a:ext>
                </a:extLst>
              </a:tr>
              <a:tr h="312887">
                <a:tc>
                  <a:txBody>
                    <a:bodyPr/>
                    <a:lstStyle/>
                    <a:p>
                      <a:r>
                        <a:rPr lang="ja-JP" sz="1400">
                          <a:solidFill>
                            <a:schemeClr val="tx1"/>
                          </a:solidFill>
                        </a:rPr>
                        <a:t>吐き気</a:t>
                      </a:r>
                    </a:p>
                  </a:txBody>
                  <a:tcPr anchor="ctr"/>
                </a:tc>
                <a:tc>
                  <a:txBody>
                    <a:bodyPr/>
                    <a:lstStyle/>
                    <a:p>
                      <a:pPr algn="ctr"/>
                      <a:r>
                        <a:rPr lang="ja-JP" sz="1400">
                          <a:solidFill>
                            <a:schemeClr val="tx1"/>
                          </a:solidFill>
                        </a:rPr>
                        <a:t>1.4</a:t>
                      </a:r>
                    </a:p>
                  </a:txBody>
                  <a:tcPr anchor="ctr"/>
                </a:tc>
                <a:tc>
                  <a:txBody>
                    <a:bodyPr/>
                    <a:lstStyle/>
                    <a:p>
                      <a:pPr algn="ctr"/>
                      <a:r>
                        <a:rPr lang="ja-JP" sz="1400">
                          <a:solidFill>
                            <a:schemeClr val="tx1"/>
                          </a:solidFill>
                        </a:rPr>
                        <a:t>0</a:t>
                      </a:r>
                    </a:p>
                  </a:txBody>
                  <a:tcPr anchor="ctr"/>
                </a:tc>
                <a:extLst>
                  <a:ext uri="{0D108BD9-81ED-4DB2-BD59-A6C34878D82A}">
                    <a16:rowId xmlns:a16="http://schemas.microsoft.com/office/drawing/2014/main" val="2912163037"/>
                  </a:ext>
                </a:extLst>
              </a:tr>
              <a:tr h="312887">
                <a:tc>
                  <a:txBody>
                    <a:bodyPr/>
                    <a:lstStyle/>
                    <a:p>
                      <a:r>
                        <a:rPr lang="ja-JP" sz="1400">
                          <a:solidFill>
                            <a:schemeClr val="tx1"/>
                          </a:solidFill>
                        </a:rPr>
                        <a:t>嘔吐</a:t>
                      </a:r>
                    </a:p>
                  </a:txBody>
                  <a:tcPr anchor="ctr"/>
                </a:tc>
                <a:tc>
                  <a:txBody>
                    <a:bodyPr/>
                    <a:lstStyle/>
                    <a:p>
                      <a:pPr algn="ctr"/>
                      <a:r>
                        <a:rPr lang="ja-JP" sz="1400">
                          <a:solidFill>
                            <a:schemeClr val="tx1"/>
                          </a:solidFill>
                        </a:rPr>
                        <a:t>4.8</a:t>
                      </a:r>
                    </a:p>
                  </a:txBody>
                  <a:tcPr anchor="ctr"/>
                </a:tc>
                <a:tc>
                  <a:txBody>
                    <a:bodyPr/>
                    <a:lstStyle/>
                    <a:p>
                      <a:pPr algn="ctr"/>
                      <a:r>
                        <a:rPr lang="ja-JP" sz="1400">
                          <a:solidFill>
                            <a:schemeClr val="tx1"/>
                          </a:solidFill>
                        </a:rPr>
                        <a:t>2.0</a:t>
                      </a:r>
                    </a:p>
                  </a:txBody>
                  <a:tcPr anchor="ctr"/>
                </a:tc>
                <a:extLst>
                  <a:ext uri="{0D108BD9-81ED-4DB2-BD59-A6C34878D82A}">
                    <a16:rowId xmlns:a16="http://schemas.microsoft.com/office/drawing/2014/main" val="3020345926"/>
                  </a:ext>
                </a:extLst>
              </a:tr>
              <a:tr h="312887">
                <a:tc>
                  <a:txBody>
                    <a:bodyPr/>
                    <a:lstStyle/>
                    <a:p>
                      <a:r>
                        <a:rPr lang="ja-JP" sz="1400">
                          <a:solidFill>
                            <a:schemeClr val="tx1"/>
                          </a:solidFill>
                        </a:rPr>
                        <a:t>疲労</a:t>
                      </a:r>
                    </a:p>
                  </a:txBody>
                  <a:tcPr anchor="ctr"/>
                </a:tc>
                <a:tc>
                  <a:txBody>
                    <a:bodyPr/>
                    <a:lstStyle/>
                    <a:p>
                      <a:pPr algn="ctr"/>
                      <a:r>
                        <a:rPr lang="ja-JP" sz="1400">
                          <a:solidFill>
                            <a:schemeClr val="tx1"/>
                          </a:solidFill>
                        </a:rPr>
                        <a:t>4.1</a:t>
                      </a:r>
                    </a:p>
                  </a:txBody>
                  <a:tcPr anchor="ctr"/>
                </a:tc>
                <a:tc>
                  <a:txBody>
                    <a:bodyPr/>
                    <a:lstStyle/>
                    <a:p>
                      <a:pPr algn="ctr"/>
                      <a:r>
                        <a:rPr lang="ja-JP" sz="1400">
                          <a:solidFill>
                            <a:schemeClr val="tx1"/>
                          </a:solidFill>
                        </a:rPr>
                        <a:t>2.0</a:t>
                      </a:r>
                    </a:p>
                  </a:txBody>
                  <a:tcPr anchor="ctr"/>
                </a:tc>
                <a:extLst>
                  <a:ext uri="{0D108BD9-81ED-4DB2-BD59-A6C34878D82A}">
                    <a16:rowId xmlns:a16="http://schemas.microsoft.com/office/drawing/2014/main" val="4027293554"/>
                  </a:ext>
                </a:extLst>
              </a:tr>
              <a:tr h="312887">
                <a:tc>
                  <a:txBody>
                    <a:bodyPr/>
                    <a:lstStyle/>
                    <a:p>
                      <a:r>
                        <a:rPr lang="ja-JP" sz="1400" noProof="0">
                          <a:solidFill>
                            <a:schemeClr val="tx1"/>
                          </a:solidFill>
                        </a:rPr>
                        <a:t>下痢</a:t>
                      </a:r>
                    </a:p>
                  </a:txBody>
                  <a:tcPr anchor="ctr"/>
                </a:tc>
                <a:tc>
                  <a:txBody>
                    <a:bodyPr/>
                    <a:lstStyle/>
                    <a:p>
                      <a:pPr algn="ctr"/>
                      <a:r>
                        <a:rPr lang="ja-JP" sz="1400">
                          <a:solidFill>
                            <a:schemeClr val="tx1"/>
                          </a:solidFill>
                        </a:rPr>
                        <a:t>4.1</a:t>
                      </a:r>
                    </a:p>
                  </a:txBody>
                  <a:tcPr anchor="ctr"/>
                </a:tc>
                <a:tc>
                  <a:txBody>
                    <a:bodyPr/>
                    <a:lstStyle/>
                    <a:p>
                      <a:pPr algn="ctr"/>
                      <a:r>
                        <a:rPr lang="ja-JP" sz="1400">
                          <a:solidFill>
                            <a:schemeClr val="tx1"/>
                          </a:solidFill>
                        </a:rPr>
                        <a:t>2.7</a:t>
                      </a:r>
                    </a:p>
                  </a:txBody>
                  <a:tcPr anchor="ctr"/>
                </a:tc>
                <a:extLst>
                  <a:ext uri="{0D108BD9-81ED-4DB2-BD59-A6C34878D82A}">
                    <a16:rowId xmlns:a16="http://schemas.microsoft.com/office/drawing/2014/main" val="47328329"/>
                  </a:ext>
                </a:extLst>
              </a:tr>
              <a:tr h="312887">
                <a:tc>
                  <a:txBody>
                    <a:bodyPr/>
                    <a:lstStyle/>
                    <a:p>
                      <a:r>
                        <a:rPr lang="ja-JP" sz="1400">
                          <a:solidFill>
                            <a:schemeClr val="tx1"/>
                          </a:solidFill>
                        </a:rPr>
                        <a:t>食欲不振</a:t>
                      </a:r>
                    </a:p>
                  </a:txBody>
                  <a:tcPr anchor="ctr"/>
                </a:tc>
                <a:tc>
                  <a:txBody>
                    <a:bodyPr/>
                    <a:lstStyle/>
                    <a:p>
                      <a:pPr algn="ctr"/>
                      <a:r>
                        <a:rPr lang="ja-JP" sz="1400">
                          <a:solidFill>
                            <a:schemeClr val="tx1"/>
                          </a:solidFill>
                        </a:rPr>
                        <a:t>2.7</a:t>
                      </a:r>
                    </a:p>
                  </a:txBody>
                  <a:tcPr anchor="ctr"/>
                </a:tc>
                <a:tc>
                  <a:txBody>
                    <a:bodyPr/>
                    <a:lstStyle/>
                    <a:p>
                      <a:pPr algn="ctr"/>
                      <a:r>
                        <a:rPr lang="ja-JP" sz="1400">
                          <a:solidFill>
                            <a:schemeClr val="tx1"/>
                          </a:solidFill>
                        </a:rPr>
                        <a:t>1.3</a:t>
                      </a:r>
                    </a:p>
                  </a:txBody>
                  <a:tcPr anchor="ctr"/>
                </a:tc>
                <a:extLst>
                  <a:ext uri="{0D108BD9-81ED-4DB2-BD59-A6C34878D82A}">
                    <a16:rowId xmlns:a16="http://schemas.microsoft.com/office/drawing/2014/main" val="3277489786"/>
                  </a:ext>
                </a:extLst>
              </a:tr>
              <a:tr h="312887">
                <a:tc>
                  <a:txBody>
                    <a:bodyPr/>
                    <a:lstStyle/>
                    <a:p>
                      <a:r>
                        <a:rPr lang="ja-JP" sz="1400">
                          <a:solidFill>
                            <a:schemeClr val="tx1"/>
                          </a:solidFill>
                        </a:rPr>
                        <a:t>好中球減少症</a:t>
                      </a:r>
                    </a:p>
                  </a:txBody>
                  <a:tcPr anchor="ctr"/>
                </a:tc>
                <a:tc>
                  <a:txBody>
                    <a:bodyPr/>
                    <a:lstStyle/>
                    <a:p>
                      <a:pPr algn="ctr"/>
                      <a:r>
                        <a:rPr lang="ja-JP" sz="1400">
                          <a:solidFill>
                            <a:schemeClr val="tx1"/>
                          </a:solidFill>
                        </a:rPr>
                        <a:t>12.9</a:t>
                      </a:r>
                    </a:p>
                  </a:txBody>
                  <a:tcPr anchor="ctr"/>
                </a:tc>
                <a:tc>
                  <a:txBody>
                    <a:bodyPr/>
                    <a:lstStyle/>
                    <a:p>
                      <a:pPr algn="ctr"/>
                      <a:r>
                        <a:rPr lang="ja-JP" sz="1400">
                          <a:solidFill>
                            <a:schemeClr val="tx1"/>
                          </a:solidFill>
                        </a:rPr>
                        <a:t>0</a:t>
                      </a:r>
                    </a:p>
                  </a:txBody>
                  <a:tcPr anchor="ctr"/>
                </a:tc>
                <a:extLst>
                  <a:ext uri="{0D108BD9-81ED-4DB2-BD59-A6C34878D82A}">
                    <a16:rowId xmlns:a16="http://schemas.microsoft.com/office/drawing/2014/main" val="4261784441"/>
                  </a:ext>
                </a:extLst>
              </a:tr>
              <a:tr h="312887">
                <a:tc>
                  <a:txBody>
                    <a:bodyPr/>
                    <a:lstStyle/>
                    <a:p>
                      <a:r>
                        <a:rPr lang="ja-JP" sz="1400">
                          <a:solidFill>
                            <a:schemeClr val="tx1"/>
                          </a:solidFill>
                        </a:rPr>
                        <a:t>ALT増加</a:t>
                      </a:r>
                    </a:p>
                  </a:txBody>
                  <a:tcPr anchor="ctr"/>
                </a:tc>
                <a:tc>
                  <a:txBody>
                    <a:bodyPr/>
                    <a:lstStyle/>
                    <a:p>
                      <a:pPr algn="ctr"/>
                      <a:r>
                        <a:rPr lang="ja-JP" sz="1400">
                          <a:solidFill>
                            <a:schemeClr val="tx1"/>
                          </a:solidFill>
                        </a:rPr>
                        <a:t>4.1</a:t>
                      </a:r>
                    </a:p>
                  </a:txBody>
                  <a:tcPr anchor="ctr"/>
                </a:tc>
                <a:tc>
                  <a:txBody>
                    <a:bodyPr/>
                    <a:lstStyle/>
                    <a:p>
                      <a:pPr algn="ctr"/>
                      <a:r>
                        <a:rPr lang="ja-JP" sz="1400">
                          <a:solidFill>
                            <a:schemeClr val="tx1"/>
                          </a:solidFill>
                        </a:rPr>
                        <a:t>2.0</a:t>
                      </a:r>
                    </a:p>
                  </a:txBody>
                  <a:tcPr anchor="ctr"/>
                </a:tc>
                <a:extLst>
                  <a:ext uri="{0D108BD9-81ED-4DB2-BD59-A6C34878D82A}">
                    <a16:rowId xmlns:a16="http://schemas.microsoft.com/office/drawing/2014/main" val="1162750854"/>
                  </a:ext>
                </a:extLst>
              </a:tr>
            </a:tbl>
          </a:graphicData>
        </a:graphic>
      </p:graphicFrame>
    </p:spTree>
    <p:extLst>
      <p:ext uri="{BB962C8B-B14F-4D97-AF65-F5344CB8AC3E}">
        <p14:creationId xmlns:p14="http://schemas.microsoft.com/office/powerpoint/2010/main" val="6089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dirty="0"/>
              <a:t>ESDO内科的腫瘍学スライドデッキ
</a:t>
            </a:r>
            <a:r>
              <a:rPr lang="ja-JP" sz="2000" b="0" dirty="0"/>
              <a:t>編集者 2022年</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436" y="5955817"/>
            <a:ext cx="495089" cy="740082"/>
          </a:xfrm>
          <a:prstGeom prst="rect">
            <a:avLst/>
          </a:prstGeom>
        </p:spPr>
      </p:pic>
      <p:sp>
        <p:nvSpPr>
          <p:cNvPr id="30" name="Content Placeholder 9"/>
          <p:cNvSpPr txBox="1">
            <a:spLocks/>
          </p:cNvSpPr>
          <p:nvPr/>
        </p:nvSpPr>
        <p:spPr bwMode="auto">
          <a:xfrm>
            <a:off x="490742" y="5243847"/>
            <a:ext cx="10552443" cy="120686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a:cs typeface="Arial" charset="0"/>
              </a:rPr>
              <a:t>バイオマーカー</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Eric Van Cutsem教授	</a:t>
            </a:r>
            <a:r>
              <a:rPr kumimoji="0" lang="ja-JP" sz="1100" b="0" i="0" u="none" strike="noStrike" cap="none" normalizeH="0" baseline="0" noProof="0">
                <a:ln>
                  <a:noFill/>
                </a:ln>
                <a:solidFill>
                  <a:srgbClr val="4D4D4D"/>
                </a:solidFill>
                <a:uLnTx/>
                <a:uFillTx/>
                <a:latin typeface="Arial" charset="0"/>
                <a:ea typeface="MS Mincho"/>
                <a:cs typeface="Arial" charset="0"/>
              </a:rPr>
              <a:t>ベルギー、ルーヴェン、大学病院、消化器腫瘍学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Thomas Seufferlein教授	</a:t>
            </a:r>
            <a:r>
              <a:rPr kumimoji="0" lang="ja-JP" sz="1100" b="0" i="0" u="none" strike="noStrike" cap="none" normalizeH="0" baseline="0" noProof="0">
                <a:ln>
                  <a:noFill/>
                </a:ln>
                <a:solidFill>
                  <a:srgbClr val="4D4D4D"/>
                </a:solidFill>
                <a:uLnTx/>
                <a:uFillTx/>
                <a:latin typeface="Arial" charset="0"/>
                <a:ea typeface="MS Mincho"/>
                <a:cs typeface="Arial" charset="0"/>
              </a:rPr>
              <a:t>ドイツ、ウルム、ウルム大学、内科科クリニックI</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Dr Pieter-Jan Cuyle	</a:t>
            </a:r>
            <a:r>
              <a:rPr kumimoji="0" lang="ja-JP" sz="1100" b="0" i="0" u="none" strike="noStrike" cap="none" normalizeH="0" baseline="0" noProof="0">
                <a:ln>
                  <a:noFill/>
                </a:ln>
                <a:solidFill>
                  <a:srgbClr val="4D4D4D"/>
                </a:solidFill>
                <a:uLnTx/>
                <a:uFillTx/>
                <a:latin typeface="Arial" charset="0"/>
                <a:ea typeface="MS Mincho"/>
                <a:cs typeface="Arial" charset="0"/>
              </a:rPr>
              <a:t>ベルギー、ボンヒーデン、イメルダ総合病院、消化器腫瘍学 </a:t>
            </a:r>
            <a:r>
              <a:rPr kumimoji="0" lang="ja-JP" sz="1100" b="1" i="0" u="none" strike="noStrike" cap="none" normalizeH="0" baseline="0" noProof="0">
                <a:ln>
                  <a:noFill/>
                </a:ln>
                <a:solidFill>
                  <a:srgbClr val="4D4D4D"/>
                </a:solidFill>
                <a:uLnTx/>
                <a:uFillTx/>
                <a:latin typeface="Arial" charset="0"/>
                <a:ea typeface="MS Mincho"/>
                <a:cs typeface="Arial" charset="0"/>
              </a:rPr>
              <a:t>	</a:t>
            </a:r>
          </a:p>
        </p:txBody>
      </p:sp>
      <p:sp>
        <p:nvSpPr>
          <p:cNvPr id="35" name="Content Placeholder 9"/>
          <p:cNvSpPr txBox="1">
            <a:spLocks/>
          </p:cNvSpPr>
          <p:nvPr/>
        </p:nvSpPr>
        <p:spPr bwMode="auto">
          <a:xfrm>
            <a:off x="490742" y="1307744"/>
            <a:ext cx="10536054" cy="120032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a:cs typeface="Arial" charset="0"/>
              </a:rPr>
              <a:t>結腸直腸癌</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Eric Van Cutsem教授	</a:t>
            </a:r>
            <a:r>
              <a:rPr kumimoji="0" lang="ja-JP" sz="1100" b="0" i="0" u="none" strike="noStrike" cap="none" normalizeH="0" baseline="0" noProof="0">
                <a:ln>
                  <a:noFill/>
                </a:ln>
                <a:solidFill>
                  <a:srgbClr val="4D4D4D"/>
                </a:solidFill>
                <a:uLnTx/>
                <a:uFillTx/>
                <a:latin typeface="Arial" charset="0"/>
                <a:ea typeface="MS Mincho"/>
                <a:cs typeface="Arial" charset="0"/>
              </a:rPr>
              <a:t>ベルギー、ルーヴェン、大学病院、消化器腫瘍学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Thomas Gruenberger教授	</a:t>
            </a:r>
            <a:r>
              <a:rPr kumimoji="0" lang="ja-JP" sz="1100" b="0" i="0" u="none" strike="noStrike" cap="none" normalizeH="0" baseline="0" noProof="0">
                <a:ln>
                  <a:noFill/>
                </a:ln>
                <a:solidFill>
                  <a:srgbClr val="4D4D4D"/>
                </a:solidFill>
                <a:uLnTx/>
                <a:uFillTx/>
                <a:latin typeface="Arial" charset="0"/>
                <a:ea typeface="MS Mincho"/>
                <a:cs typeface="Arial" charset="0"/>
              </a:rPr>
              <a:t>オーストリア、ウィーン、カイザー・フランツ・ヨーゼフ病院、外科学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Jaroslaw Regula教授	</a:t>
            </a:r>
            <a:r>
              <a:rPr kumimoji="0" lang="ja-JP" sz="1100" b="0" i="0" u="none" strike="noStrike" cap="none" normalizeH="0" baseline="0" noProof="0">
                <a:ln>
                  <a:noFill/>
                </a:ln>
                <a:solidFill>
                  <a:srgbClr val="4D4D4D"/>
                </a:solidFill>
                <a:uLnTx/>
                <a:uFillTx/>
                <a:latin typeface="Arial" charset="0"/>
                <a:ea typeface="MS Mincho"/>
                <a:cs typeface="Arial" charset="0"/>
              </a:rPr>
              <a:t>ポーランド、ワルシャワ、腫瘍学研究所、消化器科学および肝臓学</a:t>
            </a:r>
          </a:p>
        </p:txBody>
      </p:sp>
      <p:sp>
        <p:nvSpPr>
          <p:cNvPr id="42" name="Content Placeholder 9"/>
          <p:cNvSpPr txBox="1">
            <a:spLocks/>
          </p:cNvSpPr>
          <p:nvPr/>
        </p:nvSpPr>
        <p:spPr>
          <a:xfrm>
            <a:off x="488913" y="2618791"/>
            <a:ext cx="10549807" cy="1201638"/>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cs typeface="Arial"/>
              </a:rPr>
              <a:t>膵癌と肝胆道腫瘍</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a:ea typeface="MS Mincho"/>
                <a:cs typeface="Arial"/>
              </a:rPr>
              <a:t>Jean-Luc Van Laethem教授	</a:t>
            </a:r>
            <a:r>
              <a:rPr kumimoji="0" lang="ja-JP" sz="1100" b="0" i="0" u="none" strike="noStrike" cap="none" normalizeH="0" baseline="0" noProof="0">
                <a:ln>
                  <a:noFill/>
                </a:ln>
                <a:solidFill>
                  <a:srgbClr val="4D4D4D"/>
                </a:solidFill>
                <a:uLnTx/>
                <a:uFillTx/>
                <a:latin typeface="Arial"/>
                <a:ea typeface="MS Mincho"/>
                <a:cs typeface="Arial"/>
              </a:rPr>
              <a:t>ベルギー、ブリュッセル、エラスメ大学病院、消化器腫瘍学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a:ea typeface="MS Mincho"/>
                <a:cs typeface="Arial"/>
              </a:rPr>
              <a:t>Thomas Seufferlein教授	</a:t>
            </a:r>
            <a:r>
              <a:rPr kumimoji="0" lang="ja-JP" sz="1100" b="0" i="0" u="none" strike="noStrike" cap="none" normalizeH="0" baseline="0" noProof="0">
                <a:ln>
                  <a:noFill/>
                </a:ln>
                <a:solidFill>
                  <a:srgbClr val="4D4D4D"/>
                </a:solidFill>
                <a:uLnTx/>
                <a:uFillTx/>
                <a:latin typeface="Arial"/>
                <a:ea typeface="MS Mincho"/>
                <a:cs typeface="Arial"/>
              </a:rPr>
              <a:t>ドイツ、ウルム、ウルム大学、内科科クリニックI</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a:ea typeface="MS Mincho"/>
                <a:cs typeface="Arial"/>
              </a:rPr>
              <a:t>Dr Ann-Maria Bucalau	</a:t>
            </a:r>
            <a:r>
              <a:rPr kumimoji="0" lang="ja-JP" sz="1100" b="0" i="0" u="none" strike="noStrike" cap="none" normalizeH="0" baseline="0" noProof="0">
                <a:ln>
                  <a:noFill/>
                </a:ln>
                <a:solidFill>
                  <a:srgbClr val="4D4D4D"/>
                </a:solidFill>
                <a:uLnTx/>
                <a:uFillTx/>
                <a:latin typeface="Arial"/>
                <a:ea typeface="MS Mincho"/>
                <a:cs typeface="Arial"/>
              </a:rPr>
              <a:t>ベルギー、ブリュッセル、エラスメ大学病院、消化器腫瘍学</a:t>
            </a:r>
          </a:p>
        </p:txBody>
      </p:sp>
      <p:sp>
        <p:nvSpPr>
          <p:cNvPr id="49" name="Content Placeholder 9"/>
          <p:cNvSpPr txBox="1">
            <a:spLocks/>
          </p:cNvSpPr>
          <p:nvPr/>
        </p:nvSpPr>
        <p:spPr bwMode="auto">
          <a:xfrm>
            <a:off x="483413" y="3931151"/>
            <a:ext cx="10536054" cy="1201974"/>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a:cs typeface="Arial" charset="0"/>
              </a:rPr>
              <a:t>胃食道と神経内分泌腫瘍 </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Côme Lepage教授	</a:t>
            </a:r>
            <a:r>
              <a:rPr kumimoji="0" lang="ja-JP" sz="1100" b="0" i="0" u="none" strike="noStrike" cap="none" normalizeH="0" baseline="0" noProof="0">
                <a:ln>
                  <a:noFill/>
                </a:ln>
                <a:solidFill>
                  <a:srgbClr val="4D4D4D"/>
                </a:solidFill>
                <a:uLnTx/>
                <a:uFillTx/>
                <a:latin typeface="Arial" charset="0"/>
                <a:ea typeface="MS Mincho"/>
                <a:cs typeface="Arial" charset="0"/>
              </a:rPr>
              <a:t>フランス、ディジョン、大学病院およびINSERM (フランス国立保健医学研究所)</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Tamara Matysiak教授</a:t>
            </a:r>
            <a:r>
              <a:rPr kumimoji="0" lang="ja-JP" sz="1100" b="0" i="0" u="none" strike="noStrike" cap="none" normalizeH="0" baseline="0" noProof="0">
                <a:ln>
                  <a:noFill/>
                </a:ln>
                <a:solidFill>
                  <a:srgbClr val="4D4D4D"/>
                </a:solidFill>
                <a:uLnTx/>
                <a:uFillTx/>
                <a:latin typeface="Arial" charset="0"/>
                <a:ea typeface="MS Mincho"/>
                <a:cs typeface="Arial" charset="0"/>
              </a:rPr>
              <a:t>	フランス、ナント、消化器疾患研究所、肝臓・消化器病学および消化器腫瘍学</a:t>
            </a:r>
          </a:p>
          <a:p>
            <a:pPr marL="0" marR="0" lvl="0" indent="0" algn="l" defTabSz="914400" rtl="0" eaLnBrk="1" fontAlgn="auto" latinLnBrk="0" hangingPunct="1">
              <a:lnSpc>
                <a:spcPct val="150000"/>
              </a:lnSpc>
              <a:spcBef>
                <a:spcPts val="0"/>
              </a:spcBef>
              <a:spcAft>
                <a:spcPts val="0"/>
              </a:spcAft>
              <a:buClrTx/>
              <a:buSzTx/>
              <a:buFontTx/>
              <a:buNone/>
              <a:tabLst>
                <a:tab pos="1973263" algn="l"/>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Dr Pieter-Jan Cuyle	</a:t>
            </a:r>
            <a:r>
              <a:rPr kumimoji="0" lang="ja-JP" sz="1100" b="0" i="0" u="none" strike="noStrike" cap="none" normalizeH="0" baseline="0" noProof="0">
                <a:ln>
                  <a:noFill/>
                </a:ln>
                <a:solidFill>
                  <a:srgbClr val="4D4D4D"/>
                </a:solidFill>
                <a:uLnTx/>
                <a:uFillTx/>
                <a:latin typeface="Arial" charset="0"/>
                <a:ea typeface="MS Mincho"/>
                <a:cs typeface="Arial" charset="0"/>
              </a:rPr>
              <a:t>ベルギー、ボンヒーデン、イメルダ総合病院、消化器腫瘍学 </a:t>
            </a:r>
            <a:r>
              <a:rPr kumimoji="0" lang="ja-JP" sz="1100" b="1" i="0" u="none" strike="noStrike" cap="none" normalizeH="0" baseline="0" noProof="0">
                <a:ln>
                  <a:noFill/>
                </a:ln>
                <a:solidFill>
                  <a:srgbClr val="4D4D4D"/>
                </a:solidFill>
                <a:uLnTx/>
                <a:uFillTx/>
                <a:latin typeface="Arial" charset="0"/>
                <a:ea typeface="MS Mincho"/>
                <a:cs typeface="Arial" charset="0"/>
              </a:rPr>
              <a:t>	</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464" t="418" r="113" b="496"/>
          <a:stretch/>
        </p:blipFill>
        <p:spPr>
          <a:xfrm>
            <a:off x="10415430" y="2618791"/>
            <a:ext cx="623290" cy="72125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16" r="1040" b="429"/>
          <a:stretch/>
        </p:blipFill>
        <p:spPr>
          <a:xfrm>
            <a:off x="9113952" y="1307744"/>
            <a:ext cx="595667" cy="739765"/>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216" r="1040" b="3579"/>
          <a:stretch/>
        </p:blipFill>
        <p:spPr>
          <a:xfrm>
            <a:off x="9070458" y="5243847"/>
            <a:ext cx="595667" cy="71636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80" r="541" b="773"/>
          <a:stretch/>
        </p:blipFill>
        <p:spPr>
          <a:xfrm>
            <a:off x="9065020" y="3931151"/>
            <a:ext cx="601105" cy="724859"/>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371" t="132" r="258" b="529"/>
          <a:stretch/>
        </p:blipFill>
        <p:spPr>
          <a:xfrm>
            <a:off x="9732033" y="2618791"/>
            <a:ext cx="606825" cy="726296"/>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310" r="455" b="119"/>
          <a:stretch/>
        </p:blipFill>
        <p:spPr>
          <a:xfrm>
            <a:off x="9740224" y="5243847"/>
            <a:ext cx="590441" cy="718944"/>
          </a:xfrm>
          <a:prstGeom prst="rect">
            <a:avLst/>
          </a:prstGeom>
        </p:spPr>
      </p:pic>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l="310" r="455" b="119"/>
          <a:stretch/>
        </p:blipFill>
        <p:spPr>
          <a:xfrm>
            <a:off x="9065020" y="2618791"/>
            <a:ext cx="590441" cy="718944"/>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646" b="371"/>
          <a:stretch/>
        </p:blipFill>
        <p:spPr>
          <a:xfrm>
            <a:off x="9740224" y="3931151"/>
            <a:ext cx="613996" cy="702470"/>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l="534" r="393" b="363"/>
          <a:stretch/>
        </p:blipFill>
        <p:spPr>
          <a:xfrm>
            <a:off x="10410229" y="1307744"/>
            <a:ext cx="616567" cy="752949"/>
          </a:xfrm>
          <a:prstGeom prst="rect">
            <a:avLst/>
          </a:prstGeom>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l="345" r="535"/>
          <a:stretch/>
        </p:blipFill>
        <p:spPr>
          <a:xfrm>
            <a:off x="9773040" y="1307744"/>
            <a:ext cx="557625" cy="758428"/>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l="389" t="329" r="454" b="195"/>
          <a:stretch/>
        </p:blipFill>
        <p:spPr>
          <a:xfrm>
            <a:off x="10454491" y="5243847"/>
            <a:ext cx="584785" cy="735849"/>
          </a:xfrm>
          <a:prstGeom prst="rect">
            <a:avLst/>
          </a:prstGeom>
        </p:spPr>
      </p:pic>
      <p:pic>
        <p:nvPicPr>
          <p:cNvPr id="20" name="Picture 19"/>
          <p:cNvPicPr>
            <a:picLocks noChangeAspect="1"/>
          </p:cNvPicPr>
          <p:nvPr/>
        </p:nvPicPr>
        <p:blipFill rotWithShape="1">
          <a:blip r:embed="rId11" cstate="print">
            <a:extLst>
              <a:ext uri="{28A0092B-C50C-407E-A947-70E740481C1C}">
                <a14:useLocalDpi xmlns:a14="http://schemas.microsoft.com/office/drawing/2010/main" val="0"/>
              </a:ext>
            </a:extLst>
          </a:blip>
          <a:srcRect l="389" t="329" r="454" b="195"/>
          <a:stretch/>
        </p:blipFill>
        <p:spPr>
          <a:xfrm>
            <a:off x="10434682" y="3931151"/>
            <a:ext cx="584785" cy="735849"/>
          </a:xfrm>
          <a:prstGeom prst="rect">
            <a:avLst/>
          </a:prstGeom>
        </p:spPr>
      </p:pic>
    </p:spTree>
    <p:extLst>
      <p:ext uri="{BB962C8B-B14F-4D97-AF65-F5344CB8AC3E}">
        <p14:creationId xmlns:p14="http://schemas.microsoft.com/office/powerpoint/2010/main" val="4229933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4" y="179614"/>
            <a:ext cx="11294488" cy="807720"/>
          </a:xfrm>
        </p:spPr>
        <p:txBody>
          <a:bodyPr/>
          <a:lstStyle/>
          <a:p>
            <a:r>
              <a:rPr lang="ja-JP"/>
              <a:t>1296MO：PRODIGE 29-UCGI 26(NEOPAN)：局所進行性膵臓癌(LAPC)におけるFOLFIRINOXまたはゲムシタビンによる化学療法を比較する第III相無作為化試験 – Ducreux MP、et al</a:t>
            </a:r>
          </a:p>
        </p:txBody>
      </p:sp>
      <p:sp>
        <p:nvSpPr>
          <p:cNvPr id="22" name="Content Placeholder 2"/>
          <p:cNvSpPr>
            <a:spLocks noGrp="1"/>
          </p:cNvSpPr>
          <p:nvPr>
            <p:ph idx="1"/>
          </p:nvPr>
        </p:nvSpPr>
        <p:spPr/>
        <p:txBody>
          <a:bodyPr/>
          <a:lstStyle/>
          <a:p>
            <a:pPr marL="0" indent="0">
              <a:buNone/>
            </a:pPr>
            <a:r>
              <a:rPr lang="ja-JP" b="1"/>
              <a:t>試験の目的</a:t>
            </a:r>
          </a:p>
          <a:p>
            <a:r>
              <a:rPr lang="ja-JP"/>
              <a:t>フランスの施設における第III相NEOPAN試験で、局所進行性膵臓癌患者を対象に、FOLFIRINOXとゲムシタビンの有効性と安全性を比較評価すること</a:t>
            </a:r>
          </a:p>
        </p:txBody>
      </p:sp>
      <p:sp>
        <p:nvSpPr>
          <p:cNvPr id="23" name="Text Placeholder 4"/>
          <p:cNvSpPr>
            <a:spLocks noGrp="1"/>
          </p:cNvSpPr>
          <p:nvPr>
            <p:ph type="body" sz="quarter" idx="11"/>
          </p:nvPr>
        </p:nvSpPr>
        <p:spPr/>
        <p:txBody>
          <a:bodyPr/>
          <a:lstStyle/>
          <a:p>
            <a:r>
              <a:rPr lang="ja-JP" dirty="0"/>
              <a:t>
</a:t>
            </a:r>
            <a:br>
              <a:rPr lang="ja-JP" dirty="0"/>
            </a:br>
            <a:r>
              <a:rPr lang="ja-JP" dirty="0"/>
              <a:t>2022年ESMO会議で発表</a:t>
            </a:r>
            <a:br>
              <a:rPr lang="en-GB" altLang="ja-JP" dirty="0"/>
            </a:br>
            <a:r>
              <a:rPr lang="ja-JP" dirty="0"/>
              <a:t>Ducreux MP, et al.Ann Oncol 2022;33(suppl):abstr 1296MO</a:t>
            </a:r>
          </a:p>
        </p:txBody>
      </p:sp>
      <p:sp>
        <p:nvSpPr>
          <p:cNvPr id="24" name="Rectangle 9"/>
          <p:cNvSpPr txBox="1">
            <a:spLocks noChangeArrowheads="1"/>
          </p:cNvSpPr>
          <p:nvPr/>
        </p:nvSpPr>
        <p:spPr bwMode="auto">
          <a:xfrm>
            <a:off x="1838052" y="578903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25" name="Oval 14"/>
          <p:cNvSpPr>
            <a:spLocks noChangeArrowheads="1"/>
          </p:cNvSpPr>
          <p:nvPr/>
        </p:nvSpPr>
        <p:spPr bwMode="auto">
          <a:xfrm>
            <a:off x="5307360" y="36478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6" name="AutoShape 15"/>
          <p:cNvCxnSpPr>
            <a:cxnSpLocks noChangeShapeType="1"/>
            <a:stCxn id="25" idx="0"/>
            <a:endCxn id="28" idx="1"/>
          </p:cNvCxnSpPr>
          <p:nvPr/>
        </p:nvCxnSpPr>
        <p:spPr bwMode="auto">
          <a:xfrm rot="5400000" flipH="1" flipV="1">
            <a:off x="5370845" y="2927518"/>
            <a:ext cx="948608" cy="491983"/>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944312" y="3939913"/>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6091141" y="2110441"/>
            <a:ext cx="3827213" cy="117752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FOLFIRINOX q2w 
(12サイクル)
(n=85)</a:t>
            </a:r>
          </a:p>
        </p:txBody>
      </p:sp>
      <p:sp>
        <p:nvSpPr>
          <p:cNvPr id="29" name="AutoShape 9"/>
          <p:cNvSpPr>
            <a:spLocks noChangeArrowheads="1"/>
          </p:cNvSpPr>
          <p:nvPr/>
        </p:nvSpPr>
        <p:spPr bwMode="auto">
          <a:xfrm>
            <a:off x="2039425" y="3131743"/>
            <a:ext cx="290488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局所進行性膵臓癌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切除不能</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 </a:t>
            </a:r>
          </a:p>
          <a:p>
            <a:pPr defTabSz="892175" eaLnBrk="0" hangingPunct="0">
              <a:spcAft>
                <a:spcPct val="30000"/>
              </a:spcAft>
              <a:defRPr/>
            </a:pPr>
            <a:r>
              <a:rPr lang="ja-JP" sz="1600" dirty="0">
                <a:solidFill>
                  <a:srgbClr val="FFFFFF"/>
                </a:solidFill>
                <a:ea typeface="SimSun" pitchFamily="2" charset="-122"/>
              </a:rPr>
              <a:t>(n=171)</a:t>
            </a:r>
          </a:p>
        </p:txBody>
      </p:sp>
      <p:cxnSp>
        <p:nvCxnSpPr>
          <p:cNvPr id="30" name="AutoShape 16"/>
          <p:cNvCxnSpPr>
            <a:cxnSpLocks noChangeShapeType="1"/>
            <a:stCxn id="25" idx="4"/>
            <a:endCxn id="32" idx="1"/>
          </p:cNvCxnSpPr>
          <p:nvPr/>
        </p:nvCxnSpPr>
        <p:spPr bwMode="auto">
          <a:xfrm rot="16200000" flipH="1">
            <a:off x="5352241" y="4478929"/>
            <a:ext cx="985816" cy="491983"/>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4996521" y="5789033"/>
            <a:ext cx="5900826"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OS、ORR、DCR、安全性</a:t>
            </a:r>
          </a:p>
        </p:txBody>
      </p:sp>
      <p:sp>
        <p:nvSpPr>
          <p:cNvPr id="32" name="AutoShape 8"/>
          <p:cNvSpPr>
            <a:spLocks noChangeArrowheads="1"/>
          </p:cNvSpPr>
          <p:nvPr/>
        </p:nvSpPr>
        <p:spPr bwMode="auto">
          <a:xfrm>
            <a:off x="6091141" y="4629065"/>
            <a:ext cx="3827213" cy="117752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ゲムシタビン 1000 mg/m</a:t>
            </a:r>
            <a:r>
              <a:rPr lang="ja-JP" baseline="30000" dirty="0">
                <a:solidFill>
                  <a:schemeClr val="tx1"/>
                </a:solidFill>
                <a:ea typeface="SimSun" pitchFamily="2" charset="-122"/>
              </a:rPr>
              <a:t>2</a:t>
            </a:r>
            <a:r>
              <a:rPr lang="ja-JP" dirty="0">
                <a:solidFill>
                  <a:schemeClr val="tx1"/>
                </a:solidFill>
                <a:ea typeface="SimSun" pitchFamily="2" charset="-122"/>
              </a:rPr>
              <a:t> 
D1、8、15、22(サイクル1)その後
D1、8、15 q4w(6サイクル)
(n=86)</a:t>
            </a:r>
          </a:p>
        </p:txBody>
      </p:sp>
      <p:sp>
        <p:nvSpPr>
          <p:cNvPr id="33" name="Content Placeholder 26"/>
          <p:cNvSpPr txBox="1">
            <a:spLocks/>
          </p:cNvSpPr>
          <p:nvPr/>
        </p:nvSpPr>
        <p:spPr bwMode="auto">
          <a:xfrm>
            <a:off x="6254003" y="3268998"/>
            <a:ext cx="4437114"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施設</a:t>
            </a:r>
          </a:p>
          <a:p>
            <a:pPr marL="203200" lvl="0" indent="-203200">
              <a:spcAft>
                <a:spcPts val="400"/>
              </a:spcAft>
              <a:buFont typeface="Arial" pitchFamily="34" charset="0"/>
              <a:buChar char="•"/>
              <a:defRPr/>
            </a:pPr>
            <a:r>
              <a:rPr lang="ja-JP" sz="1400">
                <a:solidFill>
                  <a:srgbClr val="4D4D4D"/>
                </a:solidFill>
              </a:rPr>
              <a:t>腫瘍の位置(膵頭部：はい、いいえ)</a:t>
            </a:r>
          </a:p>
          <a:p>
            <a:pPr marL="203200" lvl="0" indent="-203200">
              <a:spcAft>
                <a:spcPts val="400"/>
              </a:spcAft>
              <a:buFont typeface="Arial" pitchFamily="34" charset="0"/>
              <a:buChar char="•"/>
              <a:defRPr/>
            </a:pPr>
            <a:r>
              <a:rPr lang="ja-JP" sz="1400">
                <a:solidFill>
                  <a:srgbClr val="4D4D4D"/>
                </a:solidFill>
              </a:rPr>
              <a:t>ECOG PS (0 対 1)</a:t>
            </a:r>
          </a:p>
          <a:p>
            <a:pPr marL="203200" lvl="0" indent="-203200">
              <a:spcAft>
                <a:spcPts val="400"/>
              </a:spcAft>
              <a:buFont typeface="Arial" pitchFamily="34" charset="0"/>
              <a:buChar char="•"/>
              <a:defRPr/>
            </a:pPr>
            <a:r>
              <a:rPr lang="ja-JP" sz="1400">
                <a:solidFill>
                  <a:srgbClr val="4D4D4D"/>
                </a:solidFill>
              </a:rPr>
              <a:t>年齢 (≦60 対 &gt;60歳)</a:t>
            </a:r>
          </a:p>
        </p:txBody>
      </p:sp>
    </p:spTree>
    <p:extLst>
      <p:ext uri="{BB962C8B-B14F-4D97-AF65-F5344CB8AC3E}">
        <p14:creationId xmlns:p14="http://schemas.microsoft.com/office/powerpoint/2010/main" val="1306474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1296MO：PRODIGE 29-UCGI 26(NEOPAN)：局所進行性膵臓癌(LAPC)におけるFOLFIRINOXまたはゲムシタビンによる化学療法を比較する第III相無作為化試験 – Ducreux MP、et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Ducreux MP, et al.Ann Oncol 2022;33(suppl):abstr 1296MO</a:t>
            </a:r>
          </a:p>
        </p:txBody>
      </p:sp>
      <p:sp>
        <p:nvSpPr>
          <p:cNvPr id="6" name="TextBox 5">
            <a:extLst>
              <a:ext uri="{FF2B5EF4-FFF2-40B4-BE49-F238E27FC236}">
                <a16:creationId xmlns:a16="http://schemas.microsoft.com/office/drawing/2014/main" id="{04E467AA-6C3F-8D61-AAF1-47534F50A17C}"/>
              </a:ext>
            </a:extLst>
          </p:cNvPr>
          <p:cNvSpPr txBox="1"/>
          <p:nvPr/>
        </p:nvSpPr>
        <p:spPr>
          <a:xfrm>
            <a:off x="1985217" y="1488253"/>
            <a:ext cx="2659702" cy="338554"/>
          </a:xfrm>
          <a:prstGeom prst="rect">
            <a:avLst/>
          </a:prstGeom>
          <a:noFill/>
        </p:spPr>
        <p:txBody>
          <a:bodyPr wrap="none" rtlCol="0">
            <a:spAutoFit/>
          </a:bodyPr>
          <a:lstStyle/>
          <a:p>
            <a:pPr algn="ctr"/>
            <a:r>
              <a:rPr lang="ja-JP" sz="1600" b="1" dirty="0">
                <a:solidFill>
                  <a:srgbClr val="4D4D4D"/>
                </a:solidFill>
              </a:rPr>
              <a:t>無増悪生存期間</a:t>
            </a:r>
          </a:p>
        </p:txBody>
      </p:sp>
      <p:graphicFrame>
        <p:nvGraphicFramePr>
          <p:cNvPr id="7" name="Table 6">
            <a:extLst>
              <a:ext uri="{FF2B5EF4-FFF2-40B4-BE49-F238E27FC236}">
                <a16:creationId xmlns:a16="http://schemas.microsoft.com/office/drawing/2014/main" id="{C0C90809-98F7-9755-BDD5-B95ED7465BD4}"/>
              </a:ext>
            </a:extLst>
          </p:cNvPr>
          <p:cNvGraphicFramePr>
            <a:graphicFrameLocks noGrp="1"/>
          </p:cNvGraphicFramePr>
          <p:nvPr>
            <p:extLst>
              <p:ext uri="{D42A27DB-BD31-4B8C-83A1-F6EECF244321}">
                <p14:modId xmlns:p14="http://schemas.microsoft.com/office/powerpoint/2010/main" val="4161041566"/>
              </p:ext>
            </p:extLst>
          </p:nvPr>
        </p:nvGraphicFramePr>
        <p:xfrm>
          <a:off x="2152436" y="1992557"/>
          <a:ext cx="3851702" cy="473760"/>
        </p:xfrm>
        <a:graphic>
          <a:graphicData uri="http://schemas.openxmlformats.org/drawingml/2006/table">
            <a:tbl>
              <a:tblPr firstRow="1" bandRow="1">
                <a:tableStyleId>{9D7B26C5-4107-4FEC-AEDC-1716B250A1EF}</a:tableStyleId>
              </a:tblPr>
              <a:tblGrid>
                <a:gridCol w="1541516">
                  <a:extLst>
                    <a:ext uri="{9D8B030D-6E8A-4147-A177-3AD203B41FA5}">
                      <a16:colId xmlns:a16="http://schemas.microsoft.com/office/drawing/2014/main" val="976161943"/>
                    </a:ext>
                  </a:extLst>
                </a:gridCol>
                <a:gridCol w="1140542">
                  <a:extLst>
                    <a:ext uri="{9D8B030D-6E8A-4147-A177-3AD203B41FA5}">
                      <a16:colId xmlns:a16="http://schemas.microsoft.com/office/drawing/2014/main" val="1736745294"/>
                    </a:ext>
                  </a:extLst>
                </a:gridCol>
                <a:gridCol w="1169644">
                  <a:extLst>
                    <a:ext uri="{9D8B030D-6E8A-4147-A177-3AD203B41FA5}">
                      <a16:colId xmlns:a16="http://schemas.microsoft.com/office/drawing/2014/main" val="1069884910"/>
                    </a:ext>
                  </a:extLst>
                </a:gridCol>
              </a:tblGrid>
              <a:tr h="127440">
                <a:tc>
                  <a:txBody>
                    <a:bodyPr/>
                    <a:lstStyle/>
                    <a:p>
                      <a:pPr algn="l" rtl="0"/>
                      <a:endParaRPr lang="en-GB" sz="1200" dirty="0">
                        <a:solidFill>
                          <a:srgbClr val="4D4D4D"/>
                        </a:solidFill>
                      </a:endParaRPr>
                    </a:p>
                  </a:txBody>
                  <a:tcPr marL="36000" marR="36000" marT="36000" marB="0" anchor="ctr"/>
                </a:tc>
                <a:tc>
                  <a:txBody>
                    <a:bodyPr/>
                    <a:lstStyle/>
                    <a:p>
                      <a:pPr algn="ctr"/>
                      <a:r>
                        <a:rPr lang="ja-JP" sz="1200"/>
                        <a:t>ゲムシタビン</a:t>
                      </a:r>
                    </a:p>
                  </a:txBody>
                  <a:tcPr marL="36000" marR="36000" marT="36000" marB="0" anchor="ctr"/>
                </a:tc>
                <a:tc>
                  <a:txBody>
                    <a:bodyPr/>
                    <a:lstStyle/>
                    <a:p>
                      <a:pPr algn="ctr"/>
                      <a:r>
                        <a:rPr lang="ja-JP" sz="1200"/>
                        <a:t>FOLFIRINOX</a:t>
                      </a:r>
                    </a:p>
                  </a:txBody>
                  <a:tcPr marL="36000" marR="36000" marT="36000" marB="0" anchor="ctr"/>
                </a:tc>
                <a:extLst>
                  <a:ext uri="{0D108BD9-81ED-4DB2-BD59-A6C34878D82A}">
                    <a16:rowId xmlns:a16="http://schemas.microsoft.com/office/drawing/2014/main" val="1770965655"/>
                  </a:ext>
                </a:extLst>
              </a:tr>
              <a:tr h="0">
                <a:tc>
                  <a:txBody>
                    <a:bodyPr/>
                    <a:lstStyle/>
                    <a:p>
                      <a:pPr algn="l"/>
                      <a:r>
                        <a:rPr lang="ja-JP" sz="1200" dirty="0"/>
                        <a:t>mPFS、月数(95%CI)</a:t>
                      </a:r>
                    </a:p>
                  </a:txBody>
                  <a:tcPr marL="36000" marR="36000" marT="36000" marB="36000" anchor="ctr">
                    <a:noFill/>
                  </a:tcPr>
                </a:tc>
                <a:tc>
                  <a:txBody>
                    <a:bodyPr/>
                    <a:lstStyle/>
                    <a:p>
                      <a:pPr algn="ctr"/>
                      <a:r>
                        <a:rPr lang="ja-JP" sz="1200" dirty="0"/>
                        <a:t>7.5 (6.1、9.2)</a:t>
                      </a:r>
                    </a:p>
                  </a:txBody>
                  <a:tcPr marL="36000" marR="36000" marT="36000" marB="36000" anchor="ctr">
                    <a:noFill/>
                  </a:tcPr>
                </a:tc>
                <a:tc>
                  <a:txBody>
                    <a:bodyPr/>
                    <a:lstStyle/>
                    <a:p>
                      <a:pPr algn="ctr"/>
                      <a:r>
                        <a:rPr lang="ja-JP" sz="1200" dirty="0"/>
                        <a:t>9.7 (7.0、11.7)</a:t>
                      </a:r>
                    </a:p>
                  </a:txBody>
                  <a:tcPr marL="36000" marR="36000" marT="36000" marB="36000" anchor="ctr">
                    <a:noFill/>
                  </a:tcPr>
                </a:tc>
                <a:extLst>
                  <a:ext uri="{0D108BD9-81ED-4DB2-BD59-A6C34878D82A}">
                    <a16:rowId xmlns:a16="http://schemas.microsoft.com/office/drawing/2014/main" val="123035214"/>
                  </a:ext>
                </a:extLst>
              </a:tr>
            </a:tbl>
          </a:graphicData>
        </a:graphic>
      </p:graphicFrame>
      <p:sp>
        <p:nvSpPr>
          <p:cNvPr id="8" name="Freeform 21">
            <a:extLst>
              <a:ext uri="{FF2B5EF4-FFF2-40B4-BE49-F238E27FC236}">
                <a16:creationId xmlns:a16="http://schemas.microsoft.com/office/drawing/2014/main" id="{37B19099-FE59-9C56-8560-0AEA9D84E2BA}"/>
              </a:ext>
            </a:extLst>
          </p:cNvPr>
          <p:cNvSpPr>
            <a:spLocks/>
          </p:cNvSpPr>
          <p:nvPr/>
        </p:nvSpPr>
        <p:spPr bwMode="auto">
          <a:xfrm>
            <a:off x="1627562" y="2390545"/>
            <a:ext cx="4100480"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TextBox 8">
            <a:extLst>
              <a:ext uri="{FF2B5EF4-FFF2-40B4-BE49-F238E27FC236}">
                <a16:creationId xmlns:a16="http://schemas.microsoft.com/office/drawing/2014/main" id="{AA3F2348-195D-B219-9584-5E656A6CE523}"/>
              </a:ext>
            </a:extLst>
          </p:cNvPr>
          <p:cNvSpPr txBox="1"/>
          <p:nvPr/>
        </p:nvSpPr>
        <p:spPr>
          <a:xfrm>
            <a:off x="153415" y="5613424"/>
            <a:ext cx="1260281" cy="307777"/>
          </a:xfrm>
          <a:prstGeom prst="rect">
            <a:avLst/>
          </a:prstGeom>
          <a:noFill/>
        </p:spPr>
        <p:txBody>
          <a:bodyPr wrap="none" rtlCol="0">
            <a:spAutoFit/>
          </a:bodyPr>
          <a:lstStyle/>
          <a:p>
            <a:pPr algn="r"/>
            <a:r>
              <a:rPr lang="ja-JP" sz="1400">
                <a:solidFill>
                  <a:srgbClr val="B60D27"/>
                </a:solidFill>
              </a:rPr>
              <a:t>FOLFIRINOX</a:t>
            </a:r>
          </a:p>
        </p:txBody>
      </p:sp>
      <p:sp>
        <p:nvSpPr>
          <p:cNvPr id="10" name="TextBox 9">
            <a:extLst>
              <a:ext uri="{FF2B5EF4-FFF2-40B4-BE49-F238E27FC236}">
                <a16:creationId xmlns:a16="http://schemas.microsoft.com/office/drawing/2014/main" id="{EA0E3227-CEA2-E669-1DA3-D3ADF4266CEC}"/>
              </a:ext>
            </a:extLst>
          </p:cNvPr>
          <p:cNvSpPr txBox="1"/>
          <p:nvPr/>
        </p:nvSpPr>
        <p:spPr>
          <a:xfrm>
            <a:off x="223947" y="5863102"/>
            <a:ext cx="1189749" cy="307777"/>
          </a:xfrm>
          <a:prstGeom prst="rect">
            <a:avLst/>
          </a:prstGeom>
          <a:noFill/>
        </p:spPr>
        <p:txBody>
          <a:bodyPr wrap="none" rtlCol="0">
            <a:spAutoFit/>
          </a:bodyPr>
          <a:lstStyle/>
          <a:p>
            <a:pPr algn="r"/>
            <a:r>
              <a:rPr lang="ja-JP" sz="1400">
                <a:solidFill>
                  <a:schemeClr val="accent2"/>
                </a:solidFill>
              </a:rPr>
              <a:t>ゲムシタビン</a:t>
            </a:r>
          </a:p>
        </p:txBody>
      </p:sp>
      <p:sp>
        <p:nvSpPr>
          <p:cNvPr id="11" name="TextBox 10">
            <a:extLst>
              <a:ext uri="{FF2B5EF4-FFF2-40B4-BE49-F238E27FC236}">
                <a16:creationId xmlns:a16="http://schemas.microsoft.com/office/drawing/2014/main" id="{49E75B61-8510-B930-7516-8AADF54235A9}"/>
              </a:ext>
            </a:extLst>
          </p:cNvPr>
          <p:cNvSpPr txBox="1"/>
          <p:nvPr/>
        </p:nvSpPr>
        <p:spPr>
          <a:xfrm>
            <a:off x="3043457" y="5265614"/>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2" name="Group 11">
            <a:extLst>
              <a:ext uri="{FF2B5EF4-FFF2-40B4-BE49-F238E27FC236}">
                <a16:creationId xmlns:a16="http://schemas.microsoft.com/office/drawing/2014/main" id="{C6BFAFA3-4485-6AA1-9569-78539DA52A00}"/>
              </a:ext>
            </a:extLst>
          </p:cNvPr>
          <p:cNvGrpSpPr/>
          <p:nvPr/>
        </p:nvGrpSpPr>
        <p:grpSpPr>
          <a:xfrm>
            <a:off x="861991" y="2217332"/>
            <a:ext cx="762223" cy="2912892"/>
            <a:chOff x="4203237" y="1239008"/>
            <a:chExt cx="762223" cy="2855233"/>
          </a:xfrm>
        </p:grpSpPr>
        <p:sp>
          <p:nvSpPr>
            <p:cNvPr id="13" name="Line 6">
              <a:extLst>
                <a:ext uri="{FF2B5EF4-FFF2-40B4-BE49-F238E27FC236}">
                  <a16:creationId xmlns:a16="http://schemas.microsoft.com/office/drawing/2014/main" id="{1BA775E0-90C7-9EA9-5E69-5003E9A20DE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BD336EDE-1A56-91CB-EC66-3A55E9E25F78}"/>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3D4BC6C8-34B8-C47D-BAED-2239678D3505}"/>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B01D20CA-5AF3-09B8-2E97-D59312E78AAA}"/>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F0CB20F0-ED3F-EDF8-162C-1B51D1555F75}"/>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E360689F-D1B1-096E-592A-AD50F5B71C2D}"/>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80247DD4-EC15-55B9-9AC3-6F91664D730E}"/>
                </a:ext>
              </a:extLst>
            </p:cNvPr>
            <p:cNvSpPr txBox="1"/>
            <p:nvPr/>
          </p:nvSpPr>
          <p:spPr>
            <a:xfrm rot="16200000">
              <a:off x="3671108" y="2542535"/>
              <a:ext cx="137203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PFS率</a:t>
              </a:r>
            </a:p>
          </p:txBody>
        </p:sp>
        <p:sp>
          <p:nvSpPr>
            <p:cNvPr id="20" name="TextBox 19">
              <a:extLst>
                <a:ext uri="{FF2B5EF4-FFF2-40B4-BE49-F238E27FC236}">
                  <a16:creationId xmlns:a16="http://schemas.microsoft.com/office/drawing/2014/main" id="{02FD02A1-C78B-0126-F4D5-32D972BB37F5}"/>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24" name="TextBox 23">
              <a:extLst>
                <a:ext uri="{FF2B5EF4-FFF2-40B4-BE49-F238E27FC236}">
                  <a16:creationId xmlns:a16="http://schemas.microsoft.com/office/drawing/2014/main" id="{92CA72EB-CBF8-DB82-1044-503534FF04DD}"/>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25" name="TextBox 24">
              <a:extLst>
                <a:ext uri="{FF2B5EF4-FFF2-40B4-BE49-F238E27FC236}">
                  <a16:creationId xmlns:a16="http://schemas.microsoft.com/office/drawing/2014/main" id="{DB5350E9-6110-8FAB-970E-975CBA9A6797}"/>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6" name="TextBox 25">
              <a:extLst>
                <a:ext uri="{FF2B5EF4-FFF2-40B4-BE49-F238E27FC236}">
                  <a16:creationId xmlns:a16="http://schemas.microsoft.com/office/drawing/2014/main" id="{6D14A81A-F835-8FD1-3A10-545BFB6CC1AE}"/>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7" name="TextBox 26">
              <a:extLst>
                <a:ext uri="{FF2B5EF4-FFF2-40B4-BE49-F238E27FC236}">
                  <a16:creationId xmlns:a16="http://schemas.microsoft.com/office/drawing/2014/main" id="{4966ED87-DAC0-BF0B-82E1-AFE2D5B70F1F}"/>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8" name="TextBox 27">
              <a:extLst>
                <a:ext uri="{FF2B5EF4-FFF2-40B4-BE49-F238E27FC236}">
                  <a16:creationId xmlns:a16="http://schemas.microsoft.com/office/drawing/2014/main" id="{18529547-3865-931E-A1D7-A09DDF660B48}"/>
                </a:ext>
              </a:extLst>
            </p:cNvPr>
            <p:cNvSpPr txBox="1"/>
            <p:nvPr/>
          </p:nvSpPr>
          <p:spPr>
            <a:xfrm>
              <a:off x="4637989" y="3792556"/>
              <a:ext cx="284052" cy="30168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9" name="TextBox 28">
            <a:extLst>
              <a:ext uri="{FF2B5EF4-FFF2-40B4-BE49-F238E27FC236}">
                <a16:creationId xmlns:a16="http://schemas.microsoft.com/office/drawing/2014/main" id="{CEC9D871-78BF-ED8B-A6B8-1DE292766671}"/>
              </a:ext>
            </a:extLst>
          </p:cNvPr>
          <p:cNvSpPr txBox="1"/>
          <p:nvPr/>
        </p:nvSpPr>
        <p:spPr>
          <a:xfrm>
            <a:off x="118731" y="5143147"/>
            <a:ext cx="1441421" cy="523220"/>
          </a:xfrm>
          <a:prstGeom prst="rect">
            <a:avLst/>
          </a:prstGeom>
          <a:noFill/>
        </p:spPr>
        <p:txBody>
          <a:bodyPr wrap="none" rtlCol="0">
            <a:spAutoFit/>
          </a:bodyPr>
          <a:lstStyle/>
          <a:p>
            <a:pPr algn="r"/>
            <a:r>
              <a:rPr lang="ja-JP" sz="1400" dirty="0">
                <a:solidFill>
                  <a:schemeClr val="tx1"/>
                </a:solidFill>
              </a:rPr>
              <a:t>リスク有患者数
(打ち切り済み)</a:t>
            </a:r>
          </a:p>
        </p:txBody>
      </p:sp>
      <p:grpSp>
        <p:nvGrpSpPr>
          <p:cNvPr id="30" name="Group 29">
            <a:extLst>
              <a:ext uri="{FF2B5EF4-FFF2-40B4-BE49-F238E27FC236}">
                <a16:creationId xmlns:a16="http://schemas.microsoft.com/office/drawing/2014/main" id="{A6B636BB-48B0-E326-3B38-6B0DF62165C7}"/>
              </a:ext>
            </a:extLst>
          </p:cNvPr>
          <p:cNvGrpSpPr/>
          <p:nvPr/>
        </p:nvGrpSpPr>
        <p:grpSpPr>
          <a:xfrm>
            <a:off x="1397843" y="4982840"/>
            <a:ext cx="4438673" cy="360147"/>
            <a:chOff x="1513339" y="4188565"/>
            <a:chExt cx="1638705" cy="360147"/>
          </a:xfrm>
        </p:grpSpPr>
        <p:sp>
          <p:nvSpPr>
            <p:cNvPr id="31" name="Line 21">
              <a:extLst>
                <a:ext uri="{FF2B5EF4-FFF2-40B4-BE49-F238E27FC236}">
                  <a16:creationId xmlns:a16="http://schemas.microsoft.com/office/drawing/2014/main" id="{85D011E6-F283-8F46-F317-ADAB72453791}"/>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9B0EFB9-1114-8771-0F90-1337C1261953}"/>
                </a:ext>
              </a:extLst>
            </p:cNvPr>
            <p:cNvSpPr txBox="1"/>
            <p:nvPr/>
          </p:nvSpPr>
          <p:spPr>
            <a:xfrm>
              <a:off x="3051819" y="4260565"/>
              <a:ext cx="1002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33" name="Line 21">
              <a:extLst>
                <a:ext uri="{FF2B5EF4-FFF2-40B4-BE49-F238E27FC236}">
                  <a16:creationId xmlns:a16="http://schemas.microsoft.com/office/drawing/2014/main" id="{D82CE5C8-FA8C-208E-BD32-E6A16DF02FB5}"/>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1746514-99B2-7D08-A668-C5A6BC516756}"/>
                </a:ext>
              </a:extLst>
            </p:cNvPr>
            <p:cNvSpPr txBox="1"/>
            <p:nvPr/>
          </p:nvSpPr>
          <p:spPr>
            <a:xfrm>
              <a:off x="2676182" y="4260565"/>
              <a:ext cx="1002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35" name="Line 21">
              <a:extLst>
                <a:ext uri="{FF2B5EF4-FFF2-40B4-BE49-F238E27FC236}">
                  <a16:creationId xmlns:a16="http://schemas.microsoft.com/office/drawing/2014/main" id="{68F4ABD1-A19A-8AD9-BCC0-DF4D67C51F27}"/>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A2F1E1D-A5E7-418B-2475-1D1130D71BC0}"/>
                </a:ext>
              </a:extLst>
            </p:cNvPr>
            <p:cNvSpPr txBox="1"/>
            <p:nvPr/>
          </p:nvSpPr>
          <p:spPr>
            <a:xfrm>
              <a:off x="2300545" y="4260565"/>
              <a:ext cx="1002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7" name="Line 21">
              <a:extLst>
                <a:ext uri="{FF2B5EF4-FFF2-40B4-BE49-F238E27FC236}">
                  <a16:creationId xmlns:a16="http://schemas.microsoft.com/office/drawing/2014/main" id="{1E8957C7-D0BA-06AD-CB8D-54019AE4E3D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8416DC2-3688-3E11-13F9-FC2BFACE04B9}"/>
                </a:ext>
              </a:extLst>
            </p:cNvPr>
            <p:cNvSpPr txBox="1"/>
            <p:nvPr/>
          </p:nvSpPr>
          <p:spPr>
            <a:xfrm>
              <a:off x="1924908" y="4260565"/>
              <a:ext cx="1002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9" name="Line 21">
              <a:extLst>
                <a:ext uri="{FF2B5EF4-FFF2-40B4-BE49-F238E27FC236}">
                  <a16:creationId xmlns:a16="http://schemas.microsoft.com/office/drawing/2014/main" id="{B2390F08-1008-3B07-8657-8351FE4C769E}"/>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D16990F-1549-18E7-DFD4-2D28F890BB7B}"/>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1" name="Group 40">
            <a:extLst>
              <a:ext uri="{FF2B5EF4-FFF2-40B4-BE49-F238E27FC236}">
                <a16:creationId xmlns:a16="http://schemas.microsoft.com/office/drawing/2014/main" id="{BA19C2EB-6ED9-C6AA-D987-101A0ADA44B8}"/>
              </a:ext>
            </a:extLst>
          </p:cNvPr>
          <p:cNvGrpSpPr/>
          <p:nvPr/>
        </p:nvGrpSpPr>
        <p:grpSpPr>
          <a:xfrm>
            <a:off x="1361319" y="5623239"/>
            <a:ext cx="3591581" cy="288147"/>
            <a:chOff x="1831370" y="6072207"/>
            <a:chExt cx="3591581" cy="288147"/>
          </a:xfrm>
        </p:grpSpPr>
        <p:sp>
          <p:nvSpPr>
            <p:cNvPr id="42" name="TextBox 41">
              <a:extLst>
                <a:ext uri="{FF2B5EF4-FFF2-40B4-BE49-F238E27FC236}">
                  <a16:creationId xmlns:a16="http://schemas.microsoft.com/office/drawing/2014/main" id="{A6212209-E3C5-43F5-7A0C-4AEBA21E8DA0}"/>
                </a:ext>
              </a:extLst>
            </p:cNvPr>
            <p:cNvSpPr txBox="1"/>
            <p:nvPr/>
          </p:nvSpPr>
          <p:spPr>
            <a:xfrm>
              <a:off x="4883774" y="6072207"/>
              <a:ext cx="53917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 (10)</a:t>
              </a:r>
            </a:p>
          </p:txBody>
        </p:sp>
        <p:sp>
          <p:nvSpPr>
            <p:cNvPr id="43" name="TextBox 42">
              <a:extLst>
                <a:ext uri="{FF2B5EF4-FFF2-40B4-BE49-F238E27FC236}">
                  <a16:creationId xmlns:a16="http://schemas.microsoft.com/office/drawing/2014/main" id="{7BB848B5-B414-7264-CBAD-08FA88E4D480}"/>
                </a:ext>
              </a:extLst>
            </p:cNvPr>
            <p:cNvSpPr txBox="1"/>
            <p:nvPr/>
          </p:nvSpPr>
          <p:spPr>
            <a:xfrm>
              <a:off x="3915999" y="6072207"/>
              <a:ext cx="439791"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 (9)</a:t>
              </a:r>
            </a:p>
          </p:txBody>
        </p:sp>
        <p:sp>
          <p:nvSpPr>
            <p:cNvPr id="44" name="TextBox 43">
              <a:extLst>
                <a:ext uri="{FF2B5EF4-FFF2-40B4-BE49-F238E27FC236}">
                  <a16:creationId xmlns:a16="http://schemas.microsoft.com/office/drawing/2014/main" id="{2278DFC3-3521-C74F-F38F-8D22B38A7E44}"/>
                </a:ext>
              </a:extLst>
            </p:cNvPr>
            <p:cNvSpPr txBox="1"/>
            <p:nvPr/>
          </p:nvSpPr>
          <p:spPr>
            <a:xfrm>
              <a:off x="2848838" y="6072207"/>
              <a:ext cx="53917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25 (8)</a:t>
              </a:r>
            </a:p>
          </p:txBody>
        </p:sp>
        <p:sp>
          <p:nvSpPr>
            <p:cNvPr id="45" name="TextBox 44">
              <a:extLst>
                <a:ext uri="{FF2B5EF4-FFF2-40B4-BE49-F238E27FC236}">
                  <a16:creationId xmlns:a16="http://schemas.microsoft.com/office/drawing/2014/main" id="{0C39ED56-DBA2-AA5C-DFE6-7DCFD2C9A8C7}"/>
                </a:ext>
              </a:extLst>
            </p:cNvPr>
            <p:cNvSpPr txBox="1"/>
            <p:nvPr/>
          </p:nvSpPr>
          <p:spPr>
            <a:xfrm>
              <a:off x="1831370" y="6072207"/>
              <a:ext cx="53917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85 (0)</a:t>
              </a:r>
            </a:p>
          </p:txBody>
        </p:sp>
      </p:grpSp>
      <p:grpSp>
        <p:nvGrpSpPr>
          <p:cNvPr id="46" name="Group 45">
            <a:extLst>
              <a:ext uri="{FF2B5EF4-FFF2-40B4-BE49-F238E27FC236}">
                <a16:creationId xmlns:a16="http://schemas.microsoft.com/office/drawing/2014/main" id="{13FCE11E-6802-78AE-6F23-15A4E685EF08}"/>
              </a:ext>
            </a:extLst>
          </p:cNvPr>
          <p:cNvGrpSpPr/>
          <p:nvPr/>
        </p:nvGrpSpPr>
        <p:grpSpPr>
          <a:xfrm>
            <a:off x="1361319" y="5872917"/>
            <a:ext cx="4559356" cy="288147"/>
            <a:chOff x="1831370" y="6072207"/>
            <a:chExt cx="4559356" cy="288147"/>
          </a:xfrm>
        </p:grpSpPr>
        <p:sp>
          <p:nvSpPr>
            <p:cNvPr id="47" name="TextBox 46">
              <a:extLst>
                <a:ext uri="{FF2B5EF4-FFF2-40B4-BE49-F238E27FC236}">
                  <a16:creationId xmlns:a16="http://schemas.microsoft.com/office/drawing/2014/main" id="{035D2DED-EED2-7D44-BCD3-C50BEE7A2AC9}"/>
                </a:ext>
              </a:extLst>
            </p:cNvPr>
            <p:cNvSpPr txBox="1"/>
            <p:nvPr/>
          </p:nvSpPr>
          <p:spPr>
            <a:xfrm>
              <a:off x="5950935" y="6072207"/>
              <a:ext cx="439791"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 (9)</a:t>
              </a:r>
            </a:p>
          </p:txBody>
        </p:sp>
        <p:sp>
          <p:nvSpPr>
            <p:cNvPr id="48" name="TextBox 47">
              <a:extLst>
                <a:ext uri="{FF2B5EF4-FFF2-40B4-BE49-F238E27FC236}">
                  <a16:creationId xmlns:a16="http://schemas.microsoft.com/office/drawing/2014/main" id="{F3E4AC75-CE03-3A98-C6F5-D901BC65D6B1}"/>
                </a:ext>
              </a:extLst>
            </p:cNvPr>
            <p:cNvSpPr txBox="1"/>
            <p:nvPr/>
          </p:nvSpPr>
          <p:spPr>
            <a:xfrm>
              <a:off x="4933467" y="6072207"/>
              <a:ext cx="439791"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 (8)</a:t>
              </a:r>
            </a:p>
          </p:txBody>
        </p:sp>
        <p:sp>
          <p:nvSpPr>
            <p:cNvPr id="49" name="TextBox 48">
              <a:extLst>
                <a:ext uri="{FF2B5EF4-FFF2-40B4-BE49-F238E27FC236}">
                  <a16:creationId xmlns:a16="http://schemas.microsoft.com/office/drawing/2014/main" id="{E44387A5-9D41-255D-A02A-160CAE76F362}"/>
                </a:ext>
              </a:extLst>
            </p:cNvPr>
            <p:cNvSpPr txBox="1"/>
            <p:nvPr/>
          </p:nvSpPr>
          <p:spPr>
            <a:xfrm>
              <a:off x="3915999" y="6072207"/>
              <a:ext cx="439791"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 (8)</a:t>
              </a:r>
            </a:p>
          </p:txBody>
        </p:sp>
        <p:sp>
          <p:nvSpPr>
            <p:cNvPr id="50" name="TextBox 49">
              <a:extLst>
                <a:ext uri="{FF2B5EF4-FFF2-40B4-BE49-F238E27FC236}">
                  <a16:creationId xmlns:a16="http://schemas.microsoft.com/office/drawing/2014/main" id="{E1BEF4CD-D3CF-07E9-A805-9B791478E4C1}"/>
                </a:ext>
              </a:extLst>
            </p:cNvPr>
            <p:cNvSpPr txBox="1"/>
            <p:nvPr/>
          </p:nvSpPr>
          <p:spPr>
            <a:xfrm>
              <a:off x="2855507" y="6072207"/>
              <a:ext cx="52584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11 (6)</a:t>
              </a:r>
            </a:p>
          </p:txBody>
        </p:sp>
        <p:sp>
          <p:nvSpPr>
            <p:cNvPr id="51" name="TextBox 50">
              <a:extLst>
                <a:ext uri="{FF2B5EF4-FFF2-40B4-BE49-F238E27FC236}">
                  <a16:creationId xmlns:a16="http://schemas.microsoft.com/office/drawing/2014/main" id="{90976E28-4568-5DE4-AB12-BB8790751FF5}"/>
                </a:ext>
              </a:extLst>
            </p:cNvPr>
            <p:cNvSpPr txBox="1"/>
            <p:nvPr/>
          </p:nvSpPr>
          <p:spPr>
            <a:xfrm>
              <a:off x="1831370" y="6072207"/>
              <a:ext cx="539177"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86 (0)</a:t>
              </a:r>
            </a:p>
          </p:txBody>
        </p:sp>
      </p:grpSp>
      <p:sp>
        <p:nvSpPr>
          <p:cNvPr id="52" name="TextBox 51">
            <a:extLst>
              <a:ext uri="{FF2B5EF4-FFF2-40B4-BE49-F238E27FC236}">
                <a16:creationId xmlns:a16="http://schemas.microsoft.com/office/drawing/2014/main" id="{E788ECD7-1A2E-56EA-754C-7A80960C6D43}"/>
              </a:ext>
            </a:extLst>
          </p:cNvPr>
          <p:cNvSpPr txBox="1"/>
          <p:nvPr/>
        </p:nvSpPr>
        <p:spPr>
          <a:xfrm>
            <a:off x="4280482" y="2509608"/>
            <a:ext cx="1640193" cy="276999"/>
          </a:xfrm>
          <a:prstGeom prst="rect">
            <a:avLst/>
          </a:prstGeom>
          <a:noFill/>
        </p:spPr>
        <p:txBody>
          <a:bodyPr wrap="none" rtlCol="0">
            <a:spAutoFit/>
          </a:bodyPr>
          <a:lstStyle/>
          <a:p>
            <a:r>
              <a:rPr lang="ja-JP" sz="1200">
                <a:solidFill>
                  <a:srgbClr val="4D4D4D"/>
                </a:solidFill>
              </a:rPr>
              <a:t>ログランクp値 = 0.03</a:t>
            </a:r>
          </a:p>
        </p:txBody>
      </p:sp>
      <p:grpSp>
        <p:nvGrpSpPr>
          <p:cNvPr id="53" name="Group 52">
            <a:extLst>
              <a:ext uri="{FF2B5EF4-FFF2-40B4-BE49-F238E27FC236}">
                <a16:creationId xmlns:a16="http://schemas.microsoft.com/office/drawing/2014/main" id="{3AFD0F49-1E7C-D325-9668-B98CCC1F9010}"/>
              </a:ext>
            </a:extLst>
          </p:cNvPr>
          <p:cNvGrpSpPr/>
          <p:nvPr/>
        </p:nvGrpSpPr>
        <p:grpSpPr>
          <a:xfrm>
            <a:off x="1619901" y="2380066"/>
            <a:ext cx="3516220" cy="2598065"/>
            <a:chOff x="3895725" y="1819274"/>
            <a:chExt cx="4399092" cy="3222821"/>
          </a:xfrm>
        </p:grpSpPr>
        <p:sp>
          <p:nvSpPr>
            <p:cNvPr id="54" name="Freeform: Shape 93">
              <a:extLst>
                <a:ext uri="{FF2B5EF4-FFF2-40B4-BE49-F238E27FC236}">
                  <a16:creationId xmlns:a16="http://schemas.microsoft.com/office/drawing/2014/main" id="{32CC7FF2-59F8-88E8-1FF1-A41CD8A543B8}"/>
                </a:ext>
              </a:extLst>
            </p:cNvPr>
            <p:cNvSpPr/>
            <p:nvPr/>
          </p:nvSpPr>
          <p:spPr>
            <a:xfrm>
              <a:off x="3895725" y="1819274"/>
              <a:ext cx="4399092" cy="3174996"/>
            </a:xfrm>
            <a:custGeom>
              <a:avLst/>
              <a:gdLst>
                <a:gd name="connsiteX0" fmla="*/ 4399093 w 4399092"/>
                <a:gd name="connsiteY0" fmla="*/ 3174997 h 3174996"/>
                <a:gd name="connsiteX1" fmla="*/ 2375516 w 4399092"/>
                <a:gd name="connsiteY1" fmla="*/ 3174997 h 3174996"/>
                <a:gd name="connsiteX2" fmla="*/ 2375516 w 4399092"/>
                <a:gd name="connsiteY2" fmla="*/ 3113799 h 3174996"/>
                <a:gd name="connsiteX3" fmla="*/ 2180425 w 4399092"/>
                <a:gd name="connsiteY3" fmla="*/ 3113799 h 3174996"/>
                <a:gd name="connsiteX4" fmla="*/ 2180425 w 4399092"/>
                <a:gd name="connsiteY4" fmla="*/ 3060240 h 3174996"/>
                <a:gd name="connsiteX5" fmla="*/ 1973856 w 4399092"/>
                <a:gd name="connsiteY5" fmla="*/ 3060240 h 3174996"/>
                <a:gd name="connsiteX6" fmla="*/ 1973856 w 4399092"/>
                <a:gd name="connsiteY6" fmla="*/ 3006690 h 3174996"/>
                <a:gd name="connsiteX7" fmla="*/ 1908829 w 4399092"/>
                <a:gd name="connsiteY7" fmla="*/ 3006690 h 3174996"/>
                <a:gd name="connsiteX8" fmla="*/ 1908829 w 4399092"/>
                <a:gd name="connsiteY8" fmla="*/ 2941653 h 3174996"/>
                <a:gd name="connsiteX9" fmla="*/ 1438313 w 4399092"/>
                <a:gd name="connsiteY9" fmla="*/ 2941653 h 3174996"/>
                <a:gd name="connsiteX10" fmla="*/ 1438313 w 4399092"/>
                <a:gd name="connsiteY10" fmla="*/ 2899582 h 3174996"/>
                <a:gd name="connsiteX11" fmla="*/ 1327375 w 4399092"/>
                <a:gd name="connsiteY11" fmla="*/ 2899582 h 3174996"/>
                <a:gd name="connsiteX12" fmla="*/ 1327375 w 4399092"/>
                <a:gd name="connsiteY12" fmla="*/ 2811599 h 3174996"/>
                <a:gd name="connsiteX13" fmla="*/ 1281474 w 4399092"/>
                <a:gd name="connsiteY13" fmla="*/ 2811599 h 3174996"/>
                <a:gd name="connsiteX14" fmla="*/ 1281474 w 4399092"/>
                <a:gd name="connsiteY14" fmla="*/ 2758040 h 3174996"/>
                <a:gd name="connsiteX15" fmla="*/ 1273826 w 4399092"/>
                <a:gd name="connsiteY15" fmla="*/ 2758040 h 3174996"/>
                <a:gd name="connsiteX16" fmla="*/ 1273826 w 4399092"/>
                <a:gd name="connsiteY16" fmla="*/ 2723617 h 3174996"/>
                <a:gd name="connsiteX17" fmla="*/ 1250871 w 4399092"/>
                <a:gd name="connsiteY17" fmla="*/ 2723617 h 3174996"/>
                <a:gd name="connsiteX18" fmla="*/ 1250871 w 4399092"/>
                <a:gd name="connsiteY18" fmla="*/ 2673887 h 3174996"/>
                <a:gd name="connsiteX19" fmla="*/ 1235573 w 4399092"/>
                <a:gd name="connsiteY19" fmla="*/ 2673887 h 3174996"/>
                <a:gd name="connsiteX20" fmla="*/ 1235573 w 4399092"/>
                <a:gd name="connsiteY20" fmla="*/ 2601202 h 3174996"/>
                <a:gd name="connsiteX21" fmla="*/ 1224096 w 4399092"/>
                <a:gd name="connsiteY21" fmla="*/ 2601202 h 3174996"/>
                <a:gd name="connsiteX22" fmla="*/ 1224096 w 4399092"/>
                <a:gd name="connsiteY22" fmla="*/ 2547652 h 3174996"/>
                <a:gd name="connsiteX23" fmla="*/ 1212618 w 4399092"/>
                <a:gd name="connsiteY23" fmla="*/ 2547652 h 3174996"/>
                <a:gd name="connsiteX24" fmla="*/ 1212618 w 4399092"/>
                <a:gd name="connsiteY24" fmla="*/ 2513219 h 3174996"/>
                <a:gd name="connsiteX25" fmla="*/ 1174366 w 4399092"/>
                <a:gd name="connsiteY25" fmla="*/ 2513219 h 3174996"/>
                <a:gd name="connsiteX26" fmla="*/ 1174366 w 4399092"/>
                <a:gd name="connsiteY26" fmla="*/ 2467318 h 3174996"/>
                <a:gd name="connsiteX27" fmla="*/ 1128465 w 4399092"/>
                <a:gd name="connsiteY27" fmla="*/ 2467318 h 3174996"/>
                <a:gd name="connsiteX28" fmla="*/ 1128465 w 4399092"/>
                <a:gd name="connsiteY28" fmla="*/ 2383165 h 3174996"/>
                <a:gd name="connsiteX29" fmla="*/ 1113158 w 4399092"/>
                <a:gd name="connsiteY29" fmla="*/ 2383165 h 3174996"/>
                <a:gd name="connsiteX30" fmla="*/ 1113158 w 4399092"/>
                <a:gd name="connsiteY30" fmla="*/ 2337264 h 3174996"/>
                <a:gd name="connsiteX31" fmla="*/ 1059609 w 4399092"/>
                <a:gd name="connsiteY31" fmla="*/ 2337264 h 3174996"/>
                <a:gd name="connsiteX32" fmla="*/ 1059609 w 4399092"/>
                <a:gd name="connsiteY32" fmla="*/ 2287534 h 3174996"/>
                <a:gd name="connsiteX33" fmla="*/ 1051960 w 4399092"/>
                <a:gd name="connsiteY33" fmla="*/ 2287534 h 3174996"/>
                <a:gd name="connsiteX34" fmla="*/ 1051960 w 4399092"/>
                <a:gd name="connsiteY34" fmla="*/ 2260749 h 3174996"/>
                <a:gd name="connsiteX35" fmla="*/ 1036653 w 4399092"/>
                <a:gd name="connsiteY35" fmla="*/ 2260749 h 3174996"/>
                <a:gd name="connsiteX36" fmla="*/ 1036653 w 4399092"/>
                <a:gd name="connsiteY36" fmla="*/ 2199551 h 3174996"/>
                <a:gd name="connsiteX37" fmla="*/ 1013708 w 4399092"/>
                <a:gd name="connsiteY37" fmla="*/ 2199551 h 3174996"/>
                <a:gd name="connsiteX38" fmla="*/ 1013708 w 4399092"/>
                <a:gd name="connsiteY38" fmla="*/ 2119217 h 3174996"/>
                <a:gd name="connsiteX39" fmla="*/ 1009879 w 4399092"/>
                <a:gd name="connsiteY39" fmla="*/ 2119217 h 3174996"/>
                <a:gd name="connsiteX40" fmla="*/ 1009879 w 4399092"/>
                <a:gd name="connsiteY40" fmla="*/ 2061839 h 3174996"/>
                <a:gd name="connsiteX41" fmla="*/ 994581 w 4399092"/>
                <a:gd name="connsiteY41" fmla="*/ 2061839 h 3174996"/>
                <a:gd name="connsiteX42" fmla="*/ 994581 w 4399092"/>
                <a:gd name="connsiteY42" fmla="*/ 2008280 h 3174996"/>
                <a:gd name="connsiteX43" fmla="*/ 975455 w 4399092"/>
                <a:gd name="connsiteY43" fmla="*/ 2008280 h 3174996"/>
                <a:gd name="connsiteX44" fmla="*/ 975455 w 4399092"/>
                <a:gd name="connsiteY44" fmla="*/ 1885874 h 3174996"/>
                <a:gd name="connsiteX45" fmla="*/ 914247 w 4399092"/>
                <a:gd name="connsiteY45" fmla="*/ 1885874 h 3174996"/>
                <a:gd name="connsiteX46" fmla="*/ 914247 w 4399092"/>
                <a:gd name="connsiteY46" fmla="*/ 1847621 h 3174996"/>
                <a:gd name="connsiteX47" fmla="*/ 872169 w 4399092"/>
                <a:gd name="connsiteY47" fmla="*/ 1847621 h 3174996"/>
                <a:gd name="connsiteX48" fmla="*/ 872169 w 4399092"/>
                <a:gd name="connsiteY48" fmla="*/ 1786414 h 3174996"/>
                <a:gd name="connsiteX49" fmla="*/ 837741 w 4399092"/>
                <a:gd name="connsiteY49" fmla="*/ 1786414 h 3174996"/>
                <a:gd name="connsiteX50" fmla="*/ 837741 w 4399092"/>
                <a:gd name="connsiteY50" fmla="*/ 1755810 h 3174996"/>
                <a:gd name="connsiteX51" fmla="*/ 818615 w 4399092"/>
                <a:gd name="connsiteY51" fmla="*/ 1755810 h 3174996"/>
                <a:gd name="connsiteX52" fmla="*/ 818615 w 4399092"/>
                <a:gd name="connsiteY52" fmla="*/ 1637233 h 3174996"/>
                <a:gd name="connsiteX53" fmla="*/ 810964 w 4399092"/>
                <a:gd name="connsiteY53" fmla="*/ 1637233 h 3174996"/>
                <a:gd name="connsiteX54" fmla="*/ 810964 w 4399092"/>
                <a:gd name="connsiteY54" fmla="*/ 1602800 h 3174996"/>
                <a:gd name="connsiteX55" fmla="*/ 799488 w 4399092"/>
                <a:gd name="connsiteY55" fmla="*/ 1602800 h 3174996"/>
                <a:gd name="connsiteX56" fmla="*/ 799488 w 4399092"/>
                <a:gd name="connsiteY56" fmla="*/ 1583674 h 3174996"/>
                <a:gd name="connsiteX57" fmla="*/ 749759 w 4399092"/>
                <a:gd name="connsiteY57" fmla="*/ 1583674 h 3174996"/>
                <a:gd name="connsiteX58" fmla="*/ 749759 w 4399092"/>
                <a:gd name="connsiteY58" fmla="*/ 1499521 h 3174996"/>
                <a:gd name="connsiteX59" fmla="*/ 742109 w 4399092"/>
                <a:gd name="connsiteY59" fmla="*/ 1499521 h 3174996"/>
                <a:gd name="connsiteX60" fmla="*/ 742109 w 4399092"/>
                <a:gd name="connsiteY60" fmla="*/ 1426835 h 3174996"/>
                <a:gd name="connsiteX61" fmla="*/ 711506 w 4399092"/>
                <a:gd name="connsiteY61" fmla="*/ 1426835 h 3174996"/>
                <a:gd name="connsiteX62" fmla="*/ 711506 w 4399092"/>
                <a:gd name="connsiteY62" fmla="*/ 1384764 h 3174996"/>
                <a:gd name="connsiteX63" fmla="*/ 673253 w 4399092"/>
                <a:gd name="connsiteY63" fmla="*/ 1384764 h 3174996"/>
                <a:gd name="connsiteX64" fmla="*/ 673253 w 4399092"/>
                <a:gd name="connsiteY64" fmla="*/ 1338853 h 3174996"/>
                <a:gd name="connsiteX65" fmla="*/ 669427 w 4399092"/>
                <a:gd name="connsiteY65" fmla="*/ 1338853 h 3174996"/>
                <a:gd name="connsiteX66" fmla="*/ 669427 w 4399092"/>
                <a:gd name="connsiteY66" fmla="*/ 1243222 h 3174996"/>
                <a:gd name="connsiteX67" fmla="*/ 635000 w 4399092"/>
                <a:gd name="connsiteY67" fmla="*/ 1243222 h 3174996"/>
                <a:gd name="connsiteX68" fmla="*/ 635000 w 4399092"/>
                <a:gd name="connsiteY68" fmla="*/ 1193492 h 3174996"/>
                <a:gd name="connsiteX69" fmla="*/ 619698 w 4399092"/>
                <a:gd name="connsiteY69" fmla="*/ 1193492 h 3174996"/>
                <a:gd name="connsiteX70" fmla="*/ 619698 w 4399092"/>
                <a:gd name="connsiteY70" fmla="*/ 1109339 h 3174996"/>
                <a:gd name="connsiteX71" fmla="*/ 612048 w 4399092"/>
                <a:gd name="connsiteY71" fmla="*/ 1109339 h 3174996"/>
                <a:gd name="connsiteX72" fmla="*/ 612048 w 4399092"/>
                <a:gd name="connsiteY72" fmla="*/ 1071086 h 3174996"/>
                <a:gd name="connsiteX73" fmla="*/ 592922 w 4399092"/>
                <a:gd name="connsiteY73" fmla="*/ 1071086 h 3174996"/>
                <a:gd name="connsiteX74" fmla="*/ 592922 w 4399092"/>
                <a:gd name="connsiteY74" fmla="*/ 990752 h 3174996"/>
                <a:gd name="connsiteX75" fmla="*/ 581446 w 4399092"/>
                <a:gd name="connsiteY75" fmla="*/ 990752 h 3174996"/>
                <a:gd name="connsiteX76" fmla="*/ 581446 w 4399092"/>
                <a:gd name="connsiteY76" fmla="*/ 925722 h 3174996"/>
                <a:gd name="connsiteX77" fmla="*/ 569970 w 4399092"/>
                <a:gd name="connsiteY77" fmla="*/ 925722 h 3174996"/>
                <a:gd name="connsiteX78" fmla="*/ 569970 w 4399092"/>
                <a:gd name="connsiteY78" fmla="*/ 879820 h 3174996"/>
                <a:gd name="connsiteX79" fmla="*/ 543193 w 4399092"/>
                <a:gd name="connsiteY79" fmla="*/ 879820 h 3174996"/>
                <a:gd name="connsiteX80" fmla="*/ 543193 w 4399092"/>
                <a:gd name="connsiteY80" fmla="*/ 837741 h 3174996"/>
                <a:gd name="connsiteX81" fmla="*/ 459036 w 4399092"/>
                <a:gd name="connsiteY81" fmla="*/ 837741 h 3174996"/>
                <a:gd name="connsiteX82" fmla="*/ 459036 w 4399092"/>
                <a:gd name="connsiteY82" fmla="*/ 788012 h 3174996"/>
                <a:gd name="connsiteX83" fmla="*/ 413133 w 4399092"/>
                <a:gd name="connsiteY83" fmla="*/ 788012 h 3174996"/>
                <a:gd name="connsiteX84" fmla="*/ 413133 w 4399092"/>
                <a:gd name="connsiteY84" fmla="*/ 673253 h 3174996"/>
                <a:gd name="connsiteX85" fmla="*/ 394006 w 4399092"/>
                <a:gd name="connsiteY85" fmla="*/ 673253 h 3174996"/>
                <a:gd name="connsiteX86" fmla="*/ 394006 w 4399092"/>
                <a:gd name="connsiteY86" fmla="*/ 635000 h 3174996"/>
                <a:gd name="connsiteX87" fmla="*/ 367229 w 4399092"/>
                <a:gd name="connsiteY87" fmla="*/ 635000 h 3174996"/>
                <a:gd name="connsiteX88" fmla="*/ 367229 w 4399092"/>
                <a:gd name="connsiteY88" fmla="*/ 589097 h 3174996"/>
                <a:gd name="connsiteX89" fmla="*/ 348103 w 4399092"/>
                <a:gd name="connsiteY89" fmla="*/ 589097 h 3174996"/>
                <a:gd name="connsiteX90" fmla="*/ 348103 w 4399092"/>
                <a:gd name="connsiteY90" fmla="*/ 527892 h 3174996"/>
                <a:gd name="connsiteX91" fmla="*/ 298374 w 4399092"/>
                <a:gd name="connsiteY91" fmla="*/ 527892 h 3174996"/>
                <a:gd name="connsiteX92" fmla="*/ 298374 w 4399092"/>
                <a:gd name="connsiteY92" fmla="*/ 485813 h 3174996"/>
                <a:gd name="connsiteX93" fmla="*/ 256295 w 4399092"/>
                <a:gd name="connsiteY93" fmla="*/ 485813 h 3174996"/>
                <a:gd name="connsiteX94" fmla="*/ 256295 w 4399092"/>
                <a:gd name="connsiteY94" fmla="*/ 455210 h 3174996"/>
                <a:gd name="connsiteX95" fmla="*/ 233343 w 4399092"/>
                <a:gd name="connsiteY95" fmla="*/ 455210 h 3174996"/>
                <a:gd name="connsiteX96" fmla="*/ 233343 w 4399092"/>
                <a:gd name="connsiteY96" fmla="*/ 359578 h 3174996"/>
                <a:gd name="connsiteX97" fmla="*/ 191265 w 4399092"/>
                <a:gd name="connsiteY97" fmla="*/ 359578 h 3174996"/>
                <a:gd name="connsiteX98" fmla="*/ 191265 w 4399092"/>
                <a:gd name="connsiteY98" fmla="*/ 156838 h 3174996"/>
                <a:gd name="connsiteX99" fmla="*/ 172139 w 4399092"/>
                <a:gd name="connsiteY99" fmla="*/ 156838 h 3174996"/>
                <a:gd name="connsiteX100" fmla="*/ 172139 w 4399092"/>
                <a:gd name="connsiteY100" fmla="*/ 114759 h 3174996"/>
                <a:gd name="connsiteX101" fmla="*/ 160663 w 4399092"/>
                <a:gd name="connsiteY101" fmla="*/ 114759 h 3174996"/>
                <a:gd name="connsiteX102" fmla="*/ 160663 w 4399092"/>
                <a:gd name="connsiteY102" fmla="*/ 65030 h 3174996"/>
                <a:gd name="connsiteX103" fmla="*/ 99458 w 4399092"/>
                <a:gd name="connsiteY103" fmla="*/ 65030 h 3174996"/>
                <a:gd name="connsiteX104" fmla="*/ 99458 w 4399092"/>
                <a:gd name="connsiteY104" fmla="*/ 34428 h 3174996"/>
                <a:gd name="connsiteX105" fmla="*/ 72681 w 4399092"/>
                <a:gd name="connsiteY105" fmla="*/ 34428 h 3174996"/>
                <a:gd name="connsiteX106" fmla="*/ 72681 w 4399092"/>
                <a:gd name="connsiteY106" fmla="*/ 0 h 3174996"/>
                <a:gd name="connsiteX107" fmla="*/ 0 w 4399092"/>
                <a:gd name="connsiteY107" fmla="*/ 0 h 317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399092" h="3174996">
                  <a:moveTo>
                    <a:pt x="4399093" y="3174997"/>
                  </a:moveTo>
                  <a:lnTo>
                    <a:pt x="2375516" y="3174997"/>
                  </a:lnTo>
                  <a:lnTo>
                    <a:pt x="2375516" y="3113799"/>
                  </a:lnTo>
                  <a:lnTo>
                    <a:pt x="2180425" y="3113799"/>
                  </a:lnTo>
                  <a:lnTo>
                    <a:pt x="2180425" y="3060240"/>
                  </a:lnTo>
                  <a:lnTo>
                    <a:pt x="1973856" y="3060240"/>
                  </a:lnTo>
                  <a:lnTo>
                    <a:pt x="1973856" y="3006690"/>
                  </a:lnTo>
                  <a:lnTo>
                    <a:pt x="1908829" y="3006690"/>
                  </a:lnTo>
                  <a:lnTo>
                    <a:pt x="1908829" y="2941653"/>
                  </a:lnTo>
                  <a:lnTo>
                    <a:pt x="1438313" y="2941653"/>
                  </a:lnTo>
                  <a:lnTo>
                    <a:pt x="1438313" y="2899582"/>
                  </a:lnTo>
                  <a:lnTo>
                    <a:pt x="1327375" y="2899582"/>
                  </a:lnTo>
                  <a:lnTo>
                    <a:pt x="1327375" y="2811599"/>
                  </a:lnTo>
                  <a:lnTo>
                    <a:pt x="1281474" y="2811599"/>
                  </a:lnTo>
                  <a:lnTo>
                    <a:pt x="1281474" y="2758040"/>
                  </a:lnTo>
                  <a:lnTo>
                    <a:pt x="1273826" y="2758040"/>
                  </a:lnTo>
                  <a:lnTo>
                    <a:pt x="1273826" y="2723617"/>
                  </a:lnTo>
                  <a:lnTo>
                    <a:pt x="1250871" y="2723617"/>
                  </a:lnTo>
                  <a:lnTo>
                    <a:pt x="1250871" y="2673887"/>
                  </a:lnTo>
                  <a:lnTo>
                    <a:pt x="1235573" y="2673887"/>
                  </a:lnTo>
                  <a:lnTo>
                    <a:pt x="1235573" y="2601202"/>
                  </a:lnTo>
                  <a:lnTo>
                    <a:pt x="1224096" y="2601202"/>
                  </a:lnTo>
                  <a:lnTo>
                    <a:pt x="1224096" y="2547652"/>
                  </a:lnTo>
                  <a:lnTo>
                    <a:pt x="1212618" y="2547652"/>
                  </a:lnTo>
                  <a:lnTo>
                    <a:pt x="1212618" y="2513219"/>
                  </a:lnTo>
                  <a:lnTo>
                    <a:pt x="1174366" y="2513219"/>
                  </a:lnTo>
                  <a:lnTo>
                    <a:pt x="1174366" y="2467318"/>
                  </a:lnTo>
                  <a:lnTo>
                    <a:pt x="1128465" y="2467318"/>
                  </a:lnTo>
                  <a:lnTo>
                    <a:pt x="1128465" y="2383165"/>
                  </a:lnTo>
                  <a:lnTo>
                    <a:pt x="1113158" y="2383165"/>
                  </a:lnTo>
                  <a:lnTo>
                    <a:pt x="1113158" y="2337264"/>
                  </a:lnTo>
                  <a:lnTo>
                    <a:pt x="1059609" y="2337264"/>
                  </a:lnTo>
                  <a:lnTo>
                    <a:pt x="1059609" y="2287534"/>
                  </a:lnTo>
                  <a:lnTo>
                    <a:pt x="1051960" y="2287534"/>
                  </a:lnTo>
                  <a:lnTo>
                    <a:pt x="1051960" y="2260749"/>
                  </a:lnTo>
                  <a:lnTo>
                    <a:pt x="1036653" y="2260749"/>
                  </a:lnTo>
                  <a:lnTo>
                    <a:pt x="1036653" y="2199551"/>
                  </a:lnTo>
                  <a:lnTo>
                    <a:pt x="1013708" y="2199551"/>
                  </a:lnTo>
                  <a:lnTo>
                    <a:pt x="1013708" y="2119217"/>
                  </a:lnTo>
                  <a:lnTo>
                    <a:pt x="1009879" y="2119217"/>
                  </a:lnTo>
                  <a:lnTo>
                    <a:pt x="1009879" y="2061839"/>
                  </a:lnTo>
                  <a:lnTo>
                    <a:pt x="994581" y="2061839"/>
                  </a:lnTo>
                  <a:lnTo>
                    <a:pt x="994581" y="2008280"/>
                  </a:lnTo>
                  <a:lnTo>
                    <a:pt x="975455" y="2008280"/>
                  </a:lnTo>
                  <a:lnTo>
                    <a:pt x="975455" y="1885874"/>
                  </a:lnTo>
                  <a:lnTo>
                    <a:pt x="914247" y="1885874"/>
                  </a:lnTo>
                  <a:lnTo>
                    <a:pt x="914247" y="1847621"/>
                  </a:lnTo>
                  <a:lnTo>
                    <a:pt x="872169" y="1847621"/>
                  </a:lnTo>
                  <a:lnTo>
                    <a:pt x="872169" y="1786414"/>
                  </a:lnTo>
                  <a:lnTo>
                    <a:pt x="837741" y="1786414"/>
                  </a:lnTo>
                  <a:lnTo>
                    <a:pt x="837741" y="1755810"/>
                  </a:lnTo>
                  <a:lnTo>
                    <a:pt x="818615" y="1755810"/>
                  </a:lnTo>
                  <a:lnTo>
                    <a:pt x="818615" y="1637233"/>
                  </a:lnTo>
                  <a:lnTo>
                    <a:pt x="810964" y="1637233"/>
                  </a:lnTo>
                  <a:lnTo>
                    <a:pt x="810964" y="1602800"/>
                  </a:lnTo>
                  <a:lnTo>
                    <a:pt x="799488" y="1602800"/>
                  </a:lnTo>
                  <a:lnTo>
                    <a:pt x="799488" y="1583674"/>
                  </a:lnTo>
                  <a:lnTo>
                    <a:pt x="749759" y="1583674"/>
                  </a:lnTo>
                  <a:lnTo>
                    <a:pt x="749759" y="1499521"/>
                  </a:lnTo>
                  <a:lnTo>
                    <a:pt x="742109" y="1499521"/>
                  </a:lnTo>
                  <a:lnTo>
                    <a:pt x="742109" y="1426835"/>
                  </a:lnTo>
                  <a:lnTo>
                    <a:pt x="711506" y="1426835"/>
                  </a:lnTo>
                  <a:lnTo>
                    <a:pt x="711506" y="1384764"/>
                  </a:lnTo>
                  <a:lnTo>
                    <a:pt x="673253" y="1384764"/>
                  </a:lnTo>
                  <a:lnTo>
                    <a:pt x="673253" y="1338853"/>
                  </a:lnTo>
                  <a:lnTo>
                    <a:pt x="669427" y="1338853"/>
                  </a:lnTo>
                  <a:lnTo>
                    <a:pt x="669427" y="1243222"/>
                  </a:lnTo>
                  <a:lnTo>
                    <a:pt x="635000" y="1243222"/>
                  </a:lnTo>
                  <a:lnTo>
                    <a:pt x="635000" y="1193492"/>
                  </a:lnTo>
                  <a:lnTo>
                    <a:pt x="619698" y="1193492"/>
                  </a:lnTo>
                  <a:lnTo>
                    <a:pt x="619698" y="1109339"/>
                  </a:lnTo>
                  <a:lnTo>
                    <a:pt x="612048" y="1109339"/>
                  </a:lnTo>
                  <a:lnTo>
                    <a:pt x="612048" y="1071086"/>
                  </a:lnTo>
                  <a:lnTo>
                    <a:pt x="592922" y="1071086"/>
                  </a:lnTo>
                  <a:lnTo>
                    <a:pt x="592922" y="990752"/>
                  </a:lnTo>
                  <a:lnTo>
                    <a:pt x="581446" y="990752"/>
                  </a:lnTo>
                  <a:lnTo>
                    <a:pt x="581446" y="925722"/>
                  </a:lnTo>
                  <a:lnTo>
                    <a:pt x="569970" y="925722"/>
                  </a:lnTo>
                  <a:lnTo>
                    <a:pt x="569970" y="879820"/>
                  </a:lnTo>
                  <a:lnTo>
                    <a:pt x="543193" y="879820"/>
                  </a:lnTo>
                  <a:lnTo>
                    <a:pt x="543193" y="837741"/>
                  </a:lnTo>
                  <a:lnTo>
                    <a:pt x="459036" y="837741"/>
                  </a:lnTo>
                  <a:lnTo>
                    <a:pt x="459036" y="788012"/>
                  </a:lnTo>
                  <a:lnTo>
                    <a:pt x="413133" y="788012"/>
                  </a:lnTo>
                  <a:lnTo>
                    <a:pt x="413133" y="673253"/>
                  </a:lnTo>
                  <a:lnTo>
                    <a:pt x="394006" y="673253"/>
                  </a:lnTo>
                  <a:lnTo>
                    <a:pt x="394006" y="635000"/>
                  </a:lnTo>
                  <a:lnTo>
                    <a:pt x="367229" y="635000"/>
                  </a:lnTo>
                  <a:lnTo>
                    <a:pt x="367229" y="589097"/>
                  </a:lnTo>
                  <a:lnTo>
                    <a:pt x="348103" y="589097"/>
                  </a:lnTo>
                  <a:lnTo>
                    <a:pt x="348103" y="527892"/>
                  </a:lnTo>
                  <a:lnTo>
                    <a:pt x="298374" y="527892"/>
                  </a:lnTo>
                  <a:lnTo>
                    <a:pt x="298374" y="485813"/>
                  </a:lnTo>
                  <a:lnTo>
                    <a:pt x="256295" y="485813"/>
                  </a:lnTo>
                  <a:lnTo>
                    <a:pt x="256295" y="455210"/>
                  </a:lnTo>
                  <a:lnTo>
                    <a:pt x="233343" y="455210"/>
                  </a:lnTo>
                  <a:lnTo>
                    <a:pt x="233343" y="359578"/>
                  </a:lnTo>
                  <a:lnTo>
                    <a:pt x="191265" y="359578"/>
                  </a:lnTo>
                  <a:lnTo>
                    <a:pt x="191265" y="156838"/>
                  </a:lnTo>
                  <a:lnTo>
                    <a:pt x="172139" y="156838"/>
                  </a:lnTo>
                  <a:lnTo>
                    <a:pt x="172139" y="114759"/>
                  </a:lnTo>
                  <a:lnTo>
                    <a:pt x="160663" y="114759"/>
                  </a:lnTo>
                  <a:lnTo>
                    <a:pt x="160663" y="65030"/>
                  </a:lnTo>
                  <a:lnTo>
                    <a:pt x="99458" y="65030"/>
                  </a:lnTo>
                  <a:lnTo>
                    <a:pt x="99458" y="34428"/>
                  </a:lnTo>
                  <a:lnTo>
                    <a:pt x="72681" y="34428"/>
                  </a:lnTo>
                  <a:lnTo>
                    <a:pt x="72681"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94">
              <a:extLst>
                <a:ext uri="{FF2B5EF4-FFF2-40B4-BE49-F238E27FC236}">
                  <a16:creationId xmlns:a16="http://schemas.microsoft.com/office/drawing/2014/main" id="{BFAD6716-EBD3-D923-84C9-34371D3F6006}"/>
                </a:ext>
              </a:extLst>
            </p:cNvPr>
            <p:cNvSpPr/>
            <p:nvPr/>
          </p:nvSpPr>
          <p:spPr>
            <a:xfrm>
              <a:off x="4238881" y="2511577"/>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95">
              <a:extLst>
                <a:ext uri="{FF2B5EF4-FFF2-40B4-BE49-F238E27FC236}">
                  <a16:creationId xmlns:a16="http://schemas.microsoft.com/office/drawing/2014/main" id="{B907B4C0-CBE4-A0EE-46D2-F3E73A01C8E5}"/>
                </a:ext>
              </a:extLst>
            </p:cNvPr>
            <p:cNvSpPr/>
            <p:nvPr/>
          </p:nvSpPr>
          <p:spPr>
            <a:xfrm>
              <a:off x="4429381" y="2835430"/>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96">
              <a:extLst>
                <a:ext uri="{FF2B5EF4-FFF2-40B4-BE49-F238E27FC236}">
                  <a16:creationId xmlns:a16="http://schemas.microsoft.com/office/drawing/2014/main" id="{CF638AE2-C18B-DA81-E7CD-4510198AFC9D}"/>
                </a:ext>
              </a:extLst>
            </p:cNvPr>
            <p:cNvSpPr/>
            <p:nvPr/>
          </p:nvSpPr>
          <p:spPr>
            <a:xfrm>
              <a:off x="4581781" y="3368830"/>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97">
              <a:extLst>
                <a:ext uri="{FF2B5EF4-FFF2-40B4-BE49-F238E27FC236}">
                  <a16:creationId xmlns:a16="http://schemas.microsoft.com/office/drawing/2014/main" id="{00AD797A-C19B-2A0E-FB2A-3E05768B6C6B}"/>
                </a:ext>
              </a:extLst>
            </p:cNvPr>
            <p:cNvSpPr/>
            <p:nvPr/>
          </p:nvSpPr>
          <p:spPr>
            <a:xfrm>
              <a:off x="4987383" y="4283239"/>
              <a:ext cx="108002" cy="9526"/>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98">
              <a:extLst>
                <a:ext uri="{FF2B5EF4-FFF2-40B4-BE49-F238E27FC236}">
                  <a16:creationId xmlns:a16="http://schemas.microsoft.com/office/drawing/2014/main" id="{EDF2A1AF-E1EE-9FC6-B7EC-356C21967A17}"/>
                </a:ext>
              </a:extLst>
            </p:cNvPr>
            <p:cNvSpPr/>
            <p:nvPr/>
          </p:nvSpPr>
          <p:spPr>
            <a:xfrm>
              <a:off x="5226329" y="4667392"/>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99">
              <a:extLst>
                <a:ext uri="{FF2B5EF4-FFF2-40B4-BE49-F238E27FC236}">
                  <a16:creationId xmlns:a16="http://schemas.microsoft.com/office/drawing/2014/main" id="{B3C0F67C-89A3-469E-97CB-1F972D9121D0}"/>
                </a:ext>
              </a:extLst>
            </p:cNvPr>
            <p:cNvSpPr/>
            <p:nvPr/>
          </p:nvSpPr>
          <p:spPr>
            <a:xfrm>
              <a:off x="8274348" y="4934092"/>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00">
              <a:extLst>
                <a:ext uri="{FF2B5EF4-FFF2-40B4-BE49-F238E27FC236}">
                  <a16:creationId xmlns:a16="http://schemas.microsoft.com/office/drawing/2014/main" id="{02997E61-B73C-31DE-81A8-2AC03E46BE52}"/>
                </a:ext>
              </a:extLst>
            </p:cNvPr>
            <p:cNvSpPr/>
            <p:nvPr/>
          </p:nvSpPr>
          <p:spPr>
            <a:xfrm>
              <a:off x="5820032" y="4835689"/>
              <a:ext cx="108004" cy="9525"/>
            </a:xfrm>
            <a:custGeom>
              <a:avLst/>
              <a:gdLst>
                <a:gd name="connsiteX0" fmla="*/ 108004 w 108004"/>
                <a:gd name="connsiteY0" fmla="*/ 0 h 9525"/>
                <a:gd name="connsiteX1" fmla="*/ 0 w 108004"/>
                <a:gd name="connsiteY1" fmla="*/ 0 h 9525"/>
              </a:gdLst>
              <a:ahLst/>
              <a:cxnLst>
                <a:cxn ang="0">
                  <a:pos x="connsiteX0" y="connsiteY0"/>
                </a:cxn>
                <a:cxn ang="0">
                  <a:pos x="connsiteX1" y="connsiteY1"/>
                </a:cxn>
              </a:cxnLst>
              <a:rect l="l" t="t" r="r" b="b"/>
              <a:pathLst>
                <a:path w="108004" h="9525">
                  <a:moveTo>
                    <a:pt x="108004"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62" name="Group 61">
            <a:extLst>
              <a:ext uri="{FF2B5EF4-FFF2-40B4-BE49-F238E27FC236}">
                <a16:creationId xmlns:a16="http://schemas.microsoft.com/office/drawing/2014/main" id="{9D98F1CE-AF06-8586-63E6-AF27089945B1}"/>
              </a:ext>
            </a:extLst>
          </p:cNvPr>
          <p:cNvGrpSpPr/>
          <p:nvPr/>
        </p:nvGrpSpPr>
        <p:grpSpPr>
          <a:xfrm>
            <a:off x="1619901" y="2380066"/>
            <a:ext cx="2871591" cy="2624925"/>
            <a:chOff x="4295775" y="1809749"/>
            <a:chExt cx="3598268" cy="3243290"/>
          </a:xfrm>
        </p:grpSpPr>
        <p:sp>
          <p:nvSpPr>
            <p:cNvPr id="63" name="Freeform: Shape 105">
              <a:extLst>
                <a:ext uri="{FF2B5EF4-FFF2-40B4-BE49-F238E27FC236}">
                  <a16:creationId xmlns:a16="http://schemas.microsoft.com/office/drawing/2014/main" id="{8E5902BA-E297-F5AB-4A89-F0B971FAF0A4}"/>
                </a:ext>
              </a:extLst>
            </p:cNvPr>
            <p:cNvSpPr/>
            <p:nvPr/>
          </p:nvSpPr>
          <p:spPr>
            <a:xfrm>
              <a:off x="4295775" y="1809749"/>
              <a:ext cx="3598268" cy="3243290"/>
            </a:xfrm>
            <a:custGeom>
              <a:avLst/>
              <a:gdLst>
                <a:gd name="connsiteX0" fmla="*/ 3598269 w 3598268"/>
                <a:gd name="connsiteY0" fmla="*/ 3243291 h 3243290"/>
                <a:gd name="connsiteX1" fmla="*/ 3598269 w 3598268"/>
                <a:gd name="connsiteY1" fmla="*/ 3153908 h 3243290"/>
                <a:gd name="connsiteX2" fmla="*/ 3161576 w 3598268"/>
                <a:gd name="connsiteY2" fmla="*/ 3153908 h 3243290"/>
                <a:gd name="connsiteX3" fmla="*/ 3161576 w 3598268"/>
                <a:gd name="connsiteY3" fmla="*/ 3074746 h 3243290"/>
                <a:gd name="connsiteX4" fmla="*/ 2668696 w 3598268"/>
                <a:gd name="connsiteY4" fmla="*/ 3074746 h 3243290"/>
                <a:gd name="connsiteX5" fmla="*/ 2668696 w 3598268"/>
                <a:gd name="connsiteY5" fmla="*/ 3023673 h 3243290"/>
                <a:gd name="connsiteX6" fmla="*/ 2295849 w 3598268"/>
                <a:gd name="connsiteY6" fmla="*/ 3023673 h 3243290"/>
                <a:gd name="connsiteX7" fmla="*/ 2295849 w 3598268"/>
                <a:gd name="connsiteY7" fmla="*/ 2977706 h 3243290"/>
                <a:gd name="connsiteX8" fmla="*/ 2163051 w 3598268"/>
                <a:gd name="connsiteY8" fmla="*/ 2977706 h 3243290"/>
                <a:gd name="connsiteX9" fmla="*/ 2163051 w 3598268"/>
                <a:gd name="connsiteY9" fmla="*/ 2921518 h 3243290"/>
                <a:gd name="connsiteX10" fmla="*/ 2066001 w 3598268"/>
                <a:gd name="connsiteY10" fmla="*/ 2921518 h 3243290"/>
                <a:gd name="connsiteX11" fmla="*/ 2066001 w 3598268"/>
                <a:gd name="connsiteY11" fmla="*/ 2878103 h 3243290"/>
                <a:gd name="connsiteX12" fmla="*/ 1976619 w 3598268"/>
                <a:gd name="connsiteY12" fmla="*/ 2878103 h 3243290"/>
                <a:gd name="connsiteX13" fmla="*/ 1976619 w 3598268"/>
                <a:gd name="connsiteY13" fmla="*/ 2778509 h 3243290"/>
                <a:gd name="connsiteX14" fmla="*/ 1884683 w 3598268"/>
                <a:gd name="connsiteY14" fmla="*/ 2778509 h 3243290"/>
                <a:gd name="connsiteX15" fmla="*/ 1884683 w 3598268"/>
                <a:gd name="connsiteY15" fmla="*/ 2737647 h 3243290"/>
                <a:gd name="connsiteX16" fmla="*/ 1825952 w 3598268"/>
                <a:gd name="connsiteY16" fmla="*/ 2737647 h 3243290"/>
                <a:gd name="connsiteX17" fmla="*/ 1825952 w 3598268"/>
                <a:gd name="connsiteY17" fmla="*/ 2686574 h 3243290"/>
                <a:gd name="connsiteX18" fmla="*/ 1774869 w 3598268"/>
                <a:gd name="connsiteY18" fmla="*/ 2686574 h 3243290"/>
                <a:gd name="connsiteX19" fmla="*/ 1774869 w 3598268"/>
                <a:gd name="connsiteY19" fmla="*/ 2638054 h 3243290"/>
                <a:gd name="connsiteX20" fmla="*/ 1700813 w 3598268"/>
                <a:gd name="connsiteY20" fmla="*/ 2638054 h 3243290"/>
                <a:gd name="connsiteX21" fmla="*/ 1700813 w 3598268"/>
                <a:gd name="connsiteY21" fmla="*/ 2594639 h 3243290"/>
                <a:gd name="connsiteX22" fmla="*/ 1675276 w 3598268"/>
                <a:gd name="connsiteY22" fmla="*/ 2594639 h 3243290"/>
                <a:gd name="connsiteX23" fmla="*/ 1675276 w 3598268"/>
                <a:gd name="connsiteY23" fmla="*/ 2538451 h 3243290"/>
                <a:gd name="connsiteX24" fmla="*/ 1659950 w 3598268"/>
                <a:gd name="connsiteY24" fmla="*/ 2538451 h 3243290"/>
                <a:gd name="connsiteX25" fmla="*/ 1659950 w 3598268"/>
                <a:gd name="connsiteY25" fmla="*/ 2497588 h 3243290"/>
                <a:gd name="connsiteX26" fmla="*/ 1636967 w 3598268"/>
                <a:gd name="connsiteY26" fmla="*/ 2497588 h 3243290"/>
                <a:gd name="connsiteX27" fmla="*/ 1636967 w 3598268"/>
                <a:gd name="connsiteY27" fmla="*/ 2459288 h 3243290"/>
                <a:gd name="connsiteX28" fmla="*/ 1619098 w 3598268"/>
                <a:gd name="connsiteY28" fmla="*/ 2459288 h 3243290"/>
                <a:gd name="connsiteX29" fmla="*/ 1619098 w 3598268"/>
                <a:gd name="connsiteY29" fmla="*/ 2418426 h 3243290"/>
                <a:gd name="connsiteX30" fmla="*/ 1611430 w 3598268"/>
                <a:gd name="connsiteY30" fmla="*/ 2418426 h 3243290"/>
                <a:gd name="connsiteX31" fmla="*/ 1611430 w 3598268"/>
                <a:gd name="connsiteY31" fmla="*/ 2367353 h 3243290"/>
                <a:gd name="connsiteX32" fmla="*/ 1598667 w 3598268"/>
                <a:gd name="connsiteY32" fmla="*/ 2367353 h 3243290"/>
                <a:gd name="connsiteX33" fmla="*/ 1598667 w 3598268"/>
                <a:gd name="connsiteY33" fmla="*/ 2318833 h 3243290"/>
                <a:gd name="connsiteX34" fmla="*/ 1562910 w 3598268"/>
                <a:gd name="connsiteY34" fmla="*/ 2318833 h 3243290"/>
                <a:gd name="connsiteX35" fmla="*/ 1562910 w 3598268"/>
                <a:gd name="connsiteY35" fmla="*/ 2275418 h 3243290"/>
                <a:gd name="connsiteX36" fmla="*/ 1527162 w 3598268"/>
                <a:gd name="connsiteY36" fmla="*/ 2275418 h 3243290"/>
                <a:gd name="connsiteX37" fmla="*/ 1527162 w 3598268"/>
                <a:gd name="connsiteY37" fmla="*/ 2229450 h 3243290"/>
                <a:gd name="connsiteX38" fmla="*/ 1483747 w 3598268"/>
                <a:gd name="connsiteY38" fmla="*/ 2229450 h 3243290"/>
                <a:gd name="connsiteX39" fmla="*/ 1483747 w 3598268"/>
                <a:gd name="connsiteY39" fmla="*/ 2180920 h 3243290"/>
                <a:gd name="connsiteX40" fmla="*/ 1463316 w 3598268"/>
                <a:gd name="connsiteY40" fmla="*/ 2180920 h 3243290"/>
                <a:gd name="connsiteX41" fmla="*/ 1463316 w 3598268"/>
                <a:gd name="connsiteY41" fmla="*/ 2132400 h 3243290"/>
                <a:gd name="connsiteX42" fmla="*/ 1363713 w 3598268"/>
                <a:gd name="connsiteY42" fmla="*/ 2132400 h 3243290"/>
                <a:gd name="connsiteX43" fmla="*/ 1363713 w 3598268"/>
                <a:gd name="connsiteY43" fmla="*/ 2081327 h 3243290"/>
                <a:gd name="connsiteX44" fmla="*/ 1274331 w 3598268"/>
                <a:gd name="connsiteY44" fmla="*/ 2081327 h 3243290"/>
                <a:gd name="connsiteX45" fmla="*/ 1274331 w 3598268"/>
                <a:gd name="connsiteY45" fmla="*/ 1997050 h 3243290"/>
                <a:gd name="connsiteX46" fmla="*/ 1238583 w 3598268"/>
                <a:gd name="connsiteY46" fmla="*/ 1997050 h 3243290"/>
                <a:gd name="connsiteX47" fmla="*/ 1238583 w 3598268"/>
                <a:gd name="connsiteY47" fmla="*/ 1945977 h 3243290"/>
                <a:gd name="connsiteX48" fmla="*/ 1169632 w 3598268"/>
                <a:gd name="connsiteY48" fmla="*/ 1945977 h 3243290"/>
                <a:gd name="connsiteX49" fmla="*/ 1169632 w 3598268"/>
                <a:gd name="connsiteY49" fmla="*/ 1900009 h 3243290"/>
                <a:gd name="connsiteX50" fmla="*/ 1103233 w 3598268"/>
                <a:gd name="connsiteY50" fmla="*/ 1900009 h 3243290"/>
                <a:gd name="connsiteX51" fmla="*/ 1103233 w 3598268"/>
                <a:gd name="connsiteY51" fmla="*/ 1779984 h 3243290"/>
                <a:gd name="connsiteX52" fmla="*/ 1090460 w 3598268"/>
                <a:gd name="connsiteY52" fmla="*/ 1779984 h 3243290"/>
                <a:gd name="connsiteX53" fmla="*/ 1090460 w 3598268"/>
                <a:gd name="connsiteY53" fmla="*/ 1734017 h 3243290"/>
                <a:gd name="connsiteX54" fmla="*/ 1072582 w 3598268"/>
                <a:gd name="connsiteY54" fmla="*/ 1734017 h 3243290"/>
                <a:gd name="connsiteX55" fmla="*/ 1072582 w 3598268"/>
                <a:gd name="connsiteY55" fmla="*/ 1682934 h 3243290"/>
                <a:gd name="connsiteX56" fmla="*/ 1062371 w 3598268"/>
                <a:gd name="connsiteY56" fmla="*/ 1682934 h 3243290"/>
                <a:gd name="connsiteX57" fmla="*/ 1062371 w 3598268"/>
                <a:gd name="connsiteY57" fmla="*/ 1642082 h 3243290"/>
                <a:gd name="connsiteX58" fmla="*/ 1029176 w 3598268"/>
                <a:gd name="connsiteY58" fmla="*/ 1642082 h 3243290"/>
                <a:gd name="connsiteX59" fmla="*/ 1029176 w 3598268"/>
                <a:gd name="connsiteY59" fmla="*/ 1560357 h 3243290"/>
                <a:gd name="connsiteX60" fmla="*/ 1001078 w 3598268"/>
                <a:gd name="connsiteY60" fmla="*/ 1560357 h 3243290"/>
                <a:gd name="connsiteX61" fmla="*/ 1001078 w 3598268"/>
                <a:gd name="connsiteY61" fmla="*/ 1529715 h 3243290"/>
                <a:gd name="connsiteX62" fmla="*/ 962778 w 3598268"/>
                <a:gd name="connsiteY62" fmla="*/ 1529715 h 3243290"/>
                <a:gd name="connsiteX63" fmla="*/ 962778 w 3598268"/>
                <a:gd name="connsiteY63" fmla="*/ 1437780 h 3243290"/>
                <a:gd name="connsiteX64" fmla="*/ 875945 w 3598268"/>
                <a:gd name="connsiteY64" fmla="*/ 1437780 h 3243290"/>
                <a:gd name="connsiteX65" fmla="*/ 875945 w 3598268"/>
                <a:gd name="connsiteY65" fmla="*/ 1389250 h 3243290"/>
                <a:gd name="connsiteX66" fmla="*/ 812101 w 3598268"/>
                <a:gd name="connsiteY66" fmla="*/ 1389250 h 3243290"/>
                <a:gd name="connsiteX67" fmla="*/ 812101 w 3598268"/>
                <a:gd name="connsiteY67" fmla="*/ 1340730 h 3243290"/>
                <a:gd name="connsiteX68" fmla="*/ 789117 w 3598268"/>
                <a:gd name="connsiteY68" fmla="*/ 1340730 h 3243290"/>
                <a:gd name="connsiteX69" fmla="*/ 789117 w 3598268"/>
                <a:gd name="connsiteY69" fmla="*/ 1312640 h 3243290"/>
                <a:gd name="connsiteX70" fmla="*/ 771240 w 3598268"/>
                <a:gd name="connsiteY70" fmla="*/ 1312640 h 3243290"/>
                <a:gd name="connsiteX71" fmla="*/ 771240 w 3598268"/>
                <a:gd name="connsiteY71" fmla="*/ 1281998 h 3243290"/>
                <a:gd name="connsiteX72" fmla="*/ 740595 w 3598268"/>
                <a:gd name="connsiteY72" fmla="*/ 1281998 h 3243290"/>
                <a:gd name="connsiteX73" fmla="*/ 740595 w 3598268"/>
                <a:gd name="connsiteY73" fmla="*/ 1256462 h 3243290"/>
                <a:gd name="connsiteX74" fmla="*/ 712503 w 3598268"/>
                <a:gd name="connsiteY74" fmla="*/ 1256462 h 3243290"/>
                <a:gd name="connsiteX75" fmla="*/ 712503 w 3598268"/>
                <a:gd name="connsiteY75" fmla="*/ 1195168 h 3243290"/>
                <a:gd name="connsiteX76" fmla="*/ 676750 w 3598268"/>
                <a:gd name="connsiteY76" fmla="*/ 1195168 h 3243290"/>
                <a:gd name="connsiteX77" fmla="*/ 676750 w 3598268"/>
                <a:gd name="connsiteY77" fmla="*/ 1110891 h 3243290"/>
                <a:gd name="connsiteX78" fmla="*/ 658874 w 3598268"/>
                <a:gd name="connsiteY78" fmla="*/ 1110891 h 3243290"/>
                <a:gd name="connsiteX79" fmla="*/ 658874 w 3598268"/>
                <a:gd name="connsiteY79" fmla="*/ 1024061 h 3243290"/>
                <a:gd name="connsiteX80" fmla="*/ 582260 w 3598268"/>
                <a:gd name="connsiteY80" fmla="*/ 1024061 h 3243290"/>
                <a:gd name="connsiteX81" fmla="*/ 582260 w 3598268"/>
                <a:gd name="connsiteY81" fmla="*/ 906590 h 3243290"/>
                <a:gd name="connsiteX82" fmla="*/ 546508 w 3598268"/>
                <a:gd name="connsiteY82" fmla="*/ 906590 h 3243290"/>
                <a:gd name="connsiteX83" fmla="*/ 546508 w 3598268"/>
                <a:gd name="connsiteY83" fmla="*/ 845300 h 3243290"/>
                <a:gd name="connsiteX84" fmla="*/ 536293 w 3598268"/>
                <a:gd name="connsiteY84" fmla="*/ 845300 h 3243290"/>
                <a:gd name="connsiteX85" fmla="*/ 536293 w 3598268"/>
                <a:gd name="connsiteY85" fmla="*/ 799331 h 3243290"/>
                <a:gd name="connsiteX86" fmla="*/ 503094 w 3598268"/>
                <a:gd name="connsiteY86" fmla="*/ 799331 h 3243290"/>
                <a:gd name="connsiteX87" fmla="*/ 503094 w 3598268"/>
                <a:gd name="connsiteY87" fmla="*/ 748256 h 3243290"/>
                <a:gd name="connsiteX88" fmla="*/ 444357 w 3598268"/>
                <a:gd name="connsiteY88" fmla="*/ 748256 h 3243290"/>
                <a:gd name="connsiteX89" fmla="*/ 444357 w 3598268"/>
                <a:gd name="connsiteY89" fmla="*/ 694627 h 3243290"/>
                <a:gd name="connsiteX90" fmla="*/ 403497 w 3598268"/>
                <a:gd name="connsiteY90" fmla="*/ 694627 h 3243290"/>
                <a:gd name="connsiteX91" fmla="*/ 403497 w 3598268"/>
                <a:gd name="connsiteY91" fmla="*/ 607799 h 3243290"/>
                <a:gd name="connsiteX92" fmla="*/ 393282 w 3598268"/>
                <a:gd name="connsiteY92" fmla="*/ 607799 h 3243290"/>
                <a:gd name="connsiteX93" fmla="*/ 393282 w 3598268"/>
                <a:gd name="connsiteY93" fmla="*/ 569492 h 3243290"/>
                <a:gd name="connsiteX94" fmla="*/ 352421 w 3598268"/>
                <a:gd name="connsiteY94" fmla="*/ 569492 h 3243290"/>
                <a:gd name="connsiteX95" fmla="*/ 352421 w 3598268"/>
                <a:gd name="connsiteY95" fmla="*/ 518416 h 3243290"/>
                <a:gd name="connsiteX96" fmla="*/ 250270 w 3598268"/>
                <a:gd name="connsiteY96" fmla="*/ 518416 h 3243290"/>
                <a:gd name="connsiteX97" fmla="*/ 250270 w 3598268"/>
                <a:gd name="connsiteY97" fmla="*/ 444357 h 3243290"/>
                <a:gd name="connsiteX98" fmla="*/ 224732 w 3598268"/>
                <a:gd name="connsiteY98" fmla="*/ 444357 h 3243290"/>
                <a:gd name="connsiteX99" fmla="*/ 224732 w 3598268"/>
                <a:gd name="connsiteY99" fmla="*/ 331991 h 3243290"/>
                <a:gd name="connsiteX100" fmla="*/ 188980 w 3598268"/>
                <a:gd name="connsiteY100" fmla="*/ 331991 h 3243290"/>
                <a:gd name="connsiteX101" fmla="*/ 188980 w 3598268"/>
                <a:gd name="connsiteY101" fmla="*/ 222178 h 3243290"/>
                <a:gd name="connsiteX102" fmla="*/ 135350 w 3598268"/>
                <a:gd name="connsiteY102" fmla="*/ 222178 h 3243290"/>
                <a:gd name="connsiteX103" fmla="*/ 135350 w 3598268"/>
                <a:gd name="connsiteY103" fmla="*/ 183872 h 3243290"/>
                <a:gd name="connsiteX104" fmla="*/ 120027 w 3598268"/>
                <a:gd name="connsiteY104" fmla="*/ 183872 h 3243290"/>
                <a:gd name="connsiteX105" fmla="*/ 120027 w 3598268"/>
                <a:gd name="connsiteY105" fmla="*/ 140458 h 3243290"/>
                <a:gd name="connsiteX106" fmla="*/ 104705 w 3598268"/>
                <a:gd name="connsiteY106" fmla="*/ 140458 h 3243290"/>
                <a:gd name="connsiteX107" fmla="*/ 104705 w 3598268"/>
                <a:gd name="connsiteY107" fmla="*/ 97044 h 3243290"/>
                <a:gd name="connsiteX108" fmla="*/ 91936 w 3598268"/>
                <a:gd name="connsiteY108" fmla="*/ 97044 h 3243290"/>
                <a:gd name="connsiteX109" fmla="*/ 91936 w 3598268"/>
                <a:gd name="connsiteY109" fmla="*/ 61291 h 3243290"/>
                <a:gd name="connsiteX110" fmla="*/ 79167 w 3598268"/>
                <a:gd name="connsiteY110" fmla="*/ 61291 h 3243290"/>
                <a:gd name="connsiteX111" fmla="*/ 79167 w 3598268"/>
                <a:gd name="connsiteY111" fmla="*/ 0 h 3243290"/>
                <a:gd name="connsiteX112" fmla="*/ 0 w 3598268"/>
                <a:gd name="connsiteY112" fmla="*/ 0 h 32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598268" h="3243290">
                  <a:moveTo>
                    <a:pt x="3598269" y="3243291"/>
                  </a:moveTo>
                  <a:lnTo>
                    <a:pt x="3598269" y="3153908"/>
                  </a:lnTo>
                  <a:lnTo>
                    <a:pt x="3161576" y="3153908"/>
                  </a:lnTo>
                  <a:lnTo>
                    <a:pt x="3161576" y="3074746"/>
                  </a:lnTo>
                  <a:lnTo>
                    <a:pt x="2668696" y="3074746"/>
                  </a:lnTo>
                  <a:lnTo>
                    <a:pt x="2668696" y="3023673"/>
                  </a:lnTo>
                  <a:lnTo>
                    <a:pt x="2295849" y="3023673"/>
                  </a:lnTo>
                  <a:lnTo>
                    <a:pt x="2295849" y="2977706"/>
                  </a:lnTo>
                  <a:lnTo>
                    <a:pt x="2163051" y="2977706"/>
                  </a:lnTo>
                  <a:lnTo>
                    <a:pt x="2163051" y="2921518"/>
                  </a:lnTo>
                  <a:lnTo>
                    <a:pt x="2066001" y="2921518"/>
                  </a:lnTo>
                  <a:lnTo>
                    <a:pt x="2066001" y="2878103"/>
                  </a:lnTo>
                  <a:lnTo>
                    <a:pt x="1976619" y="2878103"/>
                  </a:lnTo>
                  <a:lnTo>
                    <a:pt x="1976619" y="2778509"/>
                  </a:lnTo>
                  <a:lnTo>
                    <a:pt x="1884683" y="2778509"/>
                  </a:lnTo>
                  <a:lnTo>
                    <a:pt x="1884683" y="2737647"/>
                  </a:lnTo>
                  <a:lnTo>
                    <a:pt x="1825952" y="2737647"/>
                  </a:lnTo>
                  <a:lnTo>
                    <a:pt x="1825952" y="2686574"/>
                  </a:lnTo>
                  <a:lnTo>
                    <a:pt x="1774869" y="2686574"/>
                  </a:lnTo>
                  <a:lnTo>
                    <a:pt x="1774869" y="2638054"/>
                  </a:lnTo>
                  <a:lnTo>
                    <a:pt x="1700813" y="2638054"/>
                  </a:lnTo>
                  <a:lnTo>
                    <a:pt x="1700813" y="2594639"/>
                  </a:lnTo>
                  <a:lnTo>
                    <a:pt x="1675276" y="2594639"/>
                  </a:lnTo>
                  <a:lnTo>
                    <a:pt x="1675276" y="2538451"/>
                  </a:lnTo>
                  <a:lnTo>
                    <a:pt x="1659950" y="2538451"/>
                  </a:lnTo>
                  <a:lnTo>
                    <a:pt x="1659950" y="2497588"/>
                  </a:lnTo>
                  <a:lnTo>
                    <a:pt x="1636967" y="2497588"/>
                  </a:lnTo>
                  <a:lnTo>
                    <a:pt x="1636967" y="2459288"/>
                  </a:lnTo>
                  <a:lnTo>
                    <a:pt x="1619098" y="2459288"/>
                  </a:lnTo>
                  <a:lnTo>
                    <a:pt x="1619098" y="2418426"/>
                  </a:lnTo>
                  <a:lnTo>
                    <a:pt x="1611430" y="2418426"/>
                  </a:lnTo>
                  <a:lnTo>
                    <a:pt x="1611430" y="2367353"/>
                  </a:lnTo>
                  <a:lnTo>
                    <a:pt x="1598667" y="2367353"/>
                  </a:lnTo>
                  <a:lnTo>
                    <a:pt x="1598667" y="2318833"/>
                  </a:lnTo>
                  <a:lnTo>
                    <a:pt x="1562910" y="2318833"/>
                  </a:lnTo>
                  <a:lnTo>
                    <a:pt x="1562910" y="2275418"/>
                  </a:lnTo>
                  <a:lnTo>
                    <a:pt x="1527162" y="2275418"/>
                  </a:lnTo>
                  <a:lnTo>
                    <a:pt x="1527162" y="2229450"/>
                  </a:lnTo>
                  <a:lnTo>
                    <a:pt x="1483747" y="2229450"/>
                  </a:lnTo>
                  <a:lnTo>
                    <a:pt x="1483747" y="2180920"/>
                  </a:lnTo>
                  <a:lnTo>
                    <a:pt x="1463316" y="2180920"/>
                  </a:lnTo>
                  <a:lnTo>
                    <a:pt x="1463316" y="2132400"/>
                  </a:lnTo>
                  <a:lnTo>
                    <a:pt x="1363713" y="2132400"/>
                  </a:lnTo>
                  <a:lnTo>
                    <a:pt x="1363713" y="2081327"/>
                  </a:lnTo>
                  <a:lnTo>
                    <a:pt x="1274331" y="2081327"/>
                  </a:lnTo>
                  <a:lnTo>
                    <a:pt x="1274331" y="1997050"/>
                  </a:lnTo>
                  <a:lnTo>
                    <a:pt x="1238583" y="1997050"/>
                  </a:lnTo>
                  <a:lnTo>
                    <a:pt x="1238583" y="1945977"/>
                  </a:lnTo>
                  <a:lnTo>
                    <a:pt x="1169632" y="1945977"/>
                  </a:lnTo>
                  <a:lnTo>
                    <a:pt x="1169632" y="1900009"/>
                  </a:lnTo>
                  <a:lnTo>
                    <a:pt x="1103233" y="1900009"/>
                  </a:lnTo>
                  <a:lnTo>
                    <a:pt x="1103233" y="1779984"/>
                  </a:lnTo>
                  <a:lnTo>
                    <a:pt x="1090460" y="1779984"/>
                  </a:lnTo>
                  <a:lnTo>
                    <a:pt x="1090460" y="1734017"/>
                  </a:lnTo>
                  <a:lnTo>
                    <a:pt x="1072582" y="1734017"/>
                  </a:lnTo>
                  <a:lnTo>
                    <a:pt x="1072582" y="1682934"/>
                  </a:lnTo>
                  <a:lnTo>
                    <a:pt x="1062371" y="1682934"/>
                  </a:lnTo>
                  <a:lnTo>
                    <a:pt x="1062371" y="1642082"/>
                  </a:lnTo>
                  <a:lnTo>
                    <a:pt x="1029176" y="1642082"/>
                  </a:lnTo>
                  <a:lnTo>
                    <a:pt x="1029176" y="1560357"/>
                  </a:lnTo>
                  <a:lnTo>
                    <a:pt x="1001078" y="1560357"/>
                  </a:lnTo>
                  <a:lnTo>
                    <a:pt x="1001078" y="1529715"/>
                  </a:lnTo>
                  <a:lnTo>
                    <a:pt x="962778" y="1529715"/>
                  </a:lnTo>
                  <a:lnTo>
                    <a:pt x="962778" y="1437780"/>
                  </a:lnTo>
                  <a:lnTo>
                    <a:pt x="875945" y="1437780"/>
                  </a:lnTo>
                  <a:lnTo>
                    <a:pt x="875945" y="1389250"/>
                  </a:lnTo>
                  <a:lnTo>
                    <a:pt x="812101" y="1389250"/>
                  </a:lnTo>
                  <a:lnTo>
                    <a:pt x="812101" y="1340730"/>
                  </a:lnTo>
                  <a:lnTo>
                    <a:pt x="789117" y="1340730"/>
                  </a:lnTo>
                  <a:lnTo>
                    <a:pt x="789117" y="1312640"/>
                  </a:lnTo>
                  <a:lnTo>
                    <a:pt x="771240" y="1312640"/>
                  </a:lnTo>
                  <a:lnTo>
                    <a:pt x="771240" y="1281998"/>
                  </a:lnTo>
                  <a:lnTo>
                    <a:pt x="740595" y="1281998"/>
                  </a:lnTo>
                  <a:lnTo>
                    <a:pt x="740595" y="1256462"/>
                  </a:lnTo>
                  <a:lnTo>
                    <a:pt x="712503" y="1256462"/>
                  </a:lnTo>
                  <a:lnTo>
                    <a:pt x="712503" y="1195168"/>
                  </a:lnTo>
                  <a:lnTo>
                    <a:pt x="676750" y="1195168"/>
                  </a:lnTo>
                  <a:lnTo>
                    <a:pt x="676750" y="1110891"/>
                  </a:lnTo>
                  <a:lnTo>
                    <a:pt x="658874" y="1110891"/>
                  </a:lnTo>
                  <a:lnTo>
                    <a:pt x="658874" y="1024061"/>
                  </a:lnTo>
                  <a:lnTo>
                    <a:pt x="582260" y="1024061"/>
                  </a:lnTo>
                  <a:lnTo>
                    <a:pt x="582260" y="906590"/>
                  </a:lnTo>
                  <a:lnTo>
                    <a:pt x="546508" y="906590"/>
                  </a:lnTo>
                  <a:lnTo>
                    <a:pt x="546508" y="845300"/>
                  </a:lnTo>
                  <a:lnTo>
                    <a:pt x="536293" y="845300"/>
                  </a:lnTo>
                  <a:lnTo>
                    <a:pt x="536293" y="799331"/>
                  </a:lnTo>
                  <a:lnTo>
                    <a:pt x="503094" y="799331"/>
                  </a:lnTo>
                  <a:lnTo>
                    <a:pt x="503094" y="748256"/>
                  </a:lnTo>
                  <a:lnTo>
                    <a:pt x="444357" y="748256"/>
                  </a:lnTo>
                  <a:lnTo>
                    <a:pt x="444357" y="694627"/>
                  </a:lnTo>
                  <a:lnTo>
                    <a:pt x="403497" y="694627"/>
                  </a:lnTo>
                  <a:lnTo>
                    <a:pt x="403497" y="607799"/>
                  </a:lnTo>
                  <a:lnTo>
                    <a:pt x="393282" y="607799"/>
                  </a:lnTo>
                  <a:lnTo>
                    <a:pt x="393282" y="569492"/>
                  </a:lnTo>
                  <a:lnTo>
                    <a:pt x="352421" y="569492"/>
                  </a:lnTo>
                  <a:lnTo>
                    <a:pt x="352421" y="518416"/>
                  </a:lnTo>
                  <a:lnTo>
                    <a:pt x="250270" y="518416"/>
                  </a:lnTo>
                  <a:lnTo>
                    <a:pt x="250270" y="444357"/>
                  </a:lnTo>
                  <a:lnTo>
                    <a:pt x="224732" y="444357"/>
                  </a:lnTo>
                  <a:lnTo>
                    <a:pt x="224732" y="331991"/>
                  </a:lnTo>
                  <a:lnTo>
                    <a:pt x="188980" y="331991"/>
                  </a:lnTo>
                  <a:lnTo>
                    <a:pt x="188980" y="222178"/>
                  </a:lnTo>
                  <a:lnTo>
                    <a:pt x="135350" y="222178"/>
                  </a:lnTo>
                  <a:lnTo>
                    <a:pt x="135350" y="183872"/>
                  </a:lnTo>
                  <a:lnTo>
                    <a:pt x="120027" y="183872"/>
                  </a:lnTo>
                  <a:lnTo>
                    <a:pt x="120027" y="140458"/>
                  </a:lnTo>
                  <a:lnTo>
                    <a:pt x="104705" y="140458"/>
                  </a:lnTo>
                  <a:lnTo>
                    <a:pt x="104705" y="97044"/>
                  </a:lnTo>
                  <a:lnTo>
                    <a:pt x="91936" y="97044"/>
                  </a:lnTo>
                  <a:lnTo>
                    <a:pt x="91936" y="61291"/>
                  </a:lnTo>
                  <a:lnTo>
                    <a:pt x="79167" y="61291"/>
                  </a:lnTo>
                  <a:lnTo>
                    <a:pt x="79167"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06">
              <a:extLst>
                <a:ext uri="{FF2B5EF4-FFF2-40B4-BE49-F238E27FC236}">
                  <a16:creationId xmlns:a16="http://schemas.microsoft.com/office/drawing/2014/main" id="{6CFFF43C-4285-2B55-82EF-7CA597CCC414}"/>
                </a:ext>
              </a:extLst>
            </p:cNvPr>
            <p:cNvSpPr/>
            <p:nvPr/>
          </p:nvSpPr>
          <p:spPr>
            <a:xfrm>
              <a:off x="4777166" y="2714692"/>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07">
              <a:extLst>
                <a:ext uri="{FF2B5EF4-FFF2-40B4-BE49-F238E27FC236}">
                  <a16:creationId xmlns:a16="http://schemas.microsoft.com/office/drawing/2014/main" id="{99BD3B11-96A9-55AC-FB0D-5EABB535B2AD}"/>
                </a:ext>
              </a:extLst>
            </p:cNvPr>
            <p:cNvSpPr/>
            <p:nvPr/>
          </p:nvSpPr>
          <p:spPr>
            <a:xfrm>
              <a:off x="4910516" y="2828991"/>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08">
              <a:extLst>
                <a:ext uri="{FF2B5EF4-FFF2-40B4-BE49-F238E27FC236}">
                  <a16:creationId xmlns:a16="http://schemas.microsoft.com/office/drawing/2014/main" id="{5E117D7E-B678-C873-925B-A28939FE6428}"/>
                </a:ext>
              </a:extLst>
            </p:cNvPr>
            <p:cNvSpPr/>
            <p:nvPr/>
          </p:nvSpPr>
          <p:spPr>
            <a:xfrm>
              <a:off x="4948617" y="3038541"/>
              <a:ext cx="107999" cy="9525"/>
            </a:xfrm>
            <a:custGeom>
              <a:avLst/>
              <a:gdLst>
                <a:gd name="connsiteX0" fmla="*/ 0 w 107999"/>
                <a:gd name="connsiteY0" fmla="*/ 0 h 9525"/>
                <a:gd name="connsiteX1" fmla="*/ 107999 w 107999"/>
                <a:gd name="connsiteY1" fmla="*/ 0 h 9525"/>
              </a:gdLst>
              <a:ahLst/>
              <a:cxnLst>
                <a:cxn ang="0">
                  <a:pos x="connsiteX0" y="connsiteY0"/>
                </a:cxn>
                <a:cxn ang="0">
                  <a:pos x="connsiteX1" y="connsiteY1"/>
                </a:cxn>
              </a:cxnLst>
              <a:rect l="l" t="t" r="r" b="b"/>
              <a:pathLst>
                <a:path w="107999" h="9525">
                  <a:moveTo>
                    <a:pt x="0" y="0"/>
                  </a:moveTo>
                  <a:lnTo>
                    <a:pt x="107999"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09">
              <a:extLst>
                <a:ext uri="{FF2B5EF4-FFF2-40B4-BE49-F238E27FC236}">
                  <a16:creationId xmlns:a16="http://schemas.microsoft.com/office/drawing/2014/main" id="{F0D2AA0A-1785-EBFA-8950-B453D320EA7E}"/>
                </a:ext>
              </a:extLst>
            </p:cNvPr>
            <p:cNvSpPr/>
            <p:nvPr/>
          </p:nvSpPr>
          <p:spPr>
            <a:xfrm>
              <a:off x="5212167" y="319409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10">
              <a:extLst>
                <a:ext uri="{FF2B5EF4-FFF2-40B4-BE49-F238E27FC236}">
                  <a16:creationId xmlns:a16="http://schemas.microsoft.com/office/drawing/2014/main" id="{F0B0040E-A1BD-C0D8-6A14-D5C69430FA60}"/>
                </a:ext>
              </a:extLst>
            </p:cNvPr>
            <p:cNvSpPr/>
            <p:nvPr/>
          </p:nvSpPr>
          <p:spPr>
            <a:xfrm>
              <a:off x="5234367" y="3362400"/>
              <a:ext cx="107995" cy="9525"/>
            </a:xfrm>
            <a:custGeom>
              <a:avLst/>
              <a:gdLst>
                <a:gd name="connsiteX0" fmla="*/ 0 w 107995"/>
                <a:gd name="connsiteY0" fmla="*/ 0 h 9525"/>
                <a:gd name="connsiteX1" fmla="*/ 107995 w 107995"/>
                <a:gd name="connsiteY1" fmla="*/ 0 h 9525"/>
              </a:gdLst>
              <a:ahLst/>
              <a:cxnLst>
                <a:cxn ang="0">
                  <a:pos x="connsiteX0" y="connsiteY0"/>
                </a:cxn>
                <a:cxn ang="0">
                  <a:pos x="connsiteX1" y="connsiteY1"/>
                </a:cxn>
              </a:cxnLst>
              <a:rect l="l" t="t" r="r" b="b"/>
              <a:pathLst>
                <a:path w="107995" h="9525">
                  <a:moveTo>
                    <a:pt x="0" y="0"/>
                  </a:moveTo>
                  <a:lnTo>
                    <a:pt x="107995"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11">
              <a:extLst>
                <a:ext uri="{FF2B5EF4-FFF2-40B4-BE49-F238E27FC236}">
                  <a16:creationId xmlns:a16="http://schemas.microsoft.com/office/drawing/2014/main" id="{E7FD47B9-F72D-975A-4C35-FA64ADE4A07B}"/>
                </a:ext>
              </a:extLst>
            </p:cNvPr>
            <p:cNvSpPr/>
            <p:nvPr/>
          </p:nvSpPr>
          <p:spPr>
            <a:xfrm>
              <a:off x="5459815" y="365129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12">
              <a:extLst>
                <a:ext uri="{FF2B5EF4-FFF2-40B4-BE49-F238E27FC236}">
                  <a16:creationId xmlns:a16="http://schemas.microsoft.com/office/drawing/2014/main" id="{F4B71019-6A78-B2B6-031B-BD0EBB89BA15}"/>
                </a:ext>
              </a:extLst>
            </p:cNvPr>
            <p:cNvSpPr/>
            <p:nvPr/>
          </p:nvSpPr>
          <p:spPr>
            <a:xfrm>
              <a:off x="5520118" y="3838650"/>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13">
              <a:extLst>
                <a:ext uri="{FF2B5EF4-FFF2-40B4-BE49-F238E27FC236}">
                  <a16:creationId xmlns:a16="http://schemas.microsoft.com/office/drawing/2014/main" id="{B9A7183B-C486-0790-217A-2FFBAD09F8EC}"/>
                </a:ext>
              </a:extLst>
            </p:cNvPr>
            <p:cNvSpPr/>
            <p:nvPr/>
          </p:nvSpPr>
          <p:spPr>
            <a:xfrm>
              <a:off x="6640915" y="477525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14">
              <a:extLst>
                <a:ext uri="{FF2B5EF4-FFF2-40B4-BE49-F238E27FC236}">
                  <a16:creationId xmlns:a16="http://schemas.microsoft.com/office/drawing/2014/main" id="{5003763A-8DAB-A3A8-4275-491A0D250364}"/>
                </a:ext>
              </a:extLst>
            </p:cNvPr>
            <p:cNvSpPr/>
            <p:nvPr/>
          </p:nvSpPr>
          <p:spPr>
            <a:xfrm>
              <a:off x="7098125" y="483240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73" name="Freeform 21">
            <a:extLst>
              <a:ext uri="{FF2B5EF4-FFF2-40B4-BE49-F238E27FC236}">
                <a16:creationId xmlns:a16="http://schemas.microsoft.com/office/drawing/2014/main" id="{27B4B128-9A13-6C71-2ACF-3C48A94D3138}"/>
              </a:ext>
            </a:extLst>
          </p:cNvPr>
          <p:cNvSpPr>
            <a:spLocks/>
          </p:cNvSpPr>
          <p:nvPr/>
        </p:nvSpPr>
        <p:spPr bwMode="auto">
          <a:xfrm>
            <a:off x="7531772" y="2390545"/>
            <a:ext cx="4100480"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4" name="TextBox 73">
            <a:extLst>
              <a:ext uri="{FF2B5EF4-FFF2-40B4-BE49-F238E27FC236}">
                <a16:creationId xmlns:a16="http://schemas.microsoft.com/office/drawing/2014/main" id="{780E8F4E-021F-F85D-2C83-981BDD605800}"/>
              </a:ext>
            </a:extLst>
          </p:cNvPr>
          <p:cNvSpPr txBox="1"/>
          <p:nvPr/>
        </p:nvSpPr>
        <p:spPr>
          <a:xfrm>
            <a:off x="6057625" y="5613424"/>
            <a:ext cx="1260281" cy="307777"/>
          </a:xfrm>
          <a:prstGeom prst="rect">
            <a:avLst/>
          </a:prstGeom>
          <a:noFill/>
        </p:spPr>
        <p:txBody>
          <a:bodyPr wrap="none" rtlCol="0">
            <a:spAutoFit/>
          </a:bodyPr>
          <a:lstStyle/>
          <a:p>
            <a:pPr algn="r"/>
            <a:r>
              <a:rPr lang="ja-JP" sz="1400">
                <a:solidFill>
                  <a:srgbClr val="B60D27"/>
                </a:solidFill>
              </a:rPr>
              <a:t>FOLFIRINOX</a:t>
            </a:r>
          </a:p>
        </p:txBody>
      </p:sp>
      <p:sp>
        <p:nvSpPr>
          <p:cNvPr id="75" name="TextBox 74">
            <a:extLst>
              <a:ext uri="{FF2B5EF4-FFF2-40B4-BE49-F238E27FC236}">
                <a16:creationId xmlns:a16="http://schemas.microsoft.com/office/drawing/2014/main" id="{62810D17-E6C9-D60D-275F-63EE4C6FCB77}"/>
              </a:ext>
            </a:extLst>
          </p:cNvPr>
          <p:cNvSpPr txBox="1"/>
          <p:nvPr/>
        </p:nvSpPr>
        <p:spPr>
          <a:xfrm>
            <a:off x="6128157" y="5863102"/>
            <a:ext cx="1189749" cy="307777"/>
          </a:xfrm>
          <a:prstGeom prst="rect">
            <a:avLst/>
          </a:prstGeom>
          <a:noFill/>
        </p:spPr>
        <p:txBody>
          <a:bodyPr wrap="none" rtlCol="0">
            <a:spAutoFit/>
          </a:bodyPr>
          <a:lstStyle/>
          <a:p>
            <a:pPr algn="r"/>
            <a:r>
              <a:rPr lang="ja-JP" sz="1400">
                <a:solidFill>
                  <a:schemeClr val="accent2"/>
                </a:solidFill>
              </a:rPr>
              <a:t>ゲムシタビン</a:t>
            </a:r>
          </a:p>
        </p:txBody>
      </p:sp>
      <p:sp>
        <p:nvSpPr>
          <p:cNvPr id="76" name="TextBox 75">
            <a:extLst>
              <a:ext uri="{FF2B5EF4-FFF2-40B4-BE49-F238E27FC236}">
                <a16:creationId xmlns:a16="http://schemas.microsoft.com/office/drawing/2014/main" id="{3F9386D0-F4FE-5338-F0DD-41A659E074CB}"/>
              </a:ext>
            </a:extLst>
          </p:cNvPr>
          <p:cNvSpPr txBox="1"/>
          <p:nvPr/>
        </p:nvSpPr>
        <p:spPr>
          <a:xfrm>
            <a:off x="8947667" y="5265614"/>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77" name="Group 76">
            <a:extLst>
              <a:ext uri="{FF2B5EF4-FFF2-40B4-BE49-F238E27FC236}">
                <a16:creationId xmlns:a16="http://schemas.microsoft.com/office/drawing/2014/main" id="{BD0222C0-2FEB-6406-492C-4853F328E6E9}"/>
              </a:ext>
            </a:extLst>
          </p:cNvPr>
          <p:cNvGrpSpPr/>
          <p:nvPr/>
        </p:nvGrpSpPr>
        <p:grpSpPr>
          <a:xfrm>
            <a:off x="6766196" y="2217332"/>
            <a:ext cx="762228" cy="2912892"/>
            <a:chOff x="4203232" y="1239008"/>
            <a:chExt cx="762228" cy="2855233"/>
          </a:xfrm>
        </p:grpSpPr>
        <p:sp>
          <p:nvSpPr>
            <p:cNvPr id="78" name="Line 6">
              <a:extLst>
                <a:ext uri="{FF2B5EF4-FFF2-40B4-BE49-F238E27FC236}">
                  <a16:creationId xmlns:a16="http://schemas.microsoft.com/office/drawing/2014/main" id="{2082F253-93D9-1427-8A96-ED9570E87260}"/>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7">
              <a:extLst>
                <a:ext uri="{FF2B5EF4-FFF2-40B4-BE49-F238E27FC236}">
                  <a16:creationId xmlns:a16="http://schemas.microsoft.com/office/drawing/2014/main" id="{40ABC726-FF16-41FD-B68A-02C0DB37F87C}"/>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8">
              <a:extLst>
                <a:ext uri="{FF2B5EF4-FFF2-40B4-BE49-F238E27FC236}">
                  <a16:creationId xmlns:a16="http://schemas.microsoft.com/office/drawing/2014/main" id="{26D56150-9199-4DC4-0A20-7264607695D2}"/>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Line 9">
              <a:extLst>
                <a:ext uri="{FF2B5EF4-FFF2-40B4-BE49-F238E27FC236}">
                  <a16:creationId xmlns:a16="http://schemas.microsoft.com/office/drawing/2014/main" id="{59A1AD74-EE6A-AD72-564E-DE16CD11FB9E}"/>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2" name="Line 10">
              <a:extLst>
                <a:ext uri="{FF2B5EF4-FFF2-40B4-BE49-F238E27FC236}">
                  <a16:creationId xmlns:a16="http://schemas.microsoft.com/office/drawing/2014/main" id="{4EE0ABF1-8544-8254-F1A1-1911102646FB}"/>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11">
              <a:extLst>
                <a:ext uri="{FF2B5EF4-FFF2-40B4-BE49-F238E27FC236}">
                  <a16:creationId xmlns:a16="http://schemas.microsoft.com/office/drawing/2014/main" id="{FEAD163D-E2BE-A4A8-C174-F1B5CEB470D3}"/>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TextBox 83">
              <a:extLst>
                <a:ext uri="{FF2B5EF4-FFF2-40B4-BE49-F238E27FC236}">
                  <a16:creationId xmlns:a16="http://schemas.microsoft.com/office/drawing/2014/main" id="{215C3386-79E2-97BA-B834-48ADBED0DA60}"/>
                </a:ext>
              </a:extLst>
            </p:cNvPr>
            <p:cNvSpPr txBox="1"/>
            <p:nvPr/>
          </p:nvSpPr>
          <p:spPr>
            <a:xfrm rot="16200000">
              <a:off x="3715099" y="2542535"/>
              <a:ext cx="128404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OS率</a:t>
              </a:r>
            </a:p>
          </p:txBody>
        </p:sp>
        <p:sp>
          <p:nvSpPr>
            <p:cNvPr id="85" name="TextBox 84">
              <a:extLst>
                <a:ext uri="{FF2B5EF4-FFF2-40B4-BE49-F238E27FC236}">
                  <a16:creationId xmlns:a16="http://schemas.microsoft.com/office/drawing/2014/main" id="{A8C58294-FF8C-17F0-1CE8-17C1566CA386}"/>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86" name="TextBox 85">
              <a:extLst>
                <a:ext uri="{FF2B5EF4-FFF2-40B4-BE49-F238E27FC236}">
                  <a16:creationId xmlns:a16="http://schemas.microsoft.com/office/drawing/2014/main" id="{0440A0C8-54B6-9678-B6FD-C5F2889D53EB}"/>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87" name="TextBox 86">
              <a:extLst>
                <a:ext uri="{FF2B5EF4-FFF2-40B4-BE49-F238E27FC236}">
                  <a16:creationId xmlns:a16="http://schemas.microsoft.com/office/drawing/2014/main" id="{D6364813-D99A-6EF0-738D-F6FF37FC575F}"/>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88" name="TextBox 87">
              <a:extLst>
                <a:ext uri="{FF2B5EF4-FFF2-40B4-BE49-F238E27FC236}">
                  <a16:creationId xmlns:a16="http://schemas.microsoft.com/office/drawing/2014/main" id="{42513E4B-D78B-BCB0-A2DC-9370258EF92E}"/>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89" name="TextBox 88">
              <a:extLst>
                <a:ext uri="{FF2B5EF4-FFF2-40B4-BE49-F238E27FC236}">
                  <a16:creationId xmlns:a16="http://schemas.microsoft.com/office/drawing/2014/main" id="{3E08FE15-7027-A65A-5448-663A7C8DD030}"/>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90" name="TextBox 89">
              <a:extLst>
                <a:ext uri="{FF2B5EF4-FFF2-40B4-BE49-F238E27FC236}">
                  <a16:creationId xmlns:a16="http://schemas.microsoft.com/office/drawing/2014/main" id="{058809C6-0F35-C7A7-F8FE-2B43F9803DD7}"/>
                </a:ext>
              </a:extLst>
            </p:cNvPr>
            <p:cNvSpPr txBox="1"/>
            <p:nvPr/>
          </p:nvSpPr>
          <p:spPr>
            <a:xfrm>
              <a:off x="4637989" y="3792556"/>
              <a:ext cx="284052" cy="30168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91" name="TextBox 90">
            <a:extLst>
              <a:ext uri="{FF2B5EF4-FFF2-40B4-BE49-F238E27FC236}">
                <a16:creationId xmlns:a16="http://schemas.microsoft.com/office/drawing/2014/main" id="{71146359-2C03-0D24-CE55-EE8464B9B23C}"/>
              </a:ext>
            </a:extLst>
          </p:cNvPr>
          <p:cNvSpPr txBox="1"/>
          <p:nvPr/>
        </p:nvSpPr>
        <p:spPr>
          <a:xfrm>
            <a:off x="6022941" y="5143147"/>
            <a:ext cx="1441421" cy="523220"/>
          </a:xfrm>
          <a:prstGeom prst="rect">
            <a:avLst/>
          </a:prstGeom>
          <a:noFill/>
        </p:spPr>
        <p:txBody>
          <a:bodyPr wrap="none" rtlCol="0">
            <a:spAutoFit/>
          </a:bodyPr>
          <a:lstStyle/>
          <a:p>
            <a:pPr algn="r"/>
            <a:r>
              <a:rPr lang="ja-JP" sz="1400" dirty="0">
                <a:solidFill>
                  <a:schemeClr val="tx1"/>
                </a:solidFill>
              </a:rPr>
              <a:t>リスク有患者数
(打ち切り済み)</a:t>
            </a:r>
          </a:p>
        </p:txBody>
      </p:sp>
      <p:grpSp>
        <p:nvGrpSpPr>
          <p:cNvPr id="92" name="Group 91">
            <a:extLst>
              <a:ext uri="{FF2B5EF4-FFF2-40B4-BE49-F238E27FC236}">
                <a16:creationId xmlns:a16="http://schemas.microsoft.com/office/drawing/2014/main" id="{59903EF3-E892-4A32-710A-28AB70AA2CDC}"/>
              </a:ext>
            </a:extLst>
          </p:cNvPr>
          <p:cNvGrpSpPr/>
          <p:nvPr/>
        </p:nvGrpSpPr>
        <p:grpSpPr>
          <a:xfrm>
            <a:off x="7302053" y="4982840"/>
            <a:ext cx="4438673" cy="360147"/>
            <a:chOff x="1513339" y="4188565"/>
            <a:chExt cx="1638705" cy="360147"/>
          </a:xfrm>
        </p:grpSpPr>
        <p:sp>
          <p:nvSpPr>
            <p:cNvPr id="93" name="Line 21">
              <a:extLst>
                <a:ext uri="{FF2B5EF4-FFF2-40B4-BE49-F238E27FC236}">
                  <a16:creationId xmlns:a16="http://schemas.microsoft.com/office/drawing/2014/main" id="{CCB84BBF-30CE-2701-5D5F-FB357EFB7857}"/>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35BB60B6-DDE1-76C3-CC44-5AA611A1C799}"/>
                </a:ext>
              </a:extLst>
            </p:cNvPr>
            <p:cNvSpPr txBox="1"/>
            <p:nvPr/>
          </p:nvSpPr>
          <p:spPr>
            <a:xfrm>
              <a:off x="3051819" y="4260565"/>
              <a:ext cx="1002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95" name="Line 21">
              <a:extLst>
                <a:ext uri="{FF2B5EF4-FFF2-40B4-BE49-F238E27FC236}">
                  <a16:creationId xmlns:a16="http://schemas.microsoft.com/office/drawing/2014/main" id="{42CB98CB-6832-5899-D99F-13FAE94295CE}"/>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D57002D1-77FB-59C6-1063-66BA3B8FD85C}"/>
                </a:ext>
              </a:extLst>
            </p:cNvPr>
            <p:cNvSpPr txBox="1"/>
            <p:nvPr/>
          </p:nvSpPr>
          <p:spPr>
            <a:xfrm>
              <a:off x="2676182" y="4260565"/>
              <a:ext cx="1002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97" name="Line 21">
              <a:extLst>
                <a:ext uri="{FF2B5EF4-FFF2-40B4-BE49-F238E27FC236}">
                  <a16:creationId xmlns:a16="http://schemas.microsoft.com/office/drawing/2014/main" id="{ED6AA164-36DA-8172-EA96-AF47DDF5410D}"/>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FB80BE33-DBA5-54BE-43E7-832C0502E758}"/>
                </a:ext>
              </a:extLst>
            </p:cNvPr>
            <p:cNvSpPr txBox="1"/>
            <p:nvPr/>
          </p:nvSpPr>
          <p:spPr>
            <a:xfrm>
              <a:off x="2300545" y="4260565"/>
              <a:ext cx="1002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99" name="Line 21">
              <a:extLst>
                <a:ext uri="{FF2B5EF4-FFF2-40B4-BE49-F238E27FC236}">
                  <a16:creationId xmlns:a16="http://schemas.microsoft.com/office/drawing/2014/main" id="{55B7ED5A-3BF4-30D3-2C47-C2924AF5EC4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0F68D0EE-7CA4-8572-C6EA-937A4DBA4248}"/>
                </a:ext>
              </a:extLst>
            </p:cNvPr>
            <p:cNvSpPr txBox="1"/>
            <p:nvPr/>
          </p:nvSpPr>
          <p:spPr>
            <a:xfrm>
              <a:off x="1924908" y="4260565"/>
              <a:ext cx="1002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01" name="Line 21">
              <a:extLst>
                <a:ext uri="{FF2B5EF4-FFF2-40B4-BE49-F238E27FC236}">
                  <a16:creationId xmlns:a16="http://schemas.microsoft.com/office/drawing/2014/main" id="{E20502CE-AF7E-AA7B-36ED-A6A79D394844}"/>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508FE66D-E423-10CA-BB12-CA8AF44F3949}"/>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03" name="TextBox 102">
            <a:extLst>
              <a:ext uri="{FF2B5EF4-FFF2-40B4-BE49-F238E27FC236}">
                <a16:creationId xmlns:a16="http://schemas.microsoft.com/office/drawing/2014/main" id="{974BA77B-AE3E-BB3A-815A-2B25D956E008}"/>
              </a:ext>
            </a:extLst>
          </p:cNvPr>
          <p:cNvSpPr txBox="1"/>
          <p:nvPr/>
        </p:nvSpPr>
        <p:spPr>
          <a:xfrm>
            <a:off x="10317933" y="5623239"/>
            <a:ext cx="53917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 (17)</a:t>
            </a:r>
          </a:p>
        </p:txBody>
      </p:sp>
      <p:sp>
        <p:nvSpPr>
          <p:cNvPr id="104" name="TextBox 103">
            <a:extLst>
              <a:ext uri="{FF2B5EF4-FFF2-40B4-BE49-F238E27FC236}">
                <a16:creationId xmlns:a16="http://schemas.microsoft.com/office/drawing/2014/main" id="{0EB29A32-2FE8-7132-ACCF-A03B510093A5}"/>
              </a:ext>
            </a:extLst>
          </p:cNvPr>
          <p:cNvSpPr txBox="1"/>
          <p:nvPr/>
        </p:nvSpPr>
        <p:spPr>
          <a:xfrm>
            <a:off x="9250772" y="5623239"/>
            <a:ext cx="638564"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 (15)</a:t>
            </a:r>
          </a:p>
        </p:txBody>
      </p:sp>
      <p:sp>
        <p:nvSpPr>
          <p:cNvPr id="105" name="TextBox 104">
            <a:extLst>
              <a:ext uri="{FF2B5EF4-FFF2-40B4-BE49-F238E27FC236}">
                <a16:creationId xmlns:a16="http://schemas.microsoft.com/office/drawing/2014/main" id="{15F425E6-0E08-36ED-EC38-50FBD7ABC434}"/>
              </a:ext>
            </a:extLst>
          </p:cNvPr>
          <p:cNvSpPr txBox="1"/>
          <p:nvPr/>
        </p:nvSpPr>
        <p:spPr>
          <a:xfrm>
            <a:off x="8282997" y="5623239"/>
            <a:ext cx="53917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45 (9)</a:t>
            </a:r>
          </a:p>
        </p:txBody>
      </p:sp>
      <p:sp>
        <p:nvSpPr>
          <p:cNvPr id="106" name="TextBox 105">
            <a:extLst>
              <a:ext uri="{FF2B5EF4-FFF2-40B4-BE49-F238E27FC236}">
                <a16:creationId xmlns:a16="http://schemas.microsoft.com/office/drawing/2014/main" id="{2A50BC03-4354-44DE-A806-A2AB5DECE2B8}"/>
              </a:ext>
            </a:extLst>
          </p:cNvPr>
          <p:cNvSpPr txBox="1"/>
          <p:nvPr/>
        </p:nvSpPr>
        <p:spPr>
          <a:xfrm>
            <a:off x="7265529" y="5623239"/>
            <a:ext cx="53917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85 (0)</a:t>
            </a:r>
          </a:p>
        </p:txBody>
      </p:sp>
      <p:grpSp>
        <p:nvGrpSpPr>
          <p:cNvPr id="107" name="Group 106">
            <a:extLst>
              <a:ext uri="{FF2B5EF4-FFF2-40B4-BE49-F238E27FC236}">
                <a16:creationId xmlns:a16="http://schemas.microsoft.com/office/drawing/2014/main" id="{D3ABA5B5-57B3-DA1E-5EB5-232F485D3B2B}"/>
              </a:ext>
            </a:extLst>
          </p:cNvPr>
          <p:cNvGrpSpPr/>
          <p:nvPr/>
        </p:nvGrpSpPr>
        <p:grpSpPr>
          <a:xfrm>
            <a:off x="7265529" y="5872917"/>
            <a:ext cx="4609049" cy="288147"/>
            <a:chOff x="1831370" y="6072207"/>
            <a:chExt cx="4609049" cy="288147"/>
          </a:xfrm>
        </p:grpSpPr>
        <p:sp>
          <p:nvSpPr>
            <p:cNvPr id="108" name="TextBox 107">
              <a:extLst>
                <a:ext uri="{FF2B5EF4-FFF2-40B4-BE49-F238E27FC236}">
                  <a16:creationId xmlns:a16="http://schemas.microsoft.com/office/drawing/2014/main" id="{5A5EED9D-E59A-394E-0AC7-176135180731}"/>
                </a:ext>
              </a:extLst>
            </p:cNvPr>
            <p:cNvSpPr txBox="1"/>
            <p:nvPr/>
          </p:nvSpPr>
          <p:spPr>
            <a:xfrm>
              <a:off x="5901242" y="6072207"/>
              <a:ext cx="539177"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 (19)</a:t>
              </a:r>
            </a:p>
          </p:txBody>
        </p:sp>
        <p:sp>
          <p:nvSpPr>
            <p:cNvPr id="109" name="TextBox 108">
              <a:extLst>
                <a:ext uri="{FF2B5EF4-FFF2-40B4-BE49-F238E27FC236}">
                  <a16:creationId xmlns:a16="http://schemas.microsoft.com/office/drawing/2014/main" id="{D4A32FA8-3AAC-ADEF-29FC-6AF02EA0D7B5}"/>
                </a:ext>
              </a:extLst>
            </p:cNvPr>
            <p:cNvSpPr txBox="1"/>
            <p:nvPr/>
          </p:nvSpPr>
          <p:spPr>
            <a:xfrm>
              <a:off x="4883774" y="6072207"/>
              <a:ext cx="539177"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8 (18)</a:t>
              </a:r>
            </a:p>
          </p:txBody>
        </p:sp>
        <p:sp>
          <p:nvSpPr>
            <p:cNvPr id="110" name="TextBox 109">
              <a:extLst>
                <a:ext uri="{FF2B5EF4-FFF2-40B4-BE49-F238E27FC236}">
                  <a16:creationId xmlns:a16="http://schemas.microsoft.com/office/drawing/2014/main" id="{BF629CBE-2A7D-C1DB-4935-C81825965F45}"/>
                </a:ext>
              </a:extLst>
            </p:cNvPr>
            <p:cNvSpPr txBox="1"/>
            <p:nvPr/>
          </p:nvSpPr>
          <p:spPr>
            <a:xfrm>
              <a:off x="3816613" y="6072207"/>
              <a:ext cx="638564"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16 (17)</a:t>
              </a:r>
            </a:p>
          </p:txBody>
        </p:sp>
        <p:sp>
          <p:nvSpPr>
            <p:cNvPr id="111" name="TextBox 110">
              <a:extLst>
                <a:ext uri="{FF2B5EF4-FFF2-40B4-BE49-F238E27FC236}">
                  <a16:creationId xmlns:a16="http://schemas.microsoft.com/office/drawing/2014/main" id="{9B833812-24F7-9422-9312-F3DFFCB3A45D}"/>
                </a:ext>
              </a:extLst>
            </p:cNvPr>
            <p:cNvSpPr txBox="1"/>
            <p:nvPr/>
          </p:nvSpPr>
          <p:spPr>
            <a:xfrm>
              <a:off x="2799145" y="6072207"/>
              <a:ext cx="638564"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46 (10)</a:t>
              </a:r>
            </a:p>
          </p:txBody>
        </p:sp>
        <p:sp>
          <p:nvSpPr>
            <p:cNvPr id="112" name="TextBox 111">
              <a:extLst>
                <a:ext uri="{FF2B5EF4-FFF2-40B4-BE49-F238E27FC236}">
                  <a16:creationId xmlns:a16="http://schemas.microsoft.com/office/drawing/2014/main" id="{DD9FDB1B-D126-7E75-3370-199FBB953B92}"/>
                </a:ext>
              </a:extLst>
            </p:cNvPr>
            <p:cNvSpPr txBox="1"/>
            <p:nvPr/>
          </p:nvSpPr>
          <p:spPr>
            <a:xfrm>
              <a:off x="1831370" y="6072207"/>
              <a:ext cx="539177"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86 (0)</a:t>
              </a:r>
            </a:p>
          </p:txBody>
        </p:sp>
      </p:grpSp>
      <p:sp>
        <p:nvSpPr>
          <p:cNvPr id="113" name="TextBox 112">
            <a:extLst>
              <a:ext uri="{FF2B5EF4-FFF2-40B4-BE49-F238E27FC236}">
                <a16:creationId xmlns:a16="http://schemas.microsoft.com/office/drawing/2014/main" id="{D6D844A9-864F-7979-0F72-70C1D8117D9B}"/>
              </a:ext>
            </a:extLst>
          </p:cNvPr>
          <p:cNvSpPr txBox="1"/>
          <p:nvPr/>
        </p:nvSpPr>
        <p:spPr>
          <a:xfrm>
            <a:off x="10184692" y="2509608"/>
            <a:ext cx="1640193" cy="276999"/>
          </a:xfrm>
          <a:prstGeom prst="rect">
            <a:avLst/>
          </a:prstGeom>
          <a:noFill/>
        </p:spPr>
        <p:txBody>
          <a:bodyPr wrap="none" rtlCol="0">
            <a:spAutoFit/>
          </a:bodyPr>
          <a:lstStyle/>
          <a:p>
            <a:r>
              <a:rPr lang="ja-JP" sz="1200">
                <a:solidFill>
                  <a:srgbClr val="4D4D4D"/>
                </a:solidFill>
              </a:rPr>
              <a:t>ログランクp値 = 0.50</a:t>
            </a:r>
          </a:p>
        </p:txBody>
      </p:sp>
      <p:graphicFrame>
        <p:nvGraphicFramePr>
          <p:cNvPr id="114" name="Table 6">
            <a:extLst>
              <a:ext uri="{FF2B5EF4-FFF2-40B4-BE49-F238E27FC236}">
                <a16:creationId xmlns:a16="http://schemas.microsoft.com/office/drawing/2014/main" id="{02464C07-F079-0B95-4202-633A510A55E9}"/>
              </a:ext>
            </a:extLst>
          </p:cNvPr>
          <p:cNvGraphicFramePr>
            <a:graphicFrameLocks noGrp="1"/>
          </p:cNvGraphicFramePr>
          <p:nvPr>
            <p:extLst>
              <p:ext uri="{D42A27DB-BD31-4B8C-83A1-F6EECF244321}">
                <p14:modId xmlns:p14="http://schemas.microsoft.com/office/powerpoint/2010/main" val="2891707114"/>
              </p:ext>
            </p:extLst>
          </p:nvPr>
        </p:nvGraphicFramePr>
        <p:xfrm>
          <a:off x="8018980" y="1982698"/>
          <a:ext cx="3996648" cy="473760"/>
        </p:xfrm>
        <a:graphic>
          <a:graphicData uri="http://schemas.openxmlformats.org/drawingml/2006/table">
            <a:tbl>
              <a:tblPr firstRow="1" bandRow="1">
                <a:tableStyleId>{9D7B26C5-4107-4FEC-AEDC-1716B250A1EF}</a:tableStyleId>
              </a:tblPr>
              <a:tblGrid>
                <a:gridCol w="1453794">
                  <a:extLst>
                    <a:ext uri="{9D8B030D-6E8A-4147-A177-3AD203B41FA5}">
                      <a16:colId xmlns:a16="http://schemas.microsoft.com/office/drawing/2014/main" val="976161943"/>
                    </a:ext>
                  </a:extLst>
                </a:gridCol>
                <a:gridCol w="1283873">
                  <a:extLst>
                    <a:ext uri="{9D8B030D-6E8A-4147-A177-3AD203B41FA5}">
                      <a16:colId xmlns:a16="http://schemas.microsoft.com/office/drawing/2014/main" val="1736745294"/>
                    </a:ext>
                  </a:extLst>
                </a:gridCol>
                <a:gridCol w="1258981">
                  <a:extLst>
                    <a:ext uri="{9D8B030D-6E8A-4147-A177-3AD203B41FA5}">
                      <a16:colId xmlns:a16="http://schemas.microsoft.com/office/drawing/2014/main" val="1069884910"/>
                    </a:ext>
                  </a:extLst>
                </a:gridCol>
              </a:tblGrid>
              <a:tr h="127440">
                <a:tc>
                  <a:txBody>
                    <a:bodyPr/>
                    <a:lstStyle/>
                    <a:p>
                      <a:pPr algn="l" rtl="0"/>
                      <a:endParaRPr lang="en-GB" sz="1200" dirty="0">
                        <a:solidFill>
                          <a:srgbClr val="4D4D4D"/>
                        </a:solidFill>
                      </a:endParaRPr>
                    </a:p>
                  </a:txBody>
                  <a:tcPr marL="36000" marR="36000" marT="36000" marB="0" anchor="ctr"/>
                </a:tc>
                <a:tc>
                  <a:txBody>
                    <a:bodyPr/>
                    <a:lstStyle/>
                    <a:p>
                      <a:pPr algn="ctr"/>
                      <a:r>
                        <a:rPr lang="ja-JP" sz="1200"/>
                        <a:t>ゲムシタビン</a:t>
                      </a:r>
                    </a:p>
                  </a:txBody>
                  <a:tcPr marL="36000" marR="36000" marT="36000" marB="0" anchor="ctr"/>
                </a:tc>
                <a:tc>
                  <a:txBody>
                    <a:bodyPr/>
                    <a:lstStyle/>
                    <a:p>
                      <a:pPr algn="ctr"/>
                      <a:r>
                        <a:rPr lang="ja-JP" sz="1200"/>
                        <a:t>FOLFIRINOX</a:t>
                      </a:r>
                    </a:p>
                  </a:txBody>
                  <a:tcPr marL="36000" marR="36000" marT="36000" marB="0" anchor="ctr"/>
                </a:tc>
                <a:extLst>
                  <a:ext uri="{0D108BD9-81ED-4DB2-BD59-A6C34878D82A}">
                    <a16:rowId xmlns:a16="http://schemas.microsoft.com/office/drawing/2014/main" val="1770965655"/>
                  </a:ext>
                </a:extLst>
              </a:tr>
              <a:tr h="0">
                <a:tc>
                  <a:txBody>
                    <a:bodyPr/>
                    <a:lstStyle/>
                    <a:p>
                      <a:pPr algn="l"/>
                      <a:r>
                        <a:rPr lang="ja-JP" sz="1200"/>
                        <a:t>mOS、月数(95%CI)</a:t>
                      </a:r>
                    </a:p>
                  </a:txBody>
                  <a:tcPr marL="36000" marR="36000" marT="36000" marB="36000" anchor="ctr">
                    <a:noFill/>
                  </a:tcPr>
                </a:tc>
                <a:tc>
                  <a:txBody>
                    <a:bodyPr/>
                    <a:lstStyle/>
                    <a:p>
                      <a:pPr algn="ctr"/>
                      <a:r>
                        <a:rPr lang="ja-JP" sz="1200" dirty="0"/>
                        <a:t>15.6 (12.5、18.7)</a:t>
                      </a:r>
                    </a:p>
                  </a:txBody>
                  <a:tcPr marL="36000" marR="36000" marT="36000" marB="36000" anchor="ctr">
                    <a:noFill/>
                  </a:tcPr>
                </a:tc>
                <a:tc>
                  <a:txBody>
                    <a:bodyPr/>
                    <a:lstStyle/>
                    <a:p>
                      <a:pPr algn="ctr"/>
                      <a:r>
                        <a:rPr lang="ja-JP" sz="1200" dirty="0"/>
                        <a:t>15.1 (11.9、20.4)</a:t>
                      </a:r>
                    </a:p>
                  </a:txBody>
                  <a:tcPr marL="36000" marR="36000" marT="36000" marB="36000" anchor="ctr">
                    <a:noFill/>
                  </a:tcPr>
                </a:tc>
                <a:extLst>
                  <a:ext uri="{0D108BD9-81ED-4DB2-BD59-A6C34878D82A}">
                    <a16:rowId xmlns:a16="http://schemas.microsoft.com/office/drawing/2014/main" val="123035214"/>
                  </a:ext>
                </a:extLst>
              </a:tr>
            </a:tbl>
          </a:graphicData>
        </a:graphic>
      </p:graphicFrame>
      <p:sp>
        <p:nvSpPr>
          <p:cNvPr id="115" name="TextBox 114">
            <a:extLst>
              <a:ext uri="{FF2B5EF4-FFF2-40B4-BE49-F238E27FC236}">
                <a16:creationId xmlns:a16="http://schemas.microsoft.com/office/drawing/2014/main" id="{4D671BE1-FD18-6C01-4FB8-041DB62C859E}"/>
              </a:ext>
            </a:extLst>
          </p:cNvPr>
          <p:cNvSpPr txBox="1"/>
          <p:nvPr/>
        </p:nvSpPr>
        <p:spPr>
          <a:xfrm>
            <a:off x="8736250" y="1506909"/>
            <a:ext cx="1715534" cy="338554"/>
          </a:xfrm>
          <a:prstGeom prst="rect">
            <a:avLst/>
          </a:prstGeom>
          <a:noFill/>
        </p:spPr>
        <p:txBody>
          <a:bodyPr wrap="none" rtlCol="0">
            <a:spAutoFit/>
          </a:bodyPr>
          <a:lstStyle/>
          <a:p>
            <a:pPr algn="ctr"/>
            <a:r>
              <a:rPr lang="ja-JP" sz="1600" b="1" dirty="0">
                <a:solidFill>
                  <a:srgbClr val="4D4D4D"/>
                </a:solidFill>
              </a:rPr>
              <a:t>全生存期間</a:t>
            </a:r>
          </a:p>
        </p:txBody>
      </p:sp>
      <p:grpSp>
        <p:nvGrpSpPr>
          <p:cNvPr id="116" name="Group 115">
            <a:extLst>
              <a:ext uri="{FF2B5EF4-FFF2-40B4-BE49-F238E27FC236}">
                <a16:creationId xmlns:a16="http://schemas.microsoft.com/office/drawing/2014/main" id="{C4B9A20E-4B29-7813-70C2-F10EE6C390DF}"/>
              </a:ext>
            </a:extLst>
          </p:cNvPr>
          <p:cNvGrpSpPr/>
          <p:nvPr/>
        </p:nvGrpSpPr>
        <p:grpSpPr>
          <a:xfrm>
            <a:off x="4339549" y="3702956"/>
            <a:ext cx="1651658" cy="774755"/>
            <a:chOff x="4509639" y="3860269"/>
            <a:chExt cx="1651658" cy="774755"/>
          </a:xfrm>
        </p:grpSpPr>
        <p:cxnSp>
          <p:nvCxnSpPr>
            <p:cNvPr id="117" name="Straight Connector 116">
              <a:extLst>
                <a:ext uri="{FF2B5EF4-FFF2-40B4-BE49-F238E27FC236}">
                  <a16:creationId xmlns:a16="http://schemas.microsoft.com/office/drawing/2014/main" id="{D6AB083A-82BC-C19F-C06C-D6E0BA854252}"/>
                </a:ext>
              </a:extLst>
            </p:cNvPr>
            <p:cNvCxnSpPr>
              <a:cxnSpLocks/>
            </p:cNvCxnSpPr>
            <p:nvPr/>
          </p:nvCxnSpPr>
          <p:spPr>
            <a:xfrm>
              <a:off x="4509639" y="4030868"/>
              <a:ext cx="34374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CC5662A-DB53-5848-F833-AE535719A853}"/>
                </a:ext>
              </a:extLst>
            </p:cNvPr>
            <p:cNvCxnSpPr>
              <a:cxnSpLocks/>
            </p:cNvCxnSpPr>
            <p:nvPr/>
          </p:nvCxnSpPr>
          <p:spPr>
            <a:xfrm>
              <a:off x="4509639" y="4251821"/>
              <a:ext cx="3437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B3F852DD-0164-608F-AF12-3D91156F73CC}"/>
                </a:ext>
              </a:extLst>
            </p:cNvPr>
            <p:cNvSpPr txBox="1"/>
            <p:nvPr/>
          </p:nvSpPr>
          <p:spPr>
            <a:xfrm>
              <a:off x="4901016" y="3860269"/>
              <a:ext cx="1260281" cy="307777"/>
            </a:xfrm>
            <a:prstGeom prst="rect">
              <a:avLst/>
            </a:prstGeom>
            <a:noFill/>
          </p:spPr>
          <p:txBody>
            <a:bodyPr wrap="none" rtlCol="0">
              <a:spAutoFit/>
            </a:bodyPr>
            <a:lstStyle/>
            <a:p>
              <a:r>
                <a:rPr lang="ja-JP" sz="1400">
                  <a:solidFill>
                    <a:schemeClr val="tx1"/>
                  </a:solidFill>
                </a:rPr>
                <a:t>FOLFIRINOX</a:t>
              </a:r>
            </a:p>
          </p:txBody>
        </p:sp>
        <p:sp>
          <p:nvSpPr>
            <p:cNvPr id="120" name="TextBox 119">
              <a:extLst>
                <a:ext uri="{FF2B5EF4-FFF2-40B4-BE49-F238E27FC236}">
                  <a16:creationId xmlns:a16="http://schemas.microsoft.com/office/drawing/2014/main" id="{D986287D-F453-0381-0615-B1E06947A36F}"/>
                </a:ext>
              </a:extLst>
            </p:cNvPr>
            <p:cNvSpPr txBox="1"/>
            <p:nvPr/>
          </p:nvSpPr>
          <p:spPr>
            <a:xfrm>
              <a:off x="4901016" y="4088213"/>
              <a:ext cx="1189749" cy="307777"/>
            </a:xfrm>
            <a:prstGeom prst="rect">
              <a:avLst/>
            </a:prstGeom>
            <a:noFill/>
          </p:spPr>
          <p:txBody>
            <a:bodyPr wrap="none" rtlCol="0">
              <a:spAutoFit/>
            </a:bodyPr>
            <a:lstStyle/>
            <a:p>
              <a:r>
                <a:rPr lang="ja-JP" sz="1400">
                  <a:solidFill>
                    <a:schemeClr val="tx1"/>
                  </a:solidFill>
                </a:rPr>
                <a:t>ゲムシタビン</a:t>
              </a:r>
            </a:p>
          </p:txBody>
        </p:sp>
        <p:grpSp>
          <p:nvGrpSpPr>
            <p:cNvPr id="121" name="Group 120">
              <a:extLst>
                <a:ext uri="{FF2B5EF4-FFF2-40B4-BE49-F238E27FC236}">
                  <a16:creationId xmlns:a16="http://schemas.microsoft.com/office/drawing/2014/main" id="{00A136FE-7517-9147-15D7-0B1C405E256A}"/>
                </a:ext>
              </a:extLst>
            </p:cNvPr>
            <p:cNvGrpSpPr/>
            <p:nvPr/>
          </p:nvGrpSpPr>
          <p:grpSpPr>
            <a:xfrm>
              <a:off x="4662609" y="4327247"/>
              <a:ext cx="1198926" cy="307777"/>
              <a:chOff x="4662609" y="4327247"/>
              <a:chExt cx="1198926" cy="307777"/>
            </a:xfrm>
          </p:grpSpPr>
          <p:sp>
            <p:nvSpPr>
              <p:cNvPr id="122" name="TextBox 121">
                <a:extLst>
                  <a:ext uri="{FF2B5EF4-FFF2-40B4-BE49-F238E27FC236}">
                    <a16:creationId xmlns:a16="http://schemas.microsoft.com/office/drawing/2014/main" id="{FA6B6360-2B5D-A9B6-9DCD-02FD01DEC6B0}"/>
                  </a:ext>
                </a:extLst>
              </p:cNvPr>
              <p:cNvSpPr txBox="1"/>
              <p:nvPr/>
            </p:nvSpPr>
            <p:spPr>
              <a:xfrm>
                <a:off x="4901016" y="4327247"/>
                <a:ext cx="960519" cy="307777"/>
              </a:xfrm>
              <a:prstGeom prst="rect">
                <a:avLst/>
              </a:prstGeom>
              <a:noFill/>
            </p:spPr>
            <p:txBody>
              <a:bodyPr wrap="none" rtlCol="0">
                <a:spAutoFit/>
              </a:bodyPr>
              <a:lstStyle/>
              <a:p>
                <a:r>
                  <a:rPr lang="ja-JP" sz="1400">
                    <a:solidFill>
                      <a:schemeClr val="tx1"/>
                    </a:solidFill>
                  </a:rPr>
                  <a:t>打ち切り済み</a:t>
                </a:r>
              </a:p>
            </p:txBody>
          </p:sp>
          <p:cxnSp>
            <p:nvCxnSpPr>
              <p:cNvPr id="123" name="Straight Connector 122">
                <a:extLst>
                  <a:ext uri="{FF2B5EF4-FFF2-40B4-BE49-F238E27FC236}">
                    <a16:creationId xmlns:a16="http://schemas.microsoft.com/office/drawing/2014/main" id="{8A88B0BA-C729-CFE7-CB64-95C368E5D34E}"/>
                  </a:ext>
                </a:extLst>
              </p:cNvPr>
              <p:cNvCxnSpPr>
                <a:cxnSpLocks/>
              </p:cNvCxnSpPr>
              <p:nvPr/>
            </p:nvCxnSpPr>
            <p:spPr>
              <a:xfrm>
                <a:off x="4662609" y="4419887"/>
                <a:ext cx="0" cy="108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DBF829B-365F-0E73-67A8-F906BA90BFF5}"/>
                  </a:ext>
                </a:extLst>
              </p:cNvPr>
              <p:cNvCxnSpPr>
                <a:cxnSpLocks/>
              </p:cNvCxnSpPr>
              <p:nvPr/>
            </p:nvCxnSpPr>
            <p:spPr>
              <a:xfrm>
                <a:off x="4815009" y="4419887"/>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125" name="Group 124">
            <a:extLst>
              <a:ext uri="{FF2B5EF4-FFF2-40B4-BE49-F238E27FC236}">
                <a16:creationId xmlns:a16="http://schemas.microsoft.com/office/drawing/2014/main" id="{70A5350A-062F-E8A9-990A-1F113C48E048}"/>
              </a:ext>
            </a:extLst>
          </p:cNvPr>
          <p:cNvGrpSpPr/>
          <p:nvPr/>
        </p:nvGrpSpPr>
        <p:grpSpPr>
          <a:xfrm>
            <a:off x="10243759" y="3702956"/>
            <a:ext cx="1651658" cy="774755"/>
            <a:chOff x="10243759" y="3860269"/>
            <a:chExt cx="1651658" cy="774755"/>
          </a:xfrm>
        </p:grpSpPr>
        <p:cxnSp>
          <p:nvCxnSpPr>
            <p:cNvPr id="126" name="Straight Connector 125">
              <a:extLst>
                <a:ext uri="{FF2B5EF4-FFF2-40B4-BE49-F238E27FC236}">
                  <a16:creationId xmlns:a16="http://schemas.microsoft.com/office/drawing/2014/main" id="{14AF87DF-2B0D-0845-BD31-28AC1D527F76}"/>
                </a:ext>
              </a:extLst>
            </p:cNvPr>
            <p:cNvCxnSpPr>
              <a:cxnSpLocks/>
            </p:cNvCxnSpPr>
            <p:nvPr/>
          </p:nvCxnSpPr>
          <p:spPr>
            <a:xfrm>
              <a:off x="10243759" y="4030868"/>
              <a:ext cx="34374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E4C3F29-8FE2-773E-A6F7-34D0F4D3BD6B}"/>
                </a:ext>
              </a:extLst>
            </p:cNvPr>
            <p:cNvCxnSpPr>
              <a:cxnSpLocks/>
            </p:cNvCxnSpPr>
            <p:nvPr/>
          </p:nvCxnSpPr>
          <p:spPr>
            <a:xfrm>
              <a:off x="10243759" y="4251821"/>
              <a:ext cx="3437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EB90584C-C1D6-9C1F-349B-88BD3B31CDBB}"/>
                </a:ext>
              </a:extLst>
            </p:cNvPr>
            <p:cNvSpPr txBox="1"/>
            <p:nvPr/>
          </p:nvSpPr>
          <p:spPr>
            <a:xfrm>
              <a:off x="10635136" y="3860269"/>
              <a:ext cx="1260281" cy="307777"/>
            </a:xfrm>
            <a:prstGeom prst="rect">
              <a:avLst/>
            </a:prstGeom>
            <a:noFill/>
          </p:spPr>
          <p:txBody>
            <a:bodyPr wrap="none" rtlCol="0">
              <a:spAutoFit/>
            </a:bodyPr>
            <a:lstStyle/>
            <a:p>
              <a:r>
                <a:rPr lang="ja-JP" sz="1400">
                  <a:solidFill>
                    <a:schemeClr val="tx1"/>
                  </a:solidFill>
                </a:rPr>
                <a:t>FOLFIRINOX</a:t>
              </a:r>
            </a:p>
          </p:txBody>
        </p:sp>
        <p:sp>
          <p:nvSpPr>
            <p:cNvPr id="129" name="TextBox 128">
              <a:extLst>
                <a:ext uri="{FF2B5EF4-FFF2-40B4-BE49-F238E27FC236}">
                  <a16:creationId xmlns:a16="http://schemas.microsoft.com/office/drawing/2014/main" id="{566EA520-D579-F112-7A3A-E15B11F57D03}"/>
                </a:ext>
              </a:extLst>
            </p:cNvPr>
            <p:cNvSpPr txBox="1"/>
            <p:nvPr/>
          </p:nvSpPr>
          <p:spPr>
            <a:xfrm>
              <a:off x="10635136" y="4088213"/>
              <a:ext cx="1189749" cy="307777"/>
            </a:xfrm>
            <a:prstGeom prst="rect">
              <a:avLst/>
            </a:prstGeom>
            <a:noFill/>
          </p:spPr>
          <p:txBody>
            <a:bodyPr wrap="none" rtlCol="0">
              <a:spAutoFit/>
            </a:bodyPr>
            <a:lstStyle/>
            <a:p>
              <a:r>
                <a:rPr lang="ja-JP" sz="1400">
                  <a:solidFill>
                    <a:schemeClr val="tx1"/>
                  </a:solidFill>
                </a:rPr>
                <a:t>ゲムシタビン</a:t>
              </a:r>
            </a:p>
          </p:txBody>
        </p:sp>
        <p:grpSp>
          <p:nvGrpSpPr>
            <p:cNvPr id="130" name="Group 129">
              <a:extLst>
                <a:ext uri="{FF2B5EF4-FFF2-40B4-BE49-F238E27FC236}">
                  <a16:creationId xmlns:a16="http://schemas.microsoft.com/office/drawing/2014/main" id="{F85433D9-513C-84DD-CB25-913B30D783EA}"/>
                </a:ext>
              </a:extLst>
            </p:cNvPr>
            <p:cNvGrpSpPr/>
            <p:nvPr/>
          </p:nvGrpSpPr>
          <p:grpSpPr>
            <a:xfrm>
              <a:off x="10381090" y="4327247"/>
              <a:ext cx="1198926" cy="307777"/>
              <a:chOff x="4662609" y="4327247"/>
              <a:chExt cx="1198926" cy="307777"/>
            </a:xfrm>
          </p:grpSpPr>
          <p:sp>
            <p:nvSpPr>
              <p:cNvPr id="131" name="TextBox 130">
                <a:extLst>
                  <a:ext uri="{FF2B5EF4-FFF2-40B4-BE49-F238E27FC236}">
                    <a16:creationId xmlns:a16="http://schemas.microsoft.com/office/drawing/2014/main" id="{711603BC-59E1-7E99-C755-5112FC5BCD35}"/>
                  </a:ext>
                </a:extLst>
              </p:cNvPr>
              <p:cNvSpPr txBox="1"/>
              <p:nvPr/>
            </p:nvSpPr>
            <p:spPr>
              <a:xfrm>
                <a:off x="4901016" y="4327247"/>
                <a:ext cx="960519" cy="307777"/>
              </a:xfrm>
              <a:prstGeom prst="rect">
                <a:avLst/>
              </a:prstGeom>
              <a:noFill/>
            </p:spPr>
            <p:txBody>
              <a:bodyPr wrap="none" rtlCol="0">
                <a:spAutoFit/>
              </a:bodyPr>
              <a:lstStyle/>
              <a:p>
                <a:r>
                  <a:rPr lang="ja-JP" sz="1400">
                    <a:solidFill>
                      <a:schemeClr val="tx1"/>
                    </a:solidFill>
                  </a:rPr>
                  <a:t>打ち切り済み</a:t>
                </a:r>
              </a:p>
            </p:txBody>
          </p:sp>
          <p:cxnSp>
            <p:nvCxnSpPr>
              <p:cNvPr id="132" name="Straight Connector 131">
                <a:extLst>
                  <a:ext uri="{FF2B5EF4-FFF2-40B4-BE49-F238E27FC236}">
                    <a16:creationId xmlns:a16="http://schemas.microsoft.com/office/drawing/2014/main" id="{7D7D8E12-43AB-D01B-9E52-64FA429BD53A}"/>
                  </a:ext>
                </a:extLst>
              </p:cNvPr>
              <p:cNvCxnSpPr>
                <a:cxnSpLocks/>
              </p:cNvCxnSpPr>
              <p:nvPr/>
            </p:nvCxnSpPr>
            <p:spPr>
              <a:xfrm>
                <a:off x="4662609" y="4419887"/>
                <a:ext cx="0" cy="108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1FF270D-3CB5-30A5-0751-6611D9114D79}"/>
                  </a:ext>
                </a:extLst>
              </p:cNvPr>
              <p:cNvCxnSpPr>
                <a:cxnSpLocks/>
              </p:cNvCxnSpPr>
              <p:nvPr/>
            </p:nvCxnSpPr>
            <p:spPr>
              <a:xfrm>
                <a:off x="4815009" y="4419887"/>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134" name="TextBox 133">
            <a:extLst>
              <a:ext uri="{FF2B5EF4-FFF2-40B4-BE49-F238E27FC236}">
                <a16:creationId xmlns:a16="http://schemas.microsoft.com/office/drawing/2014/main" id="{EA0B5B59-6A7B-5967-FE47-42821400C9DE}"/>
              </a:ext>
            </a:extLst>
          </p:cNvPr>
          <p:cNvSpPr txBox="1"/>
          <p:nvPr/>
        </p:nvSpPr>
        <p:spPr>
          <a:xfrm>
            <a:off x="11326870" y="5628204"/>
            <a:ext cx="53917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 (18)</a:t>
            </a:r>
          </a:p>
        </p:txBody>
      </p:sp>
      <p:grpSp>
        <p:nvGrpSpPr>
          <p:cNvPr id="135" name="Group 134">
            <a:extLst>
              <a:ext uri="{FF2B5EF4-FFF2-40B4-BE49-F238E27FC236}">
                <a16:creationId xmlns:a16="http://schemas.microsoft.com/office/drawing/2014/main" id="{101AF95F-4C89-35E9-DB40-D2BD834FBBB5}"/>
              </a:ext>
            </a:extLst>
          </p:cNvPr>
          <p:cNvGrpSpPr/>
          <p:nvPr/>
        </p:nvGrpSpPr>
        <p:grpSpPr>
          <a:xfrm>
            <a:off x="7543875" y="2374649"/>
            <a:ext cx="4176000" cy="2441833"/>
            <a:chOff x="3424237" y="1895474"/>
            <a:chExt cx="5347696" cy="3075279"/>
          </a:xfrm>
        </p:grpSpPr>
        <p:sp>
          <p:nvSpPr>
            <p:cNvPr id="136" name="Freeform: Shape 159">
              <a:extLst>
                <a:ext uri="{FF2B5EF4-FFF2-40B4-BE49-F238E27FC236}">
                  <a16:creationId xmlns:a16="http://schemas.microsoft.com/office/drawing/2014/main" id="{E457A932-2725-CFBA-31BC-2BFE3A588417}"/>
                </a:ext>
              </a:extLst>
            </p:cNvPr>
            <p:cNvSpPr/>
            <p:nvPr/>
          </p:nvSpPr>
          <p:spPr>
            <a:xfrm>
              <a:off x="3424237" y="1895474"/>
              <a:ext cx="5347696" cy="3019358"/>
            </a:xfrm>
            <a:custGeom>
              <a:avLst/>
              <a:gdLst>
                <a:gd name="connsiteX0" fmla="*/ 5347697 w 5347696"/>
                <a:gd name="connsiteY0" fmla="*/ 3019359 h 3019358"/>
                <a:gd name="connsiteX1" fmla="*/ 4865218 w 5347696"/>
                <a:gd name="connsiteY1" fmla="*/ 3019359 h 3019358"/>
                <a:gd name="connsiteX2" fmla="*/ 4865218 w 5347696"/>
                <a:gd name="connsiteY2" fmla="*/ 2935320 h 3019358"/>
                <a:gd name="connsiteX3" fmla="*/ 4416981 w 5347696"/>
                <a:gd name="connsiteY3" fmla="*/ 2935320 h 3019358"/>
                <a:gd name="connsiteX4" fmla="*/ 4416981 w 5347696"/>
                <a:gd name="connsiteY4" fmla="*/ 2879293 h 3019358"/>
                <a:gd name="connsiteX5" fmla="*/ 4382748 w 5347696"/>
                <a:gd name="connsiteY5" fmla="*/ 2879293 h 3019358"/>
                <a:gd name="connsiteX6" fmla="*/ 4382748 w 5347696"/>
                <a:gd name="connsiteY6" fmla="*/ 2813923 h 3019358"/>
                <a:gd name="connsiteX7" fmla="*/ 4164854 w 5347696"/>
                <a:gd name="connsiteY7" fmla="*/ 2813923 h 3019358"/>
                <a:gd name="connsiteX8" fmla="*/ 4164854 w 5347696"/>
                <a:gd name="connsiteY8" fmla="*/ 2757888 h 3019358"/>
                <a:gd name="connsiteX9" fmla="*/ 3791322 w 5347696"/>
                <a:gd name="connsiteY9" fmla="*/ 2757888 h 3019358"/>
                <a:gd name="connsiteX10" fmla="*/ 3791322 w 5347696"/>
                <a:gd name="connsiteY10" fmla="*/ 2686298 h 3019358"/>
                <a:gd name="connsiteX11" fmla="*/ 3654362 w 5347696"/>
                <a:gd name="connsiteY11" fmla="*/ 2686298 h 3019358"/>
                <a:gd name="connsiteX12" fmla="*/ 3654362 w 5347696"/>
                <a:gd name="connsiteY12" fmla="*/ 2624042 h 3019358"/>
                <a:gd name="connsiteX13" fmla="*/ 3504952 w 5347696"/>
                <a:gd name="connsiteY13" fmla="*/ 2624042 h 3019358"/>
                <a:gd name="connsiteX14" fmla="*/ 3504952 w 5347696"/>
                <a:gd name="connsiteY14" fmla="*/ 2571131 h 3019358"/>
                <a:gd name="connsiteX15" fmla="*/ 3399120 w 5347696"/>
                <a:gd name="connsiteY15" fmla="*/ 2571131 h 3019358"/>
                <a:gd name="connsiteX16" fmla="*/ 3399120 w 5347696"/>
                <a:gd name="connsiteY16" fmla="*/ 2505761 h 3019358"/>
                <a:gd name="connsiteX17" fmla="*/ 3352429 w 5347696"/>
                <a:gd name="connsiteY17" fmla="*/ 2505761 h 3019358"/>
                <a:gd name="connsiteX18" fmla="*/ 3352429 w 5347696"/>
                <a:gd name="connsiteY18" fmla="*/ 2443506 h 3019358"/>
                <a:gd name="connsiteX19" fmla="*/ 3106522 w 5347696"/>
                <a:gd name="connsiteY19" fmla="*/ 2443506 h 3019358"/>
                <a:gd name="connsiteX20" fmla="*/ 3106522 w 5347696"/>
                <a:gd name="connsiteY20" fmla="*/ 2381250 h 3019358"/>
                <a:gd name="connsiteX21" fmla="*/ 2723655 w 5347696"/>
                <a:gd name="connsiteY21" fmla="*/ 2381250 h 3019358"/>
                <a:gd name="connsiteX22" fmla="*/ 2723655 w 5347696"/>
                <a:gd name="connsiteY22" fmla="*/ 2322109 h 3019358"/>
                <a:gd name="connsiteX23" fmla="*/ 2518210 w 5347696"/>
                <a:gd name="connsiteY23" fmla="*/ 2322109 h 3019358"/>
                <a:gd name="connsiteX24" fmla="*/ 2518210 w 5347696"/>
                <a:gd name="connsiteY24" fmla="*/ 2281638 h 3019358"/>
                <a:gd name="connsiteX25" fmla="*/ 2421712 w 5347696"/>
                <a:gd name="connsiteY25" fmla="*/ 2281638 h 3019358"/>
                <a:gd name="connsiteX26" fmla="*/ 2421712 w 5347696"/>
                <a:gd name="connsiteY26" fmla="*/ 2238061 h 3019358"/>
                <a:gd name="connsiteX27" fmla="*/ 2387480 w 5347696"/>
                <a:gd name="connsiteY27" fmla="*/ 2238061 h 3019358"/>
                <a:gd name="connsiteX28" fmla="*/ 2387480 w 5347696"/>
                <a:gd name="connsiteY28" fmla="*/ 2178920 h 3019358"/>
                <a:gd name="connsiteX29" fmla="*/ 2381250 w 5347696"/>
                <a:gd name="connsiteY29" fmla="*/ 2178920 h 3019358"/>
                <a:gd name="connsiteX30" fmla="*/ 2381250 w 5347696"/>
                <a:gd name="connsiteY30" fmla="*/ 2113550 h 3019358"/>
                <a:gd name="connsiteX31" fmla="*/ 2182035 w 5347696"/>
                <a:gd name="connsiteY31" fmla="*/ 2113550 h 3019358"/>
                <a:gd name="connsiteX32" fmla="*/ 2182035 w 5347696"/>
                <a:gd name="connsiteY32" fmla="*/ 2066858 h 3019358"/>
                <a:gd name="connsiteX33" fmla="*/ 2054409 w 5347696"/>
                <a:gd name="connsiteY33" fmla="*/ 2066858 h 3019358"/>
                <a:gd name="connsiteX34" fmla="*/ 2054409 w 5347696"/>
                <a:gd name="connsiteY34" fmla="*/ 1992154 h 3019358"/>
                <a:gd name="connsiteX35" fmla="*/ 2038845 w 5347696"/>
                <a:gd name="connsiteY35" fmla="*/ 1992154 h 3019358"/>
                <a:gd name="connsiteX36" fmla="*/ 2038845 w 5347696"/>
                <a:gd name="connsiteY36" fmla="*/ 1917449 h 3019358"/>
                <a:gd name="connsiteX37" fmla="*/ 2010832 w 5347696"/>
                <a:gd name="connsiteY37" fmla="*/ 1917449 h 3019358"/>
                <a:gd name="connsiteX38" fmla="*/ 2010832 w 5347696"/>
                <a:gd name="connsiteY38" fmla="*/ 1873872 h 3019358"/>
                <a:gd name="connsiteX39" fmla="*/ 1995269 w 5347696"/>
                <a:gd name="connsiteY39" fmla="*/ 1873872 h 3019358"/>
                <a:gd name="connsiteX40" fmla="*/ 1995269 w 5347696"/>
                <a:gd name="connsiteY40" fmla="*/ 1827181 h 3019358"/>
                <a:gd name="connsiteX41" fmla="*/ 1892551 w 5347696"/>
                <a:gd name="connsiteY41" fmla="*/ 1827181 h 3019358"/>
                <a:gd name="connsiteX42" fmla="*/ 1892551 w 5347696"/>
                <a:gd name="connsiteY42" fmla="*/ 1780489 h 3019358"/>
                <a:gd name="connsiteX43" fmla="*/ 1836515 w 5347696"/>
                <a:gd name="connsiteY43" fmla="*/ 1780489 h 3019358"/>
                <a:gd name="connsiteX44" fmla="*/ 1836515 w 5347696"/>
                <a:gd name="connsiteY44" fmla="*/ 1677772 h 3019358"/>
                <a:gd name="connsiteX45" fmla="*/ 1702670 w 5347696"/>
                <a:gd name="connsiteY45" fmla="*/ 1677772 h 3019358"/>
                <a:gd name="connsiteX46" fmla="*/ 1702670 w 5347696"/>
                <a:gd name="connsiteY46" fmla="*/ 1575044 h 3019358"/>
                <a:gd name="connsiteX47" fmla="*/ 1646644 w 5347696"/>
                <a:gd name="connsiteY47" fmla="*/ 1575044 h 3019358"/>
                <a:gd name="connsiteX48" fmla="*/ 1646644 w 5347696"/>
                <a:gd name="connsiteY48" fmla="*/ 1528362 h 3019358"/>
                <a:gd name="connsiteX49" fmla="*/ 1612402 w 5347696"/>
                <a:gd name="connsiteY49" fmla="*/ 1528362 h 3019358"/>
                <a:gd name="connsiteX50" fmla="*/ 1612402 w 5347696"/>
                <a:gd name="connsiteY50" fmla="*/ 1484776 h 3019358"/>
                <a:gd name="connsiteX51" fmla="*/ 1550146 w 5347696"/>
                <a:gd name="connsiteY51" fmla="*/ 1484776 h 3019358"/>
                <a:gd name="connsiteX52" fmla="*/ 1550146 w 5347696"/>
                <a:gd name="connsiteY52" fmla="*/ 1434979 h 3019358"/>
                <a:gd name="connsiteX53" fmla="*/ 1478556 w 5347696"/>
                <a:gd name="connsiteY53" fmla="*/ 1434979 h 3019358"/>
                <a:gd name="connsiteX54" fmla="*/ 1478556 w 5347696"/>
                <a:gd name="connsiteY54" fmla="*/ 1391393 h 3019358"/>
                <a:gd name="connsiteX55" fmla="*/ 1456763 w 5347696"/>
                <a:gd name="connsiteY55" fmla="*/ 1391393 h 3019358"/>
                <a:gd name="connsiteX56" fmla="*/ 1456763 w 5347696"/>
                <a:gd name="connsiteY56" fmla="*/ 1344701 h 3019358"/>
                <a:gd name="connsiteX57" fmla="*/ 1416301 w 5347696"/>
                <a:gd name="connsiteY57" fmla="*/ 1344701 h 3019358"/>
                <a:gd name="connsiteX58" fmla="*/ 1416301 w 5347696"/>
                <a:gd name="connsiteY58" fmla="*/ 1313583 h 3019358"/>
                <a:gd name="connsiteX59" fmla="*/ 1382059 w 5347696"/>
                <a:gd name="connsiteY59" fmla="*/ 1313583 h 3019358"/>
                <a:gd name="connsiteX60" fmla="*/ 1382059 w 5347696"/>
                <a:gd name="connsiteY60" fmla="*/ 1213971 h 3019358"/>
                <a:gd name="connsiteX61" fmla="*/ 1279341 w 5347696"/>
                <a:gd name="connsiteY61" fmla="*/ 1213971 h 3019358"/>
                <a:gd name="connsiteX62" fmla="*/ 1279341 w 5347696"/>
                <a:gd name="connsiteY62" fmla="*/ 1157945 h 3019358"/>
                <a:gd name="connsiteX63" fmla="*/ 1167279 w 5347696"/>
                <a:gd name="connsiteY63" fmla="*/ 1157945 h 3019358"/>
                <a:gd name="connsiteX64" fmla="*/ 1167279 w 5347696"/>
                <a:gd name="connsiteY64" fmla="*/ 1086345 h 3019358"/>
                <a:gd name="connsiteX65" fmla="*/ 1133037 w 5347696"/>
                <a:gd name="connsiteY65" fmla="*/ 1086345 h 3019358"/>
                <a:gd name="connsiteX66" fmla="*/ 1133037 w 5347696"/>
                <a:gd name="connsiteY66" fmla="*/ 1036549 h 3019358"/>
                <a:gd name="connsiteX67" fmla="*/ 1064562 w 5347696"/>
                <a:gd name="connsiteY67" fmla="*/ 1036549 h 3019358"/>
                <a:gd name="connsiteX68" fmla="*/ 1064562 w 5347696"/>
                <a:gd name="connsiteY68" fmla="*/ 961835 h 3019358"/>
                <a:gd name="connsiteX69" fmla="*/ 1020985 w 5347696"/>
                <a:gd name="connsiteY69" fmla="*/ 961835 h 3019358"/>
                <a:gd name="connsiteX70" fmla="*/ 1020985 w 5347696"/>
                <a:gd name="connsiteY70" fmla="*/ 871569 h 3019358"/>
                <a:gd name="connsiteX71" fmla="*/ 996077 w 5347696"/>
                <a:gd name="connsiteY71" fmla="*/ 871569 h 3019358"/>
                <a:gd name="connsiteX72" fmla="*/ 996077 w 5347696"/>
                <a:gd name="connsiteY72" fmla="*/ 827990 h 3019358"/>
                <a:gd name="connsiteX73" fmla="*/ 958729 w 5347696"/>
                <a:gd name="connsiteY73" fmla="*/ 827990 h 3019358"/>
                <a:gd name="connsiteX74" fmla="*/ 958729 w 5347696"/>
                <a:gd name="connsiteY74" fmla="*/ 793750 h 3019358"/>
                <a:gd name="connsiteX75" fmla="*/ 930711 w 5347696"/>
                <a:gd name="connsiteY75" fmla="*/ 793750 h 3019358"/>
                <a:gd name="connsiteX76" fmla="*/ 930711 w 5347696"/>
                <a:gd name="connsiteY76" fmla="*/ 712819 h 3019358"/>
                <a:gd name="connsiteX77" fmla="*/ 884019 w 5347696"/>
                <a:gd name="connsiteY77" fmla="*/ 712819 h 3019358"/>
                <a:gd name="connsiteX78" fmla="*/ 884019 w 5347696"/>
                <a:gd name="connsiteY78" fmla="*/ 678578 h 3019358"/>
                <a:gd name="connsiteX79" fmla="*/ 799975 w 5347696"/>
                <a:gd name="connsiteY79" fmla="*/ 678578 h 3019358"/>
                <a:gd name="connsiteX80" fmla="*/ 799975 w 5347696"/>
                <a:gd name="connsiteY80" fmla="*/ 625662 h 3019358"/>
                <a:gd name="connsiteX81" fmla="*/ 765736 w 5347696"/>
                <a:gd name="connsiteY81" fmla="*/ 625662 h 3019358"/>
                <a:gd name="connsiteX82" fmla="*/ 765736 w 5347696"/>
                <a:gd name="connsiteY82" fmla="*/ 585196 h 3019358"/>
                <a:gd name="connsiteX83" fmla="*/ 672353 w 5347696"/>
                <a:gd name="connsiteY83" fmla="*/ 585196 h 3019358"/>
                <a:gd name="connsiteX84" fmla="*/ 672353 w 5347696"/>
                <a:gd name="connsiteY84" fmla="*/ 547843 h 3019358"/>
                <a:gd name="connsiteX85" fmla="*/ 628775 w 5347696"/>
                <a:gd name="connsiteY85" fmla="*/ 547843 h 3019358"/>
                <a:gd name="connsiteX86" fmla="*/ 628775 w 5347696"/>
                <a:gd name="connsiteY86" fmla="*/ 473137 h 3019358"/>
                <a:gd name="connsiteX87" fmla="*/ 606985 w 5347696"/>
                <a:gd name="connsiteY87" fmla="*/ 473137 h 3019358"/>
                <a:gd name="connsiteX88" fmla="*/ 606985 w 5347696"/>
                <a:gd name="connsiteY88" fmla="*/ 389093 h 3019358"/>
                <a:gd name="connsiteX89" fmla="*/ 600760 w 5347696"/>
                <a:gd name="connsiteY89" fmla="*/ 389093 h 3019358"/>
                <a:gd name="connsiteX90" fmla="*/ 600760 w 5347696"/>
                <a:gd name="connsiteY90" fmla="*/ 342402 h 3019358"/>
                <a:gd name="connsiteX91" fmla="*/ 507378 w 5347696"/>
                <a:gd name="connsiteY91" fmla="*/ 342402 h 3019358"/>
                <a:gd name="connsiteX92" fmla="*/ 507378 w 5347696"/>
                <a:gd name="connsiteY92" fmla="*/ 305049 h 3019358"/>
                <a:gd name="connsiteX93" fmla="*/ 426446 w 5347696"/>
                <a:gd name="connsiteY93" fmla="*/ 305049 h 3019358"/>
                <a:gd name="connsiteX94" fmla="*/ 426446 w 5347696"/>
                <a:gd name="connsiteY94" fmla="*/ 245907 h 3019358"/>
                <a:gd name="connsiteX95" fmla="*/ 314387 w 5347696"/>
                <a:gd name="connsiteY95" fmla="*/ 245907 h 3019358"/>
                <a:gd name="connsiteX96" fmla="*/ 314387 w 5347696"/>
                <a:gd name="connsiteY96" fmla="*/ 186764 h 3019358"/>
                <a:gd name="connsiteX97" fmla="*/ 280147 w 5347696"/>
                <a:gd name="connsiteY97" fmla="*/ 186764 h 3019358"/>
                <a:gd name="connsiteX98" fmla="*/ 280147 w 5347696"/>
                <a:gd name="connsiteY98" fmla="*/ 149412 h 3019358"/>
                <a:gd name="connsiteX99" fmla="*/ 264584 w 5347696"/>
                <a:gd name="connsiteY99" fmla="*/ 149412 h 3019358"/>
                <a:gd name="connsiteX100" fmla="*/ 264584 w 5347696"/>
                <a:gd name="connsiteY100" fmla="*/ 105833 h 3019358"/>
                <a:gd name="connsiteX101" fmla="*/ 199215 w 5347696"/>
                <a:gd name="connsiteY101" fmla="*/ 105833 h 3019358"/>
                <a:gd name="connsiteX102" fmla="*/ 199215 w 5347696"/>
                <a:gd name="connsiteY102" fmla="*/ 68480 h 3019358"/>
                <a:gd name="connsiteX103" fmla="*/ 177427 w 5347696"/>
                <a:gd name="connsiteY103" fmla="*/ 68480 h 3019358"/>
                <a:gd name="connsiteX104" fmla="*/ 177427 w 5347696"/>
                <a:gd name="connsiteY104" fmla="*/ 37353 h 3019358"/>
                <a:gd name="connsiteX105" fmla="*/ 108946 w 5347696"/>
                <a:gd name="connsiteY105" fmla="*/ 37353 h 3019358"/>
                <a:gd name="connsiteX106" fmla="*/ 108946 w 5347696"/>
                <a:gd name="connsiteY106" fmla="*/ 0 h 3019358"/>
                <a:gd name="connsiteX107" fmla="*/ 0 w 5347696"/>
                <a:gd name="connsiteY107" fmla="*/ 0 h 301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347696" h="3019358">
                  <a:moveTo>
                    <a:pt x="5347697" y="3019359"/>
                  </a:moveTo>
                  <a:lnTo>
                    <a:pt x="4865218" y="3019359"/>
                  </a:lnTo>
                  <a:lnTo>
                    <a:pt x="4865218" y="2935320"/>
                  </a:lnTo>
                  <a:lnTo>
                    <a:pt x="4416981" y="2935320"/>
                  </a:lnTo>
                  <a:lnTo>
                    <a:pt x="4416981" y="2879293"/>
                  </a:lnTo>
                  <a:lnTo>
                    <a:pt x="4382748" y="2879293"/>
                  </a:lnTo>
                  <a:lnTo>
                    <a:pt x="4382748" y="2813923"/>
                  </a:lnTo>
                  <a:lnTo>
                    <a:pt x="4164854" y="2813923"/>
                  </a:lnTo>
                  <a:lnTo>
                    <a:pt x="4164854" y="2757888"/>
                  </a:lnTo>
                  <a:lnTo>
                    <a:pt x="3791322" y="2757888"/>
                  </a:lnTo>
                  <a:lnTo>
                    <a:pt x="3791322" y="2686298"/>
                  </a:lnTo>
                  <a:lnTo>
                    <a:pt x="3654362" y="2686298"/>
                  </a:lnTo>
                  <a:lnTo>
                    <a:pt x="3654362" y="2624042"/>
                  </a:lnTo>
                  <a:lnTo>
                    <a:pt x="3504952" y="2624042"/>
                  </a:lnTo>
                  <a:lnTo>
                    <a:pt x="3504952" y="2571131"/>
                  </a:lnTo>
                  <a:lnTo>
                    <a:pt x="3399120" y="2571131"/>
                  </a:lnTo>
                  <a:lnTo>
                    <a:pt x="3399120" y="2505761"/>
                  </a:lnTo>
                  <a:lnTo>
                    <a:pt x="3352429" y="2505761"/>
                  </a:lnTo>
                  <a:lnTo>
                    <a:pt x="3352429" y="2443506"/>
                  </a:lnTo>
                  <a:lnTo>
                    <a:pt x="3106522" y="2443506"/>
                  </a:lnTo>
                  <a:lnTo>
                    <a:pt x="3106522" y="2381250"/>
                  </a:lnTo>
                  <a:lnTo>
                    <a:pt x="2723655" y="2381250"/>
                  </a:lnTo>
                  <a:lnTo>
                    <a:pt x="2723655" y="2322109"/>
                  </a:lnTo>
                  <a:lnTo>
                    <a:pt x="2518210" y="2322109"/>
                  </a:lnTo>
                  <a:lnTo>
                    <a:pt x="2518210" y="2281638"/>
                  </a:lnTo>
                  <a:lnTo>
                    <a:pt x="2421712" y="2281638"/>
                  </a:lnTo>
                  <a:lnTo>
                    <a:pt x="2421712" y="2238061"/>
                  </a:lnTo>
                  <a:lnTo>
                    <a:pt x="2387480" y="2238061"/>
                  </a:lnTo>
                  <a:lnTo>
                    <a:pt x="2387480" y="2178920"/>
                  </a:lnTo>
                  <a:lnTo>
                    <a:pt x="2381250" y="2178920"/>
                  </a:lnTo>
                  <a:lnTo>
                    <a:pt x="2381250" y="2113550"/>
                  </a:lnTo>
                  <a:lnTo>
                    <a:pt x="2182035" y="2113550"/>
                  </a:lnTo>
                  <a:lnTo>
                    <a:pt x="2182035" y="2066858"/>
                  </a:lnTo>
                  <a:lnTo>
                    <a:pt x="2054409" y="2066858"/>
                  </a:lnTo>
                  <a:lnTo>
                    <a:pt x="2054409" y="1992154"/>
                  </a:lnTo>
                  <a:lnTo>
                    <a:pt x="2038845" y="1992154"/>
                  </a:lnTo>
                  <a:lnTo>
                    <a:pt x="2038845" y="1917449"/>
                  </a:lnTo>
                  <a:lnTo>
                    <a:pt x="2010832" y="1917449"/>
                  </a:lnTo>
                  <a:lnTo>
                    <a:pt x="2010832" y="1873872"/>
                  </a:lnTo>
                  <a:lnTo>
                    <a:pt x="1995269" y="1873872"/>
                  </a:lnTo>
                  <a:lnTo>
                    <a:pt x="1995269" y="1827181"/>
                  </a:lnTo>
                  <a:lnTo>
                    <a:pt x="1892551" y="1827181"/>
                  </a:lnTo>
                  <a:lnTo>
                    <a:pt x="1892551" y="1780489"/>
                  </a:lnTo>
                  <a:lnTo>
                    <a:pt x="1836515" y="1780489"/>
                  </a:lnTo>
                  <a:lnTo>
                    <a:pt x="1836515" y="1677772"/>
                  </a:lnTo>
                  <a:lnTo>
                    <a:pt x="1702670" y="1677772"/>
                  </a:lnTo>
                  <a:lnTo>
                    <a:pt x="1702670" y="1575044"/>
                  </a:lnTo>
                  <a:lnTo>
                    <a:pt x="1646644" y="1575044"/>
                  </a:lnTo>
                  <a:lnTo>
                    <a:pt x="1646644" y="1528362"/>
                  </a:lnTo>
                  <a:lnTo>
                    <a:pt x="1612402" y="1528362"/>
                  </a:lnTo>
                  <a:lnTo>
                    <a:pt x="1612402" y="1484776"/>
                  </a:lnTo>
                  <a:lnTo>
                    <a:pt x="1550146" y="1484776"/>
                  </a:lnTo>
                  <a:lnTo>
                    <a:pt x="1550146" y="1434979"/>
                  </a:lnTo>
                  <a:lnTo>
                    <a:pt x="1478556" y="1434979"/>
                  </a:lnTo>
                  <a:lnTo>
                    <a:pt x="1478556" y="1391393"/>
                  </a:lnTo>
                  <a:lnTo>
                    <a:pt x="1456763" y="1391393"/>
                  </a:lnTo>
                  <a:lnTo>
                    <a:pt x="1456763" y="1344701"/>
                  </a:lnTo>
                  <a:lnTo>
                    <a:pt x="1416301" y="1344701"/>
                  </a:lnTo>
                  <a:lnTo>
                    <a:pt x="1416301" y="1313583"/>
                  </a:lnTo>
                  <a:lnTo>
                    <a:pt x="1382059" y="1313583"/>
                  </a:lnTo>
                  <a:lnTo>
                    <a:pt x="1382059" y="1213971"/>
                  </a:lnTo>
                  <a:lnTo>
                    <a:pt x="1279341" y="1213971"/>
                  </a:lnTo>
                  <a:lnTo>
                    <a:pt x="1279341" y="1157945"/>
                  </a:lnTo>
                  <a:lnTo>
                    <a:pt x="1167279" y="1157945"/>
                  </a:lnTo>
                  <a:lnTo>
                    <a:pt x="1167279" y="1086345"/>
                  </a:lnTo>
                  <a:lnTo>
                    <a:pt x="1133037" y="1086345"/>
                  </a:lnTo>
                  <a:lnTo>
                    <a:pt x="1133037" y="1036549"/>
                  </a:lnTo>
                  <a:lnTo>
                    <a:pt x="1064562" y="1036549"/>
                  </a:lnTo>
                  <a:lnTo>
                    <a:pt x="1064562" y="961835"/>
                  </a:lnTo>
                  <a:lnTo>
                    <a:pt x="1020985" y="961835"/>
                  </a:lnTo>
                  <a:lnTo>
                    <a:pt x="1020985" y="871569"/>
                  </a:lnTo>
                  <a:lnTo>
                    <a:pt x="996077" y="871569"/>
                  </a:lnTo>
                  <a:lnTo>
                    <a:pt x="996077" y="827990"/>
                  </a:lnTo>
                  <a:lnTo>
                    <a:pt x="958729" y="827990"/>
                  </a:lnTo>
                  <a:lnTo>
                    <a:pt x="958729" y="793750"/>
                  </a:lnTo>
                  <a:lnTo>
                    <a:pt x="930711" y="793750"/>
                  </a:lnTo>
                  <a:lnTo>
                    <a:pt x="930711" y="712819"/>
                  </a:lnTo>
                  <a:lnTo>
                    <a:pt x="884019" y="712819"/>
                  </a:lnTo>
                  <a:lnTo>
                    <a:pt x="884019" y="678578"/>
                  </a:lnTo>
                  <a:lnTo>
                    <a:pt x="799975" y="678578"/>
                  </a:lnTo>
                  <a:lnTo>
                    <a:pt x="799975" y="625662"/>
                  </a:lnTo>
                  <a:lnTo>
                    <a:pt x="765736" y="625662"/>
                  </a:lnTo>
                  <a:lnTo>
                    <a:pt x="765736" y="585196"/>
                  </a:lnTo>
                  <a:lnTo>
                    <a:pt x="672353" y="585196"/>
                  </a:lnTo>
                  <a:lnTo>
                    <a:pt x="672353" y="547843"/>
                  </a:lnTo>
                  <a:lnTo>
                    <a:pt x="628775" y="547843"/>
                  </a:lnTo>
                  <a:lnTo>
                    <a:pt x="628775" y="473137"/>
                  </a:lnTo>
                  <a:lnTo>
                    <a:pt x="606985" y="473137"/>
                  </a:lnTo>
                  <a:lnTo>
                    <a:pt x="606985" y="389093"/>
                  </a:lnTo>
                  <a:lnTo>
                    <a:pt x="600760" y="389093"/>
                  </a:lnTo>
                  <a:lnTo>
                    <a:pt x="600760" y="342402"/>
                  </a:lnTo>
                  <a:lnTo>
                    <a:pt x="507378" y="342402"/>
                  </a:lnTo>
                  <a:lnTo>
                    <a:pt x="507378" y="305049"/>
                  </a:lnTo>
                  <a:lnTo>
                    <a:pt x="426446" y="305049"/>
                  </a:lnTo>
                  <a:lnTo>
                    <a:pt x="426446" y="245907"/>
                  </a:lnTo>
                  <a:lnTo>
                    <a:pt x="314387" y="245907"/>
                  </a:lnTo>
                  <a:lnTo>
                    <a:pt x="314387" y="186764"/>
                  </a:lnTo>
                  <a:lnTo>
                    <a:pt x="280147" y="186764"/>
                  </a:lnTo>
                  <a:lnTo>
                    <a:pt x="280147" y="149412"/>
                  </a:lnTo>
                  <a:lnTo>
                    <a:pt x="264584" y="149412"/>
                  </a:lnTo>
                  <a:lnTo>
                    <a:pt x="264584" y="105833"/>
                  </a:lnTo>
                  <a:lnTo>
                    <a:pt x="199215" y="105833"/>
                  </a:lnTo>
                  <a:lnTo>
                    <a:pt x="199215" y="68480"/>
                  </a:lnTo>
                  <a:lnTo>
                    <a:pt x="177427" y="68480"/>
                  </a:lnTo>
                  <a:lnTo>
                    <a:pt x="177427" y="37353"/>
                  </a:lnTo>
                  <a:lnTo>
                    <a:pt x="108946" y="37353"/>
                  </a:lnTo>
                  <a:lnTo>
                    <a:pt x="10894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160">
              <a:extLst>
                <a:ext uri="{FF2B5EF4-FFF2-40B4-BE49-F238E27FC236}">
                  <a16:creationId xmlns:a16="http://schemas.microsoft.com/office/drawing/2014/main" id="{27879440-693B-E936-7C58-BEC877FF6804}"/>
                </a:ext>
              </a:extLst>
            </p:cNvPr>
            <p:cNvSpPr/>
            <p:nvPr/>
          </p:nvSpPr>
          <p:spPr>
            <a:xfrm>
              <a:off x="3968966" y="2176691"/>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161">
              <a:extLst>
                <a:ext uri="{FF2B5EF4-FFF2-40B4-BE49-F238E27FC236}">
                  <a16:creationId xmlns:a16="http://schemas.microsoft.com/office/drawing/2014/main" id="{C9DD9D76-1B36-CB4A-0ABE-E7D82F7D232A}"/>
                </a:ext>
              </a:extLst>
            </p:cNvPr>
            <p:cNvSpPr/>
            <p:nvPr/>
          </p:nvSpPr>
          <p:spPr>
            <a:xfrm>
              <a:off x="4102316" y="242434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162">
              <a:extLst>
                <a:ext uri="{FF2B5EF4-FFF2-40B4-BE49-F238E27FC236}">
                  <a16:creationId xmlns:a16="http://schemas.microsoft.com/office/drawing/2014/main" id="{7767E9B5-C716-6449-0786-04A107FC26CB}"/>
                </a:ext>
              </a:extLst>
            </p:cNvPr>
            <p:cNvSpPr/>
            <p:nvPr/>
          </p:nvSpPr>
          <p:spPr>
            <a:xfrm>
              <a:off x="4162617" y="2516442"/>
              <a:ext cx="107999" cy="9525"/>
            </a:xfrm>
            <a:custGeom>
              <a:avLst/>
              <a:gdLst>
                <a:gd name="connsiteX0" fmla="*/ 0 w 107999"/>
                <a:gd name="connsiteY0" fmla="*/ 0 h 9525"/>
                <a:gd name="connsiteX1" fmla="*/ 107999 w 107999"/>
                <a:gd name="connsiteY1" fmla="*/ 0 h 9525"/>
              </a:gdLst>
              <a:ahLst/>
              <a:cxnLst>
                <a:cxn ang="0">
                  <a:pos x="connsiteX0" y="connsiteY0"/>
                </a:cxn>
                <a:cxn ang="0">
                  <a:pos x="connsiteX1" y="connsiteY1"/>
                </a:cxn>
              </a:cxnLst>
              <a:rect l="l" t="t" r="r" b="b"/>
              <a:pathLst>
                <a:path w="107999" h="9525">
                  <a:moveTo>
                    <a:pt x="0" y="0"/>
                  </a:moveTo>
                  <a:lnTo>
                    <a:pt x="107999"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163">
              <a:extLst>
                <a:ext uri="{FF2B5EF4-FFF2-40B4-BE49-F238E27FC236}">
                  <a16:creationId xmlns:a16="http://schemas.microsoft.com/office/drawing/2014/main" id="{40D18E9B-C488-2527-B39D-D9F3FBCBD73F}"/>
                </a:ext>
              </a:extLst>
            </p:cNvPr>
            <p:cNvSpPr/>
            <p:nvPr/>
          </p:nvSpPr>
          <p:spPr>
            <a:xfrm>
              <a:off x="4391214" y="2802194"/>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164">
              <a:extLst>
                <a:ext uri="{FF2B5EF4-FFF2-40B4-BE49-F238E27FC236}">
                  <a16:creationId xmlns:a16="http://schemas.microsoft.com/office/drawing/2014/main" id="{3847C7B0-C940-707D-3658-6AB87C70B74B}"/>
                </a:ext>
              </a:extLst>
            </p:cNvPr>
            <p:cNvSpPr/>
            <p:nvPr/>
          </p:nvSpPr>
          <p:spPr>
            <a:xfrm>
              <a:off x="5416019" y="387007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165">
              <a:extLst>
                <a:ext uri="{FF2B5EF4-FFF2-40B4-BE49-F238E27FC236}">
                  <a16:creationId xmlns:a16="http://schemas.microsoft.com/office/drawing/2014/main" id="{E9EC7096-DA22-1865-A166-6D14362E8125}"/>
                </a:ext>
              </a:extLst>
            </p:cNvPr>
            <p:cNvSpPr/>
            <p:nvPr/>
          </p:nvSpPr>
          <p:spPr>
            <a:xfrm>
              <a:off x="4749269" y="314617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Freeform: Shape 166">
              <a:extLst>
                <a:ext uri="{FF2B5EF4-FFF2-40B4-BE49-F238E27FC236}">
                  <a16:creationId xmlns:a16="http://schemas.microsoft.com/office/drawing/2014/main" id="{51EE5AA6-F700-38E2-937C-4B3CD4DCA60E}"/>
                </a:ext>
              </a:extLst>
            </p:cNvPr>
            <p:cNvSpPr/>
            <p:nvPr/>
          </p:nvSpPr>
          <p:spPr>
            <a:xfrm>
              <a:off x="4977869" y="343192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167">
              <a:extLst>
                <a:ext uri="{FF2B5EF4-FFF2-40B4-BE49-F238E27FC236}">
                  <a16:creationId xmlns:a16="http://schemas.microsoft.com/office/drawing/2014/main" id="{CF607250-026C-1634-2478-4454FC85C1A1}"/>
                </a:ext>
              </a:extLst>
            </p:cNvPr>
            <p:cNvSpPr/>
            <p:nvPr/>
          </p:nvSpPr>
          <p:spPr>
            <a:xfrm>
              <a:off x="5892269" y="421297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168">
              <a:extLst>
                <a:ext uri="{FF2B5EF4-FFF2-40B4-BE49-F238E27FC236}">
                  <a16:creationId xmlns:a16="http://schemas.microsoft.com/office/drawing/2014/main" id="{131882A9-2309-51FB-F455-2DBAF67C431D}"/>
                </a:ext>
              </a:extLst>
            </p:cNvPr>
            <p:cNvSpPr/>
            <p:nvPr/>
          </p:nvSpPr>
          <p:spPr>
            <a:xfrm>
              <a:off x="4654771" y="299585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169">
              <a:extLst>
                <a:ext uri="{FF2B5EF4-FFF2-40B4-BE49-F238E27FC236}">
                  <a16:creationId xmlns:a16="http://schemas.microsoft.com/office/drawing/2014/main" id="{39A79BA0-BA3C-97FC-C1F4-1FB4BB471561}"/>
                </a:ext>
              </a:extLst>
            </p:cNvPr>
            <p:cNvSpPr/>
            <p:nvPr/>
          </p:nvSpPr>
          <p:spPr>
            <a:xfrm>
              <a:off x="6978871" y="4462709"/>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170">
              <a:extLst>
                <a:ext uri="{FF2B5EF4-FFF2-40B4-BE49-F238E27FC236}">
                  <a16:creationId xmlns:a16="http://schemas.microsoft.com/office/drawing/2014/main" id="{BA2B95F2-76EA-FEE5-F89E-72B30A63A28E}"/>
                </a:ext>
              </a:extLst>
            </p:cNvPr>
            <p:cNvSpPr/>
            <p:nvPr/>
          </p:nvSpPr>
          <p:spPr>
            <a:xfrm>
              <a:off x="7929761" y="478083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Freeform: Shape 171">
              <a:extLst>
                <a:ext uri="{FF2B5EF4-FFF2-40B4-BE49-F238E27FC236}">
                  <a16:creationId xmlns:a16="http://schemas.microsoft.com/office/drawing/2014/main" id="{900DAE0B-B66D-0C89-A539-64A949D2784D}"/>
                </a:ext>
              </a:extLst>
            </p:cNvPr>
            <p:cNvSpPr/>
            <p:nvPr/>
          </p:nvSpPr>
          <p:spPr>
            <a:xfrm>
              <a:off x="8674331" y="4862759"/>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49" name="Group 148">
            <a:extLst>
              <a:ext uri="{FF2B5EF4-FFF2-40B4-BE49-F238E27FC236}">
                <a16:creationId xmlns:a16="http://schemas.microsoft.com/office/drawing/2014/main" id="{980F641D-45FA-0BBC-1D7A-C9FDD0589E6A}"/>
              </a:ext>
            </a:extLst>
          </p:cNvPr>
          <p:cNvGrpSpPr/>
          <p:nvPr/>
        </p:nvGrpSpPr>
        <p:grpSpPr>
          <a:xfrm>
            <a:off x="7543876" y="2384588"/>
            <a:ext cx="4140000" cy="2556000"/>
            <a:chOff x="3419475" y="1838324"/>
            <a:chExt cx="5348649" cy="3177216"/>
          </a:xfrm>
        </p:grpSpPr>
        <p:sp>
          <p:nvSpPr>
            <p:cNvPr id="150" name="Freeform: Shape 176">
              <a:extLst>
                <a:ext uri="{FF2B5EF4-FFF2-40B4-BE49-F238E27FC236}">
                  <a16:creationId xmlns:a16="http://schemas.microsoft.com/office/drawing/2014/main" id="{C0F1A0C5-DD35-D3FE-3052-F0CAA1C800B1}"/>
                </a:ext>
              </a:extLst>
            </p:cNvPr>
            <p:cNvSpPr/>
            <p:nvPr/>
          </p:nvSpPr>
          <p:spPr>
            <a:xfrm>
              <a:off x="3419475" y="1838324"/>
              <a:ext cx="5348649" cy="3177216"/>
            </a:xfrm>
            <a:custGeom>
              <a:avLst/>
              <a:gdLst>
                <a:gd name="connsiteX0" fmla="*/ 5348650 w 5348649"/>
                <a:gd name="connsiteY0" fmla="*/ 3177216 h 3177216"/>
                <a:gd name="connsiteX1" fmla="*/ 4266267 w 5348649"/>
                <a:gd name="connsiteY1" fmla="*/ 3177216 h 3177216"/>
                <a:gd name="connsiteX2" fmla="*/ 4266267 w 5348649"/>
                <a:gd name="connsiteY2" fmla="*/ 3080642 h 3177216"/>
                <a:gd name="connsiteX3" fmla="*/ 4119725 w 5348649"/>
                <a:gd name="connsiteY3" fmla="*/ 3080642 h 3177216"/>
                <a:gd name="connsiteX4" fmla="*/ 4119725 w 5348649"/>
                <a:gd name="connsiteY4" fmla="*/ 3010700 h 3177216"/>
                <a:gd name="connsiteX5" fmla="*/ 4056450 w 5348649"/>
                <a:gd name="connsiteY5" fmla="*/ 3010700 h 3177216"/>
                <a:gd name="connsiteX6" fmla="*/ 4056450 w 5348649"/>
                <a:gd name="connsiteY6" fmla="*/ 2934100 h 3177216"/>
                <a:gd name="connsiteX7" fmla="*/ 3763375 w 5348649"/>
                <a:gd name="connsiteY7" fmla="*/ 2934100 h 3177216"/>
                <a:gd name="connsiteX8" fmla="*/ 3763375 w 5348649"/>
                <a:gd name="connsiteY8" fmla="*/ 2884142 h 3177216"/>
                <a:gd name="connsiteX9" fmla="*/ 3626825 w 5348649"/>
                <a:gd name="connsiteY9" fmla="*/ 2884142 h 3177216"/>
                <a:gd name="connsiteX10" fmla="*/ 3626825 w 5348649"/>
                <a:gd name="connsiteY10" fmla="*/ 2807542 h 3177216"/>
                <a:gd name="connsiteX11" fmla="*/ 3576866 w 5348649"/>
                <a:gd name="connsiteY11" fmla="*/ 2807542 h 3177216"/>
                <a:gd name="connsiteX12" fmla="*/ 3576866 w 5348649"/>
                <a:gd name="connsiteY12" fmla="*/ 2744267 h 3177216"/>
                <a:gd name="connsiteX13" fmla="*/ 3300451 w 5348649"/>
                <a:gd name="connsiteY13" fmla="*/ 2744267 h 3177216"/>
                <a:gd name="connsiteX14" fmla="*/ 3300451 w 5348649"/>
                <a:gd name="connsiteY14" fmla="*/ 2677658 h 3177216"/>
                <a:gd name="connsiteX15" fmla="*/ 3143917 w 5348649"/>
                <a:gd name="connsiteY15" fmla="*/ 2677658 h 3177216"/>
                <a:gd name="connsiteX16" fmla="*/ 3143917 w 5348649"/>
                <a:gd name="connsiteY16" fmla="*/ 2624366 h 3177216"/>
                <a:gd name="connsiteX17" fmla="*/ 3110608 w 5348649"/>
                <a:gd name="connsiteY17" fmla="*/ 2624366 h 3177216"/>
                <a:gd name="connsiteX18" fmla="*/ 3110608 w 5348649"/>
                <a:gd name="connsiteY18" fmla="*/ 2561092 h 3177216"/>
                <a:gd name="connsiteX19" fmla="*/ 2974067 w 5348649"/>
                <a:gd name="connsiteY19" fmla="*/ 2561092 h 3177216"/>
                <a:gd name="connsiteX20" fmla="*/ 2974067 w 5348649"/>
                <a:gd name="connsiteY20" fmla="*/ 2491150 h 3177216"/>
                <a:gd name="connsiteX21" fmla="*/ 2774242 w 5348649"/>
                <a:gd name="connsiteY21" fmla="*/ 2491150 h 3177216"/>
                <a:gd name="connsiteX22" fmla="*/ 2774242 w 5348649"/>
                <a:gd name="connsiteY22" fmla="*/ 2434533 h 3177216"/>
                <a:gd name="connsiteX23" fmla="*/ 2750925 w 5348649"/>
                <a:gd name="connsiteY23" fmla="*/ 2434533 h 3177216"/>
                <a:gd name="connsiteX24" fmla="*/ 2750925 w 5348649"/>
                <a:gd name="connsiteY24" fmla="*/ 2371258 h 3177216"/>
                <a:gd name="connsiteX25" fmla="*/ 2621042 w 5348649"/>
                <a:gd name="connsiteY25" fmla="*/ 2371258 h 3177216"/>
                <a:gd name="connsiteX26" fmla="*/ 2621042 w 5348649"/>
                <a:gd name="connsiteY26" fmla="*/ 2324634 h 3177216"/>
                <a:gd name="connsiteX27" fmla="*/ 2601059 w 5348649"/>
                <a:gd name="connsiteY27" fmla="*/ 2324634 h 3177216"/>
                <a:gd name="connsiteX28" fmla="*/ 2601059 w 5348649"/>
                <a:gd name="connsiteY28" fmla="*/ 2271351 h 3177216"/>
                <a:gd name="connsiteX29" fmla="*/ 2514467 w 5348649"/>
                <a:gd name="connsiteY29" fmla="*/ 2271351 h 3177216"/>
                <a:gd name="connsiteX30" fmla="*/ 2514467 w 5348649"/>
                <a:gd name="connsiteY30" fmla="*/ 2221392 h 3177216"/>
                <a:gd name="connsiteX31" fmla="*/ 2484491 w 5348649"/>
                <a:gd name="connsiteY31" fmla="*/ 2221392 h 3177216"/>
                <a:gd name="connsiteX32" fmla="*/ 2484491 w 5348649"/>
                <a:gd name="connsiteY32" fmla="*/ 2158108 h 3177216"/>
                <a:gd name="connsiteX33" fmla="*/ 2414559 w 5348649"/>
                <a:gd name="connsiteY33" fmla="*/ 2158108 h 3177216"/>
                <a:gd name="connsiteX34" fmla="*/ 2414559 w 5348649"/>
                <a:gd name="connsiteY34" fmla="*/ 2101491 h 3177216"/>
                <a:gd name="connsiteX35" fmla="*/ 2354609 w 5348649"/>
                <a:gd name="connsiteY35" fmla="*/ 2101491 h 3177216"/>
                <a:gd name="connsiteX36" fmla="*/ 2354609 w 5348649"/>
                <a:gd name="connsiteY36" fmla="*/ 2051542 h 3177216"/>
                <a:gd name="connsiteX37" fmla="*/ 2288000 w 5348649"/>
                <a:gd name="connsiteY37" fmla="*/ 2051542 h 3177216"/>
                <a:gd name="connsiteX38" fmla="*/ 2288000 w 5348649"/>
                <a:gd name="connsiteY38" fmla="*/ 2011575 h 3177216"/>
                <a:gd name="connsiteX39" fmla="*/ 2244700 w 5348649"/>
                <a:gd name="connsiteY39" fmla="*/ 2011575 h 3177216"/>
                <a:gd name="connsiteX40" fmla="*/ 2244700 w 5348649"/>
                <a:gd name="connsiteY40" fmla="*/ 1974942 h 3177216"/>
                <a:gd name="connsiteX41" fmla="*/ 2224716 w 5348649"/>
                <a:gd name="connsiteY41" fmla="*/ 1974942 h 3177216"/>
                <a:gd name="connsiteX42" fmla="*/ 2224716 w 5348649"/>
                <a:gd name="connsiteY42" fmla="*/ 1918326 h 3177216"/>
                <a:gd name="connsiteX43" fmla="*/ 2191417 w 5348649"/>
                <a:gd name="connsiteY43" fmla="*/ 1918326 h 3177216"/>
                <a:gd name="connsiteX44" fmla="*/ 2191417 w 5348649"/>
                <a:gd name="connsiteY44" fmla="*/ 1865033 h 3177216"/>
                <a:gd name="connsiteX45" fmla="*/ 2004917 w 5348649"/>
                <a:gd name="connsiteY45" fmla="*/ 1865033 h 3177216"/>
                <a:gd name="connsiteX46" fmla="*/ 2004917 w 5348649"/>
                <a:gd name="connsiteY46" fmla="*/ 1805083 h 3177216"/>
                <a:gd name="connsiteX47" fmla="*/ 1828400 w 5348649"/>
                <a:gd name="connsiteY47" fmla="*/ 1805083 h 3177216"/>
                <a:gd name="connsiteX48" fmla="*/ 1828400 w 5348649"/>
                <a:gd name="connsiteY48" fmla="*/ 1721825 h 3177216"/>
                <a:gd name="connsiteX49" fmla="*/ 1731816 w 5348649"/>
                <a:gd name="connsiteY49" fmla="*/ 1721825 h 3177216"/>
                <a:gd name="connsiteX50" fmla="*/ 1731816 w 5348649"/>
                <a:gd name="connsiteY50" fmla="*/ 1661884 h 3177216"/>
                <a:gd name="connsiteX51" fmla="*/ 1671866 w 5348649"/>
                <a:gd name="connsiteY51" fmla="*/ 1661884 h 3177216"/>
                <a:gd name="connsiteX52" fmla="*/ 1671866 w 5348649"/>
                <a:gd name="connsiteY52" fmla="*/ 1581950 h 3177216"/>
                <a:gd name="connsiteX53" fmla="*/ 1645225 w 5348649"/>
                <a:gd name="connsiteY53" fmla="*/ 1581950 h 3177216"/>
                <a:gd name="connsiteX54" fmla="*/ 1645225 w 5348649"/>
                <a:gd name="connsiteY54" fmla="*/ 1531992 h 3177216"/>
                <a:gd name="connsiteX55" fmla="*/ 1615250 w 5348649"/>
                <a:gd name="connsiteY55" fmla="*/ 1531992 h 3177216"/>
                <a:gd name="connsiteX56" fmla="*/ 1615250 w 5348649"/>
                <a:gd name="connsiteY56" fmla="*/ 1468717 h 3177216"/>
                <a:gd name="connsiteX57" fmla="*/ 1555309 w 5348649"/>
                <a:gd name="connsiteY57" fmla="*/ 1468717 h 3177216"/>
                <a:gd name="connsiteX58" fmla="*/ 1555309 w 5348649"/>
                <a:gd name="connsiteY58" fmla="*/ 1425416 h 3177216"/>
                <a:gd name="connsiteX59" fmla="*/ 1531992 w 5348649"/>
                <a:gd name="connsiteY59" fmla="*/ 1425416 h 3177216"/>
                <a:gd name="connsiteX60" fmla="*/ 1531992 w 5348649"/>
                <a:gd name="connsiteY60" fmla="*/ 1388783 h 3177216"/>
                <a:gd name="connsiteX61" fmla="*/ 1482033 w 5348649"/>
                <a:gd name="connsiteY61" fmla="*/ 1388783 h 3177216"/>
                <a:gd name="connsiteX62" fmla="*/ 1482033 w 5348649"/>
                <a:gd name="connsiteY62" fmla="*/ 1325509 h 3177216"/>
                <a:gd name="connsiteX63" fmla="*/ 1425416 w 5348649"/>
                <a:gd name="connsiteY63" fmla="*/ 1325509 h 3177216"/>
                <a:gd name="connsiteX64" fmla="*/ 1425416 w 5348649"/>
                <a:gd name="connsiteY64" fmla="*/ 1295533 h 3177216"/>
                <a:gd name="connsiteX65" fmla="*/ 1388783 w 5348649"/>
                <a:gd name="connsiteY65" fmla="*/ 1295533 h 3177216"/>
                <a:gd name="connsiteX66" fmla="*/ 1388783 w 5348649"/>
                <a:gd name="connsiteY66" fmla="*/ 1252242 h 3177216"/>
                <a:gd name="connsiteX67" fmla="*/ 1312183 w 5348649"/>
                <a:gd name="connsiteY67" fmla="*/ 1252242 h 3177216"/>
                <a:gd name="connsiteX68" fmla="*/ 1312183 w 5348649"/>
                <a:gd name="connsiteY68" fmla="*/ 1112358 h 3177216"/>
                <a:gd name="connsiteX69" fmla="*/ 1268892 w 5348649"/>
                <a:gd name="connsiteY69" fmla="*/ 1112358 h 3177216"/>
                <a:gd name="connsiteX70" fmla="*/ 1268892 w 5348649"/>
                <a:gd name="connsiteY70" fmla="*/ 1065733 h 3177216"/>
                <a:gd name="connsiteX71" fmla="*/ 1255566 w 5348649"/>
                <a:gd name="connsiteY71" fmla="*/ 1065733 h 3177216"/>
                <a:gd name="connsiteX72" fmla="*/ 1255566 w 5348649"/>
                <a:gd name="connsiteY72" fmla="*/ 1035758 h 3177216"/>
                <a:gd name="connsiteX73" fmla="*/ 1172309 w 5348649"/>
                <a:gd name="connsiteY73" fmla="*/ 1035758 h 3177216"/>
                <a:gd name="connsiteX74" fmla="*/ 1172309 w 5348649"/>
                <a:gd name="connsiteY74" fmla="*/ 969150 h 3177216"/>
                <a:gd name="connsiteX75" fmla="*/ 1135675 w 5348649"/>
                <a:gd name="connsiteY75" fmla="*/ 969150 h 3177216"/>
                <a:gd name="connsiteX76" fmla="*/ 1135675 w 5348649"/>
                <a:gd name="connsiteY76" fmla="*/ 909204 h 3177216"/>
                <a:gd name="connsiteX77" fmla="*/ 1089050 w 5348649"/>
                <a:gd name="connsiteY77" fmla="*/ 909204 h 3177216"/>
                <a:gd name="connsiteX78" fmla="*/ 1089050 w 5348649"/>
                <a:gd name="connsiteY78" fmla="*/ 869239 h 3177216"/>
                <a:gd name="connsiteX79" fmla="*/ 1075725 w 5348649"/>
                <a:gd name="connsiteY79" fmla="*/ 869239 h 3177216"/>
                <a:gd name="connsiteX80" fmla="*/ 1075725 w 5348649"/>
                <a:gd name="connsiteY80" fmla="*/ 822613 h 3177216"/>
                <a:gd name="connsiteX81" fmla="*/ 1039092 w 5348649"/>
                <a:gd name="connsiteY81" fmla="*/ 822613 h 3177216"/>
                <a:gd name="connsiteX82" fmla="*/ 1039092 w 5348649"/>
                <a:gd name="connsiteY82" fmla="*/ 792640 h 3177216"/>
                <a:gd name="connsiteX83" fmla="*/ 1022442 w 5348649"/>
                <a:gd name="connsiteY83" fmla="*/ 792640 h 3177216"/>
                <a:gd name="connsiteX84" fmla="*/ 1022442 w 5348649"/>
                <a:gd name="connsiteY84" fmla="*/ 739353 h 3177216"/>
                <a:gd name="connsiteX85" fmla="*/ 925857 w 5348649"/>
                <a:gd name="connsiteY85" fmla="*/ 739353 h 3177216"/>
                <a:gd name="connsiteX86" fmla="*/ 925857 w 5348649"/>
                <a:gd name="connsiteY86" fmla="*/ 629449 h 3177216"/>
                <a:gd name="connsiteX87" fmla="*/ 885892 w 5348649"/>
                <a:gd name="connsiteY87" fmla="*/ 629449 h 3177216"/>
                <a:gd name="connsiteX88" fmla="*/ 885892 w 5348649"/>
                <a:gd name="connsiteY88" fmla="*/ 586154 h 3177216"/>
                <a:gd name="connsiteX89" fmla="*/ 859248 w 5348649"/>
                <a:gd name="connsiteY89" fmla="*/ 586154 h 3177216"/>
                <a:gd name="connsiteX90" fmla="*/ 859248 w 5348649"/>
                <a:gd name="connsiteY90" fmla="*/ 542858 h 3177216"/>
                <a:gd name="connsiteX91" fmla="*/ 795970 w 5348649"/>
                <a:gd name="connsiteY91" fmla="*/ 542858 h 3177216"/>
                <a:gd name="connsiteX92" fmla="*/ 795970 w 5348649"/>
                <a:gd name="connsiteY92" fmla="*/ 496233 h 3177216"/>
                <a:gd name="connsiteX93" fmla="*/ 756005 w 5348649"/>
                <a:gd name="connsiteY93" fmla="*/ 496233 h 3177216"/>
                <a:gd name="connsiteX94" fmla="*/ 756005 w 5348649"/>
                <a:gd name="connsiteY94" fmla="*/ 452938 h 3177216"/>
                <a:gd name="connsiteX95" fmla="*/ 712710 w 5348649"/>
                <a:gd name="connsiteY95" fmla="*/ 452938 h 3177216"/>
                <a:gd name="connsiteX96" fmla="*/ 712710 w 5348649"/>
                <a:gd name="connsiteY96" fmla="*/ 386328 h 3177216"/>
                <a:gd name="connsiteX97" fmla="*/ 632780 w 5348649"/>
                <a:gd name="connsiteY97" fmla="*/ 386328 h 3177216"/>
                <a:gd name="connsiteX98" fmla="*/ 632780 w 5348649"/>
                <a:gd name="connsiteY98" fmla="*/ 296408 h 3177216"/>
                <a:gd name="connsiteX99" fmla="*/ 516215 w 5348649"/>
                <a:gd name="connsiteY99" fmla="*/ 296408 h 3177216"/>
                <a:gd name="connsiteX100" fmla="*/ 516215 w 5348649"/>
                <a:gd name="connsiteY100" fmla="*/ 266433 h 3177216"/>
                <a:gd name="connsiteX101" fmla="*/ 479581 w 5348649"/>
                <a:gd name="connsiteY101" fmla="*/ 266433 h 3177216"/>
                <a:gd name="connsiteX102" fmla="*/ 479581 w 5348649"/>
                <a:gd name="connsiteY102" fmla="*/ 233129 h 3177216"/>
                <a:gd name="connsiteX103" fmla="*/ 419632 w 5348649"/>
                <a:gd name="connsiteY103" fmla="*/ 233129 h 3177216"/>
                <a:gd name="connsiteX104" fmla="*/ 419632 w 5348649"/>
                <a:gd name="connsiteY104" fmla="*/ 146538 h 3177216"/>
                <a:gd name="connsiteX105" fmla="*/ 382998 w 5348649"/>
                <a:gd name="connsiteY105" fmla="*/ 146538 h 3177216"/>
                <a:gd name="connsiteX106" fmla="*/ 382998 w 5348649"/>
                <a:gd name="connsiteY106" fmla="*/ 109903 h 3177216"/>
                <a:gd name="connsiteX107" fmla="*/ 369677 w 5348649"/>
                <a:gd name="connsiteY107" fmla="*/ 109903 h 3177216"/>
                <a:gd name="connsiteX108" fmla="*/ 369677 w 5348649"/>
                <a:gd name="connsiteY108" fmla="*/ 63278 h 3177216"/>
                <a:gd name="connsiteX109" fmla="*/ 283086 w 5348649"/>
                <a:gd name="connsiteY109" fmla="*/ 63278 h 3177216"/>
                <a:gd name="connsiteX110" fmla="*/ 283086 w 5348649"/>
                <a:gd name="connsiteY110" fmla="*/ 29974 h 3177216"/>
                <a:gd name="connsiteX111" fmla="*/ 136548 w 5348649"/>
                <a:gd name="connsiteY111" fmla="*/ 29974 h 3177216"/>
                <a:gd name="connsiteX112" fmla="*/ 136548 w 5348649"/>
                <a:gd name="connsiteY112" fmla="*/ 0 h 3177216"/>
                <a:gd name="connsiteX113" fmla="*/ 0 w 5348649"/>
                <a:gd name="connsiteY113" fmla="*/ 0 h 317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48649" h="3177216">
                  <a:moveTo>
                    <a:pt x="5348650" y="3177216"/>
                  </a:moveTo>
                  <a:lnTo>
                    <a:pt x="4266267" y="3177216"/>
                  </a:lnTo>
                  <a:lnTo>
                    <a:pt x="4266267" y="3080642"/>
                  </a:lnTo>
                  <a:lnTo>
                    <a:pt x="4119725" y="3080642"/>
                  </a:lnTo>
                  <a:lnTo>
                    <a:pt x="4119725" y="3010700"/>
                  </a:lnTo>
                  <a:lnTo>
                    <a:pt x="4056450" y="3010700"/>
                  </a:lnTo>
                  <a:lnTo>
                    <a:pt x="4056450" y="2934100"/>
                  </a:lnTo>
                  <a:lnTo>
                    <a:pt x="3763375" y="2934100"/>
                  </a:lnTo>
                  <a:lnTo>
                    <a:pt x="3763375" y="2884142"/>
                  </a:lnTo>
                  <a:lnTo>
                    <a:pt x="3626825" y="2884142"/>
                  </a:lnTo>
                  <a:lnTo>
                    <a:pt x="3626825" y="2807542"/>
                  </a:lnTo>
                  <a:lnTo>
                    <a:pt x="3576866" y="2807542"/>
                  </a:lnTo>
                  <a:lnTo>
                    <a:pt x="3576866" y="2744267"/>
                  </a:lnTo>
                  <a:lnTo>
                    <a:pt x="3300451" y="2744267"/>
                  </a:lnTo>
                  <a:lnTo>
                    <a:pt x="3300451" y="2677658"/>
                  </a:lnTo>
                  <a:lnTo>
                    <a:pt x="3143917" y="2677658"/>
                  </a:lnTo>
                  <a:lnTo>
                    <a:pt x="3143917" y="2624366"/>
                  </a:lnTo>
                  <a:lnTo>
                    <a:pt x="3110608" y="2624366"/>
                  </a:lnTo>
                  <a:lnTo>
                    <a:pt x="3110608" y="2561092"/>
                  </a:lnTo>
                  <a:lnTo>
                    <a:pt x="2974067" y="2561092"/>
                  </a:lnTo>
                  <a:lnTo>
                    <a:pt x="2974067" y="2491150"/>
                  </a:lnTo>
                  <a:lnTo>
                    <a:pt x="2774242" y="2491150"/>
                  </a:lnTo>
                  <a:lnTo>
                    <a:pt x="2774242" y="2434533"/>
                  </a:lnTo>
                  <a:lnTo>
                    <a:pt x="2750925" y="2434533"/>
                  </a:lnTo>
                  <a:lnTo>
                    <a:pt x="2750925" y="2371258"/>
                  </a:lnTo>
                  <a:lnTo>
                    <a:pt x="2621042" y="2371258"/>
                  </a:lnTo>
                  <a:lnTo>
                    <a:pt x="2621042" y="2324634"/>
                  </a:lnTo>
                  <a:lnTo>
                    <a:pt x="2601059" y="2324634"/>
                  </a:lnTo>
                  <a:lnTo>
                    <a:pt x="2601059" y="2271351"/>
                  </a:lnTo>
                  <a:lnTo>
                    <a:pt x="2514467" y="2271351"/>
                  </a:lnTo>
                  <a:lnTo>
                    <a:pt x="2514467" y="2221392"/>
                  </a:lnTo>
                  <a:lnTo>
                    <a:pt x="2484491" y="2221392"/>
                  </a:lnTo>
                  <a:lnTo>
                    <a:pt x="2484491" y="2158108"/>
                  </a:lnTo>
                  <a:lnTo>
                    <a:pt x="2414559" y="2158108"/>
                  </a:lnTo>
                  <a:lnTo>
                    <a:pt x="2414559" y="2101491"/>
                  </a:lnTo>
                  <a:lnTo>
                    <a:pt x="2354609" y="2101491"/>
                  </a:lnTo>
                  <a:lnTo>
                    <a:pt x="2354609" y="2051542"/>
                  </a:lnTo>
                  <a:lnTo>
                    <a:pt x="2288000" y="2051542"/>
                  </a:lnTo>
                  <a:lnTo>
                    <a:pt x="2288000" y="2011575"/>
                  </a:lnTo>
                  <a:lnTo>
                    <a:pt x="2244700" y="2011575"/>
                  </a:lnTo>
                  <a:lnTo>
                    <a:pt x="2244700" y="1974942"/>
                  </a:lnTo>
                  <a:lnTo>
                    <a:pt x="2224716" y="1974942"/>
                  </a:lnTo>
                  <a:lnTo>
                    <a:pt x="2224716" y="1918326"/>
                  </a:lnTo>
                  <a:lnTo>
                    <a:pt x="2191417" y="1918326"/>
                  </a:lnTo>
                  <a:lnTo>
                    <a:pt x="2191417" y="1865033"/>
                  </a:lnTo>
                  <a:lnTo>
                    <a:pt x="2004917" y="1865033"/>
                  </a:lnTo>
                  <a:lnTo>
                    <a:pt x="2004917" y="1805083"/>
                  </a:lnTo>
                  <a:lnTo>
                    <a:pt x="1828400" y="1805083"/>
                  </a:lnTo>
                  <a:lnTo>
                    <a:pt x="1828400" y="1721825"/>
                  </a:lnTo>
                  <a:lnTo>
                    <a:pt x="1731816" y="1721825"/>
                  </a:lnTo>
                  <a:lnTo>
                    <a:pt x="1731816" y="1661884"/>
                  </a:lnTo>
                  <a:lnTo>
                    <a:pt x="1671866" y="1661884"/>
                  </a:lnTo>
                  <a:lnTo>
                    <a:pt x="1671866" y="1581950"/>
                  </a:lnTo>
                  <a:lnTo>
                    <a:pt x="1645225" y="1581950"/>
                  </a:lnTo>
                  <a:lnTo>
                    <a:pt x="1645225" y="1531992"/>
                  </a:lnTo>
                  <a:lnTo>
                    <a:pt x="1615250" y="1531992"/>
                  </a:lnTo>
                  <a:lnTo>
                    <a:pt x="1615250" y="1468717"/>
                  </a:lnTo>
                  <a:lnTo>
                    <a:pt x="1555309" y="1468717"/>
                  </a:lnTo>
                  <a:lnTo>
                    <a:pt x="1555309" y="1425416"/>
                  </a:lnTo>
                  <a:lnTo>
                    <a:pt x="1531992" y="1425416"/>
                  </a:lnTo>
                  <a:lnTo>
                    <a:pt x="1531992" y="1388783"/>
                  </a:lnTo>
                  <a:lnTo>
                    <a:pt x="1482033" y="1388783"/>
                  </a:lnTo>
                  <a:lnTo>
                    <a:pt x="1482033" y="1325509"/>
                  </a:lnTo>
                  <a:lnTo>
                    <a:pt x="1425416" y="1325509"/>
                  </a:lnTo>
                  <a:lnTo>
                    <a:pt x="1425416" y="1295533"/>
                  </a:lnTo>
                  <a:lnTo>
                    <a:pt x="1388783" y="1295533"/>
                  </a:lnTo>
                  <a:lnTo>
                    <a:pt x="1388783" y="1252242"/>
                  </a:lnTo>
                  <a:lnTo>
                    <a:pt x="1312183" y="1252242"/>
                  </a:lnTo>
                  <a:lnTo>
                    <a:pt x="1312183" y="1112358"/>
                  </a:lnTo>
                  <a:lnTo>
                    <a:pt x="1268892" y="1112358"/>
                  </a:lnTo>
                  <a:lnTo>
                    <a:pt x="1268892" y="1065733"/>
                  </a:lnTo>
                  <a:lnTo>
                    <a:pt x="1255566" y="1065733"/>
                  </a:lnTo>
                  <a:lnTo>
                    <a:pt x="1255566" y="1035758"/>
                  </a:lnTo>
                  <a:lnTo>
                    <a:pt x="1172309" y="1035758"/>
                  </a:lnTo>
                  <a:lnTo>
                    <a:pt x="1172309" y="969150"/>
                  </a:lnTo>
                  <a:lnTo>
                    <a:pt x="1135675" y="969150"/>
                  </a:lnTo>
                  <a:lnTo>
                    <a:pt x="1135675" y="909204"/>
                  </a:lnTo>
                  <a:lnTo>
                    <a:pt x="1089050" y="909204"/>
                  </a:lnTo>
                  <a:lnTo>
                    <a:pt x="1089050" y="869239"/>
                  </a:lnTo>
                  <a:lnTo>
                    <a:pt x="1075725" y="869239"/>
                  </a:lnTo>
                  <a:lnTo>
                    <a:pt x="1075725" y="822613"/>
                  </a:lnTo>
                  <a:lnTo>
                    <a:pt x="1039092" y="822613"/>
                  </a:lnTo>
                  <a:lnTo>
                    <a:pt x="1039092" y="792640"/>
                  </a:lnTo>
                  <a:lnTo>
                    <a:pt x="1022442" y="792640"/>
                  </a:lnTo>
                  <a:lnTo>
                    <a:pt x="1022442" y="739353"/>
                  </a:lnTo>
                  <a:lnTo>
                    <a:pt x="925857" y="739353"/>
                  </a:lnTo>
                  <a:lnTo>
                    <a:pt x="925857" y="629449"/>
                  </a:lnTo>
                  <a:lnTo>
                    <a:pt x="885892" y="629449"/>
                  </a:lnTo>
                  <a:lnTo>
                    <a:pt x="885892" y="586154"/>
                  </a:lnTo>
                  <a:lnTo>
                    <a:pt x="859248" y="586154"/>
                  </a:lnTo>
                  <a:lnTo>
                    <a:pt x="859248" y="542858"/>
                  </a:lnTo>
                  <a:lnTo>
                    <a:pt x="795970" y="542858"/>
                  </a:lnTo>
                  <a:lnTo>
                    <a:pt x="795970" y="496233"/>
                  </a:lnTo>
                  <a:lnTo>
                    <a:pt x="756005" y="496233"/>
                  </a:lnTo>
                  <a:lnTo>
                    <a:pt x="756005" y="452938"/>
                  </a:lnTo>
                  <a:lnTo>
                    <a:pt x="712710" y="452938"/>
                  </a:lnTo>
                  <a:lnTo>
                    <a:pt x="712710" y="386328"/>
                  </a:lnTo>
                  <a:lnTo>
                    <a:pt x="632780" y="386328"/>
                  </a:lnTo>
                  <a:lnTo>
                    <a:pt x="632780" y="296408"/>
                  </a:lnTo>
                  <a:lnTo>
                    <a:pt x="516215" y="296408"/>
                  </a:lnTo>
                  <a:lnTo>
                    <a:pt x="516215" y="266433"/>
                  </a:lnTo>
                  <a:lnTo>
                    <a:pt x="479581" y="266433"/>
                  </a:lnTo>
                  <a:lnTo>
                    <a:pt x="479581" y="233129"/>
                  </a:lnTo>
                  <a:lnTo>
                    <a:pt x="419632" y="233129"/>
                  </a:lnTo>
                  <a:lnTo>
                    <a:pt x="419632" y="146538"/>
                  </a:lnTo>
                  <a:lnTo>
                    <a:pt x="382998" y="146538"/>
                  </a:lnTo>
                  <a:lnTo>
                    <a:pt x="382998" y="109903"/>
                  </a:lnTo>
                  <a:lnTo>
                    <a:pt x="369677" y="109903"/>
                  </a:lnTo>
                  <a:lnTo>
                    <a:pt x="369677" y="63278"/>
                  </a:lnTo>
                  <a:lnTo>
                    <a:pt x="283086" y="63278"/>
                  </a:lnTo>
                  <a:lnTo>
                    <a:pt x="283086" y="29974"/>
                  </a:lnTo>
                  <a:lnTo>
                    <a:pt x="136548" y="29974"/>
                  </a:lnTo>
                  <a:lnTo>
                    <a:pt x="136548"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177">
              <a:extLst>
                <a:ext uri="{FF2B5EF4-FFF2-40B4-BE49-F238E27FC236}">
                  <a16:creationId xmlns:a16="http://schemas.microsoft.com/office/drawing/2014/main" id="{F78CD8DA-EEFD-F477-9263-4DFAF4FA2DD5}"/>
                </a:ext>
              </a:extLst>
            </p:cNvPr>
            <p:cNvSpPr/>
            <p:nvPr/>
          </p:nvSpPr>
          <p:spPr>
            <a:xfrm>
              <a:off x="3978719" y="2090010"/>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178">
              <a:extLst>
                <a:ext uri="{FF2B5EF4-FFF2-40B4-BE49-F238E27FC236}">
                  <a16:creationId xmlns:a16="http://schemas.microsoft.com/office/drawing/2014/main" id="{17D6C0F6-B6B9-7B3B-7E2C-C50143E6D52F}"/>
                </a:ext>
              </a:extLst>
            </p:cNvPr>
            <p:cNvSpPr/>
            <p:nvPr/>
          </p:nvSpPr>
          <p:spPr>
            <a:xfrm>
              <a:off x="4073969" y="216621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Freeform: Shape 179">
              <a:extLst>
                <a:ext uri="{FF2B5EF4-FFF2-40B4-BE49-F238E27FC236}">
                  <a16:creationId xmlns:a16="http://schemas.microsoft.com/office/drawing/2014/main" id="{38D06FA0-5429-ACFE-67D7-B7C6018E06CE}"/>
                </a:ext>
              </a:extLst>
            </p:cNvPr>
            <p:cNvSpPr/>
            <p:nvPr/>
          </p:nvSpPr>
          <p:spPr>
            <a:xfrm>
              <a:off x="4131119" y="222336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Freeform: Shape 180">
              <a:extLst>
                <a:ext uri="{FF2B5EF4-FFF2-40B4-BE49-F238E27FC236}">
                  <a16:creationId xmlns:a16="http://schemas.microsoft.com/office/drawing/2014/main" id="{C57ABD37-09D6-08E0-252C-BEED2E723036}"/>
                </a:ext>
              </a:extLst>
            </p:cNvPr>
            <p:cNvSpPr/>
            <p:nvPr/>
          </p:nvSpPr>
          <p:spPr>
            <a:xfrm>
              <a:off x="4286669" y="2505962"/>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Freeform: Shape 181">
              <a:extLst>
                <a:ext uri="{FF2B5EF4-FFF2-40B4-BE49-F238E27FC236}">
                  <a16:creationId xmlns:a16="http://schemas.microsoft.com/office/drawing/2014/main" id="{ABC1E2D1-7DAE-EECC-18A3-47BCEE40B755}"/>
                </a:ext>
              </a:extLst>
            </p:cNvPr>
            <p:cNvSpPr/>
            <p:nvPr/>
          </p:nvSpPr>
          <p:spPr>
            <a:xfrm>
              <a:off x="4381919" y="260121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Freeform: Shape 182">
              <a:extLst>
                <a:ext uri="{FF2B5EF4-FFF2-40B4-BE49-F238E27FC236}">
                  <a16:creationId xmlns:a16="http://schemas.microsoft.com/office/drawing/2014/main" id="{4AB0FDCC-A2C1-B449-49E7-3722C1C25958}"/>
                </a:ext>
              </a:extLst>
            </p:cNvPr>
            <p:cNvSpPr/>
            <p:nvPr/>
          </p:nvSpPr>
          <p:spPr>
            <a:xfrm>
              <a:off x="4607366" y="28139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Freeform: Shape 183">
              <a:extLst>
                <a:ext uri="{FF2B5EF4-FFF2-40B4-BE49-F238E27FC236}">
                  <a16:creationId xmlns:a16="http://schemas.microsoft.com/office/drawing/2014/main" id="{BEBFC380-346B-0B6A-83A0-E81DB334FA72}"/>
                </a:ext>
              </a:extLst>
            </p:cNvPr>
            <p:cNvSpPr/>
            <p:nvPr/>
          </p:nvSpPr>
          <p:spPr>
            <a:xfrm>
              <a:off x="4740716" y="302346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Freeform: Shape 184">
              <a:extLst>
                <a:ext uri="{FF2B5EF4-FFF2-40B4-BE49-F238E27FC236}">
                  <a16:creationId xmlns:a16="http://schemas.microsoft.com/office/drawing/2014/main" id="{E748A187-096D-D08E-86F4-DE478321B605}"/>
                </a:ext>
              </a:extLst>
            </p:cNvPr>
            <p:cNvSpPr/>
            <p:nvPr/>
          </p:nvSpPr>
          <p:spPr>
            <a:xfrm>
              <a:off x="5388425" y="359497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Freeform: Shape 185">
              <a:extLst>
                <a:ext uri="{FF2B5EF4-FFF2-40B4-BE49-F238E27FC236}">
                  <a16:creationId xmlns:a16="http://schemas.microsoft.com/office/drawing/2014/main" id="{04CB1423-55F2-5E1E-0E48-A1EC317CE758}"/>
                </a:ext>
              </a:extLst>
            </p:cNvPr>
            <p:cNvSpPr/>
            <p:nvPr/>
          </p:nvSpPr>
          <p:spPr>
            <a:xfrm>
              <a:off x="5750375" y="382357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Freeform: Shape 186">
              <a:extLst>
                <a:ext uri="{FF2B5EF4-FFF2-40B4-BE49-F238E27FC236}">
                  <a16:creationId xmlns:a16="http://schemas.microsoft.com/office/drawing/2014/main" id="{F160DF81-6220-BF92-E953-B2A654FCCBAC}"/>
                </a:ext>
              </a:extLst>
            </p:cNvPr>
            <p:cNvSpPr/>
            <p:nvPr/>
          </p:nvSpPr>
          <p:spPr>
            <a:xfrm>
              <a:off x="5807525" y="386167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Freeform: Shape 187">
              <a:extLst>
                <a:ext uri="{FF2B5EF4-FFF2-40B4-BE49-F238E27FC236}">
                  <a16:creationId xmlns:a16="http://schemas.microsoft.com/office/drawing/2014/main" id="{4E297654-6D25-7047-0489-CF52D9D78050}"/>
                </a:ext>
              </a:extLst>
            </p:cNvPr>
            <p:cNvSpPr/>
            <p:nvPr/>
          </p:nvSpPr>
          <p:spPr>
            <a:xfrm>
              <a:off x="6302825" y="428077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Freeform: Shape 188">
              <a:extLst>
                <a:ext uri="{FF2B5EF4-FFF2-40B4-BE49-F238E27FC236}">
                  <a16:creationId xmlns:a16="http://schemas.microsoft.com/office/drawing/2014/main" id="{6F236535-6DDB-8826-BBF7-69081EB8DAD8}"/>
                </a:ext>
              </a:extLst>
            </p:cNvPr>
            <p:cNvSpPr/>
            <p:nvPr/>
          </p:nvSpPr>
          <p:spPr>
            <a:xfrm>
              <a:off x="6455225" y="435697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Freeform: Shape 189">
              <a:extLst>
                <a:ext uri="{FF2B5EF4-FFF2-40B4-BE49-F238E27FC236}">
                  <a16:creationId xmlns:a16="http://schemas.microsoft.com/office/drawing/2014/main" id="{AFDD5981-6D2D-491F-E685-3B3B7A5C31DD}"/>
                </a:ext>
              </a:extLst>
            </p:cNvPr>
            <p:cNvSpPr/>
            <p:nvPr/>
          </p:nvSpPr>
          <p:spPr>
            <a:xfrm>
              <a:off x="7407735" y="471892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Freeform: Shape 190">
              <a:extLst>
                <a:ext uri="{FF2B5EF4-FFF2-40B4-BE49-F238E27FC236}">
                  <a16:creationId xmlns:a16="http://schemas.microsoft.com/office/drawing/2014/main" id="{34DCD368-E3DB-24DF-9781-CF7848D5B295}"/>
                </a:ext>
              </a:extLst>
            </p:cNvPr>
            <p:cNvSpPr/>
            <p:nvPr/>
          </p:nvSpPr>
          <p:spPr>
            <a:xfrm>
              <a:off x="7407735" y="471892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2876295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1296MO：PRODIGE 29-UCGI 26(NEOPAN)：局所進行性膵臓癌(LAPC)におけるFOLFIRINOXまたはゲムシタビンによる化学療法を比較する第III相無作為化試験 – Ducreux MP、et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7600"/>
              </a:spcBef>
              <a:buNone/>
            </a:pPr>
            <a:r>
              <a:rPr lang="ja-JP" b="1" dirty="0"/>
              <a:t>結論</a:t>
            </a:r>
          </a:p>
          <a:p>
            <a:r>
              <a:rPr lang="ja-JP" b="1" dirty="0"/>
              <a:t>局所進行性膵臓癌の患者において、FOLFIRINOXはゲムシタビンと比較して、OSではなくPFSの有意な改善を示し、全般的に良好な耐容性を示した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Ducreux MP, et al.Ann Oncol 2022;33(suppl):abstr 1296MO</a:t>
            </a:r>
          </a:p>
        </p:txBody>
      </p:sp>
      <p:graphicFrame>
        <p:nvGraphicFramePr>
          <p:cNvPr id="7" name="Table 6"/>
          <p:cNvGraphicFramePr>
            <a:graphicFrameLocks noGrp="1"/>
          </p:cNvGraphicFramePr>
          <p:nvPr>
            <p:extLst>
              <p:ext uri="{D42A27DB-BD31-4B8C-83A1-F6EECF244321}">
                <p14:modId xmlns:p14="http://schemas.microsoft.com/office/powerpoint/2010/main" val="711922076"/>
              </p:ext>
            </p:extLst>
          </p:nvPr>
        </p:nvGraphicFramePr>
        <p:xfrm>
          <a:off x="2921114" y="1675220"/>
          <a:ext cx="6349773" cy="3241408"/>
        </p:xfrm>
        <a:graphic>
          <a:graphicData uri="http://schemas.openxmlformats.org/drawingml/2006/table">
            <a:tbl>
              <a:tblPr firstRow="1" bandRow="1">
                <a:tableStyleId>{5202B0CA-FC54-4496-8BCA-5EF66A818D29}</a:tableStyleId>
              </a:tblPr>
              <a:tblGrid>
                <a:gridCol w="2095405">
                  <a:extLst>
                    <a:ext uri="{9D8B030D-6E8A-4147-A177-3AD203B41FA5}">
                      <a16:colId xmlns:a16="http://schemas.microsoft.com/office/drawing/2014/main" val="2713438561"/>
                    </a:ext>
                  </a:extLst>
                </a:gridCol>
                <a:gridCol w="1063592">
                  <a:extLst>
                    <a:ext uri="{9D8B030D-6E8A-4147-A177-3AD203B41FA5}">
                      <a16:colId xmlns:a16="http://schemas.microsoft.com/office/drawing/2014/main" val="1190940076"/>
                    </a:ext>
                  </a:extLst>
                </a:gridCol>
                <a:gridCol w="1063592">
                  <a:extLst>
                    <a:ext uri="{9D8B030D-6E8A-4147-A177-3AD203B41FA5}">
                      <a16:colId xmlns:a16="http://schemas.microsoft.com/office/drawing/2014/main" val="2707196263"/>
                    </a:ext>
                  </a:extLst>
                </a:gridCol>
                <a:gridCol w="1063592">
                  <a:extLst>
                    <a:ext uri="{9D8B030D-6E8A-4147-A177-3AD203B41FA5}">
                      <a16:colId xmlns:a16="http://schemas.microsoft.com/office/drawing/2014/main" val="3027986635"/>
                    </a:ext>
                  </a:extLst>
                </a:gridCol>
                <a:gridCol w="1063592">
                  <a:extLst>
                    <a:ext uri="{9D8B030D-6E8A-4147-A177-3AD203B41FA5}">
                      <a16:colId xmlns:a16="http://schemas.microsoft.com/office/drawing/2014/main" val="3716952352"/>
                    </a:ext>
                  </a:extLst>
                </a:gridCol>
              </a:tblGrid>
              <a:tr h="370840">
                <a:tc rowSpan="2">
                  <a:txBody>
                    <a:bodyPr/>
                    <a:lstStyle/>
                    <a:p>
                      <a:r>
                        <a:rPr lang="ja-JP" sz="1400">
                          <a:solidFill>
                            <a:schemeClr val="tx2"/>
                          </a:solidFill>
                        </a:rPr>
                        <a:t>AE、%</a:t>
                      </a:r>
                    </a:p>
                  </a:txBody>
                  <a:tcPr anchor="ctr"/>
                </a:tc>
                <a:tc gridSpan="2">
                  <a:txBody>
                    <a:bodyPr/>
                    <a:lstStyle/>
                    <a:p>
                      <a:pPr algn="ctr"/>
                      <a:r>
                        <a:rPr lang="ja-JP" sz="1400">
                          <a:solidFill>
                            <a:schemeClr val="tx2"/>
                          </a:solidFill>
                        </a:rPr>
                        <a:t>FOLFIRINOX</a:t>
                      </a:r>
                    </a:p>
                  </a:txBody>
                  <a:tcPr anchor="ctr"/>
                </a:tc>
                <a:tc hMerge="1">
                  <a:txBody>
                    <a:bodyPr/>
                    <a:lstStyle/>
                    <a:p>
                      <a:endParaRPr lang="en-GB"/>
                    </a:p>
                  </a:txBody>
                  <a:tcPr/>
                </a:tc>
                <a:tc gridSpan="2">
                  <a:txBody>
                    <a:bodyPr/>
                    <a:lstStyle/>
                    <a:p>
                      <a:pPr algn="ctr"/>
                      <a:r>
                        <a:rPr lang="ja-JP" sz="1400" dirty="0">
                          <a:solidFill>
                            <a:schemeClr val="tx2"/>
                          </a:solidFill>
                        </a:rPr>
                        <a:t>ゲムシタビン</a:t>
                      </a:r>
                    </a:p>
                  </a:txBody>
                  <a:tcPr anchor="ctr"/>
                </a:tc>
                <a:tc hMerge="1">
                  <a:txBody>
                    <a:bodyPr/>
                    <a:lstStyle/>
                    <a:p>
                      <a:endParaRPr lang="en-GB"/>
                    </a:p>
                  </a:txBody>
                  <a:tcPr/>
                </a:tc>
                <a:extLst>
                  <a:ext uri="{0D108BD9-81ED-4DB2-BD59-A6C34878D82A}">
                    <a16:rowId xmlns:a16="http://schemas.microsoft.com/office/drawing/2014/main" val="3667548636"/>
                  </a:ext>
                </a:extLst>
              </a:tr>
              <a:tr h="318952">
                <a:tc vMerge="1">
                  <a:txBody>
                    <a:bodyPr/>
                    <a:lstStyle/>
                    <a:p>
                      <a:endParaRPr lang="en-GB" sz="1400" dirty="0">
                        <a:solidFill>
                          <a:schemeClr val="tx1"/>
                        </a:solidFill>
                      </a:endParaRPr>
                    </a:p>
                  </a:txBody>
                  <a:tcPr anchor="ctr"/>
                </a:tc>
                <a:tc>
                  <a:txBody>
                    <a:bodyPr/>
                    <a:lstStyle/>
                    <a:p>
                      <a:pPr algn="ctr"/>
                      <a:r>
                        <a:rPr lang="ja-JP" sz="1400" b="1">
                          <a:solidFill>
                            <a:schemeClr val="tx2"/>
                          </a:solidFill>
                        </a:rPr>
                        <a:t>グレード3</a:t>
                      </a:r>
                    </a:p>
                  </a:txBody>
                  <a:tcPr anchor="ctr">
                    <a:solidFill>
                      <a:schemeClr val="bg2"/>
                    </a:solidFill>
                  </a:tcPr>
                </a:tc>
                <a:tc>
                  <a:txBody>
                    <a:bodyPr/>
                    <a:lstStyle/>
                    <a:p>
                      <a:pPr algn="ctr"/>
                      <a:r>
                        <a:rPr lang="ja-JP" sz="1400" b="1">
                          <a:solidFill>
                            <a:schemeClr val="tx2"/>
                          </a:solidFill>
                        </a:rPr>
                        <a:t>グレード4</a:t>
                      </a:r>
                    </a:p>
                  </a:txBody>
                  <a:tcPr anchor="ctr">
                    <a:solidFill>
                      <a:schemeClr val="bg2"/>
                    </a:solidFill>
                  </a:tcPr>
                </a:tc>
                <a:tc>
                  <a:txBody>
                    <a:bodyPr/>
                    <a:lstStyle/>
                    <a:p>
                      <a:pPr algn="ctr"/>
                      <a:r>
                        <a:rPr lang="ja-JP" sz="1400" b="1">
                          <a:solidFill>
                            <a:schemeClr val="tx2"/>
                          </a:solidFill>
                        </a:rPr>
                        <a:t>グレード3</a:t>
                      </a:r>
                    </a:p>
                  </a:txBody>
                  <a:tcPr anchor="ctr">
                    <a:solidFill>
                      <a:schemeClr val="bg2"/>
                    </a:solidFill>
                  </a:tcPr>
                </a:tc>
                <a:tc>
                  <a:txBody>
                    <a:bodyPr/>
                    <a:lstStyle/>
                    <a:p>
                      <a:pPr algn="ctr"/>
                      <a:r>
                        <a:rPr lang="ja-JP" sz="1400" b="1">
                          <a:solidFill>
                            <a:schemeClr val="tx2"/>
                          </a:solidFill>
                        </a:rPr>
                        <a:t>グレード4</a:t>
                      </a:r>
                    </a:p>
                  </a:txBody>
                  <a:tcPr anchor="ctr">
                    <a:solidFill>
                      <a:schemeClr val="bg2"/>
                    </a:solidFill>
                  </a:tcPr>
                </a:tc>
                <a:extLst>
                  <a:ext uri="{0D108BD9-81ED-4DB2-BD59-A6C34878D82A}">
                    <a16:rowId xmlns:a16="http://schemas.microsoft.com/office/drawing/2014/main" val="1147462458"/>
                  </a:ext>
                </a:extLst>
              </a:tr>
              <a:tr h="318952">
                <a:tc>
                  <a:txBody>
                    <a:bodyPr/>
                    <a:lstStyle/>
                    <a:p>
                      <a:r>
                        <a:rPr lang="ja-JP" sz="1400">
                          <a:solidFill>
                            <a:schemeClr val="tx1"/>
                          </a:solidFill>
                        </a:rPr>
                        <a:t>吐き気</a:t>
                      </a:r>
                    </a:p>
                  </a:txBody>
                  <a:tcPr anchor="ctr"/>
                </a:tc>
                <a:tc>
                  <a:txBody>
                    <a:bodyPr/>
                    <a:lstStyle/>
                    <a:p>
                      <a:pPr algn="ctr"/>
                      <a:r>
                        <a:rPr lang="ja-JP" sz="1400">
                          <a:solidFill>
                            <a:schemeClr val="tx1"/>
                          </a:solidFill>
                        </a:rPr>
                        <a:t>12</a:t>
                      </a:r>
                    </a:p>
                  </a:txBody>
                  <a:tcPr anchor="ctr"/>
                </a:tc>
                <a:tc>
                  <a:txBody>
                    <a:bodyPr/>
                    <a:lstStyle/>
                    <a:p>
                      <a:pPr algn="ctr"/>
                      <a:r>
                        <a:rPr lang="ja-JP" sz="1400">
                          <a:solidFill>
                            <a:schemeClr val="tx1"/>
                          </a:solidFill>
                        </a:rPr>
                        <a:t>-</a:t>
                      </a:r>
                    </a:p>
                  </a:txBody>
                  <a:tcPr anchor="ctr"/>
                </a:tc>
                <a:tc>
                  <a:txBody>
                    <a:bodyPr/>
                    <a:lstStyle/>
                    <a:p>
                      <a:pPr algn="ctr"/>
                      <a:r>
                        <a:rPr lang="ja-JP" sz="1400">
                          <a:solidFill>
                            <a:schemeClr val="tx1"/>
                          </a:solidFill>
                        </a:rPr>
                        <a:t>5</a:t>
                      </a:r>
                    </a:p>
                  </a:txBody>
                  <a:tcPr anchor="ctr"/>
                </a:tc>
                <a:tc>
                  <a:txBody>
                    <a:bodyPr/>
                    <a:lstStyle/>
                    <a:p>
                      <a:pPr algn="ctr"/>
                      <a:r>
                        <a:rPr lang="ja-JP" sz="1400">
                          <a:solidFill>
                            <a:schemeClr val="tx1"/>
                          </a:solidFill>
                        </a:rPr>
                        <a:t>-</a:t>
                      </a:r>
                    </a:p>
                  </a:txBody>
                  <a:tcPr anchor="ctr"/>
                </a:tc>
                <a:extLst>
                  <a:ext uri="{0D108BD9-81ED-4DB2-BD59-A6C34878D82A}">
                    <a16:rowId xmlns:a16="http://schemas.microsoft.com/office/drawing/2014/main" val="2912163037"/>
                  </a:ext>
                </a:extLst>
              </a:tr>
              <a:tr h="318952">
                <a:tc>
                  <a:txBody>
                    <a:bodyPr/>
                    <a:lstStyle/>
                    <a:p>
                      <a:r>
                        <a:rPr lang="ja-JP" sz="1400">
                          <a:solidFill>
                            <a:schemeClr val="tx1"/>
                          </a:solidFill>
                        </a:rPr>
                        <a:t>嘔吐</a:t>
                      </a:r>
                    </a:p>
                  </a:txBody>
                  <a:tcPr anchor="ctr"/>
                </a:tc>
                <a:tc>
                  <a:txBody>
                    <a:bodyPr/>
                    <a:lstStyle/>
                    <a:p>
                      <a:pPr algn="ctr"/>
                      <a:r>
                        <a:rPr lang="ja-JP" sz="1400">
                          <a:solidFill>
                            <a:schemeClr val="tx1"/>
                          </a:solidFill>
                        </a:rPr>
                        <a:t>10</a:t>
                      </a:r>
                    </a:p>
                  </a:txBody>
                  <a:tcPr anchor="ctr"/>
                </a:tc>
                <a:tc>
                  <a:txBody>
                    <a:bodyPr/>
                    <a:lstStyle/>
                    <a:p>
                      <a:pPr algn="ctr"/>
                      <a:r>
                        <a:rPr lang="ja-JP" sz="1400">
                          <a:solidFill>
                            <a:schemeClr val="tx1"/>
                          </a:solidFill>
                        </a:rPr>
                        <a:t>1</a:t>
                      </a:r>
                    </a:p>
                  </a:txBody>
                  <a:tcPr anchor="ctr"/>
                </a:tc>
                <a:tc>
                  <a:txBody>
                    <a:bodyPr/>
                    <a:lstStyle/>
                    <a:p>
                      <a:pPr algn="ctr"/>
                      <a:r>
                        <a:rPr lang="ja-JP" sz="1400">
                          <a:solidFill>
                            <a:schemeClr val="tx1"/>
                          </a:solidFill>
                        </a:rPr>
                        <a:t>5</a:t>
                      </a:r>
                    </a:p>
                  </a:txBody>
                  <a:tcPr anchor="ctr"/>
                </a:tc>
                <a:tc>
                  <a:txBody>
                    <a:bodyPr/>
                    <a:lstStyle/>
                    <a:p>
                      <a:pPr algn="ctr"/>
                      <a:r>
                        <a:rPr lang="ja-JP" sz="1400">
                          <a:solidFill>
                            <a:schemeClr val="tx1"/>
                          </a:solidFill>
                        </a:rPr>
                        <a:t>-</a:t>
                      </a:r>
                    </a:p>
                  </a:txBody>
                  <a:tcPr anchor="ctr"/>
                </a:tc>
                <a:extLst>
                  <a:ext uri="{0D108BD9-81ED-4DB2-BD59-A6C34878D82A}">
                    <a16:rowId xmlns:a16="http://schemas.microsoft.com/office/drawing/2014/main" val="3020345926"/>
                  </a:ext>
                </a:extLst>
              </a:tr>
              <a:tr h="318952">
                <a:tc>
                  <a:txBody>
                    <a:bodyPr/>
                    <a:lstStyle/>
                    <a:p>
                      <a:r>
                        <a:rPr lang="ja-JP" sz="1400" noProof="0">
                          <a:solidFill>
                            <a:schemeClr val="tx1"/>
                          </a:solidFill>
                        </a:rPr>
                        <a:t>貧血</a:t>
                      </a:r>
                    </a:p>
                  </a:txBody>
                  <a:tcPr anchor="ctr"/>
                </a:tc>
                <a:tc>
                  <a:txBody>
                    <a:bodyPr/>
                    <a:lstStyle/>
                    <a:p>
                      <a:pPr algn="ctr"/>
                      <a:r>
                        <a:rPr lang="ja-JP" sz="1400">
                          <a:solidFill>
                            <a:schemeClr val="tx1"/>
                          </a:solidFill>
                        </a:rPr>
                        <a:t>5</a:t>
                      </a:r>
                    </a:p>
                  </a:txBody>
                  <a:tcPr anchor="ctr"/>
                </a:tc>
                <a:tc>
                  <a:txBody>
                    <a:bodyPr/>
                    <a:lstStyle/>
                    <a:p>
                      <a:pPr algn="ctr"/>
                      <a:r>
                        <a:rPr lang="ja-JP" sz="1400">
                          <a:solidFill>
                            <a:schemeClr val="tx1"/>
                          </a:solidFill>
                        </a:rPr>
                        <a:t>-</a:t>
                      </a:r>
                    </a:p>
                  </a:txBody>
                  <a:tcPr anchor="ctr"/>
                </a:tc>
                <a:tc>
                  <a:txBody>
                    <a:bodyPr/>
                    <a:lstStyle/>
                    <a:p>
                      <a:pPr algn="ctr"/>
                      <a:r>
                        <a:rPr lang="ja-JP" sz="1400">
                          <a:solidFill>
                            <a:schemeClr val="tx1"/>
                          </a:solidFill>
                        </a:rPr>
                        <a:t>5</a:t>
                      </a:r>
                    </a:p>
                  </a:txBody>
                  <a:tcPr anchor="ctr"/>
                </a:tc>
                <a:tc>
                  <a:txBody>
                    <a:bodyPr/>
                    <a:lstStyle/>
                    <a:p>
                      <a:pPr algn="ctr"/>
                      <a:r>
                        <a:rPr lang="ja-JP" sz="1400">
                          <a:solidFill>
                            <a:schemeClr val="tx1"/>
                          </a:solidFill>
                        </a:rPr>
                        <a:t>-</a:t>
                      </a:r>
                    </a:p>
                  </a:txBody>
                  <a:tcPr anchor="ctr"/>
                </a:tc>
                <a:extLst>
                  <a:ext uri="{0D108BD9-81ED-4DB2-BD59-A6C34878D82A}">
                    <a16:rowId xmlns:a16="http://schemas.microsoft.com/office/drawing/2014/main" val="4027293554"/>
                  </a:ext>
                </a:extLst>
              </a:tr>
              <a:tr h="318952">
                <a:tc>
                  <a:txBody>
                    <a:bodyPr/>
                    <a:lstStyle/>
                    <a:p>
                      <a:r>
                        <a:rPr lang="ja-JP" sz="1400">
                          <a:solidFill>
                            <a:schemeClr val="tx1"/>
                          </a:solidFill>
                        </a:rPr>
                        <a:t>好中球減少症</a:t>
                      </a:r>
                    </a:p>
                  </a:txBody>
                  <a:tcPr anchor="ctr"/>
                </a:tc>
                <a:tc>
                  <a:txBody>
                    <a:bodyPr/>
                    <a:lstStyle/>
                    <a:p>
                      <a:pPr algn="ctr"/>
                      <a:r>
                        <a:rPr lang="ja-JP" sz="1400">
                          <a:solidFill>
                            <a:schemeClr val="tx1"/>
                          </a:solidFill>
                        </a:rPr>
                        <a:t>12</a:t>
                      </a:r>
                    </a:p>
                  </a:txBody>
                  <a:tcPr anchor="ctr"/>
                </a:tc>
                <a:tc>
                  <a:txBody>
                    <a:bodyPr/>
                    <a:lstStyle/>
                    <a:p>
                      <a:pPr algn="ctr"/>
                      <a:r>
                        <a:rPr lang="ja-JP" sz="1400">
                          <a:solidFill>
                            <a:schemeClr val="tx1"/>
                          </a:solidFill>
                        </a:rPr>
                        <a:t>1</a:t>
                      </a:r>
                    </a:p>
                  </a:txBody>
                  <a:tcPr anchor="ctr"/>
                </a:tc>
                <a:tc>
                  <a:txBody>
                    <a:bodyPr/>
                    <a:lstStyle/>
                    <a:p>
                      <a:pPr algn="ctr"/>
                      <a:r>
                        <a:rPr lang="ja-JP" sz="1400">
                          <a:solidFill>
                            <a:schemeClr val="tx1"/>
                          </a:solidFill>
                        </a:rPr>
                        <a:t>22</a:t>
                      </a:r>
                    </a:p>
                  </a:txBody>
                  <a:tcPr anchor="ctr"/>
                </a:tc>
                <a:tc>
                  <a:txBody>
                    <a:bodyPr/>
                    <a:lstStyle/>
                    <a:p>
                      <a:pPr algn="ctr"/>
                      <a:r>
                        <a:rPr lang="ja-JP" sz="1400">
                          <a:solidFill>
                            <a:schemeClr val="tx1"/>
                          </a:solidFill>
                        </a:rPr>
                        <a:t>11</a:t>
                      </a:r>
                    </a:p>
                  </a:txBody>
                  <a:tcPr anchor="ctr"/>
                </a:tc>
                <a:extLst>
                  <a:ext uri="{0D108BD9-81ED-4DB2-BD59-A6C34878D82A}">
                    <a16:rowId xmlns:a16="http://schemas.microsoft.com/office/drawing/2014/main" val="47328329"/>
                  </a:ext>
                </a:extLst>
              </a:tr>
              <a:tr h="318952">
                <a:tc>
                  <a:txBody>
                    <a:bodyPr/>
                    <a:lstStyle/>
                    <a:p>
                      <a:r>
                        <a:rPr lang="ja-JP" sz="1400">
                          <a:solidFill>
                            <a:schemeClr val="tx1"/>
                          </a:solidFill>
                        </a:rPr>
                        <a:t>発熱性</a:t>
                      </a:r>
                      <a:r>
                        <a:rPr lang="ja-JP" sz="1400" baseline="0">
                          <a:solidFill>
                            <a:schemeClr val="tx1"/>
                          </a:solidFill>
                        </a:rPr>
                        <a:t>好中球減少症</a:t>
                      </a:r>
                    </a:p>
                  </a:txBody>
                  <a:tcPr anchor="ctr"/>
                </a:tc>
                <a:tc>
                  <a:txBody>
                    <a:bodyPr/>
                    <a:lstStyle/>
                    <a:p>
                      <a:pPr algn="ctr"/>
                      <a:r>
                        <a:rPr lang="ja-JP" sz="1400">
                          <a:solidFill>
                            <a:schemeClr val="tx1"/>
                          </a:solidFill>
                        </a:rPr>
                        <a:t>2</a:t>
                      </a:r>
                    </a:p>
                  </a:txBody>
                  <a:tcPr anchor="ctr"/>
                </a:tc>
                <a:tc>
                  <a:txBody>
                    <a:bodyPr/>
                    <a:lstStyle/>
                    <a:p>
                      <a:pPr algn="ctr"/>
                      <a:r>
                        <a:rPr lang="ja-JP" sz="1400">
                          <a:solidFill>
                            <a:schemeClr val="tx1"/>
                          </a:solidFill>
                        </a:rPr>
                        <a:t>-</a:t>
                      </a:r>
                    </a:p>
                  </a:txBody>
                  <a:tcPr anchor="ctr"/>
                </a:tc>
                <a:tc>
                  <a:txBody>
                    <a:bodyPr/>
                    <a:lstStyle/>
                    <a:p>
                      <a:pPr algn="ctr"/>
                      <a:r>
                        <a:rPr lang="ja-JP" sz="1400">
                          <a:solidFill>
                            <a:schemeClr val="tx1"/>
                          </a:solidFill>
                        </a:rPr>
                        <a:t>1</a:t>
                      </a:r>
                    </a:p>
                  </a:txBody>
                  <a:tcPr anchor="ctr"/>
                </a:tc>
                <a:tc>
                  <a:txBody>
                    <a:bodyPr/>
                    <a:lstStyle/>
                    <a:p>
                      <a:pPr algn="ctr"/>
                      <a:r>
                        <a:rPr lang="ja-JP" sz="1400">
                          <a:solidFill>
                            <a:schemeClr val="tx1"/>
                          </a:solidFill>
                        </a:rPr>
                        <a:t>-</a:t>
                      </a:r>
                    </a:p>
                  </a:txBody>
                  <a:tcPr anchor="ctr"/>
                </a:tc>
                <a:extLst>
                  <a:ext uri="{0D108BD9-81ED-4DB2-BD59-A6C34878D82A}">
                    <a16:rowId xmlns:a16="http://schemas.microsoft.com/office/drawing/2014/main" val="3277489786"/>
                  </a:ext>
                </a:extLst>
              </a:tr>
              <a:tr h="318952">
                <a:tc>
                  <a:txBody>
                    <a:bodyPr/>
                    <a:lstStyle/>
                    <a:p>
                      <a:r>
                        <a:rPr lang="ja-JP" sz="1400">
                          <a:solidFill>
                            <a:schemeClr val="tx1"/>
                          </a:solidFill>
                        </a:rPr>
                        <a:t>血小板減少症</a:t>
                      </a:r>
                    </a:p>
                  </a:txBody>
                  <a:tcPr anchor="ctr"/>
                </a:tc>
                <a:tc>
                  <a:txBody>
                    <a:bodyPr/>
                    <a:lstStyle/>
                    <a:p>
                      <a:pPr algn="ctr"/>
                      <a:r>
                        <a:rPr lang="ja-JP" sz="1400">
                          <a:solidFill>
                            <a:schemeClr val="tx1"/>
                          </a:solidFill>
                        </a:rPr>
                        <a:t>5</a:t>
                      </a:r>
                    </a:p>
                  </a:txBody>
                  <a:tcPr anchor="ctr"/>
                </a:tc>
                <a:tc>
                  <a:txBody>
                    <a:bodyPr/>
                    <a:lstStyle/>
                    <a:p>
                      <a:pPr algn="ctr"/>
                      <a:r>
                        <a:rPr lang="ja-JP" sz="1400">
                          <a:solidFill>
                            <a:schemeClr val="tx1"/>
                          </a:solidFill>
                        </a:rPr>
                        <a:t>1</a:t>
                      </a:r>
                    </a:p>
                  </a:txBody>
                  <a:tcPr anchor="ctr"/>
                </a:tc>
                <a:tc>
                  <a:txBody>
                    <a:bodyPr/>
                    <a:lstStyle/>
                    <a:p>
                      <a:pPr algn="ctr"/>
                      <a:r>
                        <a:rPr lang="ja-JP" sz="1400">
                          <a:solidFill>
                            <a:schemeClr val="tx1"/>
                          </a:solidFill>
                        </a:rPr>
                        <a:t>5</a:t>
                      </a:r>
                    </a:p>
                  </a:txBody>
                  <a:tcPr anchor="ctr"/>
                </a:tc>
                <a:tc>
                  <a:txBody>
                    <a:bodyPr/>
                    <a:lstStyle/>
                    <a:p>
                      <a:pPr algn="ctr"/>
                      <a:r>
                        <a:rPr lang="ja-JP" sz="1400">
                          <a:solidFill>
                            <a:schemeClr val="tx1"/>
                          </a:solidFill>
                        </a:rPr>
                        <a:t>-</a:t>
                      </a:r>
                    </a:p>
                  </a:txBody>
                  <a:tcPr anchor="ctr"/>
                </a:tc>
                <a:extLst>
                  <a:ext uri="{0D108BD9-81ED-4DB2-BD59-A6C34878D82A}">
                    <a16:rowId xmlns:a16="http://schemas.microsoft.com/office/drawing/2014/main" val="1325152825"/>
                  </a:ext>
                </a:extLst>
              </a:tr>
              <a:tr h="318952">
                <a:tc>
                  <a:txBody>
                    <a:bodyPr/>
                    <a:lstStyle/>
                    <a:p>
                      <a:r>
                        <a:rPr lang="ja-JP" sz="1400">
                          <a:solidFill>
                            <a:schemeClr val="tx1"/>
                          </a:solidFill>
                        </a:rPr>
                        <a:t>疲労</a:t>
                      </a:r>
                    </a:p>
                  </a:txBody>
                  <a:tcPr anchor="ctr"/>
                </a:tc>
                <a:tc>
                  <a:txBody>
                    <a:bodyPr/>
                    <a:lstStyle/>
                    <a:p>
                      <a:pPr algn="ctr"/>
                      <a:r>
                        <a:rPr lang="ja-JP" sz="1400">
                          <a:solidFill>
                            <a:schemeClr val="tx1"/>
                          </a:solidFill>
                        </a:rPr>
                        <a:t>18</a:t>
                      </a:r>
                    </a:p>
                  </a:txBody>
                  <a:tcPr anchor="ctr"/>
                </a:tc>
                <a:tc>
                  <a:txBody>
                    <a:bodyPr/>
                    <a:lstStyle/>
                    <a:p>
                      <a:pPr algn="ctr"/>
                      <a:r>
                        <a:rPr lang="ja-JP" sz="1400">
                          <a:solidFill>
                            <a:schemeClr val="tx1"/>
                          </a:solidFill>
                        </a:rPr>
                        <a:t>-</a:t>
                      </a:r>
                    </a:p>
                  </a:txBody>
                  <a:tcPr anchor="ctr"/>
                </a:tc>
                <a:tc>
                  <a:txBody>
                    <a:bodyPr/>
                    <a:lstStyle/>
                    <a:p>
                      <a:pPr algn="ctr"/>
                      <a:r>
                        <a:rPr lang="ja-JP" sz="1400">
                          <a:solidFill>
                            <a:schemeClr val="tx1"/>
                          </a:solidFill>
                        </a:rPr>
                        <a:t>5</a:t>
                      </a:r>
                    </a:p>
                  </a:txBody>
                  <a:tcPr anchor="ctr"/>
                </a:tc>
                <a:tc>
                  <a:txBody>
                    <a:bodyPr/>
                    <a:lstStyle/>
                    <a:p>
                      <a:pPr algn="ctr"/>
                      <a:r>
                        <a:rPr lang="ja-JP" sz="1400">
                          <a:solidFill>
                            <a:schemeClr val="tx1"/>
                          </a:solidFill>
                        </a:rPr>
                        <a:t>-</a:t>
                      </a:r>
                    </a:p>
                  </a:txBody>
                  <a:tcPr anchor="ctr"/>
                </a:tc>
                <a:extLst>
                  <a:ext uri="{0D108BD9-81ED-4DB2-BD59-A6C34878D82A}">
                    <a16:rowId xmlns:a16="http://schemas.microsoft.com/office/drawing/2014/main" val="1774622412"/>
                  </a:ext>
                </a:extLst>
              </a:tr>
              <a:tr h="318952">
                <a:tc>
                  <a:txBody>
                    <a:bodyPr/>
                    <a:lstStyle/>
                    <a:p>
                      <a:r>
                        <a:rPr lang="ja-JP" sz="1400">
                          <a:solidFill>
                            <a:schemeClr val="tx1"/>
                          </a:solidFill>
                        </a:rPr>
                        <a:t>発熱</a:t>
                      </a:r>
                    </a:p>
                  </a:txBody>
                  <a:tcPr anchor="ctr"/>
                </a:tc>
                <a:tc>
                  <a:txBody>
                    <a:bodyPr/>
                    <a:lstStyle/>
                    <a:p>
                      <a:pPr algn="ctr"/>
                      <a:r>
                        <a:rPr lang="ja-JP" sz="1400">
                          <a:solidFill>
                            <a:schemeClr val="tx1"/>
                          </a:solidFill>
                        </a:rPr>
                        <a:t>2</a:t>
                      </a:r>
                    </a:p>
                  </a:txBody>
                  <a:tcPr anchor="ctr"/>
                </a:tc>
                <a:tc>
                  <a:txBody>
                    <a:bodyPr/>
                    <a:lstStyle/>
                    <a:p>
                      <a:pPr algn="ctr"/>
                      <a:r>
                        <a:rPr lang="ja-JP" sz="1400">
                          <a:solidFill>
                            <a:schemeClr val="tx1"/>
                          </a:solidFill>
                        </a:rPr>
                        <a:t>-</a:t>
                      </a:r>
                    </a:p>
                  </a:txBody>
                  <a:tcPr anchor="ctr"/>
                </a:tc>
                <a:tc>
                  <a:txBody>
                    <a:bodyPr/>
                    <a:lstStyle/>
                    <a:p>
                      <a:pPr algn="ctr"/>
                      <a:r>
                        <a:rPr lang="ja-JP" sz="1400">
                          <a:solidFill>
                            <a:schemeClr val="tx1"/>
                          </a:solidFill>
                        </a:rPr>
                        <a:t>1</a:t>
                      </a:r>
                    </a:p>
                  </a:txBody>
                  <a:tcPr anchor="ctr"/>
                </a:tc>
                <a:tc>
                  <a:txBody>
                    <a:bodyPr/>
                    <a:lstStyle/>
                    <a:p>
                      <a:pPr algn="ctr"/>
                      <a:r>
                        <a:rPr lang="ja-JP" sz="1400" dirty="0">
                          <a:solidFill>
                            <a:schemeClr val="tx1"/>
                          </a:solidFill>
                        </a:rPr>
                        <a:t>-</a:t>
                      </a:r>
                    </a:p>
                  </a:txBody>
                  <a:tcPr anchor="ctr"/>
                </a:tc>
                <a:extLst>
                  <a:ext uri="{0D108BD9-81ED-4DB2-BD59-A6C34878D82A}">
                    <a16:rowId xmlns:a16="http://schemas.microsoft.com/office/drawing/2014/main" val="3325000960"/>
                  </a:ext>
                </a:extLst>
              </a:tr>
            </a:tbl>
          </a:graphicData>
        </a:graphic>
      </p:graphicFrame>
    </p:spTree>
    <p:extLst>
      <p:ext uri="{BB962C8B-B14F-4D97-AF65-F5344CB8AC3E}">
        <p14:creationId xmlns:p14="http://schemas.microsoft.com/office/powerpoint/2010/main" val="378630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5" y="179614"/>
            <a:ext cx="11092140" cy="807720"/>
          </a:xfrm>
        </p:spPr>
        <p:txBody>
          <a:bodyPr/>
          <a:lstStyle/>
          <a:p>
            <a:pPr>
              <a:lnSpc>
                <a:spcPct val="90000"/>
              </a:lnSpc>
            </a:pPr>
            <a:r>
              <a:rPr lang="ja-JP" dirty="0"/>
              <a:t>LBA60：転移性膵管腺癌におけるFOLFIRINOX治療失敗または不耐性後のゲムシタビン＋パクリタキセルとゲムシタビン単剤投与の比較評価無作為化第III相PRODIGE 65 – UCGI 36 – GEMPAX UNICANCER試験の結果 – De la Fouchardiere C、et al</a:t>
            </a:r>
          </a:p>
        </p:txBody>
      </p:sp>
      <p:sp>
        <p:nvSpPr>
          <p:cNvPr id="22" name="Content Placeholder 2"/>
          <p:cNvSpPr>
            <a:spLocks noGrp="1"/>
          </p:cNvSpPr>
          <p:nvPr>
            <p:ph idx="1"/>
          </p:nvPr>
        </p:nvSpPr>
        <p:spPr>
          <a:xfrm>
            <a:off x="486833" y="1254035"/>
            <a:ext cx="11374091" cy="4746172"/>
          </a:xfrm>
        </p:spPr>
        <p:txBody>
          <a:bodyPr/>
          <a:lstStyle/>
          <a:p>
            <a:pPr marL="0" indent="0">
              <a:buNone/>
            </a:pPr>
            <a:r>
              <a:rPr lang="ja-JP" b="1"/>
              <a:t>試験の目的</a:t>
            </a:r>
          </a:p>
          <a:p>
            <a:r>
              <a:rPr lang="ja-JP"/>
              <a:t>フランスの施設における第III相GEMPAX UNICANCER試験で、FOLFIRINOX投与中に進行した、または不耐性の転移性膵管腺癌患者を対象に、ゲムシタビン＋パクリタキセルとゲムシタビン単剤投与の有効性と安全性を比較評価すること </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De la Fouchardiere C, et al.Ann Oncol 2022;33(suppl):abstr LBA60</a:t>
            </a:r>
          </a:p>
        </p:txBody>
      </p:sp>
      <p:sp>
        <p:nvSpPr>
          <p:cNvPr id="20" name="Rectangle 9"/>
          <p:cNvSpPr txBox="1">
            <a:spLocks noChangeArrowheads="1"/>
          </p:cNvSpPr>
          <p:nvPr/>
        </p:nvSpPr>
        <p:spPr bwMode="auto">
          <a:xfrm>
            <a:off x="1838052" y="54869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24" name="Oval 14"/>
          <p:cNvSpPr>
            <a:spLocks noChangeArrowheads="1"/>
          </p:cNvSpPr>
          <p:nvPr/>
        </p:nvSpPr>
        <p:spPr bwMode="auto">
          <a:xfrm>
            <a:off x="4750133" y="357422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2</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5" name="AutoShape 15"/>
          <p:cNvCxnSpPr>
            <a:cxnSpLocks noChangeShapeType="1"/>
            <a:stCxn id="24" idx="0"/>
            <a:endCxn id="27" idx="1"/>
          </p:cNvCxnSpPr>
          <p:nvPr/>
        </p:nvCxnSpPr>
        <p:spPr bwMode="auto">
          <a:xfrm rot="5400000" flipH="1" flipV="1">
            <a:off x="4930837" y="2880302"/>
            <a:ext cx="805021" cy="582833"/>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459097" y="3866328"/>
            <a:ext cx="291036"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624764" y="2322445"/>
            <a:ext cx="381451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*ゲムシタビン 1000 mg/m</a:t>
            </a:r>
            <a:r>
              <a:rPr lang="ja-JP" sz="1600" baseline="30000" dirty="0">
                <a:solidFill>
                  <a:srgbClr val="FFFFFF"/>
                </a:solidFill>
                <a:ea typeface="SimSun" pitchFamily="2" charset="-122"/>
              </a:rPr>
              <a:t>2</a:t>
            </a:r>
            <a:r>
              <a:rPr lang="ja-JP" sz="1600" dirty="0">
                <a:solidFill>
                  <a:srgbClr val="FFFFFF"/>
                </a:solidFill>
                <a:ea typeface="SimSun" pitchFamily="2" charset="-122"/>
              </a:rPr>
              <a:t> + パクリタキセル 80 mg/m</a:t>
            </a:r>
            <a:r>
              <a:rPr lang="ja-JP" sz="1600" baseline="30000" dirty="0">
                <a:solidFill>
                  <a:srgbClr val="FFFFFF"/>
                </a:solidFill>
                <a:ea typeface="SimSun" pitchFamily="2" charset="-122"/>
              </a:rPr>
              <a:t>2</a:t>
            </a:r>
            <a:r>
              <a:rPr lang="ja-JP" sz="1600" dirty="0">
                <a:solidFill>
                  <a:srgbClr val="FFFFFF"/>
                </a:solidFill>
                <a:ea typeface="SimSun" pitchFamily="2" charset="-122"/>
              </a:rPr>
              <a:t> D1、8、15 q4w
(n=140)</a:t>
            </a:r>
          </a:p>
        </p:txBody>
      </p:sp>
      <p:sp>
        <p:nvSpPr>
          <p:cNvPr id="28" name="AutoShape 9"/>
          <p:cNvSpPr>
            <a:spLocks noChangeArrowheads="1"/>
          </p:cNvSpPr>
          <p:nvPr/>
        </p:nvSpPr>
        <p:spPr bwMode="auto">
          <a:xfrm>
            <a:off x="964840" y="2651893"/>
            <a:ext cx="3494257"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転移性膵管腺癌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FOLFIRINOXの投与中に進行または不耐性</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タキサンまたはゲムシタビンの投与なし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0～2</a:t>
            </a:r>
          </a:p>
          <a:p>
            <a:pPr defTabSz="892175" eaLnBrk="0" hangingPunct="0">
              <a:spcAft>
                <a:spcPct val="30000"/>
              </a:spcAft>
              <a:defRPr/>
            </a:pPr>
            <a:r>
              <a:rPr lang="ja-JP" sz="1600">
                <a:solidFill>
                  <a:srgbClr val="FFFFFF"/>
                </a:solidFill>
                <a:ea typeface="SimSun" pitchFamily="2" charset="-122"/>
              </a:rPr>
              <a:t>(n=211)</a:t>
            </a:r>
          </a:p>
        </p:txBody>
      </p:sp>
      <p:cxnSp>
        <p:nvCxnSpPr>
          <p:cNvPr id="29" name="AutoShape 16"/>
          <p:cNvCxnSpPr>
            <a:cxnSpLocks noChangeShapeType="1"/>
            <a:stCxn id="24" idx="4"/>
            <a:endCxn id="31" idx="1"/>
          </p:cNvCxnSpPr>
          <p:nvPr/>
        </p:nvCxnSpPr>
        <p:spPr bwMode="auto">
          <a:xfrm rot="16200000" flipH="1">
            <a:off x="4902004" y="4298354"/>
            <a:ext cx="862687" cy="582833"/>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869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PFS、ORR、DCR、安全性</a:t>
            </a:r>
          </a:p>
        </p:txBody>
      </p:sp>
      <p:sp>
        <p:nvSpPr>
          <p:cNvPr id="31" name="AutoShape 8"/>
          <p:cNvSpPr>
            <a:spLocks noChangeArrowheads="1"/>
          </p:cNvSpPr>
          <p:nvPr/>
        </p:nvSpPr>
        <p:spPr bwMode="auto">
          <a:xfrm>
            <a:off x="5624764" y="4574353"/>
            <a:ext cx="381451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chemeClr val="tx1"/>
                </a:solidFill>
                <a:ea typeface="SimSun" pitchFamily="2" charset="-122"/>
              </a:rPr>
              <a:t>ゲムシタビン 1000 mg/m</a:t>
            </a:r>
            <a:r>
              <a:rPr lang="ja-JP" baseline="30000">
                <a:solidFill>
                  <a:schemeClr val="tx1"/>
                </a:solidFill>
                <a:ea typeface="SimSun" pitchFamily="2" charset="-122"/>
              </a:rPr>
              <a:t>2</a:t>
            </a:r>
            <a:br>
              <a:rPr lang="ja-JP">
                <a:solidFill>
                  <a:schemeClr val="tx1"/>
                </a:solidFill>
                <a:ea typeface="SimSun" pitchFamily="2" charset="-122"/>
              </a:rPr>
            </a:br>
            <a:r>
              <a:rPr lang="ja-JP">
                <a:solidFill>
                  <a:schemeClr val="tx1"/>
                </a:solidFill>
                <a:ea typeface="SimSun" pitchFamily="2" charset="-122"/>
              </a:rPr>
              <a:t>(n=71)</a:t>
            </a:r>
          </a:p>
        </p:txBody>
      </p:sp>
      <p:sp>
        <p:nvSpPr>
          <p:cNvPr id="32" name="Content Placeholder 26"/>
          <p:cNvSpPr txBox="1">
            <a:spLocks/>
          </p:cNvSpPr>
          <p:nvPr/>
        </p:nvSpPr>
        <p:spPr bwMode="auto">
          <a:xfrm>
            <a:off x="5676736" y="3217318"/>
            <a:ext cx="3920290"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ECOG PS (0～1 対 2)</a:t>
            </a:r>
          </a:p>
          <a:p>
            <a:pPr marL="203200" lvl="0" indent="-203200">
              <a:spcAft>
                <a:spcPts val="400"/>
              </a:spcAft>
              <a:buFont typeface="Arial" pitchFamily="34" charset="0"/>
              <a:buChar char="•"/>
              <a:defRPr/>
            </a:pPr>
            <a:r>
              <a:rPr lang="ja-JP" sz="1400">
                <a:solidFill>
                  <a:srgbClr val="4D4D4D"/>
                </a:solidFill>
              </a:rPr>
              <a:t>ベースライン時のCA19.9 (&lt;59 対 ≥59 ULN)</a:t>
            </a:r>
          </a:p>
          <a:p>
            <a:pPr marL="203200" lvl="0" indent="-203200">
              <a:spcAft>
                <a:spcPts val="400"/>
              </a:spcAft>
              <a:buFont typeface="Arial" pitchFamily="34" charset="0"/>
              <a:buChar char="•"/>
              <a:defRPr/>
            </a:pPr>
            <a:r>
              <a:rPr lang="ja-JP" sz="1400">
                <a:solidFill>
                  <a:srgbClr val="4D4D4D"/>
                </a:solidFill>
              </a:rPr>
              <a:t>1L PFS (&lt;6 対 ≥6 月数)</a:t>
            </a:r>
          </a:p>
          <a:p>
            <a:pPr marL="203200" lvl="0" indent="-203200">
              <a:spcAft>
                <a:spcPts val="400"/>
              </a:spcAft>
              <a:buFont typeface="Arial" pitchFamily="34" charset="0"/>
              <a:buChar char="•"/>
              <a:defRPr/>
            </a:pPr>
            <a:r>
              <a:rPr lang="ja-JP" sz="1400">
                <a:solidFill>
                  <a:srgbClr val="4D4D4D"/>
                </a:solidFill>
              </a:rPr>
              <a:t>ベースライン時のNLR (&lt;5 対 ≥5)</a:t>
            </a:r>
          </a:p>
        </p:txBody>
      </p:sp>
      <p:cxnSp>
        <p:nvCxnSpPr>
          <p:cNvPr id="33" name="AutoShape 21"/>
          <p:cNvCxnSpPr>
            <a:cxnSpLocks noChangeShapeType="1"/>
            <a:stCxn id="27" idx="3"/>
            <a:endCxn id="34" idx="1"/>
          </p:cNvCxnSpPr>
          <p:nvPr/>
        </p:nvCxnSpPr>
        <p:spPr bwMode="auto">
          <a:xfrm>
            <a:off x="9439278" y="2769207"/>
            <a:ext cx="556747" cy="1"/>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9996025" y="2396733"/>
            <a:ext cx="1308605"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cxnSp>
        <p:nvCxnSpPr>
          <p:cNvPr id="35" name="AutoShape 21"/>
          <p:cNvCxnSpPr>
            <a:cxnSpLocks noChangeShapeType="1"/>
            <a:stCxn id="31" idx="3"/>
            <a:endCxn id="36" idx="1"/>
          </p:cNvCxnSpPr>
          <p:nvPr/>
        </p:nvCxnSpPr>
        <p:spPr bwMode="auto">
          <a:xfrm>
            <a:off x="9439278" y="5021115"/>
            <a:ext cx="556747" cy="1"/>
          </a:xfrm>
          <a:prstGeom prst="straightConnector1">
            <a:avLst/>
          </a:prstGeom>
          <a:noFill/>
          <a:ln w="57150">
            <a:solidFill>
              <a:schemeClr val="bg2">
                <a:lumMod val="60000"/>
                <a:lumOff val="40000"/>
              </a:schemeClr>
            </a:solidFill>
            <a:round/>
            <a:headEnd/>
            <a:tailEnd type="triangle" w="med" len="med"/>
          </a:ln>
        </p:spPr>
      </p:cxnSp>
      <p:sp>
        <p:nvSpPr>
          <p:cNvPr id="36" name="AutoShape 8"/>
          <p:cNvSpPr>
            <a:spLocks noChangeArrowheads="1"/>
          </p:cNvSpPr>
          <p:nvPr/>
        </p:nvSpPr>
        <p:spPr bwMode="auto">
          <a:xfrm>
            <a:off x="9996025" y="4648641"/>
            <a:ext cx="1308605"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Tree>
    <p:extLst>
      <p:ext uri="{BB962C8B-B14F-4D97-AF65-F5344CB8AC3E}">
        <p14:creationId xmlns:p14="http://schemas.microsoft.com/office/powerpoint/2010/main" val="3139760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ja-JP" dirty="0"/>
              <a:t>LBA60：転移性膵管腺癌におけるFOLFIRINOX治療失敗または不耐性後のゲムシタビン＋パクリタキセルとゲムシタビン単剤投与の比較評価無作為化第III相PRODIGE 65 – UCGI 36 – GEMPAX UNICANCER試験の結果 – De la Fouchardiere C、et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De la Fouchardiere C, et al.Ann Oncol 2022;33(suppl):abstr LBA60</a:t>
            </a:r>
          </a:p>
        </p:txBody>
      </p:sp>
      <p:sp>
        <p:nvSpPr>
          <p:cNvPr id="6" name="TextBox 5">
            <a:extLst>
              <a:ext uri="{FF2B5EF4-FFF2-40B4-BE49-F238E27FC236}">
                <a16:creationId xmlns:a16="http://schemas.microsoft.com/office/drawing/2014/main" id="{101899B6-B360-5E83-3A68-D093AAB57D0C}"/>
              </a:ext>
            </a:extLst>
          </p:cNvPr>
          <p:cNvSpPr txBox="1"/>
          <p:nvPr/>
        </p:nvSpPr>
        <p:spPr>
          <a:xfrm>
            <a:off x="2527946" y="1537547"/>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7" name="TextBox 6">
            <a:extLst>
              <a:ext uri="{FF2B5EF4-FFF2-40B4-BE49-F238E27FC236}">
                <a16:creationId xmlns:a16="http://schemas.microsoft.com/office/drawing/2014/main" id="{C4BD57E0-C92D-1124-3ECC-4CC8A0E809FB}"/>
              </a:ext>
            </a:extLst>
          </p:cNvPr>
          <p:cNvSpPr txBox="1"/>
          <p:nvPr/>
        </p:nvSpPr>
        <p:spPr>
          <a:xfrm>
            <a:off x="8621384" y="1537547"/>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a:t>
            </a:r>
          </a:p>
        </p:txBody>
      </p:sp>
      <p:graphicFrame>
        <p:nvGraphicFramePr>
          <p:cNvPr id="8" name="Table 40">
            <a:extLst>
              <a:ext uri="{FF2B5EF4-FFF2-40B4-BE49-F238E27FC236}">
                <a16:creationId xmlns:a16="http://schemas.microsoft.com/office/drawing/2014/main" id="{B2113DD0-BD5A-7264-8B12-6C7345536F30}"/>
              </a:ext>
            </a:extLst>
          </p:cNvPr>
          <p:cNvGraphicFramePr>
            <a:graphicFrameLocks noGrp="1"/>
          </p:cNvGraphicFramePr>
          <p:nvPr>
            <p:extLst>
              <p:ext uri="{D42A27DB-BD31-4B8C-83A1-F6EECF244321}">
                <p14:modId xmlns:p14="http://schemas.microsoft.com/office/powerpoint/2010/main" val="1207741837"/>
              </p:ext>
            </p:extLst>
          </p:nvPr>
        </p:nvGraphicFramePr>
        <p:xfrm>
          <a:off x="462013" y="5079114"/>
          <a:ext cx="5594777" cy="1313280"/>
        </p:xfrm>
        <a:graphic>
          <a:graphicData uri="http://schemas.openxmlformats.org/drawingml/2006/table">
            <a:tbl>
              <a:tblPr firstRow="1" bandRow="1">
                <a:tableStyleId>{5202B0CA-FC54-4496-8BCA-5EF66A818D29}</a:tableStyleId>
              </a:tblPr>
              <a:tblGrid>
                <a:gridCol w="1228086">
                  <a:extLst>
                    <a:ext uri="{9D8B030D-6E8A-4147-A177-3AD203B41FA5}">
                      <a16:colId xmlns:a16="http://schemas.microsoft.com/office/drawing/2014/main" val="3592805178"/>
                    </a:ext>
                  </a:extLst>
                </a:gridCol>
                <a:gridCol w="962949">
                  <a:extLst>
                    <a:ext uri="{9D8B030D-6E8A-4147-A177-3AD203B41FA5}">
                      <a16:colId xmlns:a16="http://schemas.microsoft.com/office/drawing/2014/main" val="1040232079"/>
                    </a:ext>
                  </a:extLst>
                </a:gridCol>
                <a:gridCol w="1577662">
                  <a:extLst>
                    <a:ext uri="{9D8B030D-6E8A-4147-A177-3AD203B41FA5}">
                      <a16:colId xmlns:a16="http://schemas.microsoft.com/office/drawing/2014/main" val="4249817907"/>
                    </a:ext>
                  </a:extLst>
                </a:gridCol>
                <a:gridCol w="1826080">
                  <a:extLst>
                    <a:ext uri="{9D8B030D-6E8A-4147-A177-3AD203B41FA5}">
                      <a16:colId xmlns:a16="http://schemas.microsoft.com/office/drawing/2014/main" val="2027482100"/>
                    </a:ext>
                  </a:extLst>
                </a:gridCol>
              </a:tblGrid>
              <a:tr h="114473">
                <a:tc>
                  <a:txBody>
                    <a:bodyPr/>
                    <a:lstStyle/>
                    <a:p>
                      <a:pPr algn="l" rtl="0"/>
                      <a:endParaRPr lang="en-GB" sz="1200" dirty="0">
                        <a:solidFill>
                          <a:srgbClr val="4D4D4D"/>
                        </a:solidFill>
                      </a:endParaRPr>
                    </a:p>
                  </a:txBody>
                  <a:tcPr marL="36000" marR="36000" marT="36000" marB="36000" anchor="ctr"/>
                </a:tc>
                <a:tc>
                  <a:txBody>
                    <a:bodyPr/>
                    <a:lstStyle/>
                    <a:p>
                      <a:pPr algn="ctr"/>
                      <a:r>
                        <a:rPr lang="ja-JP" sz="1200">
                          <a:solidFill>
                            <a:schemeClr val="tx2"/>
                          </a:solidFill>
                        </a:rPr>
                        <a:t>イベント、n</a:t>
                      </a:r>
                    </a:p>
                  </a:txBody>
                  <a:tcPr marL="36000" marR="36000" marT="36000" marB="36000" anchor="ctr"/>
                </a:tc>
                <a:tc>
                  <a:txBody>
                    <a:bodyPr/>
                    <a:lstStyle/>
                    <a:p>
                      <a:pPr algn="ctr"/>
                      <a:r>
                        <a:rPr lang="ja-JP" sz="1200" dirty="0">
                          <a:solidFill>
                            <a:schemeClr val="tx2"/>
                          </a:solidFill>
                        </a:rPr>
                        <a:t>mPFS、</a:t>
                      </a:r>
                      <a:r>
                        <a:rPr lang="ja-JP" sz="1200" baseline="0" dirty="0">
                          <a:solidFill>
                            <a:schemeClr val="tx2"/>
                          </a:solidFill>
                        </a:rPr>
                        <a:t>月数</a:t>
                      </a:r>
                      <a:r>
                        <a:rPr lang="ja-JP" sz="1200" dirty="0">
                          <a:solidFill>
                            <a:schemeClr val="tx2"/>
                          </a:solidFill>
                        </a:rPr>
                        <a:t>(95%CI)</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PFS率、% (95%CI)</a:t>
                      </a:r>
                    </a:p>
                  </a:txBody>
                  <a:tcPr marL="36000" marR="36000" marT="36000" marB="36000" anchor="ctr"/>
                </a:tc>
                <a:extLst>
                  <a:ext uri="{0D108BD9-81ED-4DB2-BD59-A6C34878D82A}">
                    <a16:rowId xmlns:a16="http://schemas.microsoft.com/office/drawing/2014/main" val="319563576"/>
                  </a:ext>
                </a:extLst>
              </a:tr>
              <a:tr h="370840">
                <a:tc>
                  <a:txBody>
                    <a:bodyPr/>
                    <a:lstStyle/>
                    <a:p>
                      <a:pPr algn="l"/>
                      <a:r>
                        <a:rPr lang="ja-JP" sz="1200">
                          <a:solidFill>
                            <a:schemeClr val="tx1"/>
                          </a:solidFill>
                        </a:rPr>
                        <a:t>ゲムシタビン + パクリタキセル(n=140)</a:t>
                      </a:r>
                    </a:p>
                  </a:txBody>
                  <a:tcPr marL="36000" marR="36000" marT="36000" marB="36000" anchor="ctr"/>
                </a:tc>
                <a:tc>
                  <a:txBody>
                    <a:bodyPr/>
                    <a:lstStyle/>
                    <a:p>
                      <a:pPr algn="ctr"/>
                      <a:r>
                        <a:rPr lang="ja-JP" sz="1200">
                          <a:solidFill>
                            <a:schemeClr val="tx1"/>
                          </a:solidFill>
                        </a:rPr>
                        <a:t>137</a:t>
                      </a:r>
                    </a:p>
                  </a:txBody>
                  <a:tcPr marL="36000" marR="36000" marT="36000" marB="36000" anchor="ctr"/>
                </a:tc>
                <a:tc>
                  <a:txBody>
                    <a:bodyPr/>
                    <a:lstStyle/>
                    <a:p>
                      <a:pPr algn="ctr"/>
                      <a:r>
                        <a:rPr lang="ja-JP" sz="1200">
                          <a:solidFill>
                            <a:schemeClr val="tx1"/>
                          </a:solidFill>
                        </a:rPr>
                        <a:t>3.1 (2.2、4.3)</a:t>
                      </a:r>
                    </a:p>
                  </a:txBody>
                  <a:tcPr marL="36000" marR="36000" marT="36000" marB="36000" anchor="ctr"/>
                </a:tc>
                <a:tc>
                  <a:txBody>
                    <a:bodyPr/>
                    <a:lstStyle/>
                    <a:p>
                      <a:pPr algn="ctr"/>
                      <a:r>
                        <a:rPr lang="ja-JP" sz="1200">
                          <a:solidFill>
                            <a:schemeClr val="tx1"/>
                          </a:solidFill>
                        </a:rPr>
                        <a:t>4か月：43.9 (35.5、51.9)</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6か月：28.8 (21.5、36.4)</a:t>
                      </a:r>
                    </a:p>
                  </a:txBody>
                  <a:tcPr marL="36000" marR="36000" marT="36000" marB="36000" anchor="ctr"/>
                </a:tc>
                <a:extLst>
                  <a:ext uri="{0D108BD9-81ED-4DB2-BD59-A6C34878D82A}">
                    <a16:rowId xmlns:a16="http://schemas.microsoft.com/office/drawing/2014/main" val="995699879"/>
                  </a:ext>
                </a:extLst>
              </a:tr>
              <a:tr h="370840">
                <a:tc>
                  <a:txBody>
                    <a:bodyPr/>
                    <a:lstStyle/>
                    <a:p>
                      <a:pPr algn="l"/>
                      <a:r>
                        <a:rPr lang="ja-JP" sz="1200">
                          <a:solidFill>
                            <a:schemeClr val="tx1"/>
                          </a:solidFill>
                        </a:rPr>
                        <a:t>ゲムシタビン(n=71)</a:t>
                      </a:r>
                    </a:p>
                  </a:txBody>
                  <a:tcPr marL="36000" marR="36000" marT="36000" marB="36000" anchor="ctr"/>
                </a:tc>
                <a:tc>
                  <a:txBody>
                    <a:bodyPr/>
                    <a:lstStyle/>
                    <a:p>
                      <a:pPr algn="ctr"/>
                      <a:r>
                        <a:rPr lang="ja-JP" sz="1200">
                          <a:solidFill>
                            <a:schemeClr val="tx1"/>
                          </a:solidFill>
                        </a:rPr>
                        <a:t>71</a:t>
                      </a:r>
                    </a:p>
                  </a:txBody>
                  <a:tcPr marL="36000" marR="36000" marT="36000" marB="36000" anchor="ctr"/>
                </a:tc>
                <a:tc>
                  <a:txBody>
                    <a:bodyPr/>
                    <a:lstStyle/>
                    <a:p>
                      <a:pPr algn="ctr"/>
                      <a:r>
                        <a:rPr lang="ja-JP" sz="1200">
                          <a:solidFill>
                            <a:schemeClr val="tx1"/>
                          </a:solidFill>
                        </a:rPr>
                        <a:t>2.0 (1.9、2.3)</a:t>
                      </a:r>
                    </a:p>
                  </a:txBody>
                  <a:tcPr marL="36000" marR="36000" marT="36000" marB="36000" anchor="ctr"/>
                </a:tc>
                <a:tc>
                  <a:txBody>
                    <a:bodyPr/>
                    <a:lstStyle/>
                    <a:p>
                      <a:pPr algn="ctr"/>
                      <a:r>
                        <a:rPr lang="ja-JP" sz="1200" dirty="0">
                          <a:solidFill>
                            <a:schemeClr val="tx1"/>
                          </a:solidFill>
                        </a:rPr>
                        <a:t>4か月：22.5 (13.7、32.8)</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6か月：11.3 (5.3、19.8)</a:t>
                      </a:r>
                    </a:p>
                  </a:txBody>
                  <a:tcPr marL="36000" marR="36000" marT="36000" marB="36000" anchor="ctr"/>
                </a:tc>
                <a:extLst>
                  <a:ext uri="{0D108BD9-81ED-4DB2-BD59-A6C34878D82A}">
                    <a16:rowId xmlns:a16="http://schemas.microsoft.com/office/drawing/2014/main" val="2899913046"/>
                  </a:ext>
                </a:extLst>
              </a:tr>
            </a:tbl>
          </a:graphicData>
        </a:graphic>
      </p:graphicFrame>
      <p:grpSp>
        <p:nvGrpSpPr>
          <p:cNvPr id="9" name="Group 8">
            <a:extLst>
              <a:ext uri="{FF2B5EF4-FFF2-40B4-BE49-F238E27FC236}">
                <a16:creationId xmlns:a16="http://schemas.microsoft.com/office/drawing/2014/main" id="{6F888AE1-C5C2-93A5-DEBA-F7B17F0ADB2C}"/>
              </a:ext>
            </a:extLst>
          </p:cNvPr>
          <p:cNvGrpSpPr/>
          <p:nvPr/>
        </p:nvGrpSpPr>
        <p:grpSpPr>
          <a:xfrm>
            <a:off x="1227573" y="4613242"/>
            <a:ext cx="3721396" cy="257369"/>
            <a:chOff x="993292" y="5048487"/>
            <a:chExt cx="3721396" cy="257369"/>
          </a:xfrm>
        </p:grpSpPr>
        <p:sp>
          <p:nvSpPr>
            <p:cNvPr id="10" name="TextBox 9">
              <a:extLst>
                <a:ext uri="{FF2B5EF4-FFF2-40B4-BE49-F238E27FC236}">
                  <a16:creationId xmlns:a16="http://schemas.microsoft.com/office/drawing/2014/main" id="{CB993B0C-FE0C-96BF-7CDA-CCA60E76254A}"/>
                </a:ext>
              </a:extLst>
            </p:cNvPr>
            <p:cNvSpPr txBox="1"/>
            <p:nvPr/>
          </p:nvSpPr>
          <p:spPr>
            <a:xfrm>
              <a:off x="4557025" y="5048487"/>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0</a:t>
              </a:r>
            </a:p>
          </p:txBody>
        </p:sp>
        <p:sp>
          <p:nvSpPr>
            <p:cNvPr id="11" name="TextBox 10">
              <a:extLst>
                <a:ext uri="{FF2B5EF4-FFF2-40B4-BE49-F238E27FC236}">
                  <a16:creationId xmlns:a16="http://schemas.microsoft.com/office/drawing/2014/main" id="{2420C4F7-BA6B-C001-708A-A7B0A5ADA105}"/>
                </a:ext>
              </a:extLst>
            </p:cNvPr>
            <p:cNvSpPr txBox="1"/>
            <p:nvPr/>
          </p:nvSpPr>
          <p:spPr>
            <a:xfrm>
              <a:off x="4209148" y="5048487"/>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a:t>
              </a:r>
            </a:p>
          </p:txBody>
        </p:sp>
        <p:sp>
          <p:nvSpPr>
            <p:cNvPr id="12" name="TextBox 11">
              <a:extLst>
                <a:ext uri="{FF2B5EF4-FFF2-40B4-BE49-F238E27FC236}">
                  <a16:creationId xmlns:a16="http://schemas.microsoft.com/office/drawing/2014/main" id="{1D220833-0E18-EE14-0C2A-7500520459C2}"/>
                </a:ext>
              </a:extLst>
            </p:cNvPr>
            <p:cNvSpPr txBox="1"/>
            <p:nvPr/>
          </p:nvSpPr>
          <p:spPr>
            <a:xfrm>
              <a:off x="3861269" y="5048487"/>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a:t>
              </a:r>
            </a:p>
          </p:txBody>
        </p:sp>
        <p:sp>
          <p:nvSpPr>
            <p:cNvPr id="13" name="TextBox 12">
              <a:extLst>
                <a:ext uri="{FF2B5EF4-FFF2-40B4-BE49-F238E27FC236}">
                  <a16:creationId xmlns:a16="http://schemas.microsoft.com/office/drawing/2014/main" id="{3801ABB5-6B92-297E-A510-C36EA7EDB5DA}"/>
                </a:ext>
              </a:extLst>
            </p:cNvPr>
            <p:cNvSpPr txBox="1"/>
            <p:nvPr/>
          </p:nvSpPr>
          <p:spPr>
            <a:xfrm>
              <a:off x="3513393" y="5048487"/>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a:t>
              </a:r>
            </a:p>
          </p:txBody>
        </p:sp>
        <p:sp>
          <p:nvSpPr>
            <p:cNvPr id="14" name="TextBox 13">
              <a:extLst>
                <a:ext uri="{FF2B5EF4-FFF2-40B4-BE49-F238E27FC236}">
                  <a16:creationId xmlns:a16="http://schemas.microsoft.com/office/drawing/2014/main" id="{21C8F47D-406A-F3A9-FA9B-2FFDC03F0E61}"/>
                </a:ext>
              </a:extLst>
            </p:cNvPr>
            <p:cNvSpPr txBox="1"/>
            <p:nvPr/>
          </p:nvSpPr>
          <p:spPr>
            <a:xfrm>
              <a:off x="3165515" y="5048487"/>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6</a:t>
              </a:r>
            </a:p>
          </p:txBody>
        </p:sp>
        <p:sp>
          <p:nvSpPr>
            <p:cNvPr id="15" name="TextBox 14">
              <a:extLst>
                <a:ext uri="{FF2B5EF4-FFF2-40B4-BE49-F238E27FC236}">
                  <a16:creationId xmlns:a16="http://schemas.microsoft.com/office/drawing/2014/main" id="{40B9432D-8911-4852-9171-74A6E55973CA}"/>
                </a:ext>
              </a:extLst>
            </p:cNvPr>
            <p:cNvSpPr txBox="1"/>
            <p:nvPr/>
          </p:nvSpPr>
          <p:spPr>
            <a:xfrm>
              <a:off x="2775159" y="5048487"/>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14</a:t>
              </a:r>
            </a:p>
          </p:txBody>
        </p:sp>
        <p:sp>
          <p:nvSpPr>
            <p:cNvPr id="16" name="TextBox 15">
              <a:extLst>
                <a:ext uri="{FF2B5EF4-FFF2-40B4-BE49-F238E27FC236}">
                  <a16:creationId xmlns:a16="http://schemas.microsoft.com/office/drawing/2014/main" id="{E68B8EC6-27BC-A686-8388-D7604281E9D6}"/>
                </a:ext>
              </a:extLst>
            </p:cNvPr>
            <p:cNvSpPr txBox="1"/>
            <p:nvPr/>
          </p:nvSpPr>
          <p:spPr>
            <a:xfrm>
              <a:off x="2427280" y="5048487"/>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22</a:t>
              </a:r>
            </a:p>
          </p:txBody>
        </p:sp>
        <p:sp>
          <p:nvSpPr>
            <p:cNvPr id="17" name="TextBox 16">
              <a:extLst>
                <a:ext uri="{FF2B5EF4-FFF2-40B4-BE49-F238E27FC236}">
                  <a16:creationId xmlns:a16="http://schemas.microsoft.com/office/drawing/2014/main" id="{7AE23469-30D1-BAAD-9F67-8EF5237C3075}"/>
                </a:ext>
              </a:extLst>
            </p:cNvPr>
            <p:cNvSpPr txBox="1"/>
            <p:nvPr/>
          </p:nvSpPr>
          <p:spPr>
            <a:xfrm>
              <a:off x="2079406" y="5048487"/>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40</a:t>
              </a:r>
            </a:p>
          </p:txBody>
        </p:sp>
        <p:sp>
          <p:nvSpPr>
            <p:cNvPr id="18" name="TextBox 17">
              <a:extLst>
                <a:ext uri="{FF2B5EF4-FFF2-40B4-BE49-F238E27FC236}">
                  <a16:creationId xmlns:a16="http://schemas.microsoft.com/office/drawing/2014/main" id="{64675DEF-3B21-E808-AFC7-17A55DC240BC}"/>
                </a:ext>
              </a:extLst>
            </p:cNvPr>
            <p:cNvSpPr txBox="1"/>
            <p:nvPr/>
          </p:nvSpPr>
          <p:spPr>
            <a:xfrm>
              <a:off x="1731527" y="5048487"/>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61</a:t>
              </a:r>
            </a:p>
          </p:txBody>
        </p:sp>
        <p:sp>
          <p:nvSpPr>
            <p:cNvPr id="19" name="TextBox 18">
              <a:extLst>
                <a:ext uri="{FF2B5EF4-FFF2-40B4-BE49-F238E27FC236}">
                  <a16:creationId xmlns:a16="http://schemas.microsoft.com/office/drawing/2014/main" id="{4905D7A1-98FF-2EA2-47BA-59F6C213C01A}"/>
                </a:ext>
              </a:extLst>
            </p:cNvPr>
            <p:cNvSpPr txBox="1"/>
            <p:nvPr/>
          </p:nvSpPr>
          <p:spPr>
            <a:xfrm>
              <a:off x="1383650" y="5048487"/>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95</a:t>
              </a:r>
            </a:p>
          </p:txBody>
        </p:sp>
        <p:sp>
          <p:nvSpPr>
            <p:cNvPr id="20" name="TextBox 19">
              <a:extLst>
                <a:ext uri="{FF2B5EF4-FFF2-40B4-BE49-F238E27FC236}">
                  <a16:creationId xmlns:a16="http://schemas.microsoft.com/office/drawing/2014/main" id="{74EB26A1-2B06-C7DE-53CB-F616A56CFCFC}"/>
                </a:ext>
              </a:extLst>
            </p:cNvPr>
            <p:cNvSpPr txBox="1"/>
            <p:nvPr/>
          </p:nvSpPr>
          <p:spPr>
            <a:xfrm>
              <a:off x="993292" y="5048487"/>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140</a:t>
              </a:r>
            </a:p>
          </p:txBody>
        </p:sp>
      </p:grpSp>
      <p:grpSp>
        <p:nvGrpSpPr>
          <p:cNvPr id="24" name="Group 23">
            <a:extLst>
              <a:ext uri="{FF2B5EF4-FFF2-40B4-BE49-F238E27FC236}">
                <a16:creationId xmlns:a16="http://schemas.microsoft.com/office/drawing/2014/main" id="{5706D8F7-5909-17F8-C757-8674D029264F}"/>
              </a:ext>
            </a:extLst>
          </p:cNvPr>
          <p:cNvGrpSpPr/>
          <p:nvPr/>
        </p:nvGrpSpPr>
        <p:grpSpPr>
          <a:xfrm>
            <a:off x="1270054" y="4812889"/>
            <a:ext cx="2635283" cy="257369"/>
            <a:chOff x="1106429" y="4793225"/>
            <a:chExt cx="2635283" cy="257369"/>
          </a:xfrm>
        </p:grpSpPr>
        <p:sp>
          <p:nvSpPr>
            <p:cNvPr id="25" name="TextBox 24">
              <a:extLst>
                <a:ext uri="{FF2B5EF4-FFF2-40B4-BE49-F238E27FC236}">
                  <a16:creationId xmlns:a16="http://schemas.microsoft.com/office/drawing/2014/main" id="{F23A883C-5756-4EFD-7F52-1109FF5EC810}"/>
                </a:ext>
              </a:extLst>
            </p:cNvPr>
            <p:cNvSpPr txBox="1"/>
            <p:nvPr/>
          </p:nvSpPr>
          <p:spPr>
            <a:xfrm>
              <a:off x="3584049" y="4793225"/>
              <a:ext cx="157663"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sp>
          <p:nvSpPr>
            <p:cNvPr id="26" name="TextBox 25">
              <a:extLst>
                <a:ext uri="{FF2B5EF4-FFF2-40B4-BE49-F238E27FC236}">
                  <a16:creationId xmlns:a16="http://schemas.microsoft.com/office/drawing/2014/main" id="{AFB3C137-E543-A33E-0DDD-593F41A73BC3}"/>
                </a:ext>
              </a:extLst>
            </p:cNvPr>
            <p:cNvSpPr txBox="1"/>
            <p:nvPr/>
          </p:nvSpPr>
          <p:spPr>
            <a:xfrm>
              <a:off x="3236171" y="4793225"/>
              <a:ext cx="157663"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a:t>
              </a:r>
            </a:p>
          </p:txBody>
        </p:sp>
        <p:sp>
          <p:nvSpPr>
            <p:cNvPr id="27" name="TextBox 26">
              <a:extLst>
                <a:ext uri="{FF2B5EF4-FFF2-40B4-BE49-F238E27FC236}">
                  <a16:creationId xmlns:a16="http://schemas.microsoft.com/office/drawing/2014/main" id="{F2E55279-50E7-0A13-5427-DBC98D69318D}"/>
                </a:ext>
              </a:extLst>
            </p:cNvPr>
            <p:cNvSpPr txBox="1"/>
            <p:nvPr/>
          </p:nvSpPr>
          <p:spPr>
            <a:xfrm>
              <a:off x="2888295" y="4793225"/>
              <a:ext cx="157663"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5</a:t>
              </a:r>
            </a:p>
          </p:txBody>
        </p:sp>
        <p:sp>
          <p:nvSpPr>
            <p:cNvPr id="28" name="TextBox 27">
              <a:extLst>
                <a:ext uri="{FF2B5EF4-FFF2-40B4-BE49-F238E27FC236}">
                  <a16:creationId xmlns:a16="http://schemas.microsoft.com/office/drawing/2014/main" id="{EAB13EA8-4686-9767-956A-2ED601F82EF5}"/>
                </a:ext>
              </a:extLst>
            </p:cNvPr>
            <p:cNvSpPr txBox="1"/>
            <p:nvPr/>
          </p:nvSpPr>
          <p:spPr>
            <a:xfrm>
              <a:off x="2540416" y="4793225"/>
              <a:ext cx="157663"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7</a:t>
              </a:r>
            </a:p>
          </p:txBody>
        </p:sp>
        <p:sp>
          <p:nvSpPr>
            <p:cNvPr id="29" name="TextBox 28">
              <a:extLst>
                <a:ext uri="{FF2B5EF4-FFF2-40B4-BE49-F238E27FC236}">
                  <a16:creationId xmlns:a16="http://schemas.microsoft.com/office/drawing/2014/main" id="{E1A4F0E6-FFB7-D383-D5E5-86D8F1757F22}"/>
                </a:ext>
              </a:extLst>
            </p:cNvPr>
            <p:cNvSpPr txBox="1"/>
            <p:nvPr/>
          </p:nvSpPr>
          <p:spPr>
            <a:xfrm>
              <a:off x="2192542" y="4793225"/>
              <a:ext cx="157663"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8</a:t>
              </a:r>
            </a:p>
          </p:txBody>
        </p:sp>
        <p:sp>
          <p:nvSpPr>
            <p:cNvPr id="30" name="TextBox 29">
              <a:extLst>
                <a:ext uri="{FF2B5EF4-FFF2-40B4-BE49-F238E27FC236}">
                  <a16:creationId xmlns:a16="http://schemas.microsoft.com/office/drawing/2014/main" id="{7A25F1F9-08C9-45B9-DFA6-9BB3EF7BCC36}"/>
                </a:ext>
              </a:extLst>
            </p:cNvPr>
            <p:cNvSpPr txBox="1"/>
            <p:nvPr/>
          </p:nvSpPr>
          <p:spPr>
            <a:xfrm>
              <a:off x="1802183" y="4793225"/>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16</a:t>
              </a:r>
            </a:p>
          </p:txBody>
        </p:sp>
        <p:sp>
          <p:nvSpPr>
            <p:cNvPr id="31" name="TextBox 30">
              <a:extLst>
                <a:ext uri="{FF2B5EF4-FFF2-40B4-BE49-F238E27FC236}">
                  <a16:creationId xmlns:a16="http://schemas.microsoft.com/office/drawing/2014/main" id="{A02935F1-5A3D-D7BE-E41D-F6ECDEC14617}"/>
                </a:ext>
              </a:extLst>
            </p:cNvPr>
            <p:cNvSpPr txBox="1"/>
            <p:nvPr/>
          </p:nvSpPr>
          <p:spPr>
            <a:xfrm>
              <a:off x="1454306" y="4793225"/>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35</a:t>
              </a:r>
            </a:p>
          </p:txBody>
        </p:sp>
        <p:sp>
          <p:nvSpPr>
            <p:cNvPr id="32" name="TextBox 31">
              <a:extLst>
                <a:ext uri="{FF2B5EF4-FFF2-40B4-BE49-F238E27FC236}">
                  <a16:creationId xmlns:a16="http://schemas.microsoft.com/office/drawing/2014/main" id="{A99A5FBE-ED1C-D54D-A633-17DEA5D9D9D7}"/>
                </a:ext>
              </a:extLst>
            </p:cNvPr>
            <p:cNvSpPr txBox="1"/>
            <p:nvPr/>
          </p:nvSpPr>
          <p:spPr>
            <a:xfrm>
              <a:off x="1106429" y="4793225"/>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71</a:t>
              </a:r>
            </a:p>
          </p:txBody>
        </p:sp>
      </p:grpSp>
      <p:sp>
        <p:nvSpPr>
          <p:cNvPr id="33" name="TextBox 32">
            <a:extLst>
              <a:ext uri="{FF2B5EF4-FFF2-40B4-BE49-F238E27FC236}">
                <a16:creationId xmlns:a16="http://schemas.microsoft.com/office/drawing/2014/main" id="{2EC7E45B-B235-797E-72E9-AAB484C65096}"/>
              </a:ext>
            </a:extLst>
          </p:cNvPr>
          <p:cNvSpPr txBox="1"/>
          <p:nvPr/>
        </p:nvSpPr>
        <p:spPr>
          <a:xfrm>
            <a:off x="199031" y="4506489"/>
            <a:ext cx="1172116" cy="430887"/>
          </a:xfrm>
          <a:prstGeom prst="rect">
            <a:avLst/>
          </a:prstGeom>
          <a:noFill/>
        </p:spPr>
        <p:txBody>
          <a:bodyPr wrap="none" rtlCol="0">
            <a:spAutoFit/>
          </a:bodyPr>
          <a:lstStyle/>
          <a:p>
            <a:pPr algn="r"/>
            <a:r>
              <a:rPr lang="ja-JP" sz="1100" dirty="0">
                <a:solidFill>
                  <a:srgbClr val="B60D27"/>
                </a:solidFill>
              </a:rPr>
              <a:t>Gem + </a:t>
            </a:r>
            <a:br>
              <a:rPr lang="en-GB" altLang="ja-JP" sz="1100" dirty="0">
                <a:solidFill>
                  <a:srgbClr val="B60D27"/>
                </a:solidFill>
              </a:rPr>
            </a:br>
            <a:r>
              <a:rPr lang="ja-JP" sz="1100" dirty="0">
                <a:solidFill>
                  <a:srgbClr val="B60D27"/>
                </a:solidFill>
              </a:rPr>
              <a:t>パクリタキセル</a:t>
            </a:r>
          </a:p>
        </p:txBody>
      </p:sp>
      <p:grpSp>
        <p:nvGrpSpPr>
          <p:cNvPr id="34" name="Group 33">
            <a:extLst>
              <a:ext uri="{FF2B5EF4-FFF2-40B4-BE49-F238E27FC236}">
                <a16:creationId xmlns:a16="http://schemas.microsoft.com/office/drawing/2014/main" id="{5BA31D80-D570-32D2-7D8B-8C2B81A82F37}"/>
              </a:ext>
            </a:extLst>
          </p:cNvPr>
          <p:cNvGrpSpPr/>
          <p:nvPr/>
        </p:nvGrpSpPr>
        <p:grpSpPr>
          <a:xfrm>
            <a:off x="438381" y="1709688"/>
            <a:ext cx="5596702" cy="2975768"/>
            <a:chOff x="274756" y="1709688"/>
            <a:chExt cx="5596702" cy="2975768"/>
          </a:xfrm>
        </p:grpSpPr>
        <p:sp>
          <p:nvSpPr>
            <p:cNvPr id="35" name="Freeform 21">
              <a:extLst>
                <a:ext uri="{FF2B5EF4-FFF2-40B4-BE49-F238E27FC236}">
                  <a16:creationId xmlns:a16="http://schemas.microsoft.com/office/drawing/2014/main" id="{ED817748-0374-C8FD-743B-816F4F0327E8}"/>
                </a:ext>
              </a:extLst>
            </p:cNvPr>
            <p:cNvSpPr>
              <a:spLocks/>
            </p:cNvSpPr>
            <p:nvPr/>
          </p:nvSpPr>
          <p:spPr bwMode="auto">
            <a:xfrm>
              <a:off x="1084630" y="1853908"/>
              <a:ext cx="4673161" cy="230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36" name="Group 35">
              <a:extLst>
                <a:ext uri="{FF2B5EF4-FFF2-40B4-BE49-F238E27FC236}">
                  <a16:creationId xmlns:a16="http://schemas.microsoft.com/office/drawing/2014/main" id="{D0DF4761-D40E-3E0A-28AD-03BA4C2B4419}"/>
                </a:ext>
              </a:extLst>
            </p:cNvPr>
            <p:cNvGrpSpPr/>
            <p:nvPr/>
          </p:nvGrpSpPr>
          <p:grpSpPr>
            <a:xfrm>
              <a:off x="407578" y="1709688"/>
              <a:ext cx="675021" cy="2577600"/>
              <a:chOff x="1279986" y="1267048"/>
              <a:chExt cx="704369" cy="2855957"/>
            </a:xfrm>
          </p:grpSpPr>
          <p:sp>
            <p:nvSpPr>
              <p:cNvPr id="81" name="Line 6">
                <a:extLst>
                  <a:ext uri="{FF2B5EF4-FFF2-40B4-BE49-F238E27FC236}">
                    <a16:creationId xmlns:a16="http://schemas.microsoft.com/office/drawing/2014/main" id="{EC2DCA79-337D-6765-DAC5-87FBB93362C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2" name="Line 7">
                <a:extLst>
                  <a:ext uri="{FF2B5EF4-FFF2-40B4-BE49-F238E27FC236}">
                    <a16:creationId xmlns:a16="http://schemas.microsoft.com/office/drawing/2014/main" id="{D7B8358B-5546-AB5C-0955-CD3F7606E11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Line 8">
                <a:extLst>
                  <a:ext uri="{FF2B5EF4-FFF2-40B4-BE49-F238E27FC236}">
                    <a16:creationId xmlns:a16="http://schemas.microsoft.com/office/drawing/2014/main" id="{BFFA6030-EF03-156F-333C-5F00969FD38C}"/>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Line 9">
                <a:extLst>
                  <a:ext uri="{FF2B5EF4-FFF2-40B4-BE49-F238E27FC236}">
                    <a16:creationId xmlns:a16="http://schemas.microsoft.com/office/drawing/2014/main" id="{39A3B50D-8968-E032-A63F-B1A9DC9581B7}"/>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5" name="Line 10">
                <a:extLst>
                  <a:ext uri="{FF2B5EF4-FFF2-40B4-BE49-F238E27FC236}">
                    <a16:creationId xmlns:a16="http://schemas.microsoft.com/office/drawing/2014/main" id="{D6E63AF1-08E3-B6CD-15FD-A81E3B0030D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6" name="Line 11">
                <a:extLst>
                  <a:ext uri="{FF2B5EF4-FFF2-40B4-BE49-F238E27FC236}">
                    <a16:creationId xmlns:a16="http://schemas.microsoft.com/office/drawing/2014/main" id="{F4313D76-145F-509E-3EA9-000F4F240256}"/>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7" name="TextBox 86">
                <a:extLst>
                  <a:ext uri="{FF2B5EF4-FFF2-40B4-BE49-F238E27FC236}">
                    <a16:creationId xmlns:a16="http://schemas.microsoft.com/office/drawing/2014/main" id="{7A10ED62-6C43-C44A-917D-5430E41CEC02}"/>
                  </a:ext>
                </a:extLst>
              </p:cNvPr>
              <p:cNvSpPr txBox="1"/>
              <p:nvPr/>
            </p:nvSpPr>
            <p:spPr>
              <a:xfrm rot="16200000">
                <a:off x="678361" y="2578781"/>
                <a:ext cx="1492291" cy="289042"/>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イベントなし、%</a:t>
                </a:r>
              </a:p>
            </p:txBody>
          </p:sp>
          <p:sp>
            <p:nvSpPr>
              <p:cNvPr id="88" name="TextBox 87">
                <a:extLst>
                  <a:ext uri="{FF2B5EF4-FFF2-40B4-BE49-F238E27FC236}">
                    <a16:creationId xmlns:a16="http://schemas.microsoft.com/office/drawing/2014/main" id="{4E283C95-A31F-1D48-8D13-6258A77E6C4F}"/>
                  </a:ext>
                </a:extLst>
              </p:cNvPr>
              <p:cNvSpPr txBox="1"/>
              <p:nvPr/>
            </p:nvSpPr>
            <p:spPr>
              <a:xfrm>
                <a:off x="1484109" y="1267048"/>
                <a:ext cx="458654"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89" name="TextBox 88">
                <a:extLst>
                  <a:ext uri="{FF2B5EF4-FFF2-40B4-BE49-F238E27FC236}">
                    <a16:creationId xmlns:a16="http://schemas.microsoft.com/office/drawing/2014/main" id="{6F9E1B88-4A40-13CF-B9D7-3CFF0881D597}"/>
                  </a:ext>
                </a:extLst>
              </p:cNvPr>
              <p:cNvSpPr txBox="1"/>
              <p:nvPr/>
            </p:nvSpPr>
            <p:spPr>
              <a:xfrm>
                <a:off x="1572762" y="1791187"/>
                <a:ext cx="370001"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90" name="TextBox 89">
                <a:extLst>
                  <a:ext uri="{FF2B5EF4-FFF2-40B4-BE49-F238E27FC236}">
                    <a16:creationId xmlns:a16="http://schemas.microsoft.com/office/drawing/2014/main" id="{C6DBF3C4-EB71-6B8F-3F4B-B2AF83D97A89}"/>
                  </a:ext>
                </a:extLst>
              </p:cNvPr>
              <p:cNvSpPr txBox="1"/>
              <p:nvPr/>
            </p:nvSpPr>
            <p:spPr>
              <a:xfrm>
                <a:off x="1572762" y="2289719"/>
                <a:ext cx="370001"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91" name="TextBox 90">
                <a:extLst>
                  <a:ext uri="{FF2B5EF4-FFF2-40B4-BE49-F238E27FC236}">
                    <a16:creationId xmlns:a16="http://schemas.microsoft.com/office/drawing/2014/main" id="{DECD4C1A-83FC-4E87-1867-CDFBBBA5C6C8}"/>
                  </a:ext>
                </a:extLst>
              </p:cNvPr>
              <p:cNvSpPr txBox="1"/>
              <p:nvPr/>
            </p:nvSpPr>
            <p:spPr>
              <a:xfrm>
                <a:off x="1572762" y="2804371"/>
                <a:ext cx="370001"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92" name="TextBox 91">
                <a:extLst>
                  <a:ext uri="{FF2B5EF4-FFF2-40B4-BE49-F238E27FC236}">
                    <a16:creationId xmlns:a16="http://schemas.microsoft.com/office/drawing/2014/main" id="{2D287D74-2420-4B1F-4D54-A189BC8D5B44}"/>
                  </a:ext>
                </a:extLst>
              </p:cNvPr>
              <p:cNvSpPr txBox="1"/>
              <p:nvPr/>
            </p:nvSpPr>
            <p:spPr>
              <a:xfrm>
                <a:off x="1572762" y="3308274"/>
                <a:ext cx="370001"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93" name="TextBox 92">
                <a:extLst>
                  <a:ext uri="{FF2B5EF4-FFF2-40B4-BE49-F238E27FC236}">
                    <a16:creationId xmlns:a16="http://schemas.microsoft.com/office/drawing/2014/main" id="{6E2D2E0B-0BA9-55B5-D877-560CA892AB1F}"/>
                  </a:ext>
                </a:extLst>
              </p:cNvPr>
              <p:cNvSpPr txBox="1"/>
              <p:nvPr/>
            </p:nvSpPr>
            <p:spPr>
              <a:xfrm>
                <a:off x="1661423" y="3817550"/>
                <a:ext cx="281349"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37" name="TextBox 36">
              <a:extLst>
                <a:ext uri="{FF2B5EF4-FFF2-40B4-BE49-F238E27FC236}">
                  <a16:creationId xmlns:a16="http://schemas.microsoft.com/office/drawing/2014/main" id="{3DB14E42-FDD4-D0FE-1239-847E868A7DF4}"/>
                </a:ext>
              </a:extLst>
            </p:cNvPr>
            <p:cNvSpPr txBox="1"/>
            <p:nvPr/>
          </p:nvSpPr>
          <p:spPr>
            <a:xfrm>
              <a:off x="2886338" y="4408457"/>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期間、月数</a:t>
              </a:r>
            </a:p>
          </p:txBody>
        </p:sp>
        <p:grpSp>
          <p:nvGrpSpPr>
            <p:cNvPr id="38" name="Group 37">
              <a:extLst>
                <a:ext uri="{FF2B5EF4-FFF2-40B4-BE49-F238E27FC236}">
                  <a16:creationId xmlns:a16="http://schemas.microsoft.com/office/drawing/2014/main" id="{48C123D9-7109-EE13-341C-71291ECB422F}"/>
                </a:ext>
              </a:extLst>
            </p:cNvPr>
            <p:cNvGrpSpPr/>
            <p:nvPr/>
          </p:nvGrpSpPr>
          <p:grpSpPr>
            <a:xfrm>
              <a:off x="1148908" y="4167893"/>
              <a:ext cx="4722550" cy="329369"/>
              <a:chOff x="1523597" y="4771176"/>
              <a:chExt cx="5099393" cy="329369"/>
            </a:xfrm>
          </p:grpSpPr>
          <p:sp>
            <p:nvSpPr>
              <p:cNvPr id="53" name="Line 21">
                <a:extLst>
                  <a:ext uri="{FF2B5EF4-FFF2-40B4-BE49-F238E27FC236}">
                    <a16:creationId xmlns:a16="http://schemas.microsoft.com/office/drawing/2014/main" id="{43BCA10A-8112-E0B2-95BE-27C1B1C4FA92}"/>
                  </a:ext>
                </a:extLst>
              </p:cNvPr>
              <p:cNvSpPr>
                <a:spLocks noChangeShapeType="1"/>
              </p:cNvSpPr>
              <p:nvPr/>
            </p:nvSpPr>
            <p:spPr bwMode="auto">
              <a:xfrm>
                <a:off x="649511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id="{FB06AEC6-A187-1A1E-E2E8-A59F31DAAEEC}"/>
                  </a:ext>
                </a:extLst>
              </p:cNvPr>
              <p:cNvSpPr txBox="1"/>
              <p:nvPr/>
            </p:nvSpPr>
            <p:spPr>
              <a:xfrm>
                <a:off x="6361008" y="4843176"/>
                <a:ext cx="26198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26</a:t>
                </a:r>
              </a:p>
            </p:txBody>
          </p:sp>
          <p:sp>
            <p:nvSpPr>
              <p:cNvPr id="55" name="Line 21">
                <a:extLst>
                  <a:ext uri="{FF2B5EF4-FFF2-40B4-BE49-F238E27FC236}">
                    <a16:creationId xmlns:a16="http://schemas.microsoft.com/office/drawing/2014/main" id="{7AAF8480-F5BE-3AD4-75DE-E089D47C3558}"/>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6" name="TextBox 55">
                <a:extLst>
                  <a:ext uri="{FF2B5EF4-FFF2-40B4-BE49-F238E27FC236}">
                    <a16:creationId xmlns:a16="http://schemas.microsoft.com/office/drawing/2014/main" id="{6FE39802-C12E-4111-223C-A430F715F77F}"/>
                  </a:ext>
                </a:extLst>
              </p:cNvPr>
              <p:cNvSpPr txBox="1"/>
              <p:nvPr/>
            </p:nvSpPr>
            <p:spPr>
              <a:xfrm>
                <a:off x="5985370" y="4843176"/>
                <a:ext cx="26198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24</a:t>
                </a:r>
              </a:p>
            </p:txBody>
          </p:sp>
          <p:sp>
            <p:nvSpPr>
              <p:cNvPr id="57" name="Line 21">
                <a:extLst>
                  <a:ext uri="{FF2B5EF4-FFF2-40B4-BE49-F238E27FC236}">
                    <a16:creationId xmlns:a16="http://schemas.microsoft.com/office/drawing/2014/main" id="{7FFFEBE8-3D2B-1A65-22EC-063DC442FB4B}"/>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334DE5B7-023E-FCB1-F610-A6E2F6917693}"/>
                  </a:ext>
                </a:extLst>
              </p:cNvPr>
              <p:cNvSpPr txBox="1"/>
              <p:nvPr/>
            </p:nvSpPr>
            <p:spPr>
              <a:xfrm>
                <a:off x="5609735" y="4843176"/>
                <a:ext cx="26198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22</a:t>
                </a:r>
              </a:p>
            </p:txBody>
          </p:sp>
          <p:sp>
            <p:nvSpPr>
              <p:cNvPr id="59" name="Line 21">
                <a:extLst>
                  <a:ext uri="{FF2B5EF4-FFF2-40B4-BE49-F238E27FC236}">
                    <a16:creationId xmlns:a16="http://schemas.microsoft.com/office/drawing/2014/main" id="{C986EFD3-C6BB-4E1B-C3EB-9BBF71766432}"/>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0" name="TextBox 59">
                <a:extLst>
                  <a:ext uri="{FF2B5EF4-FFF2-40B4-BE49-F238E27FC236}">
                    <a16:creationId xmlns:a16="http://schemas.microsoft.com/office/drawing/2014/main" id="{D356B168-1768-3B20-FEE9-9B6C288AE931}"/>
                  </a:ext>
                </a:extLst>
              </p:cNvPr>
              <p:cNvSpPr txBox="1"/>
              <p:nvPr/>
            </p:nvSpPr>
            <p:spPr>
              <a:xfrm>
                <a:off x="5234096" y="4843176"/>
                <a:ext cx="26198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20</a:t>
                </a:r>
              </a:p>
            </p:txBody>
          </p:sp>
          <p:sp>
            <p:nvSpPr>
              <p:cNvPr id="61" name="Line 21">
                <a:extLst>
                  <a:ext uri="{FF2B5EF4-FFF2-40B4-BE49-F238E27FC236}">
                    <a16:creationId xmlns:a16="http://schemas.microsoft.com/office/drawing/2014/main" id="{A160B046-7DCB-ED84-50E2-4E0D516CDFAC}"/>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id="{E37A6853-1F44-F8B4-DA03-6BEA6A9CB627}"/>
                  </a:ext>
                </a:extLst>
              </p:cNvPr>
              <p:cNvSpPr txBox="1"/>
              <p:nvPr/>
            </p:nvSpPr>
            <p:spPr>
              <a:xfrm>
                <a:off x="4858460" y="4843176"/>
                <a:ext cx="26198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63" name="Line 21">
                <a:extLst>
                  <a:ext uri="{FF2B5EF4-FFF2-40B4-BE49-F238E27FC236}">
                    <a16:creationId xmlns:a16="http://schemas.microsoft.com/office/drawing/2014/main" id="{1CB6985C-103D-6C84-63C2-6E7DB87D0910}"/>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4" name="TextBox 63">
                <a:extLst>
                  <a:ext uri="{FF2B5EF4-FFF2-40B4-BE49-F238E27FC236}">
                    <a16:creationId xmlns:a16="http://schemas.microsoft.com/office/drawing/2014/main" id="{02636CA1-2D08-5801-8D4F-821ABD199407}"/>
                  </a:ext>
                </a:extLst>
              </p:cNvPr>
              <p:cNvSpPr txBox="1"/>
              <p:nvPr/>
            </p:nvSpPr>
            <p:spPr>
              <a:xfrm>
                <a:off x="4482822" y="4843176"/>
                <a:ext cx="26198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16</a:t>
                </a:r>
              </a:p>
            </p:txBody>
          </p:sp>
          <p:sp>
            <p:nvSpPr>
              <p:cNvPr id="65" name="Line 21">
                <a:extLst>
                  <a:ext uri="{FF2B5EF4-FFF2-40B4-BE49-F238E27FC236}">
                    <a16:creationId xmlns:a16="http://schemas.microsoft.com/office/drawing/2014/main" id="{5BE94EB9-ECED-581A-B77D-E6A4008CF09B}"/>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6" name="TextBox 65">
                <a:extLst>
                  <a:ext uri="{FF2B5EF4-FFF2-40B4-BE49-F238E27FC236}">
                    <a16:creationId xmlns:a16="http://schemas.microsoft.com/office/drawing/2014/main" id="{0659296F-1987-EC61-66BD-9CD3314F3AD8}"/>
                  </a:ext>
                </a:extLst>
              </p:cNvPr>
              <p:cNvSpPr txBox="1"/>
              <p:nvPr/>
            </p:nvSpPr>
            <p:spPr>
              <a:xfrm>
                <a:off x="4107186" y="4843176"/>
                <a:ext cx="26198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14</a:t>
                </a:r>
              </a:p>
            </p:txBody>
          </p:sp>
          <p:sp>
            <p:nvSpPr>
              <p:cNvPr id="67" name="Line 21">
                <a:extLst>
                  <a:ext uri="{FF2B5EF4-FFF2-40B4-BE49-F238E27FC236}">
                    <a16:creationId xmlns:a16="http://schemas.microsoft.com/office/drawing/2014/main" id="{F3D0BB71-5601-3BDA-5B2E-63C3D66938C1}"/>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8" name="TextBox 67">
                <a:extLst>
                  <a:ext uri="{FF2B5EF4-FFF2-40B4-BE49-F238E27FC236}">
                    <a16:creationId xmlns:a16="http://schemas.microsoft.com/office/drawing/2014/main" id="{09A67D37-04AB-9B5B-49A0-2265231AC3F8}"/>
                  </a:ext>
                </a:extLst>
              </p:cNvPr>
              <p:cNvSpPr txBox="1"/>
              <p:nvPr/>
            </p:nvSpPr>
            <p:spPr>
              <a:xfrm>
                <a:off x="3731548" y="4843176"/>
                <a:ext cx="26198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69" name="Line 21">
                <a:extLst>
                  <a:ext uri="{FF2B5EF4-FFF2-40B4-BE49-F238E27FC236}">
                    <a16:creationId xmlns:a16="http://schemas.microsoft.com/office/drawing/2014/main" id="{679A46FB-5D12-DD82-5FF9-FA751D379D3F}"/>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469F9C58-E081-C1BA-05BF-7CB228EFFB30}"/>
                  </a:ext>
                </a:extLst>
              </p:cNvPr>
              <p:cNvSpPr txBox="1"/>
              <p:nvPr/>
            </p:nvSpPr>
            <p:spPr>
              <a:xfrm>
                <a:off x="3355912" y="4843176"/>
                <a:ext cx="26198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10</a:t>
                </a:r>
              </a:p>
            </p:txBody>
          </p:sp>
          <p:sp>
            <p:nvSpPr>
              <p:cNvPr id="71" name="Line 21">
                <a:extLst>
                  <a:ext uri="{FF2B5EF4-FFF2-40B4-BE49-F238E27FC236}">
                    <a16:creationId xmlns:a16="http://schemas.microsoft.com/office/drawing/2014/main" id="{EC3CF1E6-B457-71E4-96CF-C81E1ED1AE36}"/>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id="{FBF9E618-DA11-D752-BA3C-5E49DA1C5F51}"/>
                  </a:ext>
                </a:extLst>
              </p:cNvPr>
              <p:cNvSpPr txBox="1"/>
              <p:nvPr/>
            </p:nvSpPr>
            <p:spPr>
              <a:xfrm>
                <a:off x="3026142" y="4843176"/>
                <a:ext cx="17024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8</a:t>
                </a:r>
              </a:p>
            </p:txBody>
          </p:sp>
          <p:sp>
            <p:nvSpPr>
              <p:cNvPr id="73" name="Line 21">
                <a:extLst>
                  <a:ext uri="{FF2B5EF4-FFF2-40B4-BE49-F238E27FC236}">
                    <a16:creationId xmlns:a16="http://schemas.microsoft.com/office/drawing/2014/main" id="{6CFE74B2-565D-B82C-AE10-BA7D3F091D8B}"/>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09912572-51AE-76D1-47C8-05C2A9E414F8}"/>
                  </a:ext>
                </a:extLst>
              </p:cNvPr>
              <p:cNvSpPr txBox="1"/>
              <p:nvPr/>
            </p:nvSpPr>
            <p:spPr>
              <a:xfrm>
                <a:off x="2650509" y="4843176"/>
                <a:ext cx="17024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75" name="Line 21">
                <a:extLst>
                  <a:ext uri="{FF2B5EF4-FFF2-40B4-BE49-F238E27FC236}">
                    <a16:creationId xmlns:a16="http://schemas.microsoft.com/office/drawing/2014/main" id="{A68F537C-605B-D6BB-90D9-520749536433}"/>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id="{899D5E07-AA09-5281-F909-A4622F812F55}"/>
                  </a:ext>
                </a:extLst>
              </p:cNvPr>
              <p:cNvSpPr txBox="1"/>
              <p:nvPr/>
            </p:nvSpPr>
            <p:spPr>
              <a:xfrm>
                <a:off x="2274870" y="4843176"/>
                <a:ext cx="17024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a:t>
                </a:r>
              </a:p>
            </p:txBody>
          </p:sp>
          <p:sp>
            <p:nvSpPr>
              <p:cNvPr id="77" name="Line 21">
                <a:extLst>
                  <a:ext uri="{FF2B5EF4-FFF2-40B4-BE49-F238E27FC236}">
                    <a16:creationId xmlns:a16="http://schemas.microsoft.com/office/drawing/2014/main" id="{C3EDD9B4-F30C-28D4-BF73-3D4EE3917586}"/>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id="{D58926CA-3F06-393B-B184-4D1766FBFCC1}"/>
                  </a:ext>
                </a:extLst>
              </p:cNvPr>
              <p:cNvSpPr txBox="1"/>
              <p:nvPr/>
            </p:nvSpPr>
            <p:spPr>
              <a:xfrm>
                <a:off x="1899234" y="4843176"/>
                <a:ext cx="17024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a:t>
                </a:r>
              </a:p>
            </p:txBody>
          </p:sp>
          <p:sp>
            <p:nvSpPr>
              <p:cNvPr id="79" name="Line 21">
                <a:extLst>
                  <a:ext uri="{FF2B5EF4-FFF2-40B4-BE49-F238E27FC236}">
                    <a16:creationId xmlns:a16="http://schemas.microsoft.com/office/drawing/2014/main" id="{62D68560-AD50-4455-3285-33803DFE350A}"/>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0" name="TextBox 79">
                <a:extLst>
                  <a:ext uri="{FF2B5EF4-FFF2-40B4-BE49-F238E27FC236}">
                    <a16:creationId xmlns:a16="http://schemas.microsoft.com/office/drawing/2014/main" id="{F2FE8539-1E7E-67C3-C062-8346CA82A707}"/>
                  </a:ext>
                </a:extLst>
              </p:cNvPr>
              <p:cNvSpPr txBox="1"/>
              <p:nvPr/>
            </p:nvSpPr>
            <p:spPr>
              <a:xfrm>
                <a:off x="1523597" y="4843176"/>
                <a:ext cx="17024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grpSp>
        <p:sp>
          <p:nvSpPr>
            <p:cNvPr id="39" name="TextBox 38">
              <a:extLst>
                <a:ext uri="{FF2B5EF4-FFF2-40B4-BE49-F238E27FC236}">
                  <a16:creationId xmlns:a16="http://schemas.microsoft.com/office/drawing/2014/main" id="{2DD4B5A8-95EE-9F99-AC5F-C7B478C63636}"/>
                </a:ext>
              </a:extLst>
            </p:cNvPr>
            <p:cNvSpPr txBox="1"/>
            <p:nvPr/>
          </p:nvSpPr>
          <p:spPr>
            <a:xfrm>
              <a:off x="274756" y="4329240"/>
              <a:ext cx="877164" cy="276999"/>
            </a:xfrm>
            <a:prstGeom prst="rect">
              <a:avLst/>
            </a:prstGeom>
            <a:noFill/>
          </p:spPr>
          <p:txBody>
            <a:bodyPr wrap="none" rtlCol="0">
              <a:spAutoFit/>
            </a:bodyPr>
            <a:lstStyle/>
            <a:p>
              <a:pPr algn="r"/>
              <a:r>
                <a:rPr lang="ja-JP" sz="1200" dirty="0">
                  <a:solidFill>
                    <a:schemeClr val="tx1"/>
                  </a:solidFill>
                </a:rPr>
                <a:t>リスク有患者数</a:t>
              </a:r>
            </a:p>
          </p:txBody>
        </p:sp>
        <p:grpSp>
          <p:nvGrpSpPr>
            <p:cNvPr id="40" name="Group 39">
              <a:extLst>
                <a:ext uri="{FF2B5EF4-FFF2-40B4-BE49-F238E27FC236}">
                  <a16:creationId xmlns:a16="http://schemas.microsoft.com/office/drawing/2014/main" id="{FF6AF67B-5E83-3682-DDA4-BBF04B52235B}"/>
                </a:ext>
              </a:extLst>
            </p:cNvPr>
            <p:cNvGrpSpPr/>
            <p:nvPr/>
          </p:nvGrpSpPr>
          <p:grpSpPr>
            <a:xfrm>
              <a:off x="1217903" y="1808054"/>
              <a:ext cx="3321263" cy="2340000"/>
              <a:chOff x="4019550" y="1966912"/>
              <a:chExt cx="4148908" cy="2925926"/>
            </a:xfrm>
          </p:grpSpPr>
          <p:sp>
            <p:nvSpPr>
              <p:cNvPr id="48" name="Freeform: Shape 159">
                <a:extLst>
                  <a:ext uri="{FF2B5EF4-FFF2-40B4-BE49-F238E27FC236}">
                    <a16:creationId xmlns:a16="http://schemas.microsoft.com/office/drawing/2014/main" id="{134D755B-0E6B-2DD7-D03C-416CFE6D3ACE}"/>
                  </a:ext>
                </a:extLst>
              </p:cNvPr>
              <p:cNvSpPr/>
              <p:nvPr/>
            </p:nvSpPr>
            <p:spPr>
              <a:xfrm>
                <a:off x="4019550" y="2013939"/>
                <a:ext cx="4148908" cy="2878899"/>
              </a:xfrm>
              <a:custGeom>
                <a:avLst/>
                <a:gdLst>
                  <a:gd name="connsiteX0" fmla="*/ 4148909 w 4148908"/>
                  <a:gd name="connsiteY0" fmla="*/ 2878900 h 2878899"/>
                  <a:gd name="connsiteX1" fmla="*/ 4148909 w 4148908"/>
                  <a:gd name="connsiteY1" fmla="*/ 2843229 h 2878899"/>
                  <a:gd name="connsiteX2" fmla="*/ 4052583 w 4148908"/>
                  <a:gd name="connsiteY2" fmla="*/ 2843229 h 2878899"/>
                  <a:gd name="connsiteX3" fmla="*/ 4052583 w 4148908"/>
                  <a:gd name="connsiteY3" fmla="*/ 2807558 h 2878899"/>
                  <a:gd name="connsiteX4" fmla="*/ 2921718 w 4148908"/>
                  <a:gd name="connsiteY4" fmla="*/ 2807558 h 2878899"/>
                  <a:gd name="connsiteX5" fmla="*/ 2921718 w 4148908"/>
                  <a:gd name="connsiteY5" fmla="*/ 2757609 h 2878899"/>
                  <a:gd name="connsiteX6" fmla="*/ 2850366 w 4148908"/>
                  <a:gd name="connsiteY6" fmla="*/ 2757609 h 2878899"/>
                  <a:gd name="connsiteX7" fmla="*/ 2850366 w 4148908"/>
                  <a:gd name="connsiteY7" fmla="*/ 2736206 h 2878899"/>
                  <a:gd name="connsiteX8" fmla="*/ 2561406 w 4148908"/>
                  <a:gd name="connsiteY8" fmla="*/ 2736206 h 2878899"/>
                  <a:gd name="connsiteX9" fmla="*/ 2561406 w 4148908"/>
                  <a:gd name="connsiteY9" fmla="*/ 2707669 h 2878899"/>
                  <a:gd name="connsiteX10" fmla="*/ 2454383 w 4148908"/>
                  <a:gd name="connsiteY10" fmla="*/ 2707669 h 2878899"/>
                  <a:gd name="connsiteX11" fmla="*/ 2454383 w 4148908"/>
                  <a:gd name="connsiteY11" fmla="*/ 2671998 h 2878899"/>
                  <a:gd name="connsiteX12" fmla="*/ 2440115 w 4148908"/>
                  <a:gd name="connsiteY12" fmla="*/ 2671998 h 2878899"/>
                  <a:gd name="connsiteX13" fmla="*/ 2440115 w 4148908"/>
                  <a:gd name="connsiteY13" fmla="*/ 2647023 h 2878899"/>
                  <a:gd name="connsiteX14" fmla="*/ 2440115 w 4148908"/>
                  <a:gd name="connsiteY14" fmla="*/ 2647023 h 2878899"/>
                  <a:gd name="connsiteX15" fmla="*/ 2440115 w 4148908"/>
                  <a:gd name="connsiteY15" fmla="*/ 2629183 h 2878899"/>
                  <a:gd name="connsiteX16" fmla="*/ 2404434 w 4148908"/>
                  <a:gd name="connsiteY16" fmla="*/ 2629183 h 2878899"/>
                  <a:gd name="connsiteX17" fmla="*/ 2404434 w 4148908"/>
                  <a:gd name="connsiteY17" fmla="*/ 2611352 h 2878899"/>
                  <a:gd name="connsiteX18" fmla="*/ 2325958 w 4148908"/>
                  <a:gd name="connsiteY18" fmla="*/ 2611352 h 2878899"/>
                  <a:gd name="connsiteX19" fmla="*/ 2325958 w 4148908"/>
                  <a:gd name="connsiteY19" fmla="*/ 2589940 h 2878899"/>
                  <a:gd name="connsiteX20" fmla="*/ 2097643 w 4148908"/>
                  <a:gd name="connsiteY20" fmla="*/ 2589940 h 2878899"/>
                  <a:gd name="connsiteX21" fmla="*/ 2097643 w 4148908"/>
                  <a:gd name="connsiteY21" fmla="*/ 2564975 h 2878899"/>
                  <a:gd name="connsiteX22" fmla="*/ 1933537 w 4148908"/>
                  <a:gd name="connsiteY22" fmla="*/ 2564975 h 2878899"/>
                  <a:gd name="connsiteX23" fmla="*/ 1933537 w 4148908"/>
                  <a:gd name="connsiteY23" fmla="*/ 2532866 h 2878899"/>
                  <a:gd name="connsiteX24" fmla="*/ 1890732 w 4148908"/>
                  <a:gd name="connsiteY24" fmla="*/ 2532866 h 2878899"/>
                  <a:gd name="connsiteX25" fmla="*/ 1890732 w 4148908"/>
                  <a:gd name="connsiteY25" fmla="*/ 2507892 h 2878899"/>
                  <a:gd name="connsiteX26" fmla="*/ 1858623 w 4148908"/>
                  <a:gd name="connsiteY26" fmla="*/ 2507892 h 2878899"/>
                  <a:gd name="connsiteX27" fmla="*/ 1858623 w 4148908"/>
                  <a:gd name="connsiteY27" fmla="*/ 2461514 h 2878899"/>
                  <a:gd name="connsiteX28" fmla="*/ 1794415 w 4148908"/>
                  <a:gd name="connsiteY28" fmla="*/ 2461514 h 2878899"/>
                  <a:gd name="connsiteX29" fmla="*/ 1794415 w 4148908"/>
                  <a:gd name="connsiteY29" fmla="*/ 2425843 h 2878899"/>
                  <a:gd name="connsiteX30" fmla="*/ 1730197 w 4148908"/>
                  <a:gd name="connsiteY30" fmla="*/ 2425843 h 2878899"/>
                  <a:gd name="connsiteX31" fmla="*/ 1730197 w 4148908"/>
                  <a:gd name="connsiteY31" fmla="*/ 2393734 h 2878899"/>
                  <a:gd name="connsiteX32" fmla="*/ 1698088 w 4148908"/>
                  <a:gd name="connsiteY32" fmla="*/ 2393734 h 2878899"/>
                  <a:gd name="connsiteX33" fmla="*/ 1698088 w 4148908"/>
                  <a:gd name="connsiteY33" fmla="*/ 2361626 h 2878899"/>
                  <a:gd name="connsiteX34" fmla="*/ 1626746 w 4148908"/>
                  <a:gd name="connsiteY34" fmla="*/ 2361626 h 2878899"/>
                  <a:gd name="connsiteX35" fmla="*/ 1626746 w 4148908"/>
                  <a:gd name="connsiteY35" fmla="*/ 2300980 h 2878899"/>
                  <a:gd name="connsiteX36" fmla="*/ 1594637 w 4148908"/>
                  <a:gd name="connsiteY36" fmla="*/ 2300980 h 2878899"/>
                  <a:gd name="connsiteX37" fmla="*/ 1594637 w 4148908"/>
                  <a:gd name="connsiteY37" fmla="*/ 2236772 h 2878899"/>
                  <a:gd name="connsiteX38" fmla="*/ 1558957 w 4148908"/>
                  <a:gd name="connsiteY38" fmla="*/ 2236772 h 2878899"/>
                  <a:gd name="connsiteX39" fmla="*/ 1558957 w 4148908"/>
                  <a:gd name="connsiteY39" fmla="*/ 2186823 h 2878899"/>
                  <a:gd name="connsiteX40" fmla="*/ 1530420 w 4148908"/>
                  <a:gd name="connsiteY40" fmla="*/ 2186823 h 2878899"/>
                  <a:gd name="connsiteX41" fmla="*/ 1530420 w 4148908"/>
                  <a:gd name="connsiteY41" fmla="*/ 2136883 h 2878899"/>
                  <a:gd name="connsiteX42" fmla="*/ 1487614 w 4148908"/>
                  <a:gd name="connsiteY42" fmla="*/ 2136883 h 2878899"/>
                  <a:gd name="connsiteX43" fmla="*/ 1487614 w 4148908"/>
                  <a:gd name="connsiteY43" fmla="*/ 2108346 h 2878899"/>
                  <a:gd name="connsiteX44" fmla="*/ 1394860 w 4148908"/>
                  <a:gd name="connsiteY44" fmla="*/ 2108346 h 2878899"/>
                  <a:gd name="connsiteX45" fmla="*/ 1394860 w 4148908"/>
                  <a:gd name="connsiteY45" fmla="*/ 2083372 h 2878899"/>
                  <a:gd name="connsiteX46" fmla="*/ 1352055 w 4148908"/>
                  <a:gd name="connsiteY46" fmla="*/ 2083372 h 2878899"/>
                  <a:gd name="connsiteX47" fmla="*/ 1352055 w 4148908"/>
                  <a:gd name="connsiteY47" fmla="*/ 2061969 h 2878899"/>
                  <a:gd name="connsiteX48" fmla="*/ 1298543 w 4148908"/>
                  <a:gd name="connsiteY48" fmla="*/ 2061969 h 2878899"/>
                  <a:gd name="connsiteX49" fmla="*/ 1298543 w 4148908"/>
                  <a:gd name="connsiteY49" fmla="*/ 2036995 h 2878899"/>
                  <a:gd name="connsiteX50" fmla="*/ 1284265 w 4148908"/>
                  <a:gd name="connsiteY50" fmla="*/ 2036995 h 2878899"/>
                  <a:gd name="connsiteX51" fmla="*/ 1284265 w 4148908"/>
                  <a:gd name="connsiteY51" fmla="*/ 2001323 h 2878899"/>
                  <a:gd name="connsiteX52" fmla="*/ 1255729 w 4148908"/>
                  <a:gd name="connsiteY52" fmla="*/ 2001323 h 2878899"/>
                  <a:gd name="connsiteX53" fmla="*/ 1255729 w 4148908"/>
                  <a:gd name="connsiteY53" fmla="*/ 1987055 h 2878899"/>
                  <a:gd name="connsiteX54" fmla="*/ 1237898 w 4148908"/>
                  <a:gd name="connsiteY54" fmla="*/ 1987055 h 2878899"/>
                  <a:gd name="connsiteX55" fmla="*/ 1237898 w 4148908"/>
                  <a:gd name="connsiteY55" fmla="*/ 1954946 h 2878899"/>
                  <a:gd name="connsiteX56" fmla="*/ 1223620 w 4148908"/>
                  <a:gd name="connsiteY56" fmla="*/ 1954946 h 2878899"/>
                  <a:gd name="connsiteX57" fmla="*/ 1223620 w 4148908"/>
                  <a:gd name="connsiteY57" fmla="*/ 1929972 h 2878899"/>
                  <a:gd name="connsiteX58" fmla="*/ 1187949 w 4148908"/>
                  <a:gd name="connsiteY58" fmla="*/ 1929972 h 2878899"/>
                  <a:gd name="connsiteX59" fmla="*/ 1187949 w 4148908"/>
                  <a:gd name="connsiteY59" fmla="*/ 1872898 h 2878899"/>
                  <a:gd name="connsiteX60" fmla="*/ 1166546 w 4148908"/>
                  <a:gd name="connsiteY60" fmla="*/ 1872898 h 2878899"/>
                  <a:gd name="connsiteX61" fmla="*/ 1166546 w 4148908"/>
                  <a:gd name="connsiteY61" fmla="*/ 1844352 h 2878899"/>
                  <a:gd name="connsiteX62" fmla="*/ 1141571 w 4148908"/>
                  <a:gd name="connsiteY62" fmla="*/ 1844352 h 2878899"/>
                  <a:gd name="connsiteX63" fmla="*/ 1141571 w 4148908"/>
                  <a:gd name="connsiteY63" fmla="*/ 1815815 h 2878899"/>
                  <a:gd name="connsiteX64" fmla="*/ 1116597 w 4148908"/>
                  <a:gd name="connsiteY64" fmla="*/ 1815815 h 2878899"/>
                  <a:gd name="connsiteX65" fmla="*/ 1116597 w 4148908"/>
                  <a:gd name="connsiteY65" fmla="*/ 1812243 h 2878899"/>
                  <a:gd name="connsiteX66" fmla="*/ 1084498 w 4148908"/>
                  <a:gd name="connsiteY66" fmla="*/ 1812243 h 2878899"/>
                  <a:gd name="connsiteX67" fmla="*/ 1084498 w 4148908"/>
                  <a:gd name="connsiteY67" fmla="*/ 1780143 h 2878899"/>
                  <a:gd name="connsiteX68" fmla="*/ 1034548 w 4148908"/>
                  <a:gd name="connsiteY68" fmla="*/ 1780143 h 2878899"/>
                  <a:gd name="connsiteX69" fmla="*/ 1034548 w 4148908"/>
                  <a:gd name="connsiteY69" fmla="*/ 1744463 h 2878899"/>
                  <a:gd name="connsiteX70" fmla="*/ 991743 w 4148908"/>
                  <a:gd name="connsiteY70" fmla="*/ 1744463 h 2878899"/>
                  <a:gd name="connsiteX71" fmla="*/ 991743 w 4148908"/>
                  <a:gd name="connsiteY71" fmla="*/ 1719498 h 2878899"/>
                  <a:gd name="connsiteX72" fmla="*/ 927528 w 4148908"/>
                  <a:gd name="connsiteY72" fmla="*/ 1719498 h 2878899"/>
                  <a:gd name="connsiteX73" fmla="*/ 927528 w 4148908"/>
                  <a:gd name="connsiteY73" fmla="*/ 1655280 h 2878899"/>
                  <a:gd name="connsiteX74" fmla="*/ 898989 w 4148908"/>
                  <a:gd name="connsiteY74" fmla="*/ 1655280 h 2878899"/>
                  <a:gd name="connsiteX75" fmla="*/ 898989 w 4148908"/>
                  <a:gd name="connsiteY75" fmla="*/ 1623171 h 2878899"/>
                  <a:gd name="connsiteX76" fmla="*/ 874017 w 4148908"/>
                  <a:gd name="connsiteY76" fmla="*/ 1623171 h 2878899"/>
                  <a:gd name="connsiteX77" fmla="*/ 874017 w 4148908"/>
                  <a:gd name="connsiteY77" fmla="*/ 1598206 h 2878899"/>
                  <a:gd name="connsiteX78" fmla="*/ 859747 w 4148908"/>
                  <a:gd name="connsiteY78" fmla="*/ 1598206 h 2878899"/>
                  <a:gd name="connsiteX79" fmla="*/ 859747 w 4148908"/>
                  <a:gd name="connsiteY79" fmla="*/ 1569660 h 2878899"/>
                  <a:gd name="connsiteX80" fmla="*/ 838343 w 4148908"/>
                  <a:gd name="connsiteY80" fmla="*/ 1569660 h 2878899"/>
                  <a:gd name="connsiteX81" fmla="*/ 838343 w 4148908"/>
                  <a:gd name="connsiteY81" fmla="*/ 1551829 h 2878899"/>
                  <a:gd name="connsiteX82" fmla="*/ 791967 w 4148908"/>
                  <a:gd name="connsiteY82" fmla="*/ 1551829 h 2878899"/>
                  <a:gd name="connsiteX83" fmla="*/ 791967 w 4148908"/>
                  <a:gd name="connsiteY83" fmla="*/ 1498318 h 2878899"/>
                  <a:gd name="connsiteX84" fmla="*/ 756292 w 4148908"/>
                  <a:gd name="connsiteY84" fmla="*/ 1498318 h 2878899"/>
                  <a:gd name="connsiteX85" fmla="*/ 756292 w 4148908"/>
                  <a:gd name="connsiteY85" fmla="*/ 1473343 h 2878899"/>
                  <a:gd name="connsiteX86" fmla="*/ 738455 w 4148908"/>
                  <a:gd name="connsiteY86" fmla="*/ 1473343 h 2878899"/>
                  <a:gd name="connsiteX87" fmla="*/ 738455 w 4148908"/>
                  <a:gd name="connsiteY87" fmla="*/ 1466209 h 2878899"/>
                  <a:gd name="connsiteX88" fmla="*/ 720618 w 4148908"/>
                  <a:gd name="connsiteY88" fmla="*/ 1466209 h 2878899"/>
                  <a:gd name="connsiteX89" fmla="*/ 720618 w 4148908"/>
                  <a:gd name="connsiteY89" fmla="*/ 1441234 h 2878899"/>
                  <a:gd name="connsiteX90" fmla="*/ 681377 w 4148908"/>
                  <a:gd name="connsiteY90" fmla="*/ 1441234 h 2878899"/>
                  <a:gd name="connsiteX91" fmla="*/ 681377 w 4148908"/>
                  <a:gd name="connsiteY91" fmla="*/ 1430538 h 2878899"/>
                  <a:gd name="connsiteX92" fmla="*/ 645703 w 4148908"/>
                  <a:gd name="connsiteY92" fmla="*/ 1430538 h 2878899"/>
                  <a:gd name="connsiteX93" fmla="*/ 645703 w 4148908"/>
                  <a:gd name="connsiteY93" fmla="*/ 1387723 h 2878899"/>
                  <a:gd name="connsiteX94" fmla="*/ 620730 w 4148908"/>
                  <a:gd name="connsiteY94" fmla="*/ 1387723 h 2878899"/>
                  <a:gd name="connsiteX95" fmla="*/ 620730 w 4148908"/>
                  <a:gd name="connsiteY95" fmla="*/ 1341346 h 2878899"/>
                  <a:gd name="connsiteX96" fmla="*/ 581489 w 4148908"/>
                  <a:gd name="connsiteY96" fmla="*/ 1341346 h 2878899"/>
                  <a:gd name="connsiteX97" fmla="*/ 581489 w 4148908"/>
                  <a:gd name="connsiteY97" fmla="*/ 1305675 h 2878899"/>
                  <a:gd name="connsiteX98" fmla="*/ 549382 w 4148908"/>
                  <a:gd name="connsiteY98" fmla="*/ 1305675 h 2878899"/>
                  <a:gd name="connsiteX99" fmla="*/ 549382 w 4148908"/>
                  <a:gd name="connsiteY99" fmla="*/ 1273566 h 2878899"/>
                  <a:gd name="connsiteX100" fmla="*/ 506573 w 4148908"/>
                  <a:gd name="connsiteY100" fmla="*/ 1273566 h 2878899"/>
                  <a:gd name="connsiteX101" fmla="*/ 506573 w 4148908"/>
                  <a:gd name="connsiteY101" fmla="*/ 1205786 h 2878899"/>
                  <a:gd name="connsiteX102" fmla="*/ 492303 w 4148908"/>
                  <a:gd name="connsiteY102" fmla="*/ 1205786 h 2878899"/>
                  <a:gd name="connsiteX103" fmla="*/ 492303 w 4148908"/>
                  <a:gd name="connsiteY103" fmla="*/ 1159409 h 2878899"/>
                  <a:gd name="connsiteX104" fmla="*/ 467332 w 4148908"/>
                  <a:gd name="connsiteY104" fmla="*/ 1159409 h 2878899"/>
                  <a:gd name="connsiteX105" fmla="*/ 467332 w 4148908"/>
                  <a:gd name="connsiteY105" fmla="*/ 1105897 h 2878899"/>
                  <a:gd name="connsiteX106" fmla="*/ 453061 w 4148908"/>
                  <a:gd name="connsiteY106" fmla="*/ 1105897 h 2878899"/>
                  <a:gd name="connsiteX107" fmla="*/ 453061 w 4148908"/>
                  <a:gd name="connsiteY107" fmla="*/ 1034555 h 2878899"/>
                  <a:gd name="connsiteX108" fmla="*/ 449494 w 4148908"/>
                  <a:gd name="connsiteY108" fmla="*/ 1034555 h 2878899"/>
                  <a:gd name="connsiteX109" fmla="*/ 449494 w 4148908"/>
                  <a:gd name="connsiteY109" fmla="*/ 909692 h 2878899"/>
                  <a:gd name="connsiteX110" fmla="*/ 424523 w 4148908"/>
                  <a:gd name="connsiteY110" fmla="*/ 909692 h 2878899"/>
                  <a:gd name="connsiteX111" fmla="*/ 424523 w 4148908"/>
                  <a:gd name="connsiteY111" fmla="*/ 795534 h 2878899"/>
                  <a:gd name="connsiteX112" fmla="*/ 410253 w 4148908"/>
                  <a:gd name="connsiteY112" fmla="*/ 795534 h 2878899"/>
                  <a:gd name="connsiteX113" fmla="*/ 410253 w 4148908"/>
                  <a:gd name="connsiteY113" fmla="*/ 709916 h 2878899"/>
                  <a:gd name="connsiteX114" fmla="*/ 420955 w 4148908"/>
                  <a:gd name="connsiteY114" fmla="*/ 709916 h 2878899"/>
                  <a:gd name="connsiteX115" fmla="*/ 420955 w 4148908"/>
                  <a:gd name="connsiteY115" fmla="*/ 617163 h 2878899"/>
                  <a:gd name="connsiteX116" fmla="*/ 406685 w 4148908"/>
                  <a:gd name="connsiteY116" fmla="*/ 617163 h 2878899"/>
                  <a:gd name="connsiteX117" fmla="*/ 406685 w 4148908"/>
                  <a:gd name="connsiteY117" fmla="*/ 563652 h 2878899"/>
                  <a:gd name="connsiteX118" fmla="*/ 392416 w 4148908"/>
                  <a:gd name="connsiteY118" fmla="*/ 563652 h 2878899"/>
                  <a:gd name="connsiteX119" fmla="*/ 392416 w 4148908"/>
                  <a:gd name="connsiteY119" fmla="*/ 474467 h 2878899"/>
                  <a:gd name="connsiteX120" fmla="*/ 385282 w 4148908"/>
                  <a:gd name="connsiteY120" fmla="*/ 474467 h 2878899"/>
                  <a:gd name="connsiteX121" fmla="*/ 385282 w 4148908"/>
                  <a:gd name="connsiteY121" fmla="*/ 424522 h 2878899"/>
                  <a:gd name="connsiteX122" fmla="*/ 360309 w 4148908"/>
                  <a:gd name="connsiteY122" fmla="*/ 424522 h 2878899"/>
                  <a:gd name="connsiteX123" fmla="*/ 360309 w 4148908"/>
                  <a:gd name="connsiteY123" fmla="*/ 367444 h 2878899"/>
                  <a:gd name="connsiteX124" fmla="*/ 349607 w 4148908"/>
                  <a:gd name="connsiteY124" fmla="*/ 367444 h 2878899"/>
                  <a:gd name="connsiteX125" fmla="*/ 349607 w 4148908"/>
                  <a:gd name="connsiteY125" fmla="*/ 313932 h 2878899"/>
                  <a:gd name="connsiteX126" fmla="*/ 321068 w 4148908"/>
                  <a:gd name="connsiteY126" fmla="*/ 313932 h 2878899"/>
                  <a:gd name="connsiteX127" fmla="*/ 321068 w 4148908"/>
                  <a:gd name="connsiteY127" fmla="*/ 263989 h 2878899"/>
                  <a:gd name="connsiteX128" fmla="*/ 299663 w 4148908"/>
                  <a:gd name="connsiteY128" fmla="*/ 263989 h 2878899"/>
                  <a:gd name="connsiteX129" fmla="*/ 299663 w 4148908"/>
                  <a:gd name="connsiteY129" fmla="*/ 231882 h 2878899"/>
                  <a:gd name="connsiteX130" fmla="*/ 285394 w 4148908"/>
                  <a:gd name="connsiteY130" fmla="*/ 231882 h 2878899"/>
                  <a:gd name="connsiteX131" fmla="*/ 285394 w 4148908"/>
                  <a:gd name="connsiteY131" fmla="*/ 185506 h 2878899"/>
                  <a:gd name="connsiteX132" fmla="*/ 274691 w 4148908"/>
                  <a:gd name="connsiteY132" fmla="*/ 185506 h 2878899"/>
                  <a:gd name="connsiteX133" fmla="*/ 274691 w 4148908"/>
                  <a:gd name="connsiteY133" fmla="*/ 142697 h 2878899"/>
                  <a:gd name="connsiteX134" fmla="*/ 235449 w 4148908"/>
                  <a:gd name="connsiteY134" fmla="*/ 142697 h 2878899"/>
                  <a:gd name="connsiteX135" fmla="*/ 235449 w 4148908"/>
                  <a:gd name="connsiteY135" fmla="*/ 128427 h 2878899"/>
                  <a:gd name="connsiteX136" fmla="*/ 221180 w 4148908"/>
                  <a:gd name="connsiteY136" fmla="*/ 128427 h 2878899"/>
                  <a:gd name="connsiteX137" fmla="*/ 221180 w 4148908"/>
                  <a:gd name="connsiteY137" fmla="*/ 107023 h 2878899"/>
                  <a:gd name="connsiteX138" fmla="*/ 196207 w 4148908"/>
                  <a:gd name="connsiteY138" fmla="*/ 107023 h 2878899"/>
                  <a:gd name="connsiteX139" fmla="*/ 196207 w 4148908"/>
                  <a:gd name="connsiteY139" fmla="*/ 92752 h 2878899"/>
                  <a:gd name="connsiteX140" fmla="*/ 171236 w 4148908"/>
                  <a:gd name="connsiteY140" fmla="*/ 92752 h 2878899"/>
                  <a:gd name="connsiteX141" fmla="*/ 171236 w 4148908"/>
                  <a:gd name="connsiteY141" fmla="*/ 64214 h 2878899"/>
                  <a:gd name="connsiteX142" fmla="*/ 131995 w 4148908"/>
                  <a:gd name="connsiteY142" fmla="*/ 64214 h 2878899"/>
                  <a:gd name="connsiteX143" fmla="*/ 131995 w 4148908"/>
                  <a:gd name="connsiteY143" fmla="*/ 24972 h 2878899"/>
                  <a:gd name="connsiteX144" fmla="*/ 89185 w 4148908"/>
                  <a:gd name="connsiteY144" fmla="*/ 24972 h 2878899"/>
                  <a:gd name="connsiteX145" fmla="*/ 89185 w 4148908"/>
                  <a:gd name="connsiteY145" fmla="*/ 0 h 2878899"/>
                  <a:gd name="connsiteX146" fmla="*/ 0 w 4148908"/>
                  <a:gd name="connsiteY146" fmla="*/ 0 h 28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148908" h="2878899">
                    <a:moveTo>
                      <a:pt x="4148909" y="2878900"/>
                    </a:moveTo>
                    <a:lnTo>
                      <a:pt x="4148909" y="2843229"/>
                    </a:lnTo>
                    <a:lnTo>
                      <a:pt x="4052583" y="2843229"/>
                    </a:lnTo>
                    <a:lnTo>
                      <a:pt x="4052583" y="2807558"/>
                    </a:lnTo>
                    <a:lnTo>
                      <a:pt x="2921718" y="2807558"/>
                    </a:lnTo>
                    <a:lnTo>
                      <a:pt x="2921718" y="2757609"/>
                    </a:lnTo>
                    <a:lnTo>
                      <a:pt x="2850366" y="2757609"/>
                    </a:lnTo>
                    <a:lnTo>
                      <a:pt x="2850366" y="2736206"/>
                    </a:lnTo>
                    <a:lnTo>
                      <a:pt x="2561406" y="2736206"/>
                    </a:lnTo>
                    <a:lnTo>
                      <a:pt x="2561406" y="2707669"/>
                    </a:lnTo>
                    <a:lnTo>
                      <a:pt x="2454383" y="2707669"/>
                    </a:lnTo>
                    <a:lnTo>
                      <a:pt x="2454383" y="2671998"/>
                    </a:lnTo>
                    <a:lnTo>
                      <a:pt x="2440115" y="2671998"/>
                    </a:lnTo>
                    <a:lnTo>
                      <a:pt x="2440115" y="2647023"/>
                    </a:lnTo>
                    <a:lnTo>
                      <a:pt x="2440115" y="2647023"/>
                    </a:lnTo>
                    <a:lnTo>
                      <a:pt x="2440115" y="2629183"/>
                    </a:lnTo>
                    <a:lnTo>
                      <a:pt x="2404434" y="2629183"/>
                    </a:lnTo>
                    <a:lnTo>
                      <a:pt x="2404434" y="2611352"/>
                    </a:lnTo>
                    <a:lnTo>
                      <a:pt x="2325958" y="2611352"/>
                    </a:lnTo>
                    <a:lnTo>
                      <a:pt x="2325958" y="2589940"/>
                    </a:lnTo>
                    <a:lnTo>
                      <a:pt x="2097643" y="2589940"/>
                    </a:lnTo>
                    <a:lnTo>
                      <a:pt x="2097643" y="2564975"/>
                    </a:lnTo>
                    <a:lnTo>
                      <a:pt x="1933537" y="2564975"/>
                    </a:lnTo>
                    <a:lnTo>
                      <a:pt x="1933537" y="2532866"/>
                    </a:lnTo>
                    <a:lnTo>
                      <a:pt x="1890732" y="2532866"/>
                    </a:lnTo>
                    <a:lnTo>
                      <a:pt x="1890732" y="2507892"/>
                    </a:lnTo>
                    <a:lnTo>
                      <a:pt x="1858623" y="2507892"/>
                    </a:lnTo>
                    <a:lnTo>
                      <a:pt x="1858623" y="2461514"/>
                    </a:lnTo>
                    <a:lnTo>
                      <a:pt x="1794415" y="2461514"/>
                    </a:lnTo>
                    <a:lnTo>
                      <a:pt x="1794415" y="2425843"/>
                    </a:lnTo>
                    <a:lnTo>
                      <a:pt x="1730197" y="2425843"/>
                    </a:lnTo>
                    <a:lnTo>
                      <a:pt x="1730197" y="2393734"/>
                    </a:lnTo>
                    <a:lnTo>
                      <a:pt x="1698088" y="2393734"/>
                    </a:lnTo>
                    <a:lnTo>
                      <a:pt x="1698088" y="2361626"/>
                    </a:lnTo>
                    <a:lnTo>
                      <a:pt x="1626746" y="2361626"/>
                    </a:lnTo>
                    <a:lnTo>
                      <a:pt x="1626746" y="2300980"/>
                    </a:lnTo>
                    <a:lnTo>
                      <a:pt x="1594637" y="2300980"/>
                    </a:lnTo>
                    <a:lnTo>
                      <a:pt x="1594637" y="2236772"/>
                    </a:lnTo>
                    <a:lnTo>
                      <a:pt x="1558957" y="2236772"/>
                    </a:lnTo>
                    <a:lnTo>
                      <a:pt x="1558957" y="2186823"/>
                    </a:lnTo>
                    <a:lnTo>
                      <a:pt x="1530420" y="2186823"/>
                    </a:lnTo>
                    <a:lnTo>
                      <a:pt x="1530420" y="2136883"/>
                    </a:lnTo>
                    <a:lnTo>
                      <a:pt x="1487614" y="2136883"/>
                    </a:lnTo>
                    <a:lnTo>
                      <a:pt x="1487614" y="2108346"/>
                    </a:lnTo>
                    <a:lnTo>
                      <a:pt x="1394860" y="2108346"/>
                    </a:lnTo>
                    <a:lnTo>
                      <a:pt x="1394860" y="2083372"/>
                    </a:lnTo>
                    <a:lnTo>
                      <a:pt x="1352055" y="2083372"/>
                    </a:lnTo>
                    <a:lnTo>
                      <a:pt x="1352055" y="2061969"/>
                    </a:lnTo>
                    <a:lnTo>
                      <a:pt x="1298543" y="2061969"/>
                    </a:lnTo>
                    <a:lnTo>
                      <a:pt x="1298543" y="2036995"/>
                    </a:lnTo>
                    <a:lnTo>
                      <a:pt x="1284265" y="2036995"/>
                    </a:lnTo>
                    <a:lnTo>
                      <a:pt x="1284265" y="2001323"/>
                    </a:lnTo>
                    <a:lnTo>
                      <a:pt x="1255729" y="2001323"/>
                    </a:lnTo>
                    <a:lnTo>
                      <a:pt x="1255729" y="1987055"/>
                    </a:lnTo>
                    <a:lnTo>
                      <a:pt x="1237898" y="1987055"/>
                    </a:lnTo>
                    <a:lnTo>
                      <a:pt x="1237898" y="1954946"/>
                    </a:lnTo>
                    <a:lnTo>
                      <a:pt x="1223620" y="1954946"/>
                    </a:lnTo>
                    <a:lnTo>
                      <a:pt x="1223620" y="1929972"/>
                    </a:lnTo>
                    <a:lnTo>
                      <a:pt x="1187949" y="1929972"/>
                    </a:lnTo>
                    <a:lnTo>
                      <a:pt x="1187949" y="1872898"/>
                    </a:lnTo>
                    <a:lnTo>
                      <a:pt x="1166546" y="1872898"/>
                    </a:lnTo>
                    <a:lnTo>
                      <a:pt x="1166546" y="1844352"/>
                    </a:lnTo>
                    <a:lnTo>
                      <a:pt x="1141571" y="1844352"/>
                    </a:lnTo>
                    <a:lnTo>
                      <a:pt x="1141571" y="1815815"/>
                    </a:lnTo>
                    <a:lnTo>
                      <a:pt x="1116597" y="1815815"/>
                    </a:lnTo>
                    <a:lnTo>
                      <a:pt x="1116597" y="1812243"/>
                    </a:lnTo>
                    <a:lnTo>
                      <a:pt x="1084498" y="1812243"/>
                    </a:lnTo>
                    <a:lnTo>
                      <a:pt x="1084498" y="1780143"/>
                    </a:lnTo>
                    <a:lnTo>
                      <a:pt x="1034548" y="1780143"/>
                    </a:lnTo>
                    <a:lnTo>
                      <a:pt x="1034548" y="1744463"/>
                    </a:lnTo>
                    <a:lnTo>
                      <a:pt x="991743" y="1744463"/>
                    </a:lnTo>
                    <a:lnTo>
                      <a:pt x="991743" y="1719498"/>
                    </a:lnTo>
                    <a:lnTo>
                      <a:pt x="927528" y="1719498"/>
                    </a:lnTo>
                    <a:lnTo>
                      <a:pt x="927528" y="1655280"/>
                    </a:lnTo>
                    <a:lnTo>
                      <a:pt x="898989" y="1655280"/>
                    </a:lnTo>
                    <a:lnTo>
                      <a:pt x="898989" y="1623171"/>
                    </a:lnTo>
                    <a:lnTo>
                      <a:pt x="874017" y="1623171"/>
                    </a:lnTo>
                    <a:lnTo>
                      <a:pt x="874017" y="1598206"/>
                    </a:lnTo>
                    <a:lnTo>
                      <a:pt x="859747" y="1598206"/>
                    </a:lnTo>
                    <a:lnTo>
                      <a:pt x="859747" y="1569660"/>
                    </a:lnTo>
                    <a:lnTo>
                      <a:pt x="838343" y="1569660"/>
                    </a:lnTo>
                    <a:lnTo>
                      <a:pt x="838343" y="1551829"/>
                    </a:lnTo>
                    <a:lnTo>
                      <a:pt x="791967" y="1551829"/>
                    </a:lnTo>
                    <a:lnTo>
                      <a:pt x="791967" y="1498318"/>
                    </a:lnTo>
                    <a:lnTo>
                      <a:pt x="756292" y="1498318"/>
                    </a:lnTo>
                    <a:lnTo>
                      <a:pt x="756292" y="1473343"/>
                    </a:lnTo>
                    <a:lnTo>
                      <a:pt x="738455" y="1473343"/>
                    </a:lnTo>
                    <a:lnTo>
                      <a:pt x="738455" y="1466209"/>
                    </a:lnTo>
                    <a:lnTo>
                      <a:pt x="720618" y="1466209"/>
                    </a:lnTo>
                    <a:lnTo>
                      <a:pt x="720618" y="1441234"/>
                    </a:lnTo>
                    <a:lnTo>
                      <a:pt x="681377" y="1441234"/>
                    </a:lnTo>
                    <a:lnTo>
                      <a:pt x="681377" y="1430538"/>
                    </a:lnTo>
                    <a:lnTo>
                      <a:pt x="645703" y="1430538"/>
                    </a:lnTo>
                    <a:lnTo>
                      <a:pt x="645703" y="1387723"/>
                    </a:lnTo>
                    <a:lnTo>
                      <a:pt x="620730" y="1387723"/>
                    </a:lnTo>
                    <a:lnTo>
                      <a:pt x="620730" y="1341346"/>
                    </a:lnTo>
                    <a:lnTo>
                      <a:pt x="581489" y="1341346"/>
                    </a:lnTo>
                    <a:lnTo>
                      <a:pt x="581489" y="1305675"/>
                    </a:lnTo>
                    <a:lnTo>
                      <a:pt x="549382" y="1305675"/>
                    </a:lnTo>
                    <a:lnTo>
                      <a:pt x="549382" y="1273566"/>
                    </a:lnTo>
                    <a:lnTo>
                      <a:pt x="506573" y="1273566"/>
                    </a:lnTo>
                    <a:lnTo>
                      <a:pt x="506573" y="1205786"/>
                    </a:lnTo>
                    <a:lnTo>
                      <a:pt x="492303" y="1205786"/>
                    </a:lnTo>
                    <a:lnTo>
                      <a:pt x="492303" y="1159409"/>
                    </a:lnTo>
                    <a:lnTo>
                      <a:pt x="467332" y="1159409"/>
                    </a:lnTo>
                    <a:lnTo>
                      <a:pt x="467332" y="1105897"/>
                    </a:lnTo>
                    <a:lnTo>
                      <a:pt x="453061" y="1105897"/>
                    </a:lnTo>
                    <a:lnTo>
                      <a:pt x="453061" y="1034555"/>
                    </a:lnTo>
                    <a:lnTo>
                      <a:pt x="449494" y="1034555"/>
                    </a:lnTo>
                    <a:lnTo>
                      <a:pt x="449494" y="909692"/>
                    </a:lnTo>
                    <a:lnTo>
                      <a:pt x="424523" y="909692"/>
                    </a:lnTo>
                    <a:lnTo>
                      <a:pt x="424523" y="795534"/>
                    </a:lnTo>
                    <a:lnTo>
                      <a:pt x="410253" y="795534"/>
                    </a:lnTo>
                    <a:lnTo>
                      <a:pt x="410253" y="709916"/>
                    </a:lnTo>
                    <a:lnTo>
                      <a:pt x="420955" y="709916"/>
                    </a:lnTo>
                    <a:lnTo>
                      <a:pt x="420955" y="617163"/>
                    </a:lnTo>
                    <a:lnTo>
                      <a:pt x="406685" y="617163"/>
                    </a:lnTo>
                    <a:lnTo>
                      <a:pt x="406685" y="563652"/>
                    </a:lnTo>
                    <a:lnTo>
                      <a:pt x="392416" y="563652"/>
                    </a:lnTo>
                    <a:lnTo>
                      <a:pt x="392416" y="474467"/>
                    </a:lnTo>
                    <a:lnTo>
                      <a:pt x="385282" y="474467"/>
                    </a:lnTo>
                    <a:lnTo>
                      <a:pt x="385282" y="424522"/>
                    </a:lnTo>
                    <a:lnTo>
                      <a:pt x="360309" y="424522"/>
                    </a:lnTo>
                    <a:lnTo>
                      <a:pt x="360309" y="367444"/>
                    </a:lnTo>
                    <a:lnTo>
                      <a:pt x="349607" y="367444"/>
                    </a:lnTo>
                    <a:lnTo>
                      <a:pt x="349607" y="313932"/>
                    </a:lnTo>
                    <a:lnTo>
                      <a:pt x="321068" y="313932"/>
                    </a:lnTo>
                    <a:lnTo>
                      <a:pt x="321068" y="263989"/>
                    </a:lnTo>
                    <a:lnTo>
                      <a:pt x="299663" y="263989"/>
                    </a:lnTo>
                    <a:lnTo>
                      <a:pt x="299663" y="231882"/>
                    </a:lnTo>
                    <a:lnTo>
                      <a:pt x="285394" y="231882"/>
                    </a:lnTo>
                    <a:lnTo>
                      <a:pt x="285394" y="185506"/>
                    </a:lnTo>
                    <a:lnTo>
                      <a:pt x="274691" y="185506"/>
                    </a:lnTo>
                    <a:lnTo>
                      <a:pt x="274691" y="142697"/>
                    </a:lnTo>
                    <a:lnTo>
                      <a:pt x="235449" y="142697"/>
                    </a:lnTo>
                    <a:lnTo>
                      <a:pt x="235449" y="128427"/>
                    </a:lnTo>
                    <a:lnTo>
                      <a:pt x="221180" y="128427"/>
                    </a:lnTo>
                    <a:lnTo>
                      <a:pt x="221180" y="107023"/>
                    </a:lnTo>
                    <a:lnTo>
                      <a:pt x="196207" y="107023"/>
                    </a:lnTo>
                    <a:lnTo>
                      <a:pt x="196207" y="92752"/>
                    </a:lnTo>
                    <a:lnTo>
                      <a:pt x="171236" y="92752"/>
                    </a:lnTo>
                    <a:lnTo>
                      <a:pt x="171236" y="64214"/>
                    </a:lnTo>
                    <a:lnTo>
                      <a:pt x="131995" y="64214"/>
                    </a:lnTo>
                    <a:lnTo>
                      <a:pt x="131995" y="24972"/>
                    </a:lnTo>
                    <a:lnTo>
                      <a:pt x="89185" y="24972"/>
                    </a:lnTo>
                    <a:lnTo>
                      <a:pt x="8918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160">
                <a:extLst>
                  <a:ext uri="{FF2B5EF4-FFF2-40B4-BE49-F238E27FC236}">
                    <a16:creationId xmlns:a16="http://schemas.microsoft.com/office/drawing/2014/main" id="{1E436FEA-28F1-9326-4386-D0B6286F3D6A}"/>
                  </a:ext>
                </a:extLst>
              </p:cNvPr>
              <p:cNvSpPr/>
              <p:nvPr/>
            </p:nvSpPr>
            <p:spPr>
              <a:xfrm>
                <a:off x="4033962" y="19669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161">
                <a:extLst>
                  <a:ext uri="{FF2B5EF4-FFF2-40B4-BE49-F238E27FC236}">
                    <a16:creationId xmlns:a16="http://schemas.microsoft.com/office/drawing/2014/main" id="{75F41E37-F08F-CB23-DAFE-6D32BC558F0D}"/>
                  </a:ext>
                </a:extLst>
              </p:cNvPr>
              <p:cNvSpPr/>
              <p:nvPr/>
            </p:nvSpPr>
            <p:spPr>
              <a:xfrm>
                <a:off x="6327314" y="45588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162">
                <a:extLst>
                  <a:ext uri="{FF2B5EF4-FFF2-40B4-BE49-F238E27FC236}">
                    <a16:creationId xmlns:a16="http://schemas.microsoft.com/office/drawing/2014/main" id="{D127ADDF-089B-490B-3D91-D0FB82552617}"/>
                  </a:ext>
                </a:extLst>
              </p:cNvPr>
              <p:cNvSpPr/>
              <p:nvPr/>
            </p:nvSpPr>
            <p:spPr>
              <a:xfrm>
                <a:off x="6613064" y="47112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163">
                <a:extLst>
                  <a:ext uri="{FF2B5EF4-FFF2-40B4-BE49-F238E27FC236}">
                    <a16:creationId xmlns:a16="http://schemas.microsoft.com/office/drawing/2014/main" id="{5C2328DF-05A5-2A84-2333-C35167330BE4}"/>
                  </a:ext>
                </a:extLst>
              </p:cNvPr>
              <p:cNvSpPr/>
              <p:nvPr/>
            </p:nvSpPr>
            <p:spPr>
              <a:xfrm>
                <a:off x="8003724" y="47874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41" name="Graphic 167">
              <a:extLst>
                <a:ext uri="{FF2B5EF4-FFF2-40B4-BE49-F238E27FC236}">
                  <a16:creationId xmlns:a16="http://schemas.microsoft.com/office/drawing/2014/main" id="{6DED4FFA-FCC7-1692-162C-400E881B5E3A}"/>
                </a:ext>
              </a:extLst>
            </p:cNvPr>
            <p:cNvSpPr/>
            <p:nvPr/>
          </p:nvSpPr>
          <p:spPr>
            <a:xfrm>
              <a:off x="1208385" y="1864214"/>
              <a:ext cx="2265610" cy="2293200"/>
            </a:xfrm>
            <a:custGeom>
              <a:avLst/>
              <a:gdLst>
                <a:gd name="connsiteX0" fmla="*/ 2852442 w 2852442"/>
                <a:gd name="connsiteY0" fmla="*/ 2877712 h 2877712"/>
                <a:gd name="connsiteX1" fmla="*/ 2852442 w 2852442"/>
                <a:gd name="connsiteY1" fmla="*/ 2844870 h 2877712"/>
                <a:gd name="connsiteX2" fmla="*/ 2569474 w 2852442"/>
                <a:gd name="connsiteY2" fmla="*/ 2844870 h 2877712"/>
                <a:gd name="connsiteX3" fmla="*/ 2569474 w 2852442"/>
                <a:gd name="connsiteY3" fmla="*/ 2799388 h 2877712"/>
                <a:gd name="connsiteX4" fmla="*/ 2405253 w 2852442"/>
                <a:gd name="connsiteY4" fmla="*/ 2799388 h 2877712"/>
                <a:gd name="connsiteX5" fmla="*/ 2405253 w 2852442"/>
                <a:gd name="connsiteY5" fmla="*/ 2766546 h 2877712"/>
                <a:gd name="connsiteX6" fmla="*/ 2372411 w 2852442"/>
                <a:gd name="connsiteY6" fmla="*/ 2766546 h 2877712"/>
                <a:gd name="connsiteX7" fmla="*/ 2372411 w 2852442"/>
                <a:gd name="connsiteY7" fmla="*/ 2713492 h 2877712"/>
                <a:gd name="connsiteX8" fmla="*/ 2324405 w 2852442"/>
                <a:gd name="connsiteY8" fmla="*/ 2713492 h 2877712"/>
                <a:gd name="connsiteX9" fmla="*/ 2324405 w 2852442"/>
                <a:gd name="connsiteY9" fmla="*/ 2683174 h 2877712"/>
                <a:gd name="connsiteX10" fmla="*/ 2006060 w 2852442"/>
                <a:gd name="connsiteY10" fmla="*/ 2683174 h 2877712"/>
                <a:gd name="connsiteX11" fmla="*/ 2006060 w 2852442"/>
                <a:gd name="connsiteY11" fmla="*/ 2635167 h 2877712"/>
                <a:gd name="connsiteX12" fmla="*/ 1849412 w 2852442"/>
                <a:gd name="connsiteY12" fmla="*/ 2635167 h 2877712"/>
                <a:gd name="connsiteX13" fmla="*/ 1849412 w 2852442"/>
                <a:gd name="connsiteY13" fmla="*/ 2592219 h 2877712"/>
                <a:gd name="connsiteX14" fmla="*/ 1387059 w 2852442"/>
                <a:gd name="connsiteY14" fmla="*/ 2592219 h 2877712"/>
                <a:gd name="connsiteX15" fmla="*/ 1387059 w 2852442"/>
                <a:gd name="connsiteY15" fmla="*/ 2564425 h 2877712"/>
                <a:gd name="connsiteX16" fmla="*/ 1291057 w 2852442"/>
                <a:gd name="connsiteY16" fmla="*/ 2564425 h 2877712"/>
                <a:gd name="connsiteX17" fmla="*/ 1291057 w 2852442"/>
                <a:gd name="connsiteY17" fmla="*/ 2521468 h 2877712"/>
                <a:gd name="connsiteX18" fmla="*/ 1260739 w 2852442"/>
                <a:gd name="connsiteY18" fmla="*/ 2521468 h 2877712"/>
                <a:gd name="connsiteX19" fmla="*/ 1260739 w 2852442"/>
                <a:gd name="connsiteY19" fmla="*/ 2435571 h 2877712"/>
                <a:gd name="connsiteX20" fmla="*/ 1192521 w 2852442"/>
                <a:gd name="connsiteY20" fmla="*/ 2435571 h 2877712"/>
                <a:gd name="connsiteX21" fmla="*/ 1192521 w 2852442"/>
                <a:gd name="connsiteY21" fmla="*/ 2397671 h 2877712"/>
                <a:gd name="connsiteX22" fmla="*/ 1169784 w 2852442"/>
                <a:gd name="connsiteY22" fmla="*/ 2397671 h 2877712"/>
                <a:gd name="connsiteX23" fmla="*/ 1169784 w 2852442"/>
                <a:gd name="connsiteY23" fmla="*/ 2352199 h 2877712"/>
                <a:gd name="connsiteX24" fmla="*/ 1124303 w 2852442"/>
                <a:gd name="connsiteY24" fmla="*/ 2352199 h 2877712"/>
                <a:gd name="connsiteX25" fmla="*/ 1124303 w 2852442"/>
                <a:gd name="connsiteY25" fmla="*/ 2316823 h 2877712"/>
                <a:gd name="connsiteX26" fmla="*/ 1101566 w 2852442"/>
                <a:gd name="connsiteY26" fmla="*/ 2316823 h 2877712"/>
                <a:gd name="connsiteX27" fmla="*/ 1101566 w 2852442"/>
                <a:gd name="connsiteY27" fmla="*/ 2273875 h 2877712"/>
                <a:gd name="connsiteX28" fmla="*/ 1081354 w 2852442"/>
                <a:gd name="connsiteY28" fmla="*/ 2273875 h 2877712"/>
                <a:gd name="connsiteX29" fmla="*/ 1081354 w 2852442"/>
                <a:gd name="connsiteY29" fmla="*/ 2238499 h 2877712"/>
                <a:gd name="connsiteX30" fmla="*/ 879231 w 2852442"/>
                <a:gd name="connsiteY30" fmla="*/ 2238499 h 2877712"/>
                <a:gd name="connsiteX31" fmla="*/ 879231 w 2852442"/>
                <a:gd name="connsiteY31" fmla="*/ 2200599 h 2877712"/>
                <a:gd name="connsiteX32" fmla="*/ 851439 w 2852442"/>
                <a:gd name="connsiteY32" fmla="*/ 2200599 h 2877712"/>
                <a:gd name="connsiteX33" fmla="*/ 851439 w 2852442"/>
                <a:gd name="connsiteY33" fmla="*/ 2152602 h 2877712"/>
                <a:gd name="connsiteX34" fmla="*/ 838807 w 2852442"/>
                <a:gd name="connsiteY34" fmla="*/ 2152602 h 2877712"/>
                <a:gd name="connsiteX35" fmla="*/ 838807 w 2852442"/>
                <a:gd name="connsiteY35" fmla="*/ 2114703 h 2877712"/>
                <a:gd name="connsiteX36" fmla="*/ 818594 w 2852442"/>
                <a:gd name="connsiteY36" fmla="*/ 2114703 h 2877712"/>
                <a:gd name="connsiteX37" fmla="*/ 818594 w 2852442"/>
                <a:gd name="connsiteY37" fmla="*/ 2071754 h 2877712"/>
                <a:gd name="connsiteX38" fmla="*/ 808488 w 2852442"/>
                <a:gd name="connsiteY38" fmla="*/ 2071754 h 2877712"/>
                <a:gd name="connsiteX39" fmla="*/ 808488 w 2852442"/>
                <a:gd name="connsiteY39" fmla="*/ 1993430 h 2877712"/>
                <a:gd name="connsiteX40" fmla="*/ 704901 w 2852442"/>
                <a:gd name="connsiteY40" fmla="*/ 1993430 h 2877712"/>
                <a:gd name="connsiteX41" fmla="*/ 704901 w 2852442"/>
                <a:gd name="connsiteY41" fmla="*/ 1945424 h 2877712"/>
                <a:gd name="connsiteX42" fmla="*/ 651843 w 2852442"/>
                <a:gd name="connsiteY42" fmla="*/ 1945424 h 2877712"/>
                <a:gd name="connsiteX43" fmla="*/ 651843 w 2852442"/>
                <a:gd name="connsiteY43" fmla="*/ 1905000 h 2877712"/>
                <a:gd name="connsiteX44" fmla="*/ 626578 w 2852442"/>
                <a:gd name="connsiteY44" fmla="*/ 1905000 h 2877712"/>
                <a:gd name="connsiteX45" fmla="*/ 626578 w 2852442"/>
                <a:gd name="connsiteY45" fmla="*/ 1872158 h 2877712"/>
                <a:gd name="connsiteX46" fmla="*/ 611419 w 2852442"/>
                <a:gd name="connsiteY46" fmla="*/ 1872158 h 2877712"/>
                <a:gd name="connsiteX47" fmla="*/ 611419 w 2852442"/>
                <a:gd name="connsiteY47" fmla="*/ 1821628 h 2877712"/>
                <a:gd name="connsiteX48" fmla="*/ 586154 w 2852442"/>
                <a:gd name="connsiteY48" fmla="*/ 1821628 h 2877712"/>
                <a:gd name="connsiteX49" fmla="*/ 586154 w 2852442"/>
                <a:gd name="connsiteY49" fmla="*/ 1773622 h 2877712"/>
                <a:gd name="connsiteX50" fmla="*/ 512884 w 2852442"/>
                <a:gd name="connsiteY50" fmla="*/ 1773622 h 2877712"/>
                <a:gd name="connsiteX51" fmla="*/ 512884 w 2852442"/>
                <a:gd name="connsiteY51" fmla="*/ 1730673 h 2877712"/>
                <a:gd name="connsiteX52" fmla="*/ 490146 w 2852442"/>
                <a:gd name="connsiteY52" fmla="*/ 1730673 h 2877712"/>
                <a:gd name="connsiteX53" fmla="*/ 490146 w 2852442"/>
                <a:gd name="connsiteY53" fmla="*/ 1659931 h 2877712"/>
                <a:gd name="connsiteX54" fmla="*/ 467407 w 2852442"/>
                <a:gd name="connsiteY54" fmla="*/ 1659931 h 2877712"/>
                <a:gd name="connsiteX55" fmla="*/ 467407 w 2852442"/>
                <a:gd name="connsiteY55" fmla="*/ 1493177 h 2877712"/>
                <a:gd name="connsiteX56" fmla="*/ 442142 w 2852442"/>
                <a:gd name="connsiteY56" fmla="*/ 1493177 h 2877712"/>
                <a:gd name="connsiteX57" fmla="*/ 442142 w 2852442"/>
                <a:gd name="connsiteY57" fmla="*/ 1447695 h 2877712"/>
                <a:gd name="connsiteX58" fmla="*/ 429509 w 2852442"/>
                <a:gd name="connsiteY58" fmla="*/ 1447695 h 2877712"/>
                <a:gd name="connsiteX59" fmla="*/ 429509 w 2852442"/>
                <a:gd name="connsiteY59" fmla="*/ 1379487 h 2877712"/>
                <a:gd name="connsiteX60" fmla="*/ 421930 w 2852442"/>
                <a:gd name="connsiteY60" fmla="*/ 1379487 h 2877712"/>
                <a:gd name="connsiteX61" fmla="*/ 421930 w 2852442"/>
                <a:gd name="connsiteY61" fmla="*/ 1270845 h 2877712"/>
                <a:gd name="connsiteX62" fmla="*/ 409297 w 2852442"/>
                <a:gd name="connsiteY62" fmla="*/ 1270845 h 2877712"/>
                <a:gd name="connsiteX63" fmla="*/ 409297 w 2852442"/>
                <a:gd name="connsiteY63" fmla="*/ 1136933 h 2877712"/>
                <a:gd name="connsiteX64" fmla="*/ 409297 w 2852442"/>
                <a:gd name="connsiteY64" fmla="*/ 1136933 h 2877712"/>
                <a:gd name="connsiteX65" fmla="*/ 409297 w 2852442"/>
                <a:gd name="connsiteY65" fmla="*/ 1144515 h 2877712"/>
                <a:gd name="connsiteX66" fmla="*/ 411824 w 2852442"/>
                <a:gd name="connsiteY66" fmla="*/ 1144515 h 2877712"/>
                <a:gd name="connsiteX67" fmla="*/ 411824 w 2852442"/>
                <a:gd name="connsiteY67" fmla="*/ 929761 h 2877712"/>
                <a:gd name="connsiteX68" fmla="*/ 404244 w 2852442"/>
                <a:gd name="connsiteY68" fmla="*/ 929761 h 2877712"/>
                <a:gd name="connsiteX69" fmla="*/ 404244 w 2852442"/>
                <a:gd name="connsiteY69" fmla="*/ 841333 h 2877712"/>
                <a:gd name="connsiteX70" fmla="*/ 389085 w 2852442"/>
                <a:gd name="connsiteY70" fmla="*/ 841333 h 2877712"/>
                <a:gd name="connsiteX71" fmla="*/ 389085 w 2852442"/>
                <a:gd name="connsiteY71" fmla="*/ 800909 h 2877712"/>
                <a:gd name="connsiteX72" fmla="*/ 384032 w 2852442"/>
                <a:gd name="connsiteY72" fmla="*/ 800909 h 2877712"/>
                <a:gd name="connsiteX73" fmla="*/ 384032 w 2852442"/>
                <a:gd name="connsiteY73" fmla="*/ 601313 h 2877712"/>
                <a:gd name="connsiteX74" fmla="*/ 371399 w 2852442"/>
                <a:gd name="connsiteY74" fmla="*/ 601313 h 2877712"/>
                <a:gd name="connsiteX75" fmla="*/ 371399 w 2852442"/>
                <a:gd name="connsiteY75" fmla="*/ 563415 h 2877712"/>
                <a:gd name="connsiteX76" fmla="*/ 366346 w 2852442"/>
                <a:gd name="connsiteY76" fmla="*/ 563415 h 2877712"/>
                <a:gd name="connsiteX77" fmla="*/ 366346 w 2852442"/>
                <a:gd name="connsiteY77" fmla="*/ 449722 h 2877712"/>
                <a:gd name="connsiteX78" fmla="*/ 333502 w 2852442"/>
                <a:gd name="connsiteY78" fmla="*/ 449722 h 2877712"/>
                <a:gd name="connsiteX79" fmla="*/ 333502 w 2852442"/>
                <a:gd name="connsiteY79" fmla="*/ 406771 h 2877712"/>
                <a:gd name="connsiteX80" fmla="*/ 303183 w 2852442"/>
                <a:gd name="connsiteY80" fmla="*/ 406771 h 2877712"/>
                <a:gd name="connsiteX81" fmla="*/ 303183 w 2852442"/>
                <a:gd name="connsiteY81" fmla="*/ 285498 h 2877712"/>
                <a:gd name="connsiteX82" fmla="*/ 275392 w 2852442"/>
                <a:gd name="connsiteY82" fmla="*/ 285498 h 2877712"/>
                <a:gd name="connsiteX83" fmla="*/ 275392 w 2852442"/>
                <a:gd name="connsiteY83" fmla="*/ 242547 h 2877712"/>
                <a:gd name="connsiteX84" fmla="*/ 252653 w 2852442"/>
                <a:gd name="connsiteY84" fmla="*/ 242547 h 2877712"/>
                <a:gd name="connsiteX85" fmla="*/ 252653 w 2852442"/>
                <a:gd name="connsiteY85" fmla="*/ 164224 h 2877712"/>
                <a:gd name="connsiteX86" fmla="*/ 219807 w 2852442"/>
                <a:gd name="connsiteY86" fmla="*/ 164224 h 2877712"/>
                <a:gd name="connsiteX87" fmla="*/ 219807 w 2852442"/>
                <a:gd name="connsiteY87" fmla="*/ 123799 h 2877712"/>
                <a:gd name="connsiteX88" fmla="*/ 138959 w 2852442"/>
                <a:gd name="connsiteY88" fmla="*/ 123799 h 2877712"/>
                <a:gd name="connsiteX89" fmla="*/ 138959 w 2852442"/>
                <a:gd name="connsiteY89" fmla="*/ 83375 h 2877712"/>
                <a:gd name="connsiteX90" fmla="*/ 133906 w 2852442"/>
                <a:gd name="connsiteY90" fmla="*/ 83375 h 2877712"/>
                <a:gd name="connsiteX91" fmla="*/ 133906 w 2852442"/>
                <a:gd name="connsiteY91" fmla="*/ 45477 h 2877712"/>
                <a:gd name="connsiteX92" fmla="*/ 88428 w 2852442"/>
                <a:gd name="connsiteY92" fmla="*/ 45477 h 2877712"/>
                <a:gd name="connsiteX93" fmla="*/ 88428 w 2852442"/>
                <a:gd name="connsiteY93" fmla="*/ 0 h 2877712"/>
                <a:gd name="connsiteX94" fmla="*/ 0 w 2852442"/>
                <a:gd name="connsiteY94" fmla="*/ 0 h 287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52442" h="2877712">
                  <a:moveTo>
                    <a:pt x="2852442" y="2877712"/>
                  </a:moveTo>
                  <a:lnTo>
                    <a:pt x="2852442" y="2844870"/>
                  </a:lnTo>
                  <a:lnTo>
                    <a:pt x="2569474" y="2844870"/>
                  </a:lnTo>
                  <a:lnTo>
                    <a:pt x="2569474" y="2799388"/>
                  </a:lnTo>
                  <a:lnTo>
                    <a:pt x="2405253" y="2799388"/>
                  </a:lnTo>
                  <a:lnTo>
                    <a:pt x="2405253" y="2766546"/>
                  </a:lnTo>
                  <a:lnTo>
                    <a:pt x="2372411" y="2766546"/>
                  </a:lnTo>
                  <a:lnTo>
                    <a:pt x="2372411" y="2713492"/>
                  </a:lnTo>
                  <a:lnTo>
                    <a:pt x="2324405" y="2713492"/>
                  </a:lnTo>
                  <a:lnTo>
                    <a:pt x="2324405" y="2683174"/>
                  </a:lnTo>
                  <a:lnTo>
                    <a:pt x="2006060" y="2683174"/>
                  </a:lnTo>
                  <a:lnTo>
                    <a:pt x="2006060" y="2635167"/>
                  </a:lnTo>
                  <a:lnTo>
                    <a:pt x="1849412" y="2635167"/>
                  </a:lnTo>
                  <a:lnTo>
                    <a:pt x="1849412" y="2592219"/>
                  </a:lnTo>
                  <a:lnTo>
                    <a:pt x="1387059" y="2592219"/>
                  </a:lnTo>
                  <a:lnTo>
                    <a:pt x="1387059" y="2564425"/>
                  </a:lnTo>
                  <a:lnTo>
                    <a:pt x="1291057" y="2564425"/>
                  </a:lnTo>
                  <a:lnTo>
                    <a:pt x="1291057" y="2521468"/>
                  </a:lnTo>
                  <a:lnTo>
                    <a:pt x="1260739" y="2521468"/>
                  </a:lnTo>
                  <a:lnTo>
                    <a:pt x="1260739" y="2435571"/>
                  </a:lnTo>
                  <a:lnTo>
                    <a:pt x="1192521" y="2435571"/>
                  </a:lnTo>
                  <a:lnTo>
                    <a:pt x="1192521" y="2397671"/>
                  </a:lnTo>
                  <a:lnTo>
                    <a:pt x="1169784" y="2397671"/>
                  </a:lnTo>
                  <a:lnTo>
                    <a:pt x="1169784" y="2352199"/>
                  </a:lnTo>
                  <a:lnTo>
                    <a:pt x="1124303" y="2352199"/>
                  </a:lnTo>
                  <a:lnTo>
                    <a:pt x="1124303" y="2316823"/>
                  </a:lnTo>
                  <a:lnTo>
                    <a:pt x="1101566" y="2316823"/>
                  </a:lnTo>
                  <a:lnTo>
                    <a:pt x="1101566" y="2273875"/>
                  </a:lnTo>
                  <a:lnTo>
                    <a:pt x="1081354" y="2273875"/>
                  </a:lnTo>
                  <a:lnTo>
                    <a:pt x="1081354" y="2238499"/>
                  </a:lnTo>
                  <a:lnTo>
                    <a:pt x="879231" y="2238499"/>
                  </a:lnTo>
                  <a:lnTo>
                    <a:pt x="879231" y="2200599"/>
                  </a:lnTo>
                  <a:lnTo>
                    <a:pt x="851439" y="2200599"/>
                  </a:lnTo>
                  <a:lnTo>
                    <a:pt x="851439" y="2152602"/>
                  </a:lnTo>
                  <a:lnTo>
                    <a:pt x="838807" y="2152602"/>
                  </a:lnTo>
                  <a:lnTo>
                    <a:pt x="838807" y="2114703"/>
                  </a:lnTo>
                  <a:lnTo>
                    <a:pt x="818594" y="2114703"/>
                  </a:lnTo>
                  <a:lnTo>
                    <a:pt x="818594" y="2071754"/>
                  </a:lnTo>
                  <a:lnTo>
                    <a:pt x="808488" y="2071754"/>
                  </a:lnTo>
                  <a:lnTo>
                    <a:pt x="808488" y="1993430"/>
                  </a:lnTo>
                  <a:lnTo>
                    <a:pt x="704901" y="1993430"/>
                  </a:lnTo>
                  <a:lnTo>
                    <a:pt x="704901" y="1945424"/>
                  </a:lnTo>
                  <a:lnTo>
                    <a:pt x="651843" y="1945424"/>
                  </a:lnTo>
                  <a:lnTo>
                    <a:pt x="651843" y="1905000"/>
                  </a:lnTo>
                  <a:lnTo>
                    <a:pt x="626578" y="1905000"/>
                  </a:lnTo>
                  <a:lnTo>
                    <a:pt x="626578" y="1872158"/>
                  </a:lnTo>
                  <a:lnTo>
                    <a:pt x="611419" y="1872158"/>
                  </a:lnTo>
                  <a:lnTo>
                    <a:pt x="611419" y="1821628"/>
                  </a:lnTo>
                  <a:lnTo>
                    <a:pt x="586154" y="1821628"/>
                  </a:lnTo>
                  <a:lnTo>
                    <a:pt x="586154" y="1773622"/>
                  </a:lnTo>
                  <a:lnTo>
                    <a:pt x="512884" y="1773622"/>
                  </a:lnTo>
                  <a:lnTo>
                    <a:pt x="512884" y="1730673"/>
                  </a:lnTo>
                  <a:lnTo>
                    <a:pt x="490146" y="1730673"/>
                  </a:lnTo>
                  <a:lnTo>
                    <a:pt x="490146" y="1659931"/>
                  </a:lnTo>
                  <a:lnTo>
                    <a:pt x="467407" y="1659931"/>
                  </a:lnTo>
                  <a:lnTo>
                    <a:pt x="467407" y="1493177"/>
                  </a:lnTo>
                  <a:lnTo>
                    <a:pt x="442142" y="1493177"/>
                  </a:lnTo>
                  <a:lnTo>
                    <a:pt x="442142" y="1447695"/>
                  </a:lnTo>
                  <a:lnTo>
                    <a:pt x="429509" y="1447695"/>
                  </a:lnTo>
                  <a:lnTo>
                    <a:pt x="429509" y="1379487"/>
                  </a:lnTo>
                  <a:lnTo>
                    <a:pt x="421930" y="1379487"/>
                  </a:lnTo>
                  <a:lnTo>
                    <a:pt x="421930" y="1270845"/>
                  </a:lnTo>
                  <a:lnTo>
                    <a:pt x="409297" y="1270845"/>
                  </a:lnTo>
                  <a:lnTo>
                    <a:pt x="409297" y="1136933"/>
                  </a:lnTo>
                  <a:lnTo>
                    <a:pt x="409297" y="1136933"/>
                  </a:lnTo>
                  <a:lnTo>
                    <a:pt x="409297" y="1144515"/>
                  </a:lnTo>
                  <a:lnTo>
                    <a:pt x="411824" y="1144515"/>
                  </a:lnTo>
                  <a:lnTo>
                    <a:pt x="411824" y="929761"/>
                  </a:lnTo>
                  <a:lnTo>
                    <a:pt x="404244" y="929761"/>
                  </a:lnTo>
                  <a:lnTo>
                    <a:pt x="404244" y="841333"/>
                  </a:lnTo>
                  <a:lnTo>
                    <a:pt x="389085" y="841333"/>
                  </a:lnTo>
                  <a:lnTo>
                    <a:pt x="389085" y="800909"/>
                  </a:lnTo>
                  <a:lnTo>
                    <a:pt x="384032" y="800909"/>
                  </a:lnTo>
                  <a:lnTo>
                    <a:pt x="384032" y="601313"/>
                  </a:lnTo>
                  <a:lnTo>
                    <a:pt x="371399" y="601313"/>
                  </a:lnTo>
                  <a:lnTo>
                    <a:pt x="371399" y="563415"/>
                  </a:lnTo>
                  <a:lnTo>
                    <a:pt x="366346" y="563415"/>
                  </a:lnTo>
                  <a:lnTo>
                    <a:pt x="366346" y="449722"/>
                  </a:lnTo>
                  <a:lnTo>
                    <a:pt x="333502" y="449722"/>
                  </a:lnTo>
                  <a:lnTo>
                    <a:pt x="333502" y="406771"/>
                  </a:lnTo>
                  <a:lnTo>
                    <a:pt x="303183" y="406771"/>
                  </a:lnTo>
                  <a:lnTo>
                    <a:pt x="303183" y="285498"/>
                  </a:lnTo>
                  <a:lnTo>
                    <a:pt x="275392" y="285498"/>
                  </a:lnTo>
                  <a:lnTo>
                    <a:pt x="275392" y="242547"/>
                  </a:lnTo>
                  <a:lnTo>
                    <a:pt x="252653" y="242547"/>
                  </a:lnTo>
                  <a:lnTo>
                    <a:pt x="252653" y="164224"/>
                  </a:lnTo>
                  <a:lnTo>
                    <a:pt x="219807" y="164224"/>
                  </a:lnTo>
                  <a:lnTo>
                    <a:pt x="219807" y="123799"/>
                  </a:lnTo>
                  <a:lnTo>
                    <a:pt x="138959" y="123799"/>
                  </a:lnTo>
                  <a:lnTo>
                    <a:pt x="138959" y="83375"/>
                  </a:lnTo>
                  <a:lnTo>
                    <a:pt x="133906" y="83375"/>
                  </a:lnTo>
                  <a:lnTo>
                    <a:pt x="133906" y="45477"/>
                  </a:lnTo>
                  <a:lnTo>
                    <a:pt x="88428" y="45477"/>
                  </a:lnTo>
                  <a:lnTo>
                    <a:pt x="88428"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42" name="Group 41">
              <a:extLst>
                <a:ext uri="{FF2B5EF4-FFF2-40B4-BE49-F238E27FC236}">
                  <a16:creationId xmlns:a16="http://schemas.microsoft.com/office/drawing/2014/main" id="{83218F99-123A-D0B1-50A7-0A5CC2511B9B}"/>
                </a:ext>
              </a:extLst>
            </p:cNvPr>
            <p:cNvGrpSpPr/>
            <p:nvPr/>
          </p:nvGrpSpPr>
          <p:grpSpPr>
            <a:xfrm>
              <a:off x="3154708" y="2098923"/>
              <a:ext cx="2293661" cy="646331"/>
              <a:chOff x="3154708" y="2098923"/>
              <a:chExt cx="2293661" cy="646331"/>
            </a:xfrm>
          </p:grpSpPr>
          <p:cxnSp>
            <p:nvCxnSpPr>
              <p:cNvPr id="43" name="Straight Connector 42">
                <a:extLst>
                  <a:ext uri="{FF2B5EF4-FFF2-40B4-BE49-F238E27FC236}">
                    <a16:creationId xmlns:a16="http://schemas.microsoft.com/office/drawing/2014/main" id="{E625C8AD-3D8C-5FA5-47C1-D19B9F8FF515}"/>
                  </a:ext>
                </a:extLst>
              </p:cNvPr>
              <p:cNvCxnSpPr>
                <a:cxnSpLocks/>
              </p:cNvCxnSpPr>
              <p:nvPr/>
            </p:nvCxnSpPr>
            <p:spPr>
              <a:xfrm>
                <a:off x="3154708" y="2219209"/>
                <a:ext cx="38810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05D614A-C027-E8E7-4695-AAF974FE44ED}"/>
                  </a:ext>
                </a:extLst>
              </p:cNvPr>
              <p:cNvCxnSpPr>
                <a:cxnSpLocks/>
              </p:cNvCxnSpPr>
              <p:nvPr/>
            </p:nvCxnSpPr>
            <p:spPr>
              <a:xfrm>
                <a:off x="3154708" y="2407943"/>
                <a:ext cx="3881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19B2340-9F4F-71E0-6A33-32DA0A79E779}"/>
                  </a:ext>
                </a:extLst>
              </p:cNvPr>
              <p:cNvSpPr txBox="1"/>
              <p:nvPr/>
            </p:nvSpPr>
            <p:spPr>
              <a:xfrm>
                <a:off x="3588564" y="2098923"/>
                <a:ext cx="1859805" cy="646331"/>
              </a:xfrm>
              <a:prstGeom prst="rect">
                <a:avLst/>
              </a:prstGeom>
              <a:noFill/>
            </p:spPr>
            <p:txBody>
              <a:bodyPr wrap="none" rtlCol="0">
                <a:spAutoFit/>
              </a:bodyPr>
              <a:lstStyle/>
              <a:p>
                <a:r>
                  <a:rPr lang="ja-JP" sz="1200">
                    <a:solidFill>
                      <a:schemeClr val="tx1"/>
                    </a:solidFill>
                  </a:rPr>
                  <a:t>ゲムシタビン + パクリタキセル</a:t>
                </a:r>
              </a:p>
              <a:p>
                <a:r>
                  <a:rPr lang="ja-JP" sz="1200">
                    <a:solidFill>
                      <a:schemeClr val="tx1"/>
                    </a:solidFill>
                  </a:rPr>
                  <a:t>ゲムシタビン</a:t>
                </a:r>
              </a:p>
              <a:p>
                <a:r>
                  <a:rPr lang="ja-JP" sz="1200">
                    <a:solidFill>
                      <a:schemeClr val="tx1"/>
                    </a:solidFill>
                  </a:rPr>
                  <a:t>打ち切り済み</a:t>
                </a:r>
              </a:p>
            </p:txBody>
          </p:sp>
          <p:cxnSp>
            <p:nvCxnSpPr>
              <p:cNvPr id="46" name="Straight Connector 45">
                <a:extLst>
                  <a:ext uri="{FF2B5EF4-FFF2-40B4-BE49-F238E27FC236}">
                    <a16:creationId xmlns:a16="http://schemas.microsoft.com/office/drawing/2014/main" id="{D2CD3549-CDBB-F617-1342-F7428C7B8C10}"/>
                  </a:ext>
                </a:extLst>
              </p:cNvPr>
              <p:cNvCxnSpPr>
                <a:cxnSpLocks/>
              </p:cNvCxnSpPr>
              <p:nvPr/>
            </p:nvCxnSpPr>
            <p:spPr>
              <a:xfrm rot="5400000">
                <a:off x="3240051" y="2589953"/>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141C17-122E-971A-A248-5E44EDDA069D}"/>
                  </a:ext>
                </a:extLst>
              </p:cNvPr>
              <p:cNvCxnSpPr>
                <a:cxnSpLocks/>
              </p:cNvCxnSpPr>
              <p:nvPr/>
            </p:nvCxnSpPr>
            <p:spPr>
              <a:xfrm rot="5400000">
                <a:off x="3392451" y="2589953"/>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94" name="Freeform 21">
            <a:extLst>
              <a:ext uri="{FF2B5EF4-FFF2-40B4-BE49-F238E27FC236}">
                <a16:creationId xmlns:a16="http://schemas.microsoft.com/office/drawing/2014/main" id="{35AC46D5-E8DA-7934-C41C-6368B144B447}"/>
              </a:ext>
            </a:extLst>
          </p:cNvPr>
          <p:cNvSpPr>
            <a:spLocks/>
          </p:cNvSpPr>
          <p:nvPr/>
        </p:nvSpPr>
        <p:spPr bwMode="auto">
          <a:xfrm>
            <a:off x="6903399" y="1853908"/>
            <a:ext cx="5019236" cy="230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95" name="Group 94">
            <a:extLst>
              <a:ext uri="{FF2B5EF4-FFF2-40B4-BE49-F238E27FC236}">
                <a16:creationId xmlns:a16="http://schemas.microsoft.com/office/drawing/2014/main" id="{9973B569-36F9-6405-B25C-D8FB388A4DA1}"/>
              </a:ext>
            </a:extLst>
          </p:cNvPr>
          <p:cNvGrpSpPr/>
          <p:nvPr/>
        </p:nvGrpSpPr>
        <p:grpSpPr>
          <a:xfrm>
            <a:off x="6226348" y="1709688"/>
            <a:ext cx="675020" cy="2577600"/>
            <a:chOff x="1279987" y="1267048"/>
            <a:chExt cx="704368" cy="2855957"/>
          </a:xfrm>
        </p:grpSpPr>
        <p:sp>
          <p:nvSpPr>
            <p:cNvPr id="96" name="Line 6">
              <a:extLst>
                <a:ext uri="{FF2B5EF4-FFF2-40B4-BE49-F238E27FC236}">
                  <a16:creationId xmlns:a16="http://schemas.microsoft.com/office/drawing/2014/main" id="{97143DBE-9299-1527-BBF7-382C0F580D15}"/>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7" name="Line 7">
              <a:extLst>
                <a:ext uri="{FF2B5EF4-FFF2-40B4-BE49-F238E27FC236}">
                  <a16:creationId xmlns:a16="http://schemas.microsoft.com/office/drawing/2014/main" id="{C9A2A55F-DCD8-0EB4-E36B-5DF4FE8AC28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8" name="Line 8">
              <a:extLst>
                <a:ext uri="{FF2B5EF4-FFF2-40B4-BE49-F238E27FC236}">
                  <a16:creationId xmlns:a16="http://schemas.microsoft.com/office/drawing/2014/main" id="{7858FEFB-D7D1-A237-053B-EA7744225B57}"/>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9" name="Line 9">
              <a:extLst>
                <a:ext uri="{FF2B5EF4-FFF2-40B4-BE49-F238E27FC236}">
                  <a16:creationId xmlns:a16="http://schemas.microsoft.com/office/drawing/2014/main" id="{C78D6DA7-B699-D2E9-CEF2-0BB85D704056}"/>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0" name="Line 10">
              <a:extLst>
                <a:ext uri="{FF2B5EF4-FFF2-40B4-BE49-F238E27FC236}">
                  <a16:creationId xmlns:a16="http://schemas.microsoft.com/office/drawing/2014/main" id="{5A8582E1-6F16-902E-CB00-B4475A6A897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1" name="Line 11">
              <a:extLst>
                <a:ext uri="{FF2B5EF4-FFF2-40B4-BE49-F238E27FC236}">
                  <a16:creationId xmlns:a16="http://schemas.microsoft.com/office/drawing/2014/main" id="{C2C56FDC-F66E-F112-0849-0F9494CEB9EF}"/>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2" name="TextBox 101">
              <a:extLst>
                <a:ext uri="{FF2B5EF4-FFF2-40B4-BE49-F238E27FC236}">
                  <a16:creationId xmlns:a16="http://schemas.microsoft.com/office/drawing/2014/main" id="{B83D13ED-9C4B-0706-F9D0-6361040596D6}"/>
                </a:ext>
              </a:extLst>
            </p:cNvPr>
            <p:cNvSpPr txBox="1"/>
            <p:nvPr/>
          </p:nvSpPr>
          <p:spPr>
            <a:xfrm rot="16200000">
              <a:off x="678362" y="2578781"/>
              <a:ext cx="1492291" cy="289042"/>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イベントなし、%</a:t>
              </a:r>
            </a:p>
          </p:txBody>
        </p:sp>
        <p:sp>
          <p:nvSpPr>
            <p:cNvPr id="103" name="TextBox 102">
              <a:extLst>
                <a:ext uri="{FF2B5EF4-FFF2-40B4-BE49-F238E27FC236}">
                  <a16:creationId xmlns:a16="http://schemas.microsoft.com/office/drawing/2014/main" id="{C69A5B9C-577A-9E1C-D538-95A28F9BE455}"/>
                </a:ext>
              </a:extLst>
            </p:cNvPr>
            <p:cNvSpPr txBox="1"/>
            <p:nvPr/>
          </p:nvSpPr>
          <p:spPr>
            <a:xfrm>
              <a:off x="1484109" y="1267048"/>
              <a:ext cx="458654"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04" name="TextBox 103">
              <a:extLst>
                <a:ext uri="{FF2B5EF4-FFF2-40B4-BE49-F238E27FC236}">
                  <a16:creationId xmlns:a16="http://schemas.microsoft.com/office/drawing/2014/main" id="{A8C33D57-0EEA-7FC6-1FDE-4489429290B0}"/>
                </a:ext>
              </a:extLst>
            </p:cNvPr>
            <p:cNvSpPr txBox="1"/>
            <p:nvPr/>
          </p:nvSpPr>
          <p:spPr>
            <a:xfrm>
              <a:off x="1572762" y="1791187"/>
              <a:ext cx="370001"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105" name="TextBox 104">
              <a:extLst>
                <a:ext uri="{FF2B5EF4-FFF2-40B4-BE49-F238E27FC236}">
                  <a16:creationId xmlns:a16="http://schemas.microsoft.com/office/drawing/2014/main" id="{FA8E70EC-A013-A6B8-ACEC-E4D7A409C386}"/>
                </a:ext>
              </a:extLst>
            </p:cNvPr>
            <p:cNvSpPr txBox="1"/>
            <p:nvPr/>
          </p:nvSpPr>
          <p:spPr>
            <a:xfrm>
              <a:off x="1572762" y="2289719"/>
              <a:ext cx="370001"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106" name="TextBox 105">
              <a:extLst>
                <a:ext uri="{FF2B5EF4-FFF2-40B4-BE49-F238E27FC236}">
                  <a16:creationId xmlns:a16="http://schemas.microsoft.com/office/drawing/2014/main" id="{25D60F93-B19D-F41A-1221-8C00682A1474}"/>
                </a:ext>
              </a:extLst>
            </p:cNvPr>
            <p:cNvSpPr txBox="1"/>
            <p:nvPr/>
          </p:nvSpPr>
          <p:spPr>
            <a:xfrm>
              <a:off x="1572762" y="2804371"/>
              <a:ext cx="370001"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107" name="TextBox 106">
              <a:extLst>
                <a:ext uri="{FF2B5EF4-FFF2-40B4-BE49-F238E27FC236}">
                  <a16:creationId xmlns:a16="http://schemas.microsoft.com/office/drawing/2014/main" id="{B9B0E64A-4EA9-7D07-62A3-8757D61FDFB7}"/>
                </a:ext>
              </a:extLst>
            </p:cNvPr>
            <p:cNvSpPr txBox="1"/>
            <p:nvPr/>
          </p:nvSpPr>
          <p:spPr>
            <a:xfrm>
              <a:off x="1572762" y="3308274"/>
              <a:ext cx="370001"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108" name="TextBox 107">
              <a:extLst>
                <a:ext uri="{FF2B5EF4-FFF2-40B4-BE49-F238E27FC236}">
                  <a16:creationId xmlns:a16="http://schemas.microsoft.com/office/drawing/2014/main" id="{04F6AFFC-B8E6-FF4E-0147-8E4A6858F27F}"/>
                </a:ext>
              </a:extLst>
            </p:cNvPr>
            <p:cNvSpPr txBox="1"/>
            <p:nvPr/>
          </p:nvSpPr>
          <p:spPr>
            <a:xfrm>
              <a:off x="1661423" y="3817550"/>
              <a:ext cx="281349" cy="30545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109" name="TextBox 108">
            <a:extLst>
              <a:ext uri="{FF2B5EF4-FFF2-40B4-BE49-F238E27FC236}">
                <a16:creationId xmlns:a16="http://schemas.microsoft.com/office/drawing/2014/main" id="{9B2F42EF-3DB9-141E-1679-D48151F4E57A}"/>
              </a:ext>
            </a:extLst>
          </p:cNvPr>
          <p:cNvSpPr txBox="1"/>
          <p:nvPr/>
        </p:nvSpPr>
        <p:spPr>
          <a:xfrm>
            <a:off x="8705112" y="4408457"/>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期間、月数</a:t>
            </a:r>
          </a:p>
        </p:txBody>
      </p:sp>
      <p:grpSp>
        <p:nvGrpSpPr>
          <p:cNvPr id="110" name="Group 109">
            <a:extLst>
              <a:ext uri="{FF2B5EF4-FFF2-40B4-BE49-F238E27FC236}">
                <a16:creationId xmlns:a16="http://schemas.microsoft.com/office/drawing/2014/main" id="{14662346-53FC-5773-B098-976054B1251C}"/>
              </a:ext>
            </a:extLst>
          </p:cNvPr>
          <p:cNvGrpSpPr/>
          <p:nvPr/>
        </p:nvGrpSpPr>
        <p:grpSpPr>
          <a:xfrm>
            <a:off x="6967677" y="4167893"/>
            <a:ext cx="5066483" cy="329369"/>
            <a:chOff x="6951532" y="4167893"/>
            <a:chExt cx="5066483" cy="329369"/>
          </a:xfrm>
        </p:grpSpPr>
        <p:sp>
          <p:nvSpPr>
            <p:cNvPr id="111" name="Line 21">
              <a:extLst>
                <a:ext uri="{FF2B5EF4-FFF2-40B4-BE49-F238E27FC236}">
                  <a16:creationId xmlns:a16="http://schemas.microsoft.com/office/drawing/2014/main" id="{4EF7D0F4-0DEA-8A90-B403-66F0D95CA29F}"/>
                </a:ext>
              </a:extLst>
            </p:cNvPr>
            <p:cNvSpPr>
              <a:spLocks noChangeShapeType="1"/>
            </p:cNvSpPr>
            <p:nvPr/>
          </p:nvSpPr>
          <p:spPr bwMode="auto">
            <a:xfrm>
              <a:off x="11555653"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C9DCB188-34E7-E21B-581F-7B62CDC5C82D}"/>
                </a:ext>
              </a:extLst>
            </p:cNvPr>
            <p:cNvSpPr txBox="1"/>
            <p:nvPr/>
          </p:nvSpPr>
          <p:spPr>
            <a:xfrm>
              <a:off x="11431460" y="4239893"/>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26</a:t>
              </a:r>
            </a:p>
          </p:txBody>
        </p:sp>
        <p:sp>
          <p:nvSpPr>
            <p:cNvPr id="113" name="Line 21">
              <a:extLst>
                <a:ext uri="{FF2B5EF4-FFF2-40B4-BE49-F238E27FC236}">
                  <a16:creationId xmlns:a16="http://schemas.microsoft.com/office/drawing/2014/main" id="{A3EDE7A2-302D-4EF0-8B39-AF81A6750F3E}"/>
                </a:ext>
              </a:extLst>
            </p:cNvPr>
            <p:cNvSpPr>
              <a:spLocks noChangeShapeType="1"/>
            </p:cNvSpPr>
            <p:nvPr/>
          </p:nvSpPr>
          <p:spPr bwMode="auto">
            <a:xfrm>
              <a:off x="11207776"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id="{A49815DA-C8F2-025C-A4D6-5C46F0249EA0}"/>
                </a:ext>
              </a:extLst>
            </p:cNvPr>
            <p:cNvSpPr txBox="1"/>
            <p:nvPr/>
          </p:nvSpPr>
          <p:spPr>
            <a:xfrm>
              <a:off x="11083582" y="4239893"/>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24</a:t>
              </a:r>
            </a:p>
          </p:txBody>
        </p:sp>
        <p:sp>
          <p:nvSpPr>
            <p:cNvPr id="115" name="Line 21">
              <a:extLst>
                <a:ext uri="{FF2B5EF4-FFF2-40B4-BE49-F238E27FC236}">
                  <a16:creationId xmlns:a16="http://schemas.microsoft.com/office/drawing/2014/main" id="{1C45A70A-6E76-96EC-1ED1-61E245D536EA}"/>
                </a:ext>
              </a:extLst>
            </p:cNvPr>
            <p:cNvSpPr>
              <a:spLocks noChangeShapeType="1"/>
            </p:cNvSpPr>
            <p:nvPr/>
          </p:nvSpPr>
          <p:spPr bwMode="auto">
            <a:xfrm>
              <a:off x="10859898"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16" name="TextBox 115">
              <a:extLst>
                <a:ext uri="{FF2B5EF4-FFF2-40B4-BE49-F238E27FC236}">
                  <a16:creationId xmlns:a16="http://schemas.microsoft.com/office/drawing/2014/main" id="{F8F216F3-61D6-E889-09B1-89DED08B33C3}"/>
                </a:ext>
              </a:extLst>
            </p:cNvPr>
            <p:cNvSpPr txBox="1"/>
            <p:nvPr/>
          </p:nvSpPr>
          <p:spPr>
            <a:xfrm>
              <a:off x="10735706" y="4239893"/>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22</a:t>
              </a:r>
            </a:p>
          </p:txBody>
        </p:sp>
        <p:sp>
          <p:nvSpPr>
            <p:cNvPr id="117" name="Line 21">
              <a:extLst>
                <a:ext uri="{FF2B5EF4-FFF2-40B4-BE49-F238E27FC236}">
                  <a16:creationId xmlns:a16="http://schemas.microsoft.com/office/drawing/2014/main" id="{AA782ED6-D683-C4C1-BF6A-526CED300D79}"/>
                </a:ext>
              </a:extLst>
            </p:cNvPr>
            <p:cNvSpPr>
              <a:spLocks noChangeShapeType="1"/>
            </p:cNvSpPr>
            <p:nvPr/>
          </p:nvSpPr>
          <p:spPr bwMode="auto">
            <a:xfrm>
              <a:off x="10512020"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id="{94C76665-D49B-E6B2-2775-21E7DE4E4E19}"/>
                </a:ext>
              </a:extLst>
            </p:cNvPr>
            <p:cNvSpPr txBox="1"/>
            <p:nvPr/>
          </p:nvSpPr>
          <p:spPr>
            <a:xfrm>
              <a:off x="10387827" y="4239893"/>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20</a:t>
              </a:r>
            </a:p>
          </p:txBody>
        </p:sp>
        <p:sp>
          <p:nvSpPr>
            <p:cNvPr id="119" name="Line 21">
              <a:extLst>
                <a:ext uri="{FF2B5EF4-FFF2-40B4-BE49-F238E27FC236}">
                  <a16:creationId xmlns:a16="http://schemas.microsoft.com/office/drawing/2014/main" id="{8557CF72-36FE-EE93-76CC-1641A72D7180}"/>
                </a:ext>
              </a:extLst>
            </p:cNvPr>
            <p:cNvSpPr>
              <a:spLocks noChangeShapeType="1"/>
            </p:cNvSpPr>
            <p:nvPr/>
          </p:nvSpPr>
          <p:spPr bwMode="auto">
            <a:xfrm>
              <a:off x="10164143"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0" name="TextBox 119">
              <a:extLst>
                <a:ext uri="{FF2B5EF4-FFF2-40B4-BE49-F238E27FC236}">
                  <a16:creationId xmlns:a16="http://schemas.microsoft.com/office/drawing/2014/main" id="{DA2EBFD7-3611-4BB5-49F9-3C733A4146AA}"/>
                </a:ext>
              </a:extLst>
            </p:cNvPr>
            <p:cNvSpPr txBox="1"/>
            <p:nvPr/>
          </p:nvSpPr>
          <p:spPr>
            <a:xfrm>
              <a:off x="10039950" y="4239893"/>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121" name="Line 21">
              <a:extLst>
                <a:ext uri="{FF2B5EF4-FFF2-40B4-BE49-F238E27FC236}">
                  <a16:creationId xmlns:a16="http://schemas.microsoft.com/office/drawing/2014/main" id="{61E8CC13-B421-09E7-3C53-725E3AF9C636}"/>
                </a:ext>
              </a:extLst>
            </p:cNvPr>
            <p:cNvSpPr>
              <a:spLocks noChangeShapeType="1"/>
            </p:cNvSpPr>
            <p:nvPr/>
          </p:nvSpPr>
          <p:spPr bwMode="auto">
            <a:xfrm>
              <a:off x="9816265"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id="{B07A59CE-629B-9203-B952-654B5B29F413}"/>
                </a:ext>
              </a:extLst>
            </p:cNvPr>
            <p:cNvSpPr txBox="1"/>
            <p:nvPr/>
          </p:nvSpPr>
          <p:spPr>
            <a:xfrm>
              <a:off x="9692072" y="4239893"/>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16</a:t>
              </a:r>
            </a:p>
          </p:txBody>
        </p:sp>
        <p:sp>
          <p:nvSpPr>
            <p:cNvPr id="123" name="Line 21">
              <a:extLst>
                <a:ext uri="{FF2B5EF4-FFF2-40B4-BE49-F238E27FC236}">
                  <a16:creationId xmlns:a16="http://schemas.microsoft.com/office/drawing/2014/main" id="{A280B61B-5BEF-0915-9996-72E1121DD742}"/>
                </a:ext>
              </a:extLst>
            </p:cNvPr>
            <p:cNvSpPr>
              <a:spLocks noChangeShapeType="1"/>
            </p:cNvSpPr>
            <p:nvPr/>
          </p:nvSpPr>
          <p:spPr bwMode="auto">
            <a:xfrm>
              <a:off x="9468388"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4" name="TextBox 123">
              <a:extLst>
                <a:ext uri="{FF2B5EF4-FFF2-40B4-BE49-F238E27FC236}">
                  <a16:creationId xmlns:a16="http://schemas.microsoft.com/office/drawing/2014/main" id="{B7849E5D-8A20-306A-0FF7-30170D11A96D}"/>
                </a:ext>
              </a:extLst>
            </p:cNvPr>
            <p:cNvSpPr txBox="1"/>
            <p:nvPr/>
          </p:nvSpPr>
          <p:spPr>
            <a:xfrm>
              <a:off x="9344195" y="4239893"/>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14</a:t>
              </a:r>
            </a:p>
          </p:txBody>
        </p:sp>
        <p:sp>
          <p:nvSpPr>
            <p:cNvPr id="125" name="Line 21">
              <a:extLst>
                <a:ext uri="{FF2B5EF4-FFF2-40B4-BE49-F238E27FC236}">
                  <a16:creationId xmlns:a16="http://schemas.microsoft.com/office/drawing/2014/main" id="{C2B74ABC-313C-F42C-9B0B-EB32F1345C6F}"/>
                </a:ext>
              </a:extLst>
            </p:cNvPr>
            <p:cNvSpPr>
              <a:spLocks noChangeShapeType="1"/>
            </p:cNvSpPr>
            <p:nvPr/>
          </p:nvSpPr>
          <p:spPr bwMode="auto">
            <a:xfrm>
              <a:off x="9120510"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6" name="TextBox 125">
              <a:extLst>
                <a:ext uri="{FF2B5EF4-FFF2-40B4-BE49-F238E27FC236}">
                  <a16:creationId xmlns:a16="http://schemas.microsoft.com/office/drawing/2014/main" id="{B678460A-310B-D527-0F71-B6F1D07FA322}"/>
                </a:ext>
              </a:extLst>
            </p:cNvPr>
            <p:cNvSpPr txBox="1"/>
            <p:nvPr/>
          </p:nvSpPr>
          <p:spPr>
            <a:xfrm>
              <a:off x="8996316" y="4239893"/>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127" name="Line 21">
              <a:extLst>
                <a:ext uri="{FF2B5EF4-FFF2-40B4-BE49-F238E27FC236}">
                  <a16:creationId xmlns:a16="http://schemas.microsoft.com/office/drawing/2014/main" id="{480F175A-CB92-461C-74C1-633A1066B022}"/>
                </a:ext>
              </a:extLst>
            </p:cNvPr>
            <p:cNvSpPr>
              <a:spLocks noChangeShapeType="1"/>
            </p:cNvSpPr>
            <p:nvPr/>
          </p:nvSpPr>
          <p:spPr bwMode="auto">
            <a:xfrm>
              <a:off x="8772633"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CB920DD8-37CA-9EE1-F98B-2673977AA816}"/>
                </a:ext>
              </a:extLst>
            </p:cNvPr>
            <p:cNvSpPr txBox="1"/>
            <p:nvPr/>
          </p:nvSpPr>
          <p:spPr>
            <a:xfrm>
              <a:off x="8648440" y="4239893"/>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10</a:t>
              </a:r>
            </a:p>
          </p:txBody>
        </p:sp>
        <p:sp>
          <p:nvSpPr>
            <p:cNvPr id="129" name="Line 21">
              <a:extLst>
                <a:ext uri="{FF2B5EF4-FFF2-40B4-BE49-F238E27FC236}">
                  <a16:creationId xmlns:a16="http://schemas.microsoft.com/office/drawing/2014/main" id="{A8326ACA-224D-31FF-7120-9D3509567954}"/>
                </a:ext>
              </a:extLst>
            </p:cNvPr>
            <p:cNvSpPr>
              <a:spLocks noChangeShapeType="1"/>
            </p:cNvSpPr>
            <p:nvPr/>
          </p:nvSpPr>
          <p:spPr bwMode="auto">
            <a:xfrm>
              <a:off x="8424755"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0" name="TextBox 129">
              <a:extLst>
                <a:ext uri="{FF2B5EF4-FFF2-40B4-BE49-F238E27FC236}">
                  <a16:creationId xmlns:a16="http://schemas.microsoft.com/office/drawing/2014/main" id="{83AF786B-3B27-19D1-3B29-D8D9592EDEE7}"/>
                </a:ext>
              </a:extLst>
            </p:cNvPr>
            <p:cNvSpPr txBox="1"/>
            <p:nvPr/>
          </p:nvSpPr>
          <p:spPr>
            <a:xfrm>
              <a:off x="8343040" y="4239893"/>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8</a:t>
              </a:r>
            </a:p>
          </p:txBody>
        </p:sp>
        <p:sp>
          <p:nvSpPr>
            <p:cNvPr id="131" name="Line 21">
              <a:extLst>
                <a:ext uri="{FF2B5EF4-FFF2-40B4-BE49-F238E27FC236}">
                  <a16:creationId xmlns:a16="http://schemas.microsoft.com/office/drawing/2014/main" id="{63732A91-52E9-6EF5-D737-4F066325DBC2}"/>
                </a:ext>
              </a:extLst>
            </p:cNvPr>
            <p:cNvSpPr>
              <a:spLocks noChangeShapeType="1"/>
            </p:cNvSpPr>
            <p:nvPr/>
          </p:nvSpPr>
          <p:spPr bwMode="auto">
            <a:xfrm>
              <a:off x="8076877"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67AA0244-12A9-4AE1-D7F7-D095CF5BE552}"/>
                </a:ext>
              </a:extLst>
            </p:cNvPr>
            <p:cNvSpPr txBox="1"/>
            <p:nvPr/>
          </p:nvSpPr>
          <p:spPr>
            <a:xfrm>
              <a:off x="7995166" y="4239893"/>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133" name="Line 21">
              <a:extLst>
                <a:ext uri="{FF2B5EF4-FFF2-40B4-BE49-F238E27FC236}">
                  <a16:creationId xmlns:a16="http://schemas.microsoft.com/office/drawing/2014/main" id="{C27F042C-DC39-3404-F204-EFDD8B41386F}"/>
                </a:ext>
              </a:extLst>
            </p:cNvPr>
            <p:cNvSpPr>
              <a:spLocks noChangeShapeType="1"/>
            </p:cNvSpPr>
            <p:nvPr/>
          </p:nvSpPr>
          <p:spPr bwMode="auto">
            <a:xfrm>
              <a:off x="7729000"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4" name="TextBox 133">
              <a:extLst>
                <a:ext uri="{FF2B5EF4-FFF2-40B4-BE49-F238E27FC236}">
                  <a16:creationId xmlns:a16="http://schemas.microsoft.com/office/drawing/2014/main" id="{99675DAF-4EE6-FEFA-8656-5CAFC765E956}"/>
                </a:ext>
              </a:extLst>
            </p:cNvPr>
            <p:cNvSpPr txBox="1"/>
            <p:nvPr/>
          </p:nvSpPr>
          <p:spPr>
            <a:xfrm>
              <a:off x="7647286" y="4239893"/>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a:t>
              </a:r>
            </a:p>
          </p:txBody>
        </p:sp>
        <p:sp>
          <p:nvSpPr>
            <p:cNvPr id="135" name="Line 21">
              <a:extLst>
                <a:ext uri="{FF2B5EF4-FFF2-40B4-BE49-F238E27FC236}">
                  <a16:creationId xmlns:a16="http://schemas.microsoft.com/office/drawing/2014/main" id="{17C6603E-368C-BB08-2734-D7C14E085A95}"/>
                </a:ext>
              </a:extLst>
            </p:cNvPr>
            <p:cNvSpPr>
              <a:spLocks noChangeShapeType="1"/>
            </p:cNvSpPr>
            <p:nvPr/>
          </p:nvSpPr>
          <p:spPr bwMode="auto">
            <a:xfrm>
              <a:off x="7381122"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6" name="TextBox 135">
              <a:extLst>
                <a:ext uri="{FF2B5EF4-FFF2-40B4-BE49-F238E27FC236}">
                  <a16:creationId xmlns:a16="http://schemas.microsoft.com/office/drawing/2014/main" id="{2E7D57D9-7E97-7DB4-018F-9802B4413A5B}"/>
                </a:ext>
              </a:extLst>
            </p:cNvPr>
            <p:cNvSpPr txBox="1"/>
            <p:nvPr/>
          </p:nvSpPr>
          <p:spPr>
            <a:xfrm>
              <a:off x="7299410" y="4239893"/>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a:t>
              </a:r>
            </a:p>
          </p:txBody>
        </p:sp>
        <p:sp>
          <p:nvSpPr>
            <p:cNvPr id="137" name="Line 21">
              <a:extLst>
                <a:ext uri="{FF2B5EF4-FFF2-40B4-BE49-F238E27FC236}">
                  <a16:creationId xmlns:a16="http://schemas.microsoft.com/office/drawing/2014/main" id="{ED693F70-8287-6497-5B3E-04E0674A82D4}"/>
                </a:ext>
              </a:extLst>
            </p:cNvPr>
            <p:cNvSpPr>
              <a:spLocks noChangeShapeType="1"/>
            </p:cNvSpPr>
            <p:nvPr/>
          </p:nvSpPr>
          <p:spPr bwMode="auto">
            <a:xfrm>
              <a:off x="7033245"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id="{A8D2C393-7C4B-B8EB-D06E-088CB0950FDE}"/>
                </a:ext>
              </a:extLst>
            </p:cNvPr>
            <p:cNvSpPr txBox="1"/>
            <p:nvPr/>
          </p:nvSpPr>
          <p:spPr>
            <a:xfrm>
              <a:off x="6951532" y="4239893"/>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grpSp>
          <p:nvGrpSpPr>
            <p:cNvPr id="139" name="Group 138">
              <a:extLst>
                <a:ext uri="{FF2B5EF4-FFF2-40B4-BE49-F238E27FC236}">
                  <a16:creationId xmlns:a16="http://schemas.microsoft.com/office/drawing/2014/main" id="{C8B1662C-DE53-B5A2-3586-4C63D186E23B}"/>
                </a:ext>
              </a:extLst>
            </p:cNvPr>
            <p:cNvGrpSpPr/>
            <p:nvPr/>
          </p:nvGrpSpPr>
          <p:grpSpPr>
            <a:xfrm>
              <a:off x="11775394" y="4167893"/>
              <a:ext cx="242621" cy="329369"/>
              <a:chOff x="11583861" y="4320293"/>
              <a:chExt cx="242621" cy="329369"/>
            </a:xfrm>
          </p:grpSpPr>
          <p:sp>
            <p:nvSpPr>
              <p:cNvPr id="140" name="Line 21">
                <a:extLst>
                  <a:ext uri="{FF2B5EF4-FFF2-40B4-BE49-F238E27FC236}">
                    <a16:creationId xmlns:a16="http://schemas.microsoft.com/office/drawing/2014/main" id="{1ACE7A57-EFD4-28A1-A0EA-665DF250B44B}"/>
                  </a:ext>
                </a:extLst>
              </p:cNvPr>
              <p:cNvSpPr>
                <a:spLocks noChangeShapeType="1"/>
              </p:cNvSpPr>
              <p:nvPr/>
            </p:nvSpPr>
            <p:spPr bwMode="auto">
              <a:xfrm>
                <a:off x="11708053" y="43202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1" name="TextBox 140">
                <a:extLst>
                  <a:ext uri="{FF2B5EF4-FFF2-40B4-BE49-F238E27FC236}">
                    <a16:creationId xmlns:a16="http://schemas.microsoft.com/office/drawing/2014/main" id="{6218B2D2-E230-6BD8-54E3-D002AD28469F}"/>
                  </a:ext>
                </a:extLst>
              </p:cNvPr>
              <p:cNvSpPr txBox="1"/>
              <p:nvPr/>
            </p:nvSpPr>
            <p:spPr>
              <a:xfrm>
                <a:off x="11583861" y="4392293"/>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28</a:t>
                </a:r>
              </a:p>
            </p:txBody>
          </p:sp>
        </p:grpSp>
      </p:grpSp>
      <p:grpSp>
        <p:nvGrpSpPr>
          <p:cNvPr id="142" name="Group 141">
            <a:extLst>
              <a:ext uri="{FF2B5EF4-FFF2-40B4-BE49-F238E27FC236}">
                <a16:creationId xmlns:a16="http://schemas.microsoft.com/office/drawing/2014/main" id="{E1861858-75CD-18A3-B856-891ABD20C0AC}"/>
              </a:ext>
            </a:extLst>
          </p:cNvPr>
          <p:cNvGrpSpPr/>
          <p:nvPr/>
        </p:nvGrpSpPr>
        <p:grpSpPr>
          <a:xfrm>
            <a:off x="6882718" y="4613242"/>
            <a:ext cx="4765029" cy="257369"/>
            <a:chOff x="6949451" y="5227768"/>
            <a:chExt cx="4765029" cy="257369"/>
          </a:xfrm>
        </p:grpSpPr>
        <p:sp>
          <p:nvSpPr>
            <p:cNvPr id="143" name="TextBox 142">
              <a:extLst>
                <a:ext uri="{FF2B5EF4-FFF2-40B4-BE49-F238E27FC236}">
                  <a16:creationId xmlns:a16="http://schemas.microsoft.com/office/drawing/2014/main" id="{E8621B13-260A-E6DE-9FF4-19E6FC8CBACD}"/>
                </a:ext>
              </a:extLst>
            </p:cNvPr>
            <p:cNvSpPr txBox="1"/>
            <p:nvPr/>
          </p:nvSpPr>
          <p:spPr>
            <a:xfrm>
              <a:off x="11556818" y="5227768"/>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0</a:t>
              </a:r>
            </a:p>
          </p:txBody>
        </p:sp>
        <p:sp>
          <p:nvSpPr>
            <p:cNvPr id="144" name="TextBox 143">
              <a:extLst>
                <a:ext uri="{FF2B5EF4-FFF2-40B4-BE49-F238E27FC236}">
                  <a16:creationId xmlns:a16="http://schemas.microsoft.com/office/drawing/2014/main" id="{610BCA9B-E08B-8F59-26E5-202FE5D7E3D9}"/>
                </a:ext>
              </a:extLst>
            </p:cNvPr>
            <p:cNvSpPr txBox="1"/>
            <p:nvPr/>
          </p:nvSpPr>
          <p:spPr>
            <a:xfrm>
              <a:off x="11208940" y="5227768"/>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a:t>
              </a:r>
            </a:p>
          </p:txBody>
        </p:sp>
        <p:sp>
          <p:nvSpPr>
            <p:cNvPr id="145" name="TextBox 144">
              <a:extLst>
                <a:ext uri="{FF2B5EF4-FFF2-40B4-BE49-F238E27FC236}">
                  <a16:creationId xmlns:a16="http://schemas.microsoft.com/office/drawing/2014/main" id="{BD4B4120-215F-B44B-38F0-35FC86D3CD3C}"/>
                </a:ext>
              </a:extLst>
            </p:cNvPr>
            <p:cNvSpPr txBox="1"/>
            <p:nvPr/>
          </p:nvSpPr>
          <p:spPr>
            <a:xfrm>
              <a:off x="10861064" y="5227768"/>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a:t>
              </a:r>
            </a:p>
          </p:txBody>
        </p:sp>
        <p:sp>
          <p:nvSpPr>
            <p:cNvPr id="146" name="TextBox 145">
              <a:extLst>
                <a:ext uri="{FF2B5EF4-FFF2-40B4-BE49-F238E27FC236}">
                  <a16:creationId xmlns:a16="http://schemas.microsoft.com/office/drawing/2014/main" id="{94472084-A30D-28E7-0E4D-6433EC559327}"/>
                </a:ext>
              </a:extLst>
            </p:cNvPr>
            <p:cNvSpPr txBox="1"/>
            <p:nvPr/>
          </p:nvSpPr>
          <p:spPr>
            <a:xfrm>
              <a:off x="10513185" y="5227768"/>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2</a:t>
              </a:r>
            </a:p>
          </p:txBody>
        </p:sp>
        <p:sp>
          <p:nvSpPr>
            <p:cNvPr id="147" name="TextBox 146">
              <a:extLst>
                <a:ext uri="{FF2B5EF4-FFF2-40B4-BE49-F238E27FC236}">
                  <a16:creationId xmlns:a16="http://schemas.microsoft.com/office/drawing/2014/main" id="{A06BA92D-6F60-C663-B2CF-0AA4FA2D21C4}"/>
                </a:ext>
              </a:extLst>
            </p:cNvPr>
            <p:cNvSpPr txBox="1"/>
            <p:nvPr/>
          </p:nvSpPr>
          <p:spPr>
            <a:xfrm>
              <a:off x="10165308" y="5227768"/>
              <a:ext cx="157662"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4</a:t>
              </a:r>
            </a:p>
          </p:txBody>
        </p:sp>
        <p:sp>
          <p:nvSpPr>
            <p:cNvPr id="148" name="TextBox 147">
              <a:extLst>
                <a:ext uri="{FF2B5EF4-FFF2-40B4-BE49-F238E27FC236}">
                  <a16:creationId xmlns:a16="http://schemas.microsoft.com/office/drawing/2014/main" id="{B62769E0-E7C4-5C06-8DC9-31077D5D749F}"/>
                </a:ext>
              </a:extLst>
            </p:cNvPr>
            <p:cNvSpPr txBox="1"/>
            <p:nvPr/>
          </p:nvSpPr>
          <p:spPr>
            <a:xfrm>
              <a:off x="9774951" y="5227768"/>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10</a:t>
              </a:r>
            </a:p>
          </p:txBody>
        </p:sp>
        <p:sp>
          <p:nvSpPr>
            <p:cNvPr id="149" name="TextBox 148">
              <a:extLst>
                <a:ext uri="{FF2B5EF4-FFF2-40B4-BE49-F238E27FC236}">
                  <a16:creationId xmlns:a16="http://schemas.microsoft.com/office/drawing/2014/main" id="{37159D1C-46D9-A736-565D-DD012A0CDEE2}"/>
                </a:ext>
              </a:extLst>
            </p:cNvPr>
            <p:cNvSpPr txBox="1"/>
            <p:nvPr/>
          </p:nvSpPr>
          <p:spPr>
            <a:xfrm>
              <a:off x="9427074" y="5227768"/>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15</a:t>
              </a:r>
            </a:p>
          </p:txBody>
        </p:sp>
        <p:sp>
          <p:nvSpPr>
            <p:cNvPr id="150" name="TextBox 149">
              <a:extLst>
                <a:ext uri="{FF2B5EF4-FFF2-40B4-BE49-F238E27FC236}">
                  <a16:creationId xmlns:a16="http://schemas.microsoft.com/office/drawing/2014/main" id="{762FB4B4-0A5F-EB18-A877-FE71A92A3749}"/>
                </a:ext>
              </a:extLst>
            </p:cNvPr>
            <p:cNvSpPr txBox="1"/>
            <p:nvPr/>
          </p:nvSpPr>
          <p:spPr>
            <a:xfrm>
              <a:off x="9079195" y="5227768"/>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25</a:t>
              </a:r>
            </a:p>
          </p:txBody>
        </p:sp>
        <p:sp>
          <p:nvSpPr>
            <p:cNvPr id="151" name="TextBox 150">
              <a:extLst>
                <a:ext uri="{FF2B5EF4-FFF2-40B4-BE49-F238E27FC236}">
                  <a16:creationId xmlns:a16="http://schemas.microsoft.com/office/drawing/2014/main" id="{15B10F0A-E634-5ABA-3DD8-ED233DC550E2}"/>
                </a:ext>
              </a:extLst>
            </p:cNvPr>
            <p:cNvSpPr txBox="1"/>
            <p:nvPr/>
          </p:nvSpPr>
          <p:spPr>
            <a:xfrm>
              <a:off x="8731319" y="5227768"/>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34</a:t>
              </a:r>
            </a:p>
          </p:txBody>
        </p:sp>
        <p:sp>
          <p:nvSpPr>
            <p:cNvPr id="152" name="TextBox 151">
              <a:extLst>
                <a:ext uri="{FF2B5EF4-FFF2-40B4-BE49-F238E27FC236}">
                  <a16:creationId xmlns:a16="http://schemas.microsoft.com/office/drawing/2014/main" id="{75DC609D-E559-573C-4587-8F414BDBBF91}"/>
                </a:ext>
              </a:extLst>
            </p:cNvPr>
            <p:cNvSpPr txBox="1"/>
            <p:nvPr/>
          </p:nvSpPr>
          <p:spPr>
            <a:xfrm>
              <a:off x="8383439" y="5227768"/>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49</a:t>
              </a:r>
            </a:p>
          </p:txBody>
        </p:sp>
        <p:sp>
          <p:nvSpPr>
            <p:cNvPr id="153" name="TextBox 152">
              <a:extLst>
                <a:ext uri="{FF2B5EF4-FFF2-40B4-BE49-F238E27FC236}">
                  <a16:creationId xmlns:a16="http://schemas.microsoft.com/office/drawing/2014/main" id="{5CC1A20C-6DF5-0A6F-743F-57F4C762CFEE}"/>
                </a:ext>
              </a:extLst>
            </p:cNvPr>
            <p:cNvSpPr txBox="1"/>
            <p:nvPr/>
          </p:nvSpPr>
          <p:spPr>
            <a:xfrm>
              <a:off x="8035565" y="5227768"/>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72</a:t>
              </a:r>
            </a:p>
          </p:txBody>
        </p:sp>
        <p:sp>
          <p:nvSpPr>
            <p:cNvPr id="154" name="TextBox 153">
              <a:extLst>
                <a:ext uri="{FF2B5EF4-FFF2-40B4-BE49-F238E27FC236}">
                  <a16:creationId xmlns:a16="http://schemas.microsoft.com/office/drawing/2014/main" id="{7B36C644-AF0E-AC54-7620-FE534693987A}"/>
                </a:ext>
              </a:extLst>
            </p:cNvPr>
            <p:cNvSpPr txBox="1"/>
            <p:nvPr/>
          </p:nvSpPr>
          <p:spPr>
            <a:xfrm>
              <a:off x="7687685" y="5227768"/>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92</a:t>
              </a:r>
            </a:p>
          </p:txBody>
        </p:sp>
        <p:sp>
          <p:nvSpPr>
            <p:cNvPr id="155" name="TextBox 154">
              <a:extLst>
                <a:ext uri="{FF2B5EF4-FFF2-40B4-BE49-F238E27FC236}">
                  <a16:creationId xmlns:a16="http://schemas.microsoft.com/office/drawing/2014/main" id="{E1007905-0E4F-B258-071B-3898ACDBA48B}"/>
                </a:ext>
              </a:extLst>
            </p:cNvPr>
            <p:cNvSpPr txBox="1"/>
            <p:nvPr/>
          </p:nvSpPr>
          <p:spPr>
            <a:xfrm>
              <a:off x="7297329" y="5227768"/>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128</a:t>
              </a:r>
            </a:p>
          </p:txBody>
        </p:sp>
        <p:sp>
          <p:nvSpPr>
            <p:cNvPr id="156" name="TextBox 155">
              <a:extLst>
                <a:ext uri="{FF2B5EF4-FFF2-40B4-BE49-F238E27FC236}">
                  <a16:creationId xmlns:a16="http://schemas.microsoft.com/office/drawing/2014/main" id="{D89AB2D9-49EF-2527-9527-91307108B6DD}"/>
                </a:ext>
              </a:extLst>
            </p:cNvPr>
            <p:cNvSpPr txBox="1"/>
            <p:nvPr/>
          </p:nvSpPr>
          <p:spPr>
            <a:xfrm>
              <a:off x="6949451" y="5227768"/>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cs typeface="Arial" panose="020B0604020202020204" pitchFamily="34" charset="0"/>
                </a:rPr>
                <a:t>140</a:t>
              </a:r>
            </a:p>
          </p:txBody>
        </p:sp>
      </p:grpSp>
      <p:grpSp>
        <p:nvGrpSpPr>
          <p:cNvPr id="157" name="Group 156">
            <a:extLst>
              <a:ext uri="{FF2B5EF4-FFF2-40B4-BE49-F238E27FC236}">
                <a16:creationId xmlns:a16="http://schemas.microsoft.com/office/drawing/2014/main" id="{57177ED9-F0C3-101F-93A4-4AE44E4220B5}"/>
              </a:ext>
            </a:extLst>
          </p:cNvPr>
          <p:cNvGrpSpPr/>
          <p:nvPr/>
        </p:nvGrpSpPr>
        <p:grpSpPr>
          <a:xfrm>
            <a:off x="6925198" y="4812889"/>
            <a:ext cx="5066482" cy="257369"/>
            <a:chOff x="6991931" y="5227768"/>
            <a:chExt cx="5066482" cy="257369"/>
          </a:xfrm>
        </p:grpSpPr>
        <p:sp>
          <p:nvSpPr>
            <p:cNvPr id="158" name="TextBox 157">
              <a:extLst>
                <a:ext uri="{FF2B5EF4-FFF2-40B4-BE49-F238E27FC236}">
                  <a16:creationId xmlns:a16="http://schemas.microsoft.com/office/drawing/2014/main" id="{5DB32E0B-831E-484B-D64B-5DE7D47E0465}"/>
                </a:ext>
              </a:extLst>
            </p:cNvPr>
            <p:cNvSpPr txBox="1"/>
            <p:nvPr/>
          </p:nvSpPr>
          <p:spPr>
            <a:xfrm>
              <a:off x="11556818" y="5227768"/>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a:t>
              </a:r>
            </a:p>
          </p:txBody>
        </p:sp>
        <p:sp>
          <p:nvSpPr>
            <p:cNvPr id="159" name="TextBox 158">
              <a:extLst>
                <a:ext uri="{FF2B5EF4-FFF2-40B4-BE49-F238E27FC236}">
                  <a16:creationId xmlns:a16="http://schemas.microsoft.com/office/drawing/2014/main" id="{99E2D18F-209C-C1D7-1056-FD8160CE02B8}"/>
                </a:ext>
              </a:extLst>
            </p:cNvPr>
            <p:cNvSpPr txBox="1"/>
            <p:nvPr/>
          </p:nvSpPr>
          <p:spPr>
            <a:xfrm>
              <a:off x="11208940" y="5227768"/>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a:t>
              </a:r>
            </a:p>
          </p:txBody>
        </p:sp>
        <p:sp>
          <p:nvSpPr>
            <p:cNvPr id="160" name="TextBox 159">
              <a:extLst>
                <a:ext uri="{FF2B5EF4-FFF2-40B4-BE49-F238E27FC236}">
                  <a16:creationId xmlns:a16="http://schemas.microsoft.com/office/drawing/2014/main" id="{A4198A04-9C59-DFDD-C698-64CB793D4DB6}"/>
                </a:ext>
              </a:extLst>
            </p:cNvPr>
            <p:cNvSpPr txBox="1"/>
            <p:nvPr/>
          </p:nvSpPr>
          <p:spPr>
            <a:xfrm>
              <a:off x="10861064" y="5227768"/>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a:t>
              </a:r>
            </a:p>
          </p:txBody>
        </p:sp>
        <p:sp>
          <p:nvSpPr>
            <p:cNvPr id="161" name="TextBox 160">
              <a:extLst>
                <a:ext uri="{FF2B5EF4-FFF2-40B4-BE49-F238E27FC236}">
                  <a16:creationId xmlns:a16="http://schemas.microsoft.com/office/drawing/2014/main" id="{278696FC-3D32-3E90-A592-2F4615DE37D0}"/>
                </a:ext>
              </a:extLst>
            </p:cNvPr>
            <p:cNvSpPr txBox="1"/>
            <p:nvPr/>
          </p:nvSpPr>
          <p:spPr>
            <a:xfrm>
              <a:off x="10513185" y="5227768"/>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a:t>
              </a:r>
            </a:p>
          </p:txBody>
        </p:sp>
        <p:sp>
          <p:nvSpPr>
            <p:cNvPr id="162" name="TextBox 161">
              <a:extLst>
                <a:ext uri="{FF2B5EF4-FFF2-40B4-BE49-F238E27FC236}">
                  <a16:creationId xmlns:a16="http://schemas.microsoft.com/office/drawing/2014/main" id="{02F8B148-50E1-2242-B1C0-E003D622942C}"/>
                </a:ext>
              </a:extLst>
            </p:cNvPr>
            <p:cNvSpPr txBox="1"/>
            <p:nvPr/>
          </p:nvSpPr>
          <p:spPr>
            <a:xfrm>
              <a:off x="10165308" y="5227768"/>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a:t>
              </a:r>
            </a:p>
          </p:txBody>
        </p:sp>
        <p:sp>
          <p:nvSpPr>
            <p:cNvPr id="163" name="TextBox 162">
              <a:extLst>
                <a:ext uri="{FF2B5EF4-FFF2-40B4-BE49-F238E27FC236}">
                  <a16:creationId xmlns:a16="http://schemas.microsoft.com/office/drawing/2014/main" id="{6365C550-86F6-BE68-A284-C618F297E6E3}"/>
                </a:ext>
              </a:extLst>
            </p:cNvPr>
            <p:cNvSpPr txBox="1"/>
            <p:nvPr/>
          </p:nvSpPr>
          <p:spPr>
            <a:xfrm>
              <a:off x="9817430" y="5227768"/>
              <a:ext cx="157663"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3</a:t>
              </a:r>
            </a:p>
          </p:txBody>
        </p:sp>
        <p:sp>
          <p:nvSpPr>
            <p:cNvPr id="164" name="TextBox 163">
              <a:extLst>
                <a:ext uri="{FF2B5EF4-FFF2-40B4-BE49-F238E27FC236}">
                  <a16:creationId xmlns:a16="http://schemas.microsoft.com/office/drawing/2014/main" id="{4355D280-1B49-28BA-73B5-724BA0A2DA12}"/>
                </a:ext>
              </a:extLst>
            </p:cNvPr>
            <p:cNvSpPr txBox="1"/>
            <p:nvPr/>
          </p:nvSpPr>
          <p:spPr>
            <a:xfrm>
              <a:off x="9469553" y="5227768"/>
              <a:ext cx="157663"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6</a:t>
              </a:r>
            </a:p>
          </p:txBody>
        </p:sp>
        <p:sp>
          <p:nvSpPr>
            <p:cNvPr id="165" name="TextBox 164">
              <a:extLst>
                <a:ext uri="{FF2B5EF4-FFF2-40B4-BE49-F238E27FC236}">
                  <a16:creationId xmlns:a16="http://schemas.microsoft.com/office/drawing/2014/main" id="{7EE1A9E3-6C48-25FA-F1EE-9102E121EBA6}"/>
                </a:ext>
              </a:extLst>
            </p:cNvPr>
            <p:cNvSpPr txBox="1"/>
            <p:nvPr/>
          </p:nvSpPr>
          <p:spPr>
            <a:xfrm>
              <a:off x="9121674" y="5227768"/>
              <a:ext cx="157663"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8</a:t>
              </a:r>
            </a:p>
          </p:txBody>
        </p:sp>
        <p:sp>
          <p:nvSpPr>
            <p:cNvPr id="166" name="TextBox 165">
              <a:extLst>
                <a:ext uri="{FF2B5EF4-FFF2-40B4-BE49-F238E27FC236}">
                  <a16:creationId xmlns:a16="http://schemas.microsoft.com/office/drawing/2014/main" id="{CDE55BAC-5FA5-8BEC-C1DF-EB27988B9877}"/>
                </a:ext>
              </a:extLst>
            </p:cNvPr>
            <p:cNvSpPr txBox="1"/>
            <p:nvPr/>
          </p:nvSpPr>
          <p:spPr>
            <a:xfrm>
              <a:off x="8731319" y="5227768"/>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18</a:t>
              </a:r>
            </a:p>
          </p:txBody>
        </p:sp>
        <p:sp>
          <p:nvSpPr>
            <p:cNvPr id="167" name="TextBox 166">
              <a:extLst>
                <a:ext uri="{FF2B5EF4-FFF2-40B4-BE49-F238E27FC236}">
                  <a16:creationId xmlns:a16="http://schemas.microsoft.com/office/drawing/2014/main" id="{2F6FDB35-84E3-40CD-1562-385A17529CF1}"/>
                </a:ext>
              </a:extLst>
            </p:cNvPr>
            <p:cNvSpPr txBox="1"/>
            <p:nvPr/>
          </p:nvSpPr>
          <p:spPr>
            <a:xfrm>
              <a:off x="8383439" y="5227768"/>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21</a:t>
              </a:r>
            </a:p>
          </p:txBody>
        </p:sp>
        <p:sp>
          <p:nvSpPr>
            <p:cNvPr id="168" name="TextBox 167">
              <a:extLst>
                <a:ext uri="{FF2B5EF4-FFF2-40B4-BE49-F238E27FC236}">
                  <a16:creationId xmlns:a16="http://schemas.microsoft.com/office/drawing/2014/main" id="{20502169-0AED-778F-0BCC-F7C1BDFD5C0B}"/>
                </a:ext>
              </a:extLst>
            </p:cNvPr>
            <p:cNvSpPr txBox="1"/>
            <p:nvPr/>
          </p:nvSpPr>
          <p:spPr>
            <a:xfrm>
              <a:off x="8035565" y="5227768"/>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35</a:t>
              </a:r>
            </a:p>
          </p:txBody>
        </p:sp>
        <p:sp>
          <p:nvSpPr>
            <p:cNvPr id="170" name="TextBox 169">
              <a:extLst>
                <a:ext uri="{FF2B5EF4-FFF2-40B4-BE49-F238E27FC236}">
                  <a16:creationId xmlns:a16="http://schemas.microsoft.com/office/drawing/2014/main" id="{0FDF0DCE-8FE6-2CDD-FE7A-86D84DE2276C}"/>
                </a:ext>
              </a:extLst>
            </p:cNvPr>
            <p:cNvSpPr txBox="1"/>
            <p:nvPr/>
          </p:nvSpPr>
          <p:spPr>
            <a:xfrm>
              <a:off x="7687685" y="5227768"/>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50</a:t>
              </a:r>
            </a:p>
          </p:txBody>
        </p:sp>
        <p:sp>
          <p:nvSpPr>
            <p:cNvPr id="171" name="TextBox 170">
              <a:extLst>
                <a:ext uri="{FF2B5EF4-FFF2-40B4-BE49-F238E27FC236}">
                  <a16:creationId xmlns:a16="http://schemas.microsoft.com/office/drawing/2014/main" id="{48FB3020-3C01-83D6-A779-BEDEB0283367}"/>
                </a:ext>
              </a:extLst>
            </p:cNvPr>
            <p:cNvSpPr txBox="1"/>
            <p:nvPr/>
          </p:nvSpPr>
          <p:spPr>
            <a:xfrm>
              <a:off x="7339809" y="5227768"/>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59</a:t>
              </a:r>
            </a:p>
          </p:txBody>
        </p:sp>
        <p:sp>
          <p:nvSpPr>
            <p:cNvPr id="172" name="TextBox 171">
              <a:extLst>
                <a:ext uri="{FF2B5EF4-FFF2-40B4-BE49-F238E27FC236}">
                  <a16:creationId xmlns:a16="http://schemas.microsoft.com/office/drawing/2014/main" id="{5D09570E-8A98-DC4A-10DE-92AF5ADB4D7F}"/>
                </a:ext>
              </a:extLst>
            </p:cNvPr>
            <p:cNvSpPr txBox="1"/>
            <p:nvPr/>
          </p:nvSpPr>
          <p:spPr>
            <a:xfrm>
              <a:off x="6991931" y="5227768"/>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71</a:t>
              </a:r>
            </a:p>
          </p:txBody>
        </p:sp>
        <p:sp>
          <p:nvSpPr>
            <p:cNvPr id="173" name="TextBox 172">
              <a:extLst>
                <a:ext uri="{FF2B5EF4-FFF2-40B4-BE49-F238E27FC236}">
                  <a16:creationId xmlns:a16="http://schemas.microsoft.com/office/drawing/2014/main" id="{C1641FA2-4AE8-60BF-DAC0-14F3BBEA995B}"/>
                </a:ext>
              </a:extLst>
            </p:cNvPr>
            <p:cNvSpPr txBox="1"/>
            <p:nvPr/>
          </p:nvSpPr>
          <p:spPr>
            <a:xfrm>
              <a:off x="11900751" y="5227768"/>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cs typeface="Arial" panose="020B0604020202020204" pitchFamily="34" charset="0"/>
                </a:rPr>
                <a:t>0</a:t>
              </a:r>
            </a:p>
          </p:txBody>
        </p:sp>
      </p:grpSp>
      <p:graphicFrame>
        <p:nvGraphicFramePr>
          <p:cNvPr id="174" name="Table 40">
            <a:extLst>
              <a:ext uri="{FF2B5EF4-FFF2-40B4-BE49-F238E27FC236}">
                <a16:creationId xmlns:a16="http://schemas.microsoft.com/office/drawing/2014/main" id="{4652CE83-AC72-C4C2-C661-7FD0FBC88EBC}"/>
              </a:ext>
            </a:extLst>
          </p:cNvPr>
          <p:cNvGraphicFramePr>
            <a:graphicFrameLocks noGrp="1"/>
          </p:cNvGraphicFramePr>
          <p:nvPr>
            <p:extLst>
              <p:ext uri="{D42A27DB-BD31-4B8C-83A1-F6EECF244321}">
                <p14:modId xmlns:p14="http://schemas.microsoft.com/office/powerpoint/2010/main" val="548472751"/>
              </p:ext>
            </p:extLst>
          </p:nvPr>
        </p:nvGraphicFramePr>
        <p:xfrm>
          <a:off x="6354566" y="5079114"/>
          <a:ext cx="5718923" cy="1313280"/>
        </p:xfrm>
        <a:graphic>
          <a:graphicData uri="http://schemas.openxmlformats.org/drawingml/2006/table">
            <a:tbl>
              <a:tblPr firstRow="1" bandRow="1">
                <a:tableStyleId>{5202B0CA-FC54-4496-8BCA-5EF66A818D29}</a:tableStyleId>
              </a:tblPr>
              <a:tblGrid>
                <a:gridCol w="1276797">
                  <a:extLst>
                    <a:ext uri="{9D8B030D-6E8A-4147-A177-3AD203B41FA5}">
                      <a16:colId xmlns:a16="http://schemas.microsoft.com/office/drawing/2014/main" val="3592805178"/>
                    </a:ext>
                  </a:extLst>
                </a:gridCol>
                <a:gridCol w="972355">
                  <a:extLst>
                    <a:ext uri="{9D8B030D-6E8A-4147-A177-3AD203B41FA5}">
                      <a16:colId xmlns:a16="http://schemas.microsoft.com/office/drawing/2014/main" val="1040232079"/>
                    </a:ext>
                  </a:extLst>
                </a:gridCol>
                <a:gridCol w="1502270">
                  <a:extLst>
                    <a:ext uri="{9D8B030D-6E8A-4147-A177-3AD203B41FA5}">
                      <a16:colId xmlns:a16="http://schemas.microsoft.com/office/drawing/2014/main" val="4249817907"/>
                    </a:ext>
                  </a:extLst>
                </a:gridCol>
                <a:gridCol w="1967501">
                  <a:extLst>
                    <a:ext uri="{9D8B030D-6E8A-4147-A177-3AD203B41FA5}">
                      <a16:colId xmlns:a16="http://schemas.microsoft.com/office/drawing/2014/main" val="2027482100"/>
                    </a:ext>
                  </a:extLst>
                </a:gridCol>
              </a:tblGrid>
              <a:tr h="248037">
                <a:tc>
                  <a:txBody>
                    <a:bodyPr/>
                    <a:lstStyle/>
                    <a:p>
                      <a:pPr algn="l" rtl="0"/>
                      <a:endParaRPr lang="en-GB" sz="1200" dirty="0">
                        <a:solidFill>
                          <a:srgbClr val="4D4D4D"/>
                        </a:solidFill>
                      </a:endParaRPr>
                    </a:p>
                  </a:txBody>
                  <a:tcPr marL="36000" marR="36000" marT="36000" marB="36000" anchor="ctr"/>
                </a:tc>
                <a:tc>
                  <a:txBody>
                    <a:bodyPr/>
                    <a:lstStyle/>
                    <a:p>
                      <a:pPr algn="ctr"/>
                      <a:r>
                        <a:rPr lang="ja-JP" sz="1200">
                          <a:solidFill>
                            <a:schemeClr val="tx2"/>
                          </a:solidFill>
                        </a:rPr>
                        <a:t>イベント、</a:t>
                      </a:r>
                      <a:r>
                        <a:rPr lang="ja-JP" sz="1200" baseline="0">
                          <a:solidFill>
                            <a:schemeClr val="tx2"/>
                          </a:solidFill>
                        </a:rPr>
                        <a:t>n</a:t>
                      </a:r>
                    </a:p>
                  </a:txBody>
                  <a:tcPr marL="36000" marR="36000" marT="36000" marB="36000" anchor="ctr"/>
                </a:tc>
                <a:tc>
                  <a:txBody>
                    <a:bodyPr/>
                    <a:lstStyle/>
                    <a:p>
                      <a:pPr algn="ctr"/>
                      <a:r>
                        <a:rPr lang="ja-JP" sz="1200" dirty="0">
                          <a:solidFill>
                            <a:schemeClr val="tx2"/>
                          </a:solidFill>
                        </a:rPr>
                        <a:t>mOS、月数(95%CI)</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2"/>
                          </a:solidFill>
                        </a:rPr>
                        <a:t>OS率、% (95%CI)</a:t>
                      </a:r>
                    </a:p>
                  </a:txBody>
                  <a:tcPr marL="36000" marR="36000" marT="36000" marB="36000" anchor="ctr"/>
                </a:tc>
                <a:extLst>
                  <a:ext uri="{0D108BD9-81ED-4DB2-BD59-A6C34878D82A}">
                    <a16:rowId xmlns:a16="http://schemas.microsoft.com/office/drawing/2014/main" val="319563576"/>
                  </a:ext>
                </a:extLst>
              </a:tr>
              <a:tr h="370840">
                <a:tc>
                  <a:txBody>
                    <a:bodyPr/>
                    <a:lstStyle/>
                    <a:p>
                      <a:pPr algn="l"/>
                      <a:r>
                        <a:rPr lang="ja-JP" sz="1200" dirty="0">
                          <a:solidFill>
                            <a:schemeClr val="tx1"/>
                          </a:solidFill>
                        </a:rPr>
                        <a:t>ゲムシタビン + パクリタキセル(n=140)</a:t>
                      </a:r>
                    </a:p>
                  </a:txBody>
                  <a:tcPr marL="36000" marR="36000" marT="36000" marB="36000" anchor="ctr"/>
                </a:tc>
                <a:tc>
                  <a:txBody>
                    <a:bodyPr/>
                    <a:lstStyle/>
                    <a:p>
                      <a:pPr algn="ctr"/>
                      <a:r>
                        <a:rPr lang="ja-JP" sz="1200" dirty="0">
                          <a:solidFill>
                            <a:schemeClr val="tx1"/>
                          </a:solidFill>
                        </a:rPr>
                        <a:t>131</a:t>
                      </a:r>
                    </a:p>
                  </a:txBody>
                  <a:tcPr marL="36000" marR="36000" marT="36000" marB="36000" anchor="ctr"/>
                </a:tc>
                <a:tc>
                  <a:txBody>
                    <a:bodyPr/>
                    <a:lstStyle/>
                    <a:p>
                      <a:pPr algn="ctr"/>
                      <a:r>
                        <a:rPr lang="ja-JP" sz="1200">
                          <a:solidFill>
                            <a:schemeClr val="tx1"/>
                          </a:solidFill>
                        </a:rPr>
                        <a:t>6.4 (5.2、7.4)</a:t>
                      </a:r>
                    </a:p>
                  </a:txBody>
                  <a:tcPr marL="36000" marR="36000" marT="36000" marB="36000" anchor="ctr"/>
                </a:tc>
                <a:tc>
                  <a:txBody>
                    <a:bodyPr/>
                    <a:lstStyle/>
                    <a:p>
                      <a:pPr algn="ctr"/>
                      <a:r>
                        <a:rPr lang="ja-JP" sz="1200">
                          <a:solidFill>
                            <a:schemeClr val="tx1"/>
                          </a:solidFill>
                        </a:rPr>
                        <a:t>6か月：51.8 (43.2、59.7)</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12か月：18.0 (12.1、24.8)</a:t>
                      </a:r>
                    </a:p>
                  </a:txBody>
                  <a:tcPr marL="36000" marR="36000" marT="36000" marB="36000" anchor="ctr"/>
                </a:tc>
                <a:extLst>
                  <a:ext uri="{0D108BD9-81ED-4DB2-BD59-A6C34878D82A}">
                    <a16:rowId xmlns:a16="http://schemas.microsoft.com/office/drawing/2014/main" val="995699879"/>
                  </a:ext>
                </a:extLst>
              </a:tr>
              <a:tr h="370840">
                <a:tc>
                  <a:txBody>
                    <a:bodyPr/>
                    <a:lstStyle/>
                    <a:p>
                      <a:pPr algn="l"/>
                      <a:r>
                        <a:rPr lang="ja-JP" sz="1200">
                          <a:solidFill>
                            <a:schemeClr val="tx1"/>
                          </a:solidFill>
                        </a:rPr>
                        <a:t>ゲムシタビン(n=71)</a:t>
                      </a:r>
                    </a:p>
                  </a:txBody>
                  <a:tcPr marL="36000" marR="36000" marT="36000" marB="36000" anchor="ctr"/>
                </a:tc>
                <a:tc>
                  <a:txBody>
                    <a:bodyPr/>
                    <a:lstStyle/>
                    <a:p>
                      <a:pPr algn="ctr"/>
                      <a:r>
                        <a:rPr lang="ja-JP" sz="1200" dirty="0">
                          <a:solidFill>
                            <a:schemeClr val="tx1"/>
                          </a:solidFill>
                        </a:rPr>
                        <a:t>68</a:t>
                      </a:r>
                    </a:p>
                  </a:txBody>
                  <a:tcPr marL="36000" marR="36000" marT="36000" marB="36000" anchor="ctr"/>
                </a:tc>
                <a:tc>
                  <a:txBody>
                    <a:bodyPr/>
                    <a:lstStyle/>
                    <a:p>
                      <a:pPr algn="ctr"/>
                      <a:r>
                        <a:rPr lang="ja-JP" sz="1200">
                          <a:solidFill>
                            <a:schemeClr val="tx1"/>
                          </a:solidFill>
                        </a:rPr>
                        <a:t>5.9 (4.6、6.9)</a:t>
                      </a:r>
                    </a:p>
                  </a:txBody>
                  <a:tcPr marL="36000" marR="36000" marT="36000" marB="36000" anchor="ctr"/>
                </a:tc>
                <a:tc>
                  <a:txBody>
                    <a:bodyPr/>
                    <a:lstStyle/>
                    <a:p>
                      <a:pPr algn="ctr"/>
                      <a:r>
                        <a:rPr lang="ja-JP" sz="1200" dirty="0">
                          <a:solidFill>
                            <a:schemeClr val="tx1"/>
                          </a:solidFill>
                        </a:rPr>
                        <a:t>6か月：49.3 (37.3、60.2)</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12か月：12.2 (5.8、21.1)</a:t>
                      </a:r>
                    </a:p>
                  </a:txBody>
                  <a:tcPr marL="36000" marR="36000" marT="36000" marB="36000" anchor="ctr"/>
                </a:tc>
                <a:extLst>
                  <a:ext uri="{0D108BD9-81ED-4DB2-BD59-A6C34878D82A}">
                    <a16:rowId xmlns:a16="http://schemas.microsoft.com/office/drawing/2014/main" val="2899913046"/>
                  </a:ext>
                </a:extLst>
              </a:tr>
            </a:tbl>
          </a:graphicData>
        </a:graphic>
      </p:graphicFrame>
      <p:sp>
        <p:nvSpPr>
          <p:cNvPr id="175" name="TextBox 174">
            <a:extLst>
              <a:ext uri="{FF2B5EF4-FFF2-40B4-BE49-F238E27FC236}">
                <a16:creationId xmlns:a16="http://schemas.microsoft.com/office/drawing/2014/main" id="{6026B123-0858-48FF-FAC5-3CFC62165E8A}"/>
              </a:ext>
            </a:extLst>
          </p:cNvPr>
          <p:cNvSpPr txBox="1"/>
          <p:nvPr/>
        </p:nvSpPr>
        <p:spPr>
          <a:xfrm>
            <a:off x="278450" y="4798884"/>
            <a:ext cx="1045479" cy="276999"/>
          </a:xfrm>
          <a:prstGeom prst="rect">
            <a:avLst/>
          </a:prstGeom>
          <a:noFill/>
        </p:spPr>
        <p:txBody>
          <a:bodyPr wrap="none" rtlCol="0">
            <a:spAutoFit/>
          </a:bodyPr>
          <a:lstStyle/>
          <a:p>
            <a:pPr algn="r"/>
            <a:r>
              <a:rPr lang="ja-JP" sz="1200">
                <a:solidFill>
                  <a:schemeClr val="accent2"/>
                </a:solidFill>
              </a:rPr>
              <a:t>ゲムシタビン</a:t>
            </a:r>
          </a:p>
        </p:txBody>
      </p:sp>
      <p:grpSp>
        <p:nvGrpSpPr>
          <p:cNvPr id="176" name="Group 175">
            <a:extLst>
              <a:ext uri="{FF2B5EF4-FFF2-40B4-BE49-F238E27FC236}">
                <a16:creationId xmlns:a16="http://schemas.microsoft.com/office/drawing/2014/main" id="{19115D50-4DEE-F3F1-8B58-99B73928BF38}"/>
              </a:ext>
            </a:extLst>
          </p:cNvPr>
          <p:cNvGrpSpPr/>
          <p:nvPr/>
        </p:nvGrpSpPr>
        <p:grpSpPr>
          <a:xfrm>
            <a:off x="7061970" y="1846270"/>
            <a:ext cx="4307750" cy="2281945"/>
            <a:chOff x="3390900" y="1995487"/>
            <a:chExt cx="5401941" cy="2870825"/>
          </a:xfrm>
        </p:grpSpPr>
        <p:sp>
          <p:nvSpPr>
            <p:cNvPr id="177" name="Freeform: Shape 298">
              <a:extLst>
                <a:ext uri="{FF2B5EF4-FFF2-40B4-BE49-F238E27FC236}">
                  <a16:creationId xmlns:a16="http://schemas.microsoft.com/office/drawing/2014/main" id="{FE1EFB19-78B4-62C5-72A1-4B7B66E7CE24}"/>
                </a:ext>
              </a:extLst>
            </p:cNvPr>
            <p:cNvSpPr/>
            <p:nvPr/>
          </p:nvSpPr>
          <p:spPr>
            <a:xfrm>
              <a:off x="3390900" y="1995487"/>
              <a:ext cx="5401941" cy="2870825"/>
            </a:xfrm>
            <a:custGeom>
              <a:avLst/>
              <a:gdLst>
                <a:gd name="connsiteX0" fmla="*/ 5401942 w 5401941"/>
                <a:gd name="connsiteY0" fmla="*/ 2870825 h 2870825"/>
                <a:gd name="connsiteX1" fmla="*/ 5401942 w 5401941"/>
                <a:gd name="connsiteY1" fmla="*/ 2794225 h 2870825"/>
                <a:gd name="connsiteX2" fmla="*/ 4086425 w 5401941"/>
                <a:gd name="connsiteY2" fmla="*/ 2794225 h 2870825"/>
                <a:gd name="connsiteX3" fmla="*/ 4086425 w 5401941"/>
                <a:gd name="connsiteY3" fmla="*/ 2740933 h 2870825"/>
                <a:gd name="connsiteX4" fmla="*/ 3240500 w 5401941"/>
                <a:gd name="connsiteY4" fmla="*/ 2740933 h 2870825"/>
                <a:gd name="connsiteX5" fmla="*/ 3240500 w 5401941"/>
                <a:gd name="connsiteY5" fmla="*/ 2680992 h 2870825"/>
                <a:gd name="connsiteX6" fmla="*/ 3203867 w 5401941"/>
                <a:gd name="connsiteY6" fmla="*/ 2680992 h 2870825"/>
                <a:gd name="connsiteX7" fmla="*/ 3203867 w 5401941"/>
                <a:gd name="connsiteY7" fmla="*/ 2611050 h 2870825"/>
                <a:gd name="connsiteX8" fmla="*/ 2917451 w 5401941"/>
                <a:gd name="connsiteY8" fmla="*/ 2611050 h 2870825"/>
                <a:gd name="connsiteX9" fmla="*/ 2917451 w 5401941"/>
                <a:gd name="connsiteY9" fmla="*/ 2557758 h 2870825"/>
                <a:gd name="connsiteX10" fmla="*/ 2710958 w 5401941"/>
                <a:gd name="connsiteY10" fmla="*/ 2557758 h 2870825"/>
                <a:gd name="connsiteX11" fmla="*/ 2710958 w 5401941"/>
                <a:gd name="connsiteY11" fmla="*/ 2521125 h 2870825"/>
                <a:gd name="connsiteX12" fmla="*/ 2427875 w 5401941"/>
                <a:gd name="connsiteY12" fmla="*/ 2521125 h 2870825"/>
                <a:gd name="connsiteX13" fmla="*/ 2427875 w 5401941"/>
                <a:gd name="connsiteY13" fmla="*/ 2477834 h 2870825"/>
                <a:gd name="connsiteX14" fmla="*/ 2394576 w 5401941"/>
                <a:gd name="connsiteY14" fmla="*/ 2477834 h 2870825"/>
                <a:gd name="connsiteX15" fmla="*/ 2394576 w 5401941"/>
                <a:gd name="connsiteY15" fmla="*/ 2431209 h 2870825"/>
                <a:gd name="connsiteX16" fmla="*/ 2371258 w 5401941"/>
                <a:gd name="connsiteY16" fmla="*/ 2431209 h 2870825"/>
                <a:gd name="connsiteX17" fmla="*/ 2371258 w 5401941"/>
                <a:gd name="connsiteY17" fmla="*/ 2347951 h 2870825"/>
                <a:gd name="connsiteX18" fmla="*/ 2321300 w 5401941"/>
                <a:gd name="connsiteY18" fmla="*/ 2347951 h 2870825"/>
                <a:gd name="connsiteX19" fmla="*/ 2321300 w 5401941"/>
                <a:gd name="connsiteY19" fmla="*/ 2307984 h 2870825"/>
                <a:gd name="connsiteX20" fmla="*/ 2268017 w 5401941"/>
                <a:gd name="connsiteY20" fmla="*/ 2307984 h 2870825"/>
                <a:gd name="connsiteX21" fmla="*/ 2268017 w 5401941"/>
                <a:gd name="connsiteY21" fmla="*/ 2254691 h 2870825"/>
                <a:gd name="connsiteX22" fmla="*/ 2154784 w 5401941"/>
                <a:gd name="connsiteY22" fmla="*/ 2254691 h 2870825"/>
                <a:gd name="connsiteX23" fmla="*/ 2154784 w 5401941"/>
                <a:gd name="connsiteY23" fmla="*/ 2208067 h 2870825"/>
                <a:gd name="connsiteX24" fmla="*/ 2134800 w 5401941"/>
                <a:gd name="connsiteY24" fmla="*/ 2208067 h 2870825"/>
                <a:gd name="connsiteX25" fmla="*/ 2134800 w 5401941"/>
                <a:gd name="connsiteY25" fmla="*/ 2148116 h 2870825"/>
                <a:gd name="connsiteX26" fmla="*/ 1908334 w 5401941"/>
                <a:gd name="connsiteY26" fmla="*/ 2148116 h 2870825"/>
                <a:gd name="connsiteX27" fmla="*/ 1908334 w 5401941"/>
                <a:gd name="connsiteY27" fmla="*/ 2108159 h 2870825"/>
                <a:gd name="connsiteX28" fmla="*/ 1761792 w 5401941"/>
                <a:gd name="connsiteY28" fmla="*/ 2108159 h 2870825"/>
                <a:gd name="connsiteX29" fmla="*/ 1761792 w 5401941"/>
                <a:gd name="connsiteY29" fmla="*/ 2064858 h 2870825"/>
                <a:gd name="connsiteX30" fmla="*/ 1615250 w 5401941"/>
                <a:gd name="connsiteY30" fmla="*/ 2064858 h 2870825"/>
                <a:gd name="connsiteX31" fmla="*/ 1615250 w 5401941"/>
                <a:gd name="connsiteY31" fmla="*/ 2018233 h 2870825"/>
                <a:gd name="connsiteX32" fmla="*/ 1585284 w 5401941"/>
                <a:gd name="connsiteY32" fmla="*/ 2018233 h 2870825"/>
                <a:gd name="connsiteX33" fmla="*/ 1585284 w 5401941"/>
                <a:gd name="connsiteY33" fmla="*/ 1974942 h 2870825"/>
                <a:gd name="connsiteX34" fmla="*/ 1545317 w 5401941"/>
                <a:gd name="connsiteY34" fmla="*/ 1974942 h 2870825"/>
                <a:gd name="connsiteX35" fmla="*/ 1545317 w 5401941"/>
                <a:gd name="connsiteY35" fmla="*/ 1931641 h 2870825"/>
                <a:gd name="connsiteX36" fmla="*/ 1508684 w 5401941"/>
                <a:gd name="connsiteY36" fmla="*/ 1931641 h 2870825"/>
                <a:gd name="connsiteX37" fmla="*/ 1508684 w 5401941"/>
                <a:gd name="connsiteY37" fmla="*/ 1901666 h 2870825"/>
                <a:gd name="connsiteX38" fmla="*/ 1492025 w 5401941"/>
                <a:gd name="connsiteY38" fmla="*/ 1901666 h 2870825"/>
                <a:gd name="connsiteX39" fmla="*/ 1492025 w 5401941"/>
                <a:gd name="connsiteY39" fmla="*/ 1855041 h 2870825"/>
                <a:gd name="connsiteX40" fmla="*/ 1458725 w 5401941"/>
                <a:gd name="connsiteY40" fmla="*/ 1855041 h 2870825"/>
                <a:gd name="connsiteX41" fmla="*/ 1458725 w 5401941"/>
                <a:gd name="connsiteY41" fmla="*/ 1775117 h 2870825"/>
                <a:gd name="connsiteX42" fmla="*/ 1402109 w 5401941"/>
                <a:gd name="connsiteY42" fmla="*/ 1775117 h 2870825"/>
                <a:gd name="connsiteX43" fmla="*/ 1402109 w 5401941"/>
                <a:gd name="connsiteY43" fmla="*/ 1735150 h 2870825"/>
                <a:gd name="connsiteX44" fmla="*/ 1375467 w 5401941"/>
                <a:gd name="connsiteY44" fmla="*/ 1735150 h 2870825"/>
                <a:gd name="connsiteX45" fmla="*/ 1375467 w 5401941"/>
                <a:gd name="connsiteY45" fmla="*/ 1685192 h 2870825"/>
                <a:gd name="connsiteX46" fmla="*/ 1338825 w 5401941"/>
                <a:gd name="connsiteY46" fmla="*/ 1685192 h 2870825"/>
                <a:gd name="connsiteX47" fmla="*/ 1338825 w 5401941"/>
                <a:gd name="connsiteY47" fmla="*/ 1608592 h 2870825"/>
                <a:gd name="connsiteX48" fmla="*/ 1322175 w 5401941"/>
                <a:gd name="connsiteY48" fmla="*/ 1608592 h 2870825"/>
                <a:gd name="connsiteX49" fmla="*/ 1322175 w 5401941"/>
                <a:gd name="connsiteY49" fmla="*/ 1545317 h 2870825"/>
                <a:gd name="connsiteX50" fmla="*/ 1308859 w 5401941"/>
                <a:gd name="connsiteY50" fmla="*/ 1545317 h 2870825"/>
                <a:gd name="connsiteX51" fmla="*/ 1308859 w 5401941"/>
                <a:gd name="connsiteY51" fmla="*/ 1445400 h 2870825"/>
                <a:gd name="connsiteX52" fmla="*/ 1205608 w 5401941"/>
                <a:gd name="connsiteY52" fmla="*/ 1445400 h 2870825"/>
                <a:gd name="connsiteX53" fmla="*/ 1205608 w 5401941"/>
                <a:gd name="connsiteY53" fmla="*/ 1412100 h 2870825"/>
                <a:gd name="connsiteX54" fmla="*/ 1185634 w 5401941"/>
                <a:gd name="connsiteY54" fmla="*/ 1412100 h 2870825"/>
                <a:gd name="connsiteX55" fmla="*/ 1185634 w 5401941"/>
                <a:gd name="connsiteY55" fmla="*/ 1365475 h 2870825"/>
                <a:gd name="connsiteX56" fmla="*/ 1175642 w 5401941"/>
                <a:gd name="connsiteY56" fmla="*/ 1365475 h 2870825"/>
                <a:gd name="connsiteX57" fmla="*/ 1175642 w 5401941"/>
                <a:gd name="connsiteY57" fmla="*/ 1318851 h 2870825"/>
                <a:gd name="connsiteX58" fmla="*/ 1148991 w 5401941"/>
                <a:gd name="connsiteY58" fmla="*/ 1318851 h 2870825"/>
                <a:gd name="connsiteX59" fmla="*/ 1148991 w 5401941"/>
                <a:gd name="connsiteY59" fmla="*/ 1288875 h 2870825"/>
                <a:gd name="connsiteX60" fmla="*/ 1065733 w 5401941"/>
                <a:gd name="connsiteY60" fmla="*/ 1288875 h 2870825"/>
                <a:gd name="connsiteX61" fmla="*/ 1065733 w 5401941"/>
                <a:gd name="connsiteY61" fmla="*/ 1212275 h 2870825"/>
                <a:gd name="connsiteX62" fmla="*/ 995791 w 5401941"/>
                <a:gd name="connsiteY62" fmla="*/ 1212275 h 2870825"/>
                <a:gd name="connsiteX63" fmla="*/ 995791 w 5401941"/>
                <a:gd name="connsiteY63" fmla="*/ 1175642 h 2870825"/>
                <a:gd name="connsiteX64" fmla="*/ 985799 w 5401941"/>
                <a:gd name="connsiteY64" fmla="*/ 1175642 h 2870825"/>
                <a:gd name="connsiteX65" fmla="*/ 985799 w 5401941"/>
                <a:gd name="connsiteY65" fmla="*/ 1129008 h 2870825"/>
                <a:gd name="connsiteX66" fmla="*/ 959158 w 5401941"/>
                <a:gd name="connsiteY66" fmla="*/ 1129008 h 2870825"/>
                <a:gd name="connsiteX67" fmla="*/ 959158 w 5401941"/>
                <a:gd name="connsiteY67" fmla="*/ 1082383 h 2870825"/>
                <a:gd name="connsiteX68" fmla="*/ 939178 w 5401941"/>
                <a:gd name="connsiteY68" fmla="*/ 1082383 h 2870825"/>
                <a:gd name="connsiteX69" fmla="*/ 939178 w 5401941"/>
                <a:gd name="connsiteY69" fmla="*/ 1045750 h 2870825"/>
                <a:gd name="connsiteX70" fmla="*/ 895882 w 5401941"/>
                <a:gd name="connsiteY70" fmla="*/ 1045750 h 2870825"/>
                <a:gd name="connsiteX71" fmla="*/ 895882 w 5401941"/>
                <a:gd name="connsiteY71" fmla="*/ 959158 h 2870825"/>
                <a:gd name="connsiteX72" fmla="*/ 815952 w 5401941"/>
                <a:gd name="connsiteY72" fmla="*/ 959158 h 2870825"/>
                <a:gd name="connsiteX73" fmla="*/ 815952 w 5401941"/>
                <a:gd name="connsiteY73" fmla="*/ 885892 h 2870825"/>
                <a:gd name="connsiteX74" fmla="*/ 805962 w 5401941"/>
                <a:gd name="connsiteY74" fmla="*/ 885892 h 2870825"/>
                <a:gd name="connsiteX75" fmla="*/ 805962 w 5401941"/>
                <a:gd name="connsiteY75" fmla="*/ 842596 h 2870825"/>
                <a:gd name="connsiteX76" fmla="*/ 772658 w 5401941"/>
                <a:gd name="connsiteY76" fmla="*/ 842596 h 2870825"/>
                <a:gd name="connsiteX77" fmla="*/ 772658 w 5401941"/>
                <a:gd name="connsiteY77" fmla="*/ 799301 h 2870825"/>
                <a:gd name="connsiteX78" fmla="*/ 609467 w 5401941"/>
                <a:gd name="connsiteY78" fmla="*/ 799301 h 2870825"/>
                <a:gd name="connsiteX79" fmla="*/ 609467 w 5401941"/>
                <a:gd name="connsiteY79" fmla="*/ 722701 h 2870825"/>
                <a:gd name="connsiteX80" fmla="*/ 602806 w 5401941"/>
                <a:gd name="connsiteY80" fmla="*/ 722701 h 2870825"/>
                <a:gd name="connsiteX81" fmla="*/ 602806 w 5401941"/>
                <a:gd name="connsiteY81" fmla="*/ 686067 h 2870825"/>
                <a:gd name="connsiteX82" fmla="*/ 559511 w 5401941"/>
                <a:gd name="connsiteY82" fmla="*/ 686067 h 2870825"/>
                <a:gd name="connsiteX83" fmla="*/ 559511 w 5401941"/>
                <a:gd name="connsiteY83" fmla="*/ 656093 h 2870825"/>
                <a:gd name="connsiteX84" fmla="*/ 536198 w 5401941"/>
                <a:gd name="connsiteY84" fmla="*/ 656093 h 2870825"/>
                <a:gd name="connsiteX85" fmla="*/ 536198 w 5401941"/>
                <a:gd name="connsiteY85" fmla="*/ 609467 h 2870825"/>
                <a:gd name="connsiteX86" fmla="*/ 516215 w 5401941"/>
                <a:gd name="connsiteY86" fmla="*/ 609467 h 2870825"/>
                <a:gd name="connsiteX87" fmla="*/ 516215 w 5401941"/>
                <a:gd name="connsiteY87" fmla="*/ 552850 h 2870825"/>
                <a:gd name="connsiteX88" fmla="*/ 489572 w 5401941"/>
                <a:gd name="connsiteY88" fmla="*/ 552850 h 2870825"/>
                <a:gd name="connsiteX89" fmla="*/ 489572 w 5401941"/>
                <a:gd name="connsiteY89" fmla="*/ 519546 h 2870825"/>
                <a:gd name="connsiteX90" fmla="*/ 456268 w 5401941"/>
                <a:gd name="connsiteY90" fmla="*/ 519546 h 2870825"/>
                <a:gd name="connsiteX91" fmla="*/ 456268 w 5401941"/>
                <a:gd name="connsiteY91" fmla="*/ 479581 h 2870825"/>
                <a:gd name="connsiteX92" fmla="*/ 392989 w 5401941"/>
                <a:gd name="connsiteY92" fmla="*/ 479581 h 2870825"/>
                <a:gd name="connsiteX93" fmla="*/ 392989 w 5401941"/>
                <a:gd name="connsiteY93" fmla="*/ 406311 h 2870825"/>
                <a:gd name="connsiteX94" fmla="*/ 373007 w 5401941"/>
                <a:gd name="connsiteY94" fmla="*/ 406311 h 2870825"/>
                <a:gd name="connsiteX95" fmla="*/ 373007 w 5401941"/>
                <a:gd name="connsiteY95" fmla="*/ 363016 h 2870825"/>
                <a:gd name="connsiteX96" fmla="*/ 353024 w 5401941"/>
                <a:gd name="connsiteY96" fmla="*/ 363016 h 2870825"/>
                <a:gd name="connsiteX97" fmla="*/ 353024 w 5401941"/>
                <a:gd name="connsiteY97" fmla="*/ 283086 h 2870825"/>
                <a:gd name="connsiteX98" fmla="*/ 293077 w 5401941"/>
                <a:gd name="connsiteY98" fmla="*/ 283086 h 2870825"/>
                <a:gd name="connsiteX99" fmla="*/ 293077 w 5401941"/>
                <a:gd name="connsiteY99" fmla="*/ 233129 h 2870825"/>
                <a:gd name="connsiteX100" fmla="*/ 246451 w 5401941"/>
                <a:gd name="connsiteY100" fmla="*/ 233129 h 2870825"/>
                <a:gd name="connsiteX101" fmla="*/ 246451 w 5401941"/>
                <a:gd name="connsiteY101" fmla="*/ 163191 h 2870825"/>
                <a:gd name="connsiteX102" fmla="*/ 236460 w 5401941"/>
                <a:gd name="connsiteY102" fmla="*/ 163191 h 2870825"/>
                <a:gd name="connsiteX103" fmla="*/ 236460 w 5401941"/>
                <a:gd name="connsiteY103" fmla="*/ 69939 h 2870825"/>
                <a:gd name="connsiteX104" fmla="*/ 129887 w 5401941"/>
                <a:gd name="connsiteY104" fmla="*/ 69939 h 2870825"/>
                <a:gd name="connsiteX105" fmla="*/ 129887 w 5401941"/>
                <a:gd name="connsiteY105" fmla="*/ 39965 h 2870825"/>
                <a:gd name="connsiteX106" fmla="*/ 73269 w 5401941"/>
                <a:gd name="connsiteY106" fmla="*/ 39965 h 2870825"/>
                <a:gd name="connsiteX107" fmla="*/ 73269 w 5401941"/>
                <a:gd name="connsiteY107" fmla="*/ 0 h 2870825"/>
                <a:gd name="connsiteX108" fmla="*/ 0 w 5401941"/>
                <a:gd name="connsiteY108" fmla="*/ 0 h 287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01941" h="2870825">
                  <a:moveTo>
                    <a:pt x="5401942" y="2870825"/>
                  </a:moveTo>
                  <a:lnTo>
                    <a:pt x="5401942" y="2794225"/>
                  </a:lnTo>
                  <a:lnTo>
                    <a:pt x="4086425" y="2794225"/>
                  </a:lnTo>
                  <a:lnTo>
                    <a:pt x="4086425" y="2740933"/>
                  </a:lnTo>
                  <a:lnTo>
                    <a:pt x="3240500" y="2740933"/>
                  </a:lnTo>
                  <a:lnTo>
                    <a:pt x="3240500" y="2680992"/>
                  </a:lnTo>
                  <a:lnTo>
                    <a:pt x="3203867" y="2680992"/>
                  </a:lnTo>
                  <a:lnTo>
                    <a:pt x="3203867" y="2611050"/>
                  </a:lnTo>
                  <a:lnTo>
                    <a:pt x="2917451" y="2611050"/>
                  </a:lnTo>
                  <a:lnTo>
                    <a:pt x="2917451" y="2557758"/>
                  </a:lnTo>
                  <a:lnTo>
                    <a:pt x="2710958" y="2557758"/>
                  </a:lnTo>
                  <a:lnTo>
                    <a:pt x="2710958" y="2521125"/>
                  </a:lnTo>
                  <a:lnTo>
                    <a:pt x="2427875" y="2521125"/>
                  </a:lnTo>
                  <a:lnTo>
                    <a:pt x="2427875" y="2477834"/>
                  </a:lnTo>
                  <a:lnTo>
                    <a:pt x="2394576" y="2477834"/>
                  </a:lnTo>
                  <a:lnTo>
                    <a:pt x="2394576" y="2431209"/>
                  </a:lnTo>
                  <a:lnTo>
                    <a:pt x="2371258" y="2431209"/>
                  </a:lnTo>
                  <a:lnTo>
                    <a:pt x="2371258" y="2347951"/>
                  </a:lnTo>
                  <a:lnTo>
                    <a:pt x="2321300" y="2347951"/>
                  </a:lnTo>
                  <a:lnTo>
                    <a:pt x="2321300" y="2307984"/>
                  </a:lnTo>
                  <a:lnTo>
                    <a:pt x="2268017" y="2307984"/>
                  </a:lnTo>
                  <a:lnTo>
                    <a:pt x="2268017" y="2254691"/>
                  </a:lnTo>
                  <a:lnTo>
                    <a:pt x="2154784" y="2254691"/>
                  </a:lnTo>
                  <a:lnTo>
                    <a:pt x="2154784" y="2208067"/>
                  </a:lnTo>
                  <a:lnTo>
                    <a:pt x="2134800" y="2208067"/>
                  </a:lnTo>
                  <a:lnTo>
                    <a:pt x="2134800" y="2148116"/>
                  </a:lnTo>
                  <a:lnTo>
                    <a:pt x="1908334" y="2148116"/>
                  </a:lnTo>
                  <a:lnTo>
                    <a:pt x="1908334" y="2108159"/>
                  </a:lnTo>
                  <a:lnTo>
                    <a:pt x="1761792" y="2108159"/>
                  </a:lnTo>
                  <a:lnTo>
                    <a:pt x="1761792" y="2064858"/>
                  </a:lnTo>
                  <a:lnTo>
                    <a:pt x="1615250" y="2064858"/>
                  </a:lnTo>
                  <a:lnTo>
                    <a:pt x="1615250" y="2018233"/>
                  </a:lnTo>
                  <a:lnTo>
                    <a:pt x="1585284" y="2018233"/>
                  </a:lnTo>
                  <a:lnTo>
                    <a:pt x="1585284" y="1974942"/>
                  </a:lnTo>
                  <a:lnTo>
                    <a:pt x="1545317" y="1974942"/>
                  </a:lnTo>
                  <a:lnTo>
                    <a:pt x="1545317" y="1931641"/>
                  </a:lnTo>
                  <a:lnTo>
                    <a:pt x="1508684" y="1931641"/>
                  </a:lnTo>
                  <a:lnTo>
                    <a:pt x="1508684" y="1901666"/>
                  </a:lnTo>
                  <a:lnTo>
                    <a:pt x="1492025" y="1901666"/>
                  </a:lnTo>
                  <a:lnTo>
                    <a:pt x="1492025" y="1855041"/>
                  </a:lnTo>
                  <a:lnTo>
                    <a:pt x="1458725" y="1855041"/>
                  </a:lnTo>
                  <a:lnTo>
                    <a:pt x="1458725" y="1775117"/>
                  </a:lnTo>
                  <a:lnTo>
                    <a:pt x="1402109" y="1775117"/>
                  </a:lnTo>
                  <a:lnTo>
                    <a:pt x="1402109" y="1735150"/>
                  </a:lnTo>
                  <a:lnTo>
                    <a:pt x="1375467" y="1735150"/>
                  </a:lnTo>
                  <a:lnTo>
                    <a:pt x="1375467" y="1685192"/>
                  </a:lnTo>
                  <a:lnTo>
                    <a:pt x="1338825" y="1685192"/>
                  </a:lnTo>
                  <a:lnTo>
                    <a:pt x="1338825" y="1608592"/>
                  </a:lnTo>
                  <a:lnTo>
                    <a:pt x="1322175" y="1608592"/>
                  </a:lnTo>
                  <a:lnTo>
                    <a:pt x="1322175" y="1545317"/>
                  </a:lnTo>
                  <a:lnTo>
                    <a:pt x="1308859" y="1545317"/>
                  </a:lnTo>
                  <a:lnTo>
                    <a:pt x="1308859" y="1445400"/>
                  </a:lnTo>
                  <a:lnTo>
                    <a:pt x="1205608" y="1445400"/>
                  </a:lnTo>
                  <a:lnTo>
                    <a:pt x="1205608" y="1412100"/>
                  </a:lnTo>
                  <a:lnTo>
                    <a:pt x="1185634" y="1412100"/>
                  </a:lnTo>
                  <a:lnTo>
                    <a:pt x="1185634" y="1365475"/>
                  </a:lnTo>
                  <a:lnTo>
                    <a:pt x="1175642" y="1365475"/>
                  </a:lnTo>
                  <a:lnTo>
                    <a:pt x="1175642" y="1318851"/>
                  </a:lnTo>
                  <a:lnTo>
                    <a:pt x="1148991" y="1318851"/>
                  </a:lnTo>
                  <a:lnTo>
                    <a:pt x="1148991" y="1288875"/>
                  </a:lnTo>
                  <a:lnTo>
                    <a:pt x="1065733" y="1288875"/>
                  </a:lnTo>
                  <a:lnTo>
                    <a:pt x="1065733" y="1212275"/>
                  </a:lnTo>
                  <a:lnTo>
                    <a:pt x="995791" y="1212275"/>
                  </a:lnTo>
                  <a:lnTo>
                    <a:pt x="995791" y="1175642"/>
                  </a:lnTo>
                  <a:lnTo>
                    <a:pt x="985799" y="1175642"/>
                  </a:lnTo>
                  <a:lnTo>
                    <a:pt x="985799" y="1129008"/>
                  </a:lnTo>
                  <a:lnTo>
                    <a:pt x="959158" y="1129008"/>
                  </a:lnTo>
                  <a:lnTo>
                    <a:pt x="959158" y="1082383"/>
                  </a:lnTo>
                  <a:lnTo>
                    <a:pt x="939178" y="1082383"/>
                  </a:lnTo>
                  <a:lnTo>
                    <a:pt x="939178" y="1045750"/>
                  </a:lnTo>
                  <a:lnTo>
                    <a:pt x="895882" y="1045750"/>
                  </a:lnTo>
                  <a:lnTo>
                    <a:pt x="895882" y="959158"/>
                  </a:lnTo>
                  <a:lnTo>
                    <a:pt x="815952" y="959158"/>
                  </a:lnTo>
                  <a:lnTo>
                    <a:pt x="815952" y="885892"/>
                  </a:lnTo>
                  <a:lnTo>
                    <a:pt x="805962" y="885892"/>
                  </a:lnTo>
                  <a:lnTo>
                    <a:pt x="805962" y="842596"/>
                  </a:lnTo>
                  <a:lnTo>
                    <a:pt x="772658" y="842596"/>
                  </a:lnTo>
                  <a:lnTo>
                    <a:pt x="772658" y="799301"/>
                  </a:lnTo>
                  <a:lnTo>
                    <a:pt x="609467" y="799301"/>
                  </a:lnTo>
                  <a:lnTo>
                    <a:pt x="609467" y="722701"/>
                  </a:lnTo>
                  <a:lnTo>
                    <a:pt x="602806" y="722701"/>
                  </a:lnTo>
                  <a:lnTo>
                    <a:pt x="602806" y="686067"/>
                  </a:lnTo>
                  <a:lnTo>
                    <a:pt x="559511" y="686067"/>
                  </a:lnTo>
                  <a:lnTo>
                    <a:pt x="559511" y="656093"/>
                  </a:lnTo>
                  <a:lnTo>
                    <a:pt x="536198" y="656093"/>
                  </a:lnTo>
                  <a:lnTo>
                    <a:pt x="536198" y="609467"/>
                  </a:lnTo>
                  <a:lnTo>
                    <a:pt x="516215" y="609467"/>
                  </a:lnTo>
                  <a:lnTo>
                    <a:pt x="516215" y="552850"/>
                  </a:lnTo>
                  <a:lnTo>
                    <a:pt x="489572" y="552850"/>
                  </a:lnTo>
                  <a:lnTo>
                    <a:pt x="489572" y="519546"/>
                  </a:lnTo>
                  <a:lnTo>
                    <a:pt x="456268" y="519546"/>
                  </a:lnTo>
                  <a:lnTo>
                    <a:pt x="456268" y="479581"/>
                  </a:lnTo>
                  <a:lnTo>
                    <a:pt x="392989" y="479581"/>
                  </a:lnTo>
                  <a:lnTo>
                    <a:pt x="392989" y="406311"/>
                  </a:lnTo>
                  <a:lnTo>
                    <a:pt x="373007" y="406311"/>
                  </a:lnTo>
                  <a:lnTo>
                    <a:pt x="373007" y="363016"/>
                  </a:lnTo>
                  <a:lnTo>
                    <a:pt x="353024" y="363016"/>
                  </a:lnTo>
                  <a:lnTo>
                    <a:pt x="353024" y="283086"/>
                  </a:lnTo>
                  <a:lnTo>
                    <a:pt x="293077" y="283086"/>
                  </a:lnTo>
                  <a:lnTo>
                    <a:pt x="293077" y="233129"/>
                  </a:lnTo>
                  <a:lnTo>
                    <a:pt x="246451" y="233129"/>
                  </a:lnTo>
                  <a:lnTo>
                    <a:pt x="246451" y="163191"/>
                  </a:lnTo>
                  <a:lnTo>
                    <a:pt x="236460" y="163191"/>
                  </a:lnTo>
                  <a:lnTo>
                    <a:pt x="236460" y="69939"/>
                  </a:lnTo>
                  <a:lnTo>
                    <a:pt x="129887" y="69939"/>
                  </a:lnTo>
                  <a:lnTo>
                    <a:pt x="129887" y="39965"/>
                  </a:lnTo>
                  <a:lnTo>
                    <a:pt x="73269" y="39965"/>
                  </a:lnTo>
                  <a:lnTo>
                    <a:pt x="73269"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299">
              <a:extLst>
                <a:ext uri="{FF2B5EF4-FFF2-40B4-BE49-F238E27FC236}">
                  <a16:creationId xmlns:a16="http://schemas.microsoft.com/office/drawing/2014/main" id="{7AA739BE-8B62-A4B8-1171-A066EA6800FF}"/>
                </a:ext>
              </a:extLst>
            </p:cNvPr>
            <p:cNvSpPr/>
            <p:nvPr/>
          </p:nvSpPr>
          <p:spPr>
            <a:xfrm>
              <a:off x="6178591" y="45233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300">
              <a:extLst>
                <a:ext uri="{FF2B5EF4-FFF2-40B4-BE49-F238E27FC236}">
                  <a16:creationId xmlns:a16="http://schemas.microsoft.com/office/drawing/2014/main" id="{D29AF039-4961-CBA0-4F12-26C8EA4B4D8C}"/>
                </a:ext>
              </a:extLst>
            </p:cNvPr>
            <p:cNvSpPr/>
            <p:nvPr/>
          </p:nvSpPr>
          <p:spPr>
            <a:xfrm>
              <a:off x="6350041" y="45614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0" name="Group 179">
            <a:extLst>
              <a:ext uri="{FF2B5EF4-FFF2-40B4-BE49-F238E27FC236}">
                <a16:creationId xmlns:a16="http://schemas.microsoft.com/office/drawing/2014/main" id="{417BA52D-B44A-937D-1691-AB2EE07B24A2}"/>
              </a:ext>
            </a:extLst>
          </p:cNvPr>
          <p:cNvGrpSpPr/>
          <p:nvPr/>
        </p:nvGrpSpPr>
        <p:grpSpPr>
          <a:xfrm>
            <a:off x="7057737" y="1842038"/>
            <a:ext cx="3960000" cy="2250000"/>
            <a:chOff x="3629025" y="2019299"/>
            <a:chExt cx="4935683" cy="2820866"/>
          </a:xfrm>
        </p:grpSpPr>
        <p:sp>
          <p:nvSpPr>
            <p:cNvPr id="181" name="Freeform: Shape 305">
              <a:extLst>
                <a:ext uri="{FF2B5EF4-FFF2-40B4-BE49-F238E27FC236}">
                  <a16:creationId xmlns:a16="http://schemas.microsoft.com/office/drawing/2014/main" id="{80555CF9-D2FC-567E-D69E-92BB46873CCF}"/>
                </a:ext>
              </a:extLst>
            </p:cNvPr>
            <p:cNvSpPr/>
            <p:nvPr/>
          </p:nvSpPr>
          <p:spPr>
            <a:xfrm>
              <a:off x="3629025" y="2019299"/>
              <a:ext cx="4935683" cy="2820866"/>
            </a:xfrm>
            <a:custGeom>
              <a:avLst/>
              <a:gdLst>
                <a:gd name="connsiteX0" fmla="*/ 4935684 w 4935683"/>
                <a:gd name="connsiteY0" fmla="*/ 2820867 h 2820866"/>
                <a:gd name="connsiteX1" fmla="*/ 4426125 w 4935683"/>
                <a:gd name="connsiteY1" fmla="*/ 2820867 h 2820866"/>
                <a:gd name="connsiteX2" fmla="*/ 4426125 w 4935683"/>
                <a:gd name="connsiteY2" fmla="*/ 2757583 h 2820866"/>
                <a:gd name="connsiteX3" fmla="*/ 3866617 w 4935683"/>
                <a:gd name="connsiteY3" fmla="*/ 2757583 h 2820866"/>
                <a:gd name="connsiteX4" fmla="*/ 3866617 w 4935683"/>
                <a:gd name="connsiteY4" fmla="*/ 2694308 h 2820866"/>
                <a:gd name="connsiteX5" fmla="*/ 3403692 w 4935683"/>
                <a:gd name="connsiteY5" fmla="*/ 2694308 h 2820866"/>
                <a:gd name="connsiteX6" fmla="*/ 3403692 w 4935683"/>
                <a:gd name="connsiteY6" fmla="*/ 2690975 h 2820866"/>
                <a:gd name="connsiteX7" fmla="*/ 3373717 w 4935683"/>
                <a:gd name="connsiteY7" fmla="*/ 2690975 h 2820866"/>
                <a:gd name="connsiteX8" fmla="*/ 3373717 w 4935683"/>
                <a:gd name="connsiteY8" fmla="*/ 2661009 h 2820866"/>
                <a:gd name="connsiteX9" fmla="*/ 3280467 w 4935683"/>
                <a:gd name="connsiteY9" fmla="*/ 2661009 h 2820866"/>
                <a:gd name="connsiteX10" fmla="*/ 3280467 w 4935683"/>
                <a:gd name="connsiteY10" fmla="*/ 2611050 h 2820866"/>
                <a:gd name="connsiteX11" fmla="*/ 3197200 w 4935683"/>
                <a:gd name="connsiteY11" fmla="*/ 2611050 h 2820866"/>
                <a:gd name="connsiteX12" fmla="*/ 3197200 w 4935683"/>
                <a:gd name="connsiteY12" fmla="*/ 2577741 h 2820866"/>
                <a:gd name="connsiteX13" fmla="*/ 3017358 w 4935683"/>
                <a:gd name="connsiteY13" fmla="*/ 2577741 h 2820866"/>
                <a:gd name="connsiteX14" fmla="*/ 3017358 w 4935683"/>
                <a:gd name="connsiteY14" fmla="*/ 2557758 h 2820866"/>
                <a:gd name="connsiteX15" fmla="*/ 2974067 w 4935683"/>
                <a:gd name="connsiteY15" fmla="*/ 2557758 h 2820866"/>
                <a:gd name="connsiteX16" fmla="*/ 2974067 w 4935683"/>
                <a:gd name="connsiteY16" fmla="*/ 2534450 h 2820866"/>
                <a:gd name="connsiteX17" fmla="*/ 2917451 w 4935683"/>
                <a:gd name="connsiteY17" fmla="*/ 2534450 h 2820866"/>
                <a:gd name="connsiteX18" fmla="*/ 2917451 w 4935683"/>
                <a:gd name="connsiteY18" fmla="*/ 2507809 h 2820866"/>
                <a:gd name="connsiteX19" fmla="*/ 2877483 w 4935683"/>
                <a:gd name="connsiteY19" fmla="*/ 2507809 h 2820866"/>
                <a:gd name="connsiteX20" fmla="*/ 2877483 w 4935683"/>
                <a:gd name="connsiteY20" fmla="*/ 2484491 h 2820866"/>
                <a:gd name="connsiteX21" fmla="*/ 2747601 w 4935683"/>
                <a:gd name="connsiteY21" fmla="*/ 2484491 h 2820866"/>
                <a:gd name="connsiteX22" fmla="*/ 2747601 w 4935683"/>
                <a:gd name="connsiteY22" fmla="*/ 2454516 h 2820866"/>
                <a:gd name="connsiteX23" fmla="*/ 2737609 w 4935683"/>
                <a:gd name="connsiteY23" fmla="*/ 2454516 h 2820866"/>
                <a:gd name="connsiteX24" fmla="*/ 2737609 w 4935683"/>
                <a:gd name="connsiteY24" fmla="*/ 2414559 h 2820866"/>
                <a:gd name="connsiteX25" fmla="*/ 2614384 w 4935683"/>
                <a:gd name="connsiteY25" fmla="*/ 2414559 h 2820866"/>
                <a:gd name="connsiteX26" fmla="*/ 2614384 w 4935683"/>
                <a:gd name="connsiteY26" fmla="*/ 2387908 h 2820866"/>
                <a:gd name="connsiteX27" fmla="*/ 2451192 w 4935683"/>
                <a:gd name="connsiteY27" fmla="*/ 2387908 h 2820866"/>
                <a:gd name="connsiteX28" fmla="*/ 2451192 w 4935683"/>
                <a:gd name="connsiteY28" fmla="*/ 2341283 h 2820866"/>
                <a:gd name="connsiteX29" fmla="*/ 2407892 w 4935683"/>
                <a:gd name="connsiteY29" fmla="*/ 2341283 h 2820866"/>
                <a:gd name="connsiteX30" fmla="*/ 2407892 w 4935683"/>
                <a:gd name="connsiteY30" fmla="*/ 2327967 h 2820866"/>
                <a:gd name="connsiteX31" fmla="*/ 2291325 w 4935683"/>
                <a:gd name="connsiteY31" fmla="*/ 2327967 h 2820866"/>
                <a:gd name="connsiteX32" fmla="*/ 2291325 w 4935683"/>
                <a:gd name="connsiteY32" fmla="*/ 2288000 h 2820866"/>
                <a:gd name="connsiteX33" fmla="*/ 2231384 w 4935683"/>
                <a:gd name="connsiteY33" fmla="*/ 2288000 h 2820866"/>
                <a:gd name="connsiteX34" fmla="*/ 2231384 w 4935683"/>
                <a:gd name="connsiteY34" fmla="*/ 2261359 h 2820866"/>
                <a:gd name="connsiteX35" fmla="*/ 2118151 w 4935683"/>
                <a:gd name="connsiteY35" fmla="*/ 2261359 h 2820866"/>
                <a:gd name="connsiteX36" fmla="*/ 2118151 w 4935683"/>
                <a:gd name="connsiteY36" fmla="*/ 2204742 h 2820866"/>
                <a:gd name="connsiteX37" fmla="*/ 2081508 w 4935683"/>
                <a:gd name="connsiteY37" fmla="*/ 2204742 h 2820866"/>
                <a:gd name="connsiteX38" fmla="*/ 2081508 w 4935683"/>
                <a:gd name="connsiteY38" fmla="*/ 2184759 h 2820866"/>
                <a:gd name="connsiteX39" fmla="*/ 2031559 w 4935683"/>
                <a:gd name="connsiteY39" fmla="*/ 2184759 h 2820866"/>
                <a:gd name="connsiteX40" fmla="*/ 2031559 w 4935683"/>
                <a:gd name="connsiteY40" fmla="*/ 2161442 h 2820866"/>
                <a:gd name="connsiteX41" fmla="*/ 1968275 w 4935683"/>
                <a:gd name="connsiteY41" fmla="*/ 2161442 h 2820866"/>
                <a:gd name="connsiteX42" fmla="*/ 1968275 w 4935683"/>
                <a:gd name="connsiteY42" fmla="*/ 2128142 h 2820866"/>
                <a:gd name="connsiteX43" fmla="*/ 1928317 w 4935683"/>
                <a:gd name="connsiteY43" fmla="*/ 2128142 h 2820866"/>
                <a:gd name="connsiteX44" fmla="*/ 1928317 w 4935683"/>
                <a:gd name="connsiteY44" fmla="*/ 2098167 h 2820866"/>
                <a:gd name="connsiteX45" fmla="*/ 1881683 w 4935683"/>
                <a:gd name="connsiteY45" fmla="*/ 2098167 h 2820866"/>
                <a:gd name="connsiteX46" fmla="*/ 1881683 w 4935683"/>
                <a:gd name="connsiteY46" fmla="*/ 2048208 h 2820866"/>
                <a:gd name="connsiteX47" fmla="*/ 1818408 w 4935683"/>
                <a:gd name="connsiteY47" fmla="*/ 2048208 h 2820866"/>
                <a:gd name="connsiteX48" fmla="*/ 1818408 w 4935683"/>
                <a:gd name="connsiteY48" fmla="*/ 2034883 h 2820866"/>
                <a:gd name="connsiteX49" fmla="*/ 1791767 w 4935683"/>
                <a:gd name="connsiteY49" fmla="*/ 2034883 h 2820866"/>
                <a:gd name="connsiteX50" fmla="*/ 1791767 w 4935683"/>
                <a:gd name="connsiteY50" fmla="*/ 2001584 h 2820866"/>
                <a:gd name="connsiteX51" fmla="*/ 1751800 w 4935683"/>
                <a:gd name="connsiteY51" fmla="*/ 2001584 h 2820866"/>
                <a:gd name="connsiteX52" fmla="*/ 1751800 w 4935683"/>
                <a:gd name="connsiteY52" fmla="*/ 1971608 h 2820866"/>
                <a:gd name="connsiteX53" fmla="*/ 1741808 w 4935683"/>
                <a:gd name="connsiteY53" fmla="*/ 1971608 h 2820866"/>
                <a:gd name="connsiteX54" fmla="*/ 1741808 w 4935683"/>
                <a:gd name="connsiteY54" fmla="*/ 1928317 h 2820866"/>
                <a:gd name="connsiteX55" fmla="*/ 1698517 w 4935683"/>
                <a:gd name="connsiteY55" fmla="*/ 1928317 h 2820866"/>
                <a:gd name="connsiteX56" fmla="*/ 1698517 w 4935683"/>
                <a:gd name="connsiteY56" fmla="*/ 1905000 h 2820866"/>
                <a:gd name="connsiteX57" fmla="*/ 1655216 w 4935683"/>
                <a:gd name="connsiteY57" fmla="*/ 1905000 h 2820866"/>
                <a:gd name="connsiteX58" fmla="*/ 1655216 w 4935683"/>
                <a:gd name="connsiteY58" fmla="*/ 1861709 h 2820866"/>
                <a:gd name="connsiteX59" fmla="*/ 1625241 w 4935683"/>
                <a:gd name="connsiteY59" fmla="*/ 1861709 h 2820866"/>
                <a:gd name="connsiteX60" fmla="*/ 1625241 w 4935683"/>
                <a:gd name="connsiteY60" fmla="*/ 1821742 h 2820866"/>
                <a:gd name="connsiteX61" fmla="*/ 1608592 w 4935683"/>
                <a:gd name="connsiteY61" fmla="*/ 1821742 h 2820866"/>
                <a:gd name="connsiteX62" fmla="*/ 1608592 w 4935683"/>
                <a:gd name="connsiteY62" fmla="*/ 1798425 h 2820866"/>
                <a:gd name="connsiteX63" fmla="*/ 1591942 w 4935683"/>
                <a:gd name="connsiteY63" fmla="*/ 1798425 h 2820866"/>
                <a:gd name="connsiteX64" fmla="*/ 1591942 w 4935683"/>
                <a:gd name="connsiteY64" fmla="*/ 1781775 h 2820866"/>
                <a:gd name="connsiteX65" fmla="*/ 1561967 w 4935683"/>
                <a:gd name="connsiteY65" fmla="*/ 1781775 h 2820866"/>
                <a:gd name="connsiteX66" fmla="*/ 1561967 w 4935683"/>
                <a:gd name="connsiteY66" fmla="*/ 1751800 h 2820866"/>
                <a:gd name="connsiteX67" fmla="*/ 1545317 w 4935683"/>
                <a:gd name="connsiteY67" fmla="*/ 1751800 h 2820866"/>
                <a:gd name="connsiteX68" fmla="*/ 1545317 w 4935683"/>
                <a:gd name="connsiteY68" fmla="*/ 1711833 h 2820866"/>
                <a:gd name="connsiteX69" fmla="*/ 1545317 w 4935683"/>
                <a:gd name="connsiteY69" fmla="*/ 1711833 h 2820866"/>
                <a:gd name="connsiteX70" fmla="*/ 1545317 w 4935683"/>
                <a:gd name="connsiteY70" fmla="*/ 1698517 h 2820866"/>
                <a:gd name="connsiteX71" fmla="*/ 1531992 w 4935683"/>
                <a:gd name="connsiteY71" fmla="*/ 1698517 h 2820866"/>
                <a:gd name="connsiteX72" fmla="*/ 1531992 w 4935683"/>
                <a:gd name="connsiteY72" fmla="*/ 1678534 h 2820866"/>
                <a:gd name="connsiteX73" fmla="*/ 1508684 w 4935683"/>
                <a:gd name="connsiteY73" fmla="*/ 1678534 h 2820866"/>
                <a:gd name="connsiteX74" fmla="*/ 1508684 w 4935683"/>
                <a:gd name="connsiteY74" fmla="*/ 1638567 h 2820866"/>
                <a:gd name="connsiteX75" fmla="*/ 1455391 w 4935683"/>
                <a:gd name="connsiteY75" fmla="*/ 1638567 h 2820866"/>
                <a:gd name="connsiteX76" fmla="*/ 1455391 w 4935683"/>
                <a:gd name="connsiteY76" fmla="*/ 1591942 h 2820866"/>
                <a:gd name="connsiteX77" fmla="*/ 1452067 w 4935683"/>
                <a:gd name="connsiteY77" fmla="*/ 1591942 h 2820866"/>
                <a:gd name="connsiteX78" fmla="*/ 1452067 w 4935683"/>
                <a:gd name="connsiteY78" fmla="*/ 1571958 h 2820866"/>
                <a:gd name="connsiteX79" fmla="*/ 1425416 w 4935683"/>
                <a:gd name="connsiteY79" fmla="*/ 1571958 h 2820866"/>
                <a:gd name="connsiteX80" fmla="*/ 1425416 w 4935683"/>
                <a:gd name="connsiteY80" fmla="*/ 1551975 h 2820866"/>
                <a:gd name="connsiteX81" fmla="*/ 1412100 w 4935683"/>
                <a:gd name="connsiteY81" fmla="*/ 1551975 h 2820866"/>
                <a:gd name="connsiteX82" fmla="*/ 1412100 w 4935683"/>
                <a:gd name="connsiteY82" fmla="*/ 1522000 h 2820866"/>
                <a:gd name="connsiteX83" fmla="*/ 1358808 w 4935683"/>
                <a:gd name="connsiteY83" fmla="*/ 1522000 h 2820866"/>
                <a:gd name="connsiteX84" fmla="*/ 1358808 w 4935683"/>
                <a:gd name="connsiteY84" fmla="*/ 1485367 h 2820866"/>
                <a:gd name="connsiteX85" fmla="*/ 1308859 w 4935683"/>
                <a:gd name="connsiteY85" fmla="*/ 1485367 h 2820866"/>
                <a:gd name="connsiteX86" fmla="*/ 1308859 w 4935683"/>
                <a:gd name="connsiteY86" fmla="*/ 1418758 h 2820866"/>
                <a:gd name="connsiteX87" fmla="*/ 1268892 w 4935683"/>
                <a:gd name="connsiteY87" fmla="*/ 1418758 h 2820866"/>
                <a:gd name="connsiteX88" fmla="*/ 1268892 w 4935683"/>
                <a:gd name="connsiteY88" fmla="*/ 1375467 h 2820866"/>
                <a:gd name="connsiteX89" fmla="*/ 1192292 w 4935683"/>
                <a:gd name="connsiteY89" fmla="*/ 1375467 h 2820866"/>
                <a:gd name="connsiteX90" fmla="*/ 1192292 w 4935683"/>
                <a:gd name="connsiteY90" fmla="*/ 1352150 h 2820866"/>
                <a:gd name="connsiteX91" fmla="*/ 1182300 w 4935683"/>
                <a:gd name="connsiteY91" fmla="*/ 1352150 h 2820866"/>
                <a:gd name="connsiteX92" fmla="*/ 1182300 w 4935683"/>
                <a:gd name="connsiteY92" fmla="*/ 1312183 h 2820866"/>
                <a:gd name="connsiteX93" fmla="*/ 1105700 w 4935683"/>
                <a:gd name="connsiteY93" fmla="*/ 1312183 h 2820866"/>
                <a:gd name="connsiteX94" fmla="*/ 1105700 w 4935683"/>
                <a:gd name="connsiteY94" fmla="*/ 1255566 h 2820866"/>
                <a:gd name="connsiteX95" fmla="*/ 1059075 w 4935683"/>
                <a:gd name="connsiteY95" fmla="*/ 1255566 h 2820866"/>
                <a:gd name="connsiteX96" fmla="*/ 1059075 w 4935683"/>
                <a:gd name="connsiteY96" fmla="*/ 1162317 h 2820866"/>
                <a:gd name="connsiteX97" fmla="*/ 995791 w 4935683"/>
                <a:gd name="connsiteY97" fmla="*/ 1162317 h 2820866"/>
                <a:gd name="connsiteX98" fmla="*/ 995791 w 4935683"/>
                <a:gd name="connsiteY98" fmla="*/ 1145667 h 2820866"/>
                <a:gd name="connsiteX99" fmla="*/ 972483 w 4935683"/>
                <a:gd name="connsiteY99" fmla="*/ 1145667 h 2820866"/>
                <a:gd name="connsiteX100" fmla="*/ 972483 w 4935683"/>
                <a:gd name="connsiteY100" fmla="*/ 1109034 h 2820866"/>
                <a:gd name="connsiteX101" fmla="*/ 939178 w 4935683"/>
                <a:gd name="connsiteY101" fmla="*/ 1109034 h 2820866"/>
                <a:gd name="connsiteX102" fmla="*/ 939178 w 4935683"/>
                <a:gd name="connsiteY102" fmla="*/ 1069067 h 2820866"/>
                <a:gd name="connsiteX103" fmla="*/ 915865 w 4935683"/>
                <a:gd name="connsiteY103" fmla="*/ 1069067 h 2820866"/>
                <a:gd name="connsiteX104" fmla="*/ 915865 w 4935683"/>
                <a:gd name="connsiteY104" fmla="*/ 1032434 h 2820866"/>
                <a:gd name="connsiteX105" fmla="*/ 875900 w 4935683"/>
                <a:gd name="connsiteY105" fmla="*/ 1032434 h 2820866"/>
                <a:gd name="connsiteX106" fmla="*/ 875900 w 4935683"/>
                <a:gd name="connsiteY106" fmla="*/ 1002459 h 2820866"/>
                <a:gd name="connsiteX107" fmla="*/ 839266 w 4935683"/>
                <a:gd name="connsiteY107" fmla="*/ 1002459 h 2820866"/>
                <a:gd name="connsiteX108" fmla="*/ 839266 w 4935683"/>
                <a:gd name="connsiteY108" fmla="*/ 969150 h 2820866"/>
                <a:gd name="connsiteX109" fmla="*/ 795970 w 4935683"/>
                <a:gd name="connsiteY109" fmla="*/ 969150 h 2820866"/>
                <a:gd name="connsiteX110" fmla="*/ 795970 w 4935683"/>
                <a:gd name="connsiteY110" fmla="*/ 919196 h 2820866"/>
                <a:gd name="connsiteX111" fmla="*/ 772658 w 4935683"/>
                <a:gd name="connsiteY111" fmla="*/ 919196 h 2820866"/>
                <a:gd name="connsiteX112" fmla="*/ 772658 w 4935683"/>
                <a:gd name="connsiteY112" fmla="*/ 875901 h 2820866"/>
                <a:gd name="connsiteX113" fmla="*/ 739353 w 4935683"/>
                <a:gd name="connsiteY113" fmla="*/ 875901 h 2820866"/>
                <a:gd name="connsiteX114" fmla="*/ 739353 w 4935683"/>
                <a:gd name="connsiteY114" fmla="*/ 835936 h 2820866"/>
                <a:gd name="connsiteX115" fmla="*/ 696057 w 4935683"/>
                <a:gd name="connsiteY115" fmla="*/ 835936 h 2820866"/>
                <a:gd name="connsiteX116" fmla="*/ 696057 w 4935683"/>
                <a:gd name="connsiteY116" fmla="*/ 772658 h 2820866"/>
                <a:gd name="connsiteX117" fmla="*/ 652763 w 4935683"/>
                <a:gd name="connsiteY117" fmla="*/ 772658 h 2820866"/>
                <a:gd name="connsiteX118" fmla="*/ 652763 w 4935683"/>
                <a:gd name="connsiteY118" fmla="*/ 722701 h 2820866"/>
                <a:gd name="connsiteX119" fmla="*/ 629449 w 4935683"/>
                <a:gd name="connsiteY119" fmla="*/ 722701 h 2820866"/>
                <a:gd name="connsiteX120" fmla="*/ 629449 w 4935683"/>
                <a:gd name="connsiteY120" fmla="*/ 692728 h 2820866"/>
                <a:gd name="connsiteX121" fmla="*/ 616128 w 4935683"/>
                <a:gd name="connsiteY121" fmla="*/ 692728 h 2820866"/>
                <a:gd name="connsiteX122" fmla="*/ 616128 w 4935683"/>
                <a:gd name="connsiteY122" fmla="*/ 639441 h 2820866"/>
                <a:gd name="connsiteX123" fmla="*/ 589484 w 4935683"/>
                <a:gd name="connsiteY123" fmla="*/ 639441 h 2820866"/>
                <a:gd name="connsiteX124" fmla="*/ 589484 w 4935683"/>
                <a:gd name="connsiteY124" fmla="*/ 562841 h 2820866"/>
                <a:gd name="connsiteX125" fmla="*/ 572833 w 4935683"/>
                <a:gd name="connsiteY125" fmla="*/ 562841 h 2820866"/>
                <a:gd name="connsiteX126" fmla="*/ 572833 w 4935683"/>
                <a:gd name="connsiteY126" fmla="*/ 486242 h 2820866"/>
                <a:gd name="connsiteX127" fmla="*/ 546189 w 4935683"/>
                <a:gd name="connsiteY127" fmla="*/ 486242 h 2820866"/>
                <a:gd name="connsiteX128" fmla="*/ 546189 w 4935683"/>
                <a:gd name="connsiteY128" fmla="*/ 442946 h 2820866"/>
                <a:gd name="connsiteX129" fmla="*/ 526207 w 4935683"/>
                <a:gd name="connsiteY129" fmla="*/ 442946 h 2820866"/>
                <a:gd name="connsiteX130" fmla="*/ 526207 w 4935683"/>
                <a:gd name="connsiteY130" fmla="*/ 396320 h 2820866"/>
                <a:gd name="connsiteX131" fmla="*/ 492903 w 4935683"/>
                <a:gd name="connsiteY131" fmla="*/ 396320 h 2820866"/>
                <a:gd name="connsiteX132" fmla="*/ 492903 w 4935683"/>
                <a:gd name="connsiteY132" fmla="*/ 336373 h 2820866"/>
                <a:gd name="connsiteX133" fmla="*/ 479580 w 4935683"/>
                <a:gd name="connsiteY133" fmla="*/ 336373 h 2820866"/>
                <a:gd name="connsiteX134" fmla="*/ 479580 w 4935683"/>
                <a:gd name="connsiteY134" fmla="*/ 299737 h 2820866"/>
                <a:gd name="connsiteX135" fmla="*/ 449607 w 4935683"/>
                <a:gd name="connsiteY135" fmla="*/ 299737 h 2820866"/>
                <a:gd name="connsiteX136" fmla="*/ 449607 w 4935683"/>
                <a:gd name="connsiteY136" fmla="*/ 269764 h 2820866"/>
                <a:gd name="connsiteX137" fmla="*/ 446277 w 4935683"/>
                <a:gd name="connsiteY137" fmla="*/ 269764 h 2820866"/>
                <a:gd name="connsiteX138" fmla="*/ 446277 w 4935683"/>
                <a:gd name="connsiteY138" fmla="*/ 236460 h 2820866"/>
                <a:gd name="connsiteX139" fmla="*/ 429624 w 4935683"/>
                <a:gd name="connsiteY139" fmla="*/ 236460 h 2820866"/>
                <a:gd name="connsiteX140" fmla="*/ 429624 w 4935683"/>
                <a:gd name="connsiteY140" fmla="*/ 213147 h 2820866"/>
                <a:gd name="connsiteX141" fmla="*/ 386328 w 4935683"/>
                <a:gd name="connsiteY141" fmla="*/ 213147 h 2820866"/>
                <a:gd name="connsiteX142" fmla="*/ 386328 w 4935683"/>
                <a:gd name="connsiteY142" fmla="*/ 199825 h 2820866"/>
                <a:gd name="connsiteX143" fmla="*/ 346363 w 4935683"/>
                <a:gd name="connsiteY143" fmla="*/ 199825 h 2820866"/>
                <a:gd name="connsiteX144" fmla="*/ 346363 w 4935683"/>
                <a:gd name="connsiteY144" fmla="*/ 186503 h 2820866"/>
                <a:gd name="connsiteX145" fmla="*/ 313059 w 4935683"/>
                <a:gd name="connsiteY145" fmla="*/ 186503 h 2820866"/>
                <a:gd name="connsiteX146" fmla="*/ 313059 w 4935683"/>
                <a:gd name="connsiteY146" fmla="*/ 163191 h 2820866"/>
                <a:gd name="connsiteX147" fmla="*/ 273094 w 4935683"/>
                <a:gd name="connsiteY147" fmla="*/ 163191 h 2820866"/>
                <a:gd name="connsiteX148" fmla="*/ 273094 w 4935683"/>
                <a:gd name="connsiteY148" fmla="*/ 119895 h 2820866"/>
                <a:gd name="connsiteX149" fmla="*/ 236460 w 4935683"/>
                <a:gd name="connsiteY149" fmla="*/ 119895 h 2820866"/>
                <a:gd name="connsiteX150" fmla="*/ 236460 w 4935683"/>
                <a:gd name="connsiteY150" fmla="*/ 79930 h 2820866"/>
                <a:gd name="connsiteX151" fmla="*/ 156530 w 4935683"/>
                <a:gd name="connsiteY151" fmla="*/ 79930 h 2820866"/>
                <a:gd name="connsiteX152" fmla="*/ 156530 w 4935683"/>
                <a:gd name="connsiteY152" fmla="*/ 36635 h 2820866"/>
                <a:gd name="connsiteX153" fmla="*/ 133217 w 4935683"/>
                <a:gd name="connsiteY153" fmla="*/ 36635 h 2820866"/>
                <a:gd name="connsiteX154" fmla="*/ 133217 w 4935683"/>
                <a:gd name="connsiteY154" fmla="*/ 0 h 2820866"/>
                <a:gd name="connsiteX155" fmla="*/ 0 w 4935683"/>
                <a:gd name="connsiteY155" fmla="*/ 0 h 282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935683" h="2820866">
                  <a:moveTo>
                    <a:pt x="4935684" y="2820867"/>
                  </a:moveTo>
                  <a:lnTo>
                    <a:pt x="4426125" y="2820867"/>
                  </a:lnTo>
                  <a:lnTo>
                    <a:pt x="4426125" y="2757583"/>
                  </a:lnTo>
                  <a:lnTo>
                    <a:pt x="3866617" y="2757583"/>
                  </a:lnTo>
                  <a:lnTo>
                    <a:pt x="3866617" y="2694308"/>
                  </a:lnTo>
                  <a:lnTo>
                    <a:pt x="3403692" y="2694308"/>
                  </a:lnTo>
                  <a:lnTo>
                    <a:pt x="3403692" y="2690975"/>
                  </a:lnTo>
                  <a:lnTo>
                    <a:pt x="3373717" y="2690975"/>
                  </a:lnTo>
                  <a:lnTo>
                    <a:pt x="3373717" y="2661009"/>
                  </a:lnTo>
                  <a:lnTo>
                    <a:pt x="3280467" y="2661009"/>
                  </a:lnTo>
                  <a:lnTo>
                    <a:pt x="3280467" y="2611050"/>
                  </a:lnTo>
                  <a:lnTo>
                    <a:pt x="3197200" y="2611050"/>
                  </a:lnTo>
                  <a:lnTo>
                    <a:pt x="3197200" y="2577741"/>
                  </a:lnTo>
                  <a:lnTo>
                    <a:pt x="3017358" y="2577741"/>
                  </a:lnTo>
                  <a:lnTo>
                    <a:pt x="3017358" y="2557758"/>
                  </a:lnTo>
                  <a:lnTo>
                    <a:pt x="2974067" y="2557758"/>
                  </a:lnTo>
                  <a:lnTo>
                    <a:pt x="2974067" y="2534450"/>
                  </a:lnTo>
                  <a:lnTo>
                    <a:pt x="2917451" y="2534450"/>
                  </a:lnTo>
                  <a:lnTo>
                    <a:pt x="2917451" y="2507809"/>
                  </a:lnTo>
                  <a:lnTo>
                    <a:pt x="2877483" y="2507809"/>
                  </a:lnTo>
                  <a:lnTo>
                    <a:pt x="2877483" y="2484491"/>
                  </a:lnTo>
                  <a:lnTo>
                    <a:pt x="2747601" y="2484491"/>
                  </a:lnTo>
                  <a:lnTo>
                    <a:pt x="2747601" y="2454516"/>
                  </a:lnTo>
                  <a:lnTo>
                    <a:pt x="2737609" y="2454516"/>
                  </a:lnTo>
                  <a:lnTo>
                    <a:pt x="2737609" y="2414559"/>
                  </a:lnTo>
                  <a:lnTo>
                    <a:pt x="2614384" y="2414559"/>
                  </a:lnTo>
                  <a:lnTo>
                    <a:pt x="2614384" y="2387908"/>
                  </a:lnTo>
                  <a:lnTo>
                    <a:pt x="2451192" y="2387908"/>
                  </a:lnTo>
                  <a:lnTo>
                    <a:pt x="2451192" y="2341283"/>
                  </a:lnTo>
                  <a:lnTo>
                    <a:pt x="2407892" y="2341283"/>
                  </a:lnTo>
                  <a:lnTo>
                    <a:pt x="2407892" y="2327967"/>
                  </a:lnTo>
                  <a:lnTo>
                    <a:pt x="2291325" y="2327967"/>
                  </a:lnTo>
                  <a:lnTo>
                    <a:pt x="2291325" y="2288000"/>
                  </a:lnTo>
                  <a:lnTo>
                    <a:pt x="2231384" y="2288000"/>
                  </a:lnTo>
                  <a:lnTo>
                    <a:pt x="2231384" y="2261359"/>
                  </a:lnTo>
                  <a:lnTo>
                    <a:pt x="2118151" y="2261359"/>
                  </a:lnTo>
                  <a:lnTo>
                    <a:pt x="2118151" y="2204742"/>
                  </a:lnTo>
                  <a:lnTo>
                    <a:pt x="2081508" y="2204742"/>
                  </a:lnTo>
                  <a:lnTo>
                    <a:pt x="2081508" y="2184759"/>
                  </a:lnTo>
                  <a:lnTo>
                    <a:pt x="2031559" y="2184759"/>
                  </a:lnTo>
                  <a:lnTo>
                    <a:pt x="2031559" y="2161442"/>
                  </a:lnTo>
                  <a:lnTo>
                    <a:pt x="1968275" y="2161442"/>
                  </a:lnTo>
                  <a:lnTo>
                    <a:pt x="1968275" y="2128142"/>
                  </a:lnTo>
                  <a:lnTo>
                    <a:pt x="1928317" y="2128142"/>
                  </a:lnTo>
                  <a:lnTo>
                    <a:pt x="1928317" y="2098167"/>
                  </a:lnTo>
                  <a:lnTo>
                    <a:pt x="1881683" y="2098167"/>
                  </a:lnTo>
                  <a:lnTo>
                    <a:pt x="1881683" y="2048208"/>
                  </a:lnTo>
                  <a:lnTo>
                    <a:pt x="1818408" y="2048208"/>
                  </a:lnTo>
                  <a:lnTo>
                    <a:pt x="1818408" y="2034883"/>
                  </a:lnTo>
                  <a:lnTo>
                    <a:pt x="1791767" y="2034883"/>
                  </a:lnTo>
                  <a:lnTo>
                    <a:pt x="1791767" y="2001584"/>
                  </a:lnTo>
                  <a:lnTo>
                    <a:pt x="1751800" y="2001584"/>
                  </a:lnTo>
                  <a:lnTo>
                    <a:pt x="1751800" y="1971608"/>
                  </a:lnTo>
                  <a:lnTo>
                    <a:pt x="1741808" y="1971608"/>
                  </a:lnTo>
                  <a:lnTo>
                    <a:pt x="1741808" y="1928317"/>
                  </a:lnTo>
                  <a:lnTo>
                    <a:pt x="1698517" y="1928317"/>
                  </a:lnTo>
                  <a:lnTo>
                    <a:pt x="1698517" y="1905000"/>
                  </a:lnTo>
                  <a:lnTo>
                    <a:pt x="1655216" y="1905000"/>
                  </a:lnTo>
                  <a:lnTo>
                    <a:pt x="1655216" y="1861709"/>
                  </a:lnTo>
                  <a:lnTo>
                    <a:pt x="1625241" y="1861709"/>
                  </a:lnTo>
                  <a:lnTo>
                    <a:pt x="1625241" y="1821742"/>
                  </a:lnTo>
                  <a:lnTo>
                    <a:pt x="1608592" y="1821742"/>
                  </a:lnTo>
                  <a:lnTo>
                    <a:pt x="1608592" y="1798425"/>
                  </a:lnTo>
                  <a:lnTo>
                    <a:pt x="1591942" y="1798425"/>
                  </a:lnTo>
                  <a:lnTo>
                    <a:pt x="1591942" y="1781775"/>
                  </a:lnTo>
                  <a:lnTo>
                    <a:pt x="1561967" y="1781775"/>
                  </a:lnTo>
                  <a:lnTo>
                    <a:pt x="1561967" y="1751800"/>
                  </a:lnTo>
                  <a:lnTo>
                    <a:pt x="1545317" y="1751800"/>
                  </a:lnTo>
                  <a:lnTo>
                    <a:pt x="1545317" y="1711833"/>
                  </a:lnTo>
                  <a:lnTo>
                    <a:pt x="1545317" y="1711833"/>
                  </a:lnTo>
                  <a:lnTo>
                    <a:pt x="1545317" y="1698517"/>
                  </a:lnTo>
                  <a:lnTo>
                    <a:pt x="1531992" y="1698517"/>
                  </a:lnTo>
                  <a:lnTo>
                    <a:pt x="1531992" y="1678534"/>
                  </a:lnTo>
                  <a:lnTo>
                    <a:pt x="1508684" y="1678534"/>
                  </a:lnTo>
                  <a:lnTo>
                    <a:pt x="1508684" y="1638567"/>
                  </a:lnTo>
                  <a:lnTo>
                    <a:pt x="1455391" y="1638567"/>
                  </a:lnTo>
                  <a:lnTo>
                    <a:pt x="1455391" y="1591942"/>
                  </a:lnTo>
                  <a:lnTo>
                    <a:pt x="1452067" y="1591942"/>
                  </a:lnTo>
                  <a:lnTo>
                    <a:pt x="1452067" y="1571958"/>
                  </a:lnTo>
                  <a:lnTo>
                    <a:pt x="1425416" y="1571958"/>
                  </a:lnTo>
                  <a:lnTo>
                    <a:pt x="1425416" y="1551975"/>
                  </a:lnTo>
                  <a:lnTo>
                    <a:pt x="1412100" y="1551975"/>
                  </a:lnTo>
                  <a:lnTo>
                    <a:pt x="1412100" y="1522000"/>
                  </a:lnTo>
                  <a:lnTo>
                    <a:pt x="1358808" y="1522000"/>
                  </a:lnTo>
                  <a:lnTo>
                    <a:pt x="1358808" y="1485367"/>
                  </a:lnTo>
                  <a:lnTo>
                    <a:pt x="1308859" y="1485367"/>
                  </a:lnTo>
                  <a:lnTo>
                    <a:pt x="1308859" y="1418758"/>
                  </a:lnTo>
                  <a:lnTo>
                    <a:pt x="1268892" y="1418758"/>
                  </a:lnTo>
                  <a:lnTo>
                    <a:pt x="1268892" y="1375467"/>
                  </a:lnTo>
                  <a:lnTo>
                    <a:pt x="1192292" y="1375467"/>
                  </a:lnTo>
                  <a:lnTo>
                    <a:pt x="1192292" y="1352150"/>
                  </a:lnTo>
                  <a:lnTo>
                    <a:pt x="1182300" y="1352150"/>
                  </a:lnTo>
                  <a:lnTo>
                    <a:pt x="1182300" y="1312183"/>
                  </a:lnTo>
                  <a:lnTo>
                    <a:pt x="1105700" y="1312183"/>
                  </a:lnTo>
                  <a:lnTo>
                    <a:pt x="1105700" y="1255566"/>
                  </a:lnTo>
                  <a:lnTo>
                    <a:pt x="1059075" y="1255566"/>
                  </a:lnTo>
                  <a:lnTo>
                    <a:pt x="1059075" y="1162317"/>
                  </a:lnTo>
                  <a:lnTo>
                    <a:pt x="995791" y="1162317"/>
                  </a:lnTo>
                  <a:lnTo>
                    <a:pt x="995791" y="1145667"/>
                  </a:lnTo>
                  <a:lnTo>
                    <a:pt x="972483" y="1145667"/>
                  </a:lnTo>
                  <a:lnTo>
                    <a:pt x="972483" y="1109034"/>
                  </a:lnTo>
                  <a:lnTo>
                    <a:pt x="939178" y="1109034"/>
                  </a:lnTo>
                  <a:lnTo>
                    <a:pt x="939178" y="1069067"/>
                  </a:lnTo>
                  <a:lnTo>
                    <a:pt x="915865" y="1069067"/>
                  </a:lnTo>
                  <a:lnTo>
                    <a:pt x="915865" y="1032434"/>
                  </a:lnTo>
                  <a:lnTo>
                    <a:pt x="875900" y="1032434"/>
                  </a:lnTo>
                  <a:lnTo>
                    <a:pt x="875900" y="1002459"/>
                  </a:lnTo>
                  <a:lnTo>
                    <a:pt x="839266" y="1002459"/>
                  </a:lnTo>
                  <a:lnTo>
                    <a:pt x="839266" y="969150"/>
                  </a:lnTo>
                  <a:lnTo>
                    <a:pt x="795970" y="969150"/>
                  </a:lnTo>
                  <a:lnTo>
                    <a:pt x="795970" y="919196"/>
                  </a:lnTo>
                  <a:lnTo>
                    <a:pt x="772658" y="919196"/>
                  </a:lnTo>
                  <a:lnTo>
                    <a:pt x="772658" y="875901"/>
                  </a:lnTo>
                  <a:lnTo>
                    <a:pt x="739353" y="875901"/>
                  </a:lnTo>
                  <a:lnTo>
                    <a:pt x="739353" y="835936"/>
                  </a:lnTo>
                  <a:lnTo>
                    <a:pt x="696057" y="835936"/>
                  </a:lnTo>
                  <a:lnTo>
                    <a:pt x="696057" y="772658"/>
                  </a:lnTo>
                  <a:lnTo>
                    <a:pt x="652763" y="772658"/>
                  </a:lnTo>
                  <a:lnTo>
                    <a:pt x="652763" y="722701"/>
                  </a:lnTo>
                  <a:lnTo>
                    <a:pt x="629449" y="722701"/>
                  </a:lnTo>
                  <a:lnTo>
                    <a:pt x="629449" y="692728"/>
                  </a:lnTo>
                  <a:lnTo>
                    <a:pt x="616128" y="692728"/>
                  </a:lnTo>
                  <a:lnTo>
                    <a:pt x="616128" y="639441"/>
                  </a:lnTo>
                  <a:lnTo>
                    <a:pt x="589484" y="639441"/>
                  </a:lnTo>
                  <a:lnTo>
                    <a:pt x="589484" y="562841"/>
                  </a:lnTo>
                  <a:lnTo>
                    <a:pt x="572833" y="562841"/>
                  </a:lnTo>
                  <a:lnTo>
                    <a:pt x="572833" y="486242"/>
                  </a:lnTo>
                  <a:lnTo>
                    <a:pt x="546189" y="486242"/>
                  </a:lnTo>
                  <a:lnTo>
                    <a:pt x="546189" y="442946"/>
                  </a:lnTo>
                  <a:lnTo>
                    <a:pt x="526207" y="442946"/>
                  </a:lnTo>
                  <a:lnTo>
                    <a:pt x="526207" y="396320"/>
                  </a:lnTo>
                  <a:lnTo>
                    <a:pt x="492903" y="396320"/>
                  </a:lnTo>
                  <a:lnTo>
                    <a:pt x="492903" y="336373"/>
                  </a:lnTo>
                  <a:lnTo>
                    <a:pt x="479580" y="336373"/>
                  </a:lnTo>
                  <a:lnTo>
                    <a:pt x="479580" y="299737"/>
                  </a:lnTo>
                  <a:lnTo>
                    <a:pt x="449607" y="299737"/>
                  </a:lnTo>
                  <a:lnTo>
                    <a:pt x="449607" y="269764"/>
                  </a:lnTo>
                  <a:lnTo>
                    <a:pt x="446277" y="269764"/>
                  </a:lnTo>
                  <a:lnTo>
                    <a:pt x="446277" y="236460"/>
                  </a:lnTo>
                  <a:lnTo>
                    <a:pt x="429624" y="236460"/>
                  </a:lnTo>
                  <a:lnTo>
                    <a:pt x="429624" y="213147"/>
                  </a:lnTo>
                  <a:lnTo>
                    <a:pt x="386328" y="213147"/>
                  </a:lnTo>
                  <a:lnTo>
                    <a:pt x="386328" y="199825"/>
                  </a:lnTo>
                  <a:lnTo>
                    <a:pt x="346363" y="199825"/>
                  </a:lnTo>
                  <a:lnTo>
                    <a:pt x="346363" y="186503"/>
                  </a:lnTo>
                  <a:lnTo>
                    <a:pt x="313059" y="186503"/>
                  </a:lnTo>
                  <a:lnTo>
                    <a:pt x="313059" y="163191"/>
                  </a:lnTo>
                  <a:lnTo>
                    <a:pt x="273094" y="163191"/>
                  </a:lnTo>
                  <a:lnTo>
                    <a:pt x="273094" y="119895"/>
                  </a:lnTo>
                  <a:lnTo>
                    <a:pt x="236460" y="119895"/>
                  </a:lnTo>
                  <a:lnTo>
                    <a:pt x="236460" y="79930"/>
                  </a:lnTo>
                  <a:lnTo>
                    <a:pt x="156530" y="79930"/>
                  </a:lnTo>
                  <a:lnTo>
                    <a:pt x="156530" y="36635"/>
                  </a:lnTo>
                  <a:lnTo>
                    <a:pt x="133217" y="36635"/>
                  </a:lnTo>
                  <a:lnTo>
                    <a:pt x="133217"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306">
              <a:extLst>
                <a:ext uri="{FF2B5EF4-FFF2-40B4-BE49-F238E27FC236}">
                  <a16:creationId xmlns:a16="http://schemas.microsoft.com/office/drawing/2014/main" id="{5FED3DE5-6D7E-C439-1F00-9A3743739E8E}"/>
                </a:ext>
              </a:extLst>
            </p:cNvPr>
            <p:cNvSpPr/>
            <p:nvPr/>
          </p:nvSpPr>
          <p:spPr>
            <a:xfrm>
              <a:off x="7174058" y="466824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307">
              <a:extLst>
                <a:ext uri="{FF2B5EF4-FFF2-40B4-BE49-F238E27FC236}">
                  <a16:creationId xmlns:a16="http://schemas.microsoft.com/office/drawing/2014/main" id="{25147192-6F95-64F1-5A68-BAD1A34F6AE7}"/>
                </a:ext>
              </a:extLst>
            </p:cNvPr>
            <p:cNvSpPr/>
            <p:nvPr/>
          </p:nvSpPr>
          <p:spPr>
            <a:xfrm>
              <a:off x="7231208" y="466824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308">
              <a:extLst>
                <a:ext uri="{FF2B5EF4-FFF2-40B4-BE49-F238E27FC236}">
                  <a16:creationId xmlns:a16="http://schemas.microsoft.com/office/drawing/2014/main" id="{A1ED4967-7550-12F5-F18B-1903AC44F2DC}"/>
                </a:ext>
              </a:extLst>
            </p:cNvPr>
            <p:cNvSpPr/>
            <p:nvPr/>
          </p:nvSpPr>
          <p:spPr>
            <a:xfrm>
              <a:off x="7345508" y="466824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309">
              <a:extLst>
                <a:ext uri="{FF2B5EF4-FFF2-40B4-BE49-F238E27FC236}">
                  <a16:creationId xmlns:a16="http://schemas.microsoft.com/office/drawing/2014/main" id="{8992D0FF-61A8-4433-67CF-0B98407DB31E}"/>
                </a:ext>
              </a:extLst>
            </p:cNvPr>
            <p:cNvSpPr/>
            <p:nvPr/>
          </p:nvSpPr>
          <p:spPr>
            <a:xfrm>
              <a:off x="6354908" y="44015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310">
              <a:extLst>
                <a:ext uri="{FF2B5EF4-FFF2-40B4-BE49-F238E27FC236}">
                  <a16:creationId xmlns:a16="http://schemas.microsoft.com/office/drawing/2014/main" id="{51AED215-DBD5-BAF7-9258-6EA9F28B5906}"/>
                </a:ext>
              </a:extLst>
            </p:cNvPr>
            <p:cNvSpPr/>
            <p:nvPr/>
          </p:nvSpPr>
          <p:spPr>
            <a:xfrm>
              <a:off x="6316808" y="44015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311">
              <a:extLst>
                <a:ext uri="{FF2B5EF4-FFF2-40B4-BE49-F238E27FC236}">
                  <a16:creationId xmlns:a16="http://schemas.microsoft.com/office/drawing/2014/main" id="{56AF71DC-97AF-B744-3CE8-45E0BC759844}"/>
                </a:ext>
              </a:extLst>
            </p:cNvPr>
            <p:cNvSpPr/>
            <p:nvPr/>
          </p:nvSpPr>
          <p:spPr>
            <a:xfrm>
              <a:off x="6278708" y="44015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312">
              <a:extLst>
                <a:ext uri="{FF2B5EF4-FFF2-40B4-BE49-F238E27FC236}">
                  <a16:creationId xmlns:a16="http://schemas.microsoft.com/office/drawing/2014/main" id="{15B52E16-1AD0-85B2-69BD-8C153F5AB62C}"/>
                </a:ext>
              </a:extLst>
            </p:cNvPr>
            <p:cNvSpPr/>
            <p:nvPr/>
          </p:nvSpPr>
          <p:spPr>
            <a:xfrm>
              <a:off x="6240608" y="43634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313">
              <a:extLst>
                <a:ext uri="{FF2B5EF4-FFF2-40B4-BE49-F238E27FC236}">
                  <a16:creationId xmlns:a16="http://schemas.microsoft.com/office/drawing/2014/main" id="{FB2AAB57-AD14-4E4C-9177-0BC06FD163D5}"/>
                </a:ext>
              </a:extLst>
            </p:cNvPr>
            <p:cNvSpPr/>
            <p:nvPr/>
          </p:nvSpPr>
          <p:spPr>
            <a:xfrm>
              <a:off x="6183458" y="43634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314">
              <a:extLst>
                <a:ext uri="{FF2B5EF4-FFF2-40B4-BE49-F238E27FC236}">
                  <a16:creationId xmlns:a16="http://schemas.microsoft.com/office/drawing/2014/main" id="{5294A78D-7656-3C8E-8F6E-4BAB23FD55F5}"/>
                </a:ext>
              </a:extLst>
            </p:cNvPr>
            <p:cNvSpPr/>
            <p:nvPr/>
          </p:nvSpPr>
          <p:spPr>
            <a:xfrm>
              <a:off x="5478608" y="40205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191" name="Straight Connector 190">
            <a:extLst>
              <a:ext uri="{FF2B5EF4-FFF2-40B4-BE49-F238E27FC236}">
                <a16:creationId xmlns:a16="http://schemas.microsoft.com/office/drawing/2014/main" id="{E625C8AD-3D8C-5FA5-47C1-D19B9F8FF515}"/>
              </a:ext>
            </a:extLst>
          </p:cNvPr>
          <p:cNvCxnSpPr>
            <a:cxnSpLocks/>
          </p:cNvCxnSpPr>
          <p:nvPr/>
        </p:nvCxnSpPr>
        <p:spPr>
          <a:xfrm>
            <a:off x="9355098" y="2219209"/>
            <a:ext cx="38810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05D614A-C027-E8E7-4695-AAF974FE44ED}"/>
              </a:ext>
            </a:extLst>
          </p:cNvPr>
          <p:cNvCxnSpPr>
            <a:cxnSpLocks/>
          </p:cNvCxnSpPr>
          <p:nvPr/>
        </p:nvCxnSpPr>
        <p:spPr>
          <a:xfrm>
            <a:off x="9355098" y="2407943"/>
            <a:ext cx="3881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D19B2340-9F4F-71E0-6A33-32DA0A79E779}"/>
              </a:ext>
            </a:extLst>
          </p:cNvPr>
          <p:cNvSpPr txBox="1"/>
          <p:nvPr/>
        </p:nvSpPr>
        <p:spPr>
          <a:xfrm>
            <a:off x="9788954" y="2098923"/>
            <a:ext cx="1859805" cy="646331"/>
          </a:xfrm>
          <a:prstGeom prst="rect">
            <a:avLst/>
          </a:prstGeom>
          <a:noFill/>
        </p:spPr>
        <p:txBody>
          <a:bodyPr wrap="none" rtlCol="0">
            <a:spAutoFit/>
          </a:bodyPr>
          <a:lstStyle/>
          <a:p>
            <a:r>
              <a:rPr lang="ja-JP" sz="1200" dirty="0">
                <a:solidFill>
                  <a:schemeClr val="tx1"/>
                </a:solidFill>
              </a:rPr>
              <a:t>ゲムシタビン + パクリタキセル</a:t>
            </a:r>
          </a:p>
          <a:p>
            <a:r>
              <a:rPr lang="ja-JP" sz="1200" dirty="0">
                <a:solidFill>
                  <a:schemeClr val="tx1"/>
                </a:solidFill>
              </a:rPr>
              <a:t>ゲムシタビン</a:t>
            </a:r>
          </a:p>
          <a:p>
            <a:r>
              <a:rPr lang="ja-JP" sz="1200" dirty="0">
                <a:solidFill>
                  <a:schemeClr val="tx1"/>
                </a:solidFill>
              </a:rPr>
              <a:t>打ち切り済み</a:t>
            </a:r>
          </a:p>
        </p:txBody>
      </p:sp>
      <p:cxnSp>
        <p:nvCxnSpPr>
          <p:cNvPr id="194" name="Straight Connector 193">
            <a:extLst>
              <a:ext uri="{FF2B5EF4-FFF2-40B4-BE49-F238E27FC236}">
                <a16:creationId xmlns:a16="http://schemas.microsoft.com/office/drawing/2014/main" id="{D2CD3549-CDBB-F617-1342-F7428C7B8C10}"/>
              </a:ext>
            </a:extLst>
          </p:cNvPr>
          <p:cNvCxnSpPr>
            <a:cxnSpLocks/>
          </p:cNvCxnSpPr>
          <p:nvPr/>
        </p:nvCxnSpPr>
        <p:spPr>
          <a:xfrm rot="5400000">
            <a:off x="9440441" y="2589953"/>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D141C17-122E-971A-A248-5E44EDDA069D}"/>
              </a:ext>
            </a:extLst>
          </p:cNvPr>
          <p:cNvCxnSpPr>
            <a:cxnSpLocks/>
          </p:cNvCxnSpPr>
          <p:nvPr/>
        </p:nvCxnSpPr>
        <p:spPr>
          <a:xfrm rot="5400000">
            <a:off x="9592841" y="2589953"/>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167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ja-JP" dirty="0"/>
              <a:t>LBA60：転移性膵管腺癌におけるFOLFIRINOX治療失敗または不耐性後のゲムシタビン＋パクリタキセルとゲムシタビン単剤投与の比較評価無作為化第III相PRODIGE 65 – UCGI 36 – GEMPAX UNICANCER試験の結果 – De la Fouchardiere C、et al</a:t>
            </a:r>
          </a:p>
        </p:txBody>
      </p:sp>
      <p:sp>
        <p:nvSpPr>
          <p:cNvPr id="22" name="Content Placeholder 2"/>
          <p:cNvSpPr>
            <a:spLocks noGrp="1"/>
          </p:cNvSpPr>
          <p:nvPr>
            <p:ph idx="1"/>
          </p:nvPr>
        </p:nvSpPr>
        <p:spPr>
          <a:xfrm>
            <a:off x="486833" y="1254035"/>
            <a:ext cx="11441464" cy="4746172"/>
          </a:xfrm>
        </p:spPr>
        <p:txBody>
          <a:bodyPr/>
          <a:lstStyle/>
          <a:p>
            <a:pPr marL="0" indent="0">
              <a:buNone/>
            </a:pPr>
            <a:r>
              <a:rPr lang="ja-JP" b="1" dirty="0"/>
              <a:t>主要結果</a:t>
            </a:r>
          </a:p>
          <a:p>
            <a:pPr marL="0" indent="0">
              <a:spcBef>
                <a:spcPts val="25000"/>
              </a:spcBef>
              <a:buNone/>
            </a:pPr>
            <a:r>
              <a:rPr lang="ja-JP" b="1" dirty="0"/>
              <a:t>結論</a:t>
            </a:r>
          </a:p>
          <a:p>
            <a:r>
              <a:rPr lang="ja-JP" b="1" dirty="0"/>
              <a:t>転移性膵管腺癌患者において、ゲムシタビン＋パクリタキセルはゲムシタビン単剤投与と比較してOSが有意に改善しなかったが、PFSとORRは併用により有意に改善した</a:t>
            </a:r>
          </a:p>
        </p:txBody>
      </p:sp>
      <p:sp>
        <p:nvSpPr>
          <p:cNvPr id="23" name="Text Placeholder 4"/>
          <p:cNvSpPr>
            <a:spLocks noGrp="1"/>
          </p:cNvSpPr>
          <p:nvPr>
            <p:ph type="body" sz="quarter" idx="11"/>
          </p:nvPr>
        </p:nvSpPr>
        <p:spPr>
          <a:xfrm>
            <a:off x="6197601" y="6096001"/>
            <a:ext cx="5507567" cy="487363"/>
          </a:xfrm>
        </p:spPr>
        <p:txBody>
          <a:bodyPr/>
          <a:lstStyle/>
          <a:p>
            <a:r>
              <a:rPr lang="ja-JP"/>
              <a:t>De la Fouchardiere C, et al.Ann Oncol 2022;33(suppl):abstr LBA60</a:t>
            </a:r>
          </a:p>
        </p:txBody>
      </p:sp>
      <p:graphicFrame>
        <p:nvGraphicFramePr>
          <p:cNvPr id="7" name="Table 6"/>
          <p:cNvGraphicFramePr>
            <a:graphicFrameLocks noGrp="1"/>
          </p:cNvGraphicFramePr>
          <p:nvPr>
            <p:extLst>
              <p:ext uri="{D42A27DB-BD31-4B8C-83A1-F6EECF244321}">
                <p14:modId xmlns:p14="http://schemas.microsoft.com/office/powerpoint/2010/main" val="1092452599"/>
              </p:ext>
            </p:extLst>
          </p:nvPr>
        </p:nvGraphicFramePr>
        <p:xfrm>
          <a:off x="5670127" y="1728440"/>
          <a:ext cx="5899573" cy="2624608"/>
        </p:xfrm>
        <a:graphic>
          <a:graphicData uri="http://schemas.openxmlformats.org/drawingml/2006/table">
            <a:tbl>
              <a:tblPr firstRow="1" bandRow="1">
                <a:tableStyleId>{5202B0CA-FC54-4496-8BCA-5EF66A818D29}</a:tableStyleId>
              </a:tblPr>
              <a:tblGrid>
                <a:gridCol w="2026073">
                  <a:extLst>
                    <a:ext uri="{9D8B030D-6E8A-4147-A177-3AD203B41FA5}">
                      <a16:colId xmlns:a16="http://schemas.microsoft.com/office/drawing/2014/main" val="2713438561"/>
                    </a:ext>
                  </a:extLst>
                </a:gridCol>
                <a:gridCol w="1814050">
                  <a:extLst>
                    <a:ext uri="{9D8B030D-6E8A-4147-A177-3AD203B41FA5}">
                      <a16:colId xmlns:a16="http://schemas.microsoft.com/office/drawing/2014/main" val="1190940076"/>
                    </a:ext>
                  </a:extLst>
                </a:gridCol>
                <a:gridCol w="2059450">
                  <a:extLst>
                    <a:ext uri="{9D8B030D-6E8A-4147-A177-3AD203B41FA5}">
                      <a16:colId xmlns:a16="http://schemas.microsoft.com/office/drawing/2014/main" val="3027986635"/>
                    </a:ext>
                  </a:extLst>
                </a:gridCol>
              </a:tblGrid>
              <a:tr h="370840">
                <a:tc>
                  <a:txBody>
                    <a:bodyPr/>
                    <a:lstStyle/>
                    <a:p>
                      <a:r>
                        <a:rPr lang="ja-JP" sz="1400">
                          <a:solidFill>
                            <a:schemeClr val="tx2"/>
                          </a:solidFill>
                        </a:rPr>
                        <a:t>グレード3～4のTRAE、%</a:t>
                      </a:r>
                    </a:p>
                  </a:txBody>
                  <a:tcPr anchor="ctr"/>
                </a:tc>
                <a:tc>
                  <a:txBody>
                    <a:bodyPr/>
                    <a:lstStyle/>
                    <a:p>
                      <a:pPr algn="ctr"/>
                      <a:r>
                        <a:rPr lang="ja-JP" sz="1400" dirty="0">
                          <a:solidFill>
                            <a:schemeClr val="tx2"/>
                          </a:solidFill>
                        </a:rPr>
                        <a:t>ゲムシタビン + </a:t>
                      </a:r>
                      <a:br>
                        <a:rPr lang="en-GB" altLang="ja-JP" sz="1400" dirty="0">
                          <a:solidFill>
                            <a:schemeClr val="tx2"/>
                          </a:solidFill>
                        </a:rPr>
                      </a:br>
                      <a:r>
                        <a:rPr lang="ja-JP" sz="1400" dirty="0">
                          <a:solidFill>
                            <a:schemeClr val="tx2"/>
                          </a:solidFill>
                        </a:rPr>
                        <a:t>パクリタキセル</a:t>
                      </a:r>
                      <a:br>
                        <a:rPr lang="ja-JP" sz="1400" dirty="0">
                          <a:solidFill>
                            <a:schemeClr val="tx2"/>
                          </a:solidFill>
                        </a:rPr>
                      </a:br>
                      <a:r>
                        <a:rPr lang="ja-JP" sz="1400" dirty="0">
                          <a:solidFill>
                            <a:schemeClr val="tx2"/>
                          </a:solidFill>
                        </a:rPr>
                        <a:t>(n=138)</a:t>
                      </a:r>
                    </a:p>
                  </a:txBody>
                  <a:tcPr anchor="ctr"/>
                </a:tc>
                <a:tc>
                  <a:txBody>
                    <a:bodyPr/>
                    <a:lstStyle/>
                    <a:p>
                      <a:pPr algn="ctr"/>
                      <a:r>
                        <a:rPr lang="ja-JP" sz="1400">
                          <a:solidFill>
                            <a:schemeClr val="tx2"/>
                          </a:solidFill>
                        </a:rPr>
                        <a:t>ゲムシタビン</a:t>
                      </a:r>
                      <a:br>
                        <a:rPr lang="ja-JP" sz="1400">
                          <a:solidFill>
                            <a:schemeClr val="tx2"/>
                          </a:solidFill>
                        </a:rPr>
                      </a:br>
                      <a:r>
                        <a:rPr lang="ja-JP" sz="1400">
                          <a:solidFill>
                            <a:schemeClr val="tx2"/>
                          </a:solidFill>
                        </a:rPr>
                        <a:t>(n=70)</a:t>
                      </a:r>
                    </a:p>
                  </a:txBody>
                  <a:tcPr anchor="ctr"/>
                </a:tc>
                <a:extLst>
                  <a:ext uri="{0D108BD9-81ED-4DB2-BD59-A6C34878D82A}">
                    <a16:rowId xmlns:a16="http://schemas.microsoft.com/office/drawing/2014/main" val="3667548636"/>
                  </a:ext>
                </a:extLst>
              </a:tr>
              <a:tr h="308640">
                <a:tc>
                  <a:txBody>
                    <a:bodyPr/>
                    <a:lstStyle/>
                    <a:p>
                      <a:r>
                        <a:rPr lang="ja-JP" sz="1400">
                          <a:solidFill>
                            <a:schemeClr val="tx1"/>
                          </a:solidFill>
                        </a:rPr>
                        <a:t>すべて</a:t>
                      </a:r>
                    </a:p>
                  </a:txBody>
                  <a:tcPr anchor="ctr"/>
                </a:tc>
                <a:tc>
                  <a:txBody>
                    <a:bodyPr/>
                    <a:lstStyle/>
                    <a:p>
                      <a:pPr algn="ctr"/>
                      <a:r>
                        <a:rPr lang="ja-JP" sz="1400">
                          <a:solidFill>
                            <a:schemeClr val="tx1"/>
                          </a:solidFill>
                        </a:rPr>
                        <a:t>58</a:t>
                      </a:r>
                    </a:p>
                  </a:txBody>
                  <a:tcPr anchor="ctr"/>
                </a:tc>
                <a:tc>
                  <a:txBody>
                    <a:bodyPr/>
                    <a:lstStyle/>
                    <a:p>
                      <a:pPr algn="ctr"/>
                      <a:r>
                        <a:rPr lang="ja-JP" sz="1400">
                          <a:solidFill>
                            <a:schemeClr val="tx1"/>
                          </a:solidFill>
                        </a:rPr>
                        <a:t>27</a:t>
                      </a:r>
                    </a:p>
                  </a:txBody>
                  <a:tcPr anchor="ctr"/>
                </a:tc>
                <a:extLst>
                  <a:ext uri="{0D108BD9-81ED-4DB2-BD59-A6C34878D82A}">
                    <a16:rowId xmlns:a16="http://schemas.microsoft.com/office/drawing/2014/main" val="371117801"/>
                  </a:ext>
                </a:extLst>
              </a:tr>
              <a:tr h="308640">
                <a:tc>
                  <a:txBody>
                    <a:bodyPr/>
                    <a:lstStyle/>
                    <a:p>
                      <a:r>
                        <a:rPr lang="ja-JP" sz="1400" noProof="0">
                          <a:solidFill>
                            <a:schemeClr val="tx1"/>
                          </a:solidFill>
                        </a:rPr>
                        <a:t>貧血</a:t>
                      </a:r>
                    </a:p>
                  </a:txBody>
                  <a:tcPr anchor="ctr"/>
                </a:tc>
                <a:tc>
                  <a:txBody>
                    <a:bodyPr/>
                    <a:lstStyle/>
                    <a:p>
                      <a:pPr algn="ctr"/>
                      <a:r>
                        <a:rPr lang="ja-JP" sz="1400">
                          <a:solidFill>
                            <a:schemeClr val="tx1"/>
                          </a:solidFill>
                        </a:rPr>
                        <a:t>15</a:t>
                      </a:r>
                    </a:p>
                  </a:txBody>
                  <a:tcPr anchor="ctr"/>
                </a:tc>
                <a:tc>
                  <a:txBody>
                    <a:bodyPr/>
                    <a:lstStyle/>
                    <a:p>
                      <a:pPr algn="ctr"/>
                      <a:r>
                        <a:rPr lang="ja-JP" sz="1400">
                          <a:solidFill>
                            <a:schemeClr val="tx1"/>
                          </a:solidFill>
                        </a:rPr>
                        <a:t>4</a:t>
                      </a:r>
                    </a:p>
                  </a:txBody>
                  <a:tcPr anchor="ctr"/>
                </a:tc>
                <a:extLst>
                  <a:ext uri="{0D108BD9-81ED-4DB2-BD59-A6C34878D82A}">
                    <a16:rowId xmlns:a16="http://schemas.microsoft.com/office/drawing/2014/main" val="2912163037"/>
                  </a:ext>
                </a:extLst>
              </a:tr>
              <a:tr h="318952">
                <a:tc>
                  <a:txBody>
                    <a:bodyPr/>
                    <a:lstStyle/>
                    <a:p>
                      <a:r>
                        <a:rPr lang="ja-JP" sz="1400">
                          <a:solidFill>
                            <a:schemeClr val="tx1"/>
                          </a:solidFill>
                        </a:rPr>
                        <a:t>好中球減少症</a:t>
                      </a:r>
                    </a:p>
                  </a:txBody>
                  <a:tcPr anchor="ctr"/>
                </a:tc>
                <a:tc>
                  <a:txBody>
                    <a:bodyPr/>
                    <a:lstStyle/>
                    <a:p>
                      <a:pPr algn="ctr"/>
                      <a:r>
                        <a:rPr lang="ja-JP" sz="1400">
                          <a:solidFill>
                            <a:schemeClr val="tx1"/>
                          </a:solidFill>
                        </a:rPr>
                        <a:t>16</a:t>
                      </a:r>
                    </a:p>
                  </a:txBody>
                  <a:tcPr anchor="ctr"/>
                </a:tc>
                <a:tc>
                  <a:txBody>
                    <a:bodyPr/>
                    <a:lstStyle/>
                    <a:p>
                      <a:pPr algn="ctr"/>
                      <a:r>
                        <a:rPr lang="ja-JP" sz="1400">
                          <a:solidFill>
                            <a:schemeClr val="tx1"/>
                          </a:solidFill>
                        </a:rPr>
                        <a:t>16</a:t>
                      </a:r>
                    </a:p>
                  </a:txBody>
                  <a:tcPr anchor="ctr"/>
                </a:tc>
                <a:extLst>
                  <a:ext uri="{0D108BD9-81ED-4DB2-BD59-A6C34878D82A}">
                    <a16:rowId xmlns:a16="http://schemas.microsoft.com/office/drawing/2014/main" val="3020345926"/>
                  </a:ext>
                </a:extLst>
              </a:tr>
              <a:tr h="318952">
                <a:tc>
                  <a:txBody>
                    <a:bodyPr/>
                    <a:lstStyle/>
                    <a:p>
                      <a:r>
                        <a:rPr lang="ja-JP" sz="1400">
                          <a:solidFill>
                            <a:schemeClr val="tx1"/>
                          </a:solidFill>
                        </a:rPr>
                        <a:t>血小板減少症</a:t>
                      </a:r>
                    </a:p>
                  </a:txBody>
                  <a:tcPr anchor="ctr"/>
                </a:tc>
                <a:tc>
                  <a:txBody>
                    <a:bodyPr/>
                    <a:lstStyle/>
                    <a:p>
                      <a:pPr algn="ctr"/>
                      <a:r>
                        <a:rPr lang="ja-JP" sz="1400">
                          <a:solidFill>
                            <a:schemeClr val="tx1"/>
                          </a:solidFill>
                        </a:rPr>
                        <a:t>20</a:t>
                      </a:r>
                    </a:p>
                  </a:txBody>
                  <a:tcPr anchor="ctr"/>
                </a:tc>
                <a:tc>
                  <a:txBody>
                    <a:bodyPr/>
                    <a:lstStyle/>
                    <a:p>
                      <a:pPr algn="ctr"/>
                      <a:r>
                        <a:rPr lang="ja-JP" sz="1400">
                          <a:solidFill>
                            <a:schemeClr val="tx1"/>
                          </a:solidFill>
                        </a:rPr>
                        <a:t>4</a:t>
                      </a:r>
                    </a:p>
                  </a:txBody>
                  <a:tcPr anchor="ctr"/>
                </a:tc>
                <a:extLst>
                  <a:ext uri="{0D108BD9-81ED-4DB2-BD59-A6C34878D82A}">
                    <a16:rowId xmlns:a16="http://schemas.microsoft.com/office/drawing/2014/main" val="4027293554"/>
                  </a:ext>
                </a:extLst>
              </a:tr>
              <a:tr h="318952">
                <a:tc>
                  <a:txBody>
                    <a:bodyPr/>
                    <a:lstStyle/>
                    <a:p>
                      <a:r>
                        <a:rPr lang="ja-JP" sz="1400">
                          <a:solidFill>
                            <a:schemeClr val="tx1"/>
                          </a:solidFill>
                        </a:rPr>
                        <a:t>無力症</a:t>
                      </a:r>
                    </a:p>
                  </a:txBody>
                  <a:tcPr anchor="ctr"/>
                </a:tc>
                <a:tc>
                  <a:txBody>
                    <a:bodyPr/>
                    <a:lstStyle/>
                    <a:p>
                      <a:pPr algn="ctr"/>
                      <a:r>
                        <a:rPr lang="ja-JP" sz="1400">
                          <a:solidFill>
                            <a:schemeClr val="tx1"/>
                          </a:solidFill>
                        </a:rPr>
                        <a:t>10</a:t>
                      </a:r>
                    </a:p>
                  </a:txBody>
                  <a:tcPr anchor="ctr"/>
                </a:tc>
                <a:tc>
                  <a:txBody>
                    <a:bodyPr/>
                    <a:lstStyle/>
                    <a:p>
                      <a:pPr algn="ctr"/>
                      <a:r>
                        <a:rPr lang="ja-JP" sz="1400">
                          <a:solidFill>
                            <a:schemeClr val="tx1"/>
                          </a:solidFill>
                        </a:rPr>
                        <a:t>3</a:t>
                      </a:r>
                    </a:p>
                  </a:txBody>
                  <a:tcPr anchor="ctr"/>
                </a:tc>
                <a:extLst>
                  <a:ext uri="{0D108BD9-81ED-4DB2-BD59-A6C34878D82A}">
                    <a16:rowId xmlns:a16="http://schemas.microsoft.com/office/drawing/2014/main" val="47328329"/>
                  </a:ext>
                </a:extLst>
              </a:tr>
              <a:tr h="318952">
                <a:tc>
                  <a:txBody>
                    <a:bodyPr/>
                    <a:lstStyle/>
                    <a:p>
                      <a:r>
                        <a:rPr lang="ja-JP" sz="1400">
                          <a:solidFill>
                            <a:schemeClr val="tx1"/>
                          </a:solidFill>
                        </a:rPr>
                        <a:t>神経障害</a:t>
                      </a:r>
                    </a:p>
                  </a:txBody>
                  <a:tcPr anchor="ctr"/>
                </a:tc>
                <a:tc>
                  <a:txBody>
                    <a:bodyPr/>
                    <a:lstStyle/>
                    <a:p>
                      <a:pPr algn="ctr"/>
                      <a:r>
                        <a:rPr lang="ja-JP" sz="1400">
                          <a:solidFill>
                            <a:schemeClr val="tx1"/>
                          </a:solidFill>
                        </a:rPr>
                        <a:t>12</a:t>
                      </a:r>
                    </a:p>
                  </a:txBody>
                  <a:tcPr anchor="ctr"/>
                </a:tc>
                <a:tc>
                  <a:txBody>
                    <a:bodyPr/>
                    <a:lstStyle/>
                    <a:p>
                      <a:pPr algn="ctr"/>
                      <a:r>
                        <a:rPr lang="ja-JP" sz="1400" dirty="0">
                          <a:solidFill>
                            <a:schemeClr val="tx1"/>
                          </a:solidFill>
                        </a:rPr>
                        <a:t>0</a:t>
                      </a:r>
                    </a:p>
                  </a:txBody>
                  <a:tcPr anchor="ctr"/>
                </a:tc>
                <a:extLst>
                  <a:ext uri="{0D108BD9-81ED-4DB2-BD59-A6C34878D82A}">
                    <a16:rowId xmlns:a16="http://schemas.microsoft.com/office/drawing/2014/main" val="327748978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51925565"/>
              </p:ext>
            </p:extLst>
          </p:nvPr>
        </p:nvGraphicFramePr>
        <p:xfrm>
          <a:off x="486833" y="1734170"/>
          <a:ext cx="4871721" cy="1050472"/>
        </p:xfrm>
        <a:graphic>
          <a:graphicData uri="http://schemas.openxmlformats.org/drawingml/2006/table">
            <a:tbl>
              <a:tblPr firstRow="1" bandRow="1">
                <a:tableStyleId>{5202B0CA-FC54-4496-8BCA-5EF66A818D29}</a:tableStyleId>
              </a:tblPr>
              <a:tblGrid>
                <a:gridCol w="1696425">
                  <a:extLst>
                    <a:ext uri="{9D8B030D-6E8A-4147-A177-3AD203B41FA5}">
                      <a16:colId xmlns:a16="http://schemas.microsoft.com/office/drawing/2014/main" val="2713438561"/>
                    </a:ext>
                  </a:extLst>
                </a:gridCol>
                <a:gridCol w="1629772">
                  <a:extLst>
                    <a:ext uri="{9D8B030D-6E8A-4147-A177-3AD203B41FA5}">
                      <a16:colId xmlns:a16="http://schemas.microsoft.com/office/drawing/2014/main" val="1190940076"/>
                    </a:ext>
                  </a:extLst>
                </a:gridCol>
                <a:gridCol w="1545524">
                  <a:extLst>
                    <a:ext uri="{9D8B030D-6E8A-4147-A177-3AD203B41FA5}">
                      <a16:colId xmlns:a16="http://schemas.microsoft.com/office/drawing/2014/main" val="3027986635"/>
                    </a:ext>
                  </a:extLst>
                </a:gridCol>
              </a:tblGrid>
              <a:tr h="370840">
                <a:tc>
                  <a:txBody>
                    <a:bodyPr/>
                    <a:lstStyle/>
                    <a:p>
                      <a:r>
                        <a:rPr lang="ja-JP" sz="1400">
                          <a:solidFill>
                            <a:schemeClr val="tx2"/>
                          </a:solidFill>
                        </a:rPr>
                        <a:t>奏効 </a:t>
                      </a:r>
                    </a:p>
                  </a:txBody>
                  <a:tcPr anchor="ctr"/>
                </a:tc>
                <a:tc>
                  <a:txBody>
                    <a:bodyPr/>
                    <a:lstStyle/>
                    <a:p>
                      <a:pPr algn="ctr"/>
                      <a:r>
                        <a:rPr lang="ja-JP" sz="1400" dirty="0">
                          <a:solidFill>
                            <a:schemeClr val="tx2"/>
                          </a:solidFill>
                        </a:rPr>
                        <a:t>ゲムシタビン + </a:t>
                      </a:r>
                      <a:br>
                        <a:rPr lang="en-GB" altLang="ja-JP" sz="1400" dirty="0">
                          <a:solidFill>
                            <a:schemeClr val="tx2"/>
                          </a:solidFill>
                        </a:rPr>
                      </a:br>
                      <a:r>
                        <a:rPr lang="ja-JP" sz="1400" dirty="0">
                          <a:solidFill>
                            <a:schemeClr val="tx2"/>
                          </a:solidFill>
                        </a:rPr>
                        <a:t>パクリタキセル</a:t>
                      </a:r>
                      <a:br>
                        <a:rPr lang="ja-JP" sz="1400" dirty="0">
                          <a:solidFill>
                            <a:schemeClr val="tx2"/>
                          </a:solidFill>
                        </a:rPr>
                      </a:br>
                      <a:r>
                        <a:rPr lang="ja-JP" sz="1400" dirty="0">
                          <a:solidFill>
                            <a:schemeClr val="tx2"/>
                          </a:solidFill>
                        </a:rPr>
                        <a:t>(n=125)</a:t>
                      </a:r>
                    </a:p>
                  </a:txBody>
                  <a:tcPr anchor="ctr"/>
                </a:tc>
                <a:tc>
                  <a:txBody>
                    <a:bodyPr/>
                    <a:lstStyle/>
                    <a:p>
                      <a:pPr algn="ctr"/>
                      <a:r>
                        <a:rPr lang="ja-JP" sz="1400">
                          <a:solidFill>
                            <a:schemeClr val="tx2"/>
                          </a:solidFill>
                        </a:rPr>
                        <a:t>ゲムシタビン</a:t>
                      </a:r>
                      <a:br>
                        <a:rPr lang="ja-JP" sz="1400">
                          <a:solidFill>
                            <a:schemeClr val="tx2"/>
                          </a:solidFill>
                        </a:rPr>
                      </a:br>
                      <a:r>
                        <a:rPr lang="ja-JP" sz="1400">
                          <a:solidFill>
                            <a:schemeClr val="tx2"/>
                          </a:solidFill>
                        </a:rPr>
                        <a:t>(n=63)</a:t>
                      </a:r>
                    </a:p>
                  </a:txBody>
                  <a:tcPr anchor="ctr"/>
                </a:tc>
                <a:extLst>
                  <a:ext uri="{0D108BD9-81ED-4DB2-BD59-A6C34878D82A}">
                    <a16:rowId xmlns:a16="http://schemas.microsoft.com/office/drawing/2014/main" val="3667548636"/>
                  </a:ext>
                </a:extLst>
              </a:tr>
              <a:tr h="318952">
                <a:tc>
                  <a:txBody>
                    <a:bodyPr/>
                    <a:lstStyle/>
                    <a:p>
                      <a:r>
                        <a:rPr lang="ja-JP" sz="1400" dirty="0">
                          <a:solidFill>
                            <a:schemeClr val="tx1"/>
                          </a:solidFill>
                        </a:rPr>
                        <a:t>ORR、% (95%CI)</a:t>
                      </a:r>
                    </a:p>
                  </a:txBody>
                  <a:tcPr anchor="ctr"/>
                </a:tc>
                <a:tc>
                  <a:txBody>
                    <a:bodyPr/>
                    <a:lstStyle/>
                    <a:p>
                      <a:pPr algn="ctr"/>
                      <a:r>
                        <a:rPr lang="ja-JP" sz="1400">
                          <a:solidFill>
                            <a:schemeClr val="tx1"/>
                          </a:solidFill>
                        </a:rPr>
                        <a:t>19.2 (12.7、27.2)</a:t>
                      </a:r>
                    </a:p>
                  </a:txBody>
                  <a:tcPr anchor="ctr"/>
                </a:tc>
                <a:tc>
                  <a:txBody>
                    <a:bodyPr/>
                    <a:lstStyle/>
                    <a:p>
                      <a:pPr algn="ctr"/>
                      <a:r>
                        <a:rPr lang="ja-JP" sz="1400" dirty="0">
                          <a:solidFill>
                            <a:schemeClr val="tx1"/>
                          </a:solidFill>
                        </a:rPr>
                        <a:t>4.8 (1.0、13.3)</a:t>
                      </a:r>
                    </a:p>
                  </a:txBody>
                  <a:tcPr anchor="ctr"/>
                </a:tc>
                <a:extLst>
                  <a:ext uri="{0D108BD9-81ED-4DB2-BD59-A6C34878D82A}">
                    <a16:rowId xmlns:a16="http://schemas.microsoft.com/office/drawing/2014/main" val="2912163037"/>
                  </a:ext>
                </a:extLst>
              </a:tr>
            </a:tbl>
          </a:graphicData>
        </a:graphic>
      </p:graphicFrame>
    </p:spTree>
    <p:extLst>
      <p:ext uri="{BB962C8B-B14F-4D97-AF65-F5344CB8AC3E}">
        <p14:creationId xmlns:p14="http://schemas.microsoft.com/office/powerpoint/2010/main" val="753830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肝細胞癌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2389874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344572" y="179614"/>
            <a:ext cx="11218335" cy="807720"/>
          </a:xfrm>
        </p:spPr>
        <p:txBody>
          <a:bodyPr/>
          <a:lstStyle/>
          <a:p>
            <a:r>
              <a:rPr lang="ja-JP" dirty="0"/>
              <a:t>PD-7：前治療のない進行性肝細胞癌(aHCC)、前治療のある胃癌(GC)および胃食道接合部腺癌(GEJ)に対するカボザンチニブ＋アテゾリズマブ併用投与：COSMIC-021試験の結果 – Li D、et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COSMIC-021試験において、治療未経験の進行性HCCの患者、または前治療のある胃またはGEJ腺癌の患者を対象に、カボザンチニブ＋アテゾリズマブの有効性と安全性を評価すること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 WCGCで発表</a:t>
            </a:r>
            <a:br>
              <a:rPr lang="en-GB" altLang="ja-JP" dirty="0"/>
            </a:br>
            <a:r>
              <a:rPr lang="ja-JP" dirty="0"/>
              <a:t>Li D, et al.Ann Oncol 2022;33(suppl):abstr PD-7</a:t>
            </a:r>
          </a:p>
        </p:txBody>
      </p:sp>
      <p:sp>
        <p:nvSpPr>
          <p:cNvPr id="24" name="Rectangle 9"/>
          <p:cNvSpPr txBox="1">
            <a:spLocks noChangeArrowheads="1"/>
          </p:cNvSpPr>
          <p:nvPr/>
        </p:nvSpPr>
        <p:spPr bwMode="auto">
          <a:xfrm>
            <a:off x="1058801" y="5757931"/>
            <a:ext cx="4823700"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dirty="0">
                <a:solidFill>
                  <a:srgbClr val="A0A0A0"/>
                </a:solidFill>
              </a:rPr>
              <a:t>主要評価項目</a:t>
            </a:r>
          </a:p>
          <a:p>
            <a:pPr>
              <a:buClr>
                <a:srgbClr val="043882"/>
              </a:buClr>
              <a:defRPr/>
            </a:pPr>
            <a:r>
              <a:rPr lang="ja-JP" dirty="0"/>
              <a:t>ORR（RECIST v1.1、治験責任医師による評価）</a:t>
            </a:r>
          </a:p>
        </p:txBody>
      </p:sp>
      <p:sp>
        <p:nvSpPr>
          <p:cNvPr id="28" name="AutoShape 8"/>
          <p:cNvSpPr>
            <a:spLocks noChangeArrowheads="1"/>
          </p:cNvSpPr>
          <p:nvPr/>
        </p:nvSpPr>
        <p:spPr bwMode="auto">
          <a:xfrm>
            <a:off x="8041971" y="3388866"/>
            <a:ext cx="3740483" cy="113127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カボザンチニブ 40 mg/日 PO + アテゾリズマブ 1200 mg IV q3w</a:t>
            </a:r>
          </a:p>
        </p:txBody>
      </p:sp>
      <p:sp>
        <p:nvSpPr>
          <p:cNvPr id="29" name="AutoShape 9"/>
          <p:cNvSpPr>
            <a:spLocks noChangeArrowheads="1"/>
          </p:cNvSpPr>
          <p:nvPr/>
        </p:nvSpPr>
        <p:spPr bwMode="auto">
          <a:xfrm>
            <a:off x="263034" y="2163150"/>
            <a:ext cx="7160449" cy="17594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300"/>
              </a:spcAft>
              <a:defRPr/>
            </a:pPr>
            <a:r>
              <a:rPr lang="ja-JP" sz="1600" dirty="0">
                <a:solidFill>
                  <a:srgbClr val="FFFFFF"/>
                </a:solidFill>
                <a:ea typeface="SimSun" pitchFamily="2" charset="-122"/>
              </a:rPr>
              <a:t>主要な患者選択基準</a:t>
            </a:r>
          </a:p>
          <a:p>
            <a:pPr defTabSz="892175" eaLnBrk="0" hangingPunct="0">
              <a:spcAft>
                <a:spcPts val="300"/>
              </a:spcAft>
              <a:defRPr/>
            </a:pPr>
            <a:r>
              <a:rPr lang="ja-JP" sz="1600" u="sng" dirty="0">
                <a:solidFill>
                  <a:srgbClr val="FFFFFF"/>
                </a:solidFill>
                <a:ea typeface="SimSun" pitchFamily="2" charset="-122"/>
              </a:rPr>
              <a:t>進行性HCC</a:t>
            </a:r>
          </a:p>
          <a:p>
            <a:pPr marL="265113" indent="-265113" defTabSz="892175" eaLnBrk="0" hangingPunct="0">
              <a:spcAft>
                <a:spcPts val="300"/>
              </a:spcAft>
              <a:buFont typeface="Arial" panose="020B0604020202020204" pitchFamily="34" charset="0"/>
              <a:buChar char="•"/>
              <a:defRPr/>
            </a:pPr>
            <a:r>
              <a:rPr lang="ja-JP" sz="1600" dirty="0">
                <a:solidFill>
                  <a:srgbClr val="FFFFFF"/>
                </a:solidFill>
                <a:ea typeface="SimSun" pitchFamily="2" charset="-122"/>
              </a:rPr>
              <a:t>チャイルド・ピューA</a:t>
            </a:r>
          </a:p>
          <a:p>
            <a:pPr marL="265113" indent="-265113" defTabSz="892175" eaLnBrk="0" hangingPunct="0">
              <a:spcAft>
                <a:spcPts val="300"/>
              </a:spcAft>
              <a:buFont typeface="Arial" panose="020B0604020202020204" pitchFamily="34" charset="0"/>
              <a:buChar char="•"/>
              <a:defRPr/>
            </a:pPr>
            <a:r>
              <a:rPr lang="ja-JP" sz="1600" dirty="0">
                <a:solidFill>
                  <a:srgbClr val="FFFFFF"/>
                </a:solidFill>
                <a:ea typeface="SimSun" pitchFamily="2" charset="-122"/>
              </a:rPr>
              <a:t>全身治療歴なし</a:t>
            </a:r>
          </a:p>
          <a:p>
            <a:pPr marL="265113" indent="-265113" defTabSz="892175" eaLnBrk="0" hangingPunct="0">
              <a:spcAft>
                <a:spcPts val="3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ts val="300"/>
              </a:spcAft>
              <a:defRPr/>
            </a:pPr>
            <a:r>
              <a:rPr lang="ja-JP" sz="1600" dirty="0">
                <a:solidFill>
                  <a:srgbClr val="FFFFFF"/>
                </a:solidFill>
                <a:ea typeface="SimSun" pitchFamily="2" charset="-122"/>
              </a:rPr>
              <a:t>(n=30)</a:t>
            </a:r>
          </a:p>
        </p:txBody>
      </p:sp>
      <p:sp>
        <p:nvSpPr>
          <p:cNvPr id="31" name="Content Placeholder 26"/>
          <p:cNvSpPr txBox="1">
            <a:spLocks/>
          </p:cNvSpPr>
          <p:nvPr/>
        </p:nvSpPr>
        <p:spPr>
          <a:xfrm>
            <a:off x="5994400" y="5757931"/>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dirty="0">
                <a:solidFill>
                  <a:srgbClr val="A0A0A0"/>
                </a:solidFill>
              </a:rPr>
              <a:t>副次的評価項目</a:t>
            </a:r>
          </a:p>
          <a:p>
            <a:pPr>
              <a:buClr>
                <a:srgbClr val="043882"/>
              </a:buClr>
              <a:defRPr/>
            </a:pPr>
            <a:r>
              <a:rPr lang="ja-JP" dirty="0"/>
              <a:t> DoR、PFS、安全性</a:t>
            </a:r>
          </a:p>
        </p:txBody>
      </p:sp>
      <p:sp>
        <p:nvSpPr>
          <p:cNvPr id="33" name="AutoShape 9"/>
          <p:cNvSpPr>
            <a:spLocks noChangeArrowheads="1"/>
          </p:cNvSpPr>
          <p:nvPr/>
        </p:nvSpPr>
        <p:spPr bwMode="auto">
          <a:xfrm>
            <a:off x="263034" y="3990465"/>
            <a:ext cx="7160449" cy="172098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300"/>
              </a:spcAft>
              <a:defRPr/>
            </a:pPr>
            <a:r>
              <a:rPr lang="ja-JP" sz="1600" u="sng" dirty="0">
                <a:solidFill>
                  <a:srgbClr val="FFFFFF"/>
                </a:solidFill>
                <a:ea typeface="SimSun" pitchFamily="2" charset="-122"/>
              </a:rPr>
              <a:t>胃またはGEJ腺がん</a:t>
            </a:r>
          </a:p>
          <a:p>
            <a:pPr marL="265113" indent="-265113" defTabSz="892175" eaLnBrk="0" hangingPunct="0">
              <a:spcAft>
                <a:spcPts val="300"/>
              </a:spcAft>
              <a:buFont typeface="Arial" panose="020B0604020202020204" pitchFamily="34" charset="0"/>
              <a:buChar char="•"/>
              <a:defRPr/>
            </a:pPr>
            <a:r>
              <a:rPr lang="ja-JP" sz="1600" dirty="0">
                <a:solidFill>
                  <a:srgbClr val="FFFFFF"/>
                </a:solidFill>
                <a:ea typeface="SimSun" pitchFamily="2" charset="-122"/>
              </a:rPr>
              <a:t>プラチナベースまたはフルオロピリミジンベースの化学療法の実施中または実施後に進行</a:t>
            </a:r>
          </a:p>
          <a:p>
            <a:pPr marL="265113" indent="-265113" defTabSz="892175" eaLnBrk="0" hangingPunct="0">
              <a:spcAft>
                <a:spcPts val="300"/>
              </a:spcAft>
              <a:buFont typeface="Arial" panose="020B0604020202020204" pitchFamily="34" charset="0"/>
              <a:buChar char="•"/>
              <a:defRPr/>
            </a:pPr>
            <a:r>
              <a:rPr lang="ja-JP" sz="1600" dirty="0">
                <a:solidFill>
                  <a:srgbClr val="FFFFFF"/>
                </a:solidFill>
                <a:ea typeface="SimSun" pitchFamily="2" charset="-122"/>
              </a:rPr>
              <a:t>2種類以下の治療ラインによる治療歴あり</a:t>
            </a:r>
          </a:p>
          <a:p>
            <a:pPr marL="265113" indent="-265113" defTabSz="892175" eaLnBrk="0" hangingPunct="0">
              <a:spcAft>
                <a:spcPts val="300"/>
              </a:spcAft>
              <a:buFont typeface="Arial" panose="020B0604020202020204" pitchFamily="34" charset="0"/>
              <a:buChar char="•"/>
              <a:defRPr/>
            </a:pPr>
            <a:r>
              <a:rPr lang="ja-JP" sz="1600" dirty="0">
                <a:solidFill>
                  <a:srgbClr val="FFFFFF"/>
                </a:solidFill>
                <a:ea typeface="SimSun" pitchFamily="2" charset="-122"/>
              </a:rPr>
              <a:t>ECOG PS 0～1</a:t>
            </a:r>
            <a:r>
              <a:rPr lang="en-IE" altLang="ja-JP" sz="1600" dirty="0">
                <a:solidFill>
                  <a:srgbClr val="FFFFFF"/>
                </a:solidFill>
                <a:ea typeface="SimSun" pitchFamily="2" charset="-122"/>
              </a:rPr>
              <a:t> </a:t>
            </a:r>
          </a:p>
          <a:p>
            <a:pPr defTabSz="892175" eaLnBrk="0" hangingPunct="0">
              <a:spcAft>
                <a:spcPts val="300"/>
              </a:spcAft>
              <a:defRPr/>
            </a:pPr>
            <a:r>
              <a:rPr lang="ja-JP" sz="1600" dirty="0">
                <a:solidFill>
                  <a:srgbClr val="FFFFFF"/>
                </a:solidFill>
                <a:ea typeface="SimSun" pitchFamily="2" charset="-122"/>
              </a:rPr>
              <a:t>(n=30)</a:t>
            </a:r>
          </a:p>
        </p:txBody>
      </p:sp>
      <p:cxnSp>
        <p:nvCxnSpPr>
          <p:cNvPr id="39" name="AutoShape 15"/>
          <p:cNvCxnSpPr>
            <a:cxnSpLocks noChangeShapeType="1"/>
            <a:stCxn id="29" idx="3"/>
            <a:endCxn id="28" idx="1"/>
          </p:cNvCxnSpPr>
          <p:nvPr/>
        </p:nvCxnSpPr>
        <p:spPr bwMode="auto">
          <a:xfrm>
            <a:off x="7423483" y="3042878"/>
            <a:ext cx="618488" cy="911628"/>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1" name="AutoShape 15"/>
          <p:cNvCxnSpPr>
            <a:cxnSpLocks noChangeShapeType="1"/>
            <a:stCxn id="33" idx="3"/>
            <a:endCxn id="28" idx="1"/>
          </p:cNvCxnSpPr>
          <p:nvPr/>
        </p:nvCxnSpPr>
        <p:spPr bwMode="auto">
          <a:xfrm flipV="1">
            <a:off x="7423483" y="3954506"/>
            <a:ext cx="618488" cy="896451"/>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56120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53787" cy="807720"/>
          </a:xfrm>
        </p:spPr>
        <p:txBody>
          <a:bodyPr/>
          <a:lstStyle/>
          <a:p>
            <a:r>
              <a:rPr lang="ja-JP" dirty="0"/>
              <a:t>PD-7：前治療のない進行性肝細胞癌(aHCC)、前治療のある胃癌(GC)および胃食道接合部腺癌(GEJ)に対するカボザンチニブ＋アテゾリズマブ併用投与：COSMIC-021試験の結果 – Li D、et al</a:t>
            </a:r>
          </a:p>
        </p:txBody>
      </p:sp>
      <p:sp>
        <p:nvSpPr>
          <p:cNvPr id="22" name="Content Placeholder 2"/>
          <p:cNvSpPr>
            <a:spLocks noGrp="1"/>
          </p:cNvSpPr>
          <p:nvPr>
            <p:ph idx="1"/>
          </p:nvPr>
        </p:nvSpPr>
        <p:spPr>
          <a:xfrm>
            <a:off x="577321" y="126279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Li D, et al.Ann Oncol 2022;33(suppl):abstr PD-7</a:t>
            </a:r>
          </a:p>
        </p:txBody>
      </p:sp>
      <p:sp>
        <p:nvSpPr>
          <p:cNvPr id="6" name="TextBox 5">
            <a:extLst>
              <a:ext uri="{FF2B5EF4-FFF2-40B4-BE49-F238E27FC236}">
                <a16:creationId xmlns:a16="http://schemas.microsoft.com/office/drawing/2014/main" id="{A0114C78-77B8-50DD-AF2B-B8004BA9B05F}"/>
              </a:ext>
            </a:extLst>
          </p:cNvPr>
          <p:cNvSpPr txBox="1"/>
          <p:nvPr/>
        </p:nvSpPr>
        <p:spPr>
          <a:xfrm>
            <a:off x="2963937" y="1330670"/>
            <a:ext cx="1662636" cy="338554"/>
          </a:xfrm>
          <a:prstGeom prst="rect">
            <a:avLst/>
          </a:prstGeom>
          <a:noFill/>
        </p:spPr>
        <p:txBody>
          <a:bodyPr wrap="none" rtlCol="0">
            <a:spAutoFit/>
          </a:bodyPr>
          <a:lstStyle/>
          <a:p>
            <a:pPr algn="ctr"/>
            <a:r>
              <a:rPr lang="ja-JP" sz="1600" b="1">
                <a:solidFill>
                  <a:srgbClr val="4D4D4D"/>
                </a:solidFill>
              </a:rPr>
              <a:t>進行性HCC</a:t>
            </a:r>
          </a:p>
        </p:txBody>
      </p:sp>
      <p:grpSp>
        <p:nvGrpSpPr>
          <p:cNvPr id="7" name="Group 6">
            <a:extLst>
              <a:ext uri="{FF2B5EF4-FFF2-40B4-BE49-F238E27FC236}">
                <a16:creationId xmlns:a16="http://schemas.microsoft.com/office/drawing/2014/main" id="{7A198B97-3BEA-6482-839C-238CE8A40850}"/>
              </a:ext>
            </a:extLst>
          </p:cNvPr>
          <p:cNvGrpSpPr/>
          <p:nvPr/>
        </p:nvGrpSpPr>
        <p:grpSpPr>
          <a:xfrm>
            <a:off x="1221494" y="1835355"/>
            <a:ext cx="4375567" cy="2173750"/>
            <a:chOff x="1221494" y="1835355"/>
            <a:chExt cx="4375567" cy="2173750"/>
          </a:xfrm>
        </p:grpSpPr>
        <p:sp>
          <p:nvSpPr>
            <p:cNvPr id="8" name="Freeform 21">
              <a:extLst>
                <a:ext uri="{FF2B5EF4-FFF2-40B4-BE49-F238E27FC236}">
                  <a16:creationId xmlns:a16="http://schemas.microsoft.com/office/drawing/2014/main" id="{1CF564E7-4E18-E9E4-C46D-9A2A2285D332}"/>
                </a:ext>
              </a:extLst>
            </p:cNvPr>
            <p:cNvSpPr>
              <a:spLocks/>
            </p:cNvSpPr>
            <p:nvPr/>
          </p:nvSpPr>
          <p:spPr bwMode="auto">
            <a:xfrm>
              <a:off x="1981845" y="1929571"/>
              <a:ext cx="3524433" cy="14994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3C54E3C5-0952-EDA1-4410-295742ABD687}"/>
                </a:ext>
              </a:extLst>
            </p:cNvPr>
            <p:cNvGrpSpPr/>
            <p:nvPr/>
          </p:nvGrpSpPr>
          <p:grpSpPr>
            <a:xfrm>
              <a:off x="1221494" y="1835355"/>
              <a:ext cx="762227" cy="1745828"/>
              <a:chOff x="4203233" y="1239008"/>
              <a:chExt cx="762227" cy="2949211"/>
            </a:xfrm>
          </p:grpSpPr>
          <p:sp>
            <p:nvSpPr>
              <p:cNvPr id="55" name="Line 6">
                <a:extLst>
                  <a:ext uri="{FF2B5EF4-FFF2-40B4-BE49-F238E27FC236}">
                    <a16:creationId xmlns:a16="http://schemas.microsoft.com/office/drawing/2014/main" id="{86D97B1E-B628-5715-3440-9F60553BB256}"/>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7">
                <a:extLst>
                  <a:ext uri="{FF2B5EF4-FFF2-40B4-BE49-F238E27FC236}">
                    <a16:creationId xmlns:a16="http://schemas.microsoft.com/office/drawing/2014/main" id="{CC16E89A-398D-C480-C439-3038F6508F1A}"/>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8">
                <a:extLst>
                  <a:ext uri="{FF2B5EF4-FFF2-40B4-BE49-F238E27FC236}">
                    <a16:creationId xmlns:a16="http://schemas.microsoft.com/office/drawing/2014/main" id="{DAC9F5B5-667E-DBB7-161E-CC56E6B45ECD}"/>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9">
                <a:extLst>
                  <a:ext uri="{FF2B5EF4-FFF2-40B4-BE49-F238E27FC236}">
                    <a16:creationId xmlns:a16="http://schemas.microsoft.com/office/drawing/2014/main" id="{01919103-8F0A-4F10-177F-C79052F0FADA}"/>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0">
                <a:extLst>
                  <a:ext uri="{FF2B5EF4-FFF2-40B4-BE49-F238E27FC236}">
                    <a16:creationId xmlns:a16="http://schemas.microsoft.com/office/drawing/2014/main" id="{BA813A97-B43C-FCC7-16B2-9A28E1E0D766}"/>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11">
                <a:extLst>
                  <a:ext uri="{FF2B5EF4-FFF2-40B4-BE49-F238E27FC236}">
                    <a16:creationId xmlns:a16="http://schemas.microsoft.com/office/drawing/2014/main" id="{5EB6FF54-3485-630F-AE14-43DC9A76282F}"/>
                  </a:ext>
                </a:extLst>
              </p:cNvPr>
              <p:cNvSpPr>
                <a:spLocks noChangeShapeType="1"/>
              </p:cNvSpPr>
              <p:nvPr/>
            </p:nvSpPr>
            <p:spPr bwMode="auto">
              <a:xfrm>
                <a:off x="4879226" y="39300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TextBox 60">
                <a:extLst>
                  <a:ext uri="{FF2B5EF4-FFF2-40B4-BE49-F238E27FC236}">
                    <a16:creationId xmlns:a16="http://schemas.microsoft.com/office/drawing/2014/main" id="{3E6F36D2-6E69-362E-ECE6-56CF2DC440AE}"/>
                  </a:ext>
                </a:extLst>
              </p:cNvPr>
              <p:cNvSpPr txBox="1"/>
              <p:nvPr/>
            </p:nvSpPr>
            <p:spPr>
              <a:xfrm rot="16200000">
                <a:off x="3174837" y="2542539"/>
                <a:ext cx="236457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PFS率</a:t>
                </a:r>
              </a:p>
            </p:txBody>
          </p:sp>
          <p:sp>
            <p:nvSpPr>
              <p:cNvPr id="62" name="TextBox 61">
                <a:extLst>
                  <a:ext uri="{FF2B5EF4-FFF2-40B4-BE49-F238E27FC236}">
                    <a16:creationId xmlns:a16="http://schemas.microsoft.com/office/drawing/2014/main" id="{F47BAEFE-6748-5DC2-E513-8D87A675295E}"/>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63" name="TextBox 62">
                <a:extLst>
                  <a:ext uri="{FF2B5EF4-FFF2-40B4-BE49-F238E27FC236}">
                    <a16:creationId xmlns:a16="http://schemas.microsoft.com/office/drawing/2014/main" id="{B87F12FE-F81F-893D-BA6F-A0B8155D96EF}"/>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64" name="TextBox 63">
                <a:extLst>
                  <a:ext uri="{FF2B5EF4-FFF2-40B4-BE49-F238E27FC236}">
                    <a16:creationId xmlns:a16="http://schemas.microsoft.com/office/drawing/2014/main" id="{C353D5CE-81BC-F451-0217-9BD32F9309C5}"/>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65" name="TextBox 64">
                <a:extLst>
                  <a:ext uri="{FF2B5EF4-FFF2-40B4-BE49-F238E27FC236}">
                    <a16:creationId xmlns:a16="http://schemas.microsoft.com/office/drawing/2014/main" id="{026571A6-EC24-2505-CE46-E71E5E99E598}"/>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66" name="TextBox 65">
                <a:extLst>
                  <a:ext uri="{FF2B5EF4-FFF2-40B4-BE49-F238E27FC236}">
                    <a16:creationId xmlns:a16="http://schemas.microsoft.com/office/drawing/2014/main" id="{0EF2E64C-10F8-4F4F-667E-FF2E01D69FF7}"/>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67" name="TextBox 66">
                <a:extLst>
                  <a:ext uri="{FF2B5EF4-FFF2-40B4-BE49-F238E27FC236}">
                    <a16:creationId xmlns:a16="http://schemas.microsoft.com/office/drawing/2014/main" id="{945D1B16-55F8-D01E-3429-D2C65262CA77}"/>
                  </a:ext>
                </a:extLst>
              </p:cNvPr>
              <p:cNvSpPr txBox="1"/>
              <p:nvPr/>
            </p:nvSpPr>
            <p:spPr>
              <a:xfrm>
                <a:off x="4637989" y="3668294"/>
                <a:ext cx="284052" cy="51992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10" name="TextBox 9">
              <a:extLst>
                <a:ext uri="{FF2B5EF4-FFF2-40B4-BE49-F238E27FC236}">
                  <a16:creationId xmlns:a16="http://schemas.microsoft.com/office/drawing/2014/main" id="{E9258940-C025-A250-F9BD-74E73892B6F3}"/>
                </a:ext>
              </a:extLst>
            </p:cNvPr>
            <p:cNvSpPr txBox="1"/>
            <p:nvPr/>
          </p:nvSpPr>
          <p:spPr>
            <a:xfrm>
              <a:off x="3105995" y="3701328"/>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1" name="Group 10">
              <a:extLst>
                <a:ext uri="{FF2B5EF4-FFF2-40B4-BE49-F238E27FC236}">
                  <a16:creationId xmlns:a16="http://schemas.microsoft.com/office/drawing/2014/main" id="{AC0E7FAC-29F5-95AE-D675-C52EF6789298}"/>
                </a:ext>
              </a:extLst>
            </p:cNvPr>
            <p:cNvGrpSpPr/>
            <p:nvPr/>
          </p:nvGrpSpPr>
          <p:grpSpPr>
            <a:xfrm>
              <a:off x="1907061" y="3427646"/>
              <a:ext cx="3690000" cy="360147"/>
              <a:chOff x="1473905" y="5303149"/>
              <a:chExt cx="4353789" cy="360147"/>
            </a:xfrm>
          </p:grpSpPr>
          <p:sp>
            <p:nvSpPr>
              <p:cNvPr id="31" name="Line 21">
                <a:extLst>
                  <a:ext uri="{FF2B5EF4-FFF2-40B4-BE49-F238E27FC236}">
                    <a16:creationId xmlns:a16="http://schemas.microsoft.com/office/drawing/2014/main" id="{B09AF5EF-4B0C-F3CB-F5C9-9E5BC76BF4B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507AC9B-4962-15ED-582F-542F799C430B}"/>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33" name="Line 21">
                <a:extLst>
                  <a:ext uri="{FF2B5EF4-FFF2-40B4-BE49-F238E27FC236}">
                    <a16:creationId xmlns:a16="http://schemas.microsoft.com/office/drawing/2014/main" id="{1F44EA16-710B-9503-ED35-2AE926D8C365}"/>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9108D76-89D0-2162-667E-D29A7E3EACD2}"/>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35" name="Line 21">
                <a:extLst>
                  <a:ext uri="{FF2B5EF4-FFF2-40B4-BE49-F238E27FC236}">
                    <a16:creationId xmlns:a16="http://schemas.microsoft.com/office/drawing/2014/main" id="{FA947B31-880A-3AEB-6EA3-F6622577438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7EEBF294-C5F1-0B6B-F617-9E183C57DFD3}"/>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37" name="Line 21">
                <a:extLst>
                  <a:ext uri="{FF2B5EF4-FFF2-40B4-BE49-F238E27FC236}">
                    <a16:creationId xmlns:a16="http://schemas.microsoft.com/office/drawing/2014/main" id="{348633D8-8F83-64C5-6727-A371E1ADC960}"/>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309BFB9-8BFD-1DF3-F472-173C63832DCA}"/>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9" name="Line 21">
                <a:extLst>
                  <a:ext uri="{FF2B5EF4-FFF2-40B4-BE49-F238E27FC236}">
                    <a16:creationId xmlns:a16="http://schemas.microsoft.com/office/drawing/2014/main" id="{B530B66B-9845-A8BD-EAE3-9DCA27F50C8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D8AF11A-0576-D17B-6FBA-DC75180DAB8B}"/>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41" name="Line 21">
                <a:extLst>
                  <a:ext uri="{FF2B5EF4-FFF2-40B4-BE49-F238E27FC236}">
                    <a16:creationId xmlns:a16="http://schemas.microsoft.com/office/drawing/2014/main" id="{A8832402-CF5B-4A67-F652-2559C8B7A246}"/>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F86BE07B-DB1F-2BB1-A080-CD149038995C}"/>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43" name="Line 21">
                <a:extLst>
                  <a:ext uri="{FF2B5EF4-FFF2-40B4-BE49-F238E27FC236}">
                    <a16:creationId xmlns:a16="http://schemas.microsoft.com/office/drawing/2014/main" id="{2E05CB16-2E1C-E017-F1F4-638D647A62C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9ADF4F9-8496-FACC-8077-C3183F172476}"/>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45" name="Line 21">
                <a:extLst>
                  <a:ext uri="{FF2B5EF4-FFF2-40B4-BE49-F238E27FC236}">
                    <a16:creationId xmlns:a16="http://schemas.microsoft.com/office/drawing/2014/main" id="{02601D2D-AB14-9865-5524-66B5F74904A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57849081-2763-C35E-60D3-A745BBCDE6DB}"/>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7" name="Line 21">
                <a:extLst>
                  <a:ext uri="{FF2B5EF4-FFF2-40B4-BE49-F238E27FC236}">
                    <a16:creationId xmlns:a16="http://schemas.microsoft.com/office/drawing/2014/main" id="{593BE011-049C-0A27-1F3A-B83A443B556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DB3179A-F2E1-B921-717B-8DDDA32FA997}"/>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49" name="Line 21">
                <a:extLst>
                  <a:ext uri="{FF2B5EF4-FFF2-40B4-BE49-F238E27FC236}">
                    <a16:creationId xmlns:a16="http://schemas.microsoft.com/office/drawing/2014/main" id="{202D0519-0C45-4BE6-6990-69C5DB20496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2EAFCB4-21E2-9B83-F7C8-E335B7C3D093}"/>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1" name="Line 21">
                <a:extLst>
                  <a:ext uri="{FF2B5EF4-FFF2-40B4-BE49-F238E27FC236}">
                    <a16:creationId xmlns:a16="http://schemas.microsoft.com/office/drawing/2014/main" id="{DEFB4343-9CB0-DBF5-4BC9-8E549F9DC62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5B888EC-1D14-23EE-7A6C-764439937E45}"/>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53" name="Line 21">
                <a:extLst>
                  <a:ext uri="{FF2B5EF4-FFF2-40B4-BE49-F238E27FC236}">
                    <a16:creationId xmlns:a16="http://schemas.microsoft.com/office/drawing/2014/main" id="{A673EF78-0DCC-5D6E-5617-184F19D0D4AF}"/>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55AE9B3-5A68-B234-D015-DA75653C973F}"/>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5" name="Group 14">
              <a:extLst>
                <a:ext uri="{FF2B5EF4-FFF2-40B4-BE49-F238E27FC236}">
                  <a16:creationId xmlns:a16="http://schemas.microsoft.com/office/drawing/2014/main" id="{F3F19920-87EA-224A-E9A8-F407AB86AF65}"/>
                </a:ext>
              </a:extLst>
            </p:cNvPr>
            <p:cNvGrpSpPr/>
            <p:nvPr/>
          </p:nvGrpSpPr>
          <p:grpSpPr>
            <a:xfrm>
              <a:off x="1981229" y="1893526"/>
              <a:ext cx="3229868" cy="1341182"/>
              <a:chOff x="11709745" y="2387702"/>
              <a:chExt cx="4065610" cy="1690210"/>
            </a:xfrm>
          </p:grpSpPr>
          <p:sp>
            <p:nvSpPr>
              <p:cNvPr id="16" name="Freeform: Shape 193">
                <a:extLst>
                  <a:ext uri="{FF2B5EF4-FFF2-40B4-BE49-F238E27FC236}">
                    <a16:creationId xmlns:a16="http://schemas.microsoft.com/office/drawing/2014/main" id="{D0F6F608-EB0A-B1E4-0819-90C44B2B4B7E}"/>
                  </a:ext>
                </a:extLst>
              </p:cNvPr>
              <p:cNvSpPr/>
              <p:nvPr/>
            </p:nvSpPr>
            <p:spPr>
              <a:xfrm>
                <a:off x="11709745" y="2439601"/>
                <a:ext cx="4065610" cy="1598658"/>
              </a:xfrm>
              <a:custGeom>
                <a:avLst/>
                <a:gdLst>
                  <a:gd name="connsiteX0" fmla="*/ 4065611 w 4065610"/>
                  <a:gd name="connsiteY0" fmla="*/ 1598659 h 1598658"/>
                  <a:gd name="connsiteX1" fmla="*/ 3468031 w 4065610"/>
                  <a:gd name="connsiteY1" fmla="*/ 1598659 h 1598658"/>
                  <a:gd name="connsiteX2" fmla="*/ 3468031 w 4065610"/>
                  <a:gd name="connsiteY2" fmla="*/ 1287106 h 1598658"/>
                  <a:gd name="connsiteX3" fmla="*/ 2191138 w 4065610"/>
                  <a:gd name="connsiteY3" fmla="*/ 1287106 h 1598658"/>
                  <a:gd name="connsiteX4" fmla="*/ 2191138 w 4065610"/>
                  <a:gd name="connsiteY4" fmla="*/ 1184950 h 1598658"/>
                  <a:gd name="connsiteX5" fmla="*/ 1573128 w 4065610"/>
                  <a:gd name="connsiteY5" fmla="*/ 1184950 h 1598658"/>
                  <a:gd name="connsiteX6" fmla="*/ 1573128 w 4065610"/>
                  <a:gd name="connsiteY6" fmla="*/ 1057268 h 1598658"/>
                  <a:gd name="connsiteX7" fmla="*/ 1271776 w 4065610"/>
                  <a:gd name="connsiteY7" fmla="*/ 1057268 h 1598658"/>
                  <a:gd name="connsiteX8" fmla="*/ 1271776 w 4065610"/>
                  <a:gd name="connsiteY8" fmla="*/ 965332 h 1598658"/>
                  <a:gd name="connsiteX9" fmla="*/ 735487 w 4065610"/>
                  <a:gd name="connsiteY9" fmla="*/ 965332 h 1598658"/>
                  <a:gd name="connsiteX10" fmla="*/ 735487 w 4065610"/>
                  <a:gd name="connsiteY10" fmla="*/ 842746 h 1598658"/>
                  <a:gd name="connsiteX11" fmla="*/ 720165 w 4065610"/>
                  <a:gd name="connsiteY11" fmla="*/ 842746 h 1598658"/>
                  <a:gd name="connsiteX12" fmla="*/ 720165 w 4065610"/>
                  <a:gd name="connsiteY12" fmla="*/ 755918 h 1598658"/>
                  <a:gd name="connsiteX13" fmla="*/ 704842 w 4065610"/>
                  <a:gd name="connsiteY13" fmla="*/ 755918 h 1598658"/>
                  <a:gd name="connsiteX14" fmla="*/ 704842 w 4065610"/>
                  <a:gd name="connsiteY14" fmla="*/ 663982 h 1598658"/>
                  <a:gd name="connsiteX15" fmla="*/ 536293 w 4065610"/>
                  <a:gd name="connsiteY15" fmla="*/ 663982 h 1598658"/>
                  <a:gd name="connsiteX16" fmla="*/ 536293 w 4065610"/>
                  <a:gd name="connsiteY16" fmla="*/ 500540 h 1598658"/>
                  <a:gd name="connsiteX17" fmla="*/ 520971 w 4065610"/>
                  <a:gd name="connsiteY17" fmla="*/ 500540 h 1598658"/>
                  <a:gd name="connsiteX18" fmla="*/ 520971 w 4065610"/>
                  <a:gd name="connsiteY18" fmla="*/ 418819 h 1598658"/>
                  <a:gd name="connsiteX19" fmla="*/ 500540 w 4065610"/>
                  <a:gd name="connsiteY19" fmla="*/ 418819 h 1598658"/>
                  <a:gd name="connsiteX20" fmla="*/ 500540 w 4065610"/>
                  <a:gd name="connsiteY20" fmla="*/ 342206 h 1598658"/>
                  <a:gd name="connsiteX21" fmla="*/ 352421 w 4065610"/>
                  <a:gd name="connsiteY21" fmla="*/ 342206 h 1598658"/>
                  <a:gd name="connsiteX22" fmla="*/ 352421 w 4065610"/>
                  <a:gd name="connsiteY22" fmla="*/ 270701 h 1598658"/>
                  <a:gd name="connsiteX23" fmla="*/ 178764 w 4065610"/>
                  <a:gd name="connsiteY23" fmla="*/ 270701 h 1598658"/>
                  <a:gd name="connsiteX24" fmla="*/ 178764 w 4065610"/>
                  <a:gd name="connsiteY24" fmla="*/ 199195 h 1598658"/>
                  <a:gd name="connsiteX25" fmla="*/ 153227 w 4065610"/>
                  <a:gd name="connsiteY25" fmla="*/ 199195 h 1598658"/>
                  <a:gd name="connsiteX26" fmla="*/ 153227 w 4065610"/>
                  <a:gd name="connsiteY26" fmla="*/ 61291 h 1598658"/>
                  <a:gd name="connsiteX27" fmla="*/ 148119 w 4065610"/>
                  <a:gd name="connsiteY27" fmla="*/ 61291 h 1598658"/>
                  <a:gd name="connsiteX28" fmla="*/ 148119 w 4065610"/>
                  <a:gd name="connsiteY28" fmla="*/ 0 h 1598658"/>
                  <a:gd name="connsiteX29" fmla="*/ 0 w 4065610"/>
                  <a:gd name="connsiteY29" fmla="*/ 0 h 159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65610" h="1598658">
                    <a:moveTo>
                      <a:pt x="4065611" y="1598659"/>
                    </a:moveTo>
                    <a:lnTo>
                      <a:pt x="3468031" y="1598659"/>
                    </a:lnTo>
                    <a:lnTo>
                      <a:pt x="3468031" y="1287106"/>
                    </a:lnTo>
                    <a:lnTo>
                      <a:pt x="2191138" y="1287106"/>
                    </a:lnTo>
                    <a:lnTo>
                      <a:pt x="2191138" y="1184950"/>
                    </a:lnTo>
                    <a:lnTo>
                      <a:pt x="1573128" y="1184950"/>
                    </a:lnTo>
                    <a:lnTo>
                      <a:pt x="1573128" y="1057268"/>
                    </a:lnTo>
                    <a:lnTo>
                      <a:pt x="1271776" y="1057268"/>
                    </a:lnTo>
                    <a:lnTo>
                      <a:pt x="1271776" y="965332"/>
                    </a:lnTo>
                    <a:lnTo>
                      <a:pt x="735487" y="965332"/>
                    </a:lnTo>
                    <a:lnTo>
                      <a:pt x="735487" y="842746"/>
                    </a:lnTo>
                    <a:lnTo>
                      <a:pt x="720165" y="842746"/>
                    </a:lnTo>
                    <a:lnTo>
                      <a:pt x="720165" y="755918"/>
                    </a:lnTo>
                    <a:lnTo>
                      <a:pt x="704842" y="755918"/>
                    </a:lnTo>
                    <a:lnTo>
                      <a:pt x="704842" y="663982"/>
                    </a:lnTo>
                    <a:lnTo>
                      <a:pt x="536293" y="663982"/>
                    </a:lnTo>
                    <a:lnTo>
                      <a:pt x="536293" y="500540"/>
                    </a:lnTo>
                    <a:lnTo>
                      <a:pt x="520971" y="500540"/>
                    </a:lnTo>
                    <a:lnTo>
                      <a:pt x="520971" y="418819"/>
                    </a:lnTo>
                    <a:lnTo>
                      <a:pt x="500540" y="418819"/>
                    </a:lnTo>
                    <a:lnTo>
                      <a:pt x="500540" y="342206"/>
                    </a:lnTo>
                    <a:lnTo>
                      <a:pt x="352421" y="342206"/>
                    </a:lnTo>
                    <a:lnTo>
                      <a:pt x="352421" y="270701"/>
                    </a:lnTo>
                    <a:lnTo>
                      <a:pt x="178764" y="270701"/>
                    </a:lnTo>
                    <a:lnTo>
                      <a:pt x="178764" y="199195"/>
                    </a:lnTo>
                    <a:lnTo>
                      <a:pt x="153227" y="199195"/>
                    </a:lnTo>
                    <a:lnTo>
                      <a:pt x="153227" y="61291"/>
                    </a:lnTo>
                    <a:lnTo>
                      <a:pt x="148119" y="61291"/>
                    </a:lnTo>
                    <a:lnTo>
                      <a:pt x="148119" y="0"/>
                    </a:lnTo>
                    <a:lnTo>
                      <a:pt x="0" y="0"/>
                    </a:lnTo>
                  </a:path>
                </a:pathLst>
              </a:custGeom>
              <a:noFill/>
              <a:ln w="19050" cap="flat">
                <a:solidFill>
                  <a:srgbClr val="B60D27"/>
                </a:solidFill>
                <a:prstDash val="solid"/>
                <a:miter/>
              </a:ln>
            </p:spPr>
            <p:txBody>
              <a:bodyPr rtlCol="0" anchor="ctr"/>
              <a:lstStyle/>
              <a:p>
                <a:endParaRPr lang="en-GB"/>
              </a:p>
            </p:txBody>
          </p:sp>
          <p:sp>
            <p:nvSpPr>
              <p:cNvPr id="17" name="Freeform: Shape 194">
                <a:extLst>
                  <a:ext uri="{FF2B5EF4-FFF2-40B4-BE49-F238E27FC236}">
                    <a16:creationId xmlns:a16="http://schemas.microsoft.com/office/drawing/2014/main" id="{5A02CE75-5EDE-E1DF-5187-1A5D5C6399C1}"/>
                  </a:ext>
                </a:extLst>
              </p:cNvPr>
              <p:cNvSpPr/>
              <p:nvPr/>
            </p:nvSpPr>
            <p:spPr>
              <a:xfrm>
                <a:off x="11785945" y="238770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8" name="Freeform: Shape 195">
                <a:extLst>
                  <a:ext uri="{FF2B5EF4-FFF2-40B4-BE49-F238E27FC236}">
                    <a16:creationId xmlns:a16="http://schemas.microsoft.com/office/drawing/2014/main" id="{125B0E01-4DDC-B44E-1BE0-DAB127E32D90}"/>
                  </a:ext>
                </a:extLst>
              </p:cNvPr>
              <p:cNvSpPr/>
              <p:nvPr/>
            </p:nvSpPr>
            <p:spPr>
              <a:xfrm>
                <a:off x="11957395" y="26544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9" name="Freeform: Shape 196">
                <a:extLst>
                  <a:ext uri="{FF2B5EF4-FFF2-40B4-BE49-F238E27FC236}">
                    <a16:creationId xmlns:a16="http://schemas.microsoft.com/office/drawing/2014/main" id="{3182C07F-FFE7-E94D-4E6A-83823445A20F}"/>
                  </a:ext>
                </a:extLst>
              </p:cNvPr>
              <p:cNvSpPr/>
              <p:nvPr/>
            </p:nvSpPr>
            <p:spPr>
              <a:xfrm>
                <a:off x="12052645" y="26544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0" name="Freeform: Shape 197">
                <a:extLst>
                  <a:ext uri="{FF2B5EF4-FFF2-40B4-BE49-F238E27FC236}">
                    <a16:creationId xmlns:a16="http://schemas.microsoft.com/office/drawing/2014/main" id="{BA26AC0D-E25C-FB33-C3B2-38D8A77819D7}"/>
                  </a:ext>
                </a:extLst>
              </p:cNvPr>
              <p:cNvSpPr/>
              <p:nvPr/>
            </p:nvSpPr>
            <p:spPr>
              <a:xfrm>
                <a:off x="12109795" y="27306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4" name="Freeform: Shape 198">
                <a:extLst>
                  <a:ext uri="{FF2B5EF4-FFF2-40B4-BE49-F238E27FC236}">
                    <a16:creationId xmlns:a16="http://schemas.microsoft.com/office/drawing/2014/main" id="{5E301FB0-1247-ED21-7BF4-B7EBBF9D93BD}"/>
                  </a:ext>
                </a:extLst>
              </p:cNvPr>
              <p:cNvSpPr/>
              <p:nvPr/>
            </p:nvSpPr>
            <p:spPr>
              <a:xfrm>
                <a:off x="12243146" y="305445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tlCol="0" anchor="ctr"/>
              <a:lstStyle/>
              <a:p>
                <a:endParaRPr lang="en-GB"/>
              </a:p>
            </p:txBody>
          </p:sp>
          <p:sp>
            <p:nvSpPr>
              <p:cNvPr id="25" name="Freeform: Shape 199">
                <a:extLst>
                  <a:ext uri="{FF2B5EF4-FFF2-40B4-BE49-F238E27FC236}">
                    <a16:creationId xmlns:a16="http://schemas.microsoft.com/office/drawing/2014/main" id="{EE902E99-12D1-7B96-DF14-C9FF62B12E1E}"/>
                  </a:ext>
                </a:extLst>
              </p:cNvPr>
              <p:cNvSpPr/>
              <p:nvPr/>
            </p:nvSpPr>
            <p:spPr>
              <a:xfrm>
                <a:off x="12833693" y="335926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26" name="Freeform: Shape 200">
                <a:extLst>
                  <a:ext uri="{FF2B5EF4-FFF2-40B4-BE49-F238E27FC236}">
                    <a16:creationId xmlns:a16="http://schemas.microsoft.com/office/drawing/2014/main" id="{E4CEDF72-6E45-D469-4608-249481E754B4}"/>
                  </a:ext>
                </a:extLst>
              </p:cNvPr>
              <p:cNvSpPr/>
              <p:nvPr/>
            </p:nvSpPr>
            <p:spPr>
              <a:xfrm>
                <a:off x="13138493" y="34545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7" name="Freeform: Shape 201">
                <a:extLst>
                  <a:ext uri="{FF2B5EF4-FFF2-40B4-BE49-F238E27FC236}">
                    <a16:creationId xmlns:a16="http://schemas.microsoft.com/office/drawing/2014/main" id="{761C4282-80EB-595E-2D34-B3C10C095507}"/>
                  </a:ext>
                </a:extLst>
              </p:cNvPr>
              <p:cNvSpPr/>
              <p:nvPr/>
            </p:nvSpPr>
            <p:spPr>
              <a:xfrm>
                <a:off x="14795843" y="3683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8" name="Freeform: Shape 202">
                <a:extLst>
                  <a:ext uri="{FF2B5EF4-FFF2-40B4-BE49-F238E27FC236}">
                    <a16:creationId xmlns:a16="http://schemas.microsoft.com/office/drawing/2014/main" id="{3221199C-9568-F7EE-901F-297100B04C41}"/>
                  </a:ext>
                </a:extLst>
              </p:cNvPr>
              <p:cNvSpPr/>
              <p:nvPr/>
            </p:nvSpPr>
            <p:spPr>
              <a:xfrm>
                <a:off x="14986343" y="3683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9" name="Freeform: Shape 203">
                <a:extLst>
                  <a:ext uri="{FF2B5EF4-FFF2-40B4-BE49-F238E27FC236}">
                    <a16:creationId xmlns:a16="http://schemas.microsoft.com/office/drawing/2014/main" id="{D99AC32C-8AE9-F208-065B-10C1E8F49D60}"/>
                  </a:ext>
                </a:extLst>
              </p:cNvPr>
              <p:cNvSpPr/>
              <p:nvPr/>
            </p:nvSpPr>
            <p:spPr>
              <a:xfrm>
                <a:off x="15062543" y="3683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0" name="Freeform: Shape 204">
                <a:extLst>
                  <a:ext uri="{FF2B5EF4-FFF2-40B4-BE49-F238E27FC236}">
                    <a16:creationId xmlns:a16="http://schemas.microsoft.com/office/drawing/2014/main" id="{197BD1AA-F8EA-1524-7519-D10B81A650EC}"/>
                  </a:ext>
                </a:extLst>
              </p:cNvPr>
              <p:cNvSpPr/>
              <p:nvPr/>
            </p:nvSpPr>
            <p:spPr>
              <a:xfrm>
                <a:off x="15691202" y="3987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grpSp>
      </p:grpSp>
      <p:grpSp>
        <p:nvGrpSpPr>
          <p:cNvPr id="68" name="Group 67">
            <a:extLst>
              <a:ext uri="{FF2B5EF4-FFF2-40B4-BE49-F238E27FC236}">
                <a16:creationId xmlns:a16="http://schemas.microsoft.com/office/drawing/2014/main" id="{3951F9AE-00DB-4F78-7BA7-D4D9D6C17A73}"/>
              </a:ext>
            </a:extLst>
          </p:cNvPr>
          <p:cNvGrpSpPr/>
          <p:nvPr/>
        </p:nvGrpSpPr>
        <p:grpSpPr>
          <a:xfrm>
            <a:off x="6624320" y="1330670"/>
            <a:ext cx="4375567" cy="2678435"/>
            <a:chOff x="6624320" y="1330670"/>
            <a:chExt cx="4375567" cy="2678435"/>
          </a:xfrm>
        </p:grpSpPr>
        <p:sp>
          <p:nvSpPr>
            <p:cNvPr id="69" name="Freeform 21">
              <a:extLst>
                <a:ext uri="{FF2B5EF4-FFF2-40B4-BE49-F238E27FC236}">
                  <a16:creationId xmlns:a16="http://schemas.microsoft.com/office/drawing/2014/main" id="{0B521193-B9CD-16F6-8BB1-19EACAEE7425}"/>
                </a:ext>
              </a:extLst>
            </p:cNvPr>
            <p:cNvSpPr>
              <a:spLocks/>
            </p:cNvSpPr>
            <p:nvPr/>
          </p:nvSpPr>
          <p:spPr bwMode="auto">
            <a:xfrm>
              <a:off x="7384671" y="1929571"/>
              <a:ext cx="3524433" cy="14994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0" name="Group 69">
              <a:extLst>
                <a:ext uri="{FF2B5EF4-FFF2-40B4-BE49-F238E27FC236}">
                  <a16:creationId xmlns:a16="http://schemas.microsoft.com/office/drawing/2014/main" id="{38CBF189-D882-6E73-D866-E610A0ECC101}"/>
                </a:ext>
              </a:extLst>
            </p:cNvPr>
            <p:cNvGrpSpPr/>
            <p:nvPr/>
          </p:nvGrpSpPr>
          <p:grpSpPr>
            <a:xfrm>
              <a:off x="6624320" y="1835355"/>
              <a:ext cx="762227" cy="1745828"/>
              <a:chOff x="4203233" y="1239008"/>
              <a:chExt cx="762227" cy="2949211"/>
            </a:xfrm>
          </p:grpSpPr>
          <p:sp>
            <p:nvSpPr>
              <p:cNvPr id="108" name="Line 6">
                <a:extLst>
                  <a:ext uri="{FF2B5EF4-FFF2-40B4-BE49-F238E27FC236}">
                    <a16:creationId xmlns:a16="http://schemas.microsoft.com/office/drawing/2014/main" id="{0692E540-C323-9441-F866-C991C94674AE}"/>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7">
                <a:extLst>
                  <a:ext uri="{FF2B5EF4-FFF2-40B4-BE49-F238E27FC236}">
                    <a16:creationId xmlns:a16="http://schemas.microsoft.com/office/drawing/2014/main" id="{79745E1E-CABE-D157-D030-4630F5C60FA0}"/>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8">
                <a:extLst>
                  <a:ext uri="{FF2B5EF4-FFF2-40B4-BE49-F238E27FC236}">
                    <a16:creationId xmlns:a16="http://schemas.microsoft.com/office/drawing/2014/main" id="{21AB33F9-8C14-3E16-12D9-8C81376F6EC9}"/>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9">
                <a:extLst>
                  <a:ext uri="{FF2B5EF4-FFF2-40B4-BE49-F238E27FC236}">
                    <a16:creationId xmlns:a16="http://schemas.microsoft.com/office/drawing/2014/main" id="{ED029116-0025-3FE9-5024-3EF52A8075B2}"/>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10">
                <a:extLst>
                  <a:ext uri="{FF2B5EF4-FFF2-40B4-BE49-F238E27FC236}">
                    <a16:creationId xmlns:a16="http://schemas.microsoft.com/office/drawing/2014/main" id="{1D8A8BB4-E6EA-70E7-C5B2-DCC83394F760}"/>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Line 11">
                <a:extLst>
                  <a:ext uri="{FF2B5EF4-FFF2-40B4-BE49-F238E27FC236}">
                    <a16:creationId xmlns:a16="http://schemas.microsoft.com/office/drawing/2014/main" id="{4E53704A-ABFF-E531-6772-162D89F7A4CE}"/>
                  </a:ext>
                </a:extLst>
              </p:cNvPr>
              <p:cNvSpPr>
                <a:spLocks noChangeShapeType="1"/>
              </p:cNvSpPr>
              <p:nvPr/>
            </p:nvSpPr>
            <p:spPr bwMode="auto">
              <a:xfrm>
                <a:off x="4879226" y="39300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4" name="TextBox 113">
                <a:extLst>
                  <a:ext uri="{FF2B5EF4-FFF2-40B4-BE49-F238E27FC236}">
                    <a16:creationId xmlns:a16="http://schemas.microsoft.com/office/drawing/2014/main" id="{EFA83F45-8143-8628-552B-C29D4F28077B}"/>
                  </a:ext>
                </a:extLst>
              </p:cNvPr>
              <p:cNvSpPr txBox="1"/>
              <p:nvPr/>
            </p:nvSpPr>
            <p:spPr>
              <a:xfrm rot="16200000">
                <a:off x="3174837" y="2542539"/>
                <a:ext cx="236457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PFS率</a:t>
                </a:r>
              </a:p>
            </p:txBody>
          </p:sp>
          <p:sp>
            <p:nvSpPr>
              <p:cNvPr id="115" name="TextBox 114">
                <a:extLst>
                  <a:ext uri="{FF2B5EF4-FFF2-40B4-BE49-F238E27FC236}">
                    <a16:creationId xmlns:a16="http://schemas.microsoft.com/office/drawing/2014/main" id="{E62554B3-EFE4-E201-D7C3-6F463F556495}"/>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116" name="TextBox 115">
                <a:extLst>
                  <a:ext uri="{FF2B5EF4-FFF2-40B4-BE49-F238E27FC236}">
                    <a16:creationId xmlns:a16="http://schemas.microsoft.com/office/drawing/2014/main" id="{E5187147-C167-FC9F-FA4A-995A7F0161CB}"/>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117" name="TextBox 116">
                <a:extLst>
                  <a:ext uri="{FF2B5EF4-FFF2-40B4-BE49-F238E27FC236}">
                    <a16:creationId xmlns:a16="http://schemas.microsoft.com/office/drawing/2014/main" id="{1C059BF4-66DD-3A68-6B1C-727817EB6A55}"/>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118" name="TextBox 117">
                <a:extLst>
                  <a:ext uri="{FF2B5EF4-FFF2-40B4-BE49-F238E27FC236}">
                    <a16:creationId xmlns:a16="http://schemas.microsoft.com/office/drawing/2014/main" id="{68793047-64FA-A790-4679-6B13672A0356}"/>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119" name="TextBox 118">
                <a:extLst>
                  <a:ext uri="{FF2B5EF4-FFF2-40B4-BE49-F238E27FC236}">
                    <a16:creationId xmlns:a16="http://schemas.microsoft.com/office/drawing/2014/main" id="{92881B2E-2885-FD97-E505-DC4FA4FEB22B}"/>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120" name="TextBox 119">
                <a:extLst>
                  <a:ext uri="{FF2B5EF4-FFF2-40B4-BE49-F238E27FC236}">
                    <a16:creationId xmlns:a16="http://schemas.microsoft.com/office/drawing/2014/main" id="{3D49B6A5-ED65-AF2D-CC63-1C84C30E9B7A}"/>
                  </a:ext>
                </a:extLst>
              </p:cNvPr>
              <p:cNvSpPr txBox="1"/>
              <p:nvPr/>
            </p:nvSpPr>
            <p:spPr>
              <a:xfrm>
                <a:off x="4637989" y="3668294"/>
                <a:ext cx="284052" cy="51992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71" name="TextBox 70">
              <a:extLst>
                <a:ext uri="{FF2B5EF4-FFF2-40B4-BE49-F238E27FC236}">
                  <a16:creationId xmlns:a16="http://schemas.microsoft.com/office/drawing/2014/main" id="{DF1F757D-BB15-F75D-B73D-4847769AE00F}"/>
                </a:ext>
              </a:extLst>
            </p:cNvPr>
            <p:cNvSpPr txBox="1"/>
            <p:nvPr/>
          </p:nvSpPr>
          <p:spPr>
            <a:xfrm>
              <a:off x="7542824" y="1330670"/>
              <a:ext cx="3310522" cy="338554"/>
            </a:xfrm>
            <a:prstGeom prst="rect">
              <a:avLst/>
            </a:prstGeom>
            <a:noFill/>
          </p:spPr>
          <p:txBody>
            <a:bodyPr wrap="none" rtlCol="0">
              <a:spAutoFit/>
            </a:bodyPr>
            <a:lstStyle/>
            <a:p>
              <a:pPr algn="ctr"/>
              <a:r>
                <a:rPr lang="ja-JP" sz="1600" b="1">
                  <a:solidFill>
                    <a:srgbClr val="4D4D4D"/>
                  </a:solidFill>
                </a:rPr>
                <a:t>胃またはGEJ腺がん</a:t>
              </a:r>
            </a:p>
          </p:txBody>
        </p:sp>
        <p:sp>
          <p:nvSpPr>
            <p:cNvPr id="72" name="TextBox 71">
              <a:extLst>
                <a:ext uri="{FF2B5EF4-FFF2-40B4-BE49-F238E27FC236}">
                  <a16:creationId xmlns:a16="http://schemas.microsoft.com/office/drawing/2014/main" id="{8BBA21CA-8BDE-B756-2C51-6B122C70AD93}"/>
                </a:ext>
              </a:extLst>
            </p:cNvPr>
            <p:cNvSpPr txBox="1"/>
            <p:nvPr/>
          </p:nvSpPr>
          <p:spPr>
            <a:xfrm>
              <a:off x="8508821" y="3701328"/>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73" name="Group 72">
              <a:extLst>
                <a:ext uri="{FF2B5EF4-FFF2-40B4-BE49-F238E27FC236}">
                  <a16:creationId xmlns:a16="http://schemas.microsoft.com/office/drawing/2014/main" id="{F1D2010C-3CD2-2009-228A-3C3A6646AC4C}"/>
                </a:ext>
              </a:extLst>
            </p:cNvPr>
            <p:cNvGrpSpPr/>
            <p:nvPr/>
          </p:nvGrpSpPr>
          <p:grpSpPr>
            <a:xfrm>
              <a:off x="7309887" y="3427646"/>
              <a:ext cx="3690000" cy="360147"/>
              <a:chOff x="1473905" y="5303149"/>
              <a:chExt cx="4353789" cy="360147"/>
            </a:xfrm>
          </p:grpSpPr>
          <p:sp>
            <p:nvSpPr>
              <p:cNvPr id="84" name="Line 21">
                <a:extLst>
                  <a:ext uri="{FF2B5EF4-FFF2-40B4-BE49-F238E27FC236}">
                    <a16:creationId xmlns:a16="http://schemas.microsoft.com/office/drawing/2014/main" id="{81A9E11A-3368-9F91-26FA-9735B722020C}"/>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2AE72205-CF8B-CC27-5CCF-A1B2F8A1CB4B}"/>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86" name="Line 21">
                <a:extLst>
                  <a:ext uri="{FF2B5EF4-FFF2-40B4-BE49-F238E27FC236}">
                    <a16:creationId xmlns:a16="http://schemas.microsoft.com/office/drawing/2014/main" id="{60978FBC-1BE3-6F06-01E7-0A978065FDDC}"/>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8CF6ECAB-2A4A-DFFB-EF66-FB055530B30F}"/>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88" name="Line 21">
                <a:extLst>
                  <a:ext uri="{FF2B5EF4-FFF2-40B4-BE49-F238E27FC236}">
                    <a16:creationId xmlns:a16="http://schemas.microsoft.com/office/drawing/2014/main" id="{B6D0D826-440E-631E-407A-6E57D63FF2C0}"/>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6B23B985-B868-9737-45AF-9F8848C660F9}"/>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90" name="Line 21">
                <a:extLst>
                  <a:ext uri="{FF2B5EF4-FFF2-40B4-BE49-F238E27FC236}">
                    <a16:creationId xmlns:a16="http://schemas.microsoft.com/office/drawing/2014/main" id="{DDE0DFC6-EAFB-5C00-ABF7-C50192EB369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4EDE6C8F-76E1-D56E-DB2C-4642FD0B220C}"/>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92" name="Line 21">
                <a:extLst>
                  <a:ext uri="{FF2B5EF4-FFF2-40B4-BE49-F238E27FC236}">
                    <a16:creationId xmlns:a16="http://schemas.microsoft.com/office/drawing/2014/main" id="{D060798A-84BE-A97F-9C31-5BE375F0A01D}"/>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4D1D3CE4-803B-39C4-6678-052B5CA9B6E7}"/>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94" name="Line 21">
                <a:extLst>
                  <a:ext uri="{FF2B5EF4-FFF2-40B4-BE49-F238E27FC236}">
                    <a16:creationId xmlns:a16="http://schemas.microsoft.com/office/drawing/2014/main" id="{58407A38-BC80-A587-684B-BC461938075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1291BB2-7E29-8BCF-12A2-5F45C522A8AE}"/>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96" name="Line 21">
                <a:extLst>
                  <a:ext uri="{FF2B5EF4-FFF2-40B4-BE49-F238E27FC236}">
                    <a16:creationId xmlns:a16="http://schemas.microsoft.com/office/drawing/2014/main" id="{28EB6C5E-4380-EB13-88ED-E92BF47C7EE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858D8DF1-C03E-CDA4-DE5F-7D1799A8DA4C}"/>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98" name="Line 21">
                <a:extLst>
                  <a:ext uri="{FF2B5EF4-FFF2-40B4-BE49-F238E27FC236}">
                    <a16:creationId xmlns:a16="http://schemas.microsoft.com/office/drawing/2014/main" id="{4F1FCE2D-6CC8-2444-EABC-FD697FB0B68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FD3B6490-31B7-BE8F-386E-57B4186529A0}"/>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00" name="Line 21">
                <a:extLst>
                  <a:ext uri="{FF2B5EF4-FFF2-40B4-BE49-F238E27FC236}">
                    <a16:creationId xmlns:a16="http://schemas.microsoft.com/office/drawing/2014/main" id="{031B333A-D8B3-BC61-9F0A-691CD4057A1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1E1BD43D-D9F9-70D4-A677-3DF06CF8370F}"/>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02" name="Line 21">
                <a:extLst>
                  <a:ext uri="{FF2B5EF4-FFF2-40B4-BE49-F238E27FC236}">
                    <a16:creationId xmlns:a16="http://schemas.microsoft.com/office/drawing/2014/main" id="{2B0C253F-CF76-C797-178E-BB6658023146}"/>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B386DCB3-E6D9-900B-760D-DACBF41CFDCC}"/>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04" name="Line 21">
                <a:extLst>
                  <a:ext uri="{FF2B5EF4-FFF2-40B4-BE49-F238E27FC236}">
                    <a16:creationId xmlns:a16="http://schemas.microsoft.com/office/drawing/2014/main" id="{86130DE9-3F1D-34E2-1D04-060E6F9F02F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ADD7F354-7E5C-B60E-17F6-322596B50991}"/>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06" name="Line 21">
                <a:extLst>
                  <a:ext uri="{FF2B5EF4-FFF2-40B4-BE49-F238E27FC236}">
                    <a16:creationId xmlns:a16="http://schemas.microsoft.com/office/drawing/2014/main" id="{0D7FF804-79C9-1FEC-6731-BEF6DD6F0EB4}"/>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78035A51-DD47-359F-2138-2E63F9160AFC}"/>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77" name="Group 76">
              <a:extLst>
                <a:ext uri="{FF2B5EF4-FFF2-40B4-BE49-F238E27FC236}">
                  <a16:creationId xmlns:a16="http://schemas.microsoft.com/office/drawing/2014/main" id="{6B826749-2A69-F862-069A-0BB2A0D89F26}"/>
                </a:ext>
              </a:extLst>
            </p:cNvPr>
            <p:cNvGrpSpPr/>
            <p:nvPr/>
          </p:nvGrpSpPr>
          <p:grpSpPr>
            <a:xfrm>
              <a:off x="7384004" y="1891804"/>
              <a:ext cx="914421" cy="1460996"/>
              <a:chOff x="18415371" y="2406752"/>
              <a:chExt cx="1149792" cy="1861660"/>
            </a:xfrm>
          </p:grpSpPr>
          <p:sp>
            <p:nvSpPr>
              <p:cNvPr id="78" name="Freeform: Shape 205">
                <a:extLst>
                  <a:ext uri="{FF2B5EF4-FFF2-40B4-BE49-F238E27FC236}">
                    <a16:creationId xmlns:a16="http://schemas.microsoft.com/office/drawing/2014/main" id="{8BD85B13-D0F1-AC69-9020-3FF7806BF7F1}"/>
                  </a:ext>
                </a:extLst>
              </p:cNvPr>
              <p:cNvSpPr/>
              <p:nvPr/>
            </p:nvSpPr>
            <p:spPr>
              <a:xfrm>
                <a:off x="18421068" y="2449817"/>
                <a:ext cx="1144095" cy="1782534"/>
              </a:xfrm>
              <a:custGeom>
                <a:avLst/>
                <a:gdLst>
                  <a:gd name="connsiteX0" fmla="*/ 1144095 w 1144095"/>
                  <a:gd name="connsiteY0" fmla="*/ 1782535 h 1782534"/>
                  <a:gd name="connsiteX1" fmla="*/ 934678 w 1144095"/>
                  <a:gd name="connsiteY1" fmla="*/ 1782535 h 1782534"/>
                  <a:gd name="connsiteX2" fmla="*/ 934678 w 1144095"/>
                  <a:gd name="connsiteY2" fmla="*/ 1711030 h 1782534"/>
                  <a:gd name="connsiteX3" fmla="*/ 898931 w 1144095"/>
                  <a:gd name="connsiteY3" fmla="*/ 1711030 h 1782534"/>
                  <a:gd name="connsiteX4" fmla="*/ 898931 w 1144095"/>
                  <a:gd name="connsiteY4" fmla="*/ 1624200 h 1782534"/>
                  <a:gd name="connsiteX5" fmla="*/ 658873 w 1144095"/>
                  <a:gd name="connsiteY5" fmla="*/ 1624200 h 1782534"/>
                  <a:gd name="connsiteX6" fmla="*/ 658873 w 1144095"/>
                  <a:gd name="connsiteY6" fmla="*/ 1527160 h 1782534"/>
                  <a:gd name="connsiteX7" fmla="*/ 628231 w 1144095"/>
                  <a:gd name="connsiteY7" fmla="*/ 1527160 h 1782534"/>
                  <a:gd name="connsiteX8" fmla="*/ 628231 w 1144095"/>
                  <a:gd name="connsiteY8" fmla="*/ 1430110 h 1782534"/>
                  <a:gd name="connsiteX9" fmla="*/ 582263 w 1144095"/>
                  <a:gd name="connsiteY9" fmla="*/ 1430110 h 1782534"/>
                  <a:gd name="connsiteX10" fmla="*/ 582263 w 1144095"/>
                  <a:gd name="connsiteY10" fmla="*/ 1389257 h 1782534"/>
                  <a:gd name="connsiteX11" fmla="*/ 561832 w 1144095"/>
                  <a:gd name="connsiteY11" fmla="*/ 1389257 h 1782534"/>
                  <a:gd name="connsiteX12" fmla="*/ 561832 w 1144095"/>
                  <a:gd name="connsiteY12" fmla="*/ 1343289 h 1782534"/>
                  <a:gd name="connsiteX13" fmla="*/ 505644 w 1144095"/>
                  <a:gd name="connsiteY13" fmla="*/ 1343289 h 1782534"/>
                  <a:gd name="connsiteX14" fmla="*/ 505644 w 1144095"/>
                  <a:gd name="connsiteY14" fmla="*/ 1205386 h 1782534"/>
                  <a:gd name="connsiteX15" fmla="*/ 423929 w 1144095"/>
                  <a:gd name="connsiteY15" fmla="*/ 1205386 h 1782534"/>
                  <a:gd name="connsiteX16" fmla="*/ 423929 w 1144095"/>
                  <a:gd name="connsiteY16" fmla="*/ 1128767 h 1782534"/>
                  <a:gd name="connsiteX17" fmla="*/ 352425 w 1144095"/>
                  <a:gd name="connsiteY17" fmla="*/ 1128767 h 1782534"/>
                  <a:gd name="connsiteX18" fmla="*/ 352425 w 1144095"/>
                  <a:gd name="connsiteY18" fmla="*/ 1001085 h 1782534"/>
                  <a:gd name="connsiteX19" fmla="*/ 301342 w 1144095"/>
                  <a:gd name="connsiteY19" fmla="*/ 1001085 h 1782534"/>
                  <a:gd name="connsiteX20" fmla="*/ 301342 w 1144095"/>
                  <a:gd name="connsiteY20" fmla="*/ 852961 h 1782534"/>
                  <a:gd name="connsiteX21" fmla="*/ 214522 w 1144095"/>
                  <a:gd name="connsiteY21" fmla="*/ 852961 h 1782534"/>
                  <a:gd name="connsiteX22" fmla="*/ 214522 w 1144095"/>
                  <a:gd name="connsiteY22" fmla="*/ 766132 h 1782534"/>
                  <a:gd name="connsiteX23" fmla="*/ 173660 w 1144095"/>
                  <a:gd name="connsiteY23" fmla="*/ 766132 h 1782534"/>
                  <a:gd name="connsiteX24" fmla="*/ 173660 w 1144095"/>
                  <a:gd name="connsiteY24" fmla="*/ 449464 h 1782534"/>
                  <a:gd name="connsiteX25" fmla="*/ 153228 w 1144095"/>
                  <a:gd name="connsiteY25" fmla="*/ 449464 h 1782534"/>
                  <a:gd name="connsiteX26" fmla="*/ 153228 w 1144095"/>
                  <a:gd name="connsiteY26" fmla="*/ 316668 h 1782534"/>
                  <a:gd name="connsiteX27" fmla="*/ 127692 w 1144095"/>
                  <a:gd name="connsiteY27" fmla="*/ 316668 h 1782534"/>
                  <a:gd name="connsiteX28" fmla="*/ 127692 w 1144095"/>
                  <a:gd name="connsiteY28" fmla="*/ 188979 h 1782534"/>
                  <a:gd name="connsiteX29" fmla="*/ 86830 w 1144095"/>
                  <a:gd name="connsiteY29" fmla="*/ 188979 h 1782534"/>
                  <a:gd name="connsiteX30" fmla="*/ 86830 w 1144095"/>
                  <a:gd name="connsiteY30" fmla="*/ 127689 h 1782534"/>
                  <a:gd name="connsiteX31" fmla="*/ 45968 w 1144095"/>
                  <a:gd name="connsiteY31" fmla="*/ 127689 h 1782534"/>
                  <a:gd name="connsiteX32" fmla="*/ 45968 w 1144095"/>
                  <a:gd name="connsiteY32" fmla="*/ 0 h 1782534"/>
                  <a:gd name="connsiteX33" fmla="*/ 0 w 1144095"/>
                  <a:gd name="connsiteY33" fmla="*/ 0 h 178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44095" h="1782534">
                    <a:moveTo>
                      <a:pt x="1144095" y="1782535"/>
                    </a:moveTo>
                    <a:lnTo>
                      <a:pt x="934678" y="1782535"/>
                    </a:lnTo>
                    <a:lnTo>
                      <a:pt x="934678" y="1711030"/>
                    </a:lnTo>
                    <a:lnTo>
                      <a:pt x="898931" y="1711030"/>
                    </a:lnTo>
                    <a:lnTo>
                      <a:pt x="898931" y="1624200"/>
                    </a:lnTo>
                    <a:lnTo>
                      <a:pt x="658873" y="1624200"/>
                    </a:lnTo>
                    <a:lnTo>
                      <a:pt x="658873" y="1527160"/>
                    </a:lnTo>
                    <a:lnTo>
                      <a:pt x="628231" y="1527160"/>
                    </a:lnTo>
                    <a:lnTo>
                      <a:pt x="628231" y="1430110"/>
                    </a:lnTo>
                    <a:lnTo>
                      <a:pt x="582263" y="1430110"/>
                    </a:lnTo>
                    <a:lnTo>
                      <a:pt x="582263" y="1389257"/>
                    </a:lnTo>
                    <a:lnTo>
                      <a:pt x="561832" y="1389257"/>
                    </a:lnTo>
                    <a:lnTo>
                      <a:pt x="561832" y="1343289"/>
                    </a:lnTo>
                    <a:lnTo>
                      <a:pt x="505644" y="1343289"/>
                    </a:lnTo>
                    <a:lnTo>
                      <a:pt x="505644" y="1205386"/>
                    </a:lnTo>
                    <a:lnTo>
                      <a:pt x="423929" y="1205386"/>
                    </a:lnTo>
                    <a:lnTo>
                      <a:pt x="423929" y="1128767"/>
                    </a:lnTo>
                    <a:lnTo>
                      <a:pt x="352425" y="1128767"/>
                    </a:lnTo>
                    <a:lnTo>
                      <a:pt x="352425" y="1001085"/>
                    </a:lnTo>
                    <a:lnTo>
                      <a:pt x="301342" y="1001085"/>
                    </a:lnTo>
                    <a:lnTo>
                      <a:pt x="301342" y="852961"/>
                    </a:lnTo>
                    <a:lnTo>
                      <a:pt x="214522" y="852961"/>
                    </a:lnTo>
                    <a:lnTo>
                      <a:pt x="214522" y="766132"/>
                    </a:lnTo>
                    <a:lnTo>
                      <a:pt x="173660" y="766132"/>
                    </a:lnTo>
                    <a:lnTo>
                      <a:pt x="173660" y="449464"/>
                    </a:lnTo>
                    <a:lnTo>
                      <a:pt x="153228" y="449464"/>
                    </a:lnTo>
                    <a:lnTo>
                      <a:pt x="153228" y="316668"/>
                    </a:lnTo>
                    <a:lnTo>
                      <a:pt x="127692" y="316668"/>
                    </a:lnTo>
                    <a:lnTo>
                      <a:pt x="127692" y="188979"/>
                    </a:lnTo>
                    <a:lnTo>
                      <a:pt x="86830" y="188979"/>
                    </a:lnTo>
                    <a:lnTo>
                      <a:pt x="86830" y="127689"/>
                    </a:lnTo>
                    <a:lnTo>
                      <a:pt x="45968" y="127689"/>
                    </a:lnTo>
                    <a:lnTo>
                      <a:pt x="45968" y="0"/>
                    </a:lnTo>
                    <a:lnTo>
                      <a:pt x="0" y="0"/>
                    </a:lnTo>
                  </a:path>
                </a:pathLst>
              </a:custGeom>
              <a:noFill/>
              <a:ln w="19050" cap="flat">
                <a:solidFill>
                  <a:srgbClr val="B60D27"/>
                </a:solidFill>
                <a:prstDash val="solid"/>
                <a:miter/>
              </a:ln>
            </p:spPr>
            <p:txBody>
              <a:bodyPr rtlCol="0" anchor="ctr"/>
              <a:lstStyle/>
              <a:p>
                <a:endParaRPr lang="en-GB"/>
              </a:p>
            </p:txBody>
          </p:sp>
          <p:sp>
            <p:nvSpPr>
              <p:cNvPr id="79" name="Freeform: Shape 206">
                <a:extLst>
                  <a:ext uri="{FF2B5EF4-FFF2-40B4-BE49-F238E27FC236}">
                    <a16:creationId xmlns:a16="http://schemas.microsoft.com/office/drawing/2014/main" id="{295C9801-03EF-1E6D-9953-86E07E11B5CE}"/>
                  </a:ext>
                </a:extLst>
              </p:cNvPr>
              <p:cNvSpPr/>
              <p:nvPr/>
            </p:nvSpPr>
            <p:spPr>
              <a:xfrm>
                <a:off x="19501221" y="4178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80" name="Freeform: Shape 207">
                <a:extLst>
                  <a:ext uri="{FF2B5EF4-FFF2-40B4-BE49-F238E27FC236}">
                    <a16:creationId xmlns:a16="http://schemas.microsoft.com/office/drawing/2014/main" id="{E7A7E2CE-CB35-E5B2-9075-5D238A5A6257}"/>
                  </a:ext>
                </a:extLst>
              </p:cNvPr>
              <p:cNvSpPr/>
              <p:nvPr/>
            </p:nvSpPr>
            <p:spPr>
              <a:xfrm>
                <a:off x="18941875" y="3804307"/>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a:p>
            </p:txBody>
          </p:sp>
          <p:sp>
            <p:nvSpPr>
              <p:cNvPr id="81" name="Freeform: Shape 208">
                <a:extLst>
                  <a:ext uri="{FF2B5EF4-FFF2-40B4-BE49-F238E27FC236}">
                    <a16:creationId xmlns:a16="http://schemas.microsoft.com/office/drawing/2014/main" id="{FC359660-50C7-2B27-B8E3-6B3FAA7A796E}"/>
                  </a:ext>
                </a:extLst>
              </p:cNvPr>
              <p:cNvSpPr/>
              <p:nvPr/>
            </p:nvSpPr>
            <p:spPr>
              <a:xfrm>
                <a:off x="18675175" y="3404257"/>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a:p>
            </p:txBody>
          </p:sp>
          <p:sp>
            <p:nvSpPr>
              <p:cNvPr id="82" name="Freeform: Shape 209">
                <a:extLst>
                  <a:ext uri="{FF2B5EF4-FFF2-40B4-BE49-F238E27FC236}">
                    <a16:creationId xmlns:a16="http://schemas.microsoft.com/office/drawing/2014/main" id="{8058D7C8-6BAB-4016-E743-ABA1F9B7BBEB}"/>
                  </a:ext>
                </a:extLst>
              </p:cNvPr>
              <p:cNvSpPr/>
              <p:nvPr/>
            </p:nvSpPr>
            <p:spPr>
              <a:xfrm>
                <a:off x="18675175" y="3347107"/>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a:p>
            </p:txBody>
          </p:sp>
          <p:sp>
            <p:nvSpPr>
              <p:cNvPr id="83" name="Freeform: Shape 210">
                <a:extLst>
                  <a:ext uri="{FF2B5EF4-FFF2-40B4-BE49-F238E27FC236}">
                    <a16:creationId xmlns:a16="http://schemas.microsoft.com/office/drawing/2014/main" id="{166E64A3-80FA-395B-E46D-99FAA263C409}"/>
                  </a:ext>
                </a:extLst>
              </p:cNvPr>
              <p:cNvSpPr/>
              <p:nvPr/>
            </p:nvSpPr>
            <p:spPr>
              <a:xfrm>
                <a:off x="18415371" y="24067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grpSp>
      </p:grpSp>
      <p:grpSp>
        <p:nvGrpSpPr>
          <p:cNvPr id="121" name="Group 120">
            <a:extLst>
              <a:ext uri="{FF2B5EF4-FFF2-40B4-BE49-F238E27FC236}">
                <a16:creationId xmlns:a16="http://schemas.microsoft.com/office/drawing/2014/main" id="{B40C387F-A3A9-98E9-FDE8-38E0314CF762}"/>
              </a:ext>
            </a:extLst>
          </p:cNvPr>
          <p:cNvGrpSpPr/>
          <p:nvPr/>
        </p:nvGrpSpPr>
        <p:grpSpPr>
          <a:xfrm>
            <a:off x="6624320" y="4124479"/>
            <a:ext cx="4376331" cy="2173750"/>
            <a:chOff x="6624320" y="4124479"/>
            <a:chExt cx="4376331" cy="2173750"/>
          </a:xfrm>
        </p:grpSpPr>
        <p:sp>
          <p:nvSpPr>
            <p:cNvPr id="122" name="Freeform 21">
              <a:extLst>
                <a:ext uri="{FF2B5EF4-FFF2-40B4-BE49-F238E27FC236}">
                  <a16:creationId xmlns:a16="http://schemas.microsoft.com/office/drawing/2014/main" id="{C0005B89-1763-AAD5-5BD3-57E157BED97F}"/>
                </a:ext>
              </a:extLst>
            </p:cNvPr>
            <p:cNvSpPr>
              <a:spLocks/>
            </p:cNvSpPr>
            <p:nvPr/>
          </p:nvSpPr>
          <p:spPr bwMode="auto">
            <a:xfrm>
              <a:off x="7384671" y="4218695"/>
              <a:ext cx="3524433" cy="14994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3" name="Group 122">
              <a:extLst>
                <a:ext uri="{FF2B5EF4-FFF2-40B4-BE49-F238E27FC236}">
                  <a16:creationId xmlns:a16="http://schemas.microsoft.com/office/drawing/2014/main" id="{1B231B5F-2951-58A5-958F-3FFF20CB2A09}"/>
                </a:ext>
              </a:extLst>
            </p:cNvPr>
            <p:cNvGrpSpPr/>
            <p:nvPr/>
          </p:nvGrpSpPr>
          <p:grpSpPr>
            <a:xfrm>
              <a:off x="6624320" y="4124479"/>
              <a:ext cx="762227" cy="1745828"/>
              <a:chOff x="4203233" y="1239008"/>
              <a:chExt cx="762227" cy="2949211"/>
            </a:xfrm>
          </p:grpSpPr>
          <p:sp>
            <p:nvSpPr>
              <p:cNvPr id="160" name="Line 6">
                <a:extLst>
                  <a:ext uri="{FF2B5EF4-FFF2-40B4-BE49-F238E27FC236}">
                    <a16:creationId xmlns:a16="http://schemas.microsoft.com/office/drawing/2014/main" id="{12C57A1F-5320-89CE-D9B0-D6549D11564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7">
                <a:extLst>
                  <a:ext uri="{FF2B5EF4-FFF2-40B4-BE49-F238E27FC236}">
                    <a16:creationId xmlns:a16="http://schemas.microsoft.com/office/drawing/2014/main" id="{3ADC27AE-2402-8D38-A58D-851934D3DFEC}"/>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8">
                <a:extLst>
                  <a:ext uri="{FF2B5EF4-FFF2-40B4-BE49-F238E27FC236}">
                    <a16:creationId xmlns:a16="http://schemas.microsoft.com/office/drawing/2014/main" id="{4F81574B-A77F-E78E-435E-A383F7CD6019}"/>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9">
                <a:extLst>
                  <a:ext uri="{FF2B5EF4-FFF2-40B4-BE49-F238E27FC236}">
                    <a16:creationId xmlns:a16="http://schemas.microsoft.com/office/drawing/2014/main" id="{032060F8-2FAA-BAC7-616F-6D24D4248B7A}"/>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Line 10">
                <a:extLst>
                  <a:ext uri="{FF2B5EF4-FFF2-40B4-BE49-F238E27FC236}">
                    <a16:creationId xmlns:a16="http://schemas.microsoft.com/office/drawing/2014/main" id="{528600C8-F610-6306-C8CA-7F6D58041627}"/>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5" name="Line 11">
                <a:extLst>
                  <a:ext uri="{FF2B5EF4-FFF2-40B4-BE49-F238E27FC236}">
                    <a16:creationId xmlns:a16="http://schemas.microsoft.com/office/drawing/2014/main" id="{1E4F7EE8-884B-138A-95F1-D72841529A1B}"/>
                  </a:ext>
                </a:extLst>
              </p:cNvPr>
              <p:cNvSpPr>
                <a:spLocks noChangeShapeType="1"/>
              </p:cNvSpPr>
              <p:nvPr/>
            </p:nvSpPr>
            <p:spPr bwMode="auto">
              <a:xfrm>
                <a:off x="4879226" y="39300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6" name="TextBox 165">
                <a:extLst>
                  <a:ext uri="{FF2B5EF4-FFF2-40B4-BE49-F238E27FC236}">
                    <a16:creationId xmlns:a16="http://schemas.microsoft.com/office/drawing/2014/main" id="{A0CC88A7-1E91-E2F0-9519-4FB65A8FD721}"/>
                  </a:ext>
                </a:extLst>
              </p:cNvPr>
              <p:cNvSpPr txBox="1"/>
              <p:nvPr/>
            </p:nvSpPr>
            <p:spPr>
              <a:xfrm rot="16200000">
                <a:off x="3250659" y="2542539"/>
                <a:ext cx="221292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OS率</a:t>
                </a:r>
              </a:p>
            </p:txBody>
          </p:sp>
          <p:sp>
            <p:nvSpPr>
              <p:cNvPr id="167" name="TextBox 166">
                <a:extLst>
                  <a:ext uri="{FF2B5EF4-FFF2-40B4-BE49-F238E27FC236}">
                    <a16:creationId xmlns:a16="http://schemas.microsoft.com/office/drawing/2014/main" id="{1350CE77-FAFE-CA8F-75C5-C3B882BC7816}"/>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168" name="TextBox 167">
                <a:extLst>
                  <a:ext uri="{FF2B5EF4-FFF2-40B4-BE49-F238E27FC236}">
                    <a16:creationId xmlns:a16="http://schemas.microsoft.com/office/drawing/2014/main" id="{2C05CB1C-3A5E-3BAB-EBF2-9FD3AC61AEF2}"/>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169" name="TextBox 168">
                <a:extLst>
                  <a:ext uri="{FF2B5EF4-FFF2-40B4-BE49-F238E27FC236}">
                    <a16:creationId xmlns:a16="http://schemas.microsoft.com/office/drawing/2014/main" id="{70EB607D-3F91-4C46-F622-6C04257BC632}"/>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170" name="TextBox 169">
                <a:extLst>
                  <a:ext uri="{FF2B5EF4-FFF2-40B4-BE49-F238E27FC236}">
                    <a16:creationId xmlns:a16="http://schemas.microsoft.com/office/drawing/2014/main" id="{3046632E-0D38-43AD-4F1D-D4CB5BC42257}"/>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171" name="TextBox 170">
                <a:extLst>
                  <a:ext uri="{FF2B5EF4-FFF2-40B4-BE49-F238E27FC236}">
                    <a16:creationId xmlns:a16="http://schemas.microsoft.com/office/drawing/2014/main" id="{000A987E-3AC9-CF10-5C03-5896B45B35B1}"/>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172" name="TextBox 171">
                <a:extLst>
                  <a:ext uri="{FF2B5EF4-FFF2-40B4-BE49-F238E27FC236}">
                    <a16:creationId xmlns:a16="http://schemas.microsoft.com/office/drawing/2014/main" id="{08BC8BA1-4FAD-41F9-B397-517075AE3775}"/>
                  </a:ext>
                </a:extLst>
              </p:cNvPr>
              <p:cNvSpPr txBox="1"/>
              <p:nvPr/>
            </p:nvSpPr>
            <p:spPr>
              <a:xfrm>
                <a:off x="4637989" y="3668294"/>
                <a:ext cx="284052" cy="51992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124" name="TextBox 123">
              <a:extLst>
                <a:ext uri="{FF2B5EF4-FFF2-40B4-BE49-F238E27FC236}">
                  <a16:creationId xmlns:a16="http://schemas.microsoft.com/office/drawing/2014/main" id="{304DF6C8-1AD0-874E-6353-E6008DDAA205}"/>
                </a:ext>
              </a:extLst>
            </p:cNvPr>
            <p:cNvSpPr txBox="1"/>
            <p:nvPr/>
          </p:nvSpPr>
          <p:spPr>
            <a:xfrm>
              <a:off x="8508821" y="5990452"/>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25" name="Group 124">
              <a:extLst>
                <a:ext uri="{FF2B5EF4-FFF2-40B4-BE49-F238E27FC236}">
                  <a16:creationId xmlns:a16="http://schemas.microsoft.com/office/drawing/2014/main" id="{564A6586-6EF1-C11A-F4D8-332BD1685BF4}"/>
                </a:ext>
              </a:extLst>
            </p:cNvPr>
            <p:cNvGrpSpPr/>
            <p:nvPr/>
          </p:nvGrpSpPr>
          <p:grpSpPr>
            <a:xfrm>
              <a:off x="7310651" y="5716770"/>
              <a:ext cx="3690000" cy="360147"/>
              <a:chOff x="1473905" y="5303149"/>
              <a:chExt cx="4353789" cy="360147"/>
            </a:xfrm>
          </p:grpSpPr>
          <p:sp>
            <p:nvSpPr>
              <p:cNvPr id="136" name="Line 21">
                <a:extLst>
                  <a:ext uri="{FF2B5EF4-FFF2-40B4-BE49-F238E27FC236}">
                    <a16:creationId xmlns:a16="http://schemas.microsoft.com/office/drawing/2014/main" id="{AC9CC77C-EB02-824D-F384-120C7D5124E5}"/>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FE1EB370-922A-E19F-0661-66FE47DE5BCF}"/>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138" name="Line 21">
                <a:extLst>
                  <a:ext uri="{FF2B5EF4-FFF2-40B4-BE49-F238E27FC236}">
                    <a16:creationId xmlns:a16="http://schemas.microsoft.com/office/drawing/2014/main" id="{BDE89828-2ED7-D2E7-A132-03713D43EC57}"/>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F137AB38-C45F-188F-8F58-FCF3612C47F4}"/>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40" name="Line 21">
                <a:extLst>
                  <a:ext uri="{FF2B5EF4-FFF2-40B4-BE49-F238E27FC236}">
                    <a16:creationId xmlns:a16="http://schemas.microsoft.com/office/drawing/2014/main" id="{DE404AC2-9E05-CB29-ED08-044CFCF965F9}"/>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9D4689D9-51EE-707E-9995-67F2D3F51E80}"/>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142" name="Line 21">
                <a:extLst>
                  <a:ext uri="{FF2B5EF4-FFF2-40B4-BE49-F238E27FC236}">
                    <a16:creationId xmlns:a16="http://schemas.microsoft.com/office/drawing/2014/main" id="{D4295ED0-F0FA-BB40-5218-7F74038338B9}"/>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56EB758D-9F1E-B6D6-D1B7-18432CCA9C9F}"/>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44" name="Line 21">
                <a:extLst>
                  <a:ext uri="{FF2B5EF4-FFF2-40B4-BE49-F238E27FC236}">
                    <a16:creationId xmlns:a16="http://schemas.microsoft.com/office/drawing/2014/main" id="{45024975-6AC5-645A-A8EC-9786059D000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DDEDC9AF-4035-D71A-CC7E-5BA3D2194277}"/>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146" name="Line 21">
                <a:extLst>
                  <a:ext uri="{FF2B5EF4-FFF2-40B4-BE49-F238E27FC236}">
                    <a16:creationId xmlns:a16="http://schemas.microsoft.com/office/drawing/2014/main" id="{4E1BC407-D58D-CA6E-39F1-0EACF842DF9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FEA00E89-1523-4B8F-CF59-23A3DEDB11DF}"/>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48" name="Line 21">
                <a:extLst>
                  <a:ext uri="{FF2B5EF4-FFF2-40B4-BE49-F238E27FC236}">
                    <a16:creationId xmlns:a16="http://schemas.microsoft.com/office/drawing/2014/main" id="{6D91D4F5-0FD0-6646-F3EB-44131C24F32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8894F4FA-1A31-01F7-B7C3-693AB169BA4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50" name="Line 21">
                <a:extLst>
                  <a:ext uri="{FF2B5EF4-FFF2-40B4-BE49-F238E27FC236}">
                    <a16:creationId xmlns:a16="http://schemas.microsoft.com/office/drawing/2014/main" id="{15C60056-008C-2EAF-A372-0015FF9FE6A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3DD00724-4C56-AAF2-E326-7F910E636BBF}"/>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52" name="Line 21">
                <a:extLst>
                  <a:ext uri="{FF2B5EF4-FFF2-40B4-BE49-F238E27FC236}">
                    <a16:creationId xmlns:a16="http://schemas.microsoft.com/office/drawing/2014/main" id="{43EEA8C5-2F62-F33A-8ECC-F1BD305053EB}"/>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0938695E-E333-BCC3-D3AC-1CAA955C4792}"/>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54" name="Line 21">
                <a:extLst>
                  <a:ext uri="{FF2B5EF4-FFF2-40B4-BE49-F238E27FC236}">
                    <a16:creationId xmlns:a16="http://schemas.microsoft.com/office/drawing/2014/main" id="{1DDEFC1A-B498-30F3-ED1F-3F93AAA58440}"/>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BBAC057B-DE06-2F93-DFC4-F7974B2CB634}"/>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56" name="Line 21">
                <a:extLst>
                  <a:ext uri="{FF2B5EF4-FFF2-40B4-BE49-F238E27FC236}">
                    <a16:creationId xmlns:a16="http://schemas.microsoft.com/office/drawing/2014/main" id="{E33FD980-01E6-F75D-A7D6-F438D57C051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00931D52-7239-068D-7B11-62D73E9B0B29}"/>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58" name="Line 21">
                <a:extLst>
                  <a:ext uri="{FF2B5EF4-FFF2-40B4-BE49-F238E27FC236}">
                    <a16:creationId xmlns:a16="http://schemas.microsoft.com/office/drawing/2014/main" id="{1B9873CF-FADF-0097-C288-56162441E4B6}"/>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518B0D2A-8D66-8BC1-390F-2AB33512BC94}"/>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29" name="Group 128">
              <a:extLst>
                <a:ext uri="{FF2B5EF4-FFF2-40B4-BE49-F238E27FC236}">
                  <a16:creationId xmlns:a16="http://schemas.microsoft.com/office/drawing/2014/main" id="{562EB23C-1B45-EE5C-3A1F-EE10125E00C3}"/>
                </a:ext>
              </a:extLst>
            </p:cNvPr>
            <p:cNvGrpSpPr/>
            <p:nvPr/>
          </p:nvGrpSpPr>
          <p:grpSpPr>
            <a:xfrm>
              <a:off x="7392889" y="4222897"/>
              <a:ext cx="2114905" cy="1489645"/>
              <a:chOff x="18400636" y="5442845"/>
              <a:chExt cx="2696784" cy="1874462"/>
            </a:xfrm>
          </p:grpSpPr>
          <p:sp>
            <p:nvSpPr>
              <p:cNvPr id="130" name="Freeform: Shape 211">
                <a:extLst>
                  <a:ext uri="{FF2B5EF4-FFF2-40B4-BE49-F238E27FC236}">
                    <a16:creationId xmlns:a16="http://schemas.microsoft.com/office/drawing/2014/main" id="{0F11BA04-58C2-F6A3-4017-A435F0FD06A5}"/>
                  </a:ext>
                </a:extLst>
              </p:cNvPr>
              <p:cNvSpPr/>
              <p:nvPr/>
            </p:nvSpPr>
            <p:spPr>
              <a:xfrm>
                <a:off x="18400636" y="5442845"/>
                <a:ext cx="2696784" cy="1874462"/>
              </a:xfrm>
              <a:custGeom>
                <a:avLst/>
                <a:gdLst>
                  <a:gd name="connsiteX0" fmla="*/ 2696785 w 2696784"/>
                  <a:gd name="connsiteY0" fmla="*/ 1874463 h 1874462"/>
                  <a:gd name="connsiteX1" fmla="*/ 2696785 w 2696784"/>
                  <a:gd name="connsiteY1" fmla="*/ 1741675 h 1874462"/>
                  <a:gd name="connsiteX2" fmla="*/ 2661038 w 2696784"/>
                  <a:gd name="connsiteY2" fmla="*/ 1741675 h 1874462"/>
                  <a:gd name="connsiteX3" fmla="*/ 2661038 w 2696784"/>
                  <a:gd name="connsiteY3" fmla="*/ 1613983 h 1874462"/>
                  <a:gd name="connsiteX4" fmla="*/ 1731464 w 2696784"/>
                  <a:gd name="connsiteY4" fmla="*/ 1613983 h 1874462"/>
                  <a:gd name="connsiteX5" fmla="*/ 1731464 w 2696784"/>
                  <a:gd name="connsiteY5" fmla="*/ 1516942 h 1874462"/>
                  <a:gd name="connsiteX6" fmla="*/ 1603772 w 2696784"/>
                  <a:gd name="connsiteY6" fmla="*/ 1516942 h 1874462"/>
                  <a:gd name="connsiteX7" fmla="*/ 1603772 w 2696784"/>
                  <a:gd name="connsiteY7" fmla="*/ 1435217 h 1874462"/>
                  <a:gd name="connsiteX8" fmla="*/ 1511837 w 2696784"/>
                  <a:gd name="connsiteY8" fmla="*/ 1435217 h 1874462"/>
                  <a:gd name="connsiteX9" fmla="*/ 1511837 w 2696784"/>
                  <a:gd name="connsiteY9" fmla="*/ 1333071 h 1874462"/>
                  <a:gd name="connsiteX10" fmla="*/ 1440332 w 2696784"/>
                  <a:gd name="connsiteY10" fmla="*/ 1333071 h 1874462"/>
                  <a:gd name="connsiteX11" fmla="*/ 1440332 w 2696784"/>
                  <a:gd name="connsiteY11" fmla="*/ 1251347 h 1874462"/>
                  <a:gd name="connsiteX12" fmla="*/ 1098128 w 2696784"/>
                  <a:gd name="connsiteY12" fmla="*/ 1251347 h 1874462"/>
                  <a:gd name="connsiteX13" fmla="*/ 1098128 w 2696784"/>
                  <a:gd name="connsiteY13" fmla="*/ 1174737 h 1874462"/>
                  <a:gd name="connsiteX14" fmla="*/ 919363 w 2696784"/>
                  <a:gd name="connsiteY14" fmla="*/ 1174737 h 1874462"/>
                  <a:gd name="connsiteX15" fmla="*/ 919363 w 2696784"/>
                  <a:gd name="connsiteY15" fmla="*/ 1021509 h 1874462"/>
                  <a:gd name="connsiteX16" fmla="*/ 873395 w 2696784"/>
                  <a:gd name="connsiteY16" fmla="*/ 1021509 h 1874462"/>
                  <a:gd name="connsiteX17" fmla="*/ 873395 w 2696784"/>
                  <a:gd name="connsiteY17" fmla="*/ 955110 h 1874462"/>
                  <a:gd name="connsiteX18" fmla="*/ 822312 w 2696784"/>
                  <a:gd name="connsiteY18" fmla="*/ 955110 h 1874462"/>
                  <a:gd name="connsiteX19" fmla="*/ 822312 w 2696784"/>
                  <a:gd name="connsiteY19" fmla="*/ 858069 h 1874462"/>
                  <a:gd name="connsiteX20" fmla="*/ 618011 w 2696784"/>
                  <a:gd name="connsiteY20" fmla="*/ 858069 h 1874462"/>
                  <a:gd name="connsiteX21" fmla="*/ 618011 w 2696784"/>
                  <a:gd name="connsiteY21" fmla="*/ 791670 h 1874462"/>
                  <a:gd name="connsiteX22" fmla="*/ 597589 w 2696784"/>
                  <a:gd name="connsiteY22" fmla="*/ 791670 h 1874462"/>
                  <a:gd name="connsiteX23" fmla="*/ 597589 w 2696784"/>
                  <a:gd name="connsiteY23" fmla="*/ 720157 h 1874462"/>
                  <a:gd name="connsiteX24" fmla="*/ 572043 w 2696784"/>
                  <a:gd name="connsiteY24" fmla="*/ 720157 h 1874462"/>
                  <a:gd name="connsiteX25" fmla="*/ 572043 w 2696784"/>
                  <a:gd name="connsiteY25" fmla="*/ 648653 h 1874462"/>
                  <a:gd name="connsiteX26" fmla="*/ 495433 w 2696784"/>
                  <a:gd name="connsiteY26" fmla="*/ 648653 h 1874462"/>
                  <a:gd name="connsiteX27" fmla="*/ 495433 w 2696784"/>
                  <a:gd name="connsiteY27" fmla="*/ 572043 h 1874462"/>
                  <a:gd name="connsiteX28" fmla="*/ 434140 w 2696784"/>
                  <a:gd name="connsiteY28" fmla="*/ 572043 h 1874462"/>
                  <a:gd name="connsiteX29" fmla="*/ 434140 w 2696784"/>
                  <a:gd name="connsiteY29" fmla="*/ 449466 h 1874462"/>
                  <a:gd name="connsiteX30" fmla="*/ 398393 w 2696784"/>
                  <a:gd name="connsiteY30" fmla="*/ 449466 h 1874462"/>
                  <a:gd name="connsiteX31" fmla="*/ 398393 w 2696784"/>
                  <a:gd name="connsiteY31" fmla="*/ 362636 h 1874462"/>
                  <a:gd name="connsiteX32" fmla="*/ 342205 w 2696784"/>
                  <a:gd name="connsiteY32" fmla="*/ 362636 h 1874462"/>
                  <a:gd name="connsiteX33" fmla="*/ 342205 w 2696784"/>
                  <a:gd name="connsiteY33" fmla="*/ 296237 h 1874462"/>
                  <a:gd name="connsiteX34" fmla="*/ 275806 w 2696784"/>
                  <a:gd name="connsiteY34" fmla="*/ 296237 h 1874462"/>
                  <a:gd name="connsiteX35" fmla="*/ 275806 w 2696784"/>
                  <a:gd name="connsiteY35" fmla="*/ 245155 h 1874462"/>
                  <a:gd name="connsiteX36" fmla="*/ 194091 w 2696784"/>
                  <a:gd name="connsiteY36" fmla="*/ 245155 h 1874462"/>
                  <a:gd name="connsiteX37" fmla="*/ 194091 w 2696784"/>
                  <a:gd name="connsiteY37" fmla="*/ 178765 h 1874462"/>
                  <a:gd name="connsiteX38" fmla="*/ 143008 w 2696784"/>
                  <a:gd name="connsiteY38" fmla="*/ 178765 h 1874462"/>
                  <a:gd name="connsiteX39" fmla="*/ 143008 w 2696784"/>
                  <a:gd name="connsiteY39" fmla="*/ 112366 h 1874462"/>
                  <a:gd name="connsiteX40" fmla="*/ 66399 w 2696784"/>
                  <a:gd name="connsiteY40" fmla="*/ 112366 h 1874462"/>
                  <a:gd name="connsiteX41" fmla="*/ 66399 w 2696784"/>
                  <a:gd name="connsiteY41" fmla="*/ 0 h 1874462"/>
                  <a:gd name="connsiteX42" fmla="*/ 0 w 2696784"/>
                  <a:gd name="connsiteY42" fmla="*/ 0 h 187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96784" h="1874462">
                    <a:moveTo>
                      <a:pt x="2696785" y="1874463"/>
                    </a:moveTo>
                    <a:lnTo>
                      <a:pt x="2696785" y="1741675"/>
                    </a:lnTo>
                    <a:lnTo>
                      <a:pt x="2661038" y="1741675"/>
                    </a:lnTo>
                    <a:lnTo>
                      <a:pt x="2661038" y="1613983"/>
                    </a:lnTo>
                    <a:lnTo>
                      <a:pt x="1731464" y="1613983"/>
                    </a:lnTo>
                    <a:lnTo>
                      <a:pt x="1731464" y="1516942"/>
                    </a:lnTo>
                    <a:lnTo>
                      <a:pt x="1603772" y="1516942"/>
                    </a:lnTo>
                    <a:lnTo>
                      <a:pt x="1603772" y="1435217"/>
                    </a:lnTo>
                    <a:lnTo>
                      <a:pt x="1511837" y="1435217"/>
                    </a:lnTo>
                    <a:lnTo>
                      <a:pt x="1511837" y="1333071"/>
                    </a:lnTo>
                    <a:lnTo>
                      <a:pt x="1440332" y="1333071"/>
                    </a:lnTo>
                    <a:lnTo>
                      <a:pt x="1440332" y="1251347"/>
                    </a:lnTo>
                    <a:lnTo>
                      <a:pt x="1098128" y="1251347"/>
                    </a:lnTo>
                    <a:lnTo>
                      <a:pt x="1098128" y="1174737"/>
                    </a:lnTo>
                    <a:lnTo>
                      <a:pt x="919363" y="1174737"/>
                    </a:lnTo>
                    <a:lnTo>
                      <a:pt x="919363" y="1021509"/>
                    </a:lnTo>
                    <a:lnTo>
                      <a:pt x="873395" y="1021509"/>
                    </a:lnTo>
                    <a:lnTo>
                      <a:pt x="873395" y="955110"/>
                    </a:lnTo>
                    <a:lnTo>
                      <a:pt x="822312" y="955110"/>
                    </a:lnTo>
                    <a:lnTo>
                      <a:pt x="822312" y="858069"/>
                    </a:lnTo>
                    <a:lnTo>
                      <a:pt x="618011" y="858069"/>
                    </a:lnTo>
                    <a:lnTo>
                      <a:pt x="618011" y="791670"/>
                    </a:lnTo>
                    <a:lnTo>
                      <a:pt x="597589" y="791670"/>
                    </a:lnTo>
                    <a:lnTo>
                      <a:pt x="597589" y="720157"/>
                    </a:lnTo>
                    <a:lnTo>
                      <a:pt x="572043" y="720157"/>
                    </a:lnTo>
                    <a:lnTo>
                      <a:pt x="572043" y="648653"/>
                    </a:lnTo>
                    <a:lnTo>
                      <a:pt x="495433" y="648653"/>
                    </a:lnTo>
                    <a:lnTo>
                      <a:pt x="495433" y="572043"/>
                    </a:lnTo>
                    <a:lnTo>
                      <a:pt x="434140" y="572043"/>
                    </a:lnTo>
                    <a:lnTo>
                      <a:pt x="434140" y="449466"/>
                    </a:lnTo>
                    <a:lnTo>
                      <a:pt x="398393" y="449466"/>
                    </a:lnTo>
                    <a:lnTo>
                      <a:pt x="398393" y="362636"/>
                    </a:lnTo>
                    <a:lnTo>
                      <a:pt x="342205" y="362636"/>
                    </a:lnTo>
                    <a:lnTo>
                      <a:pt x="342205" y="296237"/>
                    </a:lnTo>
                    <a:lnTo>
                      <a:pt x="275806" y="296237"/>
                    </a:lnTo>
                    <a:lnTo>
                      <a:pt x="275806" y="245155"/>
                    </a:lnTo>
                    <a:lnTo>
                      <a:pt x="194091" y="245155"/>
                    </a:lnTo>
                    <a:lnTo>
                      <a:pt x="194091" y="178765"/>
                    </a:lnTo>
                    <a:lnTo>
                      <a:pt x="143008" y="178765"/>
                    </a:lnTo>
                    <a:lnTo>
                      <a:pt x="143008" y="112366"/>
                    </a:lnTo>
                    <a:lnTo>
                      <a:pt x="66399" y="112366"/>
                    </a:lnTo>
                    <a:lnTo>
                      <a:pt x="66399" y="0"/>
                    </a:lnTo>
                    <a:lnTo>
                      <a:pt x="0" y="0"/>
                    </a:lnTo>
                  </a:path>
                </a:pathLst>
              </a:custGeom>
              <a:noFill/>
              <a:ln w="19050" cap="flat">
                <a:solidFill>
                  <a:srgbClr val="B60D27"/>
                </a:solidFill>
                <a:prstDash val="solid"/>
                <a:miter/>
              </a:ln>
            </p:spPr>
            <p:txBody>
              <a:bodyPr rtlCol="0" anchor="ctr"/>
              <a:lstStyle/>
              <a:p>
                <a:endParaRPr lang="en-GB"/>
              </a:p>
            </p:txBody>
          </p:sp>
          <p:sp>
            <p:nvSpPr>
              <p:cNvPr id="131" name="Freeform: Shape 212">
                <a:extLst>
                  <a:ext uri="{FF2B5EF4-FFF2-40B4-BE49-F238E27FC236}">
                    <a16:creationId xmlns:a16="http://schemas.microsoft.com/office/drawing/2014/main" id="{B1009444-869E-73EB-103D-41A51A93B5F8}"/>
                  </a:ext>
                </a:extLst>
              </p:cNvPr>
              <p:cNvSpPr/>
              <p:nvPr/>
            </p:nvSpPr>
            <p:spPr>
              <a:xfrm>
                <a:off x="18643971" y="562622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tlCol="0" anchor="ctr"/>
              <a:lstStyle/>
              <a:p>
                <a:endParaRPr lang="en-GB"/>
              </a:p>
            </p:txBody>
          </p:sp>
          <p:sp>
            <p:nvSpPr>
              <p:cNvPr id="132" name="Freeform: Shape 213">
                <a:extLst>
                  <a:ext uri="{FF2B5EF4-FFF2-40B4-BE49-F238E27FC236}">
                    <a16:creationId xmlns:a16="http://schemas.microsoft.com/office/drawing/2014/main" id="{4721AC00-92E2-E7E1-59AE-7F25DF5EF931}"/>
                  </a:ext>
                </a:extLst>
              </p:cNvPr>
              <p:cNvSpPr/>
              <p:nvPr/>
            </p:nvSpPr>
            <p:spPr>
              <a:xfrm>
                <a:off x="19024971" y="62548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33" name="Freeform: Shape 214">
                <a:extLst>
                  <a:ext uri="{FF2B5EF4-FFF2-40B4-BE49-F238E27FC236}">
                    <a16:creationId xmlns:a16="http://schemas.microsoft.com/office/drawing/2014/main" id="{78E77131-735C-11F2-7A02-88C1764C6A12}"/>
                  </a:ext>
                </a:extLst>
              </p:cNvPr>
              <p:cNvSpPr/>
              <p:nvPr/>
            </p:nvSpPr>
            <p:spPr>
              <a:xfrm>
                <a:off x="20796631" y="69978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4" name="Freeform: Shape 215">
                <a:extLst>
                  <a:ext uri="{FF2B5EF4-FFF2-40B4-BE49-F238E27FC236}">
                    <a16:creationId xmlns:a16="http://schemas.microsoft.com/office/drawing/2014/main" id="{8E0EEFBF-EBB5-8F23-D124-4B4B1F5FD9E9}"/>
                  </a:ext>
                </a:extLst>
              </p:cNvPr>
              <p:cNvSpPr/>
              <p:nvPr/>
            </p:nvSpPr>
            <p:spPr>
              <a:xfrm>
                <a:off x="18618016" y="5709326"/>
                <a:ext cx="90001" cy="9525"/>
              </a:xfrm>
              <a:custGeom>
                <a:avLst/>
                <a:gdLst>
                  <a:gd name="connsiteX0" fmla="*/ 90001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1" y="0"/>
                    </a:moveTo>
                    <a:lnTo>
                      <a:pt x="0" y="0"/>
                    </a:lnTo>
                  </a:path>
                </a:pathLst>
              </a:custGeom>
              <a:noFill/>
              <a:ln w="19050" cap="flat">
                <a:solidFill>
                  <a:srgbClr val="B60D27"/>
                </a:solidFill>
                <a:prstDash val="solid"/>
                <a:miter/>
              </a:ln>
            </p:spPr>
            <p:txBody>
              <a:bodyPr rtlCol="0" anchor="ctr"/>
              <a:lstStyle/>
              <a:p>
                <a:endParaRPr lang="en-GB"/>
              </a:p>
            </p:txBody>
          </p:sp>
          <p:sp>
            <p:nvSpPr>
              <p:cNvPr id="135" name="Freeform: Shape 216">
                <a:extLst>
                  <a:ext uri="{FF2B5EF4-FFF2-40B4-BE49-F238E27FC236}">
                    <a16:creationId xmlns:a16="http://schemas.microsoft.com/office/drawing/2014/main" id="{31230591-0CC2-27F7-95D2-0E131290A42C}"/>
                  </a:ext>
                </a:extLst>
              </p:cNvPr>
              <p:cNvSpPr/>
              <p:nvPr/>
            </p:nvSpPr>
            <p:spPr>
              <a:xfrm>
                <a:off x="18979975" y="6261776"/>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a:p>
            </p:txBody>
          </p:sp>
        </p:grpSp>
      </p:grpSp>
      <p:grpSp>
        <p:nvGrpSpPr>
          <p:cNvPr id="173" name="Group 172">
            <a:extLst>
              <a:ext uri="{FF2B5EF4-FFF2-40B4-BE49-F238E27FC236}">
                <a16:creationId xmlns:a16="http://schemas.microsoft.com/office/drawing/2014/main" id="{9879DAFC-ADEA-0D9A-319A-1163DF034C7A}"/>
              </a:ext>
            </a:extLst>
          </p:cNvPr>
          <p:cNvGrpSpPr/>
          <p:nvPr/>
        </p:nvGrpSpPr>
        <p:grpSpPr>
          <a:xfrm>
            <a:off x="1221494" y="4124479"/>
            <a:ext cx="4366603" cy="2173750"/>
            <a:chOff x="1221494" y="4124479"/>
            <a:chExt cx="4366603" cy="2173750"/>
          </a:xfrm>
        </p:grpSpPr>
        <p:sp>
          <p:nvSpPr>
            <p:cNvPr id="174" name="Freeform 21">
              <a:extLst>
                <a:ext uri="{FF2B5EF4-FFF2-40B4-BE49-F238E27FC236}">
                  <a16:creationId xmlns:a16="http://schemas.microsoft.com/office/drawing/2014/main" id="{8BA89455-483B-3823-A032-1B946C974F8A}"/>
                </a:ext>
              </a:extLst>
            </p:cNvPr>
            <p:cNvSpPr>
              <a:spLocks/>
            </p:cNvSpPr>
            <p:nvPr/>
          </p:nvSpPr>
          <p:spPr bwMode="auto">
            <a:xfrm>
              <a:off x="1981845" y="4218695"/>
              <a:ext cx="3524433" cy="14994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5" name="Group 174">
              <a:extLst>
                <a:ext uri="{FF2B5EF4-FFF2-40B4-BE49-F238E27FC236}">
                  <a16:creationId xmlns:a16="http://schemas.microsoft.com/office/drawing/2014/main" id="{0317D08B-3C93-173D-8147-928690AC3166}"/>
                </a:ext>
              </a:extLst>
            </p:cNvPr>
            <p:cNvGrpSpPr/>
            <p:nvPr/>
          </p:nvGrpSpPr>
          <p:grpSpPr>
            <a:xfrm>
              <a:off x="1221494" y="4124479"/>
              <a:ext cx="762227" cy="1745828"/>
              <a:chOff x="4203233" y="1239008"/>
              <a:chExt cx="762227" cy="2949211"/>
            </a:xfrm>
          </p:grpSpPr>
          <p:sp>
            <p:nvSpPr>
              <p:cNvPr id="217" name="Line 6">
                <a:extLst>
                  <a:ext uri="{FF2B5EF4-FFF2-40B4-BE49-F238E27FC236}">
                    <a16:creationId xmlns:a16="http://schemas.microsoft.com/office/drawing/2014/main" id="{61EA18B2-8309-4AFF-7DDC-BD915AA08E03}"/>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8" name="Line 7">
                <a:extLst>
                  <a:ext uri="{FF2B5EF4-FFF2-40B4-BE49-F238E27FC236}">
                    <a16:creationId xmlns:a16="http://schemas.microsoft.com/office/drawing/2014/main" id="{2EDA7F75-3A72-2BA1-B010-7C22B259258C}"/>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9" name="Line 8">
                <a:extLst>
                  <a:ext uri="{FF2B5EF4-FFF2-40B4-BE49-F238E27FC236}">
                    <a16:creationId xmlns:a16="http://schemas.microsoft.com/office/drawing/2014/main" id="{407B7DE8-F341-EEE1-ABA3-FE2931533BD1}"/>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0" name="Line 9">
                <a:extLst>
                  <a:ext uri="{FF2B5EF4-FFF2-40B4-BE49-F238E27FC236}">
                    <a16:creationId xmlns:a16="http://schemas.microsoft.com/office/drawing/2014/main" id="{6E0389C0-CDC0-A7EA-FD09-37D4AF3F1AA5}"/>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1" name="Line 10">
                <a:extLst>
                  <a:ext uri="{FF2B5EF4-FFF2-40B4-BE49-F238E27FC236}">
                    <a16:creationId xmlns:a16="http://schemas.microsoft.com/office/drawing/2014/main" id="{9EB019C7-EA4A-32D8-A318-B513A4EB0A51}"/>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2" name="Line 11">
                <a:extLst>
                  <a:ext uri="{FF2B5EF4-FFF2-40B4-BE49-F238E27FC236}">
                    <a16:creationId xmlns:a16="http://schemas.microsoft.com/office/drawing/2014/main" id="{5D5E297F-556D-5B21-998C-647FB9DA2740}"/>
                  </a:ext>
                </a:extLst>
              </p:cNvPr>
              <p:cNvSpPr>
                <a:spLocks noChangeShapeType="1"/>
              </p:cNvSpPr>
              <p:nvPr/>
            </p:nvSpPr>
            <p:spPr bwMode="auto">
              <a:xfrm>
                <a:off x="4879226" y="39300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3" name="TextBox 222">
                <a:extLst>
                  <a:ext uri="{FF2B5EF4-FFF2-40B4-BE49-F238E27FC236}">
                    <a16:creationId xmlns:a16="http://schemas.microsoft.com/office/drawing/2014/main" id="{806A2879-DCF9-D999-0129-5F1487B55565}"/>
                  </a:ext>
                </a:extLst>
              </p:cNvPr>
              <p:cNvSpPr txBox="1"/>
              <p:nvPr/>
            </p:nvSpPr>
            <p:spPr>
              <a:xfrm rot="16200000">
                <a:off x="3250659" y="2542539"/>
                <a:ext cx="221292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OS率</a:t>
                </a:r>
              </a:p>
            </p:txBody>
          </p:sp>
          <p:sp>
            <p:nvSpPr>
              <p:cNvPr id="224" name="TextBox 223">
                <a:extLst>
                  <a:ext uri="{FF2B5EF4-FFF2-40B4-BE49-F238E27FC236}">
                    <a16:creationId xmlns:a16="http://schemas.microsoft.com/office/drawing/2014/main" id="{F96D1471-0A5F-266F-6585-A18D4959A523}"/>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225" name="TextBox 224">
                <a:extLst>
                  <a:ext uri="{FF2B5EF4-FFF2-40B4-BE49-F238E27FC236}">
                    <a16:creationId xmlns:a16="http://schemas.microsoft.com/office/drawing/2014/main" id="{DE9AC1E8-DD14-AF6B-E115-BCCBF9400482}"/>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226" name="TextBox 225">
                <a:extLst>
                  <a:ext uri="{FF2B5EF4-FFF2-40B4-BE49-F238E27FC236}">
                    <a16:creationId xmlns:a16="http://schemas.microsoft.com/office/drawing/2014/main" id="{4E7297E5-9953-369A-898B-08159F121802}"/>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227" name="TextBox 226">
                <a:extLst>
                  <a:ext uri="{FF2B5EF4-FFF2-40B4-BE49-F238E27FC236}">
                    <a16:creationId xmlns:a16="http://schemas.microsoft.com/office/drawing/2014/main" id="{F5EEE1F9-F8C1-C8D5-1E2D-06B288505A99}"/>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228" name="TextBox 227">
                <a:extLst>
                  <a:ext uri="{FF2B5EF4-FFF2-40B4-BE49-F238E27FC236}">
                    <a16:creationId xmlns:a16="http://schemas.microsoft.com/office/drawing/2014/main" id="{2F63FAC6-1D27-030A-4F08-42BA809CE1B7}"/>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229" name="TextBox 228">
                <a:extLst>
                  <a:ext uri="{FF2B5EF4-FFF2-40B4-BE49-F238E27FC236}">
                    <a16:creationId xmlns:a16="http://schemas.microsoft.com/office/drawing/2014/main" id="{2E62DB5B-9C43-0651-6C76-9054C9BF27D6}"/>
                  </a:ext>
                </a:extLst>
              </p:cNvPr>
              <p:cNvSpPr txBox="1"/>
              <p:nvPr/>
            </p:nvSpPr>
            <p:spPr>
              <a:xfrm>
                <a:off x="4637989" y="3668294"/>
                <a:ext cx="284052" cy="51992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176" name="TextBox 175">
              <a:extLst>
                <a:ext uri="{FF2B5EF4-FFF2-40B4-BE49-F238E27FC236}">
                  <a16:creationId xmlns:a16="http://schemas.microsoft.com/office/drawing/2014/main" id="{70AF165F-D45C-7278-FE77-E0A0469AB269}"/>
                </a:ext>
              </a:extLst>
            </p:cNvPr>
            <p:cNvSpPr txBox="1"/>
            <p:nvPr/>
          </p:nvSpPr>
          <p:spPr>
            <a:xfrm>
              <a:off x="3105995" y="5990452"/>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77" name="Group 176">
              <a:extLst>
                <a:ext uri="{FF2B5EF4-FFF2-40B4-BE49-F238E27FC236}">
                  <a16:creationId xmlns:a16="http://schemas.microsoft.com/office/drawing/2014/main" id="{F3936BA8-2BBF-28BC-5948-31F33AE47637}"/>
                </a:ext>
              </a:extLst>
            </p:cNvPr>
            <p:cNvGrpSpPr/>
            <p:nvPr/>
          </p:nvGrpSpPr>
          <p:grpSpPr>
            <a:xfrm>
              <a:off x="1898097" y="5716770"/>
              <a:ext cx="3690000" cy="360147"/>
              <a:chOff x="1473905" y="5303149"/>
              <a:chExt cx="4353789" cy="360147"/>
            </a:xfrm>
          </p:grpSpPr>
          <p:sp>
            <p:nvSpPr>
              <p:cNvPr id="193" name="Line 21">
                <a:extLst>
                  <a:ext uri="{FF2B5EF4-FFF2-40B4-BE49-F238E27FC236}">
                    <a16:creationId xmlns:a16="http://schemas.microsoft.com/office/drawing/2014/main" id="{B822DD15-3337-F654-0460-479656856F53}"/>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4697B760-A482-6BE4-BC66-19D67B2002CB}"/>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195" name="Line 21">
                <a:extLst>
                  <a:ext uri="{FF2B5EF4-FFF2-40B4-BE49-F238E27FC236}">
                    <a16:creationId xmlns:a16="http://schemas.microsoft.com/office/drawing/2014/main" id="{9B03CA9C-F8DD-2B35-524D-AC2D563710B6}"/>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4F642C7E-CCC0-EC4C-5648-BEDF51FB625F}"/>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97" name="Line 21">
                <a:extLst>
                  <a:ext uri="{FF2B5EF4-FFF2-40B4-BE49-F238E27FC236}">
                    <a16:creationId xmlns:a16="http://schemas.microsoft.com/office/drawing/2014/main" id="{831D047E-BAC5-2834-43C2-FA5BA330DDD9}"/>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7844FAE8-E0CA-B514-7C13-2BF86B1C37F0}"/>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199" name="Line 21">
                <a:extLst>
                  <a:ext uri="{FF2B5EF4-FFF2-40B4-BE49-F238E27FC236}">
                    <a16:creationId xmlns:a16="http://schemas.microsoft.com/office/drawing/2014/main" id="{00A81CF7-2223-94EF-3DA7-FE89C236111E}"/>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06B5E2EE-AC80-B3FC-F13E-D5BE2B1A12A1}"/>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01" name="Line 21">
                <a:extLst>
                  <a:ext uri="{FF2B5EF4-FFF2-40B4-BE49-F238E27FC236}">
                    <a16:creationId xmlns:a16="http://schemas.microsoft.com/office/drawing/2014/main" id="{AFF808B4-B583-B36D-CE12-CEF3640C34C7}"/>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6CC40D1E-9F67-AB43-B728-943F244B4D2F}"/>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203" name="Line 21">
                <a:extLst>
                  <a:ext uri="{FF2B5EF4-FFF2-40B4-BE49-F238E27FC236}">
                    <a16:creationId xmlns:a16="http://schemas.microsoft.com/office/drawing/2014/main" id="{3F848D75-E4A1-D959-33BA-F681189A7F1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3348ACF0-37D4-71EE-E6B3-7C8F34365D68}"/>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05" name="Line 21">
                <a:extLst>
                  <a:ext uri="{FF2B5EF4-FFF2-40B4-BE49-F238E27FC236}">
                    <a16:creationId xmlns:a16="http://schemas.microsoft.com/office/drawing/2014/main" id="{DDFF5C3D-11D7-346F-5C5D-58067C5F65A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183F4F5C-9E0F-C02A-317A-EB58B9F27F72}"/>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207" name="Line 21">
                <a:extLst>
                  <a:ext uri="{FF2B5EF4-FFF2-40B4-BE49-F238E27FC236}">
                    <a16:creationId xmlns:a16="http://schemas.microsoft.com/office/drawing/2014/main" id="{AE93C9E4-298D-D3CF-FEB2-B424CE840E8B}"/>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FE4DB7CE-6EE4-DA5C-D684-5EB76CCC52B7}"/>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09" name="Line 21">
                <a:extLst>
                  <a:ext uri="{FF2B5EF4-FFF2-40B4-BE49-F238E27FC236}">
                    <a16:creationId xmlns:a16="http://schemas.microsoft.com/office/drawing/2014/main" id="{0157E710-AECF-D198-C0B2-280BB4E228F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0CFCA0CC-CF99-4001-07B5-DE3662EC47D0}"/>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211" name="Line 21">
                <a:extLst>
                  <a:ext uri="{FF2B5EF4-FFF2-40B4-BE49-F238E27FC236}">
                    <a16:creationId xmlns:a16="http://schemas.microsoft.com/office/drawing/2014/main" id="{C19EF928-CECE-D7B8-CDF8-E4C8697671A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101FB1AC-A19B-202F-11B1-1C8C3D733E66}"/>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13" name="Line 21">
                <a:extLst>
                  <a:ext uri="{FF2B5EF4-FFF2-40B4-BE49-F238E27FC236}">
                    <a16:creationId xmlns:a16="http://schemas.microsoft.com/office/drawing/2014/main" id="{9722C197-C5BD-3DC1-9067-4A307EAA2E8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id="{E0CACCAC-D245-DAF0-0C89-36E3EE23EBAC}"/>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215" name="Line 21">
                <a:extLst>
                  <a:ext uri="{FF2B5EF4-FFF2-40B4-BE49-F238E27FC236}">
                    <a16:creationId xmlns:a16="http://schemas.microsoft.com/office/drawing/2014/main" id="{45894DEF-03D9-2DEA-DF6E-83B7632D582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6" name="TextBox 215">
                <a:extLst>
                  <a:ext uri="{FF2B5EF4-FFF2-40B4-BE49-F238E27FC236}">
                    <a16:creationId xmlns:a16="http://schemas.microsoft.com/office/drawing/2014/main" id="{03D807FC-F17F-CA5C-296F-F1D07A1CF7C1}"/>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81" name="Group 180">
              <a:extLst>
                <a:ext uri="{FF2B5EF4-FFF2-40B4-BE49-F238E27FC236}">
                  <a16:creationId xmlns:a16="http://schemas.microsoft.com/office/drawing/2014/main" id="{966C4D17-CA75-B527-CD3C-62E1A4AAC653}"/>
                </a:ext>
              </a:extLst>
            </p:cNvPr>
            <p:cNvGrpSpPr/>
            <p:nvPr/>
          </p:nvGrpSpPr>
          <p:grpSpPr>
            <a:xfrm>
              <a:off x="1969094" y="4222165"/>
              <a:ext cx="3330493" cy="1510041"/>
              <a:chOff x="11704638" y="5437730"/>
              <a:chExt cx="4126906" cy="1879577"/>
            </a:xfrm>
          </p:grpSpPr>
          <p:sp>
            <p:nvSpPr>
              <p:cNvPr id="182" name="Freeform: Shape 217">
                <a:extLst>
                  <a:ext uri="{FF2B5EF4-FFF2-40B4-BE49-F238E27FC236}">
                    <a16:creationId xmlns:a16="http://schemas.microsoft.com/office/drawing/2014/main" id="{719CF9C2-0302-BF84-B891-9B08EDF60BB7}"/>
                  </a:ext>
                </a:extLst>
              </p:cNvPr>
              <p:cNvSpPr/>
              <p:nvPr/>
            </p:nvSpPr>
            <p:spPr>
              <a:xfrm>
                <a:off x="11704638" y="5437730"/>
                <a:ext cx="4126906" cy="1879577"/>
              </a:xfrm>
              <a:custGeom>
                <a:avLst/>
                <a:gdLst>
                  <a:gd name="connsiteX0" fmla="*/ 4126906 w 4126906"/>
                  <a:gd name="connsiteY0" fmla="*/ 1879578 h 1879577"/>
                  <a:gd name="connsiteX1" fmla="*/ 4126906 w 4126906"/>
                  <a:gd name="connsiteY1" fmla="*/ 1241136 h 1879577"/>
                  <a:gd name="connsiteX2" fmla="*/ 3810238 w 4126906"/>
                  <a:gd name="connsiteY2" fmla="*/ 1241136 h 1879577"/>
                  <a:gd name="connsiteX3" fmla="*/ 3810238 w 4126906"/>
                  <a:gd name="connsiteY3" fmla="*/ 1072591 h 1879577"/>
                  <a:gd name="connsiteX4" fmla="*/ 3202438 w 4126906"/>
                  <a:gd name="connsiteY4" fmla="*/ 1072591 h 1879577"/>
                  <a:gd name="connsiteX5" fmla="*/ 3202438 w 4126906"/>
                  <a:gd name="connsiteY5" fmla="*/ 1001087 h 1879577"/>
                  <a:gd name="connsiteX6" fmla="*/ 2911307 w 4126906"/>
                  <a:gd name="connsiteY6" fmla="*/ 1001087 h 1879577"/>
                  <a:gd name="connsiteX7" fmla="*/ 2911307 w 4126906"/>
                  <a:gd name="connsiteY7" fmla="*/ 950004 h 1879577"/>
                  <a:gd name="connsiteX8" fmla="*/ 2114531 w 4126906"/>
                  <a:gd name="connsiteY8" fmla="*/ 950004 h 1879577"/>
                  <a:gd name="connsiteX9" fmla="*/ 2114531 w 4126906"/>
                  <a:gd name="connsiteY9" fmla="*/ 883606 h 1879577"/>
                  <a:gd name="connsiteX10" fmla="*/ 2073669 w 4126906"/>
                  <a:gd name="connsiteY10" fmla="*/ 883606 h 1879577"/>
                  <a:gd name="connsiteX11" fmla="*/ 2073669 w 4126906"/>
                  <a:gd name="connsiteY11" fmla="*/ 822322 h 1879577"/>
                  <a:gd name="connsiteX12" fmla="*/ 2037912 w 4126906"/>
                  <a:gd name="connsiteY12" fmla="*/ 822322 h 1879577"/>
                  <a:gd name="connsiteX13" fmla="*/ 2037912 w 4126906"/>
                  <a:gd name="connsiteY13" fmla="*/ 750818 h 1879577"/>
                  <a:gd name="connsiteX14" fmla="*/ 1762106 w 4126906"/>
                  <a:gd name="connsiteY14" fmla="*/ 750818 h 1879577"/>
                  <a:gd name="connsiteX15" fmla="*/ 1762106 w 4126906"/>
                  <a:gd name="connsiteY15" fmla="*/ 694630 h 1879577"/>
                  <a:gd name="connsiteX16" fmla="*/ 1634414 w 4126906"/>
                  <a:gd name="connsiteY16" fmla="*/ 694630 h 1879577"/>
                  <a:gd name="connsiteX17" fmla="*/ 1634414 w 4126906"/>
                  <a:gd name="connsiteY17" fmla="*/ 633336 h 1879577"/>
                  <a:gd name="connsiteX18" fmla="*/ 1593552 w 4126906"/>
                  <a:gd name="connsiteY18" fmla="*/ 633336 h 1879577"/>
                  <a:gd name="connsiteX19" fmla="*/ 1593552 w 4126906"/>
                  <a:gd name="connsiteY19" fmla="*/ 561832 h 1879577"/>
                  <a:gd name="connsiteX20" fmla="*/ 1077697 w 4126906"/>
                  <a:gd name="connsiteY20" fmla="*/ 561832 h 1879577"/>
                  <a:gd name="connsiteX21" fmla="*/ 1077697 w 4126906"/>
                  <a:gd name="connsiteY21" fmla="*/ 505653 h 1879577"/>
                  <a:gd name="connsiteX22" fmla="*/ 1021509 w 4126906"/>
                  <a:gd name="connsiteY22" fmla="*/ 505653 h 1879577"/>
                  <a:gd name="connsiteX23" fmla="*/ 1021509 w 4126906"/>
                  <a:gd name="connsiteY23" fmla="*/ 444360 h 1879577"/>
                  <a:gd name="connsiteX24" fmla="*/ 985761 w 4126906"/>
                  <a:gd name="connsiteY24" fmla="*/ 444360 h 1879577"/>
                  <a:gd name="connsiteX25" fmla="*/ 985761 w 4126906"/>
                  <a:gd name="connsiteY25" fmla="*/ 372856 h 1879577"/>
                  <a:gd name="connsiteX26" fmla="*/ 858068 w 4126906"/>
                  <a:gd name="connsiteY26" fmla="*/ 372856 h 1879577"/>
                  <a:gd name="connsiteX27" fmla="*/ 858068 w 4126906"/>
                  <a:gd name="connsiteY27" fmla="*/ 316668 h 1879577"/>
                  <a:gd name="connsiteX28" fmla="*/ 709950 w 4126906"/>
                  <a:gd name="connsiteY28" fmla="*/ 316668 h 1879577"/>
                  <a:gd name="connsiteX29" fmla="*/ 709950 w 4126906"/>
                  <a:gd name="connsiteY29" fmla="*/ 250269 h 1879577"/>
                  <a:gd name="connsiteX30" fmla="*/ 582260 w 4126906"/>
                  <a:gd name="connsiteY30" fmla="*/ 250269 h 1879577"/>
                  <a:gd name="connsiteX31" fmla="*/ 582260 w 4126906"/>
                  <a:gd name="connsiteY31" fmla="*/ 188985 h 1879577"/>
                  <a:gd name="connsiteX32" fmla="*/ 520970 w 4126906"/>
                  <a:gd name="connsiteY32" fmla="*/ 188985 h 1879577"/>
                  <a:gd name="connsiteX33" fmla="*/ 520970 w 4126906"/>
                  <a:gd name="connsiteY33" fmla="*/ 127692 h 1879577"/>
                  <a:gd name="connsiteX34" fmla="*/ 500540 w 4126906"/>
                  <a:gd name="connsiteY34" fmla="*/ 127692 h 1879577"/>
                  <a:gd name="connsiteX35" fmla="*/ 500540 w 4126906"/>
                  <a:gd name="connsiteY35" fmla="*/ 61293 h 1879577"/>
                  <a:gd name="connsiteX36" fmla="*/ 178764 w 4126906"/>
                  <a:gd name="connsiteY36" fmla="*/ 61293 h 1879577"/>
                  <a:gd name="connsiteX37" fmla="*/ 178764 w 4126906"/>
                  <a:gd name="connsiteY37" fmla="*/ 0 h 1879577"/>
                  <a:gd name="connsiteX38" fmla="*/ 0 w 4126906"/>
                  <a:gd name="connsiteY38" fmla="*/ 0 h 187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26906" h="1879577">
                    <a:moveTo>
                      <a:pt x="4126906" y="1879578"/>
                    </a:moveTo>
                    <a:lnTo>
                      <a:pt x="4126906" y="1241136"/>
                    </a:lnTo>
                    <a:lnTo>
                      <a:pt x="3810238" y="1241136"/>
                    </a:lnTo>
                    <a:lnTo>
                      <a:pt x="3810238" y="1072591"/>
                    </a:lnTo>
                    <a:lnTo>
                      <a:pt x="3202438" y="1072591"/>
                    </a:lnTo>
                    <a:lnTo>
                      <a:pt x="3202438" y="1001087"/>
                    </a:lnTo>
                    <a:lnTo>
                      <a:pt x="2911307" y="1001087"/>
                    </a:lnTo>
                    <a:lnTo>
                      <a:pt x="2911307" y="950004"/>
                    </a:lnTo>
                    <a:lnTo>
                      <a:pt x="2114531" y="950004"/>
                    </a:lnTo>
                    <a:lnTo>
                      <a:pt x="2114531" y="883606"/>
                    </a:lnTo>
                    <a:lnTo>
                      <a:pt x="2073669" y="883606"/>
                    </a:lnTo>
                    <a:lnTo>
                      <a:pt x="2073669" y="822322"/>
                    </a:lnTo>
                    <a:lnTo>
                      <a:pt x="2037912" y="822322"/>
                    </a:lnTo>
                    <a:lnTo>
                      <a:pt x="2037912" y="750818"/>
                    </a:lnTo>
                    <a:lnTo>
                      <a:pt x="1762106" y="750818"/>
                    </a:lnTo>
                    <a:lnTo>
                      <a:pt x="1762106" y="694630"/>
                    </a:lnTo>
                    <a:lnTo>
                      <a:pt x="1634414" y="694630"/>
                    </a:lnTo>
                    <a:lnTo>
                      <a:pt x="1634414" y="633336"/>
                    </a:lnTo>
                    <a:lnTo>
                      <a:pt x="1593552" y="633336"/>
                    </a:lnTo>
                    <a:lnTo>
                      <a:pt x="1593552" y="561832"/>
                    </a:lnTo>
                    <a:lnTo>
                      <a:pt x="1077697" y="561832"/>
                    </a:lnTo>
                    <a:lnTo>
                      <a:pt x="1077697" y="505653"/>
                    </a:lnTo>
                    <a:lnTo>
                      <a:pt x="1021509" y="505653"/>
                    </a:lnTo>
                    <a:lnTo>
                      <a:pt x="1021509" y="444360"/>
                    </a:lnTo>
                    <a:lnTo>
                      <a:pt x="985761" y="444360"/>
                    </a:lnTo>
                    <a:lnTo>
                      <a:pt x="985761" y="372856"/>
                    </a:lnTo>
                    <a:lnTo>
                      <a:pt x="858068" y="372856"/>
                    </a:lnTo>
                    <a:lnTo>
                      <a:pt x="858068" y="316668"/>
                    </a:lnTo>
                    <a:lnTo>
                      <a:pt x="709950" y="316668"/>
                    </a:lnTo>
                    <a:lnTo>
                      <a:pt x="709950" y="250269"/>
                    </a:lnTo>
                    <a:lnTo>
                      <a:pt x="582260" y="250269"/>
                    </a:lnTo>
                    <a:lnTo>
                      <a:pt x="582260" y="188985"/>
                    </a:lnTo>
                    <a:lnTo>
                      <a:pt x="520970" y="188985"/>
                    </a:lnTo>
                    <a:lnTo>
                      <a:pt x="520970" y="127692"/>
                    </a:lnTo>
                    <a:lnTo>
                      <a:pt x="500540" y="127692"/>
                    </a:lnTo>
                    <a:lnTo>
                      <a:pt x="500540" y="61293"/>
                    </a:lnTo>
                    <a:lnTo>
                      <a:pt x="178764" y="61293"/>
                    </a:lnTo>
                    <a:lnTo>
                      <a:pt x="178764" y="0"/>
                    </a:lnTo>
                    <a:lnTo>
                      <a:pt x="0" y="0"/>
                    </a:lnTo>
                  </a:path>
                </a:pathLst>
              </a:custGeom>
              <a:noFill/>
              <a:ln w="19050" cap="flat">
                <a:solidFill>
                  <a:srgbClr val="B60D27"/>
                </a:solidFill>
                <a:prstDash val="solid"/>
                <a:miter/>
              </a:ln>
            </p:spPr>
            <p:txBody>
              <a:bodyPr rtlCol="0" anchor="ctr"/>
              <a:lstStyle/>
              <a:p>
                <a:endParaRPr lang="en-GB"/>
              </a:p>
            </p:txBody>
          </p:sp>
          <p:sp>
            <p:nvSpPr>
              <p:cNvPr id="183" name="Freeform: Shape 218">
                <a:extLst>
                  <a:ext uri="{FF2B5EF4-FFF2-40B4-BE49-F238E27FC236}">
                    <a16:creationId xmlns:a16="http://schemas.microsoft.com/office/drawing/2014/main" id="{533960D4-42F1-211A-0BE6-575B82D502C9}"/>
                  </a:ext>
                </a:extLst>
              </p:cNvPr>
              <p:cNvSpPr/>
              <p:nvPr/>
            </p:nvSpPr>
            <p:spPr>
              <a:xfrm>
                <a:off x="15729302" y="6635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4" name="Freeform: Shape 219">
                <a:extLst>
                  <a:ext uri="{FF2B5EF4-FFF2-40B4-BE49-F238E27FC236}">
                    <a16:creationId xmlns:a16="http://schemas.microsoft.com/office/drawing/2014/main" id="{22491F45-0CE6-4157-6A99-9BEAAE6FAF68}"/>
                  </a:ext>
                </a:extLst>
              </p:cNvPr>
              <p:cNvSpPr/>
              <p:nvPr/>
            </p:nvSpPr>
            <p:spPr>
              <a:xfrm>
                <a:off x="15672152" y="6635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5" name="Freeform: Shape 220">
                <a:extLst>
                  <a:ext uri="{FF2B5EF4-FFF2-40B4-BE49-F238E27FC236}">
                    <a16:creationId xmlns:a16="http://schemas.microsoft.com/office/drawing/2014/main" id="{D7624FE5-67C3-9EF3-76C4-7C3E1CDA11BB}"/>
                  </a:ext>
                </a:extLst>
              </p:cNvPr>
              <p:cNvSpPr/>
              <p:nvPr/>
            </p:nvSpPr>
            <p:spPr>
              <a:xfrm>
                <a:off x="15595952" y="6635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6" name="Freeform: Shape 221">
                <a:extLst>
                  <a:ext uri="{FF2B5EF4-FFF2-40B4-BE49-F238E27FC236}">
                    <a16:creationId xmlns:a16="http://schemas.microsoft.com/office/drawing/2014/main" id="{DBE80035-73B3-C492-9680-0B71FAA61FC1}"/>
                  </a:ext>
                </a:extLst>
              </p:cNvPr>
              <p:cNvSpPr/>
              <p:nvPr/>
            </p:nvSpPr>
            <p:spPr>
              <a:xfrm>
                <a:off x="15405452"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7" name="Freeform: Shape 222">
                <a:extLst>
                  <a:ext uri="{FF2B5EF4-FFF2-40B4-BE49-F238E27FC236}">
                    <a16:creationId xmlns:a16="http://schemas.microsoft.com/office/drawing/2014/main" id="{B40E376F-3812-2092-265A-FA6A4610C9C9}"/>
                  </a:ext>
                </a:extLst>
              </p:cNvPr>
              <p:cNvSpPr/>
              <p:nvPr/>
            </p:nvSpPr>
            <p:spPr>
              <a:xfrm>
                <a:off x="15310202"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8" name="Freeform: Shape 223">
                <a:extLst>
                  <a:ext uri="{FF2B5EF4-FFF2-40B4-BE49-F238E27FC236}">
                    <a16:creationId xmlns:a16="http://schemas.microsoft.com/office/drawing/2014/main" id="{DC6D1C5C-3B06-2079-B025-6ECF497A8F6C}"/>
                  </a:ext>
                </a:extLst>
              </p:cNvPr>
              <p:cNvSpPr/>
              <p:nvPr/>
            </p:nvSpPr>
            <p:spPr>
              <a:xfrm>
                <a:off x="15234002"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9" name="Freeform: Shape 224">
                <a:extLst>
                  <a:ext uri="{FF2B5EF4-FFF2-40B4-BE49-F238E27FC236}">
                    <a16:creationId xmlns:a16="http://schemas.microsoft.com/office/drawing/2014/main" id="{AC296D88-BB78-F7E4-FA36-1E5BF0E132BF}"/>
                  </a:ext>
                </a:extLst>
              </p:cNvPr>
              <p:cNvSpPr/>
              <p:nvPr/>
            </p:nvSpPr>
            <p:spPr>
              <a:xfrm>
                <a:off x="15157802"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90" name="Freeform: Shape 225">
                <a:extLst>
                  <a:ext uri="{FF2B5EF4-FFF2-40B4-BE49-F238E27FC236}">
                    <a16:creationId xmlns:a16="http://schemas.microsoft.com/office/drawing/2014/main" id="{24A1F9B8-D6FF-5927-7AC2-EB113CBB57F5}"/>
                  </a:ext>
                </a:extLst>
              </p:cNvPr>
              <p:cNvSpPr/>
              <p:nvPr/>
            </p:nvSpPr>
            <p:spPr>
              <a:xfrm>
                <a:off x="15062543"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91" name="Freeform: Shape 226">
                <a:extLst>
                  <a:ext uri="{FF2B5EF4-FFF2-40B4-BE49-F238E27FC236}">
                    <a16:creationId xmlns:a16="http://schemas.microsoft.com/office/drawing/2014/main" id="{494DBCBA-8972-8801-85FB-163BBE7C4F1C}"/>
                  </a:ext>
                </a:extLst>
              </p:cNvPr>
              <p:cNvSpPr/>
              <p:nvPr/>
            </p:nvSpPr>
            <p:spPr>
              <a:xfrm>
                <a:off x="14986343"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92" name="Freeform: Shape 227">
                <a:extLst>
                  <a:ext uri="{FF2B5EF4-FFF2-40B4-BE49-F238E27FC236}">
                    <a16:creationId xmlns:a16="http://schemas.microsoft.com/office/drawing/2014/main" id="{C747DF5D-065B-0BF0-B7C5-37FA711C2377}"/>
                  </a:ext>
                </a:extLst>
              </p:cNvPr>
              <p:cNvSpPr/>
              <p:nvPr/>
            </p:nvSpPr>
            <p:spPr>
              <a:xfrm>
                <a:off x="14852993" y="63882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grpSp>
      </p:grpSp>
      <p:graphicFrame>
        <p:nvGraphicFramePr>
          <p:cNvPr id="3" name="Table 2"/>
          <p:cNvGraphicFramePr>
            <a:graphicFrameLocks noGrp="1"/>
          </p:cNvGraphicFramePr>
          <p:nvPr>
            <p:extLst>
              <p:ext uri="{D42A27DB-BD31-4B8C-83A1-F6EECF244321}">
                <p14:modId xmlns:p14="http://schemas.microsoft.com/office/powerpoint/2010/main" val="3325335884"/>
              </p:ext>
            </p:extLst>
          </p:nvPr>
        </p:nvGraphicFramePr>
        <p:xfrm>
          <a:off x="3339068" y="1847165"/>
          <a:ext cx="3066869" cy="548640"/>
        </p:xfrm>
        <a:graphic>
          <a:graphicData uri="http://schemas.openxmlformats.org/drawingml/2006/table">
            <a:tbl>
              <a:tblPr firstRow="1" bandRow="1">
                <a:tableStyleId>{5C22544A-7EE6-4342-B048-85BDC9FD1C3A}</a:tableStyleId>
              </a:tblPr>
              <a:tblGrid>
                <a:gridCol w="1227795">
                  <a:extLst>
                    <a:ext uri="{9D8B030D-6E8A-4147-A177-3AD203B41FA5}">
                      <a16:colId xmlns:a16="http://schemas.microsoft.com/office/drawing/2014/main" val="4255437996"/>
                    </a:ext>
                  </a:extLst>
                </a:gridCol>
                <a:gridCol w="1839074">
                  <a:extLst>
                    <a:ext uri="{9D8B030D-6E8A-4147-A177-3AD203B41FA5}">
                      <a16:colId xmlns:a16="http://schemas.microsoft.com/office/drawing/2014/main" val="541231873"/>
                    </a:ext>
                  </a:extLst>
                </a:gridCol>
              </a:tblGrid>
              <a:tr h="164363">
                <a:tc>
                  <a:txBody>
                    <a:bodyPr/>
                    <a:lstStyle/>
                    <a:p>
                      <a:r>
                        <a:rPr lang="ja-JP" sz="1200" dirty="0">
                          <a:solidFill>
                            <a:schemeClr val="tx1"/>
                          </a:solidFill>
                        </a:rPr>
                        <a:t>イベント、n/N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mPFS、</a:t>
                      </a:r>
                      <a:r>
                        <a:rPr lang="ja-JP" sz="1200" baseline="0" dirty="0">
                          <a:solidFill>
                            <a:schemeClr val="tx1"/>
                          </a:solidFill>
                        </a:rPr>
                        <a:t>月数（95%CI）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093437"/>
                  </a:ext>
                </a:extLst>
              </a:tr>
              <a:tr h="133883">
                <a:tc>
                  <a:txBody>
                    <a:bodyPr/>
                    <a:lstStyle/>
                    <a:p>
                      <a:r>
                        <a:rPr lang="ja-JP" sz="1200">
                          <a:solidFill>
                            <a:schemeClr val="tx1"/>
                          </a:solidFill>
                        </a:rPr>
                        <a:t>16/30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5.7 (4.1、26.3)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312633"/>
                  </a:ext>
                </a:extLst>
              </a:tr>
            </a:tbl>
          </a:graphicData>
        </a:graphic>
      </p:graphicFrame>
      <p:graphicFrame>
        <p:nvGraphicFramePr>
          <p:cNvPr id="230" name="Table 229"/>
          <p:cNvGraphicFramePr>
            <a:graphicFrameLocks noGrp="1"/>
          </p:cNvGraphicFramePr>
          <p:nvPr>
            <p:extLst>
              <p:ext uri="{D42A27DB-BD31-4B8C-83A1-F6EECF244321}">
                <p14:modId xmlns:p14="http://schemas.microsoft.com/office/powerpoint/2010/main" val="3959334929"/>
              </p:ext>
            </p:extLst>
          </p:nvPr>
        </p:nvGraphicFramePr>
        <p:xfrm>
          <a:off x="8460769" y="1845645"/>
          <a:ext cx="3215811" cy="548640"/>
        </p:xfrm>
        <a:graphic>
          <a:graphicData uri="http://schemas.openxmlformats.org/drawingml/2006/table">
            <a:tbl>
              <a:tblPr firstRow="1" bandRow="1">
                <a:tableStyleId>{5C22544A-7EE6-4342-B048-85BDC9FD1C3A}</a:tableStyleId>
              </a:tblPr>
              <a:tblGrid>
                <a:gridCol w="1332211">
                  <a:extLst>
                    <a:ext uri="{9D8B030D-6E8A-4147-A177-3AD203B41FA5}">
                      <a16:colId xmlns:a16="http://schemas.microsoft.com/office/drawing/2014/main" val="4255437996"/>
                    </a:ext>
                  </a:extLst>
                </a:gridCol>
                <a:gridCol w="1883600">
                  <a:extLst>
                    <a:ext uri="{9D8B030D-6E8A-4147-A177-3AD203B41FA5}">
                      <a16:colId xmlns:a16="http://schemas.microsoft.com/office/drawing/2014/main" val="541231873"/>
                    </a:ext>
                  </a:extLst>
                </a:gridCol>
              </a:tblGrid>
              <a:tr h="164363">
                <a:tc>
                  <a:txBody>
                    <a:bodyPr/>
                    <a:lstStyle/>
                    <a:p>
                      <a:r>
                        <a:rPr lang="ja-JP" sz="1200" dirty="0">
                          <a:solidFill>
                            <a:schemeClr val="tx1"/>
                          </a:solidFill>
                        </a:rPr>
                        <a:t>イベント、n/N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mPFS、</a:t>
                      </a:r>
                      <a:r>
                        <a:rPr lang="ja-JP" sz="1200" baseline="0" dirty="0">
                          <a:solidFill>
                            <a:schemeClr val="tx1"/>
                          </a:solidFill>
                        </a:rPr>
                        <a:t>月数（95%CI）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093437"/>
                  </a:ext>
                </a:extLst>
              </a:tr>
              <a:tr h="133883">
                <a:tc>
                  <a:txBody>
                    <a:bodyPr/>
                    <a:lstStyle/>
                    <a:p>
                      <a:r>
                        <a:rPr lang="ja-JP" sz="1200">
                          <a:solidFill>
                            <a:schemeClr val="tx1"/>
                          </a:solidFill>
                        </a:rPr>
                        <a:t>25/31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2.4 (1.4、3.9)</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312633"/>
                  </a:ext>
                </a:extLst>
              </a:tr>
            </a:tbl>
          </a:graphicData>
        </a:graphic>
      </p:graphicFrame>
      <p:graphicFrame>
        <p:nvGraphicFramePr>
          <p:cNvPr id="231" name="Table 230"/>
          <p:cNvGraphicFramePr>
            <a:graphicFrameLocks noGrp="1"/>
          </p:cNvGraphicFramePr>
          <p:nvPr>
            <p:extLst>
              <p:ext uri="{D42A27DB-BD31-4B8C-83A1-F6EECF244321}">
                <p14:modId xmlns:p14="http://schemas.microsoft.com/office/powerpoint/2010/main" val="849590372"/>
              </p:ext>
            </p:extLst>
          </p:nvPr>
        </p:nvGraphicFramePr>
        <p:xfrm>
          <a:off x="3359531" y="4084712"/>
          <a:ext cx="2979624" cy="548640"/>
        </p:xfrm>
        <a:graphic>
          <a:graphicData uri="http://schemas.openxmlformats.org/drawingml/2006/table">
            <a:tbl>
              <a:tblPr firstRow="1" bandRow="1">
                <a:tableStyleId>{5C22544A-7EE6-4342-B048-85BDC9FD1C3A}</a:tableStyleId>
              </a:tblPr>
              <a:tblGrid>
                <a:gridCol w="1184760">
                  <a:extLst>
                    <a:ext uri="{9D8B030D-6E8A-4147-A177-3AD203B41FA5}">
                      <a16:colId xmlns:a16="http://schemas.microsoft.com/office/drawing/2014/main" val="4255437996"/>
                    </a:ext>
                  </a:extLst>
                </a:gridCol>
                <a:gridCol w="1794864">
                  <a:extLst>
                    <a:ext uri="{9D8B030D-6E8A-4147-A177-3AD203B41FA5}">
                      <a16:colId xmlns:a16="http://schemas.microsoft.com/office/drawing/2014/main" val="541231873"/>
                    </a:ext>
                  </a:extLst>
                </a:gridCol>
              </a:tblGrid>
              <a:tr h="164363">
                <a:tc>
                  <a:txBody>
                    <a:bodyPr/>
                    <a:lstStyle/>
                    <a:p>
                      <a:r>
                        <a:rPr lang="ja-JP" sz="1200" dirty="0">
                          <a:solidFill>
                            <a:schemeClr val="tx1"/>
                          </a:solidFill>
                        </a:rPr>
                        <a:t>イベントn/N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mOS、</a:t>
                      </a:r>
                      <a:r>
                        <a:rPr lang="ja-JP" sz="1200" baseline="0" dirty="0">
                          <a:solidFill>
                            <a:schemeClr val="tx1"/>
                          </a:solidFill>
                        </a:rPr>
                        <a:t>月数(95%CI)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093437"/>
                  </a:ext>
                </a:extLst>
              </a:tr>
              <a:tr h="133883">
                <a:tc>
                  <a:txBody>
                    <a:bodyPr/>
                    <a:lstStyle/>
                    <a:p>
                      <a:r>
                        <a:rPr lang="ja-JP" sz="1200">
                          <a:solidFill>
                            <a:schemeClr val="tx1"/>
                          </a:solidFill>
                        </a:rPr>
                        <a:t>19/30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19.0 (12.1、NE)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312633"/>
                  </a:ext>
                </a:extLst>
              </a:tr>
            </a:tbl>
          </a:graphicData>
        </a:graphic>
      </p:graphicFrame>
      <p:graphicFrame>
        <p:nvGraphicFramePr>
          <p:cNvPr id="232" name="Table 231"/>
          <p:cNvGraphicFramePr>
            <a:graphicFrameLocks noGrp="1"/>
          </p:cNvGraphicFramePr>
          <p:nvPr>
            <p:extLst>
              <p:ext uri="{D42A27DB-BD31-4B8C-83A1-F6EECF244321}">
                <p14:modId xmlns:p14="http://schemas.microsoft.com/office/powerpoint/2010/main" val="1407133523"/>
              </p:ext>
            </p:extLst>
          </p:nvPr>
        </p:nvGraphicFramePr>
        <p:xfrm>
          <a:off x="8772889" y="4084712"/>
          <a:ext cx="2847183" cy="548640"/>
        </p:xfrm>
        <a:graphic>
          <a:graphicData uri="http://schemas.openxmlformats.org/drawingml/2006/table">
            <a:tbl>
              <a:tblPr firstRow="1" bandRow="1">
                <a:tableStyleId>{5C22544A-7EE6-4342-B048-85BDC9FD1C3A}</a:tableStyleId>
              </a:tblPr>
              <a:tblGrid>
                <a:gridCol w="1111012">
                  <a:extLst>
                    <a:ext uri="{9D8B030D-6E8A-4147-A177-3AD203B41FA5}">
                      <a16:colId xmlns:a16="http://schemas.microsoft.com/office/drawing/2014/main" val="4255437996"/>
                    </a:ext>
                  </a:extLst>
                </a:gridCol>
                <a:gridCol w="1736171">
                  <a:extLst>
                    <a:ext uri="{9D8B030D-6E8A-4147-A177-3AD203B41FA5}">
                      <a16:colId xmlns:a16="http://schemas.microsoft.com/office/drawing/2014/main" val="541231873"/>
                    </a:ext>
                  </a:extLst>
                </a:gridCol>
              </a:tblGrid>
              <a:tr h="164363">
                <a:tc>
                  <a:txBody>
                    <a:bodyPr/>
                    <a:lstStyle/>
                    <a:p>
                      <a:r>
                        <a:rPr lang="ja-JP" sz="1200" dirty="0">
                          <a:solidFill>
                            <a:schemeClr val="tx1"/>
                          </a:solidFill>
                        </a:rPr>
                        <a:t>イベントn/N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mOS、</a:t>
                      </a:r>
                      <a:r>
                        <a:rPr lang="ja-JP" sz="1200" baseline="0" dirty="0">
                          <a:solidFill>
                            <a:schemeClr val="tx1"/>
                          </a:solidFill>
                        </a:rPr>
                        <a:t>月数(95%CI)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093437"/>
                  </a:ext>
                </a:extLst>
              </a:tr>
              <a:tr h="133883">
                <a:tc>
                  <a:txBody>
                    <a:bodyPr/>
                    <a:lstStyle/>
                    <a:p>
                      <a:r>
                        <a:rPr lang="ja-JP" sz="1200">
                          <a:solidFill>
                            <a:schemeClr val="tx1"/>
                          </a:solidFill>
                        </a:rPr>
                        <a:t>24/31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6.4 (3.1、10.8)</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312633"/>
                  </a:ext>
                </a:extLst>
              </a:tr>
            </a:tbl>
          </a:graphicData>
        </a:graphic>
      </p:graphicFrame>
      <p:sp>
        <p:nvSpPr>
          <p:cNvPr id="233" name="TextBox 232">
            <a:extLst>
              <a:ext uri="{FF2B5EF4-FFF2-40B4-BE49-F238E27FC236}">
                <a16:creationId xmlns:a16="http://schemas.microsoft.com/office/drawing/2014/main" id="{A0114C78-77B8-50DD-AF2B-B8004BA9B05F}"/>
              </a:ext>
            </a:extLst>
          </p:cNvPr>
          <p:cNvSpPr txBox="1"/>
          <p:nvPr/>
        </p:nvSpPr>
        <p:spPr>
          <a:xfrm>
            <a:off x="437844" y="1732998"/>
            <a:ext cx="582212" cy="338554"/>
          </a:xfrm>
          <a:prstGeom prst="rect">
            <a:avLst/>
          </a:prstGeom>
          <a:noFill/>
        </p:spPr>
        <p:txBody>
          <a:bodyPr wrap="none" rtlCol="0">
            <a:spAutoFit/>
          </a:bodyPr>
          <a:lstStyle/>
          <a:p>
            <a:pPr algn="r"/>
            <a:r>
              <a:rPr lang="ja-JP" sz="1600" b="1">
                <a:solidFill>
                  <a:srgbClr val="4D4D4D"/>
                </a:solidFill>
              </a:rPr>
              <a:t>PFS</a:t>
            </a:r>
          </a:p>
        </p:txBody>
      </p:sp>
      <p:sp>
        <p:nvSpPr>
          <p:cNvPr id="234" name="TextBox 233">
            <a:extLst>
              <a:ext uri="{FF2B5EF4-FFF2-40B4-BE49-F238E27FC236}">
                <a16:creationId xmlns:a16="http://schemas.microsoft.com/office/drawing/2014/main" id="{A0114C78-77B8-50DD-AF2B-B8004BA9B05F}"/>
              </a:ext>
            </a:extLst>
          </p:cNvPr>
          <p:cNvSpPr txBox="1"/>
          <p:nvPr/>
        </p:nvSpPr>
        <p:spPr>
          <a:xfrm>
            <a:off x="538834" y="4011293"/>
            <a:ext cx="481222" cy="338554"/>
          </a:xfrm>
          <a:prstGeom prst="rect">
            <a:avLst/>
          </a:prstGeom>
          <a:noFill/>
        </p:spPr>
        <p:txBody>
          <a:bodyPr wrap="none" rtlCol="0">
            <a:spAutoFit/>
          </a:bodyPr>
          <a:lstStyle/>
          <a:p>
            <a:pPr algn="r"/>
            <a:r>
              <a:rPr lang="ja-JP" sz="1600" b="1">
                <a:solidFill>
                  <a:srgbClr val="4D4D4D"/>
                </a:solidFill>
              </a:rPr>
              <a:t>OS</a:t>
            </a:r>
          </a:p>
        </p:txBody>
      </p:sp>
    </p:spTree>
    <p:extLst>
      <p:ext uri="{BB962C8B-B14F-4D97-AF65-F5344CB8AC3E}">
        <p14:creationId xmlns:p14="http://schemas.microsoft.com/office/powerpoint/2010/main" val="2427133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344572" y="179614"/>
            <a:ext cx="11218335" cy="807720"/>
          </a:xfrm>
        </p:spPr>
        <p:txBody>
          <a:bodyPr/>
          <a:lstStyle/>
          <a:p>
            <a:r>
              <a:rPr lang="ja-JP" dirty="0"/>
              <a:t>PD-7：前治療のない進行性肝細胞癌(aHCC)、前治療のある胃癌(GC)および胃食道接合部腺癌(GEJ)に対するカボザンチニブ＋アテゾリズマブ併用投与：COSMIC-021試験の結果 – Li D、et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5200"/>
              </a:spcBef>
              <a:buNone/>
            </a:pPr>
            <a:r>
              <a:rPr lang="ja-JP" b="1" dirty="0"/>
              <a:t>結論</a:t>
            </a:r>
          </a:p>
          <a:p>
            <a:r>
              <a:rPr lang="ja-JP" b="1" dirty="0"/>
              <a:t>前治療のない進行性HCC患者において、カボザンチニブ＋アテゾリズマブは管理可能な安全性プロファイルを有する臨床活性を示したが、前治療のある胃またはGEJ腺癌患者では、カボザンチニブ＋アテゾリズマブの臨床活性が最小であった </a:t>
            </a:r>
          </a:p>
        </p:txBody>
      </p:sp>
      <p:sp>
        <p:nvSpPr>
          <p:cNvPr id="23" name="Text Placeholder 4"/>
          <p:cNvSpPr>
            <a:spLocks noGrp="1"/>
          </p:cNvSpPr>
          <p:nvPr>
            <p:ph type="body" sz="quarter" idx="11"/>
          </p:nvPr>
        </p:nvSpPr>
        <p:spPr>
          <a:xfrm>
            <a:off x="6197601" y="6096001"/>
            <a:ext cx="5507567" cy="487363"/>
          </a:xfrm>
        </p:spPr>
        <p:txBody>
          <a:bodyPr/>
          <a:lstStyle/>
          <a:p>
            <a:r>
              <a:rPr lang="ja-JP"/>
              <a:t>Li D, et al.Ann Oncol 2022;33(suppl):abstr PD-7</a:t>
            </a:r>
          </a:p>
        </p:txBody>
      </p:sp>
      <p:graphicFrame>
        <p:nvGraphicFramePr>
          <p:cNvPr id="5" name="Table 4"/>
          <p:cNvGraphicFramePr>
            <a:graphicFrameLocks noGrp="1"/>
          </p:cNvGraphicFramePr>
          <p:nvPr>
            <p:extLst>
              <p:ext uri="{D42A27DB-BD31-4B8C-83A1-F6EECF244321}">
                <p14:modId xmlns:p14="http://schemas.microsoft.com/office/powerpoint/2010/main" val="2234976988"/>
              </p:ext>
            </p:extLst>
          </p:nvPr>
        </p:nvGraphicFramePr>
        <p:xfrm>
          <a:off x="486833" y="1618123"/>
          <a:ext cx="5473548" cy="2687760"/>
        </p:xfrm>
        <a:graphic>
          <a:graphicData uri="http://schemas.openxmlformats.org/drawingml/2006/table">
            <a:tbl>
              <a:tblPr firstRow="1" bandRow="1">
                <a:tableStyleId>{5202B0CA-FC54-4496-8BCA-5EF66A818D29}</a:tableStyleId>
              </a:tblPr>
              <a:tblGrid>
                <a:gridCol w="1823230">
                  <a:extLst>
                    <a:ext uri="{9D8B030D-6E8A-4147-A177-3AD203B41FA5}">
                      <a16:colId xmlns:a16="http://schemas.microsoft.com/office/drawing/2014/main" val="2713438561"/>
                    </a:ext>
                  </a:extLst>
                </a:gridCol>
                <a:gridCol w="1825159">
                  <a:extLst>
                    <a:ext uri="{9D8B030D-6E8A-4147-A177-3AD203B41FA5}">
                      <a16:colId xmlns:a16="http://schemas.microsoft.com/office/drawing/2014/main" val="764363852"/>
                    </a:ext>
                  </a:extLst>
                </a:gridCol>
                <a:gridCol w="1825159">
                  <a:extLst>
                    <a:ext uri="{9D8B030D-6E8A-4147-A177-3AD203B41FA5}">
                      <a16:colId xmlns:a16="http://schemas.microsoft.com/office/drawing/2014/main" val="4203466478"/>
                    </a:ext>
                  </a:extLst>
                </a:gridCol>
              </a:tblGrid>
              <a:tr h="274320">
                <a:tc>
                  <a:txBody>
                    <a:bodyPr/>
                    <a:lstStyle/>
                    <a:p>
                      <a:r>
                        <a:rPr lang="ja-JP" sz="1200">
                          <a:solidFill>
                            <a:schemeClr val="tx2"/>
                          </a:solidFill>
                        </a:rPr>
                        <a:t>転帰</a:t>
                      </a:r>
                      <a:r>
                        <a:rPr lang="ja-JP" sz="1200" baseline="0">
                          <a:solidFill>
                            <a:schemeClr val="tx2"/>
                          </a:solidFill>
                        </a:rPr>
                        <a:t> </a:t>
                      </a:r>
                    </a:p>
                  </a:txBody>
                  <a:tcPr marT="18000" marB="18000" anchor="ctr"/>
                </a:tc>
                <a:tc>
                  <a:txBody>
                    <a:bodyPr/>
                    <a:lstStyle/>
                    <a:p>
                      <a:pPr algn="ctr"/>
                      <a:r>
                        <a:rPr lang="ja-JP" sz="1200" dirty="0">
                          <a:solidFill>
                            <a:schemeClr val="tx2"/>
                          </a:solidFill>
                        </a:rPr>
                        <a:t>HCC
</a:t>
                      </a:r>
                      <a:r>
                        <a:rPr lang="ja-JP" sz="1200" baseline="0" dirty="0">
                          <a:solidFill>
                            <a:schemeClr val="tx2"/>
                          </a:solidFill>
                        </a:rPr>
                        <a:t> (n=30)</a:t>
                      </a:r>
                    </a:p>
                  </a:txBody>
                  <a:tcPr marT="18000" marB="18000" anchor="ctr"/>
                </a:tc>
                <a:tc>
                  <a:txBody>
                    <a:bodyPr/>
                    <a:lstStyle/>
                    <a:p>
                      <a:pPr algn="ctr"/>
                      <a:r>
                        <a:rPr lang="ja-JP" sz="1200" dirty="0">
                          <a:solidFill>
                            <a:schemeClr val="tx2"/>
                          </a:solidFill>
                        </a:rPr>
                        <a:t>胃/GEJ
(n=31)</a:t>
                      </a:r>
                    </a:p>
                  </a:txBody>
                  <a:tcPr marT="18000" marB="18000" anchor="ctr"/>
                </a:tc>
                <a:extLst>
                  <a:ext uri="{0D108BD9-81ED-4DB2-BD59-A6C34878D82A}">
                    <a16:rowId xmlns:a16="http://schemas.microsoft.com/office/drawing/2014/main" val="3667548636"/>
                  </a:ext>
                </a:extLst>
              </a:tr>
              <a:tr h="274320">
                <a:tc>
                  <a:txBody>
                    <a:bodyPr/>
                    <a:lstStyle/>
                    <a:p>
                      <a:r>
                        <a:rPr lang="ja-JP" sz="1200">
                          <a:solidFill>
                            <a:schemeClr val="tx1"/>
                          </a:solidFill>
                        </a:rPr>
                        <a:t>ORR、% (80%CI)</a:t>
                      </a:r>
                    </a:p>
                  </a:txBody>
                  <a:tcPr/>
                </a:tc>
                <a:tc>
                  <a:txBody>
                    <a:bodyPr/>
                    <a:lstStyle/>
                    <a:p>
                      <a:pPr algn="ctr"/>
                      <a:r>
                        <a:rPr lang="ja-JP" sz="1200">
                          <a:solidFill>
                            <a:schemeClr val="tx1"/>
                          </a:solidFill>
                        </a:rPr>
                        <a:t>13</a:t>
                      </a:r>
                      <a:r>
                        <a:rPr lang="ja-JP" sz="1200" baseline="0">
                          <a:solidFill>
                            <a:schemeClr val="tx1"/>
                          </a:solidFill>
                        </a:rPr>
                        <a:t> (6、25)</a:t>
                      </a:r>
                    </a:p>
                  </a:txBody>
                  <a:tcPr/>
                </a:tc>
                <a:tc>
                  <a:txBody>
                    <a:bodyPr/>
                    <a:lstStyle/>
                    <a:p>
                      <a:pPr algn="ctr"/>
                      <a:r>
                        <a:rPr lang="ja-JP" sz="1200" dirty="0">
                          <a:solidFill>
                            <a:schemeClr val="tx1"/>
                          </a:solidFill>
                        </a:rPr>
                        <a:t>0 (0、7)</a:t>
                      </a:r>
                    </a:p>
                  </a:txBody>
                  <a:tcPr/>
                </a:tc>
                <a:extLst>
                  <a:ext uri="{0D108BD9-81ED-4DB2-BD59-A6C34878D82A}">
                    <a16:rowId xmlns:a16="http://schemas.microsoft.com/office/drawing/2014/main" val="2666490076"/>
                  </a:ext>
                </a:extLst>
              </a:tr>
              <a:tr h="0">
                <a:tc>
                  <a:txBody>
                    <a:bodyPr/>
                    <a:lstStyle/>
                    <a:p>
                      <a:pPr marL="0" algn="l" defTabSz="914400" rtl="0" eaLnBrk="1" latinLnBrk="0" hangingPunct="1"/>
                      <a:r>
                        <a:rPr lang="ja-JP" sz="1200">
                          <a:solidFill>
                            <a:schemeClr val="tx1"/>
                          </a:solidFill>
                          <a:latin typeface="+mn-lt"/>
                          <a:ea typeface="MS Mincho"/>
                          <a:cs typeface="+mn-cs"/>
                        </a:rPr>
                        <a:t>BOR、n (%)</a:t>
                      </a:r>
                    </a:p>
                    <a:p>
                      <a:pPr marL="180975" indent="0" algn="l" defTabSz="914400" rtl="0" eaLnBrk="1" latinLnBrk="0" hangingPunct="1"/>
                      <a:r>
                        <a:rPr lang="ja-JP" sz="1200" baseline="0">
                          <a:solidFill>
                            <a:schemeClr val="tx1"/>
                          </a:solidFill>
                          <a:latin typeface="+mn-lt"/>
                          <a:ea typeface="MS Mincho"/>
                          <a:cs typeface="+mn-cs"/>
                        </a:rPr>
                        <a:t>CR</a:t>
                      </a:r>
                    </a:p>
                    <a:p>
                      <a:pPr marL="180975" indent="0" algn="l" defTabSz="914400" rtl="0" eaLnBrk="1" latinLnBrk="0" hangingPunct="1"/>
                      <a:r>
                        <a:rPr lang="ja-JP" sz="1200" baseline="0">
                          <a:solidFill>
                            <a:schemeClr val="tx1"/>
                          </a:solidFill>
                          <a:latin typeface="+mn-lt"/>
                          <a:ea typeface="MS Mincho"/>
                          <a:cs typeface="+mn-cs"/>
                        </a:rPr>
                        <a:t>PR</a:t>
                      </a:r>
                    </a:p>
                    <a:p>
                      <a:pPr marL="180975" indent="0" algn="l" defTabSz="914400" rtl="0" eaLnBrk="1" latinLnBrk="0" hangingPunct="1"/>
                      <a:r>
                        <a:rPr lang="ja-JP" sz="1200" baseline="0">
                          <a:solidFill>
                            <a:schemeClr val="tx1"/>
                          </a:solidFill>
                          <a:latin typeface="+mn-lt"/>
                          <a:ea typeface="MS Mincho"/>
                          <a:cs typeface="+mn-cs"/>
                        </a:rPr>
                        <a:t>SD</a:t>
                      </a:r>
                    </a:p>
                    <a:p>
                      <a:pPr marL="180975" indent="0" algn="l" defTabSz="914400" rtl="0" eaLnBrk="1" latinLnBrk="0" hangingPunct="1"/>
                      <a:r>
                        <a:rPr lang="ja-JP" sz="1200" baseline="0">
                          <a:solidFill>
                            <a:schemeClr val="tx1"/>
                          </a:solidFill>
                          <a:latin typeface="+mn-lt"/>
                          <a:ea typeface="MS Mincho"/>
                          <a:cs typeface="+mn-cs"/>
                        </a:rPr>
                        <a:t>PD</a:t>
                      </a:r>
                    </a:p>
                    <a:p>
                      <a:pPr marL="180975" indent="0" algn="l" defTabSz="914400" rtl="0" eaLnBrk="1" latinLnBrk="0" hangingPunct="1"/>
                      <a:r>
                        <a:rPr lang="ja-JP" sz="1200" baseline="0">
                          <a:solidFill>
                            <a:schemeClr val="tx1"/>
                          </a:solidFill>
                          <a:latin typeface="+mn-lt"/>
                          <a:ea typeface="MS Mincho"/>
                          <a:cs typeface="+mn-cs"/>
                        </a:rPr>
                        <a:t>NA</a:t>
                      </a:r>
                    </a:p>
                  </a:txBody>
                  <a:tcPr/>
                </a:tc>
                <a:tc>
                  <a:txBody>
                    <a:bodyPr/>
                    <a:lstStyle/>
                    <a:p>
                      <a:pPr marL="0" algn="l" defTabSz="914400" rtl="0" eaLnBrk="1" latinLnBrk="0" hangingPunct="1"/>
                      <a:endParaRPr lang="en-GB" sz="1200" kern="1200" dirty="0">
                        <a:solidFill>
                          <a:schemeClr val="tx1"/>
                        </a:solidFill>
                        <a:latin typeface="+mn-lt"/>
                        <a:ea typeface="+mn-ea"/>
                        <a:cs typeface="+mn-cs"/>
                      </a:endParaRPr>
                    </a:p>
                    <a:p>
                      <a:pPr marL="0" algn="ctr" defTabSz="914400" rtl="0" eaLnBrk="1" latinLnBrk="0" hangingPunct="1"/>
                      <a:r>
                        <a:rPr lang="ja-JP" sz="1200" baseline="0">
                          <a:solidFill>
                            <a:schemeClr val="tx1"/>
                          </a:solidFill>
                          <a:latin typeface="+mn-lt"/>
                          <a:ea typeface="MS Mincho"/>
                          <a:cs typeface="+mn-cs"/>
                        </a:rPr>
                        <a:t>0</a:t>
                      </a:r>
                    </a:p>
                    <a:p>
                      <a:pPr marL="0" algn="ctr" defTabSz="914400" rtl="0" eaLnBrk="1" latinLnBrk="0" hangingPunct="1"/>
                      <a:r>
                        <a:rPr lang="ja-JP" sz="1200" baseline="0">
                          <a:solidFill>
                            <a:schemeClr val="tx1"/>
                          </a:solidFill>
                          <a:latin typeface="+mn-lt"/>
                          <a:ea typeface="MS Mincho"/>
                          <a:cs typeface="+mn-cs"/>
                        </a:rPr>
                        <a:t>4 (13)</a:t>
                      </a:r>
                    </a:p>
                    <a:p>
                      <a:pPr marL="0" algn="ctr" defTabSz="914400" rtl="0" eaLnBrk="1" latinLnBrk="0" hangingPunct="1"/>
                      <a:r>
                        <a:rPr lang="ja-JP" sz="1200" baseline="0">
                          <a:solidFill>
                            <a:schemeClr val="tx1"/>
                          </a:solidFill>
                          <a:latin typeface="+mn-lt"/>
                          <a:ea typeface="MS Mincho"/>
                          <a:cs typeface="+mn-cs"/>
                        </a:rPr>
                        <a:t>21 (70)</a:t>
                      </a:r>
                    </a:p>
                    <a:p>
                      <a:pPr marL="0" algn="ctr" defTabSz="914400" rtl="0" eaLnBrk="1" latinLnBrk="0" hangingPunct="1"/>
                      <a:r>
                        <a:rPr lang="ja-JP" sz="1200" baseline="0">
                          <a:solidFill>
                            <a:schemeClr val="tx1"/>
                          </a:solidFill>
                          <a:latin typeface="+mn-lt"/>
                          <a:ea typeface="MS Mincho"/>
                          <a:cs typeface="+mn-cs"/>
                        </a:rPr>
                        <a:t>3 (10)</a:t>
                      </a:r>
                    </a:p>
                    <a:p>
                      <a:pPr marL="0" algn="ctr" defTabSz="914400" rtl="0" eaLnBrk="1" latinLnBrk="0" hangingPunct="1"/>
                      <a:r>
                        <a:rPr lang="ja-JP" sz="1200" baseline="0">
                          <a:solidFill>
                            <a:schemeClr val="tx1"/>
                          </a:solidFill>
                          <a:latin typeface="+mn-lt"/>
                          <a:ea typeface="MS Mincho"/>
                          <a:cs typeface="+mn-cs"/>
                        </a:rPr>
                        <a:t>2 (7)</a:t>
                      </a:r>
                    </a:p>
                  </a:txBody>
                  <a:tcPr/>
                </a:tc>
                <a:tc>
                  <a:txBody>
                    <a:bodyPr/>
                    <a:lstStyle/>
                    <a:p>
                      <a:pPr marL="0" algn="l" defTabSz="914400" rtl="0" eaLnBrk="1" latinLnBrk="0" hangingPunct="1"/>
                      <a:endParaRPr lang="en-GB" sz="1200" kern="1200" dirty="0">
                        <a:solidFill>
                          <a:schemeClr val="tx1"/>
                        </a:solidFill>
                        <a:latin typeface="+mn-lt"/>
                        <a:ea typeface="+mn-ea"/>
                        <a:cs typeface="+mn-cs"/>
                      </a:endParaRPr>
                    </a:p>
                    <a:p>
                      <a:pPr marL="0" algn="ctr" defTabSz="914400" rtl="0" eaLnBrk="1" latinLnBrk="0" hangingPunct="1"/>
                      <a:r>
                        <a:rPr lang="ja-JP" sz="1200" dirty="0">
                          <a:solidFill>
                            <a:schemeClr val="tx1"/>
                          </a:solidFill>
                          <a:latin typeface="+mn-lt"/>
                          <a:ea typeface="MS Mincho"/>
                          <a:cs typeface="+mn-cs"/>
                        </a:rPr>
                        <a:t>0</a:t>
                      </a:r>
                    </a:p>
                    <a:p>
                      <a:pPr marL="0" algn="ctr" defTabSz="914400" rtl="0" eaLnBrk="1" latinLnBrk="0" hangingPunct="1"/>
                      <a:r>
                        <a:rPr lang="ja-JP" sz="1200" dirty="0">
                          <a:solidFill>
                            <a:schemeClr val="tx1"/>
                          </a:solidFill>
                          <a:latin typeface="+mn-lt"/>
                          <a:ea typeface="MS Mincho"/>
                          <a:cs typeface="+mn-cs"/>
                        </a:rPr>
                        <a:t>0</a:t>
                      </a:r>
                    </a:p>
                    <a:p>
                      <a:pPr marL="0" algn="ctr" defTabSz="914400" rtl="0" eaLnBrk="1" latinLnBrk="0" hangingPunct="1"/>
                      <a:r>
                        <a:rPr lang="ja-JP" sz="1200" dirty="0">
                          <a:solidFill>
                            <a:schemeClr val="tx1"/>
                          </a:solidFill>
                          <a:latin typeface="+mn-lt"/>
                          <a:ea typeface="MS Mincho"/>
                          <a:cs typeface="+mn-cs"/>
                        </a:rPr>
                        <a:t>15 (48)</a:t>
                      </a:r>
                    </a:p>
                    <a:p>
                      <a:pPr marL="0" algn="ctr" defTabSz="914400" rtl="0" eaLnBrk="1" latinLnBrk="0" hangingPunct="1"/>
                      <a:r>
                        <a:rPr lang="ja-JP" sz="1200" dirty="0">
                          <a:solidFill>
                            <a:schemeClr val="tx1"/>
                          </a:solidFill>
                          <a:latin typeface="+mn-lt"/>
                          <a:ea typeface="MS Mincho"/>
                          <a:cs typeface="+mn-cs"/>
                        </a:rPr>
                        <a:t>10 (32)</a:t>
                      </a:r>
                    </a:p>
                    <a:p>
                      <a:pPr marL="0" algn="ctr" defTabSz="914400" rtl="0" eaLnBrk="1" latinLnBrk="0" hangingPunct="1"/>
                      <a:r>
                        <a:rPr lang="ja-JP" sz="1200" dirty="0">
                          <a:solidFill>
                            <a:schemeClr val="tx1"/>
                          </a:solidFill>
                          <a:latin typeface="+mn-lt"/>
                          <a:ea typeface="MS Mincho"/>
                          <a:cs typeface="+mn-cs"/>
                        </a:rPr>
                        <a:t>6 (19)</a:t>
                      </a:r>
                    </a:p>
                  </a:txBody>
                  <a:tcPr/>
                </a:tc>
                <a:extLst>
                  <a:ext uri="{0D108BD9-81ED-4DB2-BD59-A6C34878D82A}">
                    <a16:rowId xmlns:a16="http://schemas.microsoft.com/office/drawing/2014/main" val="2643884403"/>
                  </a:ext>
                </a:extLst>
              </a:tr>
              <a:tr h="0">
                <a:tc>
                  <a:txBody>
                    <a:bodyPr/>
                    <a:lstStyle/>
                    <a:p>
                      <a:pPr marL="0" algn="l" defTabSz="914400" rtl="0" eaLnBrk="1" latinLnBrk="0" hangingPunct="1"/>
                      <a:r>
                        <a:rPr lang="ja-JP" sz="1200">
                          <a:solidFill>
                            <a:schemeClr val="tx1"/>
                          </a:solidFill>
                          <a:latin typeface="+mn-lt"/>
                          <a:ea typeface="MS Mincho"/>
                          <a:cs typeface="+mn-cs"/>
                        </a:rPr>
                        <a:t>DCR、% (80%CI)</a:t>
                      </a:r>
                    </a:p>
                  </a:txBody>
                  <a:tcPr/>
                </a:tc>
                <a:tc>
                  <a:txBody>
                    <a:bodyPr/>
                    <a:lstStyle/>
                    <a:p>
                      <a:pPr marL="0" algn="ctr" defTabSz="914400" rtl="0" eaLnBrk="1" latinLnBrk="0" hangingPunct="1"/>
                      <a:r>
                        <a:rPr lang="ja-JP" sz="1200" baseline="0">
                          <a:solidFill>
                            <a:schemeClr val="tx1"/>
                          </a:solidFill>
                          <a:latin typeface="+mn-lt"/>
                          <a:ea typeface="MS Mincho"/>
                          <a:cs typeface="+mn-cs"/>
                        </a:rPr>
                        <a:t>83 (7、92)</a:t>
                      </a:r>
                    </a:p>
                  </a:txBody>
                  <a:tcPr/>
                </a:tc>
                <a:tc>
                  <a:txBody>
                    <a:bodyPr/>
                    <a:lstStyle/>
                    <a:p>
                      <a:pPr marL="0" algn="ctr" defTabSz="914400" rtl="0" eaLnBrk="1" latinLnBrk="0" hangingPunct="1"/>
                      <a:r>
                        <a:rPr lang="ja-JP" sz="1200" dirty="0">
                          <a:solidFill>
                            <a:schemeClr val="tx1"/>
                          </a:solidFill>
                          <a:latin typeface="+mn-lt"/>
                          <a:ea typeface="MS Mincho"/>
                          <a:cs typeface="+mn-cs"/>
                        </a:rPr>
                        <a:t>48 (36、61)</a:t>
                      </a:r>
                    </a:p>
                  </a:txBody>
                  <a:tcPr/>
                </a:tc>
                <a:extLst>
                  <a:ext uri="{0D108BD9-81ED-4DB2-BD59-A6C34878D82A}">
                    <a16:rowId xmlns:a16="http://schemas.microsoft.com/office/drawing/2014/main" val="669964704"/>
                  </a:ext>
                </a:extLst>
              </a:tr>
              <a:tr h="126456">
                <a:tc>
                  <a:txBody>
                    <a:bodyPr/>
                    <a:lstStyle/>
                    <a:p>
                      <a:pPr marL="0" algn="l" defTabSz="914400" rtl="0" eaLnBrk="1" latinLnBrk="0" hangingPunct="1"/>
                      <a:r>
                        <a:rPr lang="ja-JP" sz="1200">
                          <a:solidFill>
                            <a:schemeClr val="tx1"/>
                          </a:solidFill>
                          <a:latin typeface="+mn-lt"/>
                          <a:ea typeface="MS Mincho"/>
                          <a:cs typeface="+mn-cs"/>
                        </a:rPr>
                        <a:t>mDoR、月数(範囲)</a:t>
                      </a:r>
                    </a:p>
                  </a:txBody>
                  <a:tcPr/>
                </a:tc>
                <a:tc>
                  <a:txBody>
                    <a:bodyPr/>
                    <a:lstStyle/>
                    <a:p>
                      <a:pPr marL="0" algn="ctr" defTabSz="914400" rtl="0" eaLnBrk="1" latinLnBrk="0" hangingPunct="1"/>
                      <a:r>
                        <a:rPr lang="ja-JP" sz="1200" baseline="0">
                          <a:solidFill>
                            <a:schemeClr val="tx1"/>
                          </a:solidFill>
                          <a:latin typeface="+mn-lt"/>
                          <a:ea typeface="MS Mincho"/>
                          <a:cs typeface="+mn-cs"/>
                        </a:rPr>
                        <a:t>22 (7–NE)</a:t>
                      </a:r>
                    </a:p>
                  </a:txBody>
                  <a:tcPr/>
                </a:tc>
                <a:tc>
                  <a:txBody>
                    <a:bodyPr/>
                    <a:lstStyle/>
                    <a:p>
                      <a:pPr marL="0" algn="ctr" defTabSz="914400" rtl="0" eaLnBrk="1" latinLnBrk="0" hangingPunct="1"/>
                      <a:r>
                        <a:rPr lang="ja-JP" sz="1200" dirty="0">
                          <a:solidFill>
                            <a:schemeClr val="tx1"/>
                          </a:solidFill>
                          <a:latin typeface="+mn-lt"/>
                          <a:ea typeface="MS Mincho"/>
                          <a:cs typeface="+mn-cs"/>
                        </a:rPr>
                        <a:t>NA</a:t>
                      </a:r>
                    </a:p>
                  </a:txBody>
                  <a:tcPr/>
                </a:tc>
                <a:extLst>
                  <a:ext uri="{0D108BD9-81ED-4DB2-BD59-A6C34878D82A}">
                    <a16:rowId xmlns:a16="http://schemas.microsoft.com/office/drawing/2014/main" val="2444668556"/>
                  </a:ext>
                </a:extLst>
              </a:tr>
              <a:tr h="126456">
                <a:tc>
                  <a:txBody>
                    <a:bodyPr/>
                    <a:lstStyle/>
                    <a:p>
                      <a:pPr marL="0" algn="l" defTabSz="914400" rtl="0" eaLnBrk="1" latinLnBrk="0" hangingPunct="1"/>
                      <a:r>
                        <a:rPr lang="ja-JP" sz="1200">
                          <a:solidFill>
                            <a:schemeClr val="tx1"/>
                          </a:solidFill>
                          <a:latin typeface="+mn-lt"/>
                          <a:ea typeface="MS Mincho"/>
                          <a:cs typeface="+mn-cs"/>
                        </a:rPr>
                        <a:t>mTTP、月数(範囲)</a:t>
                      </a:r>
                    </a:p>
                  </a:txBody>
                  <a:tcPr/>
                </a:tc>
                <a:tc>
                  <a:txBody>
                    <a:bodyPr/>
                    <a:lstStyle/>
                    <a:p>
                      <a:pPr marL="0" algn="ctr" defTabSz="914400" rtl="0" eaLnBrk="1" latinLnBrk="0" hangingPunct="1"/>
                      <a:r>
                        <a:rPr lang="ja-JP" sz="1200">
                          <a:solidFill>
                            <a:schemeClr val="tx1"/>
                          </a:solidFill>
                          <a:latin typeface="+mn-lt"/>
                          <a:ea typeface="MS Mincho"/>
                          <a:cs typeface="+mn-cs"/>
                        </a:rPr>
                        <a:t>11 (4</a:t>
                      </a:r>
                      <a:r>
                        <a:rPr lang="ja-JP" sz="1200" baseline="0">
                          <a:solidFill>
                            <a:schemeClr val="tx1"/>
                          </a:solidFill>
                          <a:latin typeface="+mn-lt"/>
                          <a:ea typeface="MS Mincho"/>
                          <a:cs typeface="+mn-cs"/>
                        </a:rPr>
                        <a:t>–23)</a:t>
                      </a:r>
                    </a:p>
                  </a:txBody>
                  <a:tcPr/>
                </a:tc>
                <a:tc>
                  <a:txBody>
                    <a:bodyPr/>
                    <a:lstStyle/>
                    <a:p>
                      <a:pPr marL="0" algn="ctr" defTabSz="914400" rtl="0" eaLnBrk="1" latinLnBrk="0" hangingPunct="1"/>
                      <a:r>
                        <a:rPr lang="ja-JP" sz="1200" dirty="0">
                          <a:solidFill>
                            <a:schemeClr val="tx1"/>
                          </a:solidFill>
                          <a:latin typeface="+mn-lt"/>
                          <a:ea typeface="MS Mincho"/>
                          <a:cs typeface="+mn-cs"/>
                        </a:rPr>
                        <a:t>NA</a:t>
                      </a:r>
                    </a:p>
                  </a:txBody>
                  <a:tcPr/>
                </a:tc>
                <a:extLst>
                  <a:ext uri="{0D108BD9-81ED-4DB2-BD59-A6C34878D82A}">
                    <a16:rowId xmlns:a16="http://schemas.microsoft.com/office/drawing/2014/main" val="6957908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05598300"/>
              </p:ext>
            </p:extLst>
          </p:nvPr>
        </p:nvGraphicFramePr>
        <p:xfrm>
          <a:off x="6231620" y="1618123"/>
          <a:ext cx="5473549" cy="2870640"/>
        </p:xfrm>
        <a:graphic>
          <a:graphicData uri="http://schemas.openxmlformats.org/drawingml/2006/table">
            <a:tbl>
              <a:tblPr firstRow="1" bandRow="1">
                <a:tableStyleId>{5202B0CA-FC54-4496-8BCA-5EF66A818D29}</a:tableStyleId>
              </a:tblPr>
              <a:tblGrid>
                <a:gridCol w="2551433">
                  <a:extLst>
                    <a:ext uri="{9D8B030D-6E8A-4147-A177-3AD203B41FA5}">
                      <a16:colId xmlns:a16="http://schemas.microsoft.com/office/drawing/2014/main" val="2713438561"/>
                    </a:ext>
                  </a:extLst>
                </a:gridCol>
                <a:gridCol w="1461058">
                  <a:extLst>
                    <a:ext uri="{9D8B030D-6E8A-4147-A177-3AD203B41FA5}">
                      <a16:colId xmlns:a16="http://schemas.microsoft.com/office/drawing/2014/main" val="764363852"/>
                    </a:ext>
                  </a:extLst>
                </a:gridCol>
                <a:gridCol w="1461058">
                  <a:extLst>
                    <a:ext uri="{9D8B030D-6E8A-4147-A177-3AD203B41FA5}">
                      <a16:colId xmlns:a16="http://schemas.microsoft.com/office/drawing/2014/main" val="4203466478"/>
                    </a:ext>
                  </a:extLst>
                </a:gridCol>
              </a:tblGrid>
              <a:tr h="274320">
                <a:tc>
                  <a:txBody>
                    <a:bodyPr/>
                    <a:lstStyle/>
                    <a:p>
                      <a:r>
                        <a:rPr lang="ja-JP" sz="1200">
                          <a:solidFill>
                            <a:schemeClr val="tx2"/>
                          </a:solidFill>
                        </a:rPr>
                        <a:t>グレード3～4のTRAE、n (%)</a:t>
                      </a:r>
                      <a:r>
                        <a:rPr lang="ja-JP" sz="1200" baseline="0">
                          <a:solidFill>
                            <a:schemeClr val="tx2"/>
                          </a:solidFill>
                        </a:rPr>
                        <a:t> </a:t>
                      </a:r>
                    </a:p>
                  </a:txBody>
                  <a:tcPr marT="18000" marB="18000" anchor="ctr"/>
                </a:tc>
                <a:tc>
                  <a:txBody>
                    <a:bodyPr/>
                    <a:lstStyle/>
                    <a:p>
                      <a:pPr algn="ctr"/>
                      <a:r>
                        <a:rPr lang="ja-JP" sz="1200" dirty="0">
                          <a:solidFill>
                            <a:schemeClr val="tx2"/>
                          </a:solidFill>
                        </a:rPr>
                        <a:t>HCC
</a:t>
                      </a:r>
                      <a:r>
                        <a:rPr lang="ja-JP" sz="1200" baseline="0" dirty="0">
                          <a:solidFill>
                            <a:schemeClr val="tx2"/>
                          </a:solidFill>
                        </a:rPr>
                        <a:t> (n=30)</a:t>
                      </a:r>
                    </a:p>
                  </a:txBody>
                  <a:tcPr marT="18000" marB="18000" anchor="ctr"/>
                </a:tc>
                <a:tc>
                  <a:txBody>
                    <a:bodyPr/>
                    <a:lstStyle/>
                    <a:p>
                      <a:pPr algn="ctr"/>
                      <a:r>
                        <a:rPr lang="ja-JP" sz="1200" dirty="0">
                          <a:solidFill>
                            <a:schemeClr val="tx2"/>
                          </a:solidFill>
                        </a:rPr>
                        <a:t>胃/GEJ
(n=31)</a:t>
                      </a:r>
                    </a:p>
                  </a:txBody>
                  <a:tcPr marT="18000" marB="18000" anchor="ctr"/>
                </a:tc>
                <a:extLst>
                  <a:ext uri="{0D108BD9-81ED-4DB2-BD59-A6C34878D82A}">
                    <a16:rowId xmlns:a16="http://schemas.microsoft.com/office/drawing/2014/main" val="3667548636"/>
                  </a:ext>
                </a:extLst>
              </a:tr>
              <a:tr h="274320">
                <a:tc>
                  <a:txBody>
                    <a:bodyPr/>
                    <a:lstStyle/>
                    <a:p>
                      <a:r>
                        <a:rPr lang="ja-JP" sz="1200">
                          <a:solidFill>
                            <a:schemeClr val="tx1"/>
                          </a:solidFill>
                        </a:rPr>
                        <a:t>すべて</a:t>
                      </a:r>
                    </a:p>
                  </a:txBody>
                  <a:tcPr/>
                </a:tc>
                <a:tc>
                  <a:txBody>
                    <a:bodyPr/>
                    <a:lstStyle/>
                    <a:p>
                      <a:pPr algn="ctr"/>
                      <a:r>
                        <a:rPr lang="ja-JP" sz="1200">
                          <a:solidFill>
                            <a:schemeClr val="tx1"/>
                          </a:solidFill>
                        </a:rPr>
                        <a:t>12</a:t>
                      </a:r>
                      <a:r>
                        <a:rPr lang="ja-JP" sz="1200" baseline="0">
                          <a:solidFill>
                            <a:schemeClr val="tx1"/>
                          </a:solidFill>
                        </a:rPr>
                        <a:t> (40)</a:t>
                      </a:r>
                    </a:p>
                  </a:txBody>
                  <a:tcPr/>
                </a:tc>
                <a:tc>
                  <a:txBody>
                    <a:bodyPr/>
                    <a:lstStyle/>
                    <a:p>
                      <a:pPr algn="ctr"/>
                      <a:r>
                        <a:rPr lang="ja-JP" sz="1200">
                          <a:solidFill>
                            <a:schemeClr val="tx1"/>
                          </a:solidFill>
                        </a:rPr>
                        <a:t>11 (35)</a:t>
                      </a:r>
                    </a:p>
                  </a:txBody>
                  <a:tcPr/>
                </a:tc>
                <a:extLst>
                  <a:ext uri="{0D108BD9-81ED-4DB2-BD59-A6C34878D82A}">
                    <a16:rowId xmlns:a16="http://schemas.microsoft.com/office/drawing/2014/main" val="2666490076"/>
                  </a:ext>
                </a:extLst>
              </a:tr>
              <a:tr h="0">
                <a:tc>
                  <a:txBody>
                    <a:bodyPr/>
                    <a:lstStyle/>
                    <a:p>
                      <a:pPr marL="0" algn="l" defTabSz="914400" rtl="0" eaLnBrk="1" latinLnBrk="0" hangingPunct="1"/>
                      <a:r>
                        <a:rPr lang="ja-JP" sz="1200">
                          <a:solidFill>
                            <a:schemeClr val="tx1"/>
                          </a:solidFill>
                          <a:latin typeface="+mn-lt"/>
                          <a:ea typeface="MS Mincho"/>
                          <a:cs typeface="+mn-cs"/>
                        </a:rPr>
                        <a:t>手掌足底発赤知覚不全症候群</a:t>
                      </a:r>
                    </a:p>
                  </a:txBody>
                  <a:tcPr/>
                </a:tc>
                <a:tc>
                  <a:txBody>
                    <a:bodyPr/>
                    <a:lstStyle/>
                    <a:p>
                      <a:pPr marL="0" algn="ctr" defTabSz="914400" rtl="0" eaLnBrk="1" latinLnBrk="0" hangingPunct="1"/>
                      <a:r>
                        <a:rPr lang="ja-JP" sz="1200" baseline="0">
                          <a:solidFill>
                            <a:schemeClr val="tx1"/>
                          </a:solidFill>
                          <a:latin typeface="+mn-lt"/>
                          <a:ea typeface="MS Mincho"/>
                          <a:cs typeface="+mn-cs"/>
                        </a:rPr>
                        <a:t>2 (7)</a:t>
                      </a:r>
                    </a:p>
                  </a:txBody>
                  <a:tcPr/>
                </a:tc>
                <a:tc>
                  <a:txBody>
                    <a:bodyPr/>
                    <a:lstStyle/>
                    <a:p>
                      <a:pPr marL="0" algn="ctr" defTabSz="914400" rtl="0" eaLnBrk="1" latinLnBrk="0" hangingPunct="1"/>
                      <a:r>
                        <a:rPr lang="ja-JP" sz="1200">
                          <a:solidFill>
                            <a:schemeClr val="tx1"/>
                          </a:solidFill>
                          <a:latin typeface="+mn-lt"/>
                          <a:ea typeface="MS Mincho"/>
                          <a:cs typeface="+mn-cs"/>
                        </a:rPr>
                        <a:t>0</a:t>
                      </a:r>
                    </a:p>
                  </a:txBody>
                  <a:tcPr/>
                </a:tc>
                <a:extLst>
                  <a:ext uri="{0D108BD9-81ED-4DB2-BD59-A6C34878D82A}">
                    <a16:rowId xmlns:a16="http://schemas.microsoft.com/office/drawing/2014/main" val="669964704"/>
                  </a:ext>
                </a:extLst>
              </a:tr>
              <a:tr h="126456">
                <a:tc>
                  <a:txBody>
                    <a:bodyPr/>
                    <a:lstStyle/>
                    <a:p>
                      <a:pPr marL="0" algn="l" defTabSz="914400" rtl="0" eaLnBrk="1" latinLnBrk="0" hangingPunct="1"/>
                      <a:r>
                        <a:rPr lang="ja-JP" sz="1200" noProof="0">
                          <a:solidFill>
                            <a:schemeClr val="tx1"/>
                          </a:solidFill>
                          <a:latin typeface="+mn-lt"/>
                          <a:ea typeface="MS Mincho"/>
                          <a:cs typeface="+mn-cs"/>
                        </a:rPr>
                        <a:t>下痢</a:t>
                      </a:r>
                    </a:p>
                  </a:txBody>
                  <a:tcPr/>
                </a:tc>
                <a:tc>
                  <a:txBody>
                    <a:bodyPr/>
                    <a:lstStyle/>
                    <a:p>
                      <a:pPr marL="0" algn="ctr" defTabSz="914400" rtl="0" eaLnBrk="1" latinLnBrk="0" hangingPunct="1"/>
                      <a:r>
                        <a:rPr lang="ja-JP" sz="1200">
                          <a:solidFill>
                            <a:schemeClr val="tx1"/>
                          </a:solidFill>
                          <a:latin typeface="+mn-lt"/>
                          <a:ea typeface="MS Mincho"/>
                          <a:cs typeface="+mn-cs"/>
                        </a:rPr>
                        <a:t>3 (10)</a:t>
                      </a:r>
                    </a:p>
                  </a:txBody>
                  <a:tcPr/>
                </a:tc>
                <a:tc>
                  <a:txBody>
                    <a:bodyPr/>
                    <a:lstStyle/>
                    <a:p>
                      <a:pPr marL="0" algn="ctr" defTabSz="914400" rtl="0" eaLnBrk="1" latinLnBrk="0" hangingPunct="1"/>
                      <a:r>
                        <a:rPr lang="ja-JP" sz="1200">
                          <a:solidFill>
                            <a:schemeClr val="tx1"/>
                          </a:solidFill>
                          <a:latin typeface="+mn-lt"/>
                          <a:ea typeface="MS Mincho"/>
                          <a:cs typeface="+mn-cs"/>
                        </a:rPr>
                        <a:t>2 (6)</a:t>
                      </a:r>
                    </a:p>
                  </a:txBody>
                  <a:tcPr/>
                </a:tc>
                <a:extLst>
                  <a:ext uri="{0D108BD9-81ED-4DB2-BD59-A6C34878D82A}">
                    <a16:rowId xmlns:a16="http://schemas.microsoft.com/office/drawing/2014/main" val="2966066842"/>
                  </a:ext>
                </a:extLst>
              </a:tr>
              <a:tr h="126456">
                <a:tc>
                  <a:txBody>
                    <a:bodyPr/>
                    <a:lstStyle/>
                    <a:p>
                      <a:pPr marL="0" algn="l" defTabSz="914400" rtl="0" eaLnBrk="1" latinLnBrk="0" hangingPunct="1"/>
                      <a:r>
                        <a:rPr lang="ja-JP" sz="1200">
                          <a:solidFill>
                            <a:schemeClr val="tx1"/>
                          </a:solidFill>
                          <a:latin typeface="+mn-lt"/>
                          <a:ea typeface="MS Mincho"/>
                          <a:cs typeface="+mn-cs"/>
                        </a:rPr>
                        <a:t>AST増加</a:t>
                      </a:r>
                    </a:p>
                  </a:txBody>
                  <a:tcPr/>
                </a:tc>
                <a:tc>
                  <a:txBody>
                    <a:bodyPr/>
                    <a:lstStyle/>
                    <a:p>
                      <a:pPr marL="0" algn="ctr" defTabSz="914400" rtl="0" eaLnBrk="1" latinLnBrk="0" hangingPunct="1"/>
                      <a:r>
                        <a:rPr lang="ja-JP" sz="1200" baseline="0">
                          <a:solidFill>
                            <a:schemeClr val="tx1"/>
                          </a:solidFill>
                          <a:latin typeface="+mn-lt"/>
                          <a:ea typeface="MS Mincho"/>
                          <a:cs typeface="+mn-cs"/>
                        </a:rPr>
                        <a:t>4 (13)</a:t>
                      </a:r>
                    </a:p>
                  </a:txBody>
                  <a:tcPr/>
                </a:tc>
                <a:tc>
                  <a:txBody>
                    <a:bodyPr/>
                    <a:lstStyle/>
                    <a:p>
                      <a:pPr marL="0" algn="ctr" defTabSz="914400" rtl="0" eaLnBrk="1" latinLnBrk="0" hangingPunct="1"/>
                      <a:r>
                        <a:rPr lang="ja-JP" sz="1200">
                          <a:solidFill>
                            <a:schemeClr val="tx1"/>
                          </a:solidFill>
                          <a:latin typeface="+mn-lt"/>
                          <a:ea typeface="MS Mincho"/>
                          <a:cs typeface="+mn-cs"/>
                        </a:rPr>
                        <a:t>1 (3)</a:t>
                      </a:r>
                    </a:p>
                  </a:txBody>
                  <a:tcPr/>
                </a:tc>
                <a:extLst>
                  <a:ext uri="{0D108BD9-81ED-4DB2-BD59-A6C34878D82A}">
                    <a16:rowId xmlns:a16="http://schemas.microsoft.com/office/drawing/2014/main" val="2444668556"/>
                  </a:ext>
                </a:extLst>
              </a:tr>
              <a:tr h="126456">
                <a:tc>
                  <a:txBody>
                    <a:bodyPr/>
                    <a:lstStyle/>
                    <a:p>
                      <a:pPr marL="0" algn="l" defTabSz="914400" rtl="0" eaLnBrk="1" latinLnBrk="0" hangingPunct="1"/>
                      <a:r>
                        <a:rPr lang="ja-JP" sz="1200">
                          <a:solidFill>
                            <a:schemeClr val="tx1"/>
                          </a:solidFill>
                          <a:latin typeface="+mn-lt"/>
                          <a:ea typeface="MS Mincho"/>
                          <a:cs typeface="+mn-cs"/>
                        </a:rPr>
                        <a:t>ALT増加</a:t>
                      </a:r>
                    </a:p>
                  </a:txBody>
                  <a:tcPr/>
                </a:tc>
                <a:tc>
                  <a:txBody>
                    <a:bodyPr/>
                    <a:lstStyle/>
                    <a:p>
                      <a:pPr marL="0" algn="ctr" defTabSz="914400" rtl="0" eaLnBrk="1" latinLnBrk="0" hangingPunct="1"/>
                      <a:r>
                        <a:rPr lang="ja-JP" sz="1200">
                          <a:solidFill>
                            <a:schemeClr val="tx1"/>
                          </a:solidFill>
                          <a:latin typeface="+mn-lt"/>
                          <a:ea typeface="MS Mincho"/>
                          <a:cs typeface="+mn-cs"/>
                        </a:rPr>
                        <a:t>1 (</a:t>
                      </a:r>
                      <a:r>
                        <a:rPr lang="ja-JP" sz="1200" baseline="0">
                          <a:solidFill>
                            <a:schemeClr val="tx1"/>
                          </a:solidFill>
                          <a:latin typeface="+mn-lt"/>
                          <a:ea typeface="MS Mincho"/>
                          <a:cs typeface="+mn-cs"/>
                        </a:rPr>
                        <a:t>3)</a:t>
                      </a:r>
                    </a:p>
                  </a:txBody>
                  <a:tcPr/>
                </a:tc>
                <a:tc>
                  <a:txBody>
                    <a:bodyPr/>
                    <a:lstStyle/>
                    <a:p>
                      <a:pPr marL="0" algn="ctr" defTabSz="914400" rtl="0" eaLnBrk="1" latinLnBrk="0" hangingPunct="1"/>
                      <a:r>
                        <a:rPr lang="ja-JP" sz="1200">
                          <a:solidFill>
                            <a:schemeClr val="tx1"/>
                          </a:solidFill>
                          <a:latin typeface="+mn-lt"/>
                          <a:ea typeface="MS Mincho"/>
                          <a:cs typeface="+mn-cs"/>
                        </a:rPr>
                        <a:t>0</a:t>
                      </a:r>
                    </a:p>
                  </a:txBody>
                  <a:tcPr/>
                </a:tc>
                <a:extLst>
                  <a:ext uri="{0D108BD9-81ED-4DB2-BD59-A6C34878D82A}">
                    <a16:rowId xmlns:a16="http://schemas.microsoft.com/office/drawing/2014/main" val="69579085"/>
                  </a:ext>
                </a:extLst>
              </a:tr>
              <a:tr h="126456">
                <a:tc>
                  <a:txBody>
                    <a:bodyPr/>
                    <a:lstStyle/>
                    <a:p>
                      <a:pPr marL="0" algn="l" defTabSz="914400" rtl="0" eaLnBrk="1" latinLnBrk="0" hangingPunct="1"/>
                      <a:r>
                        <a:rPr lang="ja-JP" sz="1200">
                          <a:solidFill>
                            <a:schemeClr val="tx1"/>
                          </a:solidFill>
                          <a:latin typeface="+mn-lt"/>
                          <a:ea typeface="MS Mincho"/>
                          <a:cs typeface="+mn-cs"/>
                        </a:rPr>
                        <a:t>高血圧</a:t>
                      </a:r>
                    </a:p>
                  </a:txBody>
                  <a:tcPr/>
                </a:tc>
                <a:tc>
                  <a:txBody>
                    <a:bodyPr/>
                    <a:lstStyle/>
                    <a:p>
                      <a:pPr marL="0" algn="ctr" defTabSz="914400" rtl="0" eaLnBrk="1" latinLnBrk="0" hangingPunct="1"/>
                      <a:r>
                        <a:rPr lang="ja-JP" sz="1200">
                          <a:solidFill>
                            <a:schemeClr val="tx1"/>
                          </a:solidFill>
                          <a:latin typeface="+mn-lt"/>
                          <a:ea typeface="MS Mincho"/>
                          <a:cs typeface="+mn-cs"/>
                        </a:rPr>
                        <a:t>1 (3)</a:t>
                      </a:r>
                    </a:p>
                  </a:txBody>
                  <a:tcPr/>
                </a:tc>
                <a:tc>
                  <a:txBody>
                    <a:bodyPr/>
                    <a:lstStyle/>
                    <a:p>
                      <a:pPr marL="0" algn="ctr" defTabSz="914400" rtl="0" eaLnBrk="1" latinLnBrk="0" hangingPunct="1"/>
                      <a:r>
                        <a:rPr lang="ja-JP" sz="1200">
                          <a:solidFill>
                            <a:schemeClr val="tx1"/>
                          </a:solidFill>
                          <a:latin typeface="+mn-lt"/>
                          <a:ea typeface="MS Mincho"/>
                          <a:cs typeface="+mn-cs"/>
                        </a:rPr>
                        <a:t>1 (3)</a:t>
                      </a:r>
                    </a:p>
                  </a:txBody>
                  <a:tcPr/>
                </a:tc>
                <a:extLst>
                  <a:ext uri="{0D108BD9-81ED-4DB2-BD59-A6C34878D82A}">
                    <a16:rowId xmlns:a16="http://schemas.microsoft.com/office/drawing/2014/main" val="539056868"/>
                  </a:ext>
                </a:extLst>
              </a:tr>
              <a:tr h="126456">
                <a:tc>
                  <a:txBody>
                    <a:bodyPr/>
                    <a:lstStyle/>
                    <a:p>
                      <a:pPr marL="0" algn="l" defTabSz="914400" rtl="0" eaLnBrk="1" latinLnBrk="0" hangingPunct="1"/>
                      <a:r>
                        <a:rPr lang="ja-JP" sz="1200">
                          <a:solidFill>
                            <a:schemeClr val="tx1"/>
                          </a:solidFill>
                          <a:latin typeface="+mn-lt"/>
                          <a:ea typeface="MS Mincho"/>
                          <a:cs typeface="+mn-cs"/>
                        </a:rPr>
                        <a:t>発疹</a:t>
                      </a:r>
                    </a:p>
                  </a:txBody>
                  <a:tcPr/>
                </a:tc>
                <a:tc>
                  <a:txBody>
                    <a:bodyPr/>
                    <a:lstStyle/>
                    <a:p>
                      <a:pPr marL="0" algn="ctr" defTabSz="914400" rtl="0" eaLnBrk="1" latinLnBrk="0" hangingPunct="1"/>
                      <a:r>
                        <a:rPr lang="ja-JP" sz="1200">
                          <a:solidFill>
                            <a:schemeClr val="tx1"/>
                          </a:solidFill>
                          <a:latin typeface="+mn-lt"/>
                          <a:ea typeface="MS Mincho"/>
                          <a:cs typeface="+mn-cs"/>
                        </a:rPr>
                        <a:t>0</a:t>
                      </a:r>
                    </a:p>
                  </a:txBody>
                  <a:tcPr/>
                </a:tc>
                <a:tc>
                  <a:txBody>
                    <a:bodyPr/>
                    <a:lstStyle/>
                    <a:p>
                      <a:pPr marL="0" algn="ctr" defTabSz="914400" rtl="0" eaLnBrk="1" latinLnBrk="0" hangingPunct="1"/>
                      <a:r>
                        <a:rPr lang="ja-JP" sz="1200">
                          <a:solidFill>
                            <a:schemeClr val="tx1"/>
                          </a:solidFill>
                          <a:latin typeface="+mn-lt"/>
                          <a:ea typeface="MS Mincho"/>
                          <a:cs typeface="+mn-cs"/>
                        </a:rPr>
                        <a:t>1 (3)</a:t>
                      </a:r>
                    </a:p>
                  </a:txBody>
                  <a:tcPr/>
                </a:tc>
                <a:extLst>
                  <a:ext uri="{0D108BD9-81ED-4DB2-BD59-A6C34878D82A}">
                    <a16:rowId xmlns:a16="http://schemas.microsoft.com/office/drawing/2014/main" val="133329506"/>
                  </a:ext>
                </a:extLst>
              </a:tr>
              <a:tr h="126456">
                <a:tc>
                  <a:txBody>
                    <a:bodyPr/>
                    <a:lstStyle/>
                    <a:p>
                      <a:pPr marL="0" algn="l" defTabSz="914400" rtl="0" eaLnBrk="1" latinLnBrk="0" hangingPunct="1"/>
                      <a:r>
                        <a:rPr lang="ja-JP" sz="1200">
                          <a:solidFill>
                            <a:schemeClr val="tx1"/>
                          </a:solidFill>
                          <a:latin typeface="+mn-lt"/>
                          <a:ea typeface="MS Mincho"/>
                          <a:cs typeface="+mn-cs"/>
                        </a:rPr>
                        <a:t>血小板減少症</a:t>
                      </a:r>
                    </a:p>
                  </a:txBody>
                  <a:tcPr/>
                </a:tc>
                <a:tc>
                  <a:txBody>
                    <a:bodyPr/>
                    <a:lstStyle/>
                    <a:p>
                      <a:pPr marL="0" algn="ctr" defTabSz="914400" rtl="0" eaLnBrk="1" latinLnBrk="0" hangingPunct="1"/>
                      <a:r>
                        <a:rPr lang="ja-JP" sz="1200">
                          <a:solidFill>
                            <a:schemeClr val="tx1"/>
                          </a:solidFill>
                          <a:latin typeface="+mn-lt"/>
                          <a:ea typeface="MS Mincho"/>
                          <a:cs typeface="+mn-cs"/>
                        </a:rPr>
                        <a:t>0</a:t>
                      </a:r>
                    </a:p>
                  </a:txBody>
                  <a:tcPr/>
                </a:tc>
                <a:tc>
                  <a:txBody>
                    <a:bodyPr/>
                    <a:lstStyle/>
                    <a:p>
                      <a:pPr marL="0" algn="ctr" defTabSz="914400" rtl="0" eaLnBrk="1" latinLnBrk="0" hangingPunct="1"/>
                      <a:r>
                        <a:rPr lang="ja-JP" sz="1200">
                          <a:solidFill>
                            <a:schemeClr val="tx1"/>
                          </a:solidFill>
                          <a:latin typeface="+mn-lt"/>
                          <a:ea typeface="MS Mincho"/>
                          <a:cs typeface="+mn-cs"/>
                        </a:rPr>
                        <a:t>2 (6)</a:t>
                      </a:r>
                    </a:p>
                  </a:txBody>
                  <a:tcPr/>
                </a:tc>
                <a:extLst>
                  <a:ext uri="{0D108BD9-81ED-4DB2-BD59-A6C34878D82A}">
                    <a16:rowId xmlns:a16="http://schemas.microsoft.com/office/drawing/2014/main" val="2118138791"/>
                  </a:ext>
                </a:extLst>
              </a:tr>
              <a:tr h="126456">
                <a:tc>
                  <a:txBody>
                    <a:bodyPr/>
                    <a:lstStyle/>
                    <a:p>
                      <a:pPr marL="0" algn="l" defTabSz="914400" rtl="0" eaLnBrk="1" latinLnBrk="0" hangingPunct="1"/>
                      <a:r>
                        <a:rPr lang="ja-JP" sz="1200">
                          <a:solidFill>
                            <a:schemeClr val="tx1"/>
                          </a:solidFill>
                          <a:latin typeface="+mn-lt"/>
                          <a:ea typeface="MS Mincho"/>
                          <a:cs typeface="+mn-cs"/>
                        </a:rPr>
                        <a:t>白血球数の</a:t>
                      </a:r>
                      <a:r>
                        <a:rPr lang="ja-JP" sz="1200" baseline="0">
                          <a:solidFill>
                            <a:schemeClr val="tx1"/>
                          </a:solidFill>
                          <a:latin typeface="+mn-lt"/>
                          <a:ea typeface="MS Mincho"/>
                          <a:cs typeface="+mn-cs"/>
                        </a:rPr>
                        <a:t>減少</a:t>
                      </a:r>
                    </a:p>
                  </a:txBody>
                  <a:tcPr/>
                </a:tc>
                <a:tc>
                  <a:txBody>
                    <a:bodyPr/>
                    <a:lstStyle/>
                    <a:p>
                      <a:pPr marL="0" algn="ctr" defTabSz="914400" rtl="0" eaLnBrk="1" latinLnBrk="0" hangingPunct="1"/>
                      <a:r>
                        <a:rPr lang="ja-JP" sz="1200">
                          <a:solidFill>
                            <a:schemeClr val="tx1"/>
                          </a:solidFill>
                          <a:latin typeface="+mn-lt"/>
                          <a:ea typeface="MS Mincho"/>
                          <a:cs typeface="+mn-cs"/>
                        </a:rPr>
                        <a:t>0</a:t>
                      </a:r>
                    </a:p>
                  </a:txBody>
                  <a:tcPr/>
                </a:tc>
                <a:tc>
                  <a:txBody>
                    <a:bodyPr/>
                    <a:lstStyle/>
                    <a:p>
                      <a:pPr marL="0" algn="ctr" defTabSz="914400" rtl="0" eaLnBrk="1" latinLnBrk="0" hangingPunct="1"/>
                      <a:r>
                        <a:rPr lang="ja-JP" sz="1200" dirty="0">
                          <a:solidFill>
                            <a:schemeClr val="tx1"/>
                          </a:solidFill>
                          <a:latin typeface="+mn-lt"/>
                          <a:ea typeface="MS Mincho"/>
                          <a:cs typeface="+mn-cs"/>
                        </a:rPr>
                        <a:t>1 (3)</a:t>
                      </a:r>
                    </a:p>
                  </a:txBody>
                  <a:tcPr/>
                </a:tc>
                <a:extLst>
                  <a:ext uri="{0D108BD9-81ED-4DB2-BD59-A6C34878D82A}">
                    <a16:rowId xmlns:a16="http://schemas.microsoft.com/office/drawing/2014/main" val="786445509"/>
                  </a:ext>
                </a:extLst>
              </a:tr>
            </a:tbl>
          </a:graphicData>
        </a:graphic>
      </p:graphicFrame>
    </p:spTree>
    <p:extLst>
      <p:ext uri="{BB962C8B-B14F-4D97-AF65-F5344CB8AC3E}">
        <p14:creationId xmlns:p14="http://schemas.microsoft.com/office/powerpoint/2010/main" val="31773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用語集</a:t>
            </a:r>
          </a:p>
        </p:txBody>
      </p:sp>
      <p:sp>
        <p:nvSpPr>
          <p:cNvPr id="6" name="Rectangle 3"/>
          <p:cNvSpPr txBox="1">
            <a:spLocks noChangeArrowheads="1"/>
          </p:cNvSpPr>
          <p:nvPr/>
        </p:nvSpPr>
        <p:spPr>
          <a:xfrm>
            <a:off x="64928" y="1240678"/>
            <a:ext cx="12076573" cy="5370327"/>
          </a:xfrm>
          <a:prstGeom prst="rect">
            <a:avLst/>
          </a:prstGeom>
        </p:spPr>
        <p:txBody>
          <a:bodyPr numCol="4" anchor="ct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1L	第一選択</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2L	第二選択</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3L	第三選択</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5FU	5フルウラシル</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AE	有害事象</a:t>
            </a:r>
          </a:p>
          <a:p>
            <a:pPr marL="0" lvl="0" indent="0">
              <a:spcAft>
                <a:spcPts val="0"/>
              </a:spcAft>
              <a:buClr>
                <a:srgbClr val="043882"/>
              </a:buClr>
              <a:buNone/>
              <a:tabLst>
                <a:tab pos="719138" algn="l"/>
              </a:tabLst>
              <a:defRPr/>
            </a:pPr>
            <a:r>
              <a:rPr lang="ja-JP" sz="900" dirty="0">
                <a:sym typeface="Helvetica"/>
              </a:rPr>
              <a:t>AFP	α-フェトプロテイン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ALT	アラニンアミノ基転移酵素</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AST	アスパラギン酸アミノ基転移酵素</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AUC	薬物濃度時間曲線下面積</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Bev	ベバシズマブ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BICR	盲検下独立中央評価</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BID	1日2回</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BCLC	バルセロナ</a:t>
            </a:r>
            <a:r>
              <a:rPr lang="ja-JP" sz="900" dirty="0">
                <a:cs typeface="Arial"/>
                <a:sym typeface="Helvetica"/>
              </a:rPr>
              <a:t>臨床肝癌</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BOR	最良総合効果</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BRAF	B参照癌原遺伝子</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BRCA	乳癌遺伝子</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lang="ja-JP" sz="900" dirty="0">
                <a:cs typeface="Arial"/>
                <a:sym typeface="Helvetica"/>
              </a:rPr>
              <a:t>BSC	ベストサポーティブケア</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	サイクル</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Camrel	カムレリズマブ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Cape	カペシタビン</a:t>
            </a:r>
          </a:p>
          <a:p>
            <a:pPr marL="0" lvl="0" indent="0">
              <a:spcAft>
                <a:spcPts val="0"/>
              </a:spcAft>
              <a:buClr>
                <a:srgbClr val="043882"/>
              </a:buClr>
              <a:buNone/>
              <a:tabLst>
                <a:tab pos="719138" algn="l"/>
              </a:tabLst>
              <a:defRPr/>
            </a:pPr>
            <a:r>
              <a:rPr lang="ja-JP" sz="900" dirty="0">
                <a:sym typeface="Helvetica"/>
              </a:rPr>
              <a:t>CAPOX	カペシタビン＋オキサリプラチン</a:t>
            </a:r>
          </a:p>
          <a:p>
            <a:pPr marL="0" lvl="0" indent="0">
              <a:spcAft>
                <a:spcPts val="0"/>
              </a:spcAft>
              <a:buClr>
                <a:srgbClr val="043882"/>
              </a:buClr>
              <a:buNone/>
              <a:tabLst>
                <a:tab pos="719138" algn="l"/>
              </a:tabLst>
              <a:defRPr/>
            </a:pPr>
            <a:r>
              <a:rPr lang="ja-JP" sz="900" dirty="0">
                <a:sym typeface="Helvetica"/>
              </a:rPr>
              <a:t>CEA	癌胎児性抗原</a:t>
            </a:r>
          </a:p>
          <a:p>
            <a:pPr marL="0" lvl="0" indent="0">
              <a:spcAft>
                <a:spcPts val="0"/>
              </a:spcAft>
              <a:buClr>
                <a:srgbClr val="043882"/>
              </a:buClr>
              <a:buNone/>
              <a:tabLst>
                <a:tab pos="719138" algn="l"/>
              </a:tabLst>
              <a:defRPr/>
            </a:pPr>
            <a:r>
              <a:rPr lang="ja-JP" sz="900" dirty="0">
                <a:sym typeface="Helvetica"/>
              </a:rPr>
              <a:t>CES2	カルボキシルエステラーゼ2</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Chemo	化学療法</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CI	信頼区間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Cis	シスプラチン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CPS	併用陽性スコア</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CR	完全奏効</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CRC	結腸直腸癌</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CT	コンピュータ断層撮影</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ctDNA	血中循環</a:t>
            </a:r>
            <a:r>
              <a:rPr kumimoji="0" lang="ja-JP" sz="900" b="0" i="0" u="none" strike="noStrike" cap="none" normalizeH="0" baseline="0" dirty="0">
                <a:ln>
                  <a:noFill/>
                </a:ln>
                <a:solidFill>
                  <a:srgbClr val="4D4D4D"/>
                </a:solidFill>
                <a:uLnTx/>
                <a:uFillTx/>
                <a:cs typeface="Arial"/>
                <a:sym typeface="Helvetica"/>
              </a:rPr>
              <a:t>腫瘍</a:t>
            </a:r>
            <a:r>
              <a:rPr kumimoji="0" lang="ja-JP" sz="900" b="0" i="0" u="none" strike="noStrike" cap="none" normalizeH="0" baseline="0" noProof="0" dirty="0">
                <a:ln>
                  <a:noFill/>
                </a:ln>
                <a:solidFill>
                  <a:srgbClr val="4D4D4D"/>
                </a:solidFill>
                <a:uLnTx/>
                <a:uFillTx/>
                <a:cs typeface="Arial"/>
                <a:sym typeface="Helvetica"/>
              </a:rPr>
              <a:t>DNA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CTLA4	細胞傷害性Tリンパ球関連タンパク質4</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D	日</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DCR	病勢コントロール率</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DFS	無病</a:t>
            </a:r>
            <a:r>
              <a:rPr kumimoji="0" lang="ja-JP" sz="900" b="0" i="0" u="none" strike="noStrike" cap="none" normalizeH="0" noProof="0" dirty="0">
                <a:ln>
                  <a:noFill/>
                </a:ln>
                <a:solidFill>
                  <a:srgbClr val="4D4D4D"/>
                </a:solidFill>
                <a:uLnTx/>
                <a:uFillTx/>
                <a:cs typeface="Arial"/>
                <a:sym typeface="Helvetica"/>
              </a:rPr>
              <a:t>生存期間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dMMR	欠損ミスマッチ</a:t>
            </a:r>
            <a:r>
              <a:rPr kumimoji="0" lang="ja-JP" sz="900" b="0" i="0" u="none" strike="noStrike" cap="none" normalizeH="0" noProof="0" dirty="0">
                <a:ln>
                  <a:noFill/>
                </a:ln>
                <a:solidFill>
                  <a:srgbClr val="4D4D4D"/>
                </a:solidFill>
                <a:uLnTx/>
                <a:uFillTx/>
                <a:cs typeface="Arial"/>
                <a:sym typeface="Helvetica"/>
              </a:rPr>
              <a:t>修復機構</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(m)DoR	(中央値)奏効持続期間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Durv	デュルバルマブ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ja-JP" sz="900" b="0" i="0" u="none" strike="noStrike" cap="none" normalizeH="0" baseline="0" noProof="0" dirty="0">
                <a:ln>
                  <a:noFill/>
                </a:ln>
                <a:solidFill>
                  <a:srgbClr val="4D4D4D"/>
                </a:solidFill>
                <a:uLnTx/>
                <a:uFillTx/>
                <a:cs typeface="Arial"/>
                <a:sym typeface="Helvetica"/>
              </a:rPr>
              <a:t>ECOG	米国東海岸癌臨床試験グループ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EGA	食道胃接合部腺癌</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EGFR	上皮成長因子受容体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EHS	肝外</a:t>
            </a:r>
            <a:r>
              <a:rPr kumimoji="0" lang="ja-JP" sz="900" b="0" i="0" u="none" strike="noStrike" cap="none" normalizeH="0" noProof="0" dirty="0">
                <a:ln>
                  <a:noFill/>
                </a:ln>
                <a:solidFill>
                  <a:srgbClr val="4D4D4D"/>
                </a:solidFill>
                <a:uLnTx/>
                <a:uFillTx/>
                <a:cs typeface="Arial"/>
                <a:sym typeface="Helvetica"/>
              </a:rPr>
              <a:t>転移</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EOT	治療終了</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ESCC	食道扁平上皮癌</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FGF(R)	線維芽細胞増殖因子(受容体)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FOLFIRI	イリノテカン+オキサリプラチン</a:t>
            </a:r>
            <a:r>
              <a:rPr kumimoji="0" lang="ja-JP" sz="900" b="0" i="0" u="none" strike="noStrike" cap="none" normalizeH="0" noProof="0" dirty="0">
                <a:ln>
                  <a:noFill/>
                </a:ln>
                <a:solidFill>
                  <a:srgbClr val="4D4D4D"/>
                </a:solidFill>
                <a:uLnTx/>
                <a:uFillTx/>
                <a:cs typeface="Arial"/>
                <a:sym typeface="Helvetica"/>
              </a:rPr>
              <a:t>+</a:t>
            </a:r>
            <a:r>
              <a:rPr kumimoji="0" lang="ja-JP" sz="900" b="0" i="0" u="none" strike="noStrike" cap="none" normalizeH="0" baseline="0" noProof="0" dirty="0">
                <a:ln>
                  <a:noFill/>
                </a:ln>
                <a:solidFill>
                  <a:srgbClr val="4D4D4D"/>
                </a:solidFill>
                <a:uLnTx/>
                <a:uFillTx/>
                <a:cs typeface="Arial"/>
                <a:sym typeface="Helvetica"/>
              </a:rPr>
              <a:t>5</a:t>
            </a:r>
            <a:r>
              <a:rPr kumimoji="0" lang="en-GB" altLang="ja-JP" sz="900" b="0" i="0" u="none" strike="noStrike" cap="none" normalizeH="0" baseline="0" noProof="0" dirty="0">
                <a:ln>
                  <a:noFill/>
                </a:ln>
                <a:solidFill>
                  <a:srgbClr val="4D4D4D"/>
                </a:solidFill>
                <a:uLnTx/>
                <a:uFillTx/>
                <a:cs typeface="Arial"/>
                <a:sym typeface="Helvetica"/>
              </a:rPr>
              <a:t>	</a:t>
            </a:r>
            <a:r>
              <a:rPr kumimoji="0" lang="ja-JP" sz="900" b="0" i="0" u="none" strike="noStrike" cap="none" normalizeH="0" baseline="0" noProof="0" dirty="0">
                <a:ln>
                  <a:noFill/>
                </a:ln>
                <a:solidFill>
                  <a:srgbClr val="4D4D4D"/>
                </a:solidFill>
                <a:uLnTx/>
                <a:uFillTx/>
                <a:cs typeface="Arial"/>
                <a:sym typeface="Helvetica"/>
              </a:rPr>
              <a:t>フルウラシル+フォリン酸</a:t>
            </a:r>
          </a:p>
          <a:p>
            <a:pPr marL="87313" indent="0">
              <a:spcAft>
                <a:spcPts val="0"/>
              </a:spcAft>
              <a:buClr>
                <a:srgbClr val="043882"/>
              </a:buClr>
              <a:buNone/>
              <a:tabLst>
                <a:tab pos="1077913" algn="l"/>
              </a:tabLst>
              <a:defRPr/>
            </a:pPr>
            <a:r>
              <a:rPr lang="ja-JP" sz="900" dirty="0">
                <a:sym typeface="Helvetica"/>
              </a:rPr>
              <a:t>FOLFIRINOX	イリノテカン+5フルウラシル+フォ</a:t>
            </a:r>
            <a:r>
              <a:rPr lang="en-GB" altLang="ja-JP" sz="900" dirty="0">
                <a:sym typeface="Helvetica"/>
              </a:rPr>
              <a:t>	</a:t>
            </a:r>
            <a:r>
              <a:rPr lang="ja-JP" sz="900" dirty="0">
                <a:sym typeface="Helvetica"/>
              </a:rPr>
              <a:t>リン酸</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(m)FOLFOX	(修正)ロイコボリン+5フルオロウラ</a:t>
            </a:r>
            <a:r>
              <a:rPr kumimoji="0" lang="en-GB" altLang="ja-JP" sz="900" b="0" i="0" u="none" strike="noStrike" cap="none" normalizeH="0" baseline="0" noProof="0" dirty="0">
                <a:ln>
                  <a:noFill/>
                </a:ln>
                <a:solidFill>
                  <a:srgbClr val="4D4D4D"/>
                </a:solidFill>
                <a:uLnTx/>
                <a:uFillTx/>
                <a:cs typeface="Arial"/>
                <a:sym typeface="Helvetica"/>
              </a:rPr>
              <a:t>	</a:t>
            </a:r>
            <a:r>
              <a:rPr kumimoji="0" lang="ja-JP" sz="900" b="0" i="0" u="none" strike="noStrike" cap="none" normalizeH="0" baseline="0" noProof="0" dirty="0">
                <a:ln>
                  <a:noFill/>
                </a:ln>
                <a:solidFill>
                  <a:srgbClr val="4D4D4D"/>
                </a:solidFill>
                <a:uLnTx/>
                <a:uFillTx/>
                <a:cs typeface="Arial"/>
                <a:sym typeface="Helvetica"/>
              </a:rPr>
              <a:t>シル+オキサリプラチン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FOLFOXIRI	オキサリプラチン+イリノテカン+5</a:t>
            </a:r>
            <a:r>
              <a:rPr kumimoji="0" lang="en-GB" altLang="ja-JP" sz="900" b="0" i="0" u="none" strike="noStrike" cap="none" normalizeH="0" baseline="0" noProof="0" dirty="0">
                <a:ln>
                  <a:noFill/>
                </a:ln>
                <a:solidFill>
                  <a:srgbClr val="4D4D4D"/>
                </a:solidFill>
                <a:uLnTx/>
                <a:uFillTx/>
                <a:cs typeface="Arial"/>
                <a:sym typeface="Helvetica"/>
              </a:rPr>
              <a:t>	</a:t>
            </a:r>
            <a:r>
              <a:rPr kumimoji="0" lang="ja-JP" sz="900" b="0" i="0" u="none" strike="noStrike" cap="none" normalizeH="0" baseline="0" noProof="0" dirty="0">
                <a:ln>
                  <a:noFill/>
                </a:ln>
                <a:solidFill>
                  <a:srgbClr val="4D4D4D"/>
                </a:solidFill>
                <a:uLnTx/>
                <a:uFillTx/>
                <a:cs typeface="Arial"/>
                <a:sym typeface="Helvetica"/>
              </a:rPr>
              <a:t>フルウラシル+フォリン酸</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FP	フルオロピリミジン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FTD/TPI	トリフルリジン/チピラシル</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FUFA	5フルウラシル+フォリン酸</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GEJ	胃食道接合部</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Gem	ゲムシタビン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GI	胃腸系</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HCC	肝細胞癌</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HCV	C型肝炎</a:t>
            </a:r>
            <a:r>
              <a:rPr kumimoji="0" lang="ja-JP" sz="900" b="0" i="0" u="none" strike="noStrike" cap="none" normalizeH="0" noProof="0" dirty="0">
                <a:ln>
                  <a:noFill/>
                </a:ln>
                <a:solidFill>
                  <a:srgbClr val="4D4D4D"/>
                </a:solidFill>
                <a:uLnTx/>
                <a:uFillTx/>
                <a:cs typeface="Arial"/>
                <a:sym typeface="Helvetica"/>
              </a:rPr>
              <a:t>ウイルス</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HDAC	ヒストン脱アセチル化酵素</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HER	ヒト上皮成長因子受容体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HIPEC	腹腔内温熱</a:t>
            </a:r>
            <a:r>
              <a:rPr kumimoji="0" lang="ja-JP" sz="900" b="0" i="0" u="none" strike="noStrike" cap="none" normalizeH="0" noProof="0" dirty="0">
                <a:ln>
                  <a:noFill/>
                </a:ln>
                <a:solidFill>
                  <a:srgbClr val="4D4D4D"/>
                </a:solidFill>
                <a:uLnTx/>
                <a:uFillTx/>
                <a:cs typeface="Arial"/>
                <a:sym typeface="Helvetica"/>
              </a:rPr>
              <a:t>化学療法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HR	ハザード比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HRQoL	健康に関連するクオリティ・オブ・</a:t>
            </a:r>
            <a:r>
              <a:rPr kumimoji="0" lang="en-GB" altLang="ja-JP" sz="900" b="0" i="0" u="none" strike="noStrike" cap="none" normalizeH="0" baseline="0" noProof="0" dirty="0">
                <a:ln>
                  <a:noFill/>
                </a:ln>
                <a:solidFill>
                  <a:srgbClr val="4D4D4D"/>
                </a:solidFill>
                <a:uLnTx/>
                <a:uFillTx/>
                <a:cs typeface="Arial"/>
                <a:sym typeface="Helvetica"/>
              </a:rPr>
              <a:t>	</a:t>
            </a:r>
            <a:r>
              <a:rPr kumimoji="0" lang="ja-JP" sz="900" b="0" i="0" u="none" strike="noStrike" cap="none" normalizeH="0" baseline="0" noProof="0" dirty="0">
                <a:ln>
                  <a:noFill/>
                </a:ln>
                <a:solidFill>
                  <a:srgbClr val="4D4D4D"/>
                </a:solidFill>
                <a:uLnTx/>
                <a:uFillTx/>
                <a:cs typeface="Arial"/>
                <a:sym typeface="Helvetica"/>
              </a:rPr>
              <a:t>ライフ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ICI	免疫チェックポイント阻害剤</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ID	 特定</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Ig	免疫グロブリン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IHC	免疫組織化学</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IQR	四分位範囲</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IO	免疫療法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irAE	免疫関連有害事象</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ISH	in-situハイブリダイゼーション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(m)ITT	(修正)治療する意図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ja-JP" sz="900" b="0" i="0" u="none" strike="noStrike" cap="none" normalizeH="0" baseline="0" noProof="0" dirty="0">
                <a:ln>
                  <a:noFill/>
                </a:ln>
                <a:solidFill>
                  <a:srgbClr val="4D4D4D"/>
                </a:solidFill>
                <a:uLnTx/>
                <a:uFillTx/>
                <a:cs typeface="Arial"/>
                <a:sym typeface="Helvetica"/>
              </a:rPr>
              <a:t>IV	静脈内</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endParaRPr lang="en-GB" altLang="ja-JP" sz="900" dirty="0">
              <a:cs typeface="Arial"/>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KRAS	Ki-ras2カーステンラット肉腫ウイルス</a:t>
            </a:r>
            <a:r>
              <a:rPr kumimoji="0" lang="en-GB" altLang="ja-JP" sz="900" b="0" i="0" u="none" strike="noStrike" cap="none" normalizeH="0" baseline="0" noProof="0" dirty="0">
                <a:ln>
                  <a:noFill/>
                </a:ln>
                <a:solidFill>
                  <a:srgbClr val="4D4D4D"/>
                </a:solidFill>
                <a:uLnTx/>
                <a:uFillTx/>
                <a:cs typeface="Arial"/>
                <a:sym typeface="Helvetica"/>
              </a:rPr>
              <a:t>	</a:t>
            </a:r>
            <a:r>
              <a:rPr kumimoji="0" lang="ja-JP" sz="900" b="0" i="0" u="none" strike="noStrike" cap="none" normalizeH="0" baseline="0" noProof="0" dirty="0">
                <a:ln>
                  <a:noFill/>
                </a:ln>
                <a:solidFill>
                  <a:srgbClr val="4D4D4D"/>
                </a:solidFill>
                <a:uLnTx/>
                <a:uFillTx/>
                <a:cs typeface="Arial"/>
                <a:sym typeface="Helvetica"/>
              </a:rPr>
              <a:t>癌遺伝子ホモログ</a:t>
            </a:r>
          </a:p>
          <a:p>
            <a:pPr marL="87313" lvl="0" indent="0">
              <a:spcAft>
                <a:spcPts val="0"/>
              </a:spcAft>
              <a:buClr>
                <a:srgbClr val="043882"/>
              </a:buClr>
              <a:buNone/>
              <a:tabLst>
                <a:tab pos="898525" algn="l"/>
              </a:tabLst>
              <a:defRPr/>
            </a:pPr>
            <a:r>
              <a:rPr lang="ja-JP" sz="900" dirty="0">
                <a:sym typeface="Helvetica"/>
              </a:rPr>
              <a:t>LDH	乳酸脱水素酵素</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lang="ja-JP" sz="900" dirty="0">
                <a:cs typeface="Arial"/>
                <a:sym typeface="Helvetica"/>
              </a:rPr>
              <a:t>Len	レンバチニブ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LV	ロイコボリン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mAb	モノクローナル抗体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MAPK	分裂促進因子活性化タンパク質キナーゼ</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mCRC	転移性大腸癌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mo	月</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mPP	治験実施計画書に従って</a:t>
            </a:r>
            <a:r>
              <a:rPr kumimoji="0" lang="ja-JP" sz="900" b="0" i="0" u="none" strike="noStrike" cap="none" normalizeH="0" noProof="0" dirty="0">
                <a:ln>
                  <a:noFill/>
                </a:ln>
                <a:solidFill>
                  <a:srgbClr val="4D4D4D"/>
                </a:solidFill>
                <a:uLnTx/>
                <a:uFillTx/>
                <a:cs typeface="Arial"/>
                <a:sym typeface="Helvetica"/>
              </a:rPr>
              <a:t>修正</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Mpr	主要な</a:t>
            </a:r>
            <a:r>
              <a:rPr kumimoji="0" lang="ja-JP" sz="900" b="0" i="0" u="none" strike="noStrike" cap="none" normalizeH="0" noProof="0" dirty="0">
                <a:ln>
                  <a:noFill/>
                </a:ln>
                <a:solidFill>
                  <a:srgbClr val="4D4D4D"/>
                </a:solidFill>
                <a:uLnTx/>
                <a:uFillTx/>
                <a:cs typeface="Arial"/>
                <a:sym typeface="Helvetica"/>
              </a:rPr>
              <a:t>病理学的反応</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MRI	磁気共鳴画像法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MSI	マイクロサテライト不安定性</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MSS	マイクロサテライト安定</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MVI	肉眼的血管浸潤</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NA	該当なし</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NAT	正常隣接組織</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lang="ja-JP" sz="900" dirty="0">
                <a:cs typeface="Arial"/>
                <a:sym typeface="Helvetica"/>
              </a:rPr>
              <a:t>N</a:t>
            </a:r>
            <a:r>
              <a:rPr kumimoji="0" lang="ja-JP" sz="900" b="0" i="0" u="none" strike="noStrike" cap="none" normalizeH="0" baseline="0" noProof="0" dirty="0">
                <a:ln>
                  <a:noFill/>
                </a:ln>
                <a:solidFill>
                  <a:srgbClr val="4D4D4D"/>
                </a:solidFill>
                <a:uLnTx/>
                <a:uFillTx/>
                <a:cs typeface="Arial"/>
                <a:sym typeface="Helvetica"/>
              </a:rPr>
              <a:t>al-IRI	ナノリポソームイリノテカン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ND	不確定</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NE	評価不可能/推定不可能</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neg	陰性</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NGS	次世代シーケンシング</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NLR	好中球</a:t>
            </a:r>
            <a:r>
              <a:rPr kumimoji="0" lang="ja-JP" sz="900" b="0" i="0" u="none" strike="noStrike" cap="none" normalizeH="0" noProof="0" dirty="0">
                <a:ln>
                  <a:noFill/>
                </a:ln>
                <a:solidFill>
                  <a:srgbClr val="4D4D4D"/>
                </a:solidFill>
                <a:uLnTx/>
                <a:uFillTx/>
                <a:cs typeface="Arial"/>
                <a:sym typeface="Helvetica"/>
              </a:rPr>
              <a:t>対リンパ球比</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NR	未到達</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NSCLC	非小細胞肺癌</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opt	最適</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OR	オッズ比</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ORR	全奏効率/客観的奏効率</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(m)OS	(中央値)全生存期間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Pan	パニツムマブ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PARP(i)	ポリ(ADP-リボース)ポリメラーゼ(阻害</a:t>
            </a:r>
            <a:r>
              <a:rPr kumimoji="0" lang="en-GB" altLang="ja-JP" sz="900" b="0" i="0" u="none" strike="noStrike" cap="none" normalizeH="0" baseline="0" noProof="0" dirty="0">
                <a:ln>
                  <a:noFill/>
                </a:ln>
                <a:solidFill>
                  <a:srgbClr val="4D4D4D"/>
                </a:solidFill>
                <a:uLnTx/>
                <a:uFillTx/>
                <a:cs typeface="Arial"/>
                <a:sym typeface="Helvetica"/>
              </a:rPr>
              <a:t>	</a:t>
            </a:r>
            <a:r>
              <a:rPr kumimoji="0" lang="ja-JP" sz="900" b="0" i="0" u="none" strike="noStrike" cap="none" normalizeH="0" baseline="0" noProof="0" dirty="0">
                <a:ln>
                  <a:noFill/>
                </a:ln>
                <a:solidFill>
                  <a:srgbClr val="4D4D4D"/>
                </a:solidFill>
                <a:uLnTx/>
                <a:uFillTx/>
                <a:cs typeface="Arial"/>
                <a:sym typeface="Helvetica"/>
              </a:rPr>
              <a:t>剤)</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PBO	プラセボ</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pCR	病理学的</a:t>
            </a:r>
            <a:r>
              <a:rPr kumimoji="0" lang="ja-JP" sz="900" b="0" i="0" u="none" strike="noStrike" cap="none" normalizeH="0" noProof="0" dirty="0">
                <a:ln>
                  <a:noFill/>
                </a:ln>
                <a:solidFill>
                  <a:srgbClr val="4D4D4D"/>
                </a:solidFill>
                <a:uLnTx/>
                <a:uFillTx/>
                <a:cs typeface="Arial"/>
                <a:sym typeface="Helvetica"/>
              </a:rPr>
              <a:t>完全寛解率</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PCR	ポリメラーゼ連鎖反応</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PD	進行性疾患</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PD-(L)1	プログラム死(-リガンド)1</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Pem	ペムブロリズマブ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ja-JP" sz="900" b="0" i="0" u="none" strike="noStrike" cap="none" normalizeH="0" baseline="0" noProof="0" dirty="0">
                <a:ln>
                  <a:noFill/>
                </a:ln>
                <a:solidFill>
                  <a:srgbClr val="4D4D4D"/>
                </a:solidFill>
                <a:uLnTx/>
                <a:uFillTx/>
                <a:cs typeface="Arial"/>
                <a:sym typeface="Helvetica"/>
              </a:rPr>
              <a:t>PET	ポジトロン断層法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9500" algn="l"/>
              </a:tabLst>
              <a:defRPr/>
            </a:pPr>
            <a:r>
              <a:rPr kumimoji="0" lang="ja-JP" sz="900" b="0" i="0" u="none" strike="noStrike" cap="none" normalizeH="0" baseline="0" noProof="0" dirty="0">
                <a:ln>
                  <a:noFill/>
                </a:ln>
                <a:solidFill>
                  <a:srgbClr val="4D4D4D"/>
                </a:solidFill>
                <a:uLnTx/>
                <a:uFillTx/>
                <a:cs typeface="Arial"/>
                <a:sym typeface="Helvetica"/>
              </a:rPr>
              <a:t>(m)PFS	無増悪生存期間(中央値)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pMMR	ミスマッチ修復良好</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PO	経口</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pos	陽性</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PR	部分奏効</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PS	パフォーマンスステータス</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q(2/3/4/6)w	毎(2/3/4)週</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QoL	生活の質(クオリティ・オブ・ライ</a:t>
            </a:r>
            <a:r>
              <a:rPr kumimoji="0" lang="en-GB" altLang="ja-JP" sz="900" b="0" i="0" u="none" strike="noStrike" cap="none" normalizeH="0" baseline="0" noProof="0" dirty="0">
                <a:ln>
                  <a:noFill/>
                </a:ln>
                <a:solidFill>
                  <a:srgbClr val="4D4D4D"/>
                </a:solidFill>
                <a:uLnTx/>
                <a:uFillTx/>
                <a:cs typeface="Arial"/>
                <a:sym typeface="Helvetica"/>
              </a:rPr>
              <a:t>	</a:t>
            </a:r>
            <a:r>
              <a:rPr kumimoji="0" lang="ja-JP" sz="900" b="0" i="0" u="none" strike="noStrike" cap="none" normalizeH="0" baseline="0" noProof="0" dirty="0">
                <a:ln>
                  <a:noFill/>
                </a:ln>
                <a:solidFill>
                  <a:srgbClr val="4D4D4D"/>
                </a:solidFill>
                <a:uLnTx/>
                <a:uFillTx/>
                <a:cs typeface="Arial"/>
                <a:sym typeface="Helvetica"/>
              </a:rPr>
              <a:t>フ)</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R	無作為</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R0/1	切除0/1</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RAS	ラット肉腫ウイルス</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RDI	相対用量強度</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RECIST	固形腫瘍における反応評価基準</a:t>
            </a:r>
          </a:p>
          <a:p>
            <a:pPr marL="87313" lvl="0" indent="0">
              <a:spcAft>
                <a:spcPts val="0"/>
              </a:spcAft>
              <a:buClr>
                <a:srgbClr val="043882"/>
              </a:buClr>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RIFLE	</a:t>
            </a:r>
            <a:r>
              <a:rPr lang="ja-JP" sz="900" dirty="0">
                <a:cs typeface="Arial"/>
                <a:sym typeface="Helvetica"/>
              </a:rPr>
              <a:t>リスク、傷害、障害、腎機能喪失、</a:t>
            </a:r>
            <a:r>
              <a:rPr lang="en-GB" altLang="ja-JP" sz="900" dirty="0">
                <a:cs typeface="Arial"/>
                <a:sym typeface="Helvetica"/>
              </a:rPr>
              <a:t>	</a:t>
            </a:r>
            <a:r>
              <a:rPr lang="ja-JP" sz="900" dirty="0">
                <a:cs typeface="Arial"/>
                <a:sym typeface="Helvetica"/>
              </a:rPr>
              <a:t>末期腎不全</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Rivo	リボセラニブ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RoW	世界のその他の地域</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RR	奏効率</a:t>
            </a:r>
          </a:p>
          <a:p>
            <a:pPr marL="87313" lvl="0" indent="0">
              <a:spcAft>
                <a:spcPts val="0"/>
              </a:spcAft>
              <a:buClr>
                <a:srgbClr val="043882"/>
              </a:buClr>
              <a:buNone/>
              <a:tabLst>
                <a:tab pos="1077913" algn="l"/>
              </a:tabLst>
              <a:defRPr/>
            </a:pPr>
            <a:r>
              <a:rPr lang="ja-JP" sz="900" dirty="0">
                <a:sym typeface="Helvetica"/>
              </a:rPr>
              <a:t>RVT	残存生存腫瘍</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SAE	重篤な有害事象</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SD	安定性疾患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SoC	標準治療</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T-Dxd	トラスツズマブ デルクステカン</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TEAE	治療下で発現した有害事象</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Tis	チスレリズマブ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TKI	チロシン</a:t>
            </a:r>
            <a:r>
              <a:rPr kumimoji="0" lang="ja-JP" sz="900" b="0" i="0" u="none" strike="noStrike" cap="none" normalizeH="0" noProof="0" dirty="0">
                <a:ln>
                  <a:noFill/>
                </a:ln>
                <a:solidFill>
                  <a:srgbClr val="4D4D4D"/>
                </a:solidFill>
                <a:uLnTx/>
                <a:uFillTx/>
                <a:cs typeface="Arial"/>
                <a:sym typeface="Helvetica"/>
              </a:rPr>
              <a:t>キナーゼ阻害剤</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TRAE	治療関連有害事象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Trem	トレメリムマブ</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TTF	治療失敗までの期間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(m)TTP	(中央値)進行までの期間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(m)TTR	(中央値)奏功までの期間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UK	英国</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US	米国</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VEGF(R)	血管内皮増殖因子(受容体)</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WBC	白血球</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WHO 	世界保健機関</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ja-JP" sz="900" b="0" i="0" u="none" strike="noStrike" cap="none" normalizeH="0" baseline="0" noProof="0" dirty="0">
                <a:ln>
                  <a:noFill/>
                </a:ln>
                <a:solidFill>
                  <a:srgbClr val="4D4D4D"/>
                </a:solidFill>
                <a:uLnTx/>
                <a:uFillTx/>
                <a:cs typeface="Arial"/>
                <a:sym typeface="Helvetica"/>
              </a:rPr>
              <a:t>WT 	野生型</a:t>
            </a:r>
          </a:p>
        </p:txBody>
      </p:sp>
    </p:spTree>
    <p:custDataLst>
      <p:tags r:id="rId1"/>
    </p:custDataLst>
    <p:extLst>
      <p:ext uri="{BB962C8B-B14F-4D97-AF65-F5344CB8AC3E}">
        <p14:creationId xmlns:p14="http://schemas.microsoft.com/office/powerpoint/2010/main" val="3038533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dirty="0"/>
              <a:t>LBA34：第III相LEAP-002試験での主要結果：進行性肝細胞癌(aHCC)に対する第一選択治療(1L)としてのレンバチニブ＋ペムブロリズマブとレンバチニブ単剤投与の比較 – Finn RS、et al</a:t>
            </a:r>
          </a:p>
        </p:txBody>
      </p:sp>
      <p:sp>
        <p:nvSpPr>
          <p:cNvPr id="22" name="Content Placeholder 2"/>
          <p:cNvSpPr>
            <a:spLocks noGrp="1"/>
          </p:cNvSpPr>
          <p:nvPr>
            <p:ph idx="1"/>
          </p:nvPr>
        </p:nvSpPr>
        <p:spPr/>
        <p:txBody>
          <a:bodyPr/>
          <a:lstStyle/>
          <a:p>
            <a:pPr marL="0" indent="0">
              <a:buNone/>
            </a:pPr>
            <a:r>
              <a:rPr lang="ja-JP" b="1"/>
              <a:t>試験の目的</a:t>
            </a:r>
          </a:p>
          <a:p>
            <a:r>
              <a:rPr lang="ja-JP"/>
              <a:t>グローバル第III相LEAP-002試験において、進行性HCC患者を対象に、1Lレンバチニブ＋ペムブロリズマブとレンバチニブ単剤投与の有効性と安全性を比較評価すること</a:t>
            </a:r>
          </a:p>
        </p:txBody>
      </p:sp>
      <p:sp>
        <p:nvSpPr>
          <p:cNvPr id="19" name="Text Placeholder 18"/>
          <p:cNvSpPr>
            <a:spLocks noGrp="1"/>
          </p:cNvSpPr>
          <p:nvPr>
            <p:ph type="body" sz="quarter" idx="10"/>
          </p:nvPr>
        </p:nvSpPr>
        <p:spPr/>
        <p:txBody>
          <a:bodyPr/>
          <a:lstStyle/>
          <a:p>
            <a:r>
              <a:rPr lang="ja-JP"/>
              <a:t>*体重が60 kg未満の場合は8 mg/日、または60 kg以上の場合は12 mg/日</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Finn RS, et al.Ann Oncol 2022;33(suppl):abstr LBA34</a:t>
            </a:r>
          </a:p>
        </p:txBody>
      </p:sp>
      <p:sp>
        <p:nvSpPr>
          <p:cNvPr id="20" name="Rectangle 9"/>
          <p:cNvSpPr txBox="1">
            <a:spLocks noChangeArrowheads="1"/>
          </p:cNvSpPr>
          <p:nvPr/>
        </p:nvSpPr>
        <p:spPr bwMode="auto">
          <a:xfrm>
            <a:off x="1838052" y="5651669"/>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OS、PFS</a:t>
            </a:r>
          </a:p>
        </p:txBody>
      </p:sp>
      <p:sp>
        <p:nvSpPr>
          <p:cNvPr id="24" name="Oval 14"/>
          <p:cNvSpPr>
            <a:spLocks noChangeArrowheads="1"/>
          </p:cNvSpPr>
          <p:nvPr/>
        </p:nvSpPr>
        <p:spPr bwMode="auto">
          <a:xfrm>
            <a:off x="4541382" y="35189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5" name="AutoShape 15"/>
          <p:cNvCxnSpPr>
            <a:cxnSpLocks noChangeShapeType="1"/>
            <a:stCxn id="24" idx="0"/>
            <a:endCxn id="27" idx="1"/>
          </p:cNvCxnSpPr>
          <p:nvPr/>
        </p:nvCxnSpPr>
        <p:spPr bwMode="auto">
          <a:xfrm rot="5400000" flipH="1" flipV="1">
            <a:off x="4642610" y="2836347"/>
            <a:ext cx="873125" cy="491984"/>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178334" y="3811001"/>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325164" y="2088683"/>
            <a:ext cx="3447324" cy="11141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レンバチニブ* + 
ペムブロリズマブ 200 mg IV q3w
(最大35サイクル)
(n=395)</a:t>
            </a:r>
          </a:p>
        </p:txBody>
      </p:sp>
      <p:sp>
        <p:nvSpPr>
          <p:cNvPr id="28" name="AutoShape 9"/>
          <p:cNvSpPr>
            <a:spLocks noChangeArrowheads="1"/>
          </p:cNvSpPr>
          <p:nvPr/>
        </p:nvSpPr>
        <p:spPr bwMode="auto">
          <a:xfrm>
            <a:off x="972150" y="2842787"/>
            <a:ext cx="3206184"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進行性HCC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チャイルド・ピューA</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全身治療歴なし </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(n=794)</a:t>
            </a:r>
          </a:p>
        </p:txBody>
      </p:sp>
      <p:cxnSp>
        <p:nvCxnSpPr>
          <p:cNvPr id="29" name="AutoShape 16"/>
          <p:cNvCxnSpPr>
            <a:cxnSpLocks noChangeShapeType="1"/>
            <a:stCxn id="24" idx="4"/>
            <a:endCxn id="31" idx="1"/>
          </p:cNvCxnSpPr>
          <p:nvPr/>
        </p:nvCxnSpPr>
        <p:spPr bwMode="auto">
          <a:xfrm rot="16200000" flipH="1">
            <a:off x="4590186" y="4346095"/>
            <a:ext cx="977972" cy="491984"/>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65166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ORR、DoR、安全性</a:t>
            </a:r>
          </a:p>
        </p:txBody>
      </p:sp>
      <p:sp>
        <p:nvSpPr>
          <p:cNvPr id="31" name="AutoShape 8"/>
          <p:cNvSpPr>
            <a:spLocks noChangeArrowheads="1"/>
          </p:cNvSpPr>
          <p:nvPr/>
        </p:nvSpPr>
        <p:spPr bwMode="auto">
          <a:xfrm>
            <a:off x="5325164" y="4523980"/>
            <a:ext cx="3447324" cy="111418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レンバチニブ* + 
プラセボ
(n=399)</a:t>
            </a:r>
          </a:p>
        </p:txBody>
      </p:sp>
      <p:cxnSp>
        <p:nvCxnSpPr>
          <p:cNvPr id="32" name="AutoShape 21"/>
          <p:cNvCxnSpPr>
            <a:cxnSpLocks noChangeShapeType="1"/>
            <a:stCxn id="27" idx="3"/>
            <a:endCxn id="35" idx="1"/>
          </p:cNvCxnSpPr>
          <p:nvPr/>
        </p:nvCxnSpPr>
        <p:spPr bwMode="auto">
          <a:xfrm>
            <a:off x="8772488" y="2645776"/>
            <a:ext cx="743249" cy="1"/>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a:stCxn id="31" idx="3"/>
            <a:endCxn id="36" idx="1"/>
          </p:cNvCxnSpPr>
          <p:nvPr/>
        </p:nvCxnSpPr>
        <p:spPr bwMode="auto">
          <a:xfrm>
            <a:off x="8772488" y="5081073"/>
            <a:ext cx="743249" cy="1"/>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5488025" y="3176030"/>
            <a:ext cx="5711726"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地域(アジア 対 日本およびRoW)</a:t>
            </a:r>
          </a:p>
          <a:p>
            <a:pPr marL="203200" lvl="0" indent="-203200">
              <a:spcAft>
                <a:spcPts val="400"/>
              </a:spcAft>
              <a:buFont typeface="Arial" pitchFamily="34" charset="0"/>
              <a:buChar char="•"/>
              <a:defRPr/>
            </a:pPr>
            <a:r>
              <a:rPr lang="ja-JP" sz="1400">
                <a:solidFill>
                  <a:srgbClr val="4D4D4D"/>
                </a:solidFill>
              </a:rPr>
              <a:t>肉眼的門脈浸潤/肝外転移(はい、いいえ)</a:t>
            </a:r>
          </a:p>
          <a:p>
            <a:pPr marL="203200" lvl="0" indent="-203200">
              <a:spcAft>
                <a:spcPts val="400"/>
              </a:spcAft>
              <a:buFont typeface="Arial" pitchFamily="34" charset="0"/>
              <a:buChar char="•"/>
              <a:defRPr/>
            </a:pPr>
            <a:r>
              <a:rPr lang="ja-JP" sz="1400">
                <a:solidFill>
                  <a:srgbClr val="4D4D4D"/>
                </a:solidFill>
              </a:rPr>
              <a:t>AFPレベル(≤400 対 &gt;400 ng/mL)</a:t>
            </a:r>
          </a:p>
          <a:p>
            <a:pPr marL="203200" lvl="0" indent="-203200">
              <a:spcAft>
                <a:spcPts val="400"/>
              </a:spcAft>
              <a:buFont typeface="Arial" pitchFamily="34" charset="0"/>
              <a:buChar char="•"/>
              <a:defRPr/>
            </a:pPr>
            <a:r>
              <a:rPr lang="ja-JP" sz="1400">
                <a:solidFill>
                  <a:srgbClr val="4D4D4D"/>
                </a:solidFill>
              </a:rPr>
              <a:t>ECOG PS (0 対 1)</a:t>
            </a:r>
          </a:p>
        </p:txBody>
      </p:sp>
      <p:sp>
        <p:nvSpPr>
          <p:cNvPr id="35" name="AutoShape 8"/>
          <p:cNvSpPr>
            <a:spLocks noChangeArrowheads="1"/>
          </p:cNvSpPr>
          <p:nvPr/>
        </p:nvSpPr>
        <p:spPr bwMode="auto">
          <a:xfrm>
            <a:off x="9515737" y="2273302"/>
            <a:ext cx="1308605"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a:t>
            </a:r>
            <a:br>
              <a:rPr lang="ja-JP" sz="1600" dirty="0">
                <a:solidFill>
                  <a:srgbClr val="FFFFFF"/>
                </a:solidFill>
                <a:ea typeface="SimSun" pitchFamily="2" charset="-122"/>
              </a:rPr>
            </a:br>
            <a:r>
              <a:rPr lang="ja-JP" sz="1600" dirty="0">
                <a:solidFill>
                  <a:srgbClr val="FFFFFF"/>
                </a:solidFill>
                <a:ea typeface="SimSun" pitchFamily="2" charset="-122"/>
              </a:rPr>
              <a:t>毒性/
投与中止</a:t>
            </a:r>
          </a:p>
        </p:txBody>
      </p:sp>
      <p:sp>
        <p:nvSpPr>
          <p:cNvPr id="36" name="AutoShape 8"/>
          <p:cNvSpPr>
            <a:spLocks noChangeArrowheads="1"/>
          </p:cNvSpPr>
          <p:nvPr/>
        </p:nvSpPr>
        <p:spPr bwMode="auto">
          <a:xfrm>
            <a:off x="9515737" y="4708599"/>
            <a:ext cx="1308605"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a:t>
            </a:r>
            <a:br>
              <a:rPr lang="ja-JP" sz="1600" dirty="0">
                <a:solidFill>
                  <a:srgbClr val="FFFFFF"/>
                </a:solidFill>
                <a:ea typeface="SimSun" pitchFamily="2" charset="-122"/>
              </a:rPr>
            </a:br>
            <a:r>
              <a:rPr lang="ja-JP" sz="1600" dirty="0">
                <a:solidFill>
                  <a:srgbClr val="FFFFFF"/>
                </a:solidFill>
                <a:ea typeface="SimSun" pitchFamily="2" charset="-122"/>
              </a:rPr>
              <a:t>毒性/
投与中止</a:t>
            </a:r>
          </a:p>
        </p:txBody>
      </p:sp>
    </p:spTree>
    <p:extLst>
      <p:ext uri="{BB962C8B-B14F-4D97-AF65-F5344CB8AC3E}">
        <p14:creationId xmlns:p14="http://schemas.microsoft.com/office/powerpoint/2010/main" val="373429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 Placeholder 327"/>
          <p:cNvSpPr>
            <a:spLocks noGrp="1"/>
          </p:cNvSpPr>
          <p:nvPr>
            <p:ph type="body" sz="quarter" idx="10"/>
          </p:nvPr>
        </p:nvSpPr>
        <p:spPr/>
        <p:txBody>
          <a:bodyPr/>
          <a:lstStyle/>
          <a:p>
            <a:r>
              <a:rPr lang="ja-JP" baseline="30000"/>
              <a:t>a</a:t>
            </a:r>
            <a:r>
              <a:rPr lang="ja-JP"/>
              <a:t>片側</a:t>
            </a:r>
            <a:r>
              <a:rPr lang="ja-JP">
                <a:solidFill>
                  <a:schemeClr val="tx1"/>
                </a:solidFill>
              </a:rPr>
              <a:t>α=0.0185</a:t>
            </a:r>
            <a:r>
              <a:rPr lang="ja-JP"/>
              <a:t>の優越性の閾値に到達しなかった</a:t>
            </a:r>
          </a:p>
        </p:txBody>
      </p:sp>
      <p:sp>
        <p:nvSpPr>
          <p:cNvPr id="334" name="Title 1"/>
          <p:cNvSpPr>
            <a:spLocks noGrp="1"/>
          </p:cNvSpPr>
          <p:nvPr>
            <p:ph type="title"/>
          </p:nvPr>
        </p:nvSpPr>
        <p:spPr>
          <a:xfrm>
            <a:off x="486833" y="179614"/>
            <a:ext cx="11076074" cy="807720"/>
          </a:xfrm>
        </p:spPr>
        <p:txBody>
          <a:bodyPr/>
          <a:lstStyle/>
          <a:p>
            <a:r>
              <a:rPr lang="ja-JP" dirty="0"/>
              <a:t>LBA34：第III相LEAP-002試験での主要結果：進行性肝細胞癌(aHCC)に対する第一選択治療(1L)としてのレンバチニブ＋ペムブロリズマブとレンバチニブ単剤投与の比較 – Finn RS、et al</a:t>
            </a:r>
          </a:p>
        </p:txBody>
      </p:sp>
      <p:sp>
        <p:nvSpPr>
          <p:cNvPr id="335"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336" name="Text Placeholder 4"/>
          <p:cNvSpPr>
            <a:spLocks noGrp="1"/>
          </p:cNvSpPr>
          <p:nvPr>
            <p:ph type="body" sz="quarter" idx="11"/>
          </p:nvPr>
        </p:nvSpPr>
        <p:spPr>
          <a:xfrm>
            <a:off x="6197601" y="6096001"/>
            <a:ext cx="5507567" cy="487363"/>
          </a:xfrm>
        </p:spPr>
        <p:txBody>
          <a:bodyPr/>
          <a:lstStyle/>
          <a:p>
            <a:r>
              <a:rPr lang="ja-JP"/>
              <a:t>Finn RS, et al.Ann Oncol 2022;33(suppl):abstr LBA34</a:t>
            </a:r>
          </a:p>
        </p:txBody>
      </p:sp>
      <p:sp>
        <p:nvSpPr>
          <p:cNvPr id="337" name="TextBox 336">
            <a:extLst>
              <a:ext uri="{FF2B5EF4-FFF2-40B4-BE49-F238E27FC236}">
                <a16:creationId xmlns:a16="http://schemas.microsoft.com/office/drawing/2014/main" id="{AA12684B-FEDF-89D7-0E7F-3CEA99907A04}"/>
              </a:ext>
            </a:extLst>
          </p:cNvPr>
          <p:cNvSpPr txBox="1"/>
          <p:nvPr/>
        </p:nvSpPr>
        <p:spPr>
          <a:xfrm>
            <a:off x="2390306" y="1425690"/>
            <a:ext cx="1715534" cy="338554"/>
          </a:xfrm>
          <a:prstGeom prst="rect">
            <a:avLst/>
          </a:prstGeom>
          <a:noFill/>
        </p:spPr>
        <p:txBody>
          <a:bodyPr wrap="none" rtlCol="0">
            <a:spAutoFit/>
          </a:bodyPr>
          <a:lstStyle/>
          <a:p>
            <a:pPr algn="ctr"/>
            <a:r>
              <a:rPr lang="ja-JP" sz="1600" b="1">
                <a:solidFill>
                  <a:schemeClr val="tx1"/>
                </a:solidFill>
              </a:rPr>
              <a:t>全生存期間</a:t>
            </a:r>
          </a:p>
        </p:txBody>
      </p:sp>
      <p:sp>
        <p:nvSpPr>
          <p:cNvPr id="338" name="TextBox 337">
            <a:extLst>
              <a:ext uri="{FF2B5EF4-FFF2-40B4-BE49-F238E27FC236}">
                <a16:creationId xmlns:a16="http://schemas.microsoft.com/office/drawing/2014/main" id="{AA12684B-FEDF-89D7-0E7F-3CEA99907A04}"/>
              </a:ext>
            </a:extLst>
          </p:cNvPr>
          <p:cNvSpPr txBox="1"/>
          <p:nvPr/>
        </p:nvSpPr>
        <p:spPr>
          <a:xfrm>
            <a:off x="7088201" y="1435330"/>
            <a:ext cx="4145687" cy="338554"/>
          </a:xfrm>
          <a:prstGeom prst="rect">
            <a:avLst/>
          </a:prstGeom>
          <a:noFill/>
        </p:spPr>
        <p:txBody>
          <a:bodyPr wrap="none" rtlCol="0">
            <a:spAutoFit/>
          </a:bodyPr>
          <a:lstStyle/>
          <a:p>
            <a:pPr algn="ctr"/>
            <a:r>
              <a:rPr lang="ja-JP" sz="1600" b="1">
                <a:solidFill>
                  <a:schemeClr val="tx1"/>
                </a:solidFill>
              </a:rPr>
              <a:t>無増悪生存期間(最終分析)</a:t>
            </a:r>
          </a:p>
        </p:txBody>
      </p:sp>
      <p:graphicFrame>
        <p:nvGraphicFramePr>
          <p:cNvPr id="339" name="Table 288">
            <a:extLst>
              <a:ext uri="{FF2B5EF4-FFF2-40B4-BE49-F238E27FC236}">
                <a16:creationId xmlns:a16="http://schemas.microsoft.com/office/drawing/2014/main" id="{34A8E34C-8FD5-508A-93F8-258EAEC5BBA8}"/>
              </a:ext>
            </a:extLst>
          </p:cNvPr>
          <p:cNvGraphicFramePr>
            <a:graphicFrameLocks noGrp="1"/>
          </p:cNvGraphicFramePr>
          <p:nvPr>
            <p:extLst>
              <p:ext uri="{D42A27DB-BD31-4B8C-83A1-F6EECF244321}">
                <p14:modId xmlns:p14="http://schemas.microsoft.com/office/powerpoint/2010/main" val="4176794051"/>
              </p:ext>
            </p:extLst>
          </p:nvPr>
        </p:nvGraphicFramePr>
        <p:xfrm>
          <a:off x="1809549" y="1769627"/>
          <a:ext cx="4406316" cy="944700"/>
        </p:xfrm>
        <a:graphic>
          <a:graphicData uri="http://schemas.openxmlformats.org/drawingml/2006/table">
            <a:tbl>
              <a:tblPr firstRow="1" bandRow="1">
                <a:tableStyleId>{9D7B26C5-4107-4FEC-AEDC-1716B250A1EF}</a:tableStyleId>
              </a:tblPr>
              <a:tblGrid>
                <a:gridCol w="1668676">
                  <a:extLst>
                    <a:ext uri="{9D8B030D-6E8A-4147-A177-3AD203B41FA5}">
                      <a16:colId xmlns:a16="http://schemas.microsoft.com/office/drawing/2014/main" val="208063906"/>
                    </a:ext>
                  </a:extLst>
                </a:gridCol>
                <a:gridCol w="1422548">
                  <a:extLst>
                    <a:ext uri="{9D8B030D-6E8A-4147-A177-3AD203B41FA5}">
                      <a16:colId xmlns:a16="http://schemas.microsoft.com/office/drawing/2014/main" val="3393432581"/>
                    </a:ext>
                  </a:extLst>
                </a:gridCol>
                <a:gridCol w="1315092">
                  <a:extLst>
                    <a:ext uri="{9D8B030D-6E8A-4147-A177-3AD203B41FA5}">
                      <a16:colId xmlns:a16="http://schemas.microsoft.com/office/drawing/2014/main" val="2495686107"/>
                    </a:ext>
                  </a:extLst>
                </a:gridCol>
              </a:tblGrid>
              <a:tr h="257504">
                <a:tc>
                  <a:txBody>
                    <a:bodyPr/>
                    <a:lstStyle/>
                    <a:p>
                      <a:endParaRPr lang="en-GB" sz="1200" dirty="0">
                        <a:solidFill>
                          <a:schemeClr val="tx1"/>
                        </a:solidFill>
                      </a:endParaRPr>
                    </a:p>
                  </a:txBody>
                  <a:tcPr marL="36000" marR="36000" marT="0" marB="0" anchor="ctr"/>
                </a:tc>
                <a:tc>
                  <a:txBody>
                    <a:bodyPr/>
                    <a:lstStyle/>
                    <a:p>
                      <a:pPr algn="ctr"/>
                      <a:r>
                        <a:rPr lang="ja-JP" sz="1200" dirty="0"/>
                        <a:t>レンバチニブ + </a:t>
                      </a:r>
                      <a:br>
                        <a:rPr lang="en-GB" altLang="ja-JP" sz="1200" dirty="0"/>
                      </a:br>
                      <a:r>
                        <a:rPr lang="ja-JP" sz="1200" dirty="0"/>
                        <a:t>ペムブロリズマブ</a:t>
                      </a:r>
                    </a:p>
                  </a:txBody>
                  <a:tcPr marL="36000" marR="36000" marT="0" marB="0" anchor="ctr"/>
                </a:tc>
                <a:tc>
                  <a:txBody>
                    <a:bodyPr/>
                    <a:lstStyle/>
                    <a:p>
                      <a:pPr algn="ctr"/>
                      <a:r>
                        <a:rPr lang="ja-JP" sz="1200" dirty="0"/>
                        <a:t>レンバチニブ + </a:t>
                      </a:r>
                      <a:br>
                        <a:rPr lang="ja-JP" sz="1200" dirty="0"/>
                      </a:br>
                      <a:r>
                        <a:rPr lang="ja-JP" sz="1200" dirty="0"/>
                        <a:t>プラセボ</a:t>
                      </a:r>
                    </a:p>
                  </a:txBody>
                  <a:tcPr marL="36000" marR="36000" marT="0" marB="0" anchor="ctr"/>
                </a:tc>
                <a:extLst>
                  <a:ext uri="{0D108BD9-81ED-4DB2-BD59-A6C34878D82A}">
                    <a16:rowId xmlns:a16="http://schemas.microsoft.com/office/drawing/2014/main" val="4224014426"/>
                  </a:ext>
                </a:extLst>
              </a:tr>
              <a:tr h="192980">
                <a:tc>
                  <a:txBody>
                    <a:bodyPr/>
                    <a:lstStyle/>
                    <a:p>
                      <a:r>
                        <a:rPr lang="ja-JP" sz="1200"/>
                        <a:t>イベント、</a:t>
                      </a:r>
                      <a:r>
                        <a:rPr lang="ja-JP" sz="1200" baseline="0"/>
                        <a:t>n</a:t>
                      </a:r>
                    </a:p>
                  </a:txBody>
                  <a:tcPr marL="36000" marR="36000" marT="0" marB="0" anchor="ctr">
                    <a:noFill/>
                  </a:tcPr>
                </a:tc>
                <a:tc>
                  <a:txBody>
                    <a:bodyPr/>
                    <a:lstStyle/>
                    <a:p>
                      <a:pPr algn="ctr"/>
                      <a:r>
                        <a:rPr lang="ja-JP" sz="1200"/>
                        <a:t>252</a:t>
                      </a:r>
                    </a:p>
                  </a:txBody>
                  <a:tcPr marL="36000" marR="36000" marT="0" marB="0" anchor="ctr">
                    <a:noFill/>
                  </a:tcPr>
                </a:tc>
                <a:tc>
                  <a:txBody>
                    <a:bodyPr/>
                    <a:lstStyle/>
                    <a:p>
                      <a:pPr algn="ctr"/>
                      <a:r>
                        <a:rPr lang="ja-JP" sz="1200" dirty="0"/>
                        <a:t>282</a:t>
                      </a:r>
                    </a:p>
                  </a:txBody>
                  <a:tcPr marL="36000" marR="36000" marT="0" marB="0" anchor="ctr">
                    <a:noFill/>
                  </a:tcPr>
                </a:tc>
                <a:extLst>
                  <a:ext uri="{0D108BD9-81ED-4DB2-BD59-A6C34878D82A}">
                    <a16:rowId xmlns:a16="http://schemas.microsoft.com/office/drawing/2014/main" val="1874083254"/>
                  </a:ext>
                </a:extLst>
              </a:tr>
              <a:tr h="19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t>mOS、</a:t>
                      </a:r>
                      <a:r>
                        <a:rPr lang="ja-JP" sz="1200" baseline="0"/>
                        <a:t>月数(95%CI)</a:t>
                      </a:r>
                    </a:p>
                  </a:txBody>
                  <a:tcPr marL="36000" marR="36000" marT="0" marB="0" anchor="ctr"/>
                </a:tc>
                <a:tc>
                  <a:txBody>
                    <a:bodyPr/>
                    <a:lstStyle/>
                    <a:p>
                      <a:pPr algn="ctr"/>
                      <a:r>
                        <a:rPr lang="ja-JP" sz="1200"/>
                        <a:t>21.2 (19.0、23.6)</a:t>
                      </a:r>
                    </a:p>
                  </a:txBody>
                  <a:tcPr marL="36000" marR="36000" marT="0" marB="0" anchor="ctr"/>
                </a:tc>
                <a:tc>
                  <a:txBody>
                    <a:bodyPr/>
                    <a:lstStyle/>
                    <a:p>
                      <a:pPr algn="ctr"/>
                      <a:r>
                        <a:rPr lang="ja-JP" sz="1200"/>
                        <a:t>19.0 (17.2、21.7)</a:t>
                      </a:r>
                    </a:p>
                  </a:txBody>
                  <a:tcPr marL="36000" marR="36000" marT="0" marB="0" anchor="ctr"/>
                </a:tc>
                <a:extLst>
                  <a:ext uri="{0D108BD9-81ED-4DB2-BD59-A6C34878D82A}">
                    <a16:rowId xmlns:a16="http://schemas.microsoft.com/office/drawing/2014/main" val="1217286035"/>
                  </a:ext>
                </a:extLst>
              </a:tr>
              <a:tr h="19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t>HR (95%CI);</a:t>
                      </a:r>
                      <a:r>
                        <a:rPr lang="ja-JP" sz="1200" baseline="0"/>
                        <a:t> p値</a:t>
                      </a:r>
                    </a:p>
                  </a:txBody>
                  <a:tcPr marL="36000" marR="36000" marT="0" marB="0" anchor="ctr">
                    <a:noFill/>
                  </a:tcPr>
                </a:tc>
                <a:tc gridSpan="2">
                  <a:txBody>
                    <a:bodyPr/>
                    <a:lstStyle/>
                    <a:p>
                      <a:pPr algn="ctr"/>
                      <a:r>
                        <a:rPr lang="ja-JP" sz="1200" dirty="0"/>
                        <a:t>0.840 (0.708、0.997);</a:t>
                      </a:r>
                      <a:r>
                        <a:rPr lang="ja-JP" sz="1200" baseline="0" dirty="0"/>
                        <a:t> </a:t>
                      </a:r>
                      <a:r>
                        <a:rPr lang="ja-JP" sz="1200" dirty="0"/>
                        <a:t>0.0227</a:t>
                      </a:r>
                      <a:r>
                        <a:rPr lang="ja-JP" sz="1200" baseline="30000" dirty="0"/>
                        <a:t>a</a:t>
                      </a:r>
                    </a:p>
                  </a:txBody>
                  <a:tcPr marL="36000" marR="36000" marT="0" marB="0" anchor="ctr">
                    <a:noFill/>
                  </a:tcPr>
                </a:tc>
                <a:tc hMerge="1">
                  <a:txBody>
                    <a:bodyPr/>
                    <a:lstStyle/>
                    <a:p>
                      <a:pPr algn="l" rtl="0"/>
                      <a:endParaRPr lang="en-GB" sz="1400" dirty="0">
                        <a:solidFill>
                          <a:schemeClr val="tx1"/>
                        </a:solidFill>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9739754"/>
                  </a:ext>
                </a:extLst>
              </a:tr>
            </a:tbl>
          </a:graphicData>
        </a:graphic>
      </p:graphicFrame>
      <p:sp>
        <p:nvSpPr>
          <p:cNvPr id="340" name="Freeform 21">
            <a:extLst>
              <a:ext uri="{FF2B5EF4-FFF2-40B4-BE49-F238E27FC236}">
                <a16:creationId xmlns:a16="http://schemas.microsoft.com/office/drawing/2014/main" id="{BA1F67AF-BB8A-2BAF-C6AF-4206A823A2CA}"/>
              </a:ext>
            </a:extLst>
          </p:cNvPr>
          <p:cNvSpPr>
            <a:spLocks/>
          </p:cNvSpPr>
          <p:nvPr/>
        </p:nvSpPr>
        <p:spPr bwMode="auto">
          <a:xfrm>
            <a:off x="910414" y="2434421"/>
            <a:ext cx="5220000"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1" name="TextBox 340">
            <a:extLst>
              <a:ext uri="{FF2B5EF4-FFF2-40B4-BE49-F238E27FC236}">
                <a16:creationId xmlns:a16="http://schemas.microsoft.com/office/drawing/2014/main" id="{F1802A22-183A-C888-68B6-F2EA215327D7}"/>
              </a:ext>
            </a:extLst>
          </p:cNvPr>
          <p:cNvSpPr txBox="1"/>
          <p:nvPr/>
        </p:nvSpPr>
        <p:spPr>
          <a:xfrm>
            <a:off x="2848854" y="5454793"/>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342" name="TextBox 341">
            <a:extLst>
              <a:ext uri="{FF2B5EF4-FFF2-40B4-BE49-F238E27FC236}">
                <a16:creationId xmlns:a16="http://schemas.microsoft.com/office/drawing/2014/main" id="{63971EE5-1FAE-227C-E005-28348FC7CCD4}"/>
              </a:ext>
            </a:extLst>
          </p:cNvPr>
          <p:cNvSpPr txBox="1"/>
          <p:nvPr/>
        </p:nvSpPr>
        <p:spPr>
          <a:xfrm>
            <a:off x="243756" y="5508387"/>
            <a:ext cx="817853" cy="261610"/>
          </a:xfrm>
          <a:prstGeom prst="rect">
            <a:avLst/>
          </a:prstGeom>
          <a:noFill/>
        </p:spPr>
        <p:txBody>
          <a:bodyPr wrap="none" rtlCol="0">
            <a:spAutoFit/>
          </a:bodyPr>
          <a:lstStyle/>
          <a:p>
            <a:pPr algn="r"/>
            <a:r>
              <a:rPr lang="ja-JP" sz="1050" dirty="0">
                <a:solidFill>
                  <a:schemeClr val="tx1"/>
                </a:solidFill>
              </a:rPr>
              <a:t>リスク有患者数</a:t>
            </a:r>
          </a:p>
        </p:txBody>
      </p:sp>
      <p:grpSp>
        <p:nvGrpSpPr>
          <p:cNvPr id="343" name="Group 342">
            <a:extLst>
              <a:ext uri="{FF2B5EF4-FFF2-40B4-BE49-F238E27FC236}">
                <a16:creationId xmlns:a16="http://schemas.microsoft.com/office/drawing/2014/main" id="{843C95DA-D00F-A4E2-BE43-F7E21E735F9F}"/>
              </a:ext>
            </a:extLst>
          </p:cNvPr>
          <p:cNvGrpSpPr/>
          <p:nvPr/>
        </p:nvGrpSpPr>
        <p:grpSpPr>
          <a:xfrm>
            <a:off x="196676" y="2342279"/>
            <a:ext cx="713737" cy="3024000"/>
            <a:chOff x="1270618" y="1265887"/>
            <a:chExt cx="713737" cy="2858279"/>
          </a:xfrm>
        </p:grpSpPr>
        <p:sp>
          <p:nvSpPr>
            <p:cNvPr id="344" name="Line 6">
              <a:extLst>
                <a:ext uri="{FF2B5EF4-FFF2-40B4-BE49-F238E27FC236}">
                  <a16:creationId xmlns:a16="http://schemas.microsoft.com/office/drawing/2014/main" id="{AA0BF6ED-3B71-7486-420D-EFA40E4B323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5" name="Line 7">
              <a:extLst>
                <a:ext uri="{FF2B5EF4-FFF2-40B4-BE49-F238E27FC236}">
                  <a16:creationId xmlns:a16="http://schemas.microsoft.com/office/drawing/2014/main" id="{21A06873-839E-7687-E4DF-B384E7674847}"/>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6" name="Line 8">
              <a:extLst>
                <a:ext uri="{FF2B5EF4-FFF2-40B4-BE49-F238E27FC236}">
                  <a16:creationId xmlns:a16="http://schemas.microsoft.com/office/drawing/2014/main" id="{AB19FF31-41F8-7FD2-2EDC-C8E61F5DB061}"/>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7" name="Line 9">
              <a:extLst>
                <a:ext uri="{FF2B5EF4-FFF2-40B4-BE49-F238E27FC236}">
                  <a16:creationId xmlns:a16="http://schemas.microsoft.com/office/drawing/2014/main" id="{53F815D1-23F4-C5B9-1E6A-F2ECFDD6DE0B}"/>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8" name="Line 10">
              <a:extLst>
                <a:ext uri="{FF2B5EF4-FFF2-40B4-BE49-F238E27FC236}">
                  <a16:creationId xmlns:a16="http://schemas.microsoft.com/office/drawing/2014/main" id="{7A26278E-5903-DBA6-DB57-D49D531B37D4}"/>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9" name="Line 11">
              <a:extLst>
                <a:ext uri="{FF2B5EF4-FFF2-40B4-BE49-F238E27FC236}">
                  <a16:creationId xmlns:a16="http://schemas.microsoft.com/office/drawing/2014/main" id="{570AF102-D33B-93BC-9588-68E2ECB9EB91}"/>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0" name="TextBox 349">
              <a:extLst>
                <a:ext uri="{FF2B5EF4-FFF2-40B4-BE49-F238E27FC236}">
                  <a16:creationId xmlns:a16="http://schemas.microsoft.com/office/drawing/2014/main" id="{28BCA3AD-8F85-EAB4-DBC0-4F09224679A9}"/>
                </a:ext>
              </a:extLst>
            </p:cNvPr>
            <p:cNvSpPr txBox="1"/>
            <p:nvPr/>
          </p:nvSpPr>
          <p:spPr>
            <a:xfrm rot="16200000">
              <a:off x="1091779" y="2569414"/>
              <a:ext cx="66545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a:t>
              </a:r>
            </a:p>
          </p:txBody>
        </p:sp>
        <p:sp>
          <p:nvSpPr>
            <p:cNvPr id="351" name="TextBox 350">
              <a:extLst>
                <a:ext uri="{FF2B5EF4-FFF2-40B4-BE49-F238E27FC236}">
                  <a16:creationId xmlns:a16="http://schemas.microsoft.com/office/drawing/2014/main" id="{2ED2BF37-B2B0-9499-BEC3-B050B38FB278}"/>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352" name="TextBox 351">
              <a:extLst>
                <a:ext uri="{FF2B5EF4-FFF2-40B4-BE49-F238E27FC236}">
                  <a16:creationId xmlns:a16="http://schemas.microsoft.com/office/drawing/2014/main" id="{9EEE47C0-137E-3BA2-0D01-A671D961F3F9}"/>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353" name="TextBox 352">
              <a:extLst>
                <a:ext uri="{FF2B5EF4-FFF2-40B4-BE49-F238E27FC236}">
                  <a16:creationId xmlns:a16="http://schemas.microsoft.com/office/drawing/2014/main" id="{ABAA7565-778B-922C-0BFD-2BB731C88684}"/>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354" name="TextBox 353">
              <a:extLst>
                <a:ext uri="{FF2B5EF4-FFF2-40B4-BE49-F238E27FC236}">
                  <a16:creationId xmlns:a16="http://schemas.microsoft.com/office/drawing/2014/main" id="{83714E98-FDB7-6673-6DA5-A0B0DC8D2EAC}"/>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55" name="TextBox 354">
              <a:extLst>
                <a:ext uri="{FF2B5EF4-FFF2-40B4-BE49-F238E27FC236}">
                  <a16:creationId xmlns:a16="http://schemas.microsoft.com/office/drawing/2014/main" id="{CFE0432C-FB11-00C5-926E-72E0DC556592}"/>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56" name="TextBox 355">
              <a:extLst>
                <a:ext uri="{FF2B5EF4-FFF2-40B4-BE49-F238E27FC236}">
                  <a16:creationId xmlns:a16="http://schemas.microsoft.com/office/drawing/2014/main" id="{F522296A-51EE-86C5-1769-93E07C7FC2EC}"/>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57" name="Line 19">
            <a:extLst>
              <a:ext uri="{FF2B5EF4-FFF2-40B4-BE49-F238E27FC236}">
                <a16:creationId xmlns:a16="http://schemas.microsoft.com/office/drawing/2014/main" id="{43473A44-79EE-2DD3-D6A1-F49813249C6F}"/>
              </a:ext>
            </a:extLst>
          </p:cNvPr>
          <p:cNvSpPr>
            <a:spLocks noChangeShapeType="1"/>
          </p:cNvSpPr>
          <p:nvPr/>
        </p:nvSpPr>
        <p:spPr bwMode="auto">
          <a:xfrm>
            <a:off x="5540618"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58" name="Line 21">
            <a:extLst>
              <a:ext uri="{FF2B5EF4-FFF2-40B4-BE49-F238E27FC236}">
                <a16:creationId xmlns:a16="http://schemas.microsoft.com/office/drawing/2014/main" id="{4704A68A-3107-8B57-557F-82AD14FDFAB7}"/>
              </a:ext>
            </a:extLst>
          </p:cNvPr>
          <p:cNvSpPr>
            <a:spLocks noChangeShapeType="1"/>
          </p:cNvSpPr>
          <p:nvPr/>
        </p:nvSpPr>
        <p:spPr bwMode="auto">
          <a:xfrm>
            <a:off x="5279396"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59" name="Line 21">
            <a:extLst>
              <a:ext uri="{FF2B5EF4-FFF2-40B4-BE49-F238E27FC236}">
                <a16:creationId xmlns:a16="http://schemas.microsoft.com/office/drawing/2014/main" id="{E23461D9-F7A1-D355-93DE-35B02D4A17C1}"/>
              </a:ext>
            </a:extLst>
          </p:cNvPr>
          <p:cNvSpPr>
            <a:spLocks noChangeShapeType="1"/>
          </p:cNvSpPr>
          <p:nvPr/>
        </p:nvSpPr>
        <p:spPr bwMode="auto">
          <a:xfrm>
            <a:off x="5020565"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0" name="Line 21">
            <a:extLst>
              <a:ext uri="{FF2B5EF4-FFF2-40B4-BE49-F238E27FC236}">
                <a16:creationId xmlns:a16="http://schemas.microsoft.com/office/drawing/2014/main" id="{264A8F10-35F7-47D0-E38E-9F43EC32B273}"/>
              </a:ext>
            </a:extLst>
          </p:cNvPr>
          <p:cNvSpPr>
            <a:spLocks noChangeShapeType="1"/>
          </p:cNvSpPr>
          <p:nvPr/>
        </p:nvSpPr>
        <p:spPr bwMode="auto">
          <a:xfrm>
            <a:off x="4763440"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1" name="Line 21">
            <a:extLst>
              <a:ext uri="{FF2B5EF4-FFF2-40B4-BE49-F238E27FC236}">
                <a16:creationId xmlns:a16="http://schemas.microsoft.com/office/drawing/2014/main" id="{93D641CC-810C-86E1-F9DF-2EC0E008412A}"/>
              </a:ext>
            </a:extLst>
          </p:cNvPr>
          <p:cNvSpPr>
            <a:spLocks noChangeShapeType="1"/>
          </p:cNvSpPr>
          <p:nvPr/>
        </p:nvSpPr>
        <p:spPr bwMode="auto">
          <a:xfrm>
            <a:off x="4506314"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2" name="Line 21">
            <a:extLst>
              <a:ext uri="{FF2B5EF4-FFF2-40B4-BE49-F238E27FC236}">
                <a16:creationId xmlns:a16="http://schemas.microsoft.com/office/drawing/2014/main" id="{06848D79-144F-1756-0F79-D8F792274CE2}"/>
              </a:ext>
            </a:extLst>
          </p:cNvPr>
          <p:cNvSpPr>
            <a:spLocks noChangeShapeType="1"/>
          </p:cNvSpPr>
          <p:nvPr/>
        </p:nvSpPr>
        <p:spPr bwMode="auto">
          <a:xfrm>
            <a:off x="4249189"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3" name="Line 21">
            <a:extLst>
              <a:ext uri="{FF2B5EF4-FFF2-40B4-BE49-F238E27FC236}">
                <a16:creationId xmlns:a16="http://schemas.microsoft.com/office/drawing/2014/main" id="{95E7FDC4-6237-6AA2-0872-09EA7B620EE6}"/>
              </a:ext>
            </a:extLst>
          </p:cNvPr>
          <p:cNvSpPr>
            <a:spLocks noChangeShapeType="1"/>
          </p:cNvSpPr>
          <p:nvPr/>
        </p:nvSpPr>
        <p:spPr bwMode="auto">
          <a:xfrm>
            <a:off x="3992063"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4" name="Line 21">
            <a:extLst>
              <a:ext uri="{FF2B5EF4-FFF2-40B4-BE49-F238E27FC236}">
                <a16:creationId xmlns:a16="http://schemas.microsoft.com/office/drawing/2014/main" id="{2179B097-02D8-E678-F729-B47F02EBB2D5}"/>
              </a:ext>
            </a:extLst>
          </p:cNvPr>
          <p:cNvSpPr>
            <a:spLocks noChangeShapeType="1"/>
          </p:cNvSpPr>
          <p:nvPr/>
        </p:nvSpPr>
        <p:spPr bwMode="auto">
          <a:xfrm>
            <a:off x="3734938"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5" name="Line 21">
            <a:extLst>
              <a:ext uri="{FF2B5EF4-FFF2-40B4-BE49-F238E27FC236}">
                <a16:creationId xmlns:a16="http://schemas.microsoft.com/office/drawing/2014/main" id="{14BD858A-758F-4D96-CF62-546AA2785F48}"/>
              </a:ext>
            </a:extLst>
          </p:cNvPr>
          <p:cNvSpPr>
            <a:spLocks noChangeShapeType="1"/>
          </p:cNvSpPr>
          <p:nvPr/>
        </p:nvSpPr>
        <p:spPr bwMode="auto">
          <a:xfrm>
            <a:off x="3477813"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6" name="Line 21">
            <a:extLst>
              <a:ext uri="{FF2B5EF4-FFF2-40B4-BE49-F238E27FC236}">
                <a16:creationId xmlns:a16="http://schemas.microsoft.com/office/drawing/2014/main" id="{C6E4FC41-8269-E6F1-A6FD-7371BFE3699F}"/>
              </a:ext>
            </a:extLst>
          </p:cNvPr>
          <p:cNvSpPr>
            <a:spLocks noChangeShapeType="1"/>
          </p:cNvSpPr>
          <p:nvPr/>
        </p:nvSpPr>
        <p:spPr bwMode="auto">
          <a:xfrm>
            <a:off x="3220687"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7" name="Line 21">
            <a:extLst>
              <a:ext uri="{FF2B5EF4-FFF2-40B4-BE49-F238E27FC236}">
                <a16:creationId xmlns:a16="http://schemas.microsoft.com/office/drawing/2014/main" id="{765418B2-3BE6-7BCC-4250-E3E1BE6FF6EF}"/>
              </a:ext>
            </a:extLst>
          </p:cNvPr>
          <p:cNvSpPr>
            <a:spLocks noChangeShapeType="1"/>
          </p:cNvSpPr>
          <p:nvPr/>
        </p:nvSpPr>
        <p:spPr bwMode="auto">
          <a:xfrm>
            <a:off x="2963562"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8" name="Line 21">
            <a:extLst>
              <a:ext uri="{FF2B5EF4-FFF2-40B4-BE49-F238E27FC236}">
                <a16:creationId xmlns:a16="http://schemas.microsoft.com/office/drawing/2014/main" id="{4CF3D778-0F54-CEFB-39B1-4FE9CBF3B636}"/>
              </a:ext>
            </a:extLst>
          </p:cNvPr>
          <p:cNvSpPr>
            <a:spLocks noChangeShapeType="1"/>
          </p:cNvSpPr>
          <p:nvPr/>
        </p:nvSpPr>
        <p:spPr bwMode="auto">
          <a:xfrm>
            <a:off x="2706436"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9" name="Line 21">
            <a:extLst>
              <a:ext uri="{FF2B5EF4-FFF2-40B4-BE49-F238E27FC236}">
                <a16:creationId xmlns:a16="http://schemas.microsoft.com/office/drawing/2014/main" id="{4D1DDD69-71AC-C35C-703C-A75D39C67853}"/>
              </a:ext>
            </a:extLst>
          </p:cNvPr>
          <p:cNvSpPr>
            <a:spLocks noChangeShapeType="1"/>
          </p:cNvSpPr>
          <p:nvPr/>
        </p:nvSpPr>
        <p:spPr bwMode="auto">
          <a:xfrm>
            <a:off x="2449311"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0" name="Line 21">
            <a:extLst>
              <a:ext uri="{FF2B5EF4-FFF2-40B4-BE49-F238E27FC236}">
                <a16:creationId xmlns:a16="http://schemas.microsoft.com/office/drawing/2014/main" id="{09B34670-91E9-8B24-100C-6086F3A146DD}"/>
              </a:ext>
            </a:extLst>
          </p:cNvPr>
          <p:cNvSpPr>
            <a:spLocks noChangeShapeType="1"/>
          </p:cNvSpPr>
          <p:nvPr/>
        </p:nvSpPr>
        <p:spPr bwMode="auto">
          <a:xfrm>
            <a:off x="2192186"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1" name="Line 21">
            <a:extLst>
              <a:ext uri="{FF2B5EF4-FFF2-40B4-BE49-F238E27FC236}">
                <a16:creationId xmlns:a16="http://schemas.microsoft.com/office/drawing/2014/main" id="{3FC81E96-1C8E-FA4D-186A-98F70A4CA373}"/>
              </a:ext>
            </a:extLst>
          </p:cNvPr>
          <p:cNvSpPr>
            <a:spLocks noChangeShapeType="1"/>
          </p:cNvSpPr>
          <p:nvPr/>
        </p:nvSpPr>
        <p:spPr bwMode="auto">
          <a:xfrm>
            <a:off x="1935060"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2" name="Line 21">
            <a:extLst>
              <a:ext uri="{FF2B5EF4-FFF2-40B4-BE49-F238E27FC236}">
                <a16:creationId xmlns:a16="http://schemas.microsoft.com/office/drawing/2014/main" id="{A5C85722-F7C2-DEE0-A712-7DD84BE0B20E}"/>
              </a:ext>
            </a:extLst>
          </p:cNvPr>
          <p:cNvSpPr>
            <a:spLocks noChangeShapeType="1"/>
          </p:cNvSpPr>
          <p:nvPr/>
        </p:nvSpPr>
        <p:spPr bwMode="auto">
          <a:xfrm>
            <a:off x="1677935"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3" name="Line 21">
            <a:extLst>
              <a:ext uri="{FF2B5EF4-FFF2-40B4-BE49-F238E27FC236}">
                <a16:creationId xmlns:a16="http://schemas.microsoft.com/office/drawing/2014/main" id="{D3DA6D95-21A8-C7CF-5894-8D5DAA04B20D}"/>
              </a:ext>
            </a:extLst>
          </p:cNvPr>
          <p:cNvSpPr>
            <a:spLocks noChangeShapeType="1"/>
          </p:cNvSpPr>
          <p:nvPr/>
        </p:nvSpPr>
        <p:spPr bwMode="auto">
          <a:xfrm>
            <a:off x="1420810"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4" name="Line 21">
            <a:extLst>
              <a:ext uri="{FF2B5EF4-FFF2-40B4-BE49-F238E27FC236}">
                <a16:creationId xmlns:a16="http://schemas.microsoft.com/office/drawing/2014/main" id="{4B257566-F744-84DF-D5DA-F224CA6E36F1}"/>
              </a:ext>
            </a:extLst>
          </p:cNvPr>
          <p:cNvSpPr>
            <a:spLocks noChangeShapeType="1"/>
          </p:cNvSpPr>
          <p:nvPr/>
        </p:nvSpPr>
        <p:spPr bwMode="auto">
          <a:xfrm>
            <a:off x="1163684"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5" name="Line 21">
            <a:extLst>
              <a:ext uri="{FF2B5EF4-FFF2-40B4-BE49-F238E27FC236}">
                <a16:creationId xmlns:a16="http://schemas.microsoft.com/office/drawing/2014/main" id="{E9537ED1-5411-174C-A022-71AA55C7735A}"/>
              </a:ext>
            </a:extLst>
          </p:cNvPr>
          <p:cNvSpPr>
            <a:spLocks noChangeShapeType="1"/>
          </p:cNvSpPr>
          <p:nvPr/>
        </p:nvSpPr>
        <p:spPr bwMode="auto">
          <a:xfrm>
            <a:off x="906559"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6" name="Line 19">
            <a:extLst>
              <a:ext uri="{FF2B5EF4-FFF2-40B4-BE49-F238E27FC236}">
                <a16:creationId xmlns:a16="http://schemas.microsoft.com/office/drawing/2014/main" id="{59615B10-BD56-24DC-F252-7AF9B9975F48}"/>
              </a:ext>
            </a:extLst>
          </p:cNvPr>
          <p:cNvSpPr>
            <a:spLocks noChangeShapeType="1"/>
          </p:cNvSpPr>
          <p:nvPr/>
        </p:nvSpPr>
        <p:spPr bwMode="auto">
          <a:xfrm>
            <a:off x="6056438"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grpSp>
        <p:nvGrpSpPr>
          <p:cNvPr id="377" name="Group 376">
            <a:extLst>
              <a:ext uri="{FF2B5EF4-FFF2-40B4-BE49-F238E27FC236}">
                <a16:creationId xmlns:a16="http://schemas.microsoft.com/office/drawing/2014/main" id="{15084DD4-220E-E0B6-F92D-36E652FF4ECE}"/>
              </a:ext>
            </a:extLst>
          </p:cNvPr>
          <p:cNvGrpSpPr/>
          <p:nvPr/>
        </p:nvGrpSpPr>
        <p:grpSpPr>
          <a:xfrm>
            <a:off x="845531" y="5273670"/>
            <a:ext cx="5346644" cy="288147"/>
            <a:chOff x="845531" y="5271504"/>
            <a:chExt cx="5346644" cy="288147"/>
          </a:xfrm>
        </p:grpSpPr>
        <p:sp>
          <p:nvSpPr>
            <p:cNvPr id="378" name="TextBox 377">
              <a:extLst>
                <a:ext uri="{FF2B5EF4-FFF2-40B4-BE49-F238E27FC236}">
                  <a16:creationId xmlns:a16="http://schemas.microsoft.com/office/drawing/2014/main" id="{65441066-A5CC-DAE0-031B-5DA159E4F527}"/>
                </a:ext>
              </a:extLst>
            </p:cNvPr>
            <p:cNvSpPr txBox="1"/>
            <p:nvPr/>
          </p:nvSpPr>
          <p:spPr>
            <a:xfrm>
              <a:off x="5447705"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379" name="TextBox 378">
              <a:extLst>
                <a:ext uri="{FF2B5EF4-FFF2-40B4-BE49-F238E27FC236}">
                  <a16:creationId xmlns:a16="http://schemas.microsoft.com/office/drawing/2014/main" id="{B642148E-4D9C-A984-FD12-1CC908424995}"/>
                </a:ext>
              </a:extLst>
            </p:cNvPr>
            <p:cNvSpPr txBox="1"/>
            <p:nvPr/>
          </p:nvSpPr>
          <p:spPr>
            <a:xfrm>
              <a:off x="4925522"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32</a:t>
              </a:r>
            </a:p>
          </p:txBody>
        </p:sp>
        <p:sp>
          <p:nvSpPr>
            <p:cNvPr id="380" name="TextBox 379">
              <a:extLst>
                <a:ext uri="{FF2B5EF4-FFF2-40B4-BE49-F238E27FC236}">
                  <a16:creationId xmlns:a16="http://schemas.microsoft.com/office/drawing/2014/main" id="{9E6C75F7-5813-081B-1A0D-FBF909B76743}"/>
                </a:ext>
              </a:extLst>
            </p:cNvPr>
            <p:cNvSpPr txBox="1"/>
            <p:nvPr/>
          </p:nvSpPr>
          <p:spPr>
            <a:xfrm>
              <a:off x="4411271"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28</a:t>
              </a:r>
            </a:p>
          </p:txBody>
        </p:sp>
        <p:sp>
          <p:nvSpPr>
            <p:cNvPr id="381" name="TextBox 380">
              <a:extLst>
                <a:ext uri="{FF2B5EF4-FFF2-40B4-BE49-F238E27FC236}">
                  <a16:creationId xmlns:a16="http://schemas.microsoft.com/office/drawing/2014/main" id="{42031AD7-961C-32BE-EDD3-5A03289E3842}"/>
                </a:ext>
              </a:extLst>
            </p:cNvPr>
            <p:cNvSpPr txBox="1"/>
            <p:nvPr/>
          </p:nvSpPr>
          <p:spPr>
            <a:xfrm>
              <a:off x="3897021"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382" name="TextBox 381">
              <a:extLst>
                <a:ext uri="{FF2B5EF4-FFF2-40B4-BE49-F238E27FC236}">
                  <a16:creationId xmlns:a16="http://schemas.microsoft.com/office/drawing/2014/main" id="{8E31EB84-C78A-7283-5CEB-7B8507F51BAF}"/>
                </a:ext>
              </a:extLst>
            </p:cNvPr>
            <p:cNvSpPr txBox="1"/>
            <p:nvPr/>
          </p:nvSpPr>
          <p:spPr>
            <a:xfrm>
              <a:off x="3382770"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20</a:t>
              </a:r>
            </a:p>
          </p:txBody>
        </p:sp>
        <p:sp>
          <p:nvSpPr>
            <p:cNvPr id="383" name="TextBox 382">
              <a:extLst>
                <a:ext uri="{FF2B5EF4-FFF2-40B4-BE49-F238E27FC236}">
                  <a16:creationId xmlns:a16="http://schemas.microsoft.com/office/drawing/2014/main" id="{F2A46B23-F822-B475-BD27-C9BEDC39EFE4}"/>
                </a:ext>
              </a:extLst>
            </p:cNvPr>
            <p:cNvSpPr txBox="1"/>
            <p:nvPr/>
          </p:nvSpPr>
          <p:spPr>
            <a:xfrm>
              <a:off x="2868519"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16</a:t>
              </a:r>
            </a:p>
          </p:txBody>
        </p:sp>
        <p:sp>
          <p:nvSpPr>
            <p:cNvPr id="384" name="TextBox 383">
              <a:extLst>
                <a:ext uri="{FF2B5EF4-FFF2-40B4-BE49-F238E27FC236}">
                  <a16:creationId xmlns:a16="http://schemas.microsoft.com/office/drawing/2014/main" id="{478617AB-C6D6-2094-8210-582F2B5C9343}"/>
                </a:ext>
              </a:extLst>
            </p:cNvPr>
            <p:cNvSpPr txBox="1"/>
            <p:nvPr/>
          </p:nvSpPr>
          <p:spPr>
            <a:xfrm>
              <a:off x="2354268"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385" name="TextBox 384">
              <a:extLst>
                <a:ext uri="{FF2B5EF4-FFF2-40B4-BE49-F238E27FC236}">
                  <a16:creationId xmlns:a16="http://schemas.microsoft.com/office/drawing/2014/main" id="{C50A92C6-D79D-47C9-F094-8789F62D6C2C}"/>
                </a:ext>
              </a:extLst>
            </p:cNvPr>
            <p:cNvSpPr txBox="1"/>
            <p:nvPr/>
          </p:nvSpPr>
          <p:spPr>
            <a:xfrm>
              <a:off x="1874033" y="5271504"/>
              <a:ext cx="11779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a:t>
              </a:r>
            </a:p>
          </p:txBody>
        </p:sp>
        <p:sp>
          <p:nvSpPr>
            <p:cNvPr id="386" name="TextBox 385">
              <a:extLst>
                <a:ext uri="{FF2B5EF4-FFF2-40B4-BE49-F238E27FC236}">
                  <a16:creationId xmlns:a16="http://schemas.microsoft.com/office/drawing/2014/main" id="{CB09E82B-D7A4-50AE-702C-4A60894F46B2}"/>
                </a:ext>
              </a:extLst>
            </p:cNvPr>
            <p:cNvSpPr txBox="1"/>
            <p:nvPr/>
          </p:nvSpPr>
          <p:spPr>
            <a:xfrm>
              <a:off x="1359782" y="5271504"/>
              <a:ext cx="11779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a:t>
              </a:r>
            </a:p>
          </p:txBody>
        </p:sp>
        <p:sp>
          <p:nvSpPr>
            <p:cNvPr id="387" name="TextBox 386">
              <a:extLst>
                <a:ext uri="{FF2B5EF4-FFF2-40B4-BE49-F238E27FC236}">
                  <a16:creationId xmlns:a16="http://schemas.microsoft.com/office/drawing/2014/main" id="{08D3AD75-9CCC-9A01-CAEE-F8393D83977E}"/>
                </a:ext>
              </a:extLst>
            </p:cNvPr>
            <p:cNvSpPr txBox="1"/>
            <p:nvPr/>
          </p:nvSpPr>
          <p:spPr>
            <a:xfrm>
              <a:off x="845531" y="5271504"/>
              <a:ext cx="11779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sp>
          <p:nvSpPr>
            <p:cNvPr id="388" name="TextBox 387">
              <a:extLst>
                <a:ext uri="{FF2B5EF4-FFF2-40B4-BE49-F238E27FC236}">
                  <a16:creationId xmlns:a16="http://schemas.microsoft.com/office/drawing/2014/main" id="{117F478B-89BE-47ED-F480-E7218277F3BD}"/>
                </a:ext>
              </a:extLst>
            </p:cNvPr>
            <p:cNvSpPr txBox="1"/>
            <p:nvPr/>
          </p:nvSpPr>
          <p:spPr>
            <a:xfrm>
              <a:off x="5920700" y="5271504"/>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40</a:t>
              </a:r>
            </a:p>
          </p:txBody>
        </p:sp>
      </p:grpSp>
      <p:sp>
        <p:nvSpPr>
          <p:cNvPr id="389" name="Line 21">
            <a:extLst>
              <a:ext uri="{FF2B5EF4-FFF2-40B4-BE49-F238E27FC236}">
                <a16:creationId xmlns:a16="http://schemas.microsoft.com/office/drawing/2014/main" id="{33AC32E2-5301-960D-45B2-F102FA075F9C}"/>
              </a:ext>
            </a:extLst>
          </p:cNvPr>
          <p:cNvSpPr>
            <a:spLocks noChangeShapeType="1"/>
          </p:cNvSpPr>
          <p:nvPr/>
        </p:nvSpPr>
        <p:spPr bwMode="auto">
          <a:xfrm>
            <a:off x="5795216"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grpSp>
        <p:nvGrpSpPr>
          <p:cNvPr id="390" name="Group 389"/>
          <p:cNvGrpSpPr/>
          <p:nvPr/>
        </p:nvGrpSpPr>
        <p:grpSpPr>
          <a:xfrm>
            <a:off x="756119" y="5770850"/>
            <a:ext cx="5381805" cy="241980"/>
            <a:chOff x="756119" y="5414725"/>
            <a:chExt cx="5381805" cy="241980"/>
          </a:xfrm>
        </p:grpSpPr>
        <p:sp>
          <p:nvSpPr>
            <p:cNvPr id="391" name="TextBox 390">
              <a:extLst>
                <a:ext uri="{FF2B5EF4-FFF2-40B4-BE49-F238E27FC236}">
                  <a16:creationId xmlns:a16="http://schemas.microsoft.com/office/drawing/2014/main" id="{8E0CB2E3-C68E-D74E-8C76-1B2E22A2B57C}"/>
                </a:ext>
              </a:extLst>
            </p:cNvPr>
            <p:cNvSpPr txBox="1"/>
            <p:nvPr/>
          </p:nvSpPr>
          <p:spPr>
            <a:xfrm>
              <a:off x="5170360" y="5414725"/>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51</a:t>
              </a:r>
            </a:p>
          </p:txBody>
        </p:sp>
        <p:sp>
          <p:nvSpPr>
            <p:cNvPr id="392" name="TextBox 391">
              <a:extLst>
                <a:ext uri="{FF2B5EF4-FFF2-40B4-BE49-F238E27FC236}">
                  <a16:creationId xmlns:a16="http://schemas.microsoft.com/office/drawing/2014/main" id="{60477E04-E980-5732-6043-E480FC721C70}"/>
                </a:ext>
              </a:extLst>
            </p:cNvPr>
            <p:cNvSpPr txBox="1"/>
            <p:nvPr/>
          </p:nvSpPr>
          <p:spPr>
            <a:xfrm>
              <a:off x="5431581" y="5414725"/>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29</a:t>
              </a:r>
            </a:p>
          </p:txBody>
        </p:sp>
        <p:sp>
          <p:nvSpPr>
            <p:cNvPr id="393" name="TextBox 392">
              <a:extLst>
                <a:ext uri="{FF2B5EF4-FFF2-40B4-BE49-F238E27FC236}">
                  <a16:creationId xmlns:a16="http://schemas.microsoft.com/office/drawing/2014/main" id="{9D988097-57E9-4BFE-8D01-3512F16B11F3}"/>
                </a:ext>
              </a:extLst>
            </p:cNvPr>
            <p:cNvSpPr txBox="1"/>
            <p:nvPr/>
          </p:nvSpPr>
          <p:spPr>
            <a:xfrm>
              <a:off x="4909398" y="5414725"/>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74</a:t>
              </a:r>
            </a:p>
          </p:txBody>
        </p:sp>
        <p:sp>
          <p:nvSpPr>
            <p:cNvPr id="394" name="TextBox 393">
              <a:extLst>
                <a:ext uri="{FF2B5EF4-FFF2-40B4-BE49-F238E27FC236}">
                  <a16:creationId xmlns:a16="http://schemas.microsoft.com/office/drawing/2014/main" id="{096AB915-FBCA-C7CC-AC65-18583F516623}"/>
                </a:ext>
              </a:extLst>
            </p:cNvPr>
            <p:cNvSpPr txBox="1"/>
            <p:nvPr/>
          </p:nvSpPr>
          <p:spPr>
            <a:xfrm>
              <a:off x="4612999"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108</a:t>
              </a:r>
            </a:p>
          </p:txBody>
        </p:sp>
        <p:sp>
          <p:nvSpPr>
            <p:cNvPr id="395" name="TextBox 394">
              <a:extLst>
                <a:ext uri="{FF2B5EF4-FFF2-40B4-BE49-F238E27FC236}">
                  <a16:creationId xmlns:a16="http://schemas.microsoft.com/office/drawing/2014/main" id="{B3A8DD5D-3671-DA91-1B65-90C2053E6E5D}"/>
                </a:ext>
              </a:extLst>
            </p:cNvPr>
            <p:cNvSpPr txBox="1"/>
            <p:nvPr/>
          </p:nvSpPr>
          <p:spPr>
            <a:xfrm>
              <a:off x="4355873"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142</a:t>
              </a:r>
            </a:p>
          </p:txBody>
        </p:sp>
        <p:sp>
          <p:nvSpPr>
            <p:cNvPr id="396" name="TextBox 395">
              <a:extLst>
                <a:ext uri="{FF2B5EF4-FFF2-40B4-BE49-F238E27FC236}">
                  <a16:creationId xmlns:a16="http://schemas.microsoft.com/office/drawing/2014/main" id="{93E7CEF5-73E4-0B92-0855-BB238EAC546E}"/>
                </a:ext>
              </a:extLst>
            </p:cNvPr>
            <p:cNvSpPr txBox="1"/>
            <p:nvPr/>
          </p:nvSpPr>
          <p:spPr>
            <a:xfrm>
              <a:off x="4098748"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165</a:t>
              </a:r>
            </a:p>
          </p:txBody>
        </p:sp>
        <p:sp>
          <p:nvSpPr>
            <p:cNvPr id="397" name="TextBox 396">
              <a:extLst>
                <a:ext uri="{FF2B5EF4-FFF2-40B4-BE49-F238E27FC236}">
                  <a16:creationId xmlns:a16="http://schemas.microsoft.com/office/drawing/2014/main" id="{023BA533-6C98-30D2-54EB-BDCA0F80EAE6}"/>
                </a:ext>
              </a:extLst>
            </p:cNvPr>
            <p:cNvSpPr txBox="1"/>
            <p:nvPr/>
          </p:nvSpPr>
          <p:spPr>
            <a:xfrm>
              <a:off x="3841623"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171</a:t>
              </a:r>
            </a:p>
          </p:txBody>
        </p:sp>
        <p:sp>
          <p:nvSpPr>
            <p:cNvPr id="398" name="TextBox 397">
              <a:extLst>
                <a:ext uri="{FF2B5EF4-FFF2-40B4-BE49-F238E27FC236}">
                  <a16:creationId xmlns:a16="http://schemas.microsoft.com/office/drawing/2014/main" id="{33F28473-D438-CAA7-6A2F-272A86494E1D}"/>
                </a:ext>
              </a:extLst>
            </p:cNvPr>
            <p:cNvSpPr txBox="1"/>
            <p:nvPr/>
          </p:nvSpPr>
          <p:spPr>
            <a:xfrm>
              <a:off x="3584497"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190</a:t>
              </a:r>
            </a:p>
          </p:txBody>
        </p:sp>
        <p:sp>
          <p:nvSpPr>
            <p:cNvPr id="399" name="TextBox 398">
              <a:extLst>
                <a:ext uri="{FF2B5EF4-FFF2-40B4-BE49-F238E27FC236}">
                  <a16:creationId xmlns:a16="http://schemas.microsoft.com/office/drawing/2014/main" id="{A498C3F6-7425-8BD6-9B54-B5C4D6AC55A7}"/>
                </a:ext>
              </a:extLst>
            </p:cNvPr>
            <p:cNvSpPr txBox="1"/>
            <p:nvPr/>
          </p:nvSpPr>
          <p:spPr>
            <a:xfrm>
              <a:off x="3327372"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204</a:t>
              </a:r>
            </a:p>
          </p:txBody>
        </p:sp>
        <p:sp>
          <p:nvSpPr>
            <p:cNvPr id="400" name="TextBox 399">
              <a:extLst>
                <a:ext uri="{FF2B5EF4-FFF2-40B4-BE49-F238E27FC236}">
                  <a16:creationId xmlns:a16="http://schemas.microsoft.com/office/drawing/2014/main" id="{8355610D-58BC-5EB3-07DF-944E555A5228}"/>
                </a:ext>
              </a:extLst>
            </p:cNvPr>
            <p:cNvSpPr txBox="1"/>
            <p:nvPr/>
          </p:nvSpPr>
          <p:spPr>
            <a:xfrm>
              <a:off x="3070246"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225</a:t>
              </a:r>
            </a:p>
          </p:txBody>
        </p:sp>
        <p:sp>
          <p:nvSpPr>
            <p:cNvPr id="401" name="TextBox 400">
              <a:extLst>
                <a:ext uri="{FF2B5EF4-FFF2-40B4-BE49-F238E27FC236}">
                  <a16:creationId xmlns:a16="http://schemas.microsoft.com/office/drawing/2014/main" id="{5D4C8584-AB23-4524-CBE5-70B7C58BE165}"/>
                </a:ext>
              </a:extLst>
            </p:cNvPr>
            <p:cNvSpPr txBox="1"/>
            <p:nvPr/>
          </p:nvSpPr>
          <p:spPr>
            <a:xfrm>
              <a:off x="2813121"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238</a:t>
              </a:r>
            </a:p>
          </p:txBody>
        </p:sp>
        <p:sp>
          <p:nvSpPr>
            <p:cNvPr id="402" name="TextBox 401">
              <a:extLst>
                <a:ext uri="{FF2B5EF4-FFF2-40B4-BE49-F238E27FC236}">
                  <a16:creationId xmlns:a16="http://schemas.microsoft.com/office/drawing/2014/main" id="{7CC9C7EC-5D8B-BD69-F0FD-053F23FA0C54}"/>
                </a:ext>
              </a:extLst>
            </p:cNvPr>
            <p:cNvSpPr txBox="1"/>
            <p:nvPr/>
          </p:nvSpPr>
          <p:spPr>
            <a:xfrm>
              <a:off x="2555996"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257</a:t>
              </a:r>
            </a:p>
          </p:txBody>
        </p:sp>
        <p:sp>
          <p:nvSpPr>
            <p:cNvPr id="403" name="TextBox 402">
              <a:extLst>
                <a:ext uri="{FF2B5EF4-FFF2-40B4-BE49-F238E27FC236}">
                  <a16:creationId xmlns:a16="http://schemas.microsoft.com/office/drawing/2014/main" id="{58C29F7E-8038-D194-B709-25BFBE4946D0}"/>
                </a:ext>
              </a:extLst>
            </p:cNvPr>
            <p:cNvSpPr txBox="1"/>
            <p:nvPr/>
          </p:nvSpPr>
          <p:spPr>
            <a:xfrm>
              <a:off x="2298870"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284</a:t>
              </a:r>
            </a:p>
          </p:txBody>
        </p:sp>
        <p:sp>
          <p:nvSpPr>
            <p:cNvPr id="404" name="TextBox 403">
              <a:extLst>
                <a:ext uri="{FF2B5EF4-FFF2-40B4-BE49-F238E27FC236}">
                  <a16:creationId xmlns:a16="http://schemas.microsoft.com/office/drawing/2014/main" id="{2486B157-99BA-228A-D23B-0747E64E4C87}"/>
                </a:ext>
              </a:extLst>
            </p:cNvPr>
            <p:cNvSpPr txBox="1"/>
            <p:nvPr/>
          </p:nvSpPr>
          <p:spPr>
            <a:xfrm>
              <a:off x="2041745"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313</a:t>
              </a:r>
            </a:p>
          </p:txBody>
        </p:sp>
        <p:sp>
          <p:nvSpPr>
            <p:cNvPr id="405" name="TextBox 404">
              <a:extLst>
                <a:ext uri="{FF2B5EF4-FFF2-40B4-BE49-F238E27FC236}">
                  <a16:creationId xmlns:a16="http://schemas.microsoft.com/office/drawing/2014/main" id="{FA3EC312-5A32-50D3-330F-3D7E160A400E}"/>
                </a:ext>
              </a:extLst>
            </p:cNvPr>
            <p:cNvSpPr txBox="1"/>
            <p:nvPr/>
          </p:nvSpPr>
          <p:spPr>
            <a:xfrm>
              <a:off x="1784621"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337</a:t>
              </a:r>
            </a:p>
          </p:txBody>
        </p:sp>
        <p:sp>
          <p:nvSpPr>
            <p:cNvPr id="406" name="TextBox 405">
              <a:extLst>
                <a:ext uri="{FF2B5EF4-FFF2-40B4-BE49-F238E27FC236}">
                  <a16:creationId xmlns:a16="http://schemas.microsoft.com/office/drawing/2014/main" id="{1FAD3A97-C441-2D19-10D4-F107A03FACCF}"/>
                </a:ext>
              </a:extLst>
            </p:cNvPr>
            <p:cNvSpPr txBox="1"/>
            <p:nvPr/>
          </p:nvSpPr>
          <p:spPr>
            <a:xfrm>
              <a:off x="1527495"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357</a:t>
              </a:r>
            </a:p>
          </p:txBody>
        </p:sp>
        <p:sp>
          <p:nvSpPr>
            <p:cNvPr id="407" name="TextBox 406">
              <a:extLst>
                <a:ext uri="{FF2B5EF4-FFF2-40B4-BE49-F238E27FC236}">
                  <a16:creationId xmlns:a16="http://schemas.microsoft.com/office/drawing/2014/main" id="{7A152D23-7749-586A-75DC-F777E26B59FD}"/>
                </a:ext>
              </a:extLst>
            </p:cNvPr>
            <p:cNvSpPr txBox="1"/>
            <p:nvPr/>
          </p:nvSpPr>
          <p:spPr>
            <a:xfrm>
              <a:off x="1270370"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365</a:t>
              </a:r>
            </a:p>
          </p:txBody>
        </p:sp>
        <p:sp>
          <p:nvSpPr>
            <p:cNvPr id="408" name="TextBox 407">
              <a:extLst>
                <a:ext uri="{FF2B5EF4-FFF2-40B4-BE49-F238E27FC236}">
                  <a16:creationId xmlns:a16="http://schemas.microsoft.com/office/drawing/2014/main" id="{764FB502-FDE4-E923-4ED1-BA85B1AC79BE}"/>
                </a:ext>
              </a:extLst>
            </p:cNvPr>
            <p:cNvSpPr txBox="1"/>
            <p:nvPr/>
          </p:nvSpPr>
          <p:spPr>
            <a:xfrm>
              <a:off x="1013244"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382</a:t>
              </a:r>
            </a:p>
          </p:txBody>
        </p:sp>
        <p:sp>
          <p:nvSpPr>
            <p:cNvPr id="409" name="TextBox 408">
              <a:extLst>
                <a:ext uri="{FF2B5EF4-FFF2-40B4-BE49-F238E27FC236}">
                  <a16:creationId xmlns:a16="http://schemas.microsoft.com/office/drawing/2014/main" id="{D63162B7-0A5C-D8FD-2AC9-A827099B047D}"/>
                </a:ext>
              </a:extLst>
            </p:cNvPr>
            <p:cNvSpPr txBox="1"/>
            <p:nvPr/>
          </p:nvSpPr>
          <p:spPr>
            <a:xfrm>
              <a:off x="756119" y="5414725"/>
              <a:ext cx="308345"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395</a:t>
              </a:r>
            </a:p>
          </p:txBody>
        </p:sp>
        <p:sp>
          <p:nvSpPr>
            <p:cNvPr id="410" name="TextBox 409">
              <a:extLst>
                <a:ext uri="{FF2B5EF4-FFF2-40B4-BE49-F238E27FC236}">
                  <a16:creationId xmlns:a16="http://schemas.microsoft.com/office/drawing/2014/main" id="{A463A3BB-F2C4-1EC4-7A17-48457DF7C353}"/>
                </a:ext>
              </a:extLst>
            </p:cNvPr>
            <p:cNvSpPr txBox="1"/>
            <p:nvPr/>
          </p:nvSpPr>
          <p:spPr>
            <a:xfrm>
              <a:off x="5686180" y="5414725"/>
              <a:ext cx="229797"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10</a:t>
              </a:r>
            </a:p>
          </p:txBody>
        </p:sp>
        <p:sp>
          <p:nvSpPr>
            <p:cNvPr id="411" name="TextBox 410">
              <a:extLst>
                <a:ext uri="{FF2B5EF4-FFF2-40B4-BE49-F238E27FC236}">
                  <a16:creationId xmlns:a16="http://schemas.microsoft.com/office/drawing/2014/main" id="{6568DC8F-2E7B-F2BE-CF66-E00F0ABF37AB}"/>
                </a:ext>
              </a:extLst>
            </p:cNvPr>
            <p:cNvSpPr txBox="1"/>
            <p:nvPr/>
          </p:nvSpPr>
          <p:spPr>
            <a:xfrm>
              <a:off x="5986673" y="5414725"/>
              <a:ext cx="151251" cy="241980"/>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0</a:t>
              </a:r>
            </a:p>
          </p:txBody>
        </p:sp>
      </p:grpSp>
      <p:grpSp>
        <p:nvGrpSpPr>
          <p:cNvPr id="412" name="Group 411"/>
          <p:cNvGrpSpPr/>
          <p:nvPr/>
        </p:nvGrpSpPr>
        <p:grpSpPr>
          <a:xfrm>
            <a:off x="756119" y="6039806"/>
            <a:ext cx="5381805" cy="241980"/>
            <a:chOff x="756119" y="5779931"/>
            <a:chExt cx="5381805" cy="241980"/>
          </a:xfrm>
        </p:grpSpPr>
        <p:sp>
          <p:nvSpPr>
            <p:cNvPr id="413" name="TextBox 412">
              <a:extLst>
                <a:ext uri="{FF2B5EF4-FFF2-40B4-BE49-F238E27FC236}">
                  <a16:creationId xmlns:a16="http://schemas.microsoft.com/office/drawing/2014/main" id="{8CCD108B-A973-97B0-99C7-86ACBDA28F22}"/>
                </a:ext>
              </a:extLst>
            </p:cNvPr>
            <p:cNvSpPr txBox="1"/>
            <p:nvPr/>
          </p:nvSpPr>
          <p:spPr>
            <a:xfrm>
              <a:off x="5170360" y="5779931"/>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35</a:t>
              </a:r>
            </a:p>
          </p:txBody>
        </p:sp>
        <p:sp>
          <p:nvSpPr>
            <p:cNvPr id="414" name="TextBox 413">
              <a:extLst>
                <a:ext uri="{FF2B5EF4-FFF2-40B4-BE49-F238E27FC236}">
                  <a16:creationId xmlns:a16="http://schemas.microsoft.com/office/drawing/2014/main" id="{57EDD32B-30CC-42BA-0D44-580A596D386D}"/>
                </a:ext>
              </a:extLst>
            </p:cNvPr>
            <p:cNvSpPr txBox="1"/>
            <p:nvPr/>
          </p:nvSpPr>
          <p:spPr>
            <a:xfrm>
              <a:off x="5431581" y="5779931"/>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17</a:t>
              </a:r>
            </a:p>
          </p:txBody>
        </p:sp>
        <p:sp>
          <p:nvSpPr>
            <p:cNvPr id="415" name="TextBox 414">
              <a:extLst>
                <a:ext uri="{FF2B5EF4-FFF2-40B4-BE49-F238E27FC236}">
                  <a16:creationId xmlns:a16="http://schemas.microsoft.com/office/drawing/2014/main" id="{B58FB555-CE2C-E495-1714-56D320BE2F98}"/>
                </a:ext>
              </a:extLst>
            </p:cNvPr>
            <p:cNvSpPr txBox="1"/>
            <p:nvPr/>
          </p:nvSpPr>
          <p:spPr>
            <a:xfrm>
              <a:off x="4909398" y="5779931"/>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53</a:t>
              </a:r>
            </a:p>
          </p:txBody>
        </p:sp>
        <p:sp>
          <p:nvSpPr>
            <p:cNvPr id="416" name="TextBox 415">
              <a:extLst>
                <a:ext uri="{FF2B5EF4-FFF2-40B4-BE49-F238E27FC236}">
                  <a16:creationId xmlns:a16="http://schemas.microsoft.com/office/drawing/2014/main" id="{A3D1A64B-2740-7FBF-DEE2-8F466F00C8DE}"/>
                </a:ext>
              </a:extLst>
            </p:cNvPr>
            <p:cNvSpPr txBox="1"/>
            <p:nvPr/>
          </p:nvSpPr>
          <p:spPr>
            <a:xfrm>
              <a:off x="4652274" y="5779931"/>
              <a:ext cx="229797"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82</a:t>
              </a:r>
            </a:p>
          </p:txBody>
        </p:sp>
        <p:sp>
          <p:nvSpPr>
            <p:cNvPr id="417" name="TextBox 416">
              <a:extLst>
                <a:ext uri="{FF2B5EF4-FFF2-40B4-BE49-F238E27FC236}">
                  <a16:creationId xmlns:a16="http://schemas.microsoft.com/office/drawing/2014/main" id="{79AAD76F-FBE3-12F9-D137-15E1F72661D2}"/>
                </a:ext>
              </a:extLst>
            </p:cNvPr>
            <p:cNvSpPr txBox="1"/>
            <p:nvPr/>
          </p:nvSpPr>
          <p:spPr>
            <a:xfrm>
              <a:off x="4355873" y="5779931"/>
              <a:ext cx="308344"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119</a:t>
              </a:r>
            </a:p>
          </p:txBody>
        </p:sp>
        <p:sp>
          <p:nvSpPr>
            <p:cNvPr id="418" name="TextBox 417">
              <a:extLst>
                <a:ext uri="{FF2B5EF4-FFF2-40B4-BE49-F238E27FC236}">
                  <a16:creationId xmlns:a16="http://schemas.microsoft.com/office/drawing/2014/main" id="{D64050FD-C5ED-EA36-8822-84045DEC84DD}"/>
                </a:ext>
              </a:extLst>
            </p:cNvPr>
            <p:cNvSpPr txBox="1"/>
            <p:nvPr/>
          </p:nvSpPr>
          <p:spPr>
            <a:xfrm>
              <a:off x="4098748"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142</a:t>
              </a:r>
            </a:p>
          </p:txBody>
        </p:sp>
        <p:sp>
          <p:nvSpPr>
            <p:cNvPr id="419" name="TextBox 418">
              <a:extLst>
                <a:ext uri="{FF2B5EF4-FFF2-40B4-BE49-F238E27FC236}">
                  <a16:creationId xmlns:a16="http://schemas.microsoft.com/office/drawing/2014/main" id="{9DEAC5BE-721E-63C4-C2F0-96A09280329C}"/>
                </a:ext>
              </a:extLst>
            </p:cNvPr>
            <p:cNvSpPr txBox="1"/>
            <p:nvPr/>
          </p:nvSpPr>
          <p:spPr>
            <a:xfrm>
              <a:off x="3841623"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158</a:t>
              </a:r>
            </a:p>
          </p:txBody>
        </p:sp>
        <p:sp>
          <p:nvSpPr>
            <p:cNvPr id="420" name="TextBox 419">
              <a:extLst>
                <a:ext uri="{FF2B5EF4-FFF2-40B4-BE49-F238E27FC236}">
                  <a16:creationId xmlns:a16="http://schemas.microsoft.com/office/drawing/2014/main" id="{A4A9C672-DC79-2632-653F-EC97FDF80422}"/>
                </a:ext>
              </a:extLst>
            </p:cNvPr>
            <p:cNvSpPr txBox="1"/>
            <p:nvPr/>
          </p:nvSpPr>
          <p:spPr>
            <a:xfrm>
              <a:off x="3584497"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173</a:t>
              </a:r>
            </a:p>
          </p:txBody>
        </p:sp>
        <p:sp>
          <p:nvSpPr>
            <p:cNvPr id="421" name="TextBox 420">
              <a:extLst>
                <a:ext uri="{FF2B5EF4-FFF2-40B4-BE49-F238E27FC236}">
                  <a16:creationId xmlns:a16="http://schemas.microsoft.com/office/drawing/2014/main" id="{A2B2C9B6-5F75-005E-5FE4-01822586C445}"/>
                </a:ext>
              </a:extLst>
            </p:cNvPr>
            <p:cNvSpPr txBox="1"/>
            <p:nvPr/>
          </p:nvSpPr>
          <p:spPr>
            <a:xfrm>
              <a:off x="3327372"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191</a:t>
              </a:r>
            </a:p>
          </p:txBody>
        </p:sp>
        <p:sp>
          <p:nvSpPr>
            <p:cNvPr id="422" name="TextBox 421">
              <a:extLst>
                <a:ext uri="{FF2B5EF4-FFF2-40B4-BE49-F238E27FC236}">
                  <a16:creationId xmlns:a16="http://schemas.microsoft.com/office/drawing/2014/main" id="{58AE86FA-5F42-94C1-4F24-E1BA4E46987E}"/>
                </a:ext>
              </a:extLst>
            </p:cNvPr>
            <p:cNvSpPr txBox="1"/>
            <p:nvPr/>
          </p:nvSpPr>
          <p:spPr>
            <a:xfrm>
              <a:off x="3070246"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215</a:t>
              </a:r>
            </a:p>
          </p:txBody>
        </p:sp>
        <p:sp>
          <p:nvSpPr>
            <p:cNvPr id="423" name="TextBox 422">
              <a:extLst>
                <a:ext uri="{FF2B5EF4-FFF2-40B4-BE49-F238E27FC236}">
                  <a16:creationId xmlns:a16="http://schemas.microsoft.com/office/drawing/2014/main" id="{0990A4E0-A047-01D6-01C6-A5BAE46D3391}"/>
                </a:ext>
              </a:extLst>
            </p:cNvPr>
            <p:cNvSpPr txBox="1"/>
            <p:nvPr/>
          </p:nvSpPr>
          <p:spPr>
            <a:xfrm>
              <a:off x="2813121"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234</a:t>
              </a:r>
            </a:p>
          </p:txBody>
        </p:sp>
        <p:sp>
          <p:nvSpPr>
            <p:cNvPr id="424" name="TextBox 423">
              <a:extLst>
                <a:ext uri="{FF2B5EF4-FFF2-40B4-BE49-F238E27FC236}">
                  <a16:creationId xmlns:a16="http://schemas.microsoft.com/office/drawing/2014/main" id="{BA791D86-E7BA-8596-A388-D685629E3FD9}"/>
                </a:ext>
              </a:extLst>
            </p:cNvPr>
            <p:cNvSpPr txBox="1"/>
            <p:nvPr/>
          </p:nvSpPr>
          <p:spPr>
            <a:xfrm>
              <a:off x="2555996"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261</a:t>
              </a:r>
            </a:p>
          </p:txBody>
        </p:sp>
        <p:sp>
          <p:nvSpPr>
            <p:cNvPr id="425" name="TextBox 424">
              <a:extLst>
                <a:ext uri="{FF2B5EF4-FFF2-40B4-BE49-F238E27FC236}">
                  <a16:creationId xmlns:a16="http://schemas.microsoft.com/office/drawing/2014/main" id="{07AE5D15-A4BC-1EED-6EA6-1448E9F972D6}"/>
                </a:ext>
              </a:extLst>
            </p:cNvPr>
            <p:cNvSpPr txBox="1"/>
            <p:nvPr/>
          </p:nvSpPr>
          <p:spPr>
            <a:xfrm>
              <a:off x="2298870"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282</a:t>
              </a:r>
            </a:p>
          </p:txBody>
        </p:sp>
        <p:sp>
          <p:nvSpPr>
            <p:cNvPr id="426" name="TextBox 425">
              <a:extLst>
                <a:ext uri="{FF2B5EF4-FFF2-40B4-BE49-F238E27FC236}">
                  <a16:creationId xmlns:a16="http://schemas.microsoft.com/office/drawing/2014/main" id="{2EF49286-96FC-EC71-9D54-989C209106FF}"/>
                </a:ext>
              </a:extLst>
            </p:cNvPr>
            <p:cNvSpPr txBox="1"/>
            <p:nvPr/>
          </p:nvSpPr>
          <p:spPr>
            <a:xfrm>
              <a:off x="2041745"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308</a:t>
              </a:r>
            </a:p>
          </p:txBody>
        </p:sp>
        <p:sp>
          <p:nvSpPr>
            <p:cNvPr id="427" name="TextBox 426">
              <a:extLst>
                <a:ext uri="{FF2B5EF4-FFF2-40B4-BE49-F238E27FC236}">
                  <a16:creationId xmlns:a16="http://schemas.microsoft.com/office/drawing/2014/main" id="{4AB5E7C2-34DD-9017-9567-70FC838C72BD}"/>
                </a:ext>
              </a:extLst>
            </p:cNvPr>
            <p:cNvSpPr txBox="1"/>
            <p:nvPr/>
          </p:nvSpPr>
          <p:spPr>
            <a:xfrm>
              <a:off x="1784621"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330</a:t>
              </a:r>
            </a:p>
          </p:txBody>
        </p:sp>
        <p:sp>
          <p:nvSpPr>
            <p:cNvPr id="428" name="TextBox 427">
              <a:extLst>
                <a:ext uri="{FF2B5EF4-FFF2-40B4-BE49-F238E27FC236}">
                  <a16:creationId xmlns:a16="http://schemas.microsoft.com/office/drawing/2014/main" id="{0F8A49E7-2074-85EC-D6B5-FABFF25D7E94}"/>
                </a:ext>
              </a:extLst>
            </p:cNvPr>
            <p:cNvSpPr txBox="1"/>
            <p:nvPr/>
          </p:nvSpPr>
          <p:spPr>
            <a:xfrm>
              <a:off x="1527495"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349</a:t>
              </a:r>
            </a:p>
          </p:txBody>
        </p:sp>
        <p:sp>
          <p:nvSpPr>
            <p:cNvPr id="429" name="TextBox 428">
              <a:extLst>
                <a:ext uri="{FF2B5EF4-FFF2-40B4-BE49-F238E27FC236}">
                  <a16:creationId xmlns:a16="http://schemas.microsoft.com/office/drawing/2014/main" id="{A8C4723D-2268-63E6-223D-4495529C325E}"/>
                </a:ext>
              </a:extLst>
            </p:cNvPr>
            <p:cNvSpPr txBox="1"/>
            <p:nvPr/>
          </p:nvSpPr>
          <p:spPr>
            <a:xfrm>
              <a:off x="1270370"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378</a:t>
              </a:r>
            </a:p>
          </p:txBody>
        </p:sp>
        <p:sp>
          <p:nvSpPr>
            <p:cNvPr id="430" name="TextBox 429">
              <a:extLst>
                <a:ext uri="{FF2B5EF4-FFF2-40B4-BE49-F238E27FC236}">
                  <a16:creationId xmlns:a16="http://schemas.microsoft.com/office/drawing/2014/main" id="{89279542-36A8-ADF6-8858-F5FBE7494FB4}"/>
                </a:ext>
              </a:extLst>
            </p:cNvPr>
            <p:cNvSpPr txBox="1"/>
            <p:nvPr/>
          </p:nvSpPr>
          <p:spPr>
            <a:xfrm>
              <a:off x="1013244"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389</a:t>
              </a:r>
            </a:p>
          </p:txBody>
        </p:sp>
        <p:sp>
          <p:nvSpPr>
            <p:cNvPr id="431" name="TextBox 430">
              <a:extLst>
                <a:ext uri="{FF2B5EF4-FFF2-40B4-BE49-F238E27FC236}">
                  <a16:creationId xmlns:a16="http://schemas.microsoft.com/office/drawing/2014/main" id="{C41F4878-DBA3-7840-F1C1-5CE1C850CDE4}"/>
                </a:ext>
              </a:extLst>
            </p:cNvPr>
            <p:cNvSpPr txBox="1"/>
            <p:nvPr/>
          </p:nvSpPr>
          <p:spPr>
            <a:xfrm>
              <a:off x="756119" y="5779931"/>
              <a:ext cx="308345"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399</a:t>
              </a:r>
            </a:p>
          </p:txBody>
        </p:sp>
        <p:sp>
          <p:nvSpPr>
            <p:cNvPr id="432" name="TextBox 431">
              <a:extLst>
                <a:ext uri="{FF2B5EF4-FFF2-40B4-BE49-F238E27FC236}">
                  <a16:creationId xmlns:a16="http://schemas.microsoft.com/office/drawing/2014/main" id="{ED52F4A7-2B81-C6FE-B374-03484D645A20}"/>
                </a:ext>
              </a:extLst>
            </p:cNvPr>
            <p:cNvSpPr txBox="1"/>
            <p:nvPr/>
          </p:nvSpPr>
          <p:spPr>
            <a:xfrm>
              <a:off x="5725452" y="5779931"/>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6</a:t>
              </a:r>
            </a:p>
          </p:txBody>
        </p:sp>
        <p:sp>
          <p:nvSpPr>
            <p:cNvPr id="433" name="TextBox 432">
              <a:extLst>
                <a:ext uri="{FF2B5EF4-FFF2-40B4-BE49-F238E27FC236}">
                  <a16:creationId xmlns:a16="http://schemas.microsoft.com/office/drawing/2014/main" id="{1B9532D1-A244-5F6C-FC5C-FEC5FE1F748A}"/>
                </a:ext>
              </a:extLst>
            </p:cNvPr>
            <p:cNvSpPr txBox="1"/>
            <p:nvPr/>
          </p:nvSpPr>
          <p:spPr>
            <a:xfrm>
              <a:off x="5986673" y="5779931"/>
              <a:ext cx="151251" cy="241980"/>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a:t>
              </a:r>
            </a:p>
          </p:txBody>
        </p:sp>
      </p:grpSp>
      <p:sp>
        <p:nvSpPr>
          <p:cNvPr id="434" name="TextBox 433">
            <a:extLst>
              <a:ext uri="{FF2B5EF4-FFF2-40B4-BE49-F238E27FC236}">
                <a16:creationId xmlns:a16="http://schemas.microsoft.com/office/drawing/2014/main" id="{EE9F072E-10EF-8514-EFA6-CA73D93314E6}"/>
              </a:ext>
            </a:extLst>
          </p:cNvPr>
          <p:cNvSpPr txBox="1"/>
          <p:nvPr/>
        </p:nvSpPr>
        <p:spPr>
          <a:xfrm>
            <a:off x="220662" y="5653313"/>
            <a:ext cx="579005" cy="430887"/>
          </a:xfrm>
          <a:prstGeom prst="rect">
            <a:avLst/>
          </a:prstGeom>
          <a:noFill/>
        </p:spPr>
        <p:txBody>
          <a:bodyPr wrap="none" rtlCol="0">
            <a:spAutoFit/>
          </a:bodyPr>
          <a:lstStyle/>
          <a:p>
            <a:pPr algn="r"/>
            <a:r>
              <a:rPr lang="ja-JP" sz="1050">
                <a:solidFill>
                  <a:schemeClr val="accent3"/>
                </a:solidFill>
              </a:rPr>
              <a:t>Len</a:t>
            </a:r>
          </a:p>
          <a:p>
            <a:pPr algn="r"/>
            <a:r>
              <a:rPr lang="ja-JP" sz="1050">
                <a:solidFill>
                  <a:schemeClr val="accent3"/>
                </a:solidFill>
              </a:rPr>
              <a:t>+ pem</a:t>
            </a:r>
          </a:p>
        </p:txBody>
      </p:sp>
      <p:sp>
        <p:nvSpPr>
          <p:cNvPr id="435" name="TextBox 434">
            <a:extLst>
              <a:ext uri="{FF2B5EF4-FFF2-40B4-BE49-F238E27FC236}">
                <a16:creationId xmlns:a16="http://schemas.microsoft.com/office/drawing/2014/main" id="{B56CEF09-2520-55E6-3735-A1F26CCB06C0}"/>
              </a:ext>
            </a:extLst>
          </p:cNvPr>
          <p:cNvSpPr txBox="1"/>
          <p:nvPr/>
        </p:nvSpPr>
        <p:spPr>
          <a:xfrm>
            <a:off x="188152" y="5998472"/>
            <a:ext cx="603050" cy="430887"/>
          </a:xfrm>
          <a:prstGeom prst="rect">
            <a:avLst/>
          </a:prstGeom>
          <a:noFill/>
        </p:spPr>
        <p:txBody>
          <a:bodyPr wrap="none" rtlCol="0">
            <a:spAutoFit/>
          </a:bodyPr>
          <a:lstStyle/>
          <a:p>
            <a:pPr algn="r"/>
            <a:r>
              <a:rPr lang="ja-JP" sz="1050">
                <a:solidFill>
                  <a:schemeClr val="accent2"/>
                </a:solidFill>
              </a:rPr>
              <a:t>Len</a:t>
            </a:r>
          </a:p>
          <a:p>
            <a:pPr algn="r"/>
            <a:r>
              <a:rPr lang="ja-JP" sz="1050">
                <a:solidFill>
                  <a:schemeClr val="accent2"/>
                </a:solidFill>
              </a:rPr>
              <a:t>+ PBO</a:t>
            </a:r>
          </a:p>
        </p:txBody>
      </p:sp>
      <p:cxnSp>
        <p:nvCxnSpPr>
          <p:cNvPr id="436" name="Straight Connector 435">
            <a:extLst>
              <a:ext uri="{FF2B5EF4-FFF2-40B4-BE49-F238E27FC236}">
                <a16:creationId xmlns:a16="http://schemas.microsoft.com/office/drawing/2014/main" id="{64354363-8D2F-313D-96A8-6F2201E9EA1E}"/>
              </a:ext>
            </a:extLst>
          </p:cNvPr>
          <p:cNvCxnSpPr/>
          <p:nvPr/>
        </p:nvCxnSpPr>
        <p:spPr>
          <a:xfrm>
            <a:off x="904429" y="3867232"/>
            <a:ext cx="5120441"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8A9B7B11-BE1B-A80A-E7ED-C19BE462EA8B}"/>
              </a:ext>
            </a:extLst>
          </p:cNvPr>
          <p:cNvSpPr txBox="1"/>
          <p:nvPr/>
        </p:nvSpPr>
        <p:spPr>
          <a:xfrm>
            <a:off x="3491128" y="3129658"/>
            <a:ext cx="1048685" cy="738664"/>
          </a:xfrm>
          <a:prstGeom prst="rect">
            <a:avLst/>
          </a:prstGeom>
          <a:noFill/>
        </p:spPr>
        <p:txBody>
          <a:bodyPr wrap="none" rtlCol="0">
            <a:spAutoFit/>
          </a:bodyPr>
          <a:lstStyle/>
          <a:p>
            <a:pPr algn="ctr"/>
            <a:r>
              <a:rPr lang="ja-JP" sz="1400">
                <a:solidFill>
                  <a:schemeClr val="tx1"/>
                </a:solidFill>
              </a:rPr>
              <a:t>24か月間の率</a:t>
            </a:r>
          </a:p>
          <a:p>
            <a:pPr algn="ctr"/>
            <a:r>
              <a:rPr lang="ja-JP" sz="1400">
                <a:solidFill>
                  <a:schemeClr val="accent3"/>
                </a:solidFill>
              </a:rPr>
              <a:t>43.7%</a:t>
            </a:r>
          </a:p>
          <a:p>
            <a:pPr algn="ctr"/>
            <a:r>
              <a:rPr lang="ja-JP" sz="1400">
                <a:solidFill>
                  <a:schemeClr val="accent2"/>
                </a:solidFill>
              </a:rPr>
              <a:t>40.0%</a:t>
            </a:r>
          </a:p>
        </p:txBody>
      </p:sp>
      <p:grpSp>
        <p:nvGrpSpPr>
          <p:cNvPr id="439" name="Group 438">
            <a:extLst>
              <a:ext uri="{FF2B5EF4-FFF2-40B4-BE49-F238E27FC236}">
                <a16:creationId xmlns:a16="http://schemas.microsoft.com/office/drawing/2014/main" id="{91851359-662F-43B5-707F-F844D54E7027}"/>
              </a:ext>
            </a:extLst>
          </p:cNvPr>
          <p:cNvGrpSpPr/>
          <p:nvPr/>
        </p:nvGrpSpPr>
        <p:grpSpPr>
          <a:xfrm>
            <a:off x="921278" y="2507032"/>
            <a:ext cx="5054978" cy="2344492"/>
            <a:chOff x="2928937" y="1995487"/>
            <a:chExt cx="6337173" cy="2874463"/>
          </a:xfrm>
        </p:grpSpPr>
        <p:sp>
          <p:nvSpPr>
            <p:cNvPr id="440" name="Freeform: Shape 9">
              <a:extLst>
                <a:ext uri="{FF2B5EF4-FFF2-40B4-BE49-F238E27FC236}">
                  <a16:creationId xmlns:a16="http://schemas.microsoft.com/office/drawing/2014/main" id="{713FD4CC-CDCF-3A0E-44AA-3E1A98403630}"/>
                </a:ext>
              </a:extLst>
            </p:cNvPr>
            <p:cNvSpPr/>
            <p:nvPr/>
          </p:nvSpPr>
          <p:spPr>
            <a:xfrm>
              <a:off x="2928937" y="1995487"/>
              <a:ext cx="6337173" cy="2825876"/>
            </a:xfrm>
            <a:custGeom>
              <a:avLst/>
              <a:gdLst>
                <a:gd name="connsiteX0" fmla="*/ 6337173 w 6337173"/>
                <a:gd name="connsiteY0" fmla="*/ 2825877 h 2825876"/>
                <a:gd name="connsiteX1" fmla="*/ 6302321 w 6337173"/>
                <a:gd name="connsiteY1" fmla="*/ 2825877 h 2825876"/>
                <a:gd name="connsiteX2" fmla="*/ 6302321 w 6337173"/>
                <a:gd name="connsiteY2" fmla="*/ 2285676 h 2825876"/>
                <a:gd name="connsiteX3" fmla="*/ 5872487 w 6337173"/>
                <a:gd name="connsiteY3" fmla="*/ 2285676 h 2825876"/>
                <a:gd name="connsiteX4" fmla="*/ 5872487 w 6337173"/>
                <a:gd name="connsiteY4" fmla="*/ 2233403 h 2825876"/>
                <a:gd name="connsiteX5" fmla="*/ 5285813 w 6337173"/>
                <a:gd name="connsiteY5" fmla="*/ 2233403 h 2825876"/>
                <a:gd name="connsiteX6" fmla="*/ 5285813 w 6337173"/>
                <a:gd name="connsiteY6" fmla="*/ 2213067 h 2825876"/>
                <a:gd name="connsiteX7" fmla="*/ 5189973 w 6337173"/>
                <a:gd name="connsiteY7" fmla="*/ 2213067 h 2825876"/>
                <a:gd name="connsiteX8" fmla="*/ 5189973 w 6337173"/>
                <a:gd name="connsiteY8" fmla="*/ 2181120 h 2825876"/>
                <a:gd name="connsiteX9" fmla="*/ 5134794 w 6337173"/>
                <a:gd name="connsiteY9" fmla="*/ 2181120 h 2825876"/>
                <a:gd name="connsiteX10" fmla="*/ 5134794 w 6337173"/>
                <a:gd name="connsiteY10" fmla="*/ 2152079 h 2825876"/>
                <a:gd name="connsiteX11" fmla="*/ 5033144 w 6337173"/>
                <a:gd name="connsiteY11" fmla="*/ 2152079 h 2825876"/>
                <a:gd name="connsiteX12" fmla="*/ 5033144 w 6337173"/>
                <a:gd name="connsiteY12" fmla="*/ 2134657 h 2825876"/>
                <a:gd name="connsiteX13" fmla="*/ 4969250 w 6337173"/>
                <a:gd name="connsiteY13" fmla="*/ 2134657 h 2825876"/>
                <a:gd name="connsiteX14" fmla="*/ 4969250 w 6337173"/>
                <a:gd name="connsiteY14" fmla="*/ 2108521 h 2825876"/>
                <a:gd name="connsiteX15" fmla="*/ 4908261 w 6337173"/>
                <a:gd name="connsiteY15" fmla="*/ 2108521 h 2825876"/>
                <a:gd name="connsiteX16" fmla="*/ 4908261 w 6337173"/>
                <a:gd name="connsiteY16" fmla="*/ 2082375 h 2825876"/>
                <a:gd name="connsiteX17" fmla="*/ 4853074 w 6337173"/>
                <a:gd name="connsiteY17" fmla="*/ 2082375 h 2825876"/>
                <a:gd name="connsiteX18" fmla="*/ 4853074 w 6337173"/>
                <a:gd name="connsiteY18" fmla="*/ 2050428 h 2825876"/>
                <a:gd name="connsiteX19" fmla="*/ 4803705 w 6337173"/>
                <a:gd name="connsiteY19" fmla="*/ 2050428 h 2825876"/>
                <a:gd name="connsiteX20" fmla="*/ 4803705 w 6337173"/>
                <a:gd name="connsiteY20" fmla="*/ 2024291 h 2825876"/>
                <a:gd name="connsiteX21" fmla="*/ 4728191 w 6337173"/>
                <a:gd name="connsiteY21" fmla="*/ 2024291 h 2825876"/>
                <a:gd name="connsiteX22" fmla="*/ 4728191 w 6337173"/>
                <a:gd name="connsiteY22" fmla="*/ 2001060 h 2825876"/>
                <a:gd name="connsiteX23" fmla="*/ 4391292 w 6337173"/>
                <a:gd name="connsiteY23" fmla="*/ 2001060 h 2825876"/>
                <a:gd name="connsiteX24" fmla="*/ 4391292 w 6337173"/>
                <a:gd name="connsiteY24" fmla="*/ 1972018 h 2825876"/>
                <a:gd name="connsiteX25" fmla="*/ 4280926 w 6337173"/>
                <a:gd name="connsiteY25" fmla="*/ 1972018 h 2825876"/>
                <a:gd name="connsiteX26" fmla="*/ 4280926 w 6337173"/>
                <a:gd name="connsiteY26" fmla="*/ 1954587 h 2825876"/>
                <a:gd name="connsiteX27" fmla="*/ 4095055 w 6337173"/>
                <a:gd name="connsiteY27" fmla="*/ 1954587 h 2825876"/>
                <a:gd name="connsiteX28" fmla="*/ 4095055 w 6337173"/>
                <a:gd name="connsiteY28" fmla="*/ 1916830 h 2825876"/>
                <a:gd name="connsiteX29" fmla="*/ 3912080 w 6337173"/>
                <a:gd name="connsiteY29" fmla="*/ 1916830 h 2825876"/>
                <a:gd name="connsiteX30" fmla="*/ 3912080 w 6337173"/>
                <a:gd name="connsiteY30" fmla="*/ 1893599 h 2825876"/>
                <a:gd name="connsiteX31" fmla="*/ 3801723 w 6337173"/>
                <a:gd name="connsiteY31" fmla="*/ 1893599 h 2825876"/>
                <a:gd name="connsiteX32" fmla="*/ 3801723 w 6337173"/>
                <a:gd name="connsiteY32" fmla="*/ 1852936 h 2825876"/>
                <a:gd name="connsiteX33" fmla="*/ 3761061 w 6337173"/>
                <a:gd name="connsiteY33" fmla="*/ 1852936 h 2825876"/>
                <a:gd name="connsiteX34" fmla="*/ 3761061 w 6337173"/>
                <a:gd name="connsiteY34" fmla="*/ 1823895 h 2825876"/>
                <a:gd name="connsiteX35" fmla="*/ 3726209 w 6337173"/>
                <a:gd name="connsiteY35" fmla="*/ 1823895 h 2825876"/>
                <a:gd name="connsiteX36" fmla="*/ 3726209 w 6337173"/>
                <a:gd name="connsiteY36" fmla="*/ 1789043 h 2825876"/>
                <a:gd name="connsiteX37" fmla="*/ 3621653 w 6337173"/>
                <a:gd name="connsiteY37" fmla="*/ 1789043 h 2825876"/>
                <a:gd name="connsiteX38" fmla="*/ 3621653 w 6337173"/>
                <a:gd name="connsiteY38" fmla="*/ 1736769 h 2825876"/>
                <a:gd name="connsiteX39" fmla="*/ 3482245 w 6337173"/>
                <a:gd name="connsiteY39" fmla="*/ 1736769 h 2825876"/>
                <a:gd name="connsiteX40" fmla="*/ 3482245 w 6337173"/>
                <a:gd name="connsiteY40" fmla="*/ 1719339 h 2825876"/>
                <a:gd name="connsiteX41" fmla="*/ 3395120 w 6337173"/>
                <a:gd name="connsiteY41" fmla="*/ 1719339 h 2825876"/>
                <a:gd name="connsiteX42" fmla="*/ 3395120 w 6337173"/>
                <a:gd name="connsiteY42" fmla="*/ 1687392 h 2825876"/>
                <a:gd name="connsiteX43" fmla="*/ 3371888 w 6337173"/>
                <a:gd name="connsiteY43" fmla="*/ 1687392 h 2825876"/>
                <a:gd name="connsiteX44" fmla="*/ 3371888 w 6337173"/>
                <a:gd name="connsiteY44" fmla="*/ 1655445 h 2825876"/>
                <a:gd name="connsiteX45" fmla="*/ 3255712 w 6337173"/>
                <a:gd name="connsiteY45" fmla="*/ 1655445 h 2825876"/>
                <a:gd name="connsiteX46" fmla="*/ 3255712 w 6337173"/>
                <a:gd name="connsiteY46" fmla="*/ 1614783 h 2825876"/>
                <a:gd name="connsiteX47" fmla="*/ 3174397 w 6337173"/>
                <a:gd name="connsiteY47" fmla="*/ 1614783 h 2825876"/>
                <a:gd name="connsiteX48" fmla="*/ 3174397 w 6337173"/>
                <a:gd name="connsiteY48" fmla="*/ 1597362 h 2825876"/>
                <a:gd name="connsiteX49" fmla="*/ 3104693 w 6337173"/>
                <a:gd name="connsiteY49" fmla="*/ 1597362 h 2825876"/>
                <a:gd name="connsiteX50" fmla="*/ 3104693 w 6337173"/>
                <a:gd name="connsiteY50" fmla="*/ 1553794 h 2825876"/>
                <a:gd name="connsiteX51" fmla="*/ 3069841 w 6337173"/>
                <a:gd name="connsiteY51" fmla="*/ 1553794 h 2825876"/>
                <a:gd name="connsiteX52" fmla="*/ 3069841 w 6337173"/>
                <a:gd name="connsiteY52" fmla="*/ 1539278 h 2825876"/>
                <a:gd name="connsiteX53" fmla="*/ 3052410 w 6337173"/>
                <a:gd name="connsiteY53" fmla="*/ 1539278 h 2825876"/>
                <a:gd name="connsiteX54" fmla="*/ 3052410 w 6337173"/>
                <a:gd name="connsiteY54" fmla="*/ 1498616 h 2825876"/>
                <a:gd name="connsiteX55" fmla="*/ 2974000 w 6337173"/>
                <a:gd name="connsiteY55" fmla="*/ 1498616 h 2825876"/>
                <a:gd name="connsiteX56" fmla="*/ 2974000 w 6337173"/>
                <a:gd name="connsiteY56" fmla="*/ 1463764 h 2825876"/>
                <a:gd name="connsiteX57" fmla="*/ 2947854 w 6337173"/>
                <a:gd name="connsiteY57" fmla="*/ 1463764 h 2825876"/>
                <a:gd name="connsiteX58" fmla="*/ 2947854 w 6337173"/>
                <a:gd name="connsiteY58" fmla="*/ 1434722 h 2825876"/>
                <a:gd name="connsiteX59" fmla="*/ 2741657 w 6337173"/>
                <a:gd name="connsiteY59" fmla="*/ 1434722 h 2825876"/>
                <a:gd name="connsiteX60" fmla="*/ 2741657 w 6337173"/>
                <a:gd name="connsiteY60" fmla="*/ 1396965 h 2825876"/>
                <a:gd name="connsiteX61" fmla="*/ 2695185 w 6337173"/>
                <a:gd name="connsiteY61" fmla="*/ 1396965 h 2825876"/>
                <a:gd name="connsiteX62" fmla="*/ 2695185 w 6337173"/>
                <a:gd name="connsiteY62" fmla="*/ 1359208 h 2825876"/>
                <a:gd name="connsiteX63" fmla="*/ 2651617 w 6337173"/>
                <a:gd name="connsiteY63" fmla="*/ 1359208 h 2825876"/>
                <a:gd name="connsiteX64" fmla="*/ 2651617 w 6337173"/>
                <a:gd name="connsiteY64" fmla="*/ 1338882 h 2825876"/>
                <a:gd name="connsiteX65" fmla="*/ 2599344 w 6337173"/>
                <a:gd name="connsiteY65" fmla="*/ 1338882 h 2825876"/>
                <a:gd name="connsiteX66" fmla="*/ 2599344 w 6337173"/>
                <a:gd name="connsiteY66" fmla="*/ 1312745 h 2825876"/>
                <a:gd name="connsiteX67" fmla="*/ 2526735 w 6337173"/>
                <a:gd name="connsiteY67" fmla="*/ 1312745 h 2825876"/>
                <a:gd name="connsiteX68" fmla="*/ 2526735 w 6337173"/>
                <a:gd name="connsiteY68" fmla="*/ 1289504 h 2825876"/>
                <a:gd name="connsiteX69" fmla="*/ 2500598 w 6337173"/>
                <a:gd name="connsiteY69" fmla="*/ 1289504 h 2825876"/>
                <a:gd name="connsiteX70" fmla="*/ 2500598 w 6337173"/>
                <a:gd name="connsiteY70" fmla="*/ 1257557 h 2825876"/>
                <a:gd name="connsiteX71" fmla="*/ 2375716 w 6337173"/>
                <a:gd name="connsiteY71" fmla="*/ 1257557 h 2825876"/>
                <a:gd name="connsiteX72" fmla="*/ 2375716 w 6337173"/>
                <a:gd name="connsiteY72" fmla="*/ 1228515 h 2825876"/>
                <a:gd name="connsiteX73" fmla="*/ 2355380 w 6337173"/>
                <a:gd name="connsiteY73" fmla="*/ 1228515 h 2825876"/>
                <a:gd name="connsiteX74" fmla="*/ 2355380 w 6337173"/>
                <a:gd name="connsiteY74" fmla="*/ 1196569 h 2825876"/>
                <a:gd name="connsiteX75" fmla="*/ 2288581 w 6337173"/>
                <a:gd name="connsiteY75" fmla="*/ 1196569 h 2825876"/>
                <a:gd name="connsiteX76" fmla="*/ 2288581 w 6337173"/>
                <a:gd name="connsiteY76" fmla="*/ 1153001 h 2825876"/>
                <a:gd name="connsiteX77" fmla="*/ 2242119 w 6337173"/>
                <a:gd name="connsiteY77" fmla="*/ 1153001 h 2825876"/>
                <a:gd name="connsiteX78" fmla="*/ 2242119 w 6337173"/>
                <a:gd name="connsiteY78" fmla="*/ 1129770 h 2825876"/>
                <a:gd name="connsiteX79" fmla="*/ 2154984 w 6337173"/>
                <a:gd name="connsiteY79" fmla="*/ 1129770 h 2825876"/>
                <a:gd name="connsiteX80" fmla="*/ 2154984 w 6337173"/>
                <a:gd name="connsiteY80" fmla="*/ 1103633 h 2825876"/>
                <a:gd name="connsiteX81" fmla="*/ 2123037 w 6337173"/>
                <a:gd name="connsiteY81" fmla="*/ 1103633 h 2825876"/>
                <a:gd name="connsiteX82" fmla="*/ 2123037 w 6337173"/>
                <a:gd name="connsiteY82" fmla="*/ 1071686 h 2825876"/>
                <a:gd name="connsiteX83" fmla="*/ 2073669 w 6337173"/>
                <a:gd name="connsiteY83" fmla="*/ 1071686 h 2825876"/>
                <a:gd name="connsiteX84" fmla="*/ 2073669 w 6337173"/>
                <a:gd name="connsiteY84" fmla="*/ 1042645 h 2825876"/>
                <a:gd name="connsiteX85" fmla="*/ 2024291 w 6337173"/>
                <a:gd name="connsiteY85" fmla="*/ 1042645 h 2825876"/>
                <a:gd name="connsiteX86" fmla="*/ 2024291 w 6337173"/>
                <a:gd name="connsiteY86" fmla="*/ 1010698 h 2825876"/>
                <a:gd name="connsiteX87" fmla="*/ 1989439 w 6337173"/>
                <a:gd name="connsiteY87" fmla="*/ 1010698 h 2825876"/>
                <a:gd name="connsiteX88" fmla="*/ 1989439 w 6337173"/>
                <a:gd name="connsiteY88" fmla="*/ 970036 h 2825876"/>
                <a:gd name="connsiteX89" fmla="*/ 1928451 w 6337173"/>
                <a:gd name="connsiteY89" fmla="*/ 970036 h 2825876"/>
                <a:gd name="connsiteX90" fmla="*/ 1928451 w 6337173"/>
                <a:gd name="connsiteY90" fmla="*/ 929374 h 2825876"/>
                <a:gd name="connsiteX91" fmla="*/ 1852936 w 6337173"/>
                <a:gd name="connsiteY91" fmla="*/ 929374 h 2825876"/>
                <a:gd name="connsiteX92" fmla="*/ 1852936 w 6337173"/>
                <a:gd name="connsiteY92" fmla="*/ 888714 h 2825876"/>
                <a:gd name="connsiteX93" fmla="*/ 1791948 w 6337173"/>
                <a:gd name="connsiteY93" fmla="*/ 888714 h 2825876"/>
                <a:gd name="connsiteX94" fmla="*/ 1791948 w 6337173"/>
                <a:gd name="connsiteY94" fmla="*/ 833533 h 2825876"/>
                <a:gd name="connsiteX95" fmla="*/ 1762906 w 6337173"/>
                <a:gd name="connsiteY95" fmla="*/ 833533 h 2825876"/>
                <a:gd name="connsiteX96" fmla="*/ 1762906 w 6337173"/>
                <a:gd name="connsiteY96" fmla="*/ 804489 h 2825876"/>
                <a:gd name="connsiteX97" fmla="*/ 1675781 w 6337173"/>
                <a:gd name="connsiteY97" fmla="*/ 804489 h 2825876"/>
                <a:gd name="connsiteX98" fmla="*/ 1675781 w 6337173"/>
                <a:gd name="connsiteY98" fmla="*/ 746403 h 2825876"/>
                <a:gd name="connsiteX99" fmla="*/ 1646739 w 6337173"/>
                <a:gd name="connsiteY99" fmla="*/ 746403 h 2825876"/>
                <a:gd name="connsiteX100" fmla="*/ 1646739 w 6337173"/>
                <a:gd name="connsiteY100" fmla="*/ 705744 h 2825876"/>
                <a:gd name="connsiteX101" fmla="*/ 1591551 w 6337173"/>
                <a:gd name="connsiteY101" fmla="*/ 705744 h 2825876"/>
                <a:gd name="connsiteX102" fmla="*/ 1591551 w 6337173"/>
                <a:gd name="connsiteY102" fmla="*/ 670891 h 2825876"/>
                <a:gd name="connsiteX103" fmla="*/ 1568320 w 6337173"/>
                <a:gd name="connsiteY103" fmla="*/ 670891 h 2825876"/>
                <a:gd name="connsiteX104" fmla="*/ 1568320 w 6337173"/>
                <a:gd name="connsiteY104" fmla="*/ 633136 h 2825876"/>
                <a:gd name="connsiteX105" fmla="*/ 1539278 w 6337173"/>
                <a:gd name="connsiteY105" fmla="*/ 633136 h 2825876"/>
                <a:gd name="connsiteX106" fmla="*/ 1539278 w 6337173"/>
                <a:gd name="connsiteY106" fmla="*/ 609902 h 2825876"/>
                <a:gd name="connsiteX107" fmla="*/ 1460859 w 6337173"/>
                <a:gd name="connsiteY107" fmla="*/ 609902 h 2825876"/>
                <a:gd name="connsiteX108" fmla="*/ 1460859 w 6337173"/>
                <a:gd name="connsiteY108" fmla="*/ 572146 h 2825876"/>
                <a:gd name="connsiteX109" fmla="*/ 1437627 w 6337173"/>
                <a:gd name="connsiteY109" fmla="*/ 572146 h 2825876"/>
                <a:gd name="connsiteX110" fmla="*/ 1437627 w 6337173"/>
                <a:gd name="connsiteY110" fmla="*/ 546007 h 2825876"/>
                <a:gd name="connsiteX111" fmla="*/ 1388250 w 6337173"/>
                <a:gd name="connsiteY111" fmla="*/ 546007 h 2825876"/>
                <a:gd name="connsiteX112" fmla="*/ 1388250 w 6337173"/>
                <a:gd name="connsiteY112" fmla="*/ 522773 h 2825876"/>
                <a:gd name="connsiteX113" fmla="*/ 1359208 w 6337173"/>
                <a:gd name="connsiteY113" fmla="*/ 522773 h 2825876"/>
                <a:gd name="connsiteX114" fmla="*/ 1359208 w 6337173"/>
                <a:gd name="connsiteY114" fmla="*/ 508251 h 2825876"/>
                <a:gd name="connsiteX115" fmla="*/ 1324356 w 6337173"/>
                <a:gd name="connsiteY115" fmla="*/ 508251 h 2825876"/>
                <a:gd name="connsiteX116" fmla="*/ 1324356 w 6337173"/>
                <a:gd name="connsiteY116" fmla="*/ 467591 h 2825876"/>
                <a:gd name="connsiteX117" fmla="*/ 1182043 w 6337173"/>
                <a:gd name="connsiteY117" fmla="*/ 467591 h 2825876"/>
                <a:gd name="connsiteX118" fmla="*/ 1182043 w 6337173"/>
                <a:gd name="connsiteY118" fmla="*/ 444357 h 2825876"/>
                <a:gd name="connsiteX119" fmla="*/ 1123960 w 6337173"/>
                <a:gd name="connsiteY119" fmla="*/ 444357 h 2825876"/>
                <a:gd name="connsiteX120" fmla="*/ 1123960 w 6337173"/>
                <a:gd name="connsiteY120" fmla="*/ 409505 h 2825876"/>
                <a:gd name="connsiteX121" fmla="*/ 1077497 w 6337173"/>
                <a:gd name="connsiteY121" fmla="*/ 409505 h 2825876"/>
                <a:gd name="connsiteX122" fmla="*/ 1077497 w 6337173"/>
                <a:gd name="connsiteY122" fmla="*/ 374654 h 2825876"/>
                <a:gd name="connsiteX123" fmla="*/ 1045550 w 6337173"/>
                <a:gd name="connsiteY123" fmla="*/ 374654 h 2825876"/>
                <a:gd name="connsiteX124" fmla="*/ 1045550 w 6337173"/>
                <a:gd name="connsiteY124" fmla="*/ 331089 h 2825876"/>
                <a:gd name="connsiteX125" fmla="*/ 987457 w 6337173"/>
                <a:gd name="connsiteY125" fmla="*/ 331089 h 2825876"/>
                <a:gd name="connsiteX126" fmla="*/ 987457 w 6337173"/>
                <a:gd name="connsiteY126" fmla="*/ 304951 h 2825876"/>
                <a:gd name="connsiteX127" fmla="*/ 911948 w 6337173"/>
                <a:gd name="connsiteY127" fmla="*/ 304951 h 2825876"/>
                <a:gd name="connsiteX128" fmla="*/ 911948 w 6337173"/>
                <a:gd name="connsiteY128" fmla="*/ 270099 h 2825876"/>
                <a:gd name="connsiteX129" fmla="*/ 839341 w 6337173"/>
                <a:gd name="connsiteY129" fmla="*/ 270099 h 2825876"/>
                <a:gd name="connsiteX130" fmla="*/ 839341 w 6337173"/>
                <a:gd name="connsiteY130" fmla="*/ 261386 h 2825876"/>
                <a:gd name="connsiteX131" fmla="*/ 673797 w 6337173"/>
                <a:gd name="connsiteY131" fmla="*/ 261386 h 2825876"/>
                <a:gd name="connsiteX132" fmla="*/ 673797 w 6337173"/>
                <a:gd name="connsiteY132" fmla="*/ 252673 h 2825876"/>
                <a:gd name="connsiteX133" fmla="*/ 604093 w 6337173"/>
                <a:gd name="connsiteY133" fmla="*/ 252673 h 2825876"/>
                <a:gd name="connsiteX134" fmla="*/ 604093 w 6337173"/>
                <a:gd name="connsiteY134" fmla="*/ 220727 h 2825876"/>
                <a:gd name="connsiteX135" fmla="*/ 557624 w 6337173"/>
                <a:gd name="connsiteY135" fmla="*/ 220727 h 2825876"/>
                <a:gd name="connsiteX136" fmla="*/ 557624 w 6337173"/>
                <a:gd name="connsiteY136" fmla="*/ 188779 h 2825876"/>
                <a:gd name="connsiteX137" fmla="*/ 505347 w 6337173"/>
                <a:gd name="connsiteY137" fmla="*/ 188779 h 2825876"/>
                <a:gd name="connsiteX138" fmla="*/ 505347 w 6337173"/>
                <a:gd name="connsiteY138" fmla="*/ 153928 h 2825876"/>
                <a:gd name="connsiteX139" fmla="*/ 453070 w 6337173"/>
                <a:gd name="connsiteY139" fmla="*/ 153928 h 2825876"/>
                <a:gd name="connsiteX140" fmla="*/ 453070 w 6337173"/>
                <a:gd name="connsiteY140" fmla="*/ 130693 h 2825876"/>
                <a:gd name="connsiteX141" fmla="*/ 409505 w 6337173"/>
                <a:gd name="connsiteY141" fmla="*/ 130693 h 2825876"/>
                <a:gd name="connsiteX142" fmla="*/ 409505 w 6337173"/>
                <a:gd name="connsiteY142" fmla="*/ 119076 h 2825876"/>
                <a:gd name="connsiteX143" fmla="*/ 333994 w 6337173"/>
                <a:gd name="connsiteY143" fmla="*/ 119076 h 2825876"/>
                <a:gd name="connsiteX144" fmla="*/ 333994 w 6337173"/>
                <a:gd name="connsiteY144" fmla="*/ 92937 h 2825876"/>
                <a:gd name="connsiteX145" fmla="*/ 293334 w 6337173"/>
                <a:gd name="connsiteY145" fmla="*/ 92937 h 2825876"/>
                <a:gd name="connsiteX146" fmla="*/ 293334 w 6337173"/>
                <a:gd name="connsiteY146" fmla="*/ 63894 h 2825876"/>
                <a:gd name="connsiteX147" fmla="*/ 243961 w 6337173"/>
                <a:gd name="connsiteY147" fmla="*/ 63894 h 2825876"/>
                <a:gd name="connsiteX148" fmla="*/ 243961 w 6337173"/>
                <a:gd name="connsiteY148" fmla="*/ 43564 h 2825876"/>
                <a:gd name="connsiteX149" fmla="*/ 180066 w 6337173"/>
                <a:gd name="connsiteY149" fmla="*/ 43564 h 2825876"/>
                <a:gd name="connsiteX150" fmla="*/ 180066 w 6337173"/>
                <a:gd name="connsiteY150" fmla="*/ 29043 h 2825876"/>
                <a:gd name="connsiteX151" fmla="*/ 104555 w 6337173"/>
                <a:gd name="connsiteY151" fmla="*/ 29043 h 2825876"/>
                <a:gd name="connsiteX152" fmla="*/ 104555 w 6337173"/>
                <a:gd name="connsiteY152" fmla="*/ 0 h 2825876"/>
                <a:gd name="connsiteX153" fmla="*/ 0 w 6337173"/>
                <a:gd name="connsiteY153" fmla="*/ 0 h 28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37173" h="2825876">
                  <a:moveTo>
                    <a:pt x="6337173" y="2825877"/>
                  </a:moveTo>
                  <a:lnTo>
                    <a:pt x="6302321" y="2825877"/>
                  </a:lnTo>
                  <a:lnTo>
                    <a:pt x="6302321" y="2285676"/>
                  </a:lnTo>
                  <a:lnTo>
                    <a:pt x="5872487" y="2285676"/>
                  </a:lnTo>
                  <a:lnTo>
                    <a:pt x="5872487" y="2233403"/>
                  </a:lnTo>
                  <a:lnTo>
                    <a:pt x="5285813" y="2233403"/>
                  </a:lnTo>
                  <a:lnTo>
                    <a:pt x="5285813" y="2213067"/>
                  </a:lnTo>
                  <a:lnTo>
                    <a:pt x="5189973" y="2213067"/>
                  </a:lnTo>
                  <a:lnTo>
                    <a:pt x="5189973" y="2181120"/>
                  </a:lnTo>
                  <a:lnTo>
                    <a:pt x="5134794" y="2181120"/>
                  </a:lnTo>
                  <a:lnTo>
                    <a:pt x="5134794" y="2152079"/>
                  </a:lnTo>
                  <a:lnTo>
                    <a:pt x="5033144" y="2152079"/>
                  </a:lnTo>
                  <a:lnTo>
                    <a:pt x="5033144" y="2134657"/>
                  </a:lnTo>
                  <a:lnTo>
                    <a:pt x="4969250" y="2134657"/>
                  </a:lnTo>
                  <a:lnTo>
                    <a:pt x="4969250" y="2108521"/>
                  </a:lnTo>
                  <a:lnTo>
                    <a:pt x="4908261" y="2108521"/>
                  </a:lnTo>
                  <a:lnTo>
                    <a:pt x="4908261" y="2082375"/>
                  </a:lnTo>
                  <a:lnTo>
                    <a:pt x="4853074" y="2082375"/>
                  </a:lnTo>
                  <a:lnTo>
                    <a:pt x="4853074" y="2050428"/>
                  </a:lnTo>
                  <a:lnTo>
                    <a:pt x="4803705" y="2050428"/>
                  </a:lnTo>
                  <a:lnTo>
                    <a:pt x="4803705" y="2024291"/>
                  </a:lnTo>
                  <a:lnTo>
                    <a:pt x="4728191" y="2024291"/>
                  </a:lnTo>
                  <a:lnTo>
                    <a:pt x="4728191" y="2001060"/>
                  </a:lnTo>
                  <a:lnTo>
                    <a:pt x="4391292" y="2001060"/>
                  </a:lnTo>
                  <a:lnTo>
                    <a:pt x="4391292" y="1972018"/>
                  </a:lnTo>
                  <a:lnTo>
                    <a:pt x="4280926" y="1972018"/>
                  </a:lnTo>
                  <a:lnTo>
                    <a:pt x="4280926" y="1954587"/>
                  </a:lnTo>
                  <a:lnTo>
                    <a:pt x="4095055" y="1954587"/>
                  </a:lnTo>
                  <a:lnTo>
                    <a:pt x="4095055" y="1916830"/>
                  </a:lnTo>
                  <a:lnTo>
                    <a:pt x="3912080" y="1916830"/>
                  </a:lnTo>
                  <a:lnTo>
                    <a:pt x="3912080" y="1893599"/>
                  </a:lnTo>
                  <a:lnTo>
                    <a:pt x="3801723" y="1893599"/>
                  </a:lnTo>
                  <a:lnTo>
                    <a:pt x="3801723" y="1852936"/>
                  </a:lnTo>
                  <a:lnTo>
                    <a:pt x="3761061" y="1852936"/>
                  </a:lnTo>
                  <a:lnTo>
                    <a:pt x="3761061" y="1823895"/>
                  </a:lnTo>
                  <a:lnTo>
                    <a:pt x="3726209" y="1823895"/>
                  </a:lnTo>
                  <a:lnTo>
                    <a:pt x="3726209" y="1789043"/>
                  </a:lnTo>
                  <a:lnTo>
                    <a:pt x="3621653" y="1789043"/>
                  </a:lnTo>
                  <a:lnTo>
                    <a:pt x="3621653" y="1736769"/>
                  </a:lnTo>
                  <a:lnTo>
                    <a:pt x="3482245" y="1736769"/>
                  </a:lnTo>
                  <a:lnTo>
                    <a:pt x="3482245" y="1719339"/>
                  </a:lnTo>
                  <a:lnTo>
                    <a:pt x="3395120" y="1719339"/>
                  </a:lnTo>
                  <a:lnTo>
                    <a:pt x="3395120" y="1687392"/>
                  </a:lnTo>
                  <a:lnTo>
                    <a:pt x="3371888" y="1687392"/>
                  </a:lnTo>
                  <a:lnTo>
                    <a:pt x="3371888" y="1655445"/>
                  </a:lnTo>
                  <a:lnTo>
                    <a:pt x="3255712" y="1655445"/>
                  </a:lnTo>
                  <a:lnTo>
                    <a:pt x="3255712" y="1614783"/>
                  </a:lnTo>
                  <a:lnTo>
                    <a:pt x="3174397" y="1614783"/>
                  </a:lnTo>
                  <a:lnTo>
                    <a:pt x="3174397" y="1597362"/>
                  </a:lnTo>
                  <a:lnTo>
                    <a:pt x="3104693" y="1597362"/>
                  </a:lnTo>
                  <a:lnTo>
                    <a:pt x="3104693" y="1553794"/>
                  </a:lnTo>
                  <a:lnTo>
                    <a:pt x="3069841" y="1553794"/>
                  </a:lnTo>
                  <a:lnTo>
                    <a:pt x="3069841" y="1539278"/>
                  </a:lnTo>
                  <a:lnTo>
                    <a:pt x="3052410" y="1539278"/>
                  </a:lnTo>
                  <a:lnTo>
                    <a:pt x="3052410" y="1498616"/>
                  </a:lnTo>
                  <a:lnTo>
                    <a:pt x="2974000" y="1498616"/>
                  </a:lnTo>
                  <a:lnTo>
                    <a:pt x="2974000" y="1463764"/>
                  </a:lnTo>
                  <a:lnTo>
                    <a:pt x="2947854" y="1463764"/>
                  </a:lnTo>
                  <a:lnTo>
                    <a:pt x="2947854" y="1434722"/>
                  </a:lnTo>
                  <a:lnTo>
                    <a:pt x="2741657" y="1434722"/>
                  </a:lnTo>
                  <a:lnTo>
                    <a:pt x="2741657" y="1396965"/>
                  </a:lnTo>
                  <a:lnTo>
                    <a:pt x="2695185" y="1396965"/>
                  </a:lnTo>
                  <a:lnTo>
                    <a:pt x="2695185" y="1359208"/>
                  </a:lnTo>
                  <a:lnTo>
                    <a:pt x="2651617" y="1359208"/>
                  </a:lnTo>
                  <a:lnTo>
                    <a:pt x="2651617" y="1338882"/>
                  </a:lnTo>
                  <a:lnTo>
                    <a:pt x="2599344" y="1338882"/>
                  </a:lnTo>
                  <a:lnTo>
                    <a:pt x="2599344" y="1312745"/>
                  </a:lnTo>
                  <a:lnTo>
                    <a:pt x="2526735" y="1312745"/>
                  </a:lnTo>
                  <a:lnTo>
                    <a:pt x="2526735" y="1289504"/>
                  </a:lnTo>
                  <a:lnTo>
                    <a:pt x="2500598" y="1289504"/>
                  </a:lnTo>
                  <a:lnTo>
                    <a:pt x="2500598" y="1257557"/>
                  </a:lnTo>
                  <a:lnTo>
                    <a:pt x="2375716" y="1257557"/>
                  </a:lnTo>
                  <a:lnTo>
                    <a:pt x="2375716" y="1228515"/>
                  </a:lnTo>
                  <a:lnTo>
                    <a:pt x="2355380" y="1228515"/>
                  </a:lnTo>
                  <a:lnTo>
                    <a:pt x="2355380" y="1196569"/>
                  </a:lnTo>
                  <a:lnTo>
                    <a:pt x="2288581" y="1196569"/>
                  </a:lnTo>
                  <a:lnTo>
                    <a:pt x="2288581" y="1153001"/>
                  </a:lnTo>
                  <a:lnTo>
                    <a:pt x="2242119" y="1153001"/>
                  </a:lnTo>
                  <a:lnTo>
                    <a:pt x="2242119" y="1129770"/>
                  </a:lnTo>
                  <a:lnTo>
                    <a:pt x="2154984" y="1129770"/>
                  </a:lnTo>
                  <a:lnTo>
                    <a:pt x="2154984" y="1103633"/>
                  </a:lnTo>
                  <a:lnTo>
                    <a:pt x="2123037" y="1103633"/>
                  </a:lnTo>
                  <a:lnTo>
                    <a:pt x="2123037" y="1071686"/>
                  </a:lnTo>
                  <a:lnTo>
                    <a:pt x="2073669" y="1071686"/>
                  </a:lnTo>
                  <a:lnTo>
                    <a:pt x="2073669" y="1042645"/>
                  </a:lnTo>
                  <a:lnTo>
                    <a:pt x="2024291" y="1042645"/>
                  </a:lnTo>
                  <a:lnTo>
                    <a:pt x="2024291" y="1010698"/>
                  </a:lnTo>
                  <a:lnTo>
                    <a:pt x="1989439" y="1010698"/>
                  </a:lnTo>
                  <a:lnTo>
                    <a:pt x="1989439" y="970036"/>
                  </a:lnTo>
                  <a:lnTo>
                    <a:pt x="1928451" y="970036"/>
                  </a:lnTo>
                  <a:lnTo>
                    <a:pt x="1928451" y="929374"/>
                  </a:lnTo>
                  <a:lnTo>
                    <a:pt x="1852936" y="929374"/>
                  </a:lnTo>
                  <a:lnTo>
                    <a:pt x="1852936" y="888714"/>
                  </a:lnTo>
                  <a:lnTo>
                    <a:pt x="1791948" y="888714"/>
                  </a:lnTo>
                  <a:lnTo>
                    <a:pt x="1791948" y="833533"/>
                  </a:lnTo>
                  <a:lnTo>
                    <a:pt x="1762906" y="833533"/>
                  </a:lnTo>
                  <a:lnTo>
                    <a:pt x="1762906" y="804489"/>
                  </a:lnTo>
                  <a:lnTo>
                    <a:pt x="1675781" y="804489"/>
                  </a:lnTo>
                  <a:lnTo>
                    <a:pt x="1675781" y="746403"/>
                  </a:lnTo>
                  <a:lnTo>
                    <a:pt x="1646739" y="746403"/>
                  </a:lnTo>
                  <a:lnTo>
                    <a:pt x="1646739" y="705744"/>
                  </a:lnTo>
                  <a:lnTo>
                    <a:pt x="1591551" y="705744"/>
                  </a:lnTo>
                  <a:lnTo>
                    <a:pt x="1591551" y="670891"/>
                  </a:lnTo>
                  <a:lnTo>
                    <a:pt x="1568320" y="670891"/>
                  </a:lnTo>
                  <a:lnTo>
                    <a:pt x="1568320" y="633136"/>
                  </a:lnTo>
                  <a:lnTo>
                    <a:pt x="1539278" y="633136"/>
                  </a:lnTo>
                  <a:lnTo>
                    <a:pt x="1539278" y="609902"/>
                  </a:lnTo>
                  <a:lnTo>
                    <a:pt x="1460859" y="609902"/>
                  </a:lnTo>
                  <a:lnTo>
                    <a:pt x="1460859" y="572146"/>
                  </a:lnTo>
                  <a:lnTo>
                    <a:pt x="1437627" y="572146"/>
                  </a:lnTo>
                  <a:lnTo>
                    <a:pt x="1437627" y="546007"/>
                  </a:lnTo>
                  <a:lnTo>
                    <a:pt x="1388250" y="546007"/>
                  </a:lnTo>
                  <a:lnTo>
                    <a:pt x="1388250" y="522773"/>
                  </a:lnTo>
                  <a:lnTo>
                    <a:pt x="1359208" y="522773"/>
                  </a:lnTo>
                  <a:lnTo>
                    <a:pt x="1359208" y="508251"/>
                  </a:lnTo>
                  <a:lnTo>
                    <a:pt x="1324356" y="508251"/>
                  </a:lnTo>
                  <a:lnTo>
                    <a:pt x="1324356" y="467591"/>
                  </a:lnTo>
                  <a:lnTo>
                    <a:pt x="1182043" y="467591"/>
                  </a:lnTo>
                  <a:lnTo>
                    <a:pt x="1182043" y="444357"/>
                  </a:lnTo>
                  <a:lnTo>
                    <a:pt x="1123960" y="444357"/>
                  </a:lnTo>
                  <a:lnTo>
                    <a:pt x="1123960" y="409505"/>
                  </a:lnTo>
                  <a:lnTo>
                    <a:pt x="1077497" y="409505"/>
                  </a:lnTo>
                  <a:lnTo>
                    <a:pt x="1077497" y="374654"/>
                  </a:lnTo>
                  <a:lnTo>
                    <a:pt x="1045550" y="374654"/>
                  </a:lnTo>
                  <a:lnTo>
                    <a:pt x="1045550" y="331089"/>
                  </a:lnTo>
                  <a:lnTo>
                    <a:pt x="987457" y="331089"/>
                  </a:lnTo>
                  <a:lnTo>
                    <a:pt x="987457" y="304951"/>
                  </a:lnTo>
                  <a:lnTo>
                    <a:pt x="911948" y="304951"/>
                  </a:lnTo>
                  <a:lnTo>
                    <a:pt x="911948" y="270099"/>
                  </a:lnTo>
                  <a:lnTo>
                    <a:pt x="839341" y="270099"/>
                  </a:lnTo>
                  <a:lnTo>
                    <a:pt x="839341" y="261386"/>
                  </a:lnTo>
                  <a:lnTo>
                    <a:pt x="673797" y="261386"/>
                  </a:lnTo>
                  <a:lnTo>
                    <a:pt x="673797" y="252673"/>
                  </a:lnTo>
                  <a:lnTo>
                    <a:pt x="604093" y="252673"/>
                  </a:lnTo>
                  <a:lnTo>
                    <a:pt x="604093" y="220727"/>
                  </a:lnTo>
                  <a:lnTo>
                    <a:pt x="557624" y="220727"/>
                  </a:lnTo>
                  <a:lnTo>
                    <a:pt x="557624" y="188779"/>
                  </a:lnTo>
                  <a:lnTo>
                    <a:pt x="505347" y="188779"/>
                  </a:lnTo>
                  <a:lnTo>
                    <a:pt x="505347" y="153928"/>
                  </a:lnTo>
                  <a:lnTo>
                    <a:pt x="453070" y="153928"/>
                  </a:lnTo>
                  <a:lnTo>
                    <a:pt x="453070" y="130693"/>
                  </a:lnTo>
                  <a:lnTo>
                    <a:pt x="409505" y="130693"/>
                  </a:lnTo>
                  <a:lnTo>
                    <a:pt x="409505" y="119076"/>
                  </a:lnTo>
                  <a:lnTo>
                    <a:pt x="333994" y="119076"/>
                  </a:lnTo>
                  <a:lnTo>
                    <a:pt x="333994" y="92937"/>
                  </a:lnTo>
                  <a:lnTo>
                    <a:pt x="293334" y="92937"/>
                  </a:lnTo>
                  <a:lnTo>
                    <a:pt x="293334" y="63894"/>
                  </a:lnTo>
                  <a:lnTo>
                    <a:pt x="243961" y="63894"/>
                  </a:lnTo>
                  <a:lnTo>
                    <a:pt x="243961" y="43564"/>
                  </a:lnTo>
                  <a:lnTo>
                    <a:pt x="180066" y="43564"/>
                  </a:lnTo>
                  <a:lnTo>
                    <a:pt x="180066" y="29043"/>
                  </a:lnTo>
                  <a:lnTo>
                    <a:pt x="104555" y="29043"/>
                  </a:lnTo>
                  <a:lnTo>
                    <a:pt x="104555" y="0"/>
                  </a:lnTo>
                  <a:lnTo>
                    <a:pt x="0" y="0"/>
                  </a:lnTo>
                </a:path>
              </a:pathLst>
            </a:custGeom>
            <a:noFill/>
            <a:ln w="19050" cap="flat">
              <a:solidFill>
                <a:schemeClr val="accent3"/>
              </a:solidFill>
              <a:prstDash val="solid"/>
              <a:miter/>
            </a:ln>
          </p:spPr>
          <p:txBody>
            <a:bodyPr rtlCol="0" anchor="ctr"/>
            <a:lstStyle/>
            <a:p>
              <a:endParaRPr lang="en-GB"/>
            </a:p>
          </p:txBody>
        </p:sp>
        <p:sp>
          <p:nvSpPr>
            <p:cNvPr id="441" name="Freeform: Shape 10">
              <a:extLst>
                <a:ext uri="{FF2B5EF4-FFF2-40B4-BE49-F238E27FC236}">
                  <a16:creationId xmlns:a16="http://schemas.microsoft.com/office/drawing/2014/main" id="{62FCCA15-79C0-A3A1-2715-A3F73D81A44D}"/>
                </a:ext>
              </a:extLst>
            </p:cNvPr>
            <p:cNvSpPr/>
            <p:nvPr/>
          </p:nvSpPr>
          <p:spPr>
            <a:xfrm>
              <a:off x="7118555" y="39036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2" name="Freeform: Shape 11">
              <a:extLst>
                <a:ext uri="{FF2B5EF4-FFF2-40B4-BE49-F238E27FC236}">
                  <a16:creationId xmlns:a16="http://schemas.microsoft.com/office/drawing/2014/main" id="{85485C0B-0BFB-A0F3-74D5-6B64F68FBBD3}"/>
                </a:ext>
              </a:extLst>
            </p:cNvPr>
            <p:cNvSpPr/>
            <p:nvPr/>
          </p:nvSpPr>
          <p:spPr>
            <a:xfrm>
              <a:off x="7194755" y="39036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3" name="Freeform: Shape 12">
              <a:extLst>
                <a:ext uri="{FF2B5EF4-FFF2-40B4-BE49-F238E27FC236}">
                  <a16:creationId xmlns:a16="http://schemas.microsoft.com/office/drawing/2014/main" id="{50397DCB-8702-4A2F-FB6D-9A6D89CCC644}"/>
                </a:ext>
              </a:extLst>
            </p:cNvPr>
            <p:cNvSpPr/>
            <p:nvPr/>
          </p:nvSpPr>
          <p:spPr>
            <a:xfrm>
              <a:off x="7232855" y="39226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4" name="Freeform: Shape 13">
              <a:extLst>
                <a:ext uri="{FF2B5EF4-FFF2-40B4-BE49-F238E27FC236}">
                  <a16:creationId xmlns:a16="http://schemas.microsoft.com/office/drawing/2014/main" id="{46633E85-E4C7-2C0B-D7F3-E0FE1C30FF44}"/>
                </a:ext>
              </a:extLst>
            </p:cNvPr>
            <p:cNvSpPr/>
            <p:nvPr/>
          </p:nvSpPr>
          <p:spPr>
            <a:xfrm>
              <a:off x="7290005" y="39226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5" name="Freeform: Shape 14">
              <a:extLst>
                <a:ext uri="{FF2B5EF4-FFF2-40B4-BE49-F238E27FC236}">
                  <a16:creationId xmlns:a16="http://schemas.microsoft.com/office/drawing/2014/main" id="{7814CC4E-DFD0-17FB-3C47-9384D70B6687}"/>
                </a:ext>
              </a:extLst>
            </p:cNvPr>
            <p:cNvSpPr/>
            <p:nvPr/>
          </p:nvSpPr>
          <p:spPr>
            <a:xfrm>
              <a:off x="73281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6" name="Freeform: Shape 15">
              <a:extLst>
                <a:ext uri="{FF2B5EF4-FFF2-40B4-BE49-F238E27FC236}">
                  <a16:creationId xmlns:a16="http://schemas.microsoft.com/office/drawing/2014/main" id="{249F00F5-0EBB-C5E4-9098-F299C623B401}"/>
                </a:ext>
              </a:extLst>
            </p:cNvPr>
            <p:cNvSpPr/>
            <p:nvPr/>
          </p:nvSpPr>
          <p:spPr>
            <a:xfrm>
              <a:off x="73662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7" name="Freeform: Shape 16">
              <a:extLst>
                <a:ext uri="{FF2B5EF4-FFF2-40B4-BE49-F238E27FC236}">
                  <a16:creationId xmlns:a16="http://schemas.microsoft.com/office/drawing/2014/main" id="{EE61C42B-0556-58B6-ED14-D7015AD8AED9}"/>
                </a:ext>
              </a:extLst>
            </p:cNvPr>
            <p:cNvSpPr/>
            <p:nvPr/>
          </p:nvSpPr>
          <p:spPr>
            <a:xfrm>
              <a:off x="74043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8" name="Freeform: Shape 17">
              <a:extLst>
                <a:ext uri="{FF2B5EF4-FFF2-40B4-BE49-F238E27FC236}">
                  <a16:creationId xmlns:a16="http://schemas.microsoft.com/office/drawing/2014/main" id="{58C9041B-A3FA-2EF5-38F9-5B5A44F94E92}"/>
                </a:ext>
              </a:extLst>
            </p:cNvPr>
            <p:cNvSpPr/>
            <p:nvPr/>
          </p:nvSpPr>
          <p:spPr>
            <a:xfrm>
              <a:off x="74424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9" name="Freeform: Shape 18">
              <a:extLst>
                <a:ext uri="{FF2B5EF4-FFF2-40B4-BE49-F238E27FC236}">
                  <a16:creationId xmlns:a16="http://schemas.microsoft.com/office/drawing/2014/main" id="{BD5EDDAC-CC5C-D96B-C3CE-109431CCE5B5}"/>
                </a:ext>
              </a:extLst>
            </p:cNvPr>
            <p:cNvSpPr/>
            <p:nvPr/>
          </p:nvSpPr>
          <p:spPr>
            <a:xfrm>
              <a:off x="746145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0" name="Freeform: Shape 19">
              <a:extLst>
                <a:ext uri="{FF2B5EF4-FFF2-40B4-BE49-F238E27FC236}">
                  <a16:creationId xmlns:a16="http://schemas.microsoft.com/office/drawing/2014/main" id="{E6A4354C-9493-C989-8C9B-C37A65AA61FB}"/>
                </a:ext>
              </a:extLst>
            </p:cNvPr>
            <p:cNvSpPr/>
            <p:nvPr/>
          </p:nvSpPr>
          <p:spPr>
            <a:xfrm>
              <a:off x="753765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1" name="Freeform: Shape 23">
              <a:extLst>
                <a:ext uri="{FF2B5EF4-FFF2-40B4-BE49-F238E27FC236}">
                  <a16:creationId xmlns:a16="http://schemas.microsoft.com/office/drawing/2014/main" id="{83578AD1-4361-94A0-7C1D-DC0F870FE4E7}"/>
                </a:ext>
              </a:extLst>
            </p:cNvPr>
            <p:cNvSpPr/>
            <p:nvPr/>
          </p:nvSpPr>
          <p:spPr>
            <a:xfrm>
              <a:off x="75948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2" name="Freeform: Shape 24">
              <a:extLst>
                <a:ext uri="{FF2B5EF4-FFF2-40B4-BE49-F238E27FC236}">
                  <a16:creationId xmlns:a16="http://schemas.microsoft.com/office/drawing/2014/main" id="{E3E61BBD-59CC-07C2-8270-30D82C2A4175}"/>
                </a:ext>
              </a:extLst>
            </p:cNvPr>
            <p:cNvSpPr/>
            <p:nvPr/>
          </p:nvSpPr>
          <p:spPr>
            <a:xfrm>
              <a:off x="761385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3" name="Freeform: Shape 25">
              <a:extLst>
                <a:ext uri="{FF2B5EF4-FFF2-40B4-BE49-F238E27FC236}">
                  <a16:creationId xmlns:a16="http://schemas.microsoft.com/office/drawing/2014/main" id="{4330CF33-C08F-354F-5B4A-A79DEC55AA85}"/>
                </a:ext>
              </a:extLst>
            </p:cNvPr>
            <p:cNvSpPr/>
            <p:nvPr/>
          </p:nvSpPr>
          <p:spPr>
            <a:xfrm>
              <a:off x="76329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4" name="Freeform: Shape 26">
              <a:extLst>
                <a:ext uri="{FF2B5EF4-FFF2-40B4-BE49-F238E27FC236}">
                  <a16:creationId xmlns:a16="http://schemas.microsoft.com/office/drawing/2014/main" id="{5107DB9C-1AFA-99AE-C7B4-ADC1744D4EF3}"/>
                </a:ext>
              </a:extLst>
            </p:cNvPr>
            <p:cNvSpPr/>
            <p:nvPr/>
          </p:nvSpPr>
          <p:spPr>
            <a:xfrm>
              <a:off x="7690055" y="39798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5" name="Freeform: Shape 27">
              <a:extLst>
                <a:ext uri="{FF2B5EF4-FFF2-40B4-BE49-F238E27FC236}">
                  <a16:creationId xmlns:a16="http://schemas.microsoft.com/office/drawing/2014/main" id="{D88C5176-BC69-69BC-194B-B148E0CA9891}"/>
                </a:ext>
              </a:extLst>
            </p:cNvPr>
            <p:cNvSpPr/>
            <p:nvPr/>
          </p:nvSpPr>
          <p:spPr>
            <a:xfrm>
              <a:off x="7709105" y="39798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6" name="Freeform: Shape 28">
              <a:extLst>
                <a:ext uri="{FF2B5EF4-FFF2-40B4-BE49-F238E27FC236}">
                  <a16:creationId xmlns:a16="http://schemas.microsoft.com/office/drawing/2014/main" id="{A9F4DDFA-6C85-4D41-ED0C-90333B08551D}"/>
                </a:ext>
              </a:extLst>
            </p:cNvPr>
            <p:cNvSpPr/>
            <p:nvPr/>
          </p:nvSpPr>
          <p:spPr>
            <a:xfrm>
              <a:off x="7747205" y="39988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7" name="Freeform: Shape 29">
              <a:extLst>
                <a:ext uri="{FF2B5EF4-FFF2-40B4-BE49-F238E27FC236}">
                  <a16:creationId xmlns:a16="http://schemas.microsoft.com/office/drawing/2014/main" id="{DED668A4-7328-E9FA-D793-56B626BE4928}"/>
                </a:ext>
              </a:extLst>
            </p:cNvPr>
            <p:cNvSpPr/>
            <p:nvPr/>
          </p:nvSpPr>
          <p:spPr>
            <a:xfrm>
              <a:off x="7785305" y="40369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8" name="Freeform: Shape 30">
              <a:extLst>
                <a:ext uri="{FF2B5EF4-FFF2-40B4-BE49-F238E27FC236}">
                  <a16:creationId xmlns:a16="http://schemas.microsoft.com/office/drawing/2014/main" id="{78852F54-D39B-273B-1C90-4F862BA4FF73}"/>
                </a:ext>
              </a:extLst>
            </p:cNvPr>
            <p:cNvSpPr/>
            <p:nvPr/>
          </p:nvSpPr>
          <p:spPr>
            <a:xfrm>
              <a:off x="7804355" y="40369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9" name="Freeform: Shape 31">
              <a:extLst>
                <a:ext uri="{FF2B5EF4-FFF2-40B4-BE49-F238E27FC236}">
                  <a16:creationId xmlns:a16="http://schemas.microsoft.com/office/drawing/2014/main" id="{30F3F321-B5BA-EC49-A524-AFEF4F9A5107}"/>
                </a:ext>
              </a:extLst>
            </p:cNvPr>
            <p:cNvSpPr/>
            <p:nvPr/>
          </p:nvSpPr>
          <p:spPr>
            <a:xfrm>
              <a:off x="7842455" y="40560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0" name="Freeform: Shape 32">
              <a:extLst>
                <a:ext uri="{FF2B5EF4-FFF2-40B4-BE49-F238E27FC236}">
                  <a16:creationId xmlns:a16="http://schemas.microsoft.com/office/drawing/2014/main" id="{8DA9A13F-5E56-444C-4C74-2422BCF64F08}"/>
                </a:ext>
              </a:extLst>
            </p:cNvPr>
            <p:cNvSpPr/>
            <p:nvPr/>
          </p:nvSpPr>
          <p:spPr>
            <a:xfrm>
              <a:off x="7861505" y="40560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1" name="Freeform: Shape 33">
              <a:extLst>
                <a:ext uri="{FF2B5EF4-FFF2-40B4-BE49-F238E27FC236}">
                  <a16:creationId xmlns:a16="http://schemas.microsoft.com/office/drawing/2014/main" id="{46A7B026-9D4C-CD1B-A965-7B10ACB77D7E}"/>
                </a:ext>
              </a:extLst>
            </p:cNvPr>
            <p:cNvSpPr/>
            <p:nvPr/>
          </p:nvSpPr>
          <p:spPr>
            <a:xfrm>
              <a:off x="7880555" y="40560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2" name="Freeform: Shape 34">
              <a:extLst>
                <a:ext uri="{FF2B5EF4-FFF2-40B4-BE49-F238E27FC236}">
                  <a16:creationId xmlns:a16="http://schemas.microsoft.com/office/drawing/2014/main" id="{B6185561-3302-17E4-AAFC-C2D5DBD8F766}"/>
                </a:ext>
              </a:extLst>
            </p:cNvPr>
            <p:cNvSpPr/>
            <p:nvPr/>
          </p:nvSpPr>
          <p:spPr>
            <a:xfrm>
              <a:off x="7899605" y="40750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3" name="Freeform: Shape 35">
              <a:extLst>
                <a:ext uri="{FF2B5EF4-FFF2-40B4-BE49-F238E27FC236}">
                  <a16:creationId xmlns:a16="http://schemas.microsoft.com/office/drawing/2014/main" id="{E3FEAA1F-6882-8CED-7BF4-87CA57925227}"/>
                </a:ext>
              </a:extLst>
            </p:cNvPr>
            <p:cNvSpPr/>
            <p:nvPr/>
          </p:nvSpPr>
          <p:spPr>
            <a:xfrm>
              <a:off x="7918655" y="40750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4" name="Freeform: Shape 36">
              <a:extLst>
                <a:ext uri="{FF2B5EF4-FFF2-40B4-BE49-F238E27FC236}">
                  <a16:creationId xmlns:a16="http://schemas.microsoft.com/office/drawing/2014/main" id="{37BF0169-E326-8945-5AFD-A473E1EDF6F0}"/>
                </a:ext>
              </a:extLst>
            </p:cNvPr>
            <p:cNvSpPr/>
            <p:nvPr/>
          </p:nvSpPr>
          <p:spPr>
            <a:xfrm>
              <a:off x="7937705" y="40750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5" name="Freeform: Shape 38">
              <a:extLst>
                <a:ext uri="{FF2B5EF4-FFF2-40B4-BE49-F238E27FC236}">
                  <a16:creationId xmlns:a16="http://schemas.microsoft.com/office/drawing/2014/main" id="{D3F8E707-BFDE-FBAE-175C-42EBA324C347}"/>
                </a:ext>
              </a:extLst>
            </p:cNvPr>
            <p:cNvSpPr/>
            <p:nvPr/>
          </p:nvSpPr>
          <p:spPr>
            <a:xfrm>
              <a:off x="7975805" y="40941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6" name="Freeform: Shape 39">
              <a:extLst>
                <a:ext uri="{FF2B5EF4-FFF2-40B4-BE49-F238E27FC236}">
                  <a16:creationId xmlns:a16="http://schemas.microsoft.com/office/drawing/2014/main" id="{611B0DA6-91E9-58C8-9A6F-378725ECE7B7}"/>
                </a:ext>
              </a:extLst>
            </p:cNvPr>
            <p:cNvSpPr/>
            <p:nvPr/>
          </p:nvSpPr>
          <p:spPr>
            <a:xfrm>
              <a:off x="8013905" y="40941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7" name="Freeform: Shape 41">
              <a:extLst>
                <a:ext uri="{FF2B5EF4-FFF2-40B4-BE49-F238E27FC236}">
                  <a16:creationId xmlns:a16="http://schemas.microsoft.com/office/drawing/2014/main" id="{408BB8F4-1333-366C-B1FC-9790E24962FE}"/>
                </a:ext>
              </a:extLst>
            </p:cNvPr>
            <p:cNvSpPr/>
            <p:nvPr/>
          </p:nvSpPr>
          <p:spPr>
            <a:xfrm>
              <a:off x="8032955" y="40941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8" name="Freeform: Shape 43">
              <a:extLst>
                <a:ext uri="{FF2B5EF4-FFF2-40B4-BE49-F238E27FC236}">
                  <a16:creationId xmlns:a16="http://schemas.microsoft.com/office/drawing/2014/main" id="{FE820E2F-86CF-44D3-A142-A87F10EECF24}"/>
                </a:ext>
              </a:extLst>
            </p:cNvPr>
            <p:cNvSpPr/>
            <p:nvPr/>
          </p:nvSpPr>
          <p:spPr>
            <a:xfrm>
              <a:off x="8071055" y="41322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9" name="Freeform: Shape 45">
              <a:extLst>
                <a:ext uri="{FF2B5EF4-FFF2-40B4-BE49-F238E27FC236}">
                  <a16:creationId xmlns:a16="http://schemas.microsoft.com/office/drawing/2014/main" id="{83F6E4D5-BBE4-0945-41A5-0CE4A070BC90}"/>
                </a:ext>
              </a:extLst>
            </p:cNvPr>
            <p:cNvSpPr/>
            <p:nvPr/>
          </p:nvSpPr>
          <p:spPr>
            <a:xfrm>
              <a:off x="8128205" y="41703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0" name="Freeform: Shape 47">
              <a:extLst>
                <a:ext uri="{FF2B5EF4-FFF2-40B4-BE49-F238E27FC236}">
                  <a16:creationId xmlns:a16="http://schemas.microsoft.com/office/drawing/2014/main" id="{94EB6154-E59B-23D5-D61D-BB313CC2B290}"/>
                </a:ext>
              </a:extLst>
            </p:cNvPr>
            <p:cNvSpPr/>
            <p:nvPr/>
          </p:nvSpPr>
          <p:spPr>
            <a:xfrm>
              <a:off x="8185355" y="41703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1" name="Freeform: Shape 49">
              <a:extLst>
                <a:ext uri="{FF2B5EF4-FFF2-40B4-BE49-F238E27FC236}">
                  <a16:creationId xmlns:a16="http://schemas.microsoft.com/office/drawing/2014/main" id="{5867A3AD-4A96-C1B4-8CD1-B9B86277C5D5}"/>
                </a:ext>
              </a:extLst>
            </p:cNvPr>
            <p:cNvSpPr/>
            <p:nvPr/>
          </p:nvSpPr>
          <p:spPr>
            <a:xfrm>
              <a:off x="822345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2" name="Freeform: Shape 51">
              <a:extLst>
                <a:ext uri="{FF2B5EF4-FFF2-40B4-BE49-F238E27FC236}">
                  <a16:creationId xmlns:a16="http://schemas.microsoft.com/office/drawing/2014/main" id="{F765B656-FA8A-72BA-353F-3E981795050C}"/>
                </a:ext>
              </a:extLst>
            </p:cNvPr>
            <p:cNvSpPr/>
            <p:nvPr/>
          </p:nvSpPr>
          <p:spPr>
            <a:xfrm>
              <a:off x="828060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3" name="Freeform: Shape 53">
              <a:extLst>
                <a:ext uri="{FF2B5EF4-FFF2-40B4-BE49-F238E27FC236}">
                  <a16:creationId xmlns:a16="http://schemas.microsoft.com/office/drawing/2014/main" id="{D08B7BAA-D386-F47E-703D-42F354B76459}"/>
                </a:ext>
              </a:extLst>
            </p:cNvPr>
            <p:cNvSpPr/>
            <p:nvPr/>
          </p:nvSpPr>
          <p:spPr>
            <a:xfrm>
              <a:off x="833776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4" name="Freeform: Shape 55">
              <a:extLst>
                <a:ext uri="{FF2B5EF4-FFF2-40B4-BE49-F238E27FC236}">
                  <a16:creationId xmlns:a16="http://schemas.microsoft.com/office/drawing/2014/main" id="{E8F87170-76DA-09FD-6373-2BDD35D4EA42}"/>
                </a:ext>
              </a:extLst>
            </p:cNvPr>
            <p:cNvSpPr/>
            <p:nvPr/>
          </p:nvSpPr>
          <p:spPr>
            <a:xfrm>
              <a:off x="83949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5" name="Freeform: Shape 57">
              <a:extLst>
                <a:ext uri="{FF2B5EF4-FFF2-40B4-BE49-F238E27FC236}">
                  <a16:creationId xmlns:a16="http://schemas.microsoft.com/office/drawing/2014/main" id="{EEE42F65-C4B2-F59B-A9F8-D9820CDA00CF}"/>
                </a:ext>
              </a:extLst>
            </p:cNvPr>
            <p:cNvSpPr/>
            <p:nvPr/>
          </p:nvSpPr>
          <p:spPr>
            <a:xfrm>
              <a:off x="84711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6" name="Freeform: Shape 59">
              <a:extLst>
                <a:ext uri="{FF2B5EF4-FFF2-40B4-BE49-F238E27FC236}">
                  <a16:creationId xmlns:a16="http://schemas.microsoft.com/office/drawing/2014/main" id="{C06BD261-1020-932A-60B3-565735F614AA}"/>
                </a:ext>
              </a:extLst>
            </p:cNvPr>
            <p:cNvSpPr/>
            <p:nvPr/>
          </p:nvSpPr>
          <p:spPr>
            <a:xfrm>
              <a:off x="85473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7" name="Freeform: Shape 61">
              <a:extLst>
                <a:ext uri="{FF2B5EF4-FFF2-40B4-BE49-F238E27FC236}">
                  <a16:creationId xmlns:a16="http://schemas.microsoft.com/office/drawing/2014/main" id="{DFF3C399-36DD-6D7F-0DAD-9CD2AAAB4985}"/>
                </a:ext>
              </a:extLst>
            </p:cNvPr>
            <p:cNvSpPr/>
            <p:nvPr/>
          </p:nvSpPr>
          <p:spPr>
            <a:xfrm>
              <a:off x="860446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8" name="Freeform: Shape 127">
              <a:extLst>
                <a:ext uri="{FF2B5EF4-FFF2-40B4-BE49-F238E27FC236}">
                  <a16:creationId xmlns:a16="http://schemas.microsoft.com/office/drawing/2014/main" id="{D1805385-0C02-75DD-A8BA-A479F464D8FA}"/>
                </a:ext>
              </a:extLst>
            </p:cNvPr>
            <p:cNvSpPr/>
            <p:nvPr/>
          </p:nvSpPr>
          <p:spPr>
            <a:xfrm>
              <a:off x="86616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9" name="Freeform: Shape 130">
              <a:extLst>
                <a:ext uri="{FF2B5EF4-FFF2-40B4-BE49-F238E27FC236}">
                  <a16:creationId xmlns:a16="http://schemas.microsoft.com/office/drawing/2014/main" id="{B439E189-9327-9F44-5A01-4B027EA30E56}"/>
                </a:ext>
              </a:extLst>
            </p:cNvPr>
            <p:cNvSpPr/>
            <p:nvPr/>
          </p:nvSpPr>
          <p:spPr>
            <a:xfrm>
              <a:off x="871876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0" name="Freeform: Shape 132">
              <a:extLst>
                <a:ext uri="{FF2B5EF4-FFF2-40B4-BE49-F238E27FC236}">
                  <a16:creationId xmlns:a16="http://schemas.microsoft.com/office/drawing/2014/main" id="{4C64E9D4-2444-BC6D-4B78-CC3BE04AC06C}"/>
                </a:ext>
              </a:extLst>
            </p:cNvPr>
            <p:cNvSpPr/>
            <p:nvPr/>
          </p:nvSpPr>
          <p:spPr>
            <a:xfrm>
              <a:off x="87759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1" name="Freeform: Shape 134">
              <a:extLst>
                <a:ext uri="{FF2B5EF4-FFF2-40B4-BE49-F238E27FC236}">
                  <a16:creationId xmlns:a16="http://schemas.microsoft.com/office/drawing/2014/main" id="{D4909E7B-1F9F-0EDD-D5D1-2FC43C59B079}"/>
                </a:ext>
              </a:extLst>
            </p:cNvPr>
            <p:cNvSpPr/>
            <p:nvPr/>
          </p:nvSpPr>
          <p:spPr>
            <a:xfrm>
              <a:off x="88330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2" name="Freeform: Shape 136">
              <a:extLst>
                <a:ext uri="{FF2B5EF4-FFF2-40B4-BE49-F238E27FC236}">
                  <a16:creationId xmlns:a16="http://schemas.microsoft.com/office/drawing/2014/main" id="{BB7836C9-0E19-C8A7-AC34-69051CC86DD1}"/>
                </a:ext>
              </a:extLst>
            </p:cNvPr>
            <p:cNvSpPr/>
            <p:nvPr/>
          </p:nvSpPr>
          <p:spPr>
            <a:xfrm>
              <a:off x="889021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3" name="Freeform: Shape 138">
              <a:extLst>
                <a:ext uri="{FF2B5EF4-FFF2-40B4-BE49-F238E27FC236}">
                  <a16:creationId xmlns:a16="http://schemas.microsoft.com/office/drawing/2014/main" id="{32AEB280-CBCF-1B9B-66AD-DC04F8A35BD3}"/>
                </a:ext>
              </a:extLst>
            </p:cNvPr>
            <p:cNvSpPr/>
            <p:nvPr/>
          </p:nvSpPr>
          <p:spPr>
            <a:xfrm>
              <a:off x="89473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4" name="Freeform: Shape 140">
              <a:extLst>
                <a:ext uri="{FF2B5EF4-FFF2-40B4-BE49-F238E27FC236}">
                  <a16:creationId xmlns:a16="http://schemas.microsoft.com/office/drawing/2014/main" id="{A8E4C615-5E22-AC24-5C1D-AC0D283C428D}"/>
                </a:ext>
              </a:extLst>
            </p:cNvPr>
            <p:cNvSpPr/>
            <p:nvPr/>
          </p:nvSpPr>
          <p:spPr>
            <a:xfrm>
              <a:off x="89854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5" name="Freeform: Shape 142">
              <a:extLst>
                <a:ext uri="{FF2B5EF4-FFF2-40B4-BE49-F238E27FC236}">
                  <a16:creationId xmlns:a16="http://schemas.microsoft.com/office/drawing/2014/main" id="{79A8A6D7-BA27-0A11-FFD5-F510041BE710}"/>
                </a:ext>
              </a:extLst>
            </p:cNvPr>
            <p:cNvSpPr/>
            <p:nvPr/>
          </p:nvSpPr>
          <p:spPr>
            <a:xfrm>
              <a:off x="90616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6" name="Freeform: Shape 144">
              <a:extLst>
                <a:ext uri="{FF2B5EF4-FFF2-40B4-BE49-F238E27FC236}">
                  <a16:creationId xmlns:a16="http://schemas.microsoft.com/office/drawing/2014/main" id="{BCA242D8-8A7F-A8ED-3BBC-223182A8A7D1}"/>
                </a:ext>
              </a:extLst>
            </p:cNvPr>
            <p:cNvSpPr/>
            <p:nvPr/>
          </p:nvSpPr>
          <p:spPr>
            <a:xfrm>
              <a:off x="90997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7" name="Freeform: Shape 146">
              <a:extLst>
                <a:ext uri="{FF2B5EF4-FFF2-40B4-BE49-F238E27FC236}">
                  <a16:creationId xmlns:a16="http://schemas.microsoft.com/office/drawing/2014/main" id="{6139DFBF-DB57-01E8-153E-3FA0F2BC93D2}"/>
                </a:ext>
              </a:extLst>
            </p:cNvPr>
            <p:cNvSpPr/>
            <p:nvPr/>
          </p:nvSpPr>
          <p:spPr>
            <a:xfrm>
              <a:off x="91378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8" name="Freeform: Shape 148">
              <a:extLst>
                <a:ext uri="{FF2B5EF4-FFF2-40B4-BE49-F238E27FC236}">
                  <a16:creationId xmlns:a16="http://schemas.microsoft.com/office/drawing/2014/main" id="{B41CF223-01E2-D804-7FB4-1C9F2E332DEB}"/>
                </a:ext>
              </a:extLst>
            </p:cNvPr>
            <p:cNvSpPr/>
            <p:nvPr/>
          </p:nvSpPr>
          <p:spPr>
            <a:xfrm>
              <a:off x="919501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9" name="Freeform: Shape 150">
              <a:extLst>
                <a:ext uri="{FF2B5EF4-FFF2-40B4-BE49-F238E27FC236}">
                  <a16:creationId xmlns:a16="http://schemas.microsoft.com/office/drawing/2014/main" id="{3BCB23BA-B723-FF8E-04BE-B1D0B8DF3DDA}"/>
                </a:ext>
              </a:extLst>
            </p:cNvPr>
            <p:cNvSpPr/>
            <p:nvPr/>
          </p:nvSpPr>
          <p:spPr>
            <a:xfrm>
              <a:off x="92140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90" name="Freeform: Shape 152">
              <a:extLst>
                <a:ext uri="{FF2B5EF4-FFF2-40B4-BE49-F238E27FC236}">
                  <a16:creationId xmlns:a16="http://schemas.microsoft.com/office/drawing/2014/main" id="{C9371EEF-B591-0C1C-9B5A-DAE3866DE2A6}"/>
                </a:ext>
              </a:extLst>
            </p:cNvPr>
            <p:cNvSpPr/>
            <p:nvPr/>
          </p:nvSpPr>
          <p:spPr>
            <a:xfrm>
              <a:off x="9252165" y="47799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nvGrpSpPr>
          <p:cNvPr id="491" name="Group 490">
            <a:extLst>
              <a:ext uri="{FF2B5EF4-FFF2-40B4-BE49-F238E27FC236}">
                <a16:creationId xmlns:a16="http://schemas.microsoft.com/office/drawing/2014/main" id="{20B379BB-F085-5710-2BE8-A10E9FA11F3E}"/>
              </a:ext>
            </a:extLst>
          </p:cNvPr>
          <p:cNvGrpSpPr/>
          <p:nvPr/>
        </p:nvGrpSpPr>
        <p:grpSpPr>
          <a:xfrm>
            <a:off x="921279" y="2507032"/>
            <a:ext cx="5155814" cy="2192399"/>
            <a:chOff x="2881312" y="2085974"/>
            <a:chExt cx="6431127" cy="2690707"/>
          </a:xfrm>
        </p:grpSpPr>
        <p:sp>
          <p:nvSpPr>
            <p:cNvPr id="492" name="Freeform: Shape 162">
              <a:extLst>
                <a:ext uri="{FF2B5EF4-FFF2-40B4-BE49-F238E27FC236}">
                  <a16:creationId xmlns:a16="http://schemas.microsoft.com/office/drawing/2014/main" id="{4A45487E-750C-AC89-F944-6ACFD1B20514}"/>
                </a:ext>
              </a:extLst>
            </p:cNvPr>
            <p:cNvSpPr/>
            <p:nvPr/>
          </p:nvSpPr>
          <p:spPr>
            <a:xfrm>
              <a:off x="2881312" y="2085974"/>
              <a:ext cx="6421259" cy="2643730"/>
            </a:xfrm>
            <a:custGeom>
              <a:avLst/>
              <a:gdLst>
                <a:gd name="connsiteX0" fmla="*/ 6421260 w 6421259"/>
                <a:gd name="connsiteY0" fmla="*/ 2643731 h 2643730"/>
                <a:gd name="connsiteX1" fmla="*/ 6020772 w 6421259"/>
                <a:gd name="connsiteY1" fmla="*/ 2643731 h 2643730"/>
                <a:gd name="connsiteX2" fmla="*/ 6020772 w 6421259"/>
                <a:gd name="connsiteY2" fmla="*/ 2549024 h 2643730"/>
                <a:gd name="connsiteX3" fmla="*/ 5815117 w 6421259"/>
                <a:gd name="connsiteY3" fmla="*/ 2549024 h 2643730"/>
                <a:gd name="connsiteX4" fmla="*/ 5815117 w 6421259"/>
                <a:gd name="connsiteY4" fmla="*/ 2494902 h 2643730"/>
                <a:gd name="connsiteX5" fmla="*/ 5311807 w 6421259"/>
                <a:gd name="connsiteY5" fmla="*/ 2494902 h 2643730"/>
                <a:gd name="connsiteX6" fmla="*/ 5311807 w 6421259"/>
                <a:gd name="connsiteY6" fmla="*/ 2475957 h 2643730"/>
                <a:gd name="connsiteX7" fmla="*/ 5265811 w 6421259"/>
                <a:gd name="connsiteY7" fmla="*/ 2475957 h 2643730"/>
                <a:gd name="connsiteX8" fmla="*/ 5265811 w 6421259"/>
                <a:gd name="connsiteY8" fmla="*/ 2438076 h 2643730"/>
                <a:gd name="connsiteX9" fmla="*/ 5149453 w 6421259"/>
                <a:gd name="connsiteY9" fmla="*/ 2438076 h 2643730"/>
                <a:gd name="connsiteX10" fmla="*/ 5149453 w 6421259"/>
                <a:gd name="connsiteY10" fmla="*/ 2413721 h 2643730"/>
                <a:gd name="connsiteX11" fmla="*/ 5065567 w 6421259"/>
                <a:gd name="connsiteY11" fmla="*/ 2413721 h 2643730"/>
                <a:gd name="connsiteX12" fmla="*/ 5065567 w 6421259"/>
                <a:gd name="connsiteY12" fmla="*/ 2397490 h 2643730"/>
                <a:gd name="connsiteX13" fmla="*/ 4995215 w 6421259"/>
                <a:gd name="connsiteY13" fmla="*/ 2397490 h 2643730"/>
                <a:gd name="connsiteX14" fmla="*/ 4995215 w 6421259"/>
                <a:gd name="connsiteY14" fmla="*/ 2373135 h 2643730"/>
                <a:gd name="connsiteX15" fmla="*/ 4930274 w 6421259"/>
                <a:gd name="connsiteY15" fmla="*/ 2373135 h 2643730"/>
                <a:gd name="connsiteX16" fmla="*/ 4930274 w 6421259"/>
                <a:gd name="connsiteY16" fmla="*/ 2351485 h 2643730"/>
                <a:gd name="connsiteX17" fmla="*/ 4886973 w 6421259"/>
                <a:gd name="connsiteY17" fmla="*/ 2351485 h 2643730"/>
                <a:gd name="connsiteX18" fmla="*/ 4886973 w 6421259"/>
                <a:gd name="connsiteY18" fmla="*/ 2327129 h 2643730"/>
                <a:gd name="connsiteX19" fmla="*/ 4803086 w 6421259"/>
                <a:gd name="connsiteY19" fmla="*/ 2327129 h 2643730"/>
                <a:gd name="connsiteX20" fmla="*/ 4803086 w 6421259"/>
                <a:gd name="connsiteY20" fmla="*/ 2302774 h 2643730"/>
                <a:gd name="connsiteX21" fmla="*/ 4719209 w 6421259"/>
                <a:gd name="connsiteY21" fmla="*/ 2302774 h 2643730"/>
                <a:gd name="connsiteX22" fmla="*/ 4719209 w 6421259"/>
                <a:gd name="connsiteY22" fmla="*/ 2278428 h 2643730"/>
                <a:gd name="connsiteX23" fmla="*/ 4673203 w 6421259"/>
                <a:gd name="connsiteY23" fmla="*/ 2278428 h 2643730"/>
                <a:gd name="connsiteX24" fmla="*/ 4673203 w 6421259"/>
                <a:gd name="connsiteY24" fmla="*/ 2248662 h 2643730"/>
                <a:gd name="connsiteX25" fmla="*/ 4583906 w 6421259"/>
                <a:gd name="connsiteY25" fmla="*/ 2248662 h 2643730"/>
                <a:gd name="connsiteX26" fmla="*/ 4583906 w 6421259"/>
                <a:gd name="connsiteY26" fmla="*/ 2227012 h 2643730"/>
                <a:gd name="connsiteX27" fmla="*/ 4467549 w 6421259"/>
                <a:gd name="connsiteY27" fmla="*/ 2227012 h 2643730"/>
                <a:gd name="connsiteX28" fmla="*/ 4467549 w 6421259"/>
                <a:gd name="connsiteY28" fmla="*/ 2197246 h 2643730"/>
                <a:gd name="connsiteX29" fmla="*/ 4359307 w 6421259"/>
                <a:gd name="connsiteY29" fmla="*/ 2197246 h 2643730"/>
                <a:gd name="connsiteX30" fmla="*/ 4359307 w 6421259"/>
                <a:gd name="connsiteY30" fmla="*/ 2186416 h 2643730"/>
                <a:gd name="connsiteX31" fmla="*/ 4299776 w 6421259"/>
                <a:gd name="connsiteY31" fmla="*/ 2186416 h 2643730"/>
                <a:gd name="connsiteX32" fmla="*/ 4299776 w 6421259"/>
                <a:gd name="connsiteY32" fmla="*/ 2162070 h 2643730"/>
                <a:gd name="connsiteX33" fmla="*/ 4242959 w 6421259"/>
                <a:gd name="connsiteY33" fmla="*/ 2162070 h 2643730"/>
                <a:gd name="connsiteX34" fmla="*/ 4242959 w 6421259"/>
                <a:gd name="connsiteY34" fmla="*/ 2124180 h 2643730"/>
                <a:gd name="connsiteX35" fmla="*/ 4026475 w 6421259"/>
                <a:gd name="connsiteY35" fmla="*/ 2124180 h 2643730"/>
                <a:gd name="connsiteX36" fmla="*/ 4026475 w 6421259"/>
                <a:gd name="connsiteY36" fmla="*/ 2105244 h 2643730"/>
                <a:gd name="connsiteX37" fmla="*/ 3991299 w 6421259"/>
                <a:gd name="connsiteY37" fmla="*/ 2105244 h 2643730"/>
                <a:gd name="connsiteX38" fmla="*/ 3991299 w 6421259"/>
                <a:gd name="connsiteY38" fmla="*/ 2080889 h 2643730"/>
                <a:gd name="connsiteX39" fmla="*/ 3942588 w 6421259"/>
                <a:gd name="connsiteY39" fmla="*/ 2080889 h 2643730"/>
                <a:gd name="connsiteX40" fmla="*/ 3942588 w 6421259"/>
                <a:gd name="connsiteY40" fmla="*/ 2067354 h 2643730"/>
                <a:gd name="connsiteX41" fmla="*/ 3891182 w 6421259"/>
                <a:gd name="connsiteY41" fmla="*/ 2067354 h 2643730"/>
                <a:gd name="connsiteX42" fmla="*/ 3891182 w 6421259"/>
                <a:gd name="connsiteY42" fmla="*/ 2048418 h 2643730"/>
                <a:gd name="connsiteX43" fmla="*/ 3877647 w 6421259"/>
                <a:gd name="connsiteY43" fmla="*/ 2048418 h 2643730"/>
                <a:gd name="connsiteX44" fmla="*/ 3877647 w 6421259"/>
                <a:gd name="connsiteY44" fmla="*/ 2037588 h 2643730"/>
                <a:gd name="connsiteX45" fmla="*/ 3839766 w 6421259"/>
                <a:gd name="connsiteY45" fmla="*/ 2037588 h 2643730"/>
                <a:gd name="connsiteX46" fmla="*/ 3839766 w 6421259"/>
                <a:gd name="connsiteY46" fmla="*/ 2015947 h 2643730"/>
                <a:gd name="connsiteX47" fmla="*/ 3704463 w 6421259"/>
                <a:gd name="connsiteY47" fmla="*/ 2015947 h 2643730"/>
                <a:gd name="connsiteX48" fmla="*/ 3704463 w 6421259"/>
                <a:gd name="connsiteY48" fmla="*/ 1997002 h 2643730"/>
                <a:gd name="connsiteX49" fmla="*/ 3680117 w 6421259"/>
                <a:gd name="connsiteY49" fmla="*/ 1997002 h 2643730"/>
                <a:gd name="connsiteX50" fmla="*/ 3680117 w 6421259"/>
                <a:gd name="connsiteY50" fmla="*/ 1964531 h 2643730"/>
                <a:gd name="connsiteX51" fmla="*/ 3661172 w 6421259"/>
                <a:gd name="connsiteY51" fmla="*/ 1964531 h 2643730"/>
                <a:gd name="connsiteX52" fmla="*/ 3661172 w 6421259"/>
                <a:gd name="connsiteY52" fmla="*/ 1951006 h 2643730"/>
                <a:gd name="connsiteX53" fmla="*/ 3612461 w 6421259"/>
                <a:gd name="connsiteY53" fmla="*/ 1951006 h 2643730"/>
                <a:gd name="connsiteX54" fmla="*/ 3612461 w 6421259"/>
                <a:gd name="connsiteY54" fmla="*/ 1926650 h 2643730"/>
                <a:gd name="connsiteX55" fmla="*/ 3588115 w 6421259"/>
                <a:gd name="connsiteY55" fmla="*/ 1926650 h 2643730"/>
                <a:gd name="connsiteX56" fmla="*/ 3588115 w 6421259"/>
                <a:gd name="connsiteY56" fmla="*/ 1905000 h 2643730"/>
                <a:gd name="connsiteX57" fmla="*/ 3558349 w 6421259"/>
                <a:gd name="connsiteY57" fmla="*/ 1905000 h 2643730"/>
                <a:gd name="connsiteX58" fmla="*/ 3558349 w 6421259"/>
                <a:gd name="connsiteY58" fmla="*/ 1888760 h 2643730"/>
                <a:gd name="connsiteX59" fmla="*/ 3487988 w 6421259"/>
                <a:gd name="connsiteY59" fmla="*/ 1888760 h 2643730"/>
                <a:gd name="connsiteX60" fmla="*/ 3487988 w 6421259"/>
                <a:gd name="connsiteY60" fmla="*/ 1867119 h 2643730"/>
                <a:gd name="connsiteX61" fmla="*/ 3463633 w 6421259"/>
                <a:gd name="connsiteY61" fmla="*/ 1867119 h 2643730"/>
                <a:gd name="connsiteX62" fmla="*/ 3463633 w 6421259"/>
                <a:gd name="connsiteY62" fmla="*/ 1834648 h 2643730"/>
                <a:gd name="connsiteX63" fmla="*/ 3431162 w 6421259"/>
                <a:gd name="connsiteY63" fmla="*/ 1834648 h 2643730"/>
                <a:gd name="connsiteX64" fmla="*/ 3431162 w 6421259"/>
                <a:gd name="connsiteY64" fmla="*/ 1812998 h 2643730"/>
                <a:gd name="connsiteX65" fmla="*/ 3309395 w 6421259"/>
                <a:gd name="connsiteY65" fmla="*/ 1812998 h 2643730"/>
                <a:gd name="connsiteX66" fmla="*/ 3309395 w 6421259"/>
                <a:gd name="connsiteY66" fmla="*/ 1799463 h 2643730"/>
                <a:gd name="connsiteX67" fmla="*/ 3293164 w 6421259"/>
                <a:gd name="connsiteY67" fmla="*/ 1799463 h 2643730"/>
                <a:gd name="connsiteX68" fmla="*/ 3293164 w 6421259"/>
                <a:gd name="connsiteY68" fmla="*/ 1777822 h 2643730"/>
                <a:gd name="connsiteX69" fmla="*/ 3225508 w 6421259"/>
                <a:gd name="connsiteY69" fmla="*/ 1777822 h 2643730"/>
                <a:gd name="connsiteX70" fmla="*/ 3225508 w 6421259"/>
                <a:gd name="connsiteY70" fmla="*/ 1742646 h 2643730"/>
                <a:gd name="connsiteX71" fmla="*/ 3122686 w 6421259"/>
                <a:gd name="connsiteY71" fmla="*/ 1742646 h 2643730"/>
                <a:gd name="connsiteX72" fmla="*/ 3122686 w 6421259"/>
                <a:gd name="connsiteY72" fmla="*/ 1720996 h 2643730"/>
                <a:gd name="connsiteX73" fmla="*/ 3087510 w 6421259"/>
                <a:gd name="connsiteY73" fmla="*/ 1720996 h 2643730"/>
                <a:gd name="connsiteX74" fmla="*/ 3087510 w 6421259"/>
                <a:gd name="connsiteY74" fmla="*/ 1696641 h 2643730"/>
                <a:gd name="connsiteX75" fmla="*/ 3044209 w 6421259"/>
                <a:gd name="connsiteY75" fmla="*/ 1696641 h 2643730"/>
                <a:gd name="connsiteX76" fmla="*/ 3044209 w 6421259"/>
                <a:gd name="connsiteY76" fmla="*/ 1677695 h 2643730"/>
                <a:gd name="connsiteX77" fmla="*/ 3011738 w 6421259"/>
                <a:gd name="connsiteY77" fmla="*/ 1677695 h 2643730"/>
                <a:gd name="connsiteX78" fmla="*/ 3011738 w 6421259"/>
                <a:gd name="connsiteY78" fmla="*/ 1620869 h 2643730"/>
                <a:gd name="connsiteX79" fmla="*/ 2963037 w 6421259"/>
                <a:gd name="connsiteY79" fmla="*/ 1620869 h 2643730"/>
                <a:gd name="connsiteX80" fmla="*/ 2963037 w 6421259"/>
                <a:gd name="connsiteY80" fmla="*/ 1588399 h 2643730"/>
                <a:gd name="connsiteX81" fmla="*/ 2919736 w 6421259"/>
                <a:gd name="connsiteY81" fmla="*/ 1588399 h 2643730"/>
                <a:gd name="connsiteX82" fmla="*/ 2919736 w 6421259"/>
                <a:gd name="connsiteY82" fmla="*/ 1572168 h 2643730"/>
                <a:gd name="connsiteX83" fmla="*/ 2881856 w 6421259"/>
                <a:gd name="connsiteY83" fmla="*/ 1572168 h 2643730"/>
                <a:gd name="connsiteX84" fmla="*/ 2881856 w 6421259"/>
                <a:gd name="connsiteY84" fmla="*/ 1536992 h 2643730"/>
                <a:gd name="connsiteX85" fmla="*/ 2830440 w 6421259"/>
                <a:gd name="connsiteY85" fmla="*/ 1536992 h 2643730"/>
                <a:gd name="connsiteX86" fmla="*/ 2830440 w 6421259"/>
                <a:gd name="connsiteY86" fmla="*/ 1509932 h 2643730"/>
                <a:gd name="connsiteX87" fmla="*/ 2716787 w 6421259"/>
                <a:gd name="connsiteY87" fmla="*/ 1509932 h 2643730"/>
                <a:gd name="connsiteX88" fmla="*/ 2716787 w 6421259"/>
                <a:gd name="connsiteY88" fmla="*/ 1490986 h 2643730"/>
                <a:gd name="connsiteX89" fmla="*/ 2684317 w 6421259"/>
                <a:gd name="connsiteY89" fmla="*/ 1490986 h 2643730"/>
                <a:gd name="connsiteX90" fmla="*/ 2684317 w 6421259"/>
                <a:gd name="connsiteY90" fmla="*/ 1472041 h 2643730"/>
                <a:gd name="connsiteX91" fmla="*/ 2654551 w 6421259"/>
                <a:gd name="connsiteY91" fmla="*/ 1472041 h 2643730"/>
                <a:gd name="connsiteX92" fmla="*/ 2654551 w 6421259"/>
                <a:gd name="connsiteY92" fmla="*/ 1442276 h 2643730"/>
                <a:gd name="connsiteX93" fmla="*/ 2603135 w 6421259"/>
                <a:gd name="connsiteY93" fmla="*/ 1442276 h 2643730"/>
                <a:gd name="connsiteX94" fmla="*/ 2603135 w 6421259"/>
                <a:gd name="connsiteY94" fmla="*/ 1412510 h 2643730"/>
                <a:gd name="connsiteX95" fmla="*/ 2573370 w 6421259"/>
                <a:gd name="connsiteY95" fmla="*/ 1412510 h 2643730"/>
                <a:gd name="connsiteX96" fmla="*/ 2573370 w 6421259"/>
                <a:gd name="connsiteY96" fmla="*/ 1377334 h 2643730"/>
                <a:gd name="connsiteX97" fmla="*/ 2484073 w 6421259"/>
                <a:gd name="connsiteY97" fmla="*/ 1377334 h 2643730"/>
                <a:gd name="connsiteX98" fmla="*/ 2484073 w 6421259"/>
                <a:gd name="connsiteY98" fmla="*/ 1339453 h 2643730"/>
                <a:gd name="connsiteX99" fmla="*/ 2459727 w 6421259"/>
                <a:gd name="connsiteY99" fmla="*/ 1339453 h 2643730"/>
                <a:gd name="connsiteX100" fmla="*/ 2459727 w 6421259"/>
                <a:gd name="connsiteY100" fmla="*/ 1309688 h 2643730"/>
                <a:gd name="connsiteX101" fmla="*/ 2427256 w 6421259"/>
                <a:gd name="connsiteY101" fmla="*/ 1309688 h 2643730"/>
                <a:gd name="connsiteX102" fmla="*/ 2427256 w 6421259"/>
                <a:gd name="connsiteY102" fmla="*/ 1252861 h 2643730"/>
                <a:gd name="connsiteX103" fmla="*/ 2359600 w 6421259"/>
                <a:gd name="connsiteY103" fmla="*/ 1252861 h 2643730"/>
                <a:gd name="connsiteX104" fmla="*/ 2359600 w 6421259"/>
                <a:gd name="connsiteY104" fmla="*/ 1204151 h 2643730"/>
                <a:gd name="connsiteX105" fmla="*/ 2308193 w 6421259"/>
                <a:gd name="connsiteY105" fmla="*/ 1204151 h 2643730"/>
                <a:gd name="connsiteX106" fmla="*/ 2308193 w 6421259"/>
                <a:gd name="connsiteY106" fmla="*/ 1177100 h 2643730"/>
                <a:gd name="connsiteX107" fmla="*/ 2262188 w 6421259"/>
                <a:gd name="connsiteY107" fmla="*/ 1177100 h 2643730"/>
                <a:gd name="connsiteX108" fmla="*/ 2262188 w 6421259"/>
                <a:gd name="connsiteY108" fmla="*/ 1155449 h 2643730"/>
                <a:gd name="connsiteX109" fmla="*/ 2216182 w 6421259"/>
                <a:gd name="connsiteY109" fmla="*/ 1155449 h 2643730"/>
                <a:gd name="connsiteX110" fmla="*/ 2216182 w 6421259"/>
                <a:gd name="connsiteY110" fmla="*/ 1125684 h 2643730"/>
                <a:gd name="connsiteX111" fmla="*/ 2197246 w 6421259"/>
                <a:gd name="connsiteY111" fmla="*/ 1125684 h 2643730"/>
                <a:gd name="connsiteX112" fmla="*/ 2197246 w 6421259"/>
                <a:gd name="connsiteY112" fmla="*/ 1071563 h 2643730"/>
                <a:gd name="connsiteX113" fmla="*/ 2172891 w 6421259"/>
                <a:gd name="connsiteY113" fmla="*/ 1071563 h 2643730"/>
                <a:gd name="connsiteX114" fmla="*/ 2172891 w 6421259"/>
                <a:gd name="connsiteY114" fmla="*/ 1036387 h 2643730"/>
                <a:gd name="connsiteX115" fmla="*/ 2078184 w 6421259"/>
                <a:gd name="connsiteY115" fmla="*/ 1036387 h 2643730"/>
                <a:gd name="connsiteX116" fmla="*/ 2078184 w 6421259"/>
                <a:gd name="connsiteY116" fmla="*/ 1025557 h 2643730"/>
                <a:gd name="connsiteX117" fmla="*/ 2048418 w 6421259"/>
                <a:gd name="connsiteY117" fmla="*/ 1025557 h 2643730"/>
                <a:gd name="connsiteX118" fmla="*/ 2048418 w 6421259"/>
                <a:gd name="connsiteY118" fmla="*/ 1003916 h 2643730"/>
                <a:gd name="connsiteX119" fmla="*/ 1997002 w 6421259"/>
                <a:gd name="connsiteY119" fmla="*/ 1003916 h 2643730"/>
                <a:gd name="connsiteX120" fmla="*/ 1997002 w 6421259"/>
                <a:gd name="connsiteY120" fmla="*/ 982266 h 2643730"/>
                <a:gd name="connsiteX121" fmla="*/ 1932061 w 6421259"/>
                <a:gd name="connsiteY121" fmla="*/ 982266 h 2643730"/>
                <a:gd name="connsiteX122" fmla="*/ 1932061 w 6421259"/>
                <a:gd name="connsiteY122" fmla="*/ 963320 h 2643730"/>
                <a:gd name="connsiteX123" fmla="*/ 1896885 w 6421259"/>
                <a:gd name="connsiteY123" fmla="*/ 963320 h 2643730"/>
                <a:gd name="connsiteX124" fmla="*/ 1896885 w 6421259"/>
                <a:gd name="connsiteY124" fmla="*/ 928147 h 2643730"/>
                <a:gd name="connsiteX125" fmla="*/ 1850879 w 6421259"/>
                <a:gd name="connsiteY125" fmla="*/ 928147 h 2643730"/>
                <a:gd name="connsiteX126" fmla="*/ 1850879 w 6421259"/>
                <a:gd name="connsiteY126" fmla="*/ 898380 h 2643730"/>
                <a:gd name="connsiteX127" fmla="*/ 1777822 w 6421259"/>
                <a:gd name="connsiteY127" fmla="*/ 898380 h 2643730"/>
                <a:gd name="connsiteX128" fmla="*/ 1777822 w 6421259"/>
                <a:gd name="connsiteY128" fmla="*/ 865908 h 2643730"/>
                <a:gd name="connsiteX129" fmla="*/ 1734522 w 6421259"/>
                <a:gd name="connsiteY129" fmla="*/ 865908 h 2643730"/>
                <a:gd name="connsiteX130" fmla="*/ 1734522 w 6421259"/>
                <a:gd name="connsiteY130" fmla="*/ 857791 h 2643730"/>
                <a:gd name="connsiteX131" fmla="*/ 1710166 w 6421259"/>
                <a:gd name="connsiteY131" fmla="*/ 857791 h 2643730"/>
                <a:gd name="connsiteX132" fmla="*/ 1710166 w 6421259"/>
                <a:gd name="connsiteY132" fmla="*/ 830731 h 2643730"/>
                <a:gd name="connsiteX133" fmla="*/ 1688525 w 6421259"/>
                <a:gd name="connsiteY133" fmla="*/ 830731 h 2643730"/>
                <a:gd name="connsiteX134" fmla="*/ 1688525 w 6421259"/>
                <a:gd name="connsiteY134" fmla="*/ 798260 h 2643730"/>
                <a:gd name="connsiteX135" fmla="*/ 1650635 w 6421259"/>
                <a:gd name="connsiteY135" fmla="*/ 798260 h 2643730"/>
                <a:gd name="connsiteX136" fmla="*/ 1650635 w 6421259"/>
                <a:gd name="connsiteY136" fmla="*/ 782024 h 2643730"/>
                <a:gd name="connsiteX137" fmla="*/ 1593818 w 6421259"/>
                <a:gd name="connsiteY137" fmla="*/ 782024 h 2643730"/>
                <a:gd name="connsiteX138" fmla="*/ 1593818 w 6421259"/>
                <a:gd name="connsiteY138" fmla="*/ 752258 h 2643730"/>
                <a:gd name="connsiteX139" fmla="*/ 1564053 w 6421259"/>
                <a:gd name="connsiteY139" fmla="*/ 752258 h 2643730"/>
                <a:gd name="connsiteX140" fmla="*/ 1564053 w 6421259"/>
                <a:gd name="connsiteY140" fmla="*/ 730610 h 2643730"/>
                <a:gd name="connsiteX141" fmla="*/ 1528867 w 6421259"/>
                <a:gd name="connsiteY141" fmla="*/ 730610 h 2643730"/>
                <a:gd name="connsiteX142" fmla="*/ 1528867 w 6421259"/>
                <a:gd name="connsiteY142" fmla="*/ 698139 h 2643730"/>
                <a:gd name="connsiteX143" fmla="*/ 1509932 w 6421259"/>
                <a:gd name="connsiteY143" fmla="*/ 698139 h 2643730"/>
                <a:gd name="connsiteX144" fmla="*/ 1509932 w 6421259"/>
                <a:gd name="connsiteY144" fmla="*/ 676491 h 2643730"/>
                <a:gd name="connsiteX145" fmla="*/ 1463926 w 6421259"/>
                <a:gd name="connsiteY145" fmla="*/ 676491 h 2643730"/>
                <a:gd name="connsiteX146" fmla="*/ 1463926 w 6421259"/>
                <a:gd name="connsiteY146" fmla="*/ 654844 h 2643730"/>
                <a:gd name="connsiteX147" fmla="*/ 1439570 w 6421259"/>
                <a:gd name="connsiteY147" fmla="*/ 654844 h 2643730"/>
                <a:gd name="connsiteX148" fmla="*/ 1439570 w 6421259"/>
                <a:gd name="connsiteY148" fmla="*/ 633195 h 2643730"/>
                <a:gd name="connsiteX149" fmla="*/ 1369219 w 6421259"/>
                <a:gd name="connsiteY149" fmla="*/ 633195 h 2643730"/>
                <a:gd name="connsiteX150" fmla="*/ 1369219 w 6421259"/>
                <a:gd name="connsiteY150" fmla="*/ 603431 h 2643730"/>
                <a:gd name="connsiteX151" fmla="*/ 1309688 w 6421259"/>
                <a:gd name="connsiteY151" fmla="*/ 603431 h 2643730"/>
                <a:gd name="connsiteX152" fmla="*/ 1309688 w 6421259"/>
                <a:gd name="connsiteY152" fmla="*/ 579076 h 2643730"/>
                <a:gd name="connsiteX153" fmla="*/ 1271807 w 6421259"/>
                <a:gd name="connsiteY153" fmla="*/ 579076 h 2643730"/>
                <a:gd name="connsiteX154" fmla="*/ 1271807 w 6421259"/>
                <a:gd name="connsiteY154" fmla="*/ 554723 h 2643730"/>
                <a:gd name="connsiteX155" fmla="*/ 1250156 w 6421259"/>
                <a:gd name="connsiteY155" fmla="*/ 554723 h 2643730"/>
                <a:gd name="connsiteX156" fmla="*/ 1250156 w 6421259"/>
                <a:gd name="connsiteY156" fmla="*/ 535781 h 2643730"/>
                <a:gd name="connsiteX157" fmla="*/ 1204151 w 6421259"/>
                <a:gd name="connsiteY157" fmla="*/ 535781 h 2643730"/>
                <a:gd name="connsiteX158" fmla="*/ 1204151 w 6421259"/>
                <a:gd name="connsiteY158" fmla="*/ 514133 h 2643730"/>
                <a:gd name="connsiteX159" fmla="*/ 1117568 w 6421259"/>
                <a:gd name="connsiteY159" fmla="*/ 514133 h 2643730"/>
                <a:gd name="connsiteX160" fmla="*/ 1117568 w 6421259"/>
                <a:gd name="connsiteY160" fmla="*/ 500604 h 2643730"/>
                <a:gd name="connsiteX161" fmla="*/ 1101328 w 6421259"/>
                <a:gd name="connsiteY161" fmla="*/ 500604 h 2643730"/>
                <a:gd name="connsiteX162" fmla="*/ 1101328 w 6421259"/>
                <a:gd name="connsiteY162" fmla="*/ 476250 h 2643730"/>
                <a:gd name="connsiteX163" fmla="*/ 1066152 w 6421259"/>
                <a:gd name="connsiteY163" fmla="*/ 476250 h 2643730"/>
                <a:gd name="connsiteX164" fmla="*/ 1066152 w 6421259"/>
                <a:gd name="connsiteY164" fmla="*/ 457308 h 2643730"/>
                <a:gd name="connsiteX165" fmla="*/ 1036387 w 6421259"/>
                <a:gd name="connsiteY165" fmla="*/ 457308 h 2643730"/>
                <a:gd name="connsiteX166" fmla="*/ 1036387 w 6421259"/>
                <a:gd name="connsiteY166" fmla="*/ 435660 h 2643730"/>
                <a:gd name="connsiteX167" fmla="*/ 1009326 w 6421259"/>
                <a:gd name="connsiteY167" fmla="*/ 435660 h 2643730"/>
                <a:gd name="connsiteX168" fmla="*/ 1009326 w 6421259"/>
                <a:gd name="connsiteY168" fmla="*/ 416719 h 2643730"/>
                <a:gd name="connsiteX169" fmla="*/ 925440 w 6421259"/>
                <a:gd name="connsiteY169" fmla="*/ 416719 h 2643730"/>
                <a:gd name="connsiteX170" fmla="*/ 925440 w 6421259"/>
                <a:gd name="connsiteY170" fmla="*/ 381541 h 2643730"/>
                <a:gd name="connsiteX171" fmla="*/ 879439 w 6421259"/>
                <a:gd name="connsiteY171" fmla="*/ 381541 h 2643730"/>
                <a:gd name="connsiteX172" fmla="*/ 879439 w 6421259"/>
                <a:gd name="connsiteY172" fmla="*/ 362600 h 2643730"/>
                <a:gd name="connsiteX173" fmla="*/ 863203 w 6421259"/>
                <a:gd name="connsiteY173" fmla="*/ 362600 h 2643730"/>
                <a:gd name="connsiteX174" fmla="*/ 863203 w 6421259"/>
                <a:gd name="connsiteY174" fmla="*/ 335539 h 2643730"/>
                <a:gd name="connsiteX175" fmla="*/ 814496 w 6421259"/>
                <a:gd name="connsiteY175" fmla="*/ 335539 h 2643730"/>
                <a:gd name="connsiteX176" fmla="*/ 814496 w 6421259"/>
                <a:gd name="connsiteY176" fmla="*/ 303068 h 2643730"/>
                <a:gd name="connsiteX177" fmla="*/ 784730 w 6421259"/>
                <a:gd name="connsiteY177" fmla="*/ 303068 h 2643730"/>
                <a:gd name="connsiteX178" fmla="*/ 784730 w 6421259"/>
                <a:gd name="connsiteY178" fmla="*/ 278714 h 2643730"/>
                <a:gd name="connsiteX179" fmla="*/ 736022 w 6421259"/>
                <a:gd name="connsiteY179" fmla="*/ 278714 h 2643730"/>
                <a:gd name="connsiteX180" fmla="*/ 736022 w 6421259"/>
                <a:gd name="connsiteY180" fmla="*/ 248948 h 2643730"/>
                <a:gd name="connsiteX181" fmla="*/ 676491 w 6421259"/>
                <a:gd name="connsiteY181" fmla="*/ 248948 h 2643730"/>
                <a:gd name="connsiteX182" fmla="*/ 676491 w 6421259"/>
                <a:gd name="connsiteY182" fmla="*/ 202947 h 2643730"/>
                <a:gd name="connsiteX183" fmla="*/ 644020 w 6421259"/>
                <a:gd name="connsiteY183" fmla="*/ 202947 h 2643730"/>
                <a:gd name="connsiteX184" fmla="*/ 644020 w 6421259"/>
                <a:gd name="connsiteY184" fmla="*/ 167770 h 2643730"/>
                <a:gd name="connsiteX185" fmla="*/ 616960 w 6421259"/>
                <a:gd name="connsiteY185" fmla="*/ 167770 h 2643730"/>
                <a:gd name="connsiteX186" fmla="*/ 616960 w 6421259"/>
                <a:gd name="connsiteY186" fmla="*/ 143416 h 2643730"/>
                <a:gd name="connsiteX187" fmla="*/ 587194 w 6421259"/>
                <a:gd name="connsiteY187" fmla="*/ 143416 h 2643730"/>
                <a:gd name="connsiteX188" fmla="*/ 587194 w 6421259"/>
                <a:gd name="connsiteY188" fmla="*/ 116356 h 2643730"/>
                <a:gd name="connsiteX189" fmla="*/ 454603 w 6421259"/>
                <a:gd name="connsiteY189" fmla="*/ 116356 h 2643730"/>
                <a:gd name="connsiteX190" fmla="*/ 454603 w 6421259"/>
                <a:gd name="connsiteY190" fmla="*/ 102826 h 2643730"/>
                <a:gd name="connsiteX191" fmla="*/ 365306 w 6421259"/>
                <a:gd name="connsiteY191" fmla="*/ 102826 h 2643730"/>
                <a:gd name="connsiteX192" fmla="*/ 365306 w 6421259"/>
                <a:gd name="connsiteY192" fmla="*/ 78473 h 2643730"/>
                <a:gd name="connsiteX193" fmla="*/ 330128 w 6421259"/>
                <a:gd name="connsiteY193" fmla="*/ 78473 h 2643730"/>
                <a:gd name="connsiteX194" fmla="*/ 330128 w 6421259"/>
                <a:gd name="connsiteY194" fmla="*/ 54119 h 2643730"/>
                <a:gd name="connsiteX195" fmla="*/ 248949 w 6421259"/>
                <a:gd name="connsiteY195" fmla="*/ 54119 h 2643730"/>
                <a:gd name="connsiteX196" fmla="*/ 248949 w 6421259"/>
                <a:gd name="connsiteY196" fmla="*/ 40589 h 2643730"/>
                <a:gd name="connsiteX197" fmla="*/ 202947 w 6421259"/>
                <a:gd name="connsiteY197" fmla="*/ 40589 h 2643730"/>
                <a:gd name="connsiteX198" fmla="*/ 202947 w 6421259"/>
                <a:gd name="connsiteY198" fmla="*/ 29766 h 2643730"/>
                <a:gd name="connsiteX199" fmla="*/ 78473 w 6421259"/>
                <a:gd name="connsiteY199" fmla="*/ 29766 h 2643730"/>
                <a:gd name="connsiteX200" fmla="*/ 78473 w 6421259"/>
                <a:gd name="connsiteY200" fmla="*/ 0 h 2643730"/>
                <a:gd name="connsiteX201" fmla="*/ 0 w 6421259"/>
                <a:gd name="connsiteY201" fmla="*/ 0 h 264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6421259" h="2643730">
                  <a:moveTo>
                    <a:pt x="6421260" y="2643731"/>
                  </a:moveTo>
                  <a:lnTo>
                    <a:pt x="6020772" y="2643731"/>
                  </a:lnTo>
                  <a:lnTo>
                    <a:pt x="6020772" y="2549024"/>
                  </a:lnTo>
                  <a:lnTo>
                    <a:pt x="5815117" y="2549024"/>
                  </a:lnTo>
                  <a:lnTo>
                    <a:pt x="5815117" y="2494902"/>
                  </a:lnTo>
                  <a:lnTo>
                    <a:pt x="5311807" y="2494902"/>
                  </a:lnTo>
                  <a:lnTo>
                    <a:pt x="5311807" y="2475957"/>
                  </a:lnTo>
                  <a:lnTo>
                    <a:pt x="5265811" y="2475957"/>
                  </a:lnTo>
                  <a:lnTo>
                    <a:pt x="5265811" y="2438076"/>
                  </a:lnTo>
                  <a:lnTo>
                    <a:pt x="5149453" y="2438076"/>
                  </a:lnTo>
                  <a:lnTo>
                    <a:pt x="5149453" y="2413721"/>
                  </a:lnTo>
                  <a:lnTo>
                    <a:pt x="5065567" y="2413721"/>
                  </a:lnTo>
                  <a:lnTo>
                    <a:pt x="5065567" y="2397490"/>
                  </a:lnTo>
                  <a:lnTo>
                    <a:pt x="4995215" y="2397490"/>
                  </a:lnTo>
                  <a:lnTo>
                    <a:pt x="4995215" y="2373135"/>
                  </a:lnTo>
                  <a:lnTo>
                    <a:pt x="4930274" y="2373135"/>
                  </a:lnTo>
                  <a:lnTo>
                    <a:pt x="4930274" y="2351485"/>
                  </a:lnTo>
                  <a:lnTo>
                    <a:pt x="4886973" y="2351485"/>
                  </a:lnTo>
                  <a:lnTo>
                    <a:pt x="4886973" y="2327129"/>
                  </a:lnTo>
                  <a:lnTo>
                    <a:pt x="4803086" y="2327129"/>
                  </a:lnTo>
                  <a:lnTo>
                    <a:pt x="4803086" y="2302774"/>
                  </a:lnTo>
                  <a:lnTo>
                    <a:pt x="4719209" y="2302774"/>
                  </a:lnTo>
                  <a:lnTo>
                    <a:pt x="4719209" y="2278428"/>
                  </a:lnTo>
                  <a:lnTo>
                    <a:pt x="4673203" y="2278428"/>
                  </a:lnTo>
                  <a:lnTo>
                    <a:pt x="4673203" y="2248662"/>
                  </a:lnTo>
                  <a:lnTo>
                    <a:pt x="4583906" y="2248662"/>
                  </a:lnTo>
                  <a:lnTo>
                    <a:pt x="4583906" y="2227012"/>
                  </a:lnTo>
                  <a:lnTo>
                    <a:pt x="4467549" y="2227012"/>
                  </a:lnTo>
                  <a:lnTo>
                    <a:pt x="4467549" y="2197246"/>
                  </a:lnTo>
                  <a:lnTo>
                    <a:pt x="4359307" y="2197246"/>
                  </a:lnTo>
                  <a:lnTo>
                    <a:pt x="4359307" y="2186416"/>
                  </a:lnTo>
                  <a:lnTo>
                    <a:pt x="4299776" y="2186416"/>
                  </a:lnTo>
                  <a:lnTo>
                    <a:pt x="4299776" y="2162070"/>
                  </a:lnTo>
                  <a:lnTo>
                    <a:pt x="4242959" y="2162070"/>
                  </a:lnTo>
                  <a:lnTo>
                    <a:pt x="4242959" y="2124180"/>
                  </a:lnTo>
                  <a:lnTo>
                    <a:pt x="4026475" y="2124180"/>
                  </a:lnTo>
                  <a:lnTo>
                    <a:pt x="4026475" y="2105244"/>
                  </a:lnTo>
                  <a:lnTo>
                    <a:pt x="3991299" y="2105244"/>
                  </a:lnTo>
                  <a:lnTo>
                    <a:pt x="3991299" y="2080889"/>
                  </a:lnTo>
                  <a:lnTo>
                    <a:pt x="3942588" y="2080889"/>
                  </a:lnTo>
                  <a:lnTo>
                    <a:pt x="3942588" y="2067354"/>
                  </a:lnTo>
                  <a:lnTo>
                    <a:pt x="3891182" y="2067354"/>
                  </a:lnTo>
                  <a:lnTo>
                    <a:pt x="3891182" y="2048418"/>
                  </a:lnTo>
                  <a:lnTo>
                    <a:pt x="3877647" y="2048418"/>
                  </a:lnTo>
                  <a:lnTo>
                    <a:pt x="3877647" y="2037588"/>
                  </a:lnTo>
                  <a:lnTo>
                    <a:pt x="3839766" y="2037588"/>
                  </a:lnTo>
                  <a:lnTo>
                    <a:pt x="3839766" y="2015947"/>
                  </a:lnTo>
                  <a:lnTo>
                    <a:pt x="3704463" y="2015947"/>
                  </a:lnTo>
                  <a:lnTo>
                    <a:pt x="3704463" y="1997002"/>
                  </a:lnTo>
                  <a:lnTo>
                    <a:pt x="3680117" y="1997002"/>
                  </a:lnTo>
                  <a:lnTo>
                    <a:pt x="3680117" y="1964531"/>
                  </a:lnTo>
                  <a:lnTo>
                    <a:pt x="3661172" y="1964531"/>
                  </a:lnTo>
                  <a:lnTo>
                    <a:pt x="3661172" y="1951006"/>
                  </a:lnTo>
                  <a:lnTo>
                    <a:pt x="3612461" y="1951006"/>
                  </a:lnTo>
                  <a:lnTo>
                    <a:pt x="3612461" y="1926650"/>
                  </a:lnTo>
                  <a:lnTo>
                    <a:pt x="3588115" y="1926650"/>
                  </a:lnTo>
                  <a:lnTo>
                    <a:pt x="3588115" y="1905000"/>
                  </a:lnTo>
                  <a:lnTo>
                    <a:pt x="3558349" y="1905000"/>
                  </a:lnTo>
                  <a:lnTo>
                    <a:pt x="3558349" y="1888760"/>
                  </a:lnTo>
                  <a:lnTo>
                    <a:pt x="3487988" y="1888760"/>
                  </a:lnTo>
                  <a:lnTo>
                    <a:pt x="3487988" y="1867119"/>
                  </a:lnTo>
                  <a:lnTo>
                    <a:pt x="3463633" y="1867119"/>
                  </a:lnTo>
                  <a:lnTo>
                    <a:pt x="3463633" y="1834648"/>
                  </a:lnTo>
                  <a:lnTo>
                    <a:pt x="3431162" y="1834648"/>
                  </a:lnTo>
                  <a:lnTo>
                    <a:pt x="3431162" y="1812998"/>
                  </a:lnTo>
                  <a:lnTo>
                    <a:pt x="3309395" y="1812998"/>
                  </a:lnTo>
                  <a:lnTo>
                    <a:pt x="3309395" y="1799463"/>
                  </a:lnTo>
                  <a:lnTo>
                    <a:pt x="3293164" y="1799463"/>
                  </a:lnTo>
                  <a:lnTo>
                    <a:pt x="3293164" y="1777822"/>
                  </a:lnTo>
                  <a:lnTo>
                    <a:pt x="3225508" y="1777822"/>
                  </a:lnTo>
                  <a:lnTo>
                    <a:pt x="3225508" y="1742646"/>
                  </a:lnTo>
                  <a:lnTo>
                    <a:pt x="3122686" y="1742646"/>
                  </a:lnTo>
                  <a:lnTo>
                    <a:pt x="3122686" y="1720996"/>
                  </a:lnTo>
                  <a:lnTo>
                    <a:pt x="3087510" y="1720996"/>
                  </a:lnTo>
                  <a:lnTo>
                    <a:pt x="3087510" y="1696641"/>
                  </a:lnTo>
                  <a:lnTo>
                    <a:pt x="3044209" y="1696641"/>
                  </a:lnTo>
                  <a:lnTo>
                    <a:pt x="3044209" y="1677695"/>
                  </a:lnTo>
                  <a:lnTo>
                    <a:pt x="3011738" y="1677695"/>
                  </a:lnTo>
                  <a:lnTo>
                    <a:pt x="3011738" y="1620869"/>
                  </a:lnTo>
                  <a:lnTo>
                    <a:pt x="2963037" y="1620869"/>
                  </a:lnTo>
                  <a:lnTo>
                    <a:pt x="2963037" y="1588399"/>
                  </a:lnTo>
                  <a:lnTo>
                    <a:pt x="2919736" y="1588399"/>
                  </a:lnTo>
                  <a:lnTo>
                    <a:pt x="2919736" y="1572168"/>
                  </a:lnTo>
                  <a:lnTo>
                    <a:pt x="2881856" y="1572168"/>
                  </a:lnTo>
                  <a:lnTo>
                    <a:pt x="2881856" y="1536992"/>
                  </a:lnTo>
                  <a:lnTo>
                    <a:pt x="2830440" y="1536992"/>
                  </a:lnTo>
                  <a:lnTo>
                    <a:pt x="2830440" y="1509932"/>
                  </a:lnTo>
                  <a:lnTo>
                    <a:pt x="2716787" y="1509932"/>
                  </a:lnTo>
                  <a:lnTo>
                    <a:pt x="2716787" y="1490986"/>
                  </a:lnTo>
                  <a:lnTo>
                    <a:pt x="2684317" y="1490986"/>
                  </a:lnTo>
                  <a:lnTo>
                    <a:pt x="2684317" y="1472041"/>
                  </a:lnTo>
                  <a:lnTo>
                    <a:pt x="2654551" y="1472041"/>
                  </a:lnTo>
                  <a:lnTo>
                    <a:pt x="2654551" y="1442276"/>
                  </a:lnTo>
                  <a:lnTo>
                    <a:pt x="2603135" y="1442276"/>
                  </a:lnTo>
                  <a:lnTo>
                    <a:pt x="2603135" y="1412510"/>
                  </a:lnTo>
                  <a:lnTo>
                    <a:pt x="2573370" y="1412510"/>
                  </a:lnTo>
                  <a:lnTo>
                    <a:pt x="2573370" y="1377334"/>
                  </a:lnTo>
                  <a:lnTo>
                    <a:pt x="2484073" y="1377334"/>
                  </a:lnTo>
                  <a:lnTo>
                    <a:pt x="2484073" y="1339453"/>
                  </a:lnTo>
                  <a:lnTo>
                    <a:pt x="2459727" y="1339453"/>
                  </a:lnTo>
                  <a:lnTo>
                    <a:pt x="2459727" y="1309688"/>
                  </a:lnTo>
                  <a:lnTo>
                    <a:pt x="2427256" y="1309688"/>
                  </a:lnTo>
                  <a:lnTo>
                    <a:pt x="2427256" y="1252861"/>
                  </a:lnTo>
                  <a:lnTo>
                    <a:pt x="2359600" y="1252861"/>
                  </a:lnTo>
                  <a:lnTo>
                    <a:pt x="2359600" y="1204151"/>
                  </a:lnTo>
                  <a:lnTo>
                    <a:pt x="2308193" y="1204151"/>
                  </a:lnTo>
                  <a:lnTo>
                    <a:pt x="2308193" y="1177100"/>
                  </a:lnTo>
                  <a:lnTo>
                    <a:pt x="2262188" y="1177100"/>
                  </a:lnTo>
                  <a:lnTo>
                    <a:pt x="2262188" y="1155449"/>
                  </a:lnTo>
                  <a:lnTo>
                    <a:pt x="2216182" y="1155449"/>
                  </a:lnTo>
                  <a:lnTo>
                    <a:pt x="2216182" y="1125684"/>
                  </a:lnTo>
                  <a:lnTo>
                    <a:pt x="2197246" y="1125684"/>
                  </a:lnTo>
                  <a:lnTo>
                    <a:pt x="2197246" y="1071563"/>
                  </a:lnTo>
                  <a:lnTo>
                    <a:pt x="2172891" y="1071563"/>
                  </a:lnTo>
                  <a:lnTo>
                    <a:pt x="2172891" y="1036387"/>
                  </a:lnTo>
                  <a:lnTo>
                    <a:pt x="2078184" y="1036387"/>
                  </a:lnTo>
                  <a:lnTo>
                    <a:pt x="2078184" y="1025557"/>
                  </a:lnTo>
                  <a:lnTo>
                    <a:pt x="2048418" y="1025557"/>
                  </a:lnTo>
                  <a:lnTo>
                    <a:pt x="2048418" y="1003916"/>
                  </a:lnTo>
                  <a:lnTo>
                    <a:pt x="1997002" y="1003916"/>
                  </a:lnTo>
                  <a:lnTo>
                    <a:pt x="1997002" y="982266"/>
                  </a:lnTo>
                  <a:lnTo>
                    <a:pt x="1932061" y="982266"/>
                  </a:lnTo>
                  <a:lnTo>
                    <a:pt x="1932061" y="963320"/>
                  </a:lnTo>
                  <a:lnTo>
                    <a:pt x="1896885" y="963320"/>
                  </a:lnTo>
                  <a:lnTo>
                    <a:pt x="1896885" y="928147"/>
                  </a:lnTo>
                  <a:lnTo>
                    <a:pt x="1850879" y="928147"/>
                  </a:lnTo>
                  <a:lnTo>
                    <a:pt x="1850879" y="898380"/>
                  </a:lnTo>
                  <a:lnTo>
                    <a:pt x="1777822" y="898380"/>
                  </a:lnTo>
                  <a:lnTo>
                    <a:pt x="1777822" y="865908"/>
                  </a:lnTo>
                  <a:lnTo>
                    <a:pt x="1734522" y="865908"/>
                  </a:lnTo>
                  <a:lnTo>
                    <a:pt x="1734522" y="857791"/>
                  </a:lnTo>
                  <a:lnTo>
                    <a:pt x="1710166" y="857791"/>
                  </a:lnTo>
                  <a:lnTo>
                    <a:pt x="1710166" y="830731"/>
                  </a:lnTo>
                  <a:lnTo>
                    <a:pt x="1688525" y="830731"/>
                  </a:lnTo>
                  <a:lnTo>
                    <a:pt x="1688525" y="798260"/>
                  </a:lnTo>
                  <a:lnTo>
                    <a:pt x="1650635" y="798260"/>
                  </a:lnTo>
                  <a:lnTo>
                    <a:pt x="1650635" y="782024"/>
                  </a:lnTo>
                  <a:lnTo>
                    <a:pt x="1593818" y="782024"/>
                  </a:lnTo>
                  <a:lnTo>
                    <a:pt x="1593818" y="752258"/>
                  </a:lnTo>
                  <a:lnTo>
                    <a:pt x="1564053" y="752258"/>
                  </a:lnTo>
                  <a:lnTo>
                    <a:pt x="1564053" y="730610"/>
                  </a:lnTo>
                  <a:lnTo>
                    <a:pt x="1528867" y="730610"/>
                  </a:lnTo>
                  <a:lnTo>
                    <a:pt x="1528867" y="698139"/>
                  </a:lnTo>
                  <a:lnTo>
                    <a:pt x="1509932" y="698139"/>
                  </a:lnTo>
                  <a:lnTo>
                    <a:pt x="1509932" y="676491"/>
                  </a:lnTo>
                  <a:lnTo>
                    <a:pt x="1463926" y="676491"/>
                  </a:lnTo>
                  <a:lnTo>
                    <a:pt x="1463926" y="654844"/>
                  </a:lnTo>
                  <a:lnTo>
                    <a:pt x="1439570" y="654844"/>
                  </a:lnTo>
                  <a:lnTo>
                    <a:pt x="1439570" y="633195"/>
                  </a:lnTo>
                  <a:lnTo>
                    <a:pt x="1369219" y="633195"/>
                  </a:lnTo>
                  <a:lnTo>
                    <a:pt x="1369219" y="603431"/>
                  </a:lnTo>
                  <a:lnTo>
                    <a:pt x="1309688" y="603431"/>
                  </a:lnTo>
                  <a:lnTo>
                    <a:pt x="1309688" y="579076"/>
                  </a:lnTo>
                  <a:lnTo>
                    <a:pt x="1271807" y="579076"/>
                  </a:lnTo>
                  <a:lnTo>
                    <a:pt x="1271807" y="554723"/>
                  </a:lnTo>
                  <a:lnTo>
                    <a:pt x="1250156" y="554723"/>
                  </a:lnTo>
                  <a:lnTo>
                    <a:pt x="1250156" y="535781"/>
                  </a:lnTo>
                  <a:lnTo>
                    <a:pt x="1204151" y="535781"/>
                  </a:lnTo>
                  <a:lnTo>
                    <a:pt x="1204151" y="514133"/>
                  </a:lnTo>
                  <a:lnTo>
                    <a:pt x="1117568" y="514133"/>
                  </a:lnTo>
                  <a:lnTo>
                    <a:pt x="1117568" y="500604"/>
                  </a:lnTo>
                  <a:lnTo>
                    <a:pt x="1101328" y="500604"/>
                  </a:lnTo>
                  <a:lnTo>
                    <a:pt x="1101328" y="476250"/>
                  </a:lnTo>
                  <a:lnTo>
                    <a:pt x="1066152" y="476250"/>
                  </a:lnTo>
                  <a:lnTo>
                    <a:pt x="1066152" y="457308"/>
                  </a:lnTo>
                  <a:lnTo>
                    <a:pt x="1036387" y="457308"/>
                  </a:lnTo>
                  <a:lnTo>
                    <a:pt x="1036387" y="435660"/>
                  </a:lnTo>
                  <a:lnTo>
                    <a:pt x="1009326" y="435660"/>
                  </a:lnTo>
                  <a:lnTo>
                    <a:pt x="1009326" y="416719"/>
                  </a:lnTo>
                  <a:lnTo>
                    <a:pt x="925440" y="416719"/>
                  </a:lnTo>
                  <a:lnTo>
                    <a:pt x="925440" y="381541"/>
                  </a:lnTo>
                  <a:lnTo>
                    <a:pt x="879439" y="381541"/>
                  </a:lnTo>
                  <a:lnTo>
                    <a:pt x="879439" y="362600"/>
                  </a:lnTo>
                  <a:lnTo>
                    <a:pt x="863203" y="362600"/>
                  </a:lnTo>
                  <a:lnTo>
                    <a:pt x="863203" y="335539"/>
                  </a:lnTo>
                  <a:lnTo>
                    <a:pt x="814496" y="335539"/>
                  </a:lnTo>
                  <a:lnTo>
                    <a:pt x="814496" y="303068"/>
                  </a:lnTo>
                  <a:lnTo>
                    <a:pt x="784730" y="303068"/>
                  </a:lnTo>
                  <a:lnTo>
                    <a:pt x="784730" y="278714"/>
                  </a:lnTo>
                  <a:lnTo>
                    <a:pt x="736022" y="278714"/>
                  </a:lnTo>
                  <a:lnTo>
                    <a:pt x="736022" y="248948"/>
                  </a:lnTo>
                  <a:lnTo>
                    <a:pt x="676491" y="248948"/>
                  </a:lnTo>
                  <a:lnTo>
                    <a:pt x="676491" y="202947"/>
                  </a:lnTo>
                  <a:lnTo>
                    <a:pt x="644020" y="202947"/>
                  </a:lnTo>
                  <a:lnTo>
                    <a:pt x="644020" y="167770"/>
                  </a:lnTo>
                  <a:lnTo>
                    <a:pt x="616960" y="167770"/>
                  </a:lnTo>
                  <a:lnTo>
                    <a:pt x="616960" y="143416"/>
                  </a:lnTo>
                  <a:lnTo>
                    <a:pt x="587194" y="143416"/>
                  </a:lnTo>
                  <a:lnTo>
                    <a:pt x="587194" y="116356"/>
                  </a:lnTo>
                  <a:lnTo>
                    <a:pt x="454603" y="116356"/>
                  </a:lnTo>
                  <a:lnTo>
                    <a:pt x="454603" y="102826"/>
                  </a:lnTo>
                  <a:lnTo>
                    <a:pt x="365306" y="102826"/>
                  </a:lnTo>
                  <a:lnTo>
                    <a:pt x="365306" y="78473"/>
                  </a:lnTo>
                  <a:lnTo>
                    <a:pt x="330128" y="78473"/>
                  </a:lnTo>
                  <a:lnTo>
                    <a:pt x="330128" y="54119"/>
                  </a:lnTo>
                  <a:lnTo>
                    <a:pt x="248949" y="54119"/>
                  </a:lnTo>
                  <a:lnTo>
                    <a:pt x="248949" y="40589"/>
                  </a:lnTo>
                  <a:lnTo>
                    <a:pt x="202947" y="40589"/>
                  </a:lnTo>
                  <a:lnTo>
                    <a:pt x="202947" y="29766"/>
                  </a:lnTo>
                  <a:lnTo>
                    <a:pt x="78473" y="29766"/>
                  </a:lnTo>
                  <a:lnTo>
                    <a:pt x="78473" y="0"/>
                  </a:lnTo>
                  <a:lnTo>
                    <a:pt x="0" y="0"/>
                  </a:lnTo>
                </a:path>
              </a:pathLst>
            </a:custGeom>
            <a:noFill/>
            <a:ln w="19050" cap="flat">
              <a:solidFill>
                <a:schemeClr val="accent2"/>
              </a:solidFill>
              <a:prstDash val="solid"/>
              <a:miter/>
            </a:ln>
          </p:spPr>
          <p:txBody>
            <a:bodyPr rtlCol="0" anchor="ctr"/>
            <a:lstStyle/>
            <a:p>
              <a:endParaRPr lang="en-GB"/>
            </a:p>
          </p:txBody>
        </p:sp>
        <p:sp>
          <p:nvSpPr>
            <p:cNvPr id="493" name="Freeform: Shape 164">
              <a:extLst>
                <a:ext uri="{FF2B5EF4-FFF2-40B4-BE49-F238E27FC236}">
                  <a16:creationId xmlns:a16="http://schemas.microsoft.com/office/drawing/2014/main" id="{B334F7A1-3961-8454-8C32-6006D327709C}"/>
                </a:ext>
              </a:extLst>
            </p:cNvPr>
            <p:cNvSpPr/>
            <p:nvPr/>
          </p:nvSpPr>
          <p:spPr>
            <a:xfrm>
              <a:off x="5645295" y="35436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4" name="Freeform: Shape 166">
              <a:extLst>
                <a:ext uri="{FF2B5EF4-FFF2-40B4-BE49-F238E27FC236}">
                  <a16:creationId xmlns:a16="http://schemas.microsoft.com/office/drawing/2014/main" id="{035AC78F-6A9A-FFE4-23BF-5B12EB864DCC}"/>
                </a:ext>
              </a:extLst>
            </p:cNvPr>
            <p:cNvSpPr/>
            <p:nvPr/>
          </p:nvSpPr>
          <p:spPr>
            <a:xfrm>
              <a:off x="7016895" y="4153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5" name="Freeform: Shape 169">
              <a:extLst>
                <a:ext uri="{FF2B5EF4-FFF2-40B4-BE49-F238E27FC236}">
                  <a16:creationId xmlns:a16="http://schemas.microsoft.com/office/drawing/2014/main" id="{8768014A-8671-FD39-5DEB-9A2C94AD34A5}"/>
                </a:ext>
              </a:extLst>
            </p:cNvPr>
            <p:cNvSpPr/>
            <p:nvPr/>
          </p:nvSpPr>
          <p:spPr>
            <a:xfrm>
              <a:off x="7074045" y="4153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6" name="Freeform: Shape 171">
              <a:extLst>
                <a:ext uri="{FF2B5EF4-FFF2-40B4-BE49-F238E27FC236}">
                  <a16:creationId xmlns:a16="http://schemas.microsoft.com/office/drawing/2014/main" id="{7BB98816-FBC4-A7EA-61CD-13C2775A8EA3}"/>
                </a:ext>
              </a:extLst>
            </p:cNvPr>
            <p:cNvSpPr/>
            <p:nvPr/>
          </p:nvSpPr>
          <p:spPr>
            <a:xfrm>
              <a:off x="7150245" y="4210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7" name="Freeform: Shape 173">
              <a:extLst>
                <a:ext uri="{FF2B5EF4-FFF2-40B4-BE49-F238E27FC236}">
                  <a16:creationId xmlns:a16="http://schemas.microsoft.com/office/drawing/2014/main" id="{64C8EA51-4A2D-FD63-D8C7-72386792B9E4}"/>
                </a:ext>
              </a:extLst>
            </p:cNvPr>
            <p:cNvSpPr/>
            <p:nvPr/>
          </p:nvSpPr>
          <p:spPr>
            <a:xfrm>
              <a:off x="7264545" y="42294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8" name="Freeform: Shape 175">
              <a:extLst>
                <a:ext uri="{FF2B5EF4-FFF2-40B4-BE49-F238E27FC236}">
                  <a16:creationId xmlns:a16="http://schemas.microsoft.com/office/drawing/2014/main" id="{D5B48CF1-E49F-BB7C-057D-4D1AC8AC2E3D}"/>
                </a:ext>
              </a:extLst>
            </p:cNvPr>
            <p:cNvSpPr/>
            <p:nvPr/>
          </p:nvSpPr>
          <p:spPr>
            <a:xfrm>
              <a:off x="7321695" y="42294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9" name="Freeform: Shape 177">
              <a:extLst>
                <a:ext uri="{FF2B5EF4-FFF2-40B4-BE49-F238E27FC236}">
                  <a16:creationId xmlns:a16="http://schemas.microsoft.com/office/drawing/2014/main" id="{F4AD48EE-1C46-3BCD-B53F-7345FD06DD39}"/>
                </a:ext>
              </a:extLst>
            </p:cNvPr>
            <p:cNvSpPr/>
            <p:nvPr/>
          </p:nvSpPr>
          <p:spPr>
            <a:xfrm>
              <a:off x="7359795" y="42675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0" name="Freeform: Shape 179">
              <a:extLst>
                <a:ext uri="{FF2B5EF4-FFF2-40B4-BE49-F238E27FC236}">
                  <a16:creationId xmlns:a16="http://schemas.microsoft.com/office/drawing/2014/main" id="{932DD4C6-182D-00AB-BD43-735C0A929C84}"/>
                </a:ext>
              </a:extLst>
            </p:cNvPr>
            <p:cNvSpPr/>
            <p:nvPr/>
          </p:nvSpPr>
          <p:spPr>
            <a:xfrm>
              <a:off x="7397895" y="42675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1" name="Freeform: Shape 181">
              <a:extLst>
                <a:ext uri="{FF2B5EF4-FFF2-40B4-BE49-F238E27FC236}">
                  <a16:creationId xmlns:a16="http://schemas.microsoft.com/office/drawing/2014/main" id="{A2D333C4-3A82-0210-5600-1903EE27F694}"/>
                </a:ext>
              </a:extLst>
            </p:cNvPr>
            <p:cNvSpPr/>
            <p:nvPr/>
          </p:nvSpPr>
          <p:spPr>
            <a:xfrm>
              <a:off x="7397895" y="42675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2" name="Freeform: Shape 183">
              <a:extLst>
                <a:ext uri="{FF2B5EF4-FFF2-40B4-BE49-F238E27FC236}">
                  <a16:creationId xmlns:a16="http://schemas.microsoft.com/office/drawing/2014/main" id="{3382AFDA-AB26-F105-0299-351CC354BCB3}"/>
                </a:ext>
              </a:extLst>
            </p:cNvPr>
            <p:cNvSpPr/>
            <p:nvPr/>
          </p:nvSpPr>
          <p:spPr>
            <a:xfrm>
              <a:off x="7435995" y="42675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3" name="Freeform: Shape 185">
              <a:extLst>
                <a:ext uri="{FF2B5EF4-FFF2-40B4-BE49-F238E27FC236}">
                  <a16:creationId xmlns:a16="http://schemas.microsoft.com/office/drawing/2014/main" id="{1E8ECF91-5A6F-7565-6084-41664A7C4F0A}"/>
                </a:ext>
              </a:extLst>
            </p:cNvPr>
            <p:cNvSpPr/>
            <p:nvPr/>
          </p:nvSpPr>
          <p:spPr>
            <a:xfrm>
              <a:off x="7474095" y="4286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4" name="Freeform: Shape 187">
              <a:extLst>
                <a:ext uri="{FF2B5EF4-FFF2-40B4-BE49-F238E27FC236}">
                  <a16:creationId xmlns:a16="http://schemas.microsoft.com/office/drawing/2014/main" id="{D689E682-661C-226E-EA4C-4CA2E8C08BE5}"/>
                </a:ext>
              </a:extLst>
            </p:cNvPr>
            <p:cNvSpPr/>
            <p:nvPr/>
          </p:nvSpPr>
          <p:spPr>
            <a:xfrm>
              <a:off x="7493145" y="4286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5" name="Freeform: Shape 189">
              <a:extLst>
                <a:ext uri="{FF2B5EF4-FFF2-40B4-BE49-F238E27FC236}">
                  <a16:creationId xmlns:a16="http://schemas.microsoft.com/office/drawing/2014/main" id="{8816AA7E-0A34-4B50-783F-CEC2E1B08060}"/>
                </a:ext>
              </a:extLst>
            </p:cNvPr>
            <p:cNvSpPr/>
            <p:nvPr/>
          </p:nvSpPr>
          <p:spPr>
            <a:xfrm>
              <a:off x="7531245" y="4286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6" name="Freeform: Shape 191">
              <a:extLst>
                <a:ext uri="{FF2B5EF4-FFF2-40B4-BE49-F238E27FC236}">
                  <a16:creationId xmlns:a16="http://schemas.microsoft.com/office/drawing/2014/main" id="{73C2891A-D468-E353-E75A-95363D4AD8C6}"/>
                </a:ext>
              </a:extLst>
            </p:cNvPr>
            <p:cNvSpPr/>
            <p:nvPr/>
          </p:nvSpPr>
          <p:spPr>
            <a:xfrm>
              <a:off x="7569345" y="43247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7" name="Freeform: Shape 193">
              <a:extLst>
                <a:ext uri="{FF2B5EF4-FFF2-40B4-BE49-F238E27FC236}">
                  <a16:creationId xmlns:a16="http://schemas.microsoft.com/office/drawing/2014/main" id="{A546B9C2-F5EA-4DAF-F7DE-2E640F150BB7}"/>
                </a:ext>
              </a:extLst>
            </p:cNvPr>
            <p:cNvSpPr/>
            <p:nvPr/>
          </p:nvSpPr>
          <p:spPr>
            <a:xfrm>
              <a:off x="7626495" y="4343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8" name="Freeform: Shape 195">
              <a:extLst>
                <a:ext uri="{FF2B5EF4-FFF2-40B4-BE49-F238E27FC236}">
                  <a16:creationId xmlns:a16="http://schemas.microsoft.com/office/drawing/2014/main" id="{89601CE6-0731-5B62-C2AA-82554011005A}"/>
                </a:ext>
              </a:extLst>
            </p:cNvPr>
            <p:cNvSpPr/>
            <p:nvPr/>
          </p:nvSpPr>
          <p:spPr>
            <a:xfrm>
              <a:off x="7664595" y="4343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9" name="Freeform: Shape 197">
              <a:extLst>
                <a:ext uri="{FF2B5EF4-FFF2-40B4-BE49-F238E27FC236}">
                  <a16:creationId xmlns:a16="http://schemas.microsoft.com/office/drawing/2014/main" id="{90685D8C-141C-6578-057D-40480441DD1C}"/>
                </a:ext>
              </a:extLst>
            </p:cNvPr>
            <p:cNvSpPr/>
            <p:nvPr/>
          </p:nvSpPr>
          <p:spPr>
            <a:xfrm>
              <a:off x="7702705" y="43628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0" name="Freeform: Shape 199">
              <a:extLst>
                <a:ext uri="{FF2B5EF4-FFF2-40B4-BE49-F238E27FC236}">
                  <a16:creationId xmlns:a16="http://schemas.microsoft.com/office/drawing/2014/main" id="{E90DBC47-D9E3-A2D2-501C-4E19F2C83C03}"/>
                </a:ext>
              </a:extLst>
            </p:cNvPr>
            <p:cNvSpPr/>
            <p:nvPr/>
          </p:nvSpPr>
          <p:spPr>
            <a:xfrm>
              <a:off x="7740805" y="4400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1" name="Freeform: Shape 201">
              <a:extLst>
                <a:ext uri="{FF2B5EF4-FFF2-40B4-BE49-F238E27FC236}">
                  <a16:creationId xmlns:a16="http://schemas.microsoft.com/office/drawing/2014/main" id="{AC7AACFE-5FED-177B-4597-F1F357E4C482}"/>
                </a:ext>
              </a:extLst>
            </p:cNvPr>
            <p:cNvSpPr/>
            <p:nvPr/>
          </p:nvSpPr>
          <p:spPr>
            <a:xfrm>
              <a:off x="7797954" y="4400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2" name="Freeform: Shape 203">
              <a:extLst>
                <a:ext uri="{FF2B5EF4-FFF2-40B4-BE49-F238E27FC236}">
                  <a16:creationId xmlns:a16="http://schemas.microsoft.com/office/drawing/2014/main" id="{57AB66EB-CF94-3BA3-0A88-6DB7775F9061}"/>
                </a:ext>
              </a:extLst>
            </p:cNvPr>
            <p:cNvSpPr/>
            <p:nvPr/>
          </p:nvSpPr>
          <p:spPr>
            <a:xfrm>
              <a:off x="7836054" y="4400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3" name="Freeform: Shape 205">
              <a:extLst>
                <a:ext uri="{FF2B5EF4-FFF2-40B4-BE49-F238E27FC236}">
                  <a16:creationId xmlns:a16="http://schemas.microsoft.com/office/drawing/2014/main" id="{9B04F6E9-0BD5-9DA8-C1E6-06A14BE3DAB1}"/>
                </a:ext>
              </a:extLst>
            </p:cNvPr>
            <p:cNvSpPr/>
            <p:nvPr/>
          </p:nvSpPr>
          <p:spPr>
            <a:xfrm>
              <a:off x="7893204" y="44390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4" name="Freeform: Shape 207">
              <a:extLst>
                <a:ext uri="{FF2B5EF4-FFF2-40B4-BE49-F238E27FC236}">
                  <a16:creationId xmlns:a16="http://schemas.microsoft.com/office/drawing/2014/main" id="{EAB9E079-4D70-A274-A104-8D58BF5AB21E}"/>
                </a:ext>
              </a:extLst>
            </p:cNvPr>
            <p:cNvSpPr/>
            <p:nvPr/>
          </p:nvSpPr>
          <p:spPr>
            <a:xfrm>
              <a:off x="7912254" y="44390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5" name="Freeform: Shape 212">
              <a:extLst>
                <a:ext uri="{FF2B5EF4-FFF2-40B4-BE49-F238E27FC236}">
                  <a16:creationId xmlns:a16="http://schemas.microsoft.com/office/drawing/2014/main" id="{B0D0966C-C89B-986C-CB4B-DDA8DED31C74}"/>
                </a:ext>
              </a:extLst>
            </p:cNvPr>
            <p:cNvSpPr/>
            <p:nvPr/>
          </p:nvSpPr>
          <p:spPr>
            <a:xfrm>
              <a:off x="7969404" y="44580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6" name="Freeform: Shape 213">
              <a:extLst>
                <a:ext uri="{FF2B5EF4-FFF2-40B4-BE49-F238E27FC236}">
                  <a16:creationId xmlns:a16="http://schemas.microsoft.com/office/drawing/2014/main" id="{59ABADC9-D93A-AB3D-AB59-5B5A1E07192F}"/>
                </a:ext>
              </a:extLst>
            </p:cNvPr>
            <p:cNvSpPr/>
            <p:nvPr/>
          </p:nvSpPr>
          <p:spPr>
            <a:xfrm>
              <a:off x="8064654" y="44771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7" name="Freeform: Shape 214">
              <a:extLst>
                <a:ext uri="{FF2B5EF4-FFF2-40B4-BE49-F238E27FC236}">
                  <a16:creationId xmlns:a16="http://schemas.microsoft.com/office/drawing/2014/main" id="{290E4980-92B0-7158-D865-68366BCC1785}"/>
                </a:ext>
              </a:extLst>
            </p:cNvPr>
            <p:cNvSpPr/>
            <p:nvPr/>
          </p:nvSpPr>
          <p:spPr>
            <a:xfrm>
              <a:off x="8121804" y="44771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8" name="Freeform: Shape 216">
              <a:extLst>
                <a:ext uri="{FF2B5EF4-FFF2-40B4-BE49-F238E27FC236}">
                  <a16:creationId xmlns:a16="http://schemas.microsoft.com/office/drawing/2014/main" id="{9BFE3298-ADC6-8FFA-DAE4-AC44E107692D}"/>
                </a:ext>
              </a:extLst>
            </p:cNvPr>
            <p:cNvSpPr/>
            <p:nvPr/>
          </p:nvSpPr>
          <p:spPr>
            <a:xfrm>
              <a:off x="819800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9" name="Freeform: Shape 238">
              <a:extLst>
                <a:ext uri="{FF2B5EF4-FFF2-40B4-BE49-F238E27FC236}">
                  <a16:creationId xmlns:a16="http://schemas.microsoft.com/office/drawing/2014/main" id="{25414AA0-D7F1-34BE-7760-C538CCF209BE}"/>
                </a:ext>
              </a:extLst>
            </p:cNvPr>
            <p:cNvSpPr/>
            <p:nvPr/>
          </p:nvSpPr>
          <p:spPr>
            <a:xfrm>
              <a:off x="82551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0" name="Freeform: Shape 239">
              <a:extLst>
                <a:ext uri="{FF2B5EF4-FFF2-40B4-BE49-F238E27FC236}">
                  <a16:creationId xmlns:a16="http://schemas.microsoft.com/office/drawing/2014/main" id="{F562A0E3-9FDD-1D33-5D5A-7C9C451E85E7}"/>
                </a:ext>
              </a:extLst>
            </p:cNvPr>
            <p:cNvSpPr/>
            <p:nvPr/>
          </p:nvSpPr>
          <p:spPr>
            <a:xfrm>
              <a:off x="82932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1" name="Freeform: Shape 240">
              <a:extLst>
                <a:ext uri="{FF2B5EF4-FFF2-40B4-BE49-F238E27FC236}">
                  <a16:creationId xmlns:a16="http://schemas.microsoft.com/office/drawing/2014/main" id="{62E6FF8B-D8AE-6F88-BB50-6AD064EFC17B}"/>
                </a:ext>
              </a:extLst>
            </p:cNvPr>
            <p:cNvSpPr/>
            <p:nvPr/>
          </p:nvSpPr>
          <p:spPr>
            <a:xfrm>
              <a:off x="835040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2" name="Freeform: Shape 241">
              <a:extLst>
                <a:ext uri="{FF2B5EF4-FFF2-40B4-BE49-F238E27FC236}">
                  <a16:creationId xmlns:a16="http://schemas.microsoft.com/office/drawing/2014/main" id="{53B5A5CC-2063-98B4-0194-54CCA9291464}"/>
                </a:ext>
              </a:extLst>
            </p:cNvPr>
            <p:cNvSpPr/>
            <p:nvPr/>
          </p:nvSpPr>
          <p:spPr>
            <a:xfrm>
              <a:off x="838850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3" name="Freeform: Shape 242">
              <a:extLst>
                <a:ext uri="{FF2B5EF4-FFF2-40B4-BE49-F238E27FC236}">
                  <a16:creationId xmlns:a16="http://schemas.microsoft.com/office/drawing/2014/main" id="{9E8C60B7-942E-AF80-A1D6-E95F4D4992D2}"/>
                </a:ext>
              </a:extLst>
            </p:cNvPr>
            <p:cNvSpPr/>
            <p:nvPr/>
          </p:nvSpPr>
          <p:spPr>
            <a:xfrm>
              <a:off x="842660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4" name="Freeform: Shape 243">
              <a:extLst>
                <a:ext uri="{FF2B5EF4-FFF2-40B4-BE49-F238E27FC236}">
                  <a16:creationId xmlns:a16="http://schemas.microsoft.com/office/drawing/2014/main" id="{E3D37FA5-855C-DF8D-5371-26BFE6BA7E8C}"/>
                </a:ext>
              </a:extLst>
            </p:cNvPr>
            <p:cNvSpPr/>
            <p:nvPr/>
          </p:nvSpPr>
          <p:spPr>
            <a:xfrm>
              <a:off x="84456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5" name="Freeform: Shape 244">
              <a:extLst>
                <a:ext uri="{FF2B5EF4-FFF2-40B4-BE49-F238E27FC236}">
                  <a16:creationId xmlns:a16="http://schemas.microsoft.com/office/drawing/2014/main" id="{54FE164C-7DA5-4D73-3C73-D24BC0C65322}"/>
                </a:ext>
              </a:extLst>
            </p:cNvPr>
            <p:cNvSpPr/>
            <p:nvPr/>
          </p:nvSpPr>
          <p:spPr>
            <a:xfrm>
              <a:off x="84837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6" name="Freeform: Shape 245">
              <a:extLst>
                <a:ext uri="{FF2B5EF4-FFF2-40B4-BE49-F238E27FC236}">
                  <a16:creationId xmlns:a16="http://schemas.microsoft.com/office/drawing/2014/main" id="{CC31C3EB-0D52-011C-9E7E-0DAA9948ED7D}"/>
                </a:ext>
              </a:extLst>
            </p:cNvPr>
            <p:cNvSpPr/>
            <p:nvPr/>
          </p:nvSpPr>
          <p:spPr>
            <a:xfrm>
              <a:off x="85980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7" name="Freeform: Shape 246">
              <a:extLst>
                <a:ext uri="{FF2B5EF4-FFF2-40B4-BE49-F238E27FC236}">
                  <a16:creationId xmlns:a16="http://schemas.microsoft.com/office/drawing/2014/main" id="{66DB38F5-7860-33DA-5060-32B9334E831E}"/>
                </a:ext>
              </a:extLst>
            </p:cNvPr>
            <p:cNvSpPr/>
            <p:nvPr/>
          </p:nvSpPr>
          <p:spPr>
            <a:xfrm>
              <a:off x="86361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8" name="Freeform: Shape 247">
              <a:extLst>
                <a:ext uri="{FF2B5EF4-FFF2-40B4-BE49-F238E27FC236}">
                  <a16:creationId xmlns:a16="http://schemas.microsoft.com/office/drawing/2014/main" id="{BDF11AD1-86A7-2145-1D8E-D90313839A20}"/>
                </a:ext>
              </a:extLst>
            </p:cNvPr>
            <p:cNvSpPr/>
            <p:nvPr/>
          </p:nvSpPr>
          <p:spPr>
            <a:xfrm>
              <a:off x="86742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9" name="Freeform: Shape 248">
              <a:extLst>
                <a:ext uri="{FF2B5EF4-FFF2-40B4-BE49-F238E27FC236}">
                  <a16:creationId xmlns:a16="http://schemas.microsoft.com/office/drawing/2014/main" id="{4CF9CA42-EADC-803D-7542-298155683B78}"/>
                </a:ext>
              </a:extLst>
            </p:cNvPr>
            <p:cNvSpPr/>
            <p:nvPr/>
          </p:nvSpPr>
          <p:spPr>
            <a:xfrm>
              <a:off x="8731404" y="4591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30" name="Freeform: Shape 249">
              <a:extLst>
                <a:ext uri="{FF2B5EF4-FFF2-40B4-BE49-F238E27FC236}">
                  <a16:creationId xmlns:a16="http://schemas.microsoft.com/office/drawing/2014/main" id="{B7CFBA45-8296-1036-36D5-5608361F0F51}"/>
                </a:ext>
              </a:extLst>
            </p:cNvPr>
            <p:cNvSpPr/>
            <p:nvPr/>
          </p:nvSpPr>
          <p:spPr>
            <a:xfrm>
              <a:off x="8826654" y="4591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31" name="Freeform: Shape 250">
              <a:extLst>
                <a:ext uri="{FF2B5EF4-FFF2-40B4-BE49-F238E27FC236}">
                  <a16:creationId xmlns:a16="http://schemas.microsoft.com/office/drawing/2014/main" id="{135FB5BC-F862-EFC3-59F1-F4C6110E620F}"/>
                </a:ext>
              </a:extLst>
            </p:cNvPr>
            <p:cNvSpPr/>
            <p:nvPr/>
          </p:nvSpPr>
          <p:spPr>
            <a:xfrm>
              <a:off x="8883804" y="4591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32" name="Freeform: Shape 251">
              <a:extLst>
                <a:ext uri="{FF2B5EF4-FFF2-40B4-BE49-F238E27FC236}">
                  <a16:creationId xmlns:a16="http://schemas.microsoft.com/office/drawing/2014/main" id="{4281B0EB-8CD3-FCA7-7A9A-E6E948CD35E8}"/>
                </a:ext>
              </a:extLst>
            </p:cNvPr>
            <p:cNvSpPr/>
            <p:nvPr/>
          </p:nvSpPr>
          <p:spPr>
            <a:xfrm>
              <a:off x="9036204" y="46866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533" name="Freeform: Shape 252">
              <a:extLst>
                <a:ext uri="{FF2B5EF4-FFF2-40B4-BE49-F238E27FC236}">
                  <a16:creationId xmlns:a16="http://schemas.microsoft.com/office/drawing/2014/main" id="{984E493F-B059-6FC3-BA4C-676705149B19}"/>
                </a:ext>
              </a:extLst>
            </p:cNvPr>
            <p:cNvSpPr/>
            <p:nvPr/>
          </p:nvSpPr>
          <p:spPr>
            <a:xfrm>
              <a:off x="9112404" y="46866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534" name="Freeform: Shape 253">
              <a:extLst>
                <a:ext uri="{FF2B5EF4-FFF2-40B4-BE49-F238E27FC236}">
                  <a16:creationId xmlns:a16="http://schemas.microsoft.com/office/drawing/2014/main" id="{18700695-659E-E48C-E312-E09FDE81C217}"/>
                </a:ext>
              </a:extLst>
            </p:cNvPr>
            <p:cNvSpPr/>
            <p:nvPr/>
          </p:nvSpPr>
          <p:spPr>
            <a:xfrm>
              <a:off x="9302914" y="46866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grpSp>
      <p:cxnSp>
        <p:nvCxnSpPr>
          <p:cNvPr id="535" name="Straight Connector 534">
            <a:extLst>
              <a:ext uri="{FF2B5EF4-FFF2-40B4-BE49-F238E27FC236}">
                <a16:creationId xmlns:a16="http://schemas.microsoft.com/office/drawing/2014/main" id="{6D86337B-BA65-FE98-AEBD-79826329495B}"/>
              </a:ext>
            </a:extLst>
          </p:cNvPr>
          <p:cNvCxnSpPr>
            <a:cxnSpLocks/>
          </p:cNvCxnSpPr>
          <p:nvPr/>
        </p:nvCxnSpPr>
        <p:spPr>
          <a:xfrm flipV="1">
            <a:off x="3992063" y="3850238"/>
            <a:ext cx="0" cy="136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536" name="Freeform 21">
            <a:extLst>
              <a:ext uri="{FF2B5EF4-FFF2-40B4-BE49-F238E27FC236}">
                <a16:creationId xmlns:a16="http://schemas.microsoft.com/office/drawing/2014/main" id="{1C7A3B28-03EC-B286-7BF3-4A8989E9D0D7}"/>
              </a:ext>
            </a:extLst>
          </p:cNvPr>
          <p:cNvSpPr>
            <a:spLocks/>
          </p:cNvSpPr>
          <p:nvPr/>
        </p:nvSpPr>
        <p:spPr bwMode="auto">
          <a:xfrm>
            <a:off x="6833417" y="2469148"/>
            <a:ext cx="4997235"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37" name="TextBox 536">
            <a:extLst>
              <a:ext uri="{FF2B5EF4-FFF2-40B4-BE49-F238E27FC236}">
                <a16:creationId xmlns:a16="http://schemas.microsoft.com/office/drawing/2014/main" id="{329C8F95-074C-E114-B75E-A67A965DC222}"/>
              </a:ext>
            </a:extLst>
          </p:cNvPr>
          <p:cNvSpPr txBox="1"/>
          <p:nvPr/>
        </p:nvSpPr>
        <p:spPr>
          <a:xfrm>
            <a:off x="8771857" y="548952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538" name="Group 537">
            <a:extLst>
              <a:ext uri="{FF2B5EF4-FFF2-40B4-BE49-F238E27FC236}">
                <a16:creationId xmlns:a16="http://schemas.microsoft.com/office/drawing/2014/main" id="{E684F744-7BDD-5B02-540C-DFA5087CD57A}"/>
              </a:ext>
            </a:extLst>
          </p:cNvPr>
          <p:cNvGrpSpPr/>
          <p:nvPr/>
        </p:nvGrpSpPr>
        <p:grpSpPr>
          <a:xfrm>
            <a:off x="6119678" y="2377006"/>
            <a:ext cx="713738" cy="3024000"/>
            <a:chOff x="1270617" y="1265887"/>
            <a:chExt cx="713738" cy="2858279"/>
          </a:xfrm>
        </p:grpSpPr>
        <p:sp>
          <p:nvSpPr>
            <p:cNvPr id="539" name="Line 6">
              <a:extLst>
                <a:ext uri="{FF2B5EF4-FFF2-40B4-BE49-F238E27FC236}">
                  <a16:creationId xmlns:a16="http://schemas.microsoft.com/office/drawing/2014/main" id="{2B73F129-AA98-DCC2-9FC7-65C3F7086B6F}"/>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0" name="Line 7">
              <a:extLst>
                <a:ext uri="{FF2B5EF4-FFF2-40B4-BE49-F238E27FC236}">
                  <a16:creationId xmlns:a16="http://schemas.microsoft.com/office/drawing/2014/main" id="{D77AB014-379B-5849-D0A9-3B17AF4BB51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1" name="Line 8">
              <a:extLst>
                <a:ext uri="{FF2B5EF4-FFF2-40B4-BE49-F238E27FC236}">
                  <a16:creationId xmlns:a16="http://schemas.microsoft.com/office/drawing/2014/main" id="{CD856C75-60F1-A5BF-7977-EEB8DBD22204}"/>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2" name="Line 9">
              <a:extLst>
                <a:ext uri="{FF2B5EF4-FFF2-40B4-BE49-F238E27FC236}">
                  <a16:creationId xmlns:a16="http://schemas.microsoft.com/office/drawing/2014/main" id="{C434D508-C9C8-8498-CCC3-6D78D20ED71B}"/>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3" name="Line 10">
              <a:extLst>
                <a:ext uri="{FF2B5EF4-FFF2-40B4-BE49-F238E27FC236}">
                  <a16:creationId xmlns:a16="http://schemas.microsoft.com/office/drawing/2014/main" id="{7CF5F060-7F8B-88A8-CC9D-4E0083C6FB66}"/>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4" name="Line 11">
              <a:extLst>
                <a:ext uri="{FF2B5EF4-FFF2-40B4-BE49-F238E27FC236}">
                  <a16:creationId xmlns:a16="http://schemas.microsoft.com/office/drawing/2014/main" id="{E03C07C4-E399-F6A2-11E5-8C41BBAD7AB6}"/>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5" name="TextBox 544">
              <a:extLst>
                <a:ext uri="{FF2B5EF4-FFF2-40B4-BE49-F238E27FC236}">
                  <a16:creationId xmlns:a16="http://schemas.microsoft.com/office/drawing/2014/main" id="{102E55EB-5B7A-C47C-747C-09F04E78B381}"/>
                </a:ext>
              </a:extLst>
            </p:cNvPr>
            <p:cNvSpPr txBox="1"/>
            <p:nvPr/>
          </p:nvSpPr>
          <p:spPr>
            <a:xfrm rot="16200000">
              <a:off x="1049353" y="2569414"/>
              <a:ext cx="75030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546" name="TextBox 545">
              <a:extLst>
                <a:ext uri="{FF2B5EF4-FFF2-40B4-BE49-F238E27FC236}">
                  <a16:creationId xmlns:a16="http://schemas.microsoft.com/office/drawing/2014/main" id="{F0DFF2BB-EDCA-DF20-7028-EEC7C32B145A}"/>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547" name="TextBox 546">
              <a:extLst>
                <a:ext uri="{FF2B5EF4-FFF2-40B4-BE49-F238E27FC236}">
                  <a16:creationId xmlns:a16="http://schemas.microsoft.com/office/drawing/2014/main" id="{99704267-D278-A0A3-563E-E13D561B7597}"/>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548" name="TextBox 547">
              <a:extLst>
                <a:ext uri="{FF2B5EF4-FFF2-40B4-BE49-F238E27FC236}">
                  <a16:creationId xmlns:a16="http://schemas.microsoft.com/office/drawing/2014/main" id="{841E0019-ABF2-A32C-66D1-9D4F9BA6FEC1}"/>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549" name="TextBox 548">
              <a:extLst>
                <a:ext uri="{FF2B5EF4-FFF2-40B4-BE49-F238E27FC236}">
                  <a16:creationId xmlns:a16="http://schemas.microsoft.com/office/drawing/2014/main" id="{AB82AEBA-1FC6-E29B-CD78-D5CB464A9FC7}"/>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550" name="TextBox 549">
              <a:extLst>
                <a:ext uri="{FF2B5EF4-FFF2-40B4-BE49-F238E27FC236}">
                  <a16:creationId xmlns:a16="http://schemas.microsoft.com/office/drawing/2014/main" id="{A473688D-4187-DBC3-63C2-7C6D7ACEBC82}"/>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551" name="TextBox 550">
              <a:extLst>
                <a:ext uri="{FF2B5EF4-FFF2-40B4-BE49-F238E27FC236}">
                  <a16:creationId xmlns:a16="http://schemas.microsoft.com/office/drawing/2014/main" id="{5784323B-B17E-0300-CEE8-83DC5490E47E}"/>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552" name="Line 19">
            <a:extLst>
              <a:ext uri="{FF2B5EF4-FFF2-40B4-BE49-F238E27FC236}">
                <a16:creationId xmlns:a16="http://schemas.microsoft.com/office/drawing/2014/main" id="{BB3D2665-CFC5-883C-BAB6-65C3A544987F}"/>
              </a:ext>
            </a:extLst>
          </p:cNvPr>
          <p:cNvSpPr>
            <a:spLocks noChangeShapeType="1"/>
          </p:cNvSpPr>
          <p:nvPr/>
        </p:nvSpPr>
        <p:spPr bwMode="auto">
          <a:xfrm>
            <a:off x="11463621"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53" name="Line 21">
            <a:extLst>
              <a:ext uri="{FF2B5EF4-FFF2-40B4-BE49-F238E27FC236}">
                <a16:creationId xmlns:a16="http://schemas.microsoft.com/office/drawing/2014/main" id="{72BD18EA-EFA5-1D81-0E3F-E3F05D149218}"/>
              </a:ext>
            </a:extLst>
          </p:cNvPr>
          <p:cNvSpPr>
            <a:spLocks noChangeShapeType="1"/>
          </p:cNvSpPr>
          <p:nvPr/>
        </p:nvSpPr>
        <p:spPr bwMode="auto">
          <a:xfrm>
            <a:off x="11202399"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4" name="Line 21">
            <a:extLst>
              <a:ext uri="{FF2B5EF4-FFF2-40B4-BE49-F238E27FC236}">
                <a16:creationId xmlns:a16="http://schemas.microsoft.com/office/drawing/2014/main" id="{5B83CDAE-FC65-6C22-FEF8-EC594C47518F}"/>
              </a:ext>
            </a:extLst>
          </p:cNvPr>
          <p:cNvSpPr>
            <a:spLocks noChangeShapeType="1"/>
          </p:cNvSpPr>
          <p:nvPr/>
        </p:nvSpPr>
        <p:spPr bwMode="auto">
          <a:xfrm>
            <a:off x="10943568"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5" name="Line 21">
            <a:extLst>
              <a:ext uri="{FF2B5EF4-FFF2-40B4-BE49-F238E27FC236}">
                <a16:creationId xmlns:a16="http://schemas.microsoft.com/office/drawing/2014/main" id="{A489E0AF-EF0F-BF2D-5594-3A47D93CEB79}"/>
              </a:ext>
            </a:extLst>
          </p:cNvPr>
          <p:cNvSpPr>
            <a:spLocks noChangeShapeType="1"/>
          </p:cNvSpPr>
          <p:nvPr/>
        </p:nvSpPr>
        <p:spPr bwMode="auto">
          <a:xfrm>
            <a:off x="10686443"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6" name="Line 21">
            <a:extLst>
              <a:ext uri="{FF2B5EF4-FFF2-40B4-BE49-F238E27FC236}">
                <a16:creationId xmlns:a16="http://schemas.microsoft.com/office/drawing/2014/main" id="{4F1646CB-D359-8BBB-27A9-CA4D54FA0E1D}"/>
              </a:ext>
            </a:extLst>
          </p:cNvPr>
          <p:cNvSpPr>
            <a:spLocks noChangeShapeType="1"/>
          </p:cNvSpPr>
          <p:nvPr/>
        </p:nvSpPr>
        <p:spPr bwMode="auto">
          <a:xfrm>
            <a:off x="10429317"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7" name="Line 21">
            <a:extLst>
              <a:ext uri="{FF2B5EF4-FFF2-40B4-BE49-F238E27FC236}">
                <a16:creationId xmlns:a16="http://schemas.microsoft.com/office/drawing/2014/main" id="{4BA8A78C-8EB7-60AD-47BB-2FC5AD5B07CC}"/>
              </a:ext>
            </a:extLst>
          </p:cNvPr>
          <p:cNvSpPr>
            <a:spLocks noChangeShapeType="1"/>
          </p:cNvSpPr>
          <p:nvPr/>
        </p:nvSpPr>
        <p:spPr bwMode="auto">
          <a:xfrm>
            <a:off x="10172192"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8" name="Line 21">
            <a:extLst>
              <a:ext uri="{FF2B5EF4-FFF2-40B4-BE49-F238E27FC236}">
                <a16:creationId xmlns:a16="http://schemas.microsoft.com/office/drawing/2014/main" id="{AF3AF9C5-59F5-68CA-9959-20D4E694DB31}"/>
              </a:ext>
            </a:extLst>
          </p:cNvPr>
          <p:cNvSpPr>
            <a:spLocks noChangeShapeType="1"/>
          </p:cNvSpPr>
          <p:nvPr/>
        </p:nvSpPr>
        <p:spPr bwMode="auto">
          <a:xfrm>
            <a:off x="9915066"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9" name="Line 21">
            <a:extLst>
              <a:ext uri="{FF2B5EF4-FFF2-40B4-BE49-F238E27FC236}">
                <a16:creationId xmlns:a16="http://schemas.microsoft.com/office/drawing/2014/main" id="{D2BF3547-97D8-1CDB-868E-672222D654B4}"/>
              </a:ext>
            </a:extLst>
          </p:cNvPr>
          <p:cNvSpPr>
            <a:spLocks noChangeShapeType="1"/>
          </p:cNvSpPr>
          <p:nvPr/>
        </p:nvSpPr>
        <p:spPr bwMode="auto">
          <a:xfrm>
            <a:off x="9657941"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0" name="Line 21">
            <a:extLst>
              <a:ext uri="{FF2B5EF4-FFF2-40B4-BE49-F238E27FC236}">
                <a16:creationId xmlns:a16="http://schemas.microsoft.com/office/drawing/2014/main" id="{4E241168-64AC-2A56-8A4C-FF1949187912}"/>
              </a:ext>
            </a:extLst>
          </p:cNvPr>
          <p:cNvSpPr>
            <a:spLocks noChangeShapeType="1"/>
          </p:cNvSpPr>
          <p:nvPr/>
        </p:nvSpPr>
        <p:spPr bwMode="auto">
          <a:xfrm>
            <a:off x="9400816"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1" name="Line 21">
            <a:extLst>
              <a:ext uri="{FF2B5EF4-FFF2-40B4-BE49-F238E27FC236}">
                <a16:creationId xmlns:a16="http://schemas.microsoft.com/office/drawing/2014/main" id="{6BB5E733-CB98-102F-7C98-12FEA8503D76}"/>
              </a:ext>
            </a:extLst>
          </p:cNvPr>
          <p:cNvSpPr>
            <a:spLocks noChangeShapeType="1"/>
          </p:cNvSpPr>
          <p:nvPr/>
        </p:nvSpPr>
        <p:spPr bwMode="auto">
          <a:xfrm>
            <a:off x="9143690"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2" name="Line 21">
            <a:extLst>
              <a:ext uri="{FF2B5EF4-FFF2-40B4-BE49-F238E27FC236}">
                <a16:creationId xmlns:a16="http://schemas.microsoft.com/office/drawing/2014/main" id="{6532F526-A185-59BD-F1A4-AA3A8329335D}"/>
              </a:ext>
            </a:extLst>
          </p:cNvPr>
          <p:cNvSpPr>
            <a:spLocks noChangeShapeType="1"/>
          </p:cNvSpPr>
          <p:nvPr/>
        </p:nvSpPr>
        <p:spPr bwMode="auto">
          <a:xfrm>
            <a:off x="8886565"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3" name="Line 21">
            <a:extLst>
              <a:ext uri="{FF2B5EF4-FFF2-40B4-BE49-F238E27FC236}">
                <a16:creationId xmlns:a16="http://schemas.microsoft.com/office/drawing/2014/main" id="{9394DD28-97C9-8D7E-C8D8-7473FFC45753}"/>
              </a:ext>
            </a:extLst>
          </p:cNvPr>
          <p:cNvSpPr>
            <a:spLocks noChangeShapeType="1"/>
          </p:cNvSpPr>
          <p:nvPr/>
        </p:nvSpPr>
        <p:spPr bwMode="auto">
          <a:xfrm>
            <a:off x="8629439"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4" name="Line 21">
            <a:extLst>
              <a:ext uri="{FF2B5EF4-FFF2-40B4-BE49-F238E27FC236}">
                <a16:creationId xmlns:a16="http://schemas.microsoft.com/office/drawing/2014/main" id="{8D88544D-A8FA-70DD-05BD-73CB255C8CFB}"/>
              </a:ext>
            </a:extLst>
          </p:cNvPr>
          <p:cNvSpPr>
            <a:spLocks noChangeShapeType="1"/>
          </p:cNvSpPr>
          <p:nvPr/>
        </p:nvSpPr>
        <p:spPr bwMode="auto">
          <a:xfrm>
            <a:off x="8372314"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5" name="Line 21">
            <a:extLst>
              <a:ext uri="{FF2B5EF4-FFF2-40B4-BE49-F238E27FC236}">
                <a16:creationId xmlns:a16="http://schemas.microsoft.com/office/drawing/2014/main" id="{4406A6E3-6EC4-E315-E0F5-F2D69FC3B35B}"/>
              </a:ext>
            </a:extLst>
          </p:cNvPr>
          <p:cNvSpPr>
            <a:spLocks noChangeShapeType="1"/>
          </p:cNvSpPr>
          <p:nvPr/>
        </p:nvSpPr>
        <p:spPr bwMode="auto">
          <a:xfrm>
            <a:off x="8115189"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6" name="Line 21">
            <a:extLst>
              <a:ext uri="{FF2B5EF4-FFF2-40B4-BE49-F238E27FC236}">
                <a16:creationId xmlns:a16="http://schemas.microsoft.com/office/drawing/2014/main" id="{942AC076-8D36-3994-4B89-11E0204C7BE5}"/>
              </a:ext>
            </a:extLst>
          </p:cNvPr>
          <p:cNvSpPr>
            <a:spLocks noChangeShapeType="1"/>
          </p:cNvSpPr>
          <p:nvPr/>
        </p:nvSpPr>
        <p:spPr bwMode="auto">
          <a:xfrm>
            <a:off x="7858063"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7" name="Line 21">
            <a:extLst>
              <a:ext uri="{FF2B5EF4-FFF2-40B4-BE49-F238E27FC236}">
                <a16:creationId xmlns:a16="http://schemas.microsoft.com/office/drawing/2014/main" id="{10059606-FDC2-444F-C882-89615B0A02A4}"/>
              </a:ext>
            </a:extLst>
          </p:cNvPr>
          <p:cNvSpPr>
            <a:spLocks noChangeShapeType="1"/>
          </p:cNvSpPr>
          <p:nvPr/>
        </p:nvSpPr>
        <p:spPr bwMode="auto">
          <a:xfrm>
            <a:off x="7600938"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8" name="Line 21">
            <a:extLst>
              <a:ext uri="{FF2B5EF4-FFF2-40B4-BE49-F238E27FC236}">
                <a16:creationId xmlns:a16="http://schemas.microsoft.com/office/drawing/2014/main" id="{D258DAAB-01F6-1B22-A370-35AA07458EDA}"/>
              </a:ext>
            </a:extLst>
          </p:cNvPr>
          <p:cNvSpPr>
            <a:spLocks noChangeShapeType="1"/>
          </p:cNvSpPr>
          <p:nvPr/>
        </p:nvSpPr>
        <p:spPr bwMode="auto">
          <a:xfrm>
            <a:off x="7343813"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9" name="Line 21">
            <a:extLst>
              <a:ext uri="{FF2B5EF4-FFF2-40B4-BE49-F238E27FC236}">
                <a16:creationId xmlns:a16="http://schemas.microsoft.com/office/drawing/2014/main" id="{478383DE-8D8E-7442-EC74-FD44F30CD372}"/>
              </a:ext>
            </a:extLst>
          </p:cNvPr>
          <p:cNvSpPr>
            <a:spLocks noChangeShapeType="1"/>
          </p:cNvSpPr>
          <p:nvPr/>
        </p:nvSpPr>
        <p:spPr bwMode="auto">
          <a:xfrm>
            <a:off x="7086687"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70" name="Line 21">
            <a:extLst>
              <a:ext uri="{FF2B5EF4-FFF2-40B4-BE49-F238E27FC236}">
                <a16:creationId xmlns:a16="http://schemas.microsoft.com/office/drawing/2014/main" id="{8413342F-B384-5C56-58F5-6824A171FAEB}"/>
              </a:ext>
            </a:extLst>
          </p:cNvPr>
          <p:cNvSpPr>
            <a:spLocks noChangeShapeType="1"/>
          </p:cNvSpPr>
          <p:nvPr/>
        </p:nvSpPr>
        <p:spPr bwMode="auto">
          <a:xfrm>
            <a:off x="6829562"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grpSp>
        <p:nvGrpSpPr>
          <p:cNvPr id="571" name="Group 570">
            <a:extLst>
              <a:ext uri="{FF2B5EF4-FFF2-40B4-BE49-F238E27FC236}">
                <a16:creationId xmlns:a16="http://schemas.microsoft.com/office/drawing/2014/main" id="{EA018B8E-7A60-3EAC-1A4F-947244355BC5}"/>
              </a:ext>
            </a:extLst>
          </p:cNvPr>
          <p:cNvGrpSpPr/>
          <p:nvPr/>
        </p:nvGrpSpPr>
        <p:grpSpPr>
          <a:xfrm>
            <a:off x="6768534" y="5308397"/>
            <a:ext cx="4788000" cy="288147"/>
            <a:chOff x="845531" y="5271504"/>
            <a:chExt cx="4788000" cy="288147"/>
          </a:xfrm>
        </p:grpSpPr>
        <p:sp>
          <p:nvSpPr>
            <p:cNvPr id="572" name="TextBox 571">
              <a:extLst>
                <a:ext uri="{FF2B5EF4-FFF2-40B4-BE49-F238E27FC236}">
                  <a16:creationId xmlns:a16="http://schemas.microsoft.com/office/drawing/2014/main" id="{7B1BD7CA-C93E-4CEF-315E-7109B827B3DE}"/>
                </a:ext>
              </a:extLst>
            </p:cNvPr>
            <p:cNvSpPr txBox="1"/>
            <p:nvPr/>
          </p:nvSpPr>
          <p:spPr>
            <a:xfrm>
              <a:off x="5447705"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573" name="TextBox 572">
              <a:extLst>
                <a:ext uri="{FF2B5EF4-FFF2-40B4-BE49-F238E27FC236}">
                  <a16:creationId xmlns:a16="http://schemas.microsoft.com/office/drawing/2014/main" id="{1F3FF09B-D2DA-5EDF-7B25-02A7CBF66B7E}"/>
                </a:ext>
              </a:extLst>
            </p:cNvPr>
            <p:cNvSpPr txBox="1"/>
            <p:nvPr/>
          </p:nvSpPr>
          <p:spPr>
            <a:xfrm>
              <a:off x="4925522"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32</a:t>
              </a:r>
            </a:p>
          </p:txBody>
        </p:sp>
        <p:sp>
          <p:nvSpPr>
            <p:cNvPr id="574" name="TextBox 573">
              <a:extLst>
                <a:ext uri="{FF2B5EF4-FFF2-40B4-BE49-F238E27FC236}">
                  <a16:creationId xmlns:a16="http://schemas.microsoft.com/office/drawing/2014/main" id="{A451F7E5-79D2-710E-553C-3C9CF2ECF875}"/>
                </a:ext>
              </a:extLst>
            </p:cNvPr>
            <p:cNvSpPr txBox="1"/>
            <p:nvPr/>
          </p:nvSpPr>
          <p:spPr>
            <a:xfrm>
              <a:off x="4411271"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28</a:t>
              </a:r>
            </a:p>
          </p:txBody>
        </p:sp>
        <p:sp>
          <p:nvSpPr>
            <p:cNvPr id="575" name="TextBox 574">
              <a:extLst>
                <a:ext uri="{FF2B5EF4-FFF2-40B4-BE49-F238E27FC236}">
                  <a16:creationId xmlns:a16="http://schemas.microsoft.com/office/drawing/2014/main" id="{1A67BE50-9DCE-2980-C7C8-AE47DDE2A68F}"/>
                </a:ext>
              </a:extLst>
            </p:cNvPr>
            <p:cNvSpPr txBox="1"/>
            <p:nvPr/>
          </p:nvSpPr>
          <p:spPr>
            <a:xfrm>
              <a:off x="3897021"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576" name="TextBox 575">
              <a:extLst>
                <a:ext uri="{FF2B5EF4-FFF2-40B4-BE49-F238E27FC236}">
                  <a16:creationId xmlns:a16="http://schemas.microsoft.com/office/drawing/2014/main" id="{7FE32BF6-943D-6AC2-3D1A-78BB97BD1D27}"/>
                </a:ext>
              </a:extLst>
            </p:cNvPr>
            <p:cNvSpPr txBox="1"/>
            <p:nvPr/>
          </p:nvSpPr>
          <p:spPr>
            <a:xfrm>
              <a:off x="3382770"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20</a:t>
              </a:r>
            </a:p>
          </p:txBody>
        </p:sp>
        <p:sp>
          <p:nvSpPr>
            <p:cNvPr id="577" name="TextBox 576">
              <a:extLst>
                <a:ext uri="{FF2B5EF4-FFF2-40B4-BE49-F238E27FC236}">
                  <a16:creationId xmlns:a16="http://schemas.microsoft.com/office/drawing/2014/main" id="{964F375A-655D-5CC2-14A9-10B8627F89AB}"/>
                </a:ext>
              </a:extLst>
            </p:cNvPr>
            <p:cNvSpPr txBox="1"/>
            <p:nvPr/>
          </p:nvSpPr>
          <p:spPr>
            <a:xfrm>
              <a:off x="2868519"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16</a:t>
              </a:r>
            </a:p>
          </p:txBody>
        </p:sp>
        <p:sp>
          <p:nvSpPr>
            <p:cNvPr id="578" name="TextBox 577">
              <a:extLst>
                <a:ext uri="{FF2B5EF4-FFF2-40B4-BE49-F238E27FC236}">
                  <a16:creationId xmlns:a16="http://schemas.microsoft.com/office/drawing/2014/main" id="{996C89A2-27DA-A8D3-3E2E-46DBAEBEAB8F}"/>
                </a:ext>
              </a:extLst>
            </p:cNvPr>
            <p:cNvSpPr txBox="1"/>
            <p:nvPr/>
          </p:nvSpPr>
          <p:spPr>
            <a:xfrm>
              <a:off x="2354268" y="5271504"/>
              <a:ext cx="18582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579" name="TextBox 578">
              <a:extLst>
                <a:ext uri="{FF2B5EF4-FFF2-40B4-BE49-F238E27FC236}">
                  <a16:creationId xmlns:a16="http://schemas.microsoft.com/office/drawing/2014/main" id="{8F0639A1-0325-2E9A-F6B0-DECF6168C27A}"/>
                </a:ext>
              </a:extLst>
            </p:cNvPr>
            <p:cNvSpPr txBox="1"/>
            <p:nvPr/>
          </p:nvSpPr>
          <p:spPr>
            <a:xfrm>
              <a:off x="1874033" y="5271504"/>
              <a:ext cx="11779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a:t>
              </a:r>
            </a:p>
          </p:txBody>
        </p:sp>
        <p:sp>
          <p:nvSpPr>
            <p:cNvPr id="580" name="TextBox 579">
              <a:extLst>
                <a:ext uri="{FF2B5EF4-FFF2-40B4-BE49-F238E27FC236}">
                  <a16:creationId xmlns:a16="http://schemas.microsoft.com/office/drawing/2014/main" id="{C2040852-E94C-8A75-88CD-0E0DA55B901C}"/>
                </a:ext>
              </a:extLst>
            </p:cNvPr>
            <p:cNvSpPr txBox="1"/>
            <p:nvPr/>
          </p:nvSpPr>
          <p:spPr>
            <a:xfrm>
              <a:off x="1359782" y="5271504"/>
              <a:ext cx="11779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a:t>
              </a:r>
            </a:p>
          </p:txBody>
        </p:sp>
        <p:sp>
          <p:nvSpPr>
            <p:cNvPr id="581" name="TextBox 580">
              <a:extLst>
                <a:ext uri="{FF2B5EF4-FFF2-40B4-BE49-F238E27FC236}">
                  <a16:creationId xmlns:a16="http://schemas.microsoft.com/office/drawing/2014/main" id="{78272F46-7874-B782-9ED6-96F3FFAE73D3}"/>
                </a:ext>
              </a:extLst>
            </p:cNvPr>
            <p:cNvSpPr txBox="1"/>
            <p:nvPr/>
          </p:nvSpPr>
          <p:spPr>
            <a:xfrm>
              <a:off x="845531" y="5271504"/>
              <a:ext cx="117796"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sp>
        <p:nvSpPr>
          <p:cNvPr id="582" name="Line 21">
            <a:extLst>
              <a:ext uri="{FF2B5EF4-FFF2-40B4-BE49-F238E27FC236}">
                <a16:creationId xmlns:a16="http://schemas.microsoft.com/office/drawing/2014/main" id="{47A67566-4665-D3F7-4375-EDB269A0608F}"/>
              </a:ext>
            </a:extLst>
          </p:cNvPr>
          <p:cNvSpPr>
            <a:spLocks noChangeShapeType="1"/>
          </p:cNvSpPr>
          <p:nvPr/>
        </p:nvSpPr>
        <p:spPr bwMode="auto">
          <a:xfrm>
            <a:off x="11718219"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grpSp>
        <p:nvGrpSpPr>
          <p:cNvPr id="583" name="Group 582"/>
          <p:cNvGrpSpPr/>
          <p:nvPr/>
        </p:nvGrpSpPr>
        <p:grpSpPr>
          <a:xfrm>
            <a:off x="6683931" y="5770850"/>
            <a:ext cx="5114172" cy="234286"/>
            <a:chOff x="6683931" y="5449452"/>
            <a:chExt cx="5114172" cy="234286"/>
          </a:xfrm>
        </p:grpSpPr>
        <p:sp>
          <p:nvSpPr>
            <p:cNvPr id="584" name="TextBox 583">
              <a:extLst>
                <a:ext uri="{FF2B5EF4-FFF2-40B4-BE49-F238E27FC236}">
                  <a16:creationId xmlns:a16="http://schemas.microsoft.com/office/drawing/2014/main" id="{277ED01C-9614-630B-1A42-5603993AF433}"/>
                </a:ext>
              </a:extLst>
            </p:cNvPr>
            <p:cNvSpPr txBox="1"/>
            <p:nvPr/>
          </p:nvSpPr>
          <p:spPr>
            <a:xfrm>
              <a:off x="11134238" y="5449452"/>
              <a:ext cx="14804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7</a:t>
              </a:r>
            </a:p>
          </p:txBody>
        </p:sp>
        <p:sp>
          <p:nvSpPr>
            <p:cNvPr id="585" name="TextBox 584">
              <a:extLst>
                <a:ext uri="{FF2B5EF4-FFF2-40B4-BE49-F238E27FC236}">
                  <a16:creationId xmlns:a16="http://schemas.microsoft.com/office/drawing/2014/main" id="{06AA2E8F-7F6B-EBBD-F489-FD3141AF1BD9}"/>
                </a:ext>
              </a:extLst>
            </p:cNvPr>
            <p:cNvSpPr txBox="1"/>
            <p:nvPr/>
          </p:nvSpPr>
          <p:spPr>
            <a:xfrm>
              <a:off x="11395459" y="5449452"/>
              <a:ext cx="14804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a:t>
              </a:r>
            </a:p>
          </p:txBody>
        </p:sp>
        <p:sp>
          <p:nvSpPr>
            <p:cNvPr id="586" name="TextBox 585">
              <a:extLst>
                <a:ext uri="{FF2B5EF4-FFF2-40B4-BE49-F238E27FC236}">
                  <a16:creationId xmlns:a16="http://schemas.microsoft.com/office/drawing/2014/main" id="{05E206AB-AEFC-8C03-6596-B85ED0F2AE04}"/>
                </a:ext>
              </a:extLst>
            </p:cNvPr>
            <p:cNvSpPr txBox="1"/>
            <p:nvPr/>
          </p:nvSpPr>
          <p:spPr>
            <a:xfrm>
              <a:off x="10835607"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15</a:t>
              </a:r>
            </a:p>
          </p:txBody>
        </p:sp>
        <p:sp>
          <p:nvSpPr>
            <p:cNvPr id="587" name="TextBox 586">
              <a:extLst>
                <a:ext uri="{FF2B5EF4-FFF2-40B4-BE49-F238E27FC236}">
                  <a16:creationId xmlns:a16="http://schemas.microsoft.com/office/drawing/2014/main" id="{EF874B4A-B494-2141-5F94-A9FF2696C02D}"/>
                </a:ext>
              </a:extLst>
            </p:cNvPr>
            <p:cNvSpPr txBox="1"/>
            <p:nvPr/>
          </p:nvSpPr>
          <p:spPr>
            <a:xfrm>
              <a:off x="10578482"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26</a:t>
              </a:r>
            </a:p>
          </p:txBody>
        </p:sp>
        <p:sp>
          <p:nvSpPr>
            <p:cNvPr id="588" name="TextBox 587">
              <a:extLst>
                <a:ext uri="{FF2B5EF4-FFF2-40B4-BE49-F238E27FC236}">
                  <a16:creationId xmlns:a16="http://schemas.microsoft.com/office/drawing/2014/main" id="{0AED05C6-3DAF-5ABE-8220-7A5D1139E738}"/>
                </a:ext>
              </a:extLst>
            </p:cNvPr>
            <p:cNvSpPr txBox="1"/>
            <p:nvPr/>
          </p:nvSpPr>
          <p:spPr>
            <a:xfrm>
              <a:off x="10321356"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37</a:t>
              </a:r>
            </a:p>
          </p:txBody>
        </p:sp>
        <p:sp>
          <p:nvSpPr>
            <p:cNvPr id="589" name="TextBox 588">
              <a:extLst>
                <a:ext uri="{FF2B5EF4-FFF2-40B4-BE49-F238E27FC236}">
                  <a16:creationId xmlns:a16="http://schemas.microsoft.com/office/drawing/2014/main" id="{09AF230D-B70F-E2DF-3782-818C0110746C}"/>
                </a:ext>
              </a:extLst>
            </p:cNvPr>
            <p:cNvSpPr txBox="1"/>
            <p:nvPr/>
          </p:nvSpPr>
          <p:spPr>
            <a:xfrm>
              <a:off x="10064231"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44</a:t>
              </a:r>
            </a:p>
          </p:txBody>
        </p:sp>
        <p:sp>
          <p:nvSpPr>
            <p:cNvPr id="590" name="TextBox 589">
              <a:extLst>
                <a:ext uri="{FF2B5EF4-FFF2-40B4-BE49-F238E27FC236}">
                  <a16:creationId xmlns:a16="http://schemas.microsoft.com/office/drawing/2014/main" id="{DD9587A2-69A7-9C53-31D8-E980FF6AB6B7}"/>
                </a:ext>
              </a:extLst>
            </p:cNvPr>
            <p:cNvSpPr txBox="1"/>
            <p:nvPr/>
          </p:nvSpPr>
          <p:spPr>
            <a:xfrm>
              <a:off x="9807106"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48</a:t>
              </a:r>
            </a:p>
          </p:txBody>
        </p:sp>
        <p:sp>
          <p:nvSpPr>
            <p:cNvPr id="591" name="TextBox 590">
              <a:extLst>
                <a:ext uri="{FF2B5EF4-FFF2-40B4-BE49-F238E27FC236}">
                  <a16:creationId xmlns:a16="http://schemas.microsoft.com/office/drawing/2014/main" id="{36CD6605-AF61-B2A9-1EB0-52EE38789BC5}"/>
                </a:ext>
              </a:extLst>
            </p:cNvPr>
            <p:cNvSpPr txBox="1"/>
            <p:nvPr/>
          </p:nvSpPr>
          <p:spPr>
            <a:xfrm>
              <a:off x="9549980"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53</a:t>
              </a:r>
            </a:p>
          </p:txBody>
        </p:sp>
        <p:sp>
          <p:nvSpPr>
            <p:cNvPr id="592" name="TextBox 591">
              <a:extLst>
                <a:ext uri="{FF2B5EF4-FFF2-40B4-BE49-F238E27FC236}">
                  <a16:creationId xmlns:a16="http://schemas.microsoft.com/office/drawing/2014/main" id="{349BAEFD-B0A2-B921-17CC-188075FE213F}"/>
                </a:ext>
              </a:extLst>
            </p:cNvPr>
            <p:cNvSpPr txBox="1"/>
            <p:nvPr/>
          </p:nvSpPr>
          <p:spPr>
            <a:xfrm>
              <a:off x="9292855"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56</a:t>
              </a:r>
            </a:p>
          </p:txBody>
        </p:sp>
        <p:sp>
          <p:nvSpPr>
            <p:cNvPr id="593" name="TextBox 592">
              <a:extLst>
                <a:ext uri="{FF2B5EF4-FFF2-40B4-BE49-F238E27FC236}">
                  <a16:creationId xmlns:a16="http://schemas.microsoft.com/office/drawing/2014/main" id="{F1FC1EA8-9727-52D1-B1BA-048ECC039341}"/>
                </a:ext>
              </a:extLst>
            </p:cNvPr>
            <p:cNvSpPr txBox="1"/>
            <p:nvPr/>
          </p:nvSpPr>
          <p:spPr>
            <a:xfrm>
              <a:off x="9035729"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64</a:t>
              </a:r>
            </a:p>
          </p:txBody>
        </p:sp>
        <p:sp>
          <p:nvSpPr>
            <p:cNvPr id="594" name="TextBox 593">
              <a:extLst>
                <a:ext uri="{FF2B5EF4-FFF2-40B4-BE49-F238E27FC236}">
                  <a16:creationId xmlns:a16="http://schemas.microsoft.com/office/drawing/2014/main" id="{054A1B73-E777-6E76-81A5-14A3E4FA4E57}"/>
                </a:ext>
              </a:extLst>
            </p:cNvPr>
            <p:cNvSpPr txBox="1"/>
            <p:nvPr/>
          </p:nvSpPr>
          <p:spPr>
            <a:xfrm>
              <a:off x="8778604"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72</a:t>
              </a:r>
            </a:p>
          </p:txBody>
        </p:sp>
        <p:sp>
          <p:nvSpPr>
            <p:cNvPr id="595" name="TextBox 594">
              <a:extLst>
                <a:ext uri="{FF2B5EF4-FFF2-40B4-BE49-F238E27FC236}">
                  <a16:creationId xmlns:a16="http://schemas.microsoft.com/office/drawing/2014/main" id="{83ED4EBF-C15A-C80C-6CF3-356E43EDE160}"/>
                </a:ext>
              </a:extLst>
            </p:cNvPr>
            <p:cNvSpPr txBox="1"/>
            <p:nvPr/>
          </p:nvSpPr>
          <p:spPr>
            <a:xfrm>
              <a:off x="8521479" y="5449452"/>
              <a:ext cx="22338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91</a:t>
              </a:r>
            </a:p>
          </p:txBody>
        </p:sp>
        <p:sp>
          <p:nvSpPr>
            <p:cNvPr id="596" name="TextBox 595">
              <a:extLst>
                <a:ext uri="{FF2B5EF4-FFF2-40B4-BE49-F238E27FC236}">
                  <a16:creationId xmlns:a16="http://schemas.microsoft.com/office/drawing/2014/main" id="{48FD1A1F-672C-05E3-8262-31222446110B}"/>
                </a:ext>
              </a:extLst>
            </p:cNvPr>
            <p:cNvSpPr txBox="1"/>
            <p:nvPr/>
          </p:nvSpPr>
          <p:spPr>
            <a:xfrm>
              <a:off x="8226682" y="5449452"/>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112</a:t>
              </a:r>
            </a:p>
          </p:txBody>
        </p:sp>
        <p:sp>
          <p:nvSpPr>
            <p:cNvPr id="597" name="TextBox 596">
              <a:extLst>
                <a:ext uri="{FF2B5EF4-FFF2-40B4-BE49-F238E27FC236}">
                  <a16:creationId xmlns:a16="http://schemas.microsoft.com/office/drawing/2014/main" id="{DFE7E832-966E-29FE-69D5-2961636FC3D5}"/>
                </a:ext>
              </a:extLst>
            </p:cNvPr>
            <p:cNvSpPr txBox="1"/>
            <p:nvPr/>
          </p:nvSpPr>
          <p:spPr>
            <a:xfrm>
              <a:off x="7969557" y="5449452"/>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137</a:t>
              </a:r>
            </a:p>
          </p:txBody>
        </p:sp>
        <p:sp>
          <p:nvSpPr>
            <p:cNvPr id="598" name="TextBox 597">
              <a:extLst>
                <a:ext uri="{FF2B5EF4-FFF2-40B4-BE49-F238E27FC236}">
                  <a16:creationId xmlns:a16="http://schemas.microsoft.com/office/drawing/2014/main" id="{155852AB-C3BA-BAB2-E1AE-76A02CA268EF}"/>
                </a:ext>
              </a:extLst>
            </p:cNvPr>
            <p:cNvSpPr txBox="1"/>
            <p:nvPr/>
          </p:nvSpPr>
          <p:spPr>
            <a:xfrm>
              <a:off x="7712433" y="5449452"/>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179</a:t>
              </a:r>
            </a:p>
          </p:txBody>
        </p:sp>
        <p:sp>
          <p:nvSpPr>
            <p:cNvPr id="599" name="TextBox 598">
              <a:extLst>
                <a:ext uri="{FF2B5EF4-FFF2-40B4-BE49-F238E27FC236}">
                  <a16:creationId xmlns:a16="http://schemas.microsoft.com/office/drawing/2014/main" id="{B90398C3-A8E6-3A4B-AB32-78B9706DF16D}"/>
                </a:ext>
              </a:extLst>
            </p:cNvPr>
            <p:cNvSpPr txBox="1"/>
            <p:nvPr/>
          </p:nvSpPr>
          <p:spPr>
            <a:xfrm>
              <a:off x="7455307" y="5449452"/>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228</a:t>
              </a:r>
            </a:p>
          </p:txBody>
        </p:sp>
        <p:sp>
          <p:nvSpPr>
            <p:cNvPr id="600" name="TextBox 599">
              <a:extLst>
                <a:ext uri="{FF2B5EF4-FFF2-40B4-BE49-F238E27FC236}">
                  <a16:creationId xmlns:a16="http://schemas.microsoft.com/office/drawing/2014/main" id="{38D18F77-0A6B-B5C3-CF8D-DB70C5C9E8CC}"/>
                </a:ext>
              </a:extLst>
            </p:cNvPr>
            <p:cNvSpPr txBox="1"/>
            <p:nvPr/>
          </p:nvSpPr>
          <p:spPr>
            <a:xfrm>
              <a:off x="7198182" y="5449452"/>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290</a:t>
              </a:r>
            </a:p>
          </p:txBody>
        </p:sp>
        <p:sp>
          <p:nvSpPr>
            <p:cNvPr id="601" name="TextBox 600">
              <a:extLst>
                <a:ext uri="{FF2B5EF4-FFF2-40B4-BE49-F238E27FC236}">
                  <a16:creationId xmlns:a16="http://schemas.microsoft.com/office/drawing/2014/main" id="{DD535212-355F-AF0B-22A8-B7E3B2A9AEF9}"/>
                </a:ext>
              </a:extLst>
            </p:cNvPr>
            <p:cNvSpPr txBox="1"/>
            <p:nvPr/>
          </p:nvSpPr>
          <p:spPr>
            <a:xfrm>
              <a:off x="6941056" y="5449452"/>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358</a:t>
              </a:r>
            </a:p>
          </p:txBody>
        </p:sp>
        <p:sp>
          <p:nvSpPr>
            <p:cNvPr id="602" name="TextBox 601">
              <a:extLst>
                <a:ext uri="{FF2B5EF4-FFF2-40B4-BE49-F238E27FC236}">
                  <a16:creationId xmlns:a16="http://schemas.microsoft.com/office/drawing/2014/main" id="{2595B6C7-4941-9364-996D-8DF579D30056}"/>
                </a:ext>
              </a:extLst>
            </p:cNvPr>
            <p:cNvSpPr txBox="1"/>
            <p:nvPr/>
          </p:nvSpPr>
          <p:spPr>
            <a:xfrm>
              <a:off x="6683931" y="5449452"/>
              <a:ext cx="298727"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395</a:t>
              </a:r>
            </a:p>
          </p:txBody>
        </p:sp>
        <p:sp>
          <p:nvSpPr>
            <p:cNvPr id="603" name="TextBox 602">
              <a:extLst>
                <a:ext uri="{FF2B5EF4-FFF2-40B4-BE49-F238E27FC236}">
                  <a16:creationId xmlns:a16="http://schemas.microsoft.com/office/drawing/2014/main" id="{40748BF6-C9BC-6F16-1A9C-D593ED4E94CC}"/>
                </a:ext>
              </a:extLst>
            </p:cNvPr>
            <p:cNvSpPr txBox="1"/>
            <p:nvPr/>
          </p:nvSpPr>
          <p:spPr>
            <a:xfrm>
              <a:off x="11650058" y="5449452"/>
              <a:ext cx="148045" cy="234286"/>
            </a:xfrm>
            <a:prstGeom prst="rect">
              <a:avLst/>
            </a:prstGeom>
            <a:noFill/>
          </p:spPr>
          <p:txBody>
            <a:bodyPr wrap="none" lIns="36000" tIns="36000" rIns="36000" bIns="36000" rtlCol="0" anchor="t" anchorCtr="0">
              <a:spAutoFit/>
            </a:bodyPr>
            <a:lstStyle/>
            <a:p>
              <a:pPr algn="ctr"/>
              <a:r>
                <a:rPr lang="ja-JP" sz="1050">
                  <a:solidFill>
                    <a:schemeClr val="accent3"/>
                  </a:solidFill>
                  <a:cs typeface="Arial" panose="020B0604020202020204" pitchFamily="34" charset="0"/>
                </a:rPr>
                <a:t>0</a:t>
              </a:r>
            </a:p>
          </p:txBody>
        </p:sp>
      </p:grpSp>
      <p:grpSp>
        <p:nvGrpSpPr>
          <p:cNvPr id="604" name="Group 603"/>
          <p:cNvGrpSpPr/>
          <p:nvPr/>
        </p:nvGrpSpPr>
        <p:grpSpPr>
          <a:xfrm>
            <a:off x="6683931" y="6039806"/>
            <a:ext cx="5114172" cy="234286"/>
            <a:chOff x="6683931" y="5814658"/>
            <a:chExt cx="5114172" cy="234286"/>
          </a:xfrm>
        </p:grpSpPr>
        <p:sp>
          <p:nvSpPr>
            <p:cNvPr id="605" name="TextBox 604">
              <a:extLst>
                <a:ext uri="{FF2B5EF4-FFF2-40B4-BE49-F238E27FC236}">
                  <a16:creationId xmlns:a16="http://schemas.microsoft.com/office/drawing/2014/main" id="{41525C5A-2C72-6192-CB4B-05FFFF8121ED}"/>
                </a:ext>
              </a:extLst>
            </p:cNvPr>
            <p:cNvSpPr txBox="1"/>
            <p:nvPr/>
          </p:nvSpPr>
          <p:spPr>
            <a:xfrm>
              <a:off x="11134238" y="5814658"/>
              <a:ext cx="14804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a:t>
              </a:r>
            </a:p>
          </p:txBody>
        </p:sp>
        <p:sp>
          <p:nvSpPr>
            <p:cNvPr id="606" name="TextBox 605">
              <a:extLst>
                <a:ext uri="{FF2B5EF4-FFF2-40B4-BE49-F238E27FC236}">
                  <a16:creationId xmlns:a16="http://schemas.microsoft.com/office/drawing/2014/main" id="{EA9D8157-4F91-AF7A-9BF3-814F0640AB5F}"/>
                </a:ext>
              </a:extLst>
            </p:cNvPr>
            <p:cNvSpPr txBox="1"/>
            <p:nvPr/>
          </p:nvSpPr>
          <p:spPr>
            <a:xfrm>
              <a:off x="11395459" y="5814658"/>
              <a:ext cx="14804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a:t>
              </a:r>
            </a:p>
          </p:txBody>
        </p:sp>
        <p:sp>
          <p:nvSpPr>
            <p:cNvPr id="607" name="TextBox 606">
              <a:extLst>
                <a:ext uri="{FF2B5EF4-FFF2-40B4-BE49-F238E27FC236}">
                  <a16:creationId xmlns:a16="http://schemas.microsoft.com/office/drawing/2014/main" id="{85D40395-74E9-EE21-3517-7023017F84F0}"/>
                </a:ext>
              </a:extLst>
            </p:cNvPr>
            <p:cNvSpPr txBox="1"/>
            <p:nvPr/>
          </p:nvSpPr>
          <p:spPr>
            <a:xfrm>
              <a:off x="10873276" y="5814658"/>
              <a:ext cx="14804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a:t>
              </a:r>
            </a:p>
          </p:txBody>
        </p:sp>
        <p:sp>
          <p:nvSpPr>
            <p:cNvPr id="608" name="TextBox 607">
              <a:extLst>
                <a:ext uri="{FF2B5EF4-FFF2-40B4-BE49-F238E27FC236}">
                  <a16:creationId xmlns:a16="http://schemas.microsoft.com/office/drawing/2014/main" id="{3682FD56-793F-2F3D-6674-17B539765616}"/>
                </a:ext>
              </a:extLst>
            </p:cNvPr>
            <p:cNvSpPr txBox="1"/>
            <p:nvPr/>
          </p:nvSpPr>
          <p:spPr>
            <a:xfrm>
              <a:off x="10616152" y="5814658"/>
              <a:ext cx="14804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7</a:t>
              </a:r>
            </a:p>
          </p:txBody>
        </p:sp>
        <p:sp>
          <p:nvSpPr>
            <p:cNvPr id="609" name="TextBox 608">
              <a:extLst>
                <a:ext uri="{FF2B5EF4-FFF2-40B4-BE49-F238E27FC236}">
                  <a16:creationId xmlns:a16="http://schemas.microsoft.com/office/drawing/2014/main" id="{115DF93A-BF17-441A-4EF7-8F93A6FC9141}"/>
                </a:ext>
              </a:extLst>
            </p:cNvPr>
            <p:cNvSpPr txBox="1"/>
            <p:nvPr/>
          </p:nvSpPr>
          <p:spPr>
            <a:xfrm>
              <a:off x="10321356" y="5814658"/>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13</a:t>
              </a:r>
            </a:p>
          </p:txBody>
        </p:sp>
        <p:sp>
          <p:nvSpPr>
            <p:cNvPr id="610" name="TextBox 609">
              <a:extLst>
                <a:ext uri="{FF2B5EF4-FFF2-40B4-BE49-F238E27FC236}">
                  <a16:creationId xmlns:a16="http://schemas.microsoft.com/office/drawing/2014/main" id="{11E42EC0-AD50-8326-5EF7-58D3A3F2F96A}"/>
                </a:ext>
              </a:extLst>
            </p:cNvPr>
            <p:cNvSpPr txBox="1"/>
            <p:nvPr/>
          </p:nvSpPr>
          <p:spPr>
            <a:xfrm>
              <a:off x="10064231" y="5814658"/>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17</a:t>
              </a:r>
            </a:p>
          </p:txBody>
        </p:sp>
        <p:sp>
          <p:nvSpPr>
            <p:cNvPr id="611" name="TextBox 610">
              <a:extLst>
                <a:ext uri="{FF2B5EF4-FFF2-40B4-BE49-F238E27FC236}">
                  <a16:creationId xmlns:a16="http://schemas.microsoft.com/office/drawing/2014/main" id="{7F39EB9B-AE30-990F-40C4-34F94305D33C}"/>
                </a:ext>
              </a:extLst>
            </p:cNvPr>
            <p:cNvSpPr txBox="1"/>
            <p:nvPr/>
          </p:nvSpPr>
          <p:spPr>
            <a:xfrm>
              <a:off x="9807106" y="5814658"/>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25</a:t>
              </a:r>
            </a:p>
          </p:txBody>
        </p:sp>
        <p:sp>
          <p:nvSpPr>
            <p:cNvPr id="612" name="TextBox 611">
              <a:extLst>
                <a:ext uri="{FF2B5EF4-FFF2-40B4-BE49-F238E27FC236}">
                  <a16:creationId xmlns:a16="http://schemas.microsoft.com/office/drawing/2014/main" id="{2232BDD3-0921-3C55-F1D3-2B8A69002055}"/>
                </a:ext>
              </a:extLst>
            </p:cNvPr>
            <p:cNvSpPr txBox="1"/>
            <p:nvPr/>
          </p:nvSpPr>
          <p:spPr>
            <a:xfrm>
              <a:off x="9549980" y="5814658"/>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31</a:t>
              </a:r>
            </a:p>
          </p:txBody>
        </p:sp>
        <p:sp>
          <p:nvSpPr>
            <p:cNvPr id="613" name="TextBox 612">
              <a:extLst>
                <a:ext uri="{FF2B5EF4-FFF2-40B4-BE49-F238E27FC236}">
                  <a16:creationId xmlns:a16="http://schemas.microsoft.com/office/drawing/2014/main" id="{0DDBCAC8-E00B-ED7B-CED5-120456059F69}"/>
                </a:ext>
              </a:extLst>
            </p:cNvPr>
            <p:cNvSpPr txBox="1"/>
            <p:nvPr/>
          </p:nvSpPr>
          <p:spPr>
            <a:xfrm>
              <a:off x="9292855" y="5814658"/>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33</a:t>
              </a:r>
            </a:p>
          </p:txBody>
        </p:sp>
        <p:sp>
          <p:nvSpPr>
            <p:cNvPr id="614" name="TextBox 613">
              <a:extLst>
                <a:ext uri="{FF2B5EF4-FFF2-40B4-BE49-F238E27FC236}">
                  <a16:creationId xmlns:a16="http://schemas.microsoft.com/office/drawing/2014/main" id="{C04BF795-2872-5581-BA71-62A91DFBBD1E}"/>
                </a:ext>
              </a:extLst>
            </p:cNvPr>
            <p:cNvSpPr txBox="1"/>
            <p:nvPr/>
          </p:nvSpPr>
          <p:spPr>
            <a:xfrm>
              <a:off x="9035729" y="5814658"/>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45</a:t>
              </a:r>
            </a:p>
          </p:txBody>
        </p:sp>
        <p:sp>
          <p:nvSpPr>
            <p:cNvPr id="615" name="TextBox 614">
              <a:extLst>
                <a:ext uri="{FF2B5EF4-FFF2-40B4-BE49-F238E27FC236}">
                  <a16:creationId xmlns:a16="http://schemas.microsoft.com/office/drawing/2014/main" id="{F70E3C40-8E8F-8E36-0554-52FD78712038}"/>
                </a:ext>
              </a:extLst>
            </p:cNvPr>
            <p:cNvSpPr txBox="1"/>
            <p:nvPr/>
          </p:nvSpPr>
          <p:spPr>
            <a:xfrm>
              <a:off x="8778604" y="5814658"/>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57</a:t>
              </a:r>
            </a:p>
          </p:txBody>
        </p:sp>
        <p:sp>
          <p:nvSpPr>
            <p:cNvPr id="616" name="TextBox 615">
              <a:extLst>
                <a:ext uri="{FF2B5EF4-FFF2-40B4-BE49-F238E27FC236}">
                  <a16:creationId xmlns:a16="http://schemas.microsoft.com/office/drawing/2014/main" id="{E1A87876-6B42-9BCB-2698-49C43176EC8D}"/>
                </a:ext>
              </a:extLst>
            </p:cNvPr>
            <p:cNvSpPr txBox="1"/>
            <p:nvPr/>
          </p:nvSpPr>
          <p:spPr>
            <a:xfrm>
              <a:off x="8521479" y="5814658"/>
              <a:ext cx="22338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83</a:t>
              </a:r>
            </a:p>
          </p:txBody>
        </p:sp>
        <p:sp>
          <p:nvSpPr>
            <p:cNvPr id="617" name="TextBox 616">
              <a:extLst>
                <a:ext uri="{FF2B5EF4-FFF2-40B4-BE49-F238E27FC236}">
                  <a16:creationId xmlns:a16="http://schemas.microsoft.com/office/drawing/2014/main" id="{0A5B26F6-7A7F-C562-421B-10E7506ECFA5}"/>
                </a:ext>
              </a:extLst>
            </p:cNvPr>
            <p:cNvSpPr txBox="1"/>
            <p:nvPr/>
          </p:nvSpPr>
          <p:spPr>
            <a:xfrm>
              <a:off x="8226682" y="5814658"/>
              <a:ext cx="298727"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101</a:t>
              </a:r>
            </a:p>
          </p:txBody>
        </p:sp>
        <p:sp>
          <p:nvSpPr>
            <p:cNvPr id="618" name="TextBox 617">
              <a:extLst>
                <a:ext uri="{FF2B5EF4-FFF2-40B4-BE49-F238E27FC236}">
                  <a16:creationId xmlns:a16="http://schemas.microsoft.com/office/drawing/2014/main" id="{B8C0664F-9DAD-A74F-72DF-4813135A5934}"/>
                </a:ext>
              </a:extLst>
            </p:cNvPr>
            <p:cNvSpPr txBox="1"/>
            <p:nvPr/>
          </p:nvSpPr>
          <p:spPr>
            <a:xfrm>
              <a:off x="7969557" y="5814658"/>
              <a:ext cx="298727"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132</a:t>
              </a:r>
            </a:p>
          </p:txBody>
        </p:sp>
        <p:sp>
          <p:nvSpPr>
            <p:cNvPr id="619" name="TextBox 618">
              <a:extLst>
                <a:ext uri="{FF2B5EF4-FFF2-40B4-BE49-F238E27FC236}">
                  <a16:creationId xmlns:a16="http://schemas.microsoft.com/office/drawing/2014/main" id="{BB2E5B6C-FE67-FC44-77AD-EC1F298956A9}"/>
                </a:ext>
              </a:extLst>
            </p:cNvPr>
            <p:cNvSpPr txBox="1"/>
            <p:nvPr/>
          </p:nvSpPr>
          <p:spPr>
            <a:xfrm>
              <a:off x="7712433" y="5814658"/>
              <a:ext cx="298727"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184</a:t>
              </a:r>
            </a:p>
          </p:txBody>
        </p:sp>
        <p:sp>
          <p:nvSpPr>
            <p:cNvPr id="620" name="TextBox 619">
              <a:extLst>
                <a:ext uri="{FF2B5EF4-FFF2-40B4-BE49-F238E27FC236}">
                  <a16:creationId xmlns:a16="http://schemas.microsoft.com/office/drawing/2014/main" id="{8BBAC2BF-6D1E-DE56-8922-97CB2389F14E}"/>
                </a:ext>
              </a:extLst>
            </p:cNvPr>
            <p:cNvSpPr txBox="1"/>
            <p:nvPr/>
          </p:nvSpPr>
          <p:spPr>
            <a:xfrm>
              <a:off x="7455307" y="5814658"/>
              <a:ext cx="298727"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233</a:t>
              </a:r>
            </a:p>
          </p:txBody>
        </p:sp>
        <p:sp>
          <p:nvSpPr>
            <p:cNvPr id="621" name="TextBox 620">
              <a:extLst>
                <a:ext uri="{FF2B5EF4-FFF2-40B4-BE49-F238E27FC236}">
                  <a16:creationId xmlns:a16="http://schemas.microsoft.com/office/drawing/2014/main" id="{63787D52-A701-686A-8F45-94ABB8F83058}"/>
                </a:ext>
              </a:extLst>
            </p:cNvPr>
            <p:cNvSpPr txBox="1"/>
            <p:nvPr/>
          </p:nvSpPr>
          <p:spPr>
            <a:xfrm>
              <a:off x="7198182" y="5814658"/>
              <a:ext cx="298727"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294</a:t>
              </a:r>
            </a:p>
          </p:txBody>
        </p:sp>
        <p:sp>
          <p:nvSpPr>
            <p:cNvPr id="622" name="TextBox 621">
              <a:extLst>
                <a:ext uri="{FF2B5EF4-FFF2-40B4-BE49-F238E27FC236}">
                  <a16:creationId xmlns:a16="http://schemas.microsoft.com/office/drawing/2014/main" id="{1F32693A-EA98-F463-50E9-665F8F7AA2BC}"/>
                </a:ext>
              </a:extLst>
            </p:cNvPr>
            <p:cNvSpPr txBox="1"/>
            <p:nvPr/>
          </p:nvSpPr>
          <p:spPr>
            <a:xfrm>
              <a:off x="6941056" y="5814658"/>
              <a:ext cx="298727"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363</a:t>
              </a:r>
            </a:p>
          </p:txBody>
        </p:sp>
        <p:sp>
          <p:nvSpPr>
            <p:cNvPr id="623" name="TextBox 622">
              <a:extLst>
                <a:ext uri="{FF2B5EF4-FFF2-40B4-BE49-F238E27FC236}">
                  <a16:creationId xmlns:a16="http://schemas.microsoft.com/office/drawing/2014/main" id="{15F8FFCF-68B6-A457-F62E-9239B787F698}"/>
                </a:ext>
              </a:extLst>
            </p:cNvPr>
            <p:cNvSpPr txBox="1"/>
            <p:nvPr/>
          </p:nvSpPr>
          <p:spPr>
            <a:xfrm>
              <a:off x="6683931" y="5814658"/>
              <a:ext cx="298727"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399</a:t>
              </a:r>
            </a:p>
          </p:txBody>
        </p:sp>
        <p:sp>
          <p:nvSpPr>
            <p:cNvPr id="624" name="TextBox 623">
              <a:extLst>
                <a:ext uri="{FF2B5EF4-FFF2-40B4-BE49-F238E27FC236}">
                  <a16:creationId xmlns:a16="http://schemas.microsoft.com/office/drawing/2014/main" id="{70D26AD3-BD5E-F5BB-9F5C-425A4C8F92B0}"/>
                </a:ext>
              </a:extLst>
            </p:cNvPr>
            <p:cNvSpPr txBox="1"/>
            <p:nvPr/>
          </p:nvSpPr>
          <p:spPr>
            <a:xfrm>
              <a:off x="11650058" y="5814658"/>
              <a:ext cx="148045" cy="234286"/>
            </a:xfrm>
            <a:prstGeom prst="rect">
              <a:avLst/>
            </a:prstGeom>
            <a:noFill/>
          </p:spPr>
          <p:txBody>
            <a:bodyPr wrap="none" lIns="36000" tIns="36000" rIns="36000" bIns="36000" rtlCol="0" anchor="t" anchorCtr="0">
              <a:spAutoFit/>
            </a:bodyPr>
            <a:lstStyle/>
            <a:p>
              <a:pPr algn="ctr"/>
              <a:r>
                <a:rPr lang="ja-JP" sz="1050">
                  <a:solidFill>
                    <a:schemeClr val="accent2"/>
                  </a:solidFill>
                  <a:cs typeface="Arial" panose="020B0604020202020204" pitchFamily="34" charset="0"/>
                </a:rPr>
                <a:t>0</a:t>
              </a:r>
            </a:p>
          </p:txBody>
        </p:sp>
      </p:grpSp>
      <p:cxnSp>
        <p:nvCxnSpPr>
          <p:cNvPr id="625" name="Straight Connector 624">
            <a:extLst>
              <a:ext uri="{FF2B5EF4-FFF2-40B4-BE49-F238E27FC236}">
                <a16:creationId xmlns:a16="http://schemas.microsoft.com/office/drawing/2014/main" id="{17862456-1E9B-107E-181A-4A82AF79DE6E}"/>
              </a:ext>
            </a:extLst>
          </p:cNvPr>
          <p:cNvCxnSpPr/>
          <p:nvPr/>
        </p:nvCxnSpPr>
        <p:spPr>
          <a:xfrm>
            <a:off x="6827432" y="3901959"/>
            <a:ext cx="5120441"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26" name="TextBox 625">
            <a:extLst>
              <a:ext uri="{FF2B5EF4-FFF2-40B4-BE49-F238E27FC236}">
                <a16:creationId xmlns:a16="http://schemas.microsoft.com/office/drawing/2014/main" id="{E2DEB134-D1DF-282F-A80A-6993FCFF69E8}"/>
              </a:ext>
            </a:extLst>
          </p:cNvPr>
          <p:cNvSpPr txBox="1"/>
          <p:nvPr/>
        </p:nvSpPr>
        <p:spPr>
          <a:xfrm>
            <a:off x="9486296" y="3126294"/>
            <a:ext cx="1048685" cy="738664"/>
          </a:xfrm>
          <a:prstGeom prst="rect">
            <a:avLst/>
          </a:prstGeom>
          <a:noFill/>
        </p:spPr>
        <p:txBody>
          <a:bodyPr wrap="none" rtlCol="0">
            <a:spAutoFit/>
          </a:bodyPr>
          <a:lstStyle/>
          <a:p>
            <a:pPr algn="ctr"/>
            <a:r>
              <a:rPr lang="ja-JP" sz="1400">
                <a:solidFill>
                  <a:schemeClr val="tx1"/>
                </a:solidFill>
              </a:rPr>
              <a:t>24か月間の率</a:t>
            </a:r>
          </a:p>
          <a:p>
            <a:pPr algn="ctr"/>
            <a:r>
              <a:rPr lang="ja-JP" sz="1400">
                <a:solidFill>
                  <a:schemeClr val="accent3"/>
                </a:solidFill>
              </a:rPr>
              <a:t>16.7%</a:t>
            </a:r>
          </a:p>
          <a:p>
            <a:pPr algn="ctr"/>
            <a:r>
              <a:rPr lang="ja-JP" sz="1400">
                <a:solidFill>
                  <a:schemeClr val="accent2"/>
                </a:solidFill>
              </a:rPr>
              <a:t>9.3%</a:t>
            </a:r>
          </a:p>
        </p:txBody>
      </p:sp>
      <p:cxnSp>
        <p:nvCxnSpPr>
          <p:cNvPr id="627" name="Straight Connector 626">
            <a:extLst>
              <a:ext uri="{FF2B5EF4-FFF2-40B4-BE49-F238E27FC236}">
                <a16:creationId xmlns:a16="http://schemas.microsoft.com/office/drawing/2014/main" id="{A2BE5821-2A54-7549-9C05-94406F44CA85}"/>
              </a:ext>
            </a:extLst>
          </p:cNvPr>
          <p:cNvCxnSpPr>
            <a:cxnSpLocks/>
          </p:cNvCxnSpPr>
          <p:nvPr/>
        </p:nvCxnSpPr>
        <p:spPr>
          <a:xfrm flipV="1">
            <a:off x="9915066" y="3884965"/>
            <a:ext cx="0" cy="136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8308ECED-C61F-3D88-D37A-E52959E7C7BC}"/>
              </a:ext>
            </a:extLst>
          </p:cNvPr>
          <p:cNvCxnSpPr>
            <a:cxnSpLocks/>
          </p:cNvCxnSpPr>
          <p:nvPr/>
        </p:nvCxnSpPr>
        <p:spPr>
          <a:xfrm flipV="1">
            <a:off x="8369418" y="3884965"/>
            <a:ext cx="0" cy="136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29" name="TextBox 628">
            <a:extLst>
              <a:ext uri="{FF2B5EF4-FFF2-40B4-BE49-F238E27FC236}">
                <a16:creationId xmlns:a16="http://schemas.microsoft.com/office/drawing/2014/main" id="{C7CADA33-8F0E-89B4-F5A7-398210872323}"/>
              </a:ext>
            </a:extLst>
          </p:cNvPr>
          <p:cNvSpPr txBox="1"/>
          <p:nvPr/>
        </p:nvSpPr>
        <p:spPr>
          <a:xfrm>
            <a:off x="7845860" y="3126294"/>
            <a:ext cx="1048685" cy="738664"/>
          </a:xfrm>
          <a:prstGeom prst="rect">
            <a:avLst/>
          </a:prstGeom>
          <a:noFill/>
        </p:spPr>
        <p:txBody>
          <a:bodyPr wrap="none" rtlCol="0">
            <a:spAutoFit/>
          </a:bodyPr>
          <a:lstStyle/>
          <a:p>
            <a:pPr algn="ctr"/>
            <a:r>
              <a:rPr lang="ja-JP" sz="1400">
                <a:solidFill>
                  <a:schemeClr val="tx1"/>
                </a:solidFill>
              </a:rPr>
              <a:t>12か月間の率</a:t>
            </a:r>
          </a:p>
          <a:p>
            <a:pPr algn="ctr"/>
            <a:r>
              <a:rPr lang="ja-JP" sz="1400">
                <a:solidFill>
                  <a:schemeClr val="accent3"/>
                </a:solidFill>
              </a:rPr>
              <a:t>34.1%</a:t>
            </a:r>
          </a:p>
          <a:p>
            <a:pPr algn="ctr"/>
            <a:r>
              <a:rPr lang="ja-JP" sz="1400">
                <a:solidFill>
                  <a:schemeClr val="accent2"/>
                </a:solidFill>
              </a:rPr>
              <a:t>29.3%</a:t>
            </a:r>
          </a:p>
        </p:txBody>
      </p:sp>
      <p:grpSp>
        <p:nvGrpSpPr>
          <p:cNvPr id="630" name="Group 629">
            <a:extLst>
              <a:ext uri="{FF2B5EF4-FFF2-40B4-BE49-F238E27FC236}">
                <a16:creationId xmlns:a16="http://schemas.microsoft.com/office/drawing/2014/main" id="{FD8B9ACA-ECF4-8A77-2213-8885D7153BDB}"/>
              </a:ext>
            </a:extLst>
          </p:cNvPr>
          <p:cNvGrpSpPr/>
          <p:nvPr/>
        </p:nvGrpSpPr>
        <p:grpSpPr>
          <a:xfrm>
            <a:off x="6826102" y="2539273"/>
            <a:ext cx="4727192" cy="2322930"/>
            <a:chOff x="3119437" y="1976437"/>
            <a:chExt cx="5957792" cy="2910420"/>
          </a:xfrm>
        </p:grpSpPr>
        <p:sp>
          <p:nvSpPr>
            <p:cNvPr id="631" name="Freeform: Shape 502">
              <a:extLst>
                <a:ext uri="{FF2B5EF4-FFF2-40B4-BE49-F238E27FC236}">
                  <a16:creationId xmlns:a16="http://schemas.microsoft.com/office/drawing/2014/main" id="{56DB0AF2-50F3-4F30-A0BF-3FBCF4934F71}"/>
                </a:ext>
              </a:extLst>
            </p:cNvPr>
            <p:cNvSpPr/>
            <p:nvPr/>
          </p:nvSpPr>
          <p:spPr>
            <a:xfrm>
              <a:off x="3119437" y="1976437"/>
              <a:ext cx="5957792" cy="2876178"/>
            </a:xfrm>
            <a:custGeom>
              <a:avLst/>
              <a:gdLst>
                <a:gd name="connsiteX0" fmla="*/ 5957792 w 5957792"/>
                <a:gd name="connsiteY0" fmla="*/ 2876179 h 2876178"/>
                <a:gd name="connsiteX1" fmla="*/ 5282327 w 5957792"/>
                <a:gd name="connsiteY1" fmla="*/ 2876179 h 2876178"/>
                <a:gd name="connsiteX2" fmla="*/ 5282327 w 5957792"/>
                <a:gd name="connsiteY2" fmla="*/ 2829487 h 2876178"/>
                <a:gd name="connsiteX3" fmla="*/ 4974165 w 5957792"/>
                <a:gd name="connsiteY3" fmla="*/ 2829487 h 2876178"/>
                <a:gd name="connsiteX4" fmla="*/ 4974165 w 5957792"/>
                <a:gd name="connsiteY4" fmla="*/ 2804579 h 2876178"/>
                <a:gd name="connsiteX5" fmla="*/ 3757079 w 5957792"/>
                <a:gd name="connsiteY5" fmla="*/ 2804579 h 2876178"/>
                <a:gd name="connsiteX6" fmla="*/ 3757079 w 5957792"/>
                <a:gd name="connsiteY6" fmla="*/ 2770346 h 2876178"/>
                <a:gd name="connsiteX7" fmla="*/ 3626349 w 5957792"/>
                <a:gd name="connsiteY7" fmla="*/ 2770346 h 2876178"/>
                <a:gd name="connsiteX8" fmla="*/ 3626349 w 5957792"/>
                <a:gd name="connsiteY8" fmla="*/ 2761002 h 2876178"/>
                <a:gd name="connsiteX9" fmla="*/ 3324416 w 5957792"/>
                <a:gd name="connsiteY9" fmla="*/ 2761002 h 2876178"/>
                <a:gd name="connsiteX10" fmla="*/ 3324416 w 5957792"/>
                <a:gd name="connsiteY10" fmla="*/ 2739219 h 2876178"/>
                <a:gd name="connsiteX11" fmla="*/ 2997575 w 5957792"/>
                <a:gd name="connsiteY11" fmla="*/ 2739219 h 2876178"/>
                <a:gd name="connsiteX12" fmla="*/ 2997575 w 5957792"/>
                <a:gd name="connsiteY12" fmla="*/ 2708091 h 2876178"/>
                <a:gd name="connsiteX13" fmla="*/ 2963332 w 5957792"/>
                <a:gd name="connsiteY13" fmla="*/ 2708091 h 2876178"/>
                <a:gd name="connsiteX14" fmla="*/ 2963332 w 5957792"/>
                <a:gd name="connsiteY14" fmla="*/ 2670734 h 2876178"/>
                <a:gd name="connsiteX15" fmla="*/ 2785910 w 5957792"/>
                <a:gd name="connsiteY15" fmla="*/ 2670734 h 2876178"/>
                <a:gd name="connsiteX16" fmla="*/ 2785910 w 5957792"/>
                <a:gd name="connsiteY16" fmla="*/ 2648950 h 2876178"/>
                <a:gd name="connsiteX17" fmla="*/ 2673849 w 5957792"/>
                <a:gd name="connsiteY17" fmla="*/ 2648950 h 2876178"/>
                <a:gd name="connsiteX18" fmla="*/ 2673849 w 5957792"/>
                <a:gd name="connsiteY18" fmla="*/ 2617823 h 2876178"/>
                <a:gd name="connsiteX19" fmla="*/ 2645836 w 5957792"/>
                <a:gd name="connsiteY19" fmla="*/ 2617823 h 2876178"/>
                <a:gd name="connsiteX20" fmla="*/ 2645836 w 5957792"/>
                <a:gd name="connsiteY20" fmla="*/ 2586695 h 2876178"/>
                <a:gd name="connsiteX21" fmla="*/ 2524439 w 5957792"/>
                <a:gd name="connsiteY21" fmla="*/ 2586695 h 2876178"/>
                <a:gd name="connsiteX22" fmla="*/ 2524439 w 5957792"/>
                <a:gd name="connsiteY22" fmla="*/ 2558672 h 2876178"/>
                <a:gd name="connsiteX23" fmla="*/ 2412378 w 5957792"/>
                <a:gd name="connsiteY23" fmla="*/ 2558672 h 2876178"/>
                <a:gd name="connsiteX24" fmla="*/ 2412378 w 5957792"/>
                <a:gd name="connsiteY24" fmla="*/ 2533774 h 2876178"/>
                <a:gd name="connsiteX25" fmla="*/ 2384365 w 5957792"/>
                <a:gd name="connsiteY25" fmla="*/ 2533774 h 2876178"/>
                <a:gd name="connsiteX26" fmla="*/ 2384365 w 5957792"/>
                <a:gd name="connsiteY26" fmla="*/ 2508875 h 2876178"/>
                <a:gd name="connsiteX27" fmla="*/ 2334559 w 5957792"/>
                <a:gd name="connsiteY27" fmla="*/ 2508875 h 2876178"/>
                <a:gd name="connsiteX28" fmla="*/ 2334559 w 5957792"/>
                <a:gd name="connsiteY28" fmla="*/ 2471518 h 2876178"/>
                <a:gd name="connsiteX29" fmla="*/ 2325224 w 5957792"/>
                <a:gd name="connsiteY29" fmla="*/ 2471518 h 2876178"/>
                <a:gd name="connsiteX30" fmla="*/ 2325224 w 5957792"/>
                <a:gd name="connsiteY30" fmla="*/ 2424827 h 2876178"/>
                <a:gd name="connsiteX31" fmla="*/ 2290982 w 5957792"/>
                <a:gd name="connsiteY31" fmla="*/ 2424827 h 2876178"/>
                <a:gd name="connsiteX32" fmla="*/ 2290982 w 5957792"/>
                <a:gd name="connsiteY32" fmla="*/ 2393699 h 2876178"/>
                <a:gd name="connsiteX33" fmla="*/ 2026396 w 5957792"/>
                <a:gd name="connsiteY33" fmla="*/ 2393699 h 2876178"/>
                <a:gd name="connsiteX34" fmla="*/ 2026396 w 5957792"/>
                <a:gd name="connsiteY34" fmla="*/ 2359457 h 2876178"/>
                <a:gd name="connsiteX35" fmla="*/ 2004612 w 5957792"/>
                <a:gd name="connsiteY35" fmla="*/ 2359457 h 2876178"/>
                <a:gd name="connsiteX36" fmla="*/ 2004612 w 5957792"/>
                <a:gd name="connsiteY36" fmla="*/ 2287867 h 2876178"/>
                <a:gd name="connsiteX37" fmla="*/ 1970370 w 5957792"/>
                <a:gd name="connsiteY37" fmla="*/ 2287867 h 2876178"/>
                <a:gd name="connsiteX38" fmla="*/ 1970370 w 5957792"/>
                <a:gd name="connsiteY38" fmla="*/ 2244290 h 2876178"/>
                <a:gd name="connsiteX39" fmla="*/ 1939242 w 5957792"/>
                <a:gd name="connsiteY39" fmla="*/ 2244290 h 2876178"/>
                <a:gd name="connsiteX40" fmla="*/ 1939242 w 5957792"/>
                <a:gd name="connsiteY40" fmla="*/ 2216277 h 2876178"/>
                <a:gd name="connsiteX41" fmla="*/ 1889436 w 5957792"/>
                <a:gd name="connsiteY41" fmla="*/ 2216277 h 2876178"/>
                <a:gd name="connsiteX42" fmla="*/ 1889436 w 5957792"/>
                <a:gd name="connsiteY42" fmla="*/ 2166471 h 2876178"/>
                <a:gd name="connsiteX43" fmla="*/ 1674657 w 5957792"/>
                <a:gd name="connsiteY43" fmla="*/ 2166471 h 2876178"/>
                <a:gd name="connsiteX44" fmla="*/ 1674657 w 5957792"/>
                <a:gd name="connsiteY44" fmla="*/ 2076202 h 2876178"/>
                <a:gd name="connsiteX45" fmla="*/ 1659093 w 5957792"/>
                <a:gd name="connsiteY45" fmla="*/ 2076202 h 2876178"/>
                <a:gd name="connsiteX46" fmla="*/ 1659093 w 5957792"/>
                <a:gd name="connsiteY46" fmla="*/ 1998383 h 2876178"/>
                <a:gd name="connsiteX47" fmla="*/ 1634195 w 5957792"/>
                <a:gd name="connsiteY47" fmla="*/ 1998383 h 2876178"/>
                <a:gd name="connsiteX48" fmla="*/ 1634195 w 5957792"/>
                <a:gd name="connsiteY48" fmla="*/ 1964141 h 2876178"/>
                <a:gd name="connsiteX49" fmla="*/ 1481671 w 5957792"/>
                <a:gd name="connsiteY49" fmla="*/ 1964141 h 2876178"/>
                <a:gd name="connsiteX50" fmla="*/ 1481671 w 5957792"/>
                <a:gd name="connsiteY50" fmla="*/ 1933013 h 2876178"/>
                <a:gd name="connsiteX51" fmla="*/ 1466107 w 5957792"/>
                <a:gd name="connsiteY51" fmla="*/ 1933013 h 2876178"/>
                <a:gd name="connsiteX52" fmla="*/ 1466107 w 5957792"/>
                <a:gd name="connsiteY52" fmla="*/ 1908115 h 2876178"/>
                <a:gd name="connsiteX53" fmla="*/ 1378944 w 5957792"/>
                <a:gd name="connsiteY53" fmla="*/ 1908115 h 2876178"/>
                <a:gd name="connsiteX54" fmla="*/ 1378944 w 5957792"/>
                <a:gd name="connsiteY54" fmla="*/ 1870758 h 2876178"/>
                <a:gd name="connsiteX55" fmla="*/ 1354045 w 5957792"/>
                <a:gd name="connsiteY55" fmla="*/ 1870758 h 2876178"/>
                <a:gd name="connsiteX56" fmla="*/ 1354045 w 5957792"/>
                <a:gd name="connsiteY56" fmla="*/ 1836515 h 2876178"/>
                <a:gd name="connsiteX57" fmla="*/ 1310469 w 5957792"/>
                <a:gd name="connsiteY57" fmla="*/ 1836515 h 2876178"/>
                <a:gd name="connsiteX58" fmla="*/ 1310469 w 5957792"/>
                <a:gd name="connsiteY58" fmla="*/ 1740027 h 2876178"/>
                <a:gd name="connsiteX59" fmla="*/ 1294905 w 5957792"/>
                <a:gd name="connsiteY59" fmla="*/ 1740027 h 2876178"/>
                <a:gd name="connsiteX60" fmla="*/ 1294905 w 5957792"/>
                <a:gd name="connsiteY60" fmla="*/ 1640415 h 2876178"/>
                <a:gd name="connsiteX61" fmla="*/ 1269997 w 5957792"/>
                <a:gd name="connsiteY61" fmla="*/ 1640415 h 2876178"/>
                <a:gd name="connsiteX62" fmla="*/ 1269997 w 5957792"/>
                <a:gd name="connsiteY62" fmla="*/ 1615516 h 2876178"/>
                <a:gd name="connsiteX63" fmla="*/ 1232649 w 5957792"/>
                <a:gd name="connsiteY63" fmla="*/ 1615516 h 2876178"/>
                <a:gd name="connsiteX64" fmla="*/ 1232649 w 5957792"/>
                <a:gd name="connsiteY64" fmla="*/ 1581274 h 2876178"/>
                <a:gd name="connsiteX65" fmla="*/ 1045883 w 5957792"/>
                <a:gd name="connsiteY65" fmla="*/ 1581274 h 2876178"/>
                <a:gd name="connsiteX66" fmla="*/ 1045883 w 5957792"/>
                <a:gd name="connsiteY66" fmla="*/ 1547032 h 2876178"/>
                <a:gd name="connsiteX67" fmla="*/ 1011641 w 5957792"/>
                <a:gd name="connsiteY67" fmla="*/ 1547032 h 2876178"/>
                <a:gd name="connsiteX68" fmla="*/ 1011641 w 5957792"/>
                <a:gd name="connsiteY68" fmla="*/ 1369609 h 2876178"/>
                <a:gd name="connsiteX69" fmla="*/ 996077 w 5957792"/>
                <a:gd name="connsiteY69" fmla="*/ 1369609 h 2876178"/>
                <a:gd name="connsiteX70" fmla="*/ 996077 w 5957792"/>
                <a:gd name="connsiteY70" fmla="*/ 1310469 h 2876178"/>
                <a:gd name="connsiteX71" fmla="*/ 986742 w 5957792"/>
                <a:gd name="connsiteY71" fmla="*/ 1310469 h 2876178"/>
                <a:gd name="connsiteX72" fmla="*/ 986742 w 5957792"/>
                <a:gd name="connsiteY72" fmla="*/ 1282446 h 2876178"/>
                <a:gd name="connsiteX73" fmla="*/ 964949 w 5957792"/>
                <a:gd name="connsiteY73" fmla="*/ 1282446 h 2876178"/>
                <a:gd name="connsiteX74" fmla="*/ 964949 w 5957792"/>
                <a:gd name="connsiteY74" fmla="*/ 1179728 h 2876178"/>
                <a:gd name="connsiteX75" fmla="*/ 946274 w 5957792"/>
                <a:gd name="connsiteY75" fmla="*/ 1179728 h 2876178"/>
                <a:gd name="connsiteX76" fmla="*/ 946274 w 5957792"/>
                <a:gd name="connsiteY76" fmla="*/ 1148601 h 2876178"/>
                <a:gd name="connsiteX77" fmla="*/ 846667 w 5957792"/>
                <a:gd name="connsiteY77" fmla="*/ 1148601 h 2876178"/>
                <a:gd name="connsiteX78" fmla="*/ 846667 w 5957792"/>
                <a:gd name="connsiteY78" fmla="*/ 1120588 h 2876178"/>
                <a:gd name="connsiteX79" fmla="*/ 799975 w 5957792"/>
                <a:gd name="connsiteY79" fmla="*/ 1120588 h 2876178"/>
                <a:gd name="connsiteX80" fmla="*/ 799975 w 5957792"/>
                <a:gd name="connsiteY80" fmla="*/ 1089460 h 2876178"/>
                <a:gd name="connsiteX81" fmla="*/ 700368 w 5957792"/>
                <a:gd name="connsiteY81" fmla="*/ 1089460 h 2876178"/>
                <a:gd name="connsiteX82" fmla="*/ 700368 w 5957792"/>
                <a:gd name="connsiteY82" fmla="*/ 964949 h 2876178"/>
                <a:gd name="connsiteX83" fmla="*/ 675465 w 5957792"/>
                <a:gd name="connsiteY83" fmla="*/ 964949 h 2876178"/>
                <a:gd name="connsiteX84" fmla="*/ 675465 w 5957792"/>
                <a:gd name="connsiteY84" fmla="*/ 824877 h 2876178"/>
                <a:gd name="connsiteX85" fmla="*/ 641226 w 5957792"/>
                <a:gd name="connsiteY85" fmla="*/ 824877 h 2876178"/>
                <a:gd name="connsiteX86" fmla="*/ 641226 w 5957792"/>
                <a:gd name="connsiteY86" fmla="*/ 631888 h 2876178"/>
                <a:gd name="connsiteX87" fmla="*/ 619436 w 5957792"/>
                <a:gd name="connsiteY87" fmla="*/ 631888 h 2876178"/>
                <a:gd name="connsiteX88" fmla="*/ 619436 w 5957792"/>
                <a:gd name="connsiteY88" fmla="*/ 616324 h 2876178"/>
                <a:gd name="connsiteX89" fmla="*/ 582083 w 5957792"/>
                <a:gd name="connsiteY89" fmla="*/ 616324 h 2876178"/>
                <a:gd name="connsiteX90" fmla="*/ 582083 w 5957792"/>
                <a:gd name="connsiteY90" fmla="*/ 582083 h 2876178"/>
                <a:gd name="connsiteX91" fmla="*/ 501152 w 5957792"/>
                <a:gd name="connsiteY91" fmla="*/ 582083 h 2876178"/>
                <a:gd name="connsiteX92" fmla="*/ 501152 w 5957792"/>
                <a:gd name="connsiteY92" fmla="*/ 557181 h 2876178"/>
                <a:gd name="connsiteX93" fmla="*/ 426446 w 5957792"/>
                <a:gd name="connsiteY93" fmla="*/ 557181 h 2876178"/>
                <a:gd name="connsiteX94" fmla="*/ 426446 w 5957792"/>
                <a:gd name="connsiteY94" fmla="*/ 516716 h 2876178"/>
                <a:gd name="connsiteX95" fmla="*/ 367304 w 5957792"/>
                <a:gd name="connsiteY95" fmla="*/ 516716 h 2876178"/>
                <a:gd name="connsiteX96" fmla="*/ 367304 w 5957792"/>
                <a:gd name="connsiteY96" fmla="*/ 451348 h 2876178"/>
                <a:gd name="connsiteX97" fmla="*/ 351740 w 5957792"/>
                <a:gd name="connsiteY97" fmla="*/ 451348 h 2876178"/>
                <a:gd name="connsiteX98" fmla="*/ 351740 w 5957792"/>
                <a:gd name="connsiteY98" fmla="*/ 211666 h 2876178"/>
                <a:gd name="connsiteX99" fmla="*/ 305049 w 5957792"/>
                <a:gd name="connsiteY99" fmla="*/ 211666 h 2876178"/>
                <a:gd name="connsiteX100" fmla="*/ 305049 w 5957792"/>
                <a:gd name="connsiteY100" fmla="*/ 124510 h 2876178"/>
                <a:gd name="connsiteX101" fmla="*/ 289486 w 5957792"/>
                <a:gd name="connsiteY101" fmla="*/ 124510 h 2876178"/>
                <a:gd name="connsiteX102" fmla="*/ 289486 w 5957792"/>
                <a:gd name="connsiteY102" fmla="*/ 80931 h 2876178"/>
                <a:gd name="connsiteX103" fmla="*/ 136961 w 5957792"/>
                <a:gd name="connsiteY103" fmla="*/ 80931 h 2876178"/>
                <a:gd name="connsiteX104" fmla="*/ 136961 w 5957792"/>
                <a:gd name="connsiteY104" fmla="*/ 59142 h 2876178"/>
                <a:gd name="connsiteX105" fmla="*/ 71593 w 5957792"/>
                <a:gd name="connsiteY105" fmla="*/ 59142 h 2876178"/>
                <a:gd name="connsiteX106" fmla="*/ 71593 w 5957792"/>
                <a:gd name="connsiteY106" fmla="*/ 0 h 2876178"/>
                <a:gd name="connsiteX107" fmla="*/ 0 w 5957792"/>
                <a:gd name="connsiteY107" fmla="*/ 0 h 287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957792" h="2876178">
                  <a:moveTo>
                    <a:pt x="5957792" y="2876179"/>
                  </a:moveTo>
                  <a:lnTo>
                    <a:pt x="5282327" y="2876179"/>
                  </a:lnTo>
                  <a:lnTo>
                    <a:pt x="5282327" y="2829487"/>
                  </a:lnTo>
                  <a:lnTo>
                    <a:pt x="4974165" y="2829487"/>
                  </a:lnTo>
                  <a:lnTo>
                    <a:pt x="4974165" y="2804579"/>
                  </a:lnTo>
                  <a:lnTo>
                    <a:pt x="3757079" y="2804579"/>
                  </a:lnTo>
                  <a:lnTo>
                    <a:pt x="3757079" y="2770346"/>
                  </a:lnTo>
                  <a:lnTo>
                    <a:pt x="3626349" y="2770346"/>
                  </a:lnTo>
                  <a:lnTo>
                    <a:pt x="3626349" y="2761002"/>
                  </a:lnTo>
                  <a:lnTo>
                    <a:pt x="3324416" y="2761002"/>
                  </a:lnTo>
                  <a:lnTo>
                    <a:pt x="3324416" y="2739219"/>
                  </a:lnTo>
                  <a:lnTo>
                    <a:pt x="2997575" y="2739219"/>
                  </a:lnTo>
                  <a:lnTo>
                    <a:pt x="2997575" y="2708091"/>
                  </a:lnTo>
                  <a:lnTo>
                    <a:pt x="2963332" y="2708091"/>
                  </a:lnTo>
                  <a:lnTo>
                    <a:pt x="2963332" y="2670734"/>
                  </a:lnTo>
                  <a:lnTo>
                    <a:pt x="2785910" y="2670734"/>
                  </a:lnTo>
                  <a:lnTo>
                    <a:pt x="2785910" y="2648950"/>
                  </a:lnTo>
                  <a:lnTo>
                    <a:pt x="2673849" y="2648950"/>
                  </a:lnTo>
                  <a:lnTo>
                    <a:pt x="2673849" y="2617823"/>
                  </a:lnTo>
                  <a:lnTo>
                    <a:pt x="2645836" y="2617823"/>
                  </a:lnTo>
                  <a:lnTo>
                    <a:pt x="2645836" y="2586695"/>
                  </a:lnTo>
                  <a:lnTo>
                    <a:pt x="2524439" y="2586695"/>
                  </a:lnTo>
                  <a:lnTo>
                    <a:pt x="2524439" y="2558672"/>
                  </a:lnTo>
                  <a:lnTo>
                    <a:pt x="2412378" y="2558672"/>
                  </a:lnTo>
                  <a:lnTo>
                    <a:pt x="2412378" y="2533774"/>
                  </a:lnTo>
                  <a:lnTo>
                    <a:pt x="2384365" y="2533774"/>
                  </a:lnTo>
                  <a:lnTo>
                    <a:pt x="2384365" y="2508875"/>
                  </a:lnTo>
                  <a:lnTo>
                    <a:pt x="2334559" y="2508875"/>
                  </a:lnTo>
                  <a:lnTo>
                    <a:pt x="2334559" y="2471518"/>
                  </a:lnTo>
                  <a:lnTo>
                    <a:pt x="2325224" y="2471518"/>
                  </a:lnTo>
                  <a:lnTo>
                    <a:pt x="2325224" y="2424827"/>
                  </a:lnTo>
                  <a:lnTo>
                    <a:pt x="2290982" y="2424827"/>
                  </a:lnTo>
                  <a:lnTo>
                    <a:pt x="2290982" y="2393699"/>
                  </a:lnTo>
                  <a:lnTo>
                    <a:pt x="2026396" y="2393699"/>
                  </a:lnTo>
                  <a:lnTo>
                    <a:pt x="2026396" y="2359457"/>
                  </a:lnTo>
                  <a:lnTo>
                    <a:pt x="2004612" y="2359457"/>
                  </a:lnTo>
                  <a:lnTo>
                    <a:pt x="2004612" y="2287867"/>
                  </a:lnTo>
                  <a:lnTo>
                    <a:pt x="1970370" y="2287867"/>
                  </a:lnTo>
                  <a:lnTo>
                    <a:pt x="1970370" y="2244290"/>
                  </a:lnTo>
                  <a:lnTo>
                    <a:pt x="1939242" y="2244290"/>
                  </a:lnTo>
                  <a:lnTo>
                    <a:pt x="1939242" y="2216277"/>
                  </a:lnTo>
                  <a:lnTo>
                    <a:pt x="1889436" y="2216277"/>
                  </a:lnTo>
                  <a:lnTo>
                    <a:pt x="1889436" y="2166471"/>
                  </a:lnTo>
                  <a:lnTo>
                    <a:pt x="1674657" y="2166471"/>
                  </a:lnTo>
                  <a:lnTo>
                    <a:pt x="1674657" y="2076202"/>
                  </a:lnTo>
                  <a:lnTo>
                    <a:pt x="1659093" y="2076202"/>
                  </a:lnTo>
                  <a:lnTo>
                    <a:pt x="1659093" y="1998383"/>
                  </a:lnTo>
                  <a:lnTo>
                    <a:pt x="1634195" y="1998383"/>
                  </a:lnTo>
                  <a:lnTo>
                    <a:pt x="1634195" y="1964141"/>
                  </a:lnTo>
                  <a:lnTo>
                    <a:pt x="1481671" y="1964141"/>
                  </a:lnTo>
                  <a:lnTo>
                    <a:pt x="1481671" y="1933013"/>
                  </a:lnTo>
                  <a:lnTo>
                    <a:pt x="1466107" y="1933013"/>
                  </a:lnTo>
                  <a:lnTo>
                    <a:pt x="1466107" y="1908115"/>
                  </a:lnTo>
                  <a:lnTo>
                    <a:pt x="1378944" y="1908115"/>
                  </a:lnTo>
                  <a:lnTo>
                    <a:pt x="1378944" y="1870758"/>
                  </a:lnTo>
                  <a:lnTo>
                    <a:pt x="1354045" y="1870758"/>
                  </a:lnTo>
                  <a:lnTo>
                    <a:pt x="1354045" y="1836515"/>
                  </a:lnTo>
                  <a:lnTo>
                    <a:pt x="1310469" y="1836515"/>
                  </a:lnTo>
                  <a:lnTo>
                    <a:pt x="1310469" y="1740027"/>
                  </a:lnTo>
                  <a:lnTo>
                    <a:pt x="1294905" y="1740027"/>
                  </a:lnTo>
                  <a:lnTo>
                    <a:pt x="1294905" y="1640415"/>
                  </a:lnTo>
                  <a:lnTo>
                    <a:pt x="1269997" y="1640415"/>
                  </a:lnTo>
                  <a:lnTo>
                    <a:pt x="1269997" y="1615516"/>
                  </a:lnTo>
                  <a:lnTo>
                    <a:pt x="1232649" y="1615516"/>
                  </a:lnTo>
                  <a:lnTo>
                    <a:pt x="1232649" y="1581274"/>
                  </a:lnTo>
                  <a:lnTo>
                    <a:pt x="1045883" y="1581274"/>
                  </a:lnTo>
                  <a:lnTo>
                    <a:pt x="1045883" y="1547032"/>
                  </a:lnTo>
                  <a:lnTo>
                    <a:pt x="1011641" y="1547032"/>
                  </a:lnTo>
                  <a:lnTo>
                    <a:pt x="1011641" y="1369609"/>
                  </a:lnTo>
                  <a:lnTo>
                    <a:pt x="996077" y="1369609"/>
                  </a:lnTo>
                  <a:lnTo>
                    <a:pt x="996077" y="1310469"/>
                  </a:lnTo>
                  <a:lnTo>
                    <a:pt x="986742" y="1310469"/>
                  </a:lnTo>
                  <a:lnTo>
                    <a:pt x="986742" y="1282446"/>
                  </a:lnTo>
                  <a:lnTo>
                    <a:pt x="964949" y="1282446"/>
                  </a:lnTo>
                  <a:lnTo>
                    <a:pt x="964949" y="1179728"/>
                  </a:lnTo>
                  <a:lnTo>
                    <a:pt x="946274" y="1179728"/>
                  </a:lnTo>
                  <a:lnTo>
                    <a:pt x="946274" y="1148601"/>
                  </a:lnTo>
                  <a:lnTo>
                    <a:pt x="846667" y="1148601"/>
                  </a:lnTo>
                  <a:lnTo>
                    <a:pt x="846667" y="1120588"/>
                  </a:lnTo>
                  <a:lnTo>
                    <a:pt x="799975" y="1120588"/>
                  </a:lnTo>
                  <a:lnTo>
                    <a:pt x="799975" y="1089460"/>
                  </a:lnTo>
                  <a:lnTo>
                    <a:pt x="700368" y="1089460"/>
                  </a:lnTo>
                  <a:lnTo>
                    <a:pt x="700368" y="964949"/>
                  </a:lnTo>
                  <a:lnTo>
                    <a:pt x="675465" y="964949"/>
                  </a:lnTo>
                  <a:lnTo>
                    <a:pt x="675465" y="824877"/>
                  </a:lnTo>
                  <a:lnTo>
                    <a:pt x="641226" y="824877"/>
                  </a:lnTo>
                  <a:lnTo>
                    <a:pt x="641226" y="631888"/>
                  </a:lnTo>
                  <a:lnTo>
                    <a:pt x="619436" y="631888"/>
                  </a:lnTo>
                  <a:lnTo>
                    <a:pt x="619436" y="616324"/>
                  </a:lnTo>
                  <a:lnTo>
                    <a:pt x="582083" y="616324"/>
                  </a:lnTo>
                  <a:lnTo>
                    <a:pt x="582083" y="582083"/>
                  </a:lnTo>
                  <a:lnTo>
                    <a:pt x="501152" y="582083"/>
                  </a:lnTo>
                  <a:lnTo>
                    <a:pt x="501152" y="557181"/>
                  </a:lnTo>
                  <a:lnTo>
                    <a:pt x="426446" y="557181"/>
                  </a:lnTo>
                  <a:lnTo>
                    <a:pt x="426446" y="516716"/>
                  </a:lnTo>
                  <a:lnTo>
                    <a:pt x="367304" y="516716"/>
                  </a:lnTo>
                  <a:lnTo>
                    <a:pt x="367304" y="451348"/>
                  </a:lnTo>
                  <a:lnTo>
                    <a:pt x="351740" y="451348"/>
                  </a:lnTo>
                  <a:lnTo>
                    <a:pt x="351740" y="211666"/>
                  </a:lnTo>
                  <a:lnTo>
                    <a:pt x="305049" y="211666"/>
                  </a:lnTo>
                  <a:lnTo>
                    <a:pt x="305049" y="124510"/>
                  </a:lnTo>
                  <a:lnTo>
                    <a:pt x="289486" y="124510"/>
                  </a:lnTo>
                  <a:lnTo>
                    <a:pt x="289486" y="80931"/>
                  </a:lnTo>
                  <a:lnTo>
                    <a:pt x="136961" y="80931"/>
                  </a:lnTo>
                  <a:lnTo>
                    <a:pt x="136961" y="59142"/>
                  </a:lnTo>
                  <a:lnTo>
                    <a:pt x="71593" y="59142"/>
                  </a:lnTo>
                  <a:lnTo>
                    <a:pt x="71593"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2" name="Freeform: Shape 503">
              <a:extLst>
                <a:ext uri="{FF2B5EF4-FFF2-40B4-BE49-F238E27FC236}">
                  <a16:creationId xmlns:a16="http://schemas.microsoft.com/office/drawing/2014/main" id="{7ADC2728-334F-0AD2-D34B-81E1BF9E8BE0}"/>
                </a:ext>
              </a:extLst>
            </p:cNvPr>
            <p:cNvSpPr/>
            <p:nvPr/>
          </p:nvSpPr>
          <p:spPr>
            <a:xfrm>
              <a:off x="5361736" y="43206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3" name="Freeform: Shape 504">
              <a:extLst>
                <a:ext uri="{FF2B5EF4-FFF2-40B4-BE49-F238E27FC236}">
                  <a16:creationId xmlns:a16="http://schemas.microsoft.com/office/drawing/2014/main" id="{C94C1BF4-CCB6-75EA-751A-4FA0E380E87A}"/>
                </a:ext>
              </a:extLst>
            </p:cNvPr>
            <p:cNvSpPr/>
            <p:nvPr/>
          </p:nvSpPr>
          <p:spPr>
            <a:xfrm>
              <a:off x="69238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4" name="Freeform: Shape 505">
              <a:extLst>
                <a:ext uri="{FF2B5EF4-FFF2-40B4-BE49-F238E27FC236}">
                  <a16:creationId xmlns:a16="http://schemas.microsoft.com/office/drawing/2014/main" id="{507544F6-066F-41D2-84B5-B057CDF79539}"/>
                </a:ext>
              </a:extLst>
            </p:cNvPr>
            <p:cNvSpPr/>
            <p:nvPr/>
          </p:nvSpPr>
          <p:spPr>
            <a:xfrm>
              <a:off x="70000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5" name="Freeform: Shape 506">
              <a:extLst>
                <a:ext uri="{FF2B5EF4-FFF2-40B4-BE49-F238E27FC236}">
                  <a16:creationId xmlns:a16="http://schemas.microsoft.com/office/drawing/2014/main" id="{8C3941DB-B6AE-CF55-4189-E0D850423F86}"/>
                </a:ext>
              </a:extLst>
            </p:cNvPr>
            <p:cNvSpPr/>
            <p:nvPr/>
          </p:nvSpPr>
          <p:spPr>
            <a:xfrm>
              <a:off x="70762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6" name="Freeform: Shape 507">
              <a:extLst>
                <a:ext uri="{FF2B5EF4-FFF2-40B4-BE49-F238E27FC236}">
                  <a16:creationId xmlns:a16="http://schemas.microsoft.com/office/drawing/2014/main" id="{176D28DC-60F8-CFA3-6488-BA3866EA38D7}"/>
                </a:ext>
              </a:extLst>
            </p:cNvPr>
            <p:cNvSpPr/>
            <p:nvPr/>
          </p:nvSpPr>
          <p:spPr>
            <a:xfrm>
              <a:off x="73048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7" name="Freeform: Shape 508">
              <a:extLst>
                <a:ext uri="{FF2B5EF4-FFF2-40B4-BE49-F238E27FC236}">
                  <a16:creationId xmlns:a16="http://schemas.microsoft.com/office/drawing/2014/main" id="{1ED51C1F-A7C1-99B8-4D41-589D374B8D7D}"/>
                </a:ext>
              </a:extLst>
            </p:cNvPr>
            <p:cNvSpPr/>
            <p:nvPr/>
          </p:nvSpPr>
          <p:spPr>
            <a:xfrm>
              <a:off x="73810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8" name="Freeform: Shape 509">
              <a:extLst>
                <a:ext uri="{FF2B5EF4-FFF2-40B4-BE49-F238E27FC236}">
                  <a16:creationId xmlns:a16="http://schemas.microsoft.com/office/drawing/2014/main" id="{7E900312-EAE8-3A7E-60C8-711A7B9FD54B}"/>
                </a:ext>
              </a:extLst>
            </p:cNvPr>
            <p:cNvSpPr/>
            <p:nvPr/>
          </p:nvSpPr>
          <p:spPr>
            <a:xfrm>
              <a:off x="74191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9" name="Freeform: Shape 510">
              <a:extLst>
                <a:ext uri="{FF2B5EF4-FFF2-40B4-BE49-F238E27FC236}">
                  <a16:creationId xmlns:a16="http://schemas.microsoft.com/office/drawing/2014/main" id="{455C2360-8681-2DE6-AA3F-A2D1C5F421B8}"/>
                </a:ext>
              </a:extLst>
            </p:cNvPr>
            <p:cNvSpPr/>
            <p:nvPr/>
          </p:nvSpPr>
          <p:spPr>
            <a:xfrm>
              <a:off x="74572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0" name="Freeform: Shape 511">
              <a:extLst>
                <a:ext uri="{FF2B5EF4-FFF2-40B4-BE49-F238E27FC236}">
                  <a16:creationId xmlns:a16="http://schemas.microsoft.com/office/drawing/2014/main" id="{45996A33-8E90-DC69-9E3C-15EC6BC89559}"/>
                </a:ext>
              </a:extLst>
            </p:cNvPr>
            <p:cNvSpPr/>
            <p:nvPr/>
          </p:nvSpPr>
          <p:spPr>
            <a:xfrm>
              <a:off x="7666795"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1" name="Freeform: Shape 512">
              <a:extLst>
                <a:ext uri="{FF2B5EF4-FFF2-40B4-BE49-F238E27FC236}">
                  <a16:creationId xmlns:a16="http://schemas.microsoft.com/office/drawing/2014/main" id="{F23218AA-71B1-1949-26F3-1BA4013A2190}"/>
                </a:ext>
              </a:extLst>
            </p:cNvPr>
            <p:cNvSpPr/>
            <p:nvPr/>
          </p:nvSpPr>
          <p:spPr>
            <a:xfrm>
              <a:off x="7762045"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2" name="Freeform: Shape 513">
              <a:extLst>
                <a:ext uri="{FF2B5EF4-FFF2-40B4-BE49-F238E27FC236}">
                  <a16:creationId xmlns:a16="http://schemas.microsoft.com/office/drawing/2014/main" id="{60C8E219-BDD1-2DE1-CCA4-01A4466B5C3B}"/>
                </a:ext>
              </a:extLst>
            </p:cNvPr>
            <p:cNvSpPr/>
            <p:nvPr/>
          </p:nvSpPr>
          <p:spPr>
            <a:xfrm>
              <a:off x="806684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3" name="Freeform: Shape 514">
              <a:extLst>
                <a:ext uri="{FF2B5EF4-FFF2-40B4-BE49-F238E27FC236}">
                  <a16:creationId xmlns:a16="http://schemas.microsoft.com/office/drawing/2014/main" id="{02597C38-5296-A85D-DCCE-C22F9A0580ED}"/>
                </a:ext>
              </a:extLst>
            </p:cNvPr>
            <p:cNvSpPr/>
            <p:nvPr/>
          </p:nvSpPr>
          <p:spPr>
            <a:xfrm>
              <a:off x="8771696" y="47968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44" name="Group 643">
            <a:extLst>
              <a:ext uri="{FF2B5EF4-FFF2-40B4-BE49-F238E27FC236}">
                <a16:creationId xmlns:a16="http://schemas.microsoft.com/office/drawing/2014/main" id="{C668ADD4-4C89-CD13-186C-F55B50CD9D7D}"/>
              </a:ext>
            </a:extLst>
          </p:cNvPr>
          <p:cNvGrpSpPr/>
          <p:nvPr/>
        </p:nvGrpSpPr>
        <p:grpSpPr>
          <a:xfrm>
            <a:off x="6826103" y="2539273"/>
            <a:ext cx="4749060" cy="2629253"/>
            <a:chOff x="3109912" y="1804987"/>
            <a:chExt cx="5971441" cy="3254625"/>
          </a:xfrm>
        </p:grpSpPr>
        <p:sp>
          <p:nvSpPr>
            <p:cNvPr id="645" name="Freeform: Shape 519">
              <a:extLst>
                <a:ext uri="{FF2B5EF4-FFF2-40B4-BE49-F238E27FC236}">
                  <a16:creationId xmlns:a16="http://schemas.microsoft.com/office/drawing/2014/main" id="{579BF42A-FEFF-0A12-A1F3-F914DFA6805F}"/>
                </a:ext>
              </a:extLst>
            </p:cNvPr>
            <p:cNvSpPr/>
            <p:nvPr/>
          </p:nvSpPr>
          <p:spPr>
            <a:xfrm>
              <a:off x="3109912" y="1804987"/>
              <a:ext cx="5971441" cy="3203867"/>
            </a:xfrm>
            <a:custGeom>
              <a:avLst/>
              <a:gdLst>
                <a:gd name="connsiteX0" fmla="*/ 5971442 w 5971441"/>
                <a:gd name="connsiteY0" fmla="*/ 3203867 h 3203867"/>
                <a:gd name="connsiteX1" fmla="*/ 4965659 w 5971441"/>
                <a:gd name="connsiteY1" fmla="*/ 3203867 h 3203867"/>
                <a:gd name="connsiteX2" fmla="*/ 4965659 w 5971441"/>
                <a:gd name="connsiteY2" fmla="*/ 3170558 h 3203867"/>
                <a:gd name="connsiteX3" fmla="*/ 4879067 w 5971441"/>
                <a:gd name="connsiteY3" fmla="*/ 3170558 h 3203867"/>
                <a:gd name="connsiteX4" fmla="*/ 4879067 w 5971441"/>
                <a:gd name="connsiteY4" fmla="*/ 3133925 h 3203867"/>
                <a:gd name="connsiteX5" fmla="*/ 4116400 w 5971441"/>
                <a:gd name="connsiteY5" fmla="*/ 3133925 h 3203867"/>
                <a:gd name="connsiteX6" fmla="*/ 4116400 w 5971441"/>
                <a:gd name="connsiteY6" fmla="*/ 3083967 h 3203867"/>
                <a:gd name="connsiteX7" fmla="*/ 3966534 w 5971441"/>
                <a:gd name="connsiteY7" fmla="*/ 3083967 h 3203867"/>
                <a:gd name="connsiteX8" fmla="*/ 3966534 w 5971441"/>
                <a:gd name="connsiteY8" fmla="*/ 3043999 h 3203867"/>
                <a:gd name="connsiteX9" fmla="*/ 3696767 w 5971441"/>
                <a:gd name="connsiteY9" fmla="*/ 3043999 h 3203867"/>
                <a:gd name="connsiteX10" fmla="*/ 3696767 w 5971441"/>
                <a:gd name="connsiteY10" fmla="*/ 3030684 h 3203867"/>
                <a:gd name="connsiteX11" fmla="*/ 3643475 w 5971441"/>
                <a:gd name="connsiteY11" fmla="*/ 3030684 h 3203867"/>
                <a:gd name="connsiteX12" fmla="*/ 3643475 w 5971441"/>
                <a:gd name="connsiteY12" fmla="*/ 2997375 h 3203867"/>
                <a:gd name="connsiteX13" fmla="*/ 3313767 w 5971441"/>
                <a:gd name="connsiteY13" fmla="*/ 2997375 h 3203867"/>
                <a:gd name="connsiteX14" fmla="*/ 3313767 w 5971441"/>
                <a:gd name="connsiteY14" fmla="*/ 2967400 h 3203867"/>
                <a:gd name="connsiteX15" fmla="*/ 3077309 w 5971441"/>
                <a:gd name="connsiteY15" fmla="*/ 2967400 h 3203867"/>
                <a:gd name="connsiteX16" fmla="*/ 3077309 w 5971441"/>
                <a:gd name="connsiteY16" fmla="*/ 2937434 h 3203867"/>
                <a:gd name="connsiteX17" fmla="*/ 2987383 w 5971441"/>
                <a:gd name="connsiteY17" fmla="*/ 2937434 h 3203867"/>
                <a:gd name="connsiteX18" fmla="*/ 2987383 w 5971441"/>
                <a:gd name="connsiteY18" fmla="*/ 2920775 h 3203867"/>
                <a:gd name="connsiteX19" fmla="*/ 2950750 w 5971441"/>
                <a:gd name="connsiteY19" fmla="*/ 2920775 h 3203867"/>
                <a:gd name="connsiteX20" fmla="*/ 2950750 w 5971441"/>
                <a:gd name="connsiteY20" fmla="*/ 2890809 h 3203867"/>
                <a:gd name="connsiteX21" fmla="*/ 2807542 w 5971441"/>
                <a:gd name="connsiteY21" fmla="*/ 2890809 h 3203867"/>
                <a:gd name="connsiteX22" fmla="*/ 2807542 w 5971441"/>
                <a:gd name="connsiteY22" fmla="*/ 2860834 h 3203867"/>
                <a:gd name="connsiteX23" fmla="*/ 2631034 w 5971441"/>
                <a:gd name="connsiteY23" fmla="*/ 2860834 h 3203867"/>
                <a:gd name="connsiteX24" fmla="*/ 2631034 w 5971441"/>
                <a:gd name="connsiteY24" fmla="*/ 2834183 h 3203867"/>
                <a:gd name="connsiteX25" fmla="*/ 2604392 w 5971441"/>
                <a:gd name="connsiteY25" fmla="*/ 2834183 h 3203867"/>
                <a:gd name="connsiteX26" fmla="*/ 2604392 w 5971441"/>
                <a:gd name="connsiteY26" fmla="*/ 2804217 h 3203867"/>
                <a:gd name="connsiteX27" fmla="*/ 2571083 w 5971441"/>
                <a:gd name="connsiteY27" fmla="*/ 2804217 h 3203867"/>
                <a:gd name="connsiteX28" fmla="*/ 2571083 w 5971441"/>
                <a:gd name="connsiteY28" fmla="*/ 2777566 h 3203867"/>
                <a:gd name="connsiteX29" fmla="*/ 2434533 w 5971441"/>
                <a:gd name="connsiteY29" fmla="*/ 2777566 h 3203867"/>
                <a:gd name="connsiteX30" fmla="*/ 2434533 w 5971441"/>
                <a:gd name="connsiteY30" fmla="*/ 2754259 h 3203867"/>
                <a:gd name="connsiteX31" fmla="*/ 2414559 w 5971441"/>
                <a:gd name="connsiteY31" fmla="*/ 2754259 h 3203867"/>
                <a:gd name="connsiteX32" fmla="*/ 2414559 w 5971441"/>
                <a:gd name="connsiteY32" fmla="*/ 2727617 h 3203867"/>
                <a:gd name="connsiteX33" fmla="*/ 2344617 w 5971441"/>
                <a:gd name="connsiteY33" fmla="*/ 2727617 h 3203867"/>
                <a:gd name="connsiteX34" fmla="*/ 2344617 w 5971441"/>
                <a:gd name="connsiteY34" fmla="*/ 2680992 h 3203867"/>
                <a:gd name="connsiteX35" fmla="*/ 2311308 w 5971441"/>
                <a:gd name="connsiteY35" fmla="*/ 2680992 h 3203867"/>
                <a:gd name="connsiteX36" fmla="*/ 2311308 w 5971441"/>
                <a:gd name="connsiteY36" fmla="*/ 2591067 h 3203867"/>
                <a:gd name="connsiteX37" fmla="*/ 2294658 w 5971441"/>
                <a:gd name="connsiteY37" fmla="*/ 2591067 h 3203867"/>
                <a:gd name="connsiteX38" fmla="*/ 2294658 w 5971441"/>
                <a:gd name="connsiteY38" fmla="*/ 2551100 h 3203867"/>
                <a:gd name="connsiteX39" fmla="*/ 2228050 w 5971441"/>
                <a:gd name="connsiteY39" fmla="*/ 2551100 h 3203867"/>
                <a:gd name="connsiteX40" fmla="*/ 2228050 w 5971441"/>
                <a:gd name="connsiteY40" fmla="*/ 2517801 h 3203867"/>
                <a:gd name="connsiteX41" fmla="*/ 2134800 w 5971441"/>
                <a:gd name="connsiteY41" fmla="*/ 2517801 h 3203867"/>
                <a:gd name="connsiteX42" fmla="*/ 2134800 w 5971441"/>
                <a:gd name="connsiteY42" fmla="*/ 2521125 h 3203867"/>
                <a:gd name="connsiteX43" fmla="*/ 2004917 w 5971441"/>
                <a:gd name="connsiteY43" fmla="*/ 2521125 h 3203867"/>
                <a:gd name="connsiteX44" fmla="*/ 2004917 w 5971441"/>
                <a:gd name="connsiteY44" fmla="*/ 2461184 h 3203867"/>
                <a:gd name="connsiteX45" fmla="*/ 1984934 w 5971441"/>
                <a:gd name="connsiteY45" fmla="*/ 2461184 h 3203867"/>
                <a:gd name="connsiteX46" fmla="*/ 1984934 w 5971441"/>
                <a:gd name="connsiteY46" fmla="*/ 2424541 h 3203867"/>
                <a:gd name="connsiteX47" fmla="*/ 1971608 w 5971441"/>
                <a:gd name="connsiteY47" fmla="*/ 2424541 h 3203867"/>
                <a:gd name="connsiteX48" fmla="*/ 1971608 w 5971441"/>
                <a:gd name="connsiteY48" fmla="*/ 2374592 h 3203867"/>
                <a:gd name="connsiteX49" fmla="*/ 1838392 w 5971441"/>
                <a:gd name="connsiteY49" fmla="*/ 2374592 h 3203867"/>
                <a:gd name="connsiteX50" fmla="*/ 1838392 w 5971441"/>
                <a:gd name="connsiteY50" fmla="*/ 2344617 h 3203867"/>
                <a:gd name="connsiteX51" fmla="*/ 1698517 w 5971441"/>
                <a:gd name="connsiteY51" fmla="*/ 2344617 h 3203867"/>
                <a:gd name="connsiteX52" fmla="*/ 1698517 w 5971441"/>
                <a:gd name="connsiteY52" fmla="*/ 2294658 h 3203867"/>
                <a:gd name="connsiteX53" fmla="*/ 1671866 w 5971441"/>
                <a:gd name="connsiteY53" fmla="*/ 2294658 h 3203867"/>
                <a:gd name="connsiteX54" fmla="*/ 1671866 w 5971441"/>
                <a:gd name="connsiteY54" fmla="*/ 2224716 h 3203867"/>
                <a:gd name="connsiteX55" fmla="*/ 1648558 w 5971441"/>
                <a:gd name="connsiteY55" fmla="*/ 2224716 h 3203867"/>
                <a:gd name="connsiteX56" fmla="*/ 1648558 w 5971441"/>
                <a:gd name="connsiteY56" fmla="*/ 2114817 h 3203867"/>
                <a:gd name="connsiteX57" fmla="*/ 1601934 w 5971441"/>
                <a:gd name="connsiteY57" fmla="*/ 2114817 h 3203867"/>
                <a:gd name="connsiteX58" fmla="*/ 1601934 w 5971441"/>
                <a:gd name="connsiteY58" fmla="*/ 2088175 h 3203867"/>
                <a:gd name="connsiteX59" fmla="*/ 1528667 w 5971441"/>
                <a:gd name="connsiteY59" fmla="*/ 2088175 h 3203867"/>
                <a:gd name="connsiteX60" fmla="*/ 1528667 w 5971441"/>
                <a:gd name="connsiteY60" fmla="*/ 2071516 h 3203867"/>
                <a:gd name="connsiteX61" fmla="*/ 1482033 w 5971441"/>
                <a:gd name="connsiteY61" fmla="*/ 2071516 h 3203867"/>
                <a:gd name="connsiteX62" fmla="*/ 1482033 w 5971441"/>
                <a:gd name="connsiteY62" fmla="*/ 2044875 h 3203867"/>
                <a:gd name="connsiteX63" fmla="*/ 1422092 w 5971441"/>
                <a:gd name="connsiteY63" fmla="*/ 2044875 h 3203867"/>
                <a:gd name="connsiteX64" fmla="*/ 1422092 w 5971441"/>
                <a:gd name="connsiteY64" fmla="*/ 2011575 h 3203867"/>
                <a:gd name="connsiteX65" fmla="*/ 1388783 w 5971441"/>
                <a:gd name="connsiteY65" fmla="*/ 2011575 h 3203867"/>
                <a:gd name="connsiteX66" fmla="*/ 1388783 w 5971441"/>
                <a:gd name="connsiteY66" fmla="*/ 1978266 h 3203867"/>
                <a:gd name="connsiteX67" fmla="*/ 1355484 w 5971441"/>
                <a:gd name="connsiteY67" fmla="*/ 1978266 h 3203867"/>
                <a:gd name="connsiteX68" fmla="*/ 1355484 w 5971441"/>
                <a:gd name="connsiteY68" fmla="*/ 1941633 h 3203867"/>
                <a:gd name="connsiteX69" fmla="*/ 1318851 w 5971441"/>
                <a:gd name="connsiteY69" fmla="*/ 1941633 h 3203867"/>
                <a:gd name="connsiteX70" fmla="*/ 1318851 w 5971441"/>
                <a:gd name="connsiteY70" fmla="*/ 1741808 h 3203867"/>
                <a:gd name="connsiteX71" fmla="*/ 1295533 w 5971441"/>
                <a:gd name="connsiteY71" fmla="*/ 1741808 h 3203867"/>
                <a:gd name="connsiteX72" fmla="*/ 1295533 w 5971441"/>
                <a:gd name="connsiteY72" fmla="*/ 1681858 h 3203867"/>
                <a:gd name="connsiteX73" fmla="*/ 1255566 w 5971441"/>
                <a:gd name="connsiteY73" fmla="*/ 1681858 h 3203867"/>
                <a:gd name="connsiteX74" fmla="*/ 1255566 w 5971441"/>
                <a:gd name="connsiteY74" fmla="*/ 1618583 h 3203867"/>
                <a:gd name="connsiteX75" fmla="*/ 1112358 w 5971441"/>
                <a:gd name="connsiteY75" fmla="*/ 1618583 h 3203867"/>
                <a:gd name="connsiteX76" fmla="*/ 1112358 w 5971441"/>
                <a:gd name="connsiteY76" fmla="*/ 1605258 h 3203867"/>
                <a:gd name="connsiteX77" fmla="*/ 1082383 w 5971441"/>
                <a:gd name="connsiteY77" fmla="*/ 1605258 h 3203867"/>
                <a:gd name="connsiteX78" fmla="*/ 1082383 w 5971441"/>
                <a:gd name="connsiteY78" fmla="*/ 1578616 h 3203867"/>
                <a:gd name="connsiteX79" fmla="*/ 1029100 w 5971441"/>
                <a:gd name="connsiteY79" fmla="*/ 1578616 h 3203867"/>
                <a:gd name="connsiteX80" fmla="*/ 1029100 w 5971441"/>
                <a:gd name="connsiteY80" fmla="*/ 1541983 h 3203867"/>
                <a:gd name="connsiteX81" fmla="*/ 999125 w 5971441"/>
                <a:gd name="connsiteY81" fmla="*/ 1541983 h 3203867"/>
                <a:gd name="connsiteX82" fmla="*/ 999125 w 5971441"/>
                <a:gd name="connsiteY82" fmla="*/ 1388783 h 3203867"/>
                <a:gd name="connsiteX83" fmla="*/ 972483 w 5971441"/>
                <a:gd name="connsiteY83" fmla="*/ 1388783 h 3203867"/>
                <a:gd name="connsiteX84" fmla="*/ 972483 w 5971441"/>
                <a:gd name="connsiteY84" fmla="*/ 1292200 h 3203867"/>
                <a:gd name="connsiteX85" fmla="*/ 945839 w 5971441"/>
                <a:gd name="connsiteY85" fmla="*/ 1292200 h 3203867"/>
                <a:gd name="connsiteX86" fmla="*/ 945839 w 5971441"/>
                <a:gd name="connsiteY86" fmla="*/ 1232259 h 3203867"/>
                <a:gd name="connsiteX87" fmla="*/ 872570 w 5971441"/>
                <a:gd name="connsiteY87" fmla="*/ 1232259 h 3203867"/>
                <a:gd name="connsiteX88" fmla="*/ 872570 w 5971441"/>
                <a:gd name="connsiteY88" fmla="*/ 1205608 h 3203867"/>
                <a:gd name="connsiteX89" fmla="*/ 815952 w 5971441"/>
                <a:gd name="connsiteY89" fmla="*/ 1205608 h 3203867"/>
                <a:gd name="connsiteX90" fmla="*/ 815952 w 5971441"/>
                <a:gd name="connsiteY90" fmla="*/ 1172309 h 3203867"/>
                <a:gd name="connsiteX91" fmla="*/ 742683 w 5971441"/>
                <a:gd name="connsiteY91" fmla="*/ 1172309 h 3203867"/>
                <a:gd name="connsiteX92" fmla="*/ 742683 w 5971441"/>
                <a:gd name="connsiteY92" fmla="*/ 1132342 h 3203867"/>
                <a:gd name="connsiteX93" fmla="*/ 706049 w 5971441"/>
                <a:gd name="connsiteY93" fmla="*/ 1132342 h 3203867"/>
                <a:gd name="connsiteX94" fmla="*/ 706049 w 5971441"/>
                <a:gd name="connsiteY94" fmla="*/ 1082383 h 3203867"/>
                <a:gd name="connsiteX95" fmla="*/ 666084 w 5971441"/>
                <a:gd name="connsiteY95" fmla="*/ 1082383 h 3203867"/>
                <a:gd name="connsiteX96" fmla="*/ 666084 w 5971441"/>
                <a:gd name="connsiteY96" fmla="*/ 1005783 h 3203867"/>
                <a:gd name="connsiteX97" fmla="*/ 652763 w 5971441"/>
                <a:gd name="connsiteY97" fmla="*/ 1005783 h 3203867"/>
                <a:gd name="connsiteX98" fmla="*/ 652763 w 5971441"/>
                <a:gd name="connsiteY98" fmla="*/ 762666 h 3203867"/>
                <a:gd name="connsiteX99" fmla="*/ 619458 w 5971441"/>
                <a:gd name="connsiteY99" fmla="*/ 762666 h 3203867"/>
                <a:gd name="connsiteX100" fmla="*/ 619458 w 5971441"/>
                <a:gd name="connsiteY100" fmla="*/ 702718 h 3203867"/>
                <a:gd name="connsiteX101" fmla="*/ 579493 w 5971441"/>
                <a:gd name="connsiteY101" fmla="*/ 702718 h 3203867"/>
                <a:gd name="connsiteX102" fmla="*/ 579493 w 5971441"/>
                <a:gd name="connsiteY102" fmla="*/ 666083 h 3203867"/>
                <a:gd name="connsiteX103" fmla="*/ 526207 w 5971441"/>
                <a:gd name="connsiteY103" fmla="*/ 666083 h 3203867"/>
                <a:gd name="connsiteX104" fmla="*/ 526207 w 5971441"/>
                <a:gd name="connsiteY104" fmla="*/ 626118 h 3203867"/>
                <a:gd name="connsiteX105" fmla="*/ 466258 w 5971441"/>
                <a:gd name="connsiteY105" fmla="*/ 626118 h 3203867"/>
                <a:gd name="connsiteX106" fmla="*/ 466258 w 5971441"/>
                <a:gd name="connsiteY106" fmla="*/ 599475 h 3203867"/>
                <a:gd name="connsiteX107" fmla="*/ 363016 w 5971441"/>
                <a:gd name="connsiteY107" fmla="*/ 599475 h 3203867"/>
                <a:gd name="connsiteX108" fmla="*/ 363016 w 5971441"/>
                <a:gd name="connsiteY108" fmla="*/ 462928 h 3203867"/>
                <a:gd name="connsiteX109" fmla="*/ 326381 w 5971441"/>
                <a:gd name="connsiteY109" fmla="*/ 462928 h 3203867"/>
                <a:gd name="connsiteX110" fmla="*/ 326381 w 5971441"/>
                <a:gd name="connsiteY110" fmla="*/ 236459 h 3203867"/>
                <a:gd name="connsiteX111" fmla="*/ 293077 w 5971441"/>
                <a:gd name="connsiteY111" fmla="*/ 236459 h 3203867"/>
                <a:gd name="connsiteX112" fmla="*/ 293077 w 5971441"/>
                <a:gd name="connsiteY112" fmla="*/ 99912 h 3203867"/>
                <a:gd name="connsiteX113" fmla="*/ 253112 w 5971441"/>
                <a:gd name="connsiteY113" fmla="*/ 99912 h 3203867"/>
                <a:gd name="connsiteX114" fmla="*/ 253112 w 5971441"/>
                <a:gd name="connsiteY114" fmla="*/ 69939 h 3203867"/>
                <a:gd name="connsiteX115" fmla="*/ 209817 w 5971441"/>
                <a:gd name="connsiteY115" fmla="*/ 69939 h 3203867"/>
                <a:gd name="connsiteX116" fmla="*/ 209817 w 5971441"/>
                <a:gd name="connsiteY116" fmla="*/ 29974 h 3203867"/>
                <a:gd name="connsiteX117" fmla="*/ 126556 w 5971441"/>
                <a:gd name="connsiteY117" fmla="*/ 29974 h 3203867"/>
                <a:gd name="connsiteX118" fmla="*/ 126556 w 5971441"/>
                <a:gd name="connsiteY118" fmla="*/ 0 h 3203867"/>
                <a:gd name="connsiteX119" fmla="*/ 0 w 5971441"/>
                <a:gd name="connsiteY119" fmla="*/ 0 h 3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971441" h="3203867">
                  <a:moveTo>
                    <a:pt x="5971442" y="3203867"/>
                  </a:moveTo>
                  <a:lnTo>
                    <a:pt x="4965659" y="3203867"/>
                  </a:lnTo>
                  <a:lnTo>
                    <a:pt x="4965659" y="3170558"/>
                  </a:lnTo>
                  <a:lnTo>
                    <a:pt x="4879067" y="3170558"/>
                  </a:lnTo>
                  <a:lnTo>
                    <a:pt x="4879067" y="3133925"/>
                  </a:lnTo>
                  <a:lnTo>
                    <a:pt x="4116400" y="3133925"/>
                  </a:lnTo>
                  <a:lnTo>
                    <a:pt x="4116400" y="3083967"/>
                  </a:lnTo>
                  <a:lnTo>
                    <a:pt x="3966534" y="3083967"/>
                  </a:lnTo>
                  <a:lnTo>
                    <a:pt x="3966534" y="3043999"/>
                  </a:lnTo>
                  <a:lnTo>
                    <a:pt x="3696767" y="3043999"/>
                  </a:lnTo>
                  <a:lnTo>
                    <a:pt x="3696767" y="3030684"/>
                  </a:lnTo>
                  <a:lnTo>
                    <a:pt x="3643475" y="3030684"/>
                  </a:lnTo>
                  <a:lnTo>
                    <a:pt x="3643475" y="2997375"/>
                  </a:lnTo>
                  <a:lnTo>
                    <a:pt x="3313767" y="2997375"/>
                  </a:lnTo>
                  <a:lnTo>
                    <a:pt x="3313767" y="2967400"/>
                  </a:lnTo>
                  <a:lnTo>
                    <a:pt x="3077309" y="2967400"/>
                  </a:lnTo>
                  <a:lnTo>
                    <a:pt x="3077309" y="2937434"/>
                  </a:lnTo>
                  <a:lnTo>
                    <a:pt x="2987383" y="2937434"/>
                  </a:lnTo>
                  <a:lnTo>
                    <a:pt x="2987383" y="2920775"/>
                  </a:lnTo>
                  <a:lnTo>
                    <a:pt x="2950750" y="2920775"/>
                  </a:lnTo>
                  <a:lnTo>
                    <a:pt x="2950750" y="2890809"/>
                  </a:lnTo>
                  <a:lnTo>
                    <a:pt x="2807542" y="2890809"/>
                  </a:lnTo>
                  <a:lnTo>
                    <a:pt x="2807542" y="2860834"/>
                  </a:lnTo>
                  <a:lnTo>
                    <a:pt x="2631034" y="2860834"/>
                  </a:lnTo>
                  <a:lnTo>
                    <a:pt x="2631034" y="2834183"/>
                  </a:lnTo>
                  <a:lnTo>
                    <a:pt x="2604392" y="2834183"/>
                  </a:lnTo>
                  <a:lnTo>
                    <a:pt x="2604392" y="2804217"/>
                  </a:lnTo>
                  <a:lnTo>
                    <a:pt x="2571083" y="2804217"/>
                  </a:lnTo>
                  <a:lnTo>
                    <a:pt x="2571083" y="2777566"/>
                  </a:lnTo>
                  <a:lnTo>
                    <a:pt x="2434533" y="2777566"/>
                  </a:lnTo>
                  <a:lnTo>
                    <a:pt x="2434533" y="2754259"/>
                  </a:lnTo>
                  <a:lnTo>
                    <a:pt x="2414559" y="2754259"/>
                  </a:lnTo>
                  <a:lnTo>
                    <a:pt x="2414559" y="2727617"/>
                  </a:lnTo>
                  <a:lnTo>
                    <a:pt x="2344617" y="2727617"/>
                  </a:lnTo>
                  <a:lnTo>
                    <a:pt x="2344617" y="2680992"/>
                  </a:lnTo>
                  <a:lnTo>
                    <a:pt x="2311308" y="2680992"/>
                  </a:lnTo>
                  <a:lnTo>
                    <a:pt x="2311308" y="2591067"/>
                  </a:lnTo>
                  <a:lnTo>
                    <a:pt x="2294658" y="2591067"/>
                  </a:lnTo>
                  <a:lnTo>
                    <a:pt x="2294658" y="2551100"/>
                  </a:lnTo>
                  <a:lnTo>
                    <a:pt x="2228050" y="2551100"/>
                  </a:lnTo>
                  <a:lnTo>
                    <a:pt x="2228050" y="2517801"/>
                  </a:lnTo>
                  <a:lnTo>
                    <a:pt x="2134800" y="2517801"/>
                  </a:lnTo>
                  <a:lnTo>
                    <a:pt x="2134800" y="2521125"/>
                  </a:lnTo>
                  <a:lnTo>
                    <a:pt x="2004917" y="2521125"/>
                  </a:lnTo>
                  <a:lnTo>
                    <a:pt x="2004917" y="2461184"/>
                  </a:lnTo>
                  <a:lnTo>
                    <a:pt x="1984934" y="2461184"/>
                  </a:lnTo>
                  <a:lnTo>
                    <a:pt x="1984934" y="2424541"/>
                  </a:lnTo>
                  <a:lnTo>
                    <a:pt x="1971608" y="2424541"/>
                  </a:lnTo>
                  <a:lnTo>
                    <a:pt x="1971608" y="2374592"/>
                  </a:lnTo>
                  <a:lnTo>
                    <a:pt x="1838392" y="2374592"/>
                  </a:lnTo>
                  <a:lnTo>
                    <a:pt x="1838392" y="2344617"/>
                  </a:lnTo>
                  <a:lnTo>
                    <a:pt x="1698517" y="2344617"/>
                  </a:lnTo>
                  <a:lnTo>
                    <a:pt x="1698517" y="2294658"/>
                  </a:lnTo>
                  <a:lnTo>
                    <a:pt x="1671866" y="2294658"/>
                  </a:lnTo>
                  <a:lnTo>
                    <a:pt x="1671866" y="2224716"/>
                  </a:lnTo>
                  <a:lnTo>
                    <a:pt x="1648558" y="2224716"/>
                  </a:lnTo>
                  <a:lnTo>
                    <a:pt x="1648558" y="2114817"/>
                  </a:lnTo>
                  <a:lnTo>
                    <a:pt x="1601934" y="2114817"/>
                  </a:lnTo>
                  <a:lnTo>
                    <a:pt x="1601934" y="2088175"/>
                  </a:lnTo>
                  <a:lnTo>
                    <a:pt x="1528667" y="2088175"/>
                  </a:lnTo>
                  <a:lnTo>
                    <a:pt x="1528667" y="2071516"/>
                  </a:lnTo>
                  <a:lnTo>
                    <a:pt x="1482033" y="2071516"/>
                  </a:lnTo>
                  <a:lnTo>
                    <a:pt x="1482033" y="2044875"/>
                  </a:lnTo>
                  <a:lnTo>
                    <a:pt x="1422092" y="2044875"/>
                  </a:lnTo>
                  <a:lnTo>
                    <a:pt x="1422092" y="2011575"/>
                  </a:lnTo>
                  <a:lnTo>
                    <a:pt x="1388783" y="2011575"/>
                  </a:lnTo>
                  <a:lnTo>
                    <a:pt x="1388783" y="1978266"/>
                  </a:lnTo>
                  <a:lnTo>
                    <a:pt x="1355484" y="1978266"/>
                  </a:lnTo>
                  <a:lnTo>
                    <a:pt x="1355484" y="1941633"/>
                  </a:lnTo>
                  <a:lnTo>
                    <a:pt x="1318851" y="1941633"/>
                  </a:lnTo>
                  <a:lnTo>
                    <a:pt x="1318851" y="1741808"/>
                  </a:lnTo>
                  <a:lnTo>
                    <a:pt x="1295533" y="1741808"/>
                  </a:lnTo>
                  <a:lnTo>
                    <a:pt x="1295533" y="1681858"/>
                  </a:lnTo>
                  <a:lnTo>
                    <a:pt x="1255566" y="1681858"/>
                  </a:lnTo>
                  <a:lnTo>
                    <a:pt x="1255566" y="1618583"/>
                  </a:lnTo>
                  <a:lnTo>
                    <a:pt x="1112358" y="1618583"/>
                  </a:lnTo>
                  <a:lnTo>
                    <a:pt x="1112358" y="1605258"/>
                  </a:lnTo>
                  <a:lnTo>
                    <a:pt x="1082383" y="1605258"/>
                  </a:lnTo>
                  <a:lnTo>
                    <a:pt x="1082383" y="1578616"/>
                  </a:lnTo>
                  <a:lnTo>
                    <a:pt x="1029100" y="1578616"/>
                  </a:lnTo>
                  <a:lnTo>
                    <a:pt x="1029100" y="1541983"/>
                  </a:lnTo>
                  <a:lnTo>
                    <a:pt x="999125" y="1541983"/>
                  </a:lnTo>
                  <a:lnTo>
                    <a:pt x="999125" y="1388783"/>
                  </a:lnTo>
                  <a:lnTo>
                    <a:pt x="972483" y="1388783"/>
                  </a:lnTo>
                  <a:lnTo>
                    <a:pt x="972483" y="1292200"/>
                  </a:lnTo>
                  <a:lnTo>
                    <a:pt x="945839" y="1292200"/>
                  </a:lnTo>
                  <a:lnTo>
                    <a:pt x="945839" y="1232259"/>
                  </a:lnTo>
                  <a:lnTo>
                    <a:pt x="872570" y="1232259"/>
                  </a:lnTo>
                  <a:lnTo>
                    <a:pt x="872570" y="1205608"/>
                  </a:lnTo>
                  <a:lnTo>
                    <a:pt x="815952" y="1205608"/>
                  </a:lnTo>
                  <a:lnTo>
                    <a:pt x="815952" y="1172309"/>
                  </a:lnTo>
                  <a:lnTo>
                    <a:pt x="742683" y="1172309"/>
                  </a:lnTo>
                  <a:lnTo>
                    <a:pt x="742683" y="1132342"/>
                  </a:lnTo>
                  <a:lnTo>
                    <a:pt x="706049" y="1132342"/>
                  </a:lnTo>
                  <a:lnTo>
                    <a:pt x="706049" y="1082383"/>
                  </a:lnTo>
                  <a:lnTo>
                    <a:pt x="666084" y="1082383"/>
                  </a:lnTo>
                  <a:lnTo>
                    <a:pt x="666084" y="1005783"/>
                  </a:lnTo>
                  <a:lnTo>
                    <a:pt x="652763" y="1005783"/>
                  </a:lnTo>
                  <a:lnTo>
                    <a:pt x="652763" y="762666"/>
                  </a:lnTo>
                  <a:lnTo>
                    <a:pt x="619458" y="762666"/>
                  </a:lnTo>
                  <a:lnTo>
                    <a:pt x="619458" y="702718"/>
                  </a:lnTo>
                  <a:lnTo>
                    <a:pt x="579493" y="702718"/>
                  </a:lnTo>
                  <a:lnTo>
                    <a:pt x="579493" y="666083"/>
                  </a:lnTo>
                  <a:lnTo>
                    <a:pt x="526207" y="666083"/>
                  </a:lnTo>
                  <a:lnTo>
                    <a:pt x="526207" y="626118"/>
                  </a:lnTo>
                  <a:lnTo>
                    <a:pt x="466258" y="626118"/>
                  </a:lnTo>
                  <a:lnTo>
                    <a:pt x="466258" y="599475"/>
                  </a:lnTo>
                  <a:lnTo>
                    <a:pt x="363016" y="599475"/>
                  </a:lnTo>
                  <a:lnTo>
                    <a:pt x="363016" y="462928"/>
                  </a:lnTo>
                  <a:lnTo>
                    <a:pt x="326381" y="462928"/>
                  </a:lnTo>
                  <a:lnTo>
                    <a:pt x="326381" y="236459"/>
                  </a:lnTo>
                  <a:lnTo>
                    <a:pt x="293077" y="236459"/>
                  </a:lnTo>
                  <a:lnTo>
                    <a:pt x="293077" y="99912"/>
                  </a:lnTo>
                  <a:lnTo>
                    <a:pt x="253112" y="99912"/>
                  </a:lnTo>
                  <a:lnTo>
                    <a:pt x="253112" y="69939"/>
                  </a:lnTo>
                  <a:lnTo>
                    <a:pt x="209817" y="69939"/>
                  </a:lnTo>
                  <a:lnTo>
                    <a:pt x="209817" y="29974"/>
                  </a:lnTo>
                  <a:lnTo>
                    <a:pt x="126556" y="29974"/>
                  </a:lnTo>
                  <a:lnTo>
                    <a:pt x="12655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6" name="Freeform: Shape 520">
              <a:extLst>
                <a:ext uri="{FF2B5EF4-FFF2-40B4-BE49-F238E27FC236}">
                  <a16:creationId xmlns:a16="http://schemas.microsoft.com/office/drawing/2014/main" id="{691BA3FF-861F-0D95-B957-C885180163AA}"/>
                </a:ext>
              </a:extLst>
            </p:cNvPr>
            <p:cNvSpPr/>
            <p:nvPr/>
          </p:nvSpPr>
          <p:spPr>
            <a:xfrm>
              <a:off x="5987395" y="4645752"/>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7" name="Freeform: Shape 521">
              <a:extLst>
                <a:ext uri="{FF2B5EF4-FFF2-40B4-BE49-F238E27FC236}">
                  <a16:creationId xmlns:a16="http://schemas.microsoft.com/office/drawing/2014/main" id="{60FC865F-25F5-3598-4AD5-E57A9CD6E862}"/>
                </a:ext>
              </a:extLst>
            </p:cNvPr>
            <p:cNvSpPr/>
            <p:nvPr/>
          </p:nvSpPr>
          <p:spPr>
            <a:xfrm>
              <a:off x="6235045" y="472196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8" name="Freeform: Shape 522">
              <a:extLst>
                <a:ext uri="{FF2B5EF4-FFF2-40B4-BE49-F238E27FC236}">
                  <a16:creationId xmlns:a16="http://schemas.microsoft.com/office/drawing/2014/main" id="{736D7100-2134-6367-E0F5-AAFE8210032C}"/>
                </a:ext>
              </a:extLst>
            </p:cNvPr>
            <p:cNvSpPr/>
            <p:nvPr/>
          </p:nvSpPr>
          <p:spPr>
            <a:xfrm>
              <a:off x="6273145" y="472196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9" name="Freeform: Shape 523">
              <a:extLst>
                <a:ext uri="{FF2B5EF4-FFF2-40B4-BE49-F238E27FC236}">
                  <a16:creationId xmlns:a16="http://schemas.microsoft.com/office/drawing/2014/main" id="{FF5FF2AC-36AB-6861-0BBD-FEFFA4712C27}"/>
                </a:ext>
              </a:extLst>
            </p:cNvPr>
            <p:cNvSpPr/>
            <p:nvPr/>
          </p:nvSpPr>
          <p:spPr>
            <a:xfrm>
              <a:off x="7035154" y="479816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0" name="Freeform: Shape 524">
              <a:extLst>
                <a:ext uri="{FF2B5EF4-FFF2-40B4-BE49-F238E27FC236}">
                  <a16:creationId xmlns:a16="http://schemas.microsoft.com/office/drawing/2014/main" id="{54309062-3B1D-F9F1-2BC1-0D20FE4B0F37}"/>
                </a:ext>
              </a:extLst>
            </p:cNvPr>
            <p:cNvSpPr/>
            <p:nvPr/>
          </p:nvSpPr>
          <p:spPr>
            <a:xfrm>
              <a:off x="7339954" y="4893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1" name="Freeform: Shape 525">
              <a:extLst>
                <a:ext uri="{FF2B5EF4-FFF2-40B4-BE49-F238E27FC236}">
                  <a16:creationId xmlns:a16="http://schemas.microsoft.com/office/drawing/2014/main" id="{89B1EE52-A966-4930-77C5-733111981AAB}"/>
                </a:ext>
              </a:extLst>
            </p:cNvPr>
            <p:cNvSpPr/>
            <p:nvPr/>
          </p:nvSpPr>
          <p:spPr>
            <a:xfrm>
              <a:off x="7378054" y="4893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2" name="Freeform: Shape 526">
              <a:extLst>
                <a:ext uri="{FF2B5EF4-FFF2-40B4-BE49-F238E27FC236}">
                  <a16:creationId xmlns:a16="http://schemas.microsoft.com/office/drawing/2014/main" id="{3992DDEA-CA28-C0AF-4E69-FBAD54717D90}"/>
                </a:ext>
              </a:extLst>
            </p:cNvPr>
            <p:cNvSpPr/>
            <p:nvPr/>
          </p:nvSpPr>
          <p:spPr>
            <a:xfrm>
              <a:off x="7416154" y="4893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3" name="Freeform: Shape 527">
              <a:extLst>
                <a:ext uri="{FF2B5EF4-FFF2-40B4-BE49-F238E27FC236}">
                  <a16:creationId xmlns:a16="http://schemas.microsoft.com/office/drawing/2014/main" id="{0233B5FC-CD18-ADDD-F215-00D2BCDFEEC0}"/>
                </a:ext>
              </a:extLst>
            </p:cNvPr>
            <p:cNvSpPr/>
            <p:nvPr/>
          </p:nvSpPr>
          <p:spPr>
            <a:xfrm>
              <a:off x="7720954" y="4893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4" name="Freeform: Shape 528">
              <a:extLst>
                <a:ext uri="{FF2B5EF4-FFF2-40B4-BE49-F238E27FC236}">
                  <a16:creationId xmlns:a16="http://schemas.microsoft.com/office/drawing/2014/main" id="{EB64B94A-3AC5-736C-E7B6-47CBD662E4F5}"/>
                </a:ext>
              </a:extLst>
            </p:cNvPr>
            <p:cNvSpPr/>
            <p:nvPr/>
          </p:nvSpPr>
          <p:spPr>
            <a:xfrm>
              <a:off x="9016364" y="49696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655" name="Table 288">
            <a:extLst>
              <a:ext uri="{FF2B5EF4-FFF2-40B4-BE49-F238E27FC236}">
                <a16:creationId xmlns:a16="http://schemas.microsoft.com/office/drawing/2014/main" id="{34A8E34C-8FD5-508A-93F8-258EAEC5BBA8}"/>
              </a:ext>
            </a:extLst>
          </p:cNvPr>
          <p:cNvGraphicFramePr>
            <a:graphicFrameLocks noGrp="1"/>
          </p:cNvGraphicFramePr>
          <p:nvPr>
            <p:extLst>
              <p:ext uri="{D42A27DB-BD31-4B8C-83A1-F6EECF244321}">
                <p14:modId xmlns:p14="http://schemas.microsoft.com/office/powerpoint/2010/main" val="3767790130"/>
              </p:ext>
            </p:extLst>
          </p:nvPr>
        </p:nvGraphicFramePr>
        <p:xfrm>
          <a:off x="7438282" y="1769627"/>
          <a:ext cx="4338795" cy="944700"/>
        </p:xfrm>
        <a:graphic>
          <a:graphicData uri="http://schemas.openxmlformats.org/drawingml/2006/table">
            <a:tbl>
              <a:tblPr firstRow="1" bandRow="1">
                <a:tableStyleId>{9D7B26C5-4107-4FEC-AEDC-1716B250A1EF}</a:tableStyleId>
              </a:tblPr>
              <a:tblGrid>
                <a:gridCol w="1757089">
                  <a:extLst>
                    <a:ext uri="{9D8B030D-6E8A-4147-A177-3AD203B41FA5}">
                      <a16:colId xmlns:a16="http://schemas.microsoft.com/office/drawing/2014/main" val="208063906"/>
                    </a:ext>
                  </a:extLst>
                </a:gridCol>
                <a:gridCol w="1361326">
                  <a:extLst>
                    <a:ext uri="{9D8B030D-6E8A-4147-A177-3AD203B41FA5}">
                      <a16:colId xmlns:a16="http://schemas.microsoft.com/office/drawing/2014/main" val="3393432581"/>
                    </a:ext>
                  </a:extLst>
                </a:gridCol>
                <a:gridCol w="1220380">
                  <a:extLst>
                    <a:ext uri="{9D8B030D-6E8A-4147-A177-3AD203B41FA5}">
                      <a16:colId xmlns:a16="http://schemas.microsoft.com/office/drawing/2014/main" val="2495686107"/>
                    </a:ext>
                  </a:extLst>
                </a:gridCol>
              </a:tblGrid>
              <a:tr h="257504">
                <a:tc>
                  <a:txBody>
                    <a:bodyPr/>
                    <a:lstStyle/>
                    <a:p>
                      <a:endParaRPr lang="en-GB" sz="1200" dirty="0">
                        <a:solidFill>
                          <a:schemeClr val="tx1"/>
                        </a:solidFill>
                      </a:endParaRPr>
                    </a:p>
                  </a:txBody>
                  <a:tcPr marL="36000" marR="36000" marT="0" marB="0" anchor="ctr"/>
                </a:tc>
                <a:tc>
                  <a:txBody>
                    <a:bodyPr/>
                    <a:lstStyle/>
                    <a:p>
                      <a:pPr algn="ctr"/>
                      <a:r>
                        <a:rPr lang="ja-JP" sz="1200" dirty="0"/>
                        <a:t>レンバチニブ + </a:t>
                      </a:r>
                      <a:br>
                        <a:rPr lang="en-GB" altLang="ja-JP" sz="1200" dirty="0"/>
                      </a:br>
                      <a:r>
                        <a:rPr lang="ja-JP" sz="1200" dirty="0"/>
                        <a:t>ペムブロリズマブ</a:t>
                      </a:r>
                    </a:p>
                  </a:txBody>
                  <a:tcPr marL="36000" marR="36000" marT="0" marB="0" anchor="ctr"/>
                </a:tc>
                <a:tc>
                  <a:txBody>
                    <a:bodyPr/>
                    <a:lstStyle/>
                    <a:p>
                      <a:pPr algn="ctr"/>
                      <a:r>
                        <a:rPr lang="ja-JP" sz="1200" dirty="0"/>
                        <a:t>レンバチニブ + </a:t>
                      </a:r>
                      <a:br>
                        <a:rPr lang="ja-JP" sz="1200" dirty="0"/>
                      </a:br>
                      <a:r>
                        <a:rPr lang="ja-JP" sz="1200" dirty="0"/>
                        <a:t>プラセボ</a:t>
                      </a:r>
                    </a:p>
                  </a:txBody>
                  <a:tcPr marL="36000" marR="36000" marT="0" marB="0" anchor="ctr"/>
                </a:tc>
                <a:extLst>
                  <a:ext uri="{0D108BD9-81ED-4DB2-BD59-A6C34878D82A}">
                    <a16:rowId xmlns:a16="http://schemas.microsoft.com/office/drawing/2014/main" val="4224014426"/>
                  </a:ext>
                </a:extLst>
              </a:tr>
              <a:tr h="192980">
                <a:tc>
                  <a:txBody>
                    <a:bodyPr/>
                    <a:lstStyle/>
                    <a:p>
                      <a:r>
                        <a:rPr lang="ja-JP" sz="1200" dirty="0"/>
                        <a:t>イベント、</a:t>
                      </a:r>
                      <a:r>
                        <a:rPr lang="ja-JP" sz="1200" baseline="0" dirty="0"/>
                        <a:t>n</a:t>
                      </a:r>
                    </a:p>
                  </a:txBody>
                  <a:tcPr marL="36000" marR="36000" marT="0" marB="0" anchor="ctr">
                    <a:noFill/>
                  </a:tcPr>
                </a:tc>
                <a:tc>
                  <a:txBody>
                    <a:bodyPr/>
                    <a:lstStyle/>
                    <a:p>
                      <a:pPr algn="ctr"/>
                      <a:r>
                        <a:rPr lang="ja-JP" sz="1200"/>
                        <a:t>293</a:t>
                      </a:r>
                    </a:p>
                  </a:txBody>
                  <a:tcPr marL="36000" marR="36000" marT="0" marB="0" anchor="ctr">
                    <a:noFill/>
                  </a:tcPr>
                </a:tc>
                <a:tc>
                  <a:txBody>
                    <a:bodyPr/>
                    <a:lstStyle/>
                    <a:p>
                      <a:pPr algn="ctr"/>
                      <a:r>
                        <a:rPr lang="ja-JP" sz="1200"/>
                        <a:t>336</a:t>
                      </a:r>
                    </a:p>
                  </a:txBody>
                  <a:tcPr marL="36000" marR="36000" marT="0" marB="0" anchor="ctr">
                    <a:noFill/>
                  </a:tcPr>
                </a:tc>
                <a:extLst>
                  <a:ext uri="{0D108BD9-81ED-4DB2-BD59-A6C34878D82A}">
                    <a16:rowId xmlns:a16="http://schemas.microsoft.com/office/drawing/2014/main" val="1874083254"/>
                  </a:ext>
                </a:extLst>
              </a:tr>
              <a:tr h="19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dirty="0"/>
                        <a:t>mPFS、</a:t>
                      </a:r>
                      <a:r>
                        <a:rPr lang="ja-JP" sz="1200" baseline="0" dirty="0"/>
                        <a:t>月数（95%CI）</a:t>
                      </a:r>
                    </a:p>
                  </a:txBody>
                  <a:tcPr marL="36000" marR="36000" marT="0" marB="0" anchor="ctr"/>
                </a:tc>
                <a:tc>
                  <a:txBody>
                    <a:bodyPr/>
                    <a:lstStyle/>
                    <a:p>
                      <a:pPr algn="ctr"/>
                      <a:r>
                        <a:rPr lang="ja-JP" sz="1200"/>
                        <a:t>8.2 (6.3、8.3)</a:t>
                      </a:r>
                    </a:p>
                  </a:txBody>
                  <a:tcPr marL="36000" marR="36000" marT="0" marB="0" anchor="ctr"/>
                </a:tc>
                <a:tc>
                  <a:txBody>
                    <a:bodyPr/>
                    <a:lstStyle/>
                    <a:p>
                      <a:pPr algn="ctr"/>
                      <a:r>
                        <a:rPr lang="ja-JP" sz="1200"/>
                        <a:t>8.1 (6.3、8.3)</a:t>
                      </a:r>
                    </a:p>
                  </a:txBody>
                  <a:tcPr marL="36000" marR="36000" marT="0" marB="0" anchor="ctr"/>
                </a:tc>
                <a:extLst>
                  <a:ext uri="{0D108BD9-81ED-4DB2-BD59-A6C34878D82A}">
                    <a16:rowId xmlns:a16="http://schemas.microsoft.com/office/drawing/2014/main" val="1217286035"/>
                  </a:ext>
                </a:extLst>
              </a:tr>
              <a:tr h="19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t>HR (95%CI)</a:t>
                      </a:r>
                    </a:p>
                  </a:txBody>
                  <a:tcPr marL="36000" marR="36000" marT="0" marB="0" anchor="ctr">
                    <a:noFill/>
                  </a:tcPr>
                </a:tc>
                <a:tc gridSpan="2">
                  <a:txBody>
                    <a:bodyPr/>
                    <a:lstStyle/>
                    <a:p>
                      <a:pPr algn="ctr"/>
                      <a:r>
                        <a:rPr lang="ja-JP" sz="1200" dirty="0"/>
                        <a:t>0.834 (0.712、0.978)</a:t>
                      </a:r>
                    </a:p>
                  </a:txBody>
                  <a:tcPr marL="36000" marR="36000" marT="0" marB="0" anchor="ctr">
                    <a:noFill/>
                  </a:tcPr>
                </a:tc>
                <a:tc hMerge="1">
                  <a:txBody>
                    <a:bodyPr/>
                    <a:lstStyle/>
                    <a:p>
                      <a:pPr algn="l" rtl="0"/>
                      <a:endParaRPr lang="en-GB" sz="1400" dirty="0">
                        <a:solidFill>
                          <a:schemeClr val="tx1"/>
                        </a:solidFill>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9739754"/>
                  </a:ext>
                </a:extLst>
              </a:tr>
            </a:tbl>
          </a:graphicData>
        </a:graphic>
      </p:graphicFrame>
      <p:cxnSp>
        <p:nvCxnSpPr>
          <p:cNvPr id="656" name="Straight Connector 655">
            <a:extLst>
              <a:ext uri="{FF2B5EF4-FFF2-40B4-BE49-F238E27FC236}">
                <a16:creationId xmlns:a16="http://schemas.microsoft.com/office/drawing/2014/main" id="{F0BAD824-CA1C-6721-D0D0-22F06EBF2141}"/>
              </a:ext>
            </a:extLst>
          </p:cNvPr>
          <p:cNvCxnSpPr>
            <a:cxnSpLocks/>
          </p:cNvCxnSpPr>
          <p:nvPr/>
        </p:nvCxnSpPr>
        <p:spPr>
          <a:xfrm>
            <a:off x="53502" y="5869128"/>
            <a:ext cx="216000" cy="0"/>
          </a:xfrm>
          <a:prstGeom prst="line">
            <a:avLst/>
          </a:prstGeom>
          <a:noFill/>
          <a:ln w="19050" cap="flat">
            <a:solidFill>
              <a:schemeClr val="accent3"/>
            </a:solidFill>
            <a:prstDash val="solid"/>
            <a:miter/>
          </a:ln>
        </p:spPr>
      </p:cxnSp>
      <p:cxnSp>
        <p:nvCxnSpPr>
          <p:cNvPr id="657" name="Straight Connector 656">
            <a:extLst>
              <a:ext uri="{FF2B5EF4-FFF2-40B4-BE49-F238E27FC236}">
                <a16:creationId xmlns:a16="http://schemas.microsoft.com/office/drawing/2014/main" id="{96072972-6FFF-2E77-5B71-937181949F14}"/>
              </a:ext>
            </a:extLst>
          </p:cNvPr>
          <p:cNvCxnSpPr>
            <a:cxnSpLocks/>
          </p:cNvCxnSpPr>
          <p:nvPr/>
        </p:nvCxnSpPr>
        <p:spPr>
          <a:xfrm>
            <a:off x="53502" y="6259311"/>
            <a:ext cx="21600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3535518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LBA34：第III相LEAP-002試験での主要結果：進行性肝細胞癌(aHCC)に対する第一選択治療(1L)としてのレンバチニブ＋ペムブロリズマブとレンバチニブ単剤投与の比較 – Finn RS、et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5000"/>
              </a:spcBef>
              <a:buNone/>
            </a:pPr>
            <a:r>
              <a:rPr lang="ja-JP" b="1" dirty="0"/>
              <a:t>結論</a:t>
            </a:r>
          </a:p>
          <a:p>
            <a:r>
              <a:rPr lang="ja-JP" b="1" dirty="0"/>
              <a:t>進行性HCC患者において、1Lレンバチニブ＋ペムブロリズマブはレンバチニブ単剤投与と比較してOSの有意な改善は見られなかったが、新たな安全性シグナルが観察されず、全般的に良好な耐容性を示した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Finn RS, et al.Ann Oncol 2022;33(suppl):abstr LBA34</a:t>
            </a:r>
          </a:p>
        </p:txBody>
      </p:sp>
      <p:graphicFrame>
        <p:nvGraphicFramePr>
          <p:cNvPr id="7" name="Table 6"/>
          <p:cNvGraphicFramePr>
            <a:graphicFrameLocks noGrp="1"/>
          </p:cNvGraphicFramePr>
          <p:nvPr>
            <p:extLst>
              <p:ext uri="{D42A27DB-BD31-4B8C-83A1-F6EECF244321}">
                <p14:modId xmlns:p14="http://schemas.microsoft.com/office/powerpoint/2010/main" val="4268018399"/>
              </p:ext>
            </p:extLst>
          </p:nvPr>
        </p:nvGraphicFramePr>
        <p:xfrm>
          <a:off x="272265" y="1675008"/>
          <a:ext cx="5504840" cy="2410916"/>
        </p:xfrm>
        <a:graphic>
          <a:graphicData uri="http://schemas.openxmlformats.org/drawingml/2006/table">
            <a:tbl>
              <a:tblPr firstRow="1" bandRow="1">
                <a:tableStyleId>{5202B0CA-FC54-4496-8BCA-5EF66A818D29}</a:tableStyleId>
              </a:tblPr>
              <a:tblGrid>
                <a:gridCol w="1773416">
                  <a:extLst>
                    <a:ext uri="{9D8B030D-6E8A-4147-A177-3AD203B41FA5}">
                      <a16:colId xmlns:a16="http://schemas.microsoft.com/office/drawing/2014/main" val="2713438561"/>
                    </a:ext>
                  </a:extLst>
                </a:gridCol>
                <a:gridCol w="1865712">
                  <a:extLst>
                    <a:ext uri="{9D8B030D-6E8A-4147-A177-3AD203B41FA5}">
                      <a16:colId xmlns:a16="http://schemas.microsoft.com/office/drawing/2014/main" val="1190940076"/>
                    </a:ext>
                  </a:extLst>
                </a:gridCol>
                <a:gridCol w="1865712">
                  <a:extLst>
                    <a:ext uri="{9D8B030D-6E8A-4147-A177-3AD203B41FA5}">
                      <a16:colId xmlns:a16="http://schemas.microsoft.com/office/drawing/2014/main" val="1418855198"/>
                    </a:ext>
                  </a:extLst>
                </a:gridCol>
              </a:tblGrid>
              <a:tr h="370840">
                <a:tc>
                  <a:txBody>
                    <a:bodyPr/>
                    <a:lstStyle/>
                    <a:p>
                      <a:endParaRPr lang="en-GB" sz="1400" dirty="0"/>
                    </a:p>
                  </a:txBody>
                  <a:tcPr anchor="ctr"/>
                </a:tc>
                <a:tc>
                  <a:txBody>
                    <a:bodyPr/>
                    <a:lstStyle/>
                    <a:p>
                      <a:pPr algn="ctr"/>
                      <a:r>
                        <a:rPr lang="ja-JP" sz="1400" dirty="0">
                          <a:solidFill>
                            <a:schemeClr val="tx2"/>
                          </a:solidFill>
                        </a:rPr>
                        <a:t>レンバチニブ + </a:t>
                      </a:r>
                      <a:br>
                        <a:rPr lang="en-GB" altLang="ja-JP" sz="1400" dirty="0">
                          <a:solidFill>
                            <a:schemeClr val="tx2"/>
                          </a:solidFill>
                        </a:rPr>
                      </a:br>
                      <a:r>
                        <a:rPr lang="ja-JP" sz="1400" dirty="0">
                          <a:solidFill>
                            <a:schemeClr val="tx2"/>
                          </a:solidFill>
                        </a:rPr>
                        <a:t>ペムブロリズマブ</a:t>
                      </a:r>
                    </a:p>
                  </a:txBody>
                  <a:tcPr anchor="ctr"/>
                </a:tc>
                <a:tc>
                  <a:txBody>
                    <a:bodyPr/>
                    <a:lstStyle/>
                    <a:p>
                      <a:pPr algn="ctr"/>
                      <a:r>
                        <a:rPr lang="ja-JP" sz="1400" dirty="0">
                          <a:solidFill>
                            <a:schemeClr val="tx2"/>
                          </a:solidFill>
                        </a:rPr>
                        <a:t>レンバチニブ + 
プラセボ</a:t>
                      </a:r>
                    </a:p>
                  </a:txBody>
                  <a:tcPr anchor="ctr"/>
                </a:tc>
                <a:extLst>
                  <a:ext uri="{0D108BD9-81ED-4DB2-BD59-A6C34878D82A}">
                    <a16:rowId xmlns:a16="http://schemas.microsoft.com/office/drawing/2014/main" val="3667548636"/>
                  </a:ext>
                </a:extLst>
              </a:tr>
              <a:tr h="338276">
                <a:tc>
                  <a:txBody>
                    <a:bodyPr/>
                    <a:lstStyle/>
                    <a:p>
                      <a:r>
                        <a:rPr lang="ja-JP" sz="1400">
                          <a:solidFill>
                            <a:schemeClr val="tx1"/>
                          </a:solidFill>
                        </a:rPr>
                        <a:t>ORR、%</a:t>
                      </a:r>
                    </a:p>
                  </a:txBody>
                  <a:tcPr/>
                </a:tc>
                <a:tc>
                  <a:txBody>
                    <a:bodyPr/>
                    <a:lstStyle/>
                    <a:p>
                      <a:pPr algn="ctr"/>
                      <a:r>
                        <a:rPr lang="ja-JP" sz="1400">
                          <a:solidFill>
                            <a:schemeClr val="tx1"/>
                          </a:solidFill>
                        </a:rPr>
                        <a:t>26.1</a:t>
                      </a:r>
                    </a:p>
                  </a:txBody>
                  <a:tcPr/>
                </a:tc>
                <a:tc>
                  <a:txBody>
                    <a:bodyPr/>
                    <a:lstStyle/>
                    <a:p>
                      <a:pPr algn="ctr"/>
                      <a:r>
                        <a:rPr lang="ja-JP" sz="1400">
                          <a:solidFill>
                            <a:schemeClr val="tx1"/>
                          </a:solidFill>
                        </a:rPr>
                        <a:t>17.5</a:t>
                      </a:r>
                    </a:p>
                  </a:txBody>
                  <a:tcPr/>
                </a:tc>
                <a:extLst>
                  <a:ext uri="{0D108BD9-81ED-4DB2-BD59-A6C34878D82A}">
                    <a16:rowId xmlns:a16="http://schemas.microsoft.com/office/drawing/2014/main" val="2912163037"/>
                  </a:ext>
                </a:extLst>
              </a:tr>
              <a:tr h="370840">
                <a:tc>
                  <a:txBody>
                    <a:bodyPr/>
                    <a:lstStyle/>
                    <a:p>
                      <a:r>
                        <a:rPr lang="ja-JP" sz="1400">
                          <a:solidFill>
                            <a:schemeClr val="tx1"/>
                          </a:solidFill>
                        </a:rPr>
                        <a:t>BOR、%</a:t>
                      </a:r>
                    </a:p>
                    <a:p>
                      <a:pPr marL="182563" indent="0"/>
                      <a:r>
                        <a:rPr lang="ja-JP" sz="1400">
                          <a:solidFill>
                            <a:schemeClr val="tx1"/>
                          </a:solidFill>
                        </a:rPr>
                        <a:t>CR</a:t>
                      </a:r>
                    </a:p>
                    <a:p>
                      <a:pPr marL="182563" indent="0"/>
                      <a:r>
                        <a:rPr lang="ja-JP" sz="1400">
                          <a:solidFill>
                            <a:schemeClr val="tx1"/>
                          </a:solidFill>
                        </a:rPr>
                        <a:t>SD</a:t>
                      </a:r>
                    </a:p>
                    <a:p>
                      <a:pPr marL="182563" indent="0"/>
                      <a:r>
                        <a:rPr lang="ja-JP" sz="1400">
                          <a:solidFill>
                            <a:schemeClr val="tx1"/>
                          </a:solidFill>
                        </a:rPr>
                        <a:t>PD</a:t>
                      </a:r>
                    </a:p>
                  </a:txBody>
                  <a:tcPr/>
                </a:tc>
                <a:tc>
                  <a:txBody>
                    <a:bodyPr/>
                    <a:lstStyle/>
                    <a:p>
                      <a:pPr algn="l" rtl="0"/>
                      <a:endParaRPr lang="en-GB" sz="1400" dirty="0">
                        <a:solidFill>
                          <a:schemeClr val="tx1"/>
                        </a:solidFill>
                      </a:endParaRPr>
                    </a:p>
                    <a:p>
                      <a:pPr algn="ctr"/>
                      <a:r>
                        <a:rPr lang="ja-JP" sz="1400" dirty="0">
                          <a:solidFill>
                            <a:schemeClr val="tx1"/>
                          </a:solidFill>
                        </a:rPr>
                        <a:t>1.5</a:t>
                      </a:r>
                    </a:p>
                    <a:p>
                      <a:pPr algn="ctr"/>
                      <a:r>
                        <a:rPr lang="ja-JP" sz="1400" dirty="0">
                          <a:solidFill>
                            <a:schemeClr val="tx1"/>
                          </a:solidFill>
                        </a:rPr>
                        <a:t>55.2</a:t>
                      </a:r>
                    </a:p>
                    <a:p>
                      <a:pPr algn="ctr"/>
                      <a:r>
                        <a:rPr lang="ja-JP" sz="1400" dirty="0">
                          <a:solidFill>
                            <a:schemeClr val="tx1"/>
                          </a:solidFill>
                        </a:rPr>
                        <a:t>12.2</a:t>
                      </a:r>
                    </a:p>
                  </a:txBody>
                  <a:tcPr/>
                </a:tc>
                <a:tc>
                  <a:txBody>
                    <a:bodyPr/>
                    <a:lstStyle/>
                    <a:p>
                      <a:pPr algn="l" rtl="0"/>
                      <a:endParaRPr lang="en-GB" sz="1400" dirty="0">
                        <a:solidFill>
                          <a:schemeClr val="tx1"/>
                        </a:solidFill>
                      </a:endParaRPr>
                    </a:p>
                    <a:p>
                      <a:pPr algn="ctr"/>
                      <a:r>
                        <a:rPr lang="ja-JP" sz="1400">
                          <a:solidFill>
                            <a:schemeClr val="tx1"/>
                          </a:solidFill>
                        </a:rPr>
                        <a:t>1.5</a:t>
                      </a:r>
                    </a:p>
                    <a:p>
                      <a:pPr algn="ctr"/>
                      <a:r>
                        <a:rPr lang="ja-JP" sz="1400">
                          <a:solidFill>
                            <a:schemeClr val="tx1"/>
                          </a:solidFill>
                        </a:rPr>
                        <a:t>60.9</a:t>
                      </a:r>
                    </a:p>
                    <a:p>
                      <a:pPr algn="ctr"/>
                      <a:r>
                        <a:rPr lang="ja-JP" sz="1400">
                          <a:solidFill>
                            <a:schemeClr val="tx1"/>
                          </a:solidFill>
                        </a:rPr>
                        <a:t>15.0</a:t>
                      </a:r>
                    </a:p>
                  </a:txBody>
                  <a:tcPr/>
                </a:tc>
                <a:extLst>
                  <a:ext uri="{0D108BD9-81ED-4DB2-BD59-A6C34878D82A}">
                    <a16:rowId xmlns:a16="http://schemas.microsoft.com/office/drawing/2014/main" val="3020345926"/>
                  </a:ext>
                </a:extLst>
              </a:tr>
              <a:tr h="258278">
                <a:tc>
                  <a:txBody>
                    <a:bodyPr/>
                    <a:lstStyle/>
                    <a:p>
                      <a:r>
                        <a:rPr lang="ja-JP" sz="1400">
                          <a:solidFill>
                            <a:schemeClr val="tx1"/>
                          </a:solidFill>
                        </a:rPr>
                        <a:t>DCR、%</a:t>
                      </a:r>
                    </a:p>
                  </a:txBody>
                  <a:tcPr/>
                </a:tc>
                <a:tc>
                  <a:txBody>
                    <a:bodyPr/>
                    <a:lstStyle/>
                    <a:p>
                      <a:pPr algn="ctr"/>
                      <a:r>
                        <a:rPr lang="ja-JP" sz="1400">
                          <a:solidFill>
                            <a:schemeClr val="tx1"/>
                          </a:solidFill>
                        </a:rPr>
                        <a:t>81.3</a:t>
                      </a:r>
                    </a:p>
                  </a:txBody>
                  <a:tcPr/>
                </a:tc>
                <a:tc>
                  <a:txBody>
                    <a:bodyPr/>
                    <a:lstStyle/>
                    <a:p>
                      <a:pPr algn="ctr"/>
                      <a:r>
                        <a:rPr lang="ja-JP" sz="1400">
                          <a:solidFill>
                            <a:schemeClr val="tx1"/>
                          </a:solidFill>
                        </a:rPr>
                        <a:t>78.4</a:t>
                      </a:r>
                    </a:p>
                  </a:txBody>
                  <a:tcPr/>
                </a:tc>
                <a:extLst>
                  <a:ext uri="{0D108BD9-81ED-4DB2-BD59-A6C34878D82A}">
                    <a16:rowId xmlns:a16="http://schemas.microsoft.com/office/drawing/2014/main" val="4027293554"/>
                  </a:ext>
                </a:extLst>
              </a:tr>
              <a:tr h="242236">
                <a:tc>
                  <a:txBody>
                    <a:bodyPr/>
                    <a:lstStyle/>
                    <a:p>
                      <a:r>
                        <a:rPr lang="ja-JP" sz="1400">
                          <a:solidFill>
                            <a:schemeClr val="tx1"/>
                          </a:solidFill>
                        </a:rPr>
                        <a:t>mDoR、月数(範囲)</a:t>
                      </a:r>
                    </a:p>
                  </a:txBody>
                  <a:tcPr/>
                </a:tc>
                <a:tc>
                  <a:txBody>
                    <a:bodyPr/>
                    <a:lstStyle/>
                    <a:p>
                      <a:pPr algn="ctr"/>
                      <a:r>
                        <a:rPr lang="ja-JP" sz="1400">
                          <a:solidFill>
                            <a:schemeClr val="tx1"/>
                          </a:solidFill>
                        </a:rPr>
                        <a:t>16.6 (2.0+から33.6+)</a:t>
                      </a:r>
                    </a:p>
                  </a:txBody>
                  <a:tcPr/>
                </a:tc>
                <a:tc>
                  <a:txBody>
                    <a:bodyPr/>
                    <a:lstStyle/>
                    <a:p>
                      <a:pPr algn="ctr"/>
                      <a:r>
                        <a:rPr lang="ja-JP" sz="1400" dirty="0">
                          <a:solidFill>
                            <a:schemeClr val="tx1"/>
                          </a:solidFill>
                        </a:rPr>
                        <a:t>10.4</a:t>
                      </a:r>
                      <a:r>
                        <a:rPr lang="en-GB" altLang="ja-JP" sz="1400" dirty="0">
                          <a:solidFill>
                            <a:schemeClr val="tx1"/>
                          </a:solidFill>
                        </a:rPr>
                        <a:t> (</a:t>
                      </a:r>
                      <a:r>
                        <a:rPr lang="ja-JP" sz="1400" dirty="0">
                          <a:solidFill>
                            <a:schemeClr val="tx1"/>
                          </a:solidFill>
                        </a:rPr>
                        <a:t>1.9から35.1+</a:t>
                      </a:r>
                      <a:r>
                        <a:rPr lang="en-GB" altLang="ja-JP" sz="1400" dirty="0">
                          <a:solidFill>
                            <a:schemeClr val="tx1"/>
                          </a:solidFill>
                        </a:rPr>
                        <a:t>)</a:t>
                      </a:r>
                      <a:endParaRPr lang="ja-JP" sz="1400" dirty="0">
                        <a:solidFill>
                          <a:schemeClr val="tx1"/>
                        </a:solidFill>
                      </a:endParaRPr>
                    </a:p>
                  </a:txBody>
                  <a:tcPr/>
                </a:tc>
                <a:extLst>
                  <a:ext uri="{0D108BD9-81ED-4DB2-BD59-A6C34878D82A}">
                    <a16:rowId xmlns:a16="http://schemas.microsoft.com/office/drawing/2014/main" val="4732832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80812095"/>
              </p:ext>
            </p:extLst>
          </p:nvPr>
        </p:nvGraphicFramePr>
        <p:xfrm>
          <a:off x="5921483" y="1675008"/>
          <a:ext cx="5965061" cy="2519681"/>
        </p:xfrm>
        <a:graphic>
          <a:graphicData uri="http://schemas.openxmlformats.org/drawingml/2006/table">
            <a:tbl>
              <a:tblPr firstRow="1" bandRow="1">
                <a:tableStyleId>{5202B0CA-FC54-4496-8BCA-5EF66A818D29}</a:tableStyleId>
              </a:tblPr>
              <a:tblGrid>
                <a:gridCol w="2508463">
                  <a:extLst>
                    <a:ext uri="{9D8B030D-6E8A-4147-A177-3AD203B41FA5}">
                      <a16:colId xmlns:a16="http://schemas.microsoft.com/office/drawing/2014/main" val="2713438561"/>
                    </a:ext>
                  </a:extLst>
                </a:gridCol>
                <a:gridCol w="1728299">
                  <a:extLst>
                    <a:ext uri="{9D8B030D-6E8A-4147-A177-3AD203B41FA5}">
                      <a16:colId xmlns:a16="http://schemas.microsoft.com/office/drawing/2014/main" val="1190940076"/>
                    </a:ext>
                  </a:extLst>
                </a:gridCol>
                <a:gridCol w="1728299">
                  <a:extLst>
                    <a:ext uri="{9D8B030D-6E8A-4147-A177-3AD203B41FA5}">
                      <a16:colId xmlns:a16="http://schemas.microsoft.com/office/drawing/2014/main" val="1418855198"/>
                    </a:ext>
                  </a:extLst>
                </a:gridCol>
              </a:tblGrid>
              <a:tr h="370840">
                <a:tc>
                  <a:txBody>
                    <a:bodyPr/>
                    <a:lstStyle/>
                    <a:p>
                      <a:r>
                        <a:rPr lang="ja-JP" sz="1400">
                          <a:solidFill>
                            <a:schemeClr val="tx2"/>
                          </a:solidFill>
                        </a:rPr>
                        <a:t>TRAE、n (%)</a:t>
                      </a:r>
                    </a:p>
                  </a:txBody>
                  <a:tcPr anchor="ctr"/>
                </a:tc>
                <a:tc>
                  <a:txBody>
                    <a:bodyPr/>
                    <a:lstStyle/>
                    <a:p>
                      <a:pPr algn="ctr"/>
                      <a:r>
                        <a:rPr lang="ja-JP" sz="1400" dirty="0">
                          <a:solidFill>
                            <a:schemeClr val="tx2"/>
                          </a:solidFill>
                        </a:rPr>
                        <a:t>レンバチニブ + </a:t>
                      </a:r>
                      <a:br>
                        <a:rPr lang="en-GB" altLang="ja-JP" sz="1400" dirty="0">
                          <a:solidFill>
                            <a:schemeClr val="tx2"/>
                          </a:solidFill>
                        </a:rPr>
                      </a:br>
                      <a:r>
                        <a:rPr lang="ja-JP" sz="1400" dirty="0">
                          <a:solidFill>
                            <a:schemeClr val="tx2"/>
                          </a:solidFill>
                        </a:rPr>
                        <a:t>ペムブロリズマブ
(n=395)</a:t>
                      </a:r>
                    </a:p>
                  </a:txBody>
                  <a:tcPr anchor="ctr"/>
                </a:tc>
                <a:tc>
                  <a:txBody>
                    <a:bodyPr/>
                    <a:lstStyle/>
                    <a:p>
                      <a:pPr algn="ctr"/>
                      <a:r>
                        <a:rPr lang="ja-JP" sz="1400" dirty="0">
                          <a:solidFill>
                            <a:schemeClr val="tx2"/>
                          </a:solidFill>
                        </a:rPr>
                        <a:t>レンバチニブ + 
プラセボ
(n=395)</a:t>
                      </a:r>
                    </a:p>
                  </a:txBody>
                  <a:tcPr anchor="ctr"/>
                </a:tc>
                <a:extLst>
                  <a:ext uri="{0D108BD9-81ED-4DB2-BD59-A6C34878D82A}">
                    <a16:rowId xmlns:a16="http://schemas.microsoft.com/office/drawing/2014/main" val="3667548636"/>
                  </a:ext>
                </a:extLst>
              </a:tr>
              <a:tr h="348827">
                <a:tc>
                  <a:txBody>
                    <a:bodyPr/>
                    <a:lstStyle/>
                    <a:p>
                      <a:r>
                        <a:rPr lang="ja-JP" sz="1400">
                          <a:solidFill>
                            <a:schemeClr val="tx1"/>
                          </a:solidFill>
                        </a:rPr>
                        <a:t>すべて</a:t>
                      </a:r>
                    </a:p>
                  </a:txBody>
                  <a:tcPr/>
                </a:tc>
                <a:tc>
                  <a:txBody>
                    <a:bodyPr/>
                    <a:lstStyle/>
                    <a:p>
                      <a:pPr algn="ctr"/>
                      <a:r>
                        <a:rPr lang="ja-JP" sz="1400">
                          <a:solidFill>
                            <a:schemeClr val="tx1"/>
                          </a:solidFill>
                        </a:rPr>
                        <a:t>381 (96.5)</a:t>
                      </a:r>
                    </a:p>
                  </a:txBody>
                  <a:tcPr/>
                </a:tc>
                <a:tc>
                  <a:txBody>
                    <a:bodyPr/>
                    <a:lstStyle/>
                    <a:p>
                      <a:pPr algn="ctr"/>
                      <a:r>
                        <a:rPr lang="ja-JP" sz="1400">
                          <a:solidFill>
                            <a:schemeClr val="tx1"/>
                          </a:solidFill>
                        </a:rPr>
                        <a:t>378 (95.7)</a:t>
                      </a:r>
                    </a:p>
                  </a:txBody>
                  <a:tcPr/>
                </a:tc>
                <a:extLst>
                  <a:ext uri="{0D108BD9-81ED-4DB2-BD59-A6C34878D82A}">
                    <a16:rowId xmlns:a16="http://schemas.microsoft.com/office/drawing/2014/main" val="2912163037"/>
                  </a:ext>
                </a:extLst>
              </a:tr>
              <a:tr h="348827">
                <a:tc>
                  <a:txBody>
                    <a:bodyPr/>
                    <a:lstStyle/>
                    <a:p>
                      <a:r>
                        <a:rPr lang="ja-JP" sz="1400">
                          <a:solidFill>
                            <a:schemeClr val="tx1"/>
                          </a:solidFill>
                        </a:rPr>
                        <a:t>グレード3～4</a:t>
                      </a:r>
                    </a:p>
                  </a:txBody>
                  <a:tcPr/>
                </a:tc>
                <a:tc>
                  <a:txBody>
                    <a:bodyPr/>
                    <a:lstStyle/>
                    <a:p>
                      <a:pPr algn="ctr"/>
                      <a:r>
                        <a:rPr lang="ja-JP" sz="1400">
                          <a:solidFill>
                            <a:schemeClr val="tx1"/>
                          </a:solidFill>
                        </a:rPr>
                        <a:t>243 (61.5)</a:t>
                      </a:r>
                    </a:p>
                  </a:txBody>
                  <a:tcPr/>
                </a:tc>
                <a:tc>
                  <a:txBody>
                    <a:bodyPr/>
                    <a:lstStyle/>
                    <a:p>
                      <a:pPr algn="ctr"/>
                      <a:r>
                        <a:rPr lang="ja-JP" sz="1400">
                          <a:solidFill>
                            <a:schemeClr val="tx1"/>
                          </a:solidFill>
                        </a:rPr>
                        <a:t>224 (56.7)</a:t>
                      </a:r>
                    </a:p>
                  </a:txBody>
                  <a:tcPr/>
                </a:tc>
                <a:extLst>
                  <a:ext uri="{0D108BD9-81ED-4DB2-BD59-A6C34878D82A}">
                    <a16:rowId xmlns:a16="http://schemas.microsoft.com/office/drawing/2014/main" val="3020345926"/>
                  </a:ext>
                </a:extLst>
              </a:tr>
              <a:tr h="348827">
                <a:tc>
                  <a:txBody>
                    <a:bodyPr/>
                    <a:lstStyle/>
                    <a:p>
                      <a:r>
                        <a:rPr lang="ja-JP" sz="1400">
                          <a:solidFill>
                            <a:schemeClr val="tx1"/>
                          </a:solidFill>
                        </a:rPr>
                        <a:t>グレード</a:t>
                      </a:r>
                      <a:r>
                        <a:rPr lang="ja-JP" sz="1400" baseline="0">
                          <a:solidFill>
                            <a:schemeClr val="tx1"/>
                          </a:solidFill>
                        </a:rPr>
                        <a:t>5</a:t>
                      </a:r>
                    </a:p>
                  </a:txBody>
                  <a:tcPr/>
                </a:tc>
                <a:tc>
                  <a:txBody>
                    <a:bodyPr/>
                    <a:lstStyle/>
                    <a:p>
                      <a:pPr algn="ctr"/>
                      <a:r>
                        <a:rPr lang="ja-JP" sz="1400">
                          <a:solidFill>
                            <a:schemeClr val="tx1"/>
                          </a:solidFill>
                        </a:rPr>
                        <a:t>4</a:t>
                      </a:r>
                      <a:r>
                        <a:rPr lang="ja-JP" sz="1400" baseline="0">
                          <a:solidFill>
                            <a:schemeClr val="tx1"/>
                          </a:solidFill>
                        </a:rPr>
                        <a:t> (1.0)</a:t>
                      </a:r>
                    </a:p>
                  </a:txBody>
                  <a:tcPr/>
                </a:tc>
                <a:tc>
                  <a:txBody>
                    <a:bodyPr/>
                    <a:lstStyle/>
                    <a:p>
                      <a:pPr algn="ctr"/>
                      <a:r>
                        <a:rPr lang="ja-JP" sz="1400">
                          <a:solidFill>
                            <a:schemeClr val="tx1"/>
                          </a:solidFill>
                        </a:rPr>
                        <a:t>3</a:t>
                      </a:r>
                      <a:r>
                        <a:rPr lang="ja-JP" sz="1400" baseline="0">
                          <a:solidFill>
                            <a:schemeClr val="tx1"/>
                          </a:solidFill>
                        </a:rPr>
                        <a:t> (0.8)</a:t>
                      </a:r>
                    </a:p>
                  </a:txBody>
                  <a:tcPr/>
                </a:tc>
                <a:extLst>
                  <a:ext uri="{0D108BD9-81ED-4DB2-BD59-A6C34878D82A}">
                    <a16:rowId xmlns:a16="http://schemas.microsoft.com/office/drawing/2014/main" val="4027293554"/>
                  </a:ext>
                </a:extLst>
              </a:tr>
              <a:tr h="370840">
                <a:tc>
                  <a:txBody>
                    <a:bodyPr/>
                    <a:lstStyle/>
                    <a:p>
                      <a:r>
                        <a:rPr lang="ja-JP" sz="1400" dirty="0">
                          <a:solidFill>
                            <a:schemeClr val="tx1"/>
                          </a:solidFill>
                        </a:rPr>
                        <a:t>すべての</a:t>
                      </a:r>
                      <a:r>
                        <a:rPr lang="ja-JP" sz="1400" baseline="0" dirty="0">
                          <a:solidFill>
                            <a:schemeClr val="tx1"/>
                          </a:solidFill>
                        </a:rPr>
                        <a:t>治療</a:t>
                      </a:r>
                      <a:r>
                        <a:rPr lang="ja-JP" sz="1400" dirty="0">
                          <a:solidFill>
                            <a:schemeClr val="tx1"/>
                          </a:solidFill>
                        </a:rPr>
                        <a:t>の中止に至った</a:t>
                      </a:r>
                    </a:p>
                  </a:txBody>
                  <a:tcPr/>
                </a:tc>
                <a:tc>
                  <a:txBody>
                    <a:bodyPr/>
                    <a:lstStyle/>
                    <a:p>
                      <a:pPr algn="ctr"/>
                      <a:r>
                        <a:rPr lang="ja-JP" sz="1400" dirty="0">
                          <a:solidFill>
                            <a:schemeClr val="tx1"/>
                          </a:solidFill>
                        </a:rPr>
                        <a:t>71 (18.0)</a:t>
                      </a:r>
                    </a:p>
                  </a:txBody>
                  <a:tcPr/>
                </a:tc>
                <a:tc>
                  <a:txBody>
                    <a:bodyPr/>
                    <a:lstStyle/>
                    <a:p>
                      <a:pPr algn="ctr"/>
                      <a:r>
                        <a:rPr lang="ja-JP" sz="1400">
                          <a:solidFill>
                            <a:schemeClr val="tx1"/>
                          </a:solidFill>
                        </a:rPr>
                        <a:t>42 (10.6)</a:t>
                      </a:r>
                    </a:p>
                  </a:txBody>
                  <a:tcPr/>
                </a:tc>
                <a:extLst>
                  <a:ext uri="{0D108BD9-81ED-4DB2-BD59-A6C34878D82A}">
                    <a16:rowId xmlns:a16="http://schemas.microsoft.com/office/drawing/2014/main" val="47328329"/>
                  </a:ext>
                </a:extLst>
              </a:tr>
              <a:tr h="370840">
                <a:tc>
                  <a:txBody>
                    <a:bodyPr/>
                    <a:lstStyle/>
                    <a:p>
                      <a:r>
                        <a:rPr lang="ja-JP" sz="1400">
                          <a:solidFill>
                            <a:schemeClr val="tx1"/>
                          </a:solidFill>
                        </a:rPr>
                        <a:t>両治療の中止に至った</a:t>
                      </a:r>
                    </a:p>
                  </a:txBody>
                  <a:tcPr/>
                </a:tc>
                <a:tc>
                  <a:txBody>
                    <a:bodyPr/>
                    <a:lstStyle/>
                    <a:p>
                      <a:pPr algn="ctr"/>
                      <a:r>
                        <a:rPr lang="ja-JP" sz="1400">
                          <a:solidFill>
                            <a:schemeClr val="tx1"/>
                          </a:solidFill>
                        </a:rPr>
                        <a:t>22 (5.6)</a:t>
                      </a:r>
                    </a:p>
                  </a:txBody>
                  <a:tcPr/>
                </a:tc>
                <a:tc>
                  <a:txBody>
                    <a:bodyPr/>
                    <a:lstStyle/>
                    <a:p>
                      <a:pPr algn="ctr"/>
                      <a:r>
                        <a:rPr lang="ja-JP" sz="1400" dirty="0">
                          <a:solidFill>
                            <a:schemeClr val="tx1"/>
                          </a:solidFill>
                        </a:rPr>
                        <a:t>18 (4.6)</a:t>
                      </a:r>
                    </a:p>
                  </a:txBody>
                  <a:tcPr/>
                </a:tc>
                <a:extLst>
                  <a:ext uri="{0D108BD9-81ED-4DB2-BD59-A6C34878D82A}">
                    <a16:rowId xmlns:a16="http://schemas.microsoft.com/office/drawing/2014/main" val="3277489786"/>
                  </a:ext>
                </a:extLst>
              </a:tr>
            </a:tbl>
          </a:graphicData>
        </a:graphic>
      </p:graphicFrame>
    </p:spTree>
    <p:extLst>
      <p:ext uri="{BB962C8B-B14F-4D97-AF65-F5344CB8AC3E}">
        <p14:creationId xmlns:p14="http://schemas.microsoft.com/office/powerpoint/2010/main" val="1431898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LBA35：切除不能な肝細胞癌(uHCC)に対する第一選択治療としてのカムレリズマブ(C)＋リボセラニブ(R)とソラフェニブ(S)の比較：無作為化第III相試験 – Qin S、et al。</a:t>
            </a:r>
          </a:p>
        </p:txBody>
      </p:sp>
      <p:sp>
        <p:nvSpPr>
          <p:cNvPr id="22" name="Content Placeholder 2"/>
          <p:cNvSpPr>
            <a:spLocks noGrp="1"/>
          </p:cNvSpPr>
          <p:nvPr>
            <p:ph idx="1"/>
          </p:nvPr>
        </p:nvSpPr>
        <p:spPr/>
        <p:txBody>
          <a:bodyPr/>
          <a:lstStyle/>
          <a:p>
            <a:pPr marL="0" indent="0">
              <a:buNone/>
            </a:pPr>
            <a:r>
              <a:rPr lang="ja-JP" b="1"/>
              <a:t>試験の目的</a:t>
            </a:r>
          </a:p>
          <a:p>
            <a:r>
              <a:rPr lang="ja-JP"/>
              <a:t>グローバル第III相試験において、切除不能なHCC患者を対象に、1Lカムレリズマブ(抗PD-1)＋リボセラニブ(抗VEGFR2標的TKI)の有効性と安全性を評価すること</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Qin S, et al.Ann Oncol 2022;33(suppl):abstr LBA35</a:t>
            </a:r>
          </a:p>
        </p:txBody>
      </p:sp>
      <p:sp>
        <p:nvSpPr>
          <p:cNvPr id="20" name="Content Placeholder 2"/>
          <p:cNvSpPr txBox="1">
            <a:spLocks/>
          </p:cNvSpPr>
          <p:nvPr/>
        </p:nvSpPr>
        <p:spPr bwMode="auto">
          <a:xfrm>
            <a:off x="486835"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hangingPunct="1">
              <a:buFontTx/>
              <a:buNone/>
            </a:pPr>
            <a:r>
              <a:rPr lang="ja-JP" b="1"/>
              <a:t>試験の目的</a:t>
            </a:r>
          </a:p>
          <a:p>
            <a:pPr hangingPunct="1"/>
            <a:r>
              <a:rPr lang="ja-JP"/>
              <a:t>グローバル第III相試験において、切除不能なHCC患者を対象に、1Lカムレリズマブ(抗PD-1)＋リボセラニブ(抗VEGFR2標的TKI)の有効性と安全性を評価すること</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PFS、OS</a:t>
            </a:r>
          </a:p>
        </p:txBody>
      </p:sp>
      <p:sp>
        <p:nvSpPr>
          <p:cNvPr id="25" name="Oval 14"/>
          <p:cNvSpPr>
            <a:spLocks noChangeArrowheads="1"/>
          </p:cNvSpPr>
          <p:nvPr/>
        </p:nvSpPr>
        <p:spPr bwMode="auto">
          <a:xfrm>
            <a:off x="5180705" y="35283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6" name="AutoShape 15"/>
          <p:cNvCxnSpPr>
            <a:cxnSpLocks noChangeShapeType="1"/>
            <a:stCxn id="25" idx="0"/>
            <a:endCxn id="28" idx="1"/>
          </p:cNvCxnSpPr>
          <p:nvPr/>
        </p:nvCxnSpPr>
        <p:spPr bwMode="auto">
          <a:xfrm rot="5400000" flipH="1" flipV="1">
            <a:off x="5351616" y="2915495"/>
            <a:ext cx="733759" cy="49198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4817657" y="3820466"/>
            <a:ext cx="363048"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964487" y="2347845"/>
            <a:ext cx="374740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カムレリズマブ 200 mg IV q2w + リボセラニブ 250 mg PO qw
(n=272)</a:t>
            </a:r>
          </a:p>
        </p:txBody>
      </p:sp>
      <p:sp>
        <p:nvSpPr>
          <p:cNvPr id="29" name="AutoShape 9"/>
          <p:cNvSpPr>
            <a:spLocks noChangeArrowheads="1"/>
          </p:cNvSpPr>
          <p:nvPr/>
        </p:nvSpPr>
        <p:spPr bwMode="auto">
          <a:xfrm>
            <a:off x="814378" y="2692209"/>
            <a:ext cx="4003279"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切除不能または転移性HCC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BCLCステージBまたはC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チャイルド・ピューA</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全身治療歴なし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(n=543)</a:t>
            </a:r>
          </a:p>
        </p:txBody>
      </p:sp>
      <p:cxnSp>
        <p:nvCxnSpPr>
          <p:cNvPr id="30" name="AutoShape 16"/>
          <p:cNvCxnSpPr>
            <a:cxnSpLocks noChangeShapeType="1"/>
            <a:stCxn id="25" idx="4"/>
            <a:endCxn id="32" idx="1"/>
          </p:cNvCxnSpPr>
          <p:nvPr/>
        </p:nvCxnSpPr>
        <p:spPr bwMode="auto">
          <a:xfrm rot="16200000" flipH="1">
            <a:off x="5365768" y="4219301"/>
            <a:ext cx="705455" cy="491984"/>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ORR、安全性</a:t>
            </a:r>
          </a:p>
        </p:txBody>
      </p:sp>
      <p:sp>
        <p:nvSpPr>
          <p:cNvPr id="32" name="AutoShape 8"/>
          <p:cNvSpPr>
            <a:spLocks noChangeArrowheads="1"/>
          </p:cNvSpPr>
          <p:nvPr/>
        </p:nvSpPr>
        <p:spPr bwMode="auto">
          <a:xfrm>
            <a:off x="5964487" y="4371259"/>
            <a:ext cx="374740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ソラフェニブ 400 mg BID PO
(n=271)</a:t>
            </a:r>
          </a:p>
        </p:txBody>
      </p:sp>
      <p:cxnSp>
        <p:nvCxnSpPr>
          <p:cNvPr id="33" name="AutoShape 21"/>
          <p:cNvCxnSpPr>
            <a:cxnSpLocks noChangeShapeType="1"/>
            <a:stCxn id="28" idx="3"/>
            <a:endCxn id="36" idx="1"/>
          </p:cNvCxnSpPr>
          <p:nvPr/>
        </p:nvCxnSpPr>
        <p:spPr bwMode="auto">
          <a:xfrm>
            <a:off x="9711891" y="2794607"/>
            <a:ext cx="443170" cy="1"/>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a:stCxn id="32" idx="3"/>
            <a:endCxn id="37" idx="1"/>
          </p:cNvCxnSpPr>
          <p:nvPr/>
        </p:nvCxnSpPr>
        <p:spPr bwMode="auto">
          <a:xfrm>
            <a:off x="9711891" y="4818021"/>
            <a:ext cx="443170" cy="1"/>
          </a:xfrm>
          <a:prstGeom prst="straightConnector1">
            <a:avLst/>
          </a:prstGeom>
          <a:noFill/>
          <a:ln w="57150">
            <a:solidFill>
              <a:schemeClr val="bg2">
                <a:lumMod val="60000"/>
                <a:lumOff val="40000"/>
              </a:schemeClr>
            </a:solidFill>
            <a:round/>
            <a:headEnd/>
            <a:tailEnd type="triangle" w="med" len="med"/>
          </a:ln>
        </p:spPr>
      </p:cxnSp>
      <p:sp>
        <p:nvSpPr>
          <p:cNvPr id="35" name="Content Placeholder 26"/>
          <p:cNvSpPr txBox="1">
            <a:spLocks/>
          </p:cNvSpPr>
          <p:nvPr/>
        </p:nvSpPr>
        <p:spPr bwMode="auto">
          <a:xfrm>
            <a:off x="5973342" y="3262655"/>
            <a:ext cx="4489705"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MVIまたはEHS(はい、いいえ)</a:t>
            </a:r>
          </a:p>
          <a:p>
            <a:pPr marL="203200" lvl="0" indent="-203200">
              <a:spcAft>
                <a:spcPts val="400"/>
              </a:spcAft>
              <a:buFont typeface="Arial" pitchFamily="34" charset="0"/>
              <a:buChar char="•"/>
              <a:defRPr/>
            </a:pPr>
            <a:r>
              <a:rPr lang="ja-JP" sz="1400">
                <a:solidFill>
                  <a:srgbClr val="4D4D4D"/>
                </a:solidFill>
              </a:rPr>
              <a:t>地域(アジア 対 非アジア)</a:t>
            </a:r>
          </a:p>
          <a:p>
            <a:pPr marL="203200" lvl="0" indent="-203200">
              <a:spcAft>
                <a:spcPts val="400"/>
              </a:spcAft>
              <a:buFont typeface="Arial" pitchFamily="34" charset="0"/>
              <a:buChar char="•"/>
              <a:defRPr/>
            </a:pPr>
            <a:r>
              <a:rPr lang="ja-JP" sz="1400">
                <a:solidFill>
                  <a:srgbClr val="4D4D4D"/>
                </a:solidFill>
              </a:rPr>
              <a:t>ベースライン血清AFP(&lt;400 対 ≥400 ng/mL)</a:t>
            </a:r>
          </a:p>
        </p:txBody>
      </p:sp>
      <p:sp>
        <p:nvSpPr>
          <p:cNvPr id="36" name="AutoShape 8"/>
          <p:cNvSpPr>
            <a:spLocks noChangeArrowheads="1"/>
          </p:cNvSpPr>
          <p:nvPr/>
        </p:nvSpPr>
        <p:spPr bwMode="auto">
          <a:xfrm>
            <a:off x="10155061" y="2496420"/>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
        <p:nvSpPr>
          <p:cNvPr id="37" name="AutoShape 8"/>
          <p:cNvSpPr>
            <a:spLocks noChangeArrowheads="1"/>
          </p:cNvSpPr>
          <p:nvPr/>
        </p:nvSpPr>
        <p:spPr bwMode="auto">
          <a:xfrm>
            <a:off x="10155061" y="4519834"/>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Tree>
    <p:extLst>
      <p:ext uri="{BB962C8B-B14F-4D97-AF65-F5344CB8AC3E}">
        <p14:creationId xmlns:p14="http://schemas.microsoft.com/office/powerpoint/2010/main" val="1516429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LBA35：切除不能な肝細胞癌(uHCC)に対する第一選択治療としてのカムレリズマブ(C)＋リボセラニブ(R)とソラフェニブ(S)の比較：無作為化第III相試験 – Qin S、et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Qin S, et al.Ann Oncol 2022;33(suppl):abstr LBA35</a:t>
            </a:r>
          </a:p>
        </p:txBody>
      </p:sp>
      <p:sp>
        <p:nvSpPr>
          <p:cNvPr id="6" name="TextBox 5">
            <a:extLst>
              <a:ext uri="{FF2B5EF4-FFF2-40B4-BE49-F238E27FC236}">
                <a16:creationId xmlns:a16="http://schemas.microsoft.com/office/drawing/2014/main" id="{AA12684B-FEDF-89D7-0E7F-3CEA99907A04}"/>
              </a:ext>
            </a:extLst>
          </p:cNvPr>
          <p:cNvSpPr txBox="1"/>
          <p:nvPr/>
        </p:nvSpPr>
        <p:spPr>
          <a:xfrm>
            <a:off x="1882105" y="1584515"/>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7" name="TextBox 6">
            <a:extLst>
              <a:ext uri="{FF2B5EF4-FFF2-40B4-BE49-F238E27FC236}">
                <a16:creationId xmlns:a16="http://schemas.microsoft.com/office/drawing/2014/main" id="{AA12684B-FEDF-89D7-0E7F-3CEA99907A04}"/>
              </a:ext>
            </a:extLst>
          </p:cNvPr>
          <p:cNvSpPr txBox="1"/>
          <p:nvPr/>
        </p:nvSpPr>
        <p:spPr>
          <a:xfrm>
            <a:off x="8477943" y="1584515"/>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a:t>
            </a:r>
          </a:p>
        </p:txBody>
      </p:sp>
      <p:graphicFrame>
        <p:nvGraphicFramePr>
          <p:cNvPr id="8" name="Table 6">
            <a:extLst>
              <a:ext uri="{FF2B5EF4-FFF2-40B4-BE49-F238E27FC236}">
                <a16:creationId xmlns:a16="http://schemas.microsoft.com/office/drawing/2014/main" id="{4E89C30A-16D6-68F6-D048-E964A63DE207}"/>
              </a:ext>
            </a:extLst>
          </p:cNvPr>
          <p:cNvGraphicFramePr>
            <a:graphicFrameLocks noGrp="1"/>
          </p:cNvGraphicFramePr>
          <p:nvPr>
            <p:extLst>
              <p:ext uri="{D42A27DB-BD31-4B8C-83A1-F6EECF244321}">
                <p14:modId xmlns:p14="http://schemas.microsoft.com/office/powerpoint/2010/main" val="954481654"/>
              </p:ext>
            </p:extLst>
          </p:nvPr>
        </p:nvGraphicFramePr>
        <p:xfrm>
          <a:off x="1039723" y="1939935"/>
          <a:ext cx="5220661" cy="911520"/>
        </p:xfrm>
        <a:graphic>
          <a:graphicData uri="http://schemas.openxmlformats.org/drawingml/2006/table">
            <a:tbl>
              <a:tblPr firstRow="1" bandRow="1">
                <a:tableStyleId>{9D7B26C5-4107-4FEC-AEDC-1716B250A1EF}</a:tableStyleId>
              </a:tblPr>
              <a:tblGrid>
                <a:gridCol w="1996757">
                  <a:extLst>
                    <a:ext uri="{9D8B030D-6E8A-4147-A177-3AD203B41FA5}">
                      <a16:colId xmlns:a16="http://schemas.microsoft.com/office/drawing/2014/main" val="976161943"/>
                    </a:ext>
                  </a:extLst>
                </a:gridCol>
                <a:gridCol w="1668698">
                  <a:extLst>
                    <a:ext uri="{9D8B030D-6E8A-4147-A177-3AD203B41FA5}">
                      <a16:colId xmlns:a16="http://schemas.microsoft.com/office/drawing/2014/main" val="1736745294"/>
                    </a:ext>
                  </a:extLst>
                </a:gridCol>
                <a:gridCol w="1555206">
                  <a:extLst>
                    <a:ext uri="{9D8B030D-6E8A-4147-A177-3AD203B41FA5}">
                      <a16:colId xmlns:a16="http://schemas.microsoft.com/office/drawing/2014/main" val="1069884910"/>
                    </a:ext>
                  </a:extLst>
                </a:gridCol>
              </a:tblGrid>
              <a:tr h="127440">
                <a:tc>
                  <a:txBody>
                    <a:bodyPr/>
                    <a:lstStyle/>
                    <a:p>
                      <a:pPr algn="l" rtl="0"/>
                      <a:endParaRPr lang="en-GB" sz="1200" dirty="0">
                        <a:solidFill>
                          <a:srgbClr val="4D4D4D"/>
                        </a:solidFill>
                      </a:endParaRPr>
                    </a:p>
                  </a:txBody>
                  <a:tcPr marL="36000" marR="36000" marT="36000" marB="0" anchor="ctr"/>
                </a:tc>
                <a:tc>
                  <a:txBody>
                    <a:bodyPr/>
                    <a:lstStyle/>
                    <a:p>
                      <a:pPr algn="ctr"/>
                      <a:r>
                        <a:rPr lang="ja-JP" sz="1200" dirty="0"/>
                        <a:t>カムレリズマブ +
リボセラニブ</a:t>
                      </a:r>
                    </a:p>
                  </a:txBody>
                  <a:tcPr marL="36000" marR="36000" marT="36000" marB="0" anchor="ctr"/>
                </a:tc>
                <a:tc>
                  <a:txBody>
                    <a:bodyPr/>
                    <a:lstStyle/>
                    <a:p>
                      <a:pPr algn="ctr"/>
                      <a:r>
                        <a:rPr lang="ja-JP" sz="1200"/>
                        <a:t>ソラフェニブ</a:t>
                      </a:r>
                    </a:p>
                  </a:txBody>
                  <a:tcPr marL="36000" marR="36000" marT="36000" marB="0" anchor="ctr"/>
                </a:tc>
                <a:extLst>
                  <a:ext uri="{0D108BD9-81ED-4DB2-BD59-A6C34878D82A}">
                    <a16:rowId xmlns:a16="http://schemas.microsoft.com/office/drawing/2014/main" val="1770965655"/>
                  </a:ext>
                </a:extLst>
              </a:tr>
              <a:tr h="0">
                <a:tc>
                  <a:txBody>
                    <a:bodyPr/>
                    <a:lstStyle/>
                    <a:p>
                      <a:pPr algn="l"/>
                      <a:r>
                        <a:rPr lang="ja-JP" sz="1200"/>
                        <a:t>イベント、n (%)</a:t>
                      </a:r>
                    </a:p>
                  </a:txBody>
                  <a:tcPr marL="36000" marR="36000" marT="36000" marB="36000" anchor="ctr">
                    <a:noFill/>
                  </a:tcPr>
                </a:tc>
                <a:tc>
                  <a:txBody>
                    <a:bodyPr/>
                    <a:lstStyle/>
                    <a:p>
                      <a:pPr algn="ctr"/>
                      <a:r>
                        <a:rPr lang="ja-JP" sz="1200"/>
                        <a:t>158 (58.1)</a:t>
                      </a:r>
                    </a:p>
                  </a:txBody>
                  <a:tcPr marL="36000" marR="36000" marT="36000" marB="36000" anchor="ctr">
                    <a:noFill/>
                  </a:tcPr>
                </a:tc>
                <a:tc>
                  <a:txBody>
                    <a:bodyPr/>
                    <a:lstStyle/>
                    <a:p>
                      <a:pPr algn="ctr"/>
                      <a:r>
                        <a:rPr lang="ja-JP" sz="1200"/>
                        <a:t>181 (66.8)</a:t>
                      </a:r>
                    </a:p>
                  </a:txBody>
                  <a:tcPr marL="36000" marR="36000" marT="36000" marB="36000" anchor="ctr">
                    <a:noFill/>
                  </a:tcPr>
                </a:tc>
                <a:extLst>
                  <a:ext uri="{0D108BD9-81ED-4DB2-BD59-A6C34878D82A}">
                    <a16:rowId xmlns:a16="http://schemas.microsoft.com/office/drawing/2014/main" val="123035214"/>
                  </a:ext>
                </a:extLst>
              </a:tr>
              <a:tr h="0">
                <a:tc>
                  <a:txBody>
                    <a:bodyPr/>
                    <a:lstStyle/>
                    <a:p>
                      <a:pPr algn="l"/>
                      <a:r>
                        <a:rPr lang="ja-JP" sz="1200"/>
                        <a:t>mPFS、月数(95%CI)</a:t>
                      </a:r>
                    </a:p>
                  </a:txBody>
                  <a:tcPr marL="36000" marR="36000" marT="36000" marB="36000" anchor="ctr"/>
                </a:tc>
                <a:tc>
                  <a:txBody>
                    <a:bodyPr/>
                    <a:lstStyle/>
                    <a:p>
                      <a:pPr algn="ctr"/>
                      <a:r>
                        <a:rPr lang="ja-JP" sz="1200"/>
                        <a:t>5.6 (5.5、6.3)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3.7 (2.8、3.7)</a:t>
                      </a:r>
                    </a:p>
                  </a:txBody>
                  <a:tcPr marL="36000" marR="36000" marT="36000" marB="36000" anchor="ctr"/>
                </a:tc>
                <a:extLst>
                  <a:ext uri="{0D108BD9-81ED-4DB2-BD59-A6C34878D82A}">
                    <a16:rowId xmlns:a16="http://schemas.microsoft.com/office/drawing/2014/main" val="360481047"/>
                  </a:ext>
                </a:extLst>
              </a:tr>
            </a:tbl>
          </a:graphicData>
        </a:graphic>
      </p:graphicFrame>
      <p:sp>
        <p:nvSpPr>
          <p:cNvPr id="9" name="TextBox 8">
            <a:extLst>
              <a:ext uri="{FF2B5EF4-FFF2-40B4-BE49-F238E27FC236}">
                <a16:creationId xmlns:a16="http://schemas.microsoft.com/office/drawing/2014/main" id="{5C50C83F-3613-5766-406A-02DAAB4AB890}"/>
              </a:ext>
            </a:extLst>
          </p:cNvPr>
          <p:cNvSpPr txBox="1"/>
          <p:nvPr/>
        </p:nvSpPr>
        <p:spPr>
          <a:xfrm>
            <a:off x="2461767" y="2861792"/>
            <a:ext cx="3517310" cy="276999"/>
          </a:xfrm>
          <a:prstGeom prst="rect">
            <a:avLst/>
          </a:prstGeom>
          <a:noFill/>
        </p:spPr>
        <p:txBody>
          <a:bodyPr wrap="none" rtlCol="0">
            <a:spAutoFit/>
          </a:bodyPr>
          <a:lstStyle/>
          <a:p>
            <a:r>
              <a:rPr lang="ja-JP" sz="1200">
                <a:solidFill>
                  <a:schemeClr val="tx1"/>
                </a:solidFill>
              </a:rPr>
              <a:t>層別HR 0.52 (95%CI 0.41、0.65); p&lt;0.0001</a:t>
            </a:r>
          </a:p>
        </p:txBody>
      </p:sp>
      <p:grpSp>
        <p:nvGrpSpPr>
          <p:cNvPr id="10" name="Group 9">
            <a:extLst>
              <a:ext uri="{FF2B5EF4-FFF2-40B4-BE49-F238E27FC236}">
                <a16:creationId xmlns:a16="http://schemas.microsoft.com/office/drawing/2014/main" id="{C134B4EB-3625-7462-4831-6BE851924BC1}"/>
              </a:ext>
            </a:extLst>
          </p:cNvPr>
          <p:cNvGrpSpPr/>
          <p:nvPr/>
        </p:nvGrpSpPr>
        <p:grpSpPr>
          <a:xfrm>
            <a:off x="514910" y="2947793"/>
            <a:ext cx="5745474" cy="2103835"/>
            <a:chOff x="350526" y="2947793"/>
            <a:chExt cx="5745474" cy="2103835"/>
          </a:xfrm>
        </p:grpSpPr>
        <p:sp>
          <p:nvSpPr>
            <p:cNvPr id="11" name="Freeform 21">
              <a:extLst>
                <a:ext uri="{FF2B5EF4-FFF2-40B4-BE49-F238E27FC236}">
                  <a16:creationId xmlns:a16="http://schemas.microsoft.com/office/drawing/2014/main" id="{5A2081E7-BF29-0481-F1C3-FA225F5850C0}"/>
                </a:ext>
              </a:extLst>
            </p:cNvPr>
            <p:cNvSpPr>
              <a:spLocks/>
            </p:cNvSpPr>
            <p:nvPr/>
          </p:nvSpPr>
          <p:spPr bwMode="auto">
            <a:xfrm>
              <a:off x="1074636" y="3084845"/>
              <a:ext cx="5021364" cy="18367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68FFC9C4-F31F-70F5-009B-A369F375B1B6}"/>
                </a:ext>
              </a:extLst>
            </p:cNvPr>
            <p:cNvGrpSpPr/>
            <p:nvPr/>
          </p:nvGrpSpPr>
          <p:grpSpPr>
            <a:xfrm>
              <a:off x="994567" y="3085570"/>
              <a:ext cx="72000" cy="1836000"/>
              <a:chOff x="994567" y="3122828"/>
              <a:chExt cx="86234" cy="1794165"/>
            </a:xfrm>
          </p:grpSpPr>
          <p:sp>
            <p:nvSpPr>
              <p:cNvPr id="19" name="Line 7">
                <a:extLst>
                  <a:ext uri="{FF2B5EF4-FFF2-40B4-BE49-F238E27FC236}">
                    <a16:creationId xmlns:a16="http://schemas.microsoft.com/office/drawing/2014/main" id="{025E5802-4112-A81E-E444-4FA28552853D}"/>
                  </a:ext>
                </a:extLst>
              </p:cNvPr>
              <p:cNvSpPr>
                <a:spLocks noChangeShapeType="1"/>
              </p:cNvSpPr>
              <p:nvPr/>
            </p:nvSpPr>
            <p:spPr bwMode="auto">
              <a:xfrm>
                <a:off x="994567" y="312282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8">
                <a:extLst>
                  <a:ext uri="{FF2B5EF4-FFF2-40B4-BE49-F238E27FC236}">
                    <a16:creationId xmlns:a16="http://schemas.microsoft.com/office/drawing/2014/main" id="{8E347A79-25D8-8A2E-1B83-5423DD2D3CD7}"/>
                  </a:ext>
                </a:extLst>
              </p:cNvPr>
              <p:cNvSpPr>
                <a:spLocks noChangeShapeType="1"/>
              </p:cNvSpPr>
              <p:nvPr/>
            </p:nvSpPr>
            <p:spPr bwMode="auto">
              <a:xfrm>
                <a:off x="994567" y="35642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9">
                <a:extLst>
                  <a:ext uri="{FF2B5EF4-FFF2-40B4-BE49-F238E27FC236}">
                    <a16:creationId xmlns:a16="http://schemas.microsoft.com/office/drawing/2014/main" id="{9D23B01A-5940-5981-B73B-F8EA5FA2E6A8}"/>
                  </a:ext>
                </a:extLst>
              </p:cNvPr>
              <p:cNvSpPr>
                <a:spLocks noChangeShapeType="1"/>
              </p:cNvSpPr>
              <p:nvPr/>
            </p:nvSpPr>
            <p:spPr bwMode="auto">
              <a:xfrm>
                <a:off x="994567" y="401990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10">
                <a:extLst>
                  <a:ext uri="{FF2B5EF4-FFF2-40B4-BE49-F238E27FC236}">
                    <a16:creationId xmlns:a16="http://schemas.microsoft.com/office/drawing/2014/main" id="{AD1BEFDA-80B7-A3EB-26FE-28E2ACF8FE32}"/>
                  </a:ext>
                </a:extLst>
              </p:cNvPr>
              <p:cNvSpPr>
                <a:spLocks noChangeShapeType="1"/>
              </p:cNvSpPr>
              <p:nvPr/>
            </p:nvSpPr>
            <p:spPr bwMode="auto">
              <a:xfrm>
                <a:off x="994567" y="446607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11">
                <a:extLst>
                  <a:ext uri="{FF2B5EF4-FFF2-40B4-BE49-F238E27FC236}">
                    <a16:creationId xmlns:a16="http://schemas.microsoft.com/office/drawing/2014/main" id="{A8779726-088D-0C70-96DD-6123320ED19B}"/>
                  </a:ext>
                </a:extLst>
              </p:cNvPr>
              <p:cNvSpPr>
                <a:spLocks noChangeShapeType="1"/>
              </p:cNvSpPr>
              <p:nvPr/>
            </p:nvSpPr>
            <p:spPr bwMode="auto">
              <a:xfrm>
                <a:off x="994567" y="49169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13" name="TextBox 12">
              <a:extLst>
                <a:ext uri="{FF2B5EF4-FFF2-40B4-BE49-F238E27FC236}">
                  <a16:creationId xmlns:a16="http://schemas.microsoft.com/office/drawing/2014/main" id="{8CA1201E-3CBC-72BD-8291-25590379E0CA}"/>
                </a:ext>
              </a:extLst>
            </p:cNvPr>
            <p:cNvSpPr txBox="1"/>
            <p:nvPr/>
          </p:nvSpPr>
          <p:spPr>
            <a:xfrm rot="16200000">
              <a:off x="107511" y="3874825"/>
              <a:ext cx="79380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a:t>
              </a:r>
            </a:p>
          </p:txBody>
        </p:sp>
        <p:sp>
          <p:nvSpPr>
            <p:cNvPr id="14" name="TextBox 13">
              <a:extLst>
                <a:ext uri="{FF2B5EF4-FFF2-40B4-BE49-F238E27FC236}">
                  <a16:creationId xmlns:a16="http://schemas.microsoft.com/office/drawing/2014/main" id="{A1DB44B5-7E5A-7388-49CB-734A22630709}"/>
                </a:ext>
              </a:extLst>
            </p:cNvPr>
            <p:cNvSpPr txBox="1"/>
            <p:nvPr/>
          </p:nvSpPr>
          <p:spPr>
            <a:xfrm>
              <a:off x="544432" y="2947793"/>
              <a:ext cx="482824"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5" name="TextBox 14">
              <a:extLst>
                <a:ext uri="{FF2B5EF4-FFF2-40B4-BE49-F238E27FC236}">
                  <a16:creationId xmlns:a16="http://schemas.microsoft.com/office/drawing/2014/main" id="{E2412202-F252-538E-B382-86C94AE74052}"/>
                </a:ext>
              </a:extLst>
            </p:cNvPr>
            <p:cNvSpPr txBox="1"/>
            <p:nvPr/>
          </p:nvSpPr>
          <p:spPr>
            <a:xfrm>
              <a:off x="643818" y="3398523"/>
              <a:ext cx="383438"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75</a:t>
              </a:r>
            </a:p>
          </p:txBody>
        </p:sp>
        <p:sp>
          <p:nvSpPr>
            <p:cNvPr id="16" name="TextBox 15">
              <a:extLst>
                <a:ext uri="{FF2B5EF4-FFF2-40B4-BE49-F238E27FC236}">
                  <a16:creationId xmlns:a16="http://schemas.microsoft.com/office/drawing/2014/main" id="{43F765B8-7C4C-A688-2951-61A9A8CB2A05}"/>
                </a:ext>
              </a:extLst>
            </p:cNvPr>
            <p:cNvSpPr txBox="1"/>
            <p:nvPr/>
          </p:nvSpPr>
          <p:spPr>
            <a:xfrm>
              <a:off x="643817" y="3866695"/>
              <a:ext cx="383439"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50</a:t>
              </a:r>
            </a:p>
          </p:txBody>
        </p:sp>
        <p:sp>
          <p:nvSpPr>
            <p:cNvPr id="17" name="TextBox 16">
              <a:extLst>
                <a:ext uri="{FF2B5EF4-FFF2-40B4-BE49-F238E27FC236}">
                  <a16:creationId xmlns:a16="http://schemas.microsoft.com/office/drawing/2014/main" id="{1EA1DF65-79F5-5E57-545C-76929AFDB846}"/>
                </a:ext>
              </a:extLst>
            </p:cNvPr>
            <p:cNvSpPr txBox="1"/>
            <p:nvPr/>
          </p:nvSpPr>
          <p:spPr>
            <a:xfrm>
              <a:off x="643817" y="4328529"/>
              <a:ext cx="383439"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25</a:t>
              </a:r>
            </a:p>
          </p:txBody>
        </p:sp>
        <p:sp>
          <p:nvSpPr>
            <p:cNvPr id="18" name="TextBox 17">
              <a:extLst>
                <a:ext uri="{FF2B5EF4-FFF2-40B4-BE49-F238E27FC236}">
                  <a16:creationId xmlns:a16="http://schemas.microsoft.com/office/drawing/2014/main" id="{1BFBAA67-0543-C033-0008-717CE758A866}"/>
                </a:ext>
              </a:extLst>
            </p:cNvPr>
            <p:cNvSpPr txBox="1"/>
            <p:nvPr/>
          </p:nvSpPr>
          <p:spPr>
            <a:xfrm>
              <a:off x="743212" y="4779243"/>
              <a:ext cx="284052"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27" name="TextBox 26">
            <a:extLst>
              <a:ext uri="{FF2B5EF4-FFF2-40B4-BE49-F238E27FC236}">
                <a16:creationId xmlns:a16="http://schemas.microsoft.com/office/drawing/2014/main" id="{96B206FD-DF16-84FE-2AAD-6295699A9A2B}"/>
              </a:ext>
            </a:extLst>
          </p:cNvPr>
          <p:cNvSpPr txBox="1"/>
          <p:nvPr/>
        </p:nvSpPr>
        <p:spPr>
          <a:xfrm>
            <a:off x="3164083" y="5174706"/>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28" name="TextBox 27">
            <a:extLst>
              <a:ext uri="{FF2B5EF4-FFF2-40B4-BE49-F238E27FC236}">
                <a16:creationId xmlns:a16="http://schemas.microsoft.com/office/drawing/2014/main" id="{45A69BB4-6DA6-069B-1BD3-43DBAE5297FE}"/>
              </a:ext>
            </a:extLst>
          </p:cNvPr>
          <p:cNvSpPr txBox="1"/>
          <p:nvPr/>
        </p:nvSpPr>
        <p:spPr>
          <a:xfrm>
            <a:off x="488986" y="5224249"/>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29" name="Group 28">
            <a:extLst>
              <a:ext uri="{FF2B5EF4-FFF2-40B4-BE49-F238E27FC236}">
                <a16:creationId xmlns:a16="http://schemas.microsoft.com/office/drawing/2014/main" id="{1BFE2B8E-AC83-8F2C-7641-FD05FBA4EB72}"/>
              </a:ext>
            </a:extLst>
          </p:cNvPr>
          <p:cNvGrpSpPr/>
          <p:nvPr/>
        </p:nvGrpSpPr>
        <p:grpSpPr>
          <a:xfrm>
            <a:off x="1155236" y="4926496"/>
            <a:ext cx="4878824" cy="360147"/>
            <a:chOff x="1539315" y="4771176"/>
            <a:chExt cx="3935260" cy="360147"/>
          </a:xfrm>
        </p:grpSpPr>
        <p:sp>
          <p:nvSpPr>
            <p:cNvPr id="30" name="Line 21">
              <a:extLst>
                <a:ext uri="{FF2B5EF4-FFF2-40B4-BE49-F238E27FC236}">
                  <a16:creationId xmlns:a16="http://schemas.microsoft.com/office/drawing/2014/main" id="{34F590F9-208F-BC73-83BF-1089BFEAFC77}"/>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717C125-9116-8C8C-312F-44D04FE41E5A}"/>
                </a:ext>
              </a:extLst>
            </p:cNvPr>
            <p:cNvSpPr txBox="1"/>
            <p:nvPr/>
          </p:nvSpPr>
          <p:spPr>
            <a:xfrm>
              <a:off x="5255603" y="4843176"/>
              <a:ext cx="2189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2" name="Line 21">
              <a:extLst>
                <a:ext uri="{FF2B5EF4-FFF2-40B4-BE49-F238E27FC236}">
                  <a16:creationId xmlns:a16="http://schemas.microsoft.com/office/drawing/2014/main" id="{D8284DB9-EFF0-305C-38C7-14120AFDE859}"/>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1E2E99D2-B4AB-5146-BFC4-AF9F1804E2B0}"/>
                </a:ext>
              </a:extLst>
            </p:cNvPr>
            <p:cNvSpPr txBox="1"/>
            <p:nvPr/>
          </p:nvSpPr>
          <p:spPr>
            <a:xfrm>
              <a:off x="4879966" y="4843176"/>
              <a:ext cx="2189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4" name="Line 21">
              <a:extLst>
                <a:ext uri="{FF2B5EF4-FFF2-40B4-BE49-F238E27FC236}">
                  <a16:creationId xmlns:a16="http://schemas.microsoft.com/office/drawing/2014/main" id="{7467EB95-9E9F-B02B-052B-D7AC14FE6610}"/>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6FF62B3-B65D-3113-DDAB-B493409490F3}"/>
                </a:ext>
              </a:extLst>
            </p:cNvPr>
            <p:cNvSpPr txBox="1"/>
            <p:nvPr/>
          </p:nvSpPr>
          <p:spPr>
            <a:xfrm>
              <a:off x="4504329" y="4843176"/>
              <a:ext cx="2189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36" name="Line 21">
              <a:extLst>
                <a:ext uri="{FF2B5EF4-FFF2-40B4-BE49-F238E27FC236}">
                  <a16:creationId xmlns:a16="http://schemas.microsoft.com/office/drawing/2014/main" id="{28FD2024-A37A-4222-C6ED-AA1F15E24B1A}"/>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365EA70-92E9-33FE-D4A3-A48B99FB69E4}"/>
                </a:ext>
              </a:extLst>
            </p:cNvPr>
            <p:cNvSpPr txBox="1"/>
            <p:nvPr/>
          </p:nvSpPr>
          <p:spPr>
            <a:xfrm>
              <a:off x="4128692" y="4843176"/>
              <a:ext cx="2189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38" name="Line 21">
              <a:extLst>
                <a:ext uri="{FF2B5EF4-FFF2-40B4-BE49-F238E27FC236}">
                  <a16:creationId xmlns:a16="http://schemas.microsoft.com/office/drawing/2014/main" id="{BF809CA6-D36E-3F48-8E11-3FC9A2867107}"/>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6911A99-0BC2-A600-341A-D7C9303D19DC}"/>
                </a:ext>
              </a:extLst>
            </p:cNvPr>
            <p:cNvSpPr txBox="1"/>
            <p:nvPr/>
          </p:nvSpPr>
          <p:spPr>
            <a:xfrm>
              <a:off x="3753055" y="4843176"/>
              <a:ext cx="2189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0" name="Line 21">
              <a:extLst>
                <a:ext uri="{FF2B5EF4-FFF2-40B4-BE49-F238E27FC236}">
                  <a16:creationId xmlns:a16="http://schemas.microsoft.com/office/drawing/2014/main" id="{A4905952-82B8-4F31-773A-DAD3967C5D57}"/>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8D51582-F86F-82F9-E960-7D6E23D283F5}"/>
                </a:ext>
              </a:extLst>
            </p:cNvPr>
            <p:cNvSpPr txBox="1"/>
            <p:nvPr/>
          </p:nvSpPr>
          <p:spPr>
            <a:xfrm>
              <a:off x="3377418" y="4843176"/>
              <a:ext cx="2189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42" name="Line 21">
              <a:extLst>
                <a:ext uri="{FF2B5EF4-FFF2-40B4-BE49-F238E27FC236}">
                  <a16:creationId xmlns:a16="http://schemas.microsoft.com/office/drawing/2014/main" id="{85B35755-F11A-227B-B272-667C2D25806D}"/>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C6F802D-EC2C-96BC-7378-5327C88E9307}"/>
                </a:ext>
              </a:extLst>
            </p:cNvPr>
            <p:cNvSpPr txBox="1"/>
            <p:nvPr/>
          </p:nvSpPr>
          <p:spPr>
            <a:xfrm>
              <a:off x="3041863" y="4843176"/>
              <a:ext cx="13880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44" name="Line 21">
              <a:extLst>
                <a:ext uri="{FF2B5EF4-FFF2-40B4-BE49-F238E27FC236}">
                  <a16:creationId xmlns:a16="http://schemas.microsoft.com/office/drawing/2014/main" id="{69BD7BEC-887E-F3EA-125A-44AC47E20AF0}"/>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A35AB52-ACEF-783A-FF06-957F3A866134}"/>
                </a:ext>
              </a:extLst>
            </p:cNvPr>
            <p:cNvSpPr txBox="1"/>
            <p:nvPr/>
          </p:nvSpPr>
          <p:spPr>
            <a:xfrm>
              <a:off x="2666226" y="4843176"/>
              <a:ext cx="13880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6" name="Line 21">
              <a:extLst>
                <a:ext uri="{FF2B5EF4-FFF2-40B4-BE49-F238E27FC236}">
                  <a16:creationId xmlns:a16="http://schemas.microsoft.com/office/drawing/2014/main" id="{30E0E013-7F83-38DF-412F-AF3767254BC6}"/>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B67FADD9-16AB-6DA9-D886-8569B7FF5BB2}"/>
                </a:ext>
              </a:extLst>
            </p:cNvPr>
            <p:cNvSpPr txBox="1"/>
            <p:nvPr/>
          </p:nvSpPr>
          <p:spPr>
            <a:xfrm>
              <a:off x="2290589" y="4843176"/>
              <a:ext cx="13880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48" name="Line 21">
              <a:extLst>
                <a:ext uri="{FF2B5EF4-FFF2-40B4-BE49-F238E27FC236}">
                  <a16:creationId xmlns:a16="http://schemas.microsoft.com/office/drawing/2014/main" id="{7056C044-A03D-43FC-A007-520A80A2D892}"/>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994C447-11C5-161A-8146-26E065033468}"/>
                </a:ext>
              </a:extLst>
            </p:cNvPr>
            <p:cNvSpPr txBox="1"/>
            <p:nvPr/>
          </p:nvSpPr>
          <p:spPr>
            <a:xfrm>
              <a:off x="1914952" y="4843176"/>
              <a:ext cx="13880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50" name="Line 21">
              <a:extLst>
                <a:ext uri="{FF2B5EF4-FFF2-40B4-BE49-F238E27FC236}">
                  <a16:creationId xmlns:a16="http://schemas.microsoft.com/office/drawing/2014/main" id="{4AA0D71D-ACB7-B005-4979-5A5A4C94E1D2}"/>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1B8EECAF-E318-76DB-180C-23C6D05F65FD}"/>
                </a:ext>
              </a:extLst>
            </p:cNvPr>
            <p:cNvSpPr txBox="1"/>
            <p:nvPr/>
          </p:nvSpPr>
          <p:spPr>
            <a:xfrm>
              <a:off x="1539315" y="4843176"/>
              <a:ext cx="13880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52" name="Group 51">
            <a:extLst>
              <a:ext uri="{FF2B5EF4-FFF2-40B4-BE49-F238E27FC236}">
                <a16:creationId xmlns:a16="http://schemas.microsoft.com/office/drawing/2014/main" id="{B7935125-32AB-518E-1903-861CA948B89B}"/>
              </a:ext>
            </a:extLst>
          </p:cNvPr>
          <p:cNvGrpSpPr/>
          <p:nvPr/>
        </p:nvGrpSpPr>
        <p:grpSpPr>
          <a:xfrm>
            <a:off x="1055850" y="5549129"/>
            <a:ext cx="4928517" cy="288147"/>
            <a:chOff x="1301041" y="5990938"/>
            <a:chExt cx="4928517" cy="288147"/>
          </a:xfrm>
        </p:grpSpPr>
        <p:sp>
          <p:nvSpPr>
            <p:cNvPr id="53" name="TextBox 52">
              <a:extLst>
                <a:ext uri="{FF2B5EF4-FFF2-40B4-BE49-F238E27FC236}">
                  <a16:creationId xmlns:a16="http://schemas.microsoft.com/office/drawing/2014/main" id="{2376BC96-6B70-8309-0978-7A603BD8E2E2}"/>
                </a:ext>
              </a:extLst>
            </p:cNvPr>
            <p:cNvSpPr txBox="1"/>
            <p:nvPr/>
          </p:nvSpPr>
          <p:spPr>
            <a:xfrm>
              <a:off x="6057469" y="599093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54" name="TextBox 53">
              <a:extLst>
                <a:ext uri="{FF2B5EF4-FFF2-40B4-BE49-F238E27FC236}">
                  <a16:creationId xmlns:a16="http://schemas.microsoft.com/office/drawing/2014/main" id="{3BBE4FF7-CA5C-AE98-86F3-A12F7424E831}"/>
                </a:ext>
              </a:extLst>
            </p:cNvPr>
            <p:cNvSpPr txBox="1"/>
            <p:nvPr/>
          </p:nvSpPr>
          <p:spPr>
            <a:xfrm>
              <a:off x="5591765" y="599093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55" name="TextBox 54">
              <a:extLst>
                <a:ext uri="{FF2B5EF4-FFF2-40B4-BE49-F238E27FC236}">
                  <a16:creationId xmlns:a16="http://schemas.microsoft.com/office/drawing/2014/main" id="{89FD09DD-A865-9FF7-88C0-1A3F9660D3ED}"/>
                </a:ext>
              </a:extLst>
            </p:cNvPr>
            <p:cNvSpPr txBox="1"/>
            <p:nvPr/>
          </p:nvSpPr>
          <p:spPr>
            <a:xfrm>
              <a:off x="5126060" y="599093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9</a:t>
              </a:r>
            </a:p>
          </p:txBody>
        </p:sp>
        <p:sp>
          <p:nvSpPr>
            <p:cNvPr id="56" name="TextBox 55">
              <a:extLst>
                <a:ext uri="{FF2B5EF4-FFF2-40B4-BE49-F238E27FC236}">
                  <a16:creationId xmlns:a16="http://schemas.microsoft.com/office/drawing/2014/main" id="{9600BFE1-70D0-ED01-238B-34129454428B}"/>
                </a:ext>
              </a:extLst>
            </p:cNvPr>
            <p:cNvSpPr txBox="1"/>
            <p:nvPr/>
          </p:nvSpPr>
          <p:spPr>
            <a:xfrm>
              <a:off x="4660356" y="5990938"/>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9</a:t>
              </a:r>
            </a:p>
          </p:txBody>
        </p:sp>
        <p:sp>
          <p:nvSpPr>
            <p:cNvPr id="57" name="TextBox 56">
              <a:extLst>
                <a:ext uri="{FF2B5EF4-FFF2-40B4-BE49-F238E27FC236}">
                  <a16:creationId xmlns:a16="http://schemas.microsoft.com/office/drawing/2014/main" id="{522E262D-9494-679A-D425-5634ECE4C3DE}"/>
                </a:ext>
              </a:extLst>
            </p:cNvPr>
            <p:cNvSpPr txBox="1"/>
            <p:nvPr/>
          </p:nvSpPr>
          <p:spPr>
            <a:xfrm>
              <a:off x="4144959" y="599093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12</a:t>
              </a:r>
            </a:p>
          </p:txBody>
        </p:sp>
        <p:sp>
          <p:nvSpPr>
            <p:cNvPr id="58" name="TextBox 57">
              <a:extLst>
                <a:ext uri="{FF2B5EF4-FFF2-40B4-BE49-F238E27FC236}">
                  <a16:creationId xmlns:a16="http://schemas.microsoft.com/office/drawing/2014/main" id="{360A9C6D-AC87-D2E2-4B44-5888531A6475}"/>
                </a:ext>
              </a:extLst>
            </p:cNvPr>
            <p:cNvSpPr txBox="1"/>
            <p:nvPr/>
          </p:nvSpPr>
          <p:spPr>
            <a:xfrm>
              <a:off x="3679255" y="599093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27</a:t>
              </a:r>
            </a:p>
          </p:txBody>
        </p:sp>
        <p:sp>
          <p:nvSpPr>
            <p:cNvPr id="59" name="TextBox 58">
              <a:extLst>
                <a:ext uri="{FF2B5EF4-FFF2-40B4-BE49-F238E27FC236}">
                  <a16:creationId xmlns:a16="http://schemas.microsoft.com/office/drawing/2014/main" id="{FCFC58E3-2381-E00A-9F7B-02EA50660DAA}"/>
                </a:ext>
              </a:extLst>
            </p:cNvPr>
            <p:cNvSpPr txBox="1"/>
            <p:nvPr/>
          </p:nvSpPr>
          <p:spPr>
            <a:xfrm>
              <a:off x="3213550" y="599093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50</a:t>
              </a:r>
            </a:p>
          </p:txBody>
        </p:sp>
        <p:sp>
          <p:nvSpPr>
            <p:cNvPr id="60" name="TextBox 59">
              <a:extLst>
                <a:ext uri="{FF2B5EF4-FFF2-40B4-BE49-F238E27FC236}">
                  <a16:creationId xmlns:a16="http://schemas.microsoft.com/office/drawing/2014/main" id="{BD177845-128B-4EC7-CC64-630CF3816A74}"/>
                </a:ext>
              </a:extLst>
            </p:cNvPr>
            <p:cNvSpPr txBox="1"/>
            <p:nvPr/>
          </p:nvSpPr>
          <p:spPr>
            <a:xfrm>
              <a:off x="2747846" y="5990938"/>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79</a:t>
              </a:r>
            </a:p>
          </p:txBody>
        </p:sp>
        <p:sp>
          <p:nvSpPr>
            <p:cNvPr id="61" name="TextBox 60">
              <a:extLst>
                <a:ext uri="{FF2B5EF4-FFF2-40B4-BE49-F238E27FC236}">
                  <a16:creationId xmlns:a16="http://schemas.microsoft.com/office/drawing/2014/main" id="{F4DD38B1-0697-0281-81BE-263FB5435BEF}"/>
                </a:ext>
              </a:extLst>
            </p:cNvPr>
            <p:cNvSpPr txBox="1"/>
            <p:nvPr/>
          </p:nvSpPr>
          <p:spPr>
            <a:xfrm>
              <a:off x="2232449" y="5990938"/>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131</a:t>
              </a:r>
            </a:p>
          </p:txBody>
        </p:sp>
        <p:sp>
          <p:nvSpPr>
            <p:cNvPr id="62" name="TextBox 61">
              <a:extLst>
                <a:ext uri="{FF2B5EF4-FFF2-40B4-BE49-F238E27FC236}">
                  <a16:creationId xmlns:a16="http://schemas.microsoft.com/office/drawing/2014/main" id="{FC615BE5-2B9F-9075-42BC-53DB371B2181}"/>
                </a:ext>
              </a:extLst>
            </p:cNvPr>
            <p:cNvSpPr txBox="1"/>
            <p:nvPr/>
          </p:nvSpPr>
          <p:spPr>
            <a:xfrm>
              <a:off x="1766745" y="5990938"/>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197</a:t>
              </a:r>
            </a:p>
          </p:txBody>
        </p:sp>
        <p:sp>
          <p:nvSpPr>
            <p:cNvPr id="63" name="TextBox 62">
              <a:extLst>
                <a:ext uri="{FF2B5EF4-FFF2-40B4-BE49-F238E27FC236}">
                  <a16:creationId xmlns:a16="http://schemas.microsoft.com/office/drawing/2014/main" id="{4618E4D7-3673-7260-003C-548A3E4AF97A}"/>
                </a:ext>
              </a:extLst>
            </p:cNvPr>
            <p:cNvSpPr txBox="1"/>
            <p:nvPr/>
          </p:nvSpPr>
          <p:spPr>
            <a:xfrm>
              <a:off x="1301041" y="5990938"/>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272</a:t>
              </a:r>
            </a:p>
          </p:txBody>
        </p:sp>
      </p:grpSp>
      <p:grpSp>
        <p:nvGrpSpPr>
          <p:cNvPr id="64" name="Group 63">
            <a:extLst>
              <a:ext uri="{FF2B5EF4-FFF2-40B4-BE49-F238E27FC236}">
                <a16:creationId xmlns:a16="http://schemas.microsoft.com/office/drawing/2014/main" id="{9E49F96C-4E93-02F6-1110-94D715B0DEDA}"/>
              </a:ext>
            </a:extLst>
          </p:cNvPr>
          <p:cNvGrpSpPr/>
          <p:nvPr/>
        </p:nvGrpSpPr>
        <p:grpSpPr>
          <a:xfrm>
            <a:off x="1055850" y="5914020"/>
            <a:ext cx="4928517" cy="288147"/>
            <a:chOff x="1301041" y="5990938"/>
            <a:chExt cx="4928517" cy="288147"/>
          </a:xfrm>
        </p:grpSpPr>
        <p:sp>
          <p:nvSpPr>
            <p:cNvPr id="65" name="TextBox 64">
              <a:extLst>
                <a:ext uri="{FF2B5EF4-FFF2-40B4-BE49-F238E27FC236}">
                  <a16:creationId xmlns:a16="http://schemas.microsoft.com/office/drawing/2014/main" id="{3F1EC271-C113-F8E9-5D61-1F3ED08DF3A0}"/>
                </a:ext>
              </a:extLst>
            </p:cNvPr>
            <p:cNvSpPr txBox="1"/>
            <p:nvPr/>
          </p:nvSpPr>
          <p:spPr>
            <a:xfrm>
              <a:off x="6057469" y="5990938"/>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66" name="TextBox 65">
              <a:extLst>
                <a:ext uri="{FF2B5EF4-FFF2-40B4-BE49-F238E27FC236}">
                  <a16:creationId xmlns:a16="http://schemas.microsoft.com/office/drawing/2014/main" id="{C88E276D-5D19-2CCD-0202-5E3DB9DD72CD}"/>
                </a:ext>
              </a:extLst>
            </p:cNvPr>
            <p:cNvSpPr txBox="1"/>
            <p:nvPr/>
          </p:nvSpPr>
          <p:spPr>
            <a:xfrm>
              <a:off x="5591765" y="5990938"/>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a:t>
              </a:r>
            </a:p>
          </p:txBody>
        </p:sp>
        <p:sp>
          <p:nvSpPr>
            <p:cNvPr id="67" name="TextBox 66">
              <a:extLst>
                <a:ext uri="{FF2B5EF4-FFF2-40B4-BE49-F238E27FC236}">
                  <a16:creationId xmlns:a16="http://schemas.microsoft.com/office/drawing/2014/main" id="{4CF68C80-AE3B-B179-34BF-2BA094E861AA}"/>
                </a:ext>
              </a:extLst>
            </p:cNvPr>
            <p:cNvSpPr txBox="1"/>
            <p:nvPr/>
          </p:nvSpPr>
          <p:spPr>
            <a:xfrm>
              <a:off x="5126060" y="5990938"/>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a:t>
              </a:r>
            </a:p>
          </p:txBody>
        </p:sp>
        <p:sp>
          <p:nvSpPr>
            <p:cNvPr id="68" name="TextBox 67">
              <a:extLst>
                <a:ext uri="{FF2B5EF4-FFF2-40B4-BE49-F238E27FC236}">
                  <a16:creationId xmlns:a16="http://schemas.microsoft.com/office/drawing/2014/main" id="{6FB7620D-7A8E-7C28-BB06-A776175CB53F}"/>
                </a:ext>
              </a:extLst>
            </p:cNvPr>
            <p:cNvSpPr txBox="1"/>
            <p:nvPr/>
          </p:nvSpPr>
          <p:spPr>
            <a:xfrm>
              <a:off x="4660356" y="5990938"/>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a:t>
              </a:r>
            </a:p>
          </p:txBody>
        </p:sp>
        <p:sp>
          <p:nvSpPr>
            <p:cNvPr id="69" name="TextBox 68">
              <a:extLst>
                <a:ext uri="{FF2B5EF4-FFF2-40B4-BE49-F238E27FC236}">
                  <a16:creationId xmlns:a16="http://schemas.microsoft.com/office/drawing/2014/main" id="{18536E54-0D88-6A92-D180-C4D69CBAAAAC}"/>
                </a:ext>
              </a:extLst>
            </p:cNvPr>
            <p:cNvSpPr txBox="1"/>
            <p:nvPr/>
          </p:nvSpPr>
          <p:spPr>
            <a:xfrm>
              <a:off x="4194652" y="5990938"/>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a:t>
              </a:r>
            </a:p>
          </p:txBody>
        </p:sp>
        <p:sp>
          <p:nvSpPr>
            <p:cNvPr id="70" name="TextBox 69">
              <a:extLst>
                <a:ext uri="{FF2B5EF4-FFF2-40B4-BE49-F238E27FC236}">
                  <a16:creationId xmlns:a16="http://schemas.microsoft.com/office/drawing/2014/main" id="{0FA08759-8328-E257-FC2C-33C2FEA865EF}"/>
                </a:ext>
              </a:extLst>
            </p:cNvPr>
            <p:cNvSpPr txBox="1"/>
            <p:nvPr/>
          </p:nvSpPr>
          <p:spPr>
            <a:xfrm>
              <a:off x="3679255" y="599093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10</a:t>
              </a:r>
            </a:p>
          </p:txBody>
        </p:sp>
        <p:sp>
          <p:nvSpPr>
            <p:cNvPr id="71" name="TextBox 70">
              <a:extLst>
                <a:ext uri="{FF2B5EF4-FFF2-40B4-BE49-F238E27FC236}">
                  <a16:creationId xmlns:a16="http://schemas.microsoft.com/office/drawing/2014/main" id="{C6CB4BD9-FEB0-579A-3288-7DC132D78F03}"/>
                </a:ext>
              </a:extLst>
            </p:cNvPr>
            <p:cNvSpPr txBox="1"/>
            <p:nvPr/>
          </p:nvSpPr>
          <p:spPr>
            <a:xfrm>
              <a:off x="3213550" y="599093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18</a:t>
              </a:r>
            </a:p>
          </p:txBody>
        </p:sp>
        <p:sp>
          <p:nvSpPr>
            <p:cNvPr id="72" name="TextBox 71">
              <a:extLst>
                <a:ext uri="{FF2B5EF4-FFF2-40B4-BE49-F238E27FC236}">
                  <a16:creationId xmlns:a16="http://schemas.microsoft.com/office/drawing/2014/main" id="{73C03635-99B4-00DB-C640-70DEDE0540E8}"/>
                </a:ext>
              </a:extLst>
            </p:cNvPr>
            <p:cNvSpPr txBox="1"/>
            <p:nvPr/>
          </p:nvSpPr>
          <p:spPr>
            <a:xfrm>
              <a:off x="2747846" y="599093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34</a:t>
              </a:r>
            </a:p>
          </p:txBody>
        </p:sp>
        <p:sp>
          <p:nvSpPr>
            <p:cNvPr id="73" name="TextBox 72">
              <a:extLst>
                <a:ext uri="{FF2B5EF4-FFF2-40B4-BE49-F238E27FC236}">
                  <a16:creationId xmlns:a16="http://schemas.microsoft.com/office/drawing/2014/main" id="{32489F0F-B4AC-6750-9460-88595B34DAE2}"/>
                </a:ext>
              </a:extLst>
            </p:cNvPr>
            <p:cNvSpPr txBox="1"/>
            <p:nvPr/>
          </p:nvSpPr>
          <p:spPr>
            <a:xfrm>
              <a:off x="2282143" y="5990938"/>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71</a:t>
              </a:r>
            </a:p>
          </p:txBody>
        </p:sp>
        <p:sp>
          <p:nvSpPr>
            <p:cNvPr id="74" name="TextBox 73">
              <a:extLst>
                <a:ext uri="{FF2B5EF4-FFF2-40B4-BE49-F238E27FC236}">
                  <a16:creationId xmlns:a16="http://schemas.microsoft.com/office/drawing/2014/main" id="{18A200F0-A957-0197-68BE-43CB2E9E0192}"/>
                </a:ext>
              </a:extLst>
            </p:cNvPr>
            <p:cNvSpPr txBox="1"/>
            <p:nvPr/>
          </p:nvSpPr>
          <p:spPr>
            <a:xfrm>
              <a:off x="1766745" y="5990938"/>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138</a:t>
              </a:r>
            </a:p>
          </p:txBody>
        </p:sp>
        <p:sp>
          <p:nvSpPr>
            <p:cNvPr id="75" name="TextBox 74">
              <a:extLst>
                <a:ext uri="{FF2B5EF4-FFF2-40B4-BE49-F238E27FC236}">
                  <a16:creationId xmlns:a16="http://schemas.microsoft.com/office/drawing/2014/main" id="{3696F39E-F3B5-2918-C5F8-19A33314203E}"/>
                </a:ext>
              </a:extLst>
            </p:cNvPr>
            <p:cNvSpPr txBox="1"/>
            <p:nvPr/>
          </p:nvSpPr>
          <p:spPr>
            <a:xfrm>
              <a:off x="1301041" y="5990938"/>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271</a:t>
              </a:r>
            </a:p>
          </p:txBody>
        </p:sp>
      </p:grpSp>
      <p:sp>
        <p:nvSpPr>
          <p:cNvPr id="76" name="TextBox 75">
            <a:extLst>
              <a:ext uri="{FF2B5EF4-FFF2-40B4-BE49-F238E27FC236}">
                <a16:creationId xmlns:a16="http://schemas.microsoft.com/office/drawing/2014/main" id="{045C2B1F-36D5-8B27-5A06-E05263E2D2D0}"/>
              </a:ext>
            </a:extLst>
          </p:cNvPr>
          <p:cNvSpPr txBox="1"/>
          <p:nvPr/>
        </p:nvSpPr>
        <p:spPr>
          <a:xfrm>
            <a:off x="298167" y="5431592"/>
            <a:ext cx="798620" cy="523220"/>
          </a:xfrm>
          <a:prstGeom prst="rect">
            <a:avLst/>
          </a:prstGeom>
          <a:noFill/>
        </p:spPr>
        <p:txBody>
          <a:bodyPr wrap="square">
            <a:spAutoFit/>
          </a:bodyPr>
          <a:lstStyle/>
          <a:p>
            <a:pPr algn="r"/>
            <a:r>
              <a:rPr lang="ja-JP" sz="1400" dirty="0">
                <a:solidFill>
                  <a:schemeClr val="accent3"/>
                </a:solidFill>
              </a:rPr>
              <a:t>Camrel+ rivo</a:t>
            </a:r>
          </a:p>
        </p:txBody>
      </p:sp>
      <p:sp>
        <p:nvSpPr>
          <p:cNvPr id="77" name="TextBox 76">
            <a:extLst>
              <a:ext uri="{FF2B5EF4-FFF2-40B4-BE49-F238E27FC236}">
                <a16:creationId xmlns:a16="http://schemas.microsoft.com/office/drawing/2014/main" id="{4108E82B-A167-05BB-7E20-AB8795AD0A5C}"/>
              </a:ext>
            </a:extLst>
          </p:cNvPr>
          <p:cNvSpPr txBox="1"/>
          <p:nvPr/>
        </p:nvSpPr>
        <p:spPr>
          <a:xfrm>
            <a:off x="-249379" y="5901572"/>
            <a:ext cx="1416053" cy="307777"/>
          </a:xfrm>
          <a:prstGeom prst="rect">
            <a:avLst/>
          </a:prstGeom>
          <a:noFill/>
        </p:spPr>
        <p:txBody>
          <a:bodyPr wrap="square">
            <a:spAutoFit/>
          </a:bodyPr>
          <a:lstStyle/>
          <a:p>
            <a:pPr algn="r"/>
            <a:r>
              <a:rPr lang="ja-JP" sz="1400">
                <a:solidFill>
                  <a:schemeClr val="accent2"/>
                </a:solidFill>
              </a:rPr>
              <a:t>ソラフェニブ</a:t>
            </a:r>
          </a:p>
        </p:txBody>
      </p:sp>
      <p:grpSp>
        <p:nvGrpSpPr>
          <p:cNvPr id="78" name="Group 77">
            <a:extLst>
              <a:ext uri="{FF2B5EF4-FFF2-40B4-BE49-F238E27FC236}">
                <a16:creationId xmlns:a16="http://schemas.microsoft.com/office/drawing/2014/main" id="{08335CA5-8116-CE8E-7B09-8CC8A561B3C5}"/>
              </a:ext>
            </a:extLst>
          </p:cNvPr>
          <p:cNvGrpSpPr/>
          <p:nvPr/>
        </p:nvGrpSpPr>
        <p:grpSpPr>
          <a:xfrm>
            <a:off x="1270527" y="3131034"/>
            <a:ext cx="4356000" cy="1656000"/>
            <a:chOff x="3362325" y="2395537"/>
            <a:chExt cx="5465216" cy="2073487"/>
          </a:xfrm>
        </p:grpSpPr>
        <p:sp>
          <p:nvSpPr>
            <p:cNvPr id="79" name="Freeform: Shape 260">
              <a:extLst>
                <a:ext uri="{FF2B5EF4-FFF2-40B4-BE49-F238E27FC236}">
                  <a16:creationId xmlns:a16="http://schemas.microsoft.com/office/drawing/2014/main" id="{05428C6F-3912-29A9-289B-8CC50F26D8C4}"/>
                </a:ext>
              </a:extLst>
            </p:cNvPr>
            <p:cNvSpPr/>
            <p:nvPr/>
          </p:nvSpPr>
          <p:spPr>
            <a:xfrm>
              <a:off x="3362325" y="2395537"/>
              <a:ext cx="5465216" cy="2024891"/>
            </a:xfrm>
            <a:custGeom>
              <a:avLst/>
              <a:gdLst>
                <a:gd name="connsiteX0" fmla="*/ 5465217 w 5465216"/>
                <a:gd name="connsiteY0" fmla="*/ 2024891 h 2024891"/>
                <a:gd name="connsiteX1" fmla="*/ 4795809 w 5465216"/>
                <a:gd name="connsiteY1" fmla="*/ 2024891 h 2024891"/>
                <a:gd name="connsiteX2" fmla="*/ 4795809 w 5465216"/>
                <a:gd name="connsiteY2" fmla="*/ 1865033 h 2024891"/>
                <a:gd name="connsiteX3" fmla="*/ 4069776 w 5465216"/>
                <a:gd name="connsiteY3" fmla="*/ 1865033 h 2024891"/>
                <a:gd name="connsiteX4" fmla="*/ 4069776 w 5465216"/>
                <a:gd name="connsiteY4" fmla="*/ 1828400 h 2024891"/>
                <a:gd name="connsiteX5" fmla="*/ 4046458 w 5465216"/>
                <a:gd name="connsiteY5" fmla="*/ 1828400 h 2024891"/>
                <a:gd name="connsiteX6" fmla="*/ 4046458 w 5465216"/>
                <a:gd name="connsiteY6" fmla="*/ 1785109 h 2024891"/>
                <a:gd name="connsiteX7" fmla="*/ 4013159 w 5465216"/>
                <a:gd name="connsiteY7" fmla="*/ 1785109 h 2024891"/>
                <a:gd name="connsiteX8" fmla="*/ 4013159 w 5465216"/>
                <a:gd name="connsiteY8" fmla="*/ 1725159 h 2024891"/>
                <a:gd name="connsiteX9" fmla="*/ 3210525 w 5465216"/>
                <a:gd name="connsiteY9" fmla="*/ 1725159 h 2024891"/>
                <a:gd name="connsiteX10" fmla="*/ 3210525 w 5465216"/>
                <a:gd name="connsiteY10" fmla="*/ 1708509 h 2024891"/>
                <a:gd name="connsiteX11" fmla="*/ 2704300 w 5465216"/>
                <a:gd name="connsiteY11" fmla="*/ 1708509 h 2024891"/>
                <a:gd name="connsiteX12" fmla="*/ 2704300 w 5465216"/>
                <a:gd name="connsiteY12" fmla="*/ 1658550 h 2024891"/>
                <a:gd name="connsiteX13" fmla="*/ 2690975 w 5465216"/>
                <a:gd name="connsiteY13" fmla="*/ 1658550 h 2024891"/>
                <a:gd name="connsiteX14" fmla="*/ 2690975 w 5465216"/>
                <a:gd name="connsiteY14" fmla="*/ 1588608 h 2024891"/>
                <a:gd name="connsiteX15" fmla="*/ 2664333 w 5465216"/>
                <a:gd name="connsiteY15" fmla="*/ 1588608 h 2024891"/>
                <a:gd name="connsiteX16" fmla="*/ 2664333 w 5465216"/>
                <a:gd name="connsiteY16" fmla="*/ 1531992 h 2024891"/>
                <a:gd name="connsiteX17" fmla="*/ 2397900 w 5465216"/>
                <a:gd name="connsiteY17" fmla="*/ 1531992 h 2024891"/>
                <a:gd name="connsiteX18" fmla="*/ 2397900 w 5465216"/>
                <a:gd name="connsiteY18" fmla="*/ 1512008 h 2024891"/>
                <a:gd name="connsiteX19" fmla="*/ 2161442 w 5465216"/>
                <a:gd name="connsiteY19" fmla="*/ 1512008 h 2024891"/>
                <a:gd name="connsiteX20" fmla="*/ 2161442 w 5465216"/>
                <a:gd name="connsiteY20" fmla="*/ 1448734 h 2024891"/>
                <a:gd name="connsiteX21" fmla="*/ 2151450 w 5465216"/>
                <a:gd name="connsiteY21" fmla="*/ 1448734 h 2024891"/>
                <a:gd name="connsiteX22" fmla="*/ 2151450 w 5465216"/>
                <a:gd name="connsiteY22" fmla="*/ 1375467 h 2024891"/>
                <a:gd name="connsiteX23" fmla="*/ 2141458 w 5465216"/>
                <a:gd name="connsiteY23" fmla="*/ 1375467 h 2024891"/>
                <a:gd name="connsiteX24" fmla="*/ 2141458 w 5465216"/>
                <a:gd name="connsiteY24" fmla="*/ 1318841 h 2024891"/>
                <a:gd name="connsiteX25" fmla="*/ 1845050 w 5465216"/>
                <a:gd name="connsiteY25" fmla="*/ 1318841 h 2024891"/>
                <a:gd name="connsiteX26" fmla="*/ 1845050 w 5465216"/>
                <a:gd name="connsiteY26" fmla="*/ 1315517 h 2024891"/>
                <a:gd name="connsiteX27" fmla="*/ 1808417 w 5465216"/>
                <a:gd name="connsiteY27" fmla="*/ 1315517 h 2024891"/>
                <a:gd name="connsiteX28" fmla="*/ 1808417 w 5465216"/>
                <a:gd name="connsiteY28" fmla="*/ 1292200 h 2024891"/>
                <a:gd name="connsiteX29" fmla="*/ 1778441 w 5465216"/>
                <a:gd name="connsiteY29" fmla="*/ 1292200 h 2024891"/>
                <a:gd name="connsiteX30" fmla="*/ 1778441 w 5465216"/>
                <a:gd name="connsiteY30" fmla="*/ 1275550 h 2024891"/>
                <a:gd name="connsiteX31" fmla="*/ 1668542 w 5465216"/>
                <a:gd name="connsiteY31" fmla="*/ 1275550 h 2024891"/>
                <a:gd name="connsiteX32" fmla="*/ 1668542 w 5465216"/>
                <a:gd name="connsiteY32" fmla="*/ 1252242 h 2024891"/>
                <a:gd name="connsiteX33" fmla="*/ 1621917 w 5465216"/>
                <a:gd name="connsiteY33" fmla="*/ 1252242 h 2024891"/>
                <a:gd name="connsiteX34" fmla="*/ 1621917 w 5465216"/>
                <a:gd name="connsiteY34" fmla="*/ 1225591 h 2024891"/>
                <a:gd name="connsiteX35" fmla="*/ 1618583 w 5465216"/>
                <a:gd name="connsiteY35" fmla="*/ 1225591 h 2024891"/>
                <a:gd name="connsiteX36" fmla="*/ 1618583 w 5465216"/>
                <a:gd name="connsiteY36" fmla="*/ 1135675 h 2024891"/>
                <a:gd name="connsiteX37" fmla="*/ 1601934 w 5465216"/>
                <a:gd name="connsiteY37" fmla="*/ 1135675 h 2024891"/>
                <a:gd name="connsiteX38" fmla="*/ 1601934 w 5465216"/>
                <a:gd name="connsiteY38" fmla="*/ 1029100 h 2024891"/>
                <a:gd name="connsiteX39" fmla="*/ 1578616 w 5465216"/>
                <a:gd name="connsiteY39" fmla="*/ 1029100 h 2024891"/>
                <a:gd name="connsiteX40" fmla="*/ 1578616 w 5465216"/>
                <a:gd name="connsiteY40" fmla="*/ 972483 h 2024891"/>
                <a:gd name="connsiteX41" fmla="*/ 1515342 w 5465216"/>
                <a:gd name="connsiteY41" fmla="*/ 972483 h 2024891"/>
                <a:gd name="connsiteX42" fmla="*/ 1515342 w 5465216"/>
                <a:gd name="connsiteY42" fmla="*/ 955834 h 2024891"/>
                <a:gd name="connsiteX43" fmla="*/ 1458725 w 5465216"/>
                <a:gd name="connsiteY43" fmla="*/ 955834 h 2024891"/>
                <a:gd name="connsiteX44" fmla="*/ 1458725 w 5465216"/>
                <a:gd name="connsiteY44" fmla="*/ 939178 h 2024891"/>
                <a:gd name="connsiteX45" fmla="*/ 1395441 w 5465216"/>
                <a:gd name="connsiteY45" fmla="*/ 939178 h 2024891"/>
                <a:gd name="connsiteX46" fmla="*/ 1395441 w 5465216"/>
                <a:gd name="connsiteY46" fmla="*/ 929187 h 2024891"/>
                <a:gd name="connsiteX47" fmla="*/ 1285542 w 5465216"/>
                <a:gd name="connsiteY47" fmla="*/ 929187 h 2024891"/>
                <a:gd name="connsiteX48" fmla="*/ 1285542 w 5465216"/>
                <a:gd name="connsiteY48" fmla="*/ 902543 h 2024891"/>
                <a:gd name="connsiteX49" fmla="*/ 1235583 w 5465216"/>
                <a:gd name="connsiteY49" fmla="*/ 902543 h 2024891"/>
                <a:gd name="connsiteX50" fmla="*/ 1235583 w 5465216"/>
                <a:gd name="connsiteY50" fmla="*/ 889222 h 2024891"/>
                <a:gd name="connsiteX51" fmla="*/ 1168975 w 5465216"/>
                <a:gd name="connsiteY51" fmla="*/ 889222 h 2024891"/>
                <a:gd name="connsiteX52" fmla="*/ 1168975 w 5465216"/>
                <a:gd name="connsiteY52" fmla="*/ 882561 h 2024891"/>
                <a:gd name="connsiteX53" fmla="*/ 1119026 w 5465216"/>
                <a:gd name="connsiteY53" fmla="*/ 882561 h 2024891"/>
                <a:gd name="connsiteX54" fmla="*/ 1119026 w 5465216"/>
                <a:gd name="connsiteY54" fmla="*/ 852587 h 2024891"/>
                <a:gd name="connsiteX55" fmla="*/ 1092375 w 5465216"/>
                <a:gd name="connsiteY55" fmla="*/ 852587 h 2024891"/>
                <a:gd name="connsiteX56" fmla="*/ 1092375 w 5465216"/>
                <a:gd name="connsiteY56" fmla="*/ 819282 h 2024891"/>
                <a:gd name="connsiteX57" fmla="*/ 1079059 w 5465216"/>
                <a:gd name="connsiteY57" fmla="*/ 819282 h 2024891"/>
                <a:gd name="connsiteX58" fmla="*/ 1079059 w 5465216"/>
                <a:gd name="connsiteY58" fmla="*/ 656093 h 2024891"/>
                <a:gd name="connsiteX59" fmla="*/ 1059075 w 5465216"/>
                <a:gd name="connsiteY59" fmla="*/ 656093 h 2024891"/>
                <a:gd name="connsiteX60" fmla="*/ 1059075 w 5465216"/>
                <a:gd name="connsiteY60" fmla="*/ 576162 h 2024891"/>
                <a:gd name="connsiteX61" fmla="*/ 1009117 w 5465216"/>
                <a:gd name="connsiteY61" fmla="*/ 576162 h 2024891"/>
                <a:gd name="connsiteX62" fmla="*/ 1009117 w 5465216"/>
                <a:gd name="connsiteY62" fmla="*/ 529536 h 2024891"/>
                <a:gd name="connsiteX63" fmla="*/ 985799 w 5465216"/>
                <a:gd name="connsiteY63" fmla="*/ 529536 h 2024891"/>
                <a:gd name="connsiteX64" fmla="*/ 985799 w 5465216"/>
                <a:gd name="connsiteY64" fmla="*/ 526206 h 2024891"/>
                <a:gd name="connsiteX65" fmla="*/ 949169 w 5465216"/>
                <a:gd name="connsiteY65" fmla="*/ 526206 h 2024891"/>
                <a:gd name="connsiteX66" fmla="*/ 949169 w 5465216"/>
                <a:gd name="connsiteY66" fmla="*/ 509554 h 2024891"/>
                <a:gd name="connsiteX67" fmla="*/ 822613 w 5465216"/>
                <a:gd name="connsiteY67" fmla="*/ 509554 h 2024891"/>
                <a:gd name="connsiteX68" fmla="*/ 822613 w 5465216"/>
                <a:gd name="connsiteY68" fmla="*/ 499562 h 2024891"/>
                <a:gd name="connsiteX69" fmla="*/ 789309 w 5465216"/>
                <a:gd name="connsiteY69" fmla="*/ 499562 h 2024891"/>
                <a:gd name="connsiteX70" fmla="*/ 789309 w 5465216"/>
                <a:gd name="connsiteY70" fmla="*/ 479580 h 2024891"/>
                <a:gd name="connsiteX71" fmla="*/ 736022 w 5465216"/>
                <a:gd name="connsiteY71" fmla="*/ 479580 h 2024891"/>
                <a:gd name="connsiteX72" fmla="*/ 736022 w 5465216"/>
                <a:gd name="connsiteY72" fmla="*/ 469588 h 2024891"/>
                <a:gd name="connsiteX73" fmla="*/ 679406 w 5465216"/>
                <a:gd name="connsiteY73" fmla="*/ 469588 h 2024891"/>
                <a:gd name="connsiteX74" fmla="*/ 679406 w 5465216"/>
                <a:gd name="connsiteY74" fmla="*/ 456268 h 2024891"/>
                <a:gd name="connsiteX75" fmla="*/ 636110 w 5465216"/>
                <a:gd name="connsiteY75" fmla="*/ 456268 h 2024891"/>
                <a:gd name="connsiteX76" fmla="*/ 636110 w 5465216"/>
                <a:gd name="connsiteY76" fmla="*/ 442946 h 2024891"/>
                <a:gd name="connsiteX77" fmla="*/ 586154 w 5465216"/>
                <a:gd name="connsiteY77" fmla="*/ 442946 h 2024891"/>
                <a:gd name="connsiteX78" fmla="*/ 586154 w 5465216"/>
                <a:gd name="connsiteY78" fmla="*/ 419632 h 2024891"/>
                <a:gd name="connsiteX79" fmla="*/ 552850 w 5465216"/>
                <a:gd name="connsiteY79" fmla="*/ 419632 h 2024891"/>
                <a:gd name="connsiteX80" fmla="*/ 552850 w 5465216"/>
                <a:gd name="connsiteY80" fmla="*/ 382998 h 2024891"/>
                <a:gd name="connsiteX81" fmla="*/ 549519 w 5465216"/>
                <a:gd name="connsiteY81" fmla="*/ 382998 h 2024891"/>
                <a:gd name="connsiteX82" fmla="*/ 549519 w 5465216"/>
                <a:gd name="connsiteY82" fmla="*/ 203155 h 2024891"/>
                <a:gd name="connsiteX83" fmla="*/ 506224 w 5465216"/>
                <a:gd name="connsiteY83" fmla="*/ 203155 h 2024891"/>
                <a:gd name="connsiteX84" fmla="*/ 506224 w 5465216"/>
                <a:gd name="connsiteY84" fmla="*/ 163190 h 2024891"/>
                <a:gd name="connsiteX85" fmla="*/ 476250 w 5465216"/>
                <a:gd name="connsiteY85" fmla="*/ 163190 h 2024891"/>
                <a:gd name="connsiteX86" fmla="*/ 476250 w 5465216"/>
                <a:gd name="connsiteY86" fmla="*/ 96582 h 2024891"/>
                <a:gd name="connsiteX87" fmla="*/ 353024 w 5465216"/>
                <a:gd name="connsiteY87" fmla="*/ 96582 h 2024891"/>
                <a:gd name="connsiteX88" fmla="*/ 353024 w 5465216"/>
                <a:gd name="connsiteY88" fmla="*/ 73269 h 2024891"/>
                <a:gd name="connsiteX89" fmla="*/ 333042 w 5465216"/>
                <a:gd name="connsiteY89" fmla="*/ 73269 h 2024891"/>
                <a:gd name="connsiteX90" fmla="*/ 333042 w 5465216"/>
                <a:gd name="connsiteY90" fmla="*/ 43295 h 2024891"/>
                <a:gd name="connsiteX91" fmla="*/ 276425 w 5465216"/>
                <a:gd name="connsiteY91" fmla="*/ 43295 h 2024891"/>
                <a:gd name="connsiteX92" fmla="*/ 276425 w 5465216"/>
                <a:gd name="connsiteY92" fmla="*/ 39965 h 2024891"/>
                <a:gd name="connsiteX93" fmla="*/ 196495 w 5465216"/>
                <a:gd name="connsiteY93" fmla="*/ 39965 h 2024891"/>
                <a:gd name="connsiteX94" fmla="*/ 196495 w 5465216"/>
                <a:gd name="connsiteY94" fmla="*/ 26643 h 2024891"/>
                <a:gd name="connsiteX95" fmla="*/ 149869 w 5465216"/>
                <a:gd name="connsiteY95" fmla="*/ 26643 h 2024891"/>
                <a:gd name="connsiteX96" fmla="*/ 149869 w 5465216"/>
                <a:gd name="connsiteY96" fmla="*/ 0 h 2024891"/>
                <a:gd name="connsiteX97" fmla="*/ 0 w 5465216"/>
                <a:gd name="connsiteY97" fmla="*/ 0 h 20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465216" h="2024891">
                  <a:moveTo>
                    <a:pt x="5465217" y="2024891"/>
                  </a:moveTo>
                  <a:lnTo>
                    <a:pt x="4795809" y="2024891"/>
                  </a:lnTo>
                  <a:lnTo>
                    <a:pt x="4795809" y="1865033"/>
                  </a:lnTo>
                  <a:lnTo>
                    <a:pt x="4069776" y="1865033"/>
                  </a:lnTo>
                  <a:lnTo>
                    <a:pt x="4069776" y="1828400"/>
                  </a:lnTo>
                  <a:lnTo>
                    <a:pt x="4046458" y="1828400"/>
                  </a:lnTo>
                  <a:lnTo>
                    <a:pt x="4046458" y="1785109"/>
                  </a:lnTo>
                  <a:lnTo>
                    <a:pt x="4013159" y="1785109"/>
                  </a:lnTo>
                  <a:lnTo>
                    <a:pt x="4013159" y="1725159"/>
                  </a:lnTo>
                  <a:lnTo>
                    <a:pt x="3210525" y="1725159"/>
                  </a:lnTo>
                  <a:lnTo>
                    <a:pt x="3210525" y="1708509"/>
                  </a:lnTo>
                  <a:lnTo>
                    <a:pt x="2704300" y="1708509"/>
                  </a:lnTo>
                  <a:lnTo>
                    <a:pt x="2704300" y="1658550"/>
                  </a:lnTo>
                  <a:lnTo>
                    <a:pt x="2690975" y="1658550"/>
                  </a:lnTo>
                  <a:lnTo>
                    <a:pt x="2690975" y="1588608"/>
                  </a:lnTo>
                  <a:lnTo>
                    <a:pt x="2664333" y="1588608"/>
                  </a:lnTo>
                  <a:lnTo>
                    <a:pt x="2664333" y="1531992"/>
                  </a:lnTo>
                  <a:lnTo>
                    <a:pt x="2397900" y="1531992"/>
                  </a:lnTo>
                  <a:lnTo>
                    <a:pt x="2397900" y="1512008"/>
                  </a:lnTo>
                  <a:lnTo>
                    <a:pt x="2161442" y="1512008"/>
                  </a:lnTo>
                  <a:lnTo>
                    <a:pt x="2161442" y="1448734"/>
                  </a:lnTo>
                  <a:lnTo>
                    <a:pt x="2151450" y="1448734"/>
                  </a:lnTo>
                  <a:lnTo>
                    <a:pt x="2151450" y="1375467"/>
                  </a:lnTo>
                  <a:lnTo>
                    <a:pt x="2141458" y="1375467"/>
                  </a:lnTo>
                  <a:lnTo>
                    <a:pt x="2141458" y="1318841"/>
                  </a:lnTo>
                  <a:lnTo>
                    <a:pt x="1845050" y="1318841"/>
                  </a:lnTo>
                  <a:lnTo>
                    <a:pt x="1845050" y="1315517"/>
                  </a:lnTo>
                  <a:lnTo>
                    <a:pt x="1808417" y="1315517"/>
                  </a:lnTo>
                  <a:lnTo>
                    <a:pt x="1808417" y="1292200"/>
                  </a:lnTo>
                  <a:lnTo>
                    <a:pt x="1778441" y="1292200"/>
                  </a:lnTo>
                  <a:lnTo>
                    <a:pt x="1778441" y="1275550"/>
                  </a:lnTo>
                  <a:lnTo>
                    <a:pt x="1668542" y="1275550"/>
                  </a:lnTo>
                  <a:lnTo>
                    <a:pt x="1668542" y="1252242"/>
                  </a:lnTo>
                  <a:lnTo>
                    <a:pt x="1621917" y="1252242"/>
                  </a:lnTo>
                  <a:lnTo>
                    <a:pt x="1621917" y="1225591"/>
                  </a:lnTo>
                  <a:lnTo>
                    <a:pt x="1618583" y="1225591"/>
                  </a:lnTo>
                  <a:lnTo>
                    <a:pt x="1618583" y="1135675"/>
                  </a:lnTo>
                  <a:lnTo>
                    <a:pt x="1601934" y="1135675"/>
                  </a:lnTo>
                  <a:lnTo>
                    <a:pt x="1601934" y="1029100"/>
                  </a:lnTo>
                  <a:lnTo>
                    <a:pt x="1578616" y="1029100"/>
                  </a:lnTo>
                  <a:lnTo>
                    <a:pt x="1578616" y="972483"/>
                  </a:lnTo>
                  <a:lnTo>
                    <a:pt x="1515342" y="972483"/>
                  </a:lnTo>
                  <a:lnTo>
                    <a:pt x="1515342" y="955834"/>
                  </a:lnTo>
                  <a:lnTo>
                    <a:pt x="1458725" y="955834"/>
                  </a:lnTo>
                  <a:lnTo>
                    <a:pt x="1458725" y="939178"/>
                  </a:lnTo>
                  <a:lnTo>
                    <a:pt x="1395441" y="939178"/>
                  </a:lnTo>
                  <a:lnTo>
                    <a:pt x="1395441" y="929187"/>
                  </a:lnTo>
                  <a:lnTo>
                    <a:pt x="1285542" y="929187"/>
                  </a:lnTo>
                  <a:lnTo>
                    <a:pt x="1285542" y="902543"/>
                  </a:lnTo>
                  <a:lnTo>
                    <a:pt x="1235583" y="902543"/>
                  </a:lnTo>
                  <a:lnTo>
                    <a:pt x="1235583" y="889222"/>
                  </a:lnTo>
                  <a:lnTo>
                    <a:pt x="1168975" y="889222"/>
                  </a:lnTo>
                  <a:lnTo>
                    <a:pt x="1168975" y="882561"/>
                  </a:lnTo>
                  <a:lnTo>
                    <a:pt x="1119026" y="882561"/>
                  </a:lnTo>
                  <a:lnTo>
                    <a:pt x="1119026" y="852587"/>
                  </a:lnTo>
                  <a:lnTo>
                    <a:pt x="1092375" y="852587"/>
                  </a:lnTo>
                  <a:lnTo>
                    <a:pt x="1092375" y="819282"/>
                  </a:lnTo>
                  <a:lnTo>
                    <a:pt x="1079059" y="819282"/>
                  </a:lnTo>
                  <a:lnTo>
                    <a:pt x="1079059" y="656093"/>
                  </a:lnTo>
                  <a:lnTo>
                    <a:pt x="1059075" y="656093"/>
                  </a:lnTo>
                  <a:lnTo>
                    <a:pt x="1059075" y="576162"/>
                  </a:lnTo>
                  <a:lnTo>
                    <a:pt x="1009117" y="576162"/>
                  </a:lnTo>
                  <a:lnTo>
                    <a:pt x="1009117" y="529536"/>
                  </a:lnTo>
                  <a:lnTo>
                    <a:pt x="985799" y="529536"/>
                  </a:lnTo>
                  <a:lnTo>
                    <a:pt x="985799" y="526206"/>
                  </a:lnTo>
                  <a:lnTo>
                    <a:pt x="949169" y="526206"/>
                  </a:lnTo>
                  <a:lnTo>
                    <a:pt x="949169" y="509554"/>
                  </a:lnTo>
                  <a:lnTo>
                    <a:pt x="822613" y="509554"/>
                  </a:lnTo>
                  <a:lnTo>
                    <a:pt x="822613" y="499562"/>
                  </a:lnTo>
                  <a:lnTo>
                    <a:pt x="789309" y="499562"/>
                  </a:lnTo>
                  <a:lnTo>
                    <a:pt x="789309" y="479580"/>
                  </a:lnTo>
                  <a:lnTo>
                    <a:pt x="736022" y="479580"/>
                  </a:lnTo>
                  <a:lnTo>
                    <a:pt x="736022" y="469588"/>
                  </a:lnTo>
                  <a:lnTo>
                    <a:pt x="679406" y="469588"/>
                  </a:lnTo>
                  <a:lnTo>
                    <a:pt x="679406" y="456268"/>
                  </a:lnTo>
                  <a:lnTo>
                    <a:pt x="636110" y="456268"/>
                  </a:lnTo>
                  <a:lnTo>
                    <a:pt x="636110" y="442946"/>
                  </a:lnTo>
                  <a:lnTo>
                    <a:pt x="586154" y="442946"/>
                  </a:lnTo>
                  <a:lnTo>
                    <a:pt x="586154" y="419632"/>
                  </a:lnTo>
                  <a:lnTo>
                    <a:pt x="552850" y="419632"/>
                  </a:lnTo>
                  <a:lnTo>
                    <a:pt x="552850" y="382998"/>
                  </a:lnTo>
                  <a:lnTo>
                    <a:pt x="549519" y="382998"/>
                  </a:lnTo>
                  <a:lnTo>
                    <a:pt x="549519" y="203155"/>
                  </a:lnTo>
                  <a:lnTo>
                    <a:pt x="506224" y="203155"/>
                  </a:lnTo>
                  <a:lnTo>
                    <a:pt x="506224" y="163190"/>
                  </a:lnTo>
                  <a:lnTo>
                    <a:pt x="476250" y="163190"/>
                  </a:lnTo>
                  <a:lnTo>
                    <a:pt x="476250" y="96582"/>
                  </a:lnTo>
                  <a:lnTo>
                    <a:pt x="353024" y="96582"/>
                  </a:lnTo>
                  <a:lnTo>
                    <a:pt x="353024" y="73269"/>
                  </a:lnTo>
                  <a:lnTo>
                    <a:pt x="333042" y="73269"/>
                  </a:lnTo>
                  <a:lnTo>
                    <a:pt x="333042" y="43295"/>
                  </a:lnTo>
                  <a:lnTo>
                    <a:pt x="276425" y="43295"/>
                  </a:lnTo>
                  <a:lnTo>
                    <a:pt x="276425" y="39965"/>
                  </a:lnTo>
                  <a:lnTo>
                    <a:pt x="196495" y="39965"/>
                  </a:lnTo>
                  <a:lnTo>
                    <a:pt x="196495" y="26643"/>
                  </a:lnTo>
                  <a:lnTo>
                    <a:pt x="149869" y="26643"/>
                  </a:lnTo>
                  <a:lnTo>
                    <a:pt x="149869" y="0"/>
                  </a:lnTo>
                  <a:lnTo>
                    <a:pt x="0" y="0"/>
                  </a:lnTo>
                </a:path>
              </a:pathLst>
            </a:custGeom>
            <a:noFill/>
            <a:ln w="19050" cap="flat">
              <a:solidFill>
                <a:schemeClr val="accent3"/>
              </a:solidFill>
              <a:prstDash val="solid"/>
              <a:miter/>
            </a:ln>
          </p:spPr>
          <p:txBody>
            <a:bodyPr rtlCol="0" anchor="ctr"/>
            <a:lstStyle/>
            <a:p>
              <a:endParaRPr lang="en-GB"/>
            </a:p>
          </p:txBody>
        </p:sp>
        <p:sp>
          <p:nvSpPr>
            <p:cNvPr id="80" name="Freeform: Shape 261">
              <a:extLst>
                <a:ext uri="{FF2B5EF4-FFF2-40B4-BE49-F238E27FC236}">
                  <a16:creationId xmlns:a16="http://schemas.microsoft.com/office/drawing/2014/main" id="{57F51FE0-4E48-0794-2C42-3CDAFABFF84A}"/>
                </a:ext>
              </a:extLst>
            </p:cNvPr>
            <p:cNvSpPr/>
            <p:nvPr/>
          </p:nvSpPr>
          <p:spPr>
            <a:xfrm>
              <a:off x="4170684" y="285606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81" name="Freeform: Shape 262">
              <a:extLst>
                <a:ext uri="{FF2B5EF4-FFF2-40B4-BE49-F238E27FC236}">
                  <a16:creationId xmlns:a16="http://schemas.microsoft.com/office/drawing/2014/main" id="{48944644-C3EC-1E44-5B32-35FBAA47716E}"/>
                </a:ext>
              </a:extLst>
            </p:cNvPr>
            <p:cNvSpPr/>
            <p:nvPr/>
          </p:nvSpPr>
          <p:spPr>
            <a:xfrm>
              <a:off x="3803843" y="2522492"/>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3"/>
              </a:solidFill>
              <a:prstDash val="solid"/>
              <a:miter/>
            </a:ln>
          </p:spPr>
          <p:txBody>
            <a:bodyPr rtlCol="0" anchor="ctr"/>
            <a:lstStyle/>
            <a:p>
              <a:endParaRPr lang="en-GB"/>
            </a:p>
          </p:txBody>
        </p:sp>
        <p:sp>
          <p:nvSpPr>
            <p:cNvPr id="82" name="Freeform: Shape 263">
              <a:extLst>
                <a:ext uri="{FF2B5EF4-FFF2-40B4-BE49-F238E27FC236}">
                  <a16:creationId xmlns:a16="http://schemas.microsoft.com/office/drawing/2014/main" id="{8F292E2F-5549-158A-9030-2E649FD4BA25}"/>
                </a:ext>
              </a:extLst>
            </p:cNvPr>
            <p:cNvSpPr/>
            <p:nvPr/>
          </p:nvSpPr>
          <p:spPr>
            <a:xfrm>
              <a:off x="3841943" y="2598692"/>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3"/>
              </a:solidFill>
              <a:prstDash val="solid"/>
              <a:miter/>
            </a:ln>
          </p:spPr>
          <p:txBody>
            <a:bodyPr rtlCol="0" anchor="ctr"/>
            <a:lstStyle/>
            <a:p>
              <a:endParaRPr lang="en-GB"/>
            </a:p>
          </p:txBody>
        </p:sp>
        <p:sp>
          <p:nvSpPr>
            <p:cNvPr id="83" name="Freeform: Shape 264">
              <a:extLst>
                <a:ext uri="{FF2B5EF4-FFF2-40B4-BE49-F238E27FC236}">
                  <a16:creationId xmlns:a16="http://schemas.microsoft.com/office/drawing/2014/main" id="{A7232A53-4595-13E4-2E43-FD2F62B15B91}"/>
                </a:ext>
              </a:extLst>
            </p:cNvPr>
            <p:cNvSpPr/>
            <p:nvPr/>
          </p:nvSpPr>
          <p:spPr>
            <a:xfrm>
              <a:off x="3860993" y="2770143"/>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3"/>
              </a:solidFill>
              <a:prstDash val="solid"/>
              <a:miter/>
            </a:ln>
          </p:spPr>
          <p:txBody>
            <a:bodyPr rtlCol="0" anchor="ctr"/>
            <a:lstStyle/>
            <a:p>
              <a:endParaRPr lang="en-GB"/>
            </a:p>
          </p:txBody>
        </p:sp>
        <p:sp>
          <p:nvSpPr>
            <p:cNvPr id="84" name="Freeform: Shape 265">
              <a:extLst>
                <a:ext uri="{FF2B5EF4-FFF2-40B4-BE49-F238E27FC236}">
                  <a16:creationId xmlns:a16="http://schemas.microsoft.com/office/drawing/2014/main" id="{B6CC7C7F-EE72-EA86-5446-4E7CD1B127A2}"/>
                </a:ext>
              </a:extLst>
            </p:cNvPr>
            <p:cNvSpPr/>
            <p:nvPr/>
          </p:nvSpPr>
          <p:spPr>
            <a:xfrm>
              <a:off x="4356296" y="3017795"/>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3"/>
              </a:solidFill>
              <a:prstDash val="solid"/>
              <a:miter/>
            </a:ln>
          </p:spPr>
          <p:txBody>
            <a:bodyPr rtlCol="0" anchor="ctr"/>
            <a:lstStyle/>
            <a:p>
              <a:endParaRPr lang="en-GB"/>
            </a:p>
          </p:txBody>
        </p:sp>
        <p:sp>
          <p:nvSpPr>
            <p:cNvPr id="85" name="Freeform: Shape 266">
              <a:extLst>
                <a:ext uri="{FF2B5EF4-FFF2-40B4-BE49-F238E27FC236}">
                  <a16:creationId xmlns:a16="http://schemas.microsoft.com/office/drawing/2014/main" id="{75D64B86-E041-1ADA-37E9-6FDA57634D8C}"/>
                </a:ext>
              </a:extLst>
            </p:cNvPr>
            <p:cNvSpPr/>
            <p:nvPr/>
          </p:nvSpPr>
          <p:spPr>
            <a:xfrm>
              <a:off x="4394396" y="3055895"/>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3"/>
              </a:solidFill>
              <a:prstDash val="solid"/>
              <a:miter/>
            </a:ln>
          </p:spPr>
          <p:txBody>
            <a:bodyPr rtlCol="0" anchor="ctr"/>
            <a:lstStyle/>
            <a:p>
              <a:endParaRPr lang="en-GB"/>
            </a:p>
          </p:txBody>
        </p:sp>
        <p:sp>
          <p:nvSpPr>
            <p:cNvPr id="86" name="Freeform: Shape 267">
              <a:extLst>
                <a:ext uri="{FF2B5EF4-FFF2-40B4-BE49-F238E27FC236}">
                  <a16:creationId xmlns:a16="http://schemas.microsoft.com/office/drawing/2014/main" id="{7FE241AE-92E5-C8F1-2B3C-F633B374AAA9}"/>
                </a:ext>
              </a:extLst>
            </p:cNvPr>
            <p:cNvSpPr/>
            <p:nvPr/>
          </p:nvSpPr>
          <p:spPr>
            <a:xfrm>
              <a:off x="4394396" y="3170196"/>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3"/>
              </a:solidFill>
              <a:prstDash val="solid"/>
              <a:miter/>
            </a:ln>
          </p:spPr>
          <p:txBody>
            <a:bodyPr rtlCol="0" anchor="ctr"/>
            <a:lstStyle/>
            <a:p>
              <a:endParaRPr lang="en-GB"/>
            </a:p>
          </p:txBody>
        </p:sp>
        <p:sp>
          <p:nvSpPr>
            <p:cNvPr id="87" name="Freeform: Shape 268">
              <a:extLst>
                <a:ext uri="{FF2B5EF4-FFF2-40B4-BE49-F238E27FC236}">
                  <a16:creationId xmlns:a16="http://schemas.microsoft.com/office/drawing/2014/main" id="{8F8E1767-649B-72AD-8128-C9AE29E585EF}"/>
                </a:ext>
              </a:extLst>
            </p:cNvPr>
            <p:cNvSpPr/>
            <p:nvPr/>
          </p:nvSpPr>
          <p:spPr>
            <a:xfrm>
              <a:off x="4413446" y="3227346"/>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3"/>
              </a:solidFill>
              <a:prstDash val="solid"/>
              <a:miter/>
            </a:ln>
          </p:spPr>
          <p:txBody>
            <a:bodyPr rtlCol="0" anchor="ctr"/>
            <a:lstStyle/>
            <a:p>
              <a:endParaRPr lang="en-GB"/>
            </a:p>
          </p:txBody>
        </p:sp>
        <p:sp>
          <p:nvSpPr>
            <p:cNvPr id="88" name="Freeform: Shape 269">
              <a:extLst>
                <a:ext uri="{FF2B5EF4-FFF2-40B4-BE49-F238E27FC236}">
                  <a16:creationId xmlns:a16="http://schemas.microsoft.com/office/drawing/2014/main" id="{A5D65508-1BFE-1BFC-F5CD-BA14964A7CF5}"/>
                </a:ext>
              </a:extLst>
            </p:cNvPr>
            <p:cNvSpPr/>
            <p:nvPr/>
          </p:nvSpPr>
          <p:spPr>
            <a:xfrm>
              <a:off x="4908746" y="33987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89" name="Freeform: Shape 270">
              <a:extLst>
                <a:ext uri="{FF2B5EF4-FFF2-40B4-BE49-F238E27FC236}">
                  <a16:creationId xmlns:a16="http://schemas.microsoft.com/office/drawing/2014/main" id="{5DC0BEAF-8E75-3616-9376-E90B99D2EACD}"/>
                </a:ext>
              </a:extLst>
            </p:cNvPr>
            <p:cNvSpPr/>
            <p:nvPr/>
          </p:nvSpPr>
          <p:spPr>
            <a:xfrm>
              <a:off x="4927796" y="34368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0" name="Freeform: Shape 271">
              <a:extLst>
                <a:ext uri="{FF2B5EF4-FFF2-40B4-BE49-F238E27FC236}">
                  <a16:creationId xmlns:a16="http://schemas.microsoft.com/office/drawing/2014/main" id="{A0917521-8E7D-F4EE-D8B9-8955DDF6693A}"/>
                </a:ext>
              </a:extLst>
            </p:cNvPr>
            <p:cNvSpPr/>
            <p:nvPr/>
          </p:nvSpPr>
          <p:spPr>
            <a:xfrm>
              <a:off x="4927796" y="349404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1" name="Freeform: Shape 272">
              <a:extLst>
                <a:ext uri="{FF2B5EF4-FFF2-40B4-BE49-F238E27FC236}">
                  <a16:creationId xmlns:a16="http://schemas.microsoft.com/office/drawing/2014/main" id="{0A1C0143-D6C0-3CD1-9BC4-BB75731C9AE7}"/>
                </a:ext>
              </a:extLst>
            </p:cNvPr>
            <p:cNvSpPr/>
            <p:nvPr/>
          </p:nvSpPr>
          <p:spPr>
            <a:xfrm>
              <a:off x="4927796" y="35892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2" name="Freeform: Shape 273">
              <a:extLst>
                <a:ext uri="{FF2B5EF4-FFF2-40B4-BE49-F238E27FC236}">
                  <a16:creationId xmlns:a16="http://schemas.microsoft.com/office/drawing/2014/main" id="{7926D339-F268-BB85-BF2B-4C9500BAFE74}"/>
                </a:ext>
              </a:extLst>
            </p:cNvPr>
            <p:cNvSpPr/>
            <p:nvPr/>
          </p:nvSpPr>
          <p:spPr>
            <a:xfrm>
              <a:off x="4927796" y="36273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3" name="Freeform: Shape 274">
              <a:extLst>
                <a:ext uri="{FF2B5EF4-FFF2-40B4-BE49-F238E27FC236}">
                  <a16:creationId xmlns:a16="http://schemas.microsoft.com/office/drawing/2014/main" id="{4F4D5EAA-2609-2183-2F9F-A40BFC006E20}"/>
                </a:ext>
              </a:extLst>
            </p:cNvPr>
            <p:cNvSpPr/>
            <p:nvPr/>
          </p:nvSpPr>
          <p:spPr>
            <a:xfrm>
              <a:off x="4927796" y="36273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4" name="Freeform: Shape 275">
              <a:extLst>
                <a:ext uri="{FF2B5EF4-FFF2-40B4-BE49-F238E27FC236}">
                  <a16:creationId xmlns:a16="http://schemas.microsoft.com/office/drawing/2014/main" id="{8E1E8132-2387-8CCE-8F9D-0400C0B31F11}"/>
                </a:ext>
              </a:extLst>
            </p:cNvPr>
            <p:cNvSpPr/>
            <p:nvPr/>
          </p:nvSpPr>
          <p:spPr>
            <a:xfrm>
              <a:off x="5442146" y="376074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5" name="Freeform: Shape 276">
              <a:extLst>
                <a:ext uri="{FF2B5EF4-FFF2-40B4-BE49-F238E27FC236}">
                  <a16:creationId xmlns:a16="http://schemas.microsoft.com/office/drawing/2014/main" id="{0DDEF5D8-BF7E-923F-D60B-87296AC0CB1B}"/>
                </a:ext>
              </a:extLst>
            </p:cNvPr>
            <p:cNvSpPr/>
            <p:nvPr/>
          </p:nvSpPr>
          <p:spPr>
            <a:xfrm>
              <a:off x="5442146" y="379884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6" name="Freeform: Shape 277">
              <a:extLst>
                <a:ext uri="{FF2B5EF4-FFF2-40B4-BE49-F238E27FC236}">
                  <a16:creationId xmlns:a16="http://schemas.microsoft.com/office/drawing/2014/main" id="{373BB16E-BBAE-429E-9131-00537A551A60}"/>
                </a:ext>
              </a:extLst>
            </p:cNvPr>
            <p:cNvSpPr/>
            <p:nvPr/>
          </p:nvSpPr>
          <p:spPr>
            <a:xfrm>
              <a:off x="5461196" y="38559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7" name="Freeform: Shape 278">
              <a:extLst>
                <a:ext uri="{FF2B5EF4-FFF2-40B4-BE49-F238E27FC236}">
                  <a16:creationId xmlns:a16="http://schemas.microsoft.com/office/drawing/2014/main" id="{D390C821-A8D6-1704-23E5-4EBA8CF29318}"/>
                </a:ext>
              </a:extLst>
            </p:cNvPr>
            <p:cNvSpPr/>
            <p:nvPr/>
          </p:nvSpPr>
          <p:spPr>
            <a:xfrm>
              <a:off x="5975546" y="3951255"/>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8" name="Freeform: Shape 279">
              <a:extLst>
                <a:ext uri="{FF2B5EF4-FFF2-40B4-BE49-F238E27FC236}">
                  <a16:creationId xmlns:a16="http://schemas.microsoft.com/office/drawing/2014/main" id="{C0AD7392-F3CF-9E47-9C90-D3C2DC143BF1}"/>
                </a:ext>
              </a:extLst>
            </p:cNvPr>
            <p:cNvSpPr/>
            <p:nvPr/>
          </p:nvSpPr>
          <p:spPr>
            <a:xfrm>
              <a:off x="5994596" y="3951255"/>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9" name="Freeform: Shape 280">
              <a:extLst>
                <a:ext uri="{FF2B5EF4-FFF2-40B4-BE49-F238E27FC236}">
                  <a16:creationId xmlns:a16="http://schemas.microsoft.com/office/drawing/2014/main" id="{2DC3EEC6-43F4-0751-06B8-81C7B8489CB0}"/>
                </a:ext>
              </a:extLst>
            </p:cNvPr>
            <p:cNvSpPr/>
            <p:nvPr/>
          </p:nvSpPr>
          <p:spPr>
            <a:xfrm>
              <a:off x="5994596" y="4046505"/>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100" name="Freeform: Shape 281">
              <a:extLst>
                <a:ext uri="{FF2B5EF4-FFF2-40B4-BE49-F238E27FC236}">
                  <a16:creationId xmlns:a16="http://schemas.microsoft.com/office/drawing/2014/main" id="{C4F378E7-EDB9-074D-2991-AB7D2438B7E2}"/>
                </a:ext>
              </a:extLst>
            </p:cNvPr>
            <p:cNvSpPr/>
            <p:nvPr/>
          </p:nvSpPr>
          <p:spPr>
            <a:xfrm>
              <a:off x="5994596" y="4046505"/>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101" name="Freeform: Shape 282">
              <a:extLst>
                <a:ext uri="{FF2B5EF4-FFF2-40B4-BE49-F238E27FC236}">
                  <a16:creationId xmlns:a16="http://schemas.microsoft.com/office/drawing/2014/main" id="{D48A4079-224E-1E55-EC5E-DB6EB09A1257}"/>
                </a:ext>
              </a:extLst>
            </p:cNvPr>
            <p:cNvSpPr/>
            <p:nvPr/>
          </p:nvSpPr>
          <p:spPr>
            <a:xfrm>
              <a:off x="4113534" y="281796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2" name="Freeform: Shape 283">
              <a:extLst>
                <a:ext uri="{FF2B5EF4-FFF2-40B4-BE49-F238E27FC236}">
                  <a16:creationId xmlns:a16="http://schemas.microsoft.com/office/drawing/2014/main" id="{FE6BDF4F-7044-C277-8129-D234F40CD50E}"/>
                </a:ext>
              </a:extLst>
            </p:cNvPr>
            <p:cNvSpPr/>
            <p:nvPr/>
          </p:nvSpPr>
          <p:spPr>
            <a:xfrm>
              <a:off x="4532633" y="3237070"/>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19050" cap="flat">
              <a:solidFill>
                <a:schemeClr val="accent3"/>
              </a:solidFill>
              <a:prstDash val="solid"/>
              <a:miter/>
            </a:ln>
          </p:spPr>
          <p:txBody>
            <a:bodyPr rtlCol="0" anchor="ctr"/>
            <a:lstStyle/>
            <a:p>
              <a:endParaRPr lang="en-GB"/>
            </a:p>
          </p:txBody>
        </p:sp>
        <p:sp>
          <p:nvSpPr>
            <p:cNvPr id="103" name="Freeform: Shape 284">
              <a:extLst>
                <a:ext uri="{FF2B5EF4-FFF2-40B4-BE49-F238E27FC236}">
                  <a16:creationId xmlns:a16="http://schemas.microsoft.com/office/drawing/2014/main" id="{2BD66C70-CA94-9384-7CAF-779F74CF52DB}"/>
                </a:ext>
              </a:extLst>
            </p:cNvPr>
            <p:cNvSpPr/>
            <p:nvPr/>
          </p:nvSpPr>
          <p:spPr>
            <a:xfrm>
              <a:off x="4570733" y="3237070"/>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19050" cap="flat">
              <a:solidFill>
                <a:schemeClr val="accent3"/>
              </a:solidFill>
              <a:prstDash val="solid"/>
              <a:miter/>
            </a:ln>
          </p:spPr>
          <p:txBody>
            <a:bodyPr rtlCol="0" anchor="ctr"/>
            <a:lstStyle/>
            <a:p>
              <a:endParaRPr lang="en-GB"/>
            </a:p>
          </p:txBody>
        </p:sp>
        <p:sp>
          <p:nvSpPr>
            <p:cNvPr id="104" name="Freeform: Shape 285">
              <a:extLst>
                <a:ext uri="{FF2B5EF4-FFF2-40B4-BE49-F238E27FC236}">
                  <a16:creationId xmlns:a16="http://schemas.microsoft.com/office/drawing/2014/main" id="{58F2205C-A2FA-894B-D3D3-827CAFCE09E7}"/>
                </a:ext>
              </a:extLst>
            </p:cNvPr>
            <p:cNvSpPr/>
            <p:nvPr/>
          </p:nvSpPr>
          <p:spPr>
            <a:xfrm>
              <a:off x="4799333" y="3294220"/>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19050" cap="flat">
              <a:solidFill>
                <a:schemeClr val="accent3"/>
              </a:solidFill>
              <a:prstDash val="solid"/>
              <a:miter/>
            </a:ln>
          </p:spPr>
          <p:txBody>
            <a:bodyPr rtlCol="0" anchor="ctr"/>
            <a:lstStyle/>
            <a:p>
              <a:endParaRPr lang="en-GB"/>
            </a:p>
          </p:txBody>
        </p:sp>
        <p:sp>
          <p:nvSpPr>
            <p:cNvPr id="105" name="Freeform: Shape 286">
              <a:extLst>
                <a:ext uri="{FF2B5EF4-FFF2-40B4-BE49-F238E27FC236}">
                  <a16:creationId xmlns:a16="http://schemas.microsoft.com/office/drawing/2014/main" id="{93CD0FF6-E314-8300-89AF-49325C003956}"/>
                </a:ext>
              </a:extLst>
            </p:cNvPr>
            <p:cNvSpPr/>
            <p:nvPr/>
          </p:nvSpPr>
          <p:spPr>
            <a:xfrm>
              <a:off x="4856483" y="3313270"/>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19050" cap="flat">
              <a:solidFill>
                <a:schemeClr val="accent3"/>
              </a:solidFill>
              <a:prstDash val="solid"/>
              <a:miter/>
            </a:ln>
          </p:spPr>
          <p:txBody>
            <a:bodyPr rtlCol="0" anchor="ctr"/>
            <a:lstStyle/>
            <a:p>
              <a:endParaRPr lang="en-GB"/>
            </a:p>
          </p:txBody>
        </p:sp>
        <p:sp>
          <p:nvSpPr>
            <p:cNvPr id="106" name="Freeform: Shape 287">
              <a:extLst>
                <a:ext uri="{FF2B5EF4-FFF2-40B4-BE49-F238E27FC236}">
                  <a16:creationId xmlns:a16="http://schemas.microsoft.com/office/drawing/2014/main" id="{D88F084B-5AEF-5BD3-A8C1-B8B7EBD2007A}"/>
                </a:ext>
              </a:extLst>
            </p:cNvPr>
            <p:cNvSpPr/>
            <p:nvPr/>
          </p:nvSpPr>
          <p:spPr>
            <a:xfrm>
              <a:off x="5275583" y="36561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07" name="Freeform: Shape 288">
              <a:extLst>
                <a:ext uri="{FF2B5EF4-FFF2-40B4-BE49-F238E27FC236}">
                  <a16:creationId xmlns:a16="http://schemas.microsoft.com/office/drawing/2014/main" id="{2B29D946-AF18-499D-FA24-3D98B757A71D}"/>
                </a:ext>
              </a:extLst>
            </p:cNvPr>
            <p:cNvSpPr/>
            <p:nvPr/>
          </p:nvSpPr>
          <p:spPr>
            <a:xfrm>
              <a:off x="5656583" y="3846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08" name="Freeform: Shape 289">
              <a:extLst>
                <a:ext uri="{FF2B5EF4-FFF2-40B4-BE49-F238E27FC236}">
                  <a16:creationId xmlns:a16="http://schemas.microsoft.com/office/drawing/2014/main" id="{702DAFD9-A3F6-65BD-DFC0-0EA1A3155400}"/>
                </a:ext>
              </a:extLst>
            </p:cNvPr>
            <p:cNvSpPr/>
            <p:nvPr/>
          </p:nvSpPr>
          <p:spPr>
            <a:xfrm>
              <a:off x="6513842" y="405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09" name="Freeform: Shape 290">
              <a:extLst>
                <a:ext uri="{FF2B5EF4-FFF2-40B4-BE49-F238E27FC236}">
                  <a16:creationId xmlns:a16="http://schemas.microsoft.com/office/drawing/2014/main" id="{0D658711-D62A-FF61-84F4-E85D92B11DD8}"/>
                </a:ext>
              </a:extLst>
            </p:cNvPr>
            <p:cNvSpPr/>
            <p:nvPr/>
          </p:nvSpPr>
          <p:spPr>
            <a:xfrm>
              <a:off x="6551942" y="405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0" name="Freeform: Shape 291">
              <a:extLst>
                <a:ext uri="{FF2B5EF4-FFF2-40B4-BE49-F238E27FC236}">
                  <a16:creationId xmlns:a16="http://schemas.microsoft.com/office/drawing/2014/main" id="{E915C00A-0E90-F4EB-7833-6940B4F5C9E5}"/>
                </a:ext>
              </a:extLst>
            </p:cNvPr>
            <p:cNvSpPr/>
            <p:nvPr/>
          </p:nvSpPr>
          <p:spPr>
            <a:xfrm>
              <a:off x="6590042" y="40752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1" name="Freeform: Shape 292">
              <a:extLst>
                <a:ext uri="{FF2B5EF4-FFF2-40B4-BE49-F238E27FC236}">
                  <a16:creationId xmlns:a16="http://schemas.microsoft.com/office/drawing/2014/main" id="{0F94E30B-8B4D-B7F8-DD73-8BD9666FDE3C}"/>
                </a:ext>
              </a:extLst>
            </p:cNvPr>
            <p:cNvSpPr/>
            <p:nvPr/>
          </p:nvSpPr>
          <p:spPr>
            <a:xfrm>
              <a:off x="6609092" y="40752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2" name="Freeform: Shape 293">
              <a:extLst>
                <a:ext uri="{FF2B5EF4-FFF2-40B4-BE49-F238E27FC236}">
                  <a16:creationId xmlns:a16="http://schemas.microsoft.com/office/drawing/2014/main" id="{926F7D20-07AB-A22D-A21F-0B5264EF3431}"/>
                </a:ext>
              </a:extLst>
            </p:cNvPr>
            <p:cNvSpPr/>
            <p:nvPr/>
          </p:nvSpPr>
          <p:spPr>
            <a:xfrm>
              <a:off x="6628142" y="40752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3" name="Freeform: Shape 294">
              <a:extLst>
                <a:ext uri="{FF2B5EF4-FFF2-40B4-BE49-F238E27FC236}">
                  <a16:creationId xmlns:a16="http://schemas.microsoft.com/office/drawing/2014/main" id="{8E536077-E1B2-0C07-EB85-A7C73BEDF334}"/>
                </a:ext>
              </a:extLst>
            </p:cNvPr>
            <p:cNvSpPr/>
            <p:nvPr/>
          </p:nvSpPr>
          <p:spPr>
            <a:xfrm>
              <a:off x="6647192" y="40752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4" name="Freeform: Shape 295">
              <a:extLst>
                <a:ext uri="{FF2B5EF4-FFF2-40B4-BE49-F238E27FC236}">
                  <a16:creationId xmlns:a16="http://schemas.microsoft.com/office/drawing/2014/main" id="{915A7F65-6C8F-6613-F721-891A2F881DD6}"/>
                </a:ext>
              </a:extLst>
            </p:cNvPr>
            <p:cNvSpPr/>
            <p:nvPr/>
          </p:nvSpPr>
          <p:spPr>
            <a:xfrm>
              <a:off x="8114052" y="42086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5" name="Freeform: Shape 296">
              <a:extLst>
                <a:ext uri="{FF2B5EF4-FFF2-40B4-BE49-F238E27FC236}">
                  <a16:creationId xmlns:a16="http://schemas.microsoft.com/office/drawing/2014/main" id="{B70AC404-BED3-8E68-AE2C-77AB5E5E0D34}"/>
                </a:ext>
              </a:extLst>
            </p:cNvPr>
            <p:cNvSpPr/>
            <p:nvPr/>
          </p:nvSpPr>
          <p:spPr>
            <a:xfrm>
              <a:off x="8228352" y="43610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116" name="Freeform: Shape 297">
              <a:extLst>
                <a:ext uri="{FF2B5EF4-FFF2-40B4-BE49-F238E27FC236}">
                  <a16:creationId xmlns:a16="http://schemas.microsoft.com/office/drawing/2014/main" id="{8966932C-9495-4CD2-0527-B7E1E1571511}"/>
                </a:ext>
              </a:extLst>
            </p:cNvPr>
            <p:cNvSpPr/>
            <p:nvPr/>
          </p:nvSpPr>
          <p:spPr>
            <a:xfrm>
              <a:off x="8799852" y="43610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117" name="Freeform: Shape 298">
              <a:extLst>
                <a:ext uri="{FF2B5EF4-FFF2-40B4-BE49-F238E27FC236}">
                  <a16:creationId xmlns:a16="http://schemas.microsoft.com/office/drawing/2014/main" id="{7B2EA74A-A1DF-9B41-D0D7-46C196913E24}"/>
                </a:ext>
              </a:extLst>
            </p:cNvPr>
            <p:cNvSpPr/>
            <p:nvPr/>
          </p:nvSpPr>
          <p:spPr>
            <a:xfrm>
              <a:off x="5561333" y="3846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grpSp>
      <p:grpSp>
        <p:nvGrpSpPr>
          <p:cNvPr id="118" name="Group 117">
            <a:extLst>
              <a:ext uri="{FF2B5EF4-FFF2-40B4-BE49-F238E27FC236}">
                <a16:creationId xmlns:a16="http://schemas.microsoft.com/office/drawing/2014/main" id="{62510F38-0043-5A2C-D76A-0E145238F23F}"/>
              </a:ext>
            </a:extLst>
          </p:cNvPr>
          <p:cNvGrpSpPr/>
          <p:nvPr/>
        </p:nvGrpSpPr>
        <p:grpSpPr>
          <a:xfrm>
            <a:off x="1221037" y="3079046"/>
            <a:ext cx="4586629" cy="1800000"/>
            <a:chOff x="3243262" y="2300287"/>
            <a:chExt cx="5705665" cy="2260662"/>
          </a:xfrm>
        </p:grpSpPr>
        <p:sp>
          <p:nvSpPr>
            <p:cNvPr id="119" name="Freeform: Shape 346">
              <a:extLst>
                <a:ext uri="{FF2B5EF4-FFF2-40B4-BE49-F238E27FC236}">
                  <a16:creationId xmlns:a16="http://schemas.microsoft.com/office/drawing/2014/main" id="{8BC68538-7FD5-75EF-C797-D5B8E8F4D559}"/>
                </a:ext>
              </a:extLst>
            </p:cNvPr>
            <p:cNvSpPr/>
            <p:nvPr/>
          </p:nvSpPr>
          <p:spPr>
            <a:xfrm>
              <a:off x="3243262" y="2352257"/>
              <a:ext cx="5705665" cy="2157134"/>
            </a:xfrm>
            <a:custGeom>
              <a:avLst/>
              <a:gdLst>
                <a:gd name="connsiteX0" fmla="*/ 5705666 w 5705665"/>
                <a:gd name="connsiteY0" fmla="*/ 2157135 h 2157134"/>
                <a:gd name="connsiteX1" fmla="*/ 4018550 w 5705665"/>
                <a:gd name="connsiteY1" fmla="*/ 2157135 h 2157134"/>
                <a:gd name="connsiteX2" fmla="*/ 4018550 w 5705665"/>
                <a:gd name="connsiteY2" fmla="*/ 2076200 h 2157134"/>
                <a:gd name="connsiteX3" fmla="*/ 3240367 w 5705665"/>
                <a:gd name="connsiteY3" fmla="*/ 2076200 h 2157134"/>
                <a:gd name="connsiteX4" fmla="*/ 3240367 w 5705665"/>
                <a:gd name="connsiteY4" fmla="*/ 2038843 h 2157134"/>
                <a:gd name="connsiteX5" fmla="*/ 3215469 w 5705665"/>
                <a:gd name="connsiteY5" fmla="*/ 2038843 h 2157134"/>
                <a:gd name="connsiteX6" fmla="*/ 3215469 w 5705665"/>
                <a:gd name="connsiteY6" fmla="*/ 1998381 h 2157134"/>
                <a:gd name="connsiteX7" fmla="*/ 2698747 w 5705665"/>
                <a:gd name="connsiteY7" fmla="*/ 1998381 h 2157134"/>
                <a:gd name="connsiteX8" fmla="*/ 2698747 w 5705665"/>
                <a:gd name="connsiteY8" fmla="*/ 1967254 h 2157134"/>
                <a:gd name="connsiteX9" fmla="*/ 2658285 w 5705665"/>
                <a:gd name="connsiteY9" fmla="*/ 1967254 h 2157134"/>
                <a:gd name="connsiteX10" fmla="*/ 2658285 w 5705665"/>
                <a:gd name="connsiteY10" fmla="*/ 1920562 h 2157134"/>
                <a:gd name="connsiteX11" fmla="*/ 2200713 w 5705665"/>
                <a:gd name="connsiteY11" fmla="*/ 1920562 h 2157134"/>
                <a:gd name="connsiteX12" fmla="*/ 2200713 w 5705665"/>
                <a:gd name="connsiteY12" fmla="*/ 1895664 h 2157134"/>
                <a:gd name="connsiteX13" fmla="*/ 2154022 w 5705665"/>
                <a:gd name="connsiteY13" fmla="*/ 1895664 h 2157134"/>
                <a:gd name="connsiteX14" fmla="*/ 2154022 w 5705665"/>
                <a:gd name="connsiteY14" fmla="*/ 1848972 h 2157134"/>
                <a:gd name="connsiteX15" fmla="*/ 2126009 w 5705665"/>
                <a:gd name="connsiteY15" fmla="*/ 1848972 h 2157134"/>
                <a:gd name="connsiteX16" fmla="*/ 2126009 w 5705665"/>
                <a:gd name="connsiteY16" fmla="*/ 1808510 h 2157134"/>
                <a:gd name="connsiteX17" fmla="*/ 1886322 w 5705665"/>
                <a:gd name="connsiteY17" fmla="*/ 1808510 h 2157134"/>
                <a:gd name="connsiteX18" fmla="*/ 1886322 w 5705665"/>
                <a:gd name="connsiteY18" fmla="*/ 1799166 h 2157134"/>
                <a:gd name="connsiteX19" fmla="*/ 1615516 w 5705665"/>
                <a:gd name="connsiteY19" fmla="*/ 1799166 h 2157134"/>
                <a:gd name="connsiteX20" fmla="*/ 1615516 w 5705665"/>
                <a:gd name="connsiteY20" fmla="*/ 1671540 h 2157134"/>
                <a:gd name="connsiteX21" fmla="*/ 1599952 w 5705665"/>
                <a:gd name="connsiteY21" fmla="*/ 1671540 h 2157134"/>
                <a:gd name="connsiteX22" fmla="*/ 1599952 w 5705665"/>
                <a:gd name="connsiteY22" fmla="*/ 1543924 h 2157134"/>
                <a:gd name="connsiteX23" fmla="*/ 1590608 w 5705665"/>
                <a:gd name="connsiteY23" fmla="*/ 1543924 h 2157134"/>
                <a:gd name="connsiteX24" fmla="*/ 1590608 w 5705665"/>
                <a:gd name="connsiteY24" fmla="*/ 1512797 h 2157134"/>
                <a:gd name="connsiteX25" fmla="*/ 1565710 w 5705665"/>
                <a:gd name="connsiteY25" fmla="*/ 1512797 h 2157134"/>
                <a:gd name="connsiteX26" fmla="*/ 1565710 w 5705665"/>
                <a:gd name="connsiteY26" fmla="*/ 1491004 h 2157134"/>
                <a:gd name="connsiteX27" fmla="*/ 1347816 w 5705665"/>
                <a:gd name="connsiteY27" fmla="*/ 1491004 h 2157134"/>
                <a:gd name="connsiteX28" fmla="*/ 1347816 w 5705665"/>
                <a:gd name="connsiteY28" fmla="*/ 1466105 h 2157134"/>
                <a:gd name="connsiteX29" fmla="*/ 1126817 w 5705665"/>
                <a:gd name="connsiteY29" fmla="*/ 1466105 h 2157134"/>
                <a:gd name="connsiteX30" fmla="*/ 1126817 w 5705665"/>
                <a:gd name="connsiteY30" fmla="*/ 1441197 h 2157134"/>
                <a:gd name="connsiteX31" fmla="*/ 1086345 w 5705665"/>
                <a:gd name="connsiteY31" fmla="*/ 1441197 h 2157134"/>
                <a:gd name="connsiteX32" fmla="*/ 1086345 w 5705665"/>
                <a:gd name="connsiteY32" fmla="*/ 1350929 h 2157134"/>
                <a:gd name="connsiteX33" fmla="*/ 1067676 w 5705665"/>
                <a:gd name="connsiteY33" fmla="*/ 1350929 h 2157134"/>
                <a:gd name="connsiteX34" fmla="*/ 1067676 w 5705665"/>
                <a:gd name="connsiteY34" fmla="*/ 1210854 h 2157134"/>
                <a:gd name="connsiteX35" fmla="*/ 1055218 w 5705665"/>
                <a:gd name="connsiteY35" fmla="*/ 1210854 h 2157134"/>
                <a:gd name="connsiteX36" fmla="*/ 1055218 w 5705665"/>
                <a:gd name="connsiteY36" fmla="*/ 1098802 h 2157134"/>
                <a:gd name="connsiteX37" fmla="*/ 1036549 w 5705665"/>
                <a:gd name="connsiteY37" fmla="*/ 1098802 h 2157134"/>
                <a:gd name="connsiteX38" fmla="*/ 1036549 w 5705665"/>
                <a:gd name="connsiteY38" fmla="*/ 1073894 h 2157134"/>
                <a:gd name="connsiteX39" fmla="*/ 996077 w 5705665"/>
                <a:gd name="connsiteY39" fmla="*/ 1073894 h 2157134"/>
                <a:gd name="connsiteX40" fmla="*/ 996077 w 5705665"/>
                <a:gd name="connsiteY40" fmla="*/ 1048996 h 2157134"/>
                <a:gd name="connsiteX41" fmla="*/ 877794 w 5705665"/>
                <a:gd name="connsiteY41" fmla="*/ 1048996 h 2157134"/>
                <a:gd name="connsiteX42" fmla="*/ 877794 w 5705665"/>
                <a:gd name="connsiteY42" fmla="*/ 1024098 h 2157134"/>
                <a:gd name="connsiteX43" fmla="*/ 843554 w 5705665"/>
                <a:gd name="connsiteY43" fmla="*/ 1024098 h 2157134"/>
                <a:gd name="connsiteX44" fmla="*/ 843554 w 5705665"/>
                <a:gd name="connsiteY44" fmla="*/ 1002304 h 2157134"/>
                <a:gd name="connsiteX45" fmla="*/ 812426 w 5705665"/>
                <a:gd name="connsiteY45" fmla="*/ 1002304 h 2157134"/>
                <a:gd name="connsiteX46" fmla="*/ 812426 w 5705665"/>
                <a:gd name="connsiteY46" fmla="*/ 983626 h 2157134"/>
                <a:gd name="connsiteX47" fmla="*/ 706593 w 5705665"/>
                <a:gd name="connsiteY47" fmla="*/ 983626 h 2157134"/>
                <a:gd name="connsiteX48" fmla="*/ 706593 w 5705665"/>
                <a:gd name="connsiteY48" fmla="*/ 971177 h 2157134"/>
                <a:gd name="connsiteX49" fmla="*/ 675465 w 5705665"/>
                <a:gd name="connsiteY49" fmla="*/ 971177 h 2157134"/>
                <a:gd name="connsiteX50" fmla="*/ 675465 w 5705665"/>
                <a:gd name="connsiteY50" fmla="*/ 943164 h 2157134"/>
                <a:gd name="connsiteX51" fmla="*/ 625662 w 5705665"/>
                <a:gd name="connsiteY51" fmla="*/ 943164 h 2157134"/>
                <a:gd name="connsiteX52" fmla="*/ 625662 w 5705665"/>
                <a:gd name="connsiteY52" fmla="*/ 924485 h 2157134"/>
                <a:gd name="connsiteX53" fmla="*/ 585196 w 5705665"/>
                <a:gd name="connsiteY53" fmla="*/ 924485 h 2157134"/>
                <a:gd name="connsiteX54" fmla="*/ 585196 w 5705665"/>
                <a:gd name="connsiteY54" fmla="*/ 912036 h 2157134"/>
                <a:gd name="connsiteX55" fmla="*/ 547843 w 5705665"/>
                <a:gd name="connsiteY55" fmla="*/ 912036 h 2157134"/>
                <a:gd name="connsiteX56" fmla="*/ 547843 w 5705665"/>
                <a:gd name="connsiteY56" fmla="*/ 491814 h 2157134"/>
                <a:gd name="connsiteX57" fmla="*/ 507378 w 5705665"/>
                <a:gd name="connsiteY57" fmla="*/ 491814 h 2157134"/>
                <a:gd name="connsiteX58" fmla="*/ 507378 w 5705665"/>
                <a:gd name="connsiteY58" fmla="*/ 258358 h 2157134"/>
                <a:gd name="connsiteX59" fmla="*/ 519829 w 5705665"/>
                <a:gd name="connsiteY59" fmla="*/ 258358 h 2157134"/>
                <a:gd name="connsiteX60" fmla="*/ 519829 w 5705665"/>
                <a:gd name="connsiteY60" fmla="*/ 205441 h 2157134"/>
                <a:gd name="connsiteX61" fmla="*/ 507378 w 5705665"/>
                <a:gd name="connsiteY61" fmla="*/ 205441 h 2157134"/>
                <a:gd name="connsiteX62" fmla="*/ 507378 w 5705665"/>
                <a:gd name="connsiteY62" fmla="*/ 186765 h 2157134"/>
                <a:gd name="connsiteX63" fmla="*/ 498039 w 5705665"/>
                <a:gd name="connsiteY63" fmla="*/ 186765 h 2157134"/>
                <a:gd name="connsiteX64" fmla="*/ 498039 w 5705665"/>
                <a:gd name="connsiteY64" fmla="*/ 149412 h 2157134"/>
                <a:gd name="connsiteX65" fmla="*/ 407770 w 5705665"/>
                <a:gd name="connsiteY65" fmla="*/ 149412 h 2157134"/>
                <a:gd name="connsiteX66" fmla="*/ 407770 w 5705665"/>
                <a:gd name="connsiteY66" fmla="*/ 99608 h 2157134"/>
                <a:gd name="connsiteX67" fmla="*/ 317500 w 5705665"/>
                <a:gd name="connsiteY67" fmla="*/ 99608 h 2157134"/>
                <a:gd name="connsiteX68" fmla="*/ 317500 w 5705665"/>
                <a:gd name="connsiteY68" fmla="*/ 90269 h 2157134"/>
                <a:gd name="connsiteX69" fmla="*/ 283260 w 5705665"/>
                <a:gd name="connsiteY69" fmla="*/ 90269 h 2157134"/>
                <a:gd name="connsiteX70" fmla="*/ 283260 w 5705665"/>
                <a:gd name="connsiteY70" fmla="*/ 68481 h 2157134"/>
                <a:gd name="connsiteX71" fmla="*/ 264584 w 5705665"/>
                <a:gd name="connsiteY71" fmla="*/ 68481 h 2157134"/>
                <a:gd name="connsiteX72" fmla="*/ 264584 w 5705665"/>
                <a:gd name="connsiteY72" fmla="*/ 37353 h 2157134"/>
                <a:gd name="connsiteX73" fmla="*/ 146299 w 5705665"/>
                <a:gd name="connsiteY73" fmla="*/ 37353 h 2157134"/>
                <a:gd name="connsiteX74" fmla="*/ 146299 w 5705665"/>
                <a:gd name="connsiteY74" fmla="*/ 31127 h 2157134"/>
                <a:gd name="connsiteX75" fmla="*/ 80931 w 5705665"/>
                <a:gd name="connsiteY75" fmla="*/ 31127 h 2157134"/>
                <a:gd name="connsiteX76" fmla="*/ 80931 w 5705665"/>
                <a:gd name="connsiteY76" fmla="*/ 0 h 2157134"/>
                <a:gd name="connsiteX77" fmla="*/ 0 w 5705665"/>
                <a:gd name="connsiteY77" fmla="*/ 0 h 215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05665" h="2157134">
                  <a:moveTo>
                    <a:pt x="5705666" y="2157135"/>
                  </a:moveTo>
                  <a:lnTo>
                    <a:pt x="4018550" y="2157135"/>
                  </a:lnTo>
                  <a:lnTo>
                    <a:pt x="4018550" y="2076200"/>
                  </a:lnTo>
                  <a:lnTo>
                    <a:pt x="3240367" y="2076200"/>
                  </a:lnTo>
                  <a:lnTo>
                    <a:pt x="3240367" y="2038843"/>
                  </a:lnTo>
                  <a:lnTo>
                    <a:pt x="3215469" y="2038843"/>
                  </a:lnTo>
                  <a:lnTo>
                    <a:pt x="3215469" y="1998381"/>
                  </a:lnTo>
                  <a:lnTo>
                    <a:pt x="2698747" y="1998381"/>
                  </a:lnTo>
                  <a:lnTo>
                    <a:pt x="2698747" y="1967254"/>
                  </a:lnTo>
                  <a:lnTo>
                    <a:pt x="2658285" y="1967254"/>
                  </a:lnTo>
                  <a:lnTo>
                    <a:pt x="2658285" y="1920562"/>
                  </a:lnTo>
                  <a:lnTo>
                    <a:pt x="2200713" y="1920562"/>
                  </a:lnTo>
                  <a:lnTo>
                    <a:pt x="2200713" y="1895664"/>
                  </a:lnTo>
                  <a:lnTo>
                    <a:pt x="2154022" y="1895664"/>
                  </a:lnTo>
                  <a:lnTo>
                    <a:pt x="2154022" y="1848972"/>
                  </a:lnTo>
                  <a:lnTo>
                    <a:pt x="2126009" y="1848972"/>
                  </a:lnTo>
                  <a:lnTo>
                    <a:pt x="2126009" y="1808510"/>
                  </a:lnTo>
                  <a:lnTo>
                    <a:pt x="1886322" y="1808510"/>
                  </a:lnTo>
                  <a:lnTo>
                    <a:pt x="1886322" y="1799166"/>
                  </a:lnTo>
                  <a:lnTo>
                    <a:pt x="1615516" y="1799166"/>
                  </a:lnTo>
                  <a:lnTo>
                    <a:pt x="1615516" y="1671540"/>
                  </a:lnTo>
                  <a:lnTo>
                    <a:pt x="1599952" y="1671540"/>
                  </a:lnTo>
                  <a:lnTo>
                    <a:pt x="1599952" y="1543924"/>
                  </a:lnTo>
                  <a:lnTo>
                    <a:pt x="1590608" y="1543924"/>
                  </a:lnTo>
                  <a:lnTo>
                    <a:pt x="1590608" y="1512797"/>
                  </a:lnTo>
                  <a:lnTo>
                    <a:pt x="1565710" y="1512797"/>
                  </a:lnTo>
                  <a:lnTo>
                    <a:pt x="1565710" y="1491004"/>
                  </a:lnTo>
                  <a:lnTo>
                    <a:pt x="1347816" y="1491004"/>
                  </a:lnTo>
                  <a:lnTo>
                    <a:pt x="1347816" y="1466105"/>
                  </a:lnTo>
                  <a:lnTo>
                    <a:pt x="1126817" y="1466105"/>
                  </a:lnTo>
                  <a:lnTo>
                    <a:pt x="1126817" y="1441197"/>
                  </a:lnTo>
                  <a:lnTo>
                    <a:pt x="1086345" y="1441197"/>
                  </a:lnTo>
                  <a:lnTo>
                    <a:pt x="1086345" y="1350929"/>
                  </a:lnTo>
                  <a:lnTo>
                    <a:pt x="1067676" y="1350929"/>
                  </a:lnTo>
                  <a:lnTo>
                    <a:pt x="1067676" y="1210854"/>
                  </a:lnTo>
                  <a:lnTo>
                    <a:pt x="1055218" y="1210854"/>
                  </a:lnTo>
                  <a:lnTo>
                    <a:pt x="1055218" y="1098802"/>
                  </a:lnTo>
                  <a:lnTo>
                    <a:pt x="1036549" y="1098802"/>
                  </a:lnTo>
                  <a:lnTo>
                    <a:pt x="1036549" y="1073894"/>
                  </a:lnTo>
                  <a:lnTo>
                    <a:pt x="996077" y="1073894"/>
                  </a:lnTo>
                  <a:lnTo>
                    <a:pt x="996077" y="1048996"/>
                  </a:lnTo>
                  <a:lnTo>
                    <a:pt x="877794" y="1048996"/>
                  </a:lnTo>
                  <a:lnTo>
                    <a:pt x="877794" y="1024098"/>
                  </a:lnTo>
                  <a:lnTo>
                    <a:pt x="843554" y="1024098"/>
                  </a:lnTo>
                  <a:lnTo>
                    <a:pt x="843554" y="1002304"/>
                  </a:lnTo>
                  <a:lnTo>
                    <a:pt x="812426" y="1002304"/>
                  </a:lnTo>
                  <a:lnTo>
                    <a:pt x="812426" y="983626"/>
                  </a:lnTo>
                  <a:lnTo>
                    <a:pt x="706593" y="983626"/>
                  </a:lnTo>
                  <a:lnTo>
                    <a:pt x="706593" y="971177"/>
                  </a:lnTo>
                  <a:lnTo>
                    <a:pt x="675465" y="971177"/>
                  </a:lnTo>
                  <a:lnTo>
                    <a:pt x="675465" y="943164"/>
                  </a:lnTo>
                  <a:lnTo>
                    <a:pt x="625662" y="943164"/>
                  </a:lnTo>
                  <a:lnTo>
                    <a:pt x="625662" y="924485"/>
                  </a:lnTo>
                  <a:lnTo>
                    <a:pt x="585196" y="924485"/>
                  </a:lnTo>
                  <a:lnTo>
                    <a:pt x="585196" y="912036"/>
                  </a:lnTo>
                  <a:lnTo>
                    <a:pt x="547843" y="912036"/>
                  </a:lnTo>
                  <a:lnTo>
                    <a:pt x="547843" y="491814"/>
                  </a:lnTo>
                  <a:lnTo>
                    <a:pt x="507378" y="491814"/>
                  </a:lnTo>
                  <a:lnTo>
                    <a:pt x="507378" y="258358"/>
                  </a:lnTo>
                  <a:lnTo>
                    <a:pt x="519829" y="258358"/>
                  </a:lnTo>
                  <a:lnTo>
                    <a:pt x="519829" y="205441"/>
                  </a:lnTo>
                  <a:lnTo>
                    <a:pt x="507378" y="205441"/>
                  </a:lnTo>
                  <a:lnTo>
                    <a:pt x="507378" y="186765"/>
                  </a:lnTo>
                  <a:lnTo>
                    <a:pt x="498039" y="186765"/>
                  </a:lnTo>
                  <a:lnTo>
                    <a:pt x="498039" y="149412"/>
                  </a:lnTo>
                  <a:lnTo>
                    <a:pt x="407770" y="149412"/>
                  </a:lnTo>
                  <a:lnTo>
                    <a:pt x="407770" y="99608"/>
                  </a:lnTo>
                  <a:lnTo>
                    <a:pt x="317500" y="99608"/>
                  </a:lnTo>
                  <a:lnTo>
                    <a:pt x="317500" y="90269"/>
                  </a:lnTo>
                  <a:lnTo>
                    <a:pt x="283260" y="90269"/>
                  </a:lnTo>
                  <a:lnTo>
                    <a:pt x="283260" y="68481"/>
                  </a:lnTo>
                  <a:lnTo>
                    <a:pt x="264584" y="68481"/>
                  </a:lnTo>
                  <a:lnTo>
                    <a:pt x="264584" y="37353"/>
                  </a:lnTo>
                  <a:lnTo>
                    <a:pt x="146299" y="37353"/>
                  </a:lnTo>
                  <a:lnTo>
                    <a:pt x="146299" y="31127"/>
                  </a:lnTo>
                  <a:lnTo>
                    <a:pt x="80931" y="31127"/>
                  </a:lnTo>
                  <a:lnTo>
                    <a:pt x="80931" y="0"/>
                  </a:lnTo>
                  <a:lnTo>
                    <a:pt x="0" y="0"/>
                  </a:lnTo>
                </a:path>
              </a:pathLst>
            </a:custGeom>
            <a:noFill/>
            <a:ln w="19050" cap="flat">
              <a:solidFill>
                <a:schemeClr val="accent2"/>
              </a:solidFill>
              <a:prstDash val="solid"/>
              <a:miter/>
            </a:ln>
          </p:spPr>
          <p:txBody>
            <a:bodyPr rtlCol="0" anchor="ctr"/>
            <a:lstStyle/>
            <a:p>
              <a:endParaRPr lang="en-GB"/>
            </a:p>
          </p:txBody>
        </p:sp>
        <p:sp>
          <p:nvSpPr>
            <p:cNvPr id="120" name="Freeform: Shape 347">
              <a:extLst>
                <a:ext uri="{FF2B5EF4-FFF2-40B4-BE49-F238E27FC236}">
                  <a16:creationId xmlns:a16="http://schemas.microsoft.com/office/drawing/2014/main" id="{15C71C20-D2E2-32FC-13FE-A1C2BAFC3EF1}"/>
                </a:ext>
              </a:extLst>
            </p:cNvPr>
            <p:cNvSpPr/>
            <p:nvPr/>
          </p:nvSpPr>
          <p:spPr>
            <a:xfrm>
              <a:off x="3255588" y="2300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121" name="Freeform: Shape 348">
              <a:extLst>
                <a:ext uri="{FF2B5EF4-FFF2-40B4-BE49-F238E27FC236}">
                  <a16:creationId xmlns:a16="http://schemas.microsoft.com/office/drawing/2014/main" id="{2C0A7125-6F17-00A9-81C3-685CB309B788}"/>
                </a:ext>
              </a:extLst>
            </p:cNvPr>
            <p:cNvSpPr/>
            <p:nvPr/>
          </p:nvSpPr>
          <p:spPr>
            <a:xfrm>
              <a:off x="3369888" y="23193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122" name="Freeform: Shape 349">
              <a:extLst>
                <a:ext uri="{FF2B5EF4-FFF2-40B4-BE49-F238E27FC236}">
                  <a16:creationId xmlns:a16="http://schemas.microsoft.com/office/drawing/2014/main" id="{FB540298-885A-07E6-3FD6-2591D17A38F5}"/>
                </a:ext>
              </a:extLst>
            </p:cNvPr>
            <p:cNvSpPr/>
            <p:nvPr/>
          </p:nvSpPr>
          <p:spPr>
            <a:xfrm>
              <a:off x="3427038" y="23383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123" name="Freeform: Shape 350">
              <a:extLst>
                <a:ext uri="{FF2B5EF4-FFF2-40B4-BE49-F238E27FC236}">
                  <a16:creationId xmlns:a16="http://schemas.microsoft.com/office/drawing/2014/main" id="{DB596D96-2ABF-0E24-B4A3-DD7471B15EF2}"/>
                </a:ext>
              </a:extLst>
            </p:cNvPr>
            <p:cNvSpPr/>
            <p:nvPr/>
          </p:nvSpPr>
          <p:spPr>
            <a:xfrm>
              <a:off x="3808039" y="32146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124" name="Freeform: Shape 351">
              <a:extLst>
                <a:ext uri="{FF2B5EF4-FFF2-40B4-BE49-F238E27FC236}">
                  <a16:creationId xmlns:a16="http://schemas.microsoft.com/office/drawing/2014/main" id="{E8D76145-961F-2907-7A14-FD73BBAF983D}"/>
                </a:ext>
              </a:extLst>
            </p:cNvPr>
            <p:cNvSpPr/>
            <p:nvPr/>
          </p:nvSpPr>
          <p:spPr>
            <a:xfrm>
              <a:off x="3827089" y="32146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125" name="Freeform: Shape 352">
              <a:extLst>
                <a:ext uri="{FF2B5EF4-FFF2-40B4-BE49-F238E27FC236}">
                  <a16:creationId xmlns:a16="http://schemas.microsoft.com/office/drawing/2014/main" id="{A04054E4-2E54-AA90-A876-8F141A5A91ED}"/>
                </a:ext>
              </a:extLst>
            </p:cNvPr>
            <p:cNvSpPr/>
            <p:nvPr/>
          </p:nvSpPr>
          <p:spPr>
            <a:xfrm>
              <a:off x="4036639" y="3271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6" name="Freeform: Shape 353">
              <a:extLst>
                <a:ext uri="{FF2B5EF4-FFF2-40B4-BE49-F238E27FC236}">
                  <a16:creationId xmlns:a16="http://schemas.microsoft.com/office/drawing/2014/main" id="{FF7F07D6-B5B2-4A07-8E4F-B1763B87E083}"/>
                </a:ext>
              </a:extLst>
            </p:cNvPr>
            <p:cNvSpPr/>
            <p:nvPr/>
          </p:nvSpPr>
          <p:spPr>
            <a:xfrm>
              <a:off x="4055689" y="3309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7" name="Freeform: Shape 354">
              <a:extLst>
                <a:ext uri="{FF2B5EF4-FFF2-40B4-BE49-F238E27FC236}">
                  <a16:creationId xmlns:a16="http://schemas.microsoft.com/office/drawing/2014/main" id="{54766A6A-B83D-7A63-FE29-8B726D140149}"/>
                </a:ext>
              </a:extLst>
            </p:cNvPr>
            <p:cNvSpPr/>
            <p:nvPr/>
          </p:nvSpPr>
          <p:spPr>
            <a:xfrm>
              <a:off x="4436687" y="37671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28" name="Freeform: Shape 355">
              <a:extLst>
                <a:ext uri="{FF2B5EF4-FFF2-40B4-BE49-F238E27FC236}">
                  <a16:creationId xmlns:a16="http://schemas.microsoft.com/office/drawing/2014/main" id="{D057B071-F2FE-1D37-67C5-D1742F4F8F66}"/>
                </a:ext>
              </a:extLst>
            </p:cNvPr>
            <p:cNvSpPr/>
            <p:nvPr/>
          </p:nvSpPr>
          <p:spPr>
            <a:xfrm>
              <a:off x="4531937" y="37671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29" name="Freeform: Shape 356">
              <a:extLst>
                <a:ext uri="{FF2B5EF4-FFF2-40B4-BE49-F238E27FC236}">
                  <a16:creationId xmlns:a16="http://schemas.microsoft.com/office/drawing/2014/main" id="{32A6A4D7-47E3-4C81-5118-25BE40450EC8}"/>
                </a:ext>
              </a:extLst>
            </p:cNvPr>
            <p:cNvSpPr/>
            <p:nvPr/>
          </p:nvSpPr>
          <p:spPr>
            <a:xfrm>
              <a:off x="4893887" y="4090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0" name="Freeform: Shape 357">
              <a:extLst>
                <a:ext uri="{FF2B5EF4-FFF2-40B4-BE49-F238E27FC236}">
                  <a16:creationId xmlns:a16="http://schemas.microsoft.com/office/drawing/2014/main" id="{C1FD30DD-DA0F-B7FA-94C3-9A5026741DF5}"/>
                </a:ext>
              </a:extLst>
            </p:cNvPr>
            <p:cNvSpPr/>
            <p:nvPr/>
          </p:nvSpPr>
          <p:spPr>
            <a:xfrm>
              <a:off x="5084387" y="4090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1" name="Freeform: Shape 358">
              <a:extLst>
                <a:ext uri="{FF2B5EF4-FFF2-40B4-BE49-F238E27FC236}">
                  <a16:creationId xmlns:a16="http://schemas.microsoft.com/office/drawing/2014/main" id="{F89650E7-BBCA-899F-9C0D-4F2DA28090A2}"/>
                </a:ext>
              </a:extLst>
            </p:cNvPr>
            <p:cNvSpPr/>
            <p:nvPr/>
          </p:nvSpPr>
          <p:spPr>
            <a:xfrm>
              <a:off x="5141537"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2" name="Freeform: Shape 359">
              <a:extLst>
                <a:ext uri="{FF2B5EF4-FFF2-40B4-BE49-F238E27FC236}">
                  <a16:creationId xmlns:a16="http://schemas.microsoft.com/office/drawing/2014/main" id="{B290F3C3-9FA8-F9A1-D9F5-EF871EF4B3ED}"/>
                </a:ext>
              </a:extLst>
            </p:cNvPr>
            <p:cNvSpPr/>
            <p:nvPr/>
          </p:nvSpPr>
          <p:spPr>
            <a:xfrm>
              <a:off x="5465387" y="4224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3" name="Freeform: Shape 360">
              <a:extLst>
                <a:ext uri="{FF2B5EF4-FFF2-40B4-BE49-F238E27FC236}">
                  <a16:creationId xmlns:a16="http://schemas.microsoft.com/office/drawing/2014/main" id="{CA2FC591-59DE-C40C-4D10-77F7FC7BE2AD}"/>
                </a:ext>
              </a:extLst>
            </p:cNvPr>
            <p:cNvSpPr/>
            <p:nvPr/>
          </p:nvSpPr>
          <p:spPr>
            <a:xfrm>
              <a:off x="5713037" y="4224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4" name="Freeform: Shape 361">
              <a:extLst>
                <a:ext uri="{FF2B5EF4-FFF2-40B4-BE49-F238E27FC236}">
                  <a16:creationId xmlns:a16="http://schemas.microsoft.com/office/drawing/2014/main" id="{4039C601-7A85-B0CD-341E-6BD9727AC3E3}"/>
                </a:ext>
              </a:extLst>
            </p:cNvPr>
            <p:cNvSpPr/>
            <p:nvPr/>
          </p:nvSpPr>
          <p:spPr>
            <a:xfrm>
              <a:off x="5960687" y="4300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5" name="Freeform: Shape 362">
              <a:extLst>
                <a:ext uri="{FF2B5EF4-FFF2-40B4-BE49-F238E27FC236}">
                  <a16:creationId xmlns:a16="http://schemas.microsoft.com/office/drawing/2014/main" id="{00CC2297-2DE2-E6E2-F464-AD3141047492}"/>
                </a:ext>
              </a:extLst>
            </p:cNvPr>
            <p:cNvSpPr/>
            <p:nvPr/>
          </p:nvSpPr>
          <p:spPr>
            <a:xfrm>
              <a:off x="5960687" y="4300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6" name="Freeform: Shape 363">
              <a:extLst>
                <a:ext uri="{FF2B5EF4-FFF2-40B4-BE49-F238E27FC236}">
                  <a16:creationId xmlns:a16="http://schemas.microsoft.com/office/drawing/2014/main" id="{45E264DB-4531-A96F-7029-D8F39AF4B104}"/>
                </a:ext>
              </a:extLst>
            </p:cNvPr>
            <p:cNvSpPr/>
            <p:nvPr/>
          </p:nvSpPr>
          <p:spPr>
            <a:xfrm>
              <a:off x="6475047"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7" name="Freeform: Shape 364">
              <a:extLst>
                <a:ext uri="{FF2B5EF4-FFF2-40B4-BE49-F238E27FC236}">
                  <a16:creationId xmlns:a16="http://schemas.microsoft.com/office/drawing/2014/main" id="{6664F182-31C6-0077-02D9-64BA0346DD83}"/>
                </a:ext>
              </a:extLst>
            </p:cNvPr>
            <p:cNvSpPr/>
            <p:nvPr/>
          </p:nvSpPr>
          <p:spPr>
            <a:xfrm>
              <a:off x="6551247"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8" name="Freeform: Shape 365">
              <a:extLst>
                <a:ext uri="{FF2B5EF4-FFF2-40B4-BE49-F238E27FC236}">
                  <a16:creationId xmlns:a16="http://schemas.microsoft.com/office/drawing/2014/main" id="{1BC47A24-B206-EFC5-75AB-3DAF5B564C60}"/>
                </a:ext>
              </a:extLst>
            </p:cNvPr>
            <p:cNvSpPr/>
            <p:nvPr/>
          </p:nvSpPr>
          <p:spPr>
            <a:xfrm>
              <a:off x="8056206"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9" name="Freeform: Shape 366">
              <a:extLst>
                <a:ext uri="{FF2B5EF4-FFF2-40B4-BE49-F238E27FC236}">
                  <a16:creationId xmlns:a16="http://schemas.microsoft.com/office/drawing/2014/main" id="{0F665DC4-B9E0-E28C-EF40-D3E3A984B794}"/>
                </a:ext>
              </a:extLst>
            </p:cNvPr>
            <p:cNvSpPr/>
            <p:nvPr/>
          </p:nvSpPr>
          <p:spPr>
            <a:xfrm>
              <a:off x="8894406"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0" name="Freeform: Shape 367">
              <a:extLst>
                <a:ext uri="{FF2B5EF4-FFF2-40B4-BE49-F238E27FC236}">
                  <a16:creationId xmlns:a16="http://schemas.microsoft.com/office/drawing/2014/main" id="{58F10A82-6853-089B-A2B6-252C44B88730}"/>
                </a:ext>
              </a:extLst>
            </p:cNvPr>
            <p:cNvSpPr/>
            <p:nvPr/>
          </p:nvSpPr>
          <p:spPr>
            <a:xfrm>
              <a:off x="3708094" y="2677017"/>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1" name="Freeform: Shape 368">
              <a:extLst>
                <a:ext uri="{FF2B5EF4-FFF2-40B4-BE49-F238E27FC236}">
                  <a16:creationId xmlns:a16="http://schemas.microsoft.com/office/drawing/2014/main" id="{FD55F9B6-4C91-D2C0-56E5-DC2426DC46BF}"/>
                </a:ext>
              </a:extLst>
            </p:cNvPr>
            <p:cNvSpPr/>
            <p:nvPr/>
          </p:nvSpPr>
          <p:spPr>
            <a:xfrm>
              <a:off x="3708094" y="2619867"/>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2" name="Freeform: Shape 369">
              <a:extLst>
                <a:ext uri="{FF2B5EF4-FFF2-40B4-BE49-F238E27FC236}">
                  <a16:creationId xmlns:a16="http://schemas.microsoft.com/office/drawing/2014/main" id="{8AD583C2-8BAC-E3E6-77C9-C1B558D28B65}"/>
                </a:ext>
              </a:extLst>
            </p:cNvPr>
            <p:cNvSpPr/>
            <p:nvPr/>
          </p:nvSpPr>
          <p:spPr>
            <a:xfrm>
              <a:off x="3689044" y="2562716"/>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3" name="Freeform: Shape 370">
              <a:extLst>
                <a:ext uri="{FF2B5EF4-FFF2-40B4-BE49-F238E27FC236}">
                  <a16:creationId xmlns:a16="http://schemas.microsoft.com/office/drawing/2014/main" id="{1B6716C2-C2C6-6A2C-EB4C-9C08052BC199}"/>
                </a:ext>
              </a:extLst>
            </p:cNvPr>
            <p:cNvSpPr/>
            <p:nvPr/>
          </p:nvSpPr>
          <p:spPr>
            <a:xfrm>
              <a:off x="3689044" y="2524616"/>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4" name="Freeform: Shape 371">
              <a:extLst>
                <a:ext uri="{FF2B5EF4-FFF2-40B4-BE49-F238E27FC236}">
                  <a16:creationId xmlns:a16="http://schemas.microsoft.com/office/drawing/2014/main" id="{18F5E226-9AD4-B5A0-92DF-A2BA440149A4}"/>
                </a:ext>
              </a:extLst>
            </p:cNvPr>
            <p:cNvSpPr/>
            <p:nvPr/>
          </p:nvSpPr>
          <p:spPr>
            <a:xfrm>
              <a:off x="3727144" y="3134220"/>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5" name="Freeform: Shape 372">
              <a:extLst>
                <a:ext uri="{FF2B5EF4-FFF2-40B4-BE49-F238E27FC236}">
                  <a16:creationId xmlns:a16="http://schemas.microsoft.com/office/drawing/2014/main" id="{E7999FF3-34E6-55CA-4B00-60F0086565EF}"/>
                </a:ext>
              </a:extLst>
            </p:cNvPr>
            <p:cNvSpPr/>
            <p:nvPr/>
          </p:nvSpPr>
          <p:spPr>
            <a:xfrm>
              <a:off x="4241491" y="349616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46" name="Freeform: Shape 373">
              <a:extLst>
                <a:ext uri="{FF2B5EF4-FFF2-40B4-BE49-F238E27FC236}">
                  <a16:creationId xmlns:a16="http://schemas.microsoft.com/office/drawing/2014/main" id="{5EC569F5-BD15-AE0B-5C3E-AB144A498E78}"/>
                </a:ext>
              </a:extLst>
            </p:cNvPr>
            <p:cNvSpPr/>
            <p:nvPr/>
          </p:nvSpPr>
          <p:spPr>
            <a:xfrm>
              <a:off x="4241491" y="353426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47" name="Freeform: Shape 374">
              <a:extLst>
                <a:ext uri="{FF2B5EF4-FFF2-40B4-BE49-F238E27FC236}">
                  <a16:creationId xmlns:a16="http://schemas.microsoft.com/office/drawing/2014/main" id="{4CA27DC2-532C-069B-9CFB-C63F480B2EFC}"/>
                </a:ext>
              </a:extLst>
            </p:cNvPr>
            <p:cNvSpPr/>
            <p:nvPr/>
          </p:nvSpPr>
          <p:spPr>
            <a:xfrm>
              <a:off x="4260541" y="357236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48" name="Freeform: Shape 375">
              <a:extLst>
                <a:ext uri="{FF2B5EF4-FFF2-40B4-BE49-F238E27FC236}">
                  <a16:creationId xmlns:a16="http://schemas.microsoft.com/office/drawing/2014/main" id="{71E81FE6-24FD-4F56-3BAD-412B6D09935B}"/>
                </a:ext>
              </a:extLst>
            </p:cNvPr>
            <p:cNvSpPr/>
            <p:nvPr/>
          </p:nvSpPr>
          <p:spPr>
            <a:xfrm>
              <a:off x="4260541" y="368666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49" name="Freeform: Shape 376">
              <a:extLst>
                <a:ext uri="{FF2B5EF4-FFF2-40B4-BE49-F238E27FC236}">
                  <a16:creationId xmlns:a16="http://schemas.microsoft.com/office/drawing/2014/main" id="{05FA97D1-F3C0-79DA-E571-F701984F2F35}"/>
                </a:ext>
              </a:extLst>
            </p:cNvPr>
            <p:cNvSpPr/>
            <p:nvPr/>
          </p:nvSpPr>
          <p:spPr>
            <a:xfrm>
              <a:off x="4279591" y="374382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0" name="Freeform: Shape 377">
              <a:extLst>
                <a:ext uri="{FF2B5EF4-FFF2-40B4-BE49-F238E27FC236}">
                  <a16:creationId xmlns:a16="http://schemas.microsoft.com/office/drawing/2014/main" id="{B5173C8D-0FCC-AECD-D61E-79FE6D12895D}"/>
                </a:ext>
              </a:extLst>
            </p:cNvPr>
            <p:cNvSpPr/>
            <p:nvPr/>
          </p:nvSpPr>
          <p:spPr>
            <a:xfrm>
              <a:off x="4279591" y="378192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1" name="Freeform: Shape 378">
              <a:extLst>
                <a:ext uri="{FF2B5EF4-FFF2-40B4-BE49-F238E27FC236}">
                  <a16:creationId xmlns:a16="http://schemas.microsoft.com/office/drawing/2014/main" id="{2D617189-0629-14EE-D148-532007039DC7}"/>
                </a:ext>
              </a:extLst>
            </p:cNvPr>
            <p:cNvSpPr/>
            <p:nvPr/>
          </p:nvSpPr>
          <p:spPr>
            <a:xfrm>
              <a:off x="4793941" y="395337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2" name="Freeform: Shape 379">
              <a:extLst>
                <a:ext uri="{FF2B5EF4-FFF2-40B4-BE49-F238E27FC236}">
                  <a16:creationId xmlns:a16="http://schemas.microsoft.com/office/drawing/2014/main" id="{0390F928-6956-285F-5853-B28A4E3900B9}"/>
                </a:ext>
              </a:extLst>
            </p:cNvPr>
            <p:cNvSpPr/>
            <p:nvPr/>
          </p:nvSpPr>
          <p:spPr>
            <a:xfrm>
              <a:off x="4793941" y="404862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3" name="Freeform: Shape 380">
              <a:extLst>
                <a:ext uri="{FF2B5EF4-FFF2-40B4-BE49-F238E27FC236}">
                  <a16:creationId xmlns:a16="http://schemas.microsoft.com/office/drawing/2014/main" id="{6A50CCC5-F6DC-9D89-CB15-D5FD8D60532E}"/>
                </a:ext>
              </a:extLst>
            </p:cNvPr>
            <p:cNvSpPr/>
            <p:nvPr/>
          </p:nvSpPr>
          <p:spPr>
            <a:xfrm>
              <a:off x="4812991" y="410577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4" name="Freeform: Shape 381">
              <a:extLst>
                <a:ext uri="{FF2B5EF4-FFF2-40B4-BE49-F238E27FC236}">
                  <a16:creationId xmlns:a16="http://schemas.microsoft.com/office/drawing/2014/main" id="{E67D73B9-34C9-FA49-CC5C-2F9142DED253}"/>
                </a:ext>
              </a:extLst>
            </p:cNvPr>
            <p:cNvSpPr/>
            <p:nvPr/>
          </p:nvSpPr>
          <p:spPr>
            <a:xfrm>
              <a:off x="5327341" y="418197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5" name="Freeform: Shape 382">
              <a:extLst>
                <a:ext uri="{FF2B5EF4-FFF2-40B4-BE49-F238E27FC236}">
                  <a16:creationId xmlns:a16="http://schemas.microsoft.com/office/drawing/2014/main" id="{5E046642-6020-827A-817D-3AD18BD73C99}"/>
                </a:ext>
              </a:extLst>
            </p:cNvPr>
            <p:cNvSpPr/>
            <p:nvPr/>
          </p:nvSpPr>
          <p:spPr>
            <a:xfrm>
              <a:off x="5327341" y="422007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6" name="Freeform: Shape 383">
              <a:extLst>
                <a:ext uri="{FF2B5EF4-FFF2-40B4-BE49-F238E27FC236}">
                  <a16:creationId xmlns:a16="http://schemas.microsoft.com/office/drawing/2014/main" id="{2CD30650-AC8B-0020-BB4E-C89039B13EED}"/>
                </a:ext>
              </a:extLst>
            </p:cNvPr>
            <p:cNvSpPr/>
            <p:nvPr/>
          </p:nvSpPr>
          <p:spPr>
            <a:xfrm>
              <a:off x="6413201" y="4372479"/>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2"/>
              </a:solidFill>
              <a:prstDash val="solid"/>
              <a:miter/>
            </a:ln>
          </p:spPr>
          <p:txBody>
            <a:bodyPr rtlCol="0" anchor="ctr"/>
            <a:lstStyle/>
            <a:p>
              <a:endParaRPr lang="en-GB"/>
            </a:p>
          </p:txBody>
        </p:sp>
      </p:grpSp>
      <p:sp>
        <p:nvSpPr>
          <p:cNvPr id="157" name="TextBox 156">
            <a:extLst>
              <a:ext uri="{FF2B5EF4-FFF2-40B4-BE49-F238E27FC236}">
                <a16:creationId xmlns:a16="http://schemas.microsoft.com/office/drawing/2014/main" id="{9FB11857-2A20-4AE9-F1B7-ED52A8EB639A}"/>
              </a:ext>
            </a:extLst>
          </p:cNvPr>
          <p:cNvSpPr txBox="1"/>
          <p:nvPr/>
        </p:nvSpPr>
        <p:spPr>
          <a:xfrm>
            <a:off x="2653607" y="3784060"/>
            <a:ext cx="692818" cy="307777"/>
          </a:xfrm>
          <a:prstGeom prst="rect">
            <a:avLst/>
          </a:prstGeom>
          <a:noFill/>
        </p:spPr>
        <p:txBody>
          <a:bodyPr wrap="none" rtlCol="0">
            <a:spAutoFit/>
          </a:bodyPr>
          <a:lstStyle/>
          <a:p>
            <a:r>
              <a:rPr lang="ja-JP" sz="1400">
                <a:solidFill>
                  <a:schemeClr val="accent3"/>
                </a:solidFill>
              </a:rPr>
              <a:t>44.6%</a:t>
            </a:r>
          </a:p>
        </p:txBody>
      </p:sp>
      <p:sp>
        <p:nvSpPr>
          <p:cNvPr id="158" name="TextBox 157">
            <a:extLst>
              <a:ext uri="{FF2B5EF4-FFF2-40B4-BE49-F238E27FC236}">
                <a16:creationId xmlns:a16="http://schemas.microsoft.com/office/drawing/2014/main" id="{E6443E60-F926-577D-29B8-87C47AD3F6C1}"/>
              </a:ext>
            </a:extLst>
          </p:cNvPr>
          <p:cNvSpPr txBox="1"/>
          <p:nvPr/>
        </p:nvSpPr>
        <p:spPr>
          <a:xfrm>
            <a:off x="1871941" y="4531115"/>
            <a:ext cx="692818" cy="307777"/>
          </a:xfrm>
          <a:prstGeom prst="rect">
            <a:avLst/>
          </a:prstGeom>
          <a:noFill/>
        </p:spPr>
        <p:txBody>
          <a:bodyPr wrap="none" rtlCol="0">
            <a:spAutoFit/>
          </a:bodyPr>
          <a:lstStyle/>
          <a:p>
            <a:r>
              <a:rPr lang="ja-JP" sz="1400">
                <a:solidFill>
                  <a:schemeClr val="accent2"/>
                </a:solidFill>
              </a:rPr>
              <a:t>22.7%</a:t>
            </a:r>
          </a:p>
        </p:txBody>
      </p:sp>
      <p:cxnSp>
        <p:nvCxnSpPr>
          <p:cNvPr id="159" name="Straight Connector 158">
            <a:extLst>
              <a:ext uri="{FF2B5EF4-FFF2-40B4-BE49-F238E27FC236}">
                <a16:creationId xmlns:a16="http://schemas.microsoft.com/office/drawing/2014/main" id="{FFFCF966-61C8-AA18-806D-E285C459FFAB}"/>
              </a:ext>
            </a:extLst>
          </p:cNvPr>
          <p:cNvCxnSpPr/>
          <p:nvPr/>
        </p:nvCxnSpPr>
        <p:spPr>
          <a:xfrm flipV="1">
            <a:off x="2639227" y="4094916"/>
            <a:ext cx="0" cy="82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4" name="Table 6">
            <a:extLst>
              <a:ext uri="{FF2B5EF4-FFF2-40B4-BE49-F238E27FC236}">
                <a16:creationId xmlns:a16="http://schemas.microsoft.com/office/drawing/2014/main" id="{5A5CA025-1B7C-121A-CFD1-87034179C9EB}"/>
              </a:ext>
            </a:extLst>
          </p:cNvPr>
          <p:cNvGraphicFramePr>
            <a:graphicFrameLocks noGrp="1"/>
          </p:cNvGraphicFramePr>
          <p:nvPr>
            <p:extLst>
              <p:ext uri="{D42A27DB-BD31-4B8C-83A1-F6EECF244321}">
                <p14:modId xmlns:p14="http://schemas.microsoft.com/office/powerpoint/2010/main" val="1878755492"/>
              </p:ext>
            </p:extLst>
          </p:nvPr>
        </p:nvGraphicFramePr>
        <p:xfrm>
          <a:off x="6776909" y="1939935"/>
          <a:ext cx="5220661" cy="911520"/>
        </p:xfrm>
        <a:graphic>
          <a:graphicData uri="http://schemas.openxmlformats.org/drawingml/2006/table">
            <a:tbl>
              <a:tblPr firstRow="1" bandRow="1">
                <a:tableStyleId>{9D7B26C5-4107-4FEC-AEDC-1716B250A1EF}</a:tableStyleId>
              </a:tblPr>
              <a:tblGrid>
                <a:gridCol w="1996757">
                  <a:extLst>
                    <a:ext uri="{9D8B030D-6E8A-4147-A177-3AD203B41FA5}">
                      <a16:colId xmlns:a16="http://schemas.microsoft.com/office/drawing/2014/main" val="976161943"/>
                    </a:ext>
                  </a:extLst>
                </a:gridCol>
                <a:gridCol w="1668698">
                  <a:extLst>
                    <a:ext uri="{9D8B030D-6E8A-4147-A177-3AD203B41FA5}">
                      <a16:colId xmlns:a16="http://schemas.microsoft.com/office/drawing/2014/main" val="1736745294"/>
                    </a:ext>
                  </a:extLst>
                </a:gridCol>
                <a:gridCol w="1555206">
                  <a:extLst>
                    <a:ext uri="{9D8B030D-6E8A-4147-A177-3AD203B41FA5}">
                      <a16:colId xmlns:a16="http://schemas.microsoft.com/office/drawing/2014/main" val="1069884910"/>
                    </a:ext>
                  </a:extLst>
                </a:gridCol>
              </a:tblGrid>
              <a:tr h="127440">
                <a:tc>
                  <a:txBody>
                    <a:bodyPr/>
                    <a:lstStyle/>
                    <a:p>
                      <a:pPr algn="l" rtl="0"/>
                      <a:endParaRPr lang="en-GB" sz="1200" dirty="0">
                        <a:solidFill>
                          <a:srgbClr val="4D4D4D"/>
                        </a:solidFill>
                      </a:endParaRPr>
                    </a:p>
                  </a:txBody>
                  <a:tcPr marL="36000" marR="36000" marT="36000" marB="0" anchor="ctr"/>
                </a:tc>
                <a:tc>
                  <a:txBody>
                    <a:bodyPr/>
                    <a:lstStyle/>
                    <a:p>
                      <a:pPr algn="ctr"/>
                      <a:r>
                        <a:rPr lang="ja-JP" sz="1200" dirty="0"/>
                        <a:t>カムレリズマブ +
リボセラニブ</a:t>
                      </a:r>
                    </a:p>
                  </a:txBody>
                  <a:tcPr marL="36000" marR="36000" marT="36000" marB="0" anchor="ctr"/>
                </a:tc>
                <a:tc>
                  <a:txBody>
                    <a:bodyPr/>
                    <a:lstStyle/>
                    <a:p>
                      <a:pPr algn="ctr"/>
                      <a:r>
                        <a:rPr lang="ja-JP" sz="1200"/>
                        <a:t>ソラフェニブ</a:t>
                      </a:r>
                    </a:p>
                  </a:txBody>
                  <a:tcPr marL="36000" marR="36000" marT="36000" marB="0" anchor="ctr"/>
                </a:tc>
                <a:extLst>
                  <a:ext uri="{0D108BD9-81ED-4DB2-BD59-A6C34878D82A}">
                    <a16:rowId xmlns:a16="http://schemas.microsoft.com/office/drawing/2014/main" val="1770965655"/>
                  </a:ext>
                </a:extLst>
              </a:tr>
              <a:tr h="0">
                <a:tc>
                  <a:txBody>
                    <a:bodyPr/>
                    <a:lstStyle/>
                    <a:p>
                      <a:pPr algn="l"/>
                      <a:r>
                        <a:rPr lang="ja-JP" sz="1200"/>
                        <a:t>イベント、n</a:t>
                      </a:r>
                      <a:r>
                        <a:rPr lang="ja-JP" sz="1200" baseline="0"/>
                        <a:t> </a:t>
                      </a:r>
                      <a:r>
                        <a:rPr lang="ja-JP" sz="1200"/>
                        <a:t>(%)</a:t>
                      </a:r>
                    </a:p>
                  </a:txBody>
                  <a:tcPr marL="36000" marR="36000" marT="36000" marB="36000" anchor="ctr">
                    <a:noFill/>
                  </a:tcPr>
                </a:tc>
                <a:tc>
                  <a:txBody>
                    <a:bodyPr/>
                    <a:lstStyle/>
                    <a:p>
                      <a:pPr algn="ctr"/>
                      <a:r>
                        <a:rPr lang="ja-JP" sz="1200"/>
                        <a:t>111 (40.8)</a:t>
                      </a:r>
                    </a:p>
                  </a:txBody>
                  <a:tcPr marL="36000" marR="36000" marT="36000" marB="36000" anchor="ctr">
                    <a:noFill/>
                  </a:tcPr>
                </a:tc>
                <a:tc>
                  <a:txBody>
                    <a:bodyPr/>
                    <a:lstStyle/>
                    <a:p>
                      <a:pPr algn="ctr"/>
                      <a:r>
                        <a:rPr lang="ja-JP" sz="1200"/>
                        <a:t>151 (55.7)</a:t>
                      </a:r>
                    </a:p>
                  </a:txBody>
                  <a:tcPr marL="36000" marR="36000" marT="36000" marB="36000" anchor="ctr">
                    <a:noFill/>
                  </a:tcPr>
                </a:tc>
                <a:extLst>
                  <a:ext uri="{0D108BD9-81ED-4DB2-BD59-A6C34878D82A}">
                    <a16:rowId xmlns:a16="http://schemas.microsoft.com/office/drawing/2014/main" val="123035214"/>
                  </a:ext>
                </a:extLst>
              </a:tr>
              <a:tr h="0">
                <a:tc>
                  <a:txBody>
                    <a:bodyPr/>
                    <a:lstStyle/>
                    <a:p>
                      <a:pPr algn="l"/>
                      <a:r>
                        <a:rPr lang="ja-JP" sz="1200"/>
                        <a:t>mOS、月数(95%CI)</a:t>
                      </a:r>
                    </a:p>
                  </a:txBody>
                  <a:tcPr marL="36000" marR="36000" marT="36000" marB="36000" anchor="ctr"/>
                </a:tc>
                <a:tc>
                  <a:txBody>
                    <a:bodyPr/>
                    <a:lstStyle/>
                    <a:p>
                      <a:pPr algn="ctr"/>
                      <a:r>
                        <a:rPr lang="ja-JP" sz="1200"/>
                        <a:t>22.1 (19.1、27.2)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15.2 (13.0、18.5)</a:t>
                      </a:r>
                    </a:p>
                  </a:txBody>
                  <a:tcPr marL="36000" marR="36000" marT="36000" marB="36000" anchor="ctr"/>
                </a:tc>
                <a:extLst>
                  <a:ext uri="{0D108BD9-81ED-4DB2-BD59-A6C34878D82A}">
                    <a16:rowId xmlns:a16="http://schemas.microsoft.com/office/drawing/2014/main" val="360481047"/>
                  </a:ext>
                </a:extLst>
              </a:tr>
            </a:tbl>
          </a:graphicData>
        </a:graphic>
      </p:graphicFrame>
      <p:sp>
        <p:nvSpPr>
          <p:cNvPr id="165" name="TextBox 164">
            <a:extLst>
              <a:ext uri="{FF2B5EF4-FFF2-40B4-BE49-F238E27FC236}">
                <a16:creationId xmlns:a16="http://schemas.microsoft.com/office/drawing/2014/main" id="{3AAAEA83-603D-2B4A-A3E4-8DFC3A5D3559}"/>
              </a:ext>
            </a:extLst>
          </p:cNvPr>
          <p:cNvSpPr txBox="1"/>
          <p:nvPr/>
        </p:nvSpPr>
        <p:spPr>
          <a:xfrm>
            <a:off x="8218832" y="2861792"/>
            <a:ext cx="3517310" cy="276999"/>
          </a:xfrm>
          <a:prstGeom prst="rect">
            <a:avLst/>
          </a:prstGeom>
          <a:noFill/>
        </p:spPr>
        <p:txBody>
          <a:bodyPr wrap="none" rtlCol="0">
            <a:spAutoFit/>
          </a:bodyPr>
          <a:lstStyle/>
          <a:p>
            <a:r>
              <a:rPr lang="ja-JP" sz="1200">
                <a:solidFill>
                  <a:schemeClr val="tx1"/>
                </a:solidFill>
              </a:rPr>
              <a:t>層別HR 0.62 (95%CI 0.49、0.80); p&lt;0.0001</a:t>
            </a:r>
          </a:p>
        </p:txBody>
      </p:sp>
      <p:grpSp>
        <p:nvGrpSpPr>
          <p:cNvPr id="166" name="Group 165">
            <a:extLst>
              <a:ext uri="{FF2B5EF4-FFF2-40B4-BE49-F238E27FC236}">
                <a16:creationId xmlns:a16="http://schemas.microsoft.com/office/drawing/2014/main" id="{27238213-C997-EDEA-F274-B72F8E67A8FE}"/>
              </a:ext>
            </a:extLst>
          </p:cNvPr>
          <p:cNvGrpSpPr/>
          <p:nvPr/>
        </p:nvGrpSpPr>
        <p:grpSpPr>
          <a:xfrm>
            <a:off x="6165606" y="2947793"/>
            <a:ext cx="5901035" cy="3244750"/>
            <a:chOff x="6151257" y="2947793"/>
            <a:chExt cx="5789582" cy="3244750"/>
          </a:xfrm>
        </p:grpSpPr>
        <p:grpSp>
          <p:nvGrpSpPr>
            <p:cNvPr id="167" name="Group 166">
              <a:extLst>
                <a:ext uri="{FF2B5EF4-FFF2-40B4-BE49-F238E27FC236}">
                  <a16:creationId xmlns:a16="http://schemas.microsoft.com/office/drawing/2014/main" id="{2A7BE1AF-8070-67D2-4FC3-9EB5AD96F80B}"/>
                </a:ext>
              </a:extLst>
            </p:cNvPr>
            <p:cNvGrpSpPr/>
            <p:nvPr/>
          </p:nvGrpSpPr>
          <p:grpSpPr>
            <a:xfrm>
              <a:off x="6151257" y="2947793"/>
              <a:ext cx="5663058" cy="2103835"/>
              <a:chOff x="432942" y="2947793"/>
              <a:chExt cx="5663058" cy="2103835"/>
            </a:xfrm>
          </p:grpSpPr>
          <p:sp>
            <p:nvSpPr>
              <p:cNvPr id="241" name="Freeform 21">
                <a:extLst>
                  <a:ext uri="{FF2B5EF4-FFF2-40B4-BE49-F238E27FC236}">
                    <a16:creationId xmlns:a16="http://schemas.microsoft.com/office/drawing/2014/main" id="{29FF701B-49B0-F4E4-4CCD-58AE2C69911B}"/>
                  </a:ext>
                </a:extLst>
              </p:cNvPr>
              <p:cNvSpPr>
                <a:spLocks/>
              </p:cNvSpPr>
              <p:nvPr/>
            </p:nvSpPr>
            <p:spPr bwMode="auto">
              <a:xfrm>
                <a:off x="1074636" y="3084845"/>
                <a:ext cx="5021364" cy="18367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2" name="Group 241">
                <a:extLst>
                  <a:ext uri="{FF2B5EF4-FFF2-40B4-BE49-F238E27FC236}">
                    <a16:creationId xmlns:a16="http://schemas.microsoft.com/office/drawing/2014/main" id="{0EFF4ED1-951C-4ECC-DEDF-15B22CC5A4B4}"/>
                  </a:ext>
                </a:extLst>
              </p:cNvPr>
              <p:cNvGrpSpPr/>
              <p:nvPr/>
            </p:nvGrpSpPr>
            <p:grpSpPr>
              <a:xfrm>
                <a:off x="994567" y="3085570"/>
                <a:ext cx="72000" cy="1836000"/>
                <a:chOff x="994567" y="3122828"/>
                <a:chExt cx="86234" cy="1794165"/>
              </a:xfrm>
            </p:grpSpPr>
            <p:sp>
              <p:nvSpPr>
                <p:cNvPr id="249" name="Line 7">
                  <a:extLst>
                    <a:ext uri="{FF2B5EF4-FFF2-40B4-BE49-F238E27FC236}">
                      <a16:creationId xmlns:a16="http://schemas.microsoft.com/office/drawing/2014/main" id="{43B132AA-8F48-41E4-CBFF-9551442BF747}"/>
                    </a:ext>
                  </a:extLst>
                </p:cNvPr>
                <p:cNvSpPr>
                  <a:spLocks noChangeShapeType="1"/>
                </p:cNvSpPr>
                <p:nvPr/>
              </p:nvSpPr>
              <p:spPr bwMode="auto">
                <a:xfrm>
                  <a:off x="994567" y="312282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0" name="Line 8">
                  <a:extLst>
                    <a:ext uri="{FF2B5EF4-FFF2-40B4-BE49-F238E27FC236}">
                      <a16:creationId xmlns:a16="http://schemas.microsoft.com/office/drawing/2014/main" id="{415A9180-88A7-5D9B-D113-A4C3F6641DBB}"/>
                    </a:ext>
                  </a:extLst>
                </p:cNvPr>
                <p:cNvSpPr>
                  <a:spLocks noChangeShapeType="1"/>
                </p:cNvSpPr>
                <p:nvPr/>
              </p:nvSpPr>
              <p:spPr bwMode="auto">
                <a:xfrm>
                  <a:off x="994567" y="35642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1" name="Line 9">
                  <a:extLst>
                    <a:ext uri="{FF2B5EF4-FFF2-40B4-BE49-F238E27FC236}">
                      <a16:creationId xmlns:a16="http://schemas.microsoft.com/office/drawing/2014/main" id="{D757B51E-D69B-40E9-2478-A3A2AA0BA45A}"/>
                    </a:ext>
                  </a:extLst>
                </p:cNvPr>
                <p:cNvSpPr>
                  <a:spLocks noChangeShapeType="1"/>
                </p:cNvSpPr>
                <p:nvPr/>
              </p:nvSpPr>
              <p:spPr bwMode="auto">
                <a:xfrm>
                  <a:off x="994567" y="401990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2" name="Line 10">
                  <a:extLst>
                    <a:ext uri="{FF2B5EF4-FFF2-40B4-BE49-F238E27FC236}">
                      <a16:creationId xmlns:a16="http://schemas.microsoft.com/office/drawing/2014/main" id="{3C65619E-9508-6A06-DD51-20730DE7CAFA}"/>
                    </a:ext>
                  </a:extLst>
                </p:cNvPr>
                <p:cNvSpPr>
                  <a:spLocks noChangeShapeType="1"/>
                </p:cNvSpPr>
                <p:nvPr/>
              </p:nvSpPr>
              <p:spPr bwMode="auto">
                <a:xfrm>
                  <a:off x="994567" y="446607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3" name="Line 11">
                  <a:extLst>
                    <a:ext uri="{FF2B5EF4-FFF2-40B4-BE49-F238E27FC236}">
                      <a16:creationId xmlns:a16="http://schemas.microsoft.com/office/drawing/2014/main" id="{C40C1D87-6BE2-3BB6-71E4-830E982D416A}"/>
                    </a:ext>
                  </a:extLst>
                </p:cNvPr>
                <p:cNvSpPr>
                  <a:spLocks noChangeShapeType="1"/>
                </p:cNvSpPr>
                <p:nvPr/>
              </p:nvSpPr>
              <p:spPr bwMode="auto">
                <a:xfrm>
                  <a:off x="994567" y="49169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243" name="TextBox 242">
                <a:extLst>
                  <a:ext uri="{FF2B5EF4-FFF2-40B4-BE49-F238E27FC236}">
                    <a16:creationId xmlns:a16="http://schemas.microsoft.com/office/drawing/2014/main" id="{B96CAE01-2F01-8A14-D4EB-0EB78316603B}"/>
                  </a:ext>
                </a:extLst>
              </p:cNvPr>
              <p:cNvSpPr txBox="1"/>
              <p:nvPr/>
            </p:nvSpPr>
            <p:spPr>
              <a:xfrm rot="16200000">
                <a:off x="231904" y="3877731"/>
                <a:ext cx="704039" cy="301964"/>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a:t>
                </a:r>
              </a:p>
            </p:txBody>
          </p:sp>
          <p:sp>
            <p:nvSpPr>
              <p:cNvPr id="244" name="TextBox 243">
                <a:extLst>
                  <a:ext uri="{FF2B5EF4-FFF2-40B4-BE49-F238E27FC236}">
                    <a16:creationId xmlns:a16="http://schemas.microsoft.com/office/drawing/2014/main" id="{06E68148-64C1-4DAB-9B6D-AD81A9763B8E}"/>
                  </a:ext>
                </a:extLst>
              </p:cNvPr>
              <p:cNvSpPr txBox="1"/>
              <p:nvPr/>
            </p:nvSpPr>
            <p:spPr>
              <a:xfrm>
                <a:off x="544432" y="2947793"/>
                <a:ext cx="482824"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245" name="TextBox 244">
                <a:extLst>
                  <a:ext uri="{FF2B5EF4-FFF2-40B4-BE49-F238E27FC236}">
                    <a16:creationId xmlns:a16="http://schemas.microsoft.com/office/drawing/2014/main" id="{33F20308-67D3-D774-E382-F851E1D67167}"/>
                  </a:ext>
                </a:extLst>
              </p:cNvPr>
              <p:cNvSpPr txBox="1"/>
              <p:nvPr/>
            </p:nvSpPr>
            <p:spPr>
              <a:xfrm>
                <a:off x="643818" y="3398523"/>
                <a:ext cx="383438"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75</a:t>
                </a:r>
              </a:p>
            </p:txBody>
          </p:sp>
          <p:sp>
            <p:nvSpPr>
              <p:cNvPr id="246" name="TextBox 245">
                <a:extLst>
                  <a:ext uri="{FF2B5EF4-FFF2-40B4-BE49-F238E27FC236}">
                    <a16:creationId xmlns:a16="http://schemas.microsoft.com/office/drawing/2014/main" id="{42B9DFA2-965F-6A1B-2FE5-4B0586E28707}"/>
                  </a:ext>
                </a:extLst>
              </p:cNvPr>
              <p:cNvSpPr txBox="1"/>
              <p:nvPr/>
            </p:nvSpPr>
            <p:spPr>
              <a:xfrm>
                <a:off x="643817" y="3866695"/>
                <a:ext cx="383439"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50</a:t>
                </a:r>
              </a:p>
            </p:txBody>
          </p:sp>
          <p:sp>
            <p:nvSpPr>
              <p:cNvPr id="247" name="TextBox 246">
                <a:extLst>
                  <a:ext uri="{FF2B5EF4-FFF2-40B4-BE49-F238E27FC236}">
                    <a16:creationId xmlns:a16="http://schemas.microsoft.com/office/drawing/2014/main" id="{40AABB53-EDC3-9359-1152-26D1422BFAE1}"/>
                  </a:ext>
                </a:extLst>
              </p:cNvPr>
              <p:cNvSpPr txBox="1"/>
              <p:nvPr/>
            </p:nvSpPr>
            <p:spPr>
              <a:xfrm>
                <a:off x="643817" y="4328529"/>
                <a:ext cx="383439"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25</a:t>
                </a:r>
              </a:p>
            </p:txBody>
          </p:sp>
          <p:sp>
            <p:nvSpPr>
              <p:cNvPr id="248" name="TextBox 247">
                <a:extLst>
                  <a:ext uri="{FF2B5EF4-FFF2-40B4-BE49-F238E27FC236}">
                    <a16:creationId xmlns:a16="http://schemas.microsoft.com/office/drawing/2014/main" id="{53235A82-3CFD-4904-1190-A14CAEA1E16B}"/>
                  </a:ext>
                </a:extLst>
              </p:cNvPr>
              <p:cNvSpPr txBox="1"/>
              <p:nvPr/>
            </p:nvSpPr>
            <p:spPr>
              <a:xfrm>
                <a:off x="743212" y="4779243"/>
                <a:ext cx="284052" cy="2723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grpSp>
          <p:nvGrpSpPr>
            <p:cNvPr id="168" name="Group 167">
              <a:extLst>
                <a:ext uri="{FF2B5EF4-FFF2-40B4-BE49-F238E27FC236}">
                  <a16:creationId xmlns:a16="http://schemas.microsoft.com/office/drawing/2014/main" id="{5739D802-F800-D730-81BA-E5D3833A8904}"/>
                </a:ext>
              </a:extLst>
            </p:cNvPr>
            <p:cNvGrpSpPr/>
            <p:nvPr/>
          </p:nvGrpSpPr>
          <p:grpSpPr>
            <a:xfrm>
              <a:off x="6720839" y="4920262"/>
              <a:ext cx="5220000" cy="360147"/>
              <a:chOff x="1522674" y="4771176"/>
              <a:chExt cx="6231974" cy="360147"/>
            </a:xfrm>
          </p:grpSpPr>
          <p:sp>
            <p:nvSpPr>
              <p:cNvPr id="207" name="Line 21">
                <a:extLst>
                  <a:ext uri="{FF2B5EF4-FFF2-40B4-BE49-F238E27FC236}">
                    <a16:creationId xmlns:a16="http://schemas.microsoft.com/office/drawing/2014/main" id="{D7A6BC67-8680-9342-E2E3-3BE26540C805}"/>
                  </a:ext>
                </a:extLst>
              </p:cNvPr>
              <p:cNvSpPr>
                <a:spLocks noChangeShapeType="1"/>
              </p:cNvSpPr>
              <p:nvPr/>
            </p:nvSpPr>
            <p:spPr bwMode="auto">
              <a:xfrm>
                <a:off x="762202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A0CED39F-9F14-330D-1860-34702D4B55D1}"/>
                  </a:ext>
                </a:extLst>
              </p:cNvPr>
              <p:cNvSpPr txBox="1"/>
              <p:nvPr/>
            </p:nvSpPr>
            <p:spPr>
              <a:xfrm>
                <a:off x="7483173"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32</a:t>
                </a:r>
              </a:p>
            </p:txBody>
          </p:sp>
          <p:sp>
            <p:nvSpPr>
              <p:cNvPr id="209" name="Line 21">
                <a:extLst>
                  <a:ext uri="{FF2B5EF4-FFF2-40B4-BE49-F238E27FC236}">
                    <a16:creationId xmlns:a16="http://schemas.microsoft.com/office/drawing/2014/main" id="{72786491-372B-F00A-2F82-3B9E556A3328}"/>
                  </a:ext>
                </a:extLst>
              </p:cNvPr>
              <p:cNvSpPr>
                <a:spLocks noChangeShapeType="1"/>
              </p:cNvSpPr>
              <p:nvPr/>
            </p:nvSpPr>
            <p:spPr bwMode="auto">
              <a:xfrm>
                <a:off x="724638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A0956A32-3E6A-595B-891A-057EBEC3230D}"/>
                  </a:ext>
                </a:extLst>
              </p:cNvPr>
              <p:cNvSpPr txBox="1"/>
              <p:nvPr/>
            </p:nvSpPr>
            <p:spPr>
              <a:xfrm>
                <a:off x="7107536"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211" name="Line 21">
                <a:extLst>
                  <a:ext uri="{FF2B5EF4-FFF2-40B4-BE49-F238E27FC236}">
                    <a16:creationId xmlns:a16="http://schemas.microsoft.com/office/drawing/2014/main" id="{9B991C8A-B094-B006-83D3-451FAB3A6595}"/>
                  </a:ext>
                </a:extLst>
              </p:cNvPr>
              <p:cNvSpPr>
                <a:spLocks noChangeShapeType="1"/>
              </p:cNvSpPr>
              <p:nvPr/>
            </p:nvSpPr>
            <p:spPr bwMode="auto">
              <a:xfrm>
                <a:off x="687074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5D5413A3-06FD-086B-6DB8-4DBFAB143BDA}"/>
                  </a:ext>
                </a:extLst>
              </p:cNvPr>
              <p:cNvSpPr txBox="1"/>
              <p:nvPr/>
            </p:nvSpPr>
            <p:spPr>
              <a:xfrm>
                <a:off x="6731899"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213" name="Line 21">
                <a:extLst>
                  <a:ext uri="{FF2B5EF4-FFF2-40B4-BE49-F238E27FC236}">
                    <a16:creationId xmlns:a16="http://schemas.microsoft.com/office/drawing/2014/main" id="{88E3D871-4C6C-8CE9-AE4B-9415A0D17EBA}"/>
                  </a:ext>
                </a:extLst>
              </p:cNvPr>
              <p:cNvSpPr>
                <a:spLocks noChangeShapeType="1"/>
              </p:cNvSpPr>
              <p:nvPr/>
            </p:nvSpPr>
            <p:spPr bwMode="auto">
              <a:xfrm>
                <a:off x="649511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id="{BBD1CCFC-C671-32EE-2F9F-81D7AB79F897}"/>
                  </a:ext>
                </a:extLst>
              </p:cNvPr>
              <p:cNvSpPr txBox="1"/>
              <p:nvPr/>
            </p:nvSpPr>
            <p:spPr>
              <a:xfrm>
                <a:off x="6356262"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26</a:t>
                </a:r>
              </a:p>
            </p:txBody>
          </p:sp>
          <p:sp>
            <p:nvSpPr>
              <p:cNvPr id="215" name="Line 21">
                <a:extLst>
                  <a:ext uri="{FF2B5EF4-FFF2-40B4-BE49-F238E27FC236}">
                    <a16:creationId xmlns:a16="http://schemas.microsoft.com/office/drawing/2014/main" id="{B338DCBF-0C7F-B17A-FE8A-764413106BAA}"/>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6" name="TextBox 215">
                <a:extLst>
                  <a:ext uri="{FF2B5EF4-FFF2-40B4-BE49-F238E27FC236}">
                    <a16:creationId xmlns:a16="http://schemas.microsoft.com/office/drawing/2014/main" id="{4FC38EA8-3E5F-00B1-4498-28321F738008}"/>
                  </a:ext>
                </a:extLst>
              </p:cNvPr>
              <p:cNvSpPr txBox="1"/>
              <p:nvPr/>
            </p:nvSpPr>
            <p:spPr>
              <a:xfrm>
                <a:off x="5980625"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17" name="Line 21">
                <a:extLst>
                  <a:ext uri="{FF2B5EF4-FFF2-40B4-BE49-F238E27FC236}">
                    <a16:creationId xmlns:a16="http://schemas.microsoft.com/office/drawing/2014/main" id="{3DA235F8-B22F-2E40-B50C-AF9E293A976A}"/>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id="{B9251340-D1FB-2BBF-0239-2F1D9F48B693}"/>
                  </a:ext>
                </a:extLst>
              </p:cNvPr>
              <p:cNvSpPr txBox="1"/>
              <p:nvPr/>
            </p:nvSpPr>
            <p:spPr>
              <a:xfrm>
                <a:off x="5604988"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22</a:t>
                </a:r>
              </a:p>
            </p:txBody>
          </p:sp>
          <p:sp>
            <p:nvSpPr>
              <p:cNvPr id="219" name="Line 21">
                <a:extLst>
                  <a:ext uri="{FF2B5EF4-FFF2-40B4-BE49-F238E27FC236}">
                    <a16:creationId xmlns:a16="http://schemas.microsoft.com/office/drawing/2014/main" id="{46506CE0-C9AC-3770-EFC7-BF2F193338D7}"/>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id="{807FDD00-354E-6B89-0335-5CAB597B11AB}"/>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21" name="Line 21">
                <a:extLst>
                  <a:ext uri="{FF2B5EF4-FFF2-40B4-BE49-F238E27FC236}">
                    <a16:creationId xmlns:a16="http://schemas.microsoft.com/office/drawing/2014/main" id="{DB6065C4-D040-86B6-5267-00FD6A4FE807}"/>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id="{C7138A09-9579-86EE-15AB-FC495744EB67}"/>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23" name="Line 21">
                <a:extLst>
                  <a:ext uri="{FF2B5EF4-FFF2-40B4-BE49-F238E27FC236}">
                    <a16:creationId xmlns:a16="http://schemas.microsoft.com/office/drawing/2014/main" id="{25A04D73-FB0C-403C-FB05-E43E3BD46F44}"/>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4" name="TextBox 223">
                <a:extLst>
                  <a:ext uri="{FF2B5EF4-FFF2-40B4-BE49-F238E27FC236}">
                    <a16:creationId xmlns:a16="http://schemas.microsoft.com/office/drawing/2014/main" id="{67B9577D-6184-A18E-E943-ED7C19B18CF6}"/>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225" name="Line 21">
                <a:extLst>
                  <a:ext uri="{FF2B5EF4-FFF2-40B4-BE49-F238E27FC236}">
                    <a16:creationId xmlns:a16="http://schemas.microsoft.com/office/drawing/2014/main" id="{0B9C2179-B3FA-B274-0209-2875E0C04551}"/>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6" name="TextBox 225">
                <a:extLst>
                  <a:ext uri="{FF2B5EF4-FFF2-40B4-BE49-F238E27FC236}">
                    <a16:creationId xmlns:a16="http://schemas.microsoft.com/office/drawing/2014/main" id="{49489C64-D0D7-633B-EE79-2B1C572966CC}"/>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227" name="Line 21">
                <a:extLst>
                  <a:ext uri="{FF2B5EF4-FFF2-40B4-BE49-F238E27FC236}">
                    <a16:creationId xmlns:a16="http://schemas.microsoft.com/office/drawing/2014/main" id="{3FFA76BF-2325-0FE3-9288-0E02B935633B}"/>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8" name="TextBox 227">
                <a:extLst>
                  <a:ext uri="{FF2B5EF4-FFF2-40B4-BE49-F238E27FC236}">
                    <a16:creationId xmlns:a16="http://schemas.microsoft.com/office/drawing/2014/main" id="{7A8FECA7-9C30-D09C-E72A-166B8FBC15B8}"/>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29" name="Line 21">
                <a:extLst>
                  <a:ext uri="{FF2B5EF4-FFF2-40B4-BE49-F238E27FC236}">
                    <a16:creationId xmlns:a16="http://schemas.microsoft.com/office/drawing/2014/main" id="{1C8BEAC8-9B1F-FE6C-68EE-33A34A9059AE}"/>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F47253AB-6F73-AF8E-B2BF-DB2C8D888CE9}"/>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231" name="Line 21">
                <a:extLst>
                  <a:ext uri="{FF2B5EF4-FFF2-40B4-BE49-F238E27FC236}">
                    <a16:creationId xmlns:a16="http://schemas.microsoft.com/office/drawing/2014/main" id="{57238C69-430C-094D-0714-63BD6C839550}"/>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2" name="TextBox 231">
                <a:extLst>
                  <a:ext uri="{FF2B5EF4-FFF2-40B4-BE49-F238E27FC236}">
                    <a16:creationId xmlns:a16="http://schemas.microsoft.com/office/drawing/2014/main" id="{86A1974E-EF31-89D4-0BB0-95A847AD73C0}"/>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233" name="Line 21">
                <a:extLst>
                  <a:ext uri="{FF2B5EF4-FFF2-40B4-BE49-F238E27FC236}">
                    <a16:creationId xmlns:a16="http://schemas.microsoft.com/office/drawing/2014/main" id="{61F21878-DB80-8D9C-7D03-B9CBCC4AC7F1}"/>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4" name="TextBox 233">
                <a:extLst>
                  <a:ext uri="{FF2B5EF4-FFF2-40B4-BE49-F238E27FC236}">
                    <a16:creationId xmlns:a16="http://schemas.microsoft.com/office/drawing/2014/main" id="{8F4310C9-DA20-FE26-B431-21D96F271C91}"/>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35" name="Line 21">
                <a:extLst>
                  <a:ext uri="{FF2B5EF4-FFF2-40B4-BE49-F238E27FC236}">
                    <a16:creationId xmlns:a16="http://schemas.microsoft.com/office/drawing/2014/main" id="{E360044F-6EE6-072F-3570-B8C2A2C639BD}"/>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6" name="TextBox 235">
                <a:extLst>
                  <a:ext uri="{FF2B5EF4-FFF2-40B4-BE49-F238E27FC236}">
                    <a16:creationId xmlns:a16="http://schemas.microsoft.com/office/drawing/2014/main" id="{E25E1969-8732-9031-05DF-B9AA6B888376}"/>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237" name="Line 21">
                <a:extLst>
                  <a:ext uri="{FF2B5EF4-FFF2-40B4-BE49-F238E27FC236}">
                    <a16:creationId xmlns:a16="http://schemas.microsoft.com/office/drawing/2014/main" id="{9DE8FAC9-2E54-1086-92E8-7BBA20372834}"/>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8" name="TextBox 237">
                <a:extLst>
                  <a:ext uri="{FF2B5EF4-FFF2-40B4-BE49-F238E27FC236}">
                    <a16:creationId xmlns:a16="http://schemas.microsoft.com/office/drawing/2014/main" id="{15CD1ABD-CC19-17EE-8D50-B27CD96D6D15}"/>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239" name="Line 21">
                <a:extLst>
                  <a:ext uri="{FF2B5EF4-FFF2-40B4-BE49-F238E27FC236}">
                    <a16:creationId xmlns:a16="http://schemas.microsoft.com/office/drawing/2014/main" id="{F1A1111D-614E-6C1A-2B8D-8EFB96D5F239}"/>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40" name="TextBox 239">
                <a:extLst>
                  <a:ext uri="{FF2B5EF4-FFF2-40B4-BE49-F238E27FC236}">
                    <a16:creationId xmlns:a16="http://schemas.microsoft.com/office/drawing/2014/main" id="{989B041A-A580-5E06-5A17-B57ACC04F1D8}"/>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70" name="Group 169">
              <a:extLst>
                <a:ext uri="{FF2B5EF4-FFF2-40B4-BE49-F238E27FC236}">
                  <a16:creationId xmlns:a16="http://schemas.microsoft.com/office/drawing/2014/main" id="{6F642188-ED23-2E9F-077C-2497C6522EA5}"/>
                </a:ext>
              </a:extLst>
            </p:cNvPr>
            <p:cNvGrpSpPr/>
            <p:nvPr/>
          </p:nvGrpSpPr>
          <p:grpSpPr>
            <a:xfrm>
              <a:off x="6607481" y="5549129"/>
              <a:ext cx="5305706" cy="288147"/>
              <a:chOff x="6600855" y="5721132"/>
              <a:chExt cx="5305706" cy="288147"/>
            </a:xfrm>
          </p:grpSpPr>
          <p:sp>
            <p:nvSpPr>
              <p:cNvPr id="190" name="TextBox 189">
                <a:extLst>
                  <a:ext uri="{FF2B5EF4-FFF2-40B4-BE49-F238E27FC236}">
                    <a16:creationId xmlns:a16="http://schemas.microsoft.com/office/drawing/2014/main" id="{B28E7DF0-2359-2D4E-8F4C-92F0C2AE1CE8}"/>
                  </a:ext>
                </a:extLst>
              </p:cNvPr>
              <p:cNvSpPr txBox="1"/>
              <p:nvPr/>
            </p:nvSpPr>
            <p:spPr>
              <a:xfrm>
                <a:off x="11734472" y="572113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191" name="TextBox 190">
                <a:extLst>
                  <a:ext uri="{FF2B5EF4-FFF2-40B4-BE49-F238E27FC236}">
                    <a16:creationId xmlns:a16="http://schemas.microsoft.com/office/drawing/2014/main" id="{E7957033-F04F-1D9F-BF64-FCFDA7EA7DF4}"/>
                  </a:ext>
                </a:extLst>
              </p:cNvPr>
              <p:cNvSpPr txBox="1"/>
              <p:nvPr/>
            </p:nvSpPr>
            <p:spPr>
              <a:xfrm>
                <a:off x="11419833" y="572113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192" name="TextBox 191">
                <a:extLst>
                  <a:ext uri="{FF2B5EF4-FFF2-40B4-BE49-F238E27FC236}">
                    <a16:creationId xmlns:a16="http://schemas.microsoft.com/office/drawing/2014/main" id="{AFB8F7C9-CAA5-653D-A6A4-BE8FC9F23F76}"/>
                  </a:ext>
                </a:extLst>
              </p:cNvPr>
              <p:cNvSpPr txBox="1"/>
              <p:nvPr/>
            </p:nvSpPr>
            <p:spPr>
              <a:xfrm>
                <a:off x="11105193" y="572113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193" name="TextBox 192">
                <a:extLst>
                  <a:ext uri="{FF2B5EF4-FFF2-40B4-BE49-F238E27FC236}">
                    <a16:creationId xmlns:a16="http://schemas.microsoft.com/office/drawing/2014/main" id="{1093E66B-6413-C9E6-CB46-16C3BEEDF74B}"/>
                  </a:ext>
                </a:extLst>
              </p:cNvPr>
              <p:cNvSpPr txBox="1"/>
              <p:nvPr/>
            </p:nvSpPr>
            <p:spPr>
              <a:xfrm>
                <a:off x="10740861" y="572113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18</a:t>
                </a:r>
              </a:p>
            </p:txBody>
          </p:sp>
          <p:sp>
            <p:nvSpPr>
              <p:cNvPr id="194" name="TextBox 193">
                <a:extLst>
                  <a:ext uri="{FF2B5EF4-FFF2-40B4-BE49-F238E27FC236}">
                    <a16:creationId xmlns:a16="http://schemas.microsoft.com/office/drawing/2014/main" id="{95FE6772-0B39-4D94-AE1C-BCFDD0D227CB}"/>
                  </a:ext>
                </a:extLst>
              </p:cNvPr>
              <p:cNvSpPr txBox="1"/>
              <p:nvPr/>
            </p:nvSpPr>
            <p:spPr>
              <a:xfrm>
                <a:off x="10426221" y="572113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25</a:t>
                </a:r>
              </a:p>
            </p:txBody>
          </p:sp>
          <p:sp>
            <p:nvSpPr>
              <p:cNvPr id="195" name="TextBox 194">
                <a:extLst>
                  <a:ext uri="{FF2B5EF4-FFF2-40B4-BE49-F238E27FC236}">
                    <a16:creationId xmlns:a16="http://schemas.microsoft.com/office/drawing/2014/main" id="{41800AD9-320D-1578-EB81-7744FEC28E67}"/>
                  </a:ext>
                </a:extLst>
              </p:cNvPr>
              <p:cNvSpPr txBox="1"/>
              <p:nvPr/>
            </p:nvSpPr>
            <p:spPr>
              <a:xfrm>
                <a:off x="10111582" y="572113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34</a:t>
                </a:r>
              </a:p>
            </p:txBody>
          </p:sp>
          <p:sp>
            <p:nvSpPr>
              <p:cNvPr id="196" name="TextBox 195">
                <a:extLst>
                  <a:ext uri="{FF2B5EF4-FFF2-40B4-BE49-F238E27FC236}">
                    <a16:creationId xmlns:a16="http://schemas.microsoft.com/office/drawing/2014/main" id="{9125C0E7-CAA0-79E8-67CE-593402B233E2}"/>
                  </a:ext>
                </a:extLst>
              </p:cNvPr>
              <p:cNvSpPr txBox="1"/>
              <p:nvPr/>
            </p:nvSpPr>
            <p:spPr>
              <a:xfrm>
                <a:off x="9796942" y="572113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57</a:t>
                </a:r>
              </a:p>
            </p:txBody>
          </p:sp>
          <p:sp>
            <p:nvSpPr>
              <p:cNvPr id="197" name="TextBox 196">
                <a:extLst>
                  <a:ext uri="{FF2B5EF4-FFF2-40B4-BE49-F238E27FC236}">
                    <a16:creationId xmlns:a16="http://schemas.microsoft.com/office/drawing/2014/main" id="{7E0F5EDF-F8C6-51B7-26C6-40EFF87CE32D}"/>
                  </a:ext>
                </a:extLst>
              </p:cNvPr>
              <p:cNvSpPr txBox="1"/>
              <p:nvPr/>
            </p:nvSpPr>
            <p:spPr>
              <a:xfrm>
                <a:off x="9482303" y="572113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80</a:t>
                </a:r>
              </a:p>
            </p:txBody>
          </p:sp>
          <p:sp>
            <p:nvSpPr>
              <p:cNvPr id="198" name="TextBox 197">
                <a:extLst>
                  <a:ext uri="{FF2B5EF4-FFF2-40B4-BE49-F238E27FC236}">
                    <a16:creationId xmlns:a16="http://schemas.microsoft.com/office/drawing/2014/main" id="{A1C49A5B-CE76-AF00-43A7-A0CEB45E63A4}"/>
                  </a:ext>
                </a:extLst>
              </p:cNvPr>
              <p:cNvSpPr txBox="1"/>
              <p:nvPr/>
            </p:nvSpPr>
            <p:spPr>
              <a:xfrm>
                <a:off x="9124638" y="5721132"/>
                <a:ext cx="35752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118</a:t>
                </a:r>
              </a:p>
            </p:txBody>
          </p:sp>
          <p:sp>
            <p:nvSpPr>
              <p:cNvPr id="199" name="TextBox 198">
                <a:extLst>
                  <a:ext uri="{FF2B5EF4-FFF2-40B4-BE49-F238E27FC236}">
                    <a16:creationId xmlns:a16="http://schemas.microsoft.com/office/drawing/2014/main" id="{35F720EC-071A-7ACD-092A-23D60D0508B5}"/>
                  </a:ext>
                </a:extLst>
              </p:cNvPr>
              <p:cNvSpPr txBox="1"/>
              <p:nvPr/>
            </p:nvSpPr>
            <p:spPr>
              <a:xfrm>
                <a:off x="8803331" y="572113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165</a:t>
                </a:r>
              </a:p>
            </p:txBody>
          </p:sp>
          <p:sp>
            <p:nvSpPr>
              <p:cNvPr id="200" name="TextBox 199">
                <a:extLst>
                  <a:ext uri="{FF2B5EF4-FFF2-40B4-BE49-F238E27FC236}">
                    <a16:creationId xmlns:a16="http://schemas.microsoft.com/office/drawing/2014/main" id="{51875CB3-EB2A-F946-AFA1-7C00D313BD46}"/>
                  </a:ext>
                </a:extLst>
              </p:cNvPr>
              <p:cNvSpPr txBox="1"/>
              <p:nvPr/>
            </p:nvSpPr>
            <p:spPr>
              <a:xfrm>
                <a:off x="8488691" y="572113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190</a:t>
                </a:r>
              </a:p>
            </p:txBody>
          </p:sp>
          <p:sp>
            <p:nvSpPr>
              <p:cNvPr id="201" name="TextBox 200">
                <a:extLst>
                  <a:ext uri="{FF2B5EF4-FFF2-40B4-BE49-F238E27FC236}">
                    <a16:creationId xmlns:a16="http://schemas.microsoft.com/office/drawing/2014/main" id="{9EC665F1-4F6A-3BFC-B428-FBEE862F309F}"/>
                  </a:ext>
                </a:extLst>
              </p:cNvPr>
              <p:cNvSpPr txBox="1"/>
              <p:nvPr/>
            </p:nvSpPr>
            <p:spPr>
              <a:xfrm>
                <a:off x="8174052" y="572113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215</a:t>
                </a:r>
              </a:p>
            </p:txBody>
          </p:sp>
          <p:sp>
            <p:nvSpPr>
              <p:cNvPr id="202" name="TextBox 201">
                <a:extLst>
                  <a:ext uri="{FF2B5EF4-FFF2-40B4-BE49-F238E27FC236}">
                    <a16:creationId xmlns:a16="http://schemas.microsoft.com/office/drawing/2014/main" id="{30994A72-CFD0-8CEF-5228-37C2E781367F}"/>
                  </a:ext>
                </a:extLst>
              </p:cNvPr>
              <p:cNvSpPr txBox="1"/>
              <p:nvPr/>
            </p:nvSpPr>
            <p:spPr>
              <a:xfrm>
                <a:off x="7859413" y="572113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224</a:t>
                </a:r>
              </a:p>
            </p:txBody>
          </p:sp>
          <p:sp>
            <p:nvSpPr>
              <p:cNvPr id="203" name="TextBox 202">
                <a:extLst>
                  <a:ext uri="{FF2B5EF4-FFF2-40B4-BE49-F238E27FC236}">
                    <a16:creationId xmlns:a16="http://schemas.microsoft.com/office/drawing/2014/main" id="{BC7121FC-3900-9035-2EE9-350278DB9106}"/>
                  </a:ext>
                </a:extLst>
              </p:cNvPr>
              <p:cNvSpPr txBox="1"/>
              <p:nvPr/>
            </p:nvSpPr>
            <p:spPr>
              <a:xfrm>
                <a:off x="7544773" y="572113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231</a:t>
                </a:r>
              </a:p>
            </p:txBody>
          </p:sp>
          <p:sp>
            <p:nvSpPr>
              <p:cNvPr id="204" name="TextBox 203">
                <a:extLst>
                  <a:ext uri="{FF2B5EF4-FFF2-40B4-BE49-F238E27FC236}">
                    <a16:creationId xmlns:a16="http://schemas.microsoft.com/office/drawing/2014/main" id="{1DB0753B-EAD6-12F5-7A7E-E138021DA525}"/>
                  </a:ext>
                </a:extLst>
              </p:cNvPr>
              <p:cNvSpPr txBox="1"/>
              <p:nvPr/>
            </p:nvSpPr>
            <p:spPr>
              <a:xfrm>
                <a:off x="7230134" y="572113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250</a:t>
                </a:r>
              </a:p>
            </p:txBody>
          </p:sp>
          <p:sp>
            <p:nvSpPr>
              <p:cNvPr id="205" name="TextBox 204">
                <a:extLst>
                  <a:ext uri="{FF2B5EF4-FFF2-40B4-BE49-F238E27FC236}">
                    <a16:creationId xmlns:a16="http://schemas.microsoft.com/office/drawing/2014/main" id="{75EFB589-7F22-9050-FED9-0EDA4050820F}"/>
                  </a:ext>
                </a:extLst>
              </p:cNvPr>
              <p:cNvSpPr txBox="1"/>
              <p:nvPr/>
            </p:nvSpPr>
            <p:spPr>
              <a:xfrm>
                <a:off x="6915494" y="572113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265</a:t>
                </a:r>
              </a:p>
            </p:txBody>
          </p:sp>
          <p:sp>
            <p:nvSpPr>
              <p:cNvPr id="206" name="TextBox 205">
                <a:extLst>
                  <a:ext uri="{FF2B5EF4-FFF2-40B4-BE49-F238E27FC236}">
                    <a16:creationId xmlns:a16="http://schemas.microsoft.com/office/drawing/2014/main" id="{B31744CC-D381-7654-EFF5-7F8BA98A1241}"/>
                  </a:ext>
                </a:extLst>
              </p:cNvPr>
              <p:cNvSpPr txBox="1"/>
              <p:nvPr/>
            </p:nvSpPr>
            <p:spPr>
              <a:xfrm>
                <a:off x="6600855" y="572113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272</a:t>
                </a:r>
              </a:p>
            </p:txBody>
          </p:sp>
        </p:grpSp>
        <p:grpSp>
          <p:nvGrpSpPr>
            <p:cNvPr id="171" name="Group 170">
              <a:extLst>
                <a:ext uri="{FF2B5EF4-FFF2-40B4-BE49-F238E27FC236}">
                  <a16:creationId xmlns:a16="http://schemas.microsoft.com/office/drawing/2014/main" id="{E09FB993-E1DC-CFB1-A34C-36954CDB4774}"/>
                </a:ext>
              </a:extLst>
            </p:cNvPr>
            <p:cNvGrpSpPr/>
            <p:nvPr/>
          </p:nvGrpSpPr>
          <p:grpSpPr>
            <a:xfrm>
              <a:off x="6607481" y="5904396"/>
              <a:ext cx="5305706" cy="288147"/>
              <a:chOff x="6600855" y="5596007"/>
              <a:chExt cx="5305706" cy="288147"/>
            </a:xfrm>
          </p:grpSpPr>
          <p:sp>
            <p:nvSpPr>
              <p:cNvPr id="173" name="TextBox 172">
                <a:extLst>
                  <a:ext uri="{FF2B5EF4-FFF2-40B4-BE49-F238E27FC236}">
                    <a16:creationId xmlns:a16="http://schemas.microsoft.com/office/drawing/2014/main" id="{29F3158E-1AE5-957C-A6BB-D3709B2EC612}"/>
                  </a:ext>
                </a:extLst>
              </p:cNvPr>
              <p:cNvSpPr txBox="1"/>
              <p:nvPr/>
            </p:nvSpPr>
            <p:spPr>
              <a:xfrm>
                <a:off x="11734472" y="55960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74" name="TextBox 173">
                <a:extLst>
                  <a:ext uri="{FF2B5EF4-FFF2-40B4-BE49-F238E27FC236}">
                    <a16:creationId xmlns:a16="http://schemas.microsoft.com/office/drawing/2014/main" id="{9A89F262-A3C5-7B4D-2476-2B689924E87A}"/>
                  </a:ext>
                </a:extLst>
              </p:cNvPr>
              <p:cNvSpPr txBox="1"/>
              <p:nvPr/>
            </p:nvSpPr>
            <p:spPr>
              <a:xfrm>
                <a:off x="11419833" y="55960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75" name="TextBox 174">
                <a:extLst>
                  <a:ext uri="{FF2B5EF4-FFF2-40B4-BE49-F238E27FC236}">
                    <a16:creationId xmlns:a16="http://schemas.microsoft.com/office/drawing/2014/main" id="{169394C4-5269-5028-0341-2A96D03E896F}"/>
                  </a:ext>
                </a:extLst>
              </p:cNvPr>
              <p:cNvSpPr txBox="1"/>
              <p:nvPr/>
            </p:nvSpPr>
            <p:spPr>
              <a:xfrm>
                <a:off x="11105193" y="559600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176" name="TextBox 175">
                <a:extLst>
                  <a:ext uri="{FF2B5EF4-FFF2-40B4-BE49-F238E27FC236}">
                    <a16:creationId xmlns:a16="http://schemas.microsoft.com/office/drawing/2014/main" id="{5ED2AA33-42E2-E7A8-E72E-702A8092BE2C}"/>
                  </a:ext>
                </a:extLst>
              </p:cNvPr>
              <p:cNvSpPr txBox="1"/>
              <p:nvPr/>
            </p:nvSpPr>
            <p:spPr>
              <a:xfrm>
                <a:off x="10740861" y="559600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17</a:t>
                </a:r>
              </a:p>
            </p:txBody>
          </p:sp>
          <p:sp>
            <p:nvSpPr>
              <p:cNvPr id="177" name="TextBox 176">
                <a:extLst>
                  <a:ext uri="{FF2B5EF4-FFF2-40B4-BE49-F238E27FC236}">
                    <a16:creationId xmlns:a16="http://schemas.microsoft.com/office/drawing/2014/main" id="{F7835DCA-B281-E272-4153-A790D87442FB}"/>
                  </a:ext>
                </a:extLst>
              </p:cNvPr>
              <p:cNvSpPr txBox="1"/>
              <p:nvPr/>
            </p:nvSpPr>
            <p:spPr>
              <a:xfrm>
                <a:off x="10426221" y="559600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22</a:t>
                </a:r>
              </a:p>
            </p:txBody>
          </p:sp>
          <p:sp>
            <p:nvSpPr>
              <p:cNvPr id="178" name="TextBox 177">
                <a:extLst>
                  <a:ext uri="{FF2B5EF4-FFF2-40B4-BE49-F238E27FC236}">
                    <a16:creationId xmlns:a16="http://schemas.microsoft.com/office/drawing/2014/main" id="{49DAF184-A13A-7B68-B344-083B2D1334DA}"/>
                  </a:ext>
                </a:extLst>
              </p:cNvPr>
              <p:cNvSpPr txBox="1"/>
              <p:nvPr/>
            </p:nvSpPr>
            <p:spPr>
              <a:xfrm>
                <a:off x="10111582" y="559600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31</a:t>
                </a:r>
              </a:p>
            </p:txBody>
          </p:sp>
          <p:sp>
            <p:nvSpPr>
              <p:cNvPr id="179" name="TextBox 178">
                <a:extLst>
                  <a:ext uri="{FF2B5EF4-FFF2-40B4-BE49-F238E27FC236}">
                    <a16:creationId xmlns:a16="http://schemas.microsoft.com/office/drawing/2014/main" id="{B4746507-AACA-9A6C-ECDF-692ABEEB5EB7}"/>
                  </a:ext>
                </a:extLst>
              </p:cNvPr>
              <p:cNvSpPr txBox="1"/>
              <p:nvPr/>
            </p:nvSpPr>
            <p:spPr>
              <a:xfrm>
                <a:off x="9796942" y="559600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53</a:t>
                </a:r>
              </a:p>
            </p:txBody>
          </p:sp>
          <p:sp>
            <p:nvSpPr>
              <p:cNvPr id="180" name="TextBox 179">
                <a:extLst>
                  <a:ext uri="{FF2B5EF4-FFF2-40B4-BE49-F238E27FC236}">
                    <a16:creationId xmlns:a16="http://schemas.microsoft.com/office/drawing/2014/main" id="{999D2D2E-5BDB-7A5A-1509-EC9A686B4C1A}"/>
                  </a:ext>
                </a:extLst>
              </p:cNvPr>
              <p:cNvSpPr txBox="1"/>
              <p:nvPr/>
            </p:nvSpPr>
            <p:spPr>
              <a:xfrm>
                <a:off x="9482303" y="559600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70</a:t>
                </a:r>
              </a:p>
            </p:txBody>
          </p:sp>
          <p:sp>
            <p:nvSpPr>
              <p:cNvPr id="181" name="TextBox 180">
                <a:extLst>
                  <a:ext uri="{FF2B5EF4-FFF2-40B4-BE49-F238E27FC236}">
                    <a16:creationId xmlns:a16="http://schemas.microsoft.com/office/drawing/2014/main" id="{C1C28CAF-626A-F56D-621E-3D3F2734C3DC}"/>
                  </a:ext>
                </a:extLst>
              </p:cNvPr>
              <p:cNvSpPr txBox="1"/>
              <p:nvPr/>
            </p:nvSpPr>
            <p:spPr>
              <a:xfrm>
                <a:off x="9167663" y="559600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91</a:t>
                </a:r>
              </a:p>
            </p:txBody>
          </p:sp>
          <p:sp>
            <p:nvSpPr>
              <p:cNvPr id="182" name="TextBox 181">
                <a:extLst>
                  <a:ext uri="{FF2B5EF4-FFF2-40B4-BE49-F238E27FC236}">
                    <a16:creationId xmlns:a16="http://schemas.microsoft.com/office/drawing/2014/main" id="{582D3424-BD4C-7780-C8CE-987D7C0F93C0}"/>
                  </a:ext>
                </a:extLst>
              </p:cNvPr>
              <p:cNvSpPr txBox="1"/>
              <p:nvPr/>
            </p:nvSpPr>
            <p:spPr>
              <a:xfrm>
                <a:off x="8803331" y="559600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124</a:t>
                </a:r>
              </a:p>
            </p:txBody>
          </p:sp>
          <p:sp>
            <p:nvSpPr>
              <p:cNvPr id="183" name="TextBox 182">
                <a:extLst>
                  <a:ext uri="{FF2B5EF4-FFF2-40B4-BE49-F238E27FC236}">
                    <a16:creationId xmlns:a16="http://schemas.microsoft.com/office/drawing/2014/main" id="{D131FA3C-E3B2-47E0-B4F5-1172D23FB602}"/>
                  </a:ext>
                </a:extLst>
              </p:cNvPr>
              <p:cNvSpPr txBox="1"/>
              <p:nvPr/>
            </p:nvSpPr>
            <p:spPr>
              <a:xfrm>
                <a:off x="8488691" y="559600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149</a:t>
                </a:r>
              </a:p>
            </p:txBody>
          </p:sp>
          <p:sp>
            <p:nvSpPr>
              <p:cNvPr id="184" name="TextBox 183">
                <a:extLst>
                  <a:ext uri="{FF2B5EF4-FFF2-40B4-BE49-F238E27FC236}">
                    <a16:creationId xmlns:a16="http://schemas.microsoft.com/office/drawing/2014/main" id="{2F1F625B-38D8-FD13-CF22-26142FC5A73C}"/>
                  </a:ext>
                </a:extLst>
              </p:cNvPr>
              <p:cNvSpPr txBox="1"/>
              <p:nvPr/>
            </p:nvSpPr>
            <p:spPr>
              <a:xfrm>
                <a:off x="8174052" y="559600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171</a:t>
                </a:r>
              </a:p>
            </p:txBody>
          </p:sp>
          <p:sp>
            <p:nvSpPr>
              <p:cNvPr id="185" name="TextBox 184">
                <a:extLst>
                  <a:ext uri="{FF2B5EF4-FFF2-40B4-BE49-F238E27FC236}">
                    <a16:creationId xmlns:a16="http://schemas.microsoft.com/office/drawing/2014/main" id="{6117FFB8-A4C3-A4F5-9E6E-5B836E231CF2}"/>
                  </a:ext>
                </a:extLst>
              </p:cNvPr>
              <p:cNvSpPr txBox="1"/>
              <p:nvPr/>
            </p:nvSpPr>
            <p:spPr>
              <a:xfrm>
                <a:off x="7859413" y="559600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198</a:t>
                </a:r>
              </a:p>
            </p:txBody>
          </p:sp>
          <p:sp>
            <p:nvSpPr>
              <p:cNvPr id="186" name="TextBox 185">
                <a:extLst>
                  <a:ext uri="{FF2B5EF4-FFF2-40B4-BE49-F238E27FC236}">
                    <a16:creationId xmlns:a16="http://schemas.microsoft.com/office/drawing/2014/main" id="{CE9A0964-22AB-0C8D-6B49-CD65B4DACEE4}"/>
                  </a:ext>
                </a:extLst>
              </p:cNvPr>
              <p:cNvSpPr txBox="1"/>
              <p:nvPr/>
            </p:nvSpPr>
            <p:spPr>
              <a:xfrm>
                <a:off x="7544773" y="559600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214</a:t>
                </a:r>
              </a:p>
            </p:txBody>
          </p:sp>
          <p:sp>
            <p:nvSpPr>
              <p:cNvPr id="187" name="TextBox 186">
                <a:extLst>
                  <a:ext uri="{FF2B5EF4-FFF2-40B4-BE49-F238E27FC236}">
                    <a16:creationId xmlns:a16="http://schemas.microsoft.com/office/drawing/2014/main" id="{0CC0D987-22B9-719B-4A95-D698D3ADE970}"/>
                  </a:ext>
                </a:extLst>
              </p:cNvPr>
              <p:cNvSpPr txBox="1"/>
              <p:nvPr/>
            </p:nvSpPr>
            <p:spPr>
              <a:xfrm>
                <a:off x="7230134" y="559600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232</a:t>
                </a:r>
              </a:p>
            </p:txBody>
          </p:sp>
          <p:sp>
            <p:nvSpPr>
              <p:cNvPr id="188" name="TextBox 187">
                <a:extLst>
                  <a:ext uri="{FF2B5EF4-FFF2-40B4-BE49-F238E27FC236}">
                    <a16:creationId xmlns:a16="http://schemas.microsoft.com/office/drawing/2014/main" id="{57FCA9CE-0DF0-6519-FBA2-84E7A36A96D3}"/>
                  </a:ext>
                </a:extLst>
              </p:cNvPr>
              <p:cNvSpPr txBox="1"/>
              <p:nvPr/>
            </p:nvSpPr>
            <p:spPr>
              <a:xfrm>
                <a:off x="6915494" y="559600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268</a:t>
                </a:r>
              </a:p>
            </p:txBody>
          </p:sp>
          <p:sp>
            <p:nvSpPr>
              <p:cNvPr id="189" name="TextBox 188">
                <a:extLst>
                  <a:ext uri="{FF2B5EF4-FFF2-40B4-BE49-F238E27FC236}">
                    <a16:creationId xmlns:a16="http://schemas.microsoft.com/office/drawing/2014/main" id="{F194F8B5-D1DD-A6F5-9E3C-EEEF77BDA990}"/>
                  </a:ext>
                </a:extLst>
              </p:cNvPr>
              <p:cNvSpPr txBox="1"/>
              <p:nvPr/>
            </p:nvSpPr>
            <p:spPr>
              <a:xfrm>
                <a:off x="6600855" y="559600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271</a:t>
                </a:r>
              </a:p>
            </p:txBody>
          </p:sp>
        </p:grpSp>
        <p:sp>
          <p:nvSpPr>
            <p:cNvPr id="172" name="TextBox 171">
              <a:extLst>
                <a:ext uri="{FF2B5EF4-FFF2-40B4-BE49-F238E27FC236}">
                  <a16:creationId xmlns:a16="http://schemas.microsoft.com/office/drawing/2014/main" id="{9C66D307-3803-EA52-C582-3B9629D6FD7C}"/>
                </a:ext>
              </a:extLst>
            </p:cNvPr>
            <p:cNvSpPr txBox="1"/>
            <p:nvPr/>
          </p:nvSpPr>
          <p:spPr>
            <a:xfrm>
              <a:off x="8690867" y="5174706"/>
              <a:ext cx="123779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cxnSp>
        <p:nvCxnSpPr>
          <p:cNvPr id="254" name="Straight Connector 253">
            <a:extLst>
              <a:ext uri="{FF2B5EF4-FFF2-40B4-BE49-F238E27FC236}">
                <a16:creationId xmlns:a16="http://schemas.microsoft.com/office/drawing/2014/main" id="{97A0AB53-8CBE-C711-8053-6F5202B8B75E}"/>
              </a:ext>
            </a:extLst>
          </p:cNvPr>
          <p:cNvCxnSpPr/>
          <p:nvPr/>
        </p:nvCxnSpPr>
        <p:spPr>
          <a:xfrm flipV="1">
            <a:off x="9718196" y="3760299"/>
            <a:ext cx="0" cy="118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C1B73822-F38C-2882-DDA1-6636E69314B7}"/>
              </a:ext>
            </a:extLst>
          </p:cNvPr>
          <p:cNvCxnSpPr/>
          <p:nvPr/>
        </p:nvCxnSpPr>
        <p:spPr>
          <a:xfrm flipV="1">
            <a:off x="8767352" y="3468756"/>
            <a:ext cx="0" cy="147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712506D4-EFC5-B3AB-58ED-9CD268C1ECE2}"/>
              </a:ext>
            </a:extLst>
          </p:cNvPr>
          <p:cNvGrpSpPr/>
          <p:nvPr/>
        </p:nvGrpSpPr>
        <p:grpSpPr>
          <a:xfrm>
            <a:off x="6833157" y="3020046"/>
            <a:ext cx="4859614" cy="1621528"/>
            <a:chOff x="3071812" y="2433637"/>
            <a:chExt cx="6049680" cy="1993962"/>
          </a:xfrm>
        </p:grpSpPr>
        <p:sp>
          <p:nvSpPr>
            <p:cNvPr id="257" name="Freeform: Shape 341">
              <a:extLst>
                <a:ext uri="{FF2B5EF4-FFF2-40B4-BE49-F238E27FC236}">
                  <a16:creationId xmlns:a16="http://schemas.microsoft.com/office/drawing/2014/main" id="{887283B0-59D7-FAED-867A-8EE844ECA5FA}"/>
                </a:ext>
              </a:extLst>
            </p:cNvPr>
            <p:cNvSpPr/>
            <p:nvPr/>
          </p:nvSpPr>
          <p:spPr>
            <a:xfrm>
              <a:off x="3071812" y="2484532"/>
              <a:ext cx="6049680" cy="1898777"/>
            </a:xfrm>
            <a:custGeom>
              <a:avLst/>
              <a:gdLst>
                <a:gd name="connsiteX0" fmla="*/ 6049680 w 6049680"/>
                <a:gd name="connsiteY0" fmla="*/ 1898777 h 1898777"/>
                <a:gd name="connsiteX1" fmla="*/ 5939038 w 6049680"/>
                <a:gd name="connsiteY1" fmla="*/ 1898777 h 1898777"/>
                <a:gd name="connsiteX2" fmla="*/ 5939038 w 6049680"/>
                <a:gd name="connsiteY2" fmla="*/ 1495470 h 1898777"/>
                <a:gd name="connsiteX3" fmla="*/ 4700550 w 6049680"/>
                <a:gd name="connsiteY3" fmla="*/ 1495470 h 1898777"/>
                <a:gd name="connsiteX4" fmla="*/ 4700550 w 6049680"/>
                <a:gd name="connsiteY4" fmla="*/ 1463342 h 1898777"/>
                <a:gd name="connsiteX5" fmla="*/ 4600613 w 6049680"/>
                <a:gd name="connsiteY5" fmla="*/ 1463342 h 1898777"/>
                <a:gd name="connsiteX6" fmla="*/ 4600613 w 6049680"/>
                <a:gd name="connsiteY6" fmla="*/ 1427652 h 1898777"/>
                <a:gd name="connsiteX7" fmla="*/ 4332923 w 6049680"/>
                <a:gd name="connsiteY7" fmla="*/ 1427652 h 1898777"/>
                <a:gd name="connsiteX8" fmla="*/ 4332923 w 6049680"/>
                <a:gd name="connsiteY8" fmla="*/ 1416946 h 1898777"/>
                <a:gd name="connsiteX9" fmla="*/ 4265114 w 6049680"/>
                <a:gd name="connsiteY9" fmla="*/ 1416946 h 1898777"/>
                <a:gd name="connsiteX10" fmla="*/ 4265114 w 6049680"/>
                <a:gd name="connsiteY10" fmla="*/ 1381255 h 1898777"/>
                <a:gd name="connsiteX11" fmla="*/ 4115210 w 6049680"/>
                <a:gd name="connsiteY11" fmla="*/ 1381255 h 1898777"/>
                <a:gd name="connsiteX12" fmla="*/ 4115210 w 6049680"/>
                <a:gd name="connsiteY12" fmla="*/ 1363406 h 1898777"/>
                <a:gd name="connsiteX13" fmla="*/ 4058107 w 6049680"/>
                <a:gd name="connsiteY13" fmla="*/ 1363406 h 1898777"/>
                <a:gd name="connsiteX14" fmla="*/ 4058107 w 6049680"/>
                <a:gd name="connsiteY14" fmla="*/ 1345565 h 1898777"/>
                <a:gd name="connsiteX15" fmla="*/ 3840385 w 6049680"/>
                <a:gd name="connsiteY15" fmla="*/ 1345565 h 1898777"/>
                <a:gd name="connsiteX16" fmla="*/ 3840385 w 6049680"/>
                <a:gd name="connsiteY16" fmla="*/ 1331287 h 1898777"/>
                <a:gd name="connsiteX17" fmla="*/ 3765433 w 6049680"/>
                <a:gd name="connsiteY17" fmla="*/ 1331287 h 1898777"/>
                <a:gd name="connsiteX18" fmla="*/ 3765433 w 6049680"/>
                <a:gd name="connsiteY18" fmla="*/ 1313437 h 1898777"/>
                <a:gd name="connsiteX19" fmla="*/ 3686918 w 6049680"/>
                <a:gd name="connsiteY19" fmla="*/ 1313437 h 1898777"/>
                <a:gd name="connsiteX20" fmla="*/ 3686918 w 6049680"/>
                <a:gd name="connsiteY20" fmla="*/ 1281319 h 1898777"/>
                <a:gd name="connsiteX21" fmla="*/ 3615528 w 6049680"/>
                <a:gd name="connsiteY21" fmla="*/ 1281319 h 1898777"/>
                <a:gd name="connsiteX22" fmla="*/ 3615528 w 6049680"/>
                <a:gd name="connsiteY22" fmla="*/ 1259907 h 1898777"/>
                <a:gd name="connsiteX23" fmla="*/ 3544148 w 6049680"/>
                <a:gd name="connsiteY23" fmla="*/ 1259907 h 1898777"/>
                <a:gd name="connsiteX24" fmla="*/ 3544148 w 6049680"/>
                <a:gd name="connsiteY24" fmla="*/ 1220645 h 1898777"/>
                <a:gd name="connsiteX25" fmla="*/ 3105141 w 6049680"/>
                <a:gd name="connsiteY25" fmla="*/ 1220645 h 1898777"/>
                <a:gd name="connsiteX26" fmla="*/ 3105141 w 6049680"/>
                <a:gd name="connsiteY26" fmla="*/ 1192089 h 1898777"/>
                <a:gd name="connsiteX27" fmla="*/ 3040904 w 6049680"/>
                <a:gd name="connsiteY27" fmla="*/ 1192089 h 1898777"/>
                <a:gd name="connsiteX28" fmla="*/ 3040904 w 6049680"/>
                <a:gd name="connsiteY28" fmla="*/ 1142121 h 1898777"/>
                <a:gd name="connsiteX29" fmla="*/ 2998070 w 6049680"/>
                <a:gd name="connsiteY29" fmla="*/ 1142121 h 1898777"/>
                <a:gd name="connsiteX30" fmla="*/ 2998070 w 6049680"/>
                <a:gd name="connsiteY30" fmla="*/ 1113565 h 1898777"/>
                <a:gd name="connsiteX31" fmla="*/ 2876722 w 6049680"/>
                <a:gd name="connsiteY31" fmla="*/ 1113565 h 1898777"/>
                <a:gd name="connsiteX32" fmla="*/ 2876722 w 6049680"/>
                <a:gd name="connsiteY32" fmla="*/ 1095725 h 1898777"/>
                <a:gd name="connsiteX33" fmla="*/ 2787491 w 6049680"/>
                <a:gd name="connsiteY33" fmla="*/ 1095725 h 1898777"/>
                <a:gd name="connsiteX34" fmla="*/ 2787491 w 6049680"/>
                <a:gd name="connsiteY34" fmla="*/ 1085018 h 1898777"/>
                <a:gd name="connsiteX35" fmla="*/ 2762507 w 6049680"/>
                <a:gd name="connsiteY35" fmla="*/ 1085018 h 1898777"/>
                <a:gd name="connsiteX36" fmla="*/ 2762507 w 6049680"/>
                <a:gd name="connsiteY36" fmla="*/ 1060034 h 1898777"/>
                <a:gd name="connsiteX37" fmla="*/ 2733951 w 6049680"/>
                <a:gd name="connsiteY37" fmla="*/ 1060034 h 1898777"/>
                <a:gd name="connsiteX38" fmla="*/ 2733951 w 6049680"/>
                <a:gd name="connsiteY38" fmla="*/ 1035050 h 1898777"/>
                <a:gd name="connsiteX39" fmla="*/ 2666143 w 6049680"/>
                <a:gd name="connsiteY39" fmla="*/ 1035050 h 1898777"/>
                <a:gd name="connsiteX40" fmla="*/ 2666143 w 6049680"/>
                <a:gd name="connsiteY40" fmla="*/ 1020772 h 1898777"/>
                <a:gd name="connsiteX41" fmla="*/ 2609031 w 6049680"/>
                <a:gd name="connsiteY41" fmla="*/ 1020772 h 1898777"/>
                <a:gd name="connsiteX42" fmla="*/ 2609031 w 6049680"/>
                <a:gd name="connsiteY42" fmla="*/ 992216 h 1898777"/>
                <a:gd name="connsiteX43" fmla="*/ 2562635 w 6049680"/>
                <a:gd name="connsiteY43" fmla="*/ 992216 h 1898777"/>
                <a:gd name="connsiteX44" fmla="*/ 2562635 w 6049680"/>
                <a:gd name="connsiteY44" fmla="*/ 967232 h 1898777"/>
                <a:gd name="connsiteX45" fmla="*/ 2541223 w 6049680"/>
                <a:gd name="connsiteY45" fmla="*/ 967232 h 1898777"/>
                <a:gd name="connsiteX46" fmla="*/ 2541223 w 6049680"/>
                <a:gd name="connsiteY46" fmla="*/ 952954 h 1898777"/>
                <a:gd name="connsiteX47" fmla="*/ 2459136 w 6049680"/>
                <a:gd name="connsiteY47" fmla="*/ 952954 h 1898777"/>
                <a:gd name="connsiteX48" fmla="*/ 2459136 w 6049680"/>
                <a:gd name="connsiteY48" fmla="*/ 931542 h 1898777"/>
                <a:gd name="connsiteX49" fmla="*/ 2444858 w 6049680"/>
                <a:gd name="connsiteY49" fmla="*/ 931542 h 1898777"/>
                <a:gd name="connsiteX50" fmla="*/ 2444858 w 6049680"/>
                <a:gd name="connsiteY50" fmla="*/ 917264 h 1898777"/>
                <a:gd name="connsiteX51" fmla="*/ 2427008 w 6049680"/>
                <a:gd name="connsiteY51" fmla="*/ 917264 h 1898777"/>
                <a:gd name="connsiteX52" fmla="*/ 2427008 w 6049680"/>
                <a:gd name="connsiteY52" fmla="*/ 885144 h 1898777"/>
                <a:gd name="connsiteX53" fmla="*/ 2377040 w 6049680"/>
                <a:gd name="connsiteY53" fmla="*/ 885144 h 1898777"/>
                <a:gd name="connsiteX54" fmla="*/ 2377040 w 6049680"/>
                <a:gd name="connsiteY54" fmla="*/ 870867 h 1898777"/>
                <a:gd name="connsiteX55" fmla="*/ 2255692 w 6049680"/>
                <a:gd name="connsiteY55" fmla="*/ 870867 h 1898777"/>
                <a:gd name="connsiteX56" fmla="*/ 2255692 w 6049680"/>
                <a:gd name="connsiteY56" fmla="*/ 856591 h 1898777"/>
                <a:gd name="connsiteX57" fmla="*/ 2198589 w 6049680"/>
                <a:gd name="connsiteY57" fmla="*/ 856591 h 1898777"/>
                <a:gd name="connsiteX58" fmla="*/ 2198589 w 6049680"/>
                <a:gd name="connsiteY58" fmla="*/ 835176 h 1898777"/>
                <a:gd name="connsiteX59" fmla="*/ 2141477 w 6049680"/>
                <a:gd name="connsiteY59" fmla="*/ 835176 h 1898777"/>
                <a:gd name="connsiteX60" fmla="*/ 2141477 w 6049680"/>
                <a:gd name="connsiteY60" fmla="*/ 792346 h 1898777"/>
                <a:gd name="connsiteX61" fmla="*/ 2070097 w 6049680"/>
                <a:gd name="connsiteY61" fmla="*/ 792346 h 1898777"/>
                <a:gd name="connsiteX62" fmla="*/ 2070097 w 6049680"/>
                <a:gd name="connsiteY62" fmla="*/ 788779 h 1898777"/>
                <a:gd name="connsiteX63" fmla="*/ 1948748 w 6049680"/>
                <a:gd name="connsiteY63" fmla="*/ 788779 h 1898777"/>
                <a:gd name="connsiteX64" fmla="*/ 1948748 w 6049680"/>
                <a:gd name="connsiteY64" fmla="*/ 738810 h 1898777"/>
                <a:gd name="connsiteX65" fmla="*/ 1905914 w 6049680"/>
                <a:gd name="connsiteY65" fmla="*/ 738810 h 1898777"/>
                <a:gd name="connsiteX66" fmla="*/ 1905914 w 6049680"/>
                <a:gd name="connsiteY66" fmla="*/ 706688 h 1898777"/>
                <a:gd name="connsiteX67" fmla="*/ 1877368 w 6049680"/>
                <a:gd name="connsiteY67" fmla="*/ 706688 h 1898777"/>
                <a:gd name="connsiteX68" fmla="*/ 1877368 w 6049680"/>
                <a:gd name="connsiteY68" fmla="*/ 674566 h 1898777"/>
                <a:gd name="connsiteX69" fmla="*/ 1834534 w 6049680"/>
                <a:gd name="connsiteY69" fmla="*/ 674566 h 1898777"/>
                <a:gd name="connsiteX70" fmla="*/ 1834534 w 6049680"/>
                <a:gd name="connsiteY70" fmla="*/ 656721 h 1898777"/>
                <a:gd name="connsiteX71" fmla="*/ 1809550 w 6049680"/>
                <a:gd name="connsiteY71" fmla="*/ 656721 h 1898777"/>
                <a:gd name="connsiteX72" fmla="*/ 1809550 w 6049680"/>
                <a:gd name="connsiteY72" fmla="*/ 635306 h 1898777"/>
                <a:gd name="connsiteX73" fmla="*/ 1756010 w 6049680"/>
                <a:gd name="connsiteY73" fmla="*/ 635306 h 1898777"/>
                <a:gd name="connsiteX74" fmla="*/ 1756010 w 6049680"/>
                <a:gd name="connsiteY74" fmla="*/ 606753 h 1898777"/>
                <a:gd name="connsiteX75" fmla="*/ 1673924 w 6049680"/>
                <a:gd name="connsiteY75" fmla="*/ 606753 h 1898777"/>
                <a:gd name="connsiteX76" fmla="*/ 1673924 w 6049680"/>
                <a:gd name="connsiteY76" fmla="*/ 581769 h 1898777"/>
                <a:gd name="connsiteX77" fmla="*/ 1620384 w 6049680"/>
                <a:gd name="connsiteY77" fmla="*/ 581769 h 1898777"/>
                <a:gd name="connsiteX78" fmla="*/ 1620384 w 6049680"/>
                <a:gd name="connsiteY78" fmla="*/ 553216 h 1898777"/>
                <a:gd name="connsiteX79" fmla="*/ 1538297 w 6049680"/>
                <a:gd name="connsiteY79" fmla="*/ 553216 h 1898777"/>
                <a:gd name="connsiteX80" fmla="*/ 1538297 w 6049680"/>
                <a:gd name="connsiteY80" fmla="*/ 531801 h 1898777"/>
                <a:gd name="connsiteX81" fmla="*/ 1466917 w 6049680"/>
                <a:gd name="connsiteY81" fmla="*/ 531801 h 1898777"/>
                <a:gd name="connsiteX82" fmla="*/ 1466917 w 6049680"/>
                <a:gd name="connsiteY82" fmla="*/ 513955 h 1898777"/>
                <a:gd name="connsiteX83" fmla="*/ 1406242 w 6049680"/>
                <a:gd name="connsiteY83" fmla="*/ 513955 h 1898777"/>
                <a:gd name="connsiteX84" fmla="*/ 1406242 w 6049680"/>
                <a:gd name="connsiteY84" fmla="*/ 488972 h 1898777"/>
                <a:gd name="connsiteX85" fmla="*/ 1309869 w 6049680"/>
                <a:gd name="connsiteY85" fmla="*/ 488972 h 1898777"/>
                <a:gd name="connsiteX86" fmla="*/ 1309869 w 6049680"/>
                <a:gd name="connsiteY86" fmla="*/ 460418 h 1898777"/>
                <a:gd name="connsiteX87" fmla="*/ 1281322 w 6049680"/>
                <a:gd name="connsiteY87" fmla="*/ 460418 h 1898777"/>
                <a:gd name="connsiteX88" fmla="*/ 1281322 w 6049680"/>
                <a:gd name="connsiteY88" fmla="*/ 435434 h 1898777"/>
                <a:gd name="connsiteX89" fmla="*/ 1177814 w 6049680"/>
                <a:gd name="connsiteY89" fmla="*/ 435434 h 1898777"/>
                <a:gd name="connsiteX90" fmla="*/ 1177814 w 6049680"/>
                <a:gd name="connsiteY90" fmla="*/ 406881 h 1898777"/>
                <a:gd name="connsiteX91" fmla="*/ 1131418 w 6049680"/>
                <a:gd name="connsiteY91" fmla="*/ 406881 h 1898777"/>
                <a:gd name="connsiteX92" fmla="*/ 1131418 w 6049680"/>
                <a:gd name="connsiteY92" fmla="*/ 378328 h 1898777"/>
                <a:gd name="connsiteX93" fmla="*/ 1038616 w 6049680"/>
                <a:gd name="connsiteY93" fmla="*/ 378328 h 1898777"/>
                <a:gd name="connsiteX94" fmla="*/ 1038616 w 6049680"/>
                <a:gd name="connsiteY94" fmla="*/ 371190 h 1898777"/>
                <a:gd name="connsiteX95" fmla="*/ 977941 w 6049680"/>
                <a:gd name="connsiteY95" fmla="*/ 371190 h 1898777"/>
                <a:gd name="connsiteX96" fmla="*/ 977941 w 6049680"/>
                <a:gd name="connsiteY96" fmla="*/ 353344 h 1898777"/>
                <a:gd name="connsiteX97" fmla="*/ 885145 w 6049680"/>
                <a:gd name="connsiteY97" fmla="*/ 353344 h 1898777"/>
                <a:gd name="connsiteX98" fmla="*/ 885145 w 6049680"/>
                <a:gd name="connsiteY98" fmla="*/ 331929 h 1898777"/>
                <a:gd name="connsiteX99" fmla="*/ 874438 w 6049680"/>
                <a:gd name="connsiteY99" fmla="*/ 331929 h 1898777"/>
                <a:gd name="connsiteX100" fmla="*/ 874438 w 6049680"/>
                <a:gd name="connsiteY100" fmla="*/ 314084 h 1898777"/>
                <a:gd name="connsiteX101" fmla="*/ 838746 w 6049680"/>
                <a:gd name="connsiteY101" fmla="*/ 314084 h 1898777"/>
                <a:gd name="connsiteX102" fmla="*/ 838746 w 6049680"/>
                <a:gd name="connsiteY102" fmla="*/ 292669 h 1898777"/>
                <a:gd name="connsiteX103" fmla="*/ 781640 w 6049680"/>
                <a:gd name="connsiteY103" fmla="*/ 292669 h 1898777"/>
                <a:gd name="connsiteX104" fmla="*/ 781640 w 6049680"/>
                <a:gd name="connsiteY104" fmla="*/ 264116 h 1898777"/>
                <a:gd name="connsiteX105" fmla="*/ 724533 w 6049680"/>
                <a:gd name="connsiteY105" fmla="*/ 264116 h 1898777"/>
                <a:gd name="connsiteX106" fmla="*/ 724533 w 6049680"/>
                <a:gd name="connsiteY106" fmla="*/ 228425 h 1898777"/>
                <a:gd name="connsiteX107" fmla="*/ 703119 w 6049680"/>
                <a:gd name="connsiteY107" fmla="*/ 228425 h 1898777"/>
                <a:gd name="connsiteX108" fmla="*/ 703119 w 6049680"/>
                <a:gd name="connsiteY108" fmla="*/ 196303 h 1898777"/>
                <a:gd name="connsiteX109" fmla="*/ 642444 w 6049680"/>
                <a:gd name="connsiteY109" fmla="*/ 196303 h 1898777"/>
                <a:gd name="connsiteX110" fmla="*/ 642444 w 6049680"/>
                <a:gd name="connsiteY110" fmla="*/ 174887 h 1898777"/>
                <a:gd name="connsiteX111" fmla="*/ 621029 w 6049680"/>
                <a:gd name="connsiteY111" fmla="*/ 174887 h 1898777"/>
                <a:gd name="connsiteX112" fmla="*/ 621029 w 6049680"/>
                <a:gd name="connsiteY112" fmla="*/ 128489 h 1898777"/>
                <a:gd name="connsiteX113" fmla="*/ 546077 w 6049680"/>
                <a:gd name="connsiteY113" fmla="*/ 128489 h 1898777"/>
                <a:gd name="connsiteX114" fmla="*/ 546077 w 6049680"/>
                <a:gd name="connsiteY114" fmla="*/ 103505 h 1898777"/>
                <a:gd name="connsiteX115" fmla="*/ 510386 w 6049680"/>
                <a:gd name="connsiteY115" fmla="*/ 103505 h 1898777"/>
                <a:gd name="connsiteX116" fmla="*/ 510386 w 6049680"/>
                <a:gd name="connsiteY116" fmla="*/ 67813 h 1898777"/>
                <a:gd name="connsiteX117" fmla="*/ 474695 w 6049680"/>
                <a:gd name="connsiteY117" fmla="*/ 67813 h 1898777"/>
                <a:gd name="connsiteX118" fmla="*/ 474695 w 6049680"/>
                <a:gd name="connsiteY118" fmla="*/ 49968 h 1898777"/>
                <a:gd name="connsiteX119" fmla="*/ 453280 w 6049680"/>
                <a:gd name="connsiteY119" fmla="*/ 49968 h 1898777"/>
                <a:gd name="connsiteX120" fmla="*/ 453280 w 6049680"/>
                <a:gd name="connsiteY120" fmla="*/ 10707 h 1898777"/>
                <a:gd name="connsiteX121" fmla="*/ 256978 w 6049680"/>
                <a:gd name="connsiteY121" fmla="*/ 10707 h 1898777"/>
                <a:gd name="connsiteX122" fmla="*/ 256978 w 6049680"/>
                <a:gd name="connsiteY122" fmla="*/ 0 h 1898777"/>
                <a:gd name="connsiteX123" fmla="*/ 0 w 6049680"/>
                <a:gd name="connsiteY123" fmla="*/ 0 h 18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49680" h="1898777">
                  <a:moveTo>
                    <a:pt x="6049680" y="1898777"/>
                  </a:moveTo>
                  <a:lnTo>
                    <a:pt x="5939038" y="1898777"/>
                  </a:lnTo>
                  <a:lnTo>
                    <a:pt x="5939038" y="1495470"/>
                  </a:lnTo>
                  <a:lnTo>
                    <a:pt x="4700550" y="1495470"/>
                  </a:lnTo>
                  <a:lnTo>
                    <a:pt x="4700550" y="1463342"/>
                  </a:lnTo>
                  <a:lnTo>
                    <a:pt x="4600613" y="1463342"/>
                  </a:lnTo>
                  <a:lnTo>
                    <a:pt x="4600613" y="1427652"/>
                  </a:lnTo>
                  <a:lnTo>
                    <a:pt x="4332923" y="1427652"/>
                  </a:lnTo>
                  <a:lnTo>
                    <a:pt x="4332923" y="1416946"/>
                  </a:lnTo>
                  <a:lnTo>
                    <a:pt x="4265114" y="1416946"/>
                  </a:lnTo>
                  <a:lnTo>
                    <a:pt x="4265114" y="1381255"/>
                  </a:lnTo>
                  <a:lnTo>
                    <a:pt x="4115210" y="1381255"/>
                  </a:lnTo>
                  <a:lnTo>
                    <a:pt x="4115210" y="1363406"/>
                  </a:lnTo>
                  <a:lnTo>
                    <a:pt x="4058107" y="1363406"/>
                  </a:lnTo>
                  <a:lnTo>
                    <a:pt x="4058107" y="1345565"/>
                  </a:lnTo>
                  <a:lnTo>
                    <a:pt x="3840385" y="1345565"/>
                  </a:lnTo>
                  <a:lnTo>
                    <a:pt x="3840385" y="1331287"/>
                  </a:lnTo>
                  <a:lnTo>
                    <a:pt x="3765433" y="1331287"/>
                  </a:lnTo>
                  <a:lnTo>
                    <a:pt x="3765433" y="1313437"/>
                  </a:lnTo>
                  <a:lnTo>
                    <a:pt x="3686918" y="1313437"/>
                  </a:lnTo>
                  <a:lnTo>
                    <a:pt x="3686918" y="1281319"/>
                  </a:lnTo>
                  <a:lnTo>
                    <a:pt x="3615528" y="1281319"/>
                  </a:lnTo>
                  <a:lnTo>
                    <a:pt x="3615528" y="1259907"/>
                  </a:lnTo>
                  <a:lnTo>
                    <a:pt x="3544148" y="1259907"/>
                  </a:lnTo>
                  <a:lnTo>
                    <a:pt x="3544148" y="1220645"/>
                  </a:lnTo>
                  <a:lnTo>
                    <a:pt x="3105141" y="1220645"/>
                  </a:lnTo>
                  <a:lnTo>
                    <a:pt x="3105141" y="1192089"/>
                  </a:lnTo>
                  <a:lnTo>
                    <a:pt x="3040904" y="1192089"/>
                  </a:lnTo>
                  <a:lnTo>
                    <a:pt x="3040904" y="1142121"/>
                  </a:lnTo>
                  <a:lnTo>
                    <a:pt x="2998070" y="1142121"/>
                  </a:lnTo>
                  <a:lnTo>
                    <a:pt x="2998070" y="1113565"/>
                  </a:lnTo>
                  <a:lnTo>
                    <a:pt x="2876722" y="1113565"/>
                  </a:lnTo>
                  <a:lnTo>
                    <a:pt x="2876722" y="1095725"/>
                  </a:lnTo>
                  <a:lnTo>
                    <a:pt x="2787491" y="1095725"/>
                  </a:lnTo>
                  <a:lnTo>
                    <a:pt x="2787491" y="1085018"/>
                  </a:lnTo>
                  <a:lnTo>
                    <a:pt x="2762507" y="1085018"/>
                  </a:lnTo>
                  <a:lnTo>
                    <a:pt x="2762507" y="1060034"/>
                  </a:lnTo>
                  <a:lnTo>
                    <a:pt x="2733951" y="1060034"/>
                  </a:lnTo>
                  <a:lnTo>
                    <a:pt x="2733951" y="1035050"/>
                  </a:lnTo>
                  <a:lnTo>
                    <a:pt x="2666143" y="1035050"/>
                  </a:lnTo>
                  <a:lnTo>
                    <a:pt x="2666143" y="1020772"/>
                  </a:lnTo>
                  <a:lnTo>
                    <a:pt x="2609031" y="1020772"/>
                  </a:lnTo>
                  <a:lnTo>
                    <a:pt x="2609031" y="992216"/>
                  </a:lnTo>
                  <a:lnTo>
                    <a:pt x="2562635" y="992216"/>
                  </a:lnTo>
                  <a:lnTo>
                    <a:pt x="2562635" y="967232"/>
                  </a:lnTo>
                  <a:lnTo>
                    <a:pt x="2541223" y="967232"/>
                  </a:lnTo>
                  <a:lnTo>
                    <a:pt x="2541223" y="952954"/>
                  </a:lnTo>
                  <a:lnTo>
                    <a:pt x="2459136" y="952954"/>
                  </a:lnTo>
                  <a:lnTo>
                    <a:pt x="2459136" y="931542"/>
                  </a:lnTo>
                  <a:lnTo>
                    <a:pt x="2444858" y="931542"/>
                  </a:lnTo>
                  <a:lnTo>
                    <a:pt x="2444858" y="917264"/>
                  </a:lnTo>
                  <a:lnTo>
                    <a:pt x="2427008" y="917264"/>
                  </a:lnTo>
                  <a:lnTo>
                    <a:pt x="2427008" y="885144"/>
                  </a:lnTo>
                  <a:lnTo>
                    <a:pt x="2377040" y="885144"/>
                  </a:lnTo>
                  <a:lnTo>
                    <a:pt x="2377040" y="870867"/>
                  </a:lnTo>
                  <a:lnTo>
                    <a:pt x="2255692" y="870867"/>
                  </a:lnTo>
                  <a:lnTo>
                    <a:pt x="2255692" y="856591"/>
                  </a:lnTo>
                  <a:lnTo>
                    <a:pt x="2198589" y="856591"/>
                  </a:lnTo>
                  <a:lnTo>
                    <a:pt x="2198589" y="835176"/>
                  </a:lnTo>
                  <a:lnTo>
                    <a:pt x="2141477" y="835176"/>
                  </a:lnTo>
                  <a:lnTo>
                    <a:pt x="2141477" y="792346"/>
                  </a:lnTo>
                  <a:lnTo>
                    <a:pt x="2070097" y="792346"/>
                  </a:lnTo>
                  <a:lnTo>
                    <a:pt x="2070097" y="788779"/>
                  </a:lnTo>
                  <a:lnTo>
                    <a:pt x="1948748" y="788779"/>
                  </a:lnTo>
                  <a:lnTo>
                    <a:pt x="1948748" y="738810"/>
                  </a:lnTo>
                  <a:lnTo>
                    <a:pt x="1905914" y="738810"/>
                  </a:lnTo>
                  <a:lnTo>
                    <a:pt x="1905914" y="706688"/>
                  </a:lnTo>
                  <a:lnTo>
                    <a:pt x="1877368" y="706688"/>
                  </a:lnTo>
                  <a:lnTo>
                    <a:pt x="1877368" y="674566"/>
                  </a:lnTo>
                  <a:lnTo>
                    <a:pt x="1834534" y="674566"/>
                  </a:lnTo>
                  <a:lnTo>
                    <a:pt x="1834534" y="656721"/>
                  </a:lnTo>
                  <a:lnTo>
                    <a:pt x="1809550" y="656721"/>
                  </a:lnTo>
                  <a:lnTo>
                    <a:pt x="1809550" y="635306"/>
                  </a:lnTo>
                  <a:lnTo>
                    <a:pt x="1756010" y="635306"/>
                  </a:lnTo>
                  <a:lnTo>
                    <a:pt x="1756010" y="606753"/>
                  </a:lnTo>
                  <a:lnTo>
                    <a:pt x="1673924" y="606753"/>
                  </a:lnTo>
                  <a:lnTo>
                    <a:pt x="1673924" y="581769"/>
                  </a:lnTo>
                  <a:lnTo>
                    <a:pt x="1620384" y="581769"/>
                  </a:lnTo>
                  <a:lnTo>
                    <a:pt x="1620384" y="553216"/>
                  </a:lnTo>
                  <a:lnTo>
                    <a:pt x="1538297" y="553216"/>
                  </a:lnTo>
                  <a:lnTo>
                    <a:pt x="1538297" y="531801"/>
                  </a:lnTo>
                  <a:lnTo>
                    <a:pt x="1466917" y="531801"/>
                  </a:lnTo>
                  <a:lnTo>
                    <a:pt x="1466917" y="513955"/>
                  </a:lnTo>
                  <a:lnTo>
                    <a:pt x="1406242" y="513955"/>
                  </a:lnTo>
                  <a:lnTo>
                    <a:pt x="1406242" y="488972"/>
                  </a:lnTo>
                  <a:lnTo>
                    <a:pt x="1309869" y="488972"/>
                  </a:lnTo>
                  <a:lnTo>
                    <a:pt x="1309869" y="460418"/>
                  </a:lnTo>
                  <a:lnTo>
                    <a:pt x="1281322" y="460418"/>
                  </a:lnTo>
                  <a:lnTo>
                    <a:pt x="1281322" y="435434"/>
                  </a:lnTo>
                  <a:lnTo>
                    <a:pt x="1177814" y="435434"/>
                  </a:lnTo>
                  <a:lnTo>
                    <a:pt x="1177814" y="406881"/>
                  </a:lnTo>
                  <a:lnTo>
                    <a:pt x="1131418" y="406881"/>
                  </a:lnTo>
                  <a:lnTo>
                    <a:pt x="1131418" y="378328"/>
                  </a:lnTo>
                  <a:lnTo>
                    <a:pt x="1038616" y="378328"/>
                  </a:lnTo>
                  <a:lnTo>
                    <a:pt x="1038616" y="371190"/>
                  </a:lnTo>
                  <a:lnTo>
                    <a:pt x="977941" y="371190"/>
                  </a:lnTo>
                  <a:lnTo>
                    <a:pt x="977941" y="353344"/>
                  </a:lnTo>
                  <a:lnTo>
                    <a:pt x="885145" y="353344"/>
                  </a:lnTo>
                  <a:lnTo>
                    <a:pt x="885145" y="331929"/>
                  </a:lnTo>
                  <a:lnTo>
                    <a:pt x="874438" y="331929"/>
                  </a:lnTo>
                  <a:lnTo>
                    <a:pt x="874438" y="314084"/>
                  </a:lnTo>
                  <a:lnTo>
                    <a:pt x="838746" y="314084"/>
                  </a:lnTo>
                  <a:lnTo>
                    <a:pt x="838746" y="292669"/>
                  </a:lnTo>
                  <a:lnTo>
                    <a:pt x="781640" y="292669"/>
                  </a:lnTo>
                  <a:lnTo>
                    <a:pt x="781640" y="264116"/>
                  </a:lnTo>
                  <a:lnTo>
                    <a:pt x="724533" y="264116"/>
                  </a:lnTo>
                  <a:lnTo>
                    <a:pt x="724533" y="228425"/>
                  </a:lnTo>
                  <a:lnTo>
                    <a:pt x="703119" y="228425"/>
                  </a:lnTo>
                  <a:lnTo>
                    <a:pt x="703119" y="196303"/>
                  </a:lnTo>
                  <a:lnTo>
                    <a:pt x="642444" y="196303"/>
                  </a:lnTo>
                  <a:lnTo>
                    <a:pt x="642444" y="174887"/>
                  </a:lnTo>
                  <a:lnTo>
                    <a:pt x="621029" y="174887"/>
                  </a:lnTo>
                  <a:lnTo>
                    <a:pt x="621029" y="128489"/>
                  </a:lnTo>
                  <a:lnTo>
                    <a:pt x="546077" y="128489"/>
                  </a:lnTo>
                  <a:lnTo>
                    <a:pt x="546077" y="103505"/>
                  </a:lnTo>
                  <a:lnTo>
                    <a:pt x="510386" y="103505"/>
                  </a:lnTo>
                  <a:lnTo>
                    <a:pt x="510386" y="67813"/>
                  </a:lnTo>
                  <a:lnTo>
                    <a:pt x="474695" y="67813"/>
                  </a:lnTo>
                  <a:lnTo>
                    <a:pt x="474695" y="49968"/>
                  </a:lnTo>
                  <a:lnTo>
                    <a:pt x="453280" y="49968"/>
                  </a:lnTo>
                  <a:lnTo>
                    <a:pt x="453280" y="10707"/>
                  </a:lnTo>
                  <a:lnTo>
                    <a:pt x="256978" y="10707"/>
                  </a:lnTo>
                  <a:lnTo>
                    <a:pt x="256978" y="0"/>
                  </a:lnTo>
                  <a:lnTo>
                    <a:pt x="0" y="0"/>
                  </a:lnTo>
                </a:path>
              </a:pathLst>
            </a:custGeom>
            <a:noFill/>
            <a:ln w="19050" cap="flat">
              <a:solidFill>
                <a:schemeClr val="accent2"/>
              </a:solidFill>
              <a:prstDash val="solid"/>
              <a:miter/>
            </a:ln>
          </p:spPr>
          <p:txBody>
            <a:bodyPr rtlCol="0" anchor="ctr"/>
            <a:lstStyle/>
            <a:p>
              <a:endParaRPr lang="en-GB"/>
            </a:p>
          </p:txBody>
        </p:sp>
        <p:sp>
          <p:nvSpPr>
            <p:cNvPr id="258" name="Freeform: Shape 342">
              <a:extLst>
                <a:ext uri="{FF2B5EF4-FFF2-40B4-BE49-F238E27FC236}">
                  <a16:creationId xmlns:a16="http://schemas.microsoft.com/office/drawing/2014/main" id="{79452AF3-9409-9452-1AA8-73DF608F9AC1}"/>
                </a:ext>
              </a:extLst>
            </p:cNvPr>
            <p:cNvSpPr/>
            <p:nvPr/>
          </p:nvSpPr>
          <p:spPr>
            <a:xfrm>
              <a:off x="3083591" y="24336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59" name="Freeform: Shape 343">
              <a:extLst>
                <a:ext uri="{FF2B5EF4-FFF2-40B4-BE49-F238E27FC236}">
                  <a16:creationId xmlns:a16="http://schemas.microsoft.com/office/drawing/2014/main" id="{585AE33A-DCF2-1425-7D9A-A10812AA16C5}"/>
                </a:ext>
              </a:extLst>
            </p:cNvPr>
            <p:cNvSpPr/>
            <p:nvPr/>
          </p:nvSpPr>
          <p:spPr>
            <a:xfrm>
              <a:off x="3502692" y="2452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60" name="Freeform: Shape 344">
              <a:extLst>
                <a:ext uri="{FF2B5EF4-FFF2-40B4-BE49-F238E27FC236}">
                  <a16:creationId xmlns:a16="http://schemas.microsoft.com/office/drawing/2014/main" id="{06B4BC58-293D-E822-EE10-6ADF489A709E}"/>
                </a:ext>
              </a:extLst>
            </p:cNvPr>
            <p:cNvSpPr/>
            <p:nvPr/>
          </p:nvSpPr>
          <p:spPr>
            <a:xfrm>
              <a:off x="3978942" y="277653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61" name="Freeform: Shape 345">
              <a:extLst>
                <a:ext uri="{FF2B5EF4-FFF2-40B4-BE49-F238E27FC236}">
                  <a16:creationId xmlns:a16="http://schemas.microsoft.com/office/drawing/2014/main" id="{007236C8-0BE5-2981-8C0C-CD1F3D2C3753}"/>
                </a:ext>
              </a:extLst>
            </p:cNvPr>
            <p:cNvSpPr/>
            <p:nvPr/>
          </p:nvSpPr>
          <p:spPr>
            <a:xfrm>
              <a:off x="4207544" y="2833689"/>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2"/>
              </a:solidFill>
              <a:prstDash val="solid"/>
              <a:miter/>
            </a:ln>
          </p:spPr>
          <p:txBody>
            <a:bodyPr rtlCol="0" anchor="ctr"/>
            <a:lstStyle/>
            <a:p>
              <a:endParaRPr lang="en-GB"/>
            </a:p>
          </p:txBody>
        </p:sp>
        <p:sp>
          <p:nvSpPr>
            <p:cNvPr id="262" name="Freeform: Shape 385">
              <a:extLst>
                <a:ext uri="{FF2B5EF4-FFF2-40B4-BE49-F238E27FC236}">
                  <a16:creationId xmlns:a16="http://schemas.microsoft.com/office/drawing/2014/main" id="{9BFFE878-6AAB-AB23-3A29-C8A7E55D61DC}"/>
                </a:ext>
              </a:extLst>
            </p:cNvPr>
            <p:cNvSpPr/>
            <p:nvPr/>
          </p:nvSpPr>
          <p:spPr>
            <a:xfrm>
              <a:off x="4321844" y="28717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63" name="Freeform: Shape 386">
              <a:extLst>
                <a:ext uri="{FF2B5EF4-FFF2-40B4-BE49-F238E27FC236}">
                  <a16:creationId xmlns:a16="http://schemas.microsoft.com/office/drawing/2014/main" id="{C04C6EB1-01C7-CBB5-1906-6801FB8CAC33}"/>
                </a:ext>
              </a:extLst>
            </p:cNvPr>
            <p:cNvSpPr/>
            <p:nvPr/>
          </p:nvSpPr>
          <p:spPr>
            <a:xfrm>
              <a:off x="5198144" y="32337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64" name="Freeform: Shape 387">
              <a:extLst>
                <a:ext uri="{FF2B5EF4-FFF2-40B4-BE49-F238E27FC236}">
                  <a16:creationId xmlns:a16="http://schemas.microsoft.com/office/drawing/2014/main" id="{CE9DBE8F-9D04-2346-A6EC-C07B499AA1D6}"/>
                </a:ext>
              </a:extLst>
            </p:cNvPr>
            <p:cNvSpPr/>
            <p:nvPr/>
          </p:nvSpPr>
          <p:spPr>
            <a:xfrm>
              <a:off x="5312444" y="32908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265" name="Freeform: Shape 388">
              <a:extLst>
                <a:ext uri="{FF2B5EF4-FFF2-40B4-BE49-F238E27FC236}">
                  <a16:creationId xmlns:a16="http://schemas.microsoft.com/office/drawing/2014/main" id="{3056D3E2-C923-961F-44ED-807E5B2C0B80}"/>
                </a:ext>
              </a:extLst>
            </p:cNvPr>
            <p:cNvSpPr/>
            <p:nvPr/>
          </p:nvSpPr>
          <p:spPr>
            <a:xfrm>
              <a:off x="5350544" y="330994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266" name="Freeform: Shape 389">
              <a:extLst>
                <a:ext uri="{FF2B5EF4-FFF2-40B4-BE49-F238E27FC236}">
                  <a16:creationId xmlns:a16="http://schemas.microsoft.com/office/drawing/2014/main" id="{F9E4A13B-B21F-AB76-1549-880DFAD08279}"/>
                </a:ext>
              </a:extLst>
            </p:cNvPr>
            <p:cNvSpPr/>
            <p:nvPr/>
          </p:nvSpPr>
          <p:spPr>
            <a:xfrm>
              <a:off x="5369594" y="330994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267" name="Freeform: Shape 390">
              <a:extLst>
                <a:ext uri="{FF2B5EF4-FFF2-40B4-BE49-F238E27FC236}">
                  <a16:creationId xmlns:a16="http://schemas.microsoft.com/office/drawing/2014/main" id="{1AC073B3-25E2-7365-4A13-6FAD8179E28F}"/>
                </a:ext>
              </a:extLst>
            </p:cNvPr>
            <p:cNvSpPr/>
            <p:nvPr/>
          </p:nvSpPr>
          <p:spPr>
            <a:xfrm>
              <a:off x="5407694" y="330994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268" name="Freeform: Shape 391">
              <a:extLst>
                <a:ext uri="{FF2B5EF4-FFF2-40B4-BE49-F238E27FC236}">
                  <a16:creationId xmlns:a16="http://schemas.microsoft.com/office/drawing/2014/main" id="{921720EE-E9DD-8D20-9E38-B15EFB2D753E}"/>
                </a:ext>
              </a:extLst>
            </p:cNvPr>
            <p:cNvSpPr/>
            <p:nvPr/>
          </p:nvSpPr>
          <p:spPr>
            <a:xfrm>
              <a:off x="5712494" y="34432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69" name="Freeform: Shape 392">
              <a:extLst>
                <a:ext uri="{FF2B5EF4-FFF2-40B4-BE49-F238E27FC236}">
                  <a16:creationId xmlns:a16="http://schemas.microsoft.com/office/drawing/2014/main" id="{0BB2E995-85B8-E688-E95F-63DD5F418451}"/>
                </a:ext>
              </a:extLst>
            </p:cNvPr>
            <p:cNvSpPr/>
            <p:nvPr/>
          </p:nvSpPr>
          <p:spPr>
            <a:xfrm>
              <a:off x="5750594" y="3462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0" name="Freeform: Shape 393">
              <a:extLst>
                <a:ext uri="{FF2B5EF4-FFF2-40B4-BE49-F238E27FC236}">
                  <a16:creationId xmlns:a16="http://schemas.microsoft.com/office/drawing/2014/main" id="{92DB7135-35D2-8D20-4B49-48AA4819CAFA}"/>
                </a:ext>
              </a:extLst>
            </p:cNvPr>
            <p:cNvSpPr/>
            <p:nvPr/>
          </p:nvSpPr>
          <p:spPr>
            <a:xfrm>
              <a:off x="5769644" y="3462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1" name="Freeform: Shape 394">
              <a:extLst>
                <a:ext uri="{FF2B5EF4-FFF2-40B4-BE49-F238E27FC236}">
                  <a16:creationId xmlns:a16="http://schemas.microsoft.com/office/drawing/2014/main" id="{9E7F7060-5483-294D-0A9C-363A19B499E7}"/>
                </a:ext>
              </a:extLst>
            </p:cNvPr>
            <p:cNvSpPr/>
            <p:nvPr/>
          </p:nvSpPr>
          <p:spPr>
            <a:xfrm>
              <a:off x="5788694" y="3462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2" name="Freeform: Shape 395">
              <a:extLst>
                <a:ext uri="{FF2B5EF4-FFF2-40B4-BE49-F238E27FC236}">
                  <a16:creationId xmlns:a16="http://schemas.microsoft.com/office/drawing/2014/main" id="{5622C538-4DBD-029D-59C3-15C46ED324CF}"/>
                </a:ext>
              </a:extLst>
            </p:cNvPr>
            <p:cNvSpPr/>
            <p:nvPr/>
          </p:nvSpPr>
          <p:spPr>
            <a:xfrm>
              <a:off x="5864894" y="3519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3" name="Freeform: Shape 396">
              <a:extLst>
                <a:ext uri="{FF2B5EF4-FFF2-40B4-BE49-F238E27FC236}">
                  <a16:creationId xmlns:a16="http://schemas.microsoft.com/office/drawing/2014/main" id="{AAC813C9-7038-DE77-E151-F872C2A088AE}"/>
                </a:ext>
              </a:extLst>
            </p:cNvPr>
            <p:cNvSpPr/>
            <p:nvPr/>
          </p:nvSpPr>
          <p:spPr>
            <a:xfrm>
              <a:off x="5883944" y="3519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4" name="Freeform: Shape 397">
              <a:extLst>
                <a:ext uri="{FF2B5EF4-FFF2-40B4-BE49-F238E27FC236}">
                  <a16:creationId xmlns:a16="http://schemas.microsoft.com/office/drawing/2014/main" id="{DBA71A04-EE8F-B99A-6949-C68CF49C1BA4}"/>
                </a:ext>
              </a:extLst>
            </p:cNvPr>
            <p:cNvSpPr/>
            <p:nvPr/>
          </p:nvSpPr>
          <p:spPr>
            <a:xfrm>
              <a:off x="5902994" y="35385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5" name="Freeform: Shape 398">
              <a:extLst>
                <a:ext uri="{FF2B5EF4-FFF2-40B4-BE49-F238E27FC236}">
                  <a16:creationId xmlns:a16="http://schemas.microsoft.com/office/drawing/2014/main" id="{31F3ED13-8240-F003-9A9F-298953EBFEC4}"/>
                </a:ext>
              </a:extLst>
            </p:cNvPr>
            <p:cNvSpPr/>
            <p:nvPr/>
          </p:nvSpPr>
          <p:spPr>
            <a:xfrm>
              <a:off x="5960144" y="35385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6" name="Freeform: Shape 399">
              <a:extLst>
                <a:ext uri="{FF2B5EF4-FFF2-40B4-BE49-F238E27FC236}">
                  <a16:creationId xmlns:a16="http://schemas.microsoft.com/office/drawing/2014/main" id="{C2219DEB-3D84-6B51-DB9B-080B88D264D2}"/>
                </a:ext>
              </a:extLst>
            </p:cNvPr>
            <p:cNvSpPr/>
            <p:nvPr/>
          </p:nvSpPr>
          <p:spPr>
            <a:xfrm>
              <a:off x="6017294" y="35385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7" name="Freeform: Shape 400">
              <a:extLst>
                <a:ext uri="{FF2B5EF4-FFF2-40B4-BE49-F238E27FC236}">
                  <a16:creationId xmlns:a16="http://schemas.microsoft.com/office/drawing/2014/main" id="{48298AE6-70DA-CD59-66B4-90C7A65969F3}"/>
                </a:ext>
              </a:extLst>
            </p:cNvPr>
            <p:cNvSpPr/>
            <p:nvPr/>
          </p:nvSpPr>
          <p:spPr>
            <a:xfrm>
              <a:off x="6074444" y="35766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accent2"/>
              </a:solidFill>
              <a:prstDash val="solid"/>
              <a:miter/>
            </a:ln>
          </p:spPr>
          <p:txBody>
            <a:bodyPr rtlCol="0" anchor="ctr"/>
            <a:lstStyle/>
            <a:p>
              <a:endParaRPr lang="en-GB"/>
            </a:p>
          </p:txBody>
        </p:sp>
        <p:sp>
          <p:nvSpPr>
            <p:cNvPr id="278" name="Freeform: Shape 401">
              <a:extLst>
                <a:ext uri="{FF2B5EF4-FFF2-40B4-BE49-F238E27FC236}">
                  <a16:creationId xmlns:a16="http://schemas.microsoft.com/office/drawing/2014/main" id="{AB70B269-3C50-E0D3-21FA-B88485350CF3}"/>
                </a:ext>
              </a:extLst>
            </p:cNvPr>
            <p:cNvSpPr/>
            <p:nvPr/>
          </p:nvSpPr>
          <p:spPr>
            <a:xfrm>
              <a:off x="6131594" y="36147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accent2"/>
              </a:solidFill>
              <a:prstDash val="solid"/>
              <a:miter/>
            </a:ln>
          </p:spPr>
          <p:txBody>
            <a:bodyPr rtlCol="0" anchor="ctr"/>
            <a:lstStyle/>
            <a:p>
              <a:endParaRPr lang="en-GB"/>
            </a:p>
          </p:txBody>
        </p:sp>
        <p:sp>
          <p:nvSpPr>
            <p:cNvPr id="279" name="Freeform: Shape 402">
              <a:extLst>
                <a:ext uri="{FF2B5EF4-FFF2-40B4-BE49-F238E27FC236}">
                  <a16:creationId xmlns:a16="http://schemas.microsoft.com/office/drawing/2014/main" id="{B0FD7EFF-D4CC-CE61-3216-C074D11EBCCC}"/>
                </a:ext>
              </a:extLst>
            </p:cNvPr>
            <p:cNvSpPr/>
            <p:nvPr/>
          </p:nvSpPr>
          <p:spPr>
            <a:xfrm>
              <a:off x="616969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0" name="Freeform: Shape 403">
              <a:extLst>
                <a:ext uri="{FF2B5EF4-FFF2-40B4-BE49-F238E27FC236}">
                  <a16:creationId xmlns:a16="http://schemas.microsoft.com/office/drawing/2014/main" id="{8B4AC51D-4534-29B6-AF7B-CC33D6984F89}"/>
                </a:ext>
              </a:extLst>
            </p:cNvPr>
            <p:cNvSpPr/>
            <p:nvPr/>
          </p:nvSpPr>
          <p:spPr>
            <a:xfrm>
              <a:off x="61887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1" name="Freeform: Shape 404">
              <a:extLst>
                <a:ext uri="{FF2B5EF4-FFF2-40B4-BE49-F238E27FC236}">
                  <a16:creationId xmlns:a16="http://schemas.microsoft.com/office/drawing/2014/main" id="{ECF316E6-AF7D-46F6-E62B-101EB5F0AD0F}"/>
                </a:ext>
              </a:extLst>
            </p:cNvPr>
            <p:cNvSpPr/>
            <p:nvPr/>
          </p:nvSpPr>
          <p:spPr>
            <a:xfrm>
              <a:off x="62268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2" name="Freeform: Shape 405">
              <a:extLst>
                <a:ext uri="{FF2B5EF4-FFF2-40B4-BE49-F238E27FC236}">
                  <a16:creationId xmlns:a16="http://schemas.microsoft.com/office/drawing/2014/main" id="{F5610A2A-386C-69EB-6EEA-24CD5A122235}"/>
                </a:ext>
              </a:extLst>
            </p:cNvPr>
            <p:cNvSpPr/>
            <p:nvPr/>
          </p:nvSpPr>
          <p:spPr>
            <a:xfrm>
              <a:off x="624589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3" name="Freeform: Shape 406">
              <a:extLst>
                <a:ext uri="{FF2B5EF4-FFF2-40B4-BE49-F238E27FC236}">
                  <a16:creationId xmlns:a16="http://schemas.microsoft.com/office/drawing/2014/main" id="{34155AF7-8481-F104-853D-42EE91B4AD9A}"/>
                </a:ext>
              </a:extLst>
            </p:cNvPr>
            <p:cNvSpPr/>
            <p:nvPr/>
          </p:nvSpPr>
          <p:spPr>
            <a:xfrm>
              <a:off x="62649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4" name="Freeform: Shape 407">
              <a:extLst>
                <a:ext uri="{FF2B5EF4-FFF2-40B4-BE49-F238E27FC236}">
                  <a16:creationId xmlns:a16="http://schemas.microsoft.com/office/drawing/2014/main" id="{286EDBF2-73C7-D008-284F-CB0BFC1D98EC}"/>
                </a:ext>
              </a:extLst>
            </p:cNvPr>
            <p:cNvSpPr/>
            <p:nvPr/>
          </p:nvSpPr>
          <p:spPr>
            <a:xfrm>
              <a:off x="63411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5" name="Freeform: Shape 408">
              <a:extLst>
                <a:ext uri="{FF2B5EF4-FFF2-40B4-BE49-F238E27FC236}">
                  <a16:creationId xmlns:a16="http://schemas.microsoft.com/office/drawing/2014/main" id="{96AA8551-1FB3-F175-8122-BF83EDBF0869}"/>
                </a:ext>
              </a:extLst>
            </p:cNvPr>
            <p:cNvSpPr/>
            <p:nvPr/>
          </p:nvSpPr>
          <p:spPr>
            <a:xfrm>
              <a:off x="63792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6" name="Freeform: Shape 409">
              <a:extLst>
                <a:ext uri="{FF2B5EF4-FFF2-40B4-BE49-F238E27FC236}">
                  <a16:creationId xmlns:a16="http://schemas.microsoft.com/office/drawing/2014/main" id="{44CC46A3-F0A2-016C-242C-34F91783EC0A}"/>
                </a:ext>
              </a:extLst>
            </p:cNvPr>
            <p:cNvSpPr/>
            <p:nvPr/>
          </p:nvSpPr>
          <p:spPr>
            <a:xfrm>
              <a:off x="64173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7" name="Freeform: Shape 410">
              <a:extLst>
                <a:ext uri="{FF2B5EF4-FFF2-40B4-BE49-F238E27FC236}">
                  <a16:creationId xmlns:a16="http://schemas.microsoft.com/office/drawing/2014/main" id="{F429A24F-A6D5-73D3-8BFA-B9ADACA704E9}"/>
                </a:ext>
              </a:extLst>
            </p:cNvPr>
            <p:cNvSpPr/>
            <p:nvPr/>
          </p:nvSpPr>
          <p:spPr>
            <a:xfrm>
              <a:off x="64554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8" name="Freeform: Shape 411">
              <a:extLst>
                <a:ext uri="{FF2B5EF4-FFF2-40B4-BE49-F238E27FC236}">
                  <a16:creationId xmlns:a16="http://schemas.microsoft.com/office/drawing/2014/main" id="{EC5EB30C-C196-6D1B-4D25-F5D79CD6D220}"/>
                </a:ext>
              </a:extLst>
            </p:cNvPr>
            <p:cNvSpPr/>
            <p:nvPr/>
          </p:nvSpPr>
          <p:spPr>
            <a:xfrm>
              <a:off x="651259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9" name="Freeform: Shape 412">
              <a:extLst>
                <a:ext uri="{FF2B5EF4-FFF2-40B4-BE49-F238E27FC236}">
                  <a16:creationId xmlns:a16="http://schemas.microsoft.com/office/drawing/2014/main" id="{2FE1A48F-8576-24FE-E395-5EB649AB121D}"/>
                </a:ext>
              </a:extLst>
            </p:cNvPr>
            <p:cNvSpPr/>
            <p:nvPr/>
          </p:nvSpPr>
          <p:spPr>
            <a:xfrm>
              <a:off x="65697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0" name="Freeform: Shape 413">
              <a:extLst>
                <a:ext uri="{FF2B5EF4-FFF2-40B4-BE49-F238E27FC236}">
                  <a16:creationId xmlns:a16="http://schemas.microsoft.com/office/drawing/2014/main" id="{6E6567EF-7817-51BF-3B87-CB27028E9FD8}"/>
                </a:ext>
              </a:extLst>
            </p:cNvPr>
            <p:cNvSpPr/>
            <p:nvPr/>
          </p:nvSpPr>
          <p:spPr>
            <a:xfrm>
              <a:off x="6626894" y="3690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1" name="Freeform: Shape 414">
              <a:extLst>
                <a:ext uri="{FF2B5EF4-FFF2-40B4-BE49-F238E27FC236}">
                  <a16:creationId xmlns:a16="http://schemas.microsoft.com/office/drawing/2014/main" id="{F4AA8200-AA6F-39D7-6022-3A6AA1D3EC34}"/>
                </a:ext>
              </a:extLst>
            </p:cNvPr>
            <p:cNvSpPr/>
            <p:nvPr/>
          </p:nvSpPr>
          <p:spPr>
            <a:xfrm>
              <a:off x="6722144" y="37099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2" name="Freeform: Shape 415">
              <a:extLst>
                <a:ext uri="{FF2B5EF4-FFF2-40B4-BE49-F238E27FC236}">
                  <a16:creationId xmlns:a16="http://schemas.microsoft.com/office/drawing/2014/main" id="{B943CACC-3C46-D1F5-D788-983436F06F41}"/>
                </a:ext>
              </a:extLst>
            </p:cNvPr>
            <p:cNvSpPr/>
            <p:nvPr/>
          </p:nvSpPr>
          <p:spPr>
            <a:xfrm>
              <a:off x="68364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3" name="Freeform: Shape 416">
              <a:extLst>
                <a:ext uri="{FF2B5EF4-FFF2-40B4-BE49-F238E27FC236}">
                  <a16:creationId xmlns:a16="http://schemas.microsoft.com/office/drawing/2014/main" id="{244D5EC0-E573-50E8-65DE-DB2EE62917F3}"/>
                </a:ext>
              </a:extLst>
            </p:cNvPr>
            <p:cNvSpPr/>
            <p:nvPr/>
          </p:nvSpPr>
          <p:spPr>
            <a:xfrm>
              <a:off x="69507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4" name="Freeform: Shape 417">
              <a:extLst>
                <a:ext uri="{FF2B5EF4-FFF2-40B4-BE49-F238E27FC236}">
                  <a16:creationId xmlns:a16="http://schemas.microsoft.com/office/drawing/2014/main" id="{857E103E-9ECA-D905-84A1-A2059A2EE66F}"/>
                </a:ext>
              </a:extLst>
            </p:cNvPr>
            <p:cNvSpPr/>
            <p:nvPr/>
          </p:nvSpPr>
          <p:spPr>
            <a:xfrm>
              <a:off x="69888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5" name="Freeform: Shape 418">
              <a:extLst>
                <a:ext uri="{FF2B5EF4-FFF2-40B4-BE49-F238E27FC236}">
                  <a16:creationId xmlns:a16="http://schemas.microsoft.com/office/drawing/2014/main" id="{7E7B1E97-926A-BD23-B2AA-F240A55E9DB3}"/>
                </a:ext>
              </a:extLst>
            </p:cNvPr>
            <p:cNvSpPr/>
            <p:nvPr/>
          </p:nvSpPr>
          <p:spPr>
            <a:xfrm>
              <a:off x="70269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6" name="Freeform: Shape 419">
              <a:extLst>
                <a:ext uri="{FF2B5EF4-FFF2-40B4-BE49-F238E27FC236}">
                  <a16:creationId xmlns:a16="http://schemas.microsoft.com/office/drawing/2014/main" id="{9B3242ED-069D-8138-92FA-6AE928240FEA}"/>
                </a:ext>
              </a:extLst>
            </p:cNvPr>
            <p:cNvSpPr/>
            <p:nvPr/>
          </p:nvSpPr>
          <p:spPr>
            <a:xfrm>
              <a:off x="704600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7" name="Freeform: Shape 420">
              <a:extLst>
                <a:ext uri="{FF2B5EF4-FFF2-40B4-BE49-F238E27FC236}">
                  <a16:creationId xmlns:a16="http://schemas.microsoft.com/office/drawing/2014/main" id="{3045A0D3-C323-B1D3-D192-8328A772E505}"/>
                </a:ext>
              </a:extLst>
            </p:cNvPr>
            <p:cNvSpPr/>
            <p:nvPr/>
          </p:nvSpPr>
          <p:spPr>
            <a:xfrm>
              <a:off x="708410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8" name="Freeform: Shape 421">
              <a:extLst>
                <a:ext uri="{FF2B5EF4-FFF2-40B4-BE49-F238E27FC236}">
                  <a16:creationId xmlns:a16="http://schemas.microsoft.com/office/drawing/2014/main" id="{1B7D8781-6AD8-2657-5E3C-9F604F336F1C}"/>
                </a:ext>
              </a:extLst>
            </p:cNvPr>
            <p:cNvSpPr/>
            <p:nvPr/>
          </p:nvSpPr>
          <p:spPr>
            <a:xfrm>
              <a:off x="71031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9" name="Freeform: Shape 422">
              <a:extLst>
                <a:ext uri="{FF2B5EF4-FFF2-40B4-BE49-F238E27FC236}">
                  <a16:creationId xmlns:a16="http://schemas.microsoft.com/office/drawing/2014/main" id="{EC57A65A-E50B-5659-CA80-C7528F911A7F}"/>
                </a:ext>
              </a:extLst>
            </p:cNvPr>
            <p:cNvSpPr/>
            <p:nvPr/>
          </p:nvSpPr>
          <p:spPr>
            <a:xfrm>
              <a:off x="7122204" y="3786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0" name="Freeform: Shape 423">
              <a:extLst>
                <a:ext uri="{FF2B5EF4-FFF2-40B4-BE49-F238E27FC236}">
                  <a16:creationId xmlns:a16="http://schemas.microsoft.com/office/drawing/2014/main" id="{AFCD0E40-C0CA-72A3-C09A-01608CCF9B1E}"/>
                </a:ext>
              </a:extLst>
            </p:cNvPr>
            <p:cNvSpPr/>
            <p:nvPr/>
          </p:nvSpPr>
          <p:spPr>
            <a:xfrm>
              <a:off x="7141254" y="3786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1" name="Freeform: Shape 424">
              <a:extLst>
                <a:ext uri="{FF2B5EF4-FFF2-40B4-BE49-F238E27FC236}">
                  <a16:creationId xmlns:a16="http://schemas.microsoft.com/office/drawing/2014/main" id="{B0C1C1DC-D4E1-71ED-3A2B-82662779A0CB}"/>
                </a:ext>
              </a:extLst>
            </p:cNvPr>
            <p:cNvSpPr/>
            <p:nvPr/>
          </p:nvSpPr>
          <p:spPr>
            <a:xfrm>
              <a:off x="7160304" y="3786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2" name="Freeform: Shape 425">
              <a:extLst>
                <a:ext uri="{FF2B5EF4-FFF2-40B4-BE49-F238E27FC236}">
                  <a16:creationId xmlns:a16="http://schemas.microsoft.com/office/drawing/2014/main" id="{A4B57B69-853F-C899-325D-D8C459246AF6}"/>
                </a:ext>
              </a:extLst>
            </p:cNvPr>
            <p:cNvSpPr/>
            <p:nvPr/>
          </p:nvSpPr>
          <p:spPr>
            <a:xfrm>
              <a:off x="7179354" y="3786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3" name="Freeform: Shape 426">
              <a:extLst>
                <a:ext uri="{FF2B5EF4-FFF2-40B4-BE49-F238E27FC236}">
                  <a16:creationId xmlns:a16="http://schemas.microsoft.com/office/drawing/2014/main" id="{18B10CFA-07DB-9D14-2EC2-20AD8463945B}"/>
                </a:ext>
              </a:extLst>
            </p:cNvPr>
            <p:cNvSpPr/>
            <p:nvPr/>
          </p:nvSpPr>
          <p:spPr>
            <a:xfrm>
              <a:off x="7198404" y="38052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4" name="Freeform: Shape 427">
              <a:extLst>
                <a:ext uri="{FF2B5EF4-FFF2-40B4-BE49-F238E27FC236}">
                  <a16:creationId xmlns:a16="http://schemas.microsoft.com/office/drawing/2014/main" id="{46B84B28-1A42-1554-4A1D-2DB04C6C7E42}"/>
                </a:ext>
              </a:extLst>
            </p:cNvPr>
            <p:cNvSpPr/>
            <p:nvPr/>
          </p:nvSpPr>
          <p:spPr>
            <a:xfrm>
              <a:off x="7217454" y="38052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5" name="Freeform: Shape 428">
              <a:extLst>
                <a:ext uri="{FF2B5EF4-FFF2-40B4-BE49-F238E27FC236}">
                  <a16:creationId xmlns:a16="http://schemas.microsoft.com/office/drawing/2014/main" id="{304A1DE8-67EC-6C97-94CF-8670E0454D5C}"/>
                </a:ext>
              </a:extLst>
            </p:cNvPr>
            <p:cNvSpPr/>
            <p:nvPr/>
          </p:nvSpPr>
          <p:spPr>
            <a:xfrm>
              <a:off x="7255554" y="38052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6" name="Freeform: Shape 429">
              <a:extLst>
                <a:ext uri="{FF2B5EF4-FFF2-40B4-BE49-F238E27FC236}">
                  <a16:creationId xmlns:a16="http://schemas.microsoft.com/office/drawing/2014/main" id="{34A7E771-444A-2BC1-C25D-7377830F6B3F}"/>
                </a:ext>
              </a:extLst>
            </p:cNvPr>
            <p:cNvSpPr/>
            <p:nvPr/>
          </p:nvSpPr>
          <p:spPr>
            <a:xfrm>
              <a:off x="7293654" y="38052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7" name="Freeform: Shape 430">
              <a:extLst>
                <a:ext uri="{FF2B5EF4-FFF2-40B4-BE49-F238E27FC236}">
                  <a16:creationId xmlns:a16="http://schemas.microsoft.com/office/drawing/2014/main" id="{AF63D10C-70B0-ADE1-416B-EDBCDECADF89}"/>
                </a:ext>
              </a:extLst>
            </p:cNvPr>
            <p:cNvSpPr/>
            <p:nvPr/>
          </p:nvSpPr>
          <p:spPr>
            <a:xfrm>
              <a:off x="735080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08" name="Freeform: Shape 431">
              <a:extLst>
                <a:ext uri="{FF2B5EF4-FFF2-40B4-BE49-F238E27FC236}">
                  <a16:creationId xmlns:a16="http://schemas.microsoft.com/office/drawing/2014/main" id="{E957AB30-A24D-4AC7-02DA-D6525071921B}"/>
                </a:ext>
              </a:extLst>
            </p:cNvPr>
            <p:cNvSpPr/>
            <p:nvPr/>
          </p:nvSpPr>
          <p:spPr>
            <a:xfrm>
              <a:off x="738890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09" name="Freeform: Shape 432">
              <a:extLst>
                <a:ext uri="{FF2B5EF4-FFF2-40B4-BE49-F238E27FC236}">
                  <a16:creationId xmlns:a16="http://schemas.microsoft.com/office/drawing/2014/main" id="{264BEB83-5960-7D96-1364-1353F44CF4F3}"/>
                </a:ext>
              </a:extLst>
            </p:cNvPr>
            <p:cNvSpPr/>
            <p:nvPr/>
          </p:nvSpPr>
          <p:spPr>
            <a:xfrm>
              <a:off x="742700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0" name="Freeform: Shape 433">
              <a:extLst>
                <a:ext uri="{FF2B5EF4-FFF2-40B4-BE49-F238E27FC236}">
                  <a16:creationId xmlns:a16="http://schemas.microsoft.com/office/drawing/2014/main" id="{94E5341E-9E65-7A81-338E-A9F823E10073}"/>
                </a:ext>
              </a:extLst>
            </p:cNvPr>
            <p:cNvSpPr/>
            <p:nvPr/>
          </p:nvSpPr>
          <p:spPr>
            <a:xfrm>
              <a:off x="746510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1" name="Freeform: Shape 434">
              <a:extLst>
                <a:ext uri="{FF2B5EF4-FFF2-40B4-BE49-F238E27FC236}">
                  <a16:creationId xmlns:a16="http://schemas.microsoft.com/office/drawing/2014/main" id="{FD87EF47-7B03-18F4-8543-5B7724740B4E}"/>
                </a:ext>
              </a:extLst>
            </p:cNvPr>
            <p:cNvSpPr/>
            <p:nvPr/>
          </p:nvSpPr>
          <p:spPr>
            <a:xfrm>
              <a:off x="748415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2" name="Freeform: Shape 435">
              <a:extLst>
                <a:ext uri="{FF2B5EF4-FFF2-40B4-BE49-F238E27FC236}">
                  <a16:creationId xmlns:a16="http://schemas.microsoft.com/office/drawing/2014/main" id="{27CF0AC6-5643-4385-9AC2-957321F187CD}"/>
                </a:ext>
              </a:extLst>
            </p:cNvPr>
            <p:cNvSpPr/>
            <p:nvPr/>
          </p:nvSpPr>
          <p:spPr>
            <a:xfrm>
              <a:off x="752225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3" name="Freeform: Shape 436">
              <a:extLst>
                <a:ext uri="{FF2B5EF4-FFF2-40B4-BE49-F238E27FC236}">
                  <a16:creationId xmlns:a16="http://schemas.microsoft.com/office/drawing/2014/main" id="{A69F0A37-BD69-B727-DBA0-26EE25C8F555}"/>
                </a:ext>
              </a:extLst>
            </p:cNvPr>
            <p:cNvSpPr/>
            <p:nvPr/>
          </p:nvSpPr>
          <p:spPr>
            <a:xfrm>
              <a:off x="7636554" y="3862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4" name="Freeform: Shape 437">
              <a:extLst>
                <a:ext uri="{FF2B5EF4-FFF2-40B4-BE49-F238E27FC236}">
                  <a16:creationId xmlns:a16="http://schemas.microsoft.com/office/drawing/2014/main" id="{210A541B-A5EB-4F72-0B63-49543C4E8903}"/>
                </a:ext>
              </a:extLst>
            </p:cNvPr>
            <p:cNvSpPr/>
            <p:nvPr/>
          </p:nvSpPr>
          <p:spPr>
            <a:xfrm>
              <a:off x="7674654" y="3862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5" name="Freeform: Shape 438">
              <a:extLst>
                <a:ext uri="{FF2B5EF4-FFF2-40B4-BE49-F238E27FC236}">
                  <a16:creationId xmlns:a16="http://schemas.microsoft.com/office/drawing/2014/main" id="{18571C81-7310-B920-9B1E-714721944165}"/>
                </a:ext>
              </a:extLst>
            </p:cNvPr>
            <p:cNvSpPr/>
            <p:nvPr/>
          </p:nvSpPr>
          <p:spPr>
            <a:xfrm>
              <a:off x="7865154"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6" name="Freeform: Shape 439">
              <a:extLst>
                <a:ext uri="{FF2B5EF4-FFF2-40B4-BE49-F238E27FC236}">
                  <a16:creationId xmlns:a16="http://schemas.microsoft.com/office/drawing/2014/main" id="{3ABF1464-15B6-2645-E554-163566B51AB8}"/>
                </a:ext>
              </a:extLst>
            </p:cNvPr>
            <p:cNvSpPr/>
            <p:nvPr/>
          </p:nvSpPr>
          <p:spPr>
            <a:xfrm>
              <a:off x="799850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7" name="Freeform: Shape 440">
              <a:extLst>
                <a:ext uri="{FF2B5EF4-FFF2-40B4-BE49-F238E27FC236}">
                  <a16:creationId xmlns:a16="http://schemas.microsoft.com/office/drawing/2014/main" id="{BB55A166-3A48-40B0-6D00-B28557AA8B83}"/>
                </a:ext>
              </a:extLst>
            </p:cNvPr>
            <p:cNvSpPr/>
            <p:nvPr/>
          </p:nvSpPr>
          <p:spPr>
            <a:xfrm>
              <a:off x="803660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8" name="Freeform: Shape 441">
              <a:extLst>
                <a:ext uri="{FF2B5EF4-FFF2-40B4-BE49-F238E27FC236}">
                  <a16:creationId xmlns:a16="http://schemas.microsoft.com/office/drawing/2014/main" id="{42394F85-E6A7-9C61-DEB5-5D89DAB7FF2E}"/>
                </a:ext>
              </a:extLst>
            </p:cNvPr>
            <p:cNvSpPr/>
            <p:nvPr/>
          </p:nvSpPr>
          <p:spPr>
            <a:xfrm>
              <a:off x="807470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9" name="Freeform: Shape 442">
              <a:extLst>
                <a:ext uri="{FF2B5EF4-FFF2-40B4-BE49-F238E27FC236}">
                  <a16:creationId xmlns:a16="http://schemas.microsoft.com/office/drawing/2014/main" id="{D132A6E9-BDC4-DAF6-64CD-59D9C57394BB}"/>
                </a:ext>
              </a:extLst>
            </p:cNvPr>
            <p:cNvSpPr/>
            <p:nvPr/>
          </p:nvSpPr>
          <p:spPr>
            <a:xfrm>
              <a:off x="811280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0" name="Freeform: Shape 443">
              <a:extLst>
                <a:ext uri="{FF2B5EF4-FFF2-40B4-BE49-F238E27FC236}">
                  <a16:creationId xmlns:a16="http://schemas.microsoft.com/office/drawing/2014/main" id="{85D2F978-EABC-AF20-F19D-1E25328AC80F}"/>
                </a:ext>
              </a:extLst>
            </p:cNvPr>
            <p:cNvSpPr/>
            <p:nvPr/>
          </p:nvSpPr>
          <p:spPr>
            <a:xfrm>
              <a:off x="813185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1" name="Freeform: Shape 444">
              <a:extLst>
                <a:ext uri="{FF2B5EF4-FFF2-40B4-BE49-F238E27FC236}">
                  <a16:creationId xmlns:a16="http://schemas.microsoft.com/office/drawing/2014/main" id="{6AE99714-8CD0-1D55-615C-8313EA1B7D3A}"/>
                </a:ext>
              </a:extLst>
            </p:cNvPr>
            <p:cNvSpPr/>
            <p:nvPr/>
          </p:nvSpPr>
          <p:spPr>
            <a:xfrm>
              <a:off x="82842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2" name="Freeform: Shape 445">
              <a:extLst>
                <a:ext uri="{FF2B5EF4-FFF2-40B4-BE49-F238E27FC236}">
                  <a16:creationId xmlns:a16="http://schemas.microsoft.com/office/drawing/2014/main" id="{18F85113-6F67-84CE-6874-8E4C3A6F740F}"/>
                </a:ext>
              </a:extLst>
            </p:cNvPr>
            <p:cNvSpPr/>
            <p:nvPr/>
          </p:nvSpPr>
          <p:spPr>
            <a:xfrm>
              <a:off x="83223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3" name="Freeform: Shape 446">
              <a:extLst>
                <a:ext uri="{FF2B5EF4-FFF2-40B4-BE49-F238E27FC236}">
                  <a16:creationId xmlns:a16="http://schemas.microsoft.com/office/drawing/2014/main" id="{0EC94249-92D5-6BC4-9462-C5E718B4E94B}"/>
                </a:ext>
              </a:extLst>
            </p:cNvPr>
            <p:cNvSpPr/>
            <p:nvPr/>
          </p:nvSpPr>
          <p:spPr>
            <a:xfrm>
              <a:off x="83604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4" name="Freeform: Shape 447">
              <a:extLst>
                <a:ext uri="{FF2B5EF4-FFF2-40B4-BE49-F238E27FC236}">
                  <a16:creationId xmlns:a16="http://schemas.microsoft.com/office/drawing/2014/main" id="{17A8C856-866C-612F-A295-5D31C9B4C29E}"/>
                </a:ext>
              </a:extLst>
            </p:cNvPr>
            <p:cNvSpPr/>
            <p:nvPr/>
          </p:nvSpPr>
          <p:spPr>
            <a:xfrm>
              <a:off x="83795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5" name="Freeform: Shape 448">
              <a:extLst>
                <a:ext uri="{FF2B5EF4-FFF2-40B4-BE49-F238E27FC236}">
                  <a16:creationId xmlns:a16="http://schemas.microsoft.com/office/drawing/2014/main" id="{43D95CDB-C56C-3ACC-0374-007751D8A1F3}"/>
                </a:ext>
              </a:extLst>
            </p:cNvPr>
            <p:cNvSpPr/>
            <p:nvPr/>
          </p:nvSpPr>
          <p:spPr>
            <a:xfrm>
              <a:off x="84176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6" name="Freeform: Shape 449">
              <a:extLst>
                <a:ext uri="{FF2B5EF4-FFF2-40B4-BE49-F238E27FC236}">
                  <a16:creationId xmlns:a16="http://schemas.microsoft.com/office/drawing/2014/main" id="{307DE7DB-28EF-7402-D32A-7FE4A0D2CAEC}"/>
                </a:ext>
              </a:extLst>
            </p:cNvPr>
            <p:cNvSpPr/>
            <p:nvPr/>
          </p:nvSpPr>
          <p:spPr>
            <a:xfrm>
              <a:off x="84938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7" name="Freeform: Shape 450">
              <a:extLst>
                <a:ext uri="{FF2B5EF4-FFF2-40B4-BE49-F238E27FC236}">
                  <a16:creationId xmlns:a16="http://schemas.microsoft.com/office/drawing/2014/main" id="{1C455787-8E5F-316A-A414-E08B6AEF951A}"/>
                </a:ext>
              </a:extLst>
            </p:cNvPr>
            <p:cNvSpPr/>
            <p:nvPr/>
          </p:nvSpPr>
          <p:spPr>
            <a:xfrm>
              <a:off x="85319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8" name="Freeform: Shape 451">
              <a:extLst>
                <a:ext uri="{FF2B5EF4-FFF2-40B4-BE49-F238E27FC236}">
                  <a16:creationId xmlns:a16="http://schemas.microsoft.com/office/drawing/2014/main" id="{49E16D1F-BC75-8139-ACAC-16935BEF95D6}"/>
                </a:ext>
              </a:extLst>
            </p:cNvPr>
            <p:cNvSpPr/>
            <p:nvPr/>
          </p:nvSpPr>
          <p:spPr>
            <a:xfrm>
              <a:off x="85890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9" name="Freeform: Shape 452">
              <a:extLst>
                <a:ext uri="{FF2B5EF4-FFF2-40B4-BE49-F238E27FC236}">
                  <a16:creationId xmlns:a16="http://schemas.microsoft.com/office/drawing/2014/main" id="{391A9C3E-F766-67A1-A6A9-95A956ECC0F1}"/>
                </a:ext>
              </a:extLst>
            </p:cNvPr>
            <p:cNvSpPr/>
            <p:nvPr/>
          </p:nvSpPr>
          <p:spPr>
            <a:xfrm>
              <a:off x="86081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0" name="Freeform: Shape 453">
              <a:extLst>
                <a:ext uri="{FF2B5EF4-FFF2-40B4-BE49-F238E27FC236}">
                  <a16:creationId xmlns:a16="http://schemas.microsoft.com/office/drawing/2014/main" id="{1729B1C6-7DAA-A664-13E4-09880B770F74}"/>
                </a:ext>
              </a:extLst>
            </p:cNvPr>
            <p:cNvSpPr/>
            <p:nvPr/>
          </p:nvSpPr>
          <p:spPr>
            <a:xfrm>
              <a:off x="86652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1" name="Freeform: Shape 454">
              <a:extLst>
                <a:ext uri="{FF2B5EF4-FFF2-40B4-BE49-F238E27FC236}">
                  <a16:creationId xmlns:a16="http://schemas.microsoft.com/office/drawing/2014/main" id="{8E488479-F28E-9199-77C0-94A577700D61}"/>
                </a:ext>
              </a:extLst>
            </p:cNvPr>
            <p:cNvSpPr/>
            <p:nvPr/>
          </p:nvSpPr>
          <p:spPr>
            <a:xfrm>
              <a:off x="87986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2" name="Freeform: Shape 455">
              <a:extLst>
                <a:ext uri="{FF2B5EF4-FFF2-40B4-BE49-F238E27FC236}">
                  <a16:creationId xmlns:a16="http://schemas.microsoft.com/office/drawing/2014/main" id="{B6C422D0-343D-D017-576F-8B037EBBC5C8}"/>
                </a:ext>
              </a:extLst>
            </p:cNvPr>
            <p:cNvSpPr/>
            <p:nvPr/>
          </p:nvSpPr>
          <p:spPr>
            <a:xfrm>
              <a:off x="89319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3" name="Freeform: Shape 456">
              <a:extLst>
                <a:ext uri="{FF2B5EF4-FFF2-40B4-BE49-F238E27FC236}">
                  <a16:creationId xmlns:a16="http://schemas.microsoft.com/office/drawing/2014/main" id="{04B18D92-87E5-D581-4F24-2833ACA99C3D}"/>
                </a:ext>
              </a:extLst>
            </p:cNvPr>
            <p:cNvSpPr/>
            <p:nvPr/>
          </p:nvSpPr>
          <p:spPr>
            <a:xfrm>
              <a:off x="89700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4" name="Freeform: Shape 457">
              <a:extLst>
                <a:ext uri="{FF2B5EF4-FFF2-40B4-BE49-F238E27FC236}">
                  <a16:creationId xmlns:a16="http://schemas.microsoft.com/office/drawing/2014/main" id="{97EA43D1-B261-69C8-063E-2547D17D8582}"/>
                </a:ext>
              </a:extLst>
            </p:cNvPr>
            <p:cNvSpPr/>
            <p:nvPr/>
          </p:nvSpPr>
          <p:spPr>
            <a:xfrm>
              <a:off x="9084363" y="43195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grpSp>
      <p:sp>
        <p:nvSpPr>
          <p:cNvPr id="335" name="TextBox 334">
            <a:extLst>
              <a:ext uri="{FF2B5EF4-FFF2-40B4-BE49-F238E27FC236}">
                <a16:creationId xmlns:a16="http://schemas.microsoft.com/office/drawing/2014/main" id="{4E35A4C5-BF4E-83C7-6503-5A2609F3932D}"/>
              </a:ext>
            </a:extLst>
          </p:cNvPr>
          <p:cNvSpPr txBox="1"/>
          <p:nvPr/>
        </p:nvSpPr>
        <p:spPr>
          <a:xfrm>
            <a:off x="8106084" y="3868506"/>
            <a:ext cx="692818" cy="307777"/>
          </a:xfrm>
          <a:prstGeom prst="rect">
            <a:avLst/>
          </a:prstGeom>
          <a:noFill/>
        </p:spPr>
        <p:txBody>
          <a:bodyPr wrap="none" rtlCol="0">
            <a:spAutoFit/>
          </a:bodyPr>
          <a:lstStyle/>
          <a:p>
            <a:r>
              <a:rPr lang="ja-JP" sz="1400">
                <a:solidFill>
                  <a:schemeClr val="accent2"/>
                </a:solidFill>
              </a:rPr>
              <a:t>60.8%</a:t>
            </a:r>
          </a:p>
        </p:txBody>
      </p:sp>
      <p:sp>
        <p:nvSpPr>
          <p:cNvPr id="336" name="TextBox 335">
            <a:extLst>
              <a:ext uri="{FF2B5EF4-FFF2-40B4-BE49-F238E27FC236}">
                <a16:creationId xmlns:a16="http://schemas.microsoft.com/office/drawing/2014/main" id="{E2DC987F-9ADE-57EA-64B8-9E97DA8677BB}"/>
              </a:ext>
            </a:extLst>
          </p:cNvPr>
          <p:cNvSpPr txBox="1"/>
          <p:nvPr/>
        </p:nvSpPr>
        <p:spPr>
          <a:xfrm>
            <a:off x="9053614" y="4189871"/>
            <a:ext cx="692818" cy="307777"/>
          </a:xfrm>
          <a:prstGeom prst="rect">
            <a:avLst/>
          </a:prstGeom>
          <a:noFill/>
        </p:spPr>
        <p:txBody>
          <a:bodyPr wrap="none" rtlCol="0">
            <a:spAutoFit/>
          </a:bodyPr>
          <a:lstStyle/>
          <a:p>
            <a:r>
              <a:rPr lang="ja-JP" sz="1400">
                <a:solidFill>
                  <a:schemeClr val="accent2"/>
                </a:solidFill>
              </a:rPr>
              <a:t>45.2%</a:t>
            </a:r>
          </a:p>
        </p:txBody>
      </p:sp>
      <p:sp>
        <p:nvSpPr>
          <p:cNvPr id="337" name="TextBox 336">
            <a:extLst>
              <a:ext uri="{FF2B5EF4-FFF2-40B4-BE49-F238E27FC236}">
                <a16:creationId xmlns:a16="http://schemas.microsoft.com/office/drawing/2014/main" id="{19368A98-0929-8521-8CDB-BAABDB94FD43}"/>
              </a:ext>
            </a:extLst>
          </p:cNvPr>
          <p:cNvSpPr txBox="1"/>
          <p:nvPr/>
        </p:nvSpPr>
        <p:spPr>
          <a:xfrm>
            <a:off x="8715684" y="3275111"/>
            <a:ext cx="692818" cy="307777"/>
          </a:xfrm>
          <a:prstGeom prst="rect">
            <a:avLst/>
          </a:prstGeom>
          <a:noFill/>
        </p:spPr>
        <p:txBody>
          <a:bodyPr wrap="none" rtlCol="0">
            <a:spAutoFit/>
          </a:bodyPr>
          <a:lstStyle/>
          <a:p>
            <a:r>
              <a:rPr lang="ja-JP" sz="1400">
                <a:solidFill>
                  <a:schemeClr val="accent3"/>
                </a:solidFill>
              </a:rPr>
              <a:t>76.5%</a:t>
            </a:r>
          </a:p>
        </p:txBody>
      </p:sp>
      <p:sp>
        <p:nvSpPr>
          <p:cNvPr id="338" name="TextBox 337">
            <a:extLst>
              <a:ext uri="{FF2B5EF4-FFF2-40B4-BE49-F238E27FC236}">
                <a16:creationId xmlns:a16="http://schemas.microsoft.com/office/drawing/2014/main" id="{6692073D-D3FF-E1B4-E10D-50DCECE80AFD}"/>
              </a:ext>
            </a:extLst>
          </p:cNvPr>
          <p:cNvSpPr txBox="1"/>
          <p:nvPr/>
        </p:nvSpPr>
        <p:spPr>
          <a:xfrm>
            <a:off x="9663214" y="3596476"/>
            <a:ext cx="692818" cy="307777"/>
          </a:xfrm>
          <a:prstGeom prst="rect">
            <a:avLst/>
          </a:prstGeom>
          <a:noFill/>
        </p:spPr>
        <p:txBody>
          <a:bodyPr wrap="none" rtlCol="0">
            <a:spAutoFit/>
          </a:bodyPr>
          <a:lstStyle/>
          <a:p>
            <a:r>
              <a:rPr lang="ja-JP" sz="1400">
                <a:solidFill>
                  <a:schemeClr val="accent3"/>
                </a:solidFill>
              </a:rPr>
              <a:t>60.9%</a:t>
            </a:r>
          </a:p>
        </p:txBody>
      </p:sp>
      <p:grpSp>
        <p:nvGrpSpPr>
          <p:cNvPr id="339" name="Group 338">
            <a:extLst>
              <a:ext uri="{FF2B5EF4-FFF2-40B4-BE49-F238E27FC236}">
                <a16:creationId xmlns:a16="http://schemas.microsoft.com/office/drawing/2014/main" id="{621C33B8-D9C0-7F9A-EBD4-D946FF873EA5}"/>
              </a:ext>
            </a:extLst>
          </p:cNvPr>
          <p:cNvGrpSpPr/>
          <p:nvPr/>
        </p:nvGrpSpPr>
        <p:grpSpPr>
          <a:xfrm>
            <a:off x="6833157" y="3069742"/>
            <a:ext cx="4889431" cy="1214024"/>
            <a:chOff x="2943225" y="2700337"/>
            <a:chExt cx="6304483" cy="1463392"/>
          </a:xfrm>
        </p:grpSpPr>
        <p:sp>
          <p:nvSpPr>
            <p:cNvPr id="340" name="Freeform: Shape 467">
              <a:extLst>
                <a:ext uri="{FF2B5EF4-FFF2-40B4-BE49-F238E27FC236}">
                  <a16:creationId xmlns:a16="http://schemas.microsoft.com/office/drawing/2014/main" id="{0D3AB04A-D5BD-EDB2-C7EC-62AF23B11DB3}"/>
                </a:ext>
              </a:extLst>
            </p:cNvPr>
            <p:cNvSpPr/>
            <p:nvPr/>
          </p:nvSpPr>
          <p:spPr>
            <a:xfrm>
              <a:off x="2943225" y="2700337"/>
              <a:ext cx="6304483" cy="1408766"/>
            </a:xfrm>
            <a:custGeom>
              <a:avLst/>
              <a:gdLst>
                <a:gd name="connsiteX0" fmla="*/ 6304483 w 6304483"/>
                <a:gd name="connsiteY0" fmla="*/ 1408767 h 1408766"/>
                <a:gd name="connsiteX1" fmla="*/ 5461892 w 6304483"/>
                <a:gd name="connsiteY1" fmla="*/ 1408767 h 1408766"/>
                <a:gd name="connsiteX2" fmla="*/ 5461892 w 6304483"/>
                <a:gd name="connsiteY2" fmla="*/ 1392117 h 1408766"/>
                <a:gd name="connsiteX3" fmla="*/ 5438575 w 6304483"/>
                <a:gd name="connsiteY3" fmla="*/ 1392117 h 1408766"/>
                <a:gd name="connsiteX4" fmla="*/ 5438575 w 6304483"/>
                <a:gd name="connsiteY4" fmla="*/ 1338825 h 1408766"/>
                <a:gd name="connsiteX5" fmla="*/ 5128851 w 6304483"/>
                <a:gd name="connsiteY5" fmla="*/ 1338825 h 1408766"/>
                <a:gd name="connsiteX6" fmla="*/ 5128851 w 6304483"/>
                <a:gd name="connsiteY6" fmla="*/ 1285542 h 1408766"/>
                <a:gd name="connsiteX7" fmla="*/ 4872400 w 6304483"/>
                <a:gd name="connsiteY7" fmla="*/ 1285542 h 1408766"/>
                <a:gd name="connsiteX8" fmla="*/ 4872400 w 6304483"/>
                <a:gd name="connsiteY8" fmla="*/ 1245575 h 1408766"/>
                <a:gd name="connsiteX9" fmla="*/ 4842434 w 6304483"/>
                <a:gd name="connsiteY9" fmla="*/ 1245575 h 1408766"/>
                <a:gd name="connsiteX10" fmla="*/ 4842434 w 6304483"/>
                <a:gd name="connsiteY10" fmla="*/ 1208942 h 1408766"/>
                <a:gd name="connsiteX11" fmla="*/ 4765834 w 6304483"/>
                <a:gd name="connsiteY11" fmla="*/ 1208942 h 1408766"/>
                <a:gd name="connsiteX12" fmla="*/ 4765834 w 6304483"/>
                <a:gd name="connsiteY12" fmla="*/ 1158983 h 1408766"/>
                <a:gd name="connsiteX13" fmla="*/ 4442784 w 6304483"/>
                <a:gd name="connsiteY13" fmla="*/ 1158983 h 1408766"/>
                <a:gd name="connsiteX14" fmla="*/ 4442784 w 6304483"/>
                <a:gd name="connsiteY14" fmla="*/ 1129008 h 1408766"/>
                <a:gd name="connsiteX15" fmla="*/ 4409475 w 6304483"/>
                <a:gd name="connsiteY15" fmla="*/ 1129008 h 1408766"/>
                <a:gd name="connsiteX16" fmla="*/ 4409475 w 6304483"/>
                <a:gd name="connsiteY16" fmla="*/ 1092375 h 1408766"/>
                <a:gd name="connsiteX17" fmla="*/ 4336209 w 6304483"/>
                <a:gd name="connsiteY17" fmla="*/ 1092375 h 1408766"/>
                <a:gd name="connsiteX18" fmla="*/ 4336209 w 6304483"/>
                <a:gd name="connsiteY18" fmla="*/ 1065733 h 1408766"/>
                <a:gd name="connsiteX19" fmla="*/ 4292908 w 6304483"/>
                <a:gd name="connsiteY19" fmla="*/ 1065733 h 1408766"/>
                <a:gd name="connsiteX20" fmla="*/ 4292908 w 6304483"/>
                <a:gd name="connsiteY20" fmla="*/ 1029100 h 1408766"/>
                <a:gd name="connsiteX21" fmla="*/ 4086425 w 6304483"/>
                <a:gd name="connsiteY21" fmla="*/ 1029100 h 1408766"/>
                <a:gd name="connsiteX22" fmla="*/ 4086425 w 6304483"/>
                <a:gd name="connsiteY22" fmla="*/ 979141 h 1408766"/>
                <a:gd name="connsiteX23" fmla="*/ 3819992 w 6304483"/>
                <a:gd name="connsiteY23" fmla="*/ 979141 h 1408766"/>
                <a:gd name="connsiteX24" fmla="*/ 3819992 w 6304483"/>
                <a:gd name="connsiteY24" fmla="*/ 962492 h 1408766"/>
                <a:gd name="connsiteX25" fmla="*/ 3736734 w 6304483"/>
                <a:gd name="connsiteY25" fmla="*/ 962492 h 1408766"/>
                <a:gd name="connsiteX26" fmla="*/ 3736734 w 6304483"/>
                <a:gd name="connsiteY26" fmla="*/ 909204 h 1408766"/>
                <a:gd name="connsiteX27" fmla="*/ 3630158 w 6304483"/>
                <a:gd name="connsiteY27" fmla="*/ 909204 h 1408766"/>
                <a:gd name="connsiteX28" fmla="*/ 3630158 w 6304483"/>
                <a:gd name="connsiteY28" fmla="*/ 892552 h 1408766"/>
                <a:gd name="connsiteX29" fmla="*/ 3340408 w 6304483"/>
                <a:gd name="connsiteY29" fmla="*/ 892552 h 1408766"/>
                <a:gd name="connsiteX30" fmla="*/ 3340408 w 6304483"/>
                <a:gd name="connsiteY30" fmla="*/ 859247 h 1408766"/>
                <a:gd name="connsiteX31" fmla="*/ 3290459 w 6304483"/>
                <a:gd name="connsiteY31" fmla="*/ 859247 h 1408766"/>
                <a:gd name="connsiteX32" fmla="*/ 3290459 w 6304483"/>
                <a:gd name="connsiteY32" fmla="*/ 835934 h 1408766"/>
                <a:gd name="connsiteX33" fmla="*/ 3257150 w 6304483"/>
                <a:gd name="connsiteY33" fmla="*/ 835934 h 1408766"/>
                <a:gd name="connsiteX34" fmla="*/ 3257150 w 6304483"/>
                <a:gd name="connsiteY34" fmla="*/ 815952 h 1408766"/>
                <a:gd name="connsiteX35" fmla="*/ 3210525 w 6304483"/>
                <a:gd name="connsiteY35" fmla="*/ 815952 h 1408766"/>
                <a:gd name="connsiteX36" fmla="*/ 3210525 w 6304483"/>
                <a:gd name="connsiteY36" fmla="*/ 792639 h 1408766"/>
                <a:gd name="connsiteX37" fmla="*/ 3163900 w 6304483"/>
                <a:gd name="connsiteY37" fmla="*/ 792639 h 1408766"/>
                <a:gd name="connsiteX38" fmla="*/ 3163900 w 6304483"/>
                <a:gd name="connsiteY38" fmla="*/ 759335 h 1408766"/>
                <a:gd name="connsiteX39" fmla="*/ 3103950 w 6304483"/>
                <a:gd name="connsiteY39" fmla="*/ 759335 h 1408766"/>
                <a:gd name="connsiteX40" fmla="*/ 3103950 w 6304483"/>
                <a:gd name="connsiteY40" fmla="*/ 749343 h 1408766"/>
                <a:gd name="connsiteX41" fmla="*/ 3063983 w 6304483"/>
                <a:gd name="connsiteY41" fmla="*/ 749343 h 1408766"/>
                <a:gd name="connsiteX42" fmla="*/ 3063983 w 6304483"/>
                <a:gd name="connsiteY42" fmla="*/ 719370 h 1408766"/>
                <a:gd name="connsiteX43" fmla="*/ 3027350 w 6304483"/>
                <a:gd name="connsiteY43" fmla="*/ 719370 h 1408766"/>
                <a:gd name="connsiteX44" fmla="*/ 3027350 w 6304483"/>
                <a:gd name="connsiteY44" fmla="*/ 702717 h 1408766"/>
                <a:gd name="connsiteX45" fmla="*/ 2987383 w 6304483"/>
                <a:gd name="connsiteY45" fmla="*/ 702717 h 1408766"/>
                <a:gd name="connsiteX46" fmla="*/ 2987383 w 6304483"/>
                <a:gd name="connsiteY46" fmla="*/ 686066 h 1408766"/>
                <a:gd name="connsiteX47" fmla="*/ 2987383 w 6304483"/>
                <a:gd name="connsiteY47" fmla="*/ 686066 h 1408766"/>
                <a:gd name="connsiteX48" fmla="*/ 2987383 w 6304483"/>
                <a:gd name="connsiteY48" fmla="*/ 666083 h 1408766"/>
                <a:gd name="connsiteX49" fmla="*/ 2900791 w 6304483"/>
                <a:gd name="connsiteY49" fmla="*/ 666083 h 1408766"/>
                <a:gd name="connsiteX50" fmla="*/ 2900791 w 6304483"/>
                <a:gd name="connsiteY50" fmla="*/ 662753 h 1408766"/>
                <a:gd name="connsiteX51" fmla="*/ 2814209 w 6304483"/>
                <a:gd name="connsiteY51" fmla="*/ 662753 h 1408766"/>
                <a:gd name="connsiteX52" fmla="*/ 2814209 w 6304483"/>
                <a:gd name="connsiteY52" fmla="*/ 619457 h 1408766"/>
                <a:gd name="connsiteX53" fmla="*/ 2720950 w 6304483"/>
                <a:gd name="connsiteY53" fmla="*/ 619457 h 1408766"/>
                <a:gd name="connsiteX54" fmla="*/ 2720950 w 6304483"/>
                <a:gd name="connsiteY54" fmla="*/ 612797 h 1408766"/>
                <a:gd name="connsiteX55" fmla="*/ 2634358 w 6304483"/>
                <a:gd name="connsiteY55" fmla="*/ 612797 h 1408766"/>
                <a:gd name="connsiteX56" fmla="*/ 2634358 w 6304483"/>
                <a:gd name="connsiteY56" fmla="*/ 589484 h 1408766"/>
                <a:gd name="connsiteX57" fmla="*/ 2531117 w 6304483"/>
                <a:gd name="connsiteY57" fmla="*/ 589484 h 1408766"/>
                <a:gd name="connsiteX58" fmla="*/ 2531117 w 6304483"/>
                <a:gd name="connsiteY58" fmla="*/ 576163 h 1408766"/>
                <a:gd name="connsiteX59" fmla="*/ 2434533 w 6304483"/>
                <a:gd name="connsiteY59" fmla="*/ 576163 h 1408766"/>
                <a:gd name="connsiteX60" fmla="*/ 2434533 w 6304483"/>
                <a:gd name="connsiteY60" fmla="*/ 526206 h 1408766"/>
                <a:gd name="connsiteX61" fmla="*/ 2288000 w 6304483"/>
                <a:gd name="connsiteY61" fmla="*/ 526206 h 1408766"/>
                <a:gd name="connsiteX62" fmla="*/ 2288000 w 6304483"/>
                <a:gd name="connsiteY62" fmla="*/ 516215 h 1408766"/>
                <a:gd name="connsiteX63" fmla="*/ 2258025 w 6304483"/>
                <a:gd name="connsiteY63" fmla="*/ 516215 h 1408766"/>
                <a:gd name="connsiteX64" fmla="*/ 2258025 w 6304483"/>
                <a:gd name="connsiteY64" fmla="*/ 486241 h 1408766"/>
                <a:gd name="connsiteX65" fmla="*/ 2141458 w 6304483"/>
                <a:gd name="connsiteY65" fmla="*/ 486241 h 1408766"/>
                <a:gd name="connsiteX66" fmla="*/ 2141458 w 6304483"/>
                <a:gd name="connsiteY66" fmla="*/ 469589 h 1408766"/>
                <a:gd name="connsiteX67" fmla="*/ 2078184 w 6304483"/>
                <a:gd name="connsiteY67" fmla="*/ 469589 h 1408766"/>
                <a:gd name="connsiteX68" fmla="*/ 2078184 w 6304483"/>
                <a:gd name="connsiteY68" fmla="*/ 449607 h 1408766"/>
                <a:gd name="connsiteX69" fmla="*/ 1984934 w 6304483"/>
                <a:gd name="connsiteY69" fmla="*/ 449607 h 1408766"/>
                <a:gd name="connsiteX70" fmla="*/ 1984934 w 6304483"/>
                <a:gd name="connsiteY70" fmla="*/ 436285 h 1408766"/>
                <a:gd name="connsiteX71" fmla="*/ 1934975 w 6304483"/>
                <a:gd name="connsiteY71" fmla="*/ 436285 h 1408766"/>
                <a:gd name="connsiteX72" fmla="*/ 1934975 w 6304483"/>
                <a:gd name="connsiteY72" fmla="*/ 419632 h 1408766"/>
                <a:gd name="connsiteX73" fmla="*/ 1791767 w 6304483"/>
                <a:gd name="connsiteY73" fmla="*/ 419632 h 1408766"/>
                <a:gd name="connsiteX74" fmla="*/ 1791767 w 6304483"/>
                <a:gd name="connsiteY74" fmla="*/ 392989 h 1408766"/>
                <a:gd name="connsiteX75" fmla="*/ 1671866 w 6304483"/>
                <a:gd name="connsiteY75" fmla="*/ 392989 h 1408766"/>
                <a:gd name="connsiteX76" fmla="*/ 1671866 w 6304483"/>
                <a:gd name="connsiteY76" fmla="*/ 376338 h 1408766"/>
                <a:gd name="connsiteX77" fmla="*/ 1621917 w 6304483"/>
                <a:gd name="connsiteY77" fmla="*/ 376338 h 1408766"/>
                <a:gd name="connsiteX78" fmla="*/ 1621917 w 6304483"/>
                <a:gd name="connsiteY78" fmla="*/ 356355 h 1408766"/>
                <a:gd name="connsiteX79" fmla="*/ 1432084 w 6304483"/>
                <a:gd name="connsiteY79" fmla="*/ 356355 h 1408766"/>
                <a:gd name="connsiteX80" fmla="*/ 1432084 w 6304483"/>
                <a:gd name="connsiteY80" fmla="*/ 343032 h 1408766"/>
                <a:gd name="connsiteX81" fmla="*/ 1382125 w 6304483"/>
                <a:gd name="connsiteY81" fmla="*/ 343032 h 1408766"/>
                <a:gd name="connsiteX82" fmla="*/ 1382125 w 6304483"/>
                <a:gd name="connsiteY82" fmla="*/ 329712 h 1408766"/>
                <a:gd name="connsiteX83" fmla="*/ 1145667 w 6304483"/>
                <a:gd name="connsiteY83" fmla="*/ 329712 h 1408766"/>
                <a:gd name="connsiteX84" fmla="*/ 1145667 w 6304483"/>
                <a:gd name="connsiteY84" fmla="*/ 293077 h 1408766"/>
                <a:gd name="connsiteX85" fmla="*/ 1092375 w 6304483"/>
                <a:gd name="connsiteY85" fmla="*/ 293077 h 1408766"/>
                <a:gd name="connsiteX86" fmla="*/ 1092375 w 6304483"/>
                <a:gd name="connsiteY86" fmla="*/ 249782 h 1408766"/>
                <a:gd name="connsiteX87" fmla="*/ 1035758 w 6304483"/>
                <a:gd name="connsiteY87" fmla="*/ 249782 h 1408766"/>
                <a:gd name="connsiteX88" fmla="*/ 1035758 w 6304483"/>
                <a:gd name="connsiteY88" fmla="*/ 223137 h 1408766"/>
                <a:gd name="connsiteX89" fmla="*/ 979141 w 6304483"/>
                <a:gd name="connsiteY89" fmla="*/ 223137 h 1408766"/>
                <a:gd name="connsiteX90" fmla="*/ 979141 w 6304483"/>
                <a:gd name="connsiteY90" fmla="*/ 203156 h 1408766"/>
                <a:gd name="connsiteX91" fmla="*/ 929187 w 6304483"/>
                <a:gd name="connsiteY91" fmla="*/ 203156 h 1408766"/>
                <a:gd name="connsiteX92" fmla="*/ 929187 w 6304483"/>
                <a:gd name="connsiteY92" fmla="*/ 179842 h 1408766"/>
                <a:gd name="connsiteX93" fmla="*/ 852588 w 6304483"/>
                <a:gd name="connsiteY93" fmla="*/ 179842 h 1408766"/>
                <a:gd name="connsiteX94" fmla="*/ 852588 w 6304483"/>
                <a:gd name="connsiteY94" fmla="*/ 166521 h 1408766"/>
                <a:gd name="connsiteX95" fmla="*/ 795970 w 6304483"/>
                <a:gd name="connsiteY95" fmla="*/ 166521 h 1408766"/>
                <a:gd name="connsiteX96" fmla="*/ 795970 w 6304483"/>
                <a:gd name="connsiteY96" fmla="*/ 156529 h 1408766"/>
                <a:gd name="connsiteX97" fmla="*/ 759336 w 6304483"/>
                <a:gd name="connsiteY97" fmla="*/ 156529 h 1408766"/>
                <a:gd name="connsiteX98" fmla="*/ 759336 w 6304483"/>
                <a:gd name="connsiteY98" fmla="*/ 133217 h 1408766"/>
                <a:gd name="connsiteX99" fmla="*/ 672745 w 6304483"/>
                <a:gd name="connsiteY99" fmla="*/ 133217 h 1408766"/>
                <a:gd name="connsiteX100" fmla="*/ 672745 w 6304483"/>
                <a:gd name="connsiteY100" fmla="*/ 109903 h 1408766"/>
                <a:gd name="connsiteX101" fmla="*/ 652763 w 6304483"/>
                <a:gd name="connsiteY101" fmla="*/ 109903 h 1408766"/>
                <a:gd name="connsiteX102" fmla="*/ 652763 w 6304483"/>
                <a:gd name="connsiteY102" fmla="*/ 86591 h 1408766"/>
                <a:gd name="connsiteX103" fmla="*/ 492902 w 6304483"/>
                <a:gd name="connsiteY103" fmla="*/ 86591 h 1408766"/>
                <a:gd name="connsiteX104" fmla="*/ 492902 w 6304483"/>
                <a:gd name="connsiteY104" fmla="*/ 69939 h 1408766"/>
                <a:gd name="connsiteX105" fmla="*/ 419632 w 6304483"/>
                <a:gd name="connsiteY105" fmla="*/ 69939 h 1408766"/>
                <a:gd name="connsiteX106" fmla="*/ 419632 w 6304483"/>
                <a:gd name="connsiteY106" fmla="*/ 46626 h 1408766"/>
                <a:gd name="connsiteX107" fmla="*/ 339702 w 6304483"/>
                <a:gd name="connsiteY107" fmla="*/ 46626 h 1408766"/>
                <a:gd name="connsiteX108" fmla="*/ 339702 w 6304483"/>
                <a:gd name="connsiteY108" fmla="*/ 39965 h 1408766"/>
                <a:gd name="connsiteX109" fmla="*/ 256443 w 6304483"/>
                <a:gd name="connsiteY109" fmla="*/ 39965 h 1408766"/>
                <a:gd name="connsiteX110" fmla="*/ 256443 w 6304483"/>
                <a:gd name="connsiteY110" fmla="*/ 29974 h 1408766"/>
                <a:gd name="connsiteX111" fmla="*/ 153199 w 6304483"/>
                <a:gd name="connsiteY111" fmla="*/ 29974 h 1408766"/>
                <a:gd name="connsiteX112" fmla="*/ 153199 w 6304483"/>
                <a:gd name="connsiteY112" fmla="*/ 23313 h 1408766"/>
                <a:gd name="connsiteX113" fmla="*/ 93252 w 6304483"/>
                <a:gd name="connsiteY113" fmla="*/ 23313 h 1408766"/>
                <a:gd name="connsiteX114" fmla="*/ 93252 w 6304483"/>
                <a:gd name="connsiteY114" fmla="*/ 0 h 1408766"/>
                <a:gd name="connsiteX115" fmla="*/ 0 w 6304483"/>
                <a:gd name="connsiteY115" fmla="*/ 0 h 140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304483" h="1408766">
                  <a:moveTo>
                    <a:pt x="6304483" y="1408767"/>
                  </a:moveTo>
                  <a:lnTo>
                    <a:pt x="5461892" y="1408767"/>
                  </a:lnTo>
                  <a:lnTo>
                    <a:pt x="5461892" y="1392117"/>
                  </a:lnTo>
                  <a:lnTo>
                    <a:pt x="5438575" y="1392117"/>
                  </a:lnTo>
                  <a:lnTo>
                    <a:pt x="5438575" y="1338825"/>
                  </a:lnTo>
                  <a:lnTo>
                    <a:pt x="5128851" y="1338825"/>
                  </a:lnTo>
                  <a:lnTo>
                    <a:pt x="5128851" y="1285542"/>
                  </a:lnTo>
                  <a:lnTo>
                    <a:pt x="4872400" y="1285542"/>
                  </a:lnTo>
                  <a:lnTo>
                    <a:pt x="4872400" y="1245575"/>
                  </a:lnTo>
                  <a:lnTo>
                    <a:pt x="4842434" y="1245575"/>
                  </a:lnTo>
                  <a:lnTo>
                    <a:pt x="4842434" y="1208942"/>
                  </a:lnTo>
                  <a:lnTo>
                    <a:pt x="4765834" y="1208942"/>
                  </a:lnTo>
                  <a:lnTo>
                    <a:pt x="4765834" y="1158983"/>
                  </a:lnTo>
                  <a:lnTo>
                    <a:pt x="4442784" y="1158983"/>
                  </a:lnTo>
                  <a:lnTo>
                    <a:pt x="4442784" y="1129008"/>
                  </a:lnTo>
                  <a:lnTo>
                    <a:pt x="4409475" y="1129008"/>
                  </a:lnTo>
                  <a:lnTo>
                    <a:pt x="4409475" y="1092375"/>
                  </a:lnTo>
                  <a:lnTo>
                    <a:pt x="4336209" y="1092375"/>
                  </a:lnTo>
                  <a:lnTo>
                    <a:pt x="4336209" y="1065733"/>
                  </a:lnTo>
                  <a:lnTo>
                    <a:pt x="4292908" y="1065733"/>
                  </a:lnTo>
                  <a:lnTo>
                    <a:pt x="4292908" y="1029100"/>
                  </a:lnTo>
                  <a:lnTo>
                    <a:pt x="4086425" y="1029100"/>
                  </a:lnTo>
                  <a:lnTo>
                    <a:pt x="4086425" y="979141"/>
                  </a:lnTo>
                  <a:lnTo>
                    <a:pt x="3819992" y="979141"/>
                  </a:lnTo>
                  <a:lnTo>
                    <a:pt x="3819992" y="962492"/>
                  </a:lnTo>
                  <a:lnTo>
                    <a:pt x="3736734" y="962492"/>
                  </a:lnTo>
                  <a:lnTo>
                    <a:pt x="3736734" y="909204"/>
                  </a:lnTo>
                  <a:lnTo>
                    <a:pt x="3630158" y="909204"/>
                  </a:lnTo>
                  <a:lnTo>
                    <a:pt x="3630158" y="892552"/>
                  </a:lnTo>
                  <a:lnTo>
                    <a:pt x="3340408" y="892552"/>
                  </a:lnTo>
                  <a:lnTo>
                    <a:pt x="3340408" y="859247"/>
                  </a:lnTo>
                  <a:lnTo>
                    <a:pt x="3290459" y="859247"/>
                  </a:lnTo>
                  <a:lnTo>
                    <a:pt x="3290459" y="835934"/>
                  </a:lnTo>
                  <a:lnTo>
                    <a:pt x="3257150" y="835934"/>
                  </a:lnTo>
                  <a:lnTo>
                    <a:pt x="3257150" y="815952"/>
                  </a:lnTo>
                  <a:lnTo>
                    <a:pt x="3210525" y="815952"/>
                  </a:lnTo>
                  <a:lnTo>
                    <a:pt x="3210525" y="792639"/>
                  </a:lnTo>
                  <a:lnTo>
                    <a:pt x="3163900" y="792639"/>
                  </a:lnTo>
                  <a:lnTo>
                    <a:pt x="3163900" y="759335"/>
                  </a:lnTo>
                  <a:lnTo>
                    <a:pt x="3103950" y="759335"/>
                  </a:lnTo>
                  <a:lnTo>
                    <a:pt x="3103950" y="749343"/>
                  </a:lnTo>
                  <a:lnTo>
                    <a:pt x="3063983" y="749343"/>
                  </a:lnTo>
                  <a:lnTo>
                    <a:pt x="3063983" y="719370"/>
                  </a:lnTo>
                  <a:lnTo>
                    <a:pt x="3027350" y="719370"/>
                  </a:lnTo>
                  <a:lnTo>
                    <a:pt x="3027350" y="702717"/>
                  </a:lnTo>
                  <a:lnTo>
                    <a:pt x="2987383" y="702717"/>
                  </a:lnTo>
                  <a:lnTo>
                    <a:pt x="2987383" y="686066"/>
                  </a:lnTo>
                  <a:lnTo>
                    <a:pt x="2987383" y="686066"/>
                  </a:lnTo>
                  <a:lnTo>
                    <a:pt x="2987383" y="666083"/>
                  </a:lnTo>
                  <a:lnTo>
                    <a:pt x="2900791" y="666083"/>
                  </a:lnTo>
                  <a:lnTo>
                    <a:pt x="2900791" y="662753"/>
                  </a:lnTo>
                  <a:lnTo>
                    <a:pt x="2814209" y="662753"/>
                  </a:lnTo>
                  <a:lnTo>
                    <a:pt x="2814209" y="619457"/>
                  </a:lnTo>
                  <a:lnTo>
                    <a:pt x="2720950" y="619457"/>
                  </a:lnTo>
                  <a:lnTo>
                    <a:pt x="2720950" y="612797"/>
                  </a:lnTo>
                  <a:lnTo>
                    <a:pt x="2634358" y="612797"/>
                  </a:lnTo>
                  <a:lnTo>
                    <a:pt x="2634358" y="589484"/>
                  </a:lnTo>
                  <a:lnTo>
                    <a:pt x="2531117" y="589484"/>
                  </a:lnTo>
                  <a:lnTo>
                    <a:pt x="2531117" y="576163"/>
                  </a:lnTo>
                  <a:lnTo>
                    <a:pt x="2434533" y="576163"/>
                  </a:lnTo>
                  <a:lnTo>
                    <a:pt x="2434533" y="526206"/>
                  </a:lnTo>
                  <a:lnTo>
                    <a:pt x="2288000" y="526206"/>
                  </a:lnTo>
                  <a:lnTo>
                    <a:pt x="2288000" y="516215"/>
                  </a:lnTo>
                  <a:lnTo>
                    <a:pt x="2258025" y="516215"/>
                  </a:lnTo>
                  <a:lnTo>
                    <a:pt x="2258025" y="486241"/>
                  </a:lnTo>
                  <a:lnTo>
                    <a:pt x="2141458" y="486241"/>
                  </a:lnTo>
                  <a:lnTo>
                    <a:pt x="2141458" y="469589"/>
                  </a:lnTo>
                  <a:lnTo>
                    <a:pt x="2078184" y="469589"/>
                  </a:lnTo>
                  <a:lnTo>
                    <a:pt x="2078184" y="449607"/>
                  </a:lnTo>
                  <a:lnTo>
                    <a:pt x="1984934" y="449607"/>
                  </a:lnTo>
                  <a:lnTo>
                    <a:pt x="1984934" y="436285"/>
                  </a:lnTo>
                  <a:lnTo>
                    <a:pt x="1934975" y="436285"/>
                  </a:lnTo>
                  <a:lnTo>
                    <a:pt x="1934975" y="419632"/>
                  </a:lnTo>
                  <a:lnTo>
                    <a:pt x="1791767" y="419632"/>
                  </a:lnTo>
                  <a:lnTo>
                    <a:pt x="1791767" y="392989"/>
                  </a:lnTo>
                  <a:lnTo>
                    <a:pt x="1671866" y="392989"/>
                  </a:lnTo>
                  <a:lnTo>
                    <a:pt x="1671866" y="376338"/>
                  </a:lnTo>
                  <a:lnTo>
                    <a:pt x="1621917" y="376338"/>
                  </a:lnTo>
                  <a:lnTo>
                    <a:pt x="1621917" y="356355"/>
                  </a:lnTo>
                  <a:lnTo>
                    <a:pt x="1432084" y="356355"/>
                  </a:lnTo>
                  <a:lnTo>
                    <a:pt x="1432084" y="343032"/>
                  </a:lnTo>
                  <a:lnTo>
                    <a:pt x="1382125" y="343032"/>
                  </a:lnTo>
                  <a:lnTo>
                    <a:pt x="1382125" y="329712"/>
                  </a:lnTo>
                  <a:lnTo>
                    <a:pt x="1145667" y="329712"/>
                  </a:lnTo>
                  <a:lnTo>
                    <a:pt x="1145667" y="293077"/>
                  </a:lnTo>
                  <a:lnTo>
                    <a:pt x="1092375" y="293077"/>
                  </a:lnTo>
                  <a:lnTo>
                    <a:pt x="1092375" y="249782"/>
                  </a:lnTo>
                  <a:lnTo>
                    <a:pt x="1035758" y="249782"/>
                  </a:lnTo>
                  <a:lnTo>
                    <a:pt x="1035758" y="223137"/>
                  </a:lnTo>
                  <a:lnTo>
                    <a:pt x="979141" y="223137"/>
                  </a:lnTo>
                  <a:lnTo>
                    <a:pt x="979141" y="203156"/>
                  </a:lnTo>
                  <a:lnTo>
                    <a:pt x="929187" y="203156"/>
                  </a:lnTo>
                  <a:lnTo>
                    <a:pt x="929187" y="179842"/>
                  </a:lnTo>
                  <a:lnTo>
                    <a:pt x="852588" y="179842"/>
                  </a:lnTo>
                  <a:lnTo>
                    <a:pt x="852588" y="166521"/>
                  </a:lnTo>
                  <a:lnTo>
                    <a:pt x="795970" y="166521"/>
                  </a:lnTo>
                  <a:lnTo>
                    <a:pt x="795970" y="156529"/>
                  </a:lnTo>
                  <a:lnTo>
                    <a:pt x="759336" y="156529"/>
                  </a:lnTo>
                  <a:lnTo>
                    <a:pt x="759336" y="133217"/>
                  </a:lnTo>
                  <a:lnTo>
                    <a:pt x="672745" y="133217"/>
                  </a:lnTo>
                  <a:lnTo>
                    <a:pt x="672745" y="109903"/>
                  </a:lnTo>
                  <a:lnTo>
                    <a:pt x="652763" y="109903"/>
                  </a:lnTo>
                  <a:lnTo>
                    <a:pt x="652763" y="86591"/>
                  </a:lnTo>
                  <a:lnTo>
                    <a:pt x="492902" y="86591"/>
                  </a:lnTo>
                  <a:lnTo>
                    <a:pt x="492902" y="69939"/>
                  </a:lnTo>
                  <a:lnTo>
                    <a:pt x="419632" y="69939"/>
                  </a:lnTo>
                  <a:lnTo>
                    <a:pt x="419632" y="46626"/>
                  </a:lnTo>
                  <a:lnTo>
                    <a:pt x="339702" y="46626"/>
                  </a:lnTo>
                  <a:lnTo>
                    <a:pt x="339702" y="39965"/>
                  </a:lnTo>
                  <a:lnTo>
                    <a:pt x="256443" y="39965"/>
                  </a:lnTo>
                  <a:lnTo>
                    <a:pt x="256443" y="29974"/>
                  </a:lnTo>
                  <a:lnTo>
                    <a:pt x="153199" y="29974"/>
                  </a:lnTo>
                  <a:lnTo>
                    <a:pt x="153199" y="23313"/>
                  </a:lnTo>
                  <a:lnTo>
                    <a:pt x="93252" y="23313"/>
                  </a:lnTo>
                  <a:lnTo>
                    <a:pt x="93252" y="0"/>
                  </a:lnTo>
                  <a:lnTo>
                    <a:pt x="0" y="0"/>
                  </a:lnTo>
                </a:path>
              </a:pathLst>
            </a:custGeom>
            <a:noFill/>
            <a:ln w="19050" cap="flat">
              <a:solidFill>
                <a:schemeClr val="accent3"/>
              </a:solidFill>
              <a:prstDash val="solid"/>
              <a:miter/>
            </a:ln>
          </p:spPr>
          <p:txBody>
            <a:bodyPr rtlCol="0" anchor="ctr"/>
            <a:lstStyle/>
            <a:p>
              <a:endParaRPr lang="en-GB"/>
            </a:p>
          </p:txBody>
        </p:sp>
        <p:sp>
          <p:nvSpPr>
            <p:cNvPr id="341" name="Freeform: Shape 468">
              <a:extLst>
                <a:ext uri="{FF2B5EF4-FFF2-40B4-BE49-F238E27FC236}">
                  <a16:creationId xmlns:a16="http://schemas.microsoft.com/office/drawing/2014/main" id="{155CB376-5AAE-CB5B-23BF-3835A03371BA}"/>
                </a:ext>
              </a:extLst>
            </p:cNvPr>
            <p:cNvSpPr/>
            <p:nvPr/>
          </p:nvSpPr>
          <p:spPr>
            <a:xfrm>
              <a:off x="3322226" y="27031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2" name="Freeform: Shape 469">
              <a:extLst>
                <a:ext uri="{FF2B5EF4-FFF2-40B4-BE49-F238E27FC236}">
                  <a16:creationId xmlns:a16="http://schemas.microsoft.com/office/drawing/2014/main" id="{F0E59955-3EDB-618D-5591-CEB1F44CD663}"/>
                </a:ext>
              </a:extLst>
            </p:cNvPr>
            <p:cNvSpPr/>
            <p:nvPr/>
          </p:nvSpPr>
          <p:spPr>
            <a:xfrm>
              <a:off x="3379376" y="272222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3" name="Freeform: Shape 470">
              <a:extLst>
                <a:ext uri="{FF2B5EF4-FFF2-40B4-BE49-F238E27FC236}">
                  <a16:creationId xmlns:a16="http://schemas.microsoft.com/office/drawing/2014/main" id="{938116FA-CECB-2F21-8F15-400DFB15B781}"/>
                </a:ext>
              </a:extLst>
            </p:cNvPr>
            <p:cNvSpPr/>
            <p:nvPr/>
          </p:nvSpPr>
          <p:spPr>
            <a:xfrm>
              <a:off x="4236624" y="2969874"/>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44" name="Freeform: Shape 471">
              <a:extLst>
                <a:ext uri="{FF2B5EF4-FFF2-40B4-BE49-F238E27FC236}">
                  <a16:creationId xmlns:a16="http://schemas.microsoft.com/office/drawing/2014/main" id="{DC69CBB7-CF92-0DAF-36B2-F0AEEFCE896E}"/>
                </a:ext>
              </a:extLst>
            </p:cNvPr>
            <p:cNvSpPr/>
            <p:nvPr/>
          </p:nvSpPr>
          <p:spPr>
            <a:xfrm>
              <a:off x="4503324" y="30079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5" name="Freeform: Shape 472">
              <a:extLst>
                <a:ext uri="{FF2B5EF4-FFF2-40B4-BE49-F238E27FC236}">
                  <a16:creationId xmlns:a16="http://schemas.microsoft.com/office/drawing/2014/main" id="{A4F38353-B4A5-E73E-DDFE-AC35E31BBBD0}"/>
                </a:ext>
              </a:extLst>
            </p:cNvPr>
            <p:cNvSpPr/>
            <p:nvPr/>
          </p:nvSpPr>
          <p:spPr>
            <a:xfrm>
              <a:off x="5055774" y="3122275"/>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46" name="Freeform: Shape 473">
              <a:extLst>
                <a:ext uri="{FF2B5EF4-FFF2-40B4-BE49-F238E27FC236}">
                  <a16:creationId xmlns:a16="http://schemas.microsoft.com/office/drawing/2014/main" id="{4C4E57D6-7F51-4435-4507-A0A01DACB21B}"/>
                </a:ext>
              </a:extLst>
            </p:cNvPr>
            <p:cNvSpPr/>
            <p:nvPr/>
          </p:nvSpPr>
          <p:spPr>
            <a:xfrm>
              <a:off x="5093874" y="31413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7" name="Freeform: Shape 474">
              <a:extLst>
                <a:ext uri="{FF2B5EF4-FFF2-40B4-BE49-F238E27FC236}">
                  <a16:creationId xmlns:a16="http://schemas.microsoft.com/office/drawing/2014/main" id="{64DB424A-2205-1991-82C2-35496EDAE9C2}"/>
                </a:ext>
              </a:extLst>
            </p:cNvPr>
            <p:cNvSpPr/>
            <p:nvPr/>
          </p:nvSpPr>
          <p:spPr>
            <a:xfrm>
              <a:off x="5131974" y="31413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8" name="Freeform: Shape 475">
              <a:extLst>
                <a:ext uri="{FF2B5EF4-FFF2-40B4-BE49-F238E27FC236}">
                  <a16:creationId xmlns:a16="http://schemas.microsoft.com/office/drawing/2014/main" id="{E29F2ADA-79C4-5A67-B2E0-A9D7FC467C8D}"/>
                </a:ext>
              </a:extLst>
            </p:cNvPr>
            <p:cNvSpPr/>
            <p:nvPr/>
          </p:nvSpPr>
          <p:spPr>
            <a:xfrm>
              <a:off x="5189124" y="31413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9" name="Freeform: Shape 476">
              <a:extLst>
                <a:ext uri="{FF2B5EF4-FFF2-40B4-BE49-F238E27FC236}">
                  <a16:creationId xmlns:a16="http://schemas.microsoft.com/office/drawing/2014/main" id="{141FEE62-FF17-6BC9-83D7-358CBF8D628E}"/>
                </a:ext>
              </a:extLst>
            </p:cNvPr>
            <p:cNvSpPr/>
            <p:nvPr/>
          </p:nvSpPr>
          <p:spPr>
            <a:xfrm>
              <a:off x="5208174" y="31603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0" name="Freeform: Shape 477">
              <a:extLst>
                <a:ext uri="{FF2B5EF4-FFF2-40B4-BE49-F238E27FC236}">
                  <a16:creationId xmlns:a16="http://schemas.microsoft.com/office/drawing/2014/main" id="{FF7792A4-7027-468F-1659-F138C7FF1C52}"/>
                </a:ext>
              </a:extLst>
            </p:cNvPr>
            <p:cNvSpPr/>
            <p:nvPr/>
          </p:nvSpPr>
          <p:spPr>
            <a:xfrm>
              <a:off x="5246274" y="31603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1" name="Freeform: Shape 478">
              <a:extLst>
                <a:ext uri="{FF2B5EF4-FFF2-40B4-BE49-F238E27FC236}">
                  <a16:creationId xmlns:a16="http://schemas.microsoft.com/office/drawing/2014/main" id="{F06F78C4-D8A3-B0FE-BDA8-A8A3702F7E45}"/>
                </a:ext>
              </a:extLst>
            </p:cNvPr>
            <p:cNvSpPr/>
            <p:nvPr/>
          </p:nvSpPr>
          <p:spPr>
            <a:xfrm>
              <a:off x="5284374" y="31603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2" name="Freeform: Shape 479">
              <a:extLst>
                <a:ext uri="{FF2B5EF4-FFF2-40B4-BE49-F238E27FC236}">
                  <a16:creationId xmlns:a16="http://schemas.microsoft.com/office/drawing/2014/main" id="{B2DDC600-0A9C-C7E5-E09A-D18C3F597D6D}"/>
                </a:ext>
              </a:extLst>
            </p:cNvPr>
            <p:cNvSpPr/>
            <p:nvPr/>
          </p:nvSpPr>
          <p:spPr>
            <a:xfrm>
              <a:off x="5341524" y="31794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3" name="Freeform: Shape 480">
              <a:extLst>
                <a:ext uri="{FF2B5EF4-FFF2-40B4-BE49-F238E27FC236}">
                  <a16:creationId xmlns:a16="http://schemas.microsoft.com/office/drawing/2014/main" id="{D0CAE856-5DC1-9682-07BE-3EBE739F8EA3}"/>
                </a:ext>
              </a:extLst>
            </p:cNvPr>
            <p:cNvSpPr/>
            <p:nvPr/>
          </p:nvSpPr>
          <p:spPr>
            <a:xfrm>
              <a:off x="5379624" y="32175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4" name="Freeform: Shape 481">
              <a:extLst>
                <a:ext uri="{FF2B5EF4-FFF2-40B4-BE49-F238E27FC236}">
                  <a16:creationId xmlns:a16="http://schemas.microsoft.com/office/drawing/2014/main" id="{69099992-74DD-29C5-9945-2FFD1D96A2DE}"/>
                </a:ext>
              </a:extLst>
            </p:cNvPr>
            <p:cNvSpPr/>
            <p:nvPr/>
          </p:nvSpPr>
          <p:spPr>
            <a:xfrm>
              <a:off x="5398674" y="32175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5" name="Freeform: Shape 482">
              <a:extLst>
                <a:ext uri="{FF2B5EF4-FFF2-40B4-BE49-F238E27FC236}">
                  <a16:creationId xmlns:a16="http://schemas.microsoft.com/office/drawing/2014/main" id="{37B0ADF3-B09C-DB12-8E75-E28CF18FFE9C}"/>
                </a:ext>
              </a:extLst>
            </p:cNvPr>
            <p:cNvSpPr/>
            <p:nvPr/>
          </p:nvSpPr>
          <p:spPr>
            <a:xfrm>
              <a:off x="5417724" y="32365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6" name="Freeform: Shape 483">
              <a:extLst>
                <a:ext uri="{FF2B5EF4-FFF2-40B4-BE49-F238E27FC236}">
                  <a16:creationId xmlns:a16="http://schemas.microsoft.com/office/drawing/2014/main" id="{1D53AA89-2C92-E9B9-A02E-BC2700ADC10F}"/>
                </a:ext>
              </a:extLst>
            </p:cNvPr>
            <p:cNvSpPr/>
            <p:nvPr/>
          </p:nvSpPr>
          <p:spPr>
            <a:xfrm>
              <a:off x="5589174" y="32556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7" name="Freeform: Shape 484">
              <a:extLst>
                <a:ext uri="{FF2B5EF4-FFF2-40B4-BE49-F238E27FC236}">
                  <a16:creationId xmlns:a16="http://schemas.microsoft.com/office/drawing/2014/main" id="{A11EEFDF-B824-1F19-C36E-95B96E8CFB21}"/>
                </a:ext>
              </a:extLst>
            </p:cNvPr>
            <p:cNvSpPr/>
            <p:nvPr/>
          </p:nvSpPr>
          <p:spPr>
            <a:xfrm>
              <a:off x="5608224" y="32556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8" name="Freeform: Shape 485">
              <a:extLst>
                <a:ext uri="{FF2B5EF4-FFF2-40B4-BE49-F238E27FC236}">
                  <a16:creationId xmlns:a16="http://schemas.microsoft.com/office/drawing/2014/main" id="{6C1044C7-3875-BBFC-9B4D-ABFBB80E9A1A}"/>
                </a:ext>
              </a:extLst>
            </p:cNvPr>
            <p:cNvSpPr/>
            <p:nvPr/>
          </p:nvSpPr>
          <p:spPr>
            <a:xfrm>
              <a:off x="5627274" y="327467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59" name="Freeform: Shape 486">
              <a:extLst>
                <a:ext uri="{FF2B5EF4-FFF2-40B4-BE49-F238E27FC236}">
                  <a16:creationId xmlns:a16="http://schemas.microsoft.com/office/drawing/2014/main" id="{6A701284-C3B6-F0FB-0F40-A8CD9D642656}"/>
                </a:ext>
              </a:extLst>
            </p:cNvPr>
            <p:cNvSpPr/>
            <p:nvPr/>
          </p:nvSpPr>
          <p:spPr>
            <a:xfrm>
              <a:off x="5665374" y="327467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60" name="Freeform: Shape 487">
              <a:extLst>
                <a:ext uri="{FF2B5EF4-FFF2-40B4-BE49-F238E27FC236}">
                  <a16:creationId xmlns:a16="http://schemas.microsoft.com/office/drawing/2014/main" id="{2781F6D4-33A1-ED65-FC0A-AFA085062E4C}"/>
                </a:ext>
              </a:extLst>
            </p:cNvPr>
            <p:cNvSpPr/>
            <p:nvPr/>
          </p:nvSpPr>
          <p:spPr>
            <a:xfrm>
              <a:off x="5703474" y="327467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61" name="Freeform: Shape 488">
              <a:extLst>
                <a:ext uri="{FF2B5EF4-FFF2-40B4-BE49-F238E27FC236}">
                  <a16:creationId xmlns:a16="http://schemas.microsoft.com/office/drawing/2014/main" id="{89A5E073-D38D-01A5-5A91-E851BC9F773D}"/>
                </a:ext>
              </a:extLst>
            </p:cNvPr>
            <p:cNvSpPr/>
            <p:nvPr/>
          </p:nvSpPr>
          <p:spPr>
            <a:xfrm>
              <a:off x="5722524" y="327467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62" name="Freeform: Shape 489">
              <a:extLst>
                <a:ext uri="{FF2B5EF4-FFF2-40B4-BE49-F238E27FC236}">
                  <a16:creationId xmlns:a16="http://schemas.microsoft.com/office/drawing/2014/main" id="{2055DDEF-C8BE-55D0-8C36-B83B6A029046}"/>
                </a:ext>
              </a:extLst>
            </p:cNvPr>
            <p:cNvSpPr/>
            <p:nvPr/>
          </p:nvSpPr>
          <p:spPr>
            <a:xfrm>
              <a:off x="574157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3" name="Freeform: Shape 490">
              <a:extLst>
                <a:ext uri="{FF2B5EF4-FFF2-40B4-BE49-F238E27FC236}">
                  <a16:creationId xmlns:a16="http://schemas.microsoft.com/office/drawing/2014/main" id="{810AA7C4-7175-120C-B4EF-9C840110D9B8}"/>
                </a:ext>
              </a:extLst>
            </p:cNvPr>
            <p:cNvSpPr/>
            <p:nvPr/>
          </p:nvSpPr>
          <p:spPr>
            <a:xfrm>
              <a:off x="577967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4" name="Freeform: Shape 491">
              <a:extLst>
                <a:ext uri="{FF2B5EF4-FFF2-40B4-BE49-F238E27FC236}">
                  <a16:creationId xmlns:a16="http://schemas.microsoft.com/office/drawing/2014/main" id="{FE205532-3824-A52D-7DD4-236E6C6F121B}"/>
                </a:ext>
              </a:extLst>
            </p:cNvPr>
            <p:cNvSpPr/>
            <p:nvPr/>
          </p:nvSpPr>
          <p:spPr>
            <a:xfrm>
              <a:off x="579872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5" name="Freeform: Shape 492">
              <a:extLst>
                <a:ext uri="{FF2B5EF4-FFF2-40B4-BE49-F238E27FC236}">
                  <a16:creationId xmlns:a16="http://schemas.microsoft.com/office/drawing/2014/main" id="{56718E59-EE87-9428-ECA4-5A03066A59BD}"/>
                </a:ext>
              </a:extLst>
            </p:cNvPr>
            <p:cNvSpPr/>
            <p:nvPr/>
          </p:nvSpPr>
          <p:spPr>
            <a:xfrm>
              <a:off x="581777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6" name="Freeform: Shape 493">
              <a:extLst>
                <a:ext uri="{FF2B5EF4-FFF2-40B4-BE49-F238E27FC236}">
                  <a16:creationId xmlns:a16="http://schemas.microsoft.com/office/drawing/2014/main" id="{5572F573-D27A-E163-1DCB-CCCB749404CB}"/>
                </a:ext>
              </a:extLst>
            </p:cNvPr>
            <p:cNvSpPr/>
            <p:nvPr/>
          </p:nvSpPr>
          <p:spPr>
            <a:xfrm>
              <a:off x="583682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7" name="Freeform: Shape 494">
              <a:extLst>
                <a:ext uri="{FF2B5EF4-FFF2-40B4-BE49-F238E27FC236}">
                  <a16:creationId xmlns:a16="http://schemas.microsoft.com/office/drawing/2014/main" id="{6A9267DE-9279-119F-BB31-6AE5A7258A1A}"/>
                </a:ext>
              </a:extLst>
            </p:cNvPr>
            <p:cNvSpPr/>
            <p:nvPr/>
          </p:nvSpPr>
          <p:spPr>
            <a:xfrm>
              <a:off x="583682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8" name="Freeform: Shape 495">
              <a:extLst>
                <a:ext uri="{FF2B5EF4-FFF2-40B4-BE49-F238E27FC236}">
                  <a16:creationId xmlns:a16="http://schemas.microsoft.com/office/drawing/2014/main" id="{F16D9300-42D1-6468-0505-98D45B72D1E3}"/>
                </a:ext>
              </a:extLst>
            </p:cNvPr>
            <p:cNvSpPr/>
            <p:nvPr/>
          </p:nvSpPr>
          <p:spPr>
            <a:xfrm>
              <a:off x="589397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9" name="Freeform: Shape 496">
              <a:extLst>
                <a:ext uri="{FF2B5EF4-FFF2-40B4-BE49-F238E27FC236}">
                  <a16:creationId xmlns:a16="http://schemas.microsoft.com/office/drawing/2014/main" id="{40475B1C-69D6-443F-17B7-F4F40B31C920}"/>
                </a:ext>
              </a:extLst>
            </p:cNvPr>
            <p:cNvSpPr/>
            <p:nvPr/>
          </p:nvSpPr>
          <p:spPr>
            <a:xfrm>
              <a:off x="5932074" y="33508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0" name="Freeform: Shape 497">
              <a:extLst>
                <a:ext uri="{FF2B5EF4-FFF2-40B4-BE49-F238E27FC236}">
                  <a16:creationId xmlns:a16="http://schemas.microsoft.com/office/drawing/2014/main" id="{340F56DC-2EAE-2C64-1438-344EFE7E3E6D}"/>
                </a:ext>
              </a:extLst>
            </p:cNvPr>
            <p:cNvSpPr/>
            <p:nvPr/>
          </p:nvSpPr>
          <p:spPr>
            <a:xfrm>
              <a:off x="5970174" y="336992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1" name="Freeform: Shape 498">
              <a:extLst>
                <a:ext uri="{FF2B5EF4-FFF2-40B4-BE49-F238E27FC236}">
                  <a16:creationId xmlns:a16="http://schemas.microsoft.com/office/drawing/2014/main" id="{3CFE902F-590D-68A6-9B84-C4920AC01DF7}"/>
                </a:ext>
              </a:extLst>
            </p:cNvPr>
            <p:cNvSpPr/>
            <p:nvPr/>
          </p:nvSpPr>
          <p:spPr>
            <a:xfrm>
              <a:off x="5989224" y="33889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2" name="Freeform: Shape 499">
              <a:extLst>
                <a:ext uri="{FF2B5EF4-FFF2-40B4-BE49-F238E27FC236}">
                  <a16:creationId xmlns:a16="http://schemas.microsoft.com/office/drawing/2014/main" id="{AEFB3584-23AF-18B1-1313-5C10EC877884}"/>
                </a:ext>
              </a:extLst>
            </p:cNvPr>
            <p:cNvSpPr/>
            <p:nvPr/>
          </p:nvSpPr>
          <p:spPr>
            <a:xfrm>
              <a:off x="6008274" y="340802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3" name="Freeform: Shape 500">
              <a:extLst>
                <a:ext uri="{FF2B5EF4-FFF2-40B4-BE49-F238E27FC236}">
                  <a16:creationId xmlns:a16="http://schemas.microsoft.com/office/drawing/2014/main" id="{1E3E7A13-8133-7275-F88B-B4D2972D021F}"/>
                </a:ext>
              </a:extLst>
            </p:cNvPr>
            <p:cNvSpPr/>
            <p:nvPr/>
          </p:nvSpPr>
          <p:spPr>
            <a:xfrm>
              <a:off x="6027324" y="340802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4" name="Freeform: Shape 501">
              <a:extLst>
                <a:ext uri="{FF2B5EF4-FFF2-40B4-BE49-F238E27FC236}">
                  <a16:creationId xmlns:a16="http://schemas.microsoft.com/office/drawing/2014/main" id="{3653667F-4FE6-F5C0-6855-EDF85AFEAFE3}"/>
                </a:ext>
              </a:extLst>
            </p:cNvPr>
            <p:cNvSpPr/>
            <p:nvPr/>
          </p:nvSpPr>
          <p:spPr>
            <a:xfrm>
              <a:off x="6046374" y="342707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75" name="Freeform: Shape 502">
              <a:extLst>
                <a:ext uri="{FF2B5EF4-FFF2-40B4-BE49-F238E27FC236}">
                  <a16:creationId xmlns:a16="http://schemas.microsoft.com/office/drawing/2014/main" id="{49F0C79D-1FA2-BAB9-8830-D1407C383A76}"/>
                </a:ext>
              </a:extLst>
            </p:cNvPr>
            <p:cNvSpPr/>
            <p:nvPr/>
          </p:nvSpPr>
          <p:spPr>
            <a:xfrm>
              <a:off x="6046374" y="342707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76" name="Freeform: Shape 503">
              <a:extLst>
                <a:ext uri="{FF2B5EF4-FFF2-40B4-BE49-F238E27FC236}">
                  <a16:creationId xmlns:a16="http://schemas.microsoft.com/office/drawing/2014/main" id="{16F15F8A-557D-C290-7B98-3C144A13D777}"/>
                </a:ext>
              </a:extLst>
            </p:cNvPr>
            <p:cNvSpPr/>
            <p:nvPr/>
          </p:nvSpPr>
          <p:spPr>
            <a:xfrm>
              <a:off x="6103524" y="342707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77" name="Freeform: Shape 504">
              <a:extLst>
                <a:ext uri="{FF2B5EF4-FFF2-40B4-BE49-F238E27FC236}">
                  <a16:creationId xmlns:a16="http://schemas.microsoft.com/office/drawing/2014/main" id="{0E20135D-0014-BFE0-5E71-8E0F24ABFCBC}"/>
                </a:ext>
              </a:extLst>
            </p:cNvPr>
            <p:cNvSpPr/>
            <p:nvPr/>
          </p:nvSpPr>
          <p:spPr>
            <a:xfrm>
              <a:off x="6122574" y="344612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78" name="Freeform: Shape 505">
              <a:extLst>
                <a:ext uri="{FF2B5EF4-FFF2-40B4-BE49-F238E27FC236}">
                  <a16:creationId xmlns:a16="http://schemas.microsoft.com/office/drawing/2014/main" id="{807D792D-CF8E-A27C-F053-C04C69DF08B5}"/>
                </a:ext>
              </a:extLst>
            </p:cNvPr>
            <p:cNvSpPr/>
            <p:nvPr/>
          </p:nvSpPr>
          <p:spPr>
            <a:xfrm>
              <a:off x="6141624" y="34651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9" name="Freeform: Shape 506">
              <a:extLst>
                <a:ext uri="{FF2B5EF4-FFF2-40B4-BE49-F238E27FC236}">
                  <a16:creationId xmlns:a16="http://schemas.microsoft.com/office/drawing/2014/main" id="{6B29CB99-B242-6AF2-01E0-32068681D241}"/>
                </a:ext>
              </a:extLst>
            </p:cNvPr>
            <p:cNvSpPr/>
            <p:nvPr/>
          </p:nvSpPr>
          <p:spPr>
            <a:xfrm>
              <a:off x="6160674" y="34651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0" name="Freeform: Shape 507">
              <a:extLst>
                <a:ext uri="{FF2B5EF4-FFF2-40B4-BE49-F238E27FC236}">
                  <a16:creationId xmlns:a16="http://schemas.microsoft.com/office/drawing/2014/main" id="{B94A7D25-54E4-A976-58BB-F4E652FCE174}"/>
                </a:ext>
              </a:extLst>
            </p:cNvPr>
            <p:cNvSpPr/>
            <p:nvPr/>
          </p:nvSpPr>
          <p:spPr>
            <a:xfrm>
              <a:off x="6179724" y="348422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1" name="Freeform: Shape 508">
              <a:extLst>
                <a:ext uri="{FF2B5EF4-FFF2-40B4-BE49-F238E27FC236}">
                  <a16:creationId xmlns:a16="http://schemas.microsoft.com/office/drawing/2014/main" id="{31F3CF83-4B0A-2919-DA27-E99C4EAD6199}"/>
                </a:ext>
              </a:extLst>
            </p:cNvPr>
            <p:cNvSpPr/>
            <p:nvPr/>
          </p:nvSpPr>
          <p:spPr>
            <a:xfrm>
              <a:off x="6198784" y="35032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2" name="Freeform: Shape 509">
              <a:extLst>
                <a:ext uri="{FF2B5EF4-FFF2-40B4-BE49-F238E27FC236}">
                  <a16:creationId xmlns:a16="http://schemas.microsoft.com/office/drawing/2014/main" id="{B688BE51-9D57-3725-8BD3-8C730AC118D2}"/>
                </a:ext>
              </a:extLst>
            </p:cNvPr>
            <p:cNvSpPr/>
            <p:nvPr/>
          </p:nvSpPr>
          <p:spPr>
            <a:xfrm>
              <a:off x="6217834" y="35032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3" name="Freeform: Shape 510">
              <a:extLst>
                <a:ext uri="{FF2B5EF4-FFF2-40B4-BE49-F238E27FC236}">
                  <a16:creationId xmlns:a16="http://schemas.microsoft.com/office/drawing/2014/main" id="{8EA854A5-07F5-028E-F017-4144C29519B7}"/>
                </a:ext>
              </a:extLst>
            </p:cNvPr>
            <p:cNvSpPr/>
            <p:nvPr/>
          </p:nvSpPr>
          <p:spPr>
            <a:xfrm>
              <a:off x="6236884" y="35032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4" name="Freeform: Shape 511">
              <a:extLst>
                <a:ext uri="{FF2B5EF4-FFF2-40B4-BE49-F238E27FC236}">
                  <a16:creationId xmlns:a16="http://schemas.microsoft.com/office/drawing/2014/main" id="{1B2C724B-1EA7-B7F0-921F-ACA9579FBF61}"/>
                </a:ext>
              </a:extLst>
            </p:cNvPr>
            <p:cNvSpPr/>
            <p:nvPr/>
          </p:nvSpPr>
          <p:spPr>
            <a:xfrm>
              <a:off x="6255934" y="35032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5" name="Freeform: Shape 512">
              <a:extLst>
                <a:ext uri="{FF2B5EF4-FFF2-40B4-BE49-F238E27FC236}">
                  <a16:creationId xmlns:a16="http://schemas.microsoft.com/office/drawing/2014/main" id="{AC65F935-41AA-8457-8C3E-57ACB3F712E5}"/>
                </a:ext>
              </a:extLst>
            </p:cNvPr>
            <p:cNvSpPr/>
            <p:nvPr/>
          </p:nvSpPr>
          <p:spPr>
            <a:xfrm>
              <a:off x="62749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86" name="Freeform: Shape 513">
              <a:extLst>
                <a:ext uri="{FF2B5EF4-FFF2-40B4-BE49-F238E27FC236}">
                  <a16:creationId xmlns:a16="http://schemas.microsoft.com/office/drawing/2014/main" id="{1D9ED2E1-7157-0F64-0234-A8D8A66F19F3}"/>
                </a:ext>
              </a:extLst>
            </p:cNvPr>
            <p:cNvSpPr/>
            <p:nvPr/>
          </p:nvSpPr>
          <p:spPr>
            <a:xfrm>
              <a:off x="629403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87" name="Freeform: Shape 514">
              <a:extLst>
                <a:ext uri="{FF2B5EF4-FFF2-40B4-BE49-F238E27FC236}">
                  <a16:creationId xmlns:a16="http://schemas.microsoft.com/office/drawing/2014/main" id="{3C565E7D-A566-CE54-3A62-F9285C7229E2}"/>
                </a:ext>
              </a:extLst>
            </p:cNvPr>
            <p:cNvSpPr/>
            <p:nvPr/>
          </p:nvSpPr>
          <p:spPr>
            <a:xfrm>
              <a:off x="633213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88" name="Freeform: Shape 515">
              <a:extLst>
                <a:ext uri="{FF2B5EF4-FFF2-40B4-BE49-F238E27FC236}">
                  <a16:creationId xmlns:a16="http://schemas.microsoft.com/office/drawing/2014/main" id="{1D24D52C-08A6-58E7-126E-61E1676643A0}"/>
                </a:ext>
              </a:extLst>
            </p:cNvPr>
            <p:cNvSpPr/>
            <p:nvPr/>
          </p:nvSpPr>
          <p:spPr>
            <a:xfrm>
              <a:off x="63511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89" name="Freeform: Shape 516">
              <a:extLst>
                <a:ext uri="{FF2B5EF4-FFF2-40B4-BE49-F238E27FC236}">
                  <a16:creationId xmlns:a16="http://schemas.microsoft.com/office/drawing/2014/main" id="{F9AB9DB7-FF04-26BD-5C97-1AD1F139E664}"/>
                </a:ext>
              </a:extLst>
            </p:cNvPr>
            <p:cNvSpPr/>
            <p:nvPr/>
          </p:nvSpPr>
          <p:spPr>
            <a:xfrm>
              <a:off x="63892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0" name="Freeform: Shape 517">
              <a:extLst>
                <a:ext uri="{FF2B5EF4-FFF2-40B4-BE49-F238E27FC236}">
                  <a16:creationId xmlns:a16="http://schemas.microsoft.com/office/drawing/2014/main" id="{384A8815-9281-169D-7AE3-E61322D8BCD0}"/>
                </a:ext>
              </a:extLst>
            </p:cNvPr>
            <p:cNvSpPr/>
            <p:nvPr/>
          </p:nvSpPr>
          <p:spPr>
            <a:xfrm>
              <a:off x="640833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1" name="Freeform: Shape 518">
              <a:extLst>
                <a:ext uri="{FF2B5EF4-FFF2-40B4-BE49-F238E27FC236}">
                  <a16:creationId xmlns:a16="http://schemas.microsoft.com/office/drawing/2014/main" id="{581DF56F-5722-F5B3-B6FC-EF0CCA65EAA9}"/>
                </a:ext>
              </a:extLst>
            </p:cNvPr>
            <p:cNvSpPr/>
            <p:nvPr/>
          </p:nvSpPr>
          <p:spPr>
            <a:xfrm>
              <a:off x="64273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2" name="Freeform: Shape 519">
              <a:extLst>
                <a:ext uri="{FF2B5EF4-FFF2-40B4-BE49-F238E27FC236}">
                  <a16:creationId xmlns:a16="http://schemas.microsoft.com/office/drawing/2014/main" id="{FA6759C7-3D1C-7E81-01AE-453375CA5952}"/>
                </a:ext>
              </a:extLst>
            </p:cNvPr>
            <p:cNvSpPr/>
            <p:nvPr/>
          </p:nvSpPr>
          <p:spPr>
            <a:xfrm>
              <a:off x="648453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3" name="Freeform: Shape 520">
              <a:extLst>
                <a:ext uri="{FF2B5EF4-FFF2-40B4-BE49-F238E27FC236}">
                  <a16:creationId xmlns:a16="http://schemas.microsoft.com/office/drawing/2014/main" id="{224A48A1-F513-4A98-99CA-AC5F2162F914}"/>
                </a:ext>
              </a:extLst>
            </p:cNvPr>
            <p:cNvSpPr/>
            <p:nvPr/>
          </p:nvSpPr>
          <p:spPr>
            <a:xfrm>
              <a:off x="65035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4" name="Freeform: Shape 521">
              <a:extLst>
                <a:ext uri="{FF2B5EF4-FFF2-40B4-BE49-F238E27FC236}">
                  <a16:creationId xmlns:a16="http://schemas.microsoft.com/office/drawing/2014/main" id="{9DFB6FD1-0D4A-9F89-71B4-78EC3A140355}"/>
                </a:ext>
              </a:extLst>
            </p:cNvPr>
            <p:cNvSpPr/>
            <p:nvPr/>
          </p:nvSpPr>
          <p:spPr>
            <a:xfrm>
              <a:off x="6579784" y="356042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5" name="Freeform: Shape 522">
              <a:extLst>
                <a:ext uri="{FF2B5EF4-FFF2-40B4-BE49-F238E27FC236}">
                  <a16:creationId xmlns:a16="http://schemas.microsoft.com/office/drawing/2014/main" id="{FBCF69E0-431D-C6C7-D14D-1325D693EFF5}"/>
                </a:ext>
              </a:extLst>
            </p:cNvPr>
            <p:cNvSpPr/>
            <p:nvPr/>
          </p:nvSpPr>
          <p:spPr>
            <a:xfrm>
              <a:off x="6598834" y="356042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6" name="Freeform: Shape 523">
              <a:extLst>
                <a:ext uri="{FF2B5EF4-FFF2-40B4-BE49-F238E27FC236}">
                  <a16:creationId xmlns:a16="http://schemas.microsoft.com/office/drawing/2014/main" id="{ACCEDF14-1286-703B-F3F9-FD4229AD520C}"/>
                </a:ext>
              </a:extLst>
            </p:cNvPr>
            <p:cNvSpPr/>
            <p:nvPr/>
          </p:nvSpPr>
          <p:spPr>
            <a:xfrm>
              <a:off x="6636934" y="356042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7" name="Freeform: Shape 524">
              <a:extLst>
                <a:ext uri="{FF2B5EF4-FFF2-40B4-BE49-F238E27FC236}">
                  <a16:creationId xmlns:a16="http://schemas.microsoft.com/office/drawing/2014/main" id="{81C73A4D-8FEA-3DFB-A890-5E92C0171A4E}"/>
                </a:ext>
              </a:extLst>
            </p:cNvPr>
            <p:cNvSpPr/>
            <p:nvPr/>
          </p:nvSpPr>
          <p:spPr>
            <a:xfrm>
              <a:off x="6655984" y="356042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8" name="Freeform: Shape 525">
              <a:extLst>
                <a:ext uri="{FF2B5EF4-FFF2-40B4-BE49-F238E27FC236}">
                  <a16:creationId xmlns:a16="http://schemas.microsoft.com/office/drawing/2014/main" id="{72EC869F-02F2-B9EA-6662-817EDFA8468A}"/>
                </a:ext>
              </a:extLst>
            </p:cNvPr>
            <p:cNvSpPr/>
            <p:nvPr/>
          </p:nvSpPr>
          <p:spPr>
            <a:xfrm>
              <a:off x="6694084" y="359852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399" name="Freeform: Shape 526">
              <a:extLst>
                <a:ext uri="{FF2B5EF4-FFF2-40B4-BE49-F238E27FC236}">
                  <a16:creationId xmlns:a16="http://schemas.microsoft.com/office/drawing/2014/main" id="{0A0077C4-B66A-4B10-616E-EFA301BC0283}"/>
                </a:ext>
              </a:extLst>
            </p:cNvPr>
            <p:cNvSpPr/>
            <p:nvPr/>
          </p:nvSpPr>
          <p:spPr>
            <a:xfrm>
              <a:off x="6713134" y="359852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0" name="Freeform: Shape 527">
              <a:extLst>
                <a:ext uri="{FF2B5EF4-FFF2-40B4-BE49-F238E27FC236}">
                  <a16:creationId xmlns:a16="http://schemas.microsoft.com/office/drawing/2014/main" id="{E041EAF9-3BCF-0C52-D21C-050767CA2BE2}"/>
                </a:ext>
              </a:extLst>
            </p:cNvPr>
            <p:cNvSpPr/>
            <p:nvPr/>
          </p:nvSpPr>
          <p:spPr>
            <a:xfrm>
              <a:off x="6732184" y="359852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1" name="Freeform: Shape 528">
              <a:extLst>
                <a:ext uri="{FF2B5EF4-FFF2-40B4-BE49-F238E27FC236}">
                  <a16:creationId xmlns:a16="http://schemas.microsoft.com/office/drawing/2014/main" id="{E6E66E02-E097-13FD-2386-5F88D73A734F}"/>
                </a:ext>
              </a:extLst>
            </p:cNvPr>
            <p:cNvSpPr/>
            <p:nvPr/>
          </p:nvSpPr>
          <p:spPr>
            <a:xfrm>
              <a:off x="67702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2" name="Freeform: Shape 529">
              <a:extLst>
                <a:ext uri="{FF2B5EF4-FFF2-40B4-BE49-F238E27FC236}">
                  <a16:creationId xmlns:a16="http://schemas.microsoft.com/office/drawing/2014/main" id="{CEC3094D-0493-CAED-743C-57ADAA92EC0F}"/>
                </a:ext>
              </a:extLst>
            </p:cNvPr>
            <p:cNvSpPr/>
            <p:nvPr/>
          </p:nvSpPr>
          <p:spPr>
            <a:xfrm>
              <a:off x="67893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3" name="Freeform: Shape 530">
              <a:extLst>
                <a:ext uri="{FF2B5EF4-FFF2-40B4-BE49-F238E27FC236}">
                  <a16:creationId xmlns:a16="http://schemas.microsoft.com/office/drawing/2014/main" id="{E27C8160-DFA7-B198-00AC-045FC0741FFE}"/>
                </a:ext>
              </a:extLst>
            </p:cNvPr>
            <p:cNvSpPr/>
            <p:nvPr/>
          </p:nvSpPr>
          <p:spPr>
            <a:xfrm>
              <a:off x="68083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4" name="Freeform: Shape 531">
              <a:extLst>
                <a:ext uri="{FF2B5EF4-FFF2-40B4-BE49-F238E27FC236}">
                  <a16:creationId xmlns:a16="http://schemas.microsoft.com/office/drawing/2014/main" id="{A35436B3-E87D-8463-B88F-E13121F13B42}"/>
                </a:ext>
              </a:extLst>
            </p:cNvPr>
            <p:cNvSpPr/>
            <p:nvPr/>
          </p:nvSpPr>
          <p:spPr>
            <a:xfrm>
              <a:off x="68274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5" name="Freeform: Shape 532">
              <a:extLst>
                <a:ext uri="{FF2B5EF4-FFF2-40B4-BE49-F238E27FC236}">
                  <a16:creationId xmlns:a16="http://schemas.microsoft.com/office/drawing/2014/main" id="{5571BE43-A552-51F9-98B4-6FBECB9CA58E}"/>
                </a:ext>
              </a:extLst>
            </p:cNvPr>
            <p:cNvSpPr/>
            <p:nvPr/>
          </p:nvSpPr>
          <p:spPr>
            <a:xfrm>
              <a:off x="68274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6" name="Freeform: Shape 533">
              <a:extLst>
                <a:ext uri="{FF2B5EF4-FFF2-40B4-BE49-F238E27FC236}">
                  <a16:creationId xmlns:a16="http://schemas.microsoft.com/office/drawing/2014/main" id="{09B12DD7-DCFC-9B9F-1CE9-AEC03D512687}"/>
                </a:ext>
              </a:extLst>
            </p:cNvPr>
            <p:cNvSpPr/>
            <p:nvPr/>
          </p:nvSpPr>
          <p:spPr>
            <a:xfrm>
              <a:off x="68655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7" name="Freeform: Shape 534">
              <a:extLst>
                <a:ext uri="{FF2B5EF4-FFF2-40B4-BE49-F238E27FC236}">
                  <a16:creationId xmlns:a16="http://schemas.microsoft.com/office/drawing/2014/main" id="{A5F9C398-57CF-5C15-65E4-42A37B27C69A}"/>
                </a:ext>
              </a:extLst>
            </p:cNvPr>
            <p:cNvSpPr/>
            <p:nvPr/>
          </p:nvSpPr>
          <p:spPr>
            <a:xfrm>
              <a:off x="68845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8" name="Freeform: Shape 535">
              <a:extLst>
                <a:ext uri="{FF2B5EF4-FFF2-40B4-BE49-F238E27FC236}">
                  <a16:creationId xmlns:a16="http://schemas.microsoft.com/office/drawing/2014/main" id="{3ED9B239-E723-323F-AE19-BFD35B30AB19}"/>
                </a:ext>
              </a:extLst>
            </p:cNvPr>
            <p:cNvSpPr/>
            <p:nvPr/>
          </p:nvSpPr>
          <p:spPr>
            <a:xfrm>
              <a:off x="69036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9" name="Freeform: Shape 536">
              <a:extLst>
                <a:ext uri="{FF2B5EF4-FFF2-40B4-BE49-F238E27FC236}">
                  <a16:creationId xmlns:a16="http://schemas.microsoft.com/office/drawing/2014/main" id="{0DD67631-BF4C-3329-3526-A5D23277B227}"/>
                </a:ext>
              </a:extLst>
            </p:cNvPr>
            <p:cNvSpPr/>
            <p:nvPr/>
          </p:nvSpPr>
          <p:spPr>
            <a:xfrm>
              <a:off x="69226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10" name="Freeform: Shape 537">
              <a:extLst>
                <a:ext uri="{FF2B5EF4-FFF2-40B4-BE49-F238E27FC236}">
                  <a16:creationId xmlns:a16="http://schemas.microsoft.com/office/drawing/2014/main" id="{A391A110-52CA-807A-5F4A-C05AF7033939}"/>
                </a:ext>
              </a:extLst>
            </p:cNvPr>
            <p:cNvSpPr/>
            <p:nvPr/>
          </p:nvSpPr>
          <p:spPr>
            <a:xfrm>
              <a:off x="69417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11" name="Freeform: Shape 538">
              <a:extLst>
                <a:ext uri="{FF2B5EF4-FFF2-40B4-BE49-F238E27FC236}">
                  <a16:creationId xmlns:a16="http://schemas.microsoft.com/office/drawing/2014/main" id="{7332656F-6C86-5B6D-8433-E561D4CFF62C}"/>
                </a:ext>
              </a:extLst>
            </p:cNvPr>
            <p:cNvSpPr/>
            <p:nvPr/>
          </p:nvSpPr>
          <p:spPr>
            <a:xfrm>
              <a:off x="69607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12" name="Freeform: Shape 539">
              <a:extLst>
                <a:ext uri="{FF2B5EF4-FFF2-40B4-BE49-F238E27FC236}">
                  <a16:creationId xmlns:a16="http://schemas.microsoft.com/office/drawing/2014/main" id="{13634293-A4AA-B66A-2E37-B14937EECA98}"/>
                </a:ext>
              </a:extLst>
            </p:cNvPr>
            <p:cNvSpPr/>
            <p:nvPr/>
          </p:nvSpPr>
          <p:spPr>
            <a:xfrm>
              <a:off x="6998884" y="363662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13" name="Freeform: Shape 540">
              <a:extLst>
                <a:ext uri="{FF2B5EF4-FFF2-40B4-BE49-F238E27FC236}">
                  <a16:creationId xmlns:a16="http://schemas.microsoft.com/office/drawing/2014/main" id="{FE310B64-593D-8CB7-A4EE-4D6C1BB131A5}"/>
                </a:ext>
              </a:extLst>
            </p:cNvPr>
            <p:cNvSpPr/>
            <p:nvPr/>
          </p:nvSpPr>
          <p:spPr>
            <a:xfrm>
              <a:off x="701793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4" name="Freeform: Shape 541">
              <a:extLst>
                <a:ext uri="{FF2B5EF4-FFF2-40B4-BE49-F238E27FC236}">
                  <a16:creationId xmlns:a16="http://schemas.microsoft.com/office/drawing/2014/main" id="{DFF6A1D5-4E7E-FDEB-36D9-2EF8EE151E55}"/>
                </a:ext>
              </a:extLst>
            </p:cNvPr>
            <p:cNvSpPr/>
            <p:nvPr/>
          </p:nvSpPr>
          <p:spPr>
            <a:xfrm>
              <a:off x="70369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5" name="Freeform: Shape 542">
              <a:extLst>
                <a:ext uri="{FF2B5EF4-FFF2-40B4-BE49-F238E27FC236}">
                  <a16:creationId xmlns:a16="http://schemas.microsoft.com/office/drawing/2014/main" id="{49EB1AE0-B7E5-E490-C4DD-B085BB0BF8C2}"/>
                </a:ext>
              </a:extLst>
            </p:cNvPr>
            <p:cNvSpPr/>
            <p:nvPr/>
          </p:nvSpPr>
          <p:spPr>
            <a:xfrm>
              <a:off x="705603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6" name="Freeform: Shape 543">
              <a:extLst>
                <a:ext uri="{FF2B5EF4-FFF2-40B4-BE49-F238E27FC236}">
                  <a16:creationId xmlns:a16="http://schemas.microsoft.com/office/drawing/2014/main" id="{9AAB6C70-47DB-E50D-5252-E6815871A688}"/>
                </a:ext>
              </a:extLst>
            </p:cNvPr>
            <p:cNvSpPr/>
            <p:nvPr/>
          </p:nvSpPr>
          <p:spPr>
            <a:xfrm>
              <a:off x="70750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7" name="Freeform: Shape 544">
              <a:extLst>
                <a:ext uri="{FF2B5EF4-FFF2-40B4-BE49-F238E27FC236}">
                  <a16:creationId xmlns:a16="http://schemas.microsoft.com/office/drawing/2014/main" id="{A71FDBE3-95FC-6B1A-780C-0C0AF325526F}"/>
                </a:ext>
              </a:extLst>
            </p:cNvPr>
            <p:cNvSpPr/>
            <p:nvPr/>
          </p:nvSpPr>
          <p:spPr>
            <a:xfrm>
              <a:off x="71131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8" name="Freeform: Shape 545">
              <a:extLst>
                <a:ext uri="{FF2B5EF4-FFF2-40B4-BE49-F238E27FC236}">
                  <a16:creationId xmlns:a16="http://schemas.microsoft.com/office/drawing/2014/main" id="{45FA791F-6BF7-6010-90F0-6347F81BF460}"/>
                </a:ext>
              </a:extLst>
            </p:cNvPr>
            <p:cNvSpPr/>
            <p:nvPr/>
          </p:nvSpPr>
          <p:spPr>
            <a:xfrm>
              <a:off x="713223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9" name="Freeform: Shape 546">
              <a:extLst>
                <a:ext uri="{FF2B5EF4-FFF2-40B4-BE49-F238E27FC236}">
                  <a16:creationId xmlns:a16="http://schemas.microsoft.com/office/drawing/2014/main" id="{F2AAD646-ABEE-2718-3FA5-2045F10CB59A}"/>
                </a:ext>
              </a:extLst>
            </p:cNvPr>
            <p:cNvSpPr/>
            <p:nvPr/>
          </p:nvSpPr>
          <p:spPr>
            <a:xfrm>
              <a:off x="71512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0" name="Freeform: Shape 547">
              <a:extLst>
                <a:ext uri="{FF2B5EF4-FFF2-40B4-BE49-F238E27FC236}">
                  <a16:creationId xmlns:a16="http://schemas.microsoft.com/office/drawing/2014/main" id="{2D428507-9200-CAAB-B346-ED2766452051}"/>
                </a:ext>
              </a:extLst>
            </p:cNvPr>
            <p:cNvSpPr/>
            <p:nvPr/>
          </p:nvSpPr>
          <p:spPr>
            <a:xfrm>
              <a:off x="71893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1" name="Freeform: Shape 548">
              <a:extLst>
                <a:ext uri="{FF2B5EF4-FFF2-40B4-BE49-F238E27FC236}">
                  <a16:creationId xmlns:a16="http://schemas.microsoft.com/office/drawing/2014/main" id="{AC320FA0-EF3F-EA5E-D29B-5BF7CDEDCBAE}"/>
                </a:ext>
              </a:extLst>
            </p:cNvPr>
            <p:cNvSpPr/>
            <p:nvPr/>
          </p:nvSpPr>
          <p:spPr>
            <a:xfrm>
              <a:off x="720843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2" name="Freeform: Shape 549">
              <a:extLst>
                <a:ext uri="{FF2B5EF4-FFF2-40B4-BE49-F238E27FC236}">
                  <a16:creationId xmlns:a16="http://schemas.microsoft.com/office/drawing/2014/main" id="{B928A92A-8AF1-04EF-DDF0-D3FE596FBD20}"/>
                </a:ext>
              </a:extLst>
            </p:cNvPr>
            <p:cNvSpPr/>
            <p:nvPr/>
          </p:nvSpPr>
          <p:spPr>
            <a:xfrm>
              <a:off x="7246534" y="37128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3" name="Freeform: Shape 550">
              <a:extLst>
                <a:ext uri="{FF2B5EF4-FFF2-40B4-BE49-F238E27FC236}">
                  <a16:creationId xmlns:a16="http://schemas.microsoft.com/office/drawing/2014/main" id="{0E1FBB03-7AD1-F29A-8314-B24A38FCE935}"/>
                </a:ext>
              </a:extLst>
            </p:cNvPr>
            <p:cNvSpPr/>
            <p:nvPr/>
          </p:nvSpPr>
          <p:spPr>
            <a:xfrm>
              <a:off x="7265584" y="373187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4" name="Freeform: Shape 551">
              <a:extLst>
                <a:ext uri="{FF2B5EF4-FFF2-40B4-BE49-F238E27FC236}">
                  <a16:creationId xmlns:a16="http://schemas.microsoft.com/office/drawing/2014/main" id="{1F74E6C2-6357-9CF4-E6AE-CDA00DB7C55D}"/>
                </a:ext>
              </a:extLst>
            </p:cNvPr>
            <p:cNvSpPr/>
            <p:nvPr/>
          </p:nvSpPr>
          <p:spPr>
            <a:xfrm>
              <a:off x="7322734" y="373187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5" name="Freeform: Shape 552">
              <a:extLst>
                <a:ext uri="{FF2B5EF4-FFF2-40B4-BE49-F238E27FC236}">
                  <a16:creationId xmlns:a16="http://schemas.microsoft.com/office/drawing/2014/main" id="{FCFE67DE-115E-87C7-96C2-E0256AD32A17}"/>
                </a:ext>
              </a:extLst>
            </p:cNvPr>
            <p:cNvSpPr/>
            <p:nvPr/>
          </p:nvSpPr>
          <p:spPr>
            <a:xfrm>
              <a:off x="7360834" y="376997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6" name="Freeform: Shape 553">
              <a:extLst>
                <a:ext uri="{FF2B5EF4-FFF2-40B4-BE49-F238E27FC236}">
                  <a16:creationId xmlns:a16="http://schemas.microsoft.com/office/drawing/2014/main" id="{F0C13D99-A4BF-D7BB-AA9D-CFEC18CD1493}"/>
                </a:ext>
              </a:extLst>
            </p:cNvPr>
            <p:cNvSpPr/>
            <p:nvPr/>
          </p:nvSpPr>
          <p:spPr>
            <a:xfrm>
              <a:off x="739893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7" name="Freeform: Shape 554">
              <a:extLst>
                <a:ext uri="{FF2B5EF4-FFF2-40B4-BE49-F238E27FC236}">
                  <a16:creationId xmlns:a16="http://schemas.microsoft.com/office/drawing/2014/main" id="{5CF40A4C-AA15-6EE8-B6F5-4769D8EC0CDD}"/>
                </a:ext>
              </a:extLst>
            </p:cNvPr>
            <p:cNvSpPr/>
            <p:nvPr/>
          </p:nvSpPr>
          <p:spPr>
            <a:xfrm>
              <a:off x="741798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8" name="Freeform: Shape 555">
              <a:extLst>
                <a:ext uri="{FF2B5EF4-FFF2-40B4-BE49-F238E27FC236}">
                  <a16:creationId xmlns:a16="http://schemas.microsoft.com/office/drawing/2014/main" id="{8F196209-7414-609C-B8A7-4A1BC688D416}"/>
                </a:ext>
              </a:extLst>
            </p:cNvPr>
            <p:cNvSpPr/>
            <p:nvPr/>
          </p:nvSpPr>
          <p:spPr>
            <a:xfrm>
              <a:off x="745608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9" name="Freeform: Shape 556">
              <a:extLst>
                <a:ext uri="{FF2B5EF4-FFF2-40B4-BE49-F238E27FC236}">
                  <a16:creationId xmlns:a16="http://schemas.microsoft.com/office/drawing/2014/main" id="{1406F85F-262C-A44C-8FA1-26440ECE2808}"/>
                </a:ext>
              </a:extLst>
            </p:cNvPr>
            <p:cNvSpPr/>
            <p:nvPr/>
          </p:nvSpPr>
          <p:spPr>
            <a:xfrm>
              <a:off x="755133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0" name="Freeform: Shape 557">
              <a:extLst>
                <a:ext uri="{FF2B5EF4-FFF2-40B4-BE49-F238E27FC236}">
                  <a16:creationId xmlns:a16="http://schemas.microsoft.com/office/drawing/2014/main" id="{A5F2DF8F-FBAF-033C-CBF5-19191B6CA2FD}"/>
                </a:ext>
              </a:extLst>
            </p:cNvPr>
            <p:cNvSpPr/>
            <p:nvPr/>
          </p:nvSpPr>
          <p:spPr>
            <a:xfrm>
              <a:off x="758943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1" name="Freeform: Shape 558">
              <a:extLst>
                <a:ext uri="{FF2B5EF4-FFF2-40B4-BE49-F238E27FC236}">
                  <a16:creationId xmlns:a16="http://schemas.microsoft.com/office/drawing/2014/main" id="{9FAC7C57-96A5-F5F1-CFE9-49126ED93E48}"/>
                </a:ext>
              </a:extLst>
            </p:cNvPr>
            <p:cNvSpPr/>
            <p:nvPr/>
          </p:nvSpPr>
          <p:spPr>
            <a:xfrm>
              <a:off x="760848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2" name="Freeform: Shape 559">
              <a:extLst>
                <a:ext uri="{FF2B5EF4-FFF2-40B4-BE49-F238E27FC236}">
                  <a16:creationId xmlns:a16="http://schemas.microsoft.com/office/drawing/2014/main" id="{A470B043-EB9B-E762-957F-2459AEAF596B}"/>
                </a:ext>
              </a:extLst>
            </p:cNvPr>
            <p:cNvSpPr/>
            <p:nvPr/>
          </p:nvSpPr>
          <p:spPr>
            <a:xfrm>
              <a:off x="7875193" y="394142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3" name="Freeform: Shape 560">
              <a:extLst>
                <a:ext uri="{FF2B5EF4-FFF2-40B4-BE49-F238E27FC236}">
                  <a16:creationId xmlns:a16="http://schemas.microsoft.com/office/drawing/2014/main" id="{54FAD44C-4B46-41AA-8A42-68C99A3ABBCF}"/>
                </a:ext>
              </a:extLst>
            </p:cNvPr>
            <p:cNvSpPr/>
            <p:nvPr/>
          </p:nvSpPr>
          <p:spPr>
            <a:xfrm>
              <a:off x="8027593" y="394142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4" name="Freeform: Shape 561">
              <a:extLst>
                <a:ext uri="{FF2B5EF4-FFF2-40B4-BE49-F238E27FC236}">
                  <a16:creationId xmlns:a16="http://schemas.microsoft.com/office/drawing/2014/main" id="{29EF9022-E447-CDF3-DD47-8131B2CAFEF8}"/>
                </a:ext>
              </a:extLst>
            </p:cNvPr>
            <p:cNvSpPr/>
            <p:nvPr/>
          </p:nvSpPr>
          <p:spPr>
            <a:xfrm>
              <a:off x="8084743" y="394142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5" name="Freeform: Shape 562">
              <a:extLst>
                <a:ext uri="{FF2B5EF4-FFF2-40B4-BE49-F238E27FC236}">
                  <a16:creationId xmlns:a16="http://schemas.microsoft.com/office/drawing/2014/main" id="{A0014FFF-88DF-93B4-A5DC-DDC6DD6D9FFD}"/>
                </a:ext>
              </a:extLst>
            </p:cNvPr>
            <p:cNvSpPr/>
            <p:nvPr/>
          </p:nvSpPr>
          <p:spPr>
            <a:xfrm>
              <a:off x="8122843" y="39795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36" name="Freeform: Shape 563">
              <a:extLst>
                <a:ext uri="{FF2B5EF4-FFF2-40B4-BE49-F238E27FC236}">
                  <a16:creationId xmlns:a16="http://schemas.microsoft.com/office/drawing/2014/main" id="{3665040F-CE57-C240-625C-5DF1C2E79C03}"/>
                </a:ext>
              </a:extLst>
            </p:cNvPr>
            <p:cNvSpPr/>
            <p:nvPr/>
          </p:nvSpPr>
          <p:spPr>
            <a:xfrm>
              <a:off x="8256193" y="399858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37" name="Freeform: Shape 564">
              <a:extLst>
                <a:ext uri="{FF2B5EF4-FFF2-40B4-BE49-F238E27FC236}">
                  <a16:creationId xmlns:a16="http://schemas.microsoft.com/office/drawing/2014/main" id="{DAB1A178-294A-BA35-0E6B-C8D4C515190E}"/>
                </a:ext>
              </a:extLst>
            </p:cNvPr>
            <p:cNvSpPr/>
            <p:nvPr/>
          </p:nvSpPr>
          <p:spPr>
            <a:xfrm>
              <a:off x="8275243" y="399858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38" name="Freeform: Shape 565">
              <a:extLst>
                <a:ext uri="{FF2B5EF4-FFF2-40B4-BE49-F238E27FC236}">
                  <a16:creationId xmlns:a16="http://schemas.microsoft.com/office/drawing/2014/main" id="{39BF03D4-0951-0B46-6039-1436DF310E87}"/>
                </a:ext>
              </a:extLst>
            </p:cNvPr>
            <p:cNvSpPr/>
            <p:nvPr/>
          </p:nvSpPr>
          <p:spPr>
            <a:xfrm>
              <a:off x="8313343" y="399858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39" name="Freeform: Shape 566">
              <a:extLst>
                <a:ext uri="{FF2B5EF4-FFF2-40B4-BE49-F238E27FC236}">
                  <a16:creationId xmlns:a16="http://schemas.microsoft.com/office/drawing/2014/main" id="{D43D2F9E-0BB3-E137-8897-63404648A80D}"/>
                </a:ext>
              </a:extLst>
            </p:cNvPr>
            <p:cNvSpPr/>
            <p:nvPr/>
          </p:nvSpPr>
          <p:spPr>
            <a:xfrm>
              <a:off x="8332393" y="399858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0" name="Freeform: Shape 567">
              <a:extLst>
                <a:ext uri="{FF2B5EF4-FFF2-40B4-BE49-F238E27FC236}">
                  <a16:creationId xmlns:a16="http://schemas.microsoft.com/office/drawing/2014/main" id="{4B186596-9DE5-1992-5E19-410E0534B996}"/>
                </a:ext>
              </a:extLst>
            </p:cNvPr>
            <p:cNvSpPr/>
            <p:nvPr/>
          </p:nvSpPr>
          <p:spPr>
            <a:xfrm>
              <a:off x="838954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1" name="Freeform: Shape 568">
              <a:extLst>
                <a:ext uri="{FF2B5EF4-FFF2-40B4-BE49-F238E27FC236}">
                  <a16:creationId xmlns:a16="http://schemas.microsoft.com/office/drawing/2014/main" id="{F752B0E8-392D-A418-F3B9-153D1AB6E341}"/>
                </a:ext>
              </a:extLst>
            </p:cNvPr>
            <p:cNvSpPr/>
            <p:nvPr/>
          </p:nvSpPr>
          <p:spPr>
            <a:xfrm>
              <a:off x="840859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2" name="Freeform: Shape 569">
              <a:extLst>
                <a:ext uri="{FF2B5EF4-FFF2-40B4-BE49-F238E27FC236}">
                  <a16:creationId xmlns:a16="http://schemas.microsoft.com/office/drawing/2014/main" id="{A87D3116-CDC9-7A57-3B26-BEF80EE9A5B9}"/>
                </a:ext>
              </a:extLst>
            </p:cNvPr>
            <p:cNvSpPr/>
            <p:nvPr/>
          </p:nvSpPr>
          <p:spPr>
            <a:xfrm>
              <a:off x="840859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3" name="Freeform: Shape 570">
              <a:extLst>
                <a:ext uri="{FF2B5EF4-FFF2-40B4-BE49-F238E27FC236}">
                  <a16:creationId xmlns:a16="http://schemas.microsoft.com/office/drawing/2014/main" id="{55FA2CD5-12A0-044D-D14E-641BA016D038}"/>
                </a:ext>
              </a:extLst>
            </p:cNvPr>
            <p:cNvSpPr/>
            <p:nvPr/>
          </p:nvSpPr>
          <p:spPr>
            <a:xfrm>
              <a:off x="852289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4" name="Freeform: Shape 571">
              <a:extLst>
                <a:ext uri="{FF2B5EF4-FFF2-40B4-BE49-F238E27FC236}">
                  <a16:creationId xmlns:a16="http://schemas.microsoft.com/office/drawing/2014/main" id="{B9BD128B-AF5A-0577-B887-0BACFCE4911A}"/>
                </a:ext>
              </a:extLst>
            </p:cNvPr>
            <p:cNvSpPr/>
            <p:nvPr/>
          </p:nvSpPr>
          <p:spPr>
            <a:xfrm>
              <a:off x="861814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5" name="Freeform: Shape 572">
              <a:extLst>
                <a:ext uri="{FF2B5EF4-FFF2-40B4-BE49-F238E27FC236}">
                  <a16:creationId xmlns:a16="http://schemas.microsoft.com/office/drawing/2014/main" id="{FE397328-3E24-9DC1-0128-D1D699E56A3E}"/>
                </a:ext>
              </a:extLst>
            </p:cNvPr>
            <p:cNvSpPr/>
            <p:nvPr/>
          </p:nvSpPr>
          <p:spPr>
            <a:xfrm>
              <a:off x="865624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6" name="Freeform: Shape 573">
              <a:extLst>
                <a:ext uri="{FF2B5EF4-FFF2-40B4-BE49-F238E27FC236}">
                  <a16:creationId xmlns:a16="http://schemas.microsoft.com/office/drawing/2014/main" id="{8EB4E960-D95D-3AF8-A235-F0D15B7A8915}"/>
                </a:ext>
              </a:extLst>
            </p:cNvPr>
            <p:cNvSpPr/>
            <p:nvPr/>
          </p:nvSpPr>
          <p:spPr>
            <a:xfrm>
              <a:off x="920869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grpSp>
      <p:cxnSp>
        <p:nvCxnSpPr>
          <p:cNvPr id="447" name="Straight Connector 446">
            <a:extLst>
              <a:ext uri="{FF2B5EF4-FFF2-40B4-BE49-F238E27FC236}">
                <a16:creationId xmlns:a16="http://schemas.microsoft.com/office/drawing/2014/main" id="{9263C40F-BB8C-FDF3-A1EB-6D3C90C17670}"/>
              </a:ext>
            </a:extLst>
          </p:cNvPr>
          <p:cNvCxnSpPr>
            <a:cxnSpLocks/>
          </p:cNvCxnSpPr>
          <p:nvPr/>
        </p:nvCxnSpPr>
        <p:spPr>
          <a:xfrm>
            <a:off x="3502007" y="3510605"/>
            <a:ext cx="288000" cy="0"/>
          </a:xfrm>
          <a:prstGeom prst="line">
            <a:avLst/>
          </a:prstGeom>
          <a:noFill/>
          <a:ln w="19050" cap="flat">
            <a:solidFill>
              <a:schemeClr val="accent2"/>
            </a:solidFill>
            <a:prstDash val="solid"/>
            <a:miter/>
          </a:ln>
        </p:spPr>
      </p:cxnSp>
      <p:cxnSp>
        <p:nvCxnSpPr>
          <p:cNvPr id="448" name="Straight Connector 447">
            <a:extLst>
              <a:ext uri="{FF2B5EF4-FFF2-40B4-BE49-F238E27FC236}">
                <a16:creationId xmlns:a16="http://schemas.microsoft.com/office/drawing/2014/main" id="{28F5AD28-152F-21BB-EA30-01D49180D9BE}"/>
              </a:ext>
            </a:extLst>
          </p:cNvPr>
          <p:cNvCxnSpPr>
            <a:cxnSpLocks/>
          </p:cNvCxnSpPr>
          <p:nvPr/>
        </p:nvCxnSpPr>
        <p:spPr>
          <a:xfrm>
            <a:off x="3502007" y="3288630"/>
            <a:ext cx="288000" cy="0"/>
          </a:xfrm>
          <a:prstGeom prst="line">
            <a:avLst/>
          </a:prstGeom>
          <a:noFill/>
          <a:ln w="19050" cap="flat">
            <a:solidFill>
              <a:schemeClr val="accent3"/>
            </a:solidFill>
            <a:prstDash val="solid"/>
            <a:miter/>
          </a:ln>
        </p:spPr>
      </p:cxnSp>
      <p:sp>
        <p:nvSpPr>
          <p:cNvPr id="449" name="TextBox 448">
            <a:extLst>
              <a:ext uri="{FF2B5EF4-FFF2-40B4-BE49-F238E27FC236}">
                <a16:creationId xmlns:a16="http://schemas.microsoft.com/office/drawing/2014/main" id="{E93547CE-228E-625E-2DD7-417A495D18C6}"/>
              </a:ext>
            </a:extLst>
          </p:cNvPr>
          <p:cNvSpPr txBox="1"/>
          <p:nvPr/>
        </p:nvSpPr>
        <p:spPr>
          <a:xfrm>
            <a:off x="3787610" y="3134742"/>
            <a:ext cx="2472774" cy="307777"/>
          </a:xfrm>
          <a:prstGeom prst="rect">
            <a:avLst/>
          </a:prstGeom>
          <a:noFill/>
        </p:spPr>
        <p:txBody>
          <a:bodyPr wrap="square">
            <a:spAutoFit/>
          </a:bodyPr>
          <a:lstStyle/>
          <a:p>
            <a:r>
              <a:rPr lang="ja-JP" sz="1400">
                <a:solidFill>
                  <a:schemeClr val="tx1"/>
                </a:solidFill>
              </a:rPr>
              <a:t>カムレリズマブ + リボセラニブ </a:t>
            </a:r>
          </a:p>
        </p:txBody>
      </p:sp>
      <p:sp>
        <p:nvSpPr>
          <p:cNvPr id="450" name="TextBox 449">
            <a:extLst>
              <a:ext uri="{FF2B5EF4-FFF2-40B4-BE49-F238E27FC236}">
                <a16:creationId xmlns:a16="http://schemas.microsoft.com/office/drawing/2014/main" id="{19919A16-FAD3-0233-BEE5-6FB517F1940F}"/>
              </a:ext>
            </a:extLst>
          </p:cNvPr>
          <p:cNvSpPr txBox="1"/>
          <p:nvPr/>
        </p:nvSpPr>
        <p:spPr>
          <a:xfrm>
            <a:off x="3787610" y="3356717"/>
            <a:ext cx="2472774" cy="307777"/>
          </a:xfrm>
          <a:prstGeom prst="rect">
            <a:avLst/>
          </a:prstGeom>
          <a:noFill/>
        </p:spPr>
        <p:txBody>
          <a:bodyPr wrap="square">
            <a:spAutoFit/>
          </a:bodyPr>
          <a:lstStyle/>
          <a:p>
            <a:r>
              <a:rPr lang="ja-JP" sz="1400">
                <a:solidFill>
                  <a:schemeClr val="tx1"/>
                </a:solidFill>
              </a:rPr>
              <a:t>ソラフェニブ</a:t>
            </a:r>
          </a:p>
        </p:txBody>
      </p:sp>
      <p:cxnSp>
        <p:nvCxnSpPr>
          <p:cNvPr id="451" name="Straight Connector 450">
            <a:extLst>
              <a:ext uri="{FF2B5EF4-FFF2-40B4-BE49-F238E27FC236}">
                <a16:creationId xmlns:a16="http://schemas.microsoft.com/office/drawing/2014/main" id="{9263C40F-BB8C-FDF3-A1EB-6D3C90C17670}"/>
              </a:ext>
            </a:extLst>
          </p:cNvPr>
          <p:cNvCxnSpPr>
            <a:cxnSpLocks/>
          </p:cNvCxnSpPr>
          <p:nvPr/>
        </p:nvCxnSpPr>
        <p:spPr>
          <a:xfrm>
            <a:off x="9646194" y="3475597"/>
            <a:ext cx="288000" cy="0"/>
          </a:xfrm>
          <a:prstGeom prst="line">
            <a:avLst/>
          </a:prstGeom>
          <a:noFill/>
          <a:ln w="19050" cap="flat">
            <a:solidFill>
              <a:schemeClr val="accent2"/>
            </a:solidFill>
            <a:prstDash val="solid"/>
            <a:miter/>
          </a:ln>
        </p:spPr>
      </p:cxnSp>
      <p:cxnSp>
        <p:nvCxnSpPr>
          <p:cNvPr id="452" name="Straight Connector 451">
            <a:extLst>
              <a:ext uri="{FF2B5EF4-FFF2-40B4-BE49-F238E27FC236}">
                <a16:creationId xmlns:a16="http://schemas.microsoft.com/office/drawing/2014/main" id="{28F5AD28-152F-21BB-EA30-01D49180D9BE}"/>
              </a:ext>
            </a:extLst>
          </p:cNvPr>
          <p:cNvCxnSpPr>
            <a:cxnSpLocks/>
          </p:cNvCxnSpPr>
          <p:nvPr/>
        </p:nvCxnSpPr>
        <p:spPr>
          <a:xfrm>
            <a:off x="9646194" y="3253622"/>
            <a:ext cx="288000" cy="0"/>
          </a:xfrm>
          <a:prstGeom prst="line">
            <a:avLst/>
          </a:prstGeom>
          <a:noFill/>
          <a:ln w="19050" cap="flat">
            <a:solidFill>
              <a:schemeClr val="accent3"/>
            </a:solidFill>
            <a:prstDash val="solid"/>
            <a:miter/>
          </a:ln>
        </p:spPr>
      </p:cxnSp>
      <p:sp>
        <p:nvSpPr>
          <p:cNvPr id="453" name="TextBox 452">
            <a:extLst>
              <a:ext uri="{FF2B5EF4-FFF2-40B4-BE49-F238E27FC236}">
                <a16:creationId xmlns:a16="http://schemas.microsoft.com/office/drawing/2014/main" id="{E93547CE-228E-625E-2DD7-417A495D18C6}"/>
              </a:ext>
            </a:extLst>
          </p:cNvPr>
          <p:cNvSpPr txBox="1"/>
          <p:nvPr/>
        </p:nvSpPr>
        <p:spPr>
          <a:xfrm>
            <a:off x="9908626" y="3099734"/>
            <a:ext cx="2472774" cy="307777"/>
          </a:xfrm>
          <a:prstGeom prst="rect">
            <a:avLst/>
          </a:prstGeom>
          <a:noFill/>
        </p:spPr>
        <p:txBody>
          <a:bodyPr wrap="square">
            <a:spAutoFit/>
          </a:bodyPr>
          <a:lstStyle/>
          <a:p>
            <a:r>
              <a:rPr lang="ja-JP" sz="1400">
                <a:solidFill>
                  <a:schemeClr val="tx1"/>
                </a:solidFill>
              </a:rPr>
              <a:t>カムレリズマブ + リボセラニブ </a:t>
            </a:r>
          </a:p>
        </p:txBody>
      </p:sp>
      <p:sp>
        <p:nvSpPr>
          <p:cNvPr id="454" name="TextBox 453">
            <a:extLst>
              <a:ext uri="{FF2B5EF4-FFF2-40B4-BE49-F238E27FC236}">
                <a16:creationId xmlns:a16="http://schemas.microsoft.com/office/drawing/2014/main" id="{19919A16-FAD3-0233-BEE5-6FB517F1940F}"/>
              </a:ext>
            </a:extLst>
          </p:cNvPr>
          <p:cNvSpPr txBox="1"/>
          <p:nvPr/>
        </p:nvSpPr>
        <p:spPr>
          <a:xfrm>
            <a:off x="9908626" y="3321709"/>
            <a:ext cx="2472774" cy="307777"/>
          </a:xfrm>
          <a:prstGeom prst="rect">
            <a:avLst/>
          </a:prstGeom>
          <a:noFill/>
        </p:spPr>
        <p:txBody>
          <a:bodyPr wrap="square">
            <a:spAutoFit/>
          </a:bodyPr>
          <a:lstStyle/>
          <a:p>
            <a:r>
              <a:rPr lang="ja-JP" sz="1400">
                <a:solidFill>
                  <a:schemeClr val="tx1"/>
                </a:solidFill>
              </a:rPr>
              <a:t>ソラフェニブ</a:t>
            </a:r>
          </a:p>
        </p:txBody>
      </p:sp>
    </p:spTree>
    <p:extLst>
      <p:ext uri="{BB962C8B-B14F-4D97-AF65-F5344CB8AC3E}">
        <p14:creationId xmlns:p14="http://schemas.microsoft.com/office/powerpoint/2010/main" val="3924327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LBA35：切除不能な肝細胞癌(uHCC)に対する第一選択治療としてのカムレリズマブ(C)＋リボセラニブ(R)とソラフェニブ(S)の比較：無作為化第III相試験 – Qin S、et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30600"/>
              </a:spcBef>
              <a:buNone/>
            </a:pPr>
            <a:r>
              <a:rPr lang="ja-JP" b="1"/>
              <a:t>結論</a:t>
            </a:r>
          </a:p>
          <a:p>
            <a:r>
              <a:rPr lang="ja-JP" b="1"/>
              <a:t>切除不能なHCC患者において、カムレリズマブ＋リボセラニブは、ソラフェニブと比較して生存期間と奏効において有意に改善し、全般的に良好な耐容性を示した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Qin S, et al.Ann Oncol 2022;33(suppl):abstr LBA35</a:t>
            </a:r>
          </a:p>
        </p:txBody>
      </p:sp>
      <p:graphicFrame>
        <p:nvGraphicFramePr>
          <p:cNvPr id="7" name="Table 6"/>
          <p:cNvGraphicFramePr>
            <a:graphicFrameLocks noGrp="1"/>
          </p:cNvGraphicFramePr>
          <p:nvPr>
            <p:extLst>
              <p:ext uri="{D42A27DB-BD31-4B8C-83A1-F6EECF244321}">
                <p14:modId xmlns:p14="http://schemas.microsoft.com/office/powerpoint/2010/main" val="4162649402"/>
              </p:ext>
            </p:extLst>
          </p:nvPr>
        </p:nvGraphicFramePr>
        <p:xfrm>
          <a:off x="203200" y="1607632"/>
          <a:ext cx="5600434" cy="3776400"/>
        </p:xfrm>
        <a:graphic>
          <a:graphicData uri="http://schemas.openxmlformats.org/drawingml/2006/table">
            <a:tbl>
              <a:tblPr firstRow="1" bandRow="1">
                <a:tableStyleId>{5202B0CA-FC54-4496-8BCA-5EF66A818D29}</a:tableStyleId>
              </a:tblPr>
              <a:tblGrid>
                <a:gridCol w="2004894">
                  <a:extLst>
                    <a:ext uri="{9D8B030D-6E8A-4147-A177-3AD203B41FA5}">
                      <a16:colId xmlns:a16="http://schemas.microsoft.com/office/drawing/2014/main" val="2713438561"/>
                    </a:ext>
                  </a:extLst>
                </a:gridCol>
                <a:gridCol w="1797770">
                  <a:extLst>
                    <a:ext uri="{9D8B030D-6E8A-4147-A177-3AD203B41FA5}">
                      <a16:colId xmlns:a16="http://schemas.microsoft.com/office/drawing/2014/main" val="1190940076"/>
                    </a:ext>
                  </a:extLst>
                </a:gridCol>
                <a:gridCol w="1797770">
                  <a:extLst>
                    <a:ext uri="{9D8B030D-6E8A-4147-A177-3AD203B41FA5}">
                      <a16:colId xmlns:a16="http://schemas.microsoft.com/office/drawing/2014/main" val="1068838774"/>
                    </a:ext>
                  </a:extLst>
                </a:gridCol>
              </a:tblGrid>
              <a:tr h="370840">
                <a:tc>
                  <a:txBody>
                    <a:bodyPr/>
                    <a:lstStyle/>
                    <a:p>
                      <a:endParaRPr lang="en-GB" sz="1400" dirty="0">
                        <a:solidFill>
                          <a:schemeClr val="tx2"/>
                        </a:solidFill>
                      </a:endParaRPr>
                    </a:p>
                  </a:txBody>
                  <a:tcPr marT="36000" marB="36000" anchor="ctr"/>
                </a:tc>
                <a:tc>
                  <a:txBody>
                    <a:bodyPr/>
                    <a:lstStyle/>
                    <a:p>
                      <a:pPr algn="ctr"/>
                      <a:r>
                        <a:rPr lang="ja-JP" sz="1400">
                          <a:solidFill>
                            <a:schemeClr val="tx2"/>
                          </a:solidFill>
                        </a:rPr>
                        <a:t>カムレリズマブ + リボセラニブ</a:t>
                      </a:r>
                      <a:br>
                        <a:rPr lang="ja-JP" sz="1400">
                          <a:solidFill>
                            <a:schemeClr val="tx2"/>
                          </a:solidFill>
                        </a:rPr>
                      </a:br>
                      <a:r>
                        <a:rPr lang="ja-JP" sz="1400">
                          <a:solidFill>
                            <a:schemeClr val="tx2"/>
                          </a:solidFill>
                        </a:rPr>
                        <a:t>(n=272)</a:t>
                      </a:r>
                    </a:p>
                  </a:txBody>
                  <a:tcPr marT="36000" marB="36000" anchor="ctr"/>
                </a:tc>
                <a:tc>
                  <a:txBody>
                    <a:bodyPr/>
                    <a:lstStyle/>
                    <a:p>
                      <a:pPr algn="ctr"/>
                      <a:r>
                        <a:rPr lang="ja-JP" sz="1400" dirty="0">
                          <a:solidFill>
                            <a:schemeClr val="tx2"/>
                          </a:solidFill>
                        </a:rPr>
                        <a:t>ソラフェニブ
(n=271)</a:t>
                      </a:r>
                    </a:p>
                  </a:txBody>
                  <a:tcPr marT="36000" marB="36000" anchor="ctr"/>
                </a:tc>
                <a:extLst>
                  <a:ext uri="{0D108BD9-81ED-4DB2-BD59-A6C34878D82A}">
                    <a16:rowId xmlns:a16="http://schemas.microsoft.com/office/drawing/2014/main" val="3667548636"/>
                  </a:ext>
                </a:extLst>
              </a:tr>
              <a:tr h="0">
                <a:tc>
                  <a:txBody>
                    <a:bodyPr/>
                    <a:lstStyle/>
                    <a:p>
                      <a:r>
                        <a:rPr lang="ja-JP" sz="1400">
                          <a:solidFill>
                            <a:schemeClr val="tx1"/>
                          </a:solidFill>
                        </a:rPr>
                        <a:t>ORR、% (95%CI)</a:t>
                      </a:r>
                    </a:p>
                  </a:txBody>
                  <a:tcPr marT="36000" marB="36000"/>
                </a:tc>
                <a:tc>
                  <a:txBody>
                    <a:bodyPr/>
                    <a:lstStyle/>
                    <a:p>
                      <a:pPr algn="ctr"/>
                      <a:r>
                        <a:rPr lang="ja-JP" sz="1400">
                          <a:solidFill>
                            <a:schemeClr val="tx1"/>
                          </a:solidFill>
                        </a:rPr>
                        <a:t>25.4 (20.3、31.0)</a:t>
                      </a:r>
                    </a:p>
                  </a:txBody>
                  <a:tcPr marT="36000" marB="36000"/>
                </a:tc>
                <a:tc>
                  <a:txBody>
                    <a:bodyPr/>
                    <a:lstStyle/>
                    <a:p>
                      <a:pPr algn="ctr"/>
                      <a:r>
                        <a:rPr lang="ja-JP" sz="1400">
                          <a:solidFill>
                            <a:schemeClr val="tx1"/>
                          </a:solidFill>
                        </a:rPr>
                        <a:t>5.9 (3.4、9.4)</a:t>
                      </a:r>
                    </a:p>
                  </a:txBody>
                  <a:tcPr marT="36000" marB="36000"/>
                </a:tc>
                <a:extLst>
                  <a:ext uri="{0D108BD9-81ED-4DB2-BD59-A6C34878D82A}">
                    <a16:rowId xmlns:a16="http://schemas.microsoft.com/office/drawing/2014/main" val="2912163037"/>
                  </a:ext>
                </a:extLst>
              </a:tr>
              <a:tr h="0">
                <a:tc>
                  <a:txBody>
                    <a:bodyPr/>
                    <a:lstStyle/>
                    <a:p>
                      <a:pPr marL="182563" indent="0"/>
                      <a:r>
                        <a:rPr lang="ja-JP" sz="1400">
                          <a:solidFill>
                            <a:schemeClr val="tx1"/>
                          </a:solidFill>
                        </a:rPr>
                        <a:t>p値</a:t>
                      </a:r>
                    </a:p>
                  </a:txBody>
                  <a:tcPr marT="36000" marB="36000"/>
                </a:tc>
                <a:tc gridSpan="2">
                  <a:txBody>
                    <a:bodyPr/>
                    <a:lstStyle/>
                    <a:p>
                      <a:pPr algn="ctr"/>
                      <a:r>
                        <a:rPr lang="ja-JP" sz="1400">
                          <a:solidFill>
                            <a:schemeClr val="tx1"/>
                          </a:solidFill>
                        </a:rPr>
                        <a:t>&lt;0.001</a:t>
                      </a:r>
                    </a:p>
                  </a:txBody>
                  <a:tcPr marT="36000" marB="36000"/>
                </a:tc>
                <a:tc hMerge="1">
                  <a:txBody>
                    <a:bodyPr/>
                    <a:lstStyle/>
                    <a:p>
                      <a:pPr algn="l" rtl="0"/>
                      <a:endParaRPr lang="en-GB" sz="1400" dirty="0">
                        <a:solidFill>
                          <a:schemeClr val="tx1"/>
                        </a:solidFill>
                      </a:endParaRPr>
                    </a:p>
                  </a:txBody>
                  <a:tcPr/>
                </a:tc>
                <a:extLst>
                  <a:ext uri="{0D108BD9-81ED-4DB2-BD59-A6C34878D82A}">
                    <a16:rowId xmlns:a16="http://schemas.microsoft.com/office/drawing/2014/main" val="932847763"/>
                  </a:ext>
                </a:extLst>
              </a:tr>
              <a:tr h="370840">
                <a:tc>
                  <a:txBody>
                    <a:bodyPr/>
                    <a:lstStyle/>
                    <a:p>
                      <a:r>
                        <a:rPr lang="ja-JP" sz="1400">
                          <a:solidFill>
                            <a:schemeClr val="tx1"/>
                          </a:solidFill>
                        </a:rPr>
                        <a:t>BOR、n (%)</a:t>
                      </a:r>
                    </a:p>
                    <a:p>
                      <a:pPr marL="177800" indent="0"/>
                      <a:r>
                        <a:rPr lang="ja-JP" sz="1400">
                          <a:solidFill>
                            <a:schemeClr val="tx1"/>
                          </a:solidFill>
                        </a:rPr>
                        <a:t>CR</a:t>
                      </a:r>
                    </a:p>
                    <a:p>
                      <a:pPr marL="177800" indent="0"/>
                      <a:r>
                        <a:rPr lang="ja-JP" sz="1400">
                          <a:solidFill>
                            <a:schemeClr val="tx1"/>
                          </a:solidFill>
                        </a:rPr>
                        <a:t>PR</a:t>
                      </a:r>
                    </a:p>
                    <a:p>
                      <a:pPr marL="177800" indent="0"/>
                      <a:r>
                        <a:rPr lang="ja-JP" sz="1400">
                          <a:solidFill>
                            <a:schemeClr val="tx1"/>
                          </a:solidFill>
                        </a:rPr>
                        <a:t>SD</a:t>
                      </a:r>
                    </a:p>
                    <a:p>
                      <a:pPr marL="177800" indent="0"/>
                      <a:r>
                        <a:rPr lang="ja-JP" sz="1400">
                          <a:solidFill>
                            <a:schemeClr val="tx1"/>
                          </a:solidFill>
                        </a:rPr>
                        <a:t>PD</a:t>
                      </a:r>
                    </a:p>
                    <a:p>
                      <a:pPr marL="177800" indent="0"/>
                      <a:r>
                        <a:rPr lang="ja-JP" sz="1400">
                          <a:solidFill>
                            <a:schemeClr val="tx1"/>
                          </a:solidFill>
                        </a:rPr>
                        <a:t>NE</a:t>
                      </a:r>
                    </a:p>
                  </a:txBody>
                  <a:tcPr marT="36000" marB="36000"/>
                </a:tc>
                <a:tc>
                  <a:txBody>
                    <a:bodyPr/>
                    <a:lstStyle/>
                    <a:p>
                      <a:pPr algn="l" rtl="0"/>
                      <a:endParaRPr lang="en-GB" sz="1400" dirty="0">
                        <a:solidFill>
                          <a:schemeClr val="tx1"/>
                        </a:solidFill>
                      </a:endParaRPr>
                    </a:p>
                    <a:p>
                      <a:pPr algn="ctr"/>
                      <a:r>
                        <a:rPr lang="ja-JP" sz="1400">
                          <a:solidFill>
                            <a:schemeClr val="tx1"/>
                          </a:solidFill>
                        </a:rPr>
                        <a:t>3 (1.1)</a:t>
                      </a:r>
                    </a:p>
                    <a:p>
                      <a:pPr algn="ctr"/>
                      <a:r>
                        <a:rPr lang="ja-JP" sz="1400">
                          <a:solidFill>
                            <a:schemeClr val="tx1"/>
                          </a:solidFill>
                        </a:rPr>
                        <a:t>66</a:t>
                      </a:r>
                      <a:r>
                        <a:rPr lang="ja-JP" sz="1400" baseline="0">
                          <a:solidFill>
                            <a:schemeClr val="tx1"/>
                          </a:solidFill>
                        </a:rPr>
                        <a:t> (24.3)</a:t>
                      </a:r>
                    </a:p>
                    <a:p>
                      <a:pPr algn="ctr"/>
                      <a:r>
                        <a:rPr lang="ja-JP" sz="1400" baseline="0">
                          <a:solidFill>
                            <a:schemeClr val="tx1"/>
                          </a:solidFill>
                        </a:rPr>
                        <a:t>144 (52.9)</a:t>
                      </a:r>
                    </a:p>
                    <a:p>
                      <a:pPr algn="ctr"/>
                      <a:r>
                        <a:rPr lang="ja-JP" sz="1400" baseline="0">
                          <a:solidFill>
                            <a:schemeClr val="tx1"/>
                          </a:solidFill>
                        </a:rPr>
                        <a:t>44 (16.2)</a:t>
                      </a:r>
                    </a:p>
                    <a:p>
                      <a:pPr algn="ctr"/>
                      <a:r>
                        <a:rPr lang="ja-JP" sz="1400" baseline="0">
                          <a:solidFill>
                            <a:schemeClr val="tx1"/>
                          </a:solidFill>
                        </a:rPr>
                        <a:t>15 (5.5)</a:t>
                      </a:r>
                    </a:p>
                  </a:txBody>
                  <a:tcPr marT="36000" marB="36000"/>
                </a:tc>
                <a:tc>
                  <a:txBody>
                    <a:bodyPr/>
                    <a:lstStyle/>
                    <a:p>
                      <a:pPr algn="l" rtl="0"/>
                      <a:endParaRPr lang="en-GB" sz="1400" dirty="0">
                        <a:solidFill>
                          <a:schemeClr val="tx1"/>
                        </a:solidFill>
                      </a:endParaRPr>
                    </a:p>
                    <a:p>
                      <a:pPr algn="ctr"/>
                      <a:r>
                        <a:rPr lang="ja-JP" sz="1400">
                          <a:solidFill>
                            <a:schemeClr val="tx1"/>
                          </a:solidFill>
                        </a:rPr>
                        <a:t>1 (0.4)</a:t>
                      </a:r>
                    </a:p>
                    <a:p>
                      <a:pPr algn="ctr"/>
                      <a:r>
                        <a:rPr lang="ja-JP" sz="1400">
                          <a:solidFill>
                            <a:schemeClr val="tx1"/>
                          </a:solidFill>
                        </a:rPr>
                        <a:t>15 (5.5)</a:t>
                      </a:r>
                    </a:p>
                    <a:p>
                      <a:pPr algn="ctr"/>
                      <a:r>
                        <a:rPr lang="ja-JP" sz="1400">
                          <a:solidFill>
                            <a:schemeClr val="tx1"/>
                          </a:solidFill>
                        </a:rPr>
                        <a:t>130</a:t>
                      </a:r>
                      <a:r>
                        <a:rPr lang="ja-JP" sz="1400" baseline="0">
                          <a:solidFill>
                            <a:schemeClr val="tx1"/>
                          </a:solidFill>
                        </a:rPr>
                        <a:t> (48.0)</a:t>
                      </a:r>
                    </a:p>
                    <a:p>
                      <a:pPr algn="ctr"/>
                      <a:r>
                        <a:rPr lang="ja-JP" sz="1400" baseline="0">
                          <a:solidFill>
                            <a:schemeClr val="tx1"/>
                          </a:solidFill>
                        </a:rPr>
                        <a:t>99 (36.5)</a:t>
                      </a:r>
                    </a:p>
                    <a:p>
                      <a:pPr algn="ctr"/>
                      <a:r>
                        <a:rPr lang="ja-JP" sz="1400" baseline="0">
                          <a:solidFill>
                            <a:schemeClr val="tx1"/>
                          </a:solidFill>
                        </a:rPr>
                        <a:t>26 (9.6)</a:t>
                      </a:r>
                    </a:p>
                  </a:txBody>
                  <a:tcPr marT="36000" marB="36000"/>
                </a:tc>
                <a:extLst>
                  <a:ext uri="{0D108BD9-81ED-4DB2-BD59-A6C34878D82A}">
                    <a16:rowId xmlns:a16="http://schemas.microsoft.com/office/drawing/2014/main" val="3020345926"/>
                  </a:ext>
                </a:extLst>
              </a:tr>
              <a:tr h="169032">
                <a:tc>
                  <a:txBody>
                    <a:bodyPr/>
                    <a:lstStyle/>
                    <a:p>
                      <a:r>
                        <a:rPr lang="ja-JP" sz="1400">
                          <a:solidFill>
                            <a:schemeClr val="tx1"/>
                          </a:solidFill>
                        </a:rPr>
                        <a:t>mDoR、月数(95%CI)</a:t>
                      </a:r>
                    </a:p>
                  </a:txBody>
                  <a:tcPr marT="36000" marB="36000"/>
                </a:tc>
                <a:tc>
                  <a:txBody>
                    <a:bodyPr/>
                    <a:lstStyle/>
                    <a:p>
                      <a:pPr algn="ctr"/>
                      <a:r>
                        <a:rPr lang="ja-JP" sz="1400">
                          <a:solidFill>
                            <a:schemeClr val="tx1"/>
                          </a:solidFill>
                        </a:rPr>
                        <a:t>14.8</a:t>
                      </a:r>
                      <a:r>
                        <a:rPr lang="ja-JP" sz="1400" baseline="0">
                          <a:solidFill>
                            <a:schemeClr val="tx1"/>
                          </a:solidFill>
                        </a:rPr>
                        <a:t> (8.4、NR)</a:t>
                      </a:r>
                    </a:p>
                  </a:txBody>
                  <a:tcPr marT="36000" marB="36000"/>
                </a:tc>
                <a:tc>
                  <a:txBody>
                    <a:bodyPr/>
                    <a:lstStyle/>
                    <a:p>
                      <a:pPr algn="ctr"/>
                      <a:r>
                        <a:rPr lang="ja-JP" sz="1400">
                          <a:solidFill>
                            <a:schemeClr val="tx1"/>
                          </a:solidFill>
                        </a:rPr>
                        <a:t>9.2 (5.3、NR)</a:t>
                      </a:r>
                    </a:p>
                  </a:txBody>
                  <a:tcPr marT="36000" marB="36000"/>
                </a:tc>
                <a:extLst>
                  <a:ext uri="{0D108BD9-81ED-4DB2-BD59-A6C34878D82A}">
                    <a16:rowId xmlns:a16="http://schemas.microsoft.com/office/drawing/2014/main" val="4027293554"/>
                  </a:ext>
                </a:extLst>
              </a:tr>
              <a:tr h="0">
                <a:tc>
                  <a:txBody>
                    <a:bodyPr/>
                    <a:lstStyle/>
                    <a:p>
                      <a:r>
                        <a:rPr lang="ja-JP" sz="1400">
                          <a:solidFill>
                            <a:schemeClr val="tx1"/>
                          </a:solidFill>
                        </a:rPr>
                        <a:t>mTTR、月数（範囲）</a:t>
                      </a:r>
                    </a:p>
                  </a:txBody>
                  <a:tcPr marT="36000" marB="36000"/>
                </a:tc>
                <a:tc>
                  <a:txBody>
                    <a:bodyPr/>
                    <a:lstStyle/>
                    <a:p>
                      <a:pPr algn="ctr"/>
                      <a:r>
                        <a:rPr lang="ja-JP" sz="1400">
                          <a:solidFill>
                            <a:schemeClr val="tx1"/>
                          </a:solidFill>
                        </a:rPr>
                        <a:t>1.9 (1.7、13.9)</a:t>
                      </a:r>
                    </a:p>
                  </a:txBody>
                  <a:tcPr marT="36000" marB="36000"/>
                </a:tc>
                <a:tc>
                  <a:txBody>
                    <a:bodyPr/>
                    <a:lstStyle/>
                    <a:p>
                      <a:pPr algn="ctr"/>
                      <a:r>
                        <a:rPr lang="ja-JP" sz="1400">
                          <a:solidFill>
                            <a:schemeClr val="tx1"/>
                          </a:solidFill>
                        </a:rPr>
                        <a:t>3.7</a:t>
                      </a:r>
                      <a:r>
                        <a:rPr lang="ja-JP" sz="1400" baseline="0">
                          <a:solidFill>
                            <a:schemeClr val="tx1"/>
                          </a:solidFill>
                        </a:rPr>
                        <a:t> (1.8、11.1)</a:t>
                      </a:r>
                    </a:p>
                  </a:txBody>
                  <a:tcPr marT="36000" marB="36000"/>
                </a:tc>
                <a:extLst>
                  <a:ext uri="{0D108BD9-81ED-4DB2-BD59-A6C34878D82A}">
                    <a16:rowId xmlns:a16="http://schemas.microsoft.com/office/drawing/2014/main" val="2439287524"/>
                  </a:ext>
                </a:extLst>
              </a:tr>
              <a:tr h="0">
                <a:tc>
                  <a:txBody>
                    <a:bodyPr/>
                    <a:lstStyle/>
                    <a:p>
                      <a:r>
                        <a:rPr lang="ja-JP" sz="1400">
                          <a:solidFill>
                            <a:schemeClr val="tx1"/>
                          </a:solidFill>
                        </a:rPr>
                        <a:t>DCR、% (95%CI)</a:t>
                      </a:r>
                    </a:p>
                  </a:txBody>
                  <a:tcPr marT="36000" marB="36000"/>
                </a:tc>
                <a:tc>
                  <a:txBody>
                    <a:bodyPr/>
                    <a:lstStyle/>
                    <a:p>
                      <a:pPr algn="ctr"/>
                      <a:r>
                        <a:rPr lang="ja-JP" sz="1400">
                          <a:solidFill>
                            <a:schemeClr val="tx1"/>
                          </a:solidFill>
                        </a:rPr>
                        <a:t>78.3 (72.9、83.1)</a:t>
                      </a:r>
                    </a:p>
                  </a:txBody>
                  <a:tcPr marT="36000" marB="36000"/>
                </a:tc>
                <a:tc>
                  <a:txBody>
                    <a:bodyPr/>
                    <a:lstStyle/>
                    <a:p>
                      <a:pPr algn="ctr"/>
                      <a:r>
                        <a:rPr lang="ja-JP" sz="1400">
                          <a:solidFill>
                            <a:schemeClr val="tx1"/>
                          </a:solidFill>
                        </a:rPr>
                        <a:t>53.9 (47.7、59.9)</a:t>
                      </a:r>
                    </a:p>
                  </a:txBody>
                  <a:tcPr marT="36000" marB="36000"/>
                </a:tc>
                <a:extLst>
                  <a:ext uri="{0D108BD9-81ED-4DB2-BD59-A6C34878D82A}">
                    <a16:rowId xmlns:a16="http://schemas.microsoft.com/office/drawing/2014/main" val="1974691679"/>
                  </a:ext>
                </a:extLst>
              </a:tr>
              <a:tr h="158872">
                <a:tc>
                  <a:txBody>
                    <a:bodyPr/>
                    <a:lstStyle/>
                    <a:p>
                      <a:r>
                        <a:rPr lang="ja-JP" sz="1400">
                          <a:solidFill>
                            <a:schemeClr val="tx1"/>
                          </a:solidFill>
                        </a:rPr>
                        <a:t>mTTP、</a:t>
                      </a:r>
                      <a:r>
                        <a:rPr lang="ja-JP" sz="1400" baseline="0">
                          <a:solidFill>
                            <a:schemeClr val="tx1"/>
                          </a:solidFill>
                        </a:rPr>
                        <a:t>月数(95%CI)</a:t>
                      </a:r>
                    </a:p>
                  </a:txBody>
                  <a:tcPr marT="36000" marB="36000"/>
                </a:tc>
                <a:tc>
                  <a:txBody>
                    <a:bodyPr/>
                    <a:lstStyle/>
                    <a:p>
                      <a:pPr algn="ctr"/>
                      <a:r>
                        <a:rPr lang="ja-JP" sz="1400">
                          <a:solidFill>
                            <a:schemeClr val="tx1"/>
                          </a:solidFill>
                        </a:rPr>
                        <a:t>7.2</a:t>
                      </a:r>
                      <a:r>
                        <a:rPr lang="ja-JP" sz="1400" baseline="0">
                          <a:solidFill>
                            <a:schemeClr val="tx1"/>
                          </a:solidFill>
                        </a:rPr>
                        <a:t> (5.6、8.2)</a:t>
                      </a:r>
                    </a:p>
                  </a:txBody>
                  <a:tcPr marT="36000" marB="36000"/>
                </a:tc>
                <a:tc>
                  <a:txBody>
                    <a:bodyPr/>
                    <a:lstStyle/>
                    <a:p>
                      <a:pPr algn="ctr"/>
                      <a:r>
                        <a:rPr lang="ja-JP" sz="1400" dirty="0">
                          <a:solidFill>
                            <a:schemeClr val="tx1"/>
                          </a:solidFill>
                        </a:rPr>
                        <a:t>3.7 (3.6、3.7)</a:t>
                      </a:r>
                    </a:p>
                  </a:txBody>
                  <a:tcPr marT="36000" marB="36000"/>
                </a:tc>
                <a:extLst>
                  <a:ext uri="{0D108BD9-81ED-4DB2-BD59-A6C34878D82A}">
                    <a16:rowId xmlns:a16="http://schemas.microsoft.com/office/drawing/2014/main" val="298015529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1665139"/>
              </p:ext>
            </p:extLst>
          </p:nvPr>
        </p:nvGraphicFramePr>
        <p:xfrm>
          <a:off x="6006165" y="1607632"/>
          <a:ext cx="5967662" cy="3627121"/>
        </p:xfrm>
        <a:graphic>
          <a:graphicData uri="http://schemas.openxmlformats.org/drawingml/2006/table">
            <a:tbl>
              <a:tblPr firstRow="1" bandRow="1">
                <a:tableStyleId>{5202B0CA-FC54-4496-8BCA-5EF66A818D29}</a:tableStyleId>
              </a:tblPr>
              <a:tblGrid>
                <a:gridCol w="2233060">
                  <a:extLst>
                    <a:ext uri="{9D8B030D-6E8A-4147-A177-3AD203B41FA5}">
                      <a16:colId xmlns:a16="http://schemas.microsoft.com/office/drawing/2014/main" val="2713438561"/>
                    </a:ext>
                  </a:extLst>
                </a:gridCol>
                <a:gridCol w="1867301">
                  <a:extLst>
                    <a:ext uri="{9D8B030D-6E8A-4147-A177-3AD203B41FA5}">
                      <a16:colId xmlns:a16="http://schemas.microsoft.com/office/drawing/2014/main" val="1190940076"/>
                    </a:ext>
                  </a:extLst>
                </a:gridCol>
                <a:gridCol w="1867301">
                  <a:extLst>
                    <a:ext uri="{9D8B030D-6E8A-4147-A177-3AD203B41FA5}">
                      <a16:colId xmlns:a16="http://schemas.microsoft.com/office/drawing/2014/main" val="1068838774"/>
                    </a:ext>
                  </a:extLst>
                </a:gridCol>
              </a:tblGrid>
              <a:tr h="756964">
                <a:tc>
                  <a:txBody>
                    <a:bodyPr/>
                    <a:lstStyle/>
                    <a:p>
                      <a:r>
                        <a:rPr lang="ja-JP" sz="1400">
                          <a:solidFill>
                            <a:schemeClr val="tx2"/>
                          </a:solidFill>
                        </a:rPr>
                        <a:t>TRAE、n (%)</a:t>
                      </a:r>
                    </a:p>
                  </a:txBody>
                  <a:tcPr anchor="ctr"/>
                </a:tc>
                <a:tc>
                  <a:txBody>
                    <a:bodyPr/>
                    <a:lstStyle/>
                    <a:p>
                      <a:pPr algn="ctr"/>
                      <a:r>
                        <a:rPr lang="ja-JP" sz="1400" dirty="0">
                          <a:solidFill>
                            <a:schemeClr val="tx2"/>
                          </a:solidFill>
                        </a:rPr>
                        <a:t>カムレリズマブ + </a:t>
                      </a:r>
                      <a:br>
                        <a:rPr lang="en-GB" altLang="ja-JP" sz="1400" dirty="0">
                          <a:solidFill>
                            <a:schemeClr val="tx2"/>
                          </a:solidFill>
                        </a:rPr>
                      </a:br>
                      <a:r>
                        <a:rPr lang="ja-JP" sz="1400" dirty="0">
                          <a:solidFill>
                            <a:schemeClr val="tx2"/>
                          </a:solidFill>
                        </a:rPr>
                        <a:t>リボセラニブ</a:t>
                      </a:r>
                      <a:br>
                        <a:rPr lang="ja-JP" sz="1400" dirty="0">
                          <a:solidFill>
                            <a:schemeClr val="tx2"/>
                          </a:solidFill>
                        </a:rPr>
                      </a:br>
                      <a:r>
                        <a:rPr lang="ja-JP" sz="1400" dirty="0">
                          <a:solidFill>
                            <a:schemeClr val="tx2"/>
                          </a:solidFill>
                        </a:rPr>
                        <a:t>(n=272)</a:t>
                      </a:r>
                    </a:p>
                  </a:txBody>
                  <a:tcPr anchor="ctr"/>
                </a:tc>
                <a:tc>
                  <a:txBody>
                    <a:bodyPr/>
                    <a:lstStyle/>
                    <a:p>
                      <a:pPr algn="ctr"/>
                      <a:r>
                        <a:rPr lang="ja-JP" sz="1400" dirty="0">
                          <a:solidFill>
                            <a:schemeClr val="tx2"/>
                          </a:solidFill>
                        </a:rPr>
                        <a:t>ソラフェニブ
(n=269)</a:t>
                      </a:r>
                    </a:p>
                  </a:txBody>
                  <a:tcPr anchor="ctr"/>
                </a:tc>
                <a:extLst>
                  <a:ext uri="{0D108BD9-81ED-4DB2-BD59-A6C34878D82A}">
                    <a16:rowId xmlns:a16="http://schemas.microsoft.com/office/drawing/2014/main" val="3667548636"/>
                  </a:ext>
                </a:extLst>
              </a:tr>
              <a:tr h="315402">
                <a:tc>
                  <a:txBody>
                    <a:bodyPr/>
                    <a:lstStyle/>
                    <a:p>
                      <a:r>
                        <a:rPr lang="ja-JP" sz="1400">
                          <a:solidFill>
                            <a:schemeClr val="tx1"/>
                          </a:solidFill>
                        </a:rPr>
                        <a:t>すべて</a:t>
                      </a:r>
                    </a:p>
                  </a:txBody>
                  <a:tcPr anchor="ctr"/>
                </a:tc>
                <a:tc>
                  <a:txBody>
                    <a:bodyPr/>
                    <a:lstStyle/>
                    <a:p>
                      <a:pPr algn="ctr"/>
                      <a:r>
                        <a:rPr lang="ja-JP" sz="1400">
                          <a:solidFill>
                            <a:schemeClr val="tx1"/>
                          </a:solidFill>
                        </a:rPr>
                        <a:t>265 (97.4)</a:t>
                      </a:r>
                    </a:p>
                  </a:txBody>
                  <a:tcPr anchor="ctr"/>
                </a:tc>
                <a:tc>
                  <a:txBody>
                    <a:bodyPr/>
                    <a:lstStyle/>
                    <a:p>
                      <a:pPr algn="ctr"/>
                      <a:r>
                        <a:rPr lang="ja-JP" sz="1400">
                          <a:solidFill>
                            <a:schemeClr val="tx1"/>
                          </a:solidFill>
                        </a:rPr>
                        <a:t>249</a:t>
                      </a:r>
                      <a:r>
                        <a:rPr lang="ja-JP" sz="1400" baseline="0">
                          <a:solidFill>
                            <a:schemeClr val="tx1"/>
                          </a:solidFill>
                        </a:rPr>
                        <a:t> (92.6)</a:t>
                      </a:r>
                    </a:p>
                  </a:txBody>
                  <a:tcPr anchor="ctr"/>
                </a:tc>
                <a:extLst>
                  <a:ext uri="{0D108BD9-81ED-4DB2-BD59-A6C34878D82A}">
                    <a16:rowId xmlns:a16="http://schemas.microsoft.com/office/drawing/2014/main" val="2912163037"/>
                  </a:ext>
                </a:extLst>
              </a:tr>
              <a:tr h="315402">
                <a:tc>
                  <a:txBody>
                    <a:bodyPr/>
                    <a:lstStyle/>
                    <a:p>
                      <a:r>
                        <a:rPr lang="ja-JP" sz="1400">
                          <a:solidFill>
                            <a:schemeClr val="tx1"/>
                          </a:solidFill>
                        </a:rPr>
                        <a:t>グレード3～4</a:t>
                      </a:r>
                    </a:p>
                  </a:txBody>
                  <a:tcPr anchor="ctr"/>
                </a:tc>
                <a:tc>
                  <a:txBody>
                    <a:bodyPr/>
                    <a:lstStyle/>
                    <a:p>
                      <a:pPr algn="ctr"/>
                      <a:r>
                        <a:rPr lang="ja-JP" sz="1400">
                          <a:solidFill>
                            <a:schemeClr val="tx1"/>
                          </a:solidFill>
                        </a:rPr>
                        <a:t>219 (80.5)</a:t>
                      </a:r>
                    </a:p>
                  </a:txBody>
                  <a:tcPr anchor="ctr"/>
                </a:tc>
                <a:tc>
                  <a:txBody>
                    <a:bodyPr/>
                    <a:lstStyle/>
                    <a:p>
                      <a:pPr algn="ctr"/>
                      <a:r>
                        <a:rPr lang="ja-JP" sz="1400">
                          <a:solidFill>
                            <a:schemeClr val="tx1"/>
                          </a:solidFill>
                        </a:rPr>
                        <a:t>140 (52.0)</a:t>
                      </a:r>
                    </a:p>
                  </a:txBody>
                  <a:tcPr anchor="ctr"/>
                </a:tc>
                <a:extLst>
                  <a:ext uri="{0D108BD9-81ED-4DB2-BD59-A6C34878D82A}">
                    <a16:rowId xmlns:a16="http://schemas.microsoft.com/office/drawing/2014/main" val="3020345926"/>
                  </a:ext>
                </a:extLst>
              </a:tr>
              <a:tr h="315402">
                <a:tc>
                  <a:txBody>
                    <a:bodyPr/>
                    <a:lstStyle/>
                    <a:p>
                      <a:r>
                        <a:rPr lang="ja-JP" sz="1400">
                          <a:solidFill>
                            <a:schemeClr val="tx1"/>
                          </a:solidFill>
                        </a:rPr>
                        <a:t>グレード5</a:t>
                      </a:r>
                    </a:p>
                  </a:txBody>
                  <a:tcPr anchor="ctr"/>
                </a:tc>
                <a:tc>
                  <a:txBody>
                    <a:bodyPr/>
                    <a:lstStyle/>
                    <a:p>
                      <a:pPr algn="ctr"/>
                      <a:r>
                        <a:rPr lang="ja-JP" sz="1400">
                          <a:solidFill>
                            <a:schemeClr val="tx1"/>
                          </a:solidFill>
                        </a:rPr>
                        <a:t>1 (0.4)</a:t>
                      </a:r>
                    </a:p>
                  </a:txBody>
                  <a:tcPr anchor="ctr"/>
                </a:tc>
                <a:tc>
                  <a:txBody>
                    <a:bodyPr/>
                    <a:lstStyle/>
                    <a:p>
                      <a:pPr algn="ctr"/>
                      <a:r>
                        <a:rPr lang="ja-JP" sz="1400">
                          <a:solidFill>
                            <a:schemeClr val="tx1"/>
                          </a:solidFill>
                        </a:rPr>
                        <a:t>1 (0.4)</a:t>
                      </a:r>
                    </a:p>
                  </a:txBody>
                  <a:tcPr anchor="ctr"/>
                </a:tc>
                <a:extLst>
                  <a:ext uri="{0D108BD9-81ED-4DB2-BD59-A6C34878D82A}">
                    <a16:rowId xmlns:a16="http://schemas.microsoft.com/office/drawing/2014/main" val="4027293554"/>
                  </a:ext>
                </a:extLst>
              </a:tr>
              <a:tr h="315402">
                <a:tc>
                  <a:txBody>
                    <a:bodyPr/>
                    <a:lstStyle/>
                    <a:p>
                      <a:r>
                        <a:rPr lang="ja-JP" sz="1400">
                          <a:solidFill>
                            <a:schemeClr val="tx1"/>
                          </a:solidFill>
                        </a:rPr>
                        <a:t>重篤</a:t>
                      </a:r>
                    </a:p>
                  </a:txBody>
                  <a:tcPr anchor="ctr"/>
                </a:tc>
                <a:tc>
                  <a:txBody>
                    <a:bodyPr/>
                    <a:lstStyle/>
                    <a:p>
                      <a:pPr algn="ctr"/>
                      <a:r>
                        <a:rPr lang="ja-JP" sz="1400">
                          <a:solidFill>
                            <a:schemeClr val="tx1"/>
                          </a:solidFill>
                        </a:rPr>
                        <a:t>66 (24.3)</a:t>
                      </a:r>
                    </a:p>
                  </a:txBody>
                  <a:tcPr anchor="ctr"/>
                </a:tc>
                <a:tc>
                  <a:txBody>
                    <a:bodyPr/>
                    <a:lstStyle/>
                    <a:p>
                      <a:pPr algn="ctr"/>
                      <a:r>
                        <a:rPr lang="ja-JP" sz="1400">
                          <a:solidFill>
                            <a:schemeClr val="tx1"/>
                          </a:solidFill>
                        </a:rPr>
                        <a:t>16</a:t>
                      </a:r>
                      <a:r>
                        <a:rPr lang="ja-JP" sz="1400" baseline="0">
                          <a:solidFill>
                            <a:schemeClr val="tx1"/>
                          </a:solidFill>
                        </a:rPr>
                        <a:t> (5.9)</a:t>
                      </a:r>
                    </a:p>
                  </a:txBody>
                  <a:tcPr anchor="ctr"/>
                </a:tc>
                <a:extLst>
                  <a:ext uri="{0D108BD9-81ED-4DB2-BD59-A6C34878D82A}">
                    <a16:rowId xmlns:a16="http://schemas.microsoft.com/office/drawing/2014/main" val="202605501"/>
                  </a:ext>
                </a:extLst>
              </a:tr>
              <a:tr h="536183">
                <a:tc>
                  <a:txBody>
                    <a:bodyPr/>
                    <a:lstStyle/>
                    <a:p>
                      <a:r>
                        <a:rPr lang="ja-JP" sz="1400">
                          <a:solidFill>
                            <a:schemeClr val="tx1"/>
                          </a:solidFill>
                        </a:rPr>
                        <a:t>用量の</a:t>
                      </a:r>
                      <a:r>
                        <a:rPr lang="ja-JP" sz="1400" baseline="0">
                          <a:solidFill>
                            <a:schemeClr val="tx1"/>
                          </a:solidFill>
                        </a:rPr>
                        <a:t>変更または中断</a:t>
                      </a:r>
                      <a:r>
                        <a:rPr lang="ja-JP" sz="1400">
                          <a:solidFill>
                            <a:schemeClr val="tx1"/>
                          </a:solidFill>
                        </a:rPr>
                        <a:t>に至った</a:t>
                      </a:r>
                    </a:p>
                  </a:txBody>
                  <a:tcPr anchor="ctr"/>
                </a:tc>
                <a:tc>
                  <a:txBody>
                    <a:bodyPr/>
                    <a:lstStyle/>
                    <a:p>
                      <a:pPr algn="ctr"/>
                      <a:r>
                        <a:rPr lang="ja-JP" sz="1400">
                          <a:solidFill>
                            <a:schemeClr val="tx1"/>
                          </a:solidFill>
                        </a:rPr>
                        <a:t>219 (80.5)</a:t>
                      </a:r>
                    </a:p>
                  </a:txBody>
                  <a:tcPr anchor="ctr"/>
                </a:tc>
                <a:tc>
                  <a:txBody>
                    <a:bodyPr/>
                    <a:lstStyle/>
                    <a:p>
                      <a:pPr algn="ctr"/>
                      <a:r>
                        <a:rPr lang="ja-JP" sz="1400">
                          <a:solidFill>
                            <a:schemeClr val="tx1"/>
                          </a:solidFill>
                        </a:rPr>
                        <a:t>135 (50.2)</a:t>
                      </a:r>
                    </a:p>
                  </a:txBody>
                  <a:tcPr anchor="ctr"/>
                </a:tc>
                <a:extLst>
                  <a:ext uri="{0D108BD9-81ED-4DB2-BD59-A6C34878D82A}">
                    <a16:rowId xmlns:a16="http://schemas.microsoft.com/office/drawing/2014/main" val="2828582860"/>
                  </a:ext>
                </a:extLst>
              </a:tr>
              <a:tr h="536183">
                <a:tc>
                  <a:txBody>
                    <a:bodyPr/>
                    <a:lstStyle/>
                    <a:p>
                      <a:r>
                        <a:rPr lang="ja-JP" sz="1400" baseline="0">
                          <a:solidFill>
                            <a:schemeClr val="tx1"/>
                          </a:solidFill>
                        </a:rPr>
                        <a:t>いずれかの成分</a:t>
                      </a:r>
                      <a:r>
                        <a:rPr lang="ja-JP" sz="1400">
                          <a:solidFill>
                            <a:schemeClr val="tx1"/>
                          </a:solidFill>
                        </a:rPr>
                        <a:t>による治療の中断</a:t>
                      </a:r>
                    </a:p>
                  </a:txBody>
                  <a:tcPr anchor="ctr"/>
                </a:tc>
                <a:tc>
                  <a:txBody>
                    <a:bodyPr/>
                    <a:lstStyle/>
                    <a:p>
                      <a:pPr algn="ctr"/>
                      <a:r>
                        <a:rPr lang="ja-JP" sz="1400">
                          <a:solidFill>
                            <a:schemeClr val="tx1"/>
                          </a:solidFill>
                        </a:rPr>
                        <a:t>66 (24.3)</a:t>
                      </a:r>
                    </a:p>
                  </a:txBody>
                  <a:tcPr anchor="ctr"/>
                </a:tc>
                <a:tc>
                  <a:txBody>
                    <a:bodyPr/>
                    <a:lstStyle/>
                    <a:p>
                      <a:pPr algn="ctr"/>
                      <a:r>
                        <a:rPr lang="ja-JP" sz="1400">
                          <a:solidFill>
                            <a:schemeClr val="tx1"/>
                          </a:solidFill>
                        </a:rPr>
                        <a:t>12 (4.5)</a:t>
                      </a:r>
                    </a:p>
                  </a:txBody>
                  <a:tcPr anchor="ctr"/>
                </a:tc>
                <a:extLst>
                  <a:ext uri="{0D108BD9-81ED-4DB2-BD59-A6C34878D82A}">
                    <a16:rowId xmlns:a16="http://schemas.microsoft.com/office/drawing/2014/main" val="366169291"/>
                  </a:ext>
                </a:extLst>
              </a:tr>
              <a:tr h="536183">
                <a:tc>
                  <a:txBody>
                    <a:bodyPr/>
                    <a:lstStyle/>
                    <a:p>
                      <a:r>
                        <a:rPr lang="ja-JP" sz="1400">
                          <a:solidFill>
                            <a:schemeClr val="tx1"/>
                          </a:solidFill>
                        </a:rPr>
                        <a:t>すべての成分による治療の中断</a:t>
                      </a:r>
                    </a:p>
                  </a:txBody>
                  <a:tcPr anchor="ctr"/>
                </a:tc>
                <a:tc>
                  <a:txBody>
                    <a:bodyPr/>
                    <a:lstStyle/>
                    <a:p>
                      <a:pPr algn="ctr"/>
                      <a:r>
                        <a:rPr lang="ja-JP" sz="1400">
                          <a:solidFill>
                            <a:schemeClr val="tx1"/>
                          </a:solidFill>
                        </a:rPr>
                        <a:t>10 (3.7)</a:t>
                      </a:r>
                    </a:p>
                  </a:txBody>
                  <a:tcPr anchor="ctr"/>
                </a:tc>
                <a:tc>
                  <a:txBody>
                    <a:bodyPr/>
                    <a:lstStyle/>
                    <a:p>
                      <a:pPr algn="ctr"/>
                      <a:r>
                        <a:rPr lang="ja-JP" sz="1400" dirty="0">
                          <a:solidFill>
                            <a:schemeClr val="tx1"/>
                          </a:solidFill>
                        </a:rPr>
                        <a:t>12 (4.5)</a:t>
                      </a:r>
                    </a:p>
                  </a:txBody>
                  <a:tcPr anchor="ctr"/>
                </a:tc>
                <a:extLst>
                  <a:ext uri="{0D108BD9-81ED-4DB2-BD59-A6C34878D82A}">
                    <a16:rowId xmlns:a16="http://schemas.microsoft.com/office/drawing/2014/main" val="873712807"/>
                  </a:ext>
                </a:extLst>
              </a:tr>
            </a:tbl>
          </a:graphicData>
        </a:graphic>
      </p:graphicFrame>
    </p:spTree>
    <p:extLst>
      <p:ext uri="{BB962C8B-B14F-4D97-AF65-F5344CB8AC3E}">
        <p14:creationId xmlns:p14="http://schemas.microsoft.com/office/powerpoint/2010/main" val="1307106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dirty="0"/>
              <a:t>LBA36：RATIONALE-301の最終分析：切除不能な肝細胞癌の第一選択治療としてのチスレリズマブとソラフェニブを比較した無作為化第III相試験 –</a:t>
            </a:r>
            <a:r>
              <a:rPr lang="en-GB" altLang="ja-JP" dirty="0"/>
              <a:t> </a:t>
            </a:r>
            <a:r>
              <a:rPr lang="ja-JP" dirty="0"/>
              <a:t>Kudo M、et al</a:t>
            </a:r>
          </a:p>
        </p:txBody>
      </p:sp>
      <p:sp>
        <p:nvSpPr>
          <p:cNvPr id="22" name="Content Placeholder 2"/>
          <p:cNvSpPr>
            <a:spLocks noGrp="1"/>
          </p:cNvSpPr>
          <p:nvPr>
            <p:ph idx="1"/>
          </p:nvPr>
        </p:nvSpPr>
        <p:spPr>
          <a:xfrm>
            <a:off x="511960" y="1254035"/>
            <a:ext cx="11218335" cy="4746172"/>
          </a:xfrm>
        </p:spPr>
        <p:txBody>
          <a:bodyPr/>
          <a:lstStyle/>
          <a:p>
            <a:pPr marL="0" indent="0">
              <a:buNone/>
            </a:pPr>
            <a:r>
              <a:rPr lang="ja-JP" b="1"/>
              <a:t>試験の目的</a:t>
            </a:r>
          </a:p>
          <a:p>
            <a:r>
              <a:rPr lang="ja-JP"/>
              <a:t>グローバル第III相RATIONALE-301試験において、切除不能なHCC患者を対象に、1Lチスレリズマブの最終的な有効性と安全性を評価すること </a:t>
            </a:r>
          </a:p>
        </p:txBody>
      </p:sp>
      <p:sp>
        <p:nvSpPr>
          <p:cNvPr id="20" name="Text Placeholder 19"/>
          <p:cNvSpPr>
            <a:spLocks noGrp="1"/>
          </p:cNvSpPr>
          <p:nvPr>
            <p:ph type="body" sz="quarter" idx="10"/>
          </p:nvPr>
        </p:nvSpPr>
        <p:spPr/>
        <p:txBody>
          <a:bodyPr/>
          <a:lstStyle/>
          <a:p>
            <a:r>
              <a:rPr lang="ja-JP"/>
              <a:t>*局所療法に適応しない、または局所療法後に進行</a:t>
            </a:r>
          </a:p>
        </p:txBody>
      </p:sp>
      <p:sp>
        <p:nvSpPr>
          <p:cNvPr id="23" name="Text Placeholder 4"/>
          <p:cNvSpPr>
            <a:spLocks noGrp="1"/>
          </p:cNvSpPr>
          <p:nvPr>
            <p:ph type="body" sz="quarter" idx="11"/>
          </p:nvPr>
        </p:nvSpPr>
        <p:spPr/>
        <p:txBody>
          <a:bodyPr/>
          <a:lstStyle/>
          <a:p>
            <a:r>
              <a:rPr lang="ja-JP" dirty="0"/>
              <a:t>2022年ESMO会議で発</a:t>
            </a:r>
            <a:br>
              <a:rPr lang="en-GB" altLang="ja-JP" dirty="0"/>
            </a:br>
            <a:r>
              <a:rPr lang="ja-JP" dirty="0"/>
              <a:t>Kudo M, et al.Ann Oncol 2022;33(suppl):abstr LBA36</a:t>
            </a:r>
          </a:p>
        </p:txBody>
      </p:sp>
      <p:sp>
        <p:nvSpPr>
          <p:cNvPr id="24" name="Rectangle 9"/>
          <p:cNvSpPr txBox="1">
            <a:spLocks noChangeArrowheads="1"/>
          </p:cNvSpPr>
          <p:nvPr/>
        </p:nvSpPr>
        <p:spPr bwMode="auto">
          <a:xfrm>
            <a:off x="1838052" y="564133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25" name="Oval 14"/>
          <p:cNvSpPr>
            <a:spLocks noChangeArrowheads="1"/>
          </p:cNvSpPr>
          <p:nvPr/>
        </p:nvSpPr>
        <p:spPr bwMode="auto">
          <a:xfrm>
            <a:off x="4940076" y="361324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6" name="AutoShape 15"/>
          <p:cNvCxnSpPr>
            <a:cxnSpLocks noChangeShapeType="1"/>
            <a:stCxn id="25" idx="0"/>
            <a:endCxn id="28" idx="1"/>
          </p:cNvCxnSpPr>
          <p:nvPr/>
        </p:nvCxnSpPr>
        <p:spPr bwMode="auto">
          <a:xfrm rot="5400000" flipH="1" flipV="1">
            <a:off x="4992938" y="2882325"/>
            <a:ext cx="969856" cy="49198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4577028" y="3905345"/>
            <a:ext cx="363048"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723858" y="2196627"/>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チスレリズマブ200 mg IV q3w
(n=342)</a:t>
            </a:r>
          </a:p>
        </p:txBody>
      </p:sp>
      <p:sp>
        <p:nvSpPr>
          <p:cNvPr id="29" name="AutoShape 9"/>
          <p:cNvSpPr>
            <a:spLocks noChangeArrowheads="1"/>
          </p:cNvSpPr>
          <p:nvPr/>
        </p:nvSpPr>
        <p:spPr bwMode="auto">
          <a:xfrm>
            <a:off x="1424542" y="2777088"/>
            <a:ext cx="3152486"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切除不能なHCC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BCLCステージB*またはC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チャイルド・ピューA</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全身治療歴なし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 </a:t>
            </a:r>
          </a:p>
          <a:p>
            <a:pPr defTabSz="892175" eaLnBrk="0" hangingPunct="0">
              <a:spcAft>
                <a:spcPct val="30000"/>
              </a:spcAft>
              <a:defRPr/>
            </a:pPr>
            <a:r>
              <a:rPr lang="ja-JP" sz="1600">
                <a:solidFill>
                  <a:srgbClr val="FFFFFF"/>
                </a:solidFill>
                <a:ea typeface="SimSun" pitchFamily="2" charset="-122"/>
              </a:rPr>
              <a:t>(n=674)</a:t>
            </a:r>
          </a:p>
        </p:txBody>
      </p:sp>
      <p:cxnSp>
        <p:nvCxnSpPr>
          <p:cNvPr id="30" name="AutoShape 16"/>
          <p:cNvCxnSpPr>
            <a:cxnSpLocks noChangeShapeType="1"/>
            <a:stCxn id="25" idx="4"/>
            <a:endCxn id="32" idx="1"/>
          </p:cNvCxnSpPr>
          <p:nvPr/>
        </p:nvCxnSpPr>
        <p:spPr bwMode="auto">
          <a:xfrm rot="16200000" flipH="1">
            <a:off x="4975445" y="4453874"/>
            <a:ext cx="1004842" cy="491984"/>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64133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ORR、OFS、DOR、安全性</a:t>
            </a:r>
          </a:p>
        </p:txBody>
      </p:sp>
      <p:sp>
        <p:nvSpPr>
          <p:cNvPr id="32" name="AutoShape 8"/>
          <p:cNvSpPr>
            <a:spLocks noChangeArrowheads="1"/>
          </p:cNvSpPr>
          <p:nvPr/>
        </p:nvSpPr>
        <p:spPr bwMode="auto">
          <a:xfrm>
            <a:off x="5723858" y="4755525"/>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ソラフェニブ 400 mg BID PO
(n=322)</a:t>
            </a:r>
          </a:p>
        </p:txBody>
      </p:sp>
      <p:cxnSp>
        <p:nvCxnSpPr>
          <p:cNvPr id="33" name="AutoShape 21"/>
          <p:cNvCxnSpPr>
            <a:cxnSpLocks noChangeShapeType="1"/>
            <a:stCxn id="28" idx="3"/>
            <a:endCxn id="36" idx="1"/>
          </p:cNvCxnSpPr>
          <p:nvPr/>
        </p:nvCxnSpPr>
        <p:spPr bwMode="auto">
          <a:xfrm>
            <a:off x="9171182" y="2643389"/>
            <a:ext cx="743250" cy="1"/>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a:stCxn id="32" idx="3"/>
            <a:endCxn id="37" idx="1"/>
          </p:cNvCxnSpPr>
          <p:nvPr/>
        </p:nvCxnSpPr>
        <p:spPr bwMode="auto">
          <a:xfrm>
            <a:off x="9171182" y="5202287"/>
            <a:ext cx="743250" cy="1"/>
          </a:xfrm>
          <a:prstGeom prst="straightConnector1">
            <a:avLst/>
          </a:prstGeom>
          <a:noFill/>
          <a:ln w="57150">
            <a:solidFill>
              <a:schemeClr val="bg2">
                <a:lumMod val="60000"/>
                <a:lumOff val="40000"/>
              </a:schemeClr>
            </a:solidFill>
            <a:round/>
            <a:headEnd/>
            <a:tailEnd type="triangle" w="med" len="med"/>
          </a:ln>
        </p:spPr>
      </p:cxnSp>
      <p:sp>
        <p:nvSpPr>
          <p:cNvPr id="35" name="Content Placeholder 26"/>
          <p:cNvSpPr txBox="1">
            <a:spLocks/>
          </p:cNvSpPr>
          <p:nvPr/>
        </p:nvSpPr>
        <p:spPr bwMode="auto">
          <a:xfrm>
            <a:off x="5854895" y="3079416"/>
            <a:ext cx="5653974"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MVI (はい、いいえ)</a:t>
            </a:r>
          </a:p>
          <a:p>
            <a:pPr marL="203200" lvl="0" indent="-203200">
              <a:spcAft>
                <a:spcPts val="400"/>
              </a:spcAft>
              <a:buFont typeface="Arial" pitchFamily="34" charset="0"/>
              <a:buChar char="•"/>
              <a:defRPr/>
            </a:pPr>
            <a:r>
              <a:rPr lang="ja-JP" sz="1400">
                <a:solidFill>
                  <a:srgbClr val="4D4D4D"/>
                </a:solidFill>
              </a:rPr>
              <a:t>EHS (はい、いいえ)</a:t>
            </a:r>
          </a:p>
          <a:p>
            <a:pPr marL="203200" lvl="0" indent="-203200">
              <a:spcAft>
                <a:spcPts val="400"/>
              </a:spcAft>
              <a:buFont typeface="Arial" pitchFamily="34" charset="0"/>
              <a:buChar char="•"/>
              <a:defRPr/>
            </a:pPr>
            <a:r>
              <a:rPr lang="ja-JP" sz="1400">
                <a:solidFill>
                  <a:srgbClr val="4D4D4D"/>
                </a:solidFill>
              </a:rPr>
              <a:t>ECOG PS (0 対 1)</a:t>
            </a:r>
          </a:p>
          <a:p>
            <a:pPr marL="203200" lvl="0" indent="-203200">
              <a:spcAft>
                <a:spcPts val="400"/>
              </a:spcAft>
              <a:buFont typeface="Arial" pitchFamily="34" charset="0"/>
              <a:buChar char="•"/>
              <a:defRPr/>
            </a:pPr>
            <a:r>
              <a:rPr lang="ja-JP" sz="1400">
                <a:solidFill>
                  <a:srgbClr val="4D4D4D"/>
                </a:solidFill>
              </a:rPr>
              <a:t>原因論(HCV 対 その他)</a:t>
            </a:r>
          </a:p>
          <a:p>
            <a:pPr marL="203200" lvl="0" indent="-203200">
              <a:spcAft>
                <a:spcPts val="400"/>
              </a:spcAft>
              <a:buFont typeface="Arial" pitchFamily="34" charset="0"/>
              <a:buChar char="•"/>
              <a:defRPr/>
            </a:pPr>
            <a:r>
              <a:rPr lang="ja-JP" sz="1400">
                <a:solidFill>
                  <a:srgbClr val="4D4D4D"/>
                </a:solidFill>
              </a:rPr>
              <a:t>地域(アジア 対 日本およびRoW)</a:t>
            </a:r>
          </a:p>
        </p:txBody>
      </p:sp>
      <p:sp>
        <p:nvSpPr>
          <p:cNvPr id="36" name="AutoShape 8"/>
          <p:cNvSpPr>
            <a:spLocks noChangeArrowheads="1"/>
          </p:cNvSpPr>
          <p:nvPr/>
        </p:nvSpPr>
        <p:spPr bwMode="auto">
          <a:xfrm>
            <a:off x="9914432" y="2345202"/>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
        <p:nvSpPr>
          <p:cNvPr id="37" name="AutoShape 8"/>
          <p:cNvSpPr>
            <a:spLocks noChangeArrowheads="1"/>
          </p:cNvSpPr>
          <p:nvPr/>
        </p:nvSpPr>
        <p:spPr bwMode="auto">
          <a:xfrm>
            <a:off x="9914432" y="4904100"/>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Tree>
    <p:extLst>
      <p:ext uri="{BB962C8B-B14F-4D97-AF65-F5344CB8AC3E}">
        <p14:creationId xmlns:p14="http://schemas.microsoft.com/office/powerpoint/2010/main" val="2588494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dirty="0"/>
              <a:t>LBA36：RATIONALE-301の最終分析：切除不能な肝細胞癌の第一選択治療としてのチスレリズマブとソラフェニブを比較した無作為化第III相試験 –</a:t>
            </a:r>
            <a:r>
              <a:rPr lang="en-GB" altLang="ja-JP" dirty="0"/>
              <a:t> </a:t>
            </a:r>
            <a:r>
              <a:rPr lang="ja-JP" dirty="0"/>
              <a:t>Kudo M、et al</a:t>
            </a:r>
          </a:p>
        </p:txBody>
      </p:sp>
      <p:sp>
        <p:nvSpPr>
          <p:cNvPr id="22" name="Content Placeholder 2"/>
          <p:cNvSpPr>
            <a:spLocks noGrp="1"/>
          </p:cNvSpPr>
          <p:nvPr>
            <p:ph idx="1"/>
          </p:nvPr>
        </p:nvSpPr>
        <p:spPr/>
        <p:txBody>
          <a:bodyPr/>
          <a:lstStyle/>
          <a:p>
            <a:pPr marL="0" indent="0">
              <a:buNone/>
            </a:pPr>
            <a:r>
              <a:rPr lang="ja-JP" b="1"/>
              <a:t>主要結果</a:t>
            </a:r>
          </a:p>
        </p:txBody>
      </p:sp>
      <p:sp>
        <p:nvSpPr>
          <p:cNvPr id="23" name="Text Placeholder 4"/>
          <p:cNvSpPr>
            <a:spLocks noGrp="1"/>
          </p:cNvSpPr>
          <p:nvPr>
            <p:ph type="body" sz="quarter" idx="11"/>
          </p:nvPr>
        </p:nvSpPr>
        <p:spPr/>
        <p:txBody>
          <a:bodyPr/>
          <a:lstStyle/>
          <a:p>
            <a:r>
              <a:rPr lang="ja-JP"/>
              <a:t>Kudo M, et al.Ann Oncol 2022;33(suppl):abstr LBA36</a:t>
            </a:r>
          </a:p>
        </p:txBody>
      </p:sp>
      <p:sp>
        <p:nvSpPr>
          <p:cNvPr id="7" name="TextBox 6">
            <a:extLst>
              <a:ext uri="{FF2B5EF4-FFF2-40B4-BE49-F238E27FC236}">
                <a16:creationId xmlns:a16="http://schemas.microsoft.com/office/drawing/2014/main" id="{AA12684B-FEDF-89D7-0E7F-3CEA99907A04}"/>
              </a:ext>
            </a:extLst>
          </p:cNvPr>
          <p:cNvSpPr txBox="1"/>
          <p:nvPr/>
        </p:nvSpPr>
        <p:spPr>
          <a:xfrm>
            <a:off x="8357408" y="1498980"/>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無増悪生存期間</a:t>
            </a:r>
          </a:p>
        </p:txBody>
      </p:sp>
      <p:sp>
        <p:nvSpPr>
          <p:cNvPr id="8" name="TextBox 7">
            <a:extLst>
              <a:ext uri="{FF2B5EF4-FFF2-40B4-BE49-F238E27FC236}">
                <a16:creationId xmlns:a16="http://schemas.microsoft.com/office/drawing/2014/main" id="{AA12684B-FEDF-89D7-0E7F-3CEA99907A04}"/>
              </a:ext>
            </a:extLst>
          </p:cNvPr>
          <p:cNvSpPr txBox="1"/>
          <p:nvPr/>
        </p:nvSpPr>
        <p:spPr>
          <a:xfrm>
            <a:off x="2831688" y="1498980"/>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全生存期間</a:t>
            </a:r>
          </a:p>
        </p:txBody>
      </p:sp>
      <p:grpSp>
        <p:nvGrpSpPr>
          <p:cNvPr id="9" name="Group 8">
            <a:extLst>
              <a:ext uri="{FF2B5EF4-FFF2-40B4-BE49-F238E27FC236}">
                <a16:creationId xmlns:a16="http://schemas.microsoft.com/office/drawing/2014/main" id="{205E61CE-741D-04E7-181C-3AC6AAEE51D0}"/>
              </a:ext>
            </a:extLst>
          </p:cNvPr>
          <p:cNvGrpSpPr/>
          <p:nvPr/>
        </p:nvGrpSpPr>
        <p:grpSpPr>
          <a:xfrm>
            <a:off x="-32901" y="2367738"/>
            <a:ext cx="6802732" cy="4171516"/>
            <a:chOff x="-78195" y="2367738"/>
            <a:chExt cx="6616865" cy="4171516"/>
          </a:xfrm>
        </p:grpSpPr>
        <p:grpSp>
          <p:nvGrpSpPr>
            <p:cNvPr id="10" name="Group 9">
              <a:extLst>
                <a:ext uri="{FF2B5EF4-FFF2-40B4-BE49-F238E27FC236}">
                  <a16:creationId xmlns:a16="http://schemas.microsoft.com/office/drawing/2014/main" id="{BA6BF7FD-84A7-75B1-3986-08B9F5A33E82}"/>
                </a:ext>
              </a:extLst>
            </p:cNvPr>
            <p:cNvGrpSpPr/>
            <p:nvPr/>
          </p:nvGrpSpPr>
          <p:grpSpPr>
            <a:xfrm>
              <a:off x="397205" y="2367738"/>
              <a:ext cx="602659" cy="2990766"/>
              <a:chOff x="1381696" y="1281593"/>
              <a:chExt cx="602659" cy="2826867"/>
            </a:xfrm>
          </p:grpSpPr>
          <p:sp>
            <p:nvSpPr>
              <p:cNvPr id="206" name="Line 6">
                <a:extLst>
                  <a:ext uri="{FF2B5EF4-FFF2-40B4-BE49-F238E27FC236}">
                    <a16:creationId xmlns:a16="http://schemas.microsoft.com/office/drawing/2014/main" id="{DD148844-103E-D557-44CB-41D6EDD99E5C}"/>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07" name="Line 7">
                <a:extLst>
                  <a:ext uri="{FF2B5EF4-FFF2-40B4-BE49-F238E27FC236}">
                    <a16:creationId xmlns:a16="http://schemas.microsoft.com/office/drawing/2014/main" id="{316E0966-AC34-D8D0-FE58-EC542EBC881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08" name="Line 8">
                <a:extLst>
                  <a:ext uri="{FF2B5EF4-FFF2-40B4-BE49-F238E27FC236}">
                    <a16:creationId xmlns:a16="http://schemas.microsoft.com/office/drawing/2014/main" id="{A3AB22A4-269C-0AE7-6E62-2D8226FDC0D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09" name="Line 9">
                <a:extLst>
                  <a:ext uri="{FF2B5EF4-FFF2-40B4-BE49-F238E27FC236}">
                    <a16:creationId xmlns:a16="http://schemas.microsoft.com/office/drawing/2014/main" id="{12FA004F-31A9-C3AB-EF7F-AFDD5B1D320E}"/>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10" name="Line 10">
                <a:extLst>
                  <a:ext uri="{FF2B5EF4-FFF2-40B4-BE49-F238E27FC236}">
                    <a16:creationId xmlns:a16="http://schemas.microsoft.com/office/drawing/2014/main" id="{CE603203-7B06-12A2-23C2-8467002B5586}"/>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11" name="Line 11">
                <a:extLst>
                  <a:ext uri="{FF2B5EF4-FFF2-40B4-BE49-F238E27FC236}">
                    <a16:creationId xmlns:a16="http://schemas.microsoft.com/office/drawing/2014/main" id="{E1FE734C-BCD4-9F53-E23F-28AB84542D59}"/>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12" name="TextBox 211">
                <a:extLst>
                  <a:ext uri="{FF2B5EF4-FFF2-40B4-BE49-F238E27FC236}">
                    <a16:creationId xmlns:a16="http://schemas.microsoft.com/office/drawing/2014/main" id="{E8D9265D-7BEC-B495-EEEB-6E15B8800957}"/>
                  </a:ext>
                </a:extLst>
              </p:cNvPr>
              <p:cNvSpPr txBox="1"/>
              <p:nvPr/>
            </p:nvSpPr>
            <p:spPr>
              <a:xfrm rot="16200000">
                <a:off x="1209349" y="2581102"/>
                <a:ext cx="629094" cy="284399"/>
              </a:xfrm>
              <a:prstGeom prst="rect">
                <a:avLst/>
              </a:prstGeom>
              <a:noFill/>
            </p:spPr>
            <p:txBody>
              <a:bodyPr wrap="none" rtlCol="0">
                <a:spAutoFit/>
              </a:bodyPr>
              <a:lstStyle/>
              <a:p>
                <a:pPr algn="ctr" fontAlgn="base">
                  <a:spcBef>
                    <a:spcPct val="0"/>
                  </a:spcBef>
                  <a:spcAft>
                    <a:spcPct val="0"/>
                  </a:spcAft>
                </a:pPr>
                <a:r>
                  <a:rPr lang="ja-JP" sz="1300">
                    <a:solidFill>
                      <a:srgbClr val="4D4D4D"/>
                    </a:solidFill>
                    <a:cs typeface="Arial" panose="020B0604020202020204" pitchFamily="34" charset="0"/>
                  </a:rPr>
                  <a:t>OS、%</a:t>
                </a:r>
              </a:p>
            </p:txBody>
          </p:sp>
          <p:sp>
            <p:nvSpPr>
              <p:cNvPr id="213" name="TextBox 212">
                <a:extLst>
                  <a:ext uri="{FF2B5EF4-FFF2-40B4-BE49-F238E27FC236}">
                    <a16:creationId xmlns:a16="http://schemas.microsoft.com/office/drawing/2014/main" id="{D7757BA3-5827-1B0D-EE14-8F7B864C6B83}"/>
                  </a:ext>
                </a:extLst>
              </p:cNvPr>
              <p:cNvSpPr txBox="1"/>
              <p:nvPr/>
            </p:nvSpPr>
            <p:spPr>
              <a:xfrm>
                <a:off x="1479175" y="1281593"/>
                <a:ext cx="463588"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100</a:t>
                </a:r>
              </a:p>
            </p:txBody>
          </p:sp>
          <p:sp>
            <p:nvSpPr>
              <p:cNvPr id="214" name="TextBox 213">
                <a:extLst>
                  <a:ext uri="{FF2B5EF4-FFF2-40B4-BE49-F238E27FC236}">
                    <a16:creationId xmlns:a16="http://schemas.microsoft.com/office/drawing/2014/main" id="{37BCDBD3-ED15-2C6E-9654-258CED8C4145}"/>
                  </a:ext>
                </a:extLst>
              </p:cNvPr>
              <p:cNvSpPr txBox="1"/>
              <p:nvPr/>
            </p:nvSpPr>
            <p:spPr>
              <a:xfrm>
                <a:off x="1572149" y="1805733"/>
                <a:ext cx="370614"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80</a:t>
                </a:r>
              </a:p>
            </p:txBody>
          </p:sp>
          <p:sp>
            <p:nvSpPr>
              <p:cNvPr id="215" name="TextBox 214">
                <a:extLst>
                  <a:ext uri="{FF2B5EF4-FFF2-40B4-BE49-F238E27FC236}">
                    <a16:creationId xmlns:a16="http://schemas.microsoft.com/office/drawing/2014/main" id="{86565B50-0664-D88B-A404-BDDBED8B763E}"/>
                  </a:ext>
                </a:extLst>
              </p:cNvPr>
              <p:cNvSpPr txBox="1"/>
              <p:nvPr/>
            </p:nvSpPr>
            <p:spPr>
              <a:xfrm>
                <a:off x="1572149" y="2304263"/>
                <a:ext cx="370614"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60</a:t>
                </a:r>
              </a:p>
            </p:txBody>
          </p:sp>
          <p:sp>
            <p:nvSpPr>
              <p:cNvPr id="216" name="TextBox 215">
                <a:extLst>
                  <a:ext uri="{FF2B5EF4-FFF2-40B4-BE49-F238E27FC236}">
                    <a16:creationId xmlns:a16="http://schemas.microsoft.com/office/drawing/2014/main" id="{38905E04-BB12-E36A-CD88-118B5DD13268}"/>
                  </a:ext>
                </a:extLst>
              </p:cNvPr>
              <p:cNvSpPr txBox="1"/>
              <p:nvPr/>
            </p:nvSpPr>
            <p:spPr>
              <a:xfrm>
                <a:off x="1572149" y="2818916"/>
                <a:ext cx="370614"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40</a:t>
                </a:r>
              </a:p>
            </p:txBody>
          </p:sp>
          <p:sp>
            <p:nvSpPr>
              <p:cNvPr id="217" name="TextBox 216">
                <a:extLst>
                  <a:ext uri="{FF2B5EF4-FFF2-40B4-BE49-F238E27FC236}">
                    <a16:creationId xmlns:a16="http://schemas.microsoft.com/office/drawing/2014/main" id="{E610211A-CFCC-0844-2306-D6F76079C69B}"/>
                  </a:ext>
                </a:extLst>
              </p:cNvPr>
              <p:cNvSpPr txBox="1"/>
              <p:nvPr/>
            </p:nvSpPr>
            <p:spPr>
              <a:xfrm>
                <a:off x="1572149" y="3322819"/>
                <a:ext cx="370614"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20</a:t>
                </a:r>
              </a:p>
            </p:txBody>
          </p:sp>
          <p:sp>
            <p:nvSpPr>
              <p:cNvPr id="218" name="TextBox 217">
                <a:extLst>
                  <a:ext uri="{FF2B5EF4-FFF2-40B4-BE49-F238E27FC236}">
                    <a16:creationId xmlns:a16="http://schemas.microsoft.com/office/drawing/2014/main" id="{18D004CE-A734-139A-8247-28C6644A24B5}"/>
                  </a:ext>
                </a:extLst>
              </p:cNvPr>
              <p:cNvSpPr txBox="1"/>
              <p:nvPr/>
            </p:nvSpPr>
            <p:spPr>
              <a:xfrm>
                <a:off x="1665131" y="3832095"/>
                <a:ext cx="277640"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0</a:t>
                </a:r>
              </a:p>
            </p:txBody>
          </p:sp>
        </p:grpSp>
        <p:grpSp>
          <p:nvGrpSpPr>
            <p:cNvPr id="11" name="Group 10">
              <a:extLst>
                <a:ext uri="{FF2B5EF4-FFF2-40B4-BE49-F238E27FC236}">
                  <a16:creationId xmlns:a16="http://schemas.microsoft.com/office/drawing/2014/main" id="{1A58525E-7D50-343F-09CD-AB2490C97000}"/>
                </a:ext>
              </a:extLst>
            </p:cNvPr>
            <p:cNvGrpSpPr/>
            <p:nvPr/>
          </p:nvGrpSpPr>
          <p:grpSpPr>
            <a:xfrm>
              <a:off x="-78195" y="2443264"/>
              <a:ext cx="6616865" cy="4095990"/>
              <a:chOff x="-27217" y="2443264"/>
              <a:chExt cx="6261423" cy="4095990"/>
            </a:xfrm>
          </p:grpSpPr>
          <p:sp>
            <p:nvSpPr>
              <p:cNvPr id="12" name="TextBox 11">
                <a:extLst>
                  <a:ext uri="{FF2B5EF4-FFF2-40B4-BE49-F238E27FC236}">
                    <a16:creationId xmlns:a16="http://schemas.microsoft.com/office/drawing/2014/main" id="{604E8732-6AE4-77BE-2D77-1E49C2E0C1CC}"/>
                  </a:ext>
                </a:extLst>
              </p:cNvPr>
              <p:cNvSpPr txBox="1"/>
              <p:nvPr/>
            </p:nvSpPr>
            <p:spPr>
              <a:xfrm>
                <a:off x="191446" y="5699328"/>
                <a:ext cx="878468" cy="492443"/>
              </a:xfrm>
              <a:prstGeom prst="rect">
                <a:avLst/>
              </a:prstGeom>
              <a:noFill/>
            </p:spPr>
            <p:txBody>
              <a:bodyPr wrap="square" rtlCol="0">
                <a:spAutoFit/>
              </a:bodyPr>
              <a:lstStyle/>
              <a:p>
                <a:pPr algn="r"/>
                <a:r>
                  <a:rPr lang="ja-JP" sz="1300" dirty="0">
                    <a:solidFill>
                      <a:srgbClr val="B60D27"/>
                    </a:solidFill>
                  </a:rPr>
                  <a:t>チスレリズマブ</a:t>
                </a:r>
              </a:p>
            </p:txBody>
          </p:sp>
          <p:sp>
            <p:nvSpPr>
              <p:cNvPr id="13" name="Freeform 21">
                <a:extLst>
                  <a:ext uri="{FF2B5EF4-FFF2-40B4-BE49-F238E27FC236}">
                    <a16:creationId xmlns:a16="http://schemas.microsoft.com/office/drawing/2014/main" id="{231753A8-D494-49BE-3C50-3350DB25C035}"/>
                  </a:ext>
                </a:extLst>
              </p:cNvPr>
              <p:cNvSpPr>
                <a:spLocks/>
              </p:cNvSpPr>
              <p:nvPr/>
            </p:nvSpPr>
            <p:spPr bwMode="auto">
              <a:xfrm>
                <a:off x="999865" y="2443264"/>
                <a:ext cx="5105015" cy="284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endParaRPr>
              </a:p>
            </p:txBody>
          </p:sp>
          <p:sp>
            <p:nvSpPr>
              <p:cNvPr id="14" name="TextBox 13">
                <a:extLst>
                  <a:ext uri="{FF2B5EF4-FFF2-40B4-BE49-F238E27FC236}">
                    <a16:creationId xmlns:a16="http://schemas.microsoft.com/office/drawing/2014/main" id="{C6802CB9-967E-46B1-F916-9C4940892B0A}"/>
                  </a:ext>
                </a:extLst>
              </p:cNvPr>
              <p:cNvSpPr txBox="1"/>
              <p:nvPr/>
            </p:nvSpPr>
            <p:spPr>
              <a:xfrm>
                <a:off x="3020723" y="5553408"/>
                <a:ext cx="1096789" cy="292388"/>
              </a:xfrm>
              <a:prstGeom prst="rect">
                <a:avLst/>
              </a:prstGeom>
              <a:noFill/>
            </p:spPr>
            <p:txBody>
              <a:bodyPr wrap="none" rtlCol="0">
                <a:spAutoFit/>
              </a:bodyPr>
              <a:lstStyle/>
              <a:p>
                <a:pPr algn="ctr" fontAlgn="base">
                  <a:spcBef>
                    <a:spcPct val="0"/>
                  </a:spcBef>
                  <a:spcAft>
                    <a:spcPct val="0"/>
                  </a:spcAft>
                </a:pPr>
                <a:r>
                  <a:rPr lang="ja-JP" sz="1300">
                    <a:solidFill>
                      <a:srgbClr val="4D4D4D"/>
                    </a:solidFill>
                    <a:cs typeface="Arial" panose="020B0604020202020204" pitchFamily="34" charset="0"/>
                  </a:rPr>
                  <a:t>期間、月数</a:t>
                </a:r>
              </a:p>
            </p:txBody>
          </p:sp>
          <p:sp>
            <p:nvSpPr>
              <p:cNvPr id="15" name="TextBox 14">
                <a:extLst>
                  <a:ext uri="{FF2B5EF4-FFF2-40B4-BE49-F238E27FC236}">
                    <a16:creationId xmlns:a16="http://schemas.microsoft.com/office/drawing/2014/main" id="{618D2322-E5B6-6B71-C7E4-6E501A16574E}"/>
                  </a:ext>
                </a:extLst>
              </p:cNvPr>
              <p:cNvSpPr txBox="1"/>
              <p:nvPr/>
            </p:nvSpPr>
            <p:spPr>
              <a:xfrm>
                <a:off x="-27217" y="5512857"/>
                <a:ext cx="1244098" cy="292388"/>
              </a:xfrm>
              <a:prstGeom prst="rect">
                <a:avLst/>
              </a:prstGeom>
              <a:noFill/>
            </p:spPr>
            <p:txBody>
              <a:bodyPr wrap="none" rtlCol="0">
                <a:spAutoFit/>
              </a:bodyPr>
              <a:lstStyle/>
              <a:p>
                <a:pPr algn="r"/>
                <a:r>
                  <a:rPr lang="ja-JP" sz="1300" dirty="0">
                    <a:solidFill>
                      <a:schemeClr val="tx1"/>
                    </a:solidFill>
                  </a:rPr>
                  <a:t>リスク有患者数</a:t>
                </a:r>
              </a:p>
            </p:txBody>
          </p:sp>
          <p:grpSp>
            <p:nvGrpSpPr>
              <p:cNvPr id="16" name="Group 15">
                <a:extLst>
                  <a:ext uri="{FF2B5EF4-FFF2-40B4-BE49-F238E27FC236}">
                    <a16:creationId xmlns:a16="http://schemas.microsoft.com/office/drawing/2014/main" id="{EF8CE57D-7EE7-EAFA-4B8C-B7CA3CD1BA85}"/>
                  </a:ext>
                </a:extLst>
              </p:cNvPr>
              <p:cNvGrpSpPr/>
              <p:nvPr/>
            </p:nvGrpSpPr>
            <p:grpSpPr>
              <a:xfrm>
                <a:off x="1072126" y="5282186"/>
                <a:ext cx="5162080" cy="344758"/>
                <a:chOff x="1446600" y="5303149"/>
                <a:chExt cx="7063362" cy="344758"/>
              </a:xfrm>
            </p:grpSpPr>
            <p:sp>
              <p:nvSpPr>
                <p:cNvPr id="167" name="Line 19">
                  <a:extLst>
                    <a:ext uri="{FF2B5EF4-FFF2-40B4-BE49-F238E27FC236}">
                      <a16:creationId xmlns:a16="http://schemas.microsoft.com/office/drawing/2014/main" id="{059A3FB6-A3E7-FB5E-E6F5-BF261972328E}"/>
                    </a:ext>
                  </a:extLst>
                </p:cNvPr>
                <p:cNvSpPr>
                  <a:spLocks noChangeShapeType="1"/>
                </p:cNvSpPr>
                <p:nvPr/>
              </p:nvSpPr>
              <p:spPr bwMode="auto">
                <a:xfrm>
                  <a:off x="833300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68" name="TextBox 167">
                  <a:extLst>
                    <a:ext uri="{FF2B5EF4-FFF2-40B4-BE49-F238E27FC236}">
                      <a16:creationId xmlns:a16="http://schemas.microsoft.com/office/drawing/2014/main" id="{76A20F4D-E779-46C0-4765-CB67DB6A16FA}"/>
                    </a:ext>
                  </a:extLst>
                </p:cNvPr>
                <p:cNvSpPr txBox="1"/>
                <p:nvPr/>
              </p:nvSpPr>
              <p:spPr>
                <a:xfrm>
                  <a:off x="7774424"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51</a:t>
                  </a:r>
                </a:p>
              </p:txBody>
            </p:sp>
            <p:sp>
              <p:nvSpPr>
                <p:cNvPr id="170" name="TextBox 169">
                  <a:extLst>
                    <a:ext uri="{FF2B5EF4-FFF2-40B4-BE49-F238E27FC236}">
                      <a16:creationId xmlns:a16="http://schemas.microsoft.com/office/drawing/2014/main" id="{E2B51981-AFB7-1A17-9151-85D35FF609E4}"/>
                    </a:ext>
                  </a:extLst>
                </p:cNvPr>
                <p:cNvSpPr txBox="1"/>
                <p:nvPr/>
              </p:nvSpPr>
              <p:spPr>
                <a:xfrm>
                  <a:off x="8156045"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54</a:t>
                  </a:r>
                </a:p>
              </p:txBody>
            </p:sp>
            <p:sp>
              <p:nvSpPr>
                <p:cNvPr id="171" name="Line 21">
                  <a:extLst>
                    <a:ext uri="{FF2B5EF4-FFF2-40B4-BE49-F238E27FC236}">
                      <a16:creationId xmlns:a16="http://schemas.microsoft.com/office/drawing/2014/main" id="{3B2E097B-9737-91C1-CD52-93481EF9FCC8}"/>
                    </a:ext>
                  </a:extLst>
                </p:cNvPr>
                <p:cNvSpPr>
                  <a:spLocks noChangeShapeType="1"/>
                </p:cNvSpPr>
                <p:nvPr/>
              </p:nvSpPr>
              <p:spPr bwMode="auto">
                <a:xfrm>
                  <a:off x="795138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2" name="Line 21">
                  <a:extLst>
                    <a:ext uri="{FF2B5EF4-FFF2-40B4-BE49-F238E27FC236}">
                      <a16:creationId xmlns:a16="http://schemas.microsoft.com/office/drawing/2014/main" id="{F758B417-00C5-88E9-8B98-07550309FB25}"/>
                    </a:ext>
                  </a:extLst>
                </p:cNvPr>
                <p:cNvSpPr>
                  <a:spLocks noChangeShapeType="1"/>
                </p:cNvSpPr>
                <p:nvPr/>
              </p:nvSpPr>
              <p:spPr bwMode="auto">
                <a:xfrm>
                  <a:off x="757325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3" name="TextBox 172">
                  <a:extLst>
                    <a:ext uri="{FF2B5EF4-FFF2-40B4-BE49-F238E27FC236}">
                      <a16:creationId xmlns:a16="http://schemas.microsoft.com/office/drawing/2014/main" id="{8BFC437C-5D42-0A47-7F74-F7F4AA208692}"/>
                    </a:ext>
                  </a:extLst>
                </p:cNvPr>
                <p:cNvSpPr txBox="1"/>
                <p:nvPr/>
              </p:nvSpPr>
              <p:spPr>
                <a:xfrm>
                  <a:off x="7393184"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48</a:t>
                  </a:r>
                </a:p>
              </p:txBody>
            </p:sp>
            <p:sp>
              <p:nvSpPr>
                <p:cNvPr id="174" name="Line 21">
                  <a:extLst>
                    <a:ext uri="{FF2B5EF4-FFF2-40B4-BE49-F238E27FC236}">
                      <a16:creationId xmlns:a16="http://schemas.microsoft.com/office/drawing/2014/main" id="{7055EFCA-8DF1-44D1-E659-96CF77E7E300}"/>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5" name="TextBox 174">
                  <a:extLst>
                    <a:ext uri="{FF2B5EF4-FFF2-40B4-BE49-F238E27FC236}">
                      <a16:creationId xmlns:a16="http://schemas.microsoft.com/office/drawing/2014/main" id="{F021215D-F8F3-FC02-B620-CEE3A4ED32A4}"/>
                    </a:ext>
                  </a:extLst>
                </p:cNvPr>
                <p:cNvSpPr txBox="1"/>
                <p:nvPr/>
              </p:nvSpPr>
              <p:spPr>
                <a:xfrm>
                  <a:off x="7017547"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45</a:t>
                  </a:r>
                </a:p>
              </p:txBody>
            </p:sp>
            <p:sp>
              <p:nvSpPr>
                <p:cNvPr id="176" name="Line 21">
                  <a:extLst>
                    <a:ext uri="{FF2B5EF4-FFF2-40B4-BE49-F238E27FC236}">
                      <a16:creationId xmlns:a16="http://schemas.microsoft.com/office/drawing/2014/main" id="{DFADE7A6-241E-41E8-15B8-416944C15002}"/>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7" name="TextBox 176">
                  <a:extLst>
                    <a:ext uri="{FF2B5EF4-FFF2-40B4-BE49-F238E27FC236}">
                      <a16:creationId xmlns:a16="http://schemas.microsoft.com/office/drawing/2014/main" id="{AEA9B803-5FE2-E82F-9E34-5B4F954C44CE}"/>
                    </a:ext>
                  </a:extLst>
                </p:cNvPr>
                <p:cNvSpPr txBox="1"/>
                <p:nvPr/>
              </p:nvSpPr>
              <p:spPr>
                <a:xfrm>
                  <a:off x="6641910"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42</a:t>
                  </a:r>
                </a:p>
              </p:txBody>
            </p:sp>
            <p:sp>
              <p:nvSpPr>
                <p:cNvPr id="178" name="Line 21">
                  <a:extLst>
                    <a:ext uri="{FF2B5EF4-FFF2-40B4-BE49-F238E27FC236}">
                      <a16:creationId xmlns:a16="http://schemas.microsoft.com/office/drawing/2014/main" id="{A2859320-946B-B8B4-87BE-A22AA8C46D5E}"/>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9" name="TextBox 178">
                  <a:extLst>
                    <a:ext uri="{FF2B5EF4-FFF2-40B4-BE49-F238E27FC236}">
                      <a16:creationId xmlns:a16="http://schemas.microsoft.com/office/drawing/2014/main" id="{41B34AC0-FA79-E900-4DA5-F13D272DAB3E}"/>
                    </a:ext>
                  </a:extLst>
                </p:cNvPr>
                <p:cNvSpPr txBox="1"/>
                <p:nvPr/>
              </p:nvSpPr>
              <p:spPr>
                <a:xfrm>
                  <a:off x="6266272"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39</a:t>
                  </a:r>
                </a:p>
              </p:txBody>
            </p:sp>
            <p:sp>
              <p:nvSpPr>
                <p:cNvPr id="180" name="Line 21">
                  <a:extLst>
                    <a:ext uri="{FF2B5EF4-FFF2-40B4-BE49-F238E27FC236}">
                      <a16:creationId xmlns:a16="http://schemas.microsoft.com/office/drawing/2014/main" id="{7EC1CF31-8EB0-2FB5-0660-65884140BDE7}"/>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1" name="TextBox 180">
                  <a:extLst>
                    <a:ext uri="{FF2B5EF4-FFF2-40B4-BE49-F238E27FC236}">
                      <a16:creationId xmlns:a16="http://schemas.microsoft.com/office/drawing/2014/main" id="{ECDEA0C4-FEBF-F2A3-3CFB-F4BE303318C6}"/>
                    </a:ext>
                  </a:extLst>
                </p:cNvPr>
                <p:cNvSpPr txBox="1"/>
                <p:nvPr/>
              </p:nvSpPr>
              <p:spPr>
                <a:xfrm>
                  <a:off x="5890635"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36</a:t>
                  </a:r>
                </a:p>
              </p:txBody>
            </p:sp>
            <p:sp>
              <p:nvSpPr>
                <p:cNvPr id="182" name="Line 21">
                  <a:extLst>
                    <a:ext uri="{FF2B5EF4-FFF2-40B4-BE49-F238E27FC236}">
                      <a16:creationId xmlns:a16="http://schemas.microsoft.com/office/drawing/2014/main" id="{03912D90-A676-DE59-FBA0-3EBCC4621DE4}"/>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3" name="TextBox 182">
                  <a:extLst>
                    <a:ext uri="{FF2B5EF4-FFF2-40B4-BE49-F238E27FC236}">
                      <a16:creationId xmlns:a16="http://schemas.microsoft.com/office/drawing/2014/main" id="{B765DADD-5EC6-529D-BD1E-82B29BECC08D}"/>
                    </a:ext>
                  </a:extLst>
                </p:cNvPr>
                <p:cNvSpPr txBox="1"/>
                <p:nvPr/>
              </p:nvSpPr>
              <p:spPr>
                <a:xfrm>
                  <a:off x="5514998"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33</a:t>
                  </a:r>
                </a:p>
              </p:txBody>
            </p:sp>
            <p:sp>
              <p:nvSpPr>
                <p:cNvPr id="184" name="Line 21">
                  <a:extLst>
                    <a:ext uri="{FF2B5EF4-FFF2-40B4-BE49-F238E27FC236}">
                      <a16:creationId xmlns:a16="http://schemas.microsoft.com/office/drawing/2014/main" id="{8F70D878-1F65-6339-83DD-B3256D086BC8}"/>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5" name="TextBox 184">
                  <a:extLst>
                    <a:ext uri="{FF2B5EF4-FFF2-40B4-BE49-F238E27FC236}">
                      <a16:creationId xmlns:a16="http://schemas.microsoft.com/office/drawing/2014/main" id="{0C681DAC-98EF-96C4-2DC6-F34DBC8F0F14}"/>
                    </a:ext>
                  </a:extLst>
                </p:cNvPr>
                <p:cNvSpPr txBox="1"/>
                <p:nvPr/>
              </p:nvSpPr>
              <p:spPr>
                <a:xfrm>
                  <a:off x="5139362"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30</a:t>
                  </a:r>
                </a:p>
              </p:txBody>
            </p:sp>
            <p:sp>
              <p:nvSpPr>
                <p:cNvPr id="186" name="Line 21">
                  <a:extLst>
                    <a:ext uri="{FF2B5EF4-FFF2-40B4-BE49-F238E27FC236}">
                      <a16:creationId xmlns:a16="http://schemas.microsoft.com/office/drawing/2014/main" id="{B0EF42CD-0293-572F-654A-C657DA0F855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7" name="TextBox 186">
                  <a:extLst>
                    <a:ext uri="{FF2B5EF4-FFF2-40B4-BE49-F238E27FC236}">
                      <a16:creationId xmlns:a16="http://schemas.microsoft.com/office/drawing/2014/main" id="{513D3412-B11D-43BF-7ADB-0FA1FC3A8F01}"/>
                    </a:ext>
                  </a:extLst>
                </p:cNvPr>
                <p:cNvSpPr txBox="1"/>
                <p:nvPr/>
              </p:nvSpPr>
              <p:spPr>
                <a:xfrm>
                  <a:off x="4763725"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27</a:t>
                  </a:r>
                </a:p>
              </p:txBody>
            </p:sp>
            <p:sp>
              <p:nvSpPr>
                <p:cNvPr id="188" name="Line 21">
                  <a:extLst>
                    <a:ext uri="{FF2B5EF4-FFF2-40B4-BE49-F238E27FC236}">
                      <a16:creationId xmlns:a16="http://schemas.microsoft.com/office/drawing/2014/main" id="{021AFBFB-D125-4BE1-18EF-01BF6FF705F6}"/>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9" name="TextBox 188">
                  <a:extLst>
                    <a:ext uri="{FF2B5EF4-FFF2-40B4-BE49-F238E27FC236}">
                      <a16:creationId xmlns:a16="http://schemas.microsoft.com/office/drawing/2014/main" id="{E42CCC10-72AE-4371-7874-2D0CFDC054EF}"/>
                    </a:ext>
                  </a:extLst>
                </p:cNvPr>
                <p:cNvSpPr txBox="1"/>
                <p:nvPr/>
              </p:nvSpPr>
              <p:spPr>
                <a:xfrm>
                  <a:off x="4388088"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24</a:t>
                  </a:r>
                </a:p>
              </p:txBody>
            </p:sp>
            <p:sp>
              <p:nvSpPr>
                <p:cNvPr id="190" name="Line 21">
                  <a:extLst>
                    <a:ext uri="{FF2B5EF4-FFF2-40B4-BE49-F238E27FC236}">
                      <a16:creationId xmlns:a16="http://schemas.microsoft.com/office/drawing/2014/main" id="{2FD40D00-DF2E-6F73-57D5-CF49A197159D}"/>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1" name="TextBox 190">
                  <a:extLst>
                    <a:ext uri="{FF2B5EF4-FFF2-40B4-BE49-F238E27FC236}">
                      <a16:creationId xmlns:a16="http://schemas.microsoft.com/office/drawing/2014/main" id="{43DFDC40-DAB7-4909-B524-F87EF0797253}"/>
                    </a:ext>
                  </a:extLst>
                </p:cNvPr>
                <p:cNvSpPr txBox="1"/>
                <p:nvPr/>
              </p:nvSpPr>
              <p:spPr>
                <a:xfrm>
                  <a:off x="4012450"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21</a:t>
                  </a:r>
                </a:p>
              </p:txBody>
            </p:sp>
            <p:sp>
              <p:nvSpPr>
                <p:cNvPr id="192" name="Line 21">
                  <a:extLst>
                    <a:ext uri="{FF2B5EF4-FFF2-40B4-BE49-F238E27FC236}">
                      <a16:creationId xmlns:a16="http://schemas.microsoft.com/office/drawing/2014/main" id="{103C707B-7E53-5D6B-C65A-9F92BFB926E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3" name="TextBox 192">
                  <a:extLst>
                    <a:ext uri="{FF2B5EF4-FFF2-40B4-BE49-F238E27FC236}">
                      <a16:creationId xmlns:a16="http://schemas.microsoft.com/office/drawing/2014/main" id="{EF0C4383-F62B-0C31-45F9-5F14F81A3C1D}"/>
                    </a:ext>
                  </a:extLst>
                </p:cNvPr>
                <p:cNvSpPr txBox="1"/>
                <p:nvPr/>
              </p:nvSpPr>
              <p:spPr>
                <a:xfrm>
                  <a:off x="3636813"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18</a:t>
                  </a:r>
                </a:p>
              </p:txBody>
            </p:sp>
            <p:sp>
              <p:nvSpPr>
                <p:cNvPr id="194" name="Line 21">
                  <a:extLst>
                    <a:ext uri="{FF2B5EF4-FFF2-40B4-BE49-F238E27FC236}">
                      <a16:creationId xmlns:a16="http://schemas.microsoft.com/office/drawing/2014/main" id="{8491DD0B-951E-D8A2-8758-062605F5BDB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5" name="TextBox 194">
                  <a:extLst>
                    <a:ext uri="{FF2B5EF4-FFF2-40B4-BE49-F238E27FC236}">
                      <a16:creationId xmlns:a16="http://schemas.microsoft.com/office/drawing/2014/main" id="{E10DF8F1-945C-AD06-4C3B-48E56FF3B845}"/>
                    </a:ext>
                  </a:extLst>
                </p:cNvPr>
                <p:cNvSpPr txBox="1"/>
                <p:nvPr/>
              </p:nvSpPr>
              <p:spPr>
                <a:xfrm>
                  <a:off x="3261176"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15</a:t>
                  </a:r>
                </a:p>
              </p:txBody>
            </p:sp>
            <p:sp>
              <p:nvSpPr>
                <p:cNvPr id="196" name="Line 21">
                  <a:extLst>
                    <a:ext uri="{FF2B5EF4-FFF2-40B4-BE49-F238E27FC236}">
                      <a16:creationId xmlns:a16="http://schemas.microsoft.com/office/drawing/2014/main" id="{19868947-A7C5-A251-5952-AB88F05D112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7" name="TextBox 196">
                  <a:extLst>
                    <a:ext uri="{FF2B5EF4-FFF2-40B4-BE49-F238E27FC236}">
                      <a16:creationId xmlns:a16="http://schemas.microsoft.com/office/drawing/2014/main" id="{2080A65E-5D80-5249-4544-6EF467F20A95}"/>
                    </a:ext>
                  </a:extLst>
                </p:cNvPr>
                <p:cNvSpPr txBox="1"/>
                <p:nvPr/>
              </p:nvSpPr>
              <p:spPr>
                <a:xfrm>
                  <a:off x="2885539"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12</a:t>
                  </a:r>
                </a:p>
              </p:txBody>
            </p:sp>
            <p:sp>
              <p:nvSpPr>
                <p:cNvPr id="198" name="Line 21">
                  <a:extLst>
                    <a:ext uri="{FF2B5EF4-FFF2-40B4-BE49-F238E27FC236}">
                      <a16:creationId xmlns:a16="http://schemas.microsoft.com/office/drawing/2014/main" id="{5730244E-E092-AA24-8A7F-4EC5563952C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9" name="TextBox 198">
                  <a:extLst>
                    <a:ext uri="{FF2B5EF4-FFF2-40B4-BE49-F238E27FC236}">
                      <a16:creationId xmlns:a16="http://schemas.microsoft.com/office/drawing/2014/main" id="{DFEA9326-E6B0-6A58-D1A4-47FDE33CF1D4}"/>
                    </a:ext>
                  </a:extLst>
                </p:cNvPr>
                <p:cNvSpPr txBox="1"/>
                <p:nvPr/>
              </p:nvSpPr>
              <p:spPr>
                <a:xfrm>
                  <a:off x="2573512" y="5375149"/>
                  <a:ext cx="226699"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9</a:t>
                  </a:r>
                </a:p>
              </p:txBody>
            </p:sp>
            <p:sp>
              <p:nvSpPr>
                <p:cNvPr id="200" name="Line 21">
                  <a:extLst>
                    <a:ext uri="{FF2B5EF4-FFF2-40B4-BE49-F238E27FC236}">
                      <a16:creationId xmlns:a16="http://schemas.microsoft.com/office/drawing/2014/main" id="{EB9B476F-ED65-1CD6-8A9C-DF4302846F1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01" name="TextBox 200">
                  <a:extLst>
                    <a:ext uri="{FF2B5EF4-FFF2-40B4-BE49-F238E27FC236}">
                      <a16:creationId xmlns:a16="http://schemas.microsoft.com/office/drawing/2014/main" id="{61E590B2-AE2E-FA48-D964-FA912030C8FE}"/>
                    </a:ext>
                  </a:extLst>
                </p:cNvPr>
                <p:cNvSpPr txBox="1"/>
                <p:nvPr/>
              </p:nvSpPr>
              <p:spPr>
                <a:xfrm>
                  <a:off x="2197875" y="5375149"/>
                  <a:ext cx="226699"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6</a:t>
                  </a:r>
                </a:p>
              </p:txBody>
            </p:sp>
            <p:sp>
              <p:nvSpPr>
                <p:cNvPr id="202" name="Line 21">
                  <a:extLst>
                    <a:ext uri="{FF2B5EF4-FFF2-40B4-BE49-F238E27FC236}">
                      <a16:creationId xmlns:a16="http://schemas.microsoft.com/office/drawing/2014/main" id="{5A29FEBE-82B9-8832-1817-33CF79BC260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03" name="TextBox 202">
                  <a:extLst>
                    <a:ext uri="{FF2B5EF4-FFF2-40B4-BE49-F238E27FC236}">
                      <a16:creationId xmlns:a16="http://schemas.microsoft.com/office/drawing/2014/main" id="{AA9690B8-6DD0-B2AE-6B20-53FCD6FE3599}"/>
                    </a:ext>
                  </a:extLst>
                </p:cNvPr>
                <p:cNvSpPr txBox="1"/>
                <p:nvPr/>
              </p:nvSpPr>
              <p:spPr>
                <a:xfrm>
                  <a:off x="1822237" y="5375149"/>
                  <a:ext cx="226699"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a:t>
                  </a:r>
                </a:p>
              </p:txBody>
            </p:sp>
            <p:sp>
              <p:nvSpPr>
                <p:cNvPr id="204" name="Line 21">
                  <a:extLst>
                    <a:ext uri="{FF2B5EF4-FFF2-40B4-BE49-F238E27FC236}">
                      <a16:creationId xmlns:a16="http://schemas.microsoft.com/office/drawing/2014/main" id="{69ECC527-3F3D-AAD4-E6F5-400FA4E4E71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05" name="TextBox 204">
                  <a:extLst>
                    <a:ext uri="{FF2B5EF4-FFF2-40B4-BE49-F238E27FC236}">
                      <a16:creationId xmlns:a16="http://schemas.microsoft.com/office/drawing/2014/main" id="{B7B6DE27-94BA-4309-35DF-FB7AAC8DFD1A}"/>
                    </a:ext>
                  </a:extLst>
                </p:cNvPr>
                <p:cNvSpPr txBox="1"/>
                <p:nvPr/>
              </p:nvSpPr>
              <p:spPr>
                <a:xfrm>
                  <a:off x="1446600" y="5375149"/>
                  <a:ext cx="226699"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0</a:t>
                  </a:r>
                </a:p>
              </p:txBody>
            </p:sp>
          </p:grpSp>
          <p:grpSp>
            <p:nvGrpSpPr>
              <p:cNvPr id="17" name="Group 16">
                <a:extLst>
                  <a:ext uri="{FF2B5EF4-FFF2-40B4-BE49-F238E27FC236}">
                    <a16:creationId xmlns:a16="http://schemas.microsoft.com/office/drawing/2014/main" id="{D53C9087-5825-A2C7-123B-257088C6AF2B}"/>
                  </a:ext>
                </a:extLst>
              </p:cNvPr>
              <p:cNvGrpSpPr/>
              <p:nvPr/>
            </p:nvGrpSpPr>
            <p:grpSpPr>
              <a:xfrm>
                <a:off x="979151" y="5799117"/>
                <a:ext cx="5208568" cy="272758"/>
                <a:chOff x="1289992" y="6302409"/>
                <a:chExt cx="5208568" cy="272758"/>
              </a:xfrm>
            </p:grpSpPr>
            <p:sp>
              <p:nvSpPr>
                <p:cNvPr id="148" name="TextBox 147">
                  <a:extLst>
                    <a:ext uri="{FF2B5EF4-FFF2-40B4-BE49-F238E27FC236}">
                      <a16:creationId xmlns:a16="http://schemas.microsoft.com/office/drawing/2014/main" id="{0C381064-3BCE-3656-FCD5-64AEB8F22E05}"/>
                    </a:ext>
                  </a:extLst>
                </p:cNvPr>
                <p:cNvSpPr txBox="1"/>
                <p:nvPr/>
              </p:nvSpPr>
              <p:spPr>
                <a:xfrm>
                  <a:off x="6053985" y="6302409"/>
                  <a:ext cx="16567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0</a:t>
                  </a:r>
                </a:p>
              </p:txBody>
            </p:sp>
            <p:sp>
              <p:nvSpPr>
                <p:cNvPr id="149" name="TextBox 148">
                  <a:extLst>
                    <a:ext uri="{FF2B5EF4-FFF2-40B4-BE49-F238E27FC236}">
                      <a16:creationId xmlns:a16="http://schemas.microsoft.com/office/drawing/2014/main" id="{94B94B51-0D4B-D0A8-A151-B66355C6E298}"/>
                    </a:ext>
                  </a:extLst>
                </p:cNvPr>
                <p:cNvSpPr txBox="1"/>
                <p:nvPr/>
              </p:nvSpPr>
              <p:spPr>
                <a:xfrm>
                  <a:off x="6332883" y="6302409"/>
                  <a:ext cx="16567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0</a:t>
                  </a:r>
                </a:p>
              </p:txBody>
            </p:sp>
            <p:sp>
              <p:nvSpPr>
                <p:cNvPr id="150" name="TextBox 149">
                  <a:extLst>
                    <a:ext uri="{FF2B5EF4-FFF2-40B4-BE49-F238E27FC236}">
                      <a16:creationId xmlns:a16="http://schemas.microsoft.com/office/drawing/2014/main" id="{8F83A541-30FE-ABFB-C953-E02C2EBFE801}"/>
                    </a:ext>
                  </a:extLst>
                </p:cNvPr>
                <p:cNvSpPr txBox="1"/>
                <p:nvPr/>
              </p:nvSpPr>
              <p:spPr>
                <a:xfrm>
                  <a:off x="5775365" y="6302409"/>
                  <a:ext cx="16567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4</a:t>
                  </a:r>
                </a:p>
              </p:txBody>
            </p:sp>
            <p:sp>
              <p:nvSpPr>
                <p:cNvPr id="151" name="TextBox 150">
                  <a:extLst>
                    <a:ext uri="{FF2B5EF4-FFF2-40B4-BE49-F238E27FC236}">
                      <a16:creationId xmlns:a16="http://schemas.microsoft.com/office/drawing/2014/main" id="{7052A8F0-D13A-8337-3F53-BBD5C10AE443}"/>
                    </a:ext>
                  </a:extLst>
                </p:cNvPr>
                <p:cNvSpPr txBox="1"/>
                <p:nvPr/>
              </p:nvSpPr>
              <p:spPr>
                <a:xfrm>
                  <a:off x="5454353" y="6302409"/>
                  <a:ext cx="258651"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18</a:t>
                  </a:r>
                </a:p>
              </p:txBody>
            </p:sp>
            <p:sp>
              <p:nvSpPr>
                <p:cNvPr id="152" name="TextBox 151">
                  <a:extLst>
                    <a:ext uri="{FF2B5EF4-FFF2-40B4-BE49-F238E27FC236}">
                      <a16:creationId xmlns:a16="http://schemas.microsoft.com/office/drawing/2014/main" id="{426AAE57-F48C-7484-8F97-10539F605CE5}"/>
                    </a:ext>
                  </a:extLst>
                </p:cNvPr>
                <p:cNvSpPr txBox="1"/>
                <p:nvPr/>
              </p:nvSpPr>
              <p:spPr>
                <a:xfrm>
                  <a:off x="5179828" y="6302409"/>
                  <a:ext cx="258651"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33</a:t>
                  </a:r>
                </a:p>
              </p:txBody>
            </p:sp>
            <p:sp>
              <p:nvSpPr>
                <p:cNvPr id="153" name="TextBox 152">
                  <a:extLst>
                    <a:ext uri="{FF2B5EF4-FFF2-40B4-BE49-F238E27FC236}">
                      <a16:creationId xmlns:a16="http://schemas.microsoft.com/office/drawing/2014/main" id="{973BD4A0-65BF-975E-7737-B9E52EC30DE3}"/>
                    </a:ext>
                  </a:extLst>
                </p:cNvPr>
                <p:cNvSpPr txBox="1"/>
                <p:nvPr/>
              </p:nvSpPr>
              <p:spPr>
                <a:xfrm>
                  <a:off x="4905303" y="6302409"/>
                  <a:ext cx="258651"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53</a:t>
                  </a:r>
                </a:p>
              </p:txBody>
            </p:sp>
            <p:sp>
              <p:nvSpPr>
                <p:cNvPr id="154" name="TextBox 153">
                  <a:extLst>
                    <a:ext uri="{FF2B5EF4-FFF2-40B4-BE49-F238E27FC236}">
                      <a16:creationId xmlns:a16="http://schemas.microsoft.com/office/drawing/2014/main" id="{7830CCA4-276F-02E9-36F3-BB0E0245A6FB}"/>
                    </a:ext>
                  </a:extLst>
                </p:cNvPr>
                <p:cNvSpPr txBox="1"/>
                <p:nvPr/>
              </p:nvSpPr>
              <p:spPr>
                <a:xfrm>
                  <a:off x="4630778" y="6302409"/>
                  <a:ext cx="258651"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77</a:t>
                  </a:r>
                </a:p>
              </p:txBody>
            </p:sp>
            <p:sp>
              <p:nvSpPr>
                <p:cNvPr id="155" name="TextBox 154">
                  <a:extLst>
                    <a:ext uri="{FF2B5EF4-FFF2-40B4-BE49-F238E27FC236}">
                      <a16:creationId xmlns:a16="http://schemas.microsoft.com/office/drawing/2014/main" id="{0A952D90-BF84-26E9-54FE-A1760A701C5C}"/>
                    </a:ext>
                  </a:extLst>
                </p:cNvPr>
                <p:cNvSpPr txBox="1"/>
                <p:nvPr/>
              </p:nvSpPr>
              <p:spPr>
                <a:xfrm>
                  <a:off x="4356254" y="6302409"/>
                  <a:ext cx="258651"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98</a:t>
                  </a:r>
                </a:p>
              </p:txBody>
            </p:sp>
            <p:sp>
              <p:nvSpPr>
                <p:cNvPr id="156" name="TextBox 155">
                  <a:extLst>
                    <a:ext uri="{FF2B5EF4-FFF2-40B4-BE49-F238E27FC236}">
                      <a16:creationId xmlns:a16="http://schemas.microsoft.com/office/drawing/2014/main" id="{BFA19D4B-9C7C-7079-BF1A-32D0EBD4FB1B}"/>
                    </a:ext>
                  </a:extLst>
                </p:cNvPr>
                <p:cNvSpPr txBox="1"/>
                <p:nvPr/>
              </p:nvSpPr>
              <p:spPr>
                <a:xfrm>
                  <a:off x="4035241"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101</a:t>
                  </a:r>
                </a:p>
              </p:txBody>
            </p:sp>
            <p:sp>
              <p:nvSpPr>
                <p:cNvPr id="157" name="TextBox 156">
                  <a:extLst>
                    <a:ext uri="{FF2B5EF4-FFF2-40B4-BE49-F238E27FC236}">
                      <a16:creationId xmlns:a16="http://schemas.microsoft.com/office/drawing/2014/main" id="{046CADC2-00F0-64E0-051E-12F2E0E7491A}"/>
                    </a:ext>
                  </a:extLst>
                </p:cNvPr>
                <p:cNvSpPr txBox="1"/>
                <p:nvPr/>
              </p:nvSpPr>
              <p:spPr>
                <a:xfrm>
                  <a:off x="3773091" y="6302409"/>
                  <a:ext cx="326876"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111</a:t>
                  </a:r>
                </a:p>
              </p:txBody>
            </p:sp>
            <p:sp>
              <p:nvSpPr>
                <p:cNvPr id="158" name="TextBox 157">
                  <a:extLst>
                    <a:ext uri="{FF2B5EF4-FFF2-40B4-BE49-F238E27FC236}">
                      <a16:creationId xmlns:a16="http://schemas.microsoft.com/office/drawing/2014/main" id="{F9ED95D2-5390-5F47-E2D2-0BAFD4F1A0F7}"/>
                    </a:ext>
                  </a:extLst>
                </p:cNvPr>
                <p:cNvSpPr txBox="1"/>
                <p:nvPr/>
              </p:nvSpPr>
              <p:spPr>
                <a:xfrm>
                  <a:off x="3486191"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126</a:t>
                  </a:r>
                </a:p>
              </p:txBody>
            </p:sp>
            <p:sp>
              <p:nvSpPr>
                <p:cNvPr id="159" name="TextBox 158">
                  <a:extLst>
                    <a:ext uri="{FF2B5EF4-FFF2-40B4-BE49-F238E27FC236}">
                      <a16:creationId xmlns:a16="http://schemas.microsoft.com/office/drawing/2014/main" id="{D13E5C21-AC4A-03BD-4114-36406427F0C0}"/>
                    </a:ext>
                  </a:extLst>
                </p:cNvPr>
                <p:cNvSpPr txBox="1"/>
                <p:nvPr/>
              </p:nvSpPr>
              <p:spPr>
                <a:xfrm>
                  <a:off x="3211666"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137</a:t>
                  </a:r>
                </a:p>
              </p:txBody>
            </p:sp>
            <p:sp>
              <p:nvSpPr>
                <p:cNvPr id="160" name="TextBox 159">
                  <a:extLst>
                    <a:ext uri="{FF2B5EF4-FFF2-40B4-BE49-F238E27FC236}">
                      <a16:creationId xmlns:a16="http://schemas.microsoft.com/office/drawing/2014/main" id="{1863C257-80C2-DF2B-DC4B-305CCB282E05}"/>
                    </a:ext>
                  </a:extLst>
                </p:cNvPr>
                <p:cNvSpPr txBox="1"/>
                <p:nvPr/>
              </p:nvSpPr>
              <p:spPr>
                <a:xfrm>
                  <a:off x="2937141"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155</a:t>
                  </a:r>
                </a:p>
              </p:txBody>
            </p:sp>
            <p:sp>
              <p:nvSpPr>
                <p:cNvPr id="161" name="TextBox 160">
                  <a:extLst>
                    <a:ext uri="{FF2B5EF4-FFF2-40B4-BE49-F238E27FC236}">
                      <a16:creationId xmlns:a16="http://schemas.microsoft.com/office/drawing/2014/main" id="{175D7921-67F9-A4A8-D8C4-4F896D99D4DC}"/>
                    </a:ext>
                  </a:extLst>
                </p:cNvPr>
                <p:cNvSpPr txBox="1"/>
                <p:nvPr/>
              </p:nvSpPr>
              <p:spPr>
                <a:xfrm>
                  <a:off x="2662616"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170</a:t>
                  </a:r>
                </a:p>
              </p:txBody>
            </p:sp>
            <p:sp>
              <p:nvSpPr>
                <p:cNvPr id="162" name="TextBox 161">
                  <a:extLst>
                    <a:ext uri="{FF2B5EF4-FFF2-40B4-BE49-F238E27FC236}">
                      <a16:creationId xmlns:a16="http://schemas.microsoft.com/office/drawing/2014/main" id="{0A02EE79-57A5-2F97-D4A1-19B05E8A98DC}"/>
                    </a:ext>
                  </a:extLst>
                </p:cNvPr>
                <p:cNvSpPr txBox="1"/>
                <p:nvPr/>
              </p:nvSpPr>
              <p:spPr>
                <a:xfrm>
                  <a:off x="2388092"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191</a:t>
                  </a:r>
                </a:p>
              </p:txBody>
            </p:sp>
            <p:sp>
              <p:nvSpPr>
                <p:cNvPr id="163" name="TextBox 162">
                  <a:extLst>
                    <a:ext uri="{FF2B5EF4-FFF2-40B4-BE49-F238E27FC236}">
                      <a16:creationId xmlns:a16="http://schemas.microsoft.com/office/drawing/2014/main" id="{AE1B07B1-8756-7C13-6C33-CA51F4367AC2}"/>
                    </a:ext>
                  </a:extLst>
                </p:cNvPr>
                <p:cNvSpPr txBox="1"/>
                <p:nvPr/>
              </p:nvSpPr>
              <p:spPr>
                <a:xfrm>
                  <a:off x="2113567"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228</a:t>
                  </a:r>
                </a:p>
              </p:txBody>
            </p:sp>
            <p:sp>
              <p:nvSpPr>
                <p:cNvPr id="164" name="TextBox 163">
                  <a:extLst>
                    <a:ext uri="{FF2B5EF4-FFF2-40B4-BE49-F238E27FC236}">
                      <a16:creationId xmlns:a16="http://schemas.microsoft.com/office/drawing/2014/main" id="{D81E12C8-1952-8E7A-7D81-3AE92CBE96C9}"/>
                    </a:ext>
                  </a:extLst>
                </p:cNvPr>
                <p:cNvSpPr txBox="1"/>
                <p:nvPr/>
              </p:nvSpPr>
              <p:spPr>
                <a:xfrm>
                  <a:off x="1839042"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259</a:t>
                  </a:r>
                </a:p>
              </p:txBody>
            </p:sp>
            <p:sp>
              <p:nvSpPr>
                <p:cNvPr id="165" name="TextBox 164">
                  <a:extLst>
                    <a:ext uri="{FF2B5EF4-FFF2-40B4-BE49-F238E27FC236}">
                      <a16:creationId xmlns:a16="http://schemas.microsoft.com/office/drawing/2014/main" id="{BDD066FB-1E75-0437-7546-11FE91C65EC4}"/>
                    </a:ext>
                  </a:extLst>
                </p:cNvPr>
                <p:cNvSpPr txBox="1"/>
                <p:nvPr/>
              </p:nvSpPr>
              <p:spPr>
                <a:xfrm>
                  <a:off x="1564517"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307</a:t>
                  </a:r>
                </a:p>
              </p:txBody>
            </p:sp>
            <p:sp>
              <p:nvSpPr>
                <p:cNvPr id="166" name="TextBox 165">
                  <a:extLst>
                    <a:ext uri="{FF2B5EF4-FFF2-40B4-BE49-F238E27FC236}">
                      <a16:creationId xmlns:a16="http://schemas.microsoft.com/office/drawing/2014/main" id="{E82D5790-F14D-D8D2-54EC-44BB88BA7544}"/>
                    </a:ext>
                  </a:extLst>
                </p:cNvPr>
                <p:cNvSpPr txBox="1"/>
                <p:nvPr/>
              </p:nvSpPr>
              <p:spPr>
                <a:xfrm>
                  <a:off x="1289992" y="6302409"/>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342</a:t>
                  </a:r>
                </a:p>
              </p:txBody>
            </p:sp>
          </p:grpSp>
          <p:grpSp>
            <p:nvGrpSpPr>
              <p:cNvPr id="18" name="Group 17">
                <a:extLst>
                  <a:ext uri="{FF2B5EF4-FFF2-40B4-BE49-F238E27FC236}">
                    <a16:creationId xmlns:a16="http://schemas.microsoft.com/office/drawing/2014/main" id="{A1C74808-E886-C4B8-DE8D-46329C039EB3}"/>
                  </a:ext>
                </a:extLst>
              </p:cNvPr>
              <p:cNvGrpSpPr/>
              <p:nvPr/>
            </p:nvGrpSpPr>
            <p:grpSpPr>
              <a:xfrm>
                <a:off x="993141" y="6099503"/>
                <a:ext cx="5187986" cy="272758"/>
                <a:chOff x="1303982" y="6302409"/>
                <a:chExt cx="5187986" cy="272758"/>
              </a:xfrm>
            </p:grpSpPr>
            <p:sp>
              <p:nvSpPr>
                <p:cNvPr id="129" name="TextBox 128">
                  <a:extLst>
                    <a:ext uri="{FF2B5EF4-FFF2-40B4-BE49-F238E27FC236}">
                      <a16:creationId xmlns:a16="http://schemas.microsoft.com/office/drawing/2014/main" id="{19DD418E-6081-8C84-8CA9-928FFC301526}"/>
                    </a:ext>
                  </a:extLst>
                </p:cNvPr>
                <p:cNvSpPr txBox="1"/>
                <p:nvPr/>
              </p:nvSpPr>
              <p:spPr>
                <a:xfrm>
                  <a:off x="6060576" y="6302409"/>
                  <a:ext cx="152494"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a:t>
                  </a:r>
                </a:p>
              </p:txBody>
            </p:sp>
            <p:sp>
              <p:nvSpPr>
                <p:cNvPr id="130" name="TextBox 129">
                  <a:extLst>
                    <a:ext uri="{FF2B5EF4-FFF2-40B4-BE49-F238E27FC236}">
                      <a16:creationId xmlns:a16="http://schemas.microsoft.com/office/drawing/2014/main" id="{FD84DE4D-CC15-6E8E-F675-409BC22B4A26}"/>
                    </a:ext>
                  </a:extLst>
                </p:cNvPr>
                <p:cNvSpPr txBox="1"/>
                <p:nvPr/>
              </p:nvSpPr>
              <p:spPr>
                <a:xfrm>
                  <a:off x="6339474" y="6302409"/>
                  <a:ext cx="152494"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0</a:t>
                  </a:r>
                </a:p>
              </p:txBody>
            </p:sp>
            <p:sp>
              <p:nvSpPr>
                <p:cNvPr id="131" name="TextBox 130">
                  <a:extLst>
                    <a:ext uri="{FF2B5EF4-FFF2-40B4-BE49-F238E27FC236}">
                      <a16:creationId xmlns:a16="http://schemas.microsoft.com/office/drawing/2014/main" id="{2ECFDD4E-2878-B2BA-87D2-02C904D1AADA}"/>
                    </a:ext>
                  </a:extLst>
                </p:cNvPr>
                <p:cNvSpPr txBox="1"/>
                <p:nvPr/>
              </p:nvSpPr>
              <p:spPr>
                <a:xfrm>
                  <a:off x="5781956" y="6302409"/>
                  <a:ext cx="152494"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4</a:t>
                  </a:r>
                </a:p>
              </p:txBody>
            </p:sp>
            <p:sp>
              <p:nvSpPr>
                <p:cNvPr id="132" name="TextBox 131">
                  <a:extLst>
                    <a:ext uri="{FF2B5EF4-FFF2-40B4-BE49-F238E27FC236}">
                      <a16:creationId xmlns:a16="http://schemas.microsoft.com/office/drawing/2014/main" id="{8E493BC6-0AE8-AB77-AF0E-3D9C41E8F7C5}"/>
                    </a:ext>
                  </a:extLst>
                </p:cNvPr>
                <p:cNvSpPr txBox="1"/>
                <p:nvPr/>
              </p:nvSpPr>
              <p:spPr>
                <a:xfrm>
                  <a:off x="5464644" y="6302409"/>
                  <a:ext cx="23807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13</a:t>
                  </a:r>
                </a:p>
              </p:txBody>
            </p:sp>
            <p:sp>
              <p:nvSpPr>
                <p:cNvPr id="133" name="TextBox 132">
                  <a:extLst>
                    <a:ext uri="{FF2B5EF4-FFF2-40B4-BE49-F238E27FC236}">
                      <a16:creationId xmlns:a16="http://schemas.microsoft.com/office/drawing/2014/main" id="{D27E1303-C0A7-794E-E3C0-9C5ED51BF55F}"/>
                    </a:ext>
                  </a:extLst>
                </p:cNvPr>
                <p:cNvSpPr txBox="1"/>
                <p:nvPr/>
              </p:nvSpPr>
              <p:spPr>
                <a:xfrm>
                  <a:off x="5190119" y="6302409"/>
                  <a:ext cx="23807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29</a:t>
                  </a:r>
                </a:p>
              </p:txBody>
            </p:sp>
            <p:sp>
              <p:nvSpPr>
                <p:cNvPr id="134" name="TextBox 133">
                  <a:extLst>
                    <a:ext uri="{FF2B5EF4-FFF2-40B4-BE49-F238E27FC236}">
                      <a16:creationId xmlns:a16="http://schemas.microsoft.com/office/drawing/2014/main" id="{4AE5AFE7-BED3-2052-57A5-952D41AEFE86}"/>
                    </a:ext>
                  </a:extLst>
                </p:cNvPr>
                <p:cNvSpPr txBox="1"/>
                <p:nvPr/>
              </p:nvSpPr>
              <p:spPr>
                <a:xfrm>
                  <a:off x="4915594" y="6302409"/>
                  <a:ext cx="23807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39</a:t>
                  </a:r>
                </a:p>
              </p:txBody>
            </p:sp>
            <p:sp>
              <p:nvSpPr>
                <p:cNvPr id="135" name="TextBox 134">
                  <a:extLst>
                    <a:ext uri="{FF2B5EF4-FFF2-40B4-BE49-F238E27FC236}">
                      <a16:creationId xmlns:a16="http://schemas.microsoft.com/office/drawing/2014/main" id="{5155A07F-6AC3-BEB1-374D-811D0725ADAB}"/>
                    </a:ext>
                  </a:extLst>
                </p:cNvPr>
                <p:cNvSpPr txBox="1"/>
                <p:nvPr/>
              </p:nvSpPr>
              <p:spPr>
                <a:xfrm>
                  <a:off x="4641068" y="6302409"/>
                  <a:ext cx="23807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52</a:t>
                  </a:r>
                </a:p>
              </p:txBody>
            </p:sp>
            <p:sp>
              <p:nvSpPr>
                <p:cNvPr id="136" name="TextBox 135">
                  <a:extLst>
                    <a:ext uri="{FF2B5EF4-FFF2-40B4-BE49-F238E27FC236}">
                      <a16:creationId xmlns:a16="http://schemas.microsoft.com/office/drawing/2014/main" id="{202C90AB-EAB2-694D-CA77-5273667C0E49}"/>
                    </a:ext>
                  </a:extLst>
                </p:cNvPr>
                <p:cNvSpPr txBox="1"/>
                <p:nvPr/>
              </p:nvSpPr>
              <p:spPr>
                <a:xfrm>
                  <a:off x="4366544" y="6302409"/>
                  <a:ext cx="23807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66</a:t>
                  </a:r>
                </a:p>
              </p:txBody>
            </p:sp>
            <p:sp>
              <p:nvSpPr>
                <p:cNvPr id="137" name="TextBox 136">
                  <a:extLst>
                    <a:ext uri="{FF2B5EF4-FFF2-40B4-BE49-F238E27FC236}">
                      <a16:creationId xmlns:a16="http://schemas.microsoft.com/office/drawing/2014/main" id="{9BCCF9FB-5F47-B946-24B4-881CD1D36D77}"/>
                    </a:ext>
                  </a:extLst>
                </p:cNvPr>
                <p:cNvSpPr txBox="1"/>
                <p:nvPr/>
              </p:nvSpPr>
              <p:spPr>
                <a:xfrm>
                  <a:off x="4070626" y="6302409"/>
                  <a:ext cx="280857"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 77</a:t>
                  </a:r>
                </a:p>
              </p:txBody>
            </p:sp>
            <p:sp>
              <p:nvSpPr>
                <p:cNvPr id="138" name="TextBox 137">
                  <a:extLst>
                    <a:ext uri="{FF2B5EF4-FFF2-40B4-BE49-F238E27FC236}">
                      <a16:creationId xmlns:a16="http://schemas.microsoft.com/office/drawing/2014/main" id="{81305672-5DCB-8061-AD2B-0B5EEFFA6525}"/>
                    </a:ext>
                  </a:extLst>
                </p:cNvPr>
                <p:cNvSpPr txBox="1"/>
                <p:nvPr/>
              </p:nvSpPr>
              <p:spPr>
                <a:xfrm>
                  <a:off x="3796101" y="6302409"/>
                  <a:ext cx="280857"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 84</a:t>
                  </a:r>
                </a:p>
              </p:txBody>
            </p:sp>
            <p:sp>
              <p:nvSpPr>
                <p:cNvPr id="139" name="TextBox 138">
                  <a:extLst>
                    <a:ext uri="{FF2B5EF4-FFF2-40B4-BE49-F238E27FC236}">
                      <a16:creationId xmlns:a16="http://schemas.microsoft.com/office/drawing/2014/main" id="{A8B7C134-9DAA-BAA0-9D57-C734F6D25A71}"/>
                    </a:ext>
                  </a:extLst>
                </p:cNvPr>
                <p:cNvSpPr txBox="1"/>
                <p:nvPr/>
              </p:nvSpPr>
              <p:spPr>
                <a:xfrm>
                  <a:off x="3521576" y="6302409"/>
                  <a:ext cx="280857"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 96</a:t>
                  </a:r>
                </a:p>
              </p:txBody>
            </p:sp>
            <p:sp>
              <p:nvSpPr>
                <p:cNvPr id="140" name="TextBox 139">
                  <a:extLst>
                    <a:ext uri="{FF2B5EF4-FFF2-40B4-BE49-F238E27FC236}">
                      <a16:creationId xmlns:a16="http://schemas.microsoft.com/office/drawing/2014/main" id="{936D8186-90E7-A64E-AB6C-824B64275D7F}"/>
                    </a:ext>
                  </a:extLst>
                </p:cNvPr>
                <p:cNvSpPr txBox="1"/>
                <p:nvPr/>
              </p:nvSpPr>
              <p:spPr>
                <a:xfrm>
                  <a:off x="3231352" y="6302409"/>
                  <a:ext cx="312256"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113</a:t>
                  </a:r>
                </a:p>
              </p:txBody>
            </p:sp>
            <p:sp>
              <p:nvSpPr>
                <p:cNvPr id="141" name="TextBox 140">
                  <a:extLst>
                    <a:ext uri="{FF2B5EF4-FFF2-40B4-BE49-F238E27FC236}">
                      <a16:creationId xmlns:a16="http://schemas.microsoft.com/office/drawing/2014/main" id="{DB0D7E22-ACD4-6596-7B01-B00391C6A5BD}"/>
                    </a:ext>
                  </a:extLst>
                </p:cNvPr>
                <p:cNvSpPr txBox="1"/>
                <p:nvPr/>
              </p:nvSpPr>
              <p:spPr>
                <a:xfrm>
                  <a:off x="2951131" y="6302409"/>
                  <a:ext cx="323646"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136</a:t>
                  </a:r>
                </a:p>
              </p:txBody>
            </p:sp>
            <p:sp>
              <p:nvSpPr>
                <p:cNvPr id="142" name="TextBox 141">
                  <a:extLst>
                    <a:ext uri="{FF2B5EF4-FFF2-40B4-BE49-F238E27FC236}">
                      <a16:creationId xmlns:a16="http://schemas.microsoft.com/office/drawing/2014/main" id="{3188DE1F-0DE6-A351-3E2A-80E73A3ADAB9}"/>
                    </a:ext>
                  </a:extLst>
                </p:cNvPr>
                <p:cNvSpPr txBox="1"/>
                <p:nvPr/>
              </p:nvSpPr>
              <p:spPr>
                <a:xfrm>
                  <a:off x="2676607" y="6302409"/>
                  <a:ext cx="323646"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147</a:t>
                  </a:r>
                </a:p>
              </p:txBody>
            </p:sp>
            <p:sp>
              <p:nvSpPr>
                <p:cNvPr id="143" name="TextBox 142">
                  <a:extLst>
                    <a:ext uri="{FF2B5EF4-FFF2-40B4-BE49-F238E27FC236}">
                      <a16:creationId xmlns:a16="http://schemas.microsoft.com/office/drawing/2014/main" id="{5088FC81-79BD-33B7-D01E-19477A65D288}"/>
                    </a:ext>
                  </a:extLst>
                </p:cNvPr>
                <p:cNvSpPr txBox="1"/>
                <p:nvPr/>
              </p:nvSpPr>
              <p:spPr>
                <a:xfrm>
                  <a:off x="2402083" y="6302409"/>
                  <a:ext cx="323646"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179</a:t>
                  </a:r>
                </a:p>
              </p:txBody>
            </p:sp>
            <p:sp>
              <p:nvSpPr>
                <p:cNvPr id="144" name="TextBox 143">
                  <a:extLst>
                    <a:ext uri="{FF2B5EF4-FFF2-40B4-BE49-F238E27FC236}">
                      <a16:creationId xmlns:a16="http://schemas.microsoft.com/office/drawing/2014/main" id="{BC6FDF3D-3EE6-3E83-D16D-ABE0DAD85C2B}"/>
                    </a:ext>
                  </a:extLst>
                </p:cNvPr>
                <p:cNvSpPr txBox="1"/>
                <p:nvPr/>
              </p:nvSpPr>
              <p:spPr>
                <a:xfrm>
                  <a:off x="2127558" y="6302409"/>
                  <a:ext cx="323646"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208</a:t>
                  </a:r>
                </a:p>
              </p:txBody>
            </p:sp>
            <p:sp>
              <p:nvSpPr>
                <p:cNvPr id="145" name="TextBox 144">
                  <a:extLst>
                    <a:ext uri="{FF2B5EF4-FFF2-40B4-BE49-F238E27FC236}">
                      <a16:creationId xmlns:a16="http://schemas.microsoft.com/office/drawing/2014/main" id="{792CDA15-D732-77CE-A6B2-0C158B076F38}"/>
                    </a:ext>
                  </a:extLst>
                </p:cNvPr>
                <p:cNvSpPr txBox="1"/>
                <p:nvPr/>
              </p:nvSpPr>
              <p:spPr>
                <a:xfrm>
                  <a:off x="1853033" y="6302409"/>
                  <a:ext cx="323646"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247</a:t>
                  </a:r>
                </a:p>
              </p:txBody>
            </p:sp>
            <p:sp>
              <p:nvSpPr>
                <p:cNvPr id="146" name="TextBox 145">
                  <a:extLst>
                    <a:ext uri="{FF2B5EF4-FFF2-40B4-BE49-F238E27FC236}">
                      <a16:creationId xmlns:a16="http://schemas.microsoft.com/office/drawing/2014/main" id="{5B7F10A9-18A4-71F7-B88F-F206AE39638A}"/>
                    </a:ext>
                  </a:extLst>
                </p:cNvPr>
                <p:cNvSpPr txBox="1"/>
                <p:nvPr/>
              </p:nvSpPr>
              <p:spPr>
                <a:xfrm>
                  <a:off x="1578508" y="6302409"/>
                  <a:ext cx="323646"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291</a:t>
                  </a:r>
                </a:p>
              </p:txBody>
            </p:sp>
            <p:sp>
              <p:nvSpPr>
                <p:cNvPr id="147" name="TextBox 146">
                  <a:extLst>
                    <a:ext uri="{FF2B5EF4-FFF2-40B4-BE49-F238E27FC236}">
                      <a16:creationId xmlns:a16="http://schemas.microsoft.com/office/drawing/2014/main" id="{6004E2B2-625E-3240-70A6-4E4BDDE1D9BD}"/>
                    </a:ext>
                  </a:extLst>
                </p:cNvPr>
                <p:cNvSpPr txBox="1"/>
                <p:nvPr/>
              </p:nvSpPr>
              <p:spPr>
                <a:xfrm>
                  <a:off x="1303982" y="6302409"/>
                  <a:ext cx="323646"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332</a:t>
                  </a:r>
                </a:p>
              </p:txBody>
            </p:sp>
          </p:grpSp>
          <p:sp>
            <p:nvSpPr>
              <p:cNvPr id="19" name="TextBox 18">
                <a:extLst>
                  <a:ext uri="{FF2B5EF4-FFF2-40B4-BE49-F238E27FC236}">
                    <a16:creationId xmlns:a16="http://schemas.microsoft.com/office/drawing/2014/main" id="{DC62572C-14A5-EC99-5718-2E82C2610631}"/>
                  </a:ext>
                </a:extLst>
              </p:cNvPr>
              <p:cNvSpPr txBox="1"/>
              <p:nvPr/>
            </p:nvSpPr>
            <p:spPr>
              <a:xfrm>
                <a:off x="234753" y="6046811"/>
                <a:ext cx="835161" cy="492443"/>
              </a:xfrm>
              <a:prstGeom prst="rect">
                <a:avLst/>
              </a:prstGeom>
              <a:noFill/>
            </p:spPr>
            <p:txBody>
              <a:bodyPr wrap="square" rtlCol="0">
                <a:spAutoFit/>
              </a:bodyPr>
              <a:lstStyle/>
              <a:p>
                <a:pPr algn="r"/>
                <a:r>
                  <a:rPr lang="ja-JP" sz="1300" dirty="0">
                    <a:solidFill>
                      <a:schemeClr val="accent2"/>
                    </a:solidFill>
                  </a:rPr>
                  <a:t>ソラフェニブ</a:t>
                </a:r>
              </a:p>
            </p:txBody>
          </p:sp>
          <p:cxnSp>
            <p:nvCxnSpPr>
              <p:cNvPr id="20" name="Straight Connector 19">
                <a:extLst>
                  <a:ext uri="{FF2B5EF4-FFF2-40B4-BE49-F238E27FC236}">
                    <a16:creationId xmlns:a16="http://schemas.microsoft.com/office/drawing/2014/main" id="{29D815E2-5C66-333A-2B15-CDBF8E365107}"/>
                  </a:ext>
                </a:extLst>
              </p:cNvPr>
              <p:cNvCxnSpPr>
                <a:cxnSpLocks/>
              </p:cNvCxnSpPr>
              <p:nvPr/>
            </p:nvCxnSpPr>
            <p:spPr>
              <a:xfrm rot="10800000" flipV="1">
                <a:off x="2255338" y="3626186"/>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EA96E2-37FE-16C3-8030-93AB5501B669}"/>
                  </a:ext>
                </a:extLst>
              </p:cNvPr>
              <p:cNvCxnSpPr>
                <a:cxnSpLocks/>
              </p:cNvCxnSpPr>
              <p:nvPr/>
            </p:nvCxnSpPr>
            <p:spPr>
              <a:xfrm rot="10800000" flipV="1">
                <a:off x="3353437" y="4130186"/>
                <a:ext cx="0" cy="122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1B1250-BF46-8B88-9871-77074E50849D}"/>
                  </a:ext>
                </a:extLst>
              </p:cNvPr>
              <p:cNvCxnSpPr>
                <a:cxnSpLocks/>
              </p:cNvCxnSpPr>
              <p:nvPr/>
            </p:nvCxnSpPr>
            <p:spPr>
              <a:xfrm rot="10800000" flipV="1">
                <a:off x="4438922" y="4259122"/>
                <a:ext cx="0" cy="11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5238EBA-6A97-7EB7-EC55-C746FD0A71FF}"/>
                  </a:ext>
                </a:extLst>
              </p:cNvPr>
              <p:cNvGrpSpPr/>
              <p:nvPr/>
            </p:nvGrpSpPr>
            <p:grpSpPr>
              <a:xfrm>
                <a:off x="1112904" y="2505238"/>
                <a:ext cx="4713078" cy="2088000"/>
                <a:chOff x="3167062" y="2128837"/>
                <a:chExt cx="5860523" cy="2604077"/>
              </a:xfrm>
            </p:grpSpPr>
            <p:sp>
              <p:nvSpPr>
                <p:cNvPr id="76" name="Freeform: Shape 176">
                  <a:extLst>
                    <a:ext uri="{FF2B5EF4-FFF2-40B4-BE49-F238E27FC236}">
                      <a16:creationId xmlns:a16="http://schemas.microsoft.com/office/drawing/2014/main" id="{77C5604C-6713-D5DD-8B09-582FF0CDE485}"/>
                    </a:ext>
                  </a:extLst>
                </p:cNvPr>
                <p:cNvSpPr/>
                <p:nvPr/>
              </p:nvSpPr>
              <p:spPr>
                <a:xfrm>
                  <a:off x="3167062" y="2128837"/>
                  <a:ext cx="5860523" cy="2557634"/>
                </a:xfrm>
                <a:custGeom>
                  <a:avLst/>
                  <a:gdLst>
                    <a:gd name="connsiteX0" fmla="*/ 5860523 w 5860523"/>
                    <a:gd name="connsiteY0" fmla="*/ 2557634 h 2557634"/>
                    <a:gd name="connsiteX1" fmla="*/ 4996215 w 5860523"/>
                    <a:gd name="connsiteY1" fmla="*/ 2557634 h 2557634"/>
                    <a:gd name="connsiteX2" fmla="*/ 4996215 w 5860523"/>
                    <a:gd name="connsiteY2" fmla="*/ 2522363 h 2557634"/>
                    <a:gd name="connsiteX3" fmla="*/ 4952114 w 5860523"/>
                    <a:gd name="connsiteY3" fmla="*/ 2522363 h 2557634"/>
                    <a:gd name="connsiteX4" fmla="*/ 4952114 w 5860523"/>
                    <a:gd name="connsiteY4" fmla="*/ 2491493 h 2557634"/>
                    <a:gd name="connsiteX5" fmla="*/ 4775731 w 5860523"/>
                    <a:gd name="connsiteY5" fmla="*/ 2491493 h 2557634"/>
                    <a:gd name="connsiteX6" fmla="*/ 4775731 w 5860523"/>
                    <a:gd name="connsiteY6" fmla="*/ 2473852 h 2557634"/>
                    <a:gd name="connsiteX7" fmla="*/ 4414133 w 5860523"/>
                    <a:gd name="connsiteY7" fmla="*/ 2473852 h 2557634"/>
                    <a:gd name="connsiteX8" fmla="*/ 4414133 w 5860523"/>
                    <a:gd name="connsiteY8" fmla="*/ 2451802 h 2557634"/>
                    <a:gd name="connsiteX9" fmla="*/ 4370032 w 5860523"/>
                    <a:gd name="connsiteY9" fmla="*/ 2451802 h 2557634"/>
                    <a:gd name="connsiteX10" fmla="*/ 4370032 w 5860523"/>
                    <a:gd name="connsiteY10" fmla="*/ 2416531 h 2557634"/>
                    <a:gd name="connsiteX11" fmla="*/ 4286250 w 5860523"/>
                    <a:gd name="connsiteY11" fmla="*/ 2416531 h 2557634"/>
                    <a:gd name="connsiteX12" fmla="*/ 4286250 w 5860523"/>
                    <a:gd name="connsiteY12" fmla="*/ 2390070 h 2557634"/>
                    <a:gd name="connsiteX13" fmla="*/ 3977573 w 5860523"/>
                    <a:gd name="connsiteY13" fmla="*/ 2390070 h 2557634"/>
                    <a:gd name="connsiteX14" fmla="*/ 3977573 w 5860523"/>
                    <a:gd name="connsiteY14" fmla="*/ 2368020 h 2557634"/>
                    <a:gd name="connsiteX15" fmla="*/ 3946703 w 5860523"/>
                    <a:gd name="connsiteY15" fmla="*/ 2368020 h 2557634"/>
                    <a:gd name="connsiteX16" fmla="*/ 3946703 w 5860523"/>
                    <a:gd name="connsiteY16" fmla="*/ 2337149 h 2557634"/>
                    <a:gd name="connsiteX17" fmla="*/ 3633607 w 5860523"/>
                    <a:gd name="connsiteY17" fmla="*/ 2337149 h 2557634"/>
                    <a:gd name="connsiteX18" fmla="*/ 3633607 w 5860523"/>
                    <a:gd name="connsiteY18" fmla="*/ 2319519 h 2557634"/>
                    <a:gd name="connsiteX19" fmla="*/ 3501323 w 5860523"/>
                    <a:gd name="connsiteY19" fmla="*/ 2319519 h 2557634"/>
                    <a:gd name="connsiteX20" fmla="*/ 3501323 w 5860523"/>
                    <a:gd name="connsiteY20" fmla="*/ 2297468 h 2557634"/>
                    <a:gd name="connsiteX21" fmla="*/ 3333750 w 5860523"/>
                    <a:gd name="connsiteY21" fmla="*/ 2297468 h 2557634"/>
                    <a:gd name="connsiteX22" fmla="*/ 3333750 w 5860523"/>
                    <a:gd name="connsiteY22" fmla="*/ 2279828 h 2557634"/>
                    <a:gd name="connsiteX23" fmla="*/ 3201457 w 5860523"/>
                    <a:gd name="connsiteY23" fmla="*/ 2279828 h 2557634"/>
                    <a:gd name="connsiteX24" fmla="*/ 3201457 w 5860523"/>
                    <a:gd name="connsiteY24" fmla="*/ 2240137 h 2557634"/>
                    <a:gd name="connsiteX25" fmla="*/ 3130906 w 5860523"/>
                    <a:gd name="connsiteY25" fmla="*/ 2240137 h 2557634"/>
                    <a:gd name="connsiteX26" fmla="*/ 3130906 w 5860523"/>
                    <a:gd name="connsiteY26" fmla="*/ 2204857 h 2557634"/>
                    <a:gd name="connsiteX27" fmla="*/ 3003023 w 5860523"/>
                    <a:gd name="connsiteY27" fmla="*/ 2204857 h 2557634"/>
                    <a:gd name="connsiteX28" fmla="*/ 3003023 w 5860523"/>
                    <a:gd name="connsiteY28" fmla="*/ 2143125 h 2557634"/>
                    <a:gd name="connsiteX29" fmla="*/ 2910421 w 5860523"/>
                    <a:gd name="connsiteY29" fmla="*/ 2143125 h 2557634"/>
                    <a:gd name="connsiteX30" fmla="*/ 2910421 w 5860523"/>
                    <a:gd name="connsiteY30" fmla="*/ 2107845 h 2557634"/>
                    <a:gd name="connsiteX31" fmla="*/ 2897191 w 5860523"/>
                    <a:gd name="connsiteY31" fmla="*/ 2107845 h 2557634"/>
                    <a:gd name="connsiteX32" fmla="*/ 2897191 w 5860523"/>
                    <a:gd name="connsiteY32" fmla="*/ 2099024 h 2557634"/>
                    <a:gd name="connsiteX33" fmla="*/ 2866320 w 5860523"/>
                    <a:gd name="connsiteY33" fmla="*/ 2099024 h 2557634"/>
                    <a:gd name="connsiteX34" fmla="*/ 2866320 w 5860523"/>
                    <a:gd name="connsiteY34" fmla="*/ 2063753 h 2557634"/>
                    <a:gd name="connsiteX35" fmla="*/ 2694337 w 5860523"/>
                    <a:gd name="connsiteY35" fmla="*/ 2063753 h 2557634"/>
                    <a:gd name="connsiteX36" fmla="*/ 2694337 w 5860523"/>
                    <a:gd name="connsiteY36" fmla="*/ 2024063 h 2557634"/>
                    <a:gd name="connsiteX37" fmla="*/ 2650246 w 5860523"/>
                    <a:gd name="connsiteY37" fmla="*/ 2024063 h 2557634"/>
                    <a:gd name="connsiteX38" fmla="*/ 2650246 w 5860523"/>
                    <a:gd name="connsiteY38" fmla="*/ 1975552 h 2557634"/>
                    <a:gd name="connsiteX39" fmla="*/ 2614965 w 5860523"/>
                    <a:gd name="connsiteY39" fmla="*/ 1975552 h 2557634"/>
                    <a:gd name="connsiteX40" fmla="*/ 2614965 w 5860523"/>
                    <a:gd name="connsiteY40" fmla="*/ 1949101 h 2557634"/>
                    <a:gd name="connsiteX41" fmla="*/ 2403301 w 5860523"/>
                    <a:gd name="connsiteY41" fmla="*/ 1949101 h 2557634"/>
                    <a:gd name="connsiteX42" fmla="*/ 2403301 w 5860523"/>
                    <a:gd name="connsiteY42" fmla="*/ 1922640 h 2557634"/>
                    <a:gd name="connsiteX43" fmla="*/ 2297468 w 5860523"/>
                    <a:gd name="connsiteY43" fmla="*/ 1922640 h 2557634"/>
                    <a:gd name="connsiteX44" fmla="*/ 2297468 w 5860523"/>
                    <a:gd name="connsiteY44" fmla="*/ 1878540 h 2557634"/>
                    <a:gd name="connsiteX45" fmla="*/ 2257778 w 5860523"/>
                    <a:gd name="connsiteY45" fmla="*/ 1878540 h 2557634"/>
                    <a:gd name="connsiteX46" fmla="*/ 2257778 w 5860523"/>
                    <a:gd name="connsiteY46" fmla="*/ 1843269 h 2557634"/>
                    <a:gd name="connsiteX47" fmla="*/ 2169586 w 5860523"/>
                    <a:gd name="connsiteY47" fmla="*/ 1843269 h 2557634"/>
                    <a:gd name="connsiteX48" fmla="*/ 2169586 w 5860523"/>
                    <a:gd name="connsiteY48" fmla="*/ 1812398 h 2557634"/>
                    <a:gd name="connsiteX49" fmla="*/ 2094614 w 5860523"/>
                    <a:gd name="connsiteY49" fmla="*/ 1812398 h 2557634"/>
                    <a:gd name="connsiteX50" fmla="*/ 2094614 w 5860523"/>
                    <a:gd name="connsiteY50" fmla="*/ 1777117 h 2557634"/>
                    <a:gd name="connsiteX51" fmla="*/ 2076983 w 5860523"/>
                    <a:gd name="connsiteY51" fmla="*/ 1777117 h 2557634"/>
                    <a:gd name="connsiteX52" fmla="*/ 2076983 w 5860523"/>
                    <a:gd name="connsiteY52" fmla="*/ 1750657 h 2557634"/>
                    <a:gd name="connsiteX53" fmla="*/ 1909410 w 5860523"/>
                    <a:gd name="connsiteY53" fmla="*/ 1750657 h 2557634"/>
                    <a:gd name="connsiteX54" fmla="*/ 1909410 w 5860523"/>
                    <a:gd name="connsiteY54" fmla="*/ 1733017 h 2557634"/>
                    <a:gd name="connsiteX55" fmla="*/ 1869720 w 5860523"/>
                    <a:gd name="connsiteY55" fmla="*/ 1733017 h 2557634"/>
                    <a:gd name="connsiteX56" fmla="*/ 1869720 w 5860523"/>
                    <a:gd name="connsiteY56" fmla="*/ 1688925 h 2557634"/>
                    <a:gd name="connsiteX57" fmla="*/ 1834448 w 5860523"/>
                    <a:gd name="connsiteY57" fmla="*/ 1688925 h 2557634"/>
                    <a:gd name="connsiteX58" fmla="*/ 1834448 w 5860523"/>
                    <a:gd name="connsiteY58" fmla="*/ 1675695 h 2557634"/>
                    <a:gd name="connsiteX59" fmla="*/ 1759477 w 5860523"/>
                    <a:gd name="connsiteY59" fmla="*/ 1675695 h 2557634"/>
                    <a:gd name="connsiteX60" fmla="*/ 1759477 w 5860523"/>
                    <a:gd name="connsiteY60" fmla="*/ 1627184 h 2557634"/>
                    <a:gd name="connsiteX61" fmla="*/ 1697746 w 5860523"/>
                    <a:gd name="connsiteY61" fmla="*/ 1627184 h 2557634"/>
                    <a:gd name="connsiteX62" fmla="*/ 1697746 w 5860523"/>
                    <a:gd name="connsiteY62" fmla="*/ 1596323 h 2557634"/>
                    <a:gd name="connsiteX63" fmla="*/ 1684515 w 5860523"/>
                    <a:gd name="connsiteY63" fmla="*/ 1596323 h 2557634"/>
                    <a:gd name="connsiteX64" fmla="*/ 1684515 w 5860523"/>
                    <a:gd name="connsiteY64" fmla="*/ 1574273 h 2557634"/>
                    <a:gd name="connsiteX65" fmla="*/ 1591913 w 5860523"/>
                    <a:gd name="connsiteY65" fmla="*/ 1574273 h 2557634"/>
                    <a:gd name="connsiteX66" fmla="*/ 1591913 w 5860523"/>
                    <a:gd name="connsiteY66" fmla="*/ 1547813 h 2557634"/>
                    <a:gd name="connsiteX67" fmla="*/ 1565453 w 5860523"/>
                    <a:gd name="connsiteY67" fmla="*/ 1547813 h 2557634"/>
                    <a:gd name="connsiteX68" fmla="*/ 1565453 w 5860523"/>
                    <a:gd name="connsiteY68" fmla="*/ 1525762 h 2557634"/>
                    <a:gd name="connsiteX69" fmla="*/ 1521352 w 5860523"/>
                    <a:gd name="connsiteY69" fmla="*/ 1525762 h 2557634"/>
                    <a:gd name="connsiteX70" fmla="*/ 1521352 w 5860523"/>
                    <a:gd name="connsiteY70" fmla="*/ 1490482 h 2557634"/>
                    <a:gd name="connsiteX71" fmla="*/ 1499302 w 5860523"/>
                    <a:gd name="connsiteY71" fmla="*/ 1490482 h 2557634"/>
                    <a:gd name="connsiteX72" fmla="*/ 1499302 w 5860523"/>
                    <a:gd name="connsiteY72" fmla="*/ 1464031 h 2557634"/>
                    <a:gd name="connsiteX73" fmla="*/ 1464031 w 5860523"/>
                    <a:gd name="connsiteY73" fmla="*/ 1464031 h 2557634"/>
                    <a:gd name="connsiteX74" fmla="*/ 1464031 w 5860523"/>
                    <a:gd name="connsiteY74" fmla="*/ 1415520 h 2557634"/>
                    <a:gd name="connsiteX75" fmla="*/ 1362608 w 5860523"/>
                    <a:gd name="connsiteY75" fmla="*/ 1415520 h 2557634"/>
                    <a:gd name="connsiteX76" fmla="*/ 1362608 w 5860523"/>
                    <a:gd name="connsiteY76" fmla="*/ 1397880 h 2557634"/>
                    <a:gd name="connsiteX77" fmla="*/ 1278817 w 5860523"/>
                    <a:gd name="connsiteY77" fmla="*/ 1397880 h 2557634"/>
                    <a:gd name="connsiteX78" fmla="*/ 1278817 w 5860523"/>
                    <a:gd name="connsiteY78" fmla="*/ 1353788 h 2557634"/>
                    <a:gd name="connsiteX79" fmla="*/ 1265587 w 5860523"/>
                    <a:gd name="connsiteY79" fmla="*/ 1353788 h 2557634"/>
                    <a:gd name="connsiteX80" fmla="*/ 1265587 w 5860523"/>
                    <a:gd name="connsiteY80" fmla="*/ 1300867 h 2557634"/>
                    <a:gd name="connsiteX81" fmla="*/ 1217086 w 5860523"/>
                    <a:gd name="connsiteY81" fmla="*/ 1300867 h 2557634"/>
                    <a:gd name="connsiteX82" fmla="*/ 1217086 w 5860523"/>
                    <a:gd name="connsiteY82" fmla="*/ 1261177 h 2557634"/>
                    <a:gd name="connsiteX83" fmla="*/ 1190625 w 5860523"/>
                    <a:gd name="connsiteY83" fmla="*/ 1261177 h 2557634"/>
                    <a:gd name="connsiteX84" fmla="*/ 1190625 w 5860523"/>
                    <a:gd name="connsiteY84" fmla="*/ 1203855 h 2557634"/>
                    <a:gd name="connsiteX85" fmla="*/ 1146524 w 5860523"/>
                    <a:gd name="connsiteY85" fmla="*/ 1203855 h 2557634"/>
                    <a:gd name="connsiteX86" fmla="*/ 1146524 w 5860523"/>
                    <a:gd name="connsiteY86" fmla="*/ 1150934 h 2557634"/>
                    <a:gd name="connsiteX87" fmla="*/ 1111253 w 5860523"/>
                    <a:gd name="connsiteY87" fmla="*/ 1150934 h 2557634"/>
                    <a:gd name="connsiteX88" fmla="*/ 1111253 w 5860523"/>
                    <a:gd name="connsiteY88" fmla="*/ 1098023 h 2557634"/>
                    <a:gd name="connsiteX89" fmla="*/ 1053922 w 5860523"/>
                    <a:gd name="connsiteY89" fmla="*/ 1098023 h 2557634"/>
                    <a:gd name="connsiteX90" fmla="*/ 1053922 w 5860523"/>
                    <a:gd name="connsiteY90" fmla="*/ 1058332 h 2557634"/>
                    <a:gd name="connsiteX91" fmla="*/ 1005421 w 5860523"/>
                    <a:gd name="connsiteY91" fmla="*/ 1058332 h 2557634"/>
                    <a:gd name="connsiteX92" fmla="*/ 1005421 w 5860523"/>
                    <a:gd name="connsiteY92" fmla="*/ 1005421 h 2557634"/>
                    <a:gd name="connsiteX93" fmla="*/ 952500 w 5860523"/>
                    <a:gd name="connsiteY93" fmla="*/ 1005421 h 2557634"/>
                    <a:gd name="connsiteX94" fmla="*/ 952500 w 5860523"/>
                    <a:gd name="connsiteY94" fmla="*/ 965730 h 2557634"/>
                    <a:gd name="connsiteX95" fmla="*/ 903993 w 5860523"/>
                    <a:gd name="connsiteY95" fmla="*/ 965730 h 2557634"/>
                    <a:gd name="connsiteX96" fmla="*/ 903993 w 5860523"/>
                    <a:gd name="connsiteY96" fmla="*/ 912812 h 2557634"/>
                    <a:gd name="connsiteX97" fmla="*/ 877534 w 5860523"/>
                    <a:gd name="connsiteY97" fmla="*/ 912812 h 2557634"/>
                    <a:gd name="connsiteX98" fmla="*/ 877534 w 5860523"/>
                    <a:gd name="connsiteY98" fmla="*/ 833438 h 2557634"/>
                    <a:gd name="connsiteX99" fmla="*/ 806979 w 5860523"/>
                    <a:gd name="connsiteY99" fmla="*/ 833438 h 2557634"/>
                    <a:gd name="connsiteX100" fmla="*/ 806979 w 5860523"/>
                    <a:gd name="connsiteY100" fmla="*/ 798160 h 2557634"/>
                    <a:gd name="connsiteX101" fmla="*/ 758472 w 5860523"/>
                    <a:gd name="connsiteY101" fmla="*/ 798160 h 2557634"/>
                    <a:gd name="connsiteX102" fmla="*/ 758472 w 5860523"/>
                    <a:gd name="connsiteY102" fmla="*/ 767292 h 2557634"/>
                    <a:gd name="connsiteX103" fmla="*/ 674687 w 5860523"/>
                    <a:gd name="connsiteY103" fmla="*/ 767292 h 2557634"/>
                    <a:gd name="connsiteX104" fmla="*/ 674687 w 5860523"/>
                    <a:gd name="connsiteY104" fmla="*/ 687916 h 2557634"/>
                    <a:gd name="connsiteX105" fmla="*/ 648230 w 5860523"/>
                    <a:gd name="connsiteY105" fmla="*/ 687916 h 2557634"/>
                    <a:gd name="connsiteX106" fmla="*/ 648230 w 5860523"/>
                    <a:gd name="connsiteY106" fmla="*/ 604132 h 2557634"/>
                    <a:gd name="connsiteX107" fmla="*/ 564445 w 5860523"/>
                    <a:gd name="connsiteY107" fmla="*/ 604132 h 2557634"/>
                    <a:gd name="connsiteX108" fmla="*/ 564445 w 5860523"/>
                    <a:gd name="connsiteY108" fmla="*/ 546805 h 2557634"/>
                    <a:gd name="connsiteX109" fmla="*/ 524757 w 5860523"/>
                    <a:gd name="connsiteY109" fmla="*/ 546805 h 2557634"/>
                    <a:gd name="connsiteX110" fmla="*/ 524757 w 5860523"/>
                    <a:gd name="connsiteY110" fmla="*/ 498298 h 2557634"/>
                    <a:gd name="connsiteX111" fmla="*/ 485069 w 5860523"/>
                    <a:gd name="connsiteY111" fmla="*/ 498298 h 2557634"/>
                    <a:gd name="connsiteX112" fmla="*/ 485069 w 5860523"/>
                    <a:gd name="connsiteY112" fmla="*/ 401284 h 2557634"/>
                    <a:gd name="connsiteX113" fmla="*/ 445382 w 5860523"/>
                    <a:gd name="connsiteY113" fmla="*/ 401284 h 2557634"/>
                    <a:gd name="connsiteX114" fmla="*/ 445382 w 5860523"/>
                    <a:gd name="connsiteY114" fmla="*/ 370417 h 2557634"/>
                    <a:gd name="connsiteX115" fmla="*/ 410105 w 5860523"/>
                    <a:gd name="connsiteY115" fmla="*/ 370417 h 2557634"/>
                    <a:gd name="connsiteX116" fmla="*/ 410105 w 5860523"/>
                    <a:gd name="connsiteY116" fmla="*/ 308680 h 2557634"/>
                    <a:gd name="connsiteX117" fmla="*/ 361598 w 5860523"/>
                    <a:gd name="connsiteY117" fmla="*/ 308680 h 2557634"/>
                    <a:gd name="connsiteX118" fmla="*/ 361598 w 5860523"/>
                    <a:gd name="connsiteY118" fmla="*/ 273403 h 2557634"/>
                    <a:gd name="connsiteX119" fmla="*/ 321910 w 5860523"/>
                    <a:gd name="connsiteY119" fmla="*/ 273403 h 2557634"/>
                    <a:gd name="connsiteX120" fmla="*/ 321910 w 5860523"/>
                    <a:gd name="connsiteY120" fmla="*/ 202847 h 2557634"/>
                    <a:gd name="connsiteX121" fmla="*/ 264584 w 5860523"/>
                    <a:gd name="connsiteY121" fmla="*/ 202847 h 2557634"/>
                    <a:gd name="connsiteX122" fmla="*/ 264584 w 5860523"/>
                    <a:gd name="connsiteY122" fmla="*/ 132292 h 2557634"/>
                    <a:gd name="connsiteX123" fmla="*/ 198437 w 5860523"/>
                    <a:gd name="connsiteY123" fmla="*/ 132292 h 2557634"/>
                    <a:gd name="connsiteX124" fmla="*/ 198437 w 5860523"/>
                    <a:gd name="connsiteY124" fmla="*/ 66146 h 2557634"/>
                    <a:gd name="connsiteX125" fmla="*/ 136701 w 5860523"/>
                    <a:gd name="connsiteY125" fmla="*/ 66146 h 2557634"/>
                    <a:gd name="connsiteX126" fmla="*/ 136701 w 5860523"/>
                    <a:gd name="connsiteY126" fmla="*/ 0 h 2557634"/>
                    <a:gd name="connsiteX127" fmla="*/ 0 w 5860523"/>
                    <a:gd name="connsiteY127" fmla="*/ 0 h 255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860523" h="2557634">
                      <a:moveTo>
                        <a:pt x="5860523" y="2557634"/>
                      </a:moveTo>
                      <a:lnTo>
                        <a:pt x="4996215" y="2557634"/>
                      </a:lnTo>
                      <a:lnTo>
                        <a:pt x="4996215" y="2522363"/>
                      </a:lnTo>
                      <a:lnTo>
                        <a:pt x="4952114" y="2522363"/>
                      </a:lnTo>
                      <a:lnTo>
                        <a:pt x="4952114" y="2491493"/>
                      </a:lnTo>
                      <a:lnTo>
                        <a:pt x="4775731" y="2491493"/>
                      </a:lnTo>
                      <a:lnTo>
                        <a:pt x="4775731" y="2473852"/>
                      </a:lnTo>
                      <a:lnTo>
                        <a:pt x="4414133" y="2473852"/>
                      </a:lnTo>
                      <a:lnTo>
                        <a:pt x="4414133" y="2451802"/>
                      </a:lnTo>
                      <a:lnTo>
                        <a:pt x="4370032" y="2451802"/>
                      </a:lnTo>
                      <a:lnTo>
                        <a:pt x="4370032" y="2416531"/>
                      </a:lnTo>
                      <a:lnTo>
                        <a:pt x="4286250" y="2416531"/>
                      </a:lnTo>
                      <a:lnTo>
                        <a:pt x="4286250" y="2390070"/>
                      </a:lnTo>
                      <a:lnTo>
                        <a:pt x="3977573" y="2390070"/>
                      </a:lnTo>
                      <a:lnTo>
                        <a:pt x="3977573" y="2368020"/>
                      </a:lnTo>
                      <a:lnTo>
                        <a:pt x="3946703" y="2368020"/>
                      </a:lnTo>
                      <a:lnTo>
                        <a:pt x="3946703" y="2337149"/>
                      </a:lnTo>
                      <a:lnTo>
                        <a:pt x="3633607" y="2337149"/>
                      </a:lnTo>
                      <a:lnTo>
                        <a:pt x="3633607" y="2319519"/>
                      </a:lnTo>
                      <a:lnTo>
                        <a:pt x="3501323" y="2319519"/>
                      </a:lnTo>
                      <a:lnTo>
                        <a:pt x="3501323" y="2297468"/>
                      </a:lnTo>
                      <a:lnTo>
                        <a:pt x="3333750" y="2297468"/>
                      </a:lnTo>
                      <a:lnTo>
                        <a:pt x="3333750" y="2279828"/>
                      </a:lnTo>
                      <a:lnTo>
                        <a:pt x="3201457" y="2279828"/>
                      </a:lnTo>
                      <a:lnTo>
                        <a:pt x="3201457" y="2240137"/>
                      </a:lnTo>
                      <a:lnTo>
                        <a:pt x="3130906" y="2240137"/>
                      </a:lnTo>
                      <a:lnTo>
                        <a:pt x="3130906" y="2204857"/>
                      </a:lnTo>
                      <a:lnTo>
                        <a:pt x="3003023" y="2204857"/>
                      </a:lnTo>
                      <a:lnTo>
                        <a:pt x="3003023" y="2143125"/>
                      </a:lnTo>
                      <a:lnTo>
                        <a:pt x="2910421" y="2143125"/>
                      </a:lnTo>
                      <a:lnTo>
                        <a:pt x="2910421" y="2107845"/>
                      </a:lnTo>
                      <a:lnTo>
                        <a:pt x="2897191" y="2107845"/>
                      </a:lnTo>
                      <a:lnTo>
                        <a:pt x="2897191" y="2099024"/>
                      </a:lnTo>
                      <a:lnTo>
                        <a:pt x="2866320" y="2099024"/>
                      </a:lnTo>
                      <a:lnTo>
                        <a:pt x="2866320" y="2063753"/>
                      </a:lnTo>
                      <a:lnTo>
                        <a:pt x="2694337" y="2063753"/>
                      </a:lnTo>
                      <a:lnTo>
                        <a:pt x="2694337" y="2024063"/>
                      </a:lnTo>
                      <a:lnTo>
                        <a:pt x="2650246" y="2024063"/>
                      </a:lnTo>
                      <a:lnTo>
                        <a:pt x="2650246" y="1975552"/>
                      </a:lnTo>
                      <a:lnTo>
                        <a:pt x="2614965" y="1975552"/>
                      </a:lnTo>
                      <a:lnTo>
                        <a:pt x="2614965" y="1949101"/>
                      </a:lnTo>
                      <a:lnTo>
                        <a:pt x="2403301" y="1949101"/>
                      </a:lnTo>
                      <a:lnTo>
                        <a:pt x="2403301" y="1922640"/>
                      </a:lnTo>
                      <a:lnTo>
                        <a:pt x="2297468" y="1922640"/>
                      </a:lnTo>
                      <a:lnTo>
                        <a:pt x="2297468" y="1878540"/>
                      </a:lnTo>
                      <a:lnTo>
                        <a:pt x="2257778" y="1878540"/>
                      </a:lnTo>
                      <a:lnTo>
                        <a:pt x="2257778" y="1843269"/>
                      </a:lnTo>
                      <a:lnTo>
                        <a:pt x="2169586" y="1843269"/>
                      </a:lnTo>
                      <a:lnTo>
                        <a:pt x="2169586" y="1812398"/>
                      </a:lnTo>
                      <a:lnTo>
                        <a:pt x="2094614" y="1812398"/>
                      </a:lnTo>
                      <a:lnTo>
                        <a:pt x="2094614" y="1777117"/>
                      </a:lnTo>
                      <a:lnTo>
                        <a:pt x="2076983" y="1777117"/>
                      </a:lnTo>
                      <a:lnTo>
                        <a:pt x="2076983" y="1750657"/>
                      </a:lnTo>
                      <a:lnTo>
                        <a:pt x="1909410" y="1750657"/>
                      </a:lnTo>
                      <a:lnTo>
                        <a:pt x="1909410" y="1733017"/>
                      </a:lnTo>
                      <a:lnTo>
                        <a:pt x="1869720" y="1733017"/>
                      </a:lnTo>
                      <a:lnTo>
                        <a:pt x="1869720" y="1688925"/>
                      </a:lnTo>
                      <a:lnTo>
                        <a:pt x="1834448" y="1688925"/>
                      </a:lnTo>
                      <a:lnTo>
                        <a:pt x="1834448" y="1675695"/>
                      </a:lnTo>
                      <a:lnTo>
                        <a:pt x="1759477" y="1675695"/>
                      </a:lnTo>
                      <a:lnTo>
                        <a:pt x="1759477" y="1627184"/>
                      </a:lnTo>
                      <a:lnTo>
                        <a:pt x="1697746" y="1627184"/>
                      </a:lnTo>
                      <a:lnTo>
                        <a:pt x="1697746" y="1596323"/>
                      </a:lnTo>
                      <a:lnTo>
                        <a:pt x="1684515" y="1596323"/>
                      </a:lnTo>
                      <a:lnTo>
                        <a:pt x="1684515" y="1574273"/>
                      </a:lnTo>
                      <a:lnTo>
                        <a:pt x="1591913" y="1574273"/>
                      </a:lnTo>
                      <a:lnTo>
                        <a:pt x="1591913" y="1547813"/>
                      </a:lnTo>
                      <a:lnTo>
                        <a:pt x="1565453" y="1547813"/>
                      </a:lnTo>
                      <a:lnTo>
                        <a:pt x="1565453" y="1525762"/>
                      </a:lnTo>
                      <a:lnTo>
                        <a:pt x="1521352" y="1525762"/>
                      </a:lnTo>
                      <a:lnTo>
                        <a:pt x="1521352" y="1490482"/>
                      </a:lnTo>
                      <a:lnTo>
                        <a:pt x="1499302" y="1490482"/>
                      </a:lnTo>
                      <a:lnTo>
                        <a:pt x="1499302" y="1464031"/>
                      </a:lnTo>
                      <a:lnTo>
                        <a:pt x="1464031" y="1464031"/>
                      </a:lnTo>
                      <a:lnTo>
                        <a:pt x="1464031" y="1415520"/>
                      </a:lnTo>
                      <a:lnTo>
                        <a:pt x="1362608" y="1415520"/>
                      </a:lnTo>
                      <a:lnTo>
                        <a:pt x="1362608" y="1397880"/>
                      </a:lnTo>
                      <a:lnTo>
                        <a:pt x="1278817" y="1397880"/>
                      </a:lnTo>
                      <a:lnTo>
                        <a:pt x="1278817" y="1353788"/>
                      </a:lnTo>
                      <a:lnTo>
                        <a:pt x="1265587" y="1353788"/>
                      </a:lnTo>
                      <a:lnTo>
                        <a:pt x="1265587" y="1300867"/>
                      </a:lnTo>
                      <a:lnTo>
                        <a:pt x="1217086" y="1300867"/>
                      </a:lnTo>
                      <a:lnTo>
                        <a:pt x="1217086" y="1261177"/>
                      </a:lnTo>
                      <a:lnTo>
                        <a:pt x="1190625" y="1261177"/>
                      </a:lnTo>
                      <a:lnTo>
                        <a:pt x="1190625" y="1203855"/>
                      </a:lnTo>
                      <a:lnTo>
                        <a:pt x="1146524" y="1203855"/>
                      </a:lnTo>
                      <a:lnTo>
                        <a:pt x="1146524" y="1150934"/>
                      </a:lnTo>
                      <a:lnTo>
                        <a:pt x="1111253" y="1150934"/>
                      </a:lnTo>
                      <a:lnTo>
                        <a:pt x="1111253" y="1098023"/>
                      </a:lnTo>
                      <a:lnTo>
                        <a:pt x="1053922" y="1098023"/>
                      </a:lnTo>
                      <a:lnTo>
                        <a:pt x="1053922" y="1058332"/>
                      </a:lnTo>
                      <a:lnTo>
                        <a:pt x="1005421" y="1058332"/>
                      </a:lnTo>
                      <a:lnTo>
                        <a:pt x="1005421" y="1005421"/>
                      </a:lnTo>
                      <a:lnTo>
                        <a:pt x="952500" y="1005421"/>
                      </a:lnTo>
                      <a:lnTo>
                        <a:pt x="952500" y="965730"/>
                      </a:lnTo>
                      <a:lnTo>
                        <a:pt x="903993" y="965730"/>
                      </a:lnTo>
                      <a:lnTo>
                        <a:pt x="903993" y="912812"/>
                      </a:lnTo>
                      <a:lnTo>
                        <a:pt x="877534" y="912812"/>
                      </a:lnTo>
                      <a:lnTo>
                        <a:pt x="877534" y="833438"/>
                      </a:lnTo>
                      <a:lnTo>
                        <a:pt x="806979" y="833438"/>
                      </a:lnTo>
                      <a:lnTo>
                        <a:pt x="806979" y="798160"/>
                      </a:lnTo>
                      <a:lnTo>
                        <a:pt x="758472" y="798160"/>
                      </a:lnTo>
                      <a:lnTo>
                        <a:pt x="758472" y="767292"/>
                      </a:lnTo>
                      <a:lnTo>
                        <a:pt x="674687" y="767292"/>
                      </a:lnTo>
                      <a:lnTo>
                        <a:pt x="674687" y="687916"/>
                      </a:lnTo>
                      <a:lnTo>
                        <a:pt x="648230" y="687916"/>
                      </a:lnTo>
                      <a:lnTo>
                        <a:pt x="648230" y="604132"/>
                      </a:lnTo>
                      <a:lnTo>
                        <a:pt x="564445" y="604132"/>
                      </a:lnTo>
                      <a:lnTo>
                        <a:pt x="564445" y="546805"/>
                      </a:lnTo>
                      <a:lnTo>
                        <a:pt x="524757" y="546805"/>
                      </a:lnTo>
                      <a:lnTo>
                        <a:pt x="524757" y="498298"/>
                      </a:lnTo>
                      <a:lnTo>
                        <a:pt x="485069" y="498298"/>
                      </a:lnTo>
                      <a:lnTo>
                        <a:pt x="485069" y="401284"/>
                      </a:lnTo>
                      <a:lnTo>
                        <a:pt x="445382" y="401284"/>
                      </a:lnTo>
                      <a:lnTo>
                        <a:pt x="445382" y="370417"/>
                      </a:lnTo>
                      <a:lnTo>
                        <a:pt x="410105" y="370417"/>
                      </a:lnTo>
                      <a:lnTo>
                        <a:pt x="410105" y="308680"/>
                      </a:lnTo>
                      <a:lnTo>
                        <a:pt x="361598" y="308680"/>
                      </a:lnTo>
                      <a:lnTo>
                        <a:pt x="361598" y="273403"/>
                      </a:lnTo>
                      <a:lnTo>
                        <a:pt x="321910" y="273403"/>
                      </a:lnTo>
                      <a:lnTo>
                        <a:pt x="321910" y="202847"/>
                      </a:lnTo>
                      <a:lnTo>
                        <a:pt x="264584" y="202847"/>
                      </a:lnTo>
                      <a:lnTo>
                        <a:pt x="264584" y="132292"/>
                      </a:lnTo>
                      <a:lnTo>
                        <a:pt x="198437" y="132292"/>
                      </a:lnTo>
                      <a:lnTo>
                        <a:pt x="198437" y="66146"/>
                      </a:lnTo>
                      <a:lnTo>
                        <a:pt x="136701" y="66146"/>
                      </a:lnTo>
                      <a:lnTo>
                        <a:pt x="136701" y="0"/>
                      </a:lnTo>
                      <a:lnTo>
                        <a:pt x="0" y="0"/>
                      </a:lnTo>
                    </a:path>
                  </a:pathLst>
                </a:custGeom>
                <a:noFill/>
                <a:ln w="19050" cap="flat">
                  <a:solidFill>
                    <a:srgbClr val="B60D27"/>
                  </a:solidFill>
                  <a:prstDash val="solid"/>
                  <a:miter/>
                </a:ln>
              </p:spPr>
              <p:txBody>
                <a:bodyPr rtlCol="0" anchor="ctr"/>
                <a:lstStyle/>
                <a:p>
                  <a:endParaRPr lang="en-GB" sz="1300"/>
                </a:p>
              </p:txBody>
            </p:sp>
            <p:sp>
              <p:nvSpPr>
                <p:cNvPr id="77" name="Freeform: Shape 177">
                  <a:extLst>
                    <a:ext uri="{FF2B5EF4-FFF2-40B4-BE49-F238E27FC236}">
                      <a16:creationId xmlns:a16="http://schemas.microsoft.com/office/drawing/2014/main" id="{8519CE6E-283A-B13F-7920-F0AC2CB87B26}"/>
                    </a:ext>
                  </a:extLst>
                </p:cNvPr>
                <p:cNvSpPr/>
                <p:nvPr/>
              </p:nvSpPr>
              <p:spPr>
                <a:xfrm>
                  <a:off x="3615619" y="256998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sz="1300"/>
                </a:p>
              </p:txBody>
            </p:sp>
            <p:sp>
              <p:nvSpPr>
                <p:cNvPr id="78" name="Freeform: Shape 178">
                  <a:extLst>
                    <a:ext uri="{FF2B5EF4-FFF2-40B4-BE49-F238E27FC236}">
                      <a16:creationId xmlns:a16="http://schemas.microsoft.com/office/drawing/2014/main" id="{6A394C2F-ECD1-410E-C8A0-E28575A84855}"/>
                    </a:ext>
                  </a:extLst>
                </p:cNvPr>
                <p:cNvSpPr/>
                <p:nvPr/>
              </p:nvSpPr>
              <p:spPr>
                <a:xfrm>
                  <a:off x="3615619" y="260808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sz="1300"/>
                </a:p>
              </p:txBody>
            </p:sp>
            <p:sp>
              <p:nvSpPr>
                <p:cNvPr id="79" name="Freeform: Shape 179">
                  <a:extLst>
                    <a:ext uri="{FF2B5EF4-FFF2-40B4-BE49-F238E27FC236}">
                      <a16:creationId xmlns:a16="http://schemas.microsoft.com/office/drawing/2014/main" id="{3A038B82-DEE5-1AA0-5DC1-1C111D021E26}"/>
                    </a:ext>
                  </a:extLst>
                </p:cNvPr>
                <p:cNvSpPr/>
                <p:nvPr/>
              </p:nvSpPr>
              <p:spPr>
                <a:xfrm>
                  <a:off x="3768019" y="277953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sz="1300"/>
                </a:p>
              </p:txBody>
            </p:sp>
            <p:sp>
              <p:nvSpPr>
                <p:cNvPr id="80" name="Freeform: Shape 180">
                  <a:extLst>
                    <a:ext uri="{FF2B5EF4-FFF2-40B4-BE49-F238E27FC236}">
                      <a16:creationId xmlns:a16="http://schemas.microsoft.com/office/drawing/2014/main" id="{3309AC2A-17B9-1468-D7D6-916A50DD854D}"/>
                    </a:ext>
                  </a:extLst>
                </p:cNvPr>
                <p:cNvSpPr/>
                <p:nvPr/>
              </p:nvSpPr>
              <p:spPr>
                <a:xfrm>
                  <a:off x="3996618" y="3027188"/>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sz="1300"/>
                </a:p>
              </p:txBody>
            </p:sp>
            <p:sp>
              <p:nvSpPr>
                <p:cNvPr id="81" name="Freeform: Shape 181">
                  <a:extLst>
                    <a:ext uri="{FF2B5EF4-FFF2-40B4-BE49-F238E27FC236}">
                      <a16:creationId xmlns:a16="http://schemas.microsoft.com/office/drawing/2014/main" id="{AEC81698-FBF4-959B-AE1B-03DDAD0C7B58}"/>
                    </a:ext>
                  </a:extLst>
                </p:cNvPr>
                <p:cNvSpPr/>
                <p:nvPr/>
              </p:nvSpPr>
              <p:spPr>
                <a:xfrm>
                  <a:off x="4129972" y="3141487"/>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sz="1300"/>
                </a:p>
              </p:txBody>
            </p:sp>
            <p:sp>
              <p:nvSpPr>
                <p:cNvPr id="82" name="Freeform: Shape 182">
                  <a:extLst>
                    <a:ext uri="{FF2B5EF4-FFF2-40B4-BE49-F238E27FC236}">
                      <a16:creationId xmlns:a16="http://schemas.microsoft.com/office/drawing/2014/main" id="{5D81DEF0-44D9-F8CB-2187-D6583510540D}"/>
                    </a:ext>
                  </a:extLst>
                </p:cNvPr>
                <p:cNvSpPr/>
                <p:nvPr/>
              </p:nvSpPr>
              <p:spPr>
                <a:xfrm>
                  <a:off x="5171722" y="38237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3" name="Freeform: Shape 183">
                  <a:extLst>
                    <a:ext uri="{FF2B5EF4-FFF2-40B4-BE49-F238E27FC236}">
                      <a16:creationId xmlns:a16="http://schemas.microsoft.com/office/drawing/2014/main" id="{BEA9D3B2-6C29-42E5-AC0A-4A102B719F1A}"/>
                    </a:ext>
                  </a:extLst>
                </p:cNvPr>
                <p:cNvSpPr/>
                <p:nvPr/>
              </p:nvSpPr>
              <p:spPr>
                <a:xfrm>
                  <a:off x="5838472" y="41095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4" name="Freeform: Shape 184">
                  <a:extLst>
                    <a:ext uri="{FF2B5EF4-FFF2-40B4-BE49-F238E27FC236}">
                      <a16:creationId xmlns:a16="http://schemas.microsoft.com/office/drawing/2014/main" id="{EAD5D2FC-820B-566E-665D-233368D6150B}"/>
                    </a:ext>
                  </a:extLst>
                </p:cNvPr>
                <p:cNvSpPr/>
                <p:nvPr/>
              </p:nvSpPr>
              <p:spPr>
                <a:xfrm>
                  <a:off x="6409981" y="43571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5" name="Freeform: Shape 185">
                  <a:extLst>
                    <a:ext uri="{FF2B5EF4-FFF2-40B4-BE49-F238E27FC236}">
                      <a16:creationId xmlns:a16="http://schemas.microsoft.com/office/drawing/2014/main" id="{13A3F16A-453D-0A32-9533-92A148022F51}"/>
                    </a:ext>
                  </a:extLst>
                </p:cNvPr>
                <p:cNvSpPr/>
                <p:nvPr/>
              </p:nvSpPr>
              <p:spPr>
                <a:xfrm>
                  <a:off x="698148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6" name="Freeform: Shape 186">
                  <a:extLst>
                    <a:ext uri="{FF2B5EF4-FFF2-40B4-BE49-F238E27FC236}">
                      <a16:creationId xmlns:a16="http://schemas.microsoft.com/office/drawing/2014/main" id="{2EAF8D69-6704-564B-18F7-4894711B4D00}"/>
                    </a:ext>
                  </a:extLst>
                </p:cNvPr>
                <p:cNvSpPr/>
                <p:nvPr/>
              </p:nvSpPr>
              <p:spPr>
                <a:xfrm>
                  <a:off x="701958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7" name="Freeform: Shape 187">
                  <a:extLst>
                    <a:ext uri="{FF2B5EF4-FFF2-40B4-BE49-F238E27FC236}">
                      <a16:creationId xmlns:a16="http://schemas.microsoft.com/office/drawing/2014/main" id="{9E6A5C92-EF91-2062-1AB0-FFAE24DB02F1}"/>
                    </a:ext>
                  </a:extLst>
                </p:cNvPr>
                <p:cNvSpPr/>
                <p:nvPr/>
              </p:nvSpPr>
              <p:spPr>
                <a:xfrm>
                  <a:off x="703863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8" name="Freeform: Shape 188">
                  <a:extLst>
                    <a:ext uri="{FF2B5EF4-FFF2-40B4-BE49-F238E27FC236}">
                      <a16:creationId xmlns:a16="http://schemas.microsoft.com/office/drawing/2014/main" id="{BA1D5DE6-F65C-7F66-4FBA-9A6D534BD1AD}"/>
                    </a:ext>
                  </a:extLst>
                </p:cNvPr>
                <p:cNvSpPr/>
                <p:nvPr/>
              </p:nvSpPr>
              <p:spPr>
                <a:xfrm>
                  <a:off x="705768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9" name="Freeform: Shape 189">
                  <a:extLst>
                    <a:ext uri="{FF2B5EF4-FFF2-40B4-BE49-F238E27FC236}">
                      <a16:creationId xmlns:a16="http://schemas.microsoft.com/office/drawing/2014/main" id="{4DEB51EA-D160-38E7-C4C3-D4E406ECCD06}"/>
                    </a:ext>
                  </a:extLst>
                </p:cNvPr>
                <p:cNvSpPr/>
                <p:nvPr/>
              </p:nvSpPr>
              <p:spPr>
                <a:xfrm>
                  <a:off x="707673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0" name="Freeform: Shape 190">
                  <a:extLst>
                    <a:ext uri="{FF2B5EF4-FFF2-40B4-BE49-F238E27FC236}">
                      <a16:creationId xmlns:a16="http://schemas.microsoft.com/office/drawing/2014/main" id="{4BB3BCB0-9055-5A04-3992-9772279482E6}"/>
                    </a:ext>
                  </a:extLst>
                </p:cNvPr>
                <p:cNvSpPr/>
                <p:nvPr/>
              </p:nvSpPr>
              <p:spPr>
                <a:xfrm>
                  <a:off x="7114831" y="44524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1" name="Freeform: Shape 191">
                  <a:extLst>
                    <a:ext uri="{FF2B5EF4-FFF2-40B4-BE49-F238E27FC236}">
                      <a16:creationId xmlns:a16="http://schemas.microsoft.com/office/drawing/2014/main" id="{29E73E6E-1019-E44E-50C0-4B19AD4B5363}"/>
                    </a:ext>
                  </a:extLst>
                </p:cNvPr>
                <p:cNvSpPr/>
                <p:nvPr/>
              </p:nvSpPr>
              <p:spPr>
                <a:xfrm>
                  <a:off x="715293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2" name="Freeform: Shape 192">
                  <a:extLst>
                    <a:ext uri="{FF2B5EF4-FFF2-40B4-BE49-F238E27FC236}">
                      <a16:creationId xmlns:a16="http://schemas.microsoft.com/office/drawing/2014/main" id="{2EC108E8-14ED-AA82-0194-E2D6BDC3C79B}"/>
                    </a:ext>
                  </a:extLst>
                </p:cNvPr>
                <p:cNvSpPr/>
                <p:nvPr/>
              </p:nvSpPr>
              <p:spPr>
                <a:xfrm>
                  <a:off x="71719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3" name="Freeform: Shape 193">
                  <a:extLst>
                    <a:ext uri="{FF2B5EF4-FFF2-40B4-BE49-F238E27FC236}">
                      <a16:creationId xmlns:a16="http://schemas.microsoft.com/office/drawing/2014/main" id="{D269A9E9-A5DF-8F92-999E-D64FF5CDAE2D}"/>
                    </a:ext>
                  </a:extLst>
                </p:cNvPr>
                <p:cNvSpPr/>
                <p:nvPr/>
              </p:nvSpPr>
              <p:spPr>
                <a:xfrm>
                  <a:off x="72100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4" name="Freeform: Shape 194">
                  <a:extLst>
                    <a:ext uri="{FF2B5EF4-FFF2-40B4-BE49-F238E27FC236}">
                      <a16:creationId xmlns:a16="http://schemas.microsoft.com/office/drawing/2014/main" id="{CE29EF95-0509-25B3-4AB2-EC2942D77163}"/>
                    </a:ext>
                  </a:extLst>
                </p:cNvPr>
                <p:cNvSpPr/>
                <p:nvPr/>
              </p:nvSpPr>
              <p:spPr>
                <a:xfrm>
                  <a:off x="72481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5" name="Freeform: Shape 195">
                  <a:extLst>
                    <a:ext uri="{FF2B5EF4-FFF2-40B4-BE49-F238E27FC236}">
                      <a16:creationId xmlns:a16="http://schemas.microsoft.com/office/drawing/2014/main" id="{49F7F0ED-D811-544B-F6C8-E078E3F1317F}"/>
                    </a:ext>
                  </a:extLst>
                </p:cNvPr>
                <p:cNvSpPr/>
                <p:nvPr/>
              </p:nvSpPr>
              <p:spPr>
                <a:xfrm>
                  <a:off x="72862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6" name="Freeform: Shape 196">
                  <a:extLst>
                    <a:ext uri="{FF2B5EF4-FFF2-40B4-BE49-F238E27FC236}">
                      <a16:creationId xmlns:a16="http://schemas.microsoft.com/office/drawing/2014/main" id="{F778E97C-7009-6DD4-47D2-086A73CDA652}"/>
                    </a:ext>
                  </a:extLst>
                </p:cNvPr>
                <p:cNvSpPr/>
                <p:nvPr/>
              </p:nvSpPr>
              <p:spPr>
                <a:xfrm>
                  <a:off x="73243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7" name="Freeform: Shape 197">
                  <a:extLst>
                    <a:ext uri="{FF2B5EF4-FFF2-40B4-BE49-F238E27FC236}">
                      <a16:creationId xmlns:a16="http://schemas.microsoft.com/office/drawing/2014/main" id="{E96F01F8-C594-6D50-221C-DD57585B35F8}"/>
                    </a:ext>
                  </a:extLst>
                </p:cNvPr>
                <p:cNvSpPr/>
                <p:nvPr/>
              </p:nvSpPr>
              <p:spPr>
                <a:xfrm>
                  <a:off x="741964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8" name="Freeform: Shape 198">
                  <a:extLst>
                    <a:ext uri="{FF2B5EF4-FFF2-40B4-BE49-F238E27FC236}">
                      <a16:creationId xmlns:a16="http://schemas.microsoft.com/office/drawing/2014/main" id="{02EA174F-D882-E4F6-3B69-780F33E99B41}"/>
                    </a:ext>
                  </a:extLst>
                </p:cNvPr>
                <p:cNvSpPr/>
                <p:nvPr/>
              </p:nvSpPr>
              <p:spPr>
                <a:xfrm>
                  <a:off x="7476791" y="44905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9" name="Freeform: Shape 199">
                  <a:extLst>
                    <a:ext uri="{FF2B5EF4-FFF2-40B4-BE49-F238E27FC236}">
                      <a16:creationId xmlns:a16="http://schemas.microsoft.com/office/drawing/2014/main" id="{DFFF8BFB-790B-199C-27F5-F497E0983CDC}"/>
                    </a:ext>
                  </a:extLst>
                </p:cNvPr>
                <p:cNvSpPr/>
                <p:nvPr/>
              </p:nvSpPr>
              <p:spPr>
                <a:xfrm>
                  <a:off x="7495841" y="44905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0" name="Freeform: Shape 200">
                  <a:extLst>
                    <a:ext uri="{FF2B5EF4-FFF2-40B4-BE49-F238E27FC236}">
                      <a16:creationId xmlns:a16="http://schemas.microsoft.com/office/drawing/2014/main" id="{B0BEED30-81AB-7CF7-D160-5C28252C57C9}"/>
                    </a:ext>
                  </a:extLst>
                </p:cNvPr>
                <p:cNvSpPr/>
                <p:nvPr/>
              </p:nvSpPr>
              <p:spPr>
                <a:xfrm>
                  <a:off x="7533941" y="4528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1" name="Freeform: Shape 201">
                  <a:extLst>
                    <a:ext uri="{FF2B5EF4-FFF2-40B4-BE49-F238E27FC236}">
                      <a16:creationId xmlns:a16="http://schemas.microsoft.com/office/drawing/2014/main" id="{6C3B0796-FF6B-13B6-8A09-AD1DBD1BDD6B}"/>
                    </a:ext>
                  </a:extLst>
                </p:cNvPr>
                <p:cNvSpPr/>
                <p:nvPr/>
              </p:nvSpPr>
              <p:spPr>
                <a:xfrm>
                  <a:off x="7552991" y="4528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2" name="Freeform: Shape 202">
                  <a:extLst>
                    <a:ext uri="{FF2B5EF4-FFF2-40B4-BE49-F238E27FC236}">
                      <a16:creationId xmlns:a16="http://schemas.microsoft.com/office/drawing/2014/main" id="{CB4C716E-10A1-2515-9A46-86B509CA5FA2}"/>
                    </a:ext>
                  </a:extLst>
                </p:cNvPr>
                <p:cNvSpPr/>
                <p:nvPr/>
              </p:nvSpPr>
              <p:spPr>
                <a:xfrm>
                  <a:off x="75910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3" name="Freeform: Shape 203">
                  <a:extLst>
                    <a:ext uri="{FF2B5EF4-FFF2-40B4-BE49-F238E27FC236}">
                      <a16:creationId xmlns:a16="http://schemas.microsoft.com/office/drawing/2014/main" id="{A94BC66E-CA5E-7CD4-184B-F8D542CA7946}"/>
                    </a:ext>
                  </a:extLst>
                </p:cNvPr>
                <p:cNvSpPr/>
                <p:nvPr/>
              </p:nvSpPr>
              <p:spPr>
                <a:xfrm>
                  <a:off x="76291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4" name="Freeform: Shape 204">
                  <a:extLst>
                    <a:ext uri="{FF2B5EF4-FFF2-40B4-BE49-F238E27FC236}">
                      <a16:creationId xmlns:a16="http://schemas.microsoft.com/office/drawing/2014/main" id="{5BA127BE-40E0-E5A4-5709-2BA952E1803B}"/>
                    </a:ext>
                  </a:extLst>
                </p:cNvPr>
                <p:cNvSpPr/>
                <p:nvPr/>
              </p:nvSpPr>
              <p:spPr>
                <a:xfrm>
                  <a:off x="76672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5" name="Freeform: Shape 205">
                  <a:extLst>
                    <a:ext uri="{FF2B5EF4-FFF2-40B4-BE49-F238E27FC236}">
                      <a16:creationId xmlns:a16="http://schemas.microsoft.com/office/drawing/2014/main" id="{32F6B10E-0D37-B05E-6027-496684151F9A}"/>
                    </a:ext>
                  </a:extLst>
                </p:cNvPr>
                <p:cNvSpPr/>
                <p:nvPr/>
              </p:nvSpPr>
              <p:spPr>
                <a:xfrm>
                  <a:off x="77053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6" name="Freeform: Shape 206">
                  <a:extLst>
                    <a:ext uri="{FF2B5EF4-FFF2-40B4-BE49-F238E27FC236}">
                      <a16:creationId xmlns:a16="http://schemas.microsoft.com/office/drawing/2014/main" id="{673E6FF6-2C3B-32BB-1564-C95653315BB7}"/>
                    </a:ext>
                  </a:extLst>
                </p:cNvPr>
                <p:cNvSpPr/>
                <p:nvPr/>
              </p:nvSpPr>
              <p:spPr>
                <a:xfrm>
                  <a:off x="776254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7" name="Freeform: Shape 207">
                  <a:extLst>
                    <a:ext uri="{FF2B5EF4-FFF2-40B4-BE49-F238E27FC236}">
                      <a16:creationId xmlns:a16="http://schemas.microsoft.com/office/drawing/2014/main" id="{5420839D-CED5-9826-7012-246254D1469D}"/>
                    </a:ext>
                  </a:extLst>
                </p:cNvPr>
                <p:cNvSpPr/>
                <p:nvPr/>
              </p:nvSpPr>
              <p:spPr>
                <a:xfrm>
                  <a:off x="78196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8" name="Freeform: Shape 208">
                  <a:extLst>
                    <a:ext uri="{FF2B5EF4-FFF2-40B4-BE49-F238E27FC236}">
                      <a16:creationId xmlns:a16="http://schemas.microsoft.com/office/drawing/2014/main" id="{A47E4AAE-FB46-75B6-30AE-60736EBDE6CA}"/>
                    </a:ext>
                  </a:extLst>
                </p:cNvPr>
                <p:cNvSpPr/>
                <p:nvPr/>
              </p:nvSpPr>
              <p:spPr>
                <a:xfrm>
                  <a:off x="78577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9" name="Freeform: Shape 209">
                  <a:extLst>
                    <a:ext uri="{FF2B5EF4-FFF2-40B4-BE49-F238E27FC236}">
                      <a16:creationId xmlns:a16="http://schemas.microsoft.com/office/drawing/2014/main" id="{94F999F7-8EE1-85D9-1A63-E1AC7DF39589}"/>
                    </a:ext>
                  </a:extLst>
                </p:cNvPr>
                <p:cNvSpPr/>
                <p:nvPr/>
              </p:nvSpPr>
              <p:spPr>
                <a:xfrm>
                  <a:off x="78958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0" name="Freeform: Shape 210">
                  <a:extLst>
                    <a:ext uri="{FF2B5EF4-FFF2-40B4-BE49-F238E27FC236}">
                      <a16:creationId xmlns:a16="http://schemas.microsoft.com/office/drawing/2014/main" id="{161D40C0-DC33-63BD-F387-977CF5F51B3D}"/>
                    </a:ext>
                  </a:extLst>
                </p:cNvPr>
                <p:cNvSpPr/>
                <p:nvPr/>
              </p:nvSpPr>
              <p:spPr>
                <a:xfrm>
                  <a:off x="79339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1" name="Freeform: Shape 211">
                  <a:extLst>
                    <a:ext uri="{FF2B5EF4-FFF2-40B4-BE49-F238E27FC236}">
                      <a16:creationId xmlns:a16="http://schemas.microsoft.com/office/drawing/2014/main" id="{2D7771D3-D0D2-0710-B1FB-1AE6DD280C5B}"/>
                    </a:ext>
                  </a:extLst>
                </p:cNvPr>
                <p:cNvSpPr/>
                <p:nvPr/>
              </p:nvSpPr>
              <p:spPr>
                <a:xfrm>
                  <a:off x="7972091" y="45667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2" name="Freeform: Shape 212">
                  <a:extLst>
                    <a:ext uri="{FF2B5EF4-FFF2-40B4-BE49-F238E27FC236}">
                      <a16:creationId xmlns:a16="http://schemas.microsoft.com/office/drawing/2014/main" id="{75722C09-A66A-92B7-793B-CEE40193B9AD}"/>
                    </a:ext>
                  </a:extLst>
                </p:cNvPr>
                <p:cNvSpPr/>
                <p:nvPr/>
              </p:nvSpPr>
              <p:spPr>
                <a:xfrm>
                  <a:off x="8067341" y="45667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3" name="Freeform: Shape 213">
                  <a:extLst>
                    <a:ext uri="{FF2B5EF4-FFF2-40B4-BE49-F238E27FC236}">
                      <a16:creationId xmlns:a16="http://schemas.microsoft.com/office/drawing/2014/main" id="{2793F66D-BB8F-0299-99A2-5865560E1D10}"/>
                    </a:ext>
                  </a:extLst>
                </p:cNvPr>
                <p:cNvSpPr/>
                <p:nvPr/>
              </p:nvSpPr>
              <p:spPr>
                <a:xfrm>
                  <a:off x="8143541" y="46048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4" name="Freeform: Shape 214">
                  <a:extLst>
                    <a:ext uri="{FF2B5EF4-FFF2-40B4-BE49-F238E27FC236}">
                      <a16:creationId xmlns:a16="http://schemas.microsoft.com/office/drawing/2014/main" id="{3CD2EDE9-8625-E978-EB2C-65B08119F290}"/>
                    </a:ext>
                  </a:extLst>
                </p:cNvPr>
                <p:cNvSpPr/>
                <p:nvPr/>
              </p:nvSpPr>
              <p:spPr>
                <a:xfrm>
                  <a:off x="82578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5" name="Freeform: Shape 215">
                  <a:extLst>
                    <a:ext uri="{FF2B5EF4-FFF2-40B4-BE49-F238E27FC236}">
                      <a16:creationId xmlns:a16="http://schemas.microsoft.com/office/drawing/2014/main" id="{151FD637-F9E3-ACB4-ED7A-50724DA8C85C}"/>
                    </a:ext>
                  </a:extLst>
                </p:cNvPr>
                <p:cNvSpPr/>
                <p:nvPr/>
              </p:nvSpPr>
              <p:spPr>
                <a:xfrm>
                  <a:off x="82768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6" name="Freeform: Shape 216">
                  <a:extLst>
                    <a:ext uri="{FF2B5EF4-FFF2-40B4-BE49-F238E27FC236}">
                      <a16:creationId xmlns:a16="http://schemas.microsoft.com/office/drawing/2014/main" id="{CDDF60EB-B190-AF5E-4A7D-89D717DB2255}"/>
                    </a:ext>
                  </a:extLst>
                </p:cNvPr>
                <p:cNvSpPr/>
                <p:nvPr/>
              </p:nvSpPr>
              <p:spPr>
                <a:xfrm>
                  <a:off x="84102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7" name="Freeform: Shape 217">
                  <a:extLst>
                    <a:ext uri="{FF2B5EF4-FFF2-40B4-BE49-F238E27FC236}">
                      <a16:creationId xmlns:a16="http://schemas.microsoft.com/office/drawing/2014/main" id="{3925BC47-51E4-454D-56E9-0E824A9B91A4}"/>
                    </a:ext>
                  </a:extLst>
                </p:cNvPr>
                <p:cNvSpPr/>
                <p:nvPr/>
              </p:nvSpPr>
              <p:spPr>
                <a:xfrm>
                  <a:off x="84483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8" name="Freeform: Shape 218">
                  <a:extLst>
                    <a:ext uri="{FF2B5EF4-FFF2-40B4-BE49-F238E27FC236}">
                      <a16:creationId xmlns:a16="http://schemas.microsoft.com/office/drawing/2014/main" id="{2B31FA95-5210-FF12-7817-8F92E9C2D95F}"/>
                    </a:ext>
                  </a:extLst>
                </p:cNvPr>
                <p:cNvSpPr/>
                <p:nvPr/>
              </p:nvSpPr>
              <p:spPr>
                <a:xfrm>
                  <a:off x="84864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9" name="Freeform: Shape 219">
                  <a:extLst>
                    <a:ext uri="{FF2B5EF4-FFF2-40B4-BE49-F238E27FC236}">
                      <a16:creationId xmlns:a16="http://schemas.microsoft.com/office/drawing/2014/main" id="{E6D2711A-865D-B83D-A930-0E8C95530390}"/>
                    </a:ext>
                  </a:extLst>
                </p:cNvPr>
                <p:cNvSpPr/>
                <p:nvPr/>
              </p:nvSpPr>
              <p:spPr>
                <a:xfrm>
                  <a:off x="85245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0" name="Freeform: Shape 220">
                  <a:extLst>
                    <a:ext uri="{FF2B5EF4-FFF2-40B4-BE49-F238E27FC236}">
                      <a16:creationId xmlns:a16="http://schemas.microsoft.com/office/drawing/2014/main" id="{1B0E6BC1-9375-EB68-6E25-CE85E14A7823}"/>
                    </a:ext>
                  </a:extLst>
                </p:cNvPr>
                <p:cNvSpPr/>
                <p:nvPr/>
              </p:nvSpPr>
              <p:spPr>
                <a:xfrm>
                  <a:off x="85626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1" name="Freeform: Shape 221">
                  <a:extLst>
                    <a:ext uri="{FF2B5EF4-FFF2-40B4-BE49-F238E27FC236}">
                      <a16:creationId xmlns:a16="http://schemas.microsoft.com/office/drawing/2014/main" id="{EC7AB320-A91E-B150-A28B-3576E96E168E}"/>
                    </a:ext>
                  </a:extLst>
                </p:cNvPr>
                <p:cNvSpPr/>
                <p:nvPr/>
              </p:nvSpPr>
              <p:spPr>
                <a:xfrm>
                  <a:off x="85816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2" name="Freeform: Shape 222">
                  <a:extLst>
                    <a:ext uri="{FF2B5EF4-FFF2-40B4-BE49-F238E27FC236}">
                      <a16:creationId xmlns:a16="http://schemas.microsoft.com/office/drawing/2014/main" id="{6A309BE6-5B81-628D-E789-C49616DFE08A}"/>
                    </a:ext>
                  </a:extLst>
                </p:cNvPr>
                <p:cNvSpPr/>
                <p:nvPr/>
              </p:nvSpPr>
              <p:spPr>
                <a:xfrm>
                  <a:off x="86007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3" name="Freeform: Shape 223">
                  <a:extLst>
                    <a:ext uri="{FF2B5EF4-FFF2-40B4-BE49-F238E27FC236}">
                      <a16:creationId xmlns:a16="http://schemas.microsoft.com/office/drawing/2014/main" id="{5A009BC3-EC77-6862-D727-051AF3119F44}"/>
                    </a:ext>
                  </a:extLst>
                </p:cNvPr>
                <p:cNvSpPr/>
                <p:nvPr/>
              </p:nvSpPr>
              <p:spPr>
                <a:xfrm>
                  <a:off x="86197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4" name="Freeform: Shape 224">
                  <a:extLst>
                    <a:ext uri="{FF2B5EF4-FFF2-40B4-BE49-F238E27FC236}">
                      <a16:creationId xmlns:a16="http://schemas.microsoft.com/office/drawing/2014/main" id="{7B2FBF03-E9EB-0842-8CBA-B43561EECE08}"/>
                    </a:ext>
                  </a:extLst>
                </p:cNvPr>
                <p:cNvSpPr/>
                <p:nvPr/>
              </p:nvSpPr>
              <p:spPr>
                <a:xfrm>
                  <a:off x="86388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5" name="Freeform: Shape 225">
                  <a:extLst>
                    <a:ext uri="{FF2B5EF4-FFF2-40B4-BE49-F238E27FC236}">
                      <a16:creationId xmlns:a16="http://schemas.microsoft.com/office/drawing/2014/main" id="{9261BA74-1873-86CC-0B13-32EB5A5CC54F}"/>
                    </a:ext>
                  </a:extLst>
                </p:cNvPr>
                <p:cNvSpPr/>
                <p:nvPr/>
              </p:nvSpPr>
              <p:spPr>
                <a:xfrm>
                  <a:off x="88483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6" name="Freeform: Shape 226">
                  <a:extLst>
                    <a:ext uri="{FF2B5EF4-FFF2-40B4-BE49-F238E27FC236}">
                      <a16:creationId xmlns:a16="http://schemas.microsoft.com/office/drawing/2014/main" id="{3995FF96-38EC-619D-25B3-9BA0D3A21BEF}"/>
                    </a:ext>
                  </a:extLst>
                </p:cNvPr>
                <p:cNvSpPr/>
                <p:nvPr/>
              </p:nvSpPr>
              <p:spPr>
                <a:xfrm>
                  <a:off x="88864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7" name="Freeform: Shape 227">
                  <a:extLst>
                    <a:ext uri="{FF2B5EF4-FFF2-40B4-BE49-F238E27FC236}">
                      <a16:creationId xmlns:a16="http://schemas.microsoft.com/office/drawing/2014/main" id="{219913DD-ABD8-4B61-B176-A88229ECAAA3}"/>
                    </a:ext>
                  </a:extLst>
                </p:cNvPr>
                <p:cNvSpPr/>
                <p:nvPr/>
              </p:nvSpPr>
              <p:spPr>
                <a:xfrm>
                  <a:off x="8943650"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8" name="Freeform: Shape 228">
                  <a:extLst>
                    <a:ext uri="{FF2B5EF4-FFF2-40B4-BE49-F238E27FC236}">
                      <a16:creationId xmlns:a16="http://schemas.microsoft.com/office/drawing/2014/main" id="{D528F340-23AB-5B83-276E-040456268215}"/>
                    </a:ext>
                  </a:extLst>
                </p:cNvPr>
                <p:cNvSpPr/>
                <p:nvPr/>
              </p:nvSpPr>
              <p:spPr>
                <a:xfrm>
                  <a:off x="9000800"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grpSp>
          <p:grpSp>
            <p:nvGrpSpPr>
              <p:cNvPr id="27" name="Group 26">
                <a:extLst>
                  <a:ext uri="{FF2B5EF4-FFF2-40B4-BE49-F238E27FC236}">
                    <a16:creationId xmlns:a16="http://schemas.microsoft.com/office/drawing/2014/main" id="{F5A8815D-CA97-A0E5-780E-D4367637AE5C}"/>
                  </a:ext>
                </a:extLst>
              </p:cNvPr>
              <p:cNvGrpSpPr/>
              <p:nvPr/>
            </p:nvGrpSpPr>
            <p:grpSpPr>
              <a:xfrm>
                <a:off x="1112904" y="2453457"/>
                <a:ext cx="4913146" cy="2389419"/>
                <a:chOff x="3057525" y="1957387"/>
                <a:chExt cx="6072187" cy="2947520"/>
              </a:xfrm>
            </p:grpSpPr>
            <p:sp>
              <p:nvSpPr>
                <p:cNvPr id="34" name="Freeform: Shape 233">
                  <a:extLst>
                    <a:ext uri="{FF2B5EF4-FFF2-40B4-BE49-F238E27FC236}">
                      <a16:creationId xmlns:a16="http://schemas.microsoft.com/office/drawing/2014/main" id="{B716A5AA-5316-62ED-7D0F-E7C34C947D5B}"/>
                    </a:ext>
                  </a:extLst>
                </p:cNvPr>
                <p:cNvSpPr/>
                <p:nvPr/>
              </p:nvSpPr>
              <p:spPr>
                <a:xfrm>
                  <a:off x="3057525" y="1995487"/>
                  <a:ext cx="6072187" cy="2869815"/>
                </a:xfrm>
                <a:custGeom>
                  <a:avLst/>
                  <a:gdLst>
                    <a:gd name="connsiteX0" fmla="*/ 6072188 w 6072187"/>
                    <a:gd name="connsiteY0" fmla="*/ 2869816 h 2869815"/>
                    <a:gd name="connsiteX1" fmla="*/ 5390655 w 6072187"/>
                    <a:gd name="connsiteY1" fmla="*/ 2869816 h 2869815"/>
                    <a:gd name="connsiteX2" fmla="*/ 5390655 w 6072187"/>
                    <a:gd name="connsiteY2" fmla="*/ 2841079 h 2869815"/>
                    <a:gd name="connsiteX3" fmla="*/ 5337286 w 6072187"/>
                    <a:gd name="connsiteY3" fmla="*/ 2841079 h 2869815"/>
                    <a:gd name="connsiteX4" fmla="*/ 5337286 w 6072187"/>
                    <a:gd name="connsiteY4" fmla="*/ 2795911 h 2869815"/>
                    <a:gd name="connsiteX5" fmla="*/ 5041678 w 6072187"/>
                    <a:gd name="connsiteY5" fmla="*/ 2795911 h 2869815"/>
                    <a:gd name="connsiteX6" fmla="*/ 5041678 w 6072187"/>
                    <a:gd name="connsiteY6" fmla="*/ 2767174 h 2869815"/>
                    <a:gd name="connsiteX7" fmla="*/ 4930826 w 6072187"/>
                    <a:gd name="connsiteY7" fmla="*/ 2767174 h 2869815"/>
                    <a:gd name="connsiteX8" fmla="*/ 4930826 w 6072187"/>
                    <a:gd name="connsiteY8" fmla="*/ 2726122 h 2869815"/>
                    <a:gd name="connsiteX9" fmla="*/ 4655754 w 6072187"/>
                    <a:gd name="connsiteY9" fmla="*/ 2726122 h 2869815"/>
                    <a:gd name="connsiteX10" fmla="*/ 4655754 w 6072187"/>
                    <a:gd name="connsiteY10" fmla="*/ 2717911 h 2869815"/>
                    <a:gd name="connsiteX11" fmla="*/ 4466901 w 6072187"/>
                    <a:gd name="connsiteY11" fmla="*/ 2717911 h 2869815"/>
                    <a:gd name="connsiteX12" fmla="*/ 4466901 w 6072187"/>
                    <a:gd name="connsiteY12" fmla="*/ 2693279 h 2869815"/>
                    <a:gd name="connsiteX13" fmla="*/ 4376576 w 6072187"/>
                    <a:gd name="connsiteY13" fmla="*/ 2693279 h 2869815"/>
                    <a:gd name="connsiteX14" fmla="*/ 4376576 w 6072187"/>
                    <a:gd name="connsiteY14" fmla="*/ 2656322 h 2869815"/>
                    <a:gd name="connsiteX15" fmla="*/ 4080967 w 6072187"/>
                    <a:gd name="connsiteY15" fmla="*/ 2656322 h 2869815"/>
                    <a:gd name="connsiteX16" fmla="*/ 4080967 w 6072187"/>
                    <a:gd name="connsiteY16" fmla="*/ 2623480 h 2869815"/>
                    <a:gd name="connsiteX17" fmla="*/ 3978326 w 6072187"/>
                    <a:gd name="connsiteY17" fmla="*/ 2623480 h 2869815"/>
                    <a:gd name="connsiteX18" fmla="*/ 3978326 w 6072187"/>
                    <a:gd name="connsiteY18" fmla="*/ 2611164 h 2869815"/>
                    <a:gd name="connsiteX19" fmla="*/ 3768947 w 6072187"/>
                    <a:gd name="connsiteY19" fmla="*/ 2611164 h 2869815"/>
                    <a:gd name="connsiteX20" fmla="*/ 3768947 w 6072187"/>
                    <a:gd name="connsiteY20" fmla="*/ 2578322 h 2869815"/>
                    <a:gd name="connsiteX21" fmla="*/ 3711464 w 6072187"/>
                    <a:gd name="connsiteY21" fmla="*/ 2578322 h 2869815"/>
                    <a:gd name="connsiteX22" fmla="*/ 3711464 w 6072187"/>
                    <a:gd name="connsiteY22" fmla="*/ 2557796 h 2869815"/>
                    <a:gd name="connsiteX23" fmla="*/ 3637569 w 6072187"/>
                    <a:gd name="connsiteY23" fmla="*/ 2557796 h 2869815"/>
                    <a:gd name="connsiteX24" fmla="*/ 3637569 w 6072187"/>
                    <a:gd name="connsiteY24" fmla="*/ 2524944 h 2869815"/>
                    <a:gd name="connsiteX25" fmla="*/ 3551349 w 6072187"/>
                    <a:gd name="connsiteY25" fmla="*/ 2524944 h 2869815"/>
                    <a:gd name="connsiteX26" fmla="*/ 3551349 w 6072187"/>
                    <a:gd name="connsiteY26" fmla="*/ 2487997 h 2869815"/>
                    <a:gd name="connsiteX27" fmla="*/ 3444602 w 6072187"/>
                    <a:gd name="connsiteY27" fmla="*/ 2487997 h 2869815"/>
                    <a:gd name="connsiteX28" fmla="*/ 3444602 w 6072187"/>
                    <a:gd name="connsiteY28" fmla="*/ 2455154 h 2869815"/>
                    <a:gd name="connsiteX29" fmla="*/ 3403549 w 6072187"/>
                    <a:gd name="connsiteY29" fmla="*/ 2455154 h 2869815"/>
                    <a:gd name="connsiteX30" fmla="*/ 3403549 w 6072187"/>
                    <a:gd name="connsiteY30" fmla="*/ 2422303 h 2869815"/>
                    <a:gd name="connsiteX31" fmla="*/ 3107941 w 6072187"/>
                    <a:gd name="connsiteY31" fmla="*/ 2422303 h 2869815"/>
                    <a:gd name="connsiteX32" fmla="*/ 3107941 w 6072187"/>
                    <a:gd name="connsiteY32" fmla="*/ 2401776 h 2869815"/>
                    <a:gd name="connsiteX33" fmla="*/ 2914974 w 6072187"/>
                    <a:gd name="connsiteY33" fmla="*/ 2401776 h 2869815"/>
                    <a:gd name="connsiteX34" fmla="*/ 2914974 w 6072187"/>
                    <a:gd name="connsiteY34" fmla="*/ 2344302 h 2869815"/>
                    <a:gd name="connsiteX35" fmla="*/ 2845184 w 6072187"/>
                    <a:gd name="connsiteY35" fmla="*/ 2344302 h 2869815"/>
                    <a:gd name="connsiteX36" fmla="*/ 2845184 w 6072187"/>
                    <a:gd name="connsiteY36" fmla="*/ 2282714 h 2869815"/>
                    <a:gd name="connsiteX37" fmla="*/ 2693280 w 6072187"/>
                    <a:gd name="connsiteY37" fmla="*/ 2282714 h 2869815"/>
                    <a:gd name="connsiteX38" fmla="*/ 2693280 w 6072187"/>
                    <a:gd name="connsiteY38" fmla="*/ 2253977 h 2869815"/>
                    <a:gd name="connsiteX39" fmla="*/ 2574217 w 6072187"/>
                    <a:gd name="connsiteY39" fmla="*/ 2253977 h 2869815"/>
                    <a:gd name="connsiteX40" fmla="*/ 2574217 w 6072187"/>
                    <a:gd name="connsiteY40" fmla="*/ 2212924 h 2869815"/>
                    <a:gd name="connsiteX41" fmla="*/ 2545471 w 6072187"/>
                    <a:gd name="connsiteY41" fmla="*/ 2212924 h 2869815"/>
                    <a:gd name="connsiteX42" fmla="*/ 2545471 w 6072187"/>
                    <a:gd name="connsiteY42" fmla="*/ 2180072 h 2869815"/>
                    <a:gd name="connsiteX43" fmla="*/ 2516734 w 6072187"/>
                    <a:gd name="connsiteY43" fmla="*/ 2180072 h 2869815"/>
                    <a:gd name="connsiteX44" fmla="*/ 2516734 w 6072187"/>
                    <a:gd name="connsiteY44" fmla="*/ 2151335 h 2869815"/>
                    <a:gd name="connsiteX45" fmla="*/ 2459260 w 6072187"/>
                    <a:gd name="connsiteY45" fmla="*/ 2151335 h 2869815"/>
                    <a:gd name="connsiteX46" fmla="*/ 2459260 w 6072187"/>
                    <a:gd name="connsiteY46" fmla="*/ 2118493 h 2869815"/>
                    <a:gd name="connsiteX47" fmla="*/ 2438724 w 6072187"/>
                    <a:gd name="connsiteY47" fmla="*/ 2118493 h 2869815"/>
                    <a:gd name="connsiteX48" fmla="*/ 2438724 w 6072187"/>
                    <a:gd name="connsiteY48" fmla="*/ 2085651 h 2869815"/>
                    <a:gd name="connsiteX49" fmla="*/ 2323776 w 6072187"/>
                    <a:gd name="connsiteY49" fmla="*/ 2085651 h 2869815"/>
                    <a:gd name="connsiteX50" fmla="*/ 2323776 w 6072187"/>
                    <a:gd name="connsiteY50" fmla="*/ 2024062 h 2869815"/>
                    <a:gd name="connsiteX51" fmla="*/ 2229345 w 6072187"/>
                    <a:gd name="connsiteY51" fmla="*/ 2024062 h 2869815"/>
                    <a:gd name="connsiteX52" fmla="*/ 2229345 w 6072187"/>
                    <a:gd name="connsiteY52" fmla="*/ 1970694 h 2869815"/>
                    <a:gd name="connsiteX53" fmla="*/ 2171862 w 6072187"/>
                    <a:gd name="connsiteY53" fmla="*/ 1970694 h 2869815"/>
                    <a:gd name="connsiteX54" fmla="*/ 2171862 w 6072187"/>
                    <a:gd name="connsiteY54" fmla="*/ 1925526 h 2869815"/>
                    <a:gd name="connsiteX55" fmla="*/ 2139020 w 6072187"/>
                    <a:gd name="connsiteY55" fmla="*/ 1925526 h 2869815"/>
                    <a:gd name="connsiteX56" fmla="*/ 2139020 w 6072187"/>
                    <a:gd name="connsiteY56" fmla="*/ 1880368 h 2869815"/>
                    <a:gd name="connsiteX57" fmla="*/ 2106178 w 6072187"/>
                    <a:gd name="connsiteY57" fmla="*/ 1880368 h 2869815"/>
                    <a:gd name="connsiteX58" fmla="*/ 2106178 w 6072187"/>
                    <a:gd name="connsiteY58" fmla="*/ 1859842 h 2869815"/>
                    <a:gd name="connsiteX59" fmla="*/ 1995326 w 6072187"/>
                    <a:gd name="connsiteY59" fmla="*/ 1859842 h 2869815"/>
                    <a:gd name="connsiteX60" fmla="*/ 1995326 w 6072187"/>
                    <a:gd name="connsiteY60" fmla="*/ 1843421 h 2869815"/>
                    <a:gd name="connsiteX61" fmla="*/ 1863947 w 6072187"/>
                    <a:gd name="connsiteY61" fmla="*/ 1843421 h 2869815"/>
                    <a:gd name="connsiteX62" fmla="*/ 1863947 w 6072187"/>
                    <a:gd name="connsiteY62" fmla="*/ 1810569 h 2869815"/>
                    <a:gd name="connsiteX63" fmla="*/ 1781832 w 6072187"/>
                    <a:gd name="connsiteY63" fmla="*/ 1810569 h 2869815"/>
                    <a:gd name="connsiteX64" fmla="*/ 1781832 w 6072187"/>
                    <a:gd name="connsiteY64" fmla="*/ 1781832 h 2869815"/>
                    <a:gd name="connsiteX65" fmla="*/ 1716138 w 6072187"/>
                    <a:gd name="connsiteY65" fmla="*/ 1781832 h 2869815"/>
                    <a:gd name="connsiteX66" fmla="*/ 1716138 w 6072187"/>
                    <a:gd name="connsiteY66" fmla="*/ 1748990 h 2869815"/>
                    <a:gd name="connsiteX67" fmla="*/ 1658665 w 6072187"/>
                    <a:gd name="connsiteY67" fmla="*/ 1748990 h 2869815"/>
                    <a:gd name="connsiteX68" fmla="*/ 1658665 w 6072187"/>
                    <a:gd name="connsiteY68" fmla="*/ 1675085 h 2869815"/>
                    <a:gd name="connsiteX69" fmla="*/ 1638138 w 6072187"/>
                    <a:gd name="connsiteY69" fmla="*/ 1675085 h 2869815"/>
                    <a:gd name="connsiteX70" fmla="*/ 1638138 w 6072187"/>
                    <a:gd name="connsiteY70" fmla="*/ 1625822 h 2869815"/>
                    <a:gd name="connsiteX71" fmla="*/ 1568339 w 6072187"/>
                    <a:gd name="connsiteY71" fmla="*/ 1625822 h 2869815"/>
                    <a:gd name="connsiteX72" fmla="*/ 1568339 w 6072187"/>
                    <a:gd name="connsiteY72" fmla="*/ 1519075 h 2869815"/>
                    <a:gd name="connsiteX73" fmla="*/ 1502655 w 6072187"/>
                    <a:gd name="connsiteY73" fmla="*/ 1519075 h 2869815"/>
                    <a:gd name="connsiteX74" fmla="*/ 1502655 w 6072187"/>
                    <a:gd name="connsiteY74" fmla="*/ 1461592 h 2869815"/>
                    <a:gd name="connsiteX75" fmla="*/ 1478013 w 6072187"/>
                    <a:gd name="connsiteY75" fmla="*/ 1461592 h 2869815"/>
                    <a:gd name="connsiteX76" fmla="*/ 1478013 w 6072187"/>
                    <a:gd name="connsiteY76" fmla="*/ 1412329 h 2869815"/>
                    <a:gd name="connsiteX77" fmla="*/ 1367161 w 6072187"/>
                    <a:gd name="connsiteY77" fmla="*/ 1412329 h 2869815"/>
                    <a:gd name="connsiteX78" fmla="*/ 1367161 w 6072187"/>
                    <a:gd name="connsiteY78" fmla="*/ 1379487 h 2869815"/>
                    <a:gd name="connsiteX79" fmla="*/ 1305582 w 6072187"/>
                    <a:gd name="connsiteY79" fmla="*/ 1379487 h 2869815"/>
                    <a:gd name="connsiteX80" fmla="*/ 1305582 w 6072187"/>
                    <a:gd name="connsiteY80" fmla="*/ 1358951 h 2869815"/>
                    <a:gd name="connsiteX81" fmla="*/ 1264530 w 6072187"/>
                    <a:gd name="connsiteY81" fmla="*/ 1358951 h 2869815"/>
                    <a:gd name="connsiteX82" fmla="*/ 1264530 w 6072187"/>
                    <a:gd name="connsiteY82" fmla="*/ 1305582 h 2869815"/>
                    <a:gd name="connsiteX83" fmla="*/ 1235783 w 6072187"/>
                    <a:gd name="connsiteY83" fmla="*/ 1305582 h 2869815"/>
                    <a:gd name="connsiteX84" fmla="*/ 1235783 w 6072187"/>
                    <a:gd name="connsiteY84" fmla="*/ 1264529 h 2869815"/>
                    <a:gd name="connsiteX85" fmla="*/ 1211151 w 6072187"/>
                    <a:gd name="connsiteY85" fmla="*/ 1264529 h 2869815"/>
                    <a:gd name="connsiteX86" fmla="*/ 1211151 w 6072187"/>
                    <a:gd name="connsiteY86" fmla="*/ 1186520 h 2869815"/>
                    <a:gd name="connsiteX87" fmla="*/ 1165993 w 6072187"/>
                    <a:gd name="connsiteY87" fmla="*/ 1186520 h 2869815"/>
                    <a:gd name="connsiteX88" fmla="*/ 1165993 w 6072187"/>
                    <a:gd name="connsiteY88" fmla="*/ 1157783 h 2869815"/>
                    <a:gd name="connsiteX89" fmla="*/ 1124931 w 6072187"/>
                    <a:gd name="connsiteY89" fmla="*/ 1157783 h 2869815"/>
                    <a:gd name="connsiteX90" fmla="*/ 1124931 w 6072187"/>
                    <a:gd name="connsiteY90" fmla="*/ 1129046 h 2869815"/>
                    <a:gd name="connsiteX91" fmla="*/ 1075668 w 6072187"/>
                    <a:gd name="connsiteY91" fmla="*/ 1129046 h 2869815"/>
                    <a:gd name="connsiteX92" fmla="*/ 1075668 w 6072187"/>
                    <a:gd name="connsiteY92" fmla="*/ 1096194 h 2869815"/>
                    <a:gd name="connsiteX93" fmla="*/ 1042826 w 6072187"/>
                    <a:gd name="connsiteY93" fmla="*/ 1096194 h 2869815"/>
                    <a:gd name="connsiteX94" fmla="*/ 1042826 w 6072187"/>
                    <a:gd name="connsiteY94" fmla="*/ 1046931 h 2869815"/>
                    <a:gd name="connsiteX95" fmla="*/ 1009974 w 6072187"/>
                    <a:gd name="connsiteY95" fmla="*/ 1046931 h 2869815"/>
                    <a:gd name="connsiteX96" fmla="*/ 1009974 w 6072187"/>
                    <a:gd name="connsiteY96" fmla="*/ 985342 h 2869815"/>
                    <a:gd name="connsiteX97" fmla="*/ 952500 w 6072187"/>
                    <a:gd name="connsiteY97" fmla="*/ 985342 h 2869815"/>
                    <a:gd name="connsiteX98" fmla="*/ 952500 w 6072187"/>
                    <a:gd name="connsiteY98" fmla="*/ 956605 h 2869815"/>
                    <a:gd name="connsiteX99" fmla="*/ 903233 w 6072187"/>
                    <a:gd name="connsiteY99" fmla="*/ 956605 h 2869815"/>
                    <a:gd name="connsiteX100" fmla="*/ 903233 w 6072187"/>
                    <a:gd name="connsiteY100" fmla="*/ 903233 h 2869815"/>
                    <a:gd name="connsiteX101" fmla="*/ 866283 w 6072187"/>
                    <a:gd name="connsiteY101" fmla="*/ 903233 h 2869815"/>
                    <a:gd name="connsiteX102" fmla="*/ 866283 w 6072187"/>
                    <a:gd name="connsiteY102" fmla="*/ 833437 h 2869815"/>
                    <a:gd name="connsiteX103" fmla="*/ 849860 w 6072187"/>
                    <a:gd name="connsiteY103" fmla="*/ 833437 h 2869815"/>
                    <a:gd name="connsiteX104" fmla="*/ 849860 w 6072187"/>
                    <a:gd name="connsiteY104" fmla="*/ 804698 h 2869815"/>
                    <a:gd name="connsiteX105" fmla="*/ 792382 w 6072187"/>
                    <a:gd name="connsiteY105" fmla="*/ 804698 h 2869815"/>
                    <a:gd name="connsiteX106" fmla="*/ 792382 w 6072187"/>
                    <a:gd name="connsiteY106" fmla="*/ 767748 h 2869815"/>
                    <a:gd name="connsiteX107" fmla="*/ 747220 w 6072187"/>
                    <a:gd name="connsiteY107" fmla="*/ 767748 h 2869815"/>
                    <a:gd name="connsiteX108" fmla="*/ 747220 w 6072187"/>
                    <a:gd name="connsiteY108" fmla="*/ 726692 h 2869815"/>
                    <a:gd name="connsiteX109" fmla="*/ 697953 w 6072187"/>
                    <a:gd name="connsiteY109" fmla="*/ 726692 h 2869815"/>
                    <a:gd name="connsiteX110" fmla="*/ 697953 w 6072187"/>
                    <a:gd name="connsiteY110" fmla="*/ 702058 h 2869815"/>
                    <a:gd name="connsiteX111" fmla="*/ 661002 w 6072187"/>
                    <a:gd name="connsiteY111" fmla="*/ 702058 h 2869815"/>
                    <a:gd name="connsiteX112" fmla="*/ 661002 w 6072187"/>
                    <a:gd name="connsiteY112" fmla="*/ 644579 h 2869815"/>
                    <a:gd name="connsiteX113" fmla="*/ 628158 w 6072187"/>
                    <a:gd name="connsiteY113" fmla="*/ 644579 h 2869815"/>
                    <a:gd name="connsiteX114" fmla="*/ 628158 w 6072187"/>
                    <a:gd name="connsiteY114" fmla="*/ 574785 h 2869815"/>
                    <a:gd name="connsiteX115" fmla="*/ 578890 w 6072187"/>
                    <a:gd name="connsiteY115" fmla="*/ 574785 h 2869815"/>
                    <a:gd name="connsiteX116" fmla="*/ 578890 w 6072187"/>
                    <a:gd name="connsiteY116" fmla="*/ 550151 h 2869815"/>
                    <a:gd name="connsiteX117" fmla="*/ 546045 w 6072187"/>
                    <a:gd name="connsiteY117" fmla="*/ 550151 h 2869815"/>
                    <a:gd name="connsiteX118" fmla="*/ 546045 w 6072187"/>
                    <a:gd name="connsiteY118" fmla="*/ 504990 h 2869815"/>
                    <a:gd name="connsiteX119" fmla="*/ 500884 w 6072187"/>
                    <a:gd name="connsiteY119" fmla="*/ 504990 h 2869815"/>
                    <a:gd name="connsiteX120" fmla="*/ 500884 w 6072187"/>
                    <a:gd name="connsiteY120" fmla="*/ 422877 h 2869815"/>
                    <a:gd name="connsiteX121" fmla="*/ 463933 w 6072187"/>
                    <a:gd name="connsiteY121" fmla="*/ 422877 h 2869815"/>
                    <a:gd name="connsiteX122" fmla="*/ 463933 w 6072187"/>
                    <a:gd name="connsiteY122" fmla="*/ 336659 h 2869815"/>
                    <a:gd name="connsiteX123" fmla="*/ 426983 w 6072187"/>
                    <a:gd name="connsiteY123" fmla="*/ 336659 h 2869815"/>
                    <a:gd name="connsiteX124" fmla="*/ 426983 w 6072187"/>
                    <a:gd name="connsiteY124" fmla="*/ 270970 h 2869815"/>
                    <a:gd name="connsiteX125" fmla="*/ 361293 w 6072187"/>
                    <a:gd name="connsiteY125" fmla="*/ 270970 h 2869815"/>
                    <a:gd name="connsiteX126" fmla="*/ 361293 w 6072187"/>
                    <a:gd name="connsiteY126" fmla="*/ 217597 h 2869815"/>
                    <a:gd name="connsiteX127" fmla="*/ 316131 w 6072187"/>
                    <a:gd name="connsiteY127" fmla="*/ 217597 h 2869815"/>
                    <a:gd name="connsiteX128" fmla="*/ 316131 w 6072187"/>
                    <a:gd name="connsiteY128" fmla="*/ 160119 h 2869815"/>
                    <a:gd name="connsiteX129" fmla="*/ 283287 w 6072187"/>
                    <a:gd name="connsiteY129" fmla="*/ 160119 h 2869815"/>
                    <a:gd name="connsiteX130" fmla="*/ 283287 w 6072187"/>
                    <a:gd name="connsiteY130" fmla="*/ 73900 h 2869815"/>
                    <a:gd name="connsiteX131" fmla="*/ 184752 w 6072187"/>
                    <a:gd name="connsiteY131" fmla="*/ 73900 h 2869815"/>
                    <a:gd name="connsiteX132" fmla="*/ 184752 w 6072187"/>
                    <a:gd name="connsiteY132" fmla="*/ 41056 h 2869815"/>
                    <a:gd name="connsiteX133" fmla="*/ 164224 w 6072187"/>
                    <a:gd name="connsiteY133" fmla="*/ 41056 h 2869815"/>
                    <a:gd name="connsiteX134" fmla="*/ 164224 w 6072187"/>
                    <a:gd name="connsiteY134" fmla="*/ 0 h 2869815"/>
                    <a:gd name="connsiteX135" fmla="*/ 0 w 6072187"/>
                    <a:gd name="connsiteY135" fmla="*/ 0 h 286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72187" h="2869815">
                      <a:moveTo>
                        <a:pt x="6072188" y="2869816"/>
                      </a:moveTo>
                      <a:lnTo>
                        <a:pt x="5390655" y="2869816"/>
                      </a:lnTo>
                      <a:lnTo>
                        <a:pt x="5390655" y="2841079"/>
                      </a:lnTo>
                      <a:lnTo>
                        <a:pt x="5337286" y="2841079"/>
                      </a:lnTo>
                      <a:lnTo>
                        <a:pt x="5337286" y="2795911"/>
                      </a:lnTo>
                      <a:lnTo>
                        <a:pt x="5041678" y="2795911"/>
                      </a:lnTo>
                      <a:lnTo>
                        <a:pt x="5041678" y="2767174"/>
                      </a:lnTo>
                      <a:lnTo>
                        <a:pt x="4930826" y="2767174"/>
                      </a:lnTo>
                      <a:lnTo>
                        <a:pt x="4930826" y="2726122"/>
                      </a:lnTo>
                      <a:lnTo>
                        <a:pt x="4655754" y="2726122"/>
                      </a:lnTo>
                      <a:lnTo>
                        <a:pt x="4655754" y="2717911"/>
                      </a:lnTo>
                      <a:lnTo>
                        <a:pt x="4466901" y="2717911"/>
                      </a:lnTo>
                      <a:lnTo>
                        <a:pt x="4466901" y="2693279"/>
                      </a:lnTo>
                      <a:lnTo>
                        <a:pt x="4376576" y="2693279"/>
                      </a:lnTo>
                      <a:lnTo>
                        <a:pt x="4376576" y="2656322"/>
                      </a:lnTo>
                      <a:lnTo>
                        <a:pt x="4080967" y="2656322"/>
                      </a:lnTo>
                      <a:lnTo>
                        <a:pt x="4080967" y="2623480"/>
                      </a:lnTo>
                      <a:lnTo>
                        <a:pt x="3978326" y="2623480"/>
                      </a:lnTo>
                      <a:lnTo>
                        <a:pt x="3978326" y="2611164"/>
                      </a:lnTo>
                      <a:lnTo>
                        <a:pt x="3768947" y="2611164"/>
                      </a:lnTo>
                      <a:lnTo>
                        <a:pt x="3768947" y="2578322"/>
                      </a:lnTo>
                      <a:lnTo>
                        <a:pt x="3711464" y="2578322"/>
                      </a:lnTo>
                      <a:lnTo>
                        <a:pt x="3711464" y="2557796"/>
                      </a:lnTo>
                      <a:lnTo>
                        <a:pt x="3637569" y="2557796"/>
                      </a:lnTo>
                      <a:lnTo>
                        <a:pt x="3637569" y="2524944"/>
                      </a:lnTo>
                      <a:lnTo>
                        <a:pt x="3551349" y="2524944"/>
                      </a:lnTo>
                      <a:lnTo>
                        <a:pt x="3551349" y="2487997"/>
                      </a:lnTo>
                      <a:lnTo>
                        <a:pt x="3444602" y="2487997"/>
                      </a:lnTo>
                      <a:lnTo>
                        <a:pt x="3444602" y="2455154"/>
                      </a:lnTo>
                      <a:lnTo>
                        <a:pt x="3403549" y="2455154"/>
                      </a:lnTo>
                      <a:lnTo>
                        <a:pt x="3403549" y="2422303"/>
                      </a:lnTo>
                      <a:lnTo>
                        <a:pt x="3107941" y="2422303"/>
                      </a:lnTo>
                      <a:lnTo>
                        <a:pt x="3107941" y="2401776"/>
                      </a:lnTo>
                      <a:lnTo>
                        <a:pt x="2914974" y="2401776"/>
                      </a:lnTo>
                      <a:lnTo>
                        <a:pt x="2914974" y="2344302"/>
                      </a:lnTo>
                      <a:lnTo>
                        <a:pt x="2845184" y="2344302"/>
                      </a:lnTo>
                      <a:lnTo>
                        <a:pt x="2845184" y="2282714"/>
                      </a:lnTo>
                      <a:lnTo>
                        <a:pt x="2693280" y="2282714"/>
                      </a:lnTo>
                      <a:lnTo>
                        <a:pt x="2693280" y="2253977"/>
                      </a:lnTo>
                      <a:lnTo>
                        <a:pt x="2574217" y="2253977"/>
                      </a:lnTo>
                      <a:lnTo>
                        <a:pt x="2574217" y="2212924"/>
                      </a:lnTo>
                      <a:lnTo>
                        <a:pt x="2545471" y="2212924"/>
                      </a:lnTo>
                      <a:lnTo>
                        <a:pt x="2545471" y="2180072"/>
                      </a:lnTo>
                      <a:lnTo>
                        <a:pt x="2516734" y="2180072"/>
                      </a:lnTo>
                      <a:lnTo>
                        <a:pt x="2516734" y="2151335"/>
                      </a:lnTo>
                      <a:lnTo>
                        <a:pt x="2459260" y="2151335"/>
                      </a:lnTo>
                      <a:lnTo>
                        <a:pt x="2459260" y="2118493"/>
                      </a:lnTo>
                      <a:lnTo>
                        <a:pt x="2438724" y="2118493"/>
                      </a:lnTo>
                      <a:lnTo>
                        <a:pt x="2438724" y="2085651"/>
                      </a:lnTo>
                      <a:lnTo>
                        <a:pt x="2323776" y="2085651"/>
                      </a:lnTo>
                      <a:lnTo>
                        <a:pt x="2323776" y="2024062"/>
                      </a:lnTo>
                      <a:lnTo>
                        <a:pt x="2229345" y="2024062"/>
                      </a:lnTo>
                      <a:lnTo>
                        <a:pt x="2229345" y="1970694"/>
                      </a:lnTo>
                      <a:lnTo>
                        <a:pt x="2171862" y="1970694"/>
                      </a:lnTo>
                      <a:lnTo>
                        <a:pt x="2171862" y="1925526"/>
                      </a:lnTo>
                      <a:lnTo>
                        <a:pt x="2139020" y="1925526"/>
                      </a:lnTo>
                      <a:lnTo>
                        <a:pt x="2139020" y="1880368"/>
                      </a:lnTo>
                      <a:lnTo>
                        <a:pt x="2106178" y="1880368"/>
                      </a:lnTo>
                      <a:lnTo>
                        <a:pt x="2106178" y="1859842"/>
                      </a:lnTo>
                      <a:lnTo>
                        <a:pt x="1995326" y="1859842"/>
                      </a:lnTo>
                      <a:lnTo>
                        <a:pt x="1995326" y="1843421"/>
                      </a:lnTo>
                      <a:lnTo>
                        <a:pt x="1863947" y="1843421"/>
                      </a:lnTo>
                      <a:lnTo>
                        <a:pt x="1863947" y="1810569"/>
                      </a:lnTo>
                      <a:lnTo>
                        <a:pt x="1781832" y="1810569"/>
                      </a:lnTo>
                      <a:lnTo>
                        <a:pt x="1781832" y="1781832"/>
                      </a:lnTo>
                      <a:lnTo>
                        <a:pt x="1716138" y="1781832"/>
                      </a:lnTo>
                      <a:lnTo>
                        <a:pt x="1716138" y="1748990"/>
                      </a:lnTo>
                      <a:lnTo>
                        <a:pt x="1658665" y="1748990"/>
                      </a:lnTo>
                      <a:lnTo>
                        <a:pt x="1658665" y="1675085"/>
                      </a:lnTo>
                      <a:lnTo>
                        <a:pt x="1638138" y="1675085"/>
                      </a:lnTo>
                      <a:lnTo>
                        <a:pt x="1638138" y="1625822"/>
                      </a:lnTo>
                      <a:lnTo>
                        <a:pt x="1568339" y="1625822"/>
                      </a:lnTo>
                      <a:lnTo>
                        <a:pt x="1568339" y="1519075"/>
                      </a:lnTo>
                      <a:lnTo>
                        <a:pt x="1502655" y="1519075"/>
                      </a:lnTo>
                      <a:lnTo>
                        <a:pt x="1502655" y="1461592"/>
                      </a:lnTo>
                      <a:lnTo>
                        <a:pt x="1478013" y="1461592"/>
                      </a:lnTo>
                      <a:lnTo>
                        <a:pt x="1478013" y="1412329"/>
                      </a:lnTo>
                      <a:lnTo>
                        <a:pt x="1367161" y="1412329"/>
                      </a:lnTo>
                      <a:lnTo>
                        <a:pt x="1367161" y="1379487"/>
                      </a:lnTo>
                      <a:lnTo>
                        <a:pt x="1305582" y="1379487"/>
                      </a:lnTo>
                      <a:lnTo>
                        <a:pt x="1305582" y="1358951"/>
                      </a:lnTo>
                      <a:lnTo>
                        <a:pt x="1264530" y="1358951"/>
                      </a:lnTo>
                      <a:lnTo>
                        <a:pt x="1264530" y="1305582"/>
                      </a:lnTo>
                      <a:lnTo>
                        <a:pt x="1235783" y="1305582"/>
                      </a:lnTo>
                      <a:lnTo>
                        <a:pt x="1235783" y="1264529"/>
                      </a:lnTo>
                      <a:lnTo>
                        <a:pt x="1211151" y="1264529"/>
                      </a:lnTo>
                      <a:lnTo>
                        <a:pt x="1211151" y="1186520"/>
                      </a:lnTo>
                      <a:lnTo>
                        <a:pt x="1165993" y="1186520"/>
                      </a:lnTo>
                      <a:lnTo>
                        <a:pt x="1165993" y="1157783"/>
                      </a:lnTo>
                      <a:lnTo>
                        <a:pt x="1124931" y="1157783"/>
                      </a:lnTo>
                      <a:lnTo>
                        <a:pt x="1124931" y="1129046"/>
                      </a:lnTo>
                      <a:lnTo>
                        <a:pt x="1075668" y="1129046"/>
                      </a:lnTo>
                      <a:lnTo>
                        <a:pt x="1075668" y="1096194"/>
                      </a:lnTo>
                      <a:lnTo>
                        <a:pt x="1042826" y="1096194"/>
                      </a:lnTo>
                      <a:lnTo>
                        <a:pt x="1042826" y="1046931"/>
                      </a:lnTo>
                      <a:lnTo>
                        <a:pt x="1009974" y="1046931"/>
                      </a:lnTo>
                      <a:lnTo>
                        <a:pt x="1009974" y="985342"/>
                      </a:lnTo>
                      <a:lnTo>
                        <a:pt x="952500" y="985342"/>
                      </a:lnTo>
                      <a:lnTo>
                        <a:pt x="952500" y="956605"/>
                      </a:lnTo>
                      <a:lnTo>
                        <a:pt x="903233" y="956605"/>
                      </a:lnTo>
                      <a:lnTo>
                        <a:pt x="903233" y="903233"/>
                      </a:lnTo>
                      <a:lnTo>
                        <a:pt x="866283" y="903233"/>
                      </a:lnTo>
                      <a:lnTo>
                        <a:pt x="866283" y="833437"/>
                      </a:lnTo>
                      <a:lnTo>
                        <a:pt x="849860" y="833437"/>
                      </a:lnTo>
                      <a:lnTo>
                        <a:pt x="849860" y="804698"/>
                      </a:lnTo>
                      <a:lnTo>
                        <a:pt x="792382" y="804698"/>
                      </a:lnTo>
                      <a:lnTo>
                        <a:pt x="792382" y="767748"/>
                      </a:lnTo>
                      <a:lnTo>
                        <a:pt x="747220" y="767748"/>
                      </a:lnTo>
                      <a:lnTo>
                        <a:pt x="747220" y="726692"/>
                      </a:lnTo>
                      <a:lnTo>
                        <a:pt x="697953" y="726692"/>
                      </a:lnTo>
                      <a:lnTo>
                        <a:pt x="697953" y="702058"/>
                      </a:lnTo>
                      <a:lnTo>
                        <a:pt x="661002" y="702058"/>
                      </a:lnTo>
                      <a:lnTo>
                        <a:pt x="661002" y="644579"/>
                      </a:lnTo>
                      <a:lnTo>
                        <a:pt x="628158" y="644579"/>
                      </a:lnTo>
                      <a:lnTo>
                        <a:pt x="628158" y="574785"/>
                      </a:lnTo>
                      <a:lnTo>
                        <a:pt x="578890" y="574785"/>
                      </a:lnTo>
                      <a:lnTo>
                        <a:pt x="578890" y="550151"/>
                      </a:lnTo>
                      <a:lnTo>
                        <a:pt x="546045" y="550151"/>
                      </a:lnTo>
                      <a:lnTo>
                        <a:pt x="546045" y="504990"/>
                      </a:lnTo>
                      <a:lnTo>
                        <a:pt x="500884" y="504990"/>
                      </a:lnTo>
                      <a:lnTo>
                        <a:pt x="500884" y="422877"/>
                      </a:lnTo>
                      <a:lnTo>
                        <a:pt x="463933" y="422877"/>
                      </a:lnTo>
                      <a:lnTo>
                        <a:pt x="463933" y="336659"/>
                      </a:lnTo>
                      <a:lnTo>
                        <a:pt x="426983" y="336659"/>
                      </a:lnTo>
                      <a:lnTo>
                        <a:pt x="426983" y="270970"/>
                      </a:lnTo>
                      <a:lnTo>
                        <a:pt x="361293" y="270970"/>
                      </a:lnTo>
                      <a:lnTo>
                        <a:pt x="361293" y="217597"/>
                      </a:lnTo>
                      <a:lnTo>
                        <a:pt x="316131" y="217597"/>
                      </a:lnTo>
                      <a:lnTo>
                        <a:pt x="316131" y="160119"/>
                      </a:lnTo>
                      <a:lnTo>
                        <a:pt x="283287" y="160119"/>
                      </a:lnTo>
                      <a:lnTo>
                        <a:pt x="283287" y="73900"/>
                      </a:lnTo>
                      <a:lnTo>
                        <a:pt x="184752" y="73900"/>
                      </a:lnTo>
                      <a:lnTo>
                        <a:pt x="184752" y="41056"/>
                      </a:lnTo>
                      <a:lnTo>
                        <a:pt x="164224" y="41056"/>
                      </a:lnTo>
                      <a:lnTo>
                        <a:pt x="164224" y="0"/>
                      </a:lnTo>
                      <a:lnTo>
                        <a:pt x="0" y="0"/>
                      </a:lnTo>
                    </a:path>
                  </a:pathLst>
                </a:custGeom>
                <a:noFill/>
                <a:ln w="19050" cap="flat">
                  <a:solidFill>
                    <a:schemeClr val="accent2"/>
                  </a:solidFill>
                  <a:prstDash val="solid"/>
                  <a:miter/>
                </a:ln>
              </p:spPr>
              <p:txBody>
                <a:bodyPr rtlCol="0" anchor="ctr"/>
                <a:lstStyle/>
                <a:p>
                  <a:endParaRPr lang="en-GB" sz="1300"/>
                </a:p>
              </p:txBody>
            </p:sp>
            <p:sp>
              <p:nvSpPr>
                <p:cNvPr id="35" name="Freeform: Shape 234">
                  <a:extLst>
                    <a:ext uri="{FF2B5EF4-FFF2-40B4-BE49-F238E27FC236}">
                      <a16:creationId xmlns:a16="http://schemas.microsoft.com/office/drawing/2014/main" id="{280F19DC-F69C-7405-E4F2-8CC3ADB1BDA6}"/>
                    </a:ext>
                  </a:extLst>
                </p:cNvPr>
                <p:cNvSpPr/>
                <p:nvPr/>
              </p:nvSpPr>
              <p:spPr>
                <a:xfrm>
                  <a:off x="3095625" y="19573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300"/>
                </a:p>
              </p:txBody>
            </p:sp>
            <p:sp>
              <p:nvSpPr>
                <p:cNvPr id="36" name="Freeform: Shape 235">
                  <a:extLst>
                    <a:ext uri="{FF2B5EF4-FFF2-40B4-BE49-F238E27FC236}">
                      <a16:creationId xmlns:a16="http://schemas.microsoft.com/office/drawing/2014/main" id="{B6E5EB34-FAFE-7949-EDC5-6E0540EC9323}"/>
                    </a:ext>
                  </a:extLst>
                </p:cNvPr>
                <p:cNvSpPr/>
                <p:nvPr/>
              </p:nvSpPr>
              <p:spPr>
                <a:xfrm>
                  <a:off x="3171825" y="19573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300"/>
                </a:p>
              </p:txBody>
            </p:sp>
            <p:sp>
              <p:nvSpPr>
                <p:cNvPr id="37" name="Freeform: Shape 236">
                  <a:extLst>
                    <a:ext uri="{FF2B5EF4-FFF2-40B4-BE49-F238E27FC236}">
                      <a16:creationId xmlns:a16="http://schemas.microsoft.com/office/drawing/2014/main" id="{5268A7D6-3C36-6AF2-DA5D-E9E212617E41}"/>
                    </a:ext>
                  </a:extLst>
                </p:cNvPr>
                <p:cNvSpPr/>
                <p:nvPr/>
              </p:nvSpPr>
              <p:spPr>
                <a:xfrm>
                  <a:off x="3286125" y="20145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300"/>
                </a:p>
              </p:txBody>
            </p:sp>
            <p:sp>
              <p:nvSpPr>
                <p:cNvPr id="38" name="Freeform: Shape 237">
                  <a:extLst>
                    <a:ext uri="{FF2B5EF4-FFF2-40B4-BE49-F238E27FC236}">
                      <a16:creationId xmlns:a16="http://schemas.microsoft.com/office/drawing/2014/main" id="{39B55D43-DFC2-D044-40AE-822699BADDD9}"/>
                    </a:ext>
                  </a:extLst>
                </p:cNvPr>
                <p:cNvSpPr/>
                <p:nvPr/>
              </p:nvSpPr>
              <p:spPr>
                <a:xfrm>
                  <a:off x="3279225" y="21166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2"/>
                  </a:solidFill>
                  <a:prstDash val="solid"/>
                  <a:miter/>
                </a:ln>
              </p:spPr>
              <p:txBody>
                <a:bodyPr rtlCol="0" anchor="ctr"/>
                <a:lstStyle/>
                <a:p>
                  <a:endParaRPr lang="en-GB" sz="1300"/>
                </a:p>
              </p:txBody>
            </p:sp>
            <p:sp>
              <p:nvSpPr>
                <p:cNvPr id="39" name="Freeform: Shape 238">
                  <a:extLst>
                    <a:ext uri="{FF2B5EF4-FFF2-40B4-BE49-F238E27FC236}">
                      <a16:creationId xmlns:a16="http://schemas.microsoft.com/office/drawing/2014/main" id="{54ED6608-2D2D-6473-308A-14E3D37A1CC5}"/>
                    </a:ext>
                  </a:extLst>
                </p:cNvPr>
                <p:cNvSpPr/>
                <p:nvPr/>
              </p:nvSpPr>
              <p:spPr>
                <a:xfrm>
                  <a:off x="3336375" y="217383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2"/>
                  </a:solidFill>
                  <a:prstDash val="solid"/>
                  <a:miter/>
                </a:ln>
              </p:spPr>
              <p:txBody>
                <a:bodyPr rtlCol="0" anchor="ctr"/>
                <a:lstStyle/>
                <a:p>
                  <a:endParaRPr lang="en-GB" sz="1300"/>
                </a:p>
              </p:txBody>
            </p:sp>
            <p:sp>
              <p:nvSpPr>
                <p:cNvPr id="40" name="Freeform: Shape 239">
                  <a:extLst>
                    <a:ext uri="{FF2B5EF4-FFF2-40B4-BE49-F238E27FC236}">
                      <a16:creationId xmlns:a16="http://schemas.microsoft.com/office/drawing/2014/main" id="{4C10DD16-DA44-82B7-A805-CFE9478A974A}"/>
                    </a:ext>
                  </a:extLst>
                </p:cNvPr>
                <p:cNvSpPr/>
                <p:nvPr/>
              </p:nvSpPr>
              <p:spPr>
                <a:xfrm>
                  <a:off x="4212678" y="3221592"/>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chemeClr val="accent2"/>
                  </a:solidFill>
                  <a:prstDash val="solid"/>
                  <a:miter/>
                </a:ln>
              </p:spPr>
              <p:txBody>
                <a:bodyPr rtlCol="0" anchor="ctr"/>
                <a:lstStyle/>
                <a:p>
                  <a:endParaRPr lang="en-GB" sz="1300"/>
                </a:p>
              </p:txBody>
            </p:sp>
            <p:sp>
              <p:nvSpPr>
                <p:cNvPr id="41" name="Freeform: Shape 240">
                  <a:extLst>
                    <a:ext uri="{FF2B5EF4-FFF2-40B4-BE49-F238E27FC236}">
                      <a16:creationId xmlns:a16="http://schemas.microsoft.com/office/drawing/2014/main" id="{88725A46-883A-477C-6C45-68CADAF447D1}"/>
                    </a:ext>
                  </a:extLst>
                </p:cNvPr>
                <p:cNvSpPr/>
                <p:nvPr/>
              </p:nvSpPr>
              <p:spPr>
                <a:xfrm>
                  <a:off x="5114925" y="3805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300"/>
                </a:p>
              </p:txBody>
            </p:sp>
            <p:sp>
              <p:nvSpPr>
                <p:cNvPr id="42" name="Freeform: Shape 241">
                  <a:extLst>
                    <a:ext uri="{FF2B5EF4-FFF2-40B4-BE49-F238E27FC236}">
                      <a16:creationId xmlns:a16="http://schemas.microsoft.com/office/drawing/2014/main" id="{647FD00E-947A-C759-3816-7582479510A5}"/>
                    </a:ext>
                  </a:extLst>
                </p:cNvPr>
                <p:cNvSpPr/>
                <p:nvPr/>
              </p:nvSpPr>
              <p:spPr>
                <a:xfrm>
                  <a:off x="519112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300"/>
                </a:p>
              </p:txBody>
            </p:sp>
            <p:sp>
              <p:nvSpPr>
                <p:cNvPr id="43" name="Freeform: Shape 242">
                  <a:extLst>
                    <a:ext uri="{FF2B5EF4-FFF2-40B4-BE49-F238E27FC236}">
                      <a16:creationId xmlns:a16="http://schemas.microsoft.com/office/drawing/2014/main" id="{16F641C6-D604-95EC-47D4-8DB1BAAD9034}"/>
                    </a:ext>
                  </a:extLst>
                </p:cNvPr>
                <p:cNvSpPr/>
                <p:nvPr/>
              </p:nvSpPr>
              <p:spPr>
                <a:xfrm>
                  <a:off x="5724534" y="42052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300"/>
                </a:p>
              </p:txBody>
            </p:sp>
            <p:sp>
              <p:nvSpPr>
                <p:cNvPr id="44" name="Freeform: Shape 243">
                  <a:extLst>
                    <a:ext uri="{FF2B5EF4-FFF2-40B4-BE49-F238E27FC236}">
                      <a16:creationId xmlns:a16="http://schemas.microsoft.com/office/drawing/2014/main" id="{EBC4F6FD-2946-4FB4-65F3-8E90652FC3D4}"/>
                    </a:ext>
                  </a:extLst>
                </p:cNvPr>
                <p:cNvSpPr/>
                <p:nvPr/>
              </p:nvSpPr>
              <p:spPr>
                <a:xfrm>
                  <a:off x="5781684" y="42243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300"/>
                </a:p>
              </p:txBody>
            </p:sp>
            <p:sp>
              <p:nvSpPr>
                <p:cNvPr id="45" name="Freeform: Shape 244">
                  <a:extLst>
                    <a:ext uri="{FF2B5EF4-FFF2-40B4-BE49-F238E27FC236}">
                      <a16:creationId xmlns:a16="http://schemas.microsoft.com/office/drawing/2014/main" id="{F0D60751-5A78-7895-6E59-F02303220B84}"/>
                    </a:ext>
                  </a:extLst>
                </p:cNvPr>
                <p:cNvSpPr/>
                <p:nvPr/>
              </p:nvSpPr>
              <p:spPr>
                <a:xfrm>
                  <a:off x="6296034" y="43767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tlCol="0" anchor="ctr"/>
                <a:lstStyle/>
                <a:p>
                  <a:endParaRPr lang="en-GB" sz="1300"/>
                </a:p>
              </p:txBody>
            </p:sp>
            <p:sp>
              <p:nvSpPr>
                <p:cNvPr id="46" name="Freeform: Shape 245">
                  <a:extLst>
                    <a:ext uri="{FF2B5EF4-FFF2-40B4-BE49-F238E27FC236}">
                      <a16:creationId xmlns:a16="http://schemas.microsoft.com/office/drawing/2014/main" id="{D59F8BA1-DBE2-E5DD-A316-D2B9AA704DD8}"/>
                    </a:ext>
                  </a:extLst>
                </p:cNvPr>
                <p:cNvSpPr/>
                <p:nvPr/>
              </p:nvSpPr>
              <p:spPr>
                <a:xfrm>
                  <a:off x="6867534" y="45672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47" name="Freeform: Shape 246">
                  <a:extLst>
                    <a:ext uri="{FF2B5EF4-FFF2-40B4-BE49-F238E27FC236}">
                      <a16:creationId xmlns:a16="http://schemas.microsoft.com/office/drawing/2014/main" id="{FA2EA91F-9FEB-782D-E6D5-59C1BC444CD3}"/>
                    </a:ext>
                  </a:extLst>
                </p:cNvPr>
                <p:cNvSpPr/>
                <p:nvPr/>
              </p:nvSpPr>
              <p:spPr>
                <a:xfrm>
                  <a:off x="6905634" y="45672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48" name="Freeform: Shape 247">
                  <a:extLst>
                    <a:ext uri="{FF2B5EF4-FFF2-40B4-BE49-F238E27FC236}">
                      <a16:creationId xmlns:a16="http://schemas.microsoft.com/office/drawing/2014/main" id="{5249282A-3BFA-5092-416B-9A4061379396}"/>
                    </a:ext>
                  </a:extLst>
                </p:cNvPr>
                <p:cNvSpPr/>
                <p:nvPr/>
              </p:nvSpPr>
              <p:spPr>
                <a:xfrm>
                  <a:off x="6943734" y="45672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49" name="Freeform: Shape 248">
                  <a:extLst>
                    <a:ext uri="{FF2B5EF4-FFF2-40B4-BE49-F238E27FC236}">
                      <a16:creationId xmlns:a16="http://schemas.microsoft.com/office/drawing/2014/main" id="{A9D1EC4B-7E0E-283E-B475-77FAEFB4E925}"/>
                    </a:ext>
                  </a:extLst>
                </p:cNvPr>
                <p:cNvSpPr/>
                <p:nvPr/>
              </p:nvSpPr>
              <p:spPr>
                <a:xfrm>
                  <a:off x="6981834" y="45672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0" name="Freeform: Shape 249">
                  <a:extLst>
                    <a:ext uri="{FF2B5EF4-FFF2-40B4-BE49-F238E27FC236}">
                      <a16:creationId xmlns:a16="http://schemas.microsoft.com/office/drawing/2014/main" id="{3707AB5C-5B73-75D1-5554-7689ACEC072B}"/>
                    </a:ext>
                  </a:extLst>
                </p:cNvPr>
                <p:cNvSpPr/>
                <p:nvPr/>
              </p:nvSpPr>
              <p:spPr>
                <a:xfrm>
                  <a:off x="7019934" y="45863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1" name="Freeform: Shape 250">
                  <a:extLst>
                    <a:ext uri="{FF2B5EF4-FFF2-40B4-BE49-F238E27FC236}">
                      <a16:creationId xmlns:a16="http://schemas.microsoft.com/office/drawing/2014/main" id="{CB33F927-CC38-0451-F7AB-2DFC2A322FB9}"/>
                    </a:ext>
                  </a:extLst>
                </p:cNvPr>
                <p:cNvSpPr/>
                <p:nvPr/>
              </p:nvSpPr>
              <p:spPr>
                <a:xfrm>
                  <a:off x="7191394" y="46053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2" name="Freeform: Shape 251">
                  <a:extLst>
                    <a:ext uri="{FF2B5EF4-FFF2-40B4-BE49-F238E27FC236}">
                      <a16:creationId xmlns:a16="http://schemas.microsoft.com/office/drawing/2014/main" id="{A3B7C7EB-45FD-8297-DABF-64A4D04BA90D}"/>
                    </a:ext>
                  </a:extLst>
                </p:cNvPr>
                <p:cNvSpPr/>
                <p:nvPr/>
              </p:nvSpPr>
              <p:spPr>
                <a:xfrm>
                  <a:off x="7229494" y="46053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3" name="Freeform: Shape 252">
                  <a:extLst>
                    <a:ext uri="{FF2B5EF4-FFF2-40B4-BE49-F238E27FC236}">
                      <a16:creationId xmlns:a16="http://schemas.microsoft.com/office/drawing/2014/main" id="{EB7BB9BE-1F5D-84F3-E3F3-904567E06B46}"/>
                    </a:ext>
                  </a:extLst>
                </p:cNvPr>
                <p:cNvSpPr/>
                <p:nvPr/>
              </p:nvSpPr>
              <p:spPr>
                <a:xfrm>
                  <a:off x="7286644" y="46053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4" name="Freeform: Shape 253">
                  <a:extLst>
                    <a:ext uri="{FF2B5EF4-FFF2-40B4-BE49-F238E27FC236}">
                      <a16:creationId xmlns:a16="http://schemas.microsoft.com/office/drawing/2014/main" id="{F48D384D-C39D-B96D-4EE6-F6CB3DE1B894}"/>
                    </a:ext>
                  </a:extLst>
                </p:cNvPr>
                <p:cNvSpPr/>
                <p:nvPr/>
              </p:nvSpPr>
              <p:spPr>
                <a:xfrm>
                  <a:off x="7343794" y="46053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5" name="Freeform: Shape 254">
                  <a:extLst>
                    <a:ext uri="{FF2B5EF4-FFF2-40B4-BE49-F238E27FC236}">
                      <a16:creationId xmlns:a16="http://schemas.microsoft.com/office/drawing/2014/main" id="{7BCB9852-DBD8-24DB-E5BC-615321562661}"/>
                    </a:ext>
                  </a:extLst>
                </p:cNvPr>
                <p:cNvSpPr/>
                <p:nvPr/>
              </p:nvSpPr>
              <p:spPr>
                <a:xfrm>
                  <a:off x="7458094" y="46434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6" name="Freeform: Shape 255">
                  <a:extLst>
                    <a:ext uri="{FF2B5EF4-FFF2-40B4-BE49-F238E27FC236}">
                      <a16:creationId xmlns:a16="http://schemas.microsoft.com/office/drawing/2014/main" id="{DD02F3C1-34EB-CFA0-1334-2251D0B3EC34}"/>
                    </a:ext>
                  </a:extLst>
                </p:cNvPr>
                <p:cNvSpPr/>
                <p:nvPr/>
              </p:nvSpPr>
              <p:spPr>
                <a:xfrm>
                  <a:off x="753429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7" name="Freeform: Shape 256">
                  <a:extLst>
                    <a:ext uri="{FF2B5EF4-FFF2-40B4-BE49-F238E27FC236}">
                      <a16:creationId xmlns:a16="http://schemas.microsoft.com/office/drawing/2014/main" id="{18B8DEBC-8FE0-CA93-4DA1-13A6D66D9D04}"/>
                    </a:ext>
                  </a:extLst>
                </p:cNvPr>
                <p:cNvSpPr/>
                <p:nvPr/>
              </p:nvSpPr>
              <p:spPr>
                <a:xfrm>
                  <a:off x="757239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8" name="Freeform: Shape 257">
                  <a:extLst>
                    <a:ext uri="{FF2B5EF4-FFF2-40B4-BE49-F238E27FC236}">
                      <a16:creationId xmlns:a16="http://schemas.microsoft.com/office/drawing/2014/main" id="{E4CCC568-FCEC-2A1E-D844-3FBA175F2306}"/>
                    </a:ext>
                  </a:extLst>
                </p:cNvPr>
                <p:cNvSpPr/>
                <p:nvPr/>
              </p:nvSpPr>
              <p:spPr>
                <a:xfrm>
                  <a:off x="762954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9" name="Freeform: Shape 258">
                  <a:extLst>
                    <a:ext uri="{FF2B5EF4-FFF2-40B4-BE49-F238E27FC236}">
                      <a16:creationId xmlns:a16="http://schemas.microsoft.com/office/drawing/2014/main" id="{2929E95E-BC69-97C1-21B1-4F04CDC309BF}"/>
                    </a:ext>
                  </a:extLst>
                </p:cNvPr>
                <p:cNvSpPr/>
                <p:nvPr/>
              </p:nvSpPr>
              <p:spPr>
                <a:xfrm>
                  <a:off x="772479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0" name="Freeform: Shape 259">
                  <a:extLst>
                    <a:ext uri="{FF2B5EF4-FFF2-40B4-BE49-F238E27FC236}">
                      <a16:creationId xmlns:a16="http://schemas.microsoft.com/office/drawing/2014/main" id="{80D878E5-CBF4-59F0-1F4E-38A50B995A3F}"/>
                    </a:ext>
                  </a:extLst>
                </p:cNvPr>
                <p:cNvSpPr/>
                <p:nvPr/>
              </p:nvSpPr>
              <p:spPr>
                <a:xfrm>
                  <a:off x="7839094" y="46815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1" name="Freeform: Shape 260">
                  <a:extLst>
                    <a:ext uri="{FF2B5EF4-FFF2-40B4-BE49-F238E27FC236}">
                      <a16:creationId xmlns:a16="http://schemas.microsoft.com/office/drawing/2014/main" id="{1A5D6661-6797-5ED6-F508-A62D1C12F17A}"/>
                    </a:ext>
                  </a:extLst>
                </p:cNvPr>
                <p:cNvSpPr/>
                <p:nvPr/>
              </p:nvSpPr>
              <p:spPr>
                <a:xfrm>
                  <a:off x="7896244" y="46815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2" name="Freeform: Shape 261">
                  <a:extLst>
                    <a:ext uri="{FF2B5EF4-FFF2-40B4-BE49-F238E27FC236}">
                      <a16:creationId xmlns:a16="http://schemas.microsoft.com/office/drawing/2014/main" id="{93379A55-D9C6-E069-19EA-88CDE625D9BA}"/>
                    </a:ext>
                  </a:extLst>
                </p:cNvPr>
                <p:cNvSpPr/>
                <p:nvPr/>
              </p:nvSpPr>
              <p:spPr>
                <a:xfrm>
                  <a:off x="7953394" y="46815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3" name="Freeform: Shape 262">
                  <a:extLst>
                    <a:ext uri="{FF2B5EF4-FFF2-40B4-BE49-F238E27FC236}">
                      <a16:creationId xmlns:a16="http://schemas.microsoft.com/office/drawing/2014/main" id="{CCB8E62A-965E-6F79-DBA5-06CE9E6C9606}"/>
                    </a:ext>
                  </a:extLst>
                </p:cNvPr>
                <p:cNvSpPr/>
                <p:nvPr/>
              </p:nvSpPr>
              <p:spPr>
                <a:xfrm>
                  <a:off x="8029594" y="47196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4" name="Freeform: Shape 263">
                  <a:extLst>
                    <a:ext uri="{FF2B5EF4-FFF2-40B4-BE49-F238E27FC236}">
                      <a16:creationId xmlns:a16="http://schemas.microsoft.com/office/drawing/2014/main" id="{5F89DB85-2F50-AAC2-BD9A-A6D77BCCCB92}"/>
                    </a:ext>
                  </a:extLst>
                </p:cNvPr>
                <p:cNvSpPr/>
                <p:nvPr/>
              </p:nvSpPr>
              <p:spPr>
                <a:xfrm>
                  <a:off x="8086744" y="47196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5" name="Freeform: Shape 264">
                  <a:extLst>
                    <a:ext uri="{FF2B5EF4-FFF2-40B4-BE49-F238E27FC236}">
                      <a16:creationId xmlns:a16="http://schemas.microsoft.com/office/drawing/2014/main" id="{E79D2AC9-8E5F-BFEF-93FB-FE9D45606ED3}"/>
                    </a:ext>
                  </a:extLst>
                </p:cNvPr>
                <p:cNvSpPr/>
                <p:nvPr/>
              </p:nvSpPr>
              <p:spPr>
                <a:xfrm>
                  <a:off x="814389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6" name="Freeform: Shape 265">
                  <a:extLst>
                    <a:ext uri="{FF2B5EF4-FFF2-40B4-BE49-F238E27FC236}">
                      <a16:creationId xmlns:a16="http://schemas.microsoft.com/office/drawing/2014/main" id="{F08EE573-D06B-8578-D2A0-A08BB54372BE}"/>
                    </a:ext>
                  </a:extLst>
                </p:cNvPr>
                <p:cNvSpPr/>
                <p:nvPr/>
              </p:nvSpPr>
              <p:spPr>
                <a:xfrm>
                  <a:off x="818199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7" name="Freeform: Shape 266">
                  <a:extLst>
                    <a:ext uri="{FF2B5EF4-FFF2-40B4-BE49-F238E27FC236}">
                      <a16:creationId xmlns:a16="http://schemas.microsoft.com/office/drawing/2014/main" id="{2B4CCD7F-2F00-BD81-F9A7-6E3906052F76}"/>
                    </a:ext>
                  </a:extLst>
                </p:cNvPr>
                <p:cNvSpPr/>
                <p:nvPr/>
              </p:nvSpPr>
              <p:spPr>
                <a:xfrm>
                  <a:off x="825819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8" name="Freeform: Shape 267">
                  <a:extLst>
                    <a:ext uri="{FF2B5EF4-FFF2-40B4-BE49-F238E27FC236}">
                      <a16:creationId xmlns:a16="http://schemas.microsoft.com/office/drawing/2014/main" id="{14259E04-D1B1-C580-2D38-AFB845439FCC}"/>
                    </a:ext>
                  </a:extLst>
                </p:cNvPr>
                <p:cNvSpPr/>
                <p:nvPr/>
              </p:nvSpPr>
              <p:spPr>
                <a:xfrm>
                  <a:off x="831534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9" name="Freeform: Shape 268">
                  <a:extLst>
                    <a:ext uri="{FF2B5EF4-FFF2-40B4-BE49-F238E27FC236}">
                      <a16:creationId xmlns:a16="http://schemas.microsoft.com/office/drawing/2014/main" id="{A9094B65-0C47-3466-B624-2DBC796D2166}"/>
                    </a:ext>
                  </a:extLst>
                </p:cNvPr>
                <p:cNvSpPr/>
                <p:nvPr/>
              </p:nvSpPr>
              <p:spPr>
                <a:xfrm>
                  <a:off x="837249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0" name="Freeform: Shape 269">
                  <a:extLst>
                    <a:ext uri="{FF2B5EF4-FFF2-40B4-BE49-F238E27FC236}">
                      <a16:creationId xmlns:a16="http://schemas.microsoft.com/office/drawing/2014/main" id="{65A6CE12-D788-7D21-9D09-D0CB834DECE3}"/>
                    </a:ext>
                  </a:extLst>
                </p:cNvPr>
                <p:cNvSpPr/>
                <p:nvPr/>
              </p:nvSpPr>
              <p:spPr>
                <a:xfrm>
                  <a:off x="8467744"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1" name="Freeform: Shape 270">
                  <a:extLst>
                    <a:ext uri="{FF2B5EF4-FFF2-40B4-BE49-F238E27FC236}">
                      <a16:creationId xmlns:a16="http://schemas.microsoft.com/office/drawing/2014/main" id="{6A9AFCA5-C7C4-248C-0C26-5621EDE599C3}"/>
                    </a:ext>
                  </a:extLst>
                </p:cNvPr>
                <p:cNvSpPr/>
                <p:nvPr/>
              </p:nvSpPr>
              <p:spPr>
                <a:xfrm>
                  <a:off x="8524894"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2" name="Freeform: Shape 271">
                  <a:extLst>
                    <a:ext uri="{FF2B5EF4-FFF2-40B4-BE49-F238E27FC236}">
                      <a16:creationId xmlns:a16="http://schemas.microsoft.com/office/drawing/2014/main" id="{EAA88D7F-389B-B533-4ECC-0E592A5E2FDE}"/>
                    </a:ext>
                  </a:extLst>
                </p:cNvPr>
                <p:cNvSpPr/>
                <p:nvPr/>
              </p:nvSpPr>
              <p:spPr>
                <a:xfrm>
                  <a:off x="8601103"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3" name="Freeform: Shape 272">
                  <a:extLst>
                    <a:ext uri="{FF2B5EF4-FFF2-40B4-BE49-F238E27FC236}">
                      <a16:creationId xmlns:a16="http://schemas.microsoft.com/office/drawing/2014/main" id="{E872DD9C-3203-FDC1-FE4E-4598CD5304E2}"/>
                    </a:ext>
                  </a:extLst>
                </p:cNvPr>
                <p:cNvSpPr/>
                <p:nvPr/>
              </p:nvSpPr>
              <p:spPr>
                <a:xfrm>
                  <a:off x="8677303"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4" name="Freeform: Shape 273">
                  <a:extLst>
                    <a:ext uri="{FF2B5EF4-FFF2-40B4-BE49-F238E27FC236}">
                      <a16:creationId xmlns:a16="http://schemas.microsoft.com/office/drawing/2014/main" id="{88541C77-B616-216F-82D5-9B7FE75BFCE4}"/>
                    </a:ext>
                  </a:extLst>
                </p:cNvPr>
                <p:cNvSpPr/>
                <p:nvPr/>
              </p:nvSpPr>
              <p:spPr>
                <a:xfrm>
                  <a:off x="8753503"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5" name="Freeform: Shape 274">
                  <a:extLst>
                    <a:ext uri="{FF2B5EF4-FFF2-40B4-BE49-F238E27FC236}">
                      <a16:creationId xmlns:a16="http://schemas.microsoft.com/office/drawing/2014/main" id="{35A49F47-FD2F-B653-802E-C13A3C53DB7E}"/>
                    </a:ext>
                  </a:extLst>
                </p:cNvPr>
                <p:cNvSpPr/>
                <p:nvPr/>
              </p:nvSpPr>
              <p:spPr>
                <a:xfrm>
                  <a:off x="9096403"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grpSp>
          <p:sp>
            <p:nvSpPr>
              <p:cNvPr id="28" name="TextBox 27">
                <a:extLst>
                  <a:ext uri="{FF2B5EF4-FFF2-40B4-BE49-F238E27FC236}">
                    <a16:creationId xmlns:a16="http://schemas.microsoft.com/office/drawing/2014/main" id="{20F350A0-A0C8-5AFA-C518-57515355E359}"/>
                  </a:ext>
                </a:extLst>
              </p:cNvPr>
              <p:cNvSpPr txBox="1"/>
              <p:nvPr/>
            </p:nvSpPr>
            <p:spPr>
              <a:xfrm>
                <a:off x="2216396" y="4040642"/>
                <a:ext cx="657552" cy="292388"/>
              </a:xfrm>
              <a:prstGeom prst="rect">
                <a:avLst/>
              </a:prstGeom>
              <a:noFill/>
            </p:spPr>
            <p:txBody>
              <a:bodyPr wrap="none" rtlCol="0">
                <a:spAutoFit/>
              </a:bodyPr>
              <a:lstStyle/>
              <a:p>
                <a:r>
                  <a:rPr lang="ja-JP" sz="1300">
                    <a:solidFill>
                      <a:srgbClr val="B60D27"/>
                    </a:solidFill>
                  </a:rPr>
                  <a:t>58.3%</a:t>
                </a:r>
              </a:p>
            </p:txBody>
          </p:sp>
          <p:sp>
            <p:nvSpPr>
              <p:cNvPr id="29" name="TextBox 28">
                <a:extLst>
                  <a:ext uri="{FF2B5EF4-FFF2-40B4-BE49-F238E27FC236}">
                    <a16:creationId xmlns:a16="http://schemas.microsoft.com/office/drawing/2014/main" id="{1B0734D4-4289-9767-3042-E4B5F5BB426E}"/>
                  </a:ext>
                </a:extLst>
              </p:cNvPr>
              <p:cNvSpPr txBox="1"/>
              <p:nvPr/>
            </p:nvSpPr>
            <p:spPr>
              <a:xfrm>
                <a:off x="3371964" y="4520739"/>
                <a:ext cx="657552" cy="292388"/>
              </a:xfrm>
              <a:prstGeom prst="rect">
                <a:avLst/>
              </a:prstGeom>
              <a:noFill/>
            </p:spPr>
            <p:txBody>
              <a:bodyPr wrap="none" rtlCol="0">
                <a:spAutoFit/>
              </a:bodyPr>
              <a:lstStyle/>
              <a:p>
                <a:r>
                  <a:rPr lang="ja-JP" sz="1300">
                    <a:solidFill>
                      <a:srgbClr val="B60D27"/>
                    </a:solidFill>
                  </a:rPr>
                  <a:t>39.0%</a:t>
                </a:r>
              </a:p>
            </p:txBody>
          </p:sp>
          <p:sp>
            <p:nvSpPr>
              <p:cNvPr id="30" name="TextBox 29">
                <a:extLst>
                  <a:ext uri="{FF2B5EF4-FFF2-40B4-BE49-F238E27FC236}">
                    <a16:creationId xmlns:a16="http://schemas.microsoft.com/office/drawing/2014/main" id="{A689573A-283C-3BE7-AC05-CD86DBF69341}"/>
                  </a:ext>
                </a:extLst>
              </p:cNvPr>
              <p:cNvSpPr txBox="1"/>
              <p:nvPr/>
            </p:nvSpPr>
            <p:spPr>
              <a:xfrm>
                <a:off x="4438333" y="4775510"/>
                <a:ext cx="657552" cy="292388"/>
              </a:xfrm>
              <a:prstGeom prst="rect">
                <a:avLst/>
              </a:prstGeom>
              <a:noFill/>
            </p:spPr>
            <p:txBody>
              <a:bodyPr wrap="none" rtlCol="0">
                <a:spAutoFit/>
              </a:bodyPr>
              <a:lstStyle/>
              <a:p>
                <a:r>
                  <a:rPr lang="ja-JP" sz="1300">
                    <a:solidFill>
                      <a:srgbClr val="B60D27"/>
                    </a:solidFill>
                  </a:rPr>
                  <a:t>29.2%</a:t>
                </a:r>
              </a:p>
            </p:txBody>
          </p:sp>
          <p:sp>
            <p:nvSpPr>
              <p:cNvPr id="31" name="TextBox 30">
                <a:extLst>
                  <a:ext uri="{FF2B5EF4-FFF2-40B4-BE49-F238E27FC236}">
                    <a16:creationId xmlns:a16="http://schemas.microsoft.com/office/drawing/2014/main" id="{31E9213D-9B64-B52F-834B-18EDF9AFC008}"/>
                  </a:ext>
                </a:extLst>
              </p:cNvPr>
              <p:cNvSpPr txBox="1"/>
              <p:nvPr/>
            </p:nvSpPr>
            <p:spPr>
              <a:xfrm>
                <a:off x="2209772" y="4282493"/>
                <a:ext cx="605229" cy="292388"/>
              </a:xfrm>
              <a:prstGeom prst="rect">
                <a:avLst/>
              </a:prstGeom>
              <a:noFill/>
            </p:spPr>
            <p:txBody>
              <a:bodyPr wrap="none" rtlCol="0">
                <a:spAutoFit/>
              </a:bodyPr>
              <a:lstStyle/>
              <a:p>
                <a:r>
                  <a:rPr lang="ja-JP" sz="1300">
                    <a:solidFill>
                      <a:schemeClr val="accent2"/>
                    </a:solidFill>
                  </a:rPr>
                  <a:t>57.2%</a:t>
                </a:r>
              </a:p>
            </p:txBody>
          </p:sp>
          <p:sp>
            <p:nvSpPr>
              <p:cNvPr id="32" name="TextBox 31">
                <a:extLst>
                  <a:ext uri="{FF2B5EF4-FFF2-40B4-BE49-F238E27FC236}">
                    <a16:creationId xmlns:a16="http://schemas.microsoft.com/office/drawing/2014/main" id="{0900E96B-A1AF-2461-B3C2-DC8F8506425A}"/>
                  </a:ext>
                </a:extLst>
              </p:cNvPr>
              <p:cNvSpPr txBox="1"/>
              <p:nvPr/>
            </p:nvSpPr>
            <p:spPr>
              <a:xfrm>
                <a:off x="3365340" y="4762590"/>
                <a:ext cx="605229" cy="292388"/>
              </a:xfrm>
              <a:prstGeom prst="rect">
                <a:avLst/>
              </a:prstGeom>
              <a:noFill/>
            </p:spPr>
            <p:txBody>
              <a:bodyPr wrap="none" rtlCol="0">
                <a:spAutoFit/>
              </a:bodyPr>
              <a:lstStyle/>
              <a:p>
                <a:r>
                  <a:rPr lang="ja-JP" sz="1300">
                    <a:solidFill>
                      <a:schemeClr val="accent2"/>
                    </a:solidFill>
                  </a:rPr>
                  <a:t>31.8%</a:t>
                </a:r>
              </a:p>
            </p:txBody>
          </p:sp>
          <p:sp>
            <p:nvSpPr>
              <p:cNvPr id="33" name="TextBox 32">
                <a:extLst>
                  <a:ext uri="{FF2B5EF4-FFF2-40B4-BE49-F238E27FC236}">
                    <a16:creationId xmlns:a16="http://schemas.microsoft.com/office/drawing/2014/main" id="{06034CA7-747C-F3F8-D3D7-D1D888C93DF8}"/>
                  </a:ext>
                </a:extLst>
              </p:cNvPr>
              <p:cNvSpPr txBox="1"/>
              <p:nvPr/>
            </p:nvSpPr>
            <p:spPr>
              <a:xfrm>
                <a:off x="4431709" y="5017361"/>
                <a:ext cx="605229" cy="292388"/>
              </a:xfrm>
              <a:prstGeom prst="rect">
                <a:avLst/>
              </a:prstGeom>
              <a:noFill/>
            </p:spPr>
            <p:txBody>
              <a:bodyPr wrap="none" rtlCol="0">
                <a:spAutoFit/>
              </a:bodyPr>
              <a:lstStyle/>
              <a:p>
                <a:r>
                  <a:rPr lang="ja-JP" sz="1300">
                    <a:solidFill>
                      <a:schemeClr val="accent2"/>
                    </a:solidFill>
                  </a:rPr>
                  <a:t>20.3%</a:t>
                </a:r>
              </a:p>
            </p:txBody>
          </p:sp>
        </p:grpSp>
      </p:grpSp>
      <p:graphicFrame>
        <p:nvGraphicFramePr>
          <p:cNvPr id="219" name="Table 283">
            <a:extLst>
              <a:ext uri="{FF2B5EF4-FFF2-40B4-BE49-F238E27FC236}">
                <a16:creationId xmlns:a16="http://schemas.microsoft.com/office/drawing/2014/main" id="{7EE65FFD-AE42-8AEE-AC96-E32D8057028A}"/>
              </a:ext>
            </a:extLst>
          </p:cNvPr>
          <p:cNvGraphicFramePr>
            <a:graphicFrameLocks noGrp="1"/>
          </p:cNvGraphicFramePr>
          <p:nvPr>
            <p:extLst>
              <p:ext uri="{D42A27DB-BD31-4B8C-83A1-F6EECF244321}">
                <p14:modId xmlns:p14="http://schemas.microsoft.com/office/powerpoint/2010/main" val="2841933353"/>
              </p:ext>
            </p:extLst>
          </p:nvPr>
        </p:nvGraphicFramePr>
        <p:xfrm>
          <a:off x="1989292" y="1849098"/>
          <a:ext cx="4552123" cy="1202400"/>
        </p:xfrm>
        <a:graphic>
          <a:graphicData uri="http://schemas.openxmlformats.org/drawingml/2006/table">
            <a:tbl>
              <a:tblPr firstRow="1" bandRow="1">
                <a:tableStyleId>{9D7B26C5-4107-4FEC-AEDC-1716B250A1EF}</a:tableStyleId>
              </a:tblPr>
              <a:tblGrid>
                <a:gridCol w="1660212">
                  <a:extLst>
                    <a:ext uri="{9D8B030D-6E8A-4147-A177-3AD203B41FA5}">
                      <a16:colId xmlns:a16="http://schemas.microsoft.com/office/drawing/2014/main" val="1806329274"/>
                    </a:ext>
                  </a:extLst>
                </a:gridCol>
                <a:gridCol w="1533236">
                  <a:extLst>
                    <a:ext uri="{9D8B030D-6E8A-4147-A177-3AD203B41FA5}">
                      <a16:colId xmlns:a16="http://schemas.microsoft.com/office/drawing/2014/main" val="1007974268"/>
                    </a:ext>
                  </a:extLst>
                </a:gridCol>
                <a:gridCol w="1358675">
                  <a:extLst>
                    <a:ext uri="{9D8B030D-6E8A-4147-A177-3AD203B41FA5}">
                      <a16:colId xmlns:a16="http://schemas.microsoft.com/office/drawing/2014/main" val="3054690267"/>
                    </a:ext>
                  </a:extLst>
                </a:gridCol>
              </a:tblGrid>
              <a:tr h="227587">
                <a:tc>
                  <a:txBody>
                    <a:bodyPr/>
                    <a:lstStyle/>
                    <a:p>
                      <a:pPr algn="l" rtl="0"/>
                      <a:endParaRPr lang="en-GB" sz="1200" dirty="0"/>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チスレリズマブ</a:t>
                      </a:r>
                    </a:p>
                    <a:p>
                      <a:pPr algn="ctr"/>
                      <a:r>
                        <a:rPr lang="ja-JP" sz="1200"/>
                        <a:t>(n=342)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ソラフェニブ</a:t>
                      </a:r>
                    </a:p>
                    <a:p>
                      <a:pPr algn="ctr"/>
                      <a:r>
                        <a:rPr lang="ja-JP" sz="1200"/>
                        <a:t>(n=332)</a:t>
                      </a:r>
                    </a:p>
                  </a:txBody>
                  <a:tcPr marL="36000" marR="36000" marT="36000" marB="36000" anchor="ctr"/>
                </a:tc>
                <a:extLst>
                  <a:ext uri="{0D108BD9-81ED-4DB2-BD59-A6C34878D82A}">
                    <a16:rowId xmlns:a16="http://schemas.microsoft.com/office/drawing/2014/main" val="1458710058"/>
                  </a:ext>
                </a:extLst>
              </a:tr>
              <a:tr h="192796">
                <a:tc>
                  <a:txBody>
                    <a:bodyPr/>
                    <a:lstStyle/>
                    <a:p>
                      <a:pPr algn="l"/>
                      <a:r>
                        <a:rPr lang="ja-JP" sz="1200"/>
                        <a:t>イベント、n (%)</a:t>
                      </a:r>
                    </a:p>
                  </a:txBody>
                  <a:tcPr marL="36000" marR="36000" marT="36000" marB="36000" anchor="ctr">
                    <a:noFill/>
                  </a:tcPr>
                </a:tc>
                <a:tc>
                  <a:txBody>
                    <a:bodyPr/>
                    <a:lstStyle/>
                    <a:p>
                      <a:pPr algn="ctr"/>
                      <a:r>
                        <a:rPr lang="ja-JP" sz="1200"/>
                        <a:t>242 (70.8)</a:t>
                      </a:r>
                    </a:p>
                  </a:txBody>
                  <a:tcPr marL="36000" marR="36000" marT="36000" marB="36000" anchor="ctr">
                    <a:noFill/>
                  </a:tcPr>
                </a:tc>
                <a:tc>
                  <a:txBody>
                    <a:bodyPr/>
                    <a:lstStyle/>
                    <a:p>
                      <a:pPr algn="ctr"/>
                      <a:r>
                        <a:rPr lang="ja-JP" sz="1200"/>
                        <a:t>255 (76.8)</a:t>
                      </a:r>
                    </a:p>
                  </a:txBody>
                  <a:tcPr marL="36000" marR="36000" marT="36000" marB="36000" anchor="ctr">
                    <a:noFill/>
                  </a:tcPr>
                </a:tc>
                <a:extLst>
                  <a:ext uri="{0D108BD9-81ED-4DB2-BD59-A6C34878D82A}">
                    <a16:rowId xmlns:a16="http://schemas.microsoft.com/office/drawing/2014/main" val="257250155"/>
                  </a:ext>
                </a:extLst>
              </a:tr>
              <a:tr h="192796">
                <a:tc>
                  <a:txBody>
                    <a:bodyPr/>
                    <a:lstStyle/>
                    <a:p>
                      <a:pPr algn="l"/>
                      <a:r>
                        <a:rPr lang="ja-JP" sz="1200"/>
                        <a:t>mOS、月数(95%CI)</a:t>
                      </a:r>
                    </a:p>
                  </a:txBody>
                  <a:tcPr marL="36000" marR="36000" marT="36000" marB="36000" anchor="ctr"/>
                </a:tc>
                <a:tc>
                  <a:txBody>
                    <a:bodyPr/>
                    <a:lstStyle/>
                    <a:p>
                      <a:pPr algn="ctr"/>
                      <a:r>
                        <a:rPr lang="ja-JP" sz="1200" dirty="0"/>
                        <a:t>15.9 (13.2、19.7)</a:t>
                      </a:r>
                    </a:p>
                  </a:txBody>
                  <a:tcPr marL="36000" marR="36000" marT="36000" marB="36000" anchor="ctr"/>
                </a:tc>
                <a:tc>
                  <a:txBody>
                    <a:bodyPr/>
                    <a:lstStyle/>
                    <a:p>
                      <a:pPr algn="ctr"/>
                      <a:r>
                        <a:rPr lang="ja-JP" sz="1200"/>
                        <a:t>14.1 (12.6、17.4)</a:t>
                      </a:r>
                    </a:p>
                  </a:txBody>
                  <a:tcPr marL="36000" marR="36000" marT="36000" marB="36000" anchor="ctr"/>
                </a:tc>
                <a:extLst>
                  <a:ext uri="{0D108BD9-81ED-4DB2-BD59-A6C34878D82A}">
                    <a16:rowId xmlns:a16="http://schemas.microsoft.com/office/drawing/2014/main" val="2001251083"/>
                  </a:ext>
                </a:extLst>
              </a:tr>
              <a:tr h="192796">
                <a:tc>
                  <a:txBody>
                    <a:bodyPr/>
                    <a:lstStyle/>
                    <a:p>
                      <a:pPr algn="l"/>
                      <a:r>
                        <a:rPr lang="ja-JP" sz="1200"/>
                        <a:t>層別HR(95%CI); p値</a:t>
                      </a: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0.85 (0.712、1.019); 0.0398</a:t>
                      </a:r>
                    </a:p>
                  </a:txBody>
                  <a:tcPr marL="36000" marR="36000" marT="36000" marB="36000" anchor="ctr">
                    <a:noFill/>
                  </a:tcPr>
                </a:tc>
                <a:tc hMerge="1">
                  <a:txBody>
                    <a:bodyPr/>
                    <a:lstStyle/>
                    <a:p>
                      <a:pPr algn="l" rtl="0"/>
                      <a:endParaRPr lang="en-GB" sz="1200" dirty="0">
                        <a:solidFill>
                          <a:srgbClr val="4D4D4D"/>
                        </a:solidFill>
                      </a:endParaRPr>
                    </a:p>
                  </a:txBody>
                  <a:tcPr anchor="ctr"/>
                </a:tc>
                <a:extLst>
                  <a:ext uri="{0D108BD9-81ED-4DB2-BD59-A6C34878D82A}">
                    <a16:rowId xmlns:a16="http://schemas.microsoft.com/office/drawing/2014/main" val="1055425166"/>
                  </a:ext>
                </a:extLst>
              </a:tr>
            </a:tbl>
          </a:graphicData>
        </a:graphic>
      </p:graphicFrame>
      <p:graphicFrame>
        <p:nvGraphicFramePr>
          <p:cNvPr id="220" name="Table 283">
            <a:extLst>
              <a:ext uri="{FF2B5EF4-FFF2-40B4-BE49-F238E27FC236}">
                <a16:creationId xmlns:a16="http://schemas.microsoft.com/office/drawing/2014/main" id="{B947BFC7-FD05-F530-ED4B-807196297993}"/>
              </a:ext>
            </a:extLst>
          </p:cNvPr>
          <p:cNvGraphicFramePr>
            <a:graphicFrameLocks noGrp="1"/>
          </p:cNvGraphicFramePr>
          <p:nvPr>
            <p:extLst>
              <p:ext uri="{D42A27DB-BD31-4B8C-83A1-F6EECF244321}">
                <p14:modId xmlns:p14="http://schemas.microsoft.com/office/powerpoint/2010/main" val="2060908479"/>
              </p:ext>
            </p:extLst>
          </p:nvPr>
        </p:nvGraphicFramePr>
        <p:xfrm>
          <a:off x="7793187" y="1849098"/>
          <a:ext cx="4336721" cy="1202400"/>
        </p:xfrm>
        <a:graphic>
          <a:graphicData uri="http://schemas.openxmlformats.org/drawingml/2006/table">
            <a:tbl>
              <a:tblPr firstRow="1" bandRow="1">
                <a:tableStyleId>{9D7B26C5-4107-4FEC-AEDC-1716B250A1EF}</a:tableStyleId>
              </a:tblPr>
              <a:tblGrid>
                <a:gridCol w="1911574">
                  <a:extLst>
                    <a:ext uri="{9D8B030D-6E8A-4147-A177-3AD203B41FA5}">
                      <a16:colId xmlns:a16="http://schemas.microsoft.com/office/drawing/2014/main" val="1806329274"/>
                    </a:ext>
                  </a:extLst>
                </a:gridCol>
                <a:gridCol w="1212574">
                  <a:extLst>
                    <a:ext uri="{9D8B030D-6E8A-4147-A177-3AD203B41FA5}">
                      <a16:colId xmlns:a16="http://schemas.microsoft.com/office/drawing/2014/main" val="1007974268"/>
                    </a:ext>
                  </a:extLst>
                </a:gridCol>
                <a:gridCol w="1212573">
                  <a:extLst>
                    <a:ext uri="{9D8B030D-6E8A-4147-A177-3AD203B41FA5}">
                      <a16:colId xmlns:a16="http://schemas.microsoft.com/office/drawing/2014/main" val="3054690267"/>
                    </a:ext>
                  </a:extLst>
                </a:gridCol>
              </a:tblGrid>
              <a:tr h="227587">
                <a:tc>
                  <a:txBody>
                    <a:bodyPr/>
                    <a:lstStyle/>
                    <a:p>
                      <a:pPr algn="l" rtl="0"/>
                      <a:endParaRPr lang="en-GB" sz="1200" dirty="0"/>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チスレリズマブ</a:t>
                      </a:r>
                    </a:p>
                    <a:p>
                      <a:pPr algn="ctr"/>
                      <a:r>
                        <a:rPr lang="ja-JP" sz="1200"/>
                        <a:t>(n=342)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ソラフェニブ</a:t>
                      </a:r>
                    </a:p>
                    <a:p>
                      <a:pPr algn="ctr"/>
                      <a:r>
                        <a:rPr lang="ja-JP" sz="1200"/>
                        <a:t>(n=332)</a:t>
                      </a:r>
                    </a:p>
                  </a:txBody>
                  <a:tcPr marL="36000" marR="36000" marT="36000" marB="36000" anchor="ctr"/>
                </a:tc>
                <a:extLst>
                  <a:ext uri="{0D108BD9-81ED-4DB2-BD59-A6C34878D82A}">
                    <a16:rowId xmlns:a16="http://schemas.microsoft.com/office/drawing/2014/main" val="1458710058"/>
                  </a:ext>
                </a:extLst>
              </a:tr>
              <a:tr h="192796">
                <a:tc>
                  <a:txBody>
                    <a:bodyPr/>
                    <a:lstStyle/>
                    <a:p>
                      <a:pPr algn="l"/>
                      <a:r>
                        <a:rPr lang="ja-JP" sz="1200"/>
                        <a:t>イベント、n (%)</a:t>
                      </a:r>
                    </a:p>
                  </a:txBody>
                  <a:tcPr marL="36000" marR="36000" marT="36000" marB="36000" anchor="ctr">
                    <a:noFill/>
                  </a:tcPr>
                </a:tc>
                <a:tc>
                  <a:txBody>
                    <a:bodyPr/>
                    <a:lstStyle/>
                    <a:p>
                      <a:pPr algn="ctr"/>
                      <a:r>
                        <a:rPr lang="ja-JP" sz="1200"/>
                        <a:t>276 (80.7)</a:t>
                      </a:r>
                    </a:p>
                  </a:txBody>
                  <a:tcPr marL="36000" marR="36000" marT="36000" marB="36000" anchor="ctr">
                    <a:noFill/>
                  </a:tcPr>
                </a:tc>
                <a:tc>
                  <a:txBody>
                    <a:bodyPr/>
                    <a:lstStyle/>
                    <a:p>
                      <a:pPr algn="ctr"/>
                      <a:r>
                        <a:rPr lang="ja-JP" sz="1200"/>
                        <a:t>224 (67.5)</a:t>
                      </a:r>
                    </a:p>
                  </a:txBody>
                  <a:tcPr marL="36000" marR="36000" marT="36000" marB="36000" anchor="ctr">
                    <a:noFill/>
                  </a:tcPr>
                </a:tc>
                <a:extLst>
                  <a:ext uri="{0D108BD9-81ED-4DB2-BD59-A6C34878D82A}">
                    <a16:rowId xmlns:a16="http://schemas.microsoft.com/office/drawing/2014/main" val="257250155"/>
                  </a:ext>
                </a:extLst>
              </a:tr>
              <a:tr h="192796">
                <a:tc>
                  <a:txBody>
                    <a:bodyPr/>
                    <a:lstStyle/>
                    <a:p>
                      <a:pPr algn="l"/>
                      <a:r>
                        <a:rPr lang="ja-JP" sz="1200"/>
                        <a:t>mPFS、月数(95%CI)</a:t>
                      </a:r>
                    </a:p>
                  </a:txBody>
                  <a:tcPr marL="36000" marR="36000" marT="36000" marB="36000" anchor="ctr"/>
                </a:tc>
                <a:tc>
                  <a:txBody>
                    <a:bodyPr/>
                    <a:lstStyle/>
                    <a:p>
                      <a:pPr algn="ctr"/>
                      <a:r>
                        <a:rPr lang="ja-JP" sz="1200"/>
                        <a:t>2.1 (2.1、3.5)</a:t>
                      </a:r>
                    </a:p>
                  </a:txBody>
                  <a:tcPr marL="36000" marR="36000" marT="36000" marB="36000" anchor="ctr"/>
                </a:tc>
                <a:tc>
                  <a:txBody>
                    <a:bodyPr/>
                    <a:lstStyle/>
                    <a:p>
                      <a:pPr algn="ctr"/>
                      <a:r>
                        <a:rPr lang="ja-JP" sz="1200"/>
                        <a:t>3.4 (2.2、4.1)</a:t>
                      </a:r>
                    </a:p>
                  </a:txBody>
                  <a:tcPr marL="36000" marR="36000" marT="36000" marB="36000" anchor="ctr"/>
                </a:tc>
                <a:extLst>
                  <a:ext uri="{0D108BD9-81ED-4DB2-BD59-A6C34878D82A}">
                    <a16:rowId xmlns:a16="http://schemas.microsoft.com/office/drawing/2014/main" val="2001251083"/>
                  </a:ext>
                </a:extLst>
              </a:tr>
              <a:tr h="192796">
                <a:tc>
                  <a:txBody>
                    <a:bodyPr/>
                    <a:lstStyle/>
                    <a:p>
                      <a:pPr algn="l"/>
                      <a:r>
                        <a:rPr lang="ja-JP" sz="1200"/>
                        <a:t>層別HR (95%CI)</a:t>
                      </a: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t>1.11 (0.92、1.33)</a:t>
                      </a:r>
                    </a:p>
                  </a:txBody>
                  <a:tcPr marL="36000" marR="36000" marT="36000" marB="36000" anchor="ctr">
                    <a:noFill/>
                  </a:tcPr>
                </a:tc>
                <a:tc hMerge="1">
                  <a:txBody>
                    <a:bodyPr/>
                    <a:lstStyle/>
                    <a:p>
                      <a:pPr algn="l" rtl="0"/>
                      <a:endParaRPr lang="en-GB" sz="1200" dirty="0">
                        <a:solidFill>
                          <a:srgbClr val="4D4D4D"/>
                        </a:solidFill>
                      </a:endParaRPr>
                    </a:p>
                  </a:txBody>
                  <a:tcPr anchor="ctr"/>
                </a:tc>
                <a:extLst>
                  <a:ext uri="{0D108BD9-81ED-4DB2-BD59-A6C34878D82A}">
                    <a16:rowId xmlns:a16="http://schemas.microsoft.com/office/drawing/2014/main" val="1055425166"/>
                  </a:ext>
                </a:extLst>
              </a:tr>
            </a:tbl>
          </a:graphicData>
        </a:graphic>
      </p:graphicFrame>
      <p:sp>
        <p:nvSpPr>
          <p:cNvPr id="221" name="Freeform 21">
            <a:extLst>
              <a:ext uri="{FF2B5EF4-FFF2-40B4-BE49-F238E27FC236}">
                <a16:creationId xmlns:a16="http://schemas.microsoft.com/office/drawing/2014/main" id="{A2DFDF01-59AF-9A4E-0C2C-9F7B39EB75DC}"/>
              </a:ext>
            </a:extLst>
          </p:cNvPr>
          <p:cNvSpPr>
            <a:spLocks/>
          </p:cNvSpPr>
          <p:nvPr/>
        </p:nvSpPr>
        <p:spPr bwMode="auto">
          <a:xfrm>
            <a:off x="7087792" y="2387234"/>
            <a:ext cx="4842831" cy="284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endParaRPr>
          </a:p>
        </p:txBody>
      </p:sp>
      <p:sp>
        <p:nvSpPr>
          <p:cNvPr id="222" name="TextBox 221">
            <a:extLst>
              <a:ext uri="{FF2B5EF4-FFF2-40B4-BE49-F238E27FC236}">
                <a16:creationId xmlns:a16="http://schemas.microsoft.com/office/drawing/2014/main" id="{D1D6EA80-7652-2964-02E7-D09D39FFC7C2}"/>
              </a:ext>
            </a:extLst>
          </p:cNvPr>
          <p:cNvSpPr txBox="1"/>
          <p:nvPr/>
        </p:nvSpPr>
        <p:spPr>
          <a:xfrm>
            <a:off x="9061241" y="5497378"/>
            <a:ext cx="1191608" cy="292388"/>
          </a:xfrm>
          <a:prstGeom prst="rect">
            <a:avLst/>
          </a:prstGeom>
          <a:noFill/>
        </p:spPr>
        <p:txBody>
          <a:bodyPr wrap="none" rtlCol="0">
            <a:spAutoFit/>
          </a:bodyPr>
          <a:lstStyle/>
          <a:p>
            <a:pPr algn="ctr" fontAlgn="base">
              <a:spcBef>
                <a:spcPct val="0"/>
              </a:spcBef>
              <a:spcAft>
                <a:spcPct val="0"/>
              </a:spcAft>
            </a:pPr>
            <a:r>
              <a:rPr lang="ja-JP" sz="1300">
                <a:solidFill>
                  <a:srgbClr val="4D4D4D"/>
                </a:solidFill>
                <a:cs typeface="Arial" panose="020B0604020202020204" pitchFamily="34" charset="0"/>
              </a:rPr>
              <a:t>期間、月数</a:t>
            </a:r>
          </a:p>
        </p:txBody>
      </p:sp>
      <p:grpSp>
        <p:nvGrpSpPr>
          <p:cNvPr id="223" name="Group 222">
            <a:extLst>
              <a:ext uri="{FF2B5EF4-FFF2-40B4-BE49-F238E27FC236}">
                <a16:creationId xmlns:a16="http://schemas.microsoft.com/office/drawing/2014/main" id="{DC6A8600-95E4-A39F-5300-F291ACB159F3}"/>
              </a:ext>
            </a:extLst>
          </p:cNvPr>
          <p:cNvGrpSpPr/>
          <p:nvPr/>
        </p:nvGrpSpPr>
        <p:grpSpPr>
          <a:xfrm>
            <a:off x="6501017" y="2311708"/>
            <a:ext cx="586774" cy="2990766"/>
            <a:chOff x="1397581" y="1281593"/>
            <a:chExt cx="586774" cy="2826867"/>
          </a:xfrm>
        </p:grpSpPr>
        <p:sp>
          <p:nvSpPr>
            <p:cNvPr id="224" name="Line 6">
              <a:extLst>
                <a:ext uri="{FF2B5EF4-FFF2-40B4-BE49-F238E27FC236}">
                  <a16:creationId xmlns:a16="http://schemas.microsoft.com/office/drawing/2014/main" id="{2CBEAE7C-A43F-793D-5A7B-6F74D36C2F7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5" name="Line 7">
              <a:extLst>
                <a:ext uri="{FF2B5EF4-FFF2-40B4-BE49-F238E27FC236}">
                  <a16:creationId xmlns:a16="http://schemas.microsoft.com/office/drawing/2014/main" id="{B9F8A014-CB51-1658-B010-9EB3D00507A2}"/>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6" name="Line 8">
              <a:extLst>
                <a:ext uri="{FF2B5EF4-FFF2-40B4-BE49-F238E27FC236}">
                  <a16:creationId xmlns:a16="http://schemas.microsoft.com/office/drawing/2014/main" id="{E7038D0D-8696-0DD6-98B6-448870C74294}"/>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7" name="Line 9">
              <a:extLst>
                <a:ext uri="{FF2B5EF4-FFF2-40B4-BE49-F238E27FC236}">
                  <a16:creationId xmlns:a16="http://schemas.microsoft.com/office/drawing/2014/main" id="{034447CE-649F-CEE8-5976-752AD1EF812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8" name="Line 10">
              <a:extLst>
                <a:ext uri="{FF2B5EF4-FFF2-40B4-BE49-F238E27FC236}">
                  <a16:creationId xmlns:a16="http://schemas.microsoft.com/office/drawing/2014/main" id="{ED24C477-A603-DB5A-AE42-036B8EA20E7E}"/>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9" name="Line 11">
              <a:extLst>
                <a:ext uri="{FF2B5EF4-FFF2-40B4-BE49-F238E27FC236}">
                  <a16:creationId xmlns:a16="http://schemas.microsoft.com/office/drawing/2014/main" id="{8C0AD867-3A34-409B-A96E-66C31DBEB980}"/>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30" name="TextBox 229">
              <a:extLst>
                <a:ext uri="{FF2B5EF4-FFF2-40B4-BE49-F238E27FC236}">
                  <a16:creationId xmlns:a16="http://schemas.microsoft.com/office/drawing/2014/main" id="{2177276F-F866-4257-8182-61D9E9DCE1FF}"/>
                </a:ext>
              </a:extLst>
            </p:cNvPr>
            <p:cNvSpPr txBox="1"/>
            <p:nvPr/>
          </p:nvSpPr>
          <p:spPr>
            <a:xfrm rot="16200000">
              <a:off x="1189834" y="2577108"/>
              <a:ext cx="707881" cy="292388"/>
            </a:xfrm>
            <a:prstGeom prst="rect">
              <a:avLst/>
            </a:prstGeom>
            <a:noFill/>
          </p:spPr>
          <p:txBody>
            <a:bodyPr wrap="none" rtlCol="0">
              <a:spAutoFit/>
            </a:bodyPr>
            <a:lstStyle/>
            <a:p>
              <a:pPr algn="ctr" fontAlgn="base">
                <a:spcBef>
                  <a:spcPct val="0"/>
                </a:spcBef>
                <a:spcAft>
                  <a:spcPct val="0"/>
                </a:spcAft>
              </a:pPr>
              <a:r>
                <a:rPr lang="ja-JP" sz="1300">
                  <a:solidFill>
                    <a:srgbClr val="4D4D4D"/>
                  </a:solidFill>
                  <a:cs typeface="Arial" panose="020B0604020202020204" pitchFamily="34" charset="0"/>
                </a:rPr>
                <a:t>PFS、%</a:t>
              </a:r>
            </a:p>
          </p:txBody>
        </p:sp>
        <p:sp>
          <p:nvSpPr>
            <p:cNvPr id="231" name="TextBox 230">
              <a:extLst>
                <a:ext uri="{FF2B5EF4-FFF2-40B4-BE49-F238E27FC236}">
                  <a16:creationId xmlns:a16="http://schemas.microsoft.com/office/drawing/2014/main" id="{389615A1-4A97-BF43-2711-77B2474A256A}"/>
                </a:ext>
              </a:extLst>
            </p:cNvPr>
            <p:cNvSpPr txBox="1"/>
            <p:nvPr/>
          </p:nvSpPr>
          <p:spPr>
            <a:xfrm>
              <a:off x="1479175" y="1281593"/>
              <a:ext cx="463588"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100</a:t>
              </a:r>
            </a:p>
          </p:txBody>
        </p:sp>
        <p:sp>
          <p:nvSpPr>
            <p:cNvPr id="232" name="TextBox 231">
              <a:extLst>
                <a:ext uri="{FF2B5EF4-FFF2-40B4-BE49-F238E27FC236}">
                  <a16:creationId xmlns:a16="http://schemas.microsoft.com/office/drawing/2014/main" id="{0CF0E6CB-AE5E-BF16-7FE0-4510DC022BB5}"/>
                </a:ext>
              </a:extLst>
            </p:cNvPr>
            <p:cNvSpPr txBox="1"/>
            <p:nvPr/>
          </p:nvSpPr>
          <p:spPr>
            <a:xfrm>
              <a:off x="1572149" y="1805733"/>
              <a:ext cx="370614"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80</a:t>
              </a:r>
            </a:p>
          </p:txBody>
        </p:sp>
        <p:sp>
          <p:nvSpPr>
            <p:cNvPr id="233" name="TextBox 232">
              <a:extLst>
                <a:ext uri="{FF2B5EF4-FFF2-40B4-BE49-F238E27FC236}">
                  <a16:creationId xmlns:a16="http://schemas.microsoft.com/office/drawing/2014/main" id="{23EBA8D3-C6FC-EEB5-4F12-87E8F54FC2C8}"/>
                </a:ext>
              </a:extLst>
            </p:cNvPr>
            <p:cNvSpPr txBox="1"/>
            <p:nvPr/>
          </p:nvSpPr>
          <p:spPr>
            <a:xfrm>
              <a:off x="1572149" y="2304263"/>
              <a:ext cx="370614"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60</a:t>
              </a:r>
            </a:p>
          </p:txBody>
        </p:sp>
        <p:sp>
          <p:nvSpPr>
            <p:cNvPr id="234" name="TextBox 233">
              <a:extLst>
                <a:ext uri="{FF2B5EF4-FFF2-40B4-BE49-F238E27FC236}">
                  <a16:creationId xmlns:a16="http://schemas.microsoft.com/office/drawing/2014/main" id="{DB81C04F-4784-8E56-2A52-79DD3591F804}"/>
                </a:ext>
              </a:extLst>
            </p:cNvPr>
            <p:cNvSpPr txBox="1"/>
            <p:nvPr/>
          </p:nvSpPr>
          <p:spPr>
            <a:xfrm>
              <a:off x="1572149" y="2818916"/>
              <a:ext cx="370614"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40</a:t>
              </a:r>
            </a:p>
          </p:txBody>
        </p:sp>
        <p:sp>
          <p:nvSpPr>
            <p:cNvPr id="235" name="TextBox 234">
              <a:extLst>
                <a:ext uri="{FF2B5EF4-FFF2-40B4-BE49-F238E27FC236}">
                  <a16:creationId xmlns:a16="http://schemas.microsoft.com/office/drawing/2014/main" id="{7323AC54-214C-7E83-E4D4-B3A979D6F4CB}"/>
                </a:ext>
              </a:extLst>
            </p:cNvPr>
            <p:cNvSpPr txBox="1"/>
            <p:nvPr/>
          </p:nvSpPr>
          <p:spPr>
            <a:xfrm>
              <a:off x="1572149" y="3322819"/>
              <a:ext cx="370614"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20</a:t>
              </a:r>
            </a:p>
          </p:txBody>
        </p:sp>
        <p:sp>
          <p:nvSpPr>
            <p:cNvPr id="236" name="TextBox 235">
              <a:extLst>
                <a:ext uri="{FF2B5EF4-FFF2-40B4-BE49-F238E27FC236}">
                  <a16:creationId xmlns:a16="http://schemas.microsoft.com/office/drawing/2014/main" id="{47163A94-E336-4D06-0110-08A682D6E4EE}"/>
                </a:ext>
              </a:extLst>
            </p:cNvPr>
            <p:cNvSpPr txBox="1"/>
            <p:nvPr/>
          </p:nvSpPr>
          <p:spPr>
            <a:xfrm>
              <a:off x="1665131" y="3832095"/>
              <a:ext cx="277640" cy="276365"/>
            </a:xfrm>
            <a:prstGeom prst="rect">
              <a:avLst/>
            </a:prstGeom>
            <a:noFill/>
          </p:spPr>
          <p:txBody>
            <a:bodyPr wrap="none" rtlCol="0" anchor="ctr" anchorCtr="0">
              <a:spAutoFit/>
            </a:bodyPr>
            <a:lstStyle/>
            <a:p>
              <a:pPr algn="r"/>
              <a:r>
                <a:rPr lang="ja-JP" sz="1300">
                  <a:solidFill>
                    <a:srgbClr val="4D4D4D"/>
                  </a:solidFill>
                  <a:cs typeface="Arial" panose="020B0604020202020204" pitchFamily="34" charset="0"/>
                </a:rPr>
                <a:t>0</a:t>
              </a:r>
            </a:p>
          </p:txBody>
        </p:sp>
      </p:grpSp>
      <p:grpSp>
        <p:nvGrpSpPr>
          <p:cNvPr id="237" name="Group 236">
            <a:extLst>
              <a:ext uri="{FF2B5EF4-FFF2-40B4-BE49-F238E27FC236}">
                <a16:creationId xmlns:a16="http://schemas.microsoft.com/office/drawing/2014/main" id="{DF4387F1-72B7-A511-0B28-8E9F7AF100D8}"/>
              </a:ext>
            </a:extLst>
          </p:cNvPr>
          <p:cNvGrpSpPr/>
          <p:nvPr/>
        </p:nvGrpSpPr>
        <p:grpSpPr>
          <a:xfrm>
            <a:off x="7160052" y="5226156"/>
            <a:ext cx="4896000" cy="344758"/>
            <a:chOff x="1446600" y="5303149"/>
            <a:chExt cx="5924864" cy="344758"/>
          </a:xfrm>
        </p:grpSpPr>
        <p:sp>
          <p:nvSpPr>
            <p:cNvPr id="238" name="Line 21">
              <a:extLst>
                <a:ext uri="{FF2B5EF4-FFF2-40B4-BE49-F238E27FC236}">
                  <a16:creationId xmlns:a16="http://schemas.microsoft.com/office/drawing/2014/main" id="{A7DE85DB-4B9A-13FD-0FD4-7D95A48606B4}"/>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39" name="TextBox 238">
              <a:extLst>
                <a:ext uri="{FF2B5EF4-FFF2-40B4-BE49-F238E27FC236}">
                  <a16:creationId xmlns:a16="http://schemas.microsoft.com/office/drawing/2014/main" id="{3AC282C0-0B91-0D81-04A4-872EA0728799}"/>
                </a:ext>
              </a:extLst>
            </p:cNvPr>
            <p:cNvSpPr txBox="1"/>
            <p:nvPr/>
          </p:nvSpPr>
          <p:spPr>
            <a:xfrm>
              <a:off x="7017547"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45</a:t>
              </a:r>
            </a:p>
          </p:txBody>
        </p:sp>
        <p:sp>
          <p:nvSpPr>
            <p:cNvPr id="240" name="Line 21">
              <a:extLst>
                <a:ext uri="{FF2B5EF4-FFF2-40B4-BE49-F238E27FC236}">
                  <a16:creationId xmlns:a16="http://schemas.microsoft.com/office/drawing/2014/main" id="{55B1C6D1-CFF5-1F9B-FF31-E066595E70F7}"/>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1" name="TextBox 240">
              <a:extLst>
                <a:ext uri="{FF2B5EF4-FFF2-40B4-BE49-F238E27FC236}">
                  <a16:creationId xmlns:a16="http://schemas.microsoft.com/office/drawing/2014/main" id="{0F3193BB-C6EE-C30E-55AC-033AD541AB30}"/>
                </a:ext>
              </a:extLst>
            </p:cNvPr>
            <p:cNvSpPr txBox="1"/>
            <p:nvPr/>
          </p:nvSpPr>
          <p:spPr>
            <a:xfrm>
              <a:off x="6641910"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42</a:t>
              </a:r>
            </a:p>
          </p:txBody>
        </p:sp>
        <p:sp>
          <p:nvSpPr>
            <p:cNvPr id="242" name="Line 21">
              <a:extLst>
                <a:ext uri="{FF2B5EF4-FFF2-40B4-BE49-F238E27FC236}">
                  <a16:creationId xmlns:a16="http://schemas.microsoft.com/office/drawing/2014/main" id="{DABD45DF-5CEF-EFC8-F739-88A9F5DC4F04}"/>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3" name="TextBox 242">
              <a:extLst>
                <a:ext uri="{FF2B5EF4-FFF2-40B4-BE49-F238E27FC236}">
                  <a16:creationId xmlns:a16="http://schemas.microsoft.com/office/drawing/2014/main" id="{D2D3E9E1-2908-3530-1913-FD2C1E531B8B}"/>
                </a:ext>
              </a:extLst>
            </p:cNvPr>
            <p:cNvSpPr txBox="1"/>
            <p:nvPr/>
          </p:nvSpPr>
          <p:spPr>
            <a:xfrm>
              <a:off x="6266272"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39</a:t>
              </a:r>
            </a:p>
          </p:txBody>
        </p:sp>
        <p:sp>
          <p:nvSpPr>
            <p:cNvPr id="244" name="Line 21">
              <a:extLst>
                <a:ext uri="{FF2B5EF4-FFF2-40B4-BE49-F238E27FC236}">
                  <a16:creationId xmlns:a16="http://schemas.microsoft.com/office/drawing/2014/main" id="{7103A5AB-7804-A4C8-FB85-489D6AC897D2}"/>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5" name="TextBox 244">
              <a:extLst>
                <a:ext uri="{FF2B5EF4-FFF2-40B4-BE49-F238E27FC236}">
                  <a16:creationId xmlns:a16="http://schemas.microsoft.com/office/drawing/2014/main" id="{D8BB0D3F-FDC9-4B4B-B313-103278DEBFCC}"/>
                </a:ext>
              </a:extLst>
            </p:cNvPr>
            <p:cNvSpPr txBox="1"/>
            <p:nvPr/>
          </p:nvSpPr>
          <p:spPr>
            <a:xfrm>
              <a:off x="5890635"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36</a:t>
              </a:r>
            </a:p>
          </p:txBody>
        </p:sp>
        <p:sp>
          <p:nvSpPr>
            <p:cNvPr id="246" name="Line 21">
              <a:extLst>
                <a:ext uri="{FF2B5EF4-FFF2-40B4-BE49-F238E27FC236}">
                  <a16:creationId xmlns:a16="http://schemas.microsoft.com/office/drawing/2014/main" id="{E247AE60-F902-5946-AD63-95726D0BE477}"/>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7" name="TextBox 246">
              <a:extLst>
                <a:ext uri="{FF2B5EF4-FFF2-40B4-BE49-F238E27FC236}">
                  <a16:creationId xmlns:a16="http://schemas.microsoft.com/office/drawing/2014/main" id="{E476C65C-3423-0F23-E97E-CC6E3CB08E7C}"/>
                </a:ext>
              </a:extLst>
            </p:cNvPr>
            <p:cNvSpPr txBox="1"/>
            <p:nvPr/>
          </p:nvSpPr>
          <p:spPr>
            <a:xfrm>
              <a:off x="5514998"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33</a:t>
              </a:r>
            </a:p>
          </p:txBody>
        </p:sp>
        <p:sp>
          <p:nvSpPr>
            <p:cNvPr id="248" name="Line 21">
              <a:extLst>
                <a:ext uri="{FF2B5EF4-FFF2-40B4-BE49-F238E27FC236}">
                  <a16:creationId xmlns:a16="http://schemas.microsoft.com/office/drawing/2014/main" id="{6B503D36-C96F-940F-4218-C2758FE8DF2B}"/>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9" name="TextBox 248">
              <a:extLst>
                <a:ext uri="{FF2B5EF4-FFF2-40B4-BE49-F238E27FC236}">
                  <a16:creationId xmlns:a16="http://schemas.microsoft.com/office/drawing/2014/main" id="{C9AE0044-D824-72EE-FA3A-13F148BA7C54}"/>
                </a:ext>
              </a:extLst>
            </p:cNvPr>
            <p:cNvSpPr txBox="1"/>
            <p:nvPr/>
          </p:nvSpPr>
          <p:spPr>
            <a:xfrm>
              <a:off x="5139362"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30</a:t>
              </a:r>
            </a:p>
          </p:txBody>
        </p:sp>
        <p:sp>
          <p:nvSpPr>
            <p:cNvPr id="250" name="Line 21">
              <a:extLst>
                <a:ext uri="{FF2B5EF4-FFF2-40B4-BE49-F238E27FC236}">
                  <a16:creationId xmlns:a16="http://schemas.microsoft.com/office/drawing/2014/main" id="{151F844A-9550-D753-4E4A-7EE88A5FCA5A}"/>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1" name="TextBox 250">
              <a:extLst>
                <a:ext uri="{FF2B5EF4-FFF2-40B4-BE49-F238E27FC236}">
                  <a16:creationId xmlns:a16="http://schemas.microsoft.com/office/drawing/2014/main" id="{6CAA7A50-88FA-0EEA-079A-A8E9D830CA14}"/>
                </a:ext>
              </a:extLst>
            </p:cNvPr>
            <p:cNvSpPr txBox="1"/>
            <p:nvPr/>
          </p:nvSpPr>
          <p:spPr>
            <a:xfrm>
              <a:off x="4763725"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27</a:t>
              </a:r>
            </a:p>
          </p:txBody>
        </p:sp>
        <p:sp>
          <p:nvSpPr>
            <p:cNvPr id="252" name="Line 21">
              <a:extLst>
                <a:ext uri="{FF2B5EF4-FFF2-40B4-BE49-F238E27FC236}">
                  <a16:creationId xmlns:a16="http://schemas.microsoft.com/office/drawing/2014/main" id="{71214545-0508-D588-A701-F9E3677A4DD5}"/>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3" name="TextBox 252">
              <a:extLst>
                <a:ext uri="{FF2B5EF4-FFF2-40B4-BE49-F238E27FC236}">
                  <a16:creationId xmlns:a16="http://schemas.microsoft.com/office/drawing/2014/main" id="{CB2861BD-2046-DE93-97CB-CB89F4A9E062}"/>
                </a:ext>
              </a:extLst>
            </p:cNvPr>
            <p:cNvSpPr txBox="1"/>
            <p:nvPr/>
          </p:nvSpPr>
          <p:spPr>
            <a:xfrm>
              <a:off x="4388088"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24</a:t>
              </a:r>
            </a:p>
          </p:txBody>
        </p:sp>
        <p:sp>
          <p:nvSpPr>
            <p:cNvPr id="254" name="Line 21">
              <a:extLst>
                <a:ext uri="{FF2B5EF4-FFF2-40B4-BE49-F238E27FC236}">
                  <a16:creationId xmlns:a16="http://schemas.microsoft.com/office/drawing/2014/main" id="{372DB446-1A49-5864-4B96-20E1AC97DFE0}"/>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5" name="TextBox 254">
              <a:extLst>
                <a:ext uri="{FF2B5EF4-FFF2-40B4-BE49-F238E27FC236}">
                  <a16:creationId xmlns:a16="http://schemas.microsoft.com/office/drawing/2014/main" id="{684DEA4D-4B1A-A429-A4C8-AA20D1945015}"/>
                </a:ext>
              </a:extLst>
            </p:cNvPr>
            <p:cNvSpPr txBox="1"/>
            <p:nvPr/>
          </p:nvSpPr>
          <p:spPr>
            <a:xfrm>
              <a:off x="4012450"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21</a:t>
              </a:r>
            </a:p>
          </p:txBody>
        </p:sp>
        <p:sp>
          <p:nvSpPr>
            <p:cNvPr id="256" name="Line 21">
              <a:extLst>
                <a:ext uri="{FF2B5EF4-FFF2-40B4-BE49-F238E27FC236}">
                  <a16:creationId xmlns:a16="http://schemas.microsoft.com/office/drawing/2014/main" id="{6C46DE51-1A51-D0ED-8C4D-8FC1A90CDF5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7" name="TextBox 256">
              <a:extLst>
                <a:ext uri="{FF2B5EF4-FFF2-40B4-BE49-F238E27FC236}">
                  <a16:creationId xmlns:a16="http://schemas.microsoft.com/office/drawing/2014/main" id="{6452663C-F979-174A-EEEB-89E00D4DE22D}"/>
                </a:ext>
              </a:extLst>
            </p:cNvPr>
            <p:cNvSpPr txBox="1"/>
            <p:nvPr/>
          </p:nvSpPr>
          <p:spPr>
            <a:xfrm>
              <a:off x="3636813"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18</a:t>
              </a:r>
            </a:p>
          </p:txBody>
        </p:sp>
        <p:sp>
          <p:nvSpPr>
            <p:cNvPr id="258" name="Line 21">
              <a:extLst>
                <a:ext uri="{FF2B5EF4-FFF2-40B4-BE49-F238E27FC236}">
                  <a16:creationId xmlns:a16="http://schemas.microsoft.com/office/drawing/2014/main" id="{14549D80-0E1C-2742-E847-249229D0CCF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9" name="TextBox 258">
              <a:extLst>
                <a:ext uri="{FF2B5EF4-FFF2-40B4-BE49-F238E27FC236}">
                  <a16:creationId xmlns:a16="http://schemas.microsoft.com/office/drawing/2014/main" id="{648A36FC-93F5-F9F5-1133-A6060E9344BF}"/>
                </a:ext>
              </a:extLst>
            </p:cNvPr>
            <p:cNvSpPr txBox="1"/>
            <p:nvPr/>
          </p:nvSpPr>
          <p:spPr>
            <a:xfrm>
              <a:off x="3261176"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15</a:t>
              </a:r>
            </a:p>
          </p:txBody>
        </p:sp>
        <p:sp>
          <p:nvSpPr>
            <p:cNvPr id="260" name="Line 21">
              <a:extLst>
                <a:ext uri="{FF2B5EF4-FFF2-40B4-BE49-F238E27FC236}">
                  <a16:creationId xmlns:a16="http://schemas.microsoft.com/office/drawing/2014/main" id="{12AE4EB2-0981-CB70-CDE8-567A4BCF5A7C}"/>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1" name="TextBox 260">
              <a:extLst>
                <a:ext uri="{FF2B5EF4-FFF2-40B4-BE49-F238E27FC236}">
                  <a16:creationId xmlns:a16="http://schemas.microsoft.com/office/drawing/2014/main" id="{DAF94423-85F2-2783-FE5A-5475CBCACEBC}"/>
                </a:ext>
              </a:extLst>
            </p:cNvPr>
            <p:cNvSpPr txBox="1"/>
            <p:nvPr/>
          </p:nvSpPr>
          <p:spPr>
            <a:xfrm>
              <a:off x="2885539" y="5375149"/>
              <a:ext cx="353917"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12</a:t>
              </a:r>
            </a:p>
          </p:txBody>
        </p:sp>
        <p:sp>
          <p:nvSpPr>
            <p:cNvPr id="262" name="Line 21">
              <a:extLst>
                <a:ext uri="{FF2B5EF4-FFF2-40B4-BE49-F238E27FC236}">
                  <a16:creationId xmlns:a16="http://schemas.microsoft.com/office/drawing/2014/main" id="{FAC4CDDF-60BB-D812-E109-5420B5FFDFD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3" name="TextBox 262">
              <a:extLst>
                <a:ext uri="{FF2B5EF4-FFF2-40B4-BE49-F238E27FC236}">
                  <a16:creationId xmlns:a16="http://schemas.microsoft.com/office/drawing/2014/main" id="{1332AE78-8E83-0276-11EC-48A9DE28C719}"/>
                </a:ext>
              </a:extLst>
            </p:cNvPr>
            <p:cNvSpPr txBox="1"/>
            <p:nvPr/>
          </p:nvSpPr>
          <p:spPr>
            <a:xfrm>
              <a:off x="2573512" y="5375149"/>
              <a:ext cx="226699"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9</a:t>
              </a:r>
            </a:p>
          </p:txBody>
        </p:sp>
        <p:sp>
          <p:nvSpPr>
            <p:cNvPr id="264" name="Line 21">
              <a:extLst>
                <a:ext uri="{FF2B5EF4-FFF2-40B4-BE49-F238E27FC236}">
                  <a16:creationId xmlns:a16="http://schemas.microsoft.com/office/drawing/2014/main" id="{30B91CFF-5DB5-D1A8-6494-43DB68EB0BFF}"/>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5" name="TextBox 264">
              <a:extLst>
                <a:ext uri="{FF2B5EF4-FFF2-40B4-BE49-F238E27FC236}">
                  <a16:creationId xmlns:a16="http://schemas.microsoft.com/office/drawing/2014/main" id="{7EEC18BA-7A18-2FC3-75E6-5CA9BF4EFE34}"/>
                </a:ext>
              </a:extLst>
            </p:cNvPr>
            <p:cNvSpPr txBox="1"/>
            <p:nvPr/>
          </p:nvSpPr>
          <p:spPr>
            <a:xfrm>
              <a:off x="2197875" y="5375149"/>
              <a:ext cx="226699"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6</a:t>
              </a:r>
            </a:p>
          </p:txBody>
        </p:sp>
        <p:sp>
          <p:nvSpPr>
            <p:cNvPr id="266" name="Line 21">
              <a:extLst>
                <a:ext uri="{FF2B5EF4-FFF2-40B4-BE49-F238E27FC236}">
                  <a16:creationId xmlns:a16="http://schemas.microsoft.com/office/drawing/2014/main" id="{EB0EB4AB-C159-54D3-7EF4-8697A693A9D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7" name="TextBox 266">
              <a:extLst>
                <a:ext uri="{FF2B5EF4-FFF2-40B4-BE49-F238E27FC236}">
                  <a16:creationId xmlns:a16="http://schemas.microsoft.com/office/drawing/2014/main" id="{DBACC3FA-0021-501C-3F73-571D81CFFB96}"/>
                </a:ext>
              </a:extLst>
            </p:cNvPr>
            <p:cNvSpPr txBox="1"/>
            <p:nvPr/>
          </p:nvSpPr>
          <p:spPr>
            <a:xfrm>
              <a:off x="1822237" y="5375149"/>
              <a:ext cx="226699"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3</a:t>
              </a:r>
            </a:p>
          </p:txBody>
        </p:sp>
        <p:sp>
          <p:nvSpPr>
            <p:cNvPr id="268" name="Line 21">
              <a:extLst>
                <a:ext uri="{FF2B5EF4-FFF2-40B4-BE49-F238E27FC236}">
                  <a16:creationId xmlns:a16="http://schemas.microsoft.com/office/drawing/2014/main" id="{AB7C339E-5D7C-7705-E368-EE418EB2273C}"/>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9" name="TextBox 268">
              <a:extLst>
                <a:ext uri="{FF2B5EF4-FFF2-40B4-BE49-F238E27FC236}">
                  <a16:creationId xmlns:a16="http://schemas.microsoft.com/office/drawing/2014/main" id="{F4F74982-1401-9F9D-B9FC-9A28AFEFCFAF}"/>
                </a:ext>
              </a:extLst>
            </p:cNvPr>
            <p:cNvSpPr txBox="1"/>
            <p:nvPr/>
          </p:nvSpPr>
          <p:spPr>
            <a:xfrm>
              <a:off x="1446600" y="5375149"/>
              <a:ext cx="226699" cy="272758"/>
            </a:xfrm>
            <a:prstGeom prst="rect">
              <a:avLst/>
            </a:prstGeom>
            <a:noFill/>
          </p:spPr>
          <p:txBody>
            <a:bodyPr wrap="none" lIns="36000" tIns="36000" rIns="36000" bIns="36000" rtlCol="0" anchor="t" anchorCtr="0">
              <a:spAutoFit/>
            </a:bodyPr>
            <a:lstStyle/>
            <a:p>
              <a:pPr algn="ctr"/>
              <a:r>
                <a:rPr lang="ja-JP" sz="1300">
                  <a:solidFill>
                    <a:srgbClr val="4D4D4D"/>
                  </a:solidFill>
                  <a:cs typeface="Arial" panose="020B0604020202020204" pitchFamily="34" charset="0"/>
                </a:rPr>
                <a:t>0</a:t>
              </a:r>
            </a:p>
          </p:txBody>
        </p:sp>
      </p:grpSp>
      <p:grpSp>
        <p:nvGrpSpPr>
          <p:cNvPr id="270" name="Group 269">
            <a:extLst>
              <a:ext uri="{FF2B5EF4-FFF2-40B4-BE49-F238E27FC236}">
                <a16:creationId xmlns:a16="http://schemas.microsoft.com/office/drawing/2014/main" id="{DC8260F3-7662-6BB1-C37A-FDF1F0EB5B44}"/>
              </a:ext>
            </a:extLst>
          </p:cNvPr>
          <p:cNvGrpSpPr/>
          <p:nvPr/>
        </p:nvGrpSpPr>
        <p:grpSpPr>
          <a:xfrm>
            <a:off x="7057139" y="5799117"/>
            <a:ext cx="4940525" cy="272758"/>
            <a:chOff x="6608418" y="5792782"/>
            <a:chExt cx="4366907" cy="272758"/>
          </a:xfrm>
        </p:grpSpPr>
        <p:sp>
          <p:nvSpPr>
            <p:cNvPr id="271" name="TextBox 270">
              <a:extLst>
                <a:ext uri="{FF2B5EF4-FFF2-40B4-BE49-F238E27FC236}">
                  <a16:creationId xmlns:a16="http://schemas.microsoft.com/office/drawing/2014/main" id="{A7A00240-5ED0-D020-D1E5-16BE52EBD71D}"/>
                </a:ext>
              </a:extLst>
            </p:cNvPr>
            <p:cNvSpPr txBox="1"/>
            <p:nvPr/>
          </p:nvSpPr>
          <p:spPr>
            <a:xfrm>
              <a:off x="10828884" y="5792782"/>
              <a:ext cx="146441"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4</a:t>
              </a:r>
            </a:p>
          </p:txBody>
        </p:sp>
        <p:sp>
          <p:nvSpPr>
            <p:cNvPr id="272" name="TextBox 271">
              <a:extLst>
                <a:ext uri="{FF2B5EF4-FFF2-40B4-BE49-F238E27FC236}">
                  <a16:creationId xmlns:a16="http://schemas.microsoft.com/office/drawing/2014/main" id="{5D17C8FE-9BC1-D335-4807-0E421DB7149B}"/>
                </a:ext>
              </a:extLst>
            </p:cNvPr>
            <p:cNvSpPr txBox="1"/>
            <p:nvPr/>
          </p:nvSpPr>
          <p:spPr>
            <a:xfrm>
              <a:off x="10554358" y="5792782"/>
              <a:ext cx="146441"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7</a:t>
              </a:r>
            </a:p>
          </p:txBody>
        </p:sp>
        <p:sp>
          <p:nvSpPr>
            <p:cNvPr id="273" name="TextBox 272">
              <a:extLst>
                <a:ext uri="{FF2B5EF4-FFF2-40B4-BE49-F238E27FC236}">
                  <a16:creationId xmlns:a16="http://schemas.microsoft.com/office/drawing/2014/main" id="{F8DA32D1-BE05-A0D7-07E5-E511DF845DE6}"/>
                </a:ext>
              </a:extLst>
            </p:cNvPr>
            <p:cNvSpPr txBox="1"/>
            <p:nvPr/>
          </p:nvSpPr>
          <p:spPr>
            <a:xfrm>
              <a:off x="10244213" y="5792782"/>
              <a:ext cx="217683"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11</a:t>
              </a:r>
            </a:p>
          </p:txBody>
        </p:sp>
        <p:sp>
          <p:nvSpPr>
            <p:cNvPr id="274" name="TextBox 273">
              <a:extLst>
                <a:ext uri="{FF2B5EF4-FFF2-40B4-BE49-F238E27FC236}">
                  <a16:creationId xmlns:a16="http://schemas.microsoft.com/office/drawing/2014/main" id="{0F8EAD8E-F5F3-F880-A28F-CDD2B43177A9}"/>
                </a:ext>
              </a:extLst>
            </p:cNvPr>
            <p:cNvSpPr txBox="1"/>
            <p:nvPr/>
          </p:nvSpPr>
          <p:spPr>
            <a:xfrm>
              <a:off x="9964218"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16</a:t>
              </a:r>
            </a:p>
          </p:txBody>
        </p:sp>
        <p:sp>
          <p:nvSpPr>
            <p:cNvPr id="275" name="TextBox 274">
              <a:extLst>
                <a:ext uri="{FF2B5EF4-FFF2-40B4-BE49-F238E27FC236}">
                  <a16:creationId xmlns:a16="http://schemas.microsoft.com/office/drawing/2014/main" id="{6AC027E9-32AE-BCEC-4F51-55340259A038}"/>
                </a:ext>
              </a:extLst>
            </p:cNvPr>
            <p:cNvSpPr txBox="1"/>
            <p:nvPr/>
          </p:nvSpPr>
          <p:spPr>
            <a:xfrm>
              <a:off x="9689695"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19</a:t>
              </a:r>
            </a:p>
          </p:txBody>
        </p:sp>
        <p:sp>
          <p:nvSpPr>
            <p:cNvPr id="276" name="TextBox 275">
              <a:extLst>
                <a:ext uri="{FF2B5EF4-FFF2-40B4-BE49-F238E27FC236}">
                  <a16:creationId xmlns:a16="http://schemas.microsoft.com/office/drawing/2014/main" id="{CB074320-F77B-4442-9423-4E009BD458F9}"/>
                </a:ext>
              </a:extLst>
            </p:cNvPr>
            <p:cNvSpPr txBox="1"/>
            <p:nvPr/>
          </p:nvSpPr>
          <p:spPr>
            <a:xfrm>
              <a:off x="9415170"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22</a:t>
              </a:r>
            </a:p>
          </p:txBody>
        </p:sp>
        <p:sp>
          <p:nvSpPr>
            <p:cNvPr id="277" name="TextBox 276">
              <a:extLst>
                <a:ext uri="{FF2B5EF4-FFF2-40B4-BE49-F238E27FC236}">
                  <a16:creationId xmlns:a16="http://schemas.microsoft.com/office/drawing/2014/main" id="{AF1DC355-FE1D-7058-3BA2-4C09B4FFCD95}"/>
                </a:ext>
              </a:extLst>
            </p:cNvPr>
            <p:cNvSpPr txBox="1"/>
            <p:nvPr/>
          </p:nvSpPr>
          <p:spPr>
            <a:xfrm>
              <a:off x="9140645"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25</a:t>
              </a:r>
            </a:p>
          </p:txBody>
        </p:sp>
        <p:sp>
          <p:nvSpPr>
            <p:cNvPr id="278" name="TextBox 277">
              <a:extLst>
                <a:ext uri="{FF2B5EF4-FFF2-40B4-BE49-F238E27FC236}">
                  <a16:creationId xmlns:a16="http://schemas.microsoft.com/office/drawing/2014/main" id="{4F25ADE5-7934-A891-14AF-C2B09C8F1301}"/>
                </a:ext>
              </a:extLst>
            </p:cNvPr>
            <p:cNvSpPr txBox="1"/>
            <p:nvPr/>
          </p:nvSpPr>
          <p:spPr>
            <a:xfrm>
              <a:off x="8866121"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30</a:t>
              </a:r>
            </a:p>
          </p:txBody>
        </p:sp>
        <p:sp>
          <p:nvSpPr>
            <p:cNvPr id="279" name="TextBox 278">
              <a:extLst>
                <a:ext uri="{FF2B5EF4-FFF2-40B4-BE49-F238E27FC236}">
                  <a16:creationId xmlns:a16="http://schemas.microsoft.com/office/drawing/2014/main" id="{0974199C-F30C-5EFC-7D89-8AFAFA6E884F}"/>
                </a:ext>
              </a:extLst>
            </p:cNvPr>
            <p:cNvSpPr txBox="1"/>
            <p:nvPr/>
          </p:nvSpPr>
          <p:spPr>
            <a:xfrm>
              <a:off x="8591595"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32</a:t>
              </a:r>
            </a:p>
          </p:txBody>
        </p:sp>
        <p:sp>
          <p:nvSpPr>
            <p:cNvPr id="280" name="TextBox 279">
              <a:extLst>
                <a:ext uri="{FF2B5EF4-FFF2-40B4-BE49-F238E27FC236}">
                  <a16:creationId xmlns:a16="http://schemas.microsoft.com/office/drawing/2014/main" id="{BA33E767-395C-3FE0-496E-DBD43FEA031F}"/>
                </a:ext>
              </a:extLst>
            </p:cNvPr>
            <p:cNvSpPr txBox="1"/>
            <p:nvPr/>
          </p:nvSpPr>
          <p:spPr>
            <a:xfrm>
              <a:off x="8317070"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38</a:t>
              </a:r>
            </a:p>
          </p:txBody>
        </p:sp>
        <p:sp>
          <p:nvSpPr>
            <p:cNvPr id="281" name="TextBox 280">
              <a:extLst>
                <a:ext uri="{FF2B5EF4-FFF2-40B4-BE49-F238E27FC236}">
                  <a16:creationId xmlns:a16="http://schemas.microsoft.com/office/drawing/2014/main" id="{8F2D8695-026D-D8E5-BCC2-53713E6B6121}"/>
                </a:ext>
              </a:extLst>
            </p:cNvPr>
            <p:cNvSpPr txBox="1"/>
            <p:nvPr/>
          </p:nvSpPr>
          <p:spPr>
            <a:xfrm>
              <a:off x="8042545"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41</a:t>
              </a:r>
            </a:p>
          </p:txBody>
        </p:sp>
        <p:sp>
          <p:nvSpPr>
            <p:cNvPr id="282" name="TextBox 281">
              <a:extLst>
                <a:ext uri="{FF2B5EF4-FFF2-40B4-BE49-F238E27FC236}">
                  <a16:creationId xmlns:a16="http://schemas.microsoft.com/office/drawing/2014/main" id="{E3161425-CAC3-DC43-3FA7-2061B867CC6C}"/>
                </a:ext>
              </a:extLst>
            </p:cNvPr>
            <p:cNvSpPr txBox="1"/>
            <p:nvPr/>
          </p:nvSpPr>
          <p:spPr>
            <a:xfrm>
              <a:off x="7768021"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47</a:t>
              </a:r>
            </a:p>
          </p:txBody>
        </p:sp>
        <p:sp>
          <p:nvSpPr>
            <p:cNvPr id="283" name="TextBox 282">
              <a:extLst>
                <a:ext uri="{FF2B5EF4-FFF2-40B4-BE49-F238E27FC236}">
                  <a16:creationId xmlns:a16="http://schemas.microsoft.com/office/drawing/2014/main" id="{0EE545B2-B798-3DCF-CBE5-B0F33448D111}"/>
                </a:ext>
              </a:extLst>
            </p:cNvPr>
            <p:cNvSpPr txBox="1"/>
            <p:nvPr/>
          </p:nvSpPr>
          <p:spPr>
            <a:xfrm>
              <a:off x="7493496"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54</a:t>
              </a:r>
            </a:p>
          </p:txBody>
        </p:sp>
        <p:sp>
          <p:nvSpPr>
            <p:cNvPr id="284" name="TextBox 283">
              <a:extLst>
                <a:ext uri="{FF2B5EF4-FFF2-40B4-BE49-F238E27FC236}">
                  <a16:creationId xmlns:a16="http://schemas.microsoft.com/office/drawing/2014/main" id="{4CC3D367-4F1E-0EB0-92A9-BAC8657D5AD7}"/>
                </a:ext>
              </a:extLst>
            </p:cNvPr>
            <p:cNvSpPr txBox="1"/>
            <p:nvPr/>
          </p:nvSpPr>
          <p:spPr>
            <a:xfrm>
              <a:off x="7218971" y="5792782"/>
              <a:ext cx="228620"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79</a:t>
              </a:r>
            </a:p>
          </p:txBody>
        </p:sp>
        <p:sp>
          <p:nvSpPr>
            <p:cNvPr id="285" name="TextBox 284">
              <a:extLst>
                <a:ext uri="{FF2B5EF4-FFF2-40B4-BE49-F238E27FC236}">
                  <a16:creationId xmlns:a16="http://schemas.microsoft.com/office/drawing/2014/main" id="{A82A6240-5332-76AD-9FED-97A923C4705E}"/>
                </a:ext>
              </a:extLst>
            </p:cNvPr>
            <p:cNvSpPr txBox="1"/>
            <p:nvPr/>
          </p:nvSpPr>
          <p:spPr>
            <a:xfrm>
              <a:off x="6903356" y="5792782"/>
              <a:ext cx="310801"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145</a:t>
              </a:r>
            </a:p>
          </p:txBody>
        </p:sp>
        <p:sp>
          <p:nvSpPr>
            <p:cNvPr id="286" name="TextBox 285">
              <a:extLst>
                <a:ext uri="{FF2B5EF4-FFF2-40B4-BE49-F238E27FC236}">
                  <a16:creationId xmlns:a16="http://schemas.microsoft.com/office/drawing/2014/main" id="{E866163F-83A9-4C10-0230-D37FA14E9A45}"/>
                </a:ext>
              </a:extLst>
            </p:cNvPr>
            <p:cNvSpPr txBox="1"/>
            <p:nvPr/>
          </p:nvSpPr>
          <p:spPr>
            <a:xfrm>
              <a:off x="6608418" y="5792782"/>
              <a:ext cx="351627" cy="272758"/>
            </a:xfrm>
            <a:prstGeom prst="rect">
              <a:avLst/>
            </a:prstGeom>
            <a:noFill/>
          </p:spPr>
          <p:txBody>
            <a:bodyPr wrap="none" lIns="36000" tIns="36000" rIns="36000" bIns="36000" rtlCol="0" anchor="t" anchorCtr="0">
              <a:spAutoFit/>
            </a:bodyPr>
            <a:lstStyle/>
            <a:p>
              <a:pPr algn="ctr"/>
              <a:r>
                <a:rPr lang="ja-JP" sz="1300">
                  <a:solidFill>
                    <a:srgbClr val="B60D27"/>
                  </a:solidFill>
                  <a:cs typeface="Arial" panose="020B0604020202020204" pitchFamily="34" charset="0"/>
                </a:rPr>
                <a:t>342</a:t>
              </a:r>
            </a:p>
          </p:txBody>
        </p:sp>
      </p:grpSp>
      <p:grpSp>
        <p:nvGrpSpPr>
          <p:cNvPr id="287" name="Group 286">
            <a:extLst>
              <a:ext uri="{FF2B5EF4-FFF2-40B4-BE49-F238E27FC236}">
                <a16:creationId xmlns:a16="http://schemas.microsoft.com/office/drawing/2014/main" id="{3992E6CF-8A45-24AF-4C5C-E956AB31F895}"/>
              </a:ext>
            </a:extLst>
          </p:cNvPr>
          <p:cNvGrpSpPr/>
          <p:nvPr/>
        </p:nvGrpSpPr>
        <p:grpSpPr>
          <a:xfrm>
            <a:off x="7080236" y="6099503"/>
            <a:ext cx="4917431" cy="272758"/>
            <a:chOff x="6628831" y="6103107"/>
            <a:chExt cx="4346493" cy="272758"/>
          </a:xfrm>
        </p:grpSpPr>
        <p:sp>
          <p:nvSpPr>
            <p:cNvPr id="288" name="TextBox 287">
              <a:extLst>
                <a:ext uri="{FF2B5EF4-FFF2-40B4-BE49-F238E27FC236}">
                  <a16:creationId xmlns:a16="http://schemas.microsoft.com/office/drawing/2014/main" id="{D05D237A-C9DD-8451-34D0-53922DCA381D}"/>
                </a:ext>
              </a:extLst>
            </p:cNvPr>
            <p:cNvSpPr txBox="1"/>
            <p:nvPr/>
          </p:nvSpPr>
          <p:spPr>
            <a:xfrm>
              <a:off x="10828883" y="6103107"/>
              <a:ext cx="14644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0</a:t>
              </a:r>
            </a:p>
          </p:txBody>
        </p:sp>
        <p:sp>
          <p:nvSpPr>
            <p:cNvPr id="289" name="TextBox 288">
              <a:extLst>
                <a:ext uri="{FF2B5EF4-FFF2-40B4-BE49-F238E27FC236}">
                  <a16:creationId xmlns:a16="http://schemas.microsoft.com/office/drawing/2014/main" id="{4D88E440-B2E1-6B95-1914-0DEFD5054B03}"/>
                </a:ext>
              </a:extLst>
            </p:cNvPr>
            <p:cNvSpPr txBox="1"/>
            <p:nvPr/>
          </p:nvSpPr>
          <p:spPr>
            <a:xfrm>
              <a:off x="10554359" y="6103107"/>
              <a:ext cx="14644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0</a:t>
              </a:r>
            </a:p>
          </p:txBody>
        </p:sp>
        <p:sp>
          <p:nvSpPr>
            <p:cNvPr id="290" name="TextBox 289">
              <a:extLst>
                <a:ext uri="{FF2B5EF4-FFF2-40B4-BE49-F238E27FC236}">
                  <a16:creationId xmlns:a16="http://schemas.microsoft.com/office/drawing/2014/main" id="{6A86884F-E6C2-004D-A602-A4455A9C79C6}"/>
                </a:ext>
              </a:extLst>
            </p:cNvPr>
            <p:cNvSpPr txBox="1"/>
            <p:nvPr/>
          </p:nvSpPr>
          <p:spPr>
            <a:xfrm>
              <a:off x="10279833" y="6103107"/>
              <a:ext cx="14644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0</a:t>
              </a:r>
            </a:p>
          </p:txBody>
        </p:sp>
        <p:sp>
          <p:nvSpPr>
            <p:cNvPr id="291" name="TextBox 290">
              <a:extLst>
                <a:ext uri="{FF2B5EF4-FFF2-40B4-BE49-F238E27FC236}">
                  <a16:creationId xmlns:a16="http://schemas.microsoft.com/office/drawing/2014/main" id="{023885E5-B680-F200-2B24-4E1B749C70C8}"/>
                </a:ext>
              </a:extLst>
            </p:cNvPr>
            <p:cNvSpPr txBox="1"/>
            <p:nvPr/>
          </p:nvSpPr>
          <p:spPr>
            <a:xfrm>
              <a:off x="10005309" y="6103107"/>
              <a:ext cx="14644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0</a:t>
              </a:r>
            </a:p>
          </p:txBody>
        </p:sp>
        <p:sp>
          <p:nvSpPr>
            <p:cNvPr id="292" name="TextBox 291">
              <a:extLst>
                <a:ext uri="{FF2B5EF4-FFF2-40B4-BE49-F238E27FC236}">
                  <a16:creationId xmlns:a16="http://schemas.microsoft.com/office/drawing/2014/main" id="{79A5DAB5-277A-0D2C-FFED-A41A97975E08}"/>
                </a:ext>
              </a:extLst>
            </p:cNvPr>
            <p:cNvSpPr txBox="1"/>
            <p:nvPr/>
          </p:nvSpPr>
          <p:spPr>
            <a:xfrm>
              <a:off x="9730783" y="6103107"/>
              <a:ext cx="14644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a:t>
              </a:r>
            </a:p>
          </p:txBody>
        </p:sp>
        <p:sp>
          <p:nvSpPr>
            <p:cNvPr id="293" name="TextBox 292">
              <a:extLst>
                <a:ext uri="{FF2B5EF4-FFF2-40B4-BE49-F238E27FC236}">
                  <a16:creationId xmlns:a16="http://schemas.microsoft.com/office/drawing/2014/main" id="{A410B216-0569-0E3A-EB7D-F59502D9042B}"/>
                </a:ext>
              </a:extLst>
            </p:cNvPr>
            <p:cNvSpPr txBox="1"/>
            <p:nvPr/>
          </p:nvSpPr>
          <p:spPr>
            <a:xfrm>
              <a:off x="9435714" y="6103107"/>
              <a:ext cx="18753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 4</a:t>
              </a:r>
            </a:p>
          </p:txBody>
        </p:sp>
        <p:sp>
          <p:nvSpPr>
            <p:cNvPr id="294" name="TextBox 293">
              <a:extLst>
                <a:ext uri="{FF2B5EF4-FFF2-40B4-BE49-F238E27FC236}">
                  <a16:creationId xmlns:a16="http://schemas.microsoft.com/office/drawing/2014/main" id="{7DAFF192-21E4-9CC1-3674-E4348B5881F3}"/>
                </a:ext>
              </a:extLst>
            </p:cNvPr>
            <p:cNvSpPr txBox="1"/>
            <p:nvPr/>
          </p:nvSpPr>
          <p:spPr>
            <a:xfrm>
              <a:off x="9161190" y="6103107"/>
              <a:ext cx="18753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 5</a:t>
              </a:r>
            </a:p>
          </p:txBody>
        </p:sp>
        <p:sp>
          <p:nvSpPr>
            <p:cNvPr id="295" name="TextBox 294">
              <a:extLst>
                <a:ext uri="{FF2B5EF4-FFF2-40B4-BE49-F238E27FC236}">
                  <a16:creationId xmlns:a16="http://schemas.microsoft.com/office/drawing/2014/main" id="{990E5C24-97EB-6213-C19B-E2DA21C6E125}"/>
                </a:ext>
              </a:extLst>
            </p:cNvPr>
            <p:cNvSpPr txBox="1"/>
            <p:nvPr/>
          </p:nvSpPr>
          <p:spPr>
            <a:xfrm>
              <a:off x="8886664" y="6103107"/>
              <a:ext cx="18753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 6</a:t>
              </a:r>
            </a:p>
          </p:txBody>
        </p:sp>
        <p:sp>
          <p:nvSpPr>
            <p:cNvPr id="296" name="TextBox 295">
              <a:extLst>
                <a:ext uri="{FF2B5EF4-FFF2-40B4-BE49-F238E27FC236}">
                  <a16:creationId xmlns:a16="http://schemas.microsoft.com/office/drawing/2014/main" id="{71E0D0C3-17F8-DD1E-069A-4BD313F9B4B1}"/>
                </a:ext>
              </a:extLst>
            </p:cNvPr>
            <p:cNvSpPr txBox="1"/>
            <p:nvPr/>
          </p:nvSpPr>
          <p:spPr>
            <a:xfrm>
              <a:off x="8632686" y="6103107"/>
              <a:ext cx="14644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7</a:t>
              </a:r>
            </a:p>
          </p:txBody>
        </p:sp>
        <p:sp>
          <p:nvSpPr>
            <p:cNvPr id="297" name="TextBox 296">
              <a:extLst>
                <a:ext uri="{FF2B5EF4-FFF2-40B4-BE49-F238E27FC236}">
                  <a16:creationId xmlns:a16="http://schemas.microsoft.com/office/drawing/2014/main" id="{1120342F-0CC5-F821-3D76-963391553254}"/>
                </a:ext>
              </a:extLst>
            </p:cNvPr>
            <p:cNvSpPr txBox="1"/>
            <p:nvPr/>
          </p:nvSpPr>
          <p:spPr>
            <a:xfrm>
              <a:off x="8317071" y="6103107"/>
              <a:ext cx="22862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12</a:t>
              </a:r>
            </a:p>
          </p:txBody>
        </p:sp>
        <p:sp>
          <p:nvSpPr>
            <p:cNvPr id="298" name="TextBox 297">
              <a:extLst>
                <a:ext uri="{FF2B5EF4-FFF2-40B4-BE49-F238E27FC236}">
                  <a16:creationId xmlns:a16="http://schemas.microsoft.com/office/drawing/2014/main" id="{13A98A75-F562-24C3-FE51-B9C73A095660}"/>
                </a:ext>
              </a:extLst>
            </p:cNvPr>
            <p:cNvSpPr txBox="1"/>
            <p:nvPr/>
          </p:nvSpPr>
          <p:spPr>
            <a:xfrm>
              <a:off x="8042545" y="6103107"/>
              <a:ext cx="22862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17</a:t>
              </a:r>
            </a:p>
          </p:txBody>
        </p:sp>
        <p:sp>
          <p:nvSpPr>
            <p:cNvPr id="299" name="TextBox 298">
              <a:extLst>
                <a:ext uri="{FF2B5EF4-FFF2-40B4-BE49-F238E27FC236}">
                  <a16:creationId xmlns:a16="http://schemas.microsoft.com/office/drawing/2014/main" id="{4E53203E-1CA1-8760-FB78-6ACF914C97C9}"/>
                </a:ext>
              </a:extLst>
            </p:cNvPr>
            <p:cNvSpPr txBox="1"/>
            <p:nvPr/>
          </p:nvSpPr>
          <p:spPr>
            <a:xfrm>
              <a:off x="7768022" y="6103107"/>
              <a:ext cx="22862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26</a:t>
              </a:r>
            </a:p>
          </p:txBody>
        </p:sp>
        <p:sp>
          <p:nvSpPr>
            <p:cNvPr id="300" name="TextBox 299">
              <a:extLst>
                <a:ext uri="{FF2B5EF4-FFF2-40B4-BE49-F238E27FC236}">
                  <a16:creationId xmlns:a16="http://schemas.microsoft.com/office/drawing/2014/main" id="{FF5403CE-C9A3-E107-9F7E-CF6293ABB9F5}"/>
                </a:ext>
              </a:extLst>
            </p:cNvPr>
            <p:cNvSpPr txBox="1"/>
            <p:nvPr/>
          </p:nvSpPr>
          <p:spPr>
            <a:xfrm>
              <a:off x="7493495" y="6103107"/>
              <a:ext cx="22862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38</a:t>
              </a:r>
            </a:p>
          </p:txBody>
        </p:sp>
        <p:sp>
          <p:nvSpPr>
            <p:cNvPr id="301" name="TextBox 300">
              <a:extLst>
                <a:ext uri="{FF2B5EF4-FFF2-40B4-BE49-F238E27FC236}">
                  <a16:creationId xmlns:a16="http://schemas.microsoft.com/office/drawing/2014/main" id="{0C9B6E16-EEC3-151F-531D-ED6FD1370E53}"/>
                </a:ext>
              </a:extLst>
            </p:cNvPr>
            <p:cNvSpPr txBox="1"/>
            <p:nvPr/>
          </p:nvSpPr>
          <p:spPr>
            <a:xfrm>
              <a:off x="7218972" y="6103107"/>
              <a:ext cx="228620"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80</a:t>
              </a:r>
            </a:p>
          </p:txBody>
        </p:sp>
        <p:sp>
          <p:nvSpPr>
            <p:cNvPr id="302" name="TextBox 301">
              <a:extLst>
                <a:ext uri="{FF2B5EF4-FFF2-40B4-BE49-F238E27FC236}">
                  <a16:creationId xmlns:a16="http://schemas.microsoft.com/office/drawing/2014/main" id="{E3355B0F-EB48-BF74-326A-06EE58BE2A59}"/>
                </a:ext>
              </a:extLst>
            </p:cNvPr>
            <p:cNvSpPr txBox="1"/>
            <p:nvPr/>
          </p:nvSpPr>
          <p:spPr>
            <a:xfrm>
              <a:off x="6903356" y="6103107"/>
              <a:ext cx="31080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125</a:t>
              </a:r>
            </a:p>
          </p:txBody>
        </p:sp>
        <p:sp>
          <p:nvSpPr>
            <p:cNvPr id="303" name="TextBox 302">
              <a:extLst>
                <a:ext uri="{FF2B5EF4-FFF2-40B4-BE49-F238E27FC236}">
                  <a16:creationId xmlns:a16="http://schemas.microsoft.com/office/drawing/2014/main" id="{6F1469B6-9E4B-7139-4BEB-68DFE07F9044}"/>
                </a:ext>
              </a:extLst>
            </p:cNvPr>
            <p:cNvSpPr txBox="1"/>
            <p:nvPr/>
          </p:nvSpPr>
          <p:spPr>
            <a:xfrm>
              <a:off x="6628831" y="6103107"/>
              <a:ext cx="310801" cy="272758"/>
            </a:xfrm>
            <a:prstGeom prst="rect">
              <a:avLst/>
            </a:prstGeom>
            <a:noFill/>
          </p:spPr>
          <p:txBody>
            <a:bodyPr wrap="none" lIns="36000" tIns="36000" rIns="36000" bIns="36000" rtlCol="0" anchor="t" anchorCtr="0">
              <a:spAutoFit/>
            </a:bodyPr>
            <a:lstStyle/>
            <a:p>
              <a:pPr algn="ctr"/>
              <a:r>
                <a:rPr lang="ja-JP" sz="1300">
                  <a:solidFill>
                    <a:schemeClr val="accent2"/>
                  </a:solidFill>
                  <a:cs typeface="Arial" panose="020B0604020202020204" pitchFamily="34" charset="0"/>
                </a:rPr>
                <a:t>332</a:t>
              </a:r>
            </a:p>
          </p:txBody>
        </p:sp>
      </p:grpSp>
      <p:cxnSp>
        <p:nvCxnSpPr>
          <p:cNvPr id="304" name="Straight Connector 303">
            <a:extLst>
              <a:ext uri="{FF2B5EF4-FFF2-40B4-BE49-F238E27FC236}">
                <a16:creationId xmlns:a16="http://schemas.microsoft.com/office/drawing/2014/main" id="{A9524B47-B0DD-FDCF-6A9E-A804E712A8DB}"/>
              </a:ext>
            </a:extLst>
          </p:cNvPr>
          <p:cNvCxnSpPr>
            <a:cxnSpLocks/>
          </p:cNvCxnSpPr>
          <p:nvPr/>
        </p:nvCxnSpPr>
        <p:spPr>
          <a:xfrm rot="10800000" flipV="1">
            <a:off x="7874919" y="3570156"/>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FCB10A86-915B-0A3B-AFBB-638249A74640}"/>
              </a:ext>
            </a:extLst>
          </p:cNvPr>
          <p:cNvCxnSpPr>
            <a:cxnSpLocks/>
          </p:cNvCxnSpPr>
          <p:nvPr/>
        </p:nvCxnSpPr>
        <p:spPr>
          <a:xfrm rot="10800000" flipV="1">
            <a:off x="9734147" y="4074156"/>
            <a:ext cx="0" cy="122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7D0CFF72-911C-1079-6E32-8117FC36CB1B}"/>
              </a:ext>
            </a:extLst>
          </p:cNvPr>
          <p:cNvCxnSpPr>
            <a:cxnSpLocks/>
          </p:cNvCxnSpPr>
          <p:nvPr/>
        </p:nvCxnSpPr>
        <p:spPr>
          <a:xfrm rot="10800000" flipV="1">
            <a:off x="8494749" y="4142927"/>
            <a:ext cx="0" cy="11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48390CEA-EEB4-79FF-AEEE-5BEE3920586C}"/>
              </a:ext>
            </a:extLst>
          </p:cNvPr>
          <p:cNvSpPr txBox="1"/>
          <p:nvPr/>
        </p:nvSpPr>
        <p:spPr>
          <a:xfrm>
            <a:off x="8468766" y="4113819"/>
            <a:ext cx="657552" cy="292388"/>
          </a:xfrm>
          <a:prstGeom prst="rect">
            <a:avLst/>
          </a:prstGeom>
          <a:noFill/>
        </p:spPr>
        <p:txBody>
          <a:bodyPr wrap="none" rtlCol="0">
            <a:spAutoFit/>
          </a:bodyPr>
          <a:lstStyle/>
          <a:p>
            <a:r>
              <a:rPr lang="ja-JP" sz="1300">
                <a:solidFill>
                  <a:srgbClr val="B60D27"/>
                </a:solidFill>
              </a:rPr>
              <a:t>19.0%</a:t>
            </a:r>
          </a:p>
        </p:txBody>
      </p:sp>
      <p:sp>
        <p:nvSpPr>
          <p:cNvPr id="308" name="TextBox 307">
            <a:extLst>
              <a:ext uri="{FF2B5EF4-FFF2-40B4-BE49-F238E27FC236}">
                <a16:creationId xmlns:a16="http://schemas.microsoft.com/office/drawing/2014/main" id="{6EE476EC-51A4-B3C7-4FC0-AD8B99D6D5DA}"/>
              </a:ext>
            </a:extLst>
          </p:cNvPr>
          <p:cNvSpPr txBox="1"/>
          <p:nvPr/>
        </p:nvSpPr>
        <p:spPr>
          <a:xfrm>
            <a:off x="9752674" y="4265929"/>
            <a:ext cx="657552" cy="292388"/>
          </a:xfrm>
          <a:prstGeom prst="rect">
            <a:avLst/>
          </a:prstGeom>
          <a:noFill/>
        </p:spPr>
        <p:txBody>
          <a:bodyPr wrap="none" rtlCol="0">
            <a:spAutoFit/>
          </a:bodyPr>
          <a:lstStyle/>
          <a:p>
            <a:r>
              <a:rPr lang="ja-JP" sz="1300">
                <a:solidFill>
                  <a:srgbClr val="B60D27"/>
                </a:solidFill>
              </a:rPr>
              <a:t>13.9%</a:t>
            </a:r>
          </a:p>
        </p:txBody>
      </p:sp>
      <p:sp>
        <p:nvSpPr>
          <p:cNvPr id="309" name="TextBox 308">
            <a:extLst>
              <a:ext uri="{FF2B5EF4-FFF2-40B4-BE49-F238E27FC236}">
                <a16:creationId xmlns:a16="http://schemas.microsoft.com/office/drawing/2014/main" id="{6F3BC2CD-5205-4770-C3DF-891AE27E3CA4}"/>
              </a:ext>
            </a:extLst>
          </p:cNvPr>
          <p:cNvSpPr txBox="1"/>
          <p:nvPr/>
        </p:nvSpPr>
        <p:spPr>
          <a:xfrm>
            <a:off x="7854313" y="3809586"/>
            <a:ext cx="657552" cy="292388"/>
          </a:xfrm>
          <a:prstGeom prst="rect">
            <a:avLst/>
          </a:prstGeom>
          <a:noFill/>
        </p:spPr>
        <p:txBody>
          <a:bodyPr wrap="none" rtlCol="0">
            <a:spAutoFit/>
          </a:bodyPr>
          <a:lstStyle/>
          <a:p>
            <a:r>
              <a:rPr lang="ja-JP" sz="1300">
                <a:solidFill>
                  <a:srgbClr val="B60D27"/>
                </a:solidFill>
              </a:rPr>
              <a:t>28.8%</a:t>
            </a:r>
          </a:p>
        </p:txBody>
      </p:sp>
      <p:sp>
        <p:nvSpPr>
          <p:cNvPr id="310" name="TextBox 309">
            <a:extLst>
              <a:ext uri="{FF2B5EF4-FFF2-40B4-BE49-F238E27FC236}">
                <a16:creationId xmlns:a16="http://schemas.microsoft.com/office/drawing/2014/main" id="{6EBD2230-66F3-D770-1687-2EE97D8E5E1B}"/>
              </a:ext>
            </a:extLst>
          </p:cNvPr>
          <p:cNvSpPr txBox="1"/>
          <p:nvPr/>
        </p:nvSpPr>
        <p:spPr>
          <a:xfrm>
            <a:off x="8462142" y="4355670"/>
            <a:ext cx="657552" cy="292388"/>
          </a:xfrm>
          <a:prstGeom prst="rect">
            <a:avLst/>
          </a:prstGeom>
          <a:noFill/>
        </p:spPr>
        <p:txBody>
          <a:bodyPr wrap="none" rtlCol="0">
            <a:spAutoFit/>
          </a:bodyPr>
          <a:lstStyle/>
          <a:p>
            <a:r>
              <a:rPr lang="ja-JP" sz="1300">
                <a:solidFill>
                  <a:schemeClr val="accent2"/>
                </a:solidFill>
              </a:rPr>
              <a:t>18.1%</a:t>
            </a:r>
          </a:p>
        </p:txBody>
      </p:sp>
      <p:sp>
        <p:nvSpPr>
          <p:cNvPr id="311" name="TextBox 310">
            <a:extLst>
              <a:ext uri="{FF2B5EF4-FFF2-40B4-BE49-F238E27FC236}">
                <a16:creationId xmlns:a16="http://schemas.microsoft.com/office/drawing/2014/main" id="{8DF96FC6-7ECB-C001-C205-CD66490CE7A8}"/>
              </a:ext>
            </a:extLst>
          </p:cNvPr>
          <p:cNvSpPr txBox="1"/>
          <p:nvPr/>
        </p:nvSpPr>
        <p:spPr>
          <a:xfrm>
            <a:off x="9746050" y="4507780"/>
            <a:ext cx="564578" cy="292388"/>
          </a:xfrm>
          <a:prstGeom prst="rect">
            <a:avLst/>
          </a:prstGeom>
          <a:noFill/>
        </p:spPr>
        <p:txBody>
          <a:bodyPr wrap="none" rtlCol="0">
            <a:spAutoFit/>
          </a:bodyPr>
          <a:lstStyle/>
          <a:p>
            <a:r>
              <a:rPr lang="ja-JP" sz="1300">
                <a:solidFill>
                  <a:schemeClr val="accent2"/>
                </a:solidFill>
              </a:rPr>
              <a:t>6.1%</a:t>
            </a:r>
          </a:p>
        </p:txBody>
      </p:sp>
      <p:sp>
        <p:nvSpPr>
          <p:cNvPr id="312" name="TextBox 311">
            <a:extLst>
              <a:ext uri="{FF2B5EF4-FFF2-40B4-BE49-F238E27FC236}">
                <a16:creationId xmlns:a16="http://schemas.microsoft.com/office/drawing/2014/main" id="{BBCD972B-19FF-712F-091A-A32EABACCB74}"/>
              </a:ext>
            </a:extLst>
          </p:cNvPr>
          <p:cNvSpPr txBox="1"/>
          <p:nvPr/>
        </p:nvSpPr>
        <p:spPr>
          <a:xfrm>
            <a:off x="7847689" y="4051437"/>
            <a:ext cx="657552" cy="292388"/>
          </a:xfrm>
          <a:prstGeom prst="rect">
            <a:avLst/>
          </a:prstGeom>
          <a:noFill/>
        </p:spPr>
        <p:txBody>
          <a:bodyPr wrap="none" rtlCol="0">
            <a:spAutoFit/>
          </a:bodyPr>
          <a:lstStyle/>
          <a:p>
            <a:r>
              <a:rPr lang="ja-JP" sz="1300">
                <a:solidFill>
                  <a:schemeClr val="accent2"/>
                </a:solidFill>
              </a:rPr>
              <a:t>35.8%</a:t>
            </a:r>
          </a:p>
        </p:txBody>
      </p:sp>
      <p:grpSp>
        <p:nvGrpSpPr>
          <p:cNvPr id="313" name="Group 312">
            <a:extLst>
              <a:ext uri="{FF2B5EF4-FFF2-40B4-BE49-F238E27FC236}">
                <a16:creationId xmlns:a16="http://schemas.microsoft.com/office/drawing/2014/main" id="{9922FDA9-A1CA-8E28-F289-CB901F5AFE22}"/>
              </a:ext>
            </a:extLst>
          </p:cNvPr>
          <p:cNvGrpSpPr/>
          <p:nvPr/>
        </p:nvGrpSpPr>
        <p:grpSpPr>
          <a:xfrm>
            <a:off x="7237556" y="2465567"/>
            <a:ext cx="4783534" cy="2561367"/>
            <a:chOff x="3090862" y="1843087"/>
            <a:chExt cx="6014713" cy="3176120"/>
          </a:xfrm>
        </p:grpSpPr>
        <p:sp>
          <p:nvSpPr>
            <p:cNvPr id="314" name="Freeform: Shape 702">
              <a:extLst>
                <a:ext uri="{FF2B5EF4-FFF2-40B4-BE49-F238E27FC236}">
                  <a16:creationId xmlns:a16="http://schemas.microsoft.com/office/drawing/2014/main" id="{6BD779FB-65E2-9F20-517F-4F1A65467647}"/>
                </a:ext>
              </a:extLst>
            </p:cNvPr>
            <p:cNvSpPr/>
            <p:nvPr/>
          </p:nvSpPr>
          <p:spPr>
            <a:xfrm>
              <a:off x="3090862" y="1886447"/>
              <a:ext cx="6014713" cy="3079201"/>
            </a:xfrm>
            <a:custGeom>
              <a:avLst/>
              <a:gdLst>
                <a:gd name="connsiteX0" fmla="*/ 6014714 w 6014713"/>
                <a:gd name="connsiteY0" fmla="*/ 3079201 h 3079201"/>
                <a:gd name="connsiteX1" fmla="*/ 5834063 w 6014713"/>
                <a:gd name="connsiteY1" fmla="*/ 3079201 h 3079201"/>
                <a:gd name="connsiteX2" fmla="*/ 5834063 w 6014713"/>
                <a:gd name="connsiteY2" fmla="*/ 3013517 h 3079201"/>
                <a:gd name="connsiteX3" fmla="*/ 4947256 w 6014713"/>
                <a:gd name="connsiteY3" fmla="*/ 3013517 h 3079201"/>
                <a:gd name="connsiteX4" fmla="*/ 4947256 w 6014713"/>
                <a:gd name="connsiteY4" fmla="*/ 2992981 h 3079201"/>
                <a:gd name="connsiteX5" fmla="*/ 4585964 w 6014713"/>
                <a:gd name="connsiteY5" fmla="*/ 2992981 h 3079201"/>
                <a:gd name="connsiteX6" fmla="*/ 4585964 w 6014713"/>
                <a:gd name="connsiteY6" fmla="*/ 2972455 h 3079201"/>
                <a:gd name="connsiteX7" fmla="*/ 4532586 w 6014713"/>
                <a:gd name="connsiteY7" fmla="*/ 2972455 h 3079201"/>
                <a:gd name="connsiteX8" fmla="*/ 4532586 w 6014713"/>
                <a:gd name="connsiteY8" fmla="*/ 2943718 h 3079201"/>
                <a:gd name="connsiteX9" fmla="*/ 3830526 w 6014713"/>
                <a:gd name="connsiteY9" fmla="*/ 2943718 h 3079201"/>
                <a:gd name="connsiteX10" fmla="*/ 3830526 w 6014713"/>
                <a:gd name="connsiteY10" fmla="*/ 2931402 h 3079201"/>
                <a:gd name="connsiteX11" fmla="*/ 3670411 w 6014713"/>
                <a:gd name="connsiteY11" fmla="*/ 2931402 h 3079201"/>
                <a:gd name="connsiteX12" fmla="*/ 3670411 w 6014713"/>
                <a:gd name="connsiteY12" fmla="*/ 2914981 h 3079201"/>
                <a:gd name="connsiteX13" fmla="*/ 3461023 w 6014713"/>
                <a:gd name="connsiteY13" fmla="*/ 2914981 h 3079201"/>
                <a:gd name="connsiteX14" fmla="*/ 3461023 w 6014713"/>
                <a:gd name="connsiteY14" fmla="*/ 2890349 h 3079201"/>
                <a:gd name="connsiteX15" fmla="*/ 3132573 w 6014713"/>
                <a:gd name="connsiteY15" fmla="*/ 2890349 h 3079201"/>
                <a:gd name="connsiteX16" fmla="*/ 3132573 w 6014713"/>
                <a:gd name="connsiteY16" fmla="*/ 2861603 h 3079201"/>
                <a:gd name="connsiteX17" fmla="*/ 2828763 w 6014713"/>
                <a:gd name="connsiteY17" fmla="*/ 2861603 h 3079201"/>
                <a:gd name="connsiteX18" fmla="*/ 2828763 w 6014713"/>
                <a:gd name="connsiteY18" fmla="*/ 2845182 h 3079201"/>
                <a:gd name="connsiteX19" fmla="*/ 2512628 w 6014713"/>
                <a:gd name="connsiteY19" fmla="*/ 2845182 h 3079201"/>
                <a:gd name="connsiteX20" fmla="*/ 2512628 w 6014713"/>
                <a:gd name="connsiteY20" fmla="*/ 2832866 h 3079201"/>
                <a:gd name="connsiteX21" fmla="*/ 2418198 w 6014713"/>
                <a:gd name="connsiteY21" fmla="*/ 2832866 h 3079201"/>
                <a:gd name="connsiteX22" fmla="*/ 2418198 w 6014713"/>
                <a:gd name="connsiteY22" fmla="*/ 2808234 h 3079201"/>
                <a:gd name="connsiteX23" fmla="*/ 2077431 w 6014713"/>
                <a:gd name="connsiteY23" fmla="*/ 2808234 h 3079201"/>
                <a:gd name="connsiteX24" fmla="*/ 2077431 w 6014713"/>
                <a:gd name="connsiteY24" fmla="*/ 2779497 h 3079201"/>
                <a:gd name="connsiteX25" fmla="*/ 2044589 w 6014713"/>
                <a:gd name="connsiteY25" fmla="*/ 2779497 h 3079201"/>
                <a:gd name="connsiteX26" fmla="*/ 2044589 w 6014713"/>
                <a:gd name="connsiteY26" fmla="*/ 2763067 h 3079201"/>
                <a:gd name="connsiteX27" fmla="*/ 1946053 w 6014713"/>
                <a:gd name="connsiteY27" fmla="*/ 2763067 h 3079201"/>
                <a:gd name="connsiteX28" fmla="*/ 1946053 w 6014713"/>
                <a:gd name="connsiteY28" fmla="*/ 2746645 h 3079201"/>
                <a:gd name="connsiteX29" fmla="*/ 1703823 w 6014713"/>
                <a:gd name="connsiteY29" fmla="*/ 2746645 h 3079201"/>
                <a:gd name="connsiteX30" fmla="*/ 1703823 w 6014713"/>
                <a:gd name="connsiteY30" fmla="*/ 2722014 h 3079201"/>
                <a:gd name="connsiteX31" fmla="*/ 1675086 w 6014713"/>
                <a:gd name="connsiteY31" fmla="*/ 2722014 h 3079201"/>
                <a:gd name="connsiteX32" fmla="*/ 1675086 w 6014713"/>
                <a:gd name="connsiteY32" fmla="*/ 2705593 h 3079201"/>
                <a:gd name="connsiteX33" fmla="*/ 1621717 w 6014713"/>
                <a:gd name="connsiteY33" fmla="*/ 2705593 h 3079201"/>
                <a:gd name="connsiteX34" fmla="*/ 1621717 w 6014713"/>
                <a:gd name="connsiteY34" fmla="*/ 2685066 h 3079201"/>
                <a:gd name="connsiteX35" fmla="*/ 1486224 w 6014713"/>
                <a:gd name="connsiteY35" fmla="*/ 2685066 h 3079201"/>
                <a:gd name="connsiteX36" fmla="*/ 1486224 w 6014713"/>
                <a:gd name="connsiteY36" fmla="*/ 2685066 h 3079201"/>
                <a:gd name="connsiteX37" fmla="*/ 1391803 w 6014713"/>
                <a:gd name="connsiteY37" fmla="*/ 2685066 h 3079201"/>
                <a:gd name="connsiteX38" fmla="*/ 1391803 w 6014713"/>
                <a:gd name="connsiteY38" fmla="*/ 2656329 h 3079201"/>
                <a:gd name="connsiteX39" fmla="*/ 1153678 w 6014713"/>
                <a:gd name="connsiteY39" fmla="*/ 2656329 h 3079201"/>
                <a:gd name="connsiteX40" fmla="*/ 1153678 w 6014713"/>
                <a:gd name="connsiteY40" fmla="*/ 2619372 h 3079201"/>
                <a:gd name="connsiteX41" fmla="*/ 1092089 w 6014713"/>
                <a:gd name="connsiteY41" fmla="*/ 2619372 h 3079201"/>
                <a:gd name="connsiteX42" fmla="*/ 1092089 w 6014713"/>
                <a:gd name="connsiteY42" fmla="*/ 2537267 h 3079201"/>
                <a:gd name="connsiteX43" fmla="*/ 1063352 w 6014713"/>
                <a:gd name="connsiteY43" fmla="*/ 2537267 h 3079201"/>
                <a:gd name="connsiteX44" fmla="*/ 1063352 w 6014713"/>
                <a:gd name="connsiteY44" fmla="*/ 2500310 h 3079201"/>
                <a:gd name="connsiteX45" fmla="*/ 1034615 w 6014713"/>
                <a:gd name="connsiteY45" fmla="*/ 2500310 h 3079201"/>
                <a:gd name="connsiteX46" fmla="*/ 1034615 w 6014713"/>
                <a:gd name="connsiteY46" fmla="*/ 2487994 h 3079201"/>
                <a:gd name="connsiteX47" fmla="*/ 977132 w 6014713"/>
                <a:gd name="connsiteY47" fmla="*/ 2487994 h 3079201"/>
                <a:gd name="connsiteX48" fmla="*/ 977132 w 6014713"/>
                <a:gd name="connsiteY48" fmla="*/ 2471573 h 3079201"/>
                <a:gd name="connsiteX49" fmla="*/ 878599 w 6014713"/>
                <a:gd name="connsiteY49" fmla="*/ 2471573 h 3079201"/>
                <a:gd name="connsiteX50" fmla="*/ 878599 w 6014713"/>
                <a:gd name="connsiteY50" fmla="*/ 2455152 h 3079201"/>
                <a:gd name="connsiteX51" fmla="*/ 833438 w 6014713"/>
                <a:gd name="connsiteY51" fmla="*/ 2455152 h 3079201"/>
                <a:gd name="connsiteX52" fmla="*/ 833438 w 6014713"/>
                <a:gd name="connsiteY52" fmla="*/ 2418204 h 3079201"/>
                <a:gd name="connsiteX53" fmla="*/ 817015 w 6014713"/>
                <a:gd name="connsiteY53" fmla="*/ 2418204 h 3079201"/>
                <a:gd name="connsiteX54" fmla="*/ 817015 w 6014713"/>
                <a:gd name="connsiteY54" fmla="*/ 2364826 h 3079201"/>
                <a:gd name="connsiteX55" fmla="*/ 780065 w 6014713"/>
                <a:gd name="connsiteY55" fmla="*/ 2364826 h 3079201"/>
                <a:gd name="connsiteX56" fmla="*/ 780065 w 6014713"/>
                <a:gd name="connsiteY56" fmla="*/ 2348405 h 3079201"/>
                <a:gd name="connsiteX57" fmla="*/ 726692 w 6014713"/>
                <a:gd name="connsiteY57" fmla="*/ 2348405 h 3079201"/>
                <a:gd name="connsiteX58" fmla="*/ 726692 w 6014713"/>
                <a:gd name="connsiteY58" fmla="*/ 2315563 h 3079201"/>
                <a:gd name="connsiteX59" fmla="*/ 640474 w 6014713"/>
                <a:gd name="connsiteY59" fmla="*/ 2315563 h 3079201"/>
                <a:gd name="connsiteX60" fmla="*/ 640474 w 6014713"/>
                <a:gd name="connsiteY60" fmla="*/ 2303247 h 3079201"/>
                <a:gd name="connsiteX61" fmla="*/ 603524 w 6014713"/>
                <a:gd name="connsiteY61" fmla="*/ 2303247 h 3079201"/>
                <a:gd name="connsiteX62" fmla="*/ 603524 w 6014713"/>
                <a:gd name="connsiteY62" fmla="*/ 2274501 h 3079201"/>
                <a:gd name="connsiteX63" fmla="*/ 578890 w 6014713"/>
                <a:gd name="connsiteY63" fmla="*/ 2274501 h 3079201"/>
                <a:gd name="connsiteX64" fmla="*/ 578890 w 6014713"/>
                <a:gd name="connsiteY64" fmla="*/ 2032270 h 3079201"/>
                <a:gd name="connsiteX65" fmla="*/ 550151 w 6014713"/>
                <a:gd name="connsiteY65" fmla="*/ 2032270 h 3079201"/>
                <a:gd name="connsiteX66" fmla="*/ 550151 w 6014713"/>
                <a:gd name="connsiteY66" fmla="*/ 1954270 h 3079201"/>
                <a:gd name="connsiteX67" fmla="*/ 529623 w 6014713"/>
                <a:gd name="connsiteY67" fmla="*/ 1954270 h 3079201"/>
                <a:gd name="connsiteX68" fmla="*/ 529623 w 6014713"/>
                <a:gd name="connsiteY68" fmla="*/ 1921418 h 3079201"/>
                <a:gd name="connsiteX69" fmla="*/ 513200 w 6014713"/>
                <a:gd name="connsiteY69" fmla="*/ 1921418 h 3079201"/>
                <a:gd name="connsiteX70" fmla="*/ 513200 w 6014713"/>
                <a:gd name="connsiteY70" fmla="*/ 1892682 h 3079201"/>
                <a:gd name="connsiteX71" fmla="*/ 492672 w 6014713"/>
                <a:gd name="connsiteY71" fmla="*/ 1892682 h 3079201"/>
                <a:gd name="connsiteX72" fmla="*/ 492672 w 6014713"/>
                <a:gd name="connsiteY72" fmla="*/ 1868050 h 3079201"/>
                <a:gd name="connsiteX73" fmla="*/ 463933 w 6014713"/>
                <a:gd name="connsiteY73" fmla="*/ 1868050 h 3079201"/>
                <a:gd name="connsiteX74" fmla="*/ 463933 w 6014713"/>
                <a:gd name="connsiteY74" fmla="*/ 1835208 h 3079201"/>
                <a:gd name="connsiteX75" fmla="*/ 435194 w 6014713"/>
                <a:gd name="connsiteY75" fmla="*/ 1835208 h 3079201"/>
                <a:gd name="connsiteX76" fmla="*/ 435194 w 6014713"/>
                <a:gd name="connsiteY76" fmla="*/ 1814681 h 3079201"/>
                <a:gd name="connsiteX77" fmla="*/ 324342 w 6014713"/>
                <a:gd name="connsiteY77" fmla="*/ 1814681 h 3079201"/>
                <a:gd name="connsiteX78" fmla="*/ 324342 w 6014713"/>
                <a:gd name="connsiteY78" fmla="*/ 1753093 h 3079201"/>
                <a:gd name="connsiteX79" fmla="*/ 312026 w 6014713"/>
                <a:gd name="connsiteY79" fmla="*/ 1753093 h 3079201"/>
                <a:gd name="connsiteX80" fmla="*/ 312026 w 6014713"/>
                <a:gd name="connsiteY80" fmla="*/ 1588872 h 3079201"/>
                <a:gd name="connsiteX81" fmla="*/ 295604 w 6014713"/>
                <a:gd name="connsiteY81" fmla="*/ 1588872 h 3079201"/>
                <a:gd name="connsiteX82" fmla="*/ 295604 w 6014713"/>
                <a:gd name="connsiteY82" fmla="*/ 656897 h 3079201"/>
                <a:gd name="connsiteX83" fmla="*/ 279182 w 6014713"/>
                <a:gd name="connsiteY83" fmla="*/ 656897 h 3079201"/>
                <a:gd name="connsiteX84" fmla="*/ 279182 w 6014713"/>
                <a:gd name="connsiteY84" fmla="*/ 406455 h 3079201"/>
                <a:gd name="connsiteX85" fmla="*/ 270970 w 6014713"/>
                <a:gd name="connsiteY85" fmla="*/ 406455 h 3079201"/>
                <a:gd name="connsiteX86" fmla="*/ 270970 w 6014713"/>
                <a:gd name="connsiteY86" fmla="*/ 353082 h 3079201"/>
                <a:gd name="connsiteX87" fmla="*/ 246337 w 6014713"/>
                <a:gd name="connsiteY87" fmla="*/ 353082 h 3079201"/>
                <a:gd name="connsiteX88" fmla="*/ 246337 w 6014713"/>
                <a:gd name="connsiteY88" fmla="*/ 266864 h 3079201"/>
                <a:gd name="connsiteX89" fmla="*/ 229913 w 6014713"/>
                <a:gd name="connsiteY89" fmla="*/ 266864 h 3079201"/>
                <a:gd name="connsiteX90" fmla="*/ 229913 w 6014713"/>
                <a:gd name="connsiteY90" fmla="*/ 242230 h 3079201"/>
                <a:gd name="connsiteX91" fmla="*/ 205280 w 6014713"/>
                <a:gd name="connsiteY91" fmla="*/ 242230 h 3079201"/>
                <a:gd name="connsiteX92" fmla="*/ 205280 w 6014713"/>
                <a:gd name="connsiteY92" fmla="*/ 197070 h 3079201"/>
                <a:gd name="connsiteX93" fmla="*/ 188858 w 6014713"/>
                <a:gd name="connsiteY93" fmla="*/ 197070 h 3079201"/>
                <a:gd name="connsiteX94" fmla="*/ 188858 w 6014713"/>
                <a:gd name="connsiteY94" fmla="*/ 102640 h 3079201"/>
                <a:gd name="connsiteX95" fmla="*/ 151908 w 6014713"/>
                <a:gd name="connsiteY95" fmla="*/ 102640 h 3079201"/>
                <a:gd name="connsiteX96" fmla="*/ 151908 w 6014713"/>
                <a:gd name="connsiteY96" fmla="*/ 32845 h 3079201"/>
                <a:gd name="connsiteX97" fmla="*/ 82112 w 6014713"/>
                <a:gd name="connsiteY97" fmla="*/ 32845 h 3079201"/>
                <a:gd name="connsiteX98" fmla="*/ 82112 w 6014713"/>
                <a:gd name="connsiteY98" fmla="*/ 0 h 3079201"/>
                <a:gd name="connsiteX99" fmla="*/ 0 w 6014713"/>
                <a:gd name="connsiteY99" fmla="*/ 0 h 30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14713" h="3079201">
                  <a:moveTo>
                    <a:pt x="6014714" y="3079201"/>
                  </a:moveTo>
                  <a:lnTo>
                    <a:pt x="5834063" y="3079201"/>
                  </a:lnTo>
                  <a:lnTo>
                    <a:pt x="5834063" y="3013517"/>
                  </a:lnTo>
                  <a:lnTo>
                    <a:pt x="4947256" y="3013517"/>
                  </a:lnTo>
                  <a:lnTo>
                    <a:pt x="4947256" y="2992981"/>
                  </a:lnTo>
                  <a:lnTo>
                    <a:pt x="4585964" y="2992981"/>
                  </a:lnTo>
                  <a:lnTo>
                    <a:pt x="4585964" y="2972455"/>
                  </a:lnTo>
                  <a:lnTo>
                    <a:pt x="4532586" y="2972455"/>
                  </a:lnTo>
                  <a:lnTo>
                    <a:pt x="4532586" y="2943718"/>
                  </a:lnTo>
                  <a:lnTo>
                    <a:pt x="3830526" y="2943718"/>
                  </a:lnTo>
                  <a:lnTo>
                    <a:pt x="3830526" y="2931402"/>
                  </a:lnTo>
                  <a:lnTo>
                    <a:pt x="3670411" y="2931402"/>
                  </a:lnTo>
                  <a:lnTo>
                    <a:pt x="3670411" y="2914981"/>
                  </a:lnTo>
                  <a:lnTo>
                    <a:pt x="3461023" y="2914981"/>
                  </a:lnTo>
                  <a:lnTo>
                    <a:pt x="3461023" y="2890349"/>
                  </a:lnTo>
                  <a:lnTo>
                    <a:pt x="3132573" y="2890349"/>
                  </a:lnTo>
                  <a:lnTo>
                    <a:pt x="3132573" y="2861603"/>
                  </a:lnTo>
                  <a:lnTo>
                    <a:pt x="2828763" y="2861603"/>
                  </a:lnTo>
                  <a:lnTo>
                    <a:pt x="2828763" y="2845182"/>
                  </a:lnTo>
                  <a:lnTo>
                    <a:pt x="2512628" y="2845182"/>
                  </a:lnTo>
                  <a:lnTo>
                    <a:pt x="2512628" y="2832866"/>
                  </a:lnTo>
                  <a:lnTo>
                    <a:pt x="2418198" y="2832866"/>
                  </a:lnTo>
                  <a:lnTo>
                    <a:pt x="2418198" y="2808234"/>
                  </a:lnTo>
                  <a:lnTo>
                    <a:pt x="2077431" y="2808234"/>
                  </a:lnTo>
                  <a:lnTo>
                    <a:pt x="2077431" y="2779497"/>
                  </a:lnTo>
                  <a:lnTo>
                    <a:pt x="2044589" y="2779497"/>
                  </a:lnTo>
                  <a:lnTo>
                    <a:pt x="2044589" y="2763067"/>
                  </a:lnTo>
                  <a:lnTo>
                    <a:pt x="1946053" y="2763067"/>
                  </a:lnTo>
                  <a:lnTo>
                    <a:pt x="1946053" y="2746645"/>
                  </a:lnTo>
                  <a:lnTo>
                    <a:pt x="1703823" y="2746645"/>
                  </a:lnTo>
                  <a:lnTo>
                    <a:pt x="1703823" y="2722014"/>
                  </a:lnTo>
                  <a:lnTo>
                    <a:pt x="1675086" y="2722014"/>
                  </a:lnTo>
                  <a:lnTo>
                    <a:pt x="1675086" y="2705593"/>
                  </a:lnTo>
                  <a:lnTo>
                    <a:pt x="1621717" y="2705593"/>
                  </a:lnTo>
                  <a:lnTo>
                    <a:pt x="1621717" y="2685066"/>
                  </a:lnTo>
                  <a:lnTo>
                    <a:pt x="1486224" y="2685066"/>
                  </a:lnTo>
                  <a:lnTo>
                    <a:pt x="1486224" y="2685066"/>
                  </a:lnTo>
                  <a:lnTo>
                    <a:pt x="1391803" y="2685066"/>
                  </a:lnTo>
                  <a:lnTo>
                    <a:pt x="1391803" y="2656329"/>
                  </a:lnTo>
                  <a:lnTo>
                    <a:pt x="1153678" y="2656329"/>
                  </a:lnTo>
                  <a:lnTo>
                    <a:pt x="1153678" y="2619372"/>
                  </a:lnTo>
                  <a:lnTo>
                    <a:pt x="1092089" y="2619372"/>
                  </a:lnTo>
                  <a:lnTo>
                    <a:pt x="1092089" y="2537267"/>
                  </a:lnTo>
                  <a:lnTo>
                    <a:pt x="1063352" y="2537267"/>
                  </a:lnTo>
                  <a:lnTo>
                    <a:pt x="1063352" y="2500310"/>
                  </a:lnTo>
                  <a:lnTo>
                    <a:pt x="1034615" y="2500310"/>
                  </a:lnTo>
                  <a:lnTo>
                    <a:pt x="1034615" y="2487994"/>
                  </a:lnTo>
                  <a:lnTo>
                    <a:pt x="977132" y="2487994"/>
                  </a:lnTo>
                  <a:lnTo>
                    <a:pt x="977132" y="2471573"/>
                  </a:lnTo>
                  <a:lnTo>
                    <a:pt x="878599" y="2471573"/>
                  </a:lnTo>
                  <a:lnTo>
                    <a:pt x="878599" y="2455152"/>
                  </a:lnTo>
                  <a:lnTo>
                    <a:pt x="833438" y="2455152"/>
                  </a:lnTo>
                  <a:lnTo>
                    <a:pt x="833438" y="2418204"/>
                  </a:lnTo>
                  <a:lnTo>
                    <a:pt x="817015" y="2418204"/>
                  </a:lnTo>
                  <a:lnTo>
                    <a:pt x="817015" y="2364826"/>
                  </a:lnTo>
                  <a:lnTo>
                    <a:pt x="780065" y="2364826"/>
                  </a:lnTo>
                  <a:lnTo>
                    <a:pt x="780065" y="2348405"/>
                  </a:lnTo>
                  <a:lnTo>
                    <a:pt x="726692" y="2348405"/>
                  </a:lnTo>
                  <a:lnTo>
                    <a:pt x="726692" y="2315563"/>
                  </a:lnTo>
                  <a:lnTo>
                    <a:pt x="640474" y="2315563"/>
                  </a:lnTo>
                  <a:lnTo>
                    <a:pt x="640474" y="2303247"/>
                  </a:lnTo>
                  <a:lnTo>
                    <a:pt x="603524" y="2303247"/>
                  </a:lnTo>
                  <a:lnTo>
                    <a:pt x="603524" y="2274501"/>
                  </a:lnTo>
                  <a:lnTo>
                    <a:pt x="578890" y="2274501"/>
                  </a:lnTo>
                  <a:lnTo>
                    <a:pt x="578890" y="2032270"/>
                  </a:lnTo>
                  <a:lnTo>
                    <a:pt x="550151" y="2032270"/>
                  </a:lnTo>
                  <a:lnTo>
                    <a:pt x="550151" y="1954270"/>
                  </a:lnTo>
                  <a:lnTo>
                    <a:pt x="529623" y="1954270"/>
                  </a:lnTo>
                  <a:lnTo>
                    <a:pt x="529623" y="1921418"/>
                  </a:lnTo>
                  <a:lnTo>
                    <a:pt x="513200" y="1921418"/>
                  </a:lnTo>
                  <a:lnTo>
                    <a:pt x="513200" y="1892682"/>
                  </a:lnTo>
                  <a:lnTo>
                    <a:pt x="492672" y="1892682"/>
                  </a:lnTo>
                  <a:lnTo>
                    <a:pt x="492672" y="1868050"/>
                  </a:lnTo>
                  <a:lnTo>
                    <a:pt x="463933" y="1868050"/>
                  </a:lnTo>
                  <a:lnTo>
                    <a:pt x="463933" y="1835208"/>
                  </a:lnTo>
                  <a:lnTo>
                    <a:pt x="435194" y="1835208"/>
                  </a:lnTo>
                  <a:lnTo>
                    <a:pt x="435194" y="1814681"/>
                  </a:lnTo>
                  <a:lnTo>
                    <a:pt x="324342" y="1814681"/>
                  </a:lnTo>
                  <a:lnTo>
                    <a:pt x="324342" y="1753093"/>
                  </a:lnTo>
                  <a:lnTo>
                    <a:pt x="312026" y="1753093"/>
                  </a:lnTo>
                  <a:lnTo>
                    <a:pt x="312026" y="1588872"/>
                  </a:lnTo>
                  <a:lnTo>
                    <a:pt x="295604" y="1588872"/>
                  </a:lnTo>
                  <a:lnTo>
                    <a:pt x="295604" y="656897"/>
                  </a:lnTo>
                  <a:lnTo>
                    <a:pt x="279182" y="656897"/>
                  </a:lnTo>
                  <a:lnTo>
                    <a:pt x="279182" y="406455"/>
                  </a:lnTo>
                  <a:lnTo>
                    <a:pt x="270970" y="406455"/>
                  </a:lnTo>
                  <a:lnTo>
                    <a:pt x="270970" y="353082"/>
                  </a:lnTo>
                  <a:lnTo>
                    <a:pt x="246337" y="353082"/>
                  </a:lnTo>
                  <a:lnTo>
                    <a:pt x="246337" y="266864"/>
                  </a:lnTo>
                  <a:lnTo>
                    <a:pt x="229913" y="266864"/>
                  </a:lnTo>
                  <a:lnTo>
                    <a:pt x="229913" y="242230"/>
                  </a:lnTo>
                  <a:lnTo>
                    <a:pt x="205280" y="242230"/>
                  </a:lnTo>
                  <a:lnTo>
                    <a:pt x="205280" y="197070"/>
                  </a:lnTo>
                  <a:lnTo>
                    <a:pt x="188858" y="197070"/>
                  </a:lnTo>
                  <a:lnTo>
                    <a:pt x="188858" y="102640"/>
                  </a:lnTo>
                  <a:lnTo>
                    <a:pt x="151908" y="102640"/>
                  </a:lnTo>
                  <a:lnTo>
                    <a:pt x="151908" y="32845"/>
                  </a:lnTo>
                  <a:lnTo>
                    <a:pt x="82112" y="32845"/>
                  </a:lnTo>
                  <a:lnTo>
                    <a:pt x="8211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5" name="Freeform: Shape 703">
              <a:extLst>
                <a:ext uri="{FF2B5EF4-FFF2-40B4-BE49-F238E27FC236}">
                  <a16:creationId xmlns:a16="http://schemas.microsoft.com/office/drawing/2014/main" id="{A88D134D-EB2B-17EF-59F5-8CD7B3B221AE}"/>
                </a:ext>
              </a:extLst>
            </p:cNvPr>
            <p:cNvSpPr/>
            <p:nvPr/>
          </p:nvSpPr>
          <p:spPr>
            <a:xfrm>
              <a:off x="3104000" y="18430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6" name="Freeform: Shape 704">
              <a:extLst>
                <a:ext uri="{FF2B5EF4-FFF2-40B4-BE49-F238E27FC236}">
                  <a16:creationId xmlns:a16="http://schemas.microsoft.com/office/drawing/2014/main" id="{04ABAD07-B1C0-6E5B-1BFF-4F8485171A5C}"/>
                </a:ext>
              </a:extLst>
            </p:cNvPr>
            <p:cNvSpPr/>
            <p:nvPr/>
          </p:nvSpPr>
          <p:spPr>
            <a:xfrm>
              <a:off x="3344749" y="2554841"/>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7" name="Freeform: Shape 705">
              <a:extLst>
                <a:ext uri="{FF2B5EF4-FFF2-40B4-BE49-F238E27FC236}">
                  <a16:creationId xmlns:a16="http://schemas.microsoft.com/office/drawing/2014/main" id="{08C1C1FE-CAB6-B64C-06F0-59806727E216}"/>
                </a:ext>
              </a:extLst>
            </p:cNvPr>
            <p:cNvSpPr/>
            <p:nvPr/>
          </p:nvSpPr>
          <p:spPr>
            <a:xfrm>
              <a:off x="3344749" y="28786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8" name="Freeform: Shape 706">
              <a:extLst>
                <a:ext uri="{FF2B5EF4-FFF2-40B4-BE49-F238E27FC236}">
                  <a16:creationId xmlns:a16="http://schemas.microsoft.com/office/drawing/2014/main" id="{A0A23EA9-39E1-8D78-C904-AB496A7C6DFA}"/>
                </a:ext>
              </a:extLst>
            </p:cNvPr>
            <p:cNvSpPr/>
            <p:nvPr/>
          </p:nvSpPr>
          <p:spPr>
            <a:xfrm>
              <a:off x="3344749" y="346924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9" name="Freeform: Shape 707">
              <a:extLst>
                <a:ext uri="{FF2B5EF4-FFF2-40B4-BE49-F238E27FC236}">
                  <a16:creationId xmlns:a16="http://schemas.microsoft.com/office/drawing/2014/main" id="{586F3B7C-2553-E28C-B577-3FC85E8CDBF2}"/>
                </a:ext>
              </a:extLst>
            </p:cNvPr>
            <p:cNvSpPr/>
            <p:nvPr/>
          </p:nvSpPr>
          <p:spPr>
            <a:xfrm>
              <a:off x="3630500" y="4040752"/>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0" name="Freeform: Shape 708">
              <a:extLst>
                <a:ext uri="{FF2B5EF4-FFF2-40B4-BE49-F238E27FC236}">
                  <a16:creationId xmlns:a16="http://schemas.microsoft.com/office/drawing/2014/main" id="{FF5DAA0E-765D-6AEF-A13B-E3C1F8415EFD}"/>
                </a:ext>
              </a:extLst>
            </p:cNvPr>
            <p:cNvSpPr/>
            <p:nvPr/>
          </p:nvSpPr>
          <p:spPr>
            <a:xfrm>
              <a:off x="3630500" y="4078852"/>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1" name="Freeform: Shape 709">
              <a:extLst>
                <a:ext uri="{FF2B5EF4-FFF2-40B4-BE49-F238E27FC236}">
                  <a16:creationId xmlns:a16="http://schemas.microsoft.com/office/drawing/2014/main" id="{9FCF01B5-B3FA-7F10-9C75-B51A5718872C}"/>
                </a:ext>
              </a:extLst>
            </p:cNvPr>
            <p:cNvSpPr/>
            <p:nvPr/>
          </p:nvSpPr>
          <p:spPr>
            <a:xfrm>
              <a:off x="3630500" y="4136002"/>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2" name="Freeform: Shape 710">
              <a:extLst>
                <a:ext uri="{FF2B5EF4-FFF2-40B4-BE49-F238E27FC236}">
                  <a16:creationId xmlns:a16="http://schemas.microsoft.com/office/drawing/2014/main" id="{A2553FF6-0AD0-2348-C8E1-E7DBD64AA67A}"/>
                </a:ext>
              </a:extLst>
            </p:cNvPr>
            <p:cNvSpPr/>
            <p:nvPr/>
          </p:nvSpPr>
          <p:spPr>
            <a:xfrm>
              <a:off x="3542150"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3" name="Freeform: Shape 711">
              <a:extLst>
                <a:ext uri="{FF2B5EF4-FFF2-40B4-BE49-F238E27FC236}">
                  <a16:creationId xmlns:a16="http://schemas.microsoft.com/office/drawing/2014/main" id="{F7F0B38E-394E-7853-8625-10E1C937F189}"/>
                </a:ext>
              </a:extLst>
            </p:cNvPr>
            <p:cNvSpPr/>
            <p:nvPr/>
          </p:nvSpPr>
          <p:spPr>
            <a:xfrm>
              <a:off x="3942200" y="42815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4" name="Freeform: Shape 712">
              <a:extLst>
                <a:ext uri="{FF2B5EF4-FFF2-40B4-BE49-F238E27FC236}">
                  <a16:creationId xmlns:a16="http://schemas.microsoft.com/office/drawing/2014/main" id="{329E5ADB-1432-5EF2-BBA8-EA9B6507F83E}"/>
                </a:ext>
              </a:extLst>
            </p:cNvPr>
            <p:cNvSpPr/>
            <p:nvPr/>
          </p:nvSpPr>
          <p:spPr>
            <a:xfrm>
              <a:off x="4208896" y="44529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5" name="Freeform: Shape 713">
              <a:extLst>
                <a:ext uri="{FF2B5EF4-FFF2-40B4-BE49-F238E27FC236}">
                  <a16:creationId xmlns:a16="http://schemas.microsoft.com/office/drawing/2014/main" id="{89FC0EF8-7B5D-DD52-4AEB-E7CF057B5357}"/>
                </a:ext>
              </a:extLst>
            </p:cNvPr>
            <p:cNvSpPr/>
            <p:nvPr/>
          </p:nvSpPr>
          <p:spPr>
            <a:xfrm>
              <a:off x="4361296" y="44910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6" name="Freeform: Shape 714">
              <a:extLst>
                <a:ext uri="{FF2B5EF4-FFF2-40B4-BE49-F238E27FC236}">
                  <a16:creationId xmlns:a16="http://schemas.microsoft.com/office/drawing/2014/main" id="{3FF5E6F9-1300-FA5A-B505-4902E8AC5958}"/>
                </a:ext>
              </a:extLst>
            </p:cNvPr>
            <p:cNvSpPr/>
            <p:nvPr/>
          </p:nvSpPr>
          <p:spPr>
            <a:xfrm>
              <a:off x="4399396" y="44910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7" name="Freeform: Shape 715">
              <a:extLst>
                <a:ext uri="{FF2B5EF4-FFF2-40B4-BE49-F238E27FC236}">
                  <a16:creationId xmlns:a16="http://schemas.microsoft.com/office/drawing/2014/main" id="{197F919A-C01F-6619-EDCB-AF1F688A697B}"/>
                </a:ext>
              </a:extLst>
            </p:cNvPr>
            <p:cNvSpPr/>
            <p:nvPr/>
          </p:nvSpPr>
          <p:spPr>
            <a:xfrm>
              <a:off x="4551806" y="45291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8" name="Freeform: Shape 716">
              <a:extLst>
                <a:ext uri="{FF2B5EF4-FFF2-40B4-BE49-F238E27FC236}">
                  <a16:creationId xmlns:a16="http://schemas.microsoft.com/office/drawing/2014/main" id="{241CD13B-6F22-57A2-BCBC-5628142DB71D}"/>
                </a:ext>
              </a:extLst>
            </p:cNvPr>
            <p:cNvSpPr/>
            <p:nvPr/>
          </p:nvSpPr>
          <p:spPr>
            <a:xfrm>
              <a:off x="5199506" y="46434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9" name="Freeform: Shape 717">
              <a:extLst>
                <a:ext uri="{FF2B5EF4-FFF2-40B4-BE49-F238E27FC236}">
                  <a16:creationId xmlns:a16="http://schemas.microsoft.com/office/drawing/2014/main" id="{AA7F5E50-569B-50EE-121D-04BA73BC33C6}"/>
                </a:ext>
              </a:extLst>
            </p:cNvPr>
            <p:cNvSpPr/>
            <p:nvPr/>
          </p:nvSpPr>
          <p:spPr>
            <a:xfrm>
              <a:off x="5447156" y="46434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0" name="Freeform: Shape 718">
              <a:extLst>
                <a:ext uri="{FF2B5EF4-FFF2-40B4-BE49-F238E27FC236}">
                  <a16:creationId xmlns:a16="http://schemas.microsoft.com/office/drawing/2014/main" id="{050F2C06-9FBE-46B1-3509-68577B4CDE6E}"/>
                </a:ext>
              </a:extLst>
            </p:cNvPr>
            <p:cNvSpPr/>
            <p:nvPr/>
          </p:nvSpPr>
          <p:spPr>
            <a:xfrm>
              <a:off x="5504306" y="46434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1" name="Freeform: Shape 719">
              <a:extLst>
                <a:ext uri="{FF2B5EF4-FFF2-40B4-BE49-F238E27FC236}">
                  <a16:creationId xmlns:a16="http://schemas.microsoft.com/office/drawing/2014/main" id="{A2F39199-9456-3D7F-B8A5-CD7331AD0295}"/>
                </a:ext>
              </a:extLst>
            </p:cNvPr>
            <p:cNvSpPr/>
            <p:nvPr/>
          </p:nvSpPr>
          <p:spPr>
            <a:xfrm>
              <a:off x="6171066" y="47006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2" name="Freeform: Shape 720">
              <a:extLst>
                <a:ext uri="{FF2B5EF4-FFF2-40B4-BE49-F238E27FC236}">
                  <a16:creationId xmlns:a16="http://schemas.microsoft.com/office/drawing/2014/main" id="{B9DE9441-F21D-D957-31E3-B45CB09D3635}"/>
                </a:ext>
              </a:extLst>
            </p:cNvPr>
            <p:cNvSpPr/>
            <p:nvPr/>
          </p:nvSpPr>
          <p:spPr>
            <a:xfrm>
              <a:off x="6247266" y="47387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3" name="Freeform: Shape 721">
              <a:extLst>
                <a:ext uri="{FF2B5EF4-FFF2-40B4-BE49-F238E27FC236}">
                  <a16:creationId xmlns:a16="http://schemas.microsoft.com/office/drawing/2014/main" id="{10A791ED-95CE-12D1-A092-CF7BAE7C7ED6}"/>
                </a:ext>
              </a:extLst>
            </p:cNvPr>
            <p:cNvSpPr/>
            <p:nvPr/>
          </p:nvSpPr>
          <p:spPr>
            <a:xfrm>
              <a:off x="6323466" y="47387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4" name="Freeform: Shape 722">
              <a:extLst>
                <a:ext uri="{FF2B5EF4-FFF2-40B4-BE49-F238E27FC236}">
                  <a16:creationId xmlns:a16="http://schemas.microsoft.com/office/drawing/2014/main" id="{0039454D-CEFD-CB4E-5390-901BAB3BE38F}"/>
                </a:ext>
              </a:extLst>
            </p:cNvPr>
            <p:cNvSpPr/>
            <p:nvPr/>
          </p:nvSpPr>
          <p:spPr>
            <a:xfrm>
              <a:off x="6818766" y="47768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5" name="Freeform: Shape 723">
              <a:extLst>
                <a:ext uri="{FF2B5EF4-FFF2-40B4-BE49-F238E27FC236}">
                  <a16:creationId xmlns:a16="http://schemas.microsoft.com/office/drawing/2014/main" id="{59D12C2B-B285-86E0-B8F7-5411A3002262}"/>
                </a:ext>
              </a:extLst>
            </p:cNvPr>
            <p:cNvSpPr/>
            <p:nvPr/>
          </p:nvSpPr>
          <p:spPr>
            <a:xfrm>
              <a:off x="7256916" y="47958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6" name="Freeform: Shape 724">
              <a:extLst>
                <a:ext uri="{FF2B5EF4-FFF2-40B4-BE49-F238E27FC236}">
                  <a16:creationId xmlns:a16="http://schemas.microsoft.com/office/drawing/2014/main" id="{774D96C2-8425-BC4F-D195-C2393896C848}"/>
                </a:ext>
              </a:extLst>
            </p:cNvPr>
            <p:cNvSpPr/>
            <p:nvPr/>
          </p:nvSpPr>
          <p:spPr>
            <a:xfrm>
              <a:off x="7295016" y="47958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7" name="Freeform: Shape 725">
              <a:extLst>
                <a:ext uri="{FF2B5EF4-FFF2-40B4-BE49-F238E27FC236}">
                  <a16:creationId xmlns:a16="http://schemas.microsoft.com/office/drawing/2014/main" id="{85D7EE89-46B3-4625-33D5-3A44DF87EB61}"/>
                </a:ext>
              </a:extLst>
            </p:cNvPr>
            <p:cNvSpPr/>
            <p:nvPr/>
          </p:nvSpPr>
          <p:spPr>
            <a:xfrm>
              <a:off x="7371216" y="47958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8" name="Freeform: Shape 726">
              <a:extLst>
                <a:ext uri="{FF2B5EF4-FFF2-40B4-BE49-F238E27FC236}">
                  <a16:creationId xmlns:a16="http://schemas.microsoft.com/office/drawing/2014/main" id="{8934874D-91B2-3E51-0B91-70699B840402}"/>
                </a:ext>
              </a:extLst>
            </p:cNvPr>
            <p:cNvSpPr/>
            <p:nvPr/>
          </p:nvSpPr>
          <p:spPr>
            <a:xfrm>
              <a:off x="7656975" y="48149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9" name="Freeform: Shape 727">
              <a:extLst>
                <a:ext uri="{FF2B5EF4-FFF2-40B4-BE49-F238E27FC236}">
                  <a16:creationId xmlns:a16="http://schemas.microsoft.com/office/drawing/2014/main" id="{369F5225-9FB1-3427-A028-5BEB5E100803}"/>
                </a:ext>
              </a:extLst>
            </p:cNvPr>
            <p:cNvSpPr/>
            <p:nvPr/>
          </p:nvSpPr>
          <p:spPr>
            <a:xfrm>
              <a:off x="7980825" y="48339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0" name="Freeform: Shape 728">
              <a:extLst>
                <a:ext uri="{FF2B5EF4-FFF2-40B4-BE49-F238E27FC236}">
                  <a16:creationId xmlns:a16="http://schemas.microsoft.com/office/drawing/2014/main" id="{E4DAECEB-AB30-2166-112E-4BA3C7C9695D}"/>
                </a:ext>
              </a:extLst>
            </p:cNvPr>
            <p:cNvSpPr/>
            <p:nvPr/>
          </p:nvSpPr>
          <p:spPr>
            <a:xfrm>
              <a:off x="8018925" y="48339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1" name="Freeform: Shape 729">
              <a:extLst>
                <a:ext uri="{FF2B5EF4-FFF2-40B4-BE49-F238E27FC236}">
                  <a16:creationId xmlns:a16="http://schemas.microsoft.com/office/drawing/2014/main" id="{49938479-545E-BDF3-6574-7F89FF03F5E8}"/>
                </a:ext>
              </a:extLst>
            </p:cNvPr>
            <p:cNvSpPr/>
            <p:nvPr/>
          </p:nvSpPr>
          <p:spPr>
            <a:xfrm>
              <a:off x="8323725" y="48530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2" name="Freeform: Shape 730">
              <a:extLst>
                <a:ext uri="{FF2B5EF4-FFF2-40B4-BE49-F238E27FC236}">
                  <a16:creationId xmlns:a16="http://schemas.microsoft.com/office/drawing/2014/main" id="{52D4B76D-2AE7-9C63-4EA4-842BFD5BA978}"/>
                </a:ext>
              </a:extLst>
            </p:cNvPr>
            <p:cNvSpPr/>
            <p:nvPr/>
          </p:nvSpPr>
          <p:spPr>
            <a:xfrm>
              <a:off x="8361825" y="48530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3" name="Freeform: Shape 731">
              <a:extLst>
                <a:ext uri="{FF2B5EF4-FFF2-40B4-BE49-F238E27FC236}">
                  <a16:creationId xmlns:a16="http://schemas.microsoft.com/office/drawing/2014/main" id="{59A2DE36-FEE4-8B3D-0E46-9BEAA2CBD522}"/>
                </a:ext>
              </a:extLst>
            </p:cNvPr>
            <p:cNvSpPr/>
            <p:nvPr/>
          </p:nvSpPr>
          <p:spPr>
            <a:xfrm>
              <a:off x="8704725" y="48530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4" name="Freeform: Shape 732">
              <a:extLst>
                <a:ext uri="{FF2B5EF4-FFF2-40B4-BE49-F238E27FC236}">
                  <a16:creationId xmlns:a16="http://schemas.microsoft.com/office/drawing/2014/main" id="{EFB662DF-A0C4-7E65-1340-9D20D9261BDA}"/>
                </a:ext>
              </a:extLst>
            </p:cNvPr>
            <p:cNvSpPr/>
            <p:nvPr/>
          </p:nvSpPr>
          <p:spPr>
            <a:xfrm>
              <a:off x="9028585" y="49292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5" name="Freeform: Shape 733">
              <a:extLst>
                <a:ext uri="{FF2B5EF4-FFF2-40B4-BE49-F238E27FC236}">
                  <a16:creationId xmlns:a16="http://schemas.microsoft.com/office/drawing/2014/main" id="{C08B90C7-A78C-CD39-EA9D-AF25B137F890}"/>
                </a:ext>
              </a:extLst>
            </p:cNvPr>
            <p:cNvSpPr/>
            <p:nvPr/>
          </p:nvSpPr>
          <p:spPr>
            <a:xfrm>
              <a:off x="9066685" y="49292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grpSp>
      <p:grpSp>
        <p:nvGrpSpPr>
          <p:cNvPr id="346" name="Group 345">
            <a:extLst>
              <a:ext uri="{FF2B5EF4-FFF2-40B4-BE49-F238E27FC236}">
                <a16:creationId xmlns:a16="http://schemas.microsoft.com/office/drawing/2014/main" id="{A2ADA3C6-1797-9432-54F2-470F7D3134AA}"/>
              </a:ext>
            </a:extLst>
          </p:cNvPr>
          <p:cNvGrpSpPr/>
          <p:nvPr/>
        </p:nvGrpSpPr>
        <p:grpSpPr>
          <a:xfrm>
            <a:off x="7239149" y="2461448"/>
            <a:ext cx="3658284" cy="2693040"/>
            <a:chOff x="3829050" y="1757362"/>
            <a:chExt cx="4529365" cy="3347570"/>
          </a:xfrm>
        </p:grpSpPr>
        <p:sp>
          <p:nvSpPr>
            <p:cNvPr id="347" name="Freeform: Shape 738">
              <a:extLst>
                <a:ext uri="{FF2B5EF4-FFF2-40B4-BE49-F238E27FC236}">
                  <a16:creationId xmlns:a16="http://schemas.microsoft.com/office/drawing/2014/main" id="{FF58D5D5-3BB3-68A1-9B60-F4C1335D96F4}"/>
                </a:ext>
              </a:extLst>
            </p:cNvPr>
            <p:cNvSpPr/>
            <p:nvPr/>
          </p:nvSpPr>
          <p:spPr>
            <a:xfrm>
              <a:off x="3829050" y="1795879"/>
              <a:ext cx="4529365" cy="3270476"/>
            </a:xfrm>
            <a:custGeom>
              <a:avLst/>
              <a:gdLst>
                <a:gd name="connsiteX0" fmla="*/ 4529366 w 4529365"/>
                <a:gd name="connsiteY0" fmla="*/ 3270477 h 3270476"/>
                <a:gd name="connsiteX1" fmla="*/ 4239625 w 4529365"/>
                <a:gd name="connsiteY1" fmla="*/ 3270477 h 3270476"/>
                <a:gd name="connsiteX2" fmla="*/ 4239625 w 4529365"/>
                <a:gd name="connsiteY2" fmla="*/ 3233834 h 3270476"/>
                <a:gd name="connsiteX3" fmla="*/ 4186333 w 4529365"/>
                <a:gd name="connsiteY3" fmla="*/ 3233834 h 3270476"/>
                <a:gd name="connsiteX4" fmla="*/ 4186333 w 4529365"/>
                <a:gd name="connsiteY4" fmla="*/ 3190543 h 3270476"/>
                <a:gd name="connsiteX5" fmla="*/ 3853291 w 4529365"/>
                <a:gd name="connsiteY5" fmla="*/ 3190543 h 3270476"/>
                <a:gd name="connsiteX6" fmla="*/ 3853291 w 4529365"/>
                <a:gd name="connsiteY6" fmla="*/ 3143918 h 3270476"/>
                <a:gd name="connsiteX7" fmla="*/ 3493608 w 4529365"/>
                <a:gd name="connsiteY7" fmla="*/ 3143918 h 3270476"/>
                <a:gd name="connsiteX8" fmla="*/ 3493608 w 4529365"/>
                <a:gd name="connsiteY8" fmla="*/ 3117277 h 3270476"/>
                <a:gd name="connsiteX9" fmla="*/ 2471176 w 4529365"/>
                <a:gd name="connsiteY9" fmla="*/ 3117277 h 3270476"/>
                <a:gd name="connsiteX10" fmla="*/ 2471176 w 4529365"/>
                <a:gd name="connsiteY10" fmla="*/ 3087302 h 3270476"/>
                <a:gd name="connsiteX11" fmla="*/ 2424541 w 4529365"/>
                <a:gd name="connsiteY11" fmla="*/ 3087302 h 3270476"/>
                <a:gd name="connsiteX12" fmla="*/ 2424541 w 4529365"/>
                <a:gd name="connsiteY12" fmla="*/ 3053993 h 3270476"/>
                <a:gd name="connsiteX13" fmla="*/ 2414550 w 4529365"/>
                <a:gd name="connsiteY13" fmla="*/ 3053993 h 3270476"/>
                <a:gd name="connsiteX14" fmla="*/ 2414550 w 4529365"/>
                <a:gd name="connsiteY14" fmla="*/ 3037343 h 3270476"/>
                <a:gd name="connsiteX15" fmla="*/ 2384584 w 4529365"/>
                <a:gd name="connsiteY15" fmla="*/ 3037343 h 3270476"/>
                <a:gd name="connsiteX16" fmla="*/ 2384584 w 4529365"/>
                <a:gd name="connsiteY16" fmla="*/ 3000710 h 3270476"/>
                <a:gd name="connsiteX17" fmla="*/ 2068192 w 4529365"/>
                <a:gd name="connsiteY17" fmla="*/ 3000710 h 3270476"/>
                <a:gd name="connsiteX18" fmla="*/ 2068192 w 4529365"/>
                <a:gd name="connsiteY18" fmla="*/ 2927443 h 3270476"/>
                <a:gd name="connsiteX19" fmla="*/ 1954959 w 4529365"/>
                <a:gd name="connsiteY19" fmla="*/ 2927443 h 3270476"/>
                <a:gd name="connsiteX20" fmla="*/ 1954959 w 4529365"/>
                <a:gd name="connsiteY20" fmla="*/ 2904126 h 3270476"/>
                <a:gd name="connsiteX21" fmla="*/ 1735150 w 4529365"/>
                <a:gd name="connsiteY21" fmla="*/ 2904126 h 3270476"/>
                <a:gd name="connsiteX22" fmla="*/ 1735150 w 4529365"/>
                <a:gd name="connsiteY22" fmla="*/ 2837518 h 3270476"/>
                <a:gd name="connsiteX23" fmla="*/ 1701841 w 4529365"/>
                <a:gd name="connsiteY23" fmla="*/ 2837518 h 3270476"/>
                <a:gd name="connsiteX24" fmla="*/ 1701841 w 4529365"/>
                <a:gd name="connsiteY24" fmla="*/ 2740934 h 3270476"/>
                <a:gd name="connsiteX25" fmla="*/ 1658550 w 4529365"/>
                <a:gd name="connsiteY25" fmla="*/ 2740934 h 3270476"/>
                <a:gd name="connsiteX26" fmla="*/ 1658550 w 4529365"/>
                <a:gd name="connsiteY26" fmla="*/ 2700967 h 3270476"/>
                <a:gd name="connsiteX27" fmla="*/ 1555309 w 4529365"/>
                <a:gd name="connsiteY27" fmla="*/ 2700967 h 3270476"/>
                <a:gd name="connsiteX28" fmla="*/ 1555309 w 4529365"/>
                <a:gd name="connsiteY28" fmla="*/ 2684318 h 3270476"/>
                <a:gd name="connsiteX29" fmla="*/ 1475375 w 4529365"/>
                <a:gd name="connsiteY29" fmla="*/ 2684318 h 3270476"/>
                <a:gd name="connsiteX30" fmla="*/ 1475375 w 4529365"/>
                <a:gd name="connsiteY30" fmla="*/ 2647685 h 3270476"/>
                <a:gd name="connsiteX31" fmla="*/ 1395441 w 4529365"/>
                <a:gd name="connsiteY31" fmla="*/ 2647685 h 3270476"/>
                <a:gd name="connsiteX32" fmla="*/ 1395441 w 4529365"/>
                <a:gd name="connsiteY32" fmla="*/ 2631035 h 3270476"/>
                <a:gd name="connsiteX33" fmla="*/ 1358808 w 4529365"/>
                <a:gd name="connsiteY33" fmla="*/ 2631035 h 3270476"/>
                <a:gd name="connsiteX34" fmla="*/ 1358808 w 4529365"/>
                <a:gd name="connsiteY34" fmla="*/ 2537776 h 3270476"/>
                <a:gd name="connsiteX35" fmla="*/ 1092375 w 4529365"/>
                <a:gd name="connsiteY35" fmla="*/ 2537776 h 3270476"/>
                <a:gd name="connsiteX36" fmla="*/ 1092375 w 4529365"/>
                <a:gd name="connsiteY36" fmla="*/ 2454518 h 3270476"/>
                <a:gd name="connsiteX37" fmla="*/ 1062400 w 4529365"/>
                <a:gd name="connsiteY37" fmla="*/ 2454518 h 3270476"/>
                <a:gd name="connsiteX38" fmla="*/ 1062400 w 4529365"/>
                <a:gd name="connsiteY38" fmla="*/ 2397901 h 3270476"/>
                <a:gd name="connsiteX39" fmla="*/ 1015775 w 4529365"/>
                <a:gd name="connsiteY39" fmla="*/ 2397901 h 3270476"/>
                <a:gd name="connsiteX40" fmla="*/ 1015775 w 4529365"/>
                <a:gd name="connsiteY40" fmla="*/ 2371260 h 3270476"/>
                <a:gd name="connsiteX41" fmla="*/ 912535 w 4529365"/>
                <a:gd name="connsiteY41" fmla="*/ 2371260 h 3270476"/>
                <a:gd name="connsiteX42" fmla="*/ 912535 w 4529365"/>
                <a:gd name="connsiteY42" fmla="*/ 2331293 h 3270476"/>
                <a:gd name="connsiteX43" fmla="*/ 835935 w 4529365"/>
                <a:gd name="connsiteY43" fmla="*/ 2331293 h 3270476"/>
                <a:gd name="connsiteX44" fmla="*/ 835935 w 4529365"/>
                <a:gd name="connsiteY44" fmla="*/ 2271342 h 3270476"/>
                <a:gd name="connsiteX45" fmla="*/ 822613 w 4529365"/>
                <a:gd name="connsiteY45" fmla="*/ 2271342 h 3270476"/>
                <a:gd name="connsiteX46" fmla="*/ 822613 w 4529365"/>
                <a:gd name="connsiteY46" fmla="*/ 2164777 h 3270476"/>
                <a:gd name="connsiteX47" fmla="*/ 722701 w 4529365"/>
                <a:gd name="connsiteY47" fmla="*/ 2164777 h 3270476"/>
                <a:gd name="connsiteX48" fmla="*/ 722701 w 4529365"/>
                <a:gd name="connsiteY48" fmla="*/ 2081509 h 3270476"/>
                <a:gd name="connsiteX49" fmla="*/ 556180 w 4529365"/>
                <a:gd name="connsiteY49" fmla="*/ 2081509 h 3270476"/>
                <a:gd name="connsiteX50" fmla="*/ 556180 w 4529365"/>
                <a:gd name="connsiteY50" fmla="*/ 1725160 h 3270476"/>
                <a:gd name="connsiteX51" fmla="*/ 496233 w 4529365"/>
                <a:gd name="connsiteY51" fmla="*/ 1725160 h 3270476"/>
                <a:gd name="connsiteX52" fmla="*/ 496233 w 4529365"/>
                <a:gd name="connsiteY52" fmla="*/ 1675201 h 3270476"/>
                <a:gd name="connsiteX53" fmla="*/ 462928 w 4529365"/>
                <a:gd name="connsiteY53" fmla="*/ 1675201 h 3270476"/>
                <a:gd name="connsiteX54" fmla="*/ 462928 w 4529365"/>
                <a:gd name="connsiteY54" fmla="*/ 1658551 h 3270476"/>
                <a:gd name="connsiteX55" fmla="*/ 436285 w 4529365"/>
                <a:gd name="connsiteY55" fmla="*/ 1658551 h 3270476"/>
                <a:gd name="connsiteX56" fmla="*/ 436285 w 4529365"/>
                <a:gd name="connsiteY56" fmla="*/ 1641902 h 3270476"/>
                <a:gd name="connsiteX57" fmla="*/ 376338 w 4529365"/>
                <a:gd name="connsiteY57" fmla="*/ 1641902 h 3270476"/>
                <a:gd name="connsiteX58" fmla="*/ 376338 w 4529365"/>
                <a:gd name="connsiteY58" fmla="*/ 1591943 h 3270476"/>
                <a:gd name="connsiteX59" fmla="*/ 346363 w 4529365"/>
                <a:gd name="connsiteY59" fmla="*/ 1591943 h 3270476"/>
                <a:gd name="connsiteX60" fmla="*/ 346363 w 4529365"/>
                <a:gd name="connsiteY60" fmla="*/ 1551976 h 3270476"/>
                <a:gd name="connsiteX61" fmla="*/ 309729 w 4529365"/>
                <a:gd name="connsiteY61" fmla="*/ 1551976 h 3270476"/>
                <a:gd name="connsiteX62" fmla="*/ 309729 w 4529365"/>
                <a:gd name="connsiteY62" fmla="*/ 1485368 h 3270476"/>
                <a:gd name="connsiteX63" fmla="*/ 289747 w 4529365"/>
                <a:gd name="connsiteY63" fmla="*/ 1485368 h 3270476"/>
                <a:gd name="connsiteX64" fmla="*/ 289747 w 4529365"/>
                <a:gd name="connsiteY64" fmla="*/ 756005 h 3270476"/>
                <a:gd name="connsiteX65" fmla="*/ 269764 w 4529365"/>
                <a:gd name="connsiteY65" fmla="*/ 756005 h 3270476"/>
                <a:gd name="connsiteX66" fmla="*/ 269764 w 4529365"/>
                <a:gd name="connsiteY66" fmla="*/ 369677 h 3270476"/>
                <a:gd name="connsiteX67" fmla="*/ 249782 w 4529365"/>
                <a:gd name="connsiteY67" fmla="*/ 369677 h 3270476"/>
                <a:gd name="connsiteX68" fmla="*/ 249782 w 4529365"/>
                <a:gd name="connsiteY68" fmla="*/ 319720 h 3270476"/>
                <a:gd name="connsiteX69" fmla="*/ 246451 w 4529365"/>
                <a:gd name="connsiteY69" fmla="*/ 319720 h 3270476"/>
                <a:gd name="connsiteX70" fmla="*/ 246451 w 4529365"/>
                <a:gd name="connsiteY70" fmla="*/ 196494 h 3270476"/>
                <a:gd name="connsiteX71" fmla="*/ 243121 w 4529365"/>
                <a:gd name="connsiteY71" fmla="*/ 196494 h 3270476"/>
                <a:gd name="connsiteX72" fmla="*/ 243121 w 4529365"/>
                <a:gd name="connsiteY72" fmla="*/ 143208 h 3270476"/>
                <a:gd name="connsiteX73" fmla="*/ 206486 w 4529365"/>
                <a:gd name="connsiteY73" fmla="*/ 143208 h 3270476"/>
                <a:gd name="connsiteX74" fmla="*/ 206486 w 4529365"/>
                <a:gd name="connsiteY74" fmla="*/ 99913 h 3270476"/>
                <a:gd name="connsiteX75" fmla="*/ 166521 w 4529365"/>
                <a:gd name="connsiteY75" fmla="*/ 99913 h 3270476"/>
                <a:gd name="connsiteX76" fmla="*/ 166521 w 4529365"/>
                <a:gd name="connsiteY76" fmla="*/ 59948 h 3270476"/>
                <a:gd name="connsiteX77" fmla="*/ 113234 w 4529365"/>
                <a:gd name="connsiteY77" fmla="*/ 59948 h 3270476"/>
                <a:gd name="connsiteX78" fmla="*/ 113234 w 4529365"/>
                <a:gd name="connsiteY78" fmla="*/ 0 h 3270476"/>
                <a:gd name="connsiteX79" fmla="*/ 0 w 4529365"/>
                <a:gd name="connsiteY79" fmla="*/ 0 h 327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529365" h="3270476">
                  <a:moveTo>
                    <a:pt x="4529366" y="3270477"/>
                  </a:moveTo>
                  <a:lnTo>
                    <a:pt x="4239625" y="3270477"/>
                  </a:lnTo>
                  <a:lnTo>
                    <a:pt x="4239625" y="3233834"/>
                  </a:lnTo>
                  <a:lnTo>
                    <a:pt x="4186333" y="3233834"/>
                  </a:lnTo>
                  <a:lnTo>
                    <a:pt x="4186333" y="3190543"/>
                  </a:lnTo>
                  <a:lnTo>
                    <a:pt x="3853291" y="3190543"/>
                  </a:lnTo>
                  <a:lnTo>
                    <a:pt x="3853291" y="3143918"/>
                  </a:lnTo>
                  <a:lnTo>
                    <a:pt x="3493608" y="3143918"/>
                  </a:lnTo>
                  <a:lnTo>
                    <a:pt x="3493608" y="3117277"/>
                  </a:lnTo>
                  <a:lnTo>
                    <a:pt x="2471176" y="3117277"/>
                  </a:lnTo>
                  <a:lnTo>
                    <a:pt x="2471176" y="3087302"/>
                  </a:lnTo>
                  <a:lnTo>
                    <a:pt x="2424541" y="3087302"/>
                  </a:lnTo>
                  <a:lnTo>
                    <a:pt x="2424541" y="3053993"/>
                  </a:lnTo>
                  <a:lnTo>
                    <a:pt x="2414550" y="3053993"/>
                  </a:lnTo>
                  <a:lnTo>
                    <a:pt x="2414550" y="3037343"/>
                  </a:lnTo>
                  <a:lnTo>
                    <a:pt x="2384584" y="3037343"/>
                  </a:lnTo>
                  <a:lnTo>
                    <a:pt x="2384584" y="3000710"/>
                  </a:lnTo>
                  <a:lnTo>
                    <a:pt x="2068192" y="3000710"/>
                  </a:lnTo>
                  <a:lnTo>
                    <a:pt x="2068192" y="2927443"/>
                  </a:lnTo>
                  <a:lnTo>
                    <a:pt x="1954959" y="2927443"/>
                  </a:lnTo>
                  <a:lnTo>
                    <a:pt x="1954959" y="2904126"/>
                  </a:lnTo>
                  <a:lnTo>
                    <a:pt x="1735150" y="2904126"/>
                  </a:lnTo>
                  <a:lnTo>
                    <a:pt x="1735150" y="2837518"/>
                  </a:lnTo>
                  <a:lnTo>
                    <a:pt x="1701841" y="2837518"/>
                  </a:lnTo>
                  <a:lnTo>
                    <a:pt x="1701841" y="2740934"/>
                  </a:lnTo>
                  <a:lnTo>
                    <a:pt x="1658550" y="2740934"/>
                  </a:lnTo>
                  <a:lnTo>
                    <a:pt x="1658550" y="2700967"/>
                  </a:lnTo>
                  <a:lnTo>
                    <a:pt x="1555309" y="2700967"/>
                  </a:lnTo>
                  <a:lnTo>
                    <a:pt x="1555309" y="2684318"/>
                  </a:lnTo>
                  <a:lnTo>
                    <a:pt x="1475375" y="2684318"/>
                  </a:lnTo>
                  <a:lnTo>
                    <a:pt x="1475375" y="2647685"/>
                  </a:lnTo>
                  <a:lnTo>
                    <a:pt x="1395441" y="2647685"/>
                  </a:lnTo>
                  <a:lnTo>
                    <a:pt x="1395441" y="2631035"/>
                  </a:lnTo>
                  <a:lnTo>
                    <a:pt x="1358808" y="2631035"/>
                  </a:lnTo>
                  <a:lnTo>
                    <a:pt x="1358808" y="2537776"/>
                  </a:lnTo>
                  <a:lnTo>
                    <a:pt x="1092375" y="2537776"/>
                  </a:lnTo>
                  <a:lnTo>
                    <a:pt x="1092375" y="2454518"/>
                  </a:lnTo>
                  <a:lnTo>
                    <a:pt x="1062400" y="2454518"/>
                  </a:lnTo>
                  <a:lnTo>
                    <a:pt x="1062400" y="2397901"/>
                  </a:lnTo>
                  <a:lnTo>
                    <a:pt x="1015775" y="2397901"/>
                  </a:lnTo>
                  <a:lnTo>
                    <a:pt x="1015775" y="2371260"/>
                  </a:lnTo>
                  <a:lnTo>
                    <a:pt x="912535" y="2371260"/>
                  </a:lnTo>
                  <a:lnTo>
                    <a:pt x="912535" y="2331293"/>
                  </a:lnTo>
                  <a:lnTo>
                    <a:pt x="835935" y="2331293"/>
                  </a:lnTo>
                  <a:lnTo>
                    <a:pt x="835935" y="2271342"/>
                  </a:lnTo>
                  <a:lnTo>
                    <a:pt x="822613" y="2271342"/>
                  </a:lnTo>
                  <a:lnTo>
                    <a:pt x="822613" y="2164777"/>
                  </a:lnTo>
                  <a:lnTo>
                    <a:pt x="722701" y="2164777"/>
                  </a:lnTo>
                  <a:lnTo>
                    <a:pt x="722701" y="2081509"/>
                  </a:lnTo>
                  <a:lnTo>
                    <a:pt x="556180" y="2081509"/>
                  </a:lnTo>
                  <a:lnTo>
                    <a:pt x="556180" y="1725160"/>
                  </a:lnTo>
                  <a:lnTo>
                    <a:pt x="496233" y="1725160"/>
                  </a:lnTo>
                  <a:lnTo>
                    <a:pt x="496233" y="1675201"/>
                  </a:lnTo>
                  <a:lnTo>
                    <a:pt x="462928" y="1675201"/>
                  </a:lnTo>
                  <a:lnTo>
                    <a:pt x="462928" y="1658551"/>
                  </a:lnTo>
                  <a:lnTo>
                    <a:pt x="436285" y="1658551"/>
                  </a:lnTo>
                  <a:lnTo>
                    <a:pt x="436285" y="1641902"/>
                  </a:lnTo>
                  <a:lnTo>
                    <a:pt x="376338" y="1641902"/>
                  </a:lnTo>
                  <a:lnTo>
                    <a:pt x="376338" y="1591943"/>
                  </a:lnTo>
                  <a:lnTo>
                    <a:pt x="346363" y="1591943"/>
                  </a:lnTo>
                  <a:lnTo>
                    <a:pt x="346363" y="1551976"/>
                  </a:lnTo>
                  <a:lnTo>
                    <a:pt x="309729" y="1551976"/>
                  </a:lnTo>
                  <a:lnTo>
                    <a:pt x="309729" y="1485368"/>
                  </a:lnTo>
                  <a:lnTo>
                    <a:pt x="289747" y="1485368"/>
                  </a:lnTo>
                  <a:lnTo>
                    <a:pt x="289747" y="756005"/>
                  </a:lnTo>
                  <a:lnTo>
                    <a:pt x="269764" y="756005"/>
                  </a:lnTo>
                  <a:lnTo>
                    <a:pt x="269764" y="369677"/>
                  </a:lnTo>
                  <a:lnTo>
                    <a:pt x="249782" y="369677"/>
                  </a:lnTo>
                  <a:lnTo>
                    <a:pt x="249782" y="319720"/>
                  </a:lnTo>
                  <a:lnTo>
                    <a:pt x="246451" y="319720"/>
                  </a:lnTo>
                  <a:lnTo>
                    <a:pt x="246451" y="196494"/>
                  </a:lnTo>
                  <a:lnTo>
                    <a:pt x="243121" y="196494"/>
                  </a:lnTo>
                  <a:lnTo>
                    <a:pt x="243121" y="143208"/>
                  </a:lnTo>
                  <a:lnTo>
                    <a:pt x="206486" y="143208"/>
                  </a:lnTo>
                  <a:lnTo>
                    <a:pt x="206486" y="99913"/>
                  </a:lnTo>
                  <a:lnTo>
                    <a:pt x="166521" y="99913"/>
                  </a:lnTo>
                  <a:lnTo>
                    <a:pt x="166521" y="59948"/>
                  </a:lnTo>
                  <a:lnTo>
                    <a:pt x="113234" y="59948"/>
                  </a:lnTo>
                  <a:lnTo>
                    <a:pt x="113234"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8" name="Freeform: Shape 739">
              <a:extLst>
                <a:ext uri="{FF2B5EF4-FFF2-40B4-BE49-F238E27FC236}">
                  <a16:creationId xmlns:a16="http://schemas.microsoft.com/office/drawing/2014/main" id="{EABCA916-964E-288F-E76D-2E45C7B9B95D}"/>
                </a:ext>
              </a:extLst>
            </p:cNvPr>
            <p:cNvSpPr/>
            <p:nvPr/>
          </p:nvSpPr>
          <p:spPr>
            <a:xfrm>
              <a:off x="3838840" y="17573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9" name="Freeform: Shape 740">
              <a:extLst>
                <a:ext uri="{FF2B5EF4-FFF2-40B4-BE49-F238E27FC236}">
                  <a16:creationId xmlns:a16="http://schemas.microsoft.com/office/drawing/2014/main" id="{57759A1A-5143-B7FA-6FC0-F061FDB0D5CE}"/>
                </a:ext>
              </a:extLst>
            </p:cNvPr>
            <p:cNvSpPr/>
            <p:nvPr/>
          </p:nvSpPr>
          <p:spPr>
            <a:xfrm>
              <a:off x="3895990" y="17573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0" name="Freeform: Shape 741">
              <a:extLst>
                <a:ext uri="{FF2B5EF4-FFF2-40B4-BE49-F238E27FC236}">
                  <a16:creationId xmlns:a16="http://schemas.microsoft.com/office/drawing/2014/main" id="{26B4381D-74AF-00A5-B153-E7E278B2E339}"/>
                </a:ext>
              </a:extLst>
            </p:cNvPr>
            <p:cNvSpPr/>
            <p:nvPr/>
          </p:nvSpPr>
          <p:spPr>
            <a:xfrm>
              <a:off x="3953140" y="18145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1" name="Freeform: Shape 742">
              <a:extLst>
                <a:ext uri="{FF2B5EF4-FFF2-40B4-BE49-F238E27FC236}">
                  <a16:creationId xmlns:a16="http://schemas.microsoft.com/office/drawing/2014/main" id="{DEF90067-D38E-474E-6C09-4D1AB3ED1D4C}"/>
                </a:ext>
              </a:extLst>
            </p:cNvPr>
            <p:cNvSpPr/>
            <p:nvPr/>
          </p:nvSpPr>
          <p:spPr>
            <a:xfrm>
              <a:off x="3991240" y="1852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2" name="Freeform: Shape 743">
              <a:extLst>
                <a:ext uri="{FF2B5EF4-FFF2-40B4-BE49-F238E27FC236}">
                  <a16:creationId xmlns:a16="http://schemas.microsoft.com/office/drawing/2014/main" id="{33C9CB11-02CD-D0DD-F06C-C379F52598AB}"/>
                </a:ext>
              </a:extLst>
            </p:cNvPr>
            <p:cNvSpPr/>
            <p:nvPr/>
          </p:nvSpPr>
          <p:spPr>
            <a:xfrm>
              <a:off x="4022440" y="197381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3" name="Freeform: Shape 744">
              <a:extLst>
                <a:ext uri="{FF2B5EF4-FFF2-40B4-BE49-F238E27FC236}">
                  <a16:creationId xmlns:a16="http://schemas.microsoft.com/office/drawing/2014/main" id="{85EAFFE1-92F7-316B-174E-C5020A3C07EA}"/>
                </a:ext>
              </a:extLst>
            </p:cNvPr>
            <p:cNvSpPr/>
            <p:nvPr/>
          </p:nvSpPr>
          <p:spPr>
            <a:xfrm>
              <a:off x="4022440" y="201191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4" name="Freeform: Shape 745">
              <a:extLst>
                <a:ext uri="{FF2B5EF4-FFF2-40B4-BE49-F238E27FC236}">
                  <a16:creationId xmlns:a16="http://schemas.microsoft.com/office/drawing/2014/main" id="{CF5B26C3-EEA4-CEF1-D2C0-907A39DC9150}"/>
                </a:ext>
              </a:extLst>
            </p:cNvPr>
            <p:cNvSpPr/>
            <p:nvPr/>
          </p:nvSpPr>
          <p:spPr>
            <a:xfrm>
              <a:off x="4022440" y="206906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5" name="Freeform: Shape 746">
              <a:extLst>
                <a:ext uri="{FF2B5EF4-FFF2-40B4-BE49-F238E27FC236}">
                  <a16:creationId xmlns:a16="http://schemas.microsoft.com/office/drawing/2014/main" id="{138848AD-EDAD-81A3-0569-BA39F483BDA7}"/>
                </a:ext>
              </a:extLst>
            </p:cNvPr>
            <p:cNvSpPr/>
            <p:nvPr/>
          </p:nvSpPr>
          <p:spPr>
            <a:xfrm>
              <a:off x="4041490" y="218336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6" name="Freeform: Shape 747">
              <a:extLst>
                <a:ext uri="{FF2B5EF4-FFF2-40B4-BE49-F238E27FC236}">
                  <a16:creationId xmlns:a16="http://schemas.microsoft.com/office/drawing/2014/main" id="{428EF394-7B17-C507-47EF-8EA950326BA2}"/>
                </a:ext>
              </a:extLst>
            </p:cNvPr>
            <p:cNvSpPr/>
            <p:nvPr/>
          </p:nvSpPr>
          <p:spPr>
            <a:xfrm>
              <a:off x="4041490" y="225956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7" name="Freeform: Shape 748">
              <a:extLst>
                <a:ext uri="{FF2B5EF4-FFF2-40B4-BE49-F238E27FC236}">
                  <a16:creationId xmlns:a16="http://schemas.microsoft.com/office/drawing/2014/main" id="{16725DB4-D070-0AC7-AF24-AFBC799275B4}"/>
                </a:ext>
              </a:extLst>
            </p:cNvPr>
            <p:cNvSpPr/>
            <p:nvPr/>
          </p:nvSpPr>
          <p:spPr>
            <a:xfrm>
              <a:off x="4060540" y="233576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8" name="Freeform: Shape 749">
              <a:extLst>
                <a:ext uri="{FF2B5EF4-FFF2-40B4-BE49-F238E27FC236}">
                  <a16:creationId xmlns:a16="http://schemas.microsoft.com/office/drawing/2014/main" id="{15B71F63-E84E-882D-120C-8A3D75F02E20}"/>
                </a:ext>
              </a:extLst>
            </p:cNvPr>
            <p:cNvSpPr/>
            <p:nvPr/>
          </p:nvSpPr>
          <p:spPr>
            <a:xfrm>
              <a:off x="4060540" y="245006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9" name="Freeform: Shape 750">
              <a:extLst>
                <a:ext uri="{FF2B5EF4-FFF2-40B4-BE49-F238E27FC236}">
                  <a16:creationId xmlns:a16="http://schemas.microsoft.com/office/drawing/2014/main" id="{1BBF1610-D2DF-6AC1-5D7E-45B9A38CC314}"/>
                </a:ext>
              </a:extLst>
            </p:cNvPr>
            <p:cNvSpPr/>
            <p:nvPr/>
          </p:nvSpPr>
          <p:spPr>
            <a:xfrm>
              <a:off x="4079590" y="26215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0" name="Freeform: Shape 751">
              <a:extLst>
                <a:ext uri="{FF2B5EF4-FFF2-40B4-BE49-F238E27FC236}">
                  <a16:creationId xmlns:a16="http://schemas.microsoft.com/office/drawing/2014/main" id="{BEECF47F-42F1-7F85-9AEE-1812E3794183}"/>
                </a:ext>
              </a:extLst>
            </p:cNvPr>
            <p:cNvSpPr/>
            <p:nvPr/>
          </p:nvSpPr>
          <p:spPr>
            <a:xfrm>
              <a:off x="4079590" y="30025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1" name="Freeform: Shape 752">
              <a:extLst>
                <a:ext uri="{FF2B5EF4-FFF2-40B4-BE49-F238E27FC236}">
                  <a16:creationId xmlns:a16="http://schemas.microsoft.com/office/drawing/2014/main" id="{45B6FF90-8B8F-8226-C4F5-EEE4EA254CB1}"/>
                </a:ext>
              </a:extLst>
            </p:cNvPr>
            <p:cNvSpPr/>
            <p:nvPr/>
          </p:nvSpPr>
          <p:spPr>
            <a:xfrm>
              <a:off x="4079590" y="31549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2" name="Freeform: Shape 753">
              <a:extLst>
                <a:ext uri="{FF2B5EF4-FFF2-40B4-BE49-F238E27FC236}">
                  <a16:creationId xmlns:a16="http://schemas.microsoft.com/office/drawing/2014/main" id="{EC034F98-6F85-932B-F1EB-6E023F0EEF70}"/>
                </a:ext>
              </a:extLst>
            </p:cNvPr>
            <p:cNvSpPr/>
            <p:nvPr/>
          </p:nvSpPr>
          <p:spPr>
            <a:xfrm>
              <a:off x="4079590" y="32692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3" name="Freeform: Shape 754">
              <a:extLst>
                <a:ext uri="{FF2B5EF4-FFF2-40B4-BE49-F238E27FC236}">
                  <a16:creationId xmlns:a16="http://schemas.microsoft.com/office/drawing/2014/main" id="{BFEDFD6E-7D8F-D4A3-8FA7-CAA06B7AFD1F}"/>
                </a:ext>
              </a:extLst>
            </p:cNvPr>
            <p:cNvSpPr/>
            <p:nvPr/>
          </p:nvSpPr>
          <p:spPr>
            <a:xfrm>
              <a:off x="4353190" y="34718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4" name="Freeform: Shape 755">
              <a:extLst>
                <a:ext uri="{FF2B5EF4-FFF2-40B4-BE49-F238E27FC236}">
                  <a16:creationId xmlns:a16="http://schemas.microsoft.com/office/drawing/2014/main" id="{252FABCC-53AB-8212-C1D8-2969DE6985C4}"/>
                </a:ext>
              </a:extLst>
            </p:cNvPr>
            <p:cNvSpPr/>
            <p:nvPr/>
          </p:nvSpPr>
          <p:spPr>
            <a:xfrm>
              <a:off x="4346290" y="372642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5" name="Freeform: Shape 756">
              <a:extLst>
                <a:ext uri="{FF2B5EF4-FFF2-40B4-BE49-F238E27FC236}">
                  <a16:creationId xmlns:a16="http://schemas.microsoft.com/office/drawing/2014/main" id="{D8894525-17D2-3364-D31A-53F99784547B}"/>
                </a:ext>
              </a:extLst>
            </p:cNvPr>
            <p:cNvSpPr/>
            <p:nvPr/>
          </p:nvSpPr>
          <p:spPr>
            <a:xfrm>
              <a:off x="4346290" y="382167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6" name="Freeform: Shape 757">
              <a:extLst>
                <a:ext uri="{FF2B5EF4-FFF2-40B4-BE49-F238E27FC236}">
                  <a16:creationId xmlns:a16="http://schemas.microsoft.com/office/drawing/2014/main" id="{5B88EC55-4C39-E8E8-8D9A-87BAFEAE11C0}"/>
                </a:ext>
              </a:extLst>
            </p:cNvPr>
            <p:cNvSpPr/>
            <p:nvPr/>
          </p:nvSpPr>
          <p:spPr>
            <a:xfrm>
              <a:off x="4517740" y="391692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7" name="Freeform: Shape 758">
              <a:extLst>
                <a:ext uri="{FF2B5EF4-FFF2-40B4-BE49-F238E27FC236}">
                  <a16:creationId xmlns:a16="http://schemas.microsoft.com/office/drawing/2014/main" id="{4A6D7A05-AB28-BF8B-895B-F5AFE8E12E65}"/>
                </a:ext>
              </a:extLst>
            </p:cNvPr>
            <p:cNvSpPr/>
            <p:nvPr/>
          </p:nvSpPr>
          <p:spPr>
            <a:xfrm>
              <a:off x="4612990" y="401217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8" name="Freeform: Shape 759">
              <a:extLst>
                <a:ext uri="{FF2B5EF4-FFF2-40B4-BE49-F238E27FC236}">
                  <a16:creationId xmlns:a16="http://schemas.microsoft.com/office/drawing/2014/main" id="{FB4576F1-299D-D198-FDB1-F6FE87D581A8}"/>
                </a:ext>
              </a:extLst>
            </p:cNvPr>
            <p:cNvSpPr/>
            <p:nvPr/>
          </p:nvSpPr>
          <p:spPr>
            <a:xfrm>
              <a:off x="4791341" y="411958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9" name="Freeform: Shape 760">
              <a:extLst>
                <a:ext uri="{FF2B5EF4-FFF2-40B4-BE49-F238E27FC236}">
                  <a16:creationId xmlns:a16="http://schemas.microsoft.com/office/drawing/2014/main" id="{D77ED607-035E-EF22-089F-3F45B90D6D2F}"/>
                </a:ext>
              </a:extLst>
            </p:cNvPr>
            <p:cNvSpPr/>
            <p:nvPr/>
          </p:nvSpPr>
          <p:spPr>
            <a:xfrm>
              <a:off x="4829441" y="411958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0" name="Freeform: Shape 761">
              <a:extLst>
                <a:ext uri="{FF2B5EF4-FFF2-40B4-BE49-F238E27FC236}">
                  <a16:creationId xmlns:a16="http://schemas.microsoft.com/office/drawing/2014/main" id="{CEC78E31-ADE4-A22B-D91D-CA34221C79DE}"/>
                </a:ext>
              </a:extLst>
            </p:cNvPr>
            <p:cNvSpPr/>
            <p:nvPr/>
          </p:nvSpPr>
          <p:spPr>
            <a:xfrm>
              <a:off x="4905641" y="429103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1" name="Freeform: Shape 762">
              <a:extLst>
                <a:ext uri="{FF2B5EF4-FFF2-40B4-BE49-F238E27FC236}">
                  <a16:creationId xmlns:a16="http://schemas.microsoft.com/office/drawing/2014/main" id="{43C32BD2-1590-5FED-ED5D-5B3E1A304521}"/>
                </a:ext>
              </a:extLst>
            </p:cNvPr>
            <p:cNvSpPr/>
            <p:nvPr/>
          </p:nvSpPr>
          <p:spPr>
            <a:xfrm>
              <a:off x="5096141" y="429103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2" name="Freeform: Shape 763">
              <a:extLst>
                <a:ext uri="{FF2B5EF4-FFF2-40B4-BE49-F238E27FC236}">
                  <a16:creationId xmlns:a16="http://schemas.microsoft.com/office/drawing/2014/main" id="{7BD63073-9B2A-CED7-EBA2-97D8CBC8B0DE}"/>
                </a:ext>
              </a:extLst>
            </p:cNvPr>
            <p:cNvSpPr/>
            <p:nvPr/>
          </p:nvSpPr>
          <p:spPr>
            <a:xfrm>
              <a:off x="5134241" y="429103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3" name="Freeform: Shape 764">
              <a:extLst>
                <a:ext uri="{FF2B5EF4-FFF2-40B4-BE49-F238E27FC236}">
                  <a16:creationId xmlns:a16="http://schemas.microsoft.com/office/drawing/2014/main" id="{51F1E963-B3CA-2651-2C81-F7F1FFCECD3D}"/>
                </a:ext>
              </a:extLst>
            </p:cNvPr>
            <p:cNvSpPr/>
            <p:nvPr/>
          </p:nvSpPr>
          <p:spPr>
            <a:xfrm>
              <a:off x="5229491" y="440533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4" name="Freeform: Shape 765">
              <a:extLst>
                <a:ext uri="{FF2B5EF4-FFF2-40B4-BE49-F238E27FC236}">
                  <a16:creationId xmlns:a16="http://schemas.microsoft.com/office/drawing/2014/main" id="{BDE132D9-45E4-3AAE-9B7E-9FF815117384}"/>
                </a:ext>
              </a:extLst>
            </p:cNvPr>
            <p:cNvSpPr/>
            <p:nvPr/>
          </p:nvSpPr>
          <p:spPr>
            <a:xfrm>
              <a:off x="5489295" y="462177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5" name="Freeform: Shape 766">
              <a:extLst>
                <a:ext uri="{FF2B5EF4-FFF2-40B4-BE49-F238E27FC236}">
                  <a16:creationId xmlns:a16="http://schemas.microsoft.com/office/drawing/2014/main" id="{AC009D6A-E4B4-05B8-8C50-234955985738}"/>
                </a:ext>
              </a:extLst>
            </p:cNvPr>
            <p:cNvSpPr/>
            <p:nvPr/>
          </p:nvSpPr>
          <p:spPr>
            <a:xfrm>
              <a:off x="5972451" y="47482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6" name="Freeform: Shape 767">
              <a:extLst>
                <a:ext uri="{FF2B5EF4-FFF2-40B4-BE49-F238E27FC236}">
                  <a16:creationId xmlns:a16="http://schemas.microsoft.com/office/drawing/2014/main" id="{A5810138-263F-FA3D-5966-7A4E5D86E02C}"/>
                </a:ext>
              </a:extLst>
            </p:cNvPr>
            <p:cNvSpPr/>
            <p:nvPr/>
          </p:nvSpPr>
          <p:spPr>
            <a:xfrm>
              <a:off x="6182001" y="47482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7" name="Freeform: Shape 768">
              <a:extLst>
                <a:ext uri="{FF2B5EF4-FFF2-40B4-BE49-F238E27FC236}">
                  <a16:creationId xmlns:a16="http://schemas.microsoft.com/office/drawing/2014/main" id="{9FD7C214-356B-C277-6437-EEB2856FCFF4}"/>
                </a:ext>
              </a:extLst>
            </p:cNvPr>
            <p:cNvSpPr/>
            <p:nvPr/>
          </p:nvSpPr>
          <p:spPr>
            <a:xfrm>
              <a:off x="6772551" y="48625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8" name="Freeform: Shape 769">
              <a:extLst>
                <a:ext uri="{FF2B5EF4-FFF2-40B4-BE49-F238E27FC236}">
                  <a16:creationId xmlns:a16="http://schemas.microsoft.com/office/drawing/2014/main" id="{17C74051-7241-DD62-9D7C-76F4B448F1CE}"/>
                </a:ext>
              </a:extLst>
            </p:cNvPr>
            <p:cNvSpPr/>
            <p:nvPr/>
          </p:nvSpPr>
          <p:spPr>
            <a:xfrm>
              <a:off x="7896510" y="49387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9" name="Freeform: Shape 770">
              <a:extLst>
                <a:ext uri="{FF2B5EF4-FFF2-40B4-BE49-F238E27FC236}">
                  <a16:creationId xmlns:a16="http://schemas.microsoft.com/office/drawing/2014/main" id="{3BA52FD6-BECA-47BD-6143-517F56FA8CA3}"/>
                </a:ext>
              </a:extLst>
            </p:cNvPr>
            <p:cNvSpPr/>
            <p:nvPr/>
          </p:nvSpPr>
          <p:spPr>
            <a:xfrm>
              <a:off x="8315610" y="5014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grpSp>
      <p:cxnSp>
        <p:nvCxnSpPr>
          <p:cNvPr id="380" name="Straight Connector 379">
            <a:extLst>
              <a:ext uri="{FF2B5EF4-FFF2-40B4-BE49-F238E27FC236}">
                <a16:creationId xmlns:a16="http://schemas.microsoft.com/office/drawing/2014/main" id="{9263C40F-BB8C-FDF3-A1EB-6D3C90C17670}"/>
              </a:ext>
            </a:extLst>
          </p:cNvPr>
          <p:cNvCxnSpPr>
            <a:cxnSpLocks/>
          </p:cNvCxnSpPr>
          <p:nvPr/>
        </p:nvCxnSpPr>
        <p:spPr>
          <a:xfrm>
            <a:off x="4746770" y="3517735"/>
            <a:ext cx="288000" cy="0"/>
          </a:xfrm>
          <a:prstGeom prst="line">
            <a:avLst/>
          </a:prstGeom>
          <a:noFill/>
          <a:ln w="19050" cap="flat">
            <a:solidFill>
              <a:schemeClr val="accent2"/>
            </a:solidFill>
            <a:prstDash val="solid"/>
            <a:miter/>
          </a:ln>
        </p:spPr>
      </p:cxnSp>
      <p:cxnSp>
        <p:nvCxnSpPr>
          <p:cNvPr id="381" name="Straight Connector 380">
            <a:extLst>
              <a:ext uri="{FF2B5EF4-FFF2-40B4-BE49-F238E27FC236}">
                <a16:creationId xmlns:a16="http://schemas.microsoft.com/office/drawing/2014/main" id="{28F5AD28-152F-21BB-EA30-01D49180D9BE}"/>
              </a:ext>
            </a:extLst>
          </p:cNvPr>
          <p:cNvCxnSpPr>
            <a:cxnSpLocks/>
          </p:cNvCxnSpPr>
          <p:nvPr/>
        </p:nvCxnSpPr>
        <p:spPr>
          <a:xfrm>
            <a:off x="4746770" y="3295760"/>
            <a:ext cx="288000" cy="0"/>
          </a:xfrm>
          <a:prstGeom prst="line">
            <a:avLst/>
          </a:prstGeom>
          <a:noFill/>
          <a:ln w="19050" cap="flat">
            <a:solidFill>
              <a:schemeClr val="accent3"/>
            </a:solidFill>
            <a:prstDash val="solid"/>
            <a:miter/>
          </a:ln>
        </p:spPr>
      </p:cxnSp>
      <p:sp>
        <p:nvSpPr>
          <p:cNvPr id="382" name="TextBox 381">
            <a:extLst>
              <a:ext uri="{FF2B5EF4-FFF2-40B4-BE49-F238E27FC236}">
                <a16:creationId xmlns:a16="http://schemas.microsoft.com/office/drawing/2014/main" id="{E93547CE-228E-625E-2DD7-417A495D18C6}"/>
              </a:ext>
            </a:extLst>
          </p:cNvPr>
          <p:cNvSpPr txBox="1"/>
          <p:nvPr/>
        </p:nvSpPr>
        <p:spPr>
          <a:xfrm>
            <a:off x="5176222" y="3141872"/>
            <a:ext cx="2472774" cy="307777"/>
          </a:xfrm>
          <a:prstGeom prst="rect">
            <a:avLst/>
          </a:prstGeom>
          <a:noFill/>
        </p:spPr>
        <p:txBody>
          <a:bodyPr wrap="square">
            <a:spAutoFit/>
          </a:bodyPr>
          <a:lstStyle/>
          <a:p>
            <a:r>
              <a:rPr lang="ja-JP" sz="1400" dirty="0">
                <a:solidFill>
                  <a:schemeClr val="tx1"/>
                </a:solidFill>
              </a:rPr>
              <a:t>チスレリズマブ</a:t>
            </a:r>
          </a:p>
        </p:txBody>
      </p:sp>
      <p:sp>
        <p:nvSpPr>
          <p:cNvPr id="383" name="TextBox 382">
            <a:extLst>
              <a:ext uri="{FF2B5EF4-FFF2-40B4-BE49-F238E27FC236}">
                <a16:creationId xmlns:a16="http://schemas.microsoft.com/office/drawing/2014/main" id="{19919A16-FAD3-0233-BEE5-6FB517F1940F}"/>
              </a:ext>
            </a:extLst>
          </p:cNvPr>
          <p:cNvSpPr txBox="1"/>
          <p:nvPr/>
        </p:nvSpPr>
        <p:spPr>
          <a:xfrm>
            <a:off x="5176222" y="3363847"/>
            <a:ext cx="2472774" cy="307777"/>
          </a:xfrm>
          <a:prstGeom prst="rect">
            <a:avLst/>
          </a:prstGeom>
          <a:noFill/>
        </p:spPr>
        <p:txBody>
          <a:bodyPr wrap="square">
            <a:spAutoFit/>
          </a:bodyPr>
          <a:lstStyle/>
          <a:p>
            <a:r>
              <a:rPr lang="ja-JP" sz="1400">
                <a:solidFill>
                  <a:schemeClr val="tx1"/>
                </a:solidFill>
              </a:rPr>
              <a:t>ソラフェニブ</a:t>
            </a:r>
          </a:p>
        </p:txBody>
      </p:sp>
      <p:cxnSp>
        <p:nvCxnSpPr>
          <p:cNvPr id="384" name="Straight Connector 383">
            <a:extLst>
              <a:ext uri="{FF2B5EF4-FFF2-40B4-BE49-F238E27FC236}">
                <a16:creationId xmlns:a16="http://schemas.microsoft.com/office/drawing/2014/main" id="{9263C40F-BB8C-FDF3-A1EB-6D3C90C17670}"/>
              </a:ext>
            </a:extLst>
          </p:cNvPr>
          <p:cNvCxnSpPr>
            <a:cxnSpLocks/>
          </p:cNvCxnSpPr>
          <p:nvPr/>
        </p:nvCxnSpPr>
        <p:spPr>
          <a:xfrm>
            <a:off x="10334403" y="3515888"/>
            <a:ext cx="288000" cy="0"/>
          </a:xfrm>
          <a:prstGeom prst="line">
            <a:avLst/>
          </a:prstGeom>
          <a:noFill/>
          <a:ln w="19050" cap="flat">
            <a:solidFill>
              <a:schemeClr val="accent2"/>
            </a:solidFill>
            <a:prstDash val="solid"/>
            <a:miter/>
          </a:ln>
        </p:spPr>
      </p:cxnSp>
      <p:cxnSp>
        <p:nvCxnSpPr>
          <p:cNvPr id="385" name="Straight Connector 384">
            <a:extLst>
              <a:ext uri="{FF2B5EF4-FFF2-40B4-BE49-F238E27FC236}">
                <a16:creationId xmlns:a16="http://schemas.microsoft.com/office/drawing/2014/main" id="{28F5AD28-152F-21BB-EA30-01D49180D9BE}"/>
              </a:ext>
            </a:extLst>
          </p:cNvPr>
          <p:cNvCxnSpPr>
            <a:cxnSpLocks/>
          </p:cNvCxnSpPr>
          <p:nvPr/>
        </p:nvCxnSpPr>
        <p:spPr>
          <a:xfrm>
            <a:off x="10334403" y="3293913"/>
            <a:ext cx="288000" cy="0"/>
          </a:xfrm>
          <a:prstGeom prst="line">
            <a:avLst/>
          </a:prstGeom>
          <a:noFill/>
          <a:ln w="19050" cap="flat">
            <a:solidFill>
              <a:schemeClr val="accent3"/>
            </a:solidFill>
            <a:prstDash val="solid"/>
            <a:miter/>
          </a:ln>
        </p:spPr>
      </p:cxnSp>
      <p:sp>
        <p:nvSpPr>
          <p:cNvPr id="386" name="TextBox 385">
            <a:extLst>
              <a:ext uri="{FF2B5EF4-FFF2-40B4-BE49-F238E27FC236}">
                <a16:creationId xmlns:a16="http://schemas.microsoft.com/office/drawing/2014/main" id="{E93547CE-228E-625E-2DD7-417A495D18C6}"/>
              </a:ext>
            </a:extLst>
          </p:cNvPr>
          <p:cNvSpPr txBox="1"/>
          <p:nvPr/>
        </p:nvSpPr>
        <p:spPr>
          <a:xfrm>
            <a:off x="10763855" y="3140025"/>
            <a:ext cx="1434713" cy="307777"/>
          </a:xfrm>
          <a:prstGeom prst="rect">
            <a:avLst/>
          </a:prstGeom>
          <a:noFill/>
        </p:spPr>
        <p:txBody>
          <a:bodyPr wrap="square">
            <a:spAutoFit/>
          </a:bodyPr>
          <a:lstStyle/>
          <a:p>
            <a:r>
              <a:rPr lang="ja-JP" sz="1400">
                <a:solidFill>
                  <a:schemeClr val="tx1"/>
                </a:solidFill>
              </a:rPr>
              <a:t>チスレリズマブ</a:t>
            </a:r>
          </a:p>
        </p:txBody>
      </p:sp>
      <p:sp>
        <p:nvSpPr>
          <p:cNvPr id="387" name="TextBox 386">
            <a:extLst>
              <a:ext uri="{FF2B5EF4-FFF2-40B4-BE49-F238E27FC236}">
                <a16:creationId xmlns:a16="http://schemas.microsoft.com/office/drawing/2014/main" id="{19919A16-FAD3-0233-BEE5-6FB517F1940F}"/>
              </a:ext>
            </a:extLst>
          </p:cNvPr>
          <p:cNvSpPr txBox="1"/>
          <p:nvPr/>
        </p:nvSpPr>
        <p:spPr>
          <a:xfrm>
            <a:off x="10763855" y="3362000"/>
            <a:ext cx="1424749" cy="307777"/>
          </a:xfrm>
          <a:prstGeom prst="rect">
            <a:avLst/>
          </a:prstGeom>
          <a:noFill/>
        </p:spPr>
        <p:txBody>
          <a:bodyPr wrap="square">
            <a:spAutoFit/>
          </a:bodyPr>
          <a:lstStyle/>
          <a:p>
            <a:r>
              <a:rPr lang="ja-JP" sz="1400">
                <a:solidFill>
                  <a:schemeClr val="tx1"/>
                </a:solidFill>
              </a:rPr>
              <a:t>ソラフェニブ</a:t>
            </a:r>
          </a:p>
        </p:txBody>
      </p:sp>
    </p:spTree>
    <p:extLst>
      <p:ext uri="{BB962C8B-B14F-4D97-AF65-F5344CB8AC3E}">
        <p14:creationId xmlns:p14="http://schemas.microsoft.com/office/powerpoint/2010/main" val="2350345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dirty="0"/>
              <a:t>LBA36：RATIONALE-301の最終分析：切除不能な肝細胞癌の第一選択治療としてのチスレリズマブとソラフェニブを比較した無作為化第III相試験 –</a:t>
            </a:r>
            <a:r>
              <a:rPr lang="en-GB" altLang="ja-JP" dirty="0"/>
              <a:t> </a:t>
            </a:r>
            <a:r>
              <a:rPr lang="ja-JP" dirty="0"/>
              <a:t>Kudo M、et al</a:t>
            </a:r>
          </a:p>
        </p:txBody>
      </p:sp>
      <p:sp>
        <p:nvSpPr>
          <p:cNvPr id="13"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31800"/>
              </a:spcBef>
              <a:buNone/>
            </a:pPr>
            <a:r>
              <a:rPr lang="ja-JP" b="1" dirty="0"/>
              <a:t>結論</a:t>
            </a:r>
          </a:p>
          <a:p>
            <a:r>
              <a:rPr lang="ja-JP" b="1" dirty="0"/>
              <a:t>切除不能なHCC患者において、1Lチスレリズマブは、高い奏効率とより継続的な奏効、および許容できる安全性プロファイルを有するソラフェニブに対するOSの非劣性を示した</a:t>
            </a:r>
          </a:p>
        </p:txBody>
      </p:sp>
      <p:sp>
        <p:nvSpPr>
          <p:cNvPr id="14" name="Text Placeholder 4"/>
          <p:cNvSpPr>
            <a:spLocks noGrp="1"/>
          </p:cNvSpPr>
          <p:nvPr>
            <p:ph type="body" sz="quarter" idx="11"/>
          </p:nvPr>
        </p:nvSpPr>
        <p:spPr>
          <a:xfrm>
            <a:off x="6197601" y="6096001"/>
            <a:ext cx="5507567" cy="487363"/>
          </a:xfrm>
        </p:spPr>
        <p:txBody>
          <a:bodyPr/>
          <a:lstStyle/>
          <a:p>
            <a:r>
              <a:rPr lang="ja-JP"/>
              <a:t>Kudo M, et al.Ann Oncol 2022;33(suppl):abstr LBA36</a:t>
            </a:r>
          </a:p>
        </p:txBody>
      </p:sp>
      <p:graphicFrame>
        <p:nvGraphicFramePr>
          <p:cNvPr id="7" name="Table 6"/>
          <p:cNvGraphicFramePr>
            <a:graphicFrameLocks noGrp="1"/>
          </p:cNvGraphicFramePr>
          <p:nvPr>
            <p:extLst>
              <p:ext uri="{D42A27DB-BD31-4B8C-83A1-F6EECF244321}">
                <p14:modId xmlns:p14="http://schemas.microsoft.com/office/powerpoint/2010/main" val="3478289026"/>
              </p:ext>
            </p:extLst>
          </p:nvPr>
        </p:nvGraphicFramePr>
        <p:xfrm>
          <a:off x="154005" y="1588382"/>
          <a:ext cx="5832511" cy="3322320"/>
        </p:xfrm>
        <a:graphic>
          <a:graphicData uri="http://schemas.openxmlformats.org/drawingml/2006/table">
            <a:tbl>
              <a:tblPr firstRow="1" bandRow="1">
                <a:tableStyleId>{5202B0CA-FC54-4496-8BCA-5EF66A818D29}</a:tableStyleId>
              </a:tblPr>
              <a:tblGrid>
                <a:gridCol w="2085761">
                  <a:extLst>
                    <a:ext uri="{9D8B030D-6E8A-4147-A177-3AD203B41FA5}">
                      <a16:colId xmlns:a16="http://schemas.microsoft.com/office/drawing/2014/main" val="2713438561"/>
                    </a:ext>
                  </a:extLst>
                </a:gridCol>
                <a:gridCol w="1941816">
                  <a:extLst>
                    <a:ext uri="{9D8B030D-6E8A-4147-A177-3AD203B41FA5}">
                      <a16:colId xmlns:a16="http://schemas.microsoft.com/office/drawing/2014/main" val="1190940076"/>
                    </a:ext>
                  </a:extLst>
                </a:gridCol>
                <a:gridCol w="1804934">
                  <a:extLst>
                    <a:ext uri="{9D8B030D-6E8A-4147-A177-3AD203B41FA5}">
                      <a16:colId xmlns:a16="http://schemas.microsoft.com/office/drawing/2014/main" val="1068838774"/>
                    </a:ext>
                  </a:extLst>
                </a:gridCol>
              </a:tblGrid>
              <a:tr h="370840">
                <a:tc>
                  <a:txBody>
                    <a:bodyPr/>
                    <a:lstStyle/>
                    <a:p>
                      <a:endParaRPr lang="en-GB" sz="1400" dirty="0">
                        <a:solidFill>
                          <a:schemeClr val="tx2"/>
                        </a:solidFill>
                      </a:endParaRPr>
                    </a:p>
                  </a:txBody>
                  <a:tcPr anchor="ctr"/>
                </a:tc>
                <a:tc>
                  <a:txBody>
                    <a:bodyPr/>
                    <a:lstStyle/>
                    <a:p>
                      <a:pPr algn="ctr"/>
                      <a:r>
                        <a:rPr lang="ja-JP" sz="1400">
                          <a:solidFill>
                            <a:schemeClr val="tx2"/>
                          </a:solidFill>
                        </a:rPr>
                        <a:t>チスレリズマブ</a:t>
                      </a:r>
                      <a:br>
                        <a:rPr lang="ja-JP" sz="1400">
                          <a:solidFill>
                            <a:schemeClr val="tx2"/>
                          </a:solidFill>
                        </a:rPr>
                      </a:br>
                      <a:r>
                        <a:rPr lang="ja-JP" sz="1400">
                          <a:solidFill>
                            <a:schemeClr val="tx2"/>
                          </a:solidFill>
                        </a:rPr>
                        <a:t>(n=342)</a:t>
                      </a:r>
                    </a:p>
                  </a:txBody>
                  <a:tcPr anchor="ctr"/>
                </a:tc>
                <a:tc>
                  <a:txBody>
                    <a:bodyPr/>
                    <a:lstStyle/>
                    <a:p>
                      <a:pPr algn="ctr"/>
                      <a:r>
                        <a:rPr lang="ja-JP" sz="1400" dirty="0">
                          <a:solidFill>
                            <a:schemeClr val="tx2"/>
                          </a:solidFill>
                        </a:rPr>
                        <a:t>ソラフェニブ
(n=332)</a:t>
                      </a:r>
                    </a:p>
                  </a:txBody>
                  <a:tcPr anchor="ctr"/>
                </a:tc>
                <a:extLst>
                  <a:ext uri="{0D108BD9-81ED-4DB2-BD59-A6C34878D82A}">
                    <a16:rowId xmlns:a16="http://schemas.microsoft.com/office/drawing/2014/main" val="3667548636"/>
                  </a:ext>
                </a:extLst>
              </a:tr>
              <a:tr h="0">
                <a:tc>
                  <a:txBody>
                    <a:bodyPr/>
                    <a:lstStyle/>
                    <a:p>
                      <a:r>
                        <a:rPr lang="ja-JP" sz="1400">
                          <a:solidFill>
                            <a:schemeClr val="tx1"/>
                          </a:solidFill>
                        </a:rPr>
                        <a:t>ORR、n (%) [95%CI]</a:t>
                      </a:r>
                    </a:p>
                  </a:txBody>
                  <a:tcPr/>
                </a:tc>
                <a:tc>
                  <a:txBody>
                    <a:bodyPr/>
                    <a:lstStyle/>
                    <a:p>
                      <a:pPr algn="ctr"/>
                      <a:r>
                        <a:rPr lang="ja-JP" sz="1400" dirty="0">
                          <a:solidFill>
                            <a:schemeClr val="tx1"/>
                          </a:solidFill>
                        </a:rPr>
                        <a:t>49 (14.3) [10.8、18.5]</a:t>
                      </a:r>
                    </a:p>
                  </a:txBody>
                  <a:tcPr/>
                </a:tc>
                <a:tc>
                  <a:txBody>
                    <a:bodyPr/>
                    <a:lstStyle/>
                    <a:p>
                      <a:pPr algn="ctr"/>
                      <a:r>
                        <a:rPr lang="ja-JP" sz="1400" dirty="0">
                          <a:solidFill>
                            <a:schemeClr val="tx1"/>
                          </a:solidFill>
                        </a:rPr>
                        <a:t>18 (5.4) [3.2、8.4]</a:t>
                      </a:r>
                    </a:p>
                  </a:txBody>
                  <a:tcPr/>
                </a:tc>
                <a:extLst>
                  <a:ext uri="{0D108BD9-81ED-4DB2-BD59-A6C34878D82A}">
                    <a16:rowId xmlns:a16="http://schemas.microsoft.com/office/drawing/2014/main" val="2912163037"/>
                  </a:ext>
                </a:extLst>
              </a:tr>
              <a:tr h="370840">
                <a:tc>
                  <a:txBody>
                    <a:bodyPr/>
                    <a:lstStyle/>
                    <a:p>
                      <a:r>
                        <a:rPr lang="ja-JP" sz="1400">
                          <a:solidFill>
                            <a:schemeClr val="tx1"/>
                          </a:solidFill>
                        </a:rPr>
                        <a:t>BOR、n (%)</a:t>
                      </a:r>
                    </a:p>
                    <a:p>
                      <a:pPr marL="177800" indent="0"/>
                      <a:r>
                        <a:rPr lang="ja-JP" sz="1400">
                          <a:solidFill>
                            <a:schemeClr val="tx1"/>
                          </a:solidFill>
                        </a:rPr>
                        <a:t>CR</a:t>
                      </a:r>
                    </a:p>
                    <a:p>
                      <a:pPr marL="177800" indent="0"/>
                      <a:r>
                        <a:rPr lang="ja-JP" sz="1400">
                          <a:solidFill>
                            <a:schemeClr val="tx1"/>
                          </a:solidFill>
                        </a:rPr>
                        <a:t>PR</a:t>
                      </a:r>
                    </a:p>
                    <a:p>
                      <a:pPr marL="177800" indent="0"/>
                      <a:r>
                        <a:rPr lang="ja-JP" sz="1400">
                          <a:solidFill>
                            <a:schemeClr val="tx1"/>
                          </a:solidFill>
                        </a:rPr>
                        <a:t>SD</a:t>
                      </a:r>
                    </a:p>
                    <a:p>
                      <a:pPr marL="177800" indent="0"/>
                      <a:r>
                        <a:rPr lang="ja-JP" sz="1400">
                          <a:solidFill>
                            <a:schemeClr val="tx1"/>
                          </a:solidFill>
                        </a:rPr>
                        <a:t>PD</a:t>
                      </a:r>
                    </a:p>
                    <a:p>
                      <a:pPr marL="177800" indent="0"/>
                      <a:r>
                        <a:rPr lang="ja-JP" sz="1400">
                          <a:solidFill>
                            <a:schemeClr val="tx1"/>
                          </a:solidFill>
                        </a:rPr>
                        <a:t>NE</a:t>
                      </a:r>
                    </a:p>
                    <a:p>
                      <a:pPr marL="177800" indent="0"/>
                      <a:r>
                        <a:rPr lang="ja-JP" sz="1400">
                          <a:solidFill>
                            <a:schemeClr val="tx1"/>
                          </a:solidFill>
                        </a:rPr>
                        <a:t>非CR/非PD</a:t>
                      </a:r>
                    </a:p>
                  </a:txBody>
                  <a:tcPr/>
                </a:tc>
                <a:tc>
                  <a:txBody>
                    <a:bodyPr/>
                    <a:lstStyle/>
                    <a:p>
                      <a:pPr algn="l" rtl="0"/>
                      <a:endParaRPr lang="en-GB" sz="1400" dirty="0">
                        <a:solidFill>
                          <a:schemeClr val="tx1"/>
                        </a:solidFill>
                      </a:endParaRPr>
                    </a:p>
                    <a:p>
                      <a:pPr algn="ctr"/>
                      <a:r>
                        <a:rPr lang="ja-JP" sz="1400">
                          <a:solidFill>
                            <a:schemeClr val="tx1"/>
                          </a:solidFill>
                        </a:rPr>
                        <a:t>10 (2.9)</a:t>
                      </a:r>
                    </a:p>
                    <a:p>
                      <a:pPr algn="ctr"/>
                      <a:r>
                        <a:rPr lang="ja-JP" sz="1400">
                          <a:solidFill>
                            <a:schemeClr val="tx1"/>
                          </a:solidFill>
                        </a:rPr>
                        <a:t>39</a:t>
                      </a:r>
                      <a:r>
                        <a:rPr lang="ja-JP" sz="1400" baseline="0">
                          <a:solidFill>
                            <a:schemeClr val="tx1"/>
                          </a:solidFill>
                        </a:rPr>
                        <a:t> (11.4)</a:t>
                      </a:r>
                    </a:p>
                    <a:p>
                      <a:pPr algn="ctr"/>
                      <a:r>
                        <a:rPr lang="ja-JP" sz="1400" baseline="0">
                          <a:solidFill>
                            <a:schemeClr val="tx1"/>
                          </a:solidFill>
                        </a:rPr>
                        <a:t>94 (27.5)</a:t>
                      </a:r>
                    </a:p>
                    <a:p>
                      <a:pPr algn="ctr"/>
                      <a:r>
                        <a:rPr lang="ja-JP" sz="1400" baseline="0">
                          <a:solidFill>
                            <a:schemeClr val="tx1"/>
                          </a:solidFill>
                        </a:rPr>
                        <a:t>169 (49.4)</a:t>
                      </a:r>
                    </a:p>
                    <a:p>
                      <a:pPr algn="ctr"/>
                      <a:r>
                        <a:rPr lang="ja-JP" sz="1400" baseline="0">
                          <a:solidFill>
                            <a:schemeClr val="tx1"/>
                          </a:solidFill>
                        </a:rPr>
                        <a:t>22 (6.4)</a:t>
                      </a:r>
                    </a:p>
                    <a:p>
                      <a:pPr algn="ctr"/>
                      <a:r>
                        <a:rPr lang="ja-JP" sz="1400" baseline="0">
                          <a:solidFill>
                            <a:schemeClr val="tx1"/>
                          </a:solidFill>
                        </a:rPr>
                        <a:t>8 (2.3)</a:t>
                      </a:r>
                    </a:p>
                  </a:txBody>
                  <a:tcPr/>
                </a:tc>
                <a:tc>
                  <a:txBody>
                    <a:bodyPr/>
                    <a:lstStyle/>
                    <a:p>
                      <a:pPr algn="l" rtl="0"/>
                      <a:endParaRPr lang="en-GB" sz="1400" dirty="0">
                        <a:solidFill>
                          <a:schemeClr val="tx1"/>
                        </a:solidFill>
                      </a:endParaRPr>
                    </a:p>
                    <a:p>
                      <a:pPr algn="ctr"/>
                      <a:r>
                        <a:rPr lang="ja-JP" sz="1400">
                          <a:solidFill>
                            <a:schemeClr val="tx1"/>
                          </a:solidFill>
                        </a:rPr>
                        <a:t>1 (0.3)</a:t>
                      </a:r>
                    </a:p>
                    <a:p>
                      <a:pPr algn="ctr"/>
                      <a:r>
                        <a:rPr lang="ja-JP" sz="1400">
                          <a:solidFill>
                            <a:schemeClr val="tx1"/>
                          </a:solidFill>
                        </a:rPr>
                        <a:t>17 (5.1)</a:t>
                      </a:r>
                    </a:p>
                    <a:p>
                      <a:pPr algn="ctr"/>
                      <a:r>
                        <a:rPr lang="ja-JP" sz="1400">
                          <a:solidFill>
                            <a:schemeClr val="tx1"/>
                          </a:solidFill>
                        </a:rPr>
                        <a:t>139</a:t>
                      </a:r>
                      <a:r>
                        <a:rPr lang="ja-JP" sz="1400" baseline="0">
                          <a:solidFill>
                            <a:schemeClr val="tx1"/>
                          </a:solidFill>
                        </a:rPr>
                        <a:t> (41.9)</a:t>
                      </a:r>
                    </a:p>
                    <a:p>
                      <a:pPr algn="ctr"/>
                      <a:r>
                        <a:rPr lang="ja-JP" sz="1400" baseline="0">
                          <a:solidFill>
                            <a:schemeClr val="tx1"/>
                          </a:solidFill>
                        </a:rPr>
                        <a:t>121 (36.4)</a:t>
                      </a:r>
                    </a:p>
                    <a:p>
                      <a:pPr algn="ctr"/>
                      <a:r>
                        <a:rPr lang="ja-JP" sz="1400" baseline="0">
                          <a:solidFill>
                            <a:schemeClr val="tx1"/>
                          </a:solidFill>
                        </a:rPr>
                        <a:t>44 (13.3)</a:t>
                      </a:r>
                    </a:p>
                    <a:p>
                      <a:pPr algn="ctr"/>
                      <a:r>
                        <a:rPr lang="ja-JP" sz="1400" baseline="0">
                          <a:solidFill>
                            <a:schemeClr val="tx1"/>
                          </a:solidFill>
                        </a:rPr>
                        <a:t>10 (3.0)</a:t>
                      </a:r>
                    </a:p>
                  </a:txBody>
                  <a:tcPr/>
                </a:tc>
                <a:extLst>
                  <a:ext uri="{0D108BD9-81ED-4DB2-BD59-A6C34878D82A}">
                    <a16:rowId xmlns:a16="http://schemas.microsoft.com/office/drawing/2014/main" val="3020345926"/>
                  </a:ext>
                </a:extLst>
              </a:tr>
              <a:tr h="169032">
                <a:tc>
                  <a:txBody>
                    <a:bodyPr/>
                    <a:lstStyle/>
                    <a:p>
                      <a:r>
                        <a:rPr lang="ja-JP" sz="1400">
                          <a:solidFill>
                            <a:schemeClr val="tx1"/>
                          </a:solidFill>
                        </a:rPr>
                        <a:t>奏効者、n</a:t>
                      </a:r>
                    </a:p>
                  </a:txBody>
                  <a:tcPr/>
                </a:tc>
                <a:tc>
                  <a:txBody>
                    <a:bodyPr/>
                    <a:lstStyle/>
                    <a:p>
                      <a:pPr algn="ctr"/>
                      <a:r>
                        <a:rPr lang="ja-JP" sz="1400">
                          <a:solidFill>
                            <a:schemeClr val="tx1"/>
                          </a:solidFill>
                        </a:rPr>
                        <a:t>49</a:t>
                      </a:r>
                    </a:p>
                  </a:txBody>
                  <a:tcPr/>
                </a:tc>
                <a:tc>
                  <a:txBody>
                    <a:bodyPr/>
                    <a:lstStyle/>
                    <a:p>
                      <a:pPr algn="ctr"/>
                      <a:r>
                        <a:rPr lang="ja-JP" sz="1400">
                          <a:solidFill>
                            <a:schemeClr val="tx1"/>
                          </a:solidFill>
                        </a:rPr>
                        <a:t>18</a:t>
                      </a:r>
                    </a:p>
                  </a:txBody>
                  <a:tcPr/>
                </a:tc>
                <a:extLst>
                  <a:ext uri="{0D108BD9-81ED-4DB2-BD59-A6C34878D82A}">
                    <a16:rowId xmlns:a16="http://schemas.microsoft.com/office/drawing/2014/main" val="4027293554"/>
                  </a:ext>
                </a:extLst>
              </a:tr>
              <a:tr h="0">
                <a:tc>
                  <a:txBody>
                    <a:bodyPr/>
                    <a:lstStyle/>
                    <a:p>
                      <a:r>
                        <a:rPr lang="ja-JP" sz="1400">
                          <a:solidFill>
                            <a:schemeClr val="tx1"/>
                          </a:solidFill>
                        </a:rPr>
                        <a:t>mDoR、月数 (95%CI)</a:t>
                      </a:r>
                    </a:p>
                  </a:txBody>
                  <a:tcPr/>
                </a:tc>
                <a:tc>
                  <a:txBody>
                    <a:bodyPr/>
                    <a:lstStyle/>
                    <a:p>
                      <a:pPr algn="ctr"/>
                      <a:r>
                        <a:rPr lang="ja-JP" sz="1400">
                          <a:solidFill>
                            <a:schemeClr val="tx1"/>
                          </a:solidFill>
                        </a:rPr>
                        <a:t>36.1 (16.8、NE)</a:t>
                      </a:r>
                    </a:p>
                  </a:txBody>
                  <a:tcPr/>
                </a:tc>
                <a:tc>
                  <a:txBody>
                    <a:bodyPr/>
                    <a:lstStyle/>
                    <a:p>
                      <a:pPr algn="ctr"/>
                      <a:r>
                        <a:rPr lang="ja-JP" sz="1400">
                          <a:solidFill>
                            <a:schemeClr val="tx1"/>
                          </a:solidFill>
                        </a:rPr>
                        <a:t>11.0</a:t>
                      </a:r>
                      <a:r>
                        <a:rPr lang="ja-JP" sz="1400" baseline="0">
                          <a:solidFill>
                            <a:schemeClr val="tx1"/>
                          </a:solidFill>
                        </a:rPr>
                        <a:t> (6.2、14.7)</a:t>
                      </a:r>
                    </a:p>
                  </a:txBody>
                  <a:tcPr/>
                </a:tc>
                <a:extLst>
                  <a:ext uri="{0D108BD9-81ED-4DB2-BD59-A6C34878D82A}">
                    <a16:rowId xmlns:a16="http://schemas.microsoft.com/office/drawing/2014/main" val="2439287524"/>
                  </a:ext>
                </a:extLst>
              </a:tr>
              <a:tr h="0">
                <a:tc>
                  <a:txBody>
                    <a:bodyPr/>
                    <a:lstStyle/>
                    <a:p>
                      <a:r>
                        <a:rPr lang="ja-JP" sz="1400">
                          <a:solidFill>
                            <a:schemeClr val="tx1"/>
                          </a:solidFill>
                        </a:rPr>
                        <a:t>継続的な奏効、</a:t>
                      </a:r>
                      <a:r>
                        <a:rPr lang="ja-JP" sz="1400" baseline="0">
                          <a:solidFill>
                            <a:schemeClr val="tx1"/>
                          </a:solidFill>
                        </a:rPr>
                        <a:t>n/N (%)</a:t>
                      </a:r>
                    </a:p>
                  </a:txBody>
                  <a:tcPr/>
                </a:tc>
                <a:tc>
                  <a:txBody>
                    <a:bodyPr/>
                    <a:lstStyle/>
                    <a:p>
                      <a:pPr algn="ctr"/>
                      <a:r>
                        <a:rPr lang="ja-JP" sz="1400" dirty="0">
                          <a:solidFill>
                            <a:schemeClr val="tx1"/>
                          </a:solidFill>
                        </a:rPr>
                        <a:t>20/28 (71.4)</a:t>
                      </a:r>
                    </a:p>
                  </a:txBody>
                  <a:tcPr/>
                </a:tc>
                <a:tc>
                  <a:txBody>
                    <a:bodyPr/>
                    <a:lstStyle/>
                    <a:p>
                      <a:pPr algn="ctr"/>
                      <a:r>
                        <a:rPr lang="ja-JP" sz="1400" dirty="0">
                          <a:solidFill>
                            <a:schemeClr val="tx1"/>
                          </a:solidFill>
                        </a:rPr>
                        <a:t>2/5 (40.0)</a:t>
                      </a:r>
                    </a:p>
                  </a:txBody>
                  <a:tcPr/>
                </a:tc>
                <a:extLst>
                  <a:ext uri="{0D108BD9-81ED-4DB2-BD59-A6C34878D82A}">
                    <a16:rowId xmlns:a16="http://schemas.microsoft.com/office/drawing/2014/main" val="197469167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77579687"/>
              </p:ext>
            </p:extLst>
          </p:nvPr>
        </p:nvGraphicFramePr>
        <p:xfrm>
          <a:off x="6095999" y="1588382"/>
          <a:ext cx="5967662" cy="3906318"/>
        </p:xfrm>
        <a:graphic>
          <a:graphicData uri="http://schemas.openxmlformats.org/drawingml/2006/table">
            <a:tbl>
              <a:tblPr firstRow="1" bandRow="1">
                <a:tableStyleId>{5202B0CA-FC54-4496-8BCA-5EF66A818D29}</a:tableStyleId>
              </a:tblPr>
              <a:tblGrid>
                <a:gridCol w="3166154">
                  <a:extLst>
                    <a:ext uri="{9D8B030D-6E8A-4147-A177-3AD203B41FA5}">
                      <a16:colId xmlns:a16="http://schemas.microsoft.com/office/drawing/2014/main" val="2713438561"/>
                    </a:ext>
                  </a:extLst>
                </a:gridCol>
                <a:gridCol w="1515438">
                  <a:extLst>
                    <a:ext uri="{9D8B030D-6E8A-4147-A177-3AD203B41FA5}">
                      <a16:colId xmlns:a16="http://schemas.microsoft.com/office/drawing/2014/main" val="1190940076"/>
                    </a:ext>
                  </a:extLst>
                </a:gridCol>
                <a:gridCol w="1286070">
                  <a:extLst>
                    <a:ext uri="{9D8B030D-6E8A-4147-A177-3AD203B41FA5}">
                      <a16:colId xmlns:a16="http://schemas.microsoft.com/office/drawing/2014/main" val="1068838774"/>
                    </a:ext>
                  </a:extLst>
                </a:gridCol>
              </a:tblGrid>
              <a:tr h="471425">
                <a:tc>
                  <a:txBody>
                    <a:bodyPr/>
                    <a:lstStyle/>
                    <a:p>
                      <a:r>
                        <a:rPr lang="ja-JP" sz="1400">
                          <a:solidFill>
                            <a:schemeClr val="tx2"/>
                          </a:solidFill>
                        </a:rPr>
                        <a:t>TRAE、n (%)</a:t>
                      </a:r>
                    </a:p>
                  </a:txBody>
                  <a:tcPr anchor="ctr"/>
                </a:tc>
                <a:tc>
                  <a:txBody>
                    <a:bodyPr/>
                    <a:lstStyle/>
                    <a:p>
                      <a:pPr algn="ctr"/>
                      <a:r>
                        <a:rPr lang="ja-JP" sz="1400" dirty="0">
                          <a:solidFill>
                            <a:schemeClr val="tx2"/>
                          </a:solidFill>
                        </a:rPr>
                        <a:t>チスレリズマブ</a:t>
                      </a:r>
                      <a:br>
                        <a:rPr lang="ja-JP" sz="1400" dirty="0">
                          <a:solidFill>
                            <a:schemeClr val="tx2"/>
                          </a:solidFill>
                        </a:rPr>
                      </a:br>
                      <a:r>
                        <a:rPr lang="ja-JP" sz="1400" dirty="0">
                          <a:solidFill>
                            <a:schemeClr val="tx2"/>
                          </a:solidFill>
                        </a:rPr>
                        <a:t>(n=338)</a:t>
                      </a:r>
                    </a:p>
                  </a:txBody>
                  <a:tcPr anchor="ctr"/>
                </a:tc>
                <a:tc>
                  <a:txBody>
                    <a:bodyPr/>
                    <a:lstStyle/>
                    <a:p>
                      <a:pPr algn="ctr"/>
                      <a:r>
                        <a:rPr lang="ja-JP" sz="1400" dirty="0">
                          <a:solidFill>
                            <a:schemeClr val="tx2"/>
                          </a:solidFill>
                        </a:rPr>
                        <a:t>ソラフェニブ
(n=324)</a:t>
                      </a:r>
                    </a:p>
                  </a:txBody>
                  <a:tcPr anchor="ctr"/>
                </a:tc>
                <a:extLst>
                  <a:ext uri="{0D108BD9-81ED-4DB2-BD59-A6C34878D82A}">
                    <a16:rowId xmlns:a16="http://schemas.microsoft.com/office/drawing/2014/main" val="3667548636"/>
                  </a:ext>
                </a:extLst>
              </a:tr>
              <a:tr h="0">
                <a:tc>
                  <a:txBody>
                    <a:bodyPr/>
                    <a:lstStyle/>
                    <a:p>
                      <a:r>
                        <a:rPr lang="ja-JP" sz="1400">
                          <a:solidFill>
                            <a:schemeClr val="tx1"/>
                          </a:solidFill>
                        </a:rPr>
                        <a:t>すべて</a:t>
                      </a:r>
                    </a:p>
                  </a:txBody>
                  <a:tcPr anchor="ctr"/>
                </a:tc>
                <a:tc>
                  <a:txBody>
                    <a:bodyPr/>
                    <a:lstStyle/>
                    <a:p>
                      <a:pPr algn="ctr"/>
                      <a:r>
                        <a:rPr lang="ja-JP" sz="1400">
                          <a:solidFill>
                            <a:schemeClr val="tx1"/>
                          </a:solidFill>
                        </a:rPr>
                        <a:t>259 (76.6)</a:t>
                      </a:r>
                    </a:p>
                  </a:txBody>
                  <a:tcPr anchor="ctr"/>
                </a:tc>
                <a:tc>
                  <a:txBody>
                    <a:bodyPr/>
                    <a:lstStyle/>
                    <a:p>
                      <a:pPr algn="ctr"/>
                      <a:r>
                        <a:rPr lang="ja-JP" sz="1400">
                          <a:solidFill>
                            <a:schemeClr val="tx1"/>
                          </a:solidFill>
                        </a:rPr>
                        <a:t>311</a:t>
                      </a:r>
                      <a:r>
                        <a:rPr lang="ja-JP" sz="1400" baseline="0">
                          <a:solidFill>
                            <a:schemeClr val="tx1"/>
                          </a:solidFill>
                        </a:rPr>
                        <a:t> (96.0)</a:t>
                      </a:r>
                    </a:p>
                  </a:txBody>
                  <a:tcPr anchor="ctr"/>
                </a:tc>
                <a:extLst>
                  <a:ext uri="{0D108BD9-81ED-4DB2-BD59-A6C34878D82A}">
                    <a16:rowId xmlns:a16="http://schemas.microsoft.com/office/drawing/2014/main" val="2912163037"/>
                  </a:ext>
                </a:extLst>
              </a:tr>
              <a:tr h="0">
                <a:tc>
                  <a:txBody>
                    <a:bodyPr/>
                    <a:lstStyle/>
                    <a:p>
                      <a:r>
                        <a:rPr lang="ja-JP" sz="1400">
                          <a:solidFill>
                            <a:schemeClr val="tx1"/>
                          </a:solidFill>
                        </a:rPr>
                        <a:t>グレード3以上</a:t>
                      </a:r>
                    </a:p>
                  </a:txBody>
                  <a:tcPr anchor="ctr"/>
                </a:tc>
                <a:tc>
                  <a:txBody>
                    <a:bodyPr/>
                    <a:lstStyle/>
                    <a:p>
                      <a:pPr algn="ctr"/>
                      <a:r>
                        <a:rPr lang="ja-JP" sz="1400">
                          <a:solidFill>
                            <a:schemeClr val="tx1"/>
                          </a:solidFill>
                        </a:rPr>
                        <a:t>75 (22.2)</a:t>
                      </a:r>
                    </a:p>
                  </a:txBody>
                  <a:tcPr anchor="ctr"/>
                </a:tc>
                <a:tc>
                  <a:txBody>
                    <a:bodyPr/>
                    <a:lstStyle/>
                    <a:p>
                      <a:pPr algn="ctr"/>
                      <a:r>
                        <a:rPr lang="ja-JP" sz="1400">
                          <a:solidFill>
                            <a:schemeClr val="tx1"/>
                          </a:solidFill>
                        </a:rPr>
                        <a:t>173 (53.4)</a:t>
                      </a:r>
                    </a:p>
                  </a:txBody>
                  <a:tcPr anchor="ctr"/>
                </a:tc>
                <a:extLst>
                  <a:ext uri="{0D108BD9-81ED-4DB2-BD59-A6C34878D82A}">
                    <a16:rowId xmlns:a16="http://schemas.microsoft.com/office/drawing/2014/main" val="3020345926"/>
                  </a:ext>
                </a:extLst>
              </a:tr>
              <a:tr h="132936">
                <a:tc>
                  <a:txBody>
                    <a:bodyPr/>
                    <a:lstStyle/>
                    <a:p>
                      <a:r>
                        <a:rPr lang="ja-JP" sz="1400">
                          <a:solidFill>
                            <a:schemeClr val="tx1"/>
                          </a:solidFill>
                        </a:rPr>
                        <a:t>重篤</a:t>
                      </a:r>
                    </a:p>
                  </a:txBody>
                  <a:tcPr anchor="ctr"/>
                </a:tc>
                <a:tc>
                  <a:txBody>
                    <a:bodyPr/>
                    <a:lstStyle/>
                    <a:p>
                      <a:pPr algn="ctr"/>
                      <a:r>
                        <a:rPr lang="ja-JP" sz="1400">
                          <a:solidFill>
                            <a:schemeClr val="tx1"/>
                          </a:solidFill>
                        </a:rPr>
                        <a:t>40 (11.8)</a:t>
                      </a:r>
                    </a:p>
                  </a:txBody>
                  <a:tcPr anchor="ctr"/>
                </a:tc>
                <a:tc>
                  <a:txBody>
                    <a:bodyPr/>
                    <a:lstStyle/>
                    <a:p>
                      <a:pPr algn="ctr"/>
                      <a:r>
                        <a:rPr lang="ja-JP" sz="1400">
                          <a:solidFill>
                            <a:schemeClr val="tx1"/>
                          </a:solidFill>
                        </a:rPr>
                        <a:t>33</a:t>
                      </a:r>
                      <a:r>
                        <a:rPr lang="ja-JP" sz="1400" baseline="0">
                          <a:solidFill>
                            <a:schemeClr val="tx1"/>
                          </a:solidFill>
                        </a:rPr>
                        <a:t> (10.2)</a:t>
                      </a:r>
                    </a:p>
                  </a:txBody>
                  <a:tcPr anchor="ctr"/>
                </a:tc>
                <a:extLst>
                  <a:ext uri="{0D108BD9-81ED-4DB2-BD59-A6C34878D82A}">
                    <a16:rowId xmlns:a16="http://schemas.microsoft.com/office/drawing/2014/main" val="202605501"/>
                  </a:ext>
                </a:extLst>
              </a:tr>
              <a:tr h="0">
                <a:tc>
                  <a:txBody>
                    <a:bodyPr/>
                    <a:lstStyle/>
                    <a:p>
                      <a:r>
                        <a:rPr lang="ja-JP" sz="1400" baseline="0">
                          <a:solidFill>
                            <a:schemeClr val="tx1"/>
                          </a:solidFill>
                        </a:rPr>
                        <a:t>変更</a:t>
                      </a:r>
                      <a:r>
                        <a:rPr lang="ja-JP" sz="1400">
                          <a:solidFill>
                            <a:schemeClr val="tx1"/>
                          </a:solidFill>
                        </a:rPr>
                        <a:t>に至った</a:t>
                      </a:r>
                    </a:p>
                  </a:txBody>
                  <a:tcPr anchor="ctr"/>
                </a:tc>
                <a:tc>
                  <a:txBody>
                    <a:bodyPr/>
                    <a:lstStyle/>
                    <a:p>
                      <a:pPr algn="ctr"/>
                      <a:r>
                        <a:rPr lang="ja-JP" sz="1400">
                          <a:solidFill>
                            <a:schemeClr val="tx1"/>
                          </a:solidFill>
                        </a:rPr>
                        <a:t>68 (20.1)</a:t>
                      </a:r>
                    </a:p>
                  </a:txBody>
                  <a:tcPr anchor="ctr"/>
                </a:tc>
                <a:tc>
                  <a:txBody>
                    <a:bodyPr/>
                    <a:lstStyle/>
                    <a:p>
                      <a:pPr algn="ctr"/>
                      <a:r>
                        <a:rPr lang="ja-JP" sz="1400">
                          <a:solidFill>
                            <a:schemeClr val="tx1"/>
                          </a:solidFill>
                        </a:rPr>
                        <a:t>187 (57.7)</a:t>
                      </a:r>
                    </a:p>
                  </a:txBody>
                  <a:tcPr anchor="ctr"/>
                </a:tc>
                <a:extLst>
                  <a:ext uri="{0D108BD9-81ED-4DB2-BD59-A6C34878D82A}">
                    <a16:rowId xmlns:a16="http://schemas.microsoft.com/office/drawing/2014/main" val="2828582860"/>
                  </a:ext>
                </a:extLst>
              </a:tr>
              <a:tr h="309678">
                <a:tc>
                  <a:txBody>
                    <a:bodyPr/>
                    <a:lstStyle/>
                    <a:p>
                      <a:r>
                        <a:rPr lang="ja-JP" sz="1400">
                          <a:solidFill>
                            <a:schemeClr val="tx1"/>
                          </a:solidFill>
                        </a:rPr>
                        <a:t>中止に至った</a:t>
                      </a:r>
                    </a:p>
                  </a:txBody>
                  <a:tcPr anchor="ctr"/>
                </a:tc>
                <a:tc>
                  <a:txBody>
                    <a:bodyPr/>
                    <a:lstStyle/>
                    <a:p>
                      <a:pPr algn="ctr"/>
                      <a:r>
                        <a:rPr lang="ja-JP" sz="1400">
                          <a:solidFill>
                            <a:schemeClr val="tx1"/>
                          </a:solidFill>
                        </a:rPr>
                        <a:t>21 (6.2)</a:t>
                      </a:r>
                    </a:p>
                  </a:txBody>
                  <a:tcPr anchor="ctr"/>
                </a:tc>
                <a:tc>
                  <a:txBody>
                    <a:bodyPr/>
                    <a:lstStyle/>
                    <a:p>
                      <a:pPr algn="ctr"/>
                      <a:r>
                        <a:rPr lang="ja-JP" sz="1400">
                          <a:solidFill>
                            <a:schemeClr val="tx1"/>
                          </a:solidFill>
                        </a:rPr>
                        <a:t>33 (10.2)</a:t>
                      </a:r>
                    </a:p>
                  </a:txBody>
                  <a:tcPr anchor="ctr"/>
                </a:tc>
                <a:extLst>
                  <a:ext uri="{0D108BD9-81ED-4DB2-BD59-A6C34878D82A}">
                    <a16:rowId xmlns:a16="http://schemas.microsoft.com/office/drawing/2014/main" val="366169291"/>
                  </a:ext>
                </a:extLst>
              </a:tr>
              <a:tr h="0">
                <a:tc>
                  <a:txBody>
                    <a:bodyPr/>
                    <a:lstStyle/>
                    <a:p>
                      <a:r>
                        <a:rPr lang="ja-JP" sz="1400">
                          <a:solidFill>
                            <a:schemeClr val="tx1"/>
                          </a:solidFill>
                        </a:rPr>
                        <a:t>死亡に至った</a:t>
                      </a:r>
                    </a:p>
                  </a:txBody>
                  <a:tcPr anchor="ctr"/>
                </a:tc>
                <a:tc>
                  <a:txBody>
                    <a:bodyPr/>
                    <a:lstStyle/>
                    <a:p>
                      <a:pPr algn="ctr"/>
                      <a:r>
                        <a:rPr lang="ja-JP" sz="1400">
                          <a:solidFill>
                            <a:schemeClr val="tx1"/>
                          </a:solidFill>
                        </a:rPr>
                        <a:t>3 (0.9)</a:t>
                      </a:r>
                    </a:p>
                  </a:txBody>
                  <a:tcPr anchor="ctr"/>
                </a:tc>
                <a:tc>
                  <a:txBody>
                    <a:bodyPr/>
                    <a:lstStyle/>
                    <a:p>
                      <a:pPr algn="ctr"/>
                      <a:r>
                        <a:rPr lang="ja-JP" sz="1400">
                          <a:solidFill>
                            <a:schemeClr val="tx1"/>
                          </a:solidFill>
                        </a:rPr>
                        <a:t>2 (0.6)</a:t>
                      </a:r>
                    </a:p>
                  </a:txBody>
                  <a:tcPr anchor="ctr"/>
                </a:tc>
                <a:extLst>
                  <a:ext uri="{0D108BD9-81ED-4DB2-BD59-A6C34878D82A}">
                    <a16:rowId xmlns:a16="http://schemas.microsoft.com/office/drawing/2014/main" val="873712807"/>
                  </a:ext>
                </a:extLst>
              </a:tr>
              <a:tr h="0">
                <a:tc>
                  <a:txBody>
                    <a:bodyPr/>
                    <a:lstStyle/>
                    <a:p>
                      <a:r>
                        <a:rPr lang="ja-JP" sz="1400">
                          <a:solidFill>
                            <a:schemeClr val="tx1"/>
                          </a:solidFill>
                        </a:rPr>
                        <a:t>ir-AE</a:t>
                      </a:r>
                    </a:p>
                  </a:txBody>
                  <a:tcPr anchor="ctr"/>
                </a:tc>
                <a:tc>
                  <a:txBody>
                    <a:bodyPr/>
                    <a:lstStyle/>
                    <a:p>
                      <a:pPr algn="ctr"/>
                      <a:r>
                        <a:rPr lang="ja-JP" sz="1400">
                          <a:solidFill>
                            <a:schemeClr val="tx1"/>
                          </a:solidFill>
                        </a:rPr>
                        <a:t>58 (17.2)</a:t>
                      </a:r>
                    </a:p>
                  </a:txBody>
                  <a:tcPr anchor="ctr"/>
                </a:tc>
                <a:tc>
                  <a:txBody>
                    <a:bodyPr/>
                    <a:lstStyle/>
                    <a:p>
                      <a:pPr algn="ctr"/>
                      <a:r>
                        <a:rPr lang="ja-JP" sz="1400">
                          <a:solidFill>
                            <a:schemeClr val="tx1"/>
                          </a:solidFill>
                        </a:rPr>
                        <a:t>10 (3.1)</a:t>
                      </a:r>
                    </a:p>
                  </a:txBody>
                  <a:tcPr anchor="ctr"/>
                </a:tc>
                <a:extLst>
                  <a:ext uri="{0D108BD9-81ED-4DB2-BD59-A6C34878D82A}">
                    <a16:rowId xmlns:a16="http://schemas.microsoft.com/office/drawing/2014/main" val="2263303713"/>
                  </a:ext>
                </a:extLst>
              </a:tr>
              <a:tr h="0">
                <a:tc>
                  <a:txBody>
                    <a:bodyPr/>
                    <a:lstStyle/>
                    <a:p>
                      <a:r>
                        <a:rPr lang="ja-JP" sz="1400" baseline="0">
                          <a:solidFill>
                            <a:schemeClr val="tx1"/>
                          </a:solidFill>
                        </a:rPr>
                        <a:t>全身性コルチコステロイドの治療による</a:t>
                      </a:r>
                      <a:r>
                        <a:rPr lang="ja-JP" sz="1400">
                          <a:solidFill>
                            <a:schemeClr val="tx1"/>
                          </a:solidFill>
                        </a:rPr>
                        <a:t>ir-AE</a:t>
                      </a:r>
                    </a:p>
                  </a:txBody>
                  <a:tcPr anchor="ctr"/>
                </a:tc>
                <a:tc>
                  <a:txBody>
                    <a:bodyPr/>
                    <a:lstStyle/>
                    <a:p>
                      <a:pPr algn="ctr"/>
                      <a:r>
                        <a:rPr lang="ja-JP" sz="1400">
                          <a:solidFill>
                            <a:schemeClr val="tx1"/>
                          </a:solidFill>
                        </a:rPr>
                        <a:t>43 (12.7)</a:t>
                      </a:r>
                    </a:p>
                  </a:txBody>
                  <a:tcPr anchor="ctr"/>
                </a:tc>
                <a:tc>
                  <a:txBody>
                    <a:bodyPr/>
                    <a:lstStyle/>
                    <a:p>
                      <a:pPr algn="ctr"/>
                      <a:r>
                        <a:rPr lang="ja-JP" sz="1400">
                          <a:solidFill>
                            <a:schemeClr val="tx1"/>
                          </a:solidFill>
                        </a:rPr>
                        <a:t>10 (3.1)</a:t>
                      </a:r>
                    </a:p>
                  </a:txBody>
                  <a:tcPr anchor="ctr"/>
                </a:tc>
                <a:extLst>
                  <a:ext uri="{0D108BD9-81ED-4DB2-BD59-A6C34878D82A}">
                    <a16:rowId xmlns:a16="http://schemas.microsoft.com/office/drawing/2014/main" val="724460734"/>
                  </a:ext>
                </a:extLst>
              </a:tr>
              <a:tr h="349439">
                <a:tc>
                  <a:txBody>
                    <a:bodyPr/>
                    <a:lstStyle/>
                    <a:p>
                      <a:r>
                        <a:rPr lang="ja-JP" sz="1400">
                          <a:solidFill>
                            <a:schemeClr val="tx1"/>
                          </a:solidFill>
                        </a:rPr>
                        <a:t>5%以上で発生するir-AE</a:t>
                      </a:r>
                    </a:p>
                    <a:p>
                      <a:pPr marL="182563" indent="0"/>
                      <a:r>
                        <a:rPr lang="ja-JP" sz="1400">
                          <a:solidFill>
                            <a:schemeClr val="tx1"/>
                          </a:solidFill>
                        </a:rPr>
                        <a:t>肝炎</a:t>
                      </a:r>
                    </a:p>
                    <a:p>
                      <a:pPr marL="182563" indent="0"/>
                      <a:r>
                        <a:rPr lang="ja-JP" sz="1400">
                          <a:solidFill>
                            <a:schemeClr val="tx1"/>
                          </a:solidFill>
                        </a:rPr>
                        <a:t>甲状腺機能低下症</a:t>
                      </a:r>
                    </a:p>
                  </a:txBody>
                  <a:tcPr anchor="ctr"/>
                </a:tc>
                <a:tc>
                  <a:txBody>
                    <a:bodyPr/>
                    <a:lstStyle/>
                    <a:p>
                      <a:pPr algn="l" rtl="0"/>
                      <a:endParaRPr lang="en-GB" sz="1400" dirty="0">
                        <a:solidFill>
                          <a:schemeClr val="tx1"/>
                        </a:solidFill>
                      </a:endParaRPr>
                    </a:p>
                    <a:p>
                      <a:pPr algn="ctr"/>
                      <a:r>
                        <a:rPr lang="ja-JP" sz="1400">
                          <a:solidFill>
                            <a:schemeClr val="tx1"/>
                          </a:solidFill>
                        </a:rPr>
                        <a:t>18 (5.3)</a:t>
                      </a:r>
                    </a:p>
                    <a:p>
                      <a:pPr algn="ctr"/>
                      <a:r>
                        <a:rPr lang="ja-JP" sz="1400">
                          <a:solidFill>
                            <a:schemeClr val="tx1"/>
                          </a:solidFill>
                        </a:rPr>
                        <a:t>18</a:t>
                      </a:r>
                      <a:r>
                        <a:rPr lang="ja-JP" sz="1400" baseline="0">
                          <a:solidFill>
                            <a:schemeClr val="tx1"/>
                          </a:solidFill>
                        </a:rPr>
                        <a:t> (5.3)</a:t>
                      </a:r>
                    </a:p>
                  </a:txBody>
                  <a:tcPr anchor="ctr"/>
                </a:tc>
                <a:tc>
                  <a:txBody>
                    <a:bodyPr/>
                    <a:lstStyle/>
                    <a:p>
                      <a:pPr algn="l" rtl="0"/>
                      <a:endParaRPr lang="en-GB" sz="1400" dirty="0">
                        <a:solidFill>
                          <a:schemeClr val="tx1"/>
                        </a:solidFill>
                      </a:endParaRPr>
                    </a:p>
                    <a:p>
                      <a:pPr algn="ctr"/>
                      <a:r>
                        <a:rPr lang="ja-JP" sz="1400" dirty="0">
                          <a:solidFill>
                            <a:schemeClr val="tx1"/>
                          </a:solidFill>
                        </a:rPr>
                        <a:t>1 (0.3)</a:t>
                      </a:r>
                    </a:p>
                    <a:p>
                      <a:pPr algn="ctr"/>
                      <a:r>
                        <a:rPr lang="ja-JP" sz="1400" dirty="0">
                          <a:solidFill>
                            <a:schemeClr val="tx1"/>
                          </a:solidFill>
                        </a:rPr>
                        <a:t>0</a:t>
                      </a:r>
                    </a:p>
                  </a:txBody>
                  <a:tcPr anchor="ctr"/>
                </a:tc>
                <a:extLst>
                  <a:ext uri="{0D108BD9-81ED-4DB2-BD59-A6C34878D82A}">
                    <a16:rowId xmlns:a16="http://schemas.microsoft.com/office/drawing/2014/main" val="2680601424"/>
                  </a:ext>
                </a:extLst>
              </a:tr>
            </a:tbl>
          </a:graphicData>
        </a:graphic>
      </p:graphicFrame>
    </p:spTree>
    <p:extLst>
      <p:ext uri="{BB962C8B-B14F-4D97-AF65-F5344CB8AC3E}">
        <p14:creationId xmlns:p14="http://schemas.microsoft.com/office/powerpoint/2010/main" val="3386428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胆嚢癌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191762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a:t>新しい分子の作用機序</a:t>
            </a:r>
          </a:p>
        </p:txBody>
      </p:sp>
      <p:graphicFrame>
        <p:nvGraphicFramePr>
          <p:cNvPr id="5" name="Group 88"/>
          <p:cNvGraphicFramePr>
            <a:graphicFrameLocks noGrp="1"/>
          </p:cNvGraphicFramePr>
          <p:nvPr>
            <p:extLst>
              <p:ext uri="{D42A27DB-BD31-4B8C-83A1-F6EECF244321}">
                <p14:modId xmlns:p14="http://schemas.microsoft.com/office/powerpoint/2010/main" val="1278573693"/>
              </p:ext>
            </p:extLst>
          </p:nvPr>
        </p:nvGraphicFramePr>
        <p:xfrm>
          <a:off x="171338" y="1248138"/>
          <a:ext cx="11849324" cy="5078880"/>
        </p:xfrm>
        <a:graphic>
          <a:graphicData uri="http://schemas.openxmlformats.org/drawingml/2006/table">
            <a:tbl>
              <a:tblPr firstRow="1" bandRow="1">
                <a:tableStyleId>{5202B0CA-FC54-4496-8BCA-5EF66A818D29}</a:tableStyleId>
              </a:tblPr>
              <a:tblGrid>
                <a:gridCol w="1612373">
                  <a:extLst>
                    <a:ext uri="{9D8B030D-6E8A-4147-A177-3AD203B41FA5}">
                      <a16:colId xmlns:a16="http://schemas.microsoft.com/office/drawing/2014/main" val="20000"/>
                    </a:ext>
                  </a:extLst>
                </a:gridCol>
                <a:gridCol w="2780145">
                  <a:extLst>
                    <a:ext uri="{9D8B030D-6E8A-4147-A177-3AD203B41FA5}">
                      <a16:colId xmlns:a16="http://schemas.microsoft.com/office/drawing/2014/main" val="20001"/>
                    </a:ext>
                  </a:extLst>
                </a:gridCol>
                <a:gridCol w="7456806">
                  <a:extLst>
                    <a:ext uri="{9D8B030D-6E8A-4147-A177-3AD203B41FA5}">
                      <a16:colId xmlns:a16="http://schemas.microsoft.com/office/drawing/2014/main" val="254332829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分子</a:t>
                      </a:r>
                    </a:p>
                  </a:txBody>
                  <a:tcPr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作用機序</a:t>
                      </a:r>
                    </a:p>
                  </a:txBody>
                  <a:tcPr marT="18000" marB="18000" anchor="ctr" horzOverflow="overflow"/>
                </a:tc>
                <a:extLst>
                  <a:ext uri="{0D108BD9-81ED-4DB2-BD59-A6C34878D82A}">
                    <a16:rowId xmlns:a16="http://schemas.microsoft.com/office/drawing/2014/main" val="10000"/>
                  </a:ext>
                </a:extLst>
              </a:tr>
              <a:tr h="32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バルスチリマブ</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ヒトIgG4モノクローナル抗体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chemeClr val="tx1"/>
                          </a:solidFill>
                          <a:latin typeface="+mn-lt"/>
                          <a:ea typeface="MS Mincho"/>
                          <a:cs typeface="Arial" charset="0"/>
                        </a:rPr>
                        <a:t>プログラムされた細胞死受容体であるPD -1に結合し、PD -1/PD - L 1経路を遮断し、T細胞を再活性化して癌細胞を死滅させる。</a:t>
                      </a:r>
                    </a:p>
                  </a:txBody>
                  <a:tcPr marT="18000" marB="18000" anchor="ctr"/>
                </a:tc>
                <a:extLst>
                  <a:ext uri="{0D108BD9-81ED-4DB2-BD59-A6C34878D82A}">
                    <a16:rowId xmlns:a16="http://schemas.microsoft.com/office/drawing/2014/main" val="3274704978"/>
                  </a:ext>
                </a:extLst>
              </a:tr>
              <a:tr h="391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ボテンシリマブ</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Fc改変型IgG1抗CTLA4ヒトモノクローナル抗体</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chemeClr val="tx1"/>
                          </a:solidFill>
                          <a:latin typeface="+mn-lt"/>
                          <a:ea typeface="MS Mincho"/>
                          <a:cs typeface="Arial" charset="0"/>
                        </a:rPr>
                        <a:t>T細胞で発現したCTLA-4と結合し、CD80とCD86の関与を強力に阻害することで、T細胞のプライミングと反応性を高め、制御性T細胞集団の減少させる。</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カムレリズマブ</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ヒトIgG4モノクローナル抗体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chemeClr val="tx1"/>
                          </a:solidFill>
                          <a:latin typeface="+mn-lt"/>
                          <a:ea typeface="MS Mincho"/>
                          <a:cs typeface="Arial" charset="0"/>
                        </a:rPr>
                        <a:t>プログラムされた細胞死受容体であるPD -1に結合し、PD -1/PD - L 1経路を遮断し、T細胞を再活性化して癌細胞を死滅させる。</a:t>
                      </a:r>
                    </a:p>
                  </a:txBody>
                  <a:tcPr marT="18000" marB="18000" anchor="ctr"/>
                </a:tc>
                <a:extLst>
                  <a:ext uri="{0D108BD9-81ED-4DB2-BD59-A6C34878D82A}">
                    <a16:rowId xmlns:a16="http://schemas.microsoft.com/office/drawing/2014/main" val="397768972"/>
                  </a:ext>
                </a:extLst>
              </a:tr>
              <a:tr h="832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ドマチノスタット</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クラスI HDAC阻害剤</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chemeClr val="tx1"/>
                          </a:solidFill>
                          <a:latin typeface="+mn-lt"/>
                          <a:ea typeface="MS Mincho"/>
                          <a:cs typeface="Arial" charset="0"/>
                        </a:rPr>
                        <a:t>クラスI HDACに結合して阻害することで、高度にアセチル化されたヒストンを引き起こす。これにより、クロマチンのリモデリングの誘導、腫瘍抑制遺伝子の選択的転写、腫瘍抑制タンパク質を介した腫瘍細胞分裂阻害をもたらし、最終的に腫瘍細胞アポトーシスを誘導する可能性がある。</a:t>
                      </a:r>
                    </a:p>
                  </a:txBody>
                  <a:tcPr marT="18000" marB="18000"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フルキンチニブ</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VEGFR1、2および3の小分子キナーゼ阻害剤</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chemeClr val="tx1"/>
                          </a:solidFill>
                          <a:latin typeface="+mn-lt"/>
                          <a:ea typeface="MS Mincho"/>
                          <a:cs typeface="Arial" charset="0"/>
                        </a:rPr>
                        <a:t>VEGFR1、2および3のVEGR誘導性リン酸化反応に結合して阻害することで、内皮細胞の移動、増殖および生存、微小血管形成、腫瘍細胞の増殖を阻害し、腫瘍細胞死を引き起こす可能性がある。</a:t>
                      </a:r>
                    </a:p>
                  </a:txBody>
                  <a:tcPr marT="18000" marB="18000" anchor="ctr"/>
                </a:tc>
                <a:extLst>
                  <a:ext uri="{0D108BD9-81ED-4DB2-BD59-A6C34878D82A}">
                    <a16:rowId xmlns:a16="http://schemas.microsoft.com/office/drawing/2014/main" val="1972381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ペミガチニブ</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FGFR1、2および3の小分子キナーゼ阻害剤</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chemeClr val="tx1"/>
                          </a:solidFill>
                          <a:latin typeface="+mn-lt"/>
                          <a:ea typeface="MS Mincho"/>
                          <a:cs typeface="Arial" charset="0"/>
                        </a:rPr>
                        <a:t>FGFR1/2/3に結合して阻害することで、FGFR1/2/3に関連するシグナル伝達経路を阻害し、FGFR1/2/3過剰発現腫瘍細胞を増殖させる可能性がある。</a:t>
                      </a:r>
                    </a:p>
                  </a:txBody>
                  <a:tcPr marT="18000" marB="18000" anchor="ctr"/>
                </a:tc>
                <a:extLst>
                  <a:ext uri="{0D108BD9-81ED-4DB2-BD59-A6C34878D82A}">
                    <a16:rowId xmlns:a16="http://schemas.microsoft.com/office/drawing/2014/main" val="125602987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400" b="0">
                          <a:solidFill>
                            <a:schemeClr val="tx1"/>
                          </a:solidFill>
                        </a:rPr>
                        <a:t>リボセラニブ</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VEGFR2の小分子チロシンキナーゼ阻害剤</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chemeClr val="tx1"/>
                          </a:solidFill>
                          <a:latin typeface="+mn-lt"/>
                          <a:ea typeface="MS Mincho"/>
                          <a:cs typeface="Arial" charset="0"/>
                        </a:rPr>
                        <a:t>VEGFR2に結合して阻害することで、VEGF刺激性内皮細胞の移動と増殖を阻害し、腫瘍微小血管密度を低下させる。</a:t>
                      </a:r>
                    </a:p>
                  </a:txBody>
                  <a:tcPr marT="18000" marB="18000" anchor="ctr"/>
                </a:tc>
                <a:extLst>
                  <a:ext uri="{0D108BD9-81ED-4DB2-BD59-A6C34878D82A}">
                    <a16:rowId xmlns:a16="http://schemas.microsoft.com/office/drawing/2014/main" val="227221756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チスレリズマブ</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ヒトIgG4モノクローナル抗体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chemeClr val="tx1"/>
                          </a:solidFill>
                          <a:latin typeface="+mn-lt"/>
                          <a:ea typeface="MS Mincho"/>
                          <a:cs typeface="Arial" charset="0"/>
                        </a:rPr>
                        <a:t>プログラムされた細胞死受容体であるPD -1に結合し、PD -1/PD - L 1経路を遮断し、T細胞を再活性化して癌細胞を死滅させる。</a:t>
                      </a:r>
                    </a:p>
                  </a:txBody>
                  <a:tcPr marT="18000" marB="18000" anchor="ctr"/>
                </a:tc>
                <a:extLst>
                  <a:ext uri="{0D108BD9-81ED-4DB2-BD59-A6C34878D82A}">
                    <a16:rowId xmlns:a16="http://schemas.microsoft.com/office/drawing/2014/main" val="289655186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ツカチニブ</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チロシンキナーゼ阻害剤</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chemeClr val="tx1"/>
                          </a:solidFill>
                          <a:latin typeface="+mn-lt"/>
                          <a:ea typeface="MS Mincho"/>
                          <a:cs typeface="Arial" charset="0"/>
                        </a:rPr>
                        <a:t>HER2およびHER3のリン酸化反応を阻害し、下流MAPKおよびAKTのシグナル伝達および細胞増殖を阻害する。</a:t>
                      </a:r>
                    </a:p>
                  </a:txBody>
                  <a:tcPr marT="18000" marB="18000" anchor="ctr"/>
                </a:tc>
                <a:extLst>
                  <a:ext uri="{0D108BD9-81ED-4DB2-BD59-A6C34878D82A}">
                    <a16:rowId xmlns:a16="http://schemas.microsoft.com/office/drawing/2014/main" val="3981693265"/>
                  </a:ext>
                </a:extLst>
              </a:tr>
            </a:tbl>
          </a:graphicData>
        </a:graphic>
      </p:graphicFrame>
    </p:spTree>
    <p:extLst>
      <p:ext uri="{BB962C8B-B14F-4D97-AF65-F5344CB8AC3E}">
        <p14:creationId xmlns:p14="http://schemas.microsoft.com/office/powerpoint/2010/main" val="1812201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174336" cy="807720"/>
          </a:xfrm>
        </p:spPr>
        <p:txBody>
          <a:bodyPr/>
          <a:lstStyle/>
          <a:p>
            <a:r>
              <a:rPr lang="ja-JP" dirty="0"/>
              <a:t>O-2：前治療のある局所進行性または転移性胆管癌に対するペミガチニブ：FIGHT-202の最終結果 – Vogel A、et al</a:t>
            </a:r>
          </a:p>
        </p:txBody>
      </p:sp>
      <p:sp>
        <p:nvSpPr>
          <p:cNvPr id="22" name="Content Placeholder 2"/>
          <p:cNvSpPr>
            <a:spLocks noGrp="1"/>
          </p:cNvSpPr>
          <p:nvPr>
            <p:ph idx="1"/>
          </p:nvPr>
        </p:nvSpPr>
        <p:spPr>
          <a:xfrm>
            <a:off x="486833" y="1254035"/>
            <a:ext cx="11430598" cy="4746172"/>
          </a:xfrm>
        </p:spPr>
        <p:txBody>
          <a:bodyPr/>
          <a:lstStyle/>
          <a:p>
            <a:pPr marL="0" indent="0">
              <a:buNone/>
            </a:pPr>
            <a:r>
              <a:rPr lang="ja-JP" b="1"/>
              <a:t>試験の目的</a:t>
            </a:r>
          </a:p>
          <a:p>
            <a:r>
              <a:rPr lang="ja-JP"/>
              <a:t>第II相FIGHT-202で、前治療のある局所進行性または転移性胆管癌で、FGFR2融合または再配列を有する患者を対象に、FGFR1、2、3阻害剤であるペミガチニブの最新の有効性と安全性を評価すること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 WCGCで発表</a:t>
            </a:r>
            <a:br>
              <a:rPr lang="en-GB" altLang="ja-JP" dirty="0"/>
            </a:br>
            <a:r>
              <a:rPr lang="ja-JP" dirty="0"/>
              <a:t>Vogel R, et al.Ann Oncol 2022;33(suppl):abstr O-2</a:t>
            </a:r>
          </a:p>
        </p:txBody>
      </p:sp>
      <p:sp>
        <p:nvSpPr>
          <p:cNvPr id="33" name="Rectangle 9"/>
          <p:cNvSpPr txBox="1">
            <a:spLocks noChangeArrowheads="1"/>
          </p:cNvSpPr>
          <p:nvPr/>
        </p:nvSpPr>
        <p:spPr bwMode="auto">
          <a:xfrm>
            <a:off x="2048363" y="5340588"/>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ORR</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35" name="Content Placeholder 26"/>
          <p:cNvSpPr txBox="1">
            <a:spLocks/>
          </p:cNvSpPr>
          <p:nvPr/>
        </p:nvSpPr>
        <p:spPr>
          <a:xfrm>
            <a:off x="5961552" y="5340588"/>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lvl="0">
              <a:buClr>
                <a:srgbClr val="043882"/>
              </a:buClr>
              <a:defRPr/>
            </a:pPr>
            <a:r>
              <a:rPr lang="ja-JP"/>
              <a:t>DoR、DCR</a:t>
            </a:r>
            <a:r>
              <a:rPr kumimoji="0" lang="ja-JP" sz="1600" b="0" i="0" u="none" strike="noStrike" cap="none" normalizeH="0" baseline="0" noProof="0">
                <a:ln>
                  <a:noFill/>
                </a:ln>
                <a:solidFill>
                  <a:srgbClr val="4D4D4D"/>
                </a:solidFill>
                <a:uLnTx/>
                <a:uFillTx/>
                <a:latin typeface="Arial"/>
                <a:ea typeface="MS Mincho"/>
                <a:cs typeface="Arial"/>
              </a:rPr>
              <a:t>、PFS、OS、安全性</a:t>
            </a:r>
          </a:p>
        </p:txBody>
      </p:sp>
      <p:cxnSp>
        <p:nvCxnSpPr>
          <p:cNvPr id="36" name="AutoShape 15"/>
          <p:cNvCxnSpPr>
            <a:cxnSpLocks noChangeShapeType="1"/>
            <a:stCxn id="44" idx="3"/>
            <a:endCxn id="42" idx="1"/>
          </p:cNvCxnSpPr>
          <p:nvPr/>
        </p:nvCxnSpPr>
        <p:spPr bwMode="auto">
          <a:xfrm flipV="1">
            <a:off x="3822156" y="2710928"/>
            <a:ext cx="602130" cy="101309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9" name="AutoShape 16"/>
          <p:cNvCxnSpPr>
            <a:cxnSpLocks noChangeShapeType="1"/>
            <a:stCxn id="44" idx="3"/>
            <a:endCxn id="41" idx="1"/>
          </p:cNvCxnSpPr>
          <p:nvPr/>
        </p:nvCxnSpPr>
        <p:spPr bwMode="auto">
          <a:xfrm>
            <a:off x="3822156" y="3724025"/>
            <a:ext cx="602130" cy="103439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4424286" y="4298188"/>
            <a:ext cx="4295274" cy="920460"/>
          </a:xfrm>
          <a:prstGeom prst="rect">
            <a:avLst/>
          </a:prstGeom>
          <a:solidFill>
            <a:schemeClr val="accent2"/>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sng" strike="noStrike" cap="none" normalizeH="0" baseline="0" noProof="0" dirty="0">
                <a:ln>
                  <a:noFill/>
                </a:ln>
                <a:solidFill>
                  <a:srgbClr val="4D4D4D"/>
                </a:solidFill>
                <a:uLnTx/>
                <a:uFillTx/>
                <a:latin typeface="Arial" charset="0"/>
                <a:ea typeface="MS Mincho" pitchFamily="2" charset="-122"/>
                <a:cs typeface="Arial" charset="0"/>
              </a:rPr>
              <a:t>コホート</a:t>
            </a:r>
            <a:r>
              <a:rPr kumimoji="0" lang="ja-JP" sz="1600" b="0" i="0" u="sng" strike="noStrike" cap="none" normalizeH="0" noProof="0" dirty="0">
                <a:ln>
                  <a:noFill/>
                </a:ln>
                <a:solidFill>
                  <a:srgbClr val="4D4D4D"/>
                </a:solidFill>
                <a:uLnTx/>
                <a:uFillTx/>
                <a:latin typeface="Arial" charset="0"/>
                <a:ea typeface="MS Mincho" pitchFamily="2" charset="-122"/>
                <a:cs typeface="Arial" charset="0"/>
              </a:rPr>
              <a:t>C</a:t>
            </a:r>
            <a:r>
              <a:rPr kumimoji="0" lang="ja-JP" sz="1600" b="0" i="0" u="none" strike="noStrike" cap="none" normalizeH="0" noProof="0" dirty="0">
                <a:ln>
                  <a:noFill/>
                </a:ln>
                <a:solidFill>
                  <a:srgbClr val="4D4D4D"/>
                </a:solidFill>
                <a:uLnTx/>
                <a:uFillTx/>
                <a:latin typeface="Arial" charset="0"/>
                <a:ea typeface="MS Mincho" pitchFamily="2" charset="-122"/>
                <a:cs typeface="Arial" charset="0"/>
              </a:rPr>
              <a:t>： 
FGF/FGFR遺伝子の変化なし</a:t>
            </a:r>
            <a:r>
              <a:rPr lang="ja-JP" sz="1600" dirty="0">
                <a:solidFill>
                  <a:srgbClr val="4D4D4D"/>
                </a:solidFill>
                <a:latin typeface="Arial" charset="0"/>
                <a:ea typeface="MS Mincho" pitchFamily="2" charset="-122"/>
                <a:cs typeface="Arial" charset="0"/>
              </a:rPr>
              <a:t>
</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(n=17)</a:t>
            </a:r>
          </a:p>
        </p:txBody>
      </p:sp>
      <p:sp>
        <p:nvSpPr>
          <p:cNvPr id="42" name="AutoShape 8"/>
          <p:cNvSpPr>
            <a:spLocks noChangeArrowheads="1"/>
          </p:cNvSpPr>
          <p:nvPr/>
        </p:nvSpPr>
        <p:spPr bwMode="auto">
          <a:xfrm>
            <a:off x="4424286" y="2250525"/>
            <a:ext cx="4295215" cy="920806"/>
          </a:xfrm>
          <a:prstGeom prst="rect">
            <a:avLst/>
          </a:prstGeom>
          <a:solidFill>
            <a:schemeClr val="accent5"/>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sng" strike="noStrike" cap="none" normalizeH="0" baseline="0" noProof="0" dirty="0">
                <a:ln>
                  <a:noFill/>
                </a:ln>
                <a:solidFill>
                  <a:srgbClr val="FFFFFF"/>
                </a:solidFill>
                <a:uLnTx/>
                <a:uFillTx/>
                <a:latin typeface="Arial" charset="0"/>
                <a:ea typeface="MS Mincho" pitchFamily="2" charset="-122"/>
                <a:cs typeface="Arial" charset="0"/>
              </a:rPr>
              <a:t>コホートA</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 
FGFR2融合/再配列</a:t>
            </a:r>
            <a:r>
              <a:rPr lang="ja-JP" sz="1600" dirty="0">
                <a:solidFill>
                  <a:srgbClr val="FFFFFF"/>
                </a:solidFill>
                <a:latin typeface="Arial" charset="0"/>
                <a:ea typeface="MS Mincho" pitchFamily="2" charset="-122"/>
                <a:cs typeface="Arial" charset="0"/>
              </a:rPr>
              <a:t>
</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(n=108)</a:t>
            </a:r>
          </a:p>
        </p:txBody>
      </p:sp>
      <p:sp>
        <p:nvSpPr>
          <p:cNvPr id="44" name="AutoShape 9"/>
          <p:cNvSpPr>
            <a:spLocks noChangeArrowheads="1"/>
          </p:cNvSpPr>
          <p:nvPr/>
        </p:nvSpPr>
        <p:spPr bwMode="auto">
          <a:xfrm>
            <a:off x="274570" y="2755811"/>
            <a:ext cx="3547586"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a:ea typeface="MS Mincho" pitchFamily="2" charset="-122"/>
                <a:cs typeface="Arial"/>
              </a:rPr>
              <a:t>局所進行性または転移性胆管癌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FGF/FGFR</a:t>
            </a:r>
            <a:r>
              <a:rPr kumimoji="0" lang="ja-JP" sz="1600" b="0" i="0" u="none" strike="noStrike" cap="none" normalizeH="0" noProof="0" dirty="0">
                <a:ln>
                  <a:noFill/>
                </a:ln>
                <a:solidFill>
                  <a:srgbClr val="FFFFFF"/>
                </a:solidFill>
                <a:uLnTx/>
                <a:uFillTx/>
                <a:latin typeface="Arial"/>
                <a:ea typeface="MS Mincho" pitchFamily="2" charset="-122"/>
                <a:cs typeface="Arial"/>
              </a:rPr>
              <a:t>の状態が既知</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a:ea typeface="MS Mincho" pitchFamily="2" charset="-122"/>
                <a:cs typeface="Arial"/>
              </a:rPr>
              <a:t>1回以上の後に</a:t>
            </a:r>
            <a:r>
              <a:rPr lang="ja-JP" sz="1600" baseline="0" dirty="0">
                <a:solidFill>
                  <a:srgbClr val="FFFFFF"/>
                </a:solidFill>
                <a:latin typeface="Arial"/>
                <a:ea typeface="MS Mincho" pitchFamily="2" charset="-122"/>
                <a:cs typeface="Arial"/>
              </a:rPr>
              <a:t>進行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ECOGPS≤</a:t>
            </a:r>
            <a:r>
              <a:rPr lang="ja-JP" sz="1600" dirty="0">
                <a:solidFill>
                  <a:srgbClr val="FFFFFF"/>
                </a:solidFill>
                <a:latin typeface="Arial"/>
                <a:ea typeface="MS Mincho" pitchFamily="2" charset="-122"/>
                <a:cs typeface="Arial"/>
              </a:rPr>
              <a:t>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(n=146</a:t>
            </a:r>
            <a:r>
              <a:rPr kumimoji="0" lang="en-GB" altLang="ja-JP" sz="1600" b="0" i="0" u="none" strike="noStrike" cap="none" normalizeH="0" baseline="0" noProof="0" dirty="0">
                <a:ln>
                  <a:noFill/>
                </a:ln>
                <a:solidFill>
                  <a:srgbClr val="FFFFFF"/>
                </a:solidFill>
                <a:uLnTx/>
                <a:uFillTx/>
                <a:latin typeface="Arial"/>
                <a:ea typeface="MS Mincho" pitchFamily="2" charset="-122"/>
                <a:cs typeface="Arial"/>
              </a:rPr>
              <a:t>)</a:t>
            </a:r>
            <a:endParaRPr kumimoji="0" lang="ja-JP" sz="1600" b="0" i="0" u="none" strike="noStrike" cap="none" normalizeH="0" baseline="0" noProof="0" dirty="0">
              <a:ln>
                <a:noFill/>
              </a:ln>
              <a:solidFill>
                <a:srgbClr val="FFFFFF"/>
              </a:solidFill>
              <a:uLnTx/>
              <a:uFillTx/>
              <a:latin typeface="Arial"/>
              <a:ea typeface="MS Mincho" pitchFamily="2" charset="-122"/>
              <a:cs typeface="Arial"/>
            </a:endParaRPr>
          </a:p>
        </p:txBody>
      </p:sp>
      <p:sp>
        <p:nvSpPr>
          <p:cNvPr id="47" name="AutoShape 8"/>
          <p:cNvSpPr>
            <a:spLocks noChangeArrowheads="1"/>
          </p:cNvSpPr>
          <p:nvPr/>
        </p:nvSpPr>
        <p:spPr bwMode="auto">
          <a:xfrm>
            <a:off x="4425313" y="3259794"/>
            <a:ext cx="4294188" cy="928462"/>
          </a:xfrm>
          <a:prstGeom prst="rect">
            <a:avLst/>
          </a:prstGeom>
          <a:solidFill>
            <a:schemeClr val="accent4"/>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sng" strike="noStrike" cap="none" normalizeH="0" baseline="0" noProof="0" dirty="0">
                <a:ln>
                  <a:noFill/>
                </a:ln>
                <a:solidFill>
                  <a:srgbClr val="4D4D4D"/>
                </a:solidFill>
                <a:uLnTx/>
                <a:uFillTx/>
                <a:latin typeface="Arial" charset="0"/>
                <a:ea typeface="MS Mincho" pitchFamily="2" charset="-122"/>
                <a:cs typeface="Arial" charset="0"/>
              </a:rPr>
              <a:t>コホートB</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 
その他</a:t>
            </a:r>
            <a:r>
              <a:rPr kumimoji="0" lang="ja-JP" sz="1600" b="0" i="0" u="none" strike="noStrike" cap="none" normalizeH="0" noProof="0" dirty="0">
                <a:ln>
                  <a:noFill/>
                </a:ln>
                <a:solidFill>
                  <a:srgbClr val="4D4D4D"/>
                </a:solidFill>
                <a:uLnTx/>
                <a:uFillTx/>
                <a:latin typeface="Arial" charset="0"/>
                <a:ea typeface="MS Mincho" pitchFamily="2" charset="-122"/>
                <a:cs typeface="Arial" charset="0"/>
              </a:rPr>
              <a:t>のFGF/FGFR遺伝子の変化
</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(n=20)</a:t>
            </a:r>
          </a:p>
        </p:txBody>
      </p:sp>
      <p:cxnSp>
        <p:nvCxnSpPr>
          <p:cNvPr id="48" name="AutoShape 19"/>
          <p:cNvCxnSpPr>
            <a:cxnSpLocks noChangeShapeType="1"/>
            <a:stCxn id="44" idx="3"/>
            <a:endCxn id="47" idx="1"/>
          </p:cNvCxnSpPr>
          <p:nvPr/>
        </p:nvCxnSpPr>
        <p:spPr bwMode="auto">
          <a:xfrm>
            <a:off x="3822156" y="3724025"/>
            <a:ext cx="603157" cy="0"/>
          </a:xfrm>
          <a:prstGeom prst="straightConnector1">
            <a:avLst/>
          </a:prstGeom>
          <a:noFill/>
          <a:ln w="57150">
            <a:solidFill>
              <a:schemeClr val="bg2">
                <a:lumMod val="60000"/>
                <a:lumOff val="40000"/>
              </a:schemeClr>
            </a:solidFill>
            <a:round/>
            <a:headEnd/>
            <a:tailEnd type="triangle" w="med" len="med"/>
          </a:ln>
        </p:spPr>
      </p:cxnSp>
      <p:sp>
        <p:nvSpPr>
          <p:cNvPr id="49" name="AutoShape 12"/>
          <p:cNvSpPr>
            <a:spLocks noChangeArrowheads="1"/>
          </p:cNvSpPr>
          <p:nvPr/>
        </p:nvSpPr>
        <p:spPr bwMode="auto">
          <a:xfrm>
            <a:off x="9200508" y="3008408"/>
            <a:ext cx="1593253" cy="1431234"/>
          </a:xfrm>
          <a:prstGeom prst="rect">
            <a:avLst/>
          </a:prstGeom>
          <a:solidFill>
            <a:schemeClr val="accent3"/>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ペミガチニブ</a:t>
            </a:r>
            <a:b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13.5 mg/日
(2週間オン/1週間オフ)</a:t>
            </a:r>
          </a:p>
        </p:txBody>
      </p:sp>
      <p:cxnSp>
        <p:nvCxnSpPr>
          <p:cNvPr id="50" name="AutoShape 15"/>
          <p:cNvCxnSpPr>
            <a:cxnSpLocks noChangeShapeType="1"/>
            <a:stCxn id="42" idx="3"/>
            <a:endCxn id="49" idx="1"/>
          </p:cNvCxnSpPr>
          <p:nvPr/>
        </p:nvCxnSpPr>
        <p:spPr bwMode="auto">
          <a:xfrm>
            <a:off x="8719501" y="2710928"/>
            <a:ext cx="481007" cy="101309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1" name="AutoShape 15"/>
          <p:cNvCxnSpPr>
            <a:cxnSpLocks noChangeShapeType="1"/>
            <a:stCxn id="41" idx="3"/>
            <a:endCxn id="49" idx="1"/>
          </p:cNvCxnSpPr>
          <p:nvPr/>
        </p:nvCxnSpPr>
        <p:spPr bwMode="auto">
          <a:xfrm flipV="1">
            <a:off x="8719560" y="3724025"/>
            <a:ext cx="480948" cy="103439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2" name="AutoShape 19"/>
          <p:cNvCxnSpPr>
            <a:cxnSpLocks noChangeShapeType="1"/>
            <a:stCxn id="47" idx="3"/>
            <a:endCxn id="49" idx="1"/>
          </p:cNvCxnSpPr>
          <p:nvPr/>
        </p:nvCxnSpPr>
        <p:spPr bwMode="auto">
          <a:xfrm>
            <a:off x="8719501" y="3724025"/>
            <a:ext cx="481007" cy="0"/>
          </a:xfrm>
          <a:prstGeom prst="straightConnector1">
            <a:avLst/>
          </a:prstGeom>
          <a:noFill/>
          <a:ln w="57150">
            <a:solidFill>
              <a:schemeClr val="bg2">
                <a:lumMod val="60000"/>
                <a:lumOff val="40000"/>
              </a:schemeClr>
            </a:solidFill>
            <a:round/>
            <a:headEnd/>
            <a:tailEnd type="triangle" w="med" len="med"/>
          </a:ln>
        </p:spPr>
      </p:cxnSp>
      <p:sp>
        <p:nvSpPr>
          <p:cNvPr id="53" name="AutoShape 12"/>
          <p:cNvSpPr>
            <a:spLocks noChangeArrowheads="1"/>
          </p:cNvSpPr>
          <p:nvPr/>
        </p:nvSpPr>
        <p:spPr bwMode="auto">
          <a:xfrm>
            <a:off x="11064407" y="3430036"/>
            <a:ext cx="853024"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dirty="0">
                <a:ln>
                  <a:noFill/>
                </a:ln>
                <a:solidFill>
                  <a:srgbClr val="FFFFFF"/>
                </a:solidFill>
                <a:uLnTx/>
                <a:uFillTx/>
                <a:latin typeface="Arial" charset="0"/>
                <a:ea typeface="MS Mincho" pitchFamily="2" charset="-122"/>
                <a:cs typeface="Arial" charset="0"/>
              </a:rPr>
              <a:t>PD/
毒性</a:t>
            </a:r>
          </a:p>
        </p:txBody>
      </p:sp>
      <p:cxnSp>
        <p:nvCxnSpPr>
          <p:cNvPr id="54" name="AutoShape 21"/>
          <p:cNvCxnSpPr>
            <a:cxnSpLocks noChangeShapeType="1"/>
            <a:stCxn id="49" idx="3"/>
            <a:endCxn id="53" idx="1"/>
          </p:cNvCxnSpPr>
          <p:nvPr/>
        </p:nvCxnSpPr>
        <p:spPr bwMode="auto">
          <a:xfrm>
            <a:off x="10793761" y="3724025"/>
            <a:ext cx="270646"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034873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170470" cy="807720"/>
          </a:xfrm>
        </p:spPr>
        <p:txBody>
          <a:bodyPr/>
          <a:lstStyle/>
          <a:p>
            <a:r>
              <a:rPr lang="ja-JP" dirty="0"/>
              <a:t>O-2：前治療のある局所進行性または転移性胆管癌に対するペミガチニブ：FIGHT-202の最終結果 – Vogel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Vogel R, et al.Ann Oncol 2022;33(suppl):abstr O-2</a:t>
            </a:r>
          </a:p>
        </p:txBody>
      </p:sp>
      <p:sp>
        <p:nvSpPr>
          <p:cNvPr id="16" name="Freeform 21">
            <a:extLst>
              <a:ext uri="{FF2B5EF4-FFF2-40B4-BE49-F238E27FC236}">
                <a16:creationId xmlns:a16="http://schemas.microsoft.com/office/drawing/2014/main" id="{D662E126-088E-B70F-3117-0E09BAD67CC7}"/>
              </a:ext>
            </a:extLst>
          </p:cNvPr>
          <p:cNvSpPr>
            <a:spLocks/>
          </p:cNvSpPr>
          <p:nvPr/>
        </p:nvSpPr>
        <p:spPr bwMode="auto">
          <a:xfrm>
            <a:off x="1341450" y="2980571"/>
            <a:ext cx="4852856" cy="20877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TextBox 16">
            <a:extLst>
              <a:ext uri="{FF2B5EF4-FFF2-40B4-BE49-F238E27FC236}">
                <a16:creationId xmlns:a16="http://schemas.microsoft.com/office/drawing/2014/main" id="{B167AFEA-980D-1196-8209-9ABA97F63A57}"/>
              </a:ext>
            </a:extLst>
          </p:cNvPr>
          <p:cNvSpPr txBox="1"/>
          <p:nvPr/>
        </p:nvSpPr>
        <p:spPr>
          <a:xfrm>
            <a:off x="2792156" y="5318044"/>
            <a:ext cx="1947713"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イベントまでの経過期間、月数</a:t>
            </a:r>
          </a:p>
        </p:txBody>
      </p:sp>
      <p:grpSp>
        <p:nvGrpSpPr>
          <p:cNvPr id="18" name="Group 17">
            <a:extLst>
              <a:ext uri="{FF2B5EF4-FFF2-40B4-BE49-F238E27FC236}">
                <a16:creationId xmlns:a16="http://schemas.microsoft.com/office/drawing/2014/main" id="{6752C203-86C8-87A6-4125-156FEA99895A}"/>
              </a:ext>
            </a:extLst>
          </p:cNvPr>
          <p:cNvGrpSpPr/>
          <p:nvPr/>
        </p:nvGrpSpPr>
        <p:grpSpPr>
          <a:xfrm>
            <a:off x="1247850" y="5068356"/>
            <a:ext cx="5078492" cy="360147"/>
            <a:chOff x="1513339" y="4188565"/>
            <a:chExt cx="4333887" cy="360147"/>
          </a:xfrm>
        </p:grpSpPr>
        <p:sp>
          <p:nvSpPr>
            <p:cNvPr id="19" name="Line 21">
              <a:extLst>
                <a:ext uri="{FF2B5EF4-FFF2-40B4-BE49-F238E27FC236}">
                  <a16:creationId xmlns:a16="http://schemas.microsoft.com/office/drawing/2014/main" id="{0EBA9D55-BE3D-422F-A1B2-08AE4C6E4B05}"/>
                </a:ext>
              </a:extLst>
            </p:cNvPr>
            <p:cNvSpPr>
              <a:spLocks noChangeShapeType="1"/>
            </p:cNvSpPr>
            <p:nvPr/>
          </p:nvSpPr>
          <p:spPr bwMode="auto">
            <a:xfrm>
              <a:off x="573450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43EA9B3-ADF6-9E58-D14B-23E2353AF7D8}"/>
                </a:ext>
              </a:extLst>
            </p:cNvPr>
            <p:cNvSpPr txBox="1"/>
            <p:nvPr/>
          </p:nvSpPr>
          <p:spPr>
            <a:xfrm>
              <a:off x="5615554"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55</a:t>
              </a:r>
            </a:p>
          </p:txBody>
        </p:sp>
        <p:sp>
          <p:nvSpPr>
            <p:cNvPr id="24" name="Line 21">
              <a:extLst>
                <a:ext uri="{FF2B5EF4-FFF2-40B4-BE49-F238E27FC236}">
                  <a16:creationId xmlns:a16="http://schemas.microsoft.com/office/drawing/2014/main" id="{2AE2F81C-DC0D-B64E-67B8-5ACFCC90D864}"/>
                </a:ext>
              </a:extLst>
            </p:cNvPr>
            <p:cNvSpPr>
              <a:spLocks noChangeShapeType="1"/>
            </p:cNvSpPr>
            <p:nvPr/>
          </p:nvSpPr>
          <p:spPr bwMode="auto">
            <a:xfrm>
              <a:off x="535886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9992CF8-FE50-CD6C-3860-586784D7DB45}"/>
                </a:ext>
              </a:extLst>
            </p:cNvPr>
            <p:cNvSpPr txBox="1"/>
            <p:nvPr/>
          </p:nvSpPr>
          <p:spPr>
            <a:xfrm>
              <a:off x="5239917"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50</a:t>
              </a:r>
            </a:p>
          </p:txBody>
        </p:sp>
        <p:sp>
          <p:nvSpPr>
            <p:cNvPr id="26" name="Line 21">
              <a:extLst>
                <a:ext uri="{FF2B5EF4-FFF2-40B4-BE49-F238E27FC236}">
                  <a16:creationId xmlns:a16="http://schemas.microsoft.com/office/drawing/2014/main" id="{BC88E71B-3CD9-4FD5-A5A5-90BCBF27C2FB}"/>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5861E64-B49E-FF00-C9CE-9F3F9961E9CC}"/>
                </a:ext>
              </a:extLst>
            </p:cNvPr>
            <p:cNvSpPr txBox="1"/>
            <p:nvPr/>
          </p:nvSpPr>
          <p:spPr>
            <a:xfrm>
              <a:off x="4864281"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45</a:t>
              </a:r>
            </a:p>
          </p:txBody>
        </p:sp>
        <p:sp>
          <p:nvSpPr>
            <p:cNvPr id="28" name="Line 21">
              <a:extLst>
                <a:ext uri="{FF2B5EF4-FFF2-40B4-BE49-F238E27FC236}">
                  <a16:creationId xmlns:a16="http://schemas.microsoft.com/office/drawing/2014/main" id="{DB8EEBA7-75B6-C837-1FC0-85E3C74853E8}"/>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1999360-28F0-B1F8-9B82-1EAAD1C31D1C}"/>
                </a:ext>
              </a:extLst>
            </p:cNvPr>
            <p:cNvSpPr txBox="1"/>
            <p:nvPr/>
          </p:nvSpPr>
          <p:spPr>
            <a:xfrm>
              <a:off x="4488644"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0" name="Line 21">
              <a:extLst>
                <a:ext uri="{FF2B5EF4-FFF2-40B4-BE49-F238E27FC236}">
                  <a16:creationId xmlns:a16="http://schemas.microsoft.com/office/drawing/2014/main" id="{6ED36B73-2A96-051F-F608-E4959FB3B6C7}"/>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876991A-3D8B-1A90-3B40-39C2FC8347C6}"/>
                </a:ext>
              </a:extLst>
            </p:cNvPr>
            <p:cNvSpPr txBox="1"/>
            <p:nvPr/>
          </p:nvSpPr>
          <p:spPr>
            <a:xfrm>
              <a:off x="4113006"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35</a:t>
              </a:r>
            </a:p>
          </p:txBody>
        </p:sp>
        <p:sp>
          <p:nvSpPr>
            <p:cNvPr id="32" name="Line 21">
              <a:extLst>
                <a:ext uri="{FF2B5EF4-FFF2-40B4-BE49-F238E27FC236}">
                  <a16:creationId xmlns:a16="http://schemas.microsoft.com/office/drawing/2014/main" id="{7A617EBA-474B-A9DA-3838-703C2DE0D2AB}"/>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47E9323-7E51-56B1-5471-F910D36CCD0F}"/>
                </a:ext>
              </a:extLst>
            </p:cNvPr>
            <p:cNvSpPr txBox="1"/>
            <p:nvPr/>
          </p:nvSpPr>
          <p:spPr>
            <a:xfrm>
              <a:off x="3737369"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34" name="Line 21">
              <a:extLst>
                <a:ext uri="{FF2B5EF4-FFF2-40B4-BE49-F238E27FC236}">
                  <a16:creationId xmlns:a16="http://schemas.microsoft.com/office/drawing/2014/main" id="{66212D15-78D5-E63C-ED17-6F6AAB102B19}"/>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BAFC54F-DD60-A970-D3C3-3FF9A129FCC5}"/>
                </a:ext>
              </a:extLst>
            </p:cNvPr>
            <p:cNvSpPr txBox="1"/>
            <p:nvPr/>
          </p:nvSpPr>
          <p:spPr>
            <a:xfrm>
              <a:off x="3361732"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25</a:t>
              </a:r>
            </a:p>
          </p:txBody>
        </p:sp>
        <p:sp>
          <p:nvSpPr>
            <p:cNvPr id="36" name="Line 21">
              <a:extLst>
                <a:ext uri="{FF2B5EF4-FFF2-40B4-BE49-F238E27FC236}">
                  <a16:creationId xmlns:a16="http://schemas.microsoft.com/office/drawing/2014/main" id="{2F38D99E-17A8-1D0D-01AD-DEA3C2750360}"/>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3D1F55B-BF3B-D323-0FFE-09688923FE41}"/>
                </a:ext>
              </a:extLst>
            </p:cNvPr>
            <p:cNvSpPr txBox="1"/>
            <p:nvPr/>
          </p:nvSpPr>
          <p:spPr>
            <a:xfrm>
              <a:off x="2986096"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8" name="Line 21">
              <a:extLst>
                <a:ext uri="{FF2B5EF4-FFF2-40B4-BE49-F238E27FC236}">
                  <a16:creationId xmlns:a16="http://schemas.microsoft.com/office/drawing/2014/main" id="{880E6743-D150-04E1-001B-FF83FBA106D5}"/>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E0C2709-FF86-A83F-0AFB-7685CFD3075A}"/>
                </a:ext>
              </a:extLst>
            </p:cNvPr>
            <p:cNvSpPr txBox="1"/>
            <p:nvPr/>
          </p:nvSpPr>
          <p:spPr>
            <a:xfrm>
              <a:off x="2610459"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40" name="Line 21">
              <a:extLst>
                <a:ext uri="{FF2B5EF4-FFF2-40B4-BE49-F238E27FC236}">
                  <a16:creationId xmlns:a16="http://schemas.microsoft.com/office/drawing/2014/main" id="{7405EE7F-5B3B-CCDB-25B0-E5FE0AC97E99}"/>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2929400-9F5C-38C8-E06A-2795987EE688}"/>
                </a:ext>
              </a:extLst>
            </p:cNvPr>
            <p:cNvSpPr txBox="1"/>
            <p:nvPr/>
          </p:nvSpPr>
          <p:spPr>
            <a:xfrm>
              <a:off x="2234821"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42" name="Line 21">
              <a:extLst>
                <a:ext uri="{FF2B5EF4-FFF2-40B4-BE49-F238E27FC236}">
                  <a16:creationId xmlns:a16="http://schemas.microsoft.com/office/drawing/2014/main" id="{361149F3-17E8-895C-C6DF-124E398E435E}"/>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1A8FFC6-7A7C-5E71-4E3F-B5DF16368436}"/>
                </a:ext>
              </a:extLst>
            </p:cNvPr>
            <p:cNvSpPr txBox="1"/>
            <p:nvPr/>
          </p:nvSpPr>
          <p:spPr>
            <a:xfrm>
              <a:off x="1901591" y="4260565"/>
              <a:ext cx="1468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44" name="Line 21">
              <a:extLst>
                <a:ext uri="{FF2B5EF4-FFF2-40B4-BE49-F238E27FC236}">
                  <a16:creationId xmlns:a16="http://schemas.microsoft.com/office/drawing/2014/main" id="{A5BCC4DE-E261-A119-83EE-4737B3F829E3}"/>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D1231469-6A0C-B3C1-C659-EB27A6B7FBD1}"/>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46" name="TextBox 45">
            <a:extLst>
              <a:ext uri="{FF2B5EF4-FFF2-40B4-BE49-F238E27FC236}">
                <a16:creationId xmlns:a16="http://schemas.microsoft.com/office/drawing/2014/main" id="{0FE1E5F2-7E72-990D-8193-A3D363640E69}"/>
              </a:ext>
            </a:extLst>
          </p:cNvPr>
          <p:cNvSpPr txBox="1"/>
          <p:nvPr/>
        </p:nvSpPr>
        <p:spPr>
          <a:xfrm>
            <a:off x="448894" y="5347932"/>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47" name="Group 46">
            <a:extLst>
              <a:ext uri="{FF2B5EF4-FFF2-40B4-BE49-F238E27FC236}">
                <a16:creationId xmlns:a16="http://schemas.microsoft.com/office/drawing/2014/main" id="{F8F4E83B-F542-F432-741C-72FADD7A9CAC}"/>
              </a:ext>
            </a:extLst>
          </p:cNvPr>
          <p:cNvGrpSpPr/>
          <p:nvPr/>
        </p:nvGrpSpPr>
        <p:grpSpPr>
          <a:xfrm>
            <a:off x="1163247" y="5587725"/>
            <a:ext cx="5113402" cy="288147"/>
            <a:chOff x="917397" y="5337199"/>
            <a:chExt cx="5113402" cy="288147"/>
          </a:xfrm>
        </p:grpSpPr>
        <p:sp>
          <p:nvSpPr>
            <p:cNvPr id="48" name="TextBox 47">
              <a:extLst>
                <a:ext uri="{FF2B5EF4-FFF2-40B4-BE49-F238E27FC236}">
                  <a16:creationId xmlns:a16="http://schemas.microsoft.com/office/drawing/2014/main" id="{B6331169-6881-4A65-614F-89AF0AF663E4}"/>
                </a:ext>
              </a:extLst>
            </p:cNvPr>
            <p:cNvSpPr txBox="1"/>
            <p:nvPr/>
          </p:nvSpPr>
          <p:spPr>
            <a:xfrm>
              <a:off x="5858710"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0</a:t>
              </a:r>
            </a:p>
          </p:txBody>
        </p:sp>
        <p:sp>
          <p:nvSpPr>
            <p:cNvPr id="49" name="TextBox 48">
              <a:extLst>
                <a:ext uri="{FF2B5EF4-FFF2-40B4-BE49-F238E27FC236}">
                  <a16:creationId xmlns:a16="http://schemas.microsoft.com/office/drawing/2014/main" id="{C52BD362-1D5D-F269-324C-4FCEA4AC587D}"/>
                </a:ext>
              </a:extLst>
            </p:cNvPr>
            <p:cNvSpPr txBox="1"/>
            <p:nvPr/>
          </p:nvSpPr>
          <p:spPr>
            <a:xfrm>
              <a:off x="5418535"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a:t>
              </a:r>
            </a:p>
          </p:txBody>
        </p:sp>
        <p:sp>
          <p:nvSpPr>
            <p:cNvPr id="50" name="TextBox 49">
              <a:extLst>
                <a:ext uri="{FF2B5EF4-FFF2-40B4-BE49-F238E27FC236}">
                  <a16:creationId xmlns:a16="http://schemas.microsoft.com/office/drawing/2014/main" id="{41F2A718-9BCE-131E-A557-D6CB8062976A}"/>
                </a:ext>
              </a:extLst>
            </p:cNvPr>
            <p:cNvSpPr txBox="1"/>
            <p:nvPr/>
          </p:nvSpPr>
          <p:spPr>
            <a:xfrm>
              <a:off x="4978360"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a:t>
              </a:r>
            </a:p>
          </p:txBody>
        </p:sp>
        <p:sp>
          <p:nvSpPr>
            <p:cNvPr id="51" name="TextBox 50">
              <a:extLst>
                <a:ext uri="{FF2B5EF4-FFF2-40B4-BE49-F238E27FC236}">
                  <a16:creationId xmlns:a16="http://schemas.microsoft.com/office/drawing/2014/main" id="{85E916EE-9E33-D95C-4D96-449E802C76E8}"/>
                </a:ext>
              </a:extLst>
            </p:cNvPr>
            <p:cNvSpPr txBox="1"/>
            <p:nvPr/>
          </p:nvSpPr>
          <p:spPr>
            <a:xfrm>
              <a:off x="4538185"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a:t>
              </a:r>
            </a:p>
          </p:txBody>
        </p:sp>
        <p:sp>
          <p:nvSpPr>
            <p:cNvPr id="52" name="TextBox 51">
              <a:extLst>
                <a:ext uri="{FF2B5EF4-FFF2-40B4-BE49-F238E27FC236}">
                  <a16:creationId xmlns:a16="http://schemas.microsoft.com/office/drawing/2014/main" id="{F208A583-75C3-8878-F4F1-4685B24F93E8}"/>
                </a:ext>
              </a:extLst>
            </p:cNvPr>
            <p:cNvSpPr txBox="1"/>
            <p:nvPr/>
          </p:nvSpPr>
          <p:spPr>
            <a:xfrm>
              <a:off x="4098009"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a:t>
              </a:r>
            </a:p>
          </p:txBody>
        </p:sp>
        <p:sp>
          <p:nvSpPr>
            <p:cNvPr id="53" name="TextBox 52">
              <a:extLst>
                <a:ext uri="{FF2B5EF4-FFF2-40B4-BE49-F238E27FC236}">
                  <a16:creationId xmlns:a16="http://schemas.microsoft.com/office/drawing/2014/main" id="{705AC640-0E12-4381-63FF-6BA0A66ADD3F}"/>
                </a:ext>
              </a:extLst>
            </p:cNvPr>
            <p:cNvSpPr txBox="1"/>
            <p:nvPr/>
          </p:nvSpPr>
          <p:spPr>
            <a:xfrm>
              <a:off x="3657834"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5</a:t>
              </a:r>
            </a:p>
          </p:txBody>
        </p:sp>
        <p:sp>
          <p:nvSpPr>
            <p:cNvPr id="54" name="TextBox 53">
              <a:extLst>
                <a:ext uri="{FF2B5EF4-FFF2-40B4-BE49-F238E27FC236}">
                  <a16:creationId xmlns:a16="http://schemas.microsoft.com/office/drawing/2014/main" id="{DD4A3D90-FA70-BBE1-8132-C394D0F3EFD5}"/>
                </a:ext>
              </a:extLst>
            </p:cNvPr>
            <p:cNvSpPr txBox="1"/>
            <p:nvPr/>
          </p:nvSpPr>
          <p:spPr>
            <a:xfrm>
              <a:off x="3217659"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7</a:t>
              </a:r>
            </a:p>
          </p:txBody>
        </p:sp>
        <p:sp>
          <p:nvSpPr>
            <p:cNvPr id="55" name="TextBox 54">
              <a:extLst>
                <a:ext uri="{FF2B5EF4-FFF2-40B4-BE49-F238E27FC236}">
                  <a16:creationId xmlns:a16="http://schemas.microsoft.com/office/drawing/2014/main" id="{8F29BDCD-7D1B-6CDE-0274-C07DC4C69556}"/>
                </a:ext>
              </a:extLst>
            </p:cNvPr>
            <p:cNvSpPr txBox="1"/>
            <p:nvPr/>
          </p:nvSpPr>
          <p:spPr>
            <a:xfrm>
              <a:off x="2727791"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10</a:t>
              </a:r>
            </a:p>
          </p:txBody>
        </p:sp>
        <p:sp>
          <p:nvSpPr>
            <p:cNvPr id="56" name="TextBox 55">
              <a:extLst>
                <a:ext uri="{FF2B5EF4-FFF2-40B4-BE49-F238E27FC236}">
                  <a16:creationId xmlns:a16="http://schemas.microsoft.com/office/drawing/2014/main" id="{781940E8-EB8D-53E5-3D40-A202B3EA1A97}"/>
                </a:ext>
              </a:extLst>
            </p:cNvPr>
            <p:cNvSpPr txBox="1"/>
            <p:nvPr/>
          </p:nvSpPr>
          <p:spPr>
            <a:xfrm>
              <a:off x="2287616"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17</a:t>
              </a:r>
            </a:p>
          </p:txBody>
        </p:sp>
        <p:sp>
          <p:nvSpPr>
            <p:cNvPr id="57" name="TextBox 56">
              <a:extLst>
                <a:ext uri="{FF2B5EF4-FFF2-40B4-BE49-F238E27FC236}">
                  <a16:creationId xmlns:a16="http://schemas.microsoft.com/office/drawing/2014/main" id="{93C49689-DFC5-BAD1-0A3B-8BF8F40FB92E}"/>
                </a:ext>
              </a:extLst>
            </p:cNvPr>
            <p:cNvSpPr txBox="1"/>
            <p:nvPr/>
          </p:nvSpPr>
          <p:spPr>
            <a:xfrm>
              <a:off x="1847440"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34</a:t>
              </a:r>
            </a:p>
          </p:txBody>
        </p:sp>
        <p:sp>
          <p:nvSpPr>
            <p:cNvPr id="58" name="TextBox 57">
              <a:extLst>
                <a:ext uri="{FF2B5EF4-FFF2-40B4-BE49-F238E27FC236}">
                  <a16:creationId xmlns:a16="http://schemas.microsoft.com/office/drawing/2014/main" id="{A97B3FBC-F4AD-399E-59CD-7282C79B0751}"/>
                </a:ext>
              </a:extLst>
            </p:cNvPr>
            <p:cNvSpPr txBox="1"/>
            <p:nvPr/>
          </p:nvSpPr>
          <p:spPr>
            <a:xfrm>
              <a:off x="1407265"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63</a:t>
              </a:r>
            </a:p>
          </p:txBody>
        </p:sp>
        <p:sp>
          <p:nvSpPr>
            <p:cNvPr id="59" name="TextBox 58">
              <a:extLst>
                <a:ext uri="{FF2B5EF4-FFF2-40B4-BE49-F238E27FC236}">
                  <a16:creationId xmlns:a16="http://schemas.microsoft.com/office/drawing/2014/main" id="{0646707D-ECC3-397D-E021-996838101D9A}"/>
                </a:ext>
              </a:extLst>
            </p:cNvPr>
            <p:cNvSpPr txBox="1"/>
            <p:nvPr/>
          </p:nvSpPr>
          <p:spPr>
            <a:xfrm>
              <a:off x="917397" y="5337199"/>
              <a:ext cx="37086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108</a:t>
              </a:r>
            </a:p>
          </p:txBody>
        </p:sp>
      </p:grpSp>
      <p:grpSp>
        <p:nvGrpSpPr>
          <p:cNvPr id="60" name="Group 59">
            <a:extLst>
              <a:ext uri="{FF2B5EF4-FFF2-40B4-BE49-F238E27FC236}">
                <a16:creationId xmlns:a16="http://schemas.microsoft.com/office/drawing/2014/main" id="{C666D8C2-B10A-57DB-8B03-228D68F7E5C8}"/>
              </a:ext>
            </a:extLst>
          </p:cNvPr>
          <p:cNvGrpSpPr/>
          <p:nvPr/>
        </p:nvGrpSpPr>
        <p:grpSpPr>
          <a:xfrm>
            <a:off x="1212941" y="5828173"/>
            <a:ext cx="1102132" cy="288147"/>
            <a:chOff x="967091" y="5337199"/>
            <a:chExt cx="1102132" cy="288147"/>
          </a:xfrm>
        </p:grpSpPr>
        <p:sp>
          <p:nvSpPr>
            <p:cNvPr id="61" name="TextBox 60">
              <a:extLst>
                <a:ext uri="{FF2B5EF4-FFF2-40B4-BE49-F238E27FC236}">
                  <a16:creationId xmlns:a16="http://schemas.microsoft.com/office/drawing/2014/main" id="{F3495ED8-2ECD-CF78-B2E6-D1334B5C0BBB}"/>
                </a:ext>
              </a:extLst>
            </p:cNvPr>
            <p:cNvSpPr txBox="1"/>
            <p:nvPr/>
          </p:nvSpPr>
          <p:spPr>
            <a:xfrm>
              <a:off x="1897134"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0</a:t>
              </a:r>
            </a:p>
          </p:txBody>
        </p:sp>
        <p:sp>
          <p:nvSpPr>
            <p:cNvPr id="62" name="TextBox 61">
              <a:extLst>
                <a:ext uri="{FF2B5EF4-FFF2-40B4-BE49-F238E27FC236}">
                  <a16:creationId xmlns:a16="http://schemas.microsoft.com/office/drawing/2014/main" id="{14D83B28-4E10-4BA5-ECEA-3EE656340C06}"/>
                </a:ext>
              </a:extLst>
            </p:cNvPr>
            <p:cNvSpPr txBox="1"/>
            <p:nvPr/>
          </p:nvSpPr>
          <p:spPr>
            <a:xfrm>
              <a:off x="1456959"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4</a:t>
              </a:r>
            </a:p>
          </p:txBody>
        </p:sp>
        <p:sp>
          <p:nvSpPr>
            <p:cNvPr id="63" name="TextBox 62">
              <a:extLst>
                <a:ext uri="{FF2B5EF4-FFF2-40B4-BE49-F238E27FC236}">
                  <a16:creationId xmlns:a16="http://schemas.microsoft.com/office/drawing/2014/main" id="{5A2A4F34-8BAC-B02C-32C2-BF46BC2842B7}"/>
                </a:ext>
              </a:extLst>
            </p:cNvPr>
            <p:cNvSpPr txBox="1"/>
            <p:nvPr/>
          </p:nvSpPr>
          <p:spPr>
            <a:xfrm>
              <a:off x="967091"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20</a:t>
              </a:r>
            </a:p>
          </p:txBody>
        </p:sp>
      </p:grpSp>
      <p:grpSp>
        <p:nvGrpSpPr>
          <p:cNvPr id="64" name="Group 63">
            <a:extLst>
              <a:ext uri="{FF2B5EF4-FFF2-40B4-BE49-F238E27FC236}">
                <a16:creationId xmlns:a16="http://schemas.microsoft.com/office/drawing/2014/main" id="{BF34500A-53A9-85D4-92C7-3AD6F898BA02}"/>
              </a:ext>
            </a:extLst>
          </p:cNvPr>
          <p:cNvGrpSpPr/>
          <p:nvPr/>
        </p:nvGrpSpPr>
        <p:grpSpPr>
          <a:xfrm>
            <a:off x="1212941" y="6070143"/>
            <a:ext cx="1102132" cy="288147"/>
            <a:chOff x="967091" y="5337199"/>
            <a:chExt cx="1102132" cy="288147"/>
          </a:xfrm>
        </p:grpSpPr>
        <p:sp>
          <p:nvSpPr>
            <p:cNvPr id="65" name="TextBox 64">
              <a:extLst>
                <a:ext uri="{FF2B5EF4-FFF2-40B4-BE49-F238E27FC236}">
                  <a16:creationId xmlns:a16="http://schemas.microsoft.com/office/drawing/2014/main" id="{4830DCAC-85E2-2DF3-F6B9-DF401C32C6DB}"/>
                </a:ext>
              </a:extLst>
            </p:cNvPr>
            <p:cNvSpPr txBox="1"/>
            <p:nvPr/>
          </p:nvSpPr>
          <p:spPr>
            <a:xfrm>
              <a:off x="1897134"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66" name="TextBox 65">
              <a:extLst>
                <a:ext uri="{FF2B5EF4-FFF2-40B4-BE49-F238E27FC236}">
                  <a16:creationId xmlns:a16="http://schemas.microsoft.com/office/drawing/2014/main" id="{3923F7D2-5886-AA00-30C4-C001DBF535EE}"/>
                </a:ext>
              </a:extLst>
            </p:cNvPr>
            <p:cNvSpPr txBox="1"/>
            <p:nvPr/>
          </p:nvSpPr>
          <p:spPr>
            <a:xfrm>
              <a:off x="1456958"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67" name="TextBox 66">
              <a:extLst>
                <a:ext uri="{FF2B5EF4-FFF2-40B4-BE49-F238E27FC236}">
                  <a16:creationId xmlns:a16="http://schemas.microsoft.com/office/drawing/2014/main" id="{D6B9C51E-EA5E-F584-1362-3352B58501B5}"/>
                </a:ext>
              </a:extLst>
            </p:cNvPr>
            <p:cNvSpPr txBox="1"/>
            <p:nvPr/>
          </p:nvSpPr>
          <p:spPr>
            <a:xfrm>
              <a:off x="967091"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17</a:t>
              </a:r>
            </a:p>
          </p:txBody>
        </p:sp>
      </p:grpSp>
      <p:grpSp>
        <p:nvGrpSpPr>
          <p:cNvPr id="68" name="Group 67">
            <a:extLst>
              <a:ext uri="{FF2B5EF4-FFF2-40B4-BE49-F238E27FC236}">
                <a16:creationId xmlns:a16="http://schemas.microsoft.com/office/drawing/2014/main" id="{510F22E4-480E-CA36-6202-72589F7035F7}"/>
              </a:ext>
            </a:extLst>
          </p:cNvPr>
          <p:cNvGrpSpPr/>
          <p:nvPr/>
        </p:nvGrpSpPr>
        <p:grpSpPr>
          <a:xfrm>
            <a:off x="585724" y="2857331"/>
            <a:ext cx="762230" cy="2367905"/>
            <a:chOff x="4203230" y="1239008"/>
            <a:chExt cx="762230" cy="2892364"/>
          </a:xfrm>
        </p:grpSpPr>
        <p:sp>
          <p:nvSpPr>
            <p:cNvPr id="69" name="Line 6">
              <a:extLst>
                <a:ext uri="{FF2B5EF4-FFF2-40B4-BE49-F238E27FC236}">
                  <a16:creationId xmlns:a16="http://schemas.microsoft.com/office/drawing/2014/main" id="{A85A0A5D-B3D2-A919-6D49-5CF20F2A8FB6}"/>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7">
              <a:extLst>
                <a:ext uri="{FF2B5EF4-FFF2-40B4-BE49-F238E27FC236}">
                  <a16:creationId xmlns:a16="http://schemas.microsoft.com/office/drawing/2014/main" id="{BEC64874-8630-2489-473B-211A5682B8F5}"/>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8">
              <a:extLst>
                <a:ext uri="{FF2B5EF4-FFF2-40B4-BE49-F238E27FC236}">
                  <a16:creationId xmlns:a16="http://schemas.microsoft.com/office/drawing/2014/main" id="{9D535195-3580-3E5F-D144-C412A159B6D0}"/>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Line 9">
              <a:extLst>
                <a:ext uri="{FF2B5EF4-FFF2-40B4-BE49-F238E27FC236}">
                  <a16:creationId xmlns:a16="http://schemas.microsoft.com/office/drawing/2014/main" id="{F4DEEF06-8937-DBE9-A26A-E9637B90269F}"/>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10">
              <a:extLst>
                <a:ext uri="{FF2B5EF4-FFF2-40B4-BE49-F238E27FC236}">
                  <a16:creationId xmlns:a16="http://schemas.microsoft.com/office/drawing/2014/main" id="{753DC872-7F2C-EBA5-7430-C29389B12111}"/>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11">
              <a:extLst>
                <a:ext uri="{FF2B5EF4-FFF2-40B4-BE49-F238E27FC236}">
                  <a16:creationId xmlns:a16="http://schemas.microsoft.com/office/drawing/2014/main" id="{28E2D289-A541-B5F9-C6DC-BC042A3FB281}"/>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TextBox 74">
              <a:extLst>
                <a:ext uri="{FF2B5EF4-FFF2-40B4-BE49-F238E27FC236}">
                  <a16:creationId xmlns:a16="http://schemas.microsoft.com/office/drawing/2014/main" id="{72A4BB0B-DCA3-2109-A3AF-51BCA4CBE271}"/>
                </a:ext>
              </a:extLst>
            </p:cNvPr>
            <p:cNvSpPr txBox="1"/>
            <p:nvPr/>
          </p:nvSpPr>
          <p:spPr>
            <a:xfrm rot="16200000">
              <a:off x="3657248" y="2542535"/>
              <a:ext cx="139974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PFS率</a:t>
              </a:r>
            </a:p>
          </p:txBody>
        </p:sp>
        <p:sp>
          <p:nvSpPr>
            <p:cNvPr id="76" name="TextBox 75">
              <a:extLst>
                <a:ext uri="{FF2B5EF4-FFF2-40B4-BE49-F238E27FC236}">
                  <a16:creationId xmlns:a16="http://schemas.microsoft.com/office/drawing/2014/main" id="{285048F1-DDB8-0E06-1165-905DFCBCE845}"/>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77" name="TextBox 76">
              <a:extLst>
                <a:ext uri="{FF2B5EF4-FFF2-40B4-BE49-F238E27FC236}">
                  <a16:creationId xmlns:a16="http://schemas.microsoft.com/office/drawing/2014/main" id="{50C09BD8-0365-F3C9-0EA9-FB5FFD6CE173}"/>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78" name="TextBox 77">
              <a:extLst>
                <a:ext uri="{FF2B5EF4-FFF2-40B4-BE49-F238E27FC236}">
                  <a16:creationId xmlns:a16="http://schemas.microsoft.com/office/drawing/2014/main" id="{3E0A92B1-1AF8-91D7-127F-A9BBBF068D9A}"/>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79" name="TextBox 78">
              <a:extLst>
                <a:ext uri="{FF2B5EF4-FFF2-40B4-BE49-F238E27FC236}">
                  <a16:creationId xmlns:a16="http://schemas.microsoft.com/office/drawing/2014/main" id="{B40C68CD-DA0F-73AE-5035-B60FB4AEBDF4}"/>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80" name="TextBox 79">
              <a:extLst>
                <a:ext uri="{FF2B5EF4-FFF2-40B4-BE49-F238E27FC236}">
                  <a16:creationId xmlns:a16="http://schemas.microsoft.com/office/drawing/2014/main" id="{A5C77D5C-A67E-6B5E-A66D-A9BBBF403448}"/>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81" name="TextBox 80">
              <a:extLst>
                <a:ext uri="{FF2B5EF4-FFF2-40B4-BE49-F238E27FC236}">
                  <a16:creationId xmlns:a16="http://schemas.microsoft.com/office/drawing/2014/main" id="{9F642536-ABC6-A9E7-D0C7-7AB5057F5F0C}"/>
                </a:ext>
              </a:extLst>
            </p:cNvPr>
            <p:cNvSpPr txBox="1"/>
            <p:nvPr/>
          </p:nvSpPr>
          <p:spPr>
            <a:xfrm>
              <a:off x="4637989" y="3755427"/>
              <a:ext cx="284052" cy="3759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82" name="TextBox 81">
            <a:extLst>
              <a:ext uri="{FF2B5EF4-FFF2-40B4-BE49-F238E27FC236}">
                <a16:creationId xmlns:a16="http://schemas.microsoft.com/office/drawing/2014/main" id="{3AB9C3E9-7D4E-696C-E75A-0E44DDEE9B69}"/>
              </a:ext>
            </a:extLst>
          </p:cNvPr>
          <p:cNvSpPr txBox="1"/>
          <p:nvPr/>
        </p:nvSpPr>
        <p:spPr>
          <a:xfrm>
            <a:off x="353732" y="5563751"/>
            <a:ext cx="881716" cy="307777"/>
          </a:xfrm>
          <a:prstGeom prst="rect">
            <a:avLst/>
          </a:prstGeom>
          <a:noFill/>
        </p:spPr>
        <p:txBody>
          <a:bodyPr wrap="none" rtlCol="0">
            <a:spAutoFit/>
          </a:bodyPr>
          <a:lstStyle/>
          <a:p>
            <a:pPr algn="r"/>
            <a:r>
              <a:rPr lang="ja-JP" sz="1400">
                <a:solidFill>
                  <a:schemeClr val="accent5"/>
                </a:solidFill>
              </a:rPr>
              <a:t>コホートA</a:t>
            </a:r>
          </a:p>
        </p:txBody>
      </p:sp>
      <p:sp>
        <p:nvSpPr>
          <p:cNvPr id="83" name="TextBox 82">
            <a:extLst>
              <a:ext uri="{FF2B5EF4-FFF2-40B4-BE49-F238E27FC236}">
                <a16:creationId xmlns:a16="http://schemas.microsoft.com/office/drawing/2014/main" id="{DCBF41C8-86F9-91A9-D8E4-AD1E169D7C6F}"/>
              </a:ext>
            </a:extLst>
          </p:cNvPr>
          <p:cNvSpPr txBox="1"/>
          <p:nvPr/>
        </p:nvSpPr>
        <p:spPr>
          <a:xfrm>
            <a:off x="353732" y="5818358"/>
            <a:ext cx="891591" cy="307777"/>
          </a:xfrm>
          <a:prstGeom prst="rect">
            <a:avLst/>
          </a:prstGeom>
          <a:noFill/>
        </p:spPr>
        <p:txBody>
          <a:bodyPr wrap="none" rtlCol="0">
            <a:spAutoFit/>
          </a:bodyPr>
          <a:lstStyle/>
          <a:p>
            <a:pPr algn="r"/>
            <a:r>
              <a:rPr lang="ja-JP" sz="1400">
                <a:solidFill>
                  <a:schemeClr val="accent4"/>
                </a:solidFill>
              </a:rPr>
              <a:t>コホートB</a:t>
            </a:r>
          </a:p>
        </p:txBody>
      </p:sp>
      <p:sp>
        <p:nvSpPr>
          <p:cNvPr id="84" name="TextBox 83">
            <a:extLst>
              <a:ext uri="{FF2B5EF4-FFF2-40B4-BE49-F238E27FC236}">
                <a16:creationId xmlns:a16="http://schemas.microsoft.com/office/drawing/2014/main" id="{22518DD8-7B79-08B2-242A-EF3EEE5C7A8E}"/>
              </a:ext>
            </a:extLst>
          </p:cNvPr>
          <p:cNvSpPr txBox="1"/>
          <p:nvPr/>
        </p:nvSpPr>
        <p:spPr>
          <a:xfrm>
            <a:off x="353732" y="6057725"/>
            <a:ext cx="901209" cy="307777"/>
          </a:xfrm>
          <a:prstGeom prst="rect">
            <a:avLst/>
          </a:prstGeom>
          <a:noFill/>
        </p:spPr>
        <p:txBody>
          <a:bodyPr wrap="none" rtlCol="0">
            <a:spAutoFit/>
          </a:bodyPr>
          <a:lstStyle/>
          <a:p>
            <a:pPr algn="r"/>
            <a:r>
              <a:rPr lang="ja-JP" sz="1400">
                <a:solidFill>
                  <a:schemeClr val="accent2"/>
                </a:solidFill>
              </a:rPr>
              <a:t>コホートC</a:t>
            </a:r>
          </a:p>
        </p:txBody>
      </p:sp>
      <p:sp>
        <p:nvSpPr>
          <p:cNvPr id="85" name="TextBox 84">
            <a:extLst>
              <a:ext uri="{FF2B5EF4-FFF2-40B4-BE49-F238E27FC236}">
                <a16:creationId xmlns:a16="http://schemas.microsoft.com/office/drawing/2014/main" id="{2CD56DD6-DC53-5FC5-59CA-802CC78F3091}"/>
              </a:ext>
            </a:extLst>
          </p:cNvPr>
          <p:cNvSpPr txBox="1"/>
          <p:nvPr/>
        </p:nvSpPr>
        <p:spPr>
          <a:xfrm>
            <a:off x="2481189" y="1420644"/>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86" name="Freeform 21">
            <a:extLst>
              <a:ext uri="{FF2B5EF4-FFF2-40B4-BE49-F238E27FC236}">
                <a16:creationId xmlns:a16="http://schemas.microsoft.com/office/drawing/2014/main" id="{5AD6FF70-49F8-0769-2CE1-A836BB1E83D6}"/>
              </a:ext>
            </a:extLst>
          </p:cNvPr>
          <p:cNvSpPr>
            <a:spLocks/>
          </p:cNvSpPr>
          <p:nvPr/>
        </p:nvSpPr>
        <p:spPr bwMode="auto">
          <a:xfrm>
            <a:off x="6975352" y="2980571"/>
            <a:ext cx="4852856" cy="20877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7" name="TextBox 86">
            <a:extLst>
              <a:ext uri="{FF2B5EF4-FFF2-40B4-BE49-F238E27FC236}">
                <a16:creationId xmlns:a16="http://schemas.microsoft.com/office/drawing/2014/main" id="{80F8EFF3-0C3B-1FDB-054F-32C88556BF68}"/>
              </a:ext>
            </a:extLst>
          </p:cNvPr>
          <p:cNvSpPr txBox="1"/>
          <p:nvPr/>
        </p:nvSpPr>
        <p:spPr>
          <a:xfrm>
            <a:off x="8416951" y="5318044"/>
            <a:ext cx="2007024"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イベントまでの経過期間、月数</a:t>
            </a:r>
          </a:p>
        </p:txBody>
      </p:sp>
      <p:grpSp>
        <p:nvGrpSpPr>
          <p:cNvPr id="88" name="Group 87">
            <a:extLst>
              <a:ext uri="{FF2B5EF4-FFF2-40B4-BE49-F238E27FC236}">
                <a16:creationId xmlns:a16="http://schemas.microsoft.com/office/drawing/2014/main" id="{968B1A46-1D19-8FE4-EE80-D0E40B874992}"/>
              </a:ext>
            </a:extLst>
          </p:cNvPr>
          <p:cNvGrpSpPr/>
          <p:nvPr/>
        </p:nvGrpSpPr>
        <p:grpSpPr>
          <a:xfrm>
            <a:off x="6881752" y="5068356"/>
            <a:ext cx="5078492" cy="360147"/>
            <a:chOff x="1513339" y="4188565"/>
            <a:chExt cx="4333887" cy="360147"/>
          </a:xfrm>
        </p:grpSpPr>
        <p:sp>
          <p:nvSpPr>
            <p:cNvPr id="89" name="Line 21">
              <a:extLst>
                <a:ext uri="{FF2B5EF4-FFF2-40B4-BE49-F238E27FC236}">
                  <a16:creationId xmlns:a16="http://schemas.microsoft.com/office/drawing/2014/main" id="{2922D6E7-A7F5-826E-C7CE-AD70A085ED84}"/>
                </a:ext>
              </a:extLst>
            </p:cNvPr>
            <p:cNvSpPr>
              <a:spLocks noChangeShapeType="1"/>
            </p:cNvSpPr>
            <p:nvPr/>
          </p:nvSpPr>
          <p:spPr bwMode="auto">
            <a:xfrm>
              <a:off x="573450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85FB1798-F65A-8B13-4262-284AB6180F41}"/>
                </a:ext>
              </a:extLst>
            </p:cNvPr>
            <p:cNvSpPr txBox="1"/>
            <p:nvPr/>
          </p:nvSpPr>
          <p:spPr>
            <a:xfrm>
              <a:off x="5615554"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55</a:t>
              </a:r>
            </a:p>
          </p:txBody>
        </p:sp>
        <p:sp>
          <p:nvSpPr>
            <p:cNvPr id="91" name="Line 21">
              <a:extLst>
                <a:ext uri="{FF2B5EF4-FFF2-40B4-BE49-F238E27FC236}">
                  <a16:creationId xmlns:a16="http://schemas.microsoft.com/office/drawing/2014/main" id="{DEF76743-1017-716A-DE8F-BDF30CC52D63}"/>
                </a:ext>
              </a:extLst>
            </p:cNvPr>
            <p:cNvSpPr>
              <a:spLocks noChangeShapeType="1"/>
            </p:cNvSpPr>
            <p:nvPr/>
          </p:nvSpPr>
          <p:spPr bwMode="auto">
            <a:xfrm>
              <a:off x="535886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C33B8040-19E4-ED61-7E8A-DB0538FFA1BA}"/>
                </a:ext>
              </a:extLst>
            </p:cNvPr>
            <p:cNvSpPr txBox="1"/>
            <p:nvPr/>
          </p:nvSpPr>
          <p:spPr>
            <a:xfrm>
              <a:off x="5239917"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50</a:t>
              </a:r>
            </a:p>
          </p:txBody>
        </p:sp>
        <p:sp>
          <p:nvSpPr>
            <p:cNvPr id="93" name="Line 21">
              <a:extLst>
                <a:ext uri="{FF2B5EF4-FFF2-40B4-BE49-F238E27FC236}">
                  <a16:creationId xmlns:a16="http://schemas.microsoft.com/office/drawing/2014/main" id="{E7045AC0-9EA2-CF8E-0C88-CAC8BA43EBDE}"/>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0A27756A-1C9A-68D9-EDA5-B61420797D31}"/>
                </a:ext>
              </a:extLst>
            </p:cNvPr>
            <p:cNvSpPr txBox="1"/>
            <p:nvPr/>
          </p:nvSpPr>
          <p:spPr>
            <a:xfrm>
              <a:off x="4864281"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45</a:t>
              </a:r>
            </a:p>
          </p:txBody>
        </p:sp>
        <p:sp>
          <p:nvSpPr>
            <p:cNvPr id="95" name="Line 21">
              <a:extLst>
                <a:ext uri="{FF2B5EF4-FFF2-40B4-BE49-F238E27FC236}">
                  <a16:creationId xmlns:a16="http://schemas.microsoft.com/office/drawing/2014/main" id="{E2D91B14-4385-39C6-A367-8220794AC0A0}"/>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6634654A-0639-F165-DF70-751C00D795C7}"/>
                </a:ext>
              </a:extLst>
            </p:cNvPr>
            <p:cNvSpPr txBox="1"/>
            <p:nvPr/>
          </p:nvSpPr>
          <p:spPr>
            <a:xfrm>
              <a:off x="4488644"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97" name="Line 21">
              <a:extLst>
                <a:ext uri="{FF2B5EF4-FFF2-40B4-BE49-F238E27FC236}">
                  <a16:creationId xmlns:a16="http://schemas.microsoft.com/office/drawing/2014/main" id="{65E089BA-F697-5587-97CD-E87167DF20B1}"/>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40640F46-E8F5-2519-66A5-09CAA03822B5}"/>
                </a:ext>
              </a:extLst>
            </p:cNvPr>
            <p:cNvSpPr txBox="1"/>
            <p:nvPr/>
          </p:nvSpPr>
          <p:spPr>
            <a:xfrm>
              <a:off x="4113006"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35</a:t>
              </a:r>
            </a:p>
          </p:txBody>
        </p:sp>
        <p:sp>
          <p:nvSpPr>
            <p:cNvPr id="99" name="Line 21">
              <a:extLst>
                <a:ext uri="{FF2B5EF4-FFF2-40B4-BE49-F238E27FC236}">
                  <a16:creationId xmlns:a16="http://schemas.microsoft.com/office/drawing/2014/main" id="{22A94E16-5955-C0DC-308F-E62CF06F98CE}"/>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26EAD5F7-BC94-4C74-7CDF-6C532E3CDA8F}"/>
                </a:ext>
              </a:extLst>
            </p:cNvPr>
            <p:cNvSpPr txBox="1"/>
            <p:nvPr/>
          </p:nvSpPr>
          <p:spPr>
            <a:xfrm>
              <a:off x="3737369"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01" name="Line 21">
              <a:extLst>
                <a:ext uri="{FF2B5EF4-FFF2-40B4-BE49-F238E27FC236}">
                  <a16:creationId xmlns:a16="http://schemas.microsoft.com/office/drawing/2014/main" id="{44C62DBB-31A0-948A-CA5C-7545FAD6C3E2}"/>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54A839A4-1628-FFEA-2238-24AA51C2382B}"/>
                </a:ext>
              </a:extLst>
            </p:cNvPr>
            <p:cNvSpPr txBox="1"/>
            <p:nvPr/>
          </p:nvSpPr>
          <p:spPr>
            <a:xfrm>
              <a:off x="3361732"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25</a:t>
              </a:r>
            </a:p>
          </p:txBody>
        </p:sp>
        <p:sp>
          <p:nvSpPr>
            <p:cNvPr id="103" name="Line 21">
              <a:extLst>
                <a:ext uri="{FF2B5EF4-FFF2-40B4-BE49-F238E27FC236}">
                  <a16:creationId xmlns:a16="http://schemas.microsoft.com/office/drawing/2014/main" id="{6CEFB2DC-E278-FDE3-D530-471CF1D7DAC3}"/>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C6BD2734-BB70-C2CC-0886-C6676B100ED6}"/>
                </a:ext>
              </a:extLst>
            </p:cNvPr>
            <p:cNvSpPr txBox="1"/>
            <p:nvPr/>
          </p:nvSpPr>
          <p:spPr>
            <a:xfrm>
              <a:off x="2986096"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05" name="Line 21">
              <a:extLst>
                <a:ext uri="{FF2B5EF4-FFF2-40B4-BE49-F238E27FC236}">
                  <a16:creationId xmlns:a16="http://schemas.microsoft.com/office/drawing/2014/main" id="{BC8D85FA-41EA-43B1-FB32-F3C1B7737404}"/>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5AE3CED5-4E50-0951-BF60-86FDEF49772C}"/>
                </a:ext>
              </a:extLst>
            </p:cNvPr>
            <p:cNvSpPr txBox="1"/>
            <p:nvPr/>
          </p:nvSpPr>
          <p:spPr>
            <a:xfrm>
              <a:off x="2610459"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07" name="Line 21">
              <a:extLst>
                <a:ext uri="{FF2B5EF4-FFF2-40B4-BE49-F238E27FC236}">
                  <a16:creationId xmlns:a16="http://schemas.microsoft.com/office/drawing/2014/main" id="{BCEAFAC2-0F9D-E841-3736-A5A493EF68D8}"/>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F8296BCF-4E1D-D4D8-8ED8-2B69E1D21C11}"/>
                </a:ext>
              </a:extLst>
            </p:cNvPr>
            <p:cNvSpPr txBox="1"/>
            <p:nvPr/>
          </p:nvSpPr>
          <p:spPr>
            <a:xfrm>
              <a:off x="2234821" y="4260565"/>
              <a:ext cx="2316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09" name="Line 21">
              <a:extLst>
                <a:ext uri="{FF2B5EF4-FFF2-40B4-BE49-F238E27FC236}">
                  <a16:creationId xmlns:a16="http://schemas.microsoft.com/office/drawing/2014/main" id="{93163F4A-AF31-DF95-9043-639388211DDA}"/>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2FEEE240-C2A6-97D4-0404-16000628B6AE}"/>
                </a:ext>
              </a:extLst>
            </p:cNvPr>
            <p:cNvSpPr txBox="1"/>
            <p:nvPr/>
          </p:nvSpPr>
          <p:spPr>
            <a:xfrm>
              <a:off x="1901591" y="4260565"/>
              <a:ext cx="14685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111" name="Line 21">
              <a:extLst>
                <a:ext uri="{FF2B5EF4-FFF2-40B4-BE49-F238E27FC236}">
                  <a16:creationId xmlns:a16="http://schemas.microsoft.com/office/drawing/2014/main" id="{0130E93A-F5A3-7DC9-2F8F-240936202D74}"/>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BC31721F-CBFB-F873-9D73-638BAD8853C3}"/>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13" name="Group 112">
            <a:extLst>
              <a:ext uri="{FF2B5EF4-FFF2-40B4-BE49-F238E27FC236}">
                <a16:creationId xmlns:a16="http://schemas.microsoft.com/office/drawing/2014/main" id="{4533486E-5D69-1311-8ED4-8982BA07B3B0}"/>
              </a:ext>
            </a:extLst>
          </p:cNvPr>
          <p:cNvGrpSpPr/>
          <p:nvPr/>
        </p:nvGrpSpPr>
        <p:grpSpPr>
          <a:xfrm>
            <a:off x="6797149" y="5587725"/>
            <a:ext cx="5113402" cy="288147"/>
            <a:chOff x="917397" y="5337199"/>
            <a:chExt cx="5113402" cy="288147"/>
          </a:xfrm>
        </p:grpSpPr>
        <p:sp>
          <p:nvSpPr>
            <p:cNvPr id="114" name="TextBox 113">
              <a:extLst>
                <a:ext uri="{FF2B5EF4-FFF2-40B4-BE49-F238E27FC236}">
                  <a16:creationId xmlns:a16="http://schemas.microsoft.com/office/drawing/2014/main" id="{281B7128-D04C-2A87-7767-21FDE5D4D8CB}"/>
                </a:ext>
              </a:extLst>
            </p:cNvPr>
            <p:cNvSpPr txBox="1"/>
            <p:nvPr/>
          </p:nvSpPr>
          <p:spPr>
            <a:xfrm>
              <a:off x="5858710"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0</a:t>
              </a:r>
            </a:p>
          </p:txBody>
        </p:sp>
        <p:sp>
          <p:nvSpPr>
            <p:cNvPr id="115" name="TextBox 114">
              <a:extLst>
                <a:ext uri="{FF2B5EF4-FFF2-40B4-BE49-F238E27FC236}">
                  <a16:creationId xmlns:a16="http://schemas.microsoft.com/office/drawing/2014/main" id="{D148BCEF-8A1A-01F1-1F72-24D569CE2A74}"/>
                </a:ext>
              </a:extLst>
            </p:cNvPr>
            <p:cNvSpPr txBox="1"/>
            <p:nvPr/>
          </p:nvSpPr>
          <p:spPr>
            <a:xfrm>
              <a:off x="5418535"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a:t>
              </a:r>
            </a:p>
          </p:txBody>
        </p:sp>
        <p:sp>
          <p:nvSpPr>
            <p:cNvPr id="116" name="TextBox 115">
              <a:extLst>
                <a:ext uri="{FF2B5EF4-FFF2-40B4-BE49-F238E27FC236}">
                  <a16:creationId xmlns:a16="http://schemas.microsoft.com/office/drawing/2014/main" id="{502EC570-D047-3721-EFAF-56D8D5848E46}"/>
                </a:ext>
              </a:extLst>
            </p:cNvPr>
            <p:cNvSpPr txBox="1"/>
            <p:nvPr/>
          </p:nvSpPr>
          <p:spPr>
            <a:xfrm>
              <a:off x="4978360"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4</a:t>
              </a:r>
            </a:p>
          </p:txBody>
        </p:sp>
        <p:sp>
          <p:nvSpPr>
            <p:cNvPr id="117" name="TextBox 116">
              <a:extLst>
                <a:ext uri="{FF2B5EF4-FFF2-40B4-BE49-F238E27FC236}">
                  <a16:creationId xmlns:a16="http://schemas.microsoft.com/office/drawing/2014/main" id="{B43BB159-FFE6-CCF1-4261-D95CE0EE9CBD}"/>
                </a:ext>
              </a:extLst>
            </p:cNvPr>
            <p:cNvSpPr txBox="1"/>
            <p:nvPr/>
          </p:nvSpPr>
          <p:spPr>
            <a:xfrm>
              <a:off x="4488492"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12</a:t>
              </a:r>
            </a:p>
          </p:txBody>
        </p:sp>
        <p:sp>
          <p:nvSpPr>
            <p:cNvPr id="118" name="TextBox 117">
              <a:extLst>
                <a:ext uri="{FF2B5EF4-FFF2-40B4-BE49-F238E27FC236}">
                  <a16:creationId xmlns:a16="http://schemas.microsoft.com/office/drawing/2014/main" id="{647D9A19-9788-2D07-90F7-F0179DDEF3EE}"/>
                </a:ext>
              </a:extLst>
            </p:cNvPr>
            <p:cNvSpPr txBox="1"/>
            <p:nvPr/>
          </p:nvSpPr>
          <p:spPr>
            <a:xfrm>
              <a:off x="4048316"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20</a:t>
              </a:r>
            </a:p>
          </p:txBody>
        </p:sp>
        <p:sp>
          <p:nvSpPr>
            <p:cNvPr id="119" name="TextBox 118">
              <a:extLst>
                <a:ext uri="{FF2B5EF4-FFF2-40B4-BE49-F238E27FC236}">
                  <a16:creationId xmlns:a16="http://schemas.microsoft.com/office/drawing/2014/main" id="{633A8D3B-9877-7160-D6D3-38E658B107E3}"/>
                </a:ext>
              </a:extLst>
            </p:cNvPr>
            <p:cNvSpPr txBox="1"/>
            <p:nvPr/>
          </p:nvSpPr>
          <p:spPr>
            <a:xfrm>
              <a:off x="3608141"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29</a:t>
              </a:r>
            </a:p>
          </p:txBody>
        </p:sp>
        <p:sp>
          <p:nvSpPr>
            <p:cNvPr id="120" name="TextBox 119">
              <a:extLst>
                <a:ext uri="{FF2B5EF4-FFF2-40B4-BE49-F238E27FC236}">
                  <a16:creationId xmlns:a16="http://schemas.microsoft.com/office/drawing/2014/main" id="{D995E1E3-04B9-E50E-D890-5C2AA2A972BB}"/>
                </a:ext>
              </a:extLst>
            </p:cNvPr>
            <p:cNvSpPr txBox="1"/>
            <p:nvPr/>
          </p:nvSpPr>
          <p:spPr>
            <a:xfrm>
              <a:off x="3167966"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34</a:t>
              </a:r>
            </a:p>
          </p:txBody>
        </p:sp>
        <p:sp>
          <p:nvSpPr>
            <p:cNvPr id="121" name="TextBox 120">
              <a:extLst>
                <a:ext uri="{FF2B5EF4-FFF2-40B4-BE49-F238E27FC236}">
                  <a16:creationId xmlns:a16="http://schemas.microsoft.com/office/drawing/2014/main" id="{9C7BABB6-5129-C847-1D65-8E772A31F993}"/>
                </a:ext>
              </a:extLst>
            </p:cNvPr>
            <p:cNvSpPr txBox="1"/>
            <p:nvPr/>
          </p:nvSpPr>
          <p:spPr>
            <a:xfrm>
              <a:off x="2727791"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43</a:t>
              </a:r>
            </a:p>
          </p:txBody>
        </p:sp>
        <p:sp>
          <p:nvSpPr>
            <p:cNvPr id="122" name="TextBox 121">
              <a:extLst>
                <a:ext uri="{FF2B5EF4-FFF2-40B4-BE49-F238E27FC236}">
                  <a16:creationId xmlns:a16="http://schemas.microsoft.com/office/drawing/2014/main" id="{4E341E92-7D6E-5BDA-367F-9B82B3E0FF68}"/>
                </a:ext>
              </a:extLst>
            </p:cNvPr>
            <p:cNvSpPr txBox="1"/>
            <p:nvPr/>
          </p:nvSpPr>
          <p:spPr>
            <a:xfrm>
              <a:off x="2287616"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55</a:t>
              </a:r>
            </a:p>
          </p:txBody>
        </p:sp>
        <p:sp>
          <p:nvSpPr>
            <p:cNvPr id="123" name="TextBox 122">
              <a:extLst>
                <a:ext uri="{FF2B5EF4-FFF2-40B4-BE49-F238E27FC236}">
                  <a16:creationId xmlns:a16="http://schemas.microsoft.com/office/drawing/2014/main" id="{A5DB112B-3D46-6BCD-0B2E-D6D2CFAF5556}"/>
                </a:ext>
              </a:extLst>
            </p:cNvPr>
            <p:cNvSpPr txBox="1"/>
            <p:nvPr/>
          </p:nvSpPr>
          <p:spPr>
            <a:xfrm>
              <a:off x="1847440"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75</a:t>
              </a:r>
            </a:p>
          </p:txBody>
        </p:sp>
        <p:sp>
          <p:nvSpPr>
            <p:cNvPr id="124" name="TextBox 123">
              <a:extLst>
                <a:ext uri="{FF2B5EF4-FFF2-40B4-BE49-F238E27FC236}">
                  <a16:creationId xmlns:a16="http://schemas.microsoft.com/office/drawing/2014/main" id="{D6642203-CF13-562F-1CC8-586F90C60F60}"/>
                </a:ext>
              </a:extLst>
            </p:cNvPr>
            <p:cNvSpPr txBox="1"/>
            <p:nvPr/>
          </p:nvSpPr>
          <p:spPr>
            <a:xfrm>
              <a:off x="1407265"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93</a:t>
              </a:r>
            </a:p>
          </p:txBody>
        </p:sp>
        <p:sp>
          <p:nvSpPr>
            <p:cNvPr id="125" name="TextBox 124">
              <a:extLst>
                <a:ext uri="{FF2B5EF4-FFF2-40B4-BE49-F238E27FC236}">
                  <a16:creationId xmlns:a16="http://schemas.microsoft.com/office/drawing/2014/main" id="{BEC67CEF-C290-36B1-028A-96AA42E605C0}"/>
                </a:ext>
              </a:extLst>
            </p:cNvPr>
            <p:cNvSpPr txBox="1"/>
            <p:nvPr/>
          </p:nvSpPr>
          <p:spPr>
            <a:xfrm>
              <a:off x="917397" y="5337199"/>
              <a:ext cx="370862" cy="288147"/>
            </a:xfrm>
            <a:prstGeom prst="rect">
              <a:avLst/>
            </a:prstGeom>
            <a:noFill/>
          </p:spPr>
          <p:txBody>
            <a:bodyPr wrap="none" lIns="36000" tIns="36000" rIns="36000" bIns="36000" rtlCol="0" anchor="t" anchorCtr="0">
              <a:spAutoFit/>
            </a:bodyPr>
            <a:lstStyle/>
            <a:p>
              <a:pPr algn="ctr"/>
              <a:r>
                <a:rPr lang="ja-JP" sz="1400">
                  <a:solidFill>
                    <a:schemeClr val="accent5"/>
                  </a:solidFill>
                  <a:latin typeface="Arial" panose="020B0604020202020204" pitchFamily="34" charset="0"/>
                  <a:ea typeface="MS Mincho"/>
                  <a:cs typeface="Arial" panose="020B0604020202020204" pitchFamily="34" charset="0"/>
                </a:rPr>
                <a:t>108</a:t>
              </a:r>
            </a:p>
          </p:txBody>
        </p:sp>
      </p:grpSp>
      <p:grpSp>
        <p:nvGrpSpPr>
          <p:cNvPr id="126" name="Group 125">
            <a:extLst>
              <a:ext uri="{FF2B5EF4-FFF2-40B4-BE49-F238E27FC236}">
                <a16:creationId xmlns:a16="http://schemas.microsoft.com/office/drawing/2014/main" id="{2EA84687-AA3F-C8CE-05F5-1D2065A38F9C}"/>
              </a:ext>
            </a:extLst>
          </p:cNvPr>
          <p:cNvGrpSpPr/>
          <p:nvPr/>
        </p:nvGrpSpPr>
        <p:grpSpPr>
          <a:xfrm>
            <a:off x="6846842" y="5828173"/>
            <a:ext cx="2422659" cy="288147"/>
            <a:chOff x="967090" y="5337199"/>
            <a:chExt cx="2422659" cy="288147"/>
          </a:xfrm>
        </p:grpSpPr>
        <p:sp>
          <p:nvSpPr>
            <p:cNvPr id="127" name="TextBox 126">
              <a:extLst>
                <a:ext uri="{FF2B5EF4-FFF2-40B4-BE49-F238E27FC236}">
                  <a16:creationId xmlns:a16="http://schemas.microsoft.com/office/drawing/2014/main" id="{FB8D38C2-4292-A262-7988-4E6B7437AD0E}"/>
                </a:ext>
              </a:extLst>
            </p:cNvPr>
            <p:cNvSpPr txBox="1"/>
            <p:nvPr/>
          </p:nvSpPr>
          <p:spPr>
            <a:xfrm>
              <a:off x="3217660"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0</a:t>
              </a:r>
            </a:p>
          </p:txBody>
        </p:sp>
        <p:sp>
          <p:nvSpPr>
            <p:cNvPr id="128" name="TextBox 127">
              <a:extLst>
                <a:ext uri="{FF2B5EF4-FFF2-40B4-BE49-F238E27FC236}">
                  <a16:creationId xmlns:a16="http://schemas.microsoft.com/office/drawing/2014/main" id="{51A54F4A-F56F-2079-B3CC-5B26AF7C2DC4}"/>
                </a:ext>
              </a:extLst>
            </p:cNvPr>
            <p:cNvSpPr txBox="1"/>
            <p:nvPr/>
          </p:nvSpPr>
          <p:spPr>
            <a:xfrm>
              <a:off x="2777485"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a:t>
              </a:r>
            </a:p>
          </p:txBody>
        </p:sp>
        <p:sp>
          <p:nvSpPr>
            <p:cNvPr id="129" name="TextBox 128">
              <a:extLst>
                <a:ext uri="{FF2B5EF4-FFF2-40B4-BE49-F238E27FC236}">
                  <a16:creationId xmlns:a16="http://schemas.microsoft.com/office/drawing/2014/main" id="{41F86DC0-25BD-4E1F-5572-AA61727E60E0}"/>
                </a:ext>
              </a:extLst>
            </p:cNvPr>
            <p:cNvSpPr txBox="1"/>
            <p:nvPr/>
          </p:nvSpPr>
          <p:spPr>
            <a:xfrm>
              <a:off x="2337310"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2</a:t>
              </a:r>
            </a:p>
          </p:txBody>
        </p:sp>
        <p:sp>
          <p:nvSpPr>
            <p:cNvPr id="130" name="TextBox 129">
              <a:extLst>
                <a:ext uri="{FF2B5EF4-FFF2-40B4-BE49-F238E27FC236}">
                  <a16:creationId xmlns:a16="http://schemas.microsoft.com/office/drawing/2014/main" id="{A88BC34E-EB4C-5D94-47D7-8DFD925893C5}"/>
                </a:ext>
              </a:extLst>
            </p:cNvPr>
            <p:cNvSpPr txBox="1"/>
            <p:nvPr/>
          </p:nvSpPr>
          <p:spPr>
            <a:xfrm>
              <a:off x="1897134"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6</a:t>
              </a:r>
            </a:p>
          </p:txBody>
        </p:sp>
        <p:sp>
          <p:nvSpPr>
            <p:cNvPr id="131" name="TextBox 130">
              <a:extLst>
                <a:ext uri="{FF2B5EF4-FFF2-40B4-BE49-F238E27FC236}">
                  <a16:creationId xmlns:a16="http://schemas.microsoft.com/office/drawing/2014/main" id="{0327614B-82DD-9DAE-5685-DD25AC27DDB2}"/>
                </a:ext>
              </a:extLst>
            </p:cNvPr>
            <p:cNvSpPr txBox="1"/>
            <p:nvPr/>
          </p:nvSpPr>
          <p:spPr>
            <a:xfrm>
              <a:off x="1456959"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9</a:t>
              </a:r>
            </a:p>
          </p:txBody>
        </p:sp>
        <p:sp>
          <p:nvSpPr>
            <p:cNvPr id="132" name="TextBox 131">
              <a:extLst>
                <a:ext uri="{FF2B5EF4-FFF2-40B4-BE49-F238E27FC236}">
                  <a16:creationId xmlns:a16="http://schemas.microsoft.com/office/drawing/2014/main" id="{1C56AA45-A880-3064-102A-8D18D29B6636}"/>
                </a:ext>
              </a:extLst>
            </p:cNvPr>
            <p:cNvSpPr txBox="1"/>
            <p:nvPr/>
          </p:nvSpPr>
          <p:spPr>
            <a:xfrm>
              <a:off x="967090"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20</a:t>
              </a:r>
            </a:p>
          </p:txBody>
        </p:sp>
      </p:grpSp>
      <p:grpSp>
        <p:nvGrpSpPr>
          <p:cNvPr id="133" name="Group 132">
            <a:extLst>
              <a:ext uri="{FF2B5EF4-FFF2-40B4-BE49-F238E27FC236}">
                <a16:creationId xmlns:a16="http://schemas.microsoft.com/office/drawing/2014/main" id="{54DEEECA-EBB7-AE05-39AA-D5AC9553D456}"/>
              </a:ext>
            </a:extLst>
          </p:cNvPr>
          <p:cNvGrpSpPr/>
          <p:nvPr/>
        </p:nvGrpSpPr>
        <p:grpSpPr>
          <a:xfrm>
            <a:off x="6846843" y="6070143"/>
            <a:ext cx="2862833" cy="288147"/>
            <a:chOff x="967091" y="5337199"/>
            <a:chExt cx="2862833" cy="288147"/>
          </a:xfrm>
        </p:grpSpPr>
        <p:sp>
          <p:nvSpPr>
            <p:cNvPr id="134" name="TextBox 133">
              <a:extLst>
                <a:ext uri="{FF2B5EF4-FFF2-40B4-BE49-F238E27FC236}">
                  <a16:creationId xmlns:a16="http://schemas.microsoft.com/office/drawing/2014/main" id="{47B79201-2C1F-E4F9-FE7F-A774E27BED16}"/>
                </a:ext>
              </a:extLst>
            </p:cNvPr>
            <p:cNvSpPr txBox="1"/>
            <p:nvPr/>
          </p:nvSpPr>
          <p:spPr>
            <a:xfrm>
              <a:off x="3657835"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35" name="TextBox 134">
              <a:extLst>
                <a:ext uri="{FF2B5EF4-FFF2-40B4-BE49-F238E27FC236}">
                  <a16:creationId xmlns:a16="http://schemas.microsoft.com/office/drawing/2014/main" id="{213BF225-EC1D-CD77-292C-6D5F201470A9}"/>
                </a:ext>
              </a:extLst>
            </p:cNvPr>
            <p:cNvSpPr txBox="1"/>
            <p:nvPr/>
          </p:nvSpPr>
          <p:spPr>
            <a:xfrm>
              <a:off x="3217660"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36" name="TextBox 135">
              <a:extLst>
                <a:ext uri="{FF2B5EF4-FFF2-40B4-BE49-F238E27FC236}">
                  <a16:creationId xmlns:a16="http://schemas.microsoft.com/office/drawing/2014/main" id="{29B33C50-90BA-B937-174F-961C28999512}"/>
                </a:ext>
              </a:extLst>
            </p:cNvPr>
            <p:cNvSpPr txBox="1"/>
            <p:nvPr/>
          </p:nvSpPr>
          <p:spPr>
            <a:xfrm>
              <a:off x="2777485"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37" name="TextBox 136">
              <a:extLst>
                <a:ext uri="{FF2B5EF4-FFF2-40B4-BE49-F238E27FC236}">
                  <a16:creationId xmlns:a16="http://schemas.microsoft.com/office/drawing/2014/main" id="{87A3CEA7-D6BC-443C-C991-513E8B389BA5}"/>
                </a:ext>
              </a:extLst>
            </p:cNvPr>
            <p:cNvSpPr txBox="1"/>
            <p:nvPr/>
          </p:nvSpPr>
          <p:spPr>
            <a:xfrm>
              <a:off x="2337310"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138" name="TextBox 137">
              <a:extLst>
                <a:ext uri="{FF2B5EF4-FFF2-40B4-BE49-F238E27FC236}">
                  <a16:creationId xmlns:a16="http://schemas.microsoft.com/office/drawing/2014/main" id="{5AA1EB17-0BF7-A642-F48C-A4FDF3AE45A5}"/>
                </a:ext>
              </a:extLst>
            </p:cNvPr>
            <p:cNvSpPr txBox="1"/>
            <p:nvPr/>
          </p:nvSpPr>
          <p:spPr>
            <a:xfrm>
              <a:off x="1897133"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139" name="TextBox 138">
              <a:extLst>
                <a:ext uri="{FF2B5EF4-FFF2-40B4-BE49-F238E27FC236}">
                  <a16:creationId xmlns:a16="http://schemas.microsoft.com/office/drawing/2014/main" id="{CA5B6901-0203-97EE-8F53-98180DABA5B3}"/>
                </a:ext>
              </a:extLst>
            </p:cNvPr>
            <p:cNvSpPr txBox="1"/>
            <p:nvPr/>
          </p:nvSpPr>
          <p:spPr>
            <a:xfrm>
              <a:off x="1456959" y="533719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140" name="TextBox 139">
              <a:extLst>
                <a:ext uri="{FF2B5EF4-FFF2-40B4-BE49-F238E27FC236}">
                  <a16:creationId xmlns:a16="http://schemas.microsoft.com/office/drawing/2014/main" id="{566ADEA0-B626-47A3-6904-F8FD6F765E4D}"/>
                </a:ext>
              </a:extLst>
            </p:cNvPr>
            <p:cNvSpPr txBox="1"/>
            <p:nvPr/>
          </p:nvSpPr>
          <p:spPr>
            <a:xfrm>
              <a:off x="967091" y="533719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17</a:t>
              </a:r>
            </a:p>
          </p:txBody>
        </p:sp>
      </p:grpSp>
      <p:grpSp>
        <p:nvGrpSpPr>
          <p:cNvPr id="141" name="Group 140">
            <a:extLst>
              <a:ext uri="{FF2B5EF4-FFF2-40B4-BE49-F238E27FC236}">
                <a16:creationId xmlns:a16="http://schemas.microsoft.com/office/drawing/2014/main" id="{8F437B4B-DB43-132C-05DA-992BEBE8D591}"/>
              </a:ext>
            </a:extLst>
          </p:cNvPr>
          <p:cNvGrpSpPr/>
          <p:nvPr/>
        </p:nvGrpSpPr>
        <p:grpSpPr>
          <a:xfrm>
            <a:off x="6219626" y="2857331"/>
            <a:ext cx="762230" cy="2367905"/>
            <a:chOff x="4203230" y="1239008"/>
            <a:chExt cx="762230" cy="2892364"/>
          </a:xfrm>
        </p:grpSpPr>
        <p:sp>
          <p:nvSpPr>
            <p:cNvPr id="142" name="Line 6">
              <a:extLst>
                <a:ext uri="{FF2B5EF4-FFF2-40B4-BE49-F238E27FC236}">
                  <a16:creationId xmlns:a16="http://schemas.microsoft.com/office/drawing/2014/main" id="{C597CC73-8ADF-8853-FE43-8AF0C1A225EB}"/>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3" name="Line 7">
              <a:extLst>
                <a:ext uri="{FF2B5EF4-FFF2-40B4-BE49-F238E27FC236}">
                  <a16:creationId xmlns:a16="http://schemas.microsoft.com/office/drawing/2014/main" id="{23F850A8-E835-5E8F-82B1-AC710B808AFE}"/>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4" name="Line 8">
              <a:extLst>
                <a:ext uri="{FF2B5EF4-FFF2-40B4-BE49-F238E27FC236}">
                  <a16:creationId xmlns:a16="http://schemas.microsoft.com/office/drawing/2014/main" id="{E8FFEBF0-B5CE-495B-4E28-C4A23ECF427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5" name="Line 9">
              <a:extLst>
                <a:ext uri="{FF2B5EF4-FFF2-40B4-BE49-F238E27FC236}">
                  <a16:creationId xmlns:a16="http://schemas.microsoft.com/office/drawing/2014/main" id="{00FD4628-B11C-3643-8D4E-0729CBE7404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6" name="Line 10">
              <a:extLst>
                <a:ext uri="{FF2B5EF4-FFF2-40B4-BE49-F238E27FC236}">
                  <a16:creationId xmlns:a16="http://schemas.microsoft.com/office/drawing/2014/main" id="{01397A7F-3A91-02F9-2A0E-F08FBD62A426}"/>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7" name="Line 11">
              <a:extLst>
                <a:ext uri="{FF2B5EF4-FFF2-40B4-BE49-F238E27FC236}">
                  <a16:creationId xmlns:a16="http://schemas.microsoft.com/office/drawing/2014/main" id="{D81DE266-B470-6BD4-9888-26528A48094A}"/>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8" name="TextBox 147">
              <a:extLst>
                <a:ext uri="{FF2B5EF4-FFF2-40B4-BE49-F238E27FC236}">
                  <a16:creationId xmlns:a16="http://schemas.microsoft.com/office/drawing/2014/main" id="{51310415-6617-05CD-571C-626AD7213CDC}"/>
                </a:ext>
              </a:extLst>
            </p:cNvPr>
            <p:cNvSpPr txBox="1"/>
            <p:nvPr/>
          </p:nvSpPr>
          <p:spPr>
            <a:xfrm rot="16200000">
              <a:off x="3557061" y="2542535"/>
              <a:ext cx="160011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OS率</a:t>
              </a:r>
            </a:p>
          </p:txBody>
        </p:sp>
        <p:sp>
          <p:nvSpPr>
            <p:cNvPr id="149" name="TextBox 148">
              <a:extLst>
                <a:ext uri="{FF2B5EF4-FFF2-40B4-BE49-F238E27FC236}">
                  <a16:creationId xmlns:a16="http://schemas.microsoft.com/office/drawing/2014/main" id="{52690300-90A3-0044-2725-2469966A8017}"/>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50" name="TextBox 149">
              <a:extLst>
                <a:ext uri="{FF2B5EF4-FFF2-40B4-BE49-F238E27FC236}">
                  <a16:creationId xmlns:a16="http://schemas.microsoft.com/office/drawing/2014/main" id="{BF0C62C7-31B1-5B9F-9D1A-B988A6FB51AC}"/>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151" name="TextBox 150">
              <a:extLst>
                <a:ext uri="{FF2B5EF4-FFF2-40B4-BE49-F238E27FC236}">
                  <a16:creationId xmlns:a16="http://schemas.microsoft.com/office/drawing/2014/main" id="{B5FDC03F-FE5C-3BB3-11CF-25FB4ED2152C}"/>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152" name="TextBox 151">
              <a:extLst>
                <a:ext uri="{FF2B5EF4-FFF2-40B4-BE49-F238E27FC236}">
                  <a16:creationId xmlns:a16="http://schemas.microsoft.com/office/drawing/2014/main" id="{0FD9E22A-811A-6193-A7C1-CBC61A281E7A}"/>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153" name="TextBox 152">
              <a:extLst>
                <a:ext uri="{FF2B5EF4-FFF2-40B4-BE49-F238E27FC236}">
                  <a16:creationId xmlns:a16="http://schemas.microsoft.com/office/drawing/2014/main" id="{CFE13AFF-9C82-D94C-C631-47E9C7C42A6A}"/>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154" name="TextBox 153">
              <a:extLst>
                <a:ext uri="{FF2B5EF4-FFF2-40B4-BE49-F238E27FC236}">
                  <a16:creationId xmlns:a16="http://schemas.microsoft.com/office/drawing/2014/main" id="{5D5A2A21-DC0B-3000-1D1B-F9D9C7D7C5BE}"/>
                </a:ext>
              </a:extLst>
            </p:cNvPr>
            <p:cNvSpPr txBox="1"/>
            <p:nvPr/>
          </p:nvSpPr>
          <p:spPr>
            <a:xfrm>
              <a:off x="4637989" y="3755427"/>
              <a:ext cx="284052" cy="3759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58" name="Group 157">
            <a:extLst>
              <a:ext uri="{FF2B5EF4-FFF2-40B4-BE49-F238E27FC236}">
                <a16:creationId xmlns:a16="http://schemas.microsoft.com/office/drawing/2014/main" id="{721FEEBE-FB91-08F5-B14C-C9C8809AD293}"/>
              </a:ext>
            </a:extLst>
          </p:cNvPr>
          <p:cNvGrpSpPr/>
          <p:nvPr/>
        </p:nvGrpSpPr>
        <p:grpSpPr>
          <a:xfrm>
            <a:off x="1354325" y="2981077"/>
            <a:ext cx="4447760" cy="2073891"/>
            <a:chOff x="3314700" y="2133599"/>
            <a:chExt cx="5566171" cy="2597276"/>
          </a:xfrm>
        </p:grpSpPr>
        <p:sp>
          <p:nvSpPr>
            <p:cNvPr id="159" name="Freeform: Shape 202">
              <a:extLst>
                <a:ext uri="{FF2B5EF4-FFF2-40B4-BE49-F238E27FC236}">
                  <a16:creationId xmlns:a16="http://schemas.microsoft.com/office/drawing/2014/main" id="{7A7647C6-6E2D-8A22-27D7-85425823BA3F}"/>
                </a:ext>
              </a:extLst>
            </p:cNvPr>
            <p:cNvSpPr/>
            <p:nvPr/>
          </p:nvSpPr>
          <p:spPr>
            <a:xfrm>
              <a:off x="3314700" y="2133599"/>
              <a:ext cx="5566171" cy="2546318"/>
            </a:xfrm>
            <a:custGeom>
              <a:avLst/>
              <a:gdLst>
                <a:gd name="connsiteX0" fmla="*/ 5566172 w 5566171"/>
                <a:gd name="connsiteY0" fmla="*/ 2546318 h 2546318"/>
                <a:gd name="connsiteX1" fmla="*/ 3501524 w 5566171"/>
                <a:gd name="connsiteY1" fmla="*/ 2546318 h 2546318"/>
                <a:gd name="connsiteX2" fmla="*/ 3501524 w 5566171"/>
                <a:gd name="connsiteY2" fmla="*/ 2424541 h 2546318"/>
                <a:gd name="connsiteX3" fmla="*/ 2854795 w 5566171"/>
                <a:gd name="connsiteY3" fmla="*/ 2424541 h 2546318"/>
                <a:gd name="connsiteX4" fmla="*/ 2854795 w 5566171"/>
                <a:gd name="connsiteY4" fmla="*/ 2389365 h 2546318"/>
                <a:gd name="connsiteX5" fmla="*/ 2816914 w 5566171"/>
                <a:gd name="connsiteY5" fmla="*/ 2389365 h 2546318"/>
                <a:gd name="connsiteX6" fmla="*/ 2816914 w 5566171"/>
                <a:gd name="connsiteY6" fmla="*/ 2351485 h 2546318"/>
                <a:gd name="connsiteX7" fmla="*/ 2608555 w 5566171"/>
                <a:gd name="connsiteY7" fmla="*/ 2351485 h 2546318"/>
                <a:gd name="connsiteX8" fmla="*/ 2608555 w 5566171"/>
                <a:gd name="connsiteY8" fmla="*/ 2316309 h 2546318"/>
                <a:gd name="connsiteX9" fmla="*/ 2359600 w 5566171"/>
                <a:gd name="connsiteY9" fmla="*/ 2316309 h 2546318"/>
                <a:gd name="connsiteX10" fmla="*/ 2359600 w 5566171"/>
                <a:gd name="connsiteY10" fmla="*/ 2278428 h 2546318"/>
                <a:gd name="connsiteX11" fmla="*/ 2308193 w 5566171"/>
                <a:gd name="connsiteY11" fmla="*/ 2278428 h 2546318"/>
                <a:gd name="connsiteX12" fmla="*/ 2308193 w 5566171"/>
                <a:gd name="connsiteY12" fmla="*/ 2235127 h 2546318"/>
                <a:gd name="connsiteX13" fmla="*/ 2067354 w 5566171"/>
                <a:gd name="connsiteY13" fmla="*/ 2235127 h 2546318"/>
                <a:gd name="connsiteX14" fmla="*/ 2067354 w 5566171"/>
                <a:gd name="connsiteY14" fmla="*/ 2202656 h 2546318"/>
                <a:gd name="connsiteX15" fmla="*/ 1945586 w 5566171"/>
                <a:gd name="connsiteY15" fmla="*/ 2202656 h 2546318"/>
                <a:gd name="connsiteX16" fmla="*/ 1945586 w 5566171"/>
                <a:gd name="connsiteY16" fmla="*/ 2172891 h 2546318"/>
                <a:gd name="connsiteX17" fmla="*/ 1934766 w 5566171"/>
                <a:gd name="connsiteY17" fmla="*/ 2172891 h 2546318"/>
                <a:gd name="connsiteX18" fmla="*/ 1934766 w 5566171"/>
                <a:gd name="connsiteY18" fmla="*/ 2132305 h 2546318"/>
                <a:gd name="connsiteX19" fmla="*/ 1923945 w 5566171"/>
                <a:gd name="connsiteY19" fmla="*/ 2132305 h 2546318"/>
                <a:gd name="connsiteX20" fmla="*/ 1923945 w 5566171"/>
                <a:gd name="connsiteY20" fmla="*/ 2089004 h 2546318"/>
                <a:gd name="connsiteX21" fmla="*/ 1902295 w 5566171"/>
                <a:gd name="connsiteY21" fmla="*/ 2089004 h 2546318"/>
                <a:gd name="connsiteX22" fmla="*/ 1902295 w 5566171"/>
                <a:gd name="connsiteY22" fmla="*/ 2061944 h 2546318"/>
                <a:gd name="connsiteX23" fmla="*/ 1761582 w 5566171"/>
                <a:gd name="connsiteY23" fmla="*/ 2061944 h 2546318"/>
                <a:gd name="connsiteX24" fmla="*/ 1761582 w 5566171"/>
                <a:gd name="connsiteY24" fmla="*/ 2024063 h 2546318"/>
                <a:gd name="connsiteX25" fmla="*/ 1680401 w 5566171"/>
                <a:gd name="connsiteY25" fmla="*/ 2024063 h 2546318"/>
                <a:gd name="connsiteX26" fmla="*/ 1680401 w 5566171"/>
                <a:gd name="connsiteY26" fmla="*/ 1988887 h 2546318"/>
                <a:gd name="connsiteX27" fmla="*/ 1591104 w 5566171"/>
                <a:gd name="connsiteY27" fmla="*/ 1988887 h 2546318"/>
                <a:gd name="connsiteX28" fmla="*/ 1591104 w 5566171"/>
                <a:gd name="connsiteY28" fmla="*/ 1913115 h 2546318"/>
                <a:gd name="connsiteX29" fmla="*/ 1466631 w 5566171"/>
                <a:gd name="connsiteY29" fmla="*/ 1913115 h 2546318"/>
                <a:gd name="connsiteX30" fmla="*/ 1466631 w 5566171"/>
                <a:gd name="connsiteY30" fmla="*/ 1834648 h 2546318"/>
                <a:gd name="connsiteX31" fmla="*/ 1453106 w 5566171"/>
                <a:gd name="connsiteY31" fmla="*/ 1834648 h 2546318"/>
                <a:gd name="connsiteX32" fmla="*/ 1453106 w 5566171"/>
                <a:gd name="connsiteY32" fmla="*/ 1794053 h 2546318"/>
                <a:gd name="connsiteX33" fmla="*/ 1431455 w 5566171"/>
                <a:gd name="connsiteY33" fmla="*/ 1794053 h 2546318"/>
                <a:gd name="connsiteX34" fmla="*/ 1431455 w 5566171"/>
                <a:gd name="connsiteY34" fmla="*/ 1764287 h 2546318"/>
                <a:gd name="connsiteX35" fmla="*/ 1344863 w 5566171"/>
                <a:gd name="connsiteY35" fmla="*/ 1764287 h 2546318"/>
                <a:gd name="connsiteX36" fmla="*/ 1344863 w 5566171"/>
                <a:gd name="connsiteY36" fmla="*/ 1718291 h 2546318"/>
                <a:gd name="connsiteX37" fmla="*/ 1312393 w 5566171"/>
                <a:gd name="connsiteY37" fmla="*/ 1718291 h 2546318"/>
                <a:gd name="connsiteX38" fmla="*/ 1312393 w 5566171"/>
                <a:gd name="connsiteY38" fmla="*/ 1688525 h 2546318"/>
                <a:gd name="connsiteX39" fmla="*/ 1250156 w 5566171"/>
                <a:gd name="connsiteY39" fmla="*/ 1688525 h 2546318"/>
                <a:gd name="connsiteX40" fmla="*/ 1250156 w 5566171"/>
                <a:gd name="connsiteY40" fmla="*/ 1653350 h 2546318"/>
                <a:gd name="connsiteX41" fmla="*/ 1233916 w 5566171"/>
                <a:gd name="connsiteY41" fmla="*/ 1653350 h 2546318"/>
                <a:gd name="connsiteX42" fmla="*/ 1233916 w 5566171"/>
                <a:gd name="connsiteY42" fmla="*/ 1601934 h 2546318"/>
                <a:gd name="connsiteX43" fmla="*/ 1204151 w 5566171"/>
                <a:gd name="connsiteY43" fmla="*/ 1601934 h 2546318"/>
                <a:gd name="connsiteX44" fmla="*/ 1204151 w 5566171"/>
                <a:gd name="connsiteY44" fmla="*/ 1580283 h 2546318"/>
                <a:gd name="connsiteX45" fmla="*/ 1196035 w 5566171"/>
                <a:gd name="connsiteY45" fmla="*/ 1580283 h 2546318"/>
                <a:gd name="connsiteX46" fmla="*/ 1196035 w 5566171"/>
                <a:gd name="connsiteY46" fmla="*/ 1558633 h 2546318"/>
                <a:gd name="connsiteX47" fmla="*/ 1174385 w 5566171"/>
                <a:gd name="connsiteY47" fmla="*/ 1558633 h 2546318"/>
                <a:gd name="connsiteX48" fmla="*/ 1174385 w 5566171"/>
                <a:gd name="connsiteY48" fmla="*/ 1531572 h 2546318"/>
                <a:gd name="connsiteX49" fmla="*/ 1082383 w 5566171"/>
                <a:gd name="connsiteY49" fmla="*/ 1531572 h 2546318"/>
                <a:gd name="connsiteX50" fmla="*/ 1082383 w 5566171"/>
                <a:gd name="connsiteY50" fmla="*/ 1488281 h 2546318"/>
                <a:gd name="connsiteX51" fmla="*/ 1006621 w 5566171"/>
                <a:gd name="connsiteY51" fmla="*/ 1488281 h 2546318"/>
                <a:gd name="connsiteX52" fmla="*/ 1006621 w 5566171"/>
                <a:gd name="connsiteY52" fmla="*/ 1407100 h 2546318"/>
                <a:gd name="connsiteX53" fmla="*/ 995791 w 5566171"/>
                <a:gd name="connsiteY53" fmla="*/ 1407100 h 2546318"/>
                <a:gd name="connsiteX54" fmla="*/ 995791 w 5566171"/>
                <a:gd name="connsiteY54" fmla="*/ 1344863 h 2546318"/>
                <a:gd name="connsiteX55" fmla="*/ 976855 w 5566171"/>
                <a:gd name="connsiteY55" fmla="*/ 1344863 h 2546318"/>
                <a:gd name="connsiteX56" fmla="*/ 976855 w 5566171"/>
                <a:gd name="connsiteY56" fmla="*/ 1315098 h 2546318"/>
                <a:gd name="connsiteX57" fmla="*/ 782024 w 5566171"/>
                <a:gd name="connsiteY57" fmla="*/ 1315098 h 2546318"/>
                <a:gd name="connsiteX58" fmla="*/ 782024 w 5566171"/>
                <a:gd name="connsiteY58" fmla="*/ 1255566 h 2546318"/>
                <a:gd name="connsiteX59" fmla="*/ 763082 w 5566171"/>
                <a:gd name="connsiteY59" fmla="*/ 1255566 h 2546318"/>
                <a:gd name="connsiteX60" fmla="*/ 763082 w 5566171"/>
                <a:gd name="connsiteY60" fmla="*/ 1101328 h 2546318"/>
                <a:gd name="connsiteX61" fmla="*/ 717081 w 5566171"/>
                <a:gd name="connsiteY61" fmla="*/ 1101328 h 2546318"/>
                <a:gd name="connsiteX62" fmla="*/ 717081 w 5566171"/>
                <a:gd name="connsiteY62" fmla="*/ 1049912 h 2546318"/>
                <a:gd name="connsiteX63" fmla="*/ 684609 w 5566171"/>
                <a:gd name="connsiteY63" fmla="*/ 1049912 h 2546318"/>
                <a:gd name="connsiteX64" fmla="*/ 684609 w 5566171"/>
                <a:gd name="connsiteY64" fmla="*/ 1014736 h 2546318"/>
                <a:gd name="connsiteX65" fmla="*/ 665668 w 5566171"/>
                <a:gd name="connsiteY65" fmla="*/ 1014736 h 2546318"/>
                <a:gd name="connsiteX66" fmla="*/ 665668 w 5566171"/>
                <a:gd name="connsiteY66" fmla="*/ 982266 h 2546318"/>
                <a:gd name="connsiteX67" fmla="*/ 619666 w 5566171"/>
                <a:gd name="connsiteY67" fmla="*/ 982266 h 2546318"/>
                <a:gd name="connsiteX68" fmla="*/ 619666 w 5566171"/>
                <a:gd name="connsiteY68" fmla="*/ 957910 h 2546318"/>
                <a:gd name="connsiteX69" fmla="*/ 554723 w 5566171"/>
                <a:gd name="connsiteY69" fmla="*/ 957910 h 2546318"/>
                <a:gd name="connsiteX70" fmla="*/ 554723 w 5566171"/>
                <a:gd name="connsiteY70" fmla="*/ 855085 h 2546318"/>
                <a:gd name="connsiteX71" fmla="*/ 546605 w 5566171"/>
                <a:gd name="connsiteY71" fmla="*/ 855085 h 2546318"/>
                <a:gd name="connsiteX72" fmla="*/ 546605 w 5566171"/>
                <a:gd name="connsiteY72" fmla="*/ 806378 h 2546318"/>
                <a:gd name="connsiteX73" fmla="*/ 533075 w 5566171"/>
                <a:gd name="connsiteY73" fmla="*/ 806378 h 2546318"/>
                <a:gd name="connsiteX74" fmla="*/ 533075 w 5566171"/>
                <a:gd name="connsiteY74" fmla="*/ 676491 h 2546318"/>
                <a:gd name="connsiteX75" fmla="*/ 481662 w 5566171"/>
                <a:gd name="connsiteY75" fmla="*/ 676491 h 2546318"/>
                <a:gd name="connsiteX76" fmla="*/ 481662 w 5566171"/>
                <a:gd name="connsiteY76" fmla="*/ 652138 h 2546318"/>
                <a:gd name="connsiteX77" fmla="*/ 454603 w 5566171"/>
                <a:gd name="connsiteY77" fmla="*/ 652138 h 2546318"/>
                <a:gd name="connsiteX78" fmla="*/ 454603 w 5566171"/>
                <a:gd name="connsiteY78" fmla="*/ 616960 h 2546318"/>
                <a:gd name="connsiteX79" fmla="*/ 435660 w 5566171"/>
                <a:gd name="connsiteY79" fmla="*/ 616960 h 2546318"/>
                <a:gd name="connsiteX80" fmla="*/ 435660 w 5566171"/>
                <a:gd name="connsiteY80" fmla="*/ 592606 h 2546318"/>
                <a:gd name="connsiteX81" fmla="*/ 411307 w 5566171"/>
                <a:gd name="connsiteY81" fmla="*/ 592606 h 2546318"/>
                <a:gd name="connsiteX82" fmla="*/ 411307 w 5566171"/>
                <a:gd name="connsiteY82" fmla="*/ 552018 h 2546318"/>
                <a:gd name="connsiteX83" fmla="*/ 313892 w 5566171"/>
                <a:gd name="connsiteY83" fmla="*/ 552018 h 2546318"/>
                <a:gd name="connsiteX84" fmla="*/ 313892 w 5566171"/>
                <a:gd name="connsiteY84" fmla="*/ 470838 h 2546318"/>
                <a:gd name="connsiteX85" fmla="*/ 297656 w 5566171"/>
                <a:gd name="connsiteY85" fmla="*/ 470838 h 2546318"/>
                <a:gd name="connsiteX86" fmla="*/ 297656 w 5566171"/>
                <a:gd name="connsiteY86" fmla="*/ 424837 h 2546318"/>
                <a:gd name="connsiteX87" fmla="*/ 246243 w 5566171"/>
                <a:gd name="connsiteY87" fmla="*/ 424837 h 2546318"/>
                <a:gd name="connsiteX88" fmla="*/ 246243 w 5566171"/>
                <a:gd name="connsiteY88" fmla="*/ 397777 h 2546318"/>
                <a:gd name="connsiteX89" fmla="*/ 216478 w 5566171"/>
                <a:gd name="connsiteY89" fmla="*/ 397777 h 2546318"/>
                <a:gd name="connsiteX90" fmla="*/ 216478 w 5566171"/>
                <a:gd name="connsiteY90" fmla="*/ 327422 h 2546318"/>
                <a:gd name="connsiteX91" fmla="*/ 208359 w 5566171"/>
                <a:gd name="connsiteY91" fmla="*/ 327422 h 2546318"/>
                <a:gd name="connsiteX92" fmla="*/ 208359 w 5566171"/>
                <a:gd name="connsiteY92" fmla="*/ 294950 h 2546318"/>
                <a:gd name="connsiteX93" fmla="*/ 192124 w 5566171"/>
                <a:gd name="connsiteY93" fmla="*/ 294950 h 2546318"/>
                <a:gd name="connsiteX94" fmla="*/ 192124 w 5566171"/>
                <a:gd name="connsiteY94" fmla="*/ 243537 h 2546318"/>
                <a:gd name="connsiteX95" fmla="*/ 167770 w 5566171"/>
                <a:gd name="connsiteY95" fmla="*/ 243537 h 2546318"/>
                <a:gd name="connsiteX96" fmla="*/ 167770 w 5566171"/>
                <a:gd name="connsiteY96" fmla="*/ 54119 h 2546318"/>
                <a:gd name="connsiteX97" fmla="*/ 110944 w 5566171"/>
                <a:gd name="connsiteY97" fmla="*/ 54119 h 2546318"/>
                <a:gd name="connsiteX98" fmla="*/ 110944 w 5566171"/>
                <a:gd name="connsiteY98" fmla="*/ 21648 h 2546318"/>
                <a:gd name="connsiteX99" fmla="*/ 78473 w 5566171"/>
                <a:gd name="connsiteY99" fmla="*/ 21648 h 2546318"/>
                <a:gd name="connsiteX100" fmla="*/ 78473 w 5566171"/>
                <a:gd name="connsiteY100" fmla="*/ 0 h 2546318"/>
                <a:gd name="connsiteX101" fmla="*/ 0 w 5566171"/>
                <a:gd name="connsiteY101" fmla="*/ 0 h 25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566171" h="2546318">
                  <a:moveTo>
                    <a:pt x="5566172" y="2546318"/>
                  </a:moveTo>
                  <a:lnTo>
                    <a:pt x="3501524" y="2546318"/>
                  </a:lnTo>
                  <a:lnTo>
                    <a:pt x="3501524" y="2424541"/>
                  </a:lnTo>
                  <a:lnTo>
                    <a:pt x="2854795" y="2424541"/>
                  </a:lnTo>
                  <a:lnTo>
                    <a:pt x="2854795" y="2389365"/>
                  </a:lnTo>
                  <a:lnTo>
                    <a:pt x="2816914" y="2389365"/>
                  </a:lnTo>
                  <a:lnTo>
                    <a:pt x="2816914" y="2351485"/>
                  </a:lnTo>
                  <a:lnTo>
                    <a:pt x="2608555" y="2351485"/>
                  </a:lnTo>
                  <a:lnTo>
                    <a:pt x="2608555" y="2316309"/>
                  </a:lnTo>
                  <a:lnTo>
                    <a:pt x="2359600" y="2316309"/>
                  </a:lnTo>
                  <a:lnTo>
                    <a:pt x="2359600" y="2278428"/>
                  </a:lnTo>
                  <a:lnTo>
                    <a:pt x="2308193" y="2278428"/>
                  </a:lnTo>
                  <a:lnTo>
                    <a:pt x="2308193" y="2235127"/>
                  </a:lnTo>
                  <a:lnTo>
                    <a:pt x="2067354" y="2235127"/>
                  </a:lnTo>
                  <a:lnTo>
                    <a:pt x="2067354" y="2202656"/>
                  </a:lnTo>
                  <a:lnTo>
                    <a:pt x="1945586" y="2202656"/>
                  </a:lnTo>
                  <a:lnTo>
                    <a:pt x="1945586" y="2172891"/>
                  </a:lnTo>
                  <a:lnTo>
                    <a:pt x="1934766" y="2172891"/>
                  </a:lnTo>
                  <a:lnTo>
                    <a:pt x="1934766" y="2132305"/>
                  </a:lnTo>
                  <a:lnTo>
                    <a:pt x="1923945" y="2132305"/>
                  </a:lnTo>
                  <a:lnTo>
                    <a:pt x="1923945" y="2089004"/>
                  </a:lnTo>
                  <a:lnTo>
                    <a:pt x="1902295" y="2089004"/>
                  </a:lnTo>
                  <a:lnTo>
                    <a:pt x="1902295" y="2061944"/>
                  </a:lnTo>
                  <a:lnTo>
                    <a:pt x="1761582" y="2061944"/>
                  </a:lnTo>
                  <a:lnTo>
                    <a:pt x="1761582" y="2024063"/>
                  </a:lnTo>
                  <a:lnTo>
                    <a:pt x="1680401" y="2024063"/>
                  </a:lnTo>
                  <a:lnTo>
                    <a:pt x="1680401" y="1988887"/>
                  </a:lnTo>
                  <a:lnTo>
                    <a:pt x="1591104" y="1988887"/>
                  </a:lnTo>
                  <a:lnTo>
                    <a:pt x="1591104" y="1913115"/>
                  </a:lnTo>
                  <a:lnTo>
                    <a:pt x="1466631" y="1913115"/>
                  </a:lnTo>
                  <a:lnTo>
                    <a:pt x="1466631" y="1834648"/>
                  </a:lnTo>
                  <a:lnTo>
                    <a:pt x="1453106" y="1834648"/>
                  </a:lnTo>
                  <a:lnTo>
                    <a:pt x="1453106" y="1794053"/>
                  </a:lnTo>
                  <a:lnTo>
                    <a:pt x="1431455" y="1794053"/>
                  </a:lnTo>
                  <a:lnTo>
                    <a:pt x="1431455" y="1764287"/>
                  </a:lnTo>
                  <a:lnTo>
                    <a:pt x="1344863" y="1764287"/>
                  </a:lnTo>
                  <a:lnTo>
                    <a:pt x="1344863" y="1718291"/>
                  </a:lnTo>
                  <a:lnTo>
                    <a:pt x="1312393" y="1718291"/>
                  </a:lnTo>
                  <a:lnTo>
                    <a:pt x="1312393" y="1688525"/>
                  </a:lnTo>
                  <a:lnTo>
                    <a:pt x="1250156" y="1688525"/>
                  </a:lnTo>
                  <a:lnTo>
                    <a:pt x="1250156" y="1653350"/>
                  </a:lnTo>
                  <a:lnTo>
                    <a:pt x="1233916" y="1653350"/>
                  </a:lnTo>
                  <a:lnTo>
                    <a:pt x="1233916" y="1601934"/>
                  </a:lnTo>
                  <a:lnTo>
                    <a:pt x="1204151" y="1601934"/>
                  </a:lnTo>
                  <a:lnTo>
                    <a:pt x="1204151" y="1580283"/>
                  </a:lnTo>
                  <a:lnTo>
                    <a:pt x="1196035" y="1580283"/>
                  </a:lnTo>
                  <a:lnTo>
                    <a:pt x="1196035" y="1558633"/>
                  </a:lnTo>
                  <a:lnTo>
                    <a:pt x="1174385" y="1558633"/>
                  </a:lnTo>
                  <a:lnTo>
                    <a:pt x="1174385" y="1531572"/>
                  </a:lnTo>
                  <a:lnTo>
                    <a:pt x="1082383" y="1531572"/>
                  </a:lnTo>
                  <a:lnTo>
                    <a:pt x="1082383" y="1488281"/>
                  </a:lnTo>
                  <a:lnTo>
                    <a:pt x="1006621" y="1488281"/>
                  </a:lnTo>
                  <a:lnTo>
                    <a:pt x="1006621" y="1407100"/>
                  </a:lnTo>
                  <a:lnTo>
                    <a:pt x="995791" y="1407100"/>
                  </a:lnTo>
                  <a:lnTo>
                    <a:pt x="995791" y="1344863"/>
                  </a:lnTo>
                  <a:lnTo>
                    <a:pt x="976855" y="1344863"/>
                  </a:lnTo>
                  <a:lnTo>
                    <a:pt x="976855" y="1315098"/>
                  </a:lnTo>
                  <a:lnTo>
                    <a:pt x="782024" y="1315098"/>
                  </a:lnTo>
                  <a:lnTo>
                    <a:pt x="782024" y="1255566"/>
                  </a:lnTo>
                  <a:lnTo>
                    <a:pt x="763082" y="1255566"/>
                  </a:lnTo>
                  <a:lnTo>
                    <a:pt x="763082" y="1101328"/>
                  </a:lnTo>
                  <a:lnTo>
                    <a:pt x="717081" y="1101328"/>
                  </a:lnTo>
                  <a:lnTo>
                    <a:pt x="717081" y="1049912"/>
                  </a:lnTo>
                  <a:lnTo>
                    <a:pt x="684609" y="1049912"/>
                  </a:lnTo>
                  <a:lnTo>
                    <a:pt x="684609" y="1014736"/>
                  </a:lnTo>
                  <a:lnTo>
                    <a:pt x="665668" y="1014736"/>
                  </a:lnTo>
                  <a:lnTo>
                    <a:pt x="665668" y="982266"/>
                  </a:lnTo>
                  <a:lnTo>
                    <a:pt x="619666" y="982266"/>
                  </a:lnTo>
                  <a:lnTo>
                    <a:pt x="619666" y="957910"/>
                  </a:lnTo>
                  <a:lnTo>
                    <a:pt x="554723" y="957910"/>
                  </a:lnTo>
                  <a:lnTo>
                    <a:pt x="554723" y="855085"/>
                  </a:lnTo>
                  <a:lnTo>
                    <a:pt x="546605" y="855085"/>
                  </a:lnTo>
                  <a:lnTo>
                    <a:pt x="546605" y="806378"/>
                  </a:lnTo>
                  <a:lnTo>
                    <a:pt x="533075" y="806378"/>
                  </a:lnTo>
                  <a:lnTo>
                    <a:pt x="533075" y="676491"/>
                  </a:lnTo>
                  <a:lnTo>
                    <a:pt x="481662" y="676491"/>
                  </a:lnTo>
                  <a:lnTo>
                    <a:pt x="481662" y="652138"/>
                  </a:lnTo>
                  <a:lnTo>
                    <a:pt x="454603" y="652138"/>
                  </a:lnTo>
                  <a:lnTo>
                    <a:pt x="454603" y="616960"/>
                  </a:lnTo>
                  <a:lnTo>
                    <a:pt x="435660" y="616960"/>
                  </a:lnTo>
                  <a:lnTo>
                    <a:pt x="435660" y="592606"/>
                  </a:lnTo>
                  <a:lnTo>
                    <a:pt x="411307" y="592606"/>
                  </a:lnTo>
                  <a:lnTo>
                    <a:pt x="411307" y="552018"/>
                  </a:lnTo>
                  <a:lnTo>
                    <a:pt x="313892" y="552018"/>
                  </a:lnTo>
                  <a:lnTo>
                    <a:pt x="313892" y="470838"/>
                  </a:lnTo>
                  <a:lnTo>
                    <a:pt x="297656" y="470838"/>
                  </a:lnTo>
                  <a:lnTo>
                    <a:pt x="297656" y="424837"/>
                  </a:lnTo>
                  <a:lnTo>
                    <a:pt x="246243" y="424837"/>
                  </a:lnTo>
                  <a:lnTo>
                    <a:pt x="246243" y="397777"/>
                  </a:lnTo>
                  <a:lnTo>
                    <a:pt x="216478" y="397777"/>
                  </a:lnTo>
                  <a:lnTo>
                    <a:pt x="216478" y="327422"/>
                  </a:lnTo>
                  <a:lnTo>
                    <a:pt x="208359" y="327422"/>
                  </a:lnTo>
                  <a:lnTo>
                    <a:pt x="208359" y="294950"/>
                  </a:lnTo>
                  <a:lnTo>
                    <a:pt x="192124" y="294950"/>
                  </a:lnTo>
                  <a:lnTo>
                    <a:pt x="192124" y="243537"/>
                  </a:lnTo>
                  <a:lnTo>
                    <a:pt x="167770" y="243537"/>
                  </a:lnTo>
                  <a:lnTo>
                    <a:pt x="167770" y="54119"/>
                  </a:lnTo>
                  <a:lnTo>
                    <a:pt x="110944" y="54119"/>
                  </a:lnTo>
                  <a:lnTo>
                    <a:pt x="110944" y="21648"/>
                  </a:lnTo>
                  <a:lnTo>
                    <a:pt x="78473" y="21648"/>
                  </a:lnTo>
                  <a:lnTo>
                    <a:pt x="78473" y="0"/>
                  </a:lnTo>
                  <a:lnTo>
                    <a:pt x="0" y="0"/>
                  </a:lnTo>
                </a:path>
              </a:pathLst>
            </a:custGeom>
            <a:noFill/>
            <a:ln w="19050" cap="flat">
              <a:solidFill>
                <a:schemeClr val="accent5"/>
              </a:solidFill>
              <a:prstDash val="solid"/>
              <a:miter/>
            </a:ln>
          </p:spPr>
          <p:txBody>
            <a:bodyPr rtlCol="0" anchor="ctr"/>
            <a:lstStyle/>
            <a:p>
              <a:endParaRPr lang="en-GB"/>
            </a:p>
          </p:txBody>
        </p:sp>
        <p:sp>
          <p:nvSpPr>
            <p:cNvPr id="160" name="Freeform: Shape 203">
              <a:extLst>
                <a:ext uri="{FF2B5EF4-FFF2-40B4-BE49-F238E27FC236}">
                  <a16:creationId xmlns:a16="http://schemas.microsoft.com/office/drawing/2014/main" id="{71D1ED58-0B15-E4E6-9515-58C1729A08F4}"/>
                </a:ext>
              </a:extLst>
            </p:cNvPr>
            <p:cNvSpPr/>
            <p:nvPr/>
          </p:nvSpPr>
          <p:spPr>
            <a:xfrm>
              <a:off x="3437469" y="2213668"/>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5"/>
              </a:solidFill>
              <a:prstDash val="solid"/>
              <a:miter/>
            </a:ln>
          </p:spPr>
          <p:txBody>
            <a:bodyPr rtlCol="0" anchor="ctr"/>
            <a:lstStyle/>
            <a:p>
              <a:endParaRPr lang="en-GB"/>
            </a:p>
          </p:txBody>
        </p:sp>
        <p:sp>
          <p:nvSpPr>
            <p:cNvPr id="161" name="Freeform: Shape 204">
              <a:extLst>
                <a:ext uri="{FF2B5EF4-FFF2-40B4-BE49-F238E27FC236}">
                  <a16:creationId xmlns:a16="http://schemas.microsoft.com/office/drawing/2014/main" id="{F304E4BB-C065-1E3A-8354-F21991CF6B20}"/>
                </a:ext>
              </a:extLst>
            </p:cNvPr>
            <p:cNvSpPr/>
            <p:nvPr/>
          </p:nvSpPr>
          <p:spPr>
            <a:xfrm>
              <a:off x="3437469" y="2251768"/>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5"/>
              </a:solidFill>
              <a:prstDash val="solid"/>
              <a:miter/>
            </a:ln>
          </p:spPr>
          <p:txBody>
            <a:bodyPr rtlCol="0" anchor="ctr"/>
            <a:lstStyle/>
            <a:p>
              <a:endParaRPr lang="en-GB"/>
            </a:p>
          </p:txBody>
        </p:sp>
        <p:sp>
          <p:nvSpPr>
            <p:cNvPr id="162" name="Freeform: Shape 205">
              <a:extLst>
                <a:ext uri="{FF2B5EF4-FFF2-40B4-BE49-F238E27FC236}">
                  <a16:creationId xmlns:a16="http://schemas.microsoft.com/office/drawing/2014/main" id="{5393AD08-9399-7052-9A8C-DA2CE6305322}"/>
                </a:ext>
              </a:extLst>
            </p:cNvPr>
            <p:cNvSpPr/>
            <p:nvPr/>
          </p:nvSpPr>
          <p:spPr>
            <a:xfrm>
              <a:off x="3589869" y="2632771"/>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5"/>
              </a:solidFill>
              <a:prstDash val="solid"/>
              <a:miter/>
            </a:ln>
          </p:spPr>
          <p:txBody>
            <a:bodyPr rtlCol="0" anchor="ctr"/>
            <a:lstStyle/>
            <a:p>
              <a:endParaRPr lang="en-GB"/>
            </a:p>
          </p:txBody>
        </p:sp>
        <p:sp>
          <p:nvSpPr>
            <p:cNvPr id="163" name="Freeform: Shape 206">
              <a:extLst>
                <a:ext uri="{FF2B5EF4-FFF2-40B4-BE49-F238E27FC236}">
                  <a16:creationId xmlns:a16="http://schemas.microsoft.com/office/drawing/2014/main" id="{C506D741-BA6F-E4B5-E583-FE7E0D9FEC0C}"/>
                </a:ext>
              </a:extLst>
            </p:cNvPr>
            <p:cNvSpPr/>
            <p:nvPr/>
          </p:nvSpPr>
          <p:spPr>
            <a:xfrm>
              <a:off x="3799420" y="284232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5"/>
              </a:solidFill>
              <a:prstDash val="solid"/>
              <a:miter/>
            </a:ln>
          </p:spPr>
          <p:txBody>
            <a:bodyPr rtlCol="0" anchor="ctr"/>
            <a:lstStyle/>
            <a:p>
              <a:endParaRPr lang="en-GB"/>
            </a:p>
          </p:txBody>
        </p:sp>
        <p:sp>
          <p:nvSpPr>
            <p:cNvPr id="164" name="Freeform: Shape 207">
              <a:extLst>
                <a:ext uri="{FF2B5EF4-FFF2-40B4-BE49-F238E27FC236}">
                  <a16:creationId xmlns:a16="http://schemas.microsoft.com/office/drawing/2014/main" id="{44C675F3-043A-33B6-0980-5AE6064CE864}"/>
                </a:ext>
              </a:extLst>
            </p:cNvPr>
            <p:cNvSpPr/>
            <p:nvPr/>
          </p:nvSpPr>
          <p:spPr>
            <a:xfrm>
              <a:off x="4032782" y="327992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5"/>
              </a:solidFill>
              <a:prstDash val="solid"/>
              <a:miter/>
            </a:ln>
          </p:spPr>
          <p:txBody>
            <a:bodyPr rtlCol="0" anchor="ctr"/>
            <a:lstStyle/>
            <a:p>
              <a:endParaRPr lang="en-GB"/>
            </a:p>
          </p:txBody>
        </p:sp>
        <p:sp>
          <p:nvSpPr>
            <p:cNvPr id="165" name="Freeform: Shape 208">
              <a:extLst>
                <a:ext uri="{FF2B5EF4-FFF2-40B4-BE49-F238E27FC236}">
                  <a16:creationId xmlns:a16="http://schemas.microsoft.com/office/drawing/2014/main" id="{7480E483-2B3E-749D-C073-7402F81E8C4D}"/>
                </a:ext>
              </a:extLst>
            </p:cNvPr>
            <p:cNvSpPr/>
            <p:nvPr/>
          </p:nvSpPr>
          <p:spPr>
            <a:xfrm>
              <a:off x="4032782" y="331802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5"/>
              </a:solidFill>
              <a:prstDash val="solid"/>
              <a:miter/>
            </a:ln>
          </p:spPr>
          <p:txBody>
            <a:bodyPr rtlCol="0" anchor="ctr"/>
            <a:lstStyle/>
            <a:p>
              <a:endParaRPr lang="en-GB"/>
            </a:p>
          </p:txBody>
        </p:sp>
        <p:sp>
          <p:nvSpPr>
            <p:cNvPr id="166" name="Freeform: Shape 209">
              <a:extLst>
                <a:ext uri="{FF2B5EF4-FFF2-40B4-BE49-F238E27FC236}">
                  <a16:creationId xmlns:a16="http://schemas.microsoft.com/office/drawing/2014/main" id="{B9EF3A21-C606-BA72-BDA5-F6D53D58224F}"/>
                </a:ext>
              </a:extLst>
            </p:cNvPr>
            <p:cNvSpPr/>
            <p:nvPr/>
          </p:nvSpPr>
          <p:spPr>
            <a:xfrm>
              <a:off x="4032782" y="333707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5"/>
              </a:solidFill>
              <a:prstDash val="solid"/>
              <a:miter/>
            </a:ln>
          </p:spPr>
          <p:txBody>
            <a:bodyPr rtlCol="0" anchor="ctr"/>
            <a:lstStyle/>
            <a:p>
              <a:endParaRPr lang="en-GB"/>
            </a:p>
          </p:txBody>
        </p:sp>
        <p:sp>
          <p:nvSpPr>
            <p:cNvPr id="167" name="Freeform: Shape 210">
              <a:extLst>
                <a:ext uri="{FF2B5EF4-FFF2-40B4-BE49-F238E27FC236}">
                  <a16:creationId xmlns:a16="http://schemas.microsoft.com/office/drawing/2014/main" id="{419545E0-CB27-E73F-CAE8-784668DEC213}"/>
                </a:ext>
              </a:extLst>
            </p:cNvPr>
            <p:cNvSpPr/>
            <p:nvPr/>
          </p:nvSpPr>
          <p:spPr>
            <a:xfrm>
              <a:off x="4051832" y="341328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5"/>
              </a:solidFill>
              <a:prstDash val="solid"/>
              <a:miter/>
            </a:ln>
          </p:spPr>
          <p:txBody>
            <a:bodyPr rtlCol="0" anchor="ctr"/>
            <a:lstStyle/>
            <a:p>
              <a:endParaRPr lang="en-GB"/>
            </a:p>
          </p:txBody>
        </p:sp>
        <p:sp>
          <p:nvSpPr>
            <p:cNvPr id="168" name="Freeform: Shape 211">
              <a:extLst>
                <a:ext uri="{FF2B5EF4-FFF2-40B4-BE49-F238E27FC236}">
                  <a16:creationId xmlns:a16="http://schemas.microsoft.com/office/drawing/2014/main" id="{54E7A1F1-46E0-8FDC-B6B1-1B9E3FB963C8}"/>
                </a:ext>
              </a:extLst>
            </p:cNvPr>
            <p:cNvSpPr/>
            <p:nvPr/>
          </p:nvSpPr>
          <p:spPr>
            <a:xfrm>
              <a:off x="4280430" y="3565683"/>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5"/>
              </a:solidFill>
              <a:prstDash val="solid"/>
              <a:miter/>
            </a:ln>
          </p:spPr>
          <p:txBody>
            <a:bodyPr rtlCol="0" anchor="ctr"/>
            <a:lstStyle/>
            <a:p>
              <a:endParaRPr lang="en-GB"/>
            </a:p>
          </p:txBody>
        </p:sp>
        <p:sp>
          <p:nvSpPr>
            <p:cNvPr id="169" name="Freeform: Shape 212">
              <a:extLst>
                <a:ext uri="{FF2B5EF4-FFF2-40B4-BE49-F238E27FC236}">
                  <a16:creationId xmlns:a16="http://schemas.microsoft.com/office/drawing/2014/main" id="{7D3BE01D-B992-D809-38CF-A0D119AC475F}"/>
                </a:ext>
              </a:extLst>
            </p:cNvPr>
            <p:cNvSpPr/>
            <p:nvPr/>
          </p:nvSpPr>
          <p:spPr>
            <a:xfrm>
              <a:off x="4280430" y="3603783"/>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5"/>
              </a:solidFill>
              <a:prstDash val="solid"/>
              <a:miter/>
            </a:ln>
          </p:spPr>
          <p:txBody>
            <a:bodyPr rtlCol="0" anchor="ctr"/>
            <a:lstStyle/>
            <a:p>
              <a:endParaRPr lang="en-GB"/>
            </a:p>
          </p:txBody>
        </p:sp>
        <p:sp>
          <p:nvSpPr>
            <p:cNvPr id="170" name="Freeform: Shape 213">
              <a:extLst>
                <a:ext uri="{FF2B5EF4-FFF2-40B4-BE49-F238E27FC236}">
                  <a16:creationId xmlns:a16="http://schemas.microsoft.com/office/drawing/2014/main" id="{781FB996-7A9C-6C32-0681-0FB8AC867592}"/>
                </a:ext>
              </a:extLst>
            </p:cNvPr>
            <p:cNvSpPr/>
            <p:nvPr/>
          </p:nvSpPr>
          <p:spPr>
            <a:xfrm>
              <a:off x="4509030" y="3756183"/>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5"/>
              </a:solidFill>
              <a:prstDash val="solid"/>
              <a:miter/>
            </a:ln>
          </p:spPr>
          <p:txBody>
            <a:bodyPr rtlCol="0" anchor="ctr"/>
            <a:lstStyle/>
            <a:p>
              <a:endParaRPr lang="en-GB"/>
            </a:p>
          </p:txBody>
        </p:sp>
        <p:sp>
          <p:nvSpPr>
            <p:cNvPr id="171" name="Freeform: Shape 214">
              <a:extLst>
                <a:ext uri="{FF2B5EF4-FFF2-40B4-BE49-F238E27FC236}">
                  <a16:creationId xmlns:a16="http://schemas.microsoft.com/office/drawing/2014/main" id="{1DDC5388-6686-7B1A-DBA6-5F80516F0172}"/>
                </a:ext>
              </a:extLst>
            </p:cNvPr>
            <p:cNvSpPr/>
            <p:nvPr/>
          </p:nvSpPr>
          <p:spPr>
            <a:xfrm>
              <a:off x="3694806" y="2640616"/>
              <a:ext cx="9525" cy="90000"/>
            </a:xfrm>
            <a:custGeom>
              <a:avLst/>
              <a:gdLst>
                <a:gd name="connsiteX0" fmla="*/ 0 w 9525"/>
                <a:gd name="connsiteY0" fmla="*/ 90001 h 90000"/>
                <a:gd name="connsiteX1" fmla="*/ 0 w 9525"/>
                <a:gd name="connsiteY1" fmla="*/ 0 h 90000"/>
              </a:gdLst>
              <a:ahLst/>
              <a:cxnLst>
                <a:cxn ang="0">
                  <a:pos x="connsiteX0" y="connsiteY0"/>
                </a:cxn>
                <a:cxn ang="0">
                  <a:pos x="connsiteX1" y="connsiteY1"/>
                </a:cxn>
              </a:cxnLst>
              <a:rect l="l" t="t" r="r" b="b"/>
              <a:pathLst>
                <a:path w="9525" h="90000">
                  <a:moveTo>
                    <a:pt x="0" y="90001"/>
                  </a:moveTo>
                  <a:lnTo>
                    <a:pt x="0" y="0"/>
                  </a:lnTo>
                </a:path>
              </a:pathLst>
            </a:custGeom>
            <a:noFill/>
            <a:ln w="19050" cap="flat">
              <a:solidFill>
                <a:schemeClr val="accent5"/>
              </a:solidFill>
              <a:prstDash val="solid"/>
              <a:miter/>
            </a:ln>
          </p:spPr>
          <p:txBody>
            <a:bodyPr rtlCol="0" anchor="ctr"/>
            <a:lstStyle/>
            <a:p>
              <a:endParaRPr lang="en-GB"/>
            </a:p>
          </p:txBody>
        </p:sp>
        <p:sp>
          <p:nvSpPr>
            <p:cNvPr id="172" name="Freeform: Shape 215">
              <a:extLst>
                <a:ext uri="{FF2B5EF4-FFF2-40B4-BE49-F238E27FC236}">
                  <a16:creationId xmlns:a16="http://schemas.microsoft.com/office/drawing/2014/main" id="{F64CD659-2CEB-C4A8-205C-E61371708258}"/>
                </a:ext>
              </a:extLst>
            </p:cNvPr>
            <p:cNvSpPr/>
            <p:nvPr/>
          </p:nvSpPr>
          <p:spPr>
            <a:xfrm>
              <a:off x="4571104" y="378362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5"/>
              </a:solidFill>
              <a:prstDash val="solid"/>
              <a:miter/>
            </a:ln>
          </p:spPr>
          <p:txBody>
            <a:bodyPr rtlCol="0" anchor="ctr"/>
            <a:lstStyle/>
            <a:p>
              <a:endParaRPr lang="en-GB"/>
            </a:p>
          </p:txBody>
        </p:sp>
        <p:sp>
          <p:nvSpPr>
            <p:cNvPr id="173" name="Freeform: Shape 216">
              <a:extLst>
                <a:ext uri="{FF2B5EF4-FFF2-40B4-BE49-F238E27FC236}">
                  <a16:creationId xmlns:a16="http://schemas.microsoft.com/office/drawing/2014/main" id="{B57F2206-46BC-8E67-A1DD-41D058F81CE0}"/>
                </a:ext>
              </a:extLst>
            </p:cNvPr>
            <p:cNvSpPr/>
            <p:nvPr/>
          </p:nvSpPr>
          <p:spPr>
            <a:xfrm>
              <a:off x="4704454" y="385982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5"/>
              </a:solidFill>
              <a:prstDash val="solid"/>
              <a:miter/>
            </a:ln>
          </p:spPr>
          <p:txBody>
            <a:bodyPr rtlCol="0" anchor="ctr"/>
            <a:lstStyle/>
            <a:p>
              <a:endParaRPr lang="en-GB"/>
            </a:p>
          </p:txBody>
        </p:sp>
        <p:sp>
          <p:nvSpPr>
            <p:cNvPr id="174" name="Freeform: Shape 217">
              <a:extLst>
                <a:ext uri="{FF2B5EF4-FFF2-40B4-BE49-F238E27FC236}">
                  <a16:creationId xmlns:a16="http://schemas.microsoft.com/office/drawing/2014/main" id="{F52AA3FF-D666-3528-4D19-C85883A01E3E}"/>
                </a:ext>
              </a:extLst>
            </p:cNvPr>
            <p:cNvSpPr/>
            <p:nvPr/>
          </p:nvSpPr>
          <p:spPr>
            <a:xfrm>
              <a:off x="6666614" y="450752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5"/>
              </a:solidFill>
              <a:prstDash val="solid"/>
              <a:miter/>
            </a:ln>
          </p:spPr>
          <p:txBody>
            <a:bodyPr rtlCol="0" anchor="ctr"/>
            <a:lstStyle/>
            <a:p>
              <a:endParaRPr lang="en-GB"/>
            </a:p>
          </p:txBody>
        </p:sp>
        <p:sp>
          <p:nvSpPr>
            <p:cNvPr id="175" name="Freeform: Shape 218">
              <a:extLst>
                <a:ext uri="{FF2B5EF4-FFF2-40B4-BE49-F238E27FC236}">
                  <a16:creationId xmlns:a16="http://schemas.microsoft.com/office/drawing/2014/main" id="{A25CB086-3526-F53B-89F7-BFCCB6FE1BE0}"/>
                </a:ext>
              </a:extLst>
            </p:cNvPr>
            <p:cNvSpPr/>
            <p:nvPr/>
          </p:nvSpPr>
          <p:spPr>
            <a:xfrm>
              <a:off x="8838323" y="464087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5"/>
              </a:solidFill>
              <a:prstDash val="solid"/>
              <a:miter/>
            </a:ln>
          </p:spPr>
          <p:txBody>
            <a:bodyPr rtlCol="0" anchor="ctr"/>
            <a:lstStyle/>
            <a:p>
              <a:endParaRPr lang="en-GB"/>
            </a:p>
          </p:txBody>
        </p:sp>
      </p:grpSp>
      <p:grpSp>
        <p:nvGrpSpPr>
          <p:cNvPr id="176" name="Group 175">
            <a:extLst>
              <a:ext uri="{FF2B5EF4-FFF2-40B4-BE49-F238E27FC236}">
                <a16:creationId xmlns:a16="http://schemas.microsoft.com/office/drawing/2014/main" id="{50DE67DA-7FEF-DAE4-ED19-1816AE49C1D2}"/>
              </a:ext>
            </a:extLst>
          </p:cNvPr>
          <p:cNvGrpSpPr/>
          <p:nvPr/>
        </p:nvGrpSpPr>
        <p:grpSpPr>
          <a:xfrm>
            <a:off x="1354325" y="2981077"/>
            <a:ext cx="879611" cy="2093769"/>
            <a:chOff x="5538787" y="2128837"/>
            <a:chExt cx="1105900" cy="2607782"/>
          </a:xfrm>
        </p:grpSpPr>
        <p:sp>
          <p:nvSpPr>
            <p:cNvPr id="177" name="Freeform: Shape 223">
              <a:extLst>
                <a:ext uri="{FF2B5EF4-FFF2-40B4-BE49-F238E27FC236}">
                  <a16:creationId xmlns:a16="http://schemas.microsoft.com/office/drawing/2014/main" id="{BB29F66F-9072-A734-2F3B-F4C3BF4ED1B3}"/>
                </a:ext>
              </a:extLst>
            </p:cNvPr>
            <p:cNvSpPr/>
            <p:nvPr/>
          </p:nvSpPr>
          <p:spPr>
            <a:xfrm>
              <a:off x="5538787" y="2128837"/>
              <a:ext cx="1105900" cy="2607782"/>
            </a:xfrm>
            <a:custGeom>
              <a:avLst/>
              <a:gdLst>
                <a:gd name="connsiteX0" fmla="*/ 1105900 w 1105900"/>
                <a:gd name="connsiteY0" fmla="*/ 2607783 h 2607782"/>
                <a:gd name="connsiteX1" fmla="*/ 1105900 w 1105900"/>
                <a:gd name="connsiteY1" fmla="*/ 2440115 h 2607782"/>
                <a:gd name="connsiteX2" fmla="*/ 1009583 w 1105900"/>
                <a:gd name="connsiteY2" fmla="*/ 2440115 h 2607782"/>
                <a:gd name="connsiteX3" fmla="*/ 1009583 w 1105900"/>
                <a:gd name="connsiteY3" fmla="*/ 2283143 h 2607782"/>
                <a:gd name="connsiteX4" fmla="*/ 802669 w 1105900"/>
                <a:gd name="connsiteY4" fmla="*/ 2283143 h 2607782"/>
                <a:gd name="connsiteX5" fmla="*/ 802669 w 1105900"/>
                <a:gd name="connsiteY5" fmla="*/ 2115474 h 2607782"/>
                <a:gd name="connsiteX6" fmla="*/ 774129 w 1105900"/>
                <a:gd name="connsiteY6" fmla="*/ 2115474 h 2607782"/>
                <a:gd name="connsiteX7" fmla="*/ 774129 w 1105900"/>
                <a:gd name="connsiteY7" fmla="*/ 1954940 h 2607782"/>
                <a:gd name="connsiteX8" fmla="*/ 563651 w 1105900"/>
                <a:gd name="connsiteY8" fmla="*/ 1954940 h 2607782"/>
                <a:gd name="connsiteX9" fmla="*/ 563651 w 1105900"/>
                <a:gd name="connsiteY9" fmla="*/ 1783709 h 2607782"/>
                <a:gd name="connsiteX10" fmla="*/ 478034 w 1105900"/>
                <a:gd name="connsiteY10" fmla="*/ 1783709 h 2607782"/>
                <a:gd name="connsiteX11" fmla="*/ 478034 w 1105900"/>
                <a:gd name="connsiteY11" fmla="*/ 1619603 h 2607782"/>
                <a:gd name="connsiteX12" fmla="*/ 285394 w 1105900"/>
                <a:gd name="connsiteY12" fmla="*/ 1619603 h 2607782"/>
                <a:gd name="connsiteX13" fmla="*/ 285394 w 1105900"/>
                <a:gd name="connsiteY13" fmla="*/ 1444800 h 2607782"/>
                <a:gd name="connsiteX14" fmla="*/ 249719 w 1105900"/>
                <a:gd name="connsiteY14" fmla="*/ 1444800 h 2607782"/>
                <a:gd name="connsiteX15" fmla="*/ 249719 w 1105900"/>
                <a:gd name="connsiteY15" fmla="*/ 1277131 h 2607782"/>
                <a:gd name="connsiteX16" fmla="*/ 171236 w 1105900"/>
                <a:gd name="connsiteY16" fmla="*/ 1277131 h 2607782"/>
                <a:gd name="connsiteX17" fmla="*/ 171236 w 1105900"/>
                <a:gd name="connsiteY17" fmla="*/ 977475 h 2607782"/>
                <a:gd name="connsiteX18" fmla="*/ 153399 w 1105900"/>
                <a:gd name="connsiteY18" fmla="*/ 977475 h 2607782"/>
                <a:gd name="connsiteX19" fmla="*/ 153399 w 1105900"/>
                <a:gd name="connsiteY19" fmla="*/ 156966 h 2607782"/>
                <a:gd name="connsiteX20" fmla="*/ 103455 w 1105900"/>
                <a:gd name="connsiteY20" fmla="*/ 156966 h 2607782"/>
                <a:gd name="connsiteX21" fmla="*/ 103455 w 1105900"/>
                <a:gd name="connsiteY21" fmla="*/ 0 h 2607782"/>
                <a:gd name="connsiteX22" fmla="*/ 0 w 1105900"/>
                <a:gd name="connsiteY22" fmla="*/ 0 h 260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5900" h="2607782">
                  <a:moveTo>
                    <a:pt x="1105900" y="2607783"/>
                  </a:moveTo>
                  <a:lnTo>
                    <a:pt x="1105900" y="2440115"/>
                  </a:lnTo>
                  <a:lnTo>
                    <a:pt x="1009583" y="2440115"/>
                  </a:lnTo>
                  <a:lnTo>
                    <a:pt x="1009583" y="2283143"/>
                  </a:lnTo>
                  <a:lnTo>
                    <a:pt x="802669" y="2283143"/>
                  </a:lnTo>
                  <a:lnTo>
                    <a:pt x="802669" y="2115474"/>
                  </a:lnTo>
                  <a:lnTo>
                    <a:pt x="774129" y="2115474"/>
                  </a:lnTo>
                  <a:lnTo>
                    <a:pt x="774129" y="1954940"/>
                  </a:lnTo>
                  <a:lnTo>
                    <a:pt x="563651" y="1954940"/>
                  </a:lnTo>
                  <a:lnTo>
                    <a:pt x="563651" y="1783709"/>
                  </a:lnTo>
                  <a:lnTo>
                    <a:pt x="478034" y="1783709"/>
                  </a:lnTo>
                  <a:lnTo>
                    <a:pt x="478034" y="1619603"/>
                  </a:lnTo>
                  <a:lnTo>
                    <a:pt x="285394" y="1619603"/>
                  </a:lnTo>
                  <a:lnTo>
                    <a:pt x="285394" y="1444800"/>
                  </a:lnTo>
                  <a:lnTo>
                    <a:pt x="249719" y="1444800"/>
                  </a:lnTo>
                  <a:lnTo>
                    <a:pt x="249719" y="1277131"/>
                  </a:lnTo>
                  <a:lnTo>
                    <a:pt x="171236" y="1277131"/>
                  </a:lnTo>
                  <a:lnTo>
                    <a:pt x="171236" y="977475"/>
                  </a:lnTo>
                  <a:lnTo>
                    <a:pt x="153399" y="977475"/>
                  </a:lnTo>
                  <a:lnTo>
                    <a:pt x="153399" y="156966"/>
                  </a:lnTo>
                  <a:lnTo>
                    <a:pt x="103455" y="156966"/>
                  </a:lnTo>
                  <a:lnTo>
                    <a:pt x="103455" y="0"/>
                  </a:lnTo>
                  <a:lnTo>
                    <a:pt x="0" y="0"/>
                  </a:lnTo>
                </a:path>
              </a:pathLst>
            </a:custGeom>
            <a:noFill/>
            <a:ln w="19050" cap="flat">
              <a:solidFill>
                <a:schemeClr val="accent4"/>
              </a:solidFill>
              <a:prstDash val="solid"/>
              <a:miter/>
            </a:ln>
          </p:spPr>
          <p:txBody>
            <a:bodyPr rtlCol="0" anchor="ctr"/>
            <a:lstStyle/>
            <a:p>
              <a:endParaRPr lang="en-GB"/>
            </a:p>
          </p:txBody>
        </p:sp>
        <p:sp>
          <p:nvSpPr>
            <p:cNvPr id="178" name="Freeform: Shape 224">
              <a:extLst>
                <a:ext uri="{FF2B5EF4-FFF2-40B4-BE49-F238E27FC236}">
                  <a16:creationId xmlns:a16="http://schemas.microsoft.com/office/drawing/2014/main" id="{736AE0B0-45C8-B2DC-2F3D-47564B15BAEC}"/>
                </a:ext>
              </a:extLst>
            </p:cNvPr>
            <p:cNvSpPr/>
            <p:nvPr/>
          </p:nvSpPr>
          <p:spPr>
            <a:xfrm>
              <a:off x="5769455" y="337312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4"/>
              </a:solidFill>
              <a:prstDash val="solid"/>
              <a:miter/>
            </a:ln>
          </p:spPr>
          <p:txBody>
            <a:bodyPr rtlCol="0" anchor="ctr"/>
            <a:lstStyle/>
            <a:p>
              <a:endParaRPr lang="en-GB"/>
            </a:p>
          </p:txBody>
        </p:sp>
      </p:grpSp>
      <p:grpSp>
        <p:nvGrpSpPr>
          <p:cNvPr id="179" name="Group 178">
            <a:extLst>
              <a:ext uri="{FF2B5EF4-FFF2-40B4-BE49-F238E27FC236}">
                <a16:creationId xmlns:a16="http://schemas.microsoft.com/office/drawing/2014/main" id="{DB972D55-CB11-4307-34F1-2B5780811CC4}"/>
              </a:ext>
            </a:extLst>
          </p:cNvPr>
          <p:cNvGrpSpPr/>
          <p:nvPr/>
        </p:nvGrpSpPr>
        <p:grpSpPr>
          <a:xfrm>
            <a:off x="1354325" y="2981077"/>
            <a:ext cx="601316" cy="2083830"/>
            <a:chOff x="5729287" y="2100262"/>
            <a:chExt cx="727752" cy="2654968"/>
          </a:xfrm>
        </p:grpSpPr>
        <p:sp>
          <p:nvSpPr>
            <p:cNvPr id="180" name="Freeform: Shape 229">
              <a:extLst>
                <a:ext uri="{FF2B5EF4-FFF2-40B4-BE49-F238E27FC236}">
                  <a16:creationId xmlns:a16="http://schemas.microsoft.com/office/drawing/2014/main" id="{878A9957-945B-8BE5-7429-4F66C19907A5}"/>
                </a:ext>
              </a:extLst>
            </p:cNvPr>
            <p:cNvSpPr/>
            <p:nvPr/>
          </p:nvSpPr>
          <p:spPr>
            <a:xfrm>
              <a:off x="5729287" y="2147452"/>
              <a:ext cx="727752" cy="2607778"/>
            </a:xfrm>
            <a:custGeom>
              <a:avLst/>
              <a:gdLst>
                <a:gd name="connsiteX0" fmla="*/ 727753 w 727752"/>
                <a:gd name="connsiteY0" fmla="*/ 2607779 h 2607778"/>
                <a:gd name="connsiteX1" fmla="*/ 727753 w 727752"/>
                <a:gd name="connsiteY1" fmla="*/ 2425842 h 2607778"/>
                <a:gd name="connsiteX2" fmla="*/ 410253 w 727752"/>
                <a:gd name="connsiteY2" fmla="*/ 2425842 h 2607778"/>
                <a:gd name="connsiteX3" fmla="*/ 410253 w 727752"/>
                <a:gd name="connsiteY3" fmla="*/ 2243905 h 2607778"/>
                <a:gd name="connsiteX4" fmla="*/ 246152 w 727752"/>
                <a:gd name="connsiteY4" fmla="*/ 2243905 h 2607778"/>
                <a:gd name="connsiteX5" fmla="*/ 246152 w 727752"/>
                <a:gd name="connsiteY5" fmla="*/ 2072665 h 2607778"/>
                <a:gd name="connsiteX6" fmla="*/ 221180 w 727752"/>
                <a:gd name="connsiteY6" fmla="*/ 2072665 h 2607778"/>
                <a:gd name="connsiteX7" fmla="*/ 221180 w 727752"/>
                <a:gd name="connsiteY7" fmla="*/ 1715925 h 2607778"/>
                <a:gd name="connsiteX8" fmla="*/ 206910 w 727752"/>
                <a:gd name="connsiteY8" fmla="*/ 1715925 h 2607778"/>
                <a:gd name="connsiteX9" fmla="*/ 206910 w 727752"/>
                <a:gd name="connsiteY9" fmla="*/ 1530425 h 2607778"/>
                <a:gd name="connsiteX10" fmla="*/ 192640 w 727752"/>
                <a:gd name="connsiteY10" fmla="*/ 1530425 h 2607778"/>
                <a:gd name="connsiteX11" fmla="*/ 192640 w 727752"/>
                <a:gd name="connsiteY11" fmla="*/ 1369891 h 2607778"/>
                <a:gd name="connsiteX12" fmla="*/ 178371 w 727752"/>
                <a:gd name="connsiteY12" fmla="*/ 1369891 h 2607778"/>
                <a:gd name="connsiteX13" fmla="*/ 178371 w 727752"/>
                <a:gd name="connsiteY13" fmla="*/ 1009579 h 2607778"/>
                <a:gd name="connsiteX14" fmla="*/ 156966 w 727752"/>
                <a:gd name="connsiteY14" fmla="*/ 1009579 h 2607778"/>
                <a:gd name="connsiteX15" fmla="*/ 156966 w 727752"/>
                <a:gd name="connsiteY15" fmla="*/ 317499 h 2607778"/>
                <a:gd name="connsiteX16" fmla="*/ 114157 w 727752"/>
                <a:gd name="connsiteY16" fmla="*/ 317499 h 2607778"/>
                <a:gd name="connsiteX17" fmla="*/ 114157 w 727752"/>
                <a:gd name="connsiteY17" fmla="*/ 174803 h 2607778"/>
                <a:gd name="connsiteX18" fmla="*/ 42809 w 727752"/>
                <a:gd name="connsiteY18" fmla="*/ 174803 h 2607778"/>
                <a:gd name="connsiteX19" fmla="*/ 42809 w 727752"/>
                <a:gd name="connsiteY19" fmla="*/ 0 h 2607778"/>
                <a:gd name="connsiteX20" fmla="*/ 0 w 727752"/>
                <a:gd name="connsiteY20" fmla="*/ 0 h 260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752" h="2607778">
                  <a:moveTo>
                    <a:pt x="727753" y="2607779"/>
                  </a:moveTo>
                  <a:lnTo>
                    <a:pt x="727753" y="2425842"/>
                  </a:lnTo>
                  <a:lnTo>
                    <a:pt x="410253" y="2425842"/>
                  </a:lnTo>
                  <a:lnTo>
                    <a:pt x="410253" y="2243905"/>
                  </a:lnTo>
                  <a:lnTo>
                    <a:pt x="246152" y="2243905"/>
                  </a:lnTo>
                  <a:lnTo>
                    <a:pt x="246152" y="2072665"/>
                  </a:lnTo>
                  <a:lnTo>
                    <a:pt x="221180" y="2072665"/>
                  </a:lnTo>
                  <a:lnTo>
                    <a:pt x="221180" y="1715925"/>
                  </a:lnTo>
                  <a:lnTo>
                    <a:pt x="206910" y="1715925"/>
                  </a:lnTo>
                  <a:lnTo>
                    <a:pt x="206910" y="1530425"/>
                  </a:lnTo>
                  <a:lnTo>
                    <a:pt x="192640" y="1530425"/>
                  </a:lnTo>
                  <a:lnTo>
                    <a:pt x="192640" y="1369891"/>
                  </a:lnTo>
                  <a:lnTo>
                    <a:pt x="178371" y="1369891"/>
                  </a:lnTo>
                  <a:lnTo>
                    <a:pt x="178371" y="1009579"/>
                  </a:lnTo>
                  <a:lnTo>
                    <a:pt x="156966" y="1009579"/>
                  </a:lnTo>
                  <a:lnTo>
                    <a:pt x="156966" y="317499"/>
                  </a:lnTo>
                  <a:lnTo>
                    <a:pt x="114157" y="317499"/>
                  </a:lnTo>
                  <a:lnTo>
                    <a:pt x="114157" y="174803"/>
                  </a:lnTo>
                  <a:lnTo>
                    <a:pt x="42809" y="174803"/>
                  </a:lnTo>
                  <a:lnTo>
                    <a:pt x="42809" y="0"/>
                  </a:lnTo>
                  <a:lnTo>
                    <a:pt x="0" y="0"/>
                  </a:lnTo>
                </a:path>
              </a:pathLst>
            </a:custGeom>
            <a:noFill/>
            <a:ln w="19050" cap="flat">
              <a:solidFill>
                <a:schemeClr val="accent2"/>
              </a:solidFill>
              <a:prstDash val="solid"/>
              <a:miter/>
            </a:ln>
          </p:spPr>
          <p:txBody>
            <a:bodyPr rtlCol="0" anchor="ctr"/>
            <a:lstStyle/>
            <a:p>
              <a:endParaRPr lang="en-GB"/>
            </a:p>
          </p:txBody>
        </p:sp>
        <p:sp>
          <p:nvSpPr>
            <p:cNvPr id="181" name="Freeform: Shape 230">
              <a:extLst>
                <a:ext uri="{FF2B5EF4-FFF2-40B4-BE49-F238E27FC236}">
                  <a16:creationId xmlns:a16="http://schemas.microsoft.com/office/drawing/2014/main" id="{8191594D-498B-270F-B201-5C2986D50D61}"/>
                </a:ext>
              </a:extLst>
            </p:cNvPr>
            <p:cNvSpPr/>
            <p:nvPr/>
          </p:nvSpPr>
          <p:spPr>
            <a:xfrm>
              <a:off x="5746981" y="21002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82" name="Freeform: Shape 231">
              <a:extLst>
                <a:ext uri="{FF2B5EF4-FFF2-40B4-BE49-F238E27FC236}">
                  <a16:creationId xmlns:a16="http://schemas.microsoft.com/office/drawing/2014/main" id="{4204BC81-3F0B-756B-36AA-ED306440618E}"/>
                </a:ext>
              </a:extLst>
            </p:cNvPr>
            <p:cNvSpPr/>
            <p:nvPr/>
          </p:nvSpPr>
          <p:spPr>
            <a:xfrm>
              <a:off x="5832192" y="256436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83" name="Freeform: Shape 232">
              <a:extLst>
                <a:ext uri="{FF2B5EF4-FFF2-40B4-BE49-F238E27FC236}">
                  <a16:creationId xmlns:a16="http://schemas.microsoft.com/office/drawing/2014/main" id="{91974D8C-AE55-1E0D-5078-D0953F484C22}"/>
                </a:ext>
              </a:extLst>
            </p:cNvPr>
            <p:cNvSpPr/>
            <p:nvPr/>
          </p:nvSpPr>
          <p:spPr>
            <a:xfrm>
              <a:off x="5832192" y="264056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grpSp>
      <p:sp>
        <p:nvSpPr>
          <p:cNvPr id="184" name="TextBox 183">
            <a:extLst>
              <a:ext uri="{FF2B5EF4-FFF2-40B4-BE49-F238E27FC236}">
                <a16:creationId xmlns:a16="http://schemas.microsoft.com/office/drawing/2014/main" id="{D495D243-C89D-D8AD-06A1-8EB9F136501B}"/>
              </a:ext>
            </a:extLst>
          </p:cNvPr>
          <p:cNvSpPr txBox="1"/>
          <p:nvPr/>
        </p:nvSpPr>
        <p:spPr>
          <a:xfrm>
            <a:off x="8793224" y="1420644"/>
            <a:ext cx="1715534" cy="338554"/>
          </a:xfrm>
          <a:prstGeom prst="rect">
            <a:avLst/>
          </a:prstGeom>
          <a:noFill/>
        </p:spPr>
        <p:txBody>
          <a:bodyPr wrap="none" rtlCol="0">
            <a:spAutoFit/>
          </a:bodyPr>
          <a:lstStyle/>
          <a:p>
            <a:pPr algn="ctr"/>
            <a:r>
              <a:rPr lang="ja-JP" sz="1600" b="1">
                <a:solidFill>
                  <a:schemeClr val="tx1"/>
                </a:solidFill>
              </a:rPr>
              <a:t>全生存期間</a:t>
            </a:r>
          </a:p>
        </p:txBody>
      </p:sp>
      <p:grpSp>
        <p:nvGrpSpPr>
          <p:cNvPr id="185" name="Group 184">
            <a:extLst>
              <a:ext uri="{FF2B5EF4-FFF2-40B4-BE49-F238E27FC236}">
                <a16:creationId xmlns:a16="http://schemas.microsoft.com/office/drawing/2014/main" id="{50C03256-FD09-4ABA-5A27-DB68E9A7FB80}"/>
              </a:ext>
            </a:extLst>
          </p:cNvPr>
          <p:cNvGrpSpPr/>
          <p:nvPr/>
        </p:nvGrpSpPr>
        <p:grpSpPr>
          <a:xfrm>
            <a:off x="4870079" y="3205952"/>
            <a:ext cx="876849" cy="246221"/>
            <a:chOff x="4651513" y="3697357"/>
            <a:chExt cx="876849" cy="246221"/>
          </a:xfrm>
        </p:grpSpPr>
        <p:sp>
          <p:nvSpPr>
            <p:cNvPr id="186" name="TextBox 185">
              <a:extLst>
                <a:ext uri="{FF2B5EF4-FFF2-40B4-BE49-F238E27FC236}">
                  <a16:creationId xmlns:a16="http://schemas.microsoft.com/office/drawing/2014/main" id="{C8FE9996-DBFA-2D03-54C3-E67417475EE8}"/>
                </a:ext>
              </a:extLst>
            </p:cNvPr>
            <p:cNvSpPr txBox="1"/>
            <p:nvPr/>
          </p:nvSpPr>
          <p:spPr>
            <a:xfrm>
              <a:off x="4790660" y="3697357"/>
              <a:ext cx="737702" cy="246221"/>
            </a:xfrm>
            <a:prstGeom prst="rect">
              <a:avLst/>
            </a:prstGeom>
            <a:noFill/>
          </p:spPr>
          <p:txBody>
            <a:bodyPr wrap="none" rtlCol="0">
              <a:spAutoFit/>
            </a:bodyPr>
            <a:lstStyle/>
            <a:p>
              <a:r>
                <a:rPr lang="ja-JP" sz="1000">
                  <a:solidFill>
                    <a:schemeClr val="tx1"/>
                  </a:solidFill>
                </a:rPr>
                <a:t>打ち切り済み</a:t>
              </a:r>
            </a:p>
          </p:txBody>
        </p:sp>
        <p:cxnSp>
          <p:nvCxnSpPr>
            <p:cNvPr id="187" name="Straight Connector 186">
              <a:extLst>
                <a:ext uri="{FF2B5EF4-FFF2-40B4-BE49-F238E27FC236}">
                  <a16:creationId xmlns:a16="http://schemas.microsoft.com/office/drawing/2014/main" id="{86397884-1E19-97B6-D13F-89DC4765AAC4}"/>
                </a:ext>
              </a:extLst>
            </p:cNvPr>
            <p:cNvCxnSpPr>
              <a:cxnSpLocks/>
            </p:cNvCxnSpPr>
            <p:nvPr/>
          </p:nvCxnSpPr>
          <p:spPr>
            <a:xfrm>
              <a:off x="4651513" y="3775467"/>
              <a:ext cx="0" cy="90000"/>
            </a:xfrm>
            <a:prstGeom prst="line">
              <a:avLst/>
            </a:prstGeom>
            <a:noFill/>
            <a:ln w="19050" cap="flat">
              <a:solidFill>
                <a:schemeClr val="accent5"/>
              </a:solidFill>
              <a:prstDash val="solid"/>
              <a:miter/>
            </a:ln>
          </p:spPr>
        </p:cxnSp>
        <p:cxnSp>
          <p:nvCxnSpPr>
            <p:cNvPr id="188" name="Straight Connector 187">
              <a:extLst>
                <a:ext uri="{FF2B5EF4-FFF2-40B4-BE49-F238E27FC236}">
                  <a16:creationId xmlns:a16="http://schemas.microsoft.com/office/drawing/2014/main" id="{4B2EE077-5200-FEC8-10D2-C22A2C104C64}"/>
                </a:ext>
              </a:extLst>
            </p:cNvPr>
            <p:cNvCxnSpPr>
              <a:cxnSpLocks/>
            </p:cNvCxnSpPr>
            <p:nvPr/>
          </p:nvCxnSpPr>
          <p:spPr>
            <a:xfrm>
              <a:off x="4737652" y="3775467"/>
              <a:ext cx="0" cy="90000"/>
            </a:xfrm>
            <a:prstGeom prst="line">
              <a:avLst/>
            </a:prstGeom>
            <a:noFill/>
            <a:ln w="19050" cap="flat">
              <a:solidFill>
                <a:schemeClr val="accent4"/>
              </a:solidFill>
              <a:prstDash val="solid"/>
              <a:miter/>
            </a:ln>
          </p:spPr>
        </p:cxnSp>
        <p:cxnSp>
          <p:nvCxnSpPr>
            <p:cNvPr id="189" name="Straight Connector 188">
              <a:extLst>
                <a:ext uri="{FF2B5EF4-FFF2-40B4-BE49-F238E27FC236}">
                  <a16:creationId xmlns:a16="http://schemas.microsoft.com/office/drawing/2014/main" id="{1F630CF5-DE34-4A6B-3616-6405E035DC43}"/>
                </a:ext>
              </a:extLst>
            </p:cNvPr>
            <p:cNvCxnSpPr>
              <a:cxnSpLocks/>
            </p:cNvCxnSpPr>
            <p:nvPr/>
          </p:nvCxnSpPr>
          <p:spPr>
            <a:xfrm>
              <a:off x="4823791" y="3775467"/>
              <a:ext cx="0" cy="90000"/>
            </a:xfrm>
            <a:prstGeom prst="line">
              <a:avLst/>
            </a:prstGeom>
            <a:noFill/>
            <a:ln w="19050" cap="flat">
              <a:solidFill>
                <a:schemeClr val="accent2"/>
              </a:solidFill>
              <a:prstDash val="solid"/>
              <a:miter/>
            </a:ln>
          </p:spPr>
        </p:cxnSp>
      </p:grpSp>
      <p:grpSp>
        <p:nvGrpSpPr>
          <p:cNvPr id="190" name="Group 189">
            <a:extLst>
              <a:ext uri="{FF2B5EF4-FFF2-40B4-BE49-F238E27FC236}">
                <a16:creationId xmlns:a16="http://schemas.microsoft.com/office/drawing/2014/main" id="{4D90F3BB-1443-0C6D-60CE-9D24E98E361D}"/>
              </a:ext>
            </a:extLst>
          </p:cNvPr>
          <p:cNvGrpSpPr/>
          <p:nvPr/>
        </p:nvGrpSpPr>
        <p:grpSpPr>
          <a:xfrm>
            <a:off x="10780454" y="3207689"/>
            <a:ext cx="876849" cy="246221"/>
            <a:chOff x="4651513" y="3697357"/>
            <a:chExt cx="876849" cy="246221"/>
          </a:xfrm>
        </p:grpSpPr>
        <p:sp>
          <p:nvSpPr>
            <p:cNvPr id="191" name="TextBox 190">
              <a:extLst>
                <a:ext uri="{FF2B5EF4-FFF2-40B4-BE49-F238E27FC236}">
                  <a16:creationId xmlns:a16="http://schemas.microsoft.com/office/drawing/2014/main" id="{C360C8A0-B5D7-6B13-A98A-87F230256362}"/>
                </a:ext>
              </a:extLst>
            </p:cNvPr>
            <p:cNvSpPr txBox="1"/>
            <p:nvPr/>
          </p:nvSpPr>
          <p:spPr>
            <a:xfrm>
              <a:off x="4790660" y="3697357"/>
              <a:ext cx="737702" cy="246221"/>
            </a:xfrm>
            <a:prstGeom prst="rect">
              <a:avLst/>
            </a:prstGeom>
            <a:noFill/>
          </p:spPr>
          <p:txBody>
            <a:bodyPr wrap="none" rtlCol="0">
              <a:spAutoFit/>
            </a:bodyPr>
            <a:lstStyle/>
            <a:p>
              <a:r>
                <a:rPr lang="ja-JP" sz="1000">
                  <a:solidFill>
                    <a:schemeClr val="tx1"/>
                  </a:solidFill>
                </a:rPr>
                <a:t>打ち切り済み</a:t>
              </a:r>
            </a:p>
          </p:txBody>
        </p:sp>
        <p:cxnSp>
          <p:nvCxnSpPr>
            <p:cNvPr id="192" name="Straight Connector 191">
              <a:extLst>
                <a:ext uri="{FF2B5EF4-FFF2-40B4-BE49-F238E27FC236}">
                  <a16:creationId xmlns:a16="http://schemas.microsoft.com/office/drawing/2014/main" id="{B769D5CF-AD84-9468-6B51-458E49FD0B35}"/>
                </a:ext>
              </a:extLst>
            </p:cNvPr>
            <p:cNvCxnSpPr>
              <a:cxnSpLocks/>
            </p:cNvCxnSpPr>
            <p:nvPr/>
          </p:nvCxnSpPr>
          <p:spPr>
            <a:xfrm>
              <a:off x="4651513" y="3775467"/>
              <a:ext cx="0" cy="90000"/>
            </a:xfrm>
            <a:prstGeom prst="line">
              <a:avLst/>
            </a:prstGeom>
            <a:noFill/>
            <a:ln w="19050" cap="flat">
              <a:solidFill>
                <a:schemeClr val="accent5"/>
              </a:solidFill>
              <a:prstDash val="solid"/>
              <a:miter/>
            </a:ln>
          </p:spPr>
        </p:cxnSp>
        <p:cxnSp>
          <p:nvCxnSpPr>
            <p:cNvPr id="193" name="Straight Connector 192">
              <a:extLst>
                <a:ext uri="{FF2B5EF4-FFF2-40B4-BE49-F238E27FC236}">
                  <a16:creationId xmlns:a16="http://schemas.microsoft.com/office/drawing/2014/main" id="{578B46AE-5EC0-2127-34D6-937D34D7962A}"/>
                </a:ext>
              </a:extLst>
            </p:cNvPr>
            <p:cNvCxnSpPr>
              <a:cxnSpLocks/>
            </p:cNvCxnSpPr>
            <p:nvPr/>
          </p:nvCxnSpPr>
          <p:spPr>
            <a:xfrm>
              <a:off x="4737652" y="3775467"/>
              <a:ext cx="0" cy="90000"/>
            </a:xfrm>
            <a:prstGeom prst="line">
              <a:avLst/>
            </a:prstGeom>
            <a:noFill/>
            <a:ln w="19050" cap="flat">
              <a:solidFill>
                <a:schemeClr val="accent4"/>
              </a:solidFill>
              <a:prstDash val="solid"/>
              <a:miter/>
            </a:ln>
          </p:spPr>
        </p:cxnSp>
        <p:cxnSp>
          <p:nvCxnSpPr>
            <p:cNvPr id="194" name="Straight Connector 193">
              <a:extLst>
                <a:ext uri="{FF2B5EF4-FFF2-40B4-BE49-F238E27FC236}">
                  <a16:creationId xmlns:a16="http://schemas.microsoft.com/office/drawing/2014/main" id="{C87DCAB7-2B48-4978-48E5-3BFB83EEA60E}"/>
                </a:ext>
              </a:extLst>
            </p:cNvPr>
            <p:cNvCxnSpPr>
              <a:cxnSpLocks/>
            </p:cNvCxnSpPr>
            <p:nvPr/>
          </p:nvCxnSpPr>
          <p:spPr>
            <a:xfrm>
              <a:off x="4823791" y="3775467"/>
              <a:ext cx="0" cy="90000"/>
            </a:xfrm>
            <a:prstGeom prst="line">
              <a:avLst/>
            </a:prstGeom>
            <a:noFill/>
            <a:ln w="19050" cap="flat">
              <a:solidFill>
                <a:schemeClr val="accent2"/>
              </a:solidFill>
              <a:prstDash val="solid"/>
              <a:miter/>
            </a:ln>
          </p:spPr>
        </p:cxnSp>
      </p:grpSp>
      <p:grpSp>
        <p:nvGrpSpPr>
          <p:cNvPr id="197" name="Group 196">
            <a:extLst>
              <a:ext uri="{FF2B5EF4-FFF2-40B4-BE49-F238E27FC236}">
                <a16:creationId xmlns:a16="http://schemas.microsoft.com/office/drawing/2014/main" id="{EEBBC931-CDAB-A3AE-398C-809B3633838D}"/>
              </a:ext>
            </a:extLst>
          </p:cNvPr>
          <p:cNvGrpSpPr/>
          <p:nvPr/>
        </p:nvGrpSpPr>
        <p:grpSpPr>
          <a:xfrm>
            <a:off x="6970986" y="2969956"/>
            <a:ext cx="4539491" cy="1816655"/>
            <a:chOff x="6920326" y="2298145"/>
            <a:chExt cx="5685025" cy="2261710"/>
          </a:xfrm>
        </p:grpSpPr>
        <p:sp>
          <p:nvSpPr>
            <p:cNvPr id="198" name="Freeform: Shape 255">
              <a:extLst>
                <a:ext uri="{FF2B5EF4-FFF2-40B4-BE49-F238E27FC236}">
                  <a16:creationId xmlns:a16="http://schemas.microsoft.com/office/drawing/2014/main" id="{02183A5D-CB45-8CD4-A709-EAB85D55422D}"/>
                </a:ext>
              </a:extLst>
            </p:cNvPr>
            <p:cNvSpPr/>
            <p:nvPr/>
          </p:nvSpPr>
          <p:spPr>
            <a:xfrm>
              <a:off x="6920326" y="2314875"/>
              <a:ext cx="5685025" cy="2198079"/>
            </a:xfrm>
            <a:custGeom>
              <a:avLst/>
              <a:gdLst>
                <a:gd name="connsiteX0" fmla="*/ 5685025 w 5685025"/>
                <a:gd name="connsiteY0" fmla="*/ 2198080 h 2198079"/>
                <a:gd name="connsiteX1" fmla="*/ 5088884 w 5685025"/>
                <a:gd name="connsiteY1" fmla="*/ 2198080 h 2198079"/>
                <a:gd name="connsiteX2" fmla="*/ 5088884 w 5685025"/>
                <a:gd name="connsiteY2" fmla="*/ 2074855 h 2198079"/>
                <a:gd name="connsiteX3" fmla="*/ 4685900 w 5685025"/>
                <a:gd name="connsiteY3" fmla="*/ 2074855 h 2198079"/>
                <a:gd name="connsiteX4" fmla="*/ 4685900 w 5685025"/>
                <a:gd name="connsiteY4" fmla="*/ 2008246 h 2198079"/>
                <a:gd name="connsiteX5" fmla="*/ 4579325 w 5685025"/>
                <a:gd name="connsiteY5" fmla="*/ 2008246 h 2198079"/>
                <a:gd name="connsiteX6" fmla="*/ 4579325 w 5685025"/>
                <a:gd name="connsiteY6" fmla="*/ 1931646 h 2198079"/>
                <a:gd name="connsiteX7" fmla="*/ 4056450 w 5685025"/>
                <a:gd name="connsiteY7" fmla="*/ 1931646 h 2198079"/>
                <a:gd name="connsiteX8" fmla="*/ 4056450 w 5685025"/>
                <a:gd name="connsiteY8" fmla="*/ 1881688 h 2198079"/>
                <a:gd name="connsiteX9" fmla="*/ 3763375 w 5685025"/>
                <a:gd name="connsiteY9" fmla="*/ 1881688 h 2198079"/>
                <a:gd name="connsiteX10" fmla="*/ 3763375 w 5685025"/>
                <a:gd name="connsiteY10" fmla="*/ 1858370 h 2198079"/>
                <a:gd name="connsiteX11" fmla="*/ 3463633 w 5685025"/>
                <a:gd name="connsiteY11" fmla="*/ 1858370 h 2198079"/>
                <a:gd name="connsiteX12" fmla="*/ 3463633 w 5685025"/>
                <a:gd name="connsiteY12" fmla="*/ 1835063 h 2198079"/>
                <a:gd name="connsiteX13" fmla="*/ 3337084 w 5685025"/>
                <a:gd name="connsiteY13" fmla="*/ 1835063 h 2198079"/>
                <a:gd name="connsiteX14" fmla="*/ 3337084 w 5685025"/>
                <a:gd name="connsiteY14" fmla="*/ 1798430 h 2198079"/>
                <a:gd name="connsiteX15" fmla="*/ 3227175 w 5685025"/>
                <a:gd name="connsiteY15" fmla="*/ 1798430 h 2198079"/>
                <a:gd name="connsiteX16" fmla="*/ 3227175 w 5685025"/>
                <a:gd name="connsiteY16" fmla="*/ 1778446 h 2198079"/>
                <a:gd name="connsiteX17" fmla="*/ 3120600 w 5685025"/>
                <a:gd name="connsiteY17" fmla="*/ 1778446 h 2198079"/>
                <a:gd name="connsiteX18" fmla="*/ 3120600 w 5685025"/>
                <a:gd name="connsiteY18" fmla="*/ 1751805 h 2198079"/>
                <a:gd name="connsiteX19" fmla="*/ 3083967 w 5685025"/>
                <a:gd name="connsiteY19" fmla="*/ 1751805 h 2198079"/>
                <a:gd name="connsiteX20" fmla="*/ 3083967 w 5685025"/>
                <a:gd name="connsiteY20" fmla="*/ 1728488 h 2198079"/>
                <a:gd name="connsiteX21" fmla="*/ 3057325 w 5685025"/>
                <a:gd name="connsiteY21" fmla="*/ 1728488 h 2198079"/>
                <a:gd name="connsiteX22" fmla="*/ 3057325 w 5685025"/>
                <a:gd name="connsiteY22" fmla="*/ 1685196 h 2198079"/>
                <a:gd name="connsiteX23" fmla="*/ 3040675 w 5685025"/>
                <a:gd name="connsiteY23" fmla="*/ 1685196 h 2198079"/>
                <a:gd name="connsiteX24" fmla="*/ 3040675 w 5685025"/>
                <a:gd name="connsiteY24" fmla="*/ 1665213 h 2198079"/>
                <a:gd name="connsiteX25" fmla="*/ 2667667 w 5685025"/>
                <a:gd name="connsiteY25" fmla="*/ 1665213 h 2198079"/>
                <a:gd name="connsiteX26" fmla="*/ 2667667 w 5685025"/>
                <a:gd name="connsiteY26" fmla="*/ 1635238 h 2198079"/>
                <a:gd name="connsiteX27" fmla="*/ 2597725 w 5685025"/>
                <a:gd name="connsiteY27" fmla="*/ 1635238 h 2198079"/>
                <a:gd name="connsiteX28" fmla="*/ 2597725 w 5685025"/>
                <a:gd name="connsiteY28" fmla="*/ 1615254 h 2198079"/>
                <a:gd name="connsiteX29" fmla="*/ 2571083 w 5685025"/>
                <a:gd name="connsiteY29" fmla="*/ 1615254 h 2198079"/>
                <a:gd name="connsiteX30" fmla="*/ 2571083 w 5685025"/>
                <a:gd name="connsiteY30" fmla="*/ 1575287 h 2198079"/>
                <a:gd name="connsiteX31" fmla="*/ 2521125 w 5685025"/>
                <a:gd name="connsiteY31" fmla="*/ 1575287 h 2198079"/>
                <a:gd name="connsiteX32" fmla="*/ 2521125 w 5685025"/>
                <a:gd name="connsiteY32" fmla="*/ 1551980 h 2198079"/>
                <a:gd name="connsiteX33" fmla="*/ 2371258 w 5685025"/>
                <a:gd name="connsiteY33" fmla="*/ 1551980 h 2198079"/>
                <a:gd name="connsiteX34" fmla="*/ 2371258 w 5685025"/>
                <a:gd name="connsiteY34" fmla="*/ 1512013 h 2198079"/>
                <a:gd name="connsiteX35" fmla="*/ 2341283 w 5685025"/>
                <a:gd name="connsiteY35" fmla="*/ 1512013 h 2198079"/>
                <a:gd name="connsiteX36" fmla="*/ 2341283 w 5685025"/>
                <a:gd name="connsiteY36" fmla="*/ 1475380 h 2198079"/>
                <a:gd name="connsiteX37" fmla="*/ 2314642 w 5685025"/>
                <a:gd name="connsiteY37" fmla="*/ 1475380 h 2198079"/>
                <a:gd name="connsiteX38" fmla="*/ 2314642 w 5685025"/>
                <a:gd name="connsiteY38" fmla="*/ 1442071 h 2198079"/>
                <a:gd name="connsiteX39" fmla="*/ 2291325 w 5685025"/>
                <a:gd name="connsiteY39" fmla="*/ 1442071 h 2198079"/>
                <a:gd name="connsiteX40" fmla="*/ 2291325 w 5685025"/>
                <a:gd name="connsiteY40" fmla="*/ 1408771 h 2198079"/>
                <a:gd name="connsiteX41" fmla="*/ 2081508 w 5685025"/>
                <a:gd name="connsiteY41" fmla="*/ 1408771 h 2198079"/>
                <a:gd name="connsiteX42" fmla="*/ 2081508 w 5685025"/>
                <a:gd name="connsiteY42" fmla="*/ 1382120 h 2198079"/>
                <a:gd name="connsiteX43" fmla="*/ 2071526 w 5685025"/>
                <a:gd name="connsiteY43" fmla="*/ 1382120 h 2198079"/>
                <a:gd name="connsiteX44" fmla="*/ 2071526 w 5685025"/>
                <a:gd name="connsiteY44" fmla="*/ 1358813 h 2198079"/>
                <a:gd name="connsiteX45" fmla="*/ 1958283 w 5685025"/>
                <a:gd name="connsiteY45" fmla="*/ 1358813 h 2198079"/>
                <a:gd name="connsiteX46" fmla="*/ 1958283 w 5685025"/>
                <a:gd name="connsiteY46" fmla="*/ 1332171 h 2198079"/>
                <a:gd name="connsiteX47" fmla="*/ 1941633 w 5685025"/>
                <a:gd name="connsiteY47" fmla="*/ 1332171 h 2198079"/>
                <a:gd name="connsiteX48" fmla="*/ 1941633 w 5685025"/>
                <a:gd name="connsiteY48" fmla="*/ 1305520 h 2198079"/>
                <a:gd name="connsiteX49" fmla="*/ 1928317 w 5685025"/>
                <a:gd name="connsiteY49" fmla="*/ 1305520 h 2198079"/>
                <a:gd name="connsiteX50" fmla="*/ 1928317 w 5685025"/>
                <a:gd name="connsiteY50" fmla="*/ 1272221 h 2198079"/>
                <a:gd name="connsiteX51" fmla="*/ 1818408 w 5685025"/>
                <a:gd name="connsiteY51" fmla="*/ 1272221 h 2198079"/>
                <a:gd name="connsiteX52" fmla="*/ 1818408 w 5685025"/>
                <a:gd name="connsiteY52" fmla="*/ 1242246 h 2198079"/>
                <a:gd name="connsiteX53" fmla="*/ 1808417 w 5685025"/>
                <a:gd name="connsiteY53" fmla="*/ 1242246 h 2198079"/>
                <a:gd name="connsiteX54" fmla="*/ 1808417 w 5685025"/>
                <a:gd name="connsiteY54" fmla="*/ 1208946 h 2198079"/>
                <a:gd name="connsiteX55" fmla="*/ 1771783 w 5685025"/>
                <a:gd name="connsiteY55" fmla="*/ 1208946 h 2198079"/>
                <a:gd name="connsiteX56" fmla="*/ 1771783 w 5685025"/>
                <a:gd name="connsiteY56" fmla="*/ 1175637 h 2198079"/>
                <a:gd name="connsiteX57" fmla="*/ 1731816 w 5685025"/>
                <a:gd name="connsiteY57" fmla="*/ 1175637 h 2198079"/>
                <a:gd name="connsiteX58" fmla="*/ 1731816 w 5685025"/>
                <a:gd name="connsiteY58" fmla="*/ 1158988 h 2198079"/>
                <a:gd name="connsiteX59" fmla="*/ 1678534 w 5685025"/>
                <a:gd name="connsiteY59" fmla="*/ 1158988 h 2198079"/>
                <a:gd name="connsiteX60" fmla="*/ 1678534 w 5685025"/>
                <a:gd name="connsiteY60" fmla="*/ 1132346 h 2198079"/>
                <a:gd name="connsiteX61" fmla="*/ 1635233 w 5685025"/>
                <a:gd name="connsiteY61" fmla="*/ 1132346 h 2198079"/>
                <a:gd name="connsiteX62" fmla="*/ 1635233 w 5685025"/>
                <a:gd name="connsiteY62" fmla="*/ 1109029 h 2198079"/>
                <a:gd name="connsiteX63" fmla="*/ 1611925 w 5685025"/>
                <a:gd name="connsiteY63" fmla="*/ 1109029 h 2198079"/>
                <a:gd name="connsiteX64" fmla="*/ 1611925 w 5685025"/>
                <a:gd name="connsiteY64" fmla="*/ 1072396 h 2198079"/>
                <a:gd name="connsiteX65" fmla="*/ 1585284 w 5685025"/>
                <a:gd name="connsiteY65" fmla="*/ 1072396 h 2198079"/>
                <a:gd name="connsiteX66" fmla="*/ 1585284 w 5685025"/>
                <a:gd name="connsiteY66" fmla="*/ 1002454 h 2198079"/>
                <a:gd name="connsiteX67" fmla="*/ 1522000 w 5685025"/>
                <a:gd name="connsiteY67" fmla="*/ 1002454 h 2198079"/>
                <a:gd name="connsiteX68" fmla="*/ 1522000 w 5685025"/>
                <a:gd name="connsiteY68" fmla="*/ 979146 h 2198079"/>
                <a:gd name="connsiteX69" fmla="*/ 1495358 w 5685025"/>
                <a:gd name="connsiteY69" fmla="*/ 979146 h 2198079"/>
                <a:gd name="connsiteX70" fmla="*/ 1495358 w 5685025"/>
                <a:gd name="connsiteY70" fmla="*/ 942513 h 2198079"/>
                <a:gd name="connsiteX71" fmla="*/ 1435408 w 5685025"/>
                <a:gd name="connsiteY71" fmla="*/ 942513 h 2198079"/>
                <a:gd name="connsiteX72" fmla="*/ 1435408 w 5685025"/>
                <a:gd name="connsiteY72" fmla="*/ 922526 h 2198079"/>
                <a:gd name="connsiteX73" fmla="*/ 1408767 w 5685025"/>
                <a:gd name="connsiteY73" fmla="*/ 922526 h 2198079"/>
                <a:gd name="connsiteX74" fmla="*/ 1408767 w 5685025"/>
                <a:gd name="connsiteY74" fmla="*/ 902543 h 2198079"/>
                <a:gd name="connsiteX75" fmla="*/ 1368800 w 5685025"/>
                <a:gd name="connsiteY75" fmla="*/ 902543 h 2198079"/>
                <a:gd name="connsiteX76" fmla="*/ 1368800 w 5685025"/>
                <a:gd name="connsiteY76" fmla="*/ 869239 h 2198079"/>
                <a:gd name="connsiteX77" fmla="*/ 1335500 w 5685025"/>
                <a:gd name="connsiteY77" fmla="*/ 869239 h 2198079"/>
                <a:gd name="connsiteX78" fmla="*/ 1335500 w 5685025"/>
                <a:gd name="connsiteY78" fmla="*/ 849257 h 2198079"/>
                <a:gd name="connsiteX79" fmla="*/ 1292200 w 5685025"/>
                <a:gd name="connsiteY79" fmla="*/ 849257 h 2198079"/>
                <a:gd name="connsiteX80" fmla="*/ 1292200 w 5685025"/>
                <a:gd name="connsiteY80" fmla="*/ 815952 h 2198079"/>
                <a:gd name="connsiteX81" fmla="*/ 1218933 w 5685025"/>
                <a:gd name="connsiteY81" fmla="*/ 815952 h 2198079"/>
                <a:gd name="connsiteX82" fmla="*/ 1218933 w 5685025"/>
                <a:gd name="connsiteY82" fmla="*/ 792640 h 2198079"/>
                <a:gd name="connsiteX83" fmla="*/ 1155659 w 5685025"/>
                <a:gd name="connsiteY83" fmla="*/ 792640 h 2198079"/>
                <a:gd name="connsiteX84" fmla="*/ 1155659 w 5685025"/>
                <a:gd name="connsiteY84" fmla="*/ 749344 h 2198079"/>
                <a:gd name="connsiteX85" fmla="*/ 1122350 w 5685025"/>
                <a:gd name="connsiteY85" fmla="*/ 749344 h 2198079"/>
                <a:gd name="connsiteX86" fmla="*/ 1122350 w 5685025"/>
                <a:gd name="connsiteY86" fmla="*/ 722701 h 2198079"/>
                <a:gd name="connsiteX87" fmla="*/ 1082383 w 5685025"/>
                <a:gd name="connsiteY87" fmla="*/ 722701 h 2198079"/>
                <a:gd name="connsiteX88" fmla="*/ 1082383 w 5685025"/>
                <a:gd name="connsiteY88" fmla="*/ 666084 h 2198079"/>
                <a:gd name="connsiteX89" fmla="*/ 1045750 w 5685025"/>
                <a:gd name="connsiteY89" fmla="*/ 666084 h 2198079"/>
                <a:gd name="connsiteX90" fmla="*/ 1045750 w 5685025"/>
                <a:gd name="connsiteY90" fmla="*/ 636110 h 2198079"/>
                <a:gd name="connsiteX91" fmla="*/ 1012450 w 5685025"/>
                <a:gd name="connsiteY91" fmla="*/ 636110 h 2198079"/>
                <a:gd name="connsiteX92" fmla="*/ 1012450 w 5685025"/>
                <a:gd name="connsiteY92" fmla="*/ 602806 h 2198079"/>
                <a:gd name="connsiteX93" fmla="*/ 975817 w 5685025"/>
                <a:gd name="connsiteY93" fmla="*/ 602806 h 2198079"/>
                <a:gd name="connsiteX94" fmla="*/ 975817 w 5685025"/>
                <a:gd name="connsiteY94" fmla="*/ 566172 h 2198079"/>
                <a:gd name="connsiteX95" fmla="*/ 932518 w 5685025"/>
                <a:gd name="connsiteY95" fmla="*/ 566172 h 2198079"/>
                <a:gd name="connsiteX96" fmla="*/ 932518 w 5685025"/>
                <a:gd name="connsiteY96" fmla="*/ 546189 h 2198079"/>
                <a:gd name="connsiteX97" fmla="*/ 892553 w 5685025"/>
                <a:gd name="connsiteY97" fmla="*/ 546189 h 2198079"/>
                <a:gd name="connsiteX98" fmla="*/ 892553 w 5685025"/>
                <a:gd name="connsiteY98" fmla="*/ 516215 h 2198079"/>
                <a:gd name="connsiteX99" fmla="*/ 849257 w 5685025"/>
                <a:gd name="connsiteY99" fmla="*/ 516215 h 2198079"/>
                <a:gd name="connsiteX100" fmla="*/ 849257 w 5685025"/>
                <a:gd name="connsiteY100" fmla="*/ 496233 h 2198079"/>
                <a:gd name="connsiteX101" fmla="*/ 789309 w 5685025"/>
                <a:gd name="connsiteY101" fmla="*/ 496233 h 2198079"/>
                <a:gd name="connsiteX102" fmla="*/ 789309 w 5685025"/>
                <a:gd name="connsiteY102" fmla="*/ 469589 h 2198079"/>
                <a:gd name="connsiteX103" fmla="*/ 775987 w 5685025"/>
                <a:gd name="connsiteY103" fmla="*/ 469589 h 2198079"/>
                <a:gd name="connsiteX104" fmla="*/ 775987 w 5685025"/>
                <a:gd name="connsiteY104" fmla="*/ 439616 h 2198079"/>
                <a:gd name="connsiteX105" fmla="*/ 736022 w 5685025"/>
                <a:gd name="connsiteY105" fmla="*/ 439616 h 2198079"/>
                <a:gd name="connsiteX106" fmla="*/ 736022 w 5685025"/>
                <a:gd name="connsiteY106" fmla="*/ 392989 h 2198079"/>
                <a:gd name="connsiteX107" fmla="*/ 726032 w 5685025"/>
                <a:gd name="connsiteY107" fmla="*/ 392989 h 2198079"/>
                <a:gd name="connsiteX108" fmla="*/ 726032 w 5685025"/>
                <a:gd name="connsiteY108" fmla="*/ 359685 h 2198079"/>
                <a:gd name="connsiteX109" fmla="*/ 706049 w 5685025"/>
                <a:gd name="connsiteY109" fmla="*/ 359685 h 2198079"/>
                <a:gd name="connsiteX110" fmla="*/ 706049 w 5685025"/>
                <a:gd name="connsiteY110" fmla="*/ 323051 h 2198079"/>
                <a:gd name="connsiteX111" fmla="*/ 672745 w 5685025"/>
                <a:gd name="connsiteY111" fmla="*/ 323051 h 2198079"/>
                <a:gd name="connsiteX112" fmla="*/ 672745 w 5685025"/>
                <a:gd name="connsiteY112" fmla="*/ 296408 h 2198079"/>
                <a:gd name="connsiteX113" fmla="*/ 529537 w 5685025"/>
                <a:gd name="connsiteY113" fmla="*/ 296408 h 2198079"/>
                <a:gd name="connsiteX114" fmla="*/ 529537 w 5685025"/>
                <a:gd name="connsiteY114" fmla="*/ 273094 h 2198079"/>
                <a:gd name="connsiteX115" fmla="*/ 512884 w 5685025"/>
                <a:gd name="connsiteY115" fmla="*/ 273094 h 2198079"/>
                <a:gd name="connsiteX116" fmla="*/ 512884 w 5685025"/>
                <a:gd name="connsiteY116" fmla="*/ 246451 h 2198079"/>
                <a:gd name="connsiteX117" fmla="*/ 479581 w 5685025"/>
                <a:gd name="connsiteY117" fmla="*/ 246451 h 2198079"/>
                <a:gd name="connsiteX118" fmla="*/ 479581 w 5685025"/>
                <a:gd name="connsiteY118" fmla="*/ 199825 h 2198079"/>
                <a:gd name="connsiteX119" fmla="*/ 442946 w 5685025"/>
                <a:gd name="connsiteY119" fmla="*/ 199825 h 2198079"/>
                <a:gd name="connsiteX120" fmla="*/ 442946 w 5685025"/>
                <a:gd name="connsiteY120" fmla="*/ 146538 h 2198079"/>
                <a:gd name="connsiteX121" fmla="*/ 406311 w 5685025"/>
                <a:gd name="connsiteY121" fmla="*/ 146538 h 2198079"/>
                <a:gd name="connsiteX122" fmla="*/ 406311 w 5685025"/>
                <a:gd name="connsiteY122" fmla="*/ 109903 h 2198079"/>
                <a:gd name="connsiteX123" fmla="*/ 216478 w 5685025"/>
                <a:gd name="connsiteY123" fmla="*/ 109903 h 2198079"/>
                <a:gd name="connsiteX124" fmla="*/ 216478 w 5685025"/>
                <a:gd name="connsiteY124" fmla="*/ 73269 h 2198079"/>
                <a:gd name="connsiteX125" fmla="*/ 193164 w 5685025"/>
                <a:gd name="connsiteY125" fmla="*/ 73269 h 2198079"/>
                <a:gd name="connsiteX126" fmla="*/ 193164 w 5685025"/>
                <a:gd name="connsiteY126" fmla="*/ 49956 h 2198079"/>
                <a:gd name="connsiteX127" fmla="*/ 153199 w 5685025"/>
                <a:gd name="connsiteY127" fmla="*/ 49956 h 2198079"/>
                <a:gd name="connsiteX128" fmla="*/ 153199 w 5685025"/>
                <a:gd name="connsiteY128" fmla="*/ 29974 h 2198079"/>
                <a:gd name="connsiteX129" fmla="*/ 76600 w 5685025"/>
                <a:gd name="connsiteY129" fmla="*/ 29974 h 2198079"/>
                <a:gd name="connsiteX130" fmla="*/ 76600 w 5685025"/>
                <a:gd name="connsiteY130" fmla="*/ 0 h 2198079"/>
                <a:gd name="connsiteX131" fmla="*/ 0 w 5685025"/>
                <a:gd name="connsiteY131" fmla="*/ 0 h 219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685025" h="2198079">
                  <a:moveTo>
                    <a:pt x="5685025" y="2198080"/>
                  </a:moveTo>
                  <a:lnTo>
                    <a:pt x="5088884" y="2198080"/>
                  </a:lnTo>
                  <a:lnTo>
                    <a:pt x="5088884" y="2074855"/>
                  </a:lnTo>
                  <a:lnTo>
                    <a:pt x="4685900" y="2074855"/>
                  </a:lnTo>
                  <a:lnTo>
                    <a:pt x="4685900" y="2008246"/>
                  </a:lnTo>
                  <a:lnTo>
                    <a:pt x="4579325" y="2008246"/>
                  </a:lnTo>
                  <a:lnTo>
                    <a:pt x="4579325" y="1931646"/>
                  </a:lnTo>
                  <a:lnTo>
                    <a:pt x="4056450" y="1931646"/>
                  </a:lnTo>
                  <a:lnTo>
                    <a:pt x="4056450" y="1881688"/>
                  </a:lnTo>
                  <a:lnTo>
                    <a:pt x="3763375" y="1881688"/>
                  </a:lnTo>
                  <a:lnTo>
                    <a:pt x="3763375" y="1858370"/>
                  </a:lnTo>
                  <a:lnTo>
                    <a:pt x="3463633" y="1858370"/>
                  </a:lnTo>
                  <a:lnTo>
                    <a:pt x="3463633" y="1835063"/>
                  </a:lnTo>
                  <a:lnTo>
                    <a:pt x="3337084" y="1835063"/>
                  </a:lnTo>
                  <a:lnTo>
                    <a:pt x="3337084" y="1798430"/>
                  </a:lnTo>
                  <a:lnTo>
                    <a:pt x="3227175" y="1798430"/>
                  </a:lnTo>
                  <a:lnTo>
                    <a:pt x="3227175" y="1778446"/>
                  </a:lnTo>
                  <a:lnTo>
                    <a:pt x="3120600" y="1778446"/>
                  </a:lnTo>
                  <a:lnTo>
                    <a:pt x="3120600" y="1751805"/>
                  </a:lnTo>
                  <a:lnTo>
                    <a:pt x="3083967" y="1751805"/>
                  </a:lnTo>
                  <a:lnTo>
                    <a:pt x="3083967" y="1728488"/>
                  </a:lnTo>
                  <a:lnTo>
                    <a:pt x="3057325" y="1728488"/>
                  </a:lnTo>
                  <a:lnTo>
                    <a:pt x="3057325" y="1685196"/>
                  </a:lnTo>
                  <a:lnTo>
                    <a:pt x="3040675" y="1685196"/>
                  </a:lnTo>
                  <a:lnTo>
                    <a:pt x="3040675" y="1665213"/>
                  </a:lnTo>
                  <a:lnTo>
                    <a:pt x="2667667" y="1665213"/>
                  </a:lnTo>
                  <a:lnTo>
                    <a:pt x="2667667" y="1635238"/>
                  </a:lnTo>
                  <a:lnTo>
                    <a:pt x="2597725" y="1635238"/>
                  </a:lnTo>
                  <a:lnTo>
                    <a:pt x="2597725" y="1615254"/>
                  </a:lnTo>
                  <a:lnTo>
                    <a:pt x="2571083" y="1615254"/>
                  </a:lnTo>
                  <a:lnTo>
                    <a:pt x="2571083" y="1575287"/>
                  </a:lnTo>
                  <a:lnTo>
                    <a:pt x="2521125" y="1575287"/>
                  </a:lnTo>
                  <a:lnTo>
                    <a:pt x="2521125" y="1551980"/>
                  </a:lnTo>
                  <a:lnTo>
                    <a:pt x="2371258" y="1551980"/>
                  </a:lnTo>
                  <a:lnTo>
                    <a:pt x="2371258" y="1512013"/>
                  </a:lnTo>
                  <a:lnTo>
                    <a:pt x="2341283" y="1512013"/>
                  </a:lnTo>
                  <a:lnTo>
                    <a:pt x="2341283" y="1475380"/>
                  </a:lnTo>
                  <a:lnTo>
                    <a:pt x="2314642" y="1475380"/>
                  </a:lnTo>
                  <a:lnTo>
                    <a:pt x="2314642" y="1442071"/>
                  </a:lnTo>
                  <a:lnTo>
                    <a:pt x="2291325" y="1442071"/>
                  </a:lnTo>
                  <a:lnTo>
                    <a:pt x="2291325" y="1408771"/>
                  </a:lnTo>
                  <a:lnTo>
                    <a:pt x="2081508" y="1408771"/>
                  </a:lnTo>
                  <a:lnTo>
                    <a:pt x="2081508" y="1382120"/>
                  </a:lnTo>
                  <a:lnTo>
                    <a:pt x="2071526" y="1382120"/>
                  </a:lnTo>
                  <a:lnTo>
                    <a:pt x="2071526" y="1358813"/>
                  </a:lnTo>
                  <a:lnTo>
                    <a:pt x="1958283" y="1358813"/>
                  </a:lnTo>
                  <a:lnTo>
                    <a:pt x="1958283" y="1332171"/>
                  </a:lnTo>
                  <a:lnTo>
                    <a:pt x="1941633" y="1332171"/>
                  </a:lnTo>
                  <a:lnTo>
                    <a:pt x="1941633" y="1305520"/>
                  </a:lnTo>
                  <a:lnTo>
                    <a:pt x="1928317" y="1305520"/>
                  </a:lnTo>
                  <a:lnTo>
                    <a:pt x="1928317" y="1272221"/>
                  </a:lnTo>
                  <a:lnTo>
                    <a:pt x="1818408" y="1272221"/>
                  </a:lnTo>
                  <a:lnTo>
                    <a:pt x="1818408" y="1242246"/>
                  </a:lnTo>
                  <a:lnTo>
                    <a:pt x="1808417" y="1242246"/>
                  </a:lnTo>
                  <a:lnTo>
                    <a:pt x="1808417" y="1208946"/>
                  </a:lnTo>
                  <a:lnTo>
                    <a:pt x="1771783" y="1208946"/>
                  </a:lnTo>
                  <a:lnTo>
                    <a:pt x="1771783" y="1175637"/>
                  </a:lnTo>
                  <a:lnTo>
                    <a:pt x="1731816" y="1175637"/>
                  </a:lnTo>
                  <a:lnTo>
                    <a:pt x="1731816" y="1158988"/>
                  </a:lnTo>
                  <a:lnTo>
                    <a:pt x="1678534" y="1158988"/>
                  </a:lnTo>
                  <a:lnTo>
                    <a:pt x="1678534" y="1132346"/>
                  </a:lnTo>
                  <a:lnTo>
                    <a:pt x="1635233" y="1132346"/>
                  </a:lnTo>
                  <a:lnTo>
                    <a:pt x="1635233" y="1109029"/>
                  </a:lnTo>
                  <a:lnTo>
                    <a:pt x="1611925" y="1109029"/>
                  </a:lnTo>
                  <a:lnTo>
                    <a:pt x="1611925" y="1072396"/>
                  </a:lnTo>
                  <a:lnTo>
                    <a:pt x="1585284" y="1072396"/>
                  </a:lnTo>
                  <a:lnTo>
                    <a:pt x="1585284" y="1002454"/>
                  </a:lnTo>
                  <a:lnTo>
                    <a:pt x="1522000" y="1002454"/>
                  </a:lnTo>
                  <a:lnTo>
                    <a:pt x="1522000" y="979146"/>
                  </a:lnTo>
                  <a:lnTo>
                    <a:pt x="1495358" y="979146"/>
                  </a:lnTo>
                  <a:lnTo>
                    <a:pt x="1495358" y="942513"/>
                  </a:lnTo>
                  <a:lnTo>
                    <a:pt x="1435408" y="942513"/>
                  </a:lnTo>
                  <a:lnTo>
                    <a:pt x="1435408" y="922526"/>
                  </a:lnTo>
                  <a:lnTo>
                    <a:pt x="1408767" y="922526"/>
                  </a:lnTo>
                  <a:lnTo>
                    <a:pt x="1408767" y="902543"/>
                  </a:lnTo>
                  <a:lnTo>
                    <a:pt x="1368800" y="902543"/>
                  </a:lnTo>
                  <a:lnTo>
                    <a:pt x="1368800" y="869239"/>
                  </a:lnTo>
                  <a:lnTo>
                    <a:pt x="1335500" y="869239"/>
                  </a:lnTo>
                  <a:lnTo>
                    <a:pt x="1335500" y="849257"/>
                  </a:lnTo>
                  <a:lnTo>
                    <a:pt x="1292200" y="849257"/>
                  </a:lnTo>
                  <a:lnTo>
                    <a:pt x="1292200" y="815952"/>
                  </a:lnTo>
                  <a:lnTo>
                    <a:pt x="1218933" y="815952"/>
                  </a:lnTo>
                  <a:lnTo>
                    <a:pt x="1218933" y="792640"/>
                  </a:lnTo>
                  <a:lnTo>
                    <a:pt x="1155659" y="792640"/>
                  </a:lnTo>
                  <a:lnTo>
                    <a:pt x="1155659" y="749344"/>
                  </a:lnTo>
                  <a:lnTo>
                    <a:pt x="1122350" y="749344"/>
                  </a:lnTo>
                  <a:lnTo>
                    <a:pt x="1122350" y="722701"/>
                  </a:lnTo>
                  <a:lnTo>
                    <a:pt x="1082383" y="722701"/>
                  </a:lnTo>
                  <a:lnTo>
                    <a:pt x="1082383" y="666084"/>
                  </a:lnTo>
                  <a:lnTo>
                    <a:pt x="1045750" y="666084"/>
                  </a:lnTo>
                  <a:lnTo>
                    <a:pt x="1045750" y="636110"/>
                  </a:lnTo>
                  <a:lnTo>
                    <a:pt x="1012450" y="636110"/>
                  </a:lnTo>
                  <a:lnTo>
                    <a:pt x="1012450" y="602806"/>
                  </a:lnTo>
                  <a:lnTo>
                    <a:pt x="975817" y="602806"/>
                  </a:lnTo>
                  <a:lnTo>
                    <a:pt x="975817" y="566172"/>
                  </a:lnTo>
                  <a:lnTo>
                    <a:pt x="932518" y="566172"/>
                  </a:lnTo>
                  <a:lnTo>
                    <a:pt x="932518" y="546189"/>
                  </a:lnTo>
                  <a:lnTo>
                    <a:pt x="892553" y="546189"/>
                  </a:lnTo>
                  <a:lnTo>
                    <a:pt x="892553" y="516215"/>
                  </a:lnTo>
                  <a:lnTo>
                    <a:pt x="849257" y="516215"/>
                  </a:lnTo>
                  <a:lnTo>
                    <a:pt x="849257" y="496233"/>
                  </a:lnTo>
                  <a:lnTo>
                    <a:pt x="789309" y="496233"/>
                  </a:lnTo>
                  <a:lnTo>
                    <a:pt x="789309" y="469589"/>
                  </a:lnTo>
                  <a:lnTo>
                    <a:pt x="775987" y="469589"/>
                  </a:lnTo>
                  <a:lnTo>
                    <a:pt x="775987" y="439616"/>
                  </a:lnTo>
                  <a:lnTo>
                    <a:pt x="736022" y="439616"/>
                  </a:lnTo>
                  <a:lnTo>
                    <a:pt x="736022" y="392989"/>
                  </a:lnTo>
                  <a:lnTo>
                    <a:pt x="726032" y="392989"/>
                  </a:lnTo>
                  <a:lnTo>
                    <a:pt x="726032" y="359685"/>
                  </a:lnTo>
                  <a:lnTo>
                    <a:pt x="706049" y="359685"/>
                  </a:lnTo>
                  <a:lnTo>
                    <a:pt x="706049" y="323051"/>
                  </a:lnTo>
                  <a:lnTo>
                    <a:pt x="672745" y="323051"/>
                  </a:lnTo>
                  <a:lnTo>
                    <a:pt x="672745" y="296408"/>
                  </a:lnTo>
                  <a:lnTo>
                    <a:pt x="529537" y="296408"/>
                  </a:lnTo>
                  <a:lnTo>
                    <a:pt x="529537" y="273094"/>
                  </a:lnTo>
                  <a:lnTo>
                    <a:pt x="512884" y="273094"/>
                  </a:lnTo>
                  <a:lnTo>
                    <a:pt x="512884" y="246451"/>
                  </a:lnTo>
                  <a:lnTo>
                    <a:pt x="479581" y="246451"/>
                  </a:lnTo>
                  <a:lnTo>
                    <a:pt x="479581" y="199825"/>
                  </a:lnTo>
                  <a:lnTo>
                    <a:pt x="442946" y="199825"/>
                  </a:lnTo>
                  <a:lnTo>
                    <a:pt x="442946" y="146538"/>
                  </a:lnTo>
                  <a:lnTo>
                    <a:pt x="406311" y="146538"/>
                  </a:lnTo>
                  <a:lnTo>
                    <a:pt x="406311" y="109903"/>
                  </a:lnTo>
                  <a:lnTo>
                    <a:pt x="216478" y="109903"/>
                  </a:lnTo>
                  <a:lnTo>
                    <a:pt x="216478" y="73269"/>
                  </a:lnTo>
                  <a:lnTo>
                    <a:pt x="193164" y="73269"/>
                  </a:lnTo>
                  <a:lnTo>
                    <a:pt x="193164" y="49956"/>
                  </a:lnTo>
                  <a:lnTo>
                    <a:pt x="153199" y="49956"/>
                  </a:lnTo>
                  <a:lnTo>
                    <a:pt x="153199" y="29974"/>
                  </a:lnTo>
                  <a:lnTo>
                    <a:pt x="76600" y="29974"/>
                  </a:lnTo>
                  <a:lnTo>
                    <a:pt x="76600" y="0"/>
                  </a:ln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256">
              <a:extLst>
                <a:ext uri="{FF2B5EF4-FFF2-40B4-BE49-F238E27FC236}">
                  <a16:creationId xmlns:a16="http://schemas.microsoft.com/office/drawing/2014/main" id="{2FA65AC9-7A87-40CA-8229-C9B72DB3217C}"/>
                </a:ext>
              </a:extLst>
            </p:cNvPr>
            <p:cNvSpPr/>
            <p:nvPr/>
          </p:nvSpPr>
          <p:spPr>
            <a:xfrm>
              <a:off x="7041553" y="229814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257">
              <a:extLst>
                <a:ext uri="{FF2B5EF4-FFF2-40B4-BE49-F238E27FC236}">
                  <a16:creationId xmlns:a16="http://schemas.microsoft.com/office/drawing/2014/main" id="{3E91C632-1B12-BC1F-2CAD-47A6AC4BD988}"/>
                </a:ext>
              </a:extLst>
            </p:cNvPr>
            <p:cNvSpPr/>
            <p:nvPr/>
          </p:nvSpPr>
          <p:spPr>
            <a:xfrm>
              <a:off x="7232053" y="237434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258">
              <a:extLst>
                <a:ext uri="{FF2B5EF4-FFF2-40B4-BE49-F238E27FC236}">
                  <a16:creationId xmlns:a16="http://schemas.microsoft.com/office/drawing/2014/main" id="{31137814-59CC-97B7-60DC-752F18E87890}"/>
                </a:ext>
              </a:extLst>
            </p:cNvPr>
            <p:cNvSpPr/>
            <p:nvPr/>
          </p:nvSpPr>
          <p:spPr>
            <a:xfrm>
              <a:off x="7441603" y="256484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259">
              <a:extLst>
                <a:ext uri="{FF2B5EF4-FFF2-40B4-BE49-F238E27FC236}">
                  <a16:creationId xmlns:a16="http://schemas.microsoft.com/office/drawing/2014/main" id="{DFF05E16-A9B6-5C9C-70EB-D43D1151CCD0}"/>
                </a:ext>
              </a:extLst>
            </p:cNvPr>
            <p:cNvSpPr/>
            <p:nvPr/>
          </p:nvSpPr>
          <p:spPr>
            <a:xfrm>
              <a:off x="8146450" y="307919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60">
              <a:extLst>
                <a:ext uri="{FF2B5EF4-FFF2-40B4-BE49-F238E27FC236}">
                  <a16:creationId xmlns:a16="http://schemas.microsoft.com/office/drawing/2014/main" id="{74E83D57-856A-F922-C367-CEEFA88270E5}"/>
                </a:ext>
              </a:extLst>
            </p:cNvPr>
            <p:cNvSpPr/>
            <p:nvPr/>
          </p:nvSpPr>
          <p:spPr>
            <a:xfrm>
              <a:off x="8463404" y="333375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61">
              <a:extLst>
                <a:ext uri="{FF2B5EF4-FFF2-40B4-BE49-F238E27FC236}">
                  <a16:creationId xmlns:a16="http://schemas.microsoft.com/office/drawing/2014/main" id="{F99A890F-23E5-4087-D949-A12F2EF09238}"/>
                </a:ext>
              </a:extLst>
            </p:cNvPr>
            <p:cNvSpPr/>
            <p:nvPr/>
          </p:nvSpPr>
          <p:spPr>
            <a:xfrm>
              <a:off x="8463404" y="335280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62">
              <a:extLst>
                <a:ext uri="{FF2B5EF4-FFF2-40B4-BE49-F238E27FC236}">
                  <a16:creationId xmlns:a16="http://schemas.microsoft.com/office/drawing/2014/main" id="{56898DB4-4897-36D4-0254-763B1694DB5D}"/>
                </a:ext>
              </a:extLst>
            </p:cNvPr>
            <p:cNvSpPr/>
            <p:nvPr/>
          </p:nvSpPr>
          <p:spPr>
            <a:xfrm>
              <a:off x="8482454" y="339090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63">
              <a:extLst>
                <a:ext uri="{FF2B5EF4-FFF2-40B4-BE49-F238E27FC236}">
                  <a16:creationId xmlns:a16="http://schemas.microsoft.com/office/drawing/2014/main" id="{73BF33A9-E775-C950-AACC-8EDA81B9D88B}"/>
                </a:ext>
              </a:extLst>
            </p:cNvPr>
            <p:cNvSpPr/>
            <p:nvPr/>
          </p:nvSpPr>
          <p:spPr>
            <a:xfrm>
              <a:off x="8615804" y="348615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64">
              <a:extLst>
                <a:ext uri="{FF2B5EF4-FFF2-40B4-BE49-F238E27FC236}">
                  <a16:creationId xmlns:a16="http://schemas.microsoft.com/office/drawing/2014/main" id="{70A9E665-A863-C63B-E082-8E7ACCFE4D8E}"/>
                </a:ext>
              </a:extLst>
            </p:cNvPr>
            <p:cNvSpPr/>
            <p:nvPr/>
          </p:nvSpPr>
          <p:spPr>
            <a:xfrm>
              <a:off x="8546500" y="3403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65">
              <a:extLst>
                <a:ext uri="{FF2B5EF4-FFF2-40B4-BE49-F238E27FC236}">
                  <a16:creationId xmlns:a16="http://schemas.microsoft.com/office/drawing/2014/main" id="{21CB4B04-B113-F243-FCA4-1F25FE3833DE}"/>
                </a:ext>
              </a:extLst>
            </p:cNvPr>
            <p:cNvSpPr/>
            <p:nvPr/>
          </p:nvSpPr>
          <p:spPr>
            <a:xfrm>
              <a:off x="8565550" y="3403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66">
              <a:extLst>
                <a:ext uri="{FF2B5EF4-FFF2-40B4-BE49-F238E27FC236}">
                  <a16:creationId xmlns:a16="http://schemas.microsoft.com/office/drawing/2014/main" id="{F8016303-4429-9014-48A2-5A337325B1F6}"/>
                </a:ext>
              </a:extLst>
            </p:cNvPr>
            <p:cNvSpPr/>
            <p:nvPr/>
          </p:nvSpPr>
          <p:spPr>
            <a:xfrm>
              <a:off x="8641750" y="3441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67">
              <a:extLst>
                <a:ext uri="{FF2B5EF4-FFF2-40B4-BE49-F238E27FC236}">
                  <a16:creationId xmlns:a16="http://schemas.microsoft.com/office/drawing/2014/main" id="{1AB7EC44-2E9E-7D2B-A261-D9424FC3722A}"/>
                </a:ext>
              </a:extLst>
            </p:cNvPr>
            <p:cNvSpPr/>
            <p:nvPr/>
          </p:nvSpPr>
          <p:spPr>
            <a:xfrm>
              <a:off x="10508660" y="41269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68">
              <a:extLst>
                <a:ext uri="{FF2B5EF4-FFF2-40B4-BE49-F238E27FC236}">
                  <a16:creationId xmlns:a16="http://schemas.microsoft.com/office/drawing/2014/main" id="{47A6BBB1-9A76-9AF5-D636-9B176A401C43}"/>
                </a:ext>
              </a:extLst>
            </p:cNvPr>
            <p:cNvSpPr/>
            <p:nvPr/>
          </p:nvSpPr>
          <p:spPr>
            <a:xfrm>
              <a:off x="10584860" y="41269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69">
              <a:extLst>
                <a:ext uri="{FF2B5EF4-FFF2-40B4-BE49-F238E27FC236}">
                  <a16:creationId xmlns:a16="http://schemas.microsoft.com/office/drawing/2014/main" id="{7A1A557D-FD32-C31B-98DB-611F2BBA406C}"/>
                </a:ext>
              </a:extLst>
            </p:cNvPr>
            <p:cNvSpPr/>
            <p:nvPr/>
          </p:nvSpPr>
          <p:spPr>
            <a:xfrm>
              <a:off x="10642010" y="41269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70">
              <a:extLst>
                <a:ext uri="{FF2B5EF4-FFF2-40B4-BE49-F238E27FC236}">
                  <a16:creationId xmlns:a16="http://schemas.microsoft.com/office/drawing/2014/main" id="{62828A70-6E9B-42C9-3AC2-AB613C8F85FF}"/>
                </a:ext>
              </a:extLst>
            </p:cNvPr>
            <p:cNvSpPr/>
            <p:nvPr/>
          </p:nvSpPr>
          <p:spPr>
            <a:xfrm>
              <a:off x="10680110" y="41269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71">
              <a:extLst>
                <a:ext uri="{FF2B5EF4-FFF2-40B4-BE49-F238E27FC236}">
                  <a16:creationId xmlns:a16="http://schemas.microsoft.com/office/drawing/2014/main" id="{62F7268D-CC6D-4563-6512-C975983CA998}"/>
                </a:ext>
              </a:extLst>
            </p:cNvPr>
            <p:cNvSpPr/>
            <p:nvPr/>
          </p:nvSpPr>
          <p:spPr>
            <a:xfrm>
              <a:off x="10718210" y="4146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72">
              <a:extLst>
                <a:ext uri="{FF2B5EF4-FFF2-40B4-BE49-F238E27FC236}">
                  <a16:creationId xmlns:a16="http://schemas.microsoft.com/office/drawing/2014/main" id="{66A305BF-2576-F9E2-0DC1-FC496D80F1A7}"/>
                </a:ext>
              </a:extLst>
            </p:cNvPr>
            <p:cNvSpPr/>
            <p:nvPr/>
          </p:nvSpPr>
          <p:spPr>
            <a:xfrm>
              <a:off x="10832510" y="4165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73">
              <a:extLst>
                <a:ext uri="{FF2B5EF4-FFF2-40B4-BE49-F238E27FC236}">
                  <a16:creationId xmlns:a16="http://schemas.microsoft.com/office/drawing/2014/main" id="{6D46D981-ADED-141A-C9BF-5D3BBCE384A6}"/>
                </a:ext>
              </a:extLst>
            </p:cNvPr>
            <p:cNvSpPr/>
            <p:nvPr/>
          </p:nvSpPr>
          <p:spPr>
            <a:xfrm>
              <a:off x="10889660" y="4165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74">
              <a:extLst>
                <a:ext uri="{FF2B5EF4-FFF2-40B4-BE49-F238E27FC236}">
                  <a16:creationId xmlns:a16="http://schemas.microsoft.com/office/drawing/2014/main" id="{C49E1F76-0BCD-8E0F-2F74-9AC09AAF6329}"/>
                </a:ext>
              </a:extLst>
            </p:cNvPr>
            <p:cNvSpPr/>
            <p:nvPr/>
          </p:nvSpPr>
          <p:spPr>
            <a:xfrm>
              <a:off x="10927760" y="4165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75">
              <a:extLst>
                <a:ext uri="{FF2B5EF4-FFF2-40B4-BE49-F238E27FC236}">
                  <a16:creationId xmlns:a16="http://schemas.microsoft.com/office/drawing/2014/main" id="{9858D51D-3D6F-5AD6-923D-F2958F6D3C29}"/>
                </a:ext>
              </a:extLst>
            </p:cNvPr>
            <p:cNvSpPr/>
            <p:nvPr/>
          </p:nvSpPr>
          <p:spPr>
            <a:xfrm>
              <a:off x="11023010" y="4203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76">
              <a:extLst>
                <a:ext uri="{FF2B5EF4-FFF2-40B4-BE49-F238E27FC236}">
                  <a16:creationId xmlns:a16="http://schemas.microsoft.com/office/drawing/2014/main" id="{B5796601-4528-1568-0DF5-8D50B5F4E0C0}"/>
                </a:ext>
              </a:extLst>
            </p:cNvPr>
            <p:cNvSpPr/>
            <p:nvPr/>
          </p:nvSpPr>
          <p:spPr>
            <a:xfrm>
              <a:off x="11118269" y="4203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77">
              <a:extLst>
                <a:ext uri="{FF2B5EF4-FFF2-40B4-BE49-F238E27FC236}">
                  <a16:creationId xmlns:a16="http://schemas.microsoft.com/office/drawing/2014/main" id="{C254EFC1-2B41-166E-5B73-8848DE791290}"/>
                </a:ext>
              </a:extLst>
            </p:cNvPr>
            <p:cNvSpPr/>
            <p:nvPr/>
          </p:nvSpPr>
          <p:spPr>
            <a:xfrm>
              <a:off x="11156369" y="4203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78">
              <a:extLst>
                <a:ext uri="{FF2B5EF4-FFF2-40B4-BE49-F238E27FC236}">
                  <a16:creationId xmlns:a16="http://schemas.microsoft.com/office/drawing/2014/main" id="{0EE6A6A1-5B47-BC2E-4783-FBC383AA4C72}"/>
                </a:ext>
              </a:extLst>
            </p:cNvPr>
            <p:cNvSpPr/>
            <p:nvPr/>
          </p:nvSpPr>
          <p:spPr>
            <a:xfrm>
              <a:off x="11327819" y="4203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79">
              <a:extLst>
                <a:ext uri="{FF2B5EF4-FFF2-40B4-BE49-F238E27FC236}">
                  <a16:creationId xmlns:a16="http://schemas.microsoft.com/office/drawing/2014/main" id="{A92E7334-FC5A-EE89-B767-D152E10D4311}"/>
                </a:ext>
              </a:extLst>
            </p:cNvPr>
            <p:cNvSpPr/>
            <p:nvPr/>
          </p:nvSpPr>
          <p:spPr>
            <a:xfrm>
              <a:off x="11556419" y="42793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80">
              <a:extLst>
                <a:ext uri="{FF2B5EF4-FFF2-40B4-BE49-F238E27FC236}">
                  <a16:creationId xmlns:a16="http://schemas.microsoft.com/office/drawing/2014/main" id="{21DC06FA-8BD0-62FE-2CA2-D88591109109}"/>
                </a:ext>
              </a:extLst>
            </p:cNvPr>
            <p:cNvSpPr/>
            <p:nvPr/>
          </p:nvSpPr>
          <p:spPr>
            <a:xfrm>
              <a:off x="11651669" y="4336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81">
              <a:extLst>
                <a:ext uri="{FF2B5EF4-FFF2-40B4-BE49-F238E27FC236}">
                  <a16:creationId xmlns:a16="http://schemas.microsoft.com/office/drawing/2014/main" id="{FD836FAA-3BA1-5D88-5B82-202C999E7734}"/>
                </a:ext>
              </a:extLst>
            </p:cNvPr>
            <p:cNvSpPr/>
            <p:nvPr/>
          </p:nvSpPr>
          <p:spPr>
            <a:xfrm>
              <a:off x="11727869" y="4336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82">
              <a:extLst>
                <a:ext uri="{FF2B5EF4-FFF2-40B4-BE49-F238E27FC236}">
                  <a16:creationId xmlns:a16="http://schemas.microsoft.com/office/drawing/2014/main" id="{6B80F21A-B763-4CF2-EC2B-3892CE4E6CEE}"/>
                </a:ext>
              </a:extLst>
            </p:cNvPr>
            <p:cNvSpPr/>
            <p:nvPr/>
          </p:nvSpPr>
          <p:spPr>
            <a:xfrm>
              <a:off x="11765969" y="4336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83">
              <a:extLst>
                <a:ext uri="{FF2B5EF4-FFF2-40B4-BE49-F238E27FC236}">
                  <a16:creationId xmlns:a16="http://schemas.microsoft.com/office/drawing/2014/main" id="{87CC4620-AFC1-3966-9EED-C9A5D984F937}"/>
                </a:ext>
              </a:extLst>
            </p:cNvPr>
            <p:cNvSpPr/>
            <p:nvPr/>
          </p:nvSpPr>
          <p:spPr>
            <a:xfrm>
              <a:off x="12185069" y="4469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84">
              <a:extLst>
                <a:ext uri="{FF2B5EF4-FFF2-40B4-BE49-F238E27FC236}">
                  <a16:creationId xmlns:a16="http://schemas.microsoft.com/office/drawing/2014/main" id="{B7BA9A72-F443-CE70-BD28-21E2962B389E}"/>
                </a:ext>
              </a:extLst>
            </p:cNvPr>
            <p:cNvSpPr/>
            <p:nvPr/>
          </p:nvSpPr>
          <p:spPr>
            <a:xfrm>
              <a:off x="12280319" y="4469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85">
              <a:extLst>
                <a:ext uri="{FF2B5EF4-FFF2-40B4-BE49-F238E27FC236}">
                  <a16:creationId xmlns:a16="http://schemas.microsoft.com/office/drawing/2014/main" id="{69C44AA0-7E30-AFB8-9872-2B6226ACFE2C}"/>
                </a:ext>
              </a:extLst>
            </p:cNvPr>
            <p:cNvSpPr/>
            <p:nvPr/>
          </p:nvSpPr>
          <p:spPr>
            <a:xfrm>
              <a:off x="12585119" y="4469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9" name="Group 228">
            <a:extLst>
              <a:ext uri="{FF2B5EF4-FFF2-40B4-BE49-F238E27FC236}">
                <a16:creationId xmlns:a16="http://schemas.microsoft.com/office/drawing/2014/main" id="{27C0B0AF-D609-C3AC-C568-54CF9927599E}"/>
              </a:ext>
            </a:extLst>
          </p:cNvPr>
          <p:cNvGrpSpPr/>
          <p:nvPr/>
        </p:nvGrpSpPr>
        <p:grpSpPr>
          <a:xfrm>
            <a:off x="6970986" y="2969956"/>
            <a:ext cx="2601361" cy="2114829"/>
            <a:chOff x="4452937" y="2100262"/>
            <a:chExt cx="3282105" cy="2653178"/>
          </a:xfrm>
        </p:grpSpPr>
        <p:sp>
          <p:nvSpPr>
            <p:cNvPr id="230" name="Freeform: Shape 291">
              <a:extLst>
                <a:ext uri="{FF2B5EF4-FFF2-40B4-BE49-F238E27FC236}">
                  <a16:creationId xmlns:a16="http://schemas.microsoft.com/office/drawing/2014/main" id="{5D03BF61-FACB-FFED-6F07-BFF8F7033DCB}"/>
                </a:ext>
              </a:extLst>
            </p:cNvPr>
            <p:cNvSpPr/>
            <p:nvPr/>
          </p:nvSpPr>
          <p:spPr>
            <a:xfrm>
              <a:off x="4452937" y="2133111"/>
              <a:ext cx="3282105" cy="2620329"/>
            </a:xfrm>
            <a:custGeom>
              <a:avLst/>
              <a:gdLst>
                <a:gd name="connsiteX0" fmla="*/ 3282106 w 3282105"/>
                <a:gd name="connsiteY0" fmla="*/ 2620330 h 2620329"/>
                <a:gd name="connsiteX1" fmla="*/ 3282106 w 3282105"/>
                <a:gd name="connsiteY1" fmla="*/ 2440545 h 2620329"/>
                <a:gd name="connsiteX2" fmla="*/ 2188074 w 3282105"/>
                <a:gd name="connsiteY2" fmla="*/ 2440545 h 2620329"/>
                <a:gd name="connsiteX3" fmla="*/ 2188074 w 3282105"/>
                <a:gd name="connsiteY3" fmla="*/ 2279878 h 2620329"/>
                <a:gd name="connsiteX4" fmla="*/ 1094032 w 3282105"/>
                <a:gd name="connsiteY4" fmla="*/ 2279878 h 2620329"/>
                <a:gd name="connsiteX5" fmla="*/ 1094032 w 3282105"/>
                <a:gd name="connsiteY5" fmla="*/ 2100093 h 2620329"/>
                <a:gd name="connsiteX6" fmla="*/ 726807 w 3282105"/>
                <a:gd name="connsiteY6" fmla="*/ 2100093 h 2620329"/>
                <a:gd name="connsiteX7" fmla="*/ 726807 w 3282105"/>
                <a:gd name="connsiteY7" fmla="*/ 1927948 h 2620329"/>
                <a:gd name="connsiteX8" fmla="*/ 527892 w 3282105"/>
                <a:gd name="connsiteY8" fmla="*/ 1927948 h 2620329"/>
                <a:gd name="connsiteX9" fmla="*/ 527892 w 3282105"/>
                <a:gd name="connsiteY9" fmla="*/ 1748164 h 2620329"/>
                <a:gd name="connsiteX10" fmla="*/ 504940 w 3282105"/>
                <a:gd name="connsiteY10" fmla="*/ 1748164 h 2620329"/>
                <a:gd name="connsiteX11" fmla="*/ 504940 w 3282105"/>
                <a:gd name="connsiteY11" fmla="*/ 1576028 h 2620329"/>
                <a:gd name="connsiteX12" fmla="*/ 474337 w 3282105"/>
                <a:gd name="connsiteY12" fmla="*/ 1576028 h 2620329"/>
                <a:gd name="connsiteX13" fmla="*/ 474337 w 3282105"/>
                <a:gd name="connsiteY13" fmla="*/ 1403882 h 2620329"/>
                <a:gd name="connsiteX14" fmla="*/ 447560 w 3282105"/>
                <a:gd name="connsiteY14" fmla="*/ 1403882 h 2620329"/>
                <a:gd name="connsiteX15" fmla="*/ 447560 w 3282105"/>
                <a:gd name="connsiteY15" fmla="*/ 1063430 h 2620329"/>
                <a:gd name="connsiteX16" fmla="*/ 420783 w 3282105"/>
                <a:gd name="connsiteY16" fmla="*/ 1063430 h 2620329"/>
                <a:gd name="connsiteX17" fmla="*/ 420783 w 3282105"/>
                <a:gd name="connsiteY17" fmla="*/ 860694 h 2620329"/>
                <a:gd name="connsiteX18" fmla="*/ 317500 w 3282105"/>
                <a:gd name="connsiteY18" fmla="*/ 860694 h 2620329"/>
                <a:gd name="connsiteX19" fmla="*/ 317500 w 3282105"/>
                <a:gd name="connsiteY19" fmla="*/ 707681 h 2620329"/>
                <a:gd name="connsiteX20" fmla="*/ 263945 w 3282105"/>
                <a:gd name="connsiteY20" fmla="*/ 707681 h 2620329"/>
                <a:gd name="connsiteX21" fmla="*/ 263945 w 3282105"/>
                <a:gd name="connsiteY21" fmla="*/ 527892 h 2620329"/>
                <a:gd name="connsiteX22" fmla="*/ 229518 w 3282105"/>
                <a:gd name="connsiteY22" fmla="*/ 527892 h 2620329"/>
                <a:gd name="connsiteX23" fmla="*/ 229518 w 3282105"/>
                <a:gd name="connsiteY23" fmla="*/ 344278 h 2620329"/>
                <a:gd name="connsiteX24" fmla="*/ 191265 w 3282105"/>
                <a:gd name="connsiteY24" fmla="*/ 344278 h 2620329"/>
                <a:gd name="connsiteX25" fmla="*/ 191265 w 3282105"/>
                <a:gd name="connsiteY25" fmla="*/ 175964 h 2620329"/>
                <a:gd name="connsiteX26" fmla="*/ 168313 w 3282105"/>
                <a:gd name="connsiteY26" fmla="*/ 175964 h 2620329"/>
                <a:gd name="connsiteX27" fmla="*/ 168313 w 3282105"/>
                <a:gd name="connsiteY27" fmla="*/ 0 h 2620329"/>
                <a:gd name="connsiteX28" fmla="*/ 0 w 3282105"/>
                <a:gd name="connsiteY28" fmla="*/ 0 h 262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82105" h="2620329">
                  <a:moveTo>
                    <a:pt x="3282106" y="2620330"/>
                  </a:moveTo>
                  <a:lnTo>
                    <a:pt x="3282106" y="2440545"/>
                  </a:lnTo>
                  <a:lnTo>
                    <a:pt x="2188074" y="2440545"/>
                  </a:lnTo>
                  <a:lnTo>
                    <a:pt x="2188074" y="2279878"/>
                  </a:lnTo>
                  <a:lnTo>
                    <a:pt x="1094032" y="2279878"/>
                  </a:lnTo>
                  <a:lnTo>
                    <a:pt x="1094032" y="2100093"/>
                  </a:lnTo>
                  <a:lnTo>
                    <a:pt x="726807" y="2100093"/>
                  </a:lnTo>
                  <a:lnTo>
                    <a:pt x="726807" y="1927948"/>
                  </a:lnTo>
                  <a:lnTo>
                    <a:pt x="527892" y="1927948"/>
                  </a:lnTo>
                  <a:lnTo>
                    <a:pt x="527892" y="1748164"/>
                  </a:lnTo>
                  <a:lnTo>
                    <a:pt x="504940" y="1748164"/>
                  </a:lnTo>
                  <a:lnTo>
                    <a:pt x="504940" y="1576028"/>
                  </a:lnTo>
                  <a:lnTo>
                    <a:pt x="474337" y="1576028"/>
                  </a:lnTo>
                  <a:lnTo>
                    <a:pt x="474337" y="1403882"/>
                  </a:lnTo>
                  <a:lnTo>
                    <a:pt x="447560" y="1403882"/>
                  </a:lnTo>
                  <a:lnTo>
                    <a:pt x="447560" y="1063430"/>
                  </a:lnTo>
                  <a:lnTo>
                    <a:pt x="420783" y="1063430"/>
                  </a:lnTo>
                  <a:lnTo>
                    <a:pt x="420783" y="860694"/>
                  </a:lnTo>
                  <a:lnTo>
                    <a:pt x="317500" y="860694"/>
                  </a:lnTo>
                  <a:lnTo>
                    <a:pt x="317500" y="707681"/>
                  </a:lnTo>
                  <a:lnTo>
                    <a:pt x="263945" y="707681"/>
                  </a:lnTo>
                  <a:lnTo>
                    <a:pt x="263945" y="527892"/>
                  </a:lnTo>
                  <a:lnTo>
                    <a:pt x="229518" y="527892"/>
                  </a:lnTo>
                  <a:lnTo>
                    <a:pt x="229518" y="344278"/>
                  </a:lnTo>
                  <a:lnTo>
                    <a:pt x="191265" y="344278"/>
                  </a:lnTo>
                  <a:lnTo>
                    <a:pt x="191265" y="175964"/>
                  </a:lnTo>
                  <a:lnTo>
                    <a:pt x="168313" y="175964"/>
                  </a:lnTo>
                  <a:lnTo>
                    <a:pt x="168313"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92">
              <a:extLst>
                <a:ext uri="{FF2B5EF4-FFF2-40B4-BE49-F238E27FC236}">
                  <a16:creationId xmlns:a16="http://schemas.microsoft.com/office/drawing/2014/main" id="{0959AD0D-74F8-1978-E5E6-36C338347F28}"/>
                </a:ext>
              </a:extLst>
            </p:cNvPr>
            <p:cNvSpPr/>
            <p:nvPr/>
          </p:nvSpPr>
          <p:spPr>
            <a:xfrm>
              <a:off x="4564100" y="21002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32" name="Graphic 295">
            <a:extLst>
              <a:ext uri="{FF2B5EF4-FFF2-40B4-BE49-F238E27FC236}">
                <a16:creationId xmlns:a16="http://schemas.microsoft.com/office/drawing/2014/main" id="{D7B107E2-C532-077A-85B6-9C54E64B6F76}"/>
              </a:ext>
            </a:extLst>
          </p:cNvPr>
          <p:cNvSpPr/>
          <p:nvPr/>
        </p:nvSpPr>
        <p:spPr>
          <a:xfrm>
            <a:off x="6970986" y="2985196"/>
            <a:ext cx="1855926" cy="2077200"/>
          </a:xfrm>
          <a:custGeom>
            <a:avLst/>
            <a:gdLst>
              <a:gd name="connsiteX0" fmla="*/ 2333435 w 2333434"/>
              <a:gd name="connsiteY0" fmla="*/ 2612679 h 2612678"/>
              <a:gd name="connsiteX1" fmla="*/ 2333435 w 2333434"/>
              <a:gd name="connsiteY1" fmla="*/ 2463499 h 2612678"/>
              <a:gd name="connsiteX2" fmla="*/ 2050361 w 2333434"/>
              <a:gd name="connsiteY2" fmla="*/ 2463499 h 2612678"/>
              <a:gd name="connsiteX3" fmla="*/ 2050361 w 2333434"/>
              <a:gd name="connsiteY3" fmla="*/ 2325786 h 2612678"/>
              <a:gd name="connsiteX4" fmla="*/ 1549251 w 2333434"/>
              <a:gd name="connsiteY4" fmla="*/ 2325786 h 2612678"/>
              <a:gd name="connsiteX5" fmla="*/ 1549251 w 2333434"/>
              <a:gd name="connsiteY5" fmla="*/ 2168947 h 2612678"/>
              <a:gd name="connsiteX6" fmla="*/ 1369457 w 2333434"/>
              <a:gd name="connsiteY6" fmla="*/ 2168947 h 2612678"/>
              <a:gd name="connsiteX7" fmla="*/ 1369457 w 2333434"/>
              <a:gd name="connsiteY7" fmla="*/ 2038883 h 2612678"/>
              <a:gd name="connsiteX8" fmla="*/ 1220267 w 2333434"/>
              <a:gd name="connsiteY8" fmla="*/ 2038883 h 2612678"/>
              <a:gd name="connsiteX9" fmla="*/ 1220267 w 2333434"/>
              <a:gd name="connsiteY9" fmla="*/ 1862919 h 2612678"/>
              <a:gd name="connsiteX10" fmla="*/ 1147591 w 2333434"/>
              <a:gd name="connsiteY10" fmla="*/ 1862919 h 2612678"/>
              <a:gd name="connsiteX11" fmla="*/ 1147591 w 2333434"/>
              <a:gd name="connsiteY11" fmla="*/ 1729035 h 2612678"/>
              <a:gd name="connsiteX12" fmla="*/ 952500 w 2333434"/>
              <a:gd name="connsiteY12" fmla="*/ 1729035 h 2612678"/>
              <a:gd name="connsiteX13" fmla="*/ 952500 w 2333434"/>
              <a:gd name="connsiteY13" fmla="*/ 1591323 h 2612678"/>
              <a:gd name="connsiteX14" fmla="*/ 841566 w 2333434"/>
              <a:gd name="connsiteY14" fmla="*/ 1591323 h 2612678"/>
              <a:gd name="connsiteX15" fmla="*/ 841566 w 2333434"/>
              <a:gd name="connsiteY15" fmla="*/ 1438313 h 2612678"/>
              <a:gd name="connsiteX16" fmla="*/ 730632 w 2333434"/>
              <a:gd name="connsiteY16" fmla="*/ 1438313 h 2612678"/>
              <a:gd name="connsiteX17" fmla="*/ 730632 w 2333434"/>
              <a:gd name="connsiteY17" fmla="*/ 1285304 h 2612678"/>
              <a:gd name="connsiteX18" fmla="*/ 508766 w 2333434"/>
              <a:gd name="connsiteY18" fmla="*/ 1285304 h 2612678"/>
              <a:gd name="connsiteX19" fmla="*/ 508766 w 2333434"/>
              <a:gd name="connsiteY19" fmla="*/ 1139943 h 2612678"/>
              <a:gd name="connsiteX20" fmla="*/ 432259 w 2333434"/>
              <a:gd name="connsiteY20" fmla="*/ 1139943 h 2612678"/>
              <a:gd name="connsiteX21" fmla="*/ 432259 w 2333434"/>
              <a:gd name="connsiteY21" fmla="*/ 986923 h 2612678"/>
              <a:gd name="connsiteX22" fmla="*/ 348103 w 2333434"/>
              <a:gd name="connsiteY22" fmla="*/ 986923 h 2612678"/>
              <a:gd name="connsiteX23" fmla="*/ 348103 w 2333434"/>
              <a:gd name="connsiteY23" fmla="*/ 837741 h 2612678"/>
              <a:gd name="connsiteX24" fmla="*/ 298374 w 2333434"/>
              <a:gd name="connsiteY24" fmla="*/ 837741 h 2612678"/>
              <a:gd name="connsiteX25" fmla="*/ 298374 w 2333434"/>
              <a:gd name="connsiteY25" fmla="*/ 700030 h 2612678"/>
              <a:gd name="connsiteX26" fmla="*/ 229518 w 2333434"/>
              <a:gd name="connsiteY26" fmla="*/ 700030 h 2612678"/>
              <a:gd name="connsiteX27" fmla="*/ 229518 w 2333434"/>
              <a:gd name="connsiteY27" fmla="*/ 524066 h 2612678"/>
              <a:gd name="connsiteX28" fmla="*/ 202741 w 2333434"/>
              <a:gd name="connsiteY28" fmla="*/ 524066 h 2612678"/>
              <a:gd name="connsiteX29" fmla="*/ 202741 w 2333434"/>
              <a:gd name="connsiteY29" fmla="*/ 409307 h 2612678"/>
              <a:gd name="connsiteX30" fmla="*/ 133885 w 2333434"/>
              <a:gd name="connsiteY30" fmla="*/ 409307 h 2612678"/>
              <a:gd name="connsiteX31" fmla="*/ 133885 w 2333434"/>
              <a:gd name="connsiteY31" fmla="*/ 283073 h 2612678"/>
              <a:gd name="connsiteX32" fmla="*/ 114759 w 2333434"/>
              <a:gd name="connsiteY32" fmla="*/ 283073 h 2612678"/>
              <a:gd name="connsiteX33" fmla="*/ 114759 w 2333434"/>
              <a:gd name="connsiteY33" fmla="*/ 133886 h 2612678"/>
              <a:gd name="connsiteX34" fmla="*/ 84157 w 2333434"/>
              <a:gd name="connsiteY34" fmla="*/ 133886 h 2612678"/>
              <a:gd name="connsiteX35" fmla="*/ 84157 w 2333434"/>
              <a:gd name="connsiteY35" fmla="*/ 0 h 2612678"/>
              <a:gd name="connsiteX36" fmla="*/ 0 w 2333434"/>
              <a:gd name="connsiteY36" fmla="*/ 0 h 261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33434" h="2612678">
                <a:moveTo>
                  <a:pt x="2333435" y="2612679"/>
                </a:moveTo>
                <a:lnTo>
                  <a:pt x="2333435" y="2463499"/>
                </a:lnTo>
                <a:lnTo>
                  <a:pt x="2050361" y="2463499"/>
                </a:lnTo>
                <a:lnTo>
                  <a:pt x="2050361" y="2325786"/>
                </a:lnTo>
                <a:lnTo>
                  <a:pt x="1549251" y="2325786"/>
                </a:lnTo>
                <a:lnTo>
                  <a:pt x="1549251" y="2168947"/>
                </a:lnTo>
                <a:lnTo>
                  <a:pt x="1369457" y="2168947"/>
                </a:lnTo>
                <a:lnTo>
                  <a:pt x="1369457" y="2038883"/>
                </a:lnTo>
                <a:lnTo>
                  <a:pt x="1220267" y="2038883"/>
                </a:lnTo>
                <a:lnTo>
                  <a:pt x="1220267" y="1862919"/>
                </a:lnTo>
                <a:lnTo>
                  <a:pt x="1147591" y="1862919"/>
                </a:lnTo>
                <a:lnTo>
                  <a:pt x="1147591" y="1729035"/>
                </a:lnTo>
                <a:lnTo>
                  <a:pt x="952500" y="1729035"/>
                </a:lnTo>
                <a:lnTo>
                  <a:pt x="952500" y="1591323"/>
                </a:lnTo>
                <a:lnTo>
                  <a:pt x="841566" y="1591323"/>
                </a:lnTo>
                <a:lnTo>
                  <a:pt x="841566" y="1438313"/>
                </a:lnTo>
                <a:lnTo>
                  <a:pt x="730632" y="1438313"/>
                </a:lnTo>
                <a:lnTo>
                  <a:pt x="730632" y="1285304"/>
                </a:lnTo>
                <a:lnTo>
                  <a:pt x="508766" y="1285304"/>
                </a:lnTo>
                <a:lnTo>
                  <a:pt x="508766" y="1139943"/>
                </a:lnTo>
                <a:lnTo>
                  <a:pt x="432259" y="1139943"/>
                </a:lnTo>
                <a:lnTo>
                  <a:pt x="432259" y="986923"/>
                </a:lnTo>
                <a:lnTo>
                  <a:pt x="348103" y="986923"/>
                </a:lnTo>
                <a:lnTo>
                  <a:pt x="348103" y="837741"/>
                </a:lnTo>
                <a:lnTo>
                  <a:pt x="298374" y="837741"/>
                </a:lnTo>
                <a:lnTo>
                  <a:pt x="298374" y="700030"/>
                </a:lnTo>
                <a:lnTo>
                  <a:pt x="229518" y="700030"/>
                </a:lnTo>
                <a:lnTo>
                  <a:pt x="229518" y="524066"/>
                </a:lnTo>
                <a:lnTo>
                  <a:pt x="202741" y="524066"/>
                </a:lnTo>
                <a:lnTo>
                  <a:pt x="202741" y="409307"/>
                </a:lnTo>
                <a:lnTo>
                  <a:pt x="133885" y="409307"/>
                </a:lnTo>
                <a:lnTo>
                  <a:pt x="133885" y="283073"/>
                </a:lnTo>
                <a:lnTo>
                  <a:pt x="114759" y="283073"/>
                </a:lnTo>
                <a:lnTo>
                  <a:pt x="114759" y="133886"/>
                </a:lnTo>
                <a:lnTo>
                  <a:pt x="84157" y="133886"/>
                </a:lnTo>
                <a:lnTo>
                  <a:pt x="84157"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2" name="Table 1"/>
          <p:cNvGraphicFramePr>
            <a:graphicFrameLocks noGrp="1"/>
          </p:cNvGraphicFramePr>
          <p:nvPr>
            <p:extLst>
              <p:ext uri="{D42A27DB-BD31-4B8C-83A1-F6EECF244321}">
                <p14:modId xmlns:p14="http://schemas.microsoft.com/office/powerpoint/2010/main" val="1264785278"/>
              </p:ext>
            </p:extLst>
          </p:nvPr>
        </p:nvGraphicFramePr>
        <p:xfrm>
          <a:off x="1579424" y="1761168"/>
          <a:ext cx="4710918" cy="1213896"/>
        </p:xfrm>
        <a:graphic>
          <a:graphicData uri="http://schemas.openxmlformats.org/drawingml/2006/table">
            <a:tbl>
              <a:tblPr firstRow="1" bandRow="1">
                <a:tableStyleId>{5C22544A-7EE6-4342-B048-85BDC9FD1C3A}</a:tableStyleId>
              </a:tblPr>
              <a:tblGrid>
                <a:gridCol w="1515329">
                  <a:extLst>
                    <a:ext uri="{9D8B030D-6E8A-4147-A177-3AD203B41FA5}">
                      <a16:colId xmlns:a16="http://schemas.microsoft.com/office/drawing/2014/main" val="3622622345"/>
                    </a:ext>
                  </a:extLst>
                </a:gridCol>
                <a:gridCol w="1121837">
                  <a:extLst>
                    <a:ext uri="{9D8B030D-6E8A-4147-A177-3AD203B41FA5}">
                      <a16:colId xmlns:a16="http://schemas.microsoft.com/office/drawing/2014/main" val="529581293"/>
                    </a:ext>
                  </a:extLst>
                </a:gridCol>
                <a:gridCol w="1036876">
                  <a:extLst>
                    <a:ext uri="{9D8B030D-6E8A-4147-A177-3AD203B41FA5}">
                      <a16:colId xmlns:a16="http://schemas.microsoft.com/office/drawing/2014/main" val="52685966"/>
                    </a:ext>
                  </a:extLst>
                </a:gridCol>
                <a:gridCol w="1036876">
                  <a:extLst>
                    <a:ext uri="{9D8B030D-6E8A-4147-A177-3AD203B41FA5}">
                      <a16:colId xmlns:a16="http://schemas.microsoft.com/office/drawing/2014/main" val="2791399584"/>
                    </a:ext>
                  </a:extLst>
                </a:gridCol>
              </a:tblGrid>
              <a:tr h="0">
                <a:tc>
                  <a:txBody>
                    <a:bodyPr/>
                    <a:lstStyle/>
                    <a:p>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コホートA</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コホートB</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コホートC</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773048"/>
                  </a:ext>
                </a:extLst>
              </a:tr>
              <a:tr h="156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評価可能患者、n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108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20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7793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イベント、n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85 (78.7)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17 (85.0)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15 (88.2)</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2129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打ち切り、n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23 (21.3)</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3 (15.0)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2 (11.8)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89595"/>
                  </a:ext>
                </a:extLst>
              </a:tr>
              <a:tr h="25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mPFS、月数(95%CI)</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7.0 (6.1、10.5)</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2.1 (1.2、4.9)</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1.5 (1.4、1.8)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882208"/>
                  </a:ext>
                </a:extLst>
              </a:tr>
            </a:tbl>
          </a:graphicData>
        </a:graphic>
      </p:graphicFrame>
      <p:graphicFrame>
        <p:nvGraphicFramePr>
          <p:cNvPr id="234" name="Table 233"/>
          <p:cNvGraphicFramePr>
            <a:graphicFrameLocks noGrp="1"/>
          </p:cNvGraphicFramePr>
          <p:nvPr>
            <p:extLst>
              <p:ext uri="{D42A27DB-BD31-4B8C-83A1-F6EECF244321}">
                <p14:modId xmlns:p14="http://schemas.microsoft.com/office/powerpoint/2010/main" val="1643575142"/>
              </p:ext>
            </p:extLst>
          </p:nvPr>
        </p:nvGraphicFramePr>
        <p:xfrm>
          <a:off x="7139758" y="1759622"/>
          <a:ext cx="4958064" cy="1213896"/>
        </p:xfrm>
        <a:graphic>
          <a:graphicData uri="http://schemas.openxmlformats.org/drawingml/2006/table">
            <a:tbl>
              <a:tblPr firstRow="1" bandRow="1">
                <a:tableStyleId>{5C22544A-7EE6-4342-B048-85BDC9FD1C3A}</a:tableStyleId>
              </a:tblPr>
              <a:tblGrid>
                <a:gridCol w="1459713">
                  <a:extLst>
                    <a:ext uri="{9D8B030D-6E8A-4147-A177-3AD203B41FA5}">
                      <a16:colId xmlns:a16="http://schemas.microsoft.com/office/drawing/2014/main" val="3622622345"/>
                    </a:ext>
                  </a:extLst>
                </a:gridCol>
                <a:gridCol w="1270210">
                  <a:extLst>
                    <a:ext uri="{9D8B030D-6E8A-4147-A177-3AD203B41FA5}">
                      <a16:colId xmlns:a16="http://schemas.microsoft.com/office/drawing/2014/main" val="529581293"/>
                    </a:ext>
                  </a:extLst>
                </a:gridCol>
                <a:gridCol w="1154491">
                  <a:extLst>
                    <a:ext uri="{9D8B030D-6E8A-4147-A177-3AD203B41FA5}">
                      <a16:colId xmlns:a16="http://schemas.microsoft.com/office/drawing/2014/main" val="52685966"/>
                    </a:ext>
                  </a:extLst>
                </a:gridCol>
                <a:gridCol w="1073650">
                  <a:extLst>
                    <a:ext uri="{9D8B030D-6E8A-4147-A177-3AD203B41FA5}">
                      <a16:colId xmlns:a16="http://schemas.microsoft.com/office/drawing/2014/main" val="2791399584"/>
                    </a:ext>
                  </a:extLst>
                </a:gridCol>
              </a:tblGrid>
              <a:tr h="0">
                <a:tc>
                  <a:txBody>
                    <a:bodyPr/>
                    <a:lstStyle/>
                    <a:p>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コホートA</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コホートB</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コホートC</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773048"/>
                  </a:ext>
                </a:extLst>
              </a:tr>
              <a:tr h="156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評価可能患者、n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108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20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7793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イベント、n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76 (70.4)</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18 (90.0)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15 (88.2)</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2129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打ち切り、n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chemeClr val="tx1"/>
                          </a:solidFill>
                        </a:rPr>
                        <a:t>32 (29.6)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2 (10.0)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2 (11.8)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89595"/>
                  </a:ext>
                </a:extLst>
              </a:tr>
              <a:tr h="25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mOS、月数(95%CI)</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17.5 (14.4、22.9)</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6.7 (2.1、10.6)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chemeClr val="tx1"/>
                          </a:solidFill>
                        </a:rPr>
                        <a:t>4.0 (2.0、4.6)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882208"/>
                  </a:ext>
                </a:extLst>
              </a:tr>
            </a:tbl>
          </a:graphicData>
        </a:graphic>
      </p:graphicFrame>
      <p:cxnSp>
        <p:nvCxnSpPr>
          <p:cNvPr id="235" name="Straight Connector 234">
            <a:extLst>
              <a:ext uri="{FF2B5EF4-FFF2-40B4-BE49-F238E27FC236}">
                <a16:creationId xmlns:a16="http://schemas.microsoft.com/office/drawing/2014/main" id="{E0C93C9B-C7E1-2F00-2B20-E1C889B8AAC1}"/>
              </a:ext>
            </a:extLst>
          </p:cNvPr>
          <p:cNvCxnSpPr>
            <a:cxnSpLocks/>
          </p:cNvCxnSpPr>
          <p:nvPr/>
        </p:nvCxnSpPr>
        <p:spPr>
          <a:xfrm>
            <a:off x="53511" y="5718491"/>
            <a:ext cx="238539" cy="0"/>
          </a:xfrm>
          <a:prstGeom prst="line">
            <a:avLst/>
          </a:prstGeom>
          <a:noFill/>
          <a:ln w="19050" cap="flat">
            <a:solidFill>
              <a:schemeClr val="accent5"/>
            </a:solidFill>
            <a:prstDash val="solid"/>
            <a:miter/>
          </a:ln>
        </p:spPr>
      </p:cxnSp>
      <p:cxnSp>
        <p:nvCxnSpPr>
          <p:cNvPr id="236" name="Straight Connector 235">
            <a:extLst>
              <a:ext uri="{FF2B5EF4-FFF2-40B4-BE49-F238E27FC236}">
                <a16:creationId xmlns:a16="http://schemas.microsoft.com/office/drawing/2014/main" id="{D2039D33-427E-42E8-7ECF-60D62BAAE178}"/>
              </a:ext>
            </a:extLst>
          </p:cNvPr>
          <p:cNvCxnSpPr>
            <a:cxnSpLocks/>
          </p:cNvCxnSpPr>
          <p:nvPr/>
        </p:nvCxnSpPr>
        <p:spPr>
          <a:xfrm>
            <a:off x="53511" y="5974595"/>
            <a:ext cx="238539" cy="0"/>
          </a:xfrm>
          <a:prstGeom prst="line">
            <a:avLst/>
          </a:prstGeom>
          <a:noFill/>
          <a:ln w="19050" cap="flat">
            <a:solidFill>
              <a:schemeClr val="accent4"/>
            </a:solidFill>
            <a:prstDash val="solid"/>
            <a:miter/>
          </a:ln>
        </p:spPr>
      </p:cxnSp>
      <p:cxnSp>
        <p:nvCxnSpPr>
          <p:cNvPr id="237" name="Straight Connector 236">
            <a:extLst>
              <a:ext uri="{FF2B5EF4-FFF2-40B4-BE49-F238E27FC236}">
                <a16:creationId xmlns:a16="http://schemas.microsoft.com/office/drawing/2014/main" id="{D2039D33-427E-42E8-7ECF-60D62BAAE178}"/>
              </a:ext>
            </a:extLst>
          </p:cNvPr>
          <p:cNvCxnSpPr>
            <a:cxnSpLocks/>
          </p:cNvCxnSpPr>
          <p:nvPr/>
        </p:nvCxnSpPr>
        <p:spPr>
          <a:xfrm>
            <a:off x="53511" y="6203998"/>
            <a:ext cx="238539" cy="0"/>
          </a:xfrm>
          <a:prstGeom prst="line">
            <a:avLst/>
          </a:prstGeom>
          <a:noFill/>
          <a:ln w="19050" cap="flat">
            <a:solidFill>
              <a:srgbClr val="B2C0EC"/>
            </a:solidFill>
            <a:prstDash val="solid"/>
            <a:miter/>
          </a:ln>
        </p:spPr>
      </p:cxnSp>
    </p:spTree>
    <p:extLst>
      <p:ext uri="{BB962C8B-B14F-4D97-AF65-F5344CB8AC3E}">
        <p14:creationId xmlns:p14="http://schemas.microsoft.com/office/powerpoint/2010/main" val="247516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218335" cy="807720"/>
          </a:xfrm>
        </p:spPr>
        <p:txBody>
          <a:bodyPr/>
          <a:lstStyle/>
          <a:p>
            <a:r>
              <a:rPr lang="ja-JP" dirty="0"/>
              <a:t>O-2：前治療のある局所進行性または転移性胆管癌に対するペミガチニブ：FIGHT-202の最終結果 – Vogel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8200"/>
              </a:spcBef>
              <a:buNone/>
            </a:pPr>
            <a:r>
              <a:rPr lang="ja-JP" b="1" dirty="0"/>
              <a:t>結論</a:t>
            </a:r>
          </a:p>
          <a:p>
            <a:r>
              <a:rPr lang="ja-JP" b="1" dirty="0"/>
              <a:t>前治療のある局所進行性または転移性胆管癌で、FGFR2融合または再配列を有する患者において、ペミガチニブは、管理可能な安全性プロファイルにより、継続的な奏効と生存期間の改善を示した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Vogel R, et al.Ann Oncol 2022;33(suppl):abstr O-2</a:t>
            </a:r>
          </a:p>
        </p:txBody>
      </p:sp>
      <p:graphicFrame>
        <p:nvGraphicFramePr>
          <p:cNvPr id="5" name="Table 4"/>
          <p:cNvGraphicFramePr>
            <a:graphicFrameLocks noGrp="1"/>
          </p:cNvGraphicFramePr>
          <p:nvPr>
            <p:extLst>
              <p:ext uri="{D42A27DB-BD31-4B8C-83A1-F6EECF244321}">
                <p14:modId xmlns:p14="http://schemas.microsoft.com/office/powerpoint/2010/main" val="3345573523"/>
              </p:ext>
            </p:extLst>
          </p:nvPr>
        </p:nvGraphicFramePr>
        <p:xfrm>
          <a:off x="215758" y="1594060"/>
          <a:ext cx="6202819" cy="2804160"/>
        </p:xfrm>
        <a:graphic>
          <a:graphicData uri="http://schemas.openxmlformats.org/drawingml/2006/table">
            <a:tbl>
              <a:tblPr firstRow="1" bandRow="1">
                <a:tableStyleId>{5202B0CA-FC54-4496-8BCA-5EF66A818D29}</a:tableStyleId>
              </a:tblPr>
              <a:tblGrid>
                <a:gridCol w="2094079">
                  <a:extLst>
                    <a:ext uri="{9D8B030D-6E8A-4147-A177-3AD203B41FA5}">
                      <a16:colId xmlns:a16="http://schemas.microsoft.com/office/drawing/2014/main" val="2713438561"/>
                    </a:ext>
                  </a:extLst>
                </a:gridCol>
                <a:gridCol w="1437730">
                  <a:extLst>
                    <a:ext uri="{9D8B030D-6E8A-4147-A177-3AD203B41FA5}">
                      <a16:colId xmlns:a16="http://schemas.microsoft.com/office/drawing/2014/main" val="61653570"/>
                    </a:ext>
                  </a:extLst>
                </a:gridCol>
                <a:gridCol w="1335505">
                  <a:extLst>
                    <a:ext uri="{9D8B030D-6E8A-4147-A177-3AD203B41FA5}">
                      <a16:colId xmlns:a16="http://schemas.microsoft.com/office/drawing/2014/main" val="3049106012"/>
                    </a:ext>
                  </a:extLst>
                </a:gridCol>
                <a:gridCol w="1335505">
                  <a:extLst>
                    <a:ext uri="{9D8B030D-6E8A-4147-A177-3AD203B41FA5}">
                      <a16:colId xmlns:a16="http://schemas.microsoft.com/office/drawing/2014/main" val="2387277878"/>
                    </a:ext>
                  </a:extLst>
                </a:gridCol>
              </a:tblGrid>
              <a:tr h="152240">
                <a:tc>
                  <a:txBody>
                    <a:bodyPr/>
                    <a:lstStyle/>
                    <a:p>
                      <a:r>
                        <a:rPr lang="ja-JP" sz="1400">
                          <a:solidFill>
                            <a:schemeClr val="tx2"/>
                          </a:solidFill>
                        </a:rPr>
                        <a:t>転帰</a:t>
                      </a:r>
                    </a:p>
                  </a:txBody>
                  <a:tcPr marT="18000" marB="18000" anchor="ctr"/>
                </a:tc>
                <a:tc>
                  <a:txBody>
                    <a:bodyPr/>
                    <a:lstStyle/>
                    <a:p>
                      <a:pPr algn="ctr"/>
                      <a:r>
                        <a:rPr lang="ja-JP" sz="1400">
                          <a:solidFill>
                            <a:schemeClr val="tx2"/>
                          </a:solidFill>
                        </a:rPr>
                        <a:t>コホートA</a:t>
                      </a:r>
                      <a:br>
                        <a:rPr lang="ja-JP" sz="1400">
                          <a:solidFill>
                            <a:schemeClr val="tx2"/>
                          </a:solidFill>
                        </a:rPr>
                      </a:br>
                      <a:r>
                        <a:rPr lang="ja-JP" sz="1400">
                          <a:solidFill>
                            <a:schemeClr val="tx2"/>
                          </a:solidFill>
                        </a:rPr>
                        <a:t>(n=108)</a:t>
                      </a:r>
                    </a:p>
                  </a:txBody>
                  <a:tcPr marT="18000" marB="18000" anchor="ctr"/>
                </a:tc>
                <a:tc>
                  <a:txBody>
                    <a:bodyPr/>
                    <a:lstStyle/>
                    <a:p>
                      <a:pPr algn="ctr"/>
                      <a:r>
                        <a:rPr lang="ja-JP" sz="1400">
                          <a:solidFill>
                            <a:schemeClr val="tx2"/>
                          </a:solidFill>
                        </a:rPr>
                        <a:t>コホートB</a:t>
                      </a:r>
                      <a:br>
                        <a:rPr lang="ja-JP" sz="1400">
                          <a:solidFill>
                            <a:schemeClr val="tx2"/>
                          </a:solidFill>
                        </a:rPr>
                      </a:br>
                      <a:r>
                        <a:rPr lang="ja-JP" sz="1400">
                          <a:solidFill>
                            <a:schemeClr val="tx2"/>
                          </a:solidFill>
                        </a:rPr>
                        <a:t>(n=20)</a:t>
                      </a:r>
                    </a:p>
                  </a:txBody>
                  <a:tcPr marT="18000" marB="18000" anchor="ctr"/>
                </a:tc>
                <a:tc>
                  <a:txBody>
                    <a:bodyPr/>
                    <a:lstStyle/>
                    <a:p>
                      <a:pPr algn="ctr"/>
                      <a:r>
                        <a:rPr lang="ja-JP" sz="1400" baseline="0" dirty="0">
                          <a:solidFill>
                            <a:schemeClr val="tx2"/>
                          </a:solidFill>
                        </a:rPr>
                        <a:t>コホートC
(n=17)</a:t>
                      </a:r>
                    </a:p>
                  </a:txBody>
                  <a:tcPr anchor="ctr"/>
                </a:tc>
                <a:extLst>
                  <a:ext uri="{0D108BD9-81ED-4DB2-BD59-A6C34878D82A}">
                    <a16:rowId xmlns:a16="http://schemas.microsoft.com/office/drawing/2014/main" val="3667548636"/>
                  </a:ext>
                </a:extLst>
              </a:tr>
              <a:tr h="0">
                <a:tc>
                  <a:txBody>
                    <a:bodyPr/>
                    <a:lstStyle/>
                    <a:p>
                      <a:r>
                        <a:rPr lang="ja-JP" sz="1400">
                          <a:solidFill>
                            <a:schemeClr val="tx1"/>
                          </a:solidFill>
                        </a:rPr>
                        <a:t>ORR、% (95%CI)</a:t>
                      </a:r>
                    </a:p>
                  </a:txBody>
                  <a:tcPr/>
                </a:tc>
                <a:tc>
                  <a:txBody>
                    <a:bodyPr/>
                    <a:lstStyle/>
                    <a:p>
                      <a:pPr algn="ctr"/>
                      <a:r>
                        <a:rPr lang="ja-JP" sz="1400">
                          <a:solidFill>
                            <a:schemeClr val="tx1"/>
                          </a:solidFill>
                        </a:rPr>
                        <a:t>37 (28、47)</a:t>
                      </a:r>
                    </a:p>
                  </a:txBody>
                  <a:tcPr/>
                </a:tc>
                <a:tc>
                  <a:txBody>
                    <a:bodyPr/>
                    <a:lstStyle/>
                    <a:p>
                      <a:pPr algn="ctr"/>
                      <a:r>
                        <a:rPr lang="ja-JP" sz="1400">
                          <a:solidFill>
                            <a:schemeClr val="tx1"/>
                          </a:solidFill>
                        </a:rPr>
                        <a:t>0 (0、17)</a:t>
                      </a:r>
                    </a:p>
                  </a:txBody>
                  <a:tcPr/>
                </a:tc>
                <a:tc>
                  <a:txBody>
                    <a:bodyPr/>
                    <a:lstStyle/>
                    <a:p>
                      <a:pPr algn="ctr"/>
                      <a:r>
                        <a:rPr lang="ja-JP" sz="1400">
                          <a:solidFill>
                            <a:schemeClr val="tx1"/>
                          </a:solidFill>
                        </a:rPr>
                        <a:t>0 (0、20)</a:t>
                      </a:r>
                    </a:p>
                  </a:txBody>
                  <a:tcPr/>
                </a:tc>
                <a:extLst>
                  <a:ext uri="{0D108BD9-81ED-4DB2-BD59-A6C34878D82A}">
                    <a16:rowId xmlns:a16="http://schemas.microsoft.com/office/drawing/2014/main" val="2912163037"/>
                  </a:ext>
                </a:extLst>
              </a:tr>
              <a:tr h="0">
                <a:tc>
                  <a:txBody>
                    <a:bodyPr/>
                    <a:lstStyle/>
                    <a:p>
                      <a:r>
                        <a:rPr lang="ja-JP" sz="1400" dirty="0">
                          <a:solidFill>
                            <a:schemeClr val="tx1"/>
                          </a:solidFill>
                        </a:rPr>
                        <a:t>BOR、%</a:t>
                      </a:r>
                    </a:p>
                    <a:p>
                      <a:pPr marL="180975" indent="0"/>
                      <a:r>
                        <a:rPr lang="ja-JP" sz="1400" dirty="0">
                          <a:solidFill>
                            <a:schemeClr val="tx1"/>
                          </a:solidFill>
                        </a:rPr>
                        <a:t>CR</a:t>
                      </a:r>
                    </a:p>
                    <a:p>
                      <a:pPr marL="180975" indent="0"/>
                      <a:r>
                        <a:rPr lang="ja-JP" sz="1400" dirty="0">
                          <a:solidFill>
                            <a:schemeClr val="tx1"/>
                          </a:solidFill>
                        </a:rPr>
                        <a:t>PR</a:t>
                      </a:r>
                    </a:p>
                    <a:p>
                      <a:pPr marL="180975" indent="0"/>
                      <a:r>
                        <a:rPr lang="ja-JP" sz="1400" dirty="0">
                          <a:solidFill>
                            <a:schemeClr val="tx1"/>
                          </a:solidFill>
                        </a:rPr>
                        <a:t>SD</a:t>
                      </a:r>
                    </a:p>
                    <a:p>
                      <a:pPr marL="180975" indent="0"/>
                      <a:r>
                        <a:rPr lang="ja-JP" sz="1400" dirty="0">
                          <a:solidFill>
                            <a:schemeClr val="tx1"/>
                          </a:solidFill>
                        </a:rPr>
                        <a:t>PD</a:t>
                      </a:r>
                    </a:p>
                    <a:p>
                      <a:pPr marL="180975" indent="0"/>
                      <a:r>
                        <a:rPr lang="ja-JP" sz="1400" dirty="0">
                          <a:solidFill>
                            <a:schemeClr val="tx1"/>
                          </a:solidFill>
                        </a:rPr>
                        <a:t>NE</a:t>
                      </a:r>
                    </a:p>
                  </a:txBody>
                  <a:tcPr/>
                </a:tc>
                <a:tc>
                  <a:txBody>
                    <a:bodyPr/>
                    <a:lstStyle/>
                    <a:p>
                      <a:pPr algn="l" rtl="0"/>
                      <a:endParaRPr lang="en-GB" sz="1400" dirty="0">
                        <a:solidFill>
                          <a:schemeClr val="tx1"/>
                        </a:solidFill>
                      </a:endParaRPr>
                    </a:p>
                    <a:p>
                      <a:pPr algn="ctr"/>
                      <a:r>
                        <a:rPr lang="ja-JP" sz="1400">
                          <a:solidFill>
                            <a:schemeClr val="tx1"/>
                          </a:solidFill>
                        </a:rPr>
                        <a:t>3</a:t>
                      </a:r>
                    </a:p>
                    <a:p>
                      <a:pPr algn="ctr"/>
                      <a:r>
                        <a:rPr lang="ja-JP" sz="1400">
                          <a:solidFill>
                            <a:schemeClr val="tx1"/>
                          </a:solidFill>
                        </a:rPr>
                        <a:t>34</a:t>
                      </a:r>
                    </a:p>
                    <a:p>
                      <a:pPr algn="ctr"/>
                      <a:r>
                        <a:rPr lang="ja-JP" sz="1400">
                          <a:solidFill>
                            <a:schemeClr val="tx1"/>
                          </a:solidFill>
                        </a:rPr>
                        <a:t>45</a:t>
                      </a:r>
                    </a:p>
                    <a:p>
                      <a:pPr algn="ctr"/>
                      <a:r>
                        <a:rPr lang="ja-JP" sz="1400">
                          <a:solidFill>
                            <a:schemeClr val="tx1"/>
                          </a:solidFill>
                        </a:rPr>
                        <a:t>15</a:t>
                      </a:r>
                    </a:p>
                    <a:p>
                      <a:pPr algn="ctr"/>
                      <a:r>
                        <a:rPr lang="ja-JP" sz="1400">
                          <a:solidFill>
                            <a:schemeClr val="tx1"/>
                          </a:solidFill>
                        </a:rPr>
                        <a:t>3</a:t>
                      </a:r>
                    </a:p>
                  </a:txBody>
                  <a:tcPr/>
                </a:tc>
                <a:tc>
                  <a:txBody>
                    <a:bodyPr/>
                    <a:lstStyle/>
                    <a:p>
                      <a:pPr algn="l" rtl="0"/>
                      <a:endParaRPr lang="en-GB" sz="1400" dirty="0">
                        <a:solidFill>
                          <a:schemeClr val="tx1"/>
                        </a:solidFill>
                      </a:endParaRP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40</a:t>
                      </a:r>
                    </a:p>
                    <a:p>
                      <a:pPr algn="ctr"/>
                      <a:r>
                        <a:rPr lang="ja-JP" sz="1400">
                          <a:solidFill>
                            <a:schemeClr val="tx1"/>
                          </a:solidFill>
                        </a:rPr>
                        <a:t>35</a:t>
                      </a:r>
                    </a:p>
                    <a:p>
                      <a:pPr algn="ctr"/>
                      <a:r>
                        <a:rPr lang="ja-JP" sz="1400">
                          <a:solidFill>
                            <a:schemeClr val="tx1"/>
                          </a:solidFill>
                        </a:rPr>
                        <a:t>25</a:t>
                      </a:r>
                    </a:p>
                  </a:txBody>
                  <a:tcPr/>
                </a:tc>
                <a:tc>
                  <a:txBody>
                    <a:bodyPr/>
                    <a:lstStyle/>
                    <a:p>
                      <a:pPr algn="l" rtl="0"/>
                      <a:endParaRPr lang="en-GB" sz="1400" dirty="0">
                        <a:solidFill>
                          <a:schemeClr val="tx1"/>
                        </a:solidFill>
                      </a:endParaRP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18</a:t>
                      </a:r>
                    </a:p>
                    <a:p>
                      <a:pPr algn="ctr"/>
                      <a:r>
                        <a:rPr lang="ja-JP" sz="1400">
                          <a:solidFill>
                            <a:schemeClr val="tx1"/>
                          </a:solidFill>
                        </a:rPr>
                        <a:t>65</a:t>
                      </a:r>
                    </a:p>
                    <a:p>
                      <a:pPr algn="ctr"/>
                      <a:r>
                        <a:rPr lang="ja-JP" sz="1400">
                          <a:solidFill>
                            <a:schemeClr val="tx1"/>
                          </a:solidFill>
                        </a:rPr>
                        <a:t>18</a:t>
                      </a:r>
                    </a:p>
                  </a:txBody>
                  <a:tcPr/>
                </a:tc>
                <a:extLst>
                  <a:ext uri="{0D108BD9-81ED-4DB2-BD59-A6C34878D82A}">
                    <a16:rowId xmlns:a16="http://schemas.microsoft.com/office/drawing/2014/main" val="612797253"/>
                  </a:ext>
                </a:extLst>
              </a:tr>
              <a:tr h="0">
                <a:tc>
                  <a:txBody>
                    <a:bodyPr/>
                    <a:lstStyle/>
                    <a:p>
                      <a:r>
                        <a:rPr lang="ja-JP" sz="1400">
                          <a:solidFill>
                            <a:schemeClr val="tx1"/>
                          </a:solidFill>
                        </a:rPr>
                        <a:t>DCR、%</a:t>
                      </a:r>
                      <a:r>
                        <a:rPr lang="ja-JP" sz="1400" baseline="0">
                          <a:solidFill>
                            <a:schemeClr val="tx1"/>
                          </a:solidFill>
                        </a:rPr>
                        <a:t> (95%CI)</a:t>
                      </a:r>
                    </a:p>
                  </a:txBody>
                  <a:tcPr/>
                </a:tc>
                <a:tc>
                  <a:txBody>
                    <a:bodyPr/>
                    <a:lstStyle/>
                    <a:p>
                      <a:pPr algn="ctr"/>
                      <a:r>
                        <a:rPr lang="ja-JP" sz="1400">
                          <a:solidFill>
                            <a:schemeClr val="tx1"/>
                          </a:solidFill>
                        </a:rPr>
                        <a:t>82 (74、89)</a:t>
                      </a:r>
                    </a:p>
                  </a:txBody>
                  <a:tcPr/>
                </a:tc>
                <a:tc>
                  <a:txBody>
                    <a:bodyPr/>
                    <a:lstStyle/>
                    <a:p>
                      <a:pPr algn="ctr"/>
                      <a:r>
                        <a:rPr lang="ja-JP" sz="1400">
                          <a:solidFill>
                            <a:schemeClr val="tx1"/>
                          </a:solidFill>
                        </a:rPr>
                        <a:t>40 (19、64)</a:t>
                      </a:r>
                    </a:p>
                  </a:txBody>
                  <a:tcPr/>
                </a:tc>
                <a:tc>
                  <a:txBody>
                    <a:bodyPr/>
                    <a:lstStyle/>
                    <a:p>
                      <a:pPr algn="ctr"/>
                      <a:r>
                        <a:rPr lang="ja-JP" sz="1400">
                          <a:solidFill>
                            <a:schemeClr val="tx1"/>
                          </a:solidFill>
                        </a:rPr>
                        <a:t>18 (4、43)</a:t>
                      </a:r>
                    </a:p>
                  </a:txBody>
                  <a:tcPr/>
                </a:tc>
                <a:extLst>
                  <a:ext uri="{0D108BD9-81ED-4DB2-BD59-A6C34878D82A}">
                    <a16:rowId xmlns:a16="http://schemas.microsoft.com/office/drawing/2014/main" val="1671852899"/>
                  </a:ext>
                </a:extLst>
              </a:tr>
              <a:tr h="0">
                <a:tc>
                  <a:txBody>
                    <a:bodyPr/>
                    <a:lstStyle/>
                    <a:p>
                      <a:r>
                        <a:rPr lang="ja-JP" sz="1400">
                          <a:solidFill>
                            <a:schemeClr val="tx1"/>
                          </a:solidFill>
                        </a:rPr>
                        <a:t>mDoR、月数 (95%CI)</a:t>
                      </a:r>
                    </a:p>
                  </a:txBody>
                  <a:tcPr/>
                </a:tc>
                <a:tc>
                  <a:txBody>
                    <a:bodyPr/>
                    <a:lstStyle/>
                    <a:p>
                      <a:pPr algn="ctr"/>
                      <a:r>
                        <a:rPr lang="ja-JP" sz="1400" dirty="0">
                          <a:solidFill>
                            <a:schemeClr val="tx1"/>
                          </a:solidFill>
                        </a:rPr>
                        <a:t>9.1 (6.0、14.5)</a:t>
                      </a:r>
                    </a:p>
                  </a:txBody>
                  <a:tcPr/>
                </a:tc>
                <a:tc>
                  <a:txBody>
                    <a:bodyPr/>
                    <a:lstStyle/>
                    <a:p>
                      <a:pPr algn="ctr"/>
                      <a:r>
                        <a:rPr lang="ja-JP" sz="1400">
                          <a:solidFill>
                            <a:schemeClr val="tx1"/>
                          </a:solidFill>
                        </a:rPr>
                        <a:t>-</a:t>
                      </a:r>
                    </a:p>
                  </a:txBody>
                  <a:tcPr/>
                </a:tc>
                <a:tc>
                  <a:txBody>
                    <a:bodyPr/>
                    <a:lstStyle/>
                    <a:p>
                      <a:pPr algn="ctr"/>
                      <a:r>
                        <a:rPr lang="ja-JP" sz="1400" dirty="0">
                          <a:solidFill>
                            <a:schemeClr val="tx1"/>
                          </a:solidFill>
                        </a:rPr>
                        <a:t>-</a:t>
                      </a:r>
                    </a:p>
                  </a:txBody>
                  <a:tcPr/>
                </a:tc>
                <a:extLst>
                  <a:ext uri="{0D108BD9-81ED-4DB2-BD59-A6C34878D82A}">
                    <a16:rowId xmlns:a16="http://schemas.microsoft.com/office/drawing/2014/main" val="266649007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29983285"/>
              </p:ext>
            </p:extLst>
          </p:nvPr>
        </p:nvGraphicFramePr>
        <p:xfrm>
          <a:off x="6560049" y="1594060"/>
          <a:ext cx="5388995" cy="3566160"/>
        </p:xfrm>
        <a:graphic>
          <a:graphicData uri="http://schemas.openxmlformats.org/drawingml/2006/table">
            <a:tbl>
              <a:tblPr firstRow="1" bandRow="1">
                <a:tableStyleId>{5202B0CA-FC54-4496-8BCA-5EF66A818D29}</a:tableStyleId>
              </a:tblPr>
              <a:tblGrid>
                <a:gridCol w="1471259">
                  <a:extLst>
                    <a:ext uri="{9D8B030D-6E8A-4147-A177-3AD203B41FA5}">
                      <a16:colId xmlns:a16="http://schemas.microsoft.com/office/drawing/2014/main" val="2713438561"/>
                    </a:ext>
                  </a:extLst>
                </a:gridCol>
                <a:gridCol w="1305912">
                  <a:extLst>
                    <a:ext uri="{9D8B030D-6E8A-4147-A177-3AD203B41FA5}">
                      <a16:colId xmlns:a16="http://schemas.microsoft.com/office/drawing/2014/main" val="61653570"/>
                    </a:ext>
                  </a:extLst>
                </a:gridCol>
                <a:gridCol w="1305912">
                  <a:extLst>
                    <a:ext uri="{9D8B030D-6E8A-4147-A177-3AD203B41FA5}">
                      <a16:colId xmlns:a16="http://schemas.microsoft.com/office/drawing/2014/main" val="3049106012"/>
                    </a:ext>
                  </a:extLst>
                </a:gridCol>
                <a:gridCol w="1305912">
                  <a:extLst>
                    <a:ext uri="{9D8B030D-6E8A-4147-A177-3AD203B41FA5}">
                      <a16:colId xmlns:a16="http://schemas.microsoft.com/office/drawing/2014/main" val="2387277878"/>
                    </a:ext>
                  </a:extLst>
                </a:gridCol>
              </a:tblGrid>
              <a:tr h="152240">
                <a:tc>
                  <a:txBody>
                    <a:bodyPr/>
                    <a:lstStyle/>
                    <a:p>
                      <a:r>
                        <a:rPr lang="ja-JP" sz="1400">
                          <a:solidFill>
                            <a:schemeClr val="tx2"/>
                          </a:solidFill>
                        </a:rPr>
                        <a:t>グレード</a:t>
                      </a:r>
                      <a:r>
                        <a:rPr lang="ja-JP" sz="1400" baseline="0">
                          <a:solidFill>
                            <a:schemeClr val="tx2"/>
                          </a:solidFill>
                        </a:rPr>
                        <a:t>3以上TEAE、%</a:t>
                      </a:r>
                    </a:p>
                  </a:txBody>
                  <a:tcPr marT="18000" marB="18000" anchor="ctr"/>
                </a:tc>
                <a:tc>
                  <a:txBody>
                    <a:bodyPr/>
                    <a:lstStyle/>
                    <a:p>
                      <a:pPr algn="ctr"/>
                      <a:r>
                        <a:rPr lang="ja-JP" sz="1400">
                          <a:solidFill>
                            <a:schemeClr val="tx2"/>
                          </a:solidFill>
                        </a:rPr>
                        <a:t>コホートA</a:t>
                      </a:r>
                      <a:br>
                        <a:rPr lang="ja-JP" sz="1400">
                          <a:solidFill>
                            <a:schemeClr val="tx2"/>
                          </a:solidFill>
                        </a:rPr>
                      </a:br>
                      <a:r>
                        <a:rPr lang="ja-JP" sz="1400">
                          <a:solidFill>
                            <a:schemeClr val="tx2"/>
                          </a:solidFill>
                        </a:rPr>
                        <a:t>(n=108)</a:t>
                      </a:r>
                    </a:p>
                  </a:txBody>
                  <a:tcPr marT="18000" marB="18000" anchor="ctr"/>
                </a:tc>
                <a:tc>
                  <a:txBody>
                    <a:bodyPr/>
                    <a:lstStyle/>
                    <a:p>
                      <a:pPr algn="ctr"/>
                      <a:r>
                        <a:rPr lang="ja-JP" sz="1400">
                          <a:solidFill>
                            <a:schemeClr val="tx2"/>
                          </a:solidFill>
                        </a:rPr>
                        <a:t>コホートB</a:t>
                      </a:r>
                      <a:br>
                        <a:rPr lang="ja-JP" sz="1400">
                          <a:solidFill>
                            <a:schemeClr val="tx2"/>
                          </a:solidFill>
                        </a:rPr>
                      </a:br>
                      <a:r>
                        <a:rPr lang="ja-JP" sz="1400">
                          <a:solidFill>
                            <a:schemeClr val="tx2"/>
                          </a:solidFill>
                        </a:rPr>
                        <a:t>(n=20)</a:t>
                      </a:r>
                    </a:p>
                  </a:txBody>
                  <a:tcPr marT="18000" marB="18000" anchor="ctr"/>
                </a:tc>
                <a:tc>
                  <a:txBody>
                    <a:bodyPr/>
                    <a:lstStyle/>
                    <a:p>
                      <a:pPr algn="ctr"/>
                      <a:r>
                        <a:rPr lang="ja-JP" sz="1400" baseline="0" dirty="0">
                          <a:solidFill>
                            <a:schemeClr val="tx2"/>
                          </a:solidFill>
                        </a:rPr>
                        <a:t>コホートC
(n=17)</a:t>
                      </a:r>
                    </a:p>
                  </a:txBody>
                  <a:tcPr anchor="ctr"/>
                </a:tc>
                <a:extLst>
                  <a:ext uri="{0D108BD9-81ED-4DB2-BD59-A6C34878D82A}">
                    <a16:rowId xmlns:a16="http://schemas.microsoft.com/office/drawing/2014/main" val="3667548636"/>
                  </a:ext>
                </a:extLst>
              </a:tr>
              <a:tr h="0">
                <a:tc>
                  <a:txBody>
                    <a:bodyPr/>
                    <a:lstStyle/>
                    <a:p>
                      <a:r>
                        <a:rPr lang="ja-JP" sz="1400">
                          <a:solidFill>
                            <a:schemeClr val="tx1"/>
                          </a:solidFill>
                        </a:rPr>
                        <a:t>すべて</a:t>
                      </a:r>
                    </a:p>
                  </a:txBody>
                  <a:tcPr/>
                </a:tc>
                <a:tc>
                  <a:txBody>
                    <a:bodyPr/>
                    <a:lstStyle/>
                    <a:p>
                      <a:pPr algn="ctr"/>
                      <a:r>
                        <a:rPr lang="ja-JP" sz="1400">
                          <a:solidFill>
                            <a:schemeClr val="tx1"/>
                          </a:solidFill>
                        </a:rPr>
                        <a:t>67</a:t>
                      </a:r>
                    </a:p>
                  </a:txBody>
                  <a:tcPr/>
                </a:tc>
                <a:tc>
                  <a:txBody>
                    <a:bodyPr/>
                    <a:lstStyle/>
                    <a:p>
                      <a:pPr algn="ctr"/>
                      <a:r>
                        <a:rPr lang="ja-JP" sz="1400">
                          <a:solidFill>
                            <a:schemeClr val="tx1"/>
                          </a:solidFill>
                        </a:rPr>
                        <a:t>75</a:t>
                      </a:r>
                    </a:p>
                  </a:txBody>
                  <a:tcPr/>
                </a:tc>
                <a:tc>
                  <a:txBody>
                    <a:bodyPr/>
                    <a:lstStyle/>
                    <a:p>
                      <a:pPr algn="ctr"/>
                      <a:r>
                        <a:rPr lang="ja-JP" sz="1400">
                          <a:solidFill>
                            <a:schemeClr val="tx1"/>
                          </a:solidFill>
                        </a:rPr>
                        <a:t>76</a:t>
                      </a:r>
                    </a:p>
                  </a:txBody>
                  <a:tcPr/>
                </a:tc>
                <a:extLst>
                  <a:ext uri="{0D108BD9-81ED-4DB2-BD59-A6C34878D82A}">
                    <a16:rowId xmlns:a16="http://schemas.microsoft.com/office/drawing/2014/main" val="2912163037"/>
                  </a:ext>
                </a:extLst>
              </a:tr>
              <a:tr h="0">
                <a:tc>
                  <a:txBody>
                    <a:bodyPr/>
                    <a:lstStyle/>
                    <a:p>
                      <a:r>
                        <a:rPr lang="ja-JP" sz="1400" noProof="0">
                          <a:solidFill>
                            <a:schemeClr val="tx1"/>
                          </a:solidFill>
                        </a:rPr>
                        <a:t>下痢</a:t>
                      </a:r>
                    </a:p>
                  </a:txBody>
                  <a:tcPr/>
                </a:tc>
                <a:tc>
                  <a:txBody>
                    <a:bodyPr/>
                    <a:lstStyle/>
                    <a:p>
                      <a:pPr algn="ctr"/>
                      <a:r>
                        <a:rPr lang="ja-JP" sz="1400">
                          <a:solidFill>
                            <a:schemeClr val="tx1"/>
                          </a:solidFill>
                        </a:rPr>
                        <a:t>4</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6</a:t>
                      </a:r>
                    </a:p>
                  </a:txBody>
                  <a:tcPr/>
                </a:tc>
                <a:extLst>
                  <a:ext uri="{0D108BD9-81ED-4DB2-BD59-A6C34878D82A}">
                    <a16:rowId xmlns:a16="http://schemas.microsoft.com/office/drawing/2014/main" val="612797253"/>
                  </a:ext>
                </a:extLst>
              </a:tr>
              <a:tr h="0">
                <a:tc>
                  <a:txBody>
                    <a:bodyPr/>
                    <a:lstStyle/>
                    <a:p>
                      <a:r>
                        <a:rPr lang="ja-JP" sz="1400">
                          <a:solidFill>
                            <a:schemeClr val="tx1"/>
                          </a:solidFill>
                        </a:rPr>
                        <a:t>疲労</a:t>
                      </a:r>
                    </a:p>
                  </a:txBody>
                  <a:tcPr/>
                </a:tc>
                <a:tc>
                  <a:txBody>
                    <a:bodyPr/>
                    <a:lstStyle/>
                    <a:p>
                      <a:pPr algn="ctr"/>
                      <a:r>
                        <a:rPr lang="ja-JP" sz="1400" dirty="0">
                          <a:solidFill>
                            <a:schemeClr val="tx1"/>
                          </a:solidFill>
                        </a:rPr>
                        <a:t>5</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18</a:t>
                      </a:r>
                    </a:p>
                  </a:txBody>
                  <a:tcPr/>
                </a:tc>
                <a:extLst>
                  <a:ext uri="{0D108BD9-81ED-4DB2-BD59-A6C34878D82A}">
                    <a16:rowId xmlns:a16="http://schemas.microsoft.com/office/drawing/2014/main" val="2666490076"/>
                  </a:ext>
                </a:extLst>
              </a:tr>
              <a:tr h="0">
                <a:tc>
                  <a:txBody>
                    <a:bodyPr/>
                    <a:lstStyle/>
                    <a:p>
                      <a:r>
                        <a:rPr lang="ja-JP" sz="1400">
                          <a:solidFill>
                            <a:schemeClr val="tx1"/>
                          </a:solidFill>
                        </a:rPr>
                        <a:t>吐き気</a:t>
                      </a:r>
                    </a:p>
                  </a:txBody>
                  <a:tcPr/>
                </a:tc>
                <a:tc>
                  <a:txBody>
                    <a:bodyPr/>
                    <a:lstStyle/>
                    <a:p>
                      <a:pPr algn="ctr"/>
                      <a:r>
                        <a:rPr lang="ja-JP" sz="1400">
                          <a:solidFill>
                            <a:schemeClr val="tx1"/>
                          </a:solidFill>
                        </a:rPr>
                        <a:t>3</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0</a:t>
                      </a:r>
                    </a:p>
                  </a:txBody>
                  <a:tcPr/>
                </a:tc>
                <a:extLst>
                  <a:ext uri="{0D108BD9-81ED-4DB2-BD59-A6C34878D82A}">
                    <a16:rowId xmlns:a16="http://schemas.microsoft.com/office/drawing/2014/main" val="1558355236"/>
                  </a:ext>
                </a:extLst>
              </a:tr>
              <a:tr h="0">
                <a:tc>
                  <a:txBody>
                    <a:bodyPr/>
                    <a:lstStyle/>
                    <a:p>
                      <a:r>
                        <a:rPr lang="ja-JP" sz="1400">
                          <a:solidFill>
                            <a:schemeClr val="tx1"/>
                          </a:solidFill>
                        </a:rPr>
                        <a:t>口内炎</a:t>
                      </a:r>
                    </a:p>
                  </a:txBody>
                  <a:tcPr/>
                </a:tc>
                <a:tc>
                  <a:txBody>
                    <a:bodyPr/>
                    <a:lstStyle/>
                    <a:p>
                      <a:pPr algn="ctr"/>
                      <a:r>
                        <a:rPr lang="ja-JP" sz="1400">
                          <a:solidFill>
                            <a:schemeClr val="tx1"/>
                          </a:solidFill>
                        </a:rPr>
                        <a:t>9</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0</a:t>
                      </a:r>
                    </a:p>
                  </a:txBody>
                  <a:tcPr/>
                </a:tc>
                <a:extLst>
                  <a:ext uri="{0D108BD9-81ED-4DB2-BD59-A6C34878D82A}">
                    <a16:rowId xmlns:a16="http://schemas.microsoft.com/office/drawing/2014/main" val="1961046839"/>
                  </a:ext>
                </a:extLst>
              </a:tr>
              <a:tr h="0">
                <a:tc>
                  <a:txBody>
                    <a:bodyPr/>
                    <a:lstStyle/>
                    <a:p>
                      <a:r>
                        <a:rPr lang="ja-JP" sz="1400">
                          <a:solidFill>
                            <a:schemeClr val="tx1"/>
                          </a:solidFill>
                        </a:rPr>
                        <a:t>便秘</a:t>
                      </a:r>
                    </a:p>
                  </a:txBody>
                  <a:tcPr/>
                </a:tc>
                <a:tc>
                  <a:txBody>
                    <a:bodyPr/>
                    <a:lstStyle/>
                    <a:p>
                      <a:pPr algn="ctr"/>
                      <a:r>
                        <a:rPr lang="ja-JP" sz="1400">
                          <a:solidFill>
                            <a:schemeClr val="tx1"/>
                          </a:solidFill>
                        </a:rPr>
                        <a:t>1</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0</a:t>
                      </a:r>
                    </a:p>
                  </a:txBody>
                  <a:tcPr/>
                </a:tc>
                <a:extLst>
                  <a:ext uri="{0D108BD9-81ED-4DB2-BD59-A6C34878D82A}">
                    <a16:rowId xmlns:a16="http://schemas.microsoft.com/office/drawing/2014/main" val="1268607757"/>
                  </a:ext>
                </a:extLst>
              </a:tr>
              <a:tr h="0">
                <a:tc>
                  <a:txBody>
                    <a:bodyPr/>
                    <a:lstStyle/>
                    <a:p>
                      <a:r>
                        <a:rPr lang="ja-JP" sz="1400">
                          <a:solidFill>
                            <a:schemeClr val="tx1"/>
                          </a:solidFill>
                        </a:rPr>
                        <a:t>食欲</a:t>
                      </a:r>
                      <a:r>
                        <a:rPr lang="ja-JP" sz="1400" baseline="0">
                          <a:solidFill>
                            <a:schemeClr val="tx1"/>
                          </a:solidFill>
                        </a:rPr>
                        <a:t>の低下</a:t>
                      </a:r>
                    </a:p>
                  </a:txBody>
                  <a:tcPr/>
                </a:tc>
                <a:tc>
                  <a:txBody>
                    <a:bodyPr/>
                    <a:lstStyle/>
                    <a:p>
                      <a:pPr algn="ctr"/>
                      <a:r>
                        <a:rPr lang="ja-JP" sz="1400">
                          <a:solidFill>
                            <a:schemeClr val="tx1"/>
                          </a:solidFill>
                        </a:rPr>
                        <a:t>1</a:t>
                      </a:r>
                    </a:p>
                  </a:txBody>
                  <a:tcPr/>
                </a:tc>
                <a:tc>
                  <a:txBody>
                    <a:bodyPr/>
                    <a:lstStyle/>
                    <a:p>
                      <a:pPr algn="ctr"/>
                      <a:r>
                        <a:rPr lang="ja-JP" sz="1400">
                          <a:solidFill>
                            <a:schemeClr val="tx1"/>
                          </a:solidFill>
                        </a:rPr>
                        <a:t>5</a:t>
                      </a:r>
                    </a:p>
                  </a:txBody>
                  <a:tcPr/>
                </a:tc>
                <a:tc>
                  <a:txBody>
                    <a:bodyPr/>
                    <a:lstStyle/>
                    <a:p>
                      <a:pPr algn="ctr"/>
                      <a:r>
                        <a:rPr lang="ja-JP" sz="1400">
                          <a:solidFill>
                            <a:schemeClr val="tx1"/>
                          </a:solidFill>
                        </a:rPr>
                        <a:t>6</a:t>
                      </a:r>
                    </a:p>
                  </a:txBody>
                  <a:tcPr/>
                </a:tc>
                <a:extLst>
                  <a:ext uri="{0D108BD9-81ED-4DB2-BD59-A6C34878D82A}">
                    <a16:rowId xmlns:a16="http://schemas.microsoft.com/office/drawing/2014/main" val="2285822009"/>
                  </a:ext>
                </a:extLst>
              </a:tr>
              <a:tr h="0">
                <a:tc>
                  <a:txBody>
                    <a:bodyPr/>
                    <a:lstStyle/>
                    <a:p>
                      <a:r>
                        <a:rPr lang="ja-JP" sz="1400">
                          <a:solidFill>
                            <a:schemeClr val="tx1"/>
                          </a:solidFill>
                        </a:rPr>
                        <a:t>関節痛</a:t>
                      </a:r>
                    </a:p>
                  </a:txBody>
                  <a:tcPr/>
                </a:tc>
                <a:tc>
                  <a:txBody>
                    <a:bodyPr/>
                    <a:lstStyle/>
                    <a:p>
                      <a:pPr algn="ctr"/>
                      <a:r>
                        <a:rPr lang="ja-JP" sz="1400">
                          <a:solidFill>
                            <a:schemeClr val="tx1"/>
                          </a:solidFill>
                        </a:rPr>
                        <a:t>6</a:t>
                      </a:r>
                    </a:p>
                  </a:txBody>
                  <a:tcPr/>
                </a:tc>
                <a:tc>
                  <a:txBody>
                    <a:bodyPr/>
                    <a:lstStyle/>
                    <a:p>
                      <a:pPr algn="ctr"/>
                      <a:r>
                        <a:rPr lang="ja-JP" sz="1400">
                          <a:solidFill>
                            <a:schemeClr val="tx1"/>
                          </a:solidFill>
                        </a:rPr>
                        <a:t>10</a:t>
                      </a:r>
                    </a:p>
                  </a:txBody>
                  <a:tcPr/>
                </a:tc>
                <a:tc>
                  <a:txBody>
                    <a:bodyPr/>
                    <a:lstStyle/>
                    <a:p>
                      <a:pPr algn="ctr"/>
                      <a:r>
                        <a:rPr lang="ja-JP" sz="1400">
                          <a:solidFill>
                            <a:schemeClr val="tx1"/>
                          </a:solidFill>
                        </a:rPr>
                        <a:t>0</a:t>
                      </a:r>
                    </a:p>
                  </a:txBody>
                  <a:tcPr/>
                </a:tc>
                <a:extLst>
                  <a:ext uri="{0D108BD9-81ED-4DB2-BD59-A6C34878D82A}">
                    <a16:rowId xmlns:a16="http://schemas.microsoft.com/office/drawing/2014/main" val="2320925867"/>
                  </a:ext>
                </a:extLst>
              </a:tr>
              <a:tr h="0">
                <a:tc>
                  <a:txBody>
                    <a:bodyPr/>
                    <a:lstStyle/>
                    <a:p>
                      <a:r>
                        <a:rPr lang="ja-JP" sz="1400">
                          <a:solidFill>
                            <a:schemeClr val="tx1"/>
                          </a:solidFill>
                        </a:rPr>
                        <a:t>嘔吐</a:t>
                      </a:r>
                    </a:p>
                  </a:txBody>
                  <a:tcPr/>
                </a:tc>
                <a:tc>
                  <a:txBody>
                    <a:bodyPr/>
                    <a:lstStyle/>
                    <a:p>
                      <a:pPr algn="ctr"/>
                      <a:r>
                        <a:rPr lang="ja-JP" sz="1400">
                          <a:solidFill>
                            <a:schemeClr val="tx1"/>
                          </a:solidFill>
                        </a:rPr>
                        <a:t>2</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0</a:t>
                      </a:r>
                    </a:p>
                  </a:txBody>
                  <a:tcPr/>
                </a:tc>
                <a:extLst>
                  <a:ext uri="{0D108BD9-81ED-4DB2-BD59-A6C34878D82A}">
                    <a16:rowId xmlns:a16="http://schemas.microsoft.com/office/drawing/2014/main" val="3931975288"/>
                  </a:ext>
                </a:extLst>
              </a:tr>
              <a:tr h="0">
                <a:tc>
                  <a:txBody>
                    <a:bodyPr/>
                    <a:lstStyle/>
                    <a:p>
                      <a:r>
                        <a:rPr lang="ja-JP" sz="1400">
                          <a:solidFill>
                            <a:schemeClr val="tx1"/>
                          </a:solidFill>
                        </a:rPr>
                        <a:t>目の乾燥</a:t>
                      </a:r>
                    </a:p>
                  </a:txBody>
                  <a:tcPr/>
                </a:tc>
                <a:tc>
                  <a:txBody>
                    <a:bodyPr/>
                    <a:lstStyle/>
                    <a:p>
                      <a:pPr algn="ctr"/>
                      <a:r>
                        <a:rPr lang="ja-JP" sz="1400">
                          <a:solidFill>
                            <a:schemeClr val="tx1"/>
                          </a:solidFill>
                        </a:rPr>
                        <a:t>0</a:t>
                      </a:r>
                    </a:p>
                  </a:txBody>
                  <a:tcPr/>
                </a:tc>
                <a:tc>
                  <a:txBody>
                    <a:bodyPr/>
                    <a:lstStyle/>
                    <a:p>
                      <a:pPr algn="ctr"/>
                      <a:r>
                        <a:rPr lang="ja-JP" sz="1400">
                          <a:solidFill>
                            <a:schemeClr val="tx1"/>
                          </a:solidFill>
                        </a:rPr>
                        <a:t>0</a:t>
                      </a:r>
                    </a:p>
                  </a:txBody>
                  <a:tcPr/>
                </a:tc>
                <a:tc>
                  <a:txBody>
                    <a:bodyPr/>
                    <a:lstStyle/>
                    <a:p>
                      <a:pPr algn="ctr"/>
                      <a:r>
                        <a:rPr lang="ja-JP" sz="1400" dirty="0">
                          <a:solidFill>
                            <a:schemeClr val="tx1"/>
                          </a:solidFill>
                        </a:rPr>
                        <a:t>0</a:t>
                      </a:r>
                    </a:p>
                  </a:txBody>
                  <a:tcPr/>
                </a:tc>
                <a:extLst>
                  <a:ext uri="{0D108BD9-81ED-4DB2-BD59-A6C34878D82A}">
                    <a16:rowId xmlns:a16="http://schemas.microsoft.com/office/drawing/2014/main" val="1361278563"/>
                  </a:ext>
                </a:extLst>
              </a:tr>
            </a:tbl>
          </a:graphicData>
        </a:graphic>
      </p:graphicFrame>
    </p:spTree>
    <p:extLst>
      <p:ext uri="{BB962C8B-B14F-4D97-AF65-F5344CB8AC3E}">
        <p14:creationId xmlns:p14="http://schemas.microsoft.com/office/powerpoint/2010/main" val="3825665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5996157" cy="487363"/>
          </a:xfrm>
        </p:spPr>
        <p:txBody>
          <a:bodyPr/>
          <a:lstStyle/>
          <a:p>
            <a:r>
              <a:rPr lang="ja-JP" dirty="0"/>
              <a:t>*以下より少なくとも1つの改変を実施：ATM、BAP1、BARD1、BLM、BRCA1、BRCA2、BRIP1、CHEK2、FAM175A、FANGA、FANCC、NBN、PALB2、RAD50、RAD51、RAD51C、RETL1、ARID1A、ATR、ATRX、CHEK1、RAD51L1、RAD51L3</a:t>
            </a:r>
          </a:p>
        </p:txBody>
      </p:sp>
      <p:sp>
        <p:nvSpPr>
          <p:cNvPr id="21" name="Title 1"/>
          <p:cNvSpPr>
            <a:spLocks noGrp="1"/>
          </p:cNvSpPr>
          <p:nvPr>
            <p:ph type="title"/>
          </p:nvPr>
        </p:nvSpPr>
        <p:spPr>
          <a:xfrm>
            <a:off x="486833" y="179614"/>
            <a:ext cx="11076074" cy="807720"/>
          </a:xfrm>
        </p:spPr>
        <p:txBody>
          <a:bodyPr/>
          <a:lstStyle/>
          <a:p>
            <a:r>
              <a:rPr lang="ja-JP" dirty="0"/>
              <a:t>SO-3：肝内胆管癌患者におけるプラチナベースの化学療法に対する奏効を予測するBRCAnessの遺伝子変異プロファイルおよび臨床的意義 – Rimini M、et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肝内胆管癌およびBRCAness患者におけるプラチナベースの化学療法に対する奏効を予測するための遺伝子変異プロファイルの使用を評価すること*</a:t>
            </a:r>
          </a:p>
          <a:p>
            <a:pPr marL="0" indent="0">
              <a:spcBef>
                <a:spcPts val="1800"/>
              </a:spcBef>
              <a:buNone/>
            </a:pPr>
            <a:r>
              <a:rPr lang="ja-JP" b="1"/>
              <a:t>方法</a:t>
            </a:r>
          </a:p>
          <a:p>
            <a:r>
              <a:rPr lang="ja-JP"/>
              <a:t>イタリアとスペインの6施設でプラチナベースの化学療法を受けた、切除不能な局所進行性または転移性胆道癌患者(n=150)のデータを評価し、BRCAnessと生存転帰の関連性を判定、および比較ゲノム解析を実施した</a:t>
            </a:r>
          </a:p>
        </p:txBody>
      </p:sp>
      <p:sp>
        <p:nvSpPr>
          <p:cNvPr id="23" name="Text Placeholder 4"/>
          <p:cNvSpPr>
            <a:spLocks noGrp="1"/>
          </p:cNvSpPr>
          <p:nvPr>
            <p:ph type="body" sz="quarter" idx="11"/>
          </p:nvPr>
        </p:nvSpPr>
        <p:spPr>
          <a:xfrm>
            <a:off x="6197601" y="6096001"/>
            <a:ext cx="5507567" cy="487363"/>
          </a:xfrm>
        </p:spPr>
        <p:txBody>
          <a:bodyPr/>
          <a:lstStyle/>
          <a:p>
            <a:r>
              <a:rPr lang="ja-JP" dirty="0"/>
              <a:t>2022年ESMO WCGCで発</a:t>
            </a:r>
            <a:br>
              <a:rPr lang="en-GB" altLang="ja-JP" dirty="0"/>
            </a:br>
            <a:r>
              <a:rPr lang="ja-JP" dirty="0"/>
              <a:t>Rimini M, et al.Ann Oncol 2022;33(suppl):abstr SO-3</a:t>
            </a:r>
          </a:p>
        </p:txBody>
      </p:sp>
    </p:spTree>
    <p:extLst>
      <p:ext uri="{BB962C8B-B14F-4D97-AF65-F5344CB8AC3E}">
        <p14:creationId xmlns:p14="http://schemas.microsoft.com/office/powerpoint/2010/main" val="2887661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SO-3：肝内胆管癌患者におけるプラチナベースの化学療法に対する奏効を予測するBRCAnessの遺伝子変異プロファイルおよび臨床的意義 – Rimini M、et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solidFill>
                  <a:schemeClr val="tx1"/>
                </a:solidFill>
              </a:rPr>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Rimini M, et al.Ann Oncol 2022;33(suppl):abstr SO-3</a:t>
            </a:r>
          </a:p>
        </p:txBody>
      </p:sp>
      <p:sp>
        <p:nvSpPr>
          <p:cNvPr id="6" name="TextBox 5">
            <a:extLst>
              <a:ext uri="{FF2B5EF4-FFF2-40B4-BE49-F238E27FC236}">
                <a16:creationId xmlns:a16="http://schemas.microsoft.com/office/drawing/2014/main" id="{4C4CF217-4FEE-0B85-B6FD-97A8630FB328}"/>
              </a:ext>
            </a:extLst>
          </p:cNvPr>
          <p:cNvSpPr txBox="1"/>
          <p:nvPr/>
        </p:nvSpPr>
        <p:spPr>
          <a:xfrm>
            <a:off x="2053430" y="1641987"/>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7" name="TextBox 6">
            <a:extLst>
              <a:ext uri="{FF2B5EF4-FFF2-40B4-BE49-F238E27FC236}">
                <a16:creationId xmlns:a16="http://schemas.microsoft.com/office/drawing/2014/main" id="{BA7AC3F5-8D0F-6C09-4DD7-CA13D311AE29}"/>
              </a:ext>
            </a:extLst>
          </p:cNvPr>
          <p:cNvSpPr txBox="1"/>
          <p:nvPr/>
        </p:nvSpPr>
        <p:spPr>
          <a:xfrm>
            <a:off x="8637585" y="1641987"/>
            <a:ext cx="1715534" cy="338554"/>
          </a:xfrm>
          <a:prstGeom prst="rect">
            <a:avLst/>
          </a:prstGeom>
          <a:noFill/>
        </p:spPr>
        <p:txBody>
          <a:bodyPr wrap="none" rtlCol="0">
            <a:spAutoFit/>
          </a:bodyPr>
          <a:lstStyle/>
          <a:p>
            <a:pPr algn="ctr"/>
            <a:r>
              <a:rPr lang="ja-JP" sz="1600" b="1">
                <a:solidFill>
                  <a:schemeClr val="tx1"/>
                </a:solidFill>
              </a:rPr>
              <a:t>全生存期間</a:t>
            </a:r>
          </a:p>
        </p:txBody>
      </p:sp>
      <p:grpSp>
        <p:nvGrpSpPr>
          <p:cNvPr id="8" name="Group 7">
            <a:extLst>
              <a:ext uri="{FF2B5EF4-FFF2-40B4-BE49-F238E27FC236}">
                <a16:creationId xmlns:a16="http://schemas.microsoft.com/office/drawing/2014/main" id="{2EA01BDA-F505-CE50-5F19-68A154AE5150}"/>
              </a:ext>
            </a:extLst>
          </p:cNvPr>
          <p:cNvGrpSpPr/>
          <p:nvPr/>
        </p:nvGrpSpPr>
        <p:grpSpPr>
          <a:xfrm>
            <a:off x="439399" y="1728135"/>
            <a:ext cx="6359234" cy="4194385"/>
            <a:chOff x="44763" y="1728135"/>
            <a:chExt cx="6359234" cy="4194385"/>
          </a:xfrm>
        </p:grpSpPr>
        <p:sp>
          <p:nvSpPr>
            <p:cNvPr id="9" name="Freeform 21">
              <a:extLst>
                <a:ext uri="{FF2B5EF4-FFF2-40B4-BE49-F238E27FC236}">
                  <a16:creationId xmlns:a16="http://schemas.microsoft.com/office/drawing/2014/main" id="{B446009F-EF26-8548-9B0D-263F31B1F51D}"/>
                </a:ext>
              </a:extLst>
            </p:cNvPr>
            <p:cNvSpPr>
              <a:spLocks/>
            </p:cNvSpPr>
            <p:nvPr/>
          </p:nvSpPr>
          <p:spPr bwMode="auto">
            <a:xfrm>
              <a:off x="1262270" y="2169612"/>
              <a:ext cx="3876260" cy="25017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 name="TextBox 9">
              <a:extLst>
                <a:ext uri="{FF2B5EF4-FFF2-40B4-BE49-F238E27FC236}">
                  <a16:creationId xmlns:a16="http://schemas.microsoft.com/office/drawing/2014/main" id="{E713594D-D84C-1FB8-C1CD-89CB9FCB5ED0}"/>
                </a:ext>
              </a:extLst>
            </p:cNvPr>
            <p:cNvSpPr txBox="1"/>
            <p:nvPr/>
          </p:nvSpPr>
          <p:spPr>
            <a:xfrm>
              <a:off x="2349835" y="4900373"/>
              <a:ext cx="194771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イベントまでの経過期間、月数</a:t>
              </a:r>
            </a:p>
          </p:txBody>
        </p:sp>
        <p:grpSp>
          <p:nvGrpSpPr>
            <p:cNvPr id="11" name="Group 10">
              <a:extLst>
                <a:ext uri="{FF2B5EF4-FFF2-40B4-BE49-F238E27FC236}">
                  <a16:creationId xmlns:a16="http://schemas.microsoft.com/office/drawing/2014/main" id="{2576EA16-1AB6-628D-6899-60E96F1296B3}"/>
                </a:ext>
              </a:extLst>
            </p:cNvPr>
            <p:cNvGrpSpPr/>
            <p:nvPr/>
          </p:nvGrpSpPr>
          <p:grpSpPr>
            <a:xfrm>
              <a:off x="1205367" y="4663941"/>
              <a:ext cx="4009795" cy="360147"/>
              <a:chOff x="112062" y="5619057"/>
              <a:chExt cx="2367047" cy="360147"/>
            </a:xfrm>
          </p:grpSpPr>
          <p:sp>
            <p:nvSpPr>
              <p:cNvPr id="55" name="Line 21">
                <a:extLst>
                  <a:ext uri="{FF2B5EF4-FFF2-40B4-BE49-F238E27FC236}">
                    <a16:creationId xmlns:a16="http://schemas.microsoft.com/office/drawing/2014/main" id="{65A97FBE-C154-136E-A5B2-92FAD6F12AF2}"/>
                  </a:ext>
                </a:extLst>
              </p:cNvPr>
              <p:cNvSpPr>
                <a:spLocks noChangeShapeType="1"/>
              </p:cNvSpPr>
              <p:nvPr/>
            </p:nvSpPr>
            <p:spPr bwMode="auto">
              <a:xfrm>
                <a:off x="2402629"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12830C4-E6FB-A40B-2019-BF96187C3EDB}"/>
                  </a:ext>
                </a:extLst>
              </p:cNvPr>
              <p:cNvSpPr txBox="1"/>
              <p:nvPr/>
            </p:nvSpPr>
            <p:spPr>
              <a:xfrm>
                <a:off x="2318853" y="5691057"/>
                <a:ext cx="16025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50</a:t>
                </a:r>
              </a:p>
            </p:txBody>
          </p:sp>
          <p:sp>
            <p:nvSpPr>
              <p:cNvPr id="57" name="Line 21">
                <a:extLst>
                  <a:ext uri="{FF2B5EF4-FFF2-40B4-BE49-F238E27FC236}">
                    <a16:creationId xmlns:a16="http://schemas.microsoft.com/office/drawing/2014/main" id="{4508FFDB-F661-B5CE-CBE0-DB6DC0676822}"/>
                  </a:ext>
                </a:extLst>
              </p:cNvPr>
              <p:cNvSpPr>
                <a:spLocks noChangeShapeType="1"/>
              </p:cNvSpPr>
              <p:nvPr/>
            </p:nvSpPr>
            <p:spPr bwMode="auto">
              <a:xfrm>
                <a:off x="1962454"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312B98D-CE2A-E73C-804A-5CD90618EFBB}"/>
                  </a:ext>
                </a:extLst>
              </p:cNvPr>
              <p:cNvSpPr txBox="1"/>
              <p:nvPr/>
            </p:nvSpPr>
            <p:spPr>
              <a:xfrm>
                <a:off x="1878680" y="5691057"/>
                <a:ext cx="16025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59" name="Line 21">
                <a:extLst>
                  <a:ext uri="{FF2B5EF4-FFF2-40B4-BE49-F238E27FC236}">
                    <a16:creationId xmlns:a16="http://schemas.microsoft.com/office/drawing/2014/main" id="{6621DEB0-911C-862E-FE39-0C30CD060A74}"/>
                  </a:ext>
                </a:extLst>
              </p:cNvPr>
              <p:cNvSpPr>
                <a:spLocks noChangeShapeType="1"/>
              </p:cNvSpPr>
              <p:nvPr/>
            </p:nvSpPr>
            <p:spPr bwMode="auto">
              <a:xfrm>
                <a:off x="1522278"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EF07D107-E835-8A93-BA54-DA9FCC4D2598}"/>
                  </a:ext>
                </a:extLst>
              </p:cNvPr>
              <p:cNvSpPr txBox="1"/>
              <p:nvPr/>
            </p:nvSpPr>
            <p:spPr>
              <a:xfrm>
                <a:off x="1438504" y="5691057"/>
                <a:ext cx="16025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61" name="Line 21">
                <a:extLst>
                  <a:ext uri="{FF2B5EF4-FFF2-40B4-BE49-F238E27FC236}">
                    <a16:creationId xmlns:a16="http://schemas.microsoft.com/office/drawing/2014/main" id="{5E11440D-03EC-08E8-3C7A-FA464DACBCFF}"/>
                  </a:ext>
                </a:extLst>
              </p:cNvPr>
              <p:cNvSpPr>
                <a:spLocks noChangeShapeType="1"/>
              </p:cNvSpPr>
              <p:nvPr/>
            </p:nvSpPr>
            <p:spPr bwMode="auto">
              <a:xfrm>
                <a:off x="1082103"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175B5E8F-894F-8621-BC5F-6EAE96C94D97}"/>
                  </a:ext>
                </a:extLst>
              </p:cNvPr>
              <p:cNvSpPr txBox="1"/>
              <p:nvPr/>
            </p:nvSpPr>
            <p:spPr>
              <a:xfrm>
                <a:off x="998329" y="5691057"/>
                <a:ext cx="16025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63" name="Line 21">
                <a:extLst>
                  <a:ext uri="{FF2B5EF4-FFF2-40B4-BE49-F238E27FC236}">
                    <a16:creationId xmlns:a16="http://schemas.microsoft.com/office/drawing/2014/main" id="{9A6DE749-E604-51AB-AD0B-5B9E517A6A75}"/>
                  </a:ext>
                </a:extLst>
              </p:cNvPr>
              <p:cNvSpPr>
                <a:spLocks noChangeShapeType="1"/>
              </p:cNvSpPr>
              <p:nvPr/>
            </p:nvSpPr>
            <p:spPr bwMode="auto">
              <a:xfrm>
                <a:off x="641928"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6DD5FFBC-08CC-2E7C-3EE0-688FA7A592BD}"/>
                  </a:ext>
                </a:extLst>
              </p:cNvPr>
              <p:cNvSpPr txBox="1"/>
              <p:nvPr/>
            </p:nvSpPr>
            <p:spPr>
              <a:xfrm>
                <a:off x="558152" y="5691057"/>
                <a:ext cx="16025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65" name="Line 21">
                <a:extLst>
                  <a:ext uri="{FF2B5EF4-FFF2-40B4-BE49-F238E27FC236}">
                    <a16:creationId xmlns:a16="http://schemas.microsoft.com/office/drawing/2014/main" id="{116F32D1-9EF8-CAFB-6777-DEF3ED6218AD}"/>
                  </a:ext>
                </a:extLst>
              </p:cNvPr>
              <p:cNvSpPr>
                <a:spLocks noChangeShapeType="1"/>
              </p:cNvSpPr>
              <p:nvPr/>
            </p:nvSpPr>
            <p:spPr bwMode="auto">
              <a:xfrm>
                <a:off x="198106"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2E5883A5-7EDD-3170-1DA2-47A6E451AC3E}"/>
                  </a:ext>
                </a:extLst>
              </p:cNvPr>
              <p:cNvSpPr txBox="1"/>
              <p:nvPr/>
            </p:nvSpPr>
            <p:spPr>
              <a:xfrm>
                <a:off x="112062" y="5691057"/>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2" name="TextBox 11">
              <a:extLst>
                <a:ext uri="{FF2B5EF4-FFF2-40B4-BE49-F238E27FC236}">
                  <a16:creationId xmlns:a16="http://schemas.microsoft.com/office/drawing/2014/main" id="{AFCC57D0-D436-801E-F20D-030BB2DE0E59}"/>
                </a:ext>
              </a:extLst>
            </p:cNvPr>
            <p:cNvSpPr txBox="1"/>
            <p:nvPr/>
          </p:nvSpPr>
          <p:spPr>
            <a:xfrm>
              <a:off x="44763" y="5070125"/>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13" name="Group 12">
              <a:extLst>
                <a:ext uri="{FF2B5EF4-FFF2-40B4-BE49-F238E27FC236}">
                  <a16:creationId xmlns:a16="http://schemas.microsoft.com/office/drawing/2014/main" id="{4AE99407-98D0-54A8-8005-849648D94C97}"/>
                </a:ext>
              </a:extLst>
            </p:cNvPr>
            <p:cNvGrpSpPr/>
            <p:nvPr/>
          </p:nvGrpSpPr>
          <p:grpSpPr>
            <a:xfrm>
              <a:off x="494590" y="2035912"/>
              <a:ext cx="762230" cy="2684919"/>
              <a:chOff x="4203230" y="1227785"/>
              <a:chExt cx="762230" cy="2880724"/>
            </a:xfrm>
          </p:grpSpPr>
          <p:sp>
            <p:nvSpPr>
              <p:cNvPr id="42" name="Line 6">
                <a:extLst>
                  <a:ext uri="{FF2B5EF4-FFF2-40B4-BE49-F238E27FC236}">
                    <a16:creationId xmlns:a16="http://schemas.microsoft.com/office/drawing/2014/main" id="{FFEF6F50-DFFB-124E-EA41-8C5468D773C2}"/>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3" name="Line 7">
                <a:extLst>
                  <a:ext uri="{FF2B5EF4-FFF2-40B4-BE49-F238E27FC236}">
                    <a16:creationId xmlns:a16="http://schemas.microsoft.com/office/drawing/2014/main" id="{64EEDE5B-9F99-D178-D71B-BB5B728D67AB}"/>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4" name="Line 8">
                <a:extLst>
                  <a:ext uri="{FF2B5EF4-FFF2-40B4-BE49-F238E27FC236}">
                    <a16:creationId xmlns:a16="http://schemas.microsoft.com/office/drawing/2014/main" id="{62245A24-56E5-0D91-2D46-8D00DE73D6F7}"/>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5" name="Line 9">
                <a:extLst>
                  <a:ext uri="{FF2B5EF4-FFF2-40B4-BE49-F238E27FC236}">
                    <a16:creationId xmlns:a16="http://schemas.microsoft.com/office/drawing/2014/main" id="{9C31BF10-266C-EFD2-8BE8-4DF27D5F3BFE}"/>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6" name="Line 10">
                <a:extLst>
                  <a:ext uri="{FF2B5EF4-FFF2-40B4-BE49-F238E27FC236}">
                    <a16:creationId xmlns:a16="http://schemas.microsoft.com/office/drawing/2014/main" id="{AE2CC118-D0FB-0CAE-3B46-CDD4D896D36F}"/>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7" name="Line 11">
                <a:extLst>
                  <a:ext uri="{FF2B5EF4-FFF2-40B4-BE49-F238E27FC236}">
                    <a16:creationId xmlns:a16="http://schemas.microsoft.com/office/drawing/2014/main" id="{E285F218-0F77-F5C6-96B1-116CE79A4A78}"/>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 name="TextBox 47">
                <a:extLst>
                  <a:ext uri="{FF2B5EF4-FFF2-40B4-BE49-F238E27FC236}">
                    <a16:creationId xmlns:a16="http://schemas.microsoft.com/office/drawing/2014/main" id="{5C0C2863-2596-0A4E-5BFB-55EE3E315AAE}"/>
                  </a:ext>
                </a:extLst>
              </p:cNvPr>
              <p:cNvSpPr txBox="1"/>
              <p:nvPr/>
            </p:nvSpPr>
            <p:spPr>
              <a:xfrm rot="16200000">
                <a:off x="3319259" y="2542536"/>
                <a:ext cx="207572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49" name="TextBox 48">
                <a:extLst>
                  <a:ext uri="{FF2B5EF4-FFF2-40B4-BE49-F238E27FC236}">
                    <a16:creationId xmlns:a16="http://schemas.microsoft.com/office/drawing/2014/main" id="{82C2C92B-D964-AC58-D8DC-EC62135D251C}"/>
                  </a:ext>
                </a:extLst>
              </p:cNvPr>
              <p:cNvSpPr txBox="1"/>
              <p:nvPr/>
            </p:nvSpPr>
            <p:spPr>
              <a:xfrm>
                <a:off x="4439209" y="1227785"/>
                <a:ext cx="482824"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50" name="TextBox 49">
                <a:extLst>
                  <a:ext uri="{FF2B5EF4-FFF2-40B4-BE49-F238E27FC236}">
                    <a16:creationId xmlns:a16="http://schemas.microsoft.com/office/drawing/2014/main" id="{833B820A-43F9-4E13-0AA4-A0ED1ED21AE1}"/>
                  </a:ext>
                </a:extLst>
              </p:cNvPr>
              <p:cNvSpPr txBox="1"/>
              <p:nvPr/>
            </p:nvSpPr>
            <p:spPr>
              <a:xfrm>
                <a:off x="4538594" y="1751924"/>
                <a:ext cx="383439"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51" name="TextBox 50">
                <a:extLst>
                  <a:ext uri="{FF2B5EF4-FFF2-40B4-BE49-F238E27FC236}">
                    <a16:creationId xmlns:a16="http://schemas.microsoft.com/office/drawing/2014/main" id="{91675D27-ED94-80F6-2210-0F917C6C9270}"/>
                  </a:ext>
                </a:extLst>
              </p:cNvPr>
              <p:cNvSpPr txBox="1"/>
              <p:nvPr/>
            </p:nvSpPr>
            <p:spPr>
              <a:xfrm>
                <a:off x="4538594" y="2250456"/>
                <a:ext cx="383439"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52" name="TextBox 51">
                <a:extLst>
                  <a:ext uri="{FF2B5EF4-FFF2-40B4-BE49-F238E27FC236}">
                    <a16:creationId xmlns:a16="http://schemas.microsoft.com/office/drawing/2014/main" id="{4C4B79A8-8265-5538-FD31-16A599A64709}"/>
                  </a:ext>
                </a:extLst>
              </p:cNvPr>
              <p:cNvSpPr txBox="1"/>
              <p:nvPr/>
            </p:nvSpPr>
            <p:spPr>
              <a:xfrm>
                <a:off x="4538594" y="2765108"/>
                <a:ext cx="383439"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53" name="TextBox 52">
                <a:extLst>
                  <a:ext uri="{FF2B5EF4-FFF2-40B4-BE49-F238E27FC236}">
                    <a16:creationId xmlns:a16="http://schemas.microsoft.com/office/drawing/2014/main" id="{1D35B18F-1FAD-0ECD-3861-AA26BCBBE790}"/>
                  </a:ext>
                </a:extLst>
              </p:cNvPr>
              <p:cNvSpPr txBox="1"/>
              <p:nvPr/>
            </p:nvSpPr>
            <p:spPr>
              <a:xfrm>
                <a:off x="4538594" y="3269012"/>
                <a:ext cx="383439"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54" name="TextBox 53">
                <a:extLst>
                  <a:ext uri="{FF2B5EF4-FFF2-40B4-BE49-F238E27FC236}">
                    <a16:creationId xmlns:a16="http://schemas.microsoft.com/office/drawing/2014/main" id="{65684C0C-E867-C925-1174-995C2BB3EC6B}"/>
                  </a:ext>
                </a:extLst>
              </p:cNvPr>
              <p:cNvSpPr txBox="1"/>
              <p:nvPr/>
            </p:nvSpPr>
            <p:spPr>
              <a:xfrm>
                <a:off x="4637989" y="3778287"/>
                <a:ext cx="284052"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4" name="TextBox 13">
              <a:extLst>
                <a:ext uri="{FF2B5EF4-FFF2-40B4-BE49-F238E27FC236}">
                  <a16:creationId xmlns:a16="http://schemas.microsoft.com/office/drawing/2014/main" id="{695C4EB6-E0E0-92A1-F33E-5152FD143B5E}"/>
                </a:ext>
              </a:extLst>
            </p:cNvPr>
            <p:cNvSpPr txBox="1"/>
            <p:nvPr/>
          </p:nvSpPr>
          <p:spPr>
            <a:xfrm>
              <a:off x="575060" y="5334267"/>
              <a:ext cx="463588" cy="307777"/>
            </a:xfrm>
            <a:prstGeom prst="rect">
              <a:avLst/>
            </a:prstGeom>
            <a:noFill/>
          </p:spPr>
          <p:txBody>
            <a:bodyPr wrap="none" rtlCol="0">
              <a:spAutoFit/>
            </a:bodyPr>
            <a:lstStyle/>
            <a:p>
              <a:pPr algn="r"/>
              <a:r>
                <a:rPr lang="ja-JP" sz="1400">
                  <a:solidFill>
                    <a:schemeClr val="accent2"/>
                  </a:solidFill>
                </a:rPr>
                <a:t>WT</a:t>
              </a:r>
            </a:p>
          </p:txBody>
        </p:sp>
        <p:sp>
          <p:nvSpPr>
            <p:cNvPr id="15" name="TextBox 14">
              <a:extLst>
                <a:ext uri="{FF2B5EF4-FFF2-40B4-BE49-F238E27FC236}">
                  <a16:creationId xmlns:a16="http://schemas.microsoft.com/office/drawing/2014/main" id="{CF491416-CC73-D4FD-77CE-4DB4EA716140}"/>
                </a:ext>
              </a:extLst>
            </p:cNvPr>
            <p:cNvSpPr txBox="1"/>
            <p:nvPr/>
          </p:nvSpPr>
          <p:spPr>
            <a:xfrm>
              <a:off x="207971" y="5614743"/>
              <a:ext cx="830677" cy="307777"/>
            </a:xfrm>
            <a:prstGeom prst="rect">
              <a:avLst/>
            </a:prstGeom>
            <a:noFill/>
          </p:spPr>
          <p:txBody>
            <a:bodyPr wrap="none" rtlCol="0">
              <a:spAutoFit/>
            </a:bodyPr>
            <a:lstStyle/>
            <a:p>
              <a:pPr algn="r"/>
              <a:r>
                <a:rPr lang="ja-JP" sz="1400">
                  <a:solidFill>
                    <a:srgbClr val="B60D27"/>
                  </a:solidFill>
                </a:rPr>
                <a:t>変異</a:t>
              </a:r>
            </a:p>
          </p:txBody>
        </p:sp>
        <p:grpSp>
          <p:nvGrpSpPr>
            <p:cNvPr id="16" name="Group 15">
              <a:extLst>
                <a:ext uri="{FF2B5EF4-FFF2-40B4-BE49-F238E27FC236}">
                  <a16:creationId xmlns:a16="http://schemas.microsoft.com/office/drawing/2014/main" id="{902E4D95-1E1C-50D1-87FF-D70BFDA79886}"/>
                </a:ext>
              </a:extLst>
            </p:cNvPr>
            <p:cNvGrpSpPr/>
            <p:nvPr/>
          </p:nvGrpSpPr>
          <p:grpSpPr>
            <a:xfrm>
              <a:off x="1215389" y="5353897"/>
              <a:ext cx="3950080" cy="288147"/>
              <a:chOff x="1381644" y="5730456"/>
              <a:chExt cx="3950080" cy="288147"/>
            </a:xfrm>
          </p:grpSpPr>
          <p:sp>
            <p:nvSpPr>
              <p:cNvPr id="36" name="TextBox 35">
                <a:extLst>
                  <a:ext uri="{FF2B5EF4-FFF2-40B4-BE49-F238E27FC236}">
                    <a16:creationId xmlns:a16="http://schemas.microsoft.com/office/drawing/2014/main" id="{2682FEC5-B17C-BE1B-E4C2-47FE0B6B7654}"/>
                  </a:ext>
                </a:extLst>
              </p:cNvPr>
              <p:cNvSpPr txBox="1"/>
              <p:nvPr/>
            </p:nvSpPr>
            <p:spPr>
              <a:xfrm>
                <a:off x="5159635" y="573045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37" name="TextBox 36">
                <a:extLst>
                  <a:ext uri="{FF2B5EF4-FFF2-40B4-BE49-F238E27FC236}">
                    <a16:creationId xmlns:a16="http://schemas.microsoft.com/office/drawing/2014/main" id="{A95EB649-D720-9739-66A9-DDB24D40D20F}"/>
                  </a:ext>
                </a:extLst>
              </p:cNvPr>
              <p:cNvSpPr txBox="1"/>
              <p:nvPr/>
            </p:nvSpPr>
            <p:spPr>
              <a:xfrm>
                <a:off x="4413979" y="573045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38" name="TextBox 37">
                <a:extLst>
                  <a:ext uri="{FF2B5EF4-FFF2-40B4-BE49-F238E27FC236}">
                    <a16:creationId xmlns:a16="http://schemas.microsoft.com/office/drawing/2014/main" id="{D3E3F47F-E11C-50D2-A4D4-233C83A3C143}"/>
                  </a:ext>
                </a:extLst>
              </p:cNvPr>
              <p:cNvSpPr txBox="1"/>
              <p:nvPr/>
            </p:nvSpPr>
            <p:spPr>
              <a:xfrm>
                <a:off x="3668317" y="573045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39" name="TextBox 38">
                <a:extLst>
                  <a:ext uri="{FF2B5EF4-FFF2-40B4-BE49-F238E27FC236}">
                    <a16:creationId xmlns:a16="http://schemas.microsoft.com/office/drawing/2014/main" id="{A852C8BF-A2C0-3D65-87FC-A00B8A31C8A5}"/>
                  </a:ext>
                </a:extLst>
              </p:cNvPr>
              <p:cNvSpPr txBox="1"/>
              <p:nvPr/>
            </p:nvSpPr>
            <p:spPr>
              <a:xfrm>
                <a:off x="2922658" y="573045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40" name="TextBox 39">
                <a:extLst>
                  <a:ext uri="{FF2B5EF4-FFF2-40B4-BE49-F238E27FC236}">
                    <a16:creationId xmlns:a16="http://schemas.microsoft.com/office/drawing/2014/main" id="{2BD8B40F-3F2E-C1D1-3775-01326AA4B024}"/>
                  </a:ext>
                </a:extLst>
              </p:cNvPr>
              <p:cNvSpPr txBox="1"/>
              <p:nvPr/>
            </p:nvSpPr>
            <p:spPr>
              <a:xfrm>
                <a:off x="2127302" y="573045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23</a:t>
                </a:r>
              </a:p>
            </p:txBody>
          </p:sp>
          <p:sp>
            <p:nvSpPr>
              <p:cNvPr id="41" name="TextBox 40">
                <a:extLst>
                  <a:ext uri="{FF2B5EF4-FFF2-40B4-BE49-F238E27FC236}">
                    <a16:creationId xmlns:a16="http://schemas.microsoft.com/office/drawing/2014/main" id="{8B5E89F2-8D4A-1AA8-E02F-47D45D5E4F99}"/>
                  </a:ext>
                </a:extLst>
              </p:cNvPr>
              <p:cNvSpPr txBox="1"/>
              <p:nvPr/>
            </p:nvSpPr>
            <p:spPr>
              <a:xfrm>
                <a:off x="1381644" y="573045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92</a:t>
                </a:r>
              </a:p>
            </p:txBody>
          </p:sp>
        </p:grpSp>
        <p:grpSp>
          <p:nvGrpSpPr>
            <p:cNvPr id="17" name="Group 16">
              <a:extLst>
                <a:ext uri="{FF2B5EF4-FFF2-40B4-BE49-F238E27FC236}">
                  <a16:creationId xmlns:a16="http://schemas.microsoft.com/office/drawing/2014/main" id="{17000F83-1827-7F02-2E09-32C59AAD556E}"/>
                </a:ext>
              </a:extLst>
            </p:cNvPr>
            <p:cNvGrpSpPr/>
            <p:nvPr/>
          </p:nvGrpSpPr>
          <p:grpSpPr>
            <a:xfrm>
              <a:off x="1215389" y="5624558"/>
              <a:ext cx="3950080" cy="288147"/>
              <a:chOff x="1381644" y="5730456"/>
              <a:chExt cx="3950080" cy="288147"/>
            </a:xfrm>
          </p:grpSpPr>
          <p:sp>
            <p:nvSpPr>
              <p:cNvPr id="30" name="TextBox 29">
                <a:extLst>
                  <a:ext uri="{FF2B5EF4-FFF2-40B4-BE49-F238E27FC236}">
                    <a16:creationId xmlns:a16="http://schemas.microsoft.com/office/drawing/2014/main" id="{92BBA7C9-F14C-155E-5F06-72B73C74B966}"/>
                  </a:ext>
                </a:extLst>
              </p:cNvPr>
              <p:cNvSpPr txBox="1"/>
              <p:nvPr/>
            </p:nvSpPr>
            <p:spPr>
              <a:xfrm>
                <a:off x="5159635" y="573045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31" name="TextBox 30">
                <a:extLst>
                  <a:ext uri="{FF2B5EF4-FFF2-40B4-BE49-F238E27FC236}">
                    <a16:creationId xmlns:a16="http://schemas.microsoft.com/office/drawing/2014/main" id="{F0A971F9-E65C-96B4-57FA-E677B2008FBF}"/>
                  </a:ext>
                </a:extLst>
              </p:cNvPr>
              <p:cNvSpPr txBox="1"/>
              <p:nvPr/>
            </p:nvSpPr>
            <p:spPr>
              <a:xfrm>
                <a:off x="4413979" y="573045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32" name="TextBox 31">
                <a:extLst>
                  <a:ext uri="{FF2B5EF4-FFF2-40B4-BE49-F238E27FC236}">
                    <a16:creationId xmlns:a16="http://schemas.microsoft.com/office/drawing/2014/main" id="{DF5DAA21-A936-6A7B-4408-BF49C97DE13D}"/>
                  </a:ext>
                </a:extLst>
              </p:cNvPr>
              <p:cNvSpPr txBox="1"/>
              <p:nvPr/>
            </p:nvSpPr>
            <p:spPr>
              <a:xfrm>
                <a:off x="3668317" y="573045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33" name="TextBox 32">
                <a:extLst>
                  <a:ext uri="{FF2B5EF4-FFF2-40B4-BE49-F238E27FC236}">
                    <a16:creationId xmlns:a16="http://schemas.microsoft.com/office/drawing/2014/main" id="{EA50DCF4-FBFA-2665-1379-A6B94A10E53F}"/>
                  </a:ext>
                </a:extLst>
              </p:cNvPr>
              <p:cNvSpPr txBox="1"/>
              <p:nvPr/>
            </p:nvSpPr>
            <p:spPr>
              <a:xfrm>
                <a:off x="2922658" y="573045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34" name="TextBox 33">
                <a:extLst>
                  <a:ext uri="{FF2B5EF4-FFF2-40B4-BE49-F238E27FC236}">
                    <a16:creationId xmlns:a16="http://schemas.microsoft.com/office/drawing/2014/main" id="{B3A25F6F-DAE5-EA6B-951C-78A6375B6548}"/>
                  </a:ext>
                </a:extLst>
              </p:cNvPr>
              <p:cNvSpPr txBox="1"/>
              <p:nvPr/>
            </p:nvSpPr>
            <p:spPr>
              <a:xfrm>
                <a:off x="2127302" y="573045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25</a:t>
                </a:r>
              </a:p>
            </p:txBody>
          </p:sp>
          <p:sp>
            <p:nvSpPr>
              <p:cNvPr id="35" name="TextBox 34">
                <a:extLst>
                  <a:ext uri="{FF2B5EF4-FFF2-40B4-BE49-F238E27FC236}">
                    <a16:creationId xmlns:a16="http://schemas.microsoft.com/office/drawing/2014/main" id="{F9CAE727-03A3-FA0A-635F-CCCC613B65EF}"/>
                  </a:ext>
                </a:extLst>
              </p:cNvPr>
              <p:cNvSpPr txBox="1"/>
              <p:nvPr/>
            </p:nvSpPr>
            <p:spPr>
              <a:xfrm>
                <a:off x="1381644" y="573045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80</a:t>
                </a:r>
              </a:p>
            </p:txBody>
          </p:sp>
        </p:grpSp>
        <p:sp>
          <p:nvSpPr>
            <p:cNvPr id="18" name="TextBox 17">
              <a:extLst>
                <a:ext uri="{FF2B5EF4-FFF2-40B4-BE49-F238E27FC236}">
                  <a16:creationId xmlns:a16="http://schemas.microsoft.com/office/drawing/2014/main" id="{ECD9AB0B-A37A-0564-0337-F0EACB1BC935}"/>
                </a:ext>
              </a:extLst>
            </p:cNvPr>
            <p:cNvSpPr txBox="1"/>
            <p:nvPr/>
          </p:nvSpPr>
          <p:spPr>
            <a:xfrm>
              <a:off x="5275820" y="1728135"/>
              <a:ext cx="1063112" cy="307777"/>
            </a:xfrm>
            <a:prstGeom prst="rect">
              <a:avLst/>
            </a:prstGeom>
            <a:noFill/>
          </p:spPr>
          <p:txBody>
            <a:bodyPr wrap="none" rtlCol="0">
              <a:spAutoFit/>
            </a:bodyPr>
            <a:lstStyle/>
            <a:p>
              <a:r>
                <a:rPr lang="ja-JP" sz="1400">
                  <a:solidFill>
                    <a:srgbClr val="4D4D4D"/>
                  </a:solidFill>
                </a:rPr>
                <a:t>BRCAness</a:t>
              </a:r>
            </a:p>
          </p:txBody>
        </p:sp>
        <p:grpSp>
          <p:nvGrpSpPr>
            <p:cNvPr id="19" name="Group 18">
              <a:extLst>
                <a:ext uri="{FF2B5EF4-FFF2-40B4-BE49-F238E27FC236}">
                  <a16:creationId xmlns:a16="http://schemas.microsoft.com/office/drawing/2014/main" id="{C4B0B699-FC6A-42B1-C91C-0A5BB2FE120B}"/>
                </a:ext>
              </a:extLst>
            </p:cNvPr>
            <p:cNvGrpSpPr/>
            <p:nvPr/>
          </p:nvGrpSpPr>
          <p:grpSpPr>
            <a:xfrm>
              <a:off x="5210755" y="1961127"/>
              <a:ext cx="1193242" cy="523220"/>
              <a:chOff x="5044703" y="1813645"/>
              <a:chExt cx="1193242" cy="523220"/>
            </a:xfrm>
          </p:grpSpPr>
          <p:sp>
            <p:nvSpPr>
              <p:cNvPr id="27" name="TextBox 26">
                <a:extLst>
                  <a:ext uri="{FF2B5EF4-FFF2-40B4-BE49-F238E27FC236}">
                    <a16:creationId xmlns:a16="http://schemas.microsoft.com/office/drawing/2014/main" id="{98026EE6-A9CF-FD77-C1D4-4C21DEA08F2B}"/>
                  </a:ext>
                </a:extLst>
              </p:cNvPr>
              <p:cNvSpPr txBox="1"/>
              <p:nvPr/>
            </p:nvSpPr>
            <p:spPr>
              <a:xfrm>
                <a:off x="5407268" y="1813645"/>
                <a:ext cx="830677" cy="523220"/>
              </a:xfrm>
              <a:prstGeom prst="rect">
                <a:avLst/>
              </a:prstGeom>
              <a:noFill/>
            </p:spPr>
            <p:txBody>
              <a:bodyPr wrap="none" rtlCol="0">
                <a:spAutoFit/>
              </a:bodyPr>
              <a:lstStyle/>
              <a:p>
                <a:r>
                  <a:rPr lang="ja-JP" sz="1400">
                    <a:solidFill>
                      <a:schemeClr val="accent2"/>
                    </a:solidFill>
                  </a:rPr>
                  <a:t>WT</a:t>
                </a:r>
              </a:p>
              <a:p>
                <a:r>
                  <a:rPr lang="ja-JP" sz="1400">
                    <a:solidFill>
                      <a:srgbClr val="B60D27"/>
                    </a:solidFill>
                  </a:rPr>
                  <a:t>変異</a:t>
                </a:r>
              </a:p>
            </p:txBody>
          </p:sp>
          <p:cxnSp>
            <p:nvCxnSpPr>
              <p:cNvPr id="28" name="Straight Connector 27">
                <a:extLst>
                  <a:ext uri="{FF2B5EF4-FFF2-40B4-BE49-F238E27FC236}">
                    <a16:creationId xmlns:a16="http://schemas.microsoft.com/office/drawing/2014/main" id="{5F952913-C73B-3DFD-1552-388E377C91AD}"/>
                  </a:ext>
                </a:extLst>
              </p:cNvPr>
              <p:cNvCxnSpPr>
                <a:cxnSpLocks/>
              </p:cNvCxnSpPr>
              <p:nvPr/>
            </p:nvCxnSpPr>
            <p:spPr>
              <a:xfrm>
                <a:off x="5044703" y="1966569"/>
                <a:ext cx="304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9E1BC80-AA3E-A9D2-C48A-B1B8706D101B}"/>
                  </a:ext>
                </a:extLst>
              </p:cNvPr>
              <p:cNvCxnSpPr>
                <a:cxnSpLocks/>
              </p:cNvCxnSpPr>
              <p:nvPr/>
            </p:nvCxnSpPr>
            <p:spPr>
              <a:xfrm>
                <a:off x="5044703" y="2193434"/>
                <a:ext cx="3048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5CEC611D-9EB4-5816-8871-4FF5435A9F3F}"/>
                </a:ext>
              </a:extLst>
            </p:cNvPr>
            <p:cNvSpPr txBox="1"/>
            <p:nvPr/>
          </p:nvSpPr>
          <p:spPr>
            <a:xfrm>
              <a:off x="2410026" y="2381862"/>
              <a:ext cx="2393604" cy="738664"/>
            </a:xfrm>
            <a:prstGeom prst="rect">
              <a:avLst/>
            </a:prstGeom>
            <a:noFill/>
          </p:spPr>
          <p:txBody>
            <a:bodyPr wrap="none" rtlCol="0">
              <a:spAutoFit/>
            </a:bodyPr>
            <a:lstStyle/>
            <a:p>
              <a:pPr algn="ctr"/>
              <a:r>
                <a:rPr lang="ja-JP" sz="1400">
                  <a:solidFill>
                    <a:srgbClr val="4D4D4D"/>
                  </a:solidFill>
                </a:rPr>
                <a:t>mPFS 7.3 対 5.4 月数</a:t>
              </a:r>
            </a:p>
            <a:p>
              <a:pPr algn="ctr"/>
              <a:r>
                <a:rPr lang="ja-JP" sz="1400">
                  <a:solidFill>
                    <a:srgbClr val="4D4D4D"/>
                  </a:solidFill>
                </a:rPr>
                <a:t>HR 0.68 (95％CI 0.49、0.95)</a:t>
              </a:r>
            </a:p>
            <a:p>
              <a:pPr algn="ctr"/>
              <a:r>
                <a:rPr lang="ja-JP" sz="1400">
                  <a:solidFill>
                    <a:srgbClr val="4D4D4D"/>
                  </a:solidFill>
                </a:rPr>
                <a:t>P=0.0254</a:t>
              </a:r>
            </a:p>
          </p:txBody>
        </p:sp>
        <p:grpSp>
          <p:nvGrpSpPr>
            <p:cNvPr id="24" name="Group 23">
              <a:extLst>
                <a:ext uri="{FF2B5EF4-FFF2-40B4-BE49-F238E27FC236}">
                  <a16:creationId xmlns:a16="http://schemas.microsoft.com/office/drawing/2014/main" id="{EB5621E8-B4A0-AE22-A5BA-8200163DA660}"/>
                </a:ext>
              </a:extLst>
            </p:cNvPr>
            <p:cNvGrpSpPr/>
            <p:nvPr/>
          </p:nvGrpSpPr>
          <p:grpSpPr>
            <a:xfrm>
              <a:off x="1314451" y="2204422"/>
              <a:ext cx="3780000" cy="2397075"/>
              <a:chOff x="1284955" y="2204422"/>
              <a:chExt cx="3780000" cy="2397075"/>
            </a:xfrm>
          </p:grpSpPr>
          <p:sp>
            <p:nvSpPr>
              <p:cNvPr id="25" name="Graphic 258">
                <a:extLst>
                  <a:ext uri="{FF2B5EF4-FFF2-40B4-BE49-F238E27FC236}">
                    <a16:creationId xmlns:a16="http://schemas.microsoft.com/office/drawing/2014/main" id="{D2206240-96CE-E7F1-BEE9-9E4FE79D64EE}"/>
                  </a:ext>
                </a:extLst>
              </p:cNvPr>
              <p:cNvSpPr/>
              <p:nvPr/>
            </p:nvSpPr>
            <p:spPr>
              <a:xfrm>
                <a:off x="1314451" y="2204422"/>
                <a:ext cx="2268000" cy="2397075"/>
              </a:xfrm>
              <a:custGeom>
                <a:avLst/>
                <a:gdLst>
                  <a:gd name="connsiteX0" fmla="*/ 2849851 w 2849851"/>
                  <a:gd name="connsiteY0" fmla="*/ 3025816 h 3025816"/>
                  <a:gd name="connsiteX1" fmla="*/ 2849851 w 2849851"/>
                  <a:gd name="connsiteY1" fmla="*/ 2972257 h 3025816"/>
                  <a:gd name="connsiteX2" fmla="*/ 2409939 w 2849851"/>
                  <a:gd name="connsiteY2" fmla="*/ 2972257 h 3025816"/>
                  <a:gd name="connsiteX3" fmla="*/ 2409939 w 2849851"/>
                  <a:gd name="connsiteY3" fmla="*/ 2945483 h 3025816"/>
                  <a:gd name="connsiteX4" fmla="*/ 1943253 w 2849851"/>
                  <a:gd name="connsiteY4" fmla="*/ 2945483 h 3025816"/>
                  <a:gd name="connsiteX5" fmla="*/ 1943253 w 2849851"/>
                  <a:gd name="connsiteY5" fmla="*/ 2907230 h 3025816"/>
                  <a:gd name="connsiteX6" fmla="*/ 1564548 w 2849851"/>
                  <a:gd name="connsiteY6" fmla="*/ 2907230 h 3025816"/>
                  <a:gd name="connsiteX7" fmla="*/ 1564548 w 2849851"/>
                  <a:gd name="connsiteY7" fmla="*/ 2876626 h 3025816"/>
                  <a:gd name="connsiteX8" fmla="*/ 1514818 w 2849851"/>
                  <a:gd name="connsiteY8" fmla="*/ 2876626 h 3025816"/>
                  <a:gd name="connsiteX9" fmla="*/ 1514818 w 2849851"/>
                  <a:gd name="connsiteY9" fmla="*/ 2842203 h 3025816"/>
                  <a:gd name="connsiteX10" fmla="*/ 1377106 w 2849851"/>
                  <a:gd name="connsiteY10" fmla="*/ 2842203 h 3025816"/>
                  <a:gd name="connsiteX11" fmla="*/ 1377106 w 2849851"/>
                  <a:gd name="connsiteY11" fmla="*/ 2777166 h 3025816"/>
                  <a:gd name="connsiteX12" fmla="*/ 1300601 w 2849851"/>
                  <a:gd name="connsiteY12" fmla="*/ 2777166 h 3025816"/>
                  <a:gd name="connsiteX13" fmla="*/ 1300601 w 2849851"/>
                  <a:gd name="connsiteY13" fmla="*/ 2704491 h 3025816"/>
                  <a:gd name="connsiteX14" fmla="*/ 1224096 w 2849851"/>
                  <a:gd name="connsiteY14" fmla="*/ 2704491 h 3025816"/>
                  <a:gd name="connsiteX15" fmla="*/ 1224096 w 2849851"/>
                  <a:gd name="connsiteY15" fmla="*/ 2631805 h 3025816"/>
                  <a:gd name="connsiteX16" fmla="*/ 1193492 w 2849851"/>
                  <a:gd name="connsiteY16" fmla="*/ 2631805 h 3025816"/>
                  <a:gd name="connsiteX17" fmla="*/ 1193492 w 2849851"/>
                  <a:gd name="connsiteY17" fmla="*/ 2585904 h 3025816"/>
                  <a:gd name="connsiteX18" fmla="*/ 1109339 w 2849851"/>
                  <a:gd name="connsiteY18" fmla="*/ 2585904 h 3025816"/>
                  <a:gd name="connsiteX19" fmla="*/ 1109339 w 2849851"/>
                  <a:gd name="connsiteY19" fmla="*/ 2482625 h 3025816"/>
                  <a:gd name="connsiteX20" fmla="*/ 1082564 w 2849851"/>
                  <a:gd name="connsiteY20" fmla="*/ 2482625 h 3025816"/>
                  <a:gd name="connsiteX21" fmla="*/ 1082564 w 2849851"/>
                  <a:gd name="connsiteY21" fmla="*/ 2402291 h 3025816"/>
                  <a:gd name="connsiteX22" fmla="*/ 1048131 w 2849851"/>
                  <a:gd name="connsiteY22" fmla="*/ 2402291 h 3025816"/>
                  <a:gd name="connsiteX23" fmla="*/ 1048131 w 2849851"/>
                  <a:gd name="connsiteY23" fmla="*/ 2321957 h 3025816"/>
                  <a:gd name="connsiteX24" fmla="*/ 1029005 w 2849851"/>
                  <a:gd name="connsiteY24" fmla="*/ 2321957 h 3025816"/>
                  <a:gd name="connsiteX25" fmla="*/ 1029005 w 2849851"/>
                  <a:gd name="connsiteY25" fmla="*/ 2256930 h 3025816"/>
                  <a:gd name="connsiteX26" fmla="*/ 990752 w 2849851"/>
                  <a:gd name="connsiteY26" fmla="*/ 2256930 h 3025816"/>
                  <a:gd name="connsiteX27" fmla="*/ 990752 w 2849851"/>
                  <a:gd name="connsiteY27" fmla="*/ 2184245 h 3025816"/>
                  <a:gd name="connsiteX28" fmla="*/ 967797 w 2849851"/>
                  <a:gd name="connsiteY28" fmla="*/ 2184245 h 3025816"/>
                  <a:gd name="connsiteX29" fmla="*/ 967797 w 2849851"/>
                  <a:gd name="connsiteY29" fmla="*/ 2096262 h 3025816"/>
                  <a:gd name="connsiteX30" fmla="*/ 918073 w 2849851"/>
                  <a:gd name="connsiteY30" fmla="*/ 2096262 h 3025816"/>
                  <a:gd name="connsiteX31" fmla="*/ 918073 w 2849851"/>
                  <a:gd name="connsiteY31" fmla="*/ 2031235 h 3025816"/>
                  <a:gd name="connsiteX32" fmla="*/ 864519 w 2849851"/>
                  <a:gd name="connsiteY32" fmla="*/ 2031235 h 3025816"/>
                  <a:gd name="connsiteX33" fmla="*/ 864519 w 2849851"/>
                  <a:gd name="connsiteY33" fmla="*/ 1901171 h 3025816"/>
                  <a:gd name="connsiteX34" fmla="*/ 722982 w 2849851"/>
                  <a:gd name="connsiteY34" fmla="*/ 1901171 h 3025816"/>
                  <a:gd name="connsiteX35" fmla="*/ 722982 w 2849851"/>
                  <a:gd name="connsiteY35" fmla="*/ 1836144 h 3025816"/>
                  <a:gd name="connsiteX36" fmla="*/ 684729 w 2849851"/>
                  <a:gd name="connsiteY36" fmla="*/ 1836144 h 3025816"/>
                  <a:gd name="connsiteX37" fmla="*/ 684729 w 2849851"/>
                  <a:gd name="connsiteY37" fmla="*/ 1763468 h 3025816"/>
                  <a:gd name="connsiteX38" fmla="*/ 654127 w 2849851"/>
                  <a:gd name="connsiteY38" fmla="*/ 1763468 h 3025816"/>
                  <a:gd name="connsiteX39" fmla="*/ 654127 w 2849851"/>
                  <a:gd name="connsiteY39" fmla="*/ 1644882 h 3025816"/>
                  <a:gd name="connsiteX40" fmla="*/ 638826 w 2849851"/>
                  <a:gd name="connsiteY40" fmla="*/ 1644882 h 3025816"/>
                  <a:gd name="connsiteX41" fmla="*/ 638826 w 2849851"/>
                  <a:gd name="connsiteY41" fmla="*/ 1572197 h 3025816"/>
                  <a:gd name="connsiteX42" fmla="*/ 608223 w 2849851"/>
                  <a:gd name="connsiteY42" fmla="*/ 1572197 h 3025816"/>
                  <a:gd name="connsiteX43" fmla="*/ 608223 w 2849851"/>
                  <a:gd name="connsiteY43" fmla="*/ 1541593 h 3025816"/>
                  <a:gd name="connsiteX44" fmla="*/ 577621 w 2849851"/>
                  <a:gd name="connsiteY44" fmla="*/ 1541593 h 3025816"/>
                  <a:gd name="connsiteX45" fmla="*/ 577621 w 2849851"/>
                  <a:gd name="connsiteY45" fmla="*/ 1503340 h 3025816"/>
                  <a:gd name="connsiteX46" fmla="*/ 527892 w 2849851"/>
                  <a:gd name="connsiteY46" fmla="*/ 1503340 h 3025816"/>
                  <a:gd name="connsiteX47" fmla="*/ 527892 w 2849851"/>
                  <a:gd name="connsiteY47" fmla="*/ 1468917 h 3025816"/>
                  <a:gd name="connsiteX48" fmla="*/ 501114 w 2849851"/>
                  <a:gd name="connsiteY48" fmla="*/ 1468917 h 3025816"/>
                  <a:gd name="connsiteX49" fmla="*/ 501114 w 2849851"/>
                  <a:gd name="connsiteY49" fmla="*/ 1400061 h 3025816"/>
                  <a:gd name="connsiteX50" fmla="*/ 481988 w 2849851"/>
                  <a:gd name="connsiteY50" fmla="*/ 1400061 h 3025816"/>
                  <a:gd name="connsiteX51" fmla="*/ 481988 w 2849851"/>
                  <a:gd name="connsiteY51" fmla="*/ 1224096 h 3025816"/>
                  <a:gd name="connsiteX52" fmla="*/ 436084 w 2849851"/>
                  <a:gd name="connsiteY52" fmla="*/ 1224096 h 3025816"/>
                  <a:gd name="connsiteX53" fmla="*/ 436084 w 2849851"/>
                  <a:gd name="connsiteY53" fmla="*/ 1078735 h 3025816"/>
                  <a:gd name="connsiteX54" fmla="*/ 405482 w 2849851"/>
                  <a:gd name="connsiteY54" fmla="*/ 1078735 h 3025816"/>
                  <a:gd name="connsiteX55" fmla="*/ 405482 w 2849851"/>
                  <a:gd name="connsiteY55" fmla="*/ 1055780 h 3025816"/>
                  <a:gd name="connsiteX56" fmla="*/ 367229 w 2849851"/>
                  <a:gd name="connsiteY56" fmla="*/ 1055780 h 3025816"/>
                  <a:gd name="connsiteX57" fmla="*/ 367229 w 2849851"/>
                  <a:gd name="connsiteY57" fmla="*/ 1017527 h 3025816"/>
                  <a:gd name="connsiteX58" fmla="*/ 328976 w 2849851"/>
                  <a:gd name="connsiteY58" fmla="*/ 1017527 h 3025816"/>
                  <a:gd name="connsiteX59" fmla="*/ 328976 w 2849851"/>
                  <a:gd name="connsiteY59" fmla="*/ 910421 h 3025816"/>
                  <a:gd name="connsiteX60" fmla="*/ 325151 w 2849851"/>
                  <a:gd name="connsiteY60" fmla="*/ 910421 h 3025816"/>
                  <a:gd name="connsiteX61" fmla="*/ 325151 w 2849851"/>
                  <a:gd name="connsiteY61" fmla="*/ 631175 h 3025816"/>
                  <a:gd name="connsiteX62" fmla="*/ 294548 w 2849851"/>
                  <a:gd name="connsiteY62" fmla="*/ 631175 h 3025816"/>
                  <a:gd name="connsiteX63" fmla="*/ 294548 w 2849851"/>
                  <a:gd name="connsiteY63" fmla="*/ 539367 h 3025816"/>
                  <a:gd name="connsiteX64" fmla="*/ 279247 w 2849851"/>
                  <a:gd name="connsiteY64" fmla="*/ 539367 h 3025816"/>
                  <a:gd name="connsiteX65" fmla="*/ 279247 w 2849851"/>
                  <a:gd name="connsiteY65" fmla="*/ 459036 h 3025816"/>
                  <a:gd name="connsiteX66" fmla="*/ 263945 w 2849851"/>
                  <a:gd name="connsiteY66" fmla="*/ 459036 h 3025816"/>
                  <a:gd name="connsiteX67" fmla="*/ 263945 w 2849851"/>
                  <a:gd name="connsiteY67" fmla="*/ 340452 h 3025816"/>
                  <a:gd name="connsiteX68" fmla="*/ 244819 w 2849851"/>
                  <a:gd name="connsiteY68" fmla="*/ 340452 h 3025816"/>
                  <a:gd name="connsiteX69" fmla="*/ 244819 w 2849851"/>
                  <a:gd name="connsiteY69" fmla="*/ 198915 h 3025816"/>
                  <a:gd name="connsiteX70" fmla="*/ 229518 w 2849851"/>
                  <a:gd name="connsiteY70" fmla="*/ 198915 h 3025816"/>
                  <a:gd name="connsiteX71" fmla="*/ 229518 w 2849851"/>
                  <a:gd name="connsiteY71" fmla="*/ 137711 h 3025816"/>
                  <a:gd name="connsiteX72" fmla="*/ 168313 w 2849851"/>
                  <a:gd name="connsiteY72" fmla="*/ 137711 h 3025816"/>
                  <a:gd name="connsiteX73" fmla="*/ 168313 w 2849851"/>
                  <a:gd name="connsiteY73" fmla="*/ 99458 h 3025816"/>
                  <a:gd name="connsiteX74" fmla="*/ 141536 w 2849851"/>
                  <a:gd name="connsiteY74" fmla="*/ 99458 h 3025816"/>
                  <a:gd name="connsiteX75" fmla="*/ 141536 w 2849851"/>
                  <a:gd name="connsiteY75" fmla="*/ 42078 h 3025816"/>
                  <a:gd name="connsiteX76" fmla="*/ 118584 w 2849851"/>
                  <a:gd name="connsiteY76" fmla="*/ 42078 h 3025816"/>
                  <a:gd name="connsiteX77" fmla="*/ 118584 w 2849851"/>
                  <a:gd name="connsiteY77" fmla="*/ 0 h 3025816"/>
                  <a:gd name="connsiteX78" fmla="*/ 0 w 2849851"/>
                  <a:gd name="connsiteY78" fmla="*/ 0 h 30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49851" h="3025816">
                    <a:moveTo>
                      <a:pt x="2849851" y="3025816"/>
                    </a:moveTo>
                    <a:lnTo>
                      <a:pt x="2849851" y="2972257"/>
                    </a:lnTo>
                    <a:lnTo>
                      <a:pt x="2409939" y="2972257"/>
                    </a:lnTo>
                    <a:lnTo>
                      <a:pt x="2409939" y="2945483"/>
                    </a:lnTo>
                    <a:lnTo>
                      <a:pt x="1943253" y="2945483"/>
                    </a:lnTo>
                    <a:lnTo>
                      <a:pt x="1943253" y="2907230"/>
                    </a:lnTo>
                    <a:lnTo>
                      <a:pt x="1564548" y="2907230"/>
                    </a:lnTo>
                    <a:lnTo>
                      <a:pt x="1564548" y="2876626"/>
                    </a:lnTo>
                    <a:lnTo>
                      <a:pt x="1514818" y="2876626"/>
                    </a:lnTo>
                    <a:lnTo>
                      <a:pt x="1514818" y="2842203"/>
                    </a:lnTo>
                    <a:lnTo>
                      <a:pt x="1377106" y="2842203"/>
                    </a:lnTo>
                    <a:lnTo>
                      <a:pt x="1377106" y="2777166"/>
                    </a:lnTo>
                    <a:lnTo>
                      <a:pt x="1300601" y="2777166"/>
                    </a:lnTo>
                    <a:lnTo>
                      <a:pt x="1300601" y="2704491"/>
                    </a:lnTo>
                    <a:lnTo>
                      <a:pt x="1224096" y="2704491"/>
                    </a:lnTo>
                    <a:lnTo>
                      <a:pt x="1224096" y="2631805"/>
                    </a:lnTo>
                    <a:lnTo>
                      <a:pt x="1193492" y="2631805"/>
                    </a:lnTo>
                    <a:lnTo>
                      <a:pt x="1193492" y="2585904"/>
                    </a:lnTo>
                    <a:lnTo>
                      <a:pt x="1109339" y="2585904"/>
                    </a:lnTo>
                    <a:lnTo>
                      <a:pt x="1109339" y="2482625"/>
                    </a:lnTo>
                    <a:lnTo>
                      <a:pt x="1082564" y="2482625"/>
                    </a:lnTo>
                    <a:lnTo>
                      <a:pt x="1082564" y="2402291"/>
                    </a:lnTo>
                    <a:lnTo>
                      <a:pt x="1048131" y="2402291"/>
                    </a:lnTo>
                    <a:lnTo>
                      <a:pt x="1048131" y="2321957"/>
                    </a:lnTo>
                    <a:lnTo>
                      <a:pt x="1029005" y="2321957"/>
                    </a:lnTo>
                    <a:lnTo>
                      <a:pt x="1029005" y="2256930"/>
                    </a:lnTo>
                    <a:lnTo>
                      <a:pt x="990752" y="2256930"/>
                    </a:lnTo>
                    <a:lnTo>
                      <a:pt x="990752" y="2184245"/>
                    </a:lnTo>
                    <a:lnTo>
                      <a:pt x="967797" y="2184245"/>
                    </a:lnTo>
                    <a:lnTo>
                      <a:pt x="967797" y="2096262"/>
                    </a:lnTo>
                    <a:lnTo>
                      <a:pt x="918073" y="2096262"/>
                    </a:lnTo>
                    <a:lnTo>
                      <a:pt x="918073" y="2031235"/>
                    </a:lnTo>
                    <a:lnTo>
                      <a:pt x="864519" y="2031235"/>
                    </a:lnTo>
                    <a:lnTo>
                      <a:pt x="864519" y="1901171"/>
                    </a:lnTo>
                    <a:lnTo>
                      <a:pt x="722982" y="1901171"/>
                    </a:lnTo>
                    <a:lnTo>
                      <a:pt x="722982" y="1836144"/>
                    </a:lnTo>
                    <a:lnTo>
                      <a:pt x="684729" y="1836144"/>
                    </a:lnTo>
                    <a:lnTo>
                      <a:pt x="684729" y="1763468"/>
                    </a:lnTo>
                    <a:lnTo>
                      <a:pt x="654127" y="1763468"/>
                    </a:lnTo>
                    <a:lnTo>
                      <a:pt x="654127" y="1644882"/>
                    </a:lnTo>
                    <a:lnTo>
                      <a:pt x="638826" y="1644882"/>
                    </a:lnTo>
                    <a:lnTo>
                      <a:pt x="638826" y="1572197"/>
                    </a:lnTo>
                    <a:lnTo>
                      <a:pt x="608223" y="1572197"/>
                    </a:lnTo>
                    <a:lnTo>
                      <a:pt x="608223" y="1541593"/>
                    </a:lnTo>
                    <a:lnTo>
                      <a:pt x="577621" y="1541593"/>
                    </a:lnTo>
                    <a:lnTo>
                      <a:pt x="577621" y="1503340"/>
                    </a:lnTo>
                    <a:lnTo>
                      <a:pt x="527892" y="1503340"/>
                    </a:lnTo>
                    <a:lnTo>
                      <a:pt x="527892" y="1468917"/>
                    </a:lnTo>
                    <a:lnTo>
                      <a:pt x="501114" y="1468917"/>
                    </a:lnTo>
                    <a:lnTo>
                      <a:pt x="501114" y="1400061"/>
                    </a:lnTo>
                    <a:lnTo>
                      <a:pt x="481988" y="1400061"/>
                    </a:lnTo>
                    <a:lnTo>
                      <a:pt x="481988" y="1224096"/>
                    </a:lnTo>
                    <a:lnTo>
                      <a:pt x="436084" y="1224096"/>
                    </a:lnTo>
                    <a:lnTo>
                      <a:pt x="436084" y="1078735"/>
                    </a:lnTo>
                    <a:lnTo>
                      <a:pt x="405482" y="1078735"/>
                    </a:lnTo>
                    <a:lnTo>
                      <a:pt x="405482" y="1055780"/>
                    </a:lnTo>
                    <a:lnTo>
                      <a:pt x="367229" y="1055780"/>
                    </a:lnTo>
                    <a:lnTo>
                      <a:pt x="367229" y="1017527"/>
                    </a:lnTo>
                    <a:lnTo>
                      <a:pt x="328976" y="1017527"/>
                    </a:lnTo>
                    <a:lnTo>
                      <a:pt x="328976" y="910421"/>
                    </a:lnTo>
                    <a:lnTo>
                      <a:pt x="325151" y="910421"/>
                    </a:lnTo>
                    <a:lnTo>
                      <a:pt x="325151" y="631175"/>
                    </a:lnTo>
                    <a:lnTo>
                      <a:pt x="294548" y="631175"/>
                    </a:lnTo>
                    <a:lnTo>
                      <a:pt x="294548" y="539367"/>
                    </a:lnTo>
                    <a:lnTo>
                      <a:pt x="279247" y="539367"/>
                    </a:lnTo>
                    <a:lnTo>
                      <a:pt x="279247" y="459036"/>
                    </a:lnTo>
                    <a:lnTo>
                      <a:pt x="263945" y="459036"/>
                    </a:lnTo>
                    <a:lnTo>
                      <a:pt x="263945" y="340452"/>
                    </a:lnTo>
                    <a:lnTo>
                      <a:pt x="244819" y="340452"/>
                    </a:lnTo>
                    <a:lnTo>
                      <a:pt x="244819" y="198915"/>
                    </a:lnTo>
                    <a:lnTo>
                      <a:pt x="229518" y="198915"/>
                    </a:lnTo>
                    <a:lnTo>
                      <a:pt x="229518" y="137711"/>
                    </a:lnTo>
                    <a:lnTo>
                      <a:pt x="168313" y="137711"/>
                    </a:lnTo>
                    <a:lnTo>
                      <a:pt x="168313" y="99458"/>
                    </a:lnTo>
                    <a:lnTo>
                      <a:pt x="141536" y="99458"/>
                    </a:lnTo>
                    <a:lnTo>
                      <a:pt x="141536" y="42078"/>
                    </a:lnTo>
                    <a:lnTo>
                      <a:pt x="118584" y="42078"/>
                    </a:lnTo>
                    <a:lnTo>
                      <a:pt x="11858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 name="Graphic 261">
                <a:extLst>
                  <a:ext uri="{FF2B5EF4-FFF2-40B4-BE49-F238E27FC236}">
                    <a16:creationId xmlns:a16="http://schemas.microsoft.com/office/drawing/2014/main" id="{0AAFDA2C-3AFA-239C-D327-6EC52FC1EA81}"/>
                  </a:ext>
                </a:extLst>
              </p:cNvPr>
              <p:cNvSpPr/>
              <p:nvPr/>
            </p:nvSpPr>
            <p:spPr>
              <a:xfrm>
                <a:off x="1284955" y="2204422"/>
                <a:ext cx="3780000" cy="2279088"/>
              </a:xfrm>
              <a:custGeom>
                <a:avLst/>
                <a:gdLst>
                  <a:gd name="connsiteX0" fmla="*/ 4758671 w 4758670"/>
                  <a:gd name="connsiteY0" fmla="*/ 2876626 h 2876626"/>
                  <a:gd name="connsiteX1" fmla="*/ 3014339 w 4758670"/>
                  <a:gd name="connsiteY1" fmla="*/ 2876626 h 2876626"/>
                  <a:gd name="connsiteX2" fmla="*/ 3014339 w 4758670"/>
                  <a:gd name="connsiteY2" fmla="*/ 2750392 h 2876626"/>
                  <a:gd name="connsiteX3" fmla="*/ 2237804 w 4758670"/>
                  <a:gd name="connsiteY3" fmla="*/ 2750392 h 2876626"/>
                  <a:gd name="connsiteX4" fmla="*/ 2237804 w 4758670"/>
                  <a:gd name="connsiteY4" fmla="*/ 2643283 h 2876626"/>
                  <a:gd name="connsiteX5" fmla="*/ 1824666 w 4758670"/>
                  <a:gd name="connsiteY5" fmla="*/ 2643283 h 2876626"/>
                  <a:gd name="connsiteX6" fmla="*/ 1824666 w 4758670"/>
                  <a:gd name="connsiteY6" fmla="*/ 2555301 h 2876626"/>
                  <a:gd name="connsiteX7" fmla="*/ 1694612 w 4758670"/>
                  <a:gd name="connsiteY7" fmla="*/ 2555301 h 2876626"/>
                  <a:gd name="connsiteX8" fmla="*/ 1694612 w 4758670"/>
                  <a:gd name="connsiteY8" fmla="*/ 2517048 h 2876626"/>
                  <a:gd name="connsiteX9" fmla="*/ 1419187 w 4758670"/>
                  <a:gd name="connsiteY9" fmla="*/ 2517048 h 2876626"/>
                  <a:gd name="connsiteX10" fmla="*/ 1419187 w 4758670"/>
                  <a:gd name="connsiteY10" fmla="*/ 2406110 h 2876626"/>
                  <a:gd name="connsiteX11" fmla="*/ 1312078 w 4758670"/>
                  <a:gd name="connsiteY11" fmla="*/ 2406110 h 2876626"/>
                  <a:gd name="connsiteX12" fmla="*/ 1312078 w 4758670"/>
                  <a:gd name="connsiteY12" fmla="*/ 2348732 h 2876626"/>
                  <a:gd name="connsiteX13" fmla="*/ 1262348 w 4758670"/>
                  <a:gd name="connsiteY13" fmla="*/ 2348732 h 2876626"/>
                  <a:gd name="connsiteX14" fmla="*/ 1262348 w 4758670"/>
                  <a:gd name="connsiteY14" fmla="*/ 2310479 h 2876626"/>
                  <a:gd name="connsiteX15" fmla="*/ 1212618 w 4758670"/>
                  <a:gd name="connsiteY15" fmla="*/ 2310479 h 2876626"/>
                  <a:gd name="connsiteX16" fmla="*/ 1212618 w 4758670"/>
                  <a:gd name="connsiteY16" fmla="*/ 2214848 h 2876626"/>
                  <a:gd name="connsiteX17" fmla="*/ 1128465 w 4758670"/>
                  <a:gd name="connsiteY17" fmla="*/ 2214848 h 2876626"/>
                  <a:gd name="connsiteX18" fmla="*/ 1128465 w 4758670"/>
                  <a:gd name="connsiteY18" fmla="*/ 2050361 h 2876626"/>
                  <a:gd name="connsiteX19" fmla="*/ 1101690 w 4758670"/>
                  <a:gd name="connsiteY19" fmla="*/ 2050361 h 2876626"/>
                  <a:gd name="connsiteX20" fmla="*/ 1101690 w 4758670"/>
                  <a:gd name="connsiteY20" fmla="*/ 1981505 h 2876626"/>
                  <a:gd name="connsiteX21" fmla="*/ 1063438 w 4758670"/>
                  <a:gd name="connsiteY21" fmla="*/ 1981505 h 2876626"/>
                  <a:gd name="connsiteX22" fmla="*/ 1063438 w 4758670"/>
                  <a:gd name="connsiteY22" fmla="*/ 1901171 h 2876626"/>
                  <a:gd name="connsiteX23" fmla="*/ 1040482 w 4758670"/>
                  <a:gd name="connsiteY23" fmla="*/ 1901171 h 2876626"/>
                  <a:gd name="connsiteX24" fmla="*/ 1040482 w 4758670"/>
                  <a:gd name="connsiteY24" fmla="*/ 1824666 h 2876626"/>
                  <a:gd name="connsiteX25" fmla="*/ 986923 w 4758670"/>
                  <a:gd name="connsiteY25" fmla="*/ 1824666 h 2876626"/>
                  <a:gd name="connsiteX26" fmla="*/ 986923 w 4758670"/>
                  <a:gd name="connsiteY26" fmla="*/ 1717558 h 2876626"/>
                  <a:gd name="connsiteX27" fmla="*/ 952500 w 4758670"/>
                  <a:gd name="connsiteY27" fmla="*/ 1717558 h 2876626"/>
                  <a:gd name="connsiteX28" fmla="*/ 952500 w 4758670"/>
                  <a:gd name="connsiteY28" fmla="*/ 1637233 h 2876626"/>
                  <a:gd name="connsiteX29" fmla="*/ 879820 w 4758670"/>
                  <a:gd name="connsiteY29" fmla="*/ 1637233 h 2876626"/>
                  <a:gd name="connsiteX30" fmla="*/ 879820 w 4758670"/>
                  <a:gd name="connsiteY30" fmla="*/ 1595152 h 2876626"/>
                  <a:gd name="connsiteX31" fmla="*/ 841566 w 4758670"/>
                  <a:gd name="connsiteY31" fmla="*/ 1595152 h 2876626"/>
                  <a:gd name="connsiteX32" fmla="*/ 841566 w 4758670"/>
                  <a:gd name="connsiteY32" fmla="*/ 1514818 h 2876626"/>
                  <a:gd name="connsiteX33" fmla="*/ 803313 w 4758670"/>
                  <a:gd name="connsiteY33" fmla="*/ 1514818 h 2876626"/>
                  <a:gd name="connsiteX34" fmla="*/ 803313 w 4758670"/>
                  <a:gd name="connsiteY34" fmla="*/ 1461268 h 2876626"/>
                  <a:gd name="connsiteX35" fmla="*/ 791837 w 4758670"/>
                  <a:gd name="connsiteY35" fmla="*/ 1461268 h 2876626"/>
                  <a:gd name="connsiteX36" fmla="*/ 791837 w 4758670"/>
                  <a:gd name="connsiteY36" fmla="*/ 1400061 h 2876626"/>
                  <a:gd name="connsiteX37" fmla="*/ 753585 w 4758670"/>
                  <a:gd name="connsiteY37" fmla="*/ 1400061 h 2876626"/>
                  <a:gd name="connsiteX38" fmla="*/ 753585 w 4758670"/>
                  <a:gd name="connsiteY38" fmla="*/ 1273826 h 2876626"/>
                  <a:gd name="connsiteX39" fmla="*/ 692380 w 4758670"/>
                  <a:gd name="connsiteY39" fmla="*/ 1273826 h 2876626"/>
                  <a:gd name="connsiteX40" fmla="*/ 692380 w 4758670"/>
                  <a:gd name="connsiteY40" fmla="*/ 1159069 h 2876626"/>
                  <a:gd name="connsiteX41" fmla="*/ 673253 w 4758670"/>
                  <a:gd name="connsiteY41" fmla="*/ 1159069 h 2876626"/>
                  <a:gd name="connsiteX42" fmla="*/ 673253 w 4758670"/>
                  <a:gd name="connsiteY42" fmla="*/ 1036653 h 2876626"/>
                  <a:gd name="connsiteX43" fmla="*/ 631175 w 4758670"/>
                  <a:gd name="connsiteY43" fmla="*/ 1036653 h 2876626"/>
                  <a:gd name="connsiteX44" fmla="*/ 631175 w 4758670"/>
                  <a:gd name="connsiteY44" fmla="*/ 994581 h 2876626"/>
                  <a:gd name="connsiteX45" fmla="*/ 566145 w 4758670"/>
                  <a:gd name="connsiteY45" fmla="*/ 994581 h 2876626"/>
                  <a:gd name="connsiteX46" fmla="*/ 566145 w 4758670"/>
                  <a:gd name="connsiteY46" fmla="*/ 933374 h 2876626"/>
                  <a:gd name="connsiteX47" fmla="*/ 573796 w 4758670"/>
                  <a:gd name="connsiteY47" fmla="*/ 933374 h 2876626"/>
                  <a:gd name="connsiteX48" fmla="*/ 573796 w 4758670"/>
                  <a:gd name="connsiteY48" fmla="*/ 872169 h 2876626"/>
                  <a:gd name="connsiteX49" fmla="*/ 462862 w 4758670"/>
                  <a:gd name="connsiteY49" fmla="*/ 872169 h 2876626"/>
                  <a:gd name="connsiteX50" fmla="*/ 462862 w 4758670"/>
                  <a:gd name="connsiteY50" fmla="*/ 845391 h 2876626"/>
                  <a:gd name="connsiteX51" fmla="*/ 382530 w 4758670"/>
                  <a:gd name="connsiteY51" fmla="*/ 845391 h 2876626"/>
                  <a:gd name="connsiteX52" fmla="*/ 382530 w 4758670"/>
                  <a:gd name="connsiteY52" fmla="*/ 688554 h 2876626"/>
                  <a:gd name="connsiteX53" fmla="*/ 359578 w 4758670"/>
                  <a:gd name="connsiteY53" fmla="*/ 688554 h 2876626"/>
                  <a:gd name="connsiteX54" fmla="*/ 359578 w 4758670"/>
                  <a:gd name="connsiteY54" fmla="*/ 566144 h 2876626"/>
                  <a:gd name="connsiteX55" fmla="*/ 344277 w 4758670"/>
                  <a:gd name="connsiteY55" fmla="*/ 566144 h 2876626"/>
                  <a:gd name="connsiteX56" fmla="*/ 344277 w 4758670"/>
                  <a:gd name="connsiteY56" fmla="*/ 504939 h 2876626"/>
                  <a:gd name="connsiteX57" fmla="*/ 328975 w 4758670"/>
                  <a:gd name="connsiteY57" fmla="*/ 504939 h 2876626"/>
                  <a:gd name="connsiteX58" fmla="*/ 328975 w 4758670"/>
                  <a:gd name="connsiteY58" fmla="*/ 462862 h 2876626"/>
                  <a:gd name="connsiteX59" fmla="*/ 309849 w 4758670"/>
                  <a:gd name="connsiteY59" fmla="*/ 462862 h 2876626"/>
                  <a:gd name="connsiteX60" fmla="*/ 309849 w 4758670"/>
                  <a:gd name="connsiteY60" fmla="*/ 332801 h 2876626"/>
                  <a:gd name="connsiteX61" fmla="*/ 309849 w 4758670"/>
                  <a:gd name="connsiteY61" fmla="*/ 332801 h 2876626"/>
                  <a:gd name="connsiteX62" fmla="*/ 309849 w 4758670"/>
                  <a:gd name="connsiteY62" fmla="*/ 191265 h 2876626"/>
                  <a:gd name="connsiteX63" fmla="*/ 279247 w 4758670"/>
                  <a:gd name="connsiteY63" fmla="*/ 191265 h 2876626"/>
                  <a:gd name="connsiteX64" fmla="*/ 279247 w 4758670"/>
                  <a:gd name="connsiteY64" fmla="*/ 45904 h 2876626"/>
                  <a:gd name="connsiteX65" fmla="*/ 172139 w 4758670"/>
                  <a:gd name="connsiteY65" fmla="*/ 45904 h 2876626"/>
                  <a:gd name="connsiteX66" fmla="*/ 172139 w 4758670"/>
                  <a:gd name="connsiteY66" fmla="*/ 0 h 2876626"/>
                  <a:gd name="connsiteX67" fmla="*/ 0 w 4758670"/>
                  <a:gd name="connsiteY67" fmla="*/ 0 h 28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58670" h="2876626">
                    <a:moveTo>
                      <a:pt x="4758671" y="2876626"/>
                    </a:moveTo>
                    <a:lnTo>
                      <a:pt x="3014339" y="2876626"/>
                    </a:lnTo>
                    <a:lnTo>
                      <a:pt x="3014339" y="2750392"/>
                    </a:lnTo>
                    <a:lnTo>
                      <a:pt x="2237804" y="2750392"/>
                    </a:lnTo>
                    <a:lnTo>
                      <a:pt x="2237804" y="2643283"/>
                    </a:lnTo>
                    <a:lnTo>
                      <a:pt x="1824666" y="2643283"/>
                    </a:lnTo>
                    <a:lnTo>
                      <a:pt x="1824666" y="2555301"/>
                    </a:lnTo>
                    <a:lnTo>
                      <a:pt x="1694612" y="2555301"/>
                    </a:lnTo>
                    <a:lnTo>
                      <a:pt x="1694612" y="2517048"/>
                    </a:lnTo>
                    <a:lnTo>
                      <a:pt x="1419187" y="2517048"/>
                    </a:lnTo>
                    <a:lnTo>
                      <a:pt x="1419187" y="2406110"/>
                    </a:lnTo>
                    <a:lnTo>
                      <a:pt x="1312078" y="2406110"/>
                    </a:lnTo>
                    <a:lnTo>
                      <a:pt x="1312078" y="2348732"/>
                    </a:lnTo>
                    <a:lnTo>
                      <a:pt x="1262348" y="2348732"/>
                    </a:lnTo>
                    <a:lnTo>
                      <a:pt x="1262348" y="2310479"/>
                    </a:lnTo>
                    <a:lnTo>
                      <a:pt x="1212618" y="2310479"/>
                    </a:lnTo>
                    <a:lnTo>
                      <a:pt x="1212618" y="2214848"/>
                    </a:lnTo>
                    <a:lnTo>
                      <a:pt x="1128465" y="2214848"/>
                    </a:lnTo>
                    <a:lnTo>
                      <a:pt x="1128465" y="2050361"/>
                    </a:lnTo>
                    <a:lnTo>
                      <a:pt x="1101690" y="2050361"/>
                    </a:lnTo>
                    <a:lnTo>
                      <a:pt x="1101690" y="1981505"/>
                    </a:lnTo>
                    <a:lnTo>
                      <a:pt x="1063438" y="1981505"/>
                    </a:lnTo>
                    <a:lnTo>
                      <a:pt x="1063438" y="1901171"/>
                    </a:lnTo>
                    <a:lnTo>
                      <a:pt x="1040482" y="1901171"/>
                    </a:lnTo>
                    <a:lnTo>
                      <a:pt x="1040482" y="1824666"/>
                    </a:lnTo>
                    <a:lnTo>
                      <a:pt x="986923" y="1824666"/>
                    </a:lnTo>
                    <a:lnTo>
                      <a:pt x="986923" y="1717558"/>
                    </a:lnTo>
                    <a:lnTo>
                      <a:pt x="952500" y="1717558"/>
                    </a:lnTo>
                    <a:lnTo>
                      <a:pt x="952500" y="1637233"/>
                    </a:lnTo>
                    <a:lnTo>
                      <a:pt x="879820" y="1637233"/>
                    </a:lnTo>
                    <a:lnTo>
                      <a:pt x="879820" y="1595152"/>
                    </a:lnTo>
                    <a:lnTo>
                      <a:pt x="841566" y="1595152"/>
                    </a:lnTo>
                    <a:lnTo>
                      <a:pt x="841566" y="1514818"/>
                    </a:lnTo>
                    <a:lnTo>
                      <a:pt x="803313" y="1514818"/>
                    </a:lnTo>
                    <a:lnTo>
                      <a:pt x="803313" y="1461268"/>
                    </a:lnTo>
                    <a:lnTo>
                      <a:pt x="791837" y="1461268"/>
                    </a:lnTo>
                    <a:lnTo>
                      <a:pt x="791837" y="1400061"/>
                    </a:lnTo>
                    <a:lnTo>
                      <a:pt x="753585" y="1400061"/>
                    </a:lnTo>
                    <a:lnTo>
                      <a:pt x="753585" y="1273826"/>
                    </a:lnTo>
                    <a:lnTo>
                      <a:pt x="692380" y="1273826"/>
                    </a:lnTo>
                    <a:lnTo>
                      <a:pt x="692380" y="1159069"/>
                    </a:lnTo>
                    <a:lnTo>
                      <a:pt x="673253" y="1159069"/>
                    </a:lnTo>
                    <a:lnTo>
                      <a:pt x="673253" y="1036653"/>
                    </a:lnTo>
                    <a:lnTo>
                      <a:pt x="631175" y="1036653"/>
                    </a:lnTo>
                    <a:lnTo>
                      <a:pt x="631175" y="994581"/>
                    </a:lnTo>
                    <a:lnTo>
                      <a:pt x="566145" y="994581"/>
                    </a:lnTo>
                    <a:lnTo>
                      <a:pt x="566145" y="933374"/>
                    </a:lnTo>
                    <a:lnTo>
                      <a:pt x="573796" y="933374"/>
                    </a:lnTo>
                    <a:lnTo>
                      <a:pt x="573796" y="872169"/>
                    </a:lnTo>
                    <a:lnTo>
                      <a:pt x="462862" y="872169"/>
                    </a:lnTo>
                    <a:lnTo>
                      <a:pt x="462862" y="845391"/>
                    </a:lnTo>
                    <a:lnTo>
                      <a:pt x="382530" y="845391"/>
                    </a:lnTo>
                    <a:lnTo>
                      <a:pt x="382530" y="688554"/>
                    </a:lnTo>
                    <a:lnTo>
                      <a:pt x="359578" y="688554"/>
                    </a:lnTo>
                    <a:lnTo>
                      <a:pt x="359578" y="566144"/>
                    </a:lnTo>
                    <a:lnTo>
                      <a:pt x="344277" y="566144"/>
                    </a:lnTo>
                    <a:lnTo>
                      <a:pt x="344277" y="504939"/>
                    </a:lnTo>
                    <a:lnTo>
                      <a:pt x="328975" y="504939"/>
                    </a:lnTo>
                    <a:lnTo>
                      <a:pt x="328975" y="462862"/>
                    </a:lnTo>
                    <a:lnTo>
                      <a:pt x="309849" y="462862"/>
                    </a:lnTo>
                    <a:lnTo>
                      <a:pt x="309849" y="332801"/>
                    </a:lnTo>
                    <a:lnTo>
                      <a:pt x="309849" y="332801"/>
                    </a:lnTo>
                    <a:lnTo>
                      <a:pt x="309849" y="191265"/>
                    </a:lnTo>
                    <a:lnTo>
                      <a:pt x="279247" y="191265"/>
                    </a:lnTo>
                    <a:lnTo>
                      <a:pt x="279247" y="45904"/>
                    </a:lnTo>
                    <a:lnTo>
                      <a:pt x="172139" y="45904"/>
                    </a:lnTo>
                    <a:lnTo>
                      <a:pt x="17213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67" name="Freeform 21">
            <a:extLst>
              <a:ext uri="{FF2B5EF4-FFF2-40B4-BE49-F238E27FC236}">
                <a16:creationId xmlns:a16="http://schemas.microsoft.com/office/drawing/2014/main" id="{132D5C77-C398-5962-023F-1A5ACFD7C9F4}"/>
              </a:ext>
            </a:extLst>
          </p:cNvPr>
          <p:cNvSpPr>
            <a:spLocks/>
          </p:cNvSpPr>
          <p:nvPr/>
        </p:nvSpPr>
        <p:spPr bwMode="auto">
          <a:xfrm>
            <a:off x="7673393" y="2169612"/>
            <a:ext cx="3876260" cy="25017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TextBox 67">
            <a:extLst>
              <a:ext uri="{FF2B5EF4-FFF2-40B4-BE49-F238E27FC236}">
                <a16:creationId xmlns:a16="http://schemas.microsoft.com/office/drawing/2014/main" id="{3BEB2545-107B-8ED2-89E1-84EB6A79F0B2}"/>
              </a:ext>
            </a:extLst>
          </p:cNvPr>
          <p:cNvSpPr txBox="1"/>
          <p:nvPr/>
        </p:nvSpPr>
        <p:spPr>
          <a:xfrm>
            <a:off x="8760958" y="4900373"/>
            <a:ext cx="194771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イベントまでの経過期間、月数</a:t>
            </a:r>
          </a:p>
        </p:txBody>
      </p:sp>
      <p:sp>
        <p:nvSpPr>
          <p:cNvPr id="69" name="TextBox 68">
            <a:extLst>
              <a:ext uri="{FF2B5EF4-FFF2-40B4-BE49-F238E27FC236}">
                <a16:creationId xmlns:a16="http://schemas.microsoft.com/office/drawing/2014/main" id="{A9D595ED-45F2-9B75-1E23-E14A52DCAE12}"/>
              </a:ext>
            </a:extLst>
          </p:cNvPr>
          <p:cNvSpPr txBox="1"/>
          <p:nvPr/>
        </p:nvSpPr>
        <p:spPr>
          <a:xfrm>
            <a:off x="6465045" y="5070844"/>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70" name="Group 69">
            <a:extLst>
              <a:ext uri="{FF2B5EF4-FFF2-40B4-BE49-F238E27FC236}">
                <a16:creationId xmlns:a16="http://schemas.microsoft.com/office/drawing/2014/main" id="{CED66D99-2BD5-813A-F9C1-C509C7449C75}"/>
              </a:ext>
            </a:extLst>
          </p:cNvPr>
          <p:cNvGrpSpPr/>
          <p:nvPr/>
        </p:nvGrpSpPr>
        <p:grpSpPr>
          <a:xfrm>
            <a:off x="6905713" y="2035912"/>
            <a:ext cx="762230" cy="2684919"/>
            <a:chOff x="4203230" y="1227785"/>
            <a:chExt cx="762230" cy="2880724"/>
          </a:xfrm>
        </p:grpSpPr>
        <p:sp>
          <p:nvSpPr>
            <p:cNvPr id="71" name="Line 6">
              <a:extLst>
                <a:ext uri="{FF2B5EF4-FFF2-40B4-BE49-F238E27FC236}">
                  <a16:creationId xmlns:a16="http://schemas.microsoft.com/office/drawing/2014/main" id="{F50A217E-E403-5A34-F0AC-6050B016D53C}"/>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Line 7">
              <a:extLst>
                <a:ext uri="{FF2B5EF4-FFF2-40B4-BE49-F238E27FC236}">
                  <a16:creationId xmlns:a16="http://schemas.microsoft.com/office/drawing/2014/main" id="{E24E5DF9-DDD6-8D8A-83DD-417EF6F84714}"/>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8">
              <a:extLst>
                <a:ext uri="{FF2B5EF4-FFF2-40B4-BE49-F238E27FC236}">
                  <a16:creationId xmlns:a16="http://schemas.microsoft.com/office/drawing/2014/main" id="{FFECBB14-2234-1F9D-A8F8-B8145A481B1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9">
              <a:extLst>
                <a:ext uri="{FF2B5EF4-FFF2-40B4-BE49-F238E27FC236}">
                  <a16:creationId xmlns:a16="http://schemas.microsoft.com/office/drawing/2014/main" id="{65173703-470D-0228-93F2-5C2D9E7467C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10">
              <a:extLst>
                <a:ext uri="{FF2B5EF4-FFF2-40B4-BE49-F238E27FC236}">
                  <a16:creationId xmlns:a16="http://schemas.microsoft.com/office/drawing/2014/main" id="{3B138E9E-4E10-8C8B-9E0B-552D51CE6034}"/>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11">
              <a:extLst>
                <a:ext uri="{FF2B5EF4-FFF2-40B4-BE49-F238E27FC236}">
                  <a16:creationId xmlns:a16="http://schemas.microsoft.com/office/drawing/2014/main" id="{604F54DA-AC45-73AD-6C99-01980A015D0A}"/>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TextBox 76">
              <a:extLst>
                <a:ext uri="{FF2B5EF4-FFF2-40B4-BE49-F238E27FC236}">
                  <a16:creationId xmlns:a16="http://schemas.microsoft.com/office/drawing/2014/main" id="{BBE5CE0D-D579-FCDC-378E-F08FBF1490CF}"/>
                </a:ext>
              </a:extLst>
            </p:cNvPr>
            <p:cNvSpPr txBox="1"/>
            <p:nvPr/>
          </p:nvSpPr>
          <p:spPr>
            <a:xfrm rot="16200000">
              <a:off x="3319259" y="2542536"/>
              <a:ext cx="207572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78" name="TextBox 77">
              <a:extLst>
                <a:ext uri="{FF2B5EF4-FFF2-40B4-BE49-F238E27FC236}">
                  <a16:creationId xmlns:a16="http://schemas.microsoft.com/office/drawing/2014/main" id="{50BD591C-9D4A-061C-EC2E-1EA62CDE5F97}"/>
                </a:ext>
              </a:extLst>
            </p:cNvPr>
            <p:cNvSpPr txBox="1"/>
            <p:nvPr/>
          </p:nvSpPr>
          <p:spPr>
            <a:xfrm>
              <a:off x="4439209" y="1227785"/>
              <a:ext cx="482824"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79" name="TextBox 78">
              <a:extLst>
                <a:ext uri="{FF2B5EF4-FFF2-40B4-BE49-F238E27FC236}">
                  <a16:creationId xmlns:a16="http://schemas.microsoft.com/office/drawing/2014/main" id="{4C2F3337-73B6-76A8-F99D-3F381E15ADAC}"/>
                </a:ext>
              </a:extLst>
            </p:cNvPr>
            <p:cNvSpPr txBox="1"/>
            <p:nvPr/>
          </p:nvSpPr>
          <p:spPr>
            <a:xfrm>
              <a:off x="4538594" y="1751924"/>
              <a:ext cx="383439"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80" name="TextBox 79">
              <a:extLst>
                <a:ext uri="{FF2B5EF4-FFF2-40B4-BE49-F238E27FC236}">
                  <a16:creationId xmlns:a16="http://schemas.microsoft.com/office/drawing/2014/main" id="{F5CD86DC-A78E-7886-01FA-1A7F8D1C2F9D}"/>
                </a:ext>
              </a:extLst>
            </p:cNvPr>
            <p:cNvSpPr txBox="1"/>
            <p:nvPr/>
          </p:nvSpPr>
          <p:spPr>
            <a:xfrm>
              <a:off x="4538594" y="2250456"/>
              <a:ext cx="383439"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81" name="TextBox 80">
              <a:extLst>
                <a:ext uri="{FF2B5EF4-FFF2-40B4-BE49-F238E27FC236}">
                  <a16:creationId xmlns:a16="http://schemas.microsoft.com/office/drawing/2014/main" id="{94EF5247-875A-E01D-7AD5-BC4332CD78C4}"/>
                </a:ext>
              </a:extLst>
            </p:cNvPr>
            <p:cNvSpPr txBox="1"/>
            <p:nvPr/>
          </p:nvSpPr>
          <p:spPr>
            <a:xfrm>
              <a:off x="4538594" y="2765108"/>
              <a:ext cx="383439"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82" name="TextBox 81">
              <a:extLst>
                <a:ext uri="{FF2B5EF4-FFF2-40B4-BE49-F238E27FC236}">
                  <a16:creationId xmlns:a16="http://schemas.microsoft.com/office/drawing/2014/main" id="{22B3BE4B-E0CA-3C8E-AB2C-CADEEEE53CFE}"/>
                </a:ext>
              </a:extLst>
            </p:cNvPr>
            <p:cNvSpPr txBox="1"/>
            <p:nvPr/>
          </p:nvSpPr>
          <p:spPr>
            <a:xfrm>
              <a:off x="4538594" y="3269012"/>
              <a:ext cx="383439"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83" name="TextBox 82">
              <a:extLst>
                <a:ext uri="{FF2B5EF4-FFF2-40B4-BE49-F238E27FC236}">
                  <a16:creationId xmlns:a16="http://schemas.microsoft.com/office/drawing/2014/main" id="{8A7B8C11-E4F5-EFE3-6CFC-CB9CD97C5EBF}"/>
                </a:ext>
              </a:extLst>
            </p:cNvPr>
            <p:cNvSpPr txBox="1"/>
            <p:nvPr/>
          </p:nvSpPr>
          <p:spPr>
            <a:xfrm>
              <a:off x="4637989" y="3778287"/>
              <a:ext cx="284052" cy="3302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84" name="TextBox 83">
            <a:extLst>
              <a:ext uri="{FF2B5EF4-FFF2-40B4-BE49-F238E27FC236}">
                <a16:creationId xmlns:a16="http://schemas.microsoft.com/office/drawing/2014/main" id="{9D5F847A-353E-BA70-821C-1BEDA054D220}"/>
              </a:ext>
            </a:extLst>
          </p:cNvPr>
          <p:cNvSpPr txBox="1"/>
          <p:nvPr/>
        </p:nvSpPr>
        <p:spPr>
          <a:xfrm>
            <a:off x="6986183" y="5334267"/>
            <a:ext cx="463588" cy="307777"/>
          </a:xfrm>
          <a:prstGeom prst="rect">
            <a:avLst/>
          </a:prstGeom>
          <a:noFill/>
        </p:spPr>
        <p:txBody>
          <a:bodyPr wrap="none" rtlCol="0">
            <a:spAutoFit/>
          </a:bodyPr>
          <a:lstStyle/>
          <a:p>
            <a:pPr algn="r"/>
            <a:r>
              <a:rPr lang="ja-JP" sz="1400">
                <a:solidFill>
                  <a:schemeClr val="accent2"/>
                </a:solidFill>
              </a:rPr>
              <a:t>WT</a:t>
            </a:r>
          </a:p>
        </p:txBody>
      </p:sp>
      <p:sp>
        <p:nvSpPr>
          <p:cNvPr id="85" name="TextBox 84">
            <a:extLst>
              <a:ext uri="{FF2B5EF4-FFF2-40B4-BE49-F238E27FC236}">
                <a16:creationId xmlns:a16="http://schemas.microsoft.com/office/drawing/2014/main" id="{FFAF1E18-F92B-D19F-1E1D-E9F22BA602BD}"/>
              </a:ext>
            </a:extLst>
          </p:cNvPr>
          <p:cNvSpPr txBox="1"/>
          <p:nvPr/>
        </p:nvSpPr>
        <p:spPr>
          <a:xfrm>
            <a:off x="6619094" y="5614743"/>
            <a:ext cx="830677" cy="307777"/>
          </a:xfrm>
          <a:prstGeom prst="rect">
            <a:avLst/>
          </a:prstGeom>
          <a:noFill/>
        </p:spPr>
        <p:txBody>
          <a:bodyPr wrap="none" rtlCol="0">
            <a:spAutoFit/>
          </a:bodyPr>
          <a:lstStyle/>
          <a:p>
            <a:pPr algn="r"/>
            <a:r>
              <a:rPr lang="ja-JP" sz="1400">
                <a:solidFill>
                  <a:srgbClr val="B60D27"/>
                </a:solidFill>
              </a:rPr>
              <a:t>変異</a:t>
            </a:r>
          </a:p>
        </p:txBody>
      </p:sp>
      <p:sp>
        <p:nvSpPr>
          <p:cNvPr id="91" name="TextBox 90">
            <a:extLst>
              <a:ext uri="{FF2B5EF4-FFF2-40B4-BE49-F238E27FC236}">
                <a16:creationId xmlns:a16="http://schemas.microsoft.com/office/drawing/2014/main" id="{0F988377-3DF8-F7A7-8332-594C85C8619E}"/>
              </a:ext>
            </a:extLst>
          </p:cNvPr>
          <p:cNvSpPr txBox="1"/>
          <p:nvPr/>
        </p:nvSpPr>
        <p:spPr>
          <a:xfrm>
            <a:off x="8821150" y="2381862"/>
            <a:ext cx="2393604" cy="738664"/>
          </a:xfrm>
          <a:prstGeom prst="rect">
            <a:avLst/>
          </a:prstGeom>
          <a:noFill/>
        </p:spPr>
        <p:txBody>
          <a:bodyPr wrap="none" rtlCol="0">
            <a:spAutoFit/>
          </a:bodyPr>
          <a:lstStyle/>
          <a:p>
            <a:pPr algn="ctr"/>
            <a:r>
              <a:rPr lang="ja-JP" sz="1400">
                <a:solidFill>
                  <a:srgbClr val="4D4D4D"/>
                </a:solidFill>
              </a:rPr>
              <a:t>mOS 25.4 対 16.7 月数</a:t>
            </a:r>
          </a:p>
          <a:p>
            <a:pPr algn="ctr"/>
            <a:r>
              <a:rPr lang="ja-JP" sz="1400">
                <a:solidFill>
                  <a:srgbClr val="4D4D4D"/>
                </a:solidFill>
              </a:rPr>
              <a:t>HR 0.77 (95％CI 0.50、1.19)</a:t>
            </a:r>
          </a:p>
          <a:p>
            <a:pPr algn="ctr"/>
            <a:r>
              <a:rPr lang="ja-JP" sz="1400">
                <a:solidFill>
                  <a:srgbClr val="4D4D4D"/>
                </a:solidFill>
              </a:rPr>
              <a:t>P=0.2388</a:t>
            </a:r>
          </a:p>
        </p:txBody>
      </p:sp>
      <p:grpSp>
        <p:nvGrpSpPr>
          <p:cNvPr id="92" name="Group 91">
            <a:extLst>
              <a:ext uri="{FF2B5EF4-FFF2-40B4-BE49-F238E27FC236}">
                <a16:creationId xmlns:a16="http://schemas.microsoft.com/office/drawing/2014/main" id="{5B113DCF-8654-1066-9FE8-53B05FC568C2}"/>
              </a:ext>
            </a:extLst>
          </p:cNvPr>
          <p:cNvGrpSpPr/>
          <p:nvPr/>
        </p:nvGrpSpPr>
        <p:grpSpPr>
          <a:xfrm>
            <a:off x="7645098" y="4660516"/>
            <a:ext cx="3974112" cy="360147"/>
            <a:chOff x="1513339" y="4188565"/>
            <a:chExt cx="2811532" cy="360147"/>
          </a:xfrm>
        </p:grpSpPr>
        <p:sp>
          <p:nvSpPr>
            <p:cNvPr id="93" name="Line 21">
              <a:extLst>
                <a:ext uri="{FF2B5EF4-FFF2-40B4-BE49-F238E27FC236}">
                  <a16:creationId xmlns:a16="http://schemas.microsoft.com/office/drawing/2014/main" id="{29C26C29-38E2-331A-F5EA-46E5D90F5D99}"/>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A21357DC-0471-6E9A-C127-703644B49FDE}"/>
                </a:ext>
              </a:extLst>
            </p:cNvPr>
            <p:cNvSpPr txBox="1"/>
            <p:nvPr/>
          </p:nvSpPr>
          <p:spPr>
            <a:xfrm>
              <a:off x="4132813" y="4260565"/>
              <a:ext cx="1920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70</a:t>
              </a:r>
            </a:p>
          </p:txBody>
        </p:sp>
        <p:sp>
          <p:nvSpPr>
            <p:cNvPr id="95" name="Line 21">
              <a:extLst>
                <a:ext uri="{FF2B5EF4-FFF2-40B4-BE49-F238E27FC236}">
                  <a16:creationId xmlns:a16="http://schemas.microsoft.com/office/drawing/2014/main" id="{D7A1CE3C-AD48-3523-27C2-ABEB355BC53A}"/>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B6B37E39-3A72-1B94-A87A-49DF60CAA43D}"/>
                </a:ext>
              </a:extLst>
            </p:cNvPr>
            <p:cNvSpPr txBox="1"/>
            <p:nvPr/>
          </p:nvSpPr>
          <p:spPr>
            <a:xfrm>
              <a:off x="3757177" y="4260565"/>
              <a:ext cx="1920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97" name="Line 21">
              <a:extLst>
                <a:ext uri="{FF2B5EF4-FFF2-40B4-BE49-F238E27FC236}">
                  <a16:creationId xmlns:a16="http://schemas.microsoft.com/office/drawing/2014/main" id="{C276DDC1-A00B-41C9-5788-705105E3D46B}"/>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5C64BAE6-E773-FA18-ECE7-572B37490A31}"/>
                </a:ext>
              </a:extLst>
            </p:cNvPr>
            <p:cNvSpPr txBox="1"/>
            <p:nvPr/>
          </p:nvSpPr>
          <p:spPr>
            <a:xfrm>
              <a:off x="3381539" y="4260565"/>
              <a:ext cx="1920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50</a:t>
              </a:r>
            </a:p>
          </p:txBody>
        </p:sp>
        <p:sp>
          <p:nvSpPr>
            <p:cNvPr id="99" name="Line 21">
              <a:extLst>
                <a:ext uri="{FF2B5EF4-FFF2-40B4-BE49-F238E27FC236}">
                  <a16:creationId xmlns:a16="http://schemas.microsoft.com/office/drawing/2014/main" id="{C32D3016-2250-B7E1-90A8-70F19A3995EC}"/>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26861DC1-5A56-3DF0-B08E-254FC76CC056}"/>
                </a:ext>
              </a:extLst>
            </p:cNvPr>
            <p:cNvSpPr txBox="1"/>
            <p:nvPr/>
          </p:nvSpPr>
          <p:spPr>
            <a:xfrm>
              <a:off x="3005903" y="4260565"/>
              <a:ext cx="1920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01" name="Line 21">
              <a:extLst>
                <a:ext uri="{FF2B5EF4-FFF2-40B4-BE49-F238E27FC236}">
                  <a16:creationId xmlns:a16="http://schemas.microsoft.com/office/drawing/2014/main" id="{525BB60D-E83A-EDEC-BF4A-AC3F691543E9}"/>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DAF03D9F-A8FE-BAF5-9781-DACB56CD7179}"/>
                </a:ext>
              </a:extLst>
            </p:cNvPr>
            <p:cNvSpPr txBox="1"/>
            <p:nvPr/>
          </p:nvSpPr>
          <p:spPr>
            <a:xfrm>
              <a:off x="2630265" y="4260565"/>
              <a:ext cx="1920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03" name="Line 21">
              <a:extLst>
                <a:ext uri="{FF2B5EF4-FFF2-40B4-BE49-F238E27FC236}">
                  <a16:creationId xmlns:a16="http://schemas.microsoft.com/office/drawing/2014/main" id="{92998AC4-63A9-CC6D-A56A-3AEE1C6225F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2574FBAA-0775-068D-68E5-F6DBE4B6A72A}"/>
                </a:ext>
              </a:extLst>
            </p:cNvPr>
            <p:cNvSpPr txBox="1"/>
            <p:nvPr/>
          </p:nvSpPr>
          <p:spPr>
            <a:xfrm>
              <a:off x="2254629" y="4260565"/>
              <a:ext cx="1920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05" name="Line 21">
              <a:extLst>
                <a:ext uri="{FF2B5EF4-FFF2-40B4-BE49-F238E27FC236}">
                  <a16:creationId xmlns:a16="http://schemas.microsoft.com/office/drawing/2014/main" id="{03DC1C45-58EB-BAA0-91ED-0DD3261B6ADB}"/>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928F1D38-AEF0-1D08-3D87-2E62E922FD31}"/>
                </a:ext>
              </a:extLst>
            </p:cNvPr>
            <p:cNvSpPr txBox="1"/>
            <p:nvPr/>
          </p:nvSpPr>
          <p:spPr>
            <a:xfrm>
              <a:off x="1878991" y="4260565"/>
              <a:ext cx="1920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07" name="Line 21">
              <a:extLst>
                <a:ext uri="{FF2B5EF4-FFF2-40B4-BE49-F238E27FC236}">
                  <a16:creationId xmlns:a16="http://schemas.microsoft.com/office/drawing/2014/main" id="{E75E1476-5FFF-F659-C0D1-F226ED05A4B2}"/>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7488859A-D495-88F0-D719-DBD7F4277F9D}"/>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09" name="Group 108">
            <a:extLst>
              <a:ext uri="{FF2B5EF4-FFF2-40B4-BE49-F238E27FC236}">
                <a16:creationId xmlns:a16="http://schemas.microsoft.com/office/drawing/2014/main" id="{25F838DD-B061-4AF5-DC83-B9AD73A6A027}"/>
              </a:ext>
            </a:extLst>
          </p:cNvPr>
          <p:cNvGrpSpPr/>
          <p:nvPr/>
        </p:nvGrpSpPr>
        <p:grpSpPr>
          <a:xfrm>
            <a:off x="7630985" y="5351320"/>
            <a:ext cx="3938532" cy="288147"/>
            <a:chOff x="3165794" y="6295216"/>
            <a:chExt cx="3938532" cy="288147"/>
          </a:xfrm>
        </p:grpSpPr>
        <p:sp>
          <p:nvSpPr>
            <p:cNvPr id="110" name="TextBox 109">
              <a:extLst>
                <a:ext uri="{FF2B5EF4-FFF2-40B4-BE49-F238E27FC236}">
                  <a16:creationId xmlns:a16="http://schemas.microsoft.com/office/drawing/2014/main" id="{A8B08F43-49AA-313B-08E0-9994359724C7}"/>
                </a:ext>
              </a:extLst>
            </p:cNvPr>
            <p:cNvSpPr txBox="1"/>
            <p:nvPr/>
          </p:nvSpPr>
          <p:spPr>
            <a:xfrm>
              <a:off x="6932237" y="629521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11" name="TextBox 110">
              <a:extLst>
                <a:ext uri="{FF2B5EF4-FFF2-40B4-BE49-F238E27FC236}">
                  <a16:creationId xmlns:a16="http://schemas.microsoft.com/office/drawing/2014/main" id="{55E42588-DC3A-A09F-36DA-41405FE98C1E}"/>
                </a:ext>
              </a:extLst>
            </p:cNvPr>
            <p:cNvSpPr txBox="1"/>
            <p:nvPr/>
          </p:nvSpPr>
          <p:spPr>
            <a:xfrm>
              <a:off x="6401274" y="629521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112" name="TextBox 111">
              <a:extLst>
                <a:ext uri="{FF2B5EF4-FFF2-40B4-BE49-F238E27FC236}">
                  <a16:creationId xmlns:a16="http://schemas.microsoft.com/office/drawing/2014/main" id="{50253973-07CE-3119-AD4B-85138FD7AAFF}"/>
                </a:ext>
              </a:extLst>
            </p:cNvPr>
            <p:cNvSpPr txBox="1"/>
            <p:nvPr/>
          </p:nvSpPr>
          <p:spPr>
            <a:xfrm>
              <a:off x="5870308" y="629521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113" name="TextBox 112">
              <a:extLst>
                <a:ext uri="{FF2B5EF4-FFF2-40B4-BE49-F238E27FC236}">
                  <a16:creationId xmlns:a16="http://schemas.microsoft.com/office/drawing/2014/main" id="{278C5D51-9B22-BE70-54EE-8376BCC26E7E}"/>
                </a:ext>
              </a:extLst>
            </p:cNvPr>
            <p:cNvSpPr txBox="1"/>
            <p:nvPr/>
          </p:nvSpPr>
          <p:spPr>
            <a:xfrm>
              <a:off x="5289652" y="629521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10</a:t>
              </a:r>
            </a:p>
          </p:txBody>
        </p:sp>
        <p:sp>
          <p:nvSpPr>
            <p:cNvPr id="114" name="TextBox 113">
              <a:extLst>
                <a:ext uri="{FF2B5EF4-FFF2-40B4-BE49-F238E27FC236}">
                  <a16:creationId xmlns:a16="http://schemas.microsoft.com/office/drawing/2014/main" id="{0E85D702-2323-E111-2D91-BC3832D5E086}"/>
                </a:ext>
              </a:extLst>
            </p:cNvPr>
            <p:cNvSpPr txBox="1"/>
            <p:nvPr/>
          </p:nvSpPr>
          <p:spPr>
            <a:xfrm>
              <a:off x="4758686" y="629521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115" name="TextBox 114">
              <a:extLst>
                <a:ext uri="{FF2B5EF4-FFF2-40B4-BE49-F238E27FC236}">
                  <a16:creationId xmlns:a16="http://schemas.microsoft.com/office/drawing/2014/main" id="{348836BC-E81B-E448-C384-5DF300AD6731}"/>
                </a:ext>
              </a:extLst>
            </p:cNvPr>
            <p:cNvSpPr txBox="1"/>
            <p:nvPr/>
          </p:nvSpPr>
          <p:spPr>
            <a:xfrm>
              <a:off x="4227723" y="629521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28</a:t>
              </a:r>
            </a:p>
          </p:txBody>
        </p:sp>
        <p:sp>
          <p:nvSpPr>
            <p:cNvPr id="116" name="TextBox 115">
              <a:extLst>
                <a:ext uri="{FF2B5EF4-FFF2-40B4-BE49-F238E27FC236}">
                  <a16:creationId xmlns:a16="http://schemas.microsoft.com/office/drawing/2014/main" id="{B540A74E-0629-5001-708C-F2AB7348D079}"/>
                </a:ext>
              </a:extLst>
            </p:cNvPr>
            <p:cNvSpPr txBox="1"/>
            <p:nvPr/>
          </p:nvSpPr>
          <p:spPr>
            <a:xfrm>
              <a:off x="3696758" y="629521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61</a:t>
              </a:r>
            </a:p>
          </p:txBody>
        </p:sp>
        <p:sp>
          <p:nvSpPr>
            <p:cNvPr id="117" name="TextBox 116">
              <a:extLst>
                <a:ext uri="{FF2B5EF4-FFF2-40B4-BE49-F238E27FC236}">
                  <a16:creationId xmlns:a16="http://schemas.microsoft.com/office/drawing/2014/main" id="{313ED7AF-82C6-2452-65CE-353A6B393F94}"/>
                </a:ext>
              </a:extLst>
            </p:cNvPr>
            <p:cNvSpPr txBox="1"/>
            <p:nvPr/>
          </p:nvSpPr>
          <p:spPr>
            <a:xfrm>
              <a:off x="3165794" y="629521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92</a:t>
              </a:r>
            </a:p>
          </p:txBody>
        </p:sp>
      </p:grpSp>
      <p:grpSp>
        <p:nvGrpSpPr>
          <p:cNvPr id="118" name="Group 117">
            <a:extLst>
              <a:ext uri="{FF2B5EF4-FFF2-40B4-BE49-F238E27FC236}">
                <a16:creationId xmlns:a16="http://schemas.microsoft.com/office/drawing/2014/main" id="{101F9F90-86AD-0072-A0AB-1CF2A7CE8705}"/>
              </a:ext>
            </a:extLst>
          </p:cNvPr>
          <p:cNvGrpSpPr/>
          <p:nvPr/>
        </p:nvGrpSpPr>
        <p:grpSpPr>
          <a:xfrm>
            <a:off x="7630985" y="5631540"/>
            <a:ext cx="3938532" cy="288147"/>
            <a:chOff x="3165794" y="6295216"/>
            <a:chExt cx="3938532" cy="288147"/>
          </a:xfrm>
        </p:grpSpPr>
        <p:sp>
          <p:nvSpPr>
            <p:cNvPr id="119" name="TextBox 118">
              <a:extLst>
                <a:ext uri="{FF2B5EF4-FFF2-40B4-BE49-F238E27FC236}">
                  <a16:creationId xmlns:a16="http://schemas.microsoft.com/office/drawing/2014/main" id="{AD8E1319-349F-F4D0-D51B-8C6E52314AA2}"/>
                </a:ext>
              </a:extLst>
            </p:cNvPr>
            <p:cNvSpPr txBox="1"/>
            <p:nvPr/>
          </p:nvSpPr>
          <p:spPr>
            <a:xfrm>
              <a:off x="6932237" y="629521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20" name="TextBox 119">
              <a:extLst>
                <a:ext uri="{FF2B5EF4-FFF2-40B4-BE49-F238E27FC236}">
                  <a16:creationId xmlns:a16="http://schemas.microsoft.com/office/drawing/2014/main" id="{B46D23B1-19A2-1A16-EC9E-F56281B68032}"/>
                </a:ext>
              </a:extLst>
            </p:cNvPr>
            <p:cNvSpPr txBox="1"/>
            <p:nvPr/>
          </p:nvSpPr>
          <p:spPr>
            <a:xfrm>
              <a:off x="6401274" y="629521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121" name="TextBox 120">
              <a:extLst>
                <a:ext uri="{FF2B5EF4-FFF2-40B4-BE49-F238E27FC236}">
                  <a16:creationId xmlns:a16="http://schemas.microsoft.com/office/drawing/2014/main" id="{EB46C2B0-498F-5F69-D158-295A60623EE4}"/>
                </a:ext>
              </a:extLst>
            </p:cNvPr>
            <p:cNvSpPr txBox="1"/>
            <p:nvPr/>
          </p:nvSpPr>
          <p:spPr>
            <a:xfrm>
              <a:off x="5870308" y="629521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122" name="TextBox 121">
              <a:extLst>
                <a:ext uri="{FF2B5EF4-FFF2-40B4-BE49-F238E27FC236}">
                  <a16:creationId xmlns:a16="http://schemas.microsoft.com/office/drawing/2014/main" id="{271B6C95-55FA-DE9B-1AFE-587CC0A01BEE}"/>
                </a:ext>
              </a:extLst>
            </p:cNvPr>
            <p:cNvSpPr txBox="1"/>
            <p:nvPr/>
          </p:nvSpPr>
          <p:spPr>
            <a:xfrm>
              <a:off x="5339345" y="629521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123" name="TextBox 122">
              <a:extLst>
                <a:ext uri="{FF2B5EF4-FFF2-40B4-BE49-F238E27FC236}">
                  <a16:creationId xmlns:a16="http://schemas.microsoft.com/office/drawing/2014/main" id="{34C939FC-B51D-C6B7-0EFC-BCD165BE0CD8}"/>
                </a:ext>
              </a:extLst>
            </p:cNvPr>
            <p:cNvSpPr txBox="1"/>
            <p:nvPr/>
          </p:nvSpPr>
          <p:spPr>
            <a:xfrm>
              <a:off x="4758686" y="629521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14</a:t>
              </a:r>
            </a:p>
          </p:txBody>
        </p:sp>
        <p:sp>
          <p:nvSpPr>
            <p:cNvPr id="124" name="TextBox 123">
              <a:extLst>
                <a:ext uri="{FF2B5EF4-FFF2-40B4-BE49-F238E27FC236}">
                  <a16:creationId xmlns:a16="http://schemas.microsoft.com/office/drawing/2014/main" id="{63F89C16-B15E-588D-AE6A-3FB30FF1403B}"/>
                </a:ext>
              </a:extLst>
            </p:cNvPr>
            <p:cNvSpPr txBox="1"/>
            <p:nvPr/>
          </p:nvSpPr>
          <p:spPr>
            <a:xfrm>
              <a:off x="4227723" y="629521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30</a:t>
              </a:r>
            </a:p>
          </p:txBody>
        </p:sp>
        <p:sp>
          <p:nvSpPr>
            <p:cNvPr id="125" name="TextBox 124">
              <a:extLst>
                <a:ext uri="{FF2B5EF4-FFF2-40B4-BE49-F238E27FC236}">
                  <a16:creationId xmlns:a16="http://schemas.microsoft.com/office/drawing/2014/main" id="{B68B41EF-E7F1-1633-A2D4-50F6F12891FA}"/>
                </a:ext>
              </a:extLst>
            </p:cNvPr>
            <p:cNvSpPr txBox="1"/>
            <p:nvPr/>
          </p:nvSpPr>
          <p:spPr>
            <a:xfrm>
              <a:off x="3696758" y="629521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60</a:t>
              </a:r>
            </a:p>
          </p:txBody>
        </p:sp>
        <p:sp>
          <p:nvSpPr>
            <p:cNvPr id="126" name="TextBox 125">
              <a:extLst>
                <a:ext uri="{FF2B5EF4-FFF2-40B4-BE49-F238E27FC236}">
                  <a16:creationId xmlns:a16="http://schemas.microsoft.com/office/drawing/2014/main" id="{6FB4A687-CACB-341E-BFF2-BA97305D9827}"/>
                </a:ext>
              </a:extLst>
            </p:cNvPr>
            <p:cNvSpPr txBox="1"/>
            <p:nvPr/>
          </p:nvSpPr>
          <p:spPr>
            <a:xfrm>
              <a:off x="3165794" y="629521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80</a:t>
              </a:r>
            </a:p>
          </p:txBody>
        </p:sp>
      </p:grpSp>
      <p:sp>
        <p:nvSpPr>
          <p:cNvPr id="128" name="Graphic 385">
            <a:extLst>
              <a:ext uri="{FF2B5EF4-FFF2-40B4-BE49-F238E27FC236}">
                <a16:creationId xmlns:a16="http://schemas.microsoft.com/office/drawing/2014/main" id="{2D2F25AD-9236-FBCA-DBBA-4D3C2E55F939}"/>
              </a:ext>
            </a:extLst>
          </p:cNvPr>
          <p:cNvSpPr/>
          <p:nvPr/>
        </p:nvSpPr>
        <p:spPr>
          <a:xfrm>
            <a:off x="7729040" y="2207956"/>
            <a:ext cx="3235274" cy="2344379"/>
          </a:xfrm>
          <a:custGeom>
            <a:avLst/>
            <a:gdLst>
              <a:gd name="connsiteX0" fmla="*/ 3932406 w 3932405"/>
              <a:gd name="connsiteY0" fmla="*/ 2934005 h 2934004"/>
              <a:gd name="connsiteX1" fmla="*/ 3932406 w 3932405"/>
              <a:gd name="connsiteY1" fmla="*/ 2570607 h 2934004"/>
              <a:gd name="connsiteX2" fmla="*/ 3687594 w 3932405"/>
              <a:gd name="connsiteY2" fmla="*/ 2570607 h 2934004"/>
              <a:gd name="connsiteX3" fmla="*/ 3687594 w 3932405"/>
              <a:gd name="connsiteY3" fmla="*/ 2199551 h 2934004"/>
              <a:gd name="connsiteX4" fmla="*/ 2658580 w 3932405"/>
              <a:gd name="connsiteY4" fmla="*/ 2199551 h 2934004"/>
              <a:gd name="connsiteX5" fmla="*/ 2658580 w 3932405"/>
              <a:gd name="connsiteY5" fmla="*/ 2123046 h 2934004"/>
              <a:gd name="connsiteX6" fmla="*/ 2463499 w 3932405"/>
              <a:gd name="connsiteY6" fmla="*/ 2123046 h 2934004"/>
              <a:gd name="connsiteX7" fmla="*/ 2463499 w 3932405"/>
              <a:gd name="connsiteY7" fmla="*/ 2042712 h 2934004"/>
              <a:gd name="connsiteX8" fmla="*/ 2318128 w 3932405"/>
              <a:gd name="connsiteY8" fmla="*/ 2042712 h 2934004"/>
              <a:gd name="connsiteX9" fmla="*/ 2318128 w 3932405"/>
              <a:gd name="connsiteY9" fmla="*/ 1947082 h 2934004"/>
              <a:gd name="connsiteX10" fmla="*/ 1885874 w 3932405"/>
              <a:gd name="connsiteY10" fmla="*/ 1947082 h 2934004"/>
              <a:gd name="connsiteX11" fmla="*/ 1885874 w 3932405"/>
              <a:gd name="connsiteY11" fmla="*/ 1889703 h 2934004"/>
              <a:gd name="connsiteX12" fmla="*/ 1667828 w 3932405"/>
              <a:gd name="connsiteY12" fmla="*/ 1889703 h 2934004"/>
              <a:gd name="connsiteX13" fmla="*/ 1667828 w 3932405"/>
              <a:gd name="connsiteY13" fmla="*/ 1809369 h 2934004"/>
              <a:gd name="connsiteX14" fmla="*/ 1610449 w 3932405"/>
              <a:gd name="connsiteY14" fmla="*/ 1809369 h 2934004"/>
              <a:gd name="connsiteX15" fmla="*/ 1610449 w 3932405"/>
              <a:gd name="connsiteY15" fmla="*/ 1736684 h 2934004"/>
              <a:gd name="connsiteX16" fmla="*/ 1510998 w 3932405"/>
              <a:gd name="connsiteY16" fmla="*/ 1736684 h 2934004"/>
              <a:gd name="connsiteX17" fmla="*/ 1510998 w 3932405"/>
              <a:gd name="connsiteY17" fmla="*/ 1686954 h 2934004"/>
              <a:gd name="connsiteX18" fmla="*/ 1434484 w 3932405"/>
              <a:gd name="connsiteY18" fmla="*/ 1686954 h 2934004"/>
              <a:gd name="connsiteX19" fmla="*/ 1434484 w 3932405"/>
              <a:gd name="connsiteY19" fmla="*/ 1629575 h 2934004"/>
              <a:gd name="connsiteX20" fmla="*/ 1369457 w 3932405"/>
              <a:gd name="connsiteY20" fmla="*/ 1629575 h 2934004"/>
              <a:gd name="connsiteX21" fmla="*/ 1369457 w 3932405"/>
              <a:gd name="connsiteY21" fmla="*/ 1583674 h 2934004"/>
              <a:gd name="connsiteX22" fmla="*/ 1269997 w 3932405"/>
              <a:gd name="connsiteY22" fmla="*/ 1583674 h 2934004"/>
              <a:gd name="connsiteX23" fmla="*/ 1269997 w 3932405"/>
              <a:gd name="connsiteY23" fmla="*/ 1533944 h 2934004"/>
              <a:gd name="connsiteX24" fmla="*/ 1235573 w 3932405"/>
              <a:gd name="connsiteY24" fmla="*/ 1533944 h 2934004"/>
              <a:gd name="connsiteX25" fmla="*/ 1235573 w 3932405"/>
              <a:gd name="connsiteY25" fmla="*/ 1491872 h 2934004"/>
              <a:gd name="connsiteX26" fmla="*/ 1097861 w 3932405"/>
              <a:gd name="connsiteY26" fmla="*/ 1491872 h 2934004"/>
              <a:gd name="connsiteX27" fmla="*/ 1097861 w 3932405"/>
              <a:gd name="connsiteY27" fmla="*/ 1442142 h 2934004"/>
              <a:gd name="connsiteX28" fmla="*/ 1051960 w 3932405"/>
              <a:gd name="connsiteY28" fmla="*/ 1442142 h 2934004"/>
              <a:gd name="connsiteX29" fmla="*/ 1051960 w 3932405"/>
              <a:gd name="connsiteY29" fmla="*/ 1315907 h 2934004"/>
              <a:gd name="connsiteX30" fmla="*/ 1009879 w 3932405"/>
              <a:gd name="connsiteY30" fmla="*/ 1315907 h 2934004"/>
              <a:gd name="connsiteX31" fmla="*/ 1009879 w 3932405"/>
              <a:gd name="connsiteY31" fmla="*/ 1250871 h 2934004"/>
              <a:gd name="connsiteX32" fmla="*/ 975455 w 3932405"/>
              <a:gd name="connsiteY32" fmla="*/ 1250871 h 2934004"/>
              <a:gd name="connsiteX33" fmla="*/ 975455 w 3932405"/>
              <a:gd name="connsiteY33" fmla="*/ 1162888 h 2934004"/>
              <a:gd name="connsiteX34" fmla="*/ 944850 w 3932405"/>
              <a:gd name="connsiteY34" fmla="*/ 1162888 h 2934004"/>
              <a:gd name="connsiteX35" fmla="*/ 944850 w 3932405"/>
              <a:gd name="connsiteY35" fmla="*/ 1078735 h 2934004"/>
              <a:gd name="connsiteX36" fmla="*/ 853042 w 3932405"/>
              <a:gd name="connsiteY36" fmla="*/ 1078735 h 2934004"/>
              <a:gd name="connsiteX37" fmla="*/ 853042 w 3932405"/>
              <a:gd name="connsiteY37" fmla="*/ 1017527 h 2934004"/>
              <a:gd name="connsiteX38" fmla="*/ 803313 w 3932405"/>
              <a:gd name="connsiteY38" fmla="*/ 1017527 h 2934004"/>
              <a:gd name="connsiteX39" fmla="*/ 803313 w 3932405"/>
              <a:gd name="connsiteY39" fmla="*/ 879820 h 2934004"/>
              <a:gd name="connsiteX40" fmla="*/ 772711 w 3932405"/>
              <a:gd name="connsiteY40" fmla="*/ 879820 h 2934004"/>
              <a:gd name="connsiteX41" fmla="*/ 772711 w 3932405"/>
              <a:gd name="connsiteY41" fmla="*/ 830090 h 2934004"/>
              <a:gd name="connsiteX42" fmla="*/ 719157 w 3932405"/>
              <a:gd name="connsiteY42" fmla="*/ 830090 h 2934004"/>
              <a:gd name="connsiteX43" fmla="*/ 719157 w 3932405"/>
              <a:gd name="connsiteY43" fmla="*/ 757410 h 2934004"/>
              <a:gd name="connsiteX44" fmla="*/ 669427 w 3932405"/>
              <a:gd name="connsiteY44" fmla="*/ 757410 h 2934004"/>
              <a:gd name="connsiteX45" fmla="*/ 669427 w 3932405"/>
              <a:gd name="connsiteY45" fmla="*/ 680903 h 2934004"/>
              <a:gd name="connsiteX46" fmla="*/ 657952 w 3932405"/>
              <a:gd name="connsiteY46" fmla="*/ 680903 h 2934004"/>
              <a:gd name="connsiteX47" fmla="*/ 657952 w 3932405"/>
              <a:gd name="connsiteY47" fmla="*/ 631175 h 2934004"/>
              <a:gd name="connsiteX48" fmla="*/ 627349 w 3932405"/>
              <a:gd name="connsiteY48" fmla="*/ 631175 h 2934004"/>
              <a:gd name="connsiteX49" fmla="*/ 627349 w 3932405"/>
              <a:gd name="connsiteY49" fmla="*/ 554668 h 2934004"/>
              <a:gd name="connsiteX50" fmla="*/ 615873 w 3932405"/>
              <a:gd name="connsiteY50" fmla="*/ 554668 h 2934004"/>
              <a:gd name="connsiteX51" fmla="*/ 615873 w 3932405"/>
              <a:gd name="connsiteY51" fmla="*/ 470512 h 2934004"/>
              <a:gd name="connsiteX52" fmla="*/ 558494 w 3932405"/>
              <a:gd name="connsiteY52" fmla="*/ 470512 h 2934004"/>
              <a:gd name="connsiteX53" fmla="*/ 558494 w 3932405"/>
              <a:gd name="connsiteY53" fmla="*/ 420783 h 2934004"/>
              <a:gd name="connsiteX54" fmla="*/ 531717 w 3932405"/>
              <a:gd name="connsiteY54" fmla="*/ 420783 h 2934004"/>
              <a:gd name="connsiteX55" fmla="*/ 531717 w 3932405"/>
              <a:gd name="connsiteY55" fmla="*/ 394006 h 2934004"/>
              <a:gd name="connsiteX56" fmla="*/ 470512 w 3932405"/>
              <a:gd name="connsiteY56" fmla="*/ 394006 h 2934004"/>
              <a:gd name="connsiteX57" fmla="*/ 470512 w 3932405"/>
              <a:gd name="connsiteY57" fmla="*/ 332802 h 2934004"/>
              <a:gd name="connsiteX58" fmla="*/ 443735 w 3932405"/>
              <a:gd name="connsiteY58" fmla="*/ 332802 h 2934004"/>
              <a:gd name="connsiteX59" fmla="*/ 443735 w 3932405"/>
              <a:gd name="connsiteY59" fmla="*/ 294548 h 2934004"/>
              <a:gd name="connsiteX60" fmla="*/ 432259 w 3932405"/>
              <a:gd name="connsiteY60" fmla="*/ 294548 h 2934004"/>
              <a:gd name="connsiteX61" fmla="*/ 432259 w 3932405"/>
              <a:gd name="connsiteY61" fmla="*/ 172139 h 2934004"/>
              <a:gd name="connsiteX62" fmla="*/ 413133 w 3932405"/>
              <a:gd name="connsiteY62" fmla="*/ 172139 h 2934004"/>
              <a:gd name="connsiteX63" fmla="*/ 413133 w 3932405"/>
              <a:gd name="connsiteY63" fmla="*/ 137711 h 2934004"/>
              <a:gd name="connsiteX64" fmla="*/ 371054 w 3932405"/>
              <a:gd name="connsiteY64" fmla="*/ 137711 h 2934004"/>
              <a:gd name="connsiteX65" fmla="*/ 371054 w 3932405"/>
              <a:gd name="connsiteY65" fmla="*/ 107109 h 2934004"/>
              <a:gd name="connsiteX66" fmla="*/ 240994 w 3932405"/>
              <a:gd name="connsiteY66" fmla="*/ 107109 h 2934004"/>
              <a:gd name="connsiteX67" fmla="*/ 240994 w 3932405"/>
              <a:gd name="connsiteY67" fmla="*/ 68855 h 2934004"/>
              <a:gd name="connsiteX68" fmla="*/ 198915 w 3932405"/>
              <a:gd name="connsiteY68" fmla="*/ 68855 h 2934004"/>
              <a:gd name="connsiteX69" fmla="*/ 198915 w 3932405"/>
              <a:gd name="connsiteY69" fmla="*/ 0 h 2934004"/>
              <a:gd name="connsiteX70" fmla="*/ 0 w 3932405"/>
              <a:gd name="connsiteY70" fmla="*/ 0 h 29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32405" h="2934004">
                <a:moveTo>
                  <a:pt x="3932406" y="2934005"/>
                </a:moveTo>
                <a:lnTo>
                  <a:pt x="3932406" y="2570607"/>
                </a:lnTo>
                <a:lnTo>
                  <a:pt x="3687594" y="2570607"/>
                </a:lnTo>
                <a:lnTo>
                  <a:pt x="3687594" y="2199551"/>
                </a:lnTo>
                <a:lnTo>
                  <a:pt x="2658580" y="2199551"/>
                </a:lnTo>
                <a:lnTo>
                  <a:pt x="2658580" y="2123046"/>
                </a:lnTo>
                <a:lnTo>
                  <a:pt x="2463499" y="2123046"/>
                </a:lnTo>
                <a:lnTo>
                  <a:pt x="2463499" y="2042712"/>
                </a:lnTo>
                <a:lnTo>
                  <a:pt x="2318128" y="2042712"/>
                </a:lnTo>
                <a:lnTo>
                  <a:pt x="2318128" y="1947082"/>
                </a:lnTo>
                <a:lnTo>
                  <a:pt x="1885874" y="1947082"/>
                </a:lnTo>
                <a:lnTo>
                  <a:pt x="1885874" y="1889703"/>
                </a:lnTo>
                <a:lnTo>
                  <a:pt x="1667828" y="1889703"/>
                </a:lnTo>
                <a:lnTo>
                  <a:pt x="1667828" y="1809369"/>
                </a:lnTo>
                <a:lnTo>
                  <a:pt x="1610449" y="1809369"/>
                </a:lnTo>
                <a:lnTo>
                  <a:pt x="1610449" y="1736684"/>
                </a:lnTo>
                <a:lnTo>
                  <a:pt x="1510998" y="1736684"/>
                </a:lnTo>
                <a:lnTo>
                  <a:pt x="1510998" y="1686954"/>
                </a:lnTo>
                <a:lnTo>
                  <a:pt x="1434484" y="1686954"/>
                </a:lnTo>
                <a:lnTo>
                  <a:pt x="1434484" y="1629575"/>
                </a:lnTo>
                <a:lnTo>
                  <a:pt x="1369457" y="1629575"/>
                </a:lnTo>
                <a:lnTo>
                  <a:pt x="1369457" y="1583674"/>
                </a:lnTo>
                <a:lnTo>
                  <a:pt x="1269997" y="1583674"/>
                </a:lnTo>
                <a:lnTo>
                  <a:pt x="1269997" y="1533944"/>
                </a:lnTo>
                <a:lnTo>
                  <a:pt x="1235573" y="1533944"/>
                </a:lnTo>
                <a:lnTo>
                  <a:pt x="1235573" y="1491872"/>
                </a:lnTo>
                <a:lnTo>
                  <a:pt x="1097861" y="1491872"/>
                </a:lnTo>
                <a:lnTo>
                  <a:pt x="1097861" y="1442142"/>
                </a:lnTo>
                <a:lnTo>
                  <a:pt x="1051960" y="1442142"/>
                </a:lnTo>
                <a:lnTo>
                  <a:pt x="1051960" y="1315907"/>
                </a:lnTo>
                <a:lnTo>
                  <a:pt x="1009879" y="1315907"/>
                </a:lnTo>
                <a:lnTo>
                  <a:pt x="1009879" y="1250871"/>
                </a:lnTo>
                <a:lnTo>
                  <a:pt x="975455" y="1250871"/>
                </a:lnTo>
                <a:lnTo>
                  <a:pt x="975455" y="1162888"/>
                </a:lnTo>
                <a:lnTo>
                  <a:pt x="944850" y="1162888"/>
                </a:lnTo>
                <a:lnTo>
                  <a:pt x="944850" y="1078735"/>
                </a:lnTo>
                <a:lnTo>
                  <a:pt x="853042" y="1078735"/>
                </a:lnTo>
                <a:lnTo>
                  <a:pt x="853042" y="1017527"/>
                </a:lnTo>
                <a:lnTo>
                  <a:pt x="803313" y="1017527"/>
                </a:lnTo>
                <a:lnTo>
                  <a:pt x="803313" y="879820"/>
                </a:lnTo>
                <a:lnTo>
                  <a:pt x="772711" y="879820"/>
                </a:lnTo>
                <a:lnTo>
                  <a:pt x="772711" y="830090"/>
                </a:lnTo>
                <a:lnTo>
                  <a:pt x="719157" y="830090"/>
                </a:lnTo>
                <a:lnTo>
                  <a:pt x="719157" y="757410"/>
                </a:lnTo>
                <a:lnTo>
                  <a:pt x="669427" y="757410"/>
                </a:lnTo>
                <a:lnTo>
                  <a:pt x="669427" y="680903"/>
                </a:lnTo>
                <a:lnTo>
                  <a:pt x="657952" y="680903"/>
                </a:lnTo>
                <a:lnTo>
                  <a:pt x="657952" y="631175"/>
                </a:lnTo>
                <a:lnTo>
                  <a:pt x="627349" y="631175"/>
                </a:lnTo>
                <a:lnTo>
                  <a:pt x="627349" y="554668"/>
                </a:lnTo>
                <a:lnTo>
                  <a:pt x="615873" y="554668"/>
                </a:lnTo>
                <a:lnTo>
                  <a:pt x="615873" y="470512"/>
                </a:lnTo>
                <a:lnTo>
                  <a:pt x="558494" y="470512"/>
                </a:lnTo>
                <a:lnTo>
                  <a:pt x="558494" y="420783"/>
                </a:lnTo>
                <a:lnTo>
                  <a:pt x="531717" y="420783"/>
                </a:lnTo>
                <a:lnTo>
                  <a:pt x="531717" y="394006"/>
                </a:lnTo>
                <a:lnTo>
                  <a:pt x="470512" y="394006"/>
                </a:lnTo>
                <a:lnTo>
                  <a:pt x="470512" y="332802"/>
                </a:lnTo>
                <a:lnTo>
                  <a:pt x="443735" y="332802"/>
                </a:lnTo>
                <a:lnTo>
                  <a:pt x="443735" y="294548"/>
                </a:lnTo>
                <a:lnTo>
                  <a:pt x="432259" y="294548"/>
                </a:lnTo>
                <a:lnTo>
                  <a:pt x="432259" y="172139"/>
                </a:lnTo>
                <a:lnTo>
                  <a:pt x="413133" y="172139"/>
                </a:lnTo>
                <a:lnTo>
                  <a:pt x="413133" y="137711"/>
                </a:lnTo>
                <a:lnTo>
                  <a:pt x="371054" y="137711"/>
                </a:lnTo>
                <a:lnTo>
                  <a:pt x="371054" y="107109"/>
                </a:lnTo>
                <a:lnTo>
                  <a:pt x="240994" y="107109"/>
                </a:lnTo>
                <a:lnTo>
                  <a:pt x="240994" y="68855"/>
                </a:lnTo>
                <a:lnTo>
                  <a:pt x="198915" y="68855"/>
                </a:lnTo>
                <a:lnTo>
                  <a:pt x="19891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388">
            <a:extLst>
              <a:ext uri="{FF2B5EF4-FFF2-40B4-BE49-F238E27FC236}">
                <a16:creationId xmlns:a16="http://schemas.microsoft.com/office/drawing/2014/main" id="{6D174C6E-E56E-3787-1054-3657DFD6E13D}"/>
              </a:ext>
            </a:extLst>
          </p:cNvPr>
          <p:cNvSpPr/>
          <p:nvPr/>
        </p:nvSpPr>
        <p:spPr>
          <a:xfrm>
            <a:off x="7729040" y="2207957"/>
            <a:ext cx="3441751" cy="2364044"/>
          </a:xfrm>
          <a:custGeom>
            <a:avLst/>
            <a:gdLst>
              <a:gd name="connsiteX0" fmla="*/ 4192534 w 4192533"/>
              <a:gd name="connsiteY0" fmla="*/ 2949312 h 2949311"/>
              <a:gd name="connsiteX1" fmla="*/ 4192534 w 4192533"/>
              <a:gd name="connsiteY1" fmla="*/ 2390813 h 2949311"/>
              <a:gd name="connsiteX2" fmla="*/ 2478796 w 4192533"/>
              <a:gd name="connsiteY2" fmla="*/ 2390813 h 2949311"/>
              <a:gd name="connsiteX3" fmla="*/ 2478796 w 4192533"/>
              <a:gd name="connsiteY3" fmla="*/ 2272227 h 2949311"/>
              <a:gd name="connsiteX4" fmla="*/ 2375516 w 4192533"/>
              <a:gd name="connsiteY4" fmla="*/ 2272227 h 2949311"/>
              <a:gd name="connsiteX5" fmla="*/ 2375516 w 4192533"/>
              <a:gd name="connsiteY5" fmla="*/ 2168947 h 2949311"/>
              <a:gd name="connsiteX6" fmla="*/ 2211029 w 4192533"/>
              <a:gd name="connsiteY6" fmla="*/ 2168947 h 2949311"/>
              <a:gd name="connsiteX7" fmla="*/ 2211029 w 4192533"/>
              <a:gd name="connsiteY7" fmla="*/ 2073316 h 2949311"/>
              <a:gd name="connsiteX8" fmla="*/ 2038883 w 4192533"/>
              <a:gd name="connsiteY8" fmla="*/ 2073316 h 2949311"/>
              <a:gd name="connsiteX9" fmla="*/ 2038883 w 4192533"/>
              <a:gd name="connsiteY9" fmla="*/ 1985334 h 2949311"/>
              <a:gd name="connsiteX10" fmla="*/ 1992982 w 4192533"/>
              <a:gd name="connsiteY10" fmla="*/ 1985334 h 2949311"/>
              <a:gd name="connsiteX11" fmla="*/ 1992982 w 4192533"/>
              <a:gd name="connsiteY11" fmla="*/ 1832315 h 2949311"/>
              <a:gd name="connsiteX12" fmla="*/ 1916478 w 4192533"/>
              <a:gd name="connsiteY12" fmla="*/ 1832315 h 2949311"/>
              <a:gd name="connsiteX13" fmla="*/ 1916478 w 4192533"/>
              <a:gd name="connsiteY13" fmla="*/ 1759639 h 2949311"/>
              <a:gd name="connsiteX14" fmla="*/ 1859099 w 4192533"/>
              <a:gd name="connsiteY14" fmla="*/ 1759639 h 2949311"/>
              <a:gd name="connsiteX15" fmla="*/ 1859099 w 4192533"/>
              <a:gd name="connsiteY15" fmla="*/ 1683134 h 2949311"/>
              <a:gd name="connsiteX16" fmla="*/ 1706080 w 4192533"/>
              <a:gd name="connsiteY16" fmla="*/ 1683134 h 2949311"/>
              <a:gd name="connsiteX17" fmla="*/ 1706080 w 4192533"/>
              <a:gd name="connsiteY17" fmla="*/ 1602800 h 2949311"/>
              <a:gd name="connsiteX18" fmla="*/ 1667828 w 4192533"/>
              <a:gd name="connsiteY18" fmla="*/ 1602800 h 2949311"/>
              <a:gd name="connsiteX19" fmla="*/ 1667828 w 4192533"/>
              <a:gd name="connsiteY19" fmla="*/ 1465088 h 2949311"/>
              <a:gd name="connsiteX20" fmla="*/ 1614278 w 4192533"/>
              <a:gd name="connsiteY20" fmla="*/ 1465088 h 2949311"/>
              <a:gd name="connsiteX21" fmla="*/ 1614278 w 4192533"/>
              <a:gd name="connsiteY21" fmla="*/ 1373286 h 2949311"/>
              <a:gd name="connsiteX22" fmla="*/ 1484214 w 4192533"/>
              <a:gd name="connsiteY22" fmla="*/ 1373286 h 2949311"/>
              <a:gd name="connsiteX23" fmla="*/ 1484214 w 4192533"/>
              <a:gd name="connsiteY23" fmla="*/ 1304430 h 2949311"/>
              <a:gd name="connsiteX24" fmla="*/ 1423016 w 4192533"/>
              <a:gd name="connsiteY24" fmla="*/ 1304430 h 2949311"/>
              <a:gd name="connsiteX25" fmla="*/ 1423016 w 4192533"/>
              <a:gd name="connsiteY25" fmla="*/ 1243222 h 2949311"/>
              <a:gd name="connsiteX26" fmla="*/ 1361808 w 4192533"/>
              <a:gd name="connsiteY26" fmla="*/ 1243222 h 2949311"/>
              <a:gd name="connsiteX27" fmla="*/ 1361808 w 4192533"/>
              <a:gd name="connsiteY27" fmla="*/ 963978 h 2949311"/>
              <a:gd name="connsiteX28" fmla="*/ 1159069 w 4192533"/>
              <a:gd name="connsiteY28" fmla="*/ 963978 h 2949311"/>
              <a:gd name="connsiteX29" fmla="*/ 1159069 w 4192533"/>
              <a:gd name="connsiteY29" fmla="*/ 910421 h 2949311"/>
              <a:gd name="connsiteX30" fmla="*/ 1120816 w 4192533"/>
              <a:gd name="connsiteY30" fmla="*/ 910421 h 2949311"/>
              <a:gd name="connsiteX31" fmla="*/ 1120816 w 4192533"/>
              <a:gd name="connsiteY31" fmla="*/ 837741 h 2949311"/>
              <a:gd name="connsiteX32" fmla="*/ 1002230 w 4192533"/>
              <a:gd name="connsiteY32" fmla="*/ 837741 h 2949311"/>
              <a:gd name="connsiteX33" fmla="*/ 1002230 w 4192533"/>
              <a:gd name="connsiteY33" fmla="*/ 738283 h 2949311"/>
              <a:gd name="connsiteX34" fmla="*/ 983104 w 4192533"/>
              <a:gd name="connsiteY34" fmla="*/ 738283 h 2949311"/>
              <a:gd name="connsiteX35" fmla="*/ 983104 w 4192533"/>
              <a:gd name="connsiteY35" fmla="*/ 619698 h 2949311"/>
              <a:gd name="connsiteX36" fmla="*/ 830090 w 4192533"/>
              <a:gd name="connsiteY36" fmla="*/ 619698 h 2949311"/>
              <a:gd name="connsiteX37" fmla="*/ 830090 w 4192533"/>
              <a:gd name="connsiteY37" fmla="*/ 585271 h 2949311"/>
              <a:gd name="connsiteX38" fmla="*/ 784187 w 4192533"/>
              <a:gd name="connsiteY38" fmla="*/ 585271 h 2949311"/>
              <a:gd name="connsiteX39" fmla="*/ 784187 w 4192533"/>
              <a:gd name="connsiteY39" fmla="*/ 535542 h 2949311"/>
              <a:gd name="connsiteX40" fmla="*/ 516416 w 4192533"/>
              <a:gd name="connsiteY40" fmla="*/ 535542 h 2949311"/>
              <a:gd name="connsiteX41" fmla="*/ 516416 w 4192533"/>
              <a:gd name="connsiteY41" fmla="*/ 409307 h 2949311"/>
              <a:gd name="connsiteX42" fmla="*/ 478163 w 4192533"/>
              <a:gd name="connsiteY42" fmla="*/ 409307 h 2949311"/>
              <a:gd name="connsiteX43" fmla="*/ 478163 w 4192533"/>
              <a:gd name="connsiteY43" fmla="*/ 351928 h 2949311"/>
              <a:gd name="connsiteX44" fmla="*/ 436084 w 4192533"/>
              <a:gd name="connsiteY44" fmla="*/ 351928 h 2949311"/>
              <a:gd name="connsiteX45" fmla="*/ 436084 w 4192533"/>
              <a:gd name="connsiteY45" fmla="*/ 306024 h 2949311"/>
              <a:gd name="connsiteX46" fmla="*/ 359578 w 4192533"/>
              <a:gd name="connsiteY46" fmla="*/ 306024 h 2949311"/>
              <a:gd name="connsiteX47" fmla="*/ 359578 w 4192533"/>
              <a:gd name="connsiteY47" fmla="*/ 244819 h 2949311"/>
              <a:gd name="connsiteX48" fmla="*/ 313674 w 4192533"/>
              <a:gd name="connsiteY48" fmla="*/ 244819 h 2949311"/>
              <a:gd name="connsiteX49" fmla="*/ 313674 w 4192533"/>
              <a:gd name="connsiteY49" fmla="*/ 149186 h 2949311"/>
              <a:gd name="connsiteX50" fmla="*/ 233343 w 4192533"/>
              <a:gd name="connsiteY50" fmla="*/ 149186 h 2949311"/>
              <a:gd name="connsiteX51" fmla="*/ 233343 w 4192533"/>
              <a:gd name="connsiteY51" fmla="*/ 107109 h 2949311"/>
              <a:gd name="connsiteX52" fmla="*/ 149187 w 4192533"/>
              <a:gd name="connsiteY52" fmla="*/ 107109 h 2949311"/>
              <a:gd name="connsiteX53" fmla="*/ 149187 w 4192533"/>
              <a:gd name="connsiteY53" fmla="*/ 0 h 2949311"/>
              <a:gd name="connsiteX54" fmla="*/ 0 w 4192533"/>
              <a:gd name="connsiteY54" fmla="*/ 0 h 294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92533" h="2949311">
                <a:moveTo>
                  <a:pt x="4192534" y="2949312"/>
                </a:moveTo>
                <a:lnTo>
                  <a:pt x="4192534" y="2390813"/>
                </a:lnTo>
                <a:lnTo>
                  <a:pt x="2478796" y="2390813"/>
                </a:lnTo>
                <a:lnTo>
                  <a:pt x="2478796" y="2272227"/>
                </a:lnTo>
                <a:lnTo>
                  <a:pt x="2375516" y="2272227"/>
                </a:lnTo>
                <a:lnTo>
                  <a:pt x="2375516" y="2168947"/>
                </a:lnTo>
                <a:lnTo>
                  <a:pt x="2211029" y="2168947"/>
                </a:lnTo>
                <a:lnTo>
                  <a:pt x="2211029" y="2073316"/>
                </a:lnTo>
                <a:lnTo>
                  <a:pt x="2038883" y="2073316"/>
                </a:lnTo>
                <a:lnTo>
                  <a:pt x="2038883" y="1985334"/>
                </a:lnTo>
                <a:lnTo>
                  <a:pt x="1992982" y="1985334"/>
                </a:lnTo>
                <a:lnTo>
                  <a:pt x="1992982" y="1832315"/>
                </a:lnTo>
                <a:lnTo>
                  <a:pt x="1916478" y="1832315"/>
                </a:lnTo>
                <a:lnTo>
                  <a:pt x="1916478" y="1759639"/>
                </a:lnTo>
                <a:lnTo>
                  <a:pt x="1859099" y="1759639"/>
                </a:lnTo>
                <a:lnTo>
                  <a:pt x="1859099" y="1683134"/>
                </a:lnTo>
                <a:lnTo>
                  <a:pt x="1706080" y="1683134"/>
                </a:lnTo>
                <a:lnTo>
                  <a:pt x="1706080" y="1602800"/>
                </a:lnTo>
                <a:lnTo>
                  <a:pt x="1667828" y="1602800"/>
                </a:lnTo>
                <a:lnTo>
                  <a:pt x="1667828" y="1465088"/>
                </a:lnTo>
                <a:lnTo>
                  <a:pt x="1614278" y="1465088"/>
                </a:lnTo>
                <a:lnTo>
                  <a:pt x="1614278" y="1373286"/>
                </a:lnTo>
                <a:lnTo>
                  <a:pt x="1484214" y="1373286"/>
                </a:lnTo>
                <a:lnTo>
                  <a:pt x="1484214" y="1304430"/>
                </a:lnTo>
                <a:lnTo>
                  <a:pt x="1423016" y="1304430"/>
                </a:lnTo>
                <a:lnTo>
                  <a:pt x="1423016" y="1243222"/>
                </a:lnTo>
                <a:lnTo>
                  <a:pt x="1361808" y="1243222"/>
                </a:lnTo>
                <a:lnTo>
                  <a:pt x="1361808" y="963978"/>
                </a:lnTo>
                <a:lnTo>
                  <a:pt x="1159069" y="963978"/>
                </a:lnTo>
                <a:lnTo>
                  <a:pt x="1159069" y="910421"/>
                </a:lnTo>
                <a:lnTo>
                  <a:pt x="1120816" y="910421"/>
                </a:lnTo>
                <a:lnTo>
                  <a:pt x="1120816" y="837741"/>
                </a:lnTo>
                <a:lnTo>
                  <a:pt x="1002230" y="837741"/>
                </a:lnTo>
                <a:lnTo>
                  <a:pt x="1002230" y="738283"/>
                </a:lnTo>
                <a:lnTo>
                  <a:pt x="983104" y="738283"/>
                </a:lnTo>
                <a:lnTo>
                  <a:pt x="983104" y="619698"/>
                </a:lnTo>
                <a:lnTo>
                  <a:pt x="830090" y="619698"/>
                </a:lnTo>
                <a:lnTo>
                  <a:pt x="830090" y="585271"/>
                </a:lnTo>
                <a:lnTo>
                  <a:pt x="784187" y="585271"/>
                </a:lnTo>
                <a:lnTo>
                  <a:pt x="784187" y="535542"/>
                </a:lnTo>
                <a:lnTo>
                  <a:pt x="516416" y="535542"/>
                </a:lnTo>
                <a:lnTo>
                  <a:pt x="516416" y="409307"/>
                </a:lnTo>
                <a:lnTo>
                  <a:pt x="478163" y="409307"/>
                </a:lnTo>
                <a:lnTo>
                  <a:pt x="478163" y="351928"/>
                </a:lnTo>
                <a:lnTo>
                  <a:pt x="436084" y="351928"/>
                </a:lnTo>
                <a:lnTo>
                  <a:pt x="436084" y="306024"/>
                </a:lnTo>
                <a:lnTo>
                  <a:pt x="359578" y="306024"/>
                </a:lnTo>
                <a:lnTo>
                  <a:pt x="359578" y="244819"/>
                </a:lnTo>
                <a:lnTo>
                  <a:pt x="313674" y="244819"/>
                </a:lnTo>
                <a:lnTo>
                  <a:pt x="313674" y="149186"/>
                </a:lnTo>
                <a:lnTo>
                  <a:pt x="233343" y="149186"/>
                </a:lnTo>
                <a:lnTo>
                  <a:pt x="233343" y="107109"/>
                </a:lnTo>
                <a:lnTo>
                  <a:pt x="149187" y="107109"/>
                </a:lnTo>
                <a:lnTo>
                  <a:pt x="149187"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378437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SO-3：肝内胆管癌患者におけるプラチナベースの化学療法に対する奏効を予測するBRCAnessの遺伝子変異プロファイルおよび臨床的意義 – Rimini M、et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18000"/>
              </a:spcBef>
              <a:buNone/>
            </a:pPr>
            <a:r>
              <a:rPr lang="ja-JP" b="1"/>
              <a:t>結論</a:t>
            </a:r>
          </a:p>
          <a:p>
            <a:r>
              <a:rPr lang="ja-JP" b="1"/>
              <a:t>プラチナベースの化学療法による治療を受けた肝内胆管癌患者において、BRCAness患者は、BRCAness WT患者よりもPFSおよびOSの改善傾向が見られた </a:t>
            </a:r>
          </a:p>
        </p:txBody>
      </p:sp>
      <p:sp>
        <p:nvSpPr>
          <p:cNvPr id="23" name="Text Placeholder 4"/>
          <p:cNvSpPr>
            <a:spLocks noGrp="1"/>
          </p:cNvSpPr>
          <p:nvPr>
            <p:ph type="body" sz="quarter" idx="11"/>
          </p:nvPr>
        </p:nvSpPr>
        <p:spPr>
          <a:xfrm>
            <a:off x="6197601" y="6096001"/>
            <a:ext cx="5507567" cy="487363"/>
          </a:xfrm>
        </p:spPr>
        <p:txBody>
          <a:bodyPr/>
          <a:lstStyle/>
          <a:p>
            <a:r>
              <a:rPr lang="ja-JP"/>
              <a:t>Rimini M, et al.Ann Oncol 2022;33(suppl):abstr SO-3</a:t>
            </a:r>
          </a:p>
        </p:txBody>
      </p:sp>
      <p:graphicFrame>
        <p:nvGraphicFramePr>
          <p:cNvPr id="5" name="Table 4"/>
          <p:cNvGraphicFramePr>
            <a:graphicFrameLocks noGrp="1"/>
          </p:cNvGraphicFramePr>
          <p:nvPr>
            <p:extLst>
              <p:ext uri="{D42A27DB-BD31-4B8C-83A1-F6EECF244321}">
                <p14:modId xmlns:p14="http://schemas.microsoft.com/office/powerpoint/2010/main" val="4253871351"/>
              </p:ext>
            </p:extLst>
          </p:nvPr>
        </p:nvGraphicFramePr>
        <p:xfrm>
          <a:off x="564259" y="1726409"/>
          <a:ext cx="11063483" cy="1783871"/>
        </p:xfrm>
        <a:graphic>
          <a:graphicData uri="http://schemas.openxmlformats.org/drawingml/2006/table">
            <a:tbl>
              <a:tblPr firstRow="1" bandRow="1">
                <a:tableStyleId>{5202B0CA-FC54-4496-8BCA-5EF66A818D29}</a:tableStyleId>
              </a:tblPr>
              <a:tblGrid>
                <a:gridCol w="1634411">
                  <a:extLst>
                    <a:ext uri="{9D8B030D-6E8A-4147-A177-3AD203B41FA5}">
                      <a16:colId xmlns:a16="http://schemas.microsoft.com/office/drawing/2014/main" val="2713438561"/>
                    </a:ext>
                  </a:extLst>
                </a:gridCol>
                <a:gridCol w="1345914">
                  <a:extLst>
                    <a:ext uri="{9D8B030D-6E8A-4147-A177-3AD203B41FA5}">
                      <a16:colId xmlns:a16="http://schemas.microsoft.com/office/drawing/2014/main" val="61653570"/>
                    </a:ext>
                  </a:extLst>
                </a:gridCol>
                <a:gridCol w="1364300">
                  <a:extLst>
                    <a:ext uri="{9D8B030D-6E8A-4147-A177-3AD203B41FA5}">
                      <a16:colId xmlns:a16="http://schemas.microsoft.com/office/drawing/2014/main" val="3049106012"/>
                    </a:ext>
                  </a:extLst>
                </a:gridCol>
                <a:gridCol w="1444213">
                  <a:extLst>
                    <a:ext uri="{9D8B030D-6E8A-4147-A177-3AD203B41FA5}">
                      <a16:colId xmlns:a16="http://schemas.microsoft.com/office/drawing/2014/main" val="2387277878"/>
                    </a:ext>
                  </a:extLst>
                </a:gridCol>
                <a:gridCol w="1491222">
                  <a:extLst>
                    <a:ext uri="{9D8B030D-6E8A-4147-A177-3AD203B41FA5}">
                      <a16:colId xmlns:a16="http://schemas.microsoft.com/office/drawing/2014/main" val="4029910493"/>
                    </a:ext>
                  </a:extLst>
                </a:gridCol>
                <a:gridCol w="1146101">
                  <a:extLst>
                    <a:ext uri="{9D8B030D-6E8A-4147-A177-3AD203B41FA5}">
                      <a16:colId xmlns:a16="http://schemas.microsoft.com/office/drawing/2014/main" val="1692355069"/>
                    </a:ext>
                  </a:extLst>
                </a:gridCol>
                <a:gridCol w="1318661">
                  <a:extLst>
                    <a:ext uri="{9D8B030D-6E8A-4147-A177-3AD203B41FA5}">
                      <a16:colId xmlns:a16="http://schemas.microsoft.com/office/drawing/2014/main" val="3911660182"/>
                    </a:ext>
                  </a:extLst>
                </a:gridCol>
                <a:gridCol w="1318661">
                  <a:extLst>
                    <a:ext uri="{9D8B030D-6E8A-4147-A177-3AD203B41FA5}">
                      <a16:colId xmlns:a16="http://schemas.microsoft.com/office/drawing/2014/main" val="326426191"/>
                    </a:ext>
                  </a:extLst>
                </a:gridCol>
              </a:tblGrid>
              <a:tr h="351311">
                <a:tc gridSpan="8">
                  <a:txBody>
                    <a:bodyPr/>
                    <a:lstStyle/>
                    <a:p>
                      <a:r>
                        <a:rPr lang="ja-JP" sz="1400" baseline="0">
                          <a:solidFill>
                            <a:schemeClr val="tx2"/>
                          </a:solidFill>
                        </a:rPr>
                        <a:t>PARP阻害剤を投与されたBRCAness患者の臨床転帰</a:t>
                      </a:r>
                    </a:p>
                  </a:txBody>
                  <a:tcPr marT="18000" marB="18000" anchor="ctr"/>
                </a:tc>
                <a:tc hMerge="1">
                  <a:txBody>
                    <a:bodyPr/>
                    <a:lstStyle/>
                    <a:p>
                      <a:pPr algn="l" rtl="0"/>
                      <a:endParaRPr lang="en-GB" sz="1400" dirty="0">
                        <a:solidFill>
                          <a:schemeClr val="tx2"/>
                        </a:solidFill>
                      </a:endParaRPr>
                    </a:p>
                  </a:txBody>
                  <a:tcPr marT="18000" marB="18000" anchor="ctr"/>
                </a:tc>
                <a:tc hMerge="1">
                  <a:txBody>
                    <a:bodyPr/>
                    <a:lstStyle/>
                    <a:p>
                      <a:pPr algn="l" rtl="0"/>
                      <a:endParaRPr lang="en-GB" sz="1400" dirty="0">
                        <a:solidFill>
                          <a:schemeClr val="tx2"/>
                        </a:solidFill>
                      </a:endParaRPr>
                    </a:p>
                  </a:txBody>
                  <a:tcPr marT="18000" marB="18000" anchor="ctr"/>
                </a:tc>
                <a:tc hMerge="1">
                  <a:txBody>
                    <a:bodyPr/>
                    <a:lstStyle/>
                    <a:p>
                      <a:pPr algn="l" rtl="0"/>
                      <a:endParaRPr lang="en-GB" sz="1400" dirty="0">
                        <a:solidFill>
                          <a:schemeClr val="tx2"/>
                        </a:solidFill>
                      </a:endParaRPr>
                    </a:p>
                  </a:txBody>
                  <a:tcPr anchor="ctr"/>
                </a:tc>
                <a:tc hMerge="1">
                  <a:txBody>
                    <a:bodyPr/>
                    <a:lstStyle/>
                    <a:p>
                      <a:pPr algn="l" rtl="0"/>
                      <a:endParaRPr lang="en-GB" sz="1400" dirty="0">
                        <a:solidFill>
                          <a:schemeClr val="tx2"/>
                        </a:solidFill>
                      </a:endParaRPr>
                    </a:p>
                  </a:txBody>
                  <a:tcPr anchor="ctr"/>
                </a:tc>
                <a:tc hMerge="1">
                  <a:txBody>
                    <a:bodyPr/>
                    <a:lstStyle/>
                    <a:p>
                      <a:pPr algn="l" rtl="0"/>
                      <a:endParaRPr lang="en-GB" sz="1400" dirty="0">
                        <a:solidFill>
                          <a:schemeClr val="tx2"/>
                        </a:solidFill>
                      </a:endParaRPr>
                    </a:p>
                  </a:txBody>
                  <a:tcPr anchor="ctr"/>
                </a:tc>
                <a:tc hMerge="1">
                  <a:txBody>
                    <a:bodyPr/>
                    <a:lstStyle/>
                    <a:p>
                      <a:pPr algn="l" rtl="0"/>
                      <a:endParaRPr lang="en-GB" sz="1400" dirty="0">
                        <a:solidFill>
                          <a:schemeClr val="tx2"/>
                        </a:solidFill>
                      </a:endParaRPr>
                    </a:p>
                  </a:txBody>
                  <a:tcPr anchor="ctr"/>
                </a:tc>
                <a:tc hMerge="1">
                  <a:txBody>
                    <a:bodyPr/>
                    <a:lstStyle/>
                    <a:p>
                      <a:pPr algn="l" rtl="0"/>
                      <a:endParaRPr lang="en-GB" sz="1400" dirty="0">
                        <a:solidFill>
                          <a:schemeClr val="tx2"/>
                        </a:solidFill>
                      </a:endParaRPr>
                    </a:p>
                  </a:txBody>
                  <a:tcPr anchor="ctr"/>
                </a:tc>
                <a:extLst>
                  <a:ext uri="{0D108BD9-81ED-4DB2-BD59-A6C34878D82A}">
                    <a16:rowId xmlns:a16="http://schemas.microsoft.com/office/drawing/2014/main" val="637969150"/>
                  </a:ext>
                </a:extLst>
              </a:tr>
              <a:tr h="152240">
                <a:tc>
                  <a:txBody>
                    <a:bodyPr/>
                    <a:lstStyle/>
                    <a:p>
                      <a:r>
                        <a:rPr lang="ja-JP" sz="1400" b="1">
                          <a:solidFill>
                            <a:schemeClr val="tx2"/>
                          </a:solidFill>
                        </a:rPr>
                        <a:t>診断時のステージ</a:t>
                      </a:r>
                    </a:p>
                  </a:txBody>
                  <a:tcPr marT="18000" marB="18000" anchor="ctr">
                    <a:solidFill>
                      <a:schemeClr val="bg2"/>
                    </a:solidFill>
                  </a:tcPr>
                </a:tc>
                <a:tc>
                  <a:txBody>
                    <a:bodyPr/>
                    <a:lstStyle/>
                    <a:p>
                      <a:pPr algn="ctr"/>
                      <a:r>
                        <a:rPr lang="ja-JP" sz="1400" b="1">
                          <a:solidFill>
                            <a:schemeClr val="tx2"/>
                          </a:solidFill>
                        </a:rPr>
                        <a:t>遺伝子変異</a:t>
                      </a:r>
                    </a:p>
                  </a:txBody>
                  <a:tcPr marT="18000" marB="18000" anchor="ctr">
                    <a:solidFill>
                      <a:schemeClr val="bg2"/>
                    </a:solidFill>
                  </a:tcPr>
                </a:tc>
                <a:tc>
                  <a:txBody>
                    <a:bodyPr/>
                    <a:lstStyle/>
                    <a:p>
                      <a:pPr algn="ctr"/>
                      <a:r>
                        <a:rPr lang="ja-JP" sz="1400" b="1" dirty="0">
                          <a:solidFill>
                            <a:schemeClr val="tx2"/>
                          </a:solidFill>
                        </a:rPr>
                        <a:t>生存している</a:t>
                      </a:r>
                    </a:p>
                  </a:txBody>
                  <a:tcPr marT="18000" marB="18000" anchor="ctr">
                    <a:solidFill>
                      <a:schemeClr val="bg2"/>
                    </a:solidFill>
                  </a:tcPr>
                </a:tc>
                <a:tc>
                  <a:txBody>
                    <a:bodyPr/>
                    <a:lstStyle/>
                    <a:p>
                      <a:pPr algn="ctr"/>
                      <a:r>
                        <a:rPr lang="ja-JP" sz="1400" b="1" baseline="0">
                          <a:solidFill>
                            <a:schemeClr val="tx2"/>
                          </a:solidFill>
                        </a:rPr>
                        <a:t>診断時からのOS、月数</a:t>
                      </a:r>
                    </a:p>
                  </a:txBody>
                  <a:tcPr anchor="ctr">
                    <a:solidFill>
                      <a:schemeClr val="bg2"/>
                    </a:solidFill>
                  </a:tcPr>
                </a:tc>
                <a:tc>
                  <a:txBody>
                    <a:bodyPr/>
                    <a:lstStyle/>
                    <a:p>
                      <a:pPr algn="ctr"/>
                      <a:r>
                        <a:rPr lang="ja-JP" sz="1400" b="1">
                          <a:solidFill>
                            <a:schemeClr val="tx2"/>
                          </a:solidFill>
                        </a:rPr>
                        <a:t>オラパリブからのOS、月数</a:t>
                      </a:r>
                    </a:p>
                  </a:txBody>
                  <a:tcPr anchor="ctr">
                    <a:solidFill>
                      <a:schemeClr val="bg2"/>
                    </a:solidFill>
                  </a:tcPr>
                </a:tc>
                <a:tc>
                  <a:txBody>
                    <a:bodyPr/>
                    <a:lstStyle/>
                    <a:p>
                      <a:pPr algn="ctr"/>
                      <a:r>
                        <a:rPr lang="ja-JP" sz="1400" b="1">
                          <a:solidFill>
                            <a:schemeClr val="tx2"/>
                          </a:solidFill>
                        </a:rPr>
                        <a:t>PFS、月数</a:t>
                      </a:r>
                    </a:p>
                  </a:txBody>
                  <a:tcPr anchor="ctr">
                    <a:solidFill>
                      <a:schemeClr val="bg2"/>
                    </a:solidFill>
                  </a:tcPr>
                </a:tc>
                <a:tc>
                  <a:txBody>
                    <a:bodyPr/>
                    <a:lstStyle/>
                    <a:p>
                      <a:pPr algn="ctr"/>
                      <a:r>
                        <a:rPr lang="ja-JP" sz="1400" b="1">
                          <a:solidFill>
                            <a:schemeClr val="tx2"/>
                          </a:solidFill>
                        </a:rPr>
                        <a:t>継続中のPARPi</a:t>
                      </a:r>
                    </a:p>
                  </a:txBody>
                  <a:tcPr anchor="ctr">
                    <a:solidFill>
                      <a:schemeClr val="bg2"/>
                    </a:solidFill>
                  </a:tcPr>
                </a:tc>
                <a:tc>
                  <a:txBody>
                    <a:bodyPr/>
                    <a:lstStyle/>
                    <a:p>
                      <a:pPr algn="ctr"/>
                      <a:r>
                        <a:rPr lang="ja-JP" sz="1400" b="1">
                          <a:solidFill>
                            <a:schemeClr val="tx2"/>
                          </a:solidFill>
                        </a:rPr>
                        <a:t>プラチナに対する奏効</a:t>
                      </a:r>
                    </a:p>
                  </a:txBody>
                  <a:tcPr anchor="ctr">
                    <a:solidFill>
                      <a:schemeClr val="bg2"/>
                    </a:solidFill>
                  </a:tcPr>
                </a:tc>
                <a:extLst>
                  <a:ext uri="{0D108BD9-81ED-4DB2-BD59-A6C34878D82A}">
                    <a16:rowId xmlns:a16="http://schemas.microsoft.com/office/drawing/2014/main" val="3667548636"/>
                  </a:ext>
                </a:extLst>
              </a:tr>
              <a:tr h="0">
                <a:tc>
                  <a:txBody>
                    <a:bodyPr/>
                    <a:lstStyle/>
                    <a:p>
                      <a:r>
                        <a:rPr lang="ja-JP" sz="1400">
                          <a:solidFill>
                            <a:schemeClr val="tx1"/>
                          </a:solidFill>
                        </a:rPr>
                        <a:t>II</a:t>
                      </a:r>
                    </a:p>
                  </a:txBody>
                  <a:tcPr/>
                </a:tc>
                <a:tc>
                  <a:txBody>
                    <a:bodyPr/>
                    <a:lstStyle/>
                    <a:p>
                      <a:pPr algn="ctr"/>
                      <a:r>
                        <a:rPr lang="ja-JP" sz="1400" dirty="0">
                          <a:solidFill>
                            <a:schemeClr val="tx1"/>
                          </a:solidFill>
                        </a:rPr>
                        <a:t>BRCA2</a:t>
                      </a:r>
                    </a:p>
                  </a:txBody>
                  <a:tcPr/>
                </a:tc>
                <a:tc>
                  <a:txBody>
                    <a:bodyPr/>
                    <a:lstStyle/>
                    <a:p>
                      <a:pPr algn="ctr"/>
                      <a:r>
                        <a:rPr lang="ja-JP" sz="1400">
                          <a:solidFill>
                            <a:schemeClr val="tx1"/>
                          </a:solidFill>
                        </a:rPr>
                        <a:t>なし</a:t>
                      </a:r>
                    </a:p>
                  </a:txBody>
                  <a:tcPr/>
                </a:tc>
                <a:tc>
                  <a:txBody>
                    <a:bodyPr/>
                    <a:lstStyle/>
                    <a:p>
                      <a:pPr algn="ctr"/>
                      <a:r>
                        <a:rPr lang="ja-JP" sz="1400">
                          <a:solidFill>
                            <a:schemeClr val="tx1"/>
                          </a:solidFill>
                        </a:rPr>
                        <a:t>44.8</a:t>
                      </a:r>
                    </a:p>
                  </a:txBody>
                  <a:tcPr/>
                </a:tc>
                <a:tc>
                  <a:txBody>
                    <a:bodyPr/>
                    <a:lstStyle/>
                    <a:p>
                      <a:pPr algn="ctr"/>
                      <a:r>
                        <a:rPr lang="ja-JP" sz="1400">
                          <a:solidFill>
                            <a:schemeClr val="tx1"/>
                          </a:solidFill>
                        </a:rPr>
                        <a:t>2.4</a:t>
                      </a:r>
                    </a:p>
                  </a:txBody>
                  <a:tcPr/>
                </a:tc>
                <a:tc>
                  <a:txBody>
                    <a:bodyPr/>
                    <a:lstStyle/>
                    <a:p>
                      <a:pPr algn="ctr"/>
                      <a:r>
                        <a:rPr lang="ja-JP" sz="1400">
                          <a:solidFill>
                            <a:schemeClr val="tx1"/>
                          </a:solidFill>
                        </a:rPr>
                        <a:t>0.5</a:t>
                      </a:r>
                    </a:p>
                  </a:txBody>
                  <a:tcPr/>
                </a:tc>
                <a:tc>
                  <a:txBody>
                    <a:bodyPr/>
                    <a:lstStyle/>
                    <a:p>
                      <a:pPr algn="ctr"/>
                      <a:r>
                        <a:rPr lang="ja-JP" sz="1400">
                          <a:solidFill>
                            <a:schemeClr val="tx1"/>
                          </a:solidFill>
                        </a:rPr>
                        <a:t>なし</a:t>
                      </a:r>
                    </a:p>
                  </a:txBody>
                  <a:tcPr/>
                </a:tc>
                <a:tc>
                  <a:txBody>
                    <a:bodyPr/>
                    <a:lstStyle/>
                    <a:p>
                      <a:pPr algn="ctr"/>
                      <a:r>
                        <a:rPr lang="ja-JP" sz="1400">
                          <a:solidFill>
                            <a:schemeClr val="tx1"/>
                          </a:solidFill>
                        </a:rPr>
                        <a:t>あり</a:t>
                      </a:r>
                    </a:p>
                  </a:txBody>
                  <a:tcPr/>
                </a:tc>
                <a:extLst>
                  <a:ext uri="{0D108BD9-81ED-4DB2-BD59-A6C34878D82A}">
                    <a16:rowId xmlns:a16="http://schemas.microsoft.com/office/drawing/2014/main" val="2912163037"/>
                  </a:ext>
                </a:extLst>
              </a:tr>
              <a:tr h="0">
                <a:tc>
                  <a:txBody>
                    <a:bodyPr/>
                    <a:lstStyle/>
                    <a:p>
                      <a:r>
                        <a:rPr lang="ja-JP" sz="1400">
                          <a:solidFill>
                            <a:schemeClr val="tx1"/>
                          </a:solidFill>
                        </a:rPr>
                        <a:t>III</a:t>
                      </a:r>
                    </a:p>
                  </a:txBody>
                  <a:tcPr/>
                </a:tc>
                <a:tc>
                  <a:txBody>
                    <a:bodyPr/>
                    <a:lstStyle/>
                    <a:p>
                      <a:pPr algn="ctr"/>
                      <a:r>
                        <a:rPr lang="ja-JP" sz="1400">
                          <a:solidFill>
                            <a:schemeClr val="tx1"/>
                          </a:solidFill>
                        </a:rPr>
                        <a:t>ATM</a:t>
                      </a:r>
                    </a:p>
                  </a:txBody>
                  <a:tcPr/>
                </a:tc>
                <a:tc>
                  <a:txBody>
                    <a:bodyPr/>
                    <a:lstStyle/>
                    <a:p>
                      <a:pPr algn="ctr"/>
                      <a:r>
                        <a:rPr lang="ja-JP" sz="1400">
                          <a:solidFill>
                            <a:schemeClr val="tx1"/>
                          </a:solidFill>
                        </a:rPr>
                        <a:t>なし</a:t>
                      </a:r>
                    </a:p>
                  </a:txBody>
                  <a:tcPr/>
                </a:tc>
                <a:tc>
                  <a:txBody>
                    <a:bodyPr/>
                    <a:lstStyle/>
                    <a:p>
                      <a:pPr algn="ctr"/>
                      <a:r>
                        <a:rPr lang="ja-JP" sz="1400">
                          <a:solidFill>
                            <a:schemeClr val="tx1"/>
                          </a:solidFill>
                        </a:rPr>
                        <a:t>55.3</a:t>
                      </a:r>
                    </a:p>
                  </a:txBody>
                  <a:tcPr/>
                </a:tc>
                <a:tc>
                  <a:txBody>
                    <a:bodyPr/>
                    <a:lstStyle/>
                    <a:p>
                      <a:pPr algn="ctr"/>
                      <a:r>
                        <a:rPr lang="ja-JP" sz="1400">
                          <a:solidFill>
                            <a:schemeClr val="tx1"/>
                          </a:solidFill>
                        </a:rPr>
                        <a:t>11.4</a:t>
                      </a:r>
                    </a:p>
                  </a:txBody>
                  <a:tcPr/>
                </a:tc>
                <a:tc>
                  <a:txBody>
                    <a:bodyPr/>
                    <a:lstStyle/>
                    <a:p>
                      <a:pPr algn="ctr"/>
                      <a:r>
                        <a:rPr lang="ja-JP" sz="1400">
                          <a:solidFill>
                            <a:schemeClr val="tx1"/>
                          </a:solidFill>
                        </a:rPr>
                        <a:t>10.3</a:t>
                      </a:r>
                    </a:p>
                  </a:txBody>
                  <a:tcPr/>
                </a:tc>
                <a:tc>
                  <a:txBody>
                    <a:bodyPr/>
                    <a:lstStyle/>
                    <a:p>
                      <a:pPr algn="ctr"/>
                      <a:r>
                        <a:rPr lang="ja-JP" sz="1400">
                          <a:solidFill>
                            <a:schemeClr val="tx1"/>
                          </a:solidFill>
                        </a:rPr>
                        <a:t>なし</a:t>
                      </a:r>
                    </a:p>
                  </a:txBody>
                  <a:tcPr/>
                </a:tc>
                <a:tc>
                  <a:txBody>
                    <a:bodyPr/>
                    <a:lstStyle/>
                    <a:p>
                      <a:pPr algn="ctr"/>
                      <a:r>
                        <a:rPr lang="ja-JP" sz="1400">
                          <a:solidFill>
                            <a:schemeClr val="tx1"/>
                          </a:solidFill>
                        </a:rPr>
                        <a:t>あり</a:t>
                      </a:r>
                    </a:p>
                  </a:txBody>
                  <a:tcPr/>
                </a:tc>
                <a:extLst>
                  <a:ext uri="{0D108BD9-81ED-4DB2-BD59-A6C34878D82A}">
                    <a16:rowId xmlns:a16="http://schemas.microsoft.com/office/drawing/2014/main" val="612797253"/>
                  </a:ext>
                </a:extLst>
              </a:tr>
              <a:tr h="0">
                <a:tc>
                  <a:txBody>
                    <a:bodyPr/>
                    <a:lstStyle/>
                    <a:p>
                      <a:r>
                        <a:rPr lang="ja-JP" sz="1400">
                          <a:solidFill>
                            <a:schemeClr val="tx1"/>
                          </a:solidFill>
                        </a:rPr>
                        <a:t>IV</a:t>
                      </a:r>
                    </a:p>
                  </a:txBody>
                  <a:tcPr/>
                </a:tc>
                <a:tc>
                  <a:txBody>
                    <a:bodyPr/>
                    <a:lstStyle/>
                    <a:p>
                      <a:pPr algn="ctr"/>
                      <a:r>
                        <a:rPr lang="ja-JP" sz="1400">
                          <a:solidFill>
                            <a:schemeClr val="tx1"/>
                          </a:solidFill>
                        </a:rPr>
                        <a:t>PALB2</a:t>
                      </a:r>
                    </a:p>
                  </a:txBody>
                  <a:tcPr/>
                </a:tc>
                <a:tc>
                  <a:txBody>
                    <a:bodyPr/>
                    <a:lstStyle/>
                    <a:p>
                      <a:pPr algn="ctr"/>
                      <a:r>
                        <a:rPr lang="ja-JP" sz="1400">
                          <a:solidFill>
                            <a:schemeClr val="tx1"/>
                          </a:solidFill>
                        </a:rPr>
                        <a:t>なし</a:t>
                      </a:r>
                    </a:p>
                  </a:txBody>
                  <a:tcPr/>
                </a:tc>
                <a:tc>
                  <a:txBody>
                    <a:bodyPr/>
                    <a:lstStyle/>
                    <a:p>
                      <a:pPr algn="ctr"/>
                      <a:r>
                        <a:rPr lang="ja-JP" sz="1400">
                          <a:solidFill>
                            <a:schemeClr val="tx1"/>
                          </a:solidFill>
                        </a:rPr>
                        <a:t>28.1</a:t>
                      </a:r>
                    </a:p>
                  </a:txBody>
                  <a:tcPr/>
                </a:tc>
                <a:tc>
                  <a:txBody>
                    <a:bodyPr/>
                    <a:lstStyle/>
                    <a:p>
                      <a:pPr algn="ctr"/>
                      <a:r>
                        <a:rPr lang="ja-JP" sz="1400">
                          <a:solidFill>
                            <a:schemeClr val="tx1"/>
                          </a:solidFill>
                        </a:rPr>
                        <a:t>4.0</a:t>
                      </a:r>
                    </a:p>
                  </a:txBody>
                  <a:tcPr/>
                </a:tc>
                <a:tc>
                  <a:txBody>
                    <a:bodyPr/>
                    <a:lstStyle/>
                    <a:p>
                      <a:pPr algn="ctr"/>
                      <a:r>
                        <a:rPr lang="ja-JP" sz="1400">
                          <a:solidFill>
                            <a:schemeClr val="tx1"/>
                          </a:solidFill>
                        </a:rPr>
                        <a:t>3.2</a:t>
                      </a:r>
                    </a:p>
                  </a:txBody>
                  <a:tcPr/>
                </a:tc>
                <a:tc>
                  <a:txBody>
                    <a:bodyPr/>
                    <a:lstStyle/>
                    <a:p>
                      <a:pPr algn="ctr"/>
                      <a:r>
                        <a:rPr lang="ja-JP" sz="1400">
                          <a:solidFill>
                            <a:schemeClr val="tx1"/>
                          </a:solidFill>
                        </a:rPr>
                        <a:t>なし</a:t>
                      </a:r>
                    </a:p>
                  </a:txBody>
                  <a:tcPr/>
                </a:tc>
                <a:tc>
                  <a:txBody>
                    <a:bodyPr/>
                    <a:lstStyle/>
                    <a:p>
                      <a:pPr algn="ctr"/>
                      <a:r>
                        <a:rPr lang="ja-JP" sz="1400" dirty="0">
                          <a:solidFill>
                            <a:schemeClr val="tx1"/>
                          </a:solidFill>
                        </a:rPr>
                        <a:t>あり</a:t>
                      </a:r>
                    </a:p>
                  </a:txBody>
                  <a:tcPr/>
                </a:tc>
                <a:extLst>
                  <a:ext uri="{0D108BD9-81ED-4DB2-BD59-A6C34878D82A}">
                    <a16:rowId xmlns:a16="http://schemas.microsoft.com/office/drawing/2014/main" val="2666490076"/>
                  </a:ext>
                </a:extLst>
              </a:tr>
            </a:tbl>
          </a:graphicData>
        </a:graphic>
      </p:graphicFrame>
    </p:spTree>
    <p:extLst>
      <p:ext uri="{BB962C8B-B14F-4D97-AF65-F5344CB8AC3E}">
        <p14:creationId xmlns:p14="http://schemas.microsoft.com/office/powerpoint/2010/main" val="344018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dirty="0"/>
              <a:t>52MO：治療未経験の胆管および胆嚢癌(IMMUCHEC)の患者を対象とするゲムシタビンまたはゲムシタビンとシスプラチンを追加したデュルバルマブ＋トレメリムマブとゲムシタビン＋シスプラチンを比較した無作為化第II相試験 </a:t>
            </a:r>
            <a:r>
              <a:rPr lang="en-US" altLang="ja-JP" dirty="0"/>
              <a:t>–</a:t>
            </a:r>
            <a:r>
              <a:rPr lang="ja-JP" dirty="0"/>
              <a:t> Vogel A、et al</a:t>
            </a:r>
          </a:p>
        </p:txBody>
      </p:sp>
      <p:sp>
        <p:nvSpPr>
          <p:cNvPr id="22" name="Content Placeholder 2"/>
          <p:cNvSpPr>
            <a:spLocks noGrp="1"/>
          </p:cNvSpPr>
          <p:nvPr>
            <p:ph idx="1"/>
          </p:nvPr>
        </p:nvSpPr>
        <p:spPr/>
        <p:txBody>
          <a:bodyPr/>
          <a:lstStyle/>
          <a:p>
            <a:pPr marL="0" indent="0">
              <a:buNone/>
            </a:pPr>
            <a:r>
              <a:rPr lang="ja-JP" b="1"/>
              <a:t>試験の目的</a:t>
            </a:r>
          </a:p>
          <a:p>
            <a:r>
              <a:rPr lang="ja-JP"/>
              <a:t>ドイツの施設における第II相IMMUCHEC試験で、胆管癌または胆嚢癌患者を対象に、1Lデュバルマブ＋トレメリムマブ＋ゲムシタビン±シスプラチンの有効性と安全性を比較評価すること</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Vogel A, et al.Ann Oncol 2022;33(suppl):abstr 52MO</a:t>
            </a:r>
          </a:p>
        </p:txBody>
      </p:sp>
      <p:cxnSp>
        <p:nvCxnSpPr>
          <p:cNvPr id="20" name="AutoShape 15"/>
          <p:cNvCxnSpPr>
            <a:cxnSpLocks noChangeShapeType="1"/>
            <a:stCxn id="32" idx="0"/>
            <a:endCxn id="24" idx="1"/>
          </p:cNvCxnSpPr>
          <p:nvPr/>
        </p:nvCxnSpPr>
        <p:spPr bwMode="auto">
          <a:xfrm rot="5400000" flipH="1" flipV="1">
            <a:off x="3939576" y="2232496"/>
            <a:ext cx="360914" cy="696370"/>
          </a:xfrm>
          <a:prstGeom prst="bentConnector2">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4468218" y="2111263"/>
            <a:ext cx="7442200" cy="57792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b="1" dirty="0">
                <a:solidFill>
                  <a:srgbClr val="FFFFFF"/>
                </a:solidFill>
                <a:ea typeface="SimSun" pitchFamily="2" charset="-122"/>
              </a:rPr>
              <a:t>A群</a:t>
            </a:r>
            <a:r>
              <a:rPr lang="ja-JP" dirty="0">
                <a:solidFill>
                  <a:srgbClr val="FFFFFF"/>
                </a:solidFill>
                <a:ea typeface="SimSun" pitchFamily="2" charset="-122"/>
              </a:rPr>
              <a:t>：デュバルマブ 1.5 g q3w + 4x トレメリムマブ 75 mg q3w + 
ゲムシタビン 1000 mg/m</a:t>
            </a:r>
            <a:r>
              <a:rPr lang="ja-JP" baseline="30000" dirty="0">
                <a:solidFill>
                  <a:srgbClr val="FFFFFF"/>
                </a:solidFill>
                <a:ea typeface="SimSun" pitchFamily="2" charset="-122"/>
              </a:rPr>
              <a:t>2</a:t>
            </a:r>
            <a:r>
              <a:rPr lang="ja-JP" dirty="0">
                <a:solidFill>
                  <a:srgbClr val="FFFFFF"/>
                </a:solidFill>
                <a:ea typeface="SimSun" pitchFamily="2" charset="-122"/>
              </a:rPr>
              <a:t>(n=22)</a:t>
            </a:r>
          </a:p>
        </p:txBody>
      </p:sp>
      <p:sp>
        <p:nvSpPr>
          <p:cNvPr id="25" name="AutoShape 9"/>
          <p:cNvSpPr>
            <a:spLocks noChangeArrowheads="1"/>
          </p:cNvSpPr>
          <p:nvPr/>
        </p:nvSpPr>
        <p:spPr bwMode="auto">
          <a:xfrm>
            <a:off x="246920" y="2895205"/>
            <a:ext cx="2870082"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進行性、切除不能および/または転移性の胆管および胆嚢癌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治療歴なし</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(n=138</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sp>
        <p:nvSpPr>
          <p:cNvPr id="26" name="AutoShape 8"/>
          <p:cNvSpPr>
            <a:spLocks noChangeArrowheads="1"/>
          </p:cNvSpPr>
          <p:nvPr/>
        </p:nvSpPr>
        <p:spPr bwMode="auto">
          <a:xfrm>
            <a:off x="4468218" y="3430263"/>
            <a:ext cx="7442200" cy="425743"/>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b="1">
                <a:solidFill>
                  <a:schemeClr val="tx2"/>
                </a:solidFill>
                <a:ea typeface="SimSun" pitchFamily="2" charset="-122"/>
              </a:rPr>
              <a:t>C群</a:t>
            </a:r>
            <a:r>
              <a:rPr lang="ja-JP">
                <a:solidFill>
                  <a:schemeClr val="tx2"/>
                </a:solidFill>
                <a:ea typeface="SimSun" pitchFamily="2" charset="-122"/>
              </a:rPr>
              <a:t>：ゲムシタビン 1000 mg/m</a:t>
            </a:r>
            <a:r>
              <a:rPr lang="ja-JP" baseline="30000">
                <a:solidFill>
                  <a:schemeClr val="tx2"/>
                </a:solidFill>
                <a:ea typeface="SimSun" pitchFamily="2" charset="-122"/>
              </a:rPr>
              <a:t>2</a:t>
            </a:r>
            <a:r>
              <a:rPr lang="ja-JP">
                <a:solidFill>
                  <a:schemeClr val="tx2"/>
                </a:solidFill>
                <a:ea typeface="SimSun" pitchFamily="2" charset="-122"/>
              </a:rPr>
              <a:t> + シスプラチン 25 mg/m</a:t>
            </a:r>
            <a:r>
              <a:rPr lang="ja-JP" baseline="30000">
                <a:solidFill>
                  <a:schemeClr val="tx2"/>
                </a:solidFill>
                <a:ea typeface="SimSun" pitchFamily="2" charset="-122"/>
              </a:rPr>
              <a:t>2</a:t>
            </a:r>
            <a:r>
              <a:rPr lang="ja-JP">
                <a:solidFill>
                  <a:schemeClr val="tx2"/>
                </a:solidFill>
                <a:ea typeface="SimSun" pitchFamily="2" charset="-122"/>
              </a:rPr>
              <a:t>(n=21)</a:t>
            </a:r>
          </a:p>
        </p:txBody>
      </p:sp>
      <p:sp>
        <p:nvSpPr>
          <p:cNvPr id="27" name="AutoShape 8"/>
          <p:cNvSpPr>
            <a:spLocks noChangeArrowheads="1"/>
          </p:cNvSpPr>
          <p:nvPr/>
        </p:nvSpPr>
        <p:spPr bwMode="auto">
          <a:xfrm>
            <a:off x="4468218" y="2764278"/>
            <a:ext cx="7442200" cy="577921"/>
          </a:xfrm>
          <a:prstGeom prst="rect">
            <a:avLst/>
          </a:prstGeom>
          <a:solidFill>
            <a:schemeClr val="accent5"/>
          </a:solidFill>
          <a:ln w="9525" algn="ctr">
            <a:noFill/>
            <a:round/>
            <a:headEnd/>
            <a:tailEnd/>
          </a:ln>
        </p:spPr>
        <p:txBody>
          <a:bodyPr lIns="90488" tIns="0" rIns="90488" bIns="0" anchor="ctr"/>
          <a:lstStyle/>
          <a:p>
            <a:pPr algn="ctr" defTabSz="892175" eaLnBrk="0" hangingPunct="0">
              <a:defRPr/>
            </a:pPr>
            <a:r>
              <a:rPr lang="ja-JP" b="1" dirty="0">
                <a:solidFill>
                  <a:srgbClr val="FFFFFF"/>
                </a:solidFill>
                <a:ea typeface="SimSun" pitchFamily="2" charset="-122"/>
              </a:rPr>
              <a:t>B群</a:t>
            </a:r>
            <a:r>
              <a:rPr lang="ja-JP" dirty="0">
                <a:solidFill>
                  <a:srgbClr val="FFFFFF"/>
                </a:solidFill>
                <a:ea typeface="SimSun" pitchFamily="2" charset="-122"/>
              </a:rPr>
              <a:t>：デュバルマブ 1.5 g q3w + 4x トレメリムマブ 75 mg q3w + 
ゲムシタビン 1000 mg/m</a:t>
            </a:r>
            <a:r>
              <a:rPr lang="ja-JP" baseline="30000" dirty="0">
                <a:solidFill>
                  <a:srgbClr val="FFFFFF"/>
                </a:solidFill>
                <a:ea typeface="SimSun" pitchFamily="2" charset="-122"/>
              </a:rPr>
              <a:t>2</a:t>
            </a:r>
            <a:r>
              <a:rPr lang="ja-JP" dirty="0">
                <a:solidFill>
                  <a:srgbClr val="FFFFFF"/>
                </a:solidFill>
                <a:ea typeface="SimSun" pitchFamily="2" charset="-122"/>
              </a:rPr>
              <a:t> + シスプラチン25 mg/m</a:t>
            </a:r>
            <a:r>
              <a:rPr lang="ja-JP" baseline="30000" dirty="0">
                <a:solidFill>
                  <a:srgbClr val="FFFFFF"/>
                </a:solidFill>
                <a:ea typeface="SimSun" pitchFamily="2" charset="-122"/>
              </a:rPr>
              <a:t>2</a:t>
            </a:r>
            <a:r>
              <a:rPr lang="ja-JP" dirty="0">
                <a:solidFill>
                  <a:srgbClr val="FFFFFF"/>
                </a:solidFill>
                <a:ea typeface="SimSun" pitchFamily="2" charset="-122"/>
              </a:rPr>
              <a:t>(n=22)</a:t>
            </a:r>
          </a:p>
        </p:txBody>
      </p:sp>
      <p:sp>
        <p:nvSpPr>
          <p:cNvPr id="28" name="AutoShape 8"/>
          <p:cNvSpPr>
            <a:spLocks noChangeArrowheads="1"/>
          </p:cNvSpPr>
          <p:nvPr/>
        </p:nvSpPr>
        <p:spPr bwMode="auto">
          <a:xfrm>
            <a:off x="4468218" y="4546791"/>
            <a:ext cx="7442200" cy="57792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ja-JP" b="1" dirty="0">
                <a:solidFill>
                  <a:schemeClr val="tx1"/>
                </a:solidFill>
                <a:ea typeface="SimSun" pitchFamily="2" charset="-122"/>
              </a:rPr>
              <a:t>D群</a:t>
            </a:r>
            <a:r>
              <a:rPr lang="ja-JP" dirty="0">
                <a:solidFill>
                  <a:schemeClr val="tx1"/>
                </a:solidFill>
                <a:ea typeface="SimSun" pitchFamily="2" charset="-122"/>
              </a:rPr>
              <a:t>: デュバルマブ 1.5 g q3w 1x ボーラス + トレメリムマブ 300 mg +
ゲムシタビン 1000 mg/m</a:t>
            </a:r>
            <a:r>
              <a:rPr lang="ja-JP" baseline="30000" dirty="0">
                <a:solidFill>
                  <a:schemeClr val="tx1"/>
                </a:solidFill>
                <a:ea typeface="SimSun" pitchFamily="2" charset="-122"/>
              </a:rPr>
              <a:t>2</a:t>
            </a:r>
            <a:r>
              <a:rPr lang="ja-JP" dirty="0">
                <a:solidFill>
                  <a:schemeClr val="tx1"/>
                </a:solidFill>
                <a:ea typeface="SimSun" pitchFamily="2" charset="-122"/>
              </a:rPr>
              <a:t> + シスプラチン 25 mg/m</a:t>
            </a:r>
            <a:r>
              <a:rPr lang="ja-JP" baseline="30000" dirty="0">
                <a:solidFill>
                  <a:schemeClr val="tx1"/>
                </a:solidFill>
                <a:ea typeface="SimSun" pitchFamily="2" charset="-122"/>
              </a:rPr>
              <a:t>2</a:t>
            </a:r>
            <a:r>
              <a:rPr lang="ja-JP" dirty="0">
                <a:solidFill>
                  <a:schemeClr val="tx1"/>
                </a:solidFill>
                <a:ea typeface="SimSun" pitchFamily="2" charset="-122"/>
              </a:rPr>
              <a:t>(n=30)</a:t>
            </a:r>
          </a:p>
        </p:txBody>
      </p:sp>
      <p:sp>
        <p:nvSpPr>
          <p:cNvPr id="29" name="AutoShape 8"/>
          <p:cNvSpPr>
            <a:spLocks noChangeArrowheads="1"/>
          </p:cNvSpPr>
          <p:nvPr/>
        </p:nvSpPr>
        <p:spPr bwMode="auto">
          <a:xfrm>
            <a:off x="4468218" y="5206291"/>
            <a:ext cx="7442200" cy="577921"/>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ja-JP" b="1">
                <a:solidFill>
                  <a:schemeClr val="tx2"/>
                </a:solidFill>
                <a:ea typeface="SimSun" pitchFamily="2" charset="-122"/>
              </a:rPr>
              <a:t>E群</a:t>
            </a:r>
            <a:r>
              <a:rPr lang="ja-JP">
                <a:solidFill>
                  <a:schemeClr val="tx2"/>
                </a:solidFill>
                <a:ea typeface="SimSun" pitchFamily="2" charset="-122"/>
              </a:rPr>
              <a:t>：デュバルマブ 1.5 g q3w + ゲムシタビン 1000 mg/m</a:t>
            </a:r>
            <a:r>
              <a:rPr lang="ja-JP" baseline="30000">
                <a:solidFill>
                  <a:schemeClr val="tx2"/>
                </a:solidFill>
                <a:ea typeface="SimSun" pitchFamily="2" charset="-122"/>
              </a:rPr>
              <a:t>2</a:t>
            </a:r>
            <a:r>
              <a:rPr lang="ja-JP">
                <a:solidFill>
                  <a:schemeClr val="tx2"/>
                </a:solidFill>
                <a:ea typeface="SimSun" pitchFamily="2" charset="-122"/>
              </a:rPr>
              <a:t> + </a:t>
            </a:r>
            <a:br>
              <a:rPr lang="ja-JP">
                <a:solidFill>
                  <a:schemeClr val="tx2"/>
                </a:solidFill>
                <a:ea typeface="SimSun" pitchFamily="2" charset="-122"/>
              </a:rPr>
            </a:br>
            <a:r>
              <a:rPr lang="ja-JP">
                <a:solidFill>
                  <a:schemeClr val="tx2"/>
                </a:solidFill>
                <a:ea typeface="SimSun" pitchFamily="2" charset="-122"/>
              </a:rPr>
              <a:t>シスプラチン 25 mg/m</a:t>
            </a:r>
            <a:r>
              <a:rPr lang="ja-JP" baseline="30000">
                <a:solidFill>
                  <a:schemeClr val="tx2"/>
                </a:solidFill>
                <a:ea typeface="SimSun" pitchFamily="2" charset="-122"/>
              </a:rPr>
              <a:t>2</a:t>
            </a:r>
            <a:r>
              <a:rPr lang="ja-JP">
                <a:solidFill>
                  <a:schemeClr val="tx2"/>
                </a:solidFill>
                <a:ea typeface="SimSun" pitchFamily="2" charset="-122"/>
              </a:rPr>
              <a:t> (n=28)</a:t>
            </a:r>
          </a:p>
        </p:txBody>
      </p:sp>
      <p:cxnSp>
        <p:nvCxnSpPr>
          <p:cNvPr id="30" name="AutoShape 16"/>
          <p:cNvCxnSpPr>
            <a:cxnSpLocks noChangeShapeType="1"/>
            <a:stCxn id="32" idx="4"/>
            <a:endCxn id="26" idx="1"/>
          </p:cNvCxnSpPr>
          <p:nvPr/>
        </p:nvCxnSpPr>
        <p:spPr bwMode="auto">
          <a:xfrm rot="16200000" flipH="1">
            <a:off x="3971135" y="3146051"/>
            <a:ext cx="297797" cy="696370"/>
          </a:xfrm>
          <a:prstGeom prst="bentConnector2">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4468218" y="4044959"/>
            <a:ext cx="7442200" cy="425743"/>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b="1">
                <a:solidFill>
                  <a:schemeClr val="tx2"/>
                </a:solidFill>
                <a:ea typeface="SimSun" pitchFamily="2" charset="-122"/>
              </a:rPr>
              <a:t>C群</a:t>
            </a:r>
            <a:r>
              <a:rPr lang="ja-JP">
                <a:solidFill>
                  <a:schemeClr val="tx2"/>
                </a:solidFill>
                <a:ea typeface="SimSun" pitchFamily="2" charset="-122"/>
              </a:rPr>
              <a:t>：ゲムシタビン 1000 mg/m</a:t>
            </a:r>
            <a:r>
              <a:rPr lang="ja-JP" baseline="30000">
                <a:solidFill>
                  <a:schemeClr val="tx2"/>
                </a:solidFill>
                <a:ea typeface="SimSun" pitchFamily="2" charset="-122"/>
              </a:rPr>
              <a:t>2</a:t>
            </a:r>
            <a:r>
              <a:rPr lang="ja-JP">
                <a:solidFill>
                  <a:schemeClr val="tx2"/>
                </a:solidFill>
                <a:ea typeface="SimSun" pitchFamily="2" charset="-122"/>
              </a:rPr>
              <a:t> + シスプラチン 25 mg/m</a:t>
            </a:r>
            <a:r>
              <a:rPr lang="ja-JP" baseline="30000">
                <a:solidFill>
                  <a:schemeClr val="tx2"/>
                </a:solidFill>
                <a:ea typeface="SimSun" pitchFamily="2" charset="-122"/>
              </a:rPr>
              <a:t>2</a:t>
            </a:r>
            <a:r>
              <a:rPr lang="ja-JP">
                <a:solidFill>
                  <a:schemeClr val="tx2"/>
                </a:solidFill>
                <a:ea typeface="SimSun" pitchFamily="2" charset="-122"/>
              </a:rPr>
              <a:t>(n=13)</a:t>
            </a:r>
          </a:p>
        </p:txBody>
      </p:sp>
      <p:sp>
        <p:nvSpPr>
          <p:cNvPr id="32" name="Oval 14"/>
          <p:cNvSpPr>
            <a:spLocks noChangeArrowheads="1"/>
          </p:cNvSpPr>
          <p:nvPr/>
        </p:nvSpPr>
        <p:spPr bwMode="auto">
          <a:xfrm>
            <a:off x="3480050" y="27611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400" b="1" dirty="0">
                <a:solidFill>
                  <a:srgbClr val="043882"/>
                </a:solidFill>
                <a:ea typeface="SimSun" pitchFamily="2" charset="-122"/>
              </a:rPr>
              <a:t>R</a:t>
            </a:r>
          </a:p>
          <a:p>
            <a:pPr algn="ctr">
              <a:defRPr/>
            </a:pPr>
            <a:r>
              <a:rPr lang="ja-JP" sz="1400" b="1" dirty="0">
                <a:solidFill>
                  <a:srgbClr val="043882"/>
                </a:solidFill>
                <a:ea typeface="SimSun" pitchFamily="2" charset="-122"/>
              </a:rPr>
              <a:t>1</a:t>
            </a:r>
            <a:r>
              <a:rPr lang="en-GB" altLang="ja-JP" sz="1400" b="1" dirty="0">
                <a:solidFill>
                  <a:srgbClr val="043882"/>
                </a:solidFill>
                <a:ea typeface="SimSun" pitchFamily="2" charset="-122"/>
              </a:rPr>
              <a:t>:</a:t>
            </a:r>
            <a:r>
              <a:rPr lang="ja-JP" sz="1400" b="1" dirty="0">
                <a:solidFill>
                  <a:srgbClr val="043882"/>
                </a:solidFill>
                <a:ea typeface="SimSun" pitchFamily="2" charset="-122"/>
              </a:rPr>
              <a:t>1</a:t>
            </a:r>
            <a:r>
              <a:rPr lang="en-GB" altLang="ja-JP" sz="1400" b="1" dirty="0">
                <a:solidFill>
                  <a:srgbClr val="043882"/>
                </a:solidFill>
                <a:ea typeface="SimSun" pitchFamily="2" charset="-122"/>
              </a:rPr>
              <a:t>:</a:t>
            </a:r>
            <a:r>
              <a:rPr lang="ja-JP" sz="1400" b="1" dirty="0">
                <a:solidFill>
                  <a:srgbClr val="043882"/>
                </a:solidFill>
                <a:ea typeface="SimSun" pitchFamily="2" charset="-122"/>
              </a:rPr>
              <a:t>1</a:t>
            </a:r>
          </a:p>
        </p:txBody>
      </p:sp>
      <p:cxnSp>
        <p:nvCxnSpPr>
          <p:cNvPr id="33" name="AutoShape 19"/>
          <p:cNvCxnSpPr>
            <a:cxnSpLocks noChangeShapeType="1"/>
            <a:endCxn id="32" idx="2"/>
          </p:cNvCxnSpPr>
          <p:nvPr/>
        </p:nvCxnSpPr>
        <p:spPr bwMode="auto">
          <a:xfrm flipV="1">
            <a:off x="3117002" y="3053238"/>
            <a:ext cx="363048" cy="2"/>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19"/>
          <p:cNvCxnSpPr>
            <a:cxnSpLocks noChangeShapeType="1"/>
            <a:stCxn id="32" idx="6"/>
            <a:endCxn id="27" idx="1"/>
          </p:cNvCxnSpPr>
          <p:nvPr/>
        </p:nvCxnSpPr>
        <p:spPr bwMode="auto">
          <a:xfrm>
            <a:off x="4063645" y="3053238"/>
            <a:ext cx="404573"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5" name="AutoShape 15"/>
          <p:cNvCxnSpPr>
            <a:cxnSpLocks noChangeShapeType="1"/>
            <a:stCxn id="37" idx="0"/>
            <a:endCxn id="31" idx="1"/>
          </p:cNvCxnSpPr>
          <p:nvPr/>
        </p:nvCxnSpPr>
        <p:spPr bwMode="auto">
          <a:xfrm rot="5400000" flipH="1" flipV="1">
            <a:off x="3968778" y="4060901"/>
            <a:ext cx="302510" cy="696370"/>
          </a:xfrm>
          <a:prstGeom prst="bentConnector2">
            <a:avLst/>
          </a:prstGeom>
          <a:noFill/>
          <a:ln w="57150">
            <a:solidFill>
              <a:schemeClr val="bg2">
                <a:lumMod val="60000"/>
                <a:lumOff val="40000"/>
              </a:schemeClr>
            </a:solidFill>
            <a:round/>
            <a:headEnd/>
            <a:tailEnd type="triangle" w="med" len="med"/>
          </a:ln>
        </p:spPr>
      </p:cxnSp>
      <p:cxnSp>
        <p:nvCxnSpPr>
          <p:cNvPr id="36" name="AutoShape 16"/>
          <p:cNvCxnSpPr>
            <a:cxnSpLocks noChangeShapeType="1"/>
            <a:stCxn id="37" idx="4"/>
            <a:endCxn id="29" idx="1"/>
          </p:cNvCxnSpPr>
          <p:nvPr/>
        </p:nvCxnSpPr>
        <p:spPr bwMode="auto">
          <a:xfrm rot="16200000" flipH="1">
            <a:off x="3944678" y="4971711"/>
            <a:ext cx="350711" cy="696370"/>
          </a:xfrm>
          <a:prstGeom prst="bentConnector2">
            <a:avLst/>
          </a:prstGeom>
          <a:noFill/>
          <a:ln w="57150">
            <a:solidFill>
              <a:schemeClr val="bg2">
                <a:lumMod val="60000"/>
                <a:lumOff val="40000"/>
              </a:schemeClr>
            </a:solidFill>
            <a:round/>
            <a:headEnd/>
            <a:tailEnd type="triangle" w="med" len="med"/>
          </a:ln>
        </p:spPr>
      </p:cxnSp>
      <p:sp>
        <p:nvSpPr>
          <p:cNvPr id="37" name="Oval 14"/>
          <p:cNvSpPr>
            <a:spLocks noChangeArrowheads="1"/>
          </p:cNvSpPr>
          <p:nvPr/>
        </p:nvSpPr>
        <p:spPr bwMode="auto">
          <a:xfrm>
            <a:off x="3480050" y="45603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400" b="1" dirty="0">
                <a:solidFill>
                  <a:srgbClr val="043882"/>
                </a:solidFill>
                <a:ea typeface="SimSun" pitchFamily="2" charset="-122"/>
              </a:rPr>
              <a:t>R</a:t>
            </a:r>
          </a:p>
          <a:p>
            <a:pPr algn="ctr">
              <a:defRPr/>
            </a:pPr>
            <a:r>
              <a:rPr lang="ja-JP" sz="1400" b="1" dirty="0">
                <a:solidFill>
                  <a:srgbClr val="043882"/>
                </a:solidFill>
                <a:ea typeface="SimSun" pitchFamily="2" charset="-122"/>
              </a:rPr>
              <a:t>1</a:t>
            </a:r>
            <a:r>
              <a:rPr lang="en-GB" altLang="ja-JP" sz="1400" b="1" dirty="0">
                <a:solidFill>
                  <a:srgbClr val="043882"/>
                </a:solidFill>
                <a:ea typeface="SimSun" pitchFamily="2" charset="-122"/>
              </a:rPr>
              <a:t>:</a:t>
            </a:r>
            <a:r>
              <a:rPr lang="ja-JP" sz="1400" b="1" dirty="0">
                <a:solidFill>
                  <a:srgbClr val="043882"/>
                </a:solidFill>
                <a:ea typeface="SimSun" pitchFamily="2" charset="-122"/>
              </a:rPr>
              <a:t>2</a:t>
            </a:r>
            <a:r>
              <a:rPr lang="en-GB" altLang="ja-JP" sz="1400" b="1" dirty="0">
                <a:solidFill>
                  <a:srgbClr val="043882"/>
                </a:solidFill>
                <a:ea typeface="SimSun" pitchFamily="2" charset="-122"/>
              </a:rPr>
              <a:t>:</a:t>
            </a:r>
            <a:r>
              <a:rPr lang="ja-JP" sz="1400" b="1" dirty="0">
                <a:solidFill>
                  <a:srgbClr val="043882"/>
                </a:solidFill>
                <a:ea typeface="SimSun" pitchFamily="2" charset="-122"/>
              </a:rPr>
              <a:t>2</a:t>
            </a:r>
          </a:p>
        </p:txBody>
      </p:sp>
      <p:cxnSp>
        <p:nvCxnSpPr>
          <p:cNvPr id="38" name="AutoShape 19"/>
          <p:cNvCxnSpPr>
            <a:cxnSpLocks noChangeShapeType="1"/>
            <a:endCxn id="37" idx="2"/>
          </p:cNvCxnSpPr>
          <p:nvPr/>
        </p:nvCxnSpPr>
        <p:spPr bwMode="auto">
          <a:xfrm flipV="1">
            <a:off x="3117002" y="4852441"/>
            <a:ext cx="363048" cy="2"/>
          </a:xfrm>
          <a:prstGeom prst="straightConnector1">
            <a:avLst/>
          </a:prstGeom>
          <a:noFill/>
          <a:ln w="57150">
            <a:solidFill>
              <a:schemeClr val="bg2">
                <a:lumMod val="60000"/>
                <a:lumOff val="40000"/>
              </a:schemeClr>
            </a:solidFill>
            <a:round/>
            <a:headEnd type="none" w="med" len="med"/>
            <a:tailEnd type="none" w="med" len="med"/>
          </a:ln>
        </p:spPr>
      </p:cxnSp>
      <p:cxnSp>
        <p:nvCxnSpPr>
          <p:cNvPr id="39" name="AutoShape 19"/>
          <p:cNvCxnSpPr>
            <a:cxnSpLocks noChangeShapeType="1"/>
            <a:stCxn id="37" idx="6"/>
          </p:cNvCxnSpPr>
          <p:nvPr/>
        </p:nvCxnSpPr>
        <p:spPr bwMode="auto">
          <a:xfrm>
            <a:off x="4063645" y="4852441"/>
            <a:ext cx="404573" cy="1"/>
          </a:xfrm>
          <a:prstGeom prst="straightConnector1">
            <a:avLst/>
          </a:prstGeom>
          <a:noFill/>
          <a:ln w="57150">
            <a:solidFill>
              <a:schemeClr val="bg2">
                <a:lumMod val="60000"/>
                <a:lumOff val="40000"/>
              </a:schemeClr>
            </a:solidFill>
            <a:round/>
            <a:headEnd type="none" w="med" len="med"/>
            <a:tailEnd type="triangle" w="med" len="med"/>
          </a:ln>
        </p:spPr>
      </p:cxnSp>
      <p:sp>
        <p:nvSpPr>
          <p:cNvPr id="40" name="TextBox 39"/>
          <p:cNvSpPr txBox="1"/>
          <p:nvPr/>
        </p:nvSpPr>
        <p:spPr>
          <a:xfrm>
            <a:off x="3029906" y="2369423"/>
            <a:ext cx="706988" cy="307777"/>
          </a:xfrm>
          <a:prstGeom prst="rect">
            <a:avLst/>
          </a:prstGeom>
          <a:noFill/>
        </p:spPr>
        <p:txBody>
          <a:bodyPr wrap="none" rtlCol="0">
            <a:spAutoFit/>
          </a:bodyPr>
          <a:lstStyle/>
          <a:p>
            <a:pPr algn="r"/>
            <a:r>
              <a:rPr lang="ja-JP" sz="1400" b="1">
                <a:solidFill>
                  <a:schemeClr val="tx1"/>
                </a:solidFill>
              </a:rPr>
              <a:t>パートA</a:t>
            </a:r>
          </a:p>
        </p:txBody>
      </p:sp>
      <p:sp>
        <p:nvSpPr>
          <p:cNvPr id="41" name="TextBox 40"/>
          <p:cNvSpPr txBox="1"/>
          <p:nvPr/>
        </p:nvSpPr>
        <p:spPr>
          <a:xfrm>
            <a:off x="3023237" y="5225334"/>
            <a:ext cx="713657" cy="307777"/>
          </a:xfrm>
          <a:prstGeom prst="rect">
            <a:avLst/>
          </a:prstGeom>
          <a:noFill/>
        </p:spPr>
        <p:txBody>
          <a:bodyPr wrap="none" rtlCol="0">
            <a:spAutoFit/>
          </a:bodyPr>
          <a:lstStyle/>
          <a:p>
            <a:pPr algn="r"/>
            <a:r>
              <a:rPr lang="ja-JP" sz="1400" b="1">
                <a:solidFill>
                  <a:schemeClr val="tx1"/>
                </a:solidFill>
              </a:rPr>
              <a:t>パートB</a:t>
            </a:r>
          </a:p>
        </p:txBody>
      </p:sp>
      <p:sp>
        <p:nvSpPr>
          <p:cNvPr id="42" name="Rectangle 9"/>
          <p:cNvSpPr txBox="1">
            <a:spLocks noChangeArrowheads="1"/>
          </p:cNvSpPr>
          <p:nvPr/>
        </p:nvSpPr>
        <p:spPr bwMode="auto">
          <a:xfrm>
            <a:off x="1838052" y="579016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ORR (RECIST v1.1)</a:t>
            </a:r>
          </a:p>
        </p:txBody>
      </p:sp>
      <p:sp>
        <p:nvSpPr>
          <p:cNvPr id="43" name="Content Placeholder 26"/>
          <p:cNvSpPr txBox="1">
            <a:spLocks/>
          </p:cNvSpPr>
          <p:nvPr/>
        </p:nvSpPr>
        <p:spPr>
          <a:xfrm>
            <a:off x="5208027" y="579016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dirty="0">
                <a:solidFill>
                  <a:srgbClr val="A0A0A0"/>
                </a:solidFill>
              </a:rPr>
              <a:t>副次的評価項目</a:t>
            </a:r>
          </a:p>
          <a:p>
            <a:pPr>
              <a:buClr>
                <a:srgbClr val="043882"/>
              </a:buClr>
              <a:defRPr/>
            </a:pPr>
            <a:r>
              <a:rPr lang="ja-JP" dirty="0"/>
              <a:t> OS、PFS、DoR、安全性</a:t>
            </a:r>
          </a:p>
        </p:txBody>
      </p:sp>
    </p:spTree>
    <p:extLst>
      <p:ext uri="{BB962C8B-B14F-4D97-AF65-F5344CB8AC3E}">
        <p14:creationId xmlns:p14="http://schemas.microsoft.com/office/powerpoint/2010/main" val="1829862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053527" cy="807720"/>
          </a:xfrm>
        </p:spPr>
        <p:txBody>
          <a:bodyPr/>
          <a:lstStyle/>
          <a:p>
            <a:r>
              <a:rPr lang="ja-JP" dirty="0"/>
              <a:t>52MO：治療未経験の胆管および胆嚢癌(IMMUCHEC)の患者を対象とするゲムシタビンまたはゲムシタビンとシスプラチンを追加したデュルバルマブ＋トレメリムマブとゲムシタビン＋シスプラチンを比較した無作為化第II相試験 </a:t>
            </a:r>
            <a:r>
              <a:rPr lang="en-US" altLang="ja-JP" dirty="0"/>
              <a:t>–</a:t>
            </a:r>
            <a:r>
              <a:rPr lang="ja-JP" dirty="0"/>
              <a:t> Vogel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Vogel A, et al.Ann Oncol 2022;33(suppl):abstr 52MO</a:t>
            </a:r>
          </a:p>
        </p:txBody>
      </p:sp>
      <p:sp>
        <p:nvSpPr>
          <p:cNvPr id="6" name="TextBox 5">
            <a:extLst>
              <a:ext uri="{FF2B5EF4-FFF2-40B4-BE49-F238E27FC236}">
                <a16:creationId xmlns:a16="http://schemas.microsoft.com/office/drawing/2014/main" id="{EFB4CED3-D1CA-BE43-B7D3-03C7566EB644}"/>
              </a:ext>
            </a:extLst>
          </p:cNvPr>
          <p:cNvSpPr txBox="1"/>
          <p:nvPr/>
        </p:nvSpPr>
        <p:spPr>
          <a:xfrm>
            <a:off x="2159541" y="1499430"/>
            <a:ext cx="2659702" cy="338554"/>
          </a:xfrm>
          <a:prstGeom prst="rect">
            <a:avLst/>
          </a:prstGeom>
          <a:noFill/>
        </p:spPr>
        <p:txBody>
          <a:bodyPr wrap="none" rtlCol="0">
            <a:spAutoFit/>
          </a:bodyPr>
          <a:lstStyle/>
          <a:p>
            <a:pPr algn="ctr"/>
            <a:r>
              <a:rPr lang="ja-JP" sz="1600" b="1">
                <a:solidFill>
                  <a:srgbClr val="4D4D4D"/>
                </a:solidFill>
              </a:rPr>
              <a:t>無増悪生存期間</a:t>
            </a:r>
          </a:p>
        </p:txBody>
      </p:sp>
      <p:sp>
        <p:nvSpPr>
          <p:cNvPr id="7" name="TextBox 6">
            <a:extLst>
              <a:ext uri="{FF2B5EF4-FFF2-40B4-BE49-F238E27FC236}">
                <a16:creationId xmlns:a16="http://schemas.microsoft.com/office/drawing/2014/main" id="{3AA3696F-E844-0EC5-EE0A-566DE95C9B68}"/>
              </a:ext>
            </a:extLst>
          </p:cNvPr>
          <p:cNvSpPr txBox="1"/>
          <p:nvPr/>
        </p:nvSpPr>
        <p:spPr>
          <a:xfrm>
            <a:off x="8737317" y="1499430"/>
            <a:ext cx="1715534" cy="338554"/>
          </a:xfrm>
          <a:prstGeom prst="rect">
            <a:avLst/>
          </a:prstGeom>
          <a:noFill/>
        </p:spPr>
        <p:txBody>
          <a:bodyPr wrap="none" rtlCol="0">
            <a:spAutoFit/>
          </a:bodyPr>
          <a:lstStyle/>
          <a:p>
            <a:pPr algn="ctr"/>
            <a:r>
              <a:rPr lang="ja-JP" sz="1600" b="1">
                <a:solidFill>
                  <a:srgbClr val="4D4D4D"/>
                </a:solidFill>
              </a:rPr>
              <a:t>全生存期間</a:t>
            </a:r>
          </a:p>
        </p:txBody>
      </p:sp>
      <p:sp>
        <p:nvSpPr>
          <p:cNvPr id="8" name="Line 6">
            <a:extLst>
              <a:ext uri="{FF2B5EF4-FFF2-40B4-BE49-F238E27FC236}">
                <a16:creationId xmlns:a16="http://schemas.microsoft.com/office/drawing/2014/main" id="{B0A8337A-CECB-BD90-F228-1CE7C8F71963}"/>
              </a:ext>
            </a:extLst>
          </p:cNvPr>
          <p:cNvSpPr>
            <a:spLocks noChangeShapeType="1"/>
          </p:cNvSpPr>
          <p:nvPr/>
        </p:nvSpPr>
        <p:spPr bwMode="auto">
          <a:xfrm>
            <a:off x="1112321" y="19874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 name="Line 7">
            <a:extLst>
              <a:ext uri="{FF2B5EF4-FFF2-40B4-BE49-F238E27FC236}">
                <a16:creationId xmlns:a16="http://schemas.microsoft.com/office/drawing/2014/main" id="{3E943C8C-4441-7F60-AD27-FC57358E00DA}"/>
              </a:ext>
            </a:extLst>
          </p:cNvPr>
          <p:cNvSpPr>
            <a:spLocks noChangeShapeType="1"/>
          </p:cNvSpPr>
          <p:nvPr/>
        </p:nvSpPr>
        <p:spPr bwMode="auto">
          <a:xfrm>
            <a:off x="1112321" y="227700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8">
            <a:extLst>
              <a:ext uri="{FF2B5EF4-FFF2-40B4-BE49-F238E27FC236}">
                <a16:creationId xmlns:a16="http://schemas.microsoft.com/office/drawing/2014/main" id="{B8ECC76C-A9EC-5688-B88B-5410FD96BAE9}"/>
              </a:ext>
            </a:extLst>
          </p:cNvPr>
          <p:cNvSpPr>
            <a:spLocks noChangeShapeType="1"/>
          </p:cNvSpPr>
          <p:nvPr/>
        </p:nvSpPr>
        <p:spPr bwMode="auto">
          <a:xfrm>
            <a:off x="1112321" y="2553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9">
            <a:extLst>
              <a:ext uri="{FF2B5EF4-FFF2-40B4-BE49-F238E27FC236}">
                <a16:creationId xmlns:a16="http://schemas.microsoft.com/office/drawing/2014/main" id="{4AFA2A12-C5DE-3399-60DA-B866A645CB9F}"/>
              </a:ext>
            </a:extLst>
          </p:cNvPr>
          <p:cNvSpPr>
            <a:spLocks noChangeShapeType="1"/>
          </p:cNvSpPr>
          <p:nvPr/>
        </p:nvSpPr>
        <p:spPr bwMode="auto">
          <a:xfrm>
            <a:off x="1112321" y="283909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10">
            <a:extLst>
              <a:ext uri="{FF2B5EF4-FFF2-40B4-BE49-F238E27FC236}">
                <a16:creationId xmlns:a16="http://schemas.microsoft.com/office/drawing/2014/main" id="{E6989D30-3EA0-00C7-B9FC-6A4CDB52F18C}"/>
              </a:ext>
            </a:extLst>
          </p:cNvPr>
          <p:cNvSpPr>
            <a:spLocks noChangeShapeType="1"/>
          </p:cNvSpPr>
          <p:nvPr/>
        </p:nvSpPr>
        <p:spPr bwMode="auto">
          <a:xfrm>
            <a:off x="1112321" y="31186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1">
            <a:extLst>
              <a:ext uri="{FF2B5EF4-FFF2-40B4-BE49-F238E27FC236}">
                <a16:creationId xmlns:a16="http://schemas.microsoft.com/office/drawing/2014/main" id="{921FA32C-9768-7DDC-3092-CFF63D36F5D1}"/>
              </a:ext>
            </a:extLst>
          </p:cNvPr>
          <p:cNvSpPr>
            <a:spLocks noChangeShapeType="1"/>
          </p:cNvSpPr>
          <p:nvPr/>
        </p:nvSpPr>
        <p:spPr bwMode="auto">
          <a:xfrm>
            <a:off x="1112321" y="340118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TextBox 13">
            <a:extLst>
              <a:ext uri="{FF2B5EF4-FFF2-40B4-BE49-F238E27FC236}">
                <a16:creationId xmlns:a16="http://schemas.microsoft.com/office/drawing/2014/main" id="{D255DAED-D51E-6E68-4854-C62EF4B20180}"/>
              </a:ext>
            </a:extLst>
          </p:cNvPr>
          <p:cNvSpPr txBox="1"/>
          <p:nvPr/>
        </p:nvSpPr>
        <p:spPr>
          <a:xfrm rot="16200000">
            <a:off x="-102011" y="2534401"/>
            <a:ext cx="139974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PFS率</a:t>
            </a:r>
          </a:p>
        </p:txBody>
      </p:sp>
      <p:sp>
        <p:nvSpPr>
          <p:cNvPr id="15" name="TextBox 14">
            <a:extLst>
              <a:ext uri="{FF2B5EF4-FFF2-40B4-BE49-F238E27FC236}">
                <a16:creationId xmlns:a16="http://schemas.microsoft.com/office/drawing/2014/main" id="{BAAF2A4B-4B8E-A60C-3FDF-1CD4F4256C66}"/>
              </a:ext>
            </a:extLst>
          </p:cNvPr>
          <p:cNvSpPr txBox="1"/>
          <p:nvPr/>
        </p:nvSpPr>
        <p:spPr>
          <a:xfrm>
            <a:off x="721996" y="1832005"/>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16" name="TextBox 15">
            <a:extLst>
              <a:ext uri="{FF2B5EF4-FFF2-40B4-BE49-F238E27FC236}">
                <a16:creationId xmlns:a16="http://schemas.microsoft.com/office/drawing/2014/main" id="{CC11A066-53EE-FA2E-8666-D04D31A6770C}"/>
              </a:ext>
            </a:extLst>
          </p:cNvPr>
          <p:cNvSpPr txBox="1"/>
          <p:nvPr/>
        </p:nvSpPr>
        <p:spPr>
          <a:xfrm>
            <a:off x="721996" y="2122653"/>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17" name="TextBox 16">
            <a:extLst>
              <a:ext uri="{FF2B5EF4-FFF2-40B4-BE49-F238E27FC236}">
                <a16:creationId xmlns:a16="http://schemas.microsoft.com/office/drawing/2014/main" id="{14311C6C-273E-B3FF-A9C9-E8BF31FD767D}"/>
              </a:ext>
            </a:extLst>
          </p:cNvPr>
          <p:cNvSpPr txBox="1"/>
          <p:nvPr/>
        </p:nvSpPr>
        <p:spPr>
          <a:xfrm>
            <a:off x="721996" y="2399102"/>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18" name="TextBox 17">
            <a:extLst>
              <a:ext uri="{FF2B5EF4-FFF2-40B4-BE49-F238E27FC236}">
                <a16:creationId xmlns:a16="http://schemas.microsoft.com/office/drawing/2014/main" id="{7E698D36-A88E-D686-092B-22944717A6E5}"/>
              </a:ext>
            </a:extLst>
          </p:cNvPr>
          <p:cNvSpPr txBox="1"/>
          <p:nvPr/>
        </p:nvSpPr>
        <p:spPr>
          <a:xfrm>
            <a:off x="721996" y="2684490"/>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19" name="TextBox 18">
            <a:extLst>
              <a:ext uri="{FF2B5EF4-FFF2-40B4-BE49-F238E27FC236}">
                <a16:creationId xmlns:a16="http://schemas.microsoft.com/office/drawing/2014/main" id="{1F0B8937-C89A-D2A8-A533-2217C2CFEBAF}"/>
              </a:ext>
            </a:extLst>
          </p:cNvPr>
          <p:cNvSpPr txBox="1"/>
          <p:nvPr/>
        </p:nvSpPr>
        <p:spPr>
          <a:xfrm>
            <a:off x="721996" y="2963917"/>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20" name="TextBox 19">
            <a:extLst>
              <a:ext uri="{FF2B5EF4-FFF2-40B4-BE49-F238E27FC236}">
                <a16:creationId xmlns:a16="http://schemas.microsoft.com/office/drawing/2014/main" id="{80867007-D8B1-C712-F626-0780F0B5C431}"/>
              </a:ext>
            </a:extLst>
          </p:cNvPr>
          <p:cNvSpPr txBox="1"/>
          <p:nvPr/>
        </p:nvSpPr>
        <p:spPr>
          <a:xfrm>
            <a:off x="871084" y="3246324"/>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sp>
        <p:nvSpPr>
          <p:cNvPr id="24" name="Graphic 43">
            <a:extLst>
              <a:ext uri="{FF2B5EF4-FFF2-40B4-BE49-F238E27FC236}">
                <a16:creationId xmlns:a16="http://schemas.microsoft.com/office/drawing/2014/main" id="{330F5EF5-C367-7EBF-2BEB-97F82B03773B}"/>
              </a:ext>
            </a:extLst>
          </p:cNvPr>
          <p:cNvSpPr/>
          <p:nvPr/>
        </p:nvSpPr>
        <p:spPr>
          <a:xfrm>
            <a:off x="1408062" y="1994744"/>
            <a:ext cx="1464346" cy="1440000"/>
          </a:xfrm>
          <a:custGeom>
            <a:avLst/>
            <a:gdLst>
              <a:gd name="connsiteX0" fmla="*/ 1791767 w 1791766"/>
              <a:gd name="connsiteY0" fmla="*/ 1785109 h 1785108"/>
              <a:gd name="connsiteX1" fmla="*/ 1791767 w 1791766"/>
              <a:gd name="connsiteY1" fmla="*/ 1701841 h 1785108"/>
              <a:gd name="connsiteX2" fmla="*/ 1388783 w 1791766"/>
              <a:gd name="connsiteY2" fmla="*/ 1701841 h 1785108"/>
              <a:gd name="connsiteX3" fmla="*/ 1388783 w 1791766"/>
              <a:gd name="connsiteY3" fmla="*/ 1618583 h 1785108"/>
              <a:gd name="connsiteX4" fmla="*/ 1225591 w 1791766"/>
              <a:gd name="connsiteY4" fmla="*/ 1618583 h 1785108"/>
              <a:gd name="connsiteX5" fmla="*/ 1225591 w 1791766"/>
              <a:gd name="connsiteY5" fmla="*/ 1548641 h 1785108"/>
              <a:gd name="connsiteX6" fmla="*/ 1105700 w 1791766"/>
              <a:gd name="connsiteY6" fmla="*/ 1548641 h 1785108"/>
              <a:gd name="connsiteX7" fmla="*/ 1105700 w 1791766"/>
              <a:gd name="connsiteY7" fmla="*/ 1455391 h 1785108"/>
              <a:gd name="connsiteX8" fmla="*/ 865909 w 1791766"/>
              <a:gd name="connsiteY8" fmla="*/ 1455391 h 1785108"/>
              <a:gd name="connsiteX9" fmla="*/ 865909 w 1791766"/>
              <a:gd name="connsiteY9" fmla="*/ 1385459 h 1785108"/>
              <a:gd name="connsiteX10" fmla="*/ 556180 w 1791766"/>
              <a:gd name="connsiteY10" fmla="*/ 1385459 h 1785108"/>
              <a:gd name="connsiteX11" fmla="*/ 556180 w 1791766"/>
              <a:gd name="connsiteY11" fmla="*/ 1222267 h 1785108"/>
              <a:gd name="connsiteX12" fmla="*/ 392989 w 1791766"/>
              <a:gd name="connsiteY12" fmla="*/ 1222267 h 1785108"/>
              <a:gd name="connsiteX13" fmla="*/ 392989 w 1791766"/>
              <a:gd name="connsiteY13" fmla="*/ 1132342 h 1785108"/>
              <a:gd name="connsiteX14" fmla="*/ 363016 w 1791766"/>
              <a:gd name="connsiteY14" fmla="*/ 1132342 h 1785108"/>
              <a:gd name="connsiteX15" fmla="*/ 363016 w 1791766"/>
              <a:gd name="connsiteY15" fmla="*/ 972483 h 1785108"/>
              <a:gd name="connsiteX16" fmla="*/ 333042 w 1791766"/>
              <a:gd name="connsiteY16" fmla="*/ 972483 h 1785108"/>
              <a:gd name="connsiteX17" fmla="*/ 333042 w 1791766"/>
              <a:gd name="connsiteY17" fmla="*/ 879231 h 1785108"/>
              <a:gd name="connsiteX18" fmla="*/ 313059 w 1791766"/>
              <a:gd name="connsiteY18" fmla="*/ 879231 h 1785108"/>
              <a:gd name="connsiteX19" fmla="*/ 313059 w 1791766"/>
              <a:gd name="connsiteY19" fmla="*/ 636110 h 1785108"/>
              <a:gd name="connsiteX20" fmla="*/ 313059 w 1791766"/>
              <a:gd name="connsiteY20" fmla="*/ 636110 h 1785108"/>
              <a:gd name="connsiteX21" fmla="*/ 313059 w 1791766"/>
              <a:gd name="connsiteY21" fmla="*/ 566172 h 1785108"/>
              <a:gd name="connsiteX22" fmla="*/ 303068 w 1791766"/>
              <a:gd name="connsiteY22" fmla="*/ 566172 h 1785108"/>
              <a:gd name="connsiteX23" fmla="*/ 303068 w 1791766"/>
              <a:gd name="connsiteY23" fmla="*/ 476250 h 1785108"/>
              <a:gd name="connsiteX24" fmla="*/ 269764 w 1791766"/>
              <a:gd name="connsiteY24" fmla="*/ 476250 h 1785108"/>
              <a:gd name="connsiteX25" fmla="*/ 269764 w 1791766"/>
              <a:gd name="connsiteY25" fmla="*/ 326381 h 1785108"/>
              <a:gd name="connsiteX26" fmla="*/ 256443 w 1791766"/>
              <a:gd name="connsiteY26" fmla="*/ 326381 h 1785108"/>
              <a:gd name="connsiteX27" fmla="*/ 256443 w 1791766"/>
              <a:gd name="connsiteY27" fmla="*/ 246451 h 1785108"/>
              <a:gd name="connsiteX28" fmla="*/ 213147 w 1791766"/>
              <a:gd name="connsiteY28" fmla="*/ 246451 h 1785108"/>
              <a:gd name="connsiteX29" fmla="*/ 213147 w 1791766"/>
              <a:gd name="connsiteY29" fmla="*/ 153199 h 1785108"/>
              <a:gd name="connsiteX30" fmla="*/ 193164 w 1791766"/>
              <a:gd name="connsiteY30" fmla="*/ 153199 h 1785108"/>
              <a:gd name="connsiteX31" fmla="*/ 193164 w 1791766"/>
              <a:gd name="connsiteY31" fmla="*/ 79930 h 1785108"/>
              <a:gd name="connsiteX32" fmla="*/ 99912 w 1791766"/>
              <a:gd name="connsiteY32" fmla="*/ 79930 h 1785108"/>
              <a:gd name="connsiteX33" fmla="*/ 99912 w 1791766"/>
              <a:gd name="connsiteY33" fmla="*/ 0 h 1785108"/>
              <a:gd name="connsiteX34" fmla="*/ 0 w 1791766"/>
              <a:gd name="connsiteY34" fmla="*/ 0 h 178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91766" h="1785108">
                <a:moveTo>
                  <a:pt x="1791767" y="1785109"/>
                </a:moveTo>
                <a:lnTo>
                  <a:pt x="1791767" y="1701841"/>
                </a:lnTo>
                <a:lnTo>
                  <a:pt x="1388783" y="1701841"/>
                </a:lnTo>
                <a:lnTo>
                  <a:pt x="1388783" y="1618583"/>
                </a:lnTo>
                <a:lnTo>
                  <a:pt x="1225591" y="1618583"/>
                </a:lnTo>
                <a:lnTo>
                  <a:pt x="1225591" y="1548641"/>
                </a:lnTo>
                <a:lnTo>
                  <a:pt x="1105700" y="1548641"/>
                </a:lnTo>
                <a:lnTo>
                  <a:pt x="1105700" y="1455391"/>
                </a:lnTo>
                <a:lnTo>
                  <a:pt x="865909" y="1455391"/>
                </a:lnTo>
                <a:lnTo>
                  <a:pt x="865909" y="1385459"/>
                </a:lnTo>
                <a:lnTo>
                  <a:pt x="556180" y="1385459"/>
                </a:lnTo>
                <a:lnTo>
                  <a:pt x="556180" y="1222267"/>
                </a:lnTo>
                <a:lnTo>
                  <a:pt x="392989" y="1222267"/>
                </a:lnTo>
                <a:lnTo>
                  <a:pt x="392989" y="1132342"/>
                </a:lnTo>
                <a:lnTo>
                  <a:pt x="363016" y="1132342"/>
                </a:lnTo>
                <a:lnTo>
                  <a:pt x="363016" y="972483"/>
                </a:lnTo>
                <a:lnTo>
                  <a:pt x="333042" y="972483"/>
                </a:lnTo>
                <a:lnTo>
                  <a:pt x="333042" y="879231"/>
                </a:lnTo>
                <a:lnTo>
                  <a:pt x="313059" y="879231"/>
                </a:lnTo>
                <a:lnTo>
                  <a:pt x="313059" y="636110"/>
                </a:lnTo>
                <a:lnTo>
                  <a:pt x="313059" y="636110"/>
                </a:lnTo>
                <a:lnTo>
                  <a:pt x="313059" y="566172"/>
                </a:lnTo>
                <a:lnTo>
                  <a:pt x="303068" y="566172"/>
                </a:lnTo>
                <a:lnTo>
                  <a:pt x="303068" y="476250"/>
                </a:lnTo>
                <a:lnTo>
                  <a:pt x="269764" y="476250"/>
                </a:lnTo>
                <a:lnTo>
                  <a:pt x="269764" y="326381"/>
                </a:lnTo>
                <a:lnTo>
                  <a:pt x="256443" y="326381"/>
                </a:lnTo>
                <a:lnTo>
                  <a:pt x="256443" y="246451"/>
                </a:lnTo>
                <a:lnTo>
                  <a:pt x="213147" y="246451"/>
                </a:lnTo>
                <a:lnTo>
                  <a:pt x="213147" y="153199"/>
                </a:lnTo>
                <a:lnTo>
                  <a:pt x="193164" y="153199"/>
                </a:lnTo>
                <a:lnTo>
                  <a:pt x="193164" y="79930"/>
                </a:lnTo>
                <a:lnTo>
                  <a:pt x="99912" y="79930"/>
                </a:lnTo>
                <a:lnTo>
                  <a:pt x="99912" y="0"/>
                </a:lnTo>
                <a:lnTo>
                  <a:pt x="0" y="0"/>
                </a:lnTo>
              </a:path>
            </a:pathLst>
          </a:custGeom>
          <a:noFill/>
          <a:ln w="19050" cap="flat">
            <a:solidFill>
              <a:schemeClr val="accent3"/>
            </a:solidFill>
            <a:prstDash val="solid"/>
            <a:miter/>
          </a:ln>
        </p:spPr>
        <p:txBody>
          <a:bodyPr rtlCol="0" anchor="ctr"/>
          <a:lstStyle/>
          <a:p>
            <a:endParaRPr lang="en-GB" sz="1400"/>
          </a:p>
        </p:txBody>
      </p:sp>
      <p:sp>
        <p:nvSpPr>
          <p:cNvPr id="25" name="Graphic 49">
            <a:extLst>
              <a:ext uri="{FF2B5EF4-FFF2-40B4-BE49-F238E27FC236}">
                <a16:creationId xmlns:a16="http://schemas.microsoft.com/office/drawing/2014/main" id="{2C18162F-CB88-8928-8F05-D894222E6BB1}"/>
              </a:ext>
            </a:extLst>
          </p:cNvPr>
          <p:cNvSpPr/>
          <p:nvPr/>
        </p:nvSpPr>
        <p:spPr>
          <a:xfrm>
            <a:off x="1419034" y="1991093"/>
            <a:ext cx="3917044" cy="1368000"/>
          </a:xfrm>
          <a:custGeom>
            <a:avLst/>
            <a:gdLst>
              <a:gd name="connsiteX0" fmla="*/ 4945676 w 4945675"/>
              <a:gd name="connsiteY0" fmla="*/ 1718501 h 1718500"/>
              <a:gd name="connsiteX1" fmla="*/ 1758458 w 4945675"/>
              <a:gd name="connsiteY1" fmla="*/ 1718501 h 1718500"/>
              <a:gd name="connsiteX2" fmla="*/ 1758458 w 4945675"/>
              <a:gd name="connsiteY2" fmla="*/ 1635233 h 1718500"/>
              <a:gd name="connsiteX3" fmla="*/ 1425416 w 4945675"/>
              <a:gd name="connsiteY3" fmla="*/ 1635233 h 1718500"/>
              <a:gd name="connsiteX4" fmla="*/ 1425416 w 4945675"/>
              <a:gd name="connsiteY4" fmla="*/ 1475375 h 1718500"/>
              <a:gd name="connsiteX5" fmla="*/ 1375467 w 4945675"/>
              <a:gd name="connsiteY5" fmla="*/ 1475375 h 1718500"/>
              <a:gd name="connsiteX6" fmla="*/ 1375467 w 4945675"/>
              <a:gd name="connsiteY6" fmla="*/ 1382125 h 1718500"/>
              <a:gd name="connsiteX7" fmla="*/ 1262224 w 4945675"/>
              <a:gd name="connsiteY7" fmla="*/ 1382125 h 1718500"/>
              <a:gd name="connsiteX8" fmla="*/ 1262224 w 4945675"/>
              <a:gd name="connsiteY8" fmla="*/ 1302191 h 1718500"/>
              <a:gd name="connsiteX9" fmla="*/ 975817 w 4945675"/>
              <a:gd name="connsiteY9" fmla="*/ 1302191 h 1718500"/>
              <a:gd name="connsiteX10" fmla="*/ 975817 w 4945675"/>
              <a:gd name="connsiteY10" fmla="*/ 1232259 h 1718500"/>
              <a:gd name="connsiteX11" fmla="*/ 885892 w 4945675"/>
              <a:gd name="connsiteY11" fmla="*/ 1232259 h 1718500"/>
              <a:gd name="connsiteX12" fmla="*/ 885892 w 4945675"/>
              <a:gd name="connsiteY12" fmla="*/ 1152325 h 1718500"/>
              <a:gd name="connsiteX13" fmla="*/ 865909 w 4945675"/>
              <a:gd name="connsiteY13" fmla="*/ 1152325 h 1718500"/>
              <a:gd name="connsiteX14" fmla="*/ 865909 w 4945675"/>
              <a:gd name="connsiteY14" fmla="*/ 1072391 h 1718500"/>
              <a:gd name="connsiteX15" fmla="*/ 815952 w 4945675"/>
              <a:gd name="connsiteY15" fmla="*/ 1072391 h 1718500"/>
              <a:gd name="connsiteX16" fmla="*/ 815952 w 4945675"/>
              <a:gd name="connsiteY16" fmla="*/ 992467 h 1718500"/>
              <a:gd name="connsiteX17" fmla="*/ 765997 w 4945675"/>
              <a:gd name="connsiteY17" fmla="*/ 992467 h 1718500"/>
              <a:gd name="connsiteX18" fmla="*/ 765997 w 4945675"/>
              <a:gd name="connsiteY18" fmla="*/ 889222 h 1718500"/>
              <a:gd name="connsiteX19" fmla="*/ 729362 w 4945675"/>
              <a:gd name="connsiteY19" fmla="*/ 889222 h 1718500"/>
              <a:gd name="connsiteX20" fmla="*/ 729362 w 4945675"/>
              <a:gd name="connsiteY20" fmla="*/ 815953 h 1718500"/>
              <a:gd name="connsiteX21" fmla="*/ 656093 w 4945675"/>
              <a:gd name="connsiteY21" fmla="*/ 815953 h 1718500"/>
              <a:gd name="connsiteX22" fmla="*/ 656093 w 4945675"/>
              <a:gd name="connsiteY22" fmla="*/ 749344 h 1718500"/>
              <a:gd name="connsiteX23" fmla="*/ 536198 w 4945675"/>
              <a:gd name="connsiteY23" fmla="*/ 749344 h 1718500"/>
              <a:gd name="connsiteX24" fmla="*/ 536198 w 4945675"/>
              <a:gd name="connsiteY24" fmla="*/ 609467 h 1718500"/>
              <a:gd name="connsiteX25" fmla="*/ 486242 w 4945675"/>
              <a:gd name="connsiteY25" fmla="*/ 609467 h 1718500"/>
              <a:gd name="connsiteX26" fmla="*/ 486242 w 4945675"/>
              <a:gd name="connsiteY26" fmla="*/ 502893 h 1718500"/>
              <a:gd name="connsiteX27" fmla="*/ 283086 w 4945675"/>
              <a:gd name="connsiteY27" fmla="*/ 502893 h 1718500"/>
              <a:gd name="connsiteX28" fmla="*/ 283086 w 4945675"/>
              <a:gd name="connsiteY28" fmla="*/ 336373 h 1718500"/>
              <a:gd name="connsiteX29" fmla="*/ 273094 w 4945675"/>
              <a:gd name="connsiteY29" fmla="*/ 336373 h 1718500"/>
              <a:gd name="connsiteX30" fmla="*/ 273094 w 4945675"/>
              <a:gd name="connsiteY30" fmla="*/ 269764 h 1718500"/>
              <a:gd name="connsiteX31" fmla="*/ 106573 w 4945675"/>
              <a:gd name="connsiteY31" fmla="*/ 269764 h 1718500"/>
              <a:gd name="connsiteX32" fmla="*/ 106573 w 4945675"/>
              <a:gd name="connsiteY32" fmla="*/ 189834 h 1718500"/>
              <a:gd name="connsiteX33" fmla="*/ 66608 w 4945675"/>
              <a:gd name="connsiteY33" fmla="*/ 189834 h 1718500"/>
              <a:gd name="connsiteX34" fmla="*/ 66608 w 4945675"/>
              <a:gd name="connsiteY34" fmla="*/ 93252 h 1718500"/>
              <a:gd name="connsiteX35" fmla="*/ 39965 w 4945675"/>
              <a:gd name="connsiteY35" fmla="*/ 93252 h 1718500"/>
              <a:gd name="connsiteX36" fmla="*/ 39965 w 4945675"/>
              <a:gd name="connsiteY36" fmla="*/ 0 h 1718500"/>
              <a:gd name="connsiteX37" fmla="*/ 0 w 4945675"/>
              <a:gd name="connsiteY37" fmla="*/ 0 h 171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45675" h="1718500">
                <a:moveTo>
                  <a:pt x="4945676" y="1718501"/>
                </a:moveTo>
                <a:lnTo>
                  <a:pt x="1758458" y="1718501"/>
                </a:lnTo>
                <a:lnTo>
                  <a:pt x="1758458" y="1635233"/>
                </a:lnTo>
                <a:lnTo>
                  <a:pt x="1425416" y="1635233"/>
                </a:lnTo>
                <a:lnTo>
                  <a:pt x="1425416" y="1475375"/>
                </a:lnTo>
                <a:lnTo>
                  <a:pt x="1375467" y="1475375"/>
                </a:lnTo>
                <a:lnTo>
                  <a:pt x="1375467" y="1382125"/>
                </a:lnTo>
                <a:lnTo>
                  <a:pt x="1262224" y="1382125"/>
                </a:lnTo>
                <a:lnTo>
                  <a:pt x="1262224" y="1302191"/>
                </a:lnTo>
                <a:lnTo>
                  <a:pt x="975817" y="1302191"/>
                </a:lnTo>
                <a:lnTo>
                  <a:pt x="975817" y="1232259"/>
                </a:lnTo>
                <a:lnTo>
                  <a:pt x="885892" y="1232259"/>
                </a:lnTo>
                <a:lnTo>
                  <a:pt x="885892" y="1152325"/>
                </a:lnTo>
                <a:lnTo>
                  <a:pt x="865909" y="1152325"/>
                </a:lnTo>
                <a:lnTo>
                  <a:pt x="865909" y="1072391"/>
                </a:lnTo>
                <a:lnTo>
                  <a:pt x="815952" y="1072391"/>
                </a:lnTo>
                <a:lnTo>
                  <a:pt x="815952" y="992467"/>
                </a:lnTo>
                <a:lnTo>
                  <a:pt x="765997" y="992467"/>
                </a:lnTo>
                <a:lnTo>
                  <a:pt x="765997" y="889222"/>
                </a:lnTo>
                <a:lnTo>
                  <a:pt x="729362" y="889222"/>
                </a:lnTo>
                <a:lnTo>
                  <a:pt x="729362" y="815953"/>
                </a:lnTo>
                <a:lnTo>
                  <a:pt x="656093" y="815953"/>
                </a:lnTo>
                <a:lnTo>
                  <a:pt x="656093" y="749344"/>
                </a:lnTo>
                <a:lnTo>
                  <a:pt x="536198" y="749344"/>
                </a:lnTo>
                <a:lnTo>
                  <a:pt x="536198" y="609467"/>
                </a:lnTo>
                <a:lnTo>
                  <a:pt x="486242" y="609467"/>
                </a:lnTo>
                <a:lnTo>
                  <a:pt x="486242" y="502893"/>
                </a:lnTo>
                <a:lnTo>
                  <a:pt x="283086" y="502893"/>
                </a:lnTo>
                <a:lnTo>
                  <a:pt x="283086" y="336373"/>
                </a:lnTo>
                <a:lnTo>
                  <a:pt x="273094" y="336373"/>
                </a:lnTo>
                <a:lnTo>
                  <a:pt x="273094" y="269764"/>
                </a:lnTo>
                <a:lnTo>
                  <a:pt x="106573" y="269764"/>
                </a:lnTo>
                <a:lnTo>
                  <a:pt x="106573" y="189834"/>
                </a:lnTo>
                <a:lnTo>
                  <a:pt x="66608" y="189834"/>
                </a:lnTo>
                <a:lnTo>
                  <a:pt x="66608" y="93252"/>
                </a:lnTo>
                <a:lnTo>
                  <a:pt x="39965" y="93252"/>
                </a:lnTo>
                <a:lnTo>
                  <a:pt x="39965" y="0"/>
                </a:lnTo>
                <a:lnTo>
                  <a:pt x="0" y="0"/>
                </a:lnTo>
              </a:path>
            </a:pathLst>
          </a:custGeom>
          <a:noFill/>
          <a:ln w="19050" cap="flat">
            <a:solidFill>
              <a:schemeClr val="accent5"/>
            </a:solidFill>
            <a:prstDash val="solid"/>
            <a:miter/>
          </a:ln>
        </p:spPr>
        <p:txBody>
          <a:bodyPr rtlCol="0" anchor="ctr"/>
          <a:lstStyle/>
          <a:p>
            <a:endParaRPr lang="en-GB" sz="1400"/>
          </a:p>
        </p:txBody>
      </p:sp>
      <p:sp>
        <p:nvSpPr>
          <p:cNvPr id="26" name="Graphic 59">
            <a:extLst>
              <a:ext uri="{FF2B5EF4-FFF2-40B4-BE49-F238E27FC236}">
                <a16:creationId xmlns:a16="http://schemas.microsoft.com/office/drawing/2014/main" id="{C1D43C8E-5D6E-71D9-7ED7-2B4A4BF62ACF}"/>
              </a:ext>
            </a:extLst>
          </p:cNvPr>
          <p:cNvSpPr/>
          <p:nvPr/>
        </p:nvSpPr>
        <p:spPr>
          <a:xfrm>
            <a:off x="1415535" y="2000927"/>
            <a:ext cx="2365867" cy="1430166"/>
          </a:xfrm>
          <a:custGeom>
            <a:avLst/>
            <a:gdLst>
              <a:gd name="connsiteX0" fmla="*/ 2940758 w 2940757"/>
              <a:gd name="connsiteY0" fmla="*/ 1791767 h 1791766"/>
              <a:gd name="connsiteX1" fmla="*/ 2940758 w 2940757"/>
              <a:gd name="connsiteY1" fmla="*/ 1698517 h 1791766"/>
              <a:gd name="connsiteX2" fmla="*/ 2178091 w 2940757"/>
              <a:gd name="connsiteY2" fmla="*/ 1698517 h 1791766"/>
              <a:gd name="connsiteX3" fmla="*/ 2178091 w 2940757"/>
              <a:gd name="connsiteY3" fmla="*/ 1605258 h 1791766"/>
              <a:gd name="connsiteX4" fmla="*/ 1655216 w 2940757"/>
              <a:gd name="connsiteY4" fmla="*/ 1605258 h 1791766"/>
              <a:gd name="connsiteX5" fmla="*/ 1655216 w 2940757"/>
              <a:gd name="connsiteY5" fmla="*/ 1525334 h 1791766"/>
              <a:gd name="connsiteX6" fmla="*/ 1362142 w 2940757"/>
              <a:gd name="connsiteY6" fmla="*/ 1525334 h 1791766"/>
              <a:gd name="connsiteX7" fmla="*/ 1362142 w 2940757"/>
              <a:gd name="connsiteY7" fmla="*/ 1458725 h 1791766"/>
              <a:gd name="connsiteX8" fmla="*/ 1278884 w 2940757"/>
              <a:gd name="connsiteY8" fmla="*/ 1458725 h 1791766"/>
              <a:gd name="connsiteX9" fmla="*/ 1278884 w 2940757"/>
              <a:gd name="connsiteY9" fmla="*/ 1362142 h 1791766"/>
              <a:gd name="connsiteX10" fmla="*/ 1188958 w 2940757"/>
              <a:gd name="connsiteY10" fmla="*/ 1362142 h 1791766"/>
              <a:gd name="connsiteX11" fmla="*/ 1188958 w 2940757"/>
              <a:gd name="connsiteY11" fmla="*/ 1285542 h 1791766"/>
              <a:gd name="connsiteX12" fmla="*/ 1135675 w 2940757"/>
              <a:gd name="connsiteY12" fmla="*/ 1285542 h 1791766"/>
              <a:gd name="connsiteX13" fmla="*/ 1135675 w 2940757"/>
              <a:gd name="connsiteY13" fmla="*/ 1165650 h 1791766"/>
              <a:gd name="connsiteX14" fmla="*/ 1052417 w 2940757"/>
              <a:gd name="connsiteY14" fmla="*/ 1165650 h 1791766"/>
              <a:gd name="connsiteX15" fmla="*/ 1052417 w 2940757"/>
              <a:gd name="connsiteY15" fmla="*/ 1095708 h 1791766"/>
              <a:gd name="connsiteX16" fmla="*/ 1039092 w 2940757"/>
              <a:gd name="connsiteY16" fmla="*/ 1095708 h 1791766"/>
              <a:gd name="connsiteX17" fmla="*/ 1039092 w 2940757"/>
              <a:gd name="connsiteY17" fmla="*/ 1052417 h 1791766"/>
              <a:gd name="connsiteX18" fmla="*/ 1025766 w 2940757"/>
              <a:gd name="connsiteY18" fmla="*/ 1052417 h 1791766"/>
              <a:gd name="connsiteX19" fmla="*/ 1025766 w 2940757"/>
              <a:gd name="connsiteY19" fmla="*/ 989133 h 1791766"/>
              <a:gd name="connsiteX20" fmla="*/ 1009117 w 2940757"/>
              <a:gd name="connsiteY20" fmla="*/ 989133 h 1791766"/>
              <a:gd name="connsiteX21" fmla="*/ 1009117 w 2940757"/>
              <a:gd name="connsiteY21" fmla="*/ 935847 h 1791766"/>
              <a:gd name="connsiteX22" fmla="*/ 985809 w 2940757"/>
              <a:gd name="connsiteY22" fmla="*/ 935847 h 1791766"/>
              <a:gd name="connsiteX23" fmla="*/ 985809 w 2940757"/>
              <a:gd name="connsiteY23" fmla="*/ 869239 h 1791766"/>
              <a:gd name="connsiteX24" fmla="*/ 835935 w 2940757"/>
              <a:gd name="connsiteY24" fmla="*/ 869239 h 1791766"/>
              <a:gd name="connsiteX25" fmla="*/ 835935 w 2940757"/>
              <a:gd name="connsiteY25" fmla="*/ 726032 h 1791766"/>
              <a:gd name="connsiteX26" fmla="*/ 782648 w 2940757"/>
              <a:gd name="connsiteY26" fmla="*/ 726032 h 1791766"/>
              <a:gd name="connsiteX27" fmla="*/ 782648 w 2940757"/>
              <a:gd name="connsiteY27" fmla="*/ 592814 h 1791766"/>
              <a:gd name="connsiteX28" fmla="*/ 592815 w 2940757"/>
              <a:gd name="connsiteY28" fmla="*/ 592814 h 1791766"/>
              <a:gd name="connsiteX29" fmla="*/ 592815 w 2940757"/>
              <a:gd name="connsiteY29" fmla="*/ 469589 h 1791766"/>
              <a:gd name="connsiteX30" fmla="*/ 506224 w 2940757"/>
              <a:gd name="connsiteY30" fmla="*/ 469589 h 1791766"/>
              <a:gd name="connsiteX31" fmla="*/ 506224 w 2940757"/>
              <a:gd name="connsiteY31" fmla="*/ 396320 h 1791766"/>
              <a:gd name="connsiteX32" fmla="*/ 303068 w 2940757"/>
              <a:gd name="connsiteY32" fmla="*/ 396320 h 1791766"/>
              <a:gd name="connsiteX33" fmla="*/ 303068 w 2940757"/>
              <a:gd name="connsiteY33" fmla="*/ 336373 h 1791766"/>
              <a:gd name="connsiteX34" fmla="*/ 259772 w 2940757"/>
              <a:gd name="connsiteY34" fmla="*/ 336373 h 1791766"/>
              <a:gd name="connsiteX35" fmla="*/ 259772 w 2940757"/>
              <a:gd name="connsiteY35" fmla="*/ 246451 h 1791766"/>
              <a:gd name="connsiteX36" fmla="*/ 213147 w 2940757"/>
              <a:gd name="connsiteY36" fmla="*/ 246451 h 1791766"/>
              <a:gd name="connsiteX37" fmla="*/ 213147 w 2940757"/>
              <a:gd name="connsiteY37" fmla="*/ 199825 h 1791766"/>
              <a:gd name="connsiteX38" fmla="*/ 153199 w 2940757"/>
              <a:gd name="connsiteY38" fmla="*/ 199825 h 1791766"/>
              <a:gd name="connsiteX39" fmla="*/ 153199 w 2940757"/>
              <a:gd name="connsiteY39" fmla="*/ 133217 h 1791766"/>
              <a:gd name="connsiteX40" fmla="*/ 119895 w 2940757"/>
              <a:gd name="connsiteY40" fmla="*/ 133217 h 1791766"/>
              <a:gd name="connsiteX41" fmla="*/ 119895 w 2940757"/>
              <a:gd name="connsiteY41" fmla="*/ 69939 h 1791766"/>
              <a:gd name="connsiteX42" fmla="*/ 93252 w 2940757"/>
              <a:gd name="connsiteY42" fmla="*/ 69939 h 1791766"/>
              <a:gd name="connsiteX43" fmla="*/ 93252 w 2940757"/>
              <a:gd name="connsiteY43" fmla="*/ 0 h 1791766"/>
              <a:gd name="connsiteX44" fmla="*/ 0 w 2940757"/>
              <a:gd name="connsiteY44" fmla="*/ 0 h 179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40757" h="1791766">
                <a:moveTo>
                  <a:pt x="2940758" y="1791767"/>
                </a:moveTo>
                <a:lnTo>
                  <a:pt x="2940758" y="1698517"/>
                </a:lnTo>
                <a:lnTo>
                  <a:pt x="2178091" y="1698517"/>
                </a:lnTo>
                <a:lnTo>
                  <a:pt x="2178091" y="1605258"/>
                </a:lnTo>
                <a:lnTo>
                  <a:pt x="1655216" y="1605258"/>
                </a:lnTo>
                <a:lnTo>
                  <a:pt x="1655216" y="1525334"/>
                </a:lnTo>
                <a:lnTo>
                  <a:pt x="1362142" y="1525334"/>
                </a:lnTo>
                <a:lnTo>
                  <a:pt x="1362142" y="1458725"/>
                </a:lnTo>
                <a:lnTo>
                  <a:pt x="1278884" y="1458725"/>
                </a:lnTo>
                <a:lnTo>
                  <a:pt x="1278884" y="1362142"/>
                </a:lnTo>
                <a:lnTo>
                  <a:pt x="1188958" y="1362142"/>
                </a:lnTo>
                <a:lnTo>
                  <a:pt x="1188958" y="1285542"/>
                </a:lnTo>
                <a:lnTo>
                  <a:pt x="1135675" y="1285542"/>
                </a:lnTo>
                <a:lnTo>
                  <a:pt x="1135675" y="1165650"/>
                </a:lnTo>
                <a:lnTo>
                  <a:pt x="1052417" y="1165650"/>
                </a:lnTo>
                <a:lnTo>
                  <a:pt x="1052417" y="1095708"/>
                </a:lnTo>
                <a:lnTo>
                  <a:pt x="1039092" y="1095708"/>
                </a:lnTo>
                <a:lnTo>
                  <a:pt x="1039092" y="1052417"/>
                </a:lnTo>
                <a:lnTo>
                  <a:pt x="1025766" y="1052417"/>
                </a:lnTo>
                <a:lnTo>
                  <a:pt x="1025766" y="989133"/>
                </a:lnTo>
                <a:lnTo>
                  <a:pt x="1009117" y="989133"/>
                </a:lnTo>
                <a:lnTo>
                  <a:pt x="1009117" y="935847"/>
                </a:lnTo>
                <a:lnTo>
                  <a:pt x="985809" y="935847"/>
                </a:lnTo>
                <a:lnTo>
                  <a:pt x="985809" y="869239"/>
                </a:lnTo>
                <a:lnTo>
                  <a:pt x="835935" y="869239"/>
                </a:lnTo>
                <a:lnTo>
                  <a:pt x="835935" y="726032"/>
                </a:lnTo>
                <a:lnTo>
                  <a:pt x="782648" y="726032"/>
                </a:lnTo>
                <a:lnTo>
                  <a:pt x="782648" y="592814"/>
                </a:lnTo>
                <a:lnTo>
                  <a:pt x="592815" y="592814"/>
                </a:lnTo>
                <a:lnTo>
                  <a:pt x="592815" y="469589"/>
                </a:lnTo>
                <a:lnTo>
                  <a:pt x="506224" y="469589"/>
                </a:lnTo>
                <a:lnTo>
                  <a:pt x="506224" y="396320"/>
                </a:lnTo>
                <a:lnTo>
                  <a:pt x="303068" y="396320"/>
                </a:lnTo>
                <a:lnTo>
                  <a:pt x="303068" y="336373"/>
                </a:lnTo>
                <a:lnTo>
                  <a:pt x="259772" y="336373"/>
                </a:lnTo>
                <a:lnTo>
                  <a:pt x="259772" y="246451"/>
                </a:lnTo>
                <a:lnTo>
                  <a:pt x="213147" y="246451"/>
                </a:lnTo>
                <a:lnTo>
                  <a:pt x="213147" y="199825"/>
                </a:lnTo>
                <a:lnTo>
                  <a:pt x="153199" y="199825"/>
                </a:lnTo>
                <a:lnTo>
                  <a:pt x="153199" y="133217"/>
                </a:lnTo>
                <a:lnTo>
                  <a:pt x="119895" y="133217"/>
                </a:lnTo>
                <a:lnTo>
                  <a:pt x="119895" y="69939"/>
                </a:lnTo>
                <a:lnTo>
                  <a:pt x="93252" y="69939"/>
                </a:lnTo>
                <a:lnTo>
                  <a:pt x="93252" y="0"/>
                </a:lnTo>
                <a:lnTo>
                  <a:pt x="0" y="0"/>
                </a:lnTo>
              </a:path>
            </a:pathLst>
          </a:custGeom>
          <a:noFill/>
          <a:ln w="19050" cap="flat">
            <a:solidFill>
              <a:schemeClr val="accent4"/>
            </a:solidFill>
            <a:prstDash val="solid"/>
            <a:miter/>
          </a:ln>
        </p:spPr>
        <p:txBody>
          <a:bodyPr rtlCol="0" anchor="ctr"/>
          <a:lstStyle/>
          <a:p>
            <a:endParaRPr lang="en-GB" sz="1400"/>
          </a:p>
        </p:txBody>
      </p:sp>
      <p:sp>
        <p:nvSpPr>
          <p:cNvPr id="27" name="Graphic 132">
            <a:extLst>
              <a:ext uri="{FF2B5EF4-FFF2-40B4-BE49-F238E27FC236}">
                <a16:creationId xmlns:a16="http://schemas.microsoft.com/office/drawing/2014/main" id="{73AF506C-6EAA-A832-A256-061102DF279C}"/>
              </a:ext>
            </a:extLst>
          </p:cNvPr>
          <p:cNvSpPr/>
          <p:nvPr/>
        </p:nvSpPr>
        <p:spPr>
          <a:xfrm>
            <a:off x="1419034" y="1991093"/>
            <a:ext cx="2929571" cy="1417711"/>
          </a:xfrm>
          <a:custGeom>
            <a:avLst/>
            <a:gdLst>
              <a:gd name="connsiteX0" fmla="*/ 3655886 w 3655885"/>
              <a:gd name="connsiteY0" fmla="*/ 1781204 h 1781203"/>
              <a:gd name="connsiteX1" fmla="*/ 3655886 w 3655885"/>
              <a:gd name="connsiteY1" fmla="*/ 1644768 h 1781203"/>
              <a:gd name="connsiteX2" fmla="*/ 2718540 w 3655885"/>
              <a:gd name="connsiteY2" fmla="*/ 1644768 h 1781203"/>
              <a:gd name="connsiteX3" fmla="*/ 2718540 w 3655885"/>
              <a:gd name="connsiteY3" fmla="*/ 1574025 h 1781203"/>
              <a:gd name="connsiteX4" fmla="*/ 1397165 w 3655885"/>
              <a:gd name="connsiteY4" fmla="*/ 1574025 h 1781203"/>
              <a:gd name="connsiteX5" fmla="*/ 1397165 w 3655885"/>
              <a:gd name="connsiteY5" fmla="*/ 1500759 h 1781203"/>
              <a:gd name="connsiteX6" fmla="*/ 1321375 w 3655885"/>
              <a:gd name="connsiteY6" fmla="*/ 1500759 h 1781203"/>
              <a:gd name="connsiteX7" fmla="*/ 1321375 w 3655885"/>
              <a:gd name="connsiteY7" fmla="*/ 1437589 h 1781203"/>
              <a:gd name="connsiteX8" fmla="*/ 1212733 w 3655885"/>
              <a:gd name="connsiteY8" fmla="*/ 1437589 h 1781203"/>
              <a:gd name="connsiteX9" fmla="*/ 1212733 w 3655885"/>
              <a:gd name="connsiteY9" fmla="*/ 1293581 h 1781203"/>
              <a:gd name="connsiteX10" fmla="*/ 1023242 w 3655885"/>
              <a:gd name="connsiteY10" fmla="*/ 1293581 h 1781203"/>
              <a:gd name="connsiteX11" fmla="*/ 1023242 w 3655885"/>
              <a:gd name="connsiteY11" fmla="*/ 1131884 h 1781203"/>
              <a:gd name="connsiteX12" fmla="*/ 853966 w 3655885"/>
              <a:gd name="connsiteY12" fmla="*/ 1131884 h 1781203"/>
              <a:gd name="connsiteX13" fmla="*/ 853966 w 3655885"/>
              <a:gd name="connsiteY13" fmla="*/ 1063666 h 1781203"/>
              <a:gd name="connsiteX14" fmla="*/ 805962 w 3655885"/>
              <a:gd name="connsiteY14" fmla="*/ 1063666 h 1781203"/>
              <a:gd name="connsiteX15" fmla="*/ 805962 w 3655885"/>
              <a:gd name="connsiteY15" fmla="*/ 980294 h 1781203"/>
              <a:gd name="connsiteX16" fmla="*/ 752905 w 3655885"/>
              <a:gd name="connsiteY16" fmla="*/ 980294 h 1781203"/>
              <a:gd name="connsiteX17" fmla="*/ 752905 w 3655885"/>
              <a:gd name="connsiteY17" fmla="*/ 899443 h 1781203"/>
              <a:gd name="connsiteX18" fmla="*/ 722587 w 3655885"/>
              <a:gd name="connsiteY18" fmla="*/ 899443 h 1781203"/>
              <a:gd name="connsiteX19" fmla="*/ 722587 w 3655885"/>
              <a:gd name="connsiteY19" fmla="*/ 800909 h 1781203"/>
              <a:gd name="connsiteX20" fmla="*/ 669529 w 3655885"/>
              <a:gd name="connsiteY20" fmla="*/ 800909 h 1781203"/>
              <a:gd name="connsiteX21" fmla="*/ 669529 w 3655885"/>
              <a:gd name="connsiteY21" fmla="*/ 727640 h 1781203"/>
              <a:gd name="connsiteX22" fmla="*/ 618998 w 3655885"/>
              <a:gd name="connsiteY22" fmla="*/ 727640 h 1781203"/>
              <a:gd name="connsiteX23" fmla="*/ 618998 w 3655885"/>
              <a:gd name="connsiteY23" fmla="*/ 659423 h 1781203"/>
              <a:gd name="connsiteX24" fmla="*/ 560888 w 3655885"/>
              <a:gd name="connsiteY24" fmla="*/ 659423 h 1781203"/>
              <a:gd name="connsiteX25" fmla="*/ 560888 w 3655885"/>
              <a:gd name="connsiteY25" fmla="*/ 528044 h 1781203"/>
              <a:gd name="connsiteX26" fmla="*/ 338555 w 3655885"/>
              <a:gd name="connsiteY26" fmla="*/ 528044 h 1781203"/>
              <a:gd name="connsiteX27" fmla="*/ 338555 w 3655885"/>
              <a:gd name="connsiteY27" fmla="*/ 462354 h 1781203"/>
              <a:gd name="connsiteX28" fmla="*/ 272865 w 3655885"/>
              <a:gd name="connsiteY28" fmla="*/ 462354 h 1781203"/>
              <a:gd name="connsiteX29" fmla="*/ 272865 w 3655885"/>
              <a:gd name="connsiteY29" fmla="*/ 202122 h 1781203"/>
              <a:gd name="connsiteX30" fmla="*/ 237494 w 3655885"/>
              <a:gd name="connsiteY30" fmla="*/ 202122 h 1781203"/>
              <a:gd name="connsiteX31" fmla="*/ 237494 w 3655885"/>
              <a:gd name="connsiteY31" fmla="*/ 128852 h 1781203"/>
              <a:gd name="connsiteX32" fmla="*/ 217281 w 3655885"/>
              <a:gd name="connsiteY32" fmla="*/ 128852 h 1781203"/>
              <a:gd name="connsiteX33" fmla="*/ 217281 w 3655885"/>
              <a:gd name="connsiteY33" fmla="*/ 65690 h 1781203"/>
              <a:gd name="connsiteX34" fmla="*/ 111167 w 3655885"/>
              <a:gd name="connsiteY34" fmla="*/ 65690 h 1781203"/>
              <a:gd name="connsiteX35" fmla="*/ 111167 w 3655885"/>
              <a:gd name="connsiteY35" fmla="*/ 0 h 1781203"/>
              <a:gd name="connsiteX36" fmla="*/ 0 w 3655885"/>
              <a:gd name="connsiteY36" fmla="*/ 0 h 178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55885" h="1781203">
                <a:moveTo>
                  <a:pt x="3655886" y="1781204"/>
                </a:moveTo>
                <a:lnTo>
                  <a:pt x="3655886" y="1644768"/>
                </a:lnTo>
                <a:lnTo>
                  <a:pt x="2718540" y="1644768"/>
                </a:lnTo>
                <a:lnTo>
                  <a:pt x="2718540" y="1574025"/>
                </a:lnTo>
                <a:lnTo>
                  <a:pt x="1397165" y="1574025"/>
                </a:lnTo>
                <a:lnTo>
                  <a:pt x="1397165" y="1500759"/>
                </a:lnTo>
                <a:lnTo>
                  <a:pt x="1321375" y="1500759"/>
                </a:lnTo>
                <a:lnTo>
                  <a:pt x="1321375" y="1437589"/>
                </a:lnTo>
                <a:lnTo>
                  <a:pt x="1212733" y="1437589"/>
                </a:lnTo>
                <a:lnTo>
                  <a:pt x="1212733" y="1293581"/>
                </a:lnTo>
                <a:lnTo>
                  <a:pt x="1023242" y="1293581"/>
                </a:lnTo>
                <a:lnTo>
                  <a:pt x="1023242" y="1131884"/>
                </a:lnTo>
                <a:lnTo>
                  <a:pt x="853966" y="1131884"/>
                </a:lnTo>
                <a:lnTo>
                  <a:pt x="853966" y="1063666"/>
                </a:lnTo>
                <a:lnTo>
                  <a:pt x="805962" y="1063666"/>
                </a:lnTo>
                <a:lnTo>
                  <a:pt x="805962" y="980294"/>
                </a:lnTo>
                <a:lnTo>
                  <a:pt x="752905" y="980294"/>
                </a:lnTo>
                <a:lnTo>
                  <a:pt x="752905" y="899443"/>
                </a:lnTo>
                <a:lnTo>
                  <a:pt x="722587" y="899443"/>
                </a:lnTo>
                <a:lnTo>
                  <a:pt x="722587" y="800909"/>
                </a:lnTo>
                <a:lnTo>
                  <a:pt x="669529" y="800909"/>
                </a:lnTo>
                <a:lnTo>
                  <a:pt x="669529" y="727640"/>
                </a:lnTo>
                <a:lnTo>
                  <a:pt x="618998" y="727640"/>
                </a:lnTo>
                <a:lnTo>
                  <a:pt x="618998" y="659423"/>
                </a:lnTo>
                <a:lnTo>
                  <a:pt x="560888" y="659423"/>
                </a:lnTo>
                <a:lnTo>
                  <a:pt x="560888" y="528044"/>
                </a:lnTo>
                <a:lnTo>
                  <a:pt x="338555" y="528044"/>
                </a:lnTo>
                <a:lnTo>
                  <a:pt x="338555" y="462354"/>
                </a:lnTo>
                <a:lnTo>
                  <a:pt x="272865" y="462354"/>
                </a:lnTo>
                <a:lnTo>
                  <a:pt x="272865" y="202122"/>
                </a:lnTo>
                <a:lnTo>
                  <a:pt x="237494" y="202122"/>
                </a:lnTo>
                <a:lnTo>
                  <a:pt x="237494" y="128852"/>
                </a:lnTo>
                <a:lnTo>
                  <a:pt x="217281" y="128852"/>
                </a:lnTo>
                <a:lnTo>
                  <a:pt x="217281" y="65690"/>
                </a:lnTo>
                <a:lnTo>
                  <a:pt x="111167" y="65690"/>
                </a:lnTo>
                <a:lnTo>
                  <a:pt x="111167" y="0"/>
                </a:lnTo>
                <a:lnTo>
                  <a:pt x="0" y="0"/>
                </a:lnTo>
              </a:path>
            </a:pathLst>
          </a:custGeom>
          <a:noFill/>
          <a:ln w="19050" cap="flat">
            <a:solidFill>
              <a:schemeClr val="bg2"/>
            </a:solidFill>
            <a:prstDash val="solid"/>
            <a:miter/>
          </a:ln>
        </p:spPr>
        <p:txBody>
          <a:bodyPr rtlCol="0" anchor="ctr"/>
          <a:lstStyle/>
          <a:p>
            <a:endParaRPr lang="en-GB" sz="1400"/>
          </a:p>
        </p:txBody>
      </p:sp>
      <p:sp>
        <p:nvSpPr>
          <p:cNvPr id="28" name="Graphic 135">
            <a:extLst>
              <a:ext uri="{FF2B5EF4-FFF2-40B4-BE49-F238E27FC236}">
                <a16:creationId xmlns:a16="http://schemas.microsoft.com/office/drawing/2014/main" id="{2C88A9FD-5832-4F6C-229B-DA3BBBC98BA5}"/>
              </a:ext>
            </a:extLst>
          </p:cNvPr>
          <p:cNvSpPr/>
          <p:nvPr/>
        </p:nvSpPr>
        <p:spPr>
          <a:xfrm>
            <a:off x="1419034" y="1991094"/>
            <a:ext cx="3659409" cy="1422000"/>
          </a:xfrm>
          <a:custGeom>
            <a:avLst/>
            <a:gdLst>
              <a:gd name="connsiteX0" fmla="*/ 4565428 w 4565427"/>
              <a:gd name="connsiteY0" fmla="*/ 1778670 h 1778669"/>
              <a:gd name="connsiteX1" fmla="*/ 4565428 w 4565427"/>
              <a:gd name="connsiteY1" fmla="*/ 1685192 h 1778669"/>
              <a:gd name="connsiteX2" fmla="*/ 4103075 w 4565427"/>
              <a:gd name="connsiteY2" fmla="*/ 1685192 h 1778669"/>
              <a:gd name="connsiteX3" fmla="*/ 4103075 w 4565427"/>
              <a:gd name="connsiteY3" fmla="*/ 1596762 h 1778669"/>
              <a:gd name="connsiteX4" fmla="*/ 2976248 w 4565427"/>
              <a:gd name="connsiteY4" fmla="*/ 1596762 h 1778669"/>
              <a:gd name="connsiteX5" fmla="*/ 2976248 w 4565427"/>
              <a:gd name="connsiteY5" fmla="*/ 1503283 h 1778669"/>
              <a:gd name="connsiteX6" fmla="*/ 2511362 w 4565427"/>
              <a:gd name="connsiteY6" fmla="*/ 1503283 h 1778669"/>
              <a:gd name="connsiteX7" fmla="*/ 2511362 w 4565427"/>
              <a:gd name="connsiteY7" fmla="*/ 1422435 h 1778669"/>
              <a:gd name="connsiteX8" fmla="*/ 2286505 w 4565427"/>
              <a:gd name="connsiteY8" fmla="*/ 1422435 h 1778669"/>
              <a:gd name="connsiteX9" fmla="*/ 2286505 w 4565427"/>
              <a:gd name="connsiteY9" fmla="*/ 1331481 h 1778669"/>
              <a:gd name="connsiteX10" fmla="*/ 2059114 w 4565427"/>
              <a:gd name="connsiteY10" fmla="*/ 1331481 h 1778669"/>
              <a:gd name="connsiteX11" fmla="*/ 2059114 w 4565427"/>
              <a:gd name="connsiteY11" fmla="*/ 1248099 h 1778669"/>
              <a:gd name="connsiteX12" fmla="*/ 1738246 w 4565427"/>
              <a:gd name="connsiteY12" fmla="*/ 1248099 h 1778669"/>
              <a:gd name="connsiteX13" fmla="*/ 1738246 w 4565427"/>
              <a:gd name="connsiteY13" fmla="*/ 1184939 h 1778669"/>
              <a:gd name="connsiteX14" fmla="*/ 1548756 w 4565427"/>
              <a:gd name="connsiteY14" fmla="*/ 1184939 h 1778669"/>
              <a:gd name="connsiteX15" fmla="*/ 1548756 w 4565427"/>
              <a:gd name="connsiteY15" fmla="*/ 1111672 h 1778669"/>
              <a:gd name="connsiteX16" fmla="*/ 1328957 w 4565427"/>
              <a:gd name="connsiteY16" fmla="*/ 1111672 h 1778669"/>
              <a:gd name="connsiteX17" fmla="*/ 1328957 w 4565427"/>
              <a:gd name="connsiteY17" fmla="*/ 1045978 h 1778669"/>
              <a:gd name="connsiteX18" fmla="*/ 1215257 w 4565427"/>
              <a:gd name="connsiteY18" fmla="*/ 1045978 h 1778669"/>
              <a:gd name="connsiteX19" fmla="*/ 1215257 w 4565427"/>
              <a:gd name="connsiteY19" fmla="*/ 957558 h 1778669"/>
              <a:gd name="connsiteX20" fmla="*/ 1139466 w 4565427"/>
              <a:gd name="connsiteY20" fmla="*/ 957558 h 1778669"/>
              <a:gd name="connsiteX21" fmla="*/ 1139466 w 4565427"/>
              <a:gd name="connsiteY21" fmla="*/ 874178 h 1778669"/>
              <a:gd name="connsiteX22" fmla="*/ 1051036 w 4565427"/>
              <a:gd name="connsiteY22" fmla="*/ 874178 h 1778669"/>
              <a:gd name="connsiteX23" fmla="*/ 1051036 w 4565427"/>
              <a:gd name="connsiteY23" fmla="*/ 823648 h 1778669"/>
              <a:gd name="connsiteX24" fmla="*/ 929761 w 4565427"/>
              <a:gd name="connsiteY24" fmla="*/ 823648 h 1778669"/>
              <a:gd name="connsiteX25" fmla="*/ 929761 w 4565427"/>
              <a:gd name="connsiteY25" fmla="*/ 745325 h 1778669"/>
              <a:gd name="connsiteX26" fmla="*/ 818594 w 4565427"/>
              <a:gd name="connsiteY26" fmla="*/ 745325 h 1778669"/>
              <a:gd name="connsiteX27" fmla="*/ 818594 w 4565427"/>
              <a:gd name="connsiteY27" fmla="*/ 682161 h 1778669"/>
              <a:gd name="connsiteX28" fmla="*/ 757958 w 4565427"/>
              <a:gd name="connsiteY28" fmla="*/ 682161 h 1778669"/>
              <a:gd name="connsiteX29" fmla="*/ 757958 w 4565427"/>
              <a:gd name="connsiteY29" fmla="*/ 613946 h 1778669"/>
              <a:gd name="connsiteX30" fmla="*/ 720060 w 4565427"/>
              <a:gd name="connsiteY30" fmla="*/ 613946 h 1778669"/>
              <a:gd name="connsiteX31" fmla="*/ 720060 w 4565427"/>
              <a:gd name="connsiteY31" fmla="*/ 540676 h 1778669"/>
              <a:gd name="connsiteX32" fmla="*/ 689742 w 4565427"/>
              <a:gd name="connsiteY32" fmla="*/ 540676 h 1778669"/>
              <a:gd name="connsiteX33" fmla="*/ 689742 w 4565427"/>
              <a:gd name="connsiteY33" fmla="*/ 492673 h 1778669"/>
              <a:gd name="connsiteX34" fmla="*/ 505305 w 4565427"/>
              <a:gd name="connsiteY34" fmla="*/ 492673 h 1778669"/>
              <a:gd name="connsiteX35" fmla="*/ 505305 w 4565427"/>
              <a:gd name="connsiteY35" fmla="*/ 424456 h 1778669"/>
              <a:gd name="connsiteX36" fmla="*/ 318342 w 4565427"/>
              <a:gd name="connsiteY36" fmla="*/ 424456 h 1778669"/>
              <a:gd name="connsiteX37" fmla="*/ 318342 w 4565427"/>
              <a:gd name="connsiteY37" fmla="*/ 356240 h 1778669"/>
              <a:gd name="connsiteX38" fmla="*/ 298130 w 4565427"/>
              <a:gd name="connsiteY38" fmla="*/ 356240 h 1778669"/>
              <a:gd name="connsiteX39" fmla="*/ 298130 w 4565427"/>
              <a:gd name="connsiteY39" fmla="*/ 293077 h 1778669"/>
              <a:gd name="connsiteX40" fmla="*/ 255180 w 4565427"/>
              <a:gd name="connsiteY40" fmla="*/ 293077 h 1778669"/>
              <a:gd name="connsiteX41" fmla="*/ 255180 w 4565427"/>
              <a:gd name="connsiteY41" fmla="*/ 234967 h 1778669"/>
              <a:gd name="connsiteX42" fmla="*/ 209701 w 4565427"/>
              <a:gd name="connsiteY42" fmla="*/ 234967 h 1778669"/>
              <a:gd name="connsiteX43" fmla="*/ 209701 w 4565427"/>
              <a:gd name="connsiteY43" fmla="*/ 161697 h 1778669"/>
              <a:gd name="connsiteX44" fmla="*/ 186962 w 4565427"/>
              <a:gd name="connsiteY44" fmla="*/ 161697 h 1778669"/>
              <a:gd name="connsiteX45" fmla="*/ 186962 w 4565427"/>
              <a:gd name="connsiteY45" fmla="*/ 73269 h 1778669"/>
              <a:gd name="connsiteX46" fmla="*/ 96008 w 4565427"/>
              <a:gd name="connsiteY46" fmla="*/ 73269 h 1778669"/>
              <a:gd name="connsiteX47" fmla="*/ 96008 w 4565427"/>
              <a:gd name="connsiteY47" fmla="*/ 0 h 1778669"/>
              <a:gd name="connsiteX48" fmla="*/ 0 w 4565427"/>
              <a:gd name="connsiteY48" fmla="*/ 0 h 177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65427" h="1778669">
                <a:moveTo>
                  <a:pt x="4565428" y="1778670"/>
                </a:moveTo>
                <a:lnTo>
                  <a:pt x="4565428" y="1685192"/>
                </a:lnTo>
                <a:lnTo>
                  <a:pt x="4103075" y="1685192"/>
                </a:lnTo>
                <a:lnTo>
                  <a:pt x="4103075" y="1596762"/>
                </a:lnTo>
                <a:lnTo>
                  <a:pt x="2976248" y="1596762"/>
                </a:lnTo>
                <a:lnTo>
                  <a:pt x="2976248" y="1503283"/>
                </a:lnTo>
                <a:lnTo>
                  <a:pt x="2511362" y="1503283"/>
                </a:lnTo>
                <a:lnTo>
                  <a:pt x="2511362" y="1422435"/>
                </a:lnTo>
                <a:lnTo>
                  <a:pt x="2286505" y="1422435"/>
                </a:lnTo>
                <a:lnTo>
                  <a:pt x="2286505" y="1331481"/>
                </a:lnTo>
                <a:lnTo>
                  <a:pt x="2059114" y="1331481"/>
                </a:lnTo>
                <a:lnTo>
                  <a:pt x="2059114" y="1248099"/>
                </a:lnTo>
                <a:lnTo>
                  <a:pt x="1738246" y="1248099"/>
                </a:lnTo>
                <a:lnTo>
                  <a:pt x="1738246" y="1184939"/>
                </a:lnTo>
                <a:lnTo>
                  <a:pt x="1548756" y="1184939"/>
                </a:lnTo>
                <a:lnTo>
                  <a:pt x="1548756" y="1111672"/>
                </a:lnTo>
                <a:lnTo>
                  <a:pt x="1328957" y="1111672"/>
                </a:lnTo>
                <a:lnTo>
                  <a:pt x="1328957" y="1045978"/>
                </a:lnTo>
                <a:lnTo>
                  <a:pt x="1215257" y="1045978"/>
                </a:lnTo>
                <a:lnTo>
                  <a:pt x="1215257" y="957558"/>
                </a:lnTo>
                <a:lnTo>
                  <a:pt x="1139466" y="957558"/>
                </a:lnTo>
                <a:lnTo>
                  <a:pt x="1139466" y="874178"/>
                </a:lnTo>
                <a:lnTo>
                  <a:pt x="1051036" y="874178"/>
                </a:lnTo>
                <a:lnTo>
                  <a:pt x="1051036" y="823648"/>
                </a:lnTo>
                <a:lnTo>
                  <a:pt x="929761" y="823648"/>
                </a:lnTo>
                <a:lnTo>
                  <a:pt x="929761" y="745325"/>
                </a:lnTo>
                <a:lnTo>
                  <a:pt x="818594" y="745325"/>
                </a:lnTo>
                <a:lnTo>
                  <a:pt x="818594" y="682161"/>
                </a:lnTo>
                <a:lnTo>
                  <a:pt x="757958" y="682161"/>
                </a:lnTo>
                <a:lnTo>
                  <a:pt x="757958" y="613946"/>
                </a:lnTo>
                <a:lnTo>
                  <a:pt x="720060" y="613946"/>
                </a:lnTo>
                <a:lnTo>
                  <a:pt x="720060" y="540676"/>
                </a:lnTo>
                <a:lnTo>
                  <a:pt x="689742" y="540676"/>
                </a:lnTo>
                <a:lnTo>
                  <a:pt x="689742" y="492673"/>
                </a:lnTo>
                <a:lnTo>
                  <a:pt x="505305" y="492673"/>
                </a:lnTo>
                <a:lnTo>
                  <a:pt x="505305" y="424456"/>
                </a:lnTo>
                <a:lnTo>
                  <a:pt x="318342" y="424456"/>
                </a:lnTo>
                <a:lnTo>
                  <a:pt x="318342" y="356240"/>
                </a:lnTo>
                <a:lnTo>
                  <a:pt x="298130" y="356240"/>
                </a:lnTo>
                <a:lnTo>
                  <a:pt x="298130" y="293077"/>
                </a:lnTo>
                <a:lnTo>
                  <a:pt x="255180" y="293077"/>
                </a:lnTo>
                <a:lnTo>
                  <a:pt x="255180" y="234967"/>
                </a:lnTo>
                <a:lnTo>
                  <a:pt x="209701" y="234967"/>
                </a:lnTo>
                <a:lnTo>
                  <a:pt x="209701" y="161697"/>
                </a:lnTo>
                <a:lnTo>
                  <a:pt x="186962" y="161697"/>
                </a:lnTo>
                <a:lnTo>
                  <a:pt x="186962" y="73269"/>
                </a:lnTo>
                <a:lnTo>
                  <a:pt x="96008" y="73269"/>
                </a:lnTo>
                <a:lnTo>
                  <a:pt x="96008" y="0"/>
                </a:lnTo>
                <a:lnTo>
                  <a:pt x="0" y="0"/>
                </a:lnTo>
              </a:path>
            </a:pathLst>
          </a:custGeom>
          <a:noFill/>
          <a:ln w="19050" cap="flat">
            <a:solidFill>
              <a:srgbClr val="00A1DE"/>
            </a:solidFill>
            <a:prstDash val="solid"/>
            <a:miter/>
          </a:ln>
        </p:spPr>
        <p:txBody>
          <a:bodyPr rtlCol="0" anchor="ctr"/>
          <a:lstStyle/>
          <a:p>
            <a:endParaRPr lang="en-GB" sz="1400"/>
          </a:p>
        </p:txBody>
      </p:sp>
      <p:sp>
        <p:nvSpPr>
          <p:cNvPr id="29" name="Freeform 21">
            <a:extLst>
              <a:ext uri="{FF2B5EF4-FFF2-40B4-BE49-F238E27FC236}">
                <a16:creationId xmlns:a16="http://schemas.microsoft.com/office/drawing/2014/main" id="{C4DAD5B0-D6DA-2995-380F-6185D6974B91}"/>
              </a:ext>
            </a:extLst>
          </p:cNvPr>
          <p:cNvSpPr>
            <a:spLocks/>
          </p:cNvSpPr>
          <p:nvPr/>
        </p:nvSpPr>
        <p:spPr bwMode="auto">
          <a:xfrm>
            <a:off x="1207462" y="1965153"/>
            <a:ext cx="4392000" cy="14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0" name="TextBox 29">
            <a:extLst>
              <a:ext uri="{FF2B5EF4-FFF2-40B4-BE49-F238E27FC236}">
                <a16:creationId xmlns:a16="http://schemas.microsoft.com/office/drawing/2014/main" id="{2879F5A0-BF75-8785-85A5-2AD983B28F15}"/>
              </a:ext>
            </a:extLst>
          </p:cNvPr>
          <p:cNvSpPr txBox="1"/>
          <p:nvPr/>
        </p:nvSpPr>
        <p:spPr>
          <a:xfrm>
            <a:off x="633363" y="3854450"/>
            <a:ext cx="673326" cy="307777"/>
          </a:xfrm>
          <a:prstGeom prst="rect">
            <a:avLst/>
          </a:prstGeom>
          <a:noFill/>
        </p:spPr>
        <p:txBody>
          <a:bodyPr wrap="none" rtlCol="0">
            <a:spAutoFit/>
          </a:bodyPr>
          <a:lstStyle/>
          <a:p>
            <a:r>
              <a:rPr lang="ja-JP" sz="1400">
                <a:solidFill>
                  <a:schemeClr val="accent3"/>
                </a:solidFill>
              </a:rPr>
              <a:t>A群</a:t>
            </a:r>
          </a:p>
        </p:txBody>
      </p:sp>
      <p:sp>
        <p:nvSpPr>
          <p:cNvPr id="31" name="TextBox 30">
            <a:extLst>
              <a:ext uri="{FF2B5EF4-FFF2-40B4-BE49-F238E27FC236}">
                <a16:creationId xmlns:a16="http://schemas.microsoft.com/office/drawing/2014/main" id="{4756A6D4-B5D8-C6F9-ED4A-609B24DF601B}"/>
              </a:ext>
            </a:extLst>
          </p:cNvPr>
          <p:cNvSpPr txBox="1"/>
          <p:nvPr/>
        </p:nvSpPr>
        <p:spPr>
          <a:xfrm>
            <a:off x="633363" y="4066024"/>
            <a:ext cx="683200" cy="307777"/>
          </a:xfrm>
          <a:prstGeom prst="rect">
            <a:avLst/>
          </a:prstGeom>
          <a:noFill/>
        </p:spPr>
        <p:txBody>
          <a:bodyPr wrap="none" rtlCol="0">
            <a:spAutoFit/>
          </a:bodyPr>
          <a:lstStyle/>
          <a:p>
            <a:r>
              <a:rPr lang="ja-JP" sz="1400">
                <a:solidFill>
                  <a:schemeClr val="accent5"/>
                </a:solidFill>
              </a:rPr>
              <a:t>B群</a:t>
            </a:r>
          </a:p>
        </p:txBody>
      </p:sp>
      <p:sp>
        <p:nvSpPr>
          <p:cNvPr id="32" name="TextBox 31">
            <a:extLst>
              <a:ext uri="{FF2B5EF4-FFF2-40B4-BE49-F238E27FC236}">
                <a16:creationId xmlns:a16="http://schemas.microsoft.com/office/drawing/2014/main" id="{13E482F9-BA24-10F2-D23E-B5A2B022A466}"/>
              </a:ext>
            </a:extLst>
          </p:cNvPr>
          <p:cNvSpPr txBox="1"/>
          <p:nvPr/>
        </p:nvSpPr>
        <p:spPr>
          <a:xfrm>
            <a:off x="633363" y="4280343"/>
            <a:ext cx="692818" cy="307777"/>
          </a:xfrm>
          <a:prstGeom prst="rect">
            <a:avLst/>
          </a:prstGeom>
          <a:noFill/>
        </p:spPr>
        <p:txBody>
          <a:bodyPr wrap="none" rtlCol="0">
            <a:spAutoFit/>
          </a:bodyPr>
          <a:lstStyle/>
          <a:p>
            <a:r>
              <a:rPr lang="ja-JP" sz="1400">
                <a:solidFill>
                  <a:schemeClr val="accent6"/>
                </a:solidFill>
              </a:rPr>
              <a:t>C群</a:t>
            </a:r>
          </a:p>
        </p:txBody>
      </p:sp>
      <p:sp>
        <p:nvSpPr>
          <p:cNvPr id="33" name="TextBox 32">
            <a:extLst>
              <a:ext uri="{FF2B5EF4-FFF2-40B4-BE49-F238E27FC236}">
                <a16:creationId xmlns:a16="http://schemas.microsoft.com/office/drawing/2014/main" id="{6108A96E-80FD-923A-FB32-4053261E3365}"/>
              </a:ext>
            </a:extLst>
          </p:cNvPr>
          <p:cNvSpPr txBox="1"/>
          <p:nvPr/>
        </p:nvSpPr>
        <p:spPr>
          <a:xfrm>
            <a:off x="633363" y="4494662"/>
            <a:ext cx="692818" cy="307777"/>
          </a:xfrm>
          <a:prstGeom prst="rect">
            <a:avLst/>
          </a:prstGeom>
          <a:noFill/>
        </p:spPr>
        <p:txBody>
          <a:bodyPr wrap="none" rtlCol="0">
            <a:spAutoFit/>
          </a:bodyPr>
          <a:lstStyle/>
          <a:p>
            <a:r>
              <a:rPr lang="ja-JP" sz="1400">
                <a:solidFill>
                  <a:schemeClr val="accent4"/>
                </a:solidFill>
              </a:rPr>
              <a:t>D群</a:t>
            </a:r>
          </a:p>
        </p:txBody>
      </p:sp>
      <p:sp>
        <p:nvSpPr>
          <p:cNvPr id="34" name="TextBox 33">
            <a:extLst>
              <a:ext uri="{FF2B5EF4-FFF2-40B4-BE49-F238E27FC236}">
                <a16:creationId xmlns:a16="http://schemas.microsoft.com/office/drawing/2014/main" id="{E88CDD42-2A82-054A-277F-20CAE80D455F}"/>
              </a:ext>
            </a:extLst>
          </p:cNvPr>
          <p:cNvSpPr txBox="1"/>
          <p:nvPr/>
        </p:nvSpPr>
        <p:spPr>
          <a:xfrm>
            <a:off x="633363" y="4708981"/>
            <a:ext cx="683200" cy="307777"/>
          </a:xfrm>
          <a:prstGeom prst="rect">
            <a:avLst/>
          </a:prstGeom>
          <a:noFill/>
        </p:spPr>
        <p:txBody>
          <a:bodyPr wrap="none" rtlCol="0">
            <a:spAutoFit/>
          </a:bodyPr>
          <a:lstStyle/>
          <a:p>
            <a:r>
              <a:rPr lang="ja-JP" sz="1400">
                <a:solidFill>
                  <a:schemeClr val="bg2"/>
                </a:solidFill>
              </a:rPr>
              <a:t>E群</a:t>
            </a:r>
          </a:p>
        </p:txBody>
      </p:sp>
      <p:sp>
        <p:nvSpPr>
          <p:cNvPr id="35" name="TextBox 34">
            <a:extLst>
              <a:ext uri="{FF2B5EF4-FFF2-40B4-BE49-F238E27FC236}">
                <a16:creationId xmlns:a16="http://schemas.microsoft.com/office/drawing/2014/main" id="{401690F6-E044-35B3-282B-CE5F43AAC4FB}"/>
              </a:ext>
            </a:extLst>
          </p:cNvPr>
          <p:cNvSpPr txBox="1"/>
          <p:nvPr/>
        </p:nvSpPr>
        <p:spPr>
          <a:xfrm>
            <a:off x="2009519" y="3630525"/>
            <a:ext cx="290310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無作為化からの経過期間、月</a:t>
            </a:r>
          </a:p>
        </p:txBody>
      </p:sp>
      <p:grpSp>
        <p:nvGrpSpPr>
          <p:cNvPr id="36" name="Group 35">
            <a:extLst>
              <a:ext uri="{FF2B5EF4-FFF2-40B4-BE49-F238E27FC236}">
                <a16:creationId xmlns:a16="http://schemas.microsoft.com/office/drawing/2014/main" id="{E74728E6-543C-D23C-EF42-F86D03805174}"/>
              </a:ext>
            </a:extLst>
          </p:cNvPr>
          <p:cNvGrpSpPr/>
          <p:nvPr/>
        </p:nvGrpSpPr>
        <p:grpSpPr>
          <a:xfrm>
            <a:off x="1347175" y="3400977"/>
            <a:ext cx="4310209" cy="360147"/>
            <a:chOff x="1544044" y="4188565"/>
            <a:chExt cx="2772098" cy="360147"/>
          </a:xfrm>
        </p:grpSpPr>
        <p:sp>
          <p:nvSpPr>
            <p:cNvPr id="37" name="Line 21">
              <a:extLst>
                <a:ext uri="{FF2B5EF4-FFF2-40B4-BE49-F238E27FC236}">
                  <a16:creationId xmlns:a16="http://schemas.microsoft.com/office/drawing/2014/main" id="{7B214CEA-4806-0F90-711C-D116D9F7C805}"/>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98F3F0E3-C759-4098-F8D2-E08438213ADA}"/>
                </a:ext>
              </a:extLst>
            </p:cNvPr>
            <p:cNvSpPr txBox="1"/>
            <p:nvPr/>
          </p:nvSpPr>
          <p:spPr>
            <a:xfrm>
              <a:off x="4141544"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42</a:t>
              </a:r>
            </a:p>
          </p:txBody>
        </p:sp>
        <p:sp>
          <p:nvSpPr>
            <p:cNvPr id="39" name="Line 21">
              <a:extLst>
                <a:ext uri="{FF2B5EF4-FFF2-40B4-BE49-F238E27FC236}">
                  <a16:creationId xmlns:a16="http://schemas.microsoft.com/office/drawing/2014/main" id="{FCC75BD7-A96C-477E-D621-E6E79EAE2ABA}"/>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D49396BA-86FA-8F84-93B7-3FADAE92FD51}"/>
                </a:ext>
              </a:extLst>
            </p:cNvPr>
            <p:cNvSpPr txBox="1"/>
            <p:nvPr/>
          </p:nvSpPr>
          <p:spPr>
            <a:xfrm>
              <a:off x="3765906"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41" name="Line 21">
              <a:extLst>
                <a:ext uri="{FF2B5EF4-FFF2-40B4-BE49-F238E27FC236}">
                  <a16:creationId xmlns:a16="http://schemas.microsoft.com/office/drawing/2014/main" id="{42D65A51-8389-3FD1-9B58-4E24EE88FF3F}"/>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59B83692-B038-9CE4-5852-61D640B716DB}"/>
                </a:ext>
              </a:extLst>
            </p:cNvPr>
            <p:cNvSpPr txBox="1"/>
            <p:nvPr/>
          </p:nvSpPr>
          <p:spPr>
            <a:xfrm>
              <a:off x="3390270"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30</a:t>
              </a:r>
            </a:p>
          </p:txBody>
        </p:sp>
        <p:sp>
          <p:nvSpPr>
            <p:cNvPr id="43" name="Line 21">
              <a:extLst>
                <a:ext uri="{FF2B5EF4-FFF2-40B4-BE49-F238E27FC236}">
                  <a16:creationId xmlns:a16="http://schemas.microsoft.com/office/drawing/2014/main" id="{E601F4DF-FB8D-7186-CA39-9244288B601A}"/>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5782302C-3DD8-DE14-9FC4-16F443629FD7}"/>
                </a:ext>
              </a:extLst>
            </p:cNvPr>
            <p:cNvSpPr txBox="1"/>
            <p:nvPr/>
          </p:nvSpPr>
          <p:spPr>
            <a:xfrm>
              <a:off x="3014632"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45" name="Line 21">
              <a:extLst>
                <a:ext uri="{FF2B5EF4-FFF2-40B4-BE49-F238E27FC236}">
                  <a16:creationId xmlns:a16="http://schemas.microsoft.com/office/drawing/2014/main" id="{FF467503-8E3D-2D09-44E2-8E56A353F207}"/>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F9D7F76E-D66D-E7C1-DE02-1751FD8B04AF}"/>
                </a:ext>
              </a:extLst>
            </p:cNvPr>
            <p:cNvSpPr txBox="1"/>
            <p:nvPr/>
          </p:nvSpPr>
          <p:spPr>
            <a:xfrm>
              <a:off x="2638996"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18</a:t>
              </a:r>
            </a:p>
          </p:txBody>
        </p:sp>
        <p:sp>
          <p:nvSpPr>
            <p:cNvPr id="47" name="Line 21">
              <a:extLst>
                <a:ext uri="{FF2B5EF4-FFF2-40B4-BE49-F238E27FC236}">
                  <a16:creationId xmlns:a16="http://schemas.microsoft.com/office/drawing/2014/main" id="{87E1361B-1E7E-7DBC-21BB-1A3D73ECDC6F}"/>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id="{9453E38C-4203-CC04-67F1-634ABE6CDE38}"/>
                </a:ext>
              </a:extLst>
            </p:cNvPr>
            <p:cNvSpPr txBox="1"/>
            <p:nvPr/>
          </p:nvSpPr>
          <p:spPr>
            <a:xfrm>
              <a:off x="2263358"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49" name="Line 21">
              <a:extLst>
                <a:ext uri="{FF2B5EF4-FFF2-40B4-BE49-F238E27FC236}">
                  <a16:creationId xmlns:a16="http://schemas.microsoft.com/office/drawing/2014/main" id="{44002317-B6DF-9698-013F-A4AF6E755F0F}"/>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id="{AA756ADE-ED5D-8597-4602-2EC46EA5971D}"/>
                </a:ext>
              </a:extLst>
            </p:cNvPr>
            <p:cNvSpPr txBox="1"/>
            <p:nvPr/>
          </p:nvSpPr>
          <p:spPr>
            <a:xfrm>
              <a:off x="1919681" y="4260565"/>
              <a:ext cx="11067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51" name="Line 21">
              <a:extLst>
                <a:ext uri="{FF2B5EF4-FFF2-40B4-BE49-F238E27FC236}">
                  <a16:creationId xmlns:a16="http://schemas.microsoft.com/office/drawing/2014/main" id="{2FD1CCC3-2176-DF0A-67F9-9DB97163C922}"/>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2" name="TextBox 51">
              <a:extLst>
                <a:ext uri="{FF2B5EF4-FFF2-40B4-BE49-F238E27FC236}">
                  <a16:creationId xmlns:a16="http://schemas.microsoft.com/office/drawing/2014/main" id="{342638D1-9F88-791E-03E0-99AC39593E8B}"/>
                </a:ext>
              </a:extLst>
            </p:cNvPr>
            <p:cNvSpPr txBox="1"/>
            <p:nvPr/>
          </p:nvSpPr>
          <p:spPr>
            <a:xfrm>
              <a:off x="1544044" y="4260565"/>
              <a:ext cx="11067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sp>
        <p:nvSpPr>
          <p:cNvPr id="53" name="TextBox 52">
            <a:extLst>
              <a:ext uri="{FF2B5EF4-FFF2-40B4-BE49-F238E27FC236}">
                <a16:creationId xmlns:a16="http://schemas.microsoft.com/office/drawing/2014/main" id="{EF7192DA-8085-DAE2-E116-F4C6CF4A75B2}"/>
              </a:ext>
            </a:extLst>
          </p:cNvPr>
          <p:cNvSpPr txBox="1"/>
          <p:nvPr/>
        </p:nvSpPr>
        <p:spPr>
          <a:xfrm>
            <a:off x="398192" y="3630525"/>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54" name="Group 53">
            <a:extLst>
              <a:ext uri="{FF2B5EF4-FFF2-40B4-BE49-F238E27FC236}">
                <a16:creationId xmlns:a16="http://schemas.microsoft.com/office/drawing/2014/main" id="{F1CFC47B-9136-9E74-EB95-E52692E1A442}"/>
              </a:ext>
            </a:extLst>
          </p:cNvPr>
          <p:cNvGrpSpPr/>
          <p:nvPr/>
        </p:nvGrpSpPr>
        <p:grpSpPr>
          <a:xfrm>
            <a:off x="1297483" y="3864265"/>
            <a:ext cx="1973964" cy="288147"/>
            <a:chOff x="1047831" y="4534890"/>
            <a:chExt cx="1973964" cy="288147"/>
          </a:xfrm>
        </p:grpSpPr>
        <p:sp>
          <p:nvSpPr>
            <p:cNvPr id="55" name="TextBox 54">
              <a:extLst>
                <a:ext uri="{FF2B5EF4-FFF2-40B4-BE49-F238E27FC236}">
                  <a16:creationId xmlns:a16="http://schemas.microsoft.com/office/drawing/2014/main" id="{29085A99-85A9-91C4-479E-7DCBA529F336}"/>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56" name="TextBox 55">
              <a:extLst>
                <a:ext uri="{FF2B5EF4-FFF2-40B4-BE49-F238E27FC236}">
                  <a16:creationId xmlns:a16="http://schemas.microsoft.com/office/drawing/2014/main" id="{15023AC2-9B00-1A5F-64BA-B8E2B60C3B77}"/>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57" name="TextBox 56">
              <a:extLst>
                <a:ext uri="{FF2B5EF4-FFF2-40B4-BE49-F238E27FC236}">
                  <a16:creationId xmlns:a16="http://schemas.microsoft.com/office/drawing/2014/main" id="{0F9D555F-8251-3078-084B-351946CF8832}"/>
                </a:ext>
              </a:extLst>
            </p:cNvPr>
            <p:cNvSpPr txBox="1"/>
            <p:nvPr/>
          </p:nvSpPr>
          <p:spPr>
            <a:xfrm>
              <a:off x="1681585"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a:t>
              </a:r>
            </a:p>
          </p:txBody>
        </p:sp>
        <p:sp>
          <p:nvSpPr>
            <p:cNvPr id="58" name="TextBox 57">
              <a:extLst>
                <a:ext uri="{FF2B5EF4-FFF2-40B4-BE49-F238E27FC236}">
                  <a16:creationId xmlns:a16="http://schemas.microsoft.com/office/drawing/2014/main" id="{B3F4EAB2-8804-96F6-1E89-199908B2F134}"/>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22</a:t>
              </a:r>
            </a:p>
          </p:txBody>
        </p:sp>
      </p:grpSp>
      <p:grpSp>
        <p:nvGrpSpPr>
          <p:cNvPr id="59" name="Group 58">
            <a:extLst>
              <a:ext uri="{FF2B5EF4-FFF2-40B4-BE49-F238E27FC236}">
                <a16:creationId xmlns:a16="http://schemas.microsoft.com/office/drawing/2014/main" id="{8102D4BB-35C3-A16A-EBC8-07A0B19E996E}"/>
              </a:ext>
            </a:extLst>
          </p:cNvPr>
          <p:cNvGrpSpPr/>
          <p:nvPr/>
        </p:nvGrpSpPr>
        <p:grpSpPr>
          <a:xfrm>
            <a:off x="1297483" y="4076578"/>
            <a:ext cx="4310208" cy="288147"/>
            <a:chOff x="1047831" y="4534890"/>
            <a:chExt cx="4310208" cy="288147"/>
          </a:xfrm>
        </p:grpSpPr>
        <p:sp>
          <p:nvSpPr>
            <p:cNvPr id="60" name="TextBox 59">
              <a:extLst>
                <a:ext uri="{FF2B5EF4-FFF2-40B4-BE49-F238E27FC236}">
                  <a16:creationId xmlns:a16="http://schemas.microsoft.com/office/drawing/2014/main" id="{F0366075-8A40-B05C-DDBB-D4B7A68CB50C}"/>
                </a:ext>
              </a:extLst>
            </p:cNvPr>
            <p:cNvSpPr txBox="1"/>
            <p:nvPr/>
          </p:nvSpPr>
          <p:spPr>
            <a:xfrm>
              <a:off x="5185950"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0</a:t>
              </a:r>
            </a:p>
          </p:txBody>
        </p:sp>
        <p:sp>
          <p:nvSpPr>
            <p:cNvPr id="61" name="TextBox 60">
              <a:extLst>
                <a:ext uri="{FF2B5EF4-FFF2-40B4-BE49-F238E27FC236}">
                  <a16:creationId xmlns:a16="http://schemas.microsoft.com/office/drawing/2014/main" id="{9FA2A446-8630-D843-F797-7EFAC4EF4CD0}"/>
                </a:ext>
              </a:extLst>
            </p:cNvPr>
            <p:cNvSpPr txBox="1"/>
            <p:nvPr/>
          </p:nvSpPr>
          <p:spPr>
            <a:xfrm>
              <a:off x="4601887"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1</a:t>
              </a:r>
            </a:p>
          </p:txBody>
        </p:sp>
        <p:sp>
          <p:nvSpPr>
            <p:cNvPr id="62" name="TextBox 61">
              <a:extLst>
                <a:ext uri="{FF2B5EF4-FFF2-40B4-BE49-F238E27FC236}">
                  <a16:creationId xmlns:a16="http://schemas.microsoft.com/office/drawing/2014/main" id="{E1E32045-4202-00CB-EEF0-E6B889C5ADFC}"/>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1</a:t>
              </a:r>
            </a:p>
          </p:txBody>
        </p:sp>
        <p:sp>
          <p:nvSpPr>
            <p:cNvPr id="63" name="TextBox 62">
              <a:extLst>
                <a:ext uri="{FF2B5EF4-FFF2-40B4-BE49-F238E27FC236}">
                  <a16:creationId xmlns:a16="http://schemas.microsoft.com/office/drawing/2014/main" id="{2C8588D6-E297-5E7B-40E8-E023AB7BA0E7}"/>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1</a:t>
              </a:r>
            </a:p>
          </p:txBody>
        </p:sp>
        <p:sp>
          <p:nvSpPr>
            <p:cNvPr id="64" name="TextBox 63">
              <a:extLst>
                <a:ext uri="{FF2B5EF4-FFF2-40B4-BE49-F238E27FC236}">
                  <a16:creationId xmlns:a16="http://schemas.microsoft.com/office/drawing/2014/main" id="{696CFE53-2962-A4BE-CFD3-3E7B65A8AE76}"/>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1</a:t>
              </a:r>
            </a:p>
          </p:txBody>
        </p:sp>
        <p:sp>
          <p:nvSpPr>
            <p:cNvPr id="65" name="TextBox 64">
              <a:extLst>
                <a:ext uri="{FF2B5EF4-FFF2-40B4-BE49-F238E27FC236}">
                  <a16:creationId xmlns:a16="http://schemas.microsoft.com/office/drawing/2014/main" id="{5AAEC994-DAFD-A100-3A31-C63018D40B2B}"/>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2</a:t>
              </a:r>
            </a:p>
          </p:txBody>
        </p:sp>
        <p:sp>
          <p:nvSpPr>
            <p:cNvPr id="66" name="TextBox 65">
              <a:extLst>
                <a:ext uri="{FF2B5EF4-FFF2-40B4-BE49-F238E27FC236}">
                  <a16:creationId xmlns:a16="http://schemas.microsoft.com/office/drawing/2014/main" id="{FAB0CD9C-235D-8832-11F7-658D5F098525}"/>
                </a:ext>
              </a:extLst>
            </p:cNvPr>
            <p:cNvSpPr txBox="1"/>
            <p:nvPr/>
          </p:nvSpPr>
          <p:spPr>
            <a:xfrm>
              <a:off x="1638560" y="4534890"/>
              <a:ext cx="25813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11</a:t>
              </a:r>
            </a:p>
          </p:txBody>
        </p:sp>
        <p:sp>
          <p:nvSpPr>
            <p:cNvPr id="67" name="TextBox 66">
              <a:extLst>
                <a:ext uri="{FF2B5EF4-FFF2-40B4-BE49-F238E27FC236}">
                  <a16:creationId xmlns:a16="http://schemas.microsoft.com/office/drawing/2014/main" id="{66F9BC73-DEF3-986B-93C2-FCA279743AB9}"/>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22</a:t>
              </a:r>
            </a:p>
          </p:txBody>
        </p:sp>
      </p:grpSp>
      <p:grpSp>
        <p:nvGrpSpPr>
          <p:cNvPr id="68" name="Group 67">
            <a:extLst>
              <a:ext uri="{FF2B5EF4-FFF2-40B4-BE49-F238E27FC236}">
                <a16:creationId xmlns:a16="http://schemas.microsoft.com/office/drawing/2014/main" id="{5CA49D9B-B4BA-D09A-8412-EE65C5B1DFD1}"/>
              </a:ext>
            </a:extLst>
          </p:cNvPr>
          <p:cNvGrpSpPr/>
          <p:nvPr/>
        </p:nvGrpSpPr>
        <p:grpSpPr>
          <a:xfrm>
            <a:off x="1297483" y="4288891"/>
            <a:ext cx="4310208" cy="288147"/>
            <a:chOff x="1047831" y="4534890"/>
            <a:chExt cx="4310208" cy="288147"/>
          </a:xfrm>
        </p:grpSpPr>
        <p:sp>
          <p:nvSpPr>
            <p:cNvPr id="69" name="TextBox 68">
              <a:extLst>
                <a:ext uri="{FF2B5EF4-FFF2-40B4-BE49-F238E27FC236}">
                  <a16:creationId xmlns:a16="http://schemas.microsoft.com/office/drawing/2014/main" id="{492436F9-F97A-0576-A897-705B4D00DEA1}"/>
                </a:ext>
              </a:extLst>
            </p:cNvPr>
            <p:cNvSpPr txBox="1"/>
            <p:nvPr/>
          </p:nvSpPr>
          <p:spPr>
            <a:xfrm>
              <a:off x="5185950"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0</a:t>
              </a:r>
            </a:p>
          </p:txBody>
        </p:sp>
        <p:sp>
          <p:nvSpPr>
            <p:cNvPr id="70" name="TextBox 69">
              <a:extLst>
                <a:ext uri="{FF2B5EF4-FFF2-40B4-BE49-F238E27FC236}">
                  <a16:creationId xmlns:a16="http://schemas.microsoft.com/office/drawing/2014/main" id="{4C65FD58-A7E2-1CAB-5DFE-834242A27CA4}"/>
                </a:ext>
              </a:extLst>
            </p:cNvPr>
            <p:cNvSpPr txBox="1"/>
            <p:nvPr/>
          </p:nvSpPr>
          <p:spPr>
            <a:xfrm>
              <a:off x="4601887"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1</a:t>
              </a:r>
            </a:p>
          </p:txBody>
        </p:sp>
        <p:sp>
          <p:nvSpPr>
            <p:cNvPr id="71" name="TextBox 70">
              <a:extLst>
                <a:ext uri="{FF2B5EF4-FFF2-40B4-BE49-F238E27FC236}">
                  <a16:creationId xmlns:a16="http://schemas.microsoft.com/office/drawing/2014/main" id="{83906FE3-63D4-2E71-F9C9-11425D27350F}"/>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2</a:t>
              </a:r>
            </a:p>
          </p:txBody>
        </p:sp>
        <p:sp>
          <p:nvSpPr>
            <p:cNvPr id="72" name="TextBox 71">
              <a:extLst>
                <a:ext uri="{FF2B5EF4-FFF2-40B4-BE49-F238E27FC236}">
                  <a16:creationId xmlns:a16="http://schemas.microsoft.com/office/drawing/2014/main" id="{1D650894-3219-B483-ABBE-88C9CF8E287B}"/>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3</a:t>
              </a:r>
            </a:p>
          </p:txBody>
        </p:sp>
        <p:sp>
          <p:nvSpPr>
            <p:cNvPr id="73" name="TextBox 72">
              <a:extLst>
                <a:ext uri="{FF2B5EF4-FFF2-40B4-BE49-F238E27FC236}">
                  <a16:creationId xmlns:a16="http://schemas.microsoft.com/office/drawing/2014/main" id="{7E966FB4-A758-389F-EF0C-8084496C0C1C}"/>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6</a:t>
              </a:r>
            </a:p>
          </p:txBody>
        </p:sp>
        <p:sp>
          <p:nvSpPr>
            <p:cNvPr id="74" name="TextBox 73">
              <a:extLst>
                <a:ext uri="{FF2B5EF4-FFF2-40B4-BE49-F238E27FC236}">
                  <a16:creationId xmlns:a16="http://schemas.microsoft.com/office/drawing/2014/main" id="{4148FF01-5C1F-1D50-2166-80FE99DE1E7B}"/>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9</a:t>
              </a:r>
            </a:p>
          </p:txBody>
        </p:sp>
        <p:sp>
          <p:nvSpPr>
            <p:cNvPr id="75" name="TextBox 74">
              <a:extLst>
                <a:ext uri="{FF2B5EF4-FFF2-40B4-BE49-F238E27FC236}">
                  <a16:creationId xmlns:a16="http://schemas.microsoft.com/office/drawing/2014/main" id="{4A9C5F41-E4DF-A11B-F031-FC55E80ED2D5}"/>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18</a:t>
              </a:r>
            </a:p>
          </p:txBody>
        </p:sp>
        <p:sp>
          <p:nvSpPr>
            <p:cNvPr id="76" name="TextBox 75">
              <a:extLst>
                <a:ext uri="{FF2B5EF4-FFF2-40B4-BE49-F238E27FC236}">
                  <a16:creationId xmlns:a16="http://schemas.microsoft.com/office/drawing/2014/main" id="{67006A17-5D73-4F0C-71BB-5526247412AA}"/>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30</a:t>
              </a:r>
            </a:p>
          </p:txBody>
        </p:sp>
      </p:grpSp>
      <p:grpSp>
        <p:nvGrpSpPr>
          <p:cNvPr id="77" name="Group 76">
            <a:extLst>
              <a:ext uri="{FF2B5EF4-FFF2-40B4-BE49-F238E27FC236}">
                <a16:creationId xmlns:a16="http://schemas.microsoft.com/office/drawing/2014/main" id="{66E414DD-9CBE-6D73-6ED4-86EEC4D1FD2C}"/>
              </a:ext>
            </a:extLst>
          </p:cNvPr>
          <p:cNvGrpSpPr/>
          <p:nvPr/>
        </p:nvGrpSpPr>
        <p:grpSpPr>
          <a:xfrm>
            <a:off x="1297483" y="4501204"/>
            <a:ext cx="3142086" cy="288147"/>
            <a:chOff x="1047831" y="4534890"/>
            <a:chExt cx="3142086" cy="288147"/>
          </a:xfrm>
        </p:grpSpPr>
        <p:sp>
          <p:nvSpPr>
            <p:cNvPr id="78" name="TextBox 77">
              <a:extLst>
                <a:ext uri="{FF2B5EF4-FFF2-40B4-BE49-F238E27FC236}">
                  <a16:creationId xmlns:a16="http://schemas.microsoft.com/office/drawing/2014/main" id="{FA65C570-C31A-C9AD-1B08-684936EE31A5}"/>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0</a:t>
              </a:r>
            </a:p>
          </p:txBody>
        </p:sp>
        <p:sp>
          <p:nvSpPr>
            <p:cNvPr id="79" name="TextBox 78">
              <a:extLst>
                <a:ext uri="{FF2B5EF4-FFF2-40B4-BE49-F238E27FC236}">
                  <a16:creationId xmlns:a16="http://schemas.microsoft.com/office/drawing/2014/main" id="{1ED1BC4C-553E-0F25-53FE-E55E38DC1249}"/>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a:t>
              </a:r>
            </a:p>
          </p:txBody>
        </p:sp>
        <p:sp>
          <p:nvSpPr>
            <p:cNvPr id="80" name="TextBox 79">
              <a:extLst>
                <a:ext uri="{FF2B5EF4-FFF2-40B4-BE49-F238E27FC236}">
                  <a16:creationId xmlns:a16="http://schemas.microsoft.com/office/drawing/2014/main" id="{B1C9C483-1A1C-F728-915A-78A9E7D71B58}"/>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a:t>
              </a:r>
            </a:p>
          </p:txBody>
        </p:sp>
        <p:sp>
          <p:nvSpPr>
            <p:cNvPr id="81" name="TextBox 80">
              <a:extLst>
                <a:ext uri="{FF2B5EF4-FFF2-40B4-BE49-F238E27FC236}">
                  <a16:creationId xmlns:a16="http://schemas.microsoft.com/office/drawing/2014/main" id="{DE5895C3-0251-0BCD-B4FE-A5F81454F75A}"/>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3</a:t>
              </a:r>
            </a:p>
          </p:txBody>
        </p:sp>
        <p:sp>
          <p:nvSpPr>
            <p:cNvPr id="82" name="TextBox 81">
              <a:extLst>
                <a:ext uri="{FF2B5EF4-FFF2-40B4-BE49-F238E27FC236}">
                  <a16:creationId xmlns:a16="http://schemas.microsoft.com/office/drawing/2014/main" id="{DC32FC44-0654-86C4-57DA-91F926D1BB7F}"/>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18</a:t>
              </a:r>
            </a:p>
          </p:txBody>
        </p:sp>
        <p:sp>
          <p:nvSpPr>
            <p:cNvPr id="83" name="TextBox 82">
              <a:extLst>
                <a:ext uri="{FF2B5EF4-FFF2-40B4-BE49-F238E27FC236}">
                  <a16:creationId xmlns:a16="http://schemas.microsoft.com/office/drawing/2014/main" id="{9F71C5C6-44DF-C2B8-3E40-17B2717C038D}"/>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27</a:t>
              </a:r>
            </a:p>
          </p:txBody>
        </p:sp>
      </p:grpSp>
      <p:grpSp>
        <p:nvGrpSpPr>
          <p:cNvPr id="84" name="Group 83">
            <a:extLst>
              <a:ext uri="{FF2B5EF4-FFF2-40B4-BE49-F238E27FC236}">
                <a16:creationId xmlns:a16="http://schemas.microsoft.com/office/drawing/2014/main" id="{0CAF7AE7-AE6F-A485-1229-A1A0F2D65DBC}"/>
              </a:ext>
            </a:extLst>
          </p:cNvPr>
          <p:cNvGrpSpPr/>
          <p:nvPr/>
        </p:nvGrpSpPr>
        <p:grpSpPr>
          <a:xfrm>
            <a:off x="1297483" y="4708981"/>
            <a:ext cx="3142086" cy="288147"/>
            <a:chOff x="1047831" y="4534890"/>
            <a:chExt cx="3142086" cy="288147"/>
          </a:xfrm>
        </p:grpSpPr>
        <p:sp>
          <p:nvSpPr>
            <p:cNvPr id="85" name="TextBox 84">
              <a:extLst>
                <a:ext uri="{FF2B5EF4-FFF2-40B4-BE49-F238E27FC236}">
                  <a16:creationId xmlns:a16="http://schemas.microsoft.com/office/drawing/2014/main" id="{7E6396B4-9B98-CCAA-67D3-0D1E9FD31FEF}"/>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0</a:t>
              </a:r>
            </a:p>
          </p:txBody>
        </p:sp>
        <p:sp>
          <p:nvSpPr>
            <p:cNvPr id="86" name="TextBox 85">
              <a:extLst>
                <a:ext uri="{FF2B5EF4-FFF2-40B4-BE49-F238E27FC236}">
                  <a16:creationId xmlns:a16="http://schemas.microsoft.com/office/drawing/2014/main" id="{9FF38884-7894-073D-37A8-D26ECE1E7CAC}"/>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1</a:t>
              </a:r>
            </a:p>
          </p:txBody>
        </p:sp>
        <p:sp>
          <p:nvSpPr>
            <p:cNvPr id="87" name="TextBox 86">
              <a:extLst>
                <a:ext uri="{FF2B5EF4-FFF2-40B4-BE49-F238E27FC236}">
                  <a16:creationId xmlns:a16="http://schemas.microsoft.com/office/drawing/2014/main" id="{BE05210E-2764-5C8D-D159-21928F2E7CAF}"/>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3</a:t>
              </a:r>
            </a:p>
          </p:txBody>
        </p:sp>
        <p:sp>
          <p:nvSpPr>
            <p:cNvPr id="88" name="TextBox 87">
              <a:extLst>
                <a:ext uri="{FF2B5EF4-FFF2-40B4-BE49-F238E27FC236}">
                  <a16:creationId xmlns:a16="http://schemas.microsoft.com/office/drawing/2014/main" id="{0EE2CF0B-B356-EC09-7C2D-B67660FC1C05}"/>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3</a:t>
              </a:r>
            </a:p>
          </p:txBody>
        </p:sp>
        <p:sp>
          <p:nvSpPr>
            <p:cNvPr id="89" name="TextBox 88">
              <a:extLst>
                <a:ext uri="{FF2B5EF4-FFF2-40B4-BE49-F238E27FC236}">
                  <a16:creationId xmlns:a16="http://schemas.microsoft.com/office/drawing/2014/main" id="{310E3F09-CCB2-F2E7-98FA-C43D10E9FAA9}"/>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12</a:t>
              </a:r>
            </a:p>
          </p:txBody>
        </p:sp>
        <p:sp>
          <p:nvSpPr>
            <p:cNvPr id="90" name="TextBox 89">
              <a:extLst>
                <a:ext uri="{FF2B5EF4-FFF2-40B4-BE49-F238E27FC236}">
                  <a16:creationId xmlns:a16="http://schemas.microsoft.com/office/drawing/2014/main" id="{7434E7BE-0BE5-6D46-CB6C-84371E357D25}"/>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27</a:t>
              </a:r>
            </a:p>
          </p:txBody>
        </p:sp>
      </p:grpSp>
      <p:grpSp>
        <p:nvGrpSpPr>
          <p:cNvPr id="91" name="Group 90">
            <a:extLst>
              <a:ext uri="{FF2B5EF4-FFF2-40B4-BE49-F238E27FC236}">
                <a16:creationId xmlns:a16="http://schemas.microsoft.com/office/drawing/2014/main" id="{649B40DB-3749-0BF9-FD48-84CAEABF45B2}"/>
              </a:ext>
            </a:extLst>
          </p:cNvPr>
          <p:cNvGrpSpPr/>
          <p:nvPr/>
        </p:nvGrpSpPr>
        <p:grpSpPr>
          <a:xfrm>
            <a:off x="6575665" y="1832005"/>
            <a:ext cx="5259192" cy="3184753"/>
            <a:chOff x="6525971" y="2000968"/>
            <a:chExt cx="5259192" cy="3184753"/>
          </a:xfrm>
        </p:grpSpPr>
        <p:grpSp>
          <p:nvGrpSpPr>
            <p:cNvPr id="92" name="Group 91">
              <a:extLst>
                <a:ext uri="{FF2B5EF4-FFF2-40B4-BE49-F238E27FC236}">
                  <a16:creationId xmlns:a16="http://schemas.microsoft.com/office/drawing/2014/main" id="{B5ADC90C-0275-299B-C978-4D19AF3AF054}"/>
                </a:ext>
              </a:extLst>
            </p:cNvPr>
            <p:cNvGrpSpPr/>
            <p:nvPr/>
          </p:nvGrpSpPr>
          <p:grpSpPr>
            <a:xfrm>
              <a:off x="6605337" y="2000968"/>
              <a:ext cx="740875" cy="1722096"/>
              <a:chOff x="4224585" y="1115383"/>
              <a:chExt cx="740875" cy="3105528"/>
            </a:xfrm>
          </p:grpSpPr>
          <p:sp>
            <p:nvSpPr>
              <p:cNvPr id="199" name="Line 6">
                <a:extLst>
                  <a:ext uri="{FF2B5EF4-FFF2-40B4-BE49-F238E27FC236}">
                    <a16:creationId xmlns:a16="http://schemas.microsoft.com/office/drawing/2014/main" id="{8B072B42-2EFC-C5D8-E740-661E08F5772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0" name="Line 7">
                <a:extLst>
                  <a:ext uri="{FF2B5EF4-FFF2-40B4-BE49-F238E27FC236}">
                    <a16:creationId xmlns:a16="http://schemas.microsoft.com/office/drawing/2014/main" id="{68D9944F-DB78-8B5E-79F5-90D087A5E7C9}"/>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1" name="Line 8">
                <a:extLst>
                  <a:ext uri="{FF2B5EF4-FFF2-40B4-BE49-F238E27FC236}">
                    <a16:creationId xmlns:a16="http://schemas.microsoft.com/office/drawing/2014/main" id="{7567B44D-2F0E-EDCF-BB4E-05C4B2ED22EC}"/>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2" name="Line 9">
                <a:extLst>
                  <a:ext uri="{FF2B5EF4-FFF2-40B4-BE49-F238E27FC236}">
                    <a16:creationId xmlns:a16="http://schemas.microsoft.com/office/drawing/2014/main" id="{D045E8DD-21C4-97BA-891C-77A954A7A859}"/>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3" name="Line 10">
                <a:extLst>
                  <a:ext uri="{FF2B5EF4-FFF2-40B4-BE49-F238E27FC236}">
                    <a16:creationId xmlns:a16="http://schemas.microsoft.com/office/drawing/2014/main" id="{C83E1B78-34E1-0782-6B28-983ECBD08FB8}"/>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4" name="Line 11">
                <a:extLst>
                  <a:ext uri="{FF2B5EF4-FFF2-40B4-BE49-F238E27FC236}">
                    <a16:creationId xmlns:a16="http://schemas.microsoft.com/office/drawing/2014/main" id="{10DEFEEE-835E-3015-0EF9-24EEE7853BF0}"/>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5" name="TextBox 204">
                <a:extLst>
                  <a:ext uri="{FF2B5EF4-FFF2-40B4-BE49-F238E27FC236}">
                    <a16:creationId xmlns:a16="http://schemas.microsoft.com/office/drawing/2014/main" id="{D1C8F111-3FBD-950E-28DA-1E25DE6CF729}"/>
                  </a:ext>
                </a:extLst>
              </p:cNvPr>
              <p:cNvSpPr txBox="1"/>
              <p:nvPr/>
            </p:nvSpPr>
            <p:spPr>
              <a:xfrm rot="16200000">
                <a:off x="3197308" y="2505668"/>
                <a:ext cx="236233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OS率</a:t>
                </a:r>
              </a:p>
            </p:txBody>
          </p:sp>
          <p:sp>
            <p:nvSpPr>
              <p:cNvPr id="206" name="TextBox 205">
                <a:extLst>
                  <a:ext uri="{FF2B5EF4-FFF2-40B4-BE49-F238E27FC236}">
                    <a16:creationId xmlns:a16="http://schemas.microsoft.com/office/drawing/2014/main" id="{07989031-7001-B3CE-1211-6245AF9FE962}"/>
                  </a:ext>
                </a:extLst>
              </p:cNvPr>
              <p:cNvSpPr txBox="1"/>
              <p:nvPr/>
            </p:nvSpPr>
            <p:spPr>
              <a:xfrm>
                <a:off x="4488901" y="1115383"/>
                <a:ext cx="433132" cy="55502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207" name="TextBox 206">
                <a:extLst>
                  <a:ext uri="{FF2B5EF4-FFF2-40B4-BE49-F238E27FC236}">
                    <a16:creationId xmlns:a16="http://schemas.microsoft.com/office/drawing/2014/main" id="{55543BAF-B639-C9B8-6D3F-8FFCBFE8E5DE}"/>
                  </a:ext>
                </a:extLst>
              </p:cNvPr>
              <p:cNvSpPr txBox="1"/>
              <p:nvPr/>
            </p:nvSpPr>
            <p:spPr>
              <a:xfrm>
                <a:off x="4488901" y="1639521"/>
                <a:ext cx="433132" cy="55502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208" name="TextBox 207">
                <a:extLst>
                  <a:ext uri="{FF2B5EF4-FFF2-40B4-BE49-F238E27FC236}">
                    <a16:creationId xmlns:a16="http://schemas.microsoft.com/office/drawing/2014/main" id="{DF11097E-BB1B-219A-A977-921A3C127108}"/>
                  </a:ext>
                </a:extLst>
              </p:cNvPr>
              <p:cNvSpPr txBox="1"/>
              <p:nvPr/>
            </p:nvSpPr>
            <p:spPr>
              <a:xfrm>
                <a:off x="4488901" y="2138053"/>
                <a:ext cx="433132" cy="55502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209" name="TextBox 208">
                <a:extLst>
                  <a:ext uri="{FF2B5EF4-FFF2-40B4-BE49-F238E27FC236}">
                    <a16:creationId xmlns:a16="http://schemas.microsoft.com/office/drawing/2014/main" id="{A2A727C8-6E9F-F02E-A652-C87BB4554DF2}"/>
                  </a:ext>
                </a:extLst>
              </p:cNvPr>
              <p:cNvSpPr txBox="1"/>
              <p:nvPr/>
            </p:nvSpPr>
            <p:spPr>
              <a:xfrm>
                <a:off x="4488901" y="2652705"/>
                <a:ext cx="433132" cy="55502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210" name="TextBox 209">
                <a:extLst>
                  <a:ext uri="{FF2B5EF4-FFF2-40B4-BE49-F238E27FC236}">
                    <a16:creationId xmlns:a16="http://schemas.microsoft.com/office/drawing/2014/main" id="{72F8BFC2-6082-A771-2FD3-E1B08D256FEF}"/>
                  </a:ext>
                </a:extLst>
              </p:cNvPr>
              <p:cNvSpPr txBox="1"/>
              <p:nvPr/>
            </p:nvSpPr>
            <p:spPr>
              <a:xfrm>
                <a:off x="4488901" y="3156608"/>
                <a:ext cx="433132" cy="55502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211" name="TextBox 210">
                <a:extLst>
                  <a:ext uri="{FF2B5EF4-FFF2-40B4-BE49-F238E27FC236}">
                    <a16:creationId xmlns:a16="http://schemas.microsoft.com/office/drawing/2014/main" id="{7234C7B4-5643-1845-DB46-38942A50C614}"/>
                  </a:ext>
                </a:extLst>
              </p:cNvPr>
              <p:cNvSpPr txBox="1"/>
              <p:nvPr/>
            </p:nvSpPr>
            <p:spPr>
              <a:xfrm>
                <a:off x="4637989" y="3665884"/>
                <a:ext cx="284052" cy="55502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93" name="Freeform 21">
              <a:extLst>
                <a:ext uri="{FF2B5EF4-FFF2-40B4-BE49-F238E27FC236}">
                  <a16:creationId xmlns:a16="http://schemas.microsoft.com/office/drawing/2014/main" id="{1AD9F658-87F2-8174-296D-9A0B37E37022}"/>
                </a:ext>
              </a:extLst>
            </p:cNvPr>
            <p:cNvSpPr>
              <a:spLocks/>
            </p:cNvSpPr>
            <p:nvPr/>
          </p:nvSpPr>
          <p:spPr bwMode="auto">
            <a:xfrm>
              <a:off x="7335241" y="2134116"/>
              <a:ext cx="4392000" cy="14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TextBox 93">
              <a:extLst>
                <a:ext uri="{FF2B5EF4-FFF2-40B4-BE49-F238E27FC236}">
                  <a16:creationId xmlns:a16="http://schemas.microsoft.com/office/drawing/2014/main" id="{9B47ADA4-F6ED-5644-5C26-E4137DB50FCE}"/>
                </a:ext>
              </a:extLst>
            </p:cNvPr>
            <p:cNvSpPr txBox="1"/>
            <p:nvPr/>
          </p:nvSpPr>
          <p:spPr>
            <a:xfrm>
              <a:off x="6761142" y="4023413"/>
              <a:ext cx="673326" cy="307777"/>
            </a:xfrm>
            <a:prstGeom prst="rect">
              <a:avLst/>
            </a:prstGeom>
            <a:noFill/>
          </p:spPr>
          <p:txBody>
            <a:bodyPr wrap="none" rtlCol="0">
              <a:spAutoFit/>
            </a:bodyPr>
            <a:lstStyle/>
            <a:p>
              <a:r>
                <a:rPr lang="ja-JP" sz="1400">
                  <a:solidFill>
                    <a:schemeClr val="accent3"/>
                  </a:solidFill>
                </a:rPr>
                <a:t>A群</a:t>
              </a:r>
            </a:p>
          </p:txBody>
        </p:sp>
        <p:sp>
          <p:nvSpPr>
            <p:cNvPr id="95" name="TextBox 94">
              <a:extLst>
                <a:ext uri="{FF2B5EF4-FFF2-40B4-BE49-F238E27FC236}">
                  <a16:creationId xmlns:a16="http://schemas.microsoft.com/office/drawing/2014/main" id="{CA908935-EDF9-8460-B170-713667A49207}"/>
                </a:ext>
              </a:extLst>
            </p:cNvPr>
            <p:cNvSpPr txBox="1"/>
            <p:nvPr/>
          </p:nvSpPr>
          <p:spPr>
            <a:xfrm>
              <a:off x="6761142" y="4234987"/>
              <a:ext cx="683200" cy="307777"/>
            </a:xfrm>
            <a:prstGeom prst="rect">
              <a:avLst/>
            </a:prstGeom>
            <a:noFill/>
          </p:spPr>
          <p:txBody>
            <a:bodyPr wrap="none" rtlCol="0">
              <a:spAutoFit/>
            </a:bodyPr>
            <a:lstStyle/>
            <a:p>
              <a:r>
                <a:rPr lang="ja-JP" sz="1400">
                  <a:solidFill>
                    <a:schemeClr val="accent5"/>
                  </a:solidFill>
                </a:rPr>
                <a:t>B群</a:t>
              </a:r>
            </a:p>
          </p:txBody>
        </p:sp>
        <p:sp>
          <p:nvSpPr>
            <p:cNvPr id="96" name="TextBox 95">
              <a:extLst>
                <a:ext uri="{FF2B5EF4-FFF2-40B4-BE49-F238E27FC236}">
                  <a16:creationId xmlns:a16="http://schemas.microsoft.com/office/drawing/2014/main" id="{40A51921-1D41-E60F-561E-B989EF8A4D92}"/>
                </a:ext>
              </a:extLst>
            </p:cNvPr>
            <p:cNvSpPr txBox="1"/>
            <p:nvPr/>
          </p:nvSpPr>
          <p:spPr>
            <a:xfrm>
              <a:off x="6761142" y="4449306"/>
              <a:ext cx="692818" cy="307777"/>
            </a:xfrm>
            <a:prstGeom prst="rect">
              <a:avLst/>
            </a:prstGeom>
            <a:noFill/>
          </p:spPr>
          <p:txBody>
            <a:bodyPr wrap="none" rtlCol="0">
              <a:spAutoFit/>
            </a:bodyPr>
            <a:lstStyle/>
            <a:p>
              <a:r>
                <a:rPr lang="ja-JP" sz="1400">
                  <a:solidFill>
                    <a:schemeClr val="accent6"/>
                  </a:solidFill>
                </a:rPr>
                <a:t>C群</a:t>
              </a:r>
            </a:p>
          </p:txBody>
        </p:sp>
        <p:sp>
          <p:nvSpPr>
            <p:cNvPr id="97" name="TextBox 96">
              <a:extLst>
                <a:ext uri="{FF2B5EF4-FFF2-40B4-BE49-F238E27FC236}">
                  <a16:creationId xmlns:a16="http://schemas.microsoft.com/office/drawing/2014/main" id="{2BC9E6A1-8E90-EFAB-6C20-FF5AB2D37A79}"/>
                </a:ext>
              </a:extLst>
            </p:cNvPr>
            <p:cNvSpPr txBox="1"/>
            <p:nvPr/>
          </p:nvSpPr>
          <p:spPr>
            <a:xfrm>
              <a:off x="6761142" y="4663625"/>
              <a:ext cx="692818" cy="307777"/>
            </a:xfrm>
            <a:prstGeom prst="rect">
              <a:avLst/>
            </a:prstGeom>
            <a:noFill/>
          </p:spPr>
          <p:txBody>
            <a:bodyPr wrap="none" rtlCol="0">
              <a:spAutoFit/>
            </a:bodyPr>
            <a:lstStyle/>
            <a:p>
              <a:r>
                <a:rPr lang="ja-JP" sz="1400">
                  <a:solidFill>
                    <a:schemeClr val="accent4"/>
                  </a:solidFill>
                </a:rPr>
                <a:t>D群</a:t>
              </a:r>
            </a:p>
          </p:txBody>
        </p:sp>
        <p:sp>
          <p:nvSpPr>
            <p:cNvPr id="98" name="TextBox 97">
              <a:extLst>
                <a:ext uri="{FF2B5EF4-FFF2-40B4-BE49-F238E27FC236}">
                  <a16:creationId xmlns:a16="http://schemas.microsoft.com/office/drawing/2014/main" id="{901D791E-E247-E3E7-047A-85191C1B752F}"/>
                </a:ext>
              </a:extLst>
            </p:cNvPr>
            <p:cNvSpPr txBox="1"/>
            <p:nvPr/>
          </p:nvSpPr>
          <p:spPr>
            <a:xfrm>
              <a:off x="6761142" y="4877944"/>
              <a:ext cx="683200" cy="307777"/>
            </a:xfrm>
            <a:prstGeom prst="rect">
              <a:avLst/>
            </a:prstGeom>
            <a:noFill/>
          </p:spPr>
          <p:txBody>
            <a:bodyPr wrap="none" rtlCol="0">
              <a:spAutoFit/>
            </a:bodyPr>
            <a:lstStyle/>
            <a:p>
              <a:r>
                <a:rPr lang="ja-JP" sz="1400">
                  <a:solidFill>
                    <a:schemeClr val="bg2"/>
                  </a:solidFill>
                </a:rPr>
                <a:t>E群</a:t>
              </a:r>
            </a:p>
          </p:txBody>
        </p:sp>
        <p:sp>
          <p:nvSpPr>
            <p:cNvPr id="99" name="TextBox 98">
              <a:extLst>
                <a:ext uri="{FF2B5EF4-FFF2-40B4-BE49-F238E27FC236}">
                  <a16:creationId xmlns:a16="http://schemas.microsoft.com/office/drawing/2014/main" id="{D75825CC-D6AD-3ECF-BE88-F0B0B00FD8F9}"/>
                </a:ext>
              </a:extLst>
            </p:cNvPr>
            <p:cNvSpPr txBox="1"/>
            <p:nvPr/>
          </p:nvSpPr>
          <p:spPr>
            <a:xfrm>
              <a:off x="8137298" y="3799488"/>
              <a:ext cx="290310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無作為化からの経過期間、月</a:t>
              </a:r>
            </a:p>
          </p:txBody>
        </p:sp>
        <p:grpSp>
          <p:nvGrpSpPr>
            <p:cNvPr id="100" name="Group 99">
              <a:extLst>
                <a:ext uri="{FF2B5EF4-FFF2-40B4-BE49-F238E27FC236}">
                  <a16:creationId xmlns:a16="http://schemas.microsoft.com/office/drawing/2014/main" id="{A07C1F5F-49BA-6C11-FFDF-6B48E263DA85}"/>
                </a:ext>
              </a:extLst>
            </p:cNvPr>
            <p:cNvGrpSpPr/>
            <p:nvPr/>
          </p:nvGrpSpPr>
          <p:grpSpPr>
            <a:xfrm>
              <a:off x="7474954" y="3569940"/>
              <a:ext cx="4310209" cy="360147"/>
              <a:chOff x="1544044" y="4188565"/>
              <a:chExt cx="2772098" cy="360147"/>
            </a:xfrm>
          </p:grpSpPr>
          <p:sp>
            <p:nvSpPr>
              <p:cNvPr id="183" name="Line 21">
                <a:extLst>
                  <a:ext uri="{FF2B5EF4-FFF2-40B4-BE49-F238E27FC236}">
                    <a16:creationId xmlns:a16="http://schemas.microsoft.com/office/drawing/2014/main" id="{E6BE9122-B17C-BFEC-C3A8-7AFDD6E0DA8A}"/>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4" name="TextBox 183">
                <a:extLst>
                  <a:ext uri="{FF2B5EF4-FFF2-40B4-BE49-F238E27FC236}">
                    <a16:creationId xmlns:a16="http://schemas.microsoft.com/office/drawing/2014/main" id="{E77C8602-3F7A-E1A5-72A1-25370B6DB754}"/>
                  </a:ext>
                </a:extLst>
              </p:cNvPr>
              <p:cNvSpPr txBox="1"/>
              <p:nvPr/>
            </p:nvSpPr>
            <p:spPr>
              <a:xfrm>
                <a:off x="4141544"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42</a:t>
                </a:r>
              </a:p>
            </p:txBody>
          </p:sp>
          <p:sp>
            <p:nvSpPr>
              <p:cNvPr id="185" name="Line 21">
                <a:extLst>
                  <a:ext uri="{FF2B5EF4-FFF2-40B4-BE49-F238E27FC236}">
                    <a16:creationId xmlns:a16="http://schemas.microsoft.com/office/drawing/2014/main" id="{3277897B-A4AB-D9E0-F048-D3F10D92895E}"/>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6" name="TextBox 185">
                <a:extLst>
                  <a:ext uri="{FF2B5EF4-FFF2-40B4-BE49-F238E27FC236}">
                    <a16:creationId xmlns:a16="http://schemas.microsoft.com/office/drawing/2014/main" id="{08CB17AC-CD3D-5C10-E0E6-D11322E09FC4}"/>
                  </a:ext>
                </a:extLst>
              </p:cNvPr>
              <p:cNvSpPr txBox="1"/>
              <p:nvPr/>
            </p:nvSpPr>
            <p:spPr>
              <a:xfrm>
                <a:off x="3765906"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187" name="Line 21">
                <a:extLst>
                  <a:ext uri="{FF2B5EF4-FFF2-40B4-BE49-F238E27FC236}">
                    <a16:creationId xmlns:a16="http://schemas.microsoft.com/office/drawing/2014/main" id="{2C8775A1-5E55-25F7-44CE-0A67FD99F5AF}"/>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8" name="TextBox 187">
                <a:extLst>
                  <a:ext uri="{FF2B5EF4-FFF2-40B4-BE49-F238E27FC236}">
                    <a16:creationId xmlns:a16="http://schemas.microsoft.com/office/drawing/2014/main" id="{DB35FCCC-3B95-AE69-5FFA-D7946C297803}"/>
                  </a:ext>
                </a:extLst>
              </p:cNvPr>
              <p:cNvSpPr txBox="1"/>
              <p:nvPr/>
            </p:nvSpPr>
            <p:spPr>
              <a:xfrm>
                <a:off x="3390270"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30</a:t>
                </a:r>
              </a:p>
            </p:txBody>
          </p:sp>
          <p:sp>
            <p:nvSpPr>
              <p:cNvPr id="189" name="Line 21">
                <a:extLst>
                  <a:ext uri="{FF2B5EF4-FFF2-40B4-BE49-F238E27FC236}">
                    <a16:creationId xmlns:a16="http://schemas.microsoft.com/office/drawing/2014/main" id="{88090F49-946A-B150-47FD-F7930B357080}"/>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0" name="TextBox 189">
                <a:extLst>
                  <a:ext uri="{FF2B5EF4-FFF2-40B4-BE49-F238E27FC236}">
                    <a16:creationId xmlns:a16="http://schemas.microsoft.com/office/drawing/2014/main" id="{CF80E9A8-95DA-EE59-C0CD-F737D5946233}"/>
                  </a:ext>
                </a:extLst>
              </p:cNvPr>
              <p:cNvSpPr txBox="1"/>
              <p:nvPr/>
            </p:nvSpPr>
            <p:spPr>
              <a:xfrm>
                <a:off x="3014632"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191" name="Line 21">
                <a:extLst>
                  <a:ext uri="{FF2B5EF4-FFF2-40B4-BE49-F238E27FC236}">
                    <a16:creationId xmlns:a16="http://schemas.microsoft.com/office/drawing/2014/main" id="{860826C0-1223-634E-6C8D-5A0D3E3425E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2" name="TextBox 191">
                <a:extLst>
                  <a:ext uri="{FF2B5EF4-FFF2-40B4-BE49-F238E27FC236}">
                    <a16:creationId xmlns:a16="http://schemas.microsoft.com/office/drawing/2014/main" id="{01C18A63-6A45-0B02-ABCF-81820F2A4958}"/>
                  </a:ext>
                </a:extLst>
              </p:cNvPr>
              <p:cNvSpPr txBox="1"/>
              <p:nvPr/>
            </p:nvSpPr>
            <p:spPr>
              <a:xfrm>
                <a:off x="2638996"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18</a:t>
                </a:r>
              </a:p>
            </p:txBody>
          </p:sp>
          <p:sp>
            <p:nvSpPr>
              <p:cNvPr id="193" name="Line 21">
                <a:extLst>
                  <a:ext uri="{FF2B5EF4-FFF2-40B4-BE49-F238E27FC236}">
                    <a16:creationId xmlns:a16="http://schemas.microsoft.com/office/drawing/2014/main" id="{171D7EE6-9662-0B17-43E6-5CE85C8E2604}"/>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4" name="TextBox 193">
                <a:extLst>
                  <a:ext uri="{FF2B5EF4-FFF2-40B4-BE49-F238E27FC236}">
                    <a16:creationId xmlns:a16="http://schemas.microsoft.com/office/drawing/2014/main" id="{0A0FD166-4A84-F1C6-9A20-5A317E2A4E27}"/>
                  </a:ext>
                </a:extLst>
              </p:cNvPr>
              <p:cNvSpPr txBox="1"/>
              <p:nvPr/>
            </p:nvSpPr>
            <p:spPr>
              <a:xfrm>
                <a:off x="2263358" y="4260565"/>
                <a:ext cx="17459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195" name="Line 21">
                <a:extLst>
                  <a:ext uri="{FF2B5EF4-FFF2-40B4-BE49-F238E27FC236}">
                    <a16:creationId xmlns:a16="http://schemas.microsoft.com/office/drawing/2014/main" id="{FEA6EE36-9036-B9EE-A1A1-C88D3FACAFD7}"/>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6" name="TextBox 195">
                <a:extLst>
                  <a:ext uri="{FF2B5EF4-FFF2-40B4-BE49-F238E27FC236}">
                    <a16:creationId xmlns:a16="http://schemas.microsoft.com/office/drawing/2014/main" id="{87AEE6ED-C3D9-7357-A8CF-98D6F4A85B22}"/>
                  </a:ext>
                </a:extLst>
              </p:cNvPr>
              <p:cNvSpPr txBox="1"/>
              <p:nvPr/>
            </p:nvSpPr>
            <p:spPr>
              <a:xfrm>
                <a:off x="1919681" y="4260565"/>
                <a:ext cx="11067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197" name="Line 21">
                <a:extLst>
                  <a:ext uri="{FF2B5EF4-FFF2-40B4-BE49-F238E27FC236}">
                    <a16:creationId xmlns:a16="http://schemas.microsoft.com/office/drawing/2014/main" id="{8472DD9F-0883-8C40-AA16-1F456B975595}"/>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8" name="TextBox 197">
                <a:extLst>
                  <a:ext uri="{FF2B5EF4-FFF2-40B4-BE49-F238E27FC236}">
                    <a16:creationId xmlns:a16="http://schemas.microsoft.com/office/drawing/2014/main" id="{FD909A1D-D064-D042-E11F-3B05AEB7A75F}"/>
                  </a:ext>
                </a:extLst>
              </p:cNvPr>
              <p:cNvSpPr txBox="1"/>
              <p:nvPr/>
            </p:nvSpPr>
            <p:spPr>
              <a:xfrm>
                <a:off x="1544044" y="4260565"/>
                <a:ext cx="11067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sp>
          <p:nvSpPr>
            <p:cNvPr id="101" name="TextBox 100">
              <a:extLst>
                <a:ext uri="{FF2B5EF4-FFF2-40B4-BE49-F238E27FC236}">
                  <a16:creationId xmlns:a16="http://schemas.microsoft.com/office/drawing/2014/main" id="{8B239BB2-8F6E-B5D6-7C9F-C75C922F928F}"/>
                </a:ext>
              </a:extLst>
            </p:cNvPr>
            <p:cNvSpPr txBox="1"/>
            <p:nvPr/>
          </p:nvSpPr>
          <p:spPr>
            <a:xfrm>
              <a:off x="6525971" y="3799488"/>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102" name="Group 101">
              <a:extLst>
                <a:ext uri="{FF2B5EF4-FFF2-40B4-BE49-F238E27FC236}">
                  <a16:creationId xmlns:a16="http://schemas.microsoft.com/office/drawing/2014/main" id="{C749D205-FD5B-D05C-DFEE-6F0DF76ABEE0}"/>
                </a:ext>
              </a:extLst>
            </p:cNvPr>
            <p:cNvGrpSpPr/>
            <p:nvPr/>
          </p:nvGrpSpPr>
          <p:grpSpPr>
            <a:xfrm>
              <a:off x="7425262" y="4245541"/>
              <a:ext cx="4310208" cy="288147"/>
              <a:chOff x="1047831" y="4534890"/>
              <a:chExt cx="4310208" cy="288147"/>
            </a:xfrm>
          </p:grpSpPr>
          <p:sp>
            <p:nvSpPr>
              <p:cNvPr id="175" name="TextBox 174">
                <a:extLst>
                  <a:ext uri="{FF2B5EF4-FFF2-40B4-BE49-F238E27FC236}">
                    <a16:creationId xmlns:a16="http://schemas.microsoft.com/office/drawing/2014/main" id="{6EF16F5F-42D1-C2E8-938A-56EEDD9B7B06}"/>
                  </a:ext>
                </a:extLst>
              </p:cNvPr>
              <p:cNvSpPr txBox="1"/>
              <p:nvPr/>
            </p:nvSpPr>
            <p:spPr>
              <a:xfrm>
                <a:off x="5185950"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0</a:t>
                </a:r>
              </a:p>
            </p:txBody>
          </p:sp>
          <p:sp>
            <p:nvSpPr>
              <p:cNvPr id="176" name="TextBox 175">
                <a:extLst>
                  <a:ext uri="{FF2B5EF4-FFF2-40B4-BE49-F238E27FC236}">
                    <a16:creationId xmlns:a16="http://schemas.microsoft.com/office/drawing/2014/main" id="{A82CB696-25F3-53A8-83F4-ED50EE6D71F2}"/>
                  </a:ext>
                </a:extLst>
              </p:cNvPr>
              <p:cNvSpPr txBox="1"/>
              <p:nvPr/>
            </p:nvSpPr>
            <p:spPr>
              <a:xfrm>
                <a:off x="4601887"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2</a:t>
                </a:r>
              </a:p>
            </p:txBody>
          </p:sp>
          <p:sp>
            <p:nvSpPr>
              <p:cNvPr id="177" name="TextBox 176">
                <a:extLst>
                  <a:ext uri="{FF2B5EF4-FFF2-40B4-BE49-F238E27FC236}">
                    <a16:creationId xmlns:a16="http://schemas.microsoft.com/office/drawing/2014/main" id="{066D8577-CB31-F618-B9DC-621726CEABA6}"/>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2</a:t>
                </a:r>
              </a:p>
            </p:txBody>
          </p:sp>
          <p:sp>
            <p:nvSpPr>
              <p:cNvPr id="178" name="TextBox 177">
                <a:extLst>
                  <a:ext uri="{FF2B5EF4-FFF2-40B4-BE49-F238E27FC236}">
                    <a16:creationId xmlns:a16="http://schemas.microsoft.com/office/drawing/2014/main" id="{99AE9CA0-409D-6EA2-4988-24947531A9E2}"/>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4</a:t>
                </a:r>
              </a:p>
            </p:txBody>
          </p:sp>
          <p:sp>
            <p:nvSpPr>
              <p:cNvPr id="179" name="TextBox 178">
                <a:extLst>
                  <a:ext uri="{FF2B5EF4-FFF2-40B4-BE49-F238E27FC236}">
                    <a16:creationId xmlns:a16="http://schemas.microsoft.com/office/drawing/2014/main" id="{68F9BB5E-851F-F39B-6897-66F4FC75A784}"/>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7</a:t>
                </a:r>
              </a:p>
            </p:txBody>
          </p:sp>
          <p:sp>
            <p:nvSpPr>
              <p:cNvPr id="180" name="TextBox 179">
                <a:extLst>
                  <a:ext uri="{FF2B5EF4-FFF2-40B4-BE49-F238E27FC236}">
                    <a16:creationId xmlns:a16="http://schemas.microsoft.com/office/drawing/2014/main" id="{19D8A9E0-EECC-6C25-2083-914D52B2ECF1}"/>
                  </a:ext>
                </a:extLst>
              </p:cNvPr>
              <p:cNvSpPr txBox="1"/>
              <p:nvPr/>
            </p:nvSpPr>
            <p:spPr>
              <a:xfrm>
                <a:off x="2215951"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12</a:t>
                </a:r>
              </a:p>
            </p:txBody>
          </p:sp>
          <p:sp>
            <p:nvSpPr>
              <p:cNvPr id="181" name="TextBox 180">
                <a:extLst>
                  <a:ext uri="{FF2B5EF4-FFF2-40B4-BE49-F238E27FC236}">
                    <a16:creationId xmlns:a16="http://schemas.microsoft.com/office/drawing/2014/main" id="{F0EA1444-B484-4778-5B4D-B99EC15F483A}"/>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14</a:t>
                </a:r>
              </a:p>
            </p:txBody>
          </p:sp>
          <p:sp>
            <p:nvSpPr>
              <p:cNvPr id="182" name="TextBox 181">
                <a:extLst>
                  <a:ext uri="{FF2B5EF4-FFF2-40B4-BE49-F238E27FC236}">
                    <a16:creationId xmlns:a16="http://schemas.microsoft.com/office/drawing/2014/main" id="{733F72EE-0171-B62F-2440-3D8B7291D9DD}"/>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5"/>
                    </a:solidFill>
                    <a:cs typeface="Arial" panose="020B0604020202020204" pitchFamily="34" charset="0"/>
                  </a:rPr>
                  <a:t>22</a:t>
                </a:r>
              </a:p>
            </p:txBody>
          </p:sp>
        </p:grpSp>
        <p:grpSp>
          <p:nvGrpSpPr>
            <p:cNvPr id="103" name="Group 102">
              <a:extLst>
                <a:ext uri="{FF2B5EF4-FFF2-40B4-BE49-F238E27FC236}">
                  <a16:creationId xmlns:a16="http://schemas.microsoft.com/office/drawing/2014/main" id="{255BFC5E-E4C0-3C6A-B5C1-1C77E1EDE0C3}"/>
                </a:ext>
              </a:extLst>
            </p:cNvPr>
            <p:cNvGrpSpPr/>
            <p:nvPr/>
          </p:nvGrpSpPr>
          <p:grpSpPr>
            <a:xfrm>
              <a:off x="7425262" y="4457854"/>
              <a:ext cx="4310208" cy="288147"/>
              <a:chOff x="1047831" y="4534890"/>
              <a:chExt cx="4310208" cy="288147"/>
            </a:xfrm>
          </p:grpSpPr>
          <p:sp>
            <p:nvSpPr>
              <p:cNvPr id="166" name="TextBox 165">
                <a:extLst>
                  <a:ext uri="{FF2B5EF4-FFF2-40B4-BE49-F238E27FC236}">
                    <a16:creationId xmlns:a16="http://schemas.microsoft.com/office/drawing/2014/main" id="{AEAE594F-C699-6645-4A6C-15BB40D07398}"/>
                  </a:ext>
                </a:extLst>
              </p:cNvPr>
              <p:cNvSpPr txBox="1"/>
              <p:nvPr/>
            </p:nvSpPr>
            <p:spPr>
              <a:xfrm>
                <a:off x="5185950"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1</a:t>
                </a:r>
              </a:p>
            </p:txBody>
          </p:sp>
          <p:sp>
            <p:nvSpPr>
              <p:cNvPr id="167" name="TextBox 166">
                <a:extLst>
                  <a:ext uri="{FF2B5EF4-FFF2-40B4-BE49-F238E27FC236}">
                    <a16:creationId xmlns:a16="http://schemas.microsoft.com/office/drawing/2014/main" id="{4A9C11DB-73DB-B796-ADF5-779A9BD84F32}"/>
                  </a:ext>
                </a:extLst>
              </p:cNvPr>
              <p:cNvSpPr txBox="1"/>
              <p:nvPr/>
            </p:nvSpPr>
            <p:spPr>
              <a:xfrm>
                <a:off x="4601887"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3</a:t>
                </a:r>
              </a:p>
            </p:txBody>
          </p:sp>
          <p:sp>
            <p:nvSpPr>
              <p:cNvPr id="168" name="TextBox 167">
                <a:extLst>
                  <a:ext uri="{FF2B5EF4-FFF2-40B4-BE49-F238E27FC236}">
                    <a16:creationId xmlns:a16="http://schemas.microsoft.com/office/drawing/2014/main" id="{82175946-4DD7-26B7-AA15-394357A7E952}"/>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5</a:t>
                </a:r>
              </a:p>
            </p:txBody>
          </p:sp>
          <p:sp>
            <p:nvSpPr>
              <p:cNvPr id="170" name="TextBox 169">
                <a:extLst>
                  <a:ext uri="{FF2B5EF4-FFF2-40B4-BE49-F238E27FC236}">
                    <a16:creationId xmlns:a16="http://schemas.microsoft.com/office/drawing/2014/main" id="{19511323-8233-1363-07B0-38EFDB1AB4FE}"/>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6</a:t>
                </a:r>
              </a:p>
            </p:txBody>
          </p:sp>
          <p:sp>
            <p:nvSpPr>
              <p:cNvPr id="171" name="TextBox 170">
                <a:extLst>
                  <a:ext uri="{FF2B5EF4-FFF2-40B4-BE49-F238E27FC236}">
                    <a16:creationId xmlns:a16="http://schemas.microsoft.com/office/drawing/2014/main" id="{AA9B4206-BA2B-8B84-5F00-3627BAD22CD5}"/>
                  </a:ext>
                </a:extLst>
              </p:cNvPr>
              <p:cNvSpPr txBox="1"/>
              <p:nvPr/>
            </p:nvSpPr>
            <p:spPr>
              <a:xfrm>
                <a:off x="2806681" y="4534890"/>
                <a:ext cx="258139"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11</a:t>
                </a:r>
              </a:p>
            </p:txBody>
          </p:sp>
          <p:sp>
            <p:nvSpPr>
              <p:cNvPr id="172" name="TextBox 171">
                <a:extLst>
                  <a:ext uri="{FF2B5EF4-FFF2-40B4-BE49-F238E27FC236}">
                    <a16:creationId xmlns:a16="http://schemas.microsoft.com/office/drawing/2014/main" id="{2627B00D-622E-C224-9F2D-96458A7A5EE8}"/>
                  </a:ext>
                </a:extLst>
              </p:cNvPr>
              <p:cNvSpPr txBox="1"/>
              <p:nvPr/>
            </p:nvSpPr>
            <p:spPr>
              <a:xfrm>
                <a:off x="2215951"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19</a:t>
                </a:r>
              </a:p>
            </p:txBody>
          </p:sp>
          <p:sp>
            <p:nvSpPr>
              <p:cNvPr id="173" name="TextBox 172">
                <a:extLst>
                  <a:ext uri="{FF2B5EF4-FFF2-40B4-BE49-F238E27FC236}">
                    <a16:creationId xmlns:a16="http://schemas.microsoft.com/office/drawing/2014/main" id="{80954386-093A-9D2C-3056-9EDD635E622B}"/>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23</a:t>
                </a:r>
              </a:p>
            </p:txBody>
          </p:sp>
          <p:sp>
            <p:nvSpPr>
              <p:cNvPr id="174" name="TextBox 173">
                <a:extLst>
                  <a:ext uri="{FF2B5EF4-FFF2-40B4-BE49-F238E27FC236}">
                    <a16:creationId xmlns:a16="http://schemas.microsoft.com/office/drawing/2014/main" id="{4FC6B396-D1AC-7B55-718A-34D7358ACEFF}"/>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ja-JP" sz="1400">
                    <a:solidFill>
                      <a:schemeClr val="accent6"/>
                    </a:solidFill>
                    <a:cs typeface="Arial" panose="020B0604020202020204" pitchFamily="34" charset="0"/>
                  </a:rPr>
                  <a:t>35</a:t>
                </a:r>
              </a:p>
            </p:txBody>
          </p:sp>
        </p:grpSp>
        <p:grpSp>
          <p:nvGrpSpPr>
            <p:cNvPr id="104" name="Group 103">
              <a:extLst>
                <a:ext uri="{FF2B5EF4-FFF2-40B4-BE49-F238E27FC236}">
                  <a16:creationId xmlns:a16="http://schemas.microsoft.com/office/drawing/2014/main" id="{E860820A-6769-82C9-85D0-6F761ED00741}"/>
                </a:ext>
              </a:extLst>
            </p:cNvPr>
            <p:cNvGrpSpPr/>
            <p:nvPr/>
          </p:nvGrpSpPr>
          <p:grpSpPr>
            <a:xfrm>
              <a:off x="7425262" y="4033228"/>
              <a:ext cx="3726145" cy="288147"/>
              <a:chOff x="7425262" y="5286472"/>
              <a:chExt cx="3726145" cy="288147"/>
            </a:xfrm>
          </p:grpSpPr>
          <p:sp>
            <p:nvSpPr>
              <p:cNvPr id="159" name="TextBox 158">
                <a:extLst>
                  <a:ext uri="{FF2B5EF4-FFF2-40B4-BE49-F238E27FC236}">
                    <a16:creationId xmlns:a16="http://schemas.microsoft.com/office/drawing/2014/main" id="{61C3E402-A4D7-DC32-C66E-899814971BC1}"/>
                  </a:ext>
                </a:extLst>
              </p:cNvPr>
              <p:cNvSpPr txBox="1"/>
              <p:nvPr/>
            </p:nvSpPr>
            <p:spPr>
              <a:xfrm>
                <a:off x="10979318" y="528647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160" name="TextBox 159">
                <a:extLst>
                  <a:ext uri="{FF2B5EF4-FFF2-40B4-BE49-F238E27FC236}">
                    <a16:creationId xmlns:a16="http://schemas.microsoft.com/office/drawing/2014/main" id="{4A9D12F1-5E14-53D7-BD1B-162AB203D9E0}"/>
                  </a:ext>
                </a:extLst>
              </p:cNvPr>
              <p:cNvSpPr txBox="1"/>
              <p:nvPr/>
            </p:nvSpPr>
            <p:spPr>
              <a:xfrm>
                <a:off x="10395259" y="528647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161" name="TextBox 160">
                <a:extLst>
                  <a:ext uri="{FF2B5EF4-FFF2-40B4-BE49-F238E27FC236}">
                    <a16:creationId xmlns:a16="http://schemas.microsoft.com/office/drawing/2014/main" id="{71F1CEC4-00DF-CFA5-3E37-D157E0C0F421}"/>
                  </a:ext>
                </a:extLst>
              </p:cNvPr>
              <p:cNvSpPr txBox="1"/>
              <p:nvPr/>
            </p:nvSpPr>
            <p:spPr>
              <a:xfrm>
                <a:off x="9811196" y="528647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162" name="TextBox 161">
                <a:extLst>
                  <a:ext uri="{FF2B5EF4-FFF2-40B4-BE49-F238E27FC236}">
                    <a16:creationId xmlns:a16="http://schemas.microsoft.com/office/drawing/2014/main" id="{994623AF-E12A-7872-68F5-811463352703}"/>
                  </a:ext>
                </a:extLst>
              </p:cNvPr>
              <p:cNvSpPr txBox="1"/>
              <p:nvPr/>
            </p:nvSpPr>
            <p:spPr>
              <a:xfrm>
                <a:off x="9227138" y="528647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a:t>
                </a:r>
              </a:p>
            </p:txBody>
          </p:sp>
          <p:sp>
            <p:nvSpPr>
              <p:cNvPr id="163" name="TextBox 162">
                <a:extLst>
                  <a:ext uri="{FF2B5EF4-FFF2-40B4-BE49-F238E27FC236}">
                    <a16:creationId xmlns:a16="http://schemas.microsoft.com/office/drawing/2014/main" id="{6CA1BDEA-1718-931D-047A-2A73C9957E42}"/>
                  </a:ext>
                </a:extLst>
              </p:cNvPr>
              <p:cNvSpPr txBox="1"/>
              <p:nvPr/>
            </p:nvSpPr>
            <p:spPr>
              <a:xfrm>
                <a:off x="8643076" y="5286472"/>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a:t>
                </a:r>
              </a:p>
            </p:txBody>
          </p:sp>
          <p:sp>
            <p:nvSpPr>
              <p:cNvPr id="164" name="TextBox 163">
                <a:extLst>
                  <a:ext uri="{FF2B5EF4-FFF2-40B4-BE49-F238E27FC236}">
                    <a16:creationId xmlns:a16="http://schemas.microsoft.com/office/drawing/2014/main" id="{90108603-0788-66A9-3E14-9FD19D157B24}"/>
                  </a:ext>
                </a:extLst>
              </p:cNvPr>
              <p:cNvSpPr txBox="1"/>
              <p:nvPr/>
            </p:nvSpPr>
            <p:spPr>
              <a:xfrm>
                <a:off x="8009323" y="528647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13</a:t>
                </a:r>
              </a:p>
            </p:txBody>
          </p:sp>
          <p:sp>
            <p:nvSpPr>
              <p:cNvPr id="165" name="TextBox 164">
                <a:extLst>
                  <a:ext uri="{FF2B5EF4-FFF2-40B4-BE49-F238E27FC236}">
                    <a16:creationId xmlns:a16="http://schemas.microsoft.com/office/drawing/2014/main" id="{5AE7C111-05D0-3B16-0995-4D62B06E43ED}"/>
                  </a:ext>
                </a:extLst>
              </p:cNvPr>
              <p:cNvSpPr txBox="1"/>
              <p:nvPr/>
            </p:nvSpPr>
            <p:spPr>
              <a:xfrm>
                <a:off x="7425262" y="528647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22</a:t>
                </a:r>
              </a:p>
            </p:txBody>
          </p:sp>
        </p:grpSp>
        <p:grpSp>
          <p:nvGrpSpPr>
            <p:cNvPr id="105" name="Group 104">
              <a:extLst>
                <a:ext uri="{FF2B5EF4-FFF2-40B4-BE49-F238E27FC236}">
                  <a16:creationId xmlns:a16="http://schemas.microsoft.com/office/drawing/2014/main" id="{295572D3-CDFD-88BA-0FD5-E64F111EC966}"/>
                </a:ext>
              </a:extLst>
            </p:cNvPr>
            <p:cNvGrpSpPr/>
            <p:nvPr/>
          </p:nvGrpSpPr>
          <p:grpSpPr>
            <a:xfrm>
              <a:off x="7425262" y="4670167"/>
              <a:ext cx="3142086" cy="288147"/>
              <a:chOff x="7425262" y="5286472"/>
              <a:chExt cx="3142086" cy="288147"/>
            </a:xfrm>
          </p:grpSpPr>
          <p:sp>
            <p:nvSpPr>
              <p:cNvPr id="153" name="TextBox 152">
                <a:extLst>
                  <a:ext uri="{FF2B5EF4-FFF2-40B4-BE49-F238E27FC236}">
                    <a16:creationId xmlns:a16="http://schemas.microsoft.com/office/drawing/2014/main" id="{CFD8E935-CBAA-18BA-2B09-6E7AC3DC78CE}"/>
                  </a:ext>
                </a:extLst>
              </p:cNvPr>
              <p:cNvSpPr txBox="1"/>
              <p:nvPr/>
            </p:nvSpPr>
            <p:spPr>
              <a:xfrm>
                <a:off x="10395259" y="5286472"/>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0</a:t>
                </a:r>
              </a:p>
            </p:txBody>
          </p:sp>
          <p:sp>
            <p:nvSpPr>
              <p:cNvPr id="154" name="TextBox 153">
                <a:extLst>
                  <a:ext uri="{FF2B5EF4-FFF2-40B4-BE49-F238E27FC236}">
                    <a16:creationId xmlns:a16="http://schemas.microsoft.com/office/drawing/2014/main" id="{7996416E-FF29-A798-F1C3-0094999B79FC}"/>
                  </a:ext>
                </a:extLst>
              </p:cNvPr>
              <p:cNvSpPr txBox="1"/>
              <p:nvPr/>
            </p:nvSpPr>
            <p:spPr>
              <a:xfrm>
                <a:off x="9811196" y="5286472"/>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6</a:t>
                </a:r>
              </a:p>
            </p:txBody>
          </p:sp>
          <p:sp>
            <p:nvSpPr>
              <p:cNvPr id="155" name="TextBox 154">
                <a:extLst>
                  <a:ext uri="{FF2B5EF4-FFF2-40B4-BE49-F238E27FC236}">
                    <a16:creationId xmlns:a16="http://schemas.microsoft.com/office/drawing/2014/main" id="{124320EA-F686-DE42-97D9-7A05656D5A51}"/>
                  </a:ext>
                </a:extLst>
              </p:cNvPr>
              <p:cNvSpPr txBox="1"/>
              <p:nvPr/>
            </p:nvSpPr>
            <p:spPr>
              <a:xfrm>
                <a:off x="9177444" y="5286472"/>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13</a:t>
                </a:r>
              </a:p>
            </p:txBody>
          </p:sp>
          <p:sp>
            <p:nvSpPr>
              <p:cNvPr id="156" name="TextBox 155">
                <a:extLst>
                  <a:ext uri="{FF2B5EF4-FFF2-40B4-BE49-F238E27FC236}">
                    <a16:creationId xmlns:a16="http://schemas.microsoft.com/office/drawing/2014/main" id="{F6C6D122-21B0-A5A0-B136-B42320657210}"/>
                  </a:ext>
                </a:extLst>
              </p:cNvPr>
              <p:cNvSpPr txBox="1"/>
              <p:nvPr/>
            </p:nvSpPr>
            <p:spPr>
              <a:xfrm>
                <a:off x="8593382" y="5286472"/>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18</a:t>
                </a:r>
              </a:p>
            </p:txBody>
          </p:sp>
          <p:sp>
            <p:nvSpPr>
              <p:cNvPr id="157" name="TextBox 156">
                <a:extLst>
                  <a:ext uri="{FF2B5EF4-FFF2-40B4-BE49-F238E27FC236}">
                    <a16:creationId xmlns:a16="http://schemas.microsoft.com/office/drawing/2014/main" id="{F9ABD225-3CAA-D69B-EB91-44C0E5A6055F}"/>
                  </a:ext>
                </a:extLst>
              </p:cNvPr>
              <p:cNvSpPr txBox="1"/>
              <p:nvPr/>
            </p:nvSpPr>
            <p:spPr>
              <a:xfrm>
                <a:off x="8009323" y="5286472"/>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22</a:t>
                </a:r>
              </a:p>
            </p:txBody>
          </p:sp>
          <p:sp>
            <p:nvSpPr>
              <p:cNvPr id="158" name="TextBox 157">
                <a:extLst>
                  <a:ext uri="{FF2B5EF4-FFF2-40B4-BE49-F238E27FC236}">
                    <a16:creationId xmlns:a16="http://schemas.microsoft.com/office/drawing/2014/main" id="{E26587AB-D4B4-8685-86FB-BE6544527D16}"/>
                  </a:ext>
                </a:extLst>
              </p:cNvPr>
              <p:cNvSpPr txBox="1"/>
              <p:nvPr/>
            </p:nvSpPr>
            <p:spPr>
              <a:xfrm>
                <a:off x="7425262" y="5286472"/>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30</a:t>
                </a:r>
              </a:p>
            </p:txBody>
          </p:sp>
        </p:grpSp>
        <p:grpSp>
          <p:nvGrpSpPr>
            <p:cNvPr id="106" name="Group 105">
              <a:extLst>
                <a:ext uri="{FF2B5EF4-FFF2-40B4-BE49-F238E27FC236}">
                  <a16:creationId xmlns:a16="http://schemas.microsoft.com/office/drawing/2014/main" id="{0248833B-2642-1968-9F2A-16CEB7A38E85}"/>
                </a:ext>
              </a:extLst>
            </p:cNvPr>
            <p:cNvGrpSpPr/>
            <p:nvPr/>
          </p:nvGrpSpPr>
          <p:grpSpPr>
            <a:xfrm>
              <a:off x="7425262" y="4882480"/>
              <a:ext cx="3142086" cy="288147"/>
              <a:chOff x="7425262" y="5286472"/>
              <a:chExt cx="3142086" cy="288147"/>
            </a:xfrm>
          </p:grpSpPr>
          <p:sp>
            <p:nvSpPr>
              <p:cNvPr id="147" name="TextBox 146">
                <a:extLst>
                  <a:ext uri="{FF2B5EF4-FFF2-40B4-BE49-F238E27FC236}">
                    <a16:creationId xmlns:a16="http://schemas.microsoft.com/office/drawing/2014/main" id="{98FA4F7D-2E2A-9637-3728-D945943AE441}"/>
                  </a:ext>
                </a:extLst>
              </p:cNvPr>
              <p:cNvSpPr txBox="1"/>
              <p:nvPr/>
            </p:nvSpPr>
            <p:spPr>
              <a:xfrm>
                <a:off x="10395259" y="5286472"/>
                <a:ext cx="172089"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0</a:t>
                </a:r>
              </a:p>
            </p:txBody>
          </p:sp>
          <p:sp>
            <p:nvSpPr>
              <p:cNvPr id="148" name="TextBox 147">
                <a:extLst>
                  <a:ext uri="{FF2B5EF4-FFF2-40B4-BE49-F238E27FC236}">
                    <a16:creationId xmlns:a16="http://schemas.microsoft.com/office/drawing/2014/main" id="{3A08D3B1-0E1F-FC93-D133-1E7076837CB8}"/>
                  </a:ext>
                </a:extLst>
              </p:cNvPr>
              <p:cNvSpPr txBox="1"/>
              <p:nvPr/>
            </p:nvSpPr>
            <p:spPr>
              <a:xfrm>
                <a:off x="9811196" y="5286472"/>
                <a:ext cx="172089"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3</a:t>
                </a:r>
              </a:p>
            </p:txBody>
          </p:sp>
          <p:sp>
            <p:nvSpPr>
              <p:cNvPr id="149" name="TextBox 148">
                <a:extLst>
                  <a:ext uri="{FF2B5EF4-FFF2-40B4-BE49-F238E27FC236}">
                    <a16:creationId xmlns:a16="http://schemas.microsoft.com/office/drawing/2014/main" id="{DA13B840-359D-B0E8-8B82-5D276FCC643C}"/>
                  </a:ext>
                </a:extLst>
              </p:cNvPr>
              <p:cNvSpPr txBox="1"/>
              <p:nvPr/>
            </p:nvSpPr>
            <p:spPr>
              <a:xfrm>
                <a:off x="9177444" y="5286472"/>
                <a:ext cx="271475"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10</a:t>
                </a:r>
              </a:p>
            </p:txBody>
          </p:sp>
          <p:sp>
            <p:nvSpPr>
              <p:cNvPr id="150" name="TextBox 149">
                <a:extLst>
                  <a:ext uri="{FF2B5EF4-FFF2-40B4-BE49-F238E27FC236}">
                    <a16:creationId xmlns:a16="http://schemas.microsoft.com/office/drawing/2014/main" id="{85093E1C-A1B4-C45C-4389-48026A9B089A}"/>
                  </a:ext>
                </a:extLst>
              </p:cNvPr>
              <p:cNvSpPr txBox="1"/>
              <p:nvPr/>
            </p:nvSpPr>
            <p:spPr>
              <a:xfrm>
                <a:off x="8593383" y="5286472"/>
                <a:ext cx="271474"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12</a:t>
                </a:r>
              </a:p>
            </p:txBody>
          </p:sp>
          <p:sp>
            <p:nvSpPr>
              <p:cNvPr id="151" name="TextBox 150">
                <a:extLst>
                  <a:ext uri="{FF2B5EF4-FFF2-40B4-BE49-F238E27FC236}">
                    <a16:creationId xmlns:a16="http://schemas.microsoft.com/office/drawing/2014/main" id="{E4B6BDCE-B945-9CE8-7CC1-1A182780B10A}"/>
                  </a:ext>
                </a:extLst>
              </p:cNvPr>
              <p:cNvSpPr txBox="1"/>
              <p:nvPr/>
            </p:nvSpPr>
            <p:spPr>
              <a:xfrm>
                <a:off x="8009323" y="5286472"/>
                <a:ext cx="271475"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22</a:t>
                </a:r>
              </a:p>
            </p:txBody>
          </p:sp>
          <p:sp>
            <p:nvSpPr>
              <p:cNvPr id="152" name="TextBox 151">
                <a:extLst>
                  <a:ext uri="{FF2B5EF4-FFF2-40B4-BE49-F238E27FC236}">
                    <a16:creationId xmlns:a16="http://schemas.microsoft.com/office/drawing/2014/main" id="{DF691DED-0A86-236F-6F21-C67359785230}"/>
                  </a:ext>
                </a:extLst>
              </p:cNvPr>
              <p:cNvSpPr txBox="1"/>
              <p:nvPr/>
            </p:nvSpPr>
            <p:spPr>
              <a:xfrm>
                <a:off x="7425262" y="5286472"/>
                <a:ext cx="271475" cy="288147"/>
              </a:xfrm>
              <a:prstGeom prst="rect">
                <a:avLst/>
              </a:prstGeom>
              <a:noFill/>
            </p:spPr>
            <p:txBody>
              <a:bodyPr wrap="none" lIns="36000" tIns="36000" rIns="36000" bIns="36000" rtlCol="0" anchor="t" anchorCtr="0">
                <a:spAutoFit/>
              </a:bodyPr>
              <a:lstStyle/>
              <a:p>
                <a:pPr algn="ctr"/>
                <a:r>
                  <a:rPr lang="ja-JP" sz="1400">
                    <a:solidFill>
                      <a:schemeClr val="bg2"/>
                    </a:solidFill>
                    <a:cs typeface="Arial" panose="020B0604020202020204" pitchFamily="34" charset="0"/>
                  </a:rPr>
                  <a:t>29</a:t>
                </a:r>
              </a:p>
            </p:txBody>
          </p:sp>
        </p:grpSp>
        <p:sp>
          <p:nvSpPr>
            <p:cNvPr id="107" name="Graphic 314">
              <a:extLst>
                <a:ext uri="{FF2B5EF4-FFF2-40B4-BE49-F238E27FC236}">
                  <a16:creationId xmlns:a16="http://schemas.microsoft.com/office/drawing/2014/main" id="{AC1FB28C-B229-145C-FC20-3FBDABE45A49}"/>
                </a:ext>
              </a:extLst>
            </p:cNvPr>
            <p:cNvSpPr/>
            <p:nvPr/>
          </p:nvSpPr>
          <p:spPr>
            <a:xfrm>
              <a:off x="7557680" y="2160057"/>
              <a:ext cx="3322800" cy="1409884"/>
            </a:xfrm>
            <a:custGeom>
              <a:avLst/>
              <a:gdLst>
                <a:gd name="connsiteX0" fmla="*/ 4135355 w 4135354"/>
                <a:gd name="connsiteY0" fmla="*/ 1768259 h 1768259"/>
                <a:gd name="connsiteX1" fmla="*/ 4135355 w 4135354"/>
                <a:gd name="connsiteY1" fmla="*/ 1697527 h 1768259"/>
                <a:gd name="connsiteX2" fmla="*/ 2885789 w 4135354"/>
                <a:gd name="connsiteY2" fmla="*/ 1697527 h 1768259"/>
                <a:gd name="connsiteX3" fmla="*/ 2885789 w 4135354"/>
                <a:gd name="connsiteY3" fmla="*/ 1607934 h 1768259"/>
                <a:gd name="connsiteX4" fmla="*/ 2805627 w 4135354"/>
                <a:gd name="connsiteY4" fmla="*/ 1607934 h 1768259"/>
                <a:gd name="connsiteX5" fmla="*/ 2805627 w 4135354"/>
                <a:gd name="connsiteY5" fmla="*/ 1447610 h 1768259"/>
                <a:gd name="connsiteX6" fmla="*/ 2716044 w 4135354"/>
                <a:gd name="connsiteY6" fmla="*/ 1447610 h 1768259"/>
                <a:gd name="connsiteX7" fmla="*/ 2716044 w 4135354"/>
                <a:gd name="connsiteY7" fmla="*/ 1372162 h 1768259"/>
                <a:gd name="connsiteX8" fmla="*/ 2456698 w 4135354"/>
                <a:gd name="connsiteY8" fmla="*/ 1372162 h 1768259"/>
                <a:gd name="connsiteX9" fmla="*/ 2456698 w 4135354"/>
                <a:gd name="connsiteY9" fmla="*/ 1287294 h 1768259"/>
                <a:gd name="connsiteX10" fmla="*/ 2150202 w 4135354"/>
                <a:gd name="connsiteY10" fmla="*/ 1287294 h 1768259"/>
                <a:gd name="connsiteX11" fmla="*/ 2150202 w 4135354"/>
                <a:gd name="connsiteY11" fmla="*/ 1211847 h 1768259"/>
                <a:gd name="connsiteX12" fmla="*/ 1471184 w 4135354"/>
                <a:gd name="connsiteY12" fmla="*/ 1211847 h 1768259"/>
                <a:gd name="connsiteX13" fmla="*/ 1471184 w 4135354"/>
                <a:gd name="connsiteY13" fmla="*/ 1131684 h 1768259"/>
                <a:gd name="connsiteX14" fmla="*/ 1348588 w 4135354"/>
                <a:gd name="connsiteY14" fmla="*/ 1131684 h 1768259"/>
                <a:gd name="connsiteX15" fmla="*/ 1348588 w 4135354"/>
                <a:gd name="connsiteY15" fmla="*/ 1046807 h 1768259"/>
                <a:gd name="connsiteX16" fmla="*/ 1018518 w 4135354"/>
                <a:gd name="connsiteY16" fmla="*/ 1046807 h 1768259"/>
                <a:gd name="connsiteX17" fmla="*/ 1018518 w 4135354"/>
                <a:gd name="connsiteY17" fmla="*/ 976074 h 1768259"/>
                <a:gd name="connsiteX18" fmla="*/ 943069 w 4135354"/>
                <a:gd name="connsiteY18" fmla="*/ 976074 h 1768259"/>
                <a:gd name="connsiteX19" fmla="*/ 943069 w 4135354"/>
                <a:gd name="connsiteY19" fmla="*/ 881770 h 1768259"/>
                <a:gd name="connsiteX20" fmla="*/ 872340 w 4135354"/>
                <a:gd name="connsiteY20" fmla="*/ 881770 h 1768259"/>
                <a:gd name="connsiteX21" fmla="*/ 872340 w 4135354"/>
                <a:gd name="connsiteY21" fmla="*/ 796894 h 1768259"/>
                <a:gd name="connsiteX22" fmla="*/ 773317 w 4135354"/>
                <a:gd name="connsiteY22" fmla="*/ 796894 h 1768259"/>
                <a:gd name="connsiteX23" fmla="*/ 773317 w 4135354"/>
                <a:gd name="connsiteY23" fmla="*/ 716733 h 1768259"/>
                <a:gd name="connsiteX24" fmla="*/ 688440 w 4135354"/>
                <a:gd name="connsiteY24" fmla="*/ 716733 h 1768259"/>
                <a:gd name="connsiteX25" fmla="*/ 688440 w 4135354"/>
                <a:gd name="connsiteY25" fmla="*/ 646003 h 1768259"/>
                <a:gd name="connsiteX26" fmla="*/ 499826 w 4135354"/>
                <a:gd name="connsiteY26" fmla="*/ 646003 h 1768259"/>
                <a:gd name="connsiteX27" fmla="*/ 499826 w 4135354"/>
                <a:gd name="connsiteY27" fmla="*/ 579988 h 1768259"/>
                <a:gd name="connsiteX28" fmla="*/ 471534 w 4135354"/>
                <a:gd name="connsiteY28" fmla="*/ 579988 h 1768259"/>
                <a:gd name="connsiteX29" fmla="*/ 471534 w 4135354"/>
                <a:gd name="connsiteY29" fmla="*/ 490397 h 1768259"/>
                <a:gd name="connsiteX30" fmla="*/ 405520 w 4135354"/>
                <a:gd name="connsiteY30" fmla="*/ 490397 h 1768259"/>
                <a:gd name="connsiteX31" fmla="*/ 405520 w 4135354"/>
                <a:gd name="connsiteY31" fmla="*/ 396090 h 1768259"/>
                <a:gd name="connsiteX32" fmla="*/ 344220 w 4135354"/>
                <a:gd name="connsiteY32" fmla="*/ 396090 h 1768259"/>
                <a:gd name="connsiteX33" fmla="*/ 344220 w 4135354"/>
                <a:gd name="connsiteY33" fmla="*/ 320644 h 1768259"/>
                <a:gd name="connsiteX34" fmla="*/ 315928 w 4135354"/>
                <a:gd name="connsiteY34" fmla="*/ 320644 h 1768259"/>
                <a:gd name="connsiteX35" fmla="*/ 315928 w 4135354"/>
                <a:gd name="connsiteY35" fmla="*/ 240482 h 1768259"/>
                <a:gd name="connsiteX36" fmla="*/ 231052 w 4135354"/>
                <a:gd name="connsiteY36" fmla="*/ 240482 h 1768259"/>
                <a:gd name="connsiteX37" fmla="*/ 231052 w 4135354"/>
                <a:gd name="connsiteY37" fmla="*/ 146175 h 1768259"/>
                <a:gd name="connsiteX38" fmla="*/ 198045 w 4135354"/>
                <a:gd name="connsiteY38" fmla="*/ 146175 h 1768259"/>
                <a:gd name="connsiteX39" fmla="*/ 198045 w 4135354"/>
                <a:gd name="connsiteY39" fmla="*/ 80161 h 1768259"/>
                <a:gd name="connsiteX40" fmla="*/ 113168 w 4135354"/>
                <a:gd name="connsiteY40" fmla="*/ 80161 h 1768259"/>
                <a:gd name="connsiteX41" fmla="*/ 113168 w 4135354"/>
                <a:gd name="connsiteY41" fmla="*/ 0 h 1768259"/>
                <a:gd name="connsiteX42" fmla="*/ 0 w 4135354"/>
                <a:gd name="connsiteY42" fmla="*/ 0 h 1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5354" h="1768259">
                  <a:moveTo>
                    <a:pt x="4135355" y="1768259"/>
                  </a:moveTo>
                  <a:lnTo>
                    <a:pt x="4135355" y="1697527"/>
                  </a:lnTo>
                  <a:lnTo>
                    <a:pt x="2885789" y="1697527"/>
                  </a:lnTo>
                  <a:lnTo>
                    <a:pt x="2885789" y="1607934"/>
                  </a:lnTo>
                  <a:lnTo>
                    <a:pt x="2805627" y="1607934"/>
                  </a:lnTo>
                  <a:lnTo>
                    <a:pt x="2805627" y="1447610"/>
                  </a:lnTo>
                  <a:lnTo>
                    <a:pt x="2716044" y="1447610"/>
                  </a:lnTo>
                  <a:lnTo>
                    <a:pt x="2716044" y="1372162"/>
                  </a:lnTo>
                  <a:lnTo>
                    <a:pt x="2456698" y="1372162"/>
                  </a:lnTo>
                  <a:lnTo>
                    <a:pt x="2456698" y="1287294"/>
                  </a:lnTo>
                  <a:lnTo>
                    <a:pt x="2150202" y="1287294"/>
                  </a:lnTo>
                  <a:lnTo>
                    <a:pt x="2150202" y="1211847"/>
                  </a:lnTo>
                  <a:lnTo>
                    <a:pt x="1471184" y="1211847"/>
                  </a:lnTo>
                  <a:lnTo>
                    <a:pt x="1471184" y="1131684"/>
                  </a:lnTo>
                  <a:lnTo>
                    <a:pt x="1348588" y="1131684"/>
                  </a:lnTo>
                  <a:lnTo>
                    <a:pt x="1348588" y="1046807"/>
                  </a:lnTo>
                  <a:lnTo>
                    <a:pt x="1018518" y="1046807"/>
                  </a:lnTo>
                  <a:lnTo>
                    <a:pt x="1018518" y="976074"/>
                  </a:lnTo>
                  <a:lnTo>
                    <a:pt x="943069" y="976074"/>
                  </a:lnTo>
                  <a:lnTo>
                    <a:pt x="943069" y="881770"/>
                  </a:lnTo>
                  <a:lnTo>
                    <a:pt x="872340" y="881770"/>
                  </a:lnTo>
                  <a:lnTo>
                    <a:pt x="872340" y="796894"/>
                  </a:lnTo>
                  <a:lnTo>
                    <a:pt x="773317" y="796894"/>
                  </a:lnTo>
                  <a:lnTo>
                    <a:pt x="773317" y="716733"/>
                  </a:lnTo>
                  <a:lnTo>
                    <a:pt x="688440" y="716733"/>
                  </a:lnTo>
                  <a:lnTo>
                    <a:pt x="688440" y="646003"/>
                  </a:lnTo>
                  <a:lnTo>
                    <a:pt x="499826" y="646003"/>
                  </a:lnTo>
                  <a:lnTo>
                    <a:pt x="499826" y="579988"/>
                  </a:lnTo>
                  <a:lnTo>
                    <a:pt x="471534" y="579988"/>
                  </a:lnTo>
                  <a:lnTo>
                    <a:pt x="471534" y="490397"/>
                  </a:lnTo>
                  <a:lnTo>
                    <a:pt x="405520" y="490397"/>
                  </a:lnTo>
                  <a:lnTo>
                    <a:pt x="405520" y="396090"/>
                  </a:lnTo>
                  <a:lnTo>
                    <a:pt x="344220" y="396090"/>
                  </a:lnTo>
                  <a:lnTo>
                    <a:pt x="344220" y="320644"/>
                  </a:lnTo>
                  <a:lnTo>
                    <a:pt x="315928" y="320644"/>
                  </a:lnTo>
                  <a:lnTo>
                    <a:pt x="315928" y="240482"/>
                  </a:lnTo>
                  <a:lnTo>
                    <a:pt x="231052" y="240482"/>
                  </a:lnTo>
                  <a:lnTo>
                    <a:pt x="231052" y="146175"/>
                  </a:lnTo>
                  <a:lnTo>
                    <a:pt x="198045" y="146175"/>
                  </a:lnTo>
                  <a:lnTo>
                    <a:pt x="198045" y="80161"/>
                  </a:lnTo>
                  <a:lnTo>
                    <a:pt x="113168" y="80161"/>
                  </a:lnTo>
                  <a:lnTo>
                    <a:pt x="113168" y="0"/>
                  </a:lnTo>
                  <a:lnTo>
                    <a:pt x="0" y="0"/>
                  </a:lnTo>
                </a:path>
              </a:pathLst>
            </a:custGeom>
            <a:noFill/>
            <a:ln w="19050" cap="flat">
              <a:solidFill>
                <a:schemeClr val="accent3"/>
              </a:solidFill>
              <a:prstDash val="solid"/>
              <a:miter/>
            </a:ln>
          </p:spPr>
          <p:txBody>
            <a:bodyPr rtlCol="0" anchor="ctr"/>
            <a:lstStyle/>
            <a:p>
              <a:endParaRPr lang="en-GB"/>
            </a:p>
          </p:txBody>
        </p:sp>
        <p:grpSp>
          <p:nvGrpSpPr>
            <p:cNvPr id="108" name="Group 107">
              <a:extLst>
                <a:ext uri="{FF2B5EF4-FFF2-40B4-BE49-F238E27FC236}">
                  <a16:creationId xmlns:a16="http://schemas.microsoft.com/office/drawing/2014/main" id="{5877DE33-CFF8-6C38-FA4A-98ED2CC04A02}"/>
                </a:ext>
              </a:extLst>
            </p:cNvPr>
            <p:cNvGrpSpPr/>
            <p:nvPr/>
          </p:nvGrpSpPr>
          <p:grpSpPr>
            <a:xfrm>
              <a:off x="7557681" y="2160057"/>
              <a:ext cx="3956008" cy="1327487"/>
              <a:chOff x="3629025" y="2590799"/>
              <a:chExt cx="4936969" cy="1678667"/>
            </a:xfrm>
          </p:grpSpPr>
          <p:sp>
            <p:nvSpPr>
              <p:cNvPr id="144" name="Freeform: Shape 319">
                <a:extLst>
                  <a:ext uri="{FF2B5EF4-FFF2-40B4-BE49-F238E27FC236}">
                    <a16:creationId xmlns:a16="http://schemas.microsoft.com/office/drawing/2014/main" id="{4EA57F6A-A4F8-0FD0-FA29-F6E0D3354748}"/>
                  </a:ext>
                </a:extLst>
              </p:cNvPr>
              <p:cNvSpPr/>
              <p:nvPr/>
            </p:nvSpPr>
            <p:spPr>
              <a:xfrm>
                <a:off x="3629025" y="2590799"/>
                <a:ext cx="4936969" cy="1617364"/>
              </a:xfrm>
              <a:custGeom>
                <a:avLst/>
                <a:gdLst>
                  <a:gd name="connsiteX0" fmla="*/ 4936970 w 4936969"/>
                  <a:gd name="connsiteY0" fmla="*/ 1617364 h 1617364"/>
                  <a:gd name="connsiteX1" fmla="*/ 3536509 w 4936969"/>
                  <a:gd name="connsiteY1" fmla="*/ 1617364 h 1617364"/>
                  <a:gd name="connsiteX2" fmla="*/ 3536509 w 4936969"/>
                  <a:gd name="connsiteY2" fmla="*/ 1532487 h 1617364"/>
                  <a:gd name="connsiteX3" fmla="*/ 3211154 w 4936969"/>
                  <a:gd name="connsiteY3" fmla="*/ 1532487 h 1617364"/>
                  <a:gd name="connsiteX4" fmla="*/ 3211154 w 4936969"/>
                  <a:gd name="connsiteY4" fmla="*/ 1447610 h 1617364"/>
                  <a:gd name="connsiteX5" fmla="*/ 2621737 w 4936969"/>
                  <a:gd name="connsiteY5" fmla="*/ 1447610 h 1617364"/>
                  <a:gd name="connsiteX6" fmla="*/ 2621737 w 4936969"/>
                  <a:gd name="connsiteY6" fmla="*/ 1358017 h 1617364"/>
                  <a:gd name="connsiteX7" fmla="*/ 2541575 w 4936969"/>
                  <a:gd name="connsiteY7" fmla="*/ 1358017 h 1617364"/>
                  <a:gd name="connsiteX8" fmla="*/ 2541575 w 4936969"/>
                  <a:gd name="connsiteY8" fmla="*/ 1216562 h 1617364"/>
                  <a:gd name="connsiteX9" fmla="*/ 2018167 w 4936969"/>
                  <a:gd name="connsiteY9" fmla="*/ 1216562 h 1617364"/>
                  <a:gd name="connsiteX10" fmla="*/ 2018167 w 4936969"/>
                  <a:gd name="connsiteY10" fmla="*/ 1051522 h 1617364"/>
                  <a:gd name="connsiteX11" fmla="*/ 1574930 w 4936969"/>
                  <a:gd name="connsiteY11" fmla="*/ 1051522 h 1617364"/>
                  <a:gd name="connsiteX12" fmla="*/ 1574930 w 4936969"/>
                  <a:gd name="connsiteY12" fmla="*/ 881770 h 1617364"/>
                  <a:gd name="connsiteX13" fmla="*/ 1485338 w 4936969"/>
                  <a:gd name="connsiteY13" fmla="*/ 881770 h 1617364"/>
                  <a:gd name="connsiteX14" fmla="*/ 1485338 w 4936969"/>
                  <a:gd name="connsiteY14" fmla="*/ 811039 h 1617364"/>
                  <a:gd name="connsiteX15" fmla="*/ 1438180 w 4936969"/>
                  <a:gd name="connsiteY15" fmla="*/ 811039 h 1617364"/>
                  <a:gd name="connsiteX16" fmla="*/ 1438180 w 4936969"/>
                  <a:gd name="connsiteY16" fmla="*/ 726163 h 1617364"/>
                  <a:gd name="connsiteX17" fmla="*/ 1372162 w 4936969"/>
                  <a:gd name="connsiteY17" fmla="*/ 726163 h 1617364"/>
                  <a:gd name="connsiteX18" fmla="*/ 1372162 w 4936969"/>
                  <a:gd name="connsiteY18" fmla="*/ 646003 h 1617364"/>
                  <a:gd name="connsiteX19" fmla="*/ 745025 w 4936969"/>
                  <a:gd name="connsiteY19" fmla="*/ 646003 h 1617364"/>
                  <a:gd name="connsiteX20" fmla="*/ 745025 w 4936969"/>
                  <a:gd name="connsiteY20" fmla="*/ 570557 h 1617364"/>
                  <a:gd name="connsiteX21" fmla="*/ 575272 w 4936969"/>
                  <a:gd name="connsiteY21" fmla="*/ 570557 h 1617364"/>
                  <a:gd name="connsiteX22" fmla="*/ 575272 w 4936969"/>
                  <a:gd name="connsiteY22" fmla="*/ 414951 h 1617364"/>
                  <a:gd name="connsiteX23" fmla="*/ 513973 w 4936969"/>
                  <a:gd name="connsiteY23" fmla="*/ 414951 h 1617364"/>
                  <a:gd name="connsiteX24" fmla="*/ 513973 w 4936969"/>
                  <a:gd name="connsiteY24" fmla="*/ 330075 h 1617364"/>
                  <a:gd name="connsiteX25" fmla="*/ 297067 w 4936969"/>
                  <a:gd name="connsiteY25" fmla="*/ 330075 h 1617364"/>
                  <a:gd name="connsiteX26" fmla="*/ 297067 w 4936969"/>
                  <a:gd name="connsiteY26" fmla="*/ 240482 h 1617364"/>
                  <a:gd name="connsiteX27" fmla="*/ 127314 w 4936969"/>
                  <a:gd name="connsiteY27" fmla="*/ 240482 h 1617364"/>
                  <a:gd name="connsiteX28" fmla="*/ 127314 w 4936969"/>
                  <a:gd name="connsiteY28" fmla="*/ 165038 h 1617364"/>
                  <a:gd name="connsiteX29" fmla="*/ 99022 w 4936969"/>
                  <a:gd name="connsiteY29" fmla="*/ 165038 h 1617364"/>
                  <a:gd name="connsiteX30" fmla="*/ 99022 w 4936969"/>
                  <a:gd name="connsiteY30" fmla="*/ 89592 h 1617364"/>
                  <a:gd name="connsiteX31" fmla="*/ 56584 w 4936969"/>
                  <a:gd name="connsiteY31" fmla="*/ 89592 h 1617364"/>
                  <a:gd name="connsiteX32" fmla="*/ 56584 w 4936969"/>
                  <a:gd name="connsiteY32" fmla="*/ 0 h 1617364"/>
                  <a:gd name="connsiteX33" fmla="*/ 0 w 4936969"/>
                  <a:gd name="connsiteY33" fmla="*/ 0 h 161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36969" h="1617364">
                    <a:moveTo>
                      <a:pt x="4936970" y="1617364"/>
                    </a:moveTo>
                    <a:lnTo>
                      <a:pt x="3536509" y="1617364"/>
                    </a:lnTo>
                    <a:lnTo>
                      <a:pt x="3536509" y="1532487"/>
                    </a:lnTo>
                    <a:lnTo>
                      <a:pt x="3211154" y="1532487"/>
                    </a:lnTo>
                    <a:lnTo>
                      <a:pt x="3211154" y="1447610"/>
                    </a:lnTo>
                    <a:lnTo>
                      <a:pt x="2621737" y="1447610"/>
                    </a:lnTo>
                    <a:lnTo>
                      <a:pt x="2621737" y="1358017"/>
                    </a:lnTo>
                    <a:lnTo>
                      <a:pt x="2541575" y="1358017"/>
                    </a:lnTo>
                    <a:lnTo>
                      <a:pt x="2541575" y="1216562"/>
                    </a:lnTo>
                    <a:lnTo>
                      <a:pt x="2018167" y="1216562"/>
                    </a:lnTo>
                    <a:lnTo>
                      <a:pt x="2018167" y="1051522"/>
                    </a:lnTo>
                    <a:lnTo>
                      <a:pt x="1574930" y="1051522"/>
                    </a:lnTo>
                    <a:lnTo>
                      <a:pt x="1574930" y="881770"/>
                    </a:lnTo>
                    <a:lnTo>
                      <a:pt x="1485338" y="881770"/>
                    </a:lnTo>
                    <a:lnTo>
                      <a:pt x="1485338" y="811039"/>
                    </a:lnTo>
                    <a:lnTo>
                      <a:pt x="1438180" y="811039"/>
                    </a:lnTo>
                    <a:lnTo>
                      <a:pt x="1438180" y="726163"/>
                    </a:lnTo>
                    <a:lnTo>
                      <a:pt x="1372162" y="726163"/>
                    </a:lnTo>
                    <a:lnTo>
                      <a:pt x="1372162" y="646003"/>
                    </a:lnTo>
                    <a:lnTo>
                      <a:pt x="745025" y="646003"/>
                    </a:lnTo>
                    <a:lnTo>
                      <a:pt x="745025" y="570557"/>
                    </a:lnTo>
                    <a:lnTo>
                      <a:pt x="575272" y="570557"/>
                    </a:lnTo>
                    <a:lnTo>
                      <a:pt x="575272" y="414951"/>
                    </a:lnTo>
                    <a:lnTo>
                      <a:pt x="513973" y="414951"/>
                    </a:lnTo>
                    <a:lnTo>
                      <a:pt x="513973" y="330075"/>
                    </a:lnTo>
                    <a:lnTo>
                      <a:pt x="297067" y="330075"/>
                    </a:lnTo>
                    <a:lnTo>
                      <a:pt x="297067" y="240482"/>
                    </a:lnTo>
                    <a:lnTo>
                      <a:pt x="127314" y="240482"/>
                    </a:lnTo>
                    <a:lnTo>
                      <a:pt x="127314" y="165038"/>
                    </a:lnTo>
                    <a:lnTo>
                      <a:pt x="99022" y="165038"/>
                    </a:lnTo>
                    <a:lnTo>
                      <a:pt x="99022" y="89592"/>
                    </a:lnTo>
                    <a:lnTo>
                      <a:pt x="56584" y="89592"/>
                    </a:lnTo>
                    <a:lnTo>
                      <a:pt x="56584" y="0"/>
                    </a:lnTo>
                    <a:lnTo>
                      <a:pt x="0" y="0"/>
                    </a:lnTo>
                  </a:path>
                </a:pathLst>
              </a:custGeom>
              <a:noFill/>
              <a:ln w="19050" cap="flat">
                <a:solidFill>
                  <a:schemeClr val="accent5"/>
                </a:solidFill>
                <a:prstDash val="solid"/>
                <a:miter/>
              </a:ln>
            </p:spPr>
            <p:txBody>
              <a:bodyPr rtlCol="0" anchor="ctr"/>
              <a:lstStyle/>
              <a:p>
                <a:endParaRPr lang="en-GB"/>
              </a:p>
            </p:txBody>
          </p:sp>
          <p:sp>
            <p:nvSpPr>
              <p:cNvPr id="145" name="Freeform: Shape 320">
                <a:extLst>
                  <a:ext uri="{FF2B5EF4-FFF2-40B4-BE49-F238E27FC236}">
                    <a16:creationId xmlns:a16="http://schemas.microsoft.com/office/drawing/2014/main" id="{9F219219-F4E8-3801-9441-5D4ACB084785}"/>
                  </a:ext>
                </a:extLst>
              </p:cNvPr>
              <p:cNvSpPr/>
              <p:nvPr/>
            </p:nvSpPr>
            <p:spPr>
              <a:xfrm>
                <a:off x="8341166" y="416146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5"/>
                </a:solidFill>
                <a:prstDash val="solid"/>
                <a:miter/>
              </a:ln>
            </p:spPr>
            <p:txBody>
              <a:bodyPr rtlCol="0" anchor="ctr"/>
              <a:lstStyle/>
              <a:p>
                <a:endParaRPr lang="en-GB"/>
              </a:p>
            </p:txBody>
          </p:sp>
          <p:sp>
            <p:nvSpPr>
              <p:cNvPr id="146" name="Freeform: Shape 321">
                <a:extLst>
                  <a:ext uri="{FF2B5EF4-FFF2-40B4-BE49-F238E27FC236}">
                    <a16:creationId xmlns:a16="http://schemas.microsoft.com/office/drawing/2014/main" id="{10581952-D025-B093-10CE-5479BF672422}"/>
                  </a:ext>
                </a:extLst>
              </p:cNvPr>
              <p:cNvSpPr/>
              <p:nvPr/>
            </p:nvSpPr>
            <p:spPr>
              <a:xfrm>
                <a:off x="8550716" y="416146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5"/>
                </a:solidFill>
                <a:prstDash val="solid"/>
                <a:miter/>
              </a:ln>
            </p:spPr>
            <p:txBody>
              <a:bodyPr rtlCol="0" anchor="ctr"/>
              <a:lstStyle/>
              <a:p>
                <a:endParaRPr lang="en-GB"/>
              </a:p>
            </p:txBody>
          </p:sp>
        </p:grpSp>
        <p:grpSp>
          <p:nvGrpSpPr>
            <p:cNvPr id="109" name="Group 108">
              <a:extLst>
                <a:ext uri="{FF2B5EF4-FFF2-40B4-BE49-F238E27FC236}">
                  <a16:creationId xmlns:a16="http://schemas.microsoft.com/office/drawing/2014/main" id="{29CC4AE4-854E-6649-59C9-1993292F1CF8}"/>
                </a:ext>
              </a:extLst>
            </p:cNvPr>
            <p:cNvGrpSpPr/>
            <p:nvPr/>
          </p:nvGrpSpPr>
          <p:grpSpPr>
            <a:xfrm>
              <a:off x="7557681" y="2112427"/>
              <a:ext cx="4199814" cy="1368000"/>
              <a:chOff x="3481387" y="2586037"/>
              <a:chExt cx="5224605" cy="1689162"/>
            </a:xfrm>
          </p:grpSpPr>
          <p:sp>
            <p:nvSpPr>
              <p:cNvPr id="134" name="Freeform: Shape 326">
                <a:extLst>
                  <a:ext uri="{FF2B5EF4-FFF2-40B4-BE49-F238E27FC236}">
                    <a16:creationId xmlns:a16="http://schemas.microsoft.com/office/drawing/2014/main" id="{AC141405-BB56-835D-51F4-3B4DDEFA70C6}"/>
                  </a:ext>
                </a:extLst>
              </p:cNvPr>
              <p:cNvSpPr/>
              <p:nvPr/>
            </p:nvSpPr>
            <p:spPr>
              <a:xfrm>
                <a:off x="3481387" y="2634256"/>
                <a:ext cx="5224605" cy="1579641"/>
              </a:xfrm>
              <a:custGeom>
                <a:avLst/>
                <a:gdLst>
                  <a:gd name="connsiteX0" fmla="*/ 5224606 w 5224605"/>
                  <a:gd name="connsiteY0" fmla="*/ 1579642 h 1579641"/>
                  <a:gd name="connsiteX1" fmla="*/ 4630474 w 5224605"/>
                  <a:gd name="connsiteY1" fmla="*/ 1579642 h 1579641"/>
                  <a:gd name="connsiteX2" fmla="*/ 4630474 w 5224605"/>
                  <a:gd name="connsiteY2" fmla="*/ 1391027 h 1579641"/>
                  <a:gd name="connsiteX3" fmla="*/ 4102351 w 5224605"/>
                  <a:gd name="connsiteY3" fmla="*/ 1391027 h 1579641"/>
                  <a:gd name="connsiteX4" fmla="*/ 4102351 w 5224605"/>
                  <a:gd name="connsiteY4" fmla="*/ 1301435 h 1579641"/>
                  <a:gd name="connsiteX5" fmla="*/ 3008395 w 5224605"/>
                  <a:gd name="connsiteY5" fmla="*/ 1301435 h 1579641"/>
                  <a:gd name="connsiteX6" fmla="*/ 3008395 w 5224605"/>
                  <a:gd name="connsiteY6" fmla="*/ 1202413 h 1579641"/>
                  <a:gd name="connsiteX7" fmla="*/ 2484987 w 5224605"/>
                  <a:gd name="connsiteY7" fmla="*/ 1202413 h 1579641"/>
                  <a:gd name="connsiteX8" fmla="*/ 2484987 w 5224605"/>
                  <a:gd name="connsiteY8" fmla="*/ 1141110 h 1579641"/>
                  <a:gd name="connsiteX9" fmla="*/ 2395395 w 5224605"/>
                  <a:gd name="connsiteY9" fmla="*/ 1141110 h 1579641"/>
                  <a:gd name="connsiteX10" fmla="*/ 2395395 w 5224605"/>
                  <a:gd name="connsiteY10" fmla="*/ 1070387 h 1579641"/>
                  <a:gd name="connsiteX11" fmla="*/ 2310518 w 5224605"/>
                  <a:gd name="connsiteY11" fmla="*/ 1070387 h 1579641"/>
                  <a:gd name="connsiteX12" fmla="*/ 2310518 w 5224605"/>
                  <a:gd name="connsiteY12" fmla="*/ 994940 h 1579641"/>
                  <a:gd name="connsiteX13" fmla="*/ 2145487 w 5224605"/>
                  <a:gd name="connsiteY13" fmla="*/ 994940 h 1579641"/>
                  <a:gd name="connsiteX14" fmla="*/ 2145487 w 5224605"/>
                  <a:gd name="connsiteY14" fmla="*/ 924207 h 1579641"/>
                  <a:gd name="connsiteX15" fmla="*/ 2060610 w 5224605"/>
                  <a:gd name="connsiteY15" fmla="*/ 924207 h 1579641"/>
                  <a:gd name="connsiteX16" fmla="*/ 2060610 w 5224605"/>
                  <a:gd name="connsiteY16" fmla="*/ 787462 h 1579641"/>
                  <a:gd name="connsiteX17" fmla="*/ 1711671 w 5224605"/>
                  <a:gd name="connsiteY17" fmla="*/ 787462 h 1579641"/>
                  <a:gd name="connsiteX18" fmla="*/ 1711671 w 5224605"/>
                  <a:gd name="connsiteY18" fmla="*/ 740310 h 1579641"/>
                  <a:gd name="connsiteX19" fmla="*/ 1697527 w 5224605"/>
                  <a:gd name="connsiteY19" fmla="*/ 740310 h 1579641"/>
                  <a:gd name="connsiteX20" fmla="*/ 1697527 w 5224605"/>
                  <a:gd name="connsiteY20" fmla="*/ 669579 h 1579641"/>
                  <a:gd name="connsiteX21" fmla="*/ 1499483 w 5224605"/>
                  <a:gd name="connsiteY21" fmla="*/ 669579 h 1579641"/>
                  <a:gd name="connsiteX22" fmla="*/ 1499483 w 5224605"/>
                  <a:gd name="connsiteY22" fmla="*/ 594134 h 1579641"/>
                  <a:gd name="connsiteX23" fmla="*/ 1310869 w 5224605"/>
                  <a:gd name="connsiteY23" fmla="*/ 594134 h 1579641"/>
                  <a:gd name="connsiteX24" fmla="*/ 1310869 w 5224605"/>
                  <a:gd name="connsiteY24" fmla="*/ 528119 h 1579641"/>
                  <a:gd name="connsiteX25" fmla="*/ 1159974 w 5224605"/>
                  <a:gd name="connsiteY25" fmla="*/ 528119 h 1579641"/>
                  <a:gd name="connsiteX26" fmla="*/ 1159974 w 5224605"/>
                  <a:gd name="connsiteY26" fmla="*/ 471534 h 1579641"/>
                  <a:gd name="connsiteX27" fmla="*/ 1065667 w 5224605"/>
                  <a:gd name="connsiteY27" fmla="*/ 471534 h 1579641"/>
                  <a:gd name="connsiteX28" fmla="*/ 1065667 w 5224605"/>
                  <a:gd name="connsiteY28" fmla="*/ 419666 h 1579641"/>
                  <a:gd name="connsiteX29" fmla="*/ 976074 w 5224605"/>
                  <a:gd name="connsiteY29" fmla="*/ 419666 h 1579641"/>
                  <a:gd name="connsiteX30" fmla="*/ 976074 w 5224605"/>
                  <a:gd name="connsiteY30" fmla="*/ 339506 h 1579641"/>
                  <a:gd name="connsiteX31" fmla="*/ 447958 w 5224605"/>
                  <a:gd name="connsiteY31" fmla="*/ 339506 h 1579641"/>
                  <a:gd name="connsiteX32" fmla="*/ 447958 w 5224605"/>
                  <a:gd name="connsiteY32" fmla="*/ 297067 h 1579641"/>
                  <a:gd name="connsiteX33" fmla="*/ 320644 w 5224605"/>
                  <a:gd name="connsiteY33" fmla="*/ 297067 h 1579641"/>
                  <a:gd name="connsiteX34" fmla="*/ 320644 w 5224605"/>
                  <a:gd name="connsiteY34" fmla="*/ 235768 h 1579641"/>
                  <a:gd name="connsiteX35" fmla="*/ 235768 w 5224605"/>
                  <a:gd name="connsiteY35" fmla="*/ 235768 h 1579641"/>
                  <a:gd name="connsiteX36" fmla="*/ 235768 w 5224605"/>
                  <a:gd name="connsiteY36" fmla="*/ 155606 h 1579641"/>
                  <a:gd name="connsiteX37" fmla="*/ 188614 w 5224605"/>
                  <a:gd name="connsiteY37" fmla="*/ 155606 h 1579641"/>
                  <a:gd name="connsiteX38" fmla="*/ 188614 w 5224605"/>
                  <a:gd name="connsiteY38" fmla="*/ 94307 h 1579641"/>
                  <a:gd name="connsiteX39" fmla="*/ 117883 w 5224605"/>
                  <a:gd name="connsiteY39" fmla="*/ 94307 h 1579641"/>
                  <a:gd name="connsiteX40" fmla="*/ 117883 w 5224605"/>
                  <a:gd name="connsiteY40" fmla="*/ 0 h 1579641"/>
                  <a:gd name="connsiteX41" fmla="*/ 0 w 5224605"/>
                  <a:gd name="connsiteY41" fmla="*/ 0 h 15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24605" h="1579641">
                    <a:moveTo>
                      <a:pt x="5224606" y="1579642"/>
                    </a:moveTo>
                    <a:lnTo>
                      <a:pt x="4630474" y="1579642"/>
                    </a:lnTo>
                    <a:lnTo>
                      <a:pt x="4630474" y="1391027"/>
                    </a:lnTo>
                    <a:lnTo>
                      <a:pt x="4102351" y="1391027"/>
                    </a:lnTo>
                    <a:lnTo>
                      <a:pt x="4102351" y="1301435"/>
                    </a:lnTo>
                    <a:lnTo>
                      <a:pt x="3008395" y="1301435"/>
                    </a:lnTo>
                    <a:lnTo>
                      <a:pt x="3008395" y="1202413"/>
                    </a:lnTo>
                    <a:lnTo>
                      <a:pt x="2484987" y="1202413"/>
                    </a:lnTo>
                    <a:lnTo>
                      <a:pt x="2484987" y="1141110"/>
                    </a:lnTo>
                    <a:lnTo>
                      <a:pt x="2395395" y="1141110"/>
                    </a:lnTo>
                    <a:lnTo>
                      <a:pt x="2395395" y="1070387"/>
                    </a:lnTo>
                    <a:lnTo>
                      <a:pt x="2310518" y="1070387"/>
                    </a:lnTo>
                    <a:lnTo>
                      <a:pt x="2310518" y="994940"/>
                    </a:lnTo>
                    <a:lnTo>
                      <a:pt x="2145487" y="994940"/>
                    </a:lnTo>
                    <a:lnTo>
                      <a:pt x="2145487" y="924207"/>
                    </a:lnTo>
                    <a:lnTo>
                      <a:pt x="2060610" y="924207"/>
                    </a:lnTo>
                    <a:lnTo>
                      <a:pt x="2060610" y="787462"/>
                    </a:lnTo>
                    <a:lnTo>
                      <a:pt x="1711671" y="787462"/>
                    </a:lnTo>
                    <a:lnTo>
                      <a:pt x="1711671" y="740310"/>
                    </a:lnTo>
                    <a:lnTo>
                      <a:pt x="1697527" y="740310"/>
                    </a:lnTo>
                    <a:lnTo>
                      <a:pt x="1697527" y="669579"/>
                    </a:lnTo>
                    <a:lnTo>
                      <a:pt x="1499483" y="669579"/>
                    </a:lnTo>
                    <a:lnTo>
                      <a:pt x="1499483" y="594134"/>
                    </a:lnTo>
                    <a:lnTo>
                      <a:pt x="1310869" y="594134"/>
                    </a:lnTo>
                    <a:lnTo>
                      <a:pt x="1310869" y="528119"/>
                    </a:lnTo>
                    <a:lnTo>
                      <a:pt x="1159974" y="528119"/>
                    </a:lnTo>
                    <a:lnTo>
                      <a:pt x="1159974" y="471534"/>
                    </a:lnTo>
                    <a:lnTo>
                      <a:pt x="1065667" y="471534"/>
                    </a:lnTo>
                    <a:lnTo>
                      <a:pt x="1065667" y="419666"/>
                    </a:lnTo>
                    <a:lnTo>
                      <a:pt x="976074" y="419666"/>
                    </a:lnTo>
                    <a:lnTo>
                      <a:pt x="976074" y="339506"/>
                    </a:lnTo>
                    <a:lnTo>
                      <a:pt x="447958" y="339506"/>
                    </a:lnTo>
                    <a:lnTo>
                      <a:pt x="447958" y="297067"/>
                    </a:lnTo>
                    <a:lnTo>
                      <a:pt x="320644" y="297067"/>
                    </a:lnTo>
                    <a:lnTo>
                      <a:pt x="320644" y="235768"/>
                    </a:lnTo>
                    <a:lnTo>
                      <a:pt x="235768" y="235768"/>
                    </a:lnTo>
                    <a:lnTo>
                      <a:pt x="235768" y="155606"/>
                    </a:lnTo>
                    <a:lnTo>
                      <a:pt x="188614" y="155606"/>
                    </a:lnTo>
                    <a:lnTo>
                      <a:pt x="188614" y="94307"/>
                    </a:lnTo>
                    <a:lnTo>
                      <a:pt x="117883" y="94307"/>
                    </a:lnTo>
                    <a:lnTo>
                      <a:pt x="117883" y="0"/>
                    </a:lnTo>
                    <a:lnTo>
                      <a:pt x="0" y="0"/>
                    </a:lnTo>
                  </a:path>
                </a:pathLst>
              </a:custGeom>
              <a:noFill/>
              <a:ln w="19050" cap="flat">
                <a:solidFill>
                  <a:schemeClr val="accent6"/>
                </a:solidFill>
                <a:prstDash val="solid"/>
                <a:miter/>
              </a:ln>
            </p:spPr>
            <p:txBody>
              <a:bodyPr rtlCol="0" anchor="ctr"/>
              <a:lstStyle/>
              <a:p>
                <a:endParaRPr lang="en-GB"/>
              </a:p>
            </p:txBody>
          </p:sp>
          <p:sp>
            <p:nvSpPr>
              <p:cNvPr id="135" name="Freeform: Shape 327">
                <a:extLst>
                  <a:ext uri="{FF2B5EF4-FFF2-40B4-BE49-F238E27FC236}">
                    <a16:creationId xmlns:a16="http://schemas.microsoft.com/office/drawing/2014/main" id="{A2937D82-E496-7785-17E7-7F5AD031852E}"/>
                  </a:ext>
                </a:extLst>
              </p:cNvPr>
              <p:cNvSpPr/>
              <p:nvPr/>
            </p:nvSpPr>
            <p:spPr>
              <a:xfrm>
                <a:off x="8674302"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00A1DE"/>
                </a:solidFill>
                <a:prstDash val="solid"/>
                <a:miter/>
              </a:ln>
            </p:spPr>
            <p:txBody>
              <a:bodyPr rtlCol="0" anchor="ctr"/>
              <a:lstStyle/>
              <a:p>
                <a:endParaRPr lang="en-GB"/>
              </a:p>
            </p:txBody>
          </p:sp>
          <p:sp>
            <p:nvSpPr>
              <p:cNvPr id="136" name="Freeform: Shape 328">
                <a:extLst>
                  <a:ext uri="{FF2B5EF4-FFF2-40B4-BE49-F238E27FC236}">
                    <a16:creationId xmlns:a16="http://schemas.microsoft.com/office/drawing/2014/main" id="{B1B1F409-F127-EAFA-9778-6DD9B95B983E}"/>
                  </a:ext>
                </a:extLst>
              </p:cNvPr>
              <p:cNvSpPr/>
              <p:nvPr/>
            </p:nvSpPr>
            <p:spPr>
              <a:xfrm>
                <a:off x="8026602" y="39766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00A1DE"/>
                </a:solidFill>
                <a:prstDash val="solid"/>
                <a:miter/>
              </a:ln>
            </p:spPr>
            <p:txBody>
              <a:bodyPr rtlCol="0" anchor="ctr"/>
              <a:lstStyle/>
              <a:p>
                <a:endParaRPr lang="en-GB"/>
              </a:p>
            </p:txBody>
          </p:sp>
          <p:sp>
            <p:nvSpPr>
              <p:cNvPr id="137" name="Freeform: Shape 329">
                <a:extLst>
                  <a:ext uri="{FF2B5EF4-FFF2-40B4-BE49-F238E27FC236}">
                    <a16:creationId xmlns:a16="http://schemas.microsoft.com/office/drawing/2014/main" id="{AE470026-21C3-133C-A213-E4981C11F6B0}"/>
                  </a:ext>
                </a:extLst>
              </p:cNvPr>
              <p:cNvSpPr/>
              <p:nvPr/>
            </p:nvSpPr>
            <p:spPr>
              <a:xfrm>
                <a:off x="7721802" y="39766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00A1DE"/>
                </a:solidFill>
                <a:prstDash val="solid"/>
                <a:miter/>
              </a:ln>
            </p:spPr>
            <p:txBody>
              <a:bodyPr rtlCol="0" anchor="ctr"/>
              <a:lstStyle/>
              <a:p>
                <a:endParaRPr lang="en-GB"/>
              </a:p>
            </p:txBody>
          </p:sp>
          <p:sp>
            <p:nvSpPr>
              <p:cNvPr id="138" name="Freeform: Shape 330">
                <a:extLst>
                  <a:ext uri="{FF2B5EF4-FFF2-40B4-BE49-F238E27FC236}">
                    <a16:creationId xmlns:a16="http://schemas.microsoft.com/office/drawing/2014/main" id="{98B8D578-4E4F-86DE-BA29-7F5C47351E0E}"/>
                  </a:ext>
                </a:extLst>
              </p:cNvPr>
              <p:cNvSpPr/>
              <p:nvPr/>
            </p:nvSpPr>
            <p:spPr>
              <a:xfrm>
                <a:off x="6407343" y="378619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rgbClr val="00A1DE"/>
                </a:solidFill>
                <a:prstDash val="solid"/>
                <a:miter/>
              </a:ln>
            </p:spPr>
            <p:txBody>
              <a:bodyPr rtlCol="0" anchor="ctr"/>
              <a:lstStyle/>
              <a:p>
                <a:endParaRPr lang="en-GB"/>
              </a:p>
            </p:txBody>
          </p:sp>
          <p:sp>
            <p:nvSpPr>
              <p:cNvPr id="139" name="Freeform: Shape 331">
                <a:extLst>
                  <a:ext uri="{FF2B5EF4-FFF2-40B4-BE49-F238E27FC236}">
                    <a16:creationId xmlns:a16="http://schemas.microsoft.com/office/drawing/2014/main" id="{9C535C56-E1E1-1B4E-0BD0-B3C3717B5ACC}"/>
                  </a:ext>
                </a:extLst>
              </p:cNvPr>
              <p:cNvSpPr/>
              <p:nvPr/>
            </p:nvSpPr>
            <p:spPr>
              <a:xfrm>
                <a:off x="6331143" y="378619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rgbClr val="00A1DE"/>
                </a:solidFill>
                <a:prstDash val="solid"/>
                <a:miter/>
              </a:ln>
            </p:spPr>
            <p:txBody>
              <a:bodyPr rtlCol="0" anchor="ctr"/>
              <a:lstStyle/>
              <a:p>
                <a:endParaRPr lang="en-GB"/>
              </a:p>
            </p:txBody>
          </p:sp>
          <p:sp>
            <p:nvSpPr>
              <p:cNvPr id="140" name="Freeform: Shape 332">
                <a:extLst>
                  <a:ext uri="{FF2B5EF4-FFF2-40B4-BE49-F238E27FC236}">
                    <a16:creationId xmlns:a16="http://schemas.microsoft.com/office/drawing/2014/main" id="{095C6FEE-C657-F9FC-10AA-56AC4DD84F45}"/>
                  </a:ext>
                </a:extLst>
              </p:cNvPr>
              <p:cNvSpPr/>
              <p:nvPr/>
            </p:nvSpPr>
            <p:spPr>
              <a:xfrm>
                <a:off x="5702483" y="35766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00A1DE"/>
                </a:solidFill>
                <a:prstDash val="solid"/>
                <a:miter/>
              </a:ln>
            </p:spPr>
            <p:txBody>
              <a:bodyPr rtlCol="0" anchor="ctr"/>
              <a:lstStyle/>
              <a:p>
                <a:endParaRPr lang="en-GB"/>
              </a:p>
            </p:txBody>
          </p:sp>
          <p:sp>
            <p:nvSpPr>
              <p:cNvPr id="141" name="Freeform: Shape 333">
                <a:extLst>
                  <a:ext uri="{FF2B5EF4-FFF2-40B4-BE49-F238E27FC236}">
                    <a16:creationId xmlns:a16="http://schemas.microsoft.com/office/drawing/2014/main" id="{E5517ACA-EA70-DFB9-94F4-51AD8A35ABA9}"/>
                  </a:ext>
                </a:extLst>
              </p:cNvPr>
              <p:cNvSpPr/>
              <p:nvPr/>
            </p:nvSpPr>
            <p:spPr>
              <a:xfrm>
                <a:off x="5321483" y="33670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00A1DE"/>
                </a:solidFill>
                <a:prstDash val="solid"/>
                <a:miter/>
              </a:ln>
            </p:spPr>
            <p:txBody>
              <a:bodyPr rtlCol="0" anchor="ctr"/>
              <a:lstStyle/>
              <a:p>
                <a:endParaRPr lang="en-GB"/>
              </a:p>
            </p:txBody>
          </p:sp>
          <p:sp>
            <p:nvSpPr>
              <p:cNvPr id="142" name="Freeform: Shape 334">
                <a:extLst>
                  <a:ext uri="{FF2B5EF4-FFF2-40B4-BE49-F238E27FC236}">
                    <a16:creationId xmlns:a16="http://schemas.microsoft.com/office/drawing/2014/main" id="{2F1C4180-F4D4-8A16-2AA1-C6D07C9A2F22}"/>
                  </a:ext>
                </a:extLst>
              </p:cNvPr>
              <p:cNvSpPr/>
              <p:nvPr/>
            </p:nvSpPr>
            <p:spPr>
              <a:xfrm>
                <a:off x="4045130" y="29098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00A1DE"/>
                </a:solidFill>
                <a:prstDash val="solid"/>
                <a:miter/>
              </a:ln>
            </p:spPr>
            <p:txBody>
              <a:bodyPr rtlCol="0" anchor="ctr"/>
              <a:lstStyle/>
              <a:p>
                <a:endParaRPr lang="en-GB"/>
              </a:p>
            </p:txBody>
          </p:sp>
          <p:sp>
            <p:nvSpPr>
              <p:cNvPr id="143" name="Freeform: Shape 335">
                <a:extLst>
                  <a:ext uri="{FF2B5EF4-FFF2-40B4-BE49-F238E27FC236}">
                    <a16:creationId xmlns:a16="http://schemas.microsoft.com/office/drawing/2014/main" id="{166FF86D-15C5-4DEE-D32E-E87D27B1ACA0}"/>
                  </a:ext>
                </a:extLst>
              </p:cNvPr>
              <p:cNvSpPr/>
              <p:nvPr/>
            </p:nvSpPr>
            <p:spPr>
              <a:xfrm>
                <a:off x="3549830" y="25860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00A1DE"/>
                </a:solidFill>
                <a:prstDash val="solid"/>
                <a:miter/>
              </a:ln>
            </p:spPr>
            <p:txBody>
              <a:bodyPr rtlCol="0" anchor="ctr"/>
              <a:lstStyle/>
              <a:p>
                <a:endParaRPr lang="en-GB"/>
              </a:p>
            </p:txBody>
          </p:sp>
        </p:grpSp>
        <p:grpSp>
          <p:nvGrpSpPr>
            <p:cNvPr id="110" name="Group 109">
              <a:extLst>
                <a:ext uri="{FF2B5EF4-FFF2-40B4-BE49-F238E27FC236}">
                  <a16:creationId xmlns:a16="http://schemas.microsoft.com/office/drawing/2014/main" id="{B5FD38F5-862C-932D-0F81-DD02F3D117C3}"/>
                </a:ext>
              </a:extLst>
            </p:cNvPr>
            <p:cNvGrpSpPr/>
            <p:nvPr/>
          </p:nvGrpSpPr>
          <p:grpSpPr>
            <a:xfrm>
              <a:off x="7557681" y="2150532"/>
              <a:ext cx="2553107" cy="1131262"/>
              <a:chOff x="4491037" y="2728912"/>
              <a:chExt cx="3206438" cy="1406309"/>
            </a:xfrm>
          </p:grpSpPr>
          <p:sp>
            <p:nvSpPr>
              <p:cNvPr id="123" name="Freeform: Shape 340">
                <a:extLst>
                  <a:ext uri="{FF2B5EF4-FFF2-40B4-BE49-F238E27FC236}">
                    <a16:creationId xmlns:a16="http://schemas.microsoft.com/office/drawing/2014/main" id="{FFE91FCC-93FB-2C66-5040-89F2FF404C9A}"/>
                  </a:ext>
                </a:extLst>
              </p:cNvPr>
              <p:cNvSpPr/>
              <p:nvPr/>
            </p:nvSpPr>
            <p:spPr>
              <a:xfrm>
                <a:off x="4491037" y="2728912"/>
                <a:ext cx="3206438" cy="1367447"/>
              </a:xfrm>
              <a:custGeom>
                <a:avLst/>
                <a:gdLst>
                  <a:gd name="connsiteX0" fmla="*/ 3206439 w 3206438"/>
                  <a:gd name="connsiteY0" fmla="*/ 1367447 h 1367447"/>
                  <a:gd name="connsiteX1" fmla="*/ 3079118 w 3206438"/>
                  <a:gd name="connsiteY1" fmla="*/ 1367447 h 1367447"/>
                  <a:gd name="connsiteX2" fmla="*/ 3079118 w 3206438"/>
                  <a:gd name="connsiteY2" fmla="*/ 1159974 h 1367447"/>
                  <a:gd name="connsiteX3" fmla="*/ 2942378 w 3206438"/>
                  <a:gd name="connsiteY3" fmla="*/ 1159974 h 1367447"/>
                  <a:gd name="connsiteX4" fmla="*/ 2942378 w 3206438"/>
                  <a:gd name="connsiteY4" fmla="*/ 990219 h 1367447"/>
                  <a:gd name="connsiteX5" fmla="*/ 2800912 w 3206438"/>
                  <a:gd name="connsiteY5" fmla="*/ 990219 h 1367447"/>
                  <a:gd name="connsiteX6" fmla="*/ 2800912 w 3206438"/>
                  <a:gd name="connsiteY6" fmla="*/ 872340 h 1367447"/>
                  <a:gd name="connsiteX7" fmla="*/ 2051180 w 3206438"/>
                  <a:gd name="connsiteY7" fmla="*/ 872340 h 1367447"/>
                  <a:gd name="connsiteX8" fmla="*/ 2051180 w 3206438"/>
                  <a:gd name="connsiteY8" fmla="*/ 811039 h 1367447"/>
                  <a:gd name="connsiteX9" fmla="*/ 1862566 w 3206438"/>
                  <a:gd name="connsiteY9" fmla="*/ 811039 h 1367447"/>
                  <a:gd name="connsiteX10" fmla="*/ 1862566 w 3206438"/>
                  <a:gd name="connsiteY10" fmla="*/ 730879 h 1367447"/>
                  <a:gd name="connsiteX11" fmla="*/ 1725816 w 3206438"/>
                  <a:gd name="connsiteY11" fmla="*/ 730879 h 1367447"/>
                  <a:gd name="connsiteX12" fmla="*/ 1725816 w 3206438"/>
                  <a:gd name="connsiteY12" fmla="*/ 669579 h 1367447"/>
                  <a:gd name="connsiteX13" fmla="*/ 1706956 w 3206438"/>
                  <a:gd name="connsiteY13" fmla="*/ 669579 h 1367447"/>
                  <a:gd name="connsiteX14" fmla="*/ 1706956 w 3206438"/>
                  <a:gd name="connsiteY14" fmla="*/ 584703 h 1367447"/>
                  <a:gd name="connsiteX15" fmla="*/ 1230706 w 3206438"/>
                  <a:gd name="connsiteY15" fmla="*/ 584703 h 1367447"/>
                  <a:gd name="connsiteX16" fmla="*/ 1230706 w 3206438"/>
                  <a:gd name="connsiteY16" fmla="*/ 499827 h 1367447"/>
                  <a:gd name="connsiteX17" fmla="*/ 1192987 w 3206438"/>
                  <a:gd name="connsiteY17" fmla="*/ 499827 h 1367447"/>
                  <a:gd name="connsiteX18" fmla="*/ 1192987 w 3206438"/>
                  <a:gd name="connsiteY18" fmla="*/ 447958 h 1367447"/>
                  <a:gd name="connsiteX19" fmla="*/ 1093956 w 3206438"/>
                  <a:gd name="connsiteY19" fmla="*/ 447958 h 1367447"/>
                  <a:gd name="connsiteX20" fmla="*/ 1093956 w 3206438"/>
                  <a:gd name="connsiteY20" fmla="*/ 391374 h 1367447"/>
                  <a:gd name="connsiteX21" fmla="*/ 900632 w 3206438"/>
                  <a:gd name="connsiteY21" fmla="*/ 391374 h 1367447"/>
                  <a:gd name="connsiteX22" fmla="*/ 900632 w 3206438"/>
                  <a:gd name="connsiteY22" fmla="*/ 334789 h 1367447"/>
                  <a:gd name="connsiteX23" fmla="*/ 612995 w 3206438"/>
                  <a:gd name="connsiteY23" fmla="*/ 334789 h 1367447"/>
                  <a:gd name="connsiteX24" fmla="*/ 612995 w 3206438"/>
                  <a:gd name="connsiteY24" fmla="*/ 264060 h 1367447"/>
                  <a:gd name="connsiteX25" fmla="*/ 240482 w 3206438"/>
                  <a:gd name="connsiteY25" fmla="*/ 264060 h 1367447"/>
                  <a:gd name="connsiteX26" fmla="*/ 240482 w 3206438"/>
                  <a:gd name="connsiteY26" fmla="*/ 188614 h 1367447"/>
                  <a:gd name="connsiteX27" fmla="*/ 188614 w 3206438"/>
                  <a:gd name="connsiteY27" fmla="*/ 188614 h 1367447"/>
                  <a:gd name="connsiteX28" fmla="*/ 188614 w 3206438"/>
                  <a:gd name="connsiteY28" fmla="*/ 127314 h 1367447"/>
                  <a:gd name="connsiteX29" fmla="*/ 136745 w 3206438"/>
                  <a:gd name="connsiteY29" fmla="*/ 127314 h 1367447"/>
                  <a:gd name="connsiteX30" fmla="*/ 136745 w 3206438"/>
                  <a:gd name="connsiteY30" fmla="*/ 89592 h 1367447"/>
                  <a:gd name="connsiteX31" fmla="*/ 108453 w 3206438"/>
                  <a:gd name="connsiteY31" fmla="*/ 89592 h 1367447"/>
                  <a:gd name="connsiteX32" fmla="*/ 108453 w 3206438"/>
                  <a:gd name="connsiteY32" fmla="*/ 0 h 1367447"/>
                  <a:gd name="connsiteX33" fmla="*/ 0 w 3206438"/>
                  <a:gd name="connsiteY33" fmla="*/ 0 h 136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6438" h="1367447">
                    <a:moveTo>
                      <a:pt x="3206439" y="1367447"/>
                    </a:moveTo>
                    <a:lnTo>
                      <a:pt x="3079118" y="1367447"/>
                    </a:lnTo>
                    <a:lnTo>
                      <a:pt x="3079118" y="1159974"/>
                    </a:lnTo>
                    <a:lnTo>
                      <a:pt x="2942378" y="1159974"/>
                    </a:lnTo>
                    <a:lnTo>
                      <a:pt x="2942378" y="990219"/>
                    </a:lnTo>
                    <a:lnTo>
                      <a:pt x="2800912" y="990219"/>
                    </a:lnTo>
                    <a:lnTo>
                      <a:pt x="2800912" y="872340"/>
                    </a:lnTo>
                    <a:lnTo>
                      <a:pt x="2051180" y="872340"/>
                    </a:lnTo>
                    <a:lnTo>
                      <a:pt x="2051180" y="811039"/>
                    </a:lnTo>
                    <a:lnTo>
                      <a:pt x="1862566" y="811039"/>
                    </a:lnTo>
                    <a:lnTo>
                      <a:pt x="1862566" y="730879"/>
                    </a:lnTo>
                    <a:lnTo>
                      <a:pt x="1725816" y="730879"/>
                    </a:lnTo>
                    <a:lnTo>
                      <a:pt x="1725816" y="669579"/>
                    </a:lnTo>
                    <a:lnTo>
                      <a:pt x="1706956" y="669579"/>
                    </a:lnTo>
                    <a:lnTo>
                      <a:pt x="1706956" y="584703"/>
                    </a:lnTo>
                    <a:lnTo>
                      <a:pt x="1230706" y="584703"/>
                    </a:lnTo>
                    <a:lnTo>
                      <a:pt x="1230706" y="499827"/>
                    </a:lnTo>
                    <a:lnTo>
                      <a:pt x="1192987" y="499827"/>
                    </a:lnTo>
                    <a:lnTo>
                      <a:pt x="1192987" y="447958"/>
                    </a:lnTo>
                    <a:lnTo>
                      <a:pt x="1093956" y="447958"/>
                    </a:lnTo>
                    <a:lnTo>
                      <a:pt x="1093956" y="391374"/>
                    </a:lnTo>
                    <a:lnTo>
                      <a:pt x="900632" y="391374"/>
                    </a:lnTo>
                    <a:lnTo>
                      <a:pt x="900632" y="334789"/>
                    </a:lnTo>
                    <a:lnTo>
                      <a:pt x="612995" y="334789"/>
                    </a:lnTo>
                    <a:lnTo>
                      <a:pt x="612995" y="264060"/>
                    </a:lnTo>
                    <a:lnTo>
                      <a:pt x="240482" y="264060"/>
                    </a:lnTo>
                    <a:lnTo>
                      <a:pt x="240482" y="188614"/>
                    </a:lnTo>
                    <a:lnTo>
                      <a:pt x="188614" y="188614"/>
                    </a:lnTo>
                    <a:lnTo>
                      <a:pt x="188614" y="127314"/>
                    </a:lnTo>
                    <a:lnTo>
                      <a:pt x="136745" y="127314"/>
                    </a:lnTo>
                    <a:lnTo>
                      <a:pt x="136745" y="89592"/>
                    </a:lnTo>
                    <a:lnTo>
                      <a:pt x="108453" y="89592"/>
                    </a:lnTo>
                    <a:lnTo>
                      <a:pt x="108453" y="0"/>
                    </a:lnTo>
                    <a:lnTo>
                      <a:pt x="0" y="0"/>
                    </a:lnTo>
                  </a:path>
                </a:pathLst>
              </a:custGeom>
              <a:noFill/>
              <a:ln w="19050" cap="flat">
                <a:solidFill>
                  <a:schemeClr val="accent4"/>
                </a:solidFill>
                <a:prstDash val="solid"/>
                <a:miter/>
              </a:ln>
            </p:spPr>
            <p:txBody>
              <a:bodyPr rtlCol="0" anchor="ctr"/>
              <a:lstStyle/>
              <a:p>
                <a:endParaRPr lang="en-GB"/>
              </a:p>
            </p:txBody>
          </p:sp>
          <p:sp>
            <p:nvSpPr>
              <p:cNvPr id="124" name="Freeform: Shape 341">
                <a:extLst>
                  <a:ext uri="{FF2B5EF4-FFF2-40B4-BE49-F238E27FC236}">
                    <a16:creationId xmlns:a16="http://schemas.microsoft.com/office/drawing/2014/main" id="{2B0B1649-2202-414B-886B-DD66897FB7FF}"/>
                  </a:ext>
                </a:extLst>
              </p:cNvPr>
              <p:cNvSpPr/>
              <p:nvPr/>
            </p:nvSpPr>
            <p:spPr>
              <a:xfrm>
                <a:off x="6390760" y="347476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5" name="Freeform: Shape 342">
                <a:extLst>
                  <a:ext uri="{FF2B5EF4-FFF2-40B4-BE49-F238E27FC236}">
                    <a16:creationId xmlns:a16="http://schemas.microsoft.com/office/drawing/2014/main" id="{229ED080-B362-1789-F144-E991EE6EA3E3}"/>
                  </a:ext>
                </a:extLst>
              </p:cNvPr>
              <p:cNvSpPr/>
              <p:nvPr/>
            </p:nvSpPr>
            <p:spPr>
              <a:xfrm>
                <a:off x="677176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6" name="Freeform: Shape 343">
                <a:extLst>
                  <a:ext uri="{FF2B5EF4-FFF2-40B4-BE49-F238E27FC236}">
                    <a16:creationId xmlns:a16="http://schemas.microsoft.com/office/drawing/2014/main" id="{8F7D964A-48B7-8B77-EEC8-4CE96B8ACDE0}"/>
                  </a:ext>
                </a:extLst>
              </p:cNvPr>
              <p:cNvSpPr/>
              <p:nvPr/>
            </p:nvSpPr>
            <p:spPr>
              <a:xfrm>
                <a:off x="690511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7" name="Freeform: Shape 344">
                <a:extLst>
                  <a:ext uri="{FF2B5EF4-FFF2-40B4-BE49-F238E27FC236}">
                    <a16:creationId xmlns:a16="http://schemas.microsoft.com/office/drawing/2014/main" id="{F70CE62B-A938-66FE-9961-B4503072854B}"/>
                  </a:ext>
                </a:extLst>
              </p:cNvPr>
              <p:cNvSpPr/>
              <p:nvPr/>
            </p:nvSpPr>
            <p:spPr>
              <a:xfrm>
                <a:off x="694321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8" name="Freeform: Shape 345">
                <a:extLst>
                  <a:ext uri="{FF2B5EF4-FFF2-40B4-BE49-F238E27FC236}">
                    <a16:creationId xmlns:a16="http://schemas.microsoft.com/office/drawing/2014/main" id="{5B83E226-FE98-462B-6FC2-DDC99534969B}"/>
                  </a:ext>
                </a:extLst>
              </p:cNvPr>
              <p:cNvSpPr/>
              <p:nvPr/>
            </p:nvSpPr>
            <p:spPr>
              <a:xfrm>
                <a:off x="705751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9" name="Freeform: Shape 346">
                <a:extLst>
                  <a:ext uri="{FF2B5EF4-FFF2-40B4-BE49-F238E27FC236}">
                    <a16:creationId xmlns:a16="http://schemas.microsoft.com/office/drawing/2014/main" id="{5D9DDC4C-FE2B-D736-50ED-26C5CF74E424}"/>
                  </a:ext>
                </a:extLst>
              </p:cNvPr>
              <p:cNvSpPr/>
              <p:nvPr/>
            </p:nvSpPr>
            <p:spPr>
              <a:xfrm>
                <a:off x="719086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30" name="Freeform: Shape 347">
                <a:extLst>
                  <a:ext uri="{FF2B5EF4-FFF2-40B4-BE49-F238E27FC236}">
                    <a16:creationId xmlns:a16="http://schemas.microsoft.com/office/drawing/2014/main" id="{CCFD2046-5934-50E4-6B88-8F687CDE6ECD}"/>
                  </a:ext>
                </a:extLst>
              </p:cNvPr>
              <p:cNvSpPr/>
              <p:nvPr/>
            </p:nvSpPr>
            <p:spPr>
              <a:xfrm>
                <a:off x="7381360" y="3665268"/>
                <a:ext cx="9525" cy="108003"/>
              </a:xfrm>
              <a:custGeom>
                <a:avLst/>
                <a:gdLst>
                  <a:gd name="connsiteX0" fmla="*/ 0 w 9525"/>
                  <a:gd name="connsiteY0" fmla="*/ 0 h 108003"/>
                  <a:gd name="connsiteX1" fmla="*/ 0 w 9525"/>
                  <a:gd name="connsiteY1" fmla="*/ 108003 h 108003"/>
                </a:gdLst>
                <a:ahLst/>
                <a:cxnLst>
                  <a:cxn ang="0">
                    <a:pos x="connsiteX0" y="connsiteY0"/>
                  </a:cxn>
                  <a:cxn ang="0">
                    <a:pos x="connsiteX1" y="connsiteY1"/>
                  </a:cxn>
                </a:cxnLst>
                <a:rect l="l" t="t" r="r" b="b"/>
                <a:pathLst>
                  <a:path w="9525" h="108003">
                    <a:moveTo>
                      <a:pt x="0" y="0"/>
                    </a:moveTo>
                    <a:lnTo>
                      <a:pt x="0" y="108003"/>
                    </a:lnTo>
                  </a:path>
                </a:pathLst>
              </a:custGeom>
              <a:noFill/>
              <a:ln w="19050" cap="flat">
                <a:solidFill>
                  <a:schemeClr val="accent4"/>
                </a:solidFill>
                <a:prstDash val="solid"/>
                <a:miter/>
              </a:ln>
            </p:spPr>
            <p:txBody>
              <a:bodyPr rtlCol="0" anchor="ctr"/>
              <a:lstStyle/>
              <a:p>
                <a:endParaRPr lang="en-GB"/>
              </a:p>
            </p:txBody>
          </p:sp>
          <p:sp>
            <p:nvSpPr>
              <p:cNvPr id="131" name="Freeform: Shape 348">
                <a:extLst>
                  <a:ext uri="{FF2B5EF4-FFF2-40B4-BE49-F238E27FC236}">
                    <a16:creationId xmlns:a16="http://schemas.microsoft.com/office/drawing/2014/main" id="{4B4193B3-6E2F-3D9A-D2EB-7789ED2A6DDF}"/>
                  </a:ext>
                </a:extLst>
              </p:cNvPr>
              <p:cNvSpPr/>
              <p:nvPr/>
            </p:nvSpPr>
            <p:spPr>
              <a:xfrm>
                <a:off x="7514710" y="383671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4"/>
                </a:solidFill>
                <a:prstDash val="solid"/>
                <a:miter/>
              </a:ln>
            </p:spPr>
            <p:txBody>
              <a:bodyPr rtlCol="0" anchor="ctr"/>
              <a:lstStyle/>
              <a:p>
                <a:endParaRPr lang="en-GB"/>
              </a:p>
            </p:txBody>
          </p:sp>
          <p:sp>
            <p:nvSpPr>
              <p:cNvPr id="132" name="Freeform: Shape 349">
                <a:extLst>
                  <a:ext uri="{FF2B5EF4-FFF2-40B4-BE49-F238E27FC236}">
                    <a16:creationId xmlns:a16="http://schemas.microsoft.com/office/drawing/2014/main" id="{3AEA8EA7-7AE2-36D0-CFFC-5070EF725D47}"/>
                  </a:ext>
                </a:extLst>
              </p:cNvPr>
              <p:cNvSpPr/>
              <p:nvPr/>
            </p:nvSpPr>
            <p:spPr>
              <a:xfrm>
                <a:off x="7609960" y="40272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tlCol="0" anchor="ctr"/>
              <a:lstStyle/>
              <a:p>
                <a:endParaRPr lang="en-GB"/>
              </a:p>
            </p:txBody>
          </p:sp>
          <p:sp>
            <p:nvSpPr>
              <p:cNvPr id="133" name="Freeform: Shape 350">
                <a:extLst>
                  <a:ext uri="{FF2B5EF4-FFF2-40B4-BE49-F238E27FC236}">
                    <a16:creationId xmlns:a16="http://schemas.microsoft.com/office/drawing/2014/main" id="{AC496402-5F30-EFDD-A554-6E5349E1AF42}"/>
                  </a:ext>
                </a:extLst>
              </p:cNvPr>
              <p:cNvSpPr/>
              <p:nvPr/>
            </p:nvSpPr>
            <p:spPr>
              <a:xfrm>
                <a:off x="7648060" y="40272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tlCol="0" anchor="ctr"/>
              <a:lstStyle/>
              <a:p>
                <a:endParaRPr lang="en-GB"/>
              </a:p>
            </p:txBody>
          </p:sp>
        </p:grpSp>
        <p:grpSp>
          <p:nvGrpSpPr>
            <p:cNvPr id="111" name="Group 110">
              <a:extLst>
                <a:ext uri="{FF2B5EF4-FFF2-40B4-BE49-F238E27FC236}">
                  <a16:creationId xmlns:a16="http://schemas.microsoft.com/office/drawing/2014/main" id="{7ED44525-DF3E-8589-EA2C-629552D41C1F}"/>
                </a:ext>
              </a:extLst>
            </p:cNvPr>
            <p:cNvGrpSpPr/>
            <p:nvPr/>
          </p:nvGrpSpPr>
          <p:grpSpPr>
            <a:xfrm>
              <a:off x="7557681" y="2098140"/>
              <a:ext cx="2952900" cy="1138430"/>
              <a:chOff x="4252912" y="2728912"/>
              <a:chExt cx="3689756" cy="1403403"/>
            </a:xfrm>
          </p:grpSpPr>
          <p:sp>
            <p:nvSpPr>
              <p:cNvPr id="112" name="Freeform: Shape 355">
                <a:extLst>
                  <a:ext uri="{FF2B5EF4-FFF2-40B4-BE49-F238E27FC236}">
                    <a16:creationId xmlns:a16="http://schemas.microsoft.com/office/drawing/2014/main" id="{BBE7312F-F488-D420-6334-DC16A2E7AEB4}"/>
                  </a:ext>
                </a:extLst>
              </p:cNvPr>
              <p:cNvSpPr/>
              <p:nvPr/>
            </p:nvSpPr>
            <p:spPr>
              <a:xfrm>
                <a:off x="4252912" y="2785231"/>
                <a:ext cx="3689756" cy="1294363"/>
              </a:xfrm>
              <a:custGeom>
                <a:avLst/>
                <a:gdLst>
                  <a:gd name="connsiteX0" fmla="*/ 3689757 w 3689756"/>
                  <a:gd name="connsiteY0" fmla="*/ 1294363 h 1294363"/>
                  <a:gd name="connsiteX1" fmla="*/ 2727827 w 3689756"/>
                  <a:gd name="connsiteY1" fmla="*/ 1294363 h 1294363"/>
                  <a:gd name="connsiteX2" fmla="*/ 2727827 w 3689756"/>
                  <a:gd name="connsiteY2" fmla="*/ 1167052 h 1294363"/>
                  <a:gd name="connsiteX3" fmla="*/ 2437838 w 3689756"/>
                  <a:gd name="connsiteY3" fmla="*/ 1167052 h 1294363"/>
                  <a:gd name="connsiteX4" fmla="*/ 2437838 w 3689756"/>
                  <a:gd name="connsiteY4" fmla="*/ 1098672 h 1294363"/>
                  <a:gd name="connsiteX5" fmla="*/ 2357676 w 3689756"/>
                  <a:gd name="connsiteY5" fmla="*/ 1098672 h 1294363"/>
                  <a:gd name="connsiteX6" fmla="*/ 2357676 w 3689756"/>
                  <a:gd name="connsiteY6" fmla="*/ 1053876 h 1294363"/>
                  <a:gd name="connsiteX7" fmla="*/ 2324662 w 3689756"/>
                  <a:gd name="connsiteY7" fmla="*/ 1053876 h 1294363"/>
                  <a:gd name="connsiteX8" fmla="*/ 2324662 w 3689756"/>
                  <a:gd name="connsiteY8" fmla="*/ 997298 h 1294363"/>
                  <a:gd name="connsiteX9" fmla="*/ 2138410 w 3689756"/>
                  <a:gd name="connsiteY9" fmla="*/ 997298 h 1294363"/>
                  <a:gd name="connsiteX10" fmla="*/ 2138410 w 3689756"/>
                  <a:gd name="connsiteY10" fmla="*/ 924212 h 1294363"/>
                  <a:gd name="connsiteX11" fmla="*/ 1591427 w 3689756"/>
                  <a:gd name="connsiteY11" fmla="*/ 924212 h 1294363"/>
                  <a:gd name="connsiteX12" fmla="*/ 1591427 w 3689756"/>
                  <a:gd name="connsiteY12" fmla="*/ 841690 h 1294363"/>
                  <a:gd name="connsiteX13" fmla="*/ 1490053 w 3689756"/>
                  <a:gd name="connsiteY13" fmla="*/ 841690 h 1294363"/>
                  <a:gd name="connsiteX14" fmla="*/ 1490053 w 3689756"/>
                  <a:gd name="connsiteY14" fmla="*/ 766244 h 1294363"/>
                  <a:gd name="connsiteX15" fmla="*/ 1334443 w 3689756"/>
                  <a:gd name="connsiteY15" fmla="*/ 766244 h 1294363"/>
                  <a:gd name="connsiteX16" fmla="*/ 1334443 w 3689756"/>
                  <a:gd name="connsiteY16" fmla="*/ 681368 h 1294363"/>
                  <a:gd name="connsiteX17" fmla="*/ 1225991 w 3689756"/>
                  <a:gd name="connsiteY17" fmla="*/ 681368 h 1294363"/>
                  <a:gd name="connsiteX18" fmla="*/ 1225991 w 3689756"/>
                  <a:gd name="connsiteY18" fmla="*/ 648361 h 1294363"/>
                  <a:gd name="connsiteX19" fmla="*/ 1176480 w 3689756"/>
                  <a:gd name="connsiteY19" fmla="*/ 648361 h 1294363"/>
                  <a:gd name="connsiteX20" fmla="*/ 1176480 w 3689756"/>
                  <a:gd name="connsiteY20" fmla="*/ 622426 h 1294363"/>
                  <a:gd name="connsiteX21" fmla="*/ 917135 w 3689756"/>
                  <a:gd name="connsiteY21" fmla="*/ 622426 h 1294363"/>
                  <a:gd name="connsiteX22" fmla="*/ 917135 w 3689756"/>
                  <a:gd name="connsiteY22" fmla="*/ 549338 h 1294363"/>
                  <a:gd name="connsiteX23" fmla="*/ 902989 w 3689756"/>
                  <a:gd name="connsiteY23" fmla="*/ 549338 h 1294363"/>
                  <a:gd name="connsiteX24" fmla="*/ 902989 w 3689756"/>
                  <a:gd name="connsiteY24" fmla="*/ 478608 h 1294363"/>
                  <a:gd name="connsiteX25" fmla="*/ 879412 w 3689756"/>
                  <a:gd name="connsiteY25" fmla="*/ 478608 h 1294363"/>
                  <a:gd name="connsiteX26" fmla="*/ 879412 w 3689756"/>
                  <a:gd name="connsiteY26" fmla="*/ 346578 h 1294363"/>
                  <a:gd name="connsiteX27" fmla="*/ 846405 w 3689756"/>
                  <a:gd name="connsiteY27" fmla="*/ 346578 h 1294363"/>
                  <a:gd name="connsiteX28" fmla="*/ 846405 w 3689756"/>
                  <a:gd name="connsiteY28" fmla="*/ 278206 h 1294363"/>
                  <a:gd name="connsiteX29" fmla="*/ 697871 w 3689756"/>
                  <a:gd name="connsiteY29" fmla="*/ 278206 h 1294363"/>
                  <a:gd name="connsiteX30" fmla="*/ 697871 w 3689756"/>
                  <a:gd name="connsiteY30" fmla="*/ 205118 h 1294363"/>
                  <a:gd name="connsiteX31" fmla="*/ 653076 w 3689756"/>
                  <a:gd name="connsiteY31" fmla="*/ 205118 h 1294363"/>
                  <a:gd name="connsiteX32" fmla="*/ 653076 w 3689756"/>
                  <a:gd name="connsiteY32" fmla="*/ 134387 h 1294363"/>
                  <a:gd name="connsiteX33" fmla="*/ 256986 w 3689756"/>
                  <a:gd name="connsiteY33" fmla="*/ 134387 h 1294363"/>
                  <a:gd name="connsiteX34" fmla="*/ 256986 w 3689756"/>
                  <a:gd name="connsiteY34" fmla="*/ 66015 h 1294363"/>
                  <a:gd name="connsiteX35" fmla="*/ 143818 w 3689756"/>
                  <a:gd name="connsiteY35" fmla="*/ 66015 h 1294363"/>
                  <a:gd name="connsiteX36" fmla="*/ 143818 w 3689756"/>
                  <a:gd name="connsiteY36" fmla="*/ 0 h 1294363"/>
                  <a:gd name="connsiteX37" fmla="*/ 0 w 3689756"/>
                  <a:gd name="connsiteY37" fmla="*/ 0 h 129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89756" h="1294363">
                    <a:moveTo>
                      <a:pt x="3689757" y="1294363"/>
                    </a:moveTo>
                    <a:lnTo>
                      <a:pt x="2727827" y="1294363"/>
                    </a:lnTo>
                    <a:lnTo>
                      <a:pt x="2727827" y="1167052"/>
                    </a:lnTo>
                    <a:lnTo>
                      <a:pt x="2437838" y="1167052"/>
                    </a:lnTo>
                    <a:lnTo>
                      <a:pt x="2437838" y="1098672"/>
                    </a:lnTo>
                    <a:lnTo>
                      <a:pt x="2357676" y="1098672"/>
                    </a:lnTo>
                    <a:lnTo>
                      <a:pt x="2357676" y="1053876"/>
                    </a:lnTo>
                    <a:lnTo>
                      <a:pt x="2324662" y="1053876"/>
                    </a:lnTo>
                    <a:lnTo>
                      <a:pt x="2324662" y="997298"/>
                    </a:lnTo>
                    <a:lnTo>
                      <a:pt x="2138410" y="997298"/>
                    </a:lnTo>
                    <a:lnTo>
                      <a:pt x="2138410" y="924212"/>
                    </a:lnTo>
                    <a:lnTo>
                      <a:pt x="1591427" y="924212"/>
                    </a:lnTo>
                    <a:lnTo>
                      <a:pt x="1591427" y="841690"/>
                    </a:lnTo>
                    <a:lnTo>
                      <a:pt x="1490053" y="841690"/>
                    </a:lnTo>
                    <a:lnTo>
                      <a:pt x="1490053" y="766244"/>
                    </a:lnTo>
                    <a:lnTo>
                      <a:pt x="1334443" y="766244"/>
                    </a:lnTo>
                    <a:lnTo>
                      <a:pt x="1334443" y="681368"/>
                    </a:lnTo>
                    <a:lnTo>
                      <a:pt x="1225991" y="681368"/>
                    </a:lnTo>
                    <a:lnTo>
                      <a:pt x="1225991" y="648361"/>
                    </a:lnTo>
                    <a:lnTo>
                      <a:pt x="1176480" y="648361"/>
                    </a:lnTo>
                    <a:lnTo>
                      <a:pt x="1176480" y="622426"/>
                    </a:lnTo>
                    <a:lnTo>
                      <a:pt x="917135" y="622426"/>
                    </a:lnTo>
                    <a:lnTo>
                      <a:pt x="917135" y="549338"/>
                    </a:lnTo>
                    <a:lnTo>
                      <a:pt x="902989" y="549338"/>
                    </a:lnTo>
                    <a:lnTo>
                      <a:pt x="902989" y="478608"/>
                    </a:lnTo>
                    <a:lnTo>
                      <a:pt x="879412" y="478608"/>
                    </a:lnTo>
                    <a:lnTo>
                      <a:pt x="879412" y="346578"/>
                    </a:lnTo>
                    <a:lnTo>
                      <a:pt x="846405" y="346578"/>
                    </a:lnTo>
                    <a:lnTo>
                      <a:pt x="846405" y="278206"/>
                    </a:lnTo>
                    <a:lnTo>
                      <a:pt x="697871" y="278206"/>
                    </a:lnTo>
                    <a:lnTo>
                      <a:pt x="697871" y="205118"/>
                    </a:lnTo>
                    <a:lnTo>
                      <a:pt x="653076" y="205118"/>
                    </a:lnTo>
                    <a:lnTo>
                      <a:pt x="653076" y="134387"/>
                    </a:lnTo>
                    <a:lnTo>
                      <a:pt x="256986" y="134387"/>
                    </a:lnTo>
                    <a:lnTo>
                      <a:pt x="256986" y="66015"/>
                    </a:lnTo>
                    <a:lnTo>
                      <a:pt x="143818" y="66015"/>
                    </a:lnTo>
                    <a:lnTo>
                      <a:pt x="143818" y="0"/>
                    </a:lnTo>
                    <a:lnTo>
                      <a:pt x="0" y="0"/>
                    </a:lnTo>
                  </a:path>
                </a:pathLst>
              </a:custGeom>
              <a:noFill/>
              <a:ln w="19050" cap="flat">
                <a:solidFill>
                  <a:schemeClr val="bg2"/>
                </a:solidFill>
                <a:prstDash val="solid"/>
                <a:miter/>
              </a:ln>
            </p:spPr>
            <p:txBody>
              <a:bodyPr rtlCol="0" anchor="ctr"/>
              <a:lstStyle/>
              <a:p>
                <a:endParaRPr lang="en-GB"/>
              </a:p>
            </p:txBody>
          </p:sp>
          <p:sp>
            <p:nvSpPr>
              <p:cNvPr id="113" name="Freeform: Shape 356">
                <a:extLst>
                  <a:ext uri="{FF2B5EF4-FFF2-40B4-BE49-F238E27FC236}">
                    <a16:creationId xmlns:a16="http://schemas.microsoft.com/office/drawing/2014/main" id="{963D96B3-75F3-6ABF-BEA5-4D7055529ED9}"/>
                  </a:ext>
                </a:extLst>
              </p:cNvPr>
              <p:cNvSpPr/>
              <p:nvPr/>
            </p:nvSpPr>
            <p:spPr>
              <a:xfrm>
                <a:off x="4297707" y="27289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bg2"/>
                </a:solidFill>
                <a:prstDash val="solid"/>
                <a:miter/>
              </a:ln>
            </p:spPr>
            <p:txBody>
              <a:bodyPr rtlCol="0" anchor="ctr"/>
              <a:lstStyle/>
              <a:p>
                <a:endParaRPr lang="en-GB"/>
              </a:p>
            </p:txBody>
          </p:sp>
          <p:sp>
            <p:nvSpPr>
              <p:cNvPr id="114" name="Freeform: Shape 357">
                <a:extLst>
                  <a:ext uri="{FF2B5EF4-FFF2-40B4-BE49-F238E27FC236}">
                    <a16:creationId xmlns:a16="http://schemas.microsoft.com/office/drawing/2014/main" id="{2AEC3D2A-B1CE-8AA7-B0FF-915B131010C9}"/>
                  </a:ext>
                </a:extLst>
              </p:cNvPr>
              <p:cNvSpPr/>
              <p:nvPr/>
            </p:nvSpPr>
            <p:spPr>
              <a:xfrm>
                <a:off x="4602508" y="28622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bg2"/>
                </a:solidFill>
                <a:prstDash val="solid"/>
                <a:miter/>
              </a:ln>
            </p:spPr>
            <p:txBody>
              <a:bodyPr rtlCol="0" anchor="ctr"/>
              <a:lstStyle/>
              <a:p>
                <a:endParaRPr lang="en-GB"/>
              </a:p>
            </p:txBody>
          </p:sp>
          <p:sp>
            <p:nvSpPr>
              <p:cNvPr id="115" name="Freeform: Shape 358">
                <a:extLst>
                  <a:ext uri="{FF2B5EF4-FFF2-40B4-BE49-F238E27FC236}">
                    <a16:creationId xmlns:a16="http://schemas.microsoft.com/office/drawing/2014/main" id="{50B2FB3E-12AD-5090-2877-F5D409AA8215}"/>
                  </a:ext>
                </a:extLst>
              </p:cNvPr>
              <p:cNvSpPr/>
              <p:nvPr/>
            </p:nvSpPr>
            <p:spPr>
              <a:xfrm>
                <a:off x="4850158" y="28622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bg2"/>
                </a:solidFill>
                <a:prstDash val="solid"/>
                <a:miter/>
              </a:ln>
            </p:spPr>
            <p:txBody>
              <a:bodyPr rtlCol="0" anchor="ctr"/>
              <a:lstStyle/>
              <a:p>
                <a:endParaRPr lang="en-GB"/>
              </a:p>
            </p:txBody>
          </p:sp>
          <p:sp>
            <p:nvSpPr>
              <p:cNvPr id="116" name="Freeform: Shape 359">
                <a:extLst>
                  <a:ext uri="{FF2B5EF4-FFF2-40B4-BE49-F238E27FC236}">
                    <a16:creationId xmlns:a16="http://schemas.microsoft.com/office/drawing/2014/main" id="{B77DD8F0-61D3-4F49-3452-171333B2C446}"/>
                  </a:ext>
                </a:extLst>
              </p:cNvPr>
              <p:cNvSpPr/>
              <p:nvPr/>
            </p:nvSpPr>
            <p:spPr>
              <a:xfrm>
                <a:off x="6507517" y="37385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sp>
            <p:nvSpPr>
              <p:cNvPr id="117" name="Freeform: Shape 360">
                <a:extLst>
                  <a:ext uri="{FF2B5EF4-FFF2-40B4-BE49-F238E27FC236}">
                    <a16:creationId xmlns:a16="http://schemas.microsoft.com/office/drawing/2014/main" id="{3577404E-870F-4A7F-E671-E55BB5F81E21}"/>
                  </a:ext>
                </a:extLst>
              </p:cNvPr>
              <p:cNvSpPr/>
              <p:nvPr/>
            </p:nvSpPr>
            <p:spPr>
              <a:xfrm>
                <a:off x="6717067" y="3890971"/>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bg2"/>
                </a:solidFill>
                <a:prstDash val="solid"/>
                <a:miter/>
              </a:ln>
            </p:spPr>
            <p:txBody>
              <a:bodyPr rtlCol="0" anchor="ctr"/>
              <a:lstStyle/>
              <a:p>
                <a:endParaRPr lang="en-GB"/>
              </a:p>
            </p:txBody>
          </p:sp>
          <p:sp>
            <p:nvSpPr>
              <p:cNvPr id="118" name="Freeform: Shape 361">
                <a:extLst>
                  <a:ext uri="{FF2B5EF4-FFF2-40B4-BE49-F238E27FC236}">
                    <a16:creationId xmlns:a16="http://schemas.microsoft.com/office/drawing/2014/main" id="{85646EDC-CB15-2200-EDD7-BEDF99BAB973}"/>
                  </a:ext>
                </a:extLst>
              </p:cNvPr>
              <p:cNvSpPr/>
              <p:nvPr/>
            </p:nvSpPr>
            <p:spPr>
              <a:xfrm>
                <a:off x="6926617" y="3890971"/>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bg2"/>
                </a:solidFill>
                <a:prstDash val="solid"/>
                <a:miter/>
              </a:ln>
            </p:spPr>
            <p:txBody>
              <a:bodyPr rtlCol="0" anchor="ctr"/>
              <a:lstStyle/>
              <a:p>
                <a:endParaRPr lang="en-GB"/>
              </a:p>
            </p:txBody>
          </p:sp>
          <p:sp>
            <p:nvSpPr>
              <p:cNvPr id="119" name="Freeform: Shape 362">
                <a:extLst>
                  <a:ext uri="{FF2B5EF4-FFF2-40B4-BE49-F238E27FC236}">
                    <a16:creationId xmlns:a16="http://schemas.microsoft.com/office/drawing/2014/main" id="{97B5E3CE-DC36-37EB-1327-46B71EC69903}"/>
                  </a:ext>
                </a:extLst>
              </p:cNvPr>
              <p:cNvSpPr/>
              <p:nvPr/>
            </p:nvSpPr>
            <p:spPr>
              <a:xfrm>
                <a:off x="7040917" y="4024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sp>
            <p:nvSpPr>
              <p:cNvPr id="120" name="Freeform: Shape 363">
                <a:extLst>
                  <a:ext uri="{FF2B5EF4-FFF2-40B4-BE49-F238E27FC236}">
                    <a16:creationId xmlns:a16="http://schemas.microsoft.com/office/drawing/2014/main" id="{08A4B1B3-B22A-76BD-AAC4-7A3B58CBF831}"/>
                  </a:ext>
                </a:extLst>
              </p:cNvPr>
              <p:cNvSpPr/>
              <p:nvPr/>
            </p:nvSpPr>
            <p:spPr>
              <a:xfrm>
                <a:off x="7231426" y="4024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sp>
            <p:nvSpPr>
              <p:cNvPr id="121" name="Freeform: Shape 364">
                <a:extLst>
                  <a:ext uri="{FF2B5EF4-FFF2-40B4-BE49-F238E27FC236}">
                    <a16:creationId xmlns:a16="http://schemas.microsoft.com/office/drawing/2014/main" id="{FFE4AFC6-367E-7951-0D2B-542572A0A1AC}"/>
                  </a:ext>
                </a:extLst>
              </p:cNvPr>
              <p:cNvSpPr/>
              <p:nvPr/>
            </p:nvSpPr>
            <p:spPr>
              <a:xfrm>
                <a:off x="7745776" y="4024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sp>
            <p:nvSpPr>
              <p:cNvPr id="122" name="Freeform: Shape 365">
                <a:extLst>
                  <a:ext uri="{FF2B5EF4-FFF2-40B4-BE49-F238E27FC236}">
                    <a16:creationId xmlns:a16="http://schemas.microsoft.com/office/drawing/2014/main" id="{78B53359-EEDC-0C44-9A58-985FB25D31F0}"/>
                  </a:ext>
                </a:extLst>
              </p:cNvPr>
              <p:cNvSpPr/>
              <p:nvPr/>
            </p:nvSpPr>
            <p:spPr>
              <a:xfrm>
                <a:off x="7898176" y="4024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grpSp>
      </p:grpSp>
      <p:grpSp>
        <p:nvGrpSpPr>
          <p:cNvPr id="212" name="Group 211">
            <a:extLst>
              <a:ext uri="{FF2B5EF4-FFF2-40B4-BE49-F238E27FC236}">
                <a16:creationId xmlns:a16="http://schemas.microsoft.com/office/drawing/2014/main" id="{6F622745-EF9E-1E25-057A-8DD6A0847A28}"/>
              </a:ext>
            </a:extLst>
          </p:cNvPr>
          <p:cNvGrpSpPr/>
          <p:nvPr/>
        </p:nvGrpSpPr>
        <p:grpSpPr>
          <a:xfrm>
            <a:off x="5565962" y="1832005"/>
            <a:ext cx="931870" cy="1169551"/>
            <a:chOff x="3611348" y="1815613"/>
            <a:chExt cx="931870" cy="1169551"/>
          </a:xfrm>
        </p:grpSpPr>
        <p:sp>
          <p:nvSpPr>
            <p:cNvPr id="213" name="TextBox 212">
              <a:extLst>
                <a:ext uri="{FF2B5EF4-FFF2-40B4-BE49-F238E27FC236}">
                  <a16:creationId xmlns:a16="http://schemas.microsoft.com/office/drawing/2014/main" id="{E1E578CB-FFA7-FE13-8CD4-599C07A1CB73}"/>
                </a:ext>
              </a:extLst>
            </p:cNvPr>
            <p:cNvSpPr txBox="1"/>
            <p:nvPr/>
          </p:nvSpPr>
          <p:spPr>
            <a:xfrm>
              <a:off x="3850400" y="1815613"/>
              <a:ext cx="692818" cy="1169551"/>
            </a:xfrm>
            <a:prstGeom prst="rect">
              <a:avLst/>
            </a:prstGeom>
            <a:noFill/>
          </p:spPr>
          <p:txBody>
            <a:bodyPr wrap="none" rtlCol="0">
              <a:spAutoFit/>
            </a:bodyPr>
            <a:lstStyle/>
            <a:p>
              <a:r>
                <a:rPr lang="ja-JP" sz="1400">
                  <a:solidFill>
                    <a:schemeClr val="tx1"/>
                  </a:solidFill>
                </a:rPr>
                <a:t>A群</a:t>
              </a:r>
            </a:p>
            <a:p>
              <a:r>
                <a:rPr lang="ja-JP" sz="1400">
                  <a:solidFill>
                    <a:schemeClr val="tx1"/>
                  </a:solidFill>
                </a:rPr>
                <a:t>B群</a:t>
              </a:r>
            </a:p>
            <a:p>
              <a:r>
                <a:rPr lang="ja-JP" sz="1400">
                  <a:solidFill>
                    <a:schemeClr val="tx1"/>
                  </a:solidFill>
                </a:rPr>
                <a:t>C群</a:t>
              </a:r>
            </a:p>
            <a:p>
              <a:r>
                <a:rPr lang="ja-JP" sz="1400">
                  <a:solidFill>
                    <a:schemeClr val="tx1"/>
                  </a:solidFill>
                </a:rPr>
                <a:t>D群</a:t>
              </a:r>
            </a:p>
            <a:p>
              <a:r>
                <a:rPr lang="ja-JP" sz="1400">
                  <a:solidFill>
                    <a:schemeClr val="tx1"/>
                  </a:solidFill>
                </a:rPr>
                <a:t>E群</a:t>
              </a:r>
            </a:p>
          </p:txBody>
        </p:sp>
        <p:cxnSp>
          <p:nvCxnSpPr>
            <p:cNvPr id="214" name="Straight Connector 213">
              <a:extLst>
                <a:ext uri="{FF2B5EF4-FFF2-40B4-BE49-F238E27FC236}">
                  <a16:creationId xmlns:a16="http://schemas.microsoft.com/office/drawing/2014/main" id="{1D4EAC81-95C0-464D-A7ED-9A2E4DEEE516}"/>
                </a:ext>
              </a:extLst>
            </p:cNvPr>
            <p:cNvCxnSpPr>
              <a:cxnSpLocks/>
            </p:cNvCxnSpPr>
            <p:nvPr/>
          </p:nvCxnSpPr>
          <p:spPr>
            <a:xfrm>
              <a:off x="3611348" y="1993867"/>
              <a:ext cx="239052" cy="0"/>
            </a:xfrm>
            <a:prstGeom prst="line">
              <a:avLst/>
            </a:prstGeom>
            <a:noFill/>
            <a:ln w="19050" cap="flat">
              <a:solidFill>
                <a:schemeClr val="accent3"/>
              </a:solidFill>
              <a:prstDash val="solid"/>
              <a:miter/>
            </a:ln>
          </p:spPr>
        </p:cxnSp>
        <p:cxnSp>
          <p:nvCxnSpPr>
            <p:cNvPr id="215" name="Straight Connector 214">
              <a:extLst>
                <a:ext uri="{FF2B5EF4-FFF2-40B4-BE49-F238E27FC236}">
                  <a16:creationId xmlns:a16="http://schemas.microsoft.com/office/drawing/2014/main" id="{E40A24F6-09EA-82AD-2401-0F0FEF3DAC13}"/>
                </a:ext>
              </a:extLst>
            </p:cNvPr>
            <p:cNvCxnSpPr>
              <a:cxnSpLocks/>
            </p:cNvCxnSpPr>
            <p:nvPr/>
          </p:nvCxnSpPr>
          <p:spPr>
            <a:xfrm>
              <a:off x="3611348" y="2200596"/>
              <a:ext cx="239052" cy="0"/>
            </a:xfrm>
            <a:prstGeom prst="line">
              <a:avLst/>
            </a:prstGeom>
            <a:noFill/>
            <a:ln w="19050" cap="flat">
              <a:solidFill>
                <a:schemeClr val="accent5"/>
              </a:solidFill>
              <a:prstDash val="solid"/>
              <a:miter/>
            </a:ln>
          </p:spPr>
        </p:cxnSp>
        <p:cxnSp>
          <p:nvCxnSpPr>
            <p:cNvPr id="216" name="Straight Connector 215">
              <a:extLst>
                <a:ext uri="{FF2B5EF4-FFF2-40B4-BE49-F238E27FC236}">
                  <a16:creationId xmlns:a16="http://schemas.microsoft.com/office/drawing/2014/main" id="{F02E0927-F831-8846-AB8E-270F982E538C}"/>
                </a:ext>
              </a:extLst>
            </p:cNvPr>
            <p:cNvCxnSpPr>
              <a:cxnSpLocks/>
            </p:cNvCxnSpPr>
            <p:nvPr/>
          </p:nvCxnSpPr>
          <p:spPr>
            <a:xfrm>
              <a:off x="3611348" y="2415065"/>
              <a:ext cx="239052" cy="0"/>
            </a:xfrm>
            <a:prstGeom prst="line">
              <a:avLst/>
            </a:prstGeom>
            <a:noFill/>
            <a:ln w="19050" cap="flat">
              <a:solidFill>
                <a:schemeClr val="accent6"/>
              </a:solidFill>
              <a:prstDash val="solid"/>
              <a:miter/>
            </a:ln>
          </p:spPr>
        </p:cxnSp>
        <p:cxnSp>
          <p:nvCxnSpPr>
            <p:cNvPr id="217" name="Straight Connector 216">
              <a:extLst>
                <a:ext uri="{FF2B5EF4-FFF2-40B4-BE49-F238E27FC236}">
                  <a16:creationId xmlns:a16="http://schemas.microsoft.com/office/drawing/2014/main" id="{FC659439-094D-C161-521B-A04AA5A04F01}"/>
                </a:ext>
              </a:extLst>
            </p:cNvPr>
            <p:cNvCxnSpPr>
              <a:cxnSpLocks/>
            </p:cNvCxnSpPr>
            <p:nvPr/>
          </p:nvCxnSpPr>
          <p:spPr>
            <a:xfrm>
              <a:off x="3611348" y="2628470"/>
              <a:ext cx="239052" cy="0"/>
            </a:xfrm>
            <a:prstGeom prst="line">
              <a:avLst/>
            </a:prstGeom>
            <a:noFill/>
            <a:ln w="19050" cap="flat">
              <a:solidFill>
                <a:schemeClr val="accent4"/>
              </a:solidFill>
              <a:prstDash val="solid"/>
              <a:miter/>
            </a:ln>
          </p:spPr>
        </p:cxnSp>
        <p:cxnSp>
          <p:nvCxnSpPr>
            <p:cNvPr id="218" name="Straight Connector 217">
              <a:extLst>
                <a:ext uri="{FF2B5EF4-FFF2-40B4-BE49-F238E27FC236}">
                  <a16:creationId xmlns:a16="http://schemas.microsoft.com/office/drawing/2014/main" id="{3BB76AD2-9DA6-7D4C-207C-818BCE2EB10D}"/>
                </a:ext>
              </a:extLst>
            </p:cNvPr>
            <p:cNvCxnSpPr>
              <a:cxnSpLocks/>
            </p:cNvCxnSpPr>
            <p:nvPr/>
          </p:nvCxnSpPr>
          <p:spPr>
            <a:xfrm>
              <a:off x="3611348" y="2821867"/>
              <a:ext cx="239052" cy="0"/>
            </a:xfrm>
            <a:prstGeom prst="line">
              <a:avLst/>
            </a:prstGeom>
            <a:noFill/>
            <a:ln w="19050" cap="flat">
              <a:solidFill>
                <a:schemeClr val="bg2"/>
              </a:solidFill>
              <a:prstDash val="solid"/>
              <a:miter/>
            </a:ln>
          </p:spPr>
        </p:cxnSp>
      </p:grpSp>
      <p:cxnSp>
        <p:nvCxnSpPr>
          <p:cNvPr id="219" name="Straight Connector 218">
            <a:extLst>
              <a:ext uri="{FF2B5EF4-FFF2-40B4-BE49-F238E27FC236}">
                <a16:creationId xmlns:a16="http://schemas.microsoft.com/office/drawing/2014/main" id="{E0C354D6-AB62-7F7E-E662-D9EE82AF2EF1}"/>
              </a:ext>
            </a:extLst>
          </p:cNvPr>
          <p:cNvCxnSpPr>
            <a:cxnSpLocks/>
          </p:cNvCxnSpPr>
          <p:nvPr/>
        </p:nvCxnSpPr>
        <p:spPr>
          <a:xfrm>
            <a:off x="7604392" y="3181942"/>
            <a:ext cx="0" cy="86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F64667D-E204-F607-4396-028795E3A780}"/>
              </a:ext>
            </a:extLst>
          </p:cNvPr>
          <p:cNvCxnSpPr>
            <a:cxnSpLocks/>
          </p:cNvCxnSpPr>
          <p:nvPr/>
        </p:nvCxnSpPr>
        <p:spPr>
          <a:xfrm>
            <a:off x="7689919" y="3181942"/>
            <a:ext cx="0" cy="86400"/>
          </a:xfrm>
          <a:prstGeom prst="line">
            <a:avLst/>
          </a:prstGeom>
          <a:noFill/>
          <a:ln w="19050" cap="flat">
            <a:solidFill>
              <a:srgbClr val="FF6D22"/>
            </a:solidFill>
            <a:prstDash val="solid"/>
            <a:miter/>
          </a:ln>
        </p:spPr>
      </p:cxnSp>
      <p:cxnSp>
        <p:nvCxnSpPr>
          <p:cNvPr id="221" name="Straight Connector 220">
            <a:extLst>
              <a:ext uri="{FF2B5EF4-FFF2-40B4-BE49-F238E27FC236}">
                <a16:creationId xmlns:a16="http://schemas.microsoft.com/office/drawing/2014/main" id="{82041208-4150-4603-E65A-FAE8A2C4938E}"/>
              </a:ext>
            </a:extLst>
          </p:cNvPr>
          <p:cNvCxnSpPr>
            <a:cxnSpLocks/>
          </p:cNvCxnSpPr>
          <p:nvPr/>
        </p:nvCxnSpPr>
        <p:spPr>
          <a:xfrm>
            <a:off x="7775446" y="3181942"/>
            <a:ext cx="0" cy="86400"/>
          </a:xfrm>
          <a:prstGeom prst="line">
            <a:avLst/>
          </a:prstGeom>
          <a:noFill/>
          <a:ln w="19050" cap="flat">
            <a:solidFill>
              <a:srgbClr val="00A1DE"/>
            </a:solidFill>
            <a:prstDash val="solid"/>
            <a:miter/>
          </a:ln>
        </p:spPr>
      </p:cxnSp>
      <p:cxnSp>
        <p:nvCxnSpPr>
          <p:cNvPr id="222" name="Straight Connector 221">
            <a:extLst>
              <a:ext uri="{FF2B5EF4-FFF2-40B4-BE49-F238E27FC236}">
                <a16:creationId xmlns:a16="http://schemas.microsoft.com/office/drawing/2014/main" id="{D3D560D7-5D00-C317-8373-4E222870800C}"/>
              </a:ext>
            </a:extLst>
          </p:cNvPr>
          <p:cNvCxnSpPr>
            <a:cxnSpLocks/>
          </p:cNvCxnSpPr>
          <p:nvPr/>
        </p:nvCxnSpPr>
        <p:spPr>
          <a:xfrm>
            <a:off x="7860973" y="3181942"/>
            <a:ext cx="0" cy="86400"/>
          </a:xfrm>
          <a:prstGeom prst="line">
            <a:avLst/>
          </a:prstGeom>
          <a:noFill/>
          <a:ln w="19050" cap="flat">
            <a:solidFill>
              <a:schemeClr val="accent4"/>
            </a:solidFill>
            <a:prstDash val="solid"/>
            <a:miter/>
          </a:ln>
        </p:spPr>
      </p:cxnSp>
      <p:sp>
        <p:nvSpPr>
          <p:cNvPr id="223" name="TextBox 222">
            <a:extLst>
              <a:ext uri="{FF2B5EF4-FFF2-40B4-BE49-F238E27FC236}">
                <a16:creationId xmlns:a16="http://schemas.microsoft.com/office/drawing/2014/main" id="{A2E68E27-F7BC-AB82-C787-D972C209920B}"/>
              </a:ext>
            </a:extLst>
          </p:cNvPr>
          <p:cNvSpPr txBox="1"/>
          <p:nvPr/>
        </p:nvSpPr>
        <p:spPr>
          <a:xfrm>
            <a:off x="7913879" y="3071254"/>
            <a:ext cx="960519" cy="307777"/>
          </a:xfrm>
          <a:prstGeom prst="rect">
            <a:avLst/>
          </a:prstGeom>
          <a:noFill/>
        </p:spPr>
        <p:txBody>
          <a:bodyPr wrap="none" rtlCol="0">
            <a:spAutoFit/>
          </a:bodyPr>
          <a:lstStyle/>
          <a:p>
            <a:r>
              <a:rPr lang="ja-JP" sz="1400">
                <a:solidFill>
                  <a:schemeClr val="tx1"/>
                </a:solidFill>
              </a:rPr>
              <a:t>打ち切り済み</a:t>
            </a:r>
          </a:p>
        </p:txBody>
      </p:sp>
      <p:graphicFrame>
        <p:nvGraphicFramePr>
          <p:cNvPr id="224" name="Table 386">
            <a:extLst>
              <a:ext uri="{FF2B5EF4-FFF2-40B4-BE49-F238E27FC236}">
                <a16:creationId xmlns:a16="http://schemas.microsoft.com/office/drawing/2014/main" id="{246CD8B8-81DA-BDC4-6132-74A17A2FD01C}"/>
              </a:ext>
            </a:extLst>
          </p:cNvPr>
          <p:cNvGraphicFramePr>
            <a:graphicFrameLocks noGrp="1"/>
          </p:cNvGraphicFramePr>
          <p:nvPr>
            <p:extLst>
              <p:ext uri="{D42A27DB-BD31-4B8C-83A1-F6EECF244321}">
                <p14:modId xmlns:p14="http://schemas.microsoft.com/office/powerpoint/2010/main" val="1211019668"/>
              </p:ext>
            </p:extLst>
          </p:nvPr>
        </p:nvGraphicFramePr>
        <p:xfrm>
          <a:off x="1053030" y="5042878"/>
          <a:ext cx="10337829" cy="1235360"/>
        </p:xfrm>
        <a:graphic>
          <a:graphicData uri="http://schemas.openxmlformats.org/drawingml/2006/table">
            <a:tbl>
              <a:tblPr firstRow="1" bandRow="1">
                <a:tableStyleId>{5202B0CA-FC54-4496-8BCA-5EF66A818D29}</a:tableStyleId>
              </a:tblPr>
              <a:tblGrid>
                <a:gridCol w="1811924">
                  <a:extLst>
                    <a:ext uri="{9D8B030D-6E8A-4147-A177-3AD203B41FA5}">
                      <a16:colId xmlns:a16="http://schemas.microsoft.com/office/drawing/2014/main" val="2712965010"/>
                    </a:ext>
                  </a:extLst>
                </a:gridCol>
                <a:gridCol w="1607638">
                  <a:extLst>
                    <a:ext uri="{9D8B030D-6E8A-4147-A177-3AD203B41FA5}">
                      <a16:colId xmlns:a16="http://schemas.microsoft.com/office/drawing/2014/main" val="2162511124"/>
                    </a:ext>
                  </a:extLst>
                </a:gridCol>
                <a:gridCol w="1905035">
                  <a:extLst>
                    <a:ext uri="{9D8B030D-6E8A-4147-A177-3AD203B41FA5}">
                      <a16:colId xmlns:a16="http://schemas.microsoft.com/office/drawing/2014/main" val="1528561524"/>
                    </a:ext>
                  </a:extLst>
                </a:gridCol>
                <a:gridCol w="1602591">
                  <a:extLst>
                    <a:ext uri="{9D8B030D-6E8A-4147-A177-3AD203B41FA5}">
                      <a16:colId xmlns:a16="http://schemas.microsoft.com/office/drawing/2014/main" val="2534700820"/>
                    </a:ext>
                  </a:extLst>
                </a:gridCol>
                <a:gridCol w="1881484">
                  <a:extLst>
                    <a:ext uri="{9D8B030D-6E8A-4147-A177-3AD203B41FA5}">
                      <a16:colId xmlns:a16="http://schemas.microsoft.com/office/drawing/2014/main" val="3639203049"/>
                    </a:ext>
                  </a:extLst>
                </a:gridCol>
                <a:gridCol w="1529157">
                  <a:extLst>
                    <a:ext uri="{9D8B030D-6E8A-4147-A177-3AD203B41FA5}">
                      <a16:colId xmlns:a16="http://schemas.microsoft.com/office/drawing/2014/main" val="556085569"/>
                    </a:ext>
                  </a:extLst>
                </a:gridCol>
              </a:tblGrid>
              <a:tr h="673778">
                <a:tc>
                  <a:txBody>
                    <a:bodyPr/>
                    <a:lstStyle/>
                    <a:p>
                      <a:pPr algn="l"/>
                      <a:r>
                        <a:rPr lang="ja-JP" sz="1200">
                          <a:solidFill>
                            <a:schemeClr val="tx2"/>
                          </a:solidFill>
                        </a:rPr>
                        <a:t>ITT</a:t>
                      </a: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A群：Tremx4/Durv/Gem</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(n=22)</a:t>
                      </a: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2"/>
                          </a:solidFill>
                        </a:rPr>
                        <a:t>B群：</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2"/>
                          </a:solidFill>
                        </a:rPr>
                        <a:t>Tremx4/Durv/Cis/Gem
(n=22)</a:t>
                      </a: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C群： </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Cis/Gem</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(n=35)</a:t>
                      </a: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D群： </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Tremx1/Durv/Cis/Gem</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(n=30)</a:t>
                      </a: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E群：Durv/Cis/Gem</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(n=29)</a:t>
                      </a:r>
                    </a:p>
                  </a:txBody>
                  <a:tcPr marL="72000" marR="72000" marT="36000" marB="36000" anchor="b"/>
                </a:tc>
                <a:extLst>
                  <a:ext uri="{0D108BD9-81ED-4DB2-BD59-A6C34878D82A}">
                    <a16:rowId xmlns:a16="http://schemas.microsoft.com/office/drawing/2014/main" val="2694280241"/>
                  </a:ext>
                </a:extLst>
              </a:tr>
              <a:tr h="280791">
                <a:tc>
                  <a:txBody>
                    <a:bodyPr/>
                    <a:lstStyle/>
                    <a:p>
                      <a:pPr algn="l"/>
                      <a:r>
                        <a:rPr lang="ja-JP" sz="1200">
                          <a:solidFill>
                            <a:schemeClr val="tx1"/>
                          </a:solidFill>
                        </a:rPr>
                        <a:t>mPFS、月数(95%CI)</a:t>
                      </a:r>
                    </a:p>
                  </a:txBody>
                  <a:tcPr marL="72000" marR="72000" marT="36000" marB="36000" anchor="ctr"/>
                </a:tc>
                <a:tc>
                  <a:txBody>
                    <a:bodyPr/>
                    <a:lstStyle/>
                    <a:p>
                      <a:pPr algn="ctr"/>
                      <a:r>
                        <a:rPr lang="ja-JP" sz="1200">
                          <a:solidFill>
                            <a:schemeClr val="tx1"/>
                          </a:solidFill>
                        </a:rPr>
                        <a:t>2.75 (2.23、4.50)</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5.98 (2.63、7.93)</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8.70 (5.73、14.33)</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8.13 (4.60、9.33)</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5.97 (2.80、8.43)</a:t>
                      </a:r>
                    </a:p>
                  </a:txBody>
                  <a:tcPr marL="72000" marR="72000" marT="36000" marB="36000" anchor="ctr"/>
                </a:tc>
                <a:extLst>
                  <a:ext uri="{0D108BD9-81ED-4DB2-BD59-A6C34878D82A}">
                    <a16:rowId xmlns:a16="http://schemas.microsoft.com/office/drawing/2014/main" val="491970901"/>
                  </a:ext>
                </a:extLst>
              </a:tr>
              <a:tr h="280791">
                <a:tc>
                  <a:txBody>
                    <a:bodyPr/>
                    <a:lstStyle/>
                    <a:p>
                      <a:pPr algn="l"/>
                      <a:r>
                        <a:rPr lang="ja-JP" sz="1200">
                          <a:solidFill>
                            <a:schemeClr val="tx1"/>
                          </a:solidFill>
                        </a:rPr>
                        <a:t>mOS、月数(95%CI)</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7.38 (3.20、17.57)</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12.32 (4.53、20.83)</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16.93 (9.37、20.70)</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22.73 (9.53、25.10)</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12.87 (7.20、22.13)</a:t>
                      </a:r>
                    </a:p>
                  </a:txBody>
                  <a:tcPr marL="72000" marR="72000" marT="36000" marB="36000" anchor="ctr"/>
                </a:tc>
                <a:extLst>
                  <a:ext uri="{0D108BD9-81ED-4DB2-BD59-A6C34878D82A}">
                    <a16:rowId xmlns:a16="http://schemas.microsoft.com/office/drawing/2014/main" val="1152133112"/>
                  </a:ext>
                </a:extLst>
              </a:tr>
            </a:tbl>
          </a:graphicData>
        </a:graphic>
      </p:graphicFrame>
      <p:cxnSp>
        <p:nvCxnSpPr>
          <p:cNvPr id="225" name="Straight Connector 224">
            <a:extLst>
              <a:ext uri="{FF2B5EF4-FFF2-40B4-BE49-F238E27FC236}">
                <a16:creationId xmlns:a16="http://schemas.microsoft.com/office/drawing/2014/main" id="{D3D560D7-5D00-C317-8373-4E222870800C}"/>
              </a:ext>
            </a:extLst>
          </p:cNvPr>
          <p:cNvCxnSpPr>
            <a:cxnSpLocks/>
          </p:cNvCxnSpPr>
          <p:nvPr/>
        </p:nvCxnSpPr>
        <p:spPr>
          <a:xfrm>
            <a:off x="7946501" y="3181942"/>
            <a:ext cx="0" cy="86400"/>
          </a:xfrm>
          <a:prstGeom prst="line">
            <a:avLst/>
          </a:prstGeom>
          <a:noFill/>
          <a:ln w="19050" cap="flat">
            <a:solidFill>
              <a:schemeClr val="bg2"/>
            </a:solidFill>
            <a:prstDash val="solid"/>
            <a:miter/>
          </a:ln>
        </p:spPr>
      </p:cxnSp>
    </p:spTree>
    <p:extLst>
      <p:ext uri="{BB962C8B-B14F-4D97-AF65-F5344CB8AC3E}">
        <p14:creationId xmlns:p14="http://schemas.microsoft.com/office/powerpoint/2010/main" val="2660788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16589" cy="807720"/>
          </a:xfrm>
        </p:spPr>
        <p:txBody>
          <a:bodyPr/>
          <a:lstStyle/>
          <a:p>
            <a:r>
              <a:rPr lang="ja-JP" dirty="0"/>
              <a:t>52MO：治療未経験の胆管および胆嚢癌(IMMUCHEC)の患者を対象とするゲムシタビンまたはゲムシタビンとシスプラチンを追加したデュルバルマブ＋トレメリムマブとゲムシタビン＋シスプラチンを比較した無作為化第II相試験 </a:t>
            </a:r>
            <a:r>
              <a:rPr lang="en-US" altLang="ja-JP" dirty="0"/>
              <a:t>–</a:t>
            </a:r>
            <a:r>
              <a:rPr lang="ja-JP" dirty="0"/>
              <a:t> Vogel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3400"/>
              </a:spcBef>
              <a:buNone/>
            </a:pPr>
            <a:r>
              <a:rPr lang="ja-JP" b="1"/>
              <a:t>結論</a:t>
            </a:r>
          </a:p>
          <a:p>
            <a:r>
              <a:rPr lang="ja-JP" b="1"/>
              <a:t>胆管癌または胆嚢癌患者において、1Lデュルバルマブ±トレメリムマブ＋ゲムシタビン±シスプラチンは、化学療法単独と比較してORRに有意な改善を示さなかったが、OSはデュルバルマブ＋トレメリムマブ＋ゲムシタビン＋シスプラチンで数値的に長くなった。</a:t>
            </a:r>
          </a:p>
        </p:txBody>
      </p:sp>
      <p:sp>
        <p:nvSpPr>
          <p:cNvPr id="23" name="Text Placeholder 4"/>
          <p:cNvSpPr>
            <a:spLocks noGrp="1"/>
          </p:cNvSpPr>
          <p:nvPr>
            <p:ph type="body" sz="quarter" idx="11"/>
          </p:nvPr>
        </p:nvSpPr>
        <p:spPr>
          <a:xfrm>
            <a:off x="6197601" y="6096001"/>
            <a:ext cx="5507567" cy="487363"/>
          </a:xfrm>
        </p:spPr>
        <p:txBody>
          <a:bodyPr/>
          <a:lstStyle/>
          <a:p>
            <a:r>
              <a:rPr lang="ja-JP"/>
              <a:t>Vogel A, et al.Ann Oncol 2022;33(suppl):abstr 52MO</a:t>
            </a:r>
          </a:p>
        </p:txBody>
      </p:sp>
      <p:graphicFrame>
        <p:nvGraphicFramePr>
          <p:cNvPr id="7" name="Table 6"/>
          <p:cNvGraphicFramePr>
            <a:graphicFrameLocks noGrp="1"/>
          </p:cNvGraphicFramePr>
          <p:nvPr>
            <p:extLst>
              <p:ext uri="{D42A27DB-BD31-4B8C-83A1-F6EECF244321}">
                <p14:modId xmlns:p14="http://schemas.microsoft.com/office/powerpoint/2010/main" val="3980103424"/>
              </p:ext>
            </p:extLst>
          </p:nvPr>
        </p:nvGraphicFramePr>
        <p:xfrm>
          <a:off x="85558" y="1684845"/>
          <a:ext cx="6238242" cy="2422072"/>
        </p:xfrm>
        <a:graphic>
          <a:graphicData uri="http://schemas.openxmlformats.org/drawingml/2006/table">
            <a:tbl>
              <a:tblPr firstRow="1" bandRow="1">
                <a:tableStyleId>{5202B0CA-FC54-4496-8BCA-5EF66A818D29}</a:tableStyleId>
              </a:tblPr>
              <a:tblGrid>
                <a:gridCol w="1087460">
                  <a:extLst>
                    <a:ext uri="{9D8B030D-6E8A-4147-A177-3AD203B41FA5}">
                      <a16:colId xmlns:a16="http://schemas.microsoft.com/office/drawing/2014/main" val="2713438561"/>
                    </a:ext>
                  </a:extLst>
                </a:gridCol>
                <a:gridCol w="954166">
                  <a:extLst>
                    <a:ext uri="{9D8B030D-6E8A-4147-A177-3AD203B41FA5}">
                      <a16:colId xmlns:a16="http://schemas.microsoft.com/office/drawing/2014/main" val="1190940076"/>
                    </a:ext>
                  </a:extLst>
                </a:gridCol>
                <a:gridCol w="1049154">
                  <a:extLst>
                    <a:ext uri="{9D8B030D-6E8A-4147-A177-3AD203B41FA5}">
                      <a16:colId xmlns:a16="http://schemas.microsoft.com/office/drawing/2014/main" val="2707196263"/>
                    </a:ext>
                  </a:extLst>
                </a:gridCol>
                <a:gridCol w="1049154">
                  <a:extLst>
                    <a:ext uri="{9D8B030D-6E8A-4147-A177-3AD203B41FA5}">
                      <a16:colId xmlns:a16="http://schemas.microsoft.com/office/drawing/2014/main" val="3027986635"/>
                    </a:ext>
                  </a:extLst>
                </a:gridCol>
                <a:gridCol w="1049154">
                  <a:extLst>
                    <a:ext uri="{9D8B030D-6E8A-4147-A177-3AD203B41FA5}">
                      <a16:colId xmlns:a16="http://schemas.microsoft.com/office/drawing/2014/main" val="3716952352"/>
                    </a:ext>
                  </a:extLst>
                </a:gridCol>
                <a:gridCol w="1049154">
                  <a:extLst>
                    <a:ext uri="{9D8B030D-6E8A-4147-A177-3AD203B41FA5}">
                      <a16:colId xmlns:a16="http://schemas.microsoft.com/office/drawing/2014/main" val="2697544615"/>
                    </a:ext>
                  </a:extLst>
                </a:gridCol>
              </a:tblGrid>
              <a:tr h="318952">
                <a:tc>
                  <a:txBody>
                    <a:bodyPr/>
                    <a:lstStyle/>
                    <a:p>
                      <a:r>
                        <a:rPr lang="ja-JP" sz="1200">
                          <a:solidFill>
                            <a:schemeClr val="tx2"/>
                          </a:solidFill>
                        </a:rPr>
                        <a:t>転帰</a:t>
                      </a:r>
                    </a:p>
                  </a:txBody>
                  <a:tcPr anchor="ctr"/>
                </a:tc>
                <a:tc>
                  <a:txBody>
                    <a:bodyPr/>
                    <a:lstStyle/>
                    <a:p>
                      <a:pPr algn="ctr"/>
                      <a:r>
                        <a:rPr lang="ja-JP" sz="1200" b="1">
                          <a:solidFill>
                            <a:schemeClr val="tx2"/>
                          </a:solidFill>
                        </a:rPr>
                        <a:t>A群</a:t>
                      </a:r>
                      <a:br>
                        <a:rPr lang="ja-JP" sz="1200" b="1">
                          <a:solidFill>
                            <a:schemeClr val="tx2"/>
                          </a:solidFill>
                        </a:rPr>
                      </a:br>
                      <a:r>
                        <a:rPr lang="ja-JP" sz="1200" b="1">
                          <a:solidFill>
                            <a:schemeClr val="tx2"/>
                          </a:solidFill>
                        </a:rPr>
                        <a:t>(n=22)</a:t>
                      </a:r>
                    </a:p>
                  </a:txBody>
                  <a:tcPr anchor="ctr">
                    <a:solidFill>
                      <a:schemeClr val="bg2"/>
                    </a:solidFill>
                  </a:tcPr>
                </a:tc>
                <a:tc>
                  <a:txBody>
                    <a:bodyPr/>
                    <a:lstStyle/>
                    <a:p>
                      <a:pPr algn="ctr"/>
                      <a:r>
                        <a:rPr lang="ja-JP" sz="1200" b="1">
                          <a:solidFill>
                            <a:schemeClr val="tx2"/>
                          </a:solidFill>
                        </a:rPr>
                        <a:t>B群</a:t>
                      </a:r>
                      <a:br>
                        <a:rPr lang="ja-JP" sz="1200" b="1">
                          <a:solidFill>
                            <a:schemeClr val="tx2"/>
                          </a:solidFill>
                        </a:rPr>
                      </a:br>
                      <a:r>
                        <a:rPr lang="ja-JP" sz="1200" b="1">
                          <a:solidFill>
                            <a:schemeClr val="tx2"/>
                          </a:solidFill>
                        </a:rPr>
                        <a:t>(n=22)</a:t>
                      </a:r>
                    </a:p>
                  </a:txBody>
                  <a:tcPr anchor="ctr">
                    <a:solidFill>
                      <a:schemeClr val="bg2"/>
                    </a:solidFill>
                  </a:tcPr>
                </a:tc>
                <a:tc>
                  <a:txBody>
                    <a:bodyPr/>
                    <a:lstStyle/>
                    <a:p>
                      <a:pPr algn="ctr"/>
                      <a:r>
                        <a:rPr lang="ja-JP" sz="1200" b="1" dirty="0">
                          <a:solidFill>
                            <a:schemeClr val="tx2"/>
                          </a:solidFill>
                        </a:rPr>
                        <a:t>C群
(n=35)</a:t>
                      </a:r>
                    </a:p>
                  </a:txBody>
                  <a:tcPr anchor="ctr">
                    <a:solidFill>
                      <a:schemeClr val="bg2"/>
                    </a:solidFill>
                  </a:tcPr>
                </a:tc>
                <a:tc>
                  <a:txBody>
                    <a:bodyPr/>
                    <a:lstStyle/>
                    <a:p>
                      <a:pPr algn="ctr"/>
                      <a:r>
                        <a:rPr lang="ja-JP" sz="1200" b="1">
                          <a:solidFill>
                            <a:schemeClr val="tx2"/>
                          </a:solidFill>
                        </a:rPr>
                        <a:t>D群</a:t>
                      </a:r>
                      <a:br>
                        <a:rPr lang="ja-JP" sz="1200" b="1">
                          <a:solidFill>
                            <a:schemeClr val="tx2"/>
                          </a:solidFill>
                        </a:rPr>
                      </a:br>
                      <a:r>
                        <a:rPr lang="ja-JP" sz="1200" b="1">
                          <a:solidFill>
                            <a:schemeClr val="tx2"/>
                          </a:solidFill>
                        </a:rPr>
                        <a:t>(n=30)</a:t>
                      </a:r>
                    </a:p>
                  </a:txBody>
                  <a:tcPr anchor="ctr">
                    <a:solidFill>
                      <a:schemeClr val="bg2"/>
                    </a:solidFill>
                  </a:tcPr>
                </a:tc>
                <a:tc>
                  <a:txBody>
                    <a:bodyPr/>
                    <a:lstStyle/>
                    <a:p>
                      <a:pPr algn="ctr"/>
                      <a:r>
                        <a:rPr lang="ja-JP" sz="1200" b="1">
                          <a:solidFill>
                            <a:schemeClr val="tx2"/>
                          </a:solidFill>
                        </a:rPr>
                        <a:t>E群</a:t>
                      </a:r>
                      <a:br>
                        <a:rPr lang="ja-JP" sz="1200" b="1">
                          <a:solidFill>
                            <a:schemeClr val="tx2"/>
                          </a:solidFill>
                        </a:rPr>
                      </a:br>
                      <a:r>
                        <a:rPr lang="ja-JP" sz="1200" b="1">
                          <a:solidFill>
                            <a:schemeClr val="tx2"/>
                          </a:solidFill>
                        </a:rPr>
                        <a:t>(n=29)</a:t>
                      </a:r>
                    </a:p>
                  </a:txBody>
                  <a:tcPr anchor="ctr">
                    <a:solidFill>
                      <a:schemeClr val="bg2"/>
                    </a:solidFill>
                  </a:tcPr>
                </a:tc>
                <a:extLst>
                  <a:ext uri="{0D108BD9-81ED-4DB2-BD59-A6C34878D82A}">
                    <a16:rowId xmlns:a16="http://schemas.microsoft.com/office/drawing/2014/main" val="1147462458"/>
                  </a:ext>
                </a:extLst>
              </a:tr>
              <a:tr h="318952">
                <a:tc>
                  <a:txBody>
                    <a:bodyPr/>
                    <a:lstStyle/>
                    <a:p>
                      <a:r>
                        <a:rPr lang="ja-JP" sz="1200">
                          <a:solidFill>
                            <a:schemeClr val="tx1"/>
                          </a:solidFill>
                        </a:rPr>
                        <a:t>ORR、% (95%CI)</a:t>
                      </a:r>
                    </a:p>
                  </a:txBody>
                  <a:tcPr anchor="ctr"/>
                </a:tc>
                <a:tc>
                  <a:txBody>
                    <a:bodyPr/>
                    <a:lstStyle/>
                    <a:p>
                      <a:pPr algn="ctr"/>
                      <a:r>
                        <a:rPr lang="ja-JP" sz="1200" dirty="0">
                          <a:solidFill>
                            <a:schemeClr val="tx1"/>
                          </a:solidFill>
                        </a:rPr>
                        <a:t>4.6 </a:t>
                      </a:r>
                      <a:br>
                        <a:rPr lang="ja-JP" sz="1200" dirty="0">
                          <a:solidFill>
                            <a:schemeClr val="tx1"/>
                          </a:solidFill>
                        </a:rPr>
                      </a:br>
                      <a:r>
                        <a:rPr lang="ja-JP" sz="1200" dirty="0">
                          <a:solidFill>
                            <a:schemeClr val="tx1"/>
                          </a:solidFill>
                        </a:rPr>
                        <a:t>(0、</a:t>
                      </a:r>
                      <a:r>
                        <a:rPr lang="ja-JP" sz="1200" baseline="0" dirty="0">
                          <a:solidFill>
                            <a:schemeClr val="tx1"/>
                          </a:solidFill>
                        </a:rPr>
                        <a:t>0.28)</a:t>
                      </a:r>
                    </a:p>
                  </a:txBody>
                  <a:tcPr anchor="ctr"/>
                </a:tc>
                <a:tc>
                  <a:txBody>
                    <a:bodyPr/>
                    <a:lstStyle/>
                    <a:p>
                      <a:pPr algn="ctr"/>
                      <a:r>
                        <a:rPr lang="ja-JP" sz="1200" dirty="0">
                          <a:solidFill>
                            <a:schemeClr val="tx1"/>
                          </a:solidFill>
                        </a:rPr>
                        <a:t>18.2</a:t>
                      </a:r>
                      <a:r>
                        <a:rPr lang="ja-JP" sz="1200" baseline="0" dirty="0">
                          <a:solidFill>
                            <a:schemeClr val="tx1"/>
                          </a:solidFill>
                        </a:rPr>
                        <a:t> </a:t>
                      </a:r>
                      <a:br>
                        <a:rPr lang="ja-JP" sz="1200" baseline="0" dirty="0">
                          <a:solidFill>
                            <a:schemeClr val="tx1"/>
                          </a:solidFill>
                        </a:rPr>
                      </a:br>
                      <a:r>
                        <a:rPr lang="ja-JP" sz="1200" baseline="0" dirty="0">
                          <a:solidFill>
                            <a:schemeClr val="tx1"/>
                          </a:solidFill>
                        </a:rPr>
                        <a:t>(0.05、0.04)</a:t>
                      </a:r>
                    </a:p>
                  </a:txBody>
                  <a:tcPr anchor="ctr"/>
                </a:tc>
                <a:tc>
                  <a:txBody>
                    <a:bodyPr/>
                    <a:lstStyle/>
                    <a:p>
                      <a:pPr algn="ctr"/>
                      <a:r>
                        <a:rPr lang="ja-JP" sz="1200" dirty="0">
                          <a:solidFill>
                            <a:schemeClr val="tx1"/>
                          </a:solidFill>
                        </a:rPr>
                        <a:t>28.6</a:t>
                      </a:r>
                      <a:r>
                        <a:rPr lang="ja-JP" sz="1200" baseline="0" dirty="0">
                          <a:solidFill>
                            <a:schemeClr val="tx1"/>
                          </a:solidFill>
                        </a:rPr>
                        <a:t> </a:t>
                      </a:r>
                      <a:br>
                        <a:rPr lang="ja-JP" sz="1200" baseline="0" dirty="0">
                          <a:solidFill>
                            <a:schemeClr val="tx1"/>
                          </a:solidFill>
                        </a:rPr>
                      </a:br>
                      <a:r>
                        <a:rPr lang="ja-JP" sz="1200" baseline="0" dirty="0">
                          <a:solidFill>
                            <a:schemeClr val="tx1"/>
                          </a:solidFill>
                        </a:rPr>
                        <a:t>(0.15、0.46)</a:t>
                      </a:r>
                    </a:p>
                  </a:txBody>
                  <a:tcPr anchor="ctr"/>
                </a:tc>
                <a:tc>
                  <a:txBody>
                    <a:bodyPr/>
                    <a:lstStyle/>
                    <a:p>
                      <a:pPr algn="ctr"/>
                      <a:r>
                        <a:rPr lang="ja-JP" sz="1200" dirty="0">
                          <a:solidFill>
                            <a:schemeClr val="tx1"/>
                          </a:solidFill>
                        </a:rPr>
                        <a:t>26.7</a:t>
                      </a:r>
                      <a:r>
                        <a:rPr lang="ja-JP" sz="1200" baseline="0" dirty="0">
                          <a:solidFill>
                            <a:schemeClr val="tx1"/>
                          </a:solidFill>
                        </a:rPr>
                        <a:t> </a:t>
                      </a:r>
                      <a:br>
                        <a:rPr lang="ja-JP" sz="1200" baseline="0" dirty="0">
                          <a:solidFill>
                            <a:schemeClr val="tx1"/>
                          </a:solidFill>
                        </a:rPr>
                      </a:br>
                      <a:r>
                        <a:rPr lang="ja-JP" sz="1200" baseline="0" dirty="0">
                          <a:solidFill>
                            <a:schemeClr val="tx1"/>
                          </a:solidFill>
                        </a:rPr>
                        <a:t>(0.12、0.46)</a:t>
                      </a:r>
                    </a:p>
                  </a:txBody>
                  <a:tcPr anchor="ctr"/>
                </a:tc>
                <a:tc>
                  <a:txBody>
                    <a:bodyPr/>
                    <a:lstStyle/>
                    <a:p>
                      <a:pPr algn="ctr"/>
                      <a:r>
                        <a:rPr lang="ja-JP" sz="1200" dirty="0">
                          <a:solidFill>
                            <a:schemeClr val="tx1"/>
                          </a:solidFill>
                        </a:rPr>
                        <a:t>20.7 </a:t>
                      </a:r>
                      <a:br>
                        <a:rPr lang="ja-JP" sz="1200" dirty="0">
                          <a:solidFill>
                            <a:schemeClr val="tx1"/>
                          </a:solidFill>
                        </a:rPr>
                      </a:br>
                      <a:r>
                        <a:rPr lang="ja-JP" sz="1200" dirty="0">
                          <a:solidFill>
                            <a:schemeClr val="tx1"/>
                          </a:solidFill>
                        </a:rPr>
                        <a:t>(0.08、0.40)</a:t>
                      </a:r>
                    </a:p>
                  </a:txBody>
                  <a:tcPr anchor="ctr"/>
                </a:tc>
                <a:extLst>
                  <a:ext uri="{0D108BD9-81ED-4DB2-BD59-A6C34878D82A}">
                    <a16:rowId xmlns:a16="http://schemas.microsoft.com/office/drawing/2014/main" val="2912163037"/>
                  </a:ext>
                </a:extLst>
              </a:tr>
              <a:tr h="318952">
                <a:tc>
                  <a:txBody>
                    <a:bodyPr/>
                    <a:lstStyle/>
                    <a:p>
                      <a:r>
                        <a:rPr lang="ja-JP" sz="1200">
                          <a:solidFill>
                            <a:schemeClr val="tx1"/>
                          </a:solidFill>
                        </a:rPr>
                        <a:t>BOR、n (%)</a:t>
                      </a:r>
                    </a:p>
                    <a:p>
                      <a:pPr marL="182563" indent="0"/>
                      <a:r>
                        <a:rPr lang="ja-JP" sz="1200">
                          <a:solidFill>
                            <a:schemeClr val="tx1"/>
                          </a:solidFill>
                        </a:rPr>
                        <a:t>CR</a:t>
                      </a:r>
                    </a:p>
                    <a:p>
                      <a:pPr marL="182563" indent="0"/>
                      <a:r>
                        <a:rPr lang="ja-JP" sz="1200">
                          <a:solidFill>
                            <a:schemeClr val="tx1"/>
                          </a:solidFill>
                        </a:rPr>
                        <a:t>PR</a:t>
                      </a:r>
                    </a:p>
                    <a:p>
                      <a:pPr marL="182563" indent="0"/>
                      <a:r>
                        <a:rPr lang="ja-JP" sz="1200">
                          <a:solidFill>
                            <a:schemeClr val="tx1"/>
                          </a:solidFill>
                        </a:rPr>
                        <a:t>SD</a:t>
                      </a:r>
                      <a:br>
                        <a:rPr lang="ja-JP" sz="1200">
                          <a:solidFill>
                            <a:schemeClr val="tx1"/>
                          </a:solidFill>
                        </a:rPr>
                      </a:br>
                      <a:r>
                        <a:rPr lang="ja-JP" sz="1200">
                          <a:solidFill>
                            <a:schemeClr val="tx1"/>
                          </a:solidFill>
                        </a:rPr>
                        <a:t>PD</a:t>
                      </a:r>
                    </a:p>
                    <a:p>
                      <a:pPr marL="182563" indent="0"/>
                      <a:r>
                        <a:rPr lang="ja-JP" sz="1200">
                          <a:solidFill>
                            <a:schemeClr val="tx1"/>
                          </a:solidFill>
                        </a:rPr>
                        <a:t>NE</a:t>
                      </a:r>
                    </a:p>
                  </a:txBody>
                  <a:tcPr anchor="ctr"/>
                </a:tc>
                <a:tc>
                  <a:txBody>
                    <a:bodyPr/>
                    <a:lstStyle/>
                    <a:p>
                      <a:pPr algn="l" rtl="0"/>
                      <a:endParaRPr lang="en-GB" sz="1200" dirty="0">
                        <a:solidFill>
                          <a:schemeClr val="tx1"/>
                        </a:solidFill>
                      </a:endParaRPr>
                    </a:p>
                    <a:p>
                      <a:pPr algn="ctr"/>
                      <a:r>
                        <a:rPr lang="ja-JP" sz="1200" dirty="0">
                          <a:solidFill>
                            <a:schemeClr val="tx1"/>
                          </a:solidFill>
                        </a:rPr>
                        <a:t>0</a:t>
                      </a:r>
                    </a:p>
                    <a:p>
                      <a:pPr algn="ctr"/>
                      <a:r>
                        <a:rPr lang="ja-JP" sz="1200" dirty="0">
                          <a:solidFill>
                            <a:schemeClr val="tx1"/>
                          </a:solidFill>
                        </a:rPr>
                        <a:t>1</a:t>
                      </a:r>
                      <a:r>
                        <a:rPr lang="ja-JP" sz="1200" baseline="0" dirty="0">
                          <a:solidFill>
                            <a:schemeClr val="tx1"/>
                          </a:solidFill>
                        </a:rPr>
                        <a:t> (4.5)</a:t>
                      </a:r>
                    </a:p>
                    <a:p>
                      <a:pPr algn="ctr"/>
                      <a:r>
                        <a:rPr lang="ja-JP" sz="1200" baseline="0" dirty="0">
                          <a:solidFill>
                            <a:schemeClr val="tx1"/>
                          </a:solidFill>
                        </a:rPr>
                        <a:t>7 (31.8)</a:t>
                      </a:r>
                    </a:p>
                    <a:p>
                      <a:pPr algn="ctr"/>
                      <a:r>
                        <a:rPr lang="ja-JP" sz="1200" baseline="0" dirty="0">
                          <a:solidFill>
                            <a:schemeClr val="tx1"/>
                          </a:solidFill>
                        </a:rPr>
                        <a:t>9 (40.9)</a:t>
                      </a:r>
                    </a:p>
                    <a:p>
                      <a:pPr algn="ctr"/>
                      <a:r>
                        <a:rPr lang="ja-JP" sz="1200" baseline="0" dirty="0">
                          <a:solidFill>
                            <a:schemeClr val="tx1"/>
                          </a:solidFill>
                        </a:rPr>
                        <a:t>5 (22.7)</a:t>
                      </a:r>
                    </a:p>
                  </a:txBody>
                  <a:tcPr anchor="ctr"/>
                </a:tc>
                <a:tc>
                  <a:txBody>
                    <a:bodyPr/>
                    <a:lstStyle/>
                    <a:p>
                      <a:pPr algn="l" rtl="0"/>
                      <a:endParaRPr lang="en-GB" sz="1200" dirty="0">
                        <a:solidFill>
                          <a:schemeClr val="tx1"/>
                        </a:solidFill>
                      </a:endParaRPr>
                    </a:p>
                    <a:p>
                      <a:pPr algn="ctr"/>
                      <a:r>
                        <a:rPr lang="ja-JP" sz="1200">
                          <a:solidFill>
                            <a:schemeClr val="tx1"/>
                          </a:solidFill>
                        </a:rPr>
                        <a:t>1 (4.5)</a:t>
                      </a:r>
                    </a:p>
                    <a:p>
                      <a:pPr algn="ctr"/>
                      <a:r>
                        <a:rPr lang="ja-JP" sz="1200">
                          <a:solidFill>
                            <a:schemeClr val="tx1"/>
                          </a:solidFill>
                        </a:rPr>
                        <a:t>3 (13.6)</a:t>
                      </a:r>
                    </a:p>
                    <a:p>
                      <a:pPr algn="ctr"/>
                      <a:r>
                        <a:rPr lang="ja-JP" sz="1200">
                          <a:solidFill>
                            <a:schemeClr val="tx1"/>
                          </a:solidFill>
                        </a:rPr>
                        <a:t>11 (50.0)</a:t>
                      </a:r>
                    </a:p>
                    <a:p>
                      <a:pPr algn="ctr"/>
                      <a:r>
                        <a:rPr lang="ja-JP" sz="1200">
                          <a:solidFill>
                            <a:schemeClr val="tx1"/>
                          </a:solidFill>
                        </a:rPr>
                        <a:t>3</a:t>
                      </a:r>
                      <a:r>
                        <a:rPr lang="ja-JP" sz="1200" baseline="0">
                          <a:solidFill>
                            <a:schemeClr val="tx1"/>
                          </a:solidFill>
                        </a:rPr>
                        <a:t> (13.6)</a:t>
                      </a:r>
                    </a:p>
                    <a:p>
                      <a:pPr algn="ctr"/>
                      <a:r>
                        <a:rPr lang="ja-JP" sz="1200" baseline="0">
                          <a:solidFill>
                            <a:schemeClr val="tx1"/>
                          </a:solidFill>
                        </a:rPr>
                        <a:t>4 (18.2)</a:t>
                      </a:r>
                    </a:p>
                  </a:txBody>
                  <a:tcPr anchor="ctr"/>
                </a:tc>
                <a:tc>
                  <a:txBody>
                    <a:bodyPr/>
                    <a:lstStyle/>
                    <a:p>
                      <a:pPr algn="l" rtl="0"/>
                      <a:endParaRPr lang="en-GB" sz="1200" dirty="0">
                        <a:solidFill>
                          <a:schemeClr val="tx1"/>
                        </a:solidFill>
                      </a:endParaRPr>
                    </a:p>
                    <a:p>
                      <a:pPr algn="ctr"/>
                      <a:r>
                        <a:rPr lang="ja-JP" sz="1200">
                          <a:solidFill>
                            <a:schemeClr val="tx1"/>
                          </a:solidFill>
                        </a:rPr>
                        <a:t>1 (2.9)</a:t>
                      </a:r>
                    </a:p>
                    <a:p>
                      <a:pPr algn="ctr"/>
                      <a:r>
                        <a:rPr lang="ja-JP" sz="1200">
                          <a:solidFill>
                            <a:schemeClr val="tx1"/>
                          </a:solidFill>
                        </a:rPr>
                        <a:t>9 (25.7)</a:t>
                      </a:r>
                    </a:p>
                    <a:p>
                      <a:pPr algn="ctr"/>
                      <a:r>
                        <a:rPr lang="ja-JP" sz="1200">
                          <a:solidFill>
                            <a:schemeClr val="tx1"/>
                          </a:solidFill>
                        </a:rPr>
                        <a:t>13 (37.1)</a:t>
                      </a:r>
                    </a:p>
                    <a:p>
                      <a:pPr algn="ctr"/>
                      <a:r>
                        <a:rPr lang="ja-JP" sz="1200">
                          <a:solidFill>
                            <a:schemeClr val="tx1"/>
                          </a:solidFill>
                        </a:rPr>
                        <a:t>2 (5.7)</a:t>
                      </a:r>
                    </a:p>
                    <a:p>
                      <a:pPr algn="ctr"/>
                      <a:r>
                        <a:rPr lang="ja-JP" sz="1200">
                          <a:solidFill>
                            <a:schemeClr val="tx1"/>
                          </a:solidFill>
                        </a:rPr>
                        <a:t>10 (28.6)</a:t>
                      </a:r>
                    </a:p>
                  </a:txBody>
                  <a:tcPr anchor="ctr"/>
                </a:tc>
                <a:tc>
                  <a:txBody>
                    <a:bodyPr/>
                    <a:lstStyle/>
                    <a:p>
                      <a:pPr algn="l" rtl="0"/>
                      <a:endParaRPr lang="en-GB" sz="1200" dirty="0">
                        <a:solidFill>
                          <a:schemeClr val="tx1"/>
                        </a:solidFill>
                      </a:endParaRPr>
                    </a:p>
                    <a:p>
                      <a:pPr algn="ctr"/>
                      <a:r>
                        <a:rPr lang="ja-JP" sz="1200">
                          <a:solidFill>
                            <a:schemeClr val="tx1"/>
                          </a:solidFill>
                        </a:rPr>
                        <a:t>0</a:t>
                      </a:r>
                    </a:p>
                    <a:p>
                      <a:pPr algn="ctr"/>
                      <a:r>
                        <a:rPr lang="ja-JP" sz="1200">
                          <a:solidFill>
                            <a:schemeClr val="tx1"/>
                          </a:solidFill>
                        </a:rPr>
                        <a:t>8</a:t>
                      </a:r>
                      <a:r>
                        <a:rPr lang="ja-JP" sz="1200" baseline="0">
                          <a:solidFill>
                            <a:schemeClr val="tx1"/>
                          </a:solidFill>
                        </a:rPr>
                        <a:t> (26.7)</a:t>
                      </a:r>
                    </a:p>
                    <a:p>
                      <a:pPr algn="ctr"/>
                      <a:r>
                        <a:rPr lang="ja-JP" sz="1200" baseline="0">
                          <a:solidFill>
                            <a:schemeClr val="tx1"/>
                          </a:solidFill>
                        </a:rPr>
                        <a:t>13 (43.3)</a:t>
                      </a:r>
                    </a:p>
                    <a:p>
                      <a:pPr algn="ctr"/>
                      <a:r>
                        <a:rPr lang="ja-JP" sz="1200" baseline="0">
                          <a:solidFill>
                            <a:schemeClr val="tx1"/>
                          </a:solidFill>
                        </a:rPr>
                        <a:t>3 (10.0)</a:t>
                      </a:r>
                    </a:p>
                    <a:p>
                      <a:pPr algn="ctr"/>
                      <a:r>
                        <a:rPr lang="ja-JP" sz="1200" baseline="0">
                          <a:solidFill>
                            <a:schemeClr val="tx1"/>
                          </a:solidFill>
                        </a:rPr>
                        <a:t>6 (20.0)</a:t>
                      </a:r>
                    </a:p>
                  </a:txBody>
                  <a:tcPr anchor="ctr"/>
                </a:tc>
                <a:tc>
                  <a:txBody>
                    <a:bodyPr/>
                    <a:lstStyle/>
                    <a:p>
                      <a:pPr algn="l" rtl="0"/>
                      <a:endParaRPr lang="en-GB" sz="1200" dirty="0">
                        <a:solidFill>
                          <a:schemeClr val="tx1"/>
                        </a:solidFill>
                      </a:endParaRPr>
                    </a:p>
                    <a:p>
                      <a:pPr algn="ctr"/>
                      <a:r>
                        <a:rPr lang="ja-JP" sz="1200">
                          <a:solidFill>
                            <a:schemeClr val="tx1"/>
                          </a:solidFill>
                        </a:rPr>
                        <a:t>0</a:t>
                      </a:r>
                    </a:p>
                    <a:p>
                      <a:pPr algn="ctr"/>
                      <a:r>
                        <a:rPr lang="ja-JP" sz="1200">
                          <a:solidFill>
                            <a:schemeClr val="tx1"/>
                          </a:solidFill>
                        </a:rPr>
                        <a:t>6 (20.7)</a:t>
                      </a:r>
                    </a:p>
                    <a:p>
                      <a:pPr algn="ctr"/>
                      <a:r>
                        <a:rPr lang="ja-JP" sz="1200">
                          <a:solidFill>
                            <a:schemeClr val="tx1"/>
                          </a:solidFill>
                        </a:rPr>
                        <a:t>13</a:t>
                      </a:r>
                      <a:r>
                        <a:rPr lang="ja-JP" sz="1200" baseline="0">
                          <a:solidFill>
                            <a:schemeClr val="tx1"/>
                          </a:solidFill>
                        </a:rPr>
                        <a:t> (44.8)</a:t>
                      </a:r>
                    </a:p>
                    <a:p>
                      <a:pPr algn="ctr"/>
                      <a:r>
                        <a:rPr lang="ja-JP" sz="1200" baseline="0">
                          <a:solidFill>
                            <a:schemeClr val="tx1"/>
                          </a:solidFill>
                        </a:rPr>
                        <a:t>6 (20.7)</a:t>
                      </a:r>
                    </a:p>
                    <a:p>
                      <a:pPr algn="ctr"/>
                      <a:r>
                        <a:rPr lang="ja-JP" sz="1200" baseline="0">
                          <a:solidFill>
                            <a:schemeClr val="tx1"/>
                          </a:solidFill>
                        </a:rPr>
                        <a:t>4 (13.8)</a:t>
                      </a:r>
                    </a:p>
                  </a:txBody>
                  <a:tcPr anchor="ctr"/>
                </a:tc>
                <a:extLst>
                  <a:ext uri="{0D108BD9-81ED-4DB2-BD59-A6C34878D82A}">
                    <a16:rowId xmlns:a16="http://schemas.microsoft.com/office/drawing/2014/main" val="3020345926"/>
                  </a:ext>
                </a:extLst>
              </a:tr>
              <a:tr h="318952">
                <a:tc>
                  <a:txBody>
                    <a:bodyPr/>
                    <a:lstStyle/>
                    <a:p>
                      <a:r>
                        <a:rPr lang="ja-JP" sz="1200" noProof="0">
                          <a:solidFill>
                            <a:schemeClr val="tx1"/>
                          </a:solidFill>
                        </a:rPr>
                        <a:t>mDoR、月数</a:t>
                      </a:r>
                    </a:p>
                  </a:txBody>
                  <a:tcPr anchor="ctr"/>
                </a:tc>
                <a:tc>
                  <a:txBody>
                    <a:bodyPr/>
                    <a:lstStyle/>
                    <a:p>
                      <a:pPr algn="ctr"/>
                      <a:r>
                        <a:rPr lang="ja-JP" sz="1200">
                          <a:solidFill>
                            <a:schemeClr val="tx1"/>
                          </a:solidFill>
                        </a:rPr>
                        <a:t>2.20</a:t>
                      </a:r>
                    </a:p>
                  </a:txBody>
                  <a:tcPr anchor="ctr"/>
                </a:tc>
                <a:tc>
                  <a:txBody>
                    <a:bodyPr/>
                    <a:lstStyle/>
                    <a:p>
                      <a:pPr algn="ctr"/>
                      <a:r>
                        <a:rPr lang="ja-JP" sz="1200">
                          <a:solidFill>
                            <a:schemeClr val="tx1"/>
                          </a:solidFill>
                        </a:rPr>
                        <a:t>7.18</a:t>
                      </a:r>
                    </a:p>
                  </a:txBody>
                  <a:tcPr anchor="ctr"/>
                </a:tc>
                <a:tc>
                  <a:txBody>
                    <a:bodyPr/>
                    <a:lstStyle/>
                    <a:p>
                      <a:pPr algn="ctr"/>
                      <a:r>
                        <a:rPr lang="ja-JP" sz="1200">
                          <a:solidFill>
                            <a:schemeClr val="tx1"/>
                          </a:solidFill>
                        </a:rPr>
                        <a:t>6.07</a:t>
                      </a:r>
                    </a:p>
                  </a:txBody>
                  <a:tcPr anchor="ctr"/>
                </a:tc>
                <a:tc>
                  <a:txBody>
                    <a:bodyPr/>
                    <a:lstStyle/>
                    <a:p>
                      <a:pPr algn="ctr"/>
                      <a:r>
                        <a:rPr lang="ja-JP" sz="1200">
                          <a:solidFill>
                            <a:schemeClr val="tx1"/>
                          </a:solidFill>
                        </a:rPr>
                        <a:t>6.78</a:t>
                      </a:r>
                    </a:p>
                  </a:txBody>
                  <a:tcPr anchor="ctr"/>
                </a:tc>
                <a:tc>
                  <a:txBody>
                    <a:bodyPr/>
                    <a:lstStyle/>
                    <a:p>
                      <a:pPr algn="ctr"/>
                      <a:r>
                        <a:rPr lang="ja-JP" sz="1200" dirty="0">
                          <a:solidFill>
                            <a:schemeClr val="tx1"/>
                          </a:solidFill>
                        </a:rPr>
                        <a:t>NR</a:t>
                      </a:r>
                    </a:p>
                  </a:txBody>
                  <a:tcPr anchor="ctr"/>
                </a:tc>
                <a:extLst>
                  <a:ext uri="{0D108BD9-81ED-4DB2-BD59-A6C34878D82A}">
                    <a16:rowId xmlns:a16="http://schemas.microsoft.com/office/drawing/2014/main" val="40272935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61127886"/>
              </p:ext>
            </p:extLst>
          </p:nvPr>
        </p:nvGraphicFramePr>
        <p:xfrm>
          <a:off x="6398128" y="1684845"/>
          <a:ext cx="5700824" cy="2711996"/>
        </p:xfrm>
        <a:graphic>
          <a:graphicData uri="http://schemas.openxmlformats.org/drawingml/2006/table">
            <a:tbl>
              <a:tblPr firstRow="1" bandRow="1">
                <a:tableStyleId>{5202B0CA-FC54-4496-8BCA-5EF66A818D29}</a:tableStyleId>
              </a:tblPr>
              <a:tblGrid>
                <a:gridCol w="1715969">
                  <a:extLst>
                    <a:ext uri="{9D8B030D-6E8A-4147-A177-3AD203B41FA5}">
                      <a16:colId xmlns:a16="http://schemas.microsoft.com/office/drawing/2014/main" val="2713438561"/>
                    </a:ext>
                  </a:extLst>
                </a:gridCol>
                <a:gridCol w="796971">
                  <a:extLst>
                    <a:ext uri="{9D8B030D-6E8A-4147-A177-3AD203B41FA5}">
                      <a16:colId xmlns:a16="http://schemas.microsoft.com/office/drawing/2014/main" val="1190940076"/>
                    </a:ext>
                  </a:extLst>
                </a:gridCol>
                <a:gridCol w="796971">
                  <a:extLst>
                    <a:ext uri="{9D8B030D-6E8A-4147-A177-3AD203B41FA5}">
                      <a16:colId xmlns:a16="http://schemas.microsoft.com/office/drawing/2014/main" val="2707196263"/>
                    </a:ext>
                  </a:extLst>
                </a:gridCol>
                <a:gridCol w="796971">
                  <a:extLst>
                    <a:ext uri="{9D8B030D-6E8A-4147-A177-3AD203B41FA5}">
                      <a16:colId xmlns:a16="http://schemas.microsoft.com/office/drawing/2014/main" val="3027986635"/>
                    </a:ext>
                  </a:extLst>
                </a:gridCol>
                <a:gridCol w="796971">
                  <a:extLst>
                    <a:ext uri="{9D8B030D-6E8A-4147-A177-3AD203B41FA5}">
                      <a16:colId xmlns:a16="http://schemas.microsoft.com/office/drawing/2014/main" val="3716952352"/>
                    </a:ext>
                  </a:extLst>
                </a:gridCol>
                <a:gridCol w="796971">
                  <a:extLst>
                    <a:ext uri="{9D8B030D-6E8A-4147-A177-3AD203B41FA5}">
                      <a16:colId xmlns:a16="http://schemas.microsoft.com/office/drawing/2014/main" val="2697544615"/>
                    </a:ext>
                  </a:extLst>
                </a:gridCol>
              </a:tblGrid>
              <a:tr h="475582">
                <a:tc>
                  <a:txBody>
                    <a:bodyPr/>
                    <a:lstStyle/>
                    <a:p>
                      <a:r>
                        <a:rPr lang="ja-JP" sz="1200">
                          <a:solidFill>
                            <a:schemeClr val="tx2"/>
                          </a:solidFill>
                        </a:rPr>
                        <a:t>AE</a:t>
                      </a:r>
                    </a:p>
                  </a:txBody>
                  <a:tcPr anchor="ctr"/>
                </a:tc>
                <a:tc>
                  <a:txBody>
                    <a:bodyPr/>
                    <a:lstStyle/>
                    <a:p>
                      <a:pPr algn="ctr"/>
                      <a:r>
                        <a:rPr lang="ja-JP" sz="1200" b="1">
                          <a:solidFill>
                            <a:schemeClr val="tx2"/>
                          </a:solidFill>
                        </a:rPr>
                        <a:t>A群</a:t>
                      </a:r>
                      <a:br>
                        <a:rPr lang="ja-JP" sz="1200" b="1">
                          <a:solidFill>
                            <a:schemeClr val="tx2"/>
                          </a:solidFill>
                        </a:rPr>
                      </a:br>
                      <a:r>
                        <a:rPr lang="ja-JP" sz="1200" b="1">
                          <a:solidFill>
                            <a:schemeClr val="tx2"/>
                          </a:solidFill>
                        </a:rPr>
                        <a:t>(n=23)</a:t>
                      </a:r>
                    </a:p>
                  </a:txBody>
                  <a:tcPr anchor="ctr">
                    <a:solidFill>
                      <a:schemeClr val="bg2"/>
                    </a:solidFill>
                  </a:tcPr>
                </a:tc>
                <a:tc>
                  <a:txBody>
                    <a:bodyPr/>
                    <a:lstStyle/>
                    <a:p>
                      <a:pPr algn="ctr"/>
                      <a:r>
                        <a:rPr lang="ja-JP" sz="1200" b="1">
                          <a:solidFill>
                            <a:schemeClr val="tx2"/>
                          </a:solidFill>
                        </a:rPr>
                        <a:t>B群</a:t>
                      </a:r>
                      <a:br>
                        <a:rPr lang="ja-JP" sz="1200" b="1">
                          <a:solidFill>
                            <a:schemeClr val="tx2"/>
                          </a:solidFill>
                        </a:rPr>
                      </a:br>
                      <a:r>
                        <a:rPr lang="ja-JP" sz="1200" b="1">
                          <a:solidFill>
                            <a:schemeClr val="tx2"/>
                          </a:solidFill>
                        </a:rPr>
                        <a:t>(n=20)</a:t>
                      </a:r>
                    </a:p>
                  </a:txBody>
                  <a:tcPr anchor="ctr">
                    <a:solidFill>
                      <a:schemeClr val="bg2"/>
                    </a:solidFill>
                  </a:tcPr>
                </a:tc>
                <a:tc>
                  <a:txBody>
                    <a:bodyPr/>
                    <a:lstStyle/>
                    <a:p>
                      <a:pPr algn="ctr"/>
                      <a:r>
                        <a:rPr lang="ja-JP" sz="1200" b="1" dirty="0">
                          <a:solidFill>
                            <a:schemeClr val="tx2"/>
                          </a:solidFill>
                        </a:rPr>
                        <a:t>C群
(n=30)</a:t>
                      </a:r>
                    </a:p>
                  </a:txBody>
                  <a:tcPr anchor="ctr">
                    <a:solidFill>
                      <a:schemeClr val="bg2"/>
                    </a:solidFill>
                  </a:tcPr>
                </a:tc>
                <a:tc>
                  <a:txBody>
                    <a:bodyPr/>
                    <a:lstStyle/>
                    <a:p>
                      <a:pPr algn="ctr"/>
                      <a:r>
                        <a:rPr lang="ja-JP" sz="1200" b="1">
                          <a:solidFill>
                            <a:schemeClr val="tx2"/>
                          </a:solidFill>
                        </a:rPr>
                        <a:t>D群</a:t>
                      </a:r>
                      <a:br>
                        <a:rPr lang="ja-JP" sz="1200" b="1">
                          <a:solidFill>
                            <a:schemeClr val="tx2"/>
                          </a:solidFill>
                        </a:rPr>
                      </a:br>
                      <a:r>
                        <a:rPr lang="ja-JP" sz="1200" b="1">
                          <a:solidFill>
                            <a:schemeClr val="tx2"/>
                          </a:solidFill>
                        </a:rPr>
                        <a:t>(n=29)</a:t>
                      </a:r>
                    </a:p>
                  </a:txBody>
                  <a:tcPr anchor="ctr">
                    <a:solidFill>
                      <a:schemeClr val="bg2"/>
                    </a:solidFill>
                  </a:tcPr>
                </a:tc>
                <a:tc>
                  <a:txBody>
                    <a:bodyPr/>
                    <a:lstStyle/>
                    <a:p>
                      <a:pPr algn="ctr"/>
                      <a:r>
                        <a:rPr lang="ja-JP" sz="1200" b="1">
                          <a:solidFill>
                            <a:schemeClr val="tx2"/>
                          </a:solidFill>
                        </a:rPr>
                        <a:t>E群</a:t>
                      </a:r>
                      <a:br>
                        <a:rPr lang="ja-JP" sz="1200" b="1">
                          <a:solidFill>
                            <a:schemeClr val="tx2"/>
                          </a:solidFill>
                        </a:rPr>
                      </a:br>
                      <a:r>
                        <a:rPr lang="ja-JP" sz="1200" b="1">
                          <a:solidFill>
                            <a:schemeClr val="tx2"/>
                          </a:solidFill>
                        </a:rPr>
                        <a:t>(n=27)</a:t>
                      </a:r>
                    </a:p>
                  </a:txBody>
                  <a:tcPr anchor="ctr">
                    <a:solidFill>
                      <a:schemeClr val="bg2"/>
                    </a:solidFill>
                  </a:tcPr>
                </a:tc>
                <a:extLst>
                  <a:ext uri="{0D108BD9-81ED-4DB2-BD59-A6C34878D82A}">
                    <a16:rowId xmlns:a16="http://schemas.microsoft.com/office/drawing/2014/main" val="1147462458"/>
                  </a:ext>
                </a:extLst>
              </a:tr>
              <a:tr h="331776">
                <a:tc>
                  <a:txBody>
                    <a:bodyPr/>
                    <a:lstStyle/>
                    <a:p>
                      <a:r>
                        <a:rPr lang="ja-JP" sz="1200">
                          <a:solidFill>
                            <a:schemeClr val="tx1"/>
                          </a:solidFill>
                        </a:rPr>
                        <a:t>すべて、n</a:t>
                      </a:r>
                    </a:p>
                  </a:txBody>
                  <a:tcPr anchor="ctr"/>
                </a:tc>
                <a:tc>
                  <a:txBody>
                    <a:bodyPr/>
                    <a:lstStyle/>
                    <a:p>
                      <a:pPr algn="ctr"/>
                      <a:r>
                        <a:rPr lang="ja-JP" sz="1200">
                          <a:solidFill>
                            <a:schemeClr val="tx1"/>
                          </a:solidFill>
                        </a:rPr>
                        <a:t>236</a:t>
                      </a:r>
                    </a:p>
                  </a:txBody>
                  <a:tcPr anchor="ctr"/>
                </a:tc>
                <a:tc>
                  <a:txBody>
                    <a:bodyPr/>
                    <a:lstStyle/>
                    <a:p>
                      <a:pPr algn="ctr"/>
                      <a:r>
                        <a:rPr lang="ja-JP" sz="1200">
                          <a:solidFill>
                            <a:schemeClr val="tx1"/>
                          </a:solidFill>
                        </a:rPr>
                        <a:t>239</a:t>
                      </a:r>
                    </a:p>
                  </a:txBody>
                  <a:tcPr anchor="ctr"/>
                </a:tc>
                <a:tc>
                  <a:txBody>
                    <a:bodyPr/>
                    <a:lstStyle/>
                    <a:p>
                      <a:pPr algn="ctr"/>
                      <a:r>
                        <a:rPr lang="ja-JP" sz="1200">
                          <a:solidFill>
                            <a:schemeClr val="tx1"/>
                          </a:solidFill>
                        </a:rPr>
                        <a:t>310</a:t>
                      </a:r>
                    </a:p>
                  </a:txBody>
                  <a:tcPr anchor="ctr"/>
                </a:tc>
                <a:tc>
                  <a:txBody>
                    <a:bodyPr/>
                    <a:lstStyle/>
                    <a:p>
                      <a:pPr algn="ctr"/>
                      <a:r>
                        <a:rPr lang="ja-JP" sz="1200">
                          <a:solidFill>
                            <a:schemeClr val="tx1"/>
                          </a:solidFill>
                        </a:rPr>
                        <a:t>273</a:t>
                      </a:r>
                    </a:p>
                  </a:txBody>
                  <a:tcPr anchor="ctr"/>
                </a:tc>
                <a:tc>
                  <a:txBody>
                    <a:bodyPr/>
                    <a:lstStyle/>
                    <a:p>
                      <a:pPr algn="ctr"/>
                      <a:r>
                        <a:rPr lang="ja-JP" sz="1200">
                          <a:solidFill>
                            <a:schemeClr val="tx1"/>
                          </a:solidFill>
                        </a:rPr>
                        <a:t>228</a:t>
                      </a:r>
                    </a:p>
                  </a:txBody>
                  <a:tcPr anchor="ctr"/>
                </a:tc>
                <a:extLst>
                  <a:ext uri="{0D108BD9-81ED-4DB2-BD59-A6C34878D82A}">
                    <a16:rowId xmlns:a16="http://schemas.microsoft.com/office/drawing/2014/main" val="2912163037"/>
                  </a:ext>
                </a:extLst>
              </a:tr>
              <a:tr h="331776">
                <a:tc>
                  <a:txBody>
                    <a:bodyPr/>
                    <a:lstStyle/>
                    <a:p>
                      <a:pPr marL="0" indent="0"/>
                      <a:r>
                        <a:rPr lang="ja-JP" sz="1200">
                          <a:solidFill>
                            <a:schemeClr val="tx1"/>
                          </a:solidFill>
                        </a:rPr>
                        <a:t>TRAE、n </a:t>
                      </a:r>
                    </a:p>
                  </a:txBody>
                  <a:tcPr anchor="ctr"/>
                </a:tc>
                <a:tc>
                  <a:txBody>
                    <a:bodyPr/>
                    <a:lstStyle/>
                    <a:p>
                      <a:pPr algn="ctr"/>
                      <a:r>
                        <a:rPr lang="ja-JP" sz="1200">
                          <a:solidFill>
                            <a:schemeClr val="tx1"/>
                          </a:solidFill>
                        </a:rPr>
                        <a:t>108</a:t>
                      </a:r>
                    </a:p>
                  </a:txBody>
                  <a:tcPr anchor="ctr"/>
                </a:tc>
                <a:tc>
                  <a:txBody>
                    <a:bodyPr/>
                    <a:lstStyle/>
                    <a:p>
                      <a:pPr algn="ctr"/>
                      <a:r>
                        <a:rPr lang="ja-JP" sz="1200">
                          <a:solidFill>
                            <a:schemeClr val="tx1"/>
                          </a:solidFill>
                        </a:rPr>
                        <a:t>121</a:t>
                      </a:r>
                    </a:p>
                  </a:txBody>
                  <a:tcPr anchor="ctr"/>
                </a:tc>
                <a:tc>
                  <a:txBody>
                    <a:bodyPr/>
                    <a:lstStyle/>
                    <a:p>
                      <a:pPr algn="ctr"/>
                      <a:r>
                        <a:rPr lang="ja-JP" sz="1200">
                          <a:solidFill>
                            <a:schemeClr val="tx1"/>
                          </a:solidFill>
                        </a:rPr>
                        <a:t>146</a:t>
                      </a:r>
                    </a:p>
                  </a:txBody>
                  <a:tcPr anchor="ctr"/>
                </a:tc>
                <a:tc>
                  <a:txBody>
                    <a:bodyPr/>
                    <a:lstStyle/>
                    <a:p>
                      <a:pPr algn="ctr"/>
                      <a:r>
                        <a:rPr lang="ja-JP" sz="1200">
                          <a:solidFill>
                            <a:schemeClr val="tx1"/>
                          </a:solidFill>
                        </a:rPr>
                        <a:t>153</a:t>
                      </a:r>
                    </a:p>
                  </a:txBody>
                  <a:tcPr anchor="ctr"/>
                </a:tc>
                <a:tc>
                  <a:txBody>
                    <a:bodyPr/>
                    <a:lstStyle/>
                    <a:p>
                      <a:pPr algn="ctr"/>
                      <a:r>
                        <a:rPr lang="ja-JP" sz="1200">
                          <a:solidFill>
                            <a:schemeClr val="tx1"/>
                          </a:solidFill>
                        </a:rPr>
                        <a:t>124</a:t>
                      </a:r>
                    </a:p>
                  </a:txBody>
                  <a:tcPr anchor="ctr"/>
                </a:tc>
                <a:extLst>
                  <a:ext uri="{0D108BD9-81ED-4DB2-BD59-A6C34878D82A}">
                    <a16:rowId xmlns:a16="http://schemas.microsoft.com/office/drawing/2014/main" val="3020345926"/>
                  </a:ext>
                </a:extLst>
              </a:tr>
              <a:tr h="331776">
                <a:tc>
                  <a:txBody>
                    <a:bodyPr/>
                    <a:lstStyle/>
                    <a:p>
                      <a:r>
                        <a:rPr lang="ja-JP" sz="1200" noProof="0">
                          <a:solidFill>
                            <a:schemeClr val="tx1"/>
                          </a:solidFill>
                        </a:rPr>
                        <a:t>グレード3以上</a:t>
                      </a:r>
                      <a:r>
                        <a:rPr lang="ja-JP" sz="1200" baseline="0" noProof="0">
                          <a:solidFill>
                            <a:schemeClr val="tx1"/>
                          </a:solidFill>
                        </a:rPr>
                        <a:t>のTRAE、n</a:t>
                      </a:r>
                    </a:p>
                  </a:txBody>
                  <a:tcPr anchor="ctr"/>
                </a:tc>
                <a:tc>
                  <a:txBody>
                    <a:bodyPr/>
                    <a:lstStyle/>
                    <a:p>
                      <a:pPr algn="ctr"/>
                      <a:r>
                        <a:rPr lang="ja-JP" sz="1200">
                          <a:solidFill>
                            <a:schemeClr val="tx1"/>
                          </a:solidFill>
                        </a:rPr>
                        <a:t>20</a:t>
                      </a:r>
                    </a:p>
                  </a:txBody>
                  <a:tcPr anchor="ctr"/>
                </a:tc>
                <a:tc>
                  <a:txBody>
                    <a:bodyPr/>
                    <a:lstStyle/>
                    <a:p>
                      <a:pPr algn="ctr"/>
                      <a:r>
                        <a:rPr lang="ja-JP" sz="1200">
                          <a:solidFill>
                            <a:schemeClr val="tx1"/>
                          </a:solidFill>
                        </a:rPr>
                        <a:t>24</a:t>
                      </a:r>
                    </a:p>
                  </a:txBody>
                  <a:tcPr anchor="ctr"/>
                </a:tc>
                <a:tc>
                  <a:txBody>
                    <a:bodyPr/>
                    <a:lstStyle/>
                    <a:p>
                      <a:pPr algn="ctr"/>
                      <a:r>
                        <a:rPr lang="ja-JP" sz="1200">
                          <a:solidFill>
                            <a:schemeClr val="tx1"/>
                          </a:solidFill>
                        </a:rPr>
                        <a:t>35</a:t>
                      </a:r>
                    </a:p>
                  </a:txBody>
                  <a:tcPr anchor="ctr"/>
                </a:tc>
                <a:tc>
                  <a:txBody>
                    <a:bodyPr/>
                    <a:lstStyle/>
                    <a:p>
                      <a:pPr algn="ctr"/>
                      <a:r>
                        <a:rPr lang="ja-JP" sz="1200">
                          <a:solidFill>
                            <a:schemeClr val="tx1"/>
                          </a:solidFill>
                        </a:rPr>
                        <a:t>34</a:t>
                      </a:r>
                    </a:p>
                  </a:txBody>
                  <a:tcPr anchor="ctr"/>
                </a:tc>
                <a:tc>
                  <a:txBody>
                    <a:bodyPr/>
                    <a:lstStyle/>
                    <a:p>
                      <a:pPr algn="ctr"/>
                      <a:r>
                        <a:rPr lang="ja-JP" sz="1200">
                          <a:solidFill>
                            <a:schemeClr val="tx1"/>
                          </a:solidFill>
                        </a:rPr>
                        <a:t>30</a:t>
                      </a:r>
                    </a:p>
                  </a:txBody>
                  <a:tcPr anchor="ctr"/>
                </a:tc>
                <a:extLst>
                  <a:ext uri="{0D108BD9-81ED-4DB2-BD59-A6C34878D82A}">
                    <a16:rowId xmlns:a16="http://schemas.microsoft.com/office/drawing/2014/main" val="4027293554"/>
                  </a:ext>
                </a:extLst>
              </a:tr>
              <a:tr h="475582">
                <a:tc>
                  <a:txBody>
                    <a:bodyPr/>
                    <a:lstStyle/>
                    <a:p>
                      <a:r>
                        <a:rPr lang="ja-JP" sz="1200" noProof="0">
                          <a:solidFill>
                            <a:schemeClr val="tx1"/>
                          </a:solidFill>
                        </a:rPr>
                        <a:t>グレード3</a:t>
                      </a:r>
                      <a:r>
                        <a:rPr lang="ja-JP" sz="1200" baseline="0" noProof="0">
                          <a:solidFill>
                            <a:schemeClr val="tx1"/>
                          </a:solidFill>
                        </a:rPr>
                        <a:t>以上のTRAEを有する患者、n (%)</a:t>
                      </a:r>
                    </a:p>
                  </a:txBody>
                  <a:tcPr anchor="ctr"/>
                </a:tc>
                <a:tc>
                  <a:txBody>
                    <a:bodyPr/>
                    <a:lstStyle/>
                    <a:p>
                      <a:pPr algn="ctr"/>
                      <a:r>
                        <a:rPr lang="ja-JP" sz="1200">
                          <a:solidFill>
                            <a:schemeClr val="tx1"/>
                          </a:solidFill>
                        </a:rPr>
                        <a:t>12 (52.5)</a:t>
                      </a:r>
                    </a:p>
                  </a:txBody>
                  <a:tcPr anchor="ctr"/>
                </a:tc>
                <a:tc>
                  <a:txBody>
                    <a:bodyPr/>
                    <a:lstStyle/>
                    <a:p>
                      <a:pPr algn="ctr"/>
                      <a:r>
                        <a:rPr lang="ja-JP" sz="1200">
                          <a:solidFill>
                            <a:schemeClr val="tx1"/>
                          </a:solidFill>
                        </a:rPr>
                        <a:t>14 (70.0)</a:t>
                      </a:r>
                    </a:p>
                  </a:txBody>
                  <a:tcPr anchor="ctr"/>
                </a:tc>
                <a:tc>
                  <a:txBody>
                    <a:bodyPr/>
                    <a:lstStyle/>
                    <a:p>
                      <a:pPr algn="ctr"/>
                      <a:r>
                        <a:rPr lang="ja-JP" sz="1200">
                          <a:solidFill>
                            <a:schemeClr val="tx1"/>
                          </a:solidFill>
                        </a:rPr>
                        <a:t>15 (50.0)</a:t>
                      </a:r>
                    </a:p>
                  </a:txBody>
                  <a:tcPr anchor="ctr"/>
                </a:tc>
                <a:tc>
                  <a:txBody>
                    <a:bodyPr/>
                    <a:lstStyle/>
                    <a:p>
                      <a:pPr algn="ctr"/>
                      <a:r>
                        <a:rPr lang="ja-JP" sz="1200">
                          <a:solidFill>
                            <a:schemeClr val="tx1"/>
                          </a:solidFill>
                        </a:rPr>
                        <a:t>16 (55.2)</a:t>
                      </a:r>
                    </a:p>
                  </a:txBody>
                  <a:tcPr anchor="ctr"/>
                </a:tc>
                <a:tc>
                  <a:txBody>
                    <a:bodyPr/>
                    <a:lstStyle/>
                    <a:p>
                      <a:pPr algn="ctr"/>
                      <a:r>
                        <a:rPr lang="ja-JP" sz="1200">
                          <a:solidFill>
                            <a:schemeClr val="tx1"/>
                          </a:solidFill>
                        </a:rPr>
                        <a:t>12 (44.4)</a:t>
                      </a:r>
                    </a:p>
                  </a:txBody>
                  <a:tcPr anchor="ctr"/>
                </a:tc>
                <a:extLst>
                  <a:ext uri="{0D108BD9-81ED-4DB2-BD59-A6C34878D82A}">
                    <a16:rowId xmlns:a16="http://schemas.microsoft.com/office/drawing/2014/main" val="2496536789"/>
                  </a:ext>
                </a:extLst>
              </a:tr>
              <a:tr h="475582">
                <a:tc>
                  <a:txBody>
                    <a:bodyPr/>
                    <a:lstStyle/>
                    <a:p>
                      <a:r>
                        <a:rPr lang="ja-JP" sz="1200" noProof="0">
                          <a:solidFill>
                            <a:schemeClr val="tx1"/>
                          </a:solidFill>
                        </a:rPr>
                        <a:t>TRAEが死亡に至った患者、n (%)</a:t>
                      </a:r>
                    </a:p>
                  </a:txBody>
                  <a:tcPr anchor="ctr"/>
                </a:tc>
                <a:tc>
                  <a:txBody>
                    <a:bodyPr/>
                    <a:lstStyle/>
                    <a:p>
                      <a:pPr algn="ctr"/>
                      <a:r>
                        <a:rPr lang="ja-JP" sz="1200">
                          <a:solidFill>
                            <a:schemeClr val="tx1"/>
                          </a:solidFill>
                        </a:rPr>
                        <a:t>2 (8.7)</a:t>
                      </a:r>
                    </a:p>
                  </a:txBody>
                  <a:tcPr anchor="ctr"/>
                </a:tc>
                <a:tc>
                  <a:txBody>
                    <a:bodyPr/>
                    <a:lstStyle/>
                    <a:p>
                      <a:pPr algn="ctr"/>
                      <a:r>
                        <a:rPr lang="ja-JP" sz="1200">
                          <a:solidFill>
                            <a:schemeClr val="tx1"/>
                          </a:solidFill>
                        </a:rPr>
                        <a:t>1 (5.0)</a:t>
                      </a:r>
                    </a:p>
                  </a:txBody>
                  <a:tcPr anchor="ctr"/>
                </a:tc>
                <a:tc>
                  <a:txBody>
                    <a:bodyPr/>
                    <a:lstStyle/>
                    <a:p>
                      <a:pPr algn="ctr"/>
                      <a:r>
                        <a:rPr lang="ja-JP" sz="1200">
                          <a:solidFill>
                            <a:schemeClr val="tx1"/>
                          </a:solidFill>
                        </a:rPr>
                        <a:t>1 (3.3)</a:t>
                      </a:r>
                    </a:p>
                  </a:txBody>
                  <a:tcPr anchor="ctr"/>
                </a:tc>
                <a:tc>
                  <a:txBody>
                    <a:bodyPr/>
                    <a:lstStyle/>
                    <a:p>
                      <a:pPr algn="ctr"/>
                      <a:r>
                        <a:rPr lang="ja-JP" sz="1200">
                          <a:solidFill>
                            <a:schemeClr val="tx1"/>
                          </a:solidFill>
                        </a:rPr>
                        <a:t>1 (3.4)</a:t>
                      </a:r>
                    </a:p>
                  </a:txBody>
                  <a:tcPr anchor="ctr"/>
                </a:tc>
                <a:tc>
                  <a:txBody>
                    <a:bodyPr/>
                    <a:lstStyle/>
                    <a:p>
                      <a:pPr algn="ctr"/>
                      <a:r>
                        <a:rPr lang="ja-JP" sz="1200" dirty="0">
                          <a:solidFill>
                            <a:schemeClr val="tx1"/>
                          </a:solidFill>
                        </a:rPr>
                        <a:t>1 (3.7)</a:t>
                      </a:r>
                    </a:p>
                  </a:txBody>
                  <a:tcPr anchor="ctr"/>
                </a:tc>
                <a:extLst>
                  <a:ext uri="{0D108BD9-81ED-4DB2-BD59-A6C34878D82A}">
                    <a16:rowId xmlns:a16="http://schemas.microsoft.com/office/drawing/2014/main" val="3802062105"/>
                  </a:ext>
                </a:extLst>
              </a:tr>
            </a:tbl>
          </a:graphicData>
        </a:graphic>
      </p:graphicFrame>
    </p:spTree>
    <p:extLst>
      <p:ext uri="{BB962C8B-B14F-4D97-AF65-F5344CB8AC3E}">
        <p14:creationId xmlns:p14="http://schemas.microsoft.com/office/powerpoint/2010/main" val="2643087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53MO：ゲムシタビンベースの治療歴のある胆管および胆嚢癌患者におけるNal-IRI＋5-FU/LVと5-FU/LV単剤投与の比較検討(NALIRICC – AIO-HEP-0116) – Vogel A、et al</a:t>
            </a:r>
          </a:p>
        </p:txBody>
      </p:sp>
      <p:sp>
        <p:nvSpPr>
          <p:cNvPr id="22" name="Content Placeholder 2"/>
          <p:cNvSpPr>
            <a:spLocks noGrp="1"/>
          </p:cNvSpPr>
          <p:nvPr>
            <p:ph idx="1"/>
          </p:nvPr>
        </p:nvSpPr>
        <p:spPr/>
        <p:txBody>
          <a:bodyPr/>
          <a:lstStyle/>
          <a:p>
            <a:pPr marL="0" indent="0">
              <a:buNone/>
            </a:pPr>
            <a:r>
              <a:rPr lang="ja-JP" b="1"/>
              <a:t>試験の目的</a:t>
            </a:r>
          </a:p>
          <a:p>
            <a:r>
              <a:rPr lang="ja-JP"/>
              <a:t>ドイツの施設における第II相NALIRICC試験で、前治療のある胆管癌または胆嚢癌患者を対象に、ナノリポソームイリノテカン＋5FU/LVの有効性と安全性を評価すること </a:t>
            </a:r>
          </a:p>
        </p:txBody>
      </p:sp>
      <p:sp>
        <p:nvSpPr>
          <p:cNvPr id="23" name="Text Placeholder 4"/>
          <p:cNvSpPr>
            <a:spLocks noGrp="1"/>
          </p:cNvSpPr>
          <p:nvPr>
            <p:ph type="body" sz="quarter" idx="11"/>
          </p:nvPr>
        </p:nvSpPr>
        <p:spPr/>
        <p:txBody>
          <a:bodyPr/>
          <a:lstStyle/>
          <a:p>
            <a:r>
              <a:rPr lang="ja-JP" dirty="0"/>
              <a:t>
</a:t>
            </a:r>
            <a:br>
              <a:rPr lang="ja-JP" dirty="0"/>
            </a:br>
            <a:r>
              <a:rPr lang="ja-JP" dirty="0"/>
              <a:t>2022年ESMO会議で発表</a:t>
            </a:r>
            <a:br>
              <a:rPr lang="en-GB" altLang="ja-JP" dirty="0"/>
            </a:br>
            <a:r>
              <a:rPr lang="ja-JP" dirty="0"/>
              <a:t>Vogel A, et al.Ann Oncol 2022;33(suppl):abstr 53MO</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25" name="Oval 14"/>
          <p:cNvSpPr>
            <a:spLocks noChangeArrowheads="1"/>
          </p:cNvSpPr>
          <p:nvPr/>
        </p:nvSpPr>
        <p:spPr bwMode="auto">
          <a:xfrm>
            <a:off x="5399294" y="340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6" name="AutoShape 15"/>
          <p:cNvCxnSpPr>
            <a:cxnSpLocks noChangeShapeType="1"/>
            <a:stCxn id="25" idx="0"/>
            <a:endCxn id="28" idx="1"/>
          </p:cNvCxnSpPr>
          <p:nvPr/>
        </p:nvCxnSpPr>
        <p:spPr bwMode="auto">
          <a:xfrm rot="5400000" flipH="1" flipV="1">
            <a:off x="5657937" y="2897125"/>
            <a:ext cx="542504" cy="476195"/>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5036246" y="3698574"/>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6167287" y="2370356"/>
            <a:ext cx="5303520" cy="98722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ナノリポソームイリノテカン 70 mg/m</a:t>
            </a:r>
            <a:r>
              <a:rPr lang="ja-JP" baseline="30000" dirty="0">
                <a:solidFill>
                  <a:srgbClr val="FFFFFF"/>
                </a:solidFill>
                <a:ea typeface="SimSun" pitchFamily="2" charset="-122"/>
              </a:rPr>
              <a:t>2</a:t>
            </a:r>
            <a:r>
              <a:rPr lang="ja-JP" dirty="0">
                <a:solidFill>
                  <a:srgbClr val="FFFFFF"/>
                </a:solidFill>
                <a:ea typeface="SimSun" pitchFamily="2" charset="-122"/>
              </a:rPr>
              <a:t> + 
5FU 2400 mg/m</a:t>
            </a:r>
            <a:r>
              <a:rPr lang="ja-JP" baseline="30000" dirty="0">
                <a:solidFill>
                  <a:srgbClr val="FFFFFF"/>
                </a:solidFill>
                <a:ea typeface="SimSun" pitchFamily="2" charset="-122"/>
              </a:rPr>
              <a:t>2</a:t>
            </a:r>
            <a:r>
              <a:rPr lang="ja-JP" dirty="0">
                <a:solidFill>
                  <a:srgbClr val="FFFFFF"/>
                </a:solidFill>
                <a:ea typeface="SimSun" pitchFamily="2" charset="-122"/>
              </a:rPr>
              <a:t> + ロイコボリン 400 mg/m</a:t>
            </a:r>
            <a:r>
              <a:rPr lang="ja-JP" baseline="30000" dirty="0">
                <a:solidFill>
                  <a:srgbClr val="FFFFFF"/>
                </a:solidFill>
                <a:ea typeface="SimSun" pitchFamily="2" charset="-122"/>
              </a:rPr>
              <a:t>2</a:t>
            </a:r>
            <a:r>
              <a:rPr lang="ja-JP" dirty="0">
                <a:solidFill>
                  <a:srgbClr val="FFFFFF"/>
                </a:solidFill>
                <a:ea typeface="SimSun" pitchFamily="2" charset="-122"/>
              </a:rPr>
              <a:t> q2w
(n=49)</a:t>
            </a:r>
          </a:p>
        </p:txBody>
      </p:sp>
      <p:sp>
        <p:nvSpPr>
          <p:cNvPr id="29" name="AutoShape 9"/>
          <p:cNvSpPr>
            <a:spLocks noChangeArrowheads="1"/>
          </p:cNvSpPr>
          <p:nvPr/>
        </p:nvSpPr>
        <p:spPr bwMode="auto">
          <a:xfrm>
            <a:off x="642135" y="2890404"/>
            <a:ext cx="439411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進行性または転移性の胆管および胆嚢癌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1Lゲムシタビンベースの治療を受けている</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(n=100)</a:t>
            </a:r>
          </a:p>
        </p:txBody>
      </p:sp>
      <p:cxnSp>
        <p:nvCxnSpPr>
          <p:cNvPr id="30" name="AutoShape 16"/>
          <p:cNvCxnSpPr>
            <a:cxnSpLocks noChangeShapeType="1"/>
            <a:stCxn id="25" idx="4"/>
            <a:endCxn id="32" idx="1"/>
          </p:cNvCxnSpPr>
          <p:nvPr/>
        </p:nvCxnSpPr>
        <p:spPr bwMode="auto">
          <a:xfrm rot="16200000" flipH="1">
            <a:off x="5616459" y="4065306"/>
            <a:ext cx="625461" cy="476195"/>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OS、ORR、QoL、安全性</a:t>
            </a:r>
          </a:p>
        </p:txBody>
      </p:sp>
      <p:sp>
        <p:nvSpPr>
          <p:cNvPr id="32" name="AutoShape 8"/>
          <p:cNvSpPr>
            <a:spLocks noChangeArrowheads="1"/>
          </p:cNvSpPr>
          <p:nvPr/>
        </p:nvSpPr>
        <p:spPr bwMode="auto">
          <a:xfrm>
            <a:off x="6167287" y="4122521"/>
            <a:ext cx="5303520" cy="98722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5FU 2400 mg/m</a:t>
            </a:r>
            <a:r>
              <a:rPr lang="ja-JP" baseline="30000" dirty="0">
                <a:solidFill>
                  <a:schemeClr val="tx1"/>
                </a:solidFill>
                <a:ea typeface="SimSun" pitchFamily="2" charset="-122"/>
              </a:rPr>
              <a:t>2</a:t>
            </a:r>
            <a:r>
              <a:rPr lang="ja-JP" dirty="0">
                <a:solidFill>
                  <a:schemeClr val="tx1"/>
                </a:solidFill>
                <a:ea typeface="SimSun" pitchFamily="2" charset="-122"/>
              </a:rPr>
              <a:t> + ロイコボリン 400 mg/m</a:t>
            </a:r>
            <a:r>
              <a:rPr lang="ja-JP" baseline="30000" dirty="0">
                <a:solidFill>
                  <a:schemeClr val="tx1"/>
                </a:solidFill>
                <a:ea typeface="SimSun" pitchFamily="2" charset="-122"/>
              </a:rPr>
              <a:t>2</a:t>
            </a:r>
            <a:r>
              <a:rPr lang="ja-JP" dirty="0">
                <a:solidFill>
                  <a:schemeClr val="tx1"/>
                </a:solidFill>
                <a:ea typeface="SimSun" pitchFamily="2" charset="-122"/>
              </a:rPr>
              <a:t> q2w
(n=51)</a:t>
            </a:r>
          </a:p>
        </p:txBody>
      </p:sp>
      <p:sp>
        <p:nvSpPr>
          <p:cNvPr id="33" name="Content Placeholder 26"/>
          <p:cNvSpPr txBox="1">
            <a:spLocks/>
          </p:cNvSpPr>
          <p:nvPr/>
        </p:nvSpPr>
        <p:spPr bwMode="auto">
          <a:xfrm>
            <a:off x="6269407" y="3417122"/>
            <a:ext cx="5510980"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原発腫瘍部位(肝内 対 肝外 対 胆嚢)</a:t>
            </a:r>
          </a:p>
        </p:txBody>
      </p:sp>
    </p:spTree>
    <p:extLst>
      <p:ext uri="{BB962C8B-B14F-4D97-AF65-F5344CB8AC3E}">
        <p14:creationId xmlns:p14="http://schemas.microsoft.com/office/powerpoint/2010/main" val="318828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目次</a:t>
            </a:r>
          </a:p>
        </p:txBody>
      </p:sp>
      <p:sp>
        <p:nvSpPr>
          <p:cNvPr id="5123" name="Rectangle 3"/>
          <p:cNvSpPr>
            <a:spLocks noGrp="1" noChangeArrowheads="1"/>
          </p:cNvSpPr>
          <p:nvPr>
            <p:ph idx="1"/>
          </p:nvPr>
        </p:nvSpPr>
        <p:spPr>
          <a:noFill/>
          <a:ln>
            <a:noFill/>
          </a:ln>
        </p:spPr>
        <p:txBody>
          <a:bodyPr/>
          <a:lstStyle/>
          <a:p>
            <a:pPr>
              <a:spcAft>
                <a:spcPts val="1200"/>
              </a:spcAft>
              <a:tabLst>
                <a:tab pos="10850563" algn="r"/>
              </a:tabLst>
            </a:pPr>
            <a:r>
              <a:rPr lang="ja-JP" sz="1800">
                <a:solidFill>
                  <a:schemeClr val="accent1"/>
                </a:solidFill>
              </a:rPr>
              <a:t>食道・胃癌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3" action="ppaction://hlinksldjump"/>
              </a:rPr>
              <a:t>7</a:t>
            </a:r>
          </a:p>
          <a:p>
            <a:pPr>
              <a:spcAft>
                <a:spcPts val="1200"/>
              </a:spcAft>
              <a:tabLst>
                <a:tab pos="10850563" algn="r"/>
              </a:tabLst>
            </a:pPr>
            <a:r>
              <a:rPr lang="ja-JP" sz="1800">
                <a:solidFill>
                  <a:schemeClr val="accent1"/>
                </a:solidFill>
              </a:rPr>
              <a:t>膵臓癌、小腸癌、肝胆癌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4" action="ppaction://hlinksldjump"/>
              </a:rPr>
              <a:t>25</a:t>
            </a:r>
          </a:p>
          <a:p>
            <a:pPr lvl="1">
              <a:spcAft>
                <a:spcPts val="1200"/>
              </a:spcAft>
              <a:tabLst>
                <a:tab pos="10850563" algn="r"/>
              </a:tabLst>
            </a:pPr>
            <a:r>
              <a:rPr lang="ja-JP" sz="1800">
                <a:solidFill>
                  <a:schemeClr val="accent1"/>
                </a:solidFill>
                <a:uFill>
                  <a:solidFill>
                    <a:schemeClr val="accent1"/>
                  </a:solidFill>
                </a:uFill>
              </a:rPr>
              <a:t>膵臓癌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5" action="ppaction://hlinksldjump"/>
              </a:rPr>
              <a:t>26</a:t>
            </a:r>
          </a:p>
          <a:p>
            <a:pPr lvl="1">
              <a:spcAft>
                <a:spcPts val="1200"/>
              </a:spcAft>
              <a:tabLst>
                <a:tab pos="10850563" algn="r"/>
              </a:tabLst>
            </a:pPr>
            <a:r>
              <a:rPr lang="ja-JP" sz="1800">
                <a:solidFill>
                  <a:schemeClr val="accent1"/>
                </a:solidFill>
                <a:uFill>
                  <a:solidFill>
                    <a:schemeClr val="accent1"/>
                  </a:solidFill>
                </a:uFill>
              </a:rPr>
              <a:t>肝細胞癌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6" action="ppaction://hlinksldjump"/>
              </a:rPr>
              <a:t>36</a:t>
            </a:r>
          </a:p>
          <a:p>
            <a:pPr lvl="1">
              <a:spcAft>
                <a:spcPts val="1200"/>
              </a:spcAft>
              <a:tabLst>
                <a:tab pos="10850563" algn="r"/>
              </a:tabLst>
            </a:pPr>
            <a:r>
              <a:rPr lang="ja-JP" sz="1800">
                <a:solidFill>
                  <a:schemeClr val="accent1"/>
                </a:solidFill>
                <a:uFill>
                  <a:solidFill>
                    <a:schemeClr val="accent1"/>
                  </a:solidFill>
                </a:uFill>
              </a:rPr>
              <a:t>胆嚢癌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7" action="ppaction://hlinksldjump"/>
              </a:rPr>
              <a:t>49</a:t>
            </a:r>
          </a:p>
          <a:p>
            <a:pPr lvl="1">
              <a:spcAft>
                <a:spcPts val="1200"/>
              </a:spcAft>
              <a:tabLst>
                <a:tab pos="10850563" algn="r"/>
              </a:tabLst>
            </a:pPr>
            <a:r>
              <a:rPr lang="ja-JP" sz="1800">
                <a:solidFill>
                  <a:schemeClr val="accent1"/>
                </a:solidFill>
                <a:uFill>
                  <a:solidFill>
                    <a:schemeClr val="accent1"/>
                  </a:solidFill>
                </a:uFill>
              </a:rPr>
              <a:t>神経内分泌腫瘍</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8" action="ppaction://hlinksldjump"/>
              </a:rPr>
              <a:t>62</a:t>
            </a:r>
          </a:p>
          <a:p>
            <a:pPr>
              <a:spcAft>
                <a:spcPts val="1200"/>
              </a:spcAft>
              <a:tabLst>
                <a:tab pos="10850563" algn="r"/>
              </a:tabLst>
            </a:pPr>
            <a:r>
              <a:rPr lang="ja-JP" sz="1800">
                <a:solidFill>
                  <a:schemeClr val="accent1"/>
                </a:solidFill>
              </a:rPr>
              <a:t>結腸癌、直腸癌、肛門癌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9" action="ppaction://hlinksldjump"/>
              </a:rPr>
              <a:t>69</a:t>
            </a:r>
          </a:p>
        </p:txBody>
      </p:sp>
      <p:sp>
        <p:nvSpPr>
          <p:cNvPr id="7" name="Text Placeholder 6"/>
          <p:cNvSpPr>
            <a:spLocks noGrp="1"/>
          </p:cNvSpPr>
          <p:nvPr>
            <p:ph type="body" sz="quarter" idx="10"/>
          </p:nvPr>
        </p:nvSpPr>
        <p:spPr>
          <a:xfrm>
            <a:off x="354688" y="6096001"/>
            <a:ext cx="6015290" cy="487363"/>
          </a:xfrm>
        </p:spPr>
        <p:txBody>
          <a:bodyPr/>
          <a:lstStyle/>
          <a:p>
            <a:pPr marL="0" lvl="2" indent="0">
              <a:spcBef>
                <a:spcPts val="600"/>
              </a:spcBef>
              <a:spcAft>
                <a:spcPts val="0"/>
              </a:spcAft>
              <a:buSzPct val="110000"/>
              <a:buNone/>
            </a:pPr>
            <a:r>
              <a:rPr lang="ja-JP" sz="1100" dirty="0">
                <a:solidFill>
                  <a:srgbClr val="363636"/>
                </a:solidFill>
              </a:rPr>
              <a:t>注：セクションに移動するには、番号と[ハイパーリンクを開く]を右クリックします。</a:t>
            </a:r>
          </a:p>
        </p:txBody>
      </p:sp>
    </p:spTree>
    <p:custDataLst>
      <p:tags r:id="rId1"/>
    </p:custDataLst>
    <p:extLst>
      <p:ext uri="{BB962C8B-B14F-4D97-AF65-F5344CB8AC3E}">
        <p14:creationId xmlns:p14="http://schemas.microsoft.com/office/powerpoint/2010/main" val="3429495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53MO：ゲムシタビンベースの治療歴のある胆管および胆嚢癌患者におけるNal-IRI＋5-FU/LVと5-FU/LV単剤投与の比較検討(NALIRICC – AIO-HEP-0116) – Vogel A、et al</a:t>
            </a:r>
          </a:p>
        </p:txBody>
      </p:sp>
      <p:sp>
        <p:nvSpPr>
          <p:cNvPr id="22" name="Content Placeholder 2"/>
          <p:cNvSpPr>
            <a:spLocks noGrp="1"/>
          </p:cNvSpPr>
          <p:nvPr>
            <p:ph idx="1"/>
          </p:nvPr>
        </p:nvSpPr>
        <p:spPr/>
        <p:txBody>
          <a:bodyPr/>
          <a:lstStyle/>
          <a:p>
            <a:pPr marL="0" indent="0">
              <a:buNone/>
            </a:pPr>
            <a:r>
              <a:rPr lang="ja-JP" b="1"/>
              <a:t>主要結果</a:t>
            </a:r>
          </a:p>
        </p:txBody>
      </p:sp>
      <p:sp>
        <p:nvSpPr>
          <p:cNvPr id="23" name="Text Placeholder 4"/>
          <p:cNvSpPr>
            <a:spLocks noGrp="1"/>
          </p:cNvSpPr>
          <p:nvPr>
            <p:ph type="body" sz="quarter" idx="11"/>
          </p:nvPr>
        </p:nvSpPr>
        <p:spPr/>
        <p:txBody>
          <a:bodyPr/>
          <a:lstStyle/>
          <a:p>
            <a:r>
              <a:rPr lang="ja-JP"/>
              <a:t>Vogel A, et al.Ann Oncol 2022;33(suppl):abstr 53MO</a:t>
            </a:r>
          </a:p>
        </p:txBody>
      </p:sp>
      <p:sp>
        <p:nvSpPr>
          <p:cNvPr id="7" name="TextBox 6">
            <a:extLst>
              <a:ext uri="{FF2B5EF4-FFF2-40B4-BE49-F238E27FC236}">
                <a16:creationId xmlns:a16="http://schemas.microsoft.com/office/drawing/2014/main" id="{87323264-CB4B-3464-ADC2-58042F78CE50}"/>
              </a:ext>
            </a:extLst>
          </p:cNvPr>
          <p:cNvSpPr txBox="1"/>
          <p:nvPr/>
        </p:nvSpPr>
        <p:spPr>
          <a:xfrm>
            <a:off x="2569357" y="1461998"/>
            <a:ext cx="2659702" cy="338554"/>
          </a:xfrm>
          <a:prstGeom prst="rect">
            <a:avLst/>
          </a:prstGeom>
          <a:noFill/>
        </p:spPr>
        <p:txBody>
          <a:bodyPr wrap="none" rtlCol="0">
            <a:spAutoFit/>
          </a:bodyPr>
          <a:lstStyle/>
          <a:p>
            <a:pPr algn="ctr"/>
            <a:r>
              <a:rPr lang="ja-JP" sz="1600" b="1">
                <a:solidFill>
                  <a:srgbClr val="4D4D4D"/>
                </a:solidFill>
              </a:rPr>
              <a:t>無増悪生存期間</a:t>
            </a:r>
          </a:p>
        </p:txBody>
      </p:sp>
      <p:sp>
        <p:nvSpPr>
          <p:cNvPr id="8" name="TextBox 7">
            <a:extLst>
              <a:ext uri="{FF2B5EF4-FFF2-40B4-BE49-F238E27FC236}">
                <a16:creationId xmlns:a16="http://schemas.microsoft.com/office/drawing/2014/main" id="{35372BEE-CAC5-361F-573F-6516E8C4A6AA}"/>
              </a:ext>
            </a:extLst>
          </p:cNvPr>
          <p:cNvSpPr txBox="1"/>
          <p:nvPr/>
        </p:nvSpPr>
        <p:spPr>
          <a:xfrm>
            <a:off x="8544323" y="1461998"/>
            <a:ext cx="1715534" cy="338554"/>
          </a:xfrm>
          <a:prstGeom prst="rect">
            <a:avLst/>
          </a:prstGeom>
          <a:noFill/>
        </p:spPr>
        <p:txBody>
          <a:bodyPr wrap="none" rtlCol="0">
            <a:spAutoFit/>
          </a:bodyPr>
          <a:lstStyle/>
          <a:p>
            <a:pPr algn="ctr"/>
            <a:r>
              <a:rPr lang="ja-JP" sz="1600" b="1">
                <a:solidFill>
                  <a:srgbClr val="4D4D4D"/>
                </a:solidFill>
              </a:rPr>
              <a:t>全生存期間</a:t>
            </a:r>
          </a:p>
        </p:txBody>
      </p:sp>
      <p:sp>
        <p:nvSpPr>
          <p:cNvPr id="9" name="Freeform 21">
            <a:extLst>
              <a:ext uri="{FF2B5EF4-FFF2-40B4-BE49-F238E27FC236}">
                <a16:creationId xmlns:a16="http://schemas.microsoft.com/office/drawing/2014/main" id="{86336204-6836-F021-D21C-B1F127D3D04B}"/>
              </a:ext>
            </a:extLst>
          </p:cNvPr>
          <p:cNvSpPr>
            <a:spLocks/>
          </p:cNvSpPr>
          <p:nvPr/>
        </p:nvSpPr>
        <p:spPr bwMode="auto">
          <a:xfrm>
            <a:off x="1871779" y="2250197"/>
            <a:ext cx="4329502" cy="22671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AD3FB386-8A38-6831-9A72-02F14DD4DD5A}"/>
              </a:ext>
            </a:extLst>
          </p:cNvPr>
          <p:cNvGrpSpPr/>
          <p:nvPr/>
        </p:nvGrpSpPr>
        <p:grpSpPr>
          <a:xfrm>
            <a:off x="1169189" y="2124099"/>
            <a:ext cx="702590" cy="2470089"/>
            <a:chOff x="4262870" y="1239008"/>
            <a:chExt cx="702590" cy="2884070"/>
          </a:xfrm>
        </p:grpSpPr>
        <p:sp>
          <p:nvSpPr>
            <p:cNvPr id="11" name="Line 6">
              <a:extLst>
                <a:ext uri="{FF2B5EF4-FFF2-40B4-BE49-F238E27FC236}">
                  <a16:creationId xmlns:a16="http://schemas.microsoft.com/office/drawing/2014/main" id="{3C23790B-9606-FAA5-9DDA-B41C819F45D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9CAD7EAA-A494-3907-2689-E8ACE1E87EB4}"/>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DB5CD4FC-E57E-B98B-B207-4E0FD246A74A}"/>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107244EE-75A6-A136-00A6-E07AA3000601}"/>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9C708F54-1167-8836-B136-EFE14F491E73}"/>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933B6195-2323-024F-6B84-9A59851729CE}"/>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80F322FE-FF92-8B43-E06A-35384E83BB2D}"/>
                </a:ext>
              </a:extLst>
            </p:cNvPr>
            <p:cNvSpPr txBox="1"/>
            <p:nvPr/>
          </p:nvSpPr>
          <p:spPr>
            <a:xfrm rot="16200000">
              <a:off x="3599591" y="2542535"/>
              <a:ext cx="163433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PFS率</a:t>
              </a:r>
            </a:p>
          </p:txBody>
        </p:sp>
        <p:sp>
          <p:nvSpPr>
            <p:cNvPr id="18" name="TextBox 17">
              <a:extLst>
                <a:ext uri="{FF2B5EF4-FFF2-40B4-BE49-F238E27FC236}">
                  <a16:creationId xmlns:a16="http://schemas.microsoft.com/office/drawing/2014/main" id="{1DA26E77-39C4-A315-E33E-CE6B7EBFC3A9}"/>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9" name="TextBox 18">
              <a:extLst>
                <a:ext uri="{FF2B5EF4-FFF2-40B4-BE49-F238E27FC236}">
                  <a16:creationId xmlns:a16="http://schemas.microsoft.com/office/drawing/2014/main" id="{F5C454DF-EA66-6B32-0594-273F30F52126}"/>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9FDEB63D-A509-EB1A-57B0-C1BEAEB317B6}"/>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4" name="TextBox 23">
              <a:extLst>
                <a:ext uri="{FF2B5EF4-FFF2-40B4-BE49-F238E27FC236}">
                  <a16:creationId xmlns:a16="http://schemas.microsoft.com/office/drawing/2014/main" id="{FF7AE5D1-16C5-50DF-C16D-0D97CE788B1B}"/>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5" name="TextBox 24">
              <a:extLst>
                <a:ext uri="{FF2B5EF4-FFF2-40B4-BE49-F238E27FC236}">
                  <a16:creationId xmlns:a16="http://schemas.microsoft.com/office/drawing/2014/main" id="{E286EF2A-4595-1CA0-47D8-EAB4E6E081ED}"/>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6" name="TextBox 25">
              <a:extLst>
                <a:ext uri="{FF2B5EF4-FFF2-40B4-BE49-F238E27FC236}">
                  <a16:creationId xmlns:a16="http://schemas.microsoft.com/office/drawing/2014/main" id="{BEC4C69E-2A8E-A4A2-19C0-1F0C4C5F9B69}"/>
                </a:ext>
              </a:extLst>
            </p:cNvPr>
            <p:cNvSpPr txBox="1"/>
            <p:nvPr/>
          </p:nvSpPr>
          <p:spPr>
            <a:xfrm>
              <a:off x="4637989" y="3763718"/>
              <a:ext cx="284052" cy="35936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7" name="TextBox 26">
            <a:extLst>
              <a:ext uri="{FF2B5EF4-FFF2-40B4-BE49-F238E27FC236}">
                <a16:creationId xmlns:a16="http://schemas.microsoft.com/office/drawing/2014/main" id="{71CFC31A-0C8D-6985-EDD7-E2FE7C5419D5}"/>
              </a:ext>
            </a:extLst>
          </p:cNvPr>
          <p:cNvSpPr txBox="1"/>
          <p:nvPr/>
        </p:nvSpPr>
        <p:spPr>
          <a:xfrm>
            <a:off x="2725741" y="4766429"/>
            <a:ext cx="290310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grpSp>
        <p:nvGrpSpPr>
          <p:cNvPr id="28" name="Group 27">
            <a:extLst>
              <a:ext uri="{FF2B5EF4-FFF2-40B4-BE49-F238E27FC236}">
                <a16:creationId xmlns:a16="http://schemas.microsoft.com/office/drawing/2014/main" id="{EEAD4CD2-469D-D755-6656-F2A589CB7C16}"/>
              </a:ext>
            </a:extLst>
          </p:cNvPr>
          <p:cNvGrpSpPr/>
          <p:nvPr/>
        </p:nvGrpSpPr>
        <p:grpSpPr>
          <a:xfrm>
            <a:off x="1896805" y="4499442"/>
            <a:ext cx="4343418" cy="360147"/>
            <a:chOff x="1513339" y="4188565"/>
            <a:chExt cx="2027595" cy="360147"/>
          </a:xfrm>
        </p:grpSpPr>
        <p:sp>
          <p:nvSpPr>
            <p:cNvPr id="29" name="Line 21">
              <a:extLst>
                <a:ext uri="{FF2B5EF4-FFF2-40B4-BE49-F238E27FC236}">
                  <a16:creationId xmlns:a16="http://schemas.microsoft.com/office/drawing/2014/main" id="{EE0D3A90-C923-CDD2-D524-49D37AD0C3B1}"/>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F0E1C9B-F433-6766-A12D-C936421FAE2F}"/>
                </a:ext>
              </a:extLst>
            </p:cNvPr>
            <p:cNvSpPr txBox="1"/>
            <p:nvPr/>
          </p:nvSpPr>
          <p:spPr>
            <a:xfrm>
              <a:off x="3414204" y="4260565"/>
              <a:ext cx="12673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31" name="Line 21">
              <a:extLst>
                <a:ext uri="{FF2B5EF4-FFF2-40B4-BE49-F238E27FC236}">
                  <a16:creationId xmlns:a16="http://schemas.microsoft.com/office/drawing/2014/main" id="{EE700399-9E88-293C-864D-91ACD000CB6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06FBF40-440F-CE92-F56E-DD0E0E4A008B}"/>
                </a:ext>
              </a:extLst>
            </p:cNvPr>
            <p:cNvSpPr txBox="1"/>
            <p:nvPr/>
          </p:nvSpPr>
          <p:spPr>
            <a:xfrm>
              <a:off x="3038566" y="4260565"/>
              <a:ext cx="12673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3" name="Line 21">
              <a:extLst>
                <a:ext uri="{FF2B5EF4-FFF2-40B4-BE49-F238E27FC236}">
                  <a16:creationId xmlns:a16="http://schemas.microsoft.com/office/drawing/2014/main" id="{E036D2BF-555B-F747-48EF-8D2BE7E38CC4}"/>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FD0CE30-303B-016E-C0F4-F7624A55AED0}"/>
                </a:ext>
              </a:extLst>
            </p:cNvPr>
            <p:cNvSpPr txBox="1"/>
            <p:nvPr/>
          </p:nvSpPr>
          <p:spPr>
            <a:xfrm>
              <a:off x="2662930" y="4260565"/>
              <a:ext cx="12673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5" name="Line 21">
              <a:extLst>
                <a:ext uri="{FF2B5EF4-FFF2-40B4-BE49-F238E27FC236}">
                  <a16:creationId xmlns:a16="http://schemas.microsoft.com/office/drawing/2014/main" id="{F3A247CF-B46B-32E7-1FA0-60999AD425A1}"/>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1D2615A-4F70-6405-2CB4-15082F7A9253}"/>
                </a:ext>
              </a:extLst>
            </p:cNvPr>
            <p:cNvSpPr txBox="1"/>
            <p:nvPr/>
          </p:nvSpPr>
          <p:spPr>
            <a:xfrm>
              <a:off x="2287293" y="4260565"/>
              <a:ext cx="12673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7" name="Line 21">
              <a:extLst>
                <a:ext uri="{FF2B5EF4-FFF2-40B4-BE49-F238E27FC236}">
                  <a16:creationId xmlns:a16="http://schemas.microsoft.com/office/drawing/2014/main" id="{EBB020B8-8D1F-6CDA-87F4-B68ADA0D07AE}"/>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8FFBB18-17A0-1CD3-6586-C26CF84D1B34}"/>
                </a:ext>
              </a:extLst>
            </p:cNvPr>
            <p:cNvSpPr txBox="1"/>
            <p:nvPr/>
          </p:nvSpPr>
          <p:spPr>
            <a:xfrm>
              <a:off x="1934853" y="4260565"/>
              <a:ext cx="8033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9" name="Line 21">
              <a:extLst>
                <a:ext uri="{FF2B5EF4-FFF2-40B4-BE49-F238E27FC236}">
                  <a16:creationId xmlns:a16="http://schemas.microsoft.com/office/drawing/2014/main" id="{3E581C16-024A-B30B-81B8-A0003309C6DC}"/>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5133A03-3D0C-1199-5491-4DD1D4D3B7A9}"/>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41" name="TextBox 40">
            <a:extLst>
              <a:ext uri="{FF2B5EF4-FFF2-40B4-BE49-F238E27FC236}">
                <a16:creationId xmlns:a16="http://schemas.microsoft.com/office/drawing/2014/main" id="{B9DBB944-A218-D333-0236-3DE4EF2E1673}"/>
              </a:ext>
            </a:extLst>
          </p:cNvPr>
          <p:cNvSpPr txBox="1"/>
          <p:nvPr/>
        </p:nvSpPr>
        <p:spPr>
          <a:xfrm>
            <a:off x="1018920" y="4775718"/>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42" name="Group 41">
            <a:extLst>
              <a:ext uri="{FF2B5EF4-FFF2-40B4-BE49-F238E27FC236}">
                <a16:creationId xmlns:a16="http://schemas.microsoft.com/office/drawing/2014/main" id="{CF6AB955-651A-3612-A6DE-64F8743EAF29}"/>
              </a:ext>
            </a:extLst>
          </p:cNvPr>
          <p:cNvGrpSpPr/>
          <p:nvPr/>
        </p:nvGrpSpPr>
        <p:grpSpPr>
          <a:xfrm>
            <a:off x="1945388" y="5003701"/>
            <a:ext cx="4245142" cy="288147"/>
            <a:chOff x="1333114" y="6316479"/>
            <a:chExt cx="4245142" cy="288147"/>
          </a:xfrm>
        </p:grpSpPr>
        <p:sp>
          <p:nvSpPr>
            <p:cNvPr id="43" name="TextBox 42">
              <a:extLst>
                <a:ext uri="{FF2B5EF4-FFF2-40B4-BE49-F238E27FC236}">
                  <a16:creationId xmlns:a16="http://schemas.microsoft.com/office/drawing/2014/main" id="{EC4A1A3A-346D-0551-99C8-86A9899670D4}"/>
                </a:ext>
              </a:extLst>
            </p:cNvPr>
            <p:cNvSpPr txBox="1"/>
            <p:nvPr/>
          </p:nvSpPr>
          <p:spPr>
            <a:xfrm>
              <a:off x="5406167" y="631647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44" name="TextBox 43">
              <a:extLst>
                <a:ext uri="{FF2B5EF4-FFF2-40B4-BE49-F238E27FC236}">
                  <a16:creationId xmlns:a16="http://schemas.microsoft.com/office/drawing/2014/main" id="{15DC779D-8122-13AE-CBB8-023335EC60FB}"/>
                </a:ext>
              </a:extLst>
            </p:cNvPr>
            <p:cNvSpPr txBox="1"/>
            <p:nvPr/>
          </p:nvSpPr>
          <p:spPr>
            <a:xfrm>
              <a:off x="4601493" y="631647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45" name="TextBox 44">
              <a:extLst>
                <a:ext uri="{FF2B5EF4-FFF2-40B4-BE49-F238E27FC236}">
                  <a16:creationId xmlns:a16="http://schemas.microsoft.com/office/drawing/2014/main" id="{A82C4905-26BF-0378-5CBA-9C062BAF56AB}"/>
                </a:ext>
              </a:extLst>
            </p:cNvPr>
            <p:cNvSpPr txBox="1"/>
            <p:nvPr/>
          </p:nvSpPr>
          <p:spPr>
            <a:xfrm>
              <a:off x="3796823" y="631647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46" name="TextBox 45">
              <a:extLst>
                <a:ext uri="{FF2B5EF4-FFF2-40B4-BE49-F238E27FC236}">
                  <a16:creationId xmlns:a16="http://schemas.microsoft.com/office/drawing/2014/main" id="{1A92E675-2650-2A5A-6F57-6ACE6E9BFDF8}"/>
                </a:ext>
              </a:extLst>
            </p:cNvPr>
            <p:cNvSpPr txBox="1"/>
            <p:nvPr/>
          </p:nvSpPr>
          <p:spPr>
            <a:xfrm>
              <a:off x="2992152" y="631647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47" name="TextBox 46">
              <a:extLst>
                <a:ext uri="{FF2B5EF4-FFF2-40B4-BE49-F238E27FC236}">
                  <a16:creationId xmlns:a16="http://schemas.microsoft.com/office/drawing/2014/main" id="{0DAA7784-3B84-38C0-AE81-6491A070EA53}"/>
                </a:ext>
              </a:extLst>
            </p:cNvPr>
            <p:cNvSpPr txBox="1"/>
            <p:nvPr/>
          </p:nvSpPr>
          <p:spPr>
            <a:xfrm>
              <a:off x="2187478" y="6316479"/>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a:t>
              </a:r>
            </a:p>
          </p:txBody>
        </p:sp>
        <p:sp>
          <p:nvSpPr>
            <p:cNvPr id="48" name="TextBox 47">
              <a:extLst>
                <a:ext uri="{FF2B5EF4-FFF2-40B4-BE49-F238E27FC236}">
                  <a16:creationId xmlns:a16="http://schemas.microsoft.com/office/drawing/2014/main" id="{5164DBAC-0DBE-5013-4BFE-78A14DF5A3D4}"/>
                </a:ext>
              </a:extLst>
            </p:cNvPr>
            <p:cNvSpPr txBox="1"/>
            <p:nvPr/>
          </p:nvSpPr>
          <p:spPr>
            <a:xfrm>
              <a:off x="1333114" y="631647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49</a:t>
              </a:r>
            </a:p>
          </p:txBody>
        </p:sp>
      </p:grpSp>
      <p:grpSp>
        <p:nvGrpSpPr>
          <p:cNvPr id="49" name="Group 48">
            <a:extLst>
              <a:ext uri="{FF2B5EF4-FFF2-40B4-BE49-F238E27FC236}">
                <a16:creationId xmlns:a16="http://schemas.microsoft.com/office/drawing/2014/main" id="{F7DE6172-E711-A58D-E5DD-2D221756D665}"/>
              </a:ext>
            </a:extLst>
          </p:cNvPr>
          <p:cNvGrpSpPr/>
          <p:nvPr/>
        </p:nvGrpSpPr>
        <p:grpSpPr>
          <a:xfrm>
            <a:off x="1945388" y="5231684"/>
            <a:ext cx="2635798" cy="288147"/>
            <a:chOff x="1333114" y="6316479"/>
            <a:chExt cx="2635798" cy="288147"/>
          </a:xfrm>
        </p:grpSpPr>
        <p:sp>
          <p:nvSpPr>
            <p:cNvPr id="50" name="TextBox 49">
              <a:extLst>
                <a:ext uri="{FF2B5EF4-FFF2-40B4-BE49-F238E27FC236}">
                  <a16:creationId xmlns:a16="http://schemas.microsoft.com/office/drawing/2014/main" id="{D47D55D6-FBC3-E9AF-50D5-2DBE9C924755}"/>
                </a:ext>
              </a:extLst>
            </p:cNvPr>
            <p:cNvSpPr txBox="1"/>
            <p:nvPr/>
          </p:nvSpPr>
          <p:spPr>
            <a:xfrm>
              <a:off x="3796823" y="631647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51" name="TextBox 50">
              <a:extLst>
                <a:ext uri="{FF2B5EF4-FFF2-40B4-BE49-F238E27FC236}">
                  <a16:creationId xmlns:a16="http://schemas.microsoft.com/office/drawing/2014/main" id="{0454DF72-DE85-6CC2-DE31-8D635EEB157F}"/>
                </a:ext>
              </a:extLst>
            </p:cNvPr>
            <p:cNvSpPr txBox="1"/>
            <p:nvPr/>
          </p:nvSpPr>
          <p:spPr>
            <a:xfrm>
              <a:off x="2992152" y="631647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52" name="TextBox 51">
              <a:extLst>
                <a:ext uri="{FF2B5EF4-FFF2-40B4-BE49-F238E27FC236}">
                  <a16:creationId xmlns:a16="http://schemas.microsoft.com/office/drawing/2014/main" id="{208C2F9B-6D05-B1ED-7410-5CD85E6D1097}"/>
                </a:ext>
              </a:extLst>
            </p:cNvPr>
            <p:cNvSpPr txBox="1"/>
            <p:nvPr/>
          </p:nvSpPr>
          <p:spPr>
            <a:xfrm>
              <a:off x="2187478" y="6316479"/>
              <a:ext cx="17209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a:t>
              </a:r>
            </a:p>
          </p:txBody>
        </p:sp>
        <p:sp>
          <p:nvSpPr>
            <p:cNvPr id="53" name="TextBox 52">
              <a:extLst>
                <a:ext uri="{FF2B5EF4-FFF2-40B4-BE49-F238E27FC236}">
                  <a16:creationId xmlns:a16="http://schemas.microsoft.com/office/drawing/2014/main" id="{ECC33A51-6F23-4CBA-17D3-97C6126754A5}"/>
                </a:ext>
              </a:extLst>
            </p:cNvPr>
            <p:cNvSpPr txBox="1"/>
            <p:nvPr/>
          </p:nvSpPr>
          <p:spPr>
            <a:xfrm>
              <a:off x="1333114" y="631647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51</a:t>
              </a:r>
            </a:p>
          </p:txBody>
        </p:sp>
      </p:grpSp>
      <p:grpSp>
        <p:nvGrpSpPr>
          <p:cNvPr id="54" name="Group 53">
            <a:extLst>
              <a:ext uri="{FF2B5EF4-FFF2-40B4-BE49-F238E27FC236}">
                <a16:creationId xmlns:a16="http://schemas.microsoft.com/office/drawing/2014/main" id="{8E880945-AE86-1E07-E3AF-6421D26F2BE1}"/>
              </a:ext>
            </a:extLst>
          </p:cNvPr>
          <p:cNvGrpSpPr/>
          <p:nvPr/>
        </p:nvGrpSpPr>
        <p:grpSpPr>
          <a:xfrm>
            <a:off x="108437" y="4990280"/>
            <a:ext cx="1896712" cy="535760"/>
            <a:chOff x="-315068" y="4879586"/>
            <a:chExt cx="1896712" cy="535760"/>
          </a:xfrm>
        </p:grpSpPr>
        <p:sp>
          <p:nvSpPr>
            <p:cNvPr id="55" name="TextBox 54">
              <a:extLst>
                <a:ext uri="{FF2B5EF4-FFF2-40B4-BE49-F238E27FC236}">
                  <a16:creationId xmlns:a16="http://schemas.microsoft.com/office/drawing/2014/main" id="{6E971B72-C927-24C0-A9F6-477CB9581C10}"/>
                </a:ext>
              </a:extLst>
            </p:cNvPr>
            <p:cNvSpPr txBox="1"/>
            <p:nvPr/>
          </p:nvSpPr>
          <p:spPr>
            <a:xfrm>
              <a:off x="41350" y="4879586"/>
              <a:ext cx="1540294" cy="307777"/>
            </a:xfrm>
            <a:prstGeom prst="rect">
              <a:avLst/>
            </a:prstGeom>
            <a:noFill/>
          </p:spPr>
          <p:txBody>
            <a:bodyPr wrap="none" rtlCol="0">
              <a:spAutoFit/>
            </a:bodyPr>
            <a:lstStyle/>
            <a:p>
              <a:pPr algn="r"/>
              <a:r>
                <a:rPr lang="ja-JP" sz="1400">
                  <a:solidFill>
                    <a:schemeClr val="accent3"/>
                  </a:solidFill>
                </a:rPr>
                <a:t>Nal-IRI + 5FU/LV</a:t>
              </a:r>
            </a:p>
          </p:txBody>
        </p:sp>
        <p:sp>
          <p:nvSpPr>
            <p:cNvPr id="56" name="TextBox 55">
              <a:extLst>
                <a:ext uri="{FF2B5EF4-FFF2-40B4-BE49-F238E27FC236}">
                  <a16:creationId xmlns:a16="http://schemas.microsoft.com/office/drawing/2014/main" id="{89C9485A-8986-F696-8855-56205AA249B3}"/>
                </a:ext>
              </a:extLst>
            </p:cNvPr>
            <p:cNvSpPr txBox="1"/>
            <p:nvPr/>
          </p:nvSpPr>
          <p:spPr>
            <a:xfrm>
              <a:off x="802776" y="5107569"/>
              <a:ext cx="778868" cy="307777"/>
            </a:xfrm>
            <a:prstGeom prst="rect">
              <a:avLst/>
            </a:prstGeom>
            <a:noFill/>
          </p:spPr>
          <p:txBody>
            <a:bodyPr wrap="none" rtlCol="0">
              <a:spAutoFit/>
            </a:bodyPr>
            <a:lstStyle/>
            <a:p>
              <a:pPr algn="r"/>
              <a:r>
                <a:rPr lang="ja-JP" sz="1400">
                  <a:solidFill>
                    <a:schemeClr val="accent2"/>
                  </a:solidFill>
                </a:rPr>
                <a:t>5FU/LV</a:t>
              </a:r>
            </a:p>
          </p:txBody>
        </p:sp>
        <p:cxnSp>
          <p:nvCxnSpPr>
            <p:cNvPr id="57" name="Straight Connector 56">
              <a:extLst>
                <a:ext uri="{FF2B5EF4-FFF2-40B4-BE49-F238E27FC236}">
                  <a16:creationId xmlns:a16="http://schemas.microsoft.com/office/drawing/2014/main" id="{1E719D83-99C1-7C44-E03E-73FDC105EA56}"/>
                </a:ext>
              </a:extLst>
            </p:cNvPr>
            <p:cNvCxnSpPr>
              <a:cxnSpLocks/>
            </p:cNvCxnSpPr>
            <p:nvPr/>
          </p:nvCxnSpPr>
          <p:spPr>
            <a:xfrm>
              <a:off x="-315068" y="5033474"/>
              <a:ext cx="36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1FB3CC4-D739-4783-CD7E-E800133B14C2}"/>
                </a:ext>
              </a:extLst>
            </p:cNvPr>
            <p:cNvCxnSpPr>
              <a:cxnSpLocks/>
            </p:cNvCxnSpPr>
            <p:nvPr/>
          </p:nvCxnSpPr>
          <p:spPr>
            <a:xfrm>
              <a:off x="-315068" y="5261457"/>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AD40C73B-7626-E1FB-97C3-528EA1525127}"/>
              </a:ext>
            </a:extLst>
          </p:cNvPr>
          <p:cNvGrpSpPr/>
          <p:nvPr/>
        </p:nvGrpSpPr>
        <p:grpSpPr>
          <a:xfrm>
            <a:off x="2040234" y="2222490"/>
            <a:ext cx="3465308" cy="2214428"/>
            <a:chOff x="3919537" y="2033587"/>
            <a:chExt cx="4352248" cy="2788176"/>
          </a:xfrm>
        </p:grpSpPr>
        <p:sp>
          <p:nvSpPr>
            <p:cNvPr id="60" name="Freeform: Shape 97">
              <a:extLst>
                <a:ext uri="{FF2B5EF4-FFF2-40B4-BE49-F238E27FC236}">
                  <a16:creationId xmlns:a16="http://schemas.microsoft.com/office/drawing/2014/main" id="{7D4764E3-06DD-15EF-A96A-DDEFE94DA764}"/>
                </a:ext>
              </a:extLst>
            </p:cNvPr>
            <p:cNvSpPr/>
            <p:nvPr/>
          </p:nvSpPr>
          <p:spPr>
            <a:xfrm>
              <a:off x="3919537" y="2078423"/>
              <a:ext cx="4352248" cy="2743340"/>
            </a:xfrm>
            <a:custGeom>
              <a:avLst/>
              <a:gdLst>
                <a:gd name="connsiteX0" fmla="*/ 4352249 w 4352248"/>
                <a:gd name="connsiteY0" fmla="*/ 2743340 h 2743340"/>
                <a:gd name="connsiteX1" fmla="*/ 4352249 w 4352248"/>
                <a:gd name="connsiteY1" fmla="*/ 2643452 h 2743340"/>
                <a:gd name="connsiteX2" fmla="*/ 3299860 w 4352248"/>
                <a:gd name="connsiteY2" fmla="*/ 2643452 h 2743340"/>
                <a:gd name="connsiteX3" fmla="*/ 3299860 w 4352248"/>
                <a:gd name="connsiteY3" fmla="*/ 2557841 h 2743340"/>
                <a:gd name="connsiteX4" fmla="*/ 2664857 w 4352248"/>
                <a:gd name="connsiteY4" fmla="*/ 2557841 h 2743340"/>
                <a:gd name="connsiteX5" fmla="*/ 2664857 w 4352248"/>
                <a:gd name="connsiteY5" fmla="*/ 2479355 h 2743340"/>
                <a:gd name="connsiteX6" fmla="*/ 1430531 w 4352248"/>
                <a:gd name="connsiteY6" fmla="*/ 2479355 h 2743340"/>
                <a:gd name="connsiteX7" fmla="*/ 1430531 w 4352248"/>
                <a:gd name="connsiteY7" fmla="*/ 2400869 h 2743340"/>
                <a:gd name="connsiteX8" fmla="*/ 1191520 w 4352248"/>
                <a:gd name="connsiteY8" fmla="*/ 2400869 h 2743340"/>
                <a:gd name="connsiteX9" fmla="*/ 1191520 w 4352248"/>
                <a:gd name="connsiteY9" fmla="*/ 2265309 h 2743340"/>
                <a:gd name="connsiteX10" fmla="*/ 1080926 w 4352248"/>
                <a:gd name="connsiteY10" fmla="*/ 2265309 h 2743340"/>
                <a:gd name="connsiteX11" fmla="*/ 1080926 w 4352248"/>
                <a:gd name="connsiteY11" fmla="*/ 2197530 h 2743340"/>
                <a:gd name="connsiteX12" fmla="*/ 1045254 w 4352248"/>
                <a:gd name="connsiteY12" fmla="*/ 2197530 h 2743340"/>
                <a:gd name="connsiteX13" fmla="*/ 1045254 w 4352248"/>
                <a:gd name="connsiteY13" fmla="*/ 2115481 h 2743340"/>
                <a:gd name="connsiteX14" fmla="*/ 1006011 w 4352248"/>
                <a:gd name="connsiteY14" fmla="*/ 2115481 h 2743340"/>
                <a:gd name="connsiteX15" fmla="*/ 1006011 w 4352248"/>
                <a:gd name="connsiteY15" fmla="*/ 2047701 h 2743340"/>
                <a:gd name="connsiteX16" fmla="*/ 984609 w 4352248"/>
                <a:gd name="connsiteY16" fmla="*/ 2047701 h 2743340"/>
                <a:gd name="connsiteX17" fmla="*/ 984609 w 4352248"/>
                <a:gd name="connsiteY17" fmla="*/ 1972778 h 2743340"/>
                <a:gd name="connsiteX18" fmla="*/ 959634 w 4352248"/>
                <a:gd name="connsiteY18" fmla="*/ 1972778 h 2743340"/>
                <a:gd name="connsiteX19" fmla="*/ 959634 w 4352248"/>
                <a:gd name="connsiteY19" fmla="*/ 1915704 h 2743340"/>
                <a:gd name="connsiteX20" fmla="*/ 956072 w 4352248"/>
                <a:gd name="connsiteY20" fmla="*/ 1915704 h 2743340"/>
                <a:gd name="connsiteX21" fmla="*/ 956072 w 4352248"/>
                <a:gd name="connsiteY21" fmla="*/ 1840790 h 2743340"/>
                <a:gd name="connsiteX22" fmla="*/ 923961 w 4352248"/>
                <a:gd name="connsiteY22" fmla="*/ 1840790 h 2743340"/>
                <a:gd name="connsiteX23" fmla="*/ 923961 w 4352248"/>
                <a:gd name="connsiteY23" fmla="*/ 1776572 h 2743340"/>
                <a:gd name="connsiteX24" fmla="*/ 913259 w 4352248"/>
                <a:gd name="connsiteY24" fmla="*/ 1776572 h 2743340"/>
                <a:gd name="connsiteX25" fmla="*/ 913259 w 4352248"/>
                <a:gd name="connsiteY25" fmla="*/ 1701658 h 2743340"/>
                <a:gd name="connsiteX26" fmla="*/ 642135 w 4352248"/>
                <a:gd name="connsiteY26" fmla="*/ 1701658 h 2743340"/>
                <a:gd name="connsiteX27" fmla="*/ 642135 w 4352248"/>
                <a:gd name="connsiteY27" fmla="*/ 1641012 h 2743340"/>
                <a:gd name="connsiteX28" fmla="*/ 613596 w 4352248"/>
                <a:gd name="connsiteY28" fmla="*/ 1641012 h 2743340"/>
                <a:gd name="connsiteX29" fmla="*/ 613596 w 4352248"/>
                <a:gd name="connsiteY29" fmla="*/ 1580367 h 2743340"/>
                <a:gd name="connsiteX30" fmla="*/ 549382 w 4352248"/>
                <a:gd name="connsiteY30" fmla="*/ 1580367 h 2743340"/>
                <a:gd name="connsiteX31" fmla="*/ 549382 w 4352248"/>
                <a:gd name="connsiteY31" fmla="*/ 1501881 h 2743340"/>
                <a:gd name="connsiteX32" fmla="*/ 503006 w 4352248"/>
                <a:gd name="connsiteY32" fmla="*/ 1501881 h 2743340"/>
                <a:gd name="connsiteX33" fmla="*/ 503006 w 4352248"/>
                <a:gd name="connsiteY33" fmla="*/ 1387723 h 2743340"/>
                <a:gd name="connsiteX34" fmla="*/ 499439 w 4352248"/>
                <a:gd name="connsiteY34" fmla="*/ 1387723 h 2743340"/>
                <a:gd name="connsiteX35" fmla="*/ 499439 w 4352248"/>
                <a:gd name="connsiteY35" fmla="*/ 1302103 h 2743340"/>
                <a:gd name="connsiteX36" fmla="*/ 460197 w 4352248"/>
                <a:gd name="connsiteY36" fmla="*/ 1302103 h 2743340"/>
                <a:gd name="connsiteX37" fmla="*/ 460197 w 4352248"/>
                <a:gd name="connsiteY37" fmla="*/ 1241458 h 2743340"/>
                <a:gd name="connsiteX38" fmla="*/ 428090 w 4352248"/>
                <a:gd name="connsiteY38" fmla="*/ 1241458 h 2743340"/>
                <a:gd name="connsiteX39" fmla="*/ 428090 w 4352248"/>
                <a:gd name="connsiteY39" fmla="*/ 1184384 h 2743340"/>
                <a:gd name="connsiteX40" fmla="*/ 410253 w 4352248"/>
                <a:gd name="connsiteY40" fmla="*/ 1184384 h 2743340"/>
                <a:gd name="connsiteX41" fmla="*/ 410253 w 4352248"/>
                <a:gd name="connsiteY41" fmla="*/ 1105898 h 2743340"/>
                <a:gd name="connsiteX42" fmla="*/ 388849 w 4352248"/>
                <a:gd name="connsiteY42" fmla="*/ 1105898 h 2743340"/>
                <a:gd name="connsiteX43" fmla="*/ 388849 w 4352248"/>
                <a:gd name="connsiteY43" fmla="*/ 1055958 h 2743340"/>
                <a:gd name="connsiteX44" fmla="*/ 371011 w 4352248"/>
                <a:gd name="connsiteY44" fmla="*/ 1055958 h 2743340"/>
                <a:gd name="connsiteX45" fmla="*/ 371011 w 4352248"/>
                <a:gd name="connsiteY45" fmla="*/ 995313 h 2743340"/>
                <a:gd name="connsiteX46" fmla="*/ 346039 w 4352248"/>
                <a:gd name="connsiteY46" fmla="*/ 995313 h 2743340"/>
                <a:gd name="connsiteX47" fmla="*/ 346039 w 4352248"/>
                <a:gd name="connsiteY47" fmla="*/ 938229 h 2743340"/>
                <a:gd name="connsiteX48" fmla="*/ 313933 w 4352248"/>
                <a:gd name="connsiteY48" fmla="*/ 938229 h 2743340"/>
                <a:gd name="connsiteX49" fmla="*/ 313933 w 4352248"/>
                <a:gd name="connsiteY49" fmla="*/ 742023 h 2743340"/>
                <a:gd name="connsiteX50" fmla="*/ 299663 w 4352248"/>
                <a:gd name="connsiteY50" fmla="*/ 742023 h 2743340"/>
                <a:gd name="connsiteX51" fmla="*/ 299663 w 4352248"/>
                <a:gd name="connsiteY51" fmla="*/ 556518 h 2743340"/>
                <a:gd name="connsiteX52" fmla="*/ 263989 w 4352248"/>
                <a:gd name="connsiteY52" fmla="*/ 556518 h 2743340"/>
                <a:gd name="connsiteX53" fmla="*/ 263989 w 4352248"/>
                <a:gd name="connsiteY53" fmla="*/ 192641 h 2743340"/>
                <a:gd name="connsiteX54" fmla="*/ 246152 w 4352248"/>
                <a:gd name="connsiteY54" fmla="*/ 192641 h 2743340"/>
                <a:gd name="connsiteX55" fmla="*/ 246152 w 4352248"/>
                <a:gd name="connsiteY55" fmla="*/ 124860 h 2743340"/>
                <a:gd name="connsiteX56" fmla="*/ 189073 w 4352248"/>
                <a:gd name="connsiteY56" fmla="*/ 124860 h 2743340"/>
                <a:gd name="connsiteX57" fmla="*/ 189073 w 4352248"/>
                <a:gd name="connsiteY57" fmla="*/ 57079 h 2743340"/>
                <a:gd name="connsiteX58" fmla="*/ 107023 w 4352248"/>
                <a:gd name="connsiteY58" fmla="*/ 57079 h 2743340"/>
                <a:gd name="connsiteX59" fmla="*/ 107023 w 4352248"/>
                <a:gd name="connsiteY59" fmla="*/ 0 h 2743340"/>
                <a:gd name="connsiteX60" fmla="*/ 0 w 4352248"/>
                <a:gd name="connsiteY60" fmla="*/ 0 h 27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352248" h="2743340">
                  <a:moveTo>
                    <a:pt x="4352249" y="2743340"/>
                  </a:moveTo>
                  <a:lnTo>
                    <a:pt x="4352249" y="2643452"/>
                  </a:lnTo>
                  <a:lnTo>
                    <a:pt x="3299860" y="2643452"/>
                  </a:lnTo>
                  <a:lnTo>
                    <a:pt x="3299860" y="2557841"/>
                  </a:lnTo>
                  <a:lnTo>
                    <a:pt x="2664857" y="2557841"/>
                  </a:lnTo>
                  <a:lnTo>
                    <a:pt x="2664857" y="2479355"/>
                  </a:lnTo>
                  <a:lnTo>
                    <a:pt x="1430531" y="2479355"/>
                  </a:lnTo>
                  <a:lnTo>
                    <a:pt x="1430531" y="2400869"/>
                  </a:lnTo>
                  <a:lnTo>
                    <a:pt x="1191520" y="2400869"/>
                  </a:lnTo>
                  <a:lnTo>
                    <a:pt x="1191520" y="2265309"/>
                  </a:lnTo>
                  <a:lnTo>
                    <a:pt x="1080926" y="2265309"/>
                  </a:lnTo>
                  <a:lnTo>
                    <a:pt x="1080926" y="2197530"/>
                  </a:lnTo>
                  <a:lnTo>
                    <a:pt x="1045254" y="2197530"/>
                  </a:lnTo>
                  <a:lnTo>
                    <a:pt x="1045254" y="2115481"/>
                  </a:lnTo>
                  <a:lnTo>
                    <a:pt x="1006011" y="2115481"/>
                  </a:lnTo>
                  <a:lnTo>
                    <a:pt x="1006011" y="2047701"/>
                  </a:lnTo>
                  <a:lnTo>
                    <a:pt x="984609" y="2047701"/>
                  </a:lnTo>
                  <a:lnTo>
                    <a:pt x="984609" y="1972778"/>
                  </a:lnTo>
                  <a:lnTo>
                    <a:pt x="959634" y="1972778"/>
                  </a:lnTo>
                  <a:lnTo>
                    <a:pt x="959634" y="1915704"/>
                  </a:lnTo>
                  <a:lnTo>
                    <a:pt x="956072" y="1915704"/>
                  </a:lnTo>
                  <a:lnTo>
                    <a:pt x="956072" y="1840790"/>
                  </a:lnTo>
                  <a:lnTo>
                    <a:pt x="923961" y="1840790"/>
                  </a:lnTo>
                  <a:lnTo>
                    <a:pt x="923961" y="1776572"/>
                  </a:lnTo>
                  <a:lnTo>
                    <a:pt x="913259" y="1776572"/>
                  </a:lnTo>
                  <a:lnTo>
                    <a:pt x="913259" y="1701658"/>
                  </a:lnTo>
                  <a:lnTo>
                    <a:pt x="642135" y="1701658"/>
                  </a:lnTo>
                  <a:lnTo>
                    <a:pt x="642135" y="1641012"/>
                  </a:lnTo>
                  <a:lnTo>
                    <a:pt x="613596" y="1641012"/>
                  </a:lnTo>
                  <a:lnTo>
                    <a:pt x="613596" y="1580367"/>
                  </a:lnTo>
                  <a:lnTo>
                    <a:pt x="549382" y="1580367"/>
                  </a:lnTo>
                  <a:lnTo>
                    <a:pt x="549382" y="1501881"/>
                  </a:lnTo>
                  <a:lnTo>
                    <a:pt x="503006" y="1501881"/>
                  </a:lnTo>
                  <a:lnTo>
                    <a:pt x="503006" y="1387723"/>
                  </a:lnTo>
                  <a:lnTo>
                    <a:pt x="499439" y="1387723"/>
                  </a:lnTo>
                  <a:lnTo>
                    <a:pt x="499439" y="1302103"/>
                  </a:lnTo>
                  <a:lnTo>
                    <a:pt x="460197" y="1302103"/>
                  </a:lnTo>
                  <a:lnTo>
                    <a:pt x="460197" y="1241458"/>
                  </a:lnTo>
                  <a:lnTo>
                    <a:pt x="428090" y="1241458"/>
                  </a:lnTo>
                  <a:lnTo>
                    <a:pt x="428090" y="1184384"/>
                  </a:lnTo>
                  <a:lnTo>
                    <a:pt x="410253" y="1184384"/>
                  </a:lnTo>
                  <a:lnTo>
                    <a:pt x="410253" y="1105898"/>
                  </a:lnTo>
                  <a:lnTo>
                    <a:pt x="388849" y="1105898"/>
                  </a:lnTo>
                  <a:lnTo>
                    <a:pt x="388849" y="1055958"/>
                  </a:lnTo>
                  <a:lnTo>
                    <a:pt x="371011" y="1055958"/>
                  </a:lnTo>
                  <a:lnTo>
                    <a:pt x="371011" y="995313"/>
                  </a:lnTo>
                  <a:lnTo>
                    <a:pt x="346039" y="995313"/>
                  </a:lnTo>
                  <a:lnTo>
                    <a:pt x="346039" y="938229"/>
                  </a:lnTo>
                  <a:lnTo>
                    <a:pt x="313933" y="938229"/>
                  </a:lnTo>
                  <a:lnTo>
                    <a:pt x="313933" y="742023"/>
                  </a:lnTo>
                  <a:lnTo>
                    <a:pt x="299663" y="742023"/>
                  </a:lnTo>
                  <a:lnTo>
                    <a:pt x="299663" y="556518"/>
                  </a:lnTo>
                  <a:lnTo>
                    <a:pt x="263989" y="556518"/>
                  </a:lnTo>
                  <a:lnTo>
                    <a:pt x="263989" y="192641"/>
                  </a:lnTo>
                  <a:lnTo>
                    <a:pt x="246152" y="192641"/>
                  </a:lnTo>
                  <a:lnTo>
                    <a:pt x="246152" y="124860"/>
                  </a:lnTo>
                  <a:lnTo>
                    <a:pt x="189073" y="124860"/>
                  </a:lnTo>
                  <a:lnTo>
                    <a:pt x="189073" y="57079"/>
                  </a:lnTo>
                  <a:lnTo>
                    <a:pt x="107023" y="57079"/>
                  </a:lnTo>
                  <a:lnTo>
                    <a:pt x="10702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98">
              <a:extLst>
                <a:ext uri="{FF2B5EF4-FFF2-40B4-BE49-F238E27FC236}">
                  <a16:creationId xmlns:a16="http://schemas.microsoft.com/office/drawing/2014/main" id="{54A44E6B-5F5A-80CB-E15E-88FD15ABF448}"/>
                </a:ext>
              </a:extLst>
            </p:cNvPr>
            <p:cNvSpPr/>
            <p:nvPr/>
          </p:nvSpPr>
          <p:spPr>
            <a:xfrm>
              <a:off x="3951786" y="20335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99">
              <a:extLst>
                <a:ext uri="{FF2B5EF4-FFF2-40B4-BE49-F238E27FC236}">
                  <a16:creationId xmlns:a16="http://schemas.microsoft.com/office/drawing/2014/main" id="{66055183-7A42-FCDC-7BBA-EA21E9AE8864}"/>
                </a:ext>
              </a:extLst>
            </p:cNvPr>
            <p:cNvSpPr/>
            <p:nvPr/>
          </p:nvSpPr>
          <p:spPr>
            <a:xfrm>
              <a:off x="6504498" y="45101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63" name="TextBox 62">
            <a:extLst>
              <a:ext uri="{FF2B5EF4-FFF2-40B4-BE49-F238E27FC236}">
                <a16:creationId xmlns:a16="http://schemas.microsoft.com/office/drawing/2014/main" id="{6A35ACD8-883A-63BE-9924-147051094827}"/>
              </a:ext>
            </a:extLst>
          </p:cNvPr>
          <p:cNvSpPr txBox="1"/>
          <p:nvPr/>
        </p:nvSpPr>
        <p:spPr>
          <a:xfrm>
            <a:off x="2047581" y="4208127"/>
            <a:ext cx="1226053" cy="276999"/>
          </a:xfrm>
          <a:prstGeom prst="rect">
            <a:avLst/>
          </a:prstGeom>
          <a:noFill/>
        </p:spPr>
        <p:txBody>
          <a:bodyPr wrap="square" rtlCol="0">
            <a:spAutoFit/>
          </a:bodyPr>
          <a:lstStyle/>
          <a:p>
            <a:r>
              <a:rPr lang="ja-JP" sz="1200" dirty="0">
                <a:solidFill>
                  <a:srgbClr val="4D4D4D"/>
                </a:solidFill>
              </a:rPr>
              <a:t>打ち切り済み</a:t>
            </a:r>
          </a:p>
        </p:txBody>
      </p:sp>
      <p:cxnSp>
        <p:nvCxnSpPr>
          <p:cNvPr id="64" name="Straight Connector 63">
            <a:extLst>
              <a:ext uri="{FF2B5EF4-FFF2-40B4-BE49-F238E27FC236}">
                <a16:creationId xmlns:a16="http://schemas.microsoft.com/office/drawing/2014/main" id="{52FE0469-2A1A-2FDB-05B3-314CD9A87CD8}"/>
              </a:ext>
            </a:extLst>
          </p:cNvPr>
          <p:cNvCxnSpPr>
            <a:cxnSpLocks/>
          </p:cNvCxnSpPr>
          <p:nvPr/>
        </p:nvCxnSpPr>
        <p:spPr>
          <a:xfrm>
            <a:off x="2040234" y="4292626"/>
            <a:ext cx="0" cy="108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Graphic 106">
            <a:extLst>
              <a:ext uri="{FF2B5EF4-FFF2-40B4-BE49-F238E27FC236}">
                <a16:creationId xmlns:a16="http://schemas.microsoft.com/office/drawing/2014/main" id="{DCF1F3D6-544B-3C4C-6AEF-943C6AF6A9AC}"/>
              </a:ext>
            </a:extLst>
          </p:cNvPr>
          <p:cNvSpPr/>
          <p:nvPr/>
        </p:nvSpPr>
        <p:spPr>
          <a:xfrm>
            <a:off x="2040234" y="2252122"/>
            <a:ext cx="2287521" cy="2200936"/>
          </a:xfrm>
          <a:custGeom>
            <a:avLst/>
            <a:gdLst>
              <a:gd name="connsiteX0" fmla="*/ 2857500 w 2857500"/>
              <a:gd name="connsiteY0" fmla="*/ 2739771 h 2739771"/>
              <a:gd name="connsiteX1" fmla="*/ 2857500 w 2857500"/>
              <a:gd name="connsiteY1" fmla="*/ 2647026 h 2739771"/>
              <a:gd name="connsiteX2" fmla="*/ 2176120 w 2857500"/>
              <a:gd name="connsiteY2" fmla="*/ 2647026 h 2739771"/>
              <a:gd name="connsiteX3" fmla="*/ 2176120 w 2857500"/>
              <a:gd name="connsiteY3" fmla="*/ 2575674 h 2739771"/>
              <a:gd name="connsiteX4" fmla="*/ 1915706 w 2857500"/>
              <a:gd name="connsiteY4" fmla="*/ 2575674 h 2739771"/>
              <a:gd name="connsiteX5" fmla="*/ 1915706 w 2857500"/>
              <a:gd name="connsiteY5" fmla="*/ 2511457 h 2739771"/>
              <a:gd name="connsiteX6" fmla="*/ 1837220 w 2857500"/>
              <a:gd name="connsiteY6" fmla="*/ 2511457 h 2739771"/>
              <a:gd name="connsiteX7" fmla="*/ 1837220 w 2857500"/>
              <a:gd name="connsiteY7" fmla="*/ 2408006 h 2739771"/>
              <a:gd name="connsiteX8" fmla="*/ 1526858 w 2857500"/>
              <a:gd name="connsiteY8" fmla="*/ 2408006 h 2739771"/>
              <a:gd name="connsiteX9" fmla="*/ 1526858 w 2857500"/>
              <a:gd name="connsiteY9" fmla="*/ 2343788 h 2739771"/>
              <a:gd name="connsiteX10" fmla="*/ 1394860 w 2857500"/>
              <a:gd name="connsiteY10" fmla="*/ 2343788 h 2739771"/>
              <a:gd name="connsiteX11" fmla="*/ 1394860 w 2857500"/>
              <a:gd name="connsiteY11" fmla="*/ 2265312 h 2739771"/>
              <a:gd name="connsiteX12" fmla="*/ 1312812 w 2857500"/>
              <a:gd name="connsiteY12" fmla="*/ 2265312 h 2739771"/>
              <a:gd name="connsiteX13" fmla="*/ 1312812 w 2857500"/>
              <a:gd name="connsiteY13" fmla="*/ 2176120 h 2739771"/>
              <a:gd name="connsiteX14" fmla="*/ 1266435 w 2857500"/>
              <a:gd name="connsiteY14" fmla="*/ 2176120 h 2739771"/>
              <a:gd name="connsiteX15" fmla="*/ 1266435 w 2857500"/>
              <a:gd name="connsiteY15" fmla="*/ 2097643 h 2739771"/>
              <a:gd name="connsiteX16" fmla="*/ 941798 w 2857500"/>
              <a:gd name="connsiteY16" fmla="*/ 2097643 h 2739771"/>
              <a:gd name="connsiteX17" fmla="*/ 941798 w 2857500"/>
              <a:gd name="connsiteY17" fmla="*/ 2040560 h 2739771"/>
              <a:gd name="connsiteX18" fmla="*/ 891854 w 2857500"/>
              <a:gd name="connsiteY18" fmla="*/ 2040560 h 2739771"/>
              <a:gd name="connsiteX19" fmla="*/ 891854 w 2857500"/>
              <a:gd name="connsiteY19" fmla="*/ 1954940 h 2739771"/>
              <a:gd name="connsiteX20" fmla="*/ 827641 w 2857500"/>
              <a:gd name="connsiteY20" fmla="*/ 1954940 h 2739771"/>
              <a:gd name="connsiteX21" fmla="*/ 827641 w 2857500"/>
              <a:gd name="connsiteY21" fmla="*/ 1887160 h 2739771"/>
              <a:gd name="connsiteX22" fmla="*/ 759860 w 2857500"/>
              <a:gd name="connsiteY22" fmla="*/ 1887160 h 2739771"/>
              <a:gd name="connsiteX23" fmla="*/ 759860 w 2857500"/>
              <a:gd name="connsiteY23" fmla="*/ 1822952 h 2739771"/>
              <a:gd name="connsiteX24" fmla="*/ 617163 w 2857500"/>
              <a:gd name="connsiteY24" fmla="*/ 1822952 h 2739771"/>
              <a:gd name="connsiteX25" fmla="*/ 617163 w 2857500"/>
              <a:gd name="connsiteY25" fmla="*/ 1751600 h 2739771"/>
              <a:gd name="connsiteX26" fmla="*/ 595758 w 2857500"/>
              <a:gd name="connsiteY26" fmla="*/ 1751600 h 2739771"/>
              <a:gd name="connsiteX27" fmla="*/ 595758 w 2857500"/>
              <a:gd name="connsiteY27" fmla="*/ 1701660 h 2739771"/>
              <a:gd name="connsiteX28" fmla="*/ 556517 w 2857500"/>
              <a:gd name="connsiteY28" fmla="*/ 1701660 h 2739771"/>
              <a:gd name="connsiteX29" fmla="*/ 556517 w 2857500"/>
              <a:gd name="connsiteY29" fmla="*/ 1548260 h 2739771"/>
              <a:gd name="connsiteX30" fmla="*/ 520842 w 2857500"/>
              <a:gd name="connsiteY30" fmla="*/ 1548260 h 2739771"/>
              <a:gd name="connsiteX31" fmla="*/ 520842 w 2857500"/>
              <a:gd name="connsiteY31" fmla="*/ 1494749 h 2739771"/>
              <a:gd name="connsiteX32" fmla="*/ 485168 w 2857500"/>
              <a:gd name="connsiteY32" fmla="*/ 1494749 h 2739771"/>
              <a:gd name="connsiteX33" fmla="*/ 485168 w 2857500"/>
              <a:gd name="connsiteY33" fmla="*/ 1441237 h 2739771"/>
              <a:gd name="connsiteX34" fmla="*/ 428090 w 2857500"/>
              <a:gd name="connsiteY34" fmla="*/ 1441237 h 2739771"/>
              <a:gd name="connsiteX35" fmla="*/ 428090 w 2857500"/>
              <a:gd name="connsiteY35" fmla="*/ 1369886 h 2739771"/>
              <a:gd name="connsiteX36" fmla="*/ 353175 w 2857500"/>
              <a:gd name="connsiteY36" fmla="*/ 1369886 h 2739771"/>
              <a:gd name="connsiteX37" fmla="*/ 353175 w 2857500"/>
              <a:gd name="connsiteY37" fmla="*/ 1280703 h 2739771"/>
              <a:gd name="connsiteX38" fmla="*/ 324635 w 2857500"/>
              <a:gd name="connsiteY38" fmla="*/ 1280703 h 2739771"/>
              <a:gd name="connsiteX39" fmla="*/ 324635 w 2857500"/>
              <a:gd name="connsiteY39" fmla="*/ 1130875 h 2739771"/>
              <a:gd name="connsiteX40" fmla="*/ 296095 w 2857500"/>
              <a:gd name="connsiteY40" fmla="*/ 1130875 h 2739771"/>
              <a:gd name="connsiteX41" fmla="*/ 296095 w 2857500"/>
              <a:gd name="connsiteY41" fmla="*/ 1063085 h 2739771"/>
              <a:gd name="connsiteX42" fmla="*/ 274691 w 2857500"/>
              <a:gd name="connsiteY42" fmla="*/ 1063085 h 2739771"/>
              <a:gd name="connsiteX43" fmla="*/ 274691 w 2857500"/>
              <a:gd name="connsiteY43" fmla="*/ 863315 h 2739771"/>
              <a:gd name="connsiteX44" fmla="*/ 239017 w 2857500"/>
              <a:gd name="connsiteY44" fmla="*/ 863315 h 2739771"/>
              <a:gd name="connsiteX45" fmla="*/ 239017 w 2857500"/>
              <a:gd name="connsiteY45" fmla="*/ 385281 h 2739771"/>
              <a:gd name="connsiteX46" fmla="*/ 192640 w 2857500"/>
              <a:gd name="connsiteY46" fmla="*/ 385281 h 2739771"/>
              <a:gd name="connsiteX47" fmla="*/ 192640 w 2857500"/>
              <a:gd name="connsiteY47" fmla="*/ 253286 h 2739771"/>
              <a:gd name="connsiteX48" fmla="*/ 181938 w 2857500"/>
              <a:gd name="connsiteY48" fmla="*/ 253286 h 2739771"/>
              <a:gd name="connsiteX49" fmla="*/ 181938 w 2857500"/>
              <a:gd name="connsiteY49" fmla="*/ 181938 h 2739771"/>
              <a:gd name="connsiteX50" fmla="*/ 167669 w 2857500"/>
              <a:gd name="connsiteY50" fmla="*/ 181938 h 2739771"/>
              <a:gd name="connsiteX51" fmla="*/ 167669 w 2857500"/>
              <a:gd name="connsiteY51" fmla="*/ 60646 h 2739771"/>
              <a:gd name="connsiteX52" fmla="*/ 92753 w 2857500"/>
              <a:gd name="connsiteY52" fmla="*/ 60646 h 2739771"/>
              <a:gd name="connsiteX53" fmla="*/ 92753 w 2857500"/>
              <a:gd name="connsiteY53" fmla="*/ 0 h 2739771"/>
              <a:gd name="connsiteX54" fmla="*/ 0 w 2857500"/>
              <a:gd name="connsiteY54" fmla="*/ 0 h 273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0" h="2739771">
                <a:moveTo>
                  <a:pt x="2857500" y="2739771"/>
                </a:moveTo>
                <a:lnTo>
                  <a:pt x="2857500" y="2647026"/>
                </a:lnTo>
                <a:lnTo>
                  <a:pt x="2176120" y="2647026"/>
                </a:lnTo>
                <a:lnTo>
                  <a:pt x="2176120" y="2575674"/>
                </a:lnTo>
                <a:lnTo>
                  <a:pt x="1915706" y="2575674"/>
                </a:lnTo>
                <a:lnTo>
                  <a:pt x="1915706" y="2511457"/>
                </a:lnTo>
                <a:lnTo>
                  <a:pt x="1837220" y="2511457"/>
                </a:lnTo>
                <a:lnTo>
                  <a:pt x="1837220" y="2408006"/>
                </a:lnTo>
                <a:lnTo>
                  <a:pt x="1526858" y="2408006"/>
                </a:lnTo>
                <a:lnTo>
                  <a:pt x="1526858" y="2343788"/>
                </a:lnTo>
                <a:lnTo>
                  <a:pt x="1394860" y="2343788"/>
                </a:lnTo>
                <a:lnTo>
                  <a:pt x="1394860" y="2265312"/>
                </a:lnTo>
                <a:lnTo>
                  <a:pt x="1312812" y="2265312"/>
                </a:lnTo>
                <a:lnTo>
                  <a:pt x="1312812" y="2176120"/>
                </a:lnTo>
                <a:lnTo>
                  <a:pt x="1266435" y="2176120"/>
                </a:lnTo>
                <a:lnTo>
                  <a:pt x="1266435" y="2097643"/>
                </a:lnTo>
                <a:lnTo>
                  <a:pt x="941798" y="2097643"/>
                </a:lnTo>
                <a:lnTo>
                  <a:pt x="941798" y="2040560"/>
                </a:lnTo>
                <a:lnTo>
                  <a:pt x="891854" y="2040560"/>
                </a:lnTo>
                <a:lnTo>
                  <a:pt x="891854" y="1954940"/>
                </a:lnTo>
                <a:lnTo>
                  <a:pt x="827641" y="1954940"/>
                </a:lnTo>
                <a:lnTo>
                  <a:pt x="827641" y="1887160"/>
                </a:lnTo>
                <a:lnTo>
                  <a:pt x="759860" y="1887160"/>
                </a:lnTo>
                <a:lnTo>
                  <a:pt x="759860" y="1822952"/>
                </a:lnTo>
                <a:lnTo>
                  <a:pt x="617163" y="1822952"/>
                </a:lnTo>
                <a:lnTo>
                  <a:pt x="617163" y="1751600"/>
                </a:lnTo>
                <a:lnTo>
                  <a:pt x="595758" y="1751600"/>
                </a:lnTo>
                <a:lnTo>
                  <a:pt x="595758" y="1701660"/>
                </a:lnTo>
                <a:lnTo>
                  <a:pt x="556517" y="1701660"/>
                </a:lnTo>
                <a:lnTo>
                  <a:pt x="556517" y="1548260"/>
                </a:lnTo>
                <a:lnTo>
                  <a:pt x="520842" y="1548260"/>
                </a:lnTo>
                <a:lnTo>
                  <a:pt x="520842" y="1494749"/>
                </a:lnTo>
                <a:lnTo>
                  <a:pt x="485168" y="1494749"/>
                </a:lnTo>
                <a:lnTo>
                  <a:pt x="485168" y="1441237"/>
                </a:lnTo>
                <a:lnTo>
                  <a:pt x="428090" y="1441237"/>
                </a:lnTo>
                <a:lnTo>
                  <a:pt x="428090" y="1369886"/>
                </a:lnTo>
                <a:lnTo>
                  <a:pt x="353175" y="1369886"/>
                </a:lnTo>
                <a:lnTo>
                  <a:pt x="353175" y="1280703"/>
                </a:lnTo>
                <a:lnTo>
                  <a:pt x="324635" y="1280703"/>
                </a:lnTo>
                <a:lnTo>
                  <a:pt x="324635" y="1130875"/>
                </a:lnTo>
                <a:lnTo>
                  <a:pt x="296095" y="1130875"/>
                </a:lnTo>
                <a:lnTo>
                  <a:pt x="296095" y="1063085"/>
                </a:lnTo>
                <a:lnTo>
                  <a:pt x="274691" y="1063085"/>
                </a:lnTo>
                <a:lnTo>
                  <a:pt x="274691" y="863315"/>
                </a:lnTo>
                <a:lnTo>
                  <a:pt x="239017" y="863315"/>
                </a:lnTo>
                <a:lnTo>
                  <a:pt x="239017" y="385281"/>
                </a:lnTo>
                <a:lnTo>
                  <a:pt x="192640" y="385281"/>
                </a:lnTo>
                <a:lnTo>
                  <a:pt x="192640" y="253286"/>
                </a:lnTo>
                <a:lnTo>
                  <a:pt x="181938" y="253286"/>
                </a:lnTo>
                <a:lnTo>
                  <a:pt x="181938" y="181938"/>
                </a:lnTo>
                <a:lnTo>
                  <a:pt x="167669" y="181938"/>
                </a:lnTo>
                <a:lnTo>
                  <a:pt x="167669" y="60646"/>
                </a:lnTo>
                <a:lnTo>
                  <a:pt x="92753" y="60646"/>
                </a:lnTo>
                <a:lnTo>
                  <a:pt x="9275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21">
            <a:extLst>
              <a:ext uri="{FF2B5EF4-FFF2-40B4-BE49-F238E27FC236}">
                <a16:creationId xmlns:a16="http://schemas.microsoft.com/office/drawing/2014/main" id="{06136E91-3BBD-9C7B-22C8-F0E044CBC995}"/>
              </a:ext>
            </a:extLst>
          </p:cNvPr>
          <p:cNvSpPr>
            <a:spLocks/>
          </p:cNvSpPr>
          <p:nvPr/>
        </p:nvSpPr>
        <p:spPr bwMode="auto">
          <a:xfrm>
            <a:off x="7363437" y="2250197"/>
            <a:ext cx="4329502" cy="22671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7" name="TextBox 66">
            <a:extLst>
              <a:ext uri="{FF2B5EF4-FFF2-40B4-BE49-F238E27FC236}">
                <a16:creationId xmlns:a16="http://schemas.microsoft.com/office/drawing/2014/main" id="{EE1F3896-E3A4-1494-3A1E-C71B2856EE88}"/>
              </a:ext>
            </a:extLst>
          </p:cNvPr>
          <p:cNvSpPr txBox="1"/>
          <p:nvPr/>
        </p:nvSpPr>
        <p:spPr>
          <a:xfrm>
            <a:off x="8440188" y="4766429"/>
            <a:ext cx="290310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sp>
        <p:nvSpPr>
          <p:cNvPr id="68" name="TextBox 67">
            <a:extLst>
              <a:ext uri="{FF2B5EF4-FFF2-40B4-BE49-F238E27FC236}">
                <a16:creationId xmlns:a16="http://schemas.microsoft.com/office/drawing/2014/main" id="{EDE51348-E63D-4AC9-AB87-BBCE95D9BFC6}"/>
              </a:ext>
            </a:extLst>
          </p:cNvPr>
          <p:cNvSpPr txBox="1"/>
          <p:nvPr/>
        </p:nvSpPr>
        <p:spPr>
          <a:xfrm>
            <a:off x="7513461" y="4208127"/>
            <a:ext cx="1284499" cy="276999"/>
          </a:xfrm>
          <a:prstGeom prst="rect">
            <a:avLst/>
          </a:prstGeom>
          <a:noFill/>
        </p:spPr>
        <p:txBody>
          <a:bodyPr wrap="square" rtlCol="0">
            <a:spAutoFit/>
          </a:bodyPr>
          <a:lstStyle/>
          <a:p>
            <a:r>
              <a:rPr lang="ja-JP" sz="1200" dirty="0">
                <a:solidFill>
                  <a:srgbClr val="4D4D4D"/>
                </a:solidFill>
              </a:rPr>
              <a:t>打ち切り済み</a:t>
            </a:r>
          </a:p>
        </p:txBody>
      </p:sp>
      <p:cxnSp>
        <p:nvCxnSpPr>
          <p:cNvPr id="69" name="Straight Connector 68">
            <a:extLst>
              <a:ext uri="{FF2B5EF4-FFF2-40B4-BE49-F238E27FC236}">
                <a16:creationId xmlns:a16="http://schemas.microsoft.com/office/drawing/2014/main" id="{90D6BBE5-B907-A85B-7281-FF73E90A4628}"/>
              </a:ext>
            </a:extLst>
          </p:cNvPr>
          <p:cNvCxnSpPr>
            <a:cxnSpLocks/>
          </p:cNvCxnSpPr>
          <p:nvPr/>
        </p:nvCxnSpPr>
        <p:spPr>
          <a:xfrm>
            <a:off x="7506114" y="4292626"/>
            <a:ext cx="0" cy="108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0E15B02E-FCB3-784D-661E-13235E3E5CB9}"/>
              </a:ext>
            </a:extLst>
          </p:cNvPr>
          <p:cNvGrpSpPr/>
          <p:nvPr/>
        </p:nvGrpSpPr>
        <p:grpSpPr>
          <a:xfrm>
            <a:off x="7465832" y="4499442"/>
            <a:ext cx="3904325" cy="360147"/>
            <a:chOff x="1513339" y="4188565"/>
            <a:chExt cx="2813311" cy="360147"/>
          </a:xfrm>
        </p:grpSpPr>
        <p:sp>
          <p:nvSpPr>
            <p:cNvPr id="71" name="Line 21">
              <a:extLst>
                <a:ext uri="{FF2B5EF4-FFF2-40B4-BE49-F238E27FC236}">
                  <a16:creationId xmlns:a16="http://schemas.microsoft.com/office/drawing/2014/main" id="{AA53545B-8A33-9069-C6F2-8A7EDD4B6C61}"/>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F854593A-CB56-B3DD-7EFC-457E2E034912}"/>
                </a:ext>
              </a:extLst>
            </p:cNvPr>
            <p:cNvSpPr txBox="1"/>
            <p:nvPr/>
          </p:nvSpPr>
          <p:spPr>
            <a:xfrm>
              <a:off x="4131035" y="4260565"/>
              <a:ext cx="1956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73" name="Line 21">
              <a:extLst>
                <a:ext uri="{FF2B5EF4-FFF2-40B4-BE49-F238E27FC236}">
                  <a16:creationId xmlns:a16="http://schemas.microsoft.com/office/drawing/2014/main" id="{9043D2EA-9A55-5246-AD70-012825490FFA}"/>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0B89A24-E3E7-1FC1-C3CA-DCFF72D542DE}"/>
                </a:ext>
              </a:extLst>
            </p:cNvPr>
            <p:cNvSpPr txBox="1"/>
            <p:nvPr/>
          </p:nvSpPr>
          <p:spPr>
            <a:xfrm>
              <a:off x="3755398" y="4260565"/>
              <a:ext cx="1956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75" name="Line 21">
              <a:extLst>
                <a:ext uri="{FF2B5EF4-FFF2-40B4-BE49-F238E27FC236}">
                  <a16:creationId xmlns:a16="http://schemas.microsoft.com/office/drawing/2014/main" id="{34BCEC4F-7BEB-D5B6-7F01-811C7FB6A44B}"/>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74F528A-F9B3-644C-E0A5-B590A13A22B1}"/>
                </a:ext>
              </a:extLst>
            </p:cNvPr>
            <p:cNvSpPr txBox="1"/>
            <p:nvPr/>
          </p:nvSpPr>
          <p:spPr>
            <a:xfrm>
              <a:off x="3379761" y="4260565"/>
              <a:ext cx="1956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77" name="Line 21">
              <a:extLst>
                <a:ext uri="{FF2B5EF4-FFF2-40B4-BE49-F238E27FC236}">
                  <a16:creationId xmlns:a16="http://schemas.microsoft.com/office/drawing/2014/main" id="{726AD494-5914-1D71-7C9C-C82CE3AB6B19}"/>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F8922354-E030-4397-E0FA-D7CDD001DBE3}"/>
                </a:ext>
              </a:extLst>
            </p:cNvPr>
            <p:cNvSpPr txBox="1"/>
            <p:nvPr/>
          </p:nvSpPr>
          <p:spPr>
            <a:xfrm>
              <a:off x="3004123" y="4260565"/>
              <a:ext cx="1956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79" name="Line 21">
              <a:extLst>
                <a:ext uri="{FF2B5EF4-FFF2-40B4-BE49-F238E27FC236}">
                  <a16:creationId xmlns:a16="http://schemas.microsoft.com/office/drawing/2014/main" id="{4F698C53-5123-4E91-C4B3-F78E46D343C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3AA329B-F352-7812-7148-B0E3DC66AF9F}"/>
                </a:ext>
              </a:extLst>
            </p:cNvPr>
            <p:cNvSpPr txBox="1"/>
            <p:nvPr/>
          </p:nvSpPr>
          <p:spPr>
            <a:xfrm>
              <a:off x="2628487" y="4260565"/>
              <a:ext cx="1956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81" name="Line 21">
              <a:extLst>
                <a:ext uri="{FF2B5EF4-FFF2-40B4-BE49-F238E27FC236}">
                  <a16:creationId xmlns:a16="http://schemas.microsoft.com/office/drawing/2014/main" id="{E20057DE-2758-E143-8D59-BC09C1237183}"/>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88955461-5BA4-7365-0DB8-318EA34D3605}"/>
                </a:ext>
              </a:extLst>
            </p:cNvPr>
            <p:cNvSpPr txBox="1"/>
            <p:nvPr/>
          </p:nvSpPr>
          <p:spPr>
            <a:xfrm>
              <a:off x="2252850" y="4260565"/>
              <a:ext cx="19561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83" name="Line 21">
              <a:extLst>
                <a:ext uri="{FF2B5EF4-FFF2-40B4-BE49-F238E27FC236}">
                  <a16:creationId xmlns:a16="http://schemas.microsoft.com/office/drawing/2014/main" id="{FD422D0E-E9EA-C413-FE62-27787667FFC2}"/>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20CCAB09-93A9-8145-C137-8B229F190905}"/>
                </a:ext>
              </a:extLst>
            </p:cNvPr>
            <p:cNvSpPr txBox="1"/>
            <p:nvPr/>
          </p:nvSpPr>
          <p:spPr>
            <a:xfrm>
              <a:off x="1913020" y="4260565"/>
              <a:ext cx="12400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85" name="Line 21">
              <a:extLst>
                <a:ext uri="{FF2B5EF4-FFF2-40B4-BE49-F238E27FC236}">
                  <a16:creationId xmlns:a16="http://schemas.microsoft.com/office/drawing/2014/main" id="{9315F8C5-7422-BC72-8101-59FD6B583BA0}"/>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254FD7D-F73B-2F09-67C7-422EF738557E}"/>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87" name="Group 86">
            <a:extLst>
              <a:ext uri="{FF2B5EF4-FFF2-40B4-BE49-F238E27FC236}">
                <a16:creationId xmlns:a16="http://schemas.microsoft.com/office/drawing/2014/main" id="{B3C8F0A1-A0FF-66AC-E791-C521CC6B165D}"/>
              </a:ext>
            </a:extLst>
          </p:cNvPr>
          <p:cNvGrpSpPr/>
          <p:nvPr/>
        </p:nvGrpSpPr>
        <p:grpSpPr>
          <a:xfrm>
            <a:off x="6650934" y="2124099"/>
            <a:ext cx="702592" cy="2470089"/>
            <a:chOff x="4262868" y="1239008"/>
            <a:chExt cx="702592" cy="2884070"/>
          </a:xfrm>
        </p:grpSpPr>
        <p:sp>
          <p:nvSpPr>
            <p:cNvPr id="88" name="Line 6">
              <a:extLst>
                <a:ext uri="{FF2B5EF4-FFF2-40B4-BE49-F238E27FC236}">
                  <a16:creationId xmlns:a16="http://schemas.microsoft.com/office/drawing/2014/main" id="{FBDA0E0C-4CB2-BE6C-AA28-6E73D011D5FE}"/>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Line 7">
              <a:extLst>
                <a:ext uri="{FF2B5EF4-FFF2-40B4-BE49-F238E27FC236}">
                  <a16:creationId xmlns:a16="http://schemas.microsoft.com/office/drawing/2014/main" id="{FBC37104-5476-F1E9-DC5D-6F5183E363B0}"/>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0" name="Line 8">
              <a:extLst>
                <a:ext uri="{FF2B5EF4-FFF2-40B4-BE49-F238E27FC236}">
                  <a16:creationId xmlns:a16="http://schemas.microsoft.com/office/drawing/2014/main" id="{7A3165FD-F720-4F71-5CF6-6DF856213A3F}"/>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1" name="Line 9">
              <a:extLst>
                <a:ext uri="{FF2B5EF4-FFF2-40B4-BE49-F238E27FC236}">
                  <a16:creationId xmlns:a16="http://schemas.microsoft.com/office/drawing/2014/main" id="{B2E4C37E-ED6B-D272-9417-8E5A142FE655}"/>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2" name="Line 10">
              <a:extLst>
                <a:ext uri="{FF2B5EF4-FFF2-40B4-BE49-F238E27FC236}">
                  <a16:creationId xmlns:a16="http://schemas.microsoft.com/office/drawing/2014/main" id="{5F7F991C-8FCC-809D-BC0B-12DE17867D8F}"/>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3" name="Line 11">
              <a:extLst>
                <a:ext uri="{FF2B5EF4-FFF2-40B4-BE49-F238E27FC236}">
                  <a16:creationId xmlns:a16="http://schemas.microsoft.com/office/drawing/2014/main" id="{1BD71E29-0023-CC3F-CF68-C70E3B2288BA}"/>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4" name="TextBox 93">
              <a:extLst>
                <a:ext uri="{FF2B5EF4-FFF2-40B4-BE49-F238E27FC236}">
                  <a16:creationId xmlns:a16="http://schemas.microsoft.com/office/drawing/2014/main" id="{201AF4D9-4A2F-7391-937D-E873772AF20A}"/>
                </a:ext>
              </a:extLst>
            </p:cNvPr>
            <p:cNvSpPr txBox="1"/>
            <p:nvPr/>
          </p:nvSpPr>
          <p:spPr>
            <a:xfrm rot="16200000">
              <a:off x="3651995" y="2542535"/>
              <a:ext cx="152952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OS率</a:t>
              </a:r>
            </a:p>
          </p:txBody>
        </p:sp>
        <p:sp>
          <p:nvSpPr>
            <p:cNvPr id="95" name="TextBox 94">
              <a:extLst>
                <a:ext uri="{FF2B5EF4-FFF2-40B4-BE49-F238E27FC236}">
                  <a16:creationId xmlns:a16="http://schemas.microsoft.com/office/drawing/2014/main" id="{A5BF2694-6573-6C59-151F-3FA66FAD038A}"/>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96" name="TextBox 95">
              <a:extLst>
                <a:ext uri="{FF2B5EF4-FFF2-40B4-BE49-F238E27FC236}">
                  <a16:creationId xmlns:a16="http://schemas.microsoft.com/office/drawing/2014/main" id="{B57ABC5E-C2DD-0866-FC93-386BFBB796C7}"/>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97" name="TextBox 96">
              <a:extLst>
                <a:ext uri="{FF2B5EF4-FFF2-40B4-BE49-F238E27FC236}">
                  <a16:creationId xmlns:a16="http://schemas.microsoft.com/office/drawing/2014/main" id="{2B46A4B8-A9BA-470A-34B3-BD3EC51B704E}"/>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98" name="TextBox 97">
              <a:extLst>
                <a:ext uri="{FF2B5EF4-FFF2-40B4-BE49-F238E27FC236}">
                  <a16:creationId xmlns:a16="http://schemas.microsoft.com/office/drawing/2014/main" id="{D3ABE805-33A2-918F-9342-D8DB1B77307D}"/>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99" name="TextBox 98">
              <a:extLst>
                <a:ext uri="{FF2B5EF4-FFF2-40B4-BE49-F238E27FC236}">
                  <a16:creationId xmlns:a16="http://schemas.microsoft.com/office/drawing/2014/main" id="{791F914E-A447-1265-D875-495FF1B75E6A}"/>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100" name="TextBox 99">
              <a:extLst>
                <a:ext uri="{FF2B5EF4-FFF2-40B4-BE49-F238E27FC236}">
                  <a16:creationId xmlns:a16="http://schemas.microsoft.com/office/drawing/2014/main" id="{DA4422D3-81CD-FD6B-805D-F8A1333F64ED}"/>
                </a:ext>
              </a:extLst>
            </p:cNvPr>
            <p:cNvSpPr txBox="1"/>
            <p:nvPr/>
          </p:nvSpPr>
          <p:spPr>
            <a:xfrm>
              <a:off x="4637989" y="3763718"/>
              <a:ext cx="284052" cy="35936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01" name="Group 100">
            <a:extLst>
              <a:ext uri="{FF2B5EF4-FFF2-40B4-BE49-F238E27FC236}">
                <a16:creationId xmlns:a16="http://schemas.microsoft.com/office/drawing/2014/main" id="{7C0EF409-E909-F3F0-CA52-85EFBF8C7FED}"/>
              </a:ext>
            </a:extLst>
          </p:cNvPr>
          <p:cNvGrpSpPr/>
          <p:nvPr/>
        </p:nvGrpSpPr>
        <p:grpSpPr>
          <a:xfrm>
            <a:off x="7416139" y="5003701"/>
            <a:ext cx="3870957" cy="288147"/>
            <a:chOff x="6850777" y="5769984"/>
            <a:chExt cx="3870957" cy="288147"/>
          </a:xfrm>
        </p:grpSpPr>
        <p:sp>
          <p:nvSpPr>
            <p:cNvPr id="102" name="TextBox 101">
              <a:extLst>
                <a:ext uri="{FF2B5EF4-FFF2-40B4-BE49-F238E27FC236}">
                  <a16:creationId xmlns:a16="http://schemas.microsoft.com/office/drawing/2014/main" id="{2524AA65-E8B0-DE15-EDDB-C952BCD62632}"/>
                </a:ext>
              </a:extLst>
            </p:cNvPr>
            <p:cNvSpPr txBox="1"/>
            <p:nvPr/>
          </p:nvSpPr>
          <p:spPr>
            <a:xfrm>
              <a:off x="10549645"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103" name="TextBox 102">
              <a:extLst>
                <a:ext uri="{FF2B5EF4-FFF2-40B4-BE49-F238E27FC236}">
                  <a16:creationId xmlns:a16="http://schemas.microsoft.com/office/drawing/2014/main" id="{F79F02D8-D725-DD23-49F9-B68638BAC0FB}"/>
                </a:ext>
              </a:extLst>
            </p:cNvPr>
            <p:cNvSpPr txBox="1"/>
            <p:nvPr/>
          </p:nvSpPr>
          <p:spPr>
            <a:xfrm>
              <a:off x="10028334"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104" name="TextBox 103">
              <a:extLst>
                <a:ext uri="{FF2B5EF4-FFF2-40B4-BE49-F238E27FC236}">
                  <a16:creationId xmlns:a16="http://schemas.microsoft.com/office/drawing/2014/main" id="{C0A35D94-3CC9-3DD4-44A8-59D14BAECE91}"/>
                </a:ext>
              </a:extLst>
            </p:cNvPr>
            <p:cNvSpPr txBox="1"/>
            <p:nvPr/>
          </p:nvSpPr>
          <p:spPr>
            <a:xfrm>
              <a:off x="9507023"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105" name="TextBox 104">
              <a:extLst>
                <a:ext uri="{FF2B5EF4-FFF2-40B4-BE49-F238E27FC236}">
                  <a16:creationId xmlns:a16="http://schemas.microsoft.com/office/drawing/2014/main" id="{D7F6BD51-CF44-5F72-44B6-25E790C5C220}"/>
                </a:ext>
              </a:extLst>
            </p:cNvPr>
            <p:cNvSpPr txBox="1"/>
            <p:nvPr/>
          </p:nvSpPr>
          <p:spPr>
            <a:xfrm>
              <a:off x="8985711"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106" name="TextBox 105">
              <a:extLst>
                <a:ext uri="{FF2B5EF4-FFF2-40B4-BE49-F238E27FC236}">
                  <a16:creationId xmlns:a16="http://schemas.microsoft.com/office/drawing/2014/main" id="{43D3FDEC-6AD7-1184-7D1B-C02C059F6567}"/>
                </a:ext>
              </a:extLst>
            </p:cNvPr>
            <p:cNvSpPr txBox="1"/>
            <p:nvPr/>
          </p:nvSpPr>
          <p:spPr>
            <a:xfrm>
              <a:off x="8464402"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7</a:t>
              </a:r>
            </a:p>
          </p:txBody>
        </p:sp>
        <p:sp>
          <p:nvSpPr>
            <p:cNvPr id="107" name="TextBox 106">
              <a:extLst>
                <a:ext uri="{FF2B5EF4-FFF2-40B4-BE49-F238E27FC236}">
                  <a16:creationId xmlns:a16="http://schemas.microsoft.com/office/drawing/2014/main" id="{0BBF6081-C9AF-FC18-63EF-8E7C0F0ACD5E}"/>
                </a:ext>
              </a:extLst>
            </p:cNvPr>
            <p:cNvSpPr txBox="1"/>
            <p:nvPr/>
          </p:nvSpPr>
          <p:spPr>
            <a:xfrm>
              <a:off x="7943092"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a:t>
              </a:r>
            </a:p>
          </p:txBody>
        </p:sp>
        <p:sp>
          <p:nvSpPr>
            <p:cNvPr id="108" name="TextBox 107">
              <a:extLst>
                <a:ext uri="{FF2B5EF4-FFF2-40B4-BE49-F238E27FC236}">
                  <a16:creationId xmlns:a16="http://schemas.microsoft.com/office/drawing/2014/main" id="{E535C3B9-C161-7A17-F917-329E8210A88C}"/>
                </a:ext>
              </a:extLst>
            </p:cNvPr>
            <p:cNvSpPr txBox="1"/>
            <p:nvPr/>
          </p:nvSpPr>
          <p:spPr>
            <a:xfrm>
              <a:off x="7372088" y="576998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22</a:t>
              </a:r>
            </a:p>
          </p:txBody>
        </p:sp>
        <p:sp>
          <p:nvSpPr>
            <p:cNvPr id="109" name="TextBox 108">
              <a:extLst>
                <a:ext uri="{FF2B5EF4-FFF2-40B4-BE49-F238E27FC236}">
                  <a16:creationId xmlns:a16="http://schemas.microsoft.com/office/drawing/2014/main" id="{CEF6ECDF-5B0E-2368-26FB-B8D4AB189324}"/>
                </a:ext>
              </a:extLst>
            </p:cNvPr>
            <p:cNvSpPr txBox="1"/>
            <p:nvPr/>
          </p:nvSpPr>
          <p:spPr>
            <a:xfrm>
              <a:off x="6850777" y="5769984"/>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49</a:t>
              </a:r>
            </a:p>
          </p:txBody>
        </p:sp>
      </p:grpSp>
      <p:grpSp>
        <p:nvGrpSpPr>
          <p:cNvPr id="110" name="Group 109">
            <a:extLst>
              <a:ext uri="{FF2B5EF4-FFF2-40B4-BE49-F238E27FC236}">
                <a16:creationId xmlns:a16="http://schemas.microsoft.com/office/drawing/2014/main" id="{99A42A11-F065-6207-012F-3D9E9E6EABD3}"/>
              </a:ext>
            </a:extLst>
          </p:cNvPr>
          <p:cNvGrpSpPr/>
          <p:nvPr/>
        </p:nvGrpSpPr>
        <p:grpSpPr>
          <a:xfrm>
            <a:off x="7416139" y="5231684"/>
            <a:ext cx="3870957" cy="288147"/>
            <a:chOff x="6850777" y="5769984"/>
            <a:chExt cx="3870957" cy="288147"/>
          </a:xfrm>
        </p:grpSpPr>
        <p:sp>
          <p:nvSpPr>
            <p:cNvPr id="111" name="TextBox 110">
              <a:extLst>
                <a:ext uri="{FF2B5EF4-FFF2-40B4-BE49-F238E27FC236}">
                  <a16:creationId xmlns:a16="http://schemas.microsoft.com/office/drawing/2014/main" id="{F7A149B1-F198-017E-B862-792C2FFE1319}"/>
                </a:ext>
              </a:extLst>
            </p:cNvPr>
            <p:cNvSpPr txBox="1"/>
            <p:nvPr/>
          </p:nvSpPr>
          <p:spPr>
            <a:xfrm>
              <a:off x="10549645"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12" name="TextBox 111">
              <a:extLst>
                <a:ext uri="{FF2B5EF4-FFF2-40B4-BE49-F238E27FC236}">
                  <a16:creationId xmlns:a16="http://schemas.microsoft.com/office/drawing/2014/main" id="{6B3C6445-70AA-1D10-4C31-F5BEA4B2B006}"/>
                </a:ext>
              </a:extLst>
            </p:cNvPr>
            <p:cNvSpPr txBox="1"/>
            <p:nvPr/>
          </p:nvSpPr>
          <p:spPr>
            <a:xfrm>
              <a:off x="10028334"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13" name="TextBox 112">
              <a:extLst>
                <a:ext uri="{FF2B5EF4-FFF2-40B4-BE49-F238E27FC236}">
                  <a16:creationId xmlns:a16="http://schemas.microsoft.com/office/drawing/2014/main" id="{D3D33EB4-CFE4-3D20-F2B3-BDAE85DED0A4}"/>
                </a:ext>
              </a:extLst>
            </p:cNvPr>
            <p:cNvSpPr txBox="1"/>
            <p:nvPr/>
          </p:nvSpPr>
          <p:spPr>
            <a:xfrm>
              <a:off x="9507023"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14" name="TextBox 113">
              <a:extLst>
                <a:ext uri="{FF2B5EF4-FFF2-40B4-BE49-F238E27FC236}">
                  <a16:creationId xmlns:a16="http://schemas.microsoft.com/office/drawing/2014/main" id="{176A3BBE-B2C6-7A85-195C-5E6CF3062F30}"/>
                </a:ext>
              </a:extLst>
            </p:cNvPr>
            <p:cNvSpPr txBox="1"/>
            <p:nvPr/>
          </p:nvSpPr>
          <p:spPr>
            <a:xfrm>
              <a:off x="8985711"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115" name="TextBox 114">
              <a:extLst>
                <a:ext uri="{FF2B5EF4-FFF2-40B4-BE49-F238E27FC236}">
                  <a16:creationId xmlns:a16="http://schemas.microsoft.com/office/drawing/2014/main" id="{8FCF4E39-6AF8-CC7A-E353-D07936F07483}"/>
                </a:ext>
              </a:extLst>
            </p:cNvPr>
            <p:cNvSpPr txBox="1"/>
            <p:nvPr/>
          </p:nvSpPr>
          <p:spPr>
            <a:xfrm>
              <a:off x="8464402" y="5769984"/>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a:t>
              </a:r>
            </a:p>
          </p:txBody>
        </p:sp>
        <p:sp>
          <p:nvSpPr>
            <p:cNvPr id="116" name="TextBox 115">
              <a:extLst>
                <a:ext uri="{FF2B5EF4-FFF2-40B4-BE49-F238E27FC236}">
                  <a16:creationId xmlns:a16="http://schemas.microsoft.com/office/drawing/2014/main" id="{91DFE8C9-3E47-706E-4820-A8C877C918ED}"/>
                </a:ext>
              </a:extLst>
            </p:cNvPr>
            <p:cNvSpPr txBox="1"/>
            <p:nvPr/>
          </p:nvSpPr>
          <p:spPr>
            <a:xfrm>
              <a:off x="7893399" y="5769984"/>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117" name="TextBox 116">
              <a:extLst>
                <a:ext uri="{FF2B5EF4-FFF2-40B4-BE49-F238E27FC236}">
                  <a16:creationId xmlns:a16="http://schemas.microsoft.com/office/drawing/2014/main" id="{6488C463-2FDA-D197-CF57-43CBF69EC74A}"/>
                </a:ext>
              </a:extLst>
            </p:cNvPr>
            <p:cNvSpPr txBox="1"/>
            <p:nvPr/>
          </p:nvSpPr>
          <p:spPr>
            <a:xfrm>
              <a:off x="7372088" y="5769984"/>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26</a:t>
              </a:r>
            </a:p>
          </p:txBody>
        </p:sp>
        <p:sp>
          <p:nvSpPr>
            <p:cNvPr id="118" name="TextBox 117">
              <a:extLst>
                <a:ext uri="{FF2B5EF4-FFF2-40B4-BE49-F238E27FC236}">
                  <a16:creationId xmlns:a16="http://schemas.microsoft.com/office/drawing/2014/main" id="{5B87BD3B-F0FF-9477-D0A2-D391C2891088}"/>
                </a:ext>
              </a:extLst>
            </p:cNvPr>
            <p:cNvSpPr txBox="1"/>
            <p:nvPr/>
          </p:nvSpPr>
          <p:spPr>
            <a:xfrm>
              <a:off x="6850777" y="5769984"/>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51</a:t>
              </a:r>
            </a:p>
          </p:txBody>
        </p:sp>
      </p:grpSp>
      <p:grpSp>
        <p:nvGrpSpPr>
          <p:cNvPr id="119" name="Group 118">
            <a:extLst>
              <a:ext uri="{FF2B5EF4-FFF2-40B4-BE49-F238E27FC236}">
                <a16:creationId xmlns:a16="http://schemas.microsoft.com/office/drawing/2014/main" id="{FAAA87E8-F605-EE2E-4C79-CEBBB6266E74}"/>
              </a:ext>
            </a:extLst>
          </p:cNvPr>
          <p:cNvGrpSpPr/>
          <p:nvPr/>
        </p:nvGrpSpPr>
        <p:grpSpPr>
          <a:xfrm>
            <a:off x="7592380" y="2267671"/>
            <a:ext cx="3307622" cy="2177664"/>
            <a:chOff x="4005262" y="2062162"/>
            <a:chExt cx="4177226" cy="2735094"/>
          </a:xfrm>
        </p:grpSpPr>
        <p:sp>
          <p:nvSpPr>
            <p:cNvPr id="120" name="Freeform: Shape 198">
              <a:extLst>
                <a:ext uri="{FF2B5EF4-FFF2-40B4-BE49-F238E27FC236}">
                  <a16:creationId xmlns:a16="http://schemas.microsoft.com/office/drawing/2014/main" id="{3F0F07B8-5796-39C0-5C88-FBC79021C32E}"/>
                </a:ext>
              </a:extLst>
            </p:cNvPr>
            <p:cNvSpPr/>
            <p:nvPr/>
          </p:nvSpPr>
          <p:spPr>
            <a:xfrm>
              <a:off x="4005262" y="2062162"/>
              <a:ext cx="4177226" cy="2735094"/>
            </a:xfrm>
            <a:custGeom>
              <a:avLst/>
              <a:gdLst>
                <a:gd name="connsiteX0" fmla="*/ 4177227 w 4177226"/>
                <a:gd name="connsiteY0" fmla="*/ 2735094 h 2735094"/>
                <a:gd name="connsiteX1" fmla="*/ 4177227 w 4177226"/>
                <a:gd name="connsiteY1" fmla="*/ 2417588 h 2735094"/>
                <a:gd name="connsiteX2" fmla="*/ 3125267 w 4177226"/>
                <a:gd name="connsiteY2" fmla="*/ 2417588 h 2735094"/>
                <a:gd name="connsiteX3" fmla="*/ 3125267 w 4177226"/>
                <a:gd name="connsiteY3" fmla="*/ 2272227 h 2735094"/>
                <a:gd name="connsiteX4" fmla="*/ 2585904 w 4177226"/>
                <a:gd name="connsiteY4" fmla="*/ 2272227 h 2735094"/>
                <a:gd name="connsiteX5" fmla="*/ 2585904 w 4177226"/>
                <a:gd name="connsiteY5" fmla="*/ 2119217 h 2735094"/>
                <a:gd name="connsiteX6" fmla="*/ 2123046 w 4177226"/>
                <a:gd name="connsiteY6" fmla="*/ 2119217 h 2735094"/>
                <a:gd name="connsiteX7" fmla="*/ 2123046 w 4177226"/>
                <a:gd name="connsiteY7" fmla="*/ 2023586 h 2735094"/>
                <a:gd name="connsiteX8" fmla="*/ 1445962 w 4177226"/>
                <a:gd name="connsiteY8" fmla="*/ 2023586 h 2735094"/>
                <a:gd name="connsiteX9" fmla="*/ 1445962 w 4177226"/>
                <a:gd name="connsiteY9" fmla="*/ 1927955 h 2735094"/>
                <a:gd name="connsiteX10" fmla="*/ 1277655 w 4177226"/>
                <a:gd name="connsiteY10" fmla="*/ 1927955 h 2735094"/>
                <a:gd name="connsiteX11" fmla="*/ 1277655 w 4177226"/>
                <a:gd name="connsiteY11" fmla="*/ 1832315 h 2735094"/>
                <a:gd name="connsiteX12" fmla="*/ 1151420 w 4177226"/>
                <a:gd name="connsiteY12" fmla="*/ 1832315 h 2735094"/>
                <a:gd name="connsiteX13" fmla="*/ 1151420 w 4177226"/>
                <a:gd name="connsiteY13" fmla="*/ 1744342 h 2735094"/>
                <a:gd name="connsiteX14" fmla="*/ 956329 w 4177226"/>
                <a:gd name="connsiteY14" fmla="*/ 1744342 h 2735094"/>
                <a:gd name="connsiteX15" fmla="*/ 956329 w 4177226"/>
                <a:gd name="connsiteY15" fmla="*/ 1679305 h 2735094"/>
                <a:gd name="connsiteX16" fmla="*/ 925722 w 4177226"/>
                <a:gd name="connsiteY16" fmla="*/ 1679305 h 2735094"/>
                <a:gd name="connsiteX17" fmla="*/ 925722 w 4177226"/>
                <a:gd name="connsiteY17" fmla="*/ 1598971 h 2735094"/>
                <a:gd name="connsiteX18" fmla="*/ 879820 w 4177226"/>
                <a:gd name="connsiteY18" fmla="*/ 1598971 h 2735094"/>
                <a:gd name="connsiteX19" fmla="*/ 879820 w 4177226"/>
                <a:gd name="connsiteY19" fmla="*/ 1537773 h 2735094"/>
                <a:gd name="connsiteX20" fmla="*/ 826265 w 4177226"/>
                <a:gd name="connsiteY20" fmla="*/ 1537773 h 2735094"/>
                <a:gd name="connsiteX21" fmla="*/ 826265 w 4177226"/>
                <a:gd name="connsiteY21" fmla="*/ 1465088 h 2735094"/>
                <a:gd name="connsiteX22" fmla="*/ 780361 w 4177226"/>
                <a:gd name="connsiteY22" fmla="*/ 1465088 h 2735094"/>
                <a:gd name="connsiteX23" fmla="*/ 780361 w 4177226"/>
                <a:gd name="connsiteY23" fmla="*/ 1396232 h 2735094"/>
                <a:gd name="connsiteX24" fmla="*/ 757410 w 4177226"/>
                <a:gd name="connsiteY24" fmla="*/ 1396232 h 2735094"/>
                <a:gd name="connsiteX25" fmla="*/ 757410 w 4177226"/>
                <a:gd name="connsiteY25" fmla="*/ 1312078 h 2735094"/>
                <a:gd name="connsiteX26" fmla="*/ 680904 w 4177226"/>
                <a:gd name="connsiteY26" fmla="*/ 1312078 h 2735094"/>
                <a:gd name="connsiteX27" fmla="*/ 680904 w 4177226"/>
                <a:gd name="connsiteY27" fmla="*/ 1258529 h 2735094"/>
                <a:gd name="connsiteX28" fmla="*/ 646476 w 4177226"/>
                <a:gd name="connsiteY28" fmla="*/ 1258529 h 2735094"/>
                <a:gd name="connsiteX29" fmla="*/ 646476 w 4177226"/>
                <a:gd name="connsiteY29" fmla="*/ 1067257 h 2735094"/>
                <a:gd name="connsiteX30" fmla="*/ 585271 w 4177226"/>
                <a:gd name="connsiteY30" fmla="*/ 1067257 h 2735094"/>
                <a:gd name="connsiteX31" fmla="*/ 585271 w 4177226"/>
                <a:gd name="connsiteY31" fmla="*/ 956329 h 2735094"/>
                <a:gd name="connsiteX32" fmla="*/ 535542 w 4177226"/>
                <a:gd name="connsiteY32" fmla="*/ 956329 h 2735094"/>
                <a:gd name="connsiteX33" fmla="*/ 535542 w 4177226"/>
                <a:gd name="connsiteY33" fmla="*/ 864518 h 2735094"/>
                <a:gd name="connsiteX34" fmla="*/ 432259 w 4177226"/>
                <a:gd name="connsiteY34" fmla="*/ 864518 h 2735094"/>
                <a:gd name="connsiteX35" fmla="*/ 432259 w 4177226"/>
                <a:gd name="connsiteY35" fmla="*/ 810963 h 2735094"/>
                <a:gd name="connsiteX36" fmla="*/ 401657 w 4177226"/>
                <a:gd name="connsiteY36" fmla="*/ 810963 h 2735094"/>
                <a:gd name="connsiteX37" fmla="*/ 401657 w 4177226"/>
                <a:gd name="connsiteY37" fmla="*/ 749759 h 2735094"/>
                <a:gd name="connsiteX38" fmla="*/ 374879 w 4177226"/>
                <a:gd name="connsiteY38" fmla="*/ 749759 h 2735094"/>
                <a:gd name="connsiteX39" fmla="*/ 374879 w 4177226"/>
                <a:gd name="connsiteY39" fmla="*/ 680903 h 2735094"/>
                <a:gd name="connsiteX40" fmla="*/ 348103 w 4177226"/>
                <a:gd name="connsiteY40" fmla="*/ 680903 h 2735094"/>
                <a:gd name="connsiteX41" fmla="*/ 348103 w 4177226"/>
                <a:gd name="connsiteY41" fmla="*/ 627349 h 2735094"/>
                <a:gd name="connsiteX42" fmla="*/ 309849 w 4177226"/>
                <a:gd name="connsiteY42" fmla="*/ 627349 h 2735094"/>
                <a:gd name="connsiteX43" fmla="*/ 309849 w 4177226"/>
                <a:gd name="connsiteY43" fmla="*/ 566144 h 2735094"/>
                <a:gd name="connsiteX44" fmla="*/ 286898 w 4177226"/>
                <a:gd name="connsiteY44" fmla="*/ 566144 h 2735094"/>
                <a:gd name="connsiteX45" fmla="*/ 286898 w 4177226"/>
                <a:gd name="connsiteY45" fmla="*/ 489638 h 2735094"/>
                <a:gd name="connsiteX46" fmla="*/ 260120 w 4177226"/>
                <a:gd name="connsiteY46" fmla="*/ 489638 h 2735094"/>
                <a:gd name="connsiteX47" fmla="*/ 260120 w 4177226"/>
                <a:gd name="connsiteY47" fmla="*/ 386355 h 2735094"/>
                <a:gd name="connsiteX48" fmla="*/ 233343 w 4177226"/>
                <a:gd name="connsiteY48" fmla="*/ 386355 h 2735094"/>
                <a:gd name="connsiteX49" fmla="*/ 233343 w 4177226"/>
                <a:gd name="connsiteY49" fmla="*/ 332801 h 2735094"/>
                <a:gd name="connsiteX50" fmla="*/ 183614 w 4177226"/>
                <a:gd name="connsiteY50" fmla="*/ 332801 h 2735094"/>
                <a:gd name="connsiteX51" fmla="*/ 183614 w 4177226"/>
                <a:gd name="connsiteY51" fmla="*/ 225693 h 2735094"/>
                <a:gd name="connsiteX52" fmla="*/ 168313 w 4177226"/>
                <a:gd name="connsiteY52" fmla="*/ 225693 h 2735094"/>
                <a:gd name="connsiteX53" fmla="*/ 168313 w 4177226"/>
                <a:gd name="connsiteY53" fmla="*/ 156838 h 2735094"/>
                <a:gd name="connsiteX54" fmla="*/ 133885 w 4177226"/>
                <a:gd name="connsiteY54" fmla="*/ 156838 h 2735094"/>
                <a:gd name="connsiteX55" fmla="*/ 133885 w 4177226"/>
                <a:gd name="connsiteY55" fmla="*/ 99457 h 2735094"/>
                <a:gd name="connsiteX56" fmla="*/ 95633 w 4177226"/>
                <a:gd name="connsiteY56" fmla="*/ 99457 h 2735094"/>
                <a:gd name="connsiteX57" fmla="*/ 95633 w 4177226"/>
                <a:gd name="connsiteY57" fmla="*/ 42078 h 2735094"/>
                <a:gd name="connsiteX58" fmla="*/ 57380 w 4177226"/>
                <a:gd name="connsiteY58" fmla="*/ 42078 h 2735094"/>
                <a:gd name="connsiteX59" fmla="*/ 57380 w 4177226"/>
                <a:gd name="connsiteY59" fmla="*/ 0 h 2735094"/>
                <a:gd name="connsiteX60" fmla="*/ 0 w 4177226"/>
                <a:gd name="connsiteY60" fmla="*/ 0 h 273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77226" h="2735094">
                  <a:moveTo>
                    <a:pt x="4177227" y="2735094"/>
                  </a:moveTo>
                  <a:lnTo>
                    <a:pt x="4177227" y="2417588"/>
                  </a:lnTo>
                  <a:lnTo>
                    <a:pt x="3125267" y="2417588"/>
                  </a:lnTo>
                  <a:lnTo>
                    <a:pt x="3125267" y="2272227"/>
                  </a:lnTo>
                  <a:lnTo>
                    <a:pt x="2585904" y="2272227"/>
                  </a:lnTo>
                  <a:lnTo>
                    <a:pt x="2585904" y="2119217"/>
                  </a:lnTo>
                  <a:lnTo>
                    <a:pt x="2123046" y="2119217"/>
                  </a:lnTo>
                  <a:lnTo>
                    <a:pt x="2123046" y="2023586"/>
                  </a:lnTo>
                  <a:lnTo>
                    <a:pt x="1445962" y="2023586"/>
                  </a:lnTo>
                  <a:lnTo>
                    <a:pt x="1445962" y="1927955"/>
                  </a:lnTo>
                  <a:lnTo>
                    <a:pt x="1277655" y="1927955"/>
                  </a:lnTo>
                  <a:lnTo>
                    <a:pt x="1277655" y="1832315"/>
                  </a:lnTo>
                  <a:lnTo>
                    <a:pt x="1151420" y="1832315"/>
                  </a:lnTo>
                  <a:lnTo>
                    <a:pt x="1151420" y="1744342"/>
                  </a:lnTo>
                  <a:lnTo>
                    <a:pt x="956329" y="1744342"/>
                  </a:lnTo>
                  <a:lnTo>
                    <a:pt x="956329" y="1679305"/>
                  </a:lnTo>
                  <a:lnTo>
                    <a:pt x="925722" y="1679305"/>
                  </a:lnTo>
                  <a:lnTo>
                    <a:pt x="925722" y="1598971"/>
                  </a:lnTo>
                  <a:lnTo>
                    <a:pt x="879820" y="1598971"/>
                  </a:lnTo>
                  <a:lnTo>
                    <a:pt x="879820" y="1537773"/>
                  </a:lnTo>
                  <a:lnTo>
                    <a:pt x="826265" y="1537773"/>
                  </a:lnTo>
                  <a:lnTo>
                    <a:pt x="826265" y="1465088"/>
                  </a:lnTo>
                  <a:lnTo>
                    <a:pt x="780361" y="1465088"/>
                  </a:lnTo>
                  <a:lnTo>
                    <a:pt x="780361" y="1396232"/>
                  </a:lnTo>
                  <a:lnTo>
                    <a:pt x="757410" y="1396232"/>
                  </a:lnTo>
                  <a:lnTo>
                    <a:pt x="757410" y="1312078"/>
                  </a:lnTo>
                  <a:lnTo>
                    <a:pt x="680904" y="1312078"/>
                  </a:lnTo>
                  <a:lnTo>
                    <a:pt x="680904" y="1258529"/>
                  </a:lnTo>
                  <a:lnTo>
                    <a:pt x="646476" y="1258529"/>
                  </a:lnTo>
                  <a:lnTo>
                    <a:pt x="646476" y="1067257"/>
                  </a:lnTo>
                  <a:lnTo>
                    <a:pt x="585271" y="1067257"/>
                  </a:lnTo>
                  <a:lnTo>
                    <a:pt x="585271" y="956329"/>
                  </a:lnTo>
                  <a:lnTo>
                    <a:pt x="535542" y="956329"/>
                  </a:lnTo>
                  <a:lnTo>
                    <a:pt x="535542" y="864518"/>
                  </a:lnTo>
                  <a:lnTo>
                    <a:pt x="432259" y="864518"/>
                  </a:lnTo>
                  <a:lnTo>
                    <a:pt x="432259" y="810963"/>
                  </a:lnTo>
                  <a:lnTo>
                    <a:pt x="401657" y="810963"/>
                  </a:lnTo>
                  <a:lnTo>
                    <a:pt x="401657" y="749759"/>
                  </a:lnTo>
                  <a:lnTo>
                    <a:pt x="374879" y="749759"/>
                  </a:lnTo>
                  <a:lnTo>
                    <a:pt x="374879" y="680903"/>
                  </a:lnTo>
                  <a:lnTo>
                    <a:pt x="348103" y="680903"/>
                  </a:lnTo>
                  <a:lnTo>
                    <a:pt x="348103" y="627349"/>
                  </a:lnTo>
                  <a:lnTo>
                    <a:pt x="309849" y="627349"/>
                  </a:lnTo>
                  <a:lnTo>
                    <a:pt x="309849" y="566144"/>
                  </a:lnTo>
                  <a:lnTo>
                    <a:pt x="286898" y="566144"/>
                  </a:lnTo>
                  <a:lnTo>
                    <a:pt x="286898" y="489638"/>
                  </a:lnTo>
                  <a:lnTo>
                    <a:pt x="260120" y="489638"/>
                  </a:lnTo>
                  <a:lnTo>
                    <a:pt x="260120" y="386355"/>
                  </a:lnTo>
                  <a:lnTo>
                    <a:pt x="233343" y="386355"/>
                  </a:lnTo>
                  <a:lnTo>
                    <a:pt x="233343" y="332801"/>
                  </a:lnTo>
                  <a:lnTo>
                    <a:pt x="183614" y="332801"/>
                  </a:lnTo>
                  <a:lnTo>
                    <a:pt x="183614" y="225693"/>
                  </a:lnTo>
                  <a:lnTo>
                    <a:pt x="168313" y="225693"/>
                  </a:lnTo>
                  <a:lnTo>
                    <a:pt x="168313" y="156838"/>
                  </a:lnTo>
                  <a:lnTo>
                    <a:pt x="133885" y="156838"/>
                  </a:lnTo>
                  <a:lnTo>
                    <a:pt x="133885" y="99457"/>
                  </a:lnTo>
                  <a:lnTo>
                    <a:pt x="95633" y="99457"/>
                  </a:lnTo>
                  <a:lnTo>
                    <a:pt x="95633" y="42078"/>
                  </a:lnTo>
                  <a:lnTo>
                    <a:pt x="57380" y="42078"/>
                  </a:lnTo>
                  <a:lnTo>
                    <a:pt x="57380"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199">
              <a:extLst>
                <a:ext uri="{FF2B5EF4-FFF2-40B4-BE49-F238E27FC236}">
                  <a16:creationId xmlns:a16="http://schemas.microsoft.com/office/drawing/2014/main" id="{3B70E8C0-055B-6D5B-3B66-61F5210856A1}"/>
                </a:ext>
              </a:extLst>
            </p:cNvPr>
            <p:cNvSpPr/>
            <p:nvPr/>
          </p:nvSpPr>
          <p:spPr>
            <a:xfrm>
              <a:off x="5017664" y="376623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00">
              <a:extLst>
                <a:ext uri="{FF2B5EF4-FFF2-40B4-BE49-F238E27FC236}">
                  <a16:creationId xmlns:a16="http://schemas.microsoft.com/office/drawing/2014/main" id="{8B75E2A9-F0BB-2C4F-C038-76F0C98BDDC3}"/>
                </a:ext>
              </a:extLst>
            </p:cNvPr>
            <p:cNvSpPr/>
            <p:nvPr/>
          </p:nvSpPr>
          <p:spPr>
            <a:xfrm>
              <a:off x="5055764" y="376623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01">
              <a:extLst>
                <a:ext uri="{FF2B5EF4-FFF2-40B4-BE49-F238E27FC236}">
                  <a16:creationId xmlns:a16="http://schemas.microsoft.com/office/drawing/2014/main" id="{F03F11F5-85E2-6C02-82C1-37D423F2DF96}"/>
                </a:ext>
              </a:extLst>
            </p:cNvPr>
            <p:cNvSpPr/>
            <p:nvPr/>
          </p:nvSpPr>
          <p:spPr>
            <a:xfrm>
              <a:off x="5093864" y="376623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02">
              <a:extLst>
                <a:ext uri="{FF2B5EF4-FFF2-40B4-BE49-F238E27FC236}">
                  <a16:creationId xmlns:a16="http://schemas.microsoft.com/office/drawing/2014/main" id="{FCD3D86C-4E12-A028-A33F-6A9ED9862422}"/>
                </a:ext>
              </a:extLst>
            </p:cNvPr>
            <p:cNvSpPr/>
            <p:nvPr/>
          </p:nvSpPr>
          <p:spPr>
            <a:xfrm>
              <a:off x="5989224" y="40329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03">
              <a:extLst>
                <a:ext uri="{FF2B5EF4-FFF2-40B4-BE49-F238E27FC236}">
                  <a16:creationId xmlns:a16="http://schemas.microsoft.com/office/drawing/2014/main" id="{8544F190-2882-25BD-08E2-8F862D0C3516}"/>
                </a:ext>
              </a:extLst>
            </p:cNvPr>
            <p:cNvSpPr/>
            <p:nvPr/>
          </p:nvSpPr>
          <p:spPr>
            <a:xfrm>
              <a:off x="6198774" y="412818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04">
              <a:extLst>
                <a:ext uri="{FF2B5EF4-FFF2-40B4-BE49-F238E27FC236}">
                  <a16:creationId xmlns:a16="http://schemas.microsoft.com/office/drawing/2014/main" id="{7C4FBBB9-69CB-9F93-F6EC-D410EEEDB89F}"/>
                </a:ext>
              </a:extLst>
            </p:cNvPr>
            <p:cNvSpPr/>
            <p:nvPr/>
          </p:nvSpPr>
          <p:spPr>
            <a:xfrm>
              <a:off x="6408324" y="412818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05">
              <a:extLst>
                <a:ext uri="{FF2B5EF4-FFF2-40B4-BE49-F238E27FC236}">
                  <a16:creationId xmlns:a16="http://schemas.microsoft.com/office/drawing/2014/main" id="{86DC0B60-D9E5-EA6F-1387-BF9E0BB7B97C}"/>
                </a:ext>
              </a:extLst>
            </p:cNvPr>
            <p:cNvSpPr/>
            <p:nvPr/>
          </p:nvSpPr>
          <p:spPr>
            <a:xfrm>
              <a:off x="7284633" y="443298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206">
              <a:extLst>
                <a:ext uri="{FF2B5EF4-FFF2-40B4-BE49-F238E27FC236}">
                  <a16:creationId xmlns:a16="http://schemas.microsoft.com/office/drawing/2014/main" id="{6AA851BC-CD30-257E-BF35-328F9D448A70}"/>
                </a:ext>
              </a:extLst>
            </p:cNvPr>
            <p:cNvSpPr/>
            <p:nvPr/>
          </p:nvSpPr>
          <p:spPr>
            <a:xfrm>
              <a:off x="4617616" y="30804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29" name="Group 128">
            <a:extLst>
              <a:ext uri="{FF2B5EF4-FFF2-40B4-BE49-F238E27FC236}">
                <a16:creationId xmlns:a16="http://schemas.microsoft.com/office/drawing/2014/main" id="{0386673C-5553-F0AE-D757-A043A92D079F}"/>
              </a:ext>
            </a:extLst>
          </p:cNvPr>
          <p:cNvGrpSpPr/>
          <p:nvPr/>
        </p:nvGrpSpPr>
        <p:grpSpPr>
          <a:xfrm>
            <a:off x="7553306" y="2234747"/>
            <a:ext cx="4076871" cy="2131833"/>
            <a:chOff x="7721090" y="1976196"/>
            <a:chExt cx="5090702" cy="2699870"/>
          </a:xfrm>
        </p:grpSpPr>
        <p:sp>
          <p:nvSpPr>
            <p:cNvPr id="130" name="Freeform: Shape 211">
              <a:extLst>
                <a:ext uri="{FF2B5EF4-FFF2-40B4-BE49-F238E27FC236}">
                  <a16:creationId xmlns:a16="http://schemas.microsoft.com/office/drawing/2014/main" id="{63E8B5DB-484C-4F51-3DAF-3FB7A48C04ED}"/>
                </a:ext>
              </a:extLst>
            </p:cNvPr>
            <p:cNvSpPr/>
            <p:nvPr/>
          </p:nvSpPr>
          <p:spPr>
            <a:xfrm>
              <a:off x="7721090" y="2016252"/>
              <a:ext cx="5090702" cy="2618485"/>
            </a:xfrm>
            <a:custGeom>
              <a:avLst/>
              <a:gdLst>
                <a:gd name="connsiteX0" fmla="*/ 5090703 w 5090702"/>
                <a:gd name="connsiteY0" fmla="*/ 2618486 h 2618485"/>
                <a:gd name="connsiteX1" fmla="*/ 3249911 w 5090702"/>
                <a:gd name="connsiteY1" fmla="*/ 2618486 h 2618485"/>
                <a:gd name="connsiteX2" fmla="*/ 3249911 w 5090702"/>
                <a:gd name="connsiteY2" fmla="*/ 2515025 h 2618485"/>
                <a:gd name="connsiteX3" fmla="*/ 2896743 w 5090702"/>
                <a:gd name="connsiteY3" fmla="*/ 2515025 h 2618485"/>
                <a:gd name="connsiteX4" fmla="*/ 2896743 w 5090702"/>
                <a:gd name="connsiteY4" fmla="*/ 2386600 h 2618485"/>
                <a:gd name="connsiteX5" fmla="*/ 2436543 w 5090702"/>
                <a:gd name="connsiteY5" fmla="*/ 2386600 h 2618485"/>
                <a:gd name="connsiteX6" fmla="*/ 2436543 w 5090702"/>
                <a:gd name="connsiteY6" fmla="*/ 2290283 h 2618485"/>
                <a:gd name="connsiteX7" fmla="*/ 2372335 w 5090702"/>
                <a:gd name="connsiteY7" fmla="*/ 2290283 h 2618485"/>
                <a:gd name="connsiteX8" fmla="*/ 2372335 w 5090702"/>
                <a:gd name="connsiteY8" fmla="*/ 2193957 h 2618485"/>
                <a:gd name="connsiteX9" fmla="*/ 1851489 w 5090702"/>
                <a:gd name="connsiteY9" fmla="*/ 2193957 h 2618485"/>
                <a:gd name="connsiteX10" fmla="*/ 1851489 w 5090702"/>
                <a:gd name="connsiteY10" fmla="*/ 2122614 h 2618485"/>
                <a:gd name="connsiteX11" fmla="*/ 1805111 w 5090702"/>
                <a:gd name="connsiteY11" fmla="*/ 2122614 h 2618485"/>
                <a:gd name="connsiteX12" fmla="*/ 1805111 w 5090702"/>
                <a:gd name="connsiteY12" fmla="*/ 2069103 h 2618485"/>
                <a:gd name="connsiteX13" fmla="*/ 1498311 w 5090702"/>
                <a:gd name="connsiteY13" fmla="*/ 2069103 h 2618485"/>
                <a:gd name="connsiteX14" fmla="*/ 1498311 w 5090702"/>
                <a:gd name="connsiteY14" fmla="*/ 1962080 h 2618485"/>
                <a:gd name="connsiteX15" fmla="*/ 1412700 w 5090702"/>
                <a:gd name="connsiteY15" fmla="*/ 1962080 h 2618485"/>
                <a:gd name="connsiteX16" fmla="*/ 1412700 w 5090702"/>
                <a:gd name="connsiteY16" fmla="*/ 1883594 h 2618485"/>
                <a:gd name="connsiteX17" fmla="*/ 1352055 w 5090702"/>
                <a:gd name="connsiteY17" fmla="*/ 1883594 h 2618485"/>
                <a:gd name="connsiteX18" fmla="*/ 1352055 w 5090702"/>
                <a:gd name="connsiteY18" fmla="*/ 1801545 h 2618485"/>
                <a:gd name="connsiteX19" fmla="*/ 1302106 w 5090702"/>
                <a:gd name="connsiteY19" fmla="*/ 1801545 h 2618485"/>
                <a:gd name="connsiteX20" fmla="*/ 1302106 w 5090702"/>
                <a:gd name="connsiteY20" fmla="*/ 1723060 h 2618485"/>
                <a:gd name="connsiteX21" fmla="*/ 1262863 w 5090702"/>
                <a:gd name="connsiteY21" fmla="*/ 1723060 h 2618485"/>
                <a:gd name="connsiteX22" fmla="*/ 1262863 w 5090702"/>
                <a:gd name="connsiteY22" fmla="*/ 1601768 h 2618485"/>
                <a:gd name="connsiteX23" fmla="*/ 1205789 w 5090702"/>
                <a:gd name="connsiteY23" fmla="*/ 1601768 h 2618485"/>
                <a:gd name="connsiteX24" fmla="*/ 1205789 w 5090702"/>
                <a:gd name="connsiteY24" fmla="*/ 1533988 h 2618485"/>
                <a:gd name="connsiteX25" fmla="*/ 998877 w 5090702"/>
                <a:gd name="connsiteY25" fmla="*/ 1533988 h 2618485"/>
                <a:gd name="connsiteX26" fmla="*/ 998877 w 5090702"/>
                <a:gd name="connsiteY26" fmla="*/ 1394857 h 2618485"/>
                <a:gd name="connsiteX27" fmla="*/ 902557 w 5090702"/>
                <a:gd name="connsiteY27" fmla="*/ 1394857 h 2618485"/>
                <a:gd name="connsiteX28" fmla="*/ 902557 w 5090702"/>
                <a:gd name="connsiteY28" fmla="*/ 1327077 h 2618485"/>
                <a:gd name="connsiteX29" fmla="*/ 870450 w 5090702"/>
                <a:gd name="connsiteY29" fmla="*/ 1327077 h 2618485"/>
                <a:gd name="connsiteX30" fmla="*/ 870450 w 5090702"/>
                <a:gd name="connsiteY30" fmla="*/ 1270003 h 2618485"/>
                <a:gd name="connsiteX31" fmla="*/ 831208 w 5090702"/>
                <a:gd name="connsiteY31" fmla="*/ 1270003 h 2618485"/>
                <a:gd name="connsiteX32" fmla="*/ 831208 w 5090702"/>
                <a:gd name="connsiteY32" fmla="*/ 1195089 h 2618485"/>
                <a:gd name="connsiteX33" fmla="*/ 752725 w 5090702"/>
                <a:gd name="connsiteY33" fmla="*/ 1195089 h 2618485"/>
                <a:gd name="connsiteX34" fmla="*/ 752725 w 5090702"/>
                <a:gd name="connsiteY34" fmla="*/ 1127299 h 2618485"/>
                <a:gd name="connsiteX35" fmla="*/ 706348 w 5090702"/>
                <a:gd name="connsiteY35" fmla="*/ 1127299 h 2618485"/>
                <a:gd name="connsiteX36" fmla="*/ 706348 w 5090702"/>
                <a:gd name="connsiteY36" fmla="*/ 1006008 h 2618485"/>
                <a:gd name="connsiteX37" fmla="*/ 631432 w 5090702"/>
                <a:gd name="connsiteY37" fmla="*/ 1006008 h 2618485"/>
                <a:gd name="connsiteX38" fmla="*/ 631432 w 5090702"/>
                <a:gd name="connsiteY38" fmla="*/ 938228 h 2618485"/>
                <a:gd name="connsiteX39" fmla="*/ 602893 w 5090702"/>
                <a:gd name="connsiteY39" fmla="*/ 938228 h 2618485"/>
                <a:gd name="connsiteX40" fmla="*/ 602893 w 5090702"/>
                <a:gd name="connsiteY40" fmla="*/ 681376 h 2618485"/>
                <a:gd name="connsiteX41" fmla="*/ 485168 w 5090702"/>
                <a:gd name="connsiteY41" fmla="*/ 681376 h 2618485"/>
                <a:gd name="connsiteX42" fmla="*/ 485168 w 5090702"/>
                <a:gd name="connsiteY42" fmla="*/ 606461 h 2618485"/>
                <a:gd name="connsiteX43" fmla="*/ 424523 w 5090702"/>
                <a:gd name="connsiteY43" fmla="*/ 606461 h 2618485"/>
                <a:gd name="connsiteX44" fmla="*/ 424523 w 5090702"/>
                <a:gd name="connsiteY44" fmla="*/ 478033 h 2618485"/>
                <a:gd name="connsiteX45" fmla="*/ 356742 w 5090702"/>
                <a:gd name="connsiteY45" fmla="*/ 478033 h 2618485"/>
                <a:gd name="connsiteX46" fmla="*/ 356742 w 5090702"/>
                <a:gd name="connsiteY46" fmla="*/ 360309 h 2618485"/>
                <a:gd name="connsiteX47" fmla="*/ 292528 w 5090702"/>
                <a:gd name="connsiteY47" fmla="*/ 360309 h 2618485"/>
                <a:gd name="connsiteX48" fmla="*/ 292528 w 5090702"/>
                <a:gd name="connsiteY48" fmla="*/ 231882 h 2618485"/>
                <a:gd name="connsiteX49" fmla="*/ 249719 w 5090702"/>
                <a:gd name="connsiteY49" fmla="*/ 231882 h 2618485"/>
                <a:gd name="connsiteX50" fmla="*/ 249719 w 5090702"/>
                <a:gd name="connsiteY50" fmla="*/ 99888 h 2618485"/>
                <a:gd name="connsiteX51" fmla="*/ 160533 w 5090702"/>
                <a:gd name="connsiteY51" fmla="*/ 99888 h 2618485"/>
                <a:gd name="connsiteX52" fmla="*/ 160533 w 5090702"/>
                <a:gd name="connsiteY52" fmla="*/ 0 h 2618485"/>
                <a:gd name="connsiteX53" fmla="*/ 0 w 5090702"/>
                <a:gd name="connsiteY53" fmla="*/ 0 h 261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90702" h="2618485">
                  <a:moveTo>
                    <a:pt x="5090703" y="2618486"/>
                  </a:moveTo>
                  <a:lnTo>
                    <a:pt x="3249911" y="2618486"/>
                  </a:lnTo>
                  <a:lnTo>
                    <a:pt x="3249911" y="2515025"/>
                  </a:lnTo>
                  <a:lnTo>
                    <a:pt x="2896743" y="2515025"/>
                  </a:lnTo>
                  <a:lnTo>
                    <a:pt x="2896743" y="2386600"/>
                  </a:lnTo>
                  <a:lnTo>
                    <a:pt x="2436543" y="2386600"/>
                  </a:lnTo>
                  <a:lnTo>
                    <a:pt x="2436543" y="2290283"/>
                  </a:lnTo>
                  <a:lnTo>
                    <a:pt x="2372335" y="2290283"/>
                  </a:lnTo>
                  <a:lnTo>
                    <a:pt x="2372335" y="2193957"/>
                  </a:lnTo>
                  <a:lnTo>
                    <a:pt x="1851489" y="2193957"/>
                  </a:lnTo>
                  <a:lnTo>
                    <a:pt x="1851489" y="2122614"/>
                  </a:lnTo>
                  <a:lnTo>
                    <a:pt x="1805111" y="2122614"/>
                  </a:lnTo>
                  <a:lnTo>
                    <a:pt x="1805111" y="2069103"/>
                  </a:lnTo>
                  <a:lnTo>
                    <a:pt x="1498311" y="2069103"/>
                  </a:lnTo>
                  <a:lnTo>
                    <a:pt x="1498311" y="1962080"/>
                  </a:lnTo>
                  <a:lnTo>
                    <a:pt x="1412700" y="1962080"/>
                  </a:lnTo>
                  <a:lnTo>
                    <a:pt x="1412700" y="1883594"/>
                  </a:lnTo>
                  <a:lnTo>
                    <a:pt x="1352055" y="1883594"/>
                  </a:lnTo>
                  <a:lnTo>
                    <a:pt x="1352055" y="1801545"/>
                  </a:lnTo>
                  <a:lnTo>
                    <a:pt x="1302106" y="1801545"/>
                  </a:lnTo>
                  <a:lnTo>
                    <a:pt x="1302106" y="1723060"/>
                  </a:lnTo>
                  <a:lnTo>
                    <a:pt x="1262863" y="1723060"/>
                  </a:lnTo>
                  <a:lnTo>
                    <a:pt x="1262863" y="1601768"/>
                  </a:lnTo>
                  <a:lnTo>
                    <a:pt x="1205789" y="1601768"/>
                  </a:lnTo>
                  <a:lnTo>
                    <a:pt x="1205789" y="1533988"/>
                  </a:lnTo>
                  <a:lnTo>
                    <a:pt x="998877" y="1533988"/>
                  </a:lnTo>
                  <a:lnTo>
                    <a:pt x="998877" y="1394857"/>
                  </a:lnTo>
                  <a:lnTo>
                    <a:pt x="902557" y="1394857"/>
                  </a:lnTo>
                  <a:lnTo>
                    <a:pt x="902557" y="1327077"/>
                  </a:lnTo>
                  <a:lnTo>
                    <a:pt x="870450" y="1327077"/>
                  </a:lnTo>
                  <a:lnTo>
                    <a:pt x="870450" y="1270003"/>
                  </a:lnTo>
                  <a:lnTo>
                    <a:pt x="831208" y="1270003"/>
                  </a:lnTo>
                  <a:lnTo>
                    <a:pt x="831208" y="1195089"/>
                  </a:lnTo>
                  <a:lnTo>
                    <a:pt x="752725" y="1195089"/>
                  </a:lnTo>
                  <a:lnTo>
                    <a:pt x="752725" y="1127299"/>
                  </a:lnTo>
                  <a:lnTo>
                    <a:pt x="706348" y="1127299"/>
                  </a:lnTo>
                  <a:lnTo>
                    <a:pt x="706348" y="1006008"/>
                  </a:lnTo>
                  <a:lnTo>
                    <a:pt x="631432" y="1006008"/>
                  </a:lnTo>
                  <a:lnTo>
                    <a:pt x="631432" y="938228"/>
                  </a:lnTo>
                  <a:lnTo>
                    <a:pt x="602893" y="938228"/>
                  </a:lnTo>
                  <a:lnTo>
                    <a:pt x="602893" y="681376"/>
                  </a:lnTo>
                  <a:lnTo>
                    <a:pt x="485168" y="681376"/>
                  </a:lnTo>
                  <a:lnTo>
                    <a:pt x="485168" y="606461"/>
                  </a:lnTo>
                  <a:lnTo>
                    <a:pt x="424523" y="606461"/>
                  </a:lnTo>
                  <a:lnTo>
                    <a:pt x="424523" y="478033"/>
                  </a:lnTo>
                  <a:lnTo>
                    <a:pt x="356742" y="478033"/>
                  </a:lnTo>
                  <a:lnTo>
                    <a:pt x="356742" y="360309"/>
                  </a:lnTo>
                  <a:lnTo>
                    <a:pt x="292528" y="360309"/>
                  </a:lnTo>
                  <a:lnTo>
                    <a:pt x="292528" y="231882"/>
                  </a:lnTo>
                  <a:lnTo>
                    <a:pt x="249719" y="231882"/>
                  </a:lnTo>
                  <a:lnTo>
                    <a:pt x="249719" y="99888"/>
                  </a:lnTo>
                  <a:lnTo>
                    <a:pt x="160533" y="99888"/>
                  </a:lnTo>
                  <a:lnTo>
                    <a:pt x="16053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12">
              <a:extLst>
                <a:ext uri="{FF2B5EF4-FFF2-40B4-BE49-F238E27FC236}">
                  <a16:creationId xmlns:a16="http://schemas.microsoft.com/office/drawing/2014/main" id="{9E8B7C18-6451-3E6C-2014-3C0A7ACF6A38}"/>
                </a:ext>
              </a:extLst>
            </p:cNvPr>
            <p:cNvSpPr/>
            <p:nvPr/>
          </p:nvSpPr>
          <p:spPr>
            <a:xfrm>
              <a:off x="7748630" y="1976196"/>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13">
              <a:extLst>
                <a:ext uri="{FF2B5EF4-FFF2-40B4-BE49-F238E27FC236}">
                  <a16:creationId xmlns:a16="http://schemas.microsoft.com/office/drawing/2014/main" id="{B987DB54-D2D1-FD6D-798B-E911DFFE31C4}"/>
                </a:ext>
              </a:extLst>
            </p:cNvPr>
            <p:cNvSpPr/>
            <p:nvPr/>
          </p:nvSpPr>
          <p:spPr>
            <a:xfrm>
              <a:off x="7843880" y="1976196"/>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214">
              <a:extLst>
                <a:ext uri="{FF2B5EF4-FFF2-40B4-BE49-F238E27FC236}">
                  <a16:creationId xmlns:a16="http://schemas.microsoft.com/office/drawing/2014/main" id="{1CF1B0B3-2D2D-522D-0053-ED8DCABB3138}"/>
                </a:ext>
              </a:extLst>
            </p:cNvPr>
            <p:cNvSpPr/>
            <p:nvPr/>
          </p:nvSpPr>
          <p:spPr>
            <a:xfrm>
              <a:off x="8034380" y="231909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215">
              <a:extLst>
                <a:ext uri="{FF2B5EF4-FFF2-40B4-BE49-F238E27FC236}">
                  <a16:creationId xmlns:a16="http://schemas.microsoft.com/office/drawing/2014/main" id="{C8CC6A73-6758-7178-B6EB-DFFC769DB417}"/>
                </a:ext>
              </a:extLst>
            </p:cNvPr>
            <p:cNvSpPr/>
            <p:nvPr/>
          </p:nvSpPr>
          <p:spPr>
            <a:xfrm>
              <a:off x="9653636" y="41669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216">
              <a:extLst>
                <a:ext uri="{FF2B5EF4-FFF2-40B4-BE49-F238E27FC236}">
                  <a16:creationId xmlns:a16="http://schemas.microsoft.com/office/drawing/2014/main" id="{05796A0C-7D24-1AE7-B2C8-4E42DF6907A7}"/>
                </a:ext>
              </a:extLst>
            </p:cNvPr>
            <p:cNvSpPr/>
            <p:nvPr/>
          </p:nvSpPr>
          <p:spPr>
            <a:xfrm>
              <a:off x="10187045" y="43574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217">
              <a:extLst>
                <a:ext uri="{FF2B5EF4-FFF2-40B4-BE49-F238E27FC236}">
                  <a16:creationId xmlns:a16="http://schemas.microsoft.com/office/drawing/2014/main" id="{74D125BB-593D-35C7-BC3A-A09F588313D6}"/>
                </a:ext>
              </a:extLst>
            </p:cNvPr>
            <p:cNvSpPr/>
            <p:nvPr/>
          </p:nvSpPr>
          <p:spPr>
            <a:xfrm>
              <a:off x="12796905" y="4586065"/>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aphicFrame>
        <p:nvGraphicFramePr>
          <p:cNvPr id="137" name="Table 386">
            <a:extLst>
              <a:ext uri="{FF2B5EF4-FFF2-40B4-BE49-F238E27FC236}">
                <a16:creationId xmlns:a16="http://schemas.microsoft.com/office/drawing/2014/main" id="{450499A5-C443-3FA2-C85C-8A82ADC97D38}"/>
              </a:ext>
            </a:extLst>
          </p:cNvPr>
          <p:cNvGraphicFramePr>
            <a:graphicFrameLocks noGrp="1"/>
          </p:cNvGraphicFramePr>
          <p:nvPr>
            <p:extLst>
              <p:ext uri="{D42A27DB-BD31-4B8C-83A1-F6EECF244321}">
                <p14:modId xmlns:p14="http://schemas.microsoft.com/office/powerpoint/2010/main" val="3115008731"/>
              </p:ext>
            </p:extLst>
          </p:nvPr>
        </p:nvGraphicFramePr>
        <p:xfrm>
          <a:off x="503534" y="5553225"/>
          <a:ext cx="11218333" cy="768055"/>
        </p:xfrm>
        <a:graphic>
          <a:graphicData uri="http://schemas.openxmlformats.org/drawingml/2006/table">
            <a:tbl>
              <a:tblPr firstRow="1" bandRow="1">
                <a:tableStyleId>{5202B0CA-FC54-4496-8BCA-5EF66A818D29}</a:tableStyleId>
              </a:tblPr>
              <a:tblGrid>
                <a:gridCol w="1820567">
                  <a:extLst>
                    <a:ext uri="{9D8B030D-6E8A-4147-A177-3AD203B41FA5}">
                      <a16:colId xmlns:a16="http://schemas.microsoft.com/office/drawing/2014/main" val="3962873697"/>
                    </a:ext>
                  </a:extLst>
                </a:gridCol>
                <a:gridCol w="1342538">
                  <a:extLst>
                    <a:ext uri="{9D8B030D-6E8A-4147-A177-3AD203B41FA5}">
                      <a16:colId xmlns:a16="http://schemas.microsoft.com/office/drawing/2014/main" val="2162511124"/>
                    </a:ext>
                  </a:extLst>
                </a:gridCol>
                <a:gridCol w="1342538">
                  <a:extLst>
                    <a:ext uri="{9D8B030D-6E8A-4147-A177-3AD203B41FA5}">
                      <a16:colId xmlns:a16="http://schemas.microsoft.com/office/drawing/2014/main" val="1528561524"/>
                    </a:ext>
                  </a:extLst>
                </a:gridCol>
                <a:gridCol w="1342538">
                  <a:extLst>
                    <a:ext uri="{9D8B030D-6E8A-4147-A177-3AD203B41FA5}">
                      <a16:colId xmlns:a16="http://schemas.microsoft.com/office/drawing/2014/main" val="2534700820"/>
                    </a:ext>
                  </a:extLst>
                </a:gridCol>
                <a:gridCol w="1342538">
                  <a:extLst>
                    <a:ext uri="{9D8B030D-6E8A-4147-A177-3AD203B41FA5}">
                      <a16:colId xmlns:a16="http://schemas.microsoft.com/office/drawing/2014/main" val="3639203049"/>
                    </a:ext>
                  </a:extLst>
                </a:gridCol>
                <a:gridCol w="1342538">
                  <a:extLst>
                    <a:ext uri="{9D8B030D-6E8A-4147-A177-3AD203B41FA5}">
                      <a16:colId xmlns:a16="http://schemas.microsoft.com/office/drawing/2014/main" val="2725810244"/>
                    </a:ext>
                  </a:extLst>
                </a:gridCol>
                <a:gridCol w="1342538">
                  <a:extLst>
                    <a:ext uri="{9D8B030D-6E8A-4147-A177-3AD203B41FA5}">
                      <a16:colId xmlns:a16="http://schemas.microsoft.com/office/drawing/2014/main" val="556085569"/>
                    </a:ext>
                  </a:extLst>
                </a:gridCol>
                <a:gridCol w="1342538">
                  <a:extLst>
                    <a:ext uri="{9D8B030D-6E8A-4147-A177-3AD203B41FA5}">
                      <a16:colId xmlns:a16="http://schemas.microsoft.com/office/drawing/2014/main" val="2053990130"/>
                    </a:ext>
                  </a:extLst>
                </a:gridCol>
              </a:tblGrid>
              <a:tr h="258295">
                <a:tc>
                  <a:txBody>
                    <a:bodyPr/>
                    <a:lstStyle/>
                    <a:p>
                      <a:pPr algn="l"/>
                      <a:r>
                        <a:rPr lang="ja-JP" sz="1200">
                          <a:solidFill>
                            <a:schemeClr val="tx2"/>
                          </a:solidFill>
                        </a:rPr>
                        <a:t>転帰、n (%)</a:t>
                      </a:r>
                    </a:p>
                  </a:txBody>
                  <a:tcPr marL="72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CR</a:t>
                      </a: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PR</a:t>
                      </a: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SD</a:t>
                      </a: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PD</a:t>
                      </a: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NA</a:t>
                      </a: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ORR</a:t>
                      </a: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DCR</a:t>
                      </a:r>
                    </a:p>
                  </a:txBody>
                  <a:tcPr marL="36000" marR="36000" marT="0" marB="36000" anchor="b"/>
                </a:tc>
                <a:extLst>
                  <a:ext uri="{0D108BD9-81ED-4DB2-BD59-A6C34878D82A}">
                    <a16:rowId xmlns:a16="http://schemas.microsoft.com/office/drawing/2014/main" val="2694280241"/>
                  </a:ext>
                </a:extLst>
              </a:tr>
              <a:tr h="241076">
                <a:tc>
                  <a:txBody>
                    <a:bodyPr/>
                    <a:lstStyle/>
                    <a:p>
                      <a:pPr algn="l"/>
                      <a:r>
                        <a:rPr lang="ja-JP" sz="1200">
                          <a:solidFill>
                            <a:schemeClr val="tx1"/>
                          </a:solidFill>
                        </a:rPr>
                        <a:t>Nal-IRI</a:t>
                      </a:r>
                      <a:r>
                        <a:rPr lang="ja-JP" sz="1200" baseline="0">
                          <a:solidFill>
                            <a:schemeClr val="tx1"/>
                          </a:solidFill>
                        </a:rPr>
                        <a:t> + </a:t>
                      </a:r>
                      <a:r>
                        <a:rPr lang="ja-JP" sz="1200">
                          <a:solidFill>
                            <a:schemeClr val="tx1"/>
                          </a:solidFill>
                        </a:rPr>
                        <a:t>5FU/LV (n=49)</a:t>
                      </a:r>
                    </a:p>
                  </a:txBody>
                  <a:tcPr marL="72000" marR="36000" marT="36000" marB="36000" anchor="ctr"/>
                </a:tc>
                <a:tc>
                  <a:txBody>
                    <a:bodyPr/>
                    <a:lstStyle/>
                    <a:p>
                      <a:pPr algn="ctr"/>
                      <a:r>
                        <a:rPr lang="ja-JP" sz="1200">
                          <a:solidFill>
                            <a:schemeClr val="tx1"/>
                          </a:solidFill>
                        </a:rPr>
                        <a:t>1 (2.0)</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6 (12.2)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18 (36.7)</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12 (24.5)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12 (24.5)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7 (14.3)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25 (51.0)</a:t>
                      </a:r>
                    </a:p>
                  </a:txBody>
                  <a:tcPr marL="36000" marR="36000" marT="36000" marB="36000" anchor="ctr"/>
                </a:tc>
                <a:extLst>
                  <a:ext uri="{0D108BD9-81ED-4DB2-BD59-A6C34878D82A}">
                    <a16:rowId xmlns:a16="http://schemas.microsoft.com/office/drawing/2014/main" val="491970901"/>
                  </a:ext>
                </a:extLst>
              </a:tr>
              <a:tr h="241076">
                <a:tc>
                  <a:txBody>
                    <a:bodyPr/>
                    <a:lstStyle/>
                    <a:p>
                      <a:pPr algn="l"/>
                      <a:r>
                        <a:rPr lang="ja-JP" sz="1200">
                          <a:solidFill>
                            <a:schemeClr val="tx1"/>
                          </a:solidFill>
                        </a:rPr>
                        <a:t>5FU/LV (n=51)</a:t>
                      </a:r>
                    </a:p>
                  </a:txBody>
                  <a:tcPr marL="72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 (2.0)</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 (2.0)</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21 (41.2)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20 (39.2)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8 (15.7)</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2 (3.9)</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23 (45.1)</a:t>
                      </a:r>
                    </a:p>
                  </a:txBody>
                  <a:tcPr marL="36000" marR="36000" marT="36000" marB="36000" anchor="ctr"/>
                </a:tc>
                <a:extLst>
                  <a:ext uri="{0D108BD9-81ED-4DB2-BD59-A6C34878D82A}">
                    <a16:rowId xmlns:a16="http://schemas.microsoft.com/office/drawing/2014/main" val="1152133112"/>
                  </a:ext>
                </a:extLst>
              </a:tr>
            </a:tbl>
          </a:graphicData>
        </a:graphic>
      </p:graphicFrame>
      <p:cxnSp>
        <p:nvCxnSpPr>
          <p:cNvPr id="138" name="Straight Connector 137">
            <a:extLst>
              <a:ext uri="{FF2B5EF4-FFF2-40B4-BE49-F238E27FC236}">
                <a16:creationId xmlns:a16="http://schemas.microsoft.com/office/drawing/2014/main" id="{F22BC997-8160-1773-D197-ED48BB4A610C}"/>
              </a:ext>
            </a:extLst>
          </p:cNvPr>
          <p:cNvCxnSpPr>
            <a:cxnSpLocks/>
          </p:cNvCxnSpPr>
          <p:nvPr/>
        </p:nvCxnSpPr>
        <p:spPr>
          <a:xfrm>
            <a:off x="2110084" y="4292626"/>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09176F5-2B65-80AF-073B-8298245A5B85}"/>
              </a:ext>
            </a:extLst>
          </p:cNvPr>
          <p:cNvCxnSpPr>
            <a:cxnSpLocks/>
          </p:cNvCxnSpPr>
          <p:nvPr/>
        </p:nvCxnSpPr>
        <p:spPr>
          <a:xfrm>
            <a:off x="7579791" y="4292626"/>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40" name="Table 94">
            <a:extLst>
              <a:ext uri="{FF2B5EF4-FFF2-40B4-BE49-F238E27FC236}">
                <a16:creationId xmlns:a16="http://schemas.microsoft.com/office/drawing/2014/main" id="{47F80FE0-31B2-125A-E380-166161A5B0BB}"/>
              </a:ext>
            </a:extLst>
          </p:cNvPr>
          <p:cNvGraphicFramePr>
            <a:graphicFrameLocks noGrp="1"/>
          </p:cNvGraphicFramePr>
          <p:nvPr>
            <p:extLst>
              <p:ext uri="{D42A27DB-BD31-4B8C-83A1-F6EECF244321}">
                <p14:modId xmlns:p14="http://schemas.microsoft.com/office/powerpoint/2010/main" val="3769772331"/>
              </p:ext>
            </p:extLst>
          </p:nvPr>
        </p:nvGraphicFramePr>
        <p:xfrm>
          <a:off x="2630184" y="1819215"/>
          <a:ext cx="3770616" cy="1058400"/>
        </p:xfrm>
        <a:graphic>
          <a:graphicData uri="http://schemas.openxmlformats.org/drawingml/2006/table">
            <a:tbl>
              <a:tblPr firstRow="1" bandRow="1">
                <a:tableStyleId>{9D7B26C5-4107-4FEC-AEDC-1716B250A1EF}</a:tableStyleId>
              </a:tblPr>
              <a:tblGrid>
                <a:gridCol w="1279938">
                  <a:extLst>
                    <a:ext uri="{9D8B030D-6E8A-4147-A177-3AD203B41FA5}">
                      <a16:colId xmlns:a16="http://schemas.microsoft.com/office/drawing/2014/main" val="2655430881"/>
                    </a:ext>
                  </a:extLst>
                </a:gridCol>
                <a:gridCol w="1292087">
                  <a:extLst>
                    <a:ext uri="{9D8B030D-6E8A-4147-A177-3AD203B41FA5}">
                      <a16:colId xmlns:a16="http://schemas.microsoft.com/office/drawing/2014/main" val="753664309"/>
                    </a:ext>
                  </a:extLst>
                </a:gridCol>
                <a:gridCol w="1198591">
                  <a:extLst>
                    <a:ext uri="{9D8B030D-6E8A-4147-A177-3AD203B41FA5}">
                      <a16:colId xmlns:a16="http://schemas.microsoft.com/office/drawing/2014/main" val="3761444891"/>
                    </a:ext>
                  </a:extLst>
                </a:gridCol>
              </a:tblGrid>
              <a:tr h="0">
                <a:tc>
                  <a:txBody>
                    <a:bodyPr/>
                    <a:lstStyle/>
                    <a:p>
                      <a:pPr algn="l" rtl="0"/>
                      <a:endParaRPr lang="en-GB" sz="1200" dirty="0">
                        <a:solidFill>
                          <a:srgbClr val="4D4D4D"/>
                        </a:solidFill>
                      </a:endParaRPr>
                    </a:p>
                  </a:txBody>
                  <a:tcPr marL="36000" marR="36000" marT="18000" marB="18000" anchor="ctr"/>
                </a:tc>
                <a:tc>
                  <a:txBody>
                    <a:bodyPr/>
                    <a:lstStyle/>
                    <a:p>
                      <a:pPr algn="l"/>
                      <a:r>
                        <a:rPr lang="ja-JP" sz="1200"/>
                        <a:t>Nal-IRI</a:t>
                      </a:r>
                      <a:r>
                        <a:rPr lang="ja-JP" sz="1200" baseline="0"/>
                        <a:t> +</a:t>
                      </a:r>
                      <a:r>
                        <a:rPr lang="ja-JP" sz="1200"/>
                        <a:t> 5FU/LV</a:t>
                      </a:r>
                    </a:p>
                  </a:txBody>
                  <a:tcPr marL="36000" marR="36000" marT="18000" marB="18000" anchor="ctr"/>
                </a:tc>
                <a:tc>
                  <a:txBody>
                    <a:bodyPr/>
                    <a:lstStyle/>
                    <a:p>
                      <a:pPr algn="ctr"/>
                      <a:r>
                        <a:rPr lang="ja-JP" sz="1200"/>
                        <a:t>5FU/LV</a:t>
                      </a:r>
                    </a:p>
                  </a:txBody>
                  <a:tcPr marL="36000" marR="36000" marT="18000" marB="18000" anchor="ctr"/>
                </a:tc>
                <a:extLst>
                  <a:ext uri="{0D108BD9-81ED-4DB2-BD59-A6C34878D82A}">
                    <a16:rowId xmlns:a16="http://schemas.microsoft.com/office/drawing/2014/main" val="649127342"/>
                  </a:ext>
                </a:extLst>
              </a:tr>
              <a:tr h="0">
                <a:tc>
                  <a:txBody>
                    <a:bodyPr/>
                    <a:lstStyle/>
                    <a:p>
                      <a:pPr algn="l"/>
                      <a:r>
                        <a:rPr lang="ja-JP" sz="1200"/>
                        <a:t>イベント、n</a:t>
                      </a:r>
                    </a:p>
                  </a:txBody>
                  <a:tcPr marL="36000" marR="36000" marT="18000" marB="18000" anchor="ctr">
                    <a:noFill/>
                  </a:tcPr>
                </a:tc>
                <a:tc>
                  <a:txBody>
                    <a:bodyPr/>
                    <a:lstStyle/>
                    <a:p>
                      <a:pPr algn="ctr"/>
                      <a:r>
                        <a:rPr lang="ja-JP" sz="1200"/>
                        <a:t>41</a:t>
                      </a:r>
                    </a:p>
                  </a:txBody>
                  <a:tcPr marL="36000" marR="36000" marT="18000" marB="18000" anchor="ctr">
                    <a:noFill/>
                  </a:tcPr>
                </a:tc>
                <a:tc>
                  <a:txBody>
                    <a:bodyPr/>
                    <a:lstStyle/>
                    <a:p>
                      <a:pPr algn="ctr"/>
                      <a:r>
                        <a:rPr lang="ja-JP" sz="1200"/>
                        <a:t>42</a:t>
                      </a:r>
                    </a:p>
                  </a:txBody>
                  <a:tcPr marL="36000" marR="36000" marT="18000" marB="18000" anchor="ctr">
                    <a:noFill/>
                  </a:tcPr>
                </a:tc>
                <a:extLst>
                  <a:ext uri="{0D108BD9-81ED-4DB2-BD59-A6C34878D82A}">
                    <a16:rowId xmlns:a16="http://schemas.microsoft.com/office/drawing/2014/main" val="2720932479"/>
                  </a:ext>
                </a:extLst>
              </a:tr>
              <a:tr h="0">
                <a:tc>
                  <a:txBody>
                    <a:bodyPr/>
                    <a:lstStyle/>
                    <a:p>
                      <a:pPr algn="l"/>
                      <a:r>
                        <a:rPr lang="ja-JP" sz="1200">
                          <a:solidFill>
                            <a:schemeClr val="tx1"/>
                          </a:solidFill>
                        </a:rPr>
                        <a:t>mPFS、</a:t>
                      </a:r>
                      <a:r>
                        <a:rPr lang="ja-JP" sz="1200" baseline="0">
                          <a:solidFill>
                            <a:schemeClr val="tx1"/>
                          </a:solidFill>
                        </a:rPr>
                        <a:t>月数（95%CI）</a:t>
                      </a:r>
                    </a:p>
                  </a:txBody>
                  <a:tcPr marL="36000" marR="36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2.64 </a:t>
                      </a:r>
                      <a:br>
                        <a:rPr lang="en-GB" altLang="ja-JP" sz="1200" dirty="0"/>
                      </a:br>
                      <a:r>
                        <a:rPr lang="ja-JP" sz="1200" dirty="0"/>
                        <a:t>(1.68、3.58)</a:t>
                      </a:r>
                    </a:p>
                  </a:txBody>
                  <a:tcPr marL="36000" marR="36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t>2.30 </a:t>
                      </a:r>
                      <a:br>
                        <a:rPr lang="en-GB" altLang="ja-JP" sz="1200" dirty="0"/>
                      </a:br>
                      <a:r>
                        <a:rPr lang="ja-JP" sz="1200" dirty="0"/>
                        <a:t>(1.61、3.42)</a:t>
                      </a:r>
                    </a:p>
                  </a:txBody>
                  <a:tcPr marL="36000" marR="36000" marT="18000" marB="18000" anchor="ctr"/>
                </a:tc>
                <a:extLst>
                  <a:ext uri="{0D108BD9-81ED-4DB2-BD59-A6C34878D82A}">
                    <a16:rowId xmlns:a16="http://schemas.microsoft.com/office/drawing/2014/main" val="1573671040"/>
                  </a:ext>
                </a:extLst>
              </a:tr>
              <a:tr h="0">
                <a:tc>
                  <a:txBody>
                    <a:bodyPr/>
                    <a:lstStyle/>
                    <a:p>
                      <a:pPr algn="l"/>
                      <a:r>
                        <a:rPr lang="ja-JP" sz="1200">
                          <a:solidFill>
                            <a:schemeClr val="tx1"/>
                          </a:solidFill>
                        </a:rPr>
                        <a:t>HR (95%CI)</a:t>
                      </a:r>
                    </a:p>
                  </a:txBody>
                  <a:tcPr marL="36000" marR="36000" marT="18000" marB="18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0.867 (0.559、1.345)</a:t>
                      </a:r>
                    </a:p>
                  </a:txBody>
                  <a:tcPr marL="36000" marR="36000" marT="18000" marB="18000"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marL="36000" marR="36000" marT="36000" marB="36000" anchor="ctr">
                    <a:noFill/>
                  </a:tcPr>
                </a:tc>
                <a:extLst>
                  <a:ext uri="{0D108BD9-81ED-4DB2-BD59-A6C34878D82A}">
                    <a16:rowId xmlns:a16="http://schemas.microsoft.com/office/drawing/2014/main" val="3956709731"/>
                  </a:ext>
                </a:extLst>
              </a:tr>
            </a:tbl>
          </a:graphicData>
        </a:graphic>
      </p:graphicFrame>
      <p:graphicFrame>
        <p:nvGraphicFramePr>
          <p:cNvPr id="141" name="Table 94">
            <a:extLst>
              <a:ext uri="{FF2B5EF4-FFF2-40B4-BE49-F238E27FC236}">
                <a16:creationId xmlns:a16="http://schemas.microsoft.com/office/drawing/2014/main" id="{47F80FE0-31B2-125A-E380-166161A5B0BB}"/>
              </a:ext>
            </a:extLst>
          </p:cNvPr>
          <p:cNvGraphicFramePr>
            <a:graphicFrameLocks noGrp="1"/>
          </p:cNvGraphicFramePr>
          <p:nvPr>
            <p:extLst>
              <p:ext uri="{D42A27DB-BD31-4B8C-83A1-F6EECF244321}">
                <p14:modId xmlns:p14="http://schemas.microsoft.com/office/powerpoint/2010/main" val="1329580865"/>
              </p:ext>
            </p:extLst>
          </p:nvPr>
        </p:nvGraphicFramePr>
        <p:xfrm>
          <a:off x="8255918" y="1819215"/>
          <a:ext cx="3722868" cy="1058400"/>
        </p:xfrm>
        <a:graphic>
          <a:graphicData uri="http://schemas.openxmlformats.org/drawingml/2006/table">
            <a:tbl>
              <a:tblPr firstRow="1" bandRow="1">
                <a:tableStyleId>{9D7B26C5-4107-4FEC-AEDC-1716B250A1EF}</a:tableStyleId>
              </a:tblPr>
              <a:tblGrid>
                <a:gridCol w="1190288">
                  <a:extLst>
                    <a:ext uri="{9D8B030D-6E8A-4147-A177-3AD203B41FA5}">
                      <a16:colId xmlns:a16="http://schemas.microsoft.com/office/drawing/2014/main" val="2655430881"/>
                    </a:ext>
                  </a:extLst>
                </a:gridCol>
                <a:gridCol w="1474342">
                  <a:extLst>
                    <a:ext uri="{9D8B030D-6E8A-4147-A177-3AD203B41FA5}">
                      <a16:colId xmlns:a16="http://schemas.microsoft.com/office/drawing/2014/main" val="753664309"/>
                    </a:ext>
                  </a:extLst>
                </a:gridCol>
                <a:gridCol w="1058238">
                  <a:extLst>
                    <a:ext uri="{9D8B030D-6E8A-4147-A177-3AD203B41FA5}">
                      <a16:colId xmlns:a16="http://schemas.microsoft.com/office/drawing/2014/main" val="3761444891"/>
                    </a:ext>
                  </a:extLst>
                </a:gridCol>
              </a:tblGrid>
              <a:tr h="195927">
                <a:tc>
                  <a:txBody>
                    <a:bodyPr/>
                    <a:lstStyle/>
                    <a:p>
                      <a:pPr algn="l" rtl="0"/>
                      <a:endParaRPr lang="en-GB" sz="1200" dirty="0">
                        <a:solidFill>
                          <a:srgbClr val="4D4D4D"/>
                        </a:solidFill>
                      </a:endParaRPr>
                    </a:p>
                  </a:txBody>
                  <a:tcPr marL="36000" marR="36000" marT="18000" marB="18000" anchor="ctr"/>
                </a:tc>
                <a:tc>
                  <a:txBody>
                    <a:bodyPr/>
                    <a:lstStyle/>
                    <a:p>
                      <a:pPr algn="l"/>
                      <a:r>
                        <a:rPr lang="ja-JP" sz="1200"/>
                        <a:t>Nal-IRI</a:t>
                      </a:r>
                      <a:r>
                        <a:rPr lang="ja-JP" sz="1200" baseline="0"/>
                        <a:t> +</a:t>
                      </a:r>
                      <a:r>
                        <a:rPr lang="ja-JP" sz="1200"/>
                        <a:t> 5FU/LV</a:t>
                      </a:r>
                    </a:p>
                  </a:txBody>
                  <a:tcPr marL="36000" marR="36000" marT="18000" marB="18000" anchor="ctr"/>
                </a:tc>
                <a:tc>
                  <a:txBody>
                    <a:bodyPr/>
                    <a:lstStyle/>
                    <a:p>
                      <a:pPr algn="ctr"/>
                      <a:r>
                        <a:rPr lang="ja-JP" sz="1200"/>
                        <a:t>5FU/LV</a:t>
                      </a:r>
                    </a:p>
                  </a:txBody>
                  <a:tcPr marL="36000" marR="36000" marT="18000" marB="18000" anchor="ctr"/>
                </a:tc>
                <a:extLst>
                  <a:ext uri="{0D108BD9-81ED-4DB2-BD59-A6C34878D82A}">
                    <a16:rowId xmlns:a16="http://schemas.microsoft.com/office/drawing/2014/main" val="649127342"/>
                  </a:ext>
                </a:extLst>
              </a:tr>
              <a:tr h="0">
                <a:tc>
                  <a:txBody>
                    <a:bodyPr/>
                    <a:lstStyle/>
                    <a:p>
                      <a:pPr algn="l"/>
                      <a:r>
                        <a:rPr lang="ja-JP" sz="1200"/>
                        <a:t>イベント、n</a:t>
                      </a:r>
                    </a:p>
                  </a:txBody>
                  <a:tcPr marL="36000" marR="36000" marT="18000" marB="18000" anchor="ctr">
                    <a:noFill/>
                  </a:tcPr>
                </a:tc>
                <a:tc>
                  <a:txBody>
                    <a:bodyPr/>
                    <a:lstStyle/>
                    <a:p>
                      <a:pPr algn="ctr"/>
                      <a:r>
                        <a:rPr lang="ja-JP" sz="1200"/>
                        <a:t>35</a:t>
                      </a:r>
                    </a:p>
                  </a:txBody>
                  <a:tcPr marL="36000" marR="36000" marT="18000" marB="18000" anchor="ctr">
                    <a:noFill/>
                  </a:tcPr>
                </a:tc>
                <a:tc>
                  <a:txBody>
                    <a:bodyPr/>
                    <a:lstStyle/>
                    <a:p>
                      <a:pPr algn="ctr"/>
                      <a:r>
                        <a:rPr lang="ja-JP" sz="1200"/>
                        <a:t>37</a:t>
                      </a:r>
                    </a:p>
                  </a:txBody>
                  <a:tcPr marL="36000" marR="36000" marT="18000" marB="18000" anchor="ctr">
                    <a:noFill/>
                  </a:tcPr>
                </a:tc>
                <a:extLst>
                  <a:ext uri="{0D108BD9-81ED-4DB2-BD59-A6C34878D82A}">
                    <a16:rowId xmlns:a16="http://schemas.microsoft.com/office/drawing/2014/main" val="2720932479"/>
                  </a:ext>
                </a:extLst>
              </a:tr>
              <a:tr h="0">
                <a:tc>
                  <a:txBody>
                    <a:bodyPr/>
                    <a:lstStyle/>
                    <a:p>
                      <a:pPr algn="l"/>
                      <a:r>
                        <a:rPr lang="ja-JP" sz="1200" dirty="0">
                          <a:solidFill>
                            <a:schemeClr val="tx1"/>
                          </a:solidFill>
                        </a:rPr>
                        <a:t>mOS、</a:t>
                      </a:r>
                      <a:r>
                        <a:rPr lang="ja-JP" sz="1200" baseline="0" dirty="0">
                          <a:solidFill>
                            <a:schemeClr val="tx1"/>
                          </a:solidFill>
                        </a:rPr>
                        <a:t>月数(95%CI)</a:t>
                      </a:r>
                    </a:p>
                  </a:txBody>
                  <a:tcPr marL="36000" marR="36000" marT="18000" marB="18000" anchor="ctr"/>
                </a:tc>
                <a:tc>
                  <a:txBody>
                    <a:bodyPr/>
                    <a:lstStyle/>
                    <a:p>
                      <a:pPr algn="ctr"/>
                      <a:r>
                        <a:rPr lang="ja-JP" sz="1200" dirty="0">
                          <a:solidFill>
                            <a:srgbClr val="4D4D4D"/>
                          </a:solidFill>
                        </a:rPr>
                        <a:t>6.90 </a:t>
                      </a:r>
                      <a:br>
                        <a:rPr lang="en-GB" altLang="ja-JP" sz="1200" dirty="0">
                          <a:solidFill>
                            <a:srgbClr val="4D4D4D"/>
                          </a:solidFill>
                        </a:rPr>
                      </a:br>
                      <a:r>
                        <a:rPr lang="ja-JP" sz="1200" dirty="0">
                          <a:solidFill>
                            <a:srgbClr val="4D4D4D"/>
                          </a:solidFill>
                        </a:rPr>
                        <a:t>(5.32、10.55)</a:t>
                      </a:r>
                    </a:p>
                  </a:txBody>
                  <a:tcPr marL="36000" marR="36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8.21 </a:t>
                      </a:r>
                      <a:br>
                        <a:rPr lang="en-GB" altLang="ja-JP" sz="1200" dirty="0">
                          <a:solidFill>
                            <a:srgbClr val="4D4D4D"/>
                          </a:solidFill>
                        </a:rPr>
                      </a:br>
                      <a:r>
                        <a:rPr lang="ja-JP" sz="1200" dirty="0">
                          <a:solidFill>
                            <a:srgbClr val="4D4D4D"/>
                          </a:solidFill>
                        </a:rPr>
                        <a:t>(5.42、11.89)</a:t>
                      </a:r>
                    </a:p>
                  </a:txBody>
                  <a:tcPr marL="36000" marR="36000" marT="18000" marB="18000" anchor="ctr"/>
                </a:tc>
                <a:extLst>
                  <a:ext uri="{0D108BD9-81ED-4DB2-BD59-A6C34878D82A}">
                    <a16:rowId xmlns:a16="http://schemas.microsoft.com/office/drawing/2014/main" val="1573671040"/>
                  </a:ext>
                </a:extLst>
              </a:tr>
              <a:tr h="0">
                <a:tc>
                  <a:txBody>
                    <a:bodyPr/>
                    <a:lstStyle/>
                    <a:p>
                      <a:pPr algn="l"/>
                      <a:r>
                        <a:rPr lang="ja-JP" sz="1200">
                          <a:solidFill>
                            <a:schemeClr val="tx1"/>
                          </a:solidFill>
                        </a:rPr>
                        <a:t>HR (95%CI)</a:t>
                      </a:r>
                    </a:p>
                  </a:txBody>
                  <a:tcPr marL="36000" marR="36000" marT="18000" marB="18000" anchor="ctr">
                    <a:noFill/>
                  </a:tcPr>
                </a:tc>
                <a:tc gridSpan="2">
                  <a:txBody>
                    <a:bodyPr/>
                    <a:lstStyle/>
                    <a:p>
                      <a:pPr algn="ctr"/>
                      <a:r>
                        <a:rPr lang="ja-JP" sz="1200" dirty="0">
                          <a:solidFill>
                            <a:srgbClr val="4D4D4D"/>
                          </a:solidFill>
                        </a:rPr>
                        <a:t>1.082 (0.681、1.720)</a:t>
                      </a:r>
                    </a:p>
                  </a:txBody>
                  <a:tcPr marL="36000" marR="36000" marT="18000" marB="18000"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marL="36000" marR="36000" marT="36000" marB="36000" anchor="ctr">
                    <a:noFill/>
                  </a:tcPr>
                </a:tc>
                <a:extLst>
                  <a:ext uri="{0D108BD9-81ED-4DB2-BD59-A6C34878D82A}">
                    <a16:rowId xmlns:a16="http://schemas.microsoft.com/office/drawing/2014/main" val="3956709731"/>
                  </a:ext>
                </a:extLst>
              </a:tr>
            </a:tbl>
          </a:graphicData>
        </a:graphic>
      </p:graphicFrame>
    </p:spTree>
    <p:extLst>
      <p:ext uri="{BB962C8B-B14F-4D97-AF65-F5344CB8AC3E}">
        <p14:creationId xmlns:p14="http://schemas.microsoft.com/office/powerpoint/2010/main" val="826255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53MO：ゲムシタビンベースの治療歴のある胆管および胆嚢癌患者におけるNal-IRI＋5-FU/LVと5-FU/LV単剤投与の比較検討(NALIRICC – AIO-HEP-0116) – Vogel A、et al</a:t>
            </a:r>
          </a:p>
        </p:txBody>
      </p:sp>
      <p:sp>
        <p:nvSpPr>
          <p:cNvPr id="17"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2800"/>
              </a:spcBef>
              <a:buNone/>
            </a:pPr>
            <a:r>
              <a:rPr lang="ja-JP" b="1" dirty="0"/>
              <a:t>結論</a:t>
            </a:r>
          </a:p>
          <a:p>
            <a:r>
              <a:rPr lang="ja-JP" b="1" dirty="0"/>
              <a:t>前治療のある胆管癌または胆嚢癌患者において、ナノリポソームイリノテカン＋5FU/LVは5FU/LV単剤投与と比較して生存期間と奏効において有意な改善は見られず、高い毒性率を示した。</a:t>
            </a:r>
          </a:p>
        </p:txBody>
      </p:sp>
      <p:sp>
        <p:nvSpPr>
          <p:cNvPr id="18" name="Text Placeholder 4"/>
          <p:cNvSpPr>
            <a:spLocks noGrp="1"/>
          </p:cNvSpPr>
          <p:nvPr>
            <p:ph type="body" sz="quarter" idx="11"/>
          </p:nvPr>
        </p:nvSpPr>
        <p:spPr>
          <a:xfrm>
            <a:off x="6197601" y="6096001"/>
            <a:ext cx="5507567" cy="487363"/>
          </a:xfrm>
        </p:spPr>
        <p:txBody>
          <a:bodyPr/>
          <a:lstStyle/>
          <a:p>
            <a:r>
              <a:rPr lang="ja-JP"/>
              <a:t>Vogel A, et al.Ann Oncol 2022;33(suppl):abstr 53MO</a:t>
            </a:r>
          </a:p>
        </p:txBody>
      </p:sp>
      <p:graphicFrame>
        <p:nvGraphicFramePr>
          <p:cNvPr id="7" name="Table 6"/>
          <p:cNvGraphicFramePr>
            <a:graphicFrameLocks noGrp="1"/>
          </p:cNvGraphicFramePr>
          <p:nvPr>
            <p:extLst>
              <p:ext uri="{D42A27DB-BD31-4B8C-83A1-F6EECF244321}">
                <p14:modId xmlns:p14="http://schemas.microsoft.com/office/powerpoint/2010/main" val="3981809393"/>
              </p:ext>
            </p:extLst>
          </p:nvPr>
        </p:nvGraphicFramePr>
        <p:xfrm>
          <a:off x="6401648" y="1752010"/>
          <a:ext cx="5284270" cy="1240972"/>
        </p:xfrm>
        <a:graphic>
          <a:graphicData uri="http://schemas.openxmlformats.org/drawingml/2006/table">
            <a:tbl>
              <a:tblPr firstRow="1" bandRow="1">
                <a:tableStyleId>{5202B0CA-FC54-4496-8BCA-5EF66A818D29}</a:tableStyleId>
              </a:tblPr>
              <a:tblGrid>
                <a:gridCol w="1534472">
                  <a:extLst>
                    <a:ext uri="{9D8B030D-6E8A-4147-A177-3AD203B41FA5}">
                      <a16:colId xmlns:a16="http://schemas.microsoft.com/office/drawing/2014/main" val="2713438561"/>
                    </a:ext>
                  </a:extLst>
                </a:gridCol>
                <a:gridCol w="2101732">
                  <a:extLst>
                    <a:ext uri="{9D8B030D-6E8A-4147-A177-3AD203B41FA5}">
                      <a16:colId xmlns:a16="http://schemas.microsoft.com/office/drawing/2014/main" val="1190940076"/>
                    </a:ext>
                  </a:extLst>
                </a:gridCol>
                <a:gridCol w="1648066">
                  <a:extLst>
                    <a:ext uri="{9D8B030D-6E8A-4147-A177-3AD203B41FA5}">
                      <a16:colId xmlns:a16="http://schemas.microsoft.com/office/drawing/2014/main" val="3151068737"/>
                    </a:ext>
                  </a:extLst>
                </a:gridCol>
              </a:tblGrid>
              <a:tr h="370840">
                <a:tc>
                  <a:txBody>
                    <a:bodyPr/>
                    <a:lstStyle/>
                    <a:p>
                      <a:r>
                        <a:rPr lang="ja-JP" sz="1400">
                          <a:solidFill>
                            <a:schemeClr val="tx2"/>
                          </a:solidFill>
                        </a:rPr>
                        <a:t>TRAE、n (%)</a:t>
                      </a:r>
                    </a:p>
                  </a:txBody>
                  <a:tcPr anchor="ctr"/>
                </a:tc>
                <a:tc>
                  <a:txBody>
                    <a:bodyPr/>
                    <a:lstStyle/>
                    <a:p>
                      <a:pPr algn="ctr"/>
                      <a:r>
                        <a:rPr lang="ja-JP" sz="1400" dirty="0">
                          <a:solidFill>
                            <a:schemeClr val="tx2"/>
                          </a:solidFill>
                        </a:rPr>
                        <a:t>ナノリポソームイリノテカン + 5FU/LV (n=48)</a:t>
                      </a:r>
                    </a:p>
                  </a:txBody>
                  <a:tcPr anchor="ctr"/>
                </a:tc>
                <a:tc>
                  <a:txBody>
                    <a:bodyPr/>
                    <a:lstStyle/>
                    <a:p>
                      <a:pPr algn="ctr"/>
                      <a:r>
                        <a:rPr lang="ja-JP" sz="1400" dirty="0">
                          <a:solidFill>
                            <a:schemeClr val="tx2"/>
                          </a:solidFill>
                        </a:rPr>
                        <a:t>5FU/LV 
(n=48)</a:t>
                      </a:r>
                    </a:p>
                  </a:txBody>
                  <a:tcPr anchor="ctr"/>
                </a:tc>
                <a:extLst>
                  <a:ext uri="{0D108BD9-81ED-4DB2-BD59-A6C34878D82A}">
                    <a16:rowId xmlns:a16="http://schemas.microsoft.com/office/drawing/2014/main" val="3667548636"/>
                  </a:ext>
                </a:extLst>
              </a:tr>
              <a:tr h="361406">
                <a:tc>
                  <a:txBody>
                    <a:bodyPr/>
                    <a:lstStyle/>
                    <a:p>
                      <a:r>
                        <a:rPr lang="ja-JP" sz="1400">
                          <a:solidFill>
                            <a:schemeClr val="tx1"/>
                          </a:solidFill>
                        </a:rPr>
                        <a:t>すべて</a:t>
                      </a:r>
                    </a:p>
                  </a:txBody>
                  <a:tcPr anchor="ctr"/>
                </a:tc>
                <a:tc>
                  <a:txBody>
                    <a:bodyPr/>
                    <a:lstStyle/>
                    <a:p>
                      <a:pPr algn="ctr"/>
                      <a:r>
                        <a:rPr lang="ja-JP" sz="1400">
                          <a:solidFill>
                            <a:schemeClr val="tx1"/>
                          </a:solidFill>
                        </a:rPr>
                        <a:t>293 (53.9)</a:t>
                      </a:r>
                    </a:p>
                  </a:txBody>
                  <a:tcPr anchor="ctr"/>
                </a:tc>
                <a:tc>
                  <a:txBody>
                    <a:bodyPr/>
                    <a:lstStyle/>
                    <a:p>
                      <a:pPr algn="ctr"/>
                      <a:r>
                        <a:rPr lang="ja-JP" sz="1400" dirty="0">
                          <a:solidFill>
                            <a:schemeClr val="tx1"/>
                          </a:solidFill>
                        </a:rPr>
                        <a:t>127 (34.0)</a:t>
                      </a:r>
                    </a:p>
                  </a:txBody>
                  <a:tcPr anchor="ctr"/>
                </a:tc>
                <a:extLst>
                  <a:ext uri="{0D108BD9-81ED-4DB2-BD59-A6C34878D82A}">
                    <a16:rowId xmlns:a16="http://schemas.microsoft.com/office/drawing/2014/main" val="2912163037"/>
                  </a:ext>
                </a:extLst>
              </a:tr>
              <a:tr h="361406">
                <a:tc>
                  <a:txBody>
                    <a:bodyPr/>
                    <a:lstStyle/>
                    <a:p>
                      <a:r>
                        <a:rPr lang="ja-JP" sz="1400">
                          <a:solidFill>
                            <a:schemeClr val="tx1"/>
                          </a:solidFill>
                        </a:rPr>
                        <a:t>グレード3以上</a:t>
                      </a:r>
                    </a:p>
                  </a:txBody>
                  <a:tcPr anchor="ctr"/>
                </a:tc>
                <a:tc>
                  <a:txBody>
                    <a:bodyPr/>
                    <a:lstStyle/>
                    <a:p>
                      <a:pPr algn="ctr"/>
                      <a:r>
                        <a:rPr lang="ja-JP" sz="1400">
                          <a:solidFill>
                            <a:schemeClr val="tx1"/>
                          </a:solidFill>
                        </a:rPr>
                        <a:t>24</a:t>
                      </a:r>
                      <a:r>
                        <a:rPr lang="ja-JP" sz="1400" baseline="0">
                          <a:solidFill>
                            <a:schemeClr val="tx1"/>
                          </a:solidFill>
                        </a:rPr>
                        <a:t> (50.0)</a:t>
                      </a:r>
                    </a:p>
                  </a:txBody>
                  <a:tcPr anchor="ctr"/>
                </a:tc>
                <a:tc>
                  <a:txBody>
                    <a:bodyPr/>
                    <a:lstStyle/>
                    <a:p>
                      <a:pPr algn="ctr"/>
                      <a:r>
                        <a:rPr lang="ja-JP" sz="1400" dirty="0">
                          <a:solidFill>
                            <a:schemeClr val="tx1"/>
                          </a:solidFill>
                        </a:rPr>
                        <a:t>3 (6.3)</a:t>
                      </a:r>
                    </a:p>
                  </a:txBody>
                  <a:tcPr anchor="ctr"/>
                </a:tc>
                <a:extLst>
                  <a:ext uri="{0D108BD9-81ED-4DB2-BD59-A6C34878D82A}">
                    <a16:rowId xmlns:a16="http://schemas.microsoft.com/office/drawing/2014/main" val="302034592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87287068"/>
              </p:ext>
            </p:extLst>
          </p:nvPr>
        </p:nvGraphicFramePr>
        <p:xfrm>
          <a:off x="486832" y="1752010"/>
          <a:ext cx="5644461" cy="2403566"/>
        </p:xfrm>
        <a:graphic>
          <a:graphicData uri="http://schemas.openxmlformats.org/drawingml/2006/table">
            <a:tbl>
              <a:tblPr firstRow="1" bandRow="1">
                <a:tableStyleId>{5202B0CA-FC54-4496-8BCA-5EF66A818D29}</a:tableStyleId>
              </a:tblPr>
              <a:tblGrid>
                <a:gridCol w="1861731">
                  <a:extLst>
                    <a:ext uri="{9D8B030D-6E8A-4147-A177-3AD203B41FA5}">
                      <a16:colId xmlns:a16="http://schemas.microsoft.com/office/drawing/2014/main" val="2713438561"/>
                    </a:ext>
                  </a:extLst>
                </a:gridCol>
                <a:gridCol w="1925486">
                  <a:extLst>
                    <a:ext uri="{9D8B030D-6E8A-4147-A177-3AD203B41FA5}">
                      <a16:colId xmlns:a16="http://schemas.microsoft.com/office/drawing/2014/main" val="1190940076"/>
                    </a:ext>
                  </a:extLst>
                </a:gridCol>
                <a:gridCol w="1857244">
                  <a:extLst>
                    <a:ext uri="{9D8B030D-6E8A-4147-A177-3AD203B41FA5}">
                      <a16:colId xmlns:a16="http://schemas.microsoft.com/office/drawing/2014/main" val="3151068737"/>
                    </a:ext>
                  </a:extLst>
                </a:gridCol>
              </a:tblGrid>
              <a:tr h="370840">
                <a:tc>
                  <a:txBody>
                    <a:bodyPr/>
                    <a:lstStyle/>
                    <a:p>
                      <a:endParaRPr lang="en-GB" sz="1400" dirty="0">
                        <a:solidFill>
                          <a:schemeClr val="tx2"/>
                        </a:solidFill>
                      </a:endParaRPr>
                    </a:p>
                  </a:txBody>
                  <a:tcPr anchor="ctr"/>
                </a:tc>
                <a:tc>
                  <a:txBody>
                    <a:bodyPr/>
                    <a:lstStyle/>
                    <a:p>
                      <a:pPr algn="ctr"/>
                      <a:r>
                        <a:rPr lang="ja-JP" sz="1400" dirty="0">
                          <a:solidFill>
                            <a:schemeClr val="tx2"/>
                          </a:solidFill>
                        </a:rPr>
                        <a:t>ナノリポソームイリノテカン + 5FU/LV</a:t>
                      </a:r>
                    </a:p>
                  </a:txBody>
                  <a:tcPr anchor="ctr"/>
                </a:tc>
                <a:tc>
                  <a:txBody>
                    <a:bodyPr/>
                    <a:lstStyle/>
                    <a:p>
                      <a:pPr algn="ctr"/>
                      <a:r>
                        <a:rPr lang="ja-JP" sz="1400">
                          <a:solidFill>
                            <a:schemeClr val="tx2"/>
                          </a:solidFill>
                        </a:rPr>
                        <a:t>5FU/LV </a:t>
                      </a:r>
                    </a:p>
                  </a:txBody>
                  <a:tcPr anchor="ctr"/>
                </a:tc>
                <a:extLst>
                  <a:ext uri="{0D108BD9-81ED-4DB2-BD59-A6C34878D82A}">
                    <a16:rowId xmlns:a16="http://schemas.microsoft.com/office/drawing/2014/main" val="3667548636"/>
                  </a:ext>
                </a:extLst>
              </a:tr>
              <a:tr h="290150">
                <a:tc>
                  <a:txBody>
                    <a:bodyPr/>
                    <a:lstStyle/>
                    <a:p>
                      <a:r>
                        <a:rPr lang="ja-JP" sz="1400">
                          <a:solidFill>
                            <a:schemeClr val="tx1"/>
                          </a:solidFill>
                        </a:rPr>
                        <a:t>mPFS、月数(95%CI)</a:t>
                      </a:r>
                    </a:p>
                  </a:txBody>
                  <a:tcPr anchor="ctr"/>
                </a:tc>
                <a:tc>
                  <a:txBody>
                    <a:bodyPr/>
                    <a:lstStyle/>
                    <a:p>
                      <a:pPr algn="l" rtl="0"/>
                      <a:endParaRPr lang="en-GB" sz="1400" dirty="0">
                        <a:solidFill>
                          <a:schemeClr val="tx1"/>
                        </a:solidFill>
                      </a:endParaRPr>
                    </a:p>
                  </a:txBody>
                  <a:tcPr anchor="ctr"/>
                </a:tc>
                <a:tc>
                  <a:txBody>
                    <a:bodyPr/>
                    <a:lstStyle/>
                    <a:p>
                      <a:pPr algn="l" rtl="0"/>
                      <a:endParaRPr lang="en-GB" sz="1400" dirty="0">
                        <a:solidFill>
                          <a:schemeClr val="tx1"/>
                        </a:solidFill>
                      </a:endParaRPr>
                    </a:p>
                  </a:txBody>
                  <a:tcPr anchor="ctr"/>
                </a:tc>
                <a:extLst>
                  <a:ext uri="{0D108BD9-81ED-4DB2-BD59-A6C34878D82A}">
                    <a16:rowId xmlns:a16="http://schemas.microsoft.com/office/drawing/2014/main" val="2912163037"/>
                  </a:ext>
                </a:extLst>
              </a:tr>
              <a:tr h="0">
                <a:tc>
                  <a:txBody>
                    <a:bodyPr/>
                    <a:lstStyle/>
                    <a:p>
                      <a:pPr marL="182563" indent="0"/>
                      <a:r>
                        <a:rPr lang="ja-JP" sz="1400">
                          <a:solidFill>
                            <a:schemeClr val="tx1"/>
                          </a:solidFill>
                        </a:rPr>
                        <a:t>CES2 &lt;37.29</a:t>
                      </a:r>
                    </a:p>
                  </a:txBody>
                  <a:tcPr anchor="ctr"/>
                </a:tc>
                <a:tc>
                  <a:txBody>
                    <a:bodyPr/>
                    <a:lstStyle/>
                    <a:p>
                      <a:pPr algn="ctr"/>
                      <a:r>
                        <a:rPr lang="ja-JP" sz="1400">
                          <a:solidFill>
                            <a:schemeClr val="tx1"/>
                          </a:solidFill>
                        </a:rPr>
                        <a:t>3.45 (1.58、5.82)</a:t>
                      </a:r>
                    </a:p>
                  </a:txBody>
                  <a:tcPr anchor="ctr"/>
                </a:tc>
                <a:tc>
                  <a:txBody>
                    <a:bodyPr/>
                    <a:lstStyle/>
                    <a:p>
                      <a:pPr algn="ctr"/>
                      <a:r>
                        <a:rPr lang="ja-JP" sz="1400">
                          <a:solidFill>
                            <a:schemeClr val="tx1"/>
                          </a:solidFill>
                        </a:rPr>
                        <a:t>2.53 (0.85、7.72)</a:t>
                      </a:r>
                    </a:p>
                  </a:txBody>
                  <a:tcPr anchor="ctr"/>
                </a:tc>
                <a:extLst>
                  <a:ext uri="{0D108BD9-81ED-4DB2-BD59-A6C34878D82A}">
                    <a16:rowId xmlns:a16="http://schemas.microsoft.com/office/drawing/2014/main" val="3020345926"/>
                  </a:ext>
                </a:extLst>
              </a:tr>
              <a:tr h="0">
                <a:tc>
                  <a:txBody>
                    <a:bodyPr/>
                    <a:lstStyle/>
                    <a:p>
                      <a:pPr marL="182563" indent="0"/>
                      <a:r>
                        <a:rPr lang="ja-JP" sz="1400">
                          <a:solidFill>
                            <a:schemeClr val="tx1"/>
                          </a:solidFill>
                        </a:rPr>
                        <a:t>CES2</a:t>
                      </a:r>
                      <a:r>
                        <a:rPr lang="ja-JP" sz="1400" baseline="0">
                          <a:solidFill>
                            <a:schemeClr val="tx1"/>
                          </a:solidFill>
                        </a:rPr>
                        <a:t> ≥37.19</a:t>
                      </a:r>
                    </a:p>
                  </a:txBody>
                  <a:tcPr anchor="ctr"/>
                </a:tc>
                <a:tc>
                  <a:txBody>
                    <a:bodyPr/>
                    <a:lstStyle/>
                    <a:p>
                      <a:pPr algn="ctr"/>
                      <a:r>
                        <a:rPr lang="ja-JP" sz="1400">
                          <a:solidFill>
                            <a:schemeClr val="tx1"/>
                          </a:solidFill>
                        </a:rPr>
                        <a:t>1.70 (1.41、</a:t>
                      </a:r>
                      <a:r>
                        <a:rPr lang="ja-JP" sz="1400" baseline="0">
                          <a:solidFill>
                            <a:schemeClr val="tx1"/>
                          </a:solidFill>
                        </a:rPr>
                        <a:t>5.49)</a:t>
                      </a:r>
                    </a:p>
                  </a:txBody>
                  <a:tcPr anchor="ctr"/>
                </a:tc>
                <a:tc>
                  <a:txBody>
                    <a:bodyPr/>
                    <a:lstStyle/>
                    <a:p>
                      <a:pPr algn="ctr"/>
                      <a:r>
                        <a:rPr lang="ja-JP" sz="1400">
                          <a:solidFill>
                            <a:schemeClr val="tx1"/>
                          </a:solidFill>
                        </a:rPr>
                        <a:t>1.61 (1.18、11.34)</a:t>
                      </a:r>
                    </a:p>
                  </a:txBody>
                  <a:tcPr anchor="ctr"/>
                </a:tc>
                <a:extLst>
                  <a:ext uri="{0D108BD9-81ED-4DB2-BD59-A6C34878D82A}">
                    <a16:rowId xmlns:a16="http://schemas.microsoft.com/office/drawing/2014/main" val="4027293554"/>
                  </a:ext>
                </a:extLst>
              </a:tr>
              <a:tr h="0">
                <a:tc>
                  <a:txBody>
                    <a:bodyPr/>
                    <a:lstStyle/>
                    <a:p>
                      <a:r>
                        <a:rPr lang="ja-JP" sz="1400" noProof="0">
                          <a:solidFill>
                            <a:schemeClr val="tx1"/>
                          </a:solidFill>
                        </a:rPr>
                        <a:t>mOS、月数(95%CI)</a:t>
                      </a:r>
                    </a:p>
                  </a:txBody>
                  <a:tcPr anchor="ctr"/>
                </a:tc>
                <a:tc>
                  <a:txBody>
                    <a:bodyPr/>
                    <a:lstStyle/>
                    <a:p>
                      <a:pPr algn="l" rtl="0"/>
                      <a:endParaRPr lang="en-GB" sz="1400" dirty="0">
                        <a:solidFill>
                          <a:schemeClr val="tx1"/>
                        </a:solidFill>
                      </a:endParaRPr>
                    </a:p>
                  </a:txBody>
                  <a:tcPr anchor="ctr"/>
                </a:tc>
                <a:tc>
                  <a:txBody>
                    <a:bodyPr/>
                    <a:lstStyle/>
                    <a:p>
                      <a:pPr algn="l" rtl="0"/>
                      <a:endParaRPr lang="en-GB" sz="1400" dirty="0">
                        <a:solidFill>
                          <a:schemeClr val="tx1"/>
                        </a:solidFill>
                      </a:endParaRPr>
                    </a:p>
                  </a:txBody>
                  <a:tcPr anchor="ctr"/>
                </a:tc>
                <a:extLst>
                  <a:ext uri="{0D108BD9-81ED-4DB2-BD59-A6C34878D82A}">
                    <a16:rowId xmlns:a16="http://schemas.microsoft.com/office/drawing/2014/main" val="47328329"/>
                  </a:ext>
                </a:extLst>
              </a:tr>
              <a:tr h="361406">
                <a:tc>
                  <a:txBody>
                    <a:bodyPr/>
                    <a:lstStyle/>
                    <a:p>
                      <a:pPr marL="182563" indent="0"/>
                      <a:r>
                        <a:rPr lang="ja-JP" sz="1400">
                          <a:solidFill>
                            <a:schemeClr val="tx1"/>
                          </a:solidFill>
                        </a:rPr>
                        <a:t>CES2 &lt;37.29</a:t>
                      </a:r>
                    </a:p>
                  </a:txBody>
                  <a:tcPr anchor="ctr"/>
                </a:tc>
                <a:tc>
                  <a:txBody>
                    <a:bodyPr/>
                    <a:lstStyle/>
                    <a:p>
                      <a:pPr algn="ctr"/>
                      <a:r>
                        <a:rPr lang="ja-JP" sz="1400">
                          <a:solidFill>
                            <a:schemeClr val="tx1"/>
                          </a:solidFill>
                        </a:rPr>
                        <a:t>4.42 (2.53、13.37)</a:t>
                      </a:r>
                    </a:p>
                  </a:txBody>
                  <a:tcPr anchor="ctr"/>
                </a:tc>
                <a:tc>
                  <a:txBody>
                    <a:bodyPr/>
                    <a:lstStyle/>
                    <a:p>
                      <a:pPr algn="ctr"/>
                      <a:r>
                        <a:rPr lang="ja-JP" sz="1400">
                          <a:solidFill>
                            <a:schemeClr val="tx1"/>
                          </a:solidFill>
                        </a:rPr>
                        <a:t>5.78 (2.17、16.59)</a:t>
                      </a:r>
                    </a:p>
                  </a:txBody>
                  <a:tcPr anchor="ctr"/>
                </a:tc>
                <a:extLst>
                  <a:ext uri="{0D108BD9-81ED-4DB2-BD59-A6C34878D82A}">
                    <a16:rowId xmlns:a16="http://schemas.microsoft.com/office/drawing/2014/main" val="3277489786"/>
                  </a:ext>
                </a:extLst>
              </a:tr>
              <a:tr h="0">
                <a:tc>
                  <a:txBody>
                    <a:bodyPr/>
                    <a:lstStyle/>
                    <a:p>
                      <a:pPr marL="182563" indent="0"/>
                      <a:r>
                        <a:rPr lang="ja-JP" sz="1400">
                          <a:solidFill>
                            <a:schemeClr val="tx1"/>
                          </a:solidFill>
                        </a:rPr>
                        <a:t>CES2</a:t>
                      </a:r>
                      <a:r>
                        <a:rPr lang="ja-JP" sz="1400" baseline="0">
                          <a:solidFill>
                            <a:schemeClr val="tx1"/>
                          </a:solidFill>
                        </a:rPr>
                        <a:t> ≥37.19</a:t>
                      </a:r>
                    </a:p>
                  </a:txBody>
                  <a:tcPr anchor="ctr"/>
                </a:tc>
                <a:tc>
                  <a:txBody>
                    <a:bodyPr/>
                    <a:lstStyle/>
                    <a:p>
                      <a:pPr algn="ctr"/>
                      <a:r>
                        <a:rPr lang="ja-JP" sz="1400">
                          <a:solidFill>
                            <a:schemeClr val="tx1"/>
                          </a:solidFill>
                        </a:rPr>
                        <a:t>5.95 (1.68、8.87)</a:t>
                      </a:r>
                    </a:p>
                  </a:txBody>
                  <a:tcPr anchor="ctr"/>
                </a:tc>
                <a:tc>
                  <a:txBody>
                    <a:bodyPr/>
                    <a:lstStyle/>
                    <a:p>
                      <a:pPr algn="ctr"/>
                      <a:r>
                        <a:rPr lang="ja-JP" sz="1400" dirty="0">
                          <a:solidFill>
                            <a:schemeClr val="tx1"/>
                          </a:solidFill>
                        </a:rPr>
                        <a:t>21.82</a:t>
                      </a:r>
                      <a:r>
                        <a:rPr lang="ja-JP" sz="1400" baseline="0" dirty="0">
                          <a:solidFill>
                            <a:schemeClr val="tx1"/>
                          </a:solidFill>
                        </a:rPr>
                        <a:t> (4.3、NR)</a:t>
                      </a:r>
                    </a:p>
                  </a:txBody>
                  <a:tcPr anchor="ctr"/>
                </a:tc>
                <a:extLst>
                  <a:ext uri="{0D108BD9-81ED-4DB2-BD59-A6C34878D82A}">
                    <a16:rowId xmlns:a16="http://schemas.microsoft.com/office/drawing/2014/main" val="4261784441"/>
                  </a:ext>
                </a:extLst>
              </a:tr>
            </a:tbl>
          </a:graphicData>
        </a:graphic>
      </p:graphicFrame>
    </p:spTree>
    <p:extLst>
      <p:ext uri="{BB962C8B-B14F-4D97-AF65-F5344CB8AC3E}">
        <p14:creationId xmlns:p14="http://schemas.microsoft.com/office/powerpoint/2010/main" val="2577756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神経内分泌腫瘍</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2210824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pPr>
              <a:lnSpc>
                <a:spcPct val="90000"/>
              </a:lnSpc>
            </a:pPr>
            <a:r>
              <a:rPr lang="ja-JP"/>
              <a:t>496MO：NICE-NEC試験(GETNE-T1913)の最終的な全生存期間の結果。胃腸膵臓(GEP)由来または起源不明(UK)の前治療のない進行性G3神経内分泌腫瘍(NEN)に対するニボルマブとプラチナダブレット化学療法(CT)に関する第II相試験 – Riesco MC、et al</a:t>
            </a:r>
          </a:p>
        </p:txBody>
      </p:sp>
      <p:sp>
        <p:nvSpPr>
          <p:cNvPr id="22" name="Content Placeholder 2"/>
          <p:cNvSpPr>
            <a:spLocks noGrp="1"/>
          </p:cNvSpPr>
          <p:nvPr>
            <p:ph idx="1"/>
          </p:nvPr>
        </p:nvSpPr>
        <p:spPr/>
        <p:txBody>
          <a:bodyPr/>
          <a:lstStyle/>
          <a:p>
            <a:pPr marL="0" indent="0">
              <a:buNone/>
            </a:pPr>
            <a:r>
              <a:rPr lang="ja-JP" b="1"/>
              <a:t>試験の目的</a:t>
            </a:r>
          </a:p>
          <a:p>
            <a:r>
              <a:rPr lang="ja-JP"/>
              <a:t>スペインの施設におけるNICE-NEC試験で、胃腸膵臓由来または起源不明の切除不能な局所進行性または転移性グレード3神経内分泌腫瘍の患者を対象に、1Lニボルマブ＋ラチナダブレット化学療法の最終的な有効性と安全性を評価すること</a:t>
            </a:r>
          </a:p>
        </p:txBody>
      </p:sp>
      <p:sp>
        <p:nvSpPr>
          <p:cNvPr id="23" name="Text Placeholder 4"/>
          <p:cNvSpPr>
            <a:spLocks noGrp="1"/>
          </p:cNvSpPr>
          <p:nvPr>
            <p:ph type="body" sz="quarter" idx="11"/>
          </p:nvPr>
        </p:nvSpPr>
        <p:spPr/>
        <p:txBody>
          <a:bodyPr/>
          <a:lstStyle/>
          <a:p>
            <a:r>
              <a:rPr lang="ja-JP" dirty="0"/>
              <a:t>2022年ESMO会議で発</a:t>
            </a:r>
            <a:br>
              <a:rPr lang="en-GB" altLang="ja-JP" dirty="0"/>
            </a:br>
            <a:r>
              <a:rPr lang="ja-JP" dirty="0"/>
              <a:t>Risco MC, et al.Ann Oncol 2022;33(suppl):abstr 496MO</a:t>
            </a:r>
          </a:p>
        </p:txBody>
      </p:sp>
      <p:sp>
        <p:nvSpPr>
          <p:cNvPr id="17" name="Rectangle 9"/>
          <p:cNvSpPr txBox="1">
            <a:spLocks noChangeArrowheads="1"/>
          </p:cNvSpPr>
          <p:nvPr/>
        </p:nvSpPr>
        <p:spPr bwMode="auto">
          <a:xfrm>
            <a:off x="1644857" y="5448392"/>
            <a:ext cx="4006348"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a:latin typeface="Arial"/>
                <a:ea typeface="MS Mincho"/>
                <a:cs typeface="Arial"/>
              </a:rPr>
              <a:t>12ヶ月のOS率</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8" name="AutoShape 9"/>
          <p:cNvSpPr>
            <a:spLocks noChangeArrowheads="1"/>
          </p:cNvSpPr>
          <p:nvPr/>
        </p:nvSpPr>
        <p:spPr bwMode="auto">
          <a:xfrm>
            <a:off x="292503" y="2611981"/>
            <a:ext cx="360714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latin typeface="Arial"/>
                <a:ea typeface="MS Mincho" pitchFamily="2" charset="-122"/>
                <a:cs typeface="Arial"/>
              </a:rPr>
              <a:t>主要な患者選択基準</a:t>
            </a:r>
          </a:p>
          <a:p>
            <a:pPr marL="266700" marR="0" lvl="0" indent="-2667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dirty="0">
                <a:solidFill>
                  <a:srgbClr val="FFFFFF"/>
                </a:solidFill>
                <a:latin typeface="Arial"/>
                <a:ea typeface="MS Mincho" pitchFamily="2" charset="-122"/>
                <a:cs typeface="Arial"/>
              </a:rPr>
              <a:t>転移性または切除不能な胃腸膵臓由来または起源不明のグレード3神経内分泌腫瘍</a:t>
            </a:r>
          </a:p>
          <a:p>
            <a:pPr marL="266700" marR="0" lvl="0" indent="-2667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dirty="0">
                <a:ln>
                  <a:noFill/>
                </a:ln>
                <a:solidFill>
                  <a:srgbClr val="FFFFFF"/>
                </a:solidFill>
                <a:uLnTx/>
                <a:uFillTx/>
                <a:latin typeface="Arial"/>
                <a:ea typeface="MS Mincho" pitchFamily="2" charset="-122"/>
                <a:cs typeface="Arial"/>
              </a:rPr>
              <a:t>治療</a:t>
            </a:r>
            <a:r>
              <a:rPr kumimoji="0" lang="ja-JP" sz="1600" b="0" i="0" u="none" strike="noStrike" cap="none" normalizeH="0" dirty="0">
                <a:ln>
                  <a:noFill/>
                </a:ln>
                <a:solidFill>
                  <a:srgbClr val="FFFFFF"/>
                </a:solidFill>
                <a:uLnTx/>
                <a:uFillTx/>
                <a:latin typeface="Arial"/>
                <a:ea typeface="MS Mincho" pitchFamily="2" charset="-122"/>
                <a:cs typeface="Arial"/>
              </a:rPr>
              <a:t>未経験</a:t>
            </a:r>
          </a:p>
          <a:p>
            <a:pPr marL="266700" marR="0" lvl="0" indent="-2667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baseline="0" dirty="0">
                <a:solidFill>
                  <a:srgbClr val="FFFFFF"/>
                </a:solidFill>
                <a:latin typeface="Arial"/>
                <a:ea typeface="MS Mincho" pitchFamily="2" charset="-122"/>
                <a:cs typeface="Arial"/>
              </a:rPr>
              <a:t>Ki67 &gt;20%</a:t>
            </a:r>
          </a:p>
          <a:p>
            <a:pPr marL="266700" marR="0" lvl="0" indent="-2667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dirty="0">
                <a:ln>
                  <a:noFill/>
                </a:ln>
                <a:solidFill>
                  <a:srgbClr val="FFFFFF"/>
                </a:solidFill>
                <a:uLnTx/>
                <a:uFillTx/>
                <a:latin typeface="Arial"/>
                <a:ea typeface="MS Mincho" pitchFamily="2" charset="-122"/>
                <a:cs typeface="Arial"/>
              </a:rPr>
              <a:t>ECOG PS ≤2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latin typeface="Arial"/>
                <a:ea typeface="MS Mincho" pitchFamily="2" charset="-122"/>
                <a:cs typeface="Arial"/>
              </a:rPr>
              <a:t>(n=38</a:t>
            </a:r>
            <a:r>
              <a:rPr kumimoji="0" lang="en-GB" altLang="ja-JP" sz="1600" b="0" i="0" u="none" strike="noStrike" cap="none" normalizeH="0" baseline="0" dirty="0">
                <a:ln>
                  <a:noFill/>
                </a:ln>
                <a:solidFill>
                  <a:srgbClr val="FFFFFF"/>
                </a:solidFill>
                <a:uLnTx/>
                <a:uFillTx/>
                <a:latin typeface="Arial"/>
                <a:ea typeface="MS Mincho" pitchFamily="2" charset="-122"/>
                <a:cs typeface="Arial"/>
              </a:rPr>
              <a:t>)</a:t>
            </a:r>
            <a:endParaRPr kumimoji="0" lang="ja-JP" sz="1600" b="0" i="0" u="none" strike="noStrike" cap="none" normalizeH="0" baseline="0" dirty="0">
              <a:ln>
                <a:noFill/>
              </a:ln>
              <a:solidFill>
                <a:srgbClr val="FFFFFF"/>
              </a:solidFill>
              <a:uLnTx/>
              <a:uFillTx/>
              <a:latin typeface="Arial"/>
              <a:ea typeface="MS Mincho" pitchFamily="2" charset="-122"/>
              <a:cs typeface="Arial"/>
            </a:endParaRPr>
          </a:p>
        </p:txBody>
      </p:sp>
      <p:sp>
        <p:nvSpPr>
          <p:cNvPr id="34" name="Content Placeholder 26"/>
          <p:cNvSpPr txBox="1">
            <a:spLocks/>
          </p:cNvSpPr>
          <p:nvPr/>
        </p:nvSpPr>
        <p:spPr>
          <a:xfrm>
            <a:off x="5558046" y="5448392"/>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 ORR</a:t>
            </a:r>
            <a:r>
              <a:rPr kumimoji="0" lang="ja-JP" sz="1600" b="0" i="0" u="none" strike="noStrike" cap="none" normalizeH="0">
                <a:ln>
                  <a:noFill/>
                </a:ln>
                <a:solidFill>
                  <a:srgbClr val="4D4D4D"/>
                </a:solidFill>
                <a:uLnTx/>
                <a:uFillTx/>
                <a:latin typeface="Arial"/>
                <a:ea typeface="MS Mincho"/>
                <a:cs typeface="Arial"/>
              </a:rPr>
              <a:t>、DCR、PFS、</a:t>
            </a:r>
            <a:r>
              <a:rPr kumimoji="0" lang="ja-JP" sz="1600" b="0" i="0" u="none" strike="noStrike" cap="none" normalizeH="0" baseline="0">
                <a:ln>
                  <a:noFill/>
                </a:ln>
                <a:solidFill>
                  <a:srgbClr val="4D4D4D"/>
                </a:solidFill>
                <a:uLnTx/>
                <a:uFillTx/>
                <a:latin typeface="Arial"/>
                <a:ea typeface="MS Mincho"/>
                <a:cs typeface="Arial"/>
              </a:rPr>
              <a:t>安全性</a:t>
            </a:r>
          </a:p>
        </p:txBody>
      </p:sp>
      <p:cxnSp>
        <p:nvCxnSpPr>
          <p:cNvPr id="35" name="AutoShape 19"/>
          <p:cNvCxnSpPr>
            <a:cxnSpLocks noChangeShapeType="1"/>
            <a:stCxn id="18" idx="3"/>
            <a:endCxn id="37" idx="1"/>
          </p:cNvCxnSpPr>
          <p:nvPr/>
        </p:nvCxnSpPr>
        <p:spPr bwMode="auto">
          <a:xfrm>
            <a:off x="3899643" y="3826416"/>
            <a:ext cx="271485"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6" name="AutoShape 21"/>
          <p:cNvCxnSpPr>
            <a:cxnSpLocks noChangeShapeType="1"/>
            <a:stCxn id="37" idx="3"/>
            <a:endCxn id="39" idx="1"/>
          </p:cNvCxnSpPr>
          <p:nvPr/>
        </p:nvCxnSpPr>
        <p:spPr bwMode="auto">
          <a:xfrm flipV="1">
            <a:off x="7396933" y="3826416"/>
            <a:ext cx="256076" cy="1"/>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171128" y="3140310"/>
            <a:ext cx="3225805" cy="137221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chemeClr val="tx1"/>
                </a:solidFill>
                <a:uLnTx/>
                <a:uFillTx/>
                <a:latin typeface="Arial" charset="0"/>
                <a:ea typeface="MS Mincho" pitchFamily="2" charset="-122"/>
                <a:cs typeface="Arial" charset="0"/>
              </a:rPr>
              <a:t>ニボルマブ 360 mg IV D1 + カルボプラチン AUC5 IV D1 + エトポシド 100 mg/m</a:t>
            </a:r>
            <a:r>
              <a:rPr kumimoji="0" lang="ja-JP" sz="1800" b="0" i="0" u="none" strike="noStrike" cap="none" normalizeH="0" baseline="30000">
                <a:ln>
                  <a:noFill/>
                </a:ln>
                <a:solidFill>
                  <a:schemeClr val="tx1"/>
                </a:solidFill>
                <a:uLnTx/>
                <a:uFillTx/>
                <a:latin typeface="Arial" charset="0"/>
                <a:ea typeface="MS Mincho" pitchFamily="2" charset="-122"/>
                <a:cs typeface="Arial" charset="0"/>
              </a:rPr>
              <a:t>2</a:t>
            </a:r>
            <a:r>
              <a:rPr kumimoji="0" lang="ja-JP" sz="1800" b="0" i="0" u="none" strike="noStrike" cap="none" normalizeH="0" baseline="0">
                <a:ln>
                  <a:noFill/>
                </a:ln>
                <a:solidFill>
                  <a:schemeClr val="tx1"/>
                </a:solidFill>
                <a:uLnTx/>
                <a:uFillTx/>
                <a:latin typeface="Arial" charset="0"/>
                <a:ea typeface="MS Mincho" pitchFamily="2" charset="-122"/>
                <a:cs typeface="Arial" charset="0"/>
              </a:rPr>
              <a:t>/日 IV D1–3 q3w (6サイクル)</a:t>
            </a:r>
            <a:r>
              <a:rPr kumimoji="0" lang="ja-JP" sz="1800" b="0" i="0" u="none" strike="noStrike" cap="none" normalizeH="0">
                <a:ln>
                  <a:noFill/>
                </a:ln>
                <a:solidFill>
                  <a:schemeClr val="tx1"/>
                </a:solidFill>
                <a:uLnTx/>
                <a:uFillTx/>
                <a:latin typeface="Arial" charset="0"/>
                <a:ea typeface="MS Mincho" pitchFamily="2" charset="-122"/>
                <a:cs typeface="Arial" charset="0"/>
              </a:rPr>
              <a:t> </a:t>
            </a:r>
          </a:p>
        </p:txBody>
      </p:sp>
      <p:sp>
        <p:nvSpPr>
          <p:cNvPr id="38" name="AutoShape 12"/>
          <p:cNvSpPr>
            <a:spLocks noChangeArrowheads="1"/>
          </p:cNvSpPr>
          <p:nvPr/>
        </p:nvSpPr>
        <p:spPr bwMode="auto">
          <a:xfrm>
            <a:off x="10004882" y="3532427"/>
            <a:ext cx="1815817"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a:ln>
                  <a:noFill/>
                </a:ln>
                <a:solidFill>
                  <a:srgbClr val="FFFFFF"/>
                </a:solidFill>
                <a:uLnTx/>
                <a:uFillTx/>
                <a:latin typeface="Arial" charset="0"/>
                <a:ea typeface="MS Mincho" pitchFamily="2" charset="-122"/>
                <a:cs typeface="Arial" charset="0"/>
              </a:rPr>
              <a:t>PD/毒性/死亡/</a:t>
            </a:r>
            <a:br>
              <a:rPr kumimoji="0" lang="ja-JP" sz="1600" i="0" u="none" strike="noStrike" cap="none" normalizeH="0" baseline="0">
                <a:ln>
                  <a:noFill/>
                </a:ln>
                <a:solidFill>
                  <a:srgbClr val="FFFFFF"/>
                </a:solidFill>
                <a:uLnTx/>
                <a:uFillTx/>
                <a:latin typeface="Arial" charset="0"/>
                <a:ea typeface="MS Mincho" pitchFamily="2" charset="-122"/>
                <a:cs typeface="Arial" charset="0"/>
              </a:rPr>
            </a:br>
            <a:r>
              <a:rPr kumimoji="0" lang="ja-JP" sz="1600" i="0" u="none" strike="noStrike" cap="none" normalizeH="0" baseline="0">
                <a:ln>
                  <a:noFill/>
                </a:ln>
                <a:solidFill>
                  <a:srgbClr val="FFFFFF"/>
                </a:solidFill>
                <a:uLnTx/>
                <a:uFillTx/>
                <a:latin typeface="Arial" charset="0"/>
                <a:ea typeface="MS Mincho" pitchFamily="2" charset="-122"/>
                <a:cs typeface="Arial" charset="0"/>
              </a:rPr>
              <a:t>最長1年 </a:t>
            </a:r>
          </a:p>
        </p:txBody>
      </p:sp>
      <p:sp>
        <p:nvSpPr>
          <p:cNvPr id="39" name="AutoShape 8"/>
          <p:cNvSpPr>
            <a:spLocks noChangeArrowheads="1"/>
          </p:cNvSpPr>
          <p:nvPr/>
        </p:nvSpPr>
        <p:spPr bwMode="auto">
          <a:xfrm>
            <a:off x="7653009" y="3432508"/>
            <a:ext cx="2068722" cy="78781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chemeClr val="tx2"/>
                </a:solidFill>
                <a:uLnTx/>
                <a:uFillTx/>
                <a:latin typeface="Arial" charset="0"/>
                <a:ea typeface="MS Mincho" pitchFamily="2" charset="-122"/>
                <a:cs typeface="Arial" charset="0"/>
              </a:rPr>
              <a:t>ニボルマブ</a:t>
            </a:r>
            <a:br>
              <a:rPr kumimoji="0" lang="ja-JP" sz="1800" b="0" i="0" u="none" strike="noStrike" cap="none" normalizeH="0" baseline="0">
                <a:ln>
                  <a:noFill/>
                </a:ln>
                <a:solidFill>
                  <a:schemeClr val="tx2"/>
                </a:solidFill>
                <a:uLnTx/>
                <a:uFillTx/>
                <a:latin typeface="Arial" charset="0"/>
                <a:ea typeface="MS Mincho" pitchFamily="2" charset="-122"/>
                <a:cs typeface="Arial" charset="0"/>
              </a:rPr>
            </a:br>
            <a:r>
              <a:rPr kumimoji="0" lang="ja-JP" sz="1800" b="0" i="0" u="none" strike="noStrike" cap="none" normalizeH="0" baseline="0">
                <a:ln>
                  <a:noFill/>
                </a:ln>
                <a:solidFill>
                  <a:schemeClr val="tx2"/>
                </a:solidFill>
                <a:uLnTx/>
                <a:uFillTx/>
                <a:latin typeface="Arial" charset="0"/>
                <a:ea typeface="MS Mincho" pitchFamily="2" charset="-122"/>
                <a:cs typeface="Arial" charset="0"/>
              </a:rPr>
              <a:t>480 mg IV q4w</a:t>
            </a:r>
          </a:p>
        </p:txBody>
      </p:sp>
      <p:cxnSp>
        <p:nvCxnSpPr>
          <p:cNvPr id="40" name="AutoShape 21"/>
          <p:cNvCxnSpPr>
            <a:cxnSpLocks noChangeShapeType="1"/>
            <a:stCxn id="39" idx="3"/>
            <a:endCxn id="38" idx="1"/>
          </p:cNvCxnSpPr>
          <p:nvPr/>
        </p:nvCxnSpPr>
        <p:spPr bwMode="auto">
          <a:xfrm>
            <a:off x="9721731" y="3826416"/>
            <a:ext cx="283151" cy="0"/>
          </a:xfrm>
          <a:prstGeom prst="straightConnector1">
            <a:avLst/>
          </a:prstGeom>
          <a:noFill/>
          <a:ln w="57150">
            <a:solidFill>
              <a:schemeClr val="bg2">
                <a:lumMod val="60000"/>
                <a:lumOff val="40000"/>
              </a:schemeClr>
            </a:solidFill>
            <a:round/>
            <a:headEnd/>
            <a:tailEnd type="triangle" w="med" len="med"/>
          </a:ln>
        </p:spPr>
      </p:cxnSp>
      <p:sp>
        <p:nvSpPr>
          <p:cNvPr id="41" name="TextBox 40"/>
          <p:cNvSpPr txBox="1"/>
          <p:nvPr/>
        </p:nvSpPr>
        <p:spPr>
          <a:xfrm>
            <a:off x="5067591" y="2742905"/>
            <a:ext cx="1425390" cy="338554"/>
          </a:xfrm>
          <a:prstGeom prst="rect">
            <a:avLst/>
          </a:prstGeom>
          <a:noFill/>
        </p:spPr>
        <p:txBody>
          <a:bodyPr wrap="none" rtlCol="0">
            <a:spAutoFit/>
          </a:bodyPr>
          <a:lstStyle/>
          <a:p>
            <a:pPr algn="ctr"/>
            <a:r>
              <a:rPr lang="ja-JP" sz="1600" b="1" dirty="0">
                <a:solidFill>
                  <a:schemeClr val="tx1"/>
                </a:solidFill>
              </a:rPr>
              <a:t>導入フェーズ</a:t>
            </a:r>
          </a:p>
        </p:txBody>
      </p:sp>
      <p:sp>
        <p:nvSpPr>
          <p:cNvPr id="42" name="TextBox 41"/>
          <p:cNvSpPr txBox="1"/>
          <p:nvPr/>
        </p:nvSpPr>
        <p:spPr>
          <a:xfrm>
            <a:off x="7970931" y="2742905"/>
            <a:ext cx="1425390" cy="338554"/>
          </a:xfrm>
          <a:prstGeom prst="rect">
            <a:avLst/>
          </a:prstGeom>
          <a:noFill/>
        </p:spPr>
        <p:txBody>
          <a:bodyPr wrap="none" rtlCol="0">
            <a:spAutoFit/>
          </a:bodyPr>
          <a:lstStyle/>
          <a:p>
            <a:pPr algn="ctr"/>
            <a:r>
              <a:rPr lang="ja-JP" sz="1600" b="1" dirty="0">
                <a:solidFill>
                  <a:schemeClr val="tx1"/>
                </a:solidFill>
              </a:rPr>
              <a:t>維持フェーズ</a:t>
            </a:r>
          </a:p>
        </p:txBody>
      </p:sp>
    </p:spTree>
    <p:extLst>
      <p:ext uri="{BB962C8B-B14F-4D97-AF65-F5344CB8AC3E}">
        <p14:creationId xmlns:p14="http://schemas.microsoft.com/office/powerpoint/2010/main" val="2114438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0822299" cy="807720"/>
          </a:xfrm>
        </p:spPr>
        <p:txBody>
          <a:bodyPr/>
          <a:lstStyle/>
          <a:p>
            <a:pPr>
              <a:lnSpc>
                <a:spcPct val="90000"/>
              </a:lnSpc>
            </a:pPr>
            <a:r>
              <a:rPr lang="ja-JP"/>
              <a:t>496MO：NICE-NEC試験(GETNE-T1913)の最終的な全生存期間の結果。胃腸膵臓(GEP)由来または起源不明(UK)の前治療のない進行性G3神経内分泌腫瘍(NEN)に対するニボルマブとプラチナダブレット化学療法(CT)に関する第II相試験 – Riesco MC、et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Riesco MC, et al.Ann Oncol 2022;33(suppl):abstr 496MO</a:t>
            </a:r>
          </a:p>
        </p:txBody>
      </p:sp>
      <p:grpSp>
        <p:nvGrpSpPr>
          <p:cNvPr id="6" name="Group 5">
            <a:extLst>
              <a:ext uri="{FF2B5EF4-FFF2-40B4-BE49-F238E27FC236}">
                <a16:creationId xmlns:a16="http://schemas.microsoft.com/office/drawing/2014/main" id="{BCD1ECDD-27F8-7AEA-C851-963510ECA6E2}"/>
              </a:ext>
            </a:extLst>
          </p:cNvPr>
          <p:cNvGrpSpPr/>
          <p:nvPr/>
        </p:nvGrpSpPr>
        <p:grpSpPr>
          <a:xfrm>
            <a:off x="1314601" y="5846799"/>
            <a:ext cx="4214330" cy="288147"/>
            <a:chOff x="1602963" y="6132514"/>
            <a:chExt cx="4214330" cy="288147"/>
          </a:xfrm>
        </p:grpSpPr>
        <p:sp>
          <p:nvSpPr>
            <p:cNvPr id="7" name="TextBox 6">
              <a:extLst>
                <a:ext uri="{FF2B5EF4-FFF2-40B4-BE49-F238E27FC236}">
                  <a16:creationId xmlns:a16="http://schemas.microsoft.com/office/drawing/2014/main" id="{23A85E28-FDCD-7868-0558-142853B67C1D}"/>
                </a:ext>
              </a:extLst>
            </p:cNvPr>
            <p:cNvSpPr txBox="1"/>
            <p:nvPr/>
          </p:nvSpPr>
          <p:spPr>
            <a:xfrm>
              <a:off x="5645204" y="613251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a:t>
              </a:r>
            </a:p>
          </p:txBody>
        </p:sp>
        <p:sp>
          <p:nvSpPr>
            <p:cNvPr id="8" name="TextBox 7">
              <a:extLst>
                <a:ext uri="{FF2B5EF4-FFF2-40B4-BE49-F238E27FC236}">
                  <a16:creationId xmlns:a16="http://schemas.microsoft.com/office/drawing/2014/main" id="{41446BB0-52A6-8B1E-634D-00473A17E8AA}"/>
                </a:ext>
              </a:extLst>
            </p:cNvPr>
            <p:cNvSpPr txBox="1"/>
            <p:nvPr/>
          </p:nvSpPr>
          <p:spPr>
            <a:xfrm>
              <a:off x="4846692" y="613251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a:t>
              </a:r>
            </a:p>
          </p:txBody>
        </p:sp>
        <p:sp>
          <p:nvSpPr>
            <p:cNvPr id="9" name="TextBox 8">
              <a:extLst>
                <a:ext uri="{FF2B5EF4-FFF2-40B4-BE49-F238E27FC236}">
                  <a16:creationId xmlns:a16="http://schemas.microsoft.com/office/drawing/2014/main" id="{27EF06DD-1A25-E786-425E-6261CE3D0DC6}"/>
                </a:ext>
              </a:extLst>
            </p:cNvPr>
            <p:cNvSpPr txBox="1"/>
            <p:nvPr/>
          </p:nvSpPr>
          <p:spPr>
            <a:xfrm>
              <a:off x="3998491" y="6132514"/>
              <a:ext cx="2714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11</a:t>
              </a:r>
            </a:p>
          </p:txBody>
        </p:sp>
        <p:sp>
          <p:nvSpPr>
            <p:cNvPr id="10" name="TextBox 9">
              <a:extLst>
                <a:ext uri="{FF2B5EF4-FFF2-40B4-BE49-F238E27FC236}">
                  <a16:creationId xmlns:a16="http://schemas.microsoft.com/office/drawing/2014/main" id="{E096FA60-D6FB-809F-FE2F-C64D762BA4C0}"/>
                </a:ext>
              </a:extLst>
            </p:cNvPr>
            <p:cNvSpPr txBox="1"/>
            <p:nvPr/>
          </p:nvSpPr>
          <p:spPr>
            <a:xfrm>
              <a:off x="3199982" y="613251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16</a:t>
              </a:r>
            </a:p>
          </p:txBody>
        </p:sp>
        <p:sp>
          <p:nvSpPr>
            <p:cNvPr id="11" name="TextBox 10">
              <a:extLst>
                <a:ext uri="{FF2B5EF4-FFF2-40B4-BE49-F238E27FC236}">
                  <a16:creationId xmlns:a16="http://schemas.microsoft.com/office/drawing/2014/main" id="{B4B67826-AE53-FF17-9A30-1E8B799DD638}"/>
                </a:ext>
              </a:extLst>
            </p:cNvPr>
            <p:cNvSpPr txBox="1"/>
            <p:nvPr/>
          </p:nvSpPr>
          <p:spPr>
            <a:xfrm>
              <a:off x="2401472" y="613251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29</a:t>
              </a:r>
            </a:p>
          </p:txBody>
        </p:sp>
        <p:sp>
          <p:nvSpPr>
            <p:cNvPr id="12" name="TextBox 11">
              <a:extLst>
                <a:ext uri="{FF2B5EF4-FFF2-40B4-BE49-F238E27FC236}">
                  <a16:creationId xmlns:a16="http://schemas.microsoft.com/office/drawing/2014/main" id="{D959E269-B7E5-E079-3D18-F298A4D97C8D}"/>
                </a:ext>
              </a:extLst>
            </p:cNvPr>
            <p:cNvSpPr txBox="1"/>
            <p:nvPr/>
          </p:nvSpPr>
          <p:spPr>
            <a:xfrm>
              <a:off x="1602963" y="613251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37</a:t>
              </a:r>
            </a:p>
          </p:txBody>
        </p:sp>
      </p:grpSp>
      <p:sp>
        <p:nvSpPr>
          <p:cNvPr id="13" name="TextBox 12">
            <a:extLst>
              <a:ext uri="{FF2B5EF4-FFF2-40B4-BE49-F238E27FC236}">
                <a16:creationId xmlns:a16="http://schemas.microsoft.com/office/drawing/2014/main" id="{451A230F-BEB1-57FD-F5C6-F2CCEA8876DA}"/>
              </a:ext>
            </a:extLst>
          </p:cNvPr>
          <p:cNvSpPr txBox="1"/>
          <p:nvPr/>
        </p:nvSpPr>
        <p:spPr>
          <a:xfrm>
            <a:off x="2334892" y="1681543"/>
            <a:ext cx="2659703"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14" name="Freeform 21">
            <a:extLst>
              <a:ext uri="{FF2B5EF4-FFF2-40B4-BE49-F238E27FC236}">
                <a16:creationId xmlns:a16="http://schemas.microsoft.com/office/drawing/2014/main" id="{F79BEDB4-43A9-BCF3-B1FD-30BDB5AC4299}"/>
              </a:ext>
            </a:extLst>
          </p:cNvPr>
          <p:cNvSpPr>
            <a:spLocks/>
          </p:cNvSpPr>
          <p:nvPr/>
        </p:nvSpPr>
        <p:spPr bwMode="auto">
          <a:xfrm>
            <a:off x="1181640" y="2524848"/>
            <a:ext cx="472304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15" name="Group 14">
            <a:extLst>
              <a:ext uri="{FF2B5EF4-FFF2-40B4-BE49-F238E27FC236}">
                <a16:creationId xmlns:a16="http://schemas.microsoft.com/office/drawing/2014/main" id="{DB77030D-BD30-6FA9-61E1-E77A80FC5DA9}"/>
              </a:ext>
            </a:extLst>
          </p:cNvPr>
          <p:cNvGrpSpPr/>
          <p:nvPr/>
        </p:nvGrpSpPr>
        <p:grpSpPr>
          <a:xfrm>
            <a:off x="440890" y="2365833"/>
            <a:ext cx="740750" cy="2853542"/>
            <a:chOff x="2550284" y="1380005"/>
            <a:chExt cx="740750" cy="2271345"/>
          </a:xfrm>
        </p:grpSpPr>
        <p:sp>
          <p:nvSpPr>
            <p:cNvPr id="16" name="Line 7">
              <a:extLst>
                <a:ext uri="{FF2B5EF4-FFF2-40B4-BE49-F238E27FC236}">
                  <a16:creationId xmlns:a16="http://schemas.microsoft.com/office/drawing/2014/main" id="{423F29EC-8C3A-81CE-70C5-0DCA9C9B31BD}"/>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Line 8">
              <a:extLst>
                <a:ext uri="{FF2B5EF4-FFF2-40B4-BE49-F238E27FC236}">
                  <a16:creationId xmlns:a16="http://schemas.microsoft.com/office/drawing/2014/main" id="{1C600FB1-F69B-9875-B844-B7570B2350A0}"/>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8" name="Line 9">
              <a:extLst>
                <a:ext uri="{FF2B5EF4-FFF2-40B4-BE49-F238E27FC236}">
                  <a16:creationId xmlns:a16="http://schemas.microsoft.com/office/drawing/2014/main" id="{A0037FCB-A9B9-E01E-C855-1578DBA7F5DB}"/>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9" name="Line 10">
              <a:extLst>
                <a:ext uri="{FF2B5EF4-FFF2-40B4-BE49-F238E27FC236}">
                  <a16:creationId xmlns:a16="http://schemas.microsoft.com/office/drawing/2014/main" id="{6FE8B989-BAF5-E647-8A58-942EB88EB389}"/>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0" name="Line 11">
              <a:extLst>
                <a:ext uri="{FF2B5EF4-FFF2-40B4-BE49-F238E27FC236}">
                  <a16:creationId xmlns:a16="http://schemas.microsoft.com/office/drawing/2014/main" id="{41BC2194-3FAB-90DA-ECE7-CE52615C7545}"/>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4" name="TextBox 23">
              <a:extLst>
                <a:ext uri="{FF2B5EF4-FFF2-40B4-BE49-F238E27FC236}">
                  <a16:creationId xmlns:a16="http://schemas.microsoft.com/office/drawing/2014/main" id="{4D6E7A36-97A3-382F-987D-5EE057B57BB7}"/>
                </a:ext>
              </a:extLst>
            </p:cNvPr>
            <p:cNvSpPr txBox="1"/>
            <p:nvPr/>
          </p:nvSpPr>
          <p:spPr>
            <a:xfrm rot="16200000">
              <a:off x="2388248" y="2373036"/>
              <a:ext cx="631850"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PFS、%</a:t>
              </a:r>
            </a:p>
          </p:txBody>
        </p:sp>
        <p:sp>
          <p:nvSpPr>
            <p:cNvPr id="25" name="TextBox 24">
              <a:extLst>
                <a:ext uri="{FF2B5EF4-FFF2-40B4-BE49-F238E27FC236}">
                  <a16:creationId xmlns:a16="http://schemas.microsoft.com/office/drawing/2014/main" id="{3FAFF8D0-422C-F7DB-B9F3-03AC52CA207B}"/>
                </a:ext>
              </a:extLst>
            </p:cNvPr>
            <p:cNvSpPr txBox="1"/>
            <p:nvPr/>
          </p:nvSpPr>
          <p:spPr>
            <a:xfrm>
              <a:off x="2754665" y="1380005"/>
              <a:ext cx="482824"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100</a:t>
              </a:r>
            </a:p>
          </p:txBody>
        </p:sp>
        <p:sp>
          <p:nvSpPr>
            <p:cNvPr id="26" name="TextBox 25">
              <a:extLst>
                <a:ext uri="{FF2B5EF4-FFF2-40B4-BE49-F238E27FC236}">
                  <a16:creationId xmlns:a16="http://schemas.microsoft.com/office/drawing/2014/main" id="{3767C922-D509-C0C7-529C-5326D19FBBA5}"/>
                </a:ext>
              </a:extLst>
            </p:cNvPr>
            <p:cNvSpPr txBox="1"/>
            <p:nvPr/>
          </p:nvSpPr>
          <p:spPr>
            <a:xfrm>
              <a:off x="2854051" y="1878536"/>
              <a:ext cx="383438"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75</a:t>
              </a:r>
            </a:p>
          </p:txBody>
        </p:sp>
        <p:sp>
          <p:nvSpPr>
            <p:cNvPr id="27" name="TextBox 26">
              <a:extLst>
                <a:ext uri="{FF2B5EF4-FFF2-40B4-BE49-F238E27FC236}">
                  <a16:creationId xmlns:a16="http://schemas.microsoft.com/office/drawing/2014/main" id="{60789F41-8C42-ADA8-8133-880FA03B3B97}"/>
                </a:ext>
              </a:extLst>
            </p:cNvPr>
            <p:cNvSpPr txBox="1"/>
            <p:nvPr/>
          </p:nvSpPr>
          <p:spPr>
            <a:xfrm>
              <a:off x="2854051" y="2393189"/>
              <a:ext cx="383438"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50</a:t>
              </a:r>
            </a:p>
          </p:txBody>
        </p:sp>
        <p:sp>
          <p:nvSpPr>
            <p:cNvPr id="28" name="TextBox 27">
              <a:extLst>
                <a:ext uri="{FF2B5EF4-FFF2-40B4-BE49-F238E27FC236}">
                  <a16:creationId xmlns:a16="http://schemas.microsoft.com/office/drawing/2014/main" id="{01AF9CEC-2014-0289-5733-FCE445456956}"/>
                </a:ext>
              </a:extLst>
            </p:cNvPr>
            <p:cNvSpPr txBox="1"/>
            <p:nvPr/>
          </p:nvSpPr>
          <p:spPr>
            <a:xfrm>
              <a:off x="2854051" y="2897092"/>
              <a:ext cx="383438"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25</a:t>
              </a:r>
            </a:p>
          </p:txBody>
        </p:sp>
        <p:sp>
          <p:nvSpPr>
            <p:cNvPr id="29" name="TextBox 28">
              <a:extLst>
                <a:ext uri="{FF2B5EF4-FFF2-40B4-BE49-F238E27FC236}">
                  <a16:creationId xmlns:a16="http://schemas.microsoft.com/office/drawing/2014/main" id="{CDCF142B-CDD1-5821-3C74-8A40DDD9EA89}"/>
                </a:ext>
              </a:extLst>
            </p:cNvPr>
            <p:cNvSpPr txBox="1"/>
            <p:nvPr/>
          </p:nvSpPr>
          <p:spPr>
            <a:xfrm>
              <a:off x="2953445" y="3406368"/>
              <a:ext cx="284052"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30" name="TextBox 29">
            <a:extLst>
              <a:ext uri="{FF2B5EF4-FFF2-40B4-BE49-F238E27FC236}">
                <a16:creationId xmlns:a16="http://schemas.microsoft.com/office/drawing/2014/main" id="{F3387E19-BA2A-13C0-03F4-D78833B00674}"/>
              </a:ext>
            </a:extLst>
          </p:cNvPr>
          <p:cNvSpPr txBox="1"/>
          <p:nvPr/>
        </p:nvSpPr>
        <p:spPr>
          <a:xfrm>
            <a:off x="2889222" y="5482932"/>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grpSp>
        <p:nvGrpSpPr>
          <p:cNvPr id="31" name="Group 30">
            <a:extLst>
              <a:ext uri="{FF2B5EF4-FFF2-40B4-BE49-F238E27FC236}">
                <a16:creationId xmlns:a16="http://schemas.microsoft.com/office/drawing/2014/main" id="{A62C9595-2FB7-DCB5-3DC9-121712AAD72E}"/>
              </a:ext>
            </a:extLst>
          </p:cNvPr>
          <p:cNvGrpSpPr/>
          <p:nvPr/>
        </p:nvGrpSpPr>
        <p:grpSpPr>
          <a:xfrm>
            <a:off x="1364293" y="5099361"/>
            <a:ext cx="4214331" cy="360147"/>
            <a:chOff x="1519472" y="5303149"/>
            <a:chExt cx="1982517" cy="360147"/>
          </a:xfrm>
        </p:grpSpPr>
        <p:sp>
          <p:nvSpPr>
            <p:cNvPr id="32" name="Line 21">
              <a:extLst>
                <a:ext uri="{FF2B5EF4-FFF2-40B4-BE49-F238E27FC236}">
                  <a16:creationId xmlns:a16="http://schemas.microsoft.com/office/drawing/2014/main" id="{4BAE1317-9D78-6D10-E01E-BFBE5B9993B6}"/>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3" name="TextBox 32">
              <a:extLst>
                <a:ext uri="{FF2B5EF4-FFF2-40B4-BE49-F238E27FC236}">
                  <a16:creationId xmlns:a16="http://schemas.microsoft.com/office/drawing/2014/main" id="{782BE705-4E93-2B43-CB8A-9C7348EEBEE0}"/>
                </a:ext>
              </a:extLst>
            </p:cNvPr>
            <p:cNvSpPr txBox="1"/>
            <p:nvPr/>
          </p:nvSpPr>
          <p:spPr>
            <a:xfrm>
              <a:off x="3374281" y="5375149"/>
              <a:ext cx="127708"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15</a:t>
              </a:r>
            </a:p>
          </p:txBody>
        </p:sp>
        <p:sp>
          <p:nvSpPr>
            <p:cNvPr id="34" name="Line 21">
              <a:extLst>
                <a:ext uri="{FF2B5EF4-FFF2-40B4-BE49-F238E27FC236}">
                  <a16:creationId xmlns:a16="http://schemas.microsoft.com/office/drawing/2014/main" id="{F426E920-66C8-83C9-5D45-5CF2B9DE38B0}"/>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5" name="TextBox 34">
              <a:extLst>
                <a:ext uri="{FF2B5EF4-FFF2-40B4-BE49-F238E27FC236}">
                  <a16:creationId xmlns:a16="http://schemas.microsoft.com/office/drawing/2014/main" id="{C6AD7A36-9A9A-B543-F5E5-86196915A59D}"/>
                </a:ext>
              </a:extLst>
            </p:cNvPr>
            <p:cNvSpPr txBox="1"/>
            <p:nvPr/>
          </p:nvSpPr>
          <p:spPr>
            <a:xfrm>
              <a:off x="2998643" y="5375149"/>
              <a:ext cx="127708"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36" name="Line 21">
              <a:extLst>
                <a:ext uri="{FF2B5EF4-FFF2-40B4-BE49-F238E27FC236}">
                  <a16:creationId xmlns:a16="http://schemas.microsoft.com/office/drawing/2014/main" id="{4D422452-129A-8F88-6F25-8A53BA3B2F6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7" name="TextBox 36">
              <a:extLst>
                <a:ext uri="{FF2B5EF4-FFF2-40B4-BE49-F238E27FC236}">
                  <a16:creationId xmlns:a16="http://schemas.microsoft.com/office/drawing/2014/main" id="{3F46DB16-AEA2-0A7A-B45D-6AF59E244BD0}"/>
                </a:ext>
              </a:extLst>
            </p:cNvPr>
            <p:cNvSpPr txBox="1"/>
            <p:nvPr/>
          </p:nvSpPr>
          <p:spPr>
            <a:xfrm>
              <a:off x="2646383" y="5375149"/>
              <a:ext cx="809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9</a:t>
              </a:r>
            </a:p>
          </p:txBody>
        </p:sp>
        <p:sp>
          <p:nvSpPr>
            <p:cNvPr id="38" name="Line 21">
              <a:extLst>
                <a:ext uri="{FF2B5EF4-FFF2-40B4-BE49-F238E27FC236}">
                  <a16:creationId xmlns:a16="http://schemas.microsoft.com/office/drawing/2014/main" id="{2CD756B0-0DD3-4570-6B58-CE455936B235}"/>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9" name="TextBox 38">
              <a:extLst>
                <a:ext uri="{FF2B5EF4-FFF2-40B4-BE49-F238E27FC236}">
                  <a16:creationId xmlns:a16="http://schemas.microsoft.com/office/drawing/2014/main" id="{53803B69-4AB1-6A4A-592D-CAC591D59471}"/>
                </a:ext>
              </a:extLst>
            </p:cNvPr>
            <p:cNvSpPr txBox="1"/>
            <p:nvPr/>
          </p:nvSpPr>
          <p:spPr>
            <a:xfrm>
              <a:off x="2270746" y="5375149"/>
              <a:ext cx="809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a:t>
              </a:r>
            </a:p>
          </p:txBody>
        </p:sp>
        <p:sp>
          <p:nvSpPr>
            <p:cNvPr id="40" name="Line 21">
              <a:extLst>
                <a:ext uri="{FF2B5EF4-FFF2-40B4-BE49-F238E27FC236}">
                  <a16:creationId xmlns:a16="http://schemas.microsoft.com/office/drawing/2014/main" id="{B9D62F48-A011-17CF-2517-1FF66E88835F}"/>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1" name="TextBox 40">
              <a:extLst>
                <a:ext uri="{FF2B5EF4-FFF2-40B4-BE49-F238E27FC236}">
                  <a16:creationId xmlns:a16="http://schemas.microsoft.com/office/drawing/2014/main" id="{C97DA7D7-6205-6F80-1E5D-498EC32ED3C2}"/>
                </a:ext>
              </a:extLst>
            </p:cNvPr>
            <p:cNvSpPr txBox="1"/>
            <p:nvPr/>
          </p:nvSpPr>
          <p:spPr>
            <a:xfrm>
              <a:off x="1895109" y="5375149"/>
              <a:ext cx="809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a:t>
              </a:r>
            </a:p>
          </p:txBody>
        </p:sp>
        <p:sp>
          <p:nvSpPr>
            <p:cNvPr id="42" name="Line 21">
              <a:extLst>
                <a:ext uri="{FF2B5EF4-FFF2-40B4-BE49-F238E27FC236}">
                  <a16:creationId xmlns:a16="http://schemas.microsoft.com/office/drawing/2014/main" id="{127814CC-EBE2-5117-7860-8EBF386C2D1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3" name="TextBox 42">
              <a:extLst>
                <a:ext uri="{FF2B5EF4-FFF2-40B4-BE49-F238E27FC236}">
                  <a16:creationId xmlns:a16="http://schemas.microsoft.com/office/drawing/2014/main" id="{93C55672-7A10-3D1C-04D5-F9BBF2D28302}"/>
                </a:ext>
              </a:extLst>
            </p:cNvPr>
            <p:cNvSpPr txBox="1"/>
            <p:nvPr/>
          </p:nvSpPr>
          <p:spPr>
            <a:xfrm>
              <a:off x="1519472" y="5375149"/>
              <a:ext cx="8095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sp>
        <p:nvSpPr>
          <p:cNvPr id="44" name="TextBox 43">
            <a:extLst>
              <a:ext uri="{FF2B5EF4-FFF2-40B4-BE49-F238E27FC236}">
                <a16:creationId xmlns:a16="http://schemas.microsoft.com/office/drawing/2014/main" id="{DA73FD2F-4157-2D98-2881-4216F919F1E1}"/>
              </a:ext>
            </a:extLst>
          </p:cNvPr>
          <p:cNvSpPr txBox="1"/>
          <p:nvPr/>
        </p:nvSpPr>
        <p:spPr>
          <a:xfrm>
            <a:off x="658978" y="5606666"/>
            <a:ext cx="990977" cy="307777"/>
          </a:xfrm>
          <a:prstGeom prst="rect">
            <a:avLst/>
          </a:prstGeom>
          <a:noFill/>
        </p:spPr>
        <p:txBody>
          <a:bodyPr wrap="none" rtlCol="0">
            <a:spAutoFit/>
          </a:bodyPr>
          <a:lstStyle/>
          <a:p>
            <a:pPr algn="r"/>
            <a:r>
              <a:rPr lang="ja-JP" sz="1400" dirty="0">
                <a:solidFill>
                  <a:schemeClr val="tx1"/>
                </a:solidFill>
              </a:rPr>
              <a:t>リスク有患者数</a:t>
            </a:r>
          </a:p>
        </p:txBody>
      </p:sp>
      <p:sp>
        <p:nvSpPr>
          <p:cNvPr id="45" name="TextBox 44">
            <a:extLst>
              <a:ext uri="{FF2B5EF4-FFF2-40B4-BE49-F238E27FC236}">
                <a16:creationId xmlns:a16="http://schemas.microsoft.com/office/drawing/2014/main" id="{46541C5B-3305-9DD9-8854-C17B308DF23E}"/>
              </a:ext>
            </a:extLst>
          </p:cNvPr>
          <p:cNvSpPr txBox="1"/>
          <p:nvPr/>
        </p:nvSpPr>
        <p:spPr>
          <a:xfrm>
            <a:off x="2706637" y="2250809"/>
            <a:ext cx="3058851" cy="738664"/>
          </a:xfrm>
          <a:prstGeom prst="rect">
            <a:avLst/>
          </a:prstGeom>
          <a:noFill/>
        </p:spPr>
        <p:txBody>
          <a:bodyPr wrap="none" rtlCol="0">
            <a:spAutoFit/>
          </a:bodyPr>
          <a:lstStyle/>
          <a:p>
            <a:r>
              <a:rPr lang="ja-JP" sz="1400">
                <a:solidFill>
                  <a:schemeClr val="tx1"/>
                </a:solidFill>
              </a:rPr>
              <a:t>mPFS 5.7 月数(95%CI 5.1、9.0)</a:t>
            </a:r>
          </a:p>
          <a:p>
            <a:r>
              <a:rPr lang="ja-JP" sz="1400">
                <a:solidFill>
                  <a:schemeClr val="tx1"/>
                </a:solidFill>
              </a:rPr>
              <a:t>6か月間の率 43.2% (95%CI 29.9, 62.6)</a:t>
            </a:r>
          </a:p>
          <a:p>
            <a:r>
              <a:rPr lang="ja-JP" sz="1400">
                <a:solidFill>
                  <a:schemeClr val="tx1"/>
                </a:solidFill>
              </a:rPr>
              <a:t>12か月間の率 17.5% (95%CI 8.5, 35.8)</a:t>
            </a:r>
          </a:p>
        </p:txBody>
      </p:sp>
      <p:grpSp>
        <p:nvGrpSpPr>
          <p:cNvPr id="46" name="Group 45">
            <a:extLst>
              <a:ext uri="{FF2B5EF4-FFF2-40B4-BE49-F238E27FC236}">
                <a16:creationId xmlns:a16="http://schemas.microsoft.com/office/drawing/2014/main" id="{CA555880-5A13-61A5-A9CD-7BD0140095AB}"/>
              </a:ext>
            </a:extLst>
          </p:cNvPr>
          <p:cNvGrpSpPr/>
          <p:nvPr/>
        </p:nvGrpSpPr>
        <p:grpSpPr>
          <a:xfrm>
            <a:off x="1450338" y="2564555"/>
            <a:ext cx="4368109" cy="2246658"/>
            <a:chOff x="3376612" y="2019299"/>
            <a:chExt cx="5440356" cy="2825714"/>
          </a:xfrm>
        </p:grpSpPr>
        <p:sp>
          <p:nvSpPr>
            <p:cNvPr id="47" name="Freeform: Shape 78">
              <a:extLst>
                <a:ext uri="{FF2B5EF4-FFF2-40B4-BE49-F238E27FC236}">
                  <a16:creationId xmlns:a16="http://schemas.microsoft.com/office/drawing/2014/main" id="{2D106D8C-1DA2-2D69-9689-BFAA669FF83A}"/>
                </a:ext>
              </a:extLst>
            </p:cNvPr>
            <p:cNvSpPr/>
            <p:nvPr/>
          </p:nvSpPr>
          <p:spPr>
            <a:xfrm>
              <a:off x="3376612" y="2019299"/>
              <a:ext cx="5440356" cy="2775689"/>
            </a:xfrm>
            <a:custGeom>
              <a:avLst/>
              <a:gdLst>
                <a:gd name="connsiteX0" fmla="*/ 5440357 w 5440356"/>
                <a:gd name="connsiteY0" fmla="*/ 2775690 h 2775689"/>
                <a:gd name="connsiteX1" fmla="*/ 4546292 w 5440356"/>
                <a:gd name="connsiteY1" fmla="*/ 2775690 h 2775689"/>
                <a:gd name="connsiteX2" fmla="*/ 4546292 w 5440356"/>
                <a:gd name="connsiteY2" fmla="*/ 2652979 h 2775689"/>
                <a:gd name="connsiteX3" fmla="*/ 3336674 w 5440356"/>
                <a:gd name="connsiteY3" fmla="*/ 2652979 h 2775689"/>
                <a:gd name="connsiteX4" fmla="*/ 3336674 w 5440356"/>
                <a:gd name="connsiteY4" fmla="*/ 2547795 h 2775689"/>
                <a:gd name="connsiteX5" fmla="*/ 3272390 w 5440356"/>
                <a:gd name="connsiteY5" fmla="*/ 2547795 h 2775689"/>
                <a:gd name="connsiteX6" fmla="*/ 3272390 w 5440356"/>
                <a:gd name="connsiteY6" fmla="*/ 2454297 h 2775689"/>
                <a:gd name="connsiteX7" fmla="*/ 3097083 w 5440356"/>
                <a:gd name="connsiteY7" fmla="*/ 2454297 h 2775689"/>
                <a:gd name="connsiteX8" fmla="*/ 3097083 w 5440356"/>
                <a:gd name="connsiteY8" fmla="*/ 2366639 h 2775689"/>
                <a:gd name="connsiteX9" fmla="*/ 3044495 w 5440356"/>
                <a:gd name="connsiteY9" fmla="*/ 2366639 h 2775689"/>
                <a:gd name="connsiteX10" fmla="*/ 3044495 w 5440356"/>
                <a:gd name="connsiteY10" fmla="*/ 2261454 h 2775689"/>
                <a:gd name="connsiteX11" fmla="*/ 2974372 w 5440356"/>
                <a:gd name="connsiteY11" fmla="*/ 2261454 h 2775689"/>
                <a:gd name="connsiteX12" fmla="*/ 2974372 w 5440356"/>
                <a:gd name="connsiteY12" fmla="*/ 2185492 h 2775689"/>
                <a:gd name="connsiteX13" fmla="*/ 2816600 w 5440356"/>
                <a:gd name="connsiteY13" fmla="*/ 2185492 h 2775689"/>
                <a:gd name="connsiteX14" fmla="*/ 2816600 w 5440356"/>
                <a:gd name="connsiteY14" fmla="*/ 2074459 h 2775689"/>
                <a:gd name="connsiteX15" fmla="*/ 2623757 w 5440356"/>
                <a:gd name="connsiteY15" fmla="*/ 2074459 h 2775689"/>
                <a:gd name="connsiteX16" fmla="*/ 2623757 w 5440356"/>
                <a:gd name="connsiteY16" fmla="*/ 1998497 h 2775689"/>
                <a:gd name="connsiteX17" fmla="*/ 2559482 w 5440356"/>
                <a:gd name="connsiteY17" fmla="*/ 1998497 h 2775689"/>
                <a:gd name="connsiteX18" fmla="*/ 2559482 w 5440356"/>
                <a:gd name="connsiteY18" fmla="*/ 1899161 h 2775689"/>
                <a:gd name="connsiteX19" fmla="*/ 2284829 w 5440356"/>
                <a:gd name="connsiteY19" fmla="*/ 1899161 h 2775689"/>
                <a:gd name="connsiteX20" fmla="*/ 2284829 w 5440356"/>
                <a:gd name="connsiteY20" fmla="*/ 1829038 h 2775689"/>
                <a:gd name="connsiteX21" fmla="*/ 1922526 w 5440356"/>
                <a:gd name="connsiteY21" fmla="*/ 1829038 h 2775689"/>
                <a:gd name="connsiteX22" fmla="*/ 1922526 w 5440356"/>
                <a:gd name="connsiteY22" fmla="*/ 1735541 h 2775689"/>
                <a:gd name="connsiteX23" fmla="*/ 1905000 w 5440356"/>
                <a:gd name="connsiteY23" fmla="*/ 1735541 h 2775689"/>
                <a:gd name="connsiteX24" fmla="*/ 1905000 w 5440356"/>
                <a:gd name="connsiteY24" fmla="*/ 1653731 h 2775689"/>
                <a:gd name="connsiteX25" fmla="*/ 1858251 w 5440356"/>
                <a:gd name="connsiteY25" fmla="*/ 1653731 h 2775689"/>
                <a:gd name="connsiteX26" fmla="*/ 1858251 w 5440356"/>
                <a:gd name="connsiteY26" fmla="*/ 1460887 h 2775689"/>
                <a:gd name="connsiteX27" fmla="*/ 1823190 w 5440356"/>
                <a:gd name="connsiteY27" fmla="*/ 1460887 h 2775689"/>
                <a:gd name="connsiteX28" fmla="*/ 1823190 w 5440356"/>
                <a:gd name="connsiteY28" fmla="*/ 1373238 h 2775689"/>
                <a:gd name="connsiteX29" fmla="*/ 1747228 w 5440356"/>
                <a:gd name="connsiteY29" fmla="*/ 1373238 h 2775689"/>
                <a:gd name="connsiteX30" fmla="*/ 1747228 w 5440356"/>
                <a:gd name="connsiteY30" fmla="*/ 1297267 h 2775689"/>
                <a:gd name="connsiteX31" fmla="*/ 1706318 w 5440356"/>
                <a:gd name="connsiteY31" fmla="*/ 1297267 h 2775689"/>
                <a:gd name="connsiteX32" fmla="*/ 1706318 w 5440356"/>
                <a:gd name="connsiteY32" fmla="*/ 1209618 h 2775689"/>
                <a:gd name="connsiteX33" fmla="*/ 1694631 w 5440356"/>
                <a:gd name="connsiteY33" fmla="*/ 1209618 h 2775689"/>
                <a:gd name="connsiteX34" fmla="*/ 1694631 w 5440356"/>
                <a:gd name="connsiteY34" fmla="*/ 1139495 h 2775689"/>
                <a:gd name="connsiteX35" fmla="*/ 1601134 w 5440356"/>
                <a:gd name="connsiteY35" fmla="*/ 1139495 h 2775689"/>
                <a:gd name="connsiteX36" fmla="*/ 1601134 w 5440356"/>
                <a:gd name="connsiteY36" fmla="*/ 1045997 h 2775689"/>
                <a:gd name="connsiteX37" fmla="*/ 1367390 w 5440356"/>
                <a:gd name="connsiteY37" fmla="*/ 1045997 h 2775689"/>
                <a:gd name="connsiteX38" fmla="*/ 1367390 w 5440356"/>
                <a:gd name="connsiteY38" fmla="*/ 958348 h 2775689"/>
                <a:gd name="connsiteX39" fmla="*/ 1273893 w 5440356"/>
                <a:gd name="connsiteY39" fmla="*/ 958348 h 2775689"/>
                <a:gd name="connsiteX40" fmla="*/ 1273893 w 5440356"/>
                <a:gd name="connsiteY40" fmla="*/ 870690 h 2775689"/>
                <a:gd name="connsiteX41" fmla="*/ 1227144 w 5440356"/>
                <a:gd name="connsiteY41" fmla="*/ 870690 h 2775689"/>
                <a:gd name="connsiteX42" fmla="*/ 1227144 w 5440356"/>
                <a:gd name="connsiteY42" fmla="*/ 788881 h 2775689"/>
                <a:gd name="connsiteX43" fmla="*/ 1145334 w 5440356"/>
                <a:gd name="connsiteY43" fmla="*/ 788881 h 2775689"/>
                <a:gd name="connsiteX44" fmla="*/ 1145334 w 5440356"/>
                <a:gd name="connsiteY44" fmla="*/ 695383 h 2775689"/>
                <a:gd name="connsiteX45" fmla="*/ 946656 w 5440356"/>
                <a:gd name="connsiteY45" fmla="*/ 695383 h 2775689"/>
                <a:gd name="connsiteX46" fmla="*/ 946656 w 5440356"/>
                <a:gd name="connsiteY46" fmla="*/ 625261 h 2775689"/>
                <a:gd name="connsiteX47" fmla="*/ 911595 w 5440356"/>
                <a:gd name="connsiteY47" fmla="*/ 625261 h 2775689"/>
                <a:gd name="connsiteX48" fmla="*/ 911595 w 5440356"/>
                <a:gd name="connsiteY48" fmla="*/ 525920 h 2775689"/>
                <a:gd name="connsiteX49" fmla="*/ 870690 w 5440356"/>
                <a:gd name="connsiteY49" fmla="*/ 525920 h 2775689"/>
                <a:gd name="connsiteX50" fmla="*/ 870690 w 5440356"/>
                <a:gd name="connsiteY50" fmla="*/ 432424 h 2775689"/>
                <a:gd name="connsiteX51" fmla="*/ 584356 w 5440356"/>
                <a:gd name="connsiteY51" fmla="*/ 432424 h 2775689"/>
                <a:gd name="connsiteX52" fmla="*/ 584356 w 5440356"/>
                <a:gd name="connsiteY52" fmla="*/ 338927 h 2775689"/>
                <a:gd name="connsiteX53" fmla="*/ 555138 w 5440356"/>
                <a:gd name="connsiteY53" fmla="*/ 338927 h 2775689"/>
                <a:gd name="connsiteX54" fmla="*/ 555138 w 5440356"/>
                <a:gd name="connsiteY54" fmla="*/ 262961 h 2775689"/>
                <a:gd name="connsiteX55" fmla="*/ 531764 w 5440356"/>
                <a:gd name="connsiteY55" fmla="*/ 262961 h 2775689"/>
                <a:gd name="connsiteX56" fmla="*/ 531764 w 5440356"/>
                <a:gd name="connsiteY56" fmla="*/ 169463 h 2775689"/>
                <a:gd name="connsiteX57" fmla="*/ 298021 w 5440356"/>
                <a:gd name="connsiteY57" fmla="*/ 169463 h 2775689"/>
                <a:gd name="connsiteX58" fmla="*/ 298021 w 5440356"/>
                <a:gd name="connsiteY58" fmla="*/ 81810 h 2775689"/>
                <a:gd name="connsiteX59" fmla="*/ 116871 w 5440356"/>
                <a:gd name="connsiteY59" fmla="*/ 81810 h 2775689"/>
                <a:gd name="connsiteX60" fmla="*/ 116871 w 5440356"/>
                <a:gd name="connsiteY60" fmla="*/ 0 h 2775689"/>
                <a:gd name="connsiteX61" fmla="*/ 0 w 5440356"/>
                <a:gd name="connsiteY61" fmla="*/ 0 h 27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40356" h="2775689">
                  <a:moveTo>
                    <a:pt x="5440357" y="2775690"/>
                  </a:moveTo>
                  <a:lnTo>
                    <a:pt x="4546292" y="2775690"/>
                  </a:lnTo>
                  <a:lnTo>
                    <a:pt x="4546292" y="2652979"/>
                  </a:lnTo>
                  <a:lnTo>
                    <a:pt x="3336674" y="2652979"/>
                  </a:lnTo>
                  <a:lnTo>
                    <a:pt x="3336674" y="2547795"/>
                  </a:lnTo>
                  <a:lnTo>
                    <a:pt x="3272390" y="2547795"/>
                  </a:lnTo>
                  <a:lnTo>
                    <a:pt x="3272390" y="2454297"/>
                  </a:lnTo>
                  <a:lnTo>
                    <a:pt x="3097083" y="2454297"/>
                  </a:lnTo>
                  <a:lnTo>
                    <a:pt x="3097083" y="2366639"/>
                  </a:lnTo>
                  <a:lnTo>
                    <a:pt x="3044495" y="2366639"/>
                  </a:lnTo>
                  <a:lnTo>
                    <a:pt x="3044495" y="2261454"/>
                  </a:lnTo>
                  <a:lnTo>
                    <a:pt x="2974372" y="2261454"/>
                  </a:lnTo>
                  <a:lnTo>
                    <a:pt x="2974372" y="2185492"/>
                  </a:lnTo>
                  <a:lnTo>
                    <a:pt x="2816600" y="2185492"/>
                  </a:lnTo>
                  <a:lnTo>
                    <a:pt x="2816600" y="2074459"/>
                  </a:lnTo>
                  <a:lnTo>
                    <a:pt x="2623757" y="2074459"/>
                  </a:lnTo>
                  <a:lnTo>
                    <a:pt x="2623757" y="1998497"/>
                  </a:lnTo>
                  <a:lnTo>
                    <a:pt x="2559482" y="1998497"/>
                  </a:lnTo>
                  <a:lnTo>
                    <a:pt x="2559482" y="1899161"/>
                  </a:lnTo>
                  <a:lnTo>
                    <a:pt x="2284829" y="1899161"/>
                  </a:lnTo>
                  <a:lnTo>
                    <a:pt x="2284829" y="1829038"/>
                  </a:lnTo>
                  <a:lnTo>
                    <a:pt x="1922526" y="1829038"/>
                  </a:lnTo>
                  <a:lnTo>
                    <a:pt x="1922526" y="1735541"/>
                  </a:lnTo>
                  <a:lnTo>
                    <a:pt x="1905000" y="1735541"/>
                  </a:lnTo>
                  <a:lnTo>
                    <a:pt x="1905000" y="1653731"/>
                  </a:lnTo>
                  <a:lnTo>
                    <a:pt x="1858251" y="1653731"/>
                  </a:lnTo>
                  <a:lnTo>
                    <a:pt x="1858251" y="1460887"/>
                  </a:lnTo>
                  <a:lnTo>
                    <a:pt x="1823190" y="1460887"/>
                  </a:lnTo>
                  <a:lnTo>
                    <a:pt x="1823190" y="1373238"/>
                  </a:lnTo>
                  <a:lnTo>
                    <a:pt x="1747228" y="1373238"/>
                  </a:lnTo>
                  <a:lnTo>
                    <a:pt x="1747228" y="1297267"/>
                  </a:lnTo>
                  <a:lnTo>
                    <a:pt x="1706318" y="1297267"/>
                  </a:lnTo>
                  <a:lnTo>
                    <a:pt x="1706318" y="1209618"/>
                  </a:lnTo>
                  <a:lnTo>
                    <a:pt x="1694631" y="1209618"/>
                  </a:lnTo>
                  <a:lnTo>
                    <a:pt x="1694631" y="1139495"/>
                  </a:lnTo>
                  <a:lnTo>
                    <a:pt x="1601134" y="1139495"/>
                  </a:lnTo>
                  <a:lnTo>
                    <a:pt x="1601134" y="1045997"/>
                  </a:lnTo>
                  <a:lnTo>
                    <a:pt x="1367390" y="1045997"/>
                  </a:lnTo>
                  <a:lnTo>
                    <a:pt x="1367390" y="958348"/>
                  </a:lnTo>
                  <a:lnTo>
                    <a:pt x="1273893" y="958348"/>
                  </a:lnTo>
                  <a:lnTo>
                    <a:pt x="1273893" y="870690"/>
                  </a:lnTo>
                  <a:lnTo>
                    <a:pt x="1227144" y="870690"/>
                  </a:lnTo>
                  <a:lnTo>
                    <a:pt x="1227144" y="788881"/>
                  </a:lnTo>
                  <a:lnTo>
                    <a:pt x="1145334" y="788881"/>
                  </a:lnTo>
                  <a:lnTo>
                    <a:pt x="1145334" y="695383"/>
                  </a:lnTo>
                  <a:lnTo>
                    <a:pt x="946656" y="695383"/>
                  </a:lnTo>
                  <a:lnTo>
                    <a:pt x="946656" y="625261"/>
                  </a:lnTo>
                  <a:lnTo>
                    <a:pt x="911595" y="625261"/>
                  </a:lnTo>
                  <a:lnTo>
                    <a:pt x="911595" y="525920"/>
                  </a:lnTo>
                  <a:lnTo>
                    <a:pt x="870690" y="525920"/>
                  </a:lnTo>
                  <a:lnTo>
                    <a:pt x="870690" y="432424"/>
                  </a:lnTo>
                  <a:lnTo>
                    <a:pt x="584356" y="432424"/>
                  </a:lnTo>
                  <a:lnTo>
                    <a:pt x="584356" y="338927"/>
                  </a:lnTo>
                  <a:lnTo>
                    <a:pt x="555138" y="338927"/>
                  </a:lnTo>
                  <a:lnTo>
                    <a:pt x="555138" y="262961"/>
                  </a:lnTo>
                  <a:lnTo>
                    <a:pt x="531764" y="262961"/>
                  </a:lnTo>
                  <a:lnTo>
                    <a:pt x="531764" y="169463"/>
                  </a:lnTo>
                  <a:lnTo>
                    <a:pt x="298021" y="169463"/>
                  </a:lnTo>
                  <a:lnTo>
                    <a:pt x="298021" y="81810"/>
                  </a:lnTo>
                  <a:lnTo>
                    <a:pt x="116871" y="81810"/>
                  </a:lnTo>
                  <a:lnTo>
                    <a:pt x="116871"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48" name="Freeform: Shape 79">
              <a:extLst>
                <a:ext uri="{FF2B5EF4-FFF2-40B4-BE49-F238E27FC236}">
                  <a16:creationId xmlns:a16="http://schemas.microsoft.com/office/drawing/2014/main" id="{69343E1E-0BAD-4202-B1C2-CB292E163609}"/>
                </a:ext>
              </a:extLst>
            </p:cNvPr>
            <p:cNvSpPr/>
            <p:nvPr/>
          </p:nvSpPr>
          <p:spPr>
            <a:xfrm>
              <a:off x="7593091" y="46227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49" name="Freeform: Shape 80">
              <a:extLst>
                <a:ext uri="{FF2B5EF4-FFF2-40B4-BE49-F238E27FC236}">
                  <a16:creationId xmlns:a16="http://schemas.microsoft.com/office/drawing/2014/main" id="{816120F7-6054-91C1-A767-46D0565B8FEF}"/>
                </a:ext>
              </a:extLst>
            </p:cNvPr>
            <p:cNvSpPr/>
            <p:nvPr/>
          </p:nvSpPr>
          <p:spPr>
            <a:xfrm>
              <a:off x="7631191" y="46227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0" name="Freeform: Shape 81">
              <a:extLst>
                <a:ext uri="{FF2B5EF4-FFF2-40B4-BE49-F238E27FC236}">
                  <a16:creationId xmlns:a16="http://schemas.microsoft.com/office/drawing/2014/main" id="{75361B7E-E1FF-42B9-E5A6-CD7078CFAD75}"/>
                </a:ext>
              </a:extLst>
            </p:cNvPr>
            <p:cNvSpPr/>
            <p:nvPr/>
          </p:nvSpPr>
          <p:spPr>
            <a:xfrm>
              <a:off x="8012191" y="47370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1" name="Freeform: Shape 82">
              <a:extLst>
                <a:ext uri="{FF2B5EF4-FFF2-40B4-BE49-F238E27FC236}">
                  <a16:creationId xmlns:a16="http://schemas.microsoft.com/office/drawing/2014/main" id="{11AB374A-757A-2B6B-38AD-FA04567E37A4}"/>
                </a:ext>
              </a:extLst>
            </p:cNvPr>
            <p:cNvSpPr/>
            <p:nvPr/>
          </p:nvSpPr>
          <p:spPr>
            <a:xfrm>
              <a:off x="8564651" y="47370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2" name="Freeform: Shape 83">
              <a:extLst>
                <a:ext uri="{FF2B5EF4-FFF2-40B4-BE49-F238E27FC236}">
                  <a16:creationId xmlns:a16="http://schemas.microsoft.com/office/drawing/2014/main" id="{FD8965A7-C390-863C-4D1F-A79198306E61}"/>
                </a:ext>
              </a:extLst>
            </p:cNvPr>
            <p:cNvSpPr/>
            <p:nvPr/>
          </p:nvSpPr>
          <p:spPr>
            <a:xfrm>
              <a:off x="8774201" y="47370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3" name="Freeform: Shape 84">
              <a:extLst>
                <a:ext uri="{FF2B5EF4-FFF2-40B4-BE49-F238E27FC236}">
                  <a16:creationId xmlns:a16="http://schemas.microsoft.com/office/drawing/2014/main" id="{E7F821AC-D259-DEA8-6B42-ABF96A1C33A6}"/>
                </a:ext>
              </a:extLst>
            </p:cNvPr>
            <p:cNvSpPr/>
            <p:nvPr/>
          </p:nvSpPr>
          <p:spPr>
            <a:xfrm>
              <a:off x="5935731" y="39559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4" name="Freeform: Shape 85">
              <a:extLst>
                <a:ext uri="{FF2B5EF4-FFF2-40B4-BE49-F238E27FC236}">
                  <a16:creationId xmlns:a16="http://schemas.microsoft.com/office/drawing/2014/main" id="{EF058C5E-47D1-CD5D-544A-13C0620C405F}"/>
                </a:ext>
              </a:extLst>
            </p:cNvPr>
            <p:cNvSpPr/>
            <p:nvPr/>
          </p:nvSpPr>
          <p:spPr>
            <a:xfrm>
              <a:off x="5881734" y="4009957"/>
              <a:ext cx="107994" cy="9525"/>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grpSp>
      <p:sp>
        <p:nvSpPr>
          <p:cNvPr id="55" name="Graphic 88">
            <a:extLst>
              <a:ext uri="{FF2B5EF4-FFF2-40B4-BE49-F238E27FC236}">
                <a16:creationId xmlns:a16="http://schemas.microsoft.com/office/drawing/2014/main" id="{377C9FB5-68DB-C95D-0E8A-A1ED2CC7CEEE}"/>
              </a:ext>
            </a:extLst>
          </p:cNvPr>
          <p:cNvSpPr/>
          <p:nvPr/>
        </p:nvSpPr>
        <p:spPr>
          <a:xfrm>
            <a:off x="1557412" y="2575478"/>
            <a:ext cx="4226698" cy="2351361"/>
          </a:xfrm>
          <a:custGeom>
            <a:avLst/>
            <a:gdLst>
              <a:gd name="connsiteX0" fmla="*/ 5843 w 5288423"/>
              <a:gd name="connsiteY0" fmla="*/ 0 h 3026959"/>
              <a:gd name="connsiteX1" fmla="*/ 420736 w 5288423"/>
              <a:gd name="connsiteY1" fmla="*/ 0 h 3026959"/>
              <a:gd name="connsiteX2" fmla="*/ 420736 w 5288423"/>
              <a:gd name="connsiteY2" fmla="*/ 58436 h 3026959"/>
              <a:gd name="connsiteX3" fmla="*/ 742132 w 5288423"/>
              <a:gd name="connsiteY3" fmla="*/ 58436 h 3026959"/>
              <a:gd name="connsiteX4" fmla="*/ 742132 w 5288423"/>
              <a:gd name="connsiteY4" fmla="*/ 134403 h 3026959"/>
              <a:gd name="connsiteX5" fmla="*/ 783037 w 5288423"/>
              <a:gd name="connsiteY5" fmla="*/ 134403 h 3026959"/>
              <a:gd name="connsiteX6" fmla="*/ 783037 w 5288423"/>
              <a:gd name="connsiteY6" fmla="*/ 186994 h 3026959"/>
              <a:gd name="connsiteX7" fmla="*/ 829786 w 5288423"/>
              <a:gd name="connsiteY7" fmla="*/ 186994 h 3026959"/>
              <a:gd name="connsiteX8" fmla="*/ 829786 w 5288423"/>
              <a:gd name="connsiteY8" fmla="*/ 233743 h 3026959"/>
              <a:gd name="connsiteX9" fmla="*/ 1016775 w 5288423"/>
              <a:gd name="connsiteY9" fmla="*/ 233743 h 3026959"/>
              <a:gd name="connsiteX10" fmla="*/ 1016775 w 5288423"/>
              <a:gd name="connsiteY10" fmla="*/ 268804 h 3026959"/>
              <a:gd name="connsiteX11" fmla="*/ 1069372 w 5288423"/>
              <a:gd name="connsiteY11" fmla="*/ 268804 h 3026959"/>
              <a:gd name="connsiteX12" fmla="*/ 1069372 w 5288423"/>
              <a:gd name="connsiteY12" fmla="*/ 333083 h 3026959"/>
              <a:gd name="connsiteX13" fmla="*/ 1127808 w 5288423"/>
              <a:gd name="connsiteY13" fmla="*/ 333083 h 3026959"/>
              <a:gd name="connsiteX14" fmla="*/ 1127808 w 5288423"/>
              <a:gd name="connsiteY14" fmla="*/ 397362 h 3026959"/>
              <a:gd name="connsiteX15" fmla="*/ 1250518 w 5288423"/>
              <a:gd name="connsiteY15" fmla="*/ 397362 h 3026959"/>
              <a:gd name="connsiteX16" fmla="*/ 1250518 w 5288423"/>
              <a:gd name="connsiteY16" fmla="*/ 496702 h 3026959"/>
              <a:gd name="connsiteX17" fmla="*/ 1472575 w 5288423"/>
              <a:gd name="connsiteY17" fmla="*/ 496702 h 3026959"/>
              <a:gd name="connsiteX18" fmla="*/ 1472575 w 5288423"/>
              <a:gd name="connsiteY18" fmla="*/ 584356 h 3026959"/>
              <a:gd name="connsiteX19" fmla="*/ 1548546 w 5288423"/>
              <a:gd name="connsiteY19" fmla="*/ 584356 h 3026959"/>
              <a:gd name="connsiteX20" fmla="*/ 1548546 w 5288423"/>
              <a:gd name="connsiteY20" fmla="*/ 677853 h 3026959"/>
              <a:gd name="connsiteX21" fmla="*/ 1618669 w 5288423"/>
              <a:gd name="connsiteY21" fmla="*/ 677853 h 3026959"/>
              <a:gd name="connsiteX22" fmla="*/ 1618669 w 5288423"/>
              <a:gd name="connsiteY22" fmla="*/ 783037 h 3026959"/>
              <a:gd name="connsiteX23" fmla="*/ 1700479 w 5288423"/>
              <a:gd name="connsiteY23" fmla="*/ 783037 h 3026959"/>
              <a:gd name="connsiteX24" fmla="*/ 1700479 w 5288423"/>
              <a:gd name="connsiteY24" fmla="*/ 917439 h 3026959"/>
              <a:gd name="connsiteX25" fmla="*/ 1735541 w 5288423"/>
              <a:gd name="connsiteY25" fmla="*/ 917439 h 3026959"/>
              <a:gd name="connsiteX26" fmla="*/ 1735541 w 5288423"/>
              <a:gd name="connsiteY26" fmla="*/ 1051836 h 3026959"/>
              <a:gd name="connsiteX27" fmla="*/ 1770602 w 5288423"/>
              <a:gd name="connsiteY27" fmla="*/ 1051836 h 3026959"/>
              <a:gd name="connsiteX28" fmla="*/ 1770602 w 5288423"/>
              <a:gd name="connsiteY28" fmla="*/ 1162869 h 3026959"/>
              <a:gd name="connsiteX29" fmla="*/ 2144582 w 5288423"/>
              <a:gd name="connsiteY29" fmla="*/ 1162869 h 3026959"/>
              <a:gd name="connsiteX30" fmla="*/ 2144582 w 5288423"/>
              <a:gd name="connsiteY30" fmla="*/ 1268054 h 3026959"/>
              <a:gd name="connsiteX31" fmla="*/ 2430923 w 5288423"/>
              <a:gd name="connsiteY31" fmla="*/ 1268054 h 3026959"/>
              <a:gd name="connsiteX32" fmla="*/ 2430923 w 5288423"/>
              <a:gd name="connsiteY32" fmla="*/ 1361551 h 3026959"/>
              <a:gd name="connsiteX33" fmla="*/ 2495198 w 5288423"/>
              <a:gd name="connsiteY33" fmla="*/ 1361551 h 3026959"/>
              <a:gd name="connsiteX34" fmla="*/ 2495198 w 5288423"/>
              <a:gd name="connsiteY34" fmla="*/ 1449200 h 3026959"/>
              <a:gd name="connsiteX35" fmla="*/ 2676354 w 5288423"/>
              <a:gd name="connsiteY35" fmla="*/ 1449200 h 3026959"/>
              <a:gd name="connsiteX36" fmla="*/ 2676354 w 5288423"/>
              <a:gd name="connsiteY36" fmla="*/ 1554385 h 3026959"/>
              <a:gd name="connsiteX37" fmla="*/ 2851661 w 5288423"/>
              <a:gd name="connsiteY37" fmla="*/ 1554385 h 3026959"/>
              <a:gd name="connsiteX38" fmla="*/ 2851661 w 5288423"/>
              <a:gd name="connsiteY38" fmla="*/ 1647882 h 3026959"/>
              <a:gd name="connsiteX39" fmla="*/ 2945149 w 5288423"/>
              <a:gd name="connsiteY39" fmla="*/ 1647882 h 3026959"/>
              <a:gd name="connsiteX40" fmla="*/ 2945149 w 5288423"/>
              <a:gd name="connsiteY40" fmla="*/ 1829038 h 3026959"/>
              <a:gd name="connsiteX41" fmla="*/ 3091244 w 5288423"/>
              <a:gd name="connsiteY41" fmla="*/ 1829038 h 3026959"/>
              <a:gd name="connsiteX42" fmla="*/ 3091244 w 5288423"/>
              <a:gd name="connsiteY42" fmla="*/ 1893313 h 3026959"/>
              <a:gd name="connsiteX43" fmla="*/ 3149679 w 5288423"/>
              <a:gd name="connsiteY43" fmla="*/ 1893313 h 3026959"/>
              <a:gd name="connsiteX44" fmla="*/ 3149679 w 5288423"/>
              <a:gd name="connsiteY44" fmla="*/ 2033559 h 3026959"/>
              <a:gd name="connsiteX45" fmla="*/ 4388511 w 5288423"/>
              <a:gd name="connsiteY45" fmla="*/ 2033559 h 3026959"/>
              <a:gd name="connsiteX46" fmla="*/ 4388511 w 5288423"/>
              <a:gd name="connsiteY46" fmla="*/ 2162118 h 3026959"/>
              <a:gd name="connsiteX47" fmla="*/ 5288423 w 5288423"/>
              <a:gd name="connsiteY47" fmla="*/ 2162118 h 3026959"/>
              <a:gd name="connsiteX48" fmla="*/ 5288423 w 5288423"/>
              <a:gd name="connsiteY48" fmla="*/ 3026959 h 3026959"/>
              <a:gd name="connsiteX49" fmla="*/ 4423572 w 5288423"/>
              <a:gd name="connsiteY49" fmla="*/ 3026959 h 3026959"/>
              <a:gd name="connsiteX50" fmla="*/ 4423572 w 5288423"/>
              <a:gd name="connsiteY50" fmla="*/ 2910088 h 3026959"/>
              <a:gd name="connsiteX51" fmla="*/ 3208115 w 5288423"/>
              <a:gd name="connsiteY51" fmla="*/ 2910088 h 3026959"/>
              <a:gd name="connsiteX52" fmla="*/ 3208115 w 5288423"/>
              <a:gd name="connsiteY52" fmla="*/ 2880875 h 3026959"/>
              <a:gd name="connsiteX53" fmla="*/ 3155518 w 5288423"/>
              <a:gd name="connsiteY53" fmla="*/ 2880875 h 3026959"/>
              <a:gd name="connsiteX54" fmla="*/ 3155518 w 5288423"/>
              <a:gd name="connsiteY54" fmla="*/ 2775690 h 3026959"/>
              <a:gd name="connsiteX55" fmla="*/ 2986059 w 5288423"/>
              <a:gd name="connsiteY55" fmla="*/ 2775690 h 3026959"/>
              <a:gd name="connsiteX56" fmla="*/ 2986059 w 5288423"/>
              <a:gd name="connsiteY56" fmla="*/ 2717254 h 3026959"/>
              <a:gd name="connsiteX57" fmla="*/ 2945149 w 5288423"/>
              <a:gd name="connsiteY57" fmla="*/ 2717254 h 3026959"/>
              <a:gd name="connsiteX58" fmla="*/ 2945149 w 5288423"/>
              <a:gd name="connsiteY58" fmla="*/ 2629605 h 3026959"/>
              <a:gd name="connsiteX59" fmla="*/ 2869187 w 5288423"/>
              <a:gd name="connsiteY59" fmla="*/ 2629605 h 3026959"/>
              <a:gd name="connsiteX60" fmla="*/ 2869187 w 5288423"/>
              <a:gd name="connsiteY60" fmla="*/ 2547795 h 3026959"/>
              <a:gd name="connsiteX61" fmla="*/ 2676354 w 5288423"/>
              <a:gd name="connsiteY61" fmla="*/ 2547795 h 3026959"/>
              <a:gd name="connsiteX62" fmla="*/ 2676354 w 5288423"/>
              <a:gd name="connsiteY62" fmla="*/ 2471823 h 3026959"/>
              <a:gd name="connsiteX63" fmla="*/ 2512733 w 5288423"/>
              <a:gd name="connsiteY63" fmla="*/ 2471823 h 3026959"/>
              <a:gd name="connsiteX64" fmla="*/ 2512733 w 5288423"/>
              <a:gd name="connsiteY64" fmla="*/ 2407549 h 3026959"/>
              <a:gd name="connsiteX65" fmla="*/ 2448449 w 5288423"/>
              <a:gd name="connsiteY65" fmla="*/ 2407549 h 3026959"/>
              <a:gd name="connsiteX66" fmla="*/ 2448449 w 5288423"/>
              <a:gd name="connsiteY66" fmla="*/ 2314051 h 3026959"/>
              <a:gd name="connsiteX67" fmla="*/ 2162118 w 5288423"/>
              <a:gd name="connsiteY67" fmla="*/ 2314051 h 3026959"/>
              <a:gd name="connsiteX68" fmla="*/ 2162118 w 5288423"/>
              <a:gd name="connsiteY68" fmla="*/ 2238080 h 3026959"/>
              <a:gd name="connsiteX69" fmla="*/ 1811503 w 5288423"/>
              <a:gd name="connsiteY69" fmla="*/ 2238080 h 3026959"/>
              <a:gd name="connsiteX70" fmla="*/ 1811503 w 5288423"/>
              <a:gd name="connsiteY70" fmla="*/ 2127056 h 3026959"/>
              <a:gd name="connsiteX71" fmla="*/ 1735541 w 5288423"/>
              <a:gd name="connsiteY71" fmla="*/ 2127056 h 3026959"/>
              <a:gd name="connsiteX72" fmla="*/ 1735541 w 5288423"/>
              <a:gd name="connsiteY72" fmla="*/ 1817351 h 3026959"/>
              <a:gd name="connsiteX73" fmla="*/ 1630356 w 5288423"/>
              <a:gd name="connsiteY73" fmla="*/ 1817351 h 3026959"/>
              <a:gd name="connsiteX74" fmla="*/ 1630356 w 5288423"/>
              <a:gd name="connsiteY74" fmla="*/ 1718005 h 3026959"/>
              <a:gd name="connsiteX75" fmla="*/ 1589446 w 5288423"/>
              <a:gd name="connsiteY75" fmla="*/ 1718005 h 3026959"/>
              <a:gd name="connsiteX76" fmla="*/ 1589446 w 5288423"/>
              <a:gd name="connsiteY76" fmla="*/ 1583607 h 3026959"/>
              <a:gd name="connsiteX77" fmla="*/ 1490110 w 5288423"/>
              <a:gd name="connsiteY77" fmla="*/ 1583607 h 3026959"/>
              <a:gd name="connsiteX78" fmla="*/ 1490110 w 5288423"/>
              <a:gd name="connsiteY78" fmla="*/ 1484262 h 3026959"/>
              <a:gd name="connsiteX79" fmla="*/ 1297267 w 5288423"/>
              <a:gd name="connsiteY79" fmla="*/ 1484262 h 3026959"/>
              <a:gd name="connsiteX80" fmla="*/ 1297267 w 5288423"/>
              <a:gd name="connsiteY80" fmla="*/ 1349864 h 3026959"/>
              <a:gd name="connsiteX81" fmla="*/ 1174556 w 5288423"/>
              <a:gd name="connsiteY81" fmla="*/ 1349864 h 3026959"/>
              <a:gd name="connsiteX82" fmla="*/ 1174556 w 5288423"/>
              <a:gd name="connsiteY82" fmla="*/ 1273893 h 3026959"/>
              <a:gd name="connsiteX83" fmla="*/ 1121959 w 5288423"/>
              <a:gd name="connsiteY83" fmla="*/ 1273893 h 3026959"/>
              <a:gd name="connsiteX84" fmla="*/ 1121959 w 5288423"/>
              <a:gd name="connsiteY84" fmla="*/ 1180395 h 3026959"/>
              <a:gd name="connsiteX85" fmla="*/ 1028462 w 5288423"/>
              <a:gd name="connsiteY85" fmla="*/ 1180395 h 3026959"/>
              <a:gd name="connsiteX86" fmla="*/ 1028462 w 5288423"/>
              <a:gd name="connsiteY86" fmla="*/ 1063523 h 3026959"/>
              <a:gd name="connsiteX87" fmla="*/ 806411 w 5288423"/>
              <a:gd name="connsiteY87" fmla="*/ 1063523 h 3026959"/>
              <a:gd name="connsiteX88" fmla="*/ 806411 w 5288423"/>
              <a:gd name="connsiteY88" fmla="*/ 923282 h 3026959"/>
              <a:gd name="connsiteX89" fmla="*/ 771350 w 5288423"/>
              <a:gd name="connsiteY89" fmla="*/ 923282 h 3026959"/>
              <a:gd name="connsiteX90" fmla="*/ 771350 w 5288423"/>
              <a:gd name="connsiteY90" fmla="*/ 742132 h 3026959"/>
              <a:gd name="connsiteX91" fmla="*/ 467484 w 5288423"/>
              <a:gd name="connsiteY91" fmla="*/ 742132 h 3026959"/>
              <a:gd name="connsiteX92" fmla="*/ 467484 w 5288423"/>
              <a:gd name="connsiteY92" fmla="*/ 549294 h 3026959"/>
              <a:gd name="connsiteX93" fmla="*/ 420736 w 5288423"/>
              <a:gd name="connsiteY93" fmla="*/ 549294 h 3026959"/>
              <a:gd name="connsiteX94" fmla="*/ 420736 w 5288423"/>
              <a:gd name="connsiteY94" fmla="*/ 479172 h 3026959"/>
              <a:gd name="connsiteX95" fmla="*/ 385675 w 5288423"/>
              <a:gd name="connsiteY95" fmla="*/ 479172 h 3026959"/>
              <a:gd name="connsiteX96" fmla="*/ 385675 w 5288423"/>
              <a:gd name="connsiteY96" fmla="*/ 391518 h 3026959"/>
              <a:gd name="connsiteX97" fmla="*/ 192837 w 5288423"/>
              <a:gd name="connsiteY97" fmla="*/ 391518 h 3026959"/>
              <a:gd name="connsiteX98" fmla="*/ 192837 w 5288423"/>
              <a:gd name="connsiteY98" fmla="*/ 239586 h 3026959"/>
              <a:gd name="connsiteX99" fmla="*/ 0 w 5288423"/>
              <a:gd name="connsiteY99" fmla="*/ 239586 h 3026959"/>
              <a:gd name="connsiteX100" fmla="*/ 0 w 5288423"/>
              <a:gd name="connsiteY100" fmla="*/ 0 h 302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288423" h="3026959">
                <a:moveTo>
                  <a:pt x="5843" y="0"/>
                </a:moveTo>
                <a:lnTo>
                  <a:pt x="420736" y="0"/>
                </a:lnTo>
                <a:lnTo>
                  <a:pt x="420736" y="58436"/>
                </a:lnTo>
                <a:lnTo>
                  <a:pt x="742132" y="58436"/>
                </a:lnTo>
                <a:lnTo>
                  <a:pt x="742132" y="134403"/>
                </a:lnTo>
                <a:lnTo>
                  <a:pt x="783037" y="134403"/>
                </a:lnTo>
                <a:lnTo>
                  <a:pt x="783037" y="186994"/>
                </a:lnTo>
                <a:lnTo>
                  <a:pt x="829786" y="186994"/>
                </a:lnTo>
                <a:lnTo>
                  <a:pt x="829786" y="233743"/>
                </a:lnTo>
                <a:lnTo>
                  <a:pt x="1016775" y="233743"/>
                </a:lnTo>
                <a:lnTo>
                  <a:pt x="1016775" y="268804"/>
                </a:lnTo>
                <a:lnTo>
                  <a:pt x="1069372" y="268804"/>
                </a:lnTo>
                <a:lnTo>
                  <a:pt x="1069372" y="333083"/>
                </a:lnTo>
                <a:lnTo>
                  <a:pt x="1127808" y="333083"/>
                </a:lnTo>
                <a:lnTo>
                  <a:pt x="1127808" y="397362"/>
                </a:lnTo>
                <a:lnTo>
                  <a:pt x="1250518" y="397362"/>
                </a:lnTo>
                <a:lnTo>
                  <a:pt x="1250518" y="496702"/>
                </a:lnTo>
                <a:lnTo>
                  <a:pt x="1472575" y="496702"/>
                </a:lnTo>
                <a:lnTo>
                  <a:pt x="1472575" y="584356"/>
                </a:lnTo>
                <a:lnTo>
                  <a:pt x="1548546" y="584356"/>
                </a:lnTo>
                <a:lnTo>
                  <a:pt x="1548546" y="677853"/>
                </a:lnTo>
                <a:lnTo>
                  <a:pt x="1618669" y="677853"/>
                </a:lnTo>
                <a:lnTo>
                  <a:pt x="1618669" y="783037"/>
                </a:lnTo>
                <a:lnTo>
                  <a:pt x="1700479" y="783037"/>
                </a:lnTo>
                <a:lnTo>
                  <a:pt x="1700479" y="917439"/>
                </a:lnTo>
                <a:lnTo>
                  <a:pt x="1735541" y="917439"/>
                </a:lnTo>
                <a:lnTo>
                  <a:pt x="1735541" y="1051836"/>
                </a:lnTo>
                <a:lnTo>
                  <a:pt x="1770602" y="1051836"/>
                </a:lnTo>
                <a:lnTo>
                  <a:pt x="1770602" y="1162869"/>
                </a:lnTo>
                <a:lnTo>
                  <a:pt x="2144582" y="1162869"/>
                </a:lnTo>
                <a:lnTo>
                  <a:pt x="2144582" y="1268054"/>
                </a:lnTo>
                <a:lnTo>
                  <a:pt x="2430923" y="1268054"/>
                </a:lnTo>
                <a:lnTo>
                  <a:pt x="2430923" y="1361551"/>
                </a:lnTo>
                <a:lnTo>
                  <a:pt x="2495198" y="1361551"/>
                </a:lnTo>
                <a:lnTo>
                  <a:pt x="2495198" y="1449200"/>
                </a:lnTo>
                <a:lnTo>
                  <a:pt x="2676354" y="1449200"/>
                </a:lnTo>
                <a:lnTo>
                  <a:pt x="2676354" y="1554385"/>
                </a:lnTo>
                <a:lnTo>
                  <a:pt x="2851661" y="1554385"/>
                </a:lnTo>
                <a:lnTo>
                  <a:pt x="2851661" y="1647882"/>
                </a:lnTo>
                <a:lnTo>
                  <a:pt x="2945149" y="1647882"/>
                </a:lnTo>
                <a:lnTo>
                  <a:pt x="2945149" y="1829038"/>
                </a:lnTo>
                <a:lnTo>
                  <a:pt x="3091244" y="1829038"/>
                </a:lnTo>
                <a:lnTo>
                  <a:pt x="3091244" y="1893313"/>
                </a:lnTo>
                <a:lnTo>
                  <a:pt x="3149679" y="1893313"/>
                </a:lnTo>
                <a:lnTo>
                  <a:pt x="3149679" y="2033559"/>
                </a:lnTo>
                <a:lnTo>
                  <a:pt x="4388511" y="2033559"/>
                </a:lnTo>
                <a:lnTo>
                  <a:pt x="4388511" y="2162118"/>
                </a:lnTo>
                <a:lnTo>
                  <a:pt x="5288423" y="2162118"/>
                </a:lnTo>
                <a:lnTo>
                  <a:pt x="5288423" y="3026959"/>
                </a:lnTo>
                <a:lnTo>
                  <a:pt x="4423572" y="3026959"/>
                </a:lnTo>
                <a:lnTo>
                  <a:pt x="4423572" y="2910088"/>
                </a:lnTo>
                <a:lnTo>
                  <a:pt x="3208115" y="2910088"/>
                </a:lnTo>
                <a:lnTo>
                  <a:pt x="3208115" y="2880875"/>
                </a:lnTo>
                <a:lnTo>
                  <a:pt x="3155518" y="2880875"/>
                </a:lnTo>
                <a:lnTo>
                  <a:pt x="3155518" y="2775690"/>
                </a:lnTo>
                <a:lnTo>
                  <a:pt x="2986059" y="2775690"/>
                </a:lnTo>
                <a:lnTo>
                  <a:pt x="2986059" y="2717254"/>
                </a:lnTo>
                <a:lnTo>
                  <a:pt x="2945149" y="2717254"/>
                </a:lnTo>
                <a:lnTo>
                  <a:pt x="2945149" y="2629605"/>
                </a:lnTo>
                <a:lnTo>
                  <a:pt x="2869187" y="2629605"/>
                </a:lnTo>
                <a:lnTo>
                  <a:pt x="2869187" y="2547795"/>
                </a:lnTo>
                <a:lnTo>
                  <a:pt x="2676354" y="2547795"/>
                </a:lnTo>
                <a:lnTo>
                  <a:pt x="2676354" y="2471823"/>
                </a:lnTo>
                <a:lnTo>
                  <a:pt x="2512733" y="2471823"/>
                </a:lnTo>
                <a:lnTo>
                  <a:pt x="2512733" y="2407549"/>
                </a:lnTo>
                <a:lnTo>
                  <a:pt x="2448449" y="2407549"/>
                </a:lnTo>
                <a:lnTo>
                  <a:pt x="2448449" y="2314051"/>
                </a:lnTo>
                <a:lnTo>
                  <a:pt x="2162118" y="2314051"/>
                </a:lnTo>
                <a:lnTo>
                  <a:pt x="2162118" y="2238080"/>
                </a:lnTo>
                <a:lnTo>
                  <a:pt x="1811503" y="2238080"/>
                </a:lnTo>
                <a:lnTo>
                  <a:pt x="1811503" y="2127056"/>
                </a:lnTo>
                <a:lnTo>
                  <a:pt x="1735541" y="2127056"/>
                </a:lnTo>
                <a:lnTo>
                  <a:pt x="1735541" y="1817351"/>
                </a:lnTo>
                <a:lnTo>
                  <a:pt x="1630356" y="1817351"/>
                </a:lnTo>
                <a:lnTo>
                  <a:pt x="1630356" y="1718005"/>
                </a:lnTo>
                <a:lnTo>
                  <a:pt x="1589446" y="1718005"/>
                </a:lnTo>
                <a:lnTo>
                  <a:pt x="1589446" y="1583607"/>
                </a:lnTo>
                <a:lnTo>
                  <a:pt x="1490110" y="1583607"/>
                </a:lnTo>
                <a:lnTo>
                  <a:pt x="1490110" y="1484262"/>
                </a:lnTo>
                <a:lnTo>
                  <a:pt x="1297267" y="1484262"/>
                </a:lnTo>
                <a:lnTo>
                  <a:pt x="1297267" y="1349864"/>
                </a:lnTo>
                <a:lnTo>
                  <a:pt x="1174556" y="1349864"/>
                </a:lnTo>
                <a:lnTo>
                  <a:pt x="1174556" y="1273893"/>
                </a:lnTo>
                <a:lnTo>
                  <a:pt x="1121959" y="1273893"/>
                </a:lnTo>
                <a:lnTo>
                  <a:pt x="1121959" y="1180395"/>
                </a:lnTo>
                <a:lnTo>
                  <a:pt x="1028462" y="1180395"/>
                </a:lnTo>
                <a:lnTo>
                  <a:pt x="1028462" y="1063523"/>
                </a:lnTo>
                <a:lnTo>
                  <a:pt x="806411" y="1063523"/>
                </a:lnTo>
                <a:lnTo>
                  <a:pt x="806411" y="923282"/>
                </a:lnTo>
                <a:lnTo>
                  <a:pt x="771350" y="923282"/>
                </a:lnTo>
                <a:lnTo>
                  <a:pt x="771350" y="742132"/>
                </a:lnTo>
                <a:lnTo>
                  <a:pt x="467484" y="742132"/>
                </a:lnTo>
                <a:lnTo>
                  <a:pt x="467484" y="549294"/>
                </a:lnTo>
                <a:lnTo>
                  <a:pt x="420736" y="549294"/>
                </a:lnTo>
                <a:lnTo>
                  <a:pt x="420736" y="479172"/>
                </a:lnTo>
                <a:lnTo>
                  <a:pt x="385675" y="479172"/>
                </a:lnTo>
                <a:lnTo>
                  <a:pt x="385675" y="391518"/>
                </a:lnTo>
                <a:lnTo>
                  <a:pt x="192837" y="391518"/>
                </a:lnTo>
                <a:lnTo>
                  <a:pt x="192837" y="239586"/>
                </a:lnTo>
                <a:lnTo>
                  <a:pt x="0" y="239586"/>
                </a:lnTo>
                <a:lnTo>
                  <a:pt x="0" y="0"/>
                </a:lnTo>
                <a:close/>
              </a:path>
            </a:pathLst>
          </a:custGeom>
          <a:solidFill>
            <a:srgbClr val="B60D27">
              <a:alpha val="20000"/>
            </a:srgbClr>
          </a:solidFill>
          <a:ln w="9525" cap="flat">
            <a:noFill/>
            <a:prstDash val="solid"/>
            <a:miter/>
          </a:ln>
        </p:spPr>
        <p:txBody>
          <a:bodyPr rtlCol="0" anchor="ctr"/>
          <a:lstStyle/>
          <a:p>
            <a:endParaRPr lang="en-GB">
              <a:solidFill>
                <a:schemeClr val="tx1"/>
              </a:solidFill>
            </a:endParaRPr>
          </a:p>
        </p:txBody>
      </p:sp>
      <p:sp>
        <p:nvSpPr>
          <p:cNvPr id="56" name="Freeform 21">
            <a:extLst>
              <a:ext uri="{FF2B5EF4-FFF2-40B4-BE49-F238E27FC236}">
                <a16:creationId xmlns:a16="http://schemas.microsoft.com/office/drawing/2014/main" id="{CFED28D9-FD61-286A-9D7F-B8A4ABA0373A}"/>
              </a:ext>
            </a:extLst>
          </p:cNvPr>
          <p:cNvSpPr>
            <a:spLocks/>
          </p:cNvSpPr>
          <p:nvPr/>
        </p:nvSpPr>
        <p:spPr bwMode="auto">
          <a:xfrm>
            <a:off x="6745188" y="2524848"/>
            <a:ext cx="4916851"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57" name="Group 56">
            <a:extLst>
              <a:ext uri="{FF2B5EF4-FFF2-40B4-BE49-F238E27FC236}">
                <a16:creationId xmlns:a16="http://schemas.microsoft.com/office/drawing/2014/main" id="{35EA6FDF-ECB0-849F-721A-D53578FAB66C}"/>
              </a:ext>
            </a:extLst>
          </p:cNvPr>
          <p:cNvGrpSpPr/>
          <p:nvPr/>
        </p:nvGrpSpPr>
        <p:grpSpPr>
          <a:xfrm>
            <a:off x="6029511" y="2365833"/>
            <a:ext cx="715677" cy="2853542"/>
            <a:chOff x="2603566" y="1380005"/>
            <a:chExt cx="687468" cy="2271345"/>
          </a:xfrm>
        </p:grpSpPr>
        <p:sp>
          <p:nvSpPr>
            <p:cNvPr id="58" name="Line 7">
              <a:extLst>
                <a:ext uri="{FF2B5EF4-FFF2-40B4-BE49-F238E27FC236}">
                  <a16:creationId xmlns:a16="http://schemas.microsoft.com/office/drawing/2014/main" id="{6F84B23D-67F7-611B-CE5B-6E1E30F83AB7}"/>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59" name="Line 8">
              <a:extLst>
                <a:ext uri="{FF2B5EF4-FFF2-40B4-BE49-F238E27FC236}">
                  <a16:creationId xmlns:a16="http://schemas.microsoft.com/office/drawing/2014/main" id="{F99A09E6-A4AA-04E2-6C2D-BB28FBC12720}"/>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0" name="Line 9">
              <a:extLst>
                <a:ext uri="{FF2B5EF4-FFF2-40B4-BE49-F238E27FC236}">
                  <a16:creationId xmlns:a16="http://schemas.microsoft.com/office/drawing/2014/main" id="{AAF7F3F2-D793-4A40-C90B-36414D25E4F6}"/>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1" name="Line 10">
              <a:extLst>
                <a:ext uri="{FF2B5EF4-FFF2-40B4-BE49-F238E27FC236}">
                  <a16:creationId xmlns:a16="http://schemas.microsoft.com/office/drawing/2014/main" id="{CE531D6D-B023-B15F-2C63-E2107C788288}"/>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2" name="Line 11">
              <a:extLst>
                <a:ext uri="{FF2B5EF4-FFF2-40B4-BE49-F238E27FC236}">
                  <a16:creationId xmlns:a16="http://schemas.microsoft.com/office/drawing/2014/main" id="{AF5F606A-5A3D-0DA6-4B7A-0CC92CC4DDDC}"/>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3" name="TextBox 62">
              <a:extLst>
                <a:ext uri="{FF2B5EF4-FFF2-40B4-BE49-F238E27FC236}">
                  <a16:creationId xmlns:a16="http://schemas.microsoft.com/office/drawing/2014/main" id="{1EBCD51B-1012-9621-4FF8-52A6D65DAC3E}"/>
                </a:ext>
              </a:extLst>
            </p:cNvPr>
            <p:cNvSpPr txBox="1"/>
            <p:nvPr/>
          </p:nvSpPr>
          <p:spPr>
            <a:xfrm rot="16200000">
              <a:off x="2471190" y="2379101"/>
              <a:ext cx="560397" cy="295646"/>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OS、%</a:t>
              </a:r>
            </a:p>
          </p:txBody>
        </p:sp>
        <p:sp>
          <p:nvSpPr>
            <p:cNvPr id="64" name="TextBox 63">
              <a:extLst>
                <a:ext uri="{FF2B5EF4-FFF2-40B4-BE49-F238E27FC236}">
                  <a16:creationId xmlns:a16="http://schemas.microsoft.com/office/drawing/2014/main" id="{323D9609-2B9A-3807-5965-08824BE47140}"/>
                </a:ext>
              </a:extLst>
            </p:cNvPr>
            <p:cNvSpPr txBox="1"/>
            <p:nvPr/>
          </p:nvSpPr>
          <p:spPr>
            <a:xfrm>
              <a:off x="2773696" y="1380005"/>
              <a:ext cx="463793"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100</a:t>
              </a:r>
            </a:p>
          </p:txBody>
        </p:sp>
        <p:sp>
          <p:nvSpPr>
            <p:cNvPr id="65" name="TextBox 64">
              <a:extLst>
                <a:ext uri="{FF2B5EF4-FFF2-40B4-BE49-F238E27FC236}">
                  <a16:creationId xmlns:a16="http://schemas.microsoft.com/office/drawing/2014/main" id="{430F5D7D-DA79-8A94-64CE-CE33028A2662}"/>
                </a:ext>
              </a:extLst>
            </p:cNvPr>
            <p:cNvSpPr txBox="1"/>
            <p:nvPr/>
          </p:nvSpPr>
          <p:spPr>
            <a:xfrm>
              <a:off x="2869165" y="1878536"/>
              <a:ext cx="368324"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75</a:t>
              </a:r>
            </a:p>
          </p:txBody>
        </p:sp>
        <p:sp>
          <p:nvSpPr>
            <p:cNvPr id="66" name="TextBox 65">
              <a:extLst>
                <a:ext uri="{FF2B5EF4-FFF2-40B4-BE49-F238E27FC236}">
                  <a16:creationId xmlns:a16="http://schemas.microsoft.com/office/drawing/2014/main" id="{D7AAF214-42BE-7D10-42F3-A50E60B7FB0D}"/>
                </a:ext>
              </a:extLst>
            </p:cNvPr>
            <p:cNvSpPr txBox="1"/>
            <p:nvPr/>
          </p:nvSpPr>
          <p:spPr>
            <a:xfrm>
              <a:off x="2869165" y="2393189"/>
              <a:ext cx="368324"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50</a:t>
              </a:r>
            </a:p>
          </p:txBody>
        </p:sp>
        <p:sp>
          <p:nvSpPr>
            <p:cNvPr id="67" name="TextBox 66">
              <a:extLst>
                <a:ext uri="{FF2B5EF4-FFF2-40B4-BE49-F238E27FC236}">
                  <a16:creationId xmlns:a16="http://schemas.microsoft.com/office/drawing/2014/main" id="{9776D150-40D8-7144-C427-C0FC3E138B9A}"/>
                </a:ext>
              </a:extLst>
            </p:cNvPr>
            <p:cNvSpPr txBox="1"/>
            <p:nvPr/>
          </p:nvSpPr>
          <p:spPr>
            <a:xfrm>
              <a:off x="2869165" y="2897092"/>
              <a:ext cx="368324"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25</a:t>
              </a:r>
            </a:p>
          </p:txBody>
        </p:sp>
        <p:sp>
          <p:nvSpPr>
            <p:cNvPr id="68" name="TextBox 67">
              <a:extLst>
                <a:ext uri="{FF2B5EF4-FFF2-40B4-BE49-F238E27FC236}">
                  <a16:creationId xmlns:a16="http://schemas.microsoft.com/office/drawing/2014/main" id="{EB1457F2-917C-57A9-13AC-6BCD7B6A4A8D}"/>
                </a:ext>
              </a:extLst>
            </p:cNvPr>
            <p:cNvSpPr txBox="1"/>
            <p:nvPr/>
          </p:nvSpPr>
          <p:spPr>
            <a:xfrm>
              <a:off x="2964642" y="3406368"/>
              <a:ext cx="272856" cy="244982"/>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69" name="TextBox 68">
            <a:extLst>
              <a:ext uri="{FF2B5EF4-FFF2-40B4-BE49-F238E27FC236}">
                <a16:creationId xmlns:a16="http://schemas.microsoft.com/office/drawing/2014/main" id="{B6D35104-E6A4-F9ED-41B2-42C35FC47C51}"/>
              </a:ext>
            </a:extLst>
          </p:cNvPr>
          <p:cNvSpPr txBox="1"/>
          <p:nvPr/>
        </p:nvSpPr>
        <p:spPr>
          <a:xfrm>
            <a:off x="8548721" y="5482932"/>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sp>
        <p:nvSpPr>
          <p:cNvPr id="70" name="TextBox 69">
            <a:extLst>
              <a:ext uri="{FF2B5EF4-FFF2-40B4-BE49-F238E27FC236}">
                <a16:creationId xmlns:a16="http://schemas.microsoft.com/office/drawing/2014/main" id="{7A9A2084-5EE2-B446-DB45-0FDEDBC6C099}"/>
              </a:ext>
            </a:extLst>
          </p:cNvPr>
          <p:cNvSpPr txBox="1"/>
          <p:nvPr/>
        </p:nvSpPr>
        <p:spPr>
          <a:xfrm>
            <a:off x="6158412" y="5606666"/>
            <a:ext cx="990977" cy="307777"/>
          </a:xfrm>
          <a:prstGeom prst="rect">
            <a:avLst/>
          </a:prstGeom>
          <a:noFill/>
        </p:spPr>
        <p:txBody>
          <a:bodyPr wrap="none" rtlCol="0">
            <a:spAutoFit/>
          </a:bodyPr>
          <a:lstStyle/>
          <a:p>
            <a:pPr algn="r"/>
            <a:r>
              <a:rPr lang="ja-JP" sz="1400" dirty="0">
                <a:solidFill>
                  <a:schemeClr val="tx1"/>
                </a:solidFill>
              </a:rPr>
              <a:t>リスク有患者数</a:t>
            </a:r>
          </a:p>
        </p:txBody>
      </p:sp>
      <p:sp>
        <p:nvSpPr>
          <p:cNvPr id="71" name="TextBox 70">
            <a:extLst>
              <a:ext uri="{FF2B5EF4-FFF2-40B4-BE49-F238E27FC236}">
                <a16:creationId xmlns:a16="http://schemas.microsoft.com/office/drawing/2014/main" id="{A416BC20-FC57-A766-FED6-3DA91E25446D}"/>
              </a:ext>
            </a:extLst>
          </p:cNvPr>
          <p:cNvSpPr txBox="1"/>
          <p:nvPr/>
        </p:nvSpPr>
        <p:spPr>
          <a:xfrm>
            <a:off x="8554419" y="2250809"/>
            <a:ext cx="3257623" cy="738664"/>
          </a:xfrm>
          <a:prstGeom prst="rect">
            <a:avLst/>
          </a:prstGeom>
          <a:noFill/>
        </p:spPr>
        <p:txBody>
          <a:bodyPr wrap="none" rtlCol="0">
            <a:spAutoFit/>
          </a:bodyPr>
          <a:lstStyle/>
          <a:p>
            <a:r>
              <a:rPr lang="ja-JP" sz="1400">
                <a:solidFill>
                  <a:schemeClr val="tx1"/>
                </a:solidFill>
              </a:rPr>
              <a:t>mOS 13.9ヶ月 (95%CI 8.3、NR)</a:t>
            </a:r>
          </a:p>
          <a:p>
            <a:r>
              <a:rPr lang="ja-JP" sz="1400">
                <a:solidFill>
                  <a:schemeClr val="tx1"/>
                </a:solidFill>
              </a:rPr>
              <a:t>12か月間の率 53.8% (95%CI 39.8, 72.6)</a:t>
            </a:r>
          </a:p>
          <a:p>
            <a:r>
              <a:rPr lang="ja-JP" sz="1400">
                <a:solidFill>
                  <a:schemeClr val="tx1"/>
                </a:solidFill>
              </a:rPr>
              <a:t>18か月間の率 44.0% (95%CI 30.1, 64.2)</a:t>
            </a:r>
          </a:p>
        </p:txBody>
      </p:sp>
      <p:sp>
        <p:nvSpPr>
          <p:cNvPr id="72" name="TextBox 71">
            <a:extLst>
              <a:ext uri="{FF2B5EF4-FFF2-40B4-BE49-F238E27FC236}">
                <a16:creationId xmlns:a16="http://schemas.microsoft.com/office/drawing/2014/main" id="{9F8A3BB7-F744-B416-25B4-332D6D79D055}"/>
              </a:ext>
            </a:extLst>
          </p:cNvPr>
          <p:cNvSpPr txBox="1"/>
          <p:nvPr/>
        </p:nvSpPr>
        <p:spPr>
          <a:xfrm>
            <a:off x="8304539" y="1681543"/>
            <a:ext cx="1715534" cy="338554"/>
          </a:xfrm>
          <a:prstGeom prst="rect">
            <a:avLst/>
          </a:prstGeom>
          <a:noFill/>
        </p:spPr>
        <p:txBody>
          <a:bodyPr wrap="none" rtlCol="0">
            <a:spAutoFit/>
          </a:bodyPr>
          <a:lstStyle/>
          <a:p>
            <a:pPr algn="ctr"/>
            <a:r>
              <a:rPr lang="ja-JP" sz="1600" b="1">
                <a:solidFill>
                  <a:schemeClr val="tx1"/>
                </a:solidFill>
              </a:rPr>
              <a:t>全生存期間</a:t>
            </a:r>
          </a:p>
        </p:txBody>
      </p:sp>
      <p:grpSp>
        <p:nvGrpSpPr>
          <p:cNvPr id="73" name="Group 72">
            <a:extLst>
              <a:ext uri="{FF2B5EF4-FFF2-40B4-BE49-F238E27FC236}">
                <a16:creationId xmlns:a16="http://schemas.microsoft.com/office/drawing/2014/main" id="{57845D29-6D5A-3937-AE50-7552BD3EB2ED}"/>
              </a:ext>
            </a:extLst>
          </p:cNvPr>
          <p:cNvGrpSpPr/>
          <p:nvPr/>
        </p:nvGrpSpPr>
        <p:grpSpPr>
          <a:xfrm>
            <a:off x="6867813" y="5117882"/>
            <a:ext cx="4881859" cy="360147"/>
            <a:chOff x="1504463" y="5303149"/>
            <a:chExt cx="3148114" cy="360147"/>
          </a:xfrm>
        </p:grpSpPr>
        <p:sp>
          <p:nvSpPr>
            <p:cNvPr id="74" name="Line 21">
              <a:extLst>
                <a:ext uri="{FF2B5EF4-FFF2-40B4-BE49-F238E27FC236}">
                  <a16:creationId xmlns:a16="http://schemas.microsoft.com/office/drawing/2014/main" id="{6DF5B1B1-59A8-D9C9-29CD-430661F41B9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75" name="TextBox 74">
              <a:extLst>
                <a:ext uri="{FF2B5EF4-FFF2-40B4-BE49-F238E27FC236}">
                  <a16:creationId xmlns:a16="http://schemas.microsoft.com/office/drawing/2014/main" id="{8DB5935E-BD0F-EF26-2901-E29E940B67FA}"/>
                </a:ext>
              </a:extLst>
            </p:cNvPr>
            <p:cNvSpPr txBox="1"/>
            <p:nvPr/>
          </p:nvSpPr>
          <p:spPr>
            <a:xfrm>
              <a:off x="4477514"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24</a:t>
              </a:r>
            </a:p>
          </p:txBody>
        </p:sp>
        <p:sp>
          <p:nvSpPr>
            <p:cNvPr id="76" name="Line 21">
              <a:extLst>
                <a:ext uri="{FF2B5EF4-FFF2-40B4-BE49-F238E27FC236}">
                  <a16:creationId xmlns:a16="http://schemas.microsoft.com/office/drawing/2014/main" id="{B99B1E07-D297-9031-A213-6F729365196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77" name="TextBox 76">
              <a:extLst>
                <a:ext uri="{FF2B5EF4-FFF2-40B4-BE49-F238E27FC236}">
                  <a16:creationId xmlns:a16="http://schemas.microsoft.com/office/drawing/2014/main" id="{ACB2EF90-0EE6-C4B1-B58F-46832780DE89}"/>
                </a:ext>
              </a:extLst>
            </p:cNvPr>
            <p:cNvSpPr txBox="1"/>
            <p:nvPr/>
          </p:nvSpPr>
          <p:spPr>
            <a:xfrm>
              <a:off x="4101877"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21</a:t>
              </a:r>
            </a:p>
          </p:txBody>
        </p:sp>
        <p:sp>
          <p:nvSpPr>
            <p:cNvPr id="78" name="Line 21">
              <a:extLst>
                <a:ext uri="{FF2B5EF4-FFF2-40B4-BE49-F238E27FC236}">
                  <a16:creationId xmlns:a16="http://schemas.microsoft.com/office/drawing/2014/main" id="{4716530A-BCEC-785B-398A-F95A462D38C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79" name="TextBox 78">
              <a:extLst>
                <a:ext uri="{FF2B5EF4-FFF2-40B4-BE49-F238E27FC236}">
                  <a16:creationId xmlns:a16="http://schemas.microsoft.com/office/drawing/2014/main" id="{1A68297C-8540-FDDD-7B8D-E28F7617F22D}"/>
                </a:ext>
              </a:extLst>
            </p:cNvPr>
            <p:cNvSpPr txBox="1"/>
            <p:nvPr/>
          </p:nvSpPr>
          <p:spPr>
            <a:xfrm>
              <a:off x="3726240"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18</a:t>
              </a:r>
            </a:p>
          </p:txBody>
        </p:sp>
        <p:sp>
          <p:nvSpPr>
            <p:cNvPr id="80" name="Line 21">
              <a:extLst>
                <a:ext uri="{FF2B5EF4-FFF2-40B4-BE49-F238E27FC236}">
                  <a16:creationId xmlns:a16="http://schemas.microsoft.com/office/drawing/2014/main" id="{6B8FCB32-317E-561C-8C00-EE388D1828A1}"/>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1" name="TextBox 80">
              <a:extLst>
                <a:ext uri="{FF2B5EF4-FFF2-40B4-BE49-F238E27FC236}">
                  <a16:creationId xmlns:a16="http://schemas.microsoft.com/office/drawing/2014/main" id="{C488B3CA-F647-B645-AF42-3957ABE23C16}"/>
                </a:ext>
              </a:extLst>
            </p:cNvPr>
            <p:cNvSpPr txBox="1"/>
            <p:nvPr/>
          </p:nvSpPr>
          <p:spPr>
            <a:xfrm>
              <a:off x="3350603"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15</a:t>
              </a:r>
            </a:p>
          </p:txBody>
        </p:sp>
        <p:sp>
          <p:nvSpPr>
            <p:cNvPr id="82" name="Line 21">
              <a:extLst>
                <a:ext uri="{FF2B5EF4-FFF2-40B4-BE49-F238E27FC236}">
                  <a16:creationId xmlns:a16="http://schemas.microsoft.com/office/drawing/2014/main" id="{925AAE01-A0FC-98A7-CB63-FDA1C4A45135}"/>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3" name="TextBox 82">
              <a:extLst>
                <a:ext uri="{FF2B5EF4-FFF2-40B4-BE49-F238E27FC236}">
                  <a16:creationId xmlns:a16="http://schemas.microsoft.com/office/drawing/2014/main" id="{4A327779-15A3-8D1B-481E-3FF4C9E76CE0}"/>
                </a:ext>
              </a:extLst>
            </p:cNvPr>
            <p:cNvSpPr txBox="1"/>
            <p:nvPr/>
          </p:nvSpPr>
          <p:spPr>
            <a:xfrm>
              <a:off x="2974966" y="5375149"/>
              <a:ext cx="17506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84" name="Line 21">
              <a:extLst>
                <a:ext uri="{FF2B5EF4-FFF2-40B4-BE49-F238E27FC236}">
                  <a16:creationId xmlns:a16="http://schemas.microsoft.com/office/drawing/2014/main" id="{E1DC656A-7604-F9B5-910F-F911D061BA8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5" name="TextBox 84">
              <a:extLst>
                <a:ext uri="{FF2B5EF4-FFF2-40B4-BE49-F238E27FC236}">
                  <a16:creationId xmlns:a16="http://schemas.microsoft.com/office/drawing/2014/main" id="{C7E19606-C08C-DD90-824D-1D7173007B86}"/>
                </a:ext>
              </a:extLst>
            </p:cNvPr>
            <p:cNvSpPr txBox="1"/>
            <p:nvPr/>
          </p:nvSpPr>
          <p:spPr>
            <a:xfrm>
              <a:off x="2631374"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9</a:t>
              </a:r>
            </a:p>
          </p:txBody>
        </p:sp>
        <p:sp>
          <p:nvSpPr>
            <p:cNvPr id="86" name="Line 21">
              <a:extLst>
                <a:ext uri="{FF2B5EF4-FFF2-40B4-BE49-F238E27FC236}">
                  <a16:creationId xmlns:a16="http://schemas.microsoft.com/office/drawing/2014/main" id="{4A48431A-C3FC-6551-7E63-BA2BDB86172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7" name="TextBox 86">
              <a:extLst>
                <a:ext uri="{FF2B5EF4-FFF2-40B4-BE49-F238E27FC236}">
                  <a16:creationId xmlns:a16="http://schemas.microsoft.com/office/drawing/2014/main" id="{8F7A8EF9-C5C9-97D1-1648-D7C9E9A4CC64}"/>
                </a:ext>
              </a:extLst>
            </p:cNvPr>
            <p:cNvSpPr txBox="1"/>
            <p:nvPr/>
          </p:nvSpPr>
          <p:spPr>
            <a:xfrm>
              <a:off x="2255737"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a:t>
              </a:r>
            </a:p>
          </p:txBody>
        </p:sp>
        <p:sp>
          <p:nvSpPr>
            <p:cNvPr id="88" name="Line 21">
              <a:extLst>
                <a:ext uri="{FF2B5EF4-FFF2-40B4-BE49-F238E27FC236}">
                  <a16:creationId xmlns:a16="http://schemas.microsoft.com/office/drawing/2014/main" id="{75B1EFC8-CB42-1F1A-7B0A-2B918036BB9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9" name="TextBox 88">
              <a:extLst>
                <a:ext uri="{FF2B5EF4-FFF2-40B4-BE49-F238E27FC236}">
                  <a16:creationId xmlns:a16="http://schemas.microsoft.com/office/drawing/2014/main" id="{2C7ECCD8-2AE2-B52E-6395-6FF389467BA2}"/>
                </a:ext>
              </a:extLst>
            </p:cNvPr>
            <p:cNvSpPr txBox="1"/>
            <p:nvPr/>
          </p:nvSpPr>
          <p:spPr>
            <a:xfrm>
              <a:off x="1880100"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a:t>
              </a:r>
            </a:p>
          </p:txBody>
        </p:sp>
        <p:sp>
          <p:nvSpPr>
            <p:cNvPr id="90" name="Line 21">
              <a:extLst>
                <a:ext uri="{FF2B5EF4-FFF2-40B4-BE49-F238E27FC236}">
                  <a16:creationId xmlns:a16="http://schemas.microsoft.com/office/drawing/2014/main" id="{6C7A3358-039C-145A-D76F-5C1ACEFF01A4}"/>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1" name="TextBox 90">
              <a:extLst>
                <a:ext uri="{FF2B5EF4-FFF2-40B4-BE49-F238E27FC236}">
                  <a16:creationId xmlns:a16="http://schemas.microsoft.com/office/drawing/2014/main" id="{AF9784DA-F7B7-C9B9-1015-E78D824187DE}"/>
                </a:ext>
              </a:extLst>
            </p:cNvPr>
            <p:cNvSpPr txBox="1"/>
            <p:nvPr/>
          </p:nvSpPr>
          <p:spPr>
            <a:xfrm>
              <a:off x="1504463" y="5375149"/>
              <a:ext cx="110973"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grpSp>
        <p:nvGrpSpPr>
          <p:cNvPr id="92" name="Group 91">
            <a:extLst>
              <a:ext uri="{FF2B5EF4-FFF2-40B4-BE49-F238E27FC236}">
                <a16:creationId xmlns:a16="http://schemas.microsoft.com/office/drawing/2014/main" id="{C92C1670-2E40-88A1-1ACB-01E1FF4E7B97}"/>
              </a:ext>
            </a:extLst>
          </p:cNvPr>
          <p:cNvGrpSpPr/>
          <p:nvPr/>
        </p:nvGrpSpPr>
        <p:grpSpPr>
          <a:xfrm>
            <a:off x="6818120" y="5846799"/>
            <a:ext cx="4881859" cy="288147"/>
            <a:chOff x="6971008" y="5775050"/>
            <a:chExt cx="4881859" cy="288147"/>
          </a:xfrm>
        </p:grpSpPr>
        <p:sp>
          <p:nvSpPr>
            <p:cNvPr id="93" name="TextBox 92">
              <a:extLst>
                <a:ext uri="{FF2B5EF4-FFF2-40B4-BE49-F238E27FC236}">
                  <a16:creationId xmlns:a16="http://schemas.microsoft.com/office/drawing/2014/main" id="{19DCE797-B008-B89A-A7A1-C5E68B98EC43}"/>
                </a:ext>
              </a:extLst>
            </p:cNvPr>
            <p:cNvSpPr txBox="1"/>
            <p:nvPr/>
          </p:nvSpPr>
          <p:spPr>
            <a:xfrm>
              <a:off x="11680778" y="5775050"/>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a:t>
              </a:r>
            </a:p>
          </p:txBody>
        </p:sp>
        <p:sp>
          <p:nvSpPr>
            <p:cNvPr id="94" name="TextBox 93">
              <a:extLst>
                <a:ext uri="{FF2B5EF4-FFF2-40B4-BE49-F238E27FC236}">
                  <a16:creationId xmlns:a16="http://schemas.microsoft.com/office/drawing/2014/main" id="{A28AF6E4-7C14-68DC-A329-FBC926FC79F3}"/>
                </a:ext>
              </a:extLst>
            </p:cNvPr>
            <p:cNvSpPr txBox="1"/>
            <p:nvPr/>
          </p:nvSpPr>
          <p:spPr>
            <a:xfrm>
              <a:off x="11098268" y="5775050"/>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5</a:t>
              </a:r>
            </a:p>
          </p:txBody>
        </p:sp>
        <p:sp>
          <p:nvSpPr>
            <p:cNvPr id="95" name="TextBox 94">
              <a:extLst>
                <a:ext uri="{FF2B5EF4-FFF2-40B4-BE49-F238E27FC236}">
                  <a16:creationId xmlns:a16="http://schemas.microsoft.com/office/drawing/2014/main" id="{490EF35B-9FF9-101A-EFAE-73E409766AEB}"/>
                </a:ext>
              </a:extLst>
            </p:cNvPr>
            <p:cNvSpPr txBox="1"/>
            <p:nvPr/>
          </p:nvSpPr>
          <p:spPr>
            <a:xfrm>
              <a:off x="10466066" y="5775050"/>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96" name="TextBox 95">
              <a:extLst>
                <a:ext uri="{FF2B5EF4-FFF2-40B4-BE49-F238E27FC236}">
                  <a16:creationId xmlns:a16="http://schemas.microsoft.com/office/drawing/2014/main" id="{BE053254-A761-21F6-785D-215363C8629F}"/>
                </a:ext>
              </a:extLst>
            </p:cNvPr>
            <p:cNvSpPr txBox="1"/>
            <p:nvPr/>
          </p:nvSpPr>
          <p:spPr>
            <a:xfrm>
              <a:off x="9883556" y="5775050"/>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14</a:t>
              </a:r>
            </a:p>
          </p:txBody>
        </p:sp>
        <p:sp>
          <p:nvSpPr>
            <p:cNvPr id="97" name="TextBox 96">
              <a:extLst>
                <a:ext uri="{FF2B5EF4-FFF2-40B4-BE49-F238E27FC236}">
                  <a16:creationId xmlns:a16="http://schemas.microsoft.com/office/drawing/2014/main" id="{707FEDA0-2BB2-5E20-01B8-A6C8BFAA2A6B}"/>
                </a:ext>
              </a:extLst>
            </p:cNvPr>
            <p:cNvSpPr txBox="1"/>
            <p:nvPr/>
          </p:nvSpPr>
          <p:spPr>
            <a:xfrm>
              <a:off x="9301046" y="5775050"/>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18</a:t>
              </a:r>
            </a:p>
          </p:txBody>
        </p:sp>
        <p:sp>
          <p:nvSpPr>
            <p:cNvPr id="98" name="TextBox 97">
              <a:extLst>
                <a:ext uri="{FF2B5EF4-FFF2-40B4-BE49-F238E27FC236}">
                  <a16:creationId xmlns:a16="http://schemas.microsoft.com/office/drawing/2014/main" id="{FACB38CA-6018-D488-CA54-81C706A124E0}"/>
                </a:ext>
              </a:extLst>
            </p:cNvPr>
            <p:cNvSpPr txBox="1"/>
            <p:nvPr/>
          </p:nvSpPr>
          <p:spPr>
            <a:xfrm>
              <a:off x="8718537" y="5775050"/>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23</a:t>
              </a:r>
            </a:p>
          </p:txBody>
        </p:sp>
        <p:sp>
          <p:nvSpPr>
            <p:cNvPr id="99" name="TextBox 98">
              <a:extLst>
                <a:ext uri="{FF2B5EF4-FFF2-40B4-BE49-F238E27FC236}">
                  <a16:creationId xmlns:a16="http://schemas.microsoft.com/office/drawing/2014/main" id="{5A48C7C7-FA48-270D-6D73-14A76CCD81FB}"/>
                </a:ext>
              </a:extLst>
            </p:cNvPr>
            <p:cNvSpPr txBox="1"/>
            <p:nvPr/>
          </p:nvSpPr>
          <p:spPr>
            <a:xfrm>
              <a:off x="8136027" y="5775050"/>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29</a:t>
              </a:r>
            </a:p>
          </p:txBody>
        </p:sp>
        <p:sp>
          <p:nvSpPr>
            <p:cNvPr id="100" name="TextBox 99">
              <a:extLst>
                <a:ext uri="{FF2B5EF4-FFF2-40B4-BE49-F238E27FC236}">
                  <a16:creationId xmlns:a16="http://schemas.microsoft.com/office/drawing/2014/main" id="{00E5A1A1-49C7-3D68-A5E6-25B3BBF1C233}"/>
                </a:ext>
              </a:extLst>
            </p:cNvPr>
            <p:cNvSpPr txBox="1"/>
            <p:nvPr/>
          </p:nvSpPr>
          <p:spPr>
            <a:xfrm>
              <a:off x="7553518" y="5775050"/>
              <a:ext cx="271476"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33</a:t>
              </a:r>
            </a:p>
          </p:txBody>
        </p:sp>
        <p:sp>
          <p:nvSpPr>
            <p:cNvPr id="101" name="TextBox 100">
              <a:extLst>
                <a:ext uri="{FF2B5EF4-FFF2-40B4-BE49-F238E27FC236}">
                  <a16:creationId xmlns:a16="http://schemas.microsoft.com/office/drawing/2014/main" id="{DE9C04A3-6286-701E-C86F-E03EBD1D926E}"/>
                </a:ext>
              </a:extLst>
            </p:cNvPr>
            <p:cNvSpPr txBox="1"/>
            <p:nvPr/>
          </p:nvSpPr>
          <p:spPr>
            <a:xfrm>
              <a:off x="6971008" y="5775050"/>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37</a:t>
              </a:r>
            </a:p>
          </p:txBody>
        </p:sp>
      </p:grpSp>
      <p:cxnSp>
        <p:nvCxnSpPr>
          <p:cNvPr id="102" name="Straight Connector 101">
            <a:extLst>
              <a:ext uri="{FF2B5EF4-FFF2-40B4-BE49-F238E27FC236}">
                <a16:creationId xmlns:a16="http://schemas.microsoft.com/office/drawing/2014/main" id="{40DE5D43-D157-D069-7A27-74EE7E371284}"/>
              </a:ext>
            </a:extLst>
          </p:cNvPr>
          <p:cNvCxnSpPr/>
          <p:nvPr/>
        </p:nvCxnSpPr>
        <p:spPr>
          <a:xfrm>
            <a:off x="6773989" y="3790914"/>
            <a:ext cx="288192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6F3EC7D-2E6C-05A0-439E-A3BFFE062007}"/>
              </a:ext>
            </a:extLst>
          </p:cNvPr>
          <p:cNvCxnSpPr/>
          <p:nvPr/>
        </p:nvCxnSpPr>
        <p:spPr>
          <a:xfrm>
            <a:off x="9655914" y="3806733"/>
            <a:ext cx="0" cy="130432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E69F7E61-A777-3FB7-B40C-595722EBB2F6}"/>
              </a:ext>
            </a:extLst>
          </p:cNvPr>
          <p:cNvGrpSpPr/>
          <p:nvPr/>
        </p:nvGrpSpPr>
        <p:grpSpPr>
          <a:xfrm>
            <a:off x="7007574" y="2518783"/>
            <a:ext cx="4692405" cy="1701724"/>
            <a:chOff x="3471862" y="2366962"/>
            <a:chExt cx="5244103" cy="2130609"/>
          </a:xfrm>
        </p:grpSpPr>
        <p:sp>
          <p:nvSpPr>
            <p:cNvPr id="105" name="Freeform: Shape 197">
              <a:extLst>
                <a:ext uri="{FF2B5EF4-FFF2-40B4-BE49-F238E27FC236}">
                  <a16:creationId xmlns:a16="http://schemas.microsoft.com/office/drawing/2014/main" id="{E21A43A0-5DB8-4E07-10ED-4D173F173690}"/>
                </a:ext>
              </a:extLst>
            </p:cNvPr>
            <p:cNvSpPr/>
            <p:nvPr/>
          </p:nvSpPr>
          <p:spPr>
            <a:xfrm>
              <a:off x="3471862" y="2366962"/>
              <a:ext cx="5244103" cy="2069106"/>
            </a:xfrm>
            <a:custGeom>
              <a:avLst/>
              <a:gdLst>
                <a:gd name="connsiteX0" fmla="*/ 5244103 w 5244103"/>
                <a:gd name="connsiteY0" fmla="*/ 2069106 h 2069106"/>
                <a:gd name="connsiteX1" fmla="*/ 4751794 w 5244103"/>
                <a:gd name="connsiteY1" fmla="*/ 2069106 h 2069106"/>
                <a:gd name="connsiteX2" fmla="*/ 4751794 w 5244103"/>
                <a:gd name="connsiteY2" fmla="*/ 1797977 h 2069106"/>
                <a:gd name="connsiteX3" fmla="*/ 3756489 w 5244103"/>
                <a:gd name="connsiteY3" fmla="*/ 1797977 h 2069106"/>
                <a:gd name="connsiteX4" fmla="*/ 3756489 w 5244103"/>
                <a:gd name="connsiteY4" fmla="*/ 1680248 h 2069106"/>
                <a:gd name="connsiteX5" fmla="*/ 2971657 w 5244103"/>
                <a:gd name="connsiteY5" fmla="*/ 1680248 h 2069106"/>
                <a:gd name="connsiteX6" fmla="*/ 2971657 w 5244103"/>
                <a:gd name="connsiteY6" fmla="*/ 1580369 h 2069106"/>
                <a:gd name="connsiteX7" fmla="*/ 2661295 w 5244103"/>
                <a:gd name="connsiteY7" fmla="*/ 1580369 h 2069106"/>
                <a:gd name="connsiteX8" fmla="*/ 2661295 w 5244103"/>
                <a:gd name="connsiteY8" fmla="*/ 1484043 h 2069106"/>
                <a:gd name="connsiteX9" fmla="*/ 2350922 w 5244103"/>
                <a:gd name="connsiteY9" fmla="*/ 1484043 h 2069106"/>
                <a:gd name="connsiteX10" fmla="*/ 2350922 w 5244103"/>
                <a:gd name="connsiteY10" fmla="*/ 1391288 h 2069106"/>
                <a:gd name="connsiteX11" fmla="*/ 1972780 w 5244103"/>
                <a:gd name="connsiteY11" fmla="*/ 1391288 h 2069106"/>
                <a:gd name="connsiteX12" fmla="*/ 1972780 w 5244103"/>
                <a:gd name="connsiteY12" fmla="*/ 1298543 h 2069106"/>
                <a:gd name="connsiteX13" fmla="*/ 1922840 w 5244103"/>
                <a:gd name="connsiteY13" fmla="*/ 1298543 h 2069106"/>
                <a:gd name="connsiteX14" fmla="*/ 1922840 w 5244103"/>
                <a:gd name="connsiteY14" fmla="*/ 1212923 h 2069106"/>
                <a:gd name="connsiteX15" fmla="*/ 1783709 w 5244103"/>
                <a:gd name="connsiteY15" fmla="*/ 1212923 h 2069106"/>
                <a:gd name="connsiteX16" fmla="*/ 1783709 w 5244103"/>
                <a:gd name="connsiteY16" fmla="*/ 1130875 h 2069106"/>
                <a:gd name="connsiteX17" fmla="*/ 1758734 w 5244103"/>
                <a:gd name="connsiteY17" fmla="*/ 1130875 h 2069106"/>
                <a:gd name="connsiteX18" fmla="*/ 1758734 w 5244103"/>
                <a:gd name="connsiteY18" fmla="*/ 1038120 h 2069106"/>
                <a:gd name="connsiteX19" fmla="*/ 1569663 w 5244103"/>
                <a:gd name="connsiteY19" fmla="*/ 1038120 h 2069106"/>
                <a:gd name="connsiteX20" fmla="*/ 1569663 w 5244103"/>
                <a:gd name="connsiteY20" fmla="*/ 959634 h 2069106"/>
                <a:gd name="connsiteX21" fmla="*/ 1462640 w 5244103"/>
                <a:gd name="connsiteY21" fmla="*/ 959634 h 2069106"/>
                <a:gd name="connsiteX22" fmla="*/ 1462640 w 5244103"/>
                <a:gd name="connsiteY22" fmla="*/ 866883 h 2069106"/>
                <a:gd name="connsiteX23" fmla="*/ 1391288 w 5244103"/>
                <a:gd name="connsiteY23" fmla="*/ 866883 h 2069106"/>
                <a:gd name="connsiteX24" fmla="*/ 1391288 w 5244103"/>
                <a:gd name="connsiteY24" fmla="*/ 784831 h 2069106"/>
                <a:gd name="connsiteX25" fmla="*/ 1334214 w 5244103"/>
                <a:gd name="connsiteY25" fmla="*/ 784831 h 2069106"/>
                <a:gd name="connsiteX26" fmla="*/ 1334214 w 5244103"/>
                <a:gd name="connsiteY26" fmla="*/ 699214 h 2069106"/>
                <a:gd name="connsiteX27" fmla="*/ 1234326 w 5244103"/>
                <a:gd name="connsiteY27" fmla="*/ 699214 h 2069106"/>
                <a:gd name="connsiteX28" fmla="*/ 1234326 w 5244103"/>
                <a:gd name="connsiteY28" fmla="*/ 602893 h 2069106"/>
                <a:gd name="connsiteX29" fmla="*/ 988171 w 5244103"/>
                <a:gd name="connsiteY29" fmla="*/ 602893 h 2069106"/>
                <a:gd name="connsiteX30" fmla="*/ 988171 w 5244103"/>
                <a:gd name="connsiteY30" fmla="*/ 520843 h 2069106"/>
                <a:gd name="connsiteX31" fmla="*/ 891854 w 5244103"/>
                <a:gd name="connsiteY31" fmla="*/ 520843 h 2069106"/>
                <a:gd name="connsiteX32" fmla="*/ 891854 w 5244103"/>
                <a:gd name="connsiteY32" fmla="*/ 438792 h 2069106"/>
                <a:gd name="connsiteX33" fmla="*/ 709915 w 5244103"/>
                <a:gd name="connsiteY33" fmla="*/ 438792 h 2069106"/>
                <a:gd name="connsiteX34" fmla="*/ 709915 w 5244103"/>
                <a:gd name="connsiteY34" fmla="*/ 346039 h 2069106"/>
                <a:gd name="connsiteX35" fmla="*/ 588623 w 5244103"/>
                <a:gd name="connsiteY35" fmla="*/ 346039 h 2069106"/>
                <a:gd name="connsiteX36" fmla="*/ 588623 w 5244103"/>
                <a:gd name="connsiteY36" fmla="*/ 263989 h 2069106"/>
                <a:gd name="connsiteX37" fmla="*/ 470899 w 5244103"/>
                <a:gd name="connsiteY37" fmla="*/ 263989 h 2069106"/>
                <a:gd name="connsiteX38" fmla="*/ 470899 w 5244103"/>
                <a:gd name="connsiteY38" fmla="*/ 174804 h 2069106"/>
                <a:gd name="connsiteX39" fmla="*/ 342472 w 5244103"/>
                <a:gd name="connsiteY39" fmla="*/ 174804 h 2069106"/>
                <a:gd name="connsiteX40" fmla="*/ 342472 w 5244103"/>
                <a:gd name="connsiteY40" fmla="*/ 85618 h 2069106"/>
                <a:gd name="connsiteX41" fmla="*/ 99888 w 5244103"/>
                <a:gd name="connsiteY41" fmla="*/ 85618 h 2069106"/>
                <a:gd name="connsiteX42" fmla="*/ 99888 w 5244103"/>
                <a:gd name="connsiteY42" fmla="*/ 0 h 2069106"/>
                <a:gd name="connsiteX43" fmla="*/ 0 w 5244103"/>
                <a:gd name="connsiteY43" fmla="*/ 0 h 206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44103" h="2069106">
                  <a:moveTo>
                    <a:pt x="5244103" y="2069106"/>
                  </a:moveTo>
                  <a:lnTo>
                    <a:pt x="4751794" y="2069106"/>
                  </a:lnTo>
                  <a:lnTo>
                    <a:pt x="4751794" y="1797977"/>
                  </a:lnTo>
                  <a:lnTo>
                    <a:pt x="3756489" y="1797977"/>
                  </a:lnTo>
                  <a:lnTo>
                    <a:pt x="3756489" y="1680248"/>
                  </a:lnTo>
                  <a:lnTo>
                    <a:pt x="2971657" y="1680248"/>
                  </a:lnTo>
                  <a:lnTo>
                    <a:pt x="2971657" y="1580369"/>
                  </a:lnTo>
                  <a:lnTo>
                    <a:pt x="2661295" y="1580369"/>
                  </a:lnTo>
                  <a:lnTo>
                    <a:pt x="2661295" y="1484043"/>
                  </a:lnTo>
                  <a:lnTo>
                    <a:pt x="2350922" y="1484043"/>
                  </a:lnTo>
                  <a:lnTo>
                    <a:pt x="2350922" y="1391288"/>
                  </a:lnTo>
                  <a:lnTo>
                    <a:pt x="1972780" y="1391288"/>
                  </a:lnTo>
                  <a:lnTo>
                    <a:pt x="1972780" y="1298543"/>
                  </a:lnTo>
                  <a:lnTo>
                    <a:pt x="1922840" y="1298543"/>
                  </a:lnTo>
                  <a:lnTo>
                    <a:pt x="1922840" y="1212923"/>
                  </a:lnTo>
                  <a:lnTo>
                    <a:pt x="1783709" y="1212923"/>
                  </a:lnTo>
                  <a:lnTo>
                    <a:pt x="1783709" y="1130875"/>
                  </a:lnTo>
                  <a:lnTo>
                    <a:pt x="1758734" y="1130875"/>
                  </a:lnTo>
                  <a:lnTo>
                    <a:pt x="1758734" y="1038120"/>
                  </a:lnTo>
                  <a:lnTo>
                    <a:pt x="1569663" y="1038120"/>
                  </a:lnTo>
                  <a:lnTo>
                    <a:pt x="1569663" y="959634"/>
                  </a:lnTo>
                  <a:lnTo>
                    <a:pt x="1462640" y="959634"/>
                  </a:lnTo>
                  <a:lnTo>
                    <a:pt x="1462640" y="866883"/>
                  </a:lnTo>
                  <a:lnTo>
                    <a:pt x="1391288" y="866883"/>
                  </a:lnTo>
                  <a:lnTo>
                    <a:pt x="1391288" y="784831"/>
                  </a:lnTo>
                  <a:lnTo>
                    <a:pt x="1334214" y="784831"/>
                  </a:lnTo>
                  <a:lnTo>
                    <a:pt x="1334214" y="699214"/>
                  </a:lnTo>
                  <a:lnTo>
                    <a:pt x="1234326" y="699214"/>
                  </a:lnTo>
                  <a:lnTo>
                    <a:pt x="1234326" y="602893"/>
                  </a:lnTo>
                  <a:lnTo>
                    <a:pt x="988171" y="602893"/>
                  </a:lnTo>
                  <a:lnTo>
                    <a:pt x="988171" y="520843"/>
                  </a:lnTo>
                  <a:lnTo>
                    <a:pt x="891854" y="520843"/>
                  </a:lnTo>
                  <a:lnTo>
                    <a:pt x="891854" y="438792"/>
                  </a:lnTo>
                  <a:lnTo>
                    <a:pt x="709915" y="438792"/>
                  </a:lnTo>
                  <a:lnTo>
                    <a:pt x="709915" y="346039"/>
                  </a:lnTo>
                  <a:lnTo>
                    <a:pt x="588623" y="346039"/>
                  </a:lnTo>
                  <a:lnTo>
                    <a:pt x="588623" y="263989"/>
                  </a:lnTo>
                  <a:lnTo>
                    <a:pt x="470899" y="263989"/>
                  </a:lnTo>
                  <a:lnTo>
                    <a:pt x="470899" y="174804"/>
                  </a:lnTo>
                  <a:lnTo>
                    <a:pt x="342472" y="174804"/>
                  </a:lnTo>
                  <a:lnTo>
                    <a:pt x="342472" y="85618"/>
                  </a:lnTo>
                  <a:lnTo>
                    <a:pt x="99888" y="85618"/>
                  </a:lnTo>
                  <a:lnTo>
                    <a:pt x="99888"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06" name="Freeform: Shape 198">
              <a:extLst>
                <a:ext uri="{FF2B5EF4-FFF2-40B4-BE49-F238E27FC236}">
                  <a16:creationId xmlns:a16="http://schemas.microsoft.com/office/drawing/2014/main" id="{46F2096F-DA70-8BE5-1CB7-6FE05C35ED93}"/>
                </a:ext>
              </a:extLst>
            </p:cNvPr>
            <p:cNvSpPr/>
            <p:nvPr/>
          </p:nvSpPr>
          <p:spPr>
            <a:xfrm>
              <a:off x="5733744" y="3703767"/>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07" name="Freeform: Shape 199">
              <a:extLst>
                <a:ext uri="{FF2B5EF4-FFF2-40B4-BE49-F238E27FC236}">
                  <a16:creationId xmlns:a16="http://schemas.microsoft.com/office/drawing/2014/main" id="{D53A7DC5-839D-2ECE-1434-7CFC23BB47D8}"/>
                </a:ext>
              </a:extLst>
            </p:cNvPr>
            <p:cNvSpPr/>
            <p:nvPr/>
          </p:nvSpPr>
          <p:spPr>
            <a:xfrm>
              <a:off x="5771844" y="3703767"/>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08" name="Freeform: Shape 200">
              <a:extLst>
                <a:ext uri="{FF2B5EF4-FFF2-40B4-BE49-F238E27FC236}">
                  <a16:creationId xmlns:a16="http://schemas.microsoft.com/office/drawing/2014/main" id="{6F0E48FC-9DE7-C14B-FEDF-EF08627CF5F7}"/>
                </a:ext>
              </a:extLst>
            </p:cNvPr>
            <p:cNvSpPr/>
            <p:nvPr/>
          </p:nvSpPr>
          <p:spPr>
            <a:xfrm>
              <a:off x="6400504" y="38942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09" name="Freeform: Shape 201">
              <a:extLst>
                <a:ext uri="{FF2B5EF4-FFF2-40B4-BE49-F238E27FC236}">
                  <a16:creationId xmlns:a16="http://schemas.microsoft.com/office/drawing/2014/main" id="{C8961A80-A46A-05A8-7014-C1252BC6A93E}"/>
                </a:ext>
              </a:extLst>
            </p:cNvPr>
            <p:cNvSpPr/>
            <p:nvPr/>
          </p:nvSpPr>
          <p:spPr>
            <a:xfrm>
              <a:off x="6552904" y="39895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0" name="Freeform: Shape 202">
              <a:extLst>
                <a:ext uri="{FF2B5EF4-FFF2-40B4-BE49-F238E27FC236}">
                  <a16:creationId xmlns:a16="http://schemas.microsoft.com/office/drawing/2014/main" id="{5D3F283A-0BA6-1D5D-E6FE-3701ABFDC4BB}"/>
                </a:ext>
              </a:extLst>
            </p:cNvPr>
            <p:cNvSpPr/>
            <p:nvPr/>
          </p:nvSpPr>
          <p:spPr>
            <a:xfrm>
              <a:off x="7181554" y="39895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1" name="Freeform: Shape 203">
              <a:extLst>
                <a:ext uri="{FF2B5EF4-FFF2-40B4-BE49-F238E27FC236}">
                  <a16:creationId xmlns:a16="http://schemas.microsoft.com/office/drawing/2014/main" id="{53929084-5CAF-8EA8-5DA5-ECABE311960E}"/>
                </a:ext>
              </a:extLst>
            </p:cNvPr>
            <p:cNvSpPr/>
            <p:nvPr/>
          </p:nvSpPr>
          <p:spPr>
            <a:xfrm>
              <a:off x="7314904"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2" name="Freeform: Shape 204">
              <a:extLst>
                <a:ext uri="{FF2B5EF4-FFF2-40B4-BE49-F238E27FC236}">
                  <a16:creationId xmlns:a16="http://schemas.microsoft.com/office/drawing/2014/main" id="{FC5C0981-141A-6776-0944-BC16180068B9}"/>
                </a:ext>
              </a:extLst>
            </p:cNvPr>
            <p:cNvSpPr/>
            <p:nvPr/>
          </p:nvSpPr>
          <p:spPr>
            <a:xfrm>
              <a:off x="7448254"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3" name="Freeform: Shape 205">
              <a:extLst>
                <a:ext uri="{FF2B5EF4-FFF2-40B4-BE49-F238E27FC236}">
                  <a16:creationId xmlns:a16="http://schemas.microsoft.com/office/drawing/2014/main" id="{BA4AF525-F072-EC17-CA39-349FEE1FEF0F}"/>
                </a:ext>
              </a:extLst>
            </p:cNvPr>
            <p:cNvSpPr/>
            <p:nvPr/>
          </p:nvSpPr>
          <p:spPr>
            <a:xfrm>
              <a:off x="7524454"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4" name="Freeform: Shape 206">
              <a:extLst>
                <a:ext uri="{FF2B5EF4-FFF2-40B4-BE49-F238E27FC236}">
                  <a16:creationId xmlns:a16="http://schemas.microsoft.com/office/drawing/2014/main" id="{DEF83F66-CBCC-D250-CCF8-6EB22960642A}"/>
                </a:ext>
              </a:extLst>
            </p:cNvPr>
            <p:cNvSpPr/>
            <p:nvPr/>
          </p:nvSpPr>
          <p:spPr>
            <a:xfrm>
              <a:off x="7657813"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5" name="Freeform: Shape 207">
              <a:extLst>
                <a:ext uri="{FF2B5EF4-FFF2-40B4-BE49-F238E27FC236}">
                  <a16:creationId xmlns:a16="http://schemas.microsoft.com/office/drawing/2014/main" id="{685982AF-DFB1-61F3-725E-BAC0E90DDC2D}"/>
                </a:ext>
              </a:extLst>
            </p:cNvPr>
            <p:cNvSpPr/>
            <p:nvPr/>
          </p:nvSpPr>
          <p:spPr>
            <a:xfrm>
              <a:off x="7695913"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6" name="Freeform: Shape 208">
              <a:extLst>
                <a:ext uri="{FF2B5EF4-FFF2-40B4-BE49-F238E27FC236}">
                  <a16:creationId xmlns:a16="http://schemas.microsoft.com/office/drawing/2014/main" id="{6201BB31-DB3C-ABC6-08B7-7622CFD73177}"/>
                </a:ext>
              </a:extLst>
            </p:cNvPr>
            <p:cNvSpPr/>
            <p:nvPr/>
          </p:nvSpPr>
          <p:spPr>
            <a:xfrm>
              <a:off x="7905463"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7" name="Freeform: Shape 209">
              <a:extLst>
                <a:ext uri="{FF2B5EF4-FFF2-40B4-BE49-F238E27FC236}">
                  <a16:creationId xmlns:a16="http://schemas.microsoft.com/office/drawing/2014/main" id="{1285B9BA-EA28-FD19-1E7E-7F9924980C67}"/>
                </a:ext>
              </a:extLst>
            </p:cNvPr>
            <p:cNvSpPr/>
            <p:nvPr/>
          </p:nvSpPr>
          <p:spPr>
            <a:xfrm>
              <a:off x="8324563" y="43895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8" name="Freeform: Shape 210">
              <a:extLst>
                <a:ext uri="{FF2B5EF4-FFF2-40B4-BE49-F238E27FC236}">
                  <a16:creationId xmlns:a16="http://schemas.microsoft.com/office/drawing/2014/main" id="{4D02FC2B-CEB8-2624-4BF5-CFD3D710BDF9}"/>
                </a:ext>
              </a:extLst>
            </p:cNvPr>
            <p:cNvSpPr/>
            <p:nvPr/>
          </p:nvSpPr>
          <p:spPr>
            <a:xfrm>
              <a:off x="8419813" y="43895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9" name="Freeform: Shape 211">
              <a:extLst>
                <a:ext uri="{FF2B5EF4-FFF2-40B4-BE49-F238E27FC236}">
                  <a16:creationId xmlns:a16="http://schemas.microsoft.com/office/drawing/2014/main" id="{2F1F8666-D727-3FC8-D2C6-44AD851187F7}"/>
                </a:ext>
              </a:extLst>
            </p:cNvPr>
            <p:cNvSpPr/>
            <p:nvPr/>
          </p:nvSpPr>
          <p:spPr>
            <a:xfrm>
              <a:off x="8496013" y="43895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20" name="Freeform: Shape 212">
              <a:extLst>
                <a:ext uri="{FF2B5EF4-FFF2-40B4-BE49-F238E27FC236}">
                  <a16:creationId xmlns:a16="http://schemas.microsoft.com/office/drawing/2014/main" id="{38395F40-08D6-5965-EB72-B385F9F6B9D0}"/>
                </a:ext>
              </a:extLst>
            </p:cNvPr>
            <p:cNvSpPr/>
            <p:nvPr/>
          </p:nvSpPr>
          <p:spPr>
            <a:xfrm>
              <a:off x="8705563" y="43895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grpSp>
      <p:sp>
        <p:nvSpPr>
          <p:cNvPr id="121" name="Graphic 215">
            <a:extLst>
              <a:ext uri="{FF2B5EF4-FFF2-40B4-BE49-F238E27FC236}">
                <a16:creationId xmlns:a16="http://schemas.microsoft.com/office/drawing/2014/main" id="{3E3270EC-206B-C8B3-22EE-548AF14A1F04}"/>
              </a:ext>
            </a:extLst>
          </p:cNvPr>
          <p:cNvSpPr/>
          <p:nvPr/>
        </p:nvSpPr>
        <p:spPr>
          <a:xfrm>
            <a:off x="7083381" y="2555797"/>
            <a:ext cx="4608000" cy="2012518"/>
          </a:xfrm>
          <a:custGeom>
            <a:avLst/>
            <a:gdLst>
              <a:gd name="connsiteX0" fmla="*/ 10702 w 5144214"/>
              <a:gd name="connsiteY0" fmla="*/ 0 h 2543565"/>
              <a:gd name="connsiteX1" fmla="*/ 602893 w 5144214"/>
              <a:gd name="connsiteY1" fmla="*/ 0 h 2543565"/>
              <a:gd name="connsiteX2" fmla="*/ 602893 w 5144214"/>
              <a:gd name="connsiteY2" fmla="*/ 46376 h 2543565"/>
              <a:gd name="connsiteX3" fmla="*/ 777696 w 5144214"/>
              <a:gd name="connsiteY3" fmla="*/ 46376 h 2543565"/>
              <a:gd name="connsiteX4" fmla="*/ 777696 w 5144214"/>
              <a:gd name="connsiteY4" fmla="*/ 82050 h 2543565"/>
              <a:gd name="connsiteX5" fmla="*/ 841910 w 5144214"/>
              <a:gd name="connsiteY5" fmla="*/ 82050 h 2543565"/>
              <a:gd name="connsiteX6" fmla="*/ 841910 w 5144214"/>
              <a:gd name="connsiteY6" fmla="*/ 131995 h 2543565"/>
              <a:gd name="connsiteX7" fmla="*/ 884719 w 5144214"/>
              <a:gd name="connsiteY7" fmla="*/ 131995 h 2543565"/>
              <a:gd name="connsiteX8" fmla="*/ 884719 w 5144214"/>
              <a:gd name="connsiteY8" fmla="*/ 156966 h 2543565"/>
              <a:gd name="connsiteX9" fmla="*/ 1138009 w 5144214"/>
              <a:gd name="connsiteY9" fmla="*/ 156966 h 2543565"/>
              <a:gd name="connsiteX10" fmla="*/ 1138009 w 5144214"/>
              <a:gd name="connsiteY10" fmla="*/ 214045 h 2543565"/>
              <a:gd name="connsiteX11" fmla="*/ 1220057 w 5144214"/>
              <a:gd name="connsiteY11" fmla="*/ 214045 h 2543565"/>
              <a:gd name="connsiteX12" fmla="*/ 1220057 w 5144214"/>
              <a:gd name="connsiteY12" fmla="*/ 267556 h 2543565"/>
              <a:gd name="connsiteX13" fmla="*/ 1291409 w 5144214"/>
              <a:gd name="connsiteY13" fmla="*/ 267556 h 2543565"/>
              <a:gd name="connsiteX14" fmla="*/ 1291409 w 5144214"/>
              <a:gd name="connsiteY14" fmla="*/ 335337 h 2543565"/>
              <a:gd name="connsiteX15" fmla="*/ 1341349 w 5144214"/>
              <a:gd name="connsiteY15" fmla="*/ 335337 h 2543565"/>
              <a:gd name="connsiteX16" fmla="*/ 1341349 w 5144214"/>
              <a:gd name="connsiteY16" fmla="*/ 417387 h 2543565"/>
              <a:gd name="connsiteX17" fmla="*/ 1459078 w 5144214"/>
              <a:gd name="connsiteY17" fmla="*/ 417387 h 2543565"/>
              <a:gd name="connsiteX18" fmla="*/ 1459078 w 5144214"/>
              <a:gd name="connsiteY18" fmla="*/ 481601 h 2543565"/>
              <a:gd name="connsiteX19" fmla="*/ 1662417 w 5144214"/>
              <a:gd name="connsiteY19" fmla="*/ 481601 h 2543565"/>
              <a:gd name="connsiteX20" fmla="*/ 1662417 w 5144214"/>
              <a:gd name="connsiteY20" fmla="*/ 638567 h 2543565"/>
              <a:gd name="connsiteX21" fmla="*/ 1833648 w 5144214"/>
              <a:gd name="connsiteY21" fmla="*/ 638567 h 2543565"/>
              <a:gd name="connsiteX22" fmla="*/ 1833648 w 5144214"/>
              <a:gd name="connsiteY22" fmla="*/ 695646 h 2543565"/>
              <a:gd name="connsiteX23" fmla="*/ 1869329 w 5144214"/>
              <a:gd name="connsiteY23" fmla="*/ 695646 h 2543565"/>
              <a:gd name="connsiteX24" fmla="*/ 1869329 w 5144214"/>
              <a:gd name="connsiteY24" fmla="*/ 759860 h 2543565"/>
              <a:gd name="connsiteX25" fmla="*/ 2222497 w 5144214"/>
              <a:gd name="connsiteY25" fmla="*/ 759860 h 2543565"/>
              <a:gd name="connsiteX26" fmla="*/ 2222497 w 5144214"/>
              <a:gd name="connsiteY26" fmla="*/ 863315 h 2543565"/>
              <a:gd name="connsiteX27" fmla="*/ 2547137 w 5144214"/>
              <a:gd name="connsiteY27" fmla="*/ 863315 h 2543565"/>
              <a:gd name="connsiteX28" fmla="*/ 2547137 w 5144214"/>
              <a:gd name="connsiteY28" fmla="*/ 948928 h 2543565"/>
              <a:gd name="connsiteX29" fmla="*/ 2864634 w 5144214"/>
              <a:gd name="connsiteY29" fmla="*/ 948928 h 2543565"/>
              <a:gd name="connsiteX30" fmla="*/ 2864634 w 5144214"/>
              <a:gd name="connsiteY30" fmla="*/ 1034548 h 2543565"/>
              <a:gd name="connsiteX31" fmla="*/ 3645903 w 5144214"/>
              <a:gd name="connsiteY31" fmla="*/ 1034548 h 2543565"/>
              <a:gd name="connsiteX32" fmla="*/ 3645903 w 5144214"/>
              <a:gd name="connsiteY32" fmla="*/ 1127303 h 2543565"/>
              <a:gd name="connsiteX33" fmla="*/ 4651915 w 5144214"/>
              <a:gd name="connsiteY33" fmla="*/ 1127303 h 2543565"/>
              <a:gd name="connsiteX34" fmla="*/ 4651915 w 5144214"/>
              <a:gd name="connsiteY34" fmla="*/ 1177242 h 2543565"/>
              <a:gd name="connsiteX35" fmla="*/ 5144215 w 5144214"/>
              <a:gd name="connsiteY35" fmla="*/ 1177242 h 2543565"/>
              <a:gd name="connsiteX36" fmla="*/ 5144215 w 5144214"/>
              <a:gd name="connsiteY36" fmla="*/ 2543566 h 2543565"/>
              <a:gd name="connsiteX37" fmla="*/ 4687586 w 5144214"/>
              <a:gd name="connsiteY37" fmla="*/ 2543566 h 2543565"/>
              <a:gd name="connsiteX38" fmla="*/ 4687586 w 5144214"/>
              <a:gd name="connsiteY38" fmla="*/ 2211800 h 2543565"/>
              <a:gd name="connsiteX39" fmla="*/ 3688709 w 5144214"/>
              <a:gd name="connsiteY39" fmla="*/ 2211800 h 2543565"/>
              <a:gd name="connsiteX40" fmla="*/ 3688709 w 5144214"/>
              <a:gd name="connsiteY40" fmla="*/ 2101206 h 2543565"/>
              <a:gd name="connsiteX41" fmla="*/ 2882475 w 5144214"/>
              <a:gd name="connsiteY41" fmla="*/ 2101206 h 2543565"/>
              <a:gd name="connsiteX42" fmla="*/ 2882475 w 5144214"/>
              <a:gd name="connsiteY42" fmla="*/ 1997755 h 2543565"/>
              <a:gd name="connsiteX43" fmla="*/ 2579246 w 5144214"/>
              <a:gd name="connsiteY43" fmla="*/ 1997755 h 2543565"/>
              <a:gd name="connsiteX44" fmla="*/ 2579246 w 5144214"/>
              <a:gd name="connsiteY44" fmla="*/ 1912134 h 2543565"/>
              <a:gd name="connsiteX45" fmla="*/ 2272446 w 5144214"/>
              <a:gd name="connsiteY45" fmla="*/ 1912134 h 2543565"/>
              <a:gd name="connsiteX46" fmla="*/ 2272446 w 5144214"/>
              <a:gd name="connsiteY46" fmla="*/ 1797977 h 2543565"/>
              <a:gd name="connsiteX47" fmla="*/ 1887160 w 5144214"/>
              <a:gd name="connsiteY47" fmla="*/ 1797977 h 2543565"/>
              <a:gd name="connsiteX48" fmla="*/ 1887160 w 5144214"/>
              <a:gd name="connsiteY48" fmla="*/ 1730197 h 2543565"/>
              <a:gd name="connsiteX49" fmla="*/ 1855061 w 5144214"/>
              <a:gd name="connsiteY49" fmla="*/ 1730197 h 2543565"/>
              <a:gd name="connsiteX50" fmla="*/ 1855061 w 5144214"/>
              <a:gd name="connsiteY50" fmla="*/ 1633880 h 2543565"/>
              <a:gd name="connsiteX51" fmla="*/ 1690954 w 5144214"/>
              <a:gd name="connsiteY51" fmla="*/ 1633880 h 2543565"/>
              <a:gd name="connsiteX52" fmla="*/ 1690954 w 5144214"/>
              <a:gd name="connsiteY52" fmla="*/ 1448372 h 2543565"/>
              <a:gd name="connsiteX53" fmla="*/ 1480480 w 5144214"/>
              <a:gd name="connsiteY53" fmla="*/ 1448372 h 2543565"/>
              <a:gd name="connsiteX54" fmla="*/ 1480480 w 5144214"/>
              <a:gd name="connsiteY54" fmla="*/ 1348483 h 2543565"/>
              <a:gd name="connsiteX55" fmla="*/ 1391288 w 5144214"/>
              <a:gd name="connsiteY55" fmla="*/ 1348483 h 2543565"/>
              <a:gd name="connsiteX56" fmla="*/ 1391288 w 5144214"/>
              <a:gd name="connsiteY56" fmla="*/ 1241460 h 2543565"/>
              <a:gd name="connsiteX57" fmla="*/ 1302106 w 5144214"/>
              <a:gd name="connsiteY57" fmla="*/ 1241460 h 2543565"/>
              <a:gd name="connsiteX58" fmla="*/ 1302106 w 5144214"/>
              <a:gd name="connsiteY58" fmla="*/ 1162974 h 2543565"/>
              <a:gd name="connsiteX59" fmla="*/ 1252166 w 5144214"/>
              <a:gd name="connsiteY59" fmla="*/ 1162974 h 2543565"/>
              <a:gd name="connsiteX60" fmla="*/ 1252166 w 5144214"/>
              <a:gd name="connsiteY60" fmla="*/ 1055951 h 2543565"/>
              <a:gd name="connsiteX61" fmla="*/ 1155840 w 5144214"/>
              <a:gd name="connsiteY61" fmla="*/ 1055951 h 2543565"/>
              <a:gd name="connsiteX62" fmla="*/ 1155840 w 5144214"/>
              <a:gd name="connsiteY62" fmla="*/ 959634 h 2543565"/>
              <a:gd name="connsiteX63" fmla="*/ 916826 w 5144214"/>
              <a:gd name="connsiteY63" fmla="*/ 959634 h 2543565"/>
              <a:gd name="connsiteX64" fmla="*/ 916826 w 5144214"/>
              <a:gd name="connsiteY64" fmla="*/ 852612 h 2543565"/>
              <a:gd name="connsiteX65" fmla="*/ 820505 w 5144214"/>
              <a:gd name="connsiteY65" fmla="*/ 852612 h 2543565"/>
              <a:gd name="connsiteX66" fmla="*/ 820505 w 5144214"/>
              <a:gd name="connsiteY66" fmla="*/ 745590 h 2543565"/>
              <a:gd name="connsiteX67" fmla="*/ 634999 w 5144214"/>
              <a:gd name="connsiteY67" fmla="*/ 745590 h 2543565"/>
              <a:gd name="connsiteX68" fmla="*/ 634999 w 5144214"/>
              <a:gd name="connsiteY68" fmla="*/ 631432 h 2543565"/>
              <a:gd name="connsiteX69" fmla="*/ 506573 w 5144214"/>
              <a:gd name="connsiteY69" fmla="*/ 631432 h 2543565"/>
              <a:gd name="connsiteX70" fmla="*/ 506573 w 5144214"/>
              <a:gd name="connsiteY70" fmla="*/ 492303 h 2543565"/>
              <a:gd name="connsiteX71" fmla="*/ 381713 w 5144214"/>
              <a:gd name="connsiteY71" fmla="*/ 492303 h 2543565"/>
              <a:gd name="connsiteX72" fmla="*/ 381713 w 5144214"/>
              <a:gd name="connsiteY72" fmla="*/ 378145 h 2543565"/>
              <a:gd name="connsiteX73" fmla="*/ 271123 w 5144214"/>
              <a:gd name="connsiteY73" fmla="*/ 378145 h 2543565"/>
              <a:gd name="connsiteX74" fmla="*/ 271123 w 5144214"/>
              <a:gd name="connsiteY74" fmla="*/ 235449 h 2543565"/>
              <a:gd name="connsiteX75" fmla="*/ 0 w 5144214"/>
              <a:gd name="connsiteY75" fmla="*/ 235449 h 2543565"/>
              <a:gd name="connsiteX76" fmla="*/ 0 w 5144214"/>
              <a:gd name="connsiteY76" fmla="*/ 0 h 254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4214" h="2543565">
                <a:moveTo>
                  <a:pt x="10702" y="0"/>
                </a:moveTo>
                <a:lnTo>
                  <a:pt x="602893" y="0"/>
                </a:lnTo>
                <a:lnTo>
                  <a:pt x="602893" y="46376"/>
                </a:lnTo>
                <a:lnTo>
                  <a:pt x="777696" y="46376"/>
                </a:lnTo>
                <a:lnTo>
                  <a:pt x="777696" y="82050"/>
                </a:lnTo>
                <a:lnTo>
                  <a:pt x="841910" y="82050"/>
                </a:lnTo>
                <a:lnTo>
                  <a:pt x="841910" y="131995"/>
                </a:lnTo>
                <a:lnTo>
                  <a:pt x="884719" y="131995"/>
                </a:lnTo>
                <a:lnTo>
                  <a:pt x="884719" y="156966"/>
                </a:lnTo>
                <a:lnTo>
                  <a:pt x="1138009" y="156966"/>
                </a:lnTo>
                <a:lnTo>
                  <a:pt x="1138009" y="214045"/>
                </a:lnTo>
                <a:lnTo>
                  <a:pt x="1220057" y="214045"/>
                </a:lnTo>
                <a:lnTo>
                  <a:pt x="1220057" y="267556"/>
                </a:lnTo>
                <a:lnTo>
                  <a:pt x="1291409" y="267556"/>
                </a:lnTo>
                <a:lnTo>
                  <a:pt x="1291409" y="335337"/>
                </a:lnTo>
                <a:lnTo>
                  <a:pt x="1341349" y="335337"/>
                </a:lnTo>
                <a:lnTo>
                  <a:pt x="1341349" y="417387"/>
                </a:lnTo>
                <a:lnTo>
                  <a:pt x="1459078" y="417387"/>
                </a:lnTo>
                <a:lnTo>
                  <a:pt x="1459078" y="481601"/>
                </a:lnTo>
                <a:lnTo>
                  <a:pt x="1662417" y="481601"/>
                </a:lnTo>
                <a:lnTo>
                  <a:pt x="1662417" y="638567"/>
                </a:lnTo>
                <a:lnTo>
                  <a:pt x="1833648" y="638567"/>
                </a:lnTo>
                <a:lnTo>
                  <a:pt x="1833648" y="695646"/>
                </a:lnTo>
                <a:lnTo>
                  <a:pt x="1869329" y="695646"/>
                </a:lnTo>
                <a:lnTo>
                  <a:pt x="1869329" y="759860"/>
                </a:lnTo>
                <a:lnTo>
                  <a:pt x="2222497" y="759860"/>
                </a:lnTo>
                <a:lnTo>
                  <a:pt x="2222497" y="863315"/>
                </a:lnTo>
                <a:lnTo>
                  <a:pt x="2547137" y="863315"/>
                </a:lnTo>
                <a:lnTo>
                  <a:pt x="2547137" y="948928"/>
                </a:lnTo>
                <a:lnTo>
                  <a:pt x="2864634" y="948928"/>
                </a:lnTo>
                <a:lnTo>
                  <a:pt x="2864634" y="1034548"/>
                </a:lnTo>
                <a:lnTo>
                  <a:pt x="3645903" y="1034548"/>
                </a:lnTo>
                <a:lnTo>
                  <a:pt x="3645903" y="1127303"/>
                </a:lnTo>
                <a:lnTo>
                  <a:pt x="4651915" y="1127303"/>
                </a:lnTo>
                <a:lnTo>
                  <a:pt x="4651915" y="1177242"/>
                </a:lnTo>
                <a:lnTo>
                  <a:pt x="5144215" y="1177242"/>
                </a:lnTo>
                <a:lnTo>
                  <a:pt x="5144215" y="2543566"/>
                </a:lnTo>
                <a:lnTo>
                  <a:pt x="4687586" y="2543566"/>
                </a:lnTo>
                <a:lnTo>
                  <a:pt x="4687586" y="2211800"/>
                </a:lnTo>
                <a:lnTo>
                  <a:pt x="3688709" y="2211800"/>
                </a:lnTo>
                <a:lnTo>
                  <a:pt x="3688709" y="2101206"/>
                </a:lnTo>
                <a:lnTo>
                  <a:pt x="2882475" y="2101206"/>
                </a:lnTo>
                <a:lnTo>
                  <a:pt x="2882475" y="1997755"/>
                </a:lnTo>
                <a:lnTo>
                  <a:pt x="2579246" y="1997755"/>
                </a:lnTo>
                <a:lnTo>
                  <a:pt x="2579246" y="1912134"/>
                </a:lnTo>
                <a:lnTo>
                  <a:pt x="2272446" y="1912134"/>
                </a:lnTo>
                <a:lnTo>
                  <a:pt x="2272446" y="1797977"/>
                </a:lnTo>
                <a:lnTo>
                  <a:pt x="1887160" y="1797977"/>
                </a:lnTo>
                <a:lnTo>
                  <a:pt x="1887160" y="1730197"/>
                </a:lnTo>
                <a:lnTo>
                  <a:pt x="1855061" y="1730197"/>
                </a:lnTo>
                <a:lnTo>
                  <a:pt x="1855061" y="1633880"/>
                </a:lnTo>
                <a:lnTo>
                  <a:pt x="1690954" y="1633880"/>
                </a:lnTo>
                <a:lnTo>
                  <a:pt x="1690954" y="1448372"/>
                </a:lnTo>
                <a:lnTo>
                  <a:pt x="1480480" y="1448372"/>
                </a:lnTo>
                <a:lnTo>
                  <a:pt x="1480480" y="1348483"/>
                </a:lnTo>
                <a:lnTo>
                  <a:pt x="1391288" y="1348483"/>
                </a:lnTo>
                <a:lnTo>
                  <a:pt x="1391288" y="1241460"/>
                </a:lnTo>
                <a:lnTo>
                  <a:pt x="1302106" y="1241460"/>
                </a:lnTo>
                <a:lnTo>
                  <a:pt x="1302106" y="1162974"/>
                </a:lnTo>
                <a:lnTo>
                  <a:pt x="1252166" y="1162974"/>
                </a:lnTo>
                <a:lnTo>
                  <a:pt x="1252166" y="1055951"/>
                </a:lnTo>
                <a:lnTo>
                  <a:pt x="1155840" y="1055951"/>
                </a:lnTo>
                <a:lnTo>
                  <a:pt x="1155840" y="959634"/>
                </a:lnTo>
                <a:lnTo>
                  <a:pt x="916826" y="959634"/>
                </a:lnTo>
                <a:lnTo>
                  <a:pt x="916826" y="852612"/>
                </a:lnTo>
                <a:lnTo>
                  <a:pt x="820505" y="852612"/>
                </a:lnTo>
                <a:lnTo>
                  <a:pt x="820505" y="745590"/>
                </a:lnTo>
                <a:lnTo>
                  <a:pt x="634999" y="745590"/>
                </a:lnTo>
                <a:lnTo>
                  <a:pt x="634999" y="631432"/>
                </a:lnTo>
                <a:lnTo>
                  <a:pt x="506573" y="631432"/>
                </a:lnTo>
                <a:lnTo>
                  <a:pt x="506573" y="492303"/>
                </a:lnTo>
                <a:lnTo>
                  <a:pt x="381713" y="492303"/>
                </a:lnTo>
                <a:lnTo>
                  <a:pt x="381713" y="378145"/>
                </a:lnTo>
                <a:lnTo>
                  <a:pt x="271123" y="378145"/>
                </a:lnTo>
                <a:lnTo>
                  <a:pt x="271123" y="235449"/>
                </a:lnTo>
                <a:lnTo>
                  <a:pt x="0" y="235449"/>
                </a:lnTo>
                <a:lnTo>
                  <a:pt x="0" y="0"/>
                </a:lnTo>
                <a:close/>
              </a:path>
            </a:pathLst>
          </a:custGeom>
          <a:solidFill>
            <a:srgbClr val="B60D27">
              <a:alpha val="2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406014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963715" cy="807720"/>
          </a:xfrm>
        </p:spPr>
        <p:txBody>
          <a:bodyPr/>
          <a:lstStyle/>
          <a:p>
            <a:pPr>
              <a:lnSpc>
                <a:spcPct val="90000"/>
              </a:lnSpc>
            </a:pPr>
            <a:r>
              <a:rPr lang="ja-JP" dirty="0"/>
              <a:t>496MO：NICE-NEC試験(GETNE-T1913)の最終的な全生存期間の結果。胃腸膵臓(GEP)由来または起源不明(UK)の前治療のない進行性G3神経内分泌腫瘍(NEN)に対するニボルマブとプラチナダブレット化学療法(CT)に関する第II相試験 – Riesco MC、et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3400"/>
              </a:spcBef>
              <a:buNone/>
            </a:pPr>
            <a:r>
              <a:rPr lang="ja-JP" b="1"/>
              <a:t>結論</a:t>
            </a:r>
          </a:p>
          <a:p>
            <a:r>
              <a:rPr lang="ja-JP" b="1"/>
              <a:t>胃腸膵臓由来または起源不明の前治療のないグレード3神経内分泌腫瘍の患者において、1Lニボルマブおよびプラチナダブレット化学療法は、特に非結腸直腸のグレード3胃腸膵臓神経内分泌腫瘍において有望な活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Riesco MC, et al.Ann Oncol 2022;33(suppl):abstr 496MO</a:t>
            </a:r>
          </a:p>
        </p:txBody>
      </p:sp>
      <p:graphicFrame>
        <p:nvGraphicFramePr>
          <p:cNvPr id="7" name="Table 6"/>
          <p:cNvGraphicFramePr>
            <a:graphicFrameLocks noGrp="1"/>
          </p:cNvGraphicFramePr>
          <p:nvPr>
            <p:extLst>
              <p:ext uri="{D42A27DB-BD31-4B8C-83A1-F6EECF244321}">
                <p14:modId xmlns:p14="http://schemas.microsoft.com/office/powerpoint/2010/main" val="3966867527"/>
              </p:ext>
            </p:extLst>
          </p:nvPr>
        </p:nvGraphicFramePr>
        <p:xfrm>
          <a:off x="731521" y="1752012"/>
          <a:ext cx="2608446" cy="2138680"/>
        </p:xfrm>
        <a:graphic>
          <a:graphicData uri="http://schemas.openxmlformats.org/drawingml/2006/table">
            <a:tbl>
              <a:tblPr firstRow="1" bandRow="1">
                <a:tableStyleId>{5202B0CA-FC54-4496-8BCA-5EF66A818D29}</a:tableStyleId>
              </a:tblPr>
              <a:tblGrid>
                <a:gridCol w="1193532">
                  <a:extLst>
                    <a:ext uri="{9D8B030D-6E8A-4147-A177-3AD203B41FA5}">
                      <a16:colId xmlns:a16="http://schemas.microsoft.com/office/drawing/2014/main" val="2713438561"/>
                    </a:ext>
                  </a:extLst>
                </a:gridCol>
                <a:gridCol w="1414914">
                  <a:extLst>
                    <a:ext uri="{9D8B030D-6E8A-4147-A177-3AD203B41FA5}">
                      <a16:colId xmlns:a16="http://schemas.microsoft.com/office/drawing/2014/main" val="1190940076"/>
                    </a:ext>
                  </a:extLst>
                </a:gridCol>
              </a:tblGrid>
              <a:tr h="370840">
                <a:tc>
                  <a:txBody>
                    <a:bodyPr/>
                    <a:lstStyle/>
                    <a:p>
                      <a:endParaRPr lang="en-GB" sz="1400" dirty="0">
                        <a:solidFill>
                          <a:schemeClr val="tx2"/>
                        </a:solidFill>
                      </a:endParaRPr>
                    </a:p>
                  </a:txBody>
                  <a:tcPr anchor="ctr"/>
                </a:tc>
                <a:tc>
                  <a:txBody>
                    <a:bodyPr/>
                    <a:lstStyle/>
                    <a:p>
                      <a:pPr algn="ctr"/>
                      <a:r>
                        <a:rPr lang="ja-JP" sz="1400">
                          <a:solidFill>
                            <a:schemeClr val="tx2"/>
                          </a:solidFill>
                        </a:rPr>
                        <a:t>n=37</a:t>
                      </a:r>
                    </a:p>
                  </a:txBody>
                  <a:tcPr anchor="ctr"/>
                </a:tc>
                <a:extLst>
                  <a:ext uri="{0D108BD9-81ED-4DB2-BD59-A6C34878D82A}">
                    <a16:rowId xmlns:a16="http://schemas.microsoft.com/office/drawing/2014/main" val="3667548636"/>
                  </a:ext>
                </a:extLst>
              </a:tr>
              <a:tr h="0">
                <a:tc>
                  <a:txBody>
                    <a:bodyPr/>
                    <a:lstStyle/>
                    <a:p>
                      <a:r>
                        <a:rPr lang="ja-JP" sz="1400">
                          <a:solidFill>
                            <a:schemeClr val="tx1"/>
                          </a:solidFill>
                        </a:rPr>
                        <a:t>ORR、%</a:t>
                      </a:r>
                    </a:p>
                  </a:txBody>
                  <a:tcPr/>
                </a:tc>
                <a:tc>
                  <a:txBody>
                    <a:bodyPr/>
                    <a:lstStyle/>
                    <a:p>
                      <a:pPr algn="ctr"/>
                      <a:r>
                        <a:rPr lang="ja-JP" sz="1400">
                          <a:solidFill>
                            <a:schemeClr val="tx1"/>
                          </a:solidFill>
                        </a:rPr>
                        <a:t>54.1</a:t>
                      </a:r>
                    </a:p>
                  </a:txBody>
                  <a:tcPr/>
                </a:tc>
                <a:extLst>
                  <a:ext uri="{0D108BD9-81ED-4DB2-BD59-A6C34878D82A}">
                    <a16:rowId xmlns:a16="http://schemas.microsoft.com/office/drawing/2014/main" val="2912163037"/>
                  </a:ext>
                </a:extLst>
              </a:tr>
              <a:tr h="370840">
                <a:tc>
                  <a:txBody>
                    <a:bodyPr/>
                    <a:lstStyle/>
                    <a:p>
                      <a:r>
                        <a:rPr lang="ja-JP" sz="1400">
                          <a:solidFill>
                            <a:schemeClr val="tx1"/>
                          </a:solidFill>
                        </a:rPr>
                        <a:t>BOR、n (%)</a:t>
                      </a:r>
                    </a:p>
                    <a:p>
                      <a:pPr marL="177800" indent="0"/>
                      <a:r>
                        <a:rPr lang="ja-JP" sz="1400">
                          <a:solidFill>
                            <a:schemeClr val="tx1"/>
                          </a:solidFill>
                        </a:rPr>
                        <a:t>PR</a:t>
                      </a:r>
                    </a:p>
                    <a:p>
                      <a:pPr marL="177800" indent="0"/>
                      <a:r>
                        <a:rPr lang="ja-JP" sz="1400">
                          <a:solidFill>
                            <a:schemeClr val="tx1"/>
                          </a:solidFill>
                        </a:rPr>
                        <a:t>SD</a:t>
                      </a:r>
                    </a:p>
                    <a:p>
                      <a:pPr marL="177800" indent="0"/>
                      <a:r>
                        <a:rPr lang="ja-JP" sz="1400">
                          <a:solidFill>
                            <a:schemeClr val="tx1"/>
                          </a:solidFill>
                        </a:rPr>
                        <a:t>PD</a:t>
                      </a:r>
                    </a:p>
                    <a:p>
                      <a:pPr marL="177800" indent="0"/>
                      <a:r>
                        <a:rPr lang="ja-JP" sz="1400">
                          <a:solidFill>
                            <a:schemeClr val="tx1"/>
                          </a:solidFill>
                        </a:rPr>
                        <a:t>NE</a:t>
                      </a:r>
                    </a:p>
                  </a:txBody>
                  <a:tcPr/>
                </a:tc>
                <a:tc>
                  <a:txBody>
                    <a:bodyPr/>
                    <a:lstStyle/>
                    <a:p>
                      <a:pPr algn="l" rtl="0"/>
                      <a:endParaRPr lang="en-GB" sz="1400" dirty="0">
                        <a:solidFill>
                          <a:schemeClr val="tx1"/>
                        </a:solidFill>
                      </a:endParaRPr>
                    </a:p>
                    <a:p>
                      <a:pPr algn="ctr"/>
                      <a:r>
                        <a:rPr lang="ja-JP" sz="1400">
                          <a:solidFill>
                            <a:schemeClr val="tx1"/>
                          </a:solidFill>
                        </a:rPr>
                        <a:t>20 (54.1)</a:t>
                      </a:r>
                    </a:p>
                    <a:p>
                      <a:pPr algn="ctr"/>
                      <a:r>
                        <a:rPr lang="ja-JP" sz="1400">
                          <a:solidFill>
                            <a:schemeClr val="tx1"/>
                          </a:solidFill>
                        </a:rPr>
                        <a:t>11</a:t>
                      </a:r>
                      <a:r>
                        <a:rPr lang="ja-JP" sz="1400" baseline="0">
                          <a:solidFill>
                            <a:schemeClr val="tx1"/>
                          </a:solidFill>
                        </a:rPr>
                        <a:t> (29.7)</a:t>
                      </a:r>
                    </a:p>
                    <a:p>
                      <a:pPr algn="ctr"/>
                      <a:r>
                        <a:rPr lang="ja-JP" sz="1400" baseline="0">
                          <a:solidFill>
                            <a:schemeClr val="tx1"/>
                          </a:solidFill>
                        </a:rPr>
                        <a:t>3 (7.9)</a:t>
                      </a:r>
                    </a:p>
                    <a:p>
                      <a:pPr algn="ctr"/>
                      <a:r>
                        <a:rPr lang="ja-JP" sz="1400" baseline="0">
                          <a:solidFill>
                            <a:schemeClr val="tx1"/>
                          </a:solidFill>
                        </a:rPr>
                        <a:t>3 (7.9)</a:t>
                      </a:r>
                    </a:p>
                  </a:txBody>
                  <a:tcPr/>
                </a:tc>
                <a:extLst>
                  <a:ext uri="{0D108BD9-81ED-4DB2-BD59-A6C34878D82A}">
                    <a16:rowId xmlns:a16="http://schemas.microsoft.com/office/drawing/2014/main" val="3020345926"/>
                  </a:ext>
                </a:extLst>
              </a:tr>
              <a:tr h="169032">
                <a:tc>
                  <a:txBody>
                    <a:bodyPr/>
                    <a:lstStyle/>
                    <a:p>
                      <a:r>
                        <a:rPr lang="ja-JP" sz="1400">
                          <a:solidFill>
                            <a:schemeClr val="tx1"/>
                          </a:solidFill>
                        </a:rPr>
                        <a:t>DCR、%</a:t>
                      </a:r>
                    </a:p>
                  </a:txBody>
                  <a:tcPr/>
                </a:tc>
                <a:tc>
                  <a:txBody>
                    <a:bodyPr/>
                    <a:lstStyle/>
                    <a:p>
                      <a:pPr algn="ctr"/>
                      <a:r>
                        <a:rPr lang="ja-JP" sz="1400">
                          <a:solidFill>
                            <a:schemeClr val="tx1"/>
                          </a:solidFill>
                        </a:rPr>
                        <a:t>83.8</a:t>
                      </a:r>
                    </a:p>
                  </a:txBody>
                  <a:tcPr/>
                </a:tc>
                <a:extLst>
                  <a:ext uri="{0D108BD9-81ED-4DB2-BD59-A6C34878D82A}">
                    <a16:rowId xmlns:a16="http://schemas.microsoft.com/office/drawing/2014/main" val="40272935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27012908"/>
              </p:ext>
            </p:extLst>
          </p:nvPr>
        </p:nvGraphicFramePr>
        <p:xfrm>
          <a:off x="3761875" y="1752012"/>
          <a:ext cx="7605561" cy="2352040"/>
        </p:xfrm>
        <a:graphic>
          <a:graphicData uri="http://schemas.openxmlformats.org/drawingml/2006/table">
            <a:tbl>
              <a:tblPr firstRow="1" bandRow="1">
                <a:tableStyleId>{5202B0CA-FC54-4496-8BCA-5EF66A818D29}</a:tableStyleId>
              </a:tblPr>
              <a:tblGrid>
                <a:gridCol w="1954730">
                  <a:extLst>
                    <a:ext uri="{9D8B030D-6E8A-4147-A177-3AD203B41FA5}">
                      <a16:colId xmlns:a16="http://schemas.microsoft.com/office/drawing/2014/main" val="2713438561"/>
                    </a:ext>
                  </a:extLst>
                </a:gridCol>
                <a:gridCol w="1954730">
                  <a:extLst>
                    <a:ext uri="{9D8B030D-6E8A-4147-A177-3AD203B41FA5}">
                      <a16:colId xmlns:a16="http://schemas.microsoft.com/office/drawing/2014/main" val="261705613"/>
                    </a:ext>
                  </a:extLst>
                </a:gridCol>
                <a:gridCol w="3696101">
                  <a:extLst>
                    <a:ext uri="{9D8B030D-6E8A-4147-A177-3AD203B41FA5}">
                      <a16:colId xmlns:a16="http://schemas.microsoft.com/office/drawing/2014/main" val="1190940076"/>
                    </a:ext>
                  </a:extLst>
                </a:gridCol>
              </a:tblGrid>
              <a:tr h="370840">
                <a:tc>
                  <a:txBody>
                    <a:bodyPr/>
                    <a:lstStyle/>
                    <a:p>
                      <a:endParaRPr lang="en-GB" sz="1400" dirty="0">
                        <a:solidFill>
                          <a:schemeClr val="tx2"/>
                        </a:solidFill>
                      </a:endParaRPr>
                    </a:p>
                  </a:txBody>
                  <a:tcPr anchor="ctr"/>
                </a:tc>
                <a:tc>
                  <a:txBody>
                    <a:bodyPr/>
                    <a:lstStyle/>
                    <a:p>
                      <a:endParaRPr lang="en-GB" sz="1400" dirty="0">
                        <a:solidFill>
                          <a:schemeClr val="tx2"/>
                        </a:solidFill>
                      </a:endParaRPr>
                    </a:p>
                  </a:txBody>
                  <a:tcPr anchor="ctr"/>
                </a:tc>
                <a:tc>
                  <a:txBody>
                    <a:bodyPr/>
                    <a:lstStyle/>
                    <a:p>
                      <a:pPr algn="ctr"/>
                      <a:r>
                        <a:rPr lang="ja-JP" sz="1400">
                          <a:solidFill>
                            <a:schemeClr val="tx2"/>
                          </a:solidFill>
                        </a:rPr>
                        <a:t>mOS、月数(95%CI)</a:t>
                      </a:r>
                    </a:p>
                  </a:txBody>
                  <a:tcPr anchor="ctr"/>
                </a:tc>
                <a:extLst>
                  <a:ext uri="{0D108BD9-81ED-4DB2-BD59-A6C34878D82A}">
                    <a16:rowId xmlns:a16="http://schemas.microsoft.com/office/drawing/2014/main" val="3667548636"/>
                  </a:ext>
                </a:extLst>
              </a:tr>
              <a:tr h="0">
                <a:tc>
                  <a:txBody>
                    <a:bodyPr/>
                    <a:lstStyle/>
                    <a:p>
                      <a:r>
                        <a:rPr lang="ja-JP" sz="1400">
                          <a:solidFill>
                            <a:schemeClr val="tx1"/>
                          </a:solidFill>
                        </a:rPr>
                        <a:t>腫瘍分化</a:t>
                      </a:r>
                    </a:p>
                  </a:txBody>
                  <a:tcPr/>
                </a:tc>
                <a:tc>
                  <a:txBody>
                    <a:bodyPr/>
                    <a:lstStyle/>
                    <a:p>
                      <a:r>
                        <a:rPr lang="ja-JP" sz="1400">
                          <a:solidFill>
                            <a:schemeClr val="tx1"/>
                          </a:solidFill>
                        </a:rPr>
                        <a:t>高</a:t>
                      </a:r>
                      <a:r>
                        <a:rPr lang="ja-JP" sz="1400" baseline="0">
                          <a:solidFill>
                            <a:schemeClr val="tx1"/>
                          </a:solidFill>
                        </a:rPr>
                        <a:t>分化</a:t>
                      </a:r>
                    </a:p>
                    <a:p>
                      <a:r>
                        <a:rPr lang="ja-JP" sz="1400" baseline="0">
                          <a:solidFill>
                            <a:schemeClr val="tx1"/>
                          </a:solidFill>
                        </a:rPr>
                        <a:t>分化不十分</a:t>
                      </a:r>
                    </a:p>
                  </a:txBody>
                  <a:tcPr/>
                </a:tc>
                <a:tc>
                  <a:txBody>
                    <a:bodyPr/>
                    <a:lstStyle/>
                    <a:p>
                      <a:pPr algn="ctr"/>
                      <a:r>
                        <a:rPr lang="ja-JP" sz="1400">
                          <a:solidFill>
                            <a:schemeClr val="tx1"/>
                          </a:solidFill>
                        </a:rPr>
                        <a:t>NR</a:t>
                      </a:r>
                    </a:p>
                    <a:p>
                      <a:pPr algn="ctr"/>
                      <a:r>
                        <a:rPr lang="ja-JP" sz="1400">
                          <a:solidFill>
                            <a:schemeClr val="tx1"/>
                          </a:solidFill>
                        </a:rPr>
                        <a:t>14.6 (8.3、NR)</a:t>
                      </a:r>
                    </a:p>
                  </a:txBody>
                  <a:tcPr/>
                </a:tc>
                <a:extLst>
                  <a:ext uri="{0D108BD9-81ED-4DB2-BD59-A6C34878D82A}">
                    <a16:rowId xmlns:a16="http://schemas.microsoft.com/office/drawing/2014/main" val="2912163037"/>
                  </a:ext>
                </a:extLst>
              </a:tr>
              <a:tr h="370840">
                <a:tc>
                  <a:txBody>
                    <a:bodyPr/>
                    <a:lstStyle/>
                    <a:p>
                      <a:r>
                        <a:rPr lang="ja-JP" sz="1400">
                          <a:solidFill>
                            <a:schemeClr val="tx1"/>
                          </a:solidFill>
                        </a:rPr>
                        <a:t>K67</a:t>
                      </a:r>
                      <a:r>
                        <a:rPr lang="ja-JP" sz="1400" baseline="0">
                          <a:solidFill>
                            <a:schemeClr val="tx1"/>
                          </a:solidFill>
                        </a:rPr>
                        <a:t> インデックス</a:t>
                      </a:r>
                    </a:p>
                  </a:txBody>
                  <a:tcPr/>
                </a:tc>
                <a:tc>
                  <a:txBody>
                    <a:bodyPr/>
                    <a:lstStyle/>
                    <a:p>
                      <a:pPr marL="0" indent="0">
                        <a:tabLst/>
                      </a:pPr>
                      <a:r>
                        <a:rPr lang="ja-JP" sz="1400">
                          <a:solidFill>
                            <a:schemeClr val="tx1"/>
                          </a:solidFill>
                        </a:rPr>
                        <a:t>≤55</a:t>
                      </a:r>
                    </a:p>
                    <a:p>
                      <a:pPr marL="0" indent="0">
                        <a:tabLst/>
                      </a:pPr>
                      <a:r>
                        <a:rPr lang="ja-JP" sz="1400">
                          <a:solidFill>
                            <a:schemeClr val="tx1"/>
                          </a:solidFill>
                        </a:rPr>
                        <a:t>&gt;55</a:t>
                      </a:r>
                    </a:p>
                  </a:txBody>
                  <a:tcPr/>
                </a:tc>
                <a:tc>
                  <a:txBody>
                    <a:bodyPr/>
                    <a:lstStyle/>
                    <a:p>
                      <a:pPr algn="ctr"/>
                      <a:r>
                        <a:rPr lang="ja-JP" sz="1400">
                          <a:solidFill>
                            <a:schemeClr val="tx1"/>
                          </a:solidFill>
                        </a:rPr>
                        <a:t>11.0 (3.3、NR)</a:t>
                      </a:r>
                    </a:p>
                    <a:p>
                      <a:pPr algn="ctr"/>
                      <a:r>
                        <a:rPr lang="ja-JP" sz="1400">
                          <a:solidFill>
                            <a:schemeClr val="tx1"/>
                          </a:solidFill>
                        </a:rPr>
                        <a:t>17.6 (8.3、NR)</a:t>
                      </a:r>
                    </a:p>
                  </a:txBody>
                  <a:tcPr/>
                </a:tc>
                <a:extLst>
                  <a:ext uri="{0D108BD9-81ED-4DB2-BD59-A6C34878D82A}">
                    <a16:rowId xmlns:a16="http://schemas.microsoft.com/office/drawing/2014/main" val="3020345926"/>
                  </a:ext>
                </a:extLst>
              </a:tr>
              <a:tr h="169032">
                <a:tc>
                  <a:txBody>
                    <a:bodyPr/>
                    <a:lstStyle/>
                    <a:p>
                      <a:r>
                        <a:rPr lang="ja-JP" sz="1400">
                          <a:solidFill>
                            <a:schemeClr val="tx1"/>
                          </a:solidFill>
                        </a:rPr>
                        <a:t>原発腫瘍</a:t>
                      </a:r>
                      <a:r>
                        <a:rPr lang="ja-JP" sz="1400" baseline="0">
                          <a:solidFill>
                            <a:schemeClr val="tx1"/>
                          </a:solidFill>
                        </a:rPr>
                        <a:t>部位</a:t>
                      </a:r>
                    </a:p>
                  </a:txBody>
                  <a:tcPr/>
                </a:tc>
                <a:tc>
                  <a:txBody>
                    <a:bodyPr/>
                    <a:lstStyle/>
                    <a:p>
                      <a:r>
                        <a:rPr lang="ja-JP" sz="1400">
                          <a:solidFill>
                            <a:schemeClr val="tx1"/>
                          </a:solidFill>
                        </a:rPr>
                        <a:t>小腸</a:t>
                      </a:r>
                    </a:p>
                    <a:p>
                      <a:r>
                        <a:rPr lang="ja-JP" sz="1400" noProof="0">
                          <a:solidFill>
                            <a:schemeClr val="tx1"/>
                          </a:solidFill>
                        </a:rPr>
                        <a:t>食道/胃</a:t>
                      </a:r>
                    </a:p>
                    <a:p>
                      <a:r>
                        <a:rPr lang="ja-JP" sz="1400">
                          <a:solidFill>
                            <a:schemeClr val="tx1"/>
                          </a:solidFill>
                        </a:rPr>
                        <a:t>膵臓</a:t>
                      </a:r>
                    </a:p>
                    <a:p>
                      <a:r>
                        <a:rPr lang="ja-JP" sz="1400">
                          <a:solidFill>
                            <a:schemeClr val="tx1"/>
                          </a:solidFill>
                        </a:rPr>
                        <a:t>結腸直腸</a:t>
                      </a:r>
                    </a:p>
                  </a:txBody>
                  <a:tcPr/>
                </a:tc>
                <a:tc>
                  <a:txBody>
                    <a:bodyPr/>
                    <a:lstStyle/>
                    <a:p>
                      <a:pPr algn="ctr"/>
                      <a:r>
                        <a:rPr lang="ja-JP" sz="1400">
                          <a:solidFill>
                            <a:schemeClr val="tx1"/>
                          </a:solidFill>
                        </a:rPr>
                        <a:t>NR</a:t>
                      </a:r>
                    </a:p>
                    <a:p>
                      <a:pPr algn="ctr"/>
                      <a:r>
                        <a:rPr lang="ja-JP" sz="1400">
                          <a:solidFill>
                            <a:schemeClr val="tx1"/>
                          </a:solidFill>
                        </a:rPr>
                        <a:t>NR</a:t>
                      </a:r>
                    </a:p>
                    <a:p>
                      <a:pPr algn="ctr"/>
                      <a:r>
                        <a:rPr lang="ja-JP" sz="1400">
                          <a:solidFill>
                            <a:schemeClr val="tx1"/>
                          </a:solidFill>
                        </a:rPr>
                        <a:t>14.6</a:t>
                      </a:r>
                      <a:r>
                        <a:rPr lang="ja-JP" sz="1400" baseline="0">
                          <a:solidFill>
                            <a:schemeClr val="tx1"/>
                          </a:solidFill>
                        </a:rPr>
                        <a:t> (11.0、NR)</a:t>
                      </a:r>
                    </a:p>
                    <a:p>
                      <a:pPr algn="ctr"/>
                      <a:r>
                        <a:rPr lang="ja-JP" sz="1400" baseline="0">
                          <a:solidFill>
                            <a:schemeClr val="tx1"/>
                          </a:solidFill>
                        </a:rPr>
                        <a:t>6.4 (3.3、NR)</a:t>
                      </a:r>
                    </a:p>
                  </a:txBody>
                  <a:tcPr/>
                </a:tc>
                <a:extLst>
                  <a:ext uri="{0D108BD9-81ED-4DB2-BD59-A6C34878D82A}">
                    <a16:rowId xmlns:a16="http://schemas.microsoft.com/office/drawing/2014/main" val="4027293554"/>
                  </a:ext>
                </a:extLst>
              </a:tr>
            </a:tbl>
          </a:graphicData>
        </a:graphic>
      </p:graphicFrame>
    </p:spTree>
    <p:extLst>
      <p:ext uri="{BB962C8B-B14F-4D97-AF65-F5344CB8AC3E}">
        <p14:creationId xmlns:p14="http://schemas.microsoft.com/office/powerpoint/2010/main" val="28302907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887O：切除不能進行性神経内分泌膵臓腫瘍に対する177Lutetium –Octreotate (OCLU)を用いたペプチド受容体放射性核種治療の抗腫瘍効果を検討した最初の多施設共同無作為化第II相試験：OCLURANDOM試験の結果 – Baudin E、et al</a:t>
            </a:r>
          </a:p>
        </p:txBody>
      </p:sp>
      <p:sp>
        <p:nvSpPr>
          <p:cNvPr id="51"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フランスの施設における第II相OCLURANDOM試験で、切除不能な神経内分泌膵臓腫瘍の患者を対象に、</a:t>
            </a:r>
            <a:r>
              <a:rPr lang="ja-JP" baseline="30000"/>
              <a:t>177</a:t>
            </a:r>
            <a:r>
              <a:rPr lang="ja-JP"/>
              <a:t>lutetium-octreotateを用いたペプチド受容体放射性核種治療(PRRT)の有効性と安全性を評価すること</a:t>
            </a:r>
          </a:p>
        </p:txBody>
      </p:sp>
      <p:sp>
        <p:nvSpPr>
          <p:cNvPr id="52"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2022年ESMO会議で発表</a:t>
            </a:r>
            <a:br>
              <a:rPr lang="en-GB" altLang="ja-JP" dirty="0"/>
            </a:br>
            <a:r>
              <a:rPr lang="ja-JP" dirty="0"/>
              <a:t>Baudin E, et al.Ann Oncol 2022;33(suppl):abstr 887O</a:t>
            </a:r>
          </a:p>
        </p:txBody>
      </p:sp>
      <p:sp>
        <p:nvSpPr>
          <p:cNvPr id="53"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12か月のPFS率</a:t>
            </a:r>
          </a:p>
        </p:txBody>
      </p:sp>
      <p:sp>
        <p:nvSpPr>
          <p:cNvPr id="54" name="Oval 14"/>
          <p:cNvSpPr>
            <a:spLocks noChangeArrowheads="1"/>
          </p:cNvSpPr>
          <p:nvPr/>
        </p:nvSpPr>
        <p:spPr bwMode="auto">
          <a:xfrm>
            <a:off x="5525343" y="354934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55" name="AutoShape 15"/>
          <p:cNvCxnSpPr>
            <a:cxnSpLocks noChangeShapeType="1"/>
            <a:stCxn id="54" idx="0"/>
            <a:endCxn id="57" idx="1"/>
          </p:cNvCxnSpPr>
          <p:nvPr/>
        </p:nvCxnSpPr>
        <p:spPr bwMode="auto">
          <a:xfrm rot="5400000" flipH="1" flipV="1">
            <a:off x="5685765" y="2925983"/>
            <a:ext cx="754736" cy="491984"/>
          </a:xfrm>
          <a:prstGeom prst="bentConnector2">
            <a:avLst/>
          </a:prstGeom>
          <a:noFill/>
          <a:ln w="57150">
            <a:solidFill>
              <a:schemeClr val="bg2">
                <a:lumMod val="60000"/>
                <a:lumOff val="40000"/>
              </a:schemeClr>
            </a:solidFill>
            <a:round/>
            <a:headEnd/>
            <a:tailEnd type="triangle" w="med" len="med"/>
          </a:ln>
        </p:spPr>
      </p:cxnSp>
      <p:cxnSp>
        <p:nvCxnSpPr>
          <p:cNvPr id="56" name="AutoShape 19"/>
          <p:cNvCxnSpPr>
            <a:cxnSpLocks noChangeShapeType="1"/>
            <a:stCxn id="58" idx="3"/>
            <a:endCxn id="54" idx="2"/>
          </p:cNvCxnSpPr>
          <p:nvPr/>
        </p:nvCxnSpPr>
        <p:spPr bwMode="auto">
          <a:xfrm flipV="1">
            <a:off x="5162295" y="3841443"/>
            <a:ext cx="363048" cy="1"/>
          </a:xfrm>
          <a:prstGeom prst="straightConnector1">
            <a:avLst/>
          </a:prstGeom>
          <a:noFill/>
          <a:ln w="57150">
            <a:solidFill>
              <a:schemeClr val="bg2">
                <a:lumMod val="60000"/>
                <a:lumOff val="40000"/>
              </a:schemeClr>
            </a:solidFill>
            <a:round/>
            <a:headEnd type="none" w="med" len="med"/>
            <a:tailEnd type="none" w="med" len="med"/>
          </a:ln>
        </p:spPr>
      </p:cxnSp>
      <p:sp>
        <p:nvSpPr>
          <p:cNvPr id="57" name="AutoShape 8"/>
          <p:cNvSpPr>
            <a:spLocks noChangeArrowheads="1"/>
          </p:cNvSpPr>
          <p:nvPr/>
        </p:nvSpPr>
        <p:spPr bwMode="auto">
          <a:xfrm>
            <a:off x="6309125" y="2347845"/>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baseline="30000" dirty="0">
                <a:solidFill>
                  <a:srgbClr val="FFFFFF"/>
                </a:solidFill>
                <a:ea typeface="SimSun" pitchFamily="2" charset="-122"/>
              </a:rPr>
              <a:t>177</a:t>
            </a:r>
            <a:r>
              <a:rPr lang="ja-JP" dirty="0">
                <a:solidFill>
                  <a:srgbClr val="FFFFFF"/>
                </a:solidFill>
                <a:ea typeface="SimSun" pitchFamily="2" charset="-122"/>
              </a:rPr>
              <a:t>Lutetium-octreoate
7.4 GBqx4/8w
(n=41)</a:t>
            </a:r>
          </a:p>
        </p:txBody>
      </p:sp>
      <p:sp>
        <p:nvSpPr>
          <p:cNvPr id="58" name="AutoShape 9"/>
          <p:cNvSpPr>
            <a:spLocks noChangeArrowheads="1"/>
          </p:cNvSpPr>
          <p:nvPr/>
        </p:nvSpPr>
        <p:spPr bwMode="auto">
          <a:xfrm>
            <a:off x="1159016" y="2910163"/>
            <a:ext cx="400327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切除不能な悪性膵臓神経内分泌腫瘍</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1Lの細胞毒性を有する化学療法による治療歴あり</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TKIまたはPRRTの治療歴なし</a:t>
            </a:r>
          </a:p>
          <a:p>
            <a:pPr defTabSz="892175" eaLnBrk="0" hangingPunct="0">
              <a:spcAft>
                <a:spcPct val="30000"/>
              </a:spcAft>
              <a:defRPr/>
            </a:pPr>
            <a:r>
              <a:rPr lang="ja-JP" sz="1600">
                <a:solidFill>
                  <a:srgbClr val="FFFFFF"/>
                </a:solidFill>
                <a:ea typeface="SimSun" pitchFamily="2" charset="-122"/>
              </a:rPr>
              <a:t>(n=84)</a:t>
            </a:r>
          </a:p>
        </p:txBody>
      </p:sp>
      <p:cxnSp>
        <p:nvCxnSpPr>
          <p:cNvPr id="59" name="AutoShape 16"/>
          <p:cNvCxnSpPr>
            <a:cxnSpLocks noChangeShapeType="1"/>
            <a:stCxn id="54" idx="4"/>
            <a:endCxn id="61" idx="1"/>
          </p:cNvCxnSpPr>
          <p:nvPr/>
        </p:nvCxnSpPr>
        <p:spPr bwMode="auto">
          <a:xfrm rot="16200000" flipH="1">
            <a:off x="5720894" y="4229790"/>
            <a:ext cx="684478" cy="491984"/>
          </a:xfrm>
          <a:prstGeom prst="bentConnector2">
            <a:avLst/>
          </a:prstGeom>
          <a:noFill/>
          <a:ln w="57150">
            <a:solidFill>
              <a:schemeClr val="bg2">
                <a:lumMod val="60000"/>
                <a:lumOff val="40000"/>
              </a:schemeClr>
            </a:solidFill>
            <a:round/>
            <a:headEnd/>
            <a:tailEnd type="triangle" w="med" len="med"/>
          </a:ln>
        </p:spPr>
      </p:cxnSp>
      <p:sp>
        <p:nvSpPr>
          <p:cNvPr id="6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TTP、BOR、OS、QoL、安全性</a:t>
            </a:r>
          </a:p>
        </p:txBody>
      </p:sp>
      <p:sp>
        <p:nvSpPr>
          <p:cNvPr id="61" name="AutoShape 8"/>
          <p:cNvSpPr>
            <a:spLocks noChangeArrowheads="1"/>
          </p:cNvSpPr>
          <p:nvPr/>
        </p:nvSpPr>
        <p:spPr bwMode="auto">
          <a:xfrm>
            <a:off x="6309125" y="4371259"/>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スニチニブ 37.5 mg/日
(n=43)</a:t>
            </a:r>
          </a:p>
        </p:txBody>
      </p:sp>
      <p:sp>
        <p:nvSpPr>
          <p:cNvPr id="62" name="AutoShape 12"/>
          <p:cNvSpPr>
            <a:spLocks noChangeArrowheads="1"/>
          </p:cNvSpPr>
          <p:nvPr/>
        </p:nvSpPr>
        <p:spPr bwMode="auto">
          <a:xfrm>
            <a:off x="10049807" y="2500618"/>
            <a:ext cx="929417"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dirty="0">
                <a:ln>
                  <a:noFill/>
                </a:ln>
                <a:solidFill>
                  <a:srgbClr val="FFFFFF"/>
                </a:solidFill>
                <a:uLnTx/>
                <a:uFillTx/>
                <a:latin typeface="Arial" charset="0"/>
                <a:ea typeface="MS Mincho" pitchFamily="2" charset="-122"/>
                <a:cs typeface="Arial" charset="0"/>
              </a:rPr>
              <a:t>PD/
毒性</a:t>
            </a:r>
          </a:p>
        </p:txBody>
      </p:sp>
      <p:cxnSp>
        <p:nvCxnSpPr>
          <p:cNvPr id="63" name="AutoShape 21"/>
          <p:cNvCxnSpPr>
            <a:cxnSpLocks noChangeShapeType="1"/>
            <a:stCxn id="57" idx="3"/>
            <a:endCxn id="62" idx="1"/>
          </p:cNvCxnSpPr>
          <p:nvPr/>
        </p:nvCxnSpPr>
        <p:spPr bwMode="auto">
          <a:xfrm>
            <a:off x="9756449" y="2794607"/>
            <a:ext cx="293358" cy="0"/>
          </a:xfrm>
          <a:prstGeom prst="straightConnector1">
            <a:avLst/>
          </a:prstGeom>
          <a:noFill/>
          <a:ln w="57150">
            <a:solidFill>
              <a:schemeClr val="bg2">
                <a:lumMod val="60000"/>
                <a:lumOff val="40000"/>
              </a:schemeClr>
            </a:solidFill>
            <a:round/>
            <a:headEnd/>
            <a:tailEnd type="triangle" w="med" len="med"/>
          </a:ln>
        </p:spPr>
      </p:cxnSp>
      <p:sp>
        <p:nvSpPr>
          <p:cNvPr id="64" name="AutoShape 12"/>
          <p:cNvSpPr>
            <a:spLocks noChangeArrowheads="1"/>
          </p:cNvSpPr>
          <p:nvPr/>
        </p:nvSpPr>
        <p:spPr bwMode="auto">
          <a:xfrm>
            <a:off x="10049807" y="4524032"/>
            <a:ext cx="929417"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dirty="0">
                <a:ln>
                  <a:noFill/>
                </a:ln>
                <a:solidFill>
                  <a:srgbClr val="FFFFFF"/>
                </a:solidFill>
                <a:uLnTx/>
                <a:uFillTx/>
                <a:latin typeface="Arial" charset="0"/>
                <a:ea typeface="MS Mincho" pitchFamily="2" charset="-122"/>
                <a:cs typeface="Arial" charset="0"/>
              </a:rPr>
              <a:t>PD/
毒性</a:t>
            </a:r>
          </a:p>
        </p:txBody>
      </p:sp>
      <p:cxnSp>
        <p:nvCxnSpPr>
          <p:cNvPr id="65" name="AutoShape 21"/>
          <p:cNvCxnSpPr>
            <a:cxnSpLocks noChangeShapeType="1"/>
            <a:stCxn id="61" idx="3"/>
            <a:endCxn id="64" idx="1"/>
          </p:cNvCxnSpPr>
          <p:nvPr/>
        </p:nvCxnSpPr>
        <p:spPr bwMode="auto">
          <a:xfrm>
            <a:off x="9756449" y="4818021"/>
            <a:ext cx="293358"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310550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887O：切除不能進行性神経内分泌膵臓腫瘍に対する177Lutetium –Octreotate (OCLU)を用いたペプチド受容体放射性核種治療の抗腫瘍効果を検討した最初の多施設共同無作為化第II相試験：OCLURANDOM試験の結果 – Baudin E、et al</a:t>
            </a:r>
          </a:p>
        </p:txBody>
      </p:sp>
      <p:sp>
        <p:nvSpPr>
          <p:cNvPr id="7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73" name="Text Placeholder 4"/>
          <p:cNvSpPr>
            <a:spLocks noGrp="1"/>
          </p:cNvSpPr>
          <p:nvPr>
            <p:ph type="body" sz="quarter" idx="11"/>
          </p:nvPr>
        </p:nvSpPr>
        <p:spPr>
          <a:xfrm>
            <a:off x="6197601" y="6096001"/>
            <a:ext cx="5507567" cy="487363"/>
          </a:xfrm>
        </p:spPr>
        <p:txBody>
          <a:bodyPr/>
          <a:lstStyle/>
          <a:p>
            <a:r>
              <a:rPr lang="ja-JP"/>
              <a:t>Baudin E, et al.Ann Oncol 2022;33(suppl):abstr 887O</a:t>
            </a:r>
          </a:p>
        </p:txBody>
      </p:sp>
      <p:sp>
        <p:nvSpPr>
          <p:cNvPr id="74" name="Freeform 21">
            <a:extLst>
              <a:ext uri="{FF2B5EF4-FFF2-40B4-BE49-F238E27FC236}">
                <a16:creationId xmlns:a16="http://schemas.microsoft.com/office/drawing/2014/main" id="{3F1DFA55-2C73-D662-2C0F-4DD955E47FE5}"/>
              </a:ext>
            </a:extLst>
          </p:cNvPr>
          <p:cNvSpPr>
            <a:spLocks/>
          </p:cNvSpPr>
          <p:nvPr/>
        </p:nvSpPr>
        <p:spPr bwMode="auto">
          <a:xfrm>
            <a:off x="3311998" y="1976518"/>
            <a:ext cx="5076000"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5" name="Group 74">
            <a:extLst>
              <a:ext uri="{FF2B5EF4-FFF2-40B4-BE49-F238E27FC236}">
                <a16:creationId xmlns:a16="http://schemas.microsoft.com/office/drawing/2014/main" id="{D4F09760-C910-A5DF-1C4D-2CD1CC458BAE}"/>
              </a:ext>
            </a:extLst>
          </p:cNvPr>
          <p:cNvGrpSpPr/>
          <p:nvPr/>
        </p:nvGrpSpPr>
        <p:grpSpPr>
          <a:xfrm>
            <a:off x="2529437" y="1819130"/>
            <a:ext cx="782561" cy="2813415"/>
            <a:chOff x="1201794" y="1263132"/>
            <a:chExt cx="782561" cy="2863790"/>
          </a:xfrm>
        </p:grpSpPr>
        <p:sp>
          <p:nvSpPr>
            <p:cNvPr id="76" name="Line 6">
              <a:extLst>
                <a:ext uri="{FF2B5EF4-FFF2-40B4-BE49-F238E27FC236}">
                  <a16:creationId xmlns:a16="http://schemas.microsoft.com/office/drawing/2014/main" id="{82741092-0CEA-BED0-8FB2-C721CBE76B30}"/>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7">
              <a:extLst>
                <a:ext uri="{FF2B5EF4-FFF2-40B4-BE49-F238E27FC236}">
                  <a16:creationId xmlns:a16="http://schemas.microsoft.com/office/drawing/2014/main" id="{6D026816-03D7-5B8D-CEA1-A147DA46BDA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Line 8">
              <a:extLst>
                <a:ext uri="{FF2B5EF4-FFF2-40B4-BE49-F238E27FC236}">
                  <a16:creationId xmlns:a16="http://schemas.microsoft.com/office/drawing/2014/main" id="{9A9326D1-5C33-A742-A1DA-196E0254594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9">
              <a:extLst>
                <a:ext uri="{FF2B5EF4-FFF2-40B4-BE49-F238E27FC236}">
                  <a16:creationId xmlns:a16="http://schemas.microsoft.com/office/drawing/2014/main" id="{CF8BB394-0C18-BEFF-F2E0-F341249E40FE}"/>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10">
              <a:extLst>
                <a:ext uri="{FF2B5EF4-FFF2-40B4-BE49-F238E27FC236}">
                  <a16:creationId xmlns:a16="http://schemas.microsoft.com/office/drawing/2014/main" id="{1BC25B98-50C5-AD24-55B8-8DA97AFBDE73}"/>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Line 11">
              <a:extLst>
                <a:ext uri="{FF2B5EF4-FFF2-40B4-BE49-F238E27FC236}">
                  <a16:creationId xmlns:a16="http://schemas.microsoft.com/office/drawing/2014/main" id="{07F828DE-B6C4-6FEC-2DF3-C5C61249A06C}"/>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2" name="TextBox 81">
              <a:extLst>
                <a:ext uri="{FF2B5EF4-FFF2-40B4-BE49-F238E27FC236}">
                  <a16:creationId xmlns:a16="http://schemas.microsoft.com/office/drawing/2014/main" id="{67AD9882-D19D-4BB8-C46C-77E4748D7C59}"/>
                </a:ext>
              </a:extLst>
            </p:cNvPr>
            <p:cNvSpPr txBox="1"/>
            <p:nvPr/>
          </p:nvSpPr>
          <p:spPr>
            <a:xfrm rot="16200000">
              <a:off x="951672" y="2569414"/>
              <a:ext cx="80802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a:t>
              </a:r>
            </a:p>
          </p:txBody>
        </p:sp>
        <p:sp>
          <p:nvSpPr>
            <p:cNvPr id="83" name="TextBox 82">
              <a:extLst>
                <a:ext uri="{FF2B5EF4-FFF2-40B4-BE49-F238E27FC236}">
                  <a16:creationId xmlns:a16="http://schemas.microsoft.com/office/drawing/2014/main" id="{3373F237-6584-49A3-F41F-91CAC3B84085}"/>
                </a:ext>
              </a:extLst>
            </p:cNvPr>
            <p:cNvSpPr txBox="1"/>
            <p:nvPr/>
          </p:nvSpPr>
          <p:spPr>
            <a:xfrm>
              <a:off x="1459939" y="1263132"/>
              <a:ext cx="482824" cy="313288"/>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84" name="TextBox 83">
              <a:extLst>
                <a:ext uri="{FF2B5EF4-FFF2-40B4-BE49-F238E27FC236}">
                  <a16:creationId xmlns:a16="http://schemas.microsoft.com/office/drawing/2014/main" id="{8E4DC1EF-8EC0-0D8E-D83D-4F474FE6004F}"/>
                </a:ext>
              </a:extLst>
            </p:cNvPr>
            <p:cNvSpPr txBox="1"/>
            <p:nvPr/>
          </p:nvSpPr>
          <p:spPr>
            <a:xfrm>
              <a:off x="1559325" y="1787271"/>
              <a:ext cx="383438" cy="313288"/>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85" name="TextBox 84">
              <a:extLst>
                <a:ext uri="{FF2B5EF4-FFF2-40B4-BE49-F238E27FC236}">
                  <a16:creationId xmlns:a16="http://schemas.microsoft.com/office/drawing/2014/main" id="{48BA83F3-10B2-76C5-C7C7-8B2F25538B2B}"/>
                </a:ext>
              </a:extLst>
            </p:cNvPr>
            <p:cNvSpPr txBox="1"/>
            <p:nvPr/>
          </p:nvSpPr>
          <p:spPr>
            <a:xfrm>
              <a:off x="1559325" y="2285801"/>
              <a:ext cx="383438" cy="313288"/>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86" name="TextBox 85">
              <a:extLst>
                <a:ext uri="{FF2B5EF4-FFF2-40B4-BE49-F238E27FC236}">
                  <a16:creationId xmlns:a16="http://schemas.microsoft.com/office/drawing/2014/main" id="{B7CD950A-9885-6D8F-5989-AE27C90D9648}"/>
                </a:ext>
              </a:extLst>
            </p:cNvPr>
            <p:cNvSpPr txBox="1"/>
            <p:nvPr/>
          </p:nvSpPr>
          <p:spPr>
            <a:xfrm>
              <a:off x="1559325" y="2800454"/>
              <a:ext cx="383438" cy="313288"/>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87" name="TextBox 86">
              <a:extLst>
                <a:ext uri="{FF2B5EF4-FFF2-40B4-BE49-F238E27FC236}">
                  <a16:creationId xmlns:a16="http://schemas.microsoft.com/office/drawing/2014/main" id="{1DC57B4A-0055-9F8C-BCDE-7B70BA180D7D}"/>
                </a:ext>
              </a:extLst>
            </p:cNvPr>
            <p:cNvSpPr txBox="1"/>
            <p:nvPr/>
          </p:nvSpPr>
          <p:spPr>
            <a:xfrm>
              <a:off x="1559325" y="3304357"/>
              <a:ext cx="383438" cy="313288"/>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88" name="TextBox 87">
              <a:extLst>
                <a:ext uri="{FF2B5EF4-FFF2-40B4-BE49-F238E27FC236}">
                  <a16:creationId xmlns:a16="http://schemas.microsoft.com/office/drawing/2014/main" id="{044F3BED-A428-759D-B75F-7E3D23D3B745}"/>
                </a:ext>
              </a:extLst>
            </p:cNvPr>
            <p:cNvSpPr txBox="1"/>
            <p:nvPr/>
          </p:nvSpPr>
          <p:spPr>
            <a:xfrm>
              <a:off x="1658719" y="3813634"/>
              <a:ext cx="284052" cy="313288"/>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89" name="TextBox 88">
            <a:extLst>
              <a:ext uri="{FF2B5EF4-FFF2-40B4-BE49-F238E27FC236}">
                <a16:creationId xmlns:a16="http://schemas.microsoft.com/office/drawing/2014/main" id="{0715F8CA-3927-3747-337A-F842CE5CA894}"/>
              </a:ext>
            </a:extLst>
          </p:cNvPr>
          <p:cNvSpPr txBox="1"/>
          <p:nvPr/>
        </p:nvSpPr>
        <p:spPr>
          <a:xfrm>
            <a:off x="4408561" y="4840982"/>
            <a:ext cx="284218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grpSp>
        <p:nvGrpSpPr>
          <p:cNvPr id="90" name="Group 89">
            <a:extLst>
              <a:ext uri="{FF2B5EF4-FFF2-40B4-BE49-F238E27FC236}">
                <a16:creationId xmlns:a16="http://schemas.microsoft.com/office/drawing/2014/main" id="{1FABC4D2-E5FA-2DBA-7F36-A0D19FD2BC9E}"/>
              </a:ext>
            </a:extLst>
          </p:cNvPr>
          <p:cNvGrpSpPr/>
          <p:nvPr/>
        </p:nvGrpSpPr>
        <p:grpSpPr>
          <a:xfrm>
            <a:off x="3297557" y="4562724"/>
            <a:ext cx="5184000" cy="360147"/>
            <a:chOff x="1513339" y="4188565"/>
            <a:chExt cx="1635365" cy="360147"/>
          </a:xfrm>
        </p:grpSpPr>
        <p:sp>
          <p:nvSpPr>
            <p:cNvPr id="91" name="Line 21">
              <a:extLst>
                <a:ext uri="{FF2B5EF4-FFF2-40B4-BE49-F238E27FC236}">
                  <a16:creationId xmlns:a16="http://schemas.microsoft.com/office/drawing/2014/main" id="{F68AF534-8DD0-DBF4-FE01-BB1B13AAE285}"/>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D5EA8578-E92E-2B8E-7B69-CFE9D30CAA7D}"/>
                </a:ext>
              </a:extLst>
            </p:cNvPr>
            <p:cNvSpPr txBox="1"/>
            <p:nvPr/>
          </p:nvSpPr>
          <p:spPr>
            <a:xfrm>
              <a:off x="3055160" y="4260565"/>
              <a:ext cx="9354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93" name="Line 21">
              <a:extLst>
                <a:ext uri="{FF2B5EF4-FFF2-40B4-BE49-F238E27FC236}">
                  <a16:creationId xmlns:a16="http://schemas.microsoft.com/office/drawing/2014/main" id="{5D9531D3-0988-891F-70DC-E92F084D8360}"/>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F9CA31D6-FC57-1211-DCF7-40D9B346A7BF}"/>
                </a:ext>
              </a:extLst>
            </p:cNvPr>
            <p:cNvSpPr txBox="1"/>
            <p:nvPr/>
          </p:nvSpPr>
          <p:spPr>
            <a:xfrm>
              <a:off x="2679523" y="4260565"/>
              <a:ext cx="9354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95" name="Line 21">
              <a:extLst>
                <a:ext uri="{FF2B5EF4-FFF2-40B4-BE49-F238E27FC236}">
                  <a16:creationId xmlns:a16="http://schemas.microsoft.com/office/drawing/2014/main" id="{FF76D314-0084-E22F-5FA2-7DE2771249E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F5883BFE-668F-7B3A-2EB7-884E2D3633FC}"/>
                </a:ext>
              </a:extLst>
            </p:cNvPr>
            <p:cNvSpPr txBox="1"/>
            <p:nvPr/>
          </p:nvSpPr>
          <p:spPr>
            <a:xfrm>
              <a:off x="2303886" y="4260565"/>
              <a:ext cx="9354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97" name="Line 21">
              <a:extLst>
                <a:ext uri="{FF2B5EF4-FFF2-40B4-BE49-F238E27FC236}">
                  <a16:creationId xmlns:a16="http://schemas.microsoft.com/office/drawing/2014/main" id="{92EF4A3F-E277-A93F-F24D-EDC924107469}"/>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D5A00815-FEC4-9E65-B7EE-924CB8B3D35F}"/>
                </a:ext>
              </a:extLst>
            </p:cNvPr>
            <p:cNvSpPr txBox="1"/>
            <p:nvPr/>
          </p:nvSpPr>
          <p:spPr>
            <a:xfrm>
              <a:off x="1928249" y="4260565"/>
              <a:ext cx="9354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99" name="Line 21">
              <a:extLst>
                <a:ext uri="{FF2B5EF4-FFF2-40B4-BE49-F238E27FC236}">
                  <a16:creationId xmlns:a16="http://schemas.microsoft.com/office/drawing/2014/main" id="{039520E6-E57E-37BB-9BA6-AA4E59D839C0}"/>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674B313D-F9ED-96E6-B14A-69E2757F2EE4}"/>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01" name="TextBox 100">
            <a:extLst>
              <a:ext uri="{FF2B5EF4-FFF2-40B4-BE49-F238E27FC236}">
                <a16:creationId xmlns:a16="http://schemas.microsoft.com/office/drawing/2014/main" id="{92D8DF79-D551-9500-63CA-F91A6D084C7C}"/>
              </a:ext>
            </a:extLst>
          </p:cNvPr>
          <p:cNvSpPr txBox="1"/>
          <p:nvPr/>
        </p:nvSpPr>
        <p:spPr>
          <a:xfrm>
            <a:off x="2234787" y="5050348"/>
            <a:ext cx="990977" cy="307777"/>
          </a:xfrm>
          <a:prstGeom prst="rect">
            <a:avLst/>
          </a:prstGeom>
          <a:noFill/>
        </p:spPr>
        <p:txBody>
          <a:bodyPr wrap="none" rtlCol="0">
            <a:spAutoFit/>
          </a:bodyPr>
          <a:lstStyle/>
          <a:p>
            <a:pPr algn="r"/>
            <a:r>
              <a:rPr lang="ja-JP" sz="1400">
                <a:solidFill>
                  <a:schemeClr val="tx1"/>
                </a:solidFill>
              </a:rPr>
              <a:t>リスク有患者数</a:t>
            </a:r>
          </a:p>
        </p:txBody>
      </p:sp>
      <p:graphicFrame>
        <p:nvGraphicFramePr>
          <p:cNvPr id="102" name="Table 42">
            <a:extLst>
              <a:ext uri="{FF2B5EF4-FFF2-40B4-BE49-F238E27FC236}">
                <a16:creationId xmlns:a16="http://schemas.microsoft.com/office/drawing/2014/main" id="{A2314BE9-B088-6EEC-727B-3C629385092C}"/>
              </a:ext>
            </a:extLst>
          </p:cNvPr>
          <p:cNvGraphicFramePr>
            <a:graphicFrameLocks noGrp="1"/>
          </p:cNvGraphicFramePr>
          <p:nvPr>
            <p:extLst>
              <p:ext uri="{D42A27DB-BD31-4B8C-83A1-F6EECF244321}">
                <p14:modId xmlns:p14="http://schemas.microsoft.com/office/powerpoint/2010/main" val="1698559098"/>
              </p:ext>
            </p:extLst>
          </p:nvPr>
        </p:nvGraphicFramePr>
        <p:xfrm>
          <a:off x="6893960" y="1863928"/>
          <a:ext cx="4885361" cy="1177440"/>
        </p:xfrm>
        <a:graphic>
          <a:graphicData uri="http://schemas.openxmlformats.org/drawingml/2006/table">
            <a:tbl>
              <a:tblPr firstRow="1" bandRow="1">
                <a:tableStyleId>{9D7B26C5-4107-4FEC-AEDC-1716B250A1EF}</a:tableStyleId>
              </a:tblPr>
              <a:tblGrid>
                <a:gridCol w="1908527">
                  <a:extLst>
                    <a:ext uri="{9D8B030D-6E8A-4147-A177-3AD203B41FA5}">
                      <a16:colId xmlns:a16="http://schemas.microsoft.com/office/drawing/2014/main" val="3581041529"/>
                    </a:ext>
                  </a:extLst>
                </a:gridCol>
                <a:gridCol w="1503727">
                  <a:extLst>
                    <a:ext uri="{9D8B030D-6E8A-4147-A177-3AD203B41FA5}">
                      <a16:colId xmlns:a16="http://schemas.microsoft.com/office/drawing/2014/main" val="3146798856"/>
                    </a:ext>
                  </a:extLst>
                </a:gridCol>
                <a:gridCol w="1473107">
                  <a:extLst>
                    <a:ext uri="{9D8B030D-6E8A-4147-A177-3AD203B41FA5}">
                      <a16:colId xmlns:a16="http://schemas.microsoft.com/office/drawing/2014/main" val="1384637454"/>
                    </a:ext>
                  </a:extLst>
                </a:gridCol>
              </a:tblGrid>
              <a:tr h="210085">
                <a:tc>
                  <a:txBody>
                    <a:bodyPr/>
                    <a:lstStyle/>
                    <a:p>
                      <a:endParaRPr lang="en-GB" sz="1400" dirty="0">
                        <a:solidFill>
                          <a:srgbClr val="4D4D4D"/>
                        </a:solidFill>
                      </a:endParaRPr>
                    </a:p>
                  </a:txBody>
                  <a:tcPr marL="36000" marR="36000" marT="72000" marB="36000" anchor="ctr"/>
                </a:tc>
                <a:tc>
                  <a:txBody>
                    <a:bodyPr/>
                    <a:lstStyle/>
                    <a:p>
                      <a:pPr algn="ctr"/>
                      <a:r>
                        <a:rPr lang="ja-JP" sz="1400" baseline="30000"/>
                        <a:t>177</a:t>
                      </a:r>
                      <a:r>
                        <a:rPr lang="ja-JP" sz="1400"/>
                        <a:t>Lu-ocreotate</a:t>
                      </a:r>
                    </a:p>
                    <a:p>
                      <a:pPr algn="ctr"/>
                      <a:r>
                        <a:rPr lang="ja-JP" sz="1400"/>
                        <a:t>(n=41)</a:t>
                      </a:r>
                    </a:p>
                  </a:txBody>
                  <a:tcPr marL="36000" marR="36000" marT="72000" marB="36000" anchor="ctr"/>
                </a:tc>
                <a:tc>
                  <a:txBody>
                    <a:bodyPr/>
                    <a:lstStyle/>
                    <a:p>
                      <a:pPr algn="ctr"/>
                      <a:r>
                        <a:rPr lang="ja-JP" sz="1400"/>
                        <a:t>スニチニブ</a:t>
                      </a:r>
                    </a:p>
                    <a:p>
                      <a:pPr algn="ctr"/>
                      <a:r>
                        <a:rPr lang="ja-JP" sz="1400"/>
                        <a:t>(n=43)</a:t>
                      </a:r>
                    </a:p>
                  </a:txBody>
                  <a:tcPr marL="36000" marR="36000" marT="72000" marB="36000" anchor="ctr"/>
                </a:tc>
                <a:extLst>
                  <a:ext uri="{0D108BD9-81ED-4DB2-BD59-A6C34878D82A}">
                    <a16:rowId xmlns:a16="http://schemas.microsoft.com/office/drawing/2014/main" val="4167644730"/>
                  </a:ext>
                </a:extLst>
              </a:tr>
              <a:tr h="210085">
                <a:tc>
                  <a:txBody>
                    <a:bodyPr/>
                    <a:lstStyle/>
                    <a:p>
                      <a:r>
                        <a:rPr lang="ja-JP" sz="1400"/>
                        <a:t>イベント、N</a:t>
                      </a:r>
                    </a:p>
                  </a:txBody>
                  <a:tcPr marL="36000" marR="36000" marT="72000" marB="36000" anchor="ctr">
                    <a:noFill/>
                  </a:tcPr>
                </a:tc>
                <a:tc>
                  <a:txBody>
                    <a:bodyPr/>
                    <a:lstStyle/>
                    <a:p>
                      <a:pPr algn="ctr"/>
                      <a:r>
                        <a:rPr lang="ja-JP" sz="1400"/>
                        <a:t>34</a:t>
                      </a:r>
                    </a:p>
                  </a:txBody>
                  <a:tcPr marL="36000" marR="36000" marT="72000" marB="36000" anchor="ctr">
                    <a:noFill/>
                  </a:tcPr>
                </a:tc>
                <a:tc>
                  <a:txBody>
                    <a:bodyPr/>
                    <a:lstStyle/>
                    <a:p>
                      <a:pPr algn="ctr"/>
                      <a:r>
                        <a:rPr lang="ja-JP" sz="1400"/>
                        <a:t>42</a:t>
                      </a: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ja-JP" sz="1400"/>
                        <a:t>mPFS、月数(90%CI)</a:t>
                      </a:r>
                    </a:p>
                  </a:txBody>
                  <a:tcPr marL="36000" marR="36000" marT="72000" marB="36000" anchor="ctr"/>
                </a:tc>
                <a:tc>
                  <a:txBody>
                    <a:bodyPr/>
                    <a:lstStyle/>
                    <a:p>
                      <a:pPr algn="ctr"/>
                      <a:r>
                        <a:rPr lang="ja-JP" sz="1400"/>
                        <a:t>20.7 (17.2、23.7)</a:t>
                      </a:r>
                    </a:p>
                  </a:txBody>
                  <a:tcPr marL="36000" marR="36000" marT="72000" marB="36000" anchor="ctr"/>
                </a:tc>
                <a:tc>
                  <a:txBody>
                    <a:bodyPr/>
                    <a:lstStyle/>
                    <a:p>
                      <a:pPr algn="ctr"/>
                      <a:r>
                        <a:rPr lang="ja-JP" sz="1400" dirty="0"/>
                        <a:t>11.0 (8.8、12.4)</a:t>
                      </a:r>
                    </a:p>
                  </a:txBody>
                  <a:tcPr marL="36000" marR="36000" marT="72000" marB="36000" anchor="ctr"/>
                </a:tc>
                <a:extLst>
                  <a:ext uri="{0D108BD9-81ED-4DB2-BD59-A6C34878D82A}">
                    <a16:rowId xmlns:a16="http://schemas.microsoft.com/office/drawing/2014/main" val="283859767"/>
                  </a:ext>
                </a:extLst>
              </a:tr>
            </a:tbl>
          </a:graphicData>
        </a:graphic>
      </p:graphicFrame>
      <p:grpSp>
        <p:nvGrpSpPr>
          <p:cNvPr id="103" name="Group 102">
            <a:extLst>
              <a:ext uri="{FF2B5EF4-FFF2-40B4-BE49-F238E27FC236}">
                <a16:creationId xmlns:a16="http://schemas.microsoft.com/office/drawing/2014/main" id="{803C9208-324E-1E43-FA98-E048F6E299C1}"/>
              </a:ext>
            </a:extLst>
          </p:cNvPr>
          <p:cNvGrpSpPr/>
          <p:nvPr/>
        </p:nvGrpSpPr>
        <p:grpSpPr>
          <a:xfrm>
            <a:off x="3434575" y="5290127"/>
            <a:ext cx="4984762" cy="288147"/>
            <a:chOff x="4749813" y="5768665"/>
            <a:chExt cx="4984762" cy="288147"/>
          </a:xfrm>
        </p:grpSpPr>
        <p:sp>
          <p:nvSpPr>
            <p:cNvPr id="104" name="TextBox 103">
              <a:extLst>
                <a:ext uri="{FF2B5EF4-FFF2-40B4-BE49-F238E27FC236}">
                  <a16:creationId xmlns:a16="http://schemas.microsoft.com/office/drawing/2014/main" id="{B77000BC-F451-3C8D-7AEE-D2733B2EF216}"/>
                </a:ext>
              </a:extLst>
            </p:cNvPr>
            <p:cNvSpPr txBox="1"/>
            <p:nvPr/>
          </p:nvSpPr>
          <p:spPr>
            <a:xfrm>
              <a:off x="9562486" y="576866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105" name="TextBox 104">
              <a:extLst>
                <a:ext uri="{FF2B5EF4-FFF2-40B4-BE49-F238E27FC236}">
                  <a16:creationId xmlns:a16="http://schemas.microsoft.com/office/drawing/2014/main" id="{2860DB66-CF61-CDFC-A530-E8C3586EA109}"/>
                </a:ext>
              </a:extLst>
            </p:cNvPr>
            <p:cNvSpPr txBox="1"/>
            <p:nvPr/>
          </p:nvSpPr>
          <p:spPr>
            <a:xfrm>
              <a:off x="8371741" y="576866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106" name="TextBox 105">
              <a:extLst>
                <a:ext uri="{FF2B5EF4-FFF2-40B4-BE49-F238E27FC236}">
                  <a16:creationId xmlns:a16="http://schemas.microsoft.com/office/drawing/2014/main" id="{4A1731CA-10CC-D424-B571-063F446625E1}"/>
                </a:ext>
              </a:extLst>
            </p:cNvPr>
            <p:cNvSpPr txBox="1"/>
            <p:nvPr/>
          </p:nvSpPr>
          <p:spPr>
            <a:xfrm>
              <a:off x="7131303" y="57686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14</a:t>
              </a:r>
            </a:p>
          </p:txBody>
        </p:sp>
        <p:sp>
          <p:nvSpPr>
            <p:cNvPr id="107" name="TextBox 106">
              <a:extLst>
                <a:ext uri="{FF2B5EF4-FFF2-40B4-BE49-F238E27FC236}">
                  <a16:creationId xmlns:a16="http://schemas.microsoft.com/office/drawing/2014/main" id="{408AF2E3-C087-A60F-D207-8EA16DE40E9F}"/>
                </a:ext>
              </a:extLst>
            </p:cNvPr>
            <p:cNvSpPr txBox="1"/>
            <p:nvPr/>
          </p:nvSpPr>
          <p:spPr>
            <a:xfrm>
              <a:off x="5940559" y="57686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33</a:t>
              </a:r>
            </a:p>
          </p:txBody>
        </p:sp>
        <p:sp>
          <p:nvSpPr>
            <p:cNvPr id="108" name="TextBox 107">
              <a:extLst>
                <a:ext uri="{FF2B5EF4-FFF2-40B4-BE49-F238E27FC236}">
                  <a16:creationId xmlns:a16="http://schemas.microsoft.com/office/drawing/2014/main" id="{D53DB01D-0DA4-197B-3248-3EA62C05B69C}"/>
                </a:ext>
              </a:extLst>
            </p:cNvPr>
            <p:cNvSpPr txBox="1"/>
            <p:nvPr/>
          </p:nvSpPr>
          <p:spPr>
            <a:xfrm>
              <a:off x="4749813" y="57686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41</a:t>
              </a:r>
            </a:p>
          </p:txBody>
        </p:sp>
      </p:grpSp>
      <p:grpSp>
        <p:nvGrpSpPr>
          <p:cNvPr id="109" name="Group 108">
            <a:extLst>
              <a:ext uri="{FF2B5EF4-FFF2-40B4-BE49-F238E27FC236}">
                <a16:creationId xmlns:a16="http://schemas.microsoft.com/office/drawing/2014/main" id="{494CC41B-AA90-9B9C-3AD3-E1B3498CECBC}"/>
              </a:ext>
            </a:extLst>
          </p:cNvPr>
          <p:cNvGrpSpPr/>
          <p:nvPr/>
        </p:nvGrpSpPr>
        <p:grpSpPr>
          <a:xfrm>
            <a:off x="3434575" y="5545739"/>
            <a:ext cx="4984762" cy="288147"/>
            <a:chOff x="4749813" y="5768665"/>
            <a:chExt cx="4984762" cy="288147"/>
          </a:xfrm>
        </p:grpSpPr>
        <p:sp>
          <p:nvSpPr>
            <p:cNvPr id="110" name="TextBox 109">
              <a:extLst>
                <a:ext uri="{FF2B5EF4-FFF2-40B4-BE49-F238E27FC236}">
                  <a16:creationId xmlns:a16="http://schemas.microsoft.com/office/drawing/2014/main" id="{744D9778-7235-4C04-1FFA-E98CB97CE23D}"/>
                </a:ext>
              </a:extLst>
            </p:cNvPr>
            <p:cNvSpPr txBox="1"/>
            <p:nvPr/>
          </p:nvSpPr>
          <p:spPr>
            <a:xfrm>
              <a:off x="9562486" y="57686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11" name="TextBox 110">
              <a:extLst>
                <a:ext uri="{FF2B5EF4-FFF2-40B4-BE49-F238E27FC236}">
                  <a16:creationId xmlns:a16="http://schemas.microsoft.com/office/drawing/2014/main" id="{3D42B3D2-876D-8AD9-6899-5F5544B16260}"/>
                </a:ext>
              </a:extLst>
            </p:cNvPr>
            <p:cNvSpPr txBox="1"/>
            <p:nvPr/>
          </p:nvSpPr>
          <p:spPr>
            <a:xfrm>
              <a:off x="8371741" y="57686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12" name="TextBox 111">
              <a:extLst>
                <a:ext uri="{FF2B5EF4-FFF2-40B4-BE49-F238E27FC236}">
                  <a16:creationId xmlns:a16="http://schemas.microsoft.com/office/drawing/2014/main" id="{F64A0A6B-747E-670E-DC84-E0670C056E64}"/>
                </a:ext>
              </a:extLst>
            </p:cNvPr>
            <p:cNvSpPr txBox="1"/>
            <p:nvPr/>
          </p:nvSpPr>
          <p:spPr>
            <a:xfrm>
              <a:off x="7180996" y="57686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113" name="TextBox 112">
              <a:extLst>
                <a:ext uri="{FF2B5EF4-FFF2-40B4-BE49-F238E27FC236}">
                  <a16:creationId xmlns:a16="http://schemas.microsoft.com/office/drawing/2014/main" id="{585BFFA2-D1F3-39AC-BFC5-497BCD2A8B9C}"/>
                </a:ext>
              </a:extLst>
            </p:cNvPr>
            <p:cNvSpPr txBox="1"/>
            <p:nvPr/>
          </p:nvSpPr>
          <p:spPr>
            <a:xfrm>
              <a:off x="5940559" y="57686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18</a:t>
              </a:r>
            </a:p>
          </p:txBody>
        </p:sp>
        <p:sp>
          <p:nvSpPr>
            <p:cNvPr id="114" name="TextBox 113">
              <a:extLst>
                <a:ext uri="{FF2B5EF4-FFF2-40B4-BE49-F238E27FC236}">
                  <a16:creationId xmlns:a16="http://schemas.microsoft.com/office/drawing/2014/main" id="{F48D8DC4-3DE1-5B4F-79FB-D54B8C23DDA4}"/>
                </a:ext>
              </a:extLst>
            </p:cNvPr>
            <p:cNvSpPr txBox="1"/>
            <p:nvPr/>
          </p:nvSpPr>
          <p:spPr>
            <a:xfrm>
              <a:off x="4749813" y="57686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43</a:t>
              </a:r>
            </a:p>
          </p:txBody>
        </p:sp>
      </p:grpSp>
      <p:sp>
        <p:nvSpPr>
          <p:cNvPr id="115" name="TextBox 114">
            <a:extLst>
              <a:ext uri="{FF2B5EF4-FFF2-40B4-BE49-F238E27FC236}">
                <a16:creationId xmlns:a16="http://schemas.microsoft.com/office/drawing/2014/main" id="{E3B5A014-9B78-0179-7A26-D9D1F6272E4D}"/>
              </a:ext>
            </a:extLst>
          </p:cNvPr>
          <p:cNvSpPr txBox="1"/>
          <p:nvPr/>
        </p:nvSpPr>
        <p:spPr>
          <a:xfrm flipH="1">
            <a:off x="1501541" y="5280312"/>
            <a:ext cx="1697832" cy="307777"/>
          </a:xfrm>
          <a:prstGeom prst="rect">
            <a:avLst/>
          </a:prstGeom>
          <a:noFill/>
        </p:spPr>
        <p:txBody>
          <a:bodyPr wrap="square" rtlCol="0">
            <a:spAutoFit/>
          </a:bodyPr>
          <a:lstStyle/>
          <a:p>
            <a:pPr algn="r"/>
            <a:r>
              <a:rPr lang="ja-JP" sz="1400" baseline="30000">
                <a:solidFill>
                  <a:schemeClr val="accent3"/>
                </a:solidFill>
              </a:rPr>
              <a:t>177</a:t>
            </a:r>
            <a:r>
              <a:rPr lang="ja-JP" sz="1400">
                <a:solidFill>
                  <a:schemeClr val="accent3"/>
                </a:solidFill>
              </a:rPr>
              <a:t>Lu-octreotate</a:t>
            </a:r>
          </a:p>
        </p:txBody>
      </p:sp>
      <p:sp>
        <p:nvSpPr>
          <p:cNvPr id="116" name="TextBox 115">
            <a:extLst>
              <a:ext uri="{FF2B5EF4-FFF2-40B4-BE49-F238E27FC236}">
                <a16:creationId xmlns:a16="http://schemas.microsoft.com/office/drawing/2014/main" id="{5DA8348A-CA40-06FE-B2F2-33BA185E3AB5}"/>
              </a:ext>
            </a:extLst>
          </p:cNvPr>
          <p:cNvSpPr txBox="1"/>
          <p:nvPr/>
        </p:nvSpPr>
        <p:spPr>
          <a:xfrm flipH="1">
            <a:off x="2065105" y="5535924"/>
            <a:ext cx="1134267" cy="307777"/>
          </a:xfrm>
          <a:prstGeom prst="rect">
            <a:avLst/>
          </a:prstGeom>
          <a:noFill/>
        </p:spPr>
        <p:txBody>
          <a:bodyPr wrap="square" rtlCol="0">
            <a:spAutoFit/>
          </a:bodyPr>
          <a:lstStyle/>
          <a:p>
            <a:pPr algn="ctr"/>
            <a:r>
              <a:rPr lang="ja-JP" sz="1400" dirty="0">
                <a:solidFill>
                  <a:schemeClr val="accent2"/>
                </a:solidFill>
              </a:rPr>
              <a:t>スニチニブ</a:t>
            </a:r>
          </a:p>
        </p:txBody>
      </p:sp>
      <p:grpSp>
        <p:nvGrpSpPr>
          <p:cNvPr id="117" name="Group 116">
            <a:extLst>
              <a:ext uri="{FF2B5EF4-FFF2-40B4-BE49-F238E27FC236}">
                <a16:creationId xmlns:a16="http://schemas.microsoft.com/office/drawing/2014/main" id="{9D1BB785-3D6E-D083-22E9-141F6013D1F1}"/>
              </a:ext>
            </a:extLst>
          </p:cNvPr>
          <p:cNvGrpSpPr/>
          <p:nvPr/>
        </p:nvGrpSpPr>
        <p:grpSpPr>
          <a:xfrm>
            <a:off x="3570304" y="1973038"/>
            <a:ext cx="4968000" cy="2345828"/>
            <a:chOff x="3000375" y="1971674"/>
            <a:chExt cx="6188525" cy="2911925"/>
          </a:xfrm>
        </p:grpSpPr>
        <p:sp>
          <p:nvSpPr>
            <p:cNvPr id="118" name="Freeform: Shape 85">
              <a:extLst>
                <a:ext uri="{FF2B5EF4-FFF2-40B4-BE49-F238E27FC236}">
                  <a16:creationId xmlns:a16="http://schemas.microsoft.com/office/drawing/2014/main" id="{EE0ABFB6-50A5-1E8B-D6D3-783B9F0377DD}"/>
                </a:ext>
              </a:extLst>
            </p:cNvPr>
            <p:cNvSpPr/>
            <p:nvPr/>
          </p:nvSpPr>
          <p:spPr>
            <a:xfrm>
              <a:off x="3000375" y="1971674"/>
              <a:ext cx="6188525" cy="2911925"/>
            </a:xfrm>
            <a:custGeom>
              <a:avLst/>
              <a:gdLst>
                <a:gd name="connsiteX0" fmla="*/ 6188526 w 6188525"/>
                <a:gd name="connsiteY0" fmla="*/ 2911926 h 2911925"/>
                <a:gd name="connsiteX1" fmla="*/ 5981700 w 6188525"/>
                <a:gd name="connsiteY1" fmla="*/ 2911926 h 2911925"/>
                <a:gd name="connsiteX2" fmla="*/ 5981700 w 6188525"/>
                <a:gd name="connsiteY2" fmla="*/ 2699661 h 2911925"/>
                <a:gd name="connsiteX3" fmla="*/ 4022274 w 6188525"/>
                <a:gd name="connsiteY3" fmla="*/ 2699661 h 2911925"/>
                <a:gd name="connsiteX4" fmla="*/ 4022274 w 6188525"/>
                <a:gd name="connsiteY4" fmla="*/ 2579913 h 2911925"/>
                <a:gd name="connsiteX5" fmla="*/ 3891639 w 6188525"/>
                <a:gd name="connsiteY5" fmla="*/ 2579913 h 2911925"/>
                <a:gd name="connsiteX6" fmla="*/ 3891639 w 6188525"/>
                <a:gd name="connsiteY6" fmla="*/ 2487387 h 2911925"/>
                <a:gd name="connsiteX7" fmla="*/ 3619500 w 6188525"/>
                <a:gd name="connsiteY7" fmla="*/ 2487387 h 2911925"/>
                <a:gd name="connsiteX8" fmla="*/ 3619500 w 6188525"/>
                <a:gd name="connsiteY8" fmla="*/ 2389413 h 2911925"/>
                <a:gd name="connsiteX9" fmla="*/ 3565074 w 6188525"/>
                <a:gd name="connsiteY9" fmla="*/ 2389413 h 2911925"/>
                <a:gd name="connsiteX10" fmla="*/ 3565074 w 6188525"/>
                <a:gd name="connsiteY10" fmla="*/ 2296887 h 2911925"/>
                <a:gd name="connsiteX11" fmla="*/ 3499761 w 6188525"/>
                <a:gd name="connsiteY11" fmla="*/ 2296887 h 2911925"/>
                <a:gd name="connsiteX12" fmla="*/ 3499761 w 6188525"/>
                <a:gd name="connsiteY12" fmla="*/ 2193474 h 2911925"/>
                <a:gd name="connsiteX13" fmla="*/ 3216726 w 6188525"/>
                <a:gd name="connsiteY13" fmla="*/ 2193474 h 2911925"/>
                <a:gd name="connsiteX14" fmla="*/ 3216726 w 6188525"/>
                <a:gd name="connsiteY14" fmla="*/ 2128161 h 2911925"/>
                <a:gd name="connsiteX15" fmla="*/ 3173187 w 6188525"/>
                <a:gd name="connsiteY15" fmla="*/ 2128161 h 2911925"/>
                <a:gd name="connsiteX16" fmla="*/ 3173187 w 6188525"/>
                <a:gd name="connsiteY16" fmla="*/ 2041074 h 2911925"/>
                <a:gd name="connsiteX17" fmla="*/ 2971800 w 6188525"/>
                <a:gd name="connsiteY17" fmla="*/ 2041074 h 2911925"/>
                <a:gd name="connsiteX18" fmla="*/ 2971800 w 6188525"/>
                <a:gd name="connsiteY18" fmla="*/ 1964874 h 2911925"/>
                <a:gd name="connsiteX19" fmla="*/ 2911926 w 6188525"/>
                <a:gd name="connsiteY19" fmla="*/ 1964874 h 2911925"/>
                <a:gd name="connsiteX20" fmla="*/ 2911926 w 6188525"/>
                <a:gd name="connsiteY20" fmla="*/ 1883226 h 2911925"/>
                <a:gd name="connsiteX21" fmla="*/ 2819400 w 6188525"/>
                <a:gd name="connsiteY21" fmla="*/ 1883226 h 2911925"/>
                <a:gd name="connsiteX22" fmla="*/ 2819400 w 6188525"/>
                <a:gd name="connsiteY22" fmla="*/ 1725387 h 2911925"/>
                <a:gd name="connsiteX23" fmla="*/ 2770413 w 6188525"/>
                <a:gd name="connsiteY23" fmla="*/ 1725387 h 2911925"/>
                <a:gd name="connsiteX24" fmla="*/ 2770413 w 6188525"/>
                <a:gd name="connsiteY24" fmla="*/ 1627413 h 2911925"/>
                <a:gd name="connsiteX25" fmla="*/ 2601687 w 6188525"/>
                <a:gd name="connsiteY25" fmla="*/ 1627413 h 2911925"/>
                <a:gd name="connsiteX26" fmla="*/ 2601687 w 6188525"/>
                <a:gd name="connsiteY26" fmla="*/ 1562100 h 2911925"/>
                <a:gd name="connsiteX27" fmla="*/ 2541813 w 6188525"/>
                <a:gd name="connsiteY27" fmla="*/ 1562100 h 2911925"/>
                <a:gd name="connsiteX28" fmla="*/ 2541813 w 6188525"/>
                <a:gd name="connsiteY28" fmla="*/ 1426026 h 2911925"/>
                <a:gd name="connsiteX29" fmla="*/ 2465613 w 6188525"/>
                <a:gd name="connsiteY29" fmla="*/ 1426026 h 2911925"/>
                <a:gd name="connsiteX30" fmla="*/ 2465613 w 6188525"/>
                <a:gd name="connsiteY30" fmla="*/ 1322613 h 2911925"/>
                <a:gd name="connsiteX31" fmla="*/ 2280561 w 6188525"/>
                <a:gd name="connsiteY31" fmla="*/ 1322613 h 2911925"/>
                <a:gd name="connsiteX32" fmla="*/ 2280561 w 6188525"/>
                <a:gd name="connsiteY32" fmla="*/ 1164774 h 2911925"/>
                <a:gd name="connsiteX33" fmla="*/ 2171700 w 6188525"/>
                <a:gd name="connsiteY33" fmla="*/ 1164774 h 2911925"/>
                <a:gd name="connsiteX34" fmla="*/ 2171700 w 6188525"/>
                <a:gd name="connsiteY34" fmla="*/ 1061361 h 2911925"/>
                <a:gd name="connsiteX35" fmla="*/ 2128161 w 6188525"/>
                <a:gd name="connsiteY35" fmla="*/ 1061361 h 2911925"/>
                <a:gd name="connsiteX36" fmla="*/ 2128161 w 6188525"/>
                <a:gd name="connsiteY36" fmla="*/ 985161 h 2911925"/>
                <a:gd name="connsiteX37" fmla="*/ 2095500 w 6188525"/>
                <a:gd name="connsiteY37" fmla="*/ 985161 h 2911925"/>
                <a:gd name="connsiteX38" fmla="*/ 2095500 w 6188525"/>
                <a:gd name="connsiteY38" fmla="*/ 908957 h 2911925"/>
                <a:gd name="connsiteX39" fmla="*/ 2090061 w 6188525"/>
                <a:gd name="connsiteY39" fmla="*/ 908957 h 2911925"/>
                <a:gd name="connsiteX40" fmla="*/ 2090061 w 6188525"/>
                <a:gd name="connsiteY40" fmla="*/ 832757 h 2911925"/>
                <a:gd name="connsiteX41" fmla="*/ 1812474 w 6188525"/>
                <a:gd name="connsiteY41" fmla="*/ 832757 h 2911925"/>
                <a:gd name="connsiteX42" fmla="*/ 1812474 w 6188525"/>
                <a:gd name="connsiteY42" fmla="*/ 762000 h 2911925"/>
                <a:gd name="connsiteX43" fmla="*/ 1654626 w 6188525"/>
                <a:gd name="connsiteY43" fmla="*/ 762000 h 2911925"/>
                <a:gd name="connsiteX44" fmla="*/ 1654626 w 6188525"/>
                <a:gd name="connsiteY44" fmla="*/ 696686 h 2911925"/>
                <a:gd name="connsiteX45" fmla="*/ 1524000 w 6188525"/>
                <a:gd name="connsiteY45" fmla="*/ 696686 h 2911925"/>
                <a:gd name="connsiteX46" fmla="*/ 1524000 w 6188525"/>
                <a:gd name="connsiteY46" fmla="*/ 615043 h 2911925"/>
                <a:gd name="connsiteX47" fmla="*/ 1464126 w 6188525"/>
                <a:gd name="connsiteY47" fmla="*/ 615043 h 2911925"/>
                <a:gd name="connsiteX48" fmla="*/ 1464126 w 6188525"/>
                <a:gd name="connsiteY48" fmla="*/ 533400 h 2911925"/>
                <a:gd name="connsiteX49" fmla="*/ 1431474 w 6188525"/>
                <a:gd name="connsiteY49" fmla="*/ 533400 h 2911925"/>
                <a:gd name="connsiteX50" fmla="*/ 1431474 w 6188525"/>
                <a:gd name="connsiteY50" fmla="*/ 391886 h 2911925"/>
                <a:gd name="connsiteX51" fmla="*/ 1104900 w 6188525"/>
                <a:gd name="connsiteY51" fmla="*/ 391886 h 2911925"/>
                <a:gd name="connsiteX52" fmla="*/ 1104900 w 6188525"/>
                <a:gd name="connsiteY52" fmla="*/ 310243 h 2911925"/>
                <a:gd name="connsiteX53" fmla="*/ 767443 w 6188525"/>
                <a:gd name="connsiteY53" fmla="*/ 310243 h 2911925"/>
                <a:gd name="connsiteX54" fmla="*/ 767443 w 6188525"/>
                <a:gd name="connsiteY54" fmla="*/ 234043 h 2911925"/>
                <a:gd name="connsiteX55" fmla="*/ 740229 w 6188525"/>
                <a:gd name="connsiteY55" fmla="*/ 234043 h 2911925"/>
                <a:gd name="connsiteX56" fmla="*/ 740229 w 6188525"/>
                <a:gd name="connsiteY56" fmla="*/ 152400 h 2911925"/>
                <a:gd name="connsiteX57" fmla="*/ 517071 w 6188525"/>
                <a:gd name="connsiteY57" fmla="*/ 152400 h 2911925"/>
                <a:gd name="connsiteX58" fmla="*/ 517071 w 6188525"/>
                <a:gd name="connsiteY58" fmla="*/ 81643 h 2911925"/>
                <a:gd name="connsiteX59" fmla="*/ 408214 w 6188525"/>
                <a:gd name="connsiteY59" fmla="*/ 81643 h 2911925"/>
                <a:gd name="connsiteX60" fmla="*/ 408214 w 6188525"/>
                <a:gd name="connsiteY60" fmla="*/ 0 h 2911925"/>
                <a:gd name="connsiteX61" fmla="*/ 0 w 6188525"/>
                <a:gd name="connsiteY61" fmla="*/ 0 h 29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188525" h="2911925">
                  <a:moveTo>
                    <a:pt x="6188526" y="2911926"/>
                  </a:moveTo>
                  <a:lnTo>
                    <a:pt x="5981700" y="2911926"/>
                  </a:lnTo>
                  <a:lnTo>
                    <a:pt x="5981700" y="2699661"/>
                  </a:lnTo>
                  <a:lnTo>
                    <a:pt x="4022274" y="2699661"/>
                  </a:lnTo>
                  <a:lnTo>
                    <a:pt x="4022274" y="2579913"/>
                  </a:lnTo>
                  <a:lnTo>
                    <a:pt x="3891639" y="2579913"/>
                  </a:lnTo>
                  <a:lnTo>
                    <a:pt x="3891639" y="2487387"/>
                  </a:lnTo>
                  <a:lnTo>
                    <a:pt x="3619500" y="2487387"/>
                  </a:lnTo>
                  <a:lnTo>
                    <a:pt x="3619500" y="2389413"/>
                  </a:lnTo>
                  <a:lnTo>
                    <a:pt x="3565074" y="2389413"/>
                  </a:lnTo>
                  <a:lnTo>
                    <a:pt x="3565074" y="2296887"/>
                  </a:lnTo>
                  <a:lnTo>
                    <a:pt x="3499761" y="2296887"/>
                  </a:lnTo>
                  <a:lnTo>
                    <a:pt x="3499761" y="2193474"/>
                  </a:lnTo>
                  <a:lnTo>
                    <a:pt x="3216726" y="2193474"/>
                  </a:lnTo>
                  <a:lnTo>
                    <a:pt x="3216726" y="2128161"/>
                  </a:lnTo>
                  <a:lnTo>
                    <a:pt x="3173187" y="2128161"/>
                  </a:lnTo>
                  <a:lnTo>
                    <a:pt x="3173187" y="2041074"/>
                  </a:lnTo>
                  <a:lnTo>
                    <a:pt x="2971800" y="2041074"/>
                  </a:lnTo>
                  <a:lnTo>
                    <a:pt x="2971800" y="1964874"/>
                  </a:lnTo>
                  <a:lnTo>
                    <a:pt x="2911926" y="1964874"/>
                  </a:lnTo>
                  <a:lnTo>
                    <a:pt x="2911926" y="1883226"/>
                  </a:lnTo>
                  <a:lnTo>
                    <a:pt x="2819400" y="1883226"/>
                  </a:lnTo>
                  <a:lnTo>
                    <a:pt x="2819400" y="1725387"/>
                  </a:lnTo>
                  <a:lnTo>
                    <a:pt x="2770413" y="1725387"/>
                  </a:lnTo>
                  <a:lnTo>
                    <a:pt x="2770413" y="1627413"/>
                  </a:lnTo>
                  <a:lnTo>
                    <a:pt x="2601687" y="1627413"/>
                  </a:lnTo>
                  <a:lnTo>
                    <a:pt x="2601687" y="1562100"/>
                  </a:lnTo>
                  <a:lnTo>
                    <a:pt x="2541813" y="1562100"/>
                  </a:lnTo>
                  <a:lnTo>
                    <a:pt x="2541813" y="1426026"/>
                  </a:lnTo>
                  <a:lnTo>
                    <a:pt x="2465613" y="1426026"/>
                  </a:lnTo>
                  <a:lnTo>
                    <a:pt x="2465613" y="1322613"/>
                  </a:lnTo>
                  <a:lnTo>
                    <a:pt x="2280561" y="1322613"/>
                  </a:lnTo>
                  <a:lnTo>
                    <a:pt x="2280561" y="1164774"/>
                  </a:lnTo>
                  <a:lnTo>
                    <a:pt x="2171700" y="1164774"/>
                  </a:lnTo>
                  <a:lnTo>
                    <a:pt x="2171700" y="1061361"/>
                  </a:lnTo>
                  <a:lnTo>
                    <a:pt x="2128161" y="1061361"/>
                  </a:lnTo>
                  <a:lnTo>
                    <a:pt x="2128161" y="985161"/>
                  </a:lnTo>
                  <a:lnTo>
                    <a:pt x="2095500" y="985161"/>
                  </a:lnTo>
                  <a:lnTo>
                    <a:pt x="2095500" y="908957"/>
                  </a:lnTo>
                  <a:lnTo>
                    <a:pt x="2090061" y="908957"/>
                  </a:lnTo>
                  <a:lnTo>
                    <a:pt x="2090061" y="832757"/>
                  </a:lnTo>
                  <a:lnTo>
                    <a:pt x="1812474" y="832757"/>
                  </a:lnTo>
                  <a:lnTo>
                    <a:pt x="1812474" y="762000"/>
                  </a:lnTo>
                  <a:lnTo>
                    <a:pt x="1654626" y="762000"/>
                  </a:lnTo>
                  <a:lnTo>
                    <a:pt x="1654626" y="696686"/>
                  </a:lnTo>
                  <a:lnTo>
                    <a:pt x="1524000" y="696686"/>
                  </a:lnTo>
                  <a:lnTo>
                    <a:pt x="1524000" y="615043"/>
                  </a:lnTo>
                  <a:lnTo>
                    <a:pt x="1464126" y="615043"/>
                  </a:lnTo>
                  <a:lnTo>
                    <a:pt x="1464126" y="533400"/>
                  </a:lnTo>
                  <a:lnTo>
                    <a:pt x="1431474" y="533400"/>
                  </a:lnTo>
                  <a:lnTo>
                    <a:pt x="1431474" y="391886"/>
                  </a:lnTo>
                  <a:lnTo>
                    <a:pt x="1104900" y="391886"/>
                  </a:lnTo>
                  <a:lnTo>
                    <a:pt x="1104900" y="310243"/>
                  </a:lnTo>
                  <a:lnTo>
                    <a:pt x="767443" y="310243"/>
                  </a:lnTo>
                  <a:lnTo>
                    <a:pt x="767443" y="234043"/>
                  </a:lnTo>
                  <a:lnTo>
                    <a:pt x="740229" y="234043"/>
                  </a:lnTo>
                  <a:lnTo>
                    <a:pt x="740229" y="152400"/>
                  </a:lnTo>
                  <a:lnTo>
                    <a:pt x="517071" y="152400"/>
                  </a:lnTo>
                  <a:lnTo>
                    <a:pt x="517071" y="81643"/>
                  </a:lnTo>
                  <a:lnTo>
                    <a:pt x="408214" y="81643"/>
                  </a:lnTo>
                  <a:lnTo>
                    <a:pt x="408214" y="0"/>
                  </a:lnTo>
                  <a:lnTo>
                    <a:pt x="0" y="0"/>
                  </a:lnTo>
                </a:path>
              </a:pathLst>
            </a:custGeom>
            <a:noFill/>
            <a:ln w="19050" cap="flat">
              <a:solidFill>
                <a:schemeClr val="accent3"/>
              </a:solidFill>
              <a:prstDash val="solid"/>
              <a:miter/>
            </a:ln>
          </p:spPr>
          <p:txBody>
            <a:bodyPr rtlCol="0" anchor="ctr"/>
            <a:lstStyle/>
            <a:p>
              <a:endParaRPr lang="en-GB"/>
            </a:p>
          </p:txBody>
        </p:sp>
        <p:sp>
          <p:nvSpPr>
            <p:cNvPr id="119" name="Freeform: Shape 86">
              <a:extLst>
                <a:ext uri="{FF2B5EF4-FFF2-40B4-BE49-F238E27FC236}">
                  <a16:creationId xmlns:a16="http://schemas.microsoft.com/office/drawing/2014/main" id="{E64D696E-F6EA-0827-A5AF-36614C8AE657}"/>
                </a:ext>
              </a:extLst>
            </p:cNvPr>
            <p:cNvSpPr/>
            <p:nvPr/>
          </p:nvSpPr>
          <p:spPr>
            <a:xfrm>
              <a:off x="4712150" y="267652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20" name="Freeform: Shape 87">
              <a:extLst>
                <a:ext uri="{FF2B5EF4-FFF2-40B4-BE49-F238E27FC236}">
                  <a16:creationId xmlns:a16="http://schemas.microsoft.com/office/drawing/2014/main" id="{8B75FCA4-2052-E8AD-CCE5-7BB172130E54}"/>
                </a:ext>
              </a:extLst>
            </p:cNvPr>
            <p:cNvSpPr/>
            <p:nvPr/>
          </p:nvSpPr>
          <p:spPr>
            <a:xfrm>
              <a:off x="6331410" y="410528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121" name="Freeform: Shape 88">
              <a:extLst>
                <a:ext uri="{FF2B5EF4-FFF2-40B4-BE49-F238E27FC236}">
                  <a16:creationId xmlns:a16="http://schemas.microsoft.com/office/drawing/2014/main" id="{5E030A45-A36D-8821-F11F-ECFB1345BD89}"/>
                </a:ext>
              </a:extLst>
            </p:cNvPr>
            <p:cNvSpPr/>
            <p:nvPr/>
          </p:nvSpPr>
          <p:spPr>
            <a:xfrm>
              <a:off x="6426660" y="410528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122" name="Freeform: Shape 89">
              <a:extLst>
                <a:ext uri="{FF2B5EF4-FFF2-40B4-BE49-F238E27FC236}">
                  <a16:creationId xmlns:a16="http://schemas.microsoft.com/office/drawing/2014/main" id="{1744558C-9DF4-A2CE-85E6-91DCDCB9A505}"/>
                </a:ext>
              </a:extLst>
            </p:cNvPr>
            <p:cNvSpPr/>
            <p:nvPr/>
          </p:nvSpPr>
          <p:spPr>
            <a:xfrm>
              <a:off x="6979110" y="44862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23" name="Freeform: Shape 90">
              <a:extLst>
                <a:ext uri="{FF2B5EF4-FFF2-40B4-BE49-F238E27FC236}">
                  <a16:creationId xmlns:a16="http://schemas.microsoft.com/office/drawing/2014/main" id="{8B7CF70E-409E-CF97-F764-DAE04E7F579C}"/>
                </a:ext>
              </a:extLst>
            </p:cNvPr>
            <p:cNvSpPr/>
            <p:nvPr/>
          </p:nvSpPr>
          <p:spPr>
            <a:xfrm>
              <a:off x="7474419" y="4619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24" name="Freeform: Shape 91">
              <a:extLst>
                <a:ext uri="{FF2B5EF4-FFF2-40B4-BE49-F238E27FC236}">
                  <a16:creationId xmlns:a16="http://schemas.microsoft.com/office/drawing/2014/main" id="{5852DDC7-BF94-CAD7-D205-EA12F1F62BCC}"/>
                </a:ext>
              </a:extLst>
            </p:cNvPr>
            <p:cNvSpPr/>
            <p:nvPr/>
          </p:nvSpPr>
          <p:spPr>
            <a:xfrm>
              <a:off x="7855419" y="4619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grpSp>
      <p:sp>
        <p:nvSpPr>
          <p:cNvPr id="125" name="Graphic 94">
            <a:extLst>
              <a:ext uri="{FF2B5EF4-FFF2-40B4-BE49-F238E27FC236}">
                <a16:creationId xmlns:a16="http://schemas.microsoft.com/office/drawing/2014/main" id="{D5C70EA5-1CD7-E205-DD0A-4E7F227C7CEA}"/>
              </a:ext>
            </a:extLst>
          </p:cNvPr>
          <p:cNvSpPr/>
          <p:nvPr/>
        </p:nvSpPr>
        <p:spPr>
          <a:xfrm>
            <a:off x="3824737" y="1963136"/>
            <a:ext cx="4716000" cy="2481189"/>
          </a:xfrm>
          <a:custGeom>
            <a:avLst/>
            <a:gdLst>
              <a:gd name="connsiteX0" fmla="*/ 0 w 5762158"/>
              <a:gd name="connsiteY0" fmla="*/ 0 h 3079118"/>
              <a:gd name="connsiteX1" fmla="*/ 94307 w 5762158"/>
              <a:gd name="connsiteY1" fmla="*/ 0 h 3079118"/>
              <a:gd name="connsiteX2" fmla="*/ 94307 w 5762158"/>
              <a:gd name="connsiteY2" fmla="*/ 37723 h 3079118"/>
              <a:gd name="connsiteX3" fmla="*/ 315928 w 5762158"/>
              <a:gd name="connsiteY3" fmla="*/ 37723 h 3079118"/>
              <a:gd name="connsiteX4" fmla="*/ 315928 w 5762158"/>
              <a:gd name="connsiteY4" fmla="*/ 84877 h 3079118"/>
              <a:gd name="connsiteX5" fmla="*/ 339505 w 5762158"/>
              <a:gd name="connsiteY5" fmla="*/ 84877 h 3079118"/>
              <a:gd name="connsiteX6" fmla="*/ 339505 w 5762158"/>
              <a:gd name="connsiteY6" fmla="*/ 108454 h 3079118"/>
              <a:gd name="connsiteX7" fmla="*/ 664864 w 5762158"/>
              <a:gd name="connsiteY7" fmla="*/ 108454 h 3079118"/>
              <a:gd name="connsiteX8" fmla="*/ 664864 w 5762158"/>
              <a:gd name="connsiteY8" fmla="*/ 188614 h 3079118"/>
              <a:gd name="connsiteX9" fmla="*/ 994934 w 5762158"/>
              <a:gd name="connsiteY9" fmla="*/ 188614 h 3079118"/>
              <a:gd name="connsiteX10" fmla="*/ 994934 w 5762158"/>
              <a:gd name="connsiteY10" fmla="*/ 249913 h 3079118"/>
              <a:gd name="connsiteX11" fmla="*/ 1023233 w 5762158"/>
              <a:gd name="connsiteY11" fmla="*/ 249913 h 3079118"/>
              <a:gd name="connsiteX12" fmla="*/ 1023233 w 5762158"/>
              <a:gd name="connsiteY12" fmla="*/ 320644 h 3079118"/>
              <a:gd name="connsiteX13" fmla="*/ 1065667 w 5762158"/>
              <a:gd name="connsiteY13" fmla="*/ 320644 h 3079118"/>
              <a:gd name="connsiteX14" fmla="*/ 1065667 w 5762158"/>
              <a:gd name="connsiteY14" fmla="*/ 381943 h 3079118"/>
              <a:gd name="connsiteX15" fmla="*/ 1216562 w 5762158"/>
              <a:gd name="connsiteY15" fmla="*/ 381943 h 3079118"/>
              <a:gd name="connsiteX16" fmla="*/ 1216562 w 5762158"/>
              <a:gd name="connsiteY16" fmla="*/ 462104 h 3079118"/>
              <a:gd name="connsiteX17" fmla="*/ 1395746 w 5762158"/>
              <a:gd name="connsiteY17" fmla="*/ 462104 h 3079118"/>
              <a:gd name="connsiteX18" fmla="*/ 1395746 w 5762158"/>
              <a:gd name="connsiteY18" fmla="*/ 513973 h 3079118"/>
              <a:gd name="connsiteX19" fmla="*/ 1664513 w 5762158"/>
              <a:gd name="connsiteY19" fmla="*/ 513973 h 3079118"/>
              <a:gd name="connsiteX20" fmla="*/ 1664513 w 5762158"/>
              <a:gd name="connsiteY20" fmla="*/ 589418 h 3079118"/>
              <a:gd name="connsiteX21" fmla="*/ 1678667 w 5762158"/>
              <a:gd name="connsiteY21" fmla="*/ 589418 h 3079118"/>
              <a:gd name="connsiteX22" fmla="*/ 1678667 w 5762158"/>
              <a:gd name="connsiteY22" fmla="*/ 641288 h 3079118"/>
              <a:gd name="connsiteX23" fmla="*/ 1706956 w 5762158"/>
              <a:gd name="connsiteY23" fmla="*/ 641288 h 3079118"/>
              <a:gd name="connsiteX24" fmla="*/ 1706956 w 5762158"/>
              <a:gd name="connsiteY24" fmla="*/ 702587 h 3079118"/>
              <a:gd name="connsiteX25" fmla="*/ 1721101 w 5762158"/>
              <a:gd name="connsiteY25" fmla="*/ 702587 h 3079118"/>
              <a:gd name="connsiteX26" fmla="*/ 1721101 w 5762158"/>
              <a:gd name="connsiteY26" fmla="*/ 796894 h 3079118"/>
              <a:gd name="connsiteX27" fmla="*/ 1857851 w 5762158"/>
              <a:gd name="connsiteY27" fmla="*/ 796894 h 3079118"/>
              <a:gd name="connsiteX28" fmla="*/ 1857851 w 5762158"/>
              <a:gd name="connsiteY28" fmla="*/ 928924 h 3079118"/>
              <a:gd name="connsiteX29" fmla="*/ 2013452 w 5762158"/>
              <a:gd name="connsiteY29" fmla="*/ 928924 h 3079118"/>
              <a:gd name="connsiteX30" fmla="*/ 2013452 w 5762158"/>
              <a:gd name="connsiteY30" fmla="*/ 1018518 h 3079118"/>
              <a:gd name="connsiteX31" fmla="*/ 2107759 w 5762158"/>
              <a:gd name="connsiteY31" fmla="*/ 1018518 h 3079118"/>
              <a:gd name="connsiteX32" fmla="*/ 2107759 w 5762158"/>
              <a:gd name="connsiteY32" fmla="*/ 1155259 h 3079118"/>
              <a:gd name="connsiteX33" fmla="*/ 2140763 w 5762158"/>
              <a:gd name="connsiteY33" fmla="*/ 1155259 h 3079118"/>
              <a:gd name="connsiteX34" fmla="*/ 2140763 w 5762158"/>
              <a:gd name="connsiteY34" fmla="*/ 1235421 h 3079118"/>
              <a:gd name="connsiteX35" fmla="*/ 2371820 w 5762158"/>
              <a:gd name="connsiteY35" fmla="*/ 1235421 h 3079118"/>
              <a:gd name="connsiteX36" fmla="*/ 2371820 w 5762158"/>
              <a:gd name="connsiteY36" fmla="*/ 1310869 h 3079118"/>
              <a:gd name="connsiteX37" fmla="*/ 2385965 w 5762158"/>
              <a:gd name="connsiteY37" fmla="*/ 1310869 h 3079118"/>
              <a:gd name="connsiteX38" fmla="*/ 2385965 w 5762158"/>
              <a:gd name="connsiteY38" fmla="*/ 1475908 h 3079118"/>
              <a:gd name="connsiteX39" fmla="*/ 2466128 w 5762158"/>
              <a:gd name="connsiteY39" fmla="*/ 1475908 h 3079118"/>
              <a:gd name="connsiteX40" fmla="*/ 2466128 w 5762158"/>
              <a:gd name="connsiteY40" fmla="*/ 1551346 h 3079118"/>
              <a:gd name="connsiteX41" fmla="*/ 2536860 w 5762158"/>
              <a:gd name="connsiteY41" fmla="*/ 1551346 h 3079118"/>
              <a:gd name="connsiteX42" fmla="*/ 2536860 w 5762158"/>
              <a:gd name="connsiteY42" fmla="*/ 1631509 h 3079118"/>
              <a:gd name="connsiteX43" fmla="*/ 2749049 w 5762158"/>
              <a:gd name="connsiteY43" fmla="*/ 1631509 h 3079118"/>
              <a:gd name="connsiteX44" fmla="*/ 2749049 w 5762158"/>
              <a:gd name="connsiteY44" fmla="*/ 1706956 h 3079118"/>
              <a:gd name="connsiteX45" fmla="*/ 2777338 w 5762158"/>
              <a:gd name="connsiteY45" fmla="*/ 1706956 h 3079118"/>
              <a:gd name="connsiteX46" fmla="*/ 2777338 w 5762158"/>
              <a:gd name="connsiteY46" fmla="*/ 1791834 h 3079118"/>
              <a:gd name="connsiteX47" fmla="*/ 3074403 w 5762158"/>
              <a:gd name="connsiteY47" fmla="*/ 1791834 h 3079118"/>
              <a:gd name="connsiteX48" fmla="*/ 3074403 w 5762158"/>
              <a:gd name="connsiteY48" fmla="*/ 1890855 h 3079118"/>
              <a:gd name="connsiteX49" fmla="*/ 3135706 w 5762158"/>
              <a:gd name="connsiteY49" fmla="*/ 1890855 h 3079118"/>
              <a:gd name="connsiteX50" fmla="*/ 3135706 w 5762158"/>
              <a:gd name="connsiteY50" fmla="*/ 1985162 h 3079118"/>
              <a:gd name="connsiteX51" fmla="*/ 3187570 w 5762158"/>
              <a:gd name="connsiteY51" fmla="*/ 1985162 h 3079118"/>
              <a:gd name="connsiteX52" fmla="*/ 3187570 w 5762158"/>
              <a:gd name="connsiteY52" fmla="*/ 2093614 h 3079118"/>
              <a:gd name="connsiteX53" fmla="*/ 3451632 w 5762158"/>
              <a:gd name="connsiteY53" fmla="*/ 2093614 h 3079118"/>
              <a:gd name="connsiteX54" fmla="*/ 3451632 w 5762158"/>
              <a:gd name="connsiteY54" fmla="*/ 2183206 h 3079118"/>
              <a:gd name="connsiteX55" fmla="*/ 3574237 w 5762158"/>
              <a:gd name="connsiteY55" fmla="*/ 2183206 h 3079118"/>
              <a:gd name="connsiteX56" fmla="*/ 3574237 w 5762158"/>
              <a:gd name="connsiteY56" fmla="*/ 2310518 h 3079118"/>
              <a:gd name="connsiteX57" fmla="*/ 5573535 w 5762158"/>
              <a:gd name="connsiteY57" fmla="*/ 2310518 h 3079118"/>
              <a:gd name="connsiteX58" fmla="*/ 5573535 w 5762158"/>
              <a:gd name="connsiteY58" fmla="*/ 2480272 h 3079118"/>
              <a:gd name="connsiteX59" fmla="*/ 5762158 w 5762158"/>
              <a:gd name="connsiteY59" fmla="*/ 2480272 h 3079118"/>
              <a:gd name="connsiteX60" fmla="*/ 5762158 w 5762158"/>
              <a:gd name="connsiteY60" fmla="*/ 3079118 h 3079118"/>
              <a:gd name="connsiteX61" fmla="*/ 5597119 w 5762158"/>
              <a:gd name="connsiteY61" fmla="*/ 3079118 h 3079118"/>
              <a:gd name="connsiteX62" fmla="*/ 5597119 w 5762158"/>
              <a:gd name="connsiteY62" fmla="*/ 2918803 h 3079118"/>
              <a:gd name="connsiteX63" fmla="*/ 3593097 w 5762158"/>
              <a:gd name="connsiteY63" fmla="*/ 2918803 h 3079118"/>
              <a:gd name="connsiteX64" fmla="*/ 3593097 w 5762158"/>
              <a:gd name="connsiteY64" fmla="*/ 2852785 h 3079118"/>
              <a:gd name="connsiteX65" fmla="*/ 3470491 w 5762158"/>
              <a:gd name="connsiteY65" fmla="*/ 2852785 h 3079118"/>
              <a:gd name="connsiteX66" fmla="*/ 3470491 w 5762158"/>
              <a:gd name="connsiteY66" fmla="*/ 2772623 h 3079118"/>
              <a:gd name="connsiteX67" fmla="*/ 3215869 w 5762158"/>
              <a:gd name="connsiteY67" fmla="*/ 2772623 h 3079118"/>
              <a:gd name="connsiteX68" fmla="*/ 3215869 w 5762158"/>
              <a:gd name="connsiteY68" fmla="*/ 2697175 h 3079118"/>
              <a:gd name="connsiteX69" fmla="*/ 3163996 w 5762158"/>
              <a:gd name="connsiteY69" fmla="*/ 2697175 h 3079118"/>
              <a:gd name="connsiteX70" fmla="*/ 3163996 w 5762158"/>
              <a:gd name="connsiteY70" fmla="*/ 2607583 h 3079118"/>
              <a:gd name="connsiteX71" fmla="*/ 3102702 w 5762158"/>
              <a:gd name="connsiteY71" fmla="*/ 2607583 h 3079118"/>
              <a:gd name="connsiteX72" fmla="*/ 3102702 w 5762158"/>
              <a:gd name="connsiteY72" fmla="*/ 2546290 h 3079118"/>
              <a:gd name="connsiteX73" fmla="*/ 2791482 w 5762158"/>
              <a:gd name="connsiteY73" fmla="*/ 2546290 h 3079118"/>
              <a:gd name="connsiteX74" fmla="*/ 2791482 w 5762158"/>
              <a:gd name="connsiteY74" fmla="*/ 2461412 h 3079118"/>
              <a:gd name="connsiteX75" fmla="*/ 2758478 w 5762158"/>
              <a:gd name="connsiteY75" fmla="*/ 2461412 h 3079118"/>
              <a:gd name="connsiteX76" fmla="*/ 2758478 w 5762158"/>
              <a:gd name="connsiteY76" fmla="*/ 2390680 h 3079118"/>
              <a:gd name="connsiteX77" fmla="*/ 2560435 w 5762158"/>
              <a:gd name="connsiteY77" fmla="*/ 2390680 h 3079118"/>
              <a:gd name="connsiteX78" fmla="*/ 2560435 w 5762158"/>
              <a:gd name="connsiteY78" fmla="*/ 2329377 h 3079118"/>
              <a:gd name="connsiteX79" fmla="*/ 2484987 w 5762158"/>
              <a:gd name="connsiteY79" fmla="*/ 2329377 h 3079118"/>
              <a:gd name="connsiteX80" fmla="*/ 2484987 w 5762158"/>
              <a:gd name="connsiteY80" fmla="*/ 2258654 h 3079118"/>
              <a:gd name="connsiteX81" fmla="*/ 2395395 w 5762158"/>
              <a:gd name="connsiteY81" fmla="*/ 2258654 h 3079118"/>
              <a:gd name="connsiteX82" fmla="*/ 2395395 w 5762158"/>
              <a:gd name="connsiteY82" fmla="*/ 2117188 h 3079118"/>
              <a:gd name="connsiteX83" fmla="*/ 2376535 w 5762158"/>
              <a:gd name="connsiteY83" fmla="*/ 2117188 h 3079118"/>
              <a:gd name="connsiteX84" fmla="*/ 2376535 w 5762158"/>
              <a:gd name="connsiteY84" fmla="*/ 2046456 h 3079118"/>
              <a:gd name="connsiteX85" fmla="*/ 2164347 w 5762158"/>
              <a:gd name="connsiteY85" fmla="*/ 2046456 h 3079118"/>
              <a:gd name="connsiteX86" fmla="*/ 2164347 w 5762158"/>
              <a:gd name="connsiteY86" fmla="*/ 1966303 h 3079118"/>
              <a:gd name="connsiteX87" fmla="*/ 2117188 w 5762158"/>
              <a:gd name="connsiteY87" fmla="*/ 1966303 h 3079118"/>
              <a:gd name="connsiteX88" fmla="*/ 2117188 w 5762158"/>
              <a:gd name="connsiteY88" fmla="*/ 1824838 h 3079118"/>
              <a:gd name="connsiteX89" fmla="*/ 2041741 w 5762158"/>
              <a:gd name="connsiteY89" fmla="*/ 1824838 h 3079118"/>
              <a:gd name="connsiteX90" fmla="*/ 2041741 w 5762158"/>
              <a:gd name="connsiteY90" fmla="*/ 1730531 h 3079118"/>
              <a:gd name="connsiteX91" fmla="*/ 1867281 w 5762158"/>
              <a:gd name="connsiteY91" fmla="*/ 1730531 h 3079118"/>
              <a:gd name="connsiteX92" fmla="*/ 1867281 w 5762158"/>
              <a:gd name="connsiteY92" fmla="*/ 1565491 h 3079118"/>
              <a:gd name="connsiteX93" fmla="*/ 1744675 w 5762158"/>
              <a:gd name="connsiteY93" fmla="*/ 1565491 h 3079118"/>
              <a:gd name="connsiteX94" fmla="*/ 1744675 w 5762158"/>
              <a:gd name="connsiteY94" fmla="*/ 1494768 h 3079118"/>
              <a:gd name="connsiteX95" fmla="*/ 1706956 w 5762158"/>
              <a:gd name="connsiteY95" fmla="*/ 1494768 h 3079118"/>
              <a:gd name="connsiteX96" fmla="*/ 1706956 w 5762158"/>
              <a:gd name="connsiteY96" fmla="*/ 1433465 h 3079118"/>
              <a:gd name="connsiteX97" fmla="*/ 1702241 w 5762158"/>
              <a:gd name="connsiteY97" fmla="*/ 1433465 h 3079118"/>
              <a:gd name="connsiteX98" fmla="*/ 1702241 w 5762158"/>
              <a:gd name="connsiteY98" fmla="*/ 1329728 h 3079118"/>
              <a:gd name="connsiteX99" fmla="*/ 1664513 w 5762158"/>
              <a:gd name="connsiteY99" fmla="*/ 1329728 h 3079118"/>
              <a:gd name="connsiteX100" fmla="*/ 1664513 w 5762158"/>
              <a:gd name="connsiteY100" fmla="*/ 1244851 h 3079118"/>
              <a:gd name="connsiteX101" fmla="*/ 1405176 w 5762158"/>
              <a:gd name="connsiteY101" fmla="*/ 1244851 h 3079118"/>
              <a:gd name="connsiteX102" fmla="*/ 1405176 w 5762158"/>
              <a:gd name="connsiteY102" fmla="*/ 1164688 h 3079118"/>
              <a:gd name="connsiteX103" fmla="*/ 1240136 w 5762158"/>
              <a:gd name="connsiteY103" fmla="*/ 1164688 h 3079118"/>
              <a:gd name="connsiteX104" fmla="*/ 1240136 w 5762158"/>
              <a:gd name="connsiteY104" fmla="*/ 1075096 h 3079118"/>
              <a:gd name="connsiteX105" fmla="*/ 1112825 w 5762158"/>
              <a:gd name="connsiteY105" fmla="*/ 1075096 h 3079118"/>
              <a:gd name="connsiteX106" fmla="*/ 1112825 w 5762158"/>
              <a:gd name="connsiteY106" fmla="*/ 1009088 h 3079118"/>
              <a:gd name="connsiteX107" fmla="*/ 1032662 w 5762158"/>
              <a:gd name="connsiteY107" fmla="*/ 1009088 h 3079118"/>
              <a:gd name="connsiteX108" fmla="*/ 1032662 w 5762158"/>
              <a:gd name="connsiteY108" fmla="*/ 914777 h 3079118"/>
              <a:gd name="connsiteX109" fmla="*/ 1018518 w 5762158"/>
              <a:gd name="connsiteY109" fmla="*/ 914777 h 3079118"/>
              <a:gd name="connsiteX110" fmla="*/ 1018518 w 5762158"/>
              <a:gd name="connsiteY110" fmla="*/ 730879 h 3079118"/>
              <a:gd name="connsiteX111" fmla="*/ 688440 w 5762158"/>
              <a:gd name="connsiteY111" fmla="*/ 730879 h 3079118"/>
              <a:gd name="connsiteX112" fmla="*/ 688440 w 5762158"/>
              <a:gd name="connsiteY112" fmla="*/ 646003 h 3079118"/>
              <a:gd name="connsiteX113" fmla="*/ 358367 w 5762158"/>
              <a:gd name="connsiteY113" fmla="*/ 646003 h 3079118"/>
              <a:gd name="connsiteX114" fmla="*/ 358367 w 5762158"/>
              <a:gd name="connsiteY114" fmla="*/ 579988 h 3079118"/>
              <a:gd name="connsiteX115" fmla="*/ 320644 w 5762158"/>
              <a:gd name="connsiteY115" fmla="*/ 579988 h 3079118"/>
              <a:gd name="connsiteX116" fmla="*/ 320644 w 5762158"/>
              <a:gd name="connsiteY116" fmla="*/ 447958 h 3079118"/>
              <a:gd name="connsiteX117" fmla="*/ 108453 w 5762158"/>
              <a:gd name="connsiteY117" fmla="*/ 447958 h 3079118"/>
              <a:gd name="connsiteX118" fmla="*/ 108453 w 5762158"/>
              <a:gd name="connsiteY118" fmla="*/ 367797 h 3079118"/>
              <a:gd name="connsiteX119" fmla="*/ 28292 w 5762158"/>
              <a:gd name="connsiteY119" fmla="*/ 367797 h 3079118"/>
              <a:gd name="connsiteX120" fmla="*/ 28292 w 5762158"/>
              <a:gd name="connsiteY120" fmla="*/ 150891 h 3079118"/>
              <a:gd name="connsiteX121" fmla="*/ 9431 w 5762158"/>
              <a:gd name="connsiteY121" fmla="*/ 150891 h 3079118"/>
              <a:gd name="connsiteX122" fmla="*/ 9431 w 5762158"/>
              <a:gd name="connsiteY122" fmla="*/ 0 h 307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762158" h="3079118">
                <a:moveTo>
                  <a:pt x="0" y="0"/>
                </a:moveTo>
                <a:lnTo>
                  <a:pt x="94307" y="0"/>
                </a:lnTo>
                <a:lnTo>
                  <a:pt x="94307" y="37723"/>
                </a:lnTo>
                <a:lnTo>
                  <a:pt x="315928" y="37723"/>
                </a:lnTo>
                <a:lnTo>
                  <a:pt x="315928" y="84877"/>
                </a:lnTo>
                <a:lnTo>
                  <a:pt x="339505" y="84877"/>
                </a:lnTo>
                <a:lnTo>
                  <a:pt x="339505" y="108454"/>
                </a:lnTo>
                <a:lnTo>
                  <a:pt x="664864" y="108454"/>
                </a:lnTo>
                <a:lnTo>
                  <a:pt x="664864" y="188614"/>
                </a:lnTo>
                <a:lnTo>
                  <a:pt x="994934" y="188614"/>
                </a:lnTo>
                <a:lnTo>
                  <a:pt x="994934" y="249913"/>
                </a:lnTo>
                <a:lnTo>
                  <a:pt x="1023233" y="249913"/>
                </a:lnTo>
                <a:lnTo>
                  <a:pt x="1023233" y="320644"/>
                </a:lnTo>
                <a:lnTo>
                  <a:pt x="1065667" y="320644"/>
                </a:lnTo>
                <a:lnTo>
                  <a:pt x="1065667" y="381943"/>
                </a:lnTo>
                <a:lnTo>
                  <a:pt x="1216562" y="381943"/>
                </a:lnTo>
                <a:lnTo>
                  <a:pt x="1216562" y="462104"/>
                </a:lnTo>
                <a:lnTo>
                  <a:pt x="1395746" y="462104"/>
                </a:lnTo>
                <a:lnTo>
                  <a:pt x="1395746" y="513973"/>
                </a:lnTo>
                <a:lnTo>
                  <a:pt x="1664513" y="513973"/>
                </a:lnTo>
                <a:lnTo>
                  <a:pt x="1664513" y="589418"/>
                </a:lnTo>
                <a:lnTo>
                  <a:pt x="1678667" y="589418"/>
                </a:lnTo>
                <a:lnTo>
                  <a:pt x="1678667" y="641288"/>
                </a:lnTo>
                <a:lnTo>
                  <a:pt x="1706956" y="641288"/>
                </a:lnTo>
                <a:lnTo>
                  <a:pt x="1706956" y="702587"/>
                </a:lnTo>
                <a:lnTo>
                  <a:pt x="1721101" y="702587"/>
                </a:lnTo>
                <a:lnTo>
                  <a:pt x="1721101" y="796894"/>
                </a:lnTo>
                <a:lnTo>
                  <a:pt x="1857851" y="796894"/>
                </a:lnTo>
                <a:lnTo>
                  <a:pt x="1857851" y="928924"/>
                </a:lnTo>
                <a:lnTo>
                  <a:pt x="2013452" y="928924"/>
                </a:lnTo>
                <a:lnTo>
                  <a:pt x="2013452" y="1018518"/>
                </a:lnTo>
                <a:lnTo>
                  <a:pt x="2107759" y="1018518"/>
                </a:lnTo>
                <a:lnTo>
                  <a:pt x="2107759" y="1155259"/>
                </a:lnTo>
                <a:lnTo>
                  <a:pt x="2140763" y="1155259"/>
                </a:lnTo>
                <a:lnTo>
                  <a:pt x="2140763" y="1235421"/>
                </a:lnTo>
                <a:lnTo>
                  <a:pt x="2371820" y="1235421"/>
                </a:lnTo>
                <a:lnTo>
                  <a:pt x="2371820" y="1310869"/>
                </a:lnTo>
                <a:lnTo>
                  <a:pt x="2385965" y="1310869"/>
                </a:lnTo>
                <a:lnTo>
                  <a:pt x="2385965" y="1475908"/>
                </a:lnTo>
                <a:lnTo>
                  <a:pt x="2466128" y="1475908"/>
                </a:lnTo>
                <a:lnTo>
                  <a:pt x="2466128" y="1551346"/>
                </a:lnTo>
                <a:lnTo>
                  <a:pt x="2536860" y="1551346"/>
                </a:lnTo>
                <a:lnTo>
                  <a:pt x="2536860" y="1631509"/>
                </a:lnTo>
                <a:lnTo>
                  <a:pt x="2749049" y="1631509"/>
                </a:lnTo>
                <a:lnTo>
                  <a:pt x="2749049" y="1706956"/>
                </a:lnTo>
                <a:lnTo>
                  <a:pt x="2777338" y="1706956"/>
                </a:lnTo>
                <a:lnTo>
                  <a:pt x="2777338" y="1791834"/>
                </a:lnTo>
                <a:lnTo>
                  <a:pt x="3074403" y="1791834"/>
                </a:lnTo>
                <a:lnTo>
                  <a:pt x="3074403" y="1890855"/>
                </a:lnTo>
                <a:lnTo>
                  <a:pt x="3135706" y="1890855"/>
                </a:lnTo>
                <a:lnTo>
                  <a:pt x="3135706" y="1985162"/>
                </a:lnTo>
                <a:lnTo>
                  <a:pt x="3187570" y="1985162"/>
                </a:lnTo>
                <a:lnTo>
                  <a:pt x="3187570" y="2093614"/>
                </a:lnTo>
                <a:lnTo>
                  <a:pt x="3451632" y="2093614"/>
                </a:lnTo>
                <a:lnTo>
                  <a:pt x="3451632" y="2183206"/>
                </a:lnTo>
                <a:lnTo>
                  <a:pt x="3574237" y="2183206"/>
                </a:lnTo>
                <a:lnTo>
                  <a:pt x="3574237" y="2310518"/>
                </a:lnTo>
                <a:lnTo>
                  <a:pt x="5573535" y="2310518"/>
                </a:lnTo>
                <a:lnTo>
                  <a:pt x="5573535" y="2480272"/>
                </a:lnTo>
                <a:lnTo>
                  <a:pt x="5762158" y="2480272"/>
                </a:lnTo>
                <a:lnTo>
                  <a:pt x="5762158" y="3079118"/>
                </a:lnTo>
                <a:lnTo>
                  <a:pt x="5597119" y="3079118"/>
                </a:lnTo>
                <a:lnTo>
                  <a:pt x="5597119" y="2918803"/>
                </a:lnTo>
                <a:lnTo>
                  <a:pt x="3593097" y="2918803"/>
                </a:lnTo>
                <a:lnTo>
                  <a:pt x="3593097" y="2852785"/>
                </a:lnTo>
                <a:lnTo>
                  <a:pt x="3470491" y="2852785"/>
                </a:lnTo>
                <a:lnTo>
                  <a:pt x="3470491" y="2772623"/>
                </a:lnTo>
                <a:lnTo>
                  <a:pt x="3215869" y="2772623"/>
                </a:lnTo>
                <a:lnTo>
                  <a:pt x="3215869" y="2697175"/>
                </a:lnTo>
                <a:lnTo>
                  <a:pt x="3163996" y="2697175"/>
                </a:lnTo>
                <a:lnTo>
                  <a:pt x="3163996" y="2607583"/>
                </a:lnTo>
                <a:lnTo>
                  <a:pt x="3102702" y="2607583"/>
                </a:lnTo>
                <a:lnTo>
                  <a:pt x="3102702" y="2546290"/>
                </a:lnTo>
                <a:lnTo>
                  <a:pt x="2791482" y="2546290"/>
                </a:lnTo>
                <a:lnTo>
                  <a:pt x="2791482" y="2461412"/>
                </a:lnTo>
                <a:lnTo>
                  <a:pt x="2758478" y="2461412"/>
                </a:lnTo>
                <a:lnTo>
                  <a:pt x="2758478" y="2390680"/>
                </a:lnTo>
                <a:lnTo>
                  <a:pt x="2560435" y="2390680"/>
                </a:lnTo>
                <a:lnTo>
                  <a:pt x="2560435" y="2329377"/>
                </a:lnTo>
                <a:lnTo>
                  <a:pt x="2484987" y="2329377"/>
                </a:lnTo>
                <a:lnTo>
                  <a:pt x="2484987" y="2258654"/>
                </a:lnTo>
                <a:lnTo>
                  <a:pt x="2395395" y="2258654"/>
                </a:lnTo>
                <a:lnTo>
                  <a:pt x="2395395" y="2117188"/>
                </a:lnTo>
                <a:lnTo>
                  <a:pt x="2376535" y="2117188"/>
                </a:lnTo>
                <a:lnTo>
                  <a:pt x="2376535" y="2046456"/>
                </a:lnTo>
                <a:lnTo>
                  <a:pt x="2164347" y="2046456"/>
                </a:lnTo>
                <a:lnTo>
                  <a:pt x="2164347" y="1966303"/>
                </a:lnTo>
                <a:lnTo>
                  <a:pt x="2117188" y="1966303"/>
                </a:lnTo>
                <a:lnTo>
                  <a:pt x="2117188" y="1824838"/>
                </a:lnTo>
                <a:lnTo>
                  <a:pt x="2041741" y="1824838"/>
                </a:lnTo>
                <a:lnTo>
                  <a:pt x="2041741" y="1730531"/>
                </a:lnTo>
                <a:lnTo>
                  <a:pt x="1867281" y="1730531"/>
                </a:lnTo>
                <a:lnTo>
                  <a:pt x="1867281" y="1565491"/>
                </a:lnTo>
                <a:lnTo>
                  <a:pt x="1744675" y="1565491"/>
                </a:lnTo>
                <a:lnTo>
                  <a:pt x="1744675" y="1494768"/>
                </a:lnTo>
                <a:lnTo>
                  <a:pt x="1706956" y="1494768"/>
                </a:lnTo>
                <a:lnTo>
                  <a:pt x="1706956" y="1433465"/>
                </a:lnTo>
                <a:lnTo>
                  <a:pt x="1702241" y="1433465"/>
                </a:lnTo>
                <a:lnTo>
                  <a:pt x="1702241" y="1329728"/>
                </a:lnTo>
                <a:lnTo>
                  <a:pt x="1664513" y="1329728"/>
                </a:lnTo>
                <a:lnTo>
                  <a:pt x="1664513" y="1244851"/>
                </a:lnTo>
                <a:lnTo>
                  <a:pt x="1405176" y="1244851"/>
                </a:lnTo>
                <a:lnTo>
                  <a:pt x="1405176" y="1164688"/>
                </a:lnTo>
                <a:lnTo>
                  <a:pt x="1240136" y="1164688"/>
                </a:lnTo>
                <a:lnTo>
                  <a:pt x="1240136" y="1075096"/>
                </a:lnTo>
                <a:lnTo>
                  <a:pt x="1112825" y="1075096"/>
                </a:lnTo>
                <a:lnTo>
                  <a:pt x="1112825" y="1009088"/>
                </a:lnTo>
                <a:lnTo>
                  <a:pt x="1032662" y="1009088"/>
                </a:lnTo>
                <a:lnTo>
                  <a:pt x="1032662" y="914777"/>
                </a:lnTo>
                <a:lnTo>
                  <a:pt x="1018518" y="914777"/>
                </a:lnTo>
                <a:lnTo>
                  <a:pt x="1018518" y="730879"/>
                </a:lnTo>
                <a:lnTo>
                  <a:pt x="688440" y="730879"/>
                </a:lnTo>
                <a:lnTo>
                  <a:pt x="688440" y="646003"/>
                </a:lnTo>
                <a:lnTo>
                  <a:pt x="358367" y="646003"/>
                </a:lnTo>
                <a:lnTo>
                  <a:pt x="358367" y="579988"/>
                </a:lnTo>
                <a:lnTo>
                  <a:pt x="320644" y="579988"/>
                </a:lnTo>
                <a:lnTo>
                  <a:pt x="320644" y="447958"/>
                </a:lnTo>
                <a:lnTo>
                  <a:pt x="108453" y="447958"/>
                </a:lnTo>
                <a:lnTo>
                  <a:pt x="108453" y="367797"/>
                </a:lnTo>
                <a:lnTo>
                  <a:pt x="28292" y="367797"/>
                </a:lnTo>
                <a:lnTo>
                  <a:pt x="28292" y="150891"/>
                </a:lnTo>
                <a:lnTo>
                  <a:pt x="9431" y="150891"/>
                </a:lnTo>
                <a:lnTo>
                  <a:pt x="9431" y="0"/>
                </a:lnTo>
                <a:close/>
              </a:path>
            </a:pathLst>
          </a:custGeom>
          <a:solidFill>
            <a:schemeClr val="accent3">
              <a:alpha val="20000"/>
            </a:schemeClr>
          </a:solidFill>
          <a:ln w="9525" cap="flat">
            <a:noFill/>
            <a:prstDash val="solid"/>
            <a:miter/>
          </a:ln>
        </p:spPr>
        <p:txBody>
          <a:bodyPr rtlCol="0" anchor="ctr"/>
          <a:lstStyle/>
          <a:p>
            <a:endParaRPr lang="en-GB"/>
          </a:p>
        </p:txBody>
      </p:sp>
      <p:grpSp>
        <p:nvGrpSpPr>
          <p:cNvPr id="126" name="Group 125">
            <a:extLst>
              <a:ext uri="{FF2B5EF4-FFF2-40B4-BE49-F238E27FC236}">
                <a16:creationId xmlns:a16="http://schemas.microsoft.com/office/drawing/2014/main" id="{5693DAB3-90F1-08E7-D79A-5E386A8054BC}"/>
              </a:ext>
            </a:extLst>
          </p:cNvPr>
          <p:cNvGrpSpPr/>
          <p:nvPr/>
        </p:nvGrpSpPr>
        <p:grpSpPr>
          <a:xfrm>
            <a:off x="3570304" y="1971458"/>
            <a:ext cx="4149086" cy="2520000"/>
            <a:chOff x="3509962" y="1862137"/>
            <a:chExt cx="5163302" cy="3140421"/>
          </a:xfrm>
        </p:grpSpPr>
        <p:sp>
          <p:nvSpPr>
            <p:cNvPr id="127" name="Freeform: Shape 99">
              <a:extLst>
                <a:ext uri="{FF2B5EF4-FFF2-40B4-BE49-F238E27FC236}">
                  <a16:creationId xmlns:a16="http://schemas.microsoft.com/office/drawing/2014/main" id="{D97C237B-50FE-B5FF-F115-4205BFFBEF3D}"/>
                </a:ext>
              </a:extLst>
            </p:cNvPr>
            <p:cNvSpPr/>
            <p:nvPr/>
          </p:nvSpPr>
          <p:spPr>
            <a:xfrm>
              <a:off x="3509962" y="1862137"/>
              <a:ext cx="5163302" cy="3140421"/>
            </a:xfrm>
            <a:custGeom>
              <a:avLst/>
              <a:gdLst>
                <a:gd name="connsiteX0" fmla="*/ 5163303 w 5163302"/>
                <a:gd name="connsiteY0" fmla="*/ 3140421 h 3140421"/>
                <a:gd name="connsiteX1" fmla="*/ 5163303 w 5163302"/>
                <a:gd name="connsiteY1" fmla="*/ 3060259 h 3140421"/>
                <a:gd name="connsiteX2" fmla="*/ 4295680 w 5163302"/>
                <a:gd name="connsiteY2" fmla="*/ 3060259 h 3140421"/>
                <a:gd name="connsiteX3" fmla="*/ 4295680 w 5163302"/>
                <a:gd name="connsiteY3" fmla="*/ 2984811 h 3140421"/>
                <a:gd name="connsiteX4" fmla="*/ 3776996 w 5163302"/>
                <a:gd name="connsiteY4" fmla="*/ 2984811 h 3140421"/>
                <a:gd name="connsiteX5" fmla="*/ 3776996 w 5163302"/>
                <a:gd name="connsiteY5" fmla="*/ 2909373 h 3140421"/>
                <a:gd name="connsiteX6" fmla="*/ 3470491 w 5163302"/>
                <a:gd name="connsiteY6" fmla="*/ 2909373 h 3140421"/>
                <a:gd name="connsiteX7" fmla="*/ 3470491 w 5163302"/>
                <a:gd name="connsiteY7" fmla="*/ 2819781 h 3140421"/>
                <a:gd name="connsiteX8" fmla="*/ 2928233 w 5163302"/>
                <a:gd name="connsiteY8" fmla="*/ 2819781 h 3140421"/>
                <a:gd name="connsiteX9" fmla="*/ 2928233 w 5163302"/>
                <a:gd name="connsiteY9" fmla="*/ 2744333 h 3140421"/>
                <a:gd name="connsiteX10" fmla="*/ 2805627 w 5163302"/>
                <a:gd name="connsiteY10" fmla="*/ 2744333 h 3140421"/>
                <a:gd name="connsiteX11" fmla="*/ 2805627 w 5163302"/>
                <a:gd name="connsiteY11" fmla="*/ 2654742 h 3140421"/>
                <a:gd name="connsiteX12" fmla="*/ 2588724 w 5163302"/>
                <a:gd name="connsiteY12" fmla="*/ 2654742 h 3140421"/>
                <a:gd name="connsiteX13" fmla="*/ 2588724 w 5163302"/>
                <a:gd name="connsiteY13" fmla="*/ 2555719 h 3140421"/>
                <a:gd name="connsiteX14" fmla="*/ 2451983 w 5163302"/>
                <a:gd name="connsiteY14" fmla="*/ 2555719 h 3140421"/>
                <a:gd name="connsiteX15" fmla="*/ 2451983 w 5163302"/>
                <a:gd name="connsiteY15" fmla="*/ 2480272 h 3140421"/>
                <a:gd name="connsiteX16" fmla="*/ 2121903 w 5163302"/>
                <a:gd name="connsiteY16" fmla="*/ 2480272 h 3140421"/>
                <a:gd name="connsiteX17" fmla="*/ 2121903 w 5163302"/>
                <a:gd name="connsiteY17" fmla="*/ 2409539 h 3140421"/>
                <a:gd name="connsiteX18" fmla="*/ 2093614 w 5163302"/>
                <a:gd name="connsiteY18" fmla="*/ 2409539 h 3140421"/>
                <a:gd name="connsiteX19" fmla="*/ 2093614 w 5163302"/>
                <a:gd name="connsiteY19" fmla="*/ 2338816 h 3140421"/>
                <a:gd name="connsiteX20" fmla="*/ 1815408 w 5163302"/>
                <a:gd name="connsiteY20" fmla="*/ 2338816 h 3140421"/>
                <a:gd name="connsiteX21" fmla="*/ 1815408 w 5163302"/>
                <a:gd name="connsiteY21" fmla="*/ 2263369 h 3140421"/>
                <a:gd name="connsiteX22" fmla="*/ 1787119 w 5163302"/>
                <a:gd name="connsiteY22" fmla="*/ 2263369 h 3140421"/>
                <a:gd name="connsiteX23" fmla="*/ 1787119 w 5163302"/>
                <a:gd name="connsiteY23" fmla="*/ 2183206 h 3140421"/>
                <a:gd name="connsiteX24" fmla="*/ 1768259 w 5163302"/>
                <a:gd name="connsiteY24" fmla="*/ 2183206 h 3140421"/>
                <a:gd name="connsiteX25" fmla="*/ 1768259 w 5163302"/>
                <a:gd name="connsiteY25" fmla="*/ 2112474 h 3140421"/>
                <a:gd name="connsiteX26" fmla="*/ 1725816 w 5163302"/>
                <a:gd name="connsiteY26" fmla="*/ 2112474 h 3140421"/>
                <a:gd name="connsiteX27" fmla="*/ 1725816 w 5163302"/>
                <a:gd name="connsiteY27" fmla="*/ 2037026 h 3140421"/>
                <a:gd name="connsiteX28" fmla="*/ 1706956 w 5163302"/>
                <a:gd name="connsiteY28" fmla="*/ 2037026 h 3140421"/>
                <a:gd name="connsiteX29" fmla="*/ 1706956 w 5163302"/>
                <a:gd name="connsiteY29" fmla="*/ 1961588 h 3140421"/>
                <a:gd name="connsiteX30" fmla="*/ 1560776 w 5163302"/>
                <a:gd name="connsiteY30" fmla="*/ 1961588 h 3140421"/>
                <a:gd name="connsiteX31" fmla="*/ 1560776 w 5163302"/>
                <a:gd name="connsiteY31" fmla="*/ 1900285 h 3140421"/>
                <a:gd name="connsiteX32" fmla="*/ 1513627 w 5163302"/>
                <a:gd name="connsiteY32" fmla="*/ 1900285 h 3140421"/>
                <a:gd name="connsiteX33" fmla="*/ 1513627 w 5163302"/>
                <a:gd name="connsiteY33" fmla="*/ 1824838 h 3140421"/>
                <a:gd name="connsiteX34" fmla="*/ 1442895 w 5163302"/>
                <a:gd name="connsiteY34" fmla="*/ 1824838 h 3140421"/>
                <a:gd name="connsiteX35" fmla="*/ 1442895 w 5163302"/>
                <a:gd name="connsiteY35" fmla="*/ 1664513 h 3140421"/>
                <a:gd name="connsiteX36" fmla="*/ 1405176 w 5163302"/>
                <a:gd name="connsiteY36" fmla="*/ 1664513 h 3140421"/>
                <a:gd name="connsiteX37" fmla="*/ 1405176 w 5163302"/>
                <a:gd name="connsiteY37" fmla="*/ 1612649 h 3140421"/>
                <a:gd name="connsiteX38" fmla="*/ 1376877 w 5163302"/>
                <a:gd name="connsiteY38" fmla="*/ 1612649 h 3140421"/>
                <a:gd name="connsiteX39" fmla="*/ 1376877 w 5163302"/>
                <a:gd name="connsiteY39" fmla="*/ 1532487 h 3140421"/>
                <a:gd name="connsiteX40" fmla="*/ 1254281 w 5163302"/>
                <a:gd name="connsiteY40" fmla="*/ 1532487 h 3140421"/>
                <a:gd name="connsiteX41" fmla="*/ 1254281 w 5163302"/>
                <a:gd name="connsiteY41" fmla="*/ 1457039 h 3140421"/>
                <a:gd name="connsiteX42" fmla="*/ 1197702 w 5163302"/>
                <a:gd name="connsiteY42" fmla="*/ 1457039 h 3140421"/>
                <a:gd name="connsiteX43" fmla="*/ 1197702 w 5163302"/>
                <a:gd name="connsiteY43" fmla="*/ 1386316 h 3140421"/>
                <a:gd name="connsiteX44" fmla="*/ 1174118 w 5163302"/>
                <a:gd name="connsiteY44" fmla="*/ 1386316 h 3140421"/>
                <a:gd name="connsiteX45" fmla="*/ 1174118 w 5163302"/>
                <a:gd name="connsiteY45" fmla="*/ 1310869 h 3140421"/>
                <a:gd name="connsiteX46" fmla="*/ 1122255 w 5163302"/>
                <a:gd name="connsiteY46" fmla="*/ 1310869 h 3140421"/>
                <a:gd name="connsiteX47" fmla="*/ 1122255 w 5163302"/>
                <a:gd name="connsiteY47" fmla="*/ 1150544 h 3140421"/>
                <a:gd name="connsiteX48" fmla="*/ 1089241 w 5163302"/>
                <a:gd name="connsiteY48" fmla="*/ 1150544 h 3140421"/>
                <a:gd name="connsiteX49" fmla="*/ 1089241 w 5163302"/>
                <a:gd name="connsiteY49" fmla="*/ 1018518 h 3140421"/>
                <a:gd name="connsiteX50" fmla="*/ 1079811 w 5163302"/>
                <a:gd name="connsiteY50" fmla="*/ 1018518 h 3140421"/>
                <a:gd name="connsiteX51" fmla="*/ 1079811 w 5163302"/>
                <a:gd name="connsiteY51" fmla="*/ 961930 h 3140421"/>
                <a:gd name="connsiteX52" fmla="*/ 1065667 w 5163302"/>
                <a:gd name="connsiteY52" fmla="*/ 961930 h 3140421"/>
                <a:gd name="connsiteX53" fmla="*/ 1065667 w 5163302"/>
                <a:gd name="connsiteY53" fmla="*/ 867624 h 3140421"/>
                <a:gd name="connsiteX54" fmla="*/ 1042092 w 5163302"/>
                <a:gd name="connsiteY54" fmla="*/ 867624 h 3140421"/>
                <a:gd name="connsiteX55" fmla="*/ 1042092 w 5163302"/>
                <a:gd name="connsiteY55" fmla="*/ 811039 h 3140421"/>
                <a:gd name="connsiteX56" fmla="*/ 815755 w 5163302"/>
                <a:gd name="connsiteY56" fmla="*/ 811039 h 3140421"/>
                <a:gd name="connsiteX57" fmla="*/ 815755 w 5163302"/>
                <a:gd name="connsiteY57" fmla="*/ 726163 h 3140421"/>
                <a:gd name="connsiteX58" fmla="*/ 768602 w 5163302"/>
                <a:gd name="connsiteY58" fmla="*/ 726163 h 3140421"/>
                <a:gd name="connsiteX59" fmla="*/ 768602 w 5163302"/>
                <a:gd name="connsiteY59" fmla="*/ 565841 h 3140421"/>
                <a:gd name="connsiteX60" fmla="*/ 740310 w 5163302"/>
                <a:gd name="connsiteY60" fmla="*/ 565841 h 3140421"/>
                <a:gd name="connsiteX61" fmla="*/ 740310 w 5163302"/>
                <a:gd name="connsiteY61" fmla="*/ 513973 h 3140421"/>
                <a:gd name="connsiteX62" fmla="*/ 707302 w 5163302"/>
                <a:gd name="connsiteY62" fmla="*/ 513973 h 3140421"/>
                <a:gd name="connsiteX63" fmla="*/ 707302 w 5163302"/>
                <a:gd name="connsiteY63" fmla="*/ 372512 h 3140421"/>
                <a:gd name="connsiteX64" fmla="*/ 688440 w 5163302"/>
                <a:gd name="connsiteY64" fmla="*/ 372512 h 3140421"/>
                <a:gd name="connsiteX65" fmla="*/ 688440 w 5163302"/>
                <a:gd name="connsiteY65" fmla="*/ 226337 h 3140421"/>
                <a:gd name="connsiteX66" fmla="*/ 551696 w 5163302"/>
                <a:gd name="connsiteY66" fmla="*/ 226337 h 3140421"/>
                <a:gd name="connsiteX67" fmla="*/ 551696 w 5163302"/>
                <a:gd name="connsiteY67" fmla="*/ 150891 h 3140421"/>
                <a:gd name="connsiteX68" fmla="*/ 400804 w 5163302"/>
                <a:gd name="connsiteY68" fmla="*/ 150891 h 3140421"/>
                <a:gd name="connsiteX69" fmla="*/ 400804 w 5163302"/>
                <a:gd name="connsiteY69" fmla="*/ 70730 h 3140421"/>
                <a:gd name="connsiteX70" fmla="*/ 348936 w 5163302"/>
                <a:gd name="connsiteY70" fmla="*/ 70730 h 3140421"/>
                <a:gd name="connsiteX71" fmla="*/ 348936 w 5163302"/>
                <a:gd name="connsiteY71" fmla="*/ 0 h 3140421"/>
                <a:gd name="connsiteX72" fmla="*/ 0 w 5163302"/>
                <a:gd name="connsiteY72" fmla="*/ 0 h 314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63302" h="3140421">
                  <a:moveTo>
                    <a:pt x="5163303" y="3140421"/>
                  </a:moveTo>
                  <a:lnTo>
                    <a:pt x="5163303" y="3060259"/>
                  </a:lnTo>
                  <a:lnTo>
                    <a:pt x="4295680" y="3060259"/>
                  </a:lnTo>
                  <a:lnTo>
                    <a:pt x="4295680" y="2984811"/>
                  </a:lnTo>
                  <a:lnTo>
                    <a:pt x="3776996" y="2984811"/>
                  </a:lnTo>
                  <a:lnTo>
                    <a:pt x="3776996" y="2909373"/>
                  </a:lnTo>
                  <a:lnTo>
                    <a:pt x="3470491" y="2909373"/>
                  </a:lnTo>
                  <a:lnTo>
                    <a:pt x="3470491" y="2819781"/>
                  </a:lnTo>
                  <a:lnTo>
                    <a:pt x="2928233" y="2819781"/>
                  </a:lnTo>
                  <a:lnTo>
                    <a:pt x="2928233" y="2744333"/>
                  </a:lnTo>
                  <a:lnTo>
                    <a:pt x="2805627" y="2744333"/>
                  </a:lnTo>
                  <a:lnTo>
                    <a:pt x="2805627" y="2654742"/>
                  </a:lnTo>
                  <a:lnTo>
                    <a:pt x="2588724" y="2654742"/>
                  </a:lnTo>
                  <a:lnTo>
                    <a:pt x="2588724" y="2555719"/>
                  </a:lnTo>
                  <a:lnTo>
                    <a:pt x="2451983" y="2555719"/>
                  </a:lnTo>
                  <a:lnTo>
                    <a:pt x="2451983" y="2480272"/>
                  </a:lnTo>
                  <a:lnTo>
                    <a:pt x="2121903" y="2480272"/>
                  </a:lnTo>
                  <a:lnTo>
                    <a:pt x="2121903" y="2409539"/>
                  </a:lnTo>
                  <a:lnTo>
                    <a:pt x="2093614" y="2409539"/>
                  </a:lnTo>
                  <a:lnTo>
                    <a:pt x="2093614" y="2338816"/>
                  </a:lnTo>
                  <a:lnTo>
                    <a:pt x="1815408" y="2338816"/>
                  </a:lnTo>
                  <a:lnTo>
                    <a:pt x="1815408" y="2263369"/>
                  </a:lnTo>
                  <a:lnTo>
                    <a:pt x="1787119" y="2263369"/>
                  </a:lnTo>
                  <a:lnTo>
                    <a:pt x="1787119" y="2183206"/>
                  </a:lnTo>
                  <a:lnTo>
                    <a:pt x="1768259" y="2183206"/>
                  </a:lnTo>
                  <a:lnTo>
                    <a:pt x="1768259" y="2112474"/>
                  </a:lnTo>
                  <a:lnTo>
                    <a:pt x="1725816" y="2112474"/>
                  </a:lnTo>
                  <a:lnTo>
                    <a:pt x="1725816" y="2037026"/>
                  </a:lnTo>
                  <a:lnTo>
                    <a:pt x="1706956" y="2037026"/>
                  </a:lnTo>
                  <a:lnTo>
                    <a:pt x="1706956" y="1961588"/>
                  </a:lnTo>
                  <a:lnTo>
                    <a:pt x="1560776" y="1961588"/>
                  </a:lnTo>
                  <a:lnTo>
                    <a:pt x="1560776" y="1900285"/>
                  </a:lnTo>
                  <a:lnTo>
                    <a:pt x="1513627" y="1900285"/>
                  </a:lnTo>
                  <a:lnTo>
                    <a:pt x="1513627" y="1824838"/>
                  </a:lnTo>
                  <a:lnTo>
                    <a:pt x="1442895" y="1824838"/>
                  </a:lnTo>
                  <a:lnTo>
                    <a:pt x="1442895" y="1664513"/>
                  </a:lnTo>
                  <a:lnTo>
                    <a:pt x="1405176" y="1664513"/>
                  </a:lnTo>
                  <a:lnTo>
                    <a:pt x="1405176" y="1612649"/>
                  </a:lnTo>
                  <a:lnTo>
                    <a:pt x="1376877" y="1612649"/>
                  </a:lnTo>
                  <a:lnTo>
                    <a:pt x="1376877" y="1532487"/>
                  </a:lnTo>
                  <a:lnTo>
                    <a:pt x="1254281" y="1532487"/>
                  </a:lnTo>
                  <a:lnTo>
                    <a:pt x="1254281" y="1457039"/>
                  </a:lnTo>
                  <a:lnTo>
                    <a:pt x="1197702" y="1457039"/>
                  </a:lnTo>
                  <a:lnTo>
                    <a:pt x="1197702" y="1386316"/>
                  </a:lnTo>
                  <a:lnTo>
                    <a:pt x="1174118" y="1386316"/>
                  </a:lnTo>
                  <a:lnTo>
                    <a:pt x="1174118" y="1310869"/>
                  </a:lnTo>
                  <a:lnTo>
                    <a:pt x="1122255" y="1310869"/>
                  </a:lnTo>
                  <a:lnTo>
                    <a:pt x="1122255" y="1150544"/>
                  </a:lnTo>
                  <a:lnTo>
                    <a:pt x="1089241" y="1150544"/>
                  </a:lnTo>
                  <a:lnTo>
                    <a:pt x="1089241" y="1018518"/>
                  </a:lnTo>
                  <a:lnTo>
                    <a:pt x="1079811" y="1018518"/>
                  </a:lnTo>
                  <a:lnTo>
                    <a:pt x="1079811" y="961930"/>
                  </a:lnTo>
                  <a:lnTo>
                    <a:pt x="1065667" y="961930"/>
                  </a:lnTo>
                  <a:lnTo>
                    <a:pt x="1065667" y="867624"/>
                  </a:lnTo>
                  <a:lnTo>
                    <a:pt x="1042092" y="867624"/>
                  </a:lnTo>
                  <a:lnTo>
                    <a:pt x="1042092" y="811039"/>
                  </a:lnTo>
                  <a:lnTo>
                    <a:pt x="815755" y="811039"/>
                  </a:lnTo>
                  <a:lnTo>
                    <a:pt x="815755" y="726163"/>
                  </a:lnTo>
                  <a:lnTo>
                    <a:pt x="768602" y="726163"/>
                  </a:lnTo>
                  <a:lnTo>
                    <a:pt x="768602" y="565841"/>
                  </a:lnTo>
                  <a:lnTo>
                    <a:pt x="740310" y="565841"/>
                  </a:lnTo>
                  <a:lnTo>
                    <a:pt x="740310" y="513973"/>
                  </a:lnTo>
                  <a:lnTo>
                    <a:pt x="707302" y="513973"/>
                  </a:lnTo>
                  <a:lnTo>
                    <a:pt x="707302" y="372512"/>
                  </a:lnTo>
                  <a:lnTo>
                    <a:pt x="688440" y="372512"/>
                  </a:lnTo>
                  <a:lnTo>
                    <a:pt x="688440" y="226337"/>
                  </a:lnTo>
                  <a:lnTo>
                    <a:pt x="551696" y="226337"/>
                  </a:lnTo>
                  <a:lnTo>
                    <a:pt x="551696" y="150891"/>
                  </a:lnTo>
                  <a:lnTo>
                    <a:pt x="400804" y="150891"/>
                  </a:lnTo>
                  <a:lnTo>
                    <a:pt x="400804" y="70730"/>
                  </a:lnTo>
                  <a:lnTo>
                    <a:pt x="348936" y="70730"/>
                  </a:lnTo>
                  <a:lnTo>
                    <a:pt x="348936" y="0"/>
                  </a:lnTo>
                  <a:lnTo>
                    <a:pt x="0" y="0"/>
                  </a:lnTo>
                </a:path>
              </a:pathLst>
            </a:custGeom>
            <a:noFill/>
            <a:ln w="19050" cap="flat">
              <a:solidFill>
                <a:schemeClr val="accent2"/>
              </a:solidFill>
              <a:prstDash val="solid"/>
              <a:miter/>
            </a:ln>
          </p:spPr>
          <p:txBody>
            <a:bodyPr rtlCol="0" anchor="ctr"/>
            <a:lstStyle/>
            <a:p>
              <a:endParaRPr lang="en-GB"/>
            </a:p>
          </p:txBody>
        </p:sp>
        <p:sp>
          <p:nvSpPr>
            <p:cNvPr id="128" name="Freeform: Shape 100">
              <a:extLst>
                <a:ext uri="{FF2B5EF4-FFF2-40B4-BE49-F238E27FC236}">
                  <a16:creationId xmlns:a16="http://schemas.microsoft.com/office/drawing/2014/main" id="{0A2F3C79-F730-71FA-EB20-73B053EAAC7C}"/>
                </a:ext>
              </a:extLst>
            </p:cNvPr>
            <p:cNvSpPr/>
            <p:nvPr/>
          </p:nvSpPr>
          <p:spPr>
            <a:xfrm>
              <a:off x="5673737" y="428627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grpSp>
      <p:sp>
        <p:nvSpPr>
          <p:cNvPr id="129" name="Graphic 103">
            <a:extLst>
              <a:ext uri="{FF2B5EF4-FFF2-40B4-BE49-F238E27FC236}">
                <a16:creationId xmlns:a16="http://schemas.microsoft.com/office/drawing/2014/main" id="{701045B5-91BF-73D5-40EB-988AB10BB831}"/>
              </a:ext>
            </a:extLst>
          </p:cNvPr>
          <p:cNvSpPr/>
          <p:nvPr/>
        </p:nvSpPr>
        <p:spPr>
          <a:xfrm>
            <a:off x="3862515" y="1963136"/>
            <a:ext cx="3872077" cy="2517247"/>
          </a:xfrm>
          <a:custGeom>
            <a:avLst/>
            <a:gdLst>
              <a:gd name="connsiteX0" fmla="*/ 0 w 4833232"/>
              <a:gd name="connsiteY0" fmla="*/ 0 h 3116846"/>
              <a:gd name="connsiteX1" fmla="*/ 66015 w 4833232"/>
              <a:gd name="connsiteY1" fmla="*/ 0 h 3116846"/>
              <a:gd name="connsiteX2" fmla="*/ 66015 w 4833232"/>
              <a:gd name="connsiteY2" fmla="*/ 42438 h 3116846"/>
              <a:gd name="connsiteX3" fmla="*/ 179183 w 4833232"/>
              <a:gd name="connsiteY3" fmla="*/ 42438 h 3116846"/>
              <a:gd name="connsiteX4" fmla="*/ 179183 w 4833232"/>
              <a:gd name="connsiteY4" fmla="*/ 94307 h 3116846"/>
              <a:gd name="connsiteX5" fmla="*/ 353651 w 4833232"/>
              <a:gd name="connsiteY5" fmla="*/ 94307 h 3116846"/>
              <a:gd name="connsiteX6" fmla="*/ 353651 w 4833232"/>
              <a:gd name="connsiteY6" fmla="*/ 174468 h 3116846"/>
              <a:gd name="connsiteX7" fmla="*/ 386659 w 4833232"/>
              <a:gd name="connsiteY7" fmla="*/ 174468 h 3116846"/>
              <a:gd name="connsiteX8" fmla="*/ 386659 w 4833232"/>
              <a:gd name="connsiteY8" fmla="*/ 315928 h 3116846"/>
              <a:gd name="connsiteX9" fmla="*/ 424382 w 4833232"/>
              <a:gd name="connsiteY9" fmla="*/ 315928 h 3116846"/>
              <a:gd name="connsiteX10" fmla="*/ 424382 w 4833232"/>
              <a:gd name="connsiteY10" fmla="*/ 447958 h 3116846"/>
              <a:gd name="connsiteX11" fmla="*/ 476250 w 4833232"/>
              <a:gd name="connsiteY11" fmla="*/ 447958 h 3116846"/>
              <a:gd name="connsiteX12" fmla="*/ 476250 w 4833232"/>
              <a:gd name="connsiteY12" fmla="*/ 509257 h 3116846"/>
              <a:gd name="connsiteX13" fmla="*/ 726163 w 4833232"/>
              <a:gd name="connsiteY13" fmla="*/ 509257 h 3116846"/>
              <a:gd name="connsiteX14" fmla="*/ 726163 w 4833232"/>
              <a:gd name="connsiteY14" fmla="*/ 650718 h 3116846"/>
              <a:gd name="connsiteX15" fmla="*/ 745025 w 4833232"/>
              <a:gd name="connsiteY15" fmla="*/ 650718 h 3116846"/>
              <a:gd name="connsiteX16" fmla="*/ 745025 w 4833232"/>
              <a:gd name="connsiteY16" fmla="*/ 778032 h 3116846"/>
              <a:gd name="connsiteX17" fmla="*/ 773317 w 4833232"/>
              <a:gd name="connsiteY17" fmla="*/ 778032 h 3116846"/>
              <a:gd name="connsiteX18" fmla="*/ 773317 w 4833232"/>
              <a:gd name="connsiteY18" fmla="*/ 957215 h 3116846"/>
              <a:gd name="connsiteX19" fmla="*/ 829901 w 4833232"/>
              <a:gd name="connsiteY19" fmla="*/ 957215 h 3116846"/>
              <a:gd name="connsiteX20" fmla="*/ 829901 w 4833232"/>
              <a:gd name="connsiteY20" fmla="*/ 1032662 h 3116846"/>
              <a:gd name="connsiteX21" fmla="*/ 858193 w 4833232"/>
              <a:gd name="connsiteY21" fmla="*/ 1032662 h 3116846"/>
              <a:gd name="connsiteX22" fmla="*/ 858193 w 4833232"/>
              <a:gd name="connsiteY22" fmla="*/ 1103395 h 3116846"/>
              <a:gd name="connsiteX23" fmla="*/ 905347 w 4833232"/>
              <a:gd name="connsiteY23" fmla="*/ 1103395 h 3116846"/>
              <a:gd name="connsiteX24" fmla="*/ 905347 w 4833232"/>
              <a:gd name="connsiteY24" fmla="*/ 1169403 h 3116846"/>
              <a:gd name="connsiteX25" fmla="*/ 1037377 w 4833232"/>
              <a:gd name="connsiteY25" fmla="*/ 1169403 h 3116846"/>
              <a:gd name="connsiteX26" fmla="*/ 1037377 w 4833232"/>
              <a:gd name="connsiteY26" fmla="*/ 1240136 h 3116846"/>
              <a:gd name="connsiteX27" fmla="*/ 1046807 w 4833232"/>
              <a:gd name="connsiteY27" fmla="*/ 1240136 h 3116846"/>
              <a:gd name="connsiteX28" fmla="*/ 1046807 w 4833232"/>
              <a:gd name="connsiteY28" fmla="*/ 1306154 h 3116846"/>
              <a:gd name="connsiteX29" fmla="*/ 1093956 w 4833232"/>
              <a:gd name="connsiteY29" fmla="*/ 1306154 h 3116846"/>
              <a:gd name="connsiteX30" fmla="*/ 1093956 w 4833232"/>
              <a:gd name="connsiteY30" fmla="*/ 1367447 h 3116846"/>
              <a:gd name="connsiteX31" fmla="*/ 1117540 w 4833232"/>
              <a:gd name="connsiteY31" fmla="*/ 1367447 h 3116846"/>
              <a:gd name="connsiteX32" fmla="*/ 1117540 w 4833232"/>
              <a:gd name="connsiteY32" fmla="*/ 1457039 h 3116846"/>
              <a:gd name="connsiteX33" fmla="*/ 1155259 w 4833232"/>
              <a:gd name="connsiteY33" fmla="*/ 1457039 h 3116846"/>
              <a:gd name="connsiteX34" fmla="*/ 1155259 w 4833232"/>
              <a:gd name="connsiteY34" fmla="*/ 1532487 h 3116846"/>
              <a:gd name="connsiteX35" fmla="*/ 1216562 w 4833232"/>
              <a:gd name="connsiteY35" fmla="*/ 1532487 h 3116846"/>
              <a:gd name="connsiteX36" fmla="*/ 1216562 w 4833232"/>
              <a:gd name="connsiteY36" fmla="*/ 1603220 h 3116846"/>
              <a:gd name="connsiteX37" fmla="*/ 1358017 w 4833232"/>
              <a:gd name="connsiteY37" fmla="*/ 1603220 h 3116846"/>
              <a:gd name="connsiteX38" fmla="*/ 1358017 w 4833232"/>
              <a:gd name="connsiteY38" fmla="*/ 1669237 h 3116846"/>
              <a:gd name="connsiteX39" fmla="*/ 1386316 w 4833232"/>
              <a:gd name="connsiteY39" fmla="*/ 1669237 h 3116846"/>
              <a:gd name="connsiteX40" fmla="*/ 1386316 w 4833232"/>
              <a:gd name="connsiteY40" fmla="*/ 1739960 h 3116846"/>
              <a:gd name="connsiteX41" fmla="*/ 1419320 w 4833232"/>
              <a:gd name="connsiteY41" fmla="*/ 1739960 h 3116846"/>
              <a:gd name="connsiteX42" fmla="*/ 1419320 w 4833232"/>
              <a:gd name="connsiteY42" fmla="*/ 1838982 h 3116846"/>
              <a:gd name="connsiteX43" fmla="*/ 1457039 w 4833232"/>
              <a:gd name="connsiteY43" fmla="*/ 1838982 h 3116846"/>
              <a:gd name="connsiteX44" fmla="*/ 1457039 w 4833232"/>
              <a:gd name="connsiteY44" fmla="*/ 1971018 h 3116846"/>
              <a:gd name="connsiteX45" fmla="*/ 1744675 w 4833232"/>
              <a:gd name="connsiteY45" fmla="*/ 1971018 h 3116846"/>
              <a:gd name="connsiteX46" fmla="*/ 1744675 w 4833232"/>
              <a:gd name="connsiteY46" fmla="*/ 2051180 h 3116846"/>
              <a:gd name="connsiteX47" fmla="*/ 1777689 w 4833232"/>
              <a:gd name="connsiteY47" fmla="*/ 2051180 h 3116846"/>
              <a:gd name="connsiteX48" fmla="*/ 1777689 w 4833232"/>
              <a:gd name="connsiteY48" fmla="*/ 2126618 h 3116846"/>
              <a:gd name="connsiteX49" fmla="*/ 2098329 w 4833232"/>
              <a:gd name="connsiteY49" fmla="*/ 2126618 h 3116846"/>
              <a:gd name="connsiteX50" fmla="*/ 2098329 w 4833232"/>
              <a:gd name="connsiteY50" fmla="*/ 2225640 h 3116846"/>
              <a:gd name="connsiteX51" fmla="*/ 2230355 w 4833232"/>
              <a:gd name="connsiteY51" fmla="*/ 2225640 h 3116846"/>
              <a:gd name="connsiteX52" fmla="*/ 2230355 w 4833232"/>
              <a:gd name="connsiteY52" fmla="*/ 2315232 h 3116846"/>
              <a:gd name="connsiteX53" fmla="*/ 2470842 w 4833232"/>
              <a:gd name="connsiteY53" fmla="*/ 2315232 h 3116846"/>
              <a:gd name="connsiteX54" fmla="*/ 2470842 w 4833232"/>
              <a:gd name="connsiteY54" fmla="*/ 2423684 h 3116846"/>
              <a:gd name="connsiteX55" fmla="*/ 2588724 w 4833232"/>
              <a:gd name="connsiteY55" fmla="*/ 2423684 h 3116846"/>
              <a:gd name="connsiteX56" fmla="*/ 2588724 w 4833232"/>
              <a:gd name="connsiteY56" fmla="*/ 2517991 h 3116846"/>
              <a:gd name="connsiteX57" fmla="*/ 3130992 w 4833232"/>
              <a:gd name="connsiteY57" fmla="*/ 2517991 h 3116846"/>
              <a:gd name="connsiteX58" fmla="*/ 3130992 w 4833232"/>
              <a:gd name="connsiteY58" fmla="*/ 2602868 h 3116846"/>
              <a:gd name="connsiteX59" fmla="*/ 3442202 w 4833232"/>
              <a:gd name="connsiteY59" fmla="*/ 2602868 h 3116846"/>
              <a:gd name="connsiteX60" fmla="*/ 3442202 w 4833232"/>
              <a:gd name="connsiteY60" fmla="*/ 2730189 h 3116846"/>
              <a:gd name="connsiteX61" fmla="*/ 3942026 w 4833232"/>
              <a:gd name="connsiteY61" fmla="*/ 2730189 h 3116846"/>
              <a:gd name="connsiteX62" fmla="*/ 3942026 w 4833232"/>
              <a:gd name="connsiteY62" fmla="*/ 2824496 h 3116846"/>
              <a:gd name="connsiteX63" fmla="*/ 4833233 w 4833232"/>
              <a:gd name="connsiteY63" fmla="*/ 2824496 h 3116846"/>
              <a:gd name="connsiteX64" fmla="*/ 4833233 w 4833232"/>
              <a:gd name="connsiteY64" fmla="*/ 3116847 h 3116846"/>
              <a:gd name="connsiteX65" fmla="*/ 3975040 w 4833232"/>
              <a:gd name="connsiteY65" fmla="*/ 3116847 h 3116846"/>
              <a:gd name="connsiteX66" fmla="*/ 3975040 w 4833232"/>
              <a:gd name="connsiteY66" fmla="*/ 3093263 h 3116846"/>
              <a:gd name="connsiteX67" fmla="*/ 3465776 w 4833232"/>
              <a:gd name="connsiteY67" fmla="*/ 3093263 h 3116846"/>
              <a:gd name="connsiteX68" fmla="*/ 3465776 w 4833232"/>
              <a:gd name="connsiteY68" fmla="*/ 3060259 h 3116846"/>
              <a:gd name="connsiteX69" fmla="*/ 3145136 w 4833232"/>
              <a:gd name="connsiteY69" fmla="*/ 3060259 h 3116846"/>
              <a:gd name="connsiteX70" fmla="*/ 3145136 w 4833232"/>
              <a:gd name="connsiteY70" fmla="*/ 3008395 h 3116846"/>
              <a:gd name="connsiteX71" fmla="*/ 2631167 w 4833232"/>
              <a:gd name="connsiteY71" fmla="*/ 3008395 h 3116846"/>
              <a:gd name="connsiteX72" fmla="*/ 2631167 w 4833232"/>
              <a:gd name="connsiteY72" fmla="*/ 2956522 h 3116846"/>
              <a:gd name="connsiteX73" fmla="*/ 2489702 w 4833232"/>
              <a:gd name="connsiteY73" fmla="*/ 2956522 h 3116846"/>
              <a:gd name="connsiteX74" fmla="*/ 2489702 w 4833232"/>
              <a:gd name="connsiteY74" fmla="*/ 2904658 h 3116846"/>
              <a:gd name="connsiteX75" fmla="*/ 2272798 w 4833232"/>
              <a:gd name="connsiteY75" fmla="*/ 2904658 h 3116846"/>
              <a:gd name="connsiteX76" fmla="*/ 2272798 w 4833232"/>
              <a:gd name="connsiteY76" fmla="*/ 2838641 h 3116846"/>
              <a:gd name="connsiteX77" fmla="*/ 2121903 w 4833232"/>
              <a:gd name="connsiteY77" fmla="*/ 2838641 h 3116846"/>
              <a:gd name="connsiteX78" fmla="*/ 2121903 w 4833232"/>
              <a:gd name="connsiteY78" fmla="*/ 2777338 h 3116846"/>
              <a:gd name="connsiteX79" fmla="*/ 1796548 w 4833232"/>
              <a:gd name="connsiteY79" fmla="*/ 2777338 h 3116846"/>
              <a:gd name="connsiteX80" fmla="*/ 1796548 w 4833232"/>
              <a:gd name="connsiteY80" fmla="*/ 2716035 h 3116846"/>
              <a:gd name="connsiteX81" fmla="*/ 1739960 w 4833232"/>
              <a:gd name="connsiteY81" fmla="*/ 2716035 h 3116846"/>
              <a:gd name="connsiteX82" fmla="*/ 1739960 w 4833232"/>
              <a:gd name="connsiteY82" fmla="*/ 2640597 h 3116846"/>
              <a:gd name="connsiteX83" fmla="*/ 1508912 w 4833232"/>
              <a:gd name="connsiteY83" fmla="*/ 2640597 h 3116846"/>
              <a:gd name="connsiteX84" fmla="*/ 1508912 w 4833232"/>
              <a:gd name="connsiteY84" fmla="*/ 2565149 h 3116846"/>
              <a:gd name="connsiteX85" fmla="*/ 1461754 w 4833232"/>
              <a:gd name="connsiteY85" fmla="*/ 2565149 h 3116846"/>
              <a:gd name="connsiteX86" fmla="*/ 1461754 w 4833232"/>
              <a:gd name="connsiteY86" fmla="*/ 2527430 h 3116846"/>
              <a:gd name="connsiteX87" fmla="*/ 1419320 w 4833232"/>
              <a:gd name="connsiteY87" fmla="*/ 2527430 h 3116846"/>
              <a:gd name="connsiteX88" fmla="*/ 1419320 w 4833232"/>
              <a:gd name="connsiteY88" fmla="*/ 2475557 h 3116846"/>
              <a:gd name="connsiteX89" fmla="*/ 1372162 w 4833232"/>
              <a:gd name="connsiteY89" fmla="*/ 2475557 h 3116846"/>
              <a:gd name="connsiteX90" fmla="*/ 1372162 w 4833232"/>
              <a:gd name="connsiteY90" fmla="*/ 2348246 h 3116846"/>
              <a:gd name="connsiteX91" fmla="*/ 1211847 w 4833232"/>
              <a:gd name="connsiteY91" fmla="*/ 2348246 h 3116846"/>
              <a:gd name="connsiteX92" fmla="*/ 1211847 w 4833232"/>
              <a:gd name="connsiteY92" fmla="*/ 2286943 h 3116846"/>
              <a:gd name="connsiteX93" fmla="*/ 1169403 w 4833232"/>
              <a:gd name="connsiteY93" fmla="*/ 2286943 h 3116846"/>
              <a:gd name="connsiteX94" fmla="*/ 1169403 w 4833232"/>
              <a:gd name="connsiteY94" fmla="*/ 2211496 h 3116846"/>
              <a:gd name="connsiteX95" fmla="*/ 1122255 w 4833232"/>
              <a:gd name="connsiteY95" fmla="*/ 2211496 h 3116846"/>
              <a:gd name="connsiteX96" fmla="*/ 1122255 w 4833232"/>
              <a:gd name="connsiteY96" fmla="*/ 2136048 h 3116846"/>
              <a:gd name="connsiteX97" fmla="*/ 1103395 w 4833232"/>
              <a:gd name="connsiteY97" fmla="*/ 2136048 h 3116846"/>
              <a:gd name="connsiteX98" fmla="*/ 1103395 w 4833232"/>
              <a:gd name="connsiteY98" fmla="*/ 2065325 h 3116846"/>
              <a:gd name="connsiteX99" fmla="*/ 1046807 w 4833232"/>
              <a:gd name="connsiteY99" fmla="*/ 2065325 h 3116846"/>
              <a:gd name="connsiteX100" fmla="*/ 1046807 w 4833232"/>
              <a:gd name="connsiteY100" fmla="*/ 1933289 h 3116846"/>
              <a:gd name="connsiteX101" fmla="*/ 928924 w 4833232"/>
              <a:gd name="connsiteY101" fmla="*/ 1933289 h 3116846"/>
              <a:gd name="connsiteX102" fmla="*/ 928924 w 4833232"/>
              <a:gd name="connsiteY102" fmla="*/ 1862566 h 3116846"/>
              <a:gd name="connsiteX103" fmla="*/ 844047 w 4833232"/>
              <a:gd name="connsiteY103" fmla="*/ 1862566 h 3116846"/>
              <a:gd name="connsiteX104" fmla="*/ 844047 w 4833232"/>
              <a:gd name="connsiteY104" fmla="*/ 1730531 h 3116846"/>
              <a:gd name="connsiteX105" fmla="*/ 787463 w 4833232"/>
              <a:gd name="connsiteY105" fmla="*/ 1730531 h 3116846"/>
              <a:gd name="connsiteX106" fmla="*/ 787463 w 4833232"/>
              <a:gd name="connsiteY106" fmla="*/ 1504198 h 3116846"/>
              <a:gd name="connsiteX107" fmla="*/ 749740 w 4833232"/>
              <a:gd name="connsiteY107" fmla="*/ 1504198 h 3116846"/>
              <a:gd name="connsiteX108" fmla="*/ 749740 w 4833232"/>
              <a:gd name="connsiteY108" fmla="*/ 1428750 h 3116846"/>
              <a:gd name="connsiteX109" fmla="*/ 735594 w 4833232"/>
              <a:gd name="connsiteY109" fmla="*/ 1428750 h 3116846"/>
              <a:gd name="connsiteX110" fmla="*/ 735594 w 4833232"/>
              <a:gd name="connsiteY110" fmla="*/ 1292009 h 3116846"/>
              <a:gd name="connsiteX111" fmla="*/ 707302 w 4833232"/>
              <a:gd name="connsiteY111" fmla="*/ 1292009 h 3116846"/>
              <a:gd name="connsiteX112" fmla="*/ 707302 w 4833232"/>
              <a:gd name="connsiteY112" fmla="*/ 1207132 h 3116846"/>
              <a:gd name="connsiteX113" fmla="*/ 476250 w 4833232"/>
              <a:gd name="connsiteY113" fmla="*/ 1207132 h 3116846"/>
              <a:gd name="connsiteX114" fmla="*/ 476250 w 4833232"/>
              <a:gd name="connsiteY114" fmla="*/ 1126970 h 3116846"/>
              <a:gd name="connsiteX115" fmla="*/ 438527 w 4833232"/>
              <a:gd name="connsiteY115" fmla="*/ 1126970 h 3116846"/>
              <a:gd name="connsiteX116" fmla="*/ 438527 w 4833232"/>
              <a:gd name="connsiteY116" fmla="*/ 976074 h 3116846"/>
              <a:gd name="connsiteX117" fmla="*/ 405520 w 4833232"/>
              <a:gd name="connsiteY117" fmla="*/ 976074 h 3116846"/>
              <a:gd name="connsiteX118" fmla="*/ 405520 w 4833232"/>
              <a:gd name="connsiteY118" fmla="*/ 867624 h 3116846"/>
              <a:gd name="connsiteX119" fmla="*/ 386659 w 4833232"/>
              <a:gd name="connsiteY119" fmla="*/ 867624 h 3116846"/>
              <a:gd name="connsiteX120" fmla="*/ 386659 w 4833232"/>
              <a:gd name="connsiteY120" fmla="*/ 721448 h 3116846"/>
              <a:gd name="connsiteX121" fmla="*/ 344220 w 4833232"/>
              <a:gd name="connsiteY121" fmla="*/ 721448 h 3116846"/>
              <a:gd name="connsiteX122" fmla="*/ 344220 w 4833232"/>
              <a:gd name="connsiteY122" fmla="*/ 532834 h 3116846"/>
              <a:gd name="connsiteX123" fmla="*/ 207475 w 4833232"/>
              <a:gd name="connsiteY123" fmla="*/ 532834 h 3116846"/>
              <a:gd name="connsiteX124" fmla="*/ 207475 w 4833232"/>
              <a:gd name="connsiteY124" fmla="*/ 433812 h 3116846"/>
              <a:gd name="connsiteX125" fmla="*/ 75446 w 4833232"/>
              <a:gd name="connsiteY125" fmla="*/ 433812 h 3116846"/>
              <a:gd name="connsiteX126" fmla="*/ 75446 w 4833232"/>
              <a:gd name="connsiteY126" fmla="*/ 363082 h 3116846"/>
              <a:gd name="connsiteX127" fmla="*/ 0 w 4833232"/>
              <a:gd name="connsiteY127" fmla="*/ 363082 h 3116846"/>
              <a:gd name="connsiteX128" fmla="*/ 0 w 4833232"/>
              <a:gd name="connsiteY128" fmla="*/ 0 h 311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33232" h="3116846">
                <a:moveTo>
                  <a:pt x="0" y="0"/>
                </a:moveTo>
                <a:lnTo>
                  <a:pt x="66015" y="0"/>
                </a:lnTo>
                <a:lnTo>
                  <a:pt x="66015" y="42438"/>
                </a:lnTo>
                <a:lnTo>
                  <a:pt x="179183" y="42438"/>
                </a:lnTo>
                <a:lnTo>
                  <a:pt x="179183" y="94307"/>
                </a:lnTo>
                <a:lnTo>
                  <a:pt x="353651" y="94307"/>
                </a:lnTo>
                <a:lnTo>
                  <a:pt x="353651" y="174468"/>
                </a:lnTo>
                <a:lnTo>
                  <a:pt x="386659" y="174468"/>
                </a:lnTo>
                <a:lnTo>
                  <a:pt x="386659" y="315928"/>
                </a:lnTo>
                <a:lnTo>
                  <a:pt x="424382" y="315928"/>
                </a:lnTo>
                <a:lnTo>
                  <a:pt x="424382" y="447958"/>
                </a:lnTo>
                <a:lnTo>
                  <a:pt x="476250" y="447958"/>
                </a:lnTo>
                <a:lnTo>
                  <a:pt x="476250" y="509257"/>
                </a:lnTo>
                <a:lnTo>
                  <a:pt x="726163" y="509257"/>
                </a:lnTo>
                <a:lnTo>
                  <a:pt x="726163" y="650718"/>
                </a:lnTo>
                <a:lnTo>
                  <a:pt x="745025" y="650718"/>
                </a:lnTo>
                <a:lnTo>
                  <a:pt x="745025" y="778032"/>
                </a:lnTo>
                <a:lnTo>
                  <a:pt x="773317" y="778032"/>
                </a:lnTo>
                <a:lnTo>
                  <a:pt x="773317" y="957215"/>
                </a:lnTo>
                <a:lnTo>
                  <a:pt x="829901" y="957215"/>
                </a:lnTo>
                <a:lnTo>
                  <a:pt x="829901" y="1032662"/>
                </a:lnTo>
                <a:lnTo>
                  <a:pt x="858193" y="1032662"/>
                </a:lnTo>
                <a:lnTo>
                  <a:pt x="858193" y="1103395"/>
                </a:lnTo>
                <a:lnTo>
                  <a:pt x="905347" y="1103395"/>
                </a:lnTo>
                <a:lnTo>
                  <a:pt x="905347" y="1169403"/>
                </a:lnTo>
                <a:lnTo>
                  <a:pt x="1037377" y="1169403"/>
                </a:lnTo>
                <a:lnTo>
                  <a:pt x="1037377" y="1240136"/>
                </a:lnTo>
                <a:lnTo>
                  <a:pt x="1046807" y="1240136"/>
                </a:lnTo>
                <a:lnTo>
                  <a:pt x="1046807" y="1306154"/>
                </a:lnTo>
                <a:lnTo>
                  <a:pt x="1093956" y="1306154"/>
                </a:lnTo>
                <a:lnTo>
                  <a:pt x="1093956" y="1367447"/>
                </a:lnTo>
                <a:lnTo>
                  <a:pt x="1117540" y="1367447"/>
                </a:lnTo>
                <a:lnTo>
                  <a:pt x="1117540" y="1457039"/>
                </a:lnTo>
                <a:lnTo>
                  <a:pt x="1155259" y="1457039"/>
                </a:lnTo>
                <a:lnTo>
                  <a:pt x="1155259" y="1532487"/>
                </a:lnTo>
                <a:lnTo>
                  <a:pt x="1216562" y="1532487"/>
                </a:lnTo>
                <a:lnTo>
                  <a:pt x="1216562" y="1603220"/>
                </a:lnTo>
                <a:lnTo>
                  <a:pt x="1358017" y="1603220"/>
                </a:lnTo>
                <a:lnTo>
                  <a:pt x="1358017" y="1669237"/>
                </a:lnTo>
                <a:lnTo>
                  <a:pt x="1386316" y="1669237"/>
                </a:lnTo>
                <a:lnTo>
                  <a:pt x="1386316" y="1739960"/>
                </a:lnTo>
                <a:lnTo>
                  <a:pt x="1419320" y="1739960"/>
                </a:lnTo>
                <a:lnTo>
                  <a:pt x="1419320" y="1838982"/>
                </a:lnTo>
                <a:lnTo>
                  <a:pt x="1457039" y="1838982"/>
                </a:lnTo>
                <a:lnTo>
                  <a:pt x="1457039" y="1971018"/>
                </a:lnTo>
                <a:lnTo>
                  <a:pt x="1744675" y="1971018"/>
                </a:lnTo>
                <a:lnTo>
                  <a:pt x="1744675" y="2051180"/>
                </a:lnTo>
                <a:lnTo>
                  <a:pt x="1777689" y="2051180"/>
                </a:lnTo>
                <a:lnTo>
                  <a:pt x="1777689" y="2126618"/>
                </a:lnTo>
                <a:lnTo>
                  <a:pt x="2098329" y="2126618"/>
                </a:lnTo>
                <a:lnTo>
                  <a:pt x="2098329" y="2225640"/>
                </a:lnTo>
                <a:lnTo>
                  <a:pt x="2230355" y="2225640"/>
                </a:lnTo>
                <a:lnTo>
                  <a:pt x="2230355" y="2315232"/>
                </a:lnTo>
                <a:lnTo>
                  <a:pt x="2470842" y="2315232"/>
                </a:lnTo>
                <a:lnTo>
                  <a:pt x="2470842" y="2423684"/>
                </a:lnTo>
                <a:lnTo>
                  <a:pt x="2588724" y="2423684"/>
                </a:lnTo>
                <a:lnTo>
                  <a:pt x="2588724" y="2517991"/>
                </a:lnTo>
                <a:lnTo>
                  <a:pt x="3130992" y="2517991"/>
                </a:lnTo>
                <a:lnTo>
                  <a:pt x="3130992" y="2602868"/>
                </a:lnTo>
                <a:lnTo>
                  <a:pt x="3442202" y="2602868"/>
                </a:lnTo>
                <a:lnTo>
                  <a:pt x="3442202" y="2730189"/>
                </a:lnTo>
                <a:lnTo>
                  <a:pt x="3942026" y="2730189"/>
                </a:lnTo>
                <a:lnTo>
                  <a:pt x="3942026" y="2824496"/>
                </a:lnTo>
                <a:lnTo>
                  <a:pt x="4833233" y="2824496"/>
                </a:lnTo>
                <a:lnTo>
                  <a:pt x="4833233" y="3116847"/>
                </a:lnTo>
                <a:lnTo>
                  <a:pt x="3975040" y="3116847"/>
                </a:lnTo>
                <a:lnTo>
                  <a:pt x="3975040" y="3093263"/>
                </a:lnTo>
                <a:lnTo>
                  <a:pt x="3465776" y="3093263"/>
                </a:lnTo>
                <a:lnTo>
                  <a:pt x="3465776" y="3060259"/>
                </a:lnTo>
                <a:lnTo>
                  <a:pt x="3145136" y="3060259"/>
                </a:lnTo>
                <a:lnTo>
                  <a:pt x="3145136" y="3008395"/>
                </a:lnTo>
                <a:lnTo>
                  <a:pt x="2631167" y="3008395"/>
                </a:lnTo>
                <a:lnTo>
                  <a:pt x="2631167" y="2956522"/>
                </a:lnTo>
                <a:lnTo>
                  <a:pt x="2489702" y="2956522"/>
                </a:lnTo>
                <a:lnTo>
                  <a:pt x="2489702" y="2904658"/>
                </a:lnTo>
                <a:lnTo>
                  <a:pt x="2272798" y="2904658"/>
                </a:lnTo>
                <a:lnTo>
                  <a:pt x="2272798" y="2838641"/>
                </a:lnTo>
                <a:lnTo>
                  <a:pt x="2121903" y="2838641"/>
                </a:lnTo>
                <a:lnTo>
                  <a:pt x="2121903" y="2777338"/>
                </a:lnTo>
                <a:lnTo>
                  <a:pt x="1796548" y="2777338"/>
                </a:lnTo>
                <a:lnTo>
                  <a:pt x="1796548" y="2716035"/>
                </a:lnTo>
                <a:lnTo>
                  <a:pt x="1739960" y="2716035"/>
                </a:lnTo>
                <a:lnTo>
                  <a:pt x="1739960" y="2640597"/>
                </a:lnTo>
                <a:lnTo>
                  <a:pt x="1508912" y="2640597"/>
                </a:lnTo>
                <a:lnTo>
                  <a:pt x="1508912" y="2565149"/>
                </a:lnTo>
                <a:lnTo>
                  <a:pt x="1461754" y="2565149"/>
                </a:lnTo>
                <a:lnTo>
                  <a:pt x="1461754" y="2527430"/>
                </a:lnTo>
                <a:lnTo>
                  <a:pt x="1419320" y="2527430"/>
                </a:lnTo>
                <a:lnTo>
                  <a:pt x="1419320" y="2475557"/>
                </a:lnTo>
                <a:lnTo>
                  <a:pt x="1372162" y="2475557"/>
                </a:lnTo>
                <a:lnTo>
                  <a:pt x="1372162" y="2348246"/>
                </a:lnTo>
                <a:lnTo>
                  <a:pt x="1211847" y="2348246"/>
                </a:lnTo>
                <a:lnTo>
                  <a:pt x="1211847" y="2286943"/>
                </a:lnTo>
                <a:lnTo>
                  <a:pt x="1169403" y="2286943"/>
                </a:lnTo>
                <a:lnTo>
                  <a:pt x="1169403" y="2211496"/>
                </a:lnTo>
                <a:lnTo>
                  <a:pt x="1122255" y="2211496"/>
                </a:lnTo>
                <a:lnTo>
                  <a:pt x="1122255" y="2136048"/>
                </a:lnTo>
                <a:lnTo>
                  <a:pt x="1103395" y="2136048"/>
                </a:lnTo>
                <a:lnTo>
                  <a:pt x="1103395" y="2065325"/>
                </a:lnTo>
                <a:lnTo>
                  <a:pt x="1046807" y="2065325"/>
                </a:lnTo>
                <a:lnTo>
                  <a:pt x="1046807" y="1933289"/>
                </a:lnTo>
                <a:lnTo>
                  <a:pt x="928924" y="1933289"/>
                </a:lnTo>
                <a:lnTo>
                  <a:pt x="928924" y="1862566"/>
                </a:lnTo>
                <a:lnTo>
                  <a:pt x="844047" y="1862566"/>
                </a:lnTo>
                <a:lnTo>
                  <a:pt x="844047" y="1730531"/>
                </a:lnTo>
                <a:lnTo>
                  <a:pt x="787463" y="1730531"/>
                </a:lnTo>
                <a:lnTo>
                  <a:pt x="787463" y="1504198"/>
                </a:lnTo>
                <a:lnTo>
                  <a:pt x="749740" y="1504198"/>
                </a:lnTo>
                <a:lnTo>
                  <a:pt x="749740" y="1428750"/>
                </a:lnTo>
                <a:lnTo>
                  <a:pt x="735594" y="1428750"/>
                </a:lnTo>
                <a:lnTo>
                  <a:pt x="735594" y="1292009"/>
                </a:lnTo>
                <a:lnTo>
                  <a:pt x="707302" y="1292009"/>
                </a:lnTo>
                <a:lnTo>
                  <a:pt x="707302" y="1207132"/>
                </a:lnTo>
                <a:lnTo>
                  <a:pt x="476250" y="1207132"/>
                </a:lnTo>
                <a:lnTo>
                  <a:pt x="476250" y="1126970"/>
                </a:lnTo>
                <a:lnTo>
                  <a:pt x="438527" y="1126970"/>
                </a:lnTo>
                <a:lnTo>
                  <a:pt x="438527" y="976074"/>
                </a:lnTo>
                <a:lnTo>
                  <a:pt x="405520" y="976074"/>
                </a:lnTo>
                <a:lnTo>
                  <a:pt x="405520" y="867624"/>
                </a:lnTo>
                <a:lnTo>
                  <a:pt x="386659" y="867624"/>
                </a:lnTo>
                <a:lnTo>
                  <a:pt x="386659" y="721448"/>
                </a:lnTo>
                <a:lnTo>
                  <a:pt x="344220" y="721448"/>
                </a:lnTo>
                <a:lnTo>
                  <a:pt x="344220" y="532834"/>
                </a:lnTo>
                <a:lnTo>
                  <a:pt x="207475" y="532834"/>
                </a:lnTo>
                <a:lnTo>
                  <a:pt x="207475" y="433812"/>
                </a:lnTo>
                <a:lnTo>
                  <a:pt x="75446" y="433812"/>
                </a:lnTo>
                <a:lnTo>
                  <a:pt x="75446" y="363082"/>
                </a:lnTo>
                <a:lnTo>
                  <a:pt x="0" y="363082"/>
                </a:lnTo>
                <a:lnTo>
                  <a:pt x="0" y="0"/>
                </a:lnTo>
                <a:close/>
              </a:path>
            </a:pathLst>
          </a:custGeom>
          <a:solidFill>
            <a:schemeClr val="accent2">
              <a:alpha val="20000"/>
            </a:schemeClr>
          </a:solidFill>
          <a:ln w="9525" cap="flat">
            <a:noFill/>
            <a:prstDash val="solid"/>
            <a:miter/>
          </a:ln>
        </p:spPr>
        <p:txBody>
          <a:bodyPr rtlCol="0" anchor="ctr"/>
          <a:lstStyle/>
          <a:p>
            <a:endParaRPr lang="en-GB"/>
          </a:p>
        </p:txBody>
      </p:sp>
      <p:cxnSp>
        <p:nvCxnSpPr>
          <p:cNvPr id="130" name="Straight Connector 129">
            <a:extLst>
              <a:ext uri="{FF2B5EF4-FFF2-40B4-BE49-F238E27FC236}">
                <a16:creationId xmlns:a16="http://schemas.microsoft.com/office/drawing/2014/main" id="{9263C40F-BB8C-FDF3-A1EB-6D3C90C17670}"/>
              </a:ext>
            </a:extLst>
          </p:cNvPr>
          <p:cNvCxnSpPr>
            <a:cxnSpLocks/>
          </p:cNvCxnSpPr>
          <p:nvPr/>
        </p:nvCxnSpPr>
        <p:spPr>
          <a:xfrm>
            <a:off x="1501541" y="5726198"/>
            <a:ext cx="288000" cy="0"/>
          </a:xfrm>
          <a:prstGeom prst="line">
            <a:avLst/>
          </a:prstGeom>
          <a:noFill/>
          <a:ln w="19050" cap="flat">
            <a:solidFill>
              <a:schemeClr val="accent2"/>
            </a:solidFill>
            <a:prstDash val="solid"/>
            <a:miter/>
          </a:ln>
        </p:spPr>
      </p:cxnSp>
      <p:cxnSp>
        <p:nvCxnSpPr>
          <p:cNvPr id="131" name="Straight Connector 130">
            <a:extLst>
              <a:ext uri="{FF2B5EF4-FFF2-40B4-BE49-F238E27FC236}">
                <a16:creationId xmlns:a16="http://schemas.microsoft.com/office/drawing/2014/main" id="{28F5AD28-152F-21BB-EA30-01D49180D9BE}"/>
              </a:ext>
            </a:extLst>
          </p:cNvPr>
          <p:cNvCxnSpPr>
            <a:cxnSpLocks/>
          </p:cNvCxnSpPr>
          <p:nvPr/>
        </p:nvCxnSpPr>
        <p:spPr>
          <a:xfrm>
            <a:off x="1501541" y="5440055"/>
            <a:ext cx="288000" cy="0"/>
          </a:xfrm>
          <a:prstGeom prst="line">
            <a:avLst/>
          </a:prstGeom>
          <a:noFill/>
          <a:ln w="19050" cap="flat">
            <a:solidFill>
              <a:schemeClr val="accent3"/>
            </a:solidFill>
            <a:prstDash val="solid"/>
            <a:miter/>
          </a:ln>
        </p:spPr>
      </p:cxnSp>
      <p:sp>
        <p:nvSpPr>
          <p:cNvPr id="132" name="TextBox 131">
            <a:extLst>
              <a:ext uri="{FF2B5EF4-FFF2-40B4-BE49-F238E27FC236}">
                <a16:creationId xmlns:a16="http://schemas.microsoft.com/office/drawing/2014/main" id="{451A230F-BEB1-57FD-F5C6-F2CCEA8876DA}"/>
              </a:ext>
            </a:extLst>
          </p:cNvPr>
          <p:cNvSpPr txBox="1"/>
          <p:nvPr/>
        </p:nvSpPr>
        <p:spPr>
          <a:xfrm>
            <a:off x="4766149" y="1457576"/>
            <a:ext cx="2659703" cy="338554"/>
          </a:xfrm>
          <a:prstGeom prst="rect">
            <a:avLst/>
          </a:prstGeom>
          <a:noFill/>
        </p:spPr>
        <p:txBody>
          <a:bodyPr wrap="none" rtlCol="0">
            <a:spAutoFit/>
          </a:bodyPr>
          <a:lstStyle/>
          <a:p>
            <a:pPr algn="ctr"/>
            <a:r>
              <a:rPr lang="ja-JP" sz="1600" b="1">
                <a:solidFill>
                  <a:schemeClr val="tx1"/>
                </a:solidFill>
              </a:rPr>
              <a:t>無増悪生存期間</a:t>
            </a:r>
          </a:p>
        </p:txBody>
      </p:sp>
    </p:spTree>
    <p:extLst>
      <p:ext uri="{BB962C8B-B14F-4D97-AF65-F5344CB8AC3E}">
        <p14:creationId xmlns:p14="http://schemas.microsoft.com/office/powerpoint/2010/main" val="2282684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887O：切除不能進行性神経内分泌膵臓腫瘍に対する177Lutetium –Octreotate (OCLU)を用いたペプチド受容体放射性核種治療の抗腫瘍効果を検討した最初の多施設共同無作為化第II相試験：OCLURANDOM試験の結果 – Baudin E、et al</a:t>
            </a:r>
          </a:p>
        </p:txBody>
      </p:sp>
      <p:sp>
        <p:nvSpPr>
          <p:cNvPr id="13"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1600"/>
              </a:spcBef>
              <a:buNone/>
            </a:pPr>
            <a:r>
              <a:rPr lang="ja-JP" b="1"/>
              <a:t>結論</a:t>
            </a:r>
          </a:p>
          <a:p>
            <a:r>
              <a:rPr lang="ja-JP" b="1"/>
              <a:t>切除不能進行性膵臓神経内分泌腫瘍の患者において、</a:t>
            </a:r>
            <a:r>
              <a:rPr lang="ja-JP" b="1" baseline="30000"/>
              <a:t>177</a:t>
            </a:r>
            <a:r>
              <a:rPr lang="ja-JP" b="1"/>
              <a:t>Lu-octreotateは有望な抗腫瘍活性を示し、新たな安全性シグナルが観察されず、全般的に良好な耐容性を示した</a:t>
            </a:r>
          </a:p>
        </p:txBody>
      </p:sp>
      <p:sp>
        <p:nvSpPr>
          <p:cNvPr id="14" name="Text Placeholder 4"/>
          <p:cNvSpPr>
            <a:spLocks noGrp="1"/>
          </p:cNvSpPr>
          <p:nvPr>
            <p:ph type="body" sz="quarter" idx="11"/>
          </p:nvPr>
        </p:nvSpPr>
        <p:spPr>
          <a:xfrm>
            <a:off x="6197601" y="6096001"/>
            <a:ext cx="5507567" cy="487363"/>
          </a:xfrm>
        </p:spPr>
        <p:txBody>
          <a:bodyPr/>
          <a:lstStyle/>
          <a:p>
            <a:r>
              <a:rPr lang="ja-JP"/>
              <a:t>Baudin E, et al.Ann Oncol 2022;33(suppl):abstr 887O</a:t>
            </a:r>
          </a:p>
        </p:txBody>
      </p:sp>
      <p:graphicFrame>
        <p:nvGraphicFramePr>
          <p:cNvPr id="15" name="Table 14"/>
          <p:cNvGraphicFramePr>
            <a:graphicFrameLocks noGrp="1"/>
          </p:cNvGraphicFramePr>
          <p:nvPr>
            <p:extLst>
              <p:ext uri="{D42A27DB-BD31-4B8C-83A1-F6EECF244321}">
                <p14:modId xmlns:p14="http://schemas.microsoft.com/office/powerpoint/2010/main" val="2841364548"/>
              </p:ext>
            </p:extLst>
          </p:nvPr>
        </p:nvGraphicFramePr>
        <p:xfrm>
          <a:off x="336885" y="1732762"/>
          <a:ext cx="5486399" cy="822960"/>
        </p:xfrm>
        <a:graphic>
          <a:graphicData uri="http://schemas.openxmlformats.org/drawingml/2006/table">
            <a:tbl>
              <a:tblPr firstRow="1" bandRow="1">
                <a:tableStyleId>{5202B0CA-FC54-4496-8BCA-5EF66A818D29}</a:tableStyleId>
              </a:tblPr>
              <a:tblGrid>
                <a:gridCol w="2040555">
                  <a:extLst>
                    <a:ext uri="{9D8B030D-6E8A-4147-A177-3AD203B41FA5}">
                      <a16:colId xmlns:a16="http://schemas.microsoft.com/office/drawing/2014/main" val="2713438561"/>
                    </a:ext>
                  </a:extLst>
                </a:gridCol>
                <a:gridCol w="1828800">
                  <a:extLst>
                    <a:ext uri="{9D8B030D-6E8A-4147-A177-3AD203B41FA5}">
                      <a16:colId xmlns:a16="http://schemas.microsoft.com/office/drawing/2014/main" val="1190940076"/>
                    </a:ext>
                  </a:extLst>
                </a:gridCol>
                <a:gridCol w="1617044">
                  <a:extLst>
                    <a:ext uri="{9D8B030D-6E8A-4147-A177-3AD203B41FA5}">
                      <a16:colId xmlns:a16="http://schemas.microsoft.com/office/drawing/2014/main" val="3177014217"/>
                    </a:ext>
                  </a:extLst>
                </a:gridCol>
              </a:tblGrid>
              <a:tr h="370840">
                <a:tc>
                  <a:txBody>
                    <a:bodyPr/>
                    <a:lstStyle/>
                    <a:p>
                      <a:endParaRPr lang="en-GB" sz="1400" dirty="0">
                        <a:solidFill>
                          <a:schemeClr val="tx2"/>
                        </a:solidFill>
                      </a:endParaRPr>
                    </a:p>
                  </a:txBody>
                  <a:tcPr anchor="ctr"/>
                </a:tc>
                <a:tc>
                  <a:txBody>
                    <a:bodyPr/>
                    <a:lstStyle/>
                    <a:p>
                      <a:pPr algn="ctr"/>
                      <a:r>
                        <a:rPr lang="ja-JP" sz="1400" baseline="30000" dirty="0">
                          <a:solidFill>
                            <a:schemeClr val="tx2"/>
                          </a:solidFill>
                        </a:rPr>
                        <a:t>177</a:t>
                      </a:r>
                      <a:r>
                        <a:rPr lang="ja-JP" sz="1400" dirty="0">
                          <a:solidFill>
                            <a:schemeClr val="tx2"/>
                          </a:solidFill>
                        </a:rPr>
                        <a:t>Lu-octreotate</a:t>
                      </a:r>
                      <a:r>
                        <a:rPr lang="ja-JP" sz="1400" baseline="0" dirty="0">
                          <a:solidFill>
                            <a:schemeClr val="tx2"/>
                          </a:solidFill>
                        </a:rPr>
                        <a:t> 
(</a:t>
                      </a:r>
                      <a:r>
                        <a:rPr lang="ja-JP" sz="1400" dirty="0">
                          <a:solidFill>
                            <a:schemeClr val="tx2"/>
                          </a:solidFill>
                        </a:rPr>
                        <a:t>n=41)</a:t>
                      </a:r>
                    </a:p>
                  </a:txBody>
                  <a:tcPr anchor="ctr"/>
                </a:tc>
                <a:tc>
                  <a:txBody>
                    <a:bodyPr/>
                    <a:lstStyle/>
                    <a:p>
                      <a:pPr algn="ctr"/>
                      <a:r>
                        <a:rPr lang="ja-JP" sz="1400" dirty="0">
                          <a:solidFill>
                            <a:schemeClr val="tx2"/>
                          </a:solidFill>
                        </a:rPr>
                        <a:t>スニチニブ
(n=43)</a:t>
                      </a:r>
                    </a:p>
                  </a:txBody>
                  <a:tcPr anchor="ctr"/>
                </a:tc>
                <a:extLst>
                  <a:ext uri="{0D108BD9-81ED-4DB2-BD59-A6C34878D82A}">
                    <a16:rowId xmlns:a16="http://schemas.microsoft.com/office/drawing/2014/main" val="3667548636"/>
                  </a:ext>
                </a:extLst>
              </a:tr>
              <a:tr h="0">
                <a:tc>
                  <a:txBody>
                    <a:bodyPr/>
                    <a:lstStyle/>
                    <a:p>
                      <a:r>
                        <a:rPr lang="ja-JP" sz="1400">
                          <a:solidFill>
                            <a:schemeClr val="tx1"/>
                          </a:solidFill>
                        </a:rPr>
                        <a:t>12か月のPFS率、n (%)</a:t>
                      </a:r>
                    </a:p>
                  </a:txBody>
                  <a:tcPr/>
                </a:tc>
                <a:tc>
                  <a:txBody>
                    <a:bodyPr/>
                    <a:lstStyle/>
                    <a:p>
                      <a:pPr algn="ctr"/>
                      <a:r>
                        <a:rPr lang="ja-JP" sz="1400">
                          <a:solidFill>
                            <a:schemeClr val="tx1"/>
                          </a:solidFill>
                        </a:rPr>
                        <a:t>33 (80)</a:t>
                      </a:r>
                    </a:p>
                  </a:txBody>
                  <a:tcPr/>
                </a:tc>
                <a:tc>
                  <a:txBody>
                    <a:bodyPr/>
                    <a:lstStyle/>
                    <a:p>
                      <a:pPr algn="ctr"/>
                      <a:r>
                        <a:rPr lang="ja-JP" sz="1400" dirty="0">
                          <a:solidFill>
                            <a:schemeClr val="tx1"/>
                          </a:solidFill>
                        </a:rPr>
                        <a:t>18 (42)</a:t>
                      </a:r>
                    </a:p>
                  </a:txBody>
                  <a:tcPr/>
                </a:tc>
                <a:extLst>
                  <a:ext uri="{0D108BD9-81ED-4DB2-BD59-A6C34878D82A}">
                    <a16:rowId xmlns:a16="http://schemas.microsoft.com/office/drawing/2014/main" val="2912163037"/>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700963565"/>
              </p:ext>
            </p:extLst>
          </p:nvPr>
        </p:nvGraphicFramePr>
        <p:xfrm>
          <a:off x="6096000" y="1732762"/>
          <a:ext cx="5486399" cy="2346960"/>
        </p:xfrm>
        <a:graphic>
          <a:graphicData uri="http://schemas.openxmlformats.org/drawingml/2006/table">
            <a:tbl>
              <a:tblPr firstRow="1" bandRow="1">
                <a:tableStyleId>{5202B0CA-FC54-4496-8BCA-5EF66A818D29}</a:tableStyleId>
              </a:tblPr>
              <a:tblGrid>
                <a:gridCol w="2040555">
                  <a:extLst>
                    <a:ext uri="{9D8B030D-6E8A-4147-A177-3AD203B41FA5}">
                      <a16:colId xmlns:a16="http://schemas.microsoft.com/office/drawing/2014/main" val="2713438561"/>
                    </a:ext>
                  </a:extLst>
                </a:gridCol>
                <a:gridCol w="1828800">
                  <a:extLst>
                    <a:ext uri="{9D8B030D-6E8A-4147-A177-3AD203B41FA5}">
                      <a16:colId xmlns:a16="http://schemas.microsoft.com/office/drawing/2014/main" val="1190940076"/>
                    </a:ext>
                  </a:extLst>
                </a:gridCol>
                <a:gridCol w="1617044">
                  <a:extLst>
                    <a:ext uri="{9D8B030D-6E8A-4147-A177-3AD203B41FA5}">
                      <a16:colId xmlns:a16="http://schemas.microsoft.com/office/drawing/2014/main" val="3177014217"/>
                    </a:ext>
                  </a:extLst>
                </a:gridCol>
              </a:tblGrid>
              <a:tr h="370840">
                <a:tc>
                  <a:txBody>
                    <a:bodyPr/>
                    <a:lstStyle/>
                    <a:p>
                      <a:r>
                        <a:rPr lang="ja-JP" sz="1400" dirty="0">
                          <a:solidFill>
                            <a:schemeClr val="tx2"/>
                          </a:solidFill>
                        </a:rPr>
                        <a:t>グレード3～</a:t>
                      </a:r>
                      <a:r>
                        <a:rPr lang="ja-JP" sz="1400" baseline="0" dirty="0">
                          <a:solidFill>
                            <a:schemeClr val="tx2"/>
                          </a:solidFill>
                        </a:rPr>
                        <a:t>4 AE、</a:t>
                      </a:r>
                      <a:br>
                        <a:rPr lang="en-GB" altLang="ja-JP" sz="1400" baseline="0" dirty="0">
                          <a:solidFill>
                            <a:schemeClr val="tx2"/>
                          </a:solidFill>
                        </a:rPr>
                      </a:br>
                      <a:r>
                        <a:rPr lang="ja-JP" sz="1400" baseline="0" dirty="0">
                          <a:solidFill>
                            <a:schemeClr val="tx2"/>
                          </a:solidFill>
                        </a:rPr>
                        <a:t>n (%)</a:t>
                      </a:r>
                    </a:p>
                  </a:txBody>
                  <a:tcPr anchor="ctr"/>
                </a:tc>
                <a:tc>
                  <a:txBody>
                    <a:bodyPr/>
                    <a:lstStyle/>
                    <a:p>
                      <a:pPr algn="ctr"/>
                      <a:r>
                        <a:rPr lang="ja-JP" sz="1400" baseline="30000" dirty="0">
                          <a:solidFill>
                            <a:schemeClr val="tx2"/>
                          </a:solidFill>
                        </a:rPr>
                        <a:t>177</a:t>
                      </a:r>
                      <a:r>
                        <a:rPr lang="ja-JP" sz="1400" dirty="0">
                          <a:solidFill>
                            <a:schemeClr val="tx2"/>
                          </a:solidFill>
                        </a:rPr>
                        <a:t>Lu-octreotate</a:t>
                      </a:r>
                      <a:r>
                        <a:rPr lang="ja-JP" sz="1400" baseline="0" dirty="0">
                          <a:solidFill>
                            <a:schemeClr val="tx2"/>
                          </a:solidFill>
                        </a:rPr>
                        <a:t> 
(</a:t>
                      </a:r>
                      <a:r>
                        <a:rPr lang="ja-JP" sz="1400" dirty="0">
                          <a:solidFill>
                            <a:schemeClr val="tx2"/>
                          </a:solidFill>
                        </a:rPr>
                        <a:t>n=41)</a:t>
                      </a:r>
                    </a:p>
                  </a:txBody>
                  <a:tcPr anchor="ctr"/>
                </a:tc>
                <a:tc>
                  <a:txBody>
                    <a:bodyPr/>
                    <a:lstStyle/>
                    <a:p>
                      <a:pPr algn="ctr"/>
                      <a:r>
                        <a:rPr lang="ja-JP" sz="1400" dirty="0">
                          <a:solidFill>
                            <a:schemeClr val="tx2"/>
                          </a:solidFill>
                        </a:rPr>
                        <a:t>スニチニブ
(n=43)</a:t>
                      </a:r>
                    </a:p>
                  </a:txBody>
                  <a:tcPr anchor="ctr"/>
                </a:tc>
                <a:extLst>
                  <a:ext uri="{0D108BD9-81ED-4DB2-BD59-A6C34878D82A}">
                    <a16:rowId xmlns:a16="http://schemas.microsoft.com/office/drawing/2014/main" val="3667548636"/>
                  </a:ext>
                </a:extLst>
              </a:tr>
              <a:tr h="0">
                <a:tc>
                  <a:txBody>
                    <a:bodyPr/>
                    <a:lstStyle/>
                    <a:p>
                      <a:r>
                        <a:rPr lang="ja-JP" sz="1400">
                          <a:solidFill>
                            <a:schemeClr val="tx1"/>
                          </a:solidFill>
                        </a:rPr>
                        <a:t>すべて</a:t>
                      </a:r>
                    </a:p>
                  </a:txBody>
                  <a:tcPr/>
                </a:tc>
                <a:tc>
                  <a:txBody>
                    <a:bodyPr/>
                    <a:lstStyle/>
                    <a:p>
                      <a:pPr algn="ctr"/>
                      <a:r>
                        <a:rPr lang="ja-JP" sz="1400">
                          <a:solidFill>
                            <a:schemeClr val="tx1"/>
                          </a:solidFill>
                        </a:rPr>
                        <a:t>18 (44)</a:t>
                      </a:r>
                    </a:p>
                  </a:txBody>
                  <a:tcPr/>
                </a:tc>
                <a:tc>
                  <a:txBody>
                    <a:bodyPr/>
                    <a:lstStyle/>
                    <a:p>
                      <a:pPr algn="ctr"/>
                      <a:r>
                        <a:rPr lang="ja-JP" sz="1400">
                          <a:solidFill>
                            <a:schemeClr val="tx1"/>
                          </a:solidFill>
                        </a:rPr>
                        <a:t>27 (63)</a:t>
                      </a:r>
                    </a:p>
                  </a:txBody>
                  <a:tcPr/>
                </a:tc>
                <a:extLst>
                  <a:ext uri="{0D108BD9-81ED-4DB2-BD59-A6C34878D82A}">
                    <a16:rowId xmlns:a16="http://schemas.microsoft.com/office/drawing/2014/main" val="2912163037"/>
                  </a:ext>
                </a:extLst>
              </a:tr>
              <a:tr h="0">
                <a:tc>
                  <a:txBody>
                    <a:bodyPr/>
                    <a:lstStyle/>
                    <a:p>
                      <a:r>
                        <a:rPr lang="ja-JP" sz="1400">
                          <a:solidFill>
                            <a:schemeClr val="tx1"/>
                          </a:solidFill>
                        </a:rPr>
                        <a:t>血液学的</a:t>
                      </a:r>
                    </a:p>
                  </a:txBody>
                  <a:tcPr/>
                </a:tc>
                <a:tc>
                  <a:txBody>
                    <a:bodyPr/>
                    <a:lstStyle/>
                    <a:p>
                      <a:pPr algn="ctr"/>
                      <a:r>
                        <a:rPr lang="ja-JP" sz="1400">
                          <a:solidFill>
                            <a:schemeClr val="tx1"/>
                          </a:solidFill>
                        </a:rPr>
                        <a:t>5 (12)</a:t>
                      </a:r>
                    </a:p>
                  </a:txBody>
                  <a:tcPr/>
                </a:tc>
                <a:tc>
                  <a:txBody>
                    <a:bodyPr/>
                    <a:lstStyle/>
                    <a:p>
                      <a:pPr algn="ctr"/>
                      <a:r>
                        <a:rPr lang="ja-JP" sz="1400">
                          <a:solidFill>
                            <a:schemeClr val="tx1"/>
                          </a:solidFill>
                        </a:rPr>
                        <a:t>10 (23)</a:t>
                      </a:r>
                    </a:p>
                  </a:txBody>
                  <a:tcPr/>
                </a:tc>
                <a:extLst>
                  <a:ext uri="{0D108BD9-81ED-4DB2-BD59-A6C34878D82A}">
                    <a16:rowId xmlns:a16="http://schemas.microsoft.com/office/drawing/2014/main" val="709967238"/>
                  </a:ext>
                </a:extLst>
              </a:tr>
              <a:tr h="0">
                <a:tc>
                  <a:txBody>
                    <a:bodyPr/>
                    <a:lstStyle/>
                    <a:p>
                      <a:r>
                        <a:rPr lang="ja-JP" sz="1400">
                          <a:solidFill>
                            <a:schemeClr val="tx1"/>
                          </a:solidFill>
                        </a:rPr>
                        <a:t>消化器系</a:t>
                      </a:r>
                    </a:p>
                  </a:txBody>
                  <a:tcPr/>
                </a:tc>
                <a:tc>
                  <a:txBody>
                    <a:bodyPr/>
                    <a:lstStyle/>
                    <a:p>
                      <a:pPr algn="ctr"/>
                      <a:r>
                        <a:rPr lang="ja-JP" sz="1400">
                          <a:solidFill>
                            <a:schemeClr val="tx1"/>
                          </a:solidFill>
                        </a:rPr>
                        <a:t>5 (12)</a:t>
                      </a:r>
                    </a:p>
                  </a:txBody>
                  <a:tcPr/>
                </a:tc>
                <a:tc>
                  <a:txBody>
                    <a:bodyPr/>
                    <a:lstStyle/>
                    <a:p>
                      <a:pPr algn="ctr"/>
                      <a:r>
                        <a:rPr lang="ja-JP" sz="1400">
                          <a:solidFill>
                            <a:schemeClr val="tx1"/>
                          </a:solidFill>
                        </a:rPr>
                        <a:t>9 (21)</a:t>
                      </a:r>
                    </a:p>
                  </a:txBody>
                  <a:tcPr/>
                </a:tc>
                <a:extLst>
                  <a:ext uri="{0D108BD9-81ED-4DB2-BD59-A6C34878D82A}">
                    <a16:rowId xmlns:a16="http://schemas.microsoft.com/office/drawing/2014/main" val="2537593196"/>
                  </a:ext>
                </a:extLst>
              </a:tr>
              <a:tr h="0">
                <a:tc>
                  <a:txBody>
                    <a:bodyPr/>
                    <a:lstStyle/>
                    <a:p>
                      <a:r>
                        <a:rPr lang="ja-JP" sz="1400">
                          <a:solidFill>
                            <a:schemeClr val="tx1"/>
                          </a:solidFill>
                        </a:rPr>
                        <a:t>疲労</a:t>
                      </a:r>
                    </a:p>
                  </a:txBody>
                  <a:tcPr/>
                </a:tc>
                <a:tc>
                  <a:txBody>
                    <a:bodyPr/>
                    <a:lstStyle/>
                    <a:p>
                      <a:pPr algn="ctr"/>
                      <a:r>
                        <a:rPr lang="ja-JP" sz="1400">
                          <a:solidFill>
                            <a:schemeClr val="tx1"/>
                          </a:solidFill>
                        </a:rPr>
                        <a:t>3 (7)</a:t>
                      </a:r>
                    </a:p>
                  </a:txBody>
                  <a:tcPr/>
                </a:tc>
                <a:tc>
                  <a:txBody>
                    <a:bodyPr/>
                    <a:lstStyle/>
                    <a:p>
                      <a:pPr algn="ctr"/>
                      <a:r>
                        <a:rPr lang="ja-JP" sz="1400">
                          <a:solidFill>
                            <a:schemeClr val="tx1"/>
                          </a:solidFill>
                        </a:rPr>
                        <a:t>5 (12)</a:t>
                      </a:r>
                    </a:p>
                  </a:txBody>
                  <a:tcPr/>
                </a:tc>
                <a:extLst>
                  <a:ext uri="{0D108BD9-81ED-4DB2-BD59-A6C34878D82A}">
                    <a16:rowId xmlns:a16="http://schemas.microsoft.com/office/drawing/2014/main" val="2212800727"/>
                  </a:ext>
                </a:extLst>
              </a:tr>
              <a:tr h="0">
                <a:tc>
                  <a:txBody>
                    <a:bodyPr/>
                    <a:lstStyle/>
                    <a:p>
                      <a:r>
                        <a:rPr lang="ja-JP" sz="1400">
                          <a:solidFill>
                            <a:schemeClr val="tx1"/>
                          </a:solidFill>
                        </a:rPr>
                        <a:t>高血圧</a:t>
                      </a:r>
                    </a:p>
                  </a:txBody>
                  <a:tcPr/>
                </a:tc>
                <a:tc>
                  <a:txBody>
                    <a:bodyPr/>
                    <a:lstStyle/>
                    <a:p>
                      <a:pPr algn="ctr"/>
                      <a:r>
                        <a:rPr lang="ja-JP" sz="1400">
                          <a:solidFill>
                            <a:schemeClr val="tx1"/>
                          </a:solidFill>
                        </a:rPr>
                        <a:t>5 (12)</a:t>
                      </a:r>
                    </a:p>
                  </a:txBody>
                  <a:tcPr/>
                </a:tc>
                <a:tc>
                  <a:txBody>
                    <a:bodyPr/>
                    <a:lstStyle/>
                    <a:p>
                      <a:pPr algn="ctr"/>
                      <a:r>
                        <a:rPr lang="ja-JP" sz="1400">
                          <a:solidFill>
                            <a:schemeClr val="tx1"/>
                          </a:solidFill>
                        </a:rPr>
                        <a:t>8 (19)</a:t>
                      </a:r>
                    </a:p>
                  </a:txBody>
                  <a:tcPr/>
                </a:tc>
                <a:extLst>
                  <a:ext uri="{0D108BD9-81ED-4DB2-BD59-A6C34878D82A}">
                    <a16:rowId xmlns:a16="http://schemas.microsoft.com/office/drawing/2014/main" val="2518465974"/>
                  </a:ext>
                </a:extLst>
              </a:tr>
              <a:tr h="0">
                <a:tc>
                  <a:txBody>
                    <a:bodyPr/>
                    <a:lstStyle/>
                    <a:p>
                      <a:r>
                        <a:rPr lang="ja-JP" sz="1400">
                          <a:solidFill>
                            <a:schemeClr val="tx1"/>
                          </a:solidFill>
                        </a:rPr>
                        <a:t>中止に至った</a:t>
                      </a:r>
                    </a:p>
                  </a:txBody>
                  <a:tcPr/>
                </a:tc>
                <a:tc>
                  <a:txBody>
                    <a:bodyPr/>
                    <a:lstStyle/>
                    <a:p>
                      <a:pPr algn="ctr"/>
                      <a:r>
                        <a:rPr lang="ja-JP" sz="1400">
                          <a:solidFill>
                            <a:schemeClr val="tx1"/>
                          </a:solidFill>
                        </a:rPr>
                        <a:t>2 (5)</a:t>
                      </a:r>
                    </a:p>
                  </a:txBody>
                  <a:tcPr/>
                </a:tc>
                <a:tc>
                  <a:txBody>
                    <a:bodyPr/>
                    <a:lstStyle/>
                    <a:p>
                      <a:pPr algn="ctr"/>
                      <a:r>
                        <a:rPr lang="ja-JP" sz="1400" dirty="0">
                          <a:solidFill>
                            <a:schemeClr val="tx1"/>
                          </a:solidFill>
                        </a:rPr>
                        <a:t>9 (21)</a:t>
                      </a:r>
                    </a:p>
                  </a:txBody>
                  <a:tcPr/>
                </a:tc>
                <a:extLst>
                  <a:ext uri="{0D108BD9-81ED-4DB2-BD59-A6C34878D82A}">
                    <a16:rowId xmlns:a16="http://schemas.microsoft.com/office/drawing/2014/main" val="4180018136"/>
                  </a:ext>
                </a:extLst>
              </a:tr>
            </a:tbl>
          </a:graphicData>
        </a:graphic>
      </p:graphicFrame>
    </p:spTree>
    <p:extLst>
      <p:ext uri="{BB962C8B-B14F-4D97-AF65-F5344CB8AC3E}">
        <p14:creationId xmlns:p14="http://schemas.microsoft.com/office/powerpoint/2010/main" val="3796682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dirty="0"/>
              <a:t>結腸癌、直腸癌
および肛門癌</a:t>
            </a:r>
          </a:p>
        </p:txBody>
      </p:sp>
    </p:spTree>
    <p:extLst>
      <p:ext uri="{BB962C8B-B14F-4D97-AF65-F5344CB8AC3E}">
        <p14:creationId xmlns:p14="http://schemas.microsoft.com/office/powerpoint/2010/main" val="339999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食道・胃癌</a:t>
            </a:r>
          </a:p>
        </p:txBody>
      </p:sp>
    </p:spTree>
    <p:extLst>
      <p:ext uri="{BB962C8B-B14F-4D97-AF65-F5344CB8AC3E}">
        <p14:creationId xmlns:p14="http://schemas.microsoft.com/office/powerpoint/2010/main" val="290002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LBA-2：MOUNTAINEER：HER2陽性転移性結腸直腸癌(SGNTUC-017)に対するツカチニブとトラスツズマブの併用療法に関する非盲検第II相試験 – Strickler 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第II相MOUNTAINEER試験(コホートA米国、コホートBおよびCグローバル施設)で、HER2陽性RAS WT mCRC患者を対象に、トラスツズマブ併用または非併用でのツカチニブの有効性と安全性を評価すること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 WCGCで発表 </a:t>
            </a:r>
            <a:br>
              <a:rPr lang="en-GB" altLang="ja-JP" dirty="0"/>
            </a:br>
            <a:r>
              <a:rPr lang="ja-JP" dirty="0"/>
              <a:t>Strickler J, et al.Ann Oncol 2022;33(suppl):abstr LBA-2</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ORR（RECIST v1.1、BICR）</a:t>
            </a:r>
          </a:p>
        </p:txBody>
      </p:sp>
      <p:sp>
        <p:nvSpPr>
          <p:cNvPr id="25" name="Oval 14"/>
          <p:cNvSpPr>
            <a:spLocks noChangeArrowheads="1"/>
          </p:cNvSpPr>
          <p:nvPr/>
        </p:nvSpPr>
        <p:spPr bwMode="auto">
          <a:xfrm>
            <a:off x="7317591" y="348181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p:txBody>
      </p:sp>
      <p:cxnSp>
        <p:nvCxnSpPr>
          <p:cNvPr id="26" name="AutoShape 15"/>
          <p:cNvCxnSpPr>
            <a:cxnSpLocks noChangeShapeType="1"/>
            <a:stCxn id="25" idx="0"/>
            <a:endCxn id="28" idx="1"/>
          </p:cNvCxnSpPr>
          <p:nvPr/>
        </p:nvCxnSpPr>
        <p:spPr bwMode="auto">
          <a:xfrm rot="5400000" flipH="1" flipV="1">
            <a:off x="7561983" y="2960407"/>
            <a:ext cx="568816" cy="47400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15" idx="3"/>
            <a:endCxn id="25" idx="2"/>
          </p:cNvCxnSpPr>
          <p:nvPr/>
        </p:nvCxnSpPr>
        <p:spPr bwMode="auto">
          <a:xfrm>
            <a:off x="7135384" y="3772643"/>
            <a:ext cx="182207" cy="1274"/>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8083393" y="2198881"/>
            <a:ext cx="3687297" cy="142824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u="sng" dirty="0">
                <a:solidFill>
                  <a:srgbClr val="FFFFFF"/>
                </a:solidFill>
                <a:ea typeface="SimSun" pitchFamily="2" charset="-122"/>
              </a:rPr>
              <a:t>コホートB</a:t>
            </a:r>
            <a:r>
              <a:rPr lang="ja-JP" dirty="0">
                <a:solidFill>
                  <a:srgbClr val="FFFFFF"/>
                </a:solidFill>
                <a:ea typeface="SimSun" pitchFamily="2" charset="-122"/>
              </a:rPr>
              <a:t>
ツカチニブ 300 mg BID PO +
トラスツズマブ 6 mg/kg q3w</a:t>
            </a:r>
          </a:p>
          <a:p>
            <a:pPr algn="ctr" defTabSz="892175" eaLnBrk="0" hangingPunct="0">
              <a:defRPr/>
            </a:pPr>
            <a:r>
              <a:rPr lang="ja-JP" dirty="0">
                <a:solidFill>
                  <a:srgbClr val="FFFFFF"/>
                </a:solidFill>
                <a:ea typeface="SimSun" pitchFamily="2" charset="-122"/>
              </a:rPr>
              <a:t>(負荷用量 8 mg/kg C1D1)</a:t>
            </a:r>
            <a:br>
              <a:rPr lang="ja-JP" dirty="0">
                <a:solidFill>
                  <a:srgbClr val="FFFFFF"/>
                </a:solidFill>
                <a:ea typeface="SimSun" pitchFamily="2" charset="-122"/>
              </a:rPr>
            </a:br>
            <a:r>
              <a:rPr lang="ja-JP" dirty="0">
                <a:solidFill>
                  <a:srgbClr val="FFFFFF"/>
                </a:solidFill>
                <a:ea typeface="SimSun" pitchFamily="2" charset="-122"/>
              </a:rPr>
              <a:t>(n=41)</a:t>
            </a:r>
          </a:p>
        </p:txBody>
      </p:sp>
      <p:sp>
        <p:nvSpPr>
          <p:cNvPr id="29" name="AutoShape 9"/>
          <p:cNvSpPr>
            <a:spLocks noChangeArrowheads="1"/>
          </p:cNvSpPr>
          <p:nvPr/>
        </p:nvSpPr>
        <p:spPr bwMode="auto">
          <a:xfrm>
            <a:off x="368216" y="2718252"/>
            <a:ext cx="3047201"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4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400" dirty="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ja-JP" sz="1400" dirty="0">
                <a:solidFill>
                  <a:srgbClr val="FFFFFF"/>
                </a:solidFill>
                <a:ea typeface="SimSun" pitchFamily="2" charset="-122"/>
              </a:rPr>
              <a:t>2種類以上の治療ラインによる治療歴あり(フルオロピリミジン、オキサリプラチン、イリノテカン、抗VEGF mAb)</a:t>
            </a:r>
          </a:p>
          <a:p>
            <a:pPr marL="265113" indent="-265113" defTabSz="892175" eaLnBrk="0" hangingPunct="0">
              <a:spcAft>
                <a:spcPct val="30000"/>
              </a:spcAft>
              <a:buFont typeface="Arial" panose="020B0604020202020204" pitchFamily="34" charset="0"/>
              <a:buChar char="•"/>
              <a:defRPr/>
            </a:pPr>
            <a:r>
              <a:rPr lang="ja-JP" sz="1400" dirty="0">
                <a:solidFill>
                  <a:srgbClr val="FFFFFF"/>
                </a:solidFill>
                <a:ea typeface="SimSun" pitchFamily="2" charset="-122"/>
              </a:rPr>
              <a:t>HER2+ (IHC/ISH/NGS)</a:t>
            </a:r>
          </a:p>
          <a:p>
            <a:pPr marL="265113" indent="-265113" defTabSz="892175" eaLnBrk="0" hangingPunct="0">
              <a:spcAft>
                <a:spcPct val="30000"/>
              </a:spcAft>
              <a:buFont typeface="Arial" panose="020B0604020202020204" pitchFamily="34" charset="0"/>
              <a:buChar char="•"/>
              <a:defRPr/>
            </a:pPr>
            <a:r>
              <a:rPr lang="ja-JP" sz="1400" dirty="0">
                <a:solidFill>
                  <a:srgbClr val="FFFFFF"/>
                </a:solidFill>
                <a:ea typeface="SimSun" pitchFamily="2" charset="-122"/>
              </a:rPr>
              <a:t>RAS WT</a:t>
            </a:r>
          </a:p>
        </p:txBody>
      </p:sp>
      <p:cxnSp>
        <p:nvCxnSpPr>
          <p:cNvPr id="30" name="AutoShape 16"/>
          <p:cNvCxnSpPr>
            <a:cxnSpLocks noChangeShapeType="1"/>
            <a:stCxn id="25" idx="4"/>
            <a:endCxn id="32" idx="1"/>
          </p:cNvCxnSpPr>
          <p:nvPr/>
        </p:nvCxnSpPr>
        <p:spPr bwMode="auto">
          <a:xfrm rot="16200000" flipH="1">
            <a:off x="7563370" y="4112035"/>
            <a:ext cx="566040" cy="474003"/>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DoR、PFS、OS、安全性</a:t>
            </a:r>
          </a:p>
        </p:txBody>
      </p:sp>
      <p:sp>
        <p:nvSpPr>
          <p:cNvPr id="32" name="AutoShape 8"/>
          <p:cNvSpPr>
            <a:spLocks noChangeArrowheads="1"/>
          </p:cNvSpPr>
          <p:nvPr/>
        </p:nvSpPr>
        <p:spPr bwMode="auto">
          <a:xfrm>
            <a:off x="8083392" y="3917937"/>
            <a:ext cx="3687297" cy="14282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u="sng" dirty="0">
                <a:solidFill>
                  <a:schemeClr val="tx1"/>
                </a:solidFill>
                <a:ea typeface="SimSun" pitchFamily="2" charset="-122"/>
              </a:rPr>
              <a:t>コホートC</a:t>
            </a:r>
            <a:r>
              <a:rPr lang="ja-JP" dirty="0">
                <a:solidFill>
                  <a:schemeClr val="tx1"/>
                </a:solidFill>
                <a:ea typeface="SimSun" pitchFamily="2" charset="-122"/>
              </a:rPr>
              <a:t>
ツカチニブ 300 mg BID PO
(n=31)</a:t>
            </a:r>
          </a:p>
        </p:txBody>
      </p:sp>
      <p:sp>
        <p:nvSpPr>
          <p:cNvPr id="15" name="AutoShape 12"/>
          <p:cNvSpPr>
            <a:spLocks noChangeArrowheads="1"/>
          </p:cNvSpPr>
          <p:nvPr/>
        </p:nvSpPr>
        <p:spPr bwMode="auto">
          <a:xfrm>
            <a:off x="3809918" y="3035637"/>
            <a:ext cx="3325466" cy="1474012"/>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u="sng" dirty="0">
                <a:solidFill>
                  <a:srgbClr val="FFFFFF"/>
                </a:solidFill>
                <a:ea typeface="SimSun" pitchFamily="2" charset="-122"/>
              </a:rPr>
              <a:t>コホートA</a:t>
            </a:r>
            <a:r>
              <a:rPr lang="ja-JP" dirty="0">
                <a:solidFill>
                  <a:srgbClr val="FFFFFF"/>
                </a:solidFill>
                <a:ea typeface="SimSun" pitchFamily="2" charset="-122"/>
              </a:rPr>
              <a:t>
ツカチニブ 300 mg BID PO + トラスツズマブ 6 mg/kg q3w</a:t>
            </a:r>
          </a:p>
          <a:p>
            <a:pPr algn="ctr" defTabSz="892175" eaLnBrk="0" hangingPunct="0">
              <a:defRPr/>
            </a:pPr>
            <a:r>
              <a:rPr lang="ja-JP" dirty="0">
                <a:solidFill>
                  <a:srgbClr val="FFFFFF"/>
                </a:solidFill>
                <a:ea typeface="SimSun" pitchFamily="2" charset="-122"/>
              </a:rPr>
              <a:t>(負荷用量 8 mg/kg C1D1)
(n=45)</a:t>
            </a:r>
          </a:p>
        </p:txBody>
      </p:sp>
      <p:cxnSp>
        <p:nvCxnSpPr>
          <p:cNvPr id="40" name="AutoShape 21"/>
          <p:cNvCxnSpPr>
            <a:cxnSpLocks noChangeShapeType="1"/>
            <a:stCxn id="29" idx="3"/>
            <a:endCxn id="15" idx="1"/>
          </p:cNvCxnSpPr>
          <p:nvPr/>
        </p:nvCxnSpPr>
        <p:spPr bwMode="auto">
          <a:xfrm>
            <a:off x="3415417" y="3772643"/>
            <a:ext cx="394501"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827735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LBA-2：MOUNTAINEER：HER2陽性転移性結腸直腸癌(SGNTUC-017)に対するツカチニブとトラスツズマブの併用療法に関する非盲検第II相試験 – Strickler 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Strickler J, et al.Ann Oncol 2022;33(suppl):abstr LBA-2</a:t>
            </a:r>
          </a:p>
        </p:txBody>
      </p:sp>
      <p:graphicFrame>
        <p:nvGraphicFramePr>
          <p:cNvPr id="6" name="Table 6">
            <a:extLst>
              <a:ext uri="{FF2B5EF4-FFF2-40B4-BE49-F238E27FC236}">
                <a16:creationId xmlns:a16="http://schemas.microsoft.com/office/drawing/2014/main" id="{84B63790-C316-C17E-4AB7-61B4F76DB799}"/>
              </a:ext>
            </a:extLst>
          </p:cNvPr>
          <p:cNvGraphicFramePr>
            <a:graphicFrameLocks noGrp="1"/>
          </p:cNvGraphicFramePr>
          <p:nvPr/>
        </p:nvGraphicFramePr>
        <p:xfrm>
          <a:off x="1884513" y="2183391"/>
          <a:ext cx="3926351" cy="692640"/>
        </p:xfrm>
        <a:graphic>
          <a:graphicData uri="http://schemas.openxmlformats.org/drawingml/2006/table">
            <a:tbl>
              <a:tblPr firstRow="1" bandRow="1">
                <a:tableStyleId>{5C22544A-7EE6-4342-B048-85BDC9FD1C3A}</a:tableStyleId>
              </a:tblPr>
              <a:tblGrid>
                <a:gridCol w="1301246">
                  <a:extLst>
                    <a:ext uri="{9D8B030D-6E8A-4147-A177-3AD203B41FA5}">
                      <a16:colId xmlns:a16="http://schemas.microsoft.com/office/drawing/2014/main" val="990652069"/>
                    </a:ext>
                  </a:extLst>
                </a:gridCol>
                <a:gridCol w="737311">
                  <a:extLst>
                    <a:ext uri="{9D8B030D-6E8A-4147-A177-3AD203B41FA5}">
                      <a16:colId xmlns:a16="http://schemas.microsoft.com/office/drawing/2014/main" val="4223598904"/>
                    </a:ext>
                  </a:extLst>
                </a:gridCol>
                <a:gridCol w="1887794">
                  <a:extLst>
                    <a:ext uri="{9D8B030D-6E8A-4147-A177-3AD203B41FA5}">
                      <a16:colId xmlns:a16="http://schemas.microsoft.com/office/drawing/2014/main" val="21917893"/>
                    </a:ext>
                  </a:extLst>
                </a:gridCol>
              </a:tblGrid>
              <a:tr h="185270">
                <a:tc>
                  <a:txBody>
                    <a:bodyPr/>
                    <a:lstStyle/>
                    <a:p>
                      <a:r>
                        <a:rPr lang="ja-JP" sz="1200">
                          <a:solidFill>
                            <a:srgbClr val="4D4D4D"/>
                          </a:solidFill>
                        </a:rPr>
                        <a:t>ツカチニブ +</a:t>
                      </a:r>
                    </a:p>
                    <a:p>
                      <a:r>
                        <a:rPr lang="ja-JP" sz="1200">
                          <a:solidFill>
                            <a:srgbClr val="4D4D4D"/>
                          </a:solidFill>
                        </a:rPr>
                        <a:t>トラスツズマブ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イベント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mPFS、月数(95%CI)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658659"/>
                  </a:ext>
                </a:extLst>
              </a:tr>
              <a:tr h="15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コホートA + 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59/84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8.2 (4.2、10.3)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2596196"/>
                  </a:ext>
                </a:extLst>
              </a:tr>
            </a:tbl>
          </a:graphicData>
        </a:graphic>
      </p:graphicFrame>
      <p:sp>
        <p:nvSpPr>
          <p:cNvPr id="7" name="TextBox 6">
            <a:extLst>
              <a:ext uri="{FF2B5EF4-FFF2-40B4-BE49-F238E27FC236}">
                <a16:creationId xmlns:a16="http://schemas.microsoft.com/office/drawing/2014/main" id="{6A482912-5376-1592-A7DD-EF26C05A6FD8}"/>
              </a:ext>
            </a:extLst>
          </p:cNvPr>
          <p:cNvSpPr txBox="1"/>
          <p:nvPr/>
        </p:nvSpPr>
        <p:spPr>
          <a:xfrm>
            <a:off x="2514736" y="1709530"/>
            <a:ext cx="2659702" cy="338554"/>
          </a:xfrm>
          <a:prstGeom prst="rect">
            <a:avLst/>
          </a:prstGeom>
          <a:noFill/>
        </p:spPr>
        <p:txBody>
          <a:bodyPr wrap="none" rtlCol="0">
            <a:spAutoFit/>
          </a:bodyPr>
          <a:lstStyle/>
          <a:p>
            <a:pPr algn="ctr"/>
            <a:r>
              <a:rPr lang="ja-JP" sz="1600" b="1">
                <a:solidFill>
                  <a:schemeClr val="tx1"/>
                </a:solidFill>
              </a:rPr>
              <a:t>無増悪生存期間</a:t>
            </a:r>
          </a:p>
        </p:txBody>
      </p:sp>
      <p:grpSp>
        <p:nvGrpSpPr>
          <p:cNvPr id="8" name="Group 7">
            <a:extLst>
              <a:ext uri="{FF2B5EF4-FFF2-40B4-BE49-F238E27FC236}">
                <a16:creationId xmlns:a16="http://schemas.microsoft.com/office/drawing/2014/main" id="{4F935BC7-60BB-F5C9-44B7-68D187F1C5DC}"/>
              </a:ext>
            </a:extLst>
          </p:cNvPr>
          <p:cNvGrpSpPr/>
          <p:nvPr/>
        </p:nvGrpSpPr>
        <p:grpSpPr>
          <a:xfrm>
            <a:off x="557934" y="2209783"/>
            <a:ext cx="713736" cy="3024000"/>
            <a:chOff x="1270619" y="1265887"/>
            <a:chExt cx="713736" cy="2858279"/>
          </a:xfrm>
        </p:grpSpPr>
        <p:sp>
          <p:nvSpPr>
            <p:cNvPr id="9" name="Line 6">
              <a:extLst>
                <a:ext uri="{FF2B5EF4-FFF2-40B4-BE49-F238E27FC236}">
                  <a16:creationId xmlns:a16="http://schemas.microsoft.com/office/drawing/2014/main" id="{6BB37CFD-19B4-8C4D-D5D5-1C1683230193}"/>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7">
              <a:extLst>
                <a:ext uri="{FF2B5EF4-FFF2-40B4-BE49-F238E27FC236}">
                  <a16:creationId xmlns:a16="http://schemas.microsoft.com/office/drawing/2014/main" id="{A602A68B-E0C2-FFDA-93D7-68473475E6F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8">
              <a:extLst>
                <a:ext uri="{FF2B5EF4-FFF2-40B4-BE49-F238E27FC236}">
                  <a16:creationId xmlns:a16="http://schemas.microsoft.com/office/drawing/2014/main" id="{9CF67A8F-ECD3-C527-E0A6-F41B327F5A99}"/>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9">
              <a:extLst>
                <a:ext uri="{FF2B5EF4-FFF2-40B4-BE49-F238E27FC236}">
                  <a16:creationId xmlns:a16="http://schemas.microsoft.com/office/drawing/2014/main" id="{C928D3A6-6148-6677-62BE-E3DEB0D589B7}"/>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634BF273-F0D9-B871-F6C1-1B49141AFA98}"/>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1">
              <a:extLst>
                <a:ext uri="{FF2B5EF4-FFF2-40B4-BE49-F238E27FC236}">
                  <a16:creationId xmlns:a16="http://schemas.microsoft.com/office/drawing/2014/main" id="{36EC979B-9C56-9415-CA7F-B7B00DD22BDC}"/>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TextBox 14">
              <a:extLst>
                <a:ext uri="{FF2B5EF4-FFF2-40B4-BE49-F238E27FC236}">
                  <a16:creationId xmlns:a16="http://schemas.microsoft.com/office/drawing/2014/main" id="{661B9792-877D-7345-5211-191C31BB2263}"/>
                </a:ext>
              </a:extLst>
            </p:cNvPr>
            <p:cNvSpPr txBox="1"/>
            <p:nvPr/>
          </p:nvSpPr>
          <p:spPr>
            <a:xfrm rot="16200000">
              <a:off x="1049355" y="2569414"/>
              <a:ext cx="75030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16" name="TextBox 15">
              <a:extLst>
                <a:ext uri="{FF2B5EF4-FFF2-40B4-BE49-F238E27FC236}">
                  <a16:creationId xmlns:a16="http://schemas.microsoft.com/office/drawing/2014/main" id="{85718C59-3FF7-E613-E248-F074FB73132F}"/>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7" name="TextBox 16">
              <a:extLst>
                <a:ext uri="{FF2B5EF4-FFF2-40B4-BE49-F238E27FC236}">
                  <a16:creationId xmlns:a16="http://schemas.microsoft.com/office/drawing/2014/main" id="{3D738AC2-D9B5-43A0-B785-B591BFB1FF3C}"/>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8" name="TextBox 17">
              <a:extLst>
                <a:ext uri="{FF2B5EF4-FFF2-40B4-BE49-F238E27FC236}">
                  <a16:creationId xmlns:a16="http://schemas.microsoft.com/office/drawing/2014/main" id="{BA4AEB5F-67AE-562F-A355-6E85F51A3A5F}"/>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9" name="TextBox 18">
              <a:extLst>
                <a:ext uri="{FF2B5EF4-FFF2-40B4-BE49-F238E27FC236}">
                  <a16:creationId xmlns:a16="http://schemas.microsoft.com/office/drawing/2014/main" id="{F0D7D0E4-E7D8-AC1D-5794-2A52D1E8D4CB}"/>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0" name="TextBox 19">
              <a:extLst>
                <a:ext uri="{FF2B5EF4-FFF2-40B4-BE49-F238E27FC236}">
                  <a16:creationId xmlns:a16="http://schemas.microsoft.com/office/drawing/2014/main" id="{1EA7D7B2-9690-2A87-1441-79ACBE4CB9E4}"/>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4" name="TextBox 23">
              <a:extLst>
                <a:ext uri="{FF2B5EF4-FFF2-40B4-BE49-F238E27FC236}">
                  <a16:creationId xmlns:a16="http://schemas.microsoft.com/office/drawing/2014/main" id="{0D79D365-0C89-410D-B826-52CBAAD72C40}"/>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5" name="Freeform 21">
            <a:extLst>
              <a:ext uri="{FF2B5EF4-FFF2-40B4-BE49-F238E27FC236}">
                <a16:creationId xmlns:a16="http://schemas.microsoft.com/office/drawing/2014/main" id="{95CE48F7-B006-D6C0-6C74-5EF5DFB2F2E0}"/>
              </a:ext>
            </a:extLst>
          </p:cNvPr>
          <p:cNvSpPr>
            <a:spLocks/>
          </p:cNvSpPr>
          <p:nvPr/>
        </p:nvSpPr>
        <p:spPr bwMode="auto">
          <a:xfrm>
            <a:off x="1262809" y="2376084"/>
            <a:ext cx="4302250" cy="27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TextBox 25">
            <a:extLst>
              <a:ext uri="{FF2B5EF4-FFF2-40B4-BE49-F238E27FC236}">
                <a16:creationId xmlns:a16="http://schemas.microsoft.com/office/drawing/2014/main" id="{B4A42B0A-BA9A-4C9F-EB4D-F481246A1407}"/>
              </a:ext>
            </a:extLst>
          </p:cNvPr>
          <p:cNvSpPr txBox="1"/>
          <p:nvPr/>
        </p:nvSpPr>
        <p:spPr>
          <a:xfrm>
            <a:off x="445140" y="5457497"/>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27" name="Group 26">
            <a:extLst>
              <a:ext uri="{FF2B5EF4-FFF2-40B4-BE49-F238E27FC236}">
                <a16:creationId xmlns:a16="http://schemas.microsoft.com/office/drawing/2014/main" id="{6CFA67C0-FFC9-E725-5C01-50C722BB91D1}"/>
              </a:ext>
            </a:extLst>
          </p:cNvPr>
          <p:cNvGrpSpPr/>
          <p:nvPr/>
        </p:nvGrpSpPr>
        <p:grpSpPr>
          <a:xfrm>
            <a:off x="1134331" y="5077007"/>
            <a:ext cx="4576612" cy="879955"/>
            <a:chOff x="1134331" y="5077007"/>
            <a:chExt cx="4576612" cy="879955"/>
          </a:xfrm>
        </p:grpSpPr>
        <p:sp>
          <p:nvSpPr>
            <p:cNvPr id="28" name="TextBox 27">
              <a:extLst>
                <a:ext uri="{FF2B5EF4-FFF2-40B4-BE49-F238E27FC236}">
                  <a16:creationId xmlns:a16="http://schemas.microsoft.com/office/drawing/2014/main" id="{2E234A76-4A68-4DFF-484B-06F6AB23AE92}"/>
                </a:ext>
              </a:extLst>
            </p:cNvPr>
            <p:cNvSpPr txBox="1"/>
            <p:nvPr/>
          </p:nvSpPr>
          <p:spPr>
            <a:xfrm>
              <a:off x="2740739" y="537232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29" name="Line 21">
              <a:extLst>
                <a:ext uri="{FF2B5EF4-FFF2-40B4-BE49-F238E27FC236}">
                  <a16:creationId xmlns:a16="http://schemas.microsoft.com/office/drawing/2014/main" id="{B20547D6-CDCD-5D03-48D0-2EDF477935FB}"/>
                </a:ext>
              </a:extLst>
            </p:cNvPr>
            <p:cNvSpPr>
              <a:spLocks noChangeShapeType="1"/>
            </p:cNvSpPr>
            <p:nvPr/>
          </p:nvSpPr>
          <p:spPr bwMode="auto">
            <a:xfrm>
              <a:off x="5577434"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688B55F-97F2-6FEB-1E03-BEFE2DE0D54D}"/>
                </a:ext>
              </a:extLst>
            </p:cNvPr>
            <p:cNvSpPr txBox="1"/>
            <p:nvPr/>
          </p:nvSpPr>
          <p:spPr>
            <a:xfrm>
              <a:off x="5439467"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31" name="Line 21">
              <a:extLst>
                <a:ext uri="{FF2B5EF4-FFF2-40B4-BE49-F238E27FC236}">
                  <a16:creationId xmlns:a16="http://schemas.microsoft.com/office/drawing/2014/main" id="{7AB382F4-F6F6-681A-6F66-2121896C1901}"/>
                </a:ext>
              </a:extLst>
            </p:cNvPr>
            <p:cNvSpPr>
              <a:spLocks noChangeShapeType="1"/>
            </p:cNvSpPr>
            <p:nvPr/>
          </p:nvSpPr>
          <p:spPr bwMode="auto">
            <a:xfrm>
              <a:off x="5308363"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168453A-35CB-8317-241A-4954278808BE}"/>
                </a:ext>
              </a:extLst>
            </p:cNvPr>
            <p:cNvSpPr txBox="1"/>
            <p:nvPr/>
          </p:nvSpPr>
          <p:spPr>
            <a:xfrm>
              <a:off x="5170396"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45</a:t>
              </a:r>
            </a:p>
          </p:txBody>
        </p:sp>
        <p:sp>
          <p:nvSpPr>
            <p:cNvPr id="33" name="Line 21">
              <a:extLst>
                <a:ext uri="{FF2B5EF4-FFF2-40B4-BE49-F238E27FC236}">
                  <a16:creationId xmlns:a16="http://schemas.microsoft.com/office/drawing/2014/main" id="{807A1391-BE75-E9DD-189B-0F24ECE20682}"/>
                </a:ext>
              </a:extLst>
            </p:cNvPr>
            <p:cNvSpPr>
              <a:spLocks noChangeShapeType="1"/>
            </p:cNvSpPr>
            <p:nvPr/>
          </p:nvSpPr>
          <p:spPr bwMode="auto">
            <a:xfrm>
              <a:off x="5039292"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72BB454-871D-A1F0-5E42-E50759379991}"/>
                </a:ext>
              </a:extLst>
            </p:cNvPr>
            <p:cNvSpPr txBox="1"/>
            <p:nvPr/>
          </p:nvSpPr>
          <p:spPr>
            <a:xfrm>
              <a:off x="4901325"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35" name="Line 21">
              <a:extLst>
                <a:ext uri="{FF2B5EF4-FFF2-40B4-BE49-F238E27FC236}">
                  <a16:creationId xmlns:a16="http://schemas.microsoft.com/office/drawing/2014/main" id="{17EA05E3-01D6-A440-11F7-6375C3050660}"/>
                </a:ext>
              </a:extLst>
            </p:cNvPr>
            <p:cNvSpPr>
              <a:spLocks noChangeShapeType="1"/>
            </p:cNvSpPr>
            <p:nvPr/>
          </p:nvSpPr>
          <p:spPr bwMode="auto">
            <a:xfrm>
              <a:off x="4770220"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998D2B5-68CA-1403-AA8D-945D3E130682}"/>
                </a:ext>
              </a:extLst>
            </p:cNvPr>
            <p:cNvSpPr txBox="1"/>
            <p:nvPr/>
          </p:nvSpPr>
          <p:spPr>
            <a:xfrm>
              <a:off x="4632254"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39</a:t>
              </a:r>
            </a:p>
          </p:txBody>
        </p:sp>
        <p:sp>
          <p:nvSpPr>
            <p:cNvPr id="37" name="Line 21">
              <a:extLst>
                <a:ext uri="{FF2B5EF4-FFF2-40B4-BE49-F238E27FC236}">
                  <a16:creationId xmlns:a16="http://schemas.microsoft.com/office/drawing/2014/main" id="{18078498-2BE2-36F9-8969-93DC136435A5}"/>
                </a:ext>
              </a:extLst>
            </p:cNvPr>
            <p:cNvSpPr>
              <a:spLocks noChangeShapeType="1"/>
            </p:cNvSpPr>
            <p:nvPr/>
          </p:nvSpPr>
          <p:spPr bwMode="auto">
            <a:xfrm>
              <a:off x="4501149"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F45706F-87E1-D903-8C80-36B156CF0C8B}"/>
                </a:ext>
              </a:extLst>
            </p:cNvPr>
            <p:cNvSpPr txBox="1"/>
            <p:nvPr/>
          </p:nvSpPr>
          <p:spPr>
            <a:xfrm>
              <a:off x="4363183"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39" name="Line 21">
              <a:extLst>
                <a:ext uri="{FF2B5EF4-FFF2-40B4-BE49-F238E27FC236}">
                  <a16:creationId xmlns:a16="http://schemas.microsoft.com/office/drawing/2014/main" id="{61750C2B-6C04-6F9D-19BA-EF2F6539BBE4}"/>
                </a:ext>
              </a:extLst>
            </p:cNvPr>
            <p:cNvSpPr>
              <a:spLocks noChangeShapeType="1"/>
            </p:cNvSpPr>
            <p:nvPr/>
          </p:nvSpPr>
          <p:spPr bwMode="auto">
            <a:xfrm>
              <a:off x="4232078"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65E9094-CC98-129E-6CA7-FD65C1748EBC}"/>
                </a:ext>
              </a:extLst>
            </p:cNvPr>
            <p:cNvSpPr txBox="1"/>
            <p:nvPr/>
          </p:nvSpPr>
          <p:spPr>
            <a:xfrm>
              <a:off x="4094112"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41" name="Line 21">
              <a:extLst>
                <a:ext uri="{FF2B5EF4-FFF2-40B4-BE49-F238E27FC236}">
                  <a16:creationId xmlns:a16="http://schemas.microsoft.com/office/drawing/2014/main" id="{4E813EB1-2DA0-A058-2427-97B4C9A4A7FD}"/>
                </a:ext>
              </a:extLst>
            </p:cNvPr>
            <p:cNvSpPr>
              <a:spLocks noChangeShapeType="1"/>
            </p:cNvSpPr>
            <p:nvPr/>
          </p:nvSpPr>
          <p:spPr bwMode="auto">
            <a:xfrm>
              <a:off x="3963007"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4A8240A-677C-5231-BA16-CFD83982E91A}"/>
                </a:ext>
              </a:extLst>
            </p:cNvPr>
            <p:cNvSpPr txBox="1"/>
            <p:nvPr/>
          </p:nvSpPr>
          <p:spPr>
            <a:xfrm>
              <a:off x="3825041"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43" name="Line 21">
              <a:extLst>
                <a:ext uri="{FF2B5EF4-FFF2-40B4-BE49-F238E27FC236}">
                  <a16:creationId xmlns:a16="http://schemas.microsoft.com/office/drawing/2014/main" id="{52D3894A-C02B-00E6-A54F-5BB31990C7C7}"/>
                </a:ext>
              </a:extLst>
            </p:cNvPr>
            <p:cNvSpPr>
              <a:spLocks noChangeShapeType="1"/>
            </p:cNvSpPr>
            <p:nvPr/>
          </p:nvSpPr>
          <p:spPr bwMode="auto">
            <a:xfrm>
              <a:off x="3693936"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0426A932-CB4B-B90F-8097-D4BABAE14E0A}"/>
                </a:ext>
              </a:extLst>
            </p:cNvPr>
            <p:cNvSpPr txBox="1"/>
            <p:nvPr/>
          </p:nvSpPr>
          <p:spPr>
            <a:xfrm>
              <a:off x="3555970"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45" name="Line 21">
              <a:extLst>
                <a:ext uri="{FF2B5EF4-FFF2-40B4-BE49-F238E27FC236}">
                  <a16:creationId xmlns:a16="http://schemas.microsoft.com/office/drawing/2014/main" id="{5A5254C5-C3DB-2EA5-7148-B2A78C91C2E3}"/>
                </a:ext>
              </a:extLst>
            </p:cNvPr>
            <p:cNvSpPr>
              <a:spLocks noChangeShapeType="1"/>
            </p:cNvSpPr>
            <p:nvPr/>
          </p:nvSpPr>
          <p:spPr bwMode="auto">
            <a:xfrm>
              <a:off x="3424865"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87666169-8F97-9009-B719-7BF7A12CF4BE}"/>
                </a:ext>
              </a:extLst>
            </p:cNvPr>
            <p:cNvSpPr txBox="1"/>
            <p:nvPr/>
          </p:nvSpPr>
          <p:spPr>
            <a:xfrm>
              <a:off x="3286899"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47" name="Line 21">
              <a:extLst>
                <a:ext uri="{FF2B5EF4-FFF2-40B4-BE49-F238E27FC236}">
                  <a16:creationId xmlns:a16="http://schemas.microsoft.com/office/drawing/2014/main" id="{8B2BBC58-ECC8-7D94-FE06-6B8C8C1EA9AF}"/>
                </a:ext>
              </a:extLst>
            </p:cNvPr>
            <p:cNvSpPr>
              <a:spLocks noChangeShapeType="1"/>
            </p:cNvSpPr>
            <p:nvPr/>
          </p:nvSpPr>
          <p:spPr bwMode="auto">
            <a:xfrm>
              <a:off x="3155794"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4330A859-1653-0243-2CB6-7FF9A6FB0A6A}"/>
                </a:ext>
              </a:extLst>
            </p:cNvPr>
            <p:cNvSpPr txBox="1"/>
            <p:nvPr/>
          </p:nvSpPr>
          <p:spPr>
            <a:xfrm>
              <a:off x="3017828"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49" name="Line 21">
              <a:extLst>
                <a:ext uri="{FF2B5EF4-FFF2-40B4-BE49-F238E27FC236}">
                  <a16:creationId xmlns:a16="http://schemas.microsoft.com/office/drawing/2014/main" id="{2D21D577-B89B-E73D-51D6-FEC8448A4717}"/>
                </a:ext>
              </a:extLst>
            </p:cNvPr>
            <p:cNvSpPr>
              <a:spLocks noChangeShapeType="1"/>
            </p:cNvSpPr>
            <p:nvPr/>
          </p:nvSpPr>
          <p:spPr bwMode="auto">
            <a:xfrm>
              <a:off x="2886723"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C9A5658-B030-443C-AB57-49D65B5924CF}"/>
                </a:ext>
              </a:extLst>
            </p:cNvPr>
            <p:cNvSpPr txBox="1"/>
            <p:nvPr/>
          </p:nvSpPr>
          <p:spPr>
            <a:xfrm>
              <a:off x="2748757"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51" name="Line 21">
              <a:extLst>
                <a:ext uri="{FF2B5EF4-FFF2-40B4-BE49-F238E27FC236}">
                  <a16:creationId xmlns:a16="http://schemas.microsoft.com/office/drawing/2014/main" id="{2304E7B5-7F1E-0BA3-93DB-2E18D9AAB891}"/>
                </a:ext>
              </a:extLst>
            </p:cNvPr>
            <p:cNvSpPr>
              <a:spLocks noChangeShapeType="1"/>
            </p:cNvSpPr>
            <p:nvPr/>
          </p:nvSpPr>
          <p:spPr bwMode="auto">
            <a:xfrm>
              <a:off x="2617652"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7755E8F-C77B-2C49-3A0A-436ED2D0A04C}"/>
                </a:ext>
              </a:extLst>
            </p:cNvPr>
            <p:cNvSpPr txBox="1"/>
            <p:nvPr/>
          </p:nvSpPr>
          <p:spPr>
            <a:xfrm>
              <a:off x="2479686"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53" name="Line 21">
              <a:extLst>
                <a:ext uri="{FF2B5EF4-FFF2-40B4-BE49-F238E27FC236}">
                  <a16:creationId xmlns:a16="http://schemas.microsoft.com/office/drawing/2014/main" id="{225F97B6-39B7-474A-B4FF-E9EFC4BD17DB}"/>
                </a:ext>
              </a:extLst>
            </p:cNvPr>
            <p:cNvSpPr>
              <a:spLocks noChangeShapeType="1"/>
            </p:cNvSpPr>
            <p:nvPr/>
          </p:nvSpPr>
          <p:spPr bwMode="auto">
            <a:xfrm>
              <a:off x="2348581"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C250340-5DC9-FF28-7608-C00E945CCA6B}"/>
                </a:ext>
              </a:extLst>
            </p:cNvPr>
            <p:cNvSpPr txBox="1"/>
            <p:nvPr/>
          </p:nvSpPr>
          <p:spPr>
            <a:xfrm>
              <a:off x="2210615" y="5149007"/>
              <a:ext cx="27147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55" name="Line 21">
              <a:extLst>
                <a:ext uri="{FF2B5EF4-FFF2-40B4-BE49-F238E27FC236}">
                  <a16:creationId xmlns:a16="http://schemas.microsoft.com/office/drawing/2014/main" id="{FEA18E0A-B81C-00DE-C0B4-DA2E2844C070}"/>
                </a:ext>
              </a:extLst>
            </p:cNvPr>
            <p:cNvSpPr>
              <a:spLocks noChangeShapeType="1"/>
            </p:cNvSpPr>
            <p:nvPr/>
          </p:nvSpPr>
          <p:spPr bwMode="auto">
            <a:xfrm>
              <a:off x="2079510"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652999FE-E4AE-F292-5BDA-B3A6D378E42B}"/>
                </a:ext>
              </a:extLst>
            </p:cNvPr>
            <p:cNvSpPr txBox="1"/>
            <p:nvPr/>
          </p:nvSpPr>
          <p:spPr>
            <a:xfrm>
              <a:off x="1991236" y="5149007"/>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57" name="Line 21">
              <a:extLst>
                <a:ext uri="{FF2B5EF4-FFF2-40B4-BE49-F238E27FC236}">
                  <a16:creationId xmlns:a16="http://schemas.microsoft.com/office/drawing/2014/main" id="{B94F147E-A356-0DCB-DE70-1C4514B81952}"/>
                </a:ext>
              </a:extLst>
            </p:cNvPr>
            <p:cNvSpPr>
              <a:spLocks noChangeShapeType="1"/>
            </p:cNvSpPr>
            <p:nvPr/>
          </p:nvSpPr>
          <p:spPr bwMode="auto">
            <a:xfrm>
              <a:off x="1810439"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8A09643-0C1C-3EBF-902A-7849D3E4A777}"/>
                </a:ext>
              </a:extLst>
            </p:cNvPr>
            <p:cNvSpPr txBox="1"/>
            <p:nvPr/>
          </p:nvSpPr>
          <p:spPr>
            <a:xfrm>
              <a:off x="1722165" y="5149007"/>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9" name="Line 21">
              <a:extLst>
                <a:ext uri="{FF2B5EF4-FFF2-40B4-BE49-F238E27FC236}">
                  <a16:creationId xmlns:a16="http://schemas.microsoft.com/office/drawing/2014/main" id="{F6AA422F-C176-796D-6470-222AEB1C63A7}"/>
                </a:ext>
              </a:extLst>
            </p:cNvPr>
            <p:cNvSpPr>
              <a:spLocks noChangeShapeType="1"/>
            </p:cNvSpPr>
            <p:nvPr/>
          </p:nvSpPr>
          <p:spPr bwMode="auto">
            <a:xfrm>
              <a:off x="1541368"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C06D15B-4F2E-8C3A-A1FA-0D5BCDE45DE2}"/>
                </a:ext>
              </a:extLst>
            </p:cNvPr>
            <p:cNvSpPr txBox="1"/>
            <p:nvPr/>
          </p:nvSpPr>
          <p:spPr>
            <a:xfrm>
              <a:off x="1453094" y="5149007"/>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61" name="Line 21">
              <a:extLst>
                <a:ext uri="{FF2B5EF4-FFF2-40B4-BE49-F238E27FC236}">
                  <a16:creationId xmlns:a16="http://schemas.microsoft.com/office/drawing/2014/main" id="{CD5C14C2-397B-0FFA-3335-5098D0991660}"/>
                </a:ext>
              </a:extLst>
            </p:cNvPr>
            <p:cNvSpPr>
              <a:spLocks noChangeShapeType="1"/>
            </p:cNvSpPr>
            <p:nvPr/>
          </p:nvSpPr>
          <p:spPr bwMode="auto">
            <a:xfrm>
              <a:off x="1272297"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1BA3B5F8-005C-1EF3-7D68-7AD38EB32D83}"/>
                </a:ext>
              </a:extLst>
            </p:cNvPr>
            <p:cNvSpPr txBox="1"/>
            <p:nvPr/>
          </p:nvSpPr>
          <p:spPr>
            <a:xfrm>
              <a:off x="1184023" y="5149007"/>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nvGrpSpPr>
            <p:cNvPr id="63" name="Group 62">
              <a:extLst>
                <a:ext uri="{FF2B5EF4-FFF2-40B4-BE49-F238E27FC236}">
                  <a16:creationId xmlns:a16="http://schemas.microsoft.com/office/drawing/2014/main" id="{73574F52-590E-3611-2B25-0DB559B61671}"/>
                </a:ext>
              </a:extLst>
            </p:cNvPr>
            <p:cNvGrpSpPr/>
            <p:nvPr/>
          </p:nvGrpSpPr>
          <p:grpSpPr>
            <a:xfrm>
              <a:off x="1134331" y="5668815"/>
              <a:ext cx="4526918" cy="288147"/>
              <a:chOff x="1276899" y="6052273"/>
              <a:chExt cx="4526918" cy="288147"/>
            </a:xfrm>
          </p:grpSpPr>
          <p:sp>
            <p:nvSpPr>
              <p:cNvPr id="64" name="TextBox 63">
                <a:extLst>
                  <a:ext uri="{FF2B5EF4-FFF2-40B4-BE49-F238E27FC236}">
                    <a16:creationId xmlns:a16="http://schemas.microsoft.com/office/drawing/2014/main" id="{39077FE6-12EB-5BBE-AAAB-AAE0D2AB0F95}"/>
                  </a:ext>
                </a:extLst>
              </p:cNvPr>
              <p:cNvSpPr txBox="1"/>
              <p:nvPr/>
            </p:nvSpPr>
            <p:spPr>
              <a:xfrm>
                <a:off x="5631728"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65" name="TextBox 64">
                <a:extLst>
                  <a:ext uri="{FF2B5EF4-FFF2-40B4-BE49-F238E27FC236}">
                    <a16:creationId xmlns:a16="http://schemas.microsoft.com/office/drawing/2014/main" id="{D0697EBD-E5FF-6EEA-B305-62D9CAF37530}"/>
                  </a:ext>
                </a:extLst>
              </p:cNvPr>
              <p:cNvSpPr txBox="1"/>
              <p:nvPr/>
            </p:nvSpPr>
            <p:spPr>
              <a:xfrm>
                <a:off x="5362657"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66" name="TextBox 65">
                <a:extLst>
                  <a:ext uri="{FF2B5EF4-FFF2-40B4-BE49-F238E27FC236}">
                    <a16:creationId xmlns:a16="http://schemas.microsoft.com/office/drawing/2014/main" id="{18E51F9B-6729-5B42-6C4D-D020B4E8DD4A}"/>
                  </a:ext>
                </a:extLst>
              </p:cNvPr>
              <p:cNvSpPr txBox="1"/>
              <p:nvPr/>
            </p:nvSpPr>
            <p:spPr>
              <a:xfrm>
                <a:off x="5093586"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67" name="TextBox 66">
                <a:extLst>
                  <a:ext uri="{FF2B5EF4-FFF2-40B4-BE49-F238E27FC236}">
                    <a16:creationId xmlns:a16="http://schemas.microsoft.com/office/drawing/2014/main" id="{78AF6606-0EF7-CB34-502B-384A53EFAA60}"/>
                  </a:ext>
                </a:extLst>
              </p:cNvPr>
              <p:cNvSpPr txBox="1"/>
              <p:nvPr/>
            </p:nvSpPr>
            <p:spPr>
              <a:xfrm>
                <a:off x="4824515"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a:t>
                </a:r>
              </a:p>
            </p:txBody>
          </p:sp>
          <p:sp>
            <p:nvSpPr>
              <p:cNvPr id="68" name="TextBox 67">
                <a:extLst>
                  <a:ext uri="{FF2B5EF4-FFF2-40B4-BE49-F238E27FC236}">
                    <a16:creationId xmlns:a16="http://schemas.microsoft.com/office/drawing/2014/main" id="{250898BB-71DC-05F7-3855-C5F30DF6A675}"/>
                  </a:ext>
                </a:extLst>
              </p:cNvPr>
              <p:cNvSpPr txBox="1"/>
              <p:nvPr/>
            </p:nvSpPr>
            <p:spPr>
              <a:xfrm>
                <a:off x="4555444"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69" name="TextBox 68">
                <a:extLst>
                  <a:ext uri="{FF2B5EF4-FFF2-40B4-BE49-F238E27FC236}">
                    <a16:creationId xmlns:a16="http://schemas.microsoft.com/office/drawing/2014/main" id="{6E92736E-5CBB-225E-430C-835988F3A39E}"/>
                  </a:ext>
                </a:extLst>
              </p:cNvPr>
              <p:cNvSpPr txBox="1"/>
              <p:nvPr/>
            </p:nvSpPr>
            <p:spPr>
              <a:xfrm>
                <a:off x="4286373"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70" name="TextBox 69">
                <a:extLst>
                  <a:ext uri="{FF2B5EF4-FFF2-40B4-BE49-F238E27FC236}">
                    <a16:creationId xmlns:a16="http://schemas.microsoft.com/office/drawing/2014/main" id="{CD98C5E0-E864-8B96-D447-802B2B391E29}"/>
                  </a:ext>
                </a:extLst>
              </p:cNvPr>
              <p:cNvSpPr txBox="1"/>
              <p:nvPr/>
            </p:nvSpPr>
            <p:spPr>
              <a:xfrm>
                <a:off x="4017302"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71" name="TextBox 70">
                <a:extLst>
                  <a:ext uri="{FF2B5EF4-FFF2-40B4-BE49-F238E27FC236}">
                    <a16:creationId xmlns:a16="http://schemas.microsoft.com/office/drawing/2014/main" id="{6DC5C2F3-E6AF-6BF4-752B-1FE8B407E3B1}"/>
                  </a:ext>
                </a:extLst>
              </p:cNvPr>
              <p:cNvSpPr txBox="1"/>
              <p:nvPr/>
            </p:nvSpPr>
            <p:spPr>
              <a:xfrm>
                <a:off x="3748231"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a:t>
                </a:r>
              </a:p>
            </p:txBody>
          </p:sp>
          <p:sp>
            <p:nvSpPr>
              <p:cNvPr id="72" name="TextBox 71">
                <a:extLst>
                  <a:ext uri="{FF2B5EF4-FFF2-40B4-BE49-F238E27FC236}">
                    <a16:creationId xmlns:a16="http://schemas.microsoft.com/office/drawing/2014/main" id="{DE47F235-1C40-CDED-43A3-3E60B1EFF34C}"/>
                  </a:ext>
                </a:extLst>
              </p:cNvPr>
              <p:cNvSpPr txBox="1"/>
              <p:nvPr/>
            </p:nvSpPr>
            <p:spPr>
              <a:xfrm>
                <a:off x="3479160"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a:t>
                </a:r>
              </a:p>
            </p:txBody>
          </p:sp>
          <p:sp>
            <p:nvSpPr>
              <p:cNvPr id="73" name="TextBox 72">
                <a:extLst>
                  <a:ext uri="{FF2B5EF4-FFF2-40B4-BE49-F238E27FC236}">
                    <a16:creationId xmlns:a16="http://schemas.microsoft.com/office/drawing/2014/main" id="{A735623C-DE56-24F0-B521-8ED494957AC3}"/>
                  </a:ext>
                </a:extLst>
              </p:cNvPr>
              <p:cNvSpPr txBox="1"/>
              <p:nvPr/>
            </p:nvSpPr>
            <p:spPr>
              <a:xfrm>
                <a:off x="3210089" y="605227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8</a:t>
                </a:r>
              </a:p>
            </p:txBody>
          </p:sp>
          <p:sp>
            <p:nvSpPr>
              <p:cNvPr id="74" name="TextBox 73">
                <a:extLst>
                  <a:ext uri="{FF2B5EF4-FFF2-40B4-BE49-F238E27FC236}">
                    <a16:creationId xmlns:a16="http://schemas.microsoft.com/office/drawing/2014/main" id="{1E1EF0AF-68D8-FA9B-B047-8AFB7889A1B8}"/>
                  </a:ext>
                </a:extLst>
              </p:cNvPr>
              <p:cNvSpPr txBox="1"/>
              <p:nvPr/>
            </p:nvSpPr>
            <p:spPr>
              <a:xfrm>
                <a:off x="2891325" y="605227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10</a:t>
                </a:r>
              </a:p>
            </p:txBody>
          </p:sp>
          <p:sp>
            <p:nvSpPr>
              <p:cNvPr id="75" name="TextBox 74">
                <a:extLst>
                  <a:ext uri="{FF2B5EF4-FFF2-40B4-BE49-F238E27FC236}">
                    <a16:creationId xmlns:a16="http://schemas.microsoft.com/office/drawing/2014/main" id="{63F30873-2AF8-772E-8EF0-3F6DD1F65223}"/>
                  </a:ext>
                </a:extLst>
              </p:cNvPr>
              <p:cNvSpPr txBox="1"/>
              <p:nvPr/>
            </p:nvSpPr>
            <p:spPr>
              <a:xfrm>
                <a:off x="2622254" y="605227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14</a:t>
                </a:r>
              </a:p>
            </p:txBody>
          </p:sp>
          <p:sp>
            <p:nvSpPr>
              <p:cNvPr id="76" name="TextBox 75">
                <a:extLst>
                  <a:ext uri="{FF2B5EF4-FFF2-40B4-BE49-F238E27FC236}">
                    <a16:creationId xmlns:a16="http://schemas.microsoft.com/office/drawing/2014/main" id="{A98133B2-C20B-C20A-E376-4895099ACB98}"/>
                  </a:ext>
                </a:extLst>
              </p:cNvPr>
              <p:cNvSpPr txBox="1"/>
              <p:nvPr/>
            </p:nvSpPr>
            <p:spPr>
              <a:xfrm>
                <a:off x="2353183" y="605227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a:t>
                </a:r>
              </a:p>
            </p:txBody>
          </p:sp>
          <p:sp>
            <p:nvSpPr>
              <p:cNvPr id="77" name="TextBox 76">
                <a:extLst>
                  <a:ext uri="{FF2B5EF4-FFF2-40B4-BE49-F238E27FC236}">
                    <a16:creationId xmlns:a16="http://schemas.microsoft.com/office/drawing/2014/main" id="{3523E84C-163F-508D-0DE1-1F3EF6FB665F}"/>
                  </a:ext>
                </a:extLst>
              </p:cNvPr>
              <p:cNvSpPr txBox="1"/>
              <p:nvPr/>
            </p:nvSpPr>
            <p:spPr>
              <a:xfrm>
                <a:off x="2084112" y="605227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29</a:t>
                </a:r>
              </a:p>
            </p:txBody>
          </p:sp>
          <p:sp>
            <p:nvSpPr>
              <p:cNvPr id="78" name="TextBox 77">
                <a:extLst>
                  <a:ext uri="{FF2B5EF4-FFF2-40B4-BE49-F238E27FC236}">
                    <a16:creationId xmlns:a16="http://schemas.microsoft.com/office/drawing/2014/main" id="{15D05884-2650-FAC8-763B-CE43F1D0E0F4}"/>
                  </a:ext>
                </a:extLst>
              </p:cNvPr>
              <p:cNvSpPr txBox="1"/>
              <p:nvPr/>
            </p:nvSpPr>
            <p:spPr>
              <a:xfrm>
                <a:off x="1815041" y="605227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42</a:t>
                </a:r>
              </a:p>
            </p:txBody>
          </p:sp>
          <p:sp>
            <p:nvSpPr>
              <p:cNvPr id="79" name="TextBox 78">
                <a:extLst>
                  <a:ext uri="{FF2B5EF4-FFF2-40B4-BE49-F238E27FC236}">
                    <a16:creationId xmlns:a16="http://schemas.microsoft.com/office/drawing/2014/main" id="{D875A83F-9DC0-6862-9D57-BCDD8464EBDE}"/>
                  </a:ext>
                </a:extLst>
              </p:cNvPr>
              <p:cNvSpPr txBox="1"/>
              <p:nvPr/>
            </p:nvSpPr>
            <p:spPr>
              <a:xfrm>
                <a:off x="1545970" y="605227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52</a:t>
                </a:r>
              </a:p>
            </p:txBody>
          </p:sp>
          <p:sp>
            <p:nvSpPr>
              <p:cNvPr id="80" name="TextBox 79">
                <a:extLst>
                  <a:ext uri="{FF2B5EF4-FFF2-40B4-BE49-F238E27FC236}">
                    <a16:creationId xmlns:a16="http://schemas.microsoft.com/office/drawing/2014/main" id="{F16C7582-02AD-21E1-C09A-19469DB1F49E}"/>
                  </a:ext>
                </a:extLst>
              </p:cNvPr>
              <p:cNvSpPr txBox="1"/>
              <p:nvPr/>
            </p:nvSpPr>
            <p:spPr>
              <a:xfrm>
                <a:off x="1276899" y="605227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84</a:t>
                </a:r>
              </a:p>
            </p:txBody>
          </p:sp>
        </p:grpSp>
      </p:grpSp>
      <p:grpSp>
        <p:nvGrpSpPr>
          <p:cNvPr id="81" name="Group 80">
            <a:extLst>
              <a:ext uri="{FF2B5EF4-FFF2-40B4-BE49-F238E27FC236}">
                <a16:creationId xmlns:a16="http://schemas.microsoft.com/office/drawing/2014/main" id="{B1D923AE-2A29-689D-40F3-05D6AF23C8DD}"/>
              </a:ext>
            </a:extLst>
          </p:cNvPr>
          <p:cNvGrpSpPr/>
          <p:nvPr/>
        </p:nvGrpSpPr>
        <p:grpSpPr>
          <a:xfrm>
            <a:off x="1262809" y="2376084"/>
            <a:ext cx="4213759" cy="2530213"/>
            <a:chOff x="1299547" y="2456527"/>
            <a:chExt cx="5285508" cy="3114561"/>
          </a:xfrm>
        </p:grpSpPr>
        <p:sp>
          <p:nvSpPr>
            <p:cNvPr id="82" name="Freeform: Shape 105">
              <a:extLst>
                <a:ext uri="{FF2B5EF4-FFF2-40B4-BE49-F238E27FC236}">
                  <a16:creationId xmlns:a16="http://schemas.microsoft.com/office/drawing/2014/main" id="{F46D404E-3F30-73D1-BF99-689D0FB2FD0A}"/>
                </a:ext>
              </a:extLst>
            </p:cNvPr>
            <p:cNvSpPr/>
            <p:nvPr/>
          </p:nvSpPr>
          <p:spPr>
            <a:xfrm>
              <a:off x="1299547" y="2456527"/>
              <a:ext cx="5285508" cy="3057877"/>
            </a:xfrm>
            <a:custGeom>
              <a:avLst/>
              <a:gdLst>
                <a:gd name="connsiteX0" fmla="*/ 5285508 w 5285508"/>
                <a:gd name="connsiteY0" fmla="*/ 3057877 h 3057877"/>
                <a:gd name="connsiteX1" fmla="*/ 4642361 w 5285508"/>
                <a:gd name="connsiteY1" fmla="*/ 3057877 h 3057877"/>
                <a:gd name="connsiteX2" fmla="*/ 4642361 w 5285508"/>
                <a:gd name="connsiteY2" fmla="*/ 2923404 h 3057877"/>
                <a:gd name="connsiteX3" fmla="*/ 3777034 w 5285508"/>
                <a:gd name="connsiteY3" fmla="*/ 2923404 h 3057877"/>
                <a:gd name="connsiteX4" fmla="*/ 3777034 w 5285508"/>
                <a:gd name="connsiteY4" fmla="*/ 2824001 h 3057877"/>
                <a:gd name="connsiteX5" fmla="*/ 3309290 w 5285508"/>
                <a:gd name="connsiteY5" fmla="*/ 2824001 h 3057877"/>
                <a:gd name="connsiteX6" fmla="*/ 3309290 w 5285508"/>
                <a:gd name="connsiteY6" fmla="*/ 2742153 h 3057877"/>
                <a:gd name="connsiteX7" fmla="*/ 2525821 w 5285508"/>
                <a:gd name="connsiteY7" fmla="*/ 2742153 h 3057877"/>
                <a:gd name="connsiteX8" fmla="*/ 2525821 w 5285508"/>
                <a:gd name="connsiteY8" fmla="*/ 2642759 h 3057877"/>
                <a:gd name="connsiteX9" fmla="*/ 2291944 w 5285508"/>
                <a:gd name="connsiteY9" fmla="*/ 2642759 h 3057877"/>
                <a:gd name="connsiteX10" fmla="*/ 2291944 w 5285508"/>
                <a:gd name="connsiteY10" fmla="*/ 2555053 h 3057877"/>
                <a:gd name="connsiteX11" fmla="*/ 2058076 w 5285508"/>
                <a:gd name="connsiteY11" fmla="*/ 2555053 h 3057877"/>
                <a:gd name="connsiteX12" fmla="*/ 2058076 w 5285508"/>
                <a:gd name="connsiteY12" fmla="*/ 2473195 h 3057877"/>
                <a:gd name="connsiteX13" fmla="*/ 1835896 w 5285508"/>
                <a:gd name="connsiteY13" fmla="*/ 2473195 h 3057877"/>
                <a:gd name="connsiteX14" fmla="*/ 1835896 w 5285508"/>
                <a:gd name="connsiteY14" fmla="*/ 2385498 h 3057877"/>
                <a:gd name="connsiteX15" fmla="*/ 1707271 w 5285508"/>
                <a:gd name="connsiteY15" fmla="*/ 2385498 h 3057877"/>
                <a:gd name="connsiteX16" fmla="*/ 1707271 w 5285508"/>
                <a:gd name="connsiteY16" fmla="*/ 2309489 h 3057877"/>
                <a:gd name="connsiteX17" fmla="*/ 1549403 w 5285508"/>
                <a:gd name="connsiteY17" fmla="*/ 2309489 h 3057877"/>
                <a:gd name="connsiteX18" fmla="*/ 1549403 w 5285508"/>
                <a:gd name="connsiteY18" fmla="*/ 2233479 h 3057877"/>
                <a:gd name="connsiteX19" fmla="*/ 1368152 w 5285508"/>
                <a:gd name="connsiteY19" fmla="*/ 2233479 h 3057877"/>
                <a:gd name="connsiteX20" fmla="*/ 1368152 w 5285508"/>
                <a:gd name="connsiteY20" fmla="*/ 2169166 h 3057877"/>
                <a:gd name="connsiteX21" fmla="*/ 1204446 w 5285508"/>
                <a:gd name="connsiteY21" fmla="*/ 2169166 h 3057877"/>
                <a:gd name="connsiteX22" fmla="*/ 1204446 w 5285508"/>
                <a:gd name="connsiteY22" fmla="*/ 2104854 h 3057877"/>
                <a:gd name="connsiteX23" fmla="*/ 1134275 w 5285508"/>
                <a:gd name="connsiteY23" fmla="*/ 2104854 h 3057877"/>
                <a:gd name="connsiteX24" fmla="*/ 1134275 w 5285508"/>
                <a:gd name="connsiteY24" fmla="*/ 1917754 h 3057877"/>
                <a:gd name="connsiteX25" fmla="*/ 1099195 w 5285508"/>
                <a:gd name="connsiteY25" fmla="*/ 1917754 h 3057877"/>
                <a:gd name="connsiteX26" fmla="*/ 1099195 w 5285508"/>
                <a:gd name="connsiteY26" fmla="*/ 1876825 h 3057877"/>
                <a:gd name="connsiteX27" fmla="*/ 1058275 w 5285508"/>
                <a:gd name="connsiteY27" fmla="*/ 1876825 h 3057877"/>
                <a:gd name="connsiteX28" fmla="*/ 1058275 w 5285508"/>
                <a:gd name="connsiteY28" fmla="*/ 1789119 h 3057877"/>
                <a:gd name="connsiteX29" fmla="*/ 923795 w 5285508"/>
                <a:gd name="connsiteY29" fmla="*/ 1789119 h 3057877"/>
                <a:gd name="connsiteX30" fmla="*/ 923795 w 5285508"/>
                <a:gd name="connsiteY30" fmla="*/ 1625413 h 3057877"/>
                <a:gd name="connsiteX31" fmla="*/ 906254 w 5285508"/>
                <a:gd name="connsiteY31" fmla="*/ 1625413 h 3057877"/>
                <a:gd name="connsiteX32" fmla="*/ 906254 w 5285508"/>
                <a:gd name="connsiteY32" fmla="*/ 1543555 h 3057877"/>
                <a:gd name="connsiteX33" fmla="*/ 742544 w 5285508"/>
                <a:gd name="connsiteY33" fmla="*/ 1543555 h 3057877"/>
                <a:gd name="connsiteX34" fmla="*/ 742544 w 5285508"/>
                <a:gd name="connsiteY34" fmla="*/ 1444161 h 3057877"/>
                <a:gd name="connsiteX35" fmla="*/ 672382 w 5285508"/>
                <a:gd name="connsiteY35" fmla="*/ 1444161 h 3057877"/>
                <a:gd name="connsiteX36" fmla="*/ 672382 w 5285508"/>
                <a:gd name="connsiteY36" fmla="*/ 1327223 h 3057877"/>
                <a:gd name="connsiteX37" fmla="*/ 467744 w 5285508"/>
                <a:gd name="connsiteY37" fmla="*/ 1327223 h 3057877"/>
                <a:gd name="connsiteX38" fmla="*/ 467744 w 5285508"/>
                <a:gd name="connsiteY38" fmla="*/ 1221981 h 3057877"/>
                <a:gd name="connsiteX39" fmla="*/ 397582 w 5285508"/>
                <a:gd name="connsiteY39" fmla="*/ 1221981 h 3057877"/>
                <a:gd name="connsiteX40" fmla="*/ 397582 w 5285508"/>
                <a:gd name="connsiteY40" fmla="*/ 1169356 h 3057877"/>
                <a:gd name="connsiteX41" fmla="*/ 380042 w 5285508"/>
                <a:gd name="connsiteY41" fmla="*/ 1169356 h 3057877"/>
                <a:gd name="connsiteX42" fmla="*/ 380042 w 5285508"/>
                <a:gd name="connsiteY42" fmla="*/ 1099195 h 3057877"/>
                <a:gd name="connsiteX43" fmla="*/ 321575 w 5285508"/>
                <a:gd name="connsiteY43" fmla="*/ 1099195 h 3057877"/>
                <a:gd name="connsiteX44" fmla="*/ 321575 w 5285508"/>
                <a:gd name="connsiteY44" fmla="*/ 1052427 h 3057877"/>
                <a:gd name="connsiteX45" fmla="*/ 274800 w 5285508"/>
                <a:gd name="connsiteY45" fmla="*/ 1052427 h 3057877"/>
                <a:gd name="connsiteX46" fmla="*/ 274800 w 5285508"/>
                <a:gd name="connsiteY46" fmla="*/ 923795 h 3057877"/>
                <a:gd name="connsiteX47" fmla="*/ 251412 w 5285508"/>
                <a:gd name="connsiteY47" fmla="*/ 923795 h 3057877"/>
                <a:gd name="connsiteX48" fmla="*/ 251412 w 5285508"/>
                <a:gd name="connsiteY48" fmla="*/ 631454 h 3057877"/>
                <a:gd name="connsiteX49" fmla="*/ 198792 w 5285508"/>
                <a:gd name="connsiteY49" fmla="*/ 631454 h 3057877"/>
                <a:gd name="connsiteX50" fmla="*/ 198792 w 5285508"/>
                <a:gd name="connsiteY50" fmla="*/ 514519 h 3057877"/>
                <a:gd name="connsiteX51" fmla="*/ 175404 w 5285508"/>
                <a:gd name="connsiteY51" fmla="*/ 514519 h 3057877"/>
                <a:gd name="connsiteX52" fmla="*/ 175404 w 5285508"/>
                <a:gd name="connsiteY52" fmla="*/ 274800 h 3057877"/>
                <a:gd name="connsiteX53" fmla="*/ 152017 w 5285508"/>
                <a:gd name="connsiteY53" fmla="*/ 274800 h 3057877"/>
                <a:gd name="connsiteX54" fmla="*/ 152017 w 5285508"/>
                <a:gd name="connsiteY54" fmla="*/ 0 h 3057877"/>
                <a:gd name="connsiteX55" fmla="*/ 0 w 5285508"/>
                <a:gd name="connsiteY55" fmla="*/ 0 h 305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285508" h="3057877">
                  <a:moveTo>
                    <a:pt x="5285508" y="3057877"/>
                  </a:moveTo>
                  <a:lnTo>
                    <a:pt x="4642361" y="3057877"/>
                  </a:lnTo>
                  <a:lnTo>
                    <a:pt x="4642361" y="2923404"/>
                  </a:lnTo>
                  <a:lnTo>
                    <a:pt x="3777034" y="2923404"/>
                  </a:lnTo>
                  <a:lnTo>
                    <a:pt x="3777034" y="2824001"/>
                  </a:lnTo>
                  <a:lnTo>
                    <a:pt x="3309290" y="2824001"/>
                  </a:lnTo>
                  <a:lnTo>
                    <a:pt x="3309290" y="2742153"/>
                  </a:lnTo>
                  <a:lnTo>
                    <a:pt x="2525821" y="2742153"/>
                  </a:lnTo>
                  <a:lnTo>
                    <a:pt x="2525821" y="2642759"/>
                  </a:lnTo>
                  <a:lnTo>
                    <a:pt x="2291944" y="2642759"/>
                  </a:lnTo>
                  <a:lnTo>
                    <a:pt x="2291944" y="2555053"/>
                  </a:lnTo>
                  <a:lnTo>
                    <a:pt x="2058076" y="2555053"/>
                  </a:lnTo>
                  <a:lnTo>
                    <a:pt x="2058076" y="2473195"/>
                  </a:lnTo>
                  <a:lnTo>
                    <a:pt x="1835896" y="2473195"/>
                  </a:lnTo>
                  <a:lnTo>
                    <a:pt x="1835896" y="2385498"/>
                  </a:lnTo>
                  <a:lnTo>
                    <a:pt x="1707271" y="2385498"/>
                  </a:lnTo>
                  <a:lnTo>
                    <a:pt x="1707271" y="2309489"/>
                  </a:lnTo>
                  <a:lnTo>
                    <a:pt x="1549403" y="2309489"/>
                  </a:lnTo>
                  <a:lnTo>
                    <a:pt x="1549403" y="2233479"/>
                  </a:lnTo>
                  <a:lnTo>
                    <a:pt x="1368152" y="2233479"/>
                  </a:lnTo>
                  <a:lnTo>
                    <a:pt x="1368152" y="2169166"/>
                  </a:lnTo>
                  <a:lnTo>
                    <a:pt x="1204446" y="2169166"/>
                  </a:lnTo>
                  <a:lnTo>
                    <a:pt x="1204446" y="2104854"/>
                  </a:lnTo>
                  <a:lnTo>
                    <a:pt x="1134275" y="2104854"/>
                  </a:lnTo>
                  <a:lnTo>
                    <a:pt x="1134275" y="1917754"/>
                  </a:lnTo>
                  <a:lnTo>
                    <a:pt x="1099195" y="1917754"/>
                  </a:lnTo>
                  <a:lnTo>
                    <a:pt x="1099195" y="1876825"/>
                  </a:lnTo>
                  <a:lnTo>
                    <a:pt x="1058275" y="1876825"/>
                  </a:lnTo>
                  <a:lnTo>
                    <a:pt x="1058275" y="1789119"/>
                  </a:lnTo>
                  <a:lnTo>
                    <a:pt x="923795" y="1789119"/>
                  </a:lnTo>
                  <a:lnTo>
                    <a:pt x="923795" y="1625413"/>
                  </a:lnTo>
                  <a:lnTo>
                    <a:pt x="906254" y="1625413"/>
                  </a:lnTo>
                  <a:lnTo>
                    <a:pt x="906254" y="1543555"/>
                  </a:lnTo>
                  <a:lnTo>
                    <a:pt x="742544" y="1543555"/>
                  </a:lnTo>
                  <a:lnTo>
                    <a:pt x="742544" y="1444161"/>
                  </a:lnTo>
                  <a:lnTo>
                    <a:pt x="672382" y="1444161"/>
                  </a:lnTo>
                  <a:lnTo>
                    <a:pt x="672382" y="1327223"/>
                  </a:lnTo>
                  <a:lnTo>
                    <a:pt x="467744" y="1327223"/>
                  </a:lnTo>
                  <a:lnTo>
                    <a:pt x="467744" y="1221981"/>
                  </a:lnTo>
                  <a:lnTo>
                    <a:pt x="397582" y="1221981"/>
                  </a:lnTo>
                  <a:lnTo>
                    <a:pt x="397582" y="1169356"/>
                  </a:lnTo>
                  <a:lnTo>
                    <a:pt x="380042" y="1169356"/>
                  </a:lnTo>
                  <a:lnTo>
                    <a:pt x="380042" y="1099195"/>
                  </a:lnTo>
                  <a:lnTo>
                    <a:pt x="321575" y="1099195"/>
                  </a:lnTo>
                  <a:lnTo>
                    <a:pt x="321575" y="1052427"/>
                  </a:lnTo>
                  <a:lnTo>
                    <a:pt x="274800" y="1052427"/>
                  </a:lnTo>
                  <a:lnTo>
                    <a:pt x="274800" y="923795"/>
                  </a:lnTo>
                  <a:lnTo>
                    <a:pt x="251412" y="923795"/>
                  </a:lnTo>
                  <a:lnTo>
                    <a:pt x="251412" y="631454"/>
                  </a:lnTo>
                  <a:lnTo>
                    <a:pt x="198792" y="631454"/>
                  </a:lnTo>
                  <a:lnTo>
                    <a:pt x="198792" y="514519"/>
                  </a:lnTo>
                  <a:lnTo>
                    <a:pt x="175404" y="514519"/>
                  </a:lnTo>
                  <a:lnTo>
                    <a:pt x="175404" y="274800"/>
                  </a:lnTo>
                  <a:lnTo>
                    <a:pt x="152017" y="274800"/>
                  </a:lnTo>
                  <a:lnTo>
                    <a:pt x="152017" y="0"/>
                  </a:lnTo>
                  <a:lnTo>
                    <a:pt x="0" y="0"/>
                  </a:lnTo>
                </a:path>
              </a:pathLst>
            </a:custGeom>
            <a:noFill/>
            <a:ln w="19050" cap="flat">
              <a:solidFill>
                <a:schemeClr val="accent3"/>
              </a:solidFill>
              <a:prstDash val="solid"/>
              <a:miter/>
            </a:ln>
          </p:spPr>
          <p:txBody>
            <a:bodyPr rtlCol="0" anchor="ctr"/>
            <a:lstStyle/>
            <a:p>
              <a:endParaRPr lang="en-GB"/>
            </a:p>
          </p:txBody>
        </p:sp>
        <p:sp>
          <p:nvSpPr>
            <p:cNvPr id="83" name="Freeform: Shape 106">
              <a:extLst>
                <a:ext uri="{FF2B5EF4-FFF2-40B4-BE49-F238E27FC236}">
                  <a16:creationId xmlns:a16="http://schemas.microsoft.com/office/drawing/2014/main" id="{53983AE2-84B3-A44A-5EF0-59CDA68854C5}"/>
                </a:ext>
              </a:extLst>
            </p:cNvPr>
            <p:cNvSpPr/>
            <p:nvPr/>
          </p:nvSpPr>
          <p:spPr>
            <a:xfrm>
              <a:off x="1520346" y="3326321"/>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84" name="Freeform: Shape 107">
              <a:extLst>
                <a:ext uri="{FF2B5EF4-FFF2-40B4-BE49-F238E27FC236}">
                  <a16:creationId xmlns:a16="http://schemas.microsoft.com/office/drawing/2014/main" id="{6B1F5161-E0C0-4A7D-3EDE-4904E6AFBCB7}"/>
                </a:ext>
              </a:extLst>
            </p:cNvPr>
            <p:cNvSpPr/>
            <p:nvPr/>
          </p:nvSpPr>
          <p:spPr>
            <a:xfrm>
              <a:off x="1520346" y="3402522"/>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85" name="Freeform: Shape 108">
              <a:extLst>
                <a:ext uri="{FF2B5EF4-FFF2-40B4-BE49-F238E27FC236}">
                  <a16:creationId xmlns:a16="http://schemas.microsoft.com/office/drawing/2014/main" id="{3DB560B9-BDD7-D4B1-CB2C-27380BA81B6C}"/>
                </a:ext>
              </a:extLst>
            </p:cNvPr>
            <p:cNvSpPr/>
            <p:nvPr/>
          </p:nvSpPr>
          <p:spPr>
            <a:xfrm>
              <a:off x="1615596" y="3554921"/>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86" name="Freeform: Shape 109">
              <a:extLst>
                <a:ext uri="{FF2B5EF4-FFF2-40B4-BE49-F238E27FC236}">
                  <a16:creationId xmlns:a16="http://schemas.microsoft.com/office/drawing/2014/main" id="{4B77FE30-4F20-35E2-A60F-CAE30FC2DB37}"/>
                </a:ext>
              </a:extLst>
            </p:cNvPr>
            <p:cNvSpPr/>
            <p:nvPr/>
          </p:nvSpPr>
          <p:spPr>
            <a:xfrm>
              <a:off x="1710846" y="3726371"/>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87" name="Freeform: Shape 110">
              <a:extLst>
                <a:ext uri="{FF2B5EF4-FFF2-40B4-BE49-F238E27FC236}">
                  <a16:creationId xmlns:a16="http://schemas.microsoft.com/office/drawing/2014/main" id="{92D05C3F-0591-D48F-1775-858E0A1C3881}"/>
                </a:ext>
              </a:extLst>
            </p:cNvPr>
            <p:cNvSpPr/>
            <p:nvPr/>
          </p:nvSpPr>
          <p:spPr>
            <a:xfrm>
              <a:off x="2301396" y="4316931"/>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chemeClr val="accent3"/>
              </a:solidFill>
              <a:prstDash val="solid"/>
              <a:miter/>
            </a:ln>
          </p:spPr>
          <p:txBody>
            <a:bodyPr rtlCol="0" anchor="ctr"/>
            <a:lstStyle/>
            <a:p>
              <a:endParaRPr lang="en-GB"/>
            </a:p>
          </p:txBody>
        </p:sp>
        <p:sp>
          <p:nvSpPr>
            <p:cNvPr id="88" name="Freeform: Shape 111">
              <a:extLst>
                <a:ext uri="{FF2B5EF4-FFF2-40B4-BE49-F238E27FC236}">
                  <a16:creationId xmlns:a16="http://schemas.microsoft.com/office/drawing/2014/main" id="{49974E6E-13D9-517D-8939-86583E850C86}"/>
                </a:ext>
              </a:extLst>
            </p:cNvPr>
            <p:cNvSpPr/>
            <p:nvPr/>
          </p:nvSpPr>
          <p:spPr>
            <a:xfrm>
              <a:off x="1917247" y="372952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89" name="Freeform: Shape 112">
              <a:extLst>
                <a:ext uri="{FF2B5EF4-FFF2-40B4-BE49-F238E27FC236}">
                  <a16:creationId xmlns:a16="http://schemas.microsoft.com/office/drawing/2014/main" id="{8AEA5351-D982-EE10-B990-6903D1947EB5}"/>
                </a:ext>
              </a:extLst>
            </p:cNvPr>
            <p:cNvSpPr/>
            <p:nvPr/>
          </p:nvSpPr>
          <p:spPr>
            <a:xfrm>
              <a:off x="2145847" y="393907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90" name="Freeform: Shape 113">
              <a:extLst>
                <a:ext uri="{FF2B5EF4-FFF2-40B4-BE49-F238E27FC236}">
                  <a16:creationId xmlns:a16="http://schemas.microsoft.com/office/drawing/2014/main" id="{6C43231D-15B4-2C4C-1FD1-BBACC47863DA}"/>
                </a:ext>
              </a:extLst>
            </p:cNvPr>
            <p:cNvSpPr/>
            <p:nvPr/>
          </p:nvSpPr>
          <p:spPr>
            <a:xfrm>
              <a:off x="2507793" y="45677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p>
          </p:txBody>
        </p:sp>
        <p:sp>
          <p:nvSpPr>
            <p:cNvPr id="91" name="Freeform: Shape 114">
              <a:extLst>
                <a:ext uri="{FF2B5EF4-FFF2-40B4-BE49-F238E27FC236}">
                  <a16:creationId xmlns:a16="http://schemas.microsoft.com/office/drawing/2014/main" id="{3909500E-A9B3-2B9C-8D15-9FE2F8971EA6}"/>
                </a:ext>
              </a:extLst>
            </p:cNvPr>
            <p:cNvSpPr/>
            <p:nvPr/>
          </p:nvSpPr>
          <p:spPr>
            <a:xfrm>
              <a:off x="2736393" y="462488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p>
          </p:txBody>
        </p:sp>
        <p:sp>
          <p:nvSpPr>
            <p:cNvPr id="92" name="Freeform: Shape 115">
              <a:extLst>
                <a:ext uri="{FF2B5EF4-FFF2-40B4-BE49-F238E27FC236}">
                  <a16:creationId xmlns:a16="http://schemas.microsoft.com/office/drawing/2014/main" id="{55F9B4E9-66A7-3567-B30C-F8EBF1292FF6}"/>
                </a:ext>
              </a:extLst>
            </p:cNvPr>
            <p:cNvSpPr/>
            <p:nvPr/>
          </p:nvSpPr>
          <p:spPr>
            <a:xfrm>
              <a:off x="2945943" y="470108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p>
          </p:txBody>
        </p:sp>
        <p:sp>
          <p:nvSpPr>
            <p:cNvPr id="93" name="Freeform: Shape 116">
              <a:extLst>
                <a:ext uri="{FF2B5EF4-FFF2-40B4-BE49-F238E27FC236}">
                  <a16:creationId xmlns:a16="http://schemas.microsoft.com/office/drawing/2014/main" id="{F8701B65-9DAD-5A9A-39C0-4E32FA5FF81B}"/>
                </a:ext>
              </a:extLst>
            </p:cNvPr>
            <p:cNvSpPr/>
            <p:nvPr/>
          </p:nvSpPr>
          <p:spPr>
            <a:xfrm>
              <a:off x="3193593" y="48725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p>
          </p:txBody>
        </p:sp>
        <p:sp>
          <p:nvSpPr>
            <p:cNvPr id="94" name="Freeform: Shape 117">
              <a:extLst>
                <a:ext uri="{FF2B5EF4-FFF2-40B4-BE49-F238E27FC236}">
                  <a16:creationId xmlns:a16="http://schemas.microsoft.com/office/drawing/2014/main" id="{03C2B6EB-212C-7848-A4A5-04999C4716DB}"/>
                </a:ext>
              </a:extLst>
            </p:cNvPr>
            <p:cNvSpPr/>
            <p:nvPr/>
          </p:nvSpPr>
          <p:spPr>
            <a:xfrm>
              <a:off x="3879393" y="513923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95" name="Freeform: Shape 118">
              <a:extLst>
                <a:ext uri="{FF2B5EF4-FFF2-40B4-BE49-F238E27FC236}">
                  <a16:creationId xmlns:a16="http://schemas.microsoft.com/office/drawing/2014/main" id="{B41E1DAE-4DF8-A290-BFCA-DBE24A938184}"/>
                </a:ext>
              </a:extLst>
            </p:cNvPr>
            <p:cNvSpPr/>
            <p:nvPr/>
          </p:nvSpPr>
          <p:spPr>
            <a:xfrm>
              <a:off x="5460552" y="532973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96" name="Freeform: Shape 119">
              <a:extLst>
                <a:ext uri="{FF2B5EF4-FFF2-40B4-BE49-F238E27FC236}">
                  <a16:creationId xmlns:a16="http://schemas.microsoft.com/office/drawing/2014/main" id="{85C3BBB9-F82F-448A-592B-D6160E33C862}"/>
                </a:ext>
              </a:extLst>
            </p:cNvPr>
            <p:cNvSpPr/>
            <p:nvPr/>
          </p:nvSpPr>
          <p:spPr>
            <a:xfrm>
              <a:off x="6394002" y="546308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97" name="Freeform: Shape 120">
              <a:extLst>
                <a:ext uri="{FF2B5EF4-FFF2-40B4-BE49-F238E27FC236}">
                  <a16:creationId xmlns:a16="http://schemas.microsoft.com/office/drawing/2014/main" id="{C32D00D4-1CA6-D623-0E2C-C778454CD81E}"/>
                </a:ext>
              </a:extLst>
            </p:cNvPr>
            <p:cNvSpPr/>
            <p:nvPr/>
          </p:nvSpPr>
          <p:spPr>
            <a:xfrm>
              <a:off x="6508302" y="546308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grpSp>
      <p:cxnSp>
        <p:nvCxnSpPr>
          <p:cNvPr id="98" name="Straight Connector 97">
            <a:extLst>
              <a:ext uri="{FF2B5EF4-FFF2-40B4-BE49-F238E27FC236}">
                <a16:creationId xmlns:a16="http://schemas.microsoft.com/office/drawing/2014/main" id="{3C6A40C0-68B8-401C-AF7F-8C3DF18D224A}"/>
              </a:ext>
            </a:extLst>
          </p:cNvPr>
          <p:cNvCxnSpPr>
            <a:stCxn id="57" idx="0"/>
          </p:cNvCxnSpPr>
          <p:nvPr/>
        </p:nvCxnSpPr>
        <p:spPr>
          <a:xfrm flipV="1">
            <a:off x="1810439" y="3429000"/>
            <a:ext cx="8836" cy="1648007"/>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3687179-2A6D-F666-205F-C3C20C78582D}"/>
              </a:ext>
            </a:extLst>
          </p:cNvPr>
          <p:cNvCxnSpPr>
            <a:cxnSpLocks/>
            <a:endCxn id="82" idx="20"/>
          </p:cNvCxnSpPr>
          <p:nvPr/>
        </p:nvCxnSpPr>
        <p:spPr>
          <a:xfrm flipV="1">
            <a:off x="2348602" y="4138275"/>
            <a:ext cx="0" cy="938732"/>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A43E999-C206-FB13-8D25-D40FFA1F50D8}"/>
              </a:ext>
            </a:extLst>
          </p:cNvPr>
          <p:cNvSpPr txBox="1"/>
          <p:nvPr/>
        </p:nvSpPr>
        <p:spPr>
          <a:xfrm>
            <a:off x="1793600" y="3275111"/>
            <a:ext cx="692818" cy="307777"/>
          </a:xfrm>
          <a:prstGeom prst="rect">
            <a:avLst/>
          </a:prstGeom>
          <a:noFill/>
        </p:spPr>
        <p:txBody>
          <a:bodyPr wrap="none" rtlCol="0">
            <a:spAutoFit/>
          </a:bodyPr>
          <a:lstStyle/>
          <a:p>
            <a:r>
              <a:rPr lang="ja-JP" sz="1400">
                <a:solidFill>
                  <a:schemeClr val="accent3"/>
                </a:solidFill>
              </a:rPr>
              <a:t>59.0%</a:t>
            </a:r>
          </a:p>
        </p:txBody>
      </p:sp>
      <p:sp>
        <p:nvSpPr>
          <p:cNvPr id="101" name="TextBox 100">
            <a:extLst>
              <a:ext uri="{FF2B5EF4-FFF2-40B4-BE49-F238E27FC236}">
                <a16:creationId xmlns:a16="http://schemas.microsoft.com/office/drawing/2014/main" id="{98469078-46CC-C053-91D6-B7BE81A6A861}"/>
              </a:ext>
            </a:extLst>
          </p:cNvPr>
          <p:cNvSpPr txBox="1"/>
          <p:nvPr/>
        </p:nvSpPr>
        <p:spPr>
          <a:xfrm>
            <a:off x="2243139" y="3871913"/>
            <a:ext cx="692818" cy="307777"/>
          </a:xfrm>
          <a:prstGeom prst="rect">
            <a:avLst/>
          </a:prstGeom>
          <a:noFill/>
        </p:spPr>
        <p:txBody>
          <a:bodyPr wrap="none" rtlCol="0">
            <a:spAutoFit/>
          </a:bodyPr>
          <a:lstStyle/>
          <a:p>
            <a:r>
              <a:rPr lang="ja-JP" sz="1400">
                <a:solidFill>
                  <a:schemeClr val="accent3"/>
                </a:solidFill>
              </a:rPr>
              <a:t>34.2%</a:t>
            </a:r>
          </a:p>
        </p:txBody>
      </p:sp>
      <p:sp>
        <p:nvSpPr>
          <p:cNvPr id="103" name="TextBox 102">
            <a:extLst>
              <a:ext uri="{FF2B5EF4-FFF2-40B4-BE49-F238E27FC236}">
                <a16:creationId xmlns:a16="http://schemas.microsoft.com/office/drawing/2014/main" id="{EACF8CF4-D4AD-F2D8-073E-19F12126F406}"/>
              </a:ext>
            </a:extLst>
          </p:cNvPr>
          <p:cNvSpPr txBox="1"/>
          <p:nvPr/>
        </p:nvSpPr>
        <p:spPr>
          <a:xfrm>
            <a:off x="8569383" y="1709530"/>
            <a:ext cx="1715533" cy="338554"/>
          </a:xfrm>
          <a:prstGeom prst="rect">
            <a:avLst/>
          </a:prstGeom>
          <a:noFill/>
        </p:spPr>
        <p:txBody>
          <a:bodyPr wrap="none" rtlCol="0">
            <a:spAutoFit/>
          </a:bodyPr>
          <a:lstStyle/>
          <a:p>
            <a:pPr algn="ctr"/>
            <a:r>
              <a:rPr lang="ja-JP" sz="1600" b="1">
                <a:solidFill>
                  <a:schemeClr val="tx1"/>
                </a:solidFill>
              </a:rPr>
              <a:t>全生存期間</a:t>
            </a:r>
          </a:p>
        </p:txBody>
      </p:sp>
      <p:grpSp>
        <p:nvGrpSpPr>
          <p:cNvPr id="104" name="Group 103">
            <a:extLst>
              <a:ext uri="{FF2B5EF4-FFF2-40B4-BE49-F238E27FC236}">
                <a16:creationId xmlns:a16="http://schemas.microsoft.com/office/drawing/2014/main" id="{6A0A5F94-2462-9D79-3A35-5C4E7FCE6474}"/>
              </a:ext>
            </a:extLst>
          </p:cNvPr>
          <p:cNvGrpSpPr/>
          <p:nvPr/>
        </p:nvGrpSpPr>
        <p:grpSpPr>
          <a:xfrm>
            <a:off x="6140493" y="2209783"/>
            <a:ext cx="713739" cy="3024000"/>
            <a:chOff x="1270616" y="1265887"/>
            <a:chExt cx="713739" cy="2858279"/>
          </a:xfrm>
        </p:grpSpPr>
        <p:sp>
          <p:nvSpPr>
            <p:cNvPr id="105" name="Line 6">
              <a:extLst>
                <a:ext uri="{FF2B5EF4-FFF2-40B4-BE49-F238E27FC236}">
                  <a16:creationId xmlns:a16="http://schemas.microsoft.com/office/drawing/2014/main" id="{6F6ECE83-8810-1398-57DE-5BC690285D2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Line 7">
              <a:extLst>
                <a:ext uri="{FF2B5EF4-FFF2-40B4-BE49-F238E27FC236}">
                  <a16:creationId xmlns:a16="http://schemas.microsoft.com/office/drawing/2014/main" id="{445CE23C-9A1E-1BB5-7E42-A6F363357013}"/>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7" name="Line 8">
              <a:extLst>
                <a:ext uri="{FF2B5EF4-FFF2-40B4-BE49-F238E27FC236}">
                  <a16:creationId xmlns:a16="http://schemas.microsoft.com/office/drawing/2014/main" id="{74429373-E352-0C20-E15B-9DFADA73A66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Line 9">
              <a:extLst>
                <a:ext uri="{FF2B5EF4-FFF2-40B4-BE49-F238E27FC236}">
                  <a16:creationId xmlns:a16="http://schemas.microsoft.com/office/drawing/2014/main" id="{4B1FF049-F89E-BBC3-ABD1-219EEEE7F861}"/>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10">
              <a:extLst>
                <a:ext uri="{FF2B5EF4-FFF2-40B4-BE49-F238E27FC236}">
                  <a16:creationId xmlns:a16="http://schemas.microsoft.com/office/drawing/2014/main" id="{72E24C54-A4A9-413E-6154-28824459742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11">
              <a:extLst>
                <a:ext uri="{FF2B5EF4-FFF2-40B4-BE49-F238E27FC236}">
                  <a16:creationId xmlns:a16="http://schemas.microsoft.com/office/drawing/2014/main" id="{035CCB0A-E09C-F620-5B60-52EC5D67AAE5}"/>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TextBox 110">
              <a:extLst>
                <a:ext uri="{FF2B5EF4-FFF2-40B4-BE49-F238E27FC236}">
                  <a16:creationId xmlns:a16="http://schemas.microsoft.com/office/drawing/2014/main" id="{980098A7-CCD7-C74E-D543-043C704E2A85}"/>
                </a:ext>
              </a:extLst>
            </p:cNvPr>
            <p:cNvSpPr txBox="1"/>
            <p:nvPr/>
          </p:nvSpPr>
          <p:spPr>
            <a:xfrm rot="16200000">
              <a:off x="1091777" y="2569414"/>
              <a:ext cx="66545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a:t>
              </a:r>
            </a:p>
          </p:txBody>
        </p:sp>
        <p:sp>
          <p:nvSpPr>
            <p:cNvPr id="112" name="TextBox 111">
              <a:extLst>
                <a:ext uri="{FF2B5EF4-FFF2-40B4-BE49-F238E27FC236}">
                  <a16:creationId xmlns:a16="http://schemas.microsoft.com/office/drawing/2014/main" id="{CE646BAA-37F8-D790-1B28-9735B7C7F017}"/>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13" name="TextBox 112">
              <a:extLst>
                <a:ext uri="{FF2B5EF4-FFF2-40B4-BE49-F238E27FC236}">
                  <a16:creationId xmlns:a16="http://schemas.microsoft.com/office/drawing/2014/main" id="{3019D1A4-3308-77AD-2128-2828EB4FF263}"/>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14" name="TextBox 113">
              <a:extLst>
                <a:ext uri="{FF2B5EF4-FFF2-40B4-BE49-F238E27FC236}">
                  <a16:creationId xmlns:a16="http://schemas.microsoft.com/office/drawing/2014/main" id="{C705E242-AC19-4685-2365-ADAE44491A2D}"/>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15" name="TextBox 114">
              <a:extLst>
                <a:ext uri="{FF2B5EF4-FFF2-40B4-BE49-F238E27FC236}">
                  <a16:creationId xmlns:a16="http://schemas.microsoft.com/office/drawing/2014/main" id="{338434DB-135C-4950-6879-E1AD9339D578}"/>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16" name="TextBox 115">
              <a:extLst>
                <a:ext uri="{FF2B5EF4-FFF2-40B4-BE49-F238E27FC236}">
                  <a16:creationId xmlns:a16="http://schemas.microsoft.com/office/drawing/2014/main" id="{3AD19BE2-C7D5-5A36-A656-21D68F83AA2E}"/>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17" name="TextBox 116">
              <a:extLst>
                <a:ext uri="{FF2B5EF4-FFF2-40B4-BE49-F238E27FC236}">
                  <a16:creationId xmlns:a16="http://schemas.microsoft.com/office/drawing/2014/main" id="{CC95FC16-5F26-2627-7B5A-1C8B0805FF8D}"/>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18" name="Freeform 21">
            <a:extLst>
              <a:ext uri="{FF2B5EF4-FFF2-40B4-BE49-F238E27FC236}">
                <a16:creationId xmlns:a16="http://schemas.microsoft.com/office/drawing/2014/main" id="{A6341CA1-1645-9F05-3831-E9962850275A}"/>
              </a:ext>
            </a:extLst>
          </p:cNvPr>
          <p:cNvSpPr>
            <a:spLocks/>
          </p:cNvSpPr>
          <p:nvPr/>
        </p:nvSpPr>
        <p:spPr bwMode="auto">
          <a:xfrm>
            <a:off x="6845371" y="2376084"/>
            <a:ext cx="4861380" cy="27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9" name="TextBox 118">
            <a:extLst>
              <a:ext uri="{FF2B5EF4-FFF2-40B4-BE49-F238E27FC236}">
                <a16:creationId xmlns:a16="http://schemas.microsoft.com/office/drawing/2014/main" id="{1DEA3995-F3F0-C7D8-DEF9-7F64F77FB7E5}"/>
              </a:ext>
            </a:extLst>
          </p:cNvPr>
          <p:cNvSpPr txBox="1"/>
          <p:nvPr/>
        </p:nvSpPr>
        <p:spPr>
          <a:xfrm>
            <a:off x="6065951" y="5454269"/>
            <a:ext cx="990977" cy="307777"/>
          </a:xfrm>
          <a:prstGeom prst="rect">
            <a:avLst/>
          </a:prstGeom>
          <a:noFill/>
        </p:spPr>
        <p:txBody>
          <a:bodyPr wrap="none" rtlCol="0">
            <a:spAutoFit/>
          </a:bodyPr>
          <a:lstStyle/>
          <a:p>
            <a:pPr algn="r"/>
            <a:r>
              <a:rPr lang="ja-JP" sz="1400" dirty="0">
                <a:solidFill>
                  <a:schemeClr val="tx1"/>
                </a:solidFill>
              </a:rPr>
              <a:t>リスク有患者数</a:t>
            </a:r>
          </a:p>
        </p:txBody>
      </p:sp>
      <p:cxnSp>
        <p:nvCxnSpPr>
          <p:cNvPr id="120" name="Straight Connector 119">
            <a:extLst>
              <a:ext uri="{FF2B5EF4-FFF2-40B4-BE49-F238E27FC236}">
                <a16:creationId xmlns:a16="http://schemas.microsoft.com/office/drawing/2014/main" id="{FA7FB7AA-930A-8244-C1BC-E712C53F3872}"/>
              </a:ext>
            </a:extLst>
          </p:cNvPr>
          <p:cNvCxnSpPr>
            <a:cxnSpLocks/>
          </p:cNvCxnSpPr>
          <p:nvPr/>
        </p:nvCxnSpPr>
        <p:spPr>
          <a:xfrm flipV="1">
            <a:off x="9013081" y="3816626"/>
            <a:ext cx="0" cy="1260381"/>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E2B6AF-B8FB-938F-C1A2-1CD1AD6B5C57}"/>
              </a:ext>
            </a:extLst>
          </p:cNvPr>
          <p:cNvCxnSpPr>
            <a:cxnSpLocks/>
          </p:cNvCxnSpPr>
          <p:nvPr/>
        </p:nvCxnSpPr>
        <p:spPr>
          <a:xfrm flipV="1">
            <a:off x="7931164" y="3180522"/>
            <a:ext cx="0" cy="189648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F573D86-ECD9-BDBD-ECEC-EF5C10050C6F}"/>
              </a:ext>
            </a:extLst>
          </p:cNvPr>
          <p:cNvSpPr txBox="1"/>
          <p:nvPr/>
        </p:nvSpPr>
        <p:spPr>
          <a:xfrm>
            <a:off x="7883057" y="2912501"/>
            <a:ext cx="692818" cy="307777"/>
          </a:xfrm>
          <a:prstGeom prst="rect">
            <a:avLst/>
          </a:prstGeom>
          <a:noFill/>
        </p:spPr>
        <p:txBody>
          <a:bodyPr wrap="none" rtlCol="0">
            <a:spAutoFit/>
          </a:bodyPr>
          <a:lstStyle/>
          <a:p>
            <a:r>
              <a:rPr lang="ja-JP" sz="1400">
                <a:solidFill>
                  <a:schemeClr val="accent3"/>
                </a:solidFill>
              </a:rPr>
              <a:t>72.7%</a:t>
            </a:r>
          </a:p>
        </p:txBody>
      </p:sp>
      <p:sp>
        <p:nvSpPr>
          <p:cNvPr id="123" name="TextBox 122">
            <a:extLst>
              <a:ext uri="{FF2B5EF4-FFF2-40B4-BE49-F238E27FC236}">
                <a16:creationId xmlns:a16="http://schemas.microsoft.com/office/drawing/2014/main" id="{271BBD04-1AA7-E6FE-E8B8-291D261EFCDC}"/>
              </a:ext>
            </a:extLst>
          </p:cNvPr>
          <p:cNvSpPr txBox="1"/>
          <p:nvPr/>
        </p:nvSpPr>
        <p:spPr>
          <a:xfrm>
            <a:off x="8958762" y="3508849"/>
            <a:ext cx="692818" cy="307777"/>
          </a:xfrm>
          <a:prstGeom prst="rect">
            <a:avLst/>
          </a:prstGeom>
          <a:noFill/>
        </p:spPr>
        <p:txBody>
          <a:bodyPr wrap="none" rtlCol="0">
            <a:spAutoFit/>
          </a:bodyPr>
          <a:lstStyle/>
          <a:p>
            <a:r>
              <a:rPr lang="ja-JP" sz="1400">
                <a:solidFill>
                  <a:schemeClr val="accent3"/>
                </a:solidFill>
              </a:rPr>
              <a:t>51.3%</a:t>
            </a:r>
          </a:p>
        </p:txBody>
      </p:sp>
      <p:graphicFrame>
        <p:nvGraphicFramePr>
          <p:cNvPr id="125" name="Table 6">
            <a:extLst>
              <a:ext uri="{FF2B5EF4-FFF2-40B4-BE49-F238E27FC236}">
                <a16:creationId xmlns:a16="http://schemas.microsoft.com/office/drawing/2014/main" id="{7EFEE200-0B3A-6DA7-A17F-73F0A94BCC37}"/>
              </a:ext>
            </a:extLst>
          </p:cNvPr>
          <p:cNvGraphicFramePr>
            <a:graphicFrameLocks noGrp="1"/>
          </p:cNvGraphicFramePr>
          <p:nvPr/>
        </p:nvGraphicFramePr>
        <p:xfrm>
          <a:off x="7801606" y="2183391"/>
          <a:ext cx="3926351" cy="692640"/>
        </p:xfrm>
        <a:graphic>
          <a:graphicData uri="http://schemas.openxmlformats.org/drawingml/2006/table">
            <a:tbl>
              <a:tblPr firstRow="1" bandRow="1">
                <a:tableStyleId>{5C22544A-7EE6-4342-B048-85BDC9FD1C3A}</a:tableStyleId>
              </a:tblPr>
              <a:tblGrid>
                <a:gridCol w="1301246">
                  <a:extLst>
                    <a:ext uri="{9D8B030D-6E8A-4147-A177-3AD203B41FA5}">
                      <a16:colId xmlns:a16="http://schemas.microsoft.com/office/drawing/2014/main" val="990652069"/>
                    </a:ext>
                  </a:extLst>
                </a:gridCol>
                <a:gridCol w="737311">
                  <a:extLst>
                    <a:ext uri="{9D8B030D-6E8A-4147-A177-3AD203B41FA5}">
                      <a16:colId xmlns:a16="http://schemas.microsoft.com/office/drawing/2014/main" val="4223598904"/>
                    </a:ext>
                  </a:extLst>
                </a:gridCol>
                <a:gridCol w="1887794">
                  <a:extLst>
                    <a:ext uri="{9D8B030D-6E8A-4147-A177-3AD203B41FA5}">
                      <a16:colId xmlns:a16="http://schemas.microsoft.com/office/drawing/2014/main" val="21917893"/>
                    </a:ext>
                  </a:extLst>
                </a:gridCol>
              </a:tblGrid>
              <a:tr h="185270">
                <a:tc>
                  <a:txBody>
                    <a:bodyPr/>
                    <a:lstStyle/>
                    <a:p>
                      <a:r>
                        <a:rPr lang="ja-JP" sz="1200">
                          <a:solidFill>
                            <a:srgbClr val="4D4D4D"/>
                          </a:solidFill>
                        </a:rPr>
                        <a:t>ツカチニブ +</a:t>
                      </a:r>
                    </a:p>
                    <a:p>
                      <a:r>
                        <a:rPr lang="ja-JP" sz="1200">
                          <a:solidFill>
                            <a:srgbClr val="4D4D4D"/>
                          </a:solidFill>
                        </a:rPr>
                        <a:t>トラスツズマブ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イベント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mOS、月数(95%CI)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658659"/>
                  </a:ext>
                </a:extLst>
              </a:tr>
              <a:tr h="15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コホートA + 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38/84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24.1 (20.3、36.7)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2596196"/>
                  </a:ext>
                </a:extLst>
              </a:tr>
            </a:tbl>
          </a:graphicData>
        </a:graphic>
      </p:graphicFrame>
      <p:grpSp>
        <p:nvGrpSpPr>
          <p:cNvPr id="126" name="Group 125">
            <a:extLst>
              <a:ext uri="{FF2B5EF4-FFF2-40B4-BE49-F238E27FC236}">
                <a16:creationId xmlns:a16="http://schemas.microsoft.com/office/drawing/2014/main" id="{0903B581-1B93-22FB-4A4D-21983ABBC892}"/>
              </a:ext>
            </a:extLst>
          </p:cNvPr>
          <p:cNvGrpSpPr/>
          <p:nvPr/>
        </p:nvGrpSpPr>
        <p:grpSpPr>
          <a:xfrm>
            <a:off x="6781844" y="5070879"/>
            <a:ext cx="5004000" cy="360147"/>
            <a:chOff x="1473905" y="5303149"/>
            <a:chExt cx="6994836" cy="360147"/>
          </a:xfrm>
        </p:grpSpPr>
        <p:sp>
          <p:nvSpPr>
            <p:cNvPr id="127" name="Line 19">
              <a:extLst>
                <a:ext uri="{FF2B5EF4-FFF2-40B4-BE49-F238E27FC236}">
                  <a16:creationId xmlns:a16="http://schemas.microsoft.com/office/drawing/2014/main" id="{8467D8DC-73D3-88EE-7468-6A04721202FC}"/>
                </a:ext>
              </a:extLst>
            </p:cNvPr>
            <p:cNvSpPr>
              <a:spLocks noChangeShapeType="1"/>
            </p:cNvSpPr>
            <p:nvPr/>
          </p:nvSpPr>
          <p:spPr bwMode="auto">
            <a:xfrm>
              <a:off x="833300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8" name="TextBox 127">
              <a:extLst>
                <a:ext uri="{FF2B5EF4-FFF2-40B4-BE49-F238E27FC236}">
                  <a16:creationId xmlns:a16="http://schemas.microsoft.com/office/drawing/2014/main" id="{B4037FF4-9403-2E9D-E8C3-6EC4ED529F6D}"/>
                </a:ext>
              </a:extLst>
            </p:cNvPr>
            <p:cNvSpPr txBox="1"/>
            <p:nvPr/>
          </p:nvSpPr>
          <p:spPr>
            <a:xfrm>
              <a:off x="78156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51</a:t>
              </a:r>
            </a:p>
          </p:txBody>
        </p:sp>
        <p:sp>
          <p:nvSpPr>
            <p:cNvPr id="129" name="TextBox 128">
              <a:extLst>
                <a:ext uri="{FF2B5EF4-FFF2-40B4-BE49-F238E27FC236}">
                  <a16:creationId xmlns:a16="http://schemas.microsoft.com/office/drawing/2014/main" id="{063E2F42-5412-FB89-4AC1-B8DBB6D08412}"/>
                </a:ext>
              </a:extLst>
            </p:cNvPr>
            <p:cNvSpPr txBox="1"/>
            <p:nvPr/>
          </p:nvSpPr>
          <p:spPr>
            <a:xfrm>
              <a:off x="8197266"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130" name="Line 21">
              <a:extLst>
                <a:ext uri="{FF2B5EF4-FFF2-40B4-BE49-F238E27FC236}">
                  <a16:creationId xmlns:a16="http://schemas.microsoft.com/office/drawing/2014/main" id="{F913EAA3-2725-0346-CAB9-C10A8438B713}"/>
                </a:ext>
              </a:extLst>
            </p:cNvPr>
            <p:cNvSpPr>
              <a:spLocks noChangeShapeType="1"/>
            </p:cNvSpPr>
            <p:nvPr/>
          </p:nvSpPr>
          <p:spPr bwMode="auto">
            <a:xfrm>
              <a:off x="795138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1" name="Line 21">
              <a:extLst>
                <a:ext uri="{FF2B5EF4-FFF2-40B4-BE49-F238E27FC236}">
                  <a16:creationId xmlns:a16="http://schemas.microsoft.com/office/drawing/2014/main" id="{673691E1-91B4-6EB8-CCC0-B5FACCA8C64E}"/>
                </a:ext>
              </a:extLst>
            </p:cNvPr>
            <p:cNvSpPr>
              <a:spLocks noChangeShapeType="1"/>
            </p:cNvSpPr>
            <p:nvPr/>
          </p:nvSpPr>
          <p:spPr bwMode="auto">
            <a:xfrm>
              <a:off x="757325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0BA4BFC3-37E8-6BB3-5CB9-8D48BB5FA42F}"/>
                </a:ext>
              </a:extLst>
            </p:cNvPr>
            <p:cNvSpPr txBox="1"/>
            <p:nvPr/>
          </p:nvSpPr>
          <p:spPr>
            <a:xfrm>
              <a:off x="743440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33" name="Line 21">
              <a:extLst>
                <a:ext uri="{FF2B5EF4-FFF2-40B4-BE49-F238E27FC236}">
                  <a16:creationId xmlns:a16="http://schemas.microsoft.com/office/drawing/2014/main" id="{DB739629-EE5F-8AE6-1664-7B77581F562B}"/>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26DBF262-7160-D24F-789C-3714D5ED512F}"/>
                </a:ext>
              </a:extLst>
            </p:cNvPr>
            <p:cNvSpPr txBox="1"/>
            <p:nvPr/>
          </p:nvSpPr>
          <p:spPr>
            <a:xfrm>
              <a:off x="705876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45</a:t>
              </a:r>
            </a:p>
          </p:txBody>
        </p:sp>
        <p:sp>
          <p:nvSpPr>
            <p:cNvPr id="135" name="Line 21">
              <a:extLst>
                <a:ext uri="{FF2B5EF4-FFF2-40B4-BE49-F238E27FC236}">
                  <a16:creationId xmlns:a16="http://schemas.microsoft.com/office/drawing/2014/main" id="{74C1295B-2699-E66D-334C-9A411A9BE35C}"/>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3C9D1228-C60C-B020-73D1-9CC18C93EF5C}"/>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37" name="Line 21">
              <a:extLst>
                <a:ext uri="{FF2B5EF4-FFF2-40B4-BE49-F238E27FC236}">
                  <a16:creationId xmlns:a16="http://schemas.microsoft.com/office/drawing/2014/main" id="{361A108C-73FA-9CD9-508B-080D45730E47}"/>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C5CEF8BE-89AE-AD42-32BD-91E7FE18E16A}"/>
                </a:ext>
              </a:extLst>
            </p:cNvPr>
            <p:cNvSpPr txBox="1"/>
            <p:nvPr/>
          </p:nvSpPr>
          <p:spPr>
            <a:xfrm>
              <a:off x="6307493"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39</a:t>
              </a:r>
            </a:p>
          </p:txBody>
        </p:sp>
        <p:sp>
          <p:nvSpPr>
            <p:cNvPr id="139" name="Line 21">
              <a:extLst>
                <a:ext uri="{FF2B5EF4-FFF2-40B4-BE49-F238E27FC236}">
                  <a16:creationId xmlns:a16="http://schemas.microsoft.com/office/drawing/2014/main" id="{49E95294-B63B-C69C-B049-8C36FF8DA630}"/>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1B4CD43B-01DC-AC7D-D813-8448DE2C6F54}"/>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41" name="Line 21">
              <a:extLst>
                <a:ext uri="{FF2B5EF4-FFF2-40B4-BE49-F238E27FC236}">
                  <a16:creationId xmlns:a16="http://schemas.microsoft.com/office/drawing/2014/main" id="{A28A7179-24FC-C892-0945-BDB56B07884C}"/>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DC71FC2B-D594-6F76-D7B5-91D810D87E49}"/>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143" name="Line 21">
              <a:extLst>
                <a:ext uri="{FF2B5EF4-FFF2-40B4-BE49-F238E27FC236}">
                  <a16:creationId xmlns:a16="http://schemas.microsoft.com/office/drawing/2014/main" id="{77BA6BFC-ECBF-DB5E-F90D-ABD97731C65E}"/>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959FEA96-AE78-B65E-8180-30422AEBCEB7}"/>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45" name="Line 21">
              <a:extLst>
                <a:ext uri="{FF2B5EF4-FFF2-40B4-BE49-F238E27FC236}">
                  <a16:creationId xmlns:a16="http://schemas.microsoft.com/office/drawing/2014/main" id="{25330913-41B0-A0EF-9CB9-D2B129793E06}"/>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E9446E51-1003-F91C-CF1E-F3EF4480B45E}"/>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147" name="Line 21">
              <a:extLst>
                <a:ext uri="{FF2B5EF4-FFF2-40B4-BE49-F238E27FC236}">
                  <a16:creationId xmlns:a16="http://schemas.microsoft.com/office/drawing/2014/main" id="{F1F5F2D9-7005-E236-4AE5-450087EC7D1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53900CA5-4B86-4E29-2D55-3C937E3346D4}"/>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49" name="Line 21">
              <a:extLst>
                <a:ext uri="{FF2B5EF4-FFF2-40B4-BE49-F238E27FC236}">
                  <a16:creationId xmlns:a16="http://schemas.microsoft.com/office/drawing/2014/main" id="{82E39A12-4959-FBB6-E16F-CFDAED1A9FE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DBD3F34E-CABE-D025-1432-6B4025384F5F}"/>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151" name="Line 21">
              <a:extLst>
                <a:ext uri="{FF2B5EF4-FFF2-40B4-BE49-F238E27FC236}">
                  <a16:creationId xmlns:a16="http://schemas.microsoft.com/office/drawing/2014/main" id="{0FCD9950-CE90-0603-EBC8-8644B3C09338}"/>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134498F3-018A-DDD3-8924-086B87F451A5}"/>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53" name="Line 21">
              <a:extLst>
                <a:ext uri="{FF2B5EF4-FFF2-40B4-BE49-F238E27FC236}">
                  <a16:creationId xmlns:a16="http://schemas.microsoft.com/office/drawing/2014/main" id="{F36A1D21-31DD-FE21-437A-9CCA0ADADA4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FF2C5F88-4FDB-7350-469A-488EF0CE82F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55" name="Line 21">
              <a:extLst>
                <a:ext uri="{FF2B5EF4-FFF2-40B4-BE49-F238E27FC236}">
                  <a16:creationId xmlns:a16="http://schemas.microsoft.com/office/drawing/2014/main" id="{2B41C862-4D34-6D62-F7C2-8C423118457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602CC02B-FEF7-2114-7B4D-97FC0CFDF888}"/>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57" name="Line 21">
              <a:extLst>
                <a:ext uri="{FF2B5EF4-FFF2-40B4-BE49-F238E27FC236}">
                  <a16:creationId xmlns:a16="http://schemas.microsoft.com/office/drawing/2014/main" id="{2438523B-73FE-571F-2101-9F483095D5B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50E1DEF4-575B-7792-7278-E96EE828F37A}"/>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59" name="Line 21">
              <a:extLst>
                <a:ext uri="{FF2B5EF4-FFF2-40B4-BE49-F238E27FC236}">
                  <a16:creationId xmlns:a16="http://schemas.microsoft.com/office/drawing/2014/main" id="{056A9A8C-EF72-8262-0023-C82DE00428F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E05640B1-ED1B-4125-80B9-A80531AC6C16}"/>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61" name="Line 21">
              <a:extLst>
                <a:ext uri="{FF2B5EF4-FFF2-40B4-BE49-F238E27FC236}">
                  <a16:creationId xmlns:a16="http://schemas.microsoft.com/office/drawing/2014/main" id="{8F8B7C5C-C1A7-A39C-2434-67F11274092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C39C9E70-26FC-B05F-66CD-1516655CBB3D}"/>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63" name="Line 21">
              <a:extLst>
                <a:ext uri="{FF2B5EF4-FFF2-40B4-BE49-F238E27FC236}">
                  <a16:creationId xmlns:a16="http://schemas.microsoft.com/office/drawing/2014/main" id="{107F04B0-0F4D-5E42-2704-B578734C8763}"/>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A613A38B-B87A-AF09-63A6-B05CD0233BBB}"/>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65" name="Group 164">
            <a:extLst>
              <a:ext uri="{FF2B5EF4-FFF2-40B4-BE49-F238E27FC236}">
                <a16:creationId xmlns:a16="http://schemas.microsoft.com/office/drawing/2014/main" id="{52E9B247-3323-B66D-37F8-D4461C1CA831}"/>
              </a:ext>
            </a:extLst>
          </p:cNvPr>
          <p:cNvGrpSpPr/>
          <p:nvPr/>
        </p:nvGrpSpPr>
        <p:grpSpPr>
          <a:xfrm>
            <a:off x="6707662" y="5666119"/>
            <a:ext cx="5067122" cy="288147"/>
            <a:chOff x="6822071" y="6097919"/>
            <a:chExt cx="5067122" cy="288147"/>
          </a:xfrm>
        </p:grpSpPr>
        <p:sp>
          <p:nvSpPr>
            <p:cNvPr id="166" name="TextBox 165">
              <a:extLst>
                <a:ext uri="{FF2B5EF4-FFF2-40B4-BE49-F238E27FC236}">
                  <a16:creationId xmlns:a16="http://schemas.microsoft.com/office/drawing/2014/main" id="{AC6367E9-451B-DC3C-6354-9338A52AE8CF}"/>
                </a:ext>
              </a:extLst>
            </p:cNvPr>
            <p:cNvSpPr txBox="1"/>
            <p:nvPr/>
          </p:nvSpPr>
          <p:spPr>
            <a:xfrm>
              <a:off x="11444098" y="609791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167" name="TextBox 166">
              <a:extLst>
                <a:ext uri="{FF2B5EF4-FFF2-40B4-BE49-F238E27FC236}">
                  <a16:creationId xmlns:a16="http://schemas.microsoft.com/office/drawing/2014/main" id="{7D5A0FCA-44AF-8775-6860-823D03EE9B43}"/>
                </a:ext>
              </a:extLst>
            </p:cNvPr>
            <p:cNvSpPr txBox="1"/>
            <p:nvPr/>
          </p:nvSpPr>
          <p:spPr>
            <a:xfrm>
              <a:off x="11717104" y="609791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168" name="TextBox 167">
              <a:extLst>
                <a:ext uri="{FF2B5EF4-FFF2-40B4-BE49-F238E27FC236}">
                  <a16:creationId xmlns:a16="http://schemas.microsoft.com/office/drawing/2014/main" id="{6398C262-ACDD-3988-1396-7155B0F4D28B}"/>
                </a:ext>
              </a:extLst>
            </p:cNvPr>
            <p:cNvSpPr txBox="1"/>
            <p:nvPr/>
          </p:nvSpPr>
          <p:spPr>
            <a:xfrm>
              <a:off x="11171364" y="609791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169" name="TextBox 168">
              <a:extLst>
                <a:ext uri="{FF2B5EF4-FFF2-40B4-BE49-F238E27FC236}">
                  <a16:creationId xmlns:a16="http://schemas.microsoft.com/office/drawing/2014/main" id="{3A328B1C-1159-435C-163A-B6A0962AD3D1}"/>
                </a:ext>
              </a:extLst>
            </p:cNvPr>
            <p:cNvSpPr txBox="1"/>
            <p:nvPr/>
          </p:nvSpPr>
          <p:spPr>
            <a:xfrm>
              <a:off x="10902639" y="609791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170" name="TextBox 169">
              <a:extLst>
                <a:ext uri="{FF2B5EF4-FFF2-40B4-BE49-F238E27FC236}">
                  <a16:creationId xmlns:a16="http://schemas.microsoft.com/office/drawing/2014/main" id="{E0AFDEB8-C132-49D5-1F81-1CFB467C7784}"/>
                </a:ext>
              </a:extLst>
            </p:cNvPr>
            <p:cNvSpPr txBox="1"/>
            <p:nvPr/>
          </p:nvSpPr>
          <p:spPr>
            <a:xfrm>
              <a:off x="10633914" y="609791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171" name="TextBox 170">
              <a:extLst>
                <a:ext uri="{FF2B5EF4-FFF2-40B4-BE49-F238E27FC236}">
                  <a16:creationId xmlns:a16="http://schemas.microsoft.com/office/drawing/2014/main" id="{C272D683-1A5A-8215-D757-B1F58658771E}"/>
                </a:ext>
              </a:extLst>
            </p:cNvPr>
            <p:cNvSpPr txBox="1"/>
            <p:nvPr/>
          </p:nvSpPr>
          <p:spPr>
            <a:xfrm>
              <a:off x="10365189" y="609791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7</a:t>
              </a:r>
            </a:p>
          </p:txBody>
        </p:sp>
        <p:sp>
          <p:nvSpPr>
            <p:cNvPr id="172" name="TextBox 171">
              <a:extLst>
                <a:ext uri="{FF2B5EF4-FFF2-40B4-BE49-F238E27FC236}">
                  <a16:creationId xmlns:a16="http://schemas.microsoft.com/office/drawing/2014/main" id="{D165825A-03BE-9BFA-2F21-EEE44C793A8F}"/>
                </a:ext>
              </a:extLst>
            </p:cNvPr>
            <p:cNvSpPr txBox="1"/>
            <p:nvPr/>
          </p:nvSpPr>
          <p:spPr>
            <a:xfrm>
              <a:off x="10096464" y="609791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8</a:t>
              </a:r>
            </a:p>
          </p:txBody>
        </p:sp>
        <p:sp>
          <p:nvSpPr>
            <p:cNvPr id="173" name="TextBox 172">
              <a:extLst>
                <a:ext uri="{FF2B5EF4-FFF2-40B4-BE49-F238E27FC236}">
                  <a16:creationId xmlns:a16="http://schemas.microsoft.com/office/drawing/2014/main" id="{36145B7C-4E6A-3306-E872-2EFECBE3DE49}"/>
                </a:ext>
              </a:extLst>
            </p:cNvPr>
            <p:cNvSpPr txBox="1"/>
            <p:nvPr/>
          </p:nvSpPr>
          <p:spPr>
            <a:xfrm>
              <a:off x="9827739" y="6097919"/>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a:t>
              </a:r>
            </a:p>
          </p:txBody>
        </p:sp>
        <p:sp>
          <p:nvSpPr>
            <p:cNvPr id="174" name="TextBox 173">
              <a:extLst>
                <a:ext uri="{FF2B5EF4-FFF2-40B4-BE49-F238E27FC236}">
                  <a16:creationId xmlns:a16="http://schemas.microsoft.com/office/drawing/2014/main" id="{7F67C153-BE27-9A6E-F951-40CDCE1C7A3D}"/>
                </a:ext>
              </a:extLst>
            </p:cNvPr>
            <p:cNvSpPr txBox="1"/>
            <p:nvPr/>
          </p:nvSpPr>
          <p:spPr>
            <a:xfrm>
              <a:off x="9515989" y="6097919"/>
              <a:ext cx="25813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11</a:t>
              </a:r>
            </a:p>
          </p:txBody>
        </p:sp>
        <p:sp>
          <p:nvSpPr>
            <p:cNvPr id="175" name="TextBox 174">
              <a:extLst>
                <a:ext uri="{FF2B5EF4-FFF2-40B4-BE49-F238E27FC236}">
                  <a16:creationId xmlns:a16="http://schemas.microsoft.com/office/drawing/2014/main" id="{93CB8BD2-A3BB-9158-7047-A81474876F65}"/>
                </a:ext>
              </a:extLst>
            </p:cNvPr>
            <p:cNvSpPr txBox="1"/>
            <p:nvPr/>
          </p:nvSpPr>
          <p:spPr>
            <a:xfrm>
              <a:off x="9240596"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13</a:t>
              </a:r>
            </a:p>
          </p:txBody>
        </p:sp>
        <p:sp>
          <p:nvSpPr>
            <p:cNvPr id="176" name="TextBox 175">
              <a:extLst>
                <a:ext uri="{FF2B5EF4-FFF2-40B4-BE49-F238E27FC236}">
                  <a16:creationId xmlns:a16="http://schemas.microsoft.com/office/drawing/2014/main" id="{A8346B7F-353C-308A-BAB0-E7D8EA6C03D1}"/>
                </a:ext>
              </a:extLst>
            </p:cNvPr>
            <p:cNvSpPr txBox="1"/>
            <p:nvPr/>
          </p:nvSpPr>
          <p:spPr>
            <a:xfrm>
              <a:off x="8971871"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21</a:t>
              </a:r>
            </a:p>
          </p:txBody>
        </p:sp>
        <p:sp>
          <p:nvSpPr>
            <p:cNvPr id="177" name="TextBox 176">
              <a:extLst>
                <a:ext uri="{FF2B5EF4-FFF2-40B4-BE49-F238E27FC236}">
                  <a16:creationId xmlns:a16="http://schemas.microsoft.com/office/drawing/2014/main" id="{1A333121-CE49-4E13-2892-35DE3485757B}"/>
                </a:ext>
              </a:extLst>
            </p:cNvPr>
            <p:cNvSpPr txBox="1"/>
            <p:nvPr/>
          </p:nvSpPr>
          <p:spPr>
            <a:xfrm>
              <a:off x="8703146"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25</a:t>
              </a:r>
            </a:p>
          </p:txBody>
        </p:sp>
        <p:sp>
          <p:nvSpPr>
            <p:cNvPr id="178" name="TextBox 177">
              <a:extLst>
                <a:ext uri="{FF2B5EF4-FFF2-40B4-BE49-F238E27FC236}">
                  <a16:creationId xmlns:a16="http://schemas.microsoft.com/office/drawing/2014/main" id="{E68E2B2A-7F6C-E292-4883-2AAB68D554AA}"/>
                </a:ext>
              </a:extLst>
            </p:cNvPr>
            <p:cNvSpPr txBox="1"/>
            <p:nvPr/>
          </p:nvSpPr>
          <p:spPr>
            <a:xfrm>
              <a:off x="8434421"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29</a:t>
              </a:r>
            </a:p>
          </p:txBody>
        </p:sp>
        <p:sp>
          <p:nvSpPr>
            <p:cNvPr id="179" name="TextBox 178">
              <a:extLst>
                <a:ext uri="{FF2B5EF4-FFF2-40B4-BE49-F238E27FC236}">
                  <a16:creationId xmlns:a16="http://schemas.microsoft.com/office/drawing/2014/main" id="{BC3D5A70-3121-C271-1237-89201E37DED0}"/>
                </a:ext>
              </a:extLst>
            </p:cNvPr>
            <p:cNvSpPr txBox="1"/>
            <p:nvPr/>
          </p:nvSpPr>
          <p:spPr>
            <a:xfrm>
              <a:off x="8165696"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38</a:t>
              </a:r>
            </a:p>
          </p:txBody>
        </p:sp>
        <p:sp>
          <p:nvSpPr>
            <p:cNvPr id="180" name="TextBox 179">
              <a:extLst>
                <a:ext uri="{FF2B5EF4-FFF2-40B4-BE49-F238E27FC236}">
                  <a16:creationId xmlns:a16="http://schemas.microsoft.com/office/drawing/2014/main" id="{CBD101AF-9559-E64D-D2E3-07EF7A7FF837}"/>
                </a:ext>
              </a:extLst>
            </p:cNvPr>
            <p:cNvSpPr txBox="1"/>
            <p:nvPr/>
          </p:nvSpPr>
          <p:spPr>
            <a:xfrm>
              <a:off x="7896971"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44</a:t>
              </a:r>
            </a:p>
          </p:txBody>
        </p:sp>
        <p:sp>
          <p:nvSpPr>
            <p:cNvPr id="181" name="TextBox 180">
              <a:extLst>
                <a:ext uri="{FF2B5EF4-FFF2-40B4-BE49-F238E27FC236}">
                  <a16:creationId xmlns:a16="http://schemas.microsoft.com/office/drawing/2014/main" id="{687AEACC-9DF2-6A77-1C52-BC09A813EEDE}"/>
                </a:ext>
              </a:extLst>
            </p:cNvPr>
            <p:cNvSpPr txBox="1"/>
            <p:nvPr/>
          </p:nvSpPr>
          <p:spPr>
            <a:xfrm>
              <a:off x="7628246"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55</a:t>
              </a:r>
            </a:p>
          </p:txBody>
        </p:sp>
        <p:sp>
          <p:nvSpPr>
            <p:cNvPr id="182" name="TextBox 181">
              <a:extLst>
                <a:ext uri="{FF2B5EF4-FFF2-40B4-BE49-F238E27FC236}">
                  <a16:creationId xmlns:a16="http://schemas.microsoft.com/office/drawing/2014/main" id="{1C4E95B8-C0F4-1B80-DE63-2FBB4A6EBE96}"/>
                </a:ext>
              </a:extLst>
            </p:cNvPr>
            <p:cNvSpPr txBox="1"/>
            <p:nvPr/>
          </p:nvSpPr>
          <p:spPr>
            <a:xfrm>
              <a:off x="7359521"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63</a:t>
              </a:r>
            </a:p>
          </p:txBody>
        </p:sp>
        <p:sp>
          <p:nvSpPr>
            <p:cNvPr id="183" name="TextBox 182">
              <a:extLst>
                <a:ext uri="{FF2B5EF4-FFF2-40B4-BE49-F238E27FC236}">
                  <a16:creationId xmlns:a16="http://schemas.microsoft.com/office/drawing/2014/main" id="{4CB16E82-056B-950D-8428-4D9EB8455B9B}"/>
                </a:ext>
              </a:extLst>
            </p:cNvPr>
            <p:cNvSpPr txBox="1"/>
            <p:nvPr/>
          </p:nvSpPr>
          <p:spPr>
            <a:xfrm>
              <a:off x="7090796"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79</a:t>
              </a:r>
            </a:p>
          </p:txBody>
        </p:sp>
        <p:sp>
          <p:nvSpPr>
            <p:cNvPr id="184" name="TextBox 183">
              <a:extLst>
                <a:ext uri="{FF2B5EF4-FFF2-40B4-BE49-F238E27FC236}">
                  <a16:creationId xmlns:a16="http://schemas.microsoft.com/office/drawing/2014/main" id="{1E0357DE-21D6-C53B-2142-C6CCE7B9AC54}"/>
                </a:ext>
              </a:extLst>
            </p:cNvPr>
            <p:cNvSpPr txBox="1"/>
            <p:nvPr/>
          </p:nvSpPr>
          <p:spPr>
            <a:xfrm>
              <a:off x="6822071" y="6097919"/>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84</a:t>
              </a:r>
            </a:p>
          </p:txBody>
        </p:sp>
      </p:grpSp>
      <p:sp>
        <p:nvSpPr>
          <p:cNvPr id="185" name="TextBox 184">
            <a:extLst>
              <a:ext uri="{FF2B5EF4-FFF2-40B4-BE49-F238E27FC236}">
                <a16:creationId xmlns:a16="http://schemas.microsoft.com/office/drawing/2014/main" id="{103FEF09-9B4A-047D-2BA5-08493B009A30}"/>
              </a:ext>
            </a:extLst>
          </p:cNvPr>
          <p:cNvSpPr txBox="1"/>
          <p:nvPr/>
        </p:nvSpPr>
        <p:spPr>
          <a:xfrm>
            <a:off x="8538565" y="537232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86" name="Group 185">
            <a:extLst>
              <a:ext uri="{FF2B5EF4-FFF2-40B4-BE49-F238E27FC236}">
                <a16:creationId xmlns:a16="http://schemas.microsoft.com/office/drawing/2014/main" id="{699F1E30-102A-2167-9707-B8177DDC0291}"/>
              </a:ext>
            </a:extLst>
          </p:cNvPr>
          <p:cNvGrpSpPr/>
          <p:nvPr/>
        </p:nvGrpSpPr>
        <p:grpSpPr>
          <a:xfrm>
            <a:off x="6846217" y="2307742"/>
            <a:ext cx="4742810" cy="2135050"/>
            <a:chOff x="3457575" y="2128837"/>
            <a:chExt cx="5276211" cy="2603563"/>
          </a:xfrm>
        </p:grpSpPr>
        <p:sp>
          <p:nvSpPr>
            <p:cNvPr id="187" name="Freeform: Shape 352">
              <a:extLst>
                <a:ext uri="{FF2B5EF4-FFF2-40B4-BE49-F238E27FC236}">
                  <a16:creationId xmlns:a16="http://schemas.microsoft.com/office/drawing/2014/main" id="{01CCAFCC-EAD4-AC5E-C3F1-122985975C97}"/>
                </a:ext>
              </a:extLst>
            </p:cNvPr>
            <p:cNvSpPr/>
            <p:nvPr/>
          </p:nvSpPr>
          <p:spPr>
            <a:xfrm>
              <a:off x="3457575" y="2191673"/>
              <a:ext cx="5276211" cy="2479357"/>
            </a:xfrm>
            <a:custGeom>
              <a:avLst/>
              <a:gdLst>
                <a:gd name="connsiteX0" fmla="*/ 5276212 w 5276211"/>
                <a:gd name="connsiteY0" fmla="*/ 2479357 h 2479357"/>
                <a:gd name="connsiteX1" fmla="*/ 4038314 w 5276211"/>
                <a:gd name="connsiteY1" fmla="*/ 2479357 h 2479357"/>
                <a:gd name="connsiteX2" fmla="*/ 4038314 w 5276211"/>
                <a:gd name="connsiteY2" fmla="*/ 2276008 h 2479357"/>
                <a:gd name="connsiteX3" fmla="*/ 3613795 w 5276211"/>
                <a:gd name="connsiteY3" fmla="*/ 2276008 h 2479357"/>
                <a:gd name="connsiteX4" fmla="*/ 3613795 w 5276211"/>
                <a:gd name="connsiteY4" fmla="*/ 2119045 h 2479357"/>
                <a:gd name="connsiteX5" fmla="*/ 3046571 w 5276211"/>
                <a:gd name="connsiteY5" fmla="*/ 2119045 h 2479357"/>
                <a:gd name="connsiteX6" fmla="*/ 3046571 w 5276211"/>
                <a:gd name="connsiteY6" fmla="*/ 1990620 h 2479357"/>
                <a:gd name="connsiteX7" fmla="*/ 2568540 w 5276211"/>
                <a:gd name="connsiteY7" fmla="*/ 1990620 h 2479357"/>
                <a:gd name="connsiteX8" fmla="*/ 2568540 w 5276211"/>
                <a:gd name="connsiteY8" fmla="*/ 1880025 h 2479357"/>
                <a:gd name="connsiteX9" fmla="*/ 2536431 w 5276211"/>
                <a:gd name="connsiteY9" fmla="*/ 1880025 h 2479357"/>
                <a:gd name="connsiteX10" fmla="*/ 2536431 w 5276211"/>
                <a:gd name="connsiteY10" fmla="*/ 1780136 h 2479357"/>
                <a:gd name="connsiteX11" fmla="*/ 2400872 w 5276211"/>
                <a:gd name="connsiteY11" fmla="*/ 1780136 h 2479357"/>
                <a:gd name="connsiteX12" fmla="*/ 2400872 w 5276211"/>
                <a:gd name="connsiteY12" fmla="*/ 1719491 h 2479357"/>
                <a:gd name="connsiteX13" fmla="*/ 2365201 w 5276211"/>
                <a:gd name="connsiteY13" fmla="*/ 1719491 h 2479357"/>
                <a:gd name="connsiteX14" fmla="*/ 2365201 w 5276211"/>
                <a:gd name="connsiteY14" fmla="*/ 1626746 h 2479357"/>
                <a:gd name="connsiteX15" fmla="*/ 2293849 w 5276211"/>
                <a:gd name="connsiteY15" fmla="*/ 1626746 h 2479357"/>
                <a:gd name="connsiteX16" fmla="*/ 2293849 w 5276211"/>
                <a:gd name="connsiteY16" fmla="*/ 1548260 h 2479357"/>
                <a:gd name="connsiteX17" fmla="*/ 2201094 w 5276211"/>
                <a:gd name="connsiteY17" fmla="*/ 1548260 h 2479357"/>
                <a:gd name="connsiteX18" fmla="*/ 2201094 w 5276211"/>
                <a:gd name="connsiteY18" fmla="*/ 1451933 h 2479357"/>
                <a:gd name="connsiteX19" fmla="*/ 2154717 w 5276211"/>
                <a:gd name="connsiteY19" fmla="*/ 1451933 h 2479357"/>
                <a:gd name="connsiteX20" fmla="*/ 2154717 w 5276211"/>
                <a:gd name="connsiteY20" fmla="*/ 1366323 h 2479357"/>
                <a:gd name="connsiteX21" fmla="*/ 2111912 w 5276211"/>
                <a:gd name="connsiteY21" fmla="*/ 1366323 h 2479357"/>
                <a:gd name="connsiteX22" fmla="*/ 2111912 w 5276211"/>
                <a:gd name="connsiteY22" fmla="*/ 1305677 h 2479357"/>
                <a:gd name="connsiteX23" fmla="*/ 2019157 w 5276211"/>
                <a:gd name="connsiteY23" fmla="*/ 1305677 h 2479357"/>
                <a:gd name="connsiteX24" fmla="*/ 2019157 w 5276211"/>
                <a:gd name="connsiteY24" fmla="*/ 1255728 h 2479357"/>
                <a:gd name="connsiteX25" fmla="*/ 1990620 w 5276211"/>
                <a:gd name="connsiteY25" fmla="*/ 1255728 h 2479357"/>
                <a:gd name="connsiteX26" fmla="*/ 1990620 w 5276211"/>
                <a:gd name="connsiteY26" fmla="*/ 1220057 h 2479357"/>
                <a:gd name="connsiteX27" fmla="*/ 1819380 w 5276211"/>
                <a:gd name="connsiteY27" fmla="*/ 1220057 h 2479357"/>
                <a:gd name="connsiteX28" fmla="*/ 1819380 w 5276211"/>
                <a:gd name="connsiteY28" fmla="*/ 1141571 h 2479357"/>
                <a:gd name="connsiteX29" fmla="*/ 1708795 w 5276211"/>
                <a:gd name="connsiteY29" fmla="*/ 1141571 h 2479357"/>
                <a:gd name="connsiteX30" fmla="*/ 1708795 w 5276211"/>
                <a:gd name="connsiteY30" fmla="*/ 1091631 h 2479357"/>
                <a:gd name="connsiteX31" fmla="*/ 1355617 w 5276211"/>
                <a:gd name="connsiteY31" fmla="*/ 1091631 h 2479357"/>
                <a:gd name="connsiteX32" fmla="*/ 1355617 w 5276211"/>
                <a:gd name="connsiteY32" fmla="*/ 1023851 h 2479357"/>
                <a:gd name="connsiteX33" fmla="*/ 1223620 w 5276211"/>
                <a:gd name="connsiteY33" fmla="*/ 1023851 h 2479357"/>
                <a:gd name="connsiteX34" fmla="*/ 1223620 w 5276211"/>
                <a:gd name="connsiteY34" fmla="*/ 913257 h 2479357"/>
                <a:gd name="connsiteX35" fmla="*/ 1116597 w 5276211"/>
                <a:gd name="connsiteY35" fmla="*/ 913257 h 2479357"/>
                <a:gd name="connsiteX36" fmla="*/ 1116597 w 5276211"/>
                <a:gd name="connsiteY36" fmla="*/ 852612 h 2479357"/>
                <a:gd name="connsiteX37" fmla="*/ 1034548 w 5276211"/>
                <a:gd name="connsiteY37" fmla="*/ 852612 h 2479357"/>
                <a:gd name="connsiteX38" fmla="*/ 1034548 w 5276211"/>
                <a:gd name="connsiteY38" fmla="*/ 795534 h 2479357"/>
                <a:gd name="connsiteX39" fmla="*/ 1002440 w 5276211"/>
                <a:gd name="connsiteY39" fmla="*/ 795534 h 2479357"/>
                <a:gd name="connsiteX40" fmla="*/ 1002440 w 5276211"/>
                <a:gd name="connsiteY40" fmla="*/ 742023 h 2479357"/>
                <a:gd name="connsiteX41" fmla="*/ 874017 w 5276211"/>
                <a:gd name="connsiteY41" fmla="*/ 742023 h 2479357"/>
                <a:gd name="connsiteX42" fmla="*/ 874017 w 5276211"/>
                <a:gd name="connsiteY42" fmla="*/ 702781 h 2479357"/>
                <a:gd name="connsiteX43" fmla="*/ 788399 w 5276211"/>
                <a:gd name="connsiteY43" fmla="*/ 702781 h 2479357"/>
                <a:gd name="connsiteX44" fmla="*/ 788399 w 5276211"/>
                <a:gd name="connsiteY44" fmla="*/ 663540 h 2479357"/>
                <a:gd name="connsiteX45" fmla="*/ 613596 w 5276211"/>
                <a:gd name="connsiteY45" fmla="*/ 663540 h 2479357"/>
                <a:gd name="connsiteX46" fmla="*/ 613596 w 5276211"/>
                <a:gd name="connsiteY46" fmla="*/ 613595 h 2479357"/>
                <a:gd name="connsiteX47" fmla="*/ 560084 w 5276211"/>
                <a:gd name="connsiteY47" fmla="*/ 613595 h 2479357"/>
                <a:gd name="connsiteX48" fmla="*/ 560084 w 5276211"/>
                <a:gd name="connsiteY48" fmla="*/ 542247 h 2479357"/>
                <a:gd name="connsiteX49" fmla="*/ 524410 w 5276211"/>
                <a:gd name="connsiteY49" fmla="*/ 542247 h 2479357"/>
                <a:gd name="connsiteX50" fmla="*/ 524410 w 5276211"/>
                <a:gd name="connsiteY50" fmla="*/ 499438 h 2479357"/>
                <a:gd name="connsiteX51" fmla="*/ 460197 w 5276211"/>
                <a:gd name="connsiteY51" fmla="*/ 499438 h 2479357"/>
                <a:gd name="connsiteX52" fmla="*/ 460197 w 5276211"/>
                <a:gd name="connsiteY52" fmla="*/ 438792 h 2479357"/>
                <a:gd name="connsiteX53" fmla="*/ 438792 w 5276211"/>
                <a:gd name="connsiteY53" fmla="*/ 438792 h 2479357"/>
                <a:gd name="connsiteX54" fmla="*/ 438792 w 5276211"/>
                <a:gd name="connsiteY54" fmla="*/ 413820 h 2479357"/>
                <a:gd name="connsiteX55" fmla="*/ 417387 w 5276211"/>
                <a:gd name="connsiteY55" fmla="*/ 413820 h 2479357"/>
                <a:gd name="connsiteX56" fmla="*/ 417387 w 5276211"/>
                <a:gd name="connsiteY56" fmla="*/ 285393 h 2479357"/>
                <a:gd name="connsiteX57" fmla="*/ 346039 w 5276211"/>
                <a:gd name="connsiteY57" fmla="*/ 285393 h 2479357"/>
                <a:gd name="connsiteX58" fmla="*/ 346039 w 5276211"/>
                <a:gd name="connsiteY58" fmla="*/ 171236 h 2479357"/>
                <a:gd name="connsiteX59" fmla="*/ 299663 w 5276211"/>
                <a:gd name="connsiteY59" fmla="*/ 171236 h 2479357"/>
                <a:gd name="connsiteX60" fmla="*/ 299663 w 5276211"/>
                <a:gd name="connsiteY60" fmla="*/ 124860 h 2479357"/>
                <a:gd name="connsiteX61" fmla="*/ 256854 w 5276211"/>
                <a:gd name="connsiteY61" fmla="*/ 124860 h 2479357"/>
                <a:gd name="connsiteX62" fmla="*/ 256854 w 5276211"/>
                <a:gd name="connsiteY62" fmla="*/ 57079 h 2479357"/>
                <a:gd name="connsiteX63" fmla="*/ 224747 w 5276211"/>
                <a:gd name="connsiteY63" fmla="*/ 57079 h 2479357"/>
                <a:gd name="connsiteX64" fmla="*/ 224747 w 5276211"/>
                <a:gd name="connsiteY64" fmla="*/ 0 h 2479357"/>
                <a:gd name="connsiteX65" fmla="*/ 0 w 5276211"/>
                <a:gd name="connsiteY65" fmla="*/ 0 h 247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6211" h="2479357">
                  <a:moveTo>
                    <a:pt x="5276212" y="2479357"/>
                  </a:moveTo>
                  <a:lnTo>
                    <a:pt x="4038314" y="2479357"/>
                  </a:lnTo>
                  <a:lnTo>
                    <a:pt x="4038314" y="2276008"/>
                  </a:lnTo>
                  <a:lnTo>
                    <a:pt x="3613795" y="2276008"/>
                  </a:lnTo>
                  <a:lnTo>
                    <a:pt x="3613795" y="2119045"/>
                  </a:lnTo>
                  <a:lnTo>
                    <a:pt x="3046571" y="2119045"/>
                  </a:lnTo>
                  <a:lnTo>
                    <a:pt x="3046571" y="1990620"/>
                  </a:lnTo>
                  <a:lnTo>
                    <a:pt x="2568540" y="1990620"/>
                  </a:lnTo>
                  <a:lnTo>
                    <a:pt x="2568540" y="1880025"/>
                  </a:lnTo>
                  <a:lnTo>
                    <a:pt x="2536431" y="1880025"/>
                  </a:lnTo>
                  <a:lnTo>
                    <a:pt x="2536431" y="1780136"/>
                  </a:lnTo>
                  <a:lnTo>
                    <a:pt x="2400872" y="1780136"/>
                  </a:lnTo>
                  <a:lnTo>
                    <a:pt x="2400872" y="1719491"/>
                  </a:lnTo>
                  <a:lnTo>
                    <a:pt x="2365201" y="1719491"/>
                  </a:lnTo>
                  <a:lnTo>
                    <a:pt x="2365201" y="1626746"/>
                  </a:lnTo>
                  <a:lnTo>
                    <a:pt x="2293849" y="1626746"/>
                  </a:lnTo>
                  <a:lnTo>
                    <a:pt x="2293849" y="1548260"/>
                  </a:lnTo>
                  <a:lnTo>
                    <a:pt x="2201094" y="1548260"/>
                  </a:lnTo>
                  <a:lnTo>
                    <a:pt x="2201094" y="1451933"/>
                  </a:lnTo>
                  <a:lnTo>
                    <a:pt x="2154717" y="1451933"/>
                  </a:lnTo>
                  <a:lnTo>
                    <a:pt x="2154717" y="1366323"/>
                  </a:lnTo>
                  <a:lnTo>
                    <a:pt x="2111912" y="1366323"/>
                  </a:lnTo>
                  <a:lnTo>
                    <a:pt x="2111912" y="1305677"/>
                  </a:lnTo>
                  <a:lnTo>
                    <a:pt x="2019157" y="1305677"/>
                  </a:lnTo>
                  <a:lnTo>
                    <a:pt x="2019157" y="1255728"/>
                  </a:lnTo>
                  <a:lnTo>
                    <a:pt x="1990620" y="1255728"/>
                  </a:lnTo>
                  <a:lnTo>
                    <a:pt x="1990620" y="1220057"/>
                  </a:lnTo>
                  <a:lnTo>
                    <a:pt x="1819380" y="1220057"/>
                  </a:lnTo>
                  <a:lnTo>
                    <a:pt x="1819380" y="1141571"/>
                  </a:lnTo>
                  <a:lnTo>
                    <a:pt x="1708795" y="1141571"/>
                  </a:lnTo>
                  <a:lnTo>
                    <a:pt x="1708795" y="1091631"/>
                  </a:lnTo>
                  <a:lnTo>
                    <a:pt x="1355617" y="1091631"/>
                  </a:lnTo>
                  <a:lnTo>
                    <a:pt x="1355617" y="1023851"/>
                  </a:lnTo>
                  <a:lnTo>
                    <a:pt x="1223620" y="1023851"/>
                  </a:lnTo>
                  <a:lnTo>
                    <a:pt x="1223620" y="913257"/>
                  </a:lnTo>
                  <a:lnTo>
                    <a:pt x="1116597" y="913257"/>
                  </a:lnTo>
                  <a:lnTo>
                    <a:pt x="1116597" y="852612"/>
                  </a:lnTo>
                  <a:lnTo>
                    <a:pt x="1034548" y="852612"/>
                  </a:lnTo>
                  <a:lnTo>
                    <a:pt x="1034548" y="795534"/>
                  </a:lnTo>
                  <a:lnTo>
                    <a:pt x="1002440" y="795534"/>
                  </a:lnTo>
                  <a:lnTo>
                    <a:pt x="1002440" y="742023"/>
                  </a:lnTo>
                  <a:lnTo>
                    <a:pt x="874017" y="742023"/>
                  </a:lnTo>
                  <a:lnTo>
                    <a:pt x="874017" y="702781"/>
                  </a:lnTo>
                  <a:lnTo>
                    <a:pt x="788399" y="702781"/>
                  </a:lnTo>
                  <a:lnTo>
                    <a:pt x="788399" y="663540"/>
                  </a:lnTo>
                  <a:lnTo>
                    <a:pt x="613596" y="663540"/>
                  </a:lnTo>
                  <a:lnTo>
                    <a:pt x="613596" y="613595"/>
                  </a:lnTo>
                  <a:lnTo>
                    <a:pt x="560084" y="613595"/>
                  </a:lnTo>
                  <a:lnTo>
                    <a:pt x="560084" y="542247"/>
                  </a:lnTo>
                  <a:lnTo>
                    <a:pt x="524410" y="542247"/>
                  </a:lnTo>
                  <a:lnTo>
                    <a:pt x="524410" y="499438"/>
                  </a:lnTo>
                  <a:lnTo>
                    <a:pt x="460197" y="499438"/>
                  </a:lnTo>
                  <a:lnTo>
                    <a:pt x="460197" y="438792"/>
                  </a:lnTo>
                  <a:lnTo>
                    <a:pt x="438792" y="438792"/>
                  </a:lnTo>
                  <a:lnTo>
                    <a:pt x="438792" y="413820"/>
                  </a:lnTo>
                  <a:lnTo>
                    <a:pt x="417387" y="413820"/>
                  </a:lnTo>
                  <a:lnTo>
                    <a:pt x="417387" y="285393"/>
                  </a:lnTo>
                  <a:lnTo>
                    <a:pt x="346039" y="285393"/>
                  </a:lnTo>
                  <a:lnTo>
                    <a:pt x="346039" y="171236"/>
                  </a:lnTo>
                  <a:lnTo>
                    <a:pt x="299663" y="171236"/>
                  </a:lnTo>
                  <a:lnTo>
                    <a:pt x="299663" y="124860"/>
                  </a:lnTo>
                  <a:lnTo>
                    <a:pt x="256854" y="124860"/>
                  </a:lnTo>
                  <a:lnTo>
                    <a:pt x="256854" y="57079"/>
                  </a:lnTo>
                  <a:lnTo>
                    <a:pt x="224747" y="57079"/>
                  </a:lnTo>
                  <a:lnTo>
                    <a:pt x="224747"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353">
              <a:extLst>
                <a:ext uri="{FF2B5EF4-FFF2-40B4-BE49-F238E27FC236}">
                  <a16:creationId xmlns:a16="http://schemas.microsoft.com/office/drawing/2014/main" id="{3B5D190D-CE0B-C8B4-A854-2A64A442B567}"/>
                </a:ext>
              </a:extLst>
            </p:cNvPr>
            <p:cNvSpPr/>
            <p:nvPr/>
          </p:nvSpPr>
          <p:spPr>
            <a:xfrm>
              <a:off x="3528281" y="21288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354">
              <a:extLst>
                <a:ext uri="{FF2B5EF4-FFF2-40B4-BE49-F238E27FC236}">
                  <a16:creationId xmlns:a16="http://schemas.microsoft.com/office/drawing/2014/main" id="{EC5E3C54-1451-F254-5CAA-F793BFB8B673}"/>
                </a:ext>
              </a:extLst>
            </p:cNvPr>
            <p:cNvSpPr/>
            <p:nvPr/>
          </p:nvSpPr>
          <p:spPr>
            <a:xfrm>
              <a:off x="3661630" y="21288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355">
              <a:extLst>
                <a:ext uri="{FF2B5EF4-FFF2-40B4-BE49-F238E27FC236}">
                  <a16:creationId xmlns:a16="http://schemas.microsoft.com/office/drawing/2014/main" id="{35A388EA-A8CF-2C9D-96AC-C48D75AA9D9B}"/>
                </a:ext>
              </a:extLst>
            </p:cNvPr>
            <p:cNvSpPr/>
            <p:nvPr/>
          </p:nvSpPr>
          <p:spPr>
            <a:xfrm>
              <a:off x="3817181" y="2525738"/>
              <a:ext cx="107999" cy="9525"/>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356">
              <a:extLst>
                <a:ext uri="{FF2B5EF4-FFF2-40B4-BE49-F238E27FC236}">
                  <a16:creationId xmlns:a16="http://schemas.microsoft.com/office/drawing/2014/main" id="{8C16BA1E-EF09-ABE4-172B-7A2B157418AA}"/>
                </a:ext>
              </a:extLst>
            </p:cNvPr>
            <p:cNvSpPr/>
            <p:nvPr/>
          </p:nvSpPr>
          <p:spPr>
            <a:xfrm>
              <a:off x="3817181" y="2582889"/>
              <a:ext cx="107999" cy="9525"/>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357">
              <a:extLst>
                <a:ext uri="{FF2B5EF4-FFF2-40B4-BE49-F238E27FC236}">
                  <a16:creationId xmlns:a16="http://schemas.microsoft.com/office/drawing/2014/main" id="{CC147FD8-7DEF-E7AB-BDEC-57DC31738112}"/>
                </a:ext>
              </a:extLst>
            </p:cNvPr>
            <p:cNvSpPr/>
            <p:nvPr/>
          </p:nvSpPr>
          <p:spPr>
            <a:xfrm>
              <a:off x="3950531" y="2773390"/>
              <a:ext cx="107999" cy="9525"/>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358">
              <a:extLst>
                <a:ext uri="{FF2B5EF4-FFF2-40B4-BE49-F238E27FC236}">
                  <a16:creationId xmlns:a16="http://schemas.microsoft.com/office/drawing/2014/main" id="{A94B6419-ABD7-CC11-D0CB-9BC6C34012D2}"/>
                </a:ext>
              </a:extLst>
            </p:cNvPr>
            <p:cNvSpPr/>
            <p:nvPr/>
          </p:nvSpPr>
          <p:spPr>
            <a:xfrm>
              <a:off x="4769681" y="3287743"/>
              <a:ext cx="108004" cy="9525"/>
            </a:xfrm>
            <a:custGeom>
              <a:avLst/>
              <a:gdLst>
                <a:gd name="connsiteX0" fmla="*/ 108004 w 108004"/>
                <a:gd name="connsiteY0" fmla="*/ 0 h 9525"/>
                <a:gd name="connsiteX1" fmla="*/ 0 w 108004"/>
                <a:gd name="connsiteY1" fmla="*/ 0 h 9525"/>
              </a:gdLst>
              <a:ahLst/>
              <a:cxnLst>
                <a:cxn ang="0">
                  <a:pos x="connsiteX0" y="connsiteY0"/>
                </a:cxn>
                <a:cxn ang="0">
                  <a:pos x="connsiteX1" y="connsiteY1"/>
                </a:cxn>
              </a:cxnLst>
              <a:rect l="l" t="t" r="r" b="b"/>
              <a:pathLst>
                <a:path w="108004" h="9525">
                  <a:moveTo>
                    <a:pt x="108004"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359">
              <a:extLst>
                <a:ext uri="{FF2B5EF4-FFF2-40B4-BE49-F238E27FC236}">
                  <a16:creationId xmlns:a16="http://schemas.microsoft.com/office/drawing/2014/main" id="{96129F2B-ADE2-ECC9-D0B0-5136AD74C828}"/>
                </a:ext>
              </a:extLst>
            </p:cNvPr>
            <p:cNvSpPr/>
            <p:nvPr/>
          </p:nvSpPr>
          <p:spPr>
            <a:xfrm>
              <a:off x="5436431" y="3497293"/>
              <a:ext cx="108004" cy="9525"/>
            </a:xfrm>
            <a:custGeom>
              <a:avLst/>
              <a:gdLst>
                <a:gd name="connsiteX0" fmla="*/ 108004 w 108004"/>
                <a:gd name="connsiteY0" fmla="*/ 0 h 9525"/>
                <a:gd name="connsiteX1" fmla="*/ 0 w 108004"/>
                <a:gd name="connsiteY1" fmla="*/ 0 h 9525"/>
              </a:gdLst>
              <a:ahLst/>
              <a:cxnLst>
                <a:cxn ang="0">
                  <a:pos x="connsiteX0" y="connsiteY0"/>
                </a:cxn>
                <a:cxn ang="0">
                  <a:pos x="connsiteX1" y="connsiteY1"/>
                </a:cxn>
              </a:cxnLst>
              <a:rect l="l" t="t" r="r" b="b"/>
              <a:pathLst>
                <a:path w="108004" h="9525">
                  <a:moveTo>
                    <a:pt x="108004"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360">
              <a:extLst>
                <a:ext uri="{FF2B5EF4-FFF2-40B4-BE49-F238E27FC236}">
                  <a16:creationId xmlns:a16="http://schemas.microsoft.com/office/drawing/2014/main" id="{D1D91535-AFAA-B3A1-45A9-6E0DD12DBBEB}"/>
                </a:ext>
              </a:extLst>
            </p:cNvPr>
            <p:cNvSpPr/>
            <p:nvPr/>
          </p:nvSpPr>
          <p:spPr>
            <a:xfrm>
              <a:off x="5798381" y="3973543"/>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361">
              <a:extLst>
                <a:ext uri="{FF2B5EF4-FFF2-40B4-BE49-F238E27FC236}">
                  <a16:creationId xmlns:a16="http://schemas.microsoft.com/office/drawing/2014/main" id="{32CF4459-0B6F-C07A-3144-588623ACA28E}"/>
                </a:ext>
              </a:extLst>
            </p:cNvPr>
            <p:cNvSpPr/>
            <p:nvPr/>
          </p:nvSpPr>
          <p:spPr>
            <a:xfrm>
              <a:off x="4118831" y="27955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362">
              <a:extLst>
                <a:ext uri="{FF2B5EF4-FFF2-40B4-BE49-F238E27FC236}">
                  <a16:creationId xmlns:a16="http://schemas.microsoft.com/office/drawing/2014/main" id="{606976FC-8ECA-B932-A297-C3A21DD409A0}"/>
                </a:ext>
              </a:extLst>
            </p:cNvPr>
            <p:cNvSpPr/>
            <p:nvPr/>
          </p:nvSpPr>
          <p:spPr>
            <a:xfrm>
              <a:off x="4214081" y="27955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363">
              <a:extLst>
                <a:ext uri="{FF2B5EF4-FFF2-40B4-BE49-F238E27FC236}">
                  <a16:creationId xmlns:a16="http://schemas.microsoft.com/office/drawing/2014/main" id="{B6F129C9-43B7-B329-E548-920B54743C36}"/>
                </a:ext>
              </a:extLst>
            </p:cNvPr>
            <p:cNvSpPr/>
            <p:nvPr/>
          </p:nvSpPr>
          <p:spPr>
            <a:xfrm>
              <a:off x="4404581" y="28717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364">
              <a:extLst>
                <a:ext uri="{FF2B5EF4-FFF2-40B4-BE49-F238E27FC236}">
                  <a16:creationId xmlns:a16="http://schemas.microsoft.com/office/drawing/2014/main" id="{8DCD8B89-6812-5869-97DB-EDB1106A02A3}"/>
                </a:ext>
              </a:extLst>
            </p:cNvPr>
            <p:cNvSpPr/>
            <p:nvPr/>
          </p:nvSpPr>
          <p:spPr>
            <a:xfrm>
              <a:off x="4518879" y="29860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365">
              <a:extLst>
                <a:ext uri="{FF2B5EF4-FFF2-40B4-BE49-F238E27FC236}">
                  <a16:creationId xmlns:a16="http://schemas.microsoft.com/office/drawing/2014/main" id="{FA8B83D8-840B-153B-7A46-86BE1270FAD6}"/>
                </a:ext>
              </a:extLst>
            </p:cNvPr>
            <p:cNvSpPr/>
            <p:nvPr/>
          </p:nvSpPr>
          <p:spPr>
            <a:xfrm>
              <a:off x="4880829" y="32337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366">
              <a:extLst>
                <a:ext uri="{FF2B5EF4-FFF2-40B4-BE49-F238E27FC236}">
                  <a16:creationId xmlns:a16="http://schemas.microsoft.com/office/drawing/2014/main" id="{C5B7BC92-3FC7-9D2F-79F4-3ADD3AFE290B}"/>
                </a:ext>
              </a:extLst>
            </p:cNvPr>
            <p:cNvSpPr/>
            <p:nvPr/>
          </p:nvSpPr>
          <p:spPr>
            <a:xfrm>
              <a:off x="4957029" y="32337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367">
              <a:extLst>
                <a:ext uri="{FF2B5EF4-FFF2-40B4-BE49-F238E27FC236}">
                  <a16:creationId xmlns:a16="http://schemas.microsoft.com/office/drawing/2014/main" id="{E0AB4800-5B1C-4F31-AD2B-01EE9AC20A5E}"/>
                </a:ext>
              </a:extLst>
            </p:cNvPr>
            <p:cNvSpPr/>
            <p:nvPr/>
          </p:nvSpPr>
          <p:spPr>
            <a:xfrm>
              <a:off x="5052279" y="32337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368">
              <a:extLst>
                <a:ext uri="{FF2B5EF4-FFF2-40B4-BE49-F238E27FC236}">
                  <a16:creationId xmlns:a16="http://schemas.microsoft.com/office/drawing/2014/main" id="{B6EF70DF-C63B-50C7-49B7-3F4C0CF19EBC}"/>
                </a:ext>
              </a:extLst>
            </p:cNvPr>
            <p:cNvSpPr/>
            <p:nvPr/>
          </p:nvSpPr>
          <p:spPr>
            <a:xfrm>
              <a:off x="5109429" y="32337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369">
              <a:extLst>
                <a:ext uri="{FF2B5EF4-FFF2-40B4-BE49-F238E27FC236}">
                  <a16:creationId xmlns:a16="http://schemas.microsoft.com/office/drawing/2014/main" id="{9214165C-3D7A-3E16-BC06-59E9A7E30D91}"/>
                </a:ext>
              </a:extLst>
            </p:cNvPr>
            <p:cNvSpPr/>
            <p:nvPr/>
          </p:nvSpPr>
          <p:spPr>
            <a:xfrm>
              <a:off x="5204679" y="32718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370">
              <a:extLst>
                <a:ext uri="{FF2B5EF4-FFF2-40B4-BE49-F238E27FC236}">
                  <a16:creationId xmlns:a16="http://schemas.microsoft.com/office/drawing/2014/main" id="{B507541E-849A-5C6F-C3B8-266ED8D8023E}"/>
                </a:ext>
              </a:extLst>
            </p:cNvPr>
            <p:cNvSpPr/>
            <p:nvPr/>
          </p:nvSpPr>
          <p:spPr>
            <a:xfrm>
              <a:off x="5357079" y="33480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371">
              <a:extLst>
                <a:ext uri="{FF2B5EF4-FFF2-40B4-BE49-F238E27FC236}">
                  <a16:creationId xmlns:a16="http://schemas.microsoft.com/office/drawing/2014/main" id="{6341ABAF-310E-15EE-71B2-C4ECDDAC6BF4}"/>
                </a:ext>
              </a:extLst>
            </p:cNvPr>
            <p:cNvSpPr/>
            <p:nvPr/>
          </p:nvSpPr>
          <p:spPr>
            <a:xfrm>
              <a:off x="5490429" y="34432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372">
              <a:extLst>
                <a:ext uri="{FF2B5EF4-FFF2-40B4-BE49-F238E27FC236}">
                  <a16:creationId xmlns:a16="http://schemas.microsoft.com/office/drawing/2014/main" id="{4DEABE82-DE33-0EC1-CC82-D1367D651990}"/>
                </a:ext>
              </a:extLst>
            </p:cNvPr>
            <p:cNvSpPr/>
            <p:nvPr/>
          </p:nvSpPr>
          <p:spPr>
            <a:xfrm>
              <a:off x="5890488"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373">
              <a:extLst>
                <a:ext uri="{FF2B5EF4-FFF2-40B4-BE49-F238E27FC236}">
                  <a16:creationId xmlns:a16="http://schemas.microsoft.com/office/drawing/2014/main" id="{3036408F-D465-04F6-ABCF-421BAB7DD4F2}"/>
                </a:ext>
              </a:extLst>
            </p:cNvPr>
            <p:cNvSpPr/>
            <p:nvPr/>
          </p:nvSpPr>
          <p:spPr>
            <a:xfrm>
              <a:off x="5928588"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374">
              <a:extLst>
                <a:ext uri="{FF2B5EF4-FFF2-40B4-BE49-F238E27FC236}">
                  <a16:creationId xmlns:a16="http://schemas.microsoft.com/office/drawing/2014/main" id="{95CF6CE8-00F0-44D3-FF2F-EBAA15D4C17B}"/>
                </a:ext>
              </a:extLst>
            </p:cNvPr>
            <p:cNvSpPr/>
            <p:nvPr/>
          </p:nvSpPr>
          <p:spPr>
            <a:xfrm>
              <a:off x="6138138" y="4129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375">
              <a:extLst>
                <a:ext uri="{FF2B5EF4-FFF2-40B4-BE49-F238E27FC236}">
                  <a16:creationId xmlns:a16="http://schemas.microsoft.com/office/drawing/2014/main" id="{819B0348-57DB-5410-D26E-301DA7EB2FCD}"/>
                </a:ext>
              </a:extLst>
            </p:cNvPr>
            <p:cNvSpPr/>
            <p:nvPr/>
          </p:nvSpPr>
          <p:spPr>
            <a:xfrm>
              <a:off x="6233388" y="4129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376">
              <a:extLst>
                <a:ext uri="{FF2B5EF4-FFF2-40B4-BE49-F238E27FC236}">
                  <a16:creationId xmlns:a16="http://schemas.microsoft.com/office/drawing/2014/main" id="{DD0E1F4E-867A-E89C-2991-4A6B70EBE714}"/>
                </a:ext>
              </a:extLst>
            </p:cNvPr>
            <p:cNvSpPr/>
            <p:nvPr/>
          </p:nvSpPr>
          <p:spPr>
            <a:xfrm>
              <a:off x="6461988" y="4129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377">
              <a:extLst>
                <a:ext uri="{FF2B5EF4-FFF2-40B4-BE49-F238E27FC236}">
                  <a16:creationId xmlns:a16="http://schemas.microsoft.com/office/drawing/2014/main" id="{E3492586-D70D-7974-48B2-CF6D3475A83F}"/>
                </a:ext>
              </a:extLst>
            </p:cNvPr>
            <p:cNvSpPr/>
            <p:nvPr/>
          </p:nvSpPr>
          <p:spPr>
            <a:xfrm>
              <a:off x="6766788"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378">
              <a:extLst>
                <a:ext uri="{FF2B5EF4-FFF2-40B4-BE49-F238E27FC236}">
                  <a16:creationId xmlns:a16="http://schemas.microsoft.com/office/drawing/2014/main" id="{D1CB87E9-1B99-ED1C-1A8A-1F105A184F82}"/>
                </a:ext>
              </a:extLst>
            </p:cNvPr>
            <p:cNvSpPr/>
            <p:nvPr/>
          </p:nvSpPr>
          <p:spPr>
            <a:xfrm>
              <a:off x="7300198" y="4414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379">
              <a:extLst>
                <a:ext uri="{FF2B5EF4-FFF2-40B4-BE49-F238E27FC236}">
                  <a16:creationId xmlns:a16="http://schemas.microsoft.com/office/drawing/2014/main" id="{4CDEA9EE-1494-421B-F244-88226A0E3B75}"/>
                </a:ext>
              </a:extLst>
            </p:cNvPr>
            <p:cNvSpPr/>
            <p:nvPr/>
          </p:nvSpPr>
          <p:spPr>
            <a:xfrm>
              <a:off x="7338298" y="4414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380">
              <a:extLst>
                <a:ext uri="{FF2B5EF4-FFF2-40B4-BE49-F238E27FC236}">
                  <a16:creationId xmlns:a16="http://schemas.microsoft.com/office/drawing/2014/main" id="{FCAE028B-1C11-3B51-98DC-8E78EFF966E2}"/>
                </a:ext>
              </a:extLst>
            </p:cNvPr>
            <p:cNvSpPr/>
            <p:nvPr/>
          </p:nvSpPr>
          <p:spPr>
            <a:xfrm>
              <a:off x="7871698" y="4624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381">
              <a:extLst>
                <a:ext uri="{FF2B5EF4-FFF2-40B4-BE49-F238E27FC236}">
                  <a16:creationId xmlns:a16="http://schemas.microsoft.com/office/drawing/2014/main" id="{23AEB5A0-06B9-5DF8-018D-F1EF874E240B}"/>
                </a:ext>
              </a:extLst>
            </p:cNvPr>
            <p:cNvSpPr/>
            <p:nvPr/>
          </p:nvSpPr>
          <p:spPr>
            <a:xfrm>
              <a:off x="8043148" y="4624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382">
              <a:extLst>
                <a:ext uri="{FF2B5EF4-FFF2-40B4-BE49-F238E27FC236}">
                  <a16:creationId xmlns:a16="http://schemas.microsoft.com/office/drawing/2014/main" id="{D0950861-721C-81B3-ED6C-7F4C16DBFDD8}"/>
                </a:ext>
              </a:extLst>
            </p:cNvPr>
            <p:cNvSpPr/>
            <p:nvPr/>
          </p:nvSpPr>
          <p:spPr>
            <a:xfrm>
              <a:off x="8309848" y="4624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383">
              <a:extLst>
                <a:ext uri="{FF2B5EF4-FFF2-40B4-BE49-F238E27FC236}">
                  <a16:creationId xmlns:a16="http://schemas.microsoft.com/office/drawing/2014/main" id="{4F955B51-6BDC-4620-475E-FE4BC8D8BDEE}"/>
                </a:ext>
              </a:extLst>
            </p:cNvPr>
            <p:cNvSpPr/>
            <p:nvPr/>
          </p:nvSpPr>
          <p:spPr>
            <a:xfrm>
              <a:off x="8690848" y="4624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8835131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LBA-2：MOUNTAINEER：HER2陽性転移性結腸直腸癌(SGNTUC-017)に対するツカチニブとトラスツズマブの併用療法に関する非盲検第II相試験 – Strickler 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9400"/>
              </a:spcBef>
              <a:buNone/>
            </a:pPr>
            <a:r>
              <a:rPr lang="ja-JP" b="1"/>
              <a:t>結論</a:t>
            </a:r>
          </a:p>
          <a:p>
            <a:r>
              <a:rPr lang="ja-JP" b="1"/>
              <a:t>前治療のあるHER2陽性RAS WT mCRC患者において、ツカチニブ＋トラスツズマブは、有望な抗腫瘍活性を示し、全般的に良好な耐容性を示した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Strickler J, et al.Ann Oncol 2022;33(suppl):abstr LBA-2</a:t>
            </a:r>
          </a:p>
        </p:txBody>
      </p:sp>
      <p:graphicFrame>
        <p:nvGraphicFramePr>
          <p:cNvPr id="5" name="Table 4"/>
          <p:cNvGraphicFramePr>
            <a:graphicFrameLocks noGrp="1"/>
          </p:cNvGraphicFramePr>
          <p:nvPr>
            <p:extLst>
              <p:ext uri="{D42A27DB-BD31-4B8C-83A1-F6EECF244321}">
                <p14:modId xmlns:p14="http://schemas.microsoft.com/office/powerpoint/2010/main" val="3402088370"/>
              </p:ext>
            </p:extLst>
          </p:nvPr>
        </p:nvGraphicFramePr>
        <p:xfrm>
          <a:off x="308222" y="1679736"/>
          <a:ext cx="5678248" cy="2962080"/>
        </p:xfrm>
        <a:graphic>
          <a:graphicData uri="http://schemas.openxmlformats.org/drawingml/2006/table">
            <a:tbl>
              <a:tblPr firstRow="1" bandRow="1">
                <a:tableStyleId>{5202B0CA-FC54-4496-8BCA-5EF66A818D29}</a:tableStyleId>
              </a:tblPr>
              <a:tblGrid>
                <a:gridCol w="1981810">
                  <a:extLst>
                    <a:ext uri="{9D8B030D-6E8A-4147-A177-3AD203B41FA5}">
                      <a16:colId xmlns:a16="http://schemas.microsoft.com/office/drawing/2014/main" val="2713438561"/>
                    </a:ext>
                  </a:extLst>
                </a:gridCol>
                <a:gridCol w="2255524">
                  <a:extLst>
                    <a:ext uri="{9D8B030D-6E8A-4147-A177-3AD203B41FA5}">
                      <a16:colId xmlns:a16="http://schemas.microsoft.com/office/drawing/2014/main" val="764363852"/>
                    </a:ext>
                  </a:extLst>
                </a:gridCol>
                <a:gridCol w="1440914">
                  <a:extLst>
                    <a:ext uri="{9D8B030D-6E8A-4147-A177-3AD203B41FA5}">
                      <a16:colId xmlns:a16="http://schemas.microsoft.com/office/drawing/2014/main" val="3891244794"/>
                    </a:ext>
                  </a:extLst>
                </a:gridCol>
              </a:tblGrid>
              <a:tr h="27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chemeClr val="tx2"/>
                          </a:solidFill>
                        </a:rPr>
                        <a:t>転帰</a:t>
                      </a:r>
                    </a:p>
                  </a:txBody>
                  <a:tcPr marT="18000" marB="18000" anchor="ctr"/>
                </a:tc>
                <a:tc>
                  <a:txBody>
                    <a:bodyPr/>
                    <a:lstStyle/>
                    <a:p>
                      <a:pPr algn="ctr"/>
                      <a:r>
                        <a:rPr lang="ja-JP" sz="1400" dirty="0">
                          <a:solidFill>
                            <a:schemeClr val="tx2"/>
                          </a:solidFill>
                        </a:rPr>
                        <a:t>ツカチニブ</a:t>
                      </a:r>
                      <a:r>
                        <a:rPr lang="ja-JP" sz="1400" baseline="0" dirty="0">
                          <a:solidFill>
                            <a:schemeClr val="tx2"/>
                          </a:solidFill>
                        </a:rPr>
                        <a:t> + トラスツズマブコホートA + B
(n=84)</a:t>
                      </a:r>
                    </a:p>
                  </a:txBody>
                  <a:tcPr marT="18000" marB="18000" anchor="ctr"/>
                </a:tc>
                <a:tc>
                  <a:txBody>
                    <a:bodyPr/>
                    <a:lstStyle/>
                    <a:p>
                      <a:pPr algn="ctr"/>
                      <a:r>
                        <a:rPr lang="ja-JP" sz="1400" baseline="0" dirty="0">
                          <a:solidFill>
                            <a:schemeClr val="tx2"/>
                          </a:solidFill>
                        </a:rPr>
                        <a:t>ツカチニブ</a:t>
                      </a:r>
                    </a:p>
                    <a:p>
                      <a:pPr algn="ctr"/>
                      <a:r>
                        <a:rPr lang="ja-JP" sz="1400" baseline="0" dirty="0">
                          <a:solidFill>
                            <a:schemeClr val="tx2"/>
                          </a:solidFill>
                        </a:rPr>
                        <a:t>コホートC
(n=30)</a:t>
                      </a:r>
                    </a:p>
                  </a:txBody>
                  <a:tcPr marT="18000" marB="18000" anchor="ctr"/>
                </a:tc>
                <a:extLst>
                  <a:ext uri="{0D108BD9-81ED-4DB2-BD59-A6C34878D82A}">
                    <a16:rowId xmlns:a16="http://schemas.microsoft.com/office/drawing/2014/main" val="3667548636"/>
                  </a:ext>
                </a:extLst>
              </a:tr>
              <a:tr h="290938">
                <a:tc>
                  <a:txBody>
                    <a:bodyPr/>
                    <a:lstStyle/>
                    <a:p>
                      <a:pPr marL="0" indent="0"/>
                      <a:r>
                        <a:rPr lang="ja-JP" sz="1400" dirty="0">
                          <a:solidFill>
                            <a:schemeClr val="tx1"/>
                          </a:solidFill>
                        </a:rPr>
                        <a:t>ORR</a:t>
                      </a:r>
                      <a:r>
                        <a:rPr lang="ja-JP" sz="1400" baseline="0" dirty="0">
                          <a:solidFill>
                            <a:schemeClr val="tx1"/>
                          </a:solidFill>
                        </a:rPr>
                        <a:t>、% </a:t>
                      </a:r>
                      <a:r>
                        <a:rPr lang="en-GB" altLang="ja-JP" sz="1400" baseline="0" dirty="0">
                          <a:solidFill>
                            <a:schemeClr val="tx1"/>
                          </a:solidFill>
                        </a:rPr>
                        <a:t>(</a:t>
                      </a:r>
                      <a:r>
                        <a:rPr lang="ja-JP" sz="1400" baseline="0" dirty="0">
                          <a:solidFill>
                            <a:schemeClr val="tx1"/>
                          </a:solidFill>
                        </a:rPr>
                        <a:t>95%CI) </a:t>
                      </a:r>
                    </a:p>
                  </a:txBody>
                  <a:tcPr/>
                </a:tc>
                <a:tc>
                  <a:txBody>
                    <a:bodyPr/>
                    <a:lstStyle/>
                    <a:p>
                      <a:pPr marL="0" algn="ctr" defTabSz="914400" rtl="0" eaLnBrk="1" latinLnBrk="0" hangingPunct="1"/>
                      <a:r>
                        <a:rPr lang="ja-JP" sz="1400" baseline="0">
                          <a:solidFill>
                            <a:schemeClr val="tx1"/>
                          </a:solidFill>
                          <a:latin typeface="+mn-lt"/>
                          <a:ea typeface="MS Mincho"/>
                          <a:cs typeface="+mn-cs"/>
                        </a:rPr>
                        <a:t>38.1 (27.7、49.3)</a:t>
                      </a:r>
                    </a:p>
                  </a:txBody>
                  <a:tcPr/>
                </a:tc>
                <a:tc>
                  <a:txBody>
                    <a:bodyPr/>
                    <a:lstStyle/>
                    <a:p>
                      <a:pPr marL="0" algn="ctr" defTabSz="914400" rtl="0" eaLnBrk="1" latinLnBrk="0" hangingPunct="1"/>
                      <a:r>
                        <a:rPr lang="ja-JP" sz="1400">
                          <a:solidFill>
                            <a:schemeClr val="tx1"/>
                          </a:solidFill>
                          <a:latin typeface="+mn-lt"/>
                          <a:ea typeface="MS Mincho"/>
                          <a:cs typeface="+mn-cs"/>
                        </a:rPr>
                        <a:t>3.3 (0.1、17.2)</a:t>
                      </a:r>
                    </a:p>
                  </a:txBody>
                  <a:tcPr/>
                </a:tc>
                <a:extLst>
                  <a:ext uri="{0D108BD9-81ED-4DB2-BD59-A6C34878D82A}">
                    <a16:rowId xmlns:a16="http://schemas.microsoft.com/office/drawing/2014/main" val="765044401"/>
                  </a:ext>
                </a:extLst>
              </a:tr>
              <a:tr h="290938">
                <a:tc>
                  <a:txBody>
                    <a:bodyPr/>
                    <a:lstStyle/>
                    <a:p>
                      <a:pPr marL="0" indent="0"/>
                      <a:r>
                        <a:rPr lang="ja-JP" sz="1400" dirty="0">
                          <a:solidFill>
                            <a:schemeClr val="tx1"/>
                          </a:solidFill>
                        </a:rPr>
                        <a:t>BOR、</a:t>
                      </a:r>
                      <a:r>
                        <a:rPr lang="ja-JP" sz="1400" baseline="0" dirty="0">
                          <a:solidFill>
                            <a:schemeClr val="tx1"/>
                          </a:solidFill>
                        </a:rPr>
                        <a:t>n (%) </a:t>
                      </a:r>
                    </a:p>
                    <a:p>
                      <a:pPr marL="85725" indent="0"/>
                      <a:r>
                        <a:rPr lang="ja-JP" sz="1400" dirty="0">
                          <a:solidFill>
                            <a:schemeClr val="tx1"/>
                          </a:solidFill>
                        </a:rPr>
                        <a:t>CR</a:t>
                      </a:r>
                    </a:p>
                    <a:p>
                      <a:pPr marL="85725" indent="0"/>
                      <a:r>
                        <a:rPr lang="ja-JP" sz="1400" dirty="0">
                          <a:solidFill>
                            <a:schemeClr val="tx1"/>
                          </a:solidFill>
                        </a:rPr>
                        <a:t>PR</a:t>
                      </a:r>
                    </a:p>
                    <a:p>
                      <a:pPr marL="85725" indent="0"/>
                      <a:r>
                        <a:rPr lang="ja-JP" sz="1400" dirty="0">
                          <a:solidFill>
                            <a:schemeClr val="tx1"/>
                          </a:solidFill>
                        </a:rPr>
                        <a:t>SD</a:t>
                      </a:r>
                    </a:p>
                    <a:p>
                      <a:pPr marL="85725" indent="0"/>
                      <a:r>
                        <a:rPr lang="ja-JP" sz="1400" dirty="0">
                          <a:solidFill>
                            <a:schemeClr val="tx1"/>
                          </a:solidFill>
                        </a:rPr>
                        <a:t>PD</a:t>
                      </a:r>
                    </a:p>
                    <a:p>
                      <a:pPr marL="85725" indent="0"/>
                      <a:r>
                        <a:rPr lang="ja-JP" sz="1400" dirty="0">
                          <a:solidFill>
                            <a:schemeClr val="tx1"/>
                          </a:solidFill>
                        </a:rPr>
                        <a:t>NA</a:t>
                      </a:r>
                    </a:p>
                  </a:txBody>
                  <a:tcPr/>
                </a:tc>
                <a:tc>
                  <a:txBody>
                    <a:bodyPr/>
                    <a:lstStyle/>
                    <a:p>
                      <a:pPr marL="0" algn="l" defTabSz="914400" rtl="0" eaLnBrk="1" latinLnBrk="0" hangingPunct="1"/>
                      <a:endParaRPr lang="en-GB" sz="1400" kern="1200" baseline="0" dirty="0">
                        <a:solidFill>
                          <a:schemeClr val="tx1"/>
                        </a:solidFill>
                        <a:latin typeface="+mn-lt"/>
                        <a:ea typeface="+mn-ea"/>
                        <a:cs typeface="+mn-cs"/>
                      </a:endParaRPr>
                    </a:p>
                    <a:p>
                      <a:pPr marL="0" algn="ctr" defTabSz="914400" rtl="0" eaLnBrk="1" latinLnBrk="0" hangingPunct="1"/>
                      <a:r>
                        <a:rPr lang="ja-JP" sz="1400" baseline="0">
                          <a:solidFill>
                            <a:schemeClr val="tx1"/>
                          </a:solidFill>
                          <a:latin typeface="+mn-lt"/>
                          <a:ea typeface="MS Mincho"/>
                          <a:cs typeface="+mn-cs"/>
                        </a:rPr>
                        <a:t>3 (3.6)</a:t>
                      </a:r>
                    </a:p>
                    <a:p>
                      <a:pPr marL="0" algn="ctr" defTabSz="914400" rtl="0" eaLnBrk="1" latinLnBrk="0" hangingPunct="1"/>
                      <a:r>
                        <a:rPr lang="ja-JP" sz="1400" baseline="0">
                          <a:solidFill>
                            <a:schemeClr val="tx1"/>
                          </a:solidFill>
                          <a:latin typeface="+mn-lt"/>
                          <a:ea typeface="MS Mincho"/>
                          <a:cs typeface="+mn-cs"/>
                        </a:rPr>
                        <a:t>29 (34.5)</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aseline="0">
                          <a:solidFill>
                            <a:schemeClr val="tx1"/>
                          </a:solidFill>
                          <a:latin typeface="+mn-lt"/>
                          <a:ea typeface="MS Mincho"/>
                          <a:cs typeface="+mn-cs"/>
                        </a:rPr>
                        <a:t>28 (33.3)</a:t>
                      </a:r>
                    </a:p>
                    <a:p>
                      <a:pPr marL="0" algn="ctr" defTabSz="914400" rtl="0" eaLnBrk="1" latinLnBrk="0" hangingPunct="1"/>
                      <a:r>
                        <a:rPr lang="ja-JP" sz="1400" baseline="0">
                          <a:solidFill>
                            <a:schemeClr val="tx1"/>
                          </a:solidFill>
                          <a:latin typeface="+mn-lt"/>
                          <a:ea typeface="MS Mincho"/>
                          <a:cs typeface="+mn-cs"/>
                        </a:rPr>
                        <a:t>22 (26.2)</a:t>
                      </a:r>
                    </a:p>
                    <a:p>
                      <a:pPr marL="0" algn="ctr" defTabSz="914400" rtl="0" eaLnBrk="1" latinLnBrk="0" hangingPunct="1"/>
                      <a:r>
                        <a:rPr lang="ja-JP" sz="1400" baseline="0">
                          <a:solidFill>
                            <a:schemeClr val="tx1"/>
                          </a:solidFill>
                          <a:latin typeface="+mn-lt"/>
                          <a:ea typeface="MS Mincho"/>
                          <a:cs typeface="+mn-cs"/>
                        </a:rPr>
                        <a:t>2 (2.4)</a:t>
                      </a:r>
                    </a:p>
                  </a:txBody>
                  <a:tcPr/>
                </a:tc>
                <a:tc>
                  <a:txBody>
                    <a:bodyPr/>
                    <a:lstStyle/>
                    <a:p>
                      <a:pPr marL="0" algn="l" defTabSz="914400" rtl="0" eaLnBrk="1" latinLnBrk="0" hangingPunct="1"/>
                      <a:endParaRPr lang="en-GB" sz="1400" kern="1200" dirty="0">
                        <a:solidFill>
                          <a:schemeClr val="tx1"/>
                        </a:solidFill>
                        <a:latin typeface="+mn-lt"/>
                        <a:ea typeface="+mn-ea"/>
                        <a:cs typeface="+mn-cs"/>
                      </a:endParaRPr>
                    </a:p>
                    <a:p>
                      <a:pPr marL="0" algn="ctr" defTabSz="914400" rtl="0" eaLnBrk="1" latinLnBrk="0" hangingPunct="1"/>
                      <a:r>
                        <a:rPr lang="ja-JP" sz="1400" baseline="0">
                          <a:solidFill>
                            <a:schemeClr val="tx1"/>
                          </a:solidFill>
                          <a:latin typeface="+mn-lt"/>
                          <a:ea typeface="MS Mincho"/>
                          <a:cs typeface="+mn-cs"/>
                        </a:rPr>
                        <a:t>0</a:t>
                      </a:r>
                    </a:p>
                    <a:p>
                      <a:pPr marL="0" algn="ctr" defTabSz="914400" rtl="0" eaLnBrk="1" latinLnBrk="0" hangingPunct="1"/>
                      <a:r>
                        <a:rPr lang="ja-JP" sz="1400" baseline="0">
                          <a:solidFill>
                            <a:schemeClr val="tx1"/>
                          </a:solidFill>
                          <a:latin typeface="+mn-lt"/>
                          <a:ea typeface="MS Mincho"/>
                          <a:cs typeface="+mn-cs"/>
                        </a:rPr>
                        <a:t>1 (3.3)</a:t>
                      </a:r>
                    </a:p>
                    <a:p>
                      <a:pPr marL="0" algn="ctr" defTabSz="914400" rtl="0" eaLnBrk="1" latinLnBrk="0" hangingPunct="1"/>
                      <a:r>
                        <a:rPr lang="ja-JP" sz="1400" baseline="0">
                          <a:solidFill>
                            <a:schemeClr val="tx1"/>
                          </a:solidFill>
                          <a:latin typeface="+mn-lt"/>
                          <a:ea typeface="MS Mincho"/>
                          <a:cs typeface="+mn-cs"/>
                        </a:rPr>
                        <a:t>23 (76.7)</a:t>
                      </a:r>
                    </a:p>
                    <a:p>
                      <a:pPr marL="0" algn="ctr" defTabSz="914400" rtl="0" eaLnBrk="1" latinLnBrk="0" hangingPunct="1"/>
                      <a:r>
                        <a:rPr lang="ja-JP" sz="1400" baseline="0">
                          <a:solidFill>
                            <a:schemeClr val="tx1"/>
                          </a:solidFill>
                          <a:latin typeface="+mn-lt"/>
                          <a:ea typeface="MS Mincho"/>
                          <a:cs typeface="+mn-cs"/>
                        </a:rPr>
                        <a:t>4 (13.3)</a:t>
                      </a:r>
                    </a:p>
                    <a:p>
                      <a:pPr marL="0" algn="ctr" defTabSz="914400" rtl="0" eaLnBrk="1" latinLnBrk="0" hangingPunct="1"/>
                      <a:r>
                        <a:rPr lang="ja-JP" sz="1400" baseline="0">
                          <a:solidFill>
                            <a:schemeClr val="tx1"/>
                          </a:solidFill>
                          <a:latin typeface="+mn-lt"/>
                          <a:ea typeface="MS Mincho"/>
                          <a:cs typeface="+mn-cs"/>
                        </a:rPr>
                        <a:t>2 (6.7)</a:t>
                      </a:r>
                    </a:p>
                  </a:txBody>
                  <a:tcPr/>
                </a:tc>
                <a:extLst>
                  <a:ext uri="{0D108BD9-81ED-4DB2-BD59-A6C34878D82A}">
                    <a16:rowId xmlns:a16="http://schemas.microsoft.com/office/drawing/2014/main" val="1509685774"/>
                  </a:ext>
                </a:extLst>
              </a:tr>
              <a:tr h="290938">
                <a:tc>
                  <a:txBody>
                    <a:bodyPr/>
                    <a:lstStyle/>
                    <a:p>
                      <a:pPr marL="0" indent="0"/>
                      <a:r>
                        <a:rPr lang="ja-JP" sz="1400">
                          <a:solidFill>
                            <a:schemeClr val="tx1"/>
                          </a:solidFill>
                        </a:rPr>
                        <a:t>DCR、</a:t>
                      </a:r>
                      <a:r>
                        <a:rPr lang="ja-JP" sz="1400" baseline="0">
                          <a:solidFill>
                            <a:schemeClr val="tx1"/>
                          </a:solidFill>
                        </a:rPr>
                        <a:t>n (%)</a:t>
                      </a:r>
                    </a:p>
                  </a:txBody>
                  <a:tcPr/>
                </a:tc>
                <a:tc>
                  <a:txBody>
                    <a:bodyPr/>
                    <a:lstStyle/>
                    <a:p>
                      <a:pPr marL="0" algn="ctr" defTabSz="914400" rtl="0" eaLnBrk="1" latinLnBrk="0" hangingPunct="1"/>
                      <a:r>
                        <a:rPr lang="ja-JP" sz="1400" baseline="0">
                          <a:solidFill>
                            <a:schemeClr val="tx1"/>
                          </a:solidFill>
                          <a:latin typeface="+mn-lt"/>
                          <a:ea typeface="MS Mincho"/>
                          <a:cs typeface="+mn-cs"/>
                        </a:rPr>
                        <a:t>60 (71.4)</a:t>
                      </a:r>
                    </a:p>
                  </a:txBody>
                  <a:tcPr/>
                </a:tc>
                <a:tc>
                  <a:txBody>
                    <a:bodyPr/>
                    <a:lstStyle/>
                    <a:p>
                      <a:pPr marL="0" algn="ctr" defTabSz="914400" rtl="0" eaLnBrk="1" latinLnBrk="0" hangingPunct="1"/>
                      <a:r>
                        <a:rPr lang="ja-JP" sz="1400" dirty="0">
                          <a:solidFill>
                            <a:schemeClr val="tx1"/>
                          </a:solidFill>
                          <a:latin typeface="+mn-lt"/>
                          <a:ea typeface="MS Mincho"/>
                          <a:cs typeface="+mn-cs"/>
                        </a:rPr>
                        <a:t>24</a:t>
                      </a:r>
                      <a:r>
                        <a:rPr lang="ja-JP" sz="1400" baseline="0" dirty="0">
                          <a:solidFill>
                            <a:schemeClr val="tx1"/>
                          </a:solidFill>
                          <a:latin typeface="+mn-lt"/>
                          <a:ea typeface="MS Mincho"/>
                          <a:cs typeface="+mn-cs"/>
                        </a:rPr>
                        <a:t> (80.0)</a:t>
                      </a:r>
                    </a:p>
                  </a:txBody>
                  <a:tcPr/>
                </a:tc>
                <a:extLst>
                  <a:ext uri="{0D108BD9-81ED-4DB2-BD59-A6C34878D82A}">
                    <a16:rowId xmlns:a16="http://schemas.microsoft.com/office/drawing/2014/main" val="2424839592"/>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aseline="0" dirty="0">
                          <a:solidFill>
                            <a:schemeClr val="tx1"/>
                          </a:solidFill>
                        </a:rPr>
                        <a:t>mDoR、月数 (95%CI)</a:t>
                      </a:r>
                    </a:p>
                  </a:txBody>
                  <a:tcPr/>
                </a:tc>
                <a:tc>
                  <a:txBody>
                    <a:bodyPr/>
                    <a:lstStyle/>
                    <a:p>
                      <a:pPr marL="0" algn="ctr" defTabSz="914400" rtl="0" eaLnBrk="1" latinLnBrk="0" hangingPunct="1"/>
                      <a:r>
                        <a:rPr lang="ja-JP" sz="1400" baseline="0">
                          <a:solidFill>
                            <a:schemeClr val="tx1"/>
                          </a:solidFill>
                          <a:latin typeface="+mn-lt"/>
                          <a:ea typeface="MS Mincho"/>
                          <a:cs typeface="+mn-cs"/>
                        </a:rPr>
                        <a:t>12.4 (8.5、20.5)</a:t>
                      </a:r>
                    </a:p>
                  </a:txBody>
                  <a:tcPr/>
                </a:tc>
                <a:tc>
                  <a:txBody>
                    <a:bodyPr/>
                    <a:lstStyle/>
                    <a:p>
                      <a:pPr marL="0" algn="ctr" defTabSz="914400" rtl="0" eaLnBrk="1" latinLnBrk="0" hangingPunct="1"/>
                      <a:r>
                        <a:rPr lang="ja-JP" sz="1400" baseline="0" dirty="0">
                          <a:solidFill>
                            <a:schemeClr val="tx1"/>
                          </a:solidFill>
                          <a:latin typeface="+mn-lt"/>
                          <a:ea typeface="MS Mincho"/>
                          <a:cs typeface="+mn-cs"/>
                        </a:rPr>
                        <a:t>-</a:t>
                      </a:r>
                    </a:p>
                  </a:txBody>
                  <a:tcPr/>
                </a:tc>
                <a:extLst>
                  <a:ext uri="{0D108BD9-81ED-4DB2-BD59-A6C34878D82A}">
                    <a16:rowId xmlns:a16="http://schemas.microsoft.com/office/drawing/2014/main" val="204954841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4602559"/>
              </p:ext>
            </p:extLst>
          </p:nvPr>
        </p:nvGraphicFramePr>
        <p:xfrm>
          <a:off x="6190527" y="1679736"/>
          <a:ext cx="5588134" cy="3577134"/>
        </p:xfrm>
        <a:graphic>
          <a:graphicData uri="http://schemas.openxmlformats.org/drawingml/2006/table">
            <a:tbl>
              <a:tblPr firstRow="1" bandRow="1">
                <a:tableStyleId>{5202B0CA-FC54-4496-8BCA-5EF66A818D29}</a:tableStyleId>
              </a:tblPr>
              <a:tblGrid>
                <a:gridCol w="3026734">
                  <a:extLst>
                    <a:ext uri="{9D8B030D-6E8A-4147-A177-3AD203B41FA5}">
                      <a16:colId xmlns:a16="http://schemas.microsoft.com/office/drawing/2014/main" val="2713438561"/>
                    </a:ext>
                  </a:extLst>
                </a:gridCol>
                <a:gridCol w="2561400">
                  <a:extLst>
                    <a:ext uri="{9D8B030D-6E8A-4147-A177-3AD203B41FA5}">
                      <a16:colId xmlns:a16="http://schemas.microsoft.com/office/drawing/2014/main" val="764363852"/>
                    </a:ext>
                  </a:extLst>
                </a:gridCol>
              </a:tblGrid>
              <a:tr h="27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chemeClr val="tx2"/>
                          </a:solidFill>
                        </a:rPr>
                        <a:t>TEAE、</a:t>
                      </a:r>
                      <a:r>
                        <a:rPr lang="ja-JP" sz="1400" baseline="0">
                          <a:solidFill>
                            <a:schemeClr val="tx2"/>
                          </a:solidFill>
                        </a:rPr>
                        <a:t>n (%)</a:t>
                      </a:r>
                    </a:p>
                  </a:txBody>
                  <a:tcPr marT="18000" marB="18000" anchor="ctr"/>
                </a:tc>
                <a:tc>
                  <a:txBody>
                    <a:bodyPr/>
                    <a:lstStyle/>
                    <a:p>
                      <a:pPr algn="ctr"/>
                      <a:r>
                        <a:rPr lang="ja-JP" sz="1400" dirty="0">
                          <a:solidFill>
                            <a:schemeClr val="tx2"/>
                          </a:solidFill>
                        </a:rPr>
                        <a:t>ツカチニブ</a:t>
                      </a:r>
                      <a:r>
                        <a:rPr lang="ja-JP" sz="1400" baseline="0" dirty="0">
                          <a:solidFill>
                            <a:schemeClr val="tx2"/>
                          </a:solidFill>
                        </a:rPr>
                        <a:t> + トラスツズマブ
コホートA + B
(n=86)</a:t>
                      </a:r>
                    </a:p>
                  </a:txBody>
                  <a:tcPr marT="18000" marB="18000" anchor="ctr"/>
                </a:tc>
                <a:extLst>
                  <a:ext uri="{0D108BD9-81ED-4DB2-BD59-A6C34878D82A}">
                    <a16:rowId xmlns:a16="http://schemas.microsoft.com/office/drawing/2014/main" val="3667548636"/>
                  </a:ext>
                </a:extLst>
              </a:tr>
              <a:tr h="290938">
                <a:tc>
                  <a:txBody>
                    <a:bodyPr/>
                    <a:lstStyle/>
                    <a:p>
                      <a:pPr marL="0" indent="0"/>
                      <a:r>
                        <a:rPr lang="ja-JP" sz="1400">
                          <a:solidFill>
                            <a:schemeClr val="tx1"/>
                          </a:solidFill>
                        </a:rPr>
                        <a:t>すべて</a:t>
                      </a:r>
                    </a:p>
                    <a:p>
                      <a:pPr marL="85725" indent="0"/>
                      <a:r>
                        <a:rPr lang="ja-JP" sz="1400">
                          <a:solidFill>
                            <a:schemeClr val="tx1"/>
                          </a:solidFill>
                        </a:rPr>
                        <a:t>ツカチニブ関連</a:t>
                      </a:r>
                    </a:p>
                    <a:p>
                      <a:pPr marL="85725" indent="0"/>
                      <a:r>
                        <a:rPr lang="ja-JP" sz="1400">
                          <a:solidFill>
                            <a:schemeClr val="tx1"/>
                          </a:solidFill>
                        </a:rPr>
                        <a:t>トラスツズマブ関連</a:t>
                      </a:r>
                    </a:p>
                  </a:txBody>
                  <a:tcPr marT="18000" marB="18000"/>
                </a:tc>
                <a:tc>
                  <a:txBody>
                    <a:bodyPr/>
                    <a:lstStyle/>
                    <a:p>
                      <a:pPr marL="0" algn="ctr" defTabSz="914400" rtl="0" eaLnBrk="1" latinLnBrk="0" hangingPunct="1"/>
                      <a:r>
                        <a:rPr lang="ja-JP" sz="1400" baseline="0">
                          <a:solidFill>
                            <a:schemeClr val="tx1"/>
                          </a:solidFill>
                          <a:latin typeface="+mn-lt"/>
                          <a:ea typeface="MS Mincho"/>
                          <a:cs typeface="+mn-cs"/>
                        </a:rPr>
                        <a:t>82 (95.3)</a:t>
                      </a:r>
                    </a:p>
                    <a:p>
                      <a:pPr marL="0" algn="ctr" defTabSz="914400" rtl="0" eaLnBrk="1" latinLnBrk="0" hangingPunct="1"/>
                      <a:r>
                        <a:rPr lang="ja-JP" sz="1400" baseline="0">
                          <a:solidFill>
                            <a:schemeClr val="tx1"/>
                          </a:solidFill>
                          <a:latin typeface="+mn-lt"/>
                          <a:ea typeface="MS Mincho"/>
                          <a:cs typeface="+mn-cs"/>
                        </a:rPr>
                        <a:t>63 (73.3)</a:t>
                      </a:r>
                    </a:p>
                    <a:p>
                      <a:pPr marL="0" algn="ctr" defTabSz="914400" rtl="0" eaLnBrk="1" latinLnBrk="0" hangingPunct="1"/>
                      <a:r>
                        <a:rPr lang="ja-JP" sz="1400" baseline="0">
                          <a:solidFill>
                            <a:schemeClr val="tx1"/>
                          </a:solidFill>
                          <a:latin typeface="+mn-lt"/>
                          <a:ea typeface="MS Mincho"/>
                          <a:cs typeface="+mn-cs"/>
                        </a:rPr>
                        <a:t>58 (67.4)</a:t>
                      </a:r>
                    </a:p>
                  </a:txBody>
                  <a:tcPr marT="18000" marB="18000"/>
                </a:tc>
                <a:extLst>
                  <a:ext uri="{0D108BD9-81ED-4DB2-BD59-A6C34878D82A}">
                    <a16:rowId xmlns:a16="http://schemas.microsoft.com/office/drawing/2014/main" val="765044401"/>
                  </a:ext>
                </a:extLst>
              </a:tr>
              <a:tr h="290938">
                <a:tc>
                  <a:txBody>
                    <a:bodyPr/>
                    <a:lstStyle/>
                    <a:p>
                      <a:pPr marL="0" indent="0"/>
                      <a:r>
                        <a:rPr lang="ja-JP" sz="1400">
                          <a:solidFill>
                            <a:schemeClr val="tx1"/>
                          </a:solidFill>
                        </a:rPr>
                        <a:t>グレード</a:t>
                      </a:r>
                      <a:r>
                        <a:rPr lang="ja-JP" sz="1400" baseline="0">
                          <a:solidFill>
                            <a:schemeClr val="tx1"/>
                          </a:solidFill>
                        </a:rPr>
                        <a:t>3以上</a:t>
                      </a:r>
                    </a:p>
                    <a:p>
                      <a:pPr marL="85725" indent="0"/>
                      <a:r>
                        <a:rPr lang="ja-JP" sz="1400">
                          <a:solidFill>
                            <a:schemeClr val="tx1"/>
                          </a:solidFill>
                        </a:rPr>
                        <a:t>ツカチニブ関連</a:t>
                      </a:r>
                    </a:p>
                    <a:p>
                      <a:pPr marL="85725" indent="0"/>
                      <a:r>
                        <a:rPr lang="ja-JP" sz="1400">
                          <a:solidFill>
                            <a:schemeClr val="tx1"/>
                          </a:solidFill>
                        </a:rPr>
                        <a:t>トラスツズマブ関連</a:t>
                      </a:r>
                    </a:p>
                  </a:txBody>
                  <a:tcPr marT="18000" marB="18000"/>
                </a:tc>
                <a:tc>
                  <a:txBody>
                    <a:bodyPr/>
                    <a:lstStyle/>
                    <a:p>
                      <a:pPr marL="0" algn="ctr" defTabSz="914400" rtl="0" eaLnBrk="1" latinLnBrk="0" hangingPunct="1"/>
                      <a:r>
                        <a:rPr lang="ja-JP" sz="1400" baseline="0">
                          <a:solidFill>
                            <a:schemeClr val="tx1"/>
                          </a:solidFill>
                          <a:latin typeface="+mn-lt"/>
                          <a:ea typeface="MS Mincho"/>
                          <a:cs typeface="+mn-cs"/>
                        </a:rPr>
                        <a:t>33 (38.4)</a:t>
                      </a:r>
                    </a:p>
                    <a:p>
                      <a:pPr marL="0" algn="ctr" defTabSz="914400" rtl="0" eaLnBrk="1" latinLnBrk="0" hangingPunct="1"/>
                      <a:r>
                        <a:rPr lang="ja-JP" sz="1400" baseline="0">
                          <a:solidFill>
                            <a:schemeClr val="tx1"/>
                          </a:solidFill>
                          <a:latin typeface="+mn-lt"/>
                          <a:ea typeface="MS Mincho"/>
                          <a:cs typeface="+mn-cs"/>
                        </a:rPr>
                        <a:t>8 (9.3)</a:t>
                      </a:r>
                    </a:p>
                    <a:p>
                      <a:pPr marL="0" algn="ctr" defTabSz="914400" rtl="0" eaLnBrk="1" latinLnBrk="0" hangingPunct="1"/>
                      <a:r>
                        <a:rPr lang="ja-JP" sz="1400" baseline="0">
                          <a:solidFill>
                            <a:schemeClr val="tx1"/>
                          </a:solidFill>
                          <a:latin typeface="+mn-lt"/>
                          <a:ea typeface="MS Mincho"/>
                          <a:cs typeface="+mn-cs"/>
                        </a:rPr>
                        <a:t>6 (7.0)</a:t>
                      </a:r>
                    </a:p>
                  </a:txBody>
                  <a:tcPr marT="18000" marB="18000"/>
                </a:tc>
                <a:extLst>
                  <a:ext uri="{0D108BD9-81ED-4DB2-BD59-A6C34878D82A}">
                    <a16:rowId xmlns:a16="http://schemas.microsoft.com/office/drawing/2014/main" val="2424839592"/>
                  </a:ext>
                </a:extLst>
              </a:tr>
              <a:tr h="290938">
                <a:tc>
                  <a:txBody>
                    <a:bodyPr/>
                    <a:lstStyle/>
                    <a:p>
                      <a:pPr marL="0" indent="0"/>
                      <a:r>
                        <a:rPr lang="ja-JP" sz="1400">
                          <a:solidFill>
                            <a:schemeClr val="tx1"/>
                          </a:solidFill>
                        </a:rPr>
                        <a:t>SAE</a:t>
                      </a:r>
                    </a:p>
                    <a:p>
                      <a:pPr marL="85725" indent="0"/>
                      <a:r>
                        <a:rPr lang="ja-JP" sz="1400">
                          <a:solidFill>
                            <a:schemeClr val="tx1"/>
                          </a:solidFill>
                        </a:rPr>
                        <a:t>ツカチニブ関連</a:t>
                      </a:r>
                    </a:p>
                    <a:p>
                      <a:pPr marL="85725" indent="0"/>
                      <a:r>
                        <a:rPr lang="ja-JP" sz="1400">
                          <a:solidFill>
                            <a:schemeClr val="tx1"/>
                          </a:solidFill>
                        </a:rPr>
                        <a:t>トラスツズマブ関連</a:t>
                      </a:r>
                    </a:p>
                  </a:txBody>
                  <a:tcPr marT="18000" marB="18000"/>
                </a:tc>
                <a:tc>
                  <a:txBody>
                    <a:bodyPr/>
                    <a:lstStyle/>
                    <a:p>
                      <a:pPr marL="0" algn="ctr" defTabSz="914400" rtl="0" eaLnBrk="1" latinLnBrk="0" hangingPunct="1"/>
                      <a:r>
                        <a:rPr lang="ja-JP" sz="1400" baseline="0">
                          <a:solidFill>
                            <a:schemeClr val="tx1"/>
                          </a:solidFill>
                          <a:latin typeface="+mn-lt"/>
                          <a:ea typeface="MS Mincho"/>
                          <a:cs typeface="+mn-cs"/>
                        </a:rPr>
                        <a:t>19 (22.1)</a:t>
                      </a:r>
                    </a:p>
                    <a:p>
                      <a:pPr marL="0" algn="ctr" defTabSz="914400" rtl="0" eaLnBrk="1" latinLnBrk="0" hangingPunct="1"/>
                      <a:r>
                        <a:rPr lang="ja-JP" sz="1400" baseline="0">
                          <a:solidFill>
                            <a:schemeClr val="tx1"/>
                          </a:solidFill>
                          <a:latin typeface="+mn-lt"/>
                          <a:ea typeface="MS Mincho"/>
                          <a:cs typeface="+mn-cs"/>
                        </a:rPr>
                        <a:t>3 (3.5)</a:t>
                      </a:r>
                    </a:p>
                    <a:p>
                      <a:pPr marL="0" algn="ctr" defTabSz="914400" rtl="0" eaLnBrk="1" latinLnBrk="0" hangingPunct="1"/>
                      <a:r>
                        <a:rPr lang="ja-JP" sz="1400" baseline="0">
                          <a:solidFill>
                            <a:schemeClr val="tx1"/>
                          </a:solidFill>
                          <a:latin typeface="+mn-lt"/>
                          <a:ea typeface="MS Mincho"/>
                          <a:cs typeface="+mn-cs"/>
                        </a:rPr>
                        <a:t>2 (2.3)</a:t>
                      </a:r>
                    </a:p>
                  </a:txBody>
                  <a:tcPr marT="18000" marB="18000"/>
                </a:tc>
                <a:extLst>
                  <a:ext uri="{0D108BD9-81ED-4DB2-BD59-A6C34878D82A}">
                    <a16:rowId xmlns:a16="http://schemas.microsoft.com/office/drawing/2014/main" val="2049548413"/>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aseline="0">
                          <a:solidFill>
                            <a:schemeClr val="tx1"/>
                          </a:solidFill>
                        </a:rPr>
                        <a:t>中止に</a:t>
                      </a:r>
                      <a:r>
                        <a:rPr lang="ja-JP" sz="1400">
                          <a:solidFill>
                            <a:schemeClr val="tx1"/>
                          </a:solidFill>
                        </a:rPr>
                        <a:t>至った</a:t>
                      </a:r>
                    </a:p>
                  </a:txBody>
                  <a:tcPr marT="18000" marB="18000"/>
                </a:tc>
                <a:tc>
                  <a:txBody>
                    <a:bodyPr/>
                    <a:lstStyle/>
                    <a:p>
                      <a:pPr marL="0" algn="ctr" defTabSz="914400" rtl="0" eaLnBrk="1" latinLnBrk="0" hangingPunct="1"/>
                      <a:r>
                        <a:rPr lang="ja-JP" sz="1400" baseline="0">
                          <a:solidFill>
                            <a:schemeClr val="tx1"/>
                          </a:solidFill>
                          <a:latin typeface="+mn-lt"/>
                          <a:ea typeface="MS Mincho"/>
                          <a:cs typeface="+mn-cs"/>
                        </a:rPr>
                        <a:t>5 (5.8)</a:t>
                      </a:r>
                    </a:p>
                  </a:txBody>
                  <a:tcPr marT="18000" marB="18000"/>
                </a:tc>
                <a:extLst>
                  <a:ext uri="{0D108BD9-81ED-4DB2-BD59-A6C34878D82A}">
                    <a16:rowId xmlns:a16="http://schemas.microsoft.com/office/drawing/2014/main" val="1182546716"/>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chemeClr val="tx1"/>
                          </a:solidFill>
                        </a:rPr>
                        <a:t>ツカチニブの</a:t>
                      </a:r>
                      <a:r>
                        <a:rPr lang="ja-JP" sz="1400" baseline="0">
                          <a:solidFill>
                            <a:schemeClr val="tx1"/>
                          </a:solidFill>
                        </a:rPr>
                        <a:t>用量の調節</a:t>
                      </a:r>
                      <a:r>
                        <a:rPr lang="ja-JP" sz="1400">
                          <a:solidFill>
                            <a:schemeClr val="tx1"/>
                          </a:solidFill>
                        </a:rPr>
                        <a:t>に至った</a:t>
                      </a:r>
                    </a:p>
                  </a:txBody>
                  <a:tcPr marT="18000" marB="18000"/>
                </a:tc>
                <a:tc>
                  <a:txBody>
                    <a:bodyPr/>
                    <a:lstStyle/>
                    <a:p>
                      <a:pPr marL="0" algn="ctr" defTabSz="914400" rtl="0" eaLnBrk="1" latinLnBrk="0" hangingPunct="1"/>
                      <a:r>
                        <a:rPr lang="ja-JP" sz="1400" baseline="0">
                          <a:solidFill>
                            <a:schemeClr val="tx1"/>
                          </a:solidFill>
                          <a:latin typeface="+mn-lt"/>
                          <a:ea typeface="MS Mincho"/>
                          <a:cs typeface="+mn-cs"/>
                        </a:rPr>
                        <a:t>22 (25.6)</a:t>
                      </a:r>
                    </a:p>
                  </a:txBody>
                  <a:tcPr marT="18000" marB="18000"/>
                </a:tc>
                <a:extLst>
                  <a:ext uri="{0D108BD9-81ED-4DB2-BD59-A6C34878D82A}">
                    <a16:rowId xmlns:a16="http://schemas.microsoft.com/office/drawing/2014/main" val="2463949935"/>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chemeClr val="tx1"/>
                          </a:solidFill>
                        </a:rPr>
                        <a:t>死亡に至った</a:t>
                      </a:r>
                    </a:p>
                  </a:txBody>
                  <a:tcPr marT="18000" marB="18000"/>
                </a:tc>
                <a:tc>
                  <a:txBody>
                    <a:bodyPr/>
                    <a:lstStyle/>
                    <a:p>
                      <a:pPr marL="0" algn="ctr" defTabSz="914400" rtl="0" eaLnBrk="1" latinLnBrk="0" hangingPunct="1"/>
                      <a:r>
                        <a:rPr lang="ja-JP" sz="1400" baseline="0" dirty="0">
                          <a:solidFill>
                            <a:schemeClr val="tx1"/>
                          </a:solidFill>
                          <a:latin typeface="+mn-lt"/>
                          <a:ea typeface="MS Mincho"/>
                          <a:cs typeface="+mn-cs"/>
                        </a:rPr>
                        <a:t>0</a:t>
                      </a:r>
                    </a:p>
                  </a:txBody>
                  <a:tcPr marT="18000" marB="18000"/>
                </a:tc>
                <a:extLst>
                  <a:ext uri="{0D108BD9-81ED-4DB2-BD59-A6C34878D82A}">
                    <a16:rowId xmlns:a16="http://schemas.microsoft.com/office/drawing/2014/main" val="144841582"/>
                  </a:ext>
                </a:extLst>
              </a:tr>
            </a:tbl>
          </a:graphicData>
        </a:graphic>
      </p:graphicFrame>
    </p:spTree>
    <p:extLst>
      <p:ext uri="{BB962C8B-B14F-4D97-AF65-F5344CB8AC3E}">
        <p14:creationId xmlns:p14="http://schemas.microsoft.com/office/powerpoint/2010/main" val="1241319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0953441" cy="807720"/>
          </a:xfrm>
        </p:spPr>
        <p:txBody>
          <a:bodyPr/>
          <a:lstStyle/>
          <a:p>
            <a:r>
              <a:rPr lang="ja-JP" dirty="0"/>
              <a:t>LBA O-9：転移性で複数の治療歴を有するマイクロサテライト安定結腸直腸癌に対する新規自然/適応免疫賦活剤であるボテンシリマブ＋バルスチリマブ(抗PD-1)併用投与の検討 </a:t>
            </a:r>
            <a:br>
              <a:rPr lang="en-GB" altLang="ja-JP" dirty="0"/>
            </a:br>
            <a:r>
              <a:rPr lang="en-US" altLang="ja-JP" dirty="0"/>
              <a:t>–</a:t>
            </a:r>
            <a:r>
              <a:rPr lang="ja-JP" dirty="0"/>
              <a:t> Bullock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米国の施設において、複数の治療歴を有するMSS mCRC患者群で、ボテンシリマブ（新規自然/適応免疫賦活剤）＋バルスチリマブ(抗PD-1)の有効性と安全性を評価すること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 WCGCで発表</a:t>
            </a:r>
            <a:br>
              <a:rPr lang="en-GB" altLang="ja-JP" dirty="0"/>
            </a:br>
            <a:r>
              <a:rPr lang="ja-JP" dirty="0"/>
              <a:t>Bullock A, et al.Ann Oncol 2022;33(suppl):abstr LBA O-9</a:t>
            </a:r>
          </a:p>
        </p:txBody>
      </p:sp>
      <p:sp>
        <p:nvSpPr>
          <p:cNvPr id="24" name="Rectangle 9"/>
          <p:cNvSpPr txBox="1">
            <a:spLocks noChangeArrowheads="1"/>
          </p:cNvSpPr>
          <p:nvPr/>
        </p:nvSpPr>
        <p:spPr bwMode="auto">
          <a:xfrm>
            <a:off x="2223063" y="5218191"/>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評価項目</a:t>
            </a:r>
          </a:p>
          <a:p>
            <a:pPr>
              <a:buClr>
                <a:srgbClr val="043882"/>
              </a:buClr>
              <a:defRPr/>
            </a:pPr>
            <a:r>
              <a:rPr lang="ja-JP"/>
              <a:t>ORR、DCR、PFS、DoR、OS、安全性</a:t>
            </a:r>
          </a:p>
        </p:txBody>
      </p:sp>
      <p:cxnSp>
        <p:nvCxnSpPr>
          <p:cNvPr id="27" name="AutoShape 19"/>
          <p:cNvCxnSpPr>
            <a:cxnSpLocks noChangeShapeType="1"/>
            <a:stCxn id="29" idx="3"/>
            <a:endCxn id="28" idx="1"/>
          </p:cNvCxnSpPr>
          <p:nvPr/>
        </p:nvCxnSpPr>
        <p:spPr bwMode="auto">
          <a:xfrm>
            <a:off x="5079754" y="3775147"/>
            <a:ext cx="903961" cy="0"/>
          </a:xfrm>
          <a:prstGeom prst="straightConnector1">
            <a:avLst/>
          </a:prstGeom>
          <a:noFill/>
          <a:ln w="57150">
            <a:solidFill>
              <a:schemeClr val="bg2">
                <a:lumMod val="60000"/>
                <a:lumOff val="40000"/>
              </a:schemeClr>
            </a:solidFill>
            <a:round/>
            <a:headEnd type="none" w="med" len="med"/>
            <a:tailEnd type="triangle" w="med" len="med"/>
          </a:ln>
        </p:spPr>
      </p:cxnSp>
      <p:sp>
        <p:nvSpPr>
          <p:cNvPr id="28" name="AutoShape 8"/>
          <p:cNvSpPr>
            <a:spLocks noChangeArrowheads="1"/>
          </p:cNvSpPr>
          <p:nvPr/>
        </p:nvSpPr>
        <p:spPr bwMode="auto">
          <a:xfrm>
            <a:off x="5983715" y="3297563"/>
            <a:ext cx="4033585" cy="95516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ボテンシリマブ 1または2 mg/kg q6w +バルスチリマブ 3 mg/kg q2w</a:t>
            </a:r>
          </a:p>
        </p:txBody>
      </p:sp>
      <p:sp>
        <p:nvSpPr>
          <p:cNvPr id="29" name="AutoShape 9"/>
          <p:cNvSpPr>
            <a:spLocks noChangeArrowheads="1"/>
          </p:cNvSpPr>
          <p:nvPr/>
        </p:nvSpPr>
        <p:spPr bwMode="auto">
          <a:xfrm>
            <a:off x="1987025" y="2966977"/>
            <a:ext cx="3092729"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複数の治療歴を有するmCRC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MSS</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事前IO許可済み</a:t>
            </a:r>
          </a:p>
          <a:p>
            <a:pPr defTabSz="892175" eaLnBrk="0" hangingPunct="0">
              <a:spcAft>
                <a:spcPct val="30000"/>
              </a:spcAft>
              <a:defRPr/>
            </a:pPr>
            <a:r>
              <a:rPr lang="ja-JP" sz="1600">
                <a:solidFill>
                  <a:srgbClr val="FFFFFF"/>
                </a:solidFill>
                <a:ea typeface="SimSun" pitchFamily="2" charset="-122"/>
              </a:rPr>
              <a:t>(n=41)</a:t>
            </a:r>
          </a:p>
        </p:txBody>
      </p:sp>
    </p:spTree>
    <p:extLst>
      <p:ext uri="{BB962C8B-B14F-4D97-AF65-F5344CB8AC3E}">
        <p14:creationId xmlns:p14="http://schemas.microsoft.com/office/powerpoint/2010/main" val="42163065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863807" cy="807720"/>
          </a:xfrm>
        </p:spPr>
        <p:txBody>
          <a:bodyPr/>
          <a:lstStyle/>
          <a:p>
            <a:r>
              <a:rPr lang="ja-JP" dirty="0"/>
              <a:t>LBA O-9：転移性で複数の治療歴を有するマイクロサテライト安定結腸直腸癌に対する新規自然/適応免疫賦活剤であるボテンシリマブ＋バルスチリマブ(抗PD-1)併用投与の検討 </a:t>
            </a:r>
            <a:br>
              <a:rPr lang="en-GB" altLang="ja-JP" dirty="0"/>
            </a:br>
            <a:r>
              <a:rPr lang="en-US" altLang="ja-JP" dirty="0"/>
              <a:t>–</a:t>
            </a:r>
            <a:r>
              <a:rPr lang="ja-JP" dirty="0"/>
              <a:t> Bullock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solidFill>
                  <a:schemeClr val="tx1"/>
                </a:solidFill>
              </a:rPr>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solidFill>
                  <a:schemeClr val="tx1"/>
                </a:solidFill>
              </a:rPr>
              <a:t>Bullock A, et al.Ann Oncol 2022;33(suppl):abstr LBA O-9</a:t>
            </a:r>
          </a:p>
        </p:txBody>
      </p:sp>
      <p:sp>
        <p:nvSpPr>
          <p:cNvPr id="8" name="TextBox 7">
            <a:extLst>
              <a:ext uri="{FF2B5EF4-FFF2-40B4-BE49-F238E27FC236}">
                <a16:creationId xmlns:a16="http://schemas.microsoft.com/office/drawing/2014/main" id="{21B9097C-A71F-9296-BA52-6C9B3142191C}"/>
              </a:ext>
            </a:extLst>
          </p:cNvPr>
          <p:cNvSpPr txBox="1"/>
          <p:nvPr/>
        </p:nvSpPr>
        <p:spPr>
          <a:xfrm>
            <a:off x="3031241" y="5998401"/>
            <a:ext cx="6237605" cy="307777"/>
          </a:xfrm>
          <a:prstGeom prst="rect">
            <a:avLst/>
          </a:prstGeom>
          <a:noFill/>
        </p:spPr>
        <p:txBody>
          <a:bodyPr wrap="none" rtlCol="0">
            <a:spAutoFit/>
          </a:bodyPr>
          <a:lstStyle/>
          <a:p>
            <a:r>
              <a:rPr lang="ja-JP" sz="1400" dirty="0">
                <a:solidFill>
                  <a:schemeClr val="tx1"/>
                </a:solidFill>
              </a:rPr>
              <a:t>継続中のPR/SD	PETによる完全な代謝反応</a:t>
            </a:r>
            <a:r>
              <a:rPr lang="en-GB" altLang="ja-JP" sz="1400" dirty="0">
                <a:solidFill>
                  <a:schemeClr val="tx1"/>
                </a:solidFill>
              </a:rPr>
              <a:t>	</a:t>
            </a:r>
            <a:r>
              <a:rPr lang="ja-JP" sz="1400" dirty="0">
                <a:solidFill>
                  <a:schemeClr val="tx1"/>
                </a:solidFill>
              </a:rPr>
              <a:t>非標的病変の進行</a:t>
            </a:r>
          </a:p>
        </p:txBody>
      </p:sp>
      <p:sp>
        <p:nvSpPr>
          <p:cNvPr id="9" name="TextBox 8">
            <a:extLst>
              <a:ext uri="{FF2B5EF4-FFF2-40B4-BE49-F238E27FC236}">
                <a16:creationId xmlns:a16="http://schemas.microsoft.com/office/drawing/2014/main" id="{8D3D8B35-FF27-CC0A-6066-DBC12B380D09}"/>
              </a:ext>
            </a:extLst>
          </p:cNvPr>
          <p:cNvSpPr txBox="1"/>
          <p:nvPr/>
        </p:nvSpPr>
        <p:spPr>
          <a:xfrm>
            <a:off x="7422976" y="5967623"/>
            <a:ext cx="287258" cy="338554"/>
          </a:xfrm>
          <a:prstGeom prst="rect">
            <a:avLst/>
          </a:prstGeom>
          <a:noFill/>
        </p:spPr>
        <p:txBody>
          <a:bodyPr wrap="none" rtlCol="0">
            <a:spAutoFit/>
          </a:bodyPr>
          <a:lstStyle/>
          <a:p>
            <a:r>
              <a:rPr lang="ja-JP" sz="1600" dirty="0">
                <a:solidFill>
                  <a:schemeClr val="tx1"/>
                </a:solidFill>
              </a:rPr>
              <a:t>x</a:t>
            </a:r>
          </a:p>
        </p:txBody>
      </p:sp>
      <p:grpSp>
        <p:nvGrpSpPr>
          <p:cNvPr id="10" name="Group 9">
            <a:extLst>
              <a:ext uri="{FF2B5EF4-FFF2-40B4-BE49-F238E27FC236}">
                <a16:creationId xmlns:a16="http://schemas.microsoft.com/office/drawing/2014/main" id="{898D69BB-613A-E9BA-DA6A-A1D0262918A1}"/>
              </a:ext>
            </a:extLst>
          </p:cNvPr>
          <p:cNvGrpSpPr/>
          <p:nvPr/>
        </p:nvGrpSpPr>
        <p:grpSpPr>
          <a:xfrm>
            <a:off x="312282" y="1873984"/>
            <a:ext cx="5639998" cy="3863808"/>
            <a:chOff x="492757" y="1873984"/>
            <a:chExt cx="5639998" cy="3863808"/>
          </a:xfrm>
        </p:grpSpPr>
        <p:cxnSp>
          <p:nvCxnSpPr>
            <p:cNvPr id="11" name="Straight Connector 10">
              <a:extLst>
                <a:ext uri="{FF2B5EF4-FFF2-40B4-BE49-F238E27FC236}">
                  <a16:creationId xmlns:a16="http://schemas.microsoft.com/office/drawing/2014/main" id="{2AA85AD3-CAF8-33A1-2F69-610A276A3D3F}"/>
                </a:ext>
              </a:extLst>
            </p:cNvPr>
            <p:cNvCxnSpPr>
              <a:cxnSpLocks/>
            </p:cNvCxnSpPr>
            <p:nvPr/>
          </p:nvCxnSpPr>
          <p:spPr>
            <a:xfrm flipH="1">
              <a:off x="1298580" y="3806992"/>
              <a:ext cx="479742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A204B00-E274-9F7F-600D-E048F8C42FDC}"/>
                </a:ext>
              </a:extLst>
            </p:cNvPr>
            <p:cNvGrpSpPr/>
            <p:nvPr/>
          </p:nvGrpSpPr>
          <p:grpSpPr>
            <a:xfrm>
              <a:off x="1233831" y="2006990"/>
              <a:ext cx="72000" cy="3600000"/>
              <a:chOff x="1969325" y="1959428"/>
              <a:chExt cx="72000" cy="3600000"/>
            </a:xfrm>
          </p:grpSpPr>
          <p:cxnSp>
            <p:nvCxnSpPr>
              <p:cNvPr id="90" name="Straight Connector 89">
                <a:extLst>
                  <a:ext uri="{FF2B5EF4-FFF2-40B4-BE49-F238E27FC236}">
                    <a16:creationId xmlns:a16="http://schemas.microsoft.com/office/drawing/2014/main" id="{9A76E4D2-96C1-5671-79A1-063BBB187B00}"/>
                  </a:ext>
                </a:extLst>
              </p:cNvPr>
              <p:cNvCxnSpPr/>
              <p:nvPr/>
            </p:nvCxnSpPr>
            <p:spPr>
              <a:xfrm>
                <a:off x="2034073" y="1959428"/>
                <a:ext cx="0" cy="36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CF761E8-DA78-5168-E214-F0675F74A3C8}"/>
                  </a:ext>
                </a:extLst>
              </p:cNvPr>
              <p:cNvCxnSpPr/>
              <p:nvPr/>
            </p:nvCxnSpPr>
            <p:spPr>
              <a:xfrm>
                <a:off x="1969325" y="197049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0D5FB38-C0D1-8BF4-E0C2-87B084AC2BA9}"/>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01B7D65-9BAC-9BEA-7D46-A089BDA54666}"/>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C97ED08-8879-C677-59CF-CE0AFFF1E774}"/>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8E4CFB3-7C71-1DA4-2C0F-8FAADB8FE6A8}"/>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1A43FBA-ABBF-906E-8A99-E0EC2B635957}"/>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AC9E0FA-5CAE-CBA2-5B46-55C76C07D652}"/>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FBB024D-C723-9767-201C-E8210FD95D38}"/>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7E37BCD-73B6-09C1-4A42-8C1B5E92B368}"/>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0F7CF91-B70D-6DCD-E797-502703DA81FA}"/>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BE23A9-9C74-89C1-555C-940F52A59DCF}"/>
                  </a:ext>
                </a:extLst>
              </p:cNvPr>
              <p:cNvCxnSpPr/>
              <p:nvPr/>
            </p:nvCxnSpPr>
            <p:spPr>
              <a:xfrm>
                <a:off x="1969325" y="555321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90A7A8B2-53A6-EEF7-AF8D-2B458B79CBBB}"/>
                </a:ext>
              </a:extLst>
            </p:cNvPr>
            <p:cNvGrpSpPr/>
            <p:nvPr/>
          </p:nvGrpSpPr>
          <p:grpSpPr>
            <a:xfrm>
              <a:off x="855573" y="1873984"/>
              <a:ext cx="370862" cy="1711182"/>
              <a:chOff x="1591067" y="1826422"/>
              <a:chExt cx="370862" cy="1711182"/>
            </a:xfrm>
          </p:grpSpPr>
          <p:sp>
            <p:nvSpPr>
              <p:cNvPr id="85" name="TextBox 84">
                <a:extLst>
                  <a:ext uri="{FF2B5EF4-FFF2-40B4-BE49-F238E27FC236}">
                    <a16:creationId xmlns:a16="http://schemas.microsoft.com/office/drawing/2014/main" id="{819749C1-9E4B-FDF3-88CA-F7565BC3622A}"/>
                  </a:ext>
                </a:extLst>
              </p:cNvPr>
              <p:cNvSpPr txBox="1"/>
              <p:nvPr/>
            </p:nvSpPr>
            <p:spPr>
              <a:xfrm>
                <a:off x="1591067" y="1826422"/>
                <a:ext cx="370862" cy="288147"/>
              </a:xfrm>
              <a:prstGeom prst="rect">
                <a:avLst/>
              </a:prstGeom>
              <a:noFill/>
            </p:spPr>
            <p:txBody>
              <a:bodyPr wrap="none" lIns="36000" tIns="36000" rIns="36000" bIns="36000" rtlCol="0">
                <a:spAutoFit/>
              </a:bodyPr>
              <a:lstStyle/>
              <a:p>
                <a:pPr algn="r"/>
                <a:r>
                  <a:rPr lang="ja-JP" sz="1400">
                    <a:solidFill>
                      <a:schemeClr val="tx1"/>
                    </a:solidFill>
                  </a:rPr>
                  <a:t>100</a:t>
                </a:r>
              </a:p>
            </p:txBody>
          </p:sp>
          <p:sp>
            <p:nvSpPr>
              <p:cNvPr id="86" name="TextBox 85">
                <a:extLst>
                  <a:ext uri="{FF2B5EF4-FFF2-40B4-BE49-F238E27FC236}">
                    <a16:creationId xmlns:a16="http://schemas.microsoft.com/office/drawing/2014/main" id="{6E9B2F60-D8A5-6698-8D71-AE6232538342}"/>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ja-JP" sz="1400">
                    <a:solidFill>
                      <a:schemeClr val="tx1"/>
                    </a:solidFill>
                  </a:rPr>
                  <a:t>80</a:t>
                </a:r>
              </a:p>
            </p:txBody>
          </p:sp>
          <p:sp>
            <p:nvSpPr>
              <p:cNvPr id="87" name="TextBox 86">
                <a:extLst>
                  <a:ext uri="{FF2B5EF4-FFF2-40B4-BE49-F238E27FC236}">
                    <a16:creationId xmlns:a16="http://schemas.microsoft.com/office/drawing/2014/main" id="{548DC508-C610-5E87-2B6A-8B90710A9BE7}"/>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ja-JP" sz="1400">
                    <a:solidFill>
                      <a:schemeClr val="tx1"/>
                    </a:solidFill>
                  </a:rPr>
                  <a:t>60</a:t>
                </a:r>
              </a:p>
            </p:txBody>
          </p:sp>
          <p:sp>
            <p:nvSpPr>
              <p:cNvPr id="88" name="TextBox 87">
                <a:extLst>
                  <a:ext uri="{FF2B5EF4-FFF2-40B4-BE49-F238E27FC236}">
                    <a16:creationId xmlns:a16="http://schemas.microsoft.com/office/drawing/2014/main" id="{9A09DFB4-27A4-E90D-572A-89D00D9FC13C}"/>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ja-JP" sz="1400">
                    <a:solidFill>
                      <a:schemeClr val="tx1"/>
                    </a:solidFill>
                  </a:rPr>
                  <a:t>40</a:t>
                </a:r>
              </a:p>
            </p:txBody>
          </p:sp>
          <p:sp>
            <p:nvSpPr>
              <p:cNvPr id="89" name="TextBox 88">
                <a:extLst>
                  <a:ext uri="{FF2B5EF4-FFF2-40B4-BE49-F238E27FC236}">
                    <a16:creationId xmlns:a16="http://schemas.microsoft.com/office/drawing/2014/main" id="{75CD7351-7BF1-9FC1-7F8C-65E030883A95}"/>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ja-JP" sz="1400">
                    <a:solidFill>
                      <a:schemeClr val="tx1"/>
                    </a:solidFill>
                  </a:rPr>
                  <a:t>20</a:t>
                </a:r>
              </a:p>
            </p:txBody>
          </p:sp>
        </p:grpSp>
        <p:sp>
          <p:nvSpPr>
            <p:cNvPr id="14" name="TextBox 13">
              <a:extLst>
                <a:ext uri="{FF2B5EF4-FFF2-40B4-BE49-F238E27FC236}">
                  <a16:creationId xmlns:a16="http://schemas.microsoft.com/office/drawing/2014/main" id="{235740E2-D872-18E5-1B97-2485B6E0BA96}"/>
                </a:ext>
              </a:extLst>
            </p:cNvPr>
            <p:cNvSpPr txBox="1"/>
            <p:nvPr/>
          </p:nvSpPr>
          <p:spPr>
            <a:xfrm>
              <a:off x="1054346" y="3655159"/>
              <a:ext cx="172089" cy="288147"/>
            </a:xfrm>
            <a:prstGeom prst="rect">
              <a:avLst/>
            </a:prstGeom>
            <a:noFill/>
          </p:spPr>
          <p:txBody>
            <a:bodyPr wrap="none" lIns="36000" tIns="36000" rIns="36000" bIns="36000" rtlCol="0">
              <a:spAutoFit/>
            </a:bodyPr>
            <a:lstStyle/>
            <a:p>
              <a:pPr algn="r"/>
              <a:r>
                <a:rPr lang="ja-JP" sz="1400">
                  <a:solidFill>
                    <a:schemeClr val="tx1"/>
                  </a:solidFill>
                </a:rPr>
                <a:t>0</a:t>
              </a:r>
            </a:p>
          </p:txBody>
        </p:sp>
        <p:grpSp>
          <p:nvGrpSpPr>
            <p:cNvPr id="15" name="Group 14">
              <a:extLst>
                <a:ext uri="{FF2B5EF4-FFF2-40B4-BE49-F238E27FC236}">
                  <a16:creationId xmlns:a16="http://schemas.microsoft.com/office/drawing/2014/main" id="{64C564FE-AC93-D000-3B13-63F28E09CCBB}"/>
                </a:ext>
              </a:extLst>
            </p:cNvPr>
            <p:cNvGrpSpPr/>
            <p:nvPr/>
          </p:nvGrpSpPr>
          <p:grpSpPr>
            <a:xfrm>
              <a:off x="756187" y="4026610"/>
              <a:ext cx="470248" cy="1711182"/>
              <a:chOff x="1491681" y="1826422"/>
              <a:chExt cx="470248" cy="1711182"/>
            </a:xfrm>
          </p:grpSpPr>
          <p:sp>
            <p:nvSpPr>
              <p:cNvPr id="80" name="TextBox 79">
                <a:extLst>
                  <a:ext uri="{FF2B5EF4-FFF2-40B4-BE49-F238E27FC236}">
                    <a16:creationId xmlns:a16="http://schemas.microsoft.com/office/drawing/2014/main" id="{78CE53B3-51D0-73A9-99E3-821EAD6C6ECA}"/>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ja-JP" sz="1400">
                    <a:solidFill>
                      <a:schemeClr val="tx1"/>
                    </a:solidFill>
                  </a:rPr>
                  <a:t>-20</a:t>
                </a:r>
              </a:p>
            </p:txBody>
          </p:sp>
          <p:sp>
            <p:nvSpPr>
              <p:cNvPr id="81" name="TextBox 80">
                <a:extLst>
                  <a:ext uri="{FF2B5EF4-FFF2-40B4-BE49-F238E27FC236}">
                    <a16:creationId xmlns:a16="http://schemas.microsoft.com/office/drawing/2014/main" id="{3B0B13CC-BBA8-0712-495D-7E2B813EF3CD}"/>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ja-JP" sz="1400">
                    <a:solidFill>
                      <a:schemeClr val="tx1"/>
                    </a:solidFill>
                  </a:rPr>
                  <a:t>-40</a:t>
                </a:r>
              </a:p>
            </p:txBody>
          </p:sp>
          <p:sp>
            <p:nvSpPr>
              <p:cNvPr id="82" name="TextBox 81">
                <a:extLst>
                  <a:ext uri="{FF2B5EF4-FFF2-40B4-BE49-F238E27FC236}">
                    <a16:creationId xmlns:a16="http://schemas.microsoft.com/office/drawing/2014/main" id="{6F82B97F-E218-68E4-F9EE-44FAFA53D032}"/>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ja-JP" sz="1400">
                    <a:solidFill>
                      <a:schemeClr val="tx1"/>
                    </a:solidFill>
                  </a:rPr>
                  <a:t>-60</a:t>
                </a:r>
              </a:p>
            </p:txBody>
          </p:sp>
          <p:sp>
            <p:nvSpPr>
              <p:cNvPr id="83" name="TextBox 82">
                <a:extLst>
                  <a:ext uri="{FF2B5EF4-FFF2-40B4-BE49-F238E27FC236}">
                    <a16:creationId xmlns:a16="http://schemas.microsoft.com/office/drawing/2014/main" id="{A8760F3D-FAA4-437D-032A-FD89A60CF665}"/>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ja-JP" sz="1400">
                    <a:solidFill>
                      <a:schemeClr val="tx1"/>
                    </a:solidFill>
                  </a:rPr>
                  <a:t>-80</a:t>
                </a:r>
              </a:p>
            </p:txBody>
          </p:sp>
          <p:sp>
            <p:nvSpPr>
              <p:cNvPr id="84" name="TextBox 83">
                <a:extLst>
                  <a:ext uri="{FF2B5EF4-FFF2-40B4-BE49-F238E27FC236}">
                    <a16:creationId xmlns:a16="http://schemas.microsoft.com/office/drawing/2014/main" id="{1E3F29B5-A927-EE5C-0911-85E0D9C51469}"/>
                  </a:ext>
                </a:extLst>
              </p:cNvPr>
              <p:cNvSpPr txBox="1"/>
              <p:nvPr/>
            </p:nvSpPr>
            <p:spPr>
              <a:xfrm>
                <a:off x="1491681" y="3249457"/>
                <a:ext cx="470248" cy="288147"/>
              </a:xfrm>
              <a:prstGeom prst="rect">
                <a:avLst/>
              </a:prstGeom>
              <a:noFill/>
            </p:spPr>
            <p:txBody>
              <a:bodyPr wrap="none" lIns="36000" tIns="36000" rIns="36000" bIns="36000" rtlCol="0">
                <a:spAutoFit/>
              </a:bodyPr>
              <a:lstStyle/>
              <a:p>
                <a:pPr algn="r"/>
                <a:r>
                  <a:rPr lang="ja-JP" sz="1400">
                    <a:solidFill>
                      <a:schemeClr val="tx1"/>
                    </a:solidFill>
                  </a:rPr>
                  <a:t>-100</a:t>
                </a:r>
              </a:p>
            </p:txBody>
          </p:sp>
        </p:grpSp>
        <p:sp>
          <p:nvSpPr>
            <p:cNvPr id="16" name="TextBox 15">
              <a:extLst>
                <a:ext uri="{FF2B5EF4-FFF2-40B4-BE49-F238E27FC236}">
                  <a16:creationId xmlns:a16="http://schemas.microsoft.com/office/drawing/2014/main" id="{1442C02C-751C-DB5A-4B11-67616FD4DCA2}"/>
                </a:ext>
              </a:extLst>
            </p:cNvPr>
            <p:cNvSpPr txBox="1"/>
            <p:nvPr/>
          </p:nvSpPr>
          <p:spPr>
            <a:xfrm rot="16200000">
              <a:off x="-520501" y="3630417"/>
              <a:ext cx="2334293" cy="307777"/>
            </a:xfrm>
            <a:prstGeom prst="rect">
              <a:avLst/>
            </a:prstGeom>
            <a:noFill/>
          </p:spPr>
          <p:txBody>
            <a:bodyPr wrap="none" rtlCol="0">
              <a:spAutoFit/>
            </a:bodyPr>
            <a:lstStyle/>
            <a:p>
              <a:pPr algn="ctr"/>
              <a:r>
                <a:rPr lang="ja-JP" sz="1400">
                  <a:solidFill>
                    <a:schemeClr val="tx1"/>
                  </a:solidFill>
                  <a:latin typeface="Arial" panose="020B0604020202020204" pitchFamily="34" charset="0"/>
                  <a:ea typeface="MS Mincho"/>
                  <a:cs typeface="Arial" panose="020B0604020202020204" pitchFamily="34" charset="0"/>
                </a:rPr>
                <a:t> 標的病変の変化、%</a:t>
              </a:r>
            </a:p>
          </p:txBody>
        </p:sp>
        <p:sp>
          <p:nvSpPr>
            <p:cNvPr id="17" name="TextBox 16">
              <a:extLst>
                <a:ext uri="{FF2B5EF4-FFF2-40B4-BE49-F238E27FC236}">
                  <a16:creationId xmlns:a16="http://schemas.microsoft.com/office/drawing/2014/main" id="{21640056-4161-BE36-2AF4-F191CAB22010}"/>
                </a:ext>
              </a:extLst>
            </p:cNvPr>
            <p:cNvSpPr txBox="1"/>
            <p:nvPr/>
          </p:nvSpPr>
          <p:spPr>
            <a:xfrm>
              <a:off x="2574235" y="2015511"/>
              <a:ext cx="2592376" cy="584775"/>
            </a:xfrm>
            <a:prstGeom prst="rect">
              <a:avLst/>
            </a:prstGeom>
            <a:noFill/>
          </p:spPr>
          <p:txBody>
            <a:bodyPr wrap="none" rtlCol="0">
              <a:spAutoFit/>
            </a:bodyPr>
            <a:lstStyle/>
            <a:p>
              <a:r>
                <a:rPr lang="ja-JP" sz="1600">
                  <a:solidFill>
                    <a:schemeClr val="tx1"/>
                  </a:solidFill>
                </a:rPr>
                <a:t>ORR 24% (95%CI 14、39)</a:t>
              </a:r>
            </a:p>
            <a:p>
              <a:r>
                <a:rPr lang="ja-JP" sz="1600">
                  <a:solidFill>
                    <a:schemeClr val="tx1"/>
                  </a:solidFill>
                </a:rPr>
                <a:t>DCR 73% (95%CI 58、84)</a:t>
              </a:r>
            </a:p>
          </p:txBody>
        </p:sp>
        <p:grpSp>
          <p:nvGrpSpPr>
            <p:cNvPr id="20" name="Group 19">
              <a:extLst>
                <a:ext uri="{FF2B5EF4-FFF2-40B4-BE49-F238E27FC236}">
                  <a16:creationId xmlns:a16="http://schemas.microsoft.com/office/drawing/2014/main" id="{FB48DEB1-A9AA-3DDB-6BA3-0DF12200B0AB}"/>
                </a:ext>
              </a:extLst>
            </p:cNvPr>
            <p:cNvGrpSpPr/>
            <p:nvPr/>
          </p:nvGrpSpPr>
          <p:grpSpPr>
            <a:xfrm>
              <a:off x="1357085" y="2251807"/>
              <a:ext cx="2250914" cy="1548000"/>
              <a:chOff x="1357085" y="2651505"/>
              <a:chExt cx="2250914" cy="1548000"/>
            </a:xfrm>
          </p:grpSpPr>
          <p:sp>
            <p:nvSpPr>
              <p:cNvPr id="60" name="Rectangle 59">
                <a:extLst>
                  <a:ext uri="{FF2B5EF4-FFF2-40B4-BE49-F238E27FC236}">
                    <a16:creationId xmlns:a16="http://schemas.microsoft.com/office/drawing/2014/main" id="{146AAAA1-56FE-C389-9AC9-F2FA86434562}"/>
                  </a:ext>
                </a:extLst>
              </p:cNvPr>
              <p:cNvSpPr/>
              <p:nvPr/>
            </p:nvSpPr>
            <p:spPr>
              <a:xfrm rot="10800000">
                <a:off x="1357085" y="2651505"/>
                <a:ext cx="72000" cy="15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Rectangle 60">
                <a:extLst>
                  <a:ext uri="{FF2B5EF4-FFF2-40B4-BE49-F238E27FC236}">
                    <a16:creationId xmlns:a16="http://schemas.microsoft.com/office/drawing/2014/main" id="{7FEE7B5F-0DB2-3DBE-AF02-CDE46CF0EE4A}"/>
                  </a:ext>
                </a:extLst>
              </p:cNvPr>
              <p:cNvSpPr/>
              <p:nvPr/>
            </p:nvSpPr>
            <p:spPr>
              <a:xfrm rot="10800000">
                <a:off x="1472415" y="2903505"/>
                <a:ext cx="72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Rectangle 61">
                <a:extLst>
                  <a:ext uri="{FF2B5EF4-FFF2-40B4-BE49-F238E27FC236}">
                    <a16:creationId xmlns:a16="http://schemas.microsoft.com/office/drawing/2014/main" id="{7E497A9E-4033-F9F4-C93A-D9B48C27F520}"/>
                  </a:ext>
                </a:extLst>
              </p:cNvPr>
              <p:cNvSpPr/>
              <p:nvPr/>
            </p:nvSpPr>
            <p:spPr>
              <a:xfrm rot="10800000">
                <a:off x="1587745" y="3335505"/>
                <a:ext cx="72000" cy="8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Rectangle 62">
                <a:extLst>
                  <a:ext uri="{FF2B5EF4-FFF2-40B4-BE49-F238E27FC236}">
                    <a16:creationId xmlns:a16="http://schemas.microsoft.com/office/drawing/2014/main" id="{5C8787F8-C360-9CF0-987F-40A642181F08}"/>
                  </a:ext>
                </a:extLst>
              </p:cNvPr>
              <p:cNvSpPr/>
              <p:nvPr/>
            </p:nvSpPr>
            <p:spPr>
              <a:xfrm rot="10800000">
                <a:off x="1703075" y="3479505"/>
                <a:ext cx="7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Rectangle 63">
                <a:extLst>
                  <a:ext uri="{FF2B5EF4-FFF2-40B4-BE49-F238E27FC236}">
                    <a16:creationId xmlns:a16="http://schemas.microsoft.com/office/drawing/2014/main" id="{7F1D23AF-325D-ACAD-AA0B-F01574EB13AD}"/>
                  </a:ext>
                </a:extLst>
              </p:cNvPr>
              <p:cNvSpPr/>
              <p:nvPr/>
            </p:nvSpPr>
            <p:spPr>
              <a:xfrm rot="10800000">
                <a:off x="1818405" y="3587505"/>
                <a:ext cx="72000"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64">
                <a:extLst>
                  <a:ext uri="{FF2B5EF4-FFF2-40B4-BE49-F238E27FC236}">
                    <a16:creationId xmlns:a16="http://schemas.microsoft.com/office/drawing/2014/main" id="{4DA73E13-2550-BEF5-020D-72EE4C9B76C2}"/>
                  </a:ext>
                </a:extLst>
              </p:cNvPr>
              <p:cNvSpPr/>
              <p:nvPr/>
            </p:nvSpPr>
            <p:spPr>
              <a:xfrm rot="10800000">
                <a:off x="1933735" y="3623505"/>
                <a:ext cx="72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a:extLst>
                  <a:ext uri="{FF2B5EF4-FFF2-40B4-BE49-F238E27FC236}">
                    <a16:creationId xmlns:a16="http://schemas.microsoft.com/office/drawing/2014/main" id="{0E37D334-0748-41DE-6F18-92D2647EA8F6}"/>
                  </a:ext>
                </a:extLst>
              </p:cNvPr>
              <p:cNvSpPr/>
              <p:nvPr/>
            </p:nvSpPr>
            <p:spPr>
              <a:xfrm rot="10800000">
                <a:off x="2049065" y="3695505"/>
                <a:ext cx="72000" cy="5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a:extLst>
                  <a:ext uri="{FF2B5EF4-FFF2-40B4-BE49-F238E27FC236}">
                    <a16:creationId xmlns:a16="http://schemas.microsoft.com/office/drawing/2014/main" id="{6277EF38-9CF1-D5DB-30DE-EA1E1D3E9790}"/>
                  </a:ext>
                </a:extLst>
              </p:cNvPr>
              <p:cNvSpPr/>
              <p:nvPr/>
            </p:nvSpPr>
            <p:spPr>
              <a:xfrm rot="10800000">
                <a:off x="2164395" y="3796305"/>
                <a:ext cx="72000" cy="4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a:extLst>
                  <a:ext uri="{FF2B5EF4-FFF2-40B4-BE49-F238E27FC236}">
                    <a16:creationId xmlns:a16="http://schemas.microsoft.com/office/drawing/2014/main" id="{D1AF3192-F8D8-DF38-508B-44C53B8C91F5}"/>
                  </a:ext>
                </a:extLst>
              </p:cNvPr>
              <p:cNvSpPr/>
              <p:nvPr/>
            </p:nvSpPr>
            <p:spPr>
              <a:xfrm rot="10800000">
                <a:off x="2279725" y="3803505"/>
                <a:ext cx="72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a:extLst>
                  <a:ext uri="{FF2B5EF4-FFF2-40B4-BE49-F238E27FC236}">
                    <a16:creationId xmlns:a16="http://schemas.microsoft.com/office/drawing/2014/main" id="{207A6FF0-8B40-73FE-1E42-2F767EBBD9A1}"/>
                  </a:ext>
                </a:extLst>
              </p:cNvPr>
              <p:cNvSpPr/>
              <p:nvPr/>
            </p:nvSpPr>
            <p:spPr>
              <a:xfrm rot="10800000">
                <a:off x="2395055" y="3839505"/>
                <a:ext cx="72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a:extLst>
                  <a:ext uri="{FF2B5EF4-FFF2-40B4-BE49-F238E27FC236}">
                    <a16:creationId xmlns:a16="http://schemas.microsoft.com/office/drawing/2014/main" id="{F084EB59-4679-A495-FD41-20C88D1326BF}"/>
                  </a:ext>
                </a:extLst>
              </p:cNvPr>
              <p:cNvSpPr/>
              <p:nvPr/>
            </p:nvSpPr>
            <p:spPr>
              <a:xfrm rot="10800000">
                <a:off x="2510385" y="3983505"/>
                <a:ext cx="7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a:extLst>
                  <a:ext uri="{FF2B5EF4-FFF2-40B4-BE49-F238E27FC236}">
                    <a16:creationId xmlns:a16="http://schemas.microsoft.com/office/drawing/2014/main" id="{2729AF96-5883-AE59-09C1-794F2245B8A1}"/>
                  </a:ext>
                </a:extLst>
              </p:cNvPr>
              <p:cNvSpPr/>
              <p:nvPr/>
            </p:nvSpPr>
            <p:spPr>
              <a:xfrm rot="10800000">
                <a:off x="2625715" y="4001505"/>
                <a:ext cx="72000" cy="19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a:extLst>
                  <a:ext uri="{FF2B5EF4-FFF2-40B4-BE49-F238E27FC236}">
                    <a16:creationId xmlns:a16="http://schemas.microsoft.com/office/drawing/2014/main" id="{607A7226-C157-743F-1860-DFC83A698022}"/>
                  </a:ext>
                </a:extLst>
              </p:cNvPr>
              <p:cNvSpPr/>
              <p:nvPr/>
            </p:nvSpPr>
            <p:spPr>
              <a:xfrm rot="10800000">
                <a:off x="2741045" y="4019505"/>
                <a:ext cx="72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a:extLst>
                  <a:ext uri="{FF2B5EF4-FFF2-40B4-BE49-F238E27FC236}">
                    <a16:creationId xmlns:a16="http://schemas.microsoft.com/office/drawing/2014/main" id="{378E155A-6E7E-258D-D671-CC8D989A2AA3}"/>
                  </a:ext>
                </a:extLst>
              </p:cNvPr>
              <p:cNvSpPr/>
              <p:nvPr/>
            </p:nvSpPr>
            <p:spPr>
              <a:xfrm rot="10800000">
                <a:off x="2856375" y="4019505"/>
                <a:ext cx="72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Rectangle 73">
                <a:extLst>
                  <a:ext uri="{FF2B5EF4-FFF2-40B4-BE49-F238E27FC236}">
                    <a16:creationId xmlns:a16="http://schemas.microsoft.com/office/drawing/2014/main" id="{34AD9437-7102-9895-51C0-0A3611A772D1}"/>
                  </a:ext>
                </a:extLst>
              </p:cNvPr>
              <p:cNvSpPr/>
              <p:nvPr/>
            </p:nvSpPr>
            <p:spPr>
              <a:xfrm rot="10800000">
                <a:off x="2971705" y="4019505"/>
                <a:ext cx="72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Rectangle 74">
                <a:extLst>
                  <a:ext uri="{FF2B5EF4-FFF2-40B4-BE49-F238E27FC236}">
                    <a16:creationId xmlns:a16="http://schemas.microsoft.com/office/drawing/2014/main" id="{70C96B2B-5D3D-3BAE-E55A-983FB971D8D6}"/>
                  </a:ext>
                </a:extLst>
              </p:cNvPr>
              <p:cNvSpPr/>
              <p:nvPr/>
            </p:nvSpPr>
            <p:spPr>
              <a:xfrm rot="10800000">
                <a:off x="3087035" y="4080705"/>
                <a:ext cx="72000" cy="11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Rectangle 75">
                <a:extLst>
                  <a:ext uri="{FF2B5EF4-FFF2-40B4-BE49-F238E27FC236}">
                    <a16:creationId xmlns:a16="http://schemas.microsoft.com/office/drawing/2014/main" id="{43234422-FD96-7985-0BF0-431793DB008C}"/>
                  </a:ext>
                </a:extLst>
              </p:cNvPr>
              <p:cNvSpPr/>
              <p:nvPr/>
            </p:nvSpPr>
            <p:spPr>
              <a:xfrm rot="10800000">
                <a:off x="3202365" y="4091505"/>
                <a:ext cx="72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Rectangle 76">
                <a:extLst>
                  <a:ext uri="{FF2B5EF4-FFF2-40B4-BE49-F238E27FC236}">
                    <a16:creationId xmlns:a16="http://schemas.microsoft.com/office/drawing/2014/main" id="{9B8D8FFD-CFF3-C1FC-35B1-2F96D40400A3}"/>
                  </a:ext>
                </a:extLst>
              </p:cNvPr>
              <p:cNvSpPr/>
              <p:nvPr/>
            </p:nvSpPr>
            <p:spPr>
              <a:xfrm rot="10800000">
                <a:off x="3317695" y="4109505"/>
                <a:ext cx="72000" cy="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a:extLst>
                  <a:ext uri="{FF2B5EF4-FFF2-40B4-BE49-F238E27FC236}">
                    <a16:creationId xmlns:a16="http://schemas.microsoft.com/office/drawing/2014/main" id="{16CE0330-0B90-F9EF-3BBD-1D11EB06D6BB}"/>
                  </a:ext>
                </a:extLst>
              </p:cNvPr>
              <p:cNvSpPr/>
              <p:nvPr/>
            </p:nvSpPr>
            <p:spPr>
              <a:xfrm rot="10800000">
                <a:off x="3426847" y="4181505"/>
                <a:ext cx="72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a:extLst>
                  <a:ext uri="{FF2B5EF4-FFF2-40B4-BE49-F238E27FC236}">
                    <a16:creationId xmlns:a16="http://schemas.microsoft.com/office/drawing/2014/main" id="{D2FE2283-BB36-47A0-2BF4-4DAC737B3D03}"/>
                  </a:ext>
                </a:extLst>
              </p:cNvPr>
              <p:cNvSpPr/>
              <p:nvPr/>
            </p:nvSpPr>
            <p:spPr>
              <a:xfrm rot="10800000">
                <a:off x="3535999" y="4181505"/>
                <a:ext cx="72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4" name="Rectangle 23">
              <a:extLst>
                <a:ext uri="{FF2B5EF4-FFF2-40B4-BE49-F238E27FC236}">
                  <a16:creationId xmlns:a16="http://schemas.microsoft.com/office/drawing/2014/main" id="{9E84D354-CA0A-611C-722E-F64BA9AF1148}"/>
                </a:ext>
              </a:extLst>
            </p:cNvPr>
            <p:cNvSpPr/>
            <p:nvPr/>
          </p:nvSpPr>
          <p:spPr>
            <a:xfrm rot="10800000">
              <a:off x="3645151" y="3781807"/>
              <a:ext cx="72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B2FEE30F-EAC4-36FB-2237-029FA8C5A19A}"/>
                </a:ext>
              </a:extLst>
            </p:cNvPr>
            <p:cNvSpPr/>
            <p:nvPr/>
          </p:nvSpPr>
          <p:spPr>
            <a:xfrm>
              <a:off x="375514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7B8621C8-8FE1-15DA-68B5-DA773D72F9F0}"/>
                </a:ext>
              </a:extLst>
            </p:cNvPr>
            <p:cNvSpPr/>
            <p:nvPr/>
          </p:nvSpPr>
          <p:spPr>
            <a:xfrm>
              <a:off x="387047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a:extLst>
                <a:ext uri="{FF2B5EF4-FFF2-40B4-BE49-F238E27FC236}">
                  <a16:creationId xmlns:a16="http://schemas.microsoft.com/office/drawing/2014/main" id="{3C8FD730-6EF3-6EA4-9ABA-8CA34FDD99D2}"/>
                </a:ext>
              </a:extLst>
            </p:cNvPr>
            <p:cNvSpPr/>
            <p:nvPr/>
          </p:nvSpPr>
          <p:spPr>
            <a:xfrm>
              <a:off x="398580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6D7717DC-0975-1E47-7E01-1ADE6DE35519}"/>
                </a:ext>
              </a:extLst>
            </p:cNvPr>
            <p:cNvSpPr/>
            <p:nvPr/>
          </p:nvSpPr>
          <p:spPr>
            <a:xfrm>
              <a:off x="410113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A685C8CC-D11D-4E02-D358-61B6FE23523A}"/>
                </a:ext>
              </a:extLst>
            </p:cNvPr>
            <p:cNvSpPr/>
            <p:nvPr/>
          </p:nvSpPr>
          <p:spPr>
            <a:xfrm>
              <a:off x="4216463" y="3810672"/>
              <a:ext cx="7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1816E8E0-33FF-03C7-6B8C-12E7FBA53F77}"/>
                </a:ext>
              </a:extLst>
            </p:cNvPr>
            <p:cNvSpPr/>
            <p:nvPr/>
          </p:nvSpPr>
          <p:spPr>
            <a:xfrm>
              <a:off x="4331793" y="3810672"/>
              <a:ext cx="7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FBF15DEF-3163-3BDD-874F-2B7FEA693805}"/>
                </a:ext>
              </a:extLst>
            </p:cNvPr>
            <p:cNvSpPr/>
            <p:nvPr/>
          </p:nvSpPr>
          <p:spPr>
            <a:xfrm>
              <a:off x="4447123" y="3810672"/>
              <a:ext cx="72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93FC93E6-A580-1218-72B1-9023EA56A6E4}"/>
                </a:ext>
              </a:extLst>
            </p:cNvPr>
            <p:cNvSpPr/>
            <p:nvPr/>
          </p:nvSpPr>
          <p:spPr>
            <a:xfrm>
              <a:off x="4562453" y="3810672"/>
              <a:ext cx="72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5E4A20EF-89C8-2A29-4696-F36504DE0F2A}"/>
                </a:ext>
              </a:extLst>
            </p:cNvPr>
            <p:cNvSpPr/>
            <p:nvPr/>
          </p:nvSpPr>
          <p:spPr>
            <a:xfrm>
              <a:off x="4677783" y="3810672"/>
              <a:ext cx="72000" cy="34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550E1B7B-FF2A-66FD-F9A2-53B6EAA407AF}"/>
                </a:ext>
              </a:extLst>
            </p:cNvPr>
            <p:cNvSpPr/>
            <p:nvPr/>
          </p:nvSpPr>
          <p:spPr>
            <a:xfrm>
              <a:off x="4793113" y="3810672"/>
              <a:ext cx="72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392D5F8D-3F81-B18A-0154-DF05885B9650}"/>
                </a:ext>
              </a:extLst>
            </p:cNvPr>
            <p:cNvSpPr/>
            <p:nvPr/>
          </p:nvSpPr>
          <p:spPr>
            <a:xfrm>
              <a:off x="4908443" y="3810672"/>
              <a:ext cx="72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ectangle 35">
              <a:extLst>
                <a:ext uri="{FF2B5EF4-FFF2-40B4-BE49-F238E27FC236}">
                  <a16:creationId xmlns:a16="http://schemas.microsoft.com/office/drawing/2014/main" id="{54BB8F4E-FBDD-B047-B907-FCF6C876A1E4}"/>
                </a:ext>
              </a:extLst>
            </p:cNvPr>
            <p:cNvSpPr/>
            <p:nvPr/>
          </p:nvSpPr>
          <p:spPr>
            <a:xfrm>
              <a:off x="5023773" y="3810672"/>
              <a:ext cx="72000" cy="59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Rectangle 36">
              <a:extLst>
                <a:ext uri="{FF2B5EF4-FFF2-40B4-BE49-F238E27FC236}">
                  <a16:creationId xmlns:a16="http://schemas.microsoft.com/office/drawing/2014/main" id="{2A0ECE82-9BAA-A64A-9C12-86E551B2FF3A}"/>
                </a:ext>
              </a:extLst>
            </p:cNvPr>
            <p:cNvSpPr/>
            <p:nvPr/>
          </p:nvSpPr>
          <p:spPr>
            <a:xfrm>
              <a:off x="5139103" y="3810672"/>
              <a:ext cx="72000" cy="70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a:extLst>
                <a:ext uri="{FF2B5EF4-FFF2-40B4-BE49-F238E27FC236}">
                  <a16:creationId xmlns:a16="http://schemas.microsoft.com/office/drawing/2014/main" id="{2059F891-AC81-8430-75EC-1664629E5857}"/>
                </a:ext>
              </a:extLst>
            </p:cNvPr>
            <p:cNvSpPr/>
            <p:nvPr/>
          </p:nvSpPr>
          <p:spPr>
            <a:xfrm>
              <a:off x="5254433" y="3810672"/>
              <a:ext cx="72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38">
              <a:extLst>
                <a:ext uri="{FF2B5EF4-FFF2-40B4-BE49-F238E27FC236}">
                  <a16:creationId xmlns:a16="http://schemas.microsoft.com/office/drawing/2014/main" id="{1A72D927-8559-099C-5937-683FB9B7DFB5}"/>
                </a:ext>
              </a:extLst>
            </p:cNvPr>
            <p:cNvSpPr/>
            <p:nvPr/>
          </p:nvSpPr>
          <p:spPr>
            <a:xfrm>
              <a:off x="5369763" y="3810672"/>
              <a:ext cx="72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39">
              <a:extLst>
                <a:ext uri="{FF2B5EF4-FFF2-40B4-BE49-F238E27FC236}">
                  <a16:creationId xmlns:a16="http://schemas.microsoft.com/office/drawing/2014/main" id="{199949AF-E145-3F1A-2E1A-D61BA814282A}"/>
                </a:ext>
              </a:extLst>
            </p:cNvPr>
            <p:cNvSpPr/>
            <p:nvPr/>
          </p:nvSpPr>
          <p:spPr>
            <a:xfrm>
              <a:off x="5485093" y="3810672"/>
              <a:ext cx="72000" cy="10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40">
              <a:extLst>
                <a:ext uri="{FF2B5EF4-FFF2-40B4-BE49-F238E27FC236}">
                  <a16:creationId xmlns:a16="http://schemas.microsoft.com/office/drawing/2014/main" id="{D7198D26-EE4C-22DC-0697-106BA3D492A3}"/>
                </a:ext>
              </a:extLst>
            </p:cNvPr>
            <p:cNvSpPr/>
            <p:nvPr/>
          </p:nvSpPr>
          <p:spPr>
            <a:xfrm>
              <a:off x="5600423" y="3810672"/>
              <a:ext cx="7200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41">
              <a:extLst>
                <a:ext uri="{FF2B5EF4-FFF2-40B4-BE49-F238E27FC236}">
                  <a16:creationId xmlns:a16="http://schemas.microsoft.com/office/drawing/2014/main" id="{8D82397D-9EB3-0F49-91FB-8DF4CC0CA555}"/>
                </a:ext>
              </a:extLst>
            </p:cNvPr>
            <p:cNvSpPr/>
            <p:nvPr/>
          </p:nvSpPr>
          <p:spPr>
            <a:xfrm>
              <a:off x="5715753" y="3810672"/>
              <a:ext cx="7200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Rectangle 42">
              <a:extLst>
                <a:ext uri="{FF2B5EF4-FFF2-40B4-BE49-F238E27FC236}">
                  <a16:creationId xmlns:a16="http://schemas.microsoft.com/office/drawing/2014/main" id="{3D3AAFBC-A200-22BE-E4D6-56A8BD13F54C}"/>
                </a:ext>
              </a:extLst>
            </p:cNvPr>
            <p:cNvSpPr/>
            <p:nvPr/>
          </p:nvSpPr>
          <p:spPr>
            <a:xfrm>
              <a:off x="5824905" y="3810672"/>
              <a:ext cx="72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a:extLst>
                <a:ext uri="{FF2B5EF4-FFF2-40B4-BE49-F238E27FC236}">
                  <a16:creationId xmlns:a16="http://schemas.microsoft.com/office/drawing/2014/main" id="{A8B4E4A9-E70F-5598-DA24-6CA60DA858C5}"/>
                </a:ext>
              </a:extLst>
            </p:cNvPr>
            <p:cNvSpPr/>
            <p:nvPr/>
          </p:nvSpPr>
          <p:spPr>
            <a:xfrm>
              <a:off x="5934057" y="3810672"/>
              <a:ext cx="72000" cy="14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1803589E-D8CC-FF35-C361-BDBEFE378ECC}"/>
                </a:ext>
              </a:extLst>
            </p:cNvPr>
            <p:cNvSpPr txBox="1"/>
            <p:nvPr/>
          </p:nvSpPr>
          <p:spPr>
            <a:xfrm>
              <a:off x="3518452" y="3486502"/>
              <a:ext cx="319318" cy="369332"/>
            </a:xfrm>
            <a:prstGeom prst="rect">
              <a:avLst/>
            </a:prstGeom>
            <a:noFill/>
          </p:spPr>
          <p:txBody>
            <a:bodyPr wrap="none" rtlCol="0">
              <a:spAutoFit/>
            </a:bodyPr>
            <a:lstStyle/>
            <a:p>
              <a:r>
                <a:rPr lang="ja-JP">
                  <a:solidFill>
                    <a:schemeClr val="tx1"/>
                  </a:solidFill>
                </a:rPr>
                <a:t>+</a:t>
              </a:r>
            </a:p>
          </p:txBody>
        </p:sp>
        <p:sp>
          <p:nvSpPr>
            <p:cNvPr id="46" name="TextBox 45">
              <a:extLst>
                <a:ext uri="{FF2B5EF4-FFF2-40B4-BE49-F238E27FC236}">
                  <a16:creationId xmlns:a16="http://schemas.microsoft.com/office/drawing/2014/main" id="{DF96BF2C-5757-FB72-9FB7-E1F14876F6AB}"/>
                </a:ext>
              </a:extLst>
            </p:cNvPr>
            <p:cNvSpPr txBox="1"/>
            <p:nvPr/>
          </p:nvSpPr>
          <p:spPr>
            <a:xfrm>
              <a:off x="3969026" y="3768111"/>
              <a:ext cx="319318" cy="677108"/>
            </a:xfrm>
            <a:prstGeom prst="rect">
              <a:avLst/>
            </a:prstGeom>
            <a:noFill/>
          </p:spPr>
          <p:txBody>
            <a:bodyPr wrap="none" rtlCol="0">
              <a:spAutoFit/>
            </a:bodyPr>
            <a:lstStyle/>
            <a:p>
              <a:pPr algn="ctr"/>
              <a:r>
                <a:rPr lang="ja-JP">
                  <a:solidFill>
                    <a:schemeClr val="tx1"/>
                  </a:solidFill>
                </a:rPr>
                <a:t>+</a:t>
              </a:r>
            </a:p>
            <a:p>
              <a:pPr algn="ctr"/>
              <a:r>
                <a:rPr lang="ja-JP" sz="2000">
                  <a:solidFill>
                    <a:schemeClr val="tx1"/>
                  </a:solidFill>
                </a:rPr>
                <a:t>*</a:t>
              </a:r>
            </a:p>
          </p:txBody>
        </p:sp>
        <p:sp>
          <p:nvSpPr>
            <p:cNvPr id="47" name="TextBox 46">
              <a:extLst>
                <a:ext uri="{FF2B5EF4-FFF2-40B4-BE49-F238E27FC236}">
                  <a16:creationId xmlns:a16="http://schemas.microsoft.com/office/drawing/2014/main" id="{FCAB97CD-4B54-47C0-44F0-78954761B93A}"/>
                </a:ext>
              </a:extLst>
            </p:cNvPr>
            <p:cNvSpPr txBox="1"/>
            <p:nvPr/>
          </p:nvSpPr>
          <p:spPr>
            <a:xfrm>
              <a:off x="4197626" y="3778050"/>
              <a:ext cx="319318" cy="369332"/>
            </a:xfrm>
            <a:prstGeom prst="rect">
              <a:avLst/>
            </a:prstGeom>
            <a:noFill/>
          </p:spPr>
          <p:txBody>
            <a:bodyPr wrap="none" rtlCol="0">
              <a:spAutoFit/>
            </a:bodyPr>
            <a:lstStyle/>
            <a:p>
              <a:r>
                <a:rPr lang="ja-JP">
                  <a:solidFill>
                    <a:schemeClr val="tx1"/>
                  </a:solidFill>
                </a:rPr>
                <a:t>+</a:t>
              </a:r>
            </a:p>
          </p:txBody>
        </p:sp>
        <p:sp>
          <p:nvSpPr>
            <p:cNvPr id="48" name="TextBox 47">
              <a:extLst>
                <a:ext uri="{FF2B5EF4-FFF2-40B4-BE49-F238E27FC236}">
                  <a16:creationId xmlns:a16="http://schemas.microsoft.com/office/drawing/2014/main" id="{5D27C04B-D70F-DF26-F92D-B27984F0736A}"/>
                </a:ext>
              </a:extLst>
            </p:cNvPr>
            <p:cNvSpPr txBox="1"/>
            <p:nvPr/>
          </p:nvSpPr>
          <p:spPr>
            <a:xfrm>
              <a:off x="4429539" y="4039781"/>
              <a:ext cx="274434" cy="307777"/>
            </a:xfrm>
            <a:prstGeom prst="rect">
              <a:avLst/>
            </a:prstGeom>
            <a:noFill/>
          </p:spPr>
          <p:txBody>
            <a:bodyPr wrap="none" rtlCol="0">
              <a:spAutoFit/>
            </a:bodyPr>
            <a:lstStyle/>
            <a:p>
              <a:r>
                <a:rPr lang="ja-JP" sz="1400">
                  <a:solidFill>
                    <a:schemeClr val="tx1"/>
                  </a:solidFill>
                </a:rPr>
                <a:t>x</a:t>
              </a:r>
            </a:p>
          </p:txBody>
        </p:sp>
        <p:sp>
          <p:nvSpPr>
            <p:cNvPr id="49" name="TextBox 48">
              <a:extLst>
                <a:ext uri="{FF2B5EF4-FFF2-40B4-BE49-F238E27FC236}">
                  <a16:creationId xmlns:a16="http://schemas.microsoft.com/office/drawing/2014/main" id="{EE4958A4-5435-DAB0-8D85-B6D59A0A4D40}"/>
                </a:ext>
              </a:extLst>
            </p:cNvPr>
            <p:cNvSpPr txBox="1"/>
            <p:nvPr/>
          </p:nvSpPr>
          <p:spPr>
            <a:xfrm>
              <a:off x="4668078" y="4089476"/>
              <a:ext cx="319318" cy="369332"/>
            </a:xfrm>
            <a:prstGeom prst="rect">
              <a:avLst/>
            </a:prstGeom>
            <a:noFill/>
          </p:spPr>
          <p:txBody>
            <a:bodyPr wrap="none" rtlCol="0">
              <a:spAutoFit/>
            </a:bodyPr>
            <a:lstStyle/>
            <a:p>
              <a:r>
                <a:rPr lang="ja-JP">
                  <a:solidFill>
                    <a:schemeClr val="tx1"/>
                  </a:solidFill>
                </a:rPr>
                <a:t>+</a:t>
              </a:r>
            </a:p>
          </p:txBody>
        </p:sp>
        <p:sp>
          <p:nvSpPr>
            <p:cNvPr id="50" name="TextBox 49">
              <a:extLst>
                <a:ext uri="{FF2B5EF4-FFF2-40B4-BE49-F238E27FC236}">
                  <a16:creationId xmlns:a16="http://schemas.microsoft.com/office/drawing/2014/main" id="{77712509-3F2B-30AD-7306-562E6415CC1C}"/>
                </a:ext>
              </a:extLst>
            </p:cNvPr>
            <p:cNvSpPr txBox="1"/>
            <p:nvPr/>
          </p:nvSpPr>
          <p:spPr>
            <a:xfrm>
              <a:off x="4896678" y="4305376"/>
              <a:ext cx="319318" cy="369332"/>
            </a:xfrm>
            <a:prstGeom prst="rect">
              <a:avLst/>
            </a:prstGeom>
            <a:noFill/>
          </p:spPr>
          <p:txBody>
            <a:bodyPr wrap="none" rtlCol="0">
              <a:spAutoFit/>
            </a:bodyPr>
            <a:lstStyle/>
            <a:p>
              <a:r>
                <a:rPr lang="ja-JP">
                  <a:solidFill>
                    <a:schemeClr val="tx1"/>
                  </a:solidFill>
                </a:rPr>
                <a:t>+</a:t>
              </a:r>
            </a:p>
          </p:txBody>
        </p:sp>
        <p:sp>
          <p:nvSpPr>
            <p:cNvPr id="51" name="TextBox 50">
              <a:extLst>
                <a:ext uri="{FF2B5EF4-FFF2-40B4-BE49-F238E27FC236}">
                  <a16:creationId xmlns:a16="http://schemas.microsoft.com/office/drawing/2014/main" id="{C46361A2-A161-94FF-BDEF-913E5243C6C8}"/>
                </a:ext>
              </a:extLst>
            </p:cNvPr>
            <p:cNvSpPr txBox="1"/>
            <p:nvPr/>
          </p:nvSpPr>
          <p:spPr>
            <a:xfrm>
              <a:off x="5017328" y="4406158"/>
              <a:ext cx="319318" cy="369332"/>
            </a:xfrm>
            <a:prstGeom prst="rect">
              <a:avLst/>
            </a:prstGeom>
            <a:noFill/>
          </p:spPr>
          <p:txBody>
            <a:bodyPr wrap="none" rtlCol="0">
              <a:spAutoFit/>
            </a:bodyPr>
            <a:lstStyle/>
            <a:p>
              <a:r>
                <a:rPr lang="ja-JP">
                  <a:solidFill>
                    <a:schemeClr val="tx1"/>
                  </a:solidFill>
                </a:rPr>
                <a:t>+</a:t>
              </a:r>
            </a:p>
          </p:txBody>
        </p:sp>
        <p:sp>
          <p:nvSpPr>
            <p:cNvPr id="52" name="TextBox 51">
              <a:extLst>
                <a:ext uri="{FF2B5EF4-FFF2-40B4-BE49-F238E27FC236}">
                  <a16:creationId xmlns:a16="http://schemas.microsoft.com/office/drawing/2014/main" id="{F690618E-BCCB-7684-68F0-95ADA0E8C031}"/>
                </a:ext>
              </a:extLst>
            </p:cNvPr>
            <p:cNvSpPr txBox="1"/>
            <p:nvPr/>
          </p:nvSpPr>
          <p:spPr>
            <a:xfrm>
              <a:off x="5127637" y="4479489"/>
              <a:ext cx="319318" cy="369332"/>
            </a:xfrm>
            <a:prstGeom prst="rect">
              <a:avLst/>
            </a:prstGeom>
            <a:noFill/>
          </p:spPr>
          <p:txBody>
            <a:bodyPr wrap="none" rtlCol="0">
              <a:spAutoFit/>
            </a:bodyPr>
            <a:lstStyle/>
            <a:p>
              <a:r>
                <a:rPr lang="ja-JP">
                  <a:solidFill>
                    <a:schemeClr val="tx1"/>
                  </a:solidFill>
                </a:rPr>
                <a:t>+</a:t>
              </a:r>
            </a:p>
          </p:txBody>
        </p:sp>
        <p:sp>
          <p:nvSpPr>
            <p:cNvPr id="53" name="TextBox 52">
              <a:extLst>
                <a:ext uri="{FF2B5EF4-FFF2-40B4-BE49-F238E27FC236}">
                  <a16:creationId xmlns:a16="http://schemas.microsoft.com/office/drawing/2014/main" id="{B8481128-B72C-0D29-F958-40D8DDBFDAC2}"/>
                </a:ext>
              </a:extLst>
            </p:cNvPr>
            <p:cNvSpPr txBox="1"/>
            <p:nvPr/>
          </p:nvSpPr>
          <p:spPr>
            <a:xfrm>
              <a:off x="5248287" y="4511239"/>
              <a:ext cx="319318" cy="369332"/>
            </a:xfrm>
            <a:prstGeom prst="rect">
              <a:avLst/>
            </a:prstGeom>
            <a:noFill/>
          </p:spPr>
          <p:txBody>
            <a:bodyPr wrap="none" rtlCol="0">
              <a:spAutoFit/>
            </a:bodyPr>
            <a:lstStyle/>
            <a:p>
              <a:r>
                <a:rPr lang="ja-JP">
                  <a:solidFill>
                    <a:schemeClr val="tx1"/>
                  </a:solidFill>
                </a:rPr>
                <a:t>+</a:t>
              </a:r>
            </a:p>
          </p:txBody>
        </p:sp>
        <p:sp>
          <p:nvSpPr>
            <p:cNvPr id="54" name="TextBox 53">
              <a:extLst>
                <a:ext uri="{FF2B5EF4-FFF2-40B4-BE49-F238E27FC236}">
                  <a16:creationId xmlns:a16="http://schemas.microsoft.com/office/drawing/2014/main" id="{9F364A3C-CC81-1D8B-A4B7-CC48842BDA08}"/>
                </a:ext>
              </a:extLst>
            </p:cNvPr>
            <p:cNvSpPr txBox="1"/>
            <p:nvPr/>
          </p:nvSpPr>
          <p:spPr>
            <a:xfrm>
              <a:off x="5362587" y="4720789"/>
              <a:ext cx="319318" cy="369332"/>
            </a:xfrm>
            <a:prstGeom prst="rect">
              <a:avLst/>
            </a:prstGeom>
            <a:noFill/>
          </p:spPr>
          <p:txBody>
            <a:bodyPr wrap="none" rtlCol="0">
              <a:spAutoFit/>
            </a:bodyPr>
            <a:lstStyle/>
            <a:p>
              <a:r>
                <a:rPr lang="ja-JP">
                  <a:solidFill>
                    <a:schemeClr val="tx1"/>
                  </a:solidFill>
                </a:rPr>
                <a:t>+</a:t>
              </a:r>
            </a:p>
          </p:txBody>
        </p:sp>
        <p:sp>
          <p:nvSpPr>
            <p:cNvPr id="55" name="TextBox 54">
              <a:extLst>
                <a:ext uri="{FF2B5EF4-FFF2-40B4-BE49-F238E27FC236}">
                  <a16:creationId xmlns:a16="http://schemas.microsoft.com/office/drawing/2014/main" id="{619AEC07-3930-5CF8-31A5-A92DAA28A829}"/>
                </a:ext>
              </a:extLst>
            </p:cNvPr>
            <p:cNvSpPr txBox="1"/>
            <p:nvPr/>
          </p:nvSpPr>
          <p:spPr>
            <a:xfrm>
              <a:off x="5476887" y="4752539"/>
              <a:ext cx="319318" cy="369332"/>
            </a:xfrm>
            <a:prstGeom prst="rect">
              <a:avLst/>
            </a:prstGeom>
            <a:noFill/>
          </p:spPr>
          <p:txBody>
            <a:bodyPr wrap="none" rtlCol="0">
              <a:spAutoFit/>
            </a:bodyPr>
            <a:lstStyle/>
            <a:p>
              <a:r>
                <a:rPr lang="ja-JP">
                  <a:solidFill>
                    <a:schemeClr val="tx1"/>
                  </a:solidFill>
                </a:rPr>
                <a:t>+</a:t>
              </a:r>
            </a:p>
          </p:txBody>
        </p:sp>
        <p:sp>
          <p:nvSpPr>
            <p:cNvPr id="56" name="TextBox 55">
              <a:extLst>
                <a:ext uri="{FF2B5EF4-FFF2-40B4-BE49-F238E27FC236}">
                  <a16:creationId xmlns:a16="http://schemas.microsoft.com/office/drawing/2014/main" id="{0FDCBE94-6FF1-D326-67F4-DC7C8FA4BA00}"/>
                </a:ext>
              </a:extLst>
            </p:cNvPr>
            <p:cNvSpPr txBox="1"/>
            <p:nvPr/>
          </p:nvSpPr>
          <p:spPr>
            <a:xfrm>
              <a:off x="5699137" y="5012889"/>
              <a:ext cx="319318" cy="369332"/>
            </a:xfrm>
            <a:prstGeom prst="rect">
              <a:avLst/>
            </a:prstGeom>
            <a:noFill/>
          </p:spPr>
          <p:txBody>
            <a:bodyPr wrap="none" rtlCol="0">
              <a:spAutoFit/>
            </a:bodyPr>
            <a:lstStyle/>
            <a:p>
              <a:r>
                <a:rPr lang="ja-JP">
                  <a:solidFill>
                    <a:schemeClr val="tx1"/>
                  </a:solidFill>
                </a:rPr>
                <a:t>+</a:t>
              </a:r>
            </a:p>
          </p:txBody>
        </p:sp>
        <p:sp>
          <p:nvSpPr>
            <p:cNvPr id="57" name="TextBox 56">
              <a:extLst>
                <a:ext uri="{FF2B5EF4-FFF2-40B4-BE49-F238E27FC236}">
                  <a16:creationId xmlns:a16="http://schemas.microsoft.com/office/drawing/2014/main" id="{8F2FCAA3-6DDF-EA72-8F7D-86C7A792BB38}"/>
                </a:ext>
              </a:extLst>
            </p:cNvPr>
            <p:cNvSpPr txBox="1"/>
            <p:nvPr/>
          </p:nvSpPr>
          <p:spPr>
            <a:xfrm>
              <a:off x="5813437" y="5171639"/>
              <a:ext cx="319318" cy="369332"/>
            </a:xfrm>
            <a:prstGeom prst="rect">
              <a:avLst/>
            </a:prstGeom>
            <a:noFill/>
          </p:spPr>
          <p:txBody>
            <a:bodyPr wrap="none" rtlCol="0">
              <a:spAutoFit/>
            </a:bodyPr>
            <a:lstStyle/>
            <a:p>
              <a:r>
                <a:rPr lang="ja-JP">
                  <a:solidFill>
                    <a:schemeClr val="tx1"/>
                  </a:solidFill>
                </a:rPr>
                <a:t>+</a:t>
              </a:r>
            </a:p>
          </p:txBody>
        </p:sp>
        <p:cxnSp>
          <p:nvCxnSpPr>
            <p:cNvPr id="58" name="Straight Connector 57">
              <a:extLst>
                <a:ext uri="{FF2B5EF4-FFF2-40B4-BE49-F238E27FC236}">
                  <a16:creationId xmlns:a16="http://schemas.microsoft.com/office/drawing/2014/main" id="{B16DD14C-85FC-2DF7-61F6-83DFDE4EEA5C}"/>
                </a:ext>
              </a:extLst>
            </p:cNvPr>
            <p:cNvCxnSpPr>
              <a:cxnSpLocks/>
            </p:cNvCxnSpPr>
            <p:nvPr/>
          </p:nvCxnSpPr>
          <p:spPr>
            <a:xfrm>
              <a:off x="1298579" y="4364452"/>
              <a:ext cx="4798800" cy="0"/>
            </a:xfrm>
            <a:prstGeom prst="line">
              <a:avLst/>
            </a:prstGeom>
            <a:ln w="22225">
              <a:solidFill>
                <a:srgbClr val="A0A0A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3A9C6AD-D683-DAEB-B06C-930CD358EC07}"/>
                </a:ext>
              </a:extLst>
            </p:cNvPr>
            <p:cNvCxnSpPr>
              <a:cxnSpLocks/>
            </p:cNvCxnSpPr>
            <p:nvPr/>
          </p:nvCxnSpPr>
          <p:spPr>
            <a:xfrm>
              <a:off x="1298579" y="3443425"/>
              <a:ext cx="4798800" cy="0"/>
            </a:xfrm>
            <a:prstGeom prst="line">
              <a:avLst/>
            </a:prstGeom>
            <a:ln w="22225">
              <a:solidFill>
                <a:srgbClr val="A0A0A0"/>
              </a:solidFill>
              <a:prstDash val="dash"/>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4540063C-F3B0-BF8B-06B0-902CED72198C}"/>
              </a:ext>
            </a:extLst>
          </p:cNvPr>
          <p:cNvSpPr txBox="1"/>
          <p:nvPr/>
        </p:nvSpPr>
        <p:spPr>
          <a:xfrm>
            <a:off x="4652174" y="6011226"/>
            <a:ext cx="284052" cy="400110"/>
          </a:xfrm>
          <a:prstGeom prst="rect">
            <a:avLst/>
          </a:prstGeom>
          <a:noFill/>
        </p:spPr>
        <p:txBody>
          <a:bodyPr wrap="none" rtlCol="0">
            <a:spAutoFit/>
          </a:bodyPr>
          <a:lstStyle/>
          <a:p>
            <a:r>
              <a:rPr lang="ja-JP" sz="2000">
                <a:solidFill>
                  <a:schemeClr val="tx1"/>
                </a:solidFill>
              </a:rPr>
              <a:t>*</a:t>
            </a:r>
          </a:p>
        </p:txBody>
      </p:sp>
      <p:sp>
        <p:nvSpPr>
          <p:cNvPr id="103" name="TextBox 102">
            <a:extLst>
              <a:ext uri="{FF2B5EF4-FFF2-40B4-BE49-F238E27FC236}">
                <a16:creationId xmlns:a16="http://schemas.microsoft.com/office/drawing/2014/main" id="{D736FA53-30FF-61F4-9E05-D70438F3C27D}"/>
              </a:ext>
            </a:extLst>
          </p:cNvPr>
          <p:cNvSpPr txBox="1"/>
          <p:nvPr/>
        </p:nvSpPr>
        <p:spPr>
          <a:xfrm>
            <a:off x="2749631" y="5967623"/>
            <a:ext cx="319318" cy="369332"/>
          </a:xfrm>
          <a:prstGeom prst="rect">
            <a:avLst/>
          </a:prstGeom>
          <a:noFill/>
        </p:spPr>
        <p:txBody>
          <a:bodyPr wrap="none" rtlCol="0">
            <a:spAutoFit/>
          </a:bodyPr>
          <a:lstStyle/>
          <a:p>
            <a:r>
              <a:rPr lang="ja-JP">
                <a:solidFill>
                  <a:schemeClr val="tx1"/>
                </a:solidFill>
              </a:rPr>
              <a:t>+</a:t>
            </a:r>
          </a:p>
        </p:txBody>
      </p:sp>
      <p:grpSp>
        <p:nvGrpSpPr>
          <p:cNvPr id="104" name="Group 103">
            <a:extLst>
              <a:ext uri="{FF2B5EF4-FFF2-40B4-BE49-F238E27FC236}">
                <a16:creationId xmlns:a16="http://schemas.microsoft.com/office/drawing/2014/main" id="{E1C9C749-5AC3-7AB5-B9C3-CBA958A600D0}"/>
              </a:ext>
            </a:extLst>
          </p:cNvPr>
          <p:cNvGrpSpPr/>
          <p:nvPr/>
        </p:nvGrpSpPr>
        <p:grpSpPr>
          <a:xfrm>
            <a:off x="6039572" y="1873984"/>
            <a:ext cx="5758870" cy="4039752"/>
            <a:chOff x="6220047" y="1873984"/>
            <a:chExt cx="5758870" cy="4039752"/>
          </a:xfrm>
        </p:grpSpPr>
        <p:cxnSp>
          <p:nvCxnSpPr>
            <p:cNvPr id="105" name="Straight Connector 104">
              <a:extLst>
                <a:ext uri="{FF2B5EF4-FFF2-40B4-BE49-F238E27FC236}">
                  <a16:creationId xmlns:a16="http://schemas.microsoft.com/office/drawing/2014/main" id="{A8ED08EE-40A2-0EC8-0EFD-0D731C22ACD7}"/>
                </a:ext>
              </a:extLst>
            </p:cNvPr>
            <p:cNvCxnSpPr>
              <a:cxnSpLocks/>
            </p:cNvCxnSpPr>
            <p:nvPr/>
          </p:nvCxnSpPr>
          <p:spPr>
            <a:xfrm flipH="1">
              <a:off x="7025870" y="3806992"/>
              <a:ext cx="4824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D996F50F-8562-812F-1701-1A0EB209F9D7}"/>
                </a:ext>
              </a:extLst>
            </p:cNvPr>
            <p:cNvGrpSpPr/>
            <p:nvPr/>
          </p:nvGrpSpPr>
          <p:grpSpPr>
            <a:xfrm>
              <a:off x="6961121" y="2006990"/>
              <a:ext cx="72000" cy="3600000"/>
              <a:chOff x="1969325" y="1959428"/>
              <a:chExt cx="72000" cy="3600000"/>
            </a:xfrm>
          </p:grpSpPr>
          <p:cxnSp>
            <p:nvCxnSpPr>
              <p:cNvPr id="185" name="Straight Connector 184">
                <a:extLst>
                  <a:ext uri="{FF2B5EF4-FFF2-40B4-BE49-F238E27FC236}">
                    <a16:creationId xmlns:a16="http://schemas.microsoft.com/office/drawing/2014/main" id="{310ECB66-879C-31E4-DAC2-C46B29EB8B89}"/>
                  </a:ext>
                </a:extLst>
              </p:cNvPr>
              <p:cNvCxnSpPr/>
              <p:nvPr/>
            </p:nvCxnSpPr>
            <p:spPr>
              <a:xfrm>
                <a:off x="2034073" y="1959428"/>
                <a:ext cx="0" cy="36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668AFE1-FA69-CBEF-4378-66991AA4043A}"/>
                  </a:ext>
                </a:extLst>
              </p:cNvPr>
              <p:cNvCxnSpPr/>
              <p:nvPr/>
            </p:nvCxnSpPr>
            <p:spPr>
              <a:xfrm>
                <a:off x="1969325" y="197049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9467E31-3484-A4A0-876E-330E83DF716D}"/>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F116662-A80E-270C-9293-7BEECBFACD24}"/>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6F730A3-42CB-8828-9EE2-49B7991C392D}"/>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B26255F-44CD-713E-D4D2-C1D5536B633D}"/>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D9E433C-E3F7-E457-6F49-575DEE0DD4D3}"/>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7B83984-A009-5946-B69F-EB8D6953C87B}"/>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2F81332-E7D1-771F-5BDC-1F396A760374}"/>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B01233A-DBE9-E5D1-2DC6-7701D5EB8C08}"/>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F57F6FA-8901-FC94-6670-67755A687BFC}"/>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439EFA3-4823-4EE3-1E2C-AF667B2AF523}"/>
                  </a:ext>
                </a:extLst>
              </p:cNvPr>
              <p:cNvCxnSpPr/>
              <p:nvPr/>
            </p:nvCxnSpPr>
            <p:spPr>
              <a:xfrm>
                <a:off x="1969325" y="555321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23325B0A-9EFC-DE99-3C70-A53B3F3EE834}"/>
                </a:ext>
              </a:extLst>
            </p:cNvPr>
            <p:cNvGrpSpPr/>
            <p:nvPr/>
          </p:nvGrpSpPr>
          <p:grpSpPr>
            <a:xfrm>
              <a:off x="6582863" y="1873984"/>
              <a:ext cx="370862" cy="1711182"/>
              <a:chOff x="1591067" y="1826422"/>
              <a:chExt cx="370862" cy="1711182"/>
            </a:xfrm>
          </p:grpSpPr>
          <p:sp>
            <p:nvSpPr>
              <p:cNvPr id="180" name="TextBox 179">
                <a:extLst>
                  <a:ext uri="{FF2B5EF4-FFF2-40B4-BE49-F238E27FC236}">
                    <a16:creationId xmlns:a16="http://schemas.microsoft.com/office/drawing/2014/main" id="{7CE7AF43-E386-405E-007E-9FB2D62F4B85}"/>
                  </a:ext>
                </a:extLst>
              </p:cNvPr>
              <p:cNvSpPr txBox="1"/>
              <p:nvPr/>
            </p:nvSpPr>
            <p:spPr>
              <a:xfrm>
                <a:off x="1591067" y="1826422"/>
                <a:ext cx="370862" cy="288147"/>
              </a:xfrm>
              <a:prstGeom prst="rect">
                <a:avLst/>
              </a:prstGeom>
              <a:noFill/>
            </p:spPr>
            <p:txBody>
              <a:bodyPr wrap="none" lIns="36000" tIns="36000" rIns="36000" bIns="36000" rtlCol="0">
                <a:spAutoFit/>
              </a:bodyPr>
              <a:lstStyle/>
              <a:p>
                <a:pPr algn="r"/>
                <a:r>
                  <a:rPr lang="ja-JP" sz="1400">
                    <a:solidFill>
                      <a:schemeClr val="tx1"/>
                    </a:solidFill>
                  </a:rPr>
                  <a:t>100</a:t>
                </a:r>
              </a:p>
            </p:txBody>
          </p:sp>
          <p:sp>
            <p:nvSpPr>
              <p:cNvPr id="181" name="TextBox 180">
                <a:extLst>
                  <a:ext uri="{FF2B5EF4-FFF2-40B4-BE49-F238E27FC236}">
                    <a16:creationId xmlns:a16="http://schemas.microsoft.com/office/drawing/2014/main" id="{02934C65-774A-B122-C091-D47C4D6B8D32}"/>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ja-JP" sz="1400">
                    <a:solidFill>
                      <a:schemeClr val="tx1"/>
                    </a:solidFill>
                  </a:rPr>
                  <a:t>80</a:t>
                </a:r>
              </a:p>
            </p:txBody>
          </p:sp>
          <p:sp>
            <p:nvSpPr>
              <p:cNvPr id="182" name="TextBox 181">
                <a:extLst>
                  <a:ext uri="{FF2B5EF4-FFF2-40B4-BE49-F238E27FC236}">
                    <a16:creationId xmlns:a16="http://schemas.microsoft.com/office/drawing/2014/main" id="{39E133EA-4FD3-4009-CEF7-6DC2714AAE9F}"/>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ja-JP" sz="1400">
                    <a:solidFill>
                      <a:schemeClr val="tx1"/>
                    </a:solidFill>
                  </a:rPr>
                  <a:t>60</a:t>
                </a:r>
              </a:p>
            </p:txBody>
          </p:sp>
          <p:sp>
            <p:nvSpPr>
              <p:cNvPr id="183" name="TextBox 182">
                <a:extLst>
                  <a:ext uri="{FF2B5EF4-FFF2-40B4-BE49-F238E27FC236}">
                    <a16:creationId xmlns:a16="http://schemas.microsoft.com/office/drawing/2014/main" id="{4F8909F0-1709-AB9C-20C7-623E44220A75}"/>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ja-JP" sz="1400">
                    <a:solidFill>
                      <a:schemeClr val="tx1"/>
                    </a:solidFill>
                  </a:rPr>
                  <a:t>40</a:t>
                </a:r>
              </a:p>
            </p:txBody>
          </p:sp>
          <p:sp>
            <p:nvSpPr>
              <p:cNvPr id="184" name="TextBox 183">
                <a:extLst>
                  <a:ext uri="{FF2B5EF4-FFF2-40B4-BE49-F238E27FC236}">
                    <a16:creationId xmlns:a16="http://schemas.microsoft.com/office/drawing/2014/main" id="{591DEC1E-30FC-FEA0-BF1C-297C9FD1E3BF}"/>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ja-JP" sz="1400">
                    <a:solidFill>
                      <a:schemeClr val="tx1"/>
                    </a:solidFill>
                  </a:rPr>
                  <a:t>20</a:t>
                </a:r>
              </a:p>
            </p:txBody>
          </p:sp>
        </p:grpSp>
        <p:sp>
          <p:nvSpPr>
            <p:cNvPr id="108" name="TextBox 107">
              <a:extLst>
                <a:ext uri="{FF2B5EF4-FFF2-40B4-BE49-F238E27FC236}">
                  <a16:creationId xmlns:a16="http://schemas.microsoft.com/office/drawing/2014/main" id="{BFD8D56D-78B6-9AFC-95D1-190E5704C281}"/>
                </a:ext>
              </a:extLst>
            </p:cNvPr>
            <p:cNvSpPr txBox="1"/>
            <p:nvPr/>
          </p:nvSpPr>
          <p:spPr>
            <a:xfrm>
              <a:off x="6781636" y="3655159"/>
              <a:ext cx="172089" cy="288147"/>
            </a:xfrm>
            <a:prstGeom prst="rect">
              <a:avLst/>
            </a:prstGeom>
            <a:noFill/>
          </p:spPr>
          <p:txBody>
            <a:bodyPr wrap="none" lIns="36000" tIns="36000" rIns="36000" bIns="36000" rtlCol="0">
              <a:spAutoFit/>
            </a:bodyPr>
            <a:lstStyle/>
            <a:p>
              <a:pPr algn="r"/>
              <a:r>
                <a:rPr lang="ja-JP" sz="1400">
                  <a:solidFill>
                    <a:schemeClr val="tx1"/>
                  </a:solidFill>
                </a:rPr>
                <a:t>0</a:t>
              </a:r>
            </a:p>
          </p:txBody>
        </p:sp>
        <p:grpSp>
          <p:nvGrpSpPr>
            <p:cNvPr id="109" name="Group 108">
              <a:extLst>
                <a:ext uri="{FF2B5EF4-FFF2-40B4-BE49-F238E27FC236}">
                  <a16:creationId xmlns:a16="http://schemas.microsoft.com/office/drawing/2014/main" id="{425DB0B3-58C8-F743-2243-08013686F291}"/>
                </a:ext>
              </a:extLst>
            </p:cNvPr>
            <p:cNvGrpSpPr/>
            <p:nvPr/>
          </p:nvGrpSpPr>
          <p:grpSpPr>
            <a:xfrm>
              <a:off x="6483477" y="4026610"/>
              <a:ext cx="470248" cy="1711182"/>
              <a:chOff x="1491681" y="1826422"/>
              <a:chExt cx="470248" cy="1711182"/>
            </a:xfrm>
          </p:grpSpPr>
          <p:sp>
            <p:nvSpPr>
              <p:cNvPr id="175" name="TextBox 174">
                <a:extLst>
                  <a:ext uri="{FF2B5EF4-FFF2-40B4-BE49-F238E27FC236}">
                    <a16:creationId xmlns:a16="http://schemas.microsoft.com/office/drawing/2014/main" id="{E3D71499-46B3-2220-62E2-066B6B40E5CC}"/>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ja-JP" sz="1400">
                    <a:solidFill>
                      <a:schemeClr val="tx1"/>
                    </a:solidFill>
                  </a:rPr>
                  <a:t>-20</a:t>
                </a:r>
              </a:p>
            </p:txBody>
          </p:sp>
          <p:sp>
            <p:nvSpPr>
              <p:cNvPr id="176" name="TextBox 175">
                <a:extLst>
                  <a:ext uri="{FF2B5EF4-FFF2-40B4-BE49-F238E27FC236}">
                    <a16:creationId xmlns:a16="http://schemas.microsoft.com/office/drawing/2014/main" id="{233C61A2-5C33-64AF-F62E-F054E23CE682}"/>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ja-JP" sz="1400">
                    <a:solidFill>
                      <a:schemeClr val="tx1"/>
                    </a:solidFill>
                  </a:rPr>
                  <a:t>-40</a:t>
                </a:r>
              </a:p>
            </p:txBody>
          </p:sp>
          <p:sp>
            <p:nvSpPr>
              <p:cNvPr id="177" name="TextBox 176">
                <a:extLst>
                  <a:ext uri="{FF2B5EF4-FFF2-40B4-BE49-F238E27FC236}">
                    <a16:creationId xmlns:a16="http://schemas.microsoft.com/office/drawing/2014/main" id="{579D8E03-3B97-10FF-D506-8FA698D1042D}"/>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ja-JP" sz="1400">
                    <a:solidFill>
                      <a:schemeClr val="tx1"/>
                    </a:solidFill>
                  </a:rPr>
                  <a:t>-60</a:t>
                </a:r>
              </a:p>
            </p:txBody>
          </p:sp>
          <p:sp>
            <p:nvSpPr>
              <p:cNvPr id="178" name="TextBox 177">
                <a:extLst>
                  <a:ext uri="{FF2B5EF4-FFF2-40B4-BE49-F238E27FC236}">
                    <a16:creationId xmlns:a16="http://schemas.microsoft.com/office/drawing/2014/main" id="{26F08B28-E994-F676-B82F-1C1D014D829F}"/>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ja-JP" sz="1400">
                    <a:solidFill>
                      <a:schemeClr val="tx1"/>
                    </a:solidFill>
                  </a:rPr>
                  <a:t>-80</a:t>
                </a:r>
              </a:p>
            </p:txBody>
          </p:sp>
          <p:sp>
            <p:nvSpPr>
              <p:cNvPr id="179" name="TextBox 178">
                <a:extLst>
                  <a:ext uri="{FF2B5EF4-FFF2-40B4-BE49-F238E27FC236}">
                    <a16:creationId xmlns:a16="http://schemas.microsoft.com/office/drawing/2014/main" id="{87EE77DF-DA3F-9029-53A0-216AA8A559AD}"/>
                  </a:ext>
                </a:extLst>
              </p:cNvPr>
              <p:cNvSpPr txBox="1"/>
              <p:nvPr/>
            </p:nvSpPr>
            <p:spPr>
              <a:xfrm>
                <a:off x="1491681" y="3249457"/>
                <a:ext cx="470248" cy="288147"/>
              </a:xfrm>
              <a:prstGeom prst="rect">
                <a:avLst/>
              </a:prstGeom>
              <a:noFill/>
            </p:spPr>
            <p:txBody>
              <a:bodyPr wrap="none" lIns="36000" tIns="36000" rIns="36000" bIns="36000" rtlCol="0">
                <a:spAutoFit/>
              </a:bodyPr>
              <a:lstStyle/>
              <a:p>
                <a:pPr algn="r"/>
                <a:r>
                  <a:rPr lang="ja-JP" sz="1400">
                    <a:solidFill>
                      <a:schemeClr val="tx1"/>
                    </a:solidFill>
                  </a:rPr>
                  <a:t>-100</a:t>
                </a:r>
              </a:p>
            </p:txBody>
          </p:sp>
        </p:grpSp>
        <p:sp>
          <p:nvSpPr>
            <p:cNvPr id="110" name="TextBox 109">
              <a:extLst>
                <a:ext uri="{FF2B5EF4-FFF2-40B4-BE49-F238E27FC236}">
                  <a16:creationId xmlns:a16="http://schemas.microsoft.com/office/drawing/2014/main" id="{CEAF1C32-4E7D-4DE6-606D-70D883031087}"/>
                </a:ext>
              </a:extLst>
            </p:cNvPr>
            <p:cNvSpPr txBox="1"/>
            <p:nvPr/>
          </p:nvSpPr>
          <p:spPr>
            <a:xfrm rot="16200000">
              <a:off x="5206789" y="3630417"/>
              <a:ext cx="2334293" cy="307777"/>
            </a:xfrm>
            <a:prstGeom prst="rect">
              <a:avLst/>
            </a:prstGeom>
            <a:noFill/>
          </p:spPr>
          <p:txBody>
            <a:bodyPr wrap="none" rtlCol="0">
              <a:spAutoFit/>
            </a:bodyPr>
            <a:lstStyle/>
            <a:p>
              <a:pPr algn="ctr"/>
              <a:r>
                <a:rPr lang="ja-JP" sz="1400">
                  <a:solidFill>
                    <a:schemeClr val="tx1"/>
                  </a:solidFill>
                  <a:latin typeface="Arial" panose="020B0604020202020204" pitchFamily="34" charset="0"/>
                  <a:ea typeface="MS Mincho"/>
                  <a:cs typeface="Arial" panose="020B0604020202020204" pitchFamily="34" charset="0"/>
                </a:rPr>
                <a:t> 標的病変の変化、%</a:t>
              </a:r>
            </a:p>
          </p:txBody>
        </p:sp>
        <p:sp>
          <p:nvSpPr>
            <p:cNvPr id="111" name="TextBox 110">
              <a:extLst>
                <a:ext uri="{FF2B5EF4-FFF2-40B4-BE49-F238E27FC236}">
                  <a16:creationId xmlns:a16="http://schemas.microsoft.com/office/drawing/2014/main" id="{897725D0-D1D4-724D-A5F3-25030402C5D4}"/>
                </a:ext>
              </a:extLst>
            </p:cNvPr>
            <p:cNvSpPr txBox="1"/>
            <p:nvPr/>
          </p:nvSpPr>
          <p:spPr>
            <a:xfrm>
              <a:off x="8301525" y="2015511"/>
              <a:ext cx="2592376" cy="584775"/>
            </a:xfrm>
            <a:prstGeom prst="rect">
              <a:avLst/>
            </a:prstGeom>
            <a:noFill/>
          </p:spPr>
          <p:txBody>
            <a:bodyPr wrap="none" rtlCol="0">
              <a:spAutoFit/>
            </a:bodyPr>
            <a:lstStyle/>
            <a:p>
              <a:r>
                <a:rPr lang="ja-JP" sz="1600">
                  <a:solidFill>
                    <a:schemeClr val="tx1"/>
                  </a:solidFill>
                </a:rPr>
                <a:t>ORR 42% (95%CI 25、61)</a:t>
              </a:r>
            </a:p>
            <a:p>
              <a:r>
                <a:rPr lang="ja-JP" sz="1600">
                  <a:solidFill>
                    <a:schemeClr val="tx1"/>
                  </a:solidFill>
                </a:rPr>
                <a:t>DCR 96% (95%CI 80、99)</a:t>
              </a:r>
            </a:p>
          </p:txBody>
        </p:sp>
        <p:sp>
          <p:nvSpPr>
            <p:cNvPr id="112" name="Rectangle 111">
              <a:extLst>
                <a:ext uri="{FF2B5EF4-FFF2-40B4-BE49-F238E27FC236}">
                  <a16:creationId xmlns:a16="http://schemas.microsoft.com/office/drawing/2014/main" id="{C5AA953B-2A4D-4B66-AAF6-568E05D0938E}"/>
                </a:ext>
              </a:extLst>
            </p:cNvPr>
            <p:cNvSpPr/>
            <p:nvPr/>
          </p:nvSpPr>
          <p:spPr>
            <a:xfrm>
              <a:off x="7697316" y="5046757"/>
              <a:ext cx="178905" cy="1590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a:extLst>
                <a:ext uri="{FF2B5EF4-FFF2-40B4-BE49-F238E27FC236}">
                  <a16:creationId xmlns:a16="http://schemas.microsoft.com/office/drawing/2014/main" id="{929357D3-CB8E-A471-E448-A78D8B617B27}"/>
                </a:ext>
              </a:extLst>
            </p:cNvPr>
            <p:cNvSpPr/>
            <p:nvPr/>
          </p:nvSpPr>
          <p:spPr>
            <a:xfrm>
              <a:off x="7710382" y="5684876"/>
              <a:ext cx="178905" cy="159026"/>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4" name="TextBox 113">
              <a:extLst>
                <a:ext uri="{FF2B5EF4-FFF2-40B4-BE49-F238E27FC236}">
                  <a16:creationId xmlns:a16="http://schemas.microsoft.com/office/drawing/2014/main" id="{3D689760-8DEC-D32F-C105-FED6B5C07B34}"/>
                </a:ext>
              </a:extLst>
            </p:cNvPr>
            <p:cNvSpPr txBox="1"/>
            <p:nvPr/>
          </p:nvSpPr>
          <p:spPr>
            <a:xfrm>
              <a:off x="7871760" y="4959629"/>
              <a:ext cx="2951303" cy="954107"/>
            </a:xfrm>
            <a:prstGeom prst="rect">
              <a:avLst/>
            </a:prstGeom>
            <a:noFill/>
          </p:spPr>
          <p:txBody>
            <a:bodyPr wrap="square" rtlCol="0">
              <a:spAutoFit/>
            </a:bodyPr>
            <a:lstStyle/>
            <a:p>
              <a:r>
                <a:rPr lang="ja-JP" sz="1400" dirty="0">
                  <a:solidFill>
                    <a:schemeClr val="tx1"/>
                  </a:solidFill>
                </a:rPr>
                <a:t>肝臓転移の既往なし(n=19)</a:t>
              </a:r>
            </a:p>
            <a:p>
              <a:r>
                <a:rPr lang="ja-JP" sz="1400" dirty="0">
                  <a:solidFill>
                    <a:schemeClr val="tx1"/>
                  </a:solidFill>
                </a:rPr>
                <a:t>または摘出/切除された肝臓転移 </a:t>
              </a:r>
              <a:br>
                <a:rPr lang="ja-JP" sz="1400" dirty="0">
                  <a:solidFill>
                    <a:schemeClr val="tx1"/>
                  </a:solidFill>
                </a:rPr>
              </a:br>
              <a:r>
                <a:rPr lang="ja-JP" sz="1400" dirty="0">
                  <a:solidFill>
                    <a:schemeClr val="tx1"/>
                  </a:solidFill>
                </a:rPr>
                <a:t>再発なし(n=5)</a:t>
              </a:r>
            </a:p>
            <a:p>
              <a:r>
                <a:rPr lang="ja-JP" sz="1400" dirty="0">
                  <a:solidFill>
                    <a:schemeClr val="tx1"/>
                  </a:solidFill>
                </a:rPr>
                <a:t>活動性肝臓転移 </a:t>
              </a:r>
            </a:p>
          </p:txBody>
        </p:sp>
        <p:grpSp>
          <p:nvGrpSpPr>
            <p:cNvPr id="115" name="Group 114">
              <a:extLst>
                <a:ext uri="{FF2B5EF4-FFF2-40B4-BE49-F238E27FC236}">
                  <a16:creationId xmlns:a16="http://schemas.microsoft.com/office/drawing/2014/main" id="{534C4208-5377-C1D1-19BA-E3D5B8724068}"/>
                </a:ext>
              </a:extLst>
            </p:cNvPr>
            <p:cNvGrpSpPr/>
            <p:nvPr/>
          </p:nvGrpSpPr>
          <p:grpSpPr>
            <a:xfrm>
              <a:off x="7084375" y="2899807"/>
              <a:ext cx="4894542" cy="2110812"/>
              <a:chOff x="7084375" y="2899807"/>
              <a:chExt cx="4894542" cy="2110812"/>
            </a:xfrm>
          </p:grpSpPr>
          <p:sp>
            <p:nvSpPr>
              <p:cNvPr id="120" name="Rectangle 119">
                <a:extLst>
                  <a:ext uri="{FF2B5EF4-FFF2-40B4-BE49-F238E27FC236}">
                    <a16:creationId xmlns:a16="http://schemas.microsoft.com/office/drawing/2014/main" id="{6E6ACAFF-CF21-510D-923B-922048FE3D8A}"/>
                  </a:ext>
                </a:extLst>
              </p:cNvPr>
              <p:cNvSpPr/>
              <p:nvPr/>
            </p:nvSpPr>
            <p:spPr>
              <a:xfrm rot="10800000">
                <a:off x="7084375" y="2899807"/>
                <a:ext cx="72000" cy="90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a:extLst>
                  <a:ext uri="{FF2B5EF4-FFF2-40B4-BE49-F238E27FC236}">
                    <a16:creationId xmlns:a16="http://schemas.microsoft.com/office/drawing/2014/main" id="{D21BB13C-268A-9DC7-4CFF-9C185BE0BD52}"/>
                  </a:ext>
                </a:extLst>
              </p:cNvPr>
              <p:cNvSpPr/>
              <p:nvPr/>
            </p:nvSpPr>
            <p:spPr>
              <a:xfrm rot="10800000">
                <a:off x="7199705" y="3043807"/>
                <a:ext cx="72000" cy="75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a:extLst>
                  <a:ext uri="{FF2B5EF4-FFF2-40B4-BE49-F238E27FC236}">
                    <a16:creationId xmlns:a16="http://schemas.microsoft.com/office/drawing/2014/main" id="{47783830-EB39-467D-5D28-A7BC18F856E2}"/>
                  </a:ext>
                </a:extLst>
              </p:cNvPr>
              <p:cNvSpPr/>
              <p:nvPr/>
            </p:nvSpPr>
            <p:spPr>
              <a:xfrm rot="10800000">
                <a:off x="7315035" y="3295807"/>
                <a:ext cx="72000" cy="50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a:extLst>
                  <a:ext uri="{FF2B5EF4-FFF2-40B4-BE49-F238E27FC236}">
                    <a16:creationId xmlns:a16="http://schemas.microsoft.com/office/drawing/2014/main" id="{8AC9C990-8AB5-600C-7D57-C193CD2077EE}"/>
                  </a:ext>
                </a:extLst>
              </p:cNvPr>
              <p:cNvSpPr/>
              <p:nvPr/>
            </p:nvSpPr>
            <p:spPr>
              <a:xfrm rot="10800000">
                <a:off x="7430365" y="3367807"/>
                <a:ext cx="72000" cy="43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a:extLst>
                  <a:ext uri="{FF2B5EF4-FFF2-40B4-BE49-F238E27FC236}">
                    <a16:creationId xmlns:a16="http://schemas.microsoft.com/office/drawing/2014/main" id="{CBE95FE3-2D00-4FF3-3413-07804345209A}"/>
                  </a:ext>
                </a:extLst>
              </p:cNvPr>
              <p:cNvSpPr/>
              <p:nvPr/>
            </p:nvSpPr>
            <p:spPr>
              <a:xfrm rot="10800000">
                <a:off x="7545695" y="3457807"/>
                <a:ext cx="72000" cy="34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a:extLst>
                  <a:ext uri="{FF2B5EF4-FFF2-40B4-BE49-F238E27FC236}">
                    <a16:creationId xmlns:a16="http://schemas.microsoft.com/office/drawing/2014/main" id="{E92346BA-D256-CB93-CA02-A569510E2282}"/>
                  </a:ext>
                </a:extLst>
              </p:cNvPr>
              <p:cNvSpPr/>
              <p:nvPr/>
            </p:nvSpPr>
            <p:spPr>
              <a:xfrm rot="10800000">
                <a:off x="7661025" y="3475807"/>
                <a:ext cx="72000" cy="32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Rectangle 125">
                <a:extLst>
                  <a:ext uri="{FF2B5EF4-FFF2-40B4-BE49-F238E27FC236}">
                    <a16:creationId xmlns:a16="http://schemas.microsoft.com/office/drawing/2014/main" id="{11796172-8DCD-FA9E-1644-048ADBD7794C}"/>
                  </a:ext>
                </a:extLst>
              </p:cNvPr>
              <p:cNvSpPr/>
              <p:nvPr/>
            </p:nvSpPr>
            <p:spPr>
              <a:xfrm rot="10800000">
                <a:off x="7776355" y="3511807"/>
                <a:ext cx="72000" cy="28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7" name="Rectangle 126">
                <a:extLst>
                  <a:ext uri="{FF2B5EF4-FFF2-40B4-BE49-F238E27FC236}">
                    <a16:creationId xmlns:a16="http://schemas.microsoft.com/office/drawing/2014/main" id="{C50DB840-4E4D-1E32-2A96-C27DD2412158}"/>
                  </a:ext>
                </a:extLst>
              </p:cNvPr>
              <p:cNvSpPr/>
              <p:nvPr/>
            </p:nvSpPr>
            <p:spPr>
              <a:xfrm rot="10800000">
                <a:off x="7891685" y="3576607"/>
                <a:ext cx="72000" cy="2232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a:extLst>
                  <a:ext uri="{FF2B5EF4-FFF2-40B4-BE49-F238E27FC236}">
                    <a16:creationId xmlns:a16="http://schemas.microsoft.com/office/drawing/2014/main" id="{368DC178-D9B4-3E10-12D1-C3F18CBF1F3C}"/>
                  </a:ext>
                </a:extLst>
              </p:cNvPr>
              <p:cNvSpPr/>
              <p:nvPr/>
            </p:nvSpPr>
            <p:spPr>
              <a:xfrm rot="10800000">
                <a:off x="8007015" y="3583807"/>
                <a:ext cx="72000" cy="21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a:extLst>
                  <a:ext uri="{FF2B5EF4-FFF2-40B4-BE49-F238E27FC236}">
                    <a16:creationId xmlns:a16="http://schemas.microsoft.com/office/drawing/2014/main" id="{1DC78189-FC0B-32A8-27D3-3A3273E17D73}"/>
                  </a:ext>
                </a:extLst>
              </p:cNvPr>
              <p:cNvSpPr/>
              <p:nvPr/>
            </p:nvSpPr>
            <p:spPr>
              <a:xfrm rot="10800000">
                <a:off x="8122345" y="3601807"/>
                <a:ext cx="72000" cy="19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a:extLst>
                  <a:ext uri="{FF2B5EF4-FFF2-40B4-BE49-F238E27FC236}">
                    <a16:creationId xmlns:a16="http://schemas.microsoft.com/office/drawing/2014/main" id="{CD6A8E22-C021-3866-1D94-B9094CFDE877}"/>
                  </a:ext>
                </a:extLst>
              </p:cNvPr>
              <p:cNvSpPr/>
              <p:nvPr/>
            </p:nvSpPr>
            <p:spPr>
              <a:xfrm rot="10800000">
                <a:off x="8237675" y="3691807"/>
                <a:ext cx="72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a:extLst>
                  <a:ext uri="{FF2B5EF4-FFF2-40B4-BE49-F238E27FC236}">
                    <a16:creationId xmlns:a16="http://schemas.microsoft.com/office/drawing/2014/main" id="{725A3795-82CC-74D1-1521-48ED6E5BCF27}"/>
                  </a:ext>
                </a:extLst>
              </p:cNvPr>
              <p:cNvSpPr/>
              <p:nvPr/>
            </p:nvSpPr>
            <p:spPr>
              <a:xfrm rot="10800000">
                <a:off x="8353005" y="3702607"/>
                <a:ext cx="72000" cy="972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a:extLst>
                  <a:ext uri="{FF2B5EF4-FFF2-40B4-BE49-F238E27FC236}">
                    <a16:creationId xmlns:a16="http://schemas.microsoft.com/office/drawing/2014/main" id="{8BAC63ED-539E-C2C7-C703-A729A2053F3D}"/>
                  </a:ext>
                </a:extLst>
              </p:cNvPr>
              <p:cNvSpPr/>
              <p:nvPr/>
            </p:nvSpPr>
            <p:spPr>
              <a:xfrm rot="10800000">
                <a:off x="8468335" y="3702607"/>
                <a:ext cx="72000" cy="972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a:extLst>
                  <a:ext uri="{FF2B5EF4-FFF2-40B4-BE49-F238E27FC236}">
                    <a16:creationId xmlns:a16="http://schemas.microsoft.com/office/drawing/2014/main" id="{2CAEF9F1-3BC9-DE57-EF42-4486D7CE296C}"/>
                  </a:ext>
                </a:extLst>
              </p:cNvPr>
              <p:cNvSpPr/>
              <p:nvPr/>
            </p:nvSpPr>
            <p:spPr>
              <a:xfrm rot="10800000">
                <a:off x="8583665" y="3702607"/>
                <a:ext cx="72000" cy="972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a:extLst>
                  <a:ext uri="{FF2B5EF4-FFF2-40B4-BE49-F238E27FC236}">
                    <a16:creationId xmlns:a16="http://schemas.microsoft.com/office/drawing/2014/main" id="{DB691063-6E3C-25EB-ED2A-9A652490016E}"/>
                  </a:ext>
                </a:extLst>
              </p:cNvPr>
              <p:cNvSpPr/>
              <p:nvPr/>
            </p:nvSpPr>
            <p:spPr>
              <a:xfrm rot="10800000">
                <a:off x="8698995" y="3709807"/>
                <a:ext cx="72000" cy="9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a:extLst>
                  <a:ext uri="{FF2B5EF4-FFF2-40B4-BE49-F238E27FC236}">
                    <a16:creationId xmlns:a16="http://schemas.microsoft.com/office/drawing/2014/main" id="{92F02854-BA65-8624-A824-7C41B781C29E}"/>
                  </a:ext>
                </a:extLst>
              </p:cNvPr>
              <p:cNvSpPr/>
              <p:nvPr/>
            </p:nvSpPr>
            <p:spPr>
              <a:xfrm rot="10800000">
                <a:off x="8814325" y="3735007"/>
                <a:ext cx="72000" cy="6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6" name="Rectangle 135">
                <a:extLst>
                  <a:ext uri="{FF2B5EF4-FFF2-40B4-BE49-F238E27FC236}">
                    <a16:creationId xmlns:a16="http://schemas.microsoft.com/office/drawing/2014/main" id="{2996F553-B2B0-8AF7-1EEF-936053C07F64}"/>
                  </a:ext>
                </a:extLst>
              </p:cNvPr>
              <p:cNvSpPr/>
              <p:nvPr/>
            </p:nvSpPr>
            <p:spPr>
              <a:xfrm rot="10800000">
                <a:off x="8929655" y="3745807"/>
                <a:ext cx="72000" cy="5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7" name="Rectangle 136">
                <a:extLst>
                  <a:ext uri="{FF2B5EF4-FFF2-40B4-BE49-F238E27FC236}">
                    <a16:creationId xmlns:a16="http://schemas.microsoft.com/office/drawing/2014/main" id="{8339FB76-BDA2-D5D1-E16F-DD03C4384486}"/>
                  </a:ext>
                </a:extLst>
              </p:cNvPr>
              <p:cNvSpPr/>
              <p:nvPr/>
            </p:nvSpPr>
            <p:spPr>
              <a:xfrm rot="10800000">
                <a:off x="9044985" y="3763807"/>
                <a:ext cx="72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a:extLst>
                  <a:ext uri="{FF2B5EF4-FFF2-40B4-BE49-F238E27FC236}">
                    <a16:creationId xmlns:a16="http://schemas.microsoft.com/office/drawing/2014/main" id="{E20C8BFB-F6F0-2383-6B8F-4C19877A8DE9}"/>
                  </a:ext>
                </a:extLst>
              </p:cNvPr>
              <p:cNvSpPr/>
              <p:nvPr/>
            </p:nvSpPr>
            <p:spPr>
              <a:xfrm rot="10800000">
                <a:off x="9154137" y="3787103"/>
                <a:ext cx="72000" cy="1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a:extLst>
                  <a:ext uri="{FF2B5EF4-FFF2-40B4-BE49-F238E27FC236}">
                    <a16:creationId xmlns:a16="http://schemas.microsoft.com/office/drawing/2014/main" id="{5CA622F9-60F2-D2A2-4637-FD79A07B701D}"/>
                  </a:ext>
                </a:extLst>
              </p:cNvPr>
              <p:cNvSpPr/>
              <p:nvPr/>
            </p:nvSpPr>
            <p:spPr>
              <a:xfrm rot="10800000">
                <a:off x="9263289" y="3787103"/>
                <a:ext cx="72000" cy="1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a:extLst>
                  <a:ext uri="{FF2B5EF4-FFF2-40B4-BE49-F238E27FC236}">
                    <a16:creationId xmlns:a16="http://schemas.microsoft.com/office/drawing/2014/main" id="{107980E6-0A0D-FC47-0CA7-BADCC42D6D35}"/>
                  </a:ext>
                </a:extLst>
              </p:cNvPr>
              <p:cNvSpPr/>
              <p:nvPr/>
            </p:nvSpPr>
            <p:spPr>
              <a:xfrm rot="10800000">
                <a:off x="9372441" y="3787103"/>
                <a:ext cx="72000" cy="1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a:extLst>
                  <a:ext uri="{FF2B5EF4-FFF2-40B4-BE49-F238E27FC236}">
                    <a16:creationId xmlns:a16="http://schemas.microsoft.com/office/drawing/2014/main" id="{5FDD4DF6-0496-6FA5-E757-3A4A83B7384A}"/>
                  </a:ext>
                </a:extLst>
              </p:cNvPr>
              <p:cNvSpPr/>
              <p:nvPr/>
            </p:nvSpPr>
            <p:spPr>
              <a:xfrm rot="10800000">
                <a:off x="9482433" y="3787103"/>
                <a:ext cx="72000" cy="1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a:extLst>
                  <a:ext uri="{FF2B5EF4-FFF2-40B4-BE49-F238E27FC236}">
                    <a16:creationId xmlns:a16="http://schemas.microsoft.com/office/drawing/2014/main" id="{07D4A585-855E-3D06-F943-5038948F75B2}"/>
                  </a:ext>
                </a:extLst>
              </p:cNvPr>
              <p:cNvSpPr/>
              <p:nvPr/>
            </p:nvSpPr>
            <p:spPr>
              <a:xfrm>
                <a:off x="959776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a:extLst>
                  <a:ext uri="{FF2B5EF4-FFF2-40B4-BE49-F238E27FC236}">
                    <a16:creationId xmlns:a16="http://schemas.microsoft.com/office/drawing/2014/main" id="{7BFD8325-CA36-1BF5-84B8-181AF34C9CD3}"/>
                  </a:ext>
                </a:extLst>
              </p:cNvPr>
              <p:cNvSpPr/>
              <p:nvPr/>
            </p:nvSpPr>
            <p:spPr>
              <a:xfrm>
                <a:off x="971309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a:extLst>
                  <a:ext uri="{FF2B5EF4-FFF2-40B4-BE49-F238E27FC236}">
                    <a16:creationId xmlns:a16="http://schemas.microsoft.com/office/drawing/2014/main" id="{CE327E54-D027-FB9D-FD75-B84E2E979BD7}"/>
                  </a:ext>
                </a:extLst>
              </p:cNvPr>
              <p:cNvSpPr/>
              <p:nvPr/>
            </p:nvSpPr>
            <p:spPr>
              <a:xfrm>
                <a:off x="9828423" y="3810672"/>
                <a:ext cx="720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a:extLst>
                  <a:ext uri="{FF2B5EF4-FFF2-40B4-BE49-F238E27FC236}">
                    <a16:creationId xmlns:a16="http://schemas.microsoft.com/office/drawing/2014/main" id="{C7623AD8-4145-A443-10ED-1A5B74C9E011}"/>
                  </a:ext>
                </a:extLst>
              </p:cNvPr>
              <p:cNvSpPr/>
              <p:nvPr/>
            </p:nvSpPr>
            <p:spPr>
              <a:xfrm>
                <a:off x="994375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6" name="Rectangle 145">
                <a:extLst>
                  <a:ext uri="{FF2B5EF4-FFF2-40B4-BE49-F238E27FC236}">
                    <a16:creationId xmlns:a16="http://schemas.microsoft.com/office/drawing/2014/main" id="{3B54B67D-A618-3A77-2F76-78159983C1E3}"/>
                  </a:ext>
                </a:extLst>
              </p:cNvPr>
              <p:cNvSpPr/>
              <p:nvPr/>
            </p:nvSpPr>
            <p:spPr>
              <a:xfrm>
                <a:off x="10059083" y="3810672"/>
                <a:ext cx="720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7" name="Rectangle 146">
                <a:extLst>
                  <a:ext uri="{FF2B5EF4-FFF2-40B4-BE49-F238E27FC236}">
                    <a16:creationId xmlns:a16="http://schemas.microsoft.com/office/drawing/2014/main" id="{61418AB7-8041-97B7-4CEB-C93D89136673}"/>
                  </a:ext>
                </a:extLst>
              </p:cNvPr>
              <p:cNvSpPr/>
              <p:nvPr/>
            </p:nvSpPr>
            <p:spPr>
              <a:xfrm>
                <a:off x="1017441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a:extLst>
                  <a:ext uri="{FF2B5EF4-FFF2-40B4-BE49-F238E27FC236}">
                    <a16:creationId xmlns:a16="http://schemas.microsoft.com/office/drawing/2014/main" id="{C5890E32-49A9-93FD-AF17-07CA184DF72E}"/>
                  </a:ext>
                </a:extLst>
              </p:cNvPr>
              <p:cNvSpPr/>
              <p:nvPr/>
            </p:nvSpPr>
            <p:spPr>
              <a:xfrm>
                <a:off x="10289743" y="3810672"/>
                <a:ext cx="72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a:extLst>
                  <a:ext uri="{FF2B5EF4-FFF2-40B4-BE49-F238E27FC236}">
                    <a16:creationId xmlns:a16="http://schemas.microsoft.com/office/drawing/2014/main" id="{D6E0EC37-38DD-1AA6-2E6B-408FDF6C4D4C}"/>
                  </a:ext>
                </a:extLst>
              </p:cNvPr>
              <p:cNvSpPr/>
              <p:nvPr/>
            </p:nvSpPr>
            <p:spPr>
              <a:xfrm>
                <a:off x="10405073" y="3810672"/>
                <a:ext cx="72000" cy="21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a:extLst>
                  <a:ext uri="{FF2B5EF4-FFF2-40B4-BE49-F238E27FC236}">
                    <a16:creationId xmlns:a16="http://schemas.microsoft.com/office/drawing/2014/main" id="{BAC663E4-A1B4-5C29-6EAD-608D9963A34B}"/>
                  </a:ext>
                </a:extLst>
              </p:cNvPr>
              <p:cNvSpPr/>
              <p:nvPr/>
            </p:nvSpPr>
            <p:spPr>
              <a:xfrm>
                <a:off x="10520403" y="3810672"/>
                <a:ext cx="7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a:extLst>
                  <a:ext uri="{FF2B5EF4-FFF2-40B4-BE49-F238E27FC236}">
                    <a16:creationId xmlns:a16="http://schemas.microsoft.com/office/drawing/2014/main" id="{AD807C61-4A6F-D18E-32A3-E3BAC6ECC154}"/>
                  </a:ext>
                </a:extLst>
              </p:cNvPr>
              <p:cNvSpPr/>
              <p:nvPr/>
            </p:nvSpPr>
            <p:spPr>
              <a:xfrm>
                <a:off x="10635733" y="3810672"/>
                <a:ext cx="72000" cy="2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a:extLst>
                  <a:ext uri="{FF2B5EF4-FFF2-40B4-BE49-F238E27FC236}">
                    <a16:creationId xmlns:a16="http://schemas.microsoft.com/office/drawing/2014/main" id="{74EFB16D-6EBB-A439-3A11-89E26490989B}"/>
                  </a:ext>
                </a:extLst>
              </p:cNvPr>
              <p:cNvSpPr/>
              <p:nvPr/>
            </p:nvSpPr>
            <p:spPr>
              <a:xfrm>
                <a:off x="10751063" y="3810672"/>
                <a:ext cx="72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a:extLst>
                  <a:ext uri="{FF2B5EF4-FFF2-40B4-BE49-F238E27FC236}">
                    <a16:creationId xmlns:a16="http://schemas.microsoft.com/office/drawing/2014/main" id="{124B9E5D-3EF0-7578-C28A-C64D3936E8A0}"/>
                  </a:ext>
                </a:extLst>
              </p:cNvPr>
              <p:cNvSpPr/>
              <p:nvPr/>
            </p:nvSpPr>
            <p:spPr>
              <a:xfrm>
                <a:off x="10866393" y="3810672"/>
                <a:ext cx="72000" cy="37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a:extLst>
                  <a:ext uri="{FF2B5EF4-FFF2-40B4-BE49-F238E27FC236}">
                    <a16:creationId xmlns:a16="http://schemas.microsoft.com/office/drawing/2014/main" id="{963B2815-F1DB-A6C3-9729-C4AAB07AA928}"/>
                  </a:ext>
                </a:extLst>
              </p:cNvPr>
              <p:cNvSpPr/>
              <p:nvPr/>
            </p:nvSpPr>
            <p:spPr>
              <a:xfrm>
                <a:off x="10981723" y="3810672"/>
                <a:ext cx="72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a:extLst>
                  <a:ext uri="{FF2B5EF4-FFF2-40B4-BE49-F238E27FC236}">
                    <a16:creationId xmlns:a16="http://schemas.microsoft.com/office/drawing/2014/main" id="{D208C4DA-645D-AF1F-DC01-14CB416B9392}"/>
                  </a:ext>
                </a:extLst>
              </p:cNvPr>
              <p:cNvSpPr/>
              <p:nvPr/>
            </p:nvSpPr>
            <p:spPr>
              <a:xfrm>
                <a:off x="11097053" y="3810672"/>
                <a:ext cx="72000" cy="4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6" name="Rectangle 155">
                <a:extLst>
                  <a:ext uri="{FF2B5EF4-FFF2-40B4-BE49-F238E27FC236}">
                    <a16:creationId xmlns:a16="http://schemas.microsoft.com/office/drawing/2014/main" id="{1BDCE273-FF10-1F9B-F9BE-3F3606DBC721}"/>
                  </a:ext>
                </a:extLst>
              </p:cNvPr>
              <p:cNvSpPr/>
              <p:nvPr/>
            </p:nvSpPr>
            <p:spPr>
              <a:xfrm>
                <a:off x="11212383" y="3810672"/>
                <a:ext cx="72000" cy="46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7" name="Rectangle 156">
                <a:extLst>
                  <a:ext uri="{FF2B5EF4-FFF2-40B4-BE49-F238E27FC236}">
                    <a16:creationId xmlns:a16="http://schemas.microsoft.com/office/drawing/2014/main" id="{3F5327B2-520C-754C-513A-C17C92FEB659}"/>
                  </a:ext>
                </a:extLst>
              </p:cNvPr>
              <p:cNvSpPr/>
              <p:nvPr/>
            </p:nvSpPr>
            <p:spPr>
              <a:xfrm>
                <a:off x="11327713" y="3810672"/>
                <a:ext cx="72000" cy="63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a:extLst>
                  <a:ext uri="{FF2B5EF4-FFF2-40B4-BE49-F238E27FC236}">
                    <a16:creationId xmlns:a16="http://schemas.microsoft.com/office/drawing/2014/main" id="{EBBC928C-3DF8-470E-8C69-2C1FA286ACB0}"/>
                  </a:ext>
                </a:extLst>
              </p:cNvPr>
              <p:cNvSpPr/>
              <p:nvPr/>
            </p:nvSpPr>
            <p:spPr>
              <a:xfrm>
                <a:off x="11443043" y="3810672"/>
                <a:ext cx="72000" cy="63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a:extLst>
                  <a:ext uri="{FF2B5EF4-FFF2-40B4-BE49-F238E27FC236}">
                    <a16:creationId xmlns:a16="http://schemas.microsoft.com/office/drawing/2014/main" id="{B7245FD2-4C20-92DA-B02F-227B78691584}"/>
                  </a:ext>
                </a:extLst>
              </p:cNvPr>
              <p:cNvSpPr/>
              <p:nvPr/>
            </p:nvSpPr>
            <p:spPr>
              <a:xfrm>
                <a:off x="11552195" y="3810672"/>
                <a:ext cx="7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a:extLst>
                  <a:ext uri="{FF2B5EF4-FFF2-40B4-BE49-F238E27FC236}">
                    <a16:creationId xmlns:a16="http://schemas.microsoft.com/office/drawing/2014/main" id="{87CD3791-C8C5-9CD3-BE67-71FA6A718C7C}"/>
                  </a:ext>
                </a:extLst>
              </p:cNvPr>
              <p:cNvSpPr/>
              <p:nvPr/>
            </p:nvSpPr>
            <p:spPr>
              <a:xfrm>
                <a:off x="11661347" y="3810672"/>
                <a:ext cx="72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1" name="TextBox 160">
                <a:extLst>
                  <a:ext uri="{FF2B5EF4-FFF2-40B4-BE49-F238E27FC236}">
                    <a16:creationId xmlns:a16="http://schemas.microsoft.com/office/drawing/2014/main" id="{9B599407-3ADB-3F7F-E66E-2247E08C4287}"/>
                  </a:ext>
                </a:extLst>
              </p:cNvPr>
              <p:cNvSpPr txBox="1"/>
              <p:nvPr/>
            </p:nvSpPr>
            <p:spPr>
              <a:xfrm>
                <a:off x="10300085" y="3984917"/>
                <a:ext cx="274434" cy="307777"/>
              </a:xfrm>
              <a:prstGeom prst="rect">
                <a:avLst/>
              </a:prstGeom>
              <a:noFill/>
            </p:spPr>
            <p:txBody>
              <a:bodyPr wrap="none" rtlCol="0">
                <a:spAutoFit/>
              </a:bodyPr>
              <a:lstStyle/>
              <a:p>
                <a:r>
                  <a:rPr lang="ja-JP" sz="1400">
                    <a:solidFill>
                      <a:schemeClr val="tx1"/>
                    </a:solidFill>
                  </a:rPr>
                  <a:t>x</a:t>
                </a:r>
              </a:p>
            </p:txBody>
          </p:sp>
          <p:sp>
            <p:nvSpPr>
              <p:cNvPr id="162" name="TextBox 161">
                <a:extLst>
                  <a:ext uri="{FF2B5EF4-FFF2-40B4-BE49-F238E27FC236}">
                    <a16:creationId xmlns:a16="http://schemas.microsoft.com/office/drawing/2014/main" id="{AD135BB1-8E0A-CA04-922F-9332BB8F09D3}"/>
                  </a:ext>
                </a:extLst>
              </p:cNvPr>
              <p:cNvSpPr txBox="1"/>
              <p:nvPr/>
            </p:nvSpPr>
            <p:spPr>
              <a:xfrm>
                <a:off x="10517288" y="3946220"/>
                <a:ext cx="319318" cy="369332"/>
              </a:xfrm>
              <a:prstGeom prst="rect">
                <a:avLst/>
              </a:prstGeom>
              <a:noFill/>
            </p:spPr>
            <p:txBody>
              <a:bodyPr wrap="none" rtlCol="0">
                <a:spAutoFit/>
              </a:bodyPr>
              <a:lstStyle/>
              <a:p>
                <a:r>
                  <a:rPr lang="ja-JP">
                    <a:solidFill>
                      <a:schemeClr val="tx1"/>
                    </a:solidFill>
                  </a:rPr>
                  <a:t>+</a:t>
                </a:r>
              </a:p>
            </p:txBody>
          </p:sp>
          <p:sp>
            <p:nvSpPr>
              <p:cNvPr id="163" name="TextBox 162">
                <a:extLst>
                  <a:ext uri="{FF2B5EF4-FFF2-40B4-BE49-F238E27FC236}">
                    <a16:creationId xmlns:a16="http://schemas.microsoft.com/office/drawing/2014/main" id="{931DA860-8737-030D-A181-C5279BF40D7A}"/>
                  </a:ext>
                </a:extLst>
              </p:cNvPr>
              <p:cNvSpPr txBox="1"/>
              <p:nvPr/>
            </p:nvSpPr>
            <p:spPr>
              <a:xfrm>
                <a:off x="10751984" y="4082872"/>
                <a:ext cx="319318" cy="369332"/>
              </a:xfrm>
              <a:prstGeom prst="rect">
                <a:avLst/>
              </a:prstGeom>
              <a:noFill/>
            </p:spPr>
            <p:txBody>
              <a:bodyPr wrap="none" rtlCol="0">
                <a:spAutoFit/>
              </a:bodyPr>
              <a:lstStyle/>
              <a:p>
                <a:r>
                  <a:rPr lang="ja-JP">
                    <a:solidFill>
                      <a:schemeClr val="tx1"/>
                    </a:solidFill>
                  </a:rPr>
                  <a:t>+</a:t>
                </a:r>
              </a:p>
            </p:txBody>
          </p:sp>
          <p:sp>
            <p:nvSpPr>
              <p:cNvPr id="164" name="TextBox 163">
                <a:extLst>
                  <a:ext uri="{FF2B5EF4-FFF2-40B4-BE49-F238E27FC236}">
                    <a16:creationId xmlns:a16="http://schemas.microsoft.com/office/drawing/2014/main" id="{BC56EF1D-5210-468D-C14A-A9ECAA141DA4}"/>
                  </a:ext>
                </a:extLst>
              </p:cNvPr>
              <p:cNvSpPr txBox="1"/>
              <p:nvPr/>
            </p:nvSpPr>
            <p:spPr>
              <a:xfrm>
                <a:off x="10866538" y="4131838"/>
                <a:ext cx="319318" cy="369332"/>
              </a:xfrm>
              <a:prstGeom prst="rect">
                <a:avLst/>
              </a:prstGeom>
              <a:noFill/>
            </p:spPr>
            <p:txBody>
              <a:bodyPr wrap="none" rtlCol="0">
                <a:spAutoFit/>
              </a:bodyPr>
              <a:lstStyle/>
              <a:p>
                <a:r>
                  <a:rPr lang="ja-JP">
                    <a:solidFill>
                      <a:schemeClr val="tx1"/>
                    </a:solidFill>
                  </a:rPr>
                  <a:t>+</a:t>
                </a:r>
              </a:p>
            </p:txBody>
          </p:sp>
          <p:sp>
            <p:nvSpPr>
              <p:cNvPr id="165" name="TextBox 164">
                <a:extLst>
                  <a:ext uri="{FF2B5EF4-FFF2-40B4-BE49-F238E27FC236}">
                    <a16:creationId xmlns:a16="http://schemas.microsoft.com/office/drawing/2014/main" id="{E126E785-B77B-EBCD-5E72-5A6DBF9AAB3A}"/>
                  </a:ext>
                </a:extLst>
              </p:cNvPr>
              <p:cNvSpPr txBox="1"/>
              <p:nvPr/>
            </p:nvSpPr>
            <p:spPr>
              <a:xfrm>
                <a:off x="10979895" y="4156401"/>
                <a:ext cx="319318" cy="369332"/>
              </a:xfrm>
              <a:prstGeom prst="rect">
                <a:avLst/>
              </a:prstGeom>
              <a:noFill/>
            </p:spPr>
            <p:txBody>
              <a:bodyPr wrap="none" rtlCol="0">
                <a:spAutoFit/>
              </a:bodyPr>
              <a:lstStyle/>
              <a:p>
                <a:r>
                  <a:rPr lang="ja-JP">
                    <a:solidFill>
                      <a:schemeClr val="tx1"/>
                    </a:solidFill>
                  </a:rPr>
                  <a:t>+</a:t>
                </a:r>
              </a:p>
            </p:txBody>
          </p:sp>
          <p:sp>
            <p:nvSpPr>
              <p:cNvPr id="166" name="TextBox 165">
                <a:extLst>
                  <a:ext uri="{FF2B5EF4-FFF2-40B4-BE49-F238E27FC236}">
                    <a16:creationId xmlns:a16="http://schemas.microsoft.com/office/drawing/2014/main" id="{7BA67B5A-D6BE-47F1-CA43-933EB2AA933B}"/>
                  </a:ext>
                </a:extLst>
              </p:cNvPr>
              <p:cNvSpPr txBox="1"/>
              <p:nvPr/>
            </p:nvSpPr>
            <p:spPr>
              <a:xfrm>
                <a:off x="11211797" y="4336741"/>
                <a:ext cx="319318" cy="369332"/>
              </a:xfrm>
              <a:prstGeom prst="rect">
                <a:avLst/>
              </a:prstGeom>
              <a:noFill/>
            </p:spPr>
            <p:txBody>
              <a:bodyPr wrap="none" rtlCol="0">
                <a:spAutoFit/>
              </a:bodyPr>
              <a:lstStyle/>
              <a:p>
                <a:r>
                  <a:rPr lang="ja-JP">
                    <a:solidFill>
                      <a:schemeClr val="tx1"/>
                    </a:solidFill>
                  </a:rPr>
                  <a:t>+</a:t>
                </a:r>
              </a:p>
            </p:txBody>
          </p:sp>
          <p:sp>
            <p:nvSpPr>
              <p:cNvPr id="167" name="TextBox 166">
                <a:extLst>
                  <a:ext uri="{FF2B5EF4-FFF2-40B4-BE49-F238E27FC236}">
                    <a16:creationId xmlns:a16="http://schemas.microsoft.com/office/drawing/2014/main" id="{042C88B7-F2FE-832D-B0B3-3F2889ED6116}"/>
                  </a:ext>
                </a:extLst>
              </p:cNvPr>
              <p:cNvSpPr txBox="1"/>
              <p:nvPr/>
            </p:nvSpPr>
            <p:spPr>
              <a:xfrm>
                <a:off x="11335241" y="4377635"/>
                <a:ext cx="319318" cy="369332"/>
              </a:xfrm>
              <a:prstGeom prst="rect">
                <a:avLst/>
              </a:prstGeom>
              <a:noFill/>
            </p:spPr>
            <p:txBody>
              <a:bodyPr wrap="none" rtlCol="0">
                <a:spAutoFit/>
              </a:bodyPr>
              <a:lstStyle/>
              <a:p>
                <a:r>
                  <a:rPr lang="ja-JP">
                    <a:solidFill>
                      <a:schemeClr val="tx1"/>
                    </a:solidFill>
                  </a:rPr>
                  <a:t>+</a:t>
                </a:r>
              </a:p>
            </p:txBody>
          </p:sp>
          <p:sp>
            <p:nvSpPr>
              <p:cNvPr id="168" name="TextBox 167">
                <a:extLst>
                  <a:ext uri="{FF2B5EF4-FFF2-40B4-BE49-F238E27FC236}">
                    <a16:creationId xmlns:a16="http://schemas.microsoft.com/office/drawing/2014/main" id="{65369126-DBB5-810C-6B5C-FB61C84AB30B}"/>
                  </a:ext>
                </a:extLst>
              </p:cNvPr>
              <p:cNvSpPr txBox="1"/>
              <p:nvPr/>
            </p:nvSpPr>
            <p:spPr>
              <a:xfrm>
                <a:off x="11544979" y="4516065"/>
                <a:ext cx="319318" cy="369332"/>
              </a:xfrm>
              <a:prstGeom prst="rect">
                <a:avLst/>
              </a:prstGeom>
              <a:noFill/>
            </p:spPr>
            <p:txBody>
              <a:bodyPr wrap="none" rtlCol="0">
                <a:spAutoFit/>
              </a:bodyPr>
              <a:lstStyle/>
              <a:p>
                <a:r>
                  <a:rPr lang="ja-JP">
                    <a:solidFill>
                      <a:schemeClr val="tx1"/>
                    </a:solidFill>
                  </a:rPr>
                  <a:t>+</a:t>
                </a:r>
              </a:p>
            </p:txBody>
          </p:sp>
          <p:sp>
            <p:nvSpPr>
              <p:cNvPr id="169" name="TextBox 168">
                <a:extLst>
                  <a:ext uri="{FF2B5EF4-FFF2-40B4-BE49-F238E27FC236}">
                    <a16:creationId xmlns:a16="http://schemas.microsoft.com/office/drawing/2014/main" id="{97637693-BA1D-3A3E-94C0-A9149010F787}"/>
                  </a:ext>
                </a:extLst>
              </p:cNvPr>
              <p:cNvSpPr txBox="1"/>
              <p:nvPr/>
            </p:nvSpPr>
            <p:spPr>
              <a:xfrm>
                <a:off x="11659599" y="4641287"/>
                <a:ext cx="319318" cy="369332"/>
              </a:xfrm>
              <a:prstGeom prst="rect">
                <a:avLst/>
              </a:prstGeom>
              <a:noFill/>
            </p:spPr>
            <p:txBody>
              <a:bodyPr wrap="none" rtlCol="0">
                <a:spAutoFit/>
              </a:bodyPr>
              <a:lstStyle/>
              <a:p>
                <a:r>
                  <a:rPr lang="ja-JP">
                    <a:solidFill>
                      <a:schemeClr val="tx1"/>
                    </a:solidFill>
                  </a:rPr>
                  <a:t>+</a:t>
                </a:r>
              </a:p>
            </p:txBody>
          </p:sp>
          <p:sp>
            <p:nvSpPr>
              <p:cNvPr id="170" name="Rectangle 169">
                <a:extLst>
                  <a:ext uri="{FF2B5EF4-FFF2-40B4-BE49-F238E27FC236}">
                    <a16:creationId xmlns:a16="http://schemas.microsoft.com/office/drawing/2014/main" id="{91ACC3D7-3FEC-064A-53AF-B9A3E37FC12A}"/>
                  </a:ext>
                </a:extLst>
              </p:cNvPr>
              <p:cNvSpPr/>
              <p:nvPr/>
            </p:nvSpPr>
            <p:spPr>
              <a:xfrm>
                <a:off x="11770204" y="3805229"/>
                <a:ext cx="72000" cy="9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1" name="TextBox 170">
                <a:extLst>
                  <a:ext uri="{FF2B5EF4-FFF2-40B4-BE49-F238E27FC236}">
                    <a16:creationId xmlns:a16="http://schemas.microsoft.com/office/drawing/2014/main" id="{A83D8A3D-3611-1B01-D17C-E8E4BAF87C47}"/>
                  </a:ext>
                </a:extLst>
              </p:cNvPr>
              <p:cNvSpPr txBox="1"/>
              <p:nvPr/>
            </p:nvSpPr>
            <p:spPr>
              <a:xfrm>
                <a:off x="9264560" y="3513404"/>
                <a:ext cx="319318" cy="369332"/>
              </a:xfrm>
              <a:prstGeom prst="rect">
                <a:avLst/>
              </a:prstGeom>
              <a:noFill/>
            </p:spPr>
            <p:txBody>
              <a:bodyPr wrap="none" rtlCol="0">
                <a:spAutoFit/>
              </a:bodyPr>
              <a:lstStyle/>
              <a:p>
                <a:r>
                  <a:rPr lang="ja-JP">
                    <a:solidFill>
                      <a:schemeClr val="tx1"/>
                    </a:solidFill>
                  </a:rPr>
                  <a:t>+</a:t>
                </a:r>
              </a:p>
            </p:txBody>
          </p:sp>
          <p:sp>
            <p:nvSpPr>
              <p:cNvPr id="172" name="TextBox 171">
                <a:extLst>
                  <a:ext uri="{FF2B5EF4-FFF2-40B4-BE49-F238E27FC236}">
                    <a16:creationId xmlns:a16="http://schemas.microsoft.com/office/drawing/2014/main" id="{F63E3B43-6829-CD46-BE09-239D25DC9438}"/>
                  </a:ext>
                </a:extLst>
              </p:cNvPr>
              <p:cNvSpPr txBox="1"/>
              <p:nvPr/>
            </p:nvSpPr>
            <p:spPr>
              <a:xfrm>
                <a:off x="9796690" y="3753886"/>
                <a:ext cx="319318" cy="646331"/>
              </a:xfrm>
              <a:prstGeom prst="rect">
                <a:avLst/>
              </a:prstGeom>
              <a:noFill/>
            </p:spPr>
            <p:txBody>
              <a:bodyPr wrap="none" rtlCol="0">
                <a:spAutoFit/>
              </a:bodyPr>
              <a:lstStyle/>
              <a:p>
                <a:r>
                  <a:rPr lang="ja-JP">
                    <a:solidFill>
                      <a:schemeClr val="tx1"/>
                    </a:solidFill>
                  </a:rPr>
                  <a:t>+</a:t>
                </a:r>
              </a:p>
              <a:p>
                <a:r>
                  <a:rPr lang="ja-JP">
                    <a:solidFill>
                      <a:schemeClr val="tx1"/>
                    </a:solidFill>
                  </a:rPr>
                  <a:t>*</a:t>
                </a:r>
              </a:p>
            </p:txBody>
          </p:sp>
          <p:sp>
            <p:nvSpPr>
              <p:cNvPr id="173" name="TextBox 172">
                <a:extLst>
                  <a:ext uri="{FF2B5EF4-FFF2-40B4-BE49-F238E27FC236}">
                    <a16:creationId xmlns:a16="http://schemas.microsoft.com/office/drawing/2014/main" id="{05F9A53D-CEAB-D241-C4C9-053589644060}"/>
                  </a:ext>
                </a:extLst>
              </p:cNvPr>
              <p:cNvSpPr txBox="1"/>
              <p:nvPr/>
            </p:nvSpPr>
            <p:spPr>
              <a:xfrm>
                <a:off x="10046626" y="3817894"/>
                <a:ext cx="319318" cy="369332"/>
              </a:xfrm>
              <a:prstGeom prst="rect">
                <a:avLst/>
              </a:prstGeom>
              <a:noFill/>
            </p:spPr>
            <p:txBody>
              <a:bodyPr wrap="none" rtlCol="0">
                <a:spAutoFit/>
              </a:bodyPr>
              <a:lstStyle/>
              <a:p>
                <a:r>
                  <a:rPr lang="ja-JP">
                    <a:solidFill>
                      <a:schemeClr val="tx1"/>
                    </a:solidFill>
                  </a:rPr>
                  <a:t>+</a:t>
                </a:r>
              </a:p>
            </p:txBody>
          </p:sp>
          <p:sp>
            <p:nvSpPr>
              <p:cNvPr id="174" name="TextBox 173">
                <a:extLst>
                  <a:ext uri="{FF2B5EF4-FFF2-40B4-BE49-F238E27FC236}">
                    <a16:creationId xmlns:a16="http://schemas.microsoft.com/office/drawing/2014/main" id="{2FD8C196-F572-15BD-5251-7AC0584E00F0}"/>
                  </a:ext>
                </a:extLst>
              </p:cNvPr>
              <p:cNvSpPr txBox="1"/>
              <p:nvPr/>
            </p:nvSpPr>
            <p:spPr>
              <a:xfrm>
                <a:off x="11106641" y="4154623"/>
                <a:ext cx="319318" cy="369332"/>
              </a:xfrm>
              <a:prstGeom prst="rect">
                <a:avLst/>
              </a:prstGeom>
              <a:noFill/>
            </p:spPr>
            <p:txBody>
              <a:bodyPr wrap="none" rtlCol="0">
                <a:spAutoFit/>
              </a:bodyPr>
              <a:lstStyle/>
              <a:p>
                <a:r>
                  <a:rPr lang="ja-JP">
                    <a:solidFill>
                      <a:schemeClr val="tx1"/>
                    </a:solidFill>
                  </a:rPr>
                  <a:t>+</a:t>
                </a:r>
              </a:p>
            </p:txBody>
          </p:sp>
        </p:grpSp>
        <p:cxnSp>
          <p:nvCxnSpPr>
            <p:cNvPr id="116" name="Straight Connector 115">
              <a:extLst>
                <a:ext uri="{FF2B5EF4-FFF2-40B4-BE49-F238E27FC236}">
                  <a16:creationId xmlns:a16="http://schemas.microsoft.com/office/drawing/2014/main" id="{EAEF386B-19E1-D90A-95B5-87C970B9EBD0}"/>
                </a:ext>
              </a:extLst>
            </p:cNvPr>
            <p:cNvCxnSpPr>
              <a:cxnSpLocks/>
            </p:cNvCxnSpPr>
            <p:nvPr/>
          </p:nvCxnSpPr>
          <p:spPr>
            <a:xfrm>
              <a:off x="7025869" y="4364452"/>
              <a:ext cx="4798800" cy="0"/>
            </a:xfrm>
            <a:prstGeom prst="line">
              <a:avLst/>
            </a:prstGeom>
            <a:ln w="22225">
              <a:solidFill>
                <a:srgbClr val="A0A0A0"/>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B6F59AA-72BF-01F7-251E-60635A757C43}"/>
                </a:ext>
              </a:extLst>
            </p:cNvPr>
            <p:cNvCxnSpPr>
              <a:cxnSpLocks/>
            </p:cNvCxnSpPr>
            <p:nvPr/>
          </p:nvCxnSpPr>
          <p:spPr>
            <a:xfrm>
              <a:off x="7025869" y="3443425"/>
              <a:ext cx="4798800" cy="0"/>
            </a:xfrm>
            <a:prstGeom prst="line">
              <a:avLst/>
            </a:prstGeom>
            <a:ln w="22225">
              <a:solidFill>
                <a:srgbClr val="A0A0A0"/>
              </a:solidFill>
              <a:prstDash val="dash"/>
            </a:ln>
          </p:spPr>
          <p:style>
            <a:lnRef idx="1">
              <a:schemeClr val="accent1"/>
            </a:lnRef>
            <a:fillRef idx="0">
              <a:schemeClr val="accent1"/>
            </a:fillRef>
            <a:effectRef idx="0">
              <a:schemeClr val="accent1"/>
            </a:effectRef>
            <a:fontRef idx="minor">
              <a:schemeClr val="tx1"/>
            </a:fontRef>
          </p:style>
        </p:cxnSp>
      </p:grpSp>
      <p:sp>
        <p:nvSpPr>
          <p:cNvPr id="197" name="TextBox 196">
            <a:extLst>
              <a:ext uri="{FF2B5EF4-FFF2-40B4-BE49-F238E27FC236}">
                <a16:creationId xmlns:a16="http://schemas.microsoft.com/office/drawing/2014/main" id="{83F7D326-D87F-F93E-C0DB-BF808CBE03AE}"/>
              </a:ext>
            </a:extLst>
          </p:cNvPr>
          <p:cNvSpPr txBox="1"/>
          <p:nvPr/>
        </p:nvSpPr>
        <p:spPr>
          <a:xfrm>
            <a:off x="2032767" y="1595584"/>
            <a:ext cx="2475358" cy="338554"/>
          </a:xfrm>
          <a:prstGeom prst="rect">
            <a:avLst/>
          </a:prstGeom>
          <a:noFill/>
        </p:spPr>
        <p:txBody>
          <a:bodyPr wrap="none" rtlCol="0">
            <a:spAutoFit/>
          </a:bodyPr>
          <a:lstStyle/>
          <a:p>
            <a:pPr algn="ctr"/>
            <a:r>
              <a:rPr lang="ja-JP" sz="1600" b="1">
                <a:solidFill>
                  <a:schemeClr val="tx1"/>
                </a:solidFill>
              </a:rPr>
              <a:t>最良の腫瘍反応</a:t>
            </a:r>
          </a:p>
        </p:txBody>
      </p:sp>
      <p:sp>
        <p:nvSpPr>
          <p:cNvPr id="198" name="TextBox 197">
            <a:extLst>
              <a:ext uri="{FF2B5EF4-FFF2-40B4-BE49-F238E27FC236}">
                <a16:creationId xmlns:a16="http://schemas.microsoft.com/office/drawing/2014/main" id="{8C97EFAC-5154-DEAB-A992-87BBFE83C708}"/>
              </a:ext>
            </a:extLst>
          </p:cNvPr>
          <p:cNvSpPr txBox="1"/>
          <p:nvPr/>
        </p:nvSpPr>
        <p:spPr>
          <a:xfrm>
            <a:off x="6352953" y="1595584"/>
            <a:ext cx="5500225" cy="338554"/>
          </a:xfrm>
          <a:prstGeom prst="rect">
            <a:avLst/>
          </a:prstGeom>
          <a:noFill/>
        </p:spPr>
        <p:txBody>
          <a:bodyPr wrap="none" rtlCol="0">
            <a:spAutoFit/>
          </a:bodyPr>
          <a:lstStyle/>
          <a:p>
            <a:pPr algn="ctr"/>
            <a:r>
              <a:rPr lang="ja-JP" sz="1600" b="1">
                <a:solidFill>
                  <a:schemeClr val="tx1"/>
                </a:solidFill>
              </a:rPr>
              <a:t>肝臓障害に基づいた最良の腫瘍反応</a:t>
            </a:r>
          </a:p>
        </p:txBody>
      </p:sp>
    </p:spTree>
    <p:extLst>
      <p:ext uri="{BB962C8B-B14F-4D97-AF65-F5344CB8AC3E}">
        <p14:creationId xmlns:p14="http://schemas.microsoft.com/office/powerpoint/2010/main" val="15483447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845563" cy="807720"/>
          </a:xfrm>
        </p:spPr>
        <p:txBody>
          <a:bodyPr/>
          <a:lstStyle/>
          <a:p>
            <a:r>
              <a:rPr lang="ja-JP" dirty="0"/>
              <a:t>LBA O-9：転移性で複数の治療歴を有するマイクロサテライト安定結腸直腸癌に対する新規自然/適応免疫賦活剤であるボテンシリマブ＋バルスチリマブ(抗PD-1)併用投与の検討 </a:t>
            </a:r>
            <a:br>
              <a:rPr lang="en-GB" altLang="ja-JP" dirty="0"/>
            </a:br>
            <a:r>
              <a:rPr lang="en-US" altLang="ja-JP" dirty="0"/>
              <a:t>–</a:t>
            </a:r>
            <a:r>
              <a:rPr lang="ja-JP" dirty="0"/>
              <a:t> Bullock A、et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4000"/>
              </a:spcBef>
              <a:buNone/>
            </a:pPr>
            <a:r>
              <a:rPr lang="ja-JP" b="1"/>
              <a:t>結論</a:t>
            </a:r>
          </a:p>
          <a:p>
            <a:r>
              <a:rPr lang="ja-JP" b="1"/>
              <a:t>複数の治療歴を有するMSS mCRC患者において、ボテシリマブ＋バルスチリマブは、特に活動性肝臓転移のない場合に有望な臨床活性を示し、全般的に良好な耐容性を示した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Bullock A, et al.Ann Oncol 2022;33(suppl):abstr LBA O-9</a:t>
            </a:r>
          </a:p>
        </p:txBody>
      </p:sp>
      <p:graphicFrame>
        <p:nvGraphicFramePr>
          <p:cNvPr id="5" name="Table 4"/>
          <p:cNvGraphicFramePr>
            <a:graphicFrameLocks noGrp="1"/>
          </p:cNvGraphicFramePr>
          <p:nvPr/>
        </p:nvGraphicFramePr>
        <p:xfrm>
          <a:off x="1256854" y="1714378"/>
          <a:ext cx="4710809" cy="2535360"/>
        </p:xfrm>
        <a:graphic>
          <a:graphicData uri="http://schemas.openxmlformats.org/drawingml/2006/table">
            <a:tbl>
              <a:tblPr firstRow="1" bandRow="1">
                <a:tableStyleId>{5202B0CA-FC54-4496-8BCA-5EF66A818D29}</a:tableStyleId>
              </a:tblPr>
              <a:tblGrid>
                <a:gridCol w="2725599">
                  <a:extLst>
                    <a:ext uri="{9D8B030D-6E8A-4147-A177-3AD203B41FA5}">
                      <a16:colId xmlns:a16="http://schemas.microsoft.com/office/drawing/2014/main" val="2713438561"/>
                    </a:ext>
                  </a:extLst>
                </a:gridCol>
                <a:gridCol w="1985210">
                  <a:extLst>
                    <a:ext uri="{9D8B030D-6E8A-4147-A177-3AD203B41FA5}">
                      <a16:colId xmlns:a16="http://schemas.microsoft.com/office/drawing/2014/main" val="764363852"/>
                    </a:ext>
                  </a:extLst>
                </a:gridCol>
              </a:tblGrid>
              <a:tr h="274320">
                <a:tc>
                  <a:txBody>
                    <a:bodyPr/>
                    <a:lstStyle/>
                    <a:p>
                      <a:r>
                        <a:rPr lang="ja-JP" sz="1400">
                          <a:solidFill>
                            <a:schemeClr val="tx2"/>
                          </a:solidFill>
                        </a:rPr>
                        <a:t>転帰</a:t>
                      </a:r>
                      <a:r>
                        <a:rPr lang="ja-JP" sz="1400" baseline="0">
                          <a:solidFill>
                            <a:schemeClr val="tx2"/>
                          </a:solidFill>
                        </a:rPr>
                        <a:t> </a:t>
                      </a:r>
                    </a:p>
                  </a:txBody>
                  <a:tcPr marT="18000" marB="18000" anchor="ctr"/>
                </a:tc>
                <a:tc>
                  <a:txBody>
                    <a:bodyPr/>
                    <a:lstStyle/>
                    <a:p>
                      <a:pPr algn="ctr"/>
                      <a:r>
                        <a:rPr lang="ja-JP" sz="1400">
                          <a:solidFill>
                            <a:schemeClr val="tx2"/>
                          </a:solidFill>
                        </a:rPr>
                        <a:t>全体</a:t>
                      </a:r>
                      <a:br>
                        <a:rPr lang="ja-JP" sz="1400">
                          <a:solidFill>
                            <a:schemeClr val="tx2"/>
                          </a:solidFill>
                        </a:rPr>
                      </a:br>
                      <a:r>
                        <a:rPr lang="ja-JP" sz="1400" baseline="0">
                          <a:solidFill>
                            <a:schemeClr val="tx2"/>
                          </a:solidFill>
                        </a:rPr>
                        <a:t>(n=41)</a:t>
                      </a:r>
                    </a:p>
                  </a:txBody>
                  <a:tcPr marT="18000" marB="18000" anchor="ctr"/>
                </a:tc>
                <a:extLst>
                  <a:ext uri="{0D108BD9-81ED-4DB2-BD59-A6C34878D82A}">
                    <a16:rowId xmlns:a16="http://schemas.microsoft.com/office/drawing/2014/main" val="3667548636"/>
                  </a:ext>
                </a:extLst>
              </a:tr>
              <a:tr h="274320">
                <a:tc>
                  <a:txBody>
                    <a:bodyPr/>
                    <a:lstStyle/>
                    <a:p>
                      <a:r>
                        <a:rPr lang="ja-JP" sz="1400">
                          <a:solidFill>
                            <a:schemeClr val="tx1"/>
                          </a:solidFill>
                        </a:rPr>
                        <a:t>ORR、% (95%CI)</a:t>
                      </a:r>
                    </a:p>
                  </a:txBody>
                  <a:tcPr/>
                </a:tc>
                <a:tc>
                  <a:txBody>
                    <a:bodyPr/>
                    <a:lstStyle/>
                    <a:p>
                      <a:pPr algn="ctr"/>
                      <a:r>
                        <a:rPr lang="ja-JP" sz="1400" baseline="0">
                          <a:solidFill>
                            <a:schemeClr val="tx1"/>
                          </a:solidFill>
                        </a:rPr>
                        <a:t>24 (14、39)</a:t>
                      </a:r>
                    </a:p>
                  </a:txBody>
                  <a:tcPr/>
                </a:tc>
                <a:extLst>
                  <a:ext uri="{0D108BD9-81ED-4DB2-BD59-A6C34878D82A}">
                    <a16:rowId xmlns:a16="http://schemas.microsoft.com/office/drawing/2014/main" val="2666490076"/>
                  </a:ext>
                </a:extLst>
              </a:tr>
              <a:tr h="0">
                <a:tc>
                  <a:txBody>
                    <a:bodyPr/>
                    <a:lstStyle/>
                    <a:p>
                      <a:pPr marL="0" algn="l" defTabSz="914400" rtl="0" eaLnBrk="1" latinLnBrk="0" hangingPunct="1"/>
                      <a:r>
                        <a:rPr lang="ja-JP" sz="1400">
                          <a:solidFill>
                            <a:schemeClr val="tx1"/>
                          </a:solidFill>
                          <a:latin typeface="+mn-lt"/>
                          <a:ea typeface="MS Mincho"/>
                          <a:cs typeface="+mn-cs"/>
                        </a:rPr>
                        <a:t>BOR、n (%)</a:t>
                      </a:r>
                    </a:p>
                    <a:p>
                      <a:pPr marL="180975" indent="0" algn="l" defTabSz="914400" rtl="0" eaLnBrk="1" latinLnBrk="0" hangingPunct="1"/>
                      <a:r>
                        <a:rPr lang="ja-JP" sz="1400" baseline="0">
                          <a:solidFill>
                            <a:schemeClr val="tx1"/>
                          </a:solidFill>
                          <a:latin typeface="+mn-lt"/>
                          <a:ea typeface="MS Mincho"/>
                          <a:cs typeface="+mn-cs"/>
                        </a:rPr>
                        <a:t>CR</a:t>
                      </a:r>
                    </a:p>
                    <a:p>
                      <a:pPr marL="180975" indent="0" algn="l" defTabSz="914400" rtl="0" eaLnBrk="1" latinLnBrk="0" hangingPunct="1"/>
                      <a:r>
                        <a:rPr lang="ja-JP" sz="1400" baseline="0">
                          <a:solidFill>
                            <a:schemeClr val="tx1"/>
                          </a:solidFill>
                          <a:latin typeface="+mn-lt"/>
                          <a:ea typeface="MS Mincho"/>
                          <a:cs typeface="+mn-cs"/>
                        </a:rPr>
                        <a:t>PR</a:t>
                      </a:r>
                    </a:p>
                    <a:p>
                      <a:pPr marL="180975" indent="0" algn="l" defTabSz="914400" rtl="0" eaLnBrk="1" latinLnBrk="0" hangingPunct="1"/>
                      <a:r>
                        <a:rPr lang="ja-JP" sz="1400" baseline="0">
                          <a:solidFill>
                            <a:schemeClr val="tx1"/>
                          </a:solidFill>
                          <a:latin typeface="+mn-lt"/>
                          <a:ea typeface="MS Mincho"/>
                          <a:cs typeface="+mn-cs"/>
                        </a:rPr>
                        <a:t>SD</a:t>
                      </a:r>
                    </a:p>
                    <a:p>
                      <a:pPr marL="180975" indent="0" algn="l" defTabSz="914400" rtl="0" eaLnBrk="1" latinLnBrk="0" hangingPunct="1"/>
                      <a:r>
                        <a:rPr lang="ja-JP" sz="1400" baseline="0">
                          <a:solidFill>
                            <a:schemeClr val="tx1"/>
                          </a:solidFill>
                          <a:latin typeface="+mn-lt"/>
                          <a:ea typeface="MS Mincho"/>
                          <a:cs typeface="+mn-cs"/>
                        </a:rPr>
                        <a:t>PD</a:t>
                      </a:r>
                    </a:p>
                  </a:txBody>
                  <a:tcPr/>
                </a:tc>
                <a:tc>
                  <a:txBody>
                    <a:bodyPr/>
                    <a:lstStyle/>
                    <a:p>
                      <a:pPr marL="0" algn="l" defTabSz="914400" rtl="0" eaLnBrk="1" latinLnBrk="0" hangingPunct="1"/>
                      <a:endParaRPr lang="en-GB" sz="1400" kern="1200" dirty="0">
                        <a:solidFill>
                          <a:schemeClr val="tx1"/>
                        </a:solidFill>
                        <a:latin typeface="+mn-lt"/>
                        <a:ea typeface="+mn-ea"/>
                        <a:cs typeface="+mn-cs"/>
                      </a:endParaRPr>
                    </a:p>
                    <a:p>
                      <a:pPr marL="0" algn="ctr" defTabSz="914400" rtl="0" eaLnBrk="1" latinLnBrk="0" hangingPunct="1"/>
                      <a:r>
                        <a:rPr lang="ja-JP" sz="1400" baseline="0">
                          <a:solidFill>
                            <a:schemeClr val="tx1"/>
                          </a:solidFill>
                          <a:latin typeface="+mn-lt"/>
                          <a:ea typeface="MS Mincho"/>
                          <a:cs typeface="+mn-cs"/>
                        </a:rPr>
                        <a:t>0</a:t>
                      </a:r>
                    </a:p>
                    <a:p>
                      <a:pPr marL="0" algn="ctr" defTabSz="914400" rtl="0" eaLnBrk="1" latinLnBrk="0" hangingPunct="1"/>
                      <a:r>
                        <a:rPr lang="ja-JP" sz="1400" baseline="0">
                          <a:solidFill>
                            <a:schemeClr val="tx1"/>
                          </a:solidFill>
                          <a:latin typeface="+mn-lt"/>
                          <a:ea typeface="MS Mincho"/>
                          <a:cs typeface="+mn-cs"/>
                        </a:rPr>
                        <a:t>10 (24)</a:t>
                      </a:r>
                    </a:p>
                    <a:p>
                      <a:pPr marL="0" algn="ctr" defTabSz="914400" rtl="0" eaLnBrk="1" latinLnBrk="0" hangingPunct="1"/>
                      <a:r>
                        <a:rPr lang="ja-JP" sz="1400" baseline="0">
                          <a:solidFill>
                            <a:schemeClr val="tx1"/>
                          </a:solidFill>
                          <a:latin typeface="+mn-lt"/>
                          <a:ea typeface="MS Mincho"/>
                          <a:cs typeface="+mn-cs"/>
                        </a:rPr>
                        <a:t>20 (49)</a:t>
                      </a:r>
                    </a:p>
                    <a:p>
                      <a:pPr marL="0" algn="ctr" defTabSz="914400" rtl="0" eaLnBrk="1" latinLnBrk="0" hangingPunct="1"/>
                      <a:r>
                        <a:rPr lang="ja-JP" sz="1400" baseline="0">
                          <a:solidFill>
                            <a:schemeClr val="tx1"/>
                          </a:solidFill>
                          <a:latin typeface="+mn-lt"/>
                          <a:ea typeface="MS Mincho"/>
                          <a:cs typeface="+mn-cs"/>
                        </a:rPr>
                        <a:t>11 (27)</a:t>
                      </a:r>
                    </a:p>
                  </a:txBody>
                  <a:tcPr/>
                </a:tc>
                <a:extLst>
                  <a:ext uri="{0D108BD9-81ED-4DB2-BD59-A6C34878D82A}">
                    <a16:rowId xmlns:a16="http://schemas.microsoft.com/office/drawing/2014/main" val="2643884403"/>
                  </a:ext>
                </a:extLst>
              </a:tr>
              <a:tr h="0">
                <a:tc>
                  <a:txBody>
                    <a:bodyPr/>
                    <a:lstStyle/>
                    <a:p>
                      <a:pPr marL="0" algn="l" defTabSz="914400" rtl="0" eaLnBrk="1" latinLnBrk="0" hangingPunct="1"/>
                      <a:r>
                        <a:rPr lang="ja-JP" sz="1400">
                          <a:solidFill>
                            <a:schemeClr val="tx1"/>
                          </a:solidFill>
                          <a:latin typeface="+mn-lt"/>
                          <a:ea typeface="MS Mincho"/>
                          <a:cs typeface="+mn-cs"/>
                        </a:rPr>
                        <a:t>DCR、% (95%CI)</a:t>
                      </a:r>
                    </a:p>
                  </a:txBody>
                  <a:tcPr/>
                </a:tc>
                <a:tc>
                  <a:txBody>
                    <a:bodyPr/>
                    <a:lstStyle/>
                    <a:p>
                      <a:pPr marL="0" algn="ctr" defTabSz="914400" rtl="0" eaLnBrk="1" latinLnBrk="0" hangingPunct="1"/>
                      <a:r>
                        <a:rPr lang="ja-JP" sz="1400" baseline="0">
                          <a:solidFill>
                            <a:schemeClr val="tx1"/>
                          </a:solidFill>
                          <a:latin typeface="+mn-lt"/>
                          <a:ea typeface="MS Mincho"/>
                          <a:cs typeface="+mn-cs"/>
                        </a:rPr>
                        <a:t>73 (58、84)</a:t>
                      </a:r>
                    </a:p>
                  </a:txBody>
                  <a:tcPr/>
                </a:tc>
                <a:extLst>
                  <a:ext uri="{0D108BD9-81ED-4DB2-BD59-A6C34878D82A}">
                    <a16:rowId xmlns:a16="http://schemas.microsoft.com/office/drawing/2014/main" val="669964704"/>
                  </a:ext>
                </a:extLst>
              </a:tr>
              <a:tr h="126456">
                <a:tc>
                  <a:txBody>
                    <a:bodyPr/>
                    <a:lstStyle/>
                    <a:p>
                      <a:pPr marL="0" algn="l" defTabSz="914400" rtl="0" eaLnBrk="1" latinLnBrk="0" hangingPunct="1"/>
                      <a:r>
                        <a:rPr lang="ja-JP" sz="1400">
                          <a:solidFill>
                            <a:schemeClr val="tx1"/>
                          </a:solidFill>
                          <a:latin typeface="+mn-lt"/>
                          <a:ea typeface="MS Mincho"/>
                          <a:cs typeface="+mn-cs"/>
                        </a:rPr>
                        <a:t>中央値</a:t>
                      </a:r>
                      <a:r>
                        <a:rPr lang="ja-JP" sz="1400" baseline="0">
                          <a:solidFill>
                            <a:schemeClr val="tx1"/>
                          </a:solidFill>
                          <a:latin typeface="+mn-lt"/>
                          <a:ea typeface="MS Mincho"/>
                          <a:cs typeface="+mn-cs"/>
                        </a:rPr>
                        <a:t>経過観察</a:t>
                      </a:r>
                      <a:r>
                        <a:rPr lang="ja-JP" sz="1400">
                          <a:solidFill>
                            <a:schemeClr val="tx1"/>
                          </a:solidFill>
                          <a:latin typeface="+mn-lt"/>
                          <a:ea typeface="MS Mincho"/>
                          <a:cs typeface="+mn-cs"/>
                        </a:rPr>
                        <a:t>、月数(範囲)</a:t>
                      </a:r>
                    </a:p>
                  </a:txBody>
                  <a:tcPr/>
                </a:tc>
                <a:tc>
                  <a:txBody>
                    <a:bodyPr/>
                    <a:lstStyle/>
                    <a:p>
                      <a:pPr marL="0" algn="ctr" defTabSz="914400" rtl="0" eaLnBrk="1" latinLnBrk="0" hangingPunct="1"/>
                      <a:r>
                        <a:rPr lang="ja-JP" sz="1400" baseline="0">
                          <a:solidFill>
                            <a:schemeClr val="tx1"/>
                          </a:solidFill>
                          <a:latin typeface="+mn-lt"/>
                          <a:ea typeface="MS Mincho"/>
                          <a:cs typeface="+mn-cs"/>
                        </a:rPr>
                        <a:t>5.8（1.6–24.4）</a:t>
                      </a:r>
                    </a:p>
                  </a:txBody>
                  <a:tcPr/>
                </a:tc>
                <a:extLst>
                  <a:ext uri="{0D108BD9-81ED-4DB2-BD59-A6C34878D82A}">
                    <a16:rowId xmlns:a16="http://schemas.microsoft.com/office/drawing/2014/main" val="244466855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48674737"/>
              </p:ext>
            </p:extLst>
          </p:nvPr>
        </p:nvGraphicFramePr>
        <p:xfrm>
          <a:off x="6497053" y="1714378"/>
          <a:ext cx="4234336" cy="2291520"/>
        </p:xfrm>
        <a:graphic>
          <a:graphicData uri="http://schemas.openxmlformats.org/drawingml/2006/table">
            <a:tbl>
              <a:tblPr firstRow="1" bandRow="1">
                <a:tableStyleId>{5202B0CA-FC54-4496-8BCA-5EF66A818D29}</a:tableStyleId>
              </a:tblPr>
              <a:tblGrid>
                <a:gridCol w="2490536">
                  <a:extLst>
                    <a:ext uri="{9D8B030D-6E8A-4147-A177-3AD203B41FA5}">
                      <a16:colId xmlns:a16="http://schemas.microsoft.com/office/drawing/2014/main" val="2713438561"/>
                    </a:ext>
                  </a:extLst>
                </a:gridCol>
                <a:gridCol w="1743800">
                  <a:extLst>
                    <a:ext uri="{9D8B030D-6E8A-4147-A177-3AD203B41FA5}">
                      <a16:colId xmlns:a16="http://schemas.microsoft.com/office/drawing/2014/main" val="764363852"/>
                    </a:ext>
                  </a:extLst>
                </a:gridCol>
              </a:tblGrid>
              <a:tr h="274320">
                <a:tc>
                  <a:txBody>
                    <a:bodyPr/>
                    <a:lstStyle/>
                    <a:p>
                      <a:r>
                        <a:rPr lang="ja-JP" sz="1400">
                          <a:solidFill>
                            <a:schemeClr val="tx2"/>
                          </a:solidFill>
                        </a:rPr>
                        <a:t>グレード3のTRAE、n (%)</a:t>
                      </a:r>
                      <a:r>
                        <a:rPr lang="ja-JP" sz="1400" baseline="0">
                          <a:solidFill>
                            <a:schemeClr val="tx2"/>
                          </a:solidFill>
                        </a:rPr>
                        <a:t> </a:t>
                      </a:r>
                    </a:p>
                  </a:txBody>
                  <a:tcPr marT="18000" marB="18000" anchor="ctr"/>
                </a:tc>
                <a:tc>
                  <a:txBody>
                    <a:bodyPr/>
                    <a:lstStyle/>
                    <a:p>
                      <a:pPr algn="ctr"/>
                      <a:r>
                        <a:rPr lang="ja-JP" sz="1400" dirty="0">
                          <a:solidFill>
                            <a:schemeClr val="tx2"/>
                          </a:solidFill>
                        </a:rPr>
                        <a:t>HCC
</a:t>
                      </a:r>
                      <a:r>
                        <a:rPr lang="ja-JP" sz="1400" baseline="0" dirty="0">
                          <a:solidFill>
                            <a:schemeClr val="tx2"/>
                          </a:solidFill>
                        </a:rPr>
                        <a:t> (n=41)</a:t>
                      </a:r>
                    </a:p>
                  </a:txBody>
                  <a:tcPr marT="18000" marB="18000" anchor="ctr"/>
                </a:tc>
                <a:extLst>
                  <a:ext uri="{0D108BD9-81ED-4DB2-BD59-A6C34878D82A}">
                    <a16:rowId xmlns:a16="http://schemas.microsoft.com/office/drawing/2014/main" val="3667548636"/>
                  </a:ext>
                </a:extLst>
              </a:tr>
              <a:tr h="274320">
                <a:tc>
                  <a:txBody>
                    <a:bodyPr/>
                    <a:lstStyle/>
                    <a:p>
                      <a:r>
                        <a:rPr lang="ja-JP" sz="1400">
                          <a:solidFill>
                            <a:schemeClr val="tx1"/>
                          </a:solidFill>
                        </a:rPr>
                        <a:t>すべて</a:t>
                      </a:r>
                    </a:p>
                  </a:txBody>
                  <a:tcPr/>
                </a:tc>
                <a:tc>
                  <a:txBody>
                    <a:bodyPr/>
                    <a:lstStyle/>
                    <a:p>
                      <a:pPr algn="ctr"/>
                      <a:r>
                        <a:rPr lang="ja-JP" sz="1400">
                          <a:solidFill>
                            <a:schemeClr val="tx1"/>
                          </a:solidFill>
                        </a:rPr>
                        <a:t>10</a:t>
                      </a:r>
                      <a:r>
                        <a:rPr lang="ja-JP" sz="1400" baseline="0">
                          <a:solidFill>
                            <a:schemeClr val="tx1"/>
                          </a:solidFill>
                        </a:rPr>
                        <a:t> (24)</a:t>
                      </a:r>
                    </a:p>
                  </a:txBody>
                  <a:tcPr/>
                </a:tc>
                <a:extLst>
                  <a:ext uri="{0D108BD9-81ED-4DB2-BD59-A6C34878D82A}">
                    <a16:rowId xmlns:a16="http://schemas.microsoft.com/office/drawing/2014/main" val="2666490076"/>
                  </a:ext>
                </a:extLst>
              </a:tr>
              <a:tr h="126456">
                <a:tc>
                  <a:txBody>
                    <a:bodyPr/>
                    <a:lstStyle/>
                    <a:p>
                      <a:pPr marL="0" algn="l" defTabSz="914400" rtl="0" eaLnBrk="1" latinLnBrk="0" hangingPunct="1"/>
                      <a:r>
                        <a:rPr lang="ja-JP" sz="1400" noProof="0">
                          <a:solidFill>
                            <a:schemeClr val="tx1"/>
                          </a:solidFill>
                          <a:latin typeface="+mn-lt"/>
                          <a:ea typeface="MS Mincho"/>
                          <a:cs typeface="+mn-cs"/>
                        </a:rPr>
                        <a:t>下痢</a:t>
                      </a:r>
                    </a:p>
                  </a:txBody>
                  <a:tcPr/>
                </a:tc>
                <a:tc>
                  <a:txBody>
                    <a:bodyPr/>
                    <a:lstStyle/>
                    <a:p>
                      <a:pPr marL="0" algn="ctr" defTabSz="914400" rtl="0" eaLnBrk="1" latinLnBrk="0" hangingPunct="1"/>
                      <a:r>
                        <a:rPr lang="ja-JP" sz="1400">
                          <a:solidFill>
                            <a:schemeClr val="tx1"/>
                          </a:solidFill>
                          <a:latin typeface="+mn-lt"/>
                          <a:ea typeface="MS Mincho"/>
                          <a:cs typeface="+mn-cs"/>
                        </a:rPr>
                        <a:t>4 (10)</a:t>
                      </a:r>
                    </a:p>
                  </a:txBody>
                  <a:tcPr/>
                </a:tc>
                <a:extLst>
                  <a:ext uri="{0D108BD9-81ED-4DB2-BD59-A6C34878D82A}">
                    <a16:rowId xmlns:a16="http://schemas.microsoft.com/office/drawing/2014/main" val="2966066842"/>
                  </a:ext>
                </a:extLst>
              </a:tr>
              <a:tr h="126456">
                <a:tc>
                  <a:txBody>
                    <a:bodyPr/>
                    <a:lstStyle/>
                    <a:p>
                      <a:pPr marL="0" algn="l" defTabSz="914400" rtl="0" eaLnBrk="1" latinLnBrk="0" hangingPunct="1"/>
                      <a:r>
                        <a:rPr lang="ja-JP" sz="1400">
                          <a:solidFill>
                            <a:schemeClr val="tx1"/>
                          </a:solidFill>
                          <a:latin typeface="+mn-lt"/>
                          <a:ea typeface="MS Mincho"/>
                          <a:cs typeface="+mn-cs"/>
                        </a:rPr>
                        <a:t>疲労</a:t>
                      </a:r>
                    </a:p>
                  </a:txBody>
                  <a:tcPr/>
                </a:tc>
                <a:tc>
                  <a:txBody>
                    <a:bodyPr/>
                    <a:lstStyle/>
                    <a:p>
                      <a:pPr marL="0" algn="ctr" defTabSz="914400" rtl="0" eaLnBrk="1" latinLnBrk="0" hangingPunct="1"/>
                      <a:r>
                        <a:rPr lang="ja-JP" sz="1400" baseline="0">
                          <a:solidFill>
                            <a:schemeClr val="tx1"/>
                          </a:solidFill>
                          <a:latin typeface="+mn-lt"/>
                          <a:ea typeface="MS Mincho"/>
                          <a:cs typeface="+mn-cs"/>
                        </a:rPr>
                        <a:t>1 (2)</a:t>
                      </a:r>
                    </a:p>
                  </a:txBody>
                  <a:tcPr/>
                </a:tc>
                <a:extLst>
                  <a:ext uri="{0D108BD9-81ED-4DB2-BD59-A6C34878D82A}">
                    <a16:rowId xmlns:a16="http://schemas.microsoft.com/office/drawing/2014/main" val="2444668556"/>
                  </a:ext>
                </a:extLst>
              </a:tr>
              <a:tr h="126456">
                <a:tc>
                  <a:txBody>
                    <a:bodyPr/>
                    <a:lstStyle/>
                    <a:p>
                      <a:pPr marL="0" algn="l" defTabSz="914400" rtl="0" eaLnBrk="1" latinLnBrk="0" hangingPunct="1"/>
                      <a:r>
                        <a:rPr lang="ja-JP" sz="1400">
                          <a:solidFill>
                            <a:schemeClr val="tx1"/>
                          </a:solidFill>
                          <a:latin typeface="+mn-lt"/>
                          <a:ea typeface="MS Mincho"/>
                          <a:cs typeface="+mn-cs"/>
                        </a:rPr>
                        <a:t>発熱</a:t>
                      </a:r>
                    </a:p>
                  </a:txBody>
                  <a:tcPr/>
                </a:tc>
                <a:tc>
                  <a:txBody>
                    <a:bodyPr/>
                    <a:lstStyle/>
                    <a:p>
                      <a:pPr marL="0" algn="ctr" defTabSz="914400" rtl="0" eaLnBrk="1" latinLnBrk="0" hangingPunct="1"/>
                      <a:r>
                        <a:rPr lang="ja-JP" sz="1400">
                          <a:solidFill>
                            <a:schemeClr val="tx1"/>
                          </a:solidFill>
                          <a:latin typeface="+mn-lt"/>
                          <a:ea typeface="MS Mincho"/>
                          <a:cs typeface="+mn-cs"/>
                        </a:rPr>
                        <a:t>1 (2</a:t>
                      </a:r>
                      <a:r>
                        <a:rPr lang="ja-JP" sz="1400" baseline="0">
                          <a:solidFill>
                            <a:schemeClr val="tx1"/>
                          </a:solidFill>
                          <a:latin typeface="+mn-lt"/>
                          <a:ea typeface="MS Mincho"/>
                          <a:cs typeface="+mn-cs"/>
                        </a:rPr>
                        <a:t>)</a:t>
                      </a:r>
                    </a:p>
                  </a:txBody>
                  <a:tcPr/>
                </a:tc>
                <a:extLst>
                  <a:ext uri="{0D108BD9-81ED-4DB2-BD59-A6C34878D82A}">
                    <a16:rowId xmlns:a16="http://schemas.microsoft.com/office/drawing/2014/main" val="69579085"/>
                  </a:ext>
                </a:extLst>
              </a:tr>
              <a:tr h="126456">
                <a:tc>
                  <a:txBody>
                    <a:bodyPr/>
                    <a:lstStyle/>
                    <a:p>
                      <a:pPr marL="0" algn="l" defTabSz="914400" rtl="0" eaLnBrk="1" latinLnBrk="0" hangingPunct="1"/>
                      <a:r>
                        <a:rPr lang="ja-JP" sz="1400">
                          <a:solidFill>
                            <a:schemeClr val="tx1"/>
                          </a:solidFill>
                          <a:latin typeface="+mn-lt"/>
                          <a:ea typeface="MS Mincho"/>
                          <a:cs typeface="+mn-cs"/>
                        </a:rPr>
                        <a:t>AST増加</a:t>
                      </a:r>
                    </a:p>
                  </a:txBody>
                  <a:tcPr/>
                </a:tc>
                <a:tc>
                  <a:txBody>
                    <a:bodyPr/>
                    <a:lstStyle/>
                    <a:p>
                      <a:pPr marL="0" algn="ctr" defTabSz="914400" rtl="0" eaLnBrk="1" latinLnBrk="0" hangingPunct="1"/>
                      <a:r>
                        <a:rPr lang="ja-JP" sz="1400">
                          <a:solidFill>
                            <a:schemeClr val="tx1"/>
                          </a:solidFill>
                          <a:latin typeface="+mn-lt"/>
                          <a:ea typeface="MS Mincho"/>
                          <a:cs typeface="+mn-cs"/>
                        </a:rPr>
                        <a:t>1 (2)</a:t>
                      </a:r>
                    </a:p>
                  </a:txBody>
                  <a:tcPr/>
                </a:tc>
                <a:extLst>
                  <a:ext uri="{0D108BD9-81ED-4DB2-BD59-A6C34878D82A}">
                    <a16:rowId xmlns:a16="http://schemas.microsoft.com/office/drawing/2014/main" val="539056868"/>
                  </a:ext>
                </a:extLst>
              </a:tr>
              <a:tr h="126456">
                <a:tc>
                  <a:txBody>
                    <a:bodyPr/>
                    <a:lstStyle/>
                    <a:p>
                      <a:pPr marL="0" algn="l" defTabSz="914400" rtl="0" eaLnBrk="1" latinLnBrk="0" hangingPunct="1"/>
                      <a:r>
                        <a:rPr lang="ja-JP" sz="1400">
                          <a:solidFill>
                            <a:schemeClr val="tx1"/>
                          </a:solidFill>
                          <a:latin typeface="+mn-lt"/>
                          <a:ea typeface="MS Mincho"/>
                          <a:cs typeface="+mn-cs"/>
                        </a:rPr>
                        <a:t>関節痛</a:t>
                      </a:r>
                    </a:p>
                  </a:txBody>
                  <a:tcPr/>
                </a:tc>
                <a:tc>
                  <a:txBody>
                    <a:bodyPr/>
                    <a:lstStyle/>
                    <a:p>
                      <a:pPr marL="0" algn="ctr" defTabSz="914400" rtl="0" eaLnBrk="1" latinLnBrk="0" hangingPunct="1"/>
                      <a:r>
                        <a:rPr lang="ja-JP" sz="1400" dirty="0">
                          <a:solidFill>
                            <a:schemeClr val="tx1"/>
                          </a:solidFill>
                          <a:latin typeface="+mn-lt"/>
                          <a:ea typeface="MS Mincho"/>
                          <a:cs typeface="+mn-cs"/>
                        </a:rPr>
                        <a:t>1</a:t>
                      </a:r>
                      <a:r>
                        <a:rPr lang="ja-JP" sz="1400" baseline="0" dirty="0">
                          <a:solidFill>
                            <a:schemeClr val="tx1"/>
                          </a:solidFill>
                          <a:latin typeface="+mn-lt"/>
                          <a:ea typeface="MS Mincho"/>
                          <a:cs typeface="+mn-cs"/>
                        </a:rPr>
                        <a:t> (3)</a:t>
                      </a:r>
                    </a:p>
                  </a:txBody>
                  <a:tcPr/>
                </a:tc>
                <a:extLst>
                  <a:ext uri="{0D108BD9-81ED-4DB2-BD59-A6C34878D82A}">
                    <a16:rowId xmlns:a16="http://schemas.microsoft.com/office/drawing/2014/main" val="133329506"/>
                  </a:ext>
                </a:extLst>
              </a:tr>
            </a:tbl>
          </a:graphicData>
        </a:graphic>
      </p:graphicFrame>
    </p:spTree>
    <p:extLst>
      <p:ext uri="{BB962C8B-B14F-4D97-AF65-F5344CB8AC3E}">
        <p14:creationId xmlns:p14="http://schemas.microsoft.com/office/powerpoint/2010/main" val="3228096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 O-10：RAS野生型転移性結腸直腸癌に対するmFOLFOX6の併用療法による第一選択のパニツムマブとベバシズマブの比較検討PARADIGM試験の結果 – Muro K、et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日本の施設におけるPARADIGM試験で、RAS WT mCRC患者を対象に、1Lパニツムマブ＋mFOLFOX6の有効性と安全性を評価すること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 WCGCで発表</a:t>
            </a:r>
            <a:br>
              <a:rPr lang="en-GB" altLang="ja-JP" dirty="0"/>
            </a:br>
            <a:r>
              <a:rPr lang="ja-JP" dirty="0"/>
              <a:t>Muro K, et al.Ann Oncol 2022;33(suppl):abstr LBA O-10</a:t>
            </a:r>
          </a:p>
        </p:txBody>
      </p:sp>
      <p:sp>
        <p:nvSpPr>
          <p:cNvPr id="33"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 (左側母集団)</a:t>
            </a:r>
          </a:p>
        </p:txBody>
      </p:sp>
      <p:sp>
        <p:nvSpPr>
          <p:cNvPr id="35" name="Oval 14"/>
          <p:cNvSpPr>
            <a:spLocks noChangeArrowheads="1"/>
          </p:cNvSpPr>
          <p:nvPr/>
        </p:nvSpPr>
        <p:spPr bwMode="auto">
          <a:xfrm>
            <a:off x="4483541" y="34659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36" name="AutoShape 15"/>
          <p:cNvCxnSpPr>
            <a:cxnSpLocks noChangeShapeType="1"/>
            <a:stCxn id="35" idx="0"/>
            <a:endCxn id="41" idx="1"/>
          </p:cNvCxnSpPr>
          <p:nvPr/>
        </p:nvCxnSpPr>
        <p:spPr bwMode="auto">
          <a:xfrm rot="5400000" flipH="1" flipV="1">
            <a:off x="4631414" y="2867808"/>
            <a:ext cx="742059" cy="454209"/>
          </a:xfrm>
          <a:prstGeom prst="bentConnector2">
            <a:avLst/>
          </a:prstGeom>
          <a:noFill/>
          <a:ln w="57150">
            <a:solidFill>
              <a:schemeClr val="bg2">
                <a:lumMod val="60000"/>
                <a:lumOff val="40000"/>
              </a:schemeClr>
            </a:solidFill>
            <a:round/>
            <a:headEnd/>
            <a:tailEnd type="triangle" w="med" len="med"/>
          </a:ln>
        </p:spPr>
      </p:cxnSp>
      <p:cxnSp>
        <p:nvCxnSpPr>
          <p:cNvPr id="39" name="AutoShape 19"/>
          <p:cNvCxnSpPr>
            <a:cxnSpLocks noChangeShapeType="1"/>
            <a:stCxn id="42" idx="3"/>
            <a:endCxn id="35" idx="2"/>
          </p:cNvCxnSpPr>
          <p:nvPr/>
        </p:nvCxnSpPr>
        <p:spPr bwMode="auto">
          <a:xfrm>
            <a:off x="4217995" y="3758041"/>
            <a:ext cx="265546" cy="0"/>
          </a:xfrm>
          <a:prstGeom prst="straightConnector1">
            <a:avLst/>
          </a:prstGeom>
          <a:noFill/>
          <a:ln w="57150">
            <a:solidFill>
              <a:schemeClr val="bg2">
                <a:lumMod val="60000"/>
                <a:lumOff val="40000"/>
              </a:schemeClr>
            </a:solidFill>
            <a:round/>
            <a:headEnd type="none" w="med" len="med"/>
            <a:tailEnd type="none" w="med" len="med"/>
          </a:ln>
        </p:spPr>
      </p:cxnSp>
      <p:sp>
        <p:nvSpPr>
          <p:cNvPr id="41" name="AutoShape 8"/>
          <p:cNvSpPr>
            <a:spLocks noChangeArrowheads="1"/>
          </p:cNvSpPr>
          <p:nvPr/>
        </p:nvSpPr>
        <p:spPr bwMode="auto">
          <a:xfrm>
            <a:off x="5229548" y="2252746"/>
            <a:ext cx="379727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パニツムマブ + mFOLFOX6
(n=404)</a:t>
            </a:r>
          </a:p>
        </p:txBody>
      </p:sp>
      <p:sp>
        <p:nvSpPr>
          <p:cNvPr id="42" name="AutoShape 9"/>
          <p:cNvSpPr>
            <a:spLocks noChangeArrowheads="1"/>
          </p:cNvSpPr>
          <p:nvPr/>
        </p:nvSpPr>
        <p:spPr bwMode="auto">
          <a:xfrm>
            <a:off x="1044176" y="2789827"/>
            <a:ext cx="317381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切除不能なmCRC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RAS WT</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化学療法による治療歴なし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(n=823)</a:t>
            </a:r>
          </a:p>
        </p:txBody>
      </p:sp>
      <p:cxnSp>
        <p:nvCxnSpPr>
          <p:cNvPr id="44" name="AutoShape 16"/>
          <p:cNvCxnSpPr>
            <a:cxnSpLocks noChangeShapeType="1"/>
            <a:stCxn id="35" idx="4"/>
            <a:endCxn id="48" idx="1"/>
          </p:cNvCxnSpPr>
          <p:nvPr/>
        </p:nvCxnSpPr>
        <p:spPr bwMode="auto">
          <a:xfrm rot="16200000" flipH="1">
            <a:off x="4624242" y="4201237"/>
            <a:ext cx="756402" cy="454209"/>
          </a:xfrm>
          <a:prstGeom prst="bentConnector2">
            <a:avLst/>
          </a:prstGeom>
          <a:noFill/>
          <a:ln w="57150">
            <a:solidFill>
              <a:schemeClr val="bg2">
                <a:lumMod val="60000"/>
                <a:lumOff val="40000"/>
              </a:schemeClr>
            </a:solidFill>
            <a:round/>
            <a:headEnd/>
            <a:tailEnd type="triangle" w="med" len="med"/>
          </a:ln>
        </p:spPr>
      </p:cxnSp>
      <p:sp>
        <p:nvSpPr>
          <p:cNvPr id="47" name="Content Placeholder 26"/>
          <p:cNvSpPr txBox="1">
            <a:spLocks/>
          </p:cNvSpPr>
          <p:nvPr/>
        </p:nvSpPr>
        <p:spPr>
          <a:xfrm>
            <a:off x="6121128" y="5448827"/>
            <a:ext cx="4857316"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PFS、奏効率、DOR、R0の切除、安全性</a:t>
            </a:r>
          </a:p>
        </p:txBody>
      </p:sp>
      <p:sp>
        <p:nvSpPr>
          <p:cNvPr id="48" name="AutoShape 8"/>
          <p:cNvSpPr>
            <a:spLocks noChangeArrowheads="1"/>
          </p:cNvSpPr>
          <p:nvPr/>
        </p:nvSpPr>
        <p:spPr bwMode="auto">
          <a:xfrm>
            <a:off x="5229548"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ベバシズマブ + mFOLFOX6
(n=407)</a:t>
            </a:r>
          </a:p>
        </p:txBody>
      </p:sp>
      <p:sp>
        <p:nvSpPr>
          <p:cNvPr id="49" name="AutoShape 12"/>
          <p:cNvSpPr>
            <a:spLocks noChangeArrowheads="1"/>
          </p:cNvSpPr>
          <p:nvPr/>
        </p:nvSpPr>
        <p:spPr bwMode="auto">
          <a:xfrm>
            <a:off x="9487680" y="2454792"/>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50" name="AutoShape 21"/>
          <p:cNvCxnSpPr>
            <a:cxnSpLocks noChangeShapeType="1"/>
            <a:stCxn id="41" idx="3"/>
            <a:endCxn id="49" idx="1"/>
          </p:cNvCxnSpPr>
          <p:nvPr/>
        </p:nvCxnSpPr>
        <p:spPr bwMode="auto">
          <a:xfrm>
            <a:off x="9026824" y="2723882"/>
            <a:ext cx="460856" cy="0"/>
          </a:xfrm>
          <a:prstGeom prst="straightConnector1">
            <a:avLst/>
          </a:prstGeom>
          <a:noFill/>
          <a:ln w="57150">
            <a:solidFill>
              <a:schemeClr val="bg2">
                <a:lumMod val="60000"/>
                <a:lumOff val="40000"/>
              </a:schemeClr>
            </a:solidFill>
            <a:round/>
            <a:headEnd/>
            <a:tailEnd type="triangle" w="med" len="med"/>
          </a:ln>
        </p:spPr>
      </p:cxnSp>
      <p:sp>
        <p:nvSpPr>
          <p:cNvPr id="51" name="AutoShape 12"/>
          <p:cNvSpPr>
            <a:spLocks noChangeArrowheads="1"/>
          </p:cNvSpPr>
          <p:nvPr/>
        </p:nvSpPr>
        <p:spPr bwMode="auto">
          <a:xfrm>
            <a:off x="9487680" y="4537453"/>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52" name="AutoShape 21"/>
          <p:cNvCxnSpPr>
            <a:cxnSpLocks noChangeShapeType="1"/>
            <a:stCxn id="48" idx="3"/>
            <a:endCxn id="51" idx="1"/>
          </p:cNvCxnSpPr>
          <p:nvPr/>
        </p:nvCxnSpPr>
        <p:spPr bwMode="auto">
          <a:xfrm>
            <a:off x="9026824" y="4806543"/>
            <a:ext cx="460856" cy="0"/>
          </a:xfrm>
          <a:prstGeom prst="straightConnector1">
            <a:avLst/>
          </a:prstGeom>
          <a:noFill/>
          <a:ln w="57150">
            <a:solidFill>
              <a:schemeClr val="bg2">
                <a:lumMod val="60000"/>
                <a:lumOff val="40000"/>
              </a:schemeClr>
            </a:solidFill>
            <a:round/>
            <a:headEnd/>
            <a:tailEnd type="triangle" w="med" len="med"/>
          </a:ln>
        </p:spPr>
      </p:cxnSp>
      <p:sp>
        <p:nvSpPr>
          <p:cNvPr id="53" name="Content Placeholder 26"/>
          <p:cNvSpPr txBox="1">
            <a:spLocks/>
          </p:cNvSpPr>
          <p:nvPr/>
        </p:nvSpPr>
        <p:spPr bwMode="auto">
          <a:xfrm>
            <a:off x="5244877" y="3212891"/>
            <a:ext cx="4273177"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施設</a:t>
            </a:r>
          </a:p>
          <a:p>
            <a:pPr marL="203200" lvl="0" indent="-203200">
              <a:spcAft>
                <a:spcPts val="400"/>
              </a:spcAft>
              <a:buFont typeface="Arial" pitchFamily="34" charset="0"/>
              <a:buChar char="•"/>
              <a:defRPr/>
            </a:pPr>
            <a:r>
              <a:rPr lang="ja-JP" sz="1400">
                <a:solidFill>
                  <a:srgbClr val="4D4D4D"/>
                </a:solidFill>
              </a:rPr>
              <a:t>年齢(20～64 対 65～79歳)</a:t>
            </a:r>
          </a:p>
          <a:p>
            <a:pPr marL="203200" lvl="0" indent="-203200">
              <a:spcAft>
                <a:spcPts val="400"/>
              </a:spcAft>
              <a:buFont typeface="Arial" pitchFamily="34" charset="0"/>
              <a:buChar char="•"/>
              <a:defRPr/>
            </a:pPr>
            <a:r>
              <a:rPr lang="ja-JP" sz="1400">
                <a:solidFill>
                  <a:srgbClr val="4D4D4D"/>
                </a:solidFill>
              </a:rPr>
              <a:t>肝臓転移 (有り対無し)</a:t>
            </a:r>
          </a:p>
        </p:txBody>
      </p:sp>
    </p:spTree>
    <p:extLst>
      <p:ext uri="{BB962C8B-B14F-4D97-AF65-F5344CB8AC3E}">
        <p14:creationId xmlns:p14="http://schemas.microsoft.com/office/powerpoint/2010/main" val="2797107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 O-10：RAS野生型転移性結腸直腸癌に対するmFOLFOX6の併用療法による第一選択のパニツムマブとベバシズマブの比較検討PARADIGM試験の結果 – Muro K、et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solidFill>
                  <a:schemeClr val="tx1"/>
                </a:solidFill>
              </a:rPr>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solidFill>
                  <a:schemeClr val="tx1"/>
                </a:solidFill>
              </a:rPr>
              <a:t>Muro K, et al.Ann Oncol 2022;33(suppl):abstr LBA O-10</a:t>
            </a:r>
          </a:p>
        </p:txBody>
      </p:sp>
      <p:sp>
        <p:nvSpPr>
          <p:cNvPr id="6" name="TextBox 5">
            <a:extLst>
              <a:ext uri="{FF2B5EF4-FFF2-40B4-BE49-F238E27FC236}">
                <a16:creationId xmlns:a16="http://schemas.microsoft.com/office/drawing/2014/main" id="{4450F590-6542-5932-A685-236F69602E6B}"/>
              </a:ext>
            </a:extLst>
          </p:cNvPr>
          <p:cNvSpPr txBox="1"/>
          <p:nvPr/>
        </p:nvSpPr>
        <p:spPr>
          <a:xfrm>
            <a:off x="3005416" y="1620078"/>
            <a:ext cx="2271776" cy="338554"/>
          </a:xfrm>
          <a:prstGeom prst="rect">
            <a:avLst/>
          </a:prstGeom>
          <a:noFill/>
        </p:spPr>
        <p:txBody>
          <a:bodyPr wrap="none" rtlCol="0">
            <a:spAutoFit/>
          </a:bodyPr>
          <a:lstStyle/>
          <a:p>
            <a:pPr algn="ctr"/>
            <a:r>
              <a:rPr lang="ja-JP" sz="1600" b="1">
                <a:solidFill>
                  <a:schemeClr val="tx1"/>
                </a:solidFill>
              </a:rPr>
              <a:t>左側母集団</a:t>
            </a:r>
          </a:p>
        </p:txBody>
      </p:sp>
      <p:sp>
        <p:nvSpPr>
          <p:cNvPr id="7" name="TextBox 6">
            <a:extLst>
              <a:ext uri="{FF2B5EF4-FFF2-40B4-BE49-F238E27FC236}">
                <a16:creationId xmlns:a16="http://schemas.microsoft.com/office/drawing/2014/main" id="{FFEA49E7-AE90-599F-01F2-86C308BC85EE}"/>
              </a:ext>
            </a:extLst>
          </p:cNvPr>
          <p:cNvSpPr txBox="1"/>
          <p:nvPr/>
        </p:nvSpPr>
        <p:spPr>
          <a:xfrm>
            <a:off x="8029166" y="1620078"/>
            <a:ext cx="1988045" cy="338554"/>
          </a:xfrm>
          <a:prstGeom prst="rect">
            <a:avLst/>
          </a:prstGeom>
          <a:noFill/>
        </p:spPr>
        <p:txBody>
          <a:bodyPr wrap="none" rtlCol="0">
            <a:spAutoFit/>
          </a:bodyPr>
          <a:lstStyle/>
          <a:p>
            <a:pPr algn="ctr"/>
            <a:r>
              <a:rPr lang="ja-JP" sz="1600" b="1">
                <a:solidFill>
                  <a:schemeClr val="tx1"/>
                </a:solidFill>
              </a:rPr>
              <a:t>全集団</a:t>
            </a:r>
          </a:p>
        </p:txBody>
      </p:sp>
      <p:graphicFrame>
        <p:nvGraphicFramePr>
          <p:cNvPr id="8" name="Table 4">
            <a:extLst>
              <a:ext uri="{FF2B5EF4-FFF2-40B4-BE49-F238E27FC236}">
                <a16:creationId xmlns:a16="http://schemas.microsoft.com/office/drawing/2014/main" id="{21B9E54B-D56A-6350-B64B-C677EFED0722}"/>
              </a:ext>
            </a:extLst>
          </p:cNvPr>
          <p:cNvGraphicFramePr>
            <a:graphicFrameLocks noGrp="1"/>
          </p:cNvGraphicFramePr>
          <p:nvPr>
            <p:extLst>
              <p:ext uri="{D42A27DB-BD31-4B8C-83A1-F6EECF244321}">
                <p14:modId xmlns:p14="http://schemas.microsoft.com/office/powerpoint/2010/main" val="1998892611"/>
              </p:ext>
            </p:extLst>
          </p:nvPr>
        </p:nvGraphicFramePr>
        <p:xfrm>
          <a:off x="1739230" y="1991929"/>
          <a:ext cx="4615069" cy="947520"/>
        </p:xfrm>
        <a:graphic>
          <a:graphicData uri="http://schemas.openxmlformats.org/drawingml/2006/table">
            <a:tbl>
              <a:tblPr firstRow="1" bandRow="1">
                <a:tableStyleId>{5C22544A-7EE6-4342-B048-85BDC9FD1C3A}</a:tableStyleId>
              </a:tblPr>
              <a:tblGrid>
                <a:gridCol w="1927302">
                  <a:extLst>
                    <a:ext uri="{9D8B030D-6E8A-4147-A177-3AD203B41FA5}">
                      <a16:colId xmlns:a16="http://schemas.microsoft.com/office/drawing/2014/main" val="2366650937"/>
                    </a:ext>
                  </a:extLst>
                </a:gridCol>
                <a:gridCol w="1031911">
                  <a:extLst>
                    <a:ext uri="{9D8B030D-6E8A-4147-A177-3AD203B41FA5}">
                      <a16:colId xmlns:a16="http://schemas.microsoft.com/office/drawing/2014/main" val="467382246"/>
                    </a:ext>
                  </a:extLst>
                </a:gridCol>
                <a:gridCol w="1655856">
                  <a:extLst>
                    <a:ext uri="{9D8B030D-6E8A-4147-A177-3AD203B41FA5}">
                      <a16:colId xmlns:a16="http://schemas.microsoft.com/office/drawing/2014/main" val="799669979"/>
                    </a:ext>
                  </a:extLst>
                </a:gridCol>
              </a:tblGrid>
              <a:tr h="180365">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イベント、</a:t>
                      </a:r>
                      <a:br>
                        <a:rPr lang="en-GB" altLang="ja-JP" sz="1200" dirty="0">
                          <a:solidFill>
                            <a:srgbClr val="4D4D4D"/>
                          </a:solidFill>
                        </a:rPr>
                      </a:br>
                      <a:r>
                        <a:rPr lang="ja-JP" sz="1200" dirty="0">
                          <a:solidFill>
                            <a:srgbClr val="4D4D4D"/>
                          </a:solidFill>
                        </a:rPr>
                        <a:t>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mOS、月数
(95.798%CI)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590182"/>
                  </a:ext>
                </a:extLst>
              </a:tr>
              <a:tr h="177512">
                <a:tc>
                  <a:txBody>
                    <a:bodyPr/>
                    <a:lstStyle/>
                    <a:p>
                      <a:r>
                        <a:rPr lang="ja-JP" sz="1200">
                          <a:solidFill>
                            <a:srgbClr val="4D4D4D"/>
                          </a:solidFill>
                        </a:rPr>
                        <a:t>Pan + mFOLFOX (n=312)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218 (69.9)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37.9 (34.1、42.6)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237717"/>
                  </a:ext>
                </a:extLst>
              </a:tr>
              <a:tr h="1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Bev + mFOLFOX (n=292)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230 (78.7)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34.3 (30.9、40.3)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404737"/>
                  </a:ext>
                </a:extLst>
              </a:tr>
            </a:tbl>
          </a:graphicData>
        </a:graphic>
      </p:graphicFrame>
      <p:sp>
        <p:nvSpPr>
          <p:cNvPr id="9" name="Freeform 21">
            <a:extLst>
              <a:ext uri="{FF2B5EF4-FFF2-40B4-BE49-F238E27FC236}">
                <a16:creationId xmlns:a16="http://schemas.microsoft.com/office/drawing/2014/main" id="{3E6023BF-CA4E-9F44-46AD-028E947002D4}"/>
              </a:ext>
            </a:extLst>
          </p:cNvPr>
          <p:cNvSpPr>
            <a:spLocks/>
          </p:cNvSpPr>
          <p:nvPr/>
        </p:nvSpPr>
        <p:spPr bwMode="auto">
          <a:xfrm>
            <a:off x="1702764" y="3170581"/>
            <a:ext cx="4770137"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10" name="Group 9">
            <a:extLst>
              <a:ext uri="{FF2B5EF4-FFF2-40B4-BE49-F238E27FC236}">
                <a16:creationId xmlns:a16="http://schemas.microsoft.com/office/drawing/2014/main" id="{AF6C13D3-A41F-FD44-75A5-69C2B64208E3}"/>
              </a:ext>
            </a:extLst>
          </p:cNvPr>
          <p:cNvGrpSpPr/>
          <p:nvPr/>
        </p:nvGrpSpPr>
        <p:grpSpPr>
          <a:xfrm>
            <a:off x="949622" y="3011858"/>
            <a:ext cx="753495" cy="1946080"/>
            <a:chOff x="1230860" y="1180201"/>
            <a:chExt cx="753495" cy="3029649"/>
          </a:xfrm>
        </p:grpSpPr>
        <p:sp>
          <p:nvSpPr>
            <p:cNvPr id="11" name="Line 6">
              <a:extLst>
                <a:ext uri="{FF2B5EF4-FFF2-40B4-BE49-F238E27FC236}">
                  <a16:creationId xmlns:a16="http://schemas.microsoft.com/office/drawing/2014/main" id="{C6AF9AE5-64A4-EA36-5132-35856B3E7291}"/>
                </a:ext>
              </a:extLst>
            </p:cNvPr>
            <p:cNvSpPr>
              <a:spLocks noChangeShapeType="1"/>
            </p:cNvSpPr>
            <p:nvPr/>
          </p:nvSpPr>
          <p:spPr bwMode="auto">
            <a:xfrm>
              <a:off x="1898121" y="142254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7">
              <a:extLst>
                <a:ext uri="{FF2B5EF4-FFF2-40B4-BE49-F238E27FC236}">
                  <a16:creationId xmlns:a16="http://schemas.microsoft.com/office/drawing/2014/main" id="{F6A63868-0D35-2566-B31E-048DC390AD28}"/>
                </a:ext>
              </a:extLst>
            </p:cNvPr>
            <p:cNvSpPr>
              <a:spLocks noChangeShapeType="1"/>
            </p:cNvSpPr>
            <p:nvPr/>
          </p:nvSpPr>
          <p:spPr bwMode="auto">
            <a:xfrm>
              <a:off x="1898121" y="194475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8">
              <a:extLst>
                <a:ext uri="{FF2B5EF4-FFF2-40B4-BE49-F238E27FC236}">
                  <a16:creationId xmlns:a16="http://schemas.microsoft.com/office/drawing/2014/main" id="{19DD06A8-B834-DA88-FA01-51C49D01BC02}"/>
                </a:ext>
              </a:extLst>
            </p:cNvPr>
            <p:cNvSpPr>
              <a:spLocks noChangeShapeType="1"/>
            </p:cNvSpPr>
            <p:nvPr/>
          </p:nvSpPr>
          <p:spPr bwMode="auto">
            <a:xfrm>
              <a:off x="1898121" y="244351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9">
              <a:extLst>
                <a:ext uri="{FF2B5EF4-FFF2-40B4-BE49-F238E27FC236}">
                  <a16:creationId xmlns:a16="http://schemas.microsoft.com/office/drawing/2014/main" id="{F5E87D34-F514-A4DD-27FD-AF43D98445D6}"/>
                </a:ext>
              </a:extLst>
            </p:cNvPr>
            <p:cNvSpPr>
              <a:spLocks noChangeShapeType="1"/>
            </p:cNvSpPr>
            <p:nvPr/>
          </p:nvSpPr>
          <p:spPr bwMode="auto">
            <a:xfrm>
              <a:off x="1898121" y="295839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10">
              <a:extLst>
                <a:ext uri="{FF2B5EF4-FFF2-40B4-BE49-F238E27FC236}">
                  <a16:creationId xmlns:a16="http://schemas.microsoft.com/office/drawing/2014/main" id="{BA6BD678-C710-0F3D-692C-FC62C5E3008A}"/>
                </a:ext>
              </a:extLst>
            </p:cNvPr>
            <p:cNvSpPr>
              <a:spLocks noChangeShapeType="1"/>
            </p:cNvSpPr>
            <p:nvPr/>
          </p:nvSpPr>
          <p:spPr bwMode="auto">
            <a:xfrm>
              <a:off x="1898121" y="34625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11">
              <a:extLst>
                <a:ext uri="{FF2B5EF4-FFF2-40B4-BE49-F238E27FC236}">
                  <a16:creationId xmlns:a16="http://schemas.microsoft.com/office/drawing/2014/main" id="{65DE90BC-BC08-2A07-FF78-374A6FCE937D}"/>
                </a:ext>
              </a:extLst>
            </p:cNvPr>
            <p:cNvSpPr>
              <a:spLocks noChangeShapeType="1"/>
            </p:cNvSpPr>
            <p:nvPr/>
          </p:nvSpPr>
          <p:spPr bwMode="auto">
            <a:xfrm>
              <a:off x="1898121" y="397203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TextBox 16">
              <a:extLst>
                <a:ext uri="{FF2B5EF4-FFF2-40B4-BE49-F238E27FC236}">
                  <a16:creationId xmlns:a16="http://schemas.microsoft.com/office/drawing/2014/main" id="{A369C7B1-9B4E-602E-E588-FF849542CE0D}"/>
                </a:ext>
              </a:extLst>
            </p:cNvPr>
            <p:cNvSpPr txBox="1"/>
            <p:nvPr/>
          </p:nvSpPr>
          <p:spPr>
            <a:xfrm rot="16200000">
              <a:off x="836726" y="2569412"/>
              <a:ext cx="1096045"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OS、%</a:t>
              </a:r>
            </a:p>
          </p:txBody>
        </p:sp>
        <p:sp>
          <p:nvSpPr>
            <p:cNvPr id="18" name="TextBox 17">
              <a:extLst>
                <a:ext uri="{FF2B5EF4-FFF2-40B4-BE49-F238E27FC236}">
                  <a16:creationId xmlns:a16="http://schemas.microsoft.com/office/drawing/2014/main" id="{047DECAD-AA8E-4E89-21BB-99A50373D855}"/>
                </a:ext>
              </a:extLst>
            </p:cNvPr>
            <p:cNvSpPr txBox="1"/>
            <p:nvPr/>
          </p:nvSpPr>
          <p:spPr>
            <a:xfrm>
              <a:off x="1459939" y="1180201"/>
              <a:ext cx="482824"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100</a:t>
              </a:r>
            </a:p>
          </p:txBody>
        </p:sp>
        <p:sp>
          <p:nvSpPr>
            <p:cNvPr id="19" name="TextBox 18">
              <a:extLst>
                <a:ext uri="{FF2B5EF4-FFF2-40B4-BE49-F238E27FC236}">
                  <a16:creationId xmlns:a16="http://schemas.microsoft.com/office/drawing/2014/main" id="{36806110-8373-E841-B446-51D2684D71A4}"/>
                </a:ext>
              </a:extLst>
            </p:cNvPr>
            <p:cNvSpPr txBox="1"/>
            <p:nvPr/>
          </p:nvSpPr>
          <p:spPr>
            <a:xfrm>
              <a:off x="1559325" y="1704340"/>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80</a:t>
              </a:r>
            </a:p>
          </p:txBody>
        </p:sp>
        <p:sp>
          <p:nvSpPr>
            <p:cNvPr id="20" name="TextBox 19">
              <a:extLst>
                <a:ext uri="{FF2B5EF4-FFF2-40B4-BE49-F238E27FC236}">
                  <a16:creationId xmlns:a16="http://schemas.microsoft.com/office/drawing/2014/main" id="{59733446-94D3-B983-F4BD-81A4D918B980}"/>
                </a:ext>
              </a:extLst>
            </p:cNvPr>
            <p:cNvSpPr txBox="1"/>
            <p:nvPr/>
          </p:nvSpPr>
          <p:spPr>
            <a:xfrm>
              <a:off x="1559325" y="2202871"/>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60</a:t>
              </a:r>
            </a:p>
          </p:txBody>
        </p:sp>
        <p:sp>
          <p:nvSpPr>
            <p:cNvPr id="24" name="TextBox 23">
              <a:extLst>
                <a:ext uri="{FF2B5EF4-FFF2-40B4-BE49-F238E27FC236}">
                  <a16:creationId xmlns:a16="http://schemas.microsoft.com/office/drawing/2014/main" id="{EA2E1E0A-4B86-DDB7-C184-427A3F4E48CE}"/>
                </a:ext>
              </a:extLst>
            </p:cNvPr>
            <p:cNvSpPr txBox="1"/>
            <p:nvPr/>
          </p:nvSpPr>
          <p:spPr>
            <a:xfrm>
              <a:off x="1559325" y="2717523"/>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40</a:t>
              </a:r>
            </a:p>
          </p:txBody>
        </p:sp>
        <p:sp>
          <p:nvSpPr>
            <p:cNvPr id="25" name="TextBox 24">
              <a:extLst>
                <a:ext uri="{FF2B5EF4-FFF2-40B4-BE49-F238E27FC236}">
                  <a16:creationId xmlns:a16="http://schemas.microsoft.com/office/drawing/2014/main" id="{B7421FE9-80F0-BE2F-9BB3-FF4D661ECF88}"/>
                </a:ext>
              </a:extLst>
            </p:cNvPr>
            <p:cNvSpPr txBox="1"/>
            <p:nvPr/>
          </p:nvSpPr>
          <p:spPr>
            <a:xfrm>
              <a:off x="1559325" y="3221428"/>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20</a:t>
              </a:r>
            </a:p>
          </p:txBody>
        </p:sp>
        <p:sp>
          <p:nvSpPr>
            <p:cNvPr id="26" name="TextBox 25">
              <a:extLst>
                <a:ext uri="{FF2B5EF4-FFF2-40B4-BE49-F238E27FC236}">
                  <a16:creationId xmlns:a16="http://schemas.microsoft.com/office/drawing/2014/main" id="{5AB302BC-532C-BB27-89EE-DD1A8528B886}"/>
                </a:ext>
              </a:extLst>
            </p:cNvPr>
            <p:cNvSpPr txBox="1"/>
            <p:nvPr/>
          </p:nvSpPr>
          <p:spPr>
            <a:xfrm>
              <a:off x="1658719" y="3730704"/>
              <a:ext cx="284052"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27" name="TextBox 26">
            <a:extLst>
              <a:ext uri="{FF2B5EF4-FFF2-40B4-BE49-F238E27FC236}">
                <a16:creationId xmlns:a16="http://schemas.microsoft.com/office/drawing/2014/main" id="{F4044133-B8D6-14A4-849F-27A49D24FB3F}"/>
              </a:ext>
            </a:extLst>
          </p:cNvPr>
          <p:cNvSpPr txBox="1"/>
          <p:nvPr/>
        </p:nvSpPr>
        <p:spPr>
          <a:xfrm>
            <a:off x="3467882" y="5104069"/>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sp>
        <p:nvSpPr>
          <p:cNvPr id="28" name="TextBox 27">
            <a:extLst>
              <a:ext uri="{FF2B5EF4-FFF2-40B4-BE49-F238E27FC236}">
                <a16:creationId xmlns:a16="http://schemas.microsoft.com/office/drawing/2014/main" id="{F6E6522B-AD76-2AA7-780A-34B5084918BC}"/>
              </a:ext>
            </a:extLst>
          </p:cNvPr>
          <p:cNvSpPr txBox="1"/>
          <p:nvPr/>
        </p:nvSpPr>
        <p:spPr>
          <a:xfrm>
            <a:off x="556628" y="5308383"/>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29" name="Group 28">
            <a:extLst>
              <a:ext uri="{FF2B5EF4-FFF2-40B4-BE49-F238E27FC236}">
                <a16:creationId xmlns:a16="http://schemas.microsoft.com/office/drawing/2014/main" id="{56CDBBDA-E96E-12FB-4F67-0D21BD7EBB3B}"/>
              </a:ext>
            </a:extLst>
          </p:cNvPr>
          <p:cNvGrpSpPr/>
          <p:nvPr/>
        </p:nvGrpSpPr>
        <p:grpSpPr>
          <a:xfrm>
            <a:off x="1614299" y="4814314"/>
            <a:ext cx="4884610" cy="360147"/>
            <a:chOff x="1550861" y="4188565"/>
            <a:chExt cx="2754517" cy="360147"/>
          </a:xfrm>
        </p:grpSpPr>
        <p:sp>
          <p:nvSpPr>
            <p:cNvPr id="30" name="Line 21">
              <a:extLst>
                <a:ext uri="{FF2B5EF4-FFF2-40B4-BE49-F238E27FC236}">
                  <a16:creationId xmlns:a16="http://schemas.microsoft.com/office/drawing/2014/main" id="{A4D50E81-7C62-084B-2079-903A8E71EEED}"/>
                </a:ext>
              </a:extLst>
            </p:cNvPr>
            <p:cNvSpPr>
              <a:spLocks noChangeShapeType="1"/>
            </p:cNvSpPr>
            <p:nvPr/>
          </p:nvSpPr>
          <p:spPr bwMode="auto">
            <a:xfrm>
              <a:off x="423194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1" name="TextBox 30">
              <a:extLst>
                <a:ext uri="{FF2B5EF4-FFF2-40B4-BE49-F238E27FC236}">
                  <a16:creationId xmlns:a16="http://schemas.microsoft.com/office/drawing/2014/main" id="{43BF720A-957F-EA43-8F1F-9FD5378C4F56}"/>
                </a:ext>
              </a:extLst>
            </p:cNvPr>
            <p:cNvSpPr txBox="1"/>
            <p:nvPr/>
          </p:nvSpPr>
          <p:spPr>
            <a:xfrm>
              <a:off x="4152288"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84</a:t>
              </a:r>
            </a:p>
          </p:txBody>
        </p:sp>
        <p:sp>
          <p:nvSpPr>
            <p:cNvPr id="32" name="Line 21">
              <a:extLst>
                <a:ext uri="{FF2B5EF4-FFF2-40B4-BE49-F238E27FC236}">
                  <a16:creationId xmlns:a16="http://schemas.microsoft.com/office/drawing/2014/main" id="{731C66A4-BBEC-9E2F-F650-D9063E506109}"/>
                </a:ext>
              </a:extLst>
            </p:cNvPr>
            <p:cNvSpPr>
              <a:spLocks noChangeShapeType="1"/>
            </p:cNvSpPr>
            <p:nvPr/>
          </p:nvSpPr>
          <p:spPr bwMode="auto">
            <a:xfrm>
              <a:off x="385630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3" name="TextBox 32">
              <a:extLst>
                <a:ext uri="{FF2B5EF4-FFF2-40B4-BE49-F238E27FC236}">
                  <a16:creationId xmlns:a16="http://schemas.microsoft.com/office/drawing/2014/main" id="{BC9672CC-2A3A-6734-DFE0-0BE829F54D55}"/>
                </a:ext>
              </a:extLst>
            </p:cNvPr>
            <p:cNvSpPr txBox="1"/>
            <p:nvPr/>
          </p:nvSpPr>
          <p:spPr>
            <a:xfrm>
              <a:off x="3776652"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72</a:t>
              </a:r>
            </a:p>
          </p:txBody>
        </p:sp>
        <p:sp>
          <p:nvSpPr>
            <p:cNvPr id="34" name="Line 21">
              <a:extLst>
                <a:ext uri="{FF2B5EF4-FFF2-40B4-BE49-F238E27FC236}">
                  <a16:creationId xmlns:a16="http://schemas.microsoft.com/office/drawing/2014/main" id="{B1B2903C-4041-F555-663D-9CC9A8CA8177}"/>
                </a:ext>
              </a:extLst>
            </p:cNvPr>
            <p:cNvSpPr>
              <a:spLocks noChangeShapeType="1"/>
            </p:cNvSpPr>
            <p:nvPr/>
          </p:nvSpPr>
          <p:spPr bwMode="auto">
            <a:xfrm>
              <a:off x="34806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5" name="TextBox 34">
              <a:extLst>
                <a:ext uri="{FF2B5EF4-FFF2-40B4-BE49-F238E27FC236}">
                  <a16:creationId xmlns:a16="http://schemas.microsoft.com/office/drawing/2014/main" id="{8E3C79C8-20D6-3AE9-F4C0-2E2869CAAC5C}"/>
                </a:ext>
              </a:extLst>
            </p:cNvPr>
            <p:cNvSpPr txBox="1"/>
            <p:nvPr/>
          </p:nvSpPr>
          <p:spPr>
            <a:xfrm>
              <a:off x="3401016"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60</a:t>
              </a:r>
            </a:p>
          </p:txBody>
        </p:sp>
        <p:sp>
          <p:nvSpPr>
            <p:cNvPr id="36" name="Line 21">
              <a:extLst>
                <a:ext uri="{FF2B5EF4-FFF2-40B4-BE49-F238E27FC236}">
                  <a16:creationId xmlns:a16="http://schemas.microsoft.com/office/drawing/2014/main" id="{B7CF938F-BD2C-A4E6-F80E-D1F3AFA418B1}"/>
                </a:ext>
              </a:extLst>
            </p:cNvPr>
            <p:cNvSpPr>
              <a:spLocks noChangeShapeType="1"/>
            </p:cNvSpPr>
            <p:nvPr/>
          </p:nvSpPr>
          <p:spPr bwMode="auto">
            <a:xfrm>
              <a:off x="31050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7" name="TextBox 36">
              <a:extLst>
                <a:ext uri="{FF2B5EF4-FFF2-40B4-BE49-F238E27FC236}">
                  <a16:creationId xmlns:a16="http://schemas.microsoft.com/office/drawing/2014/main" id="{507776AA-CD1A-F731-6FE0-4CEDD9DF07C9}"/>
                </a:ext>
              </a:extLst>
            </p:cNvPr>
            <p:cNvSpPr txBox="1"/>
            <p:nvPr/>
          </p:nvSpPr>
          <p:spPr>
            <a:xfrm>
              <a:off x="3025380"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48</a:t>
              </a:r>
            </a:p>
          </p:txBody>
        </p:sp>
        <p:sp>
          <p:nvSpPr>
            <p:cNvPr id="38" name="Line 21">
              <a:extLst>
                <a:ext uri="{FF2B5EF4-FFF2-40B4-BE49-F238E27FC236}">
                  <a16:creationId xmlns:a16="http://schemas.microsoft.com/office/drawing/2014/main" id="{73EC658D-F3E2-2966-7039-2AD766C710A9}"/>
                </a:ext>
              </a:extLst>
            </p:cNvPr>
            <p:cNvSpPr>
              <a:spLocks noChangeShapeType="1"/>
            </p:cNvSpPr>
            <p:nvPr/>
          </p:nvSpPr>
          <p:spPr bwMode="auto">
            <a:xfrm>
              <a:off x="27294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9" name="TextBox 38">
              <a:extLst>
                <a:ext uri="{FF2B5EF4-FFF2-40B4-BE49-F238E27FC236}">
                  <a16:creationId xmlns:a16="http://schemas.microsoft.com/office/drawing/2014/main" id="{8FEDBC61-2B4E-25BB-6079-09BF4E825CCA}"/>
                </a:ext>
              </a:extLst>
            </p:cNvPr>
            <p:cNvSpPr txBox="1"/>
            <p:nvPr/>
          </p:nvSpPr>
          <p:spPr>
            <a:xfrm>
              <a:off x="2649743"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36</a:t>
              </a:r>
            </a:p>
          </p:txBody>
        </p:sp>
        <p:sp>
          <p:nvSpPr>
            <p:cNvPr id="40" name="Line 21">
              <a:extLst>
                <a:ext uri="{FF2B5EF4-FFF2-40B4-BE49-F238E27FC236}">
                  <a16:creationId xmlns:a16="http://schemas.microsoft.com/office/drawing/2014/main" id="{55DCF9D1-5DA2-AA91-2EC3-2A8EFB17A0B3}"/>
                </a:ext>
              </a:extLst>
            </p:cNvPr>
            <p:cNvSpPr>
              <a:spLocks noChangeShapeType="1"/>
            </p:cNvSpPr>
            <p:nvPr/>
          </p:nvSpPr>
          <p:spPr bwMode="auto">
            <a:xfrm>
              <a:off x="235376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1" name="TextBox 40">
              <a:extLst>
                <a:ext uri="{FF2B5EF4-FFF2-40B4-BE49-F238E27FC236}">
                  <a16:creationId xmlns:a16="http://schemas.microsoft.com/office/drawing/2014/main" id="{16B515C9-F4BB-393F-28B1-05D4AE7BBAD0}"/>
                </a:ext>
              </a:extLst>
            </p:cNvPr>
            <p:cNvSpPr txBox="1"/>
            <p:nvPr/>
          </p:nvSpPr>
          <p:spPr>
            <a:xfrm>
              <a:off x="2274106" y="4260565"/>
              <a:ext cx="1530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24</a:t>
              </a:r>
            </a:p>
          </p:txBody>
        </p:sp>
        <p:sp>
          <p:nvSpPr>
            <p:cNvPr id="42" name="Line 21">
              <a:extLst>
                <a:ext uri="{FF2B5EF4-FFF2-40B4-BE49-F238E27FC236}">
                  <a16:creationId xmlns:a16="http://schemas.microsoft.com/office/drawing/2014/main" id="{ED9D318A-4C86-F723-9EED-C6FB7F6FFACC}"/>
                </a:ext>
              </a:extLst>
            </p:cNvPr>
            <p:cNvSpPr>
              <a:spLocks noChangeShapeType="1"/>
            </p:cNvSpPr>
            <p:nvPr/>
          </p:nvSpPr>
          <p:spPr bwMode="auto">
            <a:xfrm>
              <a:off x="197812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3" name="TextBox 42">
              <a:extLst>
                <a:ext uri="{FF2B5EF4-FFF2-40B4-BE49-F238E27FC236}">
                  <a16:creationId xmlns:a16="http://schemas.microsoft.com/office/drawing/2014/main" id="{C8821A39-E322-3E7A-90A8-76EB0BE190EF}"/>
                </a:ext>
              </a:extLst>
            </p:cNvPr>
            <p:cNvSpPr txBox="1"/>
            <p:nvPr/>
          </p:nvSpPr>
          <p:spPr>
            <a:xfrm>
              <a:off x="1898471"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44" name="Line 21">
              <a:extLst>
                <a:ext uri="{FF2B5EF4-FFF2-40B4-BE49-F238E27FC236}">
                  <a16:creationId xmlns:a16="http://schemas.microsoft.com/office/drawing/2014/main" id="{7FACD505-D6F7-E89A-98B6-66E244A511F2}"/>
                </a:ext>
              </a:extLst>
            </p:cNvPr>
            <p:cNvSpPr>
              <a:spLocks noChangeShapeType="1"/>
            </p:cNvSpPr>
            <p:nvPr/>
          </p:nvSpPr>
          <p:spPr bwMode="auto">
            <a:xfrm>
              <a:off x="15993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5" name="TextBox 44">
              <a:extLst>
                <a:ext uri="{FF2B5EF4-FFF2-40B4-BE49-F238E27FC236}">
                  <a16:creationId xmlns:a16="http://schemas.microsoft.com/office/drawing/2014/main" id="{62673B02-D430-D766-EDE2-393BC36F85A4}"/>
                </a:ext>
              </a:extLst>
            </p:cNvPr>
            <p:cNvSpPr txBox="1"/>
            <p:nvPr/>
          </p:nvSpPr>
          <p:spPr>
            <a:xfrm>
              <a:off x="1550861" y="4260565"/>
              <a:ext cx="9704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grpSp>
        <p:nvGrpSpPr>
          <p:cNvPr id="46" name="Group 45">
            <a:extLst>
              <a:ext uri="{FF2B5EF4-FFF2-40B4-BE49-F238E27FC236}">
                <a16:creationId xmlns:a16="http://schemas.microsoft.com/office/drawing/2014/main" id="{33C2D0DA-1093-5CCE-3208-C130565ADFCA}"/>
              </a:ext>
            </a:extLst>
          </p:cNvPr>
          <p:cNvGrpSpPr/>
          <p:nvPr/>
        </p:nvGrpSpPr>
        <p:grpSpPr>
          <a:xfrm>
            <a:off x="1514907" y="5554996"/>
            <a:ext cx="4934308" cy="288147"/>
            <a:chOff x="1316906" y="5485977"/>
            <a:chExt cx="4934308" cy="288147"/>
          </a:xfrm>
        </p:grpSpPr>
        <p:sp>
          <p:nvSpPr>
            <p:cNvPr id="47" name="TextBox 46">
              <a:extLst>
                <a:ext uri="{FF2B5EF4-FFF2-40B4-BE49-F238E27FC236}">
                  <a16:creationId xmlns:a16="http://schemas.microsoft.com/office/drawing/2014/main" id="{7BDF2369-BFE1-D1D8-99CA-FAFE562DECD9}"/>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48" name="TextBox 47">
              <a:extLst>
                <a:ext uri="{FF2B5EF4-FFF2-40B4-BE49-F238E27FC236}">
                  <a16:creationId xmlns:a16="http://schemas.microsoft.com/office/drawing/2014/main" id="{22A67127-03AB-1B4D-CDD7-A7E7F8DCE60D}"/>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a:t>
              </a:r>
            </a:p>
          </p:txBody>
        </p:sp>
        <p:sp>
          <p:nvSpPr>
            <p:cNvPr id="49" name="TextBox 48">
              <a:extLst>
                <a:ext uri="{FF2B5EF4-FFF2-40B4-BE49-F238E27FC236}">
                  <a16:creationId xmlns:a16="http://schemas.microsoft.com/office/drawing/2014/main" id="{E7AB9A5B-AEB1-A67E-18B8-1B57CDE31B63}"/>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68</a:t>
              </a:r>
            </a:p>
          </p:txBody>
        </p:sp>
        <p:sp>
          <p:nvSpPr>
            <p:cNvPr id="50" name="TextBox 49">
              <a:extLst>
                <a:ext uri="{FF2B5EF4-FFF2-40B4-BE49-F238E27FC236}">
                  <a16:creationId xmlns:a16="http://schemas.microsoft.com/office/drawing/2014/main" id="{B65C686D-B712-61AC-F535-295A05DAEADD}"/>
                </a:ext>
              </a:extLst>
            </p:cNvPr>
            <p:cNvSpPr txBox="1"/>
            <p:nvPr/>
          </p:nvSpPr>
          <p:spPr>
            <a:xfrm>
              <a:off x="3981382"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129</a:t>
              </a:r>
            </a:p>
          </p:txBody>
        </p:sp>
        <p:sp>
          <p:nvSpPr>
            <p:cNvPr id="51" name="TextBox 50">
              <a:extLst>
                <a:ext uri="{FF2B5EF4-FFF2-40B4-BE49-F238E27FC236}">
                  <a16:creationId xmlns:a16="http://schemas.microsoft.com/office/drawing/2014/main" id="{62515DC3-7043-91F5-8907-7A28006C1ABC}"/>
                </a:ext>
              </a:extLst>
            </p:cNvPr>
            <p:cNvSpPr txBox="1"/>
            <p:nvPr/>
          </p:nvSpPr>
          <p:spPr>
            <a:xfrm>
              <a:off x="3315263"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166</a:t>
              </a:r>
            </a:p>
          </p:txBody>
        </p:sp>
        <p:sp>
          <p:nvSpPr>
            <p:cNvPr id="52" name="TextBox 51">
              <a:extLst>
                <a:ext uri="{FF2B5EF4-FFF2-40B4-BE49-F238E27FC236}">
                  <a16:creationId xmlns:a16="http://schemas.microsoft.com/office/drawing/2014/main" id="{F4F484BF-643C-1368-551F-954512C53845}"/>
                </a:ext>
              </a:extLst>
            </p:cNvPr>
            <p:cNvSpPr txBox="1"/>
            <p:nvPr/>
          </p:nvSpPr>
          <p:spPr>
            <a:xfrm>
              <a:off x="2649144"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213</a:t>
              </a:r>
            </a:p>
          </p:txBody>
        </p:sp>
        <p:sp>
          <p:nvSpPr>
            <p:cNvPr id="53" name="TextBox 52">
              <a:extLst>
                <a:ext uri="{FF2B5EF4-FFF2-40B4-BE49-F238E27FC236}">
                  <a16:creationId xmlns:a16="http://schemas.microsoft.com/office/drawing/2014/main" id="{819B1AFB-1504-EBE2-716D-2DCE411C8E4B}"/>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276</a:t>
              </a:r>
            </a:p>
          </p:txBody>
        </p:sp>
        <p:sp>
          <p:nvSpPr>
            <p:cNvPr id="54" name="TextBox 53">
              <a:extLst>
                <a:ext uri="{FF2B5EF4-FFF2-40B4-BE49-F238E27FC236}">
                  <a16:creationId xmlns:a16="http://schemas.microsoft.com/office/drawing/2014/main" id="{9B870ABF-A0BB-98CC-48B4-98FB5B94CD55}"/>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312</a:t>
              </a:r>
            </a:p>
          </p:txBody>
        </p:sp>
      </p:grpSp>
      <p:grpSp>
        <p:nvGrpSpPr>
          <p:cNvPr id="55" name="Group 54">
            <a:extLst>
              <a:ext uri="{FF2B5EF4-FFF2-40B4-BE49-F238E27FC236}">
                <a16:creationId xmlns:a16="http://schemas.microsoft.com/office/drawing/2014/main" id="{DE782A56-A7D4-5BC3-812F-884590184F8A}"/>
              </a:ext>
            </a:extLst>
          </p:cNvPr>
          <p:cNvGrpSpPr/>
          <p:nvPr/>
        </p:nvGrpSpPr>
        <p:grpSpPr>
          <a:xfrm>
            <a:off x="1514907" y="5830526"/>
            <a:ext cx="4934308" cy="288147"/>
            <a:chOff x="1316906" y="5485977"/>
            <a:chExt cx="4934308" cy="288147"/>
          </a:xfrm>
        </p:grpSpPr>
        <p:sp>
          <p:nvSpPr>
            <p:cNvPr id="56" name="TextBox 55">
              <a:extLst>
                <a:ext uri="{FF2B5EF4-FFF2-40B4-BE49-F238E27FC236}">
                  <a16:creationId xmlns:a16="http://schemas.microsoft.com/office/drawing/2014/main" id="{6FD19D63-4E65-7060-8E69-17BCE954500F}"/>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57" name="TextBox 56">
              <a:extLst>
                <a:ext uri="{FF2B5EF4-FFF2-40B4-BE49-F238E27FC236}">
                  <a16:creationId xmlns:a16="http://schemas.microsoft.com/office/drawing/2014/main" id="{80290F67-455B-DF96-5D76-22062AC430AF}"/>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a:t>
              </a:r>
            </a:p>
          </p:txBody>
        </p:sp>
        <p:sp>
          <p:nvSpPr>
            <p:cNvPr id="58" name="TextBox 57">
              <a:extLst>
                <a:ext uri="{FF2B5EF4-FFF2-40B4-BE49-F238E27FC236}">
                  <a16:creationId xmlns:a16="http://schemas.microsoft.com/office/drawing/2014/main" id="{8FFA044B-2519-CCE4-E5D3-34D83A63F825}"/>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40</a:t>
              </a:r>
            </a:p>
          </p:txBody>
        </p:sp>
        <p:sp>
          <p:nvSpPr>
            <p:cNvPr id="59" name="TextBox 58">
              <a:extLst>
                <a:ext uri="{FF2B5EF4-FFF2-40B4-BE49-F238E27FC236}">
                  <a16:creationId xmlns:a16="http://schemas.microsoft.com/office/drawing/2014/main" id="{FA73478A-0B84-3B86-9981-2A09DC936E32}"/>
                </a:ext>
              </a:extLst>
            </p:cNvPr>
            <p:cNvSpPr txBox="1"/>
            <p:nvPr/>
          </p:nvSpPr>
          <p:spPr>
            <a:xfrm>
              <a:off x="4006228" y="5485977"/>
              <a:ext cx="32116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 96</a:t>
              </a:r>
            </a:p>
          </p:txBody>
        </p:sp>
        <p:sp>
          <p:nvSpPr>
            <p:cNvPr id="60" name="TextBox 59">
              <a:extLst>
                <a:ext uri="{FF2B5EF4-FFF2-40B4-BE49-F238E27FC236}">
                  <a16:creationId xmlns:a16="http://schemas.microsoft.com/office/drawing/2014/main" id="{E0D069B3-673B-4907-F08F-37B27DBCE97B}"/>
                </a:ext>
              </a:extLst>
            </p:cNvPr>
            <p:cNvSpPr txBox="1"/>
            <p:nvPr/>
          </p:nvSpPr>
          <p:spPr>
            <a:xfrm>
              <a:off x="3315263"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136</a:t>
              </a:r>
            </a:p>
          </p:txBody>
        </p:sp>
        <p:sp>
          <p:nvSpPr>
            <p:cNvPr id="61" name="TextBox 60">
              <a:extLst>
                <a:ext uri="{FF2B5EF4-FFF2-40B4-BE49-F238E27FC236}">
                  <a16:creationId xmlns:a16="http://schemas.microsoft.com/office/drawing/2014/main" id="{5A700B53-CAFF-EA3D-1B77-F0A82B3FD5FC}"/>
                </a:ext>
              </a:extLst>
            </p:cNvPr>
            <p:cNvSpPr txBox="1"/>
            <p:nvPr/>
          </p:nvSpPr>
          <p:spPr>
            <a:xfrm>
              <a:off x="2649144"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212</a:t>
              </a:r>
            </a:p>
          </p:txBody>
        </p:sp>
        <p:sp>
          <p:nvSpPr>
            <p:cNvPr id="62" name="TextBox 61">
              <a:extLst>
                <a:ext uri="{FF2B5EF4-FFF2-40B4-BE49-F238E27FC236}">
                  <a16:creationId xmlns:a16="http://schemas.microsoft.com/office/drawing/2014/main" id="{AD6B420B-8F69-A6C6-9997-3A926ED3D9A2}"/>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256</a:t>
              </a:r>
            </a:p>
          </p:txBody>
        </p:sp>
        <p:sp>
          <p:nvSpPr>
            <p:cNvPr id="63" name="TextBox 62">
              <a:extLst>
                <a:ext uri="{FF2B5EF4-FFF2-40B4-BE49-F238E27FC236}">
                  <a16:creationId xmlns:a16="http://schemas.microsoft.com/office/drawing/2014/main" id="{6A1B9D46-3D94-AADD-066A-D9DB8A08C8D9}"/>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292</a:t>
              </a:r>
            </a:p>
          </p:txBody>
        </p:sp>
      </p:grpSp>
      <p:sp>
        <p:nvSpPr>
          <p:cNvPr id="64" name="TextBox 63">
            <a:extLst>
              <a:ext uri="{FF2B5EF4-FFF2-40B4-BE49-F238E27FC236}">
                <a16:creationId xmlns:a16="http://schemas.microsoft.com/office/drawing/2014/main" id="{5D83DEF1-E2CF-A116-38EC-4291D8B1CB8C}"/>
              </a:ext>
            </a:extLst>
          </p:cNvPr>
          <p:cNvSpPr txBox="1"/>
          <p:nvPr/>
        </p:nvSpPr>
        <p:spPr>
          <a:xfrm>
            <a:off x="199810" y="5545181"/>
            <a:ext cx="1381539" cy="307777"/>
          </a:xfrm>
          <a:prstGeom prst="rect">
            <a:avLst/>
          </a:prstGeom>
          <a:noFill/>
        </p:spPr>
        <p:txBody>
          <a:bodyPr wrap="square">
            <a:spAutoFit/>
          </a:bodyPr>
          <a:lstStyle/>
          <a:p>
            <a:pPr algn="r"/>
            <a:r>
              <a:rPr lang="ja-JP" sz="1400">
                <a:solidFill>
                  <a:schemeClr val="accent3"/>
                </a:solidFill>
              </a:rPr>
              <a:t>パニツムマブ</a:t>
            </a:r>
          </a:p>
        </p:txBody>
      </p:sp>
      <p:sp>
        <p:nvSpPr>
          <p:cNvPr id="65" name="TextBox 64">
            <a:extLst>
              <a:ext uri="{FF2B5EF4-FFF2-40B4-BE49-F238E27FC236}">
                <a16:creationId xmlns:a16="http://schemas.microsoft.com/office/drawing/2014/main" id="{9A92032C-EEB8-42B5-311A-02FE10608A5B}"/>
              </a:ext>
            </a:extLst>
          </p:cNvPr>
          <p:cNvSpPr txBox="1"/>
          <p:nvPr/>
        </p:nvSpPr>
        <p:spPr>
          <a:xfrm>
            <a:off x="329020" y="5820711"/>
            <a:ext cx="1252329" cy="307777"/>
          </a:xfrm>
          <a:prstGeom prst="rect">
            <a:avLst/>
          </a:prstGeom>
          <a:noFill/>
        </p:spPr>
        <p:txBody>
          <a:bodyPr wrap="square">
            <a:spAutoFit/>
          </a:bodyPr>
          <a:lstStyle/>
          <a:p>
            <a:pPr algn="r"/>
            <a:r>
              <a:rPr lang="ja-JP" sz="1400">
                <a:solidFill>
                  <a:schemeClr val="accent2"/>
                </a:solidFill>
              </a:rPr>
              <a:t>ベバシズマブ</a:t>
            </a:r>
          </a:p>
        </p:txBody>
      </p:sp>
      <p:sp>
        <p:nvSpPr>
          <p:cNvPr id="66" name="TextBox 65">
            <a:extLst>
              <a:ext uri="{FF2B5EF4-FFF2-40B4-BE49-F238E27FC236}">
                <a16:creationId xmlns:a16="http://schemas.microsoft.com/office/drawing/2014/main" id="{F6D4B188-4DC1-C179-CCFE-C7230FD974A9}"/>
              </a:ext>
            </a:extLst>
          </p:cNvPr>
          <p:cNvSpPr txBox="1"/>
          <p:nvPr/>
        </p:nvSpPr>
        <p:spPr>
          <a:xfrm>
            <a:off x="3432770" y="2928032"/>
            <a:ext cx="2924180" cy="523220"/>
          </a:xfrm>
          <a:prstGeom prst="rect">
            <a:avLst/>
          </a:prstGeom>
          <a:noFill/>
        </p:spPr>
        <p:txBody>
          <a:bodyPr wrap="square">
            <a:spAutoFit/>
          </a:bodyPr>
          <a:lstStyle/>
          <a:p>
            <a:pPr algn="ctr"/>
            <a:r>
              <a:rPr lang="ja-JP" sz="1400" dirty="0">
                <a:solidFill>
                  <a:schemeClr val="tx1"/>
                </a:solidFill>
              </a:rPr>
              <a:t>HR 0.82 (95.798%CI 0.68、0.99);
p=0.031 (&lt;0.04202)</a:t>
            </a:r>
          </a:p>
        </p:txBody>
      </p:sp>
      <p:grpSp>
        <p:nvGrpSpPr>
          <p:cNvPr id="67" name="Group 66">
            <a:extLst>
              <a:ext uri="{FF2B5EF4-FFF2-40B4-BE49-F238E27FC236}">
                <a16:creationId xmlns:a16="http://schemas.microsoft.com/office/drawing/2014/main" id="{D0767197-2C87-982C-E9F0-94E9F5BCEC9B}"/>
              </a:ext>
            </a:extLst>
          </p:cNvPr>
          <p:cNvGrpSpPr/>
          <p:nvPr/>
        </p:nvGrpSpPr>
        <p:grpSpPr>
          <a:xfrm>
            <a:off x="1678932" y="3141800"/>
            <a:ext cx="4207565" cy="1440023"/>
            <a:chOff x="3505122" y="2605098"/>
            <a:chExt cx="5182609" cy="1652143"/>
          </a:xfrm>
        </p:grpSpPr>
        <p:sp>
          <p:nvSpPr>
            <p:cNvPr id="68" name="Freeform: Shape 92">
              <a:extLst>
                <a:ext uri="{FF2B5EF4-FFF2-40B4-BE49-F238E27FC236}">
                  <a16:creationId xmlns:a16="http://schemas.microsoft.com/office/drawing/2014/main" id="{ADC00969-A798-386E-2FF5-DB967978251A}"/>
                </a:ext>
              </a:extLst>
            </p:cNvPr>
            <p:cNvSpPr/>
            <p:nvPr/>
          </p:nvSpPr>
          <p:spPr>
            <a:xfrm>
              <a:off x="3505122" y="2632843"/>
              <a:ext cx="5182609" cy="1581280"/>
            </a:xfrm>
            <a:custGeom>
              <a:avLst/>
              <a:gdLst>
                <a:gd name="connsiteX0" fmla="*/ 5182724 w 5182723"/>
                <a:gd name="connsiteY0" fmla="*/ 1581275 h 1581274"/>
                <a:gd name="connsiteX1" fmla="*/ 4659783 w 5182723"/>
                <a:gd name="connsiteY1" fmla="*/ 1581275 h 1581274"/>
                <a:gd name="connsiteX2" fmla="*/ 4659783 w 5182723"/>
                <a:gd name="connsiteY2" fmla="*/ 1531469 h 1581274"/>
                <a:gd name="connsiteX3" fmla="*/ 4189752 w 5182723"/>
                <a:gd name="connsiteY3" fmla="*/ 1531469 h 1581274"/>
                <a:gd name="connsiteX4" fmla="*/ 4189752 w 5182723"/>
                <a:gd name="connsiteY4" fmla="*/ 1506570 h 1581274"/>
                <a:gd name="connsiteX5" fmla="*/ 4083920 w 5182723"/>
                <a:gd name="connsiteY5" fmla="*/ 1506570 h 1581274"/>
                <a:gd name="connsiteX6" fmla="*/ 4083920 w 5182723"/>
                <a:gd name="connsiteY6" fmla="*/ 1494121 h 1581274"/>
                <a:gd name="connsiteX7" fmla="*/ 3834899 w 5182723"/>
                <a:gd name="connsiteY7" fmla="*/ 1494121 h 1581274"/>
                <a:gd name="connsiteX8" fmla="*/ 3834899 w 5182723"/>
                <a:gd name="connsiteY8" fmla="*/ 1456764 h 1581274"/>
                <a:gd name="connsiteX9" fmla="*/ 3760194 w 5182723"/>
                <a:gd name="connsiteY9" fmla="*/ 1456764 h 1581274"/>
                <a:gd name="connsiteX10" fmla="*/ 3760194 w 5182723"/>
                <a:gd name="connsiteY10" fmla="*/ 1428751 h 1581274"/>
                <a:gd name="connsiteX11" fmla="*/ 3623234 w 5182723"/>
                <a:gd name="connsiteY11" fmla="*/ 1428751 h 1581274"/>
                <a:gd name="connsiteX12" fmla="*/ 3623234 w 5182723"/>
                <a:gd name="connsiteY12" fmla="*/ 1406958 h 1581274"/>
                <a:gd name="connsiteX13" fmla="*/ 3573428 w 5182723"/>
                <a:gd name="connsiteY13" fmla="*/ 1406958 h 1581274"/>
                <a:gd name="connsiteX14" fmla="*/ 3573428 w 5182723"/>
                <a:gd name="connsiteY14" fmla="*/ 1378945 h 1581274"/>
                <a:gd name="connsiteX15" fmla="*/ 3424018 w 5182723"/>
                <a:gd name="connsiteY15" fmla="*/ 1378945 h 1581274"/>
                <a:gd name="connsiteX16" fmla="*/ 3424018 w 5182723"/>
                <a:gd name="connsiteY16" fmla="*/ 1338483 h 1581274"/>
                <a:gd name="connsiteX17" fmla="*/ 3377327 w 5182723"/>
                <a:gd name="connsiteY17" fmla="*/ 1338483 h 1581274"/>
                <a:gd name="connsiteX18" fmla="*/ 3377327 w 5182723"/>
                <a:gd name="connsiteY18" fmla="*/ 1304240 h 1581274"/>
                <a:gd name="connsiteX19" fmla="*/ 3321301 w 5182723"/>
                <a:gd name="connsiteY19" fmla="*/ 1304240 h 1581274"/>
                <a:gd name="connsiteX20" fmla="*/ 3321301 w 5182723"/>
                <a:gd name="connsiteY20" fmla="*/ 1273113 h 1581274"/>
                <a:gd name="connsiteX21" fmla="*/ 3227918 w 5182723"/>
                <a:gd name="connsiteY21" fmla="*/ 1273113 h 1581274"/>
                <a:gd name="connsiteX22" fmla="*/ 3227918 w 5182723"/>
                <a:gd name="connsiteY22" fmla="*/ 1232650 h 1581274"/>
                <a:gd name="connsiteX23" fmla="*/ 3156328 w 5182723"/>
                <a:gd name="connsiteY23" fmla="*/ 1232650 h 1581274"/>
                <a:gd name="connsiteX24" fmla="*/ 3156328 w 5182723"/>
                <a:gd name="connsiteY24" fmla="*/ 1192179 h 1581274"/>
                <a:gd name="connsiteX25" fmla="*/ 3066050 w 5182723"/>
                <a:gd name="connsiteY25" fmla="*/ 1192179 h 1581274"/>
                <a:gd name="connsiteX26" fmla="*/ 3066050 w 5182723"/>
                <a:gd name="connsiteY26" fmla="*/ 1164166 h 1581274"/>
                <a:gd name="connsiteX27" fmla="*/ 2947768 w 5182723"/>
                <a:gd name="connsiteY27" fmla="*/ 1164166 h 1581274"/>
                <a:gd name="connsiteX28" fmla="*/ 2947768 w 5182723"/>
                <a:gd name="connsiteY28" fmla="*/ 1129923 h 1581274"/>
                <a:gd name="connsiteX29" fmla="*/ 2910421 w 5182723"/>
                <a:gd name="connsiteY29" fmla="*/ 1129923 h 1581274"/>
                <a:gd name="connsiteX30" fmla="*/ 2910421 w 5182723"/>
                <a:gd name="connsiteY30" fmla="*/ 1111254 h 1581274"/>
                <a:gd name="connsiteX31" fmla="*/ 2817038 w 5182723"/>
                <a:gd name="connsiteY31" fmla="*/ 1111254 h 1581274"/>
                <a:gd name="connsiteX32" fmla="*/ 2817038 w 5182723"/>
                <a:gd name="connsiteY32" fmla="*/ 1080127 h 1581274"/>
                <a:gd name="connsiteX33" fmla="*/ 2776566 w 5182723"/>
                <a:gd name="connsiteY33" fmla="*/ 1080127 h 1581274"/>
                <a:gd name="connsiteX34" fmla="*/ 2776566 w 5182723"/>
                <a:gd name="connsiteY34" fmla="*/ 1058334 h 1581274"/>
                <a:gd name="connsiteX35" fmla="*/ 2611593 w 5182723"/>
                <a:gd name="connsiteY35" fmla="*/ 1058334 h 1581274"/>
                <a:gd name="connsiteX36" fmla="*/ 2611593 w 5182723"/>
                <a:gd name="connsiteY36" fmla="*/ 1027206 h 1581274"/>
                <a:gd name="connsiteX37" fmla="*/ 2549338 w 5182723"/>
                <a:gd name="connsiteY37" fmla="*/ 1027206 h 1581274"/>
                <a:gd name="connsiteX38" fmla="*/ 2549338 w 5182723"/>
                <a:gd name="connsiteY38" fmla="*/ 1014757 h 1581274"/>
                <a:gd name="connsiteX39" fmla="*/ 2462184 w 5182723"/>
                <a:gd name="connsiteY39" fmla="*/ 1014757 h 1581274"/>
                <a:gd name="connsiteX40" fmla="*/ 2462184 w 5182723"/>
                <a:gd name="connsiteY40" fmla="*/ 999193 h 1581274"/>
                <a:gd name="connsiteX41" fmla="*/ 2424827 w 5182723"/>
                <a:gd name="connsiteY41" fmla="*/ 999193 h 1581274"/>
                <a:gd name="connsiteX42" fmla="*/ 2424827 w 5182723"/>
                <a:gd name="connsiteY42" fmla="*/ 971180 h 1581274"/>
                <a:gd name="connsiteX43" fmla="*/ 2359457 w 5182723"/>
                <a:gd name="connsiteY43" fmla="*/ 971180 h 1581274"/>
                <a:gd name="connsiteX44" fmla="*/ 2359457 w 5182723"/>
                <a:gd name="connsiteY44" fmla="*/ 952501 h 1581274"/>
                <a:gd name="connsiteX45" fmla="*/ 2312765 w 5182723"/>
                <a:gd name="connsiteY45" fmla="*/ 952501 h 1581274"/>
                <a:gd name="connsiteX46" fmla="*/ 2312765 w 5182723"/>
                <a:gd name="connsiteY46" fmla="*/ 899583 h 1581274"/>
                <a:gd name="connsiteX47" fmla="*/ 2197599 w 5182723"/>
                <a:gd name="connsiteY47" fmla="*/ 899583 h 1581274"/>
                <a:gd name="connsiteX48" fmla="*/ 2197599 w 5182723"/>
                <a:gd name="connsiteY48" fmla="*/ 884019 h 1581274"/>
                <a:gd name="connsiteX49" fmla="*/ 2144678 w 5182723"/>
                <a:gd name="connsiteY49" fmla="*/ 884019 h 1581274"/>
                <a:gd name="connsiteX50" fmla="*/ 2144678 w 5182723"/>
                <a:gd name="connsiteY50" fmla="*/ 856005 h 1581274"/>
                <a:gd name="connsiteX51" fmla="*/ 2110445 w 5182723"/>
                <a:gd name="connsiteY51" fmla="*/ 856005 h 1581274"/>
                <a:gd name="connsiteX52" fmla="*/ 2110445 w 5182723"/>
                <a:gd name="connsiteY52" fmla="*/ 815539 h 1581274"/>
                <a:gd name="connsiteX53" fmla="*/ 2020176 w 5182723"/>
                <a:gd name="connsiteY53" fmla="*/ 815539 h 1581274"/>
                <a:gd name="connsiteX54" fmla="*/ 2020176 w 5182723"/>
                <a:gd name="connsiteY54" fmla="*/ 778186 h 1581274"/>
                <a:gd name="connsiteX55" fmla="*/ 1982819 w 5182723"/>
                <a:gd name="connsiteY55" fmla="*/ 778186 h 1581274"/>
                <a:gd name="connsiteX56" fmla="*/ 1982819 w 5182723"/>
                <a:gd name="connsiteY56" fmla="*/ 719044 h 1581274"/>
                <a:gd name="connsiteX57" fmla="*/ 1898771 w 5182723"/>
                <a:gd name="connsiteY57" fmla="*/ 719044 h 1581274"/>
                <a:gd name="connsiteX58" fmla="*/ 1898771 w 5182723"/>
                <a:gd name="connsiteY58" fmla="*/ 675466 h 1581274"/>
                <a:gd name="connsiteX59" fmla="*/ 1855194 w 5182723"/>
                <a:gd name="connsiteY59" fmla="*/ 675466 h 1581274"/>
                <a:gd name="connsiteX60" fmla="*/ 1855194 w 5182723"/>
                <a:gd name="connsiteY60" fmla="*/ 638112 h 1581274"/>
                <a:gd name="connsiteX61" fmla="*/ 1814732 w 5182723"/>
                <a:gd name="connsiteY61" fmla="*/ 638112 h 1581274"/>
                <a:gd name="connsiteX62" fmla="*/ 1814732 w 5182723"/>
                <a:gd name="connsiteY62" fmla="*/ 610097 h 1581274"/>
                <a:gd name="connsiteX63" fmla="*/ 1786719 w 5182723"/>
                <a:gd name="connsiteY63" fmla="*/ 610097 h 1581274"/>
                <a:gd name="connsiteX64" fmla="*/ 1786719 w 5182723"/>
                <a:gd name="connsiteY64" fmla="*/ 544730 h 1581274"/>
                <a:gd name="connsiteX65" fmla="*/ 1671542 w 5182723"/>
                <a:gd name="connsiteY65" fmla="*/ 544730 h 1581274"/>
                <a:gd name="connsiteX66" fmla="*/ 1671542 w 5182723"/>
                <a:gd name="connsiteY66" fmla="*/ 504264 h 1581274"/>
                <a:gd name="connsiteX67" fmla="*/ 1637300 w 5182723"/>
                <a:gd name="connsiteY67" fmla="*/ 504264 h 1581274"/>
                <a:gd name="connsiteX68" fmla="*/ 1637300 w 5182723"/>
                <a:gd name="connsiteY68" fmla="*/ 470025 h 1581274"/>
                <a:gd name="connsiteX69" fmla="*/ 1609287 w 5182723"/>
                <a:gd name="connsiteY69" fmla="*/ 470025 h 1581274"/>
                <a:gd name="connsiteX70" fmla="*/ 1609287 w 5182723"/>
                <a:gd name="connsiteY70" fmla="*/ 432671 h 1581274"/>
                <a:gd name="connsiteX71" fmla="*/ 1431865 w 5182723"/>
                <a:gd name="connsiteY71" fmla="*/ 432671 h 1581274"/>
                <a:gd name="connsiteX72" fmla="*/ 1431865 w 5182723"/>
                <a:gd name="connsiteY72" fmla="*/ 413995 h 1581274"/>
                <a:gd name="connsiteX73" fmla="*/ 1369609 w 5182723"/>
                <a:gd name="connsiteY73" fmla="*/ 413995 h 1581274"/>
                <a:gd name="connsiteX74" fmla="*/ 1369609 w 5182723"/>
                <a:gd name="connsiteY74" fmla="*/ 382868 h 1581274"/>
                <a:gd name="connsiteX75" fmla="*/ 1326032 w 5182723"/>
                <a:gd name="connsiteY75" fmla="*/ 382868 h 1581274"/>
                <a:gd name="connsiteX76" fmla="*/ 1326032 w 5182723"/>
                <a:gd name="connsiteY76" fmla="*/ 339289 h 1581274"/>
                <a:gd name="connsiteX77" fmla="*/ 1129922 w 5182723"/>
                <a:gd name="connsiteY77" fmla="*/ 339289 h 1581274"/>
                <a:gd name="connsiteX78" fmla="*/ 1129922 w 5182723"/>
                <a:gd name="connsiteY78" fmla="*/ 298823 h 1581274"/>
                <a:gd name="connsiteX79" fmla="*/ 1080126 w 5182723"/>
                <a:gd name="connsiteY79" fmla="*/ 298823 h 1581274"/>
                <a:gd name="connsiteX80" fmla="*/ 1080126 w 5182723"/>
                <a:gd name="connsiteY80" fmla="*/ 255245 h 1581274"/>
                <a:gd name="connsiteX81" fmla="*/ 974293 w 5182723"/>
                <a:gd name="connsiteY81" fmla="*/ 255245 h 1581274"/>
                <a:gd name="connsiteX82" fmla="*/ 974293 w 5182723"/>
                <a:gd name="connsiteY82" fmla="*/ 192990 h 1581274"/>
                <a:gd name="connsiteX83" fmla="*/ 831103 w 5182723"/>
                <a:gd name="connsiteY83" fmla="*/ 192990 h 1581274"/>
                <a:gd name="connsiteX84" fmla="*/ 831103 w 5182723"/>
                <a:gd name="connsiteY84" fmla="*/ 146299 h 1581274"/>
                <a:gd name="connsiteX85" fmla="*/ 740834 w 5182723"/>
                <a:gd name="connsiteY85" fmla="*/ 146299 h 1581274"/>
                <a:gd name="connsiteX86" fmla="*/ 740834 w 5182723"/>
                <a:gd name="connsiteY86" fmla="*/ 118284 h 1581274"/>
                <a:gd name="connsiteX87" fmla="*/ 669240 w 5182723"/>
                <a:gd name="connsiteY87" fmla="*/ 118284 h 1581274"/>
                <a:gd name="connsiteX88" fmla="*/ 669240 w 5182723"/>
                <a:gd name="connsiteY88" fmla="*/ 87157 h 1581274"/>
                <a:gd name="connsiteX89" fmla="*/ 560294 w 5182723"/>
                <a:gd name="connsiteY89" fmla="*/ 87157 h 1581274"/>
                <a:gd name="connsiteX90" fmla="*/ 560294 w 5182723"/>
                <a:gd name="connsiteY90" fmla="*/ 52917 h 1581274"/>
                <a:gd name="connsiteX91" fmla="*/ 498039 w 5182723"/>
                <a:gd name="connsiteY91" fmla="*/ 52917 h 1581274"/>
                <a:gd name="connsiteX92" fmla="*/ 498039 w 5182723"/>
                <a:gd name="connsiteY92" fmla="*/ 18676 h 1581274"/>
                <a:gd name="connsiteX93" fmla="*/ 242794 w 5182723"/>
                <a:gd name="connsiteY93" fmla="*/ 18676 h 1581274"/>
                <a:gd name="connsiteX94" fmla="*/ 242794 w 5182723"/>
                <a:gd name="connsiteY94" fmla="*/ 0 h 1581274"/>
                <a:gd name="connsiteX95" fmla="*/ 0 w 5182723"/>
                <a:gd name="connsiteY95" fmla="*/ 0 h 158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182723" h="1581274">
                  <a:moveTo>
                    <a:pt x="5182724" y="1581275"/>
                  </a:moveTo>
                  <a:lnTo>
                    <a:pt x="4659783" y="1581275"/>
                  </a:lnTo>
                  <a:lnTo>
                    <a:pt x="4659783" y="1531469"/>
                  </a:lnTo>
                  <a:lnTo>
                    <a:pt x="4189752" y="1531469"/>
                  </a:lnTo>
                  <a:lnTo>
                    <a:pt x="4189752" y="1506570"/>
                  </a:lnTo>
                  <a:lnTo>
                    <a:pt x="4083920" y="1506570"/>
                  </a:lnTo>
                  <a:lnTo>
                    <a:pt x="4083920" y="1494121"/>
                  </a:lnTo>
                  <a:lnTo>
                    <a:pt x="3834899" y="1494121"/>
                  </a:lnTo>
                  <a:lnTo>
                    <a:pt x="3834899" y="1456764"/>
                  </a:lnTo>
                  <a:lnTo>
                    <a:pt x="3760194" y="1456764"/>
                  </a:lnTo>
                  <a:lnTo>
                    <a:pt x="3760194" y="1428751"/>
                  </a:lnTo>
                  <a:lnTo>
                    <a:pt x="3623234" y="1428751"/>
                  </a:lnTo>
                  <a:lnTo>
                    <a:pt x="3623234" y="1406958"/>
                  </a:lnTo>
                  <a:lnTo>
                    <a:pt x="3573428" y="1406958"/>
                  </a:lnTo>
                  <a:lnTo>
                    <a:pt x="3573428" y="1378945"/>
                  </a:lnTo>
                  <a:lnTo>
                    <a:pt x="3424018" y="1378945"/>
                  </a:lnTo>
                  <a:lnTo>
                    <a:pt x="3424018" y="1338483"/>
                  </a:lnTo>
                  <a:lnTo>
                    <a:pt x="3377327" y="1338483"/>
                  </a:lnTo>
                  <a:lnTo>
                    <a:pt x="3377327" y="1304240"/>
                  </a:lnTo>
                  <a:lnTo>
                    <a:pt x="3321301" y="1304240"/>
                  </a:lnTo>
                  <a:lnTo>
                    <a:pt x="3321301" y="1273113"/>
                  </a:lnTo>
                  <a:lnTo>
                    <a:pt x="3227918" y="1273113"/>
                  </a:lnTo>
                  <a:lnTo>
                    <a:pt x="3227918" y="1232650"/>
                  </a:lnTo>
                  <a:lnTo>
                    <a:pt x="3156328" y="1232650"/>
                  </a:lnTo>
                  <a:lnTo>
                    <a:pt x="3156328" y="1192179"/>
                  </a:lnTo>
                  <a:lnTo>
                    <a:pt x="3066050" y="1192179"/>
                  </a:lnTo>
                  <a:lnTo>
                    <a:pt x="3066050" y="1164166"/>
                  </a:lnTo>
                  <a:lnTo>
                    <a:pt x="2947768" y="1164166"/>
                  </a:lnTo>
                  <a:lnTo>
                    <a:pt x="2947768" y="1129923"/>
                  </a:lnTo>
                  <a:lnTo>
                    <a:pt x="2910421" y="1129923"/>
                  </a:lnTo>
                  <a:lnTo>
                    <a:pt x="2910421" y="1111254"/>
                  </a:lnTo>
                  <a:lnTo>
                    <a:pt x="2817038" y="1111254"/>
                  </a:lnTo>
                  <a:lnTo>
                    <a:pt x="2817038" y="1080127"/>
                  </a:lnTo>
                  <a:lnTo>
                    <a:pt x="2776566" y="1080127"/>
                  </a:lnTo>
                  <a:lnTo>
                    <a:pt x="2776566" y="1058334"/>
                  </a:lnTo>
                  <a:lnTo>
                    <a:pt x="2611593" y="1058334"/>
                  </a:lnTo>
                  <a:lnTo>
                    <a:pt x="2611593" y="1027206"/>
                  </a:lnTo>
                  <a:lnTo>
                    <a:pt x="2549338" y="1027206"/>
                  </a:lnTo>
                  <a:lnTo>
                    <a:pt x="2549338" y="1014757"/>
                  </a:lnTo>
                  <a:lnTo>
                    <a:pt x="2462184" y="1014757"/>
                  </a:lnTo>
                  <a:lnTo>
                    <a:pt x="2462184" y="999193"/>
                  </a:lnTo>
                  <a:lnTo>
                    <a:pt x="2424827" y="999193"/>
                  </a:lnTo>
                  <a:lnTo>
                    <a:pt x="2424827" y="971180"/>
                  </a:lnTo>
                  <a:lnTo>
                    <a:pt x="2359457" y="971180"/>
                  </a:lnTo>
                  <a:lnTo>
                    <a:pt x="2359457" y="952501"/>
                  </a:lnTo>
                  <a:lnTo>
                    <a:pt x="2312765" y="952501"/>
                  </a:lnTo>
                  <a:lnTo>
                    <a:pt x="2312765" y="899583"/>
                  </a:lnTo>
                  <a:lnTo>
                    <a:pt x="2197599" y="899583"/>
                  </a:lnTo>
                  <a:lnTo>
                    <a:pt x="2197599" y="884019"/>
                  </a:lnTo>
                  <a:lnTo>
                    <a:pt x="2144678" y="884019"/>
                  </a:lnTo>
                  <a:lnTo>
                    <a:pt x="2144678" y="856005"/>
                  </a:lnTo>
                  <a:lnTo>
                    <a:pt x="2110445" y="856005"/>
                  </a:lnTo>
                  <a:lnTo>
                    <a:pt x="2110445" y="815539"/>
                  </a:lnTo>
                  <a:lnTo>
                    <a:pt x="2020176" y="815539"/>
                  </a:lnTo>
                  <a:lnTo>
                    <a:pt x="2020176" y="778186"/>
                  </a:lnTo>
                  <a:lnTo>
                    <a:pt x="1982819" y="778186"/>
                  </a:lnTo>
                  <a:lnTo>
                    <a:pt x="1982819" y="719044"/>
                  </a:lnTo>
                  <a:lnTo>
                    <a:pt x="1898771" y="719044"/>
                  </a:lnTo>
                  <a:lnTo>
                    <a:pt x="1898771" y="675466"/>
                  </a:lnTo>
                  <a:lnTo>
                    <a:pt x="1855194" y="675466"/>
                  </a:lnTo>
                  <a:lnTo>
                    <a:pt x="1855194" y="638112"/>
                  </a:lnTo>
                  <a:lnTo>
                    <a:pt x="1814732" y="638112"/>
                  </a:lnTo>
                  <a:lnTo>
                    <a:pt x="1814732" y="610097"/>
                  </a:lnTo>
                  <a:lnTo>
                    <a:pt x="1786719" y="610097"/>
                  </a:lnTo>
                  <a:lnTo>
                    <a:pt x="1786719" y="544730"/>
                  </a:lnTo>
                  <a:lnTo>
                    <a:pt x="1671542" y="544730"/>
                  </a:lnTo>
                  <a:lnTo>
                    <a:pt x="1671542" y="504264"/>
                  </a:lnTo>
                  <a:lnTo>
                    <a:pt x="1637300" y="504264"/>
                  </a:lnTo>
                  <a:lnTo>
                    <a:pt x="1637300" y="470025"/>
                  </a:lnTo>
                  <a:lnTo>
                    <a:pt x="1609287" y="470025"/>
                  </a:lnTo>
                  <a:lnTo>
                    <a:pt x="1609287" y="432671"/>
                  </a:lnTo>
                  <a:lnTo>
                    <a:pt x="1431865" y="432671"/>
                  </a:lnTo>
                  <a:lnTo>
                    <a:pt x="1431865" y="413995"/>
                  </a:lnTo>
                  <a:lnTo>
                    <a:pt x="1369609" y="413995"/>
                  </a:lnTo>
                  <a:lnTo>
                    <a:pt x="1369609" y="382868"/>
                  </a:lnTo>
                  <a:lnTo>
                    <a:pt x="1326032" y="382868"/>
                  </a:lnTo>
                  <a:lnTo>
                    <a:pt x="1326032" y="339289"/>
                  </a:lnTo>
                  <a:lnTo>
                    <a:pt x="1129922" y="339289"/>
                  </a:lnTo>
                  <a:lnTo>
                    <a:pt x="1129922" y="298823"/>
                  </a:lnTo>
                  <a:lnTo>
                    <a:pt x="1080126" y="298823"/>
                  </a:lnTo>
                  <a:lnTo>
                    <a:pt x="1080126" y="255245"/>
                  </a:lnTo>
                  <a:lnTo>
                    <a:pt x="974293" y="255245"/>
                  </a:lnTo>
                  <a:lnTo>
                    <a:pt x="974293" y="192990"/>
                  </a:lnTo>
                  <a:lnTo>
                    <a:pt x="831103" y="192990"/>
                  </a:lnTo>
                  <a:lnTo>
                    <a:pt x="831103" y="146299"/>
                  </a:lnTo>
                  <a:lnTo>
                    <a:pt x="740834" y="146299"/>
                  </a:lnTo>
                  <a:lnTo>
                    <a:pt x="740834" y="118284"/>
                  </a:lnTo>
                  <a:lnTo>
                    <a:pt x="669240" y="118284"/>
                  </a:lnTo>
                  <a:lnTo>
                    <a:pt x="669240" y="87157"/>
                  </a:lnTo>
                  <a:lnTo>
                    <a:pt x="560294" y="87157"/>
                  </a:lnTo>
                  <a:lnTo>
                    <a:pt x="560294" y="52917"/>
                  </a:lnTo>
                  <a:lnTo>
                    <a:pt x="498039" y="52917"/>
                  </a:lnTo>
                  <a:lnTo>
                    <a:pt x="498039" y="18676"/>
                  </a:lnTo>
                  <a:lnTo>
                    <a:pt x="242794" y="18676"/>
                  </a:lnTo>
                  <a:lnTo>
                    <a:pt x="242794" y="0"/>
                  </a:lnTo>
                  <a:lnTo>
                    <a:pt x="0" y="0"/>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69" name="Freeform: Shape 93">
              <a:extLst>
                <a:ext uri="{FF2B5EF4-FFF2-40B4-BE49-F238E27FC236}">
                  <a16:creationId xmlns:a16="http://schemas.microsoft.com/office/drawing/2014/main" id="{37BAB43D-200A-8498-3A66-8CFEBD01C0BF}"/>
                </a:ext>
              </a:extLst>
            </p:cNvPr>
            <p:cNvSpPr/>
            <p:nvPr/>
          </p:nvSpPr>
          <p:spPr>
            <a:xfrm>
              <a:off x="3774430" y="2605098"/>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0" name="Freeform: Shape 94">
              <a:extLst>
                <a:ext uri="{FF2B5EF4-FFF2-40B4-BE49-F238E27FC236}">
                  <a16:creationId xmlns:a16="http://schemas.microsoft.com/office/drawing/2014/main" id="{F4CB8087-B14E-2F48-EF92-5DB57E120F2F}"/>
                </a:ext>
              </a:extLst>
            </p:cNvPr>
            <p:cNvSpPr/>
            <p:nvPr/>
          </p:nvSpPr>
          <p:spPr>
            <a:xfrm>
              <a:off x="3888729" y="2605098"/>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1" name="Freeform: Shape 95">
              <a:extLst>
                <a:ext uri="{FF2B5EF4-FFF2-40B4-BE49-F238E27FC236}">
                  <a16:creationId xmlns:a16="http://schemas.microsoft.com/office/drawing/2014/main" id="{61C02705-28F8-07DB-607F-A5E89CC82090}"/>
                </a:ext>
              </a:extLst>
            </p:cNvPr>
            <p:cNvSpPr/>
            <p:nvPr/>
          </p:nvSpPr>
          <p:spPr>
            <a:xfrm>
              <a:off x="5088857" y="302420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2" name="Freeform: Shape 96">
              <a:extLst>
                <a:ext uri="{FF2B5EF4-FFF2-40B4-BE49-F238E27FC236}">
                  <a16:creationId xmlns:a16="http://schemas.microsoft.com/office/drawing/2014/main" id="{FD712A82-BF31-88AF-FAEA-C8EA708BFBED}"/>
                </a:ext>
              </a:extLst>
            </p:cNvPr>
            <p:cNvSpPr/>
            <p:nvPr/>
          </p:nvSpPr>
          <p:spPr>
            <a:xfrm>
              <a:off x="6765220" y="386240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3" name="Freeform: Shape 97">
              <a:extLst>
                <a:ext uri="{FF2B5EF4-FFF2-40B4-BE49-F238E27FC236}">
                  <a16:creationId xmlns:a16="http://schemas.microsoft.com/office/drawing/2014/main" id="{8D65AECB-0093-4652-ADB4-B26D2929378F}"/>
                </a:ext>
              </a:extLst>
            </p:cNvPr>
            <p:cNvSpPr/>
            <p:nvPr/>
          </p:nvSpPr>
          <p:spPr>
            <a:xfrm>
              <a:off x="7241462" y="40148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4" name="Freeform: Shape 98">
              <a:extLst>
                <a:ext uri="{FF2B5EF4-FFF2-40B4-BE49-F238E27FC236}">
                  <a16:creationId xmlns:a16="http://schemas.microsoft.com/office/drawing/2014/main" id="{7875D78A-07D0-0BD4-7A4F-DC10024E963F}"/>
                </a:ext>
              </a:extLst>
            </p:cNvPr>
            <p:cNvSpPr/>
            <p:nvPr/>
          </p:nvSpPr>
          <p:spPr>
            <a:xfrm>
              <a:off x="7298608" y="403386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5" name="Freeform: Shape 99">
              <a:extLst>
                <a:ext uri="{FF2B5EF4-FFF2-40B4-BE49-F238E27FC236}">
                  <a16:creationId xmlns:a16="http://schemas.microsoft.com/office/drawing/2014/main" id="{7EF2427A-DF14-FC7C-028B-BDD064B12213}"/>
                </a:ext>
              </a:extLst>
            </p:cNvPr>
            <p:cNvSpPr/>
            <p:nvPr/>
          </p:nvSpPr>
          <p:spPr>
            <a:xfrm>
              <a:off x="7317656" y="4033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6" name="Freeform: Shape 100">
              <a:extLst>
                <a:ext uri="{FF2B5EF4-FFF2-40B4-BE49-F238E27FC236}">
                  <a16:creationId xmlns:a16="http://schemas.microsoft.com/office/drawing/2014/main" id="{98C50049-4628-EF4E-962D-9A58AFF13DBB}"/>
                </a:ext>
              </a:extLst>
            </p:cNvPr>
            <p:cNvSpPr/>
            <p:nvPr/>
          </p:nvSpPr>
          <p:spPr>
            <a:xfrm>
              <a:off x="7355754" y="4071971"/>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7" name="Freeform: Shape 101">
              <a:extLst>
                <a:ext uri="{FF2B5EF4-FFF2-40B4-BE49-F238E27FC236}">
                  <a16:creationId xmlns:a16="http://schemas.microsoft.com/office/drawing/2014/main" id="{C45924CE-1242-6CF3-FA6D-0601B8AFFC35}"/>
                </a:ext>
              </a:extLst>
            </p:cNvPr>
            <p:cNvSpPr/>
            <p:nvPr/>
          </p:nvSpPr>
          <p:spPr>
            <a:xfrm>
              <a:off x="7393853" y="4071981"/>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8" name="Freeform: Shape 102">
              <a:extLst>
                <a:ext uri="{FF2B5EF4-FFF2-40B4-BE49-F238E27FC236}">
                  <a16:creationId xmlns:a16="http://schemas.microsoft.com/office/drawing/2014/main" id="{AA9C5BD5-9CAF-2E86-701D-9C85BEC610DF}"/>
                </a:ext>
              </a:extLst>
            </p:cNvPr>
            <p:cNvSpPr/>
            <p:nvPr/>
          </p:nvSpPr>
          <p:spPr>
            <a:xfrm>
              <a:off x="7451003" y="4071984"/>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9" name="Freeform: Shape 103">
              <a:extLst>
                <a:ext uri="{FF2B5EF4-FFF2-40B4-BE49-F238E27FC236}">
                  <a16:creationId xmlns:a16="http://schemas.microsoft.com/office/drawing/2014/main" id="{1764CADB-37C8-395B-07AB-2E180FFAF65A}"/>
                </a:ext>
              </a:extLst>
            </p:cNvPr>
            <p:cNvSpPr/>
            <p:nvPr/>
          </p:nvSpPr>
          <p:spPr>
            <a:xfrm>
              <a:off x="7527203" y="4071985"/>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0" name="Freeform: Shape 104">
              <a:extLst>
                <a:ext uri="{FF2B5EF4-FFF2-40B4-BE49-F238E27FC236}">
                  <a16:creationId xmlns:a16="http://schemas.microsoft.com/office/drawing/2014/main" id="{2D4B2290-C890-8962-1C19-5726582F1AE4}"/>
                </a:ext>
              </a:extLst>
            </p:cNvPr>
            <p:cNvSpPr/>
            <p:nvPr/>
          </p:nvSpPr>
          <p:spPr>
            <a:xfrm>
              <a:off x="7603403" y="4091035"/>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1" name="Freeform: Shape 105">
              <a:extLst>
                <a:ext uri="{FF2B5EF4-FFF2-40B4-BE49-F238E27FC236}">
                  <a16:creationId xmlns:a16="http://schemas.microsoft.com/office/drawing/2014/main" id="{7B55FE85-89E5-3393-205E-89533606E5BB}"/>
                </a:ext>
              </a:extLst>
            </p:cNvPr>
            <p:cNvSpPr/>
            <p:nvPr/>
          </p:nvSpPr>
          <p:spPr>
            <a:xfrm>
              <a:off x="7641504" y="409102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2" name="Freeform: Shape 106">
              <a:extLst>
                <a:ext uri="{FF2B5EF4-FFF2-40B4-BE49-F238E27FC236}">
                  <a16:creationId xmlns:a16="http://schemas.microsoft.com/office/drawing/2014/main" id="{4C6851C9-7BD2-4BEC-D064-0BC92EB3033E}"/>
                </a:ext>
              </a:extLst>
            </p:cNvPr>
            <p:cNvSpPr/>
            <p:nvPr/>
          </p:nvSpPr>
          <p:spPr>
            <a:xfrm>
              <a:off x="7717699"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3" name="Freeform: Shape 107">
              <a:extLst>
                <a:ext uri="{FF2B5EF4-FFF2-40B4-BE49-F238E27FC236}">
                  <a16:creationId xmlns:a16="http://schemas.microsoft.com/office/drawing/2014/main" id="{A6EA4843-361E-D3A8-BCBB-78A73A2401EF}"/>
                </a:ext>
              </a:extLst>
            </p:cNvPr>
            <p:cNvSpPr/>
            <p:nvPr/>
          </p:nvSpPr>
          <p:spPr>
            <a:xfrm>
              <a:off x="7774847"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4" name="Freeform: Shape 108">
              <a:extLst>
                <a:ext uri="{FF2B5EF4-FFF2-40B4-BE49-F238E27FC236}">
                  <a16:creationId xmlns:a16="http://schemas.microsoft.com/office/drawing/2014/main" id="{BC9B6715-AFA0-02B9-0C40-5FD1A0EC0D41}"/>
                </a:ext>
              </a:extLst>
            </p:cNvPr>
            <p:cNvSpPr/>
            <p:nvPr/>
          </p:nvSpPr>
          <p:spPr>
            <a:xfrm>
              <a:off x="7831991"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5" name="Freeform: Shape 109">
              <a:extLst>
                <a:ext uri="{FF2B5EF4-FFF2-40B4-BE49-F238E27FC236}">
                  <a16:creationId xmlns:a16="http://schemas.microsoft.com/office/drawing/2014/main" id="{D999851B-2412-F05A-63B9-074CF92EEB21}"/>
                </a:ext>
              </a:extLst>
            </p:cNvPr>
            <p:cNvSpPr/>
            <p:nvPr/>
          </p:nvSpPr>
          <p:spPr>
            <a:xfrm>
              <a:off x="7889144"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6" name="Freeform: Shape 110">
              <a:extLst>
                <a:ext uri="{FF2B5EF4-FFF2-40B4-BE49-F238E27FC236}">
                  <a16:creationId xmlns:a16="http://schemas.microsoft.com/office/drawing/2014/main" id="{F8A3066C-CEA0-BC27-B717-2515EB1D76A7}"/>
                </a:ext>
              </a:extLst>
            </p:cNvPr>
            <p:cNvSpPr/>
            <p:nvPr/>
          </p:nvSpPr>
          <p:spPr>
            <a:xfrm>
              <a:off x="7927242"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7" name="Freeform: Shape 111">
              <a:extLst>
                <a:ext uri="{FF2B5EF4-FFF2-40B4-BE49-F238E27FC236}">
                  <a16:creationId xmlns:a16="http://schemas.microsoft.com/office/drawing/2014/main" id="{BD1A5A66-BD69-DDE0-2AE3-3F632973F3A7}"/>
                </a:ext>
              </a:extLst>
            </p:cNvPr>
            <p:cNvSpPr/>
            <p:nvPr/>
          </p:nvSpPr>
          <p:spPr>
            <a:xfrm>
              <a:off x="7984397"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8" name="Freeform: Shape 112">
              <a:extLst>
                <a:ext uri="{FF2B5EF4-FFF2-40B4-BE49-F238E27FC236}">
                  <a16:creationId xmlns:a16="http://schemas.microsoft.com/office/drawing/2014/main" id="{E15207B5-1B17-3970-5623-E9FFDC023D66}"/>
                </a:ext>
              </a:extLst>
            </p:cNvPr>
            <p:cNvSpPr/>
            <p:nvPr/>
          </p:nvSpPr>
          <p:spPr>
            <a:xfrm>
              <a:off x="8022499"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9" name="Freeform: Shape 113">
              <a:extLst>
                <a:ext uri="{FF2B5EF4-FFF2-40B4-BE49-F238E27FC236}">
                  <a16:creationId xmlns:a16="http://schemas.microsoft.com/office/drawing/2014/main" id="{DD16A33F-5A0E-8E7D-1F94-BCF9DABA8059}"/>
                </a:ext>
              </a:extLst>
            </p:cNvPr>
            <p:cNvSpPr/>
            <p:nvPr/>
          </p:nvSpPr>
          <p:spPr>
            <a:xfrm>
              <a:off x="8060605"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0" name="Freeform: Shape 114">
              <a:extLst>
                <a:ext uri="{FF2B5EF4-FFF2-40B4-BE49-F238E27FC236}">
                  <a16:creationId xmlns:a16="http://schemas.microsoft.com/office/drawing/2014/main" id="{74E91076-16AA-C226-9A53-42081F4B9E94}"/>
                </a:ext>
              </a:extLst>
            </p:cNvPr>
            <p:cNvSpPr/>
            <p:nvPr/>
          </p:nvSpPr>
          <p:spPr>
            <a:xfrm>
              <a:off x="8098696"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1" name="Freeform: Shape 115">
              <a:extLst>
                <a:ext uri="{FF2B5EF4-FFF2-40B4-BE49-F238E27FC236}">
                  <a16:creationId xmlns:a16="http://schemas.microsoft.com/office/drawing/2014/main" id="{70BF6018-2B50-CC92-A6FD-D3C18467B984}"/>
                </a:ext>
              </a:extLst>
            </p:cNvPr>
            <p:cNvSpPr/>
            <p:nvPr/>
          </p:nvSpPr>
          <p:spPr>
            <a:xfrm>
              <a:off x="8136794" y="4110077"/>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2" name="Freeform: Shape 116">
              <a:extLst>
                <a:ext uri="{FF2B5EF4-FFF2-40B4-BE49-F238E27FC236}">
                  <a16:creationId xmlns:a16="http://schemas.microsoft.com/office/drawing/2014/main" id="{16E290D2-5001-566A-D77B-84940C325956}"/>
                </a:ext>
              </a:extLst>
            </p:cNvPr>
            <p:cNvSpPr/>
            <p:nvPr/>
          </p:nvSpPr>
          <p:spPr>
            <a:xfrm>
              <a:off x="8232038" y="416722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3" name="Freeform: Shape 117">
              <a:extLst>
                <a:ext uri="{FF2B5EF4-FFF2-40B4-BE49-F238E27FC236}">
                  <a16:creationId xmlns:a16="http://schemas.microsoft.com/office/drawing/2014/main" id="{205A1627-E8B6-3E3F-280C-8EA71F86C6BA}"/>
                </a:ext>
              </a:extLst>
            </p:cNvPr>
            <p:cNvSpPr/>
            <p:nvPr/>
          </p:nvSpPr>
          <p:spPr>
            <a:xfrm>
              <a:off x="8308237" y="4167239"/>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4" name="Freeform: Shape 118">
              <a:extLst>
                <a:ext uri="{FF2B5EF4-FFF2-40B4-BE49-F238E27FC236}">
                  <a16:creationId xmlns:a16="http://schemas.microsoft.com/office/drawing/2014/main" id="{E133E5AC-B3D4-C1D2-668B-F12AFA5A57D0}"/>
                </a:ext>
              </a:extLst>
            </p:cNvPr>
            <p:cNvSpPr/>
            <p:nvPr/>
          </p:nvSpPr>
          <p:spPr>
            <a:xfrm>
              <a:off x="8384437" y="416721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5" name="Freeform: Shape 119">
              <a:extLst>
                <a:ext uri="{FF2B5EF4-FFF2-40B4-BE49-F238E27FC236}">
                  <a16:creationId xmlns:a16="http://schemas.microsoft.com/office/drawing/2014/main" id="{2A99DE65-81E3-DBB1-B666-FBE7C29A23A9}"/>
                </a:ext>
              </a:extLst>
            </p:cNvPr>
            <p:cNvSpPr/>
            <p:nvPr/>
          </p:nvSpPr>
          <p:spPr>
            <a:xfrm>
              <a:off x="8460637" y="41672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6" name="Freeform: Shape 120">
              <a:extLst>
                <a:ext uri="{FF2B5EF4-FFF2-40B4-BE49-F238E27FC236}">
                  <a16:creationId xmlns:a16="http://schemas.microsoft.com/office/drawing/2014/main" id="{1427649E-3E81-ED2A-FA9B-6A5252BD73A3}"/>
                </a:ext>
              </a:extLst>
            </p:cNvPr>
            <p:cNvSpPr/>
            <p:nvPr/>
          </p:nvSpPr>
          <p:spPr>
            <a:xfrm>
              <a:off x="8498769" y="41671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7" name="Freeform: Shape 121">
              <a:extLst>
                <a:ext uri="{FF2B5EF4-FFF2-40B4-BE49-F238E27FC236}">
                  <a16:creationId xmlns:a16="http://schemas.microsoft.com/office/drawing/2014/main" id="{B93784A9-FE2E-FB20-4FA7-0E1CABFAFB33}"/>
                </a:ext>
              </a:extLst>
            </p:cNvPr>
            <p:cNvSpPr/>
            <p:nvPr/>
          </p:nvSpPr>
          <p:spPr>
            <a:xfrm>
              <a:off x="8574927" y="416719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8" name="Freeform: Shape 122">
              <a:extLst>
                <a:ext uri="{FF2B5EF4-FFF2-40B4-BE49-F238E27FC236}">
                  <a16:creationId xmlns:a16="http://schemas.microsoft.com/office/drawing/2014/main" id="{54196727-48DF-E2FE-1EBB-F6D7F9828648}"/>
                </a:ext>
              </a:extLst>
            </p:cNvPr>
            <p:cNvSpPr/>
            <p:nvPr/>
          </p:nvSpPr>
          <p:spPr>
            <a:xfrm>
              <a:off x="8613228"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grpSp>
      <p:grpSp>
        <p:nvGrpSpPr>
          <p:cNvPr id="99" name="Group 98">
            <a:extLst>
              <a:ext uri="{FF2B5EF4-FFF2-40B4-BE49-F238E27FC236}">
                <a16:creationId xmlns:a16="http://schemas.microsoft.com/office/drawing/2014/main" id="{949ACBFF-A884-177A-6E03-63A1C8C1BD93}"/>
              </a:ext>
            </a:extLst>
          </p:cNvPr>
          <p:cNvGrpSpPr/>
          <p:nvPr/>
        </p:nvGrpSpPr>
        <p:grpSpPr>
          <a:xfrm>
            <a:off x="1678725" y="3168304"/>
            <a:ext cx="4376738" cy="1332013"/>
            <a:chOff x="3395762" y="2681300"/>
            <a:chExt cx="5402150" cy="1499734"/>
          </a:xfrm>
        </p:grpSpPr>
        <p:sp>
          <p:nvSpPr>
            <p:cNvPr id="100" name="Freeform: Shape 127">
              <a:extLst>
                <a:ext uri="{FF2B5EF4-FFF2-40B4-BE49-F238E27FC236}">
                  <a16:creationId xmlns:a16="http://schemas.microsoft.com/office/drawing/2014/main" id="{600E7397-35B4-65EF-3835-22A953DA5B0F}"/>
                </a:ext>
              </a:extLst>
            </p:cNvPr>
            <p:cNvSpPr/>
            <p:nvPr/>
          </p:nvSpPr>
          <p:spPr>
            <a:xfrm>
              <a:off x="3395762" y="2681300"/>
              <a:ext cx="5402150" cy="1452150"/>
            </a:xfrm>
            <a:custGeom>
              <a:avLst/>
              <a:gdLst>
                <a:gd name="connsiteX0" fmla="*/ 5401990 w 5401989"/>
                <a:gd name="connsiteY0" fmla="*/ 1452143 h 1452143"/>
                <a:gd name="connsiteX1" fmla="*/ 4800800 w 5401989"/>
                <a:gd name="connsiteY1" fmla="*/ 1452143 h 1452143"/>
                <a:gd name="connsiteX2" fmla="*/ 4800800 w 5401989"/>
                <a:gd name="connsiteY2" fmla="*/ 1423102 h 1452143"/>
                <a:gd name="connsiteX3" fmla="*/ 4757233 w 5401989"/>
                <a:gd name="connsiteY3" fmla="*/ 1423102 h 1452143"/>
                <a:gd name="connsiteX4" fmla="*/ 4757233 w 5401989"/>
                <a:gd name="connsiteY4" fmla="*/ 1350493 h 1452143"/>
                <a:gd name="connsiteX5" fmla="*/ 4484227 w 5401989"/>
                <a:gd name="connsiteY5" fmla="*/ 1350493 h 1452143"/>
                <a:gd name="connsiteX6" fmla="*/ 4484227 w 5401989"/>
                <a:gd name="connsiteY6" fmla="*/ 1312745 h 1452143"/>
                <a:gd name="connsiteX7" fmla="*/ 4312873 w 5401989"/>
                <a:gd name="connsiteY7" fmla="*/ 1312745 h 1452143"/>
                <a:gd name="connsiteX8" fmla="*/ 4312873 w 5401989"/>
                <a:gd name="connsiteY8" fmla="*/ 1295314 h 1452143"/>
                <a:gd name="connsiteX9" fmla="*/ 4234463 w 5401989"/>
                <a:gd name="connsiteY9" fmla="*/ 1295314 h 1452143"/>
                <a:gd name="connsiteX10" fmla="*/ 4234463 w 5401989"/>
                <a:gd name="connsiteY10" fmla="*/ 1274988 h 1452143"/>
                <a:gd name="connsiteX11" fmla="*/ 4164759 w 5401989"/>
                <a:gd name="connsiteY11" fmla="*/ 1274988 h 1452143"/>
                <a:gd name="connsiteX12" fmla="*/ 4164759 w 5401989"/>
                <a:gd name="connsiteY12" fmla="*/ 1266273 h 1452143"/>
                <a:gd name="connsiteX13" fmla="*/ 4019541 w 5401989"/>
                <a:gd name="connsiteY13" fmla="*/ 1266273 h 1452143"/>
                <a:gd name="connsiteX14" fmla="*/ 4019541 w 5401989"/>
                <a:gd name="connsiteY14" fmla="*/ 1234326 h 1452143"/>
                <a:gd name="connsiteX15" fmla="*/ 3993404 w 5401989"/>
                <a:gd name="connsiteY15" fmla="*/ 1234326 h 1452143"/>
                <a:gd name="connsiteX16" fmla="*/ 3993404 w 5401989"/>
                <a:gd name="connsiteY16" fmla="*/ 1211094 h 1452143"/>
                <a:gd name="connsiteX17" fmla="*/ 3734924 w 5401989"/>
                <a:gd name="connsiteY17" fmla="*/ 1211094 h 1452143"/>
                <a:gd name="connsiteX18" fmla="*/ 3734924 w 5401989"/>
                <a:gd name="connsiteY18" fmla="*/ 1196569 h 1452143"/>
                <a:gd name="connsiteX19" fmla="*/ 3601327 w 5401989"/>
                <a:gd name="connsiteY19" fmla="*/ 1196569 h 1452143"/>
                <a:gd name="connsiteX20" fmla="*/ 3601327 w 5401989"/>
                <a:gd name="connsiteY20" fmla="*/ 1161717 h 1452143"/>
                <a:gd name="connsiteX21" fmla="*/ 3450298 w 5401989"/>
                <a:gd name="connsiteY21" fmla="*/ 1161717 h 1452143"/>
                <a:gd name="connsiteX22" fmla="*/ 3450298 w 5401989"/>
                <a:gd name="connsiteY22" fmla="*/ 1123960 h 1452143"/>
                <a:gd name="connsiteX23" fmla="*/ 3371888 w 5401989"/>
                <a:gd name="connsiteY23" fmla="*/ 1123960 h 1452143"/>
                <a:gd name="connsiteX24" fmla="*/ 3371888 w 5401989"/>
                <a:gd name="connsiteY24" fmla="*/ 1103633 h 1452143"/>
                <a:gd name="connsiteX25" fmla="*/ 3313795 w 5401989"/>
                <a:gd name="connsiteY25" fmla="*/ 1103633 h 1452143"/>
                <a:gd name="connsiteX26" fmla="*/ 3313795 w 5401989"/>
                <a:gd name="connsiteY26" fmla="*/ 1086203 h 1452143"/>
                <a:gd name="connsiteX27" fmla="*/ 3084357 w 5401989"/>
                <a:gd name="connsiteY27" fmla="*/ 1086203 h 1452143"/>
                <a:gd name="connsiteX28" fmla="*/ 3084357 w 5401989"/>
                <a:gd name="connsiteY28" fmla="*/ 1060066 h 1452143"/>
                <a:gd name="connsiteX29" fmla="*/ 2942054 w 5401989"/>
                <a:gd name="connsiteY29" fmla="*/ 1060066 h 1452143"/>
                <a:gd name="connsiteX30" fmla="*/ 2942054 w 5401989"/>
                <a:gd name="connsiteY30" fmla="*/ 1019404 h 1452143"/>
                <a:gd name="connsiteX31" fmla="*/ 2904296 w 5401989"/>
                <a:gd name="connsiteY31" fmla="*/ 1019404 h 1452143"/>
                <a:gd name="connsiteX32" fmla="*/ 2904296 w 5401989"/>
                <a:gd name="connsiteY32" fmla="*/ 999077 h 1452143"/>
                <a:gd name="connsiteX33" fmla="*/ 2802646 w 5401989"/>
                <a:gd name="connsiteY33" fmla="*/ 999077 h 1452143"/>
                <a:gd name="connsiteX34" fmla="*/ 2802646 w 5401989"/>
                <a:gd name="connsiteY34" fmla="*/ 964225 h 1452143"/>
                <a:gd name="connsiteX35" fmla="*/ 2680659 w 5401989"/>
                <a:gd name="connsiteY35" fmla="*/ 964225 h 1452143"/>
                <a:gd name="connsiteX36" fmla="*/ 2680659 w 5401989"/>
                <a:gd name="connsiteY36" fmla="*/ 949700 h 1452143"/>
                <a:gd name="connsiteX37" fmla="*/ 2605154 w 5401989"/>
                <a:gd name="connsiteY37" fmla="*/ 949700 h 1452143"/>
                <a:gd name="connsiteX38" fmla="*/ 2605154 w 5401989"/>
                <a:gd name="connsiteY38" fmla="*/ 917757 h 1452143"/>
                <a:gd name="connsiteX39" fmla="*/ 2552872 w 5401989"/>
                <a:gd name="connsiteY39" fmla="*/ 917757 h 1452143"/>
                <a:gd name="connsiteX40" fmla="*/ 2552872 w 5401989"/>
                <a:gd name="connsiteY40" fmla="*/ 891618 h 1452143"/>
                <a:gd name="connsiteX41" fmla="*/ 2462841 w 5401989"/>
                <a:gd name="connsiteY41" fmla="*/ 891618 h 1452143"/>
                <a:gd name="connsiteX42" fmla="*/ 2462841 w 5401989"/>
                <a:gd name="connsiteY42" fmla="*/ 859671 h 1452143"/>
                <a:gd name="connsiteX43" fmla="*/ 2419274 w 5401989"/>
                <a:gd name="connsiteY43" fmla="*/ 859671 h 1452143"/>
                <a:gd name="connsiteX44" fmla="*/ 2419274 w 5401989"/>
                <a:gd name="connsiteY44" fmla="*/ 824819 h 1452143"/>
                <a:gd name="connsiteX45" fmla="*/ 2340864 w 5401989"/>
                <a:gd name="connsiteY45" fmla="*/ 824819 h 1452143"/>
                <a:gd name="connsiteX46" fmla="*/ 2340864 w 5401989"/>
                <a:gd name="connsiteY46" fmla="*/ 801585 h 1452143"/>
                <a:gd name="connsiteX47" fmla="*/ 2271160 w 5401989"/>
                <a:gd name="connsiteY47" fmla="*/ 801585 h 1452143"/>
                <a:gd name="connsiteX48" fmla="*/ 2271160 w 5401989"/>
                <a:gd name="connsiteY48" fmla="*/ 781255 h 1452143"/>
                <a:gd name="connsiteX49" fmla="*/ 2172414 w 5401989"/>
                <a:gd name="connsiteY49" fmla="*/ 781255 h 1452143"/>
                <a:gd name="connsiteX50" fmla="*/ 2172414 w 5401989"/>
                <a:gd name="connsiteY50" fmla="*/ 755116 h 1452143"/>
                <a:gd name="connsiteX51" fmla="*/ 2125942 w 5401989"/>
                <a:gd name="connsiteY51" fmla="*/ 755116 h 1452143"/>
                <a:gd name="connsiteX52" fmla="*/ 2125942 w 5401989"/>
                <a:gd name="connsiteY52" fmla="*/ 740595 h 1452143"/>
                <a:gd name="connsiteX53" fmla="*/ 2050428 w 5401989"/>
                <a:gd name="connsiteY53" fmla="*/ 740595 h 1452143"/>
                <a:gd name="connsiteX54" fmla="*/ 2050428 w 5401989"/>
                <a:gd name="connsiteY54" fmla="*/ 714456 h 1452143"/>
                <a:gd name="connsiteX55" fmla="*/ 1928451 w 5401989"/>
                <a:gd name="connsiteY55" fmla="*/ 714456 h 1452143"/>
                <a:gd name="connsiteX56" fmla="*/ 1928451 w 5401989"/>
                <a:gd name="connsiteY56" fmla="*/ 694126 h 1452143"/>
                <a:gd name="connsiteX57" fmla="*/ 1876177 w 5401989"/>
                <a:gd name="connsiteY57" fmla="*/ 694126 h 1452143"/>
                <a:gd name="connsiteX58" fmla="*/ 1876177 w 5401989"/>
                <a:gd name="connsiteY58" fmla="*/ 662179 h 1452143"/>
                <a:gd name="connsiteX59" fmla="*/ 1809379 w 5401989"/>
                <a:gd name="connsiteY59" fmla="*/ 662179 h 1452143"/>
                <a:gd name="connsiteX60" fmla="*/ 1809379 w 5401989"/>
                <a:gd name="connsiteY60" fmla="*/ 615710 h 1452143"/>
                <a:gd name="connsiteX61" fmla="*/ 1742580 w 5401989"/>
                <a:gd name="connsiteY61" fmla="*/ 615710 h 1452143"/>
                <a:gd name="connsiteX62" fmla="*/ 1742580 w 5401989"/>
                <a:gd name="connsiteY62" fmla="*/ 595380 h 1452143"/>
                <a:gd name="connsiteX63" fmla="*/ 1646739 w 5401989"/>
                <a:gd name="connsiteY63" fmla="*/ 595380 h 1452143"/>
                <a:gd name="connsiteX64" fmla="*/ 1646739 w 5401989"/>
                <a:gd name="connsiteY64" fmla="*/ 575050 h 1452143"/>
                <a:gd name="connsiteX65" fmla="*/ 1594457 w 5401989"/>
                <a:gd name="connsiteY65" fmla="*/ 575050 h 1452143"/>
                <a:gd name="connsiteX66" fmla="*/ 1594457 w 5401989"/>
                <a:gd name="connsiteY66" fmla="*/ 546007 h 1452143"/>
                <a:gd name="connsiteX67" fmla="*/ 1530563 w 5401989"/>
                <a:gd name="connsiteY67" fmla="*/ 546007 h 1452143"/>
                <a:gd name="connsiteX68" fmla="*/ 1530563 w 5401989"/>
                <a:gd name="connsiteY68" fmla="*/ 508251 h 1452143"/>
                <a:gd name="connsiteX69" fmla="*/ 1481185 w 5401989"/>
                <a:gd name="connsiteY69" fmla="*/ 508251 h 1452143"/>
                <a:gd name="connsiteX70" fmla="*/ 1481185 w 5401989"/>
                <a:gd name="connsiteY70" fmla="*/ 485017 h 1452143"/>
                <a:gd name="connsiteX71" fmla="*/ 1408586 w 5401989"/>
                <a:gd name="connsiteY71" fmla="*/ 485017 h 1452143"/>
                <a:gd name="connsiteX72" fmla="*/ 1408586 w 5401989"/>
                <a:gd name="connsiteY72" fmla="*/ 467591 h 1452143"/>
                <a:gd name="connsiteX73" fmla="*/ 1338882 w 5401989"/>
                <a:gd name="connsiteY73" fmla="*/ 467591 h 1452143"/>
                <a:gd name="connsiteX74" fmla="*/ 1338882 w 5401989"/>
                <a:gd name="connsiteY74" fmla="*/ 441452 h 1452143"/>
                <a:gd name="connsiteX75" fmla="*/ 1315641 w 5401989"/>
                <a:gd name="connsiteY75" fmla="*/ 441452 h 1452143"/>
                <a:gd name="connsiteX76" fmla="*/ 1315641 w 5401989"/>
                <a:gd name="connsiteY76" fmla="*/ 412410 h 1452143"/>
                <a:gd name="connsiteX77" fmla="*/ 1254652 w 5401989"/>
                <a:gd name="connsiteY77" fmla="*/ 412410 h 1452143"/>
                <a:gd name="connsiteX78" fmla="*/ 1254652 w 5401989"/>
                <a:gd name="connsiteY78" fmla="*/ 386271 h 1452143"/>
                <a:gd name="connsiteX79" fmla="*/ 1193664 w 5401989"/>
                <a:gd name="connsiteY79" fmla="*/ 386271 h 1452143"/>
                <a:gd name="connsiteX80" fmla="*/ 1193664 w 5401989"/>
                <a:gd name="connsiteY80" fmla="*/ 331090 h 1452143"/>
                <a:gd name="connsiteX81" fmla="*/ 1039739 w 5401989"/>
                <a:gd name="connsiteY81" fmla="*/ 331090 h 1452143"/>
                <a:gd name="connsiteX82" fmla="*/ 1039739 w 5401989"/>
                <a:gd name="connsiteY82" fmla="*/ 307855 h 1452143"/>
                <a:gd name="connsiteX83" fmla="*/ 1007793 w 5401989"/>
                <a:gd name="connsiteY83" fmla="*/ 307855 h 1452143"/>
                <a:gd name="connsiteX84" fmla="*/ 1007793 w 5401989"/>
                <a:gd name="connsiteY84" fmla="*/ 258482 h 1452143"/>
                <a:gd name="connsiteX85" fmla="*/ 946800 w 5401989"/>
                <a:gd name="connsiteY85" fmla="*/ 258482 h 1452143"/>
                <a:gd name="connsiteX86" fmla="*/ 946800 w 5401989"/>
                <a:gd name="connsiteY86" fmla="*/ 238153 h 1452143"/>
                <a:gd name="connsiteX87" fmla="*/ 911948 w 5401989"/>
                <a:gd name="connsiteY87" fmla="*/ 238153 h 1452143"/>
                <a:gd name="connsiteX88" fmla="*/ 911948 w 5401989"/>
                <a:gd name="connsiteY88" fmla="*/ 212013 h 1452143"/>
                <a:gd name="connsiteX89" fmla="*/ 845149 w 5401989"/>
                <a:gd name="connsiteY89" fmla="*/ 212013 h 1452143"/>
                <a:gd name="connsiteX90" fmla="*/ 845149 w 5401989"/>
                <a:gd name="connsiteY90" fmla="*/ 188779 h 1452143"/>
                <a:gd name="connsiteX91" fmla="*/ 734786 w 5401989"/>
                <a:gd name="connsiteY91" fmla="*/ 188779 h 1452143"/>
                <a:gd name="connsiteX92" fmla="*/ 734786 w 5401989"/>
                <a:gd name="connsiteY92" fmla="*/ 165544 h 1452143"/>
                <a:gd name="connsiteX93" fmla="*/ 705744 w 5401989"/>
                <a:gd name="connsiteY93" fmla="*/ 165544 h 1452143"/>
                <a:gd name="connsiteX94" fmla="*/ 705744 w 5401989"/>
                <a:gd name="connsiteY94" fmla="*/ 127789 h 1452143"/>
                <a:gd name="connsiteX95" fmla="*/ 557625 w 5401989"/>
                <a:gd name="connsiteY95" fmla="*/ 127789 h 1452143"/>
                <a:gd name="connsiteX96" fmla="*/ 557625 w 5401989"/>
                <a:gd name="connsiteY96" fmla="*/ 116172 h 1452143"/>
                <a:gd name="connsiteX97" fmla="*/ 496634 w 5401989"/>
                <a:gd name="connsiteY97" fmla="*/ 116172 h 1452143"/>
                <a:gd name="connsiteX98" fmla="*/ 496634 w 5401989"/>
                <a:gd name="connsiteY98" fmla="*/ 90033 h 1452143"/>
                <a:gd name="connsiteX99" fmla="*/ 432740 w 5401989"/>
                <a:gd name="connsiteY99" fmla="*/ 90033 h 1452143"/>
                <a:gd name="connsiteX100" fmla="*/ 432740 w 5401989"/>
                <a:gd name="connsiteY100" fmla="*/ 81320 h 1452143"/>
                <a:gd name="connsiteX101" fmla="*/ 374653 w 5401989"/>
                <a:gd name="connsiteY101" fmla="*/ 81320 h 1452143"/>
                <a:gd name="connsiteX102" fmla="*/ 374653 w 5401989"/>
                <a:gd name="connsiteY102" fmla="*/ 49373 h 1452143"/>
                <a:gd name="connsiteX103" fmla="*/ 249769 w 5401989"/>
                <a:gd name="connsiteY103" fmla="*/ 49373 h 1452143"/>
                <a:gd name="connsiteX104" fmla="*/ 249769 w 5401989"/>
                <a:gd name="connsiteY104" fmla="*/ 0 h 1452143"/>
                <a:gd name="connsiteX105" fmla="*/ 0 w 5401989"/>
                <a:gd name="connsiteY105" fmla="*/ 0 h 145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401989" h="1452143">
                  <a:moveTo>
                    <a:pt x="5401990" y="1452143"/>
                  </a:moveTo>
                  <a:lnTo>
                    <a:pt x="4800800" y="1452143"/>
                  </a:lnTo>
                  <a:lnTo>
                    <a:pt x="4800800" y="1423102"/>
                  </a:lnTo>
                  <a:lnTo>
                    <a:pt x="4757233" y="1423102"/>
                  </a:lnTo>
                  <a:lnTo>
                    <a:pt x="4757233" y="1350493"/>
                  </a:lnTo>
                  <a:lnTo>
                    <a:pt x="4484227" y="1350493"/>
                  </a:lnTo>
                  <a:lnTo>
                    <a:pt x="4484227" y="1312745"/>
                  </a:lnTo>
                  <a:lnTo>
                    <a:pt x="4312873" y="1312745"/>
                  </a:lnTo>
                  <a:lnTo>
                    <a:pt x="4312873" y="1295314"/>
                  </a:lnTo>
                  <a:lnTo>
                    <a:pt x="4234463" y="1295314"/>
                  </a:lnTo>
                  <a:lnTo>
                    <a:pt x="4234463" y="1274988"/>
                  </a:lnTo>
                  <a:lnTo>
                    <a:pt x="4164759" y="1274988"/>
                  </a:lnTo>
                  <a:lnTo>
                    <a:pt x="4164759" y="1266273"/>
                  </a:lnTo>
                  <a:lnTo>
                    <a:pt x="4019541" y="1266273"/>
                  </a:lnTo>
                  <a:lnTo>
                    <a:pt x="4019541" y="1234326"/>
                  </a:lnTo>
                  <a:lnTo>
                    <a:pt x="3993404" y="1234326"/>
                  </a:lnTo>
                  <a:lnTo>
                    <a:pt x="3993404" y="1211094"/>
                  </a:lnTo>
                  <a:lnTo>
                    <a:pt x="3734924" y="1211094"/>
                  </a:lnTo>
                  <a:lnTo>
                    <a:pt x="3734924" y="1196569"/>
                  </a:lnTo>
                  <a:lnTo>
                    <a:pt x="3601327" y="1196569"/>
                  </a:lnTo>
                  <a:lnTo>
                    <a:pt x="3601327" y="1161717"/>
                  </a:lnTo>
                  <a:lnTo>
                    <a:pt x="3450298" y="1161717"/>
                  </a:lnTo>
                  <a:lnTo>
                    <a:pt x="3450298" y="1123960"/>
                  </a:lnTo>
                  <a:lnTo>
                    <a:pt x="3371888" y="1123960"/>
                  </a:lnTo>
                  <a:lnTo>
                    <a:pt x="3371888" y="1103633"/>
                  </a:lnTo>
                  <a:lnTo>
                    <a:pt x="3313795" y="1103633"/>
                  </a:lnTo>
                  <a:lnTo>
                    <a:pt x="3313795" y="1086203"/>
                  </a:lnTo>
                  <a:lnTo>
                    <a:pt x="3084357" y="1086203"/>
                  </a:lnTo>
                  <a:lnTo>
                    <a:pt x="3084357" y="1060066"/>
                  </a:lnTo>
                  <a:lnTo>
                    <a:pt x="2942054" y="1060066"/>
                  </a:lnTo>
                  <a:lnTo>
                    <a:pt x="2942054" y="1019404"/>
                  </a:lnTo>
                  <a:lnTo>
                    <a:pt x="2904296" y="1019404"/>
                  </a:lnTo>
                  <a:lnTo>
                    <a:pt x="2904296" y="999077"/>
                  </a:lnTo>
                  <a:lnTo>
                    <a:pt x="2802646" y="999077"/>
                  </a:lnTo>
                  <a:lnTo>
                    <a:pt x="2802646" y="964225"/>
                  </a:lnTo>
                  <a:lnTo>
                    <a:pt x="2680659" y="964225"/>
                  </a:lnTo>
                  <a:lnTo>
                    <a:pt x="2680659" y="949700"/>
                  </a:lnTo>
                  <a:lnTo>
                    <a:pt x="2605154" y="949700"/>
                  </a:lnTo>
                  <a:lnTo>
                    <a:pt x="2605154" y="917757"/>
                  </a:lnTo>
                  <a:lnTo>
                    <a:pt x="2552872" y="917757"/>
                  </a:lnTo>
                  <a:lnTo>
                    <a:pt x="2552872" y="891618"/>
                  </a:lnTo>
                  <a:lnTo>
                    <a:pt x="2462841" y="891618"/>
                  </a:lnTo>
                  <a:lnTo>
                    <a:pt x="2462841" y="859671"/>
                  </a:lnTo>
                  <a:lnTo>
                    <a:pt x="2419274" y="859671"/>
                  </a:lnTo>
                  <a:lnTo>
                    <a:pt x="2419274" y="824819"/>
                  </a:lnTo>
                  <a:lnTo>
                    <a:pt x="2340864" y="824819"/>
                  </a:lnTo>
                  <a:lnTo>
                    <a:pt x="2340864" y="801585"/>
                  </a:lnTo>
                  <a:lnTo>
                    <a:pt x="2271160" y="801585"/>
                  </a:lnTo>
                  <a:lnTo>
                    <a:pt x="2271160" y="781255"/>
                  </a:lnTo>
                  <a:lnTo>
                    <a:pt x="2172414" y="781255"/>
                  </a:lnTo>
                  <a:lnTo>
                    <a:pt x="2172414" y="755116"/>
                  </a:lnTo>
                  <a:lnTo>
                    <a:pt x="2125942" y="755116"/>
                  </a:lnTo>
                  <a:lnTo>
                    <a:pt x="2125942" y="740595"/>
                  </a:lnTo>
                  <a:lnTo>
                    <a:pt x="2050428" y="740595"/>
                  </a:lnTo>
                  <a:lnTo>
                    <a:pt x="2050428" y="714456"/>
                  </a:lnTo>
                  <a:lnTo>
                    <a:pt x="1928451" y="714456"/>
                  </a:lnTo>
                  <a:lnTo>
                    <a:pt x="1928451" y="694126"/>
                  </a:lnTo>
                  <a:lnTo>
                    <a:pt x="1876177" y="694126"/>
                  </a:lnTo>
                  <a:lnTo>
                    <a:pt x="1876177" y="662179"/>
                  </a:lnTo>
                  <a:lnTo>
                    <a:pt x="1809379" y="662179"/>
                  </a:lnTo>
                  <a:lnTo>
                    <a:pt x="1809379" y="615710"/>
                  </a:lnTo>
                  <a:lnTo>
                    <a:pt x="1742580" y="615710"/>
                  </a:lnTo>
                  <a:lnTo>
                    <a:pt x="1742580" y="595380"/>
                  </a:lnTo>
                  <a:lnTo>
                    <a:pt x="1646739" y="595380"/>
                  </a:lnTo>
                  <a:lnTo>
                    <a:pt x="1646739" y="575050"/>
                  </a:lnTo>
                  <a:lnTo>
                    <a:pt x="1594457" y="575050"/>
                  </a:lnTo>
                  <a:lnTo>
                    <a:pt x="1594457" y="546007"/>
                  </a:lnTo>
                  <a:lnTo>
                    <a:pt x="1530563" y="546007"/>
                  </a:lnTo>
                  <a:lnTo>
                    <a:pt x="1530563" y="508251"/>
                  </a:lnTo>
                  <a:lnTo>
                    <a:pt x="1481185" y="508251"/>
                  </a:lnTo>
                  <a:lnTo>
                    <a:pt x="1481185" y="485017"/>
                  </a:lnTo>
                  <a:lnTo>
                    <a:pt x="1408586" y="485017"/>
                  </a:lnTo>
                  <a:lnTo>
                    <a:pt x="1408586" y="467591"/>
                  </a:lnTo>
                  <a:lnTo>
                    <a:pt x="1338882" y="467591"/>
                  </a:lnTo>
                  <a:lnTo>
                    <a:pt x="1338882" y="441452"/>
                  </a:lnTo>
                  <a:lnTo>
                    <a:pt x="1315641" y="441452"/>
                  </a:lnTo>
                  <a:lnTo>
                    <a:pt x="1315641" y="412410"/>
                  </a:lnTo>
                  <a:lnTo>
                    <a:pt x="1254652" y="412410"/>
                  </a:lnTo>
                  <a:lnTo>
                    <a:pt x="1254652" y="386271"/>
                  </a:lnTo>
                  <a:lnTo>
                    <a:pt x="1193664" y="386271"/>
                  </a:lnTo>
                  <a:lnTo>
                    <a:pt x="1193664" y="331090"/>
                  </a:lnTo>
                  <a:lnTo>
                    <a:pt x="1039739" y="331090"/>
                  </a:lnTo>
                  <a:lnTo>
                    <a:pt x="1039739" y="307855"/>
                  </a:lnTo>
                  <a:lnTo>
                    <a:pt x="1007793" y="307855"/>
                  </a:lnTo>
                  <a:lnTo>
                    <a:pt x="1007793" y="258482"/>
                  </a:lnTo>
                  <a:lnTo>
                    <a:pt x="946800" y="258482"/>
                  </a:lnTo>
                  <a:lnTo>
                    <a:pt x="946800" y="238153"/>
                  </a:lnTo>
                  <a:lnTo>
                    <a:pt x="911948" y="238153"/>
                  </a:lnTo>
                  <a:lnTo>
                    <a:pt x="911948" y="212013"/>
                  </a:lnTo>
                  <a:lnTo>
                    <a:pt x="845149" y="212013"/>
                  </a:lnTo>
                  <a:lnTo>
                    <a:pt x="845149" y="188779"/>
                  </a:lnTo>
                  <a:lnTo>
                    <a:pt x="734786" y="188779"/>
                  </a:lnTo>
                  <a:lnTo>
                    <a:pt x="734786" y="165544"/>
                  </a:lnTo>
                  <a:lnTo>
                    <a:pt x="705744" y="165544"/>
                  </a:lnTo>
                  <a:lnTo>
                    <a:pt x="705744" y="127789"/>
                  </a:lnTo>
                  <a:lnTo>
                    <a:pt x="557625" y="127789"/>
                  </a:lnTo>
                  <a:lnTo>
                    <a:pt x="557625" y="116172"/>
                  </a:lnTo>
                  <a:lnTo>
                    <a:pt x="496634" y="116172"/>
                  </a:lnTo>
                  <a:lnTo>
                    <a:pt x="496634" y="90033"/>
                  </a:lnTo>
                  <a:lnTo>
                    <a:pt x="432740" y="90033"/>
                  </a:lnTo>
                  <a:lnTo>
                    <a:pt x="432740" y="81320"/>
                  </a:lnTo>
                  <a:lnTo>
                    <a:pt x="374653" y="81320"/>
                  </a:lnTo>
                  <a:lnTo>
                    <a:pt x="374653" y="49373"/>
                  </a:lnTo>
                  <a:lnTo>
                    <a:pt x="249769" y="49373"/>
                  </a:lnTo>
                  <a:lnTo>
                    <a:pt x="249769" y="0"/>
                  </a:lnTo>
                  <a:lnTo>
                    <a:pt x="0" y="0"/>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1" name="Freeform: Shape 128">
              <a:extLst>
                <a:ext uri="{FF2B5EF4-FFF2-40B4-BE49-F238E27FC236}">
                  <a16:creationId xmlns:a16="http://schemas.microsoft.com/office/drawing/2014/main" id="{CA5841A7-801E-1AC6-F88B-83F1D44770A1}"/>
                </a:ext>
              </a:extLst>
            </p:cNvPr>
            <p:cNvSpPr/>
            <p:nvPr/>
          </p:nvSpPr>
          <p:spPr>
            <a:xfrm>
              <a:off x="6805851" y="3767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2" name="Freeform: Shape 129">
              <a:extLst>
                <a:ext uri="{FF2B5EF4-FFF2-40B4-BE49-F238E27FC236}">
                  <a16:creationId xmlns:a16="http://schemas.microsoft.com/office/drawing/2014/main" id="{E56A13BD-7DF7-2420-6D8E-5401931700D6}"/>
                </a:ext>
              </a:extLst>
            </p:cNvPr>
            <p:cNvSpPr/>
            <p:nvPr/>
          </p:nvSpPr>
          <p:spPr>
            <a:xfrm>
              <a:off x="6901105" y="38052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3" name="Freeform: Shape 130">
              <a:extLst>
                <a:ext uri="{FF2B5EF4-FFF2-40B4-BE49-F238E27FC236}">
                  <a16:creationId xmlns:a16="http://schemas.microsoft.com/office/drawing/2014/main" id="{BBCCA30D-98F7-EAEA-DD0C-733283714555}"/>
                </a:ext>
              </a:extLst>
            </p:cNvPr>
            <p:cNvSpPr/>
            <p:nvPr/>
          </p:nvSpPr>
          <p:spPr>
            <a:xfrm>
              <a:off x="7015407" y="38243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4" name="Freeform: Shape 131">
              <a:extLst>
                <a:ext uri="{FF2B5EF4-FFF2-40B4-BE49-F238E27FC236}">
                  <a16:creationId xmlns:a16="http://schemas.microsoft.com/office/drawing/2014/main" id="{FE550166-834E-AB4F-2A06-FBD58FC28D96}"/>
                </a:ext>
              </a:extLst>
            </p:cNvPr>
            <p:cNvSpPr/>
            <p:nvPr/>
          </p:nvSpPr>
          <p:spPr>
            <a:xfrm>
              <a:off x="7053506" y="38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5" name="Freeform: Shape 132">
              <a:extLst>
                <a:ext uri="{FF2B5EF4-FFF2-40B4-BE49-F238E27FC236}">
                  <a16:creationId xmlns:a16="http://schemas.microsoft.com/office/drawing/2014/main" id="{625F4811-2F75-7ABD-9803-53D27B023A17}"/>
                </a:ext>
              </a:extLst>
            </p:cNvPr>
            <p:cNvSpPr/>
            <p:nvPr/>
          </p:nvSpPr>
          <p:spPr>
            <a:xfrm>
              <a:off x="7148760"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6" name="Freeform: Shape 133">
              <a:extLst>
                <a:ext uri="{FF2B5EF4-FFF2-40B4-BE49-F238E27FC236}">
                  <a16:creationId xmlns:a16="http://schemas.microsoft.com/office/drawing/2014/main" id="{207E0AA8-C0A4-27AE-5527-C21FBC343972}"/>
                </a:ext>
              </a:extLst>
            </p:cNvPr>
            <p:cNvSpPr/>
            <p:nvPr/>
          </p:nvSpPr>
          <p:spPr>
            <a:xfrm>
              <a:off x="7167811"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7" name="Freeform: Shape 134">
              <a:extLst>
                <a:ext uri="{FF2B5EF4-FFF2-40B4-BE49-F238E27FC236}">
                  <a16:creationId xmlns:a16="http://schemas.microsoft.com/office/drawing/2014/main" id="{6A87C6DF-A681-01DB-418E-4A84FDAE61AE}"/>
                </a:ext>
              </a:extLst>
            </p:cNvPr>
            <p:cNvSpPr/>
            <p:nvPr/>
          </p:nvSpPr>
          <p:spPr>
            <a:xfrm>
              <a:off x="7186861"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8" name="Freeform: Shape 135">
              <a:extLst>
                <a:ext uri="{FF2B5EF4-FFF2-40B4-BE49-F238E27FC236}">
                  <a16:creationId xmlns:a16="http://schemas.microsoft.com/office/drawing/2014/main" id="{70C796D9-754E-D7EF-8E10-C4C37F07DD39}"/>
                </a:ext>
              </a:extLst>
            </p:cNvPr>
            <p:cNvSpPr/>
            <p:nvPr/>
          </p:nvSpPr>
          <p:spPr>
            <a:xfrm>
              <a:off x="7205911"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9" name="Freeform: Shape 136">
              <a:extLst>
                <a:ext uri="{FF2B5EF4-FFF2-40B4-BE49-F238E27FC236}">
                  <a16:creationId xmlns:a16="http://schemas.microsoft.com/office/drawing/2014/main" id="{2354C678-24E7-61C7-ADE5-3331DAC3A284}"/>
                </a:ext>
              </a:extLst>
            </p:cNvPr>
            <p:cNvSpPr/>
            <p:nvPr/>
          </p:nvSpPr>
          <p:spPr>
            <a:xfrm>
              <a:off x="7224960"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0" name="Freeform: Shape 137">
              <a:extLst>
                <a:ext uri="{FF2B5EF4-FFF2-40B4-BE49-F238E27FC236}">
                  <a16:creationId xmlns:a16="http://schemas.microsoft.com/office/drawing/2014/main" id="{A6A82419-AF26-0B5D-B594-32C997FEC76B}"/>
                </a:ext>
              </a:extLst>
            </p:cNvPr>
            <p:cNvSpPr/>
            <p:nvPr/>
          </p:nvSpPr>
          <p:spPr>
            <a:xfrm>
              <a:off x="7244014"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1" name="Freeform: Shape 138">
              <a:extLst>
                <a:ext uri="{FF2B5EF4-FFF2-40B4-BE49-F238E27FC236}">
                  <a16:creationId xmlns:a16="http://schemas.microsoft.com/office/drawing/2014/main" id="{AFFC52C9-79ED-3DB9-6D37-83B2D648098C}"/>
                </a:ext>
              </a:extLst>
            </p:cNvPr>
            <p:cNvSpPr/>
            <p:nvPr/>
          </p:nvSpPr>
          <p:spPr>
            <a:xfrm>
              <a:off x="7320216"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2" name="Freeform: Shape 139">
              <a:extLst>
                <a:ext uri="{FF2B5EF4-FFF2-40B4-BE49-F238E27FC236}">
                  <a16:creationId xmlns:a16="http://schemas.microsoft.com/office/drawing/2014/main" id="{E9C292A1-E30A-FE99-3951-47C0235A6E0C}"/>
                </a:ext>
              </a:extLst>
            </p:cNvPr>
            <p:cNvSpPr/>
            <p:nvPr/>
          </p:nvSpPr>
          <p:spPr>
            <a:xfrm>
              <a:off x="7339267"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3" name="Freeform: Shape 140">
              <a:extLst>
                <a:ext uri="{FF2B5EF4-FFF2-40B4-BE49-F238E27FC236}">
                  <a16:creationId xmlns:a16="http://schemas.microsoft.com/office/drawing/2014/main" id="{8426E454-1875-82C9-5CB8-BBABF5FF44D2}"/>
                </a:ext>
              </a:extLst>
            </p:cNvPr>
            <p:cNvSpPr/>
            <p:nvPr/>
          </p:nvSpPr>
          <p:spPr>
            <a:xfrm>
              <a:off x="7358317" y="384336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4" name="Freeform: Shape 141">
              <a:extLst>
                <a:ext uri="{FF2B5EF4-FFF2-40B4-BE49-F238E27FC236}">
                  <a16:creationId xmlns:a16="http://schemas.microsoft.com/office/drawing/2014/main" id="{255EECA9-5B1E-DDC9-EC8B-EB29D0FED157}"/>
                </a:ext>
              </a:extLst>
            </p:cNvPr>
            <p:cNvSpPr/>
            <p:nvPr/>
          </p:nvSpPr>
          <p:spPr>
            <a:xfrm>
              <a:off x="7377367" y="38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5" name="Freeform: Shape 142">
              <a:extLst>
                <a:ext uri="{FF2B5EF4-FFF2-40B4-BE49-F238E27FC236}">
                  <a16:creationId xmlns:a16="http://schemas.microsoft.com/office/drawing/2014/main" id="{7823D2D5-135A-EB46-02AE-A1FE9CDE112E}"/>
                </a:ext>
              </a:extLst>
            </p:cNvPr>
            <p:cNvSpPr/>
            <p:nvPr/>
          </p:nvSpPr>
          <p:spPr>
            <a:xfrm>
              <a:off x="7415466" y="39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6" name="Freeform: Shape 143">
              <a:extLst>
                <a:ext uri="{FF2B5EF4-FFF2-40B4-BE49-F238E27FC236}">
                  <a16:creationId xmlns:a16="http://schemas.microsoft.com/office/drawing/2014/main" id="{91DB6509-20DD-3CDD-EDE0-E5F0B331AF63}"/>
                </a:ext>
              </a:extLst>
            </p:cNvPr>
            <p:cNvSpPr/>
            <p:nvPr/>
          </p:nvSpPr>
          <p:spPr>
            <a:xfrm>
              <a:off x="7453570" y="39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7" name="Freeform: Shape 144">
              <a:extLst>
                <a:ext uri="{FF2B5EF4-FFF2-40B4-BE49-F238E27FC236}">
                  <a16:creationId xmlns:a16="http://schemas.microsoft.com/office/drawing/2014/main" id="{7B0DC97B-74A7-111B-C0B5-DD2CB77DECB0}"/>
                </a:ext>
              </a:extLst>
            </p:cNvPr>
            <p:cNvSpPr/>
            <p:nvPr/>
          </p:nvSpPr>
          <p:spPr>
            <a:xfrm>
              <a:off x="7510722" y="39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8" name="Freeform: Shape 145">
              <a:extLst>
                <a:ext uri="{FF2B5EF4-FFF2-40B4-BE49-F238E27FC236}">
                  <a16:creationId xmlns:a16="http://schemas.microsoft.com/office/drawing/2014/main" id="{BB2A3AF5-08ED-329B-4DDE-5445DF73D4DD}"/>
                </a:ext>
              </a:extLst>
            </p:cNvPr>
            <p:cNvSpPr/>
            <p:nvPr/>
          </p:nvSpPr>
          <p:spPr>
            <a:xfrm>
              <a:off x="7529773" y="39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9" name="Freeform: Shape 146">
              <a:extLst>
                <a:ext uri="{FF2B5EF4-FFF2-40B4-BE49-F238E27FC236}">
                  <a16:creationId xmlns:a16="http://schemas.microsoft.com/office/drawing/2014/main" id="{FE0E41A1-1CD1-A089-9D78-124C17A2FD36}"/>
                </a:ext>
              </a:extLst>
            </p:cNvPr>
            <p:cNvSpPr/>
            <p:nvPr/>
          </p:nvSpPr>
          <p:spPr>
            <a:xfrm>
              <a:off x="7567873" y="39195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0" name="Freeform: Shape 147">
              <a:extLst>
                <a:ext uri="{FF2B5EF4-FFF2-40B4-BE49-F238E27FC236}">
                  <a16:creationId xmlns:a16="http://schemas.microsoft.com/office/drawing/2014/main" id="{13680D1A-3081-7124-8214-DB7A6B1B71B9}"/>
                </a:ext>
              </a:extLst>
            </p:cNvPr>
            <p:cNvSpPr/>
            <p:nvPr/>
          </p:nvSpPr>
          <p:spPr>
            <a:xfrm>
              <a:off x="7605978" y="391956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1" name="Freeform: Shape 148">
              <a:extLst>
                <a:ext uri="{FF2B5EF4-FFF2-40B4-BE49-F238E27FC236}">
                  <a16:creationId xmlns:a16="http://schemas.microsoft.com/office/drawing/2014/main" id="{EE998F3D-D3E2-7104-0DFD-D00D5C5B9542}"/>
                </a:ext>
              </a:extLst>
            </p:cNvPr>
            <p:cNvSpPr/>
            <p:nvPr/>
          </p:nvSpPr>
          <p:spPr>
            <a:xfrm>
              <a:off x="7644075"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2" name="Freeform: Shape 149">
              <a:extLst>
                <a:ext uri="{FF2B5EF4-FFF2-40B4-BE49-F238E27FC236}">
                  <a16:creationId xmlns:a16="http://schemas.microsoft.com/office/drawing/2014/main" id="{7490B43F-C79E-F3A2-E18D-372CA5A44803}"/>
                </a:ext>
              </a:extLst>
            </p:cNvPr>
            <p:cNvSpPr/>
            <p:nvPr/>
          </p:nvSpPr>
          <p:spPr>
            <a:xfrm>
              <a:off x="7663124"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3" name="Freeform: Shape 150">
              <a:extLst>
                <a:ext uri="{FF2B5EF4-FFF2-40B4-BE49-F238E27FC236}">
                  <a16:creationId xmlns:a16="http://schemas.microsoft.com/office/drawing/2014/main" id="{4D971DF8-42BB-6DC5-6E78-A9DF199C0A59}"/>
                </a:ext>
              </a:extLst>
            </p:cNvPr>
            <p:cNvSpPr/>
            <p:nvPr/>
          </p:nvSpPr>
          <p:spPr>
            <a:xfrm>
              <a:off x="7682173"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4" name="Freeform: Shape 151">
              <a:extLst>
                <a:ext uri="{FF2B5EF4-FFF2-40B4-BE49-F238E27FC236}">
                  <a16:creationId xmlns:a16="http://schemas.microsoft.com/office/drawing/2014/main" id="{2044D60E-7500-53EB-5495-B537BC659100}"/>
                </a:ext>
              </a:extLst>
            </p:cNvPr>
            <p:cNvSpPr/>
            <p:nvPr/>
          </p:nvSpPr>
          <p:spPr>
            <a:xfrm>
              <a:off x="7701228"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5" name="Freeform: Shape 152">
              <a:extLst>
                <a:ext uri="{FF2B5EF4-FFF2-40B4-BE49-F238E27FC236}">
                  <a16:creationId xmlns:a16="http://schemas.microsoft.com/office/drawing/2014/main" id="{42674312-72B9-06FD-5C73-95E4B8CCDFD7}"/>
                </a:ext>
              </a:extLst>
            </p:cNvPr>
            <p:cNvSpPr/>
            <p:nvPr/>
          </p:nvSpPr>
          <p:spPr>
            <a:xfrm>
              <a:off x="7720280"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6" name="Freeform: Shape 153">
              <a:extLst>
                <a:ext uri="{FF2B5EF4-FFF2-40B4-BE49-F238E27FC236}">
                  <a16:creationId xmlns:a16="http://schemas.microsoft.com/office/drawing/2014/main" id="{A405A0AB-9DCE-D66A-71D3-15079F391D78}"/>
                </a:ext>
              </a:extLst>
            </p:cNvPr>
            <p:cNvSpPr/>
            <p:nvPr/>
          </p:nvSpPr>
          <p:spPr>
            <a:xfrm>
              <a:off x="7815537"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7" name="Freeform: Shape 154">
              <a:extLst>
                <a:ext uri="{FF2B5EF4-FFF2-40B4-BE49-F238E27FC236}">
                  <a16:creationId xmlns:a16="http://schemas.microsoft.com/office/drawing/2014/main" id="{AFB709D3-9EF4-5FB3-3391-A36F7172C70C}"/>
                </a:ext>
              </a:extLst>
            </p:cNvPr>
            <p:cNvSpPr/>
            <p:nvPr/>
          </p:nvSpPr>
          <p:spPr>
            <a:xfrm>
              <a:off x="7853639" y="39386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8" name="Freeform: Shape 155">
              <a:extLst>
                <a:ext uri="{FF2B5EF4-FFF2-40B4-BE49-F238E27FC236}">
                  <a16:creationId xmlns:a16="http://schemas.microsoft.com/office/drawing/2014/main" id="{86BC15F8-910A-249F-97F5-6DD8A4267C9F}"/>
                </a:ext>
              </a:extLst>
            </p:cNvPr>
            <p:cNvSpPr/>
            <p:nvPr/>
          </p:nvSpPr>
          <p:spPr>
            <a:xfrm>
              <a:off x="7891745"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9" name="Freeform: Shape 156">
              <a:extLst>
                <a:ext uri="{FF2B5EF4-FFF2-40B4-BE49-F238E27FC236}">
                  <a16:creationId xmlns:a16="http://schemas.microsoft.com/office/drawing/2014/main" id="{177C5723-2A25-BE0C-C163-03AE0B935A96}"/>
                </a:ext>
              </a:extLst>
            </p:cNvPr>
            <p:cNvSpPr/>
            <p:nvPr/>
          </p:nvSpPr>
          <p:spPr>
            <a:xfrm>
              <a:off x="7910797"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0" name="Freeform: Shape 157">
              <a:extLst>
                <a:ext uri="{FF2B5EF4-FFF2-40B4-BE49-F238E27FC236}">
                  <a16:creationId xmlns:a16="http://schemas.microsoft.com/office/drawing/2014/main" id="{20EC25D4-67EE-0390-8603-558C6B29FF0E}"/>
                </a:ext>
              </a:extLst>
            </p:cNvPr>
            <p:cNvSpPr/>
            <p:nvPr/>
          </p:nvSpPr>
          <p:spPr>
            <a:xfrm>
              <a:off x="7929843"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1" name="Freeform: Shape 158">
              <a:extLst>
                <a:ext uri="{FF2B5EF4-FFF2-40B4-BE49-F238E27FC236}">
                  <a16:creationId xmlns:a16="http://schemas.microsoft.com/office/drawing/2014/main" id="{B4C10F56-F625-AF6C-CC2B-1A15DE86C7BF}"/>
                </a:ext>
              </a:extLst>
            </p:cNvPr>
            <p:cNvSpPr/>
            <p:nvPr/>
          </p:nvSpPr>
          <p:spPr>
            <a:xfrm>
              <a:off x="7948891"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2" name="Freeform: Shape 159">
              <a:extLst>
                <a:ext uri="{FF2B5EF4-FFF2-40B4-BE49-F238E27FC236}">
                  <a16:creationId xmlns:a16="http://schemas.microsoft.com/office/drawing/2014/main" id="{8780C24E-F13B-8963-BB6B-0F0D50DC45C8}"/>
                </a:ext>
              </a:extLst>
            </p:cNvPr>
            <p:cNvSpPr/>
            <p:nvPr/>
          </p:nvSpPr>
          <p:spPr>
            <a:xfrm>
              <a:off x="7967940"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3" name="Freeform: Shape 160">
              <a:extLst>
                <a:ext uri="{FF2B5EF4-FFF2-40B4-BE49-F238E27FC236}">
                  <a16:creationId xmlns:a16="http://schemas.microsoft.com/office/drawing/2014/main" id="{C5E17260-481E-A61F-E6E5-7D16B8FF8870}"/>
                </a:ext>
              </a:extLst>
            </p:cNvPr>
            <p:cNvSpPr/>
            <p:nvPr/>
          </p:nvSpPr>
          <p:spPr>
            <a:xfrm>
              <a:off x="7986989"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4" name="Freeform: Shape 161">
              <a:extLst>
                <a:ext uri="{FF2B5EF4-FFF2-40B4-BE49-F238E27FC236}">
                  <a16:creationId xmlns:a16="http://schemas.microsoft.com/office/drawing/2014/main" id="{A3D5F9CE-57F6-919D-3BDF-38F6927EF916}"/>
                </a:ext>
              </a:extLst>
            </p:cNvPr>
            <p:cNvSpPr/>
            <p:nvPr/>
          </p:nvSpPr>
          <p:spPr>
            <a:xfrm>
              <a:off x="8006049"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5" name="Freeform: Shape 162">
              <a:extLst>
                <a:ext uri="{FF2B5EF4-FFF2-40B4-BE49-F238E27FC236}">
                  <a16:creationId xmlns:a16="http://schemas.microsoft.com/office/drawing/2014/main" id="{9230141A-2624-BB21-5ACA-CF1E79BF5E34}"/>
                </a:ext>
              </a:extLst>
            </p:cNvPr>
            <p:cNvSpPr/>
            <p:nvPr/>
          </p:nvSpPr>
          <p:spPr>
            <a:xfrm>
              <a:off x="8063199"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6" name="Freeform: Shape 163">
              <a:extLst>
                <a:ext uri="{FF2B5EF4-FFF2-40B4-BE49-F238E27FC236}">
                  <a16:creationId xmlns:a16="http://schemas.microsoft.com/office/drawing/2014/main" id="{F8E5E9C9-43FC-DB0C-BA45-BA5CA44ED52E}"/>
                </a:ext>
              </a:extLst>
            </p:cNvPr>
            <p:cNvSpPr/>
            <p:nvPr/>
          </p:nvSpPr>
          <p:spPr>
            <a:xfrm>
              <a:off x="8082254"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7" name="Freeform: Shape 164">
              <a:extLst>
                <a:ext uri="{FF2B5EF4-FFF2-40B4-BE49-F238E27FC236}">
                  <a16:creationId xmlns:a16="http://schemas.microsoft.com/office/drawing/2014/main" id="{7CB932BE-3029-54EE-20F1-840844825037}"/>
                </a:ext>
              </a:extLst>
            </p:cNvPr>
            <p:cNvSpPr/>
            <p:nvPr/>
          </p:nvSpPr>
          <p:spPr>
            <a:xfrm>
              <a:off x="8101300" y="39767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8" name="Freeform: Shape 165">
              <a:extLst>
                <a:ext uri="{FF2B5EF4-FFF2-40B4-BE49-F238E27FC236}">
                  <a16:creationId xmlns:a16="http://schemas.microsoft.com/office/drawing/2014/main" id="{1BC5298E-20A6-1CBD-090A-A2CA288DC891}"/>
                </a:ext>
              </a:extLst>
            </p:cNvPr>
            <p:cNvSpPr/>
            <p:nvPr/>
          </p:nvSpPr>
          <p:spPr>
            <a:xfrm>
              <a:off x="8272760" y="40910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9" name="Freeform: Shape 166">
              <a:extLst>
                <a:ext uri="{FF2B5EF4-FFF2-40B4-BE49-F238E27FC236}">
                  <a16:creationId xmlns:a16="http://schemas.microsoft.com/office/drawing/2014/main" id="{8608D33D-B04C-DB56-6837-16C2D7A88099}"/>
                </a:ext>
              </a:extLst>
            </p:cNvPr>
            <p:cNvSpPr/>
            <p:nvPr/>
          </p:nvSpPr>
          <p:spPr>
            <a:xfrm>
              <a:off x="8310856" y="40910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0" name="Freeform: Shape 167">
              <a:extLst>
                <a:ext uri="{FF2B5EF4-FFF2-40B4-BE49-F238E27FC236}">
                  <a16:creationId xmlns:a16="http://schemas.microsoft.com/office/drawing/2014/main" id="{748293C4-8668-181A-4EA5-92CA7A6F63C9}"/>
                </a:ext>
              </a:extLst>
            </p:cNvPr>
            <p:cNvSpPr/>
            <p:nvPr/>
          </p:nvSpPr>
          <p:spPr>
            <a:xfrm>
              <a:off x="8425150" y="40910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1" name="Freeform: Shape 168">
              <a:extLst>
                <a:ext uri="{FF2B5EF4-FFF2-40B4-BE49-F238E27FC236}">
                  <a16:creationId xmlns:a16="http://schemas.microsoft.com/office/drawing/2014/main" id="{163CB77A-426F-FFC2-AF90-5BBC3A78CDDF}"/>
                </a:ext>
              </a:extLst>
            </p:cNvPr>
            <p:cNvSpPr/>
            <p:nvPr/>
          </p:nvSpPr>
          <p:spPr>
            <a:xfrm>
              <a:off x="8463259" y="40910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2" name="Freeform: Shape 169">
              <a:extLst>
                <a:ext uri="{FF2B5EF4-FFF2-40B4-BE49-F238E27FC236}">
                  <a16:creationId xmlns:a16="http://schemas.microsoft.com/office/drawing/2014/main" id="{51154EA6-34DA-BC7A-4A28-32B9AB511243}"/>
                </a:ext>
              </a:extLst>
            </p:cNvPr>
            <p:cNvSpPr/>
            <p:nvPr/>
          </p:nvSpPr>
          <p:spPr>
            <a:xfrm>
              <a:off x="8520421" y="409103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3" name="Freeform: Shape 170">
              <a:extLst>
                <a:ext uri="{FF2B5EF4-FFF2-40B4-BE49-F238E27FC236}">
                  <a16:creationId xmlns:a16="http://schemas.microsoft.com/office/drawing/2014/main" id="{E0E14405-C3E7-8125-ECA5-2F6B0DAFEF88}"/>
                </a:ext>
              </a:extLst>
            </p:cNvPr>
            <p:cNvSpPr/>
            <p:nvPr/>
          </p:nvSpPr>
          <p:spPr>
            <a:xfrm>
              <a:off x="8539467" y="4091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4" name="Freeform: Shape 171">
              <a:extLst>
                <a:ext uri="{FF2B5EF4-FFF2-40B4-BE49-F238E27FC236}">
                  <a16:creationId xmlns:a16="http://schemas.microsoft.com/office/drawing/2014/main" id="{0A159A11-1F60-7BD8-506A-6A555CC15EEE}"/>
                </a:ext>
              </a:extLst>
            </p:cNvPr>
            <p:cNvSpPr/>
            <p:nvPr/>
          </p:nvSpPr>
          <p:spPr>
            <a:xfrm>
              <a:off x="8596622" y="40910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5" name="Freeform: Shape 172">
              <a:extLst>
                <a:ext uri="{FF2B5EF4-FFF2-40B4-BE49-F238E27FC236}">
                  <a16:creationId xmlns:a16="http://schemas.microsoft.com/office/drawing/2014/main" id="{5FF44FBC-28BA-B6DA-411B-241EBFBBB242}"/>
                </a:ext>
              </a:extLst>
            </p:cNvPr>
            <p:cNvSpPr/>
            <p:nvPr/>
          </p:nvSpPr>
          <p:spPr>
            <a:xfrm>
              <a:off x="8786859" y="409099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grpSp>
      <p:cxnSp>
        <p:nvCxnSpPr>
          <p:cNvPr id="146" name="Straight Connector 145">
            <a:extLst>
              <a:ext uri="{FF2B5EF4-FFF2-40B4-BE49-F238E27FC236}">
                <a16:creationId xmlns:a16="http://schemas.microsoft.com/office/drawing/2014/main" id="{8661E9C9-207B-63D4-70F9-ED60A12CEC19}"/>
              </a:ext>
            </a:extLst>
          </p:cNvPr>
          <p:cNvCxnSpPr>
            <a:cxnSpLocks/>
          </p:cNvCxnSpPr>
          <p:nvPr/>
        </p:nvCxnSpPr>
        <p:spPr>
          <a:xfrm flipH="1" flipV="1">
            <a:off x="3231648" y="3761260"/>
            <a:ext cx="1102" cy="104886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3971DE7-FCD1-177C-A2D5-BB2B21FE144F}"/>
              </a:ext>
            </a:extLst>
          </p:cNvPr>
          <p:cNvCxnSpPr>
            <a:cxnSpLocks/>
          </p:cNvCxnSpPr>
          <p:nvPr/>
        </p:nvCxnSpPr>
        <p:spPr>
          <a:xfrm flipV="1">
            <a:off x="3704237" y="3867150"/>
            <a:ext cx="0" cy="94297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D060142-AE3B-C79D-5FF8-9B4826B87A36}"/>
              </a:ext>
            </a:extLst>
          </p:cNvPr>
          <p:cNvCxnSpPr>
            <a:cxnSpLocks/>
            <a:endCxn id="100" idx="26"/>
          </p:cNvCxnSpPr>
          <p:nvPr/>
        </p:nvCxnSpPr>
        <p:spPr>
          <a:xfrm flipV="1">
            <a:off x="4363590" y="4133039"/>
            <a:ext cx="0" cy="682963"/>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A73BF32-0403-C0AF-5A3D-55E23326297E}"/>
              </a:ext>
            </a:extLst>
          </p:cNvPr>
          <p:cNvCxnSpPr>
            <a:cxnSpLocks/>
          </p:cNvCxnSpPr>
          <p:nvPr/>
        </p:nvCxnSpPr>
        <p:spPr>
          <a:xfrm flipV="1">
            <a:off x="5035462" y="4251172"/>
            <a:ext cx="0" cy="56483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64F0A919-0164-646D-1E49-E95C0D5524B9}"/>
              </a:ext>
            </a:extLst>
          </p:cNvPr>
          <p:cNvSpPr txBox="1"/>
          <p:nvPr/>
        </p:nvSpPr>
        <p:spPr>
          <a:xfrm>
            <a:off x="3432770" y="3576638"/>
            <a:ext cx="543739" cy="307777"/>
          </a:xfrm>
          <a:prstGeom prst="rect">
            <a:avLst/>
          </a:prstGeom>
          <a:noFill/>
        </p:spPr>
        <p:txBody>
          <a:bodyPr wrap="none" rtlCol="0">
            <a:spAutoFit/>
          </a:bodyPr>
          <a:lstStyle/>
          <a:p>
            <a:pPr algn="ctr"/>
            <a:r>
              <a:rPr lang="ja-JP" sz="1400">
                <a:solidFill>
                  <a:schemeClr val="tx1"/>
                </a:solidFill>
              </a:rPr>
              <a:t>53%</a:t>
            </a:r>
          </a:p>
        </p:txBody>
      </p:sp>
      <p:sp>
        <p:nvSpPr>
          <p:cNvPr id="151" name="TextBox 150">
            <a:extLst>
              <a:ext uri="{FF2B5EF4-FFF2-40B4-BE49-F238E27FC236}">
                <a16:creationId xmlns:a16="http://schemas.microsoft.com/office/drawing/2014/main" id="{B9E91D57-CD58-C7A4-1C45-543297A3FA66}"/>
              </a:ext>
            </a:extLst>
          </p:cNvPr>
          <p:cNvSpPr txBox="1"/>
          <p:nvPr/>
        </p:nvSpPr>
        <p:spPr>
          <a:xfrm>
            <a:off x="4089992" y="3776663"/>
            <a:ext cx="543739" cy="307777"/>
          </a:xfrm>
          <a:prstGeom prst="rect">
            <a:avLst/>
          </a:prstGeom>
          <a:noFill/>
        </p:spPr>
        <p:txBody>
          <a:bodyPr wrap="none" rtlCol="0">
            <a:spAutoFit/>
          </a:bodyPr>
          <a:lstStyle/>
          <a:p>
            <a:pPr algn="ctr"/>
            <a:r>
              <a:rPr lang="ja-JP" sz="1400">
                <a:solidFill>
                  <a:schemeClr val="tx1"/>
                </a:solidFill>
              </a:rPr>
              <a:t>42%</a:t>
            </a:r>
          </a:p>
        </p:txBody>
      </p:sp>
      <p:sp>
        <p:nvSpPr>
          <p:cNvPr id="152" name="TextBox 151">
            <a:extLst>
              <a:ext uri="{FF2B5EF4-FFF2-40B4-BE49-F238E27FC236}">
                <a16:creationId xmlns:a16="http://schemas.microsoft.com/office/drawing/2014/main" id="{47B5467B-66B3-66C0-20D3-F5BD81673FB3}"/>
              </a:ext>
            </a:extLst>
          </p:cNvPr>
          <p:cNvSpPr txBox="1"/>
          <p:nvPr/>
        </p:nvSpPr>
        <p:spPr>
          <a:xfrm>
            <a:off x="4742454" y="3895725"/>
            <a:ext cx="543739" cy="307777"/>
          </a:xfrm>
          <a:prstGeom prst="rect">
            <a:avLst/>
          </a:prstGeom>
          <a:noFill/>
        </p:spPr>
        <p:txBody>
          <a:bodyPr wrap="none" rtlCol="0">
            <a:spAutoFit/>
          </a:bodyPr>
          <a:lstStyle/>
          <a:p>
            <a:pPr algn="ctr"/>
            <a:r>
              <a:rPr lang="ja-JP" sz="1400">
                <a:solidFill>
                  <a:schemeClr val="tx1"/>
                </a:solidFill>
              </a:rPr>
              <a:t>32%</a:t>
            </a:r>
          </a:p>
        </p:txBody>
      </p:sp>
      <p:sp>
        <p:nvSpPr>
          <p:cNvPr id="153" name="TextBox 152">
            <a:extLst>
              <a:ext uri="{FF2B5EF4-FFF2-40B4-BE49-F238E27FC236}">
                <a16:creationId xmlns:a16="http://schemas.microsoft.com/office/drawing/2014/main" id="{957BF89B-601F-7E0C-9194-B696DDEF92DB}"/>
              </a:ext>
            </a:extLst>
          </p:cNvPr>
          <p:cNvSpPr txBox="1"/>
          <p:nvPr/>
        </p:nvSpPr>
        <p:spPr>
          <a:xfrm>
            <a:off x="3237505" y="3986199"/>
            <a:ext cx="543739" cy="307777"/>
          </a:xfrm>
          <a:prstGeom prst="rect">
            <a:avLst/>
          </a:prstGeom>
          <a:noFill/>
        </p:spPr>
        <p:txBody>
          <a:bodyPr wrap="none" rtlCol="0">
            <a:spAutoFit/>
          </a:bodyPr>
          <a:lstStyle/>
          <a:p>
            <a:pPr algn="ctr"/>
            <a:r>
              <a:rPr lang="ja-JP" sz="1400">
                <a:solidFill>
                  <a:schemeClr val="tx1"/>
                </a:solidFill>
              </a:rPr>
              <a:t>47%</a:t>
            </a:r>
          </a:p>
        </p:txBody>
      </p:sp>
      <p:sp>
        <p:nvSpPr>
          <p:cNvPr id="154" name="TextBox 153">
            <a:extLst>
              <a:ext uri="{FF2B5EF4-FFF2-40B4-BE49-F238E27FC236}">
                <a16:creationId xmlns:a16="http://schemas.microsoft.com/office/drawing/2014/main" id="{21F16352-9985-A5E3-ADEC-9623B5A4553B}"/>
              </a:ext>
            </a:extLst>
          </p:cNvPr>
          <p:cNvSpPr txBox="1"/>
          <p:nvPr/>
        </p:nvSpPr>
        <p:spPr>
          <a:xfrm>
            <a:off x="3894727" y="4243377"/>
            <a:ext cx="543739" cy="307777"/>
          </a:xfrm>
          <a:prstGeom prst="rect">
            <a:avLst/>
          </a:prstGeom>
          <a:noFill/>
        </p:spPr>
        <p:txBody>
          <a:bodyPr wrap="none" rtlCol="0">
            <a:spAutoFit/>
          </a:bodyPr>
          <a:lstStyle/>
          <a:p>
            <a:pPr algn="ctr"/>
            <a:r>
              <a:rPr lang="ja-JP" sz="1400">
                <a:solidFill>
                  <a:schemeClr val="tx1"/>
                </a:solidFill>
              </a:rPr>
              <a:t>33%</a:t>
            </a:r>
          </a:p>
        </p:txBody>
      </p:sp>
      <p:sp>
        <p:nvSpPr>
          <p:cNvPr id="155" name="TextBox 154">
            <a:extLst>
              <a:ext uri="{FF2B5EF4-FFF2-40B4-BE49-F238E27FC236}">
                <a16:creationId xmlns:a16="http://schemas.microsoft.com/office/drawing/2014/main" id="{2F520EAE-3F27-E908-5153-0108CF65060A}"/>
              </a:ext>
            </a:extLst>
          </p:cNvPr>
          <p:cNvSpPr txBox="1"/>
          <p:nvPr/>
        </p:nvSpPr>
        <p:spPr>
          <a:xfrm>
            <a:off x="4547189" y="4433881"/>
            <a:ext cx="543739" cy="307777"/>
          </a:xfrm>
          <a:prstGeom prst="rect">
            <a:avLst/>
          </a:prstGeom>
          <a:noFill/>
        </p:spPr>
        <p:txBody>
          <a:bodyPr wrap="none" rtlCol="0">
            <a:spAutoFit/>
          </a:bodyPr>
          <a:lstStyle/>
          <a:p>
            <a:pPr algn="ctr"/>
            <a:r>
              <a:rPr lang="ja-JP" sz="1400">
                <a:solidFill>
                  <a:schemeClr val="tx1"/>
                </a:solidFill>
              </a:rPr>
              <a:t>21%</a:t>
            </a:r>
          </a:p>
        </p:txBody>
      </p:sp>
      <p:sp>
        <p:nvSpPr>
          <p:cNvPr id="156" name="Freeform 21">
            <a:extLst>
              <a:ext uri="{FF2B5EF4-FFF2-40B4-BE49-F238E27FC236}">
                <a16:creationId xmlns:a16="http://schemas.microsoft.com/office/drawing/2014/main" id="{BC2807DD-8501-FB60-AF90-6B24FD863D88}"/>
              </a:ext>
            </a:extLst>
          </p:cNvPr>
          <p:cNvSpPr>
            <a:spLocks/>
          </p:cNvSpPr>
          <p:nvPr/>
        </p:nvSpPr>
        <p:spPr bwMode="auto">
          <a:xfrm>
            <a:off x="7280383" y="3163954"/>
            <a:ext cx="4770137"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157" name="Group 156">
            <a:extLst>
              <a:ext uri="{FF2B5EF4-FFF2-40B4-BE49-F238E27FC236}">
                <a16:creationId xmlns:a16="http://schemas.microsoft.com/office/drawing/2014/main" id="{EE152BA9-4B29-68F4-5E93-A4F9C2A27ADA}"/>
              </a:ext>
            </a:extLst>
          </p:cNvPr>
          <p:cNvGrpSpPr/>
          <p:nvPr/>
        </p:nvGrpSpPr>
        <p:grpSpPr>
          <a:xfrm>
            <a:off x="6527240" y="3005231"/>
            <a:ext cx="753496" cy="1946080"/>
            <a:chOff x="1230859" y="1180201"/>
            <a:chExt cx="753496" cy="3029649"/>
          </a:xfrm>
        </p:grpSpPr>
        <p:sp>
          <p:nvSpPr>
            <p:cNvPr id="158" name="Line 6">
              <a:extLst>
                <a:ext uri="{FF2B5EF4-FFF2-40B4-BE49-F238E27FC236}">
                  <a16:creationId xmlns:a16="http://schemas.microsoft.com/office/drawing/2014/main" id="{84E90C05-F3BF-429B-3C6A-3AB4E1C3A573}"/>
                </a:ext>
              </a:extLst>
            </p:cNvPr>
            <p:cNvSpPr>
              <a:spLocks noChangeShapeType="1"/>
            </p:cNvSpPr>
            <p:nvPr/>
          </p:nvSpPr>
          <p:spPr bwMode="auto">
            <a:xfrm>
              <a:off x="1898121" y="142254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9" name="Line 7">
              <a:extLst>
                <a:ext uri="{FF2B5EF4-FFF2-40B4-BE49-F238E27FC236}">
                  <a16:creationId xmlns:a16="http://schemas.microsoft.com/office/drawing/2014/main" id="{123B6172-ECD1-FAA5-510E-749E5E8A7CA4}"/>
                </a:ext>
              </a:extLst>
            </p:cNvPr>
            <p:cNvSpPr>
              <a:spLocks noChangeShapeType="1"/>
            </p:cNvSpPr>
            <p:nvPr/>
          </p:nvSpPr>
          <p:spPr bwMode="auto">
            <a:xfrm>
              <a:off x="1898121" y="194475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0" name="Line 8">
              <a:extLst>
                <a:ext uri="{FF2B5EF4-FFF2-40B4-BE49-F238E27FC236}">
                  <a16:creationId xmlns:a16="http://schemas.microsoft.com/office/drawing/2014/main" id="{E0F927F3-0CED-34EC-E06A-466DEED1648A}"/>
                </a:ext>
              </a:extLst>
            </p:cNvPr>
            <p:cNvSpPr>
              <a:spLocks noChangeShapeType="1"/>
            </p:cNvSpPr>
            <p:nvPr/>
          </p:nvSpPr>
          <p:spPr bwMode="auto">
            <a:xfrm>
              <a:off x="1898121" y="244351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1" name="Line 9">
              <a:extLst>
                <a:ext uri="{FF2B5EF4-FFF2-40B4-BE49-F238E27FC236}">
                  <a16:creationId xmlns:a16="http://schemas.microsoft.com/office/drawing/2014/main" id="{2780FB74-01BF-2298-605D-240E1B4B2333}"/>
                </a:ext>
              </a:extLst>
            </p:cNvPr>
            <p:cNvSpPr>
              <a:spLocks noChangeShapeType="1"/>
            </p:cNvSpPr>
            <p:nvPr/>
          </p:nvSpPr>
          <p:spPr bwMode="auto">
            <a:xfrm>
              <a:off x="1898121" y="295839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2" name="Line 10">
              <a:extLst>
                <a:ext uri="{FF2B5EF4-FFF2-40B4-BE49-F238E27FC236}">
                  <a16:creationId xmlns:a16="http://schemas.microsoft.com/office/drawing/2014/main" id="{3348F882-712C-3CD9-F148-41537C0693C4}"/>
                </a:ext>
              </a:extLst>
            </p:cNvPr>
            <p:cNvSpPr>
              <a:spLocks noChangeShapeType="1"/>
            </p:cNvSpPr>
            <p:nvPr/>
          </p:nvSpPr>
          <p:spPr bwMode="auto">
            <a:xfrm>
              <a:off x="1898121" y="34625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3" name="Line 11">
              <a:extLst>
                <a:ext uri="{FF2B5EF4-FFF2-40B4-BE49-F238E27FC236}">
                  <a16:creationId xmlns:a16="http://schemas.microsoft.com/office/drawing/2014/main" id="{F6D6B349-F764-482E-7C3B-7E41599CF010}"/>
                </a:ext>
              </a:extLst>
            </p:cNvPr>
            <p:cNvSpPr>
              <a:spLocks noChangeShapeType="1"/>
            </p:cNvSpPr>
            <p:nvPr/>
          </p:nvSpPr>
          <p:spPr bwMode="auto">
            <a:xfrm>
              <a:off x="1898121" y="397203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4" name="TextBox 163">
              <a:extLst>
                <a:ext uri="{FF2B5EF4-FFF2-40B4-BE49-F238E27FC236}">
                  <a16:creationId xmlns:a16="http://schemas.microsoft.com/office/drawing/2014/main" id="{DDC7E11F-364D-D51A-9F4C-179F2E7CF76B}"/>
                </a:ext>
              </a:extLst>
            </p:cNvPr>
            <p:cNvSpPr txBox="1"/>
            <p:nvPr/>
          </p:nvSpPr>
          <p:spPr>
            <a:xfrm rot="16200000">
              <a:off x="836725" y="2569412"/>
              <a:ext cx="1096045"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OS、%</a:t>
              </a:r>
            </a:p>
          </p:txBody>
        </p:sp>
        <p:sp>
          <p:nvSpPr>
            <p:cNvPr id="165" name="TextBox 164">
              <a:extLst>
                <a:ext uri="{FF2B5EF4-FFF2-40B4-BE49-F238E27FC236}">
                  <a16:creationId xmlns:a16="http://schemas.microsoft.com/office/drawing/2014/main" id="{3296469A-1F90-C54D-EB62-3911607EC1E6}"/>
                </a:ext>
              </a:extLst>
            </p:cNvPr>
            <p:cNvSpPr txBox="1"/>
            <p:nvPr/>
          </p:nvSpPr>
          <p:spPr>
            <a:xfrm>
              <a:off x="1459939" y="1180201"/>
              <a:ext cx="482824"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100</a:t>
              </a:r>
            </a:p>
          </p:txBody>
        </p:sp>
        <p:sp>
          <p:nvSpPr>
            <p:cNvPr id="166" name="TextBox 165">
              <a:extLst>
                <a:ext uri="{FF2B5EF4-FFF2-40B4-BE49-F238E27FC236}">
                  <a16:creationId xmlns:a16="http://schemas.microsoft.com/office/drawing/2014/main" id="{438C2249-FFE8-5872-4524-5F374F047ADA}"/>
                </a:ext>
              </a:extLst>
            </p:cNvPr>
            <p:cNvSpPr txBox="1"/>
            <p:nvPr/>
          </p:nvSpPr>
          <p:spPr>
            <a:xfrm>
              <a:off x="1559325" y="1704340"/>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80</a:t>
              </a:r>
            </a:p>
          </p:txBody>
        </p:sp>
        <p:sp>
          <p:nvSpPr>
            <p:cNvPr id="167" name="TextBox 166">
              <a:extLst>
                <a:ext uri="{FF2B5EF4-FFF2-40B4-BE49-F238E27FC236}">
                  <a16:creationId xmlns:a16="http://schemas.microsoft.com/office/drawing/2014/main" id="{D118B49B-81DB-5CEF-E36B-93605C279EC0}"/>
                </a:ext>
              </a:extLst>
            </p:cNvPr>
            <p:cNvSpPr txBox="1"/>
            <p:nvPr/>
          </p:nvSpPr>
          <p:spPr>
            <a:xfrm>
              <a:off x="1559325" y="2202871"/>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60</a:t>
              </a:r>
            </a:p>
          </p:txBody>
        </p:sp>
        <p:sp>
          <p:nvSpPr>
            <p:cNvPr id="168" name="TextBox 167">
              <a:extLst>
                <a:ext uri="{FF2B5EF4-FFF2-40B4-BE49-F238E27FC236}">
                  <a16:creationId xmlns:a16="http://schemas.microsoft.com/office/drawing/2014/main" id="{8AD848CB-54CC-7769-5CD7-94990DB23FAA}"/>
                </a:ext>
              </a:extLst>
            </p:cNvPr>
            <p:cNvSpPr txBox="1"/>
            <p:nvPr/>
          </p:nvSpPr>
          <p:spPr>
            <a:xfrm>
              <a:off x="1559325" y="2717523"/>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40</a:t>
              </a:r>
            </a:p>
          </p:txBody>
        </p:sp>
        <p:sp>
          <p:nvSpPr>
            <p:cNvPr id="169" name="TextBox 168">
              <a:extLst>
                <a:ext uri="{FF2B5EF4-FFF2-40B4-BE49-F238E27FC236}">
                  <a16:creationId xmlns:a16="http://schemas.microsoft.com/office/drawing/2014/main" id="{C0D20358-C262-EDD2-0C5A-E2F0AFD82F6A}"/>
                </a:ext>
              </a:extLst>
            </p:cNvPr>
            <p:cNvSpPr txBox="1"/>
            <p:nvPr/>
          </p:nvSpPr>
          <p:spPr>
            <a:xfrm>
              <a:off x="1559325" y="3221428"/>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20</a:t>
              </a:r>
            </a:p>
          </p:txBody>
        </p:sp>
        <p:sp>
          <p:nvSpPr>
            <p:cNvPr id="170" name="TextBox 169">
              <a:extLst>
                <a:ext uri="{FF2B5EF4-FFF2-40B4-BE49-F238E27FC236}">
                  <a16:creationId xmlns:a16="http://schemas.microsoft.com/office/drawing/2014/main" id="{E01B693B-AB62-6F06-051C-83E6346859B8}"/>
                </a:ext>
              </a:extLst>
            </p:cNvPr>
            <p:cNvSpPr txBox="1"/>
            <p:nvPr/>
          </p:nvSpPr>
          <p:spPr>
            <a:xfrm>
              <a:off x="1658719" y="3730704"/>
              <a:ext cx="284052"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171" name="TextBox 170">
            <a:extLst>
              <a:ext uri="{FF2B5EF4-FFF2-40B4-BE49-F238E27FC236}">
                <a16:creationId xmlns:a16="http://schemas.microsoft.com/office/drawing/2014/main" id="{6DE98CA1-B35E-2F94-47C9-2B9B5EBC2D13}"/>
              </a:ext>
            </a:extLst>
          </p:cNvPr>
          <p:cNvSpPr txBox="1"/>
          <p:nvPr/>
        </p:nvSpPr>
        <p:spPr>
          <a:xfrm>
            <a:off x="9045501" y="5104069"/>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grpSp>
        <p:nvGrpSpPr>
          <p:cNvPr id="172" name="Group 171">
            <a:extLst>
              <a:ext uri="{FF2B5EF4-FFF2-40B4-BE49-F238E27FC236}">
                <a16:creationId xmlns:a16="http://schemas.microsoft.com/office/drawing/2014/main" id="{0E4800F9-D63B-9956-FD4E-537CC4E43B87}"/>
              </a:ext>
            </a:extLst>
          </p:cNvPr>
          <p:cNvGrpSpPr/>
          <p:nvPr/>
        </p:nvGrpSpPr>
        <p:grpSpPr>
          <a:xfrm>
            <a:off x="7191918" y="4807687"/>
            <a:ext cx="4884610" cy="360147"/>
            <a:chOff x="1550861" y="4188565"/>
            <a:chExt cx="2754517" cy="360147"/>
          </a:xfrm>
        </p:grpSpPr>
        <p:sp>
          <p:nvSpPr>
            <p:cNvPr id="173" name="Line 21">
              <a:extLst>
                <a:ext uri="{FF2B5EF4-FFF2-40B4-BE49-F238E27FC236}">
                  <a16:creationId xmlns:a16="http://schemas.microsoft.com/office/drawing/2014/main" id="{73D89499-88FB-F03F-453F-4C1F2652D260}"/>
                </a:ext>
              </a:extLst>
            </p:cNvPr>
            <p:cNvSpPr>
              <a:spLocks noChangeShapeType="1"/>
            </p:cNvSpPr>
            <p:nvPr/>
          </p:nvSpPr>
          <p:spPr bwMode="auto">
            <a:xfrm>
              <a:off x="423194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74" name="TextBox 173">
              <a:extLst>
                <a:ext uri="{FF2B5EF4-FFF2-40B4-BE49-F238E27FC236}">
                  <a16:creationId xmlns:a16="http://schemas.microsoft.com/office/drawing/2014/main" id="{982D0F10-9093-1613-9599-A10AAA08B110}"/>
                </a:ext>
              </a:extLst>
            </p:cNvPr>
            <p:cNvSpPr txBox="1"/>
            <p:nvPr/>
          </p:nvSpPr>
          <p:spPr>
            <a:xfrm>
              <a:off x="4152288"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84</a:t>
              </a:r>
            </a:p>
          </p:txBody>
        </p:sp>
        <p:sp>
          <p:nvSpPr>
            <p:cNvPr id="175" name="Line 21">
              <a:extLst>
                <a:ext uri="{FF2B5EF4-FFF2-40B4-BE49-F238E27FC236}">
                  <a16:creationId xmlns:a16="http://schemas.microsoft.com/office/drawing/2014/main" id="{09DC8C28-E367-46EB-150C-881F35756066}"/>
                </a:ext>
              </a:extLst>
            </p:cNvPr>
            <p:cNvSpPr>
              <a:spLocks noChangeShapeType="1"/>
            </p:cNvSpPr>
            <p:nvPr/>
          </p:nvSpPr>
          <p:spPr bwMode="auto">
            <a:xfrm>
              <a:off x="385630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76" name="TextBox 175">
              <a:extLst>
                <a:ext uri="{FF2B5EF4-FFF2-40B4-BE49-F238E27FC236}">
                  <a16:creationId xmlns:a16="http://schemas.microsoft.com/office/drawing/2014/main" id="{29115DC9-F652-AC64-7B69-BA8CF08933F4}"/>
                </a:ext>
              </a:extLst>
            </p:cNvPr>
            <p:cNvSpPr txBox="1"/>
            <p:nvPr/>
          </p:nvSpPr>
          <p:spPr>
            <a:xfrm>
              <a:off x="3776652"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72</a:t>
              </a:r>
            </a:p>
          </p:txBody>
        </p:sp>
        <p:sp>
          <p:nvSpPr>
            <p:cNvPr id="177" name="Line 21">
              <a:extLst>
                <a:ext uri="{FF2B5EF4-FFF2-40B4-BE49-F238E27FC236}">
                  <a16:creationId xmlns:a16="http://schemas.microsoft.com/office/drawing/2014/main" id="{A86D6BCC-7E6B-BF04-757B-AFE8EEAB2DF4}"/>
                </a:ext>
              </a:extLst>
            </p:cNvPr>
            <p:cNvSpPr>
              <a:spLocks noChangeShapeType="1"/>
            </p:cNvSpPr>
            <p:nvPr/>
          </p:nvSpPr>
          <p:spPr bwMode="auto">
            <a:xfrm>
              <a:off x="34806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78" name="TextBox 177">
              <a:extLst>
                <a:ext uri="{FF2B5EF4-FFF2-40B4-BE49-F238E27FC236}">
                  <a16:creationId xmlns:a16="http://schemas.microsoft.com/office/drawing/2014/main" id="{DA4EFC8E-4513-5078-A8E5-27B5FA542FDB}"/>
                </a:ext>
              </a:extLst>
            </p:cNvPr>
            <p:cNvSpPr txBox="1"/>
            <p:nvPr/>
          </p:nvSpPr>
          <p:spPr>
            <a:xfrm>
              <a:off x="3401016"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60</a:t>
              </a:r>
            </a:p>
          </p:txBody>
        </p:sp>
        <p:sp>
          <p:nvSpPr>
            <p:cNvPr id="179" name="Line 21">
              <a:extLst>
                <a:ext uri="{FF2B5EF4-FFF2-40B4-BE49-F238E27FC236}">
                  <a16:creationId xmlns:a16="http://schemas.microsoft.com/office/drawing/2014/main" id="{D14BE004-BC18-92BF-1CAB-24E17A24311D}"/>
                </a:ext>
              </a:extLst>
            </p:cNvPr>
            <p:cNvSpPr>
              <a:spLocks noChangeShapeType="1"/>
            </p:cNvSpPr>
            <p:nvPr/>
          </p:nvSpPr>
          <p:spPr bwMode="auto">
            <a:xfrm>
              <a:off x="31050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0" name="TextBox 179">
              <a:extLst>
                <a:ext uri="{FF2B5EF4-FFF2-40B4-BE49-F238E27FC236}">
                  <a16:creationId xmlns:a16="http://schemas.microsoft.com/office/drawing/2014/main" id="{A0553D76-C675-36F7-0F29-D78F0B0B860E}"/>
                </a:ext>
              </a:extLst>
            </p:cNvPr>
            <p:cNvSpPr txBox="1"/>
            <p:nvPr/>
          </p:nvSpPr>
          <p:spPr>
            <a:xfrm>
              <a:off x="3025380"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48</a:t>
              </a:r>
            </a:p>
          </p:txBody>
        </p:sp>
        <p:sp>
          <p:nvSpPr>
            <p:cNvPr id="181" name="Line 21">
              <a:extLst>
                <a:ext uri="{FF2B5EF4-FFF2-40B4-BE49-F238E27FC236}">
                  <a16:creationId xmlns:a16="http://schemas.microsoft.com/office/drawing/2014/main" id="{59F4199F-82DB-E53A-6517-07FB1EDB79A9}"/>
                </a:ext>
              </a:extLst>
            </p:cNvPr>
            <p:cNvSpPr>
              <a:spLocks noChangeShapeType="1"/>
            </p:cNvSpPr>
            <p:nvPr/>
          </p:nvSpPr>
          <p:spPr bwMode="auto">
            <a:xfrm>
              <a:off x="27294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2" name="TextBox 181">
              <a:extLst>
                <a:ext uri="{FF2B5EF4-FFF2-40B4-BE49-F238E27FC236}">
                  <a16:creationId xmlns:a16="http://schemas.microsoft.com/office/drawing/2014/main" id="{798A3BAC-E676-26FC-E9F2-1F2E2F2288DA}"/>
                </a:ext>
              </a:extLst>
            </p:cNvPr>
            <p:cNvSpPr txBox="1"/>
            <p:nvPr/>
          </p:nvSpPr>
          <p:spPr>
            <a:xfrm>
              <a:off x="2649743"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36</a:t>
              </a:r>
            </a:p>
          </p:txBody>
        </p:sp>
        <p:sp>
          <p:nvSpPr>
            <p:cNvPr id="183" name="Line 21">
              <a:extLst>
                <a:ext uri="{FF2B5EF4-FFF2-40B4-BE49-F238E27FC236}">
                  <a16:creationId xmlns:a16="http://schemas.microsoft.com/office/drawing/2014/main" id="{3B0FEC89-9D80-6055-6F95-132F06255946}"/>
                </a:ext>
              </a:extLst>
            </p:cNvPr>
            <p:cNvSpPr>
              <a:spLocks noChangeShapeType="1"/>
            </p:cNvSpPr>
            <p:nvPr/>
          </p:nvSpPr>
          <p:spPr bwMode="auto">
            <a:xfrm>
              <a:off x="235376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4" name="TextBox 183">
              <a:extLst>
                <a:ext uri="{FF2B5EF4-FFF2-40B4-BE49-F238E27FC236}">
                  <a16:creationId xmlns:a16="http://schemas.microsoft.com/office/drawing/2014/main" id="{55D51A08-374D-8448-83C9-3D736A46DF38}"/>
                </a:ext>
              </a:extLst>
            </p:cNvPr>
            <p:cNvSpPr txBox="1"/>
            <p:nvPr/>
          </p:nvSpPr>
          <p:spPr>
            <a:xfrm>
              <a:off x="2274106" y="4260565"/>
              <a:ext cx="1530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24</a:t>
              </a:r>
            </a:p>
          </p:txBody>
        </p:sp>
        <p:sp>
          <p:nvSpPr>
            <p:cNvPr id="185" name="Line 21">
              <a:extLst>
                <a:ext uri="{FF2B5EF4-FFF2-40B4-BE49-F238E27FC236}">
                  <a16:creationId xmlns:a16="http://schemas.microsoft.com/office/drawing/2014/main" id="{2C7AA84F-5F78-7C46-B0DD-5F6C50BC7204}"/>
                </a:ext>
              </a:extLst>
            </p:cNvPr>
            <p:cNvSpPr>
              <a:spLocks noChangeShapeType="1"/>
            </p:cNvSpPr>
            <p:nvPr/>
          </p:nvSpPr>
          <p:spPr bwMode="auto">
            <a:xfrm>
              <a:off x="197812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6" name="TextBox 185">
              <a:extLst>
                <a:ext uri="{FF2B5EF4-FFF2-40B4-BE49-F238E27FC236}">
                  <a16:creationId xmlns:a16="http://schemas.microsoft.com/office/drawing/2014/main" id="{25AA63EB-F65F-DE5C-B604-2B6E3878C5FC}"/>
                </a:ext>
              </a:extLst>
            </p:cNvPr>
            <p:cNvSpPr txBox="1"/>
            <p:nvPr/>
          </p:nvSpPr>
          <p:spPr>
            <a:xfrm>
              <a:off x="1898471"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187" name="Line 21">
              <a:extLst>
                <a:ext uri="{FF2B5EF4-FFF2-40B4-BE49-F238E27FC236}">
                  <a16:creationId xmlns:a16="http://schemas.microsoft.com/office/drawing/2014/main" id="{CC4D49C6-709C-5649-5DFB-8B20741A1E45}"/>
                </a:ext>
              </a:extLst>
            </p:cNvPr>
            <p:cNvSpPr>
              <a:spLocks noChangeShapeType="1"/>
            </p:cNvSpPr>
            <p:nvPr/>
          </p:nvSpPr>
          <p:spPr bwMode="auto">
            <a:xfrm>
              <a:off x="15993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8" name="TextBox 187">
              <a:extLst>
                <a:ext uri="{FF2B5EF4-FFF2-40B4-BE49-F238E27FC236}">
                  <a16:creationId xmlns:a16="http://schemas.microsoft.com/office/drawing/2014/main" id="{A702A28D-6DDA-340C-8B9A-79E5189259E8}"/>
                </a:ext>
              </a:extLst>
            </p:cNvPr>
            <p:cNvSpPr txBox="1"/>
            <p:nvPr/>
          </p:nvSpPr>
          <p:spPr>
            <a:xfrm>
              <a:off x="1550861" y="4260565"/>
              <a:ext cx="9704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grpSp>
        <p:nvGrpSpPr>
          <p:cNvPr id="189" name="Group 188">
            <a:extLst>
              <a:ext uri="{FF2B5EF4-FFF2-40B4-BE49-F238E27FC236}">
                <a16:creationId xmlns:a16="http://schemas.microsoft.com/office/drawing/2014/main" id="{555450E7-ADC0-8713-6290-F1E6C2AF9AC1}"/>
              </a:ext>
            </a:extLst>
          </p:cNvPr>
          <p:cNvGrpSpPr/>
          <p:nvPr/>
        </p:nvGrpSpPr>
        <p:grpSpPr>
          <a:xfrm>
            <a:off x="7092526" y="5554996"/>
            <a:ext cx="4934308" cy="288147"/>
            <a:chOff x="1316906" y="5485977"/>
            <a:chExt cx="4934308" cy="288147"/>
          </a:xfrm>
        </p:grpSpPr>
        <p:sp>
          <p:nvSpPr>
            <p:cNvPr id="190" name="TextBox 189">
              <a:extLst>
                <a:ext uri="{FF2B5EF4-FFF2-40B4-BE49-F238E27FC236}">
                  <a16:creationId xmlns:a16="http://schemas.microsoft.com/office/drawing/2014/main" id="{E76BD464-5500-7E93-49C1-FB4AB905A615}"/>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191" name="TextBox 190">
              <a:extLst>
                <a:ext uri="{FF2B5EF4-FFF2-40B4-BE49-F238E27FC236}">
                  <a16:creationId xmlns:a16="http://schemas.microsoft.com/office/drawing/2014/main" id="{42AAA0FE-C6CE-6D8E-6B46-E2BEC3F4936E}"/>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a:t>
              </a:r>
            </a:p>
          </p:txBody>
        </p:sp>
        <p:sp>
          <p:nvSpPr>
            <p:cNvPr id="192" name="TextBox 191">
              <a:extLst>
                <a:ext uri="{FF2B5EF4-FFF2-40B4-BE49-F238E27FC236}">
                  <a16:creationId xmlns:a16="http://schemas.microsoft.com/office/drawing/2014/main" id="{B367E50A-8D87-E7B5-DB1A-6944BDDDC4A9}"/>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80</a:t>
              </a:r>
            </a:p>
          </p:txBody>
        </p:sp>
        <p:sp>
          <p:nvSpPr>
            <p:cNvPr id="193" name="TextBox 192">
              <a:extLst>
                <a:ext uri="{FF2B5EF4-FFF2-40B4-BE49-F238E27FC236}">
                  <a16:creationId xmlns:a16="http://schemas.microsoft.com/office/drawing/2014/main" id="{3103D9AA-5C56-4EE0-BEAA-E298EF8A337A}"/>
                </a:ext>
              </a:extLst>
            </p:cNvPr>
            <p:cNvSpPr txBox="1"/>
            <p:nvPr/>
          </p:nvSpPr>
          <p:spPr>
            <a:xfrm>
              <a:off x="3981382"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150</a:t>
              </a:r>
            </a:p>
          </p:txBody>
        </p:sp>
        <p:sp>
          <p:nvSpPr>
            <p:cNvPr id="194" name="TextBox 193">
              <a:extLst>
                <a:ext uri="{FF2B5EF4-FFF2-40B4-BE49-F238E27FC236}">
                  <a16:creationId xmlns:a16="http://schemas.microsoft.com/office/drawing/2014/main" id="{1EF5262F-8577-4789-AEF0-092263F2B7E4}"/>
                </a:ext>
              </a:extLst>
            </p:cNvPr>
            <p:cNvSpPr txBox="1"/>
            <p:nvPr/>
          </p:nvSpPr>
          <p:spPr>
            <a:xfrm>
              <a:off x="3315263"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199</a:t>
              </a:r>
            </a:p>
          </p:txBody>
        </p:sp>
        <p:sp>
          <p:nvSpPr>
            <p:cNvPr id="195" name="TextBox 194">
              <a:extLst>
                <a:ext uri="{FF2B5EF4-FFF2-40B4-BE49-F238E27FC236}">
                  <a16:creationId xmlns:a16="http://schemas.microsoft.com/office/drawing/2014/main" id="{A1E4B5BE-14C0-DF1D-8898-E8679C7F4703}"/>
                </a:ext>
              </a:extLst>
            </p:cNvPr>
            <p:cNvSpPr txBox="1"/>
            <p:nvPr/>
          </p:nvSpPr>
          <p:spPr>
            <a:xfrm>
              <a:off x="2649144"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253</a:t>
              </a:r>
            </a:p>
          </p:txBody>
        </p:sp>
        <p:sp>
          <p:nvSpPr>
            <p:cNvPr id="196" name="TextBox 195">
              <a:extLst>
                <a:ext uri="{FF2B5EF4-FFF2-40B4-BE49-F238E27FC236}">
                  <a16:creationId xmlns:a16="http://schemas.microsoft.com/office/drawing/2014/main" id="{E8303A44-8ECD-4264-0122-C5339603744C}"/>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338</a:t>
              </a:r>
            </a:p>
          </p:txBody>
        </p:sp>
        <p:sp>
          <p:nvSpPr>
            <p:cNvPr id="197" name="TextBox 196">
              <a:extLst>
                <a:ext uri="{FF2B5EF4-FFF2-40B4-BE49-F238E27FC236}">
                  <a16:creationId xmlns:a16="http://schemas.microsoft.com/office/drawing/2014/main" id="{4A2537F7-0F7C-FFBC-BA82-EBEC6FDF9A18}"/>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400</a:t>
              </a:r>
            </a:p>
          </p:txBody>
        </p:sp>
      </p:grpSp>
      <p:grpSp>
        <p:nvGrpSpPr>
          <p:cNvPr id="198" name="Group 197">
            <a:extLst>
              <a:ext uri="{FF2B5EF4-FFF2-40B4-BE49-F238E27FC236}">
                <a16:creationId xmlns:a16="http://schemas.microsoft.com/office/drawing/2014/main" id="{DB89011A-DEA4-5AAA-7DBF-F9527946B436}"/>
              </a:ext>
            </a:extLst>
          </p:cNvPr>
          <p:cNvGrpSpPr/>
          <p:nvPr/>
        </p:nvGrpSpPr>
        <p:grpSpPr>
          <a:xfrm>
            <a:off x="7092526" y="5830526"/>
            <a:ext cx="4934308" cy="288147"/>
            <a:chOff x="1316906" y="5485977"/>
            <a:chExt cx="4934308" cy="288147"/>
          </a:xfrm>
        </p:grpSpPr>
        <p:sp>
          <p:nvSpPr>
            <p:cNvPr id="199" name="TextBox 198">
              <a:extLst>
                <a:ext uri="{FF2B5EF4-FFF2-40B4-BE49-F238E27FC236}">
                  <a16:creationId xmlns:a16="http://schemas.microsoft.com/office/drawing/2014/main" id="{68D28715-0966-B400-C5AF-EEEF0B2FD52E}"/>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ja-JP" sz="1400" dirty="0">
                  <a:solidFill>
                    <a:schemeClr val="accent2"/>
                  </a:solidFill>
                  <a:cs typeface="Arial" panose="020B0604020202020204" pitchFamily="34" charset="0"/>
                </a:rPr>
                <a:t>0</a:t>
              </a:r>
            </a:p>
          </p:txBody>
        </p:sp>
        <p:sp>
          <p:nvSpPr>
            <p:cNvPr id="200" name="TextBox 199">
              <a:extLst>
                <a:ext uri="{FF2B5EF4-FFF2-40B4-BE49-F238E27FC236}">
                  <a16:creationId xmlns:a16="http://schemas.microsoft.com/office/drawing/2014/main" id="{8214B5AD-0C3F-1F14-BA9D-AC98FAF92701}"/>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a:t>
              </a:r>
            </a:p>
          </p:txBody>
        </p:sp>
        <p:sp>
          <p:nvSpPr>
            <p:cNvPr id="201" name="TextBox 200">
              <a:extLst>
                <a:ext uri="{FF2B5EF4-FFF2-40B4-BE49-F238E27FC236}">
                  <a16:creationId xmlns:a16="http://schemas.microsoft.com/office/drawing/2014/main" id="{79FC9A0F-B8D6-2603-7E56-1E5A26FFB876}"/>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54</a:t>
              </a:r>
            </a:p>
          </p:txBody>
        </p:sp>
        <p:sp>
          <p:nvSpPr>
            <p:cNvPr id="202" name="TextBox 201">
              <a:extLst>
                <a:ext uri="{FF2B5EF4-FFF2-40B4-BE49-F238E27FC236}">
                  <a16:creationId xmlns:a16="http://schemas.microsoft.com/office/drawing/2014/main" id="{65194E40-3AD9-3B3C-9AD3-287852684434}"/>
                </a:ext>
              </a:extLst>
            </p:cNvPr>
            <p:cNvSpPr txBox="1"/>
            <p:nvPr/>
          </p:nvSpPr>
          <p:spPr>
            <a:xfrm>
              <a:off x="3988049" y="5485977"/>
              <a:ext cx="35752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119</a:t>
              </a:r>
            </a:p>
          </p:txBody>
        </p:sp>
        <p:sp>
          <p:nvSpPr>
            <p:cNvPr id="203" name="TextBox 202">
              <a:extLst>
                <a:ext uri="{FF2B5EF4-FFF2-40B4-BE49-F238E27FC236}">
                  <a16:creationId xmlns:a16="http://schemas.microsoft.com/office/drawing/2014/main" id="{AF7A4251-98A1-DF8A-4630-B66970C69824}"/>
                </a:ext>
              </a:extLst>
            </p:cNvPr>
            <p:cNvSpPr txBox="1"/>
            <p:nvPr/>
          </p:nvSpPr>
          <p:spPr>
            <a:xfrm>
              <a:off x="3315263"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166</a:t>
              </a:r>
            </a:p>
          </p:txBody>
        </p:sp>
        <p:sp>
          <p:nvSpPr>
            <p:cNvPr id="204" name="TextBox 203">
              <a:extLst>
                <a:ext uri="{FF2B5EF4-FFF2-40B4-BE49-F238E27FC236}">
                  <a16:creationId xmlns:a16="http://schemas.microsoft.com/office/drawing/2014/main" id="{B9ADDF9B-2FCF-FEA7-B428-D118BD608ADD}"/>
                </a:ext>
              </a:extLst>
            </p:cNvPr>
            <p:cNvSpPr txBox="1"/>
            <p:nvPr/>
          </p:nvSpPr>
          <p:spPr>
            <a:xfrm>
              <a:off x="2649144"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265</a:t>
              </a:r>
            </a:p>
          </p:txBody>
        </p:sp>
        <p:sp>
          <p:nvSpPr>
            <p:cNvPr id="205" name="TextBox 204">
              <a:extLst>
                <a:ext uri="{FF2B5EF4-FFF2-40B4-BE49-F238E27FC236}">
                  <a16:creationId xmlns:a16="http://schemas.microsoft.com/office/drawing/2014/main" id="{3DEDB840-2DBE-F002-22D2-DDFBE2B04D91}"/>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348</a:t>
              </a:r>
            </a:p>
          </p:txBody>
        </p:sp>
        <p:sp>
          <p:nvSpPr>
            <p:cNvPr id="206" name="TextBox 205">
              <a:extLst>
                <a:ext uri="{FF2B5EF4-FFF2-40B4-BE49-F238E27FC236}">
                  <a16:creationId xmlns:a16="http://schemas.microsoft.com/office/drawing/2014/main" id="{DDBF4BBB-8C5E-6A8F-06E2-88B333658BB7}"/>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402</a:t>
              </a:r>
            </a:p>
          </p:txBody>
        </p:sp>
      </p:grpSp>
      <p:sp>
        <p:nvSpPr>
          <p:cNvPr id="207" name="TextBox 206">
            <a:extLst>
              <a:ext uri="{FF2B5EF4-FFF2-40B4-BE49-F238E27FC236}">
                <a16:creationId xmlns:a16="http://schemas.microsoft.com/office/drawing/2014/main" id="{EAD47664-EEF5-7160-9004-CFAEDD616654}"/>
              </a:ext>
            </a:extLst>
          </p:cNvPr>
          <p:cNvSpPr txBox="1"/>
          <p:nvPr/>
        </p:nvSpPr>
        <p:spPr>
          <a:xfrm>
            <a:off x="9164865" y="2921405"/>
            <a:ext cx="2769704" cy="523220"/>
          </a:xfrm>
          <a:prstGeom prst="rect">
            <a:avLst/>
          </a:prstGeom>
          <a:noFill/>
        </p:spPr>
        <p:txBody>
          <a:bodyPr wrap="square">
            <a:spAutoFit/>
          </a:bodyPr>
          <a:lstStyle/>
          <a:p>
            <a:pPr algn="ctr"/>
            <a:r>
              <a:rPr lang="ja-JP" sz="1400" dirty="0">
                <a:solidFill>
                  <a:schemeClr val="tx1"/>
                </a:solidFill>
              </a:rPr>
              <a:t>HR 0.84 (95%CI 0.72、0.98);
p=0.030 (&lt;0.05)</a:t>
            </a:r>
          </a:p>
        </p:txBody>
      </p:sp>
      <p:cxnSp>
        <p:nvCxnSpPr>
          <p:cNvPr id="208" name="Straight Connector 207">
            <a:extLst>
              <a:ext uri="{FF2B5EF4-FFF2-40B4-BE49-F238E27FC236}">
                <a16:creationId xmlns:a16="http://schemas.microsoft.com/office/drawing/2014/main" id="{6F71BB03-812E-A4E8-0476-D04411F21E74}"/>
              </a:ext>
            </a:extLst>
          </p:cNvPr>
          <p:cNvCxnSpPr>
            <a:cxnSpLocks/>
          </p:cNvCxnSpPr>
          <p:nvPr/>
        </p:nvCxnSpPr>
        <p:spPr>
          <a:xfrm flipH="1" flipV="1">
            <a:off x="8809267" y="3754633"/>
            <a:ext cx="1102" cy="104886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26A10D9-6FE4-2B99-02A5-082566436CB7}"/>
              </a:ext>
            </a:extLst>
          </p:cNvPr>
          <p:cNvCxnSpPr>
            <a:cxnSpLocks/>
          </p:cNvCxnSpPr>
          <p:nvPr/>
        </p:nvCxnSpPr>
        <p:spPr>
          <a:xfrm flipV="1">
            <a:off x="9281856" y="3860523"/>
            <a:ext cx="0" cy="94297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1E1DC9A-BCE9-C33D-FEFA-D688A12E2FE3}"/>
              </a:ext>
            </a:extLst>
          </p:cNvPr>
          <p:cNvCxnSpPr>
            <a:cxnSpLocks/>
          </p:cNvCxnSpPr>
          <p:nvPr/>
        </p:nvCxnSpPr>
        <p:spPr>
          <a:xfrm flipV="1">
            <a:off x="9941209" y="4126412"/>
            <a:ext cx="0" cy="682963"/>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40137D3-F840-E320-7710-43A36E27A162}"/>
              </a:ext>
            </a:extLst>
          </p:cNvPr>
          <p:cNvCxnSpPr>
            <a:cxnSpLocks/>
          </p:cNvCxnSpPr>
          <p:nvPr/>
        </p:nvCxnSpPr>
        <p:spPr>
          <a:xfrm flipV="1">
            <a:off x="10613081" y="4244545"/>
            <a:ext cx="0" cy="56483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FAF011E3-2022-898D-43F1-578941DB91A7}"/>
              </a:ext>
            </a:extLst>
          </p:cNvPr>
          <p:cNvSpPr txBox="1"/>
          <p:nvPr/>
        </p:nvSpPr>
        <p:spPr>
          <a:xfrm>
            <a:off x="9010389" y="3570011"/>
            <a:ext cx="543739" cy="307777"/>
          </a:xfrm>
          <a:prstGeom prst="rect">
            <a:avLst/>
          </a:prstGeom>
          <a:noFill/>
        </p:spPr>
        <p:txBody>
          <a:bodyPr wrap="none" rtlCol="0">
            <a:spAutoFit/>
          </a:bodyPr>
          <a:lstStyle/>
          <a:p>
            <a:pPr algn="ctr"/>
            <a:r>
              <a:rPr lang="ja-JP" sz="1400">
                <a:solidFill>
                  <a:schemeClr val="tx1"/>
                </a:solidFill>
              </a:rPr>
              <a:t>50%</a:t>
            </a:r>
          </a:p>
        </p:txBody>
      </p:sp>
      <p:sp>
        <p:nvSpPr>
          <p:cNvPr id="213" name="TextBox 212">
            <a:extLst>
              <a:ext uri="{FF2B5EF4-FFF2-40B4-BE49-F238E27FC236}">
                <a16:creationId xmlns:a16="http://schemas.microsoft.com/office/drawing/2014/main" id="{29010620-24AF-2142-A2DF-2EF4392646CF}"/>
              </a:ext>
            </a:extLst>
          </p:cNvPr>
          <p:cNvSpPr txBox="1"/>
          <p:nvPr/>
        </p:nvSpPr>
        <p:spPr>
          <a:xfrm>
            <a:off x="9667611" y="3770036"/>
            <a:ext cx="543739" cy="307777"/>
          </a:xfrm>
          <a:prstGeom prst="rect">
            <a:avLst/>
          </a:prstGeom>
          <a:noFill/>
        </p:spPr>
        <p:txBody>
          <a:bodyPr wrap="none" rtlCol="0">
            <a:spAutoFit/>
          </a:bodyPr>
          <a:lstStyle/>
          <a:p>
            <a:pPr algn="ctr"/>
            <a:r>
              <a:rPr lang="ja-JP" sz="1400">
                <a:solidFill>
                  <a:schemeClr val="tx1"/>
                </a:solidFill>
              </a:rPr>
              <a:t>38%</a:t>
            </a:r>
          </a:p>
        </p:txBody>
      </p:sp>
      <p:sp>
        <p:nvSpPr>
          <p:cNvPr id="214" name="TextBox 213">
            <a:extLst>
              <a:ext uri="{FF2B5EF4-FFF2-40B4-BE49-F238E27FC236}">
                <a16:creationId xmlns:a16="http://schemas.microsoft.com/office/drawing/2014/main" id="{6EFBAEC4-683D-F4C7-3B83-66D88ACD567F}"/>
              </a:ext>
            </a:extLst>
          </p:cNvPr>
          <p:cNvSpPr txBox="1"/>
          <p:nvPr/>
        </p:nvSpPr>
        <p:spPr>
          <a:xfrm>
            <a:off x="10320073" y="3889098"/>
            <a:ext cx="543739" cy="307777"/>
          </a:xfrm>
          <a:prstGeom prst="rect">
            <a:avLst/>
          </a:prstGeom>
          <a:noFill/>
        </p:spPr>
        <p:txBody>
          <a:bodyPr wrap="none" rtlCol="0">
            <a:spAutoFit/>
          </a:bodyPr>
          <a:lstStyle/>
          <a:p>
            <a:pPr algn="ctr"/>
            <a:r>
              <a:rPr lang="ja-JP" sz="1400">
                <a:solidFill>
                  <a:schemeClr val="tx1"/>
                </a:solidFill>
              </a:rPr>
              <a:t>29%</a:t>
            </a:r>
          </a:p>
        </p:txBody>
      </p:sp>
      <p:sp>
        <p:nvSpPr>
          <p:cNvPr id="215" name="TextBox 214">
            <a:extLst>
              <a:ext uri="{FF2B5EF4-FFF2-40B4-BE49-F238E27FC236}">
                <a16:creationId xmlns:a16="http://schemas.microsoft.com/office/drawing/2014/main" id="{9337BD6D-647D-F169-892A-62581A321B92}"/>
              </a:ext>
            </a:extLst>
          </p:cNvPr>
          <p:cNvSpPr txBox="1"/>
          <p:nvPr/>
        </p:nvSpPr>
        <p:spPr>
          <a:xfrm>
            <a:off x="8815124" y="3979572"/>
            <a:ext cx="543739" cy="307777"/>
          </a:xfrm>
          <a:prstGeom prst="rect">
            <a:avLst/>
          </a:prstGeom>
          <a:noFill/>
        </p:spPr>
        <p:txBody>
          <a:bodyPr wrap="none" rtlCol="0">
            <a:spAutoFit/>
          </a:bodyPr>
          <a:lstStyle/>
          <a:p>
            <a:pPr algn="ctr"/>
            <a:r>
              <a:rPr lang="ja-JP" sz="1400">
                <a:solidFill>
                  <a:schemeClr val="tx1"/>
                </a:solidFill>
              </a:rPr>
              <a:t>42%</a:t>
            </a:r>
          </a:p>
        </p:txBody>
      </p:sp>
      <p:sp>
        <p:nvSpPr>
          <p:cNvPr id="216" name="TextBox 215">
            <a:extLst>
              <a:ext uri="{FF2B5EF4-FFF2-40B4-BE49-F238E27FC236}">
                <a16:creationId xmlns:a16="http://schemas.microsoft.com/office/drawing/2014/main" id="{0FBAE9E1-1EC8-00A4-90B0-41BB3F714B07}"/>
              </a:ext>
            </a:extLst>
          </p:cNvPr>
          <p:cNvSpPr txBox="1"/>
          <p:nvPr/>
        </p:nvSpPr>
        <p:spPr>
          <a:xfrm>
            <a:off x="9472346" y="4236750"/>
            <a:ext cx="543739" cy="307777"/>
          </a:xfrm>
          <a:prstGeom prst="rect">
            <a:avLst/>
          </a:prstGeom>
          <a:noFill/>
        </p:spPr>
        <p:txBody>
          <a:bodyPr wrap="none" rtlCol="0">
            <a:spAutoFit/>
          </a:bodyPr>
          <a:lstStyle/>
          <a:p>
            <a:pPr algn="ctr"/>
            <a:r>
              <a:rPr lang="ja-JP" sz="1400">
                <a:solidFill>
                  <a:schemeClr val="tx1"/>
                </a:solidFill>
              </a:rPr>
              <a:t>30%</a:t>
            </a:r>
          </a:p>
        </p:txBody>
      </p:sp>
      <p:sp>
        <p:nvSpPr>
          <p:cNvPr id="217" name="TextBox 216">
            <a:extLst>
              <a:ext uri="{FF2B5EF4-FFF2-40B4-BE49-F238E27FC236}">
                <a16:creationId xmlns:a16="http://schemas.microsoft.com/office/drawing/2014/main" id="{0E7957FE-BA48-B9B0-87D8-BB7B0DC9B13F}"/>
              </a:ext>
            </a:extLst>
          </p:cNvPr>
          <p:cNvSpPr txBox="1"/>
          <p:nvPr/>
        </p:nvSpPr>
        <p:spPr>
          <a:xfrm>
            <a:off x="10124808" y="4427254"/>
            <a:ext cx="543739" cy="307777"/>
          </a:xfrm>
          <a:prstGeom prst="rect">
            <a:avLst/>
          </a:prstGeom>
          <a:noFill/>
        </p:spPr>
        <p:txBody>
          <a:bodyPr wrap="none" rtlCol="0">
            <a:spAutoFit/>
          </a:bodyPr>
          <a:lstStyle/>
          <a:p>
            <a:pPr algn="ctr"/>
            <a:r>
              <a:rPr lang="ja-JP" sz="1400">
                <a:solidFill>
                  <a:schemeClr val="tx1"/>
                </a:solidFill>
              </a:rPr>
              <a:t>20%</a:t>
            </a:r>
          </a:p>
        </p:txBody>
      </p:sp>
      <p:graphicFrame>
        <p:nvGraphicFramePr>
          <p:cNvPr id="218" name="Table 4">
            <a:extLst>
              <a:ext uri="{FF2B5EF4-FFF2-40B4-BE49-F238E27FC236}">
                <a16:creationId xmlns:a16="http://schemas.microsoft.com/office/drawing/2014/main" id="{51CF9CEB-CC12-60BD-A480-7A92D2CB57EF}"/>
              </a:ext>
            </a:extLst>
          </p:cNvPr>
          <p:cNvGraphicFramePr>
            <a:graphicFrameLocks noGrp="1"/>
          </p:cNvGraphicFramePr>
          <p:nvPr>
            <p:extLst>
              <p:ext uri="{D42A27DB-BD31-4B8C-83A1-F6EECF244321}">
                <p14:modId xmlns:p14="http://schemas.microsoft.com/office/powerpoint/2010/main" val="2939220559"/>
              </p:ext>
            </p:extLst>
          </p:nvPr>
        </p:nvGraphicFramePr>
        <p:xfrm>
          <a:off x="6819230" y="1991929"/>
          <a:ext cx="5072269" cy="947520"/>
        </p:xfrm>
        <a:graphic>
          <a:graphicData uri="http://schemas.openxmlformats.org/drawingml/2006/table">
            <a:tbl>
              <a:tblPr firstRow="1" bandRow="1">
                <a:tableStyleId>{5C22544A-7EE6-4342-B048-85BDC9FD1C3A}</a:tableStyleId>
              </a:tblPr>
              <a:tblGrid>
                <a:gridCol w="2118234">
                  <a:extLst>
                    <a:ext uri="{9D8B030D-6E8A-4147-A177-3AD203B41FA5}">
                      <a16:colId xmlns:a16="http://schemas.microsoft.com/office/drawing/2014/main" val="2366650937"/>
                    </a:ext>
                  </a:extLst>
                </a:gridCol>
                <a:gridCol w="1134139">
                  <a:extLst>
                    <a:ext uri="{9D8B030D-6E8A-4147-A177-3AD203B41FA5}">
                      <a16:colId xmlns:a16="http://schemas.microsoft.com/office/drawing/2014/main" val="467382246"/>
                    </a:ext>
                  </a:extLst>
                </a:gridCol>
                <a:gridCol w="1819896">
                  <a:extLst>
                    <a:ext uri="{9D8B030D-6E8A-4147-A177-3AD203B41FA5}">
                      <a16:colId xmlns:a16="http://schemas.microsoft.com/office/drawing/2014/main" val="799669979"/>
                    </a:ext>
                  </a:extLst>
                </a:gridCol>
              </a:tblGrid>
              <a:tr h="180365">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イベント、</a:t>
                      </a:r>
                      <a:br>
                        <a:rPr lang="en-GB" altLang="ja-JP" sz="1200" dirty="0">
                          <a:solidFill>
                            <a:srgbClr val="4D4D4D"/>
                          </a:solidFill>
                        </a:rPr>
                      </a:br>
                      <a:r>
                        <a:rPr lang="ja-JP" sz="1200" dirty="0">
                          <a:solidFill>
                            <a:srgbClr val="4D4D4D"/>
                          </a:solidFill>
                        </a:rPr>
                        <a:t>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mOS、月数
(95.798%CI)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590182"/>
                  </a:ext>
                </a:extLst>
              </a:tr>
              <a:tr h="177512">
                <a:tc>
                  <a:txBody>
                    <a:bodyPr/>
                    <a:lstStyle/>
                    <a:p>
                      <a:r>
                        <a:rPr lang="ja-JP" sz="1200">
                          <a:solidFill>
                            <a:srgbClr val="4D4D4D"/>
                          </a:solidFill>
                        </a:rPr>
                        <a:t>Pan + mFOLFOX (n=400)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291 (72.8)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36.2 (32.0、39.0)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237717"/>
                  </a:ext>
                </a:extLst>
              </a:tr>
              <a:tr h="1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Bev + mFOLFOX (n=402)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322 (80.1)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31.3 (29.3、34.1)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404737"/>
                  </a:ext>
                </a:extLst>
              </a:tr>
            </a:tbl>
          </a:graphicData>
        </a:graphic>
      </p:graphicFrame>
      <p:grpSp>
        <p:nvGrpSpPr>
          <p:cNvPr id="219" name="Group 218">
            <a:extLst>
              <a:ext uri="{FF2B5EF4-FFF2-40B4-BE49-F238E27FC236}">
                <a16:creationId xmlns:a16="http://schemas.microsoft.com/office/drawing/2014/main" id="{D1E8FA46-392C-9FBA-FA3B-3E0A1841FE73}"/>
              </a:ext>
            </a:extLst>
          </p:cNvPr>
          <p:cNvGrpSpPr/>
          <p:nvPr/>
        </p:nvGrpSpPr>
        <p:grpSpPr>
          <a:xfrm>
            <a:off x="7279536" y="3165612"/>
            <a:ext cx="4250842" cy="1332000"/>
            <a:chOff x="3471862" y="2628899"/>
            <a:chExt cx="5251066" cy="1605458"/>
          </a:xfrm>
        </p:grpSpPr>
        <p:sp>
          <p:nvSpPr>
            <p:cNvPr id="220" name="Freeform: Shape 338">
              <a:extLst>
                <a:ext uri="{FF2B5EF4-FFF2-40B4-BE49-F238E27FC236}">
                  <a16:creationId xmlns:a16="http://schemas.microsoft.com/office/drawing/2014/main" id="{4A7FD89E-AA92-472C-1721-75CD78E6A1F7}"/>
                </a:ext>
              </a:extLst>
            </p:cNvPr>
            <p:cNvSpPr/>
            <p:nvPr/>
          </p:nvSpPr>
          <p:spPr>
            <a:xfrm>
              <a:off x="3471862" y="2628899"/>
              <a:ext cx="5251066" cy="1572444"/>
            </a:xfrm>
            <a:custGeom>
              <a:avLst/>
              <a:gdLst>
                <a:gd name="connsiteX0" fmla="*/ 5251066 w 5251066"/>
                <a:gd name="connsiteY0" fmla="*/ 1572444 h 1572444"/>
                <a:gd name="connsiteX1" fmla="*/ 4610596 w 5251066"/>
                <a:gd name="connsiteY1" fmla="*/ 1572444 h 1572444"/>
                <a:gd name="connsiteX2" fmla="*/ 4610596 w 5251066"/>
                <a:gd name="connsiteY2" fmla="*/ 1490339 h 1572444"/>
                <a:gd name="connsiteX3" fmla="*/ 4364260 w 5251066"/>
                <a:gd name="connsiteY3" fmla="*/ 1490339 h 1572444"/>
                <a:gd name="connsiteX4" fmla="*/ 4364260 w 5251066"/>
                <a:gd name="connsiteY4" fmla="*/ 1457487 h 1572444"/>
                <a:gd name="connsiteX5" fmla="*/ 4286250 w 5251066"/>
                <a:gd name="connsiteY5" fmla="*/ 1457487 h 1572444"/>
                <a:gd name="connsiteX6" fmla="*/ 4286250 w 5251066"/>
                <a:gd name="connsiteY6" fmla="*/ 1445171 h 1572444"/>
                <a:gd name="connsiteX7" fmla="*/ 4191819 w 5251066"/>
                <a:gd name="connsiteY7" fmla="*/ 1445171 h 1572444"/>
                <a:gd name="connsiteX8" fmla="*/ 4191819 w 5251066"/>
                <a:gd name="connsiteY8" fmla="*/ 1428750 h 1572444"/>
                <a:gd name="connsiteX9" fmla="*/ 4064546 w 5251066"/>
                <a:gd name="connsiteY9" fmla="*/ 1428750 h 1572444"/>
                <a:gd name="connsiteX10" fmla="*/ 4064546 w 5251066"/>
                <a:gd name="connsiteY10" fmla="*/ 1400013 h 1572444"/>
                <a:gd name="connsiteX11" fmla="*/ 3904431 w 5251066"/>
                <a:gd name="connsiteY11" fmla="*/ 1400013 h 1572444"/>
                <a:gd name="connsiteX12" fmla="*/ 3904431 w 5251066"/>
                <a:gd name="connsiteY12" fmla="*/ 1371276 h 1572444"/>
                <a:gd name="connsiteX13" fmla="*/ 3846948 w 5251066"/>
                <a:gd name="connsiteY13" fmla="*/ 1371276 h 1572444"/>
                <a:gd name="connsiteX14" fmla="*/ 3846948 w 5251066"/>
                <a:gd name="connsiteY14" fmla="*/ 1346635 h 1572444"/>
                <a:gd name="connsiteX15" fmla="*/ 3711464 w 5251066"/>
                <a:gd name="connsiteY15" fmla="*/ 1346635 h 1572444"/>
                <a:gd name="connsiteX16" fmla="*/ 3711464 w 5251066"/>
                <a:gd name="connsiteY16" fmla="*/ 1322003 h 1572444"/>
                <a:gd name="connsiteX17" fmla="*/ 3493865 w 5251066"/>
                <a:gd name="connsiteY17" fmla="*/ 1322003 h 1572444"/>
                <a:gd name="connsiteX18" fmla="*/ 3493865 w 5251066"/>
                <a:gd name="connsiteY18" fmla="*/ 1289161 h 1572444"/>
                <a:gd name="connsiteX19" fmla="*/ 3440497 w 5251066"/>
                <a:gd name="connsiteY19" fmla="*/ 1289161 h 1572444"/>
                <a:gd name="connsiteX20" fmla="*/ 3440497 w 5251066"/>
                <a:gd name="connsiteY20" fmla="*/ 1272740 h 1572444"/>
                <a:gd name="connsiteX21" fmla="*/ 3329645 w 5251066"/>
                <a:gd name="connsiteY21" fmla="*/ 1272740 h 1572444"/>
                <a:gd name="connsiteX22" fmla="*/ 3329645 w 5251066"/>
                <a:gd name="connsiteY22" fmla="*/ 1243994 h 1572444"/>
                <a:gd name="connsiteX23" fmla="*/ 3202372 w 5251066"/>
                <a:gd name="connsiteY23" fmla="*/ 1243994 h 1572444"/>
                <a:gd name="connsiteX24" fmla="*/ 3202372 w 5251066"/>
                <a:gd name="connsiteY24" fmla="*/ 1207046 h 1572444"/>
                <a:gd name="connsiteX25" fmla="*/ 2984773 w 5251066"/>
                <a:gd name="connsiteY25" fmla="*/ 1207046 h 1572444"/>
                <a:gd name="connsiteX26" fmla="*/ 2984773 w 5251066"/>
                <a:gd name="connsiteY26" fmla="*/ 1178309 h 1572444"/>
                <a:gd name="connsiteX27" fmla="*/ 2832868 w 5251066"/>
                <a:gd name="connsiteY27" fmla="*/ 1178309 h 1572444"/>
                <a:gd name="connsiteX28" fmla="*/ 2832868 w 5251066"/>
                <a:gd name="connsiteY28" fmla="*/ 1124931 h 1572444"/>
                <a:gd name="connsiteX29" fmla="*/ 2713806 w 5251066"/>
                <a:gd name="connsiteY29" fmla="*/ 1124931 h 1572444"/>
                <a:gd name="connsiteX30" fmla="*/ 2713806 w 5251066"/>
                <a:gd name="connsiteY30" fmla="*/ 1075668 h 1572444"/>
                <a:gd name="connsiteX31" fmla="*/ 2586533 w 5251066"/>
                <a:gd name="connsiteY31" fmla="*/ 1075668 h 1572444"/>
                <a:gd name="connsiteX32" fmla="*/ 2586533 w 5251066"/>
                <a:gd name="connsiteY32" fmla="*/ 1051036 h 1572444"/>
                <a:gd name="connsiteX33" fmla="*/ 2529050 w 5251066"/>
                <a:gd name="connsiteY33" fmla="*/ 1051036 h 1572444"/>
                <a:gd name="connsiteX34" fmla="*/ 2529050 w 5251066"/>
                <a:gd name="connsiteY34" fmla="*/ 1022299 h 1572444"/>
                <a:gd name="connsiteX35" fmla="*/ 2459260 w 5251066"/>
                <a:gd name="connsiteY35" fmla="*/ 1022299 h 1572444"/>
                <a:gd name="connsiteX36" fmla="*/ 2459260 w 5251066"/>
                <a:gd name="connsiteY36" fmla="*/ 977132 h 1572444"/>
                <a:gd name="connsiteX37" fmla="*/ 2352513 w 5251066"/>
                <a:gd name="connsiteY37" fmla="*/ 977132 h 1572444"/>
                <a:gd name="connsiteX38" fmla="*/ 2352513 w 5251066"/>
                <a:gd name="connsiteY38" fmla="*/ 940183 h 1572444"/>
                <a:gd name="connsiteX39" fmla="*/ 2299135 w 5251066"/>
                <a:gd name="connsiteY39" fmla="*/ 940183 h 1572444"/>
                <a:gd name="connsiteX40" fmla="*/ 2299135 w 5251066"/>
                <a:gd name="connsiteY40" fmla="*/ 895021 h 1572444"/>
                <a:gd name="connsiteX41" fmla="*/ 2184178 w 5251066"/>
                <a:gd name="connsiteY41" fmla="*/ 895021 h 1572444"/>
                <a:gd name="connsiteX42" fmla="*/ 2184178 w 5251066"/>
                <a:gd name="connsiteY42" fmla="*/ 874494 h 1572444"/>
                <a:gd name="connsiteX43" fmla="*/ 2065115 w 5251066"/>
                <a:gd name="connsiteY43" fmla="*/ 874494 h 1572444"/>
                <a:gd name="connsiteX44" fmla="*/ 2065115 w 5251066"/>
                <a:gd name="connsiteY44" fmla="*/ 833438 h 1572444"/>
                <a:gd name="connsiteX45" fmla="*/ 1888579 w 5251066"/>
                <a:gd name="connsiteY45" fmla="*/ 833438 h 1572444"/>
                <a:gd name="connsiteX46" fmla="*/ 1888579 w 5251066"/>
                <a:gd name="connsiteY46" fmla="*/ 804699 h 1572444"/>
                <a:gd name="connsiteX47" fmla="*/ 1765411 w 5251066"/>
                <a:gd name="connsiteY47" fmla="*/ 804699 h 1572444"/>
                <a:gd name="connsiteX48" fmla="*/ 1765411 w 5251066"/>
                <a:gd name="connsiteY48" fmla="*/ 771854 h 1572444"/>
                <a:gd name="connsiteX49" fmla="*/ 1728464 w 5251066"/>
                <a:gd name="connsiteY49" fmla="*/ 771854 h 1572444"/>
                <a:gd name="connsiteX50" fmla="*/ 1728464 w 5251066"/>
                <a:gd name="connsiteY50" fmla="*/ 734903 h 1572444"/>
                <a:gd name="connsiteX51" fmla="*/ 1679191 w 5251066"/>
                <a:gd name="connsiteY51" fmla="*/ 734903 h 1572444"/>
                <a:gd name="connsiteX52" fmla="*/ 1679191 w 5251066"/>
                <a:gd name="connsiteY52" fmla="*/ 702058 h 1572444"/>
                <a:gd name="connsiteX53" fmla="*/ 1592971 w 5251066"/>
                <a:gd name="connsiteY53" fmla="*/ 702058 h 1572444"/>
                <a:gd name="connsiteX54" fmla="*/ 1592971 w 5251066"/>
                <a:gd name="connsiteY54" fmla="*/ 689742 h 1572444"/>
                <a:gd name="connsiteX55" fmla="*/ 1502655 w 5251066"/>
                <a:gd name="connsiteY55" fmla="*/ 689742 h 1572444"/>
                <a:gd name="connsiteX56" fmla="*/ 1502655 w 5251066"/>
                <a:gd name="connsiteY56" fmla="*/ 656896 h 1572444"/>
                <a:gd name="connsiteX57" fmla="*/ 1465698 w 5251066"/>
                <a:gd name="connsiteY57" fmla="*/ 656896 h 1572444"/>
                <a:gd name="connsiteX58" fmla="*/ 1465698 w 5251066"/>
                <a:gd name="connsiteY58" fmla="*/ 628158 h 1572444"/>
                <a:gd name="connsiteX59" fmla="*/ 1379487 w 5251066"/>
                <a:gd name="connsiteY59" fmla="*/ 628158 h 1572444"/>
                <a:gd name="connsiteX60" fmla="*/ 1379487 w 5251066"/>
                <a:gd name="connsiteY60" fmla="*/ 591207 h 1572444"/>
                <a:gd name="connsiteX61" fmla="*/ 1322003 w 5251066"/>
                <a:gd name="connsiteY61" fmla="*/ 591207 h 1572444"/>
                <a:gd name="connsiteX62" fmla="*/ 1322003 w 5251066"/>
                <a:gd name="connsiteY62" fmla="*/ 566574 h 1572444"/>
                <a:gd name="connsiteX63" fmla="*/ 1280951 w 5251066"/>
                <a:gd name="connsiteY63" fmla="*/ 566574 h 1572444"/>
                <a:gd name="connsiteX64" fmla="*/ 1280951 w 5251066"/>
                <a:gd name="connsiteY64" fmla="*/ 533729 h 1572444"/>
                <a:gd name="connsiteX65" fmla="*/ 1227573 w 5251066"/>
                <a:gd name="connsiteY65" fmla="*/ 533729 h 1572444"/>
                <a:gd name="connsiteX66" fmla="*/ 1227573 w 5251066"/>
                <a:gd name="connsiteY66" fmla="*/ 500884 h 1572444"/>
                <a:gd name="connsiteX67" fmla="*/ 1174204 w 5251066"/>
                <a:gd name="connsiteY67" fmla="*/ 500884 h 1572444"/>
                <a:gd name="connsiteX68" fmla="*/ 1174204 w 5251066"/>
                <a:gd name="connsiteY68" fmla="*/ 459828 h 1572444"/>
                <a:gd name="connsiteX69" fmla="*/ 1124931 w 5251066"/>
                <a:gd name="connsiteY69" fmla="*/ 459828 h 1572444"/>
                <a:gd name="connsiteX70" fmla="*/ 1124931 w 5251066"/>
                <a:gd name="connsiteY70" fmla="*/ 443405 h 1572444"/>
                <a:gd name="connsiteX71" fmla="*/ 1014089 w 5251066"/>
                <a:gd name="connsiteY71" fmla="*/ 443405 h 1572444"/>
                <a:gd name="connsiteX72" fmla="*/ 1014089 w 5251066"/>
                <a:gd name="connsiteY72" fmla="*/ 398243 h 1572444"/>
                <a:gd name="connsiteX73" fmla="*/ 936077 w 5251066"/>
                <a:gd name="connsiteY73" fmla="*/ 398243 h 1572444"/>
                <a:gd name="connsiteX74" fmla="*/ 936077 w 5251066"/>
                <a:gd name="connsiteY74" fmla="*/ 336659 h 1572444"/>
                <a:gd name="connsiteX75" fmla="*/ 878599 w 5251066"/>
                <a:gd name="connsiteY75" fmla="*/ 336659 h 1572444"/>
                <a:gd name="connsiteX76" fmla="*/ 878599 w 5251066"/>
                <a:gd name="connsiteY76" fmla="*/ 299709 h 1572444"/>
                <a:gd name="connsiteX77" fmla="*/ 817015 w 5251066"/>
                <a:gd name="connsiteY77" fmla="*/ 299709 h 1572444"/>
                <a:gd name="connsiteX78" fmla="*/ 817015 w 5251066"/>
                <a:gd name="connsiteY78" fmla="*/ 279182 h 1572444"/>
                <a:gd name="connsiteX79" fmla="*/ 739009 w 5251066"/>
                <a:gd name="connsiteY79" fmla="*/ 279182 h 1572444"/>
                <a:gd name="connsiteX80" fmla="*/ 739009 w 5251066"/>
                <a:gd name="connsiteY80" fmla="*/ 246337 h 1572444"/>
                <a:gd name="connsiteX81" fmla="*/ 669213 w 5251066"/>
                <a:gd name="connsiteY81" fmla="*/ 246337 h 1572444"/>
                <a:gd name="connsiteX82" fmla="*/ 669213 w 5251066"/>
                <a:gd name="connsiteY82" fmla="*/ 217597 h 1572444"/>
                <a:gd name="connsiteX83" fmla="*/ 615841 w 5251066"/>
                <a:gd name="connsiteY83" fmla="*/ 217597 h 1572444"/>
                <a:gd name="connsiteX84" fmla="*/ 615841 w 5251066"/>
                <a:gd name="connsiteY84" fmla="*/ 197069 h 1572444"/>
                <a:gd name="connsiteX85" fmla="*/ 533729 w 5251066"/>
                <a:gd name="connsiteY85" fmla="*/ 197069 h 1572444"/>
                <a:gd name="connsiteX86" fmla="*/ 533729 w 5251066"/>
                <a:gd name="connsiteY86" fmla="*/ 168330 h 1572444"/>
                <a:gd name="connsiteX87" fmla="*/ 509095 w 5251066"/>
                <a:gd name="connsiteY87" fmla="*/ 168330 h 1572444"/>
                <a:gd name="connsiteX88" fmla="*/ 509095 w 5251066"/>
                <a:gd name="connsiteY88" fmla="*/ 143696 h 1572444"/>
                <a:gd name="connsiteX89" fmla="*/ 455722 w 5251066"/>
                <a:gd name="connsiteY89" fmla="*/ 143696 h 1572444"/>
                <a:gd name="connsiteX90" fmla="*/ 455722 w 5251066"/>
                <a:gd name="connsiteY90" fmla="*/ 110852 h 1572444"/>
                <a:gd name="connsiteX91" fmla="*/ 365399 w 5251066"/>
                <a:gd name="connsiteY91" fmla="*/ 110852 h 1572444"/>
                <a:gd name="connsiteX92" fmla="*/ 365399 w 5251066"/>
                <a:gd name="connsiteY92" fmla="*/ 86218 h 1572444"/>
                <a:gd name="connsiteX93" fmla="*/ 287392 w 5251066"/>
                <a:gd name="connsiteY93" fmla="*/ 86218 h 1572444"/>
                <a:gd name="connsiteX94" fmla="*/ 287392 w 5251066"/>
                <a:gd name="connsiteY94" fmla="*/ 53373 h 1572444"/>
                <a:gd name="connsiteX95" fmla="*/ 180646 w 5251066"/>
                <a:gd name="connsiteY95" fmla="*/ 53373 h 1572444"/>
                <a:gd name="connsiteX96" fmla="*/ 180646 w 5251066"/>
                <a:gd name="connsiteY96" fmla="*/ 0 h 1572444"/>
                <a:gd name="connsiteX97" fmla="*/ 0 w 5251066"/>
                <a:gd name="connsiteY97" fmla="*/ 0 h 15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251066" h="1572444">
                  <a:moveTo>
                    <a:pt x="5251066" y="1572444"/>
                  </a:moveTo>
                  <a:lnTo>
                    <a:pt x="4610596" y="1572444"/>
                  </a:lnTo>
                  <a:lnTo>
                    <a:pt x="4610596" y="1490339"/>
                  </a:lnTo>
                  <a:lnTo>
                    <a:pt x="4364260" y="1490339"/>
                  </a:lnTo>
                  <a:lnTo>
                    <a:pt x="4364260" y="1457487"/>
                  </a:lnTo>
                  <a:lnTo>
                    <a:pt x="4286250" y="1457487"/>
                  </a:lnTo>
                  <a:lnTo>
                    <a:pt x="4286250" y="1445171"/>
                  </a:lnTo>
                  <a:lnTo>
                    <a:pt x="4191819" y="1445171"/>
                  </a:lnTo>
                  <a:lnTo>
                    <a:pt x="4191819" y="1428750"/>
                  </a:lnTo>
                  <a:lnTo>
                    <a:pt x="4064546" y="1428750"/>
                  </a:lnTo>
                  <a:lnTo>
                    <a:pt x="4064546" y="1400013"/>
                  </a:lnTo>
                  <a:lnTo>
                    <a:pt x="3904431" y="1400013"/>
                  </a:lnTo>
                  <a:lnTo>
                    <a:pt x="3904431" y="1371276"/>
                  </a:lnTo>
                  <a:lnTo>
                    <a:pt x="3846948" y="1371276"/>
                  </a:lnTo>
                  <a:lnTo>
                    <a:pt x="3846948" y="1346635"/>
                  </a:lnTo>
                  <a:lnTo>
                    <a:pt x="3711464" y="1346635"/>
                  </a:lnTo>
                  <a:lnTo>
                    <a:pt x="3711464" y="1322003"/>
                  </a:lnTo>
                  <a:lnTo>
                    <a:pt x="3493865" y="1322003"/>
                  </a:lnTo>
                  <a:lnTo>
                    <a:pt x="3493865" y="1289161"/>
                  </a:lnTo>
                  <a:lnTo>
                    <a:pt x="3440497" y="1289161"/>
                  </a:lnTo>
                  <a:lnTo>
                    <a:pt x="3440497" y="1272740"/>
                  </a:lnTo>
                  <a:lnTo>
                    <a:pt x="3329645" y="1272740"/>
                  </a:lnTo>
                  <a:lnTo>
                    <a:pt x="3329645" y="1243994"/>
                  </a:lnTo>
                  <a:lnTo>
                    <a:pt x="3202372" y="1243994"/>
                  </a:lnTo>
                  <a:lnTo>
                    <a:pt x="3202372" y="1207046"/>
                  </a:lnTo>
                  <a:lnTo>
                    <a:pt x="2984773" y="1207046"/>
                  </a:lnTo>
                  <a:lnTo>
                    <a:pt x="2984773" y="1178309"/>
                  </a:lnTo>
                  <a:lnTo>
                    <a:pt x="2832868" y="1178309"/>
                  </a:lnTo>
                  <a:lnTo>
                    <a:pt x="2832868" y="1124931"/>
                  </a:lnTo>
                  <a:lnTo>
                    <a:pt x="2713806" y="1124931"/>
                  </a:lnTo>
                  <a:lnTo>
                    <a:pt x="2713806" y="1075668"/>
                  </a:lnTo>
                  <a:lnTo>
                    <a:pt x="2586533" y="1075668"/>
                  </a:lnTo>
                  <a:lnTo>
                    <a:pt x="2586533" y="1051036"/>
                  </a:lnTo>
                  <a:lnTo>
                    <a:pt x="2529050" y="1051036"/>
                  </a:lnTo>
                  <a:lnTo>
                    <a:pt x="2529050" y="1022299"/>
                  </a:lnTo>
                  <a:lnTo>
                    <a:pt x="2459260" y="1022299"/>
                  </a:lnTo>
                  <a:lnTo>
                    <a:pt x="2459260" y="977132"/>
                  </a:lnTo>
                  <a:lnTo>
                    <a:pt x="2352513" y="977132"/>
                  </a:lnTo>
                  <a:lnTo>
                    <a:pt x="2352513" y="940183"/>
                  </a:lnTo>
                  <a:lnTo>
                    <a:pt x="2299135" y="940183"/>
                  </a:lnTo>
                  <a:lnTo>
                    <a:pt x="2299135" y="895021"/>
                  </a:lnTo>
                  <a:lnTo>
                    <a:pt x="2184178" y="895021"/>
                  </a:lnTo>
                  <a:lnTo>
                    <a:pt x="2184178" y="874494"/>
                  </a:lnTo>
                  <a:lnTo>
                    <a:pt x="2065115" y="874494"/>
                  </a:lnTo>
                  <a:lnTo>
                    <a:pt x="2065115" y="833438"/>
                  </a:lnTo>
                  <a:lnTo>
                    <a:pt x="1888579" y="833438"/>
                  </a:lnTo>
                  <a:lnTo>
                    <a:pt x="1888579" y="804699"/>
                  </a:lnTo>
                  <a:lnTo>
                    <a:pt x="1765411" y="804699"/>
                  </a:lnTo>
                  <a:lnTo>
                    <a:pt x="1765411" y="771854"/>
                  </a:lnTo>
                  <a:lnTo>
                    <a:pt x="1728464" y="771854"/>
                  </a:lnTo>
                  <a:lnTo>
                    <a:pt x="1728464" y="734903"/>
                  </a:lnTo>
                  <a:lnTo>
                    <a:pt x="1679191" y="734903"/>
                  </a:lnTo>
                  <a:lnTo>
                    <a:pt x="1679191" y="702058"/>
                  </a:lnTo>
                  <a:lnTo>
                    <a:pt x="1592971" y="702058"/>
                  </a:lnTo>
                  <a:lnTo>
                    <a:pt x="1592971" y="689742"/>
                  </a:lnTo>
                  <a:lnTo>
                    <a:pt x="1502655" y="689742"/>
                  </a:lnTo>
                  <a:lnTo>
                    <a:pt x="1502655" y="656896"/>
                  </a:lnTo>
                  <a:lnTo>
                    <a:pt x="1465698" y="656896"/>
                  </a:lnTo>
                  <a:lnTo>
                    <a:pt x="1465698" y="628158"/>
                  </a:lnTo>
                  <a:lnTo>
                    <a:pt x="1379487" y="628158"/>
                  </a:lnTo>
                  <a:lnTo>
                    <a:pt x="1379487" y="591207"/>
                  </a:lnTo>
                  <a:lnTo>
                    <a:pt x="1322003" y="591207"/>
                  </a:lnTo>
                  <a:lnTo>
                    <a:pt x="1322003" y="566574"/>
                  </a:lnTo>
                  <a:lnTo>
                    <a:pt x="1280951" y="566574"/>
                  </a:lnTo>
                  <a:lnTo>
                    <a:pt x="1280951" y="533729"/>
                  </a:lnTo>
                  <a:lnTo>
                    <a:pt x="1227573" y="533729"/>
                  </a:lnTo>
                  <a:lnTo>
                    <a:pt x="1227573" y="500884"/>
                  </a:lnTo>
                  <a:lnTo>
                    <a:pt x="1174204" y="500884"/>
                  </a:lnTo>
                  <a:lnTo>
                    <a:pt x="1174204" y="459828"/>
                  </a:lnTo>
                  <a:lnTo>
                    <a:pt x="1124931" y="459828"/>
                  </a:lnTo>
                  <a:lnTo>
                    <a:pt x="1124931" y="443405"/>
                  </a:lnTo>
                  <a:lnTo>
                    <a:pt x="1014089" y="443405"/>
                  </a:lnTo>
                  <a:lnTo>
                    <a:pt x="1014089" y="398243"/>
                  </a:lnTo>
                  <a:lnTo>
                    <a:pt x="936077" y="398243"/>
                  </a:lnTo>
                  <a:lnTo>
                    <a:pt x="936077" y="336659"/>
                  </a:lnTo>
                  <a:lnTo>
                    <a:pt x="878599" y="336659"/>
                  </a:lnTo>
                  <a:lnTo>
                    <a:pt x="878599" y="299709"/>
                  </a:lnTo>
                  <a:lnTo>
                    <a:pt x="817015" y="299709"/>
                  </a:lnTo>
                  <a:lnTo>
                    <a:pt x="817015" y="279182"/>
                  </a:lnTo>
                  <a:lnTo>
                    <a:pt x="739009" y="279182"/>
                  </a:lnTo>
                  <a:lnTo>
                    <a:pt x="739009" y="246337"/>
                  </a:lnTo>
                  <a:lnTo>
                    <a:pt x="669213" y="246337"/>
                  </a:lnTo>
                  <a:lnTo>
                    <a:pt x="669213" y="217597"/>
                  </a:lnTo>
                  <a:lnTo>
                    <a:pt x="615841" y="217597"/>
                  </a:lnTo>
                  <a:lnTo>
                    <a:pt x="615841" y="197069"/>
                  </a:lnTo>
                  <a:lnTo>
                    <a:pt x="533729" y="197069"/>
                  </a:lnTo>
                  <a:lnTo>
                    <a:pt x="533729" y="168330"/>
                  </a:lnTo>
                  <a:lnTo>
                    <a:pt x="509095" y="168330"/>
                  </a:lnTo>
                  <a:lnTo>
                    <a:pt x="509095" y="143696"/>
                  </a:lnTo>
                  <a:lnTo>
                    <a:pt x="455722" y="143696"/>
                  </a:lnTo>
                  <a:lnTo>
                    <a:pt x="455722" y="110852"/>
                  </a:lnTo>
                  <a:lnTo>
                    <a:pt x="365399" y="110852"/>
                  </a:lnTo>
                  <a:lnTo>
                    <a:pt x="365399" y="86218"/>
                  </a:lnTo>
                  <a:lnTo>
                    <a:pt x="287392" y="86218"/>
                  </a:lnTo>
                  <a:lnTo>
                    <a:pt x="287392" y="53373"/>
                  </a:lnTo>
                  <a:lnTo>
                    <a:pt x="180646" y="53373"/>
                  </a:lnTo>
                  <a:lnTo>
                    <a:pt x="180646"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1" name="Freeform: Shape 339">
              <a:extLst>
                <a:ext uri="{FF2B5EF4-FFF2-40B4-BE49-F238E27FC236}">
                  <a16:creationId xmlns:a16="http://schemas.microsoft.com/office/drawing/2014/main" id="{9705A66E-E02C-86F3-A66E-B03FF5642EE2}"/>
                </a:ext>
              </a:extLst>
            </p:cNvPr>
            <p:cNvSpPr/>
            <p:nvPr/>
          </p:nvSpPr>
          <p:spPr>
            <a:xfrm>
              <a:off x="7016162" y="38967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2" name="Freeform: Shape 340">
              <a:extLst>
                <a:ext uri="{FF2B5EF4-FFF2-40B4-BE49-F238E27FC236}">
                  <a16:creationId xmlns:a16="http://schemas.microsoft.com/office/drawing/2014/main" id="{7701F378-7EC9-7870-2329-D543C03BB4A7}"/>
                </a:ext>
              </a:extLst>
            </p:cNvPr>
            <p:cNvSpPr/>
            <p:nvPr/>
          </p:nvSpPr>
          <p:spPr>
            <a:xfrm>
              <a:off x="7111412" y="38967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3" name="Freeform: Shape 341">
              <a:extLst>
                <a:ext uri="{FF2B5EF4-FFF2-40B4-BE49-F238E27FC236}">
                  <a16:creationId xmlns:a16="http://schemas.microsoft.com/office/drawing/2014/main" id="{26156490-DEDC-0499-B71E-72BB8B4084B4}"/>
                </a:ext>
              </a:extLst>
            </p:cNvPr>
            <p:cNvSpPr/>
            <p:nvPr/>
          </p:nvSpPr>
          <p:spPr>
            <a:xfrm>
              <a:off x="7149512" y="38967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4" name="Freeform: Shape 342">
              <a:extLst>
                <a:ext uri="{FF2B5EF4-FFF2-40B4-BE49-F238E27FC236}">
                  <a16:creationId xmlns:a16="http://schemas.microsoft.com/office/drawing/2014/main" id="{7ADF04AD-68D2-E9D9-99FD-C9A2E9EE53D1}"/>
                </a:ext>
              </a:extLst>
            </p:cNvPr>
            <p:cNvSpPr/>
            <p:nvPr/>
          </p:nvSpPr>
          <p:spPr>
            <a:xfrm>
              <a:off x="7187612" y="39157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5" name="Freeform: Shape 343">
              <a:extLst>
                <a:ext uri="{FF2B5EF4-FFF2-40B4-BE49-F238E27FC236}">
                  <a16:creationId xmlns:a16="http://schemas.microsoft.com/office/drawing/2014/main" id="{2CFE15FD-9649-9F63-A4A6-119FC286992F}"/>
                </a:ext>
              </a:extLst>
            </p:cNvPr>
            <p:cNvSpPr/>
            <p:nvPr/>
          </p:nvSpPr>
          <p:spPr>
            <a:xfrm>
              <a:off x="7206662" y="39348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6" name="Freeform: Shape 344">
              <a:extLst>
                <a:ext uri="{FF2B5EF4-FFF2-40B4-BE49-F238E27FC236}">
                  <a16:creationId xmlns:a16="http://schemas.microsoft.com/office/drawing/2014/main" id="{CF8B21E0-95FA-E888-6D5E-F6327F403442}"/>
                </a:ext>
              </a:extLst>
            </p:cNvPr>
            <p:cNvSpPr/>
            <p:nvPr/>
          </p:nvSpPr>
          <p:spPr>
            <a:xfrm>
              <a:off x="7263812" y="39348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7" name="Freeform: Shape 345">
              <a:extLst>
                <a:ext uri="{FF2B5EF4-FFF2-40B4-BE49-F238E27FC236}">
                  <a16:creationId xmlns:a16="http://schemas.microsoft.com/office/drawing/2014/main" id="{6F14C816-E7A2-77DB-C19F-C75DBF77EB62}"/>
                </a:ext>
              </a:extLst>
            </p:cNvPr>
            <p:cNvSpPr/>
            <p:nvPr/>
          </p:nvSpPr>
          <p:spPr>
            <a:xfrm>
              <a:off x="7282862" y="39348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8" name="Freeform: Shape 346">
              <a:extLst>
                <a:ext uri="{FF2B5EF4-FFF2-40B4-BE49-F238E27FC236}">
                  <a16:creationId xmlns:a16="http://schemas.microsoft.com/office/drawing/2014/main" id="{BBF7EF78-3055-5D47-2CDE-1681D7C55583}"/>
                </a:ext>
              </a:extLst>
            </p:cNvPr>
            <p:cNvSpPr/>
            <p:nvPr/>
          </p:nvSpPr>
          <p:spPr>
            <a:xfrm>
              <a:off x="7320962" y="39538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9" name="Freeform: Shape 347">
              <a:extLst>
                <a:ext uri="{FF2B5EF4-FFF2-40B4-BE49-F238E27FC236}">
                  <a16:creationId xmlns:a16="http://schemas.microsoft.com/office/drawing/2014/main" id="{9ABB5B48-B1CC-7852-0430-48516224735C}"/>
                </a:ext>
              </a:extLst>
            </p:cNvPr>
            <p:cNvSpPr/>
            <p:nvPr/>
          </p:nvSpPr>
          <p:spPr>
            <a:xfrm>
              <a:off x="7378112" y="39729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0" name="Freeform: Shape 348">
              <a:extLst>
                <a:ext uri="{FF2B5EF4-FFF2-40B4-BE49-F238E27FC236}">
                  <a16:creationId xmlns:a16="http://schemas.microsoft.com/office/drawing/2014/main" id="{2DE2080C-56CB-EBB8-7632-686CA1D2DD45}"/>
                </a:ext>
              </a:extLst>
            </p:cNvPr>
            <p:cNvSpPr/>
            <p:nvPr/>
          </p:nvSpPr>
          <p:spPr>
            <a:xfrm>
              <a:off x="7416212" y="39729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1" name="Freeform: Shape 349">
              <a:extLst>
                <a:ext uri="{FF2B5EF4-FFF2-40B4-BE49-F238E27FC236}">
                  <a16:creationId xmlns:a16="http://schemas.microsoft.com/office/drawing/2014/main" id="{66A6DF66-D729-10CA-C90A-3313F7BD4132}"/>
                </a:ext>
              </a:extLst>
            </p:cNvPr>
            <p:cNvSpPr/>
            <p:nvPr/>
          </p:nvSpPr>
          <p:spPr>
            <a:xfrm>
              <a:off x="7473362" y="39919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2" name="Freeform: Shape 350">
              <a:extLst>
                <a:ext uri="{FF2B5EF4-FFF2-40B4-BE49-F238E27FC236}">
                  <a16:creationId xmlns:a16="http://schemas.microsoft.com/office/drawing/2014/main" id="{965025A1-8570-7FC8-40DE-03B7187FD0DD}"/>
                </a:ext>
              </a:extLst>
            </p:cNvPr>
            <p:cNvSpPr/>
            <p:nvPr/>
          </p:nvSpPr>
          <p:spPr>
            <a:xfrm>
              <a:off x="7511462" y="39919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3" name="Freeform: Shape 351">
              <a:extLst>
                <a:ext uri="{FF2B5EF4-FFF2-40B4-BE49-F238E27FC236}">
                  <a16:creationId xmlns:a16="http://schemas.microsoft.com/office/drawing/2014/main" id="{3B95CEC6-9C88-5C80-37CA-31067F394FD3}"/>
                </a:ext>
              </a:extLst>
            </p:cNvPr>
            <p:cNvSpPr/>
            <p:nvPr/>
          </p:nvSpPr>
          <p:spPr>
            <a:xfrm>
              <a:off x="7549562" y="40110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4" name="Freeform: Shape 352">
              <a:extLst>
                <a:ext uri="{FF2B5EF4-FFF2-40B4-BE49-F238E27FC236}">
                  <a16:creationId xmlns:a16="http://schemas.microsoft.com/office/drawing/2014/main" id="{5BE86B08-EEBB-36FA-F230-A3F29D353653}"/>
                </a:ext>
              </a:extLst>
            </p:cNvPr>
            <p:cNvSpPr/>
            <p:nvPr/>
          </p:nvSpPr>
          <p:spPr>
            <a:xfrm>
              <a:off x="7587662" y="40110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5" name="Freeform: Shape 353">
              <a:extLst>
                <a:ext uri="{FF2B5EF4-FFF2-40B4-BE49-F238E27FC236}">
                  <a16:creationId xmlns:a16="http://schemas.microsoft.com/office/drawing/2014/main" id="{3106C4B8-0545-718B-F49B-1BC137D52871}"/>
                </a:ext>
              </a:extLst>
            </p:cNvPr>
            <p:cNvSpPr/>
            <p:nvPr/>
          </p:nvSpPr>
          <p:spPr>
            <a:xfrm>
              <a:off x="7625762" y="40110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6" name="Freeform: Shape 354">
              <a:extLst>
                <a:ext uri="{FF2B5EF4-FFF2-40B4-BE49-F238E27FC236}">
                  <a16:creationId xmlns:a16="http://schemas.microsoft.com/office/drawing/2014/main" id="{7F93FCC7-7383-662A-9A5B-7104492655D4}"/>
                </a:ext>
              </a:extLst>
            </p:cNvPr>
            <p:cNvSpPr/>
            <p:nvPr/>
          </p:nvSpPr>
          <p:spPr>
            <a:xfrm>
              <a:off x="7663862" y="40300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7" name="Freeform: Shape 355">
              <a:extLst>
                <a:ext uri="{FF2B5EF4-FFF2-40B4-BE49-F238E27FC236}">
                  <a16:creationId xmlns:a16="http://schemas.microsoft.com/office/drawing/2014/main" id="{ADD55D39-9494-5605-2A41-DCC39AA2D99E}"/>
                </a:ext>
              </a:extLst>
            </p:cNvPr>
            <p:cNvSpPr/>
            <p:nvPr/>
          </p:nvSpPr>
          <p:spPr>
            <a:xfrm>
              <a:off x="7701962" y="40300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8" name="Freeform: Shape 356">
              <a:extLst>
                <a:ext uri="{FF2B5EF4-FFF2-40B4-BE49-F238E27FC236}">
                  <a16:creationId xmlns:a16="http://schemas.microsoft.com/office/drawing/2014/main" id="{ED812BDD-E9B9-0AE0-8E25-4C102777661C}"/>
                </a:ext>
              </a:extLst>
            </p:cNvPr>
            <p:cNvSpPr/>
            <p:nvPr/>
          </p:nvSpPr>
          <p:spPr>
            <a:xfrm>
              <a:off x="7759121" y="40300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9" name="Freeform: Shape 357">
              <a:extLst>
                <a:ext uri="{FF2B5EF4-FFF2-40B4-BE49-F238E27FC236}">
                  <a16:creationId xmlns:a16="http://schemas.microsoft.com/office/drawing/2014/main" id="{88FF4537-0264-7568-F7F3-93BDFD361F0F}"/>
                </a:ext>
              </a:extLst>
            </p:cNvPr>
            <p:cNvSpPr/>
            <p:nvPr/>
          </p:nvSpPr>
          <p:spPr>
            <a:xfrm>
              <a:off x="78734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0" name="Freeform: Shape 358">
              <a:extLst>
                <a:ext uri="{FF2B5EF4-FFF2-40B4-BE49-F238E27FC236}">
                  <a16:creationId xmlns:a16="http://schemas.microsoft.com/office/drawing/2014/main" id="{1C1D2548-06B2-22A5-59C5-AA43AB149564}"/>
                </a:ext>
              </a:extLst>
            </p:cNvPr>
            <p:cNvSpPr/>
            <p:nvPr/>
          </p:nvSpPr>
          <p:spPr>
            <a:xfrm>
              <a:off x="79115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1" name="Freeform: Shape 359">
              <a:extLst>
                <a:ext uri="{FF2B5EF4-FFF2-40B4-BE49-F238E27FC236}">
                  <a16:creationId xmlns:a16="http://schemas.microsoft.com/office/drawing/2014/main" id="{69549469-213B-8508-C124-33619AEEC49D}"/>
                </a:ext>
              </a:extLst>
            </p:cNvPr>
            <p:cNvSpPr/>
            <p:nvPr/>
          </p:nvSpPr>
          <p:spPr>
            <a:xfrm>
              <a:off x="79496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2" name="Freeform: Shape 360">
              <a:extLst>
                <a:ext uri="{FF2B5EF4-FFF2-40B4-BE49-F238E27FC236}">
                  <a16:creationId xmlns:a16="http://schemas.microsoft.com/office/drawing/2014/main" id="{308A583C-1177-AA04-BA34-4C96D91E3F0B}"/>
                </a:ext>
              </a:extLst>
            </p:cNvPr>
            <p:cNvSpPr/>
            <p:nvPr/>
          </p:nvSpPr>
          <p:spPr>
            <a:xfrm>
              <a:off x="79877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3" name="Freeform: Shape 361">
              <a:extLst>
                <a:ext uri="{FF2B5EF4-FFF2-40B4-BE49-F238E27FC236}">
                  <a16:creationId xmlns:a16="http://schemas.microsoft.com/office/drawing/2014/main" id="{D3D64B17-9B1E-1C98-141F-3BF1ECC815EB}"/>
                </a:ext>
              </a:extLst>
            </p:cNvPr>
            <p:cNvSpPr/>
            <p:nvPr/>
          </p:nvSpPr>
          <p:spPr>
            <a:xfrm>
              <a:off x="80258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4" name="Freeform: Shape 362">
              <a:extLst>
                <a:ext uri="{FF2B5EF4-FFF2-40B4-BE49-F238E27FC236}">
                  <a16:creationId xmlns:a16="http://schemas.microsoft.com/office/drawing/2014/main" id="{282E46C7-0F00-A8A7-8119-3672EB7833CE}"/>
                </a:ext>
              </a:extLst>
            </p:cNvPr>
            <p:cNvSpPr/>
            <p:nvPr/>
          </p:nvSpPr>
          <p:spPr>
            <a:xfrm>
              <a:off x="81210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5" name="Freeform: Shape 363">
              <a:extLst>
                <a:ext uri="{FF2B5EF4-FFF2-40B4-BE49-F238E27FC236}">
                  <a16:creationId xmlns:a16="http://schemas.microsoft.com/office/drawing/2014/main" id="{20DB8A0D-4140-BC6A-1902-D6D1F7DFC9AE}"/>
                </a:ext>
              </a:extLst>
            </p:cNvPr>
            <p:cNvSpPr/>
            <p:nvPr/>
          </p:nvSpPr>
          <p:spPr>
            <a:xfrm>
              <a:off x="81591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6" name="Freeform: Shape 364">
              <a:extLst>
                <a:ext uri="{FF2B5EF4-FFF2-40B4-BE49-F238E27FC236}">
                  <a16:creationId xmlns:a16="http://schemas.microsoft.com/office/drawing/2014/main" id="{F57AB342-B424-B0EE-BE65-859EDDEE3827}"/>
                </a:ext>
              </a:extLst>
            </p:cNvPr>
            <p:cNvSpPr/>
            <p:nvPr/>
          </p:nvSpPr>
          <p:spPr>
            <a:xfrm>
              <a:off x="81972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7" name="Freeform: Shape 365">
              <a:extLst>
                <a:ext uri="{FF2B5EF4-FFF2-40B4-BE49-F238E27FC236}">
                  <a16:creationId xmlns:a16="http://schemas.microsoft.com/office/drawing/2014/main" id="{15ED9FEB-005D-9BF5-9E34-488A8EC30A54}"/>
                </a:ext>
              </a:extLst>
            </p:cNvPr>
            <p:cNvSpPr/>
            <p:nvPr/>
          </p:nvSpPr>
          <p:spPr>
            <a:xfrm>
              <a:off x="82353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8" name="Freeform: Shape 366">
              <a:extLst>
                <a:ext uri="{FF2B5EF4-FFF2-40B4-BE49-F238E27FC236}">
                  <a16:creationId xmlns:a16="http://schemas.microsoft.com/office/drawing/2014/main" id="{39F2B58C-B5F3-121A-40B7-D16CFED8293D}"/>
                </a:ext>
              </a:extLst>
            </p:cNvPr>
            <p:cNvSpPr/>
            <p:nvPr/>
          </p:nvSpPr>
          <p:spPr>
            <a:xfrm>
              <a:off x="836872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9" name="Freeform: Shape 367">
              <a:extLst>
                <a:ext uri="{FF2B5EF4-FFF2-40B4-BE49-F238E27FC236}">
                  <a16:creationId xmlns:a16="http://schemas.microsoft.com/office/drawing/2014/main" id="{13C447A0-DB5E-117D-77C8-F801C71DB6D6}"/>
                </a:ext>
              </a:extLst>
            </p:cNvPr>
            <p:cNvSpPr/>
            <p:nvPr/>
          </p:nvSpPr>
          <p:spPr>
            <a:xfrm>
              <a:off x="840682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0" name="Freeform: Shape 368">
              <a:extLst>
                <a:ext uri="{FF2B5EF4-FFF2-40B4-BE49-F238E27FC236}">
                  <a16:creationId xmlns:a16="http://schemas.microsoft.com/office/drawing/2014/main" id="{C3BD6F88-9A89-EAA6-9215-D77C625AB50D}"/>
                </a:ext>
              </a:extLst>
            </p:cNvPr>
            <p:cNvSpPr/>
            <p:nvPr/>
          </p:nvSpPr>
          <p:spPr>
            <a:xfrm>
              <a:off x="84258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1" name="Freeform: Shape 369">
              <a:extLst>
                <a:ext uri="{FF2B5EF4-FFF2-40B4-BE49-F238E27FC236}">
                  <a16:creationId xmlns:a16="http://schemas.microsoft.com/office/drawing/2014/main" id="{93A109CE-D67B-091F-BBFC-A97B5A8F0F20}"/>
                </a:ext>
              </a:extLst>
            </p:cNvPr>
            <p:cNvSpPr/>
            <p:nvPr/>
          </p:nvSpPr>
          <p:spPr>
            <a:xfrm>
              <a:off x="85020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2" name="Freeform: Shape 370">
              <a:extLst>
                <a:ext uri="{FF2B5EF4-FFF2-40B4-BE49-F238E27FC236}">
                  <a16:creationId xmlns:a16="http://schemas.microsoft.com/office/drawing/2014/main" id="{0ED0A7FF-94B2-AEE1-7FBE-FB0EECCFDEF0}"/>
                </a:ext>
              </a:extLst>
            </p:cNvPr>
            <p:cNvSpPr/>
            <p:nvPr/>
          </p:nvSpPr>
          <p:spPr>
            <a:xfrm>
              <a:off x="86925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grpSp>
        <p:nvGrpSpPr>
          <p:cNvPr id="253" name="Group 252">
            <a:extLst>
              <a:ext uri="{FF2B5EF4-FFF2-40B4-BE49-F238E27FC236}">
                <a16:creationId xmlns:a16="http://schemas.microsoft.com/office/drawing/2014/main" id="{E84EC8A8-4DA8-9398-0B39-005641FA043B}"/>
              </a:ext>
            </a:extLst>
          </p:cNvPr>
          <p:cNvGrpSpPr/>
          <p:nvPr/>
        </p:nvGrpSpPr>
        <p:grpSpPr>
          <a:xfrm>
            <a:off x="7279536" y="3114775"/>
            <a:ext cx="4081877" cy="1496874"/>
            <a:chOff x="3576637" y="2538412"/>
            <a:chExt cx="5036419" cy="1785460"/>
          </a:xfrm>
        </p:grpSpPr>
        <p:sp>
          <p:nvSpPr>
            <p:cNvPr id="254" name="Freeform: Shape 375">
              <a:extLst>
                <a:ext uri="{FF2B5EF4-FFF2-40B4-BE49-F238E27FC236}">
                  <a16:creationId xmlns:a16="http://schemas.microsoft.com/office/drawing/2014/main" id="{3B943554-32AF-5C16-50E5-76A5B990D03D}"/>
                </a:ext>
              </a:extLst>
            </p:cNvPr>
            <p:cNvSpPr/>
            <p:nvPr/>
          </p:nvSpPr>
          <p:spPr>
            <a:xfrm>
              <a:off x="3576637" y="2584833"/>
              <a:ext cx="5036419" cy="1702673"/>
            </a:xfrm>
            <a:custGeom>
              <a:avLst/>
              <a:gdLst>
                <a:gd name="connsiteX0" fmla="*/ 5036420 w 5036419"/>
                <a:gd name="connsiteY0" fmla="*/ 1702673 h 1702673"/>
                <a:gd name="connsiteX1" fmla="*/ 4482351 w 5036419"/>
                <a:gd name="connsiteY1" fmla="*/ 1702673 h 1702673"/>
                <a:gd name="connsiteX2" fmla="*/ 4482351 w 5036419"/>
                <a:gd name="connsiteY2" fmla="*/ 1655982 h 1702673"/>
                <a:gd name="connsiteX3" fmla="*/ 4413876 w 5036419"/>
                <a:gd name="connsiteY3" fmla="*/ 1655982 h 1702673"/>
                <a:gd name="connsiteX4" fmla="*/ 4413876 w 5036419"/>
                <a:gd name="connsiteY4" fmla="*/ 1621739 h 1702673"/>
                <a:gd name="connsiteX5" fmla="*/ 4099484 w 5036419"/>
                <a:gd name="connsiteY5" fmla="*/ 1621739 h 1702673"/>
                <a:gd name="connsiteX6" fmla="*/ 4099484 w 5036419"/>
                <a:gd name="connsiteY6" fmla="*/ 1593726 h 1702673"/>
                <a:gd name="connsiteX7" fmla="*/ 3971859 w 5036419"/>
                <a:gd name="connsiteY7" fmla="*/ 1593726 h 1702673"/>
                <a:gd name="connsiteX8" fmla="*/ 3971859 w 5036419"/>
                <a:gd name="connsiteY8" fmla="*/ 1565713 h 1702673"/>
                <a:gd name="connsiteX9" fmla="*/ 3729066 w 5036419"/>
                <a:gd name="connsiteY9" fmla="*/ 1565713 h 1702673"/>
                <a:gd name="connsiteX10" fmla="*/ 3729066 w 5036419"/>
                <a:gd name="connsiteY10" fmla="*/ 1522136 h 1702673"/>
                <a:gd name="connsiteX11" fmla="*/ 3545415 w 5036419"/>
                <a:gd name="connsiteY11" fmla="*/ 1522136 h 1702673"/>
                <a:gd name="connsiteX12" fmla="*/ 3545415 w 5036419"/>
                <a:gd name="connsiteY12" fmla="*/ 1500343 h 1702673"/>
                <a:gd name="connsiteX13" fmla="*/ 3498723 w 5036419"/>
                <a:gd name="connsiteY13" fmla="*/ 1500343 h 1702673"/>
                <a:gd name="connsiteX14" fmla="*/ 3498723 w 5036419"/>
                <a:gd name="connsiteY14" fmla="*/ 1484779 h 1702673"/>
                <a:gd name="connsiteX15" fmla="*/ 3464481 w 5036419"/>
                <a:gd name="connsiteY15" fmla="*/ 1484779 h 1702673"/>
                <a:gd name="connsiteX16" fmla="*/ 3464481 w 5036419"/>
                <a:gd name="connsiteY16" fmla="*/ 1447422 h 1702673"/>
                <a:gd name="connsiteX17" fmla="*/ 3346199 w 5036419"/>
                <a:gd name="connsiteY17" fmla="*/ 1447422 h 1702673"/>
                <a:gd name="connsiteX18" fmla="*/ 3346199 w 5036419"/>
                <a:gd name="connsiteY18" fmla="*/ 1431858 h 1702673"/>
                <a:gd name="connsiteX19" fmla="*/ 3305737 w 5036419"/>
                <a:gd name="connsiteY19" fmla="*/ 1431858 h 1702673"/>
                <a:gd name="connsiteX20" fmla="*/ 3305737 w 5036419"/>
                <a:gd name="connsiteY20" fmla="*/ 1403845 h 1702673"/>
                <a:gd name="connsiteX21" fmla="*/ 3240367 w 5036419"/>
                <a:gd name="connsiteY21" fmla="*/ 1403845 h 1702673"/>
                <a:gd name="connsiteX22" fmla="*/ 3240367 w 5036419"/>
                <a:gd name="connsiteY22" fmla="*/ 1372718 h 1702673"/>
                <a:gd name="connsiteX23" fmla="*/ 3190561 w 5036419"/>
                <a:gd name="connsiteY23" fmla="*/ 1372718 h 1702673"/>
                <a:gd name="connsiteX24" fmla="*/ 3190561 w 5036419"/>
                <a:gd name="connsiteY24" fmla="*/ 1354049 h 1702673"/>
                <a:gd name="connsiteX25" fmla="*/ 3128305 w 5036419"/>
                <a:gd name="connsiteY25" fmla="*/ 1354049 h 1702673"/>
                <a:gd name="connsiteX26" fmla="*/ 3128305 w 5036419"/>
                <a:gd name="connsiteY26" fmla="*/ 1332255 h 1702673"/>
                <a:gd name="connsiteX27" fmla="*/ 3034922 w 5036419"/>
                <a:gd name="connsiteY27" fmla="*/ 1332255 h 1702673"/>
                <a:gd name="connsiteX28" fmla="*/ 3034922 w 5036419"/>
                <a:gd name="connsiteY28" fmla="*/ 1298013 h 1702673"/>
                <a:gd name="connsiteX29" fmla="*/ 2929090 w 5036419"/>
                <a:gd name="connsiteY29" fmla="*/ 1298013 h 1702673"/>
                <a:gd name="connsiteX30" fmla="*/ 2929090 w 5036419"/>
                <a:gd name="connsiteY30" fmla="*/ 1270000 h 1702673"/>
                <a:gd name="connsiteX31" fmla="*/ 2851271 w 5036419"/>
                <a:gd name="connsiteY31" fmla="*/ 1270000 h 1702673"/>
                <a:gd name="connsiteX32" fmla="*/ 2851271 w 5036419"/>
                <a:gd name="connsiteY32" fmla="*/ 1238872 h 1702673"/>
                <a:gd name="connsiteX33" fmla="*/ 2745438 w 5036419"/>
                <a:gd name="connsiteY33" fmla="*/ 1238872 h 1702673"/>
                <a:gd name="connsiteX34" fmla="*/ 2745438 w 5036419"/>
                <a:gd name="connsiteY34" fmla="*/ 1207745 h 1702673"/>
                <a:gd name="connsiteX35" fmla="*/ 2652055 w 5036419"/>
                <a:gd name="connsiteY35" fmla="*/ 1207745 h 1702673"/>
                <a:gd name="connsiteX36" fmla="*/ 2652055 w 5036419"/>
                <a:gd name="connsiteY36" fmla="*/ 1182846 h 1702673"/>
                <a:gd name="connsiteX37" fmla="*/ 2530659 w 5036419"/>
                <a:gd name="connsiteY37" fmla="*/ 1182846 h 1702673"/>
                <a:gd name="connsiteX38" fmla="*/ 2530659 w 5036419"/>
                <a:gd name="connsiteY38" fmla="*/ 1161053 h 1702673"/>
                <a:gd name="connsiteX39" fmla="*/ 2462184 w 5036419"/>
                <a:gd name="connsiteY39" fmla="*/ 1161053 h 1702673"/>
                <a:gd name="connsiteX40" fmla="*/ 2462184 w 5036419"/>
                <a:gd name="connsiteY40" fmla="*/ 1139260 h 1702673"/>
                <a:gd name="connsiteX41" fmla="*/ 2371916 w 5036419"/>
                <a:gd name="connsiteY41" fmla="*/ 1139260 h 1702673"/>
                <a:gd name="connsiteX42" fmla="*/ 2371916 w 5036419"/>
                <a:gd name="connsiteY42" fmla="*/ 1117476 h 1702673"/>
                <a:gd name="connsiteX43" fmla="*/ 2290982 w 5036419"/>
                <a:gd name="connsiteY43" fmla="*/ 1117476 h 1702673"/>
                <a:gd name="connsiteX44" fmla="*/ 2290982 w 5036419"/>
                <a:gd name="connsiteY44" fmla="*/ 1070785 h 1702673"/>
                <a:gd name="connsiteX45" fmla="*/ 2234956 w 5036419"/>
                <a:gd name="connsiteY45" fmla="*/ 1070785 h 1702673"/>
                <a:gd name="connsiteX46" fmla="*/ 2234956 w 5036419"/>
                <a:gd name="connsiteY46" fmla="*/ 1036542 h 1702673"/>
                <a:gd name="connsiteX47" fmla="*/ 2172700 w 5036419"/>
                <a:gd name="connsiteY47" fmla="*/ 1036542 h 1702673"/>
                <a:gd name="connsiteX48" fmla="*/ 2172700 w 5036419"/>
                <a:gd name="connsiteY48" fmla="*/ 999195 h 1702673"/>
                <a:gd name="connsiteX49" fmla="*/ 2101101 w 5036419"/>
                <a:gd name="connsiteY49" fmla="*/ 999195 h 1702673"/>
                <a:gd name="connsiteX50" fmla="*/ 2101101 w 5036419"/>
                <a:gd name="connsiteY50" fmla="*/ 971172 h 1702673"/>
                <a:gd name="connsiteX51" fmla="*/ 2048189 w 5036419"/>
                <a:gd name="connsiteY51" fmla="*/ 971172 h 1702673"/>
                <a:gd name="connsiteX52" fmla="*/ 2048189 w 5036419"/>
                <a:gd name="connsiteY52" fmla="*/ 924490 h 1702673"/>
                <a:gd name="connsiteX53" fmla="*/ 1948577 w 5036419"/>
                <a:gd name="connsiteY53" fmla="*/ 924490 h 1702673"/>
                <a:gd name="connsiteX54" fmla="*/ 1948577 w 5036419"/>
                <a:gd name="connsiteY54" fmla="*/ 874681 h 1702673"/>
                <a:gd name="connsiteX55" fmla="*/ 1880102 w 5036419"/>
                <a:gd name="connsiteY55" fmla="*/ 874681 h 1702673"/>
                <a:gd name="connsiteX56" fmla="*/ 1880102 w 5036419"/>
                <a:gd name="connsiteY56" fmla="*/ 831103 h 1702673"/>
                <a:gd name="connsiteX57" fmla="*/ 1811617 w 5036419"/>
                <a:gd name="connsiteY57" fmla="*/ 831103 h 1702673"/>
                <a:gd name="connsiteX58" fmla="*/ 1811617 w 5036419"/>
                <a:gd name="connsiteY58" fmla="*/ 756397 h 1702673"/>
                <a:gd name="connsiteX59" fmla="*/ 1746247 w 5036419"/>
                <a:gd name="connsiteY59" fmla="*/ 756397 h 1702673"/>
                <a:gd name="connsiteX60" fmla="*/ 1746247 w 5036419"/>
                <a:gd name="connsiteY60" fmla="*/ 709706 h 1702673"/>
                <a:gd name="connsiteX61" fmla="*/ 1708899 w 5036419"/>
                <a:gd name="connsiteY61" fmla="*/ 709706 h 1702673"/>
                <a:gd name="connsiteX62" fmla="*/ 1708899 w 5036419"/>
                <a:gd name="connsiteY62" fmla="*/ 675466 h 1702673"/>
                <a:gd name="connsiteX63" fmla="*/ 1621736 w 5036419"/>
                <a:gd name="connsiteY63" fmla="*/ 675466 h 1702673"/>
                <a:gd name="connsiteX64" fmla="*/ 1621736 w 5036419"/>
                <a:gd name="connsiteY64" fmla="*/ 644338 h 1702673"/>
                <a:gd name="connsiteX65" fmla="*/ 1578159 w 5036419"/>
                <a:gd name="connsiteY65" fmla="*/ 644338 h 1702673"/>
                <a:gd name="connsiteX66" fmla="*/ 1578159 w 5036419"/>
                <a:gd name="connsiteY66" fmla="*/ 616324 h 1702673"/>
                <a:gd name="connsiteX67" fmla="*/ 1506569 w 5036419"/>
                <a:gd name="connsiteY67" fmla="*/ 616324 h 1702673"/>
                <a:gd name="connsiteX68" fmla="*/ 1506569 w 5036419"/>
                <a:gd name="connsiteY68" fmla="*/ 585196 h 1702673"/>
                <a:gd name="connsiteX69" fmla="*/ 1422521 w 5036419"/>
                <a:gd name="connsiteY69" fmla="*/ 585196 h 1702673"/>
                <a:gd name="connsiteX70" fmla="*/ 1422521 w 5036419"/>
                <a:gd name="connsiteY70" fmla="*/ 557181 h 1702673"/>
                <a:gd name="connsiteX71" fmla="*/ 1329138 w 5036419"/>
                <a:gd name="connsiteY71" fmla="*/ 557181 h 1702673"/>
                <a:gd name="connsiteX72" fmla="*/ 1329138 w 5036419"/>
                <a:gd name="connsiteY72" fmla="*/ 522941 h 1702673"/>
                <a:gd name="connsiteX73" fmla="*/ 1288675 w 5036419"/>
                <a:gd name="connsiteY73" fmla="*/ 522941 h 1702673"/>
                <a:gd name="connsiteX74" fmla="*/ 1288675 w 5036419"/>
                <a:gd name="connsiteY74" fmla="*/ 479363 h 1702673"/>
                <a:gd name="connsiteX75" fmla="*/ 1148601 w 5036419"/>
                <a:gd name="connsiteY75" fmla="*/ 479363 h 1702673"/>
                <a:gd name="connsiteX76" fmla="*/ 1148601 w 5036419"/>
                <a:gd name="connsiteY76" fmla="*/ 429559 h 1702673"/>
                <a:gd name="connsiteX77" fmla="*/ 1108139 w 5036419"/>
                <a:gd name="connsiteY77" fmla="*/ 429559 h 1702673"/>
                <a:gd name="connsiteX78" fmla="*/ 1108139 w 5036419"/>
                <a:gd name="connsiteY78" fmla="*/ 395318 h 1702673"/>
                <a:gd name="connsiteX79" fmla="*/ 1073896 w 5036419"/>
                <a:gd name="connsiteY79" fmla="*/ 395318 h 1702673"/>
                <a:gd name="connsiteX80" fmla="*/ 1073896 w 5036419"/>
                <a:gd name="connsiteY80" fmla="*/ 373530 h 1702673"/>
                <a:gd name="connsiteX81" fmla="*/ 1039654 w 5036419"/>
                <a:gd name="connsiteY81" fmla="*/ 373530 h 1702673"/>
                <a:gd name="connsiteX82" fmla="*/ 1039654 w 5036419"/>
                <a:gd name="connsiteY82" fmla="*/ 348628 h 1702673"/>
                <a:gd name="connsiteX83" fmla="*/ 964949 w 5036419"/>
                <a:gd name="connsiteY83" fmla="*/ 348628 h 1702673"/>
                <a:gd name="connsiteX84" fmla="*/ 964949 w 5036419"/>
                <a:gd name="connsiteY84" fmla="*/ 305049 h 1702673"/>
                <a:gd name="connsiteX85" fmla="*/ 890246 w 5036419"/>
                <a:gd name="connsiteY85" fmla="*/ 305049 h 1702673"/>
                <a:gd name="connsiteX86" fmla="*/ 890246 w 5036419"/>
                <a:gd name="connsiteY86" fmla="*/ 277034 h 1702673"/>
                <a:gd name="connsiteX87" fmla="*/ 840441 w 5036419"/>
                <a:gd name="connsiteY87" fmla="*/ 277034 h 1702673"/>
                <a:gd name="connsiteX88" fmla="*/ 840441 w 5036419"/>
                <a:gd name="connsiteY88" fmla="*/ 242795 h 1702673"/>
                <a:gd name="connsiteX89" fmla="*/ 747059 w 5036419"/>
                <a:gd name="connsiteY89" fmla="*/ 242795 h 1702673"/>
                <a:gd name="connsiteX90" fmla="*/ 747059 w 5036419"/>
                <a:gd name="connsiteY90" fmla="*/ 224118 h 1702673"/>
                <a:gd name="connsiteX91" fmla="*/ 684804 w 5036419"/>
                <a:gd name="connsiteY91" fmla="*/ 224118 h 1702673"/>
                <a:gd name="connsiteX92" fmla="*/ 684804 w 5036419"/>
                <a:gd name="connsiteY92" fmla="*/ 196103 h 1702673"/>
                <a:gd name="connsiteX93" fmla="*/ 641226 w 5036419"/>
                <a:gd name="connsiteY93" fmla="*/ 196103 h 1702673"/>
                <a:gd name="connsiteX94" fmla="*/ 641226 w 5036419"/>
                <a:gd name="connsiteY94" fmla="*/ 164975 h 1702673"/>
                <a:gd name="connsiteX95" fmla="*/ 544730 w 5036419"/>
                <a:gd name="connsiteY95" fmla="*/ 164975 h 1702673"/>
                <a:gd name="connsiteX96" fmla="*/ 544730 w 5036419"/>
                <a:gd name="connsiteY96" fmla="*/ 105834 h 1702673"/>
                <a:gd name="connsiteX97" fmla="*/ 513603 w 5036419"/>
                <a:gd name="connsiteY97" fmla="*/ 105834 h 1702673"/>
                <a:gd name="connsiteX98" fmla="*/ 513603 w 5036419"/>
                <a:gd name="connsiteY98" fmla="*/ 80931 h 1702673"/>
                <a:gd name="connsiteX99" fmla="*/ 476250 w 5036419"/>
                <a:gd name="connsiteY99" fmla="*/ 80931 h 1702673"/>
                <a:gd name="connsiteX100" fmla="*/ 476250 w 5036419"/>
                <a:gd name="connsiteY100" fmla="*/ 59142 h 1702673"/>
                <a:gd name="connsiteX101" fmla="*/ 329951 w 5036419"/>
                <a:gd name="connsiteY101" fmla="*/ 59142 h 1702673"/>
                <a:gd name="connsiteX102" fmla="*/ 329951 w 5036419"/>
                <a:gd name="connsiteY102" fmla="*/ 21789 h 1702673"/>
                <a:gd name="connsiteX103" fmla="*/ 189877 w 5036419"/>
                <a:gd name="connsiteY103" fmla="*/ 21789 h 1702673"/>
                <a:gd name="connsiteX104" fmla="*/ 189877 w 5036419"/>
                <a:gd name="connsiteY104" fmla="*/ 0 h 1702673"/>
                <a:gd name="connsiteX105" fmla="*/ 0 w 5036419"/>
                <a:gd name="connsiteY105" fmla="*/ 0 h 17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036419" h="1702673">
                  <a:moveTo>
                    <a:pt x="5036420" y="1702673"/>
                  </a:moveTo>
                  <a:lnTo>
                    <a:pt x="4482351" y="1702673"/>
                  </a:lnTo>
                  <a:lnTo>
                    <a:pt x="4482351" y="1655982"/>
                  </a:lnTo>
                  <a:lnTo>
                    <a:pt x="4413876" y="1655982"/>
                  </a:lnTo>
                  <a:lnTo>
                    <a:pt x="4413876" y="1621739"/>
                  </a:lnTo>
                  <a:lnTo>
                    <a:pt x="4099484" y="1621739"/>
                  </a:lnTo>
                  <a:lnTo>
                    <a:pt x="4099484" y="1593726"/>
                  </a:lnTo>
                  <a:lnTo>
                    <a:pt x="3971859" y="1593726"/>
                  </a:lnTo>
                  <a:lnTo>
                    <a:pt x="3971859" y="1565713"/>
                  </a:lnTo>
                  <a:lnTo>
                    <a:pt x="3729066" y="1565713"/>
                  </a:lnTo>
                  <a:lnTo>
                    <a:pt x="3729066" y="1522136"/>
                  </a:lnTo>
                  <a:lnTo>
                    <a:pt x="3545415" y="1522136"/>
                  </a:lnTo>
                  <a:lnTo>
                    <a:pt x="3545415" y="1500343"/>
                  </a:lnTo>
                  <a:lnTo>
                    <a:pt x="3498723" y="1500343"/>
                  </a:lnTo>
                  <a:lnTo>
                    <a:pt x="3498723" y="1484779"/>
                  </a:lnTo>
                  <a:lnTo>
                    <a:pt x="3464481" y="1484779"/>
                  </a:lnTo>
                  <a:lnTo>
                    <a:pt x="3464481" y="1447422"/>
                  </a:lnTo>
                  <a:lnTo>
                    <a:pt x="3346199" y="1447422"/>
                  </a:lnTo>
                  <a:lnTo>
                    <a:pt x="3346199" y="1431858"/>
                  </a:lnTo>
                  <a:lnTo>
                    <a:pt x="3305737" y="1431858"/>
                  </a:lnTo>
                  <a:lnTo>
                    <a:pt x="3305737" y="1403845"/>
                  </a:lnTo>
                  <a:lnTo>
                    <a:pt x="3240367" y="1403845"/>
                  </a:lnTo>
                  <a:lnTo>
                    <a:pt x="3240367" y="1372718"/>
                  </a:lnTo>
                  <a:lnTo>
                    <a:pt x="3190561" y="1372718"/>
                  </a:lnTo>
                  <a:lnTo>
                    <a:pt x="3190561" y="1354049"/>
                  </a:lnTo>
                  <a:lnTo>
                    <a:pt x="3128305" y="1354049"/>
                  </a:lnTo>
                  <a:lnTo>
                    <a:pt x="3128305" y="1332255"/>
                  </a:lnTo>
                  <a:lnTo>
                    <a:pt x="3034922" y="1332255"/>
                  </a:lnTo>
                  <a:lnTo>
                    <a:pt x="3034922" y="1298013"/>
                  </a:lnTo>
                  <a:lnTo>
                    <a:pt x="2929090" y="1298013"/>
                  </a:lnTo>
                  <a:lnTo>
                    <a:pt x="2929090" y="1270000"/>
                  </a:lnTo>
                  <a:lnTo>
                    <a:pt x="2851271" y="1270000"/>
                  </a:lnTo>
                  <a:lnTo>
                    <a:pt x="2851271" y="1238872"/>
                  </a:lnTo>
                  <a:lnTo>
                    <a:pt x="2745438" y="1238872"/>
                  </a:lnTo>
                  <a:lnTo>
                    <a:pt x="2745438" y="1207745"/>
                  </a:lnTo>
                  <a:lnTo>
                    <a:pt x="2652055" y="1207745"/>
                  </a:lnTo>
                  <a:lnTo>
                    <a:pt x="2652055" y="1182846"/>
                  </a:lnTo>
                  <a:lnTo>
                    <a:pt x="2530659" y="1182846"/>
                  </a:lnTo>
                  <a:lnTo>
                    <a:pt x="2530659" y="1161053"/>
                  </a:lnTo>
                  <a:lnTo>
                    <a:pt x="2462184" y="1161053"/>
                  </a:lnTo>
                  <a:lnTo>
                    <a:pt x="2462184" y="1139260"/>
                  </a:lnTo>
                  <a:lnTo>
                    <a:pt x="2371916" y="1139260"/>
                  </a:lnTo>
                  <a:lnTo>
                    <a:pt x="2371916" y="1117476"/>
                  </a:lnTo>
                  <a:lnTo>
                    <a:pt x="2290982" y="1117476"/>
                  </a:lnTo>
                  <a:lnTo>
                    <a:pt x="2290982" y="1070785"/>
                  </a:lnTo>
                  <a:lnTo>
                    <a:pt x="2234956" y="1070785"/>
                  </a:lnTo>
                  <a:lnTo>
                    <a:pt x="2234956" y="1036542"/>
                  </a:lnTo>
                  <a:lnTo>
                    <a:pt x="2172700" y="1036542"/>
                  </a:lnTo>
                  <a:lnTo>
                    <a:pt x="2172700" y="999195"/>
                  </a:lnTo>
                  <a:lnTo>
                    <a:pt x="2101101" y="999195"/>
                  </a:lnTo>
                  <a:lnTo>
                    <a:pt x="2101101" y="971172"/>
                  </a:lnTo>
                  <a:lnTo>
                    <a:pt x="2048189" y="971172"/>
                  </a:lnTo>
                  <a:lnTo>
                    <a:pt x="2048189" y="924490"/>
                  </a:lnTo>
                  <a:lnTo>
                    <a:pt x="1948577" y="924490"/>
                  </a:lnTo>
                  <a:lnTo>
                    <a:pt x="1948577" y="874681"/>
                  </a:lnTo>
                  <a:lnTo>
                    <a:pt x="1880102" y="874681"/>
                  </a:lnTo>
                  <a:lnTo>
                    <a:pt x="1880102" y="831103"/>
                  </a:lnTo>
                  <a:lnTo>
                    <a:pt x="1811617" y="831103"/>
                  </a:lnTo>
                  <a:lnTo>
                    <a:pt x="1811617" y="756397"/>
                  </a:lnTo>
                  <a:lnTo>
                    <a:pt x="1746247" y="756397"/>
                  </a:lnTo>
                  <a:lnTo>
                    <a:pt x="1746247" y="709706"/>
                  </a:lnTo>
                  <a:lnTo>
                    <a:pt x="1708899" y="709706"/>
                  </a:lnTo>
                  <a:lnTo>
                    <a:pt x="1708899" y="675466"/>
                  </a:lnTo>
                  <a:lnTo>
                    <a:pt x="1621736" y="675466"/>
                  </a:lnTo>
                  <a:lnTo>
                    <a:pt x="1621736" y="644338"/>
                  </a:lnTo>
                  <a:lnTo>
                    <a:pt x="1578159" y="644338"/>
                  </a:lnTo>
                  <a:lnTo>
                    <a:pt x="1578159" y="616324"/>
                  </a:lnTo>
                  <a:lnTo>
                    <a:pt x="1506569" y="616324"/>
                  </a:lnTo>
                  <a:lnTo>
                    <a:pt x="1506569" y="585196"/>
                  </a:lnTo>
                  <a:lnTo>
                    <a:pt x="1422521" y="585196"/>
                  </a:lnTo>
                  <a:lnTo>
                    <a:pt x="1422521" y="557181"/>
                  </a:lnTo>
                  <a:lnTo>
                    <a:pt x="1329138" y="557181"/>
                  </a:lnTo>
                  <a:lnTo>
                    <a:pt x="1329138" y="522941"/>
                  </a:lnTo>
                  <a:lnTo>
                    <a:pt x="1288675" y="522941"/>
                  </a:lnTo>
                  <a:lnTo>
                    <a:pt x="1288675" y="479363"/>
                  </a:lnTo>
                  <a:lnTo>
                    <a:pt x="1148601" y="479363"/>
                  </a:lnTo>
                  <a:lnTo>
                    <a:pt x="1148601" y="429559"/>
                  </a:lnTo>
                  <a:lnTo>
                    <a:pt x="1108139" y="429559"/>
                  </a:lnTo>
                  <a:lnTo>
                    <a:pt x="1108139" y="395318"/>
                  </a:lnTo>
                  <a:lnTo>
                    <a:pt x="1073896" y="395318"/>
                  </a:lnTo>
                  <a:lnTo>
                    <a:pt x="1073896" y="373530"/>
                  </a:lnTo>
                  <a:lnTo>
                    <a:pt x="1039654" y="373530"/>
                  </a:lnTo>
                  <a:lnTo>
                    <a:pt x="1039654" y="348628"/>
                  </a:lnTo>
                  <a:lnTo>
                    <a:pt x="964949" y="348628"/>
                  </a:lnTo>
                  <a:lnTo>
                    <a:pt x="964949" y="305049"/>
                  </a:lnTo>
                  <a:lnTo>
                    <a:pt x="890246" y="305049"/>
                  </a:lnTo>
                  <a:lnTo>
                    <a:pt x="890246" y="277034"/>
                  </a:lnTo>
                  <a:lnTo>
                    <a:pt x="840441" y="277034"/>
                  </a:lnTo>
                  <a:lnTo>
                    <a:pt x="840441" y="242795"/>
                  </a:lnTo>
                  <a:lnTo>
                    <a:pt x="747059" y="242795"/>
                  </a:lnTo>
                  <a:lnTo>
                    <a:pt x="747059" y="224118"/>
                  </a:lnTo>
                  <a:lnTo>
                    <a:pt x="684804" y="224118"/>
                  </a:lnTo>
                  <a:lnTo>
                    <a:pt x="684804" y="196103"/>
                  </a:lnTo>
                  <a:lnTo>
                    <a:pt x="641226" y="196103"/>
                  </a:lnTo>
                  <a:lnTo>
                    <a:pt x="641226" y="164975"/>
                  </a:lnTo>
                  <a:lnTo>
                    <a:pt x="544730" y="164975"/>
                  </a:lnTo>
                  <a:lnTo>
                    <a:pt x="544730" y="105834"/>
                  </a:lnTo>
                  <a:lnTo>
                    <a:pt x="513603" y="105834"/>
                  </a:lnTo>
                  <a:lnTo>
                    <a:pt x="513603" y="80931"/>
                  </a:lnTo>
                  <a:lnTo>
                    <a:pt x="476250" y="80931"/>
                  </a:lnTo>
                  <a:lnTo>
                    <a:pt x="476250" y="59142"/>
                  </a:lnTo>
                  <a:lnTo>
                    <a:pt x="329951" y="59142"/>
                  </a:lnTo>
                  <a:lnTo>
                    <a:pt x="329951" y="21789"/>
                  </a:lnTo>
                  <a:lnTo>
                    <a:pt x="189877" y="21789"/>
                  </a:lnTo>
                  <a:lnTo>
                    <a:pt x="189877"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5" name="Freeform: Shape 376">
              <a:extLst>
                <a:ext uri="{FF2B5EF4-FFF2-40B4-BE49-F238E27FC236}">
                  <a16:creationId xmlns:a16="http://schemas.microsoft.com/office/drawing/2014/main" id="{5E2BDB46-0EBE-316B-06F1-F973F143AEDE}"/>
                </a:ext>
              </a:extLst>
            </p:cNvPr>
            <p:cNvSpPr/>
            <p:nvPr/>
          </p:nvSpPr>
          <p:spPr>
            <a:xfrm>
              <a:off x="3698034" y="25384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6" name="Freeform: Shape 377">
              <a:extLst>
                <a:ext uri="{FF2B5EF4-FFF2-40B4-BE49-F238E27FC236}">
                  <a16:creationId xmlns:a16="http://schemas.microsoft.com/office/drawing/2014/main" id="{34A09140-9C67-5B55-C70D-0ACF913B76AB}"/>
                </a:ext>
              </a:extLst>
            </p:cNvPr>
            <p:cNvSpPr/>
            <p:nvPr/>
          </p:nvSpPr>
          <p:spPr>
            <a:xfrm>
              <a:off x="7184202"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7" name="Freeform: Shape 378">
              <a:extLst>
                <a:ext uri="{FF2B5EF4-FFF2-40B4-BE49-F238E27FC236}">
                  <a16:creationId xmlns:a16="http://schemas.microsoft.com/office/drawing/2014/main" id="{C67B5C3E-0E2A-6D20-764D-7B890983432C}"/>
                </a:ext>
              </a:extLst>
            </p:cNvPr>
            <p:cNvSpPr/>
            <p:nvPr/>
          </p:nvSpPr>
          <p:spPr>
            <a:xfrm>
              <a:off x="7222302"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8" name="Freeform: Shape 379">
              <a:extLst>
                <a:ext uri="{FF2B5EF4-FFF2-40B4-BE49-F238E27FC236}">
                  <a16:creationId xmlns:a16="http://schemas.microsoft.com/office/drawing/2014/main" id="{173866C0-83ED-609C-C7E7-F7E8C01B35A5}"/>
                </a:ext>
              </a:extLst>
            </p:cNvPr>
            <p:cNvSpPr/>
            <p:nvPr/>
          </p:nvSpPr>
          <p:spPr>
            <a:xfrm>
              <a:off x="7279452"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9" name="Freeform: Shape 380">
              <a:extLst>
                <a:ext uri="{FF2B5EF4-FFF2-40B4-BE49-F238E27FC236}">
                  <a16:creationId xmlns:a16="http://schemas.microsoft.com/office/drawing/2014/main" id="{C0895629-990A-B2B5-2793-BCADEBCB6C52}"/>
                </a:ext>
              </a:extLst>
            </p:cNvPr>
            <p:cNvSpPr/>
            <p:nvPr/>
          </p:nvSpPr>
          <p:spPr>
            <a:xfrm>
              <a:off x="733660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0" name="Freeform: Shape 381">
              <a:extLst>
                <a:ext uri="{FF2B5EF4-FFF2-40B4-BE49-F238E27FC236}">
                  <a16:creationId xmlns:a16="http://schemas.microsoft.com/office/drawing/2014/main" id="{15A70F8B-3A0F-AE00-837A-AE85C93C1373}"/>
                </a:ext>
              </a:extLst>
            </p:cNvPr>
            <p:cNvSpPr/>
            <p:nvPr/>
          </p:nvSpPr>
          <p:spPr>
            <a:xfrm>
              <a:off x="737470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1" name="Freeform: Shape 382">
              <a:extLst>
                <a:ext uri="{FF2B5EF4-FFF2-40B4-BE49-F238E27FC236}">
                  <a16:creationId xmlns:a16="http://schemas.microsoft.com/office/drawing/2014/main" id="{8A7A16B6-062B-F611-6867-17382AA8EB9F}"/>
                </a:ext>
              </a:extLst>
            </p:cNvPr>
            <p:cNvSpPr/>
            <p:nvPr/>
          </p:nvSpPr>
          <p:spPr>
            <a:xfrm>
              <a:off x="743185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2" name="Freeform: Shape 383">
              <a:extLst>
                <a:ext uri="{FF2B5EF4-FFF2-40B4-BE49-F238E27FC236}">
                  <a16:creationId xmlns:a16="http://schemas.microsoft.com/office/drawing/2014/main" id="{5CA24FA9-857D-314A-F1BF-47615783921E}"/>
                </a:ext>
              </a:extLst>
            </p:cNvPr>
            <p:cNvSpPr/>
            <p:nvPr/>
          </p:nvSpPr>
          <p:spPr>
            <a:xfrm>
              <a:off x="748900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3" name="Freeform: Shape 384">
              <a:extLst>
                <a:ext uri="{FF2B5EF4-FFF2-40B4-BE49-F238E27FC236}">
                  <a16:creationId xmlns:a16="http://schemas.microsoft.com/office/drawing/2014/main" id="{B487E54E-E000-7609-DDAB-F4D6BD1A9341}"/>
                </a:ext>
              </a:extLst>
            </p:cNvPr>
            <p:cNvSpPr/>
            <p:nvPr/>
          </p:nvSpPr>
          <p:spPr>
            <a:xfrm>
              <a:off x="750805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4" name="Freeform: Shape 385">
              <a:extLst>
                <a:ext uri="{FF2B5EF4-FFF2-40B4-BE49-F238E27FC236}">
                  <a16:creationId xmlns:a16="http://schemas.microsoft.com/office/drawing/2014/main" id="{D014C76F-CC02-B566-BD5B-A7B4B4B63F32}"/>
                </a:ext>
              </a:extLst>
            </p:cNvPr>
            <p:cNvSpPr/>
            <p:nvPr/>
          </p:nvSpPr>
          <p:spPr>
            <a:xfrm>
              <a:off x="7565202"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5" name="Freeform: Shape 386">
              <a:extLst>
                <a:ext uri="{FF2B5EF4-FFF2-40B4-BE49-F238E27FC236}">
                  <a16:creationId xmlns:a16="http://schemas.microsoft.com/office/drawing/2014/main" id="{5064DC61-6094-9DAE-67DE-1E8B2F3DB348}"/>
                </a:ext>
              </a:extLst>
            </p:cNvPr>
            <p:cNvSpPr/>
            <p:nvPr/>
          </p:nvSpPr>
          <p:spPr>
            <a:xfrm>
              <a:off x="7603302"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6" name="Freeform: Shape 387">
              <a:extLst>
                <a:ext uri="{FF2B5EF4-FFF2-40B4-BE49-F238E27FC236}">
                  <a16:creationId xmlns:a16="http://schemas.microsoft.com/office/drawing/2014/main" id="{44A019B4-2237-DF12-909D-9FA84A6419C7}"/>
                </a:ext>
              </a:extLst>
            </p:cNvPr>
            <p:cNvSpPr/>
            <p:nvPr/>
          </p:nvSpPr>
          <p:spPr>
            <a:xfrm>
              <a:off x="7641402"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7" name="Freeform: Shape 388">
              <a:extLst>
                <a:ext uri="{FF2B5EF4-FFF2-40B4-BE49-F238E27FC236}">
                  <a16:creationId xmlns:a16="http://schemas.microsoft.com/office/drawing/2014/main" id="{55C9B7F6-E620-E183-65B8-D6FCA905FF70}"/>
                </a:ext>
              </a:extLst>
            </p:cNvPr>
            <p:cNvSpPr/>
            <p:nvPr/>
          </p:nvSpPr>
          <p:spPr>
            <a:xfrm>
              <a:off x="767950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8" name="Freeform: Shape 389">
              <a:extLst>
                <a:ext uri="{FF2B5EF4-FFF2-40B4-BE49-F238E27FC236}">
                  <a16:creationId xmlns:a16="http://schemas.microsoft.com/office/drawing/2014/main" id="{42E04CD1-C421-46F0-03E2-55D2B8524D5C}"/>
                </a:ext>
              </a:extLst>
            </p:cNvPr>
            <p:cNvSpPr/>
            <p:nvPr/>
          </p:nvSpPr>
          <p:spPr>
            <a:xfrm>
              <a:off x="775570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9" name="Freeform: Shape 390">
              <a:extLst>
                <a:ext uri="{FF2B5EF4-FFF2-40B4-BE49-F238E27FC236}">
                  <a16:creationId xmlns:a16="http://schemas.microsoft.com/office/drawing/2014/main" id="{C06C2803-57D8-0061-331F-EE1D337751AF}"/>
                </a:ext>
              </a:extLst>
            </p:cNvPr>
            <p:cNvSpPr/>
            <p:nvPr/>
          </p:nvSpPr>
          <p:spPr>
            <a:xfrm>
              <a:off x="779380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0" name="Freeform: Shape 391">
              <a:extLst>
                <a:ext uri="{FF2B5EF4-FFF2-40B4-BE49-F238E27FC236}">
                  <a16:creationId xmlns:a16="http://schemas.microsoft.com/office/drawing/2014/main" id="{FC87D435-A905-309A-DC2C-9BF7B38E70CD}"/>
                </a:ext>
              </a:extLst>
            </p:cNvPr>
            <p:cNvSpPr/>
            <p:nvPr/>
          </p:nvSpPr>
          <p:spPr>
            <a:xfrm>
              <a:off x="787000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1" name="Freeform: Shape 392">
              <a:extLst>
                <a:ext uri="{FF2B5EF4-FFF2-40B4-BE49-F238E27FC236}">
                  <a16:creationId xmlns:a16="http://schemas.microsoft.com/office/drawing/2014/main" id="{CBD185C1-6A31-2A96-51F8-E66A629AEFA2}"/>
                </a:ext>
              </a:extLst>
            </p:cNvPr>
            <p:cNvSpPr/>
            <p:nvPr/>
          </p:nvSpPr>
          <p:spPr>
            <a:xfrm>
              <a:off x="794621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2" name="Freeform: Shape 393">
              <a:extLst>
                <a:ext uri="{FF2B5EF4-FFF2-40B4-BE49-F238E27FC236}">
                  <a16:creationId xmlns:a16="http://schemas.microsoft.com/office/drawing/2014/main" id="{1625D66A-D217-5264-C684-B594673950F3}"/>
                </a:ext>
              </a:extLst>
            </p:cNvPr>
            <p:cNvSpPr/>
            <p:nvPr/>
          </p:nvSpPr>
          <p:spPr>
            <a:xfrm>
              <a:off x="796526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3" name="Freeform: Shape 394">
              <a:extLst>
                <a:ext uri="{FF2B5EF4-FFF2-40B4-BE49-F238E27FC236}">
                  <a16:creationId xmlns:a16="http://schemas.microsoft.com/office/drawing/2014/main" id="{F862B96A-947B-374B-649C-78C00CD24EE7}"/>
                </a:ext>
              </a:extLst>
            </p:cNvPr>
            <p:cNvSpPr/>
            <p:nvPr/>
          </p:nvSpPr>
          <p:spPr>
            <a:xfrm>
              <a:off x="807956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4" name="Freeform: Shape 395">
              <a:extLst>
                <a:ext uri="{FF2B5EF4-FFF2-40B4-BE49-F238E27FC236}">
                  <a16:creationId xmlns:a16="http://schemas.microsoft.com/office/drawing/2014/main" id="{2075E8E6-A0F1-1326-F643-06D92D4F49B7}"/>
                </a:ext>
              </a:extLst>
            </p:cNvPr>
            <p:cNvSpPr/>
            <p:nvPr/>
          </p:nvSpPr>
          <p:spPr>
            <a:xfrm>
              <a:off x="81367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5" name="Freeform: Shape 396">
              <a:extLst>
                <a:ext uri="{FF2B5EF4-FFF2-40B4-BE49-F238E27FC236}">
                  <a16:creationId xmlns:a16="http://schemas.microsoft.com/office/drawing/2014/main" id="{DA21A310-4C7E-4968-A8B4-B3A9A2F4A6DC}"/>
                </a:ext>
              </a:extLst>
            </p:cNvPr>
            <p:cNvSpPr/>
            <p:nvPr/>
          </p:nvSpPr>
          <p:spPr>
            <a:xfrm>
              <a:off x="819386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6" name="Freeform: Shape 397">
              <a:extLst>
                <a:ext uri="{FF2B5EF4-FFF2-40B4-BE49-F238E27FC236}">
                  <a16:creationId xmlns:a16="http://schemas.microsoft.com/office/drawing/2014/main" id="{087564D8-FE32-0BCE-7A5A-243737B26F88}"/>
                </a:ext>
              </a:extLst>
            </p:cNvPr>
            <p:cNvSpPr/>
            <p:nvPr/>
          </p:nvSpPr>
          <p:spPr>
            <a:xfrm>
              <a:off x="82510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7" name="Freeform: Shape 398">
              <a:extLst>
                <a:ext uri="{FF2B5EF4-FFF2-40B4-BE49-F238E27FC236}">
                  <a16:creationId xmlns:a16="http://schemas.microsoft.com/office/drawing/2014/main" id="{B0B32015-328A-6B51-B429-F8658B387017}"/>
                </a:ext>
              </a:extLst>
            </p:cNvPr>
            <p:cNvSpPr/>
            <p:nvPr/>
          </p:nvSpPr>
          <p:spPr>
            <a:xfrm>
              <a:off x="82891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8" name="Freeform: Shape 399">
              <a:extLst>
                <a:ext uri="{FF2B5EF4-FFF2-40B4-BE49-F238E27FC236}">
                  <a16:creationId xmlns:a16="http://schemas.microsoft.com/office/drawing/2014/main" id="{4D29B55D-4036-8470-12F4-743690F40908}"/>
                </a:ext>
              </a:extLst>
            </p:cNvPr>
            <p:cNvSpPr/>
            <p:nvPr/>
          </p:nvSpPr>
          <p:spPr>
            <a:xfrm>
              <a:off x="834626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9" name="Freeform: Shape 400">
              <a:extLst>
                <a:ext uri="{FF2B5EF4-FFF2-40B4-BE49-F238E27FC236}">
                  <a16:creationId xmlns:a16="http://schemas.microsoft.com/office/drawing/2014/main" id="{51750636-1CF6-4125-0162-D70C4EFAA14B}"/>
                </a:ext>
              </a:extLst>
            </p:cNvPr>
            <p:cNvSpPr/>
            <p:nvPr/>
          </p:nvSpPr>
          <p:spPr>
            <a:xfrm>
              <a:off x="84034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80" name="Freeform: Shape 401">
              <a:extLst>
                <a:ext uri="{FF2B5EF4-FFF2-40B4-BE49-F238E27FC236}">
                  <a16:creationId xmlns:a16="http://schemas.microsoft.com/office/drawing/2014/main" id="{EDDE4B80-25D1-A813-635C-B8C2E0B73421}"/>
                </a:ext>
              </a:extLst>
            </p:cNvPr>
            <p:cNvSpPr/>
            <p:nvPr/>
          </p:nvSpPr>
          <p:spPr>
            <a:xfrm>
              <a:off x="85177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81" name="Freeform: Shape 402">
              <a:extLst>
                <a:ext uri="{FF2B5EF4-FFF2-40B4-BE49-F238E27FC236}">
                  <a16:creationId xmlns:a16="http://schemas.microsoft.com/office/drawing/2014/main" id="{9543AA55-2EC7-1EC1-61FB-48FF13259356}"/>
                </a:ext>
              </a:extLst>
            </p:cNvPr>
            <p:cNvSpPr/>
            <p:nvPr/>
          </p:nvSpPr>
          <p:spPr>
            <a:xfrm>
              <a:off x="85558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82" name="Freeform: Shape 403">
              <a:extLst>
                <a:ext uri="{FF2B5EF4-FFF2-40B4-BE49-F238E27FC236}">
                  <a16:creationId xmlns:a16="http://schemas.microsoft.com/office/drawing/2014/main" id="{8EC76764-ED33-4CFE-42F4-F9F9925179CE}"/>
                </a:ext>
              </a:extLst>
            </p:cNvPr>
            <p:cNvSpPr/>
            <p:nvPr/>
          </p:nvSpPr>
          <p:spPr>
            <a:xfrm>
              <a:off x="85558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sp>
        <p:nvSpPr>
          <p:cNvPr id="283" name="TextBox 282">
            <a:extLst>
              <a:ext uri="{FF2B5EF4-FFF2-40B4-BE49-F238E27FC236}">
                <a16:creationId xmlns:a16="http://schemas.microsoft.com/office/drawing/2014/main" id="{4450F590-6542-5932-A685-236F69602E6B}"/>
              </a:ext>
            </a:extLst>
          </p:cNvPr>
          <p:cNvSpPr txBox="1"/>
          <p:nvPr/>
        </p:nvSpPr>
        <p:spPr>
          <a:xfrm>
            <a:off x="5238233" y="1326189"/>
            <a:ext cx="1715534" cy="338554"/>
          </a:xfrm>
          <a:prstGeom prst="rect">
            <a:avLst/>
          </a:prstGeom>
          <a:noFill/>
        </p:spPr>
        <p:txBody>
          <a:bodyPr wrap="none" rtlCol="0">
            <a:spAutoFit/>
          </a:bodyPr>
          <a:lstStyle/>
          <a:p>
            <a:pPr algn="ctr"/>
            <a:r>
              <a:rPr lang="ja-JP" sz="1600" b="1">
                <a:solidFill>
                  <a:schemeClr val="tx1"/>
                </a:solidFill>
              </a:rPr>
              <a:t>全生存期間</a:t>
            </a:r>
          </a:p>
        </p:txBody>
      </p:sp>
      <p:cxnSp>
        <p:nvCxnSpPr>
          <p:cNvPr id="284" name="Straight Connector 283">
            <a:extLst>
              <a:ext uri="{FF2B5EF4-FFF2-40B4-BE49-F238E27FC236}">
                <a16:creationId xmlns:a16="http://schemas.microsoft.com/office/drawing/2014/main" id="{5F952913-C73B-3DFD-1552-388E377C91AD}"/>
              </a:ext>
            </a:extLst>
          </p:cNvPr>
          <p:cNvCxnSpPr>
            <a:cxnSpLocks/>
          </p:cNvCxnSpPr>
          <p:nvPr/>
        </p:nvCxnSpPr>
        <p:spPr>
          <a:xfrm>
            <a:off x="57035" y="5977450"/>
            <a:ext cx="304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9E1BC80-AA3E-A9D2-C48A-B1B8706D101B}"/>
              </a:ext>
            </a:extLst>
          </p:cNvPr>
          <p:cNvCxnSpPr>
            <a:cxnSpLocks/>
          </p:cNvCxnSpPr>
          <p:nvPr/>
        </p:nvCxnSpPr>
        <p:spPr>
          <a:xfrm>
            <a:off x="57035" y="5719384"/>
            <a:ext cx="3048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836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 O-10：RAS野生型転移性結腸直腸癌に対するmFOLFOX6の併用療法による第一選択のパニツムマブとベバシズマブの比較検討PARADIGM試験の結果 – Muro K、et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solidFill>
                  <a:schemeClr val="tx1"/>
                </a:solidFill>
              </a:rPr>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Muro K, et al.Ann Oncol 2022;33(suppl):abstr LBA O-10</a:t>
            </a:r>
          </a:p>
        </p:txBody>
      </p:sp>
      <p:graphicFrame>
        <p:nvGraphicFramePr>
          <p:cNvPr id="6" name="Table 4">
            <a:extLst>
              <a:ext uri="{FF2B5EF4-FFF2-40B4-BE49-F238E27FC236}">
                <a16:creationId xmlns:a16="http://schemas.microsoft.com/office/drawing/2014/main" id="{21B9E54B-D56A-6350-B64B-C677EFED0722}"/>
              </a:ext>
            </a:extLst>
          </p:cNvPr>
          <p:cNvGraphicFramePr>
            <a:graphicFrameLocks noGrp="1"/>
          </p:cNvGraphicFramePr>
          <p:nvPr>
            <p:extLst>
              <p:ext uri="{D42A27DB-BD31-4B8C-83A1-F6EECF244321}">
                <p14:modId xmlns:p14="http://schemas.microsoft.com/office/powerpoint/2010/main" val="547896169"/>
              </p:ext>
            </p:extLst>
          </p:nvPr>
        </p:nvGraphicFramePr>
        <p:xfrm>
          <a:off x="1795908" y="1991929"/>
          <a:ext cx="4615069" cy="947520"/>
        </p:xfrm>
        <a:graphic>
          <a:graphicData uri="http://schemas.openxmlformats.org/drawingml/2006/table">
            <a:tbl>
              <a:tblPr firstRow="1" bandRow="1">
                <a:tableStyleId>{5C22544A-7EE6-4342-B048-85BDC9FD1C3A}</a:tableStyleId>
              </a:tblPr>
              <a:tblGrid>
                <a:gridCol w="1927302">
                  <a:extLst>
                    <a:ext uri="{9D8B030D-6E8A-4147-A177-3AD203B41FA5}">
                      <a16:colId xmlns:a16="http://schemas.microsoft.com/office/drawing/2014/main" val="2366650937"/>
                    </a:ext>
                  </a:extLst>
                </a:gridCol>
                <a:gridCol w="1031911">
                  <a:extLst>
                    <a:ext uri="{9D8B030D-6E8A-4147-A177-3AD203B41FA5}">
                      <a16:colId xmlns:a16="http://schemas.microsoft.com/office/drawing/2014/main" val="467382246"/>
                    </a:ext>
                  </a:extLst>
                </a:gridCol>
                <a:gridCol w="1655856">
                  <a:extLst>
                    <a:ext uri="{9D8B030D-6E8A-4147-A177-3AD203B41FA5}">
                      <a16:colId xmlns:a16="http://schemas.microsoft.com/office/drawing/2014/main" val="799669979"/>
                    </a:ext>
                  </a:extLst>
                </a:gridCol>
              </a:tblGrid>
              <a:tr h="180365">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イベント、</a:t>
                      </a:r>
                      <a:br>
                        <a:rPr lang="en-GB" altLang="ja-JP" sz="1200" dirty="0">
                          <a:solidFill>
                            <a:srgbClr val="4D4D4D"/>
                          </a:solidFill>
                        </a:rPr>
                      </a:br>
                      <a:r>
                        <a:rPr lang="ja-JP" sz="1200" dirty="0">
                          <a:solidFill>
                            <a:srgbClr val="4D4D4D"/>
                          </a:solidFill>
                        </a:rPr>
                        <a:t>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mPFS、月数</a:t>
                      </a:r>
                      <a:br>
                        <a:rPr lang="ja-JP" sz="1200">
                          <a:solidFill>
                            <a:srgbClr val="4D4D4D"/>
                          </a:solidFill>
                        </a:rPr>
                      </a:br>
                      <a:r>
                        <a:rPr lang="ja-JP" sz="1200">
                          <a:solidFill>
                            <a:srgbClr val="4D4D4D"/>
                          </a:solidFill>
                        </a:rPr>
                        <a:t>(95.798%CI)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590182"/>
                  </a:ext>
                </a:extLst>
              </a:tr>
              <a:tr h="177512">
                <a:tc>
                  <a:txBody>
                    <a:bodyPr/>
                    <a:lstStyle/>
                    <a:p>
                      <a:r>
                        <a:rPr lang="ja-JP" sz="1200">
                          <a:solidFill>
                            <a:srgbClr val="4D4D4D"/>
                          </a:solidFill>
                        </a:rPr>
                        <a:t>Pan + mFOLFOX (n=312)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245 (78.5)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13.7 (12.7、15.3)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237717"/>
                  </a:ext>
                </a:extLst>
              </a:tr>
              <a:tr h="1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Bev + mFOLFOX (n=292)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252 (86.3)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13.2 (11.4、14.5)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404737"/>
                  </a:ext>
                </a:extLst>
              </a:tr>
            </a:tbl>
          </a:graphicData>
        </a:graphic>
      </p:graphicFrame>
      <p:sp>
        <p:nvSpPr>
          <p:cNvPr id="7" name="Freeform 21">
            <a:extLst>
              <a:ext uri="{FF2B5EF4-FFF2-40B4-BE49-F238E27FC236}">
                <a16:creationId xmlns:a16="http://schemas.microsoft.com/office/drawing/2014/main" id="{3E6023BF-CA4E-9F44-46AD-028E947002D4}"/>
              </a:ext>
            </a:extLst>
          </p:cNvPr>
          <p:cNvSpPr>
            <a:spLocks/>
          </p:cNvSpPr>
          <p:nvPr/>
        </p:nvSpPr>
        <p:spPr bwMode="auto">
          <a:xfrm>
            <a:off x="1759442" y="3170581"/>
            <a:ext cx="4770137"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8" name="Group 7">
            <a:extLst>
              <a:ext uri="{FF2B5EF4-FFF2-40B4-BE49-F238E27FC236}">
                <a16:creationId xmlns:a16="http://schemas.microsoft.com/office/drawing/2014/main" id="{AF6C13D3-A41F-FD44-75A5-69C2B64208E3}"/>
              </a:ext>
            </a:extLst>
          </p:cNvPr>
          <p:cNvGrpSpPr/>
          <p:nvPr/>
        </p:nvGrpSpPr>
        <p:grpSpPr>
          <a:xfrm>
            <a:off x="1006303" y="3011858"/>
            <a:ext cx="753492" cy="1946080"/>
            <a:chOff x="1230863" y="1180201"/>
            <a:chExt cx="753492" cy="3029649"/>
          </a:xfrm>
        </p:grpSpPr>
        <p:sp>
          <p:nvSpPr>
            <p:cNvPr id="9" name="Line 6">
              <a:extLst>
                <a:ext uri="{FF2B5EF4-FFF2-40B4-BE49-F238E27FC236}">
                  <a16:creationId xmlns:a16="http://schemas.microsoft.com/office/drawing/2014/main" id="{C6AF9AE5-64A4-EA36-5132-35856B3E7291}"/>
                </a:ext>
              </a:extLst>
            </p:cNvPr>
            <p:cNvSpPr>
              <a:spLocks noChangeShapeType="1"/>
            </p:cNvSpPr>
            <p:nvPr/>
          </p:nvSpPr>
          <p:spPr bwMode="auto">
            <a:xfrm>
              <a:off x="1898121" y="142254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0" name="Line 7">
              <a:extLst>
                <a:ext uri="{FF2B5EF4-FFF2-40B4-BE49-F238E27FC236}">
                  <a16:creationId xmlns:a16="http://schemas.microsoft.com/office/drawing/2014/main" id="{F6A63868-0D35-2566-B31E-048DC390AD28}"/>
                </a:ext>
              </a:extLst>
            </p:cNvPr>
            <p:cNvSpPr>
              <a:spLocks noChangeShapeType="1"/>
            </p:cNvSpPr>
            <p:nvPr/>
          </p:nvSpPr>
          <p:spPr bwMode="auto">
            <a:xfrm>
              <a:off x="1898121" y="194475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 name="Line 8">
              <a:extLst>
                <a:ext uri="{FF2B5EF4-FFF2-40B4-BE49-F238E27FC236}">
                  <a16:creationId xmlns:a16="http://schemas.microsoft.com/office/drawing/2014/main" id="{19DD06A8-B834-DA88-FA01-51C49D01BC02}"/>
                </a:ext>
              </a:extLst>
            </p:cNvPr>
            <p:cNvSpPr>
              <a:spLocks noChangeShapeType="1"/>
            </p:cNvSpPr>
            <p:nvPr/>
          </p:nvSpPr>
          <p:spPr bwMode="auto">
            <a:xfrm>
              <a:off x="1898121" y="244351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9">
              <a:extLst>
                <a:ext uri="{FF2B5EF4-FFF2-40B4-BE49-F238E27FC236}">
                  <a16:creationId xmlns:a16="http://schemas.microsoft.com/office/drawing/2014/main" id="{F5E87D34-F514-A4DD-27FD-AF43D98445D6}"/>
                </a:ext>
              </a:extLst>
            </p:cNvPr>
            <p:cNvSpPr>
              <a:spLocks noChangeShapeType="1"/>
            </p:cNvSpPr>
            <p:nvPr/>
          </p:nvSpPr>
          <p:spPr bwMode="auto">
            <a:xfrm>
              <a:off x="1898121" y="295839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10">
              <a:extLst>
                <a:ext uri="{FF2B5EF4-FFF2-40B4-BE49-F238E27FC236}">
                  <a16:creationId xmlns:a16="http://schemas.microsoft.com/office/drawing/2014/main" id="{BA6BD678-C710-0F3D-692C-FC62C5E3008A}"/>
                </a:ext>
              </a:extLst>
            </p:cNvPr>
            <p:cNvSpPr>
              <a:spLocks noChangeShapeType="1"/>
            </p:cNvSpPr>
            <p:nvPr/>
          </p:nvSpPr>
          <p:spPr bwMode="auto">
            <a:xfrm>
              <a:off x="1898121" y="34625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11">
              <a:extLst>
                <a:ext uri="{FF2B5EF4-FFF2-40B4-BE49-F238E27FC236}">
                  <a16:creationId xmlns:a16="http://schemas.microsoft.com/office/drawing/2014/main" id="{65DE90BC-BC08-2A07-FF78-374A6FCE937D}"/>
                </a:ext>
              </a:extLst>
            </p:cNvPr>
            <p:cNvSpPr>
              <a:spLocks noChangeShapeType="1"/>
            </p:cNvSpPr>
            <p:nvPr/>
          </p:nvSpPr>
          <p:spPr bwMode="auto">
            <a:xfrm>
              <a:off x="1898121" y="397203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TextBox 14">
              <a:extLst>
                <a:ext uri="{FF2B5EF4-FFF2-40B4-BE49-F238E27FC236}">
                  <a16:creationId xmlns:a16="http://schemas.microsoft.com/office/drawing/2014/main" id="{A369C7B1-9B4E-602E-E588-FF849542CE0D}"/>
                </a:ext>
              </a:extLst>
            </p:cNvPr>
            <p:cNvSpPr txBox="1"/>
            <p:nvPr/>
          </p:nvSpPr>
          <p:spPr>
            <a:xfrm rot="16200000">
              <a:off x="766854" y="2569412"/>
              <a:ext cx="1235795"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PFS、%</a:t>
              </a:r>
            </a:p>
          </p:txBody>
        </p:sp>
        <p:sp>
          <p:nvSpPr>
            <p:cNvPr id="16" name="TextBox 15">
              <a:extLst>
                <a:ext uri="{FF2B5EF4-FFF2-40B4-BE49-F238E27FC236}">
                  <a16:creationId xmlns:a16="http://schemas.microsoft.com/office/drawing/2014/main" id="{047DECAD-AA8E-4E89-21BB-99A50373D855}"/>
                </a:ext>
              </a:extLst>
            </p:cNvPr>
            <p:cNvSpPr txBox="1"/>
            <p:nvPr/>
          </p:nvSpPr>
          <p:spPr>
            <a:xfrm>
              <a:off x="1459939" y="1180201"/>
              <a:ext cx="482824"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100</a:t>
              </a:r>
            </a:p>
          </p:txBody>
        </p:sp>
        <p:sp>
          <p:nvSpPr>
            <p:cNvPr id="17" name="TextBox 16">
              <a:extLst>
                <a:ext uri="{FF2B5EF4-FFF2-40B4-BE49-F238E27FC236}">
                  <a16:creationId xmlns:a16="http://schemas.microsoft.com/office/drawing/2014/main" id="{36806110-8373-E841-B446-51D2684D71A4}"/>
                </a:ext>
              </a:extLst>
            </p:cNvPr>
            <p:cNvSpPr txBox="1"/>
            <p:nvPr/>
          </p:nvSpPr>
          <p:spPr>
            <a:xfrm>
              <a:off x="1559325" y="1704340"/>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80</a:t>
              </a:r>
            </a:p>
          </p:txBody>
        </p:sp>
        <p:sp>
          <p:nvSpPr>
            <p:cNvPr id="18" name="TextBox 17">
              <a:extLst>
                <a:ext uri="{FF2B5EF4-FFF2-40B4-BE49-F238E27FC236}">
                  <a16:creationId xmlns:a16="http://schemas.microsoft.com/office/drawing/2014/main" id="{59733446-94D3-B983-F4BD-81A4D918B980}"/>
                </a:ext>
              </a:extLst>
            </p:cNvPr>
            <p:cNvSpPr txBox="1"/>
            <p:nvPr/>
          </p:nvSpPr>
          <p:spPr>
            <a:xfrm>
              <a:off x="1559325" y="2202871"/>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60</a:t>
              </a:r>
            </a:p>
          </p:txBody>
        </p:sp>
        <p:sp>
          <p:nvSpPr>
            <p:cNvPr id="19" name="TextBox 18">
              <a:extLst>
                <a:ext uri="{FF2B5EF4-FFF2-40B4-BE49-F238E27FC236}">
                  <a16:creationId xmlns:a16="http://schemas.microsoft.com/office/drawing/2014/main" id="{EA2E1E0A-4B86-DDB7-C184-427A3F4E48CE}"/>
                </a:ext>
              </a:extLst>
            </p:cNvPr>
            <p:cNvSpPr txBox="1"/>
            <p:nvPr/>
          </p:nvSpPr>
          <p:spPr>
            <a:xfrm>
              <a:off x="1559325" y="2717523"/>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40</a:t>
              </a:r>
            </a:p>
          </p:txBody>
        </p:sp>
        <p:sp>
          <p:nvSpPr>
            <p:cNvPr id="20" name="TextBox 19">
              <a:extLst>
                <a:ext uri="{FF2B5EF4-FFF2-40B4-BE49-F238E27FC236}">
                  <a16:creationId xmlns:a16="http://schemas.microsoft.com/office/drawing/2014/main" id="{B7421FE9-80F0-BE2F-9BB3-FF4D661ECF88}"/>
                </a:ext>
              </a:extLst>
            </p:cNvPr>
            <p:cNvSpPr txBox="1"/>
            <p:nvPr/>
          </p:nvSpPr>
          <p:spPr>
            <a:xfrm>
              <a:off x="1559325" y="3221428"/>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20</a:t>
              </a:r>
            </a:p>
          </p:txBody>
        </p:sp>
        <p:sp>
          <p:nvSpPr>
            <p:cNvPr id="24" name="TextBox 23">
              <a:extLst>
                <a:ext uri="{FF2B5EF4-FFF2-40B4-BE49-F238E27FC236}">
                  <a16:creationId xmlns:a16="http://schemas.microsoft.com/office/drawing/2014/main" id="{5AB302BC-532C-BB27-89EE-DD1A8528B886}"/>
                </a:ext>
              </a:extLst>
            </p:cNvPr>
            <p:cNvSpPr txBox="1"/>
            <p:nvPr/>
          </p:nvSpPr>
          <p:spPr>
            <a:xfrm>
              <a:off x="1658719" y="3730704"/>
              <a:ext cx="284052"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25" name="TextBox 24">
            <a:extLst>
              <a:ext uri="{FF2B5EF4-FFF2-40B4-BE49-F238E27FC236}">
                <a16:creationId xmlns:a16="http://schemas.microsoft.com/office/drawing/2014/main" id="{F4044133-B8D6-14A4-849F-27A49D24FB3F}"/>
              </a:ext>
            </a:extLst>
          </p:cNvPr>
          <p:cNvSpPr txBox="1"/>
          <p:nvPr/>
        </p:nvSpPr>
        <p:spPr>
          <a:xfrm>
            <a:off x="3524560" y="5104069"/>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sp>
        <p:nvSpPr>
          <p:cNvPr id="26" name="TextBox 25">
            <a:extLst>
              <a:ext uri="{FF2B5EF4-FFF2-40B4-BE49-F238E27FC236}">
                <a16:creationId xmlns:a16="http://schemas.microsoft.com/office/drawing/2014/main" id="{F6E6522B-AD76-2AA7-780A-34B5084918BC}"/>
              </a:ext>
            </a:extLst>
          </p:cNvPr>
          <p:cNvSpPr txBox="1"/>
          <p:nvPr/>
        </p:nvSpPr>
        <p:spPr>
          <a:xfrm>
            <a:off x="626304" y="5285217"/>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27" name="Group 26">
            <a:extLst>
              <a:ext uri="{FF2B5EF4-FFF2-40B4-BE49-F238E27FC236}">
                <a16:creationId xmlns:a16="http://schemas.microsoft.com/office/drawing/2014/main" id="{56CDBBDA-E96E-12FB-4F67-0D21BD7EBB3B}"/>
              </a:ext>
            </a:extLst>
          </p:cNvPr>
          <p:cNvGrpSpPr/>
          <p:nvPr/>
        </p:nvGrpSpPr>
        <p:grpSpPr>
          <a:xfrm>
            <a:off x="1670977" y="4814314"/>
            <a:ext cx="4884610" cy="360147"/>
            <a:chOff x="1550861" y="4188565"/>
            <a:chExt cx="2754517" cy="360147"/>
          </a:xfrm>
        </p:grpSpPr>
        <p:sp>
          <p:nvSpPr>
            <p:cNvPr id="28" name="Line 21">
              <a:extLst>
                <a:ext uri="{FF2B5EF4-FFF2-40B4-BE49-F238E27FC236}">
                  <a16:creationId xmlns:a16="http://schemas.microsoft.com/office/drawing/2014/main" id="{A4D50E81-7C62-084B-2079-903A8E71EEED}"/>
                </a:ext>
              </a:extLst>
            </p:cNvPr>
            <p:cNvSpPr>
              <a:spLocks noChangeShapeType="1"/>
            </p:cNvSpPr>
            <p:nvPr/>
          </p:nvSpPr>
          <p:spPr bwMode="auto">
            <a:xfrm>
              <a:off x="423194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9" name="TextBox 28">
              <a:extLst>
                <a:ext uri="{FF2B5EF4-FFF2-40B4-BE49-F238E27FC236}">
                  <a16:creationId xmlns:a16="http://schemas.microsoft.com/office/drawing/2014/main" id="{43BF720A-957F-EA43-8F1F-9FD5378C4F56}"/>
                </a:ext>
              </a:extLst>
            </p:cNvPr>
            <p:cNvSpPr txBox="1"/>
            <p:nvPr/>
          </p:nvSpPr>
          <p:spPr>
            <a:xfrm>
              <a:off x="4152288"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84</a:t>
              </a:r>
            </a:p>
          </p:txBody>
        </p:sp>
        <p:sp>
          <p:nvSpPr>
            <p:cNvPr id="30" name="Line 21">
              <a:extLst>
                <a:ext uri="{FF2B5EF4-FFF2-40B4-BE49-F238E27FC236}">
                  <a16:creationId xmlns:a16="http://schemas.microsoft.com/office/drawing/2014/main" id="{731C66A4-BBEC-9E2F-F650-D9063E506109}"/>
                </a:ext>
              </a:extLst>
            </p:cNvPr>
            <p:cNvSpPr>
              <a:spLocks noChangeShapeType="1"/>
            </p:cNvSpPr>
            <p:nvPr/>
          </p:nvSpPr>
          <p:spPr bwMode="auto">
            <a:xfrm>
              <a:off x="385630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1" name="TextBox 30">
              <a:extLst>
                <a:ext uri="{FF2B5EF4-FFF2-40B4-BE49-F238E27FC236}">
                  <a16:creationId xmlns:a16="http://schemas.microsoft.com/office/drawing/2014/main" id="{BC9672CC-2A3A-6734-DFE0-0BE829F54D55}"/>
                </a:ext>
              </a:extLst>
            </p:cNvPr>
            <p:cNvSpPr txBox="1"/>
            <p:nvPr/>
          </p:nvSpPr>
          <p:spPr>
            <a:xfrm>
              <a:off x="3776652"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72</a:t>
              </a:r>
            </a:p>
          </p:txBody>
        </p:sp>
        <p:sp>
          <p:nvSpPr>
            <p:cNvPr id="32" name="Line 21">
              <a:extLst>
                <a:ext uri="{FF2B5EF4-FFF2-40B4-BE49-F238E27FC236}">
                  <a16:creationId xmlns:a16="http://schemas.microsoft.com/office/drawing/2014/main" id="{B1B2903C-4041-F555-663D-9CC9A8CA8177}"/>
                </a:ext>
              </a:extLst>
            </p:cNvPr>
            <p:cNvSpPr>
              <a:spLocks noChangeShapeType="1"/>
            </p:cNvSpPr>
            <p:nvPr/>
          </p:nvSpPr>
          <p:spPr bwMode="auto">
            <a:xfrm>
              <a:off x="34806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3" name="TextBox 32">
              <a:extLst>
                <a:ext uri="{FF2B5EF4-FFF2-40B4-BE49-F238E27FC236}">
                  <a16:creationId xmlns:a16="http://schemas.microsoft.com/office/drawing/2014/main" id="{8E3C79C8-20D6-3AE9-F4C0-2E2869CAAC5C}"/>
                </a:ext>
              </a:extLst>
            </p:cNvPr>
            <p:cNvSpPr txBox="1"/>
            <p:nvPr/>
          </p:nvSpPr>
          <p:spPr>
            <a:xfrm>
              <a:off x="3401016"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60</a:t>
              </a:r>
            </a:p>
          </p:txBody>
        </p:sp>
        <p:sp>
          <p:nvSpPr>
            <p:cNvPr id="34" name="Line 21">
              <a:extLst>
                <a:ext uri="{FF2B5EF4-FFF2-40B4-BE49-F238E27FC236}">
                  <a16:creationId xmlns:a16="http://schemas.microsoft.com/office/drawing/2014/main" id="{B7CF938F-BD2C-A4E6-F80E-D1F3AFA418B1}"/>
                </a:ext>
              </a:extLst>
            </p:cNvPr>
            <p:cNvSpPr>
              <a:spLocks noChangeShapeType="1"/>
            </p:cNvSpPr>
            <p:nvPr/>
          </p:nvSpPr>
          <p:spPr bwMode="auto">
            <a:xfrm>
              <a:off x="31050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5" name="TextBox 34">
              <a:extLst>
                <a:ext uri="{FF2B5EF4-FFF2-40B4-BE49-F238E27FC236}">
                  <a16:creationId xmlns:a16="http://schemas.microsoft.com/office/drawing/2014/main" id="{507776AA-CD1A-F731-6FE0-4CEDD9DF07C9}"/>
                </a:ext>
              </a:extLst>
            </p:cNvPr>
            <p:cNvSpPr txBox="1"/>
            <p:nvPr/>
          </p:nvSpPr>
          <p:spPr>
            <a:xfrm>
              <a:off x="3025380"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48</a:t>
              </a:r>
            </a:p>
          </p:txBody>
        </p:sp>
        <p:sp>
          <p:nvSpPr>
            <p:cNvPr id="36" name="Line 21">
              <a:extLst>
                <a:ext uri="{FF2B5EF4-FFF2-40B4-BE49-F238E27FC236}">
                  <a16:creationId xmlns:a16="http://schemas.microsoft.com/office/drawing/2014/main" id="{73EC658D-F3E2-2966-7039-2AD766C710A9}"/>
                </a:ext>
              </a:extLst>
            </p:cNvPr>
            <p:cNvSpPr>
              <a:spLocks noChangeShapeType="1"/>
            </p:cNvSpPr>
            <p:nvPr/>
          </p:nvSpPr>
          <p:spPr bwMode="auto">
            <a:xfrm>
              <a:off x="27294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7" name="TextBox 36">
              <a:extLst>
                <a:ext uri="{FF2B5EF4-FFF2-40B4-BE49-F238E27FC236}">
                  <a16:creationId xmlns:a16="http://schemas.microsoft.com/office/drawing/2014/main" id="{8FEDBC61-2B4E-25BB-6079-09BF4E825CCA}"/>
                </a:ext>
              </a:extLst>
            </p:cNvPr>
            <p:cNvSpPr txBox="1"/>
            <p:nvPr/>
          </p:nvSpPr>
          <p:spPr>
            <a:xfrm>
              <a:off x="2649743"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36</a:t>
              </a:r>
            </a:p>
          </p:txBody>
        </p:sp>
        <p:sp>
          <p:nvSpPr>
            <p:cNvPr id="38" name="Line 21">
              <a:extLst>
                <a:ext uri="{FF2B5EF4-FFF2-40B4-BE49-F238E27FC236}">
                  <a16:creationId xmlns:a16="http://schemas.microsoft.com/office/drawing/2014/main" id="{55DCF9D1-5DA2-AA91-2EC3-2A8EFB17A0B3}"/>
                </a:ext>
              </a:extLst>
            </p:cNvPr>
            <p:cNvSpPr>
              <a:spLocks noChangeShapeType="1"/>
            </p:cNvSpPr>
            <p:nvPr/>
          </p:nvSpPr>
          <p:spPr bwMode="auto">
            <a:xfrm>
              <a:off x="235376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9" name="TextBox 38">
              <a:extLst>
                <a:ext uri="{FF2B5EF4-FFF2-40B4-BE49-F238E27FC236}">
                  <a16:creationId xmlns:a16="http://schemas.microsoft.com/office/drawing/2014/main" id="{16B515C9-F4BB-393F-28B1-05D4AE7BBAD0}"/>
                </a:ext>
              </a:extLst>
            </p:cNvPr>
            <p:cNvSpPr txBox="1"/>
            <p:nvPr/>
          </p:nvSpPr>
          <p:spPr>
            <a:xfrm>
              <a:off x="2274106" y="4260565"/>
              <a:ext cx="1530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24</a:t>
              </a:r>
            </a:p>
          </p:txBody>
        </p:sp>
        <p:sp>
          <p:nvSpPr>
            <p:cNvPr id="40" name="Line 21">
              <a:extLst>
                <a:ext uri="{FF2B5EF4-FFF2-40B4-BE49-F238E27FC236}">
                  <a16:creationId xmlns:a16="http://schemas.microsoft.com/office/drawing/2014/main" id="{ED9D318A-4C86-F723-9EED-C6FB7F6FFACC}"/>
                </a:ext>
              </a:extLst>
            </p:cNvPr>
            <p:cNvSpPr>
              <a:spLocks noChangeShapeType="1"/>
            </p:cNvSpPr>
            <p:nvPr/>
          </p:nvSpPr>
          <p:spPr bwMode="auto">
            <a:xfrm>
              <a:off x="197812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1" name="TextBox 40">
              <a:extLst>
                <a:ext uri="{FF2B5EF4-FFF2-40B4-BE49-F238E27FC236}">
                  <a16:creationId xmlns:a16="http://schemas.microsoft.com/office/drawing/2014/main" id="{C8821A39-E322-3E7A-90A8-76EB0BE190EF}"/>
                </a:ext>
              </a:extLst>
            </p:cNvPr>
            <p:cNvSpPr txBox="1"/>
            <p:nvPr/>
          </p:nvSpPr>
          <p:spPr>
            <a:xfrm>
              <a:off x="1898471"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42" name="Line 21">
              <a:extLst>
                <a:ext uri="{FF2B5EF4-FFF2-40B4-BE49-F238E27FC236}">
                  <a16:creationId xmlns:a16="http://schemas.microsoft.com/office/drawing/2014/main" id="{7FACD505-D6F7-E89A-98B6-66E244A511F2}"/>
                </a:ext>
              </a:extLst>
            </p:cNvPr>
            <p:cNvSpPr>
              <a:spLocks noChangeShapeType="1"/>
            </p:cNvSpPr>
            <p:nvPr/>
          </p:nvSpPr>
          <p:spPr bwMode="auto">
            <a:xfrm>
              <a:off x="15993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3" name="TextBox 42">
              <a:extLst>
                <a:ext uri="{FF2B5EF4-FFF2-40B4-BE49-F238E27FC236}">
                  <a16:creationId xmlns:a16="http://schemas.microsoft.com/office/drawing/2014/main" id="{62673B02-D430-D766-EDE2-393BC36F85A4}"/>
                </a:ext>
              </a:extLst>
            </p:cNvPr>
            <p:cNvSpPr txBox="1"/>
            <p:nvPr/>
          </p:nvSpPr>
          <p:spPr>
            <a:xfrm>
              <a:off x="1550861" y="4260565"/>
              <a:ext cx="9704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grpSp>
        <p:nvGrpSpPr>
          <p:cNvPr id="44" name="Group 43">
            <a:extLst>
              <a:ext uri="{FF2B5EF4-FFF2-40B4-BE49-F238E27FC236}">
                <a16:creationId xmlns:a16="http://schemas.microsoft.com/office/drawing/2014/main" id="{33C2D0DA-1093-5CCE-3208-C130565ADFCA}"/>
              </a:ext>
            </a:extLst>
          </p:cNvPr>
          <p:cNvGrpSpPr/>
          <p:nvPr/>
        </p:nvGrpSpPr>
        <p:grpSpPr>
          <a:xfrm>
            <a:off x="1571585" y="5551682"/>
            <a:ext cx="4934308" cy="288147"/>
            <a:chOff x="1316906" y="5485977"/>
            <a:chExt cx="4934308" cy="288147"/>
          </a:xfrm>
        </p:grpSpPr>
        <p:sp>
          <p:nvSpPr>
            <p:cNvPr id="45" name="TextBox 44">
              <a:extLst>
                <a:ext uri="{FF2B5EF4-FFF2-40B4-BE49-F238E27FC236}">
                  <a16:creationId xmlns:a16="http://schemas.microsoft.com/office/drawing/2014/main" id="{7BDF2369-BFE1-D1D8-99CA-FAFE562DECD9}"/>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46" name="TextBox 45">
              <a:extLst>
                <a:ext uri="{FF2B5EF4-FFF2-40B4-BE49-F238E27FC236}">
                  <a16:creationId xmlns:a16="http://schemas.microsoft.com/office/drawing/2014/main" id="{22A67127-03AB-1B4D-CDD7-A7E7F8DCE60D}"/>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47" name="TextBox 46">
              <a:extLst>
                <a:ext uri="{FF2B5EF4-FFF2-40B4-BE49-F238E27FC236}">
                  <a16:creationId xmlns:a16="http://schemas.microsoft.com/office/drawing/2014/main" id="{E7AB9A5B-AEB1-A67E-18B8-1B57CDE31B63}"/>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13</a:t>
              </a:r>
            </a:p>
          </p:txBody>
        </p:sp>
        <p:sp>
          <p:nvSpPr>
            <p:cNvPr id="48" name="TextBox 47">
              <a:extLst>
                <a:ext uri="{FF2B5EF4-FFF2-40B4-BE49-F238E27FC236}">
                  <a16:creationId xmlns:a16="http://schemas.microsoft.com/office/drawing/2014/main" id="{B65C686D-B712-61AC-F535-295A05DAEADD}"/>
                </a:ext>
              </a:extLst>
            </p:cNvPr>
            <p:cNvSpPr txBox="1"/>
            <p:nvPr/>
          </p:nvSpPr>
          <p:spPr>
            <a:xfrm>
              <a:off x="4031075"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24</a:t>
              </a:r>
            </a:p>
          </p:txBody>
        </p:sp>
        <p:sp>
          <p:nvSpPr>
            <p:cNvPr id="49" name="TextBox 48">
              <a:extLst>
                <a:ext uri="{FF2B5EF4-FFF2-40B4-BE49-F238E27FC236}">
                  <a16:creationId xmlns:a16="http://schemas.microsoft.com/office/drawing/2014/main" id="{62515DC3-7043-91F5-8907-7A28006C1ABC}"/>
                </a:ext>
              </a:extLst>
            </p:cNvPr>
            <p:cNvSpPr txBox="1"/>
            <p:nvPr/>
          </p:nvSpPr>
          <p:spPr>
            <a:xfrm>
              <a:off x="3364956"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38</a:t>
              </a:r>
            </a:p>
          </p:txBody>
        </p:sp>
        <p:sp>
          <p:nvSpPr>
            <p:cNvPr id="50" name="TextBox 49">
              <a:extLst>
                <a:ext uri="{FF2B5EF4-FFF2-40B4-BE49-F238E27FC236}">
                  <a16:creationId xmlns:a16="http://schemas.microsoft.com/office/drawing/2014/main" id="{F4F484BF-643C-1368-551F-954512C53845}"/>
                </a:ext>
              </a:extLst>
            </p:cNvPr>
            <p:cNvSpPr txBox="1"/>
            <p:nvPr/>
          </p:nvSpPr>
          <p:spPr>
            <a:xfrm>
              <a:off x="2698837"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59</a:t>
              </a:r>
            </a:p>
          </p:txBody>
        </p:sp>
        <p:sp>
          <p:nvSpPr>
            <p:cNvPr id="51" name="TextBox 50">
              <a:extLst>
                <a:ext uri="{FF2B5EF4-FFF2-40B4-BE49-F238E27FC236}">
                  <a16:creationId xmlns:a16="http://schemas.microsoft.com/office/drawing/2014/main" id="{819B1AFB-1504-EBE2-716D-2DCE411C8E4B}"/>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149</a:t>
              </a:r>
            </a:p>
          </p:txBody>
        </p:sp>
        <p:sp>
          <p:nvSpPr>
            <p:cNvPr id="52" name="TextBox 51">
              <a:extLst>
                <a:ext uri="{FF2B5EF4-FFF2-40B4-BE49-F238E27FC236}">
                  <a16:creationId xmlns:a16="http://schemas.microsoft.com/office/drawing/2014/main" id="{9B870ABF-A0BB-98CC-48B4-98FB5B94CD55}"/>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312</a:t>
              </a:r>
            </a:p>
          </p:txBody>
        </p:sp>
      </p:grpSp>
      <p:grpSp>
        <p:nvGrpSpPr>
          <p:cNvPr id="53" name="Group 52">
            <a:extLst>
              <a:ext uri="{FF2B5EF4-FFF2-40B4-BE49-F238E27FC236}">
                <a16:creationId xmlns:a16="http://schemas.microsoft.com/office/drawing/2014/main" id="{DE782A56-A7D4-5BC3-812F-884590184F8A}"/>
              </a:ext>
            </a:extLst>
          </p:cNvPr>
          <p:cNvGrpSpPr/>
          <p:nvPr/>
        </p:nvGrpSpPr>
        <p:grpSpPr>
          <a:xfrm>
            <a:off x="1571585" y="5830526"/>
            <a:ext cx="4934308" cy="288147"/>
            <a:chOff x="1316906" y="5485977"/>
            <a:chExt cx="4934308" cy="288147"/>
          </a:xfrm>
        </p:grpSpPr>
        <p:sp>
          <p:nvSpPr>
            <p:cNvPr id="54" name="TextBox 53">
              <a:extLst>
                <a:ext uri="{FF2B5EF4-FFF2-40B4-BE49-F238E27FC236}">
                  <a16:creationId xmlns:a16="http://schemas.microsoft.com/office/drawing/2014/main" id="{6FD19D63-4E65-7060-8E69-17BCE954500F}"/>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55" name="TextBox 54">
              <a:extLst>
                <a:ext uri="{FF2B5EF4-FFF2-40B4-BE49-F238E27FC236}">
                  <a16:creationId xmlns:a16="http://schemas.microsoft.com/office/drawing/2014/main" id="{80290F67-455B-DF96-5D76-22062AC430AF}"/>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a:t>
              </a:r>
            </a:p>
          </p:txBody>
        </p:sp>
        <p:sp>
          <p:nvSpPr>
            <p:cNvPr id="56" name="TextBox 55">
              <a:extLst>
                <a:ext uri="{FF2B5EF4-FFF2-40B4-BE49-F238E27FC236}">
                  <a16:creationId xmlns:a16="http://schemas.microsoft.com/office/drawing/2014/main" id="{8FFA044B-2519-CCE4-E5D3-34D83A63F825}"/>
                </a:ext>
              </a:extLst>
            </p:cNvPr>
            <p:cNvSpPr txBox="1"/>
            <p:nvPr/>
          </p:nvSpPr>
          <p:spPr>
            <a:xfrm>
              <a:off x="4746887"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a:t>
              </a:r>
            </a:p>
          </p:txBody>
        </p:sp>
        <p:sp>
          <p:nvSpPr>
            <p:cNvPr id="57" name="TextBox 56">
              <a:extLst>
                <a:ext uri="{FF2B5EF4-FFF2-40B4-BE49-F238E27FC236}">
                  <a16:creationId xmlns:a16="http://schemas.microsoft.com/office/drawing/2014/main" id="{FA73478A-0B84-3B86-9981-2A09DC936E32}"/>
                </a:ext>
              </a:extLst>
            </p:cNvPr>
            <p:cNvSpPr txBox="1"/>
            <p:nvPr/>
          </p:nvSpPr>
          <p:spPr>
            <a:xfrm>
              <a:off x="4006228" y="5485977"/>
              <a:ext cx="32116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 31</a:t>
              </a:r>
            </a:p>
          </p:txBody>
        </p:sp>
        <p:sp>
          <p:nvSpPr>
            <p:cNvPr id="58" name="TextBox 57">
              <a:extLst>
                <a:ext uri="{FF2B5EF4-FFF2-40B4-BE49-F238E27FC236}">
                  <a16:creationId xmlns:a16="http://schemas.microsoft.com/office/drawing/2014/main" id="{E0D069B3-673B-4907-F08F-37B27DBCE97B}"/>
                </a:ext>
              </a:extLst>
            </p:cNvPr>
            <p:cNvSpPr txBox="1"/>
            <p:nvPr/>
          </p:nvSpPr>
          <p:spPr>
            <a:xfrm>
              <a:off x="3364956"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40</a:t>
              </a:r>
            </a:p>
          </p:txBody>
        </p:sp>
        <p:sp>
          <p:nvSpPr>
            <p:cNvPr id="59" name="TextBox 58">
              <a:extLst>
                <a:ext uri="{FF2B5EF4-FFF2-40B4-BE49-F238E27FC236}">
                  <a16:creationId xmlns:a16="http://schemas.microsoft.com/office/drawing/2014/main" id="{5A700B53-CAFF-EA3D-1B77-F0A82B3FD5FC}"/>
                </a:ext>
              </a:extLst>
            </p:cNvPr>
            <p:cNvSpPr txBox="1"/>
            <p:nvPr/>
          </p:nvSpPr>
          <p:spPr>
            <a:xfrm>
              <a:off x="2698837"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67</a:t>
              </a:r>
            </a:p>
          </p:txBody>
        </p:sp>
        <p:sp>
          <p:nvSpPr>
            <p:cNvPr id="60" name="TextBox 59">
              <a:extLst>
                <a:ext uri="{FF2B5EF4-FFF2-40B4-BE49-F238E27FC236}">
                  <a16:creationId xmlns:a16="http://schemas.microsoft.com/office/drawing/2014/main" id="{AD6B420B-8F69-A6C6-9997-3A926ED3D9A2}"/>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139</a:t>
              </a:r>
            </a:p>
          </p:txBody>
        </p:sp>
        <p:sp>
          <p:nvSpPr>
            <p:cNvPr id="61" name="TextBox 60">
              <a:extLst>
                <a:ext uri="{FF2B5EF4-FFF2-40B4-BE49-F238E27FC236}">
                  <a16:creationId xmlns:a16="http://schemas.microsoft.com/office/drawing/2014/main" id="{6A1B9D46-3D94-AADD-066A-D9DB8A08C8D9}"/>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292</a:t>
              </a:r>
            </a:p>
          </p:txBody>
        </p:sp>
      </p:grpSp>
      <p:sp>
        <p:nvSpPr>
          <p:cNvPr id="62" name="TextBox 61">
            <a:extLst>
              <a:ext uri="{FF2B5EF4-FFF2-40B4-BE49-F238E27FC236}">
                <a16:creationId xmlns:a16="http://schemas.microsoft.com/office/drawing/2014/main" id="{5D83DEF1-E2CF-A116-38EC-4291D8B1CB8C}"/>
              </a:ext>
            </a:extLst>
          </p:cNvPr>
          <p:cNvSpPr txBox="1"/>
          <p:nvPr/>
        </p:nvSpPr>
        <p:spPr>
          <a:xfrm>
            <a:off x="256488" y="5541867"/>
            <a:ext cx="1381539" cy="307777"/>
          </a:xfrm>
          <a:prstGeom prst="rect">
            <a:avLst/>
          </a:prstGeom>
          <a:noFill/>
        </p:spPr>
        <p:txBody>
          <a:bodyPr wrap="square">
            <a:spAutoFit/>
          </a:bodyPr>
          <a:lstStyle/>
          <a:p>
            <a:pPr algn="r"/>
            <a:r>
              <a:rPr lang="ja-JP" sz="1400">
                <a:solidFill>
                  <a:schemeClr val="accent3"/>
                </a:solidFill>
              </a:rPr>
              <a:t>パニツムマブ</a:t>
            </a:r>
          </a:p>
        </p:txBody>
      </p:sp>
      <p:sp>
        <p:nvSpPr>
          <p:cNvPr id="63" name="TextBox 62">
            <a:extLst>
              <a:ext uri="{FF2B5EF4-FFF2-40B4-BE49-F238E27FC236}">
                <a16:creationId xmlns:a16="http://schemas.microsoft.com/office/drawing/2014/main" id="{9A92032C-EEB8-42B5-311A-02FE10608A5B}"/>
              </a:ext>
            </a:extLst>
          </p:cNvPr>
          <p:cNvSpPr txBox="1"/>
          <p:nvPr/>
        </p:nvSpPr>
        <p:spPr>
          <a:xfrm>
            <a:off x="385698" y="5820711"/>
            <a:ext cx="1252329" cy="307777"/>
          </a:xfrm>
          <a:prstGeom prst="rect">
            <a:avLst/>
          </a:prstGeom>
          <a:noFill/>
        </p:spPr>
        <p:txBody>
          <a:bodyPr wrap="square">
            <a:spAutoFit/>
          </a:bodyPr>
          <a:lstStyle/>
          <a:p>
            <a:pPr algn="r"/>
            <a:r>
              <a:rPr lang="ja-JP" sz="1400">
                <a:solidFill>
                  <a:schemeClr val="accent2"/>
                </a:solidFill>
              </a:rPr>
              <a:t>ベバシズマブ</a:t>
            </a:r>
          </a:p>
        </p:txBody>
      </p:sp>
      <p:sp>
        <p:nvSpPr>
          <p:cNvPr id="64" name="TextBox 63">
            <a:extLst>
              <a:ext uri="{FF2B5EF4-FFF2-40B4-BE49-F238E27FC236}">
                <a16:creationId xmlns:a16="http://schemas.microsoft.com/office/drawing/2014/main" id="{F6D4B188-4DC1-C179-CCFE-C7230FD974A9}"/>
              </a:ext>
            </a:extLst>
          </p:cNvPr>
          <p:cNvSpPr txBox="1"/>
          <p:nvPr/>
        </p:nvSpPr>
        <p:spPr>
          <a:xfrm>
            <a:off x="3643924" y="2996598"/>
            <a:ext cx="2769704" cy="307777"/>
          </a:xfrm>
          <a:prstGeom prst="rect">
            <a:avLst/>
          </a:prstGeom>
          <a:noFill/>
        </p:spPr>
        <p:txBody>
          <a:bodyPr wrap="square">
            <a:spAutoFit/>
          </a:bodyPr>
          <a:lstStyle/>
          <a:p>
            <a:pPr algn="ctr"/>
            <a:r>
              <a:rPr lang="ja-JP" sz="1400">
                <a:solidFill>
                  <a:schemeClr val="tx1"/>
                </a:solidFill>
              </a:rPr>
              <a:t>HR 0.96 (95％CI 0.82、1.17)</a:t>
            </a:r>
          </a:p>
        </p:txBody>
      </p:sp>
      <p:sp>
        <p:nvSpPr>
          <p:cNvPr id="65" name="Freeform 21">
            <a:extLst>
              <a:ext uri="{FF2B5EF4-FFF2-40B4-BE49-F238E27FC236}">
                <a16:creationId xmlns:a16="http://schemas.microsoft.com/office/drawing/2014/main" id="{BC2807DD-8501-FB60-AF90-6B24FD863D88}"/>
              </a:ext>
            </a:extLst>
          </p:cNvPr>
          <p:cNvSpPr>
            <a:spLocks/>
          </p:cNvSpPr>
          <p:nvPr/>
        </p:nvSpPr>
        <p:spPr bwMode="auto">
          <a:xfrm>
            <a:off x="7302306" y="3163954"/>
            <a:ext cx="4770137"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66" name="Group 65">
            <a:extLst>
              <a:ext uri="{FF2B5EF4-FFF2-40B4-BE49-F238E27FC236}">
                <a16:creationId xmlns:a16="http://schemas.microsoft.com/office/drawing/2014/main" id="{EE152BA9-4B29-68F4-5E93-A4F9C2A27ADA}"/>
              </a:ext>
            </a:extLst>
          </p:cNvPr>
          <p:cNvGrpSpPr/>
          <p:nvPr/>
        </p:nvGrpSpPr>
        <p:grpSpPr>
          <a:xfrm>
            <a:off x="6549167" y="3005231"/>
            <a:ext cx="753492" cy="1946080"/>
            <a:chOff x="1230863" y="1180201"/>
            <a:chExt cx="753492" cy="3029649"/>
          </a:xfrm>
        </p:grpSpPr>
        <p:sp>
          <p:nvSpPr>
            <p:cNvPr id="67" name="Line 6">
              <a:extLst>
                <a:ext uri="{FF2B5EF4-FFF2-40B4-BE49-F238E27FC236}">
                  <a16:creationId xmlns:a16="http://schemas.microsoft.com/office/drawing/2014/main" id="{84E90C05-F3BF-429B-3C6A-3AB4E1C3A573}"/>
                </a:ext>
              </a:extLst>
            </p:cNvPr>
            <p:cNvSpPr>
              <a:spLocks noChangeShapeType="1"/>
            </p:cNvSpPr>
            <p:nvPr/>
          </p:nvSpPr>
          <p:spPr bwMode="auto">
            <a:xfrm>
              <a:off x="1898121" y="142254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8" name="Line 7">
              <a:extLst>
                <a:ext uri="{FF2B5EF4-FFF2-40B4-BE49-F238E27FC236}">
                  <a16:creationId xmlns:a16="http://schemas.microsoft.com/office/drawing/2014/main" id="{123B6172-ECD1-FAA5-510E-749E5E8A7CA4}"/>
                </a:ext>
              </a:extLst>
            </p:cNvPr>
            <p:cNvSpPr>
              <a:spLocks noChangeShapeType="1"/>
            </p:cNvSpPr>
            <p:nvPr/>
          </p:nvSpPr>
          <p:spPr bwMode="auto">
            <a:xfrm>
              <a:off x="1898121" y="194475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9" name="Line 8">
              <a:extLst>
                <a:ext uri="{FF2B5EF4-FFF2-40B4-BE49-F238E27FC236}">
                  <a16:creationId xmlns:a16="http://schemas.microsoft.com/office/drawing/2014/main" id="{E0F927F3-0CED-34EC-E06A-466DEED1648A}"/>
                </a:ext>
              </a:extLst>
            </p:cNvPr>
            <p:cNvSpPr>
              <a:spLocks noChangeShapeType="1"/>
            </p:cNvSpPr>
            <p:nvPr/>
          </p:nvSpPr>
          <p:spPr bwMode="auto">
            <a:xfrm>
              <a:off x="1898121" y="244351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0" name="Line 9">
              <a:extLst>
                <a:ext uri="{FF2B5EF4-FFF2-40B4-BE49-F238E27FC236}">
                  <a16:creationId xmlns:a16="http://schemas.microsoft.com/office/drawing/2014/main" id="{2780FB74-01BF-2298-605D-240E1B4B2333}"/>
                </a:ext>
              </a:extLst>
            </p:cNvPr>
            <p:cNvSpPr>
              <a:spLocks noChangeShapeType="1"/>
            </p:cNvSpPr>
            <p:nvPr/>
          </p:nvSpPr>
          <p:spPr bwMode="auto">
            <a:xfrm>
              <a:off x="1898121" y="295839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1" name="Line 10">
              <a:extLst>
                <a:ext uri="{FF2B5EF4-FFF2-40B4-BE49-F238E27FC236}">
                  <a16:creationId xmlns:a16="http://schemas.microsoft.com/office/drawing/2014/main" id="{3348F882-712C-3CD9-F148-41537C0693C4}"/>
                </a:ext>
              </a:extLst>
            </p:cNvPr>
            <p:cNvSpPr>
              <a:spLocks noChangeShapeType="1"/>
            </p:cNvSpPr>
            <p:nvPr/>
          </p:nvSpPr>
          <p:spPr bwMode="auto">
            <a:xfrm>
              <a:off x="1898121" y="34625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2" name="Line 11">
              <a:extLst>
                <a:ext uri="{FF2B5EF4-FFF2-40B4-BE49-F238E27FC236}">
                  <a16:creationId xmlns:a16="http://schemas.microsoft.com/office/drawing/2014/main" id="{F6D6B349-F764-482E-7C3B-7E41599CF010}"/>
                </a:ext>
              </a:extLst>
            </p:cNvPr>
            <p:cNvSpPr>
              <a:spLocks noChangeShapeType="1"/>
            </p:cNvSpPr>
            <p:nvPr/>
          </p:nvSpPr>
          <p:spPr bwMode="auto">
            <a:xfrm>
              <a:off x="1898121" y="397203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3" name="TextBox 72">
              <a:extLst>
                <a:ext uri="{FF2B5EF4-FFF2-40B4-BE49-F238E27FC236}">
                  <a16:creationId xmlns:a16="http://schemas.microsoft.com/office/drawing/2014/main" id="{DDC7E11F-364D-D51A-9F4C-179F2E7CF76B}"/>
                </a:ext>
              </a:extLst>
            </p:cNvPr>
            <p:cNvSpPr txBox="1"/>
            <p:nvPr/>
          </p:nvSpPr>
          <p:spPr>
            <a:xfrm rot="16200000">
              <a:off x="766854" y="2569412"/>
              <a:ext cx="1235795"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PFS、%</a:t>
              </a:r>
            </a:p>
          </p:txBody>
        </p:sp>
        <p:sp>
          <p:nvSpPr>
            <p:cNvPr id="74" name="TextBox 73">
              <a:extLst>
                <a:ext uri="{FF2B5EF4-FFF2-40B4-BE49-F238E27FC236}">
                  <a16:creationId xmlns:a16="http://schemas.microsoft.com/office/drawing/2014/main" id="{3296469A-1F90-C54D-EB62-3911607EC1E6}"/>
                </a:ext>
              </a:extLst>
            </p:cNvPr>
            <p:cNvSpPr txBox="1"/>
            <p:nvPr/>
          </p:nvSpPr>
          <p:spPr>
            <a:xfrm>
              <a:off x="1459939" y="1180201"/>
              <a:ext cx="482824"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100</a:t>
              </a:r>
            </a:p>
          </p:txBody>
        </p:sp>
        <p:sp>
          <p:nvSpPr>
            <p:cNvPr id="75" name="TextBox 74">
              <a:extLst>
                <a:ext uri="{FF2B5EF4-FFF2-40B4-BE49-F238E27FC236}">
                  <a16:creationId xmlns:a16="http://schemas.microsoft.com/office/drawing/2014/main" id="{438C2249-FFE8-5872-4524-5F374F047ADA}"/>
                </a:ext>
              </a:extLst>
            </p:cNvPr>
            <p:cNvSpPr txBox="1"/>
            <p:nvPr/>
          </p:nvSpPr>
          <p:spPr>
            <a:xfrm>
              <a:off x="1559325" y="1704340"/>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80</a:t>
              </a:r>
            </a:p>
          </p:txBody>
        </p:sp>
        <p:sp>
          <p:nvSpPr>
            <p:cNvPr id="76" name="TextBox 75">
              <a:extLst>
                <a:ext uri="{FF2B5EF4-FFF2-40B4-BE49-F238E27FC236}">
                  <a16:creationId xmlns:a16="http://schemas.microsoft.com/office/drawing/2014/main" id="{D118B49B-81DB-5CEF-E36B-93605C279EC0}"/>
                </a:ext>
              </a:extLst>
            </p:cNvPr>
            <p:cNvSpPr txBox="1"/>
            <p:nvPr/>
          </p:nvSpPr>
          <p:spPr>
            <a:xfrm>
              <a:off x="1559325" y="2202871"/>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60</a:t>
              </a:r>
            </a:p>
          </p:txBody>
        </p:sp>
        <p:sp>
          <p:nvSpPr>
            <p:cNvPr id="77" name="TextBox 76">
              <a:extLst>
                <a:ext uri="{FF2B5EF4-FFF2-40B4-BE49-F238E27FC236}">
                  <a16:creationId xmlns:a16="http://schemas.microsoft.com/office/drawing/2014/main" id="{8AD848CB-54CC-7769-5CD7-94990DB23FAA}"/>
                </a:ext>
              </a:extLst>
            </p:cNvPr>
            <p:cNvSpPr txBox="1"/>
            <p:nvPr/>
          </p:nvSpPr>
          <p:spPr>
            <a:xfrm>
              <a:off x="1559325" y="2717523"/>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40</a:t>
              </a:r>
            </a:p>
          </p:txBody>
        </p:sp>
        <p:sp>
          <p:nvSpPr>
            <p:cNvPr id="78" name="TextBox 77">
              <a:extLst>
                <a:ext uri="{FF2B5EF4-FFF2-40B4-BE49-F238E27FC236}">
                  <a16:creationId xmlns:a16="http://schemas.microsoft.com/office/drawing/2014/main" id="{C0D20358-C262-EDD2-0C5A-E2F0AFD82F6A}"/>
                </a:ext>
              </a:extLst>
            </p:cNvPr>
            <p:cNvSpPr txBox="1"/>
            <p:nvPr/>
          </p:nvSpPr>
          <p:spPr>
            <a:xfrm>
              <a:off x="1559325" y="3221428"/>
              <a:ext cx="383438"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20</a:t>
              </a:r>
            </a:p>
          </p:txBody>
        </p:sp>
        <p:sp>
          <p:nvSpPr>
            <p:cNvPr id="79" name="TextBox 78">
              <a:extLst>
                <a:ext uri="{FF2B5EF4-FFF2-40B4-BE49-F238E27FC236}">
                  <a16:creationId xmlns:a16="http://schemas.microsoft.com/office/drawing/2014/main" id="{E01B693B-AB62-6F06-051C-83E6346859B8}"/>
                </a:ext>
              </a:extLst>
            </p:cNvPr>
            <p:cNvSpPr txBox="1"/>
            <p:nvPr/>
          </p:nvSpPr>
          <p:spPr>
            <a:xfrm>
              <a:off x="1658719" y="3730704"/>
              <a:ext cx="284052" cy="479146"/>
            </a:xfrm>
            <a:prstGeom prst="rect">
              <a:avLst/>
            </a:prstGeom>
            <a:noFill/>
          </p:spPr>
          <p:txBody>
            <a:bodyPr wrap="none" rtlCol="0" anchor="ctr" anchorCtr="0">
              <a:spAutoFit/>
            </a:bodyPr>
            <a:lstStyle/>
            <a:p>
              <a:pPr algn="r"/>
              <a:r>
                <a:rPr lang="ja-JP" sz="1400">
                  <a:solidFill>
                    <a:schemeClr val="tx1"/>
                  </a:solidFill>
                  <a:cs typeface="Arial" panose="020B0604020202020204" pitchFamily="34" charset="0"/>
                </a:rPr>
                <a:t>0</a:t>
              </a:r>
            </a:p>
          </p:txBody>
        </p:sp>
      </p:grpSp>
      <p:sp>
        <p:nvSpPr>
          <p:cNvPr id="80" name="TextBox 79">
            <a:extLst>
              <a:ext uri="{FF2B5EF4-FFF2-40B4-BE49-F238E27FC236}">
                <a16:creationId xmlns:a16="http://schemas.microsoft.com/office/drawing/2014/main" id="{6DE98CA1-B35E-2F94-47C9-2B9B5EBC2D13}"/>
              </a:ext>
            </a:extLst>
          </p:cNvPr>
          <p:cNvSpPr txBox="1"/>
          <p:nvPr/>
        </p:nvSpPr>
        <p:spPr>
          <a:xfrm>
            <a:off x="9067424" y="5104069"/>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cs typeface="Arial" panose="020B0604020202020204" pitchFamily="34" charset="0"/>
              </a:rPr>
              <a:t>期間、月数</a:t>
            </a:r>
          </a:p>
        </p:txBody>
      </p:sp>
      <p:grpSp>
        <p:nvGrpSpPr>
          <p:cNvPr id="81" name="Group 80">
            <a:extLst>
              <a:ext uri="{FF2B5EF4-FFF2-40B4-BE49-F238E27FC236}">
                <a16:creationId xmlns:a16="http://schemas.microsoft.com/office/drawing/2014/main" id="{0E4800F9-D63B-9956-FD4E-537CC4E43B87}"/>
              </a:ext>
            </a:extLst>
          </p:cNvPr>
          <p:cNvGrpSpPr/>
          <p:nvPr/>
        </p:nvGrpSpPr>
        <p:grpSpPr>
          <a:xfrm>
            <a:off x="7213841" y="4807687"/>
            <a:ext cx="4884610" cy="360147"/>
            <a:chOff x="1550861" y="4188565"/>
            <a:chExt cx="2754517" cy="360147"/>
          </a:xfrm>
        </p:grpSpPr>
        <p:sp>
          <p:nvSpPr>
            <p:cNvPr id="82" name="Line 21">
              <a:extLst>
                <a:ext uri="{FF2B5EF4-FFF2-40B4-BE49-F238E27FC236}">
                  <a16:creationId xmlns:a16="http://schemas.microsoft.com/office/drawing/2014/main" id="{73D89499-88FB-F03F-453F-4C1F2652D260}"/>
                </a:ext>
              </a:extLst>
            </p:cNvPr>
            <p:cNvSpPr>
              <a:spLocks noChangeShapeType="1"/>
            </p:cNvSpPr>
            <p:nvPr/>
          </p:nvSpPr>
          <p:spPr bwMode="auto">
            <a:xfrm>
              <a:off x="423194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3" name="TextBox 82">
              <a:extLst>
                <a:ext uri="{FF2B5EF4-FFF2-40B4-BE49-F238E27FC236}">
                  <a16:creationId xmlns:a16="http://schemas.microsoft.com/office/drawing/2014/main" id="{982D0F10-9093-1613-9599-A10AAA08B110}"/>
                </a:ext>
              </a:extLst>
            </p:cNvPr>
            <p:cNvSpPr txBox="1"/>
            <p:nvPr/>
          </p:nvSpPr>
          <p:spPr>
            <a:xfrm>
              <a:off x="4152288"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84</a:t>
              </a:r>
            </a:p>
          </p:txBody>
        </p:sp>
        <p:sp>
          <p:nvSpPr>
            <p:cNvPr id="84" name="Line 21">
              <a:extLst>
                <a:ext uri="{FF2B5EF4-FFF2-40B4-BE49-F238E27FC236}">
                  <a16:creationId xmlns:a16="http://schemas.microsoft.com/office/drawing/2014/main" id="{09DC8C28-E367-46EB-150C-881F35756066}"/>
                </a:ext>
              </a:extLst>
            </p:cNvPr>
            <p:cNvSpPr>
              <a:spLocks noChangeShapeType="1"/>
            </p:cNvSpPr>
            <p:nvPr/>
          </p:nvSpPr>
          <p:spPr bwMode="auto">
            <a:xfrm>
              <a:off x="385630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5" name="TextBox 84">
              <a:extLst>
                <a:ext uri="{FF2B5EF4-FFF2-40B4-BE49-F238E27FC236}">
                  <a16:creationId xmlns:a16="http://schemas.microsoft.com/office/drawing/2014/main" id="{29115DC9-F652-AC64-7B69-BA8CF08933F4}"/>
                </a:ext>
              </a:extLst>
            </p:cNvPr>
            <p:cNvSpPr txBox="1"/>
            <p:nvPr/>
          </p:nvSpPr>
          <p:spPr>
            <a:xfrm>
              <a:off x="3776652"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72</a:t>
              </a:r>
            </a:p>
          </p:txBody>
        </p:sp>
        <p:sp>
          <p:nvSpPr>
            <p:cNvPr id="86" name="Line 21">
              <a:extLst>
                <a:ext uri="{FF2B5EF4-FFF2-40B4-BE49-F238E27FC236}">
                  <a16:creationId xmlns:a16="http://schemas.microsoft.com/office/drawing/2014/main" id="{A86D6BCC-7E6B-BF04-757B-AFE8EEAB2DF4}"/>
                </a:ext>
              </a:extLst>
            </p:cNvPr>
            <p:cNvSpPr>
              <a:spLocks noChangeShapeType="1"/>
            </p:cNvSpPr>
            <p:nvPr/>
          </p:nvSpPr>
          <p:spPr bwMode="auto">
            <a:xfrm>
              <a:off x="34806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7" name="TextBox 86">
              <a:extLst>
                <a:ext uri="{FF2B5EF4-FFF2-40B4-BE49-F238E27FC236}">
                  <a16:creationId xmlns:a16="http://schemas.microsoft.com/office/drawing/2014/main" id="{DA4EFC8E-4513-5078-A8E5-27B5FA542FDB}"/>
                </a:ext>
              </a:extLst>
            </p:cNvPr>
            <p:cNvSpPr txBox="1"/>
            <p:nvPr/>
          </p:nvSpPr>
          <p:spPr>
            <a:xfrm>
              <a:off x="3401016"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60</a:t>
              </a:r>
            </a:p>
          </p:txBody>
        </p:sp>
        <p:sp>
          <p:nvSpPr>
            <p:cNvPr id="88" name="Line 21">
              <a:extLst>
                <a:ext uri="{FF2B5EF4-FFF2-40B4-BE49-F238E27FC236}">
                  <a16:creationId xmlns:a16="http://schemas.microsoft.com/office/drawing/2014/main" id="{D14BE004-BC18-92BF-1CAB-24E17A24311D}"/>
                </a:ext>
              </a:extLst>
            </p:cNvPr>
            <p:cNvSpPr>
              <a:spLocks noChangeShapeType="1"/>
            </p:cNvSpPr>
            <p:nvPr/>
          </p:nvSpPr>
          <p:spPr bwMode="auto">
            <a:xfrm>
              <a:off x="31050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9" name="TextBox 88">
              <a:extLst>
                <a:ext uri="{FF2B5EF4-FFF2-40B4-BE49-F238E27FC236}">
                  <a16:creationId xmlns:a16="http://schemas.microsoft.com/office/drawing/2014/main" id="{A0553D76-C675-36F7-0F29-D78F0B0B860E}"/>
                </a:ext>
              </a:extLst>
            </p:cNvPr>
            <p:cNvSpPr txBox="1"/>
            <p:nvPr/>
          </p:nvSpPr>
          <p:spPr>
            <a:xfrm>
              <a:off x="3025380"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48</a:t>
              </a:r>
            </a:p>
          </p:txBody>
        </p:sp>
        <p:sp>
          <p:nvSpPr>
            <p:cNvPr id="90" name="Line 21">
              <a:extLst>
                <a:ext uri="{FF2B5EF4-FFF2-40B4-BE49-F238E27FC236}">
                  <a16:creationId xmlns:a16="http://schemas.microsoft.com/office/drawing/2014/main" id="{59F4199F-82DB-E53A-6517-07FB1EDB79A9}"/>
                </a:ext>
              </a:extLst>
            </p:cNvPr>
            <p:cNvSpPr>
              <a:spLocks noChangeShapeType="1"/>
            </p:cNvSpPr>
            <p:nvPr/>
          </p:nvSpPr>
          <p:spPr bwMode="auto">
            <a:xfrm>
              <a:off x="27294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1" name="TextBox 90">
              <a:extLst>
                <a:ext uri="{FF2B5EF4-FFF2-40B4-BE49-F238E27FC236}">
                  <a16:creationId xmlns:a16="http://schemas.microsoft.com/office/drawing/2014/main" id="{798A3BAC-E676-26FC-E9F2-1F2E2F2288DA}"/>
                </a:ext>
              </a:extLst>
            </p:cNvPr>
            <p:cNvSpPr txBox="1"/>
            <p:nvPr/>
          </p:nvSpPr>
          <p:spPr>
            <a:xfrm>
              <a:off x="2649743"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36</a:t>
              </a:r>
            </a:p>
          </p:txBody>
        </p:sp>
        <p:sp>
          <p:nvSpPr>
            <p:cNvPr id="92" name="Line 21">
              <a:extLst>
                <a:ext uri="{FF2B5EF4-FFF2-40B4-BE49-F238E27FC236}">
                  <a16:creationId xmlns:a16="http://schemas.microsoft.com/office/drawing/2014/main" id="{3B0FEC89-9D80-6055-6F95-132F06255946}"/>
                </a:ext>
              </a:extLst>
            </p:cNvPr>
            <p:cNvSpPr>
              <a:spLocks noChangeShapeType="1"/>
            </p:cNvSpPr>
            <p:nvPr/>
          </p:nvSpPr>
          <p:spPr bwMode="auto">
            <a:xfrm>
              <a:off x="235376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3" name="TextBox 92">
              <a:extLst>
                <a:ext uri="{FF2B5EF4-FFF2-40B4-BE49-F238E27FC236}">
                  <a16:creationId xmlns:a16="http://schemas.microsoft.com/office/drawing/2014/main" id="{55D51A08-374D-8448-83C9-3D736A46DF38}"/>
                </a:ext>
              </a:extLst>
            </p:cNvPr>
            <p:cNvSpPr txBox="1"/>
            <p:nvPr/>
          </p:nvSpPr>
          <p:spPr>
            <a:xfrm>
              <a:off x="2274106" y="4260565"/>
              <a:ext cx="153089"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24</a:t>
              </a:r>
            </a:p>
          </p:txBody>
        </p:sp>
        <p:sp>
          <p:nvSpPr>
            <p:cNvPr id="94" name="Line 21">
              <a:extLst>
                <a:ext uri="{FF2B5EF4-FFF2-40B4-BE49-F238E27FC236}">
                  <a16:creationId xmlns:a16="http://schemas.microsoft.com/office/drawing/2014/main" id="{2C7AA84F-5F78-7C46-B0DD-5F6C50BC7204}"/>
                </a:ext>
              </a:extLst>
            </p:cNvPr>
            <p:cNvSpPr>
              <a:spLocks noChangeShapeType="1"/>
            </p:cNvSpPr>
            <p:nvPr/>
          </p:nvSpPr>
          <p:spPr bwMode="auto">
            <a:xfrm>
              <a:off x="197812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5" name="TextBox 94">
              <a:extLst>
                <a:ext uri="{FF2B5EF4-FFF2-40B4-BE49-F238E27FC236}">
                  <a16:creationId xmlns:a16="http://schemas.microsoft.com/office/drawing/2014/main" id="{25AA63EB-F65F-DE5C-B604-2B6E3878C5FC}"/>
                </a:ext>
              </a:extLst>
            </p:cNvPr>
            <p:cNvSpPr txBox="1"/>
            <p:nvPr/>
          </p:nvSpPr>
          <p:spPr>
            <a:xfrm>
              <a:off x="1898471" y="4260565"/>
              <a:ext cx="153090"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96" name="Line 21">
              <a:extLst>
                <a:ext uri="{FF2B5EF4-FFF2-40B4-BE49-F238E27FC236}">
                  <a16:creationId xmlns:a16="http://schemas.microsoft.com/office/drawing/2014/main" id="{CC4D49C6-709C-5649-5DFB-8B20741A1E45}"/>
                </a:ext>
              </a:extLst>
            </p:cNvPr>
            <p:cNvSpPr>
              <a:spLocks noChangeShapeType="1"/>
            </p:cNvSpPr>
            <p:nvPr/>
          </p:nvSpPr>
          <p:spPr bwMode="auto">
            <a:xfrm>
              <a:off x="15993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7" name="TextBox 96">
              <a:extLst>
                <a:ext uri="{FF2B5EF4-FFF2-40B4-BE49-F238E27FC236}">
                  <a16:creationId xmlns:a16="http://schemas.microsoft.com/office/drawing/2014/main" id="{A702A28D-6DDA-340C-8B9A-79E5189259E8}"/>
                </a:ext>
              </a:extLst>
            </p:cNvPr>
            <p:cNvSpPr txBox="1"/>
            <p:nvPr/>
          </p:nvSpPr>
          <p:spPr>
            <a:xfrm>
              <a:off x="1550861" y="4260565"/>
              <a:ext cx="9704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grpSp>
        <p:nvGrpSpPr>
          <p:cNvPr id="98" name="Group 97">
            <a:extLst>
              <a:ext uri="{FF2B5EF4-FFF2-40B4-BE49-F238E27FC236}">
                <a16:creationId xmlns:a16="http://schemas.microsoft.com/office/drawing/2014/main" id="{555450E7-ADC0-8713-6290-F1E6C2AF9AC1}"/>
              </a:ext>
            </a:extLst>
          </p:cNvPr>
          <p:cNvGrpSpPr/>
          <p:nvPr/>
        </p:nvGrpSpPr>
        <p:grpSpPr>
          <a:xfrm>
            <a:off x="7114449" y="5551682"/>
            <a:ext cx="4934308" cy="288147"/>
            <a:chOff x="1316906" y="5485977"/>
            <a:chExt cx="4934308" cy="288147"/>
          </a:xfrm>
        </p:grpSpPr>
        <p:sp>
          <p:nvSpPr>
            <p:cNvPr id="99" name="TextBox 98">
              <a:extLst>
                <a:ext uri="{FF2B5EF4-FFF2-40B4-BE49-F238E27FC236}">
                  <a16:creationId xmlns:a16="http://schemas.microsoft.com/office/drawing/2014/main" id="{E76BD464-5500-7E93-49C1-FB4AB905A615}"/>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100" name="TextBox 99">
              <a:extLst>
                <a:ext uri="{FF2B5EF4-FFF2-40B4-BE49-F238E27FC236}">
                  <a16:creationId xmlns:a16="http://schemas.microsoft.com/office/drawing/2014/main" id="{42AAA0FE-C6CE-6D8E-6B46-E2BEC3F4936E}"/>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101" name="TextBox 100">
              <a:extLst>
                <a:ext uri="{FF2B5EF4-FFF2-40B4-BE49-F238E27FC236}">
                  <a16:creationId xmlns:a16="http://schemas.microsoft.com/office/drawing/2014/main" id="{B367E50A-8D87-E7B5-DB1A-6944BDDDC4A9}"/>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15</a:t>
              </a:r>
            </a:p>
          </p:txBody>
        </p:sp>
        <p:sp>
          <p:nvSpPr>
            <p:cNvPr id="102" name="TextBox 101">
              <a:extLst>
                <a:ext uri="{FF2B5EF4-FFF2-40B4-BE49-F238E27FC236}">
                  <a16:creationId xmlns:a16="http://schemas.microsoft.com/office/drawing/2014/main" id="{3103D9AA-5C56-4EE0-BEAA-E298EF8A337A}"/>
                </a:ext>
              </a:extLst>
            </p:cNvPr>
            <p:cNvSpPr txBox="1"/>
            <p:nvPr/>
          </p:nvSpPr>
          <p:spPr>
            <a:xfrm>
              <a:off x="4031075"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28</a:t>
              </a:r>
            </a:p>
          </p:txBody>
        </p:sp>
        <p:sp>
          <p:nvSpPr>
            <p:cNvPr id="103" name="TextBox 102">
              <a:extLst>
                <a:ext uri="{FF2B5EF4-FFF2-40B4-BE49-F238E27FC236}">
                  <a16:creationId xmlns:a16="http://schemas.microsoft.com/office/drawing/2014/main" id="{1EF5262F-8577-4789-AEF0-092263F2B7E4}"/>
                </a:ext>
              </a:extLst>
            </p:cNvPr>
            <p:cNvSpPr txBox="1"/>
            <p:nvPr/>
          </p:nvSpPr>
          <p:spPr>
            <a:xfrm>
              <a:off x="3364956"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43</a:t>
              </a:r>
            </a:p>
          </p:txBody>
        </p:sp>
        <p:sp>
          <p:nvSpPr>
            <p:cNvPr id="104" name="TextBox 103">
              <a:extLst>
                <a:ext uri="{FF2B5EF4-FFF2-40B4-BE49-F238E27FC236}">
                  <a16:creationId xmlns:a16="http://schemas.microsoft.com/office/drawing/2014/main" id="{A1E4B5BE-14C0-DF1D-8898-E8679C7F4703}"/>
                </a:ext>
              </a:extLst>
            </p:cNvPr>
            <p:cNvSpPr txBox="1"/>
            <p:nvPr/>
          </p:nvSpPr>
          <p:spPr>
            <a:xfrm>
              <a:off x="2698837"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71</a:t>
              </a:r>
            </a:p>
          </p:txBody>
        </p:sp>
        <p:sp>
          <p:nvSpPr>
            <p:cNvPr id="105" name="TextBox 104">
              <a:extLst>
                <a:ext uri="{FF2B5EF4-FFF2-40B4-BE49-F238E27FC236}">
                  <a16:creationId xmlns:a16="http://schemas.microsoft.com/office/drawing/2014/main" id="{E8303A44-8ECD-4264-0122-C5339603744C}"/>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179</a:t>
              </a:r>
            </a:p>
          </p:txBody>
        </p:sp>
        <p:sp>
          <p:nvSpPr>
            <p:cNvPr id="106" name="TextBox 105">
              <a:extLst>
                <a:ext uri="{FF2B5EF4-FFF2-40B4-BE49-F238E27FC236}">
                  <a16:creationId xmlns:a16="http://schemas.microsoft.com/office/drawing/2014/main" id="{4A2537F7-0F7C-FFBC-BA82-EBEC6FDF9A18}"/>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400</a:t>
              </a:r>
            </a:p>
          </p:txBody>
        </p:sp>
      </p:grpSp>
      <p:grpSp>
        <p:nvGrpSpPr>
          <p:cNvPr id="107" name="Group 106">
            <a:extLst>
              <a:ext uri="{FF2B5EF4-FFF2-40B4-BE49-F238E27FC236}">
                <a16:creationId xmlns:a16="http://schemas.microsoft.com/office/drawing/2014/main" id="{DB89011A-DEA4-5AAA-7DBF-F9527946B436}"/>
              </a:ext>
            </a:extLst>
          </p:cNvPr>
          <p:cNvGrpSpPr/>
          <p:nvPr/>
        </p:nvGrpSpPr>
        <p:grpSpPr>
          <a:xfrm>
            <a:off x="7114449" y="5830526"/>
            <a:ext cx="4934308" cy="288147"/>
            <a:chOff x="1316906" y="5485977"/>
            <a:chExt cx="4934308" cy="288147"/>
          </a:xfrm>
        </p:grpSpPr>
        <p:sp>
          <p:nvSpPr>
            <p:cNvPr id="108" name="TextBox 107">
              <a:extLst>
                <a:ext uri="{FF2B5EF4-FFF2-40B4-BE49-F238E27FC236}">
                  <a16:creationId xmlns:a16="http://schemas.microsoft.com/office/drawing/2014/main" id="{68D28715-0966-B400-C5AF-EEEF0B2FD52E}"/>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09" name="TextBox 108">
              <a:extLst>
                <a:ext uri="{FF2B5EF4-FFF2-40B4-BE49-F238E27FC236}">
                  <a16:creationId xmlns:a16="http://schemas.microsoft.com/office/drawing/2014/main" id="{8214B5AD-0C3F-1F14-BA9D-AC98FAF92701}"/>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a:t>
              </a:r>
            </a:p>
          </p:txBody>
        </p:sp>
        <p:sp>
          <p:nvSpPr>
            <p:cNvPr id="110" name="TextBox 109">
              <a:extLst>
                <a:ext uri="{FF2B5EF4-FFF2-40B4-BE49-F238E27FC236}">
                  <a16:creationId xmlns:a16="http://schemas.microsoft.com/office/drawing/2014/main" id="{79FC9A0F-B8D6-2603-7E56-1E5A26FFB876}"/>
                </a:ext>
              </a:extLst>
            </p:cNvPr>
            <p:cNvSpPr txBox="1"/>
            <p:nvPr/>
          </p:nvSpPr>
          <p:spPr>
            <a:xfrm>
              <a:off x="4746887" y="5485977"/>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a:t>
              </a:r>
            </a:p>
          </p:txBody>
        </p:sp>
        <p:sp>
          <p:nvSpPr>
            <p:cNvPr id="111" name="TextBox 110">
              <a:extLst>
                <a:ext uri="{FF2B5EF4-FFF2-40B4-BE49-F238E27FC236}">
                  <a16:creationId xmlns:a16="http://schemas.microsoft.com/office/drawing/2014/main" id="{65194E40-3AD9-3B3C-9AD3-287852684434}"/>
                </a:ext>
              </a:extLst>
            </p:cNvPr>
            <p:cNvSpPr txBox="1"/>
            <p:nvPr/>
          </p:nvSpPr>
          <p:spPr>
            <a:xfrm>
              <a:off x="4031074"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35</a:t>
              </a:r>
            </a:p>
          </p:txBody>
        </p:sp>
        <p:sp>
          <p:nvSpPr>
            <p:cNvPr id="112" name="TextBox 111">
              <a:extLst>
                <a:ext uri="{FF2B5EF4-FFF2-40B4-BE49-F238E27FC236}">
                  <a16:creationId xmlns:a16="http://schemas.microsoft.com/office/drawing/2014/main" id="{AF7A4251-98A1-DF8A-4630-B66970C69824}"/>
                </a:ext>
              </a:extLst>
            </p:cNvPr>
            <p:cNvSpPr txBox="1"/>
            <p:nvPr/>
          </p:nvSpPr>
          <p:spPr>
            <a:xfrm>
              <a:off x="3364956"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45</a:t>
              </a:r>
            </a:p>
          </p:txBody>
        </p:sp>
        <p:sp>
          <p:nvSpPr>
            <p:cNvPr id="113" name="TextBox 112">
              <a:extLst>
                <a:ext uri="{FF2B5EF4-FFF2-40B4-BE49-F238E27FC236}">
                  <a16:creationId xmlns:a16="http://schemas.microsoft.com/office/drawing/2014/main" id="{B9ADDF9B-2FCF-FEA7-B428-D118BD608ADD}"/>
                </a:ext>
              </a:extLst>
            </p:cNvPr>
            <p:cNvSpPr txBox="1"/>
            <p:nvPr/>
          </p:nvSpPr>
          <p:spPr>
            <a:xfrm>
              <a:off x="2698837" y="548597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83</a:t>
              </a:r>
            </a:p>
          </p:txBody>
        </p:sp>
        <p:sp>
          <p:nvSpPr>
            <p:cNvPr id="114" name="TextBox 113">
              <a:extLst>
                <a:ext uri="{FF2B5EF4-FFF2-40B4-BE49-F238E27FC236}">
                  <a16:creationId xmlns:a16="http://schemas.microsoft.com/office/drawing/2014/main" id="{3DEDB840-2DBE-F002-22D2-DDFBE2B04D91}"/>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182</a:t>
              </a:r>
            </a:p>
          </p:txBody>
        </p:sp>
        <p:sp>
          <p:nvSpPr>
            <p:cNvPr id="115" name="TextBox 114">
              <a:extLst>
                <a:ext uri="{FF2B5EF4-FFF2-40B4-BE49-F238E27FC236}">
                  <a16:creationId xmlns:a16="http://schemas.microsoft.com/office/drawing/2014/main" id="{DDBF4BBB-8C5E-6A8F-06E2-88B333658BB7}"/>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402</a:t>
              </a:r>
            </a:p>
          </p:txBody>
        </p:sp>
      </p:grpSp>
      <p:sp>
        <p:nvSpPr>
          <p:cNvPr id="116" name="TextBox 115">
            <a:extLst>
              <a:ext uri="{FF2B5EF4-FFF2-40B4-BE49-F238E27FC236}">
                <a16:creationId xmlns:a16="http://schemas.microsoft.com/office/drawing/2014/main" id="{EAD47664-EEF5-7160-9004-CFAEDD616654}"/>
              </a:ext>
            </a:extLst>
          </p:cNvPr>
          <p:cNvSpPr txBox="1"/>
          <p:nvPr/>
        </p:nvSpPr>
        <p:spPr>
          <a:xfrm>
            <a:off x="9186788" y="2996598"/>
            <a:ext cx="2769704" cy="307777"/>
          </a:xfrm>
          <a:prstGeom prst="rect">
            <a:avLst/>
          </a:prstGeom>
          <a:noFill/>
        </p:spPr>
        <p:txBody>
          <a:bodyPr wrap="square">
            <a:spAutoFit/>
          </a:bodyPr>
          <a:lstStyle/>
          <a:p>
            <a:pPr algn="ctr"/>
            <a:r>
              <a:rPr lang="ja-JP" sz="1400">
                <a:solidFill>
                  <a:schemeClr val="tx1"/>
                </a:solidFill>
              </a:rPr>
              <a:t>HR 1.01 (95％CI 0.87、1.18)</a:t>
            </a:r>
          </a:p>
        </p:txBody>
      </p:sp>
      <p:graphicFrame>
        <p:nvGraphicFramePr>
          <p:cNvPr id="117" name="Table 4">
            <a:extLst>
              <a:ext uri="{FF2B5EF4-FFF2-40B4-BE49-F238E27FC236}">
                <a16:creationId xmlns:a16="http://schemas.microsoft.com/office/drawing/2014/main" id="{51CF9CEB-CC12-60BD-A480-7A92D2CB57EF}"/>
              </a:ext>
            </a:extLst>
          </p:cNvPr>
          <p:cNvGraphicFramePr>
            <a:graphicFrameLocks noGrp="1"/>
          </p:cNvGraphicFramePr>
          <p:nvPr>
            <p:extLst>
              <p:ext uri="{D42A27DB-BD31-4B8C-83A1-F6EECF244321}">
                <p14:modId xmlns:p14="http://schemas.microsoft.com/office/powerpoint/2010/main" val="1765625161"/>
              </p:ext>
            </p:extLst>
          </p:nvPr>
        </p:nvGraphicFramePr>
        <p:xfrm>
          <a:off x="6841153" y="1991929"/>
          <a:ext cx="5072269" cy="947520"/>
        </p:xfrm>
        <a:graphic>
          <a:graphicData uri="http://schemas.openxmlformats.org/drawingml/2006/table">
            <a:tbl>
              <a:tblPr firstRow="1" bandRow="1">
                <a:tableStyleId>{5C22544A-7EE6-4342-B048-85BDC9FD1C3A}</a:tableStyleId>
              </a:tblPr>
              <a:tblGrid>
                <a:gridCol w="2118234">
                  <a:extLst>
                    <a:ext uri="{9D8B030D-6E8A-4147-A177-3AD203B41FA5}">
                      <a16:colId xmlns:a16="http://schemas.microsoft.com/office/drawing/2014/main" val="2366650937"/>
                    </a:ext>
                  </a:extLst>
                </a:gridCol>
                <a:gridCol w="1134139">
                  <a:extLst>
                    <a:ext uri="{9D8B030D-6E8A-4147-A177-3AD203B41FA5}">
                      <a16:colId xmlns:a16="http://schemas.microsoft.com/office/drawing/2014/main" val="467382246"/>
                    </a:ext>
                  </a:extLst>
                </a:gridCol>
                <a:gridCol w="1819896">
                  <a:extLst>
                    <a:ext uri="{9D8B030D-6E8A-4147-A177-3AD203B41FA5}">
                      <a16:colId xmlns:a16="http://schemas.microsoft.com/office/drawing/2014/main" val="799669979"/>
                    </a:ext>
                  </a:extLst>
                </a:gridCol>
              </a:tblGrid>
              <a:tr h="180365">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イベント、</a:t>
                      </a:r>
                      <a:br>
                        <a:rPr lang="en-GB" altLang="ja-JP" sz="1200" dirty="0">
                          <a:solidFill>
                            <a:srgbClr val="4D4D4D"/>
                          </a:solidFill>
                        </a:rPr>
                      </a:br>
                      <a:r>
                        <a:rPr lang="ja-JP" sz="1200" dirty="0">
                          <a:solidFill>
                            <a:srgbClr val="4D4D4D"/>
                          </a:solidFill>
                        </a:rPr>
                        <a:t>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mPFS、月数</a:t>
                      </a:r>
                      <a:br>
                        <a:rPr lang="ja-JP" sz="1200">
                          <a:solidFill>
                            <a:srgbClr val="4D4D4D"/>
                          </a:solidFill>
                        </a:rPr>
                      </a:br>
                      <a:r>
                        <a:rPr lang="ja-JP" sz="1200">
                          <a:solidFill>
                            <a:srgbClr val="4D4D4D"/>
                          </a:solidFill>
                        </a:rPr>
                        <a:t>(95.798%CI)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590182"/>
                  </a:ext>
                </a:extLst>
              </a:tr>
              <a:tr h="177512">
                <a:tc>
                  <a:txBody>
                    <a:bodyPr/>
                    <a:lstStyle/>
                    <a:p>
                      <a:r>
                        <a:rPr lang="ja-JP" sz="1200">
                          <a:solidFill>
                            <a:srgbClr val="4D4D4D"/>
                          </a:solidFill>
                        </a:rPr>
                        <a:t>Pan + mFOLFOX (n=400)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328 (82.0)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12.9 (11.3、13.6)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237717"/>
                  </a:ext>
                </a:extLst>
              </a:tr>
              <a:tr h="1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Bev + mFOLFOX (n=402)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349 (86.8)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12.0 (11.3、13.5)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404737"/>
                  </a:ext>
                </a:extLst>
              </a:tr>
            </a:tbl>
          </a:graphicData>
        </a:graphic>
      </p:graphicFrame>
      <p:grpSp>
        <p:nvGrpSpPr>
          <p:cNvPr id="120" name="Group 119">
            <a:extLst>
              <a:ext uri="{FF2B5EF4-FFF2-40B4-BE49-F238E27FC236}">
                <a16:creationId xmlns:a16="http://schemas.microsoft.com/office/drawing/2014/main" id="{EFCB94CC-CFFF-ADC8-5DDA-3EA220D339C1}"/>
              </a:ext>
            </a:extLst>
          </p:cNvPr>
          <p:cNvGrpSpPr/>
          <p:nvPr/>
        </p:nvGrpSpPr>
        <p:grpSpPr>
          <a:xfrm>
            <a:off x="1769155" y="3155673"/>
            <a:ext cx="3965299" cy="1644927"/>
            <a:chOff x="3648075" y="2400299"/>
            <a:chExt cx="4893240" cy="2054409"/>
          </a:xfrm>
        </p:grpSpPr>
        <p:sp>
          <p:nvSpPr>
            <p:cNvPr id="121" name="Freeform: Shape 28">
              <a:extLst>
                <a:ext uri="{FF2B5EF4-FFF2-40B4-BE49-F238E27FC236}">
                  <a16:creationId xmlns:a16="http://schemas.microsoft.com/office/drawing/2014/main" id="{A9EB8110-DF41-DA77-6613-90C3DB3839EF}"/>
                </a:ext>
              </a:extLst>
            </p:cNvPr>
            <p:cNvSpPr/>
            <p:nvPr/>
          </p:nvSpPr>
          <p:spPr>
            <a:xfrm>
              <a:off x="3648075" y="2400299"/>
              <a:ext cx="4893240" cy="2054409"/>
            </a:xfrm>
            <a:custGeom>
              <a:avLst/>
              <a:gdLst>
                <a:gd name="connsiteX0" fmla="*/ 4893241 w 4893240"/>
                <a:gd name="connsiteY0" fmla="*/ 2054409 h 2054409"/>
                <a:gd name="connsiteX1" fmla="*/ 4756271 w 4893240"/>
                <a:gd name="connsiteY1" fmla="*/ 2054409 h 2054409"/>
                <a:gd name="connsiteX2" fmla="*/ 4756271 w 4893240"/>
                <a:gd name="connsiteY2" fmla="*/ 2026396 h 2054409"/>
                <a:gd name="connsiteX3" fmla="*/ 4519708 w 4893240"/>
                <a:gd name="connsiteY3" fmla="*/ 2026396 h 2054409"/>
                <a:gd name="connsiteX4" fmla="*/ 4519708 w 4893240"/>
                <a:gd name="connsiteY4" fmla="*/ 2017062 h 2054409"/>
                <a:gd name="connsiteX5" fmla="*/ 4423210 w 4893240"/>
                <a:gd name="connsiteY5" fmla="*/ 2017062 h 2054409"/>
                <a:gd name="connsiteX6" fmla="*/ 4423210 w 4893240"/>
                <a:gd name="connsiteY6" fmla="*/ 2001498 h 2054409"/>
                <a:gd name="connsiteX7" fmla="*/ 4329827 w 4893240"/>
                <a:gd name="connsiteY7" fmla="*/ 2001498 h 2054409"/>
                <a:gd name="connsiteX8" fmla="*/ 4329827 w 4893240"/>
                <a:gd name="connsiteY8" fmla="*/ 1973485 h 2054409"/>
                <a:gd name="connsiteX9" fmla="*/ 4174188 w 4893240"/>
                <a:gd name="connsiteY9" fmla="*/ 1973485 h 2054409"/>
                <a:gd name="connsiteX10" fmla="*/ 4174188 w 4893240"/>
                <a:gd name="connsiteY10" fmla="*/ 1951692 h 2054409"/>
                <a:gd name="connsiteX11" fmla="*/ 4059022 w 4893240"/>
                <a:gd name="connsiteY11" fmla="*/ 1951692 h 2054409"/>
                <a:gd name="connsiteX12" fmla="*/ 4059022 w 4893240"/>
                <a:gd name="connsiteY12" fmla="*/ 1942357 h 2054409"/>
                <a:gd name="connsiteX13" fmla="*/ 3968753 w 4893240"/>
                <a:gd name="connsiteY13" fmla="*/ 1942357 h 2054409"/>
                <a:gd name="connsiteX14" fmla="*/ 3968753 w 4893240"/>
                <a:gd name="connsiteY14" fmla="*/ 1911229 h 2054409"/>
                <a:gd name="connsiteX15" fmla="*/ 3735296 w 4893240"/>
                <a:gd name="connsiteY15" fmla="*/ 1911229 h 2054409"/>
                <a:gd name="connsiteX16" fmla="*/ 3735296 w 4893240"/>
                <a:gd name="connsiteY16" fmla="*/ 1895666 h 2054409"/>
                <a:gd name="connsiteX17" fmla="*/ 3420904 w 4893240"/>
                <a:gd name="connsiteY17" fmla="*/ 1895666 h 2054409"/>
                <a:gd name="connsiteX18" fmla="*/ 3420904 w 4893240"/>
                <a:gd name="connsiteY18" fmla="*/ 1858309 h 2054409"/>
                <a:gd name="connsiteX19" fmla="*/ 3224803 w 4893240"/>
                <a:gd name="connsiteY19" fmla="*/ 1858309 h 2054409"/>
                <a:gd name="connsiteX20" fmla="*/ 3224803 w 4893240"/>
                <a:gd name="connsiteY20" fmla="*/ 1852079 h 2054409"/>
                <a:gd name="connsiteX21" fmla="*/ 2894857 w 4893240"/>
                <a:gd name="connsiteY21" fmla="*/ 1852079 h 2054409"/>
                <a:gd name="connsiteX22" fmla="*/ 2894857 w 4893240"/>
                <a:gd name="connsiteY22" fmla="*/ 1833410 h 2054409"/>
                <a:gd name="connsiteX23" fmla="*/ 2764117 w 4893240"/>
                <a:gd name="connsiteY23" fmla="*/ 1833410 h 2054409"/>
                <a:gd name="connsiteX24" fmla="*/ 2764117 w 4893240"/>
                <a:gd name="connsiteY24" fmla="*/ 1799168 h 2054409"/>
                <a:gd name="connsiteX25" fmla="*/ 2655170 w 4893240"/>
                <a:gd name="connsiteY25" fmla="*/ 1799168 h 2054409"/>
                <a:gd name="connsiteX26" fmla="*/ 2655170 w 4893240"/>
                <a:gd name="connsiteY26" fmla="*/ 1783604 h 2054409"/>
                <a:gd name="connsiteX27" fmla="*/ 2518210 w 4893240"/>
                <a:gd name="connsiteY27" fmla="*/ 1783604 h 2054409"/>
                <a:gd name="connsiteX28" fmla="*/ 2518210 w 4893240"/>
                <a:gd name="connsiteY28" fmla="*/ 1743142 h 2054409"/>
                <a:gd name="connsiteX29" fmla="*/ 2325224 w 4893240"/>
                <a:gd name="connsiteY29" fmla="*/ 1743142 h 2054409"/>
                <a:gd name="connsiteX30" fmla="*/ 2325224 w 4893240"/>
                <a:gd name="connsiteY30" fmla="*/ 1730683 h 2054409"/>
                <a:gd name="connsiteX31" fmla="*/ 2210048 w 4893240"/>
                <a:gd name="connsiteY31" fmla="*/ 1730683 h 2054409"/>
                <a:gd name="connsiteX32" fmla="*/ 2210048 w 4893240"/>
                <a:gd name="connsiteY32" fmla="*/ 1702670 h 2054409"/>
                <a:gd name="connsiteX33" fmla="*/ 1929898 w 4893240"/>
                <a:gd name="connsiteY33" fmla="*/ 1702670 h 2054409"/>
                <a:gd name="connsiteX34" fmla="*/ 1929898 w 4893240"/>
                <a:gd name="connsiteY34" fmla="*/ 1668428 h 2054409"/>
                <a:gd name="connsiteX35" fmla="*/ 1873872 w 4893240"/>
                <a:gd name="connsiteY35" fmla="*/ 1668428 h 2054409"/>
                <a:gd name="connsiteX36" fmla="*/ 1873872 w 4893240"/>
                <a:gd name="connsiteY36" fmla="*/ 1637300 h 2054409"/>
                <a:gd name="connsiteX37" fmla="*/ 1752476 w 4893240"/>
                <a:gd name="connsiteY37" fmla="*/ 1637300 h 2054409"/>
                <a:gd name="connsiteX38" fmla="*/ 1752476 w 4893240"/>
                <a:gd name="connsiteY38" fmla="*/ 1606172 h 2054409"/>
                <a:gd name="connsiteX39" fmla="*/ 1590608 w 4893240"/>
                <a:gd name="connsiteY39" fmla="*/ 1606172 h 2054409"/>
                <a:gd name="connsiteX40" fmla="*/ 1590608 w 4893240"/>
                <a:gd name="connsiteY40" fmla="*/ 1559490 h 2054409"/>
                <a:gd name="connsiteX41" fmla="*/ 1537697 w 4893240"/>
                <a:gd name="connsiteY41" fmla="*/ 1559490 h 2054409"/>
                <a:gd name="connsiteX42" fmla="*/ 1537697 w 4893240"/>
                <a:gd name="connsiteY42" fmla="*/ 1540812 h 2054409"/>
                <a:gd name="connsiteX43" fmla="*/ 1472327 w 4893240"/>
                <a:gd name="connsiteY43" fmla="*/ 1540812 h 2054409"/>
                <a:gd name="connsiteX44" fmla="*/ 1472327 w 4893240"/>
                <a:gd name="connsiteY44" fmla="*/ 1503455 h 2054409"/>
                <a:gd name="connsiteX45" fmla="*/ 1431865 w 4893240"/>
                <a:gd name="connsiteY45" fmla="*/ 1503455 h 2054409"/>
                <a:gd name="connsiteX46" fmla="*/ 1431865 w 4893240"/>
                <a:gd name="connsiteY46" fmla="*/ 1472327 h 2054409"/>
                <a:gd name="connsiteX47" fmla="*/ 1357160 w 4893240"/>
                <a:gd name="connsiteY47" fmla="*/ 1472327 h 2054409"/>
                <a:gd name="connsiteX48" fmla="*/ 1357160 w 4893240"/>
                <a:gd name="connsiteY48" fmla="*/ 1441199 h 2054409"/>
                <a:gd name="connsiteX49" fmla="*/ 1248213 w 4893240"/>
                <a:gd name="connsiteY49" fmla="*/ 1441199 h 2054409"/>
                <a:gd name="connsiteX50" fmla="*/ 1248213 w 4893240"/>
                <a:gd name="connsiteY50" fmla="*/ 1369609 h 2054409"/>
                <a:gd name="connsiteX51" fmla="*/ 1198407 w 4893240"/>
                <a:gd name="connsiteY51" fmla="*/ 1369609 h 2054409"/>
                <a:gd name="connsiteX52" fmla="*/ 1198407 w 4893240"/>
                <a:gd name="connsiteY52" fmla="*/ 1332252 h 2054409"/>
                <a:gd name="connsiteX53" fmla="*/ 1145486 w 4893240"/>
                <a:gd name="connsiteY53" fmla="*/ 1332252 h 2054409"/>
                <a:gd name="connsiteX54" fmla="*/ 1145486 w 4893240"/>
                <a:gd name="connsiteY54" fmla="*/ 1269997 h 2054409"/>
                <a:gd name="connsiteX55" fmla="*/ 1095689 w 4893240"/>
                <a:gd name="connsiteY55" fmla="*/ 1269997 h 2054409"/>
                <a:gd name="connsiteX56" fmla="*/ 1095689 w 4893240"/>
                <a:gd name="connsiteY56" fmla="*/ 1201522 h 2054409"/>
                <a:gd name="connsiteX57" fmla="*/ 1055218 w 4893240"/>
                <a:gd name="connsiteY57" fmla="*/ 1201522 h 2054409"/>
                <a:gd name="connsiteX58" fmla="*/ 1055218 w 4893240"/>
                <a:gd name="connsiteY58" fmla="*/ 1176614 h 2054409"/>
                <a:gd name="connsiteX59" fmla="*/ 1020985 w 4893240"/>
                <a:gd name="connsiteY59" fmla="*/ 1176614 h 2054409"/>
                <a:gd name="connsiteX60" fmla="*/ 1020985 w 4893240"/>
                <a:gd name="connsiteY60" fmla="*/ 1120588 h 2054409"/>
                <a:gd name="connsiteX61" fmla="*/ 980513 w 4893240"/>
                <a:gd name="connsiteY61" fmla="*/ 1120588 h 2054409"/>
                <a:gd name="connsiteX62" fmla="*/ 980513 w 4893240"/>
                <a:gd name="connsiteY62" fmla="*/ 1086345 h 2054409"/>
                <a:gd name="connsiteX63" fmla="*/ 930711 w 4893240"/>
                <a:gd name="connsiteY63" fmla="*/ 1086345 h 2054409"/>
                <a:gd name="connsiteX64" fmla="*/ 930711 w 4893240"/>
                <a:gd name="connsiteY64" fmla="*/ 1033434 h 2054409"/>
                <a:gd name="connsiteX65" fmla="*/ 877794 w 4893240"/>
                <a:gd name="connsiteY65" fmla="*/ 1033434 h 2054409"/>
                <a:gd name="connsiteX66" fmla="*/ 877794 w 4893240"/>
                <a:gd name="connsiteY66" fmla="*/ 933823 h 2054409"/>
                <a:gd name="connsiteX67" fmla="*/ 809314 w 4893240"/>
                <a:gd name="connsiteY67" fmla="*/ 933823 h 2054409"/>
                <a:gd name="connsiteX68" fmla="*/ 809314 w 4893240"/>
                <a:gd name="connsiteY68" fmla="*/ 843554 h 2054409"/>
                <a:gd name="connsiteX69" fmla="*/ 728382 w 4893240"/>
                <a:gd name="connsiteY69" fmla="*/ 843554 h 2054409"/>
                <a:gd name="connsiteX70" fmla="*/ 728382 w 4893240"/>
                <a:gd name="connsiteY70" fmla="*/ 787524 h 2054409"/>
                <a:gd name="connsiteX71" fmla="*/ 712819 w 4893240"/>
                <a:gd name="connsiteY71" fmla="*/ 787524 h 2054409"/>
                <a:gd name="connsiteX72" fmla="*/ 712819 w 4893240"/>
                <a:gd name="connsiteY72" fmla="*/ 740834 h 2054409"/>
                <a:gd name="connsiteX73" fmla="*/ 669240 w 4893240"/>
                <a:gd name="connsiteY73" fmla="*/ 740834 h 2054409"/>
                <a:gd name="connsiteX74" fmla="*/ 669240 w 4893240"/>
                <a:gd name="connsiteY74" fmla="*/ 712819 h 2054409"/>
                <a:gd name="connsiteX75" fmla="*/ 625662 w 4893240"/>
                <a:gd name="connsiteY75" fmla="*/ 712819 h 2054409"/>
                <a:gd name="connsiteX76" fmla="*/ 625662 w 4893240"/>
                <a:gd name="connsiteY76" fmla="*/ 628775 h 2054409"/>
                <a:gd name="connsiteX77" fmla="*/ 597647 w 4893240"/>
                <a:gd name="connsiteY77" fmla="*/ 628775 h 2054409"/>
                <a:gd name="connsiteX78" fmla="*/ 597647 w 4893240"/>
                <a:gd name="connsiteY78" fmla="*/ 557181 h 2054409"/>
                <a:gd name="connsiteX79" fmla="*/ 566519 w 4893240"/>
                <a:gd name="connsiteY79" fmla="*/ 557181 h 2054409"/>
                <a:gd name="connsiteX80" fmla="*/ 566519 w 4893240"/>
                <a:gd name="connsiteY80" fmla="*/ 526054 h 2054409"/>
                <a:gd name="connsiteX81" fmla="*/ 529167 w 4893240"/>
                <a:gd name="connsiteY81" fmla="*/ 526054 h 2054409"/>
                <a:gd name="connsiteX82" fmla="*/ 529167 w 4893240"/>
                <a:gd name="connsiteY82" fmla="*/ 454461 h 2054409"/>
                <a:gd name="connsiteX83" fmla="*/ 491814 w 4893240"/>
                <a:gd name="connsiteY83" fmla="*/ 454461 h 2054409"/>
                <a:gd name="connsiteX84" fmla="*/ 491814 w 4893240"/>
                <a:gd name="connsiteY84" fmla="*/ 361078 h 2054409"/>
                <a:gd name="connsiteX85" fmla="*/ 451348 w 4893240"/>
                <a:gd name="connsiteY85" fmla="*/ 361078 h 2054409"/>
                <a:gd name="connsiteX86" fmla="*/ 451348 w 4893240"/>
                <a:gd name="connsiteY86" fmla="*/ 317501 h 2054409"/>
                <a:gd name="connsiteX87" fmla="*/ 379755 w 4893240"/>
                <a:gd name="connsiteY87" fmla="*/ 317501 h 2054409"/>
                <a:gd name="connsiteX88" fmla="*/ 379755 w 4893240"/>
                <a:gd name="connsiteY88" fmla="*/ 236569 h 2054409"/>
                <a:gd name="connsiteX89" fmla="*/ 351740 w 4893240"/>
                <a:gd name="connsiteY89" fmla="*/ 236569 h 2054409"/>
                <a:gd name="connsiteX90" fmla="*/ 351740 w 4893240"/>
                <a:gd name="connsiteY90" fmla="*/ 199215 h 2054409"/>
                <a:gd name="connsiteX91" fmla="*/ 311274 w 4893240"/>
                <a:gd name="connsiteY91" fmla="*/ 199215 h 2054409"/>
                <a:gd name="connsiteX92" fmla="*/ 311274 w 4893240"/>
                <a:gd name="connsiteY92" fmla="*/ 174314 h 2054409"/>
                <a:gd name="connsiteX93" fmla="*/ 277035 w 4893240"/>
                <a:gd name="connsiteY93" fmla="*/ 174314 h 2054409"/>
                <a:gd name="connsiteX94" fmla="*/ 277035 w 4893240"/>
                <a:gd name="connsiteY94" fmla="*/ 136961 h 2054409"/>
                <a:gd name="connsiteX95" fmla="*/ 239681 w 4893240"/>
                <a:gd name="connsiteY95" fmla="*/ 136961 h 2054409"/>
                <a:gd name="connsiteX96" fmla="*/ 239681 w 4893240"/>
                <a:gd name="connsiteY96" fmla="*/ 108946 h 2054409"/>
                <a:gd name="connsiteX97" fmla="*/ 180539 w 4893240"/>
                <a:gd name="connsiteY97" fmla="*/ 108946 h 2054409"/>
                <a:gd name="connsiteX98" fmla="*/ 180539 w 4893240"/>
                <a:gd name="connsiteY98" fmla="*/ 77819 h 2054409"/>
                <a:gd name="connsiteX99" fmla="*/ 127623 w 4893240"/>
                <a:gd name="connsiteY99" fmla="*/ 77819 h 2054409"/>
                <a:gd name="connsiteX100" fmla="*/ 127623 w 4893240"/>
                <a:gd name="connsiteY100" fmla="*/ 40466 h 2054409"/>
                <a:gd name="connsiteX101" fmla="*/ 74706 w 4893240"/>
                <a:gd name="connsiteY101" fmla="*/ 40466 h 2054409"/>
                <a:gd name="connsiteX102" fmla="*/ 74706 w 4893240"/>
                <a:gd name="connsiteY102" fmla="*/ 0 h 2054409"/>
                <a:gd name="connsiteX103" fmla="*/ 0 w 4893240"/>
                <a:gd name="connsiteY103" fmla="*/ 0 h 205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93240" h="2054409">
                  <a:moveTo>
                    <a:pt x="4893241" y="2054409"/>
                  </a:moveTo>
                  <a:lnTo>
                    <a:pt x="4756271" y="2054409"/>
                  </a:lnTo>
                  <a:lnTo>
                    <a:pt x="4756271" y="2026396"/>
                  </a:lnTo>
                  <a:lnTo>
                    <a:pt x="4519708" y="2026396"/>
                  </a:lnTo>
                  <a:lnTo>
                    <a:pt x="4519708" y="2017062"/>
                  </a:lnTo>
                  <a:lnTo>
                    <a:pt x="4423210" y="2017062"/>
                  </a:lnTo>
                  <a:lnTo>
                    <a:pt x="4423210" y="2001498"/>
                  </a:lnTo>
                  <a:lnTo>
                    <a:pt x="4329827" y="2001498"/>
                  </a:lnTo>
                  <a:lnTo>
                    <a:pt x="4329827" y="1973485"/>
                  </a:lnTo>
                  <a:lnTo>
                    <a:pt x="4174188" y="1973485"/>
                  </a:lnTo>
                  <a:lnTo>
                    <a:pt x="4174188" y="1951692"/>
                  </a:lnTo>
                  <a:lnTo>
                    <a:pt x="4059022" y="1951692"/>
                  </a:lnTo>
                  <a:lnTo>
                    <a:pt x="4059022" y="1942357"/>
                  </a:lnTo>
                  <a:lnTo>
                    <a:pt x="3968753" y="1942357"/>
                  </a:lnTo>
                  <a:lnTo>
                    <a:pt x="3968753" y="1911229"/>
                  </a:lnTo>
                  <a:lnTo>
                    <a:pt x="3735296" y="1911229"/>
                  </a:lnTo>
                  <a:lnTo>
                    <a:pt x="3735296" y="1895666"/>
                  </a:lnTo>
                  <a:lnTo>
                    <a:pt x="3420904" y="1895666"/>
                  </a:lnTo>
                  <a:lnTo>
                    <a:pt x="3420904" y="1858309"/>
                  </a:lnTo>
                  <a:lnTo>
                    <a:pt x="3224803" y="1858309"/>
                  </a:lnTo>
                  <a:lnTo>
                    <a:pt x="3224803" y="1852079"/>
                  </a:lnTo>
                  <a:lnTo>
                    <a:pt x="2894857" y="1852079"/>
                  </a:lnTo>
                  <a:lnTo>
                    <a:pt x="2894857" y="1833410"/>
                  </a:lnTo>
                  <a:lnTo>
                    <a:pt x="2764117" y="1833410"/>
                  </a:lnTo>
                  <a:lnTo>
                    <a:pt x="2764117" y="1799168"/>
                  </a:lnTo>
                  <a:lnTo>
                    <a:pt x="2655170" y="1799168"/>
                  </a:lnTo>
                  <a:lnTo>
                    <a:pt x="2655170" y="1783604"/>
                  </a:lnTo>
                  <a:lnTo>
                    <a:pt x="2518210" y="1783604"/>
                  </a:lnTo>
                  <a:lnTo>
                    <a:pt x="2518210" y="1743142"/>
                  </a:lnTo>
                  <a:lnTo>
                    <a:pt x="2325224" y="1743142"/>
                  </a:lnTo>
                  <a:lnTo>
                    <a:pt x="2325224" y="1730683"/>
                  </a:lnTo>
                  <a:lnTo>
                    <a:pt x="2210048" y="1730683"/>
                  </a:lnTo>
                  <a:lnTo>
                    <a:pt x="2210048" y="1702670"/>
                  </a:lnTo>
                  <a:lnTo>
                    <a:pt x="1929898" y="1702670"/>
                  </a:lnTo>
                  <a:lnTo>
                    <a:pt x="1929898" y="1668428"/>
                  </a:lnTo>
                  <a:lnTo>
                    <a:pt x="1873872" y="1668428"/>
                  </a:lnTo>
                  <a:lnTo>
                    <a:pt x="1873872" y="1637300"/>
                  </a:lnTo>
                  <a:lnTo>
                    <a:pt x="1752476" y="1637300"/>
                  </a:lnTo>
                  <a:lnTo>
                    <a:pt x="1752476" y="1606172"/>
                  </a:lnTo>
                  <a:lnTo>
                    <a:pt x="1590608" y="1606172"/>
                  </a:lnTo>
                  <a:lnTo>
                    <a:pt x="1590608" y="1559490"/>
                  </a:lnTo>
                  <a:lnTo>
                    <a:pt x="1537697" y="1559490"/>
                  </a:lnTo>
                  <a:lnTo>
                    <a:pt x="1537697" y="1540812"/>
                  </a:lnTo>
                  <a:lnTo>
                    <a:pt x="1472327" y="1540812"/>
                  </a:lnTo>
                  <a:lnTo>
                    <a:pt x="1472327" y="1503455"/>
                  </a:lnTo>
                  <a:lnTo>
                    <a:pt x="1431865" y="1503455"/>
                  </a:lnTo>
                  <a:lnTo>
                    <a:pt x="1431865" y="1472327"/>
                  </a:lnTo>
                  <a:lnTo>
                    <a:pt x="1357160" y="1472327"/>
                  </a:lnTo>
                  <a:lnTo>
                    <a:pt x="1357160" y="1441199"/>
                  </a:lnTo>
                  <a:lnTo>
                    <a:pt x="1248213" y="1441199"/>
                  </a:lnTo>
                  <a:lnTo>
                    <a:pt x="1248213" y="1369609"/>
                  </a:lnTo>
                  <a:lnTo>
                    <a:pt x="1198407" y="1369609"/>
                  </a:lnTo>
                  <a:lnTo>
                    <a:pt x="1198407" y="1332252"/>
                  </a:lnTo>
                  <a:lnTo>
                    <a:pt x="1145486" y="1332252"/>
                  </a:lnTo>
                  <a:lnTo>
                    <a:pt x="1145486" y="1269997"/>
                  </a:lnTo>
                  <a:lnTo>
                    <a:pt x="1095689" y="1269997"/>
                  </a:lnTo>
                  <a:lnTo>
                    <a:pt x="1095689" y="1201522"/>
                  </a:lnTo>
                  <a:lnTo>
                    <a:pt x="1055218" y="1201522"/>
                  </a:lnTo>
                  <a:lnTo>
                    <a:pt x="1055218" y="1176614"/>
                  </a:lnTo>
                  <a:lnTo>
                    <a:pt x="1020985" y="1176614"/>
                  </a:lnTo>
                  <a:lnTo>
                    <a:pt x="1020985" y="1120588"/>
                  </a:lnTo>
                  <a:lnTo>
                    <a:pt x="980513" y="1120588"/>
                  </a:lnTo>
                  <a:lnTo>
                    <a:pt x="980513" y="1086345"/>
                  </a:lnTo>
                  <a:lnTo>
                    <a:pt x="930711" y="1086345"/>
                  </a:lnTo>
                  <a:lnTo>
                    <a:pt x="930711" y="1033434"/>
                  </a:lnTo>
                  <a:lnTo>
                    <a:pt x="877794" y="1033434"/>
                  </a:lnTo>
                  <a:lnTo>
                    <a:pt x="877794" y="933823"/>
                  </a:lnTo>
                  <a:lnTo>
                    <a:pt x="809314" y="933823"/>
                  </a:lnTo>
                  <a:lnTo>
                    <a:pt x="809314" y="843554"/>
                  </a:lnTo>
                  <a:lnTo>
                    <a:pt x="728382" y="843554"/>
                  </a:lnTo>
                  <a:lnTo>
                    <a:pt x="728382" y="787524"/>
                  </a:lnTo>
                  <a:lnTo>
                    <a:pt x="712819" y="787524"/>
                  </a:lnTo>
                  <a:lnTo>
                    <a:pt x="712819" y="740834"/>
                  </a:lnTo>
                  <a:lnTo>
                    <a:pt x="669240" y="740834"/>
                  </a:lnTo>
                  <a:lnTo>
                    <a:pt x="669240" y="712819"/>
                  </a:lnTo>
                  <a:lnTo>
                    <a:pt x="625662" y="712819"/>
                  </a:lnTo>
                  <a:lnTo>
                    <a:pt x="625662" y="628775"/>
                  </a:lnTo>
                  <a:lnTo>
                    <a:pt x="597647" y="628775"/>
                  </a:lnTo>
                  <a:lnTo>
                    <a:pt x="597647" y="557181"/>
                  </a:lnTo>
                  <a:lnTo>
                    <a:pt x="566519" y="557181"/>
                  </a:lnTo>
                  <a:lnTo>
                    <a:pt x="566519" y="526054"/>
                  </a:lnTo>
                  <a:lnTo>
                    <a:pt x="529167" y="526054"/>
                  </a:lnTo>
                  <a:lnTo>
                    <a:pt x="529167" y="454461"/>
                  </a:lnTo>
                  <a:lnTo>
                    <a:pt x="491814" y="454461"/>
                  </a:lnTo>
                  <a:lnTo>
                    <a:pt x="491814" y="361078"/>
                  </a:lnTo>
                  <a:lnTo>
                    <a:pt x="451348" y="361078"/>
                  </a:lnTo>
                  <a:lnTo>
                    <a:pt x="451348" y="317501"/>
                  </a:lnTo>
                  <a:lnTo>
                    <a:pt x="379755" y="317501"/>
                  </a:lnTo>
                  <a:lnTo>
                    <a:pt x="379755" y="236569"/>
                  </a:lnTo>
                  <a:lnTo>
                    <a:pt x="351740" y="236569"/>
                  </a:lnTo>
                  <a:lnTo>
                    <a:pt x="351740" y="199215"/>
                  </a:lnTo>
                  <a:lnTo>
                    <a:pt x="311274" y="199215"/>
                  </a:lnTo>
                  <a:lnTo>
                    <a:pt x="311274" y="174314"/>
                  </a:lnTo>
                  <a:lnTo>
                    <a:pt x="277035" y="174314"/>
                  </a:lnTo>
                  <a:lnTo>
                    <a:pt x="277035" y="136961"/>
                  </a:lnTo>
                  <a:lnTo>
                    <a:pt x="239681" y="136961"/>
                  </a:lnTo>
                  <a:lnTo>
                    <a:pt x="239681" y="108946"/>
                  </a:lnTo>
                  <a:lnTo>
                    <a:pt x="180539" y="108946"/>
                  </a:lnTo>
                  <a:lnTo>
                    <a:pt x="180539" y="77819"/>
                  </a:lnTo>
                  <a:lnTo>
                    <a:pt x="127623" y="77819"/>
                  </a:lnTo>
                  <a:lnTo>
                    <a:pt x="127623" y="40466"/>
                  </a:lnTo>
                  <a:lnTo>
                    <a:pt x="74706" y="40466"/>
                  </a:lnTo>
                  <a:lnTo>
                    <a:pt x="74706"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2" name="Freeform: Shape 29">
              <a:extLst>
                <a:ext uri="{FF2B5EF4-FFF2-40B4-BE49-F238E27FC236}">
                  <a16:creationId xmlns:a16="http://schemas.microsoft.com/office/drawing/2014/main" id="{85F24846-0A36-F61A-C53C-467B1B25C052}"/>
                </a:ext>
              </a:extLst>
            </p:cNvPr>
            <p:cNvSpPr/>
            <p:nvPr/>
          </p:nvSpPr>
          <p:spPr>
            <a:xfrm>
              <a:off x="5997073" y="4087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3" name="Freeform: Shape 30">
              <a:extLst>
                <a:ext uri="{FF2B5EF4-FFF2-40B4-BE49-F238E27FC236}">
                  <a16:creationId xmlns:a16="http://schemas.microsoft.com/office/drawing/2014/main" id="{3EC5754C-0888-1352-95B1-5D5484936E0F}"/>
                </a:ext>
              </a:extLst>
            </p:cNvPr>
            <p:cNvSpPr/>
            <p:nvPr/>
          </p:nvSpPr>
          <p:spPr>
            <a:xfrm>
              <a:off x="7654432" y="42972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4" name="Freeform: Shape 31">
              <a:extLst>
                <a:ext uri="{FF2B5EF4-FFF2-40B4-BE49-F238E27FC236}">
                  <a16:creationId xmlns:a16="http://schemas.microsoft.com/office/drawing/2014/main" id="{6DA4C070-27B3-0747-2CCD-79B30991FCC8}"/>
                </a:ext>
              </a:extLst>
            </p:cNvPr>
            <p:cNvSpPr/>
            <p:nvPr/>
          </p:nvSpPr>
          <p:spPr>
            <a:xfrm>
              <a:off x="7673482" y="42972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5" name="Freeform: Shape 32">
              <a:extLst>
                <a:ext uri="{FF2B5EF4-FFF2-40B4-BE49-F238E27FC236}">
                  <a16:creationId xmlns:a16="http://schemas.microsoft.com/office/drawing/2014/main" id="{BC209017-1FD7-806D-9687-161FCDCBE307}"/>
                </a:ext>
              </a:extLst>
            </p:cNvPr>
            <p:cNvSpPr/>
            <p:nvPr/>
          </p:nvSpPr>
          <p:spPr>
            <a:xfrm>
              <a:off x="7730632" y="4316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6" name="Freeform: Shape 33">
              <a:extLst>
                <a:ext uri="{FF2B5EF4-FFF2-40B4-BE49-F238E27FC236}">
                  <a16:creationId xmlns:a16="http://schemas.microsoft.com/office/drawing/2014/main" id="{918E3143-CEC2-EC11-6715-5DDA5D0001A4}"/>
                </a:ext>
              </a:extLst>
            </p:cNvPr>
            <p:cNvSpPr/>
            <p:nvPr/>
          </p:nvSpPr>
          <p:spPr>
            <a:xfrm>
              <a:off x="7787792" y="4316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7" name="Freeform: Shape 34">
              <a:extLst>
                <a:ext uri="{FF2B5EF4-FFF2-40B4-BE49-F238E27FC236}">
                  <a16:creationId xmlns:a16="http://schemas.microsoft.com/office/drawing/2014/main" id="{5570B7AF-6023-D115-DD6A-E326991AE719}"/>
                </a:ext>
              </a:extLst>
            </p:cNvPr>
            <p:cNvSpPr/>
            <p:nvPr/>
          </p:nvSpPr>
          <p:spPr>
            <a:xfrm>
              <a:off x="7787792" y="4316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grpSp>
        <p:nvGrpSpPr>
          <p:cNvPr id="128" name="Group 127">
            <a:extLst>
              <a:ext uri="{FF2B5EF4-FFF2-40B4-BE49-F238E27FC236}">
                <a16:creationId xmlns:a16="http://schemas.microsoft.com/office/drawing/2014/main" id="{E3D4DD20-4A33-ED51-4E39-DD24854C1B62}"/>
              </a:ext>
            </a:extLst>
          </p:cNvPr>
          <p:cNvGrpSpPr/>
          <p:nvPr/>
        </p:nvGrpSpPr>
        <p:grpSpPr>
          <a:xfrm>
            <a:off x="1769155" y="3155673"/>
            <a:ext cx="3985177" cy="1644927"/>
            <a:chOff x="3524250" y="2395537"/>
            <a:chExt cx="5147776" cy="2072344"/>
          </a:xfrm>
        </p:grpSpPr>
        <p:sp>
          <p:nvSpPr>
            <p:cNvPr id="129" name="Freeform: Shape 39">
              <a:extLst>
                <a:ext uri="{FF2B5EF4-FFF2-40B4-BE49-F238E27FC236}">
                  <a16:creationId xmlns:a16="http://schemas.microsoft.com/office/drawing/2014/main" id="{8E4D6BB6-A922-6BF3-399E-7E42C50109FA}"/>
                </a:ext>
              </a:extLst>
            </p:cNvPr>
            <p:cNvSpPr/>
            <p:nvPr/>
          </p:nvSpPr>
          <p:spPr>
            <a:xfrm>
              <a:off x="3524250" y="2395537"/>
              <a:ext cx="5147776" cy="2029863"/>
            </a:xfrm>
            <a:custGeom>
              <a:avLst/>
              <a:gdLst>
                <a:gd name="connsiteX0" fmla="*/ 5147777 w 5147776"/>
                <a:gd name="connsiteY0" fmla="*/ 2029863 h 2029863"/>
                <a:gd name="connsiteX1" fmla="*/ 4516346 w 5147776"/>
                <a:gd name="connsiteY1" fmla="*/ 2029863 h 2029863"/>
                <a:gd name="connsiteX2" fmla="*/ 4516346 w 5147776"/>
                <a:gd name="connsiteY2" fmla="*/ 2015585 h 2029863"/>
                <a:gd name="connsiteX3" fmla="*/ 4480674 w 5147776"/>
                <a:gd name="connsiteY3" fmla="*/ 2015585 h 2029863"/>
                <a:gd name="connsiteX4" fmla="*/ 4480674 w 5147776"/>
                <a:gd name="connsiteY4" fmla="*/ 1997755 h 2029863"/>
                <a:gd name="connsiteX5" fmla="*/ 4056155 w 5147776"/>
                <a:gd name="connsiteY5" fmla="*/ 1997755 h 2029863"/>
                <a:gd name="connsiteX6" fmla="*/ 4056155 w 5147776"/>
                <a:gd name="connsiteY6" fmla="*/ 1983486 h 2029863"/>
                <a:gd name="connsiteX7" fmla="*/ 3799294 w 5147776"/>
                <a:gd name="connsiteY7" fmla="*/ 1983486 h 2029863"/>
                <a:gd name="connsiteX8" fmla="*/ 3799294 w 5147776"/>
                <a:gd name="connsiteY8" fmla="*/ 1958511 h 2029863"/>
                <a:gd name="connsiteX9" fmla="*/ 3670869 w 5147776"/>
                <a:gd name="connsiteY9" fmla="*/ 1958511 h 2029863"/>
                <a:gd name="connsiteX10" fmla="*/ 3670869 w 5147776"/>
                <a:gd name="connsiteY10" fmla="*/ 1944243 h 2029863"/>
                <a:gd name="connsiteX11" fmla="*/ 3603089 w 5147776"/>
                <a:gd name="connsiteY11" fmla="*/ 1944243 h 2029863"/>
                <a:gd name="connsiteX12" fmla="*/ 3603089 w 5147776"/>
                <a:gd name="connsiteY12" fmla="*/ 1919269 h 2029863"/>
                <a:gd name="connsiteX13" fmla="*/ 3546015 w 5147776"/>
                <a:gd name="connsiteY13" fmla="*/ 1919269 h 2029863"/>
                <a:gd name="connsiteX14" fmla="*/ 3546015 w 5147776"/>
                <a:gd name="connsiteY14" fmla="*/ 1883597 h 2029863"/>
                <a:gd name="connsiteX15" fmla="*/ 3417589 w 5147776"/>
                <a:gd name="connsiteY15" fmla="*/ 1883597 h 2029863"/>
                <a:gd name="connsiteX16" fmla="*/ 3417589 w 5147776"/>
                <a:gd name="connsiteY16" fmla="*/ 1851489 h 2029863"/>
                <a:gd name="connsiteX17" fmla="*/ 3342666 w 5147776"/>
                <a:gd name="connsiteY17" fmla="*/ 1851489 h 2029863"/>
                <a:gd name="connsiteX18" fmla="*/ 3342666 w 5147776"/>
                <a:gd name="connsiteY18" fmla="*/ 1826514 h 2029863"/>
                <a:gd name="connsiteX19" fmla="*/ 3274886 w 5147776"/>
                <a:gd name="connsiteY19" fmla="*/ 1826514 h 2029863"/>
                <a:gd name="connsiteX20" fmla="*/ 3274886 w 5147776"/>
                <a:gd name="connsiteY20" fmla="*/ 1805111 h 2029863"/>
                <a:gd name="connsiteX21" fmla="*/ 3021597 w 5147776"/>
                <a:gd name="connsiteY21" fmla="*/ 1805111 h 2029863"/>
                <a:gd name="connsiteX22" fmla="*/ 3021597 w 5147776"/>
                <a:gd name="connsiteY22" fmla="*/ 1787271 h 2029863"/>
                <a:gd name="connsiteX23" fmla="*/ 2679126 w 5147776"/>
                <a:gd name="connsiteY23" fmla="*/ 1787271 h 2029863"/>
                <a:gd name="connsiteX24" fmla="*/ 2679126 w 5147776"/>
                <a:gd name="connsiteY24" fmla="*/ 1762306 h 2029863"/>
                <a:gd name="connsiteX25" fmla="*/ 2507894 w 5147776"/>
                <a:gd name="connsiteY25" fmla="*/ 1762306 h 2029863"/>
                <a:gd name="connsiteX26" fmla="*/ 2507894 w 5147776"/>
                <a:gd name="connsiteY26" fmla="*/ 1737332 h 2029863"/>
                <a:gd name="connsiteX27" fmla="*/ 2358066 w 5147776"/>
                <a:gd name="connsiteY27" fmla="*/ 1737332 h 2029863"/>
                <a:gd name="connsiteX28" fmla="*/ 2358066 w 5147776"/>
                <a:gd name="connsiteY28" fmla="*/ 1719491 h 2029863"/>
                <a:gd name="connsiteX29" fmla="*/ 2233203 w 5147776"/>
                <a:gd name="connsiteY29" fmla="*/ 1719491 h 2029863"/>
                <a:gd name="connsiteX30" fmla="*/ 2233203 w 5147776"/>
                <a:gd name="connsiteY30" fmla="*/ 1705223 h 2029863"/>
                <a:gd name="connsiteX31" fmla="*/ 1958511 w 5147776"/>
                <a:gd name="connsiteY31" fmla="*/ 1705223 h 2029863"/>
                <a:gd name="connsiteX32" fmla="*/ 1958511 w 5147776"/>
                <a:gd name="connsiteY32" fmla="*/ 1673114 h 2029863"/>
                <a:gd name="connsiteX33" fmla="*/ 1890732 w 5147776"/>
                <a:gd name="connsiteY33" fmla="*/ 1673114 h 2029863"/>
                <a:gd name="connsiteX34" fmla="*/ 1890732 w 5147776"/>
                <a:gd name="connsiteY34" fmla="*/ 1619603 h 2029863"/>
                <a:gd name="connsiteX35" fmla="*/ 1748038 w 5147776"/>
                <a:gd name="connsiteY35" fmla="*/ 1619603 h 2029863"/>
                <a:gd name="connsiteX36" fmla="*/ 1748038 w 5147776"/>
                <a:gd name="connsiteY36" fmla="*/ 1562529 h 2029863"/>
                <a:gd name="connsiteX37" fmla="*/ 1712357 w 5147776"/>
                <a:gd name="connsiteY37" fmla="*/ 1562529 h 2029863"/>
                <a:gd name="connsiteX38" fmla="*/ 1712357 w 5147776"/>
                <a:gd name="connsiteY38" fmla="*/ 1516151 h 2029863"/>
                <a:gd name="connsiteX39" fmla="*/ 1530420 w 5147776"/>
                <a:gd name="connsiteY39" fmla="*/ 1516151 h 2029863"/>
                <a:gd name="connsiteX40" fmla="*/ 1530420 w 5147776"/>
                <a:gd name="connsiteY40" fmla="*/ 1484043 h 2029863"/>
                <a:gd name="connsiteX41" fmla="*/ 1409129 w 5147776"/>
                <a:gd name="connsiteY41" fmla="*/ 1484043 h 2029863"/>
                <a:gd name="connsiteX42" fmla="*/ 1409129 w 5147776"/>
                <a:gd name="connsiteY42" fmla="*/ 1462640 h 2029863"/>
                <a:gd name="connsiteX43" fmla="*/ 1341349 w 5147776"/>
                <a:gd name="connsiteY43" fmla="*/ 1462640 h 2029863"/>
                <a:gd name="connsiteX44" fmla="*/ 1341349 w 5147776"/>
                <a:gd name="connsiteY44" fmla="*/ 1423397 h 2029863"/>
                <a:gd name="connsiteX45" fmla="*/ 1262863 w 5147776"/>
                <a:gd name="connsiteY45" fmla="*/ 1423397 h 2029863"/>
                <a:gd name="connsiteX46" fmla="*/ 1262863 w 5147776"/>
                <a:gd name="connsiteY46" fmla="*/ 1384154 h 2029863"/>
                <a:gd name="connsiteX47" fmla="*/ 1227192 w 5147776"/>
                <a:gd name="connsiteY47" fmla="*/ 1384154 h 2029863"/>
                <a:gd name="connsiteX48" fmla="*/ 1227192 w 5147776"/>
                <a:gd name="connsiteY48" fmla="*/ 1344921 h 2029863"/>
                <a:gd name="connsiteX49" fmla="*/ 1184386 w 5147776"/>
                <a:gd name="connsiteY49" fmla="*/ 1344921 h 2029863"/>
                <a:gd name="connsiteX50" fmla="*/ 1184386 w 5147776"/>
                <a:gd name="connsiteY50" fmla="*/ 1305677 h 2029863"/>
                <a:gd name="connsiteX51" fmla="*/ 1148706 w 5147776"/>
                <a:gd name="connsiteY51" fmla="*/ 1305677 h 2029863"/>
                <a:gd name="connsiteX52" fmla="*/ 1148706 w 5147776"/>
                <a:gd name="connsiteY52" fmla="*/ 1269997 h 2029863"/>
                <a:gd name="connsiteX53" fmla="*/ 1095194 w 5147776"/>
                <a:gd name="connsiteY53" fmla="*/ 1269997 h 2029863"/>
                <a:gd name="connsiteX54" fmla="*/ 1095194 w 5147776"/>
                <a:gd name="connsiteY54" fmla="*/ 1227192 h 2029863"/>
                <a:gd name="connsiteX55" fmla="*/ 988171 w 5147776"/>
                <a:gd name="connsiteY55" fmla="*/ 1227192 h 2029863"/>
                <a:gd name="connsiteX56" fmla="*/ 988171 w 5147776"/>
                <a:gd name="connsiteY56" fmla="*/ 1202217 h 2029863"/>
                <a:gd name="connsiteX57" fmla="*/ 948933 w 5147776"/>
                <a:gd name="connsiteY57" fmla="*/ 1202217 h 2029863"/>
                <a:gd name="connsiteX58" fmla="*/ 948933 w 5147776"/>
                <a:gd name="connsiteY58" fmla="*/ 1155840 h 2029863"/>
                <a:gd name="connsiteX59" fmla="*/ 923961 w 5147776"/>
                <a:gd name="connsiteY59" fmla="*/ 1155840 h 2029863"/>
                <a:gd name="connsiteX60" fmla="*/ 923961 w 5147776"/>
                <a:gd name="connsiteY60" fmla="*/ 1120169 h 2029863"/>
                <a:gd name="connsiteX61" fmla="*/ 866882 w 5147776"/>
                <a:gd name="connsiteY61" fmla="*/ 1120169 h 2029863"/>
                <a:gd name="connsiteX62" fmla="*/ 866882 w 5147776"/>
                <a:gd name="connsiteY62" fmla="*/ 1055951 h 2029863"/>
                <a:gd name="connsiteX63" fmla="*/ 856179 w 5147776"/>
                <a:gd name="connsiteY63" fmla="*/ 1055951 h 2029863"/>
                <a:gd name="connsiteX64" fmla="*/ 856179 w 5147776"/>
                <a:gd name="connsiteY64" fmla="*/ 998877 h 2029863"/>
                <a:gd name="connsiteX65" fmla="*/ 806236 w 5147776"/>
                <a:gd name="connsiteY65" fmla="*/ 998877 h 2029863"/>
                <a:gd name="connsiteX66" fmla="*/ 806236 w 5147776"/>
                <a:gd name="connsiteY66" fmla="*/ 966768 h 2029863"/>
                <a:gd name="connsiteX67" fmla="*/ 756293 w 5147776"/>
                <a:gd name="connsiteY67" fmla="*/ 966768 h 2029863"/>
                <a:gd name="connsiteX68" fmla="*/ 756293 w 5147776"/>
                <a:gd name="connsiteY68" fmla="*/ 884719 h 2029863"/>
                <a:gd name="connsiteX69" fmla="*/ 727753 w 5147776"/>
                <a:gd name="connsiteY69" fmla="*/ 884719 h 2029863"/>
                <a:gd name="connsiteX70" fmla="*/ 727753 w 5147776"/>
                <a:gd name="connsiteY70" fmla="*/ 749158 h 2029863"/>
                <a:gd name="connsiteX71" fmla="*/ 688511 w 5147776"/>
                <a:gd name="connsiteY71" fmla="*/ 749158 h 2029863"/>
                <a:gd name="connsiteX72" fmla="*/ 688511 w 5147776"/>
                <a:gd name="connsiteY72" fmla="*/ 699214 h 2029863"/>
                <a:gd name="connsiteX73" fmla="*/ 638567 w 5147776"/>
                <a:gd name="connsiteY73" fmla="*/ 699214 h 2029863"/>
                <a:gd name="connsiteX74" fmla="*/ 638567 w 5147776"/>
                <a:gd name="connsiteY74" fmla="*/ 627865 h 2029863"/>
                <a:gd name="connsiteX75" fmla="*/ 613596 w 5147776"/>
                <a:gd name="connsiteY75" fmla="*/ 627865 h 2029863"/>
                <a:gd name="connsiteX76" fmla="*/ 613596 w 5147776"/>
                <a:gd name="connsiteY76" fmla="*/ 552949 h 2029863"/>
                <a:gd name="connsiteX77" fmla="*/ 585056 w 5147776"/>
                <a:gd name="connsiteY77" fmla="*/ 552949 h 2029863"/>
                <a:gd name="connsiteX78" fmla="*/ 585056 w 5147776"/>
                <a:gd name="connsiteY78" fmla="*/ 488736 h 2029863"/>
                <a:gd name="connsiteX79" fmla="*/ 549382 w 5147776"/>
                <a:gd name="connsiteY79" fmla="*/ 488736 h 2029863"/>
                <a:gd name="connsiteX80" fmla="*/ 549382 w 5147776"/>
                <a:gd name="connsiteY80" fmla="*/ 431658 h 2029863"/>
                <a:gd name="connsiteX81" fmla="*/ 503006 w 5147776"/>
                <a:gd name="connsiteY81" fmla="*/ 431658 h 2029863"/>
                <a:gd name="connsiteX82" fmla="*/ 503006 w 5147776"/>
                <a:gd name="connsiteY82" fmla="*/ 349607 h 2029863"/>
                <a:gd name="connsiteX83" fmla="*/ 463764 w 5147776"/>
                <a:gd name="connsiteY83" fmla="*/ 349607 h 2029863"/>
                <a:gd name="connsiteX84" fmla="*/ 463764 w 5147776"/>
                <a:gd name="connsiteY84" fmla="*/ 239017 h 2029863"/>
                <a:gd name="connsiteX85" fmla="*/ 395983 w 5147776"/>
                <a:gd name="connsiteY85" fmla="*/ 239017 h 2029863"/>
                <a:gd name="connsiteX86" fmla="*/ 395983 w 5147776"/>
                <a:gd name="connsiteY86" fmla="*/ 203343 h 2029863"/>
                <a:gd name="connsiteX87" fmla="*/ 328202 w 5147776"/>
                <a:gd name="connsiteY87" fmla="*/ 203343 h 2029863"/>
                <a:gd name="connsiteX88" fmla="*/ 328202 w 5147776"/>
                <a:gd name="connsiteY88" fmla="*/ 149831 h 2029863"/>
                <a:gd name="connsiteX89" fmla="*/ 274691 w 5147776"/>
                <a:gd name="connsiteY89" fmla="*/ 149831 h 2029863"/>
                <a:gd name="connsiteX90" fmla="*/ 274691 w 5147776"/>
                <a:gd name="connsiteY90" fmla="*/ 92753 h 2029863"/>
                <a:gd name="connsiteX91" fmla="*/ 210478 w 5147776"/>
                <a:gd name="connsiteY91" fmla="*/ 92753 h 2029863"/>
                <a:gd name="connsiteX92" fmla="*/ 210478 w 5147776"/>
                <a:gd name="connsiteY92" fmla="*/ 67781 h 2029863"/>
                <a:gd name="connsiteX93" fmla="*/ 142697 w 5147776"/>
                <a:gd name="connsiteY93" fmla="*/ 67781 h 2029863"/>
                <a:gd name="connsiteX94" fmla="*/ 142697 w 5147776"/>
                <a:gd name="connsiteY94" fmla="*/ 42809 h 2029863"/>
                <a:gd name="connsiteX95" fmla="*/ 117725 w 5147776"/>
                <a:gd name="connsiteY95" fmla="*/ 42809 h 2029863"/>
                <a:gd name="connsiteX96" fmla="*/ 117725 w 5147776"/>
                <a:gd name="connsiteY96" fmla="*/ 0 h 2029863"/>
                <a:gd name="connsiteX97" fmla="*/ 0 w 5147776"/>
                <a:gd name="connsiteY97" fmla="*/ 0 h 20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47776" h="2029863">
                  <a:moveTo>
                    <a:pt x="5147777" y="2029863"/>
                  </a:moveTo>
                  <a:lnTo>
                    <a:pt x="4516346" y="2029863"/>
                  </a:lnTo>
                  <a:lnTo>
                    <a:pt x="4516346" y="2015585"/>
                  </a:lnTo>
                  <a:lnTo>
                    <a:pt x="4480674" y="2015585"/>
                  </a:lnTo>
                  <a:lnTo>
                    <a:pt x="4480674" y="1997755"/>
                  </a:lnTo>
                  <a:lnTo>
                    <a:pt x="4056155" y="1997755"/>
                  </a:lnTo>
                  <a:lnTo>
                    <a:pt x="4056155" y="1983486"/>
                  </a:lnTo>
                  <a:lnTo>
                    <a:pt x="3799294" y="1983486"/>
                  </a:lnTo>
                  <a:lnTo>
                    <a:pt x="3799294" y="1958511"/>
                  </a:lnTo>
                  <a:lnTo>
                    <a:pt x="3670869" y="1958511"/>
                  </a:lnTo>
                  <a:lnTo>
                    <a:pt x="3670869" y="1944243"/>
                  </a:lnTo>
                  <a:lnTo>
                    <a:pt x="3603089" y="1944243"/>
                  </a:lnTo>
                  <a:lnTo>
                    <a:pt x="3603089" y="1919269"/>
                  </a:lnTo>
                  <a:lnTo>
                    <a:pt x="3546015" y="1919269"/>
                  </a:lnTo>
                  <a:lnTo>
                    <a:pt x="3546015" y="1883597"/>
                  </a:lnTo>
                  <a:lnTo>
                    <a:pt x="3417589" y="1883597"/>
                  </a:lnTo>
                  <a:lnTo>
                    <a:pt x="3417589" y="1851489"/>
                  </a:lnTo>
                  <a:lnTo>
                    <a:pt x="3342666" y="1851489"/>
                  </a:lnTo>
                  <a:lnTo>
                    <a:pt x="3342666" y="1826514"/>
                  </a:lnTo>
                  <a:lnTo>
                    <a:pt x="3274886" y="1826514"/>
                  </a:lnTo>
                  <a:lnTo>
                    <a:pt x="3274886" y="1805111"/>
                  </a:lnTo>
                  <a:lnTo>
                    <a:pt x="3021597" y="1805111"/>
                  </a:lnTo>
                  <a:lnTo>
                    <a:pt x="3021597" y="1787271"/>
                  </a:lnTo>
                  <a:lnTo>
                    <a:pt x="2679126" y="1787271"/>
                  </a:lnTo>
                  <a:lnTo>
                    <a:pt x="2679126" y="1762306"/>
                  </a:lnTo>
                  <a:lnTo>
                    <a:pt x="2507894" y="1762306"/>
                  </a:lnTo>
                  <a:lnTo>
                    <a:pt x="2507894" y="1737332"/>
                  </a:lnTo>
                  <a:lnTo>
                    <a:pt x="2358066" y="1737332"/>
                  </a:lnTo>
                  <a:lnTo>
                    <a:pt x="2358066" y="1719491"/>
                  </a:lnTo>
                  <a:lnTo>
                    <a:pt x="2233203" y="1719491"/>
                  </a:lnTo>
                  <a:lnTo>
                    <a:pt x="2233203" y="1705223"/>
                  </a:lnTo>
                  <a:lnTo>
                    <a:pt x="1958511" y="1705223"/>
                  </a:lnTo>
                  <a:lnTo>
                    <a:pt x="1958511" y="1673114"/>
                  </a:lnTo>
                  <a:lnTo>
                    <a:pt x="1890732" y="1673114"/>
                  </a:lnTo>
                  <a:lnTo>
                    <a:pt x="1890732" y="1619603"/>
                  </a:lnTo>
                  <a:lnTo>
                    <a:pt x="1748038" y="1619603"/>
                  </a:lnTo>
                  <a:lnTo>
                    <a:pt x="1748038" y="1562529"/>
                  </a:lnTo>
                  <a:lnTo>
                    <a:pt x="1712357" y="1562529"/>
                  </a:lnTo>
                  <a:lnTo>
                    <a:pt x="1712357" y="1516151"/>
                  </a:lnTo>
                  <a:lnTo>
                    <a:pt x="1530420" y="1516151"/>
                  </a:lnTo>
                  <a:lnTo>
                    <a:pt x="1530420" y="1484043"/>
                  </a:lnTo>
                  <a:lnTo>
                    <a:pt x="1409129" y="1484043"/>
                  </a:lnTo>
                  <a:lnTo>
                    <a:pt x="1409129" y="1462640"/>
                  </a:lnTo>
                  <a:lnTo>
                    <a:pt x="1341349" y="1462640"/>
                  </a:lnTo>
                  <a:lnTo>
                    <a:pt x="1341349" y="1423397"/>
                  </a:lnTo>
                  <a:lnTo>
                    <a:pt x="1262863" y="1423397"/>
                  </a:lnTo>
                  <a:lnTo>
                    <a:pt x="1262863" y="1384154"/>
                  </a:lnTo>
                  <a:lnTo>
                    <a:pt x="1227192" y="1384154"/>
                  </a:lnTo>
                  <a:lnTo>
                    <a:pt x="1227192" y="1344921"/>
                  </a:lnTo>
                  <a:lnTo>
                    <a:pt x="1184386" y="1344921"/>
                  </a:lnTo>
                  <a:lnTo>
                    <a:pt x="1184386" y="1305677"/>
                  </a:lnTo>
                  <a:lnTo>
                    <a:pt x="1148706" y="1305677"/>
                  </a:lnTo>
                  <a:lnTo>
                    <a:pt x="1148706" y="1269997"/>
                  </a:lnTo>
                  <a:lnTo>
                    <a:pt x="1095194" y="1269997"/>
                  </a:lnTo>
                  <a:lnTo>
                    <a:pt x="1095194" y="1227192"/>
                  </a:lnTo>
                  <a:lnTo>
                    <a:pt x="988171" y="1227192"/>
                  </a:lnTo>
                  <a:lnTo>
                    <a:pt x="988171" y="1202217"/>
                  </a:lnTo>
                  <a:lnTo>
                    <a:pt x="948933" y="1202217"/>
                  </a:lnTo>
                  <a:lnTo>
                    <a:pt x="948933" y="1155840"/>
                  </a:lnTo>
                  <a:lnTo>
                    <a:pt x="923961" y="1155840"/>
                  </a:lnTo>
                  <a:lnTo>
                    <a:pt x="923961" y="1120169"/>
                  </a:lnTo>
                  <a:lnTo>
                    <a:pt x="866882" y="1120169"/>
                  </a:lnTo>
                  <a:lnTo>
                    <a:pt x="866882" y="1055951"/>
                  </a:lnTo>
                  <a:lnTo>
                    <a:pt x="856179" y="1055951"/>
                  </a:lnTo>
                  <a:lnTo>
                    <a:pt x="856179" y="998877"/>
                  </a:lnTo>
                  <a:lnTo>
                    <a:pt x="806236" y="998877"/>
                  </a:lnTo>
                  <a:lnTo>
                    <a:pt x="806236" y="966768"/>
                  </a:lnTo>
                  <a:lnTo>
                    <a:pt x="756293" y="966768"/>
                  </a:lnTo>
                  <a:lnTo>
                    <a:pt x="756293" y="884719"/>
                  </a:lnTo>
                  <a:lnTo>
                    <a:pt x="727753" y="884719"/>
                  </a:lnTo>
                  <a:lnTo>
                    <a:pt x="727753" y="749158"/>
                  </a:lnTo>
                  <a:lnTo>
                    <a:pt x="688511" y="749158"/>
                  </a:lnTo>
                  <a:lnTo>
                    <a:pt x="688511" y="699214"/>
                  </a:lnTo>
                  <a:lnTo>
                    <a:pt x="638567" y="699214"/>
                  </a:lnTo>
                  <a:lnTo>
                    <a:pt x="638567" y="627865"/>
                  </a:lnTo>
                  <a:lnTo>
                    <a:pt x="613596" y="627865"/>
                  </a:lnTo>
                  <a:lnTo>
                    <a:pt x="613596" y="552949"/>
                  </a:lnTo>
                  <a:lnTo>
                    <a:pt x="585056" y="552949"/>
                  </a:lnTo>
                  <a:lnTo>
                    <a:pt x="585056" y="488736"/>
                  </a:lnTo>
                  <a:lnTo>
                    <a:pt x="549382" y="488736"/>
                  </a:lnTo>
                  <a:lnTo>
                    <a:pt x="549382" y="431658"/>
                  </a:lnTo>
                  <a:lnTo>
                    <a:pt x="503006" y="431658"/>
                  </a:lnTo>
                  <a:lnTo>
                    <a:pt x="503006" y="349607"/>
                  </a:lnTo>
                  <a:lnTo>
                    <a:pt x="463764" y="349607"/>
                  </a:lnTo>
                  <a:lnTo>
                    <a:pt x="463764" y="239017"/>
                  </a:lnTo>
                  <a:lnTo>
                    <a:pt x="395983" y="239017"/>
                  </a:lnTo>
                  <a:lnTo>
                    <a:pt x="395983" y="203343"/>
                  </a:lnTo>
                  <a:lnTo>
                    <a:pt x="328202" y="203343"/>
                  </a:lnTo>
                  <a:lnTo>
                    <a:pt x="328202" y="149831"/>
                  </a:lnTo>
                  <a:lnTo>
                    <a:pt x="274691" y="149831"/>
                  </a:lnTo>
                  <a:lnTo>
                    <a:pt x="274691" y="92753"/>
                  </a:lnTo>
                  <a:lnTo>
                    <a:pt x="210478" y="92753"/>
                  </a:lnTo>
                  <a:lnTo>
                    <a:pt x="210478" y="67781"/>
                  </a:lnTo>
                  <a:lnTo>
                    <a:pt x="142697" y="67781"/>
                  </a:lnTo>
                  <a:lnTo>
                    <a:pt x="142697" y="42809"/>
                  </a:lnTo>
                  <a:lnTo>
                    <a:pt x="117725" y="42809"/>
                  </a:lnTo>
                  <a:lnTo>
                    <a:pt x="117725"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0" name="Freeform: Shape 40">
              <a:extLst>
                <a:ext uri="{FF2B5EF4-FFF2-40B4-BE49-F238E27FC236}">
                  <a16:creationId xmlns:a16="http://schemas.microsoft.com/office/drawing/2014/main" id="{B7498128-E5F0-5AF9-C9EB-084C43055A52}"/>
                </a:ext>
              </a:extLst>
            </p:cNvPr>
            <p:cNvSpPr/>
            <p:nvPr/>
          </p:nvSpPr>
          <p:spPr>
            <a:xfrm>
              <a:off x="7252268" y="43016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1" name="Freeform: Shape 58">
              <a:extLst>
                <a:ext uri="{FF2B5EF4-FFF2-40B4-BE49-F238E27FC236}">
                  <a16:creationId xmlns:a16="http://schemas.microsoft.com/office/drawing/2014/main" id="{D97EA905-5F12-FE60-D634-EEE966FD7394}"/>
                </a:ext>
              </a:extLst>
            </p:cNvPr>
            <p:cNvSpPr/>
            <p:nvPr/>
          </p:nvSpPr>
          <p:spPr>
            <a:xfrm>
              <a:off x="7366568" y="4339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2" name="Freeform: Shape 59">
              <a:extLst>
                <a:ext uri="{FF2B5EF4-FFF2-40B4-BE49-F238E27FC236}">
                  <a16:creationId xmlns:a16="http://schemas.microsoft.com/office/drawing/2014/main" id="{88002FAD-F445-7901-360A-D38BFF1E91B8}"/>
                </a:ext>
              </a:extLst>
            </p:cNvPr>
            <p:cNvSpPr/>
            <p:nvPr/>
          </p:nvSpPr>
          <p:spPr>
            <a:xfrm>
              <a:off x="7423718" y="4339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3" name="Freeform: Shape 61">
              <a:extLst>
                <a:ext uri="{FF2B5EF4-FFF2-40B4-BE49-F238E27FC236}">
                  <a16:creationId xmlns:a16="http://schemas.microsoft.com/office/drawing/2014/main" id="{F275A1D7-45E6-C85E-A52E-3A0EAF1BC6FB}"/>
                </a:ext>
              </a:extLst>
            </p:cNvPr>
            <p:cNvSpPr/>
            <p:nvPr/>
          </p:nvSpPr>
          <p:spPr>
            <a:xfrm>
              <a:off x="7480868" y="4339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4" name="Freeform: Shape 63">
              <a:extLst>
                <a:ext uri="{FF2B5EF4-FFF2-40B4-BE49-F238E27FC236}">
                  <a16:creationId xmlns:a16="http://schemas.microsoft.com/office/drawing/2014/main" id="{1120941C-E352-62C1-15DF-E752DE43EFD4}"/>
                </a:ext>
              </a:extLst>
            </p:cNvPr>
            <p:cNvSpPr/>
            <p:nvPr/>
          </p:nvSpPr>
          <p:spPr>
            <a:xfrm>
              <a:off x="7538018" y="4339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5" name="Freeform: Shape 65">
              <a:extLst>
                <a:ext uri="{FF2B5EF4-FFF2-40B4-BE49-F238E27FC236}">
                  <a16:creationId xmlns:a16="http://schemas.microsoft.com/office/drawing/2014/main" id="{DDAE339D-07E3-762D-78EB-55E10851D9FE}"/>
                </a:ext>
              </a:extLst>
            </p:cNvPr>
            <p:cNvSpPr/>
            <p:nvPr/>
          </p:nvSpPr>
          <p:spPr>
            <a:xfrm>
              <a:off x="812857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6" name="Freeform: Shape 67">
              <a:extLst>
                <a:ext uri="{FF2B5EF4-FFF2-40B4-BE49-F238E27FC236}">
                  <a16:creationId xmlns:a16="http://schemas.microsoft.com/office/drawing/2014/main" id="{F8925065-430A-A7B9-DDCA-270C34EF9F6D}"/>
                </a:ext>
              </a:extLst>
            </p:cNvPr>
            <p:cNvSpPr/>
            <p:nvPr/>
          </p:nvSpPr>
          <p:spPr>
            <a:xfrm>
              <a:off x="820477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7" name="Freeform: Shape 69">
              <a:extLst>
                <a:ext uri="{FF2B5EF4-FFF2-40B4-BE49-F238E27FC236}">
                  <a16:creationId xmlns:a16="http://schemas.microsoft.com/office/drawing/2014/main" id="{FEADE01A-A9DB-D398-CBCE-0071BC134BC0}"/>
                </a:ext>
              </a:extLst>
            </p:cNvPr>
            <p:cNvSpPr/>
            <p:nvPr/>
          </p:nvSpPr>
          <p:spPr>
            <a:xfrm>
              <a:off x="828097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8" name="Freeform: Shape 71">
              <a:extLst>
                <a:ext uri="{FF2B5EF4-FFF2-40B4-BE49-F238E27FC236}">
                  <a16:creationId xmlns:a16="http://schemas.microsoft.com/office/drawing/2014/main" id="{5FD318AE-EF63-AAAA-EE08-D61988BEA2E6}"/>
                </a:ext>
              </a:extLst>
            </p:cNvPr>
            <p:cNvSpPr/>
            <p:nvPr/>
          </p:nvSpPr>
          <p:spPr>
            <a:xfrm>
              <a:off x="833812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9" name="Freeform: Shape 73">
              <a:extLst>
                <a:ext uri="{FF2B5EF4-FFF2-40B4-BE49-F238E27FC236}">
                  <a16:creationId xmlns:a16="http://schemas.microsoft.com/office/drawing/2014/main" id="{A7A01906-EE95-6CCB-AA15-7E26401BD925}"/>
                </a:ext>
              </a:extLst>
            </p:cNvPr>
            <p:cNvSpPr/>
            <p:nvPr/>
          </p:nvSpPr>
          <p:spPr>
            <a:xfrm>
              <a:off x="866197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grpSp>
        <p:nvGrpSpPr>
          <p:cNvPr id="140" name="Group 139">
            <a:extLst>
              <a:ext uri="{FF2B5EF4-FFF2-40B4-BE49-F238E27FC236}">
                <a16:creationId xmlns:a16="http://schemas.microsoft.com/office/drawing/2014/main" id="{DD27C7FC-B44D-6EE8-0180-F6006EC334AF}"/>
              </a:ext>
            </a:extLst>
          </p:cNvPr>
          <p:cNvGrpSpPr/>
          <p:nvPr/>
        </p:nvGrpSpPr>
        <p:grpSpPr>
          <a:xfrm>
            <a:off x="7279717" y="3175137"/>
            <a:ext cx="3944593" cy="1625464"/>
            <a:chOff x="3629025" y="2409824"/>
            <a:chExt cx="4930168" cy="2044131"/>
          </a:xfrm>
        </p:grpSpPr>
        <p:sp>
          <p:nvSpPr>
            <p:cNvPr id="141" name="Freeform: Shape 91">
              <a:extLst>
                <a:ext uri="{FF2B5EF4-FFF2-40B4-BE49-F238E27FC236}">
                  <a16:creationId xmlns:a16="http://schemas.microsoft.com/office/drawing/2014/main" id="{46D52223-B760-1E59-0346-A10522A84EDB}"/>
                </a:ext>
              </a:extLst>
            </p:cNvPr>
            <p:cNvSpPr/>
            <p:nvPr/>
          </p:nvSpPr>
          <p:spPr>
            <a:xfrm>
              <a:off x="3629025" y="2409824"/>
              <a:ext cx="4930168" cy="2044131"/>
            </a:xfrm>
            <a:custGeom>
              <a:avLst/>
              <a:gdLst>
                <a:gd name="connsiteX0" fmla="*/ 4930169 w 4930168"/>
                <a:gd name="connsiteY0" fmla="*/ 2044132 h 2044131"/>
                <a:gd name="connsiteX1" fmla="*/ 4930169 w 4930168"/>
                <a:gd name="connsiteY1" fmla="*/ 1994183 h 2044131"/>
                <a:gd name="connsiteX2" fmla="*/ 4491381 w 4930168"/>
                <a:gd name="connsiteY2" fmla="*/ 1994183 h 2044131"/>
                <a:gd name="connsiteX3" fmla="*/ 4491381 w 4930168"/>
                <a:gd name="connsiteY3" fmla="*/ 1969218 h 2044131"/>
                <a:gd name="connsiteX4" fmla="*/ 4387920 w 4930168"/>
                <a:gd name="connsiteY4" fmla="*/ 1969218 h 2044131"/>
                <a:gd name="connsiteX5" fmla="*/ 4387920 w 4930168"/>
                <a:gd name="connsiteY5" fmla="*/ 1951377 h 2044131"/>
                <a:gd name="connsiteX6" fmla="*/ 4302300 w 4930168"/>
                <a:gd name="connsiteY6" fmla="*/ 1951377 h 2044131"/>
                <a:gd name="connsiteX7" fmla="*/ 4302300 w 4930168"/>
                <a:gd name="connsiteY7" fmla="*/ 1944243 h 2044131"/>
                <a:gd name="connsiteX8" fmla="*/ 4234520 w 4930168"/>
                <a:gd name="connsiteY8" fmla="*/ 1944243 h 2044131"/>
                <a:gd name="connsiteX9" fmla="*/ 4234520 w 4930168"/>
                <a:gd name="connsiteY9" fmla="*/ 1922840 h 2044131"/>
                <a:gd name="connsiteX10" fmla="*/ 4088263 w 4930168"/>
                <a:gd name="connsiteY10" fmla="*/ 1922840 h 2044131"/>
                <a:gd name="connsiteX11" fmla="*/ 4088263 w 4930168"/>
                <a:gd name="connsiteY11" fmla="*/ 1915706 h 2044131"/>
                <a:gd name="connsiteX12" fmla="*/ 3991937 w 4930168"/>
                <a:gd name="connsiteY12" fmla="*/ 1915706 h 2044131"/>
                <a:gd name="connsiteX13" fmla="*/ 3991937 w 4930168"/>
                <a:gd name="connsiteY13" fmla="*/ 1894294 h 2044131"/>
                <a:gd name="connsiteX14" fmla="*/ 3638760 w 4930168"/>
                <a:gd name="connsiteY14" fmla="*/ 1894294 h 2044131"/>
                <a:gd name="connsiteX15" fmla="*/ 3638760 w 4930168"/>
                <a:gd name="connsiteY15" fmla="*/ 1869329 h 2044131"/>
                <a:gd name="connsiteX16" fmla="*/ 3513906 w 4930168"/>
                <a:gd name="connsiteY16" fmla="*/ 1869329 h 2044131"/>
                <a:gd name="connsiteX17" fmla="*/ 3513906 w 4930168"/>
                <a:gd name="connsiteY17" fmla="*/ 1851489 h 2044131"/>
                <a:gd name="connsiteX18" fmla="*/ 3403311 w 4930168"/>
                <a:gd name="connsiteY18" fmla="*/ 1851489 h 2044131"/>
                <a:gd name="connsiteX19" fmla="*/ 3403311 w 4930168"/>
                <a:gd name="connsiteY19" fmla="*/ 1840782 h 2044131"/>
                <a:gd name="connsiteX20" fmla="*/ 3282020 w 4930168"/>
                <a:gd name="connsiteY20" fmla="*/ 1840782 h 2044131"/>
                <a:gd name="connsiteX21" fmla="*/ 3282020 w 4930168"/>
                <a:gd name="connsiteY21" fmla="*/ 1830086 h 2044131"/>
                <a:gd name="connsiteX22" fmla="*/ 2946683 w 4930168"/>
                <a:gd name="connsiteY22" fmla="*/ 1830086 h 2044131"/>
                <a:gd name="connsiteX23" fmla="*/ 2946683 w 4930168"/>
                <a:gd name="connsiteY23" fmla="*/ 1808683 h 2044131"/>
                <a:gd name="connsiteX24" fmla="*/ 2818257 w 4930168"/>
                <a:gd name="connsiteY24" fmla="*/ 1808683 h 2044131"/>
                <a:gd name="connsiteX25" fmla="*/ 2818257 w 4930168"/>
                <a:gd name="connsiteY25" fmla="*/ 1787271 h 2044131"/>
                <a:gd name="connsiteX26" fmla="*/ 2593515 w 4930168"/>
                <a:gd name="connsiteY26" fmla="*/ 1787271 h 2044131"/>
                <a:gd name="connsiteX27" fmla="*/ 2593515 w 4930168"/>
                <a:gd name="connsiteY27" fmla="*/ 1751600 h 2044131"/>
                <a:gd name="connsiteX28" fmla="*/ 2390166 w 4930168"/>
                <a:gd name="connsiteY28" fmla="*/ 1751600 h 2044131"/>
                <a:gd name="connsiteX29" fmla="*/ 2390166 w 4930168"/>
                <a:gd name="connsiteY29" fmla="*/ 1719491 h 2044131"/>
                <a:gd name="connsiteX30" fmla="*/ 2240337 w 4930168"/>
                <a:gd name="connsiteY30" fmla="*/ 1719491 h 2044131"/>
                <a:gd name="connsiteX31" fmla="*/ 2240337 w 4930168"/>
                <a:gd name="connsiteY31" fmla="*/ 1694526 h 2044131"/>
                <a:gd name="connsiteX32" fmla="*/ 2133314 w 4930168"/>
                <a:gd name="connsiteY32" fmla="*/ 1694526 h 2044131"/>
                <a:gd name="connsiteX33" fmla="*/ 2133314 w 4930168"/>
                <a:gd name="connsiteY33" fmla="*/ 1673114 h 2044131"/>
                <a:gd name="connsiteX34" fmla="*/ 1965646 w 4930168"/>
                <a:gd name="connsiteY34" fmla="*/ 1673114 h 2044131"/>
                <a:gd name="connsiteX35" fmla="*/ 1965646 w 4930168"/>
                <a:gd name="connsiteY35" fmla="*/ 1644577 h 2044131"/>
                <a:gd name="connsiteX36" fmla="*/ 1851489 w 4930168"/>
                <a:gd name="connsiteY36" fmla="*/ 1644577 h 2044131"/>
                <a:gd name="connsiteX37" fmla="*/ 1851489 w 4930168"/>
                <a:gd name="connsiteY37" fmla="*/ 1608906 h 2044131"/>
                <a:gd name="connsiteX38" fmla="*/ 1698088 w 4930168"/>
                <a:gd name="connsiteY38" fmla="*/ 1608906 h 2044131"/>
                <a:gd name="connsiteX39" fmla="*/ 1698088 w 4930168"/>
                <a:gd name="connsiteY39" fmla="*/ 1576797 h 2044131"/>
                <a:gd name="connsiteX40" fmla="*/ 1580369 w 4930168"/>
                <a:gd name="connsiteY40" fmla="*/ 1576797 h 2044131"/>
                <a:gd name="connsiteX41" fmla="*/ 1580369 w 4930168"/>
                <a:gd name="connsiteY41" fmla="*/ 1548260 h 2044131"/>
                <a:gd name="connsiteX42" fmla="*/ 1541126 w 4930168"/>
                <a:gd name="connsiteY42" fmla="*/ 1548260 h 2044131"/>
                <a:gd name="connsiteX43" fmla="*/ 1541126 w 4930168"/>
                <a:gd name="connsiteY43" fmla="*/ 1523286 h 2044131"/>
                <a:gd name="connsiteX44" fmla="*/ 1505445 w 4930168"/>
                <a:gd name="connsiteY44" fmla="*/ 1523286 h 2044131"/>
                <a:gd name="connsiteX45" fmla="*/ 1505445 w 4930168"/>
                <a:gd name="connsiteY45" fmla="*/ 1498311 h 2044131"/>
                <a:gd name="connsiteX46" fmla="*/ 1416263 w 4930168"/>
                <a:gd name="connsiteY46" fmla="*/ 1498311 h 2044131"/>
                <a:gd name="connsiteX47" fmla="*/ 1416263 w 4930168"/>
                <a:gd name="connsiteY47" fmla="*/ 1469774 h 2044131"/>
                <a:gd name="connsiteX48" fmla="*/ 1355617 w 4930168"/>
                <a:gd name="connsiteY48" fmla="*/ 1469774 h 2044131"/>
                <a:gd name="connsiteX49" fmla="*/ 1355617 w 4930168"/>
                <a:gd name="connsiteY49" fmla="*/ 1441237 h 2044131"/>
                <a:gd name="connsiteX50" fmla="*/ 1302106 w 4930168"/>
                <a:gd name="connsiteY50" fmla="*/ 1441237 h 2044131"/>
                <a:gd name="connsiteX51" fmla="*/ 1302106 w 4930168"/>
                <a:gd name="connsiteY51" fmla="*/ 1401994 h 2044131"/>
                <a:gd name="connsiteX52" fmla="*/ 1234326 w 4930168"/>
                <a:gd name="connsiteY52" fmla="*/ 1401994 h 2044131"/>
                <a:gd name="connsiteX53" fmla="*/ 1234326 w 4930168"/>
                <a:gd name="connsiteY53" fmla="*/ 1348483 h 2044131"/>
                <a:gd name="connsiteX54" fmla="*/ 1191520 w 4930168"/>
                <a:gd name="connsiteY54" fmla="*/ 1348483 h 2044131"/>
                <a:gd name="connsiteX55" fmla="*/ 1191520 w 4930168"/>
                <a:gd name="connsiteY55" fmla="*/ 1312812 h 2044131"/>
                <a:gd name="connsiteX56" fmla="*/ 1152277 w 4930168"/>
                <a:gd name="connsiteY56" fmla="*/ 1312812 h 2044131"/>
                <a:gd name="connsiteX57" fmla="*/ 1152277 w 4930168"/>
                <a:gd name="connsiteY57" fmla="*/ 1269997 h 2044131"/>
                <a:gd name="connsiteX58" fmla="*/ 1105900 w 4930168"/>
                <a:gd name="connsiteY58" fmla="*/ 1269997 h 2044131"/>
                <a:gd name="connsiteX59" fmla="*/ 1105900 w 4930168"/>
                <a:gd name="connsiteY59" fmla="*/ 1230754 h 2044131"/>
                <a:gd name="connsiteX60" fmla="*/ 1048817 w 4930168"/>
                <a:gd name="connsiteY60" fmla="*/ 1230754 h 2044131"/>
                <a:gd name="connsiteX61" fmla="*/ 1048817 w 4930168"/>
                <a:gd name="connsiteY61" fmla="*/ 1170108 h 2044131"/>
                <a:gd name="connsiteX62" fmla="*/ 991743 w 4930168"/>
                <a:gd name="connsiteY62" fmla="*/ 1170108 h 2044131"/>
                <a:gd name="connsiteX63" fmla="*/ 991743 w 4930168"/>
                <a:gd name="connsiteY63" fmla="*/ 1123740 h 2044131"/>
                <a:gd name="connsiteX64" fmla="*/ 920393 w 4930168"/>
                <a:gd name="connsiteY64" fmla="*/ 1123740 h 2044131"/>
                <a:gd name="connsiteX65" fmla="*/ 920393 w 4930168"/>
                <a:gd name="connsiteY65" fmla="*/ 998877 h 2044131"/>
                <a:gd name="connsiteX66" fmla="*/ 866882 w 4930168"/>
                <a:gd name="connsiteY66" fmla="*/ 998877 h 2044131"/>
                <a:gd name="connsiteX67" fmla="*/ 866882 w 4930168"/>
                <a:gd name="connsiteY67" fmla="*/ 938231 h 2044131"/>
                <a:gd name="connsiteX68" fmla="*/ 788399 w 4930168"/>
                <a:gd name="connsiteY68" fmla="*/ 938231 h 2044131"/>
                <a:gd name="connsiteX69" fmla="*/ 788399 w 4930168"/>
                <a:gd name="connsiteY69" fmla="*/ 881151 h 2044131"/>
                <a:gd name="connsiteX70" fmla="*/ 749158 w 4930168"/>
                <a:gd name="connsiteY70" fmla="*/ 881151 h 2044131"/>
                <a:gd name="connsiteX71" fmla="*/ 749158 w 4930168"/>
                <a:gd name="connsiteY71" fmla="*/ 795534 h 2044131"/>
                <a:gd name="connsiteX72" fmla="*/ 667107 w 4930168"/>
                <a:gd name="connsiteY72" fmla="*/ 795534 h 2044131"/>
                <a:gd name="connsiteX73" fmla="*/ 667107 w 4930168"/>
                <a:gd name="connsiteY73" fmla="*/ 699213 h 2044131"/>
                <a:gd name="connsiteX74" fmla="*/ 620730 w 4930168"/>
                <a:gd name="connsiteY74" fmla="*/ 699213 h 2044131"/>
                <a:gd name="connsiteX75" fmla="*/ 620730 w 4930168"/>
                <a:gd name="connsiteY75" fmla="*/ 634999 h 2044131"/>
                <a:gd name="connsiteX76" fmla="*/ 581489 w 4930168"/>
                <a:gd name="connsiteY76" fmla="*/ 634999 h 2044131"/>
                <a:gd name="connsiteX77" fmla="*/ 581489 w 4930168"/>
                <a:gd name="connsiteY77" fmla="*/ 588623 h 2044131"/>
                <a:gd name="connsiteX78" fmla="*/ 549382 w 4930168"/>
                <a:gd name="connsiteY78" fmla="*/ 588623 h 2044131"/>
                <a:gd name="connsiteX79" fmla="*/ 549382 w 4930168"/>
                <a:gd name="connsiteY79" fmla="*/ 520842 h 2044131"/>
                <a:gd name="connsiteX80" fmla="*/ 492303 w 4930168"/>
                <a:gd name="connsiteY80" fmla="*/ 520842 h 2044131"/>
                <a:gd name="connsiteX81" fmla="*/ 492303 w 4930168"/>
                <a:gd name="connsiteY81" fmla="*/ 410253 h 2044131"/>
                <a:gd name="connsiteX82" fmla="*/ 445927 w 4930168"/>
                <a:gd name="connsiteY82" fmla="*/ 410253 h 2044131"/>
                <a:gd name="connsiteX83" fmla="*/ 445927 w 4930168"/>
                <a:gd name="connsiteY83" fmla="*/ 374578 h 2044131"/>
                <a:gd name="connsiteX84" fmla="*/ 374578 w 4930168"/>
                <a:gd name="connsiteY84" fmla="*/ 374578 h 2044131"/>
                <a:gd name="connsiteX85" fmla="*/ 374578 w 4930168"/>
                <a:gd name="connsiteY85" fmla="*/ 274691 h 2044131"/>
                <a:gd name="connsiteX86" fmla="*/ 342472 w 4930168"/>
                <a:gd name="connsiteY86" fmla="*/ 274691 h 2044131"/>
                <a:gd name="connsiteX87" fmla="*/ 342472 w 4930168"/>
                <a:gd name="connsiteY87" fmla="*/ 228314 h 2044131"/>
                <a:gd name="connsiteX88" fmla="*/ 292528 w 4930168"/>
                <a:gd name="connsiteY88" fmla="*/ 228314 h 2044131"/>
                <a:gd name="connsiteX89" fmla="*/ 292528 w 4930168"/>
                <a:gd name="connsiteY89" fmla="*/ 192640 h 2044131"/>
                <a:gd name="connsiteX90" fmla="*/ 278259 w 4930168"/>
                <a:gd name="connsiteY90" fmla="*/ 192640 h 2044131"/>
                <a:gd name="connsiteX91" fmla="*/ 278259 w 4930168"/>
                <a:gd name="connsiteY91" fmla="*/ 128427 h 2044131"/>
                <a:gd name="connsiteX92" fmla="*/ 199775 w 4930168"/>
                <a:gd name="connsiteY92" fmla="*/ 128427 h 2044131"/>
                <a:gd name="connsiteX93" fmla="*/ 199775 w 4930168"/>
                <a:gd name="connsiteY93" fmla="*/ 107022 h 2044131"/>
                <a:gd name="connsiteX94" fmla="*/ 153399 w 4930168"/>
                <a:gd name="connsiteY94" fmla="*/ 107022 h 2044131"/>
                <a:gd name="connsiteX95" fmla="*/ 153399 w 4930168"/>
                <a:gd name="connsiteY95" fmla="*/ 82050 h 2044131"/>
                <a:gd name="connsiteX96" fmla="*/ 124859 w 4930168"/>
                <a:gd name="connsiteY96" fmla="*/ 82050 h 2044131"/>
                <a:gd name="connsiteX97" fmla="*/ 124859 w 4930168"/>
                <a:gd name="connsiteY97" fmla="*/ 42809 h 2044131"/>
                <a:gd name="connsiteX98" fmla="*/ 74916 w 4930168"/>
                <a:gd name="connsiteY98" fmla="*/ 42809 h 2044131"/>
                <a:gd name="connsiteX99" fmla="*/ 74916 w 4930168"/>
                <a:gd name="connsiteY99" fmla="*/ 0 h 2044131"/>
                <a:gd name="connsiteX100" fmla="*/ 0 w 4930168"/>
                <a:gd name="connsiteY100" fmla="*/ 0 h 2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930168" h="2044131">
                  <a:moveTo>
                    <a:pt x="4930169" y="2044132"/>
                  </a:moveTo>
                  <a:lnTo>
                    <a:pt x="4930169" y="1994183"/>
                  </a:lnTo>
                  <a:lnTo>
                    <a:pt x="4491381" y="1994183"/>
                  </a:lnTo>
                  <a:lnTo>
                    <a:pt x="4491381" y="1969218"/>
                  </a:lnTo>
                  <a:lnTo>
                    <a:pt x="4387920" y="1969218"/>
                  </a:lnTo>
                  <a:lnTo>
                    <a:pt x="4387920" y="1951377"/>
                  </a:lnTo>
                  <a:lnTo>
                    <a:pt x="4302300" y="1951377"/>
                  </a:lnTo>
                  <a:lnTo>
                    <a:pt x="4302300" y="1944243"/>
                  </a:lnTo>
                  <a:lnTo>
                    <a:pt x="4234520" y="1944243"/>
                  </a:lnTo>
                  <a:lnTo>
                    <a:pt x="4234520" y="1922840"/>
                  </a:lnTo>
                  <a:lnTo>
                    <a:pt x="4088263" y="1922840"/>
                  </a:lnTo>
                  <a:lnTo>
                    <a:pt x="4088263" y="1915706"/>
                  </a:lnTo>
                  <a:lnTo>
                    <a:pt x="3991937" y="1915706"/>
                  </a:lnTo>
                  <a:lnTo>
                    <a:pt x="3991937" y="1894294"/>
                  </a:lnTo>
                  <a:lnTo>
                    <a:pt x="3638760" y="1894294"/>
                  </a:lnTo>
                  <a:lnTo>
                    <a:pt x="3638760" y="1869329"/>
                  </a:lnTo>
                  <a:lnTo>
                    <a:pt x="3513906" y="1869329"/>
                  </a:lnTo>
                  <a:lnTo>
                    <a:pt x="3513906" y="1851489"/>
                  </a:lnTo>
                  <a:lnTo>
                    <a:pt x="3403311" y="1851489"/>
                  </a:lnTo>
                  <a:lnTo>
                    <a:pt x="3403311" y="1840782"/>
                  </a:lnTo>
                  <a:lnTo>
                    <a:pt x="3282020" y="1840782"/>
                  </a:lnTo>
                  <a:lnTo>
                    <a:pt x="3282020" y="1830086"/>
                  </a:lnTo>
                  <a:lnTo>
                    <a:pt x="2946683" y="1830086"/>
                  </a:lnTo>
                  <a:lnTo>
                    <a:pt x="2946683" y="1808683"/>
                  </a:lnTo>
                  <a:lnTo>
                    <a:pt x="2818257" y="1808683"/>
                  </a:lnTo>
                  <a:lnTo>
                    <a:pt x="2818257" y="1787271"/>
                  </a:lnTo>
                  <a:lnTo>
                    <a:pt x="2593515" y="1787271"/>
                  </a:lnTo>
                  <a:lnTo>
                    <a:pt x="2593515" y="1751600"/>
                  </a:lnTo>
                  <a:lnTo>
                    <a:pt x="2390166" y="1751600"/>
                  </a:lnTo>
                  <a:lnTo>
                    <a:pt x="2390166" y="1719491"/>
                  </a:lnTo>
                  <a:lnTo>
                    <a:pt x="2240337" y="1719491"/>
                  </a:lnTo>
                  <a:lnTo>
                    <a:pt x="2240337" y="1694526"/>
                  </a:lnTo>
                  <a:lnTo>
                    <a:pt x="2133314" y="1694526"/>
                  </a:lnTo>
                  <a:lnTo>
                    <a:pt x="2133314" y="1673114"/>
                  </a:lnTo>
                  <a:lnTo>
                    <a:pt x="1965646" y="1673114"/>
                  </a:lnTo>
                  <a:lnTo>
                    <a:pt x="1965646" y="1644577"/>
                  </a:lnTo>
                  <a:lnTo>
                    <a:pt x="1851489" y="1644577"/>
                  </a:lnTo>
                  <a:lnTo>
                    <a:pt x="1851489" y="1608906"/>
                  </a:lnTo>
                  <a:lnTo>
                    <a:pt x="1698088" y="1608906"/>
                  </a:lnTo>
                  <a:lnTo>
                    <a:pt x="1698088" y="1576797"/>
                  </a:lnTo>
                  <a:lnTo>
                    <a:pt x="1580369" y="1576797"/>
                  </a:lnTo>
                  <a:lnTo>
                    <a:pt x="1580369" y="1548260"/>
                  </a:lnTo>
                  <a:lnTo>
                    <a:pt x="1541126" y="1548260"/>
                  </a:lnTo>
                  <a:lnTo>
                    <a:pt x="1541126" y="1523286"/>
                  </a:lnTo>
                  <a:lnTo>
                    <a:pt x="1505445" y="1523286"/>
                  </a:lnTo>
                  <a:lnTo>
                    <a:pt x="1505445" y="1498311"/>
                  </a:lnTo>
                  <a:lnTo>
                    <a:pt x="1416263" y="1498311"/>
                  </a:lnTo>
                  <a:lnTo>
                    <a:pt x="1416263" y="1469774"/>
                  </a:lnTo>
                  <a:lnTo>
                    <a:pt x="1355617" y="1469774"/>
                  </a:lnTo>
                  <a:lnTo>
                    <a:pt x="1355617" y="1441237"/>
                  </a:lnTo>
                  <a:lnTo>
                    <a:pt x="1302106" y="1441237"/>
                  </a:lnTo>
                  <a:lnTo>
                    <a:pt x="1302106" y="1401994"/>
                  </a:lnTo>
                  <a:lnTo>
                    <a:pt x="1234326" y="1401994"/>
                  </a:lnTo>
                  <a:lnTo>
                    <a:pt x="1234326" y="1348483"/>
                  </a:lnTo>
                  <a:lnTo>
                    <a:pt x="1191520" y="1348483"/>
                  </a:lnTo>
                  <a:lnTo>
                    <a:pt x="1191520" y="1312812"/>
                  </a:lnTo>
                  <a:lnTo>
                    <a:pt x="1152277" y="1312812"/>
                  </a:lnTo>
                  <a:lnTo>
                    <a:pt x="1152277" y="1269997"/>
                  </a:lnTo>
                  <a:lnTo>
                    <a:pt x="1105900" y="1269997"/>
                  </a:lnTo>
                  <a:lnTo>
                    <a:pt x="1105900" y="1230754"/>
                  </a:lnTo>
                  <a:lnTo>
                    <a:pt x="1048817" y="1230754"/>
                  </a:lnTo>
                  <a:lnTo>
                    <a:pt x="1048817" y="1170108"/>
                  </a:lnTo>
                  <a:lnTo>
                    <a:pt x="991743" y="1170108"/>
                  </a:lnTo>
                  <a:lnTo>
                    <a:pt x="991743" y="1123740"/>
                  </a:lnTo>
                  <a:lnTo>
                    <a:pt x="920393" y="1123740"/>
                  </a:lnTo>
                  <a:lnTo>
                    <a:pt x="920393" y="998877"/>
                  </a:lnTo>
                  <a:lnTo>
                    <a:pt x="866882" y="998877"/>
                  </a:lnTo>
                  <a:lnTo>
                    <a:pt x="866882" y="938231"/>
                  </a:lnTo>
                  <a:lnTo>
                    <a:pt x="788399" y="938231"/>
                  </a:lnTo>
                  <a:lnTo>
                    <a:pt x="788399" y="881151"/>
                  </a:lnTo>
                  <a:lnTo>
                    <a:pt x="749158" y="881151"/>
                  </a:lnTo>
                  <a:lnTo>
                    <a:pt x="749158" y="795534"/>
                  </a:lnTo>
                  <a:lnTo>
                    <a:pt x="667107" y="795534"/>
                  </a:lnTo>
                  <a:lnTo>
                    <a:pt x="667107" y="699213"/>
                  </a:lnTo>
                  <a:lnTo>
                    <a:pt x="620730" y="699213"/>
                  </a:lnTo>
                  <a:lnTo>
                    <a:pt x="620730" y="634999"/>
                  </a:lnTo>
                  <a:lnTo>
                    <a:pt x="581489" y="634999"/>
                  </a:lnTo>
                  <a:lnTo>
                    <a:pt x="581489" y="588623"/>
                  </a:lnTo>
                  <a:lnTo>
                    <a:pt x="549382" y="588623"/>
                  </a:lnTo>
                  <a:lnTo>
                    <a:pt x="549382" y="520842"/>
                  </a:lnTo>
                  <a:lnTo>
                    <a:pt x="492303" y="520842"/>
                  </a:lnTo>
                  <a:lnTo>
                    <a:pt x="492303" y="410253"/>
                  </a:lnTo>
                  <a:lnTo>
                    <a:pt x="445927" y="410253"/>
                  </a:lnTo>
                  <a:lnTo>
                    <a:pt x="445927" y="374578"/>
                  </a:lnTo>
                  <a:lnTo>
                    <a:pt x="374578" y="374578"/>
                  </a:lnTo>
                  <a:lnTo>
                    <a:pt x="374578" y="274691"/>
                  </a:lnTo>
                  <a:lnTo>
                    <a:pt x="342472" y="274691"/>
                  </a:lnTo>
                  <a:lnTo>
                    <a:pt x="342472" y="228314"/>
                  </a:lnTo>
                  <a:lnTo>
                    <a:pt x="292528" y="228314"/>
                  </a:lnTo>
                  <a:lnTo>
                    <a:pt x="292528" y="192640"/>
                  </a:lnTo>
                  <a:lnTo>
                    <a:pt x="278259" y="192640"/>
                  </a:lnTo>
                  <a:lnTo>
                    <a:pt x="278259" y="128427"/>
                  </a:lnTo>
                  <a:lnTo>
                    <a:pt x="199775" y="128427"/>
                  </a:lnTo>
                  <a:lnTo>
                    <a:pt x="199775" y="107022"/>
                  </a:lnTo>
                  <a:lnTo>
                    <a:pt x="153399" y="107022"/>
                  </a:lnTo>
                  <a:lnTo>
                    <a:pt x="153399" y="82050"/>
                  </a:lnTo>
                  <a:lnTo>
                    <a:pt x="124859" y="82050"/>
                  </a:lnTo>
                  <a:lnTo>
                    <a:pt x="124859" y="42809"/>
                  </a:lnTo>
                  <a:lnTo>
                    <a:pt x="74916" y="42809"/>
                  </a:lnTo>
                  <a:lnTo>
                    <a:pt x="74916"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2" name="Freeform: Shape 124">
              <a:extLst>
                <a:ext uri="{FF2B5EF4-FFF2-40B4-BE49-F238E27FC236}">
                  <a16:creationId xmlns:a16="http://schemas.microsoft.com/office/drawing/2014/main" id="{3F370701-EA0A-6C26-7BBE-1A413E352632}"/>
                </a:ext>
              </a:extLst>
            </p:cNvPr>
            <p:cNvSpPr/>
            <p:nvPr/>
          </p:nvSpPr>
          <p:spPr>
            <a:xfrm>
              <a:off x="7736338" y="42807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3" name="Freeform: Shape 125">
              <a:extLst>
                <a:ext uri="{FF2B5EF4-FFF2-40B4-BE49-F238E27FC236}">
                  <a16:creationId xmlns:a16="http://schemas.microsoft.com/office/drawing/2014/main" id="{4C8EB06C-0CED-6F06-6267-D9419F068631}"/>
                </a:ext>
              </a:extLst>
            </p:cNvPr>
            <p:cNvSpPr/>
            <p:nvPr/>
          </p:nvSpPr>
          <p:spPr>
            <a:xfrm>
              <a:off x="7812538" y="42807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grpSp>
        <p:nvGrpSpPr>
          <p:cNvPr id="144" name="Group 143">
            <a:extLst>
              <a:ext uri="{FF2B5EF4-FFF2-40B4-BE49-F238E27FC236}">
                <a16:creationId xmlns:a16="http://schemas.microsoft.com/office/drawing/2014/main" id="{3FCCBE8D-2108-036D-E1C0-6BE16EC267EF}"/>
              </a:ext>
            </a:extLst>
          </p:cNvPr>
          <p:cNvGrpSpPr/>
          <p:nvPr/>
        </p:nvGrpSpPr>
        <p:grpSpPr>
          <a:xfrm>
            <a:off x="7279717" y="3175137"/>
            <a:ext cx="4153314" cy="1615524"/>
            <a:chOff x="3519487" y="2409824"/>
            <a:chExt cx="5157396" cy="2045112"/>
          </a:xfrm>
        </p:grpSpPr>
        <p:sp>
          <p:nvSpPr>
            <p:cNvPr id="145" name="Freeform: Shape 181">
              <a:extLst>
                <a:ext uri="{FF2B5EF4-FFF2-40B4-BE49-F238E27FC236}">
                  <a16:creationId xmlns:a16="http://schemas.microsoft.com/office/drawing/2014/main" id="{A813C222-7330-57DF-AF22-E3ACEF91E3A6}"/>
                </a:ext>
              </a:extLst>
            </p:cNvPr>
            <p:cNvSpPr/>
            <p:nvPr/>
          </p:nvSpPr>
          <p:spPr>
            <a:xfrm>
              <a:off x="3519487" y="2409824"/>
              <a:ext cx="5157396" cy="2012984"/>
            </a:xfrm>
            <a:custGeom>
              <a:avLst/>
              <a:gdLst>
                <a:gd name="connsiteX0" fmla="*/ 5157397 w 5157396"/>
                <a:gd name="connsiteY0" fmla="*/ 2012985 h 2012984"/>
                <a:gd name="connsiteX1" fmla="*/ 4547073 w 5157396"/>
                <a:gd name="connsiteY1" fmla="*/ 2012985 h 2012984"/>
                <a:gd name="connsiteX2" fmla="*/ 4547073 w 5157396"/>
                <a:gd name="connsiteY2" fmla="*/ 1988001 h 2012984"/>
                <a:gd name="connsiteX3" fmla="*/ 4493533 w 5157396"/>
                <a:gd name="connsiteY3" fmla="*/ 1988001 h 2012984"/>
                <a:gd name="connsiteX4" fmla="*/ 4493533 w 5157396"/>
                <a:gd name="connsiteY4" fmla="*/ 1963017 h 2012984"/>
                <a:gd name="connsiteX5" fmla="*/ 4386463 w 5157396"/>
                <a:gd name="connsiteY5" fmla="*/ 1963017 h 2012984"/>
                <a:gd name="connsiteX6" fmla="*/ 4386463 w 5157396"/>
                <a:gd name="connsiteY6" fmla="*/ 1955883 h 2012984"/>
                <a:gd name="connsiteX7" fmla="*/ 3936749 w 5157396"/>
                <a:gd name="connsiteY7" fmla="*/ 1955883 h 2012984"/>
                <a:gd name="connsiteX8" fmla="*/ 3936749 w 5157396"/>
                <a:gd name="connsiteY8" fmla="*/ 1952311 h 2012984"/>
                <a:gd name="connsiteX9" fmla="*/ 3851091 w 5157396"/>
                <a:gd name="connsiteY9" fmla="*/ 1952311 h 2012984"/>
                <a:gd name="connsiteX10" fmla="*/ 3851091 w 5157396"/>
                <a:gd name="connsiteY10" fmla="*/ 1941605 h 2012984"/>
                <a:gd name="connsiteX11" fmla="*/ 3751155 w 5157396"/>
                <a:gd name="connsiteY11" fmla="*/ 1941605 h 2012984"/>
                <a:gd name="connsiteX12" fmla="*/ 3751155 w 5157396"/>
                <a:gd name="connsiteY12" fmla="*/ 1916621 h 2012984"/>
                <a:gd name="connsiteX13" fmla="*/ 3611966 w 5157396"/>
                <a:gd name="connsiteY13" fmla="*/ 1916621 h 2012984"/>
                <a:gd name="connsiteX14" fmla="*/ 3611966 w 5157396"/>
                <a:gd name="connsiteY14" fmla="*/ 1877368 h 2012984"/>
                <a:gd name="connsiteX15" fmla="*/ 3551282 w 5157396"/>
                <a:gd name="connsiteY15" fmla="*/ 1877368 h 2012984"/>
                <a:gd name="connsiteX16" fmla="*/ 3551282 w 5157396"/>
                <a:gd name="connsiteY16" fmla="*/ 1870224 h 2012984"/>
                <a:gd name="connsiteX17" fmla="*/ 3440640 w 5157396"/>
                <a:gd name="connsiteY17" fmla="*/ 1870224 h 2012984"/>
                <a:gd name="connsiteX18" fmla="*/ 3440640 w 5157396"/>
                <a:gd name="connsiteY18" fmla="*/ 1845240 h 2012984"/>
                <a:gd name="connsiteX19" fmla="*/ 3376403 w 5157396"/>
                <a:gd name="connsiteY19" fmla="*/ 1845240 h 2012984"/>
                <a:gd name="connsiteX20" fmla="*/ 3376403 w 5157396"/>
                <a:gd name="connsiteY20" fmla="*/ 1823828 h 2012984"/>
                <a:gd name="connsiteX21" fmla="*/ 2994498 w 5157396"/>
                <a:gd name="connsiteY21" fmla="*/ 1823828 h 2012984"/>
                <a:gd name="connsiteX22" fmla="*/ 2994498 w 5157396"/>
                <a:gd name="connsiteY22" fmla="*/ 1795272 h 2012984"/>
                <a:gd name="connsiteX23" fmla="*/ 2823182 w 5157396"/>
                <a:gd name="connsiteY23" fmla="*/ 1795272 h 2012984"/>
                <a:gd name="connsiteX24" fmla="*/ 2823182 w 5157396"/>
                <a:gd name="connsiteY24" fmla="*/ 1780994 h 2012984"/>
                <a:gd name="connsiteX25" fmla="*/ 2594762 w 5157396"/>
                <a:gd name="connsiteY25" fmla="*/ 1780994 h 2012984"/>
                <a:gd name="connsiteX26" fmla="*/ 2594762 w 5157396"/>
                <a:gd name="connsiteY26" fmla="*/ 1752448 h 2012984"/>
                <a:gd name="connsiteX27" fmla="*/ 2366334 w 5157396"/>
                <a:gd name="connsiteY27" fmla="*/ 1752448 h 2012984"/>
                <a:gd name="connsiteX28" fmla="*/ 2366334 w 5157396"/>
                <a:gd name="connsiteY28" fmla="*/ 1727464 h 2012984"/>
                <a:gd name="connsiteX29" fmla="*/ 2277104 w 5157396"/>
                <a:gd name="connsiteY29" fmla="*/ 1727464 h 2012984"/>
                <a:gd name="connsiteX30" fmla="*/ 2277104 w 5157396"/>
                <a:gd name="connsiteY30" fmla="*/ 1688202 h 2012984"/>
                <a:gd name="connsiteX31" fmla="*/ 2048685 w 5157396"/>
                <a:gd name="connsiteY31" fmla="*/ 1688202 h 2012984"/>
                <a:gd name="connsiteX32" fmla="*/ 2048685 w 5157396"/>
                <a:gd name="connsiteY32" fmla="*/ 1659646 h 2012984"/>
                <a:gd name="connsiteX33" fmla="*/ 1998717 w 5157396"/>
                <a:gd name="connsiteY33" fmla="*/ 1659646 h 2012984"/>
                <a:gd name="connsiteX34" fmla="*/ 1998717 w 5157396"/>
                <a:gd name="connsiteY34" fmla="*/ 1638233 h 2012984"/>
                <a:gd name="connsiteX35" fmla="*/ 1891636 w 5157396"/>
                <a:gd name="connsiteY35" fmla="*/ 1638233 h 2012984"/>
                <a:gd name="connsiteX36" fmla="*/ 1891636 w 5157396"/>
                <a:gd name="connsiteY36" fmla="*/ 1606106 h 2012984"/>
                <a:gd name="connsiteX37" fmla="*/ 1802416 w 5157396"/>
                <a:gd name="connsiteY37" fmla="*/ 1606106 h 2012984"/>
                <a:gd name="connsiteX38" fmla="*/ 1802416 w 5157396"/>
                <a:gd name="connsiteY38" fmla="*/ 1541869 h 2012984"/>
                <a:gd name="connsiteX39" fmla="*/ 1623955 w 5157396"/>
                <a:gd name="connsiteY39" fmla="*/ 1541869 h 2012984"/>
                <a:gd name="connsiteX40" fmla="*/ 1623955 w 5157396"/>
                <a:gd name="connsiteY40" fmla="*/ 1513313 h 2012984"/>
                <a:gd name="connsiteX41" fmla="*/ 1502607 w 5157396"/>
                <a:gd name="connsiteY41" fmla="*/ 1513313 h 2012984"/>
                <a:gd name="connsiteX42" fmla="*/ 1502607 w 5157396"/>
                <a:gd name="connsiteY42" fmla="*/ 1470479 h 2012984"/>
                <a:gd name="connsiteX43" fmla="*/ 1406242 w 5157396"/>
                <a:gd name="connsiteY43" fmla="*/ 1470479 h 2012984"/>
                <a:gd name="connsiteX44" fmla="*/ 1406242 w 5157396"/>
                <a:gd name="connsiteY44" fmla="*/ 1406242 h 2012984"/>
                <a:gd name="connsiteX45" fmla="*/ 1331290 w 5157396"/>
                <a:gd name="connsiteY45" fmla="*/ 1406242 h 2012984"/>
                <a:gd name="connsiteX46" fmla="*/ 1331290 w 5157396"/>
                <a:gd name="connsiteY46" fmla="*/ 1384821 h 2012984"/>
                <a:gd name="connsiteX47" fmla="*/ 1299162 w 5157396"/>
                <a:gd name="connsiteY47" fmla="*/ 1384821 h 2012984"/>
                <a:gd name="connsiteX48" fmla="*/ 1299162 w 5157396"/>
                <a:gd name="connsiteY48" fmla="*/ 1352703 h 2012984"/>
                <a:gd name="connsiteX49" fmla="*/ 1224210 w 5157396"/>
                <a:gd name="connsiteY49" fmla="*/ 1352703 h 2012984"/>
                <a:gd name="connsiteX50" fmla="*/ 1224210 w 5157396"/>
                <a:gd name="connsiteY50" fmla="*/ 1313440 h 2012984"/>
                <a:gd name="connsiteX51" fmla="*/ 1181386 w 5157396"/>
                <a:gd name="connsiteY51" fmla="*/ 1313440 h 2012984"/>
                <a:gd name="connsiteX52" fmla="*/ 1181386 w 5157396"/>
                <a:gd name="connsiteY52" fmla="*/ 1270607 h 2012984"/>
                <a:gd name="connsiteX53" fmla="*/ 1142124 w 5157396"/>
                <a:gd name="connsiteY53" fmla="*/ 1270607 h 2012984"/>
                <a:gd name="connsiteX54" fmla="*/ 1142124 w 5157396"/>
                <a:gd name="connsiteY54" fmla="*/ 1234916 h 2012984"/>
                <a:gd name="connsiteX55" fmla="*/ 1052894 w 5157396"/>
                <a:gd name="connsiteY55" fmla="*/ 1234916 h 2012984"/>
                <a:gd name="connsiteX56" fmla="*/ 1052894 w 5157396"/>
                <a:gd name="connsiteY56" fmla="*/ 1181386 h 2012984"/>
                <a:gd name="connsiteX57" fmla="*/ 999353 w 5157396"/>
                <a:gd name="connsiteY57" fmla="*/ 1181386 h 2012984"/>
                <a:gd name="connsiteX58" fmla="*/ 999353 w 5157396"/>
                <a:gd name="connsiteY58" fmla="*/ 1117140 h 2012984"/>
                <a:gd name="connsiteX59" fmla="*/ 956529 w 5157396"/>
                <a:gd name="connsiteY59" fmla="*/ 1117140 h 2012984"/>
                <a:gd name="connsiteX60" fmla="*/ 956529 w 5157396"/>
                <a:gd name="connsiteY60" fmla="*/ 1035044 h 2012984"/>
                <a:gd name="connsiteX61" fmla="*/ 899421 w 5157396"/>
                <a:gd name="connsiteY61" fmla="*/ 1035044 h 2012984"/>
                <a:gd name="connsiteX62" fmla="*/ 899421 w 5157396"/>
                <a:gd name="connsiteY62" fmla="*/ 1013631 h 2012984"/>
                <a:gd name="connsiteX63" fmla="*/ 831608 w 5157396"/>
                <a:gd name="connsiteY63" fmla="*/ 1013631 h 2012984"/>
                <a:gd name="connsiteX64" fmla="*/ 831608 w 5157396"/>
                <a:gd name="connsiteY64" fmla="*/ 956529 h 2012984"/>
                <a:gd name="connsiteX65" fmla="*/ 799486 w 5157396"/>
                <a:gd name="connsiteY65" fmla="*/ 956529 h 2012984"/>
                <a:gd name="connsiteX66" fmla="*/ 799486 w 5157396"/>
                <a:gd name="connsiteY66" fmla="*/ 870869 h 2012984"/>
                <a:gd name="connsiteX67" fmla="*/ 781641 w 5157396"/>
                <a:gd name="connsiteY67" fmla="*/ 870869 h 2012984"/>
                <a:gd name="connsiteX68" fmla="*/ 781641 w 5157396"/>
                <a:gd name="connsiteY68" fmla="*/ 824470 h 2012984"/>
                <a:gd name="connsiteX69" fmla="*/ 731672 w 5157396"/>
                <a:gd name="connsiteY69" fmla="*/ 824470 h 2012984"/>
                <a:gd name="connsiteX70" fmla="*/ 731672 w 5157396"/>
                <a:gd name="connsiteY70" fmla="*/ 767364 h 2012984"/>
                <a:gd name="connsiteX71" fmla="*/ 695980 w 5157396"/>
                <a:gd name="connsiteY71" fmla="*/ 767364 h 2012984"/>
                <a:gd name="connsiteX72" fmla="*/ 695980 w 5157396"/>
                <a:gd name="connsiteY72" fmla="*/ 717395 h 2012984"/>
                <a:gd name="connsiteX73" fmla="*/ 667427 w 5157396"/>
                <a:gd name="connsiteY73" fmla="*/ 717395 h 2012984"/>
                <a:gd name="connsiteX74" fmla="*/ 667427 w 5157396"/>
                <a:gd name="connsiteY74" fmla="*/ 653151 h 2012984"/>
                <a:gd name="connsiteX75" fmla="*/ 628167 w 5157396"/>
                <a:gd name="connsiteY75" fmla="*/ 653151 h 2012984"/>
                <a:gd name="connsiteX76" fmla="*/ 628167 w 5157396"/>
                <a:gd name="connsiteY76" fmla="*/ 585338 h 2012984"/>
                <a:gd name="connsiteX77" fmla="*/ 578200 w 5157396"/>
                <a:gd name="connsiteY77" fmla="*/ 585338 h 2012984"/>
                <a:gd name="connsiteX78" fmla="*/ 578200 w 5157396"/>
                <a:gd name="connsiteY78" fmla="*/ 492541 h 2012984"/>
                <a:gd name="connsiteX79" fmla="*/ 521094 w 5157396"/>
                <a:gd name="connsiteY79" fmla="*/ 492541 h 2012984"/>
                <a:gd name="connsiteX80" fmla="*/ 521094 w 5157396"/>
                <a:gd name="connsiteY80" fmla="*/ 410450 h 2012984"/>
                <a:gd name="connsiteX81" fmla="*/ 471126 w 5157396"/>
                <a:gd name="connsiteY81" fmla="*/ 410450 h 2012984"/>
                <a:gd name="connsiteX82" fmla="*/ 471126 w 5157396"/>
                <a:gd name="connsiteY82" fmla="*/ 342636 h 2012984"/>
                <a:gd name="connsiteX83" fmla="*/ 431865 w 5157396"/>
                <a:gd name="connsiteY83" fmla="*/ 342636 h 2012984"/>
                <a:gd name="connsiteX84" fmla="*/ 431865 w 5157396"/>
                <a:gd name="connsiteY84" fmla="*/ 306945 h 2012984"/>
                <a:gd name="connsiteX85" fmla="*/ 392604 w 5157396"/>
                <a:gd name="connsiteY85" fmla="*/ 306945 h 2012984"/>
                <a:gd name="connsiteX86" fmla="*/ 392604 w 5157396"/>
                <a:gd name="connsiteY86" fmla="*/ 249839 h 2012984"/>
                <a:gd name="connsiteX87" fmla="*/ 360482 w 5157396"/>
                <a:gd name="connsiteY87" fmla="*/ 249839 h 2012984"/>
                <a:gd name="connsiteX88" fmla="*/ 360482 w 5157396"/>
                <a:gd name="connsiteY88" fmla="*/ 214148 h 2012984"/>
                <a:gd name="connsiteX89" fmla="*/ 317653 w 5157396"/>
                <a:gd name="connsiteY89" fmla="*/ 214148 h 2012984"/>
                <a:gd name="connsiteX90" fmla="*/ 317653 w 5157396"/>
                <a:gd name="connsiteY90" fmla="*/ 174888 h 2012984"/>
                <a:gd name="connsiteX91" fmla="*/ 264116 w 5157396"/>
                <a:gd name="connsiteY91" fmla="*/ 174888 h 2012984"/>
                <a:gd name="connsiteX92" fmla="*/ 264116 w 5157396"/>
                <a:gd name="connsiteY92" fmla="*/ 99935 h 2012984"/>
                <a:gd name="connsiteX93" fmla="*/ 178457 w 5157396"/>
                <a:gd name="connsiteY93" fmla="*/ 99935 h 2012984"/>
                <a:gd name="connsiteX94" fmla="*/ 178457 w 5157396"/>
                <a:gd name="connsiteY94" fmla="*/ 57106 h 2012984"/>
                <a:gd name="connsiteX95" fmla="*/ 139196 w 5157396"/>
                <a:gd name="connsiteY95" fmla="*/ 57106 h 2012984"/>
                <a:gd name="connsiteX96" fmla="*/ 139196 w 5157396"/>
                <a:gd name="connsiteY96" fmla="*/ 0 h 2012984"/>
                <a:gd name="connsiteX97" fmla="*/ 0 w 5157396"/>
                <a:gd name="connsiteY97" fmla="*/ 0 h 201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57396" h="2012984">
                  <a:moveTo>
                    <a:pt x="5157397" y="2012985"/>
                  </a:moveTo>
                  <a:lnTo>
                    <a:pt x="4547073" y="2012985"/>
                  </a:lnTo>
                  <a:lnTo>
                    <a:pt x="4547073" y="1988001"/>
                  </a:lnTo>
                  <a:lnTo>
                    <a:pt x="4493533" y="1988001"/>
                  </a:lnTo>
                  <a:lnTo>
                    <a:pt x="4493533" y="1963017"/>
                  </a:lnTo>
                  <a:lnTo>
                    <a:pt x="4386463" y="1963017"/>
                  </a:lnTo>
                  <a:lnTo>
                    <a:pt x="4386463" y="1955883"/>
                  </a:lnTo>
                  <a:lnTo>
                    <a:pt x="3936749" y="1955883"/>
                  </a:lnTo>
                  <a:lnTo>
                    <a:pt x="3936749" y="1952311"/>
                  </a:lnTo>
                  <a:lnTo>
                    <a:pt x="3851091" y="1952311"/>
                  </a:lnTo>
                  <a:lnTo>
                    <a:pt x="3851091" y="1941605"/>
                  </a:lnTo>
                  <a:lnTo>
                    <a:pt x="3751155" y="1941605"/>
                  </a:lnTo>
                  <a:lnTo>
                    <a:pt x="3751155" y="1916621"/>
                  </a:lnTo>
                  <a:lnTo>
                    <a:pt x="3611966" y="1916621"/>
                  </a:lnTo>
                  <a:lnTo>
                    <a:pt x="3611966" y="1877368"/>
                  </a:lnTo>
                  <a:lnTo>
                    <a:pt x="3551282" y="1877368"/>
                  </a:lnTo>
                  <a:lnTo>
                    <a:pt x="3551282" y="1870224"/>
                  </a:lnTo>
                  <a:lnTo>
                    <a:pt x="3440640" y="1870224"/>
                  </a:lnTo>
                  <a:lnTo>
                    <a:pt x="3440640" y="1845240"/>
                  </a:lnTo>
                  <a:lnTo>
                    <a:pt x="3376403" y="1845240"/>
                  </a:lnTo>
                  <a:lnTo>
                    <a:pt x="3376403" y="1823828"/>
                  </a:lnTo>
                  <a:lnTo>
                    <a:pt x="2994498" y="1823828"/>
                  </a:lnTo>
                  <a:lnTo>
                    <a:pt x="2994498" y="1795272"/>
                  </a:lnTo>
                  <a:lnTo>
                    <a:pt x="2823182" y="1795272"/>
                  </a:lnTo>
                  <a:lnTo>
                    <a:pt x="2823182" y="1780994"/>
                  </a:lnTo>
                  <a:lnTo>
                    <a:pt x="2594762" y="1780994"/>
                  </a:lnTo>
                  <a:lnTo>
                    <a:pt x="2594762" y="1752448"/>
                  </a:lnTo>
                  <a:lnTo>
                    <a:pt x="2366334" y="1752448"/>
                  </a:lnTo>
                  <a:lnTo>
                    <a:pt x="2366334" y="1727464"/>
                  </a:lnTo>
                  <a:lnTo>
                    <a:pt x="2277104" y="1727464"/>
                  </a:lnTo>
                  <a:lnTo>
                    <a:pt x="2277104" y="1688202"/>
                  </a:lnTo>
                  <a:lnTo>
                    <a:pt x="2048685" y="1688202"/>
                  </a:lnTo>
                  <a:lnTo>
                    <a:pt x="2048685" y="1659646"/>
                  </a:lnTo>
                  <a:lnTo>
                    <a:pt x="1998717" y="1659646"/>
                  </a:lnTo>
                  <a:lnTo>
                    <a:pt x="1998717" y="1638233"/>
                  </a:lnTo>
                  <a:lnTo>
                    <a:pt x="1891636" y="1638233"/>
                  </a:lnTo>
                  <a:lnTo>
                    <a:pt x="1891636" y="1606106"/>
                  </a:lnTo>
                  <a:lnTo>
                    <a:pt x="1802416" y="1606106"/>
                  </a:lnTo>
                  <a:lnTo>
                    <a:pt x="1802416" y="1541869"/>
                  </a:lnTo>
                  <a:lnTo>
                    <a:pt x="1623955" y="1541869"/>
                  </a:lnTo>
                  <a:lnTo>
                    <a:pt x="1623955" y="1513313"/>
                  </a:lnTo>
                  <a:lnTo>
                    <a:pt x="1502607" y="1513313"/>
                  </a:lnTo>
                  <a:lnTo>
                    <a:pt x="1502607" y="1470479"/>
                  </a:lnTo>
                  <a:lnTo>
                    <a:pt x="1406242" y="1470479"/>
                  </a:lnTo>
                  <a:lnTo>
                    <a:pt x="1406242" y="1406242"/>
                  </a:lnTo>
                  <a:lnTo>
                    <a:pt x="1331290" y="1406242"/>
                  </a:lnTo>
                  <a:lnTo>
                    <a:pt x="1331290" y="1384821"/>
                  </a:lnTo>
                  <a:lnTo>
                    <a:pt x="1299162" y="1384821"/>
                  </a:lnTo>
                  <a:lnTo>
                    <a:pt x="1299162" y="1352703"/>
                  </a:lnTo>
                  <a:lnTo>
                    <a:pt x="1224210" y="1352703"/>
                  </a:lnTo>
                  <a:lnTo>
                    <a:pt x="1224210" y="1313440"/>
                  </a:lnTo>
                  <a:lnTo>
                    <a:pt x="1181386" y="1313440"/>
                  </a:lnTo>
                  <a:lnTo>
                    <a:pt x="1181386" y="1270607"/>
                  </a:lnTo>
                  <a:lnTo>
                    <a:pt x="1142124" y="1270607"/>
                  </a:lnTo>
                  <a:lnTo>
                    <a:pt x="1142124" y="1234916"/>
                  </a:lnTo>
                  <a:lnTo>
                    <a:pt x="1052894" y="1234916"/>
                  </a:lnTo>
                  <a:lnTo>
                    <a:pt x="1052894" y="1181386"/>
                  </a:lnTo>
                  <a:lnTo>
                    <a:pt x="999353" y="1181386"/>
                  </a:lnTo>
                  <a:lnTo>
                    <a:pt x="999353" y="1117140"/>
                  </a:lnTo>
                  <a:lnTo>
                    <a:pt x="956529" y="1117140"/>
                  </a:lnTo>
                  <a:lnTo>
                    <a:pt x="956529" y="1035044"/>
                  </a:lnTo>
                  <a:lnTo>
                    <a:pt x="899421" y="1035044"/>
                  </a:lnTo>
                  <a:lnTo>
                    <a:pt x="899421" y="1013631"/>
                  </a:lnTo>
                  <a:lnTo>
                    <a:pt x="831608" y="1013631"/>
                  </a:lnTo>
                  <a:lnTo>
                    <a:pt x="831608" y="956529"/>
                  </a:lnTo>
                  <a:lnTo>
                    <a:pt x="799486" y="956529"/>
                  </a:lnTo>
                  <a:lnTo>
                    <a:pt x="799486" y="870869"/>
                  </a:lnTo>
                  <a:lnTo>
                    <a:pt x="781641" y="870869"/>
                  </a:lnTo>
                  <a:lnTo>
                    <a:pt x="781641" y="824470"/>
                  </a:lnTo>
                  <a:lnTo>
                    <a:pt x="731672" y="824470"/>
                  </a:lnTo>
                  <a:lnTo>
                    <a:pt x="731672" y="767364"/>
                  </a:lnTo>
                  <a:lnTo>
                    <a:pt x="695980" y="767364"/>
                  </a:lnTo>
                  <a:lnTo>
                    <a:pt x="695980" y="717395"/>
                  </a:lnTo>
                  <a:lnTo>
                    <a:pt x="667427" y="717395"/>
                  </a:lnTo>
                  <a:lnTo>
                    <a:pt x="667427" y="653151"/>
                  </a:lnTo>
                  <a:lnTo>
                    <a:pt x="628167" y="653151"/>
                  </a:lnTo>
                  <a:lnTo>
                    <a:pt x="628167" y="585338"/>
                  </a:lnTo>
                  <a:lnTo>
                    <a:pt x="578200" y="585338"/>
                  </a:lnTo>
                  <a:lnTo>
                    <a:pt x="578200" y="492541"/>
                  </a:lnTo>
                  <a:lnTo>
                    <a:pt x="521094" y="492541"/>
                  </a:lnTo>
                  <a:lnTo>
                    <a:pt x="521094" y="410450"/>
                  </a:lnTo>
                  <a:lnTo>
                    <a:pt x="471126" y="410450"/>
                  </a:lnTo>
                  <a:lnTo>
                    <a:pt x="471126" y="342636"/>
                  </a:lnTo>
                  <a:lnTo>
                    <a:pt x="431865" y="342636"/>
                  </a:lnTo>
                  <a:lnTo>
                    <a:pt x="431865" y="306945"/>
                  </a:lnTo>
                  <a:lnTo>
                    <a:pt x="392604" y="306945"/>
                  </a:lnTo>
                  <a:lnTo>
                    <a:pt x="392604" y="249839"/>
                  </a:lnTo>
                  <a:lnTo>
                    <a:pt x="360482" y="249839"/>
                  </a:lnTo>
                  <a:lnTo>
                    <a:pt x="360482" y="214148"/>
                  </a:lnTo>
                  <a:lnTo>
                    <a:pt x="317653" y="214148"/>
                  </a:lnTo>
                  <a:lnTo>
                    <a:pt x="317653" y="174888"/>
                  </a:lnTo>
                  <a:lnTo>
                    <a:pt x="264116" y="174888"/>
                  </a:lnTo>
                  <a:lnTo>
                    <a:pt x="264116" y="99935"/>
                  </a:lnTo>
                  <a:lnTo>
                    <a:pt x="178457" y="99935"/>
                  </a:lnTo>
                  <a:lnTo>
                    <a:pt x="178457" y="57106"/>
                  </a:lnTo>
                  <a:lnTo>
                    <a:pt x="139196" y="57106"/>
                  </a:lnTo>
                  <a:lnTo>
                    <a:pt x="13919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6" name="Freeform: Shape 188">
              <a:extLst>
                <a:ext uri="{FF2B5EF4-FFF2-40B4-BE49-F238E27FC236}">
                  <a16:creationId xmlns:a16="http://schemas.microsoft.com/office/drawing/2014/main" id="{1C61E7FC-B6D6-CDC5-BCAD-35B54C110BBB}"/>
                </a:ext>
              </a:extLst>
            </p:cNvPr>
            <p:cNvSpPr/>
            <p:nvPr/>
          </p:nvSpPr>
          <p:spPr>
            <a:xfrm>
              <a:off x="819861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7" name="Freeform: Shape 189">
              <a:extLst>
                <a:ext uri="{FF2B5EF4-FFF2-40B4-BE49-F238E27FC236}">
                  <a16:creationId xmlns:a16="http://schemas.microsoft.com/office/drawing/2014/main" id="{8B673837-8BF0-49AF-63CF-06D219B87F83}"/>
                </a:ext>
              </a:extLst>
            </p:cNvPr>
            <p:cNvSpPr/>
            <p:nvPr/>
          </p:nvSpPr>
          <p:spPr>
            <a:xfrm>
              <a:off x="825577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8" name="Freeform: Shape 193">
              <a:extLst>
                <a:ext uri="{FF2B5EF4-FFF2-40B4-BE49-F238E27FC236}">
                  <a16:creationId xmlns:a16="http://schemas.microsoft.com/office/drawing/2014/main" id="{5A1980FE-D59A-1A36-A608-B716EA337042}"/>
                </a:ext>
              </a:extLst>
            </p:cNvPr>
            <p:cNvSpPr/>
            <p:nvPr/>
          </p:nvSpPr>
          <p:spPr>
            <a:xfrm>
              <a:off x="833197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9" name="Freeform: Shape 197">
              <a:extLst>
                <a:ext uri="{FF2B5EF4-FFF2-40B4-BE49-F238E27FC236}">
                  <a16:creationId xmlns:a16="http://schemas.microsoft.com/office/drawing/2014/main" id="{8B8E260F-F9D5-3056-95A2-355B5CF6B5C6}"/>
                </a:ext>
              </a:extLst>
            </p:cNvPr>
            <p:cNvSpPr/>
            <p:nvPr/>
          </p:nvSpPr>
          <p:spPr>
            <a:xfrm>
              <a:off x="840817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50" name="Freeform: Shape 198">
              <a:extLst>
                <a:ext uri="{FF2B5EF4-FFF2-40B4-BE49-F238E27FC236}">
                  <a16:creationId xmlns:a16="http://schemas.microsoft.com/office/drawing/2014/main" id="{F1D82E4F-BF8E-81F2-521E-4BDC45058F65}"/>
                </a:ext>
              </a:extLst>
            </p:cNvPr>
            <p:cNvSpPr/>
            <p:nvPr/>
          </p:nvSpPr>
          <p:spPr>
            <a:xfrm>
              <a:off x="846532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51" name="Freeform: Shape 200">
              <a:extLst>
                <a:ext uri="{FF2B5EF4-FFF2-40B4-BE49-F238E27FC236}">
                  <a16:creationId xmlns:a16="http://schemas.microsoft.com/office/drawing/2014/main" id="{B9B31AEB-CC5C-BFEB-F7F8-87B5472990B2}"/>
                </a:ext>
              </a:extLst>
            </p:cNvPr>
            <p:cNvSpPr/>
            <p:nvPr/>
          </p:nvSpPr>
          <p:spPr>
            <a:xfrm>
              <a:off x="865582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sp>
        <p:nvSpPr>
          <p:cNvPr id="152" name="TextBox 151">
            <a:extLst>
              <a:ext uri="{FF2B5EF4-FFF2-40B4-BE49-F238E27FC236}">
                <a16:creationId xmlns:a16="http://schemas.microsoft.com/office/drawing/2014/main" id="{4450F590-6542-5932-A685-236F69602E6B}"/>
              </a:ext>
            </a:extLst>
          </p:cNvPr>
          <p:cNvSpPr txBox="1"/>
          <p:nvPr/>
        </p:nvSpPr>
        <p:spPr>
          <a:xfrm>
            <a:off x="3323044" y="1620078"/>
            <a:ext cx="2271776" cy="338554"/>
          </a:xfrm>
          <a:prstGeom prst="rect">
            <a:avLst/>
          </a:prstGeom>
          <a:noFill/>
        </p:spPr>
        <p:txBody>
          <a:bodyPr wrap="none" rtlCol="0">
            <a:spAutoFit/>
          </a:bodyPr>
          <a:lstStyle/>
          <a:p>
            <a:pPr algn="ctr"/>
            <a:r>
              <a:rPr lang="ja-JP" sz="1600" b="1">
                <a:solidFill>
                  <a:schemeClr val="tx1"/>
                </a:solidFill>
              </a:rPr>
              <a:t>左側母集団</a:t>
            </a:r>
          </a:p>
        </p:txBody>
      </p:sp>
      <p:sp>
        <p:nvSpPr>
          <p:cNvPr id="153" name="TextBox 152">
            <a:extLst>
              <a:ext uri="{FF2B5EF4-FFF2-40B4-BE49-F238E27FC236}">
                <a16:creationId xmlns:a16="http://schemas.microsoft.com/office/drawing/2014/main" id="{FFEA49E7-AE90-599F-01F2-86C308BC85EE}"/>
              </a:ext>
            </a:extLst>
          </p:cNvPr>
          <p:cNvSpPr txBox="1"/>
          <p:nvPr/>
        </p:nvSpPr>
        <p:spPr>
          <a:xfrm>
            <a:off x="8240919" y="1620078"/>
            <a:ext cx="1988045" cy="338554"/>
          </a:xfrm>
          <a:prstGeom prst="rect">
            <a:avLst/>
          </a:prstGeom>
          <a:noFill/>
        </p:spPr>
        <p:txBody>
          <a:bodyPr wrap="none" rtlCol="0">
            <a:spAutoFit/>
          </a:bodyPr>
          <a:lstStyle/>
          <a:p>
            <a:pPr algn="ctr"/>
            <a:r>
              <a:rPr lang="ja-JP" sz="1600" b="1">
                <a:solidFill>
                  <a:schemeClr val="tx1"/>
                </a:solidFill>
              </a:rPr>
              <a:t>全集団</a:t>
            </a:r>
          </a:p>
        </p:txBody>
      </p:sp>
      <p:sp>
        <p:nvSpPr>
          <p:cNvPr id="154" name="TextBox 153">
            <a:extLst>
              <a:ext uri="{FF2B5EF4-FFF2-40B4-BE49-F238E27FC236}">
                <a16:creationId xmlns:a16="http://schemas.microsoft.com/office/drawing/2014/main" id="{4450F590-6542-5932-A685-236F69602E6B}"/>
              </a:ext>
            </a:extLst>
          </p:cNvPr>
          <p:cNvSpPr txBox="1"/>
          <p:nvPr/>
        </p:nvSpPr>
        <p:spPr>
          <a:xfrm>
            <a:off x="4766151" y="1326189"/>
            <a:ext cx="2659702" cy="338554"/>
          </a:xfrm>
          <a:prstGeom prst="rect">
            <a:avLst/>
          </a:prstGeom>
          <a:noFill/>
        </p:spPr>
        <p:txBody>
          <a:bodyPr wrap="none" rtlCol="0">
            <a:spAutoFit/>
          </a:bodyPr>
          <a:lstStyle/>
          <a:p>
            <a:pPr algn="ctr"/>
            <a:r>
              <a:rPr lang="ja-JP" sz="1600" b="1">
                <a:solidFill>
                  <a:schemeClr val="tx1"/>
                </a:solidFill>
              </a:rPr>
              <a:t>無増悪生存期間</a:t>
            </a:r>
          </a:p>
        </p:txBody>
      </p:sp>
      <p:cxnSp>
        <p:nvCxnSpPr>
          <p:cNvPr id="155" name="Straight Connector 154">
            <a:extLst>
              <a:ext uri="{FF2B5EF4-FFF2-40B4-BE49-F238E27FC236}">
                <a16:creationId xmlns:a16="http://schemas.microsoft.com/office/drawing/2014/main" id="{5F952913-C73B-3DFD-1552-388E377C91AD}"/>
              </a:ext>
            </a:extLst>
          </p:cNvPr>
          <p:cNvCxnSpPr>
            <a:cxnSpLocks/>
          </p:cNvCxnSpPr>
          <p:nvPr/>
        </p:nvCxnSpPr>
        <p:spPr>
          <a:xfrm>
            <a:off x="57035" y="5977450"/>
            <a:ext cx="304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9E1BC80-AA3E-A9D2-C48A-B1B8706D101B}"/>
              </a:ext>
            </a:extLst>
          </p:cNvPr>
          <p:cNvCxnSpPr>
            <a:cxnSpLocks/>
          </p:cNvCxnSpPr>
          <p:nvPr/>
        </p:nvCxnSpPr>
        <p:spPr>
          <a:xfrm>
            <a:off x="57035" y="5719384"/>
            <a:ext cx="3048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0884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 O-10：RAS野生型転移性結腸直腸癌に対するmFOLFOX6の併用療法による第一選択のパニツムマブとベバシズマブの比較検討PARADIGM試験の結果 – Muro K、et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30000"/>
              </a:spcBef>
              <a:buNone/>
            </a:pPr>
            <a:r>
              <a:rPr lang="ja-JP" b="1"/>
              <a:t>結論</a:t>
            </a:r>
          </a:p>
          <a:p>
            <a:r>
              <a:rPr lang="ja-JP" b="1"/>
              <a:t>RAS WT mCRC患者において、1Lパニツムマブ＋mFOLFOX6は、ベバシズマブ＋mFOLFOX6と比較してOS、奏効率、およびR0切除率について薬効を示し、管理可能な安全性プロファイルを有していた</a:t>
            </a:r>
          </a:p>
        </p:txBody>
      </p:sp>
      <p:sp>
        <p:nvSpPr>
          <p:cNvPr id="23" name="Text Placeholder 4"/>
          <p:cNvSpPr>
            <a:spLocks noGrp="1"/>
          </p:cNvSpPr>
          <p:nvPr>
            <p:ph type="body" sz="quarter" idx="11"/>
          </p:nvPr>
        </p:nvSpPr>
        <p:spPr>
          <a:xfrm>
            <a:off x="6197601" y="6096001"/>
            <a:ext cx="5507567" cy="487363"/>
          </a:xfrm>
        </p:spPr>
        <p:txBody>
          <a:bodyPr/>
          <a:lstStyle/>
          <a:p>
            <a:r>
              <a:rPr lang="ja-JP"/>
              <a:t>Muro K, et al.Ann Oncol 2022;33(suppl):abstr LBA O-10</a:t>
            </a:r>
          </a:p>
        </p:txBody>
      </p:sp>
      <p:graphicFrame>
        <p:nvGraphicFramePr>
          <p:cNvPr id="5" name="Table 4"/>
          <p:cNvGraphicFramePr>
            <a:graphicFrameLocks noGrp="1"/>
          </p:cNvGraphicFramePr>
          <p:nvPr/>
        </p:nvGraphicFramePr>
        <p:xfrm>
          <a:off x="174013" y="1618122"/>
          <a:ext cx="5998188" cy="3657600"/>
        </p:xfrm>
        <a:graphic>
          <a:graphicData uri="http://schemas.openxmlformats.org/drawingml/2006/table">
            <a:tbl>
              <a:tblPr firstRow="1" bandRow="1">
                <a:tableStyleId>{5202B0CA-FC54-4496-8BCA-5EF66A818D29}</a:tableStyleId>
              </a:tblPr>
              <a:tblGrid>
                <a:gridCol w="2039798">
                  <a:extLst>
                    <a:ext uri="{9D8B030D-6E8A-4147-A177-3AD203B41FA5}">
                      <a16:colId xmlns:a16="http://schemas.microsoft.com/office/drawing/2014/main" val="2713438561"/>
                    </a:ext>
                  </a:extLst>
                </a:gridCol>
                <a:gridCol w="1979195">
                  <a:extLst>
                    <a:ext uri="{9D8B030D-6E8A-4147-A177-3AD203B41FA5}">
                      <a16:colId xmlns:a16="http://schemas.microsoft.com/office/drawing/2014/main" val="764363852"/>
                    </a:ext>
                  </a:extLst>
                </a:gridCol>
                <a:gridCol w="1979195">
                  <a:extLst>
                    <a:ext uri="{9D8B030D-6E8A-4147-A177-3AD203B41FA5}">
                      <a16:colId xmlns:a16="http://schemas.microsoft.com/office/drawing/2014/main" val="1351503755"/>
                    </a:ext>
                  </a:extLst>
                </a:gridCol>
              </a:tblGrid>
              <a:tr h="274320">
                <a:tc>
                  <a:txBody>
                    <a:bodyPr/>
                    <a:lstStyle/>
                    <a:p>
                      <a:r>
                        <a:rPr lang="ja-JP" sz="1200">
                          <a:solidFill>
                            <a:schemeClr val="tx2"/>
                          </a:solidFill>
                        </a:rPr>
                        <a:t>転帰</a:t>
                      </a:r>
                      <a:r>
                        <a:rPr lang="ja-JP" sz="1200" baseline="0">
                          <a:solidFill>
                            <a:schemeClr val="tx2"/>
                          </a:solidFill>
                        </a:rPr>
                        <a:t> </a:t>
                      </a:r>
                    </a:p>
                  </a:txBody>
                  <a:tcPr marT="18000" marB="18000" anchor="ctr"/>
                </a:tc>
                <a:tc>
                  <a:txBody>
                    <a:bodyPr/>
                    <a:lstStyle/>
                    <a:p>
                      <a:pPr algn="ctr"/>
                      <a:r>
                        <a:rPr lang="ja-JP" sz="1200">
                          <a:solidFill>
                            <a:schemeClr val="tx2"/>
                          </a:solidFill>
                        </a:rPr>
                        <a:t>パニツムマブ</a:t>
                      </a:r>
                    </a:p>
                  </a:txBody>
                  <a:tcPr marT="18000" marB="18000" anchor="ctr"/>
                </a:tc>
                <a:tc>
                  <a:txBody>
                    <a:bodyPr/>
                    <a:lstStyle/>
                    <a:p>
                      <a:pPr algn="ctr"/>
                      <a:r>
                        <a:rPr lang="ja-JP" sz="1200">
                          <a:solidFill>
                            <a:schemeClr val="tx2"/>
                          </a:solidFill>
                        </a:rPr>
                        <a:t>ベバシズマブ</a:t>
                      </a:r>
                    </a:p>
                  </a:txBody>
                  <a:tcPr marT="18000" marB="18000" anchor="ctr"/>
                </a:tc>
                <a:extLst>
                  <a:ext uri="{0D108BD9-81ED-4DB2-BD59-A6C34878D82A}">
                    <a16:rowId xmlns:a16="http://schemas.microsoft.com/office/drawing/2014/main" val="3667548636"/>
                  </a:ext>
                </a:extLst>
              </a:tr>
              <a:tr h="274320">
                <a:tc>
                  <a:txBody>
                    <a:bodyPr/>
                    <a:lstStyle/>
                    <a:p>
                      <a:r>
                        <a:rPr lang="ja-JP" sz="1200">
                          <a:solidFill>
                            <a:schemeClr val="tx1"/>
                          </a:solidFill>
                        </a:rPr>
                        <a:t>左側</a:t>
                      </a:r>
                      <a:r>
                        <a:rPr lang="ja-JP" sz="1200" baseline="0">
                          <a:solidFill>
                            <a:schemeClr val="tx1"/>
                          </a:solidFill>
                        </a:rPr>
                        <a:t>母集団、n</a:t>
                      </a:r>
                    </a:p>
                    <a:p>
                      <a:pPr marL="180975" indent="0"/>
                      <a:r>
                        <a:rPr lang="ja-JP" sz="1200">
                          <a:solidFill>
                            <a:schemeClr val="tx1"/>
                          </a:solidFill>
                        </a:rPr>
                        <a:t>RR、% (95%CI)</a:t>
                      </a:r>
                    </a:p>
                    <a:p>
                      <a:pPr marL="180975" indent="0"/>
                      <a:r>
                        <a:rPr lang="ja-JP" sz="1200">
                          <a:solidFill>
                            <a:schemeClr val="tx1"/>
                          </a:solidFill>
                        </a:rPr>
                        <a:t>DCR、% (95%CI)</a:t>
                      </a:r>
                    </a:p>
                    <a:p>
                      <a:pPr marL="180975" indent="0"/>
                      <a:r>
                        <a:rPr lang="ja-JP" sz="1200">
                          <a:solidFill>
                            <a:schemeClr val="tx1"/>
                          </a:solidFill>
                        </a:rPr>
                        <a:t>mDoR、月数 (95%CI)</a:t>
                      </a:r>
                    </a:p>
                    <a:p>
                      <a:pPr marL="180975" indent="0"/>
                      <a:r>
                        <a:rPr lang="ja-JP" sz="1200">
                          <a:solidFill>
                            <a:schemeClr val="tx1"/>
                          </a:solidFill>
                        </a:rPr>
                        <a:t>R0</a:t>
                      </a:r>
                      <a:r>
                        <a:rPr lang="ja-JP" sz="1200" baseline="0">
                          <a:solidFill>
                            <a:schemeClr val="tx1"/>
                          </a:solidFill>
                        </a:rPr>
                        <a:t>率、%(95%CI)</a:t>
                      </a:r>
                    </a:p>
                  </a:txBody>
                  <a:tcPr/>
                </a:tc>
                <a:tc>
                  <a:txBody>
                    <a:bodyPr/>
                    <a:lstStyle/>
                    <a:p>
                      <a:pPr algn="ctr"/>
                      <a:r>
                        <a:rPr lang="ja-JP" sz="1200" baseline="0">
                          <a:solidFill>
                            <a:schemeClr val="tx1"/>
                          </a:solidFill>
                        </a:rPr>
                        <a:t>308</a:t>
                      </a:r>
                    </a:p>
                    <a:p>
                      <a:pPr algn="ctr"/>
                      <a:r>
                        <a:rPr lang="ja-JP" sz="1200" baseline="0">
                          <a:solidFill>
                            <a:schemeClr val="tx1"/>
                          </a:solidFill>
                        </a:rPr>
                        <a:t>80.2 (75.3)</a:t>
                      </a:r>
                    </a:p>
                    <a:p>
                      <a:pPr algn="ctr"/>
                      <a:r>
                        <a:rPr lang="ja-JP" sz="1200" baseline="0">
                          <a:solidFill>
                            <a:schemeClr val="tx1"/>
                          </a:solidFill>
                        </a:rPr>
                        <a:t>97.4 (94.9、98.9)</a:t>
                      </a:r>
                    </a:p>
                    <a:p>
                      <a:pPr algn="ctr"/>
                      <a:r>
                        <a:rPr lang="ja-JP" sz="1200" baseline="0">
                          <a:solidFill>
                            <a:schemeClr val="tx1"/>
                          </a:solidFill>
                        </a:rPr>
                        <a:t>13.1 (11.1、14.8)</a:t>
                      </a:r>
                    </a:p>
                    <a:p>
                      <a:pPr algn="ctr"/>
                      <a:r>
                        <a:rPr lang="ja-JP" sz="1200" baseline="0">
                          <a:solidFill>
                            <a:schemeClr val="tx1"/>
                          </a:solidFill>
                        </a:rPr>
                        <a:t>18.3 (14.1、23.0)</a:t>
                      </a:r>
                    </a:p>
                  </a:txBody>
                  <a:tcPr/>
                </a:tc>
                <a:tc>
                  <a:txBody>
                    <a:bodyPr/>
                    <a:lstStyle/>
                    <a:p>
                      <a:pPr algn="ctr"/>
                      <a:r>
                        <a:rPr lang="ja-JP" sz="1200">
                          <a:solidFill>
                            <a:schemeClr val="tx1"/>
                          </a:solidFill>
                        </a:rPr>
                        <a:t>287</a:t>
                      </a:r>
                    </a:p>
                    <a:p>
                      <a:pPr algn="ctr"/>
                      <a:r>
                        <a:rPr lang="ja-JP" sz="1200">
                          <a:solidFill>
                            <a:schemeClr val="tx1"/>
                          </a:solidFill>
                        </a:rPr>
                        <a:t>68.6 (62.9、74.0)</a:t>
                      </a:r>
                    </a:p>
                    <a:p>
                      <a:pPr algn="ctr"/>
                      <a:r>
                        <a:rPr lang="ja-JP" sz="1200">
                          <a:solidFill>
                            <a:schemeClr val="tx1"/>
                          </a:solidFill>
                        </a:rPr>
                        <a:t>96.5 (93.7、98.3)</a:t>
                      </a:r>
                    </a:p>
                    <a:p>
                      <a:pPr algn="ctr"/>
                      <a:r>
                        <a:rPr lang="ja-JP" sz="1200">
                          <a:solidFill>
                            <a:schemeClr val="tx1"/>
                          </a:solidFill>
                        </a:rPr>
                        <a:t>11.2 (9.6、</a:t>
                      </a:r>
                      <a:r>
                        <a:rPr lang="ja-JP" sz="1200" baseline="0">
                          <a:solidFill>
                            <a:schemeClr val="tx1"/>
                          </a:solidFill>
                        </a:rPr>
                        <a:t>13.1)</a:t>
                      </a:r>
                    </a:p>
                    <a:p>
                      <a:pPr algn="ctr"/>
                      <a:r>
                        <a:rPr lang="ja-JP" sz="1200" baseline="0">
                          <a:solidFill>
                            <a:schemeClr val="tx1"/>
                          </a:solidFill>
                        </a:rPr>
                        <a:t>11.6 (8.2、15.9)</a:t>
                      </a:r>
                    </a:p>
                  </a:txBody>
                  <a:tcPr/>
                </a:tc>
                <a:extLst>
                  <a:ext uri="{0D108BD9-81ED-4DB2-BD59-A6C34878D82A}">
                    <a16:rowId xmlns:a16="http://schemas.microsoft.com/office/drawing/2014/main" val="2666490076"/>
                  </a:ext>
                </a:extLst>
              </a:tr>
              <a:tr h="0">
                <a:tc>
                  <a:txBody>
                    <a:bodyPr/>
                    <a:lstStyle/>
                    <a:p>
                      <a:r>
                        <a:rPr lang="ja-JP" sz="1200">
                          <a:solidFill>
                            <a:schemeClr val="tx1"/>
                          </a:solidFill>
                        </a:rPr>
                        <a:t>全</a:t>
                      </a:r>
                      <a:r>
                        <a:rPr lang="ja-JP" sz="1200" baseline="0">
                          <a:solidFill>
                            <a:schemeClr val="tx1"/>
                          </a:solidFill>
                        </a:rPr>
                        <a:t>集団、n</a:t>
                      </a:r>
                    </a:p>
                    <a:p>
                      <a:pPr marL="180975" indent="0"/>
                      <a:r>
                        <a:rPr lang="ja-JP" sz="1200">
                          <a:solidFill>
                            <a:schemeClr val="tx1"/>
                          </a:solidFill>
                        </a:rPr>
                        <a:t>RR、% (95%CI)</a:t>
                      </a:r>
                    </a:p>
                    <a:p>
                      <a:pPr marL="180975" indent="0"/>
                      <a:r>
                        <a:rPr lang="ja-JP" sz="1200">
                          <a:solidFill>
                            <a:schemeClr val="tx1"/>
                          </a:solidFill>
                        </a:rPr>
                        <a:t>DCR、% (95%CI)</a:t>
                      </a:r>
                    </a:p>
                    <a:p>
                      <a:pPr marL="180975" indent="0"/>
                      <a:r>
                        <a:rPr lang="ja-JP" sz="1200">
                          <a:solidFill>
                            <a:schemeClr val="tx1"/>
                          </a:solidFill>
                        </a:rPr>
                        <a:t>mDoR、月数 (95%CI)</a:t>
                      </a:r>
                    </a:p>
                    <a:p>
                      <a:pPr marL="180975" indent="0"/>
                      <a:r>
                        <a:rPr lang="ja-JP" sz="1200">
                          <a:solidFill>
                            <a:schemeClr val="tx1"/>
                          </a:solidFill>
                        </a:rPr>
                        <a:t>R0</a:t>
                      </a:r>
                      <a:r>
                        <a:rPr lang="ja-JP" sz="1200" baseline="0">
                          <a:solidFill>
                            <a:schemeClr val="tx1"/>
                          </a:solidFill>
                        </a:rPr>
                        <a:t>率、%(95%CI)</a:t>
                      </a:r>
                    </a:p>
                  </a:txBody>
                  <a:tcPr/>
                </a:tc>
                <a:tc>
                  <a:txBody>
                    <a:bodyPr/>
                    <a:lstStyle/>
                    <a:p>
                      <a:pPr marL="0" algn="ctr" defTabSz="914400" rtl="0" eaLnBrk="1" latinLnBrk="0" hangingPunct="1"/>
                      <a:r>
                        <a:rPr lang="ja-JP" sz="1200">
                          <a:solidFill>
                            <a:schemeClr val="tx1"/>
                          </a:solidFill>
                          <a:latin typeface="+mn-lt"/>
                          <a:ea typeface="MS Mincho"/>
                          <a:cs typeface="+mn-cs"/>
                        </a:rPr>
                        <a:t>394</a:t>
                      </a:r>
                    </a:p>
                    <a:p>
                      <a:pPr marL="0" algn="ctr" defTabSz="914400" rtl="0" eaLnBrk="1" latinLnBrk="0" hangingPunct="1"/>
                      <a:r>
                        <a:rPr lang="ja-JP" sz="1200">
                          <a:solidFill>
                            <a:schemeClr val="tx1"/>
                          </a:solidFill>
                          <a:latin typeface="+mn-lt"/>
                          <a:ea typeface="MS Mincho"/>
                          <a:cs typeface="+mn-cs"/>
                        </a:rPr>
                        <a:t>74.9 (70.3、</a:t>
                      </a:r>
                      <a:r>
                        <a:rPr lang="ja-JP" sz="1200" baseline="0">
                          <a:solidFill>
                            <a:schemeClr val="tx1"/>
                          </a:solidFill>
                          <a:latin typeface="+mn-lt"/>
                          <a:ea typeface="MS Mincho"/>
                          <a:cs typeface="+mn-cs"/>
                        </a:rPr>
                        <a:t>79.1)</a:t>
                      </a:r>
                    </a:p>
                    <a:p>
                      <a:pPr marL="0" algn="ctr" defTabSz="914400" rtl="0" eaLnBrk="1" latinLnBrk="0" hangingPunct="1"/>
                      <a:r>
                        <a:rPr lang="ja-JP" sz="1200" baseline="0">
                          <a:solidFill>
                            <a:schemeClr val="tx1"/>
                          </a:solidFill>
                          <a:latin typeface="+mn-lt"/>
                          <a:ea typeface="MS Mincho"/>
                          <a:cs typeface="+mn-cs"/>
                        </a:rPr>
                        <a:t>94.9 (92.3、96.9)</a:t>
                      </a:r>
                    </a:p>
                    <a:p>
                      <a:pPr marL="0" algn="ctr" defTabSz="914400" rtl="0" eaLnBrk="1" latinLnBrk="0" hangingPunct="1"/>
                      <a:r>
                        <a:rPr lang="ja-JP" sz="1200" baseline="0">
                          <a:solidFill>
                            <a:schemeClr val="tx1"/>
                          </a:solidFill>
                          <a:latin typeface="+mn-lt"/>
                          <a:ea typeface="MS Mincho"/>
                          <a:cs typeface="+mn-cs"/>
                        </a:rPr>
                        <a:t>11.9 (10.5、13.4)</a:t>
                      </a:r>
                    </a:p>
                    <a:p>
                      <a:pPr marL="0" algn="ctr" defTabSz="914400" rtl="0" eaLnBrk="1" latinLnBrk="0" hangingPunct="1"/>
                      <a:r>
                        <a:rPr lang="ja-JP" sz="1200" baseline="0">
                          <a:solidFill>
                            <a:schemeClr val="tx1"/>
                          </a:solidFill>
                          <a:latin typeface="+mn-lt"/>
                          <a:ea typeface="MS Mincho"/>
                          <a:cs typeface="+mn-cs"/>
                        </a:rPr>
                        <a:t>16.5 (13.0、20.5)</a:t>
                      </a:r>
                    </a:p>
                  </a:txBody>
                  <a:tcPr/>
                </a:tc>
                <a:tc>
                  <a:txBody>
                    <a:bodyPr/>
                    <a:lstStyle/>
                    <a:p>
                      <a:pPr marL="0" algn="ctr" defTabSz="914400" rtl="0" eaLnBrk="1" latinLnBrk="0" hangingPunct="1"/>
                      <a:r>
                        <a:rPr lang="ja-JP" sz="1200">
                          <a:solidFill>
                            <a:schemeClr val="tx1"/>
                          </a:solidFill>
                          <a:latin typeface="+mn-lt"/>
                          <a:ea typeface="MS Mincho"/>
                          <a:cs typeface="+mn-cs"/>
                        </a:rPr>
                        <a:t>397</a:t>
                      </a:r>
                    </a:p>
                    <a:p>
                      <a:pPr marL="0" algn="ctr" defTabSz="914400" rtl="0" eaLnBrk="1" latinLnBrk="0" hangingPunct="1"/>
                      <a:r>
                        <a:rPr lang="ja-JP" sz="1200">
                          <a:solidFill>
                            <a:schemeClr val="tx1"/>
                          </a:solidFill>
                          <a:latin typeface="+mn-lt"/>
                          <a:ea typeface="MS Mincho"/>
                          <a:cs typeface="+mn-cs"/>
                        </a:rPr>
                        <a:t>67.3 (62.4、</a:t>
                      </a:r>
                      <a:r>
                        <a:rPr lang="ja-JP" sz="1200" baseline="0">
                          <a:solidFill>
                            <a:schemeClr val="tx1"/>
                          </a:solidFill>
                          <a:latin typeface="+mn-lt"/>
                          <a:ea typeface="MS Mincho"/>
                          <a:cs typeface="+mn-cs"/>
                        </a:rPr>
                        <a:t>71.9)</a:t>
                      </a:r>
                    </a:p>
                    <a:p>
                      <a:pPr marL="0" algn="ctr" defTabSz="914400" rtl="0" eaLnBrk="1" latinLnBrk="0" hangingPunct="1"/>
                      <a:r>
                        <a:rPr lang="ja-JP" sz="1200" baseline="0">
                          <a:solidFill>
                            <a:schemeClr val="tx1"/>
                          </a:solidFill>
                          <a:latin typeface="+mn-lt"/>
                          <a:ea typeface="MS Mincho"/>
                          <a:cs typeface="+mn-cs"/>
                        </a:rPr>
                        <a:t>95.5 (92.9、97.3)</a:t>
                      </a:r>
                    </a:p>
                    <a:p>
                      <a:pPr marL="0" algn="ctr" defTabSz="914400" rtl="0" eaLnBrk="1" latinLnBrk="0" hangingPunct="1"/>
                      <a:r>
                        <a:rPr lang="ja-JP" sz="1200" baseline="0">
                          <a:solidFill>
                            <a:schemeClr val="tx1"/>
                          </a:solidFill>
                          <a:latin typeface="+mn-lt"/>
                          <a:ea typeface="MS Mincho"/>
                          <a:cs typeface="+mn-cs"/>
                        </a:rPr>
                        <a:t>10.7 (9.5、12.2)</a:t>
                      </a:r>
                    </a:p>
                    <a:p>
                      <a:pPr marL="0" algn="ctr" defTabSz="914400" rtl="0" eaLnBrk="1" latinLnBrk="0" hangingPunct="1"/>
                      <a:r>
                        <a:rPr lang="ja-JP" sz="1200" baseline="0">
                          <a:solidFill>
                            <a:schemeClr val="tx1"/>
                          </a:solidFill>
                          <a:latin typeface="+mn-lt"/>
                          <a:ea typeface="MS Mincho"/>
                          <a:cs typeface="+mn-cs"/>
                        </a:rPr>
                        <a:t>10.9 (8.1、17.1)</a:t>
                      </a:r>
                    </a:p>
                  </a:txBody>
                  <a:tcPr/>
                </a:tc>
                <a:extLst>
                  <a:ext uri="{0D108BD9-81ED-4DB2-BD59-A6C34878D82A}">
                    <a16:rowId xmlns:a16="http://schemas.microsoft.com/office/drawing/2014/main" val="669964704"/>
                  </a:ext>
                </a:extLst>
              </a:tr>
              <a:tr h="126456">
                <a:tc>
                  <a:txBody>
                    <a:bodyPr/>
                    <a:lstStyle/>
                    <a:p>
                      <a:r>
                        <a:rPr lang="ja-JP" sz="1200">
                          <a:solidFill>
                            <a:schemeClr val="tx1"/>
                          </a:solidFill>
                        </a:rPr>
                        <a:t>右側</a:t>
                      </a:r>
                      <a:r>
                        <a:rPr lang="ja-JP" sz="1200" baseline="0">
                          <a:solidFill>
                            <a:schemeClr val="tx1"/>
                          </a:solidFill>
                        </a:rPr>
                        <a:t>母集団、n</a:t>
                      </a:r>
                    </a:p>
                    <a:p>
                      <a:pPr marL="180975" indent="0"/>
                      <a:r>
                        <a:rPr lang="ja-JP" sz="1200">
                          <a:solidFill>
                            <a:schemeClr val="tx1"/>
                          </a:solidFill>
                        </a:rPr>
                        <a:t>RR、% (95%CI)</a:t>
                      </a:r>
                    </a:p>
                    <a:p>
                      <a:pPr marL="180975" indent="0"/>
                      <a:r>
                        <a:rPr lang="ja-JP" sz="1200">
                          <a:solidFill>
                            <a:schemeClr val="tx1"/>
                          </a:solidFill>
                        </a:rPr>
                        <a:t>DCR、% (95%CI)</a:t>
                      </a:r>
                    </a:p>
                    <a:p>
                      <a:pPr marL="180975" indent="0"/>
                      <a:r>
                        <a:rPr lang="ja-JP" sz="1200">
                          <a:solidFill>
                            <a:schemeClr val="tx1"/>
                          </a:solidFill>
                        </a:rPr>
                        <a:t>mDoR、月数 (95%CI)</a:t>
                      </a:r>
                    </a:p>
                    <a:p>
                      <a:pPr marL="180975" indent="0"/>
                      <a:r>
                        <a:rPr lang="ja-JP" sz="1200">
                          <a:solidFill>
                            <a:schemeClr val="tx1"/>
                          </a:solidFill>
                        </a:rPr>
                        <a:t>R0</a:t>
                      </a:r>
                      <a:r>
                        <a:rPr lang="ja-JP" sz="1200" baseline="0">
                          <a:solidFill>
                            <a:schemeClr val="tx1"/>
                          </a:solidFill>
                        </a:rPr>
                        <a:t>率、%(95%CI)</a:t>
                      </a:r>
                    </a:p>
                    <a:p>
                      <a:pPr marL="180975" indent="0"/>
                      <a:r>
                        <a:rPr lang="ja-JP" sz="1200" baseline="0">
                          <a:solidFill>
                            <a:schemeClr val="tx1"/>
                          </a:solidFill>
                        </a:rPr>
                        <a:t>mOS、月数(95%CI)</a:t>
                      </a:r>
                    </a:p>
                    <a:p>
                      <a:pPr marL="180975" indent="0"/>
                      <a:r>
                        <a:rPr lang="ja-JP" sz="1200" baseline="0">
                          <a:solidFill>
                            <a:schemeClr val="tx1"/>
                          </a:solidFill>
                        </a:rPr>
                        <a:t>mPFS、月数(95%CI)</a:t>
                      </a:r>
                    </a:p>
                  </a:txBody>
                  <a:tcPr/>
                </a:tc>
                <a:tc>
                  <a:txBody>
                    <a:bodyPr/>
                    <a:lstStyle/>
                    <a:p>
                      <a:pPr marL="0" algn="ctr" defTabSz="914400" rtl="0" eaLnBrk="1" latinLnBrk="0" hangingPunct="1"/>
                      <a:r>
                        <a:rPr lang="ja-JP" sz="1200" baseline="0">
                          <a:solidFill>
                            <a:schemeClr val="tx1"/>
                          </a:solidFill>
                          <a:latin typeface="+mn-lt"/>
                          <a:ea typeface="MS Mincho"/>
                          <a:cs typeface="+mn-cs"/>
                        </a:rPr>
                        <a:t>82</a:t>
                      </a:r>
                    </a:p>
                    <a:p>
                      <a:pPr marL="0" algn="ctr" defTabSz="914400" rtl="0" eaLnBrk="1" latinLnBrk="0" hangingPunct="1"/>
                      <a:r>
                        <a:rPr lang="ja-JP" sz="1200" baseline="0">
                          <a:solidFill>
                            <a:schemeClr val="tx1"/>
                          </a:solidFill>
                          <a:latin typeface="+mn-lt"/>
                          <a:ea typeface="MS Mincho"/>
                          <a:cs typeface="+mn-cs"/>
                        </a:rPr>
                        <a:t>54.9 (43.5、65.9)</a:t>
                      </a:r>
                    </a:p>
                    <a:p>
                      <a:pPr marL="0" algn="ctr" defTabSz="914400" rtl="0" eaLnBrk="1" latinLnBrk="0" hangingPunct="1"/>
                      <a:r>
                        <a:rPr lang="ja-JP" sz="1200" baseline="0">
                          <a:solidFill>
                            <a:schemeClr val="tx1"/>
                          </a:solidFill>
                          <a:latin typeface="+mn-lt"/>
                          <a:ea typeface="MS Mincho"/>
                          <a:cs typeface="+mn-cs"/>
                        </a:rPr>
                        <a:t>85.4 (75.8、92.2)</a:t>
                      </a:r>
                    </a:p>
                    <a:p>
                      <a:pPr marL="0" algn="ctr" defTabSz="914400" rtl="0" eaLnBrk="1" latinLnBrk="0" hangingPunct="1"/>
                      <a:r>
                        <a:rPr lang="ja-JP" sz="1200" baseline="0">
                          <a:solidFill>
                            <a:schemeClr val="tx1"/>
                          </a:solidFill>
                          <a:latin typeface="+mn-lt"/>
                          <a:ea typeface="MS Mincho"/>
                          <a:cs typeface="+mn-cs"/>
                        </a:rPr>
                        <a:t>8.8 (5.8、11.1)</a:t>
                      </a:r>
                    </a:p>
                    <a:p>
                      <a:pPr marL="0" algn="ctr" defTabSz="914400" rtl="0" eaLnBrk="1" latinLnBrk="0" hangingPunct="1"/>
                      <a:r>
                        <a:rPr lang="ja-JP" sz="1200" baseline="0">
                          <a:solidFill>
                            <a:schemeClr val="tx1"/>
                          </a:solidFill>
                          <a:latin typeface="+mn-lt"/>
                          <a:ea typeface="MS Mincho"/>
                          <a:cs typeface="+mn-cs"/>
                        </a:rPr>
                        <a:t>10.7 (5.0、19.4)</a:t>
                      </a:r>
                    </a:p>
                    <a:p>
                      <a:pPr marL="0" algn="ctr" defTabSz="914400" rtl="0" eaLnBrk="1" latinLnBrk="0" hangingPunct="1"/>
                      <a:r>
                        <a:rPr lang="ja-JP" sz="1200" baseline="0">
                          <a:solidFill>
                            <a:schemeClr val="tx1"/>
                          </a:solidFill>
                          <a:latin typeface="+mn-lt"/>
                          <a:ea typeface="MS Mincho"/>
                          <a:cs typeface="+mn-cs"/>
                        </a:rPr>
                        <a:t>20.2 (15.2、32.0)</a:t>
                      </a:r>
                    </a:p>
                    <a:p>
                      <a:pPr marL="0" algn="ctr" defTabSz="914400" rtl="0" eaLnBrk="1" latinLnBrk="0" hangingPunct="1"/>
                      <a:r>
                        <a:rPr lang="ja-JP" sz="1200" baseline="0">
                          <a:solidFill>
                            <a:schemeClr val="tx1"/>
                          </a:solidFill>
                          <a:latin typeface="+mn-lt"/>
                          <a:ea typeface="MS Mincho"/>
                          <a:cs typeface="+mn-cs"/>
                        </a:rPr>
                        <a:t>7.7 (6.3、10.6)</a:t>
                      </a:r>
                    </a:p>
                  </a:txBody>
                  <a:tcPr/>
                </a:tc>
                <a:tc>
                  <a:txBody>
                    <a:bodyPr/>
                    <a:lstStyle/>
                    <a:p>
                      <a:pPr marL="0" algn="ctr" defTabSz="914400" rtl="0" eaLnBrk="1" latinLnBrk="0" hangingPunct="1"/>
                      <a:r>
                        <a:rPr lang="ja-JP" sz="1200">
                          <a:solidFill>
                            <a:schemeClr val="tx1"/>
                          </a:solidFill>
                          <a:latin typeface="+mn-lt"/>
                          <a:ea typeface="MS Mincho"/>
                          <a:cs typeface="+mn-cs"/>
                        </a:rPr>
                        <a:t>103</a:t>
                      </a:r>
                    </a:p>
                    <a:p>
                      <a:pPr marL="0" algn="ctr" defTabSz="914400" rtl="0" eaLnBrk="1" latinLnBrk="0" hangingPunct="1"/>
                      <a:r>
                        <a:rPr lang="ja-JP" sz="1200">
                          <a:solidFill>
                            <a:schemeClr val="tx1"/>
                          </a:solidFill>
                          <a:latin typeface="+mn-lt"/>
                          <a:ea typeface="MS Mincho"/>
                          <a:cs typeface="+mn-cs"/>
                        </a:rPr>
                        <a:t>63.1 (53.0、72.4)</a:t>
                      </a:r>
                    </a:p>
                    <a:p>
                      <a:pPr marL="0" algn="ctr" defTabSz="914400" rtl="0" eaLnBrk="1" latinLnBrk="0" hangingPunct="1"/>
                      <a:r>
                        <a:rPr lang="ja-JP" sz="1200">
                          <a:solidFill>
                            <a:schemeClr val="tx1"/>
                          </a:solidFill>
                          <a:latin typeface="+mn-lt"/>
                          <a:ea typeface="MS Mincho"/>
                          <a:cs typeface="+mn-cs"/>
                        </a:rPr>
                        <a:t>92.2 (85.3、</a:t>
                      </a:r>
                      <a:r>
                        <a:rPr lang="ja-JP" sz="1200" baseline="0">
                          <a:solidFill>
                            <a:schemeClr val="tx1"/>
                          </a:solidFill>
                          <a:latin typeface="+mn-lt"/>
                          <a:ea typeface="MS Mincho"/>
                          <a:cs typeface="+mn-cs"/>
                        </a:rPr>
                        <a:t>96.6)</a:t>
                      </a:r>
                    </a:p>
                    <a:p>
                      <a:pPr marL="0" algn="ctr" defTabSz="914400" rtl="0" eaLnBrk="1" latinLnBrk="0" hangingPunct="1"/>
                      <a:r>
                        <a:rPr lang="ja-JP" sz="1200" baseline="0">
                          <a:solidFill>
                            <a:schemeClr val="tx1"/>
                          </a:solidFill>
                          <a:latin typeface="+mn-lt"/>
                          <a:ea typeface="MS Mincho"/>
                          <a:cs typeface="+mn-cs"/>
                        </a:rPr>
                        <a:t>9.7 (6.7、14.3)</a:t>
                      </a:r>
                    </a:p>
                    <a:p>
                      <a:pPr marL="0" algn="ctr" defTabSz="914400" rtl="0" eaLnBrk="1" latinLnBrk="0" hangingPunct="1"/>
                      <a:r>
                        <a:rPr lang="ja-JP" sz="1200" baseline="0">
                          <a:solidFill>
                            <a:schemeClr val="tx1"/>
                          </a:solidFill>
                          <a:latin typeface="+mn-lt"/>
                          <a:ea typeface="MS Mincho"/>
                          <a:cs typeface="+mn-cs"/>
                        </a:rPr>
                        <a:t>9.7 (4.8、17.1)</a:t>
                      </a:r>
                    </a:p>
                    <a:p>
                      <a:pPr marL="0" algn="ctr" defTabSz="914400" rtl="0" eaLnBrk="1" latinLnBrk="0" hangingPunct="1"/>
                      <a:r>
                        <a:rPr lang="ja-JP" sz="1200" baseline="0">
                          <a:solidFill>
                            <a:schemeClr val="tx1"/>
                          </a:solidFill>
                          <a:latin typeface="+mn-lt"/>
                          <a:ea typeface="MS Mincho"/>
                          <a:cs typeface="+mn-cs"/>
                        </a:rPr>
                        <a:t>23.2 (18.5、29.1)</a:t>
                      </a:r>
                    </a:p>
                    <a:p>
                      <a:pPr marL="0" algn="ctr" defTabSz="914400" rtl="0" eaLnBrk="1" latinLnBrk="0" hangingPunct="1"/>
                      <a:r>
                        <a:rPr lang="ja-JP" sz="1200" baseline="0">
                          <a:solidFill>
                            <a:schemeClr val="tx1"/>
                          </a:solidFill>
                          <a:latin typeface="+mn-lt"/>
                          <a:ea typeface="MS Mincho"/>
                          <a:cs typeface="+mn-cs"/>
                        </a:rPr>
                        <a:t>10.6 (7.6、13.0)</a:t>
                      </a:r>
                    </a:p>
                  </a:txBody>
                  <a:tcPr/>
                </a:tc>
                <a:extLst>
                  <a:ext uri="{0D108BD9-81ED-4DB2-BD59-A6C34878D82A}">
                    <a16:rowId xmlns:a16="http://schemas.microsoft.com/office/drawing/2014/main" val="2444668556"/>
                  </a:ext>
                </a:extLst>
              </a:tr>
            </a:tbl>
          </a:graphicData>
        </a:graphic>
      </p:graphicFrame>
      <p:graphicFrame>
        <p:nvGraphicFramePr>
          <p:cNvPr id="6" name="Table 5"/>
          <p:cNvGraphicFramePr>
            <a:graphicFrameLocks noGrp="1"/>
          </p:cNvGraphicFramePr>
          <p:nvPr/>
        </p:nvGraphicFramePr>
        <p:xfrm>
          <a:off x="6378297" y="1618122"/>
          <a:ext cx="5665315" cy="3657596"/>
        </p:xfrm>
        <a:graphic>
          <a:graphicData uri="http://schemas.openxmlformats.org/drawingml/2006/table">
            <a:tbl>
              <a:tblPr firstRow="1" bandRow="1">
                <a:tableStyleId>{5202B0CA-FC54-4496-8BCA-5EF66A818D29}</a:tableStyleId>
              </a:tblPr>
              <a:tblGrid>
                <a:gridCol w="2476945">
                  <a:extLst>
                    <a:ext uri="{9D8B030D-6E8A-4147-A177-3AD203B41FA5}">
                      <a16:colId xmlns:a16="http://schemas.microsoft.com/office/drawing/2014/main" val="2713438561"/>
                    </a:ext>
                  </a:extLst>
                </a:gridCol>
                <a:gridCol w="1594185">
                  <a:extLst>
                    <a:ext uri="{9D8B030D-6E8A-4147-A177-3AD203B41FA5}">
                      <a16:colId xmlns:a16="http://schemas.microsoft.com/office/drawing/2014/main" val="764363852"/>
                    </a:ext>
                  </a:extLst>
                </a:gridCol>
                <a:gridCol w="1594185">
                  <a:extLst>
                    <a:ext uri="{9D8B030D-6E8A-4147-A177-3AD203B41FA5}">
                      <a16:colId xmlns:a16="http://schemas.microsoft.com/office/drawing/2014/main" val="1351503755"/>
                    </a:ext>
                  </a:extLst>
                </a:gridCol>
              </a:tblGrid>
              <a:tr h="330727">
                <a:tc>
                  <a:txBody>
                    <a:bodyPr/>
                    <a:lstStyle/>
                    <a:p>
                      <a:r>
                        <a:rPr lang="ja-JP" sz="1200">
                          <a:solidFill>
                            <a:schemeClr val="tx2"/>
                          </a:solidFill>
                        </a:rPr>
                        <a:t>グレード</a:t>
                      </a:r>
                      <a:r>
                        <a:rPr lang="ja-JP" sz="1200" baseline="0">
                          <a:solidFill>
                            <a:schemeClr val="tx2"/>
                          </a:solidFill>
                        </a:rPr>
                        <a:t>3以上のAE、% </a:t>
                      </a:r>
                    </a:p>
                  </a:txBody>
                  <a:tcPr marT="18000" marB="18000" anchor="ctr"/>
                </a:tc>
                <a:tc>
                  <a:txBody>
                    <a:bodyPr/>
                    <a:lstStyle/>
                    <a:p>
                      <a:pPr algn="ctr"/>
                      <a:r>
                        <a:rPr lang="ja-JP" sz="1200">
                          <a:solidFill>
                            <a:schemeClr val="tx2"/>
                          </a:solidFill>
                        </a:rPr>
                        <a:t>パニツムマブ</a:t>
                      </a:r>
                    </a:p>
                  </a:txBody>
                  <a:tcPr marT="18000" marB="18000" anchor="ctr"/>
                </a:tc>
                <a:tc>
                  <a:txBody>
                    <a:bodyPr/>
                    <a:lstStyle/>
                    <a:p>
                      <a:pPr algn="ctr"/>
                      <a:r>
                        <a:rPr lang="ja-JP" sz="1200">
                          <a:solidFill>
                            <a:schemeClr val="tx2"/>
                          </a:solidFill>
                        </a:rPr>
                        <a:t>ベバシズマブ</a:t>
                      </a:r>
                    </a:p>
                  </a:txBody>
                  <a:tcPr marT="18000" marB="18000" anchor="ctr"/>
                </a:tc>
                <a:extLst>
                  <a:ext uri="{0D108BD9-81ED-4DB2-BD59-A6C34878D82A}">
                    <a16:rowId xmlns:a16="http://schemas.microsoft.com/office/drawing/2014/main" val="3667548636"/>
                  </a:ext>
                </a:extLst>
              </a:tr>
              <a:tr h="255913">
                <a:tc>
                  <a:txBody>
                    <a:bodyPr/>
                    <a:lstStyle/>
                    <a:p>
                      <a:r>
                        <a:rPr lang="ja-JP" sz="1200">
                          <a:solidFill>
                            <a:schemeClr val="tx1"/>
                          </a:solidFill>
                          <a:latin typeface="+mn-lt"/>
                          <a:ea typeface="MS Mincho"/>
                          <a:cs typeface="+mn-cs"/>
                        </a:rPr>
                        <a:t>座瘡様皮膚炎</a:t>
                      </a:r>
                    </a:p>
                  </a:txBody>
                  <a:tcPr marT="18000" marB="18000"/>
                </a:tc>
                <a:tc>
                  <a:txBody>
                    <a:bodyPr/>
                    <a:lstStyle/>
                    <a:p>
                      <a:pPr algn="ctr"/>
                      <a:r>
                        <a:rPr lang="ja-JP" sz="1200">
                          <a:solidFill>
                            <a:schemeClr val="tx1"/>
                          </a:solidFill>
                        </a:rPr>
                        <a:t>17</a:t>
                      </a:r>
                    </a:p>
                  </a:txBody>
                  <a:tcPr marT="18000" marB="18000"/>
                </a:tc>
                <a:tc>
                  <a:txBody>
                    <a:bodyPr/>
                    <a:lstStyle/>
                    <a:p>
                      <a:pPr algn="ctr"/>
                      <a:r>
                        <a:rPr lang="ja-JP" sz="1200">
                          <a:solidFill>
                            <a:schemeClr val="tx1"/>
                          </a:solidFill>
                        </a:rPr>
                        <a:t>0</a:t>
                      </a:r>
                    </a:p>
                  </a:txBody>
                  <a:tcPr marT="18000" marB="18000"/>
                </a:tc>
                <a:extLst>
                  <a:ext uri="{0D108BD9-81ED-4DB2-BD59-A6C34878D82A}">
                    <a16:rowId xmlns:a16="http://schemas.microsoft.com/office/drawing/2014/main" val="2666490076"/>
                  </a:ext>
                </a:extLst>
              </a:tr>
              <a:tr h="255913">
                <a:tc>
                  <a:txBody>
                    <a:bodyPr/>
                    <a:lstStyle/>
                    <a:p>
                      <a:r>
                        <a:rPr lang="ja-JP" sz="1200">
                          <a:solidFill>
                            <a:schemeClr val="tx1"/>
                          </a:solidFill>
                        </a:rPr>
                        <a:t>末梢感覚</a:t>
                      </a:r>
                      <a:r>
                        <a:rPr lang="ja-JP" sz="1200" baseline="0">
                          <a:solidFill>
                            <a:schemeClr val="tx1"/>
                          </a:solidFill>
                        </a:rPr>
                        <a:t>神経障害</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9</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10</a:t>
                      </a:r>
                    </a:p>
                  </a:txBody>
                  <a:tcPr marT="18000" marB="18000"/>
                </a:tc>
                <a:extLst>
                  <a:ext uri="{0D108BD9-81ED-4DB2-BD59-A6C34878D82A}">
                    <a16:rowId xmlns:a16="http://schemas.microsoft.com/office/drawing/2014/main" val="669964704"/>
                  </a:ext>
                </a:extLst>
              </a:tr>
              <a:tr h="255913">
                <a:tc>
                  <a:txBody>
                    <a:bodyPr/>
                    <a:lstStyle/>
                    <a:p>
                      <a:r>
                        <a:rPr lang="ja-JP" sz="1200">
                          <a:solidFill>
                            <a:schemeClr val="tx1"/>
                          </a:solidFill>
                        </a:rPr>
                        <a:t>口内炎</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7</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2</a:t>
                      </a:r>
                    </a:p>
                  </a:txBody>
                  <a:tcPr marT="18000" marB="18000"/>
                </a:tc>
                <a:extLst>
                  <a:ext uri="{0D108BD9-81ED-4DB2-BD59-A6C34878D82A}">
                    <a16:rowId xmlns:a16="http://schemas.microsoft.com/office/drawing/2014/main" val="2444668556"/>
                  </a:ext>
                </a:extLst>
              </a:tr>
              <a:tr h="255913">
                <a:tc>
                  <a:txBody>
                    <a:bodyPr/>
                    <a:lstStyle/>
                    <a:p>
                      <a:r>
                        <a:rPr lang="ja-JP" sz="1200" baseline="0">
                          <a:solidFill>
                            <a:schemeClr val="tx1"/>
                          </a:solidFill>
                        </a:rPr>
                        <a:t>食欲の低下</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8</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4</a:t>
                      </a:r>
                    </a:p>
                  </a:txBody>
                  <a:tcPr marT="18000" marB="18000"/>
                </a:tc>
                <a:extLst>
                  <a:ext uri="{0D108BD9-81ED-4DB2-BD59-A6C34878D82A}">
                    <a16:rowId xmlns:a16="http://schemas.microsoft.com/office/drawing/2014/main" val="545166803"/>
                  </a:ext>
                </a:extLst>
              </a:tr>
              <a:tr h="255913">
                <a:tc>
                  <a:txBody>
                    <a:bodyPr/>
                    <a:lstStyle/>
                    <a:p>
                      <a:r>
                        <a:rPr lang="ja-JP" sz="1200" baseline="0">
                          <a:solidFill>
                            <a:schemeClr val="tx1"/>
                          </a:solidFill>
                        </a:rPr>
                        <a:t>爪周囲炎</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9</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&lt;1</a:t>
                      </a:r>
                    </a:p>
                  </a:txBody>
                  <a:tcPr marT="18000" marB="18000"/>
                </a:tc>
                <a:extLst>
                  <a:ext uri="{0D108BD9-81ED-4DB2-BD59-A6C34878D82A}">
                    <a16:rowId xmlns:a16="http://schemas.microsoft.com/office/drawing/2014/main" val="86622299"/>
                  </a:ext>
                </a:extLst>
              </a:tr>
              <a:tr h="255913">
                <a:tc>
                  <a:txBody>
                    <a:bodyPr/>
                    <a:lstStyle/>
                    <a:p>
                      <a:r>
                        <a:rPr lang="ja-JP" sz="1200" baseline="0">
                          <a:solidFill>
                            <a:schemeClr val="tx1"/>
                          </a:solidFill>
                        </a:rPr>
                        <a:t>好中球数の減少</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32</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35</a:t>
                      </a:r>
                    </a:p>
                  </a:txBody>
                  <a:tcPr marT="18000" marB="18000"/>
                </a:tc>
                <a:extLst>
                  <a:ext uri="{0D108BD9-81ED-4DB2-BD59-A6C34878D82A}">
                    <a16:rowId xmlns:a16="http://schemas.microsoft.com/office/drawing/2014/main" val="1635873657"/>
                  </a:ext>
                </a:extLst>
              </a:tr>
              <a:tr h="255913">
                <a:tc>
                  <a:txBody>
                    <a:bodyPr/>
                    <a:lstStyle/>
                    <a:p>
                      <a:r>
                        <a:rPr lang="ja-JP" sz="1200" baseline="0">
                          <a:solidFill>
                            <a:schemeClr val="tx1"/>
                          </a:solidFill>
                        </a:rPr>
                        <a:t>乾燥肌</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8</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&lt;1</a:t>
                      </a:r>
                    </a:p>
                  </a:txBody>
                  <a:tcPr marT="18000" marB="18000"/>
                </a:tc>
                <a:extLst>
                  <a:ext uri="{0D108BD9-81ED-4DB2-BD59-A6C34878D82A}">
                    <a16:rowId xmlns:a16="http://schemas.microsoft.com/office/drawing/2014/main" val="912632520"/>
                  </a:ext>
                </a:extLst>
              </a:tr>
              <a:tr h="255913">
                <a:tc>
                  <a:txBody>
                    <a:bodyPr/>
                    <a:lstStyle/>
                    <a:p>
                      <a:r>
                        <a:rPr lang="ja-JP" sz="1200" baseline="0">
                          <a:solidFill>
                            <a:schemeClr val="tx1"/>
                          </a:solidFill>
                        </a:rPr>
                        <a:t>吐き気</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2</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a:t>
                      </a:r>
                    </a:p>
                  </a:txBody>
                  <a:tcPr marT="18000" marB="18000"/>
                </a:tc>
                <a:extLst>
                  <a:ext uri="{0D108BD9-81ED-4DB2-BD59-A6C34878D82A}">
                    <a16:rowId xmlns:a16="http://schemas.microsoft.com/office/drawing/2014/main" val="4063012077"/>
                  </a:ext>
                </a:extLst>
              </a:tr>
              <a:tr h="255913">
                <a:tc>
                  <a:txBody>
                    <a:bodyPr/>
                    <a:lstStyle/>
                    <a:p>
                      <a:r>
                        <a:rPr lang="ja-JP" sz="1200" baseline="0">
                          <a:solidFill>
                            <a:schemeClr val="tx1"/>
                          </a:solidFill>
                        </a:rPr>
                        <a:t>疲労</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5</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4</a:t>
                      </a:r>
                    </a:p>
                  </a:txBody>
                  <a:tcPr marT="18000" marB="18000"/>
                </a:tc>
                <a:extLst>
                  <a:ext uri="{0D108BD9-81ED-4DB2-BD59-A6C34878D82A}">
                    <a16:rowId xmlns:a16="http://schemas.microsoft.com/office/drawing/2014/main" val="1659185077"/>
                  </a:ext>
                </a:extLst>
              </a:tr>
              <a:tr h="255913">
                <a:tc>
                  <a:txBody>
                    <a:bodyPr/>
                    <a:lstStyle/>
                    <a:p>
                      <a:r>
                        <a:rPr lang="ja-JP" sz="1200" baseline="0" noProof="0">
                          <a:solidFill>
                            <a:schemeClr val="tx1"/>
                          </a:solidFill>
                        </a:rPr>
                        <a:t>下痢</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6</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a:t>
                      </a:r>
                    </a:p>
                  </a:txBody>
                  <a:tcPr marT="18000" marB="18000"/>
                </a:tc>
                <a:extLst>
                  <a:ext uri="{0D108BD9-81ED-4DB2-BD59-A6C34878D82A}">
                    <a16:rowId xmlns:a16="http://schemas.microsoft.com/office/drawing/2014/main" val="2468402782"/>
                  </a:ext>
                </a:extLst>
              </a:tr>
              <a:tr h="255913">
                <a:tc>
                  <a:txBody>
                    <a:bodyPr/>
                    <a:lstStyle/>
                    <a:p>
                      <a:r>
                        <a:rPr lang="ja-JP" sz="1200" baseline="0">
                          <a:solidFill>
                            <a:schemeClr val="tx1"/>
                          </a:solidFill>
                        </a:rPr>
                        <a:t>低マグネシウム血症</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8</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0</a:t>
                      </a:r>
                    </a:p>
                  </a:txBody>
                  <a:tcPr marT="18000" marB="18000"/>
                </a:tc>
                <a:extLst>
                  <a:ext uri="{0D108BD9-81ED-4DB2-BD59-A6C34878D82A}">
                    <a16:rowId xmlns:a16="http://schemas.microsoft.com/office/drawing/2014/main" val="4067770460"/>
                  </a:ext>
                </a:extLst>
              </a:tr>
              <a:tr h="255913">
                <a:tc>
                  <a:txBody>
                    <a:bodyPr/>
                    <a:lstStyle/>
                    <a:p>
                      <a:r>
                        <a:rPr lang="ja-JP" sz="1200" baseline="0">
                          <a:solidFill>
                            <a:schemeClr val="tx1"/>
                          </a:solidFill>
                        </a:rPr>
                        <a:t>便秘</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0</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1</a:t>
                      </a:r>
                    </a:p>
                  </a:txBody>
                  <a:tcPr marT="18000" marB="18000"/>
                </a:tc>
                <a:extLst>
                  <a:ext uri="{0D108BD9-81ED-4DB2-BD59-A6C34878D82A}">
                    <a16:rowId xmlns:a16="http://schemas.microsoft.com/office/drawing/2014/main" val="3925239726"/>
                  </a:ext>
                </a:extLst>
              </a:tr>
              <a:tr h="255913">
                <a:tc>
                  <a:txBody>
                    <a:bodyPr/>
                    <a:lstStyle/>
                    <a:p>
                      <a:r>
                        <a:rPr lang="ja-JP" sz="1200" baseline="0">
                          <a:solidFill>
                            <a:schemeClr val="tx1"/>
                          </a:solidFill>
                        </a:rPr>
                        <a:t>血小板数の減少</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2</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1</a:t>
                      </a:r>
                    </a:p>
                  </a:txBody>
                  <a:tcPr marT="18000" marB="18000"/>
                </a:tc>
                <a:extLst>
                  <a:ext uri="{0D108BD9-81ED-4DB2-BD59-A6C34878D82A}">
                    <a16:rowId xmlns:a16="http://schemas.microsoft.com/office/drawing/2014/main" val="2828561408"/>
                  </a:ext>
                </a:extLst>
              </a:tr>
            </a:tbl>
          </a:graphicData>
        </a:graphic>
      </p:graphicFrame>
    </p:spTree>
    <p:extLst>
      <p:ext uri="{BB962C8B-B14F-4D97-AF65-F5344CB8AC3E}">
        <p14:creationId xmlns:p14="http://schemas.microsoft.com/office/powerpoint/2010/main" val="187433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2" y="6120386"/>
            <a:ext cx="6042395" cy="487363"/>
          </a:xfrm>
        </p:spPr>
        <p:txBody>
          <a:bodyPr/>
          <a:lstStyle/>
          <a:p>
            <a:r>
              <a:rPr lang="ja-JP" dirty="0"/>
              <a:t>*オプションA：プラチナ(シスプラチンまたはオキサリプラチン) + フルオロピリミジン、</a:t>
            </a:r>
            <a:br>
              <a:rPr lang="ja-JP" dirty="0"/>
            </a:br>
            <a:r>
              <a:rPr lang="ja-JP" dirty="0"/>
              <a:t>オプションB：プラチナ(シスプラチンまたはオキサリプラチン) + パクリタキセル</a:t>
            </a:r>
          </a:p>
        </p:txBody>
      </p:sp>
      <p:sp>
        <p:nvSpPr>
          <p:cNvPr id="21" name="Title 1"/>
          <p:cNvSpPr>
            <a:spLocks noGrp="1"/>
          </p:cNvSpPr>
          <p:nvPr>
            <p:ph type="title"/>
          </p:nvPr>
        </p:nvSpPr>
        <p:spPr>
          <a:xfrm>
            <a:off x="486833" y="179614"/>
            <a:ext cx="11076074" cy="807720"/>
          </a:xfrm>
        </p:spPr>
        <p:txBody>
          <a:bodyPr/>
          <a:lstStyle/>
          <a:p>
            <a:r>
              <a:rPr lang="ja-JP"/>
              <a:t>LBA-1：RATIONALE-306：局所進行性切除不能または転移性の食道扁平上皮癌(ESCC)治療の第一選択としてのチスレリズマブ＋化学療法と化学療法を比較した無作為化グローバル第III相試験 – Yoon H、et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RATIONALE-306試験において、局所進行性または転移性ESCC患者における1Lチスレリズマブ＋化学療法の有効性と安全性を評価すること </a:t>
            </a:r>
          </a:p>
        </p:txBody>
      </p:sp>
      <p:sp>
        <p:nvSpPr>
          <p:cNvPr id="23" name="Text Placeholder 4"/>
          <p:cNvSpPr>
            <a:spLocks noGrp="1"/>
          </p:cNvSpPr>
          <p:nvPr>
            <p:ph type="body" sz="quarter" idx="11"/>
          </p:nvPr>
        </p:nvSpPr>
        <p:spPr>
          <a:xfrm>
            <a:off x="6197601" y="6096001"/>
            <a:ext cx="5507567" cy="487363"/>
          </a:xfrm>
        </p:spPr>
        <p:txBody>
          <a:bodyPr/>
          <a:lstStyle/>
          <a:p>
            <a:r>
              <a:rPr lang="ja-JP" dirty="0"/>
              <a:t>2022年ESMO WCGCで発表</a:t>
            </a:r>
            <a:br>
              <a:rPr lang="en-GB" altLang="ja-JP" dirty="0"/>
            </a:br>
            <a:r>
              <a:rPr lang="ja-JP" dirty="0"/>
              <a:t>Yoon H, et al.Ann Oncol 2022;33(suppl):abstr LBA-1</a:t>
            </a:r>
          </a:p>
        </p:txBody>
      </p:sp>
      <p:sp>
        <p:nvSpPr>
          <p:cNvPr id="24" name="Rectangle 9"/>
          <p:cNvSpPr txBox="1">
            <a:spLocks noChangeArrowheads="1"/>
          </p:cNvSpPr>
          <p:nvPr/>
        </p:nvSpPr>
        <p:spPr bwMode="auto">
          <a:xfrm>
            <a:off x="1627538" y="5415022"/>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dirty="0">
                <a:solidFill>
                  <a:srgbClr val="A0A0A0"/>
                </a:solidFill>
              </a:rPr>
              <a:t>主要評価項目</a:t>
            </a:r>
          </a:p>
          <a:p>
            <a:pPr>
              <a:buClr>
                <a:srgbClr val="043882"/>
              </a:buClr>
              <a:defRPr/>
            </a:pPr>
            <a:r>
              <a:rPr lang="ja-JP" dirty="0"/>
              <a:t>OS</a:t>
            </a:r>
          </a:p>
        </p:txBody>
      </p:sp>
      <p:sp>
        <p:nvSpPr>
          <p:cNvPr id="25" name="Oval 14"/>
          <p:cNvSpPr>
            <a:spLocks noChangeArrowheads="1"/>
          </p:cNvSpPr>
          <p:nvPr/>
        </p:nvSpPr>
        <p:spPr bwMode="auto">
          <a:xfrm>
            <a:off x="4266943" y="34836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:1</a:t>
            </a:r>
            <a:endParaRPr lang="ja-JP" sz="1600" b="1" dirty="0">
              <a:solidFill>
                <a:srgbClr val="043882"/>
              </a:solidFill>
              <a:ea typeface="SimSun" pitchFamily="2" charset="-122"/>
            </a:endParaRPr>
          </a:p>
        </p:txBody>
      </p:sp>
      <p:cxnSp>
        <p:nvCxnSpPr>
          <p:cNvPr id="26" name="AutoShape 15"/>
          <p:cNvCxnSpPr>
            <a:cxnSpLocks noChangeShapeType="1"/>
            <a:stCxn id="25" idx="0"/>
            <a:endCxn id="28" idx="1"/>
          </p:cNvCxnSpPr>
          <p:nvPr/>
        </p:nvCxnSpPr>
        <p:spPr bwMode="auto">
          <a:xfrm rot="5400000" flipH="1" flipV="1">
            <a:off x="4288932" y="2921999"/>
            <a:ext cx="831414" cy="291797"/>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082451" y="3775704"/>
            <a:ext cx="184492"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850538" y="2181054"/>
            <a:ext cx="4539123"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チスレリズマブ 200 mg IV q3w + 
治験責任医師が選択した化学療法*
(n=326)</a:t>
            </a:r>
          </a:p>
        </p:txBody>
      </p:sp>
      <p:sp>
        <p:nvSpPr>
          <p:cNvPr id="29" name="AutoShape 9"/>
          <p:cNvSpPr>
            <a:spLocks noChangeArrowheads="1"/>
          </p:cNvSpPr>
          <p:nvPr/>
        </p:nvSpPr>
        <p:spPr bwMode="auto">
          <a:xfrm>
            <a:off x="781490" y="2721313"/>
            <a:ext cx="3300961"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切除不能局所進行または転移性ESCC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進行性疾患に対する全身治療歴なし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 </a:t>
            </a:r>
          </a:p>
          <a:p>
            <a:pPr defTabSz="892175" eaLnBrk="0" hangingPunct="0">
              <a:spcAft>
                <a:spcPct val="30000"/>
              </a:spcAft>
              <a:defRPr/>
            </a:pPr>
            <a:r>
              <a:rPr lang="ja-JP" sz="1600">
                <a:solidFill>
                  <a:srgbClr val="FFFFFF"/>
                </a:solidFill>
                <a:ea typeface="SimSun" pitchFamily="2" charset="-122"/>
              </a:rPr>
              <a:t>(n=649)</a:t>
            </a:r>
          </a:p>
        </p:txBody>
      </p:sp>
      <p:cxnSp>
        <p:nvCxnSpPr>
          <p:cNvPr id="30" name="AutoShape 16"/>
          <p:cNvCxnSpPr>
            <a:cxnSpLocks noChangeShapeType="1"/>
            <a:stCxn id="25" idx="4"/>
            <a:endCxn id="32" idx="1"/>
          </p:cNvCxnSpPr>
          <p:nvPr/>
        </p:nvCxnSpPr>
        <p:spPr bwMode="auto">
          <a:xfrm rot="16200000" flipH="1">
            <a:off x="4302314" y="4324230"/>
            <a:ext cx="804651" cy="291797"/>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PFS、ORR、DoR、HRQoL、安全性</a:t>
            </a:r>
          </a:p>
        </p:txBody>
      </p:sp>
      <p:sp>
        <p:nvSpPr>
          <p:cNvPr id="32" name="AutoShape 8"/>
          <p:cNvSpPr>
            <a:spLocks noChangeArrowheads="1"/>
          </p:cNvSpPr>
          <p:nvPr/>
        </p:nvSpPr>
        <p:spPr bwMode="auto">
          <a:xfrm>
            <a:off x="4850538" y="4401319"/>
            <a:ext cx="4539123"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プラセボ +
治験責任医師が選択した化学療法*
(n=323)</a:t>
            </a:r>
          </a:p>
        </p:txBody>
      </p:sp>
      <p:sp>
        <p:nvSpPr>
          <p:cNvPr id="20" name="Content Placeholder 26"/>
          <p:cNvSpPr txBox="1">
            <a:spLocks/>
          </p:cNvSpPr>
          <p:nvPr/>
        </p:nvSpPr>
        <p:spPr bwMode="auto">
          <a:xfrm>
            <a:off x="4947530" y="3109189"/>
            <a:ext cx="5773554"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層化</a:t>
            </a:r>
          </a:p>
          <a:p>
            <a:pPr marL="203200" lvl="0" indent="-203200">
              <a:spcAft>
                <a:spcPts val="400"/>
              </a:spcAft>
              <a:buFont typeface="Arial" pitchFamily="34" charset="0"/>
              <a:buChar char="•"/>
              <a:defRPr/>
            </a:pPr>
            <a:r>
              <a:rPr lang="ja-JP" sz="1400" dirty="0">
                <a:solidFill>
                  <a:srgbClr val="4D4D4D"/>
                </a:solidFill>
              </a:rPr>
              <a:t>地域(アジア[日本を除く] 対 日本 対 RoW)</a:t>
            </a:r>
          </a:p>
          <a:p>
            <a:pPr marL="203200" lvl="0" indent="-203200">
              <a:spcAft>
                <a:spcPts val="400"/>
              </a:spcAft>
              <a:buFont typeface="Arial" pitchFamily="34" charset="0"/>
              <a:buChar char="•"/>
              <a:defRPr/>
            </a:pPr>
            <a:r>
              <a:rPr lang="ja-JP" sz="1400" dirty="0">
                <a:solidFill>
                  <a:srgbClr val="4D4D4D"/>
                </a:solidFill>
              </a:rPr>
              <a:t>根治治療歴あり(はい、いいえ)</a:t>
            </a:r>
          </a:p>
          <a:p>
            <a:pPr marL="203200" lvl="0" indent="-203200">
              <a:spcAft>
                <a:spcPts val="400"/>
              </a:spcAft>
              <a:buFont typeface="Arial" pitchFamily="34" charset="0"/>
              <a:buChar char="•"/>
              <a:defRPr/>
            </a:pPr>
            <a:r>
              <a:rPr lang="ja-JP" sz="1400" dirty="0">
                <a:solidFill>
                  <a:srgbClr val="4D4D4D"/>
                </a:solidFill>
              </a:rPr>
              <a:t>治験責任医師が選択した化学療法(プラチナフルオロピリミジン、プラチナ/パクリタキセル)</a:t>
            </a:r>
          </a:p>
        </p:txBody>
      </p:sp>
      <p:cxnSp>
        <p:nvCxnSpPr>
          <p:cNvPr id="33" name="AutoShape 21"/>
          <p:cNvCxnSpPr>
            <a:cxnSpLocks noChangeShapeType="1"/>
            <a:stCxn id="28" idx="3"/>
            <a:endCxn id="36" idx="1"/>
          </p:cNvCxnSpPr>
          <p:nvPr/>
        </p:nvCxnSpPr>
        <p:spPr bwMode="auto">
          <a:xfrm flipV="1">
            <a:off x="9389661" y="2652189"/>
            <a:ext cx="765400" cy="1"/>
          </a:xfrm>
          <a:prstGeom prst="straightConnector1">
            <a:avLst/>
          </a:prstGeom>
          <a:noFill/>
          <a:ln w="57150">
            <a:solidFill>
              <a:schemeClr val="bg2">
                <a:lumMod val="60000"/>
                <a:lumOff val="40000"/>
              </a:schemeClr>
            </a:solidFill>
            <a:round/>
            <a:headEnd/>
            <a:tailEnd type="triangle" w="med" len="med"/>
          </a:ln>
        </p:spPr>
      </p:cxnSp>
      <p:cxnSp>
        <p:nvCxnSpPr>
          <p:cNvPr id="35" name="AutoShape 21"/>
          <p:cNvCxnSpPr>
            <a:cxnSpLocks noChangeShapeType="1"/>
            <a:stCxn id="32" idx="3"/>
            <a:endCxn id="39" idx="1"/>
          </p:cNvCxnSpPr>
          <p:nvPr/>
        </p:nvCxnSpPr>
        <p:spPr bwMode="auto">
          <a:xfrm flipV="1">
            <a:off x="9389661" y="4872454"/>
            <a:ext cx="765400" cy="1"/>
          </a:xfrm>
          <a:prstGeom prst="straightConnector1">
            <a:avLst/>
          </a:prstGeom>
          <a:noFill/>
          <a:ln w="57150">
            <a:solidFill>
              <a:schemeClr val="bg2">
                <a:lumMod val="60000"/>
                <a:lumOff val="40000"/>
              </a:schemeClr>
            </a:solidFill>
            <a:round/>
            <a:headEnd/>
            <a:tailEnd type="triangle" w="med" len="med"/>
          </a:ln>
        </p:spPr>
      </p:cxnSp>
      <p:sp>
        <p:nvSpPr>
          <p:cNvPr id="36" name="AutoShape 8"/>
          <p:cNvSpPr>
            <a:spLocks noChangeArrowheads="1"/>
          </p:cNvSpPr>
          <p:nvPr/>
        </p:nvSpPr>
        <p:spPr bwMode="auto">
          <a:xfrm>
            <a:off x="10155061" y="2334028"/>
            <a:ext cx="888860" cy="636322"/>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
        <p:nvSpPr>
          <p:cNvPr id="39" name="AutoShape 8"/>
          <p:cNvSpPr>
            <a:spLocks noChangeArrowheads="1"/>
          </p:cNvSpPr>
          <p:nvPr/>
        </p:nvSpPr>
        <p:spPr bwMode="auto">
          <a:xfrm>
            <a:off x="10155061" y="4554293"/>
            <a:ext cx="888860" cy="636322"/>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dirty="0">
                <a:solidFill>
                  <a:srgbClr val="FFFFFF"/>
                </a:solidFill>
                <a:ea typeface="SimSun" pitchFamily="2" charset="-122"/>
              </a:rPr>
              <a:t>PD/
毒性</a:t>
            </a:r>
          </a:p>
        </p:txBody>
      </p:sp>
    </p:spTree>
    <p:extLst>
      <p:ext uri="{BB962C8B-B14F-4D97-AF65-F5344CB8AC3E}">
        <p14:creationId xmlns:p14="http://schemas.microsoft.com/office/powerpoint/2010/main" val="16365053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O-7：適切に選択された患者におけるIIIラインのセツキシマブ再投与試験の治療有効性を示すエビデンス：CRICKETとCAVEの長期追跡調査試験から得られた所見 – Martinelli E、et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イタリアの施設におけるCRICKETおよびCAVE試験の複合解析で、適切に選択されたRAS/BRAF WT mCRC患者を対象に、3Lセツキシマブ再投与試験の長期有効性と安全性を評価すること</a:t>
            </a:r>
          </a:p>
          <a:p>
            <a:pPr marL="0" indent="0">
              <a:spcBef>
                <a:spcPts val="1800"/>
              </a:spcBef>
              <a:buNone/>
            </a:pPr>
            <a:r>
              <a:rPr lang="ja-JP" b="1"/>
              <a:t>方法</a:t>
            </a:r>
          </a:p>
          <a:p>
            <a:r>
              <a:rPr lang="ja-JP"/>
              <a:t>CRICKET(n=13)では3Lセツキシマブ再投与とイリノテカンの併用療法、CAVE(n=33)ではアベルマブとの併用療法を受けたRAS/BRAF WT mCRC患者を対象に、PFS、OS及び安全性を評価した</a:t>
            </a:r>
          </a:p>
        </p:txBody>
      </p:sp>
      <p:sp>
        <p:nvSpPr>
          <p:cNvPr id="23"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 WCGCで発表</a:t>
            </a:r>
            <a:br>
              <a:rPr lang="en-GB" altLang="ja-JP" dirty="0"/>
            </a:br>
            <a:r>
              <a:rPr lang="ja-JP" dirty="0"/>
              <a:t>Martinelli E, et al.Ann Oncol 2022;33(suppl):abstr O-7</a:t>
            </a:r>
          </a:p>
        </p:txBody>
      </p:sp>
    </p:spTree>
    <p:extLst>
      <p:ext uri="{BB962C8B-B14F-4D97-AF65-F5344CB8AC3E}">
        <p14:creationId xmlns:p14="http://schemas.microsoft.com/office/powerpoint/2010/main" val="20655168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O-7：適切に選択された患者におけるIIIラインのセツキシマブ再投与試験の治療有効性を示すエビデンス：CRICKETとCAVEの長期追跡調査試験から得られた所見 – Martinelli E、et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solidFill>
                  <a:schemeClr val="tx1"/>
                </a:solidFill>
              </a:rPr>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solidFill>
                  <a:schemeClr val="tx1"/>
                </a:solidFill>
              </a:rPr>
              <a:t>Martinelli E, et al.Ann Oncol 2022;33(suppl):abstr O-7</a:t>
            </a:r>
          </a:p>
        </p:txBody>
      </p:sp>
      <p:sp>
        <p:nvSpPr>
          <p:cNvPr id="7" name="TextBox 6">
            <a:extLst>
              <a:ext uri="{FF2B5EF4-FFF2-40B4-BE49-F238E27FC236}">
                <a16:creationId xmlns:a16="http://schemas.microsoft.com/office/drawing/2014/main" id="{440F5ABE-73CE-0247-72C4-C19641F1A7F4}"/>
              </a:ext>
            </a:extLst>
          </p:cNvPr>
          <p:cNvSpPr txBox="1"/>
          <p:nvPr/>
        </p:nvSpPr>
        <p:spPr>
          <a:xfrm>
            <a:off x="2625187" y="1527243"/>
            <a:ext cx="264848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8" name="TextBox 7">
            <a:extLst>
              <a:ext uri="{FF2B5EF4-FFF2-40B4-BE49-F238E27FC236}">
                <a16:creationId xmlns:a16="http://schemas.microsoft.com/office/drawing/2014/main" id="{D0D3B474-7901-4E4D-7470-1A0DB40DAB25}"/>
              </a:ext>
            </a:extLst>
          </p:cNvPr>
          <p:cNvSpPr txBox="1"/>
          <p:nvPr/>
        </p:nvSpPr>
        <p:spPr>
          <a:xfrm>
            <a:off x="8474825" y="1527243"/>
            <a:ext cx="1715534" cy="338554"/>
          </a:xfrm>
          <a:prstGeom prst="rect">
            <a:avLst/>
          </a:prstGeom>
          <a:noFill/>
        </p:spPr>
        <p:txBody>
          <a:bodyPr wrap="none" rtlCol="0">
            <a:spAutoFit/>
          </a:bodyPr>
          <a:lstStyle/>
          <a:p>
            <a:pPr algn="ctr"/>
            <a:r>
              <a:rPr lang="ja-JP" sz="1600" b="1">
                <a:solidFill>
                  <a:schemeClr val="tx1"/>
                </a:solidFill>
              </a:rPr>
              <a:t>全生存期間</a:t>
            </a:r>
          </a:p>
        </p:txBody>
      </p:sp>
      <p:sp>
        <p:nvSpPr>
          <p:cNvPr id="9" name="TextBox 8">
            <a:extLst>
              <a:ext uri="{FF2B5EF4-FFF2-40B4-BE49-F238E27FC236}">
                <a16:creationId xmlns:a16="http://schemas.microsoft.com/office/drawing/2014/main" id="{D05F25B1-660B-22E1-671B-4920EC4A2971}"/>
              </a:ext>
            </a:extLst>
          </p:cNvPr>
          <p:cNvSpPr txBox="1"/>
          <p:nvPr/>
        </p:nvSpPr>
        <p:spPr>
          <a:xfrm>
            <a:off x="497106" y="5433728"/>
            <a:ext cx="1367682" cy="523220"/>
          </a:xfrm>
          <a:prstGeom prst="rect">
            <a:avLst/>
          </a:prstGeom>
          <a:noFill/>
        </p:spPr>
        <p:txBody>
          <a:bodyPr wrap="none" rtlCol="0">
            <a:spAutoFit/>
          </a:bodyPr>
          <a:lstStyle/>
          <a:p>
            <a:pPr algn="r"/>
            <a:r>
              <a:rPr lang="ja-JP" sz="1400">
                <a:solidFill>
                  <a:schemeClr val="tx1"/>
                </a:solidFill>
              </a:rPr>
              <a:t>リスク有患者数 </a:t>
            </a:r>
          </a:p>
          <a:p>
            <a:pPr algn="r"/>
            <a:r>
              <a:rPr lang="ja-JP" sz="1400">
                <a:solidFill>
                  <a:schemeClr val="tx1"/>
                </a:solidFill>
              </a:rPr>
              <a:t>(打ち切り済み患者数)</a:t>
            </a:r>
          </a:p>
        </p:txBody>
      </p:sp>
      <p:sp>
        <p:nvSpPr>
          <p:cNvPr id="10" name="TextBox 9">
            <a:extLst>
              <a:ext uri="{FF2B5EF4-FFF2-40B4-BE49-F238E27FC236}">
                <a16:creationId xmlns:a16="http://schemas.microsoft.com/office/drawing/2014/main" id="{C3ACDED7-F3B0-A5CF-2BE0-8244B3121749}"/>
              </a:ext>
            </a:extLst>
          </p:cNvPr>
          <p:cNvSpPr txBox="1"/>
          <p:nvPr/>
        </p:nvSpPr>
        <p:spPr>
          <a:xfrm>
            <a:off x="3285636" y="2144964"/>
            <a:ext cx="2642070" cy="523220"/>
          </a:xfrm>
          <a:prstGeom prst="rect">
            <a:avLst/>
          </a:prstGeom>
          <a:noFill/>
        </p:spPr>
        <p:txBody>
          <a:bodyPr wrap="none" rtlCol="0">
            <a:spAutoFit/>
          </a:bodyPr>
          <a:lstStyle/>
          <a:p>
            <a:r>
              <a:rPr lang="ja-JP" sz="1400">
                <a:solidFill>
                  <a:schemeClr val="tx1"/>
                </a:solidFill>
              </a:rPr>
              <a:t>mPFS 3.9 月数(95%CI 3.0、4.9)</a:t>
            </a:r>
          </a:p>
          <a:p>
            <a:r>
              <a:rPr lang="ja-JP" sz="1400">
                <a:solidFill>
                  <a:schemeClr val="tx1"/>
                </a:solidFill>
              </a:rPr>
              <a:t>イベント、n/N (%) 46/46 (100)</a:t>
            </a:r>
          </a:p>
        </p:txBody>
      </p:sp>
      <p:sp>
        <p:nvSpPr>
          <p:cNvPr id="11" name="Freeform 21">
            <a:extLst>
              <a:ext uri="{FF2B5EF4-FFF2-40B4-BE49-F238E27FC236}">
                <a16:creationId xmlns:a16="http://schemas.microsoft.com/office/drawing/2014/main" id="{445AE40B-9ED0-F48A-213A-4085BE2BC344}"/>
              </a:ext>
            </a:extLst>
          </p:cNvPr>
          <p:cNvSpPr>
            <a:spLocks/>
          </p:cNvSpPr>
          <p:nvPr/>
        </p:nvSpPr>
        <p:spPr bwMode="auto">
          <a:xfrm>
            <a:off x="2032558" y="2289704"/>
            <a:ext cx="4056443" cy="25007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2" name="Group 11">
            <a:extLst>
              <a:ext uri="{FF2B5EF4-FFF2-40B4-BE49-F238E27FC236}">
                <a16:creationId xmlns:a16="http://schemas.microsoft.com/office/drawing/2014/main" id="{AD3888A9-4217-2E4B-31F3-6B02CD85DEAE}"/>
              </a:ext>
            </a:extLst>
          </p:cNvPr>
          <p:cNvGrpSpPr/>
          <p:nvPr/>
        </p:nvGrpSpPr>
        <p:grpSpPr>
          <a:xfrm>
            <a:off x="1388347" y="2129792"/>
            <a:ext cx="644807" cy="2813415"/>
            <a:chOff x="1339548" y="1263132"/>
            <a:chExt cx="644807" cy="2863790"/>
          </a:xfrm>
        </p:grpSpPr>
        <p:sp>
          <p:nvSpPr>
            <p:cNvPr id="13" name="Line 6">
              <a:extLst>
                <a:ext uri="{FF2B5EF4-FFF2-40B4-BE49-F238E27FC236}">
                  <a16:creationId xmlns:a16="http://schemas.microsoft.com/office/drawing/2014/main" id="{BC331B49-C660-25D3-FC7A-570D251412BF}"/>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7">
              <a:extLst>
                <a:ext uri="{FF2B5EF4-FFF2-40B4-BE49-F238E27FC236}">
                  <a16:creationId xmlns:a16="http://schemas.microsoft.com/office/drawing/2014/main" id="{82EE8576-0F90-D212-6C78-95B89314E27B}"/>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8">
              <a:extLst>
                <a:ext uri="{FF2B5EF4-FFF2-40B4-BE49-F238E27FC236}">
                  <a16:creationId xmlns:a16="http://schemas.microsoft.com/office/drawing/2014/main" id="{1D97B299-45A0-44BA-EF5C-6361E8362E2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9">
              <a:extLst>
                <a:ext uri="{FF2B5EF4-FFF2-40B4-BE49-F238E27FC236}">
                  <a16:creationId xmlns:a16="http://schemas.microsoft.com/office/drawing/2014/main" id="{DBCEDD77-6478-B922-C841-D9F1E478BB0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Line 10">
              <a:extLst>
                <a:ext uri="{FF2B5EF4-FFF2-40B4-BE49-F238E27FC236}">
                  <a16:creationId xmlns:a16="http://schemas.microsoft.com/office/drawing/2014/main" id="{D4390027-5354-5C50-E476-F82F30FA2F01}"/>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8" name="Line 11">
              <a:extLst>
                <a:ext uri="{FF2B5EF4-FFF2-40B4-BE49-F238E27FC236}">
                  <a16:creationId xmlns:a16="http://schemas.microsoft.com/office/drawing/2014/main" id="{AD20FC29-01CC-F28B-428C-7FA26DF9FC69}"/>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9" name="TextBox 18">
              <a:extLst>
                <a:ext uri="{FF2B5EF4-FFF2-40B4-BE49-F238E27FC236}">
                  <a16:creationId xmlns:a16="http://schemas.microsoft.com/office/drawing/2014/main" id="{9F19F169-4BDE-8141-C00D-AF1C9F8D5B7E}"/>
                </a:ext>
              </a:extLst>
            </p:cNvPr>
            <p:cNvSpPr txBox="1"/>
            <p:nvPr/>
          </p:nvSpPr>
          <p:spPr>
            <a:xfrm rot="16200000">
              <a:off x="1089426" y="2569414"/>
              <a:ext cx="808021"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PFS、%</a:t>
              </a:r>
            </a:p>
          </p:txBody>
        </p:sp>
        <p:sp>
          <p:nvSpPr>
            <p:cNvPr id="20" name="TextBox 19">
              <a:extLst>
                <a:ext uri="{FF2B5EF4-FFF2-40B4-BE49-F238E27FC236}">
                  <a16:creationId xmlns:a16="http://schemas.microsoft.com/office/drawing/2014/main" id="{BA375891-EBF2-8863-3660-A31A8B719E76}"/>
                </a:ext>
              </a:extLst>
            </p:cNvPr>
            <p:cNvSpPr txBox="1"/>
            <p:nvPr/>
          </p:nvSpPr>
          <p:spPr>
            <a:xfrm>
              <a:off x="1459939" y="1263132"/>
              <a:ext cx="482824"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100</a:t>
              </a:r>
            </a:p>
          </p:txBody>
        </p:sp>
        <p:sp>
          <p:nvSpPr>
            <p:cNvPr id="24" name="TextBox 23">
              <a:extLst>
                <a:ext uri="{FF2B5EF4-FFF2-40B4-BE49-F238E27FC236}">
                  <a16:creationId xmlns:a16="http://schemas.microsoft.com/office/drawing/2014/main" id="{ABE2B207-1048-A4F6-BACA-6CD3DACEB305}"/>
                </a:ext>
              </a:extLst>
            </p:cNvPr>
            <p:cNvSpPr txBox="1"/>
            <p:nvPr/>
          </p:nvSpPr>
          <p:spPr>
            <a:xfrm>
              <a:off x="1559325" y="1787271"/>
              <a:ext cx="383438"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80</a:t>
              </a:r>
            </a:p>
          </p:txBody>
        </p:sp>
        <p:sp>
          <p:nvSpPr>
            <p:cNvPr id="25" name="TextBox 24">
              <a:extLst>
                <a:ext uri="{FF2B5EF4-FFF2-40B4-BE49-F238E27FC236}">
                  <a16:creationId xmlns:a16="http://schemas.microsoft.com/office/drawing/2014/main" id="{B3C27179-7FB5-2C8B-A2E6-C607A639CC7A}"/>
                </a:ext>
              </a:extLst>
            </p:cNvPr>
            <p:cNvSpPr txBox="1"/>
            <p:nvPr/>
          </p:nvSpPr>
          <p:spPr>
            <a:xfrm>
              <a:off x="1559325" y="2285801"/>
              <a:ext cx="383438"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60</a:t>
              </a:r>
            </a:p>
          </p:txBody>
        </p:sp>
        <p:sp>
          <p:nvSpPr>
            <p:cNvPr id="26" name="TextBox 25">
              <a:extLst>
                <a:ext uri="{FF2B5EF4-FFF2-40B4-BE49-F238E27FC236}">
                  <a16:creationId xmlns:a16="http://schemas.microsoft.com/office/drawing/2014/main" id="{4D866D74-68F0-8B88-CE18-302E2E01BBB9}"/>
                </a:ext>
              </a:extLst>
            </p:cNvPr>
            <p:cNvSpPr txBox="1"/>
            <p:nvPr/>
          </p:nvSpPr>
          <p:spPr>
            <a:xfrm>
              <a:off x="1559325" y="2800454"/>
              <a:ext cx="383438"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40</a:t>
              </a:r>
            </a:p>
          </p:txBody>
        </p:sp>
        <p:sp>
          <p:nvSpPr>
            <p:cNvPr id="27" name="TextBox 26">
              <a:extLst>
                <a:ext uri="{FF2B5EF4-FFF2-40B4-BE49-F238E27FC236}">
                  <a16:creationId xmlns:a16="http://schemas.microsoft.com/office/drawing/2014/main" id="{C033C9F5-E273-2BDD-E786-49176FAA1074}"/>
                </a:ext>
              </a:extLst>
            </p:cNvPr>
            <p:cNvSpPr txBox="1"/>
            <p:nvPr/>
          </p:nvSpPr>
          <p:spPr>
            <a:xfrm>
              <a:off x="1559325" y="3304357"/>
              <a:ext cx="383438"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20</a:t>
              </a:r>
            </a:p>
          </p:txBody>
        </p:sp>
        <p:sp>
          <p:nvSpPr>
            <p:cNvPr id="28" name="TextBox 27">
              <a:extLst>
                <a:ext uri="{FF2B5EF4-FFF2-40B4-BE49-F238E27FC236}">
                  <a16:creationId xmlns:a16="http://schemas.microsoft.com/office/drawing/2014/main" id="{0E9178C7-CF49-A0F5-5A7E-B33D11F7BDDF}"/>
                </a:ext>
              </a:extLst>
            </p:cNvPr>
            <p:cNvSpPr txBox="1"/>
            <p:nvPr/>
          </p:nvSpPr>
          <p:spPr>
            <a:xfrm>
              <a:off x="1658719" y="3813634"/>
              <a:ext cx="284052"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29" name="TextBox 28">
            <a:extLst>
              <a:ext uri="{FF2B5EF4-FFF2-40B4-BE49-F238E27FC236}">
                <a16:creationId xmlns:a16="http://schemas.microsoft.com/office/drawing/2014/main" id="{DC089DE7-F5D2-A572-DDBB-4313F34C944D}"/>
              </a:ext>
            </a:extLst>
          </p:cNvPr>
          <p:cNvSpPr txBox="1"/>
          <p:nvPr/>
        </p:nvSpPr>
        <p:spPr>
          <a:xfrm>
            <a:off x="3440800" y="5101339"/>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期間、月数</a:t>
            </a:r>
          </a:p>
        </p:txBody>
      </p:sp>
      <p:grpSp>
        <p:nvGrpSpPr>
          <p:cNvPr id="30" name="Group 29">
            <a:extLst>
              <a:ext uri="{FF2B5EF4-FFF2-40B4-BE49-F238E27FC236}">
                <a16:creationId xmlns:a16="http://schemas.microsoft.com/office/drawing/2014/main" id="{F8520B3A-7EF0-D1ED-02AD-2BE67BAB99A4}"/>
              </a:ext>
            </a:extLst>
          </p:cNvPr>
          <p:cNvGrpSpPr/>
          <p:nvPr/>
        </p:nvGrpSpPr>
        <p:grpSpPr>
          <a:xfrm>
            <a:off x="1921509" y="4794898"/>
            <a:ext cx="4304890" cy="360147"/>
            <a:chOff x="1513727" y="4771176"/>
            <a:chExt cx="4752488" cy="360147"/>
          </a:xfrm>
        </p:grpSpPr>
        <p:sp>
          <p:nvSpPr>
            <p:cNvPr id="31" name="Line 21">
              <a:extLst>
                <a:ext uri="{FF2B5EF4-FFF2-40B4-BE49-F238E27FC236}">
                  <a16:creationId xmlns:a16="http://schemas.microsoft.com/office/drawing/2014/main" id="{9ADEE146-1514-BDF4-7365-5BF7A589D91C}"/>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CB763C4-A053-628E-82DC-F8FAA8FE4617}"/>
                </a:ext>
              </a:extLst>
            </p:cNvPr>
            <p:cNvSpPr txBox="1"/>
            <p:nvPr/>
          </p:nvSpPr>
          <p:spPr>
            <a:xfrm>
              <a:off x="5966512" y="4843176"/>
              <a:ext cx="29970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24</a:t>
              </a:r>
            </a:p>
          </p:txBody>
        </p:sp>
        <p:sp>
          <p:nvSpPr>
            <p:cNvPr id="33" name="Line 21">
              <a:extLst>
                <a:ext uri="{FF2B5EF4-FFF2-40B4-BE49-F238E27FC236}">
                  <a16:creationId xmlns:a16="http://schemas.microsoft.com/office/drawing/2014/main" id="{E4297A6B-BB6B-3F37-5DC7-6C1E4CC4A5AB}"/>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F2C3222-282F-8399-FC2C-7B1BA435C254}"/>
                </a:ext>
              </a:extLst>
            </p:cNvPr>
            <p:cNvSpPr txBox="1"/>
            <p:nvPr/>
          </p:nvSpPr>
          <p:spPr>
            <a:xfrm>
              <a:off x="5590875" y="4843176"/>
              <a:ext cx="29970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22</a:t>
              </a:r>
            </a:p>
          </p:txBody>
        </p:sp>
        <p:sp>
          <p:nvSpPr>
            <p:cNvPr id="35" name="Line 21">
              <a:extLst>
                <a:ext uri="{FF2B5EF4-FFF2-40B4-BE49-F238E27FC236}">
                  <a16:creationId xmlns:a16="http://schemas.microsoft.com/office/drawing/2014/main" id="{E1855F71-63BA-3F38-F74D-08030C2BE94E}"/>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D2672A9-C398-BD97-B475-70BC37B0D67C}"/>
                </a:ext>
              </a:extLst>
            </p:cNvPr>
            <p:cNvSpPr txBox="1"/>
            <p:nvPr/>
          </p:nvSpPr>
          <p:spPr>
            <a:xfrm>
              <a:off x="5215238" y="4843176"/>
              <a:ext cx="29970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20</a:t>
              </a:r>
            </a:p>
          </p:txBody>
        </p:sp>
        <p:sp>
          <p:nvSpPr>
            <p:cNvPr id="37" name="Line 21">
              <a:extLst>
                <a:ext uri="{FF2B5EF4-FFF2-40B4-BE49-F238E27FC236}">
                  <a16:creationId xmlns:a16="http://schemas.microsoft.com/office/drawing/2014/main" id="{55BF5BF6-846C-E1EE-F2B1-8B0BDC365DEE}"/>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9E6B5A3-16F7-F594-6FDD-A2D7CF8333E0}"/>
                </a:ext>
              </a:extLst>
            </p:cNvPr>
            <p:cNvSpPr txBox="1"/>
            <p:nvPr/>
          </p:nvSpPr>
          <p:spPr>
            <a:xfrm>
              <a:off x="4839601" y="4843176"/>
              <a:ext cx="29970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18</a:t>
              </a:r>
            </a:p>
          </p:txBody>
        </p:sp>
        <p:sp>
          <p:nvSpPr>
            <p:cNvPr id="39" name="Line 21">
              <a:extLst>
                <a:ext uri="{FF2B5EF4-FFF2-40B4-BE49-F238E27FC236}">
                  <a16:creationId xmlns:a16="http://schemas.microsoft.com/office/drawing/2014/main" id="{63926155-2139-60A4-1AFC-82B0BA04E601}"/>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2C03DF0-BD5D-4A75-A197-2E47E84E0172}"/>
                </a:ext>
              </a:extLst>
            </p:cNvPr>
            <p:cNvSpPr txBox="1"/>
            <p:nvPr/>
          </p:nvSpPr>
          <p:spPr>
            <a:xfrm>
              <a:off x="4463964" y="4843176"/>
              <a:ext cx="29970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16</a:t>
              </a:r>
            </a:p>
          </p:txBody>
        </p:sp>
        <p:sp>
          <p:nvSpPr>
            <p:cNvPr id="41" name="Line 21">
              <a:extLst>
                <a:ext uri="{FF2B5EF4-FFF2-40B4-BE49-F238E27FC236}">
                  <a16:creationId xmlns:a16="http://schemas.microsoft.com/office/drawing/2014/main" id="{1BB7AB93-8740-13E5-200B-5A2C34A2F5A4}"/>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4D59777-CC8A-5068-D542-FF36DEDA4383}"/>
                </a:ext>
              </a:extLst>
            </p:cNvPr>
            <p:cNvSpPr txBox="1"/>
            <p:nvPr/>
          </p:nvSpPr>
          <p:spPr>
            <a:xfrm>
              <a:off x="4088327" y="4843176"/>
              <a:ext cx="29970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14</a:t>
              </a:r>
            </a:p>
          </p:txBody>
        </p:sp>
        <p:sp>
          <p:nvSpPr>
            <p:cNvPr id="43" name="Line 21">
              <a:extLst>
                <a:ext uri="{FF2B5EF4-FFF2-40B4-BE49-F238E27FC236}">
                  <a16:creationId xmlns:a16="http://schemas.microsoft.com/office/drawing/2014/main" id="{5C862F58-2B7A-E39D-45F4-D0CD263016E1}"/>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B4B64F6-CF27-3035-6343-B735B150048B}"/>
                </a:ext>
              </a:extLst>
            </p:cNvPr>
            <p:cNvSpPr txBox="1"/>
            <p:nvPr/>
          </p:nvSpPr>
          <p:spPr>
            <a:xfrm>
              <a:off x="3712689" y="4843176"/>
              <a:ext cx="29970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12</a:t>
              </a:r>
            </a:p>
          </p:txBody>
        </p:sp>
        <p:sp>
          <p:nvSpPr>
            <p:cNvPr id="45" name="Line 21">
              <a:extLst>
                <a:ext uri="{FF2B5EF4-FFF2-40B4-BE49-F238E27FC236}">
                  <a16:creationId xmlns:a16="http://schemas.microsoft.com/office/drawing/2014/main" id="{66E1BE08-7A44-883C-CD0F-12D3E4CE7B39}"/>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A74DEC5-CF7F-C57F-5981-8A4A458CD827}"/>
                </a:ext>
              </a:extLst>
            </p:cNvPr>
            <p:cNvSpPr txBox="1"/>
            <p:nvPr/>
          </p:nvSpPr>
          <p:spPr>
            <a:xfrm>
              <a:off x="3337052" y="4843176"/>
              <a:ext cx="29970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10</a:t>
              </a:r>
            </a:p>
          </p:txBody>
        </p:sp>
        <p:sp>
          <p:nvSpPr>
            <p:cNvPr id="47" name="Line 21">
              <a:extLst>
                <a:ext uri="{FF2B5EF4-FFF2-40B4-BE49-F238E27FC236}">
                  <a16:creationId xmlns:a16="http://schemas.microsoft.com/office/drawing/2014/main" id="{C5FEC0DB-7BFD-68B7-1465-531FE7630251}"/>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6FDB174-008F-9B78-CF89-5FFB7A212B0E}"/>
                </a:ext>
              </a:extLst>
            </p:cNvPr>
            <p:cNvSpPr txBox="1"/>
            <p:nvPr/>
          </p:nvSpPr>
          <p:spPr>
            <a:xfrm>
              <a:off x="3016275" y="4843176"/>
              <a:ext cx="18998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8</a:t>
              </a:r>
            </a:p>
          </p:txBody>
        </p:sp>
        <p:sp>
          <p:nvSpPr>
            <p:cNvPr id="49" name="Line 21">
              <a:extLst>
                <a:ext uri="{FF2B5EF4-FFF2-40B4-BE49-F238E27FC236}">
                  <a16:creationId xmlns:a16="http://schemas.microsoft.com/office/drawing/2014/main" id="{A06314A5-4B9F-8A27-64E1-9450DCA7689C}"/>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50E9F14A-2678-3C49-77C8-B569952855CD}"/>
                </a:ext>
              </a:extLst>
            </p:cNvPr>
            <p:cNvSpPr txBox="1"/>
            <p:nvPr/>
          </p:nvSpPr>
          <p:spPr>
            <a:xfrm>
              <a:off x="2640639" y="4843176"/>
              <a:ext cx="18998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6</a:t>
              </a:r>
            </a:p>
          </p:txBody>
        </p:sp>
        <p:sp>
          <p:nvSpPr>
            <p:cNvPr id="51" name="Line 21">
              <a:extLst>
                <a:ext uri="{FF2B5EF4-FFF2-40B4-BE49-F238E27FC236}">
                  <a16:creationId xmlns:a16="http://schemas.microsoft.com/office/drawing/2014/main" id="{980E6F20-1B6D-4B19-BDAC-33A42D3EBB9F}"/>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175D96B-F0EA-E261-9346-33D53D4533EE}"/>
                </a:ext>
              </a:extLst>
            </p:cNvPr>
            <p:cNvSpPr txBox="1"/>
            <p:nvPr/>
          </p:nvSpPr>
          <p:spPr>
            <a:xfrm>
              <a:off x="2265002" y="4843176"/>
              <a:ext cx="18998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4</a:t>
              </a:r>
            </a:p>
          </p:txBody>
        </p:sp>
        <p:sp>
          <p:nvSpPr>
            <p:cNvPr id="53" name="Line 21">
              <a:extLst>
                <a:ext uri="{FF2B5EF4-FFF2-40B4-BE49-F238E27FC236}">
                  <a16:creationId xmlns:a16="http://schemas.microsoft.com/office/drawing/2014/main" id="{5585C0B9-BBA1-CBFC-9EED-D960955C4D37}"/>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E982062-EC16-B4CF-DFCE-CEFA177C167D}"/>
                </a:ext>
              </a:extLst>
            </p:cNvPr>
            <p:cNvSpPr txBox="1"/>
            <p:nvPr/>
          </p:nvSpPr>
          <p:spPr>
            <a:xfrm>
              <a:off x="1889365" y="4843176"/>
              <a:ext cx="18998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a:t>
              </a:r>
            </a:p>
          </p:txBody>
        </p:sp>
        <p:sp>
          <p:nvSpPr>
            <p:cNvPr id="55" name="Line 21">
              <a:extLst>
                <a:ext uri="{FF2B5EF4-FFF2-40B4-BE49-F238E27FC236}">
                  <a16:creationId xmlns:a16="http://schemas.microsoft.com/office/drawing/2014/main" id="{07FCB66B-B7CC-225B-FC08-C3FDBA3BDCCD}"/>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D8F4103D-2902-1AD3-EC1B-C8906A310147}"/>
                </a:ext>
              </a:extLst>
            </p:cNvPr>
            <p:cNvSpPr txBox="1"/>
            <p:nvPr/>
          </p:nvSpPr>
          <p:spPr>
            <a:xfrm>
              <a:off x="1513727" y="4843176"/>
              <a:ext cx="189983"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grpSp>
        <p:nvGrpSpPr>
          <p:cNvPr id="57" name="Group 56">
            <a:extLst>
              <a:ext uri="{FF2B5EF4-FFF2-40B4-BE49-F238E27FC236}">
                <a16:creationId xmlns:a16="http://schemas.microsoft.com/office/drawing/2014/main" id="{65C93705-75A5-9A41-5128-C322E42FF7DC}"/>
              </a:ext>
            </a:extLst>
          </p:cNvPr>
          <p:cNvGrpSpPr/>
          <p:nvPr/>
        </p:nvGrpSpPr>
        <p:grpSpPr>
          <a:xfrm>
            <a:off x="1862198" y="5447607"/>
            <a:ext cx="4033559" cy="503590"/>
            <a:chOff x="1744585" y="5948076"/>
            <a:chExt cx="4033559" cy="503590"/>
          </a:xfrm>
        </p:grpSpPr>
        <p:sp>
          <p:nvSpPr>
            <p:cNvPr id="58" name="TextBox 57">
              <a:extLst>
                <a:ext uri="{FF2B5EF4-FFF2-40B4-BE49-F238E27FC236}">
                  <a16:creationId xmlns:a16="http://schemas.microsoft.com/office/drawing/2014/main" id="{C76D78C4-351E-490D-2404-5D2D976D172E}"/>
                </a:ext>
              </a:extLst>
            </p:cNvPr>
            <p:cNvSpPr txBox="1"/>
            <p:nvPr/>
          </p:nvSpPr>
          <p:spPr>
            <a:xfrm>
              <a:off x="5487432" y="5948076"/>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59" name="TextBox 58">
              <a:extLst>
                <a:ext uri="{FF2B5EF4-FFF2-40B4-BE49-F238E27FC236}">
                  <a16:creationId xmlns:a16="http://schemas.microsoft.com/office/drawing/2014/main" id="{F981AC13-8A4F-B084-7443-23A09A2F90D1}"/>
                </a:ext>
              </a:extLst>
            </p:cNvPr>
            <p:cNvSpPr txBox="1"/>
            <p:nvPr/>
          </p:nvSpPr>
          <p:spPr>
            <a:xfrm>
              <a:off x="5147173" y="5948076"/>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0" name="TextBox 59">
              <a:extLst>
                <a:ext uri="{FF2B5EF4-FFF2-40B4-BE49-F238E27FC236}">
                  <a16:creationId xmlns:a16="http://schemas.microsoft.com/office/drawing/2014/main" id="{53B5ED9F-AF06-6166-5E52-50B455474D8B}"/>
                </a:ext>
              </a:extLst>
            </p:cNvPr>
            <p:cNvSpPr txBox="1"/>
            <p:nvPr/>
          </p:nvSpPr>
          <p:spPr>
            <a:xfrm>
              <a:off x="4806915" y="5948076"/>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1" name="TextBox 60">
              <a:extLst>
                <a:ext uri="{FF2B5EF4-FFF2-40B4-BE49-F238E27FC236}">
                  <a16:creationId xmlns:a16="http://schemas.microsoft.com/office/drawing/2014/main" id="{37EF6DF4-44A4-9EBC-37C5-E8FAE84B7544}"/>
                </a:ext>
              </a:extLst>
            </p:cNvPr>
            <p:cNvSpPr txBox="1"/>
            <p:nvPr/>
          </p:nvSpPr>
          <p:spPr>
            <a:xfrm>
              <a:off x="4466656" y="5948076"/>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2" name="TextBox 61">
              <a:extLst>
                <a:ext uri="{FF2B5EF4-FFF2-40B4-BE49-F238E27FC236}">
                  <a16:creationId xmlns:a16="http://schemas.microsoft.com/office/drawing/2014/main" id="{B1B00DB3-DBE1-C004-6D77-570CA72568DD}"/>
                </a:ext>
              </a:extLst>
            </p:cNvPr>
            <p:cNvSpPr txBox="1"/>
            <p:nvPr/>
          </p:nvSpPr>
          <p:spPr>
            <a:xfrm>
              <a:off x="4126397" y="5948076"/>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3" name="TextBox 62">
              <a:extLst>
                <a:ext uri="{FF2B5EF4-FFF2-40B4-BE49-F238E27FC236}">
                  <a16:creationId xmlns:a16="http://schemas.microsoft.com/office/drawing/2014/main" id="{978FD6D0-09B1-6935-2F42-5453D46CC422}"/>
                </a:ext>
              </a:extLst>
            </p:cNvPr>
            <p:cNvSpPr txBox="1"/>
            <p:nvPr/>
          </p:nvSpPr>
          <p:spPr>
            <a:xfrm>
              <a:off x="3786138" y="5948076"/>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4" name="TextBox 63">
              <a:extLst>
                <a:ext uri="{FF2B5EF4-FFF2-40B4-BE49-F238E27FC236}">
                  <a16:creationId xmlns:a16="http://schemas.microsoft.com/office/drawing/2014/main" id="{45109E10-1D6D-994B-1BDF-B2BC44228D20}"/>
                </a:ext>
              </a:extLst>
            </p:cNvPr>
            <p:cNvSpPr txBox="1"/>
            <p:nvPr/>
          </p:nvSpPr>
          <p:spPr>
            <a:xfrm>
              <a:off x="3445879" y="5948076"/>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5" name="TextBox 64">
              <a:extLst>
                <a:ext uri="{FF2B5EF4-FFF2-40B4-BE49-F238E27FC236}">
                  <a16:creationId xmlns:a16="http://schemas.microsoft.com/office/drawing/2014/main" id="{6EC46001-4D12-06FD-0AE6-FF4F9A8514A9}"/>
                </a:ext>
              </a:extLst>
            </p:cNvPr>
            <p:cNvSpPr txBox="1"/>
            <p:nvPr/>
          </p:nvSpPr>
          <p:spPr>
            <a:xfrm>
              <a:off x="3105620" y="5948076"/>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6" name="TextBox 65">
              <a:extLst>
                <a:ext uri="{FF2B5EF4-FFF2-40B4-BE49-F238E27FC236}">
                  <a16:creationId xmlns:a16="http://schemas.microsoft.com/office/drawing/2014/main" id="{D8767562-6C8B-093F-7B44-264FED89C3D8}"/>
                </a:ext>
              </a:extLst>
            </p:cNvPr>
            <p:cNvSpPr txBox="1"/>
            <p:nvPr/>
          </p:nvSpPr>
          <p:spPr>
            <a:xfrm>
              <a:off x="2765361" y="5948076"/>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7" name="TextBox 66">
              <a:extLst>
                <a:ext uri="{FF2B5EF4-FFF2-40B4-BE49-F238E27FC236}">
                  <a16:creationId xmlns:a16="http://schemas.microsoft.com/office/drawing/2014/main" id="{153FCA7B-D532-9F5B-5A75-382DE623B293}"/>
                </a:ext>
              </a:extLst>
            </p:cNvPr>
            <p:cNvSpPr txBox="1"/>
            <p:nvPr/>
          </p:nvSpPr>
          <p:spPr>
            <a:xfrm>
              <a:off x="2425103" y="5948076"/>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23</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8" name="TextBox 67">
              <a:extLst>
                <a:ext uri="{FF2B5EF4-FFF2-40B4-BE49-F238E27FC236}">
                  <a16:creationId xmlns:a16="http://schemas.microsoft.com/office/drawing/2014/main" id="{B0631B88-32B2-4FC1-E755-7EA5AFBA4643}"/>
                </a:ext>
              </a:extLst>
            </p:cNvPr>
            <p:cNvSpPr txBox="1"/>
            <p:nvPr/>
          </p:nvSpPr>
          <p:spPr>
            <a:xfrm>
              <a:off x="2084844" y="5948076"/>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36</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69" name="TextBox 68">
              <a:extLst>
                <a:ext uri="{FF2B5EF4-FFF2-40B4-BE49-F238E27FC236}">
                  <a16:creationId xmlns:a16="http://schemas.microsoft.com/office/drawing/2014/main" id="{56A9F98C-407B-9762-7B68-7F0BD22E7A86}"/>
                </a:ext>
              </a:extLst>
            </p:cNvPr>
            <p:cNvSpPr txBox="1"/>
            <p:nvPr/>
          </p:nvSpPr>
          <p:spPr>
            <a:xfrm>
              <a:off x="1744585" y="5948076"/>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46</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grpSp>
      <p:sp>
        <p:nvSpPr>
          <p:cNvPr id="70" name="Graphic 82">
            <a:extLst>
              <a:ext uri="{FF2B5EF4-FFF2-40B4-BE49-F238E27FC236}">
                <a16:creationId xmlns:a16="http://schemas.microsoft.com/office/drawing/2014/main" id="{187373CA-4575-4434-EF6A-EFF2AEB5B964}"/>
              </a:ext>
            </a:extLst>
          </p:cNvPr>
          <p:cNvSpPr/>
          <p:nvPr/>
        </p:nvSpPr>
        <p:spPr>
          <a:xfrm>
            <a:off x="2032558" y="2278604"/>
            <a:ext cx="3607364" cy="2520000"/>
          </a:xfrm>
          <a:custGeom>
            <a:avLst/>
            <a:gdLst>
              <a:gd name="connsiteX0" fmla="*/ 4014328 w 4014327"/>
              <a:gd name="connsiteY0" fmla="*/ 2678935 h 2678935"/>
              <a:gd name="connsiteX1" fmla="*/ 4014328 w 4014327"/>
              <a:gd name="connsiteY1" fmla="*/ 2625852 h 2678935"/>
              <a:gd name="connsiteX2" fmla="*/ 3495686 w 4014327"/>
              <a:gd name="connsiteY2" fmla="*/ 2625852 h 2678935"/>
              <a:gd name="connsiteX3" fmla="*/ 3495686 w 4014327"/>
              <a:gd name="connsiteY3" fmla="*/ 2560510 h 2678935"/>
              <a:gd name="connsiteX4" fmla="*/ 2928052 w 4014327"/>
              <a:gd name="connsiteY4" fmla="*/ 2560510 h 2678935"/>
              <a:gd name="connsiteX5" fmla="*/ 2928052 w 4014327"/>
              <a:gd name="connsiteY5" fmla="*/ 2491085 h 2678935"/>
              <a:gd name="connsiteX6" fmla="*/ 2862710 w 4014327"/>
              <a:gd name="connsiteY6" fmla="*/ 2491085 h 2678935"/>
              <a:gd name="connsiteX7" fmla="*/ 2862710 w 4014327"/>
              <a:gd name="connsiteY7" fmla="*/ 2446168 h 2678935"/>
              <a:gd name="connsiteX8" fmla="*/ 2540093 w 4014327"/>
              <a:gd name="connsiteY8" fmla="*/ 2446168 h 2678935"/>
              <a:gd name="connsiteX9" fmla="*/ 2540093 w 4014327"/>
              <a:gd name="connsiteY9" fmla="*/ 2384910 h 2678935"/>
              <a:gd name="connsiteX10" fmla="*/ 2090877 w 4014327"/>
              <a:gd name="connsiteY10" fmla="*/ 2384910 h 2678935"/>
              <a:gd name="connsiteX11" fmla="*/ 2090877 w 4014327"/>
              <a:gd name="connsiteY11" fmla="*/ 2311402 h 2678935"/>
              <a:gd name="connsiteX12" fmla="*/ 2001035 w 4014327"/>
              <a:gd name="connsiteY12" fmla="*/ 2311402 h 2678935"/>
              <a:gd name="connsiteX13" fmla="*/ 2001035 w 4014327"/>
              <a:gd name="connsiteY13" fmla="*/ 2266477 h 2678935"/>
              <a:gd name="connsiteX14" fmla="*/ 1956118 w 4014327"/>
              <a:gd name="connsiteY14" fmla="*/ 2266477 h 2678935"/>
              <a:gd name="connsiteX15" fmla="*/ 1956118 w 4014327"/>
              <a:gd name="connsiteY15" fmla="*/ 2205227 h 2678935"/>
              <a:gd name="connsiteX16" fmla="*/ 1760093 w 4014327"/>
              <a:gd name="connsiteY16" fmla="*/ 2205227 h 2678935"/>
              <a:gd name="connsiteX17" fmla="*/ 1760093 w 4014327"/>
              <a:gd name="connsiteY17" fmla="*/ 2139885 h 2678935"/>
              <a:gd name="connsiteX18" fmla="*/ 1674335 w 4014327"/>
              <a:gd name="connsiteY18" fmla="*/ 2139885 h 2678935"/>
              <a:gd name="connsiteX19" fmla="*/ 1674335 w 4014327"/>
              <a:gd name="connsiteY19" fmla="*/ 2078626 h 2678935"/>
              <a:gd name="connsiteX20" fmla="*/ 1633501 w 4014327"/>
              <a:gd name="connsiteY20" fmla="*/ 2078626 h 2678935"/>
              <a:gd name="connsiteX21" fmla="*/ 1633501 w 4014327"/>
              <a:gd name="connsiteY21" fmla="*/ 2017368 h 2678935"/>
              <a:gd name="connsiteX22" fmla="*/ 1596743 w 4014327"/>
              <a:gd name="connsiteY22" fmla="*/ 2017368 h 2678935"/>
              <a:gd name="connsiteX23" fmla="*/ 1596743 w 4014327"/>
              <a:gd name="connsiteY23" fmla="*/ 1964285 h 2678935"/>
              <a:gd name="connsiteX24" fmla="*/ 1466068 w 4014327"/>
              <a:gd name="connsiteY24" fmla="*/ 1964285 h 2678935"/>
              <a:gd name="connsiteX25" fmla="*/ 1466068 w 4014327"/>
              <a:gd name="connsiteY25" fmla="*/ 1915276 h 2678935"/>
              <a:gd name="connsiteX26" fmla="*/ 1380309 w 4014327"/>
              <a:gd name="connsiteY26" fmla="*/ 1915276 h 2678935"/>
              <a:gd name="connsiteX27" fmla="*/ 1380309 w 4014327"/>
              <a:gd name="connsiteY27" fmla="*/ 1796851 h 2678935"/>
              <a:gd name="connsiteX28" fmla="*/ 1265959 w 4014327"/>
              <a:gd name="connsiteY28" fmla="*/ 1796851 h 2678935"/>
              <a:gd name="connsiteX29" fmla="*/ 1265959 w 4014327"/>
              <a:gd name="connsiteY29" fmla="*/ 1723343 h 2678935"/>
              <a:gd name="connsiteX30" fmla="*/ 1102609 w 4014327"/>
              <a:gd name="connsiteY30" fmla="*/ 1723343 h 2678935"/>
              <a:gd name="connsiteX31" fmla="*/ 1102609 w 4014327"/>
              <a:gd name="connsiteY31" fmla="*/ 1674335 h 2678935"/>
              <a:gd name="connsiteX32" fmla="*/ 1065859 w 4014327"/>
              <a:gd name="connsiteY32" fmla="*/ 1674335 h 2678935"/>
              <a:gd name="connsiteX33" fmla="*/ 1065859 w 4014327"/>
              <a:gd name="connsiteY33" fmla="*/ 1559993 h 2678935"/>
              <a:gd name="connsiteX34" fmla="*/ 894342 w 4014327"/>
              <a:gd name="connsiteY34" fmla="*/ 1559993 h 2678935"/>
              <a:gd name="connsiteX35" fmla="*/ 894342 w 4014327"/>
              <a:gd name="connsiteY35" fmla="*/ 1437476 h 2678935"/>
              <a:gd name="connsiteX36" fmla="*/ 837167 w 4014327"/>
              <a:gd name="connsiteY36" fmla="*/ 1437476 h 2678935"/>
              <a:gd name="connsiteX37" fmla="*/ 837167 w 4014327"/>
              <a:gd name="connsiteY37" fmla="*/ 1380309 h 2678935"/>
              <a:gd name="connsiteX38" fmla="*/ 800415 w 4014327"/>
              <a:gd name="connsiteY38" fmla="*/ 1380309 h 2678935"/>
              <a:gd name="connsiteX39" fmla="*/ 800415 w 4014327"/>
              <a:gd name="connsiteY39" fmla="*/ 1319051 h 2678935"/>
              <a:gd name="connsiteX40" fmla="*/ 759577 w 4014327"/>
              <a:gd name="connsiteY40" fmla="*/ 1319051 h 2678935"/>
              <a:gd name="connsiteX41" fmla="*/ 759577 w 4014327"/>
              <a:gd name="connsiteY41" fmla="*/ 1192451 h 2678935"/>
              <a:gd name="connsiteX42" fmla="*/ 702405 w 4014327"/>
              <a:gd name="connsiteY42" fmla="*/ 1192451 h 2678935"/>
              <a:gd name="connsiteX43" fmla="*/ 702405 w 4014327"/>
              <a:gd name="connsiteY43" fmla="*/ 1041359 h 2678935"/>
              <a:gd name="connsiteX44" fmla="*/ 694237 w 4014327"/>
              <a:gd name="connsiteY44" fmla="*/ 1041359 h 2678935"/>
              <a:gd name="connsiteX45" fmla="*/ 694237 w 4014327"/>
              <a:gd name="connsiteY45" fmla="*/ 902509 h 2678935"/>
              <a:gd name="connsiteX46" fmla="*/ 661567 w 4014327"/>
              <a:gd name="connsiteY46" fmla="*/ 902509 h 2678935"/>
              <a:gd name="connsiteX47" fmla="*/ 661567 w 4014327"/>
              <a:gd name="connsiteY47" fmla="*/ 722823 h 2678935"/>
              <a:gd name="connsiteX48" fmla="*/ 653400 w 4014327"/>
              <a:gd name="connsiteY48" fmla="*/ 722823 h 2678935"/>
              <a:gd name="connsiteX49" fmla="*/ 653400 w 4014327"/>
              <a:gd name="connsiteY49" fmla="*/ 677902 h 2678935"/>
              <a:gd name="connsiteX50" fmla="*/ 575809 w 4014327"/>
              <a:gd name="connsiteY50" fmla="*/ 677902 h 2678935"/>
              <a:gd name="connsiteX51" fmla="*/ 575809 w 4014327"/>
              <a:gd name="connsiteY51" fmla="*/ 624814 h 2678935"/>
              <a:gd name="connsiteX52" fmla="*/ 428794 w 4014327"/>
              <a:gd name="connsiteY52" fmla="*/ 624814 h 2678935"/>
              <a:gd name="connsiteX53" fmla="*/ 428794 w 4014327"/>
              <a:gd name="connsiteY53" fmla="*/ 559474 h 2678935"/>
              <a:gd name="connsiteX54" fmla="*/ 387956 w 4014327"/>
              <a:gd name="connsiteY54" fmla="*/ 559474 h 2678935"/>
              <a:gd name="connsiteX55" fmla="*/ 387956 w 4014327"/>
              <a:gd name="connsiteY55" fmla="*/ 510469 h 2678935"/>
              <a:gd name="connsiteX56" fmla="*/ 326700 w 4014327"/>
              <a:gd name="connsiteY56" fmla="*/ 510469 h 2678935"/>
              <a:gd name="connsiteX57" fmla="*/ 326700 w 4014327"/>
              <a:gd name="connsiteY57" fmla="*/ 330784 h 2678935"/>
              <a:gd name="connsiteX58" fmla="*/ 310365 w 4014327"/>
              <a:gd name="connsiteY58" fmla="*/ 330784 h 2678935"/>
              <a:gd name="connsiteX59" fmla="*/ 310365 w 4014327"/>
              <a:gd name="connsiteY59" fmla="*/ 216438 h 2678935"/>
              <a:gd name="connsiteX60" fmla="*/ 277695 w 4014327"/>
              <a:gd name="connsiteY60" fmla="*/ 216438 h 2678935"/>
              <a:gd name="connsiteX61" fmla="*/ 277695 w 4014327"/>
              <a:gd name="connsiteY61" fmla="*/ 171518 h 2678935"/>
              <a:gd name="connsiteX62" fmla="*/ 240941 w 4014327"/>
              <a:gd name="connsiteY62" fmla="*/ 171518 h 2678935"/>
              <a:gd name="connsiteX63" fmla="*/ 240941 w 4014327"/>
              <a:gd name="connsiteY63" fmla="*/ 110261 h 2678935"/>
              <a:gd name="connsiteX64" fmla="*/ 142931 w 4014327"/>
              <a:gd name="connsiteY64" fmla="*/ 110261 h 2678935"/>
              <a:gd name="connsiteX65" fmla="*/ 142931 w 4014327"/>
              <a:gd name="connsiteY65" fmla="*/ 0 h 2678935"/>
              <a:gd name="connsiteX66" fmla="*/ 0 w 4014327"/>
              <a:gd name="connsiteY66" fmla="*/ 0 h 267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14327" h="2678935">
                <a:moveTo>
                  <a:pt x="4014328" y="2678935"/>
                </a:moveTo>
                <a:lnTo>
                  <a:pt x="4014328" y="2625852"/>
                </a:lnTo>
                <a:lnTo>
                  <a:pt x="3495686" y="2625852"/>
                </a:lnTo>
                <a:lnTo>
                  <a:pt x="3495686" y="2560510"/>
                </a:lnTo>
                <a:lnTo>
                  <a:pt x="2928052" y="2560510"/>
                </a:lnTo>
                <a:lnTo>
                  <a:pt x="2928052" y="2491085"/>
                </a:lnTo>
                <a:lnTo>
                  <a:pt x="2862710" y="2491085"/>
                </a:lnTo>
                <a:lnTo>
                  <a:pt x="2862710" y="2446168"/>
                </a:lnTo>
                <a:lnTo>
                  <a:pt x="2540093" y="2446168"/>
                </a:lnTo>
                <a:lnTo>
                  <a:pt x="2540093" y="2384910"/>
                </a:lnTo>
                <a:lnTo>
                  <a:pt x="2090877" y="2384910"/>
                </a:lnTo>
                <a:lnTo>
                  <a:pt x="2090877" y="2311402"/>
                </a:lnTo>
                <a:lnTo>
                  <a:pt x="2001035" y="2311402"/>
                </a:lnTo>
                <a:lnTo>
                  <a:pt x="2001035" y="2266477"/>
                </a:lnTo>
                <a:lnTo>
                  <a:pt x="1956118" y="2266477"/>
                </a:lnTo>
                <a:lnTo>
                  <a:pt x="1956118" y="2205227"/>
                </a:lnTo>
                <a:lnTo>
                  <a:pt x="1760093" y="2205227"/>
                </a:lnTo>
                <a:lnTo>
                  <a:pt x="1760093" y="2139885"/>
                </a:lnTo>
                <a:lnTo>
                  <a:pt x="1674335" y="2139885"/>
                </a:lnTo>
                <a:lnTo>
                  <a:pt x="1674335" y="2078626"/>
                </a:lnTo>
                <a:lnTo>
                  <a:pt x="1633501" y="2078626"/>
                </a:lnTo>
                <a:lnTo>
                  <a:pt x="1633501" y="2017368"/>
                </a:lnTo>
                <a:lnTo>
                  <a:pt x="1596743" y="2017368"/>
                </a:lnTo>
                <a:lnTo>
                  <a:pt x="1596743" y="1964285"/>
                </a:lnTo>
                <a:lnTo>
                  <a:pt x="1466068" y="1964285"/>
                </a:lnTo>
                <a:lnTo>
                  <a:pt x="1466068" y="1915276"/>
                </a:lnTo>
                <a:lnTo>
                  <a:pt x="1380309" y="1915276"/>
                </a:lnTo>
                <a:lnTo>
                  <a:pt x="1380309" y="1796851"/>
                </a:lnTo>
                <a:lnTo>
                  <a:pt x="1265959" y="1796851"/>
                </a:lnTo>
                <a:lnTo>
                  <a:pt x="1265959" y="1723343"/>
                </a:lnTo>
                <a:lnTo>
                  <a:pt x="1102609" y="1723343"/>
                </a:lnTo>
                <a:lnTo>
                  <a:pt x="1102609" y="1674335"/>
                </a:lnTo>
                <a:lnTo>
                  <a:pt x="1065859" y="1674335"/>
                </a:lnTo>
                <a:lnTo>
                  <a:pt x="1065859" y="1559993"/>
                </a:lnTo>
                <a:lnTo>
                  <a:pt x="894342" y="1559993"/>
                </a:lnTo>
                <a:lnTo>
                  <a:pt x="894342" y="1437476"/>
                </a:lnTo>
                <a:lnTo>
                  <a:pt x="837167" y="1437476"/>
                </a:lnTo>
                <a:lnTo>
                  <a:pt x="837167" y="1380309"/>
                </a:lnTo>
                <a:lnTo>
                  <a:pt x="800415" y="1380309"/>
                </a:lnTo>
                <a:lnTo>
                  <a:pt x="800415" y="1319051"/>
                </a:lnTo>
                <a:lnTo>
                  <a:pt x="759577" y="1319051"/>
                </a:lnTo>
                <a:lnTo>
                  <a:pt x="759577" y="1192451"/>
                </a:lnTo>
                <a:lnTo>
                  <a:pt x="702405" y="1192451"/>
                </a:lnTo>
                <a:lnTo>
                  <a:pt x="702405" y="1041359"/>
                </a:lnTo>
                <a:lnTo>
                  <a:pt x="694237" y="1041359"/>
                </a:lnTo>
                <a:lnTo>
                  <a:pt x="694237" y="902509"/>
                </a:lnTo>
                <a:lnTo>
                  <a:pt x="661567" y="902509"/>
                </a:lnTo>
                <a:lnTo>
                  <a:pt x="661567" y="722823"/>
                </a:lnTo>
                <a:lnTo>
                  <a:pt x="653400" y="722823"/>
                </a:lnTo>
                <a:lnTo>
                  <a:pt x="653400" y="677902"/>
                </a:lnTo>
                <a:lnTo>
                  <a:pt x="575809" y="677902"/>
                </a:lnTo>
                <a:lnTo>
                  <a:pt x="575809" y="624814"/>
                </a:lnTo>
                <a:lnTo>
                  <a:pt x="428794" y="624814"/>
                </a:lnTo>
                <a:lnTo>
                  <a:pt x="428794" y="559474"/>
                </a:lnTo>
                <a:lnTo>
                  <a:pt x="387956" y="559474"/>
                </a:lnTo>
                <a:lnTo>
                  <a:pt x="387956" y="510469"/>
                </a:lnTo>
                <a:lnTo>
                  <a:pt x="326700" y="510469"/>
                </a:lnTo>
                <a:lnTo>
                  <a:pt x="326700" y="330784"/>
                </a:lnTo>
                <a:lnTo>
                  <a:pt x="310365" y="330784"/>
                </a:lnTo>
                <a:lnTo>
                  <a:pt x="310365" y="216438"/>
                </a:lnTo>
                <a:lnTo>
                  <a:pt x="277695" y="216438"/>
                </a:lnTo>
                <a:lnTo>
                  <a:pt x="277695" y="171518"/>
                </a:lnTo>
                <a:lnTo>
                  <a:pt x="240941" y="171518"/>
                </a:lnTo>
                <a:lnTo>
                  <a:pt x="240941" y="110261"/>
                </a:lnTo>
                <a:lnTo>
                  <a:pt x="142931" y="110261"/>
                </a:lnTo>
                <a:lnTo>
                  <a:pt x="142931" y="0"/>
                </a:lnTo>
                <a:lnTo>
                  <a:pt x="0" y="0"/>
                </a:lnTo>
              </a:path>
            </a:pathLst>
          </a:custGeom>
          <a:noFill/>
          <a:ln w="19050" cap="flat">
            <a:solidFill>
              <a:srgbClr val="B60D27"/>
            </a:solidFill>
            <a:prstDash val="solid"/>
            <a:miter/>
          </a:ln>
        </p:spPr>
        <p:txBody>
          <a:bodyPr rtlCol="0" anchor="ctr"/>
          <a:lstStyle/>
          <a:p>
            <a:endParaRPr lang="en-GB" dirty="0">
              <a:solidFill>
                <a:schemeClr val="tx1"/>
              </a:solidFill>
            </a:endParaRPr>
          </a:p>
        </p:txBody>
      </p:sp>
      <p:sp>
        <p:nvSpPr>
          <p:cNvPr id="71" name="TextBox 70">
            <a:extLst>
              <a:ext uri="{FF2B5EF4-FFF2-40B4-BE49-F238E27FC236}">
                <a16:creationId xmlns:a16="http://schemas.microsoft.com/office/drawing/2014/main" id="{8B513159-7739-D661-3C6A-A3A9F366D6A0}"/>
              </a:ext>
            </a:extLst>
          </p:cNvPr>
          <p:cNvSpPr txBox="1"/>
          <p:nvPr/>
        </p:nvSpPr>
        <p:spPr>
          <a:xfrm>
            <a:off x="8838768" y="2144964"/>
            <a:ext cx="2827505" cy="523220"/>
          </a:xfrm>
          <a:prstGeom prst="rect">
            <a:avLst/>
          </a:prstGeom>
          <a:noFill/>
        </p:spPr>
        <p:txBody>
          <a:bodyPr wrap="none" rtlCol="0">
            <a:spAutoFit/>
          </a:bodyPr>
          <a:lstStyle/>
          <a:p>
            <a:r>
              <a:rPr lang="ja-JP" sz="1400">
                <a:solidFill>
                  <a:schemeClr val="tx1"/>
                </a:solidFill>
              </a:rPr>
              <a:t>mOS 16.9 月数(95%CI 11.7、22.1)</a:t>
            </a:r>
          </a:p>
          <a:p>
            <a:r>
              <a:rPr lang="ja-JP" sz="1400">
                <a:solidFill>
                  <a:schemeClr val="tx1"/>
                </a:solidFill>
              </a:rPr>
              <a:t>イベント、n/N (%) 39/46 (84.8)</a:t>
            </a:r>
          </a:p>
        </p:txBody>
      </p:sp>
      <p:sp>
        <p:nvSpPr>
          <p:cNvPr id="72" name="Freeform 21">
            <a:extLst>
              <a:ext uri="{FF2B5EF4-FFF2-40B4-BE49-F238E27FC236}">
                <a16:creationId xmlns:a16="http://schemas.microsoft.com/office/drawing/2014/main" id="{BA3F72E6-D047-F33B-82D1-3BD6D134B00B}"/>
              </a:ext>
            </a:extLst>
          </p:cNvPr>
          <p:cNvSpPr>
            <a:spLocks/>
          </p:cNvSpPr>
          <p:nvPr/>
        </p:nvSpPr>
        <p:spPr bwMode="auto">
          <a:xfrm>
            <a:off x="6900669" y="2289704"/>
            <a:ext cx="5051855" cy="25007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73" name="Group 72">
            <a:extLst>
              <a:ext uri="{FF2B5EF4-FFF2-40B4-BE49-F238E27FC236}">
                <a16:creationId xmlns:a16="http://schemas.microsoft.com/office/drawing/2014/main" id="{70E4A0C8-2BA8-2D25-8B22-B53E9A765D50}"/>
              </a:ext>
            </a:extLst>
          </p:cNvPr>
          <p:cNvGrpSpPr/>
          <p:nvPr/>
        </p:nvGrpSpPr>
        <p:grpSpPr>
          <a:xfrm>
            <a:off x="6244074" y="2129792"/>
            <a:ext cx="657301" cy="2813415"/>
            <a:chOff x="1427591" y="1263132"/>
            <a:chExt cx="556764" cy="2863790"/>
          </a:xfrm>
        </p:grpSpPr>
        <p:sp>
          <p:nvSpPr>
            <p:cNvPr id="74" name="Line 6">
              <a:extLst>
                <a:ext uri="{FF2B5EF4-FFF2-40B4-BE49-F238E27FC236}">
                  <a16:creationId xmlns:a16="http://schemas.microsoft.com/office/drawing/2014/main" id="{E6F5E745-214C-BDB3-C94B-F4447E2C191C}"/>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5" name="Line 7">
              <a:extLst>
                <a:ext uri="{FF2B5EF4-FFF2-40B4-BE49-F238E27FC236}">
                  <a16:creationId xmlns:a16="http://schemas.microsoft.com/office/drawing/2014/main" id="{D1B9CA12-BD01-B4F6-9DBB-E53A0F51CBCA}"/>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6" name="Line 8">
              <a:extLst>
                <a:ext uri="{FF2B5EF4-FFF2-40B4-BE49-F238E27FC236}">
                  <a16:creationId xmlns:a16="http://schemas.microsoft.com/office/drawing/2014/main" id="{88B73A50-0C5E-88DC-AE04-13B0613260BB}"/>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7" name="Line 9">
              <a:extLst>
                <a:ext uri="{FF2B5EF4-FFF2-40B4-BE49-F238E27FC236}">
                  <a16:creationId xmlns:a16="http://schemas.microsoft.com/office/drawing/2014/main" id="{2601E2D2-73F9-B6E7-E547-9BC491C9D49E}"/>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8" name="Line 10">
              <a:extLst>
                <a:ext uri="{FF2B5EF4-FFF2-40B4-BE49-F238E27FC236}">
                  <a16:creationId xmlns:a16="http://schemas.microsoft.com/office/drawing/2014/main" id="{DA3E0593-81EF-F7AA-1967-F06E569AF23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9" name="Line 11">
              <a:extLst>
                <a:ext uri="{FF2B5EF4-FFF2-40B4-BE49-F238E27FC236}">
                  <a16:creationId xmlns:a16="http://schemas.microsoft.com/office/drawing/2014/main" id="{AF686367-AB86-2515-20D6-4200AB758FC0}"/>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0" name="TextBox 79">
              <a:extLst>
                <a:ext uri="{FF2B5EF4-FFF2-40B4-BE49-F238E27FC236}">
                  <a16:creationId xmlns:a16="http://schemas.microsoft.com/office/drawing/2014/main" id="{C4E0C6F5-06A9-517D-EBEA-F663E5CE57A0}"/>
                </a:ext>
              </a:extLst>
            </p:cNvPr>
            <p:cNvSpPr txBox="1"/>
            <p:nvPr/>
          </p:nvSpPr>
          <p:spPr>
            <a:xfrm rot="16200000">
              <a:off x="1199619" y="2592952"/>
              <a:ext cx="716645" cy="260701"/>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OS、%</a:t>
              </a:r>
            </a:p>
          </p:txBody>
        </p:sp>
        <p:sp>
          <p:nvSpPr>
            <p:cNvPr id="81" name="TextBox 80">
              <a:extLst>
                <a:ext uri="{FF2B5EF4-FFF2-40B4-BE49-F238E27FC236}">
                  <a16:creationId xmlns:a16="http://schemas.microsoft.com/office/drawing/2014/main" id="{7AAE651B-2566-06EC-7A25-5F0320379AD2}"/>
                </a:ext>
              </a:extLst>
            </p:cNvPr>
            <p:cNvSpPr txBox="1"/>
            <p:nvPr/>
          </p:nvSpPr>
          <p:spPr>
            <a:xfrm>
              <a:off x="1533789" y="1263132"/>
              <a:ext cx="408974"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100</a:t>
              </a:r>
            </a:p>
          </p:txBody>
        </p:sp>
        <p:sp>
          <p:nvSpPr>
            <p:cNvPr id="82" name="TextBox 81">
              <a:extLst>
                <a:ext uri="{FF2B5EF4-FFF2-40B4-BE49-F238E27FC236}">
                  <a16:creationId xmlns:a16="http://schemas.microsoft.com/office/drawing/2014/main" id="{EB422B75-BCDD-A5EF-A447-49DA36136BA3}"/>
                </a:ext>
              </a:extLst>
            </p:cNvPr>
            <p:cNvSpPr txBox="1"/>
            <p:nvPr/>
          </p:nvSpPr>
          <p:spPr>
            <a:xfrm>
              <a:off x="1617974" y="1787271"/>
              <a:ext cx="324790"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80</a:t>
              </a:r>
            </a:p>
          </p:txBody>
        </p:sp>
        <p:sp>
          <p:nvSpPr>
            <p:cNvPr id="83" name="TextBox 82">
              <a:extLst>
                <a:ext uri="{FF2B5EF4-FFF2-40B4-BE49-F238E27FC236}">
                  <a16:creationId xmlns:a16="http://schemas.microsoft.com/office/drawing/2014/main" id="{33D72EEA-718F-83BA-6845-055E4D19418E}"/>
                </a:ext>
              </a:extLst>
            </p:cNvPr>
            <p:cNvSpPr txBox="1"/>
            <p:nvPr/>
          </p:nvSpPr>
          <p:spPr>
            <a:xfrm>
              <a:off x="1617974" y="2285801"/>
              <a:ext cx="324790"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60</a:t>
              </a:r>
            </a:p>
          </p:txBody>
        </p:sp>
        <p:sp>
          <p:nvSpPr>
            <p:cNvPr id="84" name="TextBox 83">
              <a:extLst>
                <a:ext uri="{FF2B5EF4-FFF2-40B4-BE49-F238E27FC236}">
                  <a16:creationId xmlns:a16="http://schemas.microsoft.com/office/drawing/2014/main" id="{74AF5FB9-1815-8E0B-AD62-291C4BAC7991}"/>
                </a:ext>
              </a:extLst>
            </p:cNvPr>
            <p:cNvSpPr txBox="1"/>
            <p:nvPr/>
          </p:nvSpPr>
          <p:spPr>
            <a:xfrm>
              <a:off x="1617974" y="2800454"/>
              <a:ext cx="324790"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40</a:t>
              </a:r>
            </a:p>
          </p:txBody>
        </p:sp>
        <p:sp>
          <p:nvSpPr>
            <p:cNvPr id="85" name="TextBox 84">
              <a:extLst>
                <a:ext uri="{FF2B5EF4-FFF2-40B4-BE49-F238E27FC236}">
                  <a16:creationId xmlns:a16="http://schemas.microsoft.com/office/drawing/2014/main" id="{569C6004-840F-EB92-8DAE-335AE787FBF3}"/>
                </a:ext>
              </a:extLst>
            </p:cNvPr>
            <p:cNvSpPr txBox="1"/>
            <p:nvPr/>
          </p:nvSpPr>
          <p:spPr>
            <a:xfrm>
              <a:off x="1617974" y="3304357"/>
              <a:ext cx="324790"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20</a:t>
              </a:r>
            </a:p>
          </p:txBody>
        </p:sp>
        <p:sp>
          <p:nvSpPr>
            <p:cNvPr id="86" name="TextBox 85">
              <a:extLst>
                <a:ext uri="{FF2B5EF4-FFF2-40B4-BE49-F238E27FC236}">
                  <a16:creationId xmlns:a16="http://schemas.microsoft.com/office/drawing/2014/main" id="{9918D81F-6E6A-A5AA-F851-F1AE4C077C85}"/>
                </a:ext>
              </a:extLst>
            </p:cNvPr>
            <p:cNvSpPr txBox="1"/>
            <p:nvPr/>
          </p:nvSpPr>
          <p:spPr>
            <a:xfrm>
              <a:off x="1702166" y="3813634"/>
              <a:ext cx="240605" cy="313288"/>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87" name="TextBox 86">
            <a:extLst>
              <a:ext uri="{FF2B5EF4-FFF2-40B4-BE49-F238E27FC236}">
                <a16:creationId xmlns:a16="http://schemas.microsoft.com/office/drawing/2014/main" id="{EA06783C-F051-1B67-D102-59662220577E}"/>
              </a:ext>
            </a:extLst>
          </p:cNvPr>
          <p:cNvSpPr txBox="1"/>
          <p:nvPr/>
        </p:nvSpPr>
        <p:spPr>
          <a:xfrm>
            <a:off x="8677110" y="5101339"/>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期間、月数</a:t>
            </a:r>
          </a:p>
        </p:txBody>
      </p:sp>
      <p:grpSp>
        <p:nvGrpSpPr>
          <p:cNvPr id="88" name="Group 87">
            <a:extLst>
              <a:ext uri="{FF2B5EF4-FFF2-40B4-BE49-F238E27FC236}">
                <a16:creationId xmlns:a16="http://schemas.microsoft.com/office/drawing/2014/main" id="{DAF2633E-CA6B-995A-E4C6-932D9BDF1360}"/>
              </a:ext>
            </a:extLst>
          </p:cNvPr>
          <p:cNvGrpSpPr/>
          <p:nvPr/>
        </p:nvGrpSpPr>
        <p:grpSpPr>
          <a:xfrm>
            <a:off x="6811770" y="4794898"/>
            <a:ext cx="5171698" cy="360147"/>
            <a:chOff x="1490982" y="4771176"/>
            <a:chExt cx="7076522" cy="360147"/>
          </a:xfrm>
        </p:grpSpPr>
        <p:sp>
          <p:nvSpPr>
            <p:cNvPr id="89" name="Line 19">
              <a:extLst>
                <a:ext uri="{FF2B5EF4-FFF2-40B4-BE49-F238E27FC236}">
                  <a16:creationId xmlns:a16="http://schemas.microsoft.com/office/drawing/2014/main" id="{8F545ECF-B8E6-C008-0D96-C8434148DD38}"/>
                </a:ext>
              </a:extLst>
            </p:cNvPr>
            <p:cNvSpPr>
              <a:spLocks noChangeShapeType="1"/>
            </p:cNvSpPr>
            <p:nvPr/>
          </p:nvSpPr>
          <p:spPr bwMode="auto">
            <a:xfrm>
              <a:off x="838177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0" name="TextBox 89">
              <a:extLst>
                <a:ext uri="{FF2B5EF4-FFF2-40B4-BE49-F238E27FC236}">
                  <a16:creationId xmlns:a16="http://schemas.microsoft.com/office/drawing/2014/main" id="{6907791A-6DD4-0756-2440-DF441EFCD923}"/>
                </a:ext>
              </a:extLst>
            </p:cNvPr>
            <p:cNvSpPr txBox="1"/>
            <p:nvPr/>
          </p:nvSpPr>
          <p:spPr>
            <a:xfrm>
              <a:off x="7814420"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34</a:t>
              </a:r>
            </a:p>
          </p:txBody>
        </p:sp>
        <p:sp>
          <p:nvSpPr>
            <p:cNvPr id="91" name="TextBox 90">
              <a:extLst>
                <a:ext uri="{FF2B5EF4-FFF2-40B4-BE49-F238E27FC236}">
                  <a16:creationId xmlns:a16="http://schemas.microsoft.com/office/drawing/2014/main" id="{F94F4BD9-0217-1D59-AF24-D2A64317FAB6}"/>
                </a:ext>
              </a:extLst>
            </p:cNvPr>
            <p:cNvSpPr txBox="1"/>
            <p:nvPr/>
          </p:nvSpPr>
          <p:spPr>
            <a:xfrm>
              <a:off x="8196040"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36</a:t>
              </a:r>
            </a:p>
          </p:txBody>
        </p:sp>
        <p:sp>
          <p:nvSpPr>
            <p:cNvPr id="92" name="Line 21">
              <a:extLst>
                <a:ext uri="{FF2B5EF4-FFF2-40B4-BE49-F238E27FC236}">
                  <a16:creationId xmlns:a16="http://schemas.microsoft.com/office/drawing/2014/main" id="{DB3D205F-EDAF-7CB5-1099-05DCD7BBD589}"/>
                </a:ext>
              </a:extLst>
            </p:cNvPr>
            <p:cNvSpPr>
              <a:spLocks noChangeShapeType="1"/>
            </p:cNvSpPr>
            <p:nvPr/>
          </p:nvSpPr>
          <p:spPr bwMode="auto">
            <a:xfrm>
              <a:off x="800015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3" name="Line 21">
              <a:extLst>
                <a:ext uri="{FF2B5EF4-FFF2-40B4-BE49-F238E27FC236}">
                  <a16:creationId xmlns:a16="http://schemas.microsoft.com/office/drawing/2014/main" id="{E968301F-42DD-B2DC-4857-F366603A731D}"/>
                </a:ext>
              </a:extLst>
            </p:cNvPr>
            <p:cNvSpPr>
              <a:spLocks noChangeShapeType="1"/>
            </p:cNvSpPr>
            <p:nvPr/>
          </p:nvSpPr>
          <p:spPr bwMode="auto">
            <a:xfrm>
              <a:off x="762202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4" name="TextBox 93">
              <a:extLst>
                <a:ext uri="{FF2B5EF4-FFF2-40B4-BE49-F238E27FC236}">
                  <a16:creationId xmlns:a16="http://schemas.microsoft.com/office/drawing/2014/main" id="{A2947FDB-1ED2-240D-08A9-F243266627B2}"/>
                </a:ext>
              </a:extLst>
            </p:cNvPr>
            <p:cNvSpPr txBox="1"/>
            <p:nvPr/>
          </p:nvSpPr>
          <p:spPr>
            <a:xfrm>
              <a:off x="7433179"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32</a:t>
              </a:r>
            </a:p>
          </p:txBody>
        </p:sp>
        <p:sp>
          <p:nvSpPr>
            <p:cNvPr id="95" name="Line 21">
              <a:extLst>
                <a:ext uri="{FF2B5EF4-FFF2-40B4-BE49-F238E27FC236}">
                  <a16:creationId xmlns:a16="http://schemas.microsoft.com/office/drawing/2014/main" id="{6ECB9002-5DB7-904E-AFA3-2F7FCFDB806D}"/>
                </a:ext>
              </a:extLst>
            </p:cNvPr>
            <p:cNvSpPr>
              <a:spLocks noChangeShapeType="1"/>
            </p:cNvSpPr>
            <p:nvPr/>
          </p:nvSpPr>
          <p:spPr bwMode="auto">
            <a:xfrm>
              <a:off x="724638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6" name="TextBox 95">
              <a:extLst>
                <a:ext uri="{FF2B5EF4-FFF2-40B4-BE49-F238E27FC236}">
                  <a16:creationId xmlns:a16="http://schemas.microsoft.com/office/drawing/2014/main" id="{36C470F8-4EFF-79B0-4899-D473AAC89131}"/>
                </a:ext>
              </a:extLst>
            </p:cNvPr>
            <p:cNvSpPr txBox="1"/>
            <p:nvPr/>
          </p:nvSpPr>
          <p:spPr>
            <a:xfrm>
              <a:off x="7057542"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30</a:t>
              </a:r>
            </a:p>
          </p:txBody>
        </p:sp>
        <p:sp>
          <p:nvSpPr>
            <p:cNvPr id="97" name="Line 21">
              <a:extLst>
                <a:ext uri="{FF2B5EF4-FFF2-40B4-BE49-F238E27FC236}">
                  <a16:creationId xmlns:a16="http://schemas.microsoft.com/office/drawing/2014/main" id="{0EE91E2F-2B16-C51D-F160-EFB1C1422041}"/>
                </a:ext>
              </a:extLst>
            </p:cNvPr>
            <p:cNvSpPr>
              <a:spLocks noChangeShapeType="1"/>
            </p:cNvSpPr>
            <p:nvPr/>
          </p:nvSpPr>
          <p:spPr bwMode="auto">
            <a:xfrm>
              <a:off x="687074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8" name="TextBox 97">
              <a:extLst>
                <a:ext uri="{FF2B5EF4-FFF2-40B4-BE49-F238E27FC236}">
                  <a16:creationId xmlns:a16="http://schemas.microsoft.com/office/drawing/2014/main" id="{1DE3084F-242D-0D2A-84D9-0BE753D438D6}"/>
                </a:ext>
              </a:extLst>
            </p:cNvPr>
            <p:cNvSpPr txBox="1"/>
            <p:nvPr/>
          </p:nvSpPr>
          <p:spPr>
            <a:xfrm>
              <a:off x="6681905"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28</a:t>
              </a:r>
            </a:p>
          </p:txBody>
        </p:sp>
        <p:sp>
          <p:nvSpPr>
            <p:cNvPr id="99" name="Line 21">
              <a:extLst>
                <a:ext uri="{FF2B5EF4-FFF2-40B4-BE49-F238E27FC236}">
                  <a16:creationId xmlns:a16="http://schemas.microsoft.com/office/drawing/2014/main" id="{FA796639-830B-CBEA-F20C-0005C2A6CF7B}"/>
                </a:ext>
              </a:extLst>
            </p:cNvPr>
            <p:cNvSpPr>
              <a:spLocks noChangeShapeType="1"/>
            </p:cNvSpPr>
            <p:nvPr/>
          </p:nvSpPr>
          <p:spPr bwMode="auto">
            <a:xfrm>
              <a:off x="649511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0" name="TextBox 99">
              <a:extLst>
                <a:ext uri="{FF2B5EF4-FFF2-40B4-BE49-F238E27FC236}">
                  <a16:creationId xmlns:a16="http://schemas.microsoft.com/office/drawing/2014/main" id="{619B6711-7D2A-AA0D-6889-E7697F3780D8}"/>
                </a:ext>
              </a:extLst>
            </p:cNvPr>
            <p:cNvSpPr txBox="1"/>
            <p:nvPr/>
          </p:nvSpPr>
          <p:spPr>
            <a:xfrm>
              <a:off x="6306267"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26</a:t>
              </a:r>
            </a:p>
          </p:txBody>
        </p:sp>
        <p:sp>
          <p:nvSpPr>
            <p:cNvPr id="101" name="Line 21">
              <a:extLst>
                <a:ext uri="{FF2B5EF4-FFF2-40B4-BE49-F238E27FC236}">
                  <a16:creationId xmlns:a16="http://schemas.microsoft.com/office/drawing/2014/main" id="{DDCC3396-B6A4-82F9-6727-214FBDE72C25}"/>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2" name="TextBox 101">
              <a:extLst>
                <a:ext uri="{FF2B5EF4-FFF2-40B4-BE49-F238E27FC236}">
                  <a16:creationId xmlns:a16="http://schemas.microsoft.com/office/drawing/2014/main" id="{7FDA4EB7-F9BE-F73D-97A5-2D56B161DC64}"/>
                </a:ext>
              </a:extLst>
            </p:cNvPr>
            <p:cNvSpPr txBox="1"/>
            <p:nvPr/>
          </p:nvSpPr>
          <p:spPr>
            <a:xfrm>
              <a:off x="5930630"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24</a:t>
              </a:r>
            </a:p>
          </p:txBody>
        </p:sp>
        <p:sp>
          <p:nvSpPr>
            <p:cNvPr id="103" name="Line 21">
              <a:extLst>
                <a:ext uri="{FF2B5EF4-FFF2-40B4-BE49-F238E27FC236}">
                  <a16:creationId xmlns:a16="http://schemas.microsoft.com/office/drawing/2014/main" id="{E09817C9-8609-1832-D161-15DDE446672B}"/>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4" name="TextBox 103">
              <a:extLst>
                <a:ext uri="{FF2B5EF4-FFF2-40B4-BE49-F238E27FC236}">
                  <a16:creationId xmlns:a16="http://schemas.microsoft.com/office/drawing/2014/main" id="{9BBAEDA5-D5A1-122C-D184-C6651769F653}"/>
                </a:ext>
              </a:extLst>
            </p:cNvPr>
            <p:cNvSpPr txBox="1"/>
            <p:nvPr/>
          </p:nvSpPr>
          <p:spPr>
            <a:xfrm>
              <a:off x="5554994"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22</a:t>
              </a:r>
            </a:p>
          </p:txBody>
        </p:sp>
        <p:sp>
          <p:nvSpPr>
            <p:cNvPr id="105" name="Line 21">
              <a:extLst>
                <a:ext uri="{FF2B5EF4-FFF2-40B4-BE49-F238E27FC236}">
                  <a16:creationId xmlns:a16="http://schemas.microsoft.com/office/drawing/2014/main" id="{F9DAF158-F371-C2A9-87B5-82E09814D38C}"/>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6" name="TextBox 105">
              <a:extLst>
                <a:ext uri="{FF2B5EF4-FFF2-40B4-BE49-F238E27FC236}">
                  <a16:creationId xmlns:a16="http://schemas.microsoft.com/office/drawing/2014/main" id="{2BD6CB1E-3081-FF35-4BBA-0D0D9593B113}"/>
                </a:ext>
              </a:extLst>
            </p:cNvPr>
            <p:cNvSpPr txBox="1"/>
            <p:nvPr/>
          </p:nvSpPr>
          <p:spPr>
            <a:xfrm>
              <a:off x="5179357"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20</a:t>
              </a:r>
            </a:p>
          </p:txBody>
        </p:sp>
        <p:sp>
          <p:nvSpPr>
            <p:cNvPr id="107" name="Line 21">
              <a:extLst>
                <a:ext uri="{FF2B5EF4-FFF2-40B4-BE49-F238E27FC236}">
                  <a16:creationId xmlns:a16="http://schemas.microsoft.com/office/drawing/2014/main" id="{5231F005-6CBE-19B7-04D4-4975CA4E6E2B}"/>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8" name="TextBox 107">
              <a:extLst>
                <a:ext uri="{FF2B5EF4-FFF2-40B4-BE49-F238E27FC236}">
                  <a16:creationId xmlns:a16="http://schemas.microsoft.com/office/drawing/2014/main" id="{EFB4739F-D61B-BEF1-D6C0-6FBCA37C0952}"/>
                </a:ext>
              </a:extLst>
            </p:cNvPr>
            <p:cNvSpPr txBox="1"/>
            <p:nvPr/>
          </p:nvSpPr>
          <p:spPr>
            <a:xfrm>
              <a:off x="4803720"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18</a:t>
              </a:r>
            </a:p>
          </p:txBody>
        </p:sp>
        <p:sp>
          <p:nvSpPr>
            <p:cNvPr id="109" name="Line 21">
              <a:extLst>
                <a:ext uri="{FF2B5EF4-FFF2-40B4-BE49-F238E27FC236}">
                  <a16:creationId xmlns:a16="http://schemas.microsoft.com/office/drawing/2014/main" id="{37D8309E-059C-904A-5911-6D57A224A379}"/>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0" name="TextBox 109">
              <a:extLst>
                <a:ext uri="{FF2B5EF4-FFF2-40B4-BE49-F238E27FC236}">
                  <a16:creationId xmlns:a16="http://schemas.microsoft.com/office/drawing/2014/main" id="{170BC197-4314-E643-804D-275141C86A5F}"/>
                </a:ext>
              </a:extLst>
            </p:cNvPr>
            <p:cNvSpPr txBox="1"/>
            <p:nvPr/>
          </p:nvSpPr>
          <p:spPr>
            <a:xfrm>
              <a:off x="4428083"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16</a:t>
              </a:r>
            </a:p>
          </p:txBody>
        </p:sp>
        <p:sp>
          <p:nvSpPr>
            <p:cNvPr id="111" name="Line 21">
              <a:extLst>
                <a:ext uri="{FF2B5EF4-FFF2-40B4-BE49-F238E27FC236}">
                  <a16:creationId xmlns:a16="http://schemas.microsoft.com/office/drawing/2014/main" id="{BA791BC8-2FBF-B3A8-8DAB-5733DC9DAEC4}"/>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2" name="TextBox 111">
              <a:extLst>
                <a:ext uri="{FF2B5EF4-FFF2-40B4-BE49-F238E27FC236}">
                  <a16:creationId xmlns:a16="http://schemas.microsoft.com/office/drawing/2014/main" id="{510E7366-3CBC-EC02-374B-D191C9180493}"/>
                </a:ext>
              </a:extLst>
            </p:cNvPr>
            <p:cNvSpPr txBox="1"/>
            <p:nvPr/>
          </p:nvSpPr>
          <p:spPr>
            <a:xfrm>
              <a:off x="4052446"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14</a:t>
              </a:r>
            </a:p>
          </p:txBody>
        </p:sp>
        <p:sp>
          <p:nvSpPr>
            <p:cNvPr id="113" name="Line 21">
              <a:extLst>
                <a:ext uri="{FF2B5EF4-FFF2-40B4-BE49-F238E27FC236}">
                  <a16:creationId xmlns:a16="http://schemas.microsoft.com/office/drawing/2014/main" id="{0AFDB631-3023-499C-A76B-25C6D6A360A3}"/>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4" name="TextBox 113">
              <a:extLst>
                <a:ext uri="{FF2B5EF4-FFF2-40B4-BE49-F238E27FC236}">
                  <a16:creationId xmlns:a16="http://schemas.microsoft.com/office/drawing/2014/main" id="{74751701-7156-BF8F-D9F0-22063352A2A1}"/>
                </a:ext>
              </a:extLst>
            </p:cNvPr>
            <p:cNvSpPr txBox="1"/>
            <p:nvPr/>
          </p:nvSpPr>
          <p:spPr>
            <a:xfrm>
              <a:off x="3676808"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12</a:t>
              </a:r>
            </a:p>
          </p:txBody>
        </p:sp>
        <p:sp>
          <p:nvSpPr>
            <p:cNvPr id="115" name="Line 21">
              <a:extLst>
                <a:ext uri="{FF2B5EF4-FFF2-40B4-BE49-F238E27FC236}">
                  <a16:creationId xmlns:a16="http://schemas.microsoft.com/office/drawing/2014/main" id="{CE809BFD-F89B-7185-55BA-09814D837ADE}"/>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6" name="TextBox 115">
              <a:extLst>
                <a:ext uri="{FF2B5EF4-FFF2-40B4-BE49-F238E27FC236}">
                  <a16:creationId xmlns:a16="http://schemas.microsoft.com/office/drawing/2014/main" id="{52297250-D256-BF3E-5D9B-88D92A39548B}"/>
                </a:ext>
              </a:extLst>
            </p:cNvPr>
            <p:cNvSpPr txBox="1"/>
            <p:nvPr/>
          </p:nvSpPr>
          <p:spPr>
            <a:xfrm>
              <a:off x="3301171" y="4843176"/>
              <a:ext cx="371464"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10</a:t>
              </a:r>
            </a:p>
          </p:txBody>
        </p:sp>
        <p:sp>
          <p:nvSpPr>
            <p:cNvPr id="117" name="Line 21">
              <a:extLst>
                <a:ext uri="{FF2B5EF4-FFF2-40B4-BE49-F238E27FC236}">
                  <a16:creationId xmlns:a16="http://schemas.microsoft.com/office/drawing/2014/main" id="{83D4BF0D-E15D-27A1-34CC-3E80D8D07FFE}"/>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8" name="TextBox 117">
              <a:extLst>
                <a:ext uri="{FF2B5EF4-FFF2-40B4-BE49-F238E27FC236}">
                  <a16:creationId xmlns:a16="http://schemas.microsoft.com/office/drawing/2014/main" id="{55726F7B-DF10-4046-4F1F-681DBF4B49DA}"/>
                </a:ext>
              </a:extLst>
            </p:cNvPr>
            <p:cNvSpPr txBox="1"/>
            <p:nvPr/>
          </p:nvSpPr>
          <p:spPr>
            <a:xfrm>
              <a:off x="2993530" y="4843176"/>
              <a:ext cx="235472"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8</a:t>
              </a:r>
            </a:p>
          </p:txBody>
        </p:sp>
        <p:sp>
          <p:nvSpPr>
            <p:cNvPr id="119" name="Line 21">
              <a:extLst>
                <a:ext uri="{FF2B5EF4-FFF2-40B4-BE49-F238E27FC236}">
                  <a16:creationId xmlns:a16="http://schemas.microsoft.com/office/drawing/2014/main" id="{4015B318-52D2-4EC4-4C8A-CFDAD2FE12F6}"/>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20" name="TextBox 119">
              <a:extLst>
                <a:ext uri="{FF2B5EF4-FFF2-40B4-BE49-F238E27FC236}">
                  <a16:creationId xmlns:a16="http://schemas.microsoft.com/office/drawing/2014/main" id="{79950E5E-FD01-0F68-4028-08C9C86FD521}"/>
                </a:ext>
              </a:extLst>
            </p:cNvPr>
            <p:cNvSpPr txBox="1"/>
            <p:nvPr/>
          </p:nvSpPr>
          <p:spPr>
            <a:xfrm>
              <a:off x="2617894" y="4843176"/>
              <a:ext cx="235472"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6</a:t>
              </a:r>
            </a:p>
          </p:txBody>
        </p:sp>
        <p:sp>
          <p:nvSpPr>
            <p:cNvPr id="121" name="Line 21">
              <a:extLst>
                <a:ext uri="{FF2B5EF4-FFF2-40B4-BE49-F238E27FC236}">
                  <a16:creationId xmlns:a16="http://schemas.microsoft.com/office/drawing/2014/main" id="{3D21A4CC-C2EA-E639-F1E2-8C8A68E976F2}"/>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22" name="TextBox 121">
              <a:extLst>
                <a:ext uri="{FF2B5EF4-FFF2-40B4-BE49-F238E27FC236}">
                  <a16:creationId xmlns:a16="http://schemas.microsoft.com/office/drawing/2014/main" id="{139EEDA0-5974-79AB-95A0-CB744F54ABBB}"/>
                </a:ext>
              </a:extLst>
            </p:cNvPr>
            <p:cNvSpPr txBox="1"/>
            <p:nvPr/>
          </p:nvSpPr>
          <p:spPr>
            <a:xfrm>
              <a:off x="2242257" y="4843176"/>
              <a:ext cx="235472"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4</a:t>
              </a:r>
            </a:p>
          </p:txBody>
        </p:sp>
        <p:sp>
          <p:nvSpPr>
            <p:cNvPr id="123" name="Line 21">
              <a:extLst>
                <a:ext uri="{FF2B5EF4-FFF2-40B4-BE49-F238E27FC236}">
                  <a16:creationId xmlns:a16="http://schemas.microsoft.com/office/drawing/2014/main" id="{D78334FA-FCFE-2B9F-2A50-2FF0AFAAA488}"/>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24" name="TextBox 123">
              <a:extLst>
                <a:ext uri="{FF2B5EF4-FFF2-40B4-BE49-F238E27FC236}">
                  <a16:creationId xmlns:a16="http://schemas.microsoft.com/office/drawing/2014/main" id="{E16D48D7-21B8-B430-928E-439CB4ECA3A7}"/>
                </a:ext>
              </a:extLst>
            </p:cNvPr>
            <p:cNvSpPr txBox="1"/>
            <p:nvPr/>
          </p:nvSpPr>
          <p:spPr>
            <a:xfrm>
              <a:off x="1866620" y="4843176"/>
              <a:ext cx="235472"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2</a:t>
              </a:r>
            </a:p>
          </p:txBody>
        </p:sp>
        <p:sp>
          <p:nvSpPr>
            <p:cNvPr id="125" name="Line 21">
              <a:extLst>
                <a:ext uri="{FF2B5EF4-FFF2-40B4-BE49-F238E27FC236}">
                  <a16:creationId xmlns:a16="http://schemas.microsoft.com/office/drawing/2014/main" id="{FB8FFDF7-F7EC-812D-4239-7BE1B828F0C5}"/>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26" name="TextBox 125">
              <a:extLst>
                <a:ext uri="{FF2B5EF4-FFF2-40B4-BE49-F238E27FC236}">
                  <a16:creationId xmlns:a16="http://schemas.microsoft.com/office/drawing/2014/main" id="{5749E47A-5F61-B0D5-A240-78C1C3E97169}"/>
                </a:ext>
              </a:extLst>
            </p:cNvPr>
            <p:cNvSpPr txBox="1"/>
            <p:nvPr/>
          </p:nvSpPr>
          <p:spPr>
            <a:xfrm>
              <a:off x="1490982" y="4843176"/>
              <a:ext cx="235472" cy="288147"/>
            </a:xfrm>
            <a:prstGeom prst="rect">
              <a:avLst/>
            </a:prstGeom>
            <a:noFill/>
          </p:spPr>
          <p:txBody>
            <a:bodyPr wrap="none" lIns="36000" tIns="36000" rIns="36000" bIns="36000" rtlCol="0" anchor="t" anchorCtr="0">
              <a:spAutoFit/>
            </a:bodyPr>
            <a:lstStyle/>
            <a:p>
              <a:pPr algn="ctr"/>
              <a:r>
                <a:rPr lang="ja-JP" sz="1400">
                  <a:solidFill>
                    <a:schemeClr val="tx1"/>
                  </a:solidFill>
                  <a:cs typeface="Arial" panose="020B0604020202020204" pitchFamily="34" charset="0"/>
                </a:rPr>
                <a:t>0</a:t>
              </a:r>
            </a:p>
          </p:txBody>
        </p:sp>
      </p:grpSp>
      <p:grpSp>
        <p:nvGrpSpPr>
          <p:cNvPr id="127" name="Group 126">
            <a:extLst>
              <a:ext uri="{FF2B5EF4-FFF2-40B4-BE49-F238E27FC236}">
                <a16:creationId xmlns:a16="http://schemas.microsoft.com/office/drawing/2014/main" id="{D41F13B9-5BC8-28D1-3B99-CD44563E74B1}"/>
              </a:ext>
            </a:extLst>
          </p:cNvPr>
          <p:cNvGrpSpPr/>
          <p:nvPr/>
        </p:nvGrpSpPr>
        <p:grpSpPr>
          <a:xfrm>
            <a:off x="6745480" y="5447607"/>
            <a:ext cx="5240629" cy="503590"/>
            <a:chOff x="6510165" y="5904115"/>
            <a:chExt cx="5240629" cy="503590"/>
          </a:xfrm>
        </p:grpSpPr>
        <p:sp>
          <p:nvSpPr>
            <p:cNvPr id="128" name="TextBox 127">
              <a:extLst>
                <a:ext uri="{FF2B5EF4-FFF2-40B4-BE49-F238E27FC236}">
                  <a16:creationId xmlns:a16="http://schemas.microsoft.com/office/drawing/2014/main" id="{EFC0AB54-3ED1-CD85-927D-EEAFF154C863}"/>
                </a:ext>
              </a:extLst>
            </p:cNvPr>
            <p:cNvSpPr txBox="1"/>
            <p:nvPr/>
          </p:nvSpPr>
          <p:spPr>
            <a:xfrm>
              <a:off x="11181184" y="5904115"/>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a:t>
              </a:r>
            </a:p>
            <a:p>
              <a:pPr algn="ctr"/>
              <a:r>
                <a:rPr lang="ja-JP" sz="1400">
                  <a:solidFill>
                    <a:srgbClr val="B60D27"/>
                  </a:solidFill>
                  <a:cs typeface="Arial" panose="020B0604020202020204" pitchFamily="34" charset="0"/>
                </a:rPr>
                <a:t>(1)</a:t>
              </a:r>
            </a:p>
          </p:txBody>
        </p:sp>
        <p:sp>
          <p:nvSpPr>
            <p:cNvPr id="129" name="TextBox 128">
              <a:extLst>
                <a:ext uri="{FF2B5EF4-FFF2-40B4-BE49-F238E27FC236}">
                  <a16:creationId xmlns:a16="http://schemas.microsoft.com/office/drawing/2014/main" id="{421125F9-E614-E6A1-46D1-8BF06A21A823}"/>
                </a:ext>
              </a:extLst>
            </p:cNvPr>
            <p:cNvSpPr txBox="1"/>
            <p:nvPr/>
          </p:nvSpPr>
          <p:spPr>
            <a:xfrm>
              <a:off x="11460082" y="5904115"/>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0</a:t>
              </a:r>
            </a:p>
            <a:p>
              <a:pPr algn="ctr"/>
              <a:r>
                <a:rPr lang="ja-JP" sz="1400">
                  <a:solidFill>
                    <a:srgbClr val="B60D27"/>
                  </a:solidFill>
                  <a:cs typeface="Arial" panose="020B0604020202020204" pitchFamily="34" charset="0"/>
                </a:rPr>
                <a:t>(1)</a:t>
              </a:r>
            </a:p>
          </p:txBody>
        </p:sp>
        <p:sp>
          <p:nvSpPr>
            <p:cNvPr id="130" name="TextBox 129">
              <a:extLst>
                <a:ext uri="{FF2B5EF4-FFF2-40B4-BE49-F238E27FC236}">
                  <a16:creationId xmlns:a16="http://schemas.microsoft.com/office/drawing/2014/main" id="{DEE2BC21-28C7-60A6-A428-B8E25B3DF869}"/>
                </a:ext>
              </a:extLst>
            </p:cNvPr>
            <p:cNvSpPr txBox="1"/>
            <p:nvPr/>
          </p:nvSpPr>
          <p:spPr>
            <a:xfrm>
              <a:off x="10902564" y="5904115"/>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a:t>
              </a:r>
            </a:p>
            <a:p>
              <a:pPr algn="ctr"/>
              <a:r>
                <a:rPr lang="ja-JP" sz="1400">
                  <a:solidFill>
                    <a:srgbClr val="B60D27"/>
                  </a:solidFill>
                  <a:cs typeface="Arial" panose="020B0604020202020204" pitchFamily="34" charset="0"/>
                </a:rPr>
                <a:t>(1)</a:t>
              </a:r>
            </a:p>
          </p:txBody>
        </p:sp>
        <p:sp>
          <p:nvSpPr>
            <p:cNvPr id="131" name="TextBox 130">
              <a:extLst>
                <a:ext uri="{FF2B5EF4-FFF2-40B4-BE49-F238E27FC236}">
                  <a16:creationId xmlns:a16="http://schemas.microsoft.com/office/drawing/2014/main" id="{32846BF9-CC50-4C67-AF67-0067BCED3D99}"/>
                </a:ext>
              </a:extLst>
            </p:cNvPr>
            <p:cNvSpPr txBox="1"/>
            <p:nvPr/>
          </p:nvSpPr>
          <p:spPr>
            <a:xfrm>
              <a:off x="10628039" y="5904115"/>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a:t>
              </a:r>
            </a:p>
            <a:p>
              <a:pPr algn="ctr"/>
              <a:r>
                <a:rPr lang="ja-JP" sz="1400">
                  <a:solidFill>
                    <a:srgbClr val="B60D27"/>
                  </a:solidFill>
                  <a:cs typeface="Arial" panose="020B0604020202020204" pitchFamily="34" charset="0"/>
                </a:rPr>
                <a:t>(0)</a:t>
              </a:r>
            </a:p>
          </p:txBody>
        </p:sp>
        <p:sp>
          <p:nvSpPr>
            <p:cNvPr id="132" name="TextBox 131">
              <a:extLst>
                <a:ext uri="{FF2B5EF4-FFF2-40B4-BE49-F238E27FC236}">
                  <a16:creationId xmlns:a16="http://schemas.microsoft.com/office/drawing/2014/main" id="{F61D6415-C069-49F1-1C6B-43660C7646BA}"/>
                </a:ext>
              </a:extLst>
            </p:cNvPr>
            <p:cNvSpPr txBox="1"/>
            <p:nvPr/>
          </p:nvSpPr>
          <p:spPr>
            <a:xfrm>
              <a:off x="10353514" y="5904115"/>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a:t>
              </a:r>
            </a:p>
            <a:p>
              <a:pPr algn="ctr"/>
              <a:r>
                <a:rPr lang="ja-JP" sz="1400">
                  <a:solidFill>
                    <a:srgbClr val="B60D27"/>
                  </a:solidFill>
                  <a:cs typeface="Arial" panose="020B0604020202020204" pitchFamily="34" charset="0"/>
                </a:rPr>
                <a:t>(2)</a:t>
              </a:r>
            </a:p>
          </p:txBody>
        </p:sp>
        <p:sp>
          <p:nvSpPr>
            <p:cNvPr id="133" name="TextBox 132">
              <a:extLst>
                <a:ext uri="{FF2B5EF4-FFF2-40B4-BE49-F238E27FC236}">
                  <a16:creationId xmlns:a16="http://schemas.microsoft.com/office/drawing/2014/main" id="{56C1E9AE-069F-AFB0-FAB7-6418D5978853}"/>
                </a:ext>
              </a:extLst>
            </p:cNvPr>
            <p:cNvSpPr txBox="1"/>
            <p:nvPr/>
          </p:nvSpPr>
          <p:spPr>
            <a:xfrm>
              <a:off x="10078989" y="5904115"/>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5</a:t>
              </a:r>
            </a:p>
            <a:p>
              <a:pPr algn="ctr"/>
              <a:r>
                <a:rPr lang="ja-JP" sz="1400">
                  <a:solidFill>
                    <a:srgbClr val="B60D27"/>
                  </a:solidFill>
                  <a:cs typeface="Arial" panose="020B0604020202020204" pitchFamily="34" charset="0"/>
                </a:rPr>
                <a:t>(2)</a:t>
              </a:r>
            </a:p>
          </p:txBody>
        </p:sp>
        <p:sp>
          <p:nvSpPr>
            <p:cNvPr id="134" name="TextBox 133">
              <a:extLst>
                <a:ext uri="{FF2B5EF4-FFF2-40B4-BE49-F238E27FC236}">
                  <a16:creationId xmlns:a16="http://schemas.microsoft.com/office/drawing/2014/main" id="{708C65FC-43CE-FA78-8C14-92C8CED5F3ED}"/>
                </a:ext>
              </a:extLst>
            </p:cNvPr>
            <p:cNvSpPr txBox="1"/>
            <p:nvPr/>
          </p:nvSpPr>
          <p:spPr>
            <a:xfrm>
              <a:off x="9804464" y="5904115"/>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7</a:t>
              </a:r>
            </a:p>
            <a:p>
              <a:pPr algn="ctr"/>
              <a:r>
                <a:rPr lang="ja-JP" sz="1400">
                  <a:solidFill>
                    <a:srgbClr val="B60D27"/>
                  </a:solidFill>
                  <a:cs typeface="Arial" panose="020B0604020202020204" pitchFamily="34" charset="0"/>
                </a:rPr>
                <a:t>(0)</a:t>
              </a:r>
            </a:p>
          </p:txBody>
        </p:sp>
        <p:sp>
          <p:nvSpPr>
            <p:cNvPr id="135" name="TextBox 134">
              <a:extLst>
                <a:ext uri="{FF2B5EF4-FFF2-40B4-BE49-F238E27FC236}">
                  <a16:creationId xmlns:a16="http://schemas.microsoft.com/office/drawing/2014/main" id="{7FE5E912-F23F-31E1-2DFE-BC6B63C03B2D}"/>
                </a:ext>
              </a:extLst>
            </p:cNvPr>
            <p:cNvSpPr txBox="1"/>
            <p:nvPr/>
          </p:nvSpPr>
          <p:spPr>
            <a:xfrm>
              <a:off x="9529939"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10</a:t>
              </a:r>
            </a:p>
            <a:p>
              <a:pPr algn="ctr"/>
              <a:r>
                <a:rPr lang="ja-JP" sz="1400">
                  <a:solidFill>
                    <a:srgbClr val="B60D27"/>
                  </a:solidFill>
                  <a:cs typeface="Arial" panose="020B0604020202020204" pitchFamily="34" charset="0"/>
                </a:rPr>
                <a:t>(0)</a:t>
              </a:r>
            </a:p>
          </p:txBody>
        </p:sp>
        <p:sp>
          <p:nvSpPr>
            <p:cNvPr id="136" name="TextBox 135">
              <a:extLst>
                <a:ext uri="{FF2B5EF4-FFF2-40B4-BE49-F238E27FC236}">
                  <a16:creationId xmlns:a16="http://schemas.microsoft.com/office/drawing/2014/main" id="{196035B7-A869-CFCD-8A1F-10B14BA01575}"/>
                </a:ext>
              </a:extLst>
            </p:cNvPr>
            <p:cNvSpPr txBox="1"/>
            <p:nvPr/>
          </p:nvSpPr>
          <p:spPr>
            <a:xfrm>
              <a:off x="9255414"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14</a:t>
              </a:r>
            </a:p>
            <a:p>
              <a:pPr algn="ctr"/>
              <a:r>
                <a:rPr lang="ja-JP" sz="1400">
                  <a:solidFill>
                    <a:srgbClr val="B60D27"/>
                  </a:solidFill>
                  <a:cs typeface="Arial" panose="020B0604020202020204" pitchFamily="34" charset="0"/>
                </a:rPr>
                <a:t>(0)</a:t>
              </a:r>
            </a:p>
          </p:txBody>
        </p:sp>
        <p:sp>
          <p:nvSpPr>
            <p:cNvPr id="137" name="TextBox 136">
              <a:extLst>
                <a:ext uri="{FF2B5EF4-FFF2-40B4-BE49-F238E27FC236}">
                  <a16:creationId xmlns:a16="http://schemas.microsoft.com/office/drawing/2014/main" id="{25DA2C46-B000-9B67-78BA-9C56CC4C3B3D}"/>
                </a:ext>
              </a:extLst>
            </p:cNvPr>
            <p:cNvSpPr txBox="1"/>
            <p:nvPr/>
          </p:nvSpPr>
          <p:spPr>
            <a:xfrm>
              <a:off x="8980889"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20</a:t>
              </a:r>
            </a:p>
            <a:p>
              <a:pPr algn="ctr"/>
              <a:r>
                <a:rPr lang="ja-JP" sz="1400">
                  <a:solidFill>
                    <a:srgbClr val="B60D27"/>
                  </a:solidFill>
                  <a:cs typeface="Arial" panose="020B0604020202020204" pitchFamily="34" charset="0"/>
                </a:rPr>
                <a:t>(0)</a:t>
              </a:r>
            </a:p>
          </p:txBody>
        </p:sp>
        <p:sp>
          <p:nvSpPr>
            <p:cNvPr id="138" name="TextBox 137">
              <a:extLst>
                <a:ext uri="{FF2B5EF4-FFF2-40B4-BE49-F238E27FC236}">
                  <a16:creationId xmlns:a16="http://schemas.microsoft.com/office/drawing/2014/main" id="{89A3C071-889D-8DE2-59E8-6749012EA168}"/>
                </a:ext>
              </a:extLst>
            </p:cNvPr>
            <p:cNvSpPr txBox="1"/>
            <p:nvPr/>
          </p:nvSpPr>
          <p:spPr>
            <a:xfrm>
              <a:off x="8706364"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24</a:t>
              </a:r>
            </a:p>
            <a:p>
              <a:pPr algn="ctr"/>
              <a:r>
                <a:rPr lang="ja-JP" sz="1400">
                  <a:solidFill>
                    <a:srgbClr val="B60D27"/>
                  </a:solidFill>
                  <a:cs typeface="Arial" panose="020B0604020202020204" pitchFamily="34" charset="0"/>
                </a:rPr>
                <a:t>(0)</a:t>
              </a:r>
            </a:p>
          </p:txBody>
        </p:sp>
        <p:sp>
          <p:nvSpPr>
            <p:cNvPr id="139" name="TextBox 138">
              <a:extLst>
                <a:ext uri="{FF2B5EF4-FFF2-40B4-BE49-F238E27FC236}">
                  <a16:creationId xmlns:a16="http://schemas.microsoft.com/office/drawing/2014/main" id="{71EACF2C-C6CD-45D5-B158-4C7949A4E96F}"/>
                </a:ext>
              </a:extLst>
            </p:cNvPr>
            <p:cNvSpPr txBox="1"/>
            <p:nvPr/>
          </p:nvSpPr>
          <p:spPr>
            <a:xfrm>
              <a:off x="8431839"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25</a:t>
              </a:r>
            </a:p>
            <a:p>
              <a:pPr algn="ctr"/>
              <a:r>
                <a:rPr lang="ja-JP" sz="1400">
                  <a:solidFill>
                    <a:srgbClr val="B60D27"/>
                  </a:solidFill>
                  <a:cs typeface="Arial" panose="020B0604020202020204" pitchFamily="34" charset="0"/>
                </a:rPr>
                <a:t>(0)</a:t>
              </a:r>
            </a:p>
          </p:txBody>
        </p:sp>
        <p:sp>
          <p:nvSpPr>
            <p:cNvPr id="140" name="TextBox 139">
              <a:extLst>
                <a:ext uri="{FF2B5EF4-FFF2-40B4-BE49-F238E27FC236}">
                  <a16:creationId xmlns:a16="http://schemas.microsoft.com/office/drawing/2014/main" id="{83449364-09CB-9F68-2436-A868FD59C49F}"/>
                </a:ext>
              </a:extLst>
            </p:cNvPr>
            <p:cNvSpPr txBox="1"/>
            <p:nvPr/>
          </p:nvSpPr>
          <p:spPr>
            <a:xfrm>
              <a:off x="8157314"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28</a:t>
              </a:r>
            </a:p>
            <a:p>
              <a:pPr algn="ctr"/>
              <a:r>
                <a:rPr lang="ja-JP" sz="1400">
                  <a:solidFill>
                    <a:srgbClr val="B60D27"/>
                  </a:solidFill>
                  <a:cs typeface="Arial" panose="020B0604020202020204" pitchFamily="34" charset="0"/>
                </a:rPr>
                <a:t>(0)</a:t>
              </a:r>
            </a:p>
          </p:txBody>
        </p:sp>
        <p:sp>
          <p:nvSpPr>
            <p:cNvPr id="141" name="TextBox 140">
              <a:extLst>
                <a:ext uri="{FF2B5EF4-FFF2-40B4-BE49-F238E27FC236}">
                  <a16:creationId xmlns:a16="http://schemas.microsoft.com/office/drawing/2014/main" id="{F6D65D13-0F20-1DB2-BD9D-16CF9B872A61}"/>
                </a:ext>
              </a:extLst>
            </p:cNvPr>
            <p:cNvSpPr txBox="1"/>
            <p:nvPr/>
          </p:nvSpPr>
          <p:spPr>
            <a:xfrm>
              <a:off x="7882789"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30</a:t>
              </a:r>
            </a:p>
            <a:p>
              <a:pPr algn="ctr"/>
              <a:r>
                <a:rPr lang="ja-JP" sz="1400">
                  <a:solidFill>
                    <a:srgbClr val="B60D27"/>
                  </a:solidFill>
                  <a:cs typeface="Arial" panose="020B0604020202020204" pitchFamily="34" charset="0"/>
                </a:rPr>
                <a:t>(0)</a:t>
              </a:r>
            </a:p>
          </p:txBody>
        </p:sp>
        <p:sp>
          <p:nvSpPr>
            <p:cNvPr id="142" name="TextBox 141">
              <a:extLst>
                <a:ext uri="{FF2B5EF4-FFF2-40B4-BE49-F238E27FC236}">
                  <a16:creationId xmlns:a16="http://schemas.microsoft.com/office/drawing/2014/main" id="{3CB9FB64-C4BA-4340-C86E-1A4E6FE05CAC}"/>
                </a:ext>
              </a:extLst>
            </p:cNvPr>
            <p:cNvSpPr txBox="1"/>
            <p:nvPr/>
          </p:nvSpPr>
          <p:spPr>
            <a:xfrm>
              <a:off x="7608264"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36</a:t>
              </a:r>
            </a:p>
            <a:p>
              <a:pPr algn="ctr"/>
              <a:r>
                <a:rPr lang="ja-JP" sz="1400">
                  <a:solidFill>
                    <a:srgbClr val="B60D27"/>
                  </a:solidFill>
                  <a:cs typeface="Arial" panose="020B0604020202020204" pitchFamily="34" charset="0"/>
                </a:rPr>
                <a:t>(0)</a:t>
              </a:r>
            </a:p>
          </p:txBody>
        </p:sp>
        <p:sp>
          <p:nvSpPr>
            <p:cNvPr id="143" name="TextBox 142">
              <a:extLst>
                <a:ext uri="{FF2B5EF4-FFF2-40B4-BE49-F238E27FC236}">
                  <a16:creationId xmlns:a16="http://schemas.microsoft.com/office/drawing/2014/main" id="{5535F866-57A9-7FAF-626F-CE40B5E96C98}"/>
                </a:ext>
              </a:extLst>
            </p:cNvPr>
            <p:cNvSpPr txBox="1"/>
            <p:nvPr/>
          </p:nvSpPr>
          <p:spPr>
            <a:xfrm>
              <a:off x="7333740"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40</a:t>
              </a:r>
            </a:p>
            <a:p>
              <a:pPr algn="ctr"/>
              <a:r>
                <a:rPr lang="ja-JP" sz="1400">
                  <a:solidFill>
                    <a:srgbClr val="B60D27"/>
                  </a:solidFill>
                  <a:cs typeface="Arial" panose="020B0604020202020204" pitchFamily="34" charset="0"/>
                </a:rPr>
                <a:t>(0)</a:t>
              </a:r>
            </a:p>
          </p:txBody>
        </p:sp>
        <p:sp>
          <p:nvSpPr>
            <p:cNvPr id="144" name="TextBox 143">
              <a:extLst>
                <a:ext uri="{FF2B5EF4-FFF2-40B4-BE49-F238E27FC236}">
                  <a16:creationId xmlns:a16="http://schemas.microsoft.com/office/drawing/2014/main" id="{8F96E9A8-6857-881A-0E91-500CE303CAD3}"/>
                </a:ext>
              </a:extLst>
            </p:cNvPr>
            <p:cNvSpPr txBox="1"/>
            <p:nvPr/>
          </p:nvSpPr>
          <p:spPr>
            <a:xfrm>
              <a:off x="7059215"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45</a:t>
              </a:r>
            </a:p>
            <a:p>
              <a:pPr algn="ctr"/>
              <a:r>
                <a:rPr lang="ja-JP" sz="1400">
                  <a:solidFill>
                    <a:srgbClr val="B60D27"/>
                  </a:solidFill>
                  <a:cs typeface="Arial" panose="020B0604020202020204" pitchFamily="34" charset="0"/>
                </a:rPr>
                <a:t>(0)</a:t>
              </a:r>
            </a:p>
          </p:txBody>
        </p:sp>
        <p:sp>
          <p:nvSpPr>
            <p:cNvPr id="145" name="TextBox 144">
              <a:extLst>
                <a:ext uri="{FF2B5EF4-FFF2-40B4-BE49-F238E27FC236}">
                  <a16:creationId xmlns:a16="http://schemas.microsoft.com/office/drawing/2014/main" id="{F3F266DC-8198-E161-D239-96C08266E7CC}"/>
                </a:ext>
              </a:extLst>
            </p:cNvPr>
            <p:cNvSpPr txBox="1"/>
            <p:nvPr/>
          </p:nvSpPr>
          <p:spPr>
            <a:xfrm>
              <a:off x="6784690"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45</a:t>
              </a:r>
            </a:p>
            <a:p>
              <a:pPr algn="ctr"/>
              <a:r>
                <a:rPr lang="ja-JP" sz="1400">
                  <a:solidFill>
                    <a:srgbClr val="B60D27"/>
                  </a:solidFill>
                  <a:cs typeface="Arial" panose="020B0604020202020204" pitchFamily="34" charset="0"/>
                </a:rPr>
                <a:t>(0)</a:t>
              </a:r>
            </a:p>
          </p:txBody>
        </p:sp>
        <p:sp>
          <p:nvSpPr>
            <p:cNvPr id="146" name="TextBox 145">
              <a:extLst>
                <a:ext uri="{FF2B5EF4-FFF2-40B4-BE49-F238E27FC236}">
                  <a16:creationId xmlns:a16="http://schemas.microsoft.com/office/drawing/2014/main" id="{3B0BB7C2-FD80-ACFA-41A8-C0FF56C57378}"/>
                </a:ext>
              </a:extLst>
            </p:cNvPr>
            <p:cNvSpPr txBox="1"/>
            <p:nvPr/>
          </p:nvSpPr>
          <p:spPr>
            <a:xfrm>
              <a:off x="6510165" y="5904115"/>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46</a:t>
              </a:r>
            </a:p>
            <a:p>
              <a:pPr algn="ctr"/>
              <a:r>
                <a:rPr lang="ja-JP" sz="1400">
                  <a:solidFill>
                    <a:srgbClr val="B60D27"/>
                  </a:solidFill>
                  <a:cs typeface="Arial" panose="020B0604020202020204" pitchFamily="34" charset="0"/>
                </a:rPr>
                <a:t>(0)</a:t>
              </a:r>
            </a:p>
          </p:txBody>
        </p:sp>
      </p:grpSp>
      <p:grpSp>
        <p:nvGrpSpPr>
          <p:cNvPr id="147" name="Group 146">
            <a:extLst>
              <a:ext uri="{FF2B5EF4-FFF2-40B4-BE49-F238E27FC236}">
                <a16:creationId xmlns:a16="http://schemas.microsoft.com/office/drawing/2014/main" id="{27826B66-4583-8861-9593-79FF7D9EE2A2}"/>
              </a:ext>
            </a:extLst>
          </p:cNvPr>
          <p:cNvGrpSpPr/>
          <p:nvPr/>
        </p:nvGrpSpPr>
        <p:grpSpPr>
          <a:xfrm>
            <a:off x="6892609" y="2286710"/>
            <a:ext cx="4765400" cy="2138984"/>
            <a:chOff x="3076575" y="2105024"/>
            <a:chExt cx="6035640" cy="2654741"/>
          </a:xfrm>
        </p:grpSpPr>
        <p:sp>
          <p:nvSpPr>
            <p:cNvPr id="148" name="Freeform: Shape 226">
              <a:extLst>
                <a:ext uri="{FF2B5EF4-FFF2-40B4-BE49-F238E27FC236}">
                  <a16:creationId xmlns:a16="http://schemas.microsoft.com/office/drawing/2014/main" id="{ED2BCD05-A3EE-7010-07E0-F94BDE8C06F3}"/>
                </a:ext>
              </a:extLst>
            </p:cNvPr>
            <p:cNvSpPr/>
            <p:nvPr/>
          </p:nvSpPr>
          <p:spPr>
            <a:xfrm>
              <a:off x="3076575" y="2105024"/>
              <a:ext cx="6035640" cy="2607582"/>
            </a:xfrm>
            <a:custGeom>
              <a:avLst/>
              <a:gdLst>
                <a:gd name="connsiteX0" fmla="*/ 6035641 w 6035640"/>
                <a:gd name="connsiteY0" fmla="*/ 2607583 h 2607582"/>
                <a:gd name="connsiteX1" fmla="*/ 4074062 w 6035640"/>
                <a:gd name="connsiteY1" fmla="*/ 2607583 h 2607582"/>
                <a:gd name="connsiteX2" fmla="*/ 4074062 w 6035640"/>
                <a:gd name="connsiteY2" fmla="*/ 2536860 h 2607582"/>
                <a:gd name="connsiteX3" fmla="*/ 4026903 w 6035640"/>
                <a:gd name="connsiteY3" fmla="*/ 2536860 h 2607582"/>
                <a:gd name="connsiteX4" fmla="*/ 4026903 w 6035640"/>
                <a:gd name="connsiteY4" fmla="*/ 2470842 h 2607582"/>
                <a:gd name="connsiteX5" fmla="*/ 3885448 w 6035640"/>
                <a:gd name="connsiteY5" fmla="*/ 2470842 h 2607582"/>
                <a:gd name="connsiteX6" fmla="*/ 3885448 w 6035640"/>
                <a:gd name="connsiteY6" fmla="*/ 2409539 h 2607582"/>
                <a:gd name="connsiteX7" fmla="*/ 3781711 w 6035640"/>
                <a:gd name="connsiteY7" fmla="*/ 2409539 h 2607582"/>
                <a:gd name="connsiteX8" fmla="*/ 3781711 w 6035640"/>
                <a:gd name="connsiteY8" fmla="*/ 2338816 h 2607582"/>
                <a:gd name="connsiteX9" fmla="*/ 3659105 w 6035640"/>
                <a:gd name="connsiteY9" fmla="*/ 2338816 h 2607582"/>
                <a:gd name="connsiteX10" fmla="*/ 3659105 w 6035640"/>
                <a:gd name="connsiteY10" fmla="*/ 2277513 h 2607582"/>
                <a:gd name="connsiteX11" fmla="*/ 3550653 w 6035640"/>
                <a:gd name="connsiteY11" fmla="*/ 2277513 h 2607582"/>
                <a:gd name="connsiteX12" fmla="*/ 3550653 w 6035640"/>
                <a:gd name="connsiteY12" fmla="*/ 2202066 h 2607582"/>
                <a:gd name="connsiteX13" fmla="*/ 3475206 w 6035640"/>
                <a:gd name="connsiteY13" fmla="*/ 2202066 h 2607582"/>
                <a:gd name="connsiteX14" fmla="*/ 3475206 w 6035640"/>
                <a:gd name="connsiteY14" fmla="*/ 2140763 h 2607582"/>
                <a:gd name="connsiteX15" fmla="*/ 3451632 w 6035640"/>
                <a:gd name="connsiteY15" fmla="*/ 2140763 h 2607582"/>
                <a:gd name="connsiteX16" fmla="*/ 3451632 w 6035640"/>
                <a:gd name="connsiteY16" fmla="*/ 2070040 h 2607582"/>
                <a:gd name="connsiteX17" fmla="*/ 3409198 w 6035640"/>
                <a:gd name="connsiteY17" fmla="*/ 2070040 h 2607582"/>
                <a:gd name="connsiteX18" fmla="*/ 3409198 w 6035640"/>
                <a:gd name="connsiteY18" fmla="*/ 1994592 h 2607582"/>
                <a:gd name="connsiteX19" fmla="*/ 3258303 w 6035640"/>
                <a:gd name="connsiteY19" fmla="*/ 1994592 h 2607582"/>
                <a:gd name="connsiteX20" fmla="*/ 3258303 w 6035640"/>
                <a:gd name="connsiteY20" fmla="*/ 1938004 h 2607582"/>
                <a:gd name="connsiteX21" fmla="*/ 3201724 w 6035640"/>
                <a:gd name="connsiteY21" fmla="*/ 1938004 h 2607582"/>
                <a:gd name="connsiteX22" fmla="*/ 3201724 w 6035640"/>
                <a:gd name="connsiteY22" fmla="*/ 1777689 h 2607582"/>
                <a:gd name="connsiteX23" fmla="*/ 3154566 w 6035640"/>
                <a:gd name="connsiteY23" fmla="*/ 1777689 h 2607582"/>
                <a:gd name="connsiteX24" fmla="*/ 3154566 w 6035640"/>
                <a:gd name="connsiteY24" fmla="*/ 1725816 h 2607582"/>
                <a:gd name="connsiteX25" fmla="*/ 3074403 w 6035640"/>
                <a:gd name="connsiteY25" fmla="*/ 1725816 h 2607582"/>
                <a:gd name="connsiteX26" fmla="*/ 3074403 w 6035640"/>
                <a:gd name="connsiteY26" fmla="*/ 1678667 h 2607582"/>
                <a:gd name="connsiteX27" fmla="*/ 2989526 w 6035640"/>
                <a:gd name="connsiteY27" fmla="*/ 1678667 h 2607582"/>
                <a:gd name="connsiteX28" fmla="*/ 2989526 w 6035640"/>
                <a:gd name="connsiteY28" fmla="*/ 1603220 h 2607582"/>
                <a:gd name="connsiteX29" fmla="*/ 2928233 w 6035640"/>
                <a:gd name="connsiteY29" fmla="*/ 1603220 h 2607582"/>
                <a:gd name="connsiteX30" fmla="*/ 2928233 w 6035640"/>
                <a:gd name="connsiteY30" fmla="*/ 1523057 h 2607582"/>
                <a:gd name="connsiteX31" fmla="*/ 2895219 w 6035640"/>
                <a:gd name="connsiteY31" fmla="*/ 1523057 h 2607582"/>
                <a:gd name="connsiteX32" fmla="*/ 2895219 w 6035640"/>
                <a:gd name="connsiteY32" fmla="*/ 1447610 h 2607582"/>
                <a:gd name="connsiteX33" fmla="*/ 2635882 w 6035640"/>
                <a:gd name="connsiteY33" fmla="*/ 1447610 h 2607582"/>
                <a:gd name="connsiteX34" fmla="*/ 2635882 w 6035640"/>
                <a:gd name="connsiteY34" fmla="*/ 1405176 h 2607582"/>
                <a:gd name="connsiteX35" fmla="*/ 2385965 w 6035640"/>
                <a:gd name="connsiteY35" fmla="*/ 1405176 h 2607582"/>
                <a:gd name="connsiteX36" fmla="*/ 2385965 w 6035640"/>
                <a:gd name="connsiteY36" fmla="*/ 1329728 h 2607582"/>
                <a:gd name="connsiteX37" fmla="*/ 2239794 w 6035640"/>
                <a:gd name="connsiteY37" fmla="*/ 1329728 h 2607582"/>
                <a:gd name="connsiteX38" fmla="*/ 2239794 w 6035640"/>
                <a:gd name="connsiteY38" fmla="*/ 1273140 h 2607582"/>
                <a:gd name="connsiteX39" fmla="*/ 2154917 w 6035640"/>
                <a:gd name="connsiteY39" fmla="*/ 1273140 h 2607582"/>
                <a:gd name="connsiteX40" fmla="*/ 2154917 w 6035640"/>
                <a:gd name="connsiteY40" fmla="*/ 1211847 h 2607582"/>
                <a:gd name="connsiteX41" fmla="*/ 1848412 w 6035640"/>
                <a:gd name="connsiteY41" fmla="*/ 1211847 h 2607582"/>
                <a:gd name="connsiteX42" fmla="*/ 1848412 w 6035640"/>
                <a:gd name="connsiteY42" fmla="*/ 1126970 h 2607582"/>
                <a:gd name="connsiteX43" fmla="*/ 1805978 w 6035640"/>
                <a:gd name="connsiteY43" fmla="*/ 1126970 h 2607582"/>
                <a:gd name="connsiteX44" fmla="*/ 1805978 w 6035640"/>
                <a:gd name="connsiteY44" fmla="*/ 1056237 h 2607582"/>
                <a:gd name="connsiteX45" fmla="*/ 1669237 w 6035640"/>
                <a:gd name="connsiteY45" fmla="*/ 1056237 h 2607582"/>
                <a:gd name="connsiteX46" fmla="*/ 1669237 w 6035640"/>
                <a:gd name="connsiteY46" fmla="*/ 985504 h 2607582"/>
                <a:gd name="connsiteX47" fmla="*/ 1612649 w 6035640"/>
                <a:gd name="connsiteY47" fmla="*/ 985504 h 2607582"/>
                <a:gd name="connsiteX48" fmla="*/ 1612649 w 6035640"/>
                <a:gd name="connsiteY48" fmla="*/ 867624 h 2607582"/>
                <a:gd name="connsiteX49" fmla="*/ 1556061 w 6035640"/>
                <a:gd name="connsiteY49" fmla="*/ 867624 h 2607582"/>
                <a:gd name="connsiteX50" fmla="*/ 1556061 w 6035640"/>
                <a:gd name="connsiteY50" fmla="*/ 792179 h 2607582"/>
                <a:gd name="connsiteX51" fmla="*/ 1532487 w 6035640"/>
                <a:gd name="connsiteY51" fmla="*/ 792179 h 2607582"/>
                <a:gd name="connsiteX52" fmla="*/ 1532487 w 6035640"/>
                <a:gd name="connsiteY52" fmla="*/ 716733 h 2607582"/>
                <a:gd name="connsiteX53" fmla="*/ 1471184 w 6035640"/>
                <a:gd name="connsiteY53" fmla="*/ 716733 h 2607582"/>
                <a:gd name="connsiteX54" fmla="*/ 1471184 w 6035640"/>
                <a:gd name="connsiteY54" fmla="*/ 660148 h 2607582"/>
                <a:gd name="connsiteX55" fmla="*/ 1310869 w 6035640"/>
                <a:gd name="connsiteY55" fmla="*/ 660148 h 2607582"/>
                <a:gd name="connsiteX56" fmla="*/ 1310869 w 6035640"/>
                <a:gd name="connsiteY56" fmla="*/ 584703 h 2607582"/>
                <a:gd name="connsiteX57" fmla="*/ 1183548 w 6035640"/>
                <a:gd name="connsiteY57" fmla="*/ 584703 h 2607582"/>
                <a:gd name="connsiteX58" fmla="*/ 1183548 w 6035640"/>
                <a:gd name="connsiteY58" fmla="*/ 471535 h 2607582"/>
                <a:gd name="connsiteX59" fmla="*/ 1060952 w 6035640"/>
                <a:gd name="connsiteY59" fmla="*/ 471535 h 2607582"/>
                <a:gd name="connsiteX60" fmla="*/ 1060952 w 6035640"/>
                <a:gd name="connsiteY60" fmla="*/ 400804 h 2607582"/>
                <a:gd name="connsiteX61" fmla="*/ 928924 w 6035640"/>
                <a:gd name="connsiteY61" fmla="*/ 400804 h 2607582"/>
                <a:gd name="connsiteX62" fmla="*/ 928924 w 6035640"/>
                <a:gd name="connsiteY62" fmla="*/ 330075 h 2607582"/>
                <a:gd name="connsiteX63" fmla="*/ 881770 w 6035640"/>
                <a:gd name="connsiteY63" fmla="*/ 330075 h 2607582"/>
                <a:gd name="connsiteX64" fmla="*/ 881770 w 6035640"/>
                <a:gd name="connsiteY64" fmla="*/ 254629 h 2607582"/>
                <a:gd name="connsiteX65" fmla="*/ 844047 w 6035640"/>
                <a:gd name="connsiteY65" fmla="*/ 254629 h 2607582"/>
                <a:gd name="connsiteX66" fmla="*/ 844047 w 6035640"/>
                <a:gd name="connsiteY66" fmla="*/ 193329 h 2607582"/>
                <a:gd name="connsiteX67" fmla="*/ 712018 w 6035640"/>
                <a:gd name="connsiteY67" fmla="*/ 193329 h 2607582"/>
                <a:gd name="connsiteX68" fmla="*/ 712018 w 6035640"/>
                <a:gd name="connsiteY68" fmla="*/ 70730 h 2607582"/>
                <a:gd name="connsiteX69" fmla="*/ 320644 w 6035640"/>
                <a:gd name="connsiteY69" fmla="*/ 70730 h 2607582"/>
                <a:gd name="connsiteX70" fmla="*/ 320644 w 6035640"/>
                <a:gd name="connsiteY70" fmla="*/ 0 h 2607582"/>
                <a:gd name="connsiteX71" fmla="*/ 0 w 6035640"/>
                <a:gd name="connsiteY71" fmla="*/ 0 h 260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35640" h="2607582">
                  <a:moveTo>
                    <a:pt x="6035641" y="2607583"/>
                  </a:moveTo>
                  <a:lnTo>
                    <a:pt x="4074062" y="2607583"/>
                  </a:lnTo>
                  <a:lnTo>
                    <a:pt x="4074062" y="2536860"/>
                  </a:lnTo>
                  <a:lnTo>
                    <a:pt x="4026903" y="2536860"/>
                  </a:lnTo>
                  <a:lnTo>
                    <a:pt x="4026903" y="2470842"/>
                  </a:lnTo>
                  <a:lnTo>
                    <a:pt x="3885448" y="2470842"/>
                  </a:lnTo>
                  <a:lnTo>
                    <a:pt x="3885448" y="2409539"/>
                  </a:lnTo>
                  <a:lnTo>
                    <a:pt x="3781711" y="2409539"/>
                  </a:lnTo>
                  <a:lnTo>
                    <a:pt x="3781711" y="2338816"/>
                  </a:lnTo>
                  <a:lnTo>
                    <a:pt x="3659105" y="2338816"/>
                  </a:lnTo>
                  <a:lnTo>
                    <a:pt x="3659105" y="2277513"/>
                  </a:lnTo>
                  <a:lnTo>
                    <a:pt x="3550653" y="2277513"/>
                  </a:lnTo>
                  <a:lnTo>
                    <a:pt x="3550653" y="2202066"/>
                  </a:lnTo>
                  <a:lnTo>
                    <a:pt x="3475206" y="2202066"/>
                  </a:lnTo>
                  <a:lnTo>
                    <a:pt x="3475206" y="2140763"/>
                  </a:lnTo>
                  <a:lnTo>
                    <a:pt x="3451632" y="2140763"/>
                  </a:lnTo>
                  <a:lnTo>
                    <a:pt x="3451632" y="2070040"/>
                  </a:lnTo>
                  <a:lnTo>
                    <a:pt x="3409198" y="2070040"/>
                  </a:lnTo>
                  <a:lnTo>
                    <a:pt x="3409198" y="1994592"/>
                  </a:lnTo>
                  <a:lnTo>
                    <a:pt x="3258303" y="1994592"/>
                  </a:lnTo>
                  <a:lnTo>
                    <a:pt x="3258303" y="1938004"/>
                  </a:lnTo>
                  <a:lnTo>
                    <a:pt x="3201724" y="1938004"/>
                  </a:lnTo>
                  <a:lnTo>
                    <a:pt x="3201724" y="1777689"/>
                  </a:lnTo>
                  <a:lnTo>
                    <a:pt x="3154566" y="1777689"/>
                  </a:lnTo>
                  <a:lnTo>
                    <a:pt x="3154566" y="1725816"/>
                  </a:lnTo>
                  <a:lnTo>
                    <a:pt x="3074403" y="1725816"/>
                  </a:lnTo>
                  <a:lnTo>
                    <a:pt x="3074403" y="1678667"/>
                  </a:lnTo>
                  <a:lnTo>
                    <a:pt x="2989526" y="1678667"/>
                  </a:lnTo>
                  <a:lnTo>
                    <a:pt x="2989526" y="1603220"/>
                  </a:lnTo>
                  <a:lnTo>
                    <a:pt x="2928233" y="1603220"/>
                  </a:lnTo>
                  <a:lnTo>
                    <a:pt x="2928233" y="1523057"/>
                  </a:lnTo>
                  <a:lnTo>
                    <a:pt x="2895219" y="1523057"/>
                  </a:lnTo>
                  <a:lnTo>
                    <a:pt x="2895219" y="1447610"/>
                  </a:lnTo>
                  <a:lnTo>
                    <a:pt x="2635882" y="1447610"/>
                  </a:lnTo>
                  <a:lnTo>
                    <a:pt x="2635882" y="1405176"/>
                  </a:lnTo>
                  <a:lnTo>
                    <a:pt x="2385965" y="1405176"/>
                  </a:lnTo>
                  <a:lnTo>
                    <a:pt x="2385965" y="1329728"/>
                  </a:lnTo>
                  <a:lnTo>
                    <a:pt x="2239794" y="1329728"/>
                  </a:lnTo>
                  <a:lnTo>
                    <a:pt x="2239794" y="1273140"/>
                  </a:lnTo>
                  <a:lnTo>
                    <a:pt x="2154917" y="1273140"/>
                  </a:lnTo>
                  <a:lnTo>
                    <a:pt x="2154917" y="1211847"/>
                  </a:lnTo>
                  <a:lnTo>
                    <a:pt x="1848412" y="1211847"/>
                  </a:lnTo>
                  <a:lnTo>
                    <a:pt x="1848412" y="1126970"/>
                  </a:lnTo>
                  <a:lnTo>
                    <a:pt x="1805978" y="1126970"/>
                  </a:lnTo>
                  <a:lnTo>
                    <a:pt x="1805978" y="1056237"/>
                  </a:lnTo>
                  <a:lnTo>
                    <a:pt x="1669237" y="1056237"/>
                  </a:lnTo>
                  <a:lnTo>
                    <a:pt x="1669237" y="985504"/>
                  </a:lnTo>
                  <a:lnTo>
                    <a:pt x="1612649" y="985504"/>
                  </a:lnTo>
                  <a:lnTo>
                    <a:pt x="1612649" y="867624"/>
                  </a:lnTo>
                  <a:lnTo>
                    <a:pt x="1556061" y="867624"/>
                  </a:lnTo>
                  <a:lnTo>
                    <a:pt x="1556061" y="792179"/>
                  </a:lnTo>
                  <a:lnTo>
                    <a:pt x="1532487" y="792179"/>
                  </a:lnTo>
                  <a:lnTo>
                    <a:pt x="1532487" y="716733"/>
                  </a:lnTo>
                  <a:lnTo>
                    <a:pt x="1471184" y="716733"/>
                  </a:lnTo>
                  <a:lnTo>
                    <a:pt x="1471184" y="660148"/>
                  </a:lnTo>
                  <a:lnTo>
                    <a:pt x="1310869" y="660148"/>
                  </a:lnTo>
                  <a:lnTo>
                    <a:pt x="1310869" y="584703"/>
                  </a:lnTo>
                  <a:lnTo>
                    <a:pt x="1183548" y="584703"/>
                  </a:lnTo>
                  <a:lnTo>
                    <a:pt x="1183548" y="471535"/>
                  </a:lnTo>
                  <a:lnTo>
                    <a:pt x="1060952" y="471535"/>
                  </a:lnTo>
                  <a:lnTo>
                    <a:pt x="1060952" y="400804"/>
                  </a:lnTo>
                  <a:lnTo>
                    <a:pt x="928924" y="400804"/>
                  </a:lnTo>
                  <a:lnTo>
                    <a:pt x="928924" y="330075"/>
                  </a:lnTo>
                  <a:lnTo>
                    <a:pt x="881770" y="330075"/>
                  </a:lnTo>
                  <a:lnTo>
                    <a:pt x="881770" y="254629"/>
                  </a:lnTo>
                  <a:lnTo>
                    <a:pt x="844047" y="254629"/>
                  </a:lnTo>
                  <a:lnTo>
                    <a:pt x="844047" y="193329"/>
                  </a:lnTo>
                  <a:lnTo>
                    <a:pt x="712018" y="193329"/>
                  </a:lnTo>
                  <a:lnTo>
                    <a:pt x="712018" y="70730"/>
                  </a:lnTo>
                  <a:lnTo>
                    <a:pt x="320644" y="70730"/>
                  </a:lnTo>
                  <a:lnTo>
                    <a:pt x="320644"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9" name="Freeform: Shape 227">
              <a:extLst>
                <a:ext uri="{FF2B5EF4-FFF2-40B4-BE49-F238E27FC236}">
                  <a16:creationId xmlns:a16="http://schemas.microsoft.com/office/drawing/2014/main" id="{950C89FB-5033-B1E4-E66D-D742D15121B0}"/>
                </a:ext>
              </a:extLst>
            </p:cNvPr>
            <p:cNvSpPr/>
            <p:nvPr/>
          </p:nvSpPr>
          <p:spPr>
            <a:xfrm>
              <a:off x="908505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0" name="Freeform: Shape 228">
              <a:extLst>
                <a:ext uri="{FF2B5EF4-FFF2-40B4-BE49-F238E27FC236}">
                  <a16:creationId xmlns:a16="http://schemas.microsoft.com/office/drawing/2014/main" id="{98817808-210A-6CE5-A27D-37AFED657E09}"/>
                </a:ext>
              </a:extLst>
            </p:cNvPr>
            <p:cNvSpPr/>
            <p:nvPr/>
          </p:nvSpPr>
          <p:spPr>
            <a:xfrm>
              <a:off x="866595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1" name="Freeform: Shape 229">
              <a:extLst>
                <a:ext uri="{FF2B5EF4-FFF2-40B4-BE49-F238E27FC236}">
                  <a16:creationId xmlns:a16="http://schemas.microsoft.com/office/drawing/2014/main" id="{197433F3-0F7F-482F-494C-4DECF9E32771}"/>
                </a:ext>
              </a:extLst>
            </p:cNvPr>
            <p:cNvSpPr/>
            <p:nvPr/>
          </p:nvSpPr>
          <p:spPr>
            <a:xfrm>
              <a:off x="832304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2" name="Freeform: Shape 230">
              <a:extLst>
                <a:ext uri="{FF2B5EF4-FFF2-40B4-BE49-F238E27FC236}">
                  <a16:creationId xmlns:a16="http://schemas.microsoft.com/office/drawing/2014/main" id="{066B26C6-45AD-BD45-4B9D-9713E20203E2}"/>
                </a:ext>
              </a:extLst>
            </p:cNvPr>
            <p:cNvSpPr/>
            <p:nvPr/>
          </p:nvSpPr>
          <p:spPr>
            <a:xfrm>
              <a:off x="777059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3" name="Freeform: Shape 231">
              <a:extLst>
                <a:ext uri="{FF2B5EF4-FFF2-40B4-BE49-F238E27FC236}">
                  <a16:creationId xmlns:a16="http://schemas.microsoft.com/office/drawing/2014/main" id="{166D8A80-4B40-9415-EAB7-13D728C4F792}"/>
                </a:ext>
              </a:extLst>
            </p:cNvPr>
            <p:cNvSpPr/>
            <p:nvPr/>
          </p:nvSpPr>
          <p:spPr>
            <a:xfrm>
              <a:off x="761819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4" name="Freeform: Shape 232">
              <a:extLst>
                <a:ext uri="{FF2B5EF4-FFF2-40B4-BE49-F238E27FC236}">
                  <a16:creationId xmlns:a16="http://schemas.microsoft.com/office/drawing/2014/main" id="{D9233296-C726-5754-56E0-BD0032D6C5AC}"/>
                </a:ext>
              </a:extLst>
            </p:cNvPr>
            <p:cNvSpPr/>
            <p:nvPr/>
          </p:nvSpPr>
          <p:spPr>
            <a:xfrm>
              <a:off x="750389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5" name="Freeform: Shape 233">
              <a:extLst>
                <a:ext uri="{FF2B5EF4-FFF2-40B4-BE49-F238E27FC236}">
                  <a16:creationId xmlns:a16="http://schemas.microsoft.com/office/drawing/2014/main" id="{547B8553-815E-997A-FA38-9745991BACCE}"/>
                </a:ext>
              </a:extLst>
            </p:cNvPr>
            <p:cNvSpPr/>
            <p:nvPr/>
          </p:nvSpPr>
          <p:spPr>
            <a:xfrm>
              <a:off x="731339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Tree>
    <p:extLst>
      <p:ext uri="{BB962C8B-B14F-4D97-AF65-F5344CB8AC3E}">
        <p14:creationId xmlns:p14="http://schemas.microsoft.com/office/powerpoint/2010/main" val="1241868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O-7：適切に選択された患者におけるIIIラインのセツキシマブ再投与試験の治療有効性を示すエビデンス：CRICKETとCAVEの長期追跡調査試験から得られた所見 – Martinelli E、et al</a:t>
            </a:r>
          </a:p>
        </p:txBody>
      </p:sp>
      <p:sp>
        <p:nvSpPr>
          <p:cNvPr id="22" name="Content Placeholder 2"/>
          <p:cNvSpPr>
            <a:spLocks noGrp="1"/>
          </p:cNvSpPr>
          <p:nvPr>
            <p:ph idx="1"/>
          </p:nvPr>
        </p:nvSpPr>
        <p:spPr>
          <a:xfrm>
            <a:off x="385232" y="1357890"/>
            <a:ext cx="11218335" cy="4998983"/>
          </a:xfrm>
        </p:spPr>
        <p:txBody>
          <a:bodyPr/>
          <a:lstStyle/>
          <a:p>
            <a:pPr marL="0" indent="0">
              <a:buNone/>
            </a:pPr>
            <a:r>
              <a:rPr lang="ja-JP" b="1" dirty="0"/>
              <a:t>主要結果</a:t>
            </a:r>
          </a:p>
          <a:p>
            <a:pPr marL="0" indent="0">
              <a:spcBef>
                <a:spcPts val="26400"/>
              </a:spcBef>
              <a:buNone/>
            </a:pPr>
            <a:r>
              <a:rPr lang="ja-JP" b="1" dirty="0"/>
              <a:t>結論</a:t>
            </a:r>
          </a:p>
          <a:p>
            <a:r>
              <a:rPr lang="ja-JP" b="1" dirty="0"/>
              <a:t>適切に選択されたRAS/BRAF WT mCRC患者において、イリノテカンまたはアベラムブを併用投与した3Lセツキシマブでは有効性を示し、全般的に良好な耐容性があり、セツキシマブ＋イリノテカンでは高い細胞傷害反応、セツキシマブ＋アベラムブでは長い生存期間が得られた </a:t>
            </a:r>
          </a:p>
        </p:txBody>
      </p:sp>
      <p:sp>
        <p:nvSpPr>
          <p:cNvPr id="23" name="Text Placeholder 4"/>
          <p:cNvSpPr>
            <a:spLocks noGrp="1"/>
          </p:cNvSpPr>
          <p:nvPr>
            <p:ph type="body" sz="quarter" idx="11"/>
          </p:nvPr>
        </p:nvSpPr>
        <p:spPr>
          <a:xfrm>
            <a:off x="6197601" y="6096001"/>
            <a:ext cx="5507567" cy="487363"/>
          </a:xfrm>
        </p:spPr>
        <p:txBody>
          <a:bodyPr/>
          <a:lstStyle/>
          <a:p>
            <a:r>
              <a:rPr lang="ja-JP"/>
              <a:t>Martinelli E, et al.Ann Oncol 2022;33(suppl):abstr O-7</a:t>
            </a:r>
          </a:p>
        </p:txBody>
      </p:sp>
      <p:graphicFrame>
        <p:nvGraphicFramePr>
          <p:cNvPr id="5" name="Table 4"/>
          <p:cNvGraphicFramePr>
            <a:graphicFrameLocks noGrp="1"/>
          </p:cNvGraphicFramePr>
          <p:nvPr>
            <p:extLst>
              <p:ext uri="{D42A27DB-BD31-4B8C-83A1-F6EECF244321}">
                <p14:modId xmlns:p14="http://schemas.microsoft.com/office/powerpoint/2010/main" val="3664276932"/>
              </p:ext>
            </p:extLst>
          </p:nvPr>
        </p:nvGraphicFramePr>
        <p:xfrm>
          <a:off x="186124" y="1679736"/>
          <a:ext cx="5283882" cy="3028552"/>
        </p:xfrm>
        <a:graphic>
          <a:graphicData uri="http://schemas.openxmlformats.org/drawingml/2006/table">
            <a:tbl>
              <a:tblPr firstRow="1" bandRow="1">
                <a:tableStyleId>{5202B0CA-FC54-4496-8BCA-5EF66A818D29}</a:tableStyleId>
              </a:tblPr>
              <a:tblGrid>
                <a:gridCol w="1878982">
                  <a:extLst>
                    <a:ext uri="{9D8B030D-6E8A-4147-A177-3AD203B41FA5}">
                      <a16:colId xmlns:a16="http://schemas.microsoft.com/office/drawing/2014/main" val="2713438561"/>
                    </a:ext>
                  </a:extLst>
                </a:gridCol>
                <a:gridCol w="1692701">
                  <a:extLst>
                    <a:ext uri="{9D8B030D-6E8A-4147-A177-3AD203B41FA5}">
                      <a16:colId xmlns:a16="http://schemas.microsoft.com/office/drawing/2014/main" val="764363852"/>
                    </a:ext>
                  </a:extLst>
                </a:gridCol>
                <a:gridCol w="1712199">
                  <a:extLst>
                    <a:ext uri="{9D8B030D-6E8A-4147-A177-3AD203B41FA5}">
                      <a16:colId xmlns:a16="http://schemas.microsoft.com/office/drawing/2014/main" val="3891244794"/>
                    </a:ext>
                  </a:extLst>
                </a:gridCol>
              </a:tblGrid>
              <a:tr h="27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転帰</a:t>
                      </a:r>
                    </a:p>
                  </a:txBody>
                  <a:tcPr marT="18000" marB="18000" anchor="ctr"/>
                </a:tc>
                <a:tc>
                  <a:txBody>
                    <a:bodyPr/>
                    <a:lstStyle/>
                    <a:p>
                      <a:pPr algn="ctr"/>
                      <a:r>
                        <a:rPr lang="ja-JP" sz="1200" dirty="0">
                          <a:solidFill>
                            <a:schemeClr val="tx2"/>
                          </a:solidFill>
                        </a:rPr>
                        <a:t>CRICKET</a:t>
                      </a:r>
                      <a:r>
                        <a:rPr lang="ja-JP" sz="1200" baseline="0" dirty="0">
                          <a:solidFill>
                            <a:schemeClr val="tx2"/>
                          </a:solidFill>
                        </a:rPr>
                        <a:t>
(n=13)</a:t>
                      </a:r>
                    </a:p>
                  </a:txBody>
                  <a:tcPr marT="18000" marB="18000" anchor="ctr"/>
                </a:tc>
                <a:tc>
                  <a:txBody>
                    <a:bodyPr/>
                    <a:lstStyle/>
                    <a:p>
                      <a:pPr algn="ctr"/>
                      <a:r>
                        <a:rPr lang="ja-JP" sz="1200" baseline="0" dirty="0">
                          <a:solidFill>
                            <a:schemeClr val="tx2"/>
                          </a:solidFill>
                        </a:rPr>
                        <a:t>CAVE
(n=33)</a:t>
                      </a:r>
                    </a:p>
                  </a:txBody>
                  <a:tcPr marT="18000" marB="18000" anchor="ctr"/>
                </a:tc>
                <a:extLst>
                  <a:ext uri="{0D108BD9-81ED-4DB2-BD59-A6C34878D82A}">
                    <a16:rowId xmlns:a16="http://schemas.microsoft.com/office/drawing/2014/main" val="3667548636"/>
                  </a:ext>
                </a:extLst>
              </a:tr>
              <a:tr h="290938">
                <a:tc>
                  <a:txBody>
                    <a:bodyPr/>
                    <a:lstStyle/>
                    <a:p>
                      <a:pPr marL="0" indent="0"/>
                      <a:r>
                        <a:rPr lang="ja-JP" sz="1200">
                          <a:solidFill>
                            <a:schemeClr val="tx1"/>
                          </a:solidFill>
                        </a:rPr>
                        <a:t>ORR</a:t>
                      </a:r>
                      <a:r>
                        <a:rPr lang="ja-JP" sz="1200" baseline="0">
                          <a:solidFill>
                            <a:schemeClr val="tx1"/>
                          </a:solidFill>
                        </a:rPr>
                        <a:t>、n (%) [95%CI] </a:t>
                      </a:r>
                    </a:p>
                  </a:txBody>
                  <a:tcPr/>
                </a:tc>
                <a:tc>
                  <a:txBody>
                    <a:bodyPr/>
                    <a:lstStyle/>
                    <a:p>
                      <a:pPr marL="0" algn="ctr" defTabSz="914400" rtl="0" eaLnBrk="1" latinLnBrk="0" hangingPunct="1"/>
                      <a:r>
                        <a:rPr lang="ja-JP" sz="1200" baseline="0" dirty="0">
                          <a:solidFill>
                            <a:schemeClr val="tx1"/>
                          </a:solidFill>
                          <a:latin typeface="+mn-lt"/>
                          <a:ea typeface="MS Mincho"/>
                          <a:cs typeface="+mn-cs"/>
                        </a:rPr>
                        <a:t>5 (38.5) [13.9、85.4]</a:t>
                      </a:r>
                    </a:p>
                  </a:txBody>
                  <a:tcPr/>
                </a:tc>
                <a:tc>
                  <a:txBody>
                    <a:bodyPr/>
                    <a:lstStyle/>
                    <a:p>
                      <a:pPr marL="0" algn="ctr" defTabSz="914400" rtl="0" eaLnBrk="1" latinLnBrk="0" hangingPunct="1"/>
                      <a:r>
                        <a:rPr lang="ja-JP" sz="1200">
                          <a:solidFill>
                            <a:schemeClr val="tx1"/>
                          </a:solidFill>
                          <a:latin typeface="+mn-lt"/>
                          <a:ea typeface="MS Mincho"/>
                          <a:cs typeface="+mn-cs"/>
                        </a:rPr>
                        <a:t>3 (9.1) [1.9、24.3]</a:t>
                      </a:r>
                    </a:p>
                  </a:txBody>
                  <a:tcPr/>
                </a:tc>
                <a:extLst>
                  <a:ext uri="{0D108BD9-81ED-4DB2-BD59-A6C34878D82A}">
                    <a16:rowId xmlns:a16="http://schemas.microsoft.com/office/drawing/2014/main" val="765044401"/>
                  </a:ext>
                </a:extLst>
              </a:tr>
              <a:tr h="290938">
                <a:tc>
                  <a:txBody>
                    <a:bodyPr/>
                    <a:lstStyle/>
                    <a:p>
                      <a:pPr marL="0" indent="0"/>
                      <a:r>
                        <a:rPr lang="ja-JP" sz="1200">
                          <a:solidFill>
                            <a:schemeClr val="tx1"/>
                          </a:solidFill>
                        </a:rPr>
                        <a:t>BOR、</a:t>
                      </a:r>
                      <a:r>
                        <a:rPr lang="ja-JP" sz="1200" baseline="0">
                          <a:solidFill>
                            <a:schemeClr val="tx1"/>
                          </a:solidFill>
                        </a:rPr>
                        <a:t>n (%) [95%CI] </a:t>
                      </a:r>
                    </a:p>
                    <a:p>
                      <a:pPr marL="85725" indent="0"/>
                      <a:r>
                        <a:rPr lang="ja-JP" sz="1200">
                          <a:solidFill>
                            <a:schemeClr val="tx1"/>
                          </a:solidFill>
                        </a:rPr>
                        <a:t>CR</a:t>
                      </a:r>
                    </a:p>
                    <a:p>
                      <a:pPr marL="85725" indent="0"/>
                      <a:r>
                        <a:rPr lang="ja-JP" sz="1200">
                          <a:solidFill>
                            <a:schemeClr val="tx1"/>
                          </a:solidFill>
                        </a:rPr>
                        <a:t>PR</a:t>
                      </a:r>
                    </a:p>
                    <a:p>
                      <a:pPr marL="85725" indent="0"/>
                      <a:r>
                        <a:rPr lang="ja-JP" sz="1200">
                          <a:solidFill>
                            <a:schemeClr val="tx1"/>
                          </a:solidFill>
                        </a:rPr>
                        <a:t>SD</a:t>
                      </a:r>
                    </a:p>
                    <a:p>
                      <a:pPr marL="85725" indent="0"/>
                      <a:r>
                        <a:rPr lang="ja-JP" sz="1200">
                          <a:solidFill>
                            <a:schemeClr val="tx1"/>
                          </a:solidFill>
                        </a:rPr>
                        <a:t>PD</a:t>
                      </a:r>
                    </a:p>
                  </a:txBody>
                  <a:tcPr/>
                </a:tc>
                <a:tc>
                  <a:txBody>
                    <a:bodyPr/>
                    <a:lstStyle/>
                    <a:p>
                      <a:pPr marL="0" algn="l" defTabSz="914400" rtl="0" eaLnBrk="1" latinLnBrk="0" hangingPunct="1"/>
                      <a:endParaRPr lang="en-GB" sz="1200" kern="1200" baseline="0" dirty="0">
                        <a:solidFill>
                          <a:schemeClr val="tx1"/>
                        </a:solidFill>
                        <a:latin typeface="+mn-lt"/>
                        <a:ea typeface="+mn-ea"/>
                        <a:cs typeface="+mn-cs"/>
                      </a:endParaRPr>
                    </a:p>
                    <a:p>
                      <a:pPr marL="0" algn="ctr" defTabSz="914400" rtl="0" eaLnBrk="1" latinLnBrk="0" hangingPunct="1"/>
                      <a:r>
                        <a:rPr lang="ja-JP" sz="1200" baseline="0" dirty="0">
                          <a:solidFill>
                            <a:schemeClr val="tx1"/>
                          </a:solidFill>
                          <a:latin typeface="+mn-lt"/>
                          <a:ea typeface="MS Mincho"/>
                          <a:cs typeface="+mn-cs"/>
                        </a:rPr>
                        <a:t>0 (0) [0、24.7]</a:t>
                      </a:r>
                    </a:p>
                    <a:p>
                      <a:pPr marL="0" algn="ctr" defTabSz="914400" rtl="0" eaLnBrk="1" latinLnBrk="0" hangingPunct="1"/>
                      <a:r>
                        <a:rPr lang="ja-JP" sz="1200" baseline="0" dirty="0">
                          <a:solidFill>
                            <a:schemeClr val="tx1"/>
                          </a:solidFill>
                          <a:latin typeface="+mn-lt"/>
                          <a:ea typeface="MS Mincho"/>
                          <a:cs typeface="+mn-cs"/>
                        </a:rPr>
                        <a:t>5 (38.5) [13.9、68.4]</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aseline="0" dirty="0">
                          <a:solidFill>
                            <a:schemeClr val="tx1"/>
                          </a:solidFill>
                          <a:latin typeface="+mn-lt"/>
                          <a:ea typeface="MS Mincho"/>
                          <a:cs typeface="+mn-cs"/>
                        </a:rPr>
                        <a:t>5 (38.5) [13.9、68.4]</a:t>
                      </a:r>
                    </a:p>
                    <a:p>
                      <a:pPr marL="0" algn="ctr" defTabSz="914400" rtl="0" eaLnBrk="1" latinLnBrk="0" hangingPunct="1"/>
                      <a:r>
                        <a:rPr lang="ja-JP" sz="1200" baseline="0" dirty="0">
                          <a:solidFill>
                            <a:schemeClr val="tx1"/>
                          </a:solidFill>
                          <a:latin typeface="+mn-lt"/>
                          <a:ea typeface="MS Mincho"/>
                          <a:cs typeface="+mn-cs"/>
                        </a:rPr>
                        <a:t>3 (23.1) [5.0、53.8]</a:t>
                      </a:r>
                    </a:p>
                  </a:txBody>
                  <a:tcPr/>
                </a:tc>
                <a:tc>
                  <a:txBody>
                    <a:bodyPr/>
                    <a:lstStyle/>
                    <a:p>
                      <a:pPr marL="0" algn="l" defTabSz="914400" rtl="0" eaLnBrk="1" latinLnBrk="0" hangingPunct="1"/>
                      <a:endParaRPr lang="en-GB" sz="1200" kern="1200" dirty="0">
                        <a:solidFill>
                          <a:schemeClr val="tx1"/>
                        </a:solidFill>
                        <a:latin typeface="+mn-lt"/>
                        <a:ea typeface="+mn-ea"/>
                        <a:cs typeface="+mn-cs"/>
                      </a:endParaRPr>
                    </a:p>
                    <a:p>
                      <a:pPr marL="0" algn="ctr" defTabSz="914400" rtl="0" eaLnBrk="1" latinLnBrk="0" hangingPunct="1"/>
                      <a:r>
                        <a:rPr lang="ja-JP" sz="1200">
                          <a:solidFill>
                            <a:schemeClr val="tx1"/>
                          </a:solidFill>
                          <a:latin typeface="+mn-lt"/>
                          <a:ea typeface="MS Mincho"/>
                          <a:cs typeface="+mn-cs"/>
                        </a:rPr>
                        <a:t>1</a:t>
                      </a:r>
                      <a:r>
                        <a:rPr lang="ja-JP" sz="1200" baseline="0">
                          <a:solidFill>
                            <a:schemeClr val="tx1"/>
                          </a:solidFill>
                          <a:latin typeface="+mn-lt"/>
                          <a:ea typeface="MS Mincho"/>
                          <a:cs typeface="+mn-cs"/>
                        </a:rPr>
                        <a:t> (3) [0.1、15.8]</a:t>
                      </a:r>
                    </a:p>
                    <a:p>
                      <a:pPr marL="0" algn="ctr" defTabSz="914400" rtl="0" eaLnBrk="1" latinLnBrk="0" hangingPunct="1"/>
                      <a:r>
                        <a:rPr lang="ja-JP" sz="1200">
                          <a:solidFill>
                            <a:schemeClr val="tx1"/>
                          </a:solidFill>
                          <a:latin typeface="+mn-lt"/>
                          <a:ea typeface="MS Mincho"/>
                          <a:cs typeface="+mn-cs"/>
                        </a:rPr>
                        <a:t>2</a:t>
                      </a:r>
                      <a:r>
                        <a:rPr lang="ja-JP" sz="1200" baseline="0">
                          <a:solidFill>
                            <a:schemeClr val="tx1"/>
                          </a:solidFill>
                          <a:latin typeface="+mn-lt"/>
                          <a:ea typeface="MS Mincho"/>
                          <a:cs typeface="+mn-cs"/>
                        </a:rPr>
                        <a:t> (6.1) [0.7、20.2]</a:t>
                      </a:r>
                    </a:p>
                    <a:p>
                      <a:pPr marL="0" algn="ctr" defTabSz="914400" rtl="0" eaLnBrk="1" latinLnBrk="0" hangingPunct="1"/>
                      <a:r>
                        <a:rPr lang="ja-JP" sz="1200">
                          <a:solidFill>
                            <a:schemeClr val="tx1"/>
                          </a:solidFill>
                          <a:latin typeface="+mn-lt"/>
                          <a:ea typeface="MS Mincho"/>
                          <a:cs typeface="+mn-cs"/>
                        </a:rPr>
                        <a:t>21</a:t>
                      </a:r>
                      <a:r>
                        <a:rPr lang="ja-JP" sz="1200" baseline="0">
                          <a:solidFill>
                            <a:schemeClr val="tx1"/>
                          </a:solidFill>
                          <a:latin typeface="+mn-lt"/>
                          <a:ea typeface="MS Mincho"/>
                          <a:cs typeface="+mn-cs"/>
                        </a:rPr>
                        <a:t> (63.6) [45.1、79.6]</a:t>
                      </a:r>
                    </a:p>
                    <a:p>
                      <a:pPr marL="0" algn="ctr" defTabSz="914400" rtl="0" eaLnBrk="1" latinLnBrk="0" hangingPunct="1"/>
                      <a:r>
                        <a:rPr lang="ja-JP" sz="1200">
                          <a:solidFill>
                            <a:schemeClr val="tx1"/>
                          </a:solidFill>
                          <a:latin typeface="+mn-lt"/>
                          <a:ea typeface="MS Mincho"/>
                          <a:cs typeface="+mn-cs"/>
                        </a:rPr>
                        <a:t>9</a:t>
                      </a:r>
                      <a:r>
                        <a:rPr lang="ja-JP" sz="1200" baseline="0">
                          <a:solidFill>
                            <a:schemeClr val="tx1"/>
                          </a:solidFill>
                          <a:latin typeface="+mn-lt"/>
                          <a:ea typeface="MS Mincho"/>
                          <a:cs typeface="+mn-cs"/>
                        </a:rPr>
                        <a:t> (27.3) [13.3、65.4]</a:t>
                      </a:r>
                    </a:p>
                  </a:txBody>
                  <a:tcPr/>
                </a:tc>
                <a:extLst>
                  <a:ext uri="{0D108BD9-81ED-4DB2-BD59-A6C34878D82A}">
                    <a16:rowId xmlns:a16="http://schemas.microsoft.com/office/drawing/2014/main" val="1509685774"/>
                  </a:ext>
                </a:extLst>
              </a:tr>
              <a:tr h="290938">
                <a:tc>
                  <a:txBody>
                    <a:bodyPr/>
                    <a:lstStyle/>
                    <a:p>
                      <a:pPr marL="0" indent="0"/>
                      <a:r>
                        <a:rPr lang="ja-JP" sz="1200">
                          <a:solidFill>
                            <a:schemeClr val="tx1"/>
                          </a:solidFill>
                        </a:rPr>
                        <a:t>DCR、</a:t>
                      </a:r>
                      <a:r>
                        <a:rPr lang="ja-JP" sz="1200" baseline="0">
                          <a:solidFill>
                            <a:schemeClr val="tx1"/>
                          </a:solidFill>
                        </a:rPr>
                        <a:t>n (%) [95%CI] </a:t>
                      </a:r>
                    </a:p>
                  </a:txBody>
                  <a:tcPr/>
                </a:tc>
                <a:tc>
                  <a:txBody>
                    <a:bodyPr/>
                    <a:lstStyle/>
                    <a:p>
                      <a:pPr marL="0" algn="ctr" defTabSz="914400" rtl="0" eaLnBrk="1" latinLnBrk="0" hangingPunct="1"/>
                      <a:r>
                        <a:rPr lang="ja-JP" sz="1200" baseline="0" dirty="0">
                          <a:solidFill>
                            <a:schemeClr val="tx1"/>
                          </a:solidFill>
                          <a:latin typeface="+mn-lt"/>
                          <a:ea typeface="MS Mincho"/>
                          <a:cs typeface="+mn-cs"/>
                        </a:rPr>
                        <a:t>10 (77.0) [46.2、95.0]</a:t>
                      </a:r>
                    </a:p>
                  </a:txBody>
                  <a:tcPr/>
                </a:tc>
                <a:tc>
                  <a:txBody>
                    <a:bodyPr/>
                    <a:lstStyle/>
                    <a:p>
                      <a:pPr marL="0" algn="ctr" defTabSz="914400" rtl="0" eaLnBrk="1" latinLnBrk="0" hangingPunct="1"/>
                      <a:r>
                        <a:rPr lang="ja-JP" sz="1200">
                          <a:solidFill>
                            <a:schemeClr val="tx1"/>
                          </a:solidFill>
                          <a:latin typeface="+mn-lt"/>
                          <a:ea typeface="MS Mincho"/>
                          <a:cs typeface="+mn-cs"/>
                        </a:rPr>
                        <a:t>24</a:t>
                      </a:r>
                      <a:r>
                        <a:rPr lang="ja-JP" sz="1200" baseline="0">
                          <a:solidFill>
                            <a:schemeClr val="tx1"/>
                          </a:solidFill>
                          <a:latin typeface="+mn-lt"/>
                          <a:ea typeface="MS Mincho"/>
                          <a:cs typeface="+mn-cs"/>
                        </a:rPr>
                        <a:t> (72.7) [54.5、86.7]</a:t>
                      </a:r>
                    </a:p>
                  </a:txBody>
                  <a:tcPr/>
                </a:tc>
                <a:extLst>
                  <a:ext uri="{0D108BD9-81ED-4DB2-BD59-A6C34878D82A}">
                    <a16:rowId xmlns:a16="http://schemas.microsoft.com/office/drawing/2014/main" val="2424839592"/>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aseline="0">
                          <a:solidFill>
                            <a:schemeClr val="tx1"/>
                          </a:solidFill>
                        </a:rPr>
                        <a:t>SD &gt;6か月、n (%) [95%CI] </a:t>
                      </a:r>
                    </a:p>
                  </a:txBody>
                  <a:tcPr/>
                </a:tc>
                <a:tc>
                  <a:txBody>
                    <a:bodyPr/>
                    <a:lstStyle/>
                    <a:p>
                      <a:pPr marL="0" algn="ctr" defTabSz="914400" rtl="0" eaLnBrk="1" latinLnBrk="0" hangingPunct="1"/>
                      <a:r>
                        <a:rPr lang="ja-JP" sz="1200" baseline="0" dirty="0">
                          <a:solidFill>
                            <a:schemeClr val="tx1"/>
                          </a:solidFill>
                          <a:latin typeface="+mn-lt"/>
                          <a:ea typeface="MS Mincho"/>
                          <a:cs typeface="+mn-cs"/>
                        </a:rPr>
                        <a:t>1 (7.7) [0.2、36.0]</a:t>
                      </a:r>
                    </a:p>
                  </a:txBody>
                  <a:tcPr/>
                </a:tc>
                <a:tc>
                  <a:txBody>
                    <a:bodyPr/>
                    <a:lstStyle/>
                    <a:p>
                      <a:pPr marL="0" algn="ctr" defTabSz="914400" rtl="0" eaLnBrk="1" latinLnBrk="0" hangingPunct="1"/>
                      <a:r>
                        <a:rPr lang="ja-JP" sz="1200" baseline="0">
                          <a:solidFill>
                            <a:schemeClr val="tx1"/>
                          </a:solidFill>
                          <a:latin typeface="+mn-lt"/>
                          <a:ea typeface="MS Mincho"/>
                          <a:cs typeface="+mn-cs"/>
                        </a:rPr>
                        <a:t>10 (30.3) [15.6、48.7]</a:t>
                      </a:r>
                    </a:p>
                  </a:txBody>
                  <a:tcPr/>
                </a:tc>
                <a:extLst>
                  <a:ext uri="{0D108BD9-81ED-4DB2-BD59-A6C34878D82A}">
                    <a16:rowId xmlns:a16="http://schemas.microsoft.com/office/drawing/2014/main" val="2049548413"/>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mPFS、月数(95%CI)</a:t>
                      </a:r>
                    </a:p>
                  </a:txBody>
                  <a:tcPr/>
                </a:tc>
                <a:tc>
                  <a:txBody>
                    <a:bodyPr/>
                    <a:lstStyle/>
                    <a:p>
                      <a:pPr marL="0" algn="ctr" defTabSz="914400" rtl="0" eaLnBrk="1" latinLnBrk="0" hangingPunct="1"/>
                      <a:r>
                        <a:rPr lang="ja-JP" sz="1200" baseline="0" dirty="0">
                          <a:solidFill>
                            <a:schemeClr val="tx1"/>
                          </a:solidFill>
                          <a:latin typeface="+mn-lt"/>
                          <a:ea typeface="MS Mincho"/>
                          <a:cs typeface="+mn-cs"/>
                        </a:rPr>
                        <a:t>3.9 (1.7、6.2)</a:t>
                      </a:r>
                    </a:p>
                  </a:txBody>
                  <a:tcPr/>
                </a:tc>
                <a:tc>
                  <a:txBody>
                    <a:bodyPr/>
                    <a:lstStyle/>
                    <a:p>
                      <a:pPr algn="ctr"/>
                      <a:r>
                        <a:rPr lang="ja-JP" sz="1200" baseline="0">
                          <a:solidFill>
                            <a:schemeClr val="tx1"/>
                          </a:solidFill>
                          <a:latin typeface="+mn-lt"/>
                          <a:ea typeface="MS Mincho"/>
                          <a:cs typeface="+mn-cs"/>
                        </a:rPr>
                        <a:t>4.1 (3.0、5.2)</a:t>
                      </a:r>
                    </a:p>
                  </a:txBody>
                  <a:tcPr/>
                </a:tc>
                <a:extLst>
                  <a:ext uri="{0D108BD9-81ED-4DB2-BD59-A6C34878D82A}">
                    <a16:rowId xmlns:a16="http://schemas.microsoft.com/office/drawing/2014/main" val="1509934245"/>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mOS、月数(95%CI)</a:t>
                      </a:r>
                    </a:p>
                  </a:txBody>
                  <a:tcPr/>
                </a:tc>
                <a:tc>
                  <a:txBody>
                    <a:bodyPr/>
                    <a:lstStyle/>
                    <a:p>
                      <a:pPr marL="0" algn="ctr" defTabSz="914400" rtl="0" eaLnBrk="1" latinLnBrk="0" hangingPunct="1"/>
                      <a:r>
                        <a:rPr lang="ja-JP" sz="1200" baseline="0" dirty="0">
                          <a:solidFill>
                            <a:schemeClr val="tx1"/>
                          </a:solidFill>
                          <a:latin typeface="+mn-lt"/>
                          <a:ea typeface="MS Mincho"/>
                          <a:cs typeface="+mn-cs"/>
                        </a:rPr>
                        <a:t>13.1 (7.3、18.9)</a:t>
                      </a:r>
                    </a:p>
                  </a:txBody>
                  <a:tcPr/>
                </a:tc>
                <a:tc>
                  <a:txBody>
                    <a:bodyPr/>
                    <a:lstStyle/>
                    <a:p>
                      <a:pPr algn="ctr"/>
                      <a:r>
                        <a:rPr lang="ja-JP" sz="1200" baseline="0" dirty="0">
                          <a:solidFill>
                            <a:schemeClr val="tx1"/>
                          </a:solidFill>
                          <a:latin typeface="+mn-lt"/>
                          <a:ea typeface="MS Mincho"/>
                          <a:cs typeface="+mn-cs"/>
                        </a:rPr>
                        <a:t>18.6 (11.7、25.4)</a:t>
                      </a:r>
                    </a:p>
                  </a:txBody>
                  <a:tcPr/>
                </a:tc>
                <a:extLst>
                  <a:ext uri="{0D108BD9-81ED-4DB2-BD59-A6C34878D82A}">
                    <a16:rowId xmlns:a16="http://schemas.microsoft.com/office/drawing/2014/main" val="311867117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58383918"/>
              </p:ext>
            </p:extLst>
          </p:nvPr>
        </p:nvGraphicFramePr>
        <p:xfrm>
          <a:off x="5583012" y="1679736"/>
          <a:ext cx="6371693" cy="1565512"/>
        </p:xfrm>
        <a:graphic>
          <a:graphicData uri="http://schemas.openxmlformats.org/drawingml/2006/table">
            <a:tbl>
              <a:tblPr firstRow="1" bandRow="1">
                <a:tableStyleId>{5202B0CA-FC54-4496-8BCA-5EF66A818D29}</a:tableStyleId>
              </a:tblPr>
              <a:tblGrid>
                <a:gridCol w="1926990">
                  <a:extLst>
                    <a:ext uri="{9D8B030D-6E8A-4147-A177-3AD203B41FA5}">
                      <a16:colId xmlns:a16="http://schemas.microsoft.com/office/drawing/2014/main" val="2713438561"/>
                    </a:ext>
                  </a:extLst>
                </a:gridCol>
                <a:gridCol w="1197224">
                  <a:extLst>
                    <a:ext uri="{9D8B030D-6E8A-4147-A177-3AD203B41FA5}">
                      <a16:colId xmlns:a16="http://schemas.microsoft.com/office/drawing/2014/main" val="764363852"/>
                    </a:ext>
                  </a:extLst>
                </a:gridCol>
                <a:gridCol w="1197224">
                  <a:extLst>
                    <a:ext uri="{9D8B030D-6E8A-4147-A177-3AD203B41FA5}">
                      <a16:colId xmlns:a16="http://schemas.microsoft.com/office/drawing/2014/main" val="3432040867"/>
                    </a:ext>
                  </a:extLst>
                </a:gridCol>
                <a:gridCol w="1197224">
                  <a:extLst>
                    <a:ext uri="{9D8B030D-6E8A-4147-A177-3AD203B41FA5}">
                      <a16:colId xmlns:a16="http://schemas.microsoft.com/office/drawing/2014/main" val="3891244794"/>
                    </a:ext>
                  </a:extLst>
                </a:gridCol>
                <a:gridCol w="853031">
                  <a:extLst>
                    <a:ext uri="{9D8B030D-6E8A-4147-A177-3AD203B41FA5}">
                      <a16:colId xmlns:a16="http://schemas.microsoft.com/office/drawing/2014/main" val="1589150413"/>
                    </a:ext>
                  </a:extLst>
                </a:gridCol>
              </a:tblGrid>
              <a:tr h="27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AE、n (%)</a:t>
                      </a:r>
                    </a:p>
                  </a:txBody>
                  <a:tcPr marT="18000" marB="18000" anchor="ctr"/>
                </a:tc>
                <a:tc>
                  <a:txBody>
                    <a:bodyPr/>
                    <a:lstStyle/>
                    <a:p>
                      <a:pPr algn="ctr"/>
                      <a:r>
                        <a:rPr lang="ja-JP" sz="1200" dirty="0">
                          <a:solidFill>
                            <a:schemeClr val="tx2"/>
                          </a:solidFill>
                        </a:rPr>
                        <a:t>プール済み</a:t>
                      </a:r>
                      <a:r>
                        <a:rPr lang="ja-JP" sz="1200" baseline="0" dirty="0">
                          <a:solidFill>
                            <a:schemeClr val="tx2"/>
                          </a:solidFill>
                        </a:rPr>
                        <a:t> 
(n=46)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2"/>
                          </a:solidFill>
                        </a:rPr>
                        <a:t>CRICKET</a:t>
                      </a:r>
                      <a:r>
                        <a:rPr lang="ja-JP" sz="1200" baseline="0" dirty="0">
                          <a:solidFill>
                            <a:schemeClr val="tx2"/>
                          </a:solidFill>
                        </a:rPr>
                        <a:t>
(n=13)</a:t>
                      </a:r>
                    </a:p>
                  </a:txBody>
                  <a:tcPr marT="18000" marB="18000" anchor="ctr"/>
                </a:tc>
                <a:tc>
                  <a:txBody>
                    <a:bodyPr/>
                    <a:lstStyle/>
                    <a:p>
                      <a:pPr algn="ctr"/>
                      <a:r>
                        <a:rPr lang="ja-JP" sz="1200" baseline="0" dirty="0">
                          <a:solidFill>
                            <a:schemeClr val="tx2"/>
                          </a:solidFill>
                        </a:rPr>
                        <a:t>CAVE
(n=33)</a:t>
                      </a:r>
                    </a:p>
                  </a:txBody>
                  <a:tcPr marT="18000" marB="18000" anchor="ctr"/>
                </a:tc>
                <a:tc>
                  <a:txBody>
                    <a:bodyPr/>
                    <a:lstStyle/>
                    <a:p>
                      <a:pPr algn="ctr"/>
                      <a:r>
                        <a:rPr lang="ja-JP" sz="1200">
                          <a:solidFill>
                            <a:schemeClr val="tx2"/>
                          </a:solidFill>
                        </a:rPr>
                        <a:t>p値</a:t>
                      </a:r>
                    </a:p>
                  </a:txBody>
                  <a:tcPr marT="18000" marB="18000" anchor="ctr"/>
                </a:tc>
                <a:extLst>
                  <a:ext uri="{0D108BD9-81ED-4DB2-BD59-A6C34878D82A}">
                    <a16:rowId xmlns:a16="http://schemas.microsoft.com/office/drawing/2014/main" val="3667548636"/>
                  </a:ext>
                </a:extLst>
              </a:tr>
              <a:tr h="290938">
                <a:tc>
                  <a:txBody>
                    <a:bodyPr/>
                    <a:lstStyle/>
                    <a:p>
                      <a:pPr marL="0" indent="0"/>
                      <a:r>
                        <a:rPr lang="ja-JP" sz="1200">
                          <a:solidFill>
                            <a:schemeClr val="tx1"/>
                          </a:solidFill>
                        </a:rPr>
                        <a:t>皮膚毒性</a:t>
                      </a:r>
                    </a:p>
                  </a:txBody>
                  <a:tcPr/>
                </a:tc>
                <a:tc>
                  <a:txBody>
                    <a:bodyPr/>
                    <a:lstStyle/>
                    <a:p>
                      <a:pPr marL="0" algn="ctr" defTabSz="914400" rtl="0" eaLnBrk="1" latinLnBrk="0" hangingPunct="1"/>
                      <a:r>
                        <a:rPr lang="ja-JP" sz="1200" baseline="0">
                          <a:solidFill>
                            <a:schemeClr val="tx1"/>
                          </a:solidFill>
                          <a:latin typeface="+mn-lt"/>
                          <a:ea typeface="MS Mincho"/>
                          <a:cs typeface="+mn-cs"/>
                        </a:rPr>
                        <a:t>33 (71.7)</a:t>
                      </a:r>
                    </a:p>
                  </a:txBody>
                  <a:tcPr/>
                </a:tc>
                <a:tc>
                  <a:txBody>
                    <a:bodyPr/>
                    <a:lstStyle/>
                    <a:p>
                      <a:pPr marL="0" algn="ctr" defTabSz="914400" rtl="0" eaLnBrk="1" latinLnBrk="0" hangingPunct="1"/>
                      <a:r>
                        <a:rPr lang="ja-JP" sz="1200" baseline="0">
                          <a:solidFill>
                            <a:schemeClr val="tx1"/>
                          </a:solidFill>
                          <a:latin typeface="+mn-lt"/>
                          <a:ea typeface="MS Mincho"/>
                          <a:cs typeface="+mn-cs"/>
                        </a:rPr>
                        <a:t>4 (30.8)</a:t>
                      </a:r>
                    </a:p>
                  </a:txBody>
                  <a:tcPr/>
                </a:tc>
                <a:tc>
                  <a:txBody>
                    <a:bodyPr/>
                    <a:lstStyle/>
                    <a:p>
                      <a:pPr marL="0" algn="ctr" defTabSz="914400" rtl="0" eaLnBrk="1" latinLnBrk="0" hangingPunct="1"/>
                      <a:r>
                        <a:rPr lang="ja-JP" sz="1200">
                          <a:solidFill>
                            <a:schemeClr val="tx1"/>
                          </a:solidFill>
                          <a:latin typeface="+mn-lt"/>
                          <a:ea typeface="MS Mincho"/>
                          <a:cs typeface="+mn-cs"/>
                        </a:rPr>
                        <a:t>29 (87.9)</a:t>
                      </a:r>
                    </a:p>
                  </a:txBody>
                  <a:tcPr/>
                </a:tc>
                <a:tc>
                  <a:txBody>
                    <a:bodyPr/>
                    <a:lstStyle/>
                    <a:p>
                      <a:pPr marL="0" algn="ctr" defTabSz="914400" rtl="0" eaLnBrk="1" latinLnBrk="0" hangingPunct="1"/>
                      <a:r>
                        <a:rPr lang="ja-JP" sz="1200">
                          <a:solidFill>
                            <a:schemeClr val="tx1"/>
                          </a:solidFill>
                          <a:latin typeface="+mn-lt"/>
                          <a:ea typeface="MS Mincho"/>
                          <a:cs typeface="+mn-cs"/>
                        </a:rPr>
                        <a:t>0.001</a:t>
                      </a:r>
                    </a:p>
                  </a:txBody>
                  <a:tcPr/>
                </a:tc>
                <a:extLst>
                  <a:ext uri="{0D108BD9-81ED-4DB2-BD59-A6C34878D82A}">
                    <a16:rowId xmlns:a16="http://schemas.microsoft.com/office/drawing/2014/main" val="765044401"/>
                  </a:ext>
                </a:extLst>
              </a:tr>
              <a:tr h="290938">
                <a:tc>
                  <a:txBody>
                    <a:bodyPr/>
                    <a:lstStyle/>
                    <a:p>
                      <a:pPr marL="0" indent="0"/>
                      <a:r>
                        <a:rPr lang="ja-JP" sz="1200">
                          <a:solidFill>
                            <a:schemeClr val="tx1"/>
                          </a:solidFill>
                        </a:rPr>
                        <a:t>血液学的</a:t>
                      </a:r>
                      <a:r>
                        <a:rPr lang="ja-JP" sz="1200" baseline="0">
                          <a:solidFill>
                            <a:schemeClr val="tx1"/>
                          </a:solidFill>
                        </a:rPr>
                        <a:t>毒性</a:t>
                      </a:r>
                    </a:p>
                  </a:txBody>
                  <a:tcPr/>
                </a:tc>
                <a:tc>
                  <a:txBody>
                    <a:bodyPr/>
                    <a:lstStyle/>
                    <a:p>
                      <a:pPr marL="0" algn="ctr" defTabSz="914400" rtl="0" eaLnBrk="1" latinLnBrk="0" hangingPunct="1"/>
                      <a:r>
                        <a:rPr lang="ja-JP" sz="1200" baseline="0">
                          <a:solidFill>
                            <a:schemeClr val="tx1"/>
                          </a:solidFill>
                          <a:latin typeface="+mn-lt"/>
                          <a:ea typeface="MS Mincho"/>
                          <a:cs typeface="+mn-cs"/>
                        </a:rPr>
                        <a:t>2 (4.3)</a:t>
                      </a:r>
                    </a:p>
                  </a:txBody>
                  <a:tcPr/>
                </a:tc>
                <a:tc>
                  <a:txBody>
                    <a:bodyPr/>
                    <a:lstStyle/>
                    <a:p>
                      <a:pPr marL="0" algn="ctr" defTabSz="914400" rtl="0" eaLnBrk="1" latinLnBrk="0" hangingPunct="1"/>
                      <a:r>
                        <a:rPr lang="ja-JP" sz="1200" baseline="0">
                          <a:solidFill>
                            <a:schemeClr val="tx1"/>
                          </a:solidFill>
                          <a:latin typeface="+mn-lt"/>
                          <a:ea typeface="MS Mincho"/>
                          <a:cs typeface="+mn-cs"/>
                        </a:rPr>
                        <a:t>2 (15.4)</a:t>
                      </a:r>
                    </a:p>
                  </a:txBody>
                  <a:tcPr/>
                </a:tc>
                <a:tc>
                  <a:txBody>
                    <a:bodyPr/>
                    <a:lstStyle/>
                    <a:p>
                      <a:pPr marL="0" algn="ctr" defTabSz="914400" rtl="0" eaLnBrk="1" latinLnBrk="0" hangingPunct="1"/>
                      <a:r>
                        <a:rPr lang="ja-JP" sz="1200">
                          <a:solidFill>
                            <a:schemeClr val="tx1"/>
                          </a:solidFill>
                          <a:latin typeface="+mn-lt"/>
                          <a:ea typeface="MS Mincho"/>
                          <a:cs typeface="+mn-cs"/>
                        </a:rPr>
                        <a:t>0</a:t>
                      </a:r>
                    </a:p>
                  </a:txBody>
                  <a:tcPr/>
                </a:tc>
                <a:tc>
                  <a:txBody>
                    <a:bodyPr/>
                    <a:lstStyle/>
                    <a:p>
                      <a:pPr marL="0" algn="ctr" defTabSz="914400" rtl="0" eaLnBrk="1" latinLnBrk="0" hangingPunct="1"/>
                      <a:r>
                        <a:rPr lang="ja-JP" sz="1200">
                          <a:solidFill>
                            <a:schemeClr val="tx1"/>
                          </a:solidFill>
                          <a:latin typeface="+mn-lt"/>
                          <a:ea typeface="MS Mincho"/>
                          <a:cs typeface="+mn-cs"/>
                        </a:rPr>
                        <a:t>0.075</a:t>
                      </a:r>
                    </a:p>
                  </a:txBody>
                  <a:tcPr/>
                </a:tc>
                <a:extLst>
                  <a:ext uri="{0D108BD9-81ED-4DB2-BD59-A6C34878D82A}">
                    <a16:rowId xmlns:a16="http://schemas.microsoft.com/office/drawing/2014/main" val="1509685774"/>
                  </a:ext>
                </a:extLst>
              </a:tr>
              <a:tr h="290938">
                <a:tc>
                  <a:txBody>
                    <a:bodyPr/>
                    <a:lstStyle/>
                    <a:p>
                      <a:pPr marL="0" indent="0"/>
                      <a:r>
                        <a:rPr lang="ja-JP" sz="1200">
                          <a:solidFill>
                            <a:schemeClr val="tx1"/>
                          </a:solidFill>
                        </a:rPr>
                        <a:t>非血液学的</a:t>
                      </a:r>
                      <a:r>
                        <a:rPr lang="ja-JP" sz="1200" baseline="0">
                          <a:solidFill>
                            <a:schemeClr val="tx1"/>
                          </a:solidFill>
                        </a:rPr>
                        <a:t>毒性</a:t>
                      </a:r>
                    </a:p>
                  </a:txBody>
                  <a:tcPr/>
                </a:tc>
                <a:tc>
                  <a:txBody>
                    <a:bodyPr/>
                    <a:lstStyle/>
                    <a:p>
                      <a:pPr marL="0" algn="ctr" defTabSz="914400" rtl="0" eaLnBrk="1" latinLnBrk="0" hangingPunct="1"/>
                      <a:r>
                        <a:rPr lang="ja-JP" sz="1200" baseline="0">
                          <a:solidFill>
                            <a:schemeClr val="tx1"/>
                          </a:solidFill>
                          <a:latin typeface="+mn-lt"/>
                          <a:ea typeface="MS Mincho"/>
                          <a:cs typeface="+mn-cs"/>
                        </a:rPr>
                        <a:t>11 (23.9)</a:t>
                      </a:r>
                    </a:p>
                  </a:txBody>
                  <a:tcPr/>
                </a:tc>
                <a:tc>
                  <a:txBody>
                    <a:bodyPr/>
                    <a:lstStyle/>
                    <a:p>
                      <a:pPr marL="0" algn="ctr" defTabSz="914400" rtl="0" eaLnBrk="1" latinLnBrk="0" hangingPunct="1"/>
                      <a:r>
                        <a:rPr lang="ja-JP" sz="1200" baseline="0">
                          <a:solidFill>
                            <a:schemeClr val="tx1"/>
                          </a:solidFill>
                          <a:latin typeface="+mn-lt"/>
                          <a:ea typeface="MS Mincho"/>
                          <a:cs typeface="+mn-cs"/>
                        </a:rPr>
                        <a:t>7 (53.8)</a:t>
                      </a:r>
                    </a:p>
                  </a:txBody>
                  <a:tcPr/>
                </a:tc>
                <a:tc>
                  <a:txBody>
                    <a:bodyPr/>
                    <a:lstStyle/>
                    <a:p>
                      <a:pPr marL="0" algn="ctr" defTabSz="914400" rtl="0" eaLnBrk="1" latinLnBrk="0" hangingPunct="1"/>
                      <a:r>
                        <a:rPr lang="ja-JP" sz="1200" baseline="0">
                          <a:solidFill>
                            <a:schemeClr val="tx1"/>
                          </a:solidFill>
                          <a:latin typeface="+mn-lt"/>
                          <a:ea typeface="MS Mincho"/>
                          <a:cs typeface="+mn-cs"/>
                        </a:rPr>
                        <a:t>4 (12.1)</a:t>
                      </a:r>
                    </a:p>
                  </a:txBody>
                  <a:tcPr/>
                </a:tc>
                <a:tc>
                  <a:txBody>
                    <a:bodyPr/>
                    <a:lstStyle/>
                    <a:p>
                      <a:pPr marL="0" algn="ctr" defTabSz="914400" rtl="0" eaLnBrk="1" latinLnBrk="0" hangingPunct="1"/>
                      <a:r>
                        <a:rPr lang="ja-JP" sz="1200">
                          <a:solidFill>
                            <a:schemeClr val="tx1"/>
                          </a:solidFill>
                          <a:latin typeface="+mn-lt"/>
                          <a:ea typeface="MS Mincho"/>
                          <a:cs typeface="+mn-cs"/>
                        </a:rPr>
                        <a:t>0.003</a:t>
                      </a:r>
                    </a:p>
                  </a:txBody>
                  <a:tcPr/>
                </a:tc>
                <a:extLst>
                  <a:ext uri="{0D108BD9-81ED-4DB2-BD59-A6C34878D82A}">
                    <a16:rowId xmlns:a16="http://schemas.microsoft.com/office/drawing/2014/main" val="2424839592"/>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aseline="0">
                          <a:solidFill>
                            <a:schemeClr val="tx1"/>
                          </a:solidFill>
                        </a:rPr>
                        <a:t>用量の減量</a:t>
                      </a:r>
                    </a:p>
                  </a:txBody>
                  <a:tcPr/>
                </a:tc>
                <a:tc>
                  <a:txBody>
                    <a:bodyPr/>
                    <a:lstStyle/>
                    <a:p>
                      <a:pPr marL="0" algn="ctr" defTabSz="914400" rtl="0" eaLnBrk="1" latinLnBrk="0" hangingPunct="1"/>
                      <a:r>
                        <a:rPr lang="ja-JP" sz="1200" baseline="0">
                          <a:solidFill>
                            <a:schemeClr val="tx1"/>
                          </a:solidFill>
                          <a:latin typeface="+mn-lt"/>
                          <a:ea typeface="MS Mincho"/>
                          <a:cs typeface="+mn-cs"/>
                        </a:rPr>
                        <a:t>9 (19.6)</a:t>
                      </a:r>
                    </a:p>
                  </a:txBody>
                  <a:tcPr/>
                </a:tc>
                <a:tc>
                  <a:txBody>
                    <a:bodyPr/>
                    <a:lstStyle/>
                    <a:p>
                      <a:pPr marL="0" algn="ctr" defTabSz="914400" rtl="0" eaLnBrk="1" latinLnBrk="0" hangingPunct="1"/>
                      <a:r>
                        <a:rPr lang="ja-JP" sz="1200" baseline="0">
                          <a:solidFill>
                            <a:schemeClr val="tx1"/>
                          </a:solidFill>
                          <a:latin typeface="+mn-lt"/>
                          <a:ea typeface="MS Mincho"/>
                          <a:cs typeface="+mn-cs"/>
                        </a:rPr>
                        <a:t>5 (61.5)</a:t>
                      </a:r>
                    </a:p>
                  </a:txBody>
                  <a:tcPr/>
                </a:tc>
                <a:tc>
                  <a:txBody>
                    <a:bodyPr/>
                    <a:lstStyle/>
                    <a:p>
                      <a:pPr marL="0" algn="ctr" defTabSz="914400" rtl="0" eaLnBrk="1" latinLnBrk="0" hangingPunct="1"/>
                      <a:r>
                        <a:rPr lang="ja-JP" sz="1200" baseline="0">
                          <a:solidFill>
                            <a:schemeClr val="tx1"/>
                          </a:solidFill>
                          <a:latin typeface="+mn-lt"/>
                          <a:ea typeface="MS Mincho"/>
                          <a:cs typeface="+mn-cs"/>
                        </a:rPr>
                        <a:t>4 (12.1)</a:t>
                      </a:r>
                    </a:p>
                  </a:txBody>
                  <a:tcPr/>
                </a:tc>
                <a:tc>
                  <a:txBody>
                    <a:bodyPr/>
                    <a:lstStyle/>
                    <a:p>
                      <a:pPr marL="0" algn="ctr" defTabSz="914400" rtl="0" eaLnBrk="1" latinLnBrk="0" hangingPunct="1"/>
                      <a:r>
                        <a:rPr lang="ja-JP" sz="1200" baseline="0" dirty="0">
                          <a:solidFill>
                            <a:schemeClr val="tx1"/>
                          </a:solidFill>
                          <a:latin typeface="+mn-lt"/>
                          <a:ea typeface="MS Mincho"/>
                          <a:cs typeface="+mn-cs"/>
                        </a:rPr>
                        <a:t>0.043</a:t>
                      </a:r>
                    </a:p>
                  </a:txBody>
                  <a:tcPr/>
                </a:tc>
                <a:extLst>
                  <a:ext uri="{0D108BD9-81ED-4DB2-BD59-A6C34878D82A}">
                    <a16:rowId xmlns:a16="http://schemas.microsoft.com/office/drawing/2014/main" val="2049548413"/>
                  </a:ext>
                </a:extLst>
              </a:tr>
            </a:tbl>
          </a:graphicData>
        </a:graphic>
      </p:graphicFrame>
    </p:spTree>
    <p:extLst>
      <p:ext uri="{BB962C8B-B14F-4D97-AF65-F5344CB8AC3E}">
        <p14:creationId xmlns:p14="http://schemas.microsoft.com/office/powerpoint/2010/main" val="14108073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5372097" cy="487363"/>
          </a:xfrm>
        </p:spPr>
        <p:txBody>
          <a:bodyPr/>
          <a:lstStyle/>
          <a:p>
            <a:r>
              <a:rPr lang="ja-JP"/>
              <a:t>*抗EGFR療法なし</a:t>
            </a:r>
          </a:p>
        </p:txBody>
      </p:sp>
      <p:sp>
        <p:nvSpPr>
          <p:cNvPr id="21" name="Title 1"/>
          <p:cNvSpPr>
            <a:spLocks noGrp="1"/>
          </p:cNvSpPr>
          <p:nvPr>
            <p:ph type="title"/>
          </p:nvPr>
        </p:nvSpPr>
        <p:spPr>
          <a:xfrm>
            <a:off x="486833" y="179614"/>
            <a:ext cx="11076074" cy="807720"/>
          </a:xfrm>
        </p:spPr>
        <p:txBody>
          <a:bodyPr/>
          <a:lstStyle/>
          <a:p>
            <a:r>
              <a:rPr lang="ja-JP"/>
              <a:t>SO-16：FIRE-4 (AIO-KRK-0114)：FOLFIRI＋セツキシマブによる導入療法後の5-FU＋ベバシズマブによるスイッチ維持療法の概念と、FOLFIRI＋セツキシマブとFOLFIRI＋セツキシマブ副次的評価項目による継続療法に関する無作為化試験 – Heinemann V、et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ドイツおよびオーストリアの施設におけるFIRE-4試験で、RAS WT mCRC患者を対象に、導入FOLFIRI＋セツキシマブ投与後の5FU＋ベバシズマブ投与によるスイッチ維持療法の有効性と安全性を、継続中のFOLFIRI＋セツキシマブ投与と比較検討すること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
</a:t>
            </a:r>
            <a:br>
              <a:rPr lang="ja-JP" dirty="0"/>
            </a:br>
            <a:r>
              <a:rPr lang="ja-JP" dirty="0"/>
              <a:t>2022年ESMO WCGCで発表 </a:t>
            </a:r>
            <a:br>
              <a:rPr lang="en-GB" altLang="ja-JP" dirty="0"/>
            </a:br>
            <a:r>
              <a:rPr lang="ja-JP" dirty="0"/>
              <a:t>Heinemann V, et al.Ann Oncol 2022;33(suppl):abstr SO-16</a:t>
            </a:r>
          </a:p>
        </p:txBody>
      </p:sp>
      <p:sp>
        <p:nvSpPr>
          <p:cNvPr id="24" name="Rectangle 9"/>
          <p:cNvSpPr txBox="1">
            <a:spLocks noChangeArrowheads="1"/>
          </p:cNvSpPr>
          <p:nvPr/>
        </p:nvSpPr>
        <p:spPr bwMode="auto">
          <a:xfrm>
            <a:off x="1838052" y="574962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OS(無作為化後2)</a:t>
            </a:r>
          </a:p>
        </p:txBody>
      </p:sp>
      <p:sp>
        <p:nvSpPr>
          <p:cNvPr id="25" name="Oval 14"/>
          <p:cNvSpPr>
            <a:spLocks noChangeArrowheads="1"/>
          </p:cNvSpPr>
          <p:nvPr/>
        </p:nvSpPr>
        <p:spPr bwMode="auto">
          <a:xfrm>
            <a:off x="2748047" y="37576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R1</a:t>
            </a:r>
          </a:p>
        </p:txBody>
      </p:sp>
      <p:cxnSp>
        <p:nvCxnSpPr>
          <p:cNvPr id="26" name="AutoShape 15"/>
          <p:cNvCxnSpPr>
            <a:cxnSpLocks noChangeShapeType="1"/>
            <a:stCxn id="25" idx="0"/>
            <a:endCxn id="28" idx="1"/>
          </p:cNvCxnSpPr>
          <p:nvPr/>
        </p:nvCxnSpPr>
        <p:spPr bwMode="auto">
          <a:xfrm rot="5400000" flipH="1" flipV="1">
            <a:off x="2844541" y="3121574"/>
            <a:ext cx="831375" cy="440767"/>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2563555" y="4049744"/>
            <a:ext cx="184492"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3480612" y="2455133"/>
            <a:ext cx="3575617"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FOLFIRI +
セツキシマブ</a:t>
            </a:r>
          </a:p>
        </p:txBody>
      </p:sp>
      <p:sp>
        <p:nvSpPr>
          <p:cNvPr id="29" name="AutoShape 9"/>
          <p:cNvSpPr>
            <a:spLocks noChangeArrowheads="1"/>
          </p:cNvSpPr>
          <p:nvPr/>
        </p:nvSpPr>
        <p:spPr bwMode="auto">
          <a:xfrm>
            <a:off x="293728" y="3081530"/>
            <a:ext cx="2269827"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RAS WT</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治療歴なし</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a:t>
            </a:r>
          </a:p>
          <a:p>
            <a:pPr defTabSz="892175" eaLnBrk="0" hangingPunct="0">
              <a:spcAft>
                <a:spcPct val="30000"/>
              </a:spcAft>
              <a:defRPr/>
            </a:pPr>
            <a:r>
              <a:rPr lang="ja-JP" sz="1600" dirty="0">
                <a:solidFill>
                  <a:srgbClr val="FFFFFF"/>
                </a:solidFill>
                <a:ea typeface="SimSun" pitchFamily="2" charset="-122"/>
              </a:rPr>
              <a:t>(n=672)</a:t>
            </a:r>
          </a:p>
        </p:txBody>
      </p:sp>
      <p:cxnSp>
        <p:nvCxnSpPr>
          <p:cNvPr id="30" name="AutoShape 16"/>
          <p:cNvCxnSpPr>
            <a:cxnSpLocks noChangeShapeType="1"/>
            <a:stCxn id="25" idx="4"/>
            <a:endCxn id="32" idx="1"/>
          </p:cNvCxnSpPr>
          <p:nvPr/>
        </p:nvCxnSpPr>
        <p:spPr bwMode="auto">
          <a:xfrm rot="16200000" flipH="1">
            <a:off x="2848260" y="4533428"/>
            <a:ext cx="823936" cy="440767"/>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74962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PFS、ORR、安全性</a:t>
            </a:r>
          </a:p>
        </p:txBody>
      </p:sp>
      <p:sp>
        <p:nvSpPr>
          <p:cNvPr id="32" name="AutoShape 8"/>
          <p:cNvSpPr>
            <a:spLocks noChangeArrowheads="1"/>
          </p:cNvSpPr>
          <p:nvPr/>
        </p:nvSpPr>
        <p:spPr bwMode="auto">
          <a:xfrm>
            <a:off x="3480612" y="4694644"/>
            <a:ext cx="1711522"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solidFill>
                  <a:schemeClr val="tx1"/>
                </a:solidFill>
                <a:ea typeface="SimSun" pitchFamily="2" charset="-122"/>
              </a:rPr>
              <a:t>FOLFIRI + 
セツキシマブ
(8～12サイクル)</a:t>
            </a:r>
          </a:p>
        </p:txBody>
      </p:sp>
      <p:cxnSp>
        <p:nvCxnSpPr>
          <p:cNvPr id="16" name="AutoShape 21"/>
          <p:cNvCxnSpPr>
            <a:cxnSpLocks noChangeShapeType="1"/>
            <a:stCxn id="28" idx="3"/>
          </p:cNvCxnSpPr>
          <p:nvPr/>
        </p:nvCxnSpPr>
        <p:spPr bwMode="auto">
          <a:xfrm flipV="1">
            <a:off x="7056229" y="2926241"/>
            <a:ext cx="516511" cy="28"/>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7572740" y="2455105"/>
            <a:ext cx="1576462" cy="318927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dirty="0">
                <a:solidFill>
                  <a:srgbClr val="FFFFFF"/>
                </a:solidFill>
                <a:ea typeface="SimSun" pitchFamily="2" charset="-122"/>
              </a:rPr>
              <a:t>抗EGFRフリー療法</a:t>
            </a:r>
          </a:p>
        </p:txBody>
      </p:sp>
      <p:cxnSp>
        <p:nvCxnSpPr>
          <p:cNvPr id="45" name="AutoShape 21"/>
          <p:cNvCxnSpPr>
            <a:cxnSpLocks noChangeShapeType="1"/>
            <a:stCxn id="32" idx="3"/>
          </p:cNvCxnSpPr>
          <p:nvPr/>
        </p:nvCxnSpPr>
        <p:spPr bwMode="auto">
          <a:xfrm>
            <a:off x="5192134" y="5165780"/>
            <a:ext cx="2380606" cy="7471"/>
          </a:xfrm>
          <a:prstGeom prst="straightConnector1">
            <a:avLst/>
          </a:prstGeom>
          <a:noFill/>
          <a:ln w="57150">
            <a:solidFill>
              <a:schemeClr val="bg2">
                <a:lumMod val="60000"/>
                <a:lumOff val="40000"/>
              </a:schemeClr>
            </a:solidFill>
            <a:round/>
            <a:headEnd/>
            <a:tailEnd type="triangle" w="med" len="med"/>
          </a:ln>
        </p:spPr>
      </p:cxnSp>
      <p:sp>
        <p:nvSpPr>
          <p:cNvPr id="20" name="Content Placeholder 26"/>
          <p:cNvSpPr txBox="1">
            <a:spLocks/>
          </p:cNvSpPr>
          <p:nvPr/>
        </p:nvSpPr>
        <p:spPr bwMode="auto">
          <a:xfrm>
            <a:off x="3772733" y="3359613"/>
            <a:ext cx="3686846"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ECOG PS (0 対 1)</a:t>
            </a:r>
          </a:p>
          <a:p>
            <a:pPr marL="203200" lvl="0" indent="-203200">
              <a:spcAft>
                <a:spcPts val="400"/>
              </a:spcAft>
              <a:buFont typeface="Arial" pitchFamily="34" charset="0"/>
              <a:buChar char="•"/>
              <a:defRPr/>
            </a:pPr>
            <a:r>
              <a:rPr lang="ja-JP" sz="1400">
                <a:solidFill>
                  <a:srgbClr val="4D4D4D"/>
                </a:solidFill>
              </a:rPr>
              <a:t>白血球(&lt;8000 対 ≥8000 μ/L)</a:t>
            </a:r>
          </a:p>
          <a:p>
            <a:pPr marL="203200" lvl="0" indent="-203200">
              <a:spcAft>
                <a:spcPts val="400"/>
              </a:spcAft>
              <a:buFont typeface="Arial" pitchFamily="34" charset="0"/>
              <a:buChar char="•"/>
              <a:defRPr/>
            </a:pPr>
            <a:r>
              <a:rPr lang="ja-JP" sz="1400">
                <a:solidFill>
                  <a:srgbClr val="4D4D4D"/>
                </a:solidFill>
              </a:rPr>
              <a:t>転移(単一臓器 対 多臓器)</a:t>
            </a:r>
          </a:p>
          <a:p>
            <a:pPr marL="203200" lvl="0" indent="-203200">
              <a:spcAft>
                <a:spcPts val="400"/>
              </a:spcAft>
              <a:buFont typeface="Arial" pitchFamily="34" charset="0"/>
              <a:buChar char="•"/>
              <a:defRPr/>
            </a:pPr>
            <a:r>
              <a:rPr lang="ja-JP" sz="1400">
                <a:solidFill>
                  <a:srgbClr val="4D4D4D"/>
                </a:solidFill>
              </a:rPr>
              <a:t>原発腫瘍側(右 対 左)</a:t>
            </a:r>
          </a:p>
        </p:txBody>
      </p:sp>
      <p:sp>
        <p:nvSpPr>
          <p:cNvPr id="37" name="AutoShape 8"/>
          <p:cNvSpPr>
            <a:spLocks noChangeArrowheads="1"/>
          </p:cNvSpPr>
          <p:nvPr/>
        </p:nvSpPr>
        <p:spPr bwMode="auto">
          <a:xfrm>
            <a:off x="10033735" y="4694644"/>
            <a:ext cx="1941371"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chemeClr val="tx1"/>
                </a:solidFill>
                <a:ea typeface="SimSun" pitchFamily="2" charset="-122"/>
              </a:rPr>
              <a:t>医師の選択*</a:t>
            </a:r>
          </a:p>
        </p:txBody>
      </p:sp>
      <p:sp>
        <p:nvSpPr>
          <p:cNvPr id="43" name="AutoShape 8"/>
          <p:cNvSpPr>
            <a:spLocks noChangeArrowheads="1"/>
          </p:cNvSpPr>
          <p:nvPr/>
        </p:nvSpPr>
        <p:spPr bwMode="auto">
          <a:xfrm>
            <a:off x="10033735" y="2455133"/>
            <a:ext cx="1941371"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(FOLF)-IRI + </a:t>
            </a:r>
            <a:br>
              <a:rPr lang="en-GB" altLang="ja-JP" dirty="0">
                <a:solidFill>
                  <a:srgbClr val="FFFFFF"/>
                </a:solidFill>
                <a:ea typeface="SimSun" pitchFamily="2" charset="-122"/>
              </a:rPr>
            </a:br>
            <a:r>
              <a:rPr lang="ja-JP" dirty="0">
                <a:solidFill>
                  <a:srgbClr val="FFFFFF"/>
                </a:solidFill>
                <a:ea typeface="SimSun" pitchFamily="2" charset="-122"/>
              </a:rPr>
              <a:t>セツキシマブ</a:t>
            </a:r>
          </a:p>
        </p:txBody>
      </p:sp>
      <p:sp>
        <p:nvSpPr>
          <p:cNvPr id="39" name="Oval 14"/>
          <p:cNvSpPr>
            <a:spLocks noChangeArrowheads="1"/>
          </p:cNvSpPr>
          <p:nvPr/>
        </p:nvSpPr>
        <p:spPr bwMode="auto">
          <a:xfrm>
            <a:off x="9345904" y="37576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R2</a:t>
            </a:r>
          </a:p>
        </p:txBody>
      </p:sp>
      <p:cxnSp>
        <p:nvCxnSpPr>
          <p:cNvPr id="41" name="AutoShape 15"/>
          <p:cNvCxnSpPr>
            <a:cxnSpLocks noChangeShapeType="1"/>
            <a:stCxn id="39" idx="0"/>
            <a:endCxn id="43" idx="1"/>
          </p:cNvCxnSpPr>
          <p:nvPr/>
        </p:nvCxnSpPr>
        <p:spPr bwMode="auto">
          <a:xfrm rot="5400000" flipH="1" flipV="1">
            <a:off x="9420031" y="3143941"/>
            <a:ext cx="831375" cy="396033"/>
          </a:xfrm>
          <a:prstGeom prst="bentConnector2">
            <a:avLst/>
          </a:prstGeom>
          <a:noFill/>
          <a:ln w="57150">
            <a:solidFill>
              <a:schemeClr val="bg2">
                <a:lumMod val="60000"/>
                <a:lumOff val="40000"/>
              </a:schemeClr>
            </a:solidFill>
            <a:round/>
            <a:headEnd/>
            <a:tailEnd type="triangle" w="med" len="med"/>
          </a:ln>
        </p:spPr>
      </p:cxnSp>
      <p:cxnSp>
        <p:nvCxnSpPr>
          <p:cNvPr id="42" name="AutoShape 19"/>
          <p:cNvCxnSpPr>
            <a:cxnSpLocks noChangeShapeType="1"/>
            <a:stCxn id="34" idx="3"/>
            <a:endCxn id="39" idx="2"/>
          </p:cNvCxnSpPr>
          <p:nvPr/>
        </p:nvCxnSpPr>
        <p:spPr bwMode="auto">
          <a:xfrm flipV="1">
            <a:off x="9149202" y="4049744"/>
            <a:ext cx="196702" cy="1"/>
          </a:xfrm>
          <a:prstGeom prst="straightConnector1">
            <a:avLst/>
          </a:prstGeom>
          <a:noFill/>
          <a:ln w="57150">
            <a:solidFill>
              <a:schemeClr val="bg2">
                <a:lumMod val="60000"/>
                <a:lumOff val="40000"/>
              </a:schemeClr>
            </a:solidFill>
            <a:round/>
            <a:headEnd type="none" w="med" len="med"/>
            <a:tailEnd type="none" w="med" len="med"/>
          </a:ln>
        </p:spPr>
      </p:cxnSp>
      <p:cxnSp>
        <p:nvCxnSpPr>
          <p:cNvPr id="44" name="AutoShape 16"/>
          <p:cNvCxnSpPr>
            <a:cxnSpLocks noChangeShapeType="1"/>
            <a:stCxn id="39" idx="4"/>
            <a:endCxn id="37" idx="1"/>
          </p:cNvCxnSpPr>
          <p:nvPr/>
        </p:nvCxnSpPr>
        <p:spPr bwMode="auto">
          <a:xfrm rot="16200000" flipH="1">
            <a:off x="9423750" y="4555795"/>
            <a:ext cx="823936" cy="396033"/>
          </a:xfrm>
          <a:prstGeom prst="bentConnector2">
            <a:avLst/>
          </a:prstGeom>
          <a:noFill/>
          <a:ln w="57150">
            <a:solidFill>
              <a:schemeClr val="bg2">
                <a:lumMod val="60000"/>
                <a:lumOff val="40000"/>
              </a:schemeClr>
            </a:solidFill>
            <a:round/>
            <a:headEnd/>
            <a:tailEnd type="triangle" w="med" len="med"/>
          </a:ln>
        </p:spPr>
      </p:cxnSp>
      <p:sp>
        <p:nvSpPr>
          <p:cNvPr id="48" name="AutoShape 8"/>
          <p:cNvSpPr>
            <a:spLocks noChangeArrowheads="1"/>
          </p:cNvSpPr>
          <p:nvPr/>
        </p:nvSpPr>
        <p:spPr bwMode="auto">
          <a:xfrm>
            <a:off x="5379721" y="4694644"/>
            <a:ext cx="1676508"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solidFill>
                  <a:schemeClr val="tx1"/>
                </a:solidFill>
                <a:ea typeface="SimSun" pitchFamily="2" charset="-122"/>
              </a:rPr>
              <a:t>5FU/
カペシタビン + ベバシズマブ</a:t>
            </a:r>
          </a:p>
        </p:txBody>
      </p:sp>
      <p:sp>
        <p:nvSpPr>
          <p:cNvPr id="51" name="TextBox 50"/>
          <p:cNvSpPr txBox="1"/>
          <p:nvPr/>
        </p:nvSpPr>
        <p:spPr>
          <a:xfrm>
            <a:off x="3988251" y="2178106"/>
            <a:ext cx="880369" cy="276999"/>
          </a:xfrm>
          <a:prstGeom prst="rect">
            <a:avLst/>
          </a:prstGeom>
          <a:noFill/>
        </p:spPr>
        <p:txBody>
          <a:bodyPr wrap="none" rtlCol="0">
            <a:spAutoFit/>
          </a:bodyPr>
          <a:lstStyle/>
          <a:p>
            <a:pPr algn="ctr"/>
            <a:r>
              <a:rPr lang="ja-JP" sz="1200" b="1"/>
              <a:t>導入</a:t>
            </a:r>
          </a:p>
        </p:txBody>
      </p:sp>
      <p:sp>
        <p:nvSpPr>
          <p:cNvPr id="52" name="TextBox 51"/>
          <p:cNvSpPr txBox="1"/>
          <p:nvPr/>
        </p:nvSpPr>
        <p:spPr>
          <a:xfrm>
            <a:off x="5626462" y="2178106"/>
            <a:ext cx="1116011" cy="276999"/>
          </a:xfrm>
          <a:prstGeom prst="rect">
            <a:avLst/>
          </a:prstGeom>
          <a:noFill/>
        </p:spPr>
        <p:txBody>
          <a:bodyPr wrap="none" rtlCol="0">
            <a:spAutoFit/>
          </a:bodyPr>
          <a:lstStyle/>
          <a:p>
            <a:pPr algn="ctr"/>
            <a:r>
              <a:rPr lang="ja-JP" sz="1200" b="1"/>
              <a:t>維持療法</a:t>
            </a:r>
          </a:p>
        </p:txBody>
      </p:sp>
      <p:sp>
        <p:nvSpPr>
          <p:cNvPr id="53" name="TextBox 52"/>
          <p:cNvSpPr txBox="1"/>
          <p:nvPr/>
        </p:nvSpPr>
        <p:spPr>
          <a:xfrm>
            <a:off x="10511629" y="2178106"/>
            <a:ext cx="1170513" cy="276999"/>
          </a:xfrm>
          <a:prstGeom prst="rect">
            <a:avLst/>
          </a:prstGeom>
          <a:noFill/>
        </p:spPr>
        <p:txBody>
          <a:bodyPr wrap="none" rtlCol="0">
            <a:spAutoFit/>
          </a:bodyPr>
          <a:lstStyle/>
          <a:p>
            <a:pPr algn="ctr"/>
            <a:r>
              <a:rPr lang="ja-JP" sz="1200" b="1"/>
              <a:t>再導入</a:t>
            </a:r>
          </a:p>
        </p:txBody>
      </p:sp>
      <p:sp>
        <p:nvSpPr>
          <p:cNvPr id="54" name="TextBox 53"/>
          <p:cNvSpPr txBox="1"/>
          <p:nvPr/>
        </p:nvSpPr>
        <p:spPr>
          <a:xfrm>
            <a:off x="8201788" y="2178106"/>
            <a:ext cx="364203" cy="276999"/>
          </a:xfrm>
          <a:prstGeom prst="rect">
            <a:avLst/>
          </a:prstGeom>
          <a:noFill/>
        </p:spPr>
        <p:txBody>
          <a:bodyPr wrap="none" rtlCol="0">
            <a:spAutoFit/>
          </a:bodyPr>
          <a:lstStyle/>
          <a:p>
            <a:pPr algn="ctr"/>
            <a:r>
              <a:rPr lang="ja-JP" sz="1200" b="1"/>
              <a:t>2L</a:t>
            </a:r>
          </a:p>
        </p:txBody>
      </p:sp>
      <p:sp>
        <p:nvSpPr>
          <p:cNvPr id="55" name="TextBox 54"/>
          <p:cNvSpPr txBox="1"/>
          <p:nvPr/>
        </p:nvSpPr>
        <p:spPr>
          <a:xfrm>
            <a:off x="2449817" y="2455105"/>
            <a:ext cx="726481" cy="461665"/>
          </a:xfrm>
          <a:prstGeom prst="rect">
            <a:avLst/>
          </a:prstGeom>
          <a:noFill/>
        </p:spPr>
        <p:txBody>
          <a:bodyPr wrap="none" rtlCol="0">
            <a:spAutoFit/>
          </a:bodyPr>
          <a:lstStyle/>
          <a:p>
            <a:pPr algn="r"/>
            <a:r>
              <a:rPr lang="ja-JP" sz="1200" b="1" dirty="0">
                <a:solidFill>
                  <a:schemeClr val="tx1"/>
                </a:solidFill>
              </a:rPr>
              <a:t>A1群
(n=327)</a:t>
            </a:r>
          </a:p>
        </p:txBody>
      </p:sp>
      <p:sp>
        <p:nvSpPr>
          <p:cNvPr id="56" name="TextBox 55"/>
          <p:cNvSpPr txBox="1"/>
          <p:nvPr/>
        </p:nvSpPr>
        <p:spPr>
          <a:xfrm>
            <a:off x="2449817" y="5182789"/>
            <a:ext cx="726481" cy="461665"/>
          </a:xfrm>
          <a:prstGeom prst="rect">
            <a:avLst/>
          </a:prstGeom>
          <a:noFill/>
        </p:spPr>
        <p:txBody>
          <a:bodyPr wrap="none" rtlCol="0">
            <a:spAutoFit/>
          </a:bodyPr>
          <a:lstStyle/>
          <a:p>
            <a:pPr algn="r"/>
            <a:r>
              <a:rPr lang="ja-JP" sz="1200" b="1" dirty="0">
                <a:solidFill>
                  <a:schemeClr val="tx1"/>
                </a:solidFill>
              </a:rPr>
              <a:t>B1群
(n=329)</a:t>
            </a:r>
          </a:p>
        </p:txBody>
      </p:sp>
      <p:sp>
        <p:nvSpPr>
          <p:cNvPr id="57" name="TextBox 56"/>
          <p:cNvSpPr txBox="1"/>
          <p:nvPr/>
        </p:nvSpPr>
        <p:spPr>
          <a:xfrm>
            <a:off x="9254136" y="2523561"/>
            <a:ext cx="723981" cy="276999"/>
          </a:xfrm>
          <a:prstGeom prst="rect">
            <a:avLst/>
          </a:prstGeom>
          <a:noFill/>
        </p:spPr>
        <p:txBody>
          <a:bodyPr wrap="none" rtlCol="0">
            <a:spAutoFit/>
          </a:bodyPr>
          <a:lstStyle/>
          <a:p>
            <a:pPr algn="r"/>
            <a:r>
              <a:rPr lang="ja-JP" sz="1200" b="1"/>
              <a:t>A2群</a:t>
            </a:r>
          </a:p>
        </p:txBody>
      </p:sp>
      <p:sp>
        <p:nvSpPr>
          <p:cNvPr id="58" name="TextBox 57"/>
          <p:cNvSpPr txBox="1"/>
          <p:nvPr/>
        </p:nvSpPr>
        <p:spPr>
          <a:xfrm>
            <a:off x="9248430" y="5284659"/>
            <a:ext cx="729687" cy="276999"/>
          </a:xfrm>
          <a:prstGeom prst="rect">
            <a:avLst/>
          </a:prstGeom>
          <a:noFill/>
        </p:spPr>
        <p:txBody>
          <a:bodyPr wrap="none" rtlCol="0">
            <a:spAutoFit/>
          </a:bodyPr>
          <a:lstStyle/>
          <a:p>
            <a:pPr algn="r"/>
            <a:r>
              <a:rPr lang="ja-JP" sz="1200" b="1"/>
              <a:t>B2群</a:t>
            </a:r>
          </a:p>
        </p:txBody>
      </p:sp>
      <p:sp>
        <p:nvSpPr>
          <p:cNvPr id="59" name="TextBox 58"/>
          <p:cNvSpPr txBox="1"/>
          <p:nvPr/>
        </p:nvSpPr>
        <p:spPr>
          <a:xfrm>
            <a:off x="9945699" y="3907332"/>
            <a:ext cx="623889" cy="276999"/>
          </a:xfrm>
          <a:prstGeom prst="rect">
            <a:avLst/>
          </a:prstGeom>
          <a:noFill/>
        </p:spPr>
        <p:txBody>
          <a:bodyPr wrap="none" rtlCol="0">
            <a:spAutoFit/>
          </a:bodyPr>
          <a:lstStyle/>
          <a:p>
            <a:pPr algn="r"/>
            <a:r>
              <a:rPr lang="ja-JP" sz="1200" b="1"/>
              <a:t>n=230</a:t>
            </a:r>
          </a:p>
        </p:txBody>
      </p:sp>
    </p:spTree>
    <p:extLst>
      <p:ext uri="{BB962C8B-B14F-4D97-AF65-F5344CB8AC3E}">
        <p14:creationId xmlns:p14="http://schemas.microsoft.com/office/powerpoint/2010/main" val="33333181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SO-16：FIRE-4 (AIO-KRK-0114)：FOLFIRI＋セツキシマブによる導入療法後の5-FU＋ベバシズマブによるスイッチ維持療法の概念と、FOLFIRI＋セツキシマブとFOLFIRI＋セツキシマブ副次的評価項目による継続療法に関する無作為化試験 – Heinemann V、et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Heinemann V, et al.Ann Oncol 2022;33(suppl):abstr SO-16</a:t>
            </a:r>
          </a:p>
        </p:txBody>
      </p:sp>
      <p:sp>
        <p:nvSpPr>
          <p:cNvPr id="9" name="TextBox 8"/>
          <p:cNvSpPr txBox="1"/>
          <p:nvPr/>
        </p:nvSpPr>
        <p:spPr>
          <a:xfrm>
            <a:off x="48218" y="1551034"/>
            <a:ext cx="582211"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PFS</a:t>
            </a:r>
          </a:p>
        </p:txBody>
      </p:sp>
      <p:graphicFrame>
        <p:nvGraphicFramePr>
          <p:cNvPr id="10" name="Table 6">
            <a:extLst>
              <a:ext uri="{FF2B5EF4-FFF2-40B4-BE49-F238E27FC236}">
                <a16:creationId xmlns:a16="http://schemas.microsoft.com/office/drawing/2014/main" id="{B89E5506-BCAD-1C1C-FA53-A2F5B3EE082E}"/>
              </a:ext>
            </a:extLst>
          </p:cNvPr>
          <p:cNvGraphicFramePr>
            <a:graphicFrameLocks noGrp="1"/>
          </p:cNvGraphicFramePr>
          <p:nvPr>
            <p:extLst>
              <p:ext uri="{D42A27DB-BD31-4B8C-83A1-F6EECF244321}">
                <p14:modId xmlns:p14="http://schemas.microsoft.com/office/powerpoint/2010/main" val="2602248377"/>
              </p:ext>
            </p:extLst>
          </p:nvPr>
        </p:nvGraphicFramePr>
        <p:xfrm>
          <a:off x="2506087" y="1754456"/>
          <a:ext cx="3783411" cy="656640"/>
        </p:xfrm>
        <a:graphic>
          <a:graphicData uri="http://schemas.openxmlformats.org/drawingml/2006/table">
            <a:tbl>
              <a:tblPr firstRow="1" bandRow="1">
                <a:tableStyleId>{5C22544A-7EE6-4342-B048-85BDC9FD1C3A}</a:tableStyleId>
              </a:tblPr>
              <a:tblGrid>
                <a:gridCol w="1434052">
                  <a:extLst>
                    <a:ext uri="{9D8B030D-6E8A-4147-A177-3AD203B41FA5}">
                      <a16:colId xmlns:a16="http://schemas.microsoft.com/office/drawing/2014/main" val="3856772290"/>
                    </a:ext>
                  </a:extLst>
                </a:gridCol>
                <a:gridCol w="857892">
                  <a:extLst>
                    <a:ext uri="{9D8B030D-6E8A-4147-A177-3AD203B41FA5}">
                      <a16:colId xmlns:a16="http://schemas.microsoft.com/office/drawing/2014/main" val="1282404209"/>
                    </a:ext>
                  </a:extLst>
                </a:gridCol>
                <a:gridCol w="800587">
                  <a:extLst>
                    <a:ext uri="{9D8B030D-6E8A-4147-A177-3AD203B41FA5}">
                      <a16:colId xmlns:a16="http://schemas.microsoft.com/office/drawing/2014/main" val="1392089881"/>
                    </a:ext>
                  </a:extLst>
                </a:gridCol>
                <a:gridCol w="690880">
                  <a:extLst>
                    <a:ext uri="{9D8B030D-6E8A-4147-A177-3AD203B41FA5}">
                      <a16:colId xmlns:a16="http://schemas.microsoft.com/office/drawing/2014/main" val="2823108019"/>
                    </a:ext>
                  </a:extLst>
                </a:gridCol>
              </a:tblGrid>
              <a:tr h="0">
                <a:tc>
                  <a:txBody>
                    <a:bodyPr/>
                    <a:lstStyle/>
                    <a:p>
                      <a:pPr algn="l" rtl="0"/>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dirty="0">
                          <a:solidFill>
                            <a:srgbClr val="4D4D4D"/>
                          </a:solidFill>
                        </a:rPr>
                        <a:t>イベント/合計</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mPFS、月数</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HR (95%CI)</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265627"/>
                  </a:ext>
                </a:extLst>
              </a:tr>
              <a:tr h="97451">
                <a:tc>
                  <a:txBody>
                    <a:bodyPr/>
                    <a:lstStyle/>
                    <a:p>
                      <a:pPr algn="l"/>
                      <a:r>
                        <a:rPr lang="ja-JP" sz="900">
                          <a:solidFill>
                            <a:srgbClr val="4D4D4D"/>
                          </a:solidFill>
                        </a:rPr>
                        <a:t>FOLFIRI + セツキシマブ</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rgbClr val="4D4D4D"/>
                          </a:solidFill>
                        </a:rPr>
                        <a:t>37/50</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rgbClr val="4D4D4D"/>
                          </a:solidFill>
                        </a:rPr>
                        <a:t>5.5</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900" dirty="0">
                          <a:solidFill>
                            <a:srgbClr val="4D4D4D"/>
                          </a:solidFill>
                        </a:rPr>
                        <a:t>1.23</a:t>
                      </a:r>
                      <a:r>
                        <a:rPr lang="ja-JP" sz="900" baseline="0" dirty="0">
                          <a:solidFill>
                            <a:srgbClr val="4D4D4D"/>
                          </a:solidFill>
                        </a:rPr>
                        <a:t> 
(0.78, 1.95); p=0.38</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898652"/>
                  </a:ext>
                </a:extLst>
              </a:tr>
              <a:tr h="214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900">
                          <a:solidFill>
                            <a:srgbClr val="4D4D4D"/>
                          </a:solidFill>
                        </a:rPr>
                        <a:t>FOLFIRI + セツキシマブ、その後にFUFA/cape + bev</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36/54</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dirty="0">
                          <a:solidFill>
                            <a:srgbClr val="4D4D4D"/>
                          </a:solidFill>
                        </a:rPr>
                        <a:t>7.4</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9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681662"/>
                  </a:ext>
                </a:extLst>
              </a:tr>
            </a:tbl>
          </a:graphicData>
        </a:graphic>
      </p:graphicFrame>
      <p:sp>
        <p:nvSpPr>
          <p:cNvPr id="11" name="TextBox 10"/>
          <p:cNvSpPr txBox="1"/>
          <p:nvPr/>
        </p:nvSpPr>
        <p:spPr>
          <a:xfrm>
            <a:off x="149207" y="4046763"/>
            <a:ext cx="48122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OS</a:t>
            </a:r>
          </a:p>
        </p:txBody>
      </p:sp>
      <p:grpSp>
        <p:nvGrpSpPr>
          <p:cNvPr id="12" name="Group 11">
            <a:extLst>
              <a:ext uri="{FF2B5EF4-FFF2-40B4-BE49-F238E27FC236}">
                <a16:creationId xmlns:a16="http://schemas.microsoft.com/office/drawing/2014/main" id="{1BF43BD7-F70B-0DA6-69FE-8FA443D10829}"/>
              </a:ext>
            </a:extLst>
          </p:cNvPr>
          <p:cNvGrpSpPr/>
          <p:nvPr/>
        </p:nvGrpSpPr>
        <p:grpSpPr>
          <a:xfrm>
            <a:off x="536225" y="1385600"/>
            <a:ext cx="4974060" cy="2438606"/>
            <a:chOff x="1605836" y="1542912"/>
            <a:chExt cx="4550352" cy="2438606"/>
          </a:xfrm>
        </p:grpSpPr>
        <p:sp>
          <p:nvSpPr>
            <p:cNvPr id="13" name="TextBox 12">
              <a:extLst>
                <a:ext uri="{FF2B5EF4-FFF2-40B4-BE49-F238E27FC236}">
                  <a16:creationId xmlns:a16="http://schemas.microsoft.com/office/drawing/2014/main" id="{FCD59222-675C-FCAA-45EE-8F2D209AB461}"/>
                </a:ext>
              </a:extLst>
            </p:cNvPr>
            <p:cNvSpPr txBox="1"/>
            <p:nvPr/>
          </p:nvSpPr>
          <p:spPr>
            <a:xfrm>
              <a:off x="3771547" y="1542912"/>
              <a:ext cx="1191054" cy="338554"/>
            </a:xfrm>
            <a:prstGeom prst="rect">
              <a:avLst/>
            </a:prstGeom>
            <a:noFill/>
          </p:spPr>
          <p:txBody>
            <a:bodyPr wrap="none" rtlCol="0">
              <a:spAutoFit/>
            </a:bodyPr>
            <a:lstStyle/>
            <a:p>
              <a:pPr algn="ctr"/>
              <a:r>
                <a:rPr lang="ja-JP" sz="1600" b="1">
                  <a:solidFill>
                    <a:schemeClr val="tx1"/>
                  </a:solidFill>
                </a:rPr>
                <a:t>右側</a:t>
              </a:r>
            </a:p>
          </p:txBody>
        </p:sp>
        <p:sp>
          <p:nvSpPr>
            <p:cNvPr id="14" name="Freeform 21">
              <a:extLst>
                <a:ext uri="{FF2B5EF4-FFF2-40B4-BE49-F238E27FC236}">
                  <a16:creationId xmlns:a16="http://schemas.microsoft.com/office/drawing/2014/main" id="{B327CDBB-105E-9310-5EFF-D0313F4C9F69}"/>
                </a:ext>
              </a:extLst>
            </p:cNvPr>
            <p:cNvSpPr>
              <a:spLocks/>
            </p:cNvSpPr>
            <p:nvPr/>
          </p:nvSpPr>
          <p:spPr bwMode="auto">
            <a:xfrm>
              <a:off x="2438400" y="1913967"/>
              <a:ext cx="3657600" cy="173380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5" name="Group 14">
              <a:extLst>
                <a:ext uri="{FF2B5EF4-FFF2-40B4-BE49-F238E27FC236}">
                  <a16:creationId xmlns:a16="http://schemas.microsoft.com/office/drawing/2014/main" id="{BEDADCC2-9DA4-EE2D-909E-E212496CA3C7}"/>
                </a:ext>
              </a:extLst>
            </p:cNvPr>
            <p:cNvGrpSpPr/>
            <p:nvPr/>
          </p:nvGrpSpPr>
          <p:grpSpPr>
            <a:xfrm>
              <a:off x="1605836" y="1820040"/>
              <a:ext cx="839163" cy="1884567"/>
              <a:chOff x="4126297" y="1254397"/>
              <a:chExt cx="839163" cy="2902296"/>
            </a:xfrm>
          </p:grpSpPr>
          <p:sp>
            <p:nvSpPr>
              <p:cNvPr id="42" name="Line 6">
                <a:extLst>
                  <a:ext uri="{FF2B5EF4-FFF2-40B4-BE49-F238E27FC236}">
                    <a16:creationId xmlns:a16="http://schemas.microsoft.com/office/drawing/2014/main" id="{8234944C-BBC6-679C-82AE-0DF5CA02BCF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 name="Line 7">
                <a:extLst>
                  <a:ext uri="{FF2B5EF4-FFF2-40B4-BE49-F238E27FC236}">
                    <a16:creationId xmlns:a16="http://schemas.microsoft.com/office/drawing/2014/main" id="{90A56621-8626-1335-0DF7-8CC7D30AA8E6}"/>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4" name="Line 8">
                <a:extLst>
                  <a:ext uri="{FF2B5EF4-FFF2-40B4-BE49-F238E27FC236}">
                    <a16:creationId xmlns:a16="http://schemas.microsoft.com/office/drawing/2014/main" id="{1408E849-1063-42BE-279A-A2211FE7F4C1}"/>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5" name="Line 9">
                <a:extLst>
                  <a:ext uri="{FF2B5EF4-FFF2-40B4-BE49-F238E27FC236}">
                    <a16:creationId xmlns:a16="http://schemas.microsoft.com/office/drawing/2014/main" id="{F5FB59E3-3C28-C5B4-969E-7101460F9A9F}"/>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6" name="Line 10">
                <a:extLst>
                  <a:ext uri="{FF2B5EF4-FFF2-40B4-BE49-F238E27FC236}">
                    <a16:creationId xmlns:a16="http://schemas.microsoft.com/office/drawing/2014/main" id="{4C00A10B-5972-1FB9-D661-47A933B34A67}"/>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7" name="Line 11">
                <a:extLst>
                  <a:ext uri="{FF2B5EF4-FFF2-40B4-BE49-F238E27FC236}">
                    <a16:creationId xmlns:a16="http://schemas.microsoft.com/office/drawing/2014/main" id="{A1D67955-E1B5-415A-0F2D-7C9C5EFDA17F}"/>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8" name="TextBox 47">
                <a:extLst>
                  <a:ext uri="{FF2B5EF4-FFF2-40B4-BE49-F238E27FC236}">
                    <a16:creationId xmlns:a16="http://schemas.microsoft.com/office/drawing/2014/main" id="{9CB38F2F-0578-13D0-7AEE-2D290562F049}"/>
                  </a:ext>
                </a:extLst>
              </p:cNvPr>
              <p:cNvSpPr txBox="1"/>
              <p:nvPr/>
            </p:nvSpPr>
            <p:spPr>
              <a:xfrm rot="16200000">
                <a:off x="3513790" y="2465591"/>
                <a:ext cx="1686680" cy="461665"/>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患者の割合 </a:t>
                </a:r>
              </a:p>
              <a:p>
                <a:pPr algn="ctr" fontAlgn="base">
                  <a:spcBef>
                    <a:spcPct val="0"/>
                  </a:spcBef>
                  <a:spcAft>
                    <a:spcPct val="0"/>
                  </a:spcAft>
                </a:pPr>
                <a:r>
                  <a:rPr lang="ja-JP" sz="1200">
                    <a:solidFill>
                      <a:srgbClr val="4D4D4D"/>
                    </a:solidFill>
                    <a:cs typeface="Arial" panose="020B0604020202020204" pitchFamily="34" charset="0"/>
                  </a:rPr>
                  <a:t>イベントなし</a:t>
                </a:r>
              </a:p>
            </p:txBody>
          </p:sp>
          <p:sp>
            <p:nvSpPr>
              <p:cNvPr id="49" name="TextBox 48">
                <a:extLst>
                  <a:ext uri="{FF2B5EF4-FFF2-40B4-BE49-F238E27FC236}">
                    <a16:creationId xmlns:a16="http://schemas.microsoft.com/office/drawing/2014/main" id="{0D6B7F5B-54BE-72B1-FAEC-183D5518EE8C}"/>
                  </a:ext>
                </a:extLst>
              </p:cNvPr>
              <p:cNvSpPr txBox="1"/>
              <p:nvPr/>
            </p:nvSpPr>
            <p:spPr>
              <a:xfrm>
                <a:off x="4524167" y="1254397"/>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50" name="TextBox 49">
                <a:extLst>
                  <a:ext uri="{FF2B5EF4-FFF2-40B4-BE49-F238E27FC236}">
                    <a16:creationId xmlns:a16="http://schemas.microsoft.com/office/drawing/2014/main" id="{8E91EAD2-AB79-15DF-9355-EB5EF231E235}"/>
                  </a:ext>
                </a:extLst>
              </p:cNvPr>
              <p:cNvSpPr txBox="1"/>
              <p:nvPr/>
            </p:nvSpPr>
            <p:spPr>
              <a:xfrm>
                <a:off x="4524167" y="1778536"/>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51" name="TextBox 50">
                <a:extLst>
                  <a:ext uri="{FF2B5EF4-FFF2-40B4-BE49-F238E27FC236}">
                    <a16:creationId xmlns:a16="http://schemas.microsoft.com/office/drawing/2014/main" id="{82FA7675-134A-BD9C-A491-0479799B0724}"/>
                  </a:ext>
                </a:extLst>
              </p:cNvPr>
              <p:cNvSpPr txBox="1"/>
              <p:nvPr/>
            </p:nvSpPr>
            <p:spPr>
              <a:xfrm>
                <a:off x="4524167" y="2277067"/>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52" name="TextBox 51">
                <a:extLst>
                  <a:ext uri="{FF2B5EF4-FFF2-40B4-BE49-F238E27FC236}">
                    <a16:creationId xmlns:a16="http://schemas.microsoft.com/office/drawing/2014/main" id="{669FAB13-DD77-121D-5FDF-B0D710802291}"/>
                  </a:ext>
                </a:extLst>
              </p:cNvPr>
              <p:cNvSpPr txBox="1"/>
              <p:nvPr/>
            </p:nvSpPr>
            <p:spPr>
              <a:xfrm>
                <a:off x="4524167" y="2791720"/>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53" name="TextBox 52">
                <a:extLst>
                  <a:ext uri="{FF2B5EF4-FFF2-40B4-BE49-F238E27FC236}">
                    <a16:creationId xmlns:a16="http://schemas.microsoft.com/office/drawing/2014/main" id="{2F132A2D-99D3-DB8C-3996-51F5DAA462BF}"/>
                  </a:ext>
                </a:extLst>
              </p:cNvPr>
              <p:cNvSpPr txBox="1"/>
              <p:nvPr/>
            </p:nvSpPr>
            <p:spPr>
              <a:xfrm>
                <a:off x="4524167" y="3295623"/>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54" name="TextBox 53">
                <a:extLst>
                  <a:ext uri="{FF2B5EF4-FFF2-40B4-BE49-F238E27FC236}">
                    <a16:creationId xmlns:a16="http://schemas.microsoft.com/office/drawing/2014/main" id="{40FAF046-4D6E-06A7-C06E-719D266E2749}"/>
                  </a:ext>
                </a:extLst>
              </p:cNvPr>
              <p:cNvSpPr txBox="1"/>
              <p:nvPr/>
            </p:nvSpPr>
            <p:spPr>
              <a:xfrm>
                <a:off x="4675384" y="3730105"/>
                <a:ext cx="246657" cy="42658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17" name="Line 21">
              <a:extLst>
                <a:ext uri="{FF2B5EF4-FFF2-40B4-BE49-F238E27FC236}">
                  <a16:creationId xmlns:a16="http://schemas.microsoft.com/office/drawing/2014/main" id="{DE4137C7-3E43-A1E7-68AE-B8D892519C8F}"/>
                </a:ext>
              </a:extLst>
            </p:cNvPr>
            <p:cNvSpPr>
              <a:spLocks noChangeShapeType="1"/>
            </p:cNvSpPr>
            <p:nvPr/>
          </p:nvSpPr>
          <p:spPr bwMode="auto">
            <a:xfrm>
              <a:off x="6037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4B84E30-36C1-2BA6-6F4C-813C24A351B3}"/>
                </a:ext>
              </a:extLst>
            </p:cNvPr>
            <p:cNvSpPr txBox="1"/>
            <p:nvPr/>
          </p:nvSpPr>
          <p:spPr>
            <a:xfrm>
              <a:off x="5913566" y="3724149"/>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19" name="Line 21">
              <a:extLst>
                <a:ext uri="{FF2B5EF4-FFF2-40B4-BE49-F238E27FC236}">
                  <a16:creationId xmlns:a16="http://schemas.microsoft.com/office/drawing/2014/main" id="{D2C47562-CBBB-8577-E13F-D2A0D27AAB59}"/>
                </a:ext>
              </a:extLst>
            </p:cNvPr>
            <p:cNvSpPr>
              <a:spLocks noChangeShapeType="1"/>
            </p:cNvSpPr>
            <p:nvPr/>
          </p:nvSpPr>
          <p:spPr bwMode="auto">
            <a:xfrm>
              <a:off x="5689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468D15A-4878-4626-492E-1B5B68A80354}"/>
                </a:ext>
              </a:extLst>
            </p:cNvPr>
            <p:cNvSpPr txBox="1"/>
            <p:nvPr/>
          </p:nvSpPr>
          <p:spPr>
            <a:xfrm>
              <a:off x="556494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54</a:t>
              </a:r>
            </a:p>
          </p:txBody>
        </p:sp>
        <p:sp>
          <p:nvSpPr>
            <p:cNvPr id="24" name="Line 21">
              <a:extLst>
                <a:ext uri="{FF2B5EF4-FFF2-40B4-BE49-F238E27FC236}">
                  <a16:creationId xmlns:a16="http://schemas.microsoft.com/office/drawing/2014/main" id="{E69C3BBE-64E4-EDE8-BE16-B44DEC93A31D}"/>
                </a:ext>
              </a:extLst>
            </p:cNvPr>
            <p:cNvSpPr>
              <a:spLocks noChangeShapeType="1"/>
            </p:cNvSpPr>
            <p:nvPr/>
          </p:nvSpPr>
          <p:spPr bwMode="auto">
            <a:xfrm>
              <a:off x="53405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43352AF-B826-C6E0-8E9F-542632DFA285}"/>
                </a:ext>
              </a:extLst>
            </p:cNvPr>
            <p:cNvSpPr txBox="1"/>
            <p:nvPr/>
          </p:nvSpPr>
          <p:spPr>
            <a:xfrm>
              <a:off x="521631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26" name="Line 21">
              <a:extLst>
                <a:ext uri="{FF2B5EF4-FFF2-40B4-BE49-F238E27FC236}">
                  <a16:creationId xmlns:a16="http://schemas.microsoft.com/office/drawing/2014/main" id="{08BAE7F0-7AAF-A1AF-879D-DE7D041B0732}"/>
                </a:ext>
              </a:extLst>
            </p:cNvPr>
            <p:cNvSpPr>
              <a:spLocks noChangeShapeType="1"/>
            </p:cNvSpPr>
            <p:nvPr/>
          </p:nvSpPr>
          <p:spPr bwMode="auto">
            <a:xfrm>
              <a:off x="49918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FE6384E-BA0E-88FE-E3A7-3DE4AB329E5A}"/>
                </a:ext>
              </a:extLst>
            </p:cNvPr>
            <p:cNvSpPr txBox="1"/>
            <p:nvPr/>
          </p:nvSpPr>
          <p:spPr>
            <a:xfrm>
              <a:off x="486769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42</a:t>
              </a:r>
            </a:p>
          </p:txBody>
        </p:sp>
        <p:sp>
          <p:nvSpPr>
            <p:cNvPr id="28" name="Line 21">
              <a:extLst>
                <a:ext uri="{FF2B5EF4-FFF2-40B4-BE49-F238E27FC236}">
                  <a16:creationId xmlns:a16="http://schemas.microsoft.com/office/drawing/2014/main" id="{ECCA60C8-A637-1B38-BDFF-7B82C486CF02}"/>
                </a:ext>
              </a:extLst>
            </p:cNvPr>
            <p:cNvSpPr>
              <a:spLocks noChangeShapeType="1"/>
            </p:cNvSpPr>
            <p:nvPr/>
          </p:nvSpPr>
          <p:spPr bwMode="auto">
            <a:xfrm>
              <a:off x="46432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EBF036E-82BB-E564-114F-0BE0E5A5C1E6}"/>
                </a:ext>
              </a:extLst>
            </p:cNvPr>
            <p:cNvSpPr txBox="1"/>
            <p:nvPr/>
          </p:nvSpPr>
          <p:spPr>
            <a:xfrm>
              <a:off x="451906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30" name="Line 21">
              <a:extLst>
                <a:ext uri="{FF2B5EF4-FFF2-40B4-BE49-F238E27FC236}">
                  <a16:creationId xmlns:a16="http://schemas.microsoft.com/office/drawing/2014/main" id="{D9A90AE4-22A6-07ED-ACE6-5A1C067E6E36}"/>
                </a:ext>
              </a:extLst>
            </p:cNvPr>
            <p:cNvSpPr>
              <a:spLocks noChangeShapeType="1"/>
            </p:cNvSpPr>
            <p:nvPr/>
          </p:nvSpPr>
          <p:spPr bwMode="auto">
            <a:xfrm>
              <a:off x="42946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DB12677-9E2C-E8F0-C092-407A6801C285}"/>
                </a:ext>
              </a:extLst>
            </p:cNvPr>
            <p:cNvSpPr txBox="1"/>
            <p:nvPr/>
          </p:nvSpPr>
          <p:spPr>
            <a:xfrm>
              <a:off x="417044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32" name="Line 21">
              <a:extLst>
                <a:ext uri="{FF2B5EF4-FFF2-40B4-BE49-F238E27FC236}">
                  <a16:creationId xmlns:a16="http://schemas.microsoft.com/office/drawing/2014/main" id="{8D8BAA63-CB90-DB99-AFE7-2D5061E7B866}"/>
                </a:ext>
              </a:extLst>
            </p:cNvPr>
            <p:cNvSpPr>
              <a:spLocks noChangeShapeType="1"/>
            </p:cNvSpPr>
            <p:nvPr/>
          </p:nvSpPr>
          <p:spPr bwMode="auto">
            <a:xfrm>
              <a:off x="39460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3BE12A4-6F58-FF21-B13D-578F7883AB2C}"/>
                </a:ext>
              </a:extLst>
            </p:cNvPr>
            <p:cNvSpPr txBox="1"/>
            <p:nvPr/>
          </p:nvSpPr>
          <p:spPr>
            <a:xfrm>
              <a:off x="382181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34" name="Line 21">
              <a:extLst>
                <a:ext uri="{FF2B5EF4-FFF2-40B4-BE49-F238E27FC236}">
                  <a16:creationId xmlns:a16="http://schemas.microsoft.com/office/drawing/2014/main" id="{76E23F8D-F0F4-4420-151B-EF21C9217F81}"/>
                </a:ext>
              </a:extLst>
            </p:cNvPr>
            <p:cNvSpPr>
              <a:spLocks noChangeShapeType="1"/>
            </p:cNvSpPr>
            <p:nvPr/>
          </p:nvSpPr>
          <p:spPr bwMode="auto">
            <a:xfrm>
              <a:off x="35973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A3E65BC-C89A-4868-FBB7-7969141BC25D}"/>
                </a:ext>
              </a:extLst>
            </p:cNvPr>
            <p:cNvSpPr txBox="1"/>
            <p:nvPr/>
          </p:nvSpPr>
          <p:spPr>
            <a:xfrm>
              <a:off x="3473191"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36" name="Line 21">
              <a:extLst>
                <a:ext uri="{FF2B5EF4-FFF2-40B4-BE49-F238E27FC236}">
                  <a16:creationId xmlns:a16="http://schemas.microsoft.com/office/drawing/2014/main" id="{239AB627-37A9-B7C9-24D9-B1028DD0085B}"/>
                </a:ext>
              </a:extLst>
            </p:cNvPr>
            <p:cNvSpPr>
              <a:spLocks noChangeShapeType="1"/>
            </p:cNvSpPr>
            <p:nvPr/>
          </p:nvSpPr>
          <p:spPr bwMode="auto">
            <a:xfrm>
              <a:off x="3248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2EBF3C4-51D7-3457-E65A-44949DEF2BDD}"/>
                </a:ext>
              </a:extLst>
            </p:cNvPr>
            <p:cNvSpPr txBox="1"/>
            <p:nvPr/>
          </p:nvSpPr>
          <p:spPr>
            <a:xfrm>
              <a:off x="3124566"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38" name="Line 21">
              <a:extLst>
                <a:ext uri="{FF2B5EF4-FFF2-40B4-BE49-F238E27FC236}">
                  <a16:creationId xmlns:a16="http://schemas.microsoft.com/office/drawing/2014/main" id="{9B422913-E570-E94D-8B58-FA7216DC7664}"/>
                </a:ext>
              </a:extLst>
            </p:cNvPr>
            <p:cNvSpPr>
              <a:spLocks noChangeShapeType="1"/>
            </p:cNvSpPr>
            <p:nvPr/>
          </p:nvSpPr>
          <p:spPr bwMode="auto">
            <a:xfrm>
              <a:off x="2900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32CF161-1C58-AF34-354C-A85B19A681B9}"/>
                </a:ext>
              </a:extLst>
            </p:cNvPr>
            <p:cNvSpPr txBox="1"/>
            <p:nvPr/>
          </p:nvSpPr>
          <p:spPr>
            <a:xfrm>
              <a:off x="2818420" y="3724149"/>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40" name="Line 21">
              <a:extLst>
                <a:ext uri="{FF2B5EF4-FFF2-40B4-BE49-F238E27FC236}">
                  <a16:creationId xmlns:a16="http://schemas.microsoft.com/office/drawing/2014/main" id="{880AA52E-A490-87E0-87D3-A73337E6A5D7}"/>
                </a:ext>
              </a:extLst>
            </p:cNvPr>
            <p:cNvSpPr>
              <a:spLocks noChangeShapeType="1"/>
            </p:cNvSpPr>
            <p:nvPr/>
          </p:nvSpPr>
          <p:spPr bwMode="auto">
            <a:xfrm>
              <a:off x="2551514"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D3FD971-8D6F-8700-4131-C5DEDA0B7F28}"/>
                </a:ext>
              </a:extLst>
            </p:cNvPr>
            <p:cNvSpPr txBox="1"/>
            <p:nvPr/>
          </p:nvSpPr>
          <p:spPr>
            <a:xfrm>
              <a:off x="2475464" y="3724149"/>
              <a:ext cx="14632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55" name="Group 54">
            <a:extLst>
              <a:ext uri="{FF2B5EF4-FFF2-40B4-BE49-F238E27FC236}">
                <a16:creationId xmlns:a16="http://schemas.microsoft.com/office/drawing/2014/main" id="{B8F868D2-1187-5B54-6A35-385EF055B5A5}"/>
              </a:ext>
            </a:extLst>
          </p:cNvPr>
          <p:cNvGrpSpPr/>
          <p:nvPr/>
        </p:nvGrpSpPr>
        <p:grpSpPr>
          <a:xfrm>
            <a:off x="6395637" y="1405888"/>
            <a:ext cx="4539142" cy="2418318"/>
            <a:chOff x="2003706" y="1563200"/>
            <a:chExt cx="4152482" cy="2418318"/>
          </a:xfrm>
        </p:grpSpPr>
        <p:sp>
          <p:nvSpPr>
            <p:cNvPr id="56" name="TextBox 55">
              <a:extLst>
                <a:ext uri="{FF2B5EF4-FFF2-40B4-BE49-F238E27FC236}">
                  <a16:creationId xmlns:a16="http://schemas.microsoft.com/office/drawing/2014/main" id="{C8C74204-D5D3-42F6-81FA-78C5F5D57789}"/>
                </a:ext>
              </a:extLst>
            </p:cNvPr>
            <p:cNvSpPr txBox="1"/>
            <p:nvPr/>
          </p:nvSpPr>
          <p:spPr>
            <a:xfrm>
              <a:off x="3839003" y="1563200"/>
              <a:ext cx="1056140" cy="338554"/>
            </a:xfrm>
            <a:prstGeom prst="rect">
              <a:avLst/>
            </a:prstGeom>
            <a:noFill/>
          </p:spPr>
          <p:txBody>
            <a:bodyPr wrap="none" rtlCol="0">
              <a:spAutoFit/>
            </a:bodyPr>
            <a:lstStyle/>
            <a:p>
              <a:pPr algn="ctr"/>
              <a:r>
                <a:rPr lang="ja-JP" sz="1600" b="1">
                  <a:solidFill>
                    <a:schemeClr val="tx1"/>
                  </a:solidFill>
                </a:rPr>
                <a:t>左側</a:t>
              </a:r>
            </a:p>
          </p:txBody>
        </p:sp>
        <p:sp>
          <p:nvSpPr>
            <p:cNvPr id="57" name="Freeform 21">
              <a:extLst>
                <a:ext uri="{FF2B5EF4-FFF2-40B4-BE49-F238E27FC236}">
                  <a16:creationId xmlns:a16="http://schemas.microsoft.com/office/drawing/2014/main" id="{8785A251-EAAF-C6FE-D758-18270F5EACF3}"/>
                </a:ext>
              </a:extLst>
            </p:cNvPr>
            <p:cNvSpPr>
              <a:spLocks/>
            </p:cNvSpPr>
            <p:nvPr/>
          </p:nvSpPr>
          <p:spPr bwMode="auto">
            <a:xfrm>
              <a:off x="2438400" y="1913967"/>
              <a:ext cx="3657600" cy="173380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8" name="Group 57">
              <a:extLst>
                <a:ext uri="{FF2B5EF4-FFF2-40B4-BE49-F238E27FC236}">
                  <a16:creationId xmlns:a16="http://schemas.microsoft.com/office/drawing/2014/main" id="{A262A4ED-C3CF-8036-EBAC-8A15399C03CE}"/>
                </a:ext>
              </a:extLst>
            </p:cNvPr>
            <p:cNvGrpSpPr/>
            <p:nvPr/>
          </p:nvGrpSpPr>
          <p:grpSpPr>
            <a:xfrm>
              <a:off x="2003706" y="1820040"/>
              <a:ext cx="441293" cy="1884567"/>
              <a:chOff x="4524167" y="1254397"/>
              <a:chExt cx="441293" cy="2902296"/>
            </a:xfrm>
          </p:grpSpPr>
          <p:sp>
            <p:nvSpPr>
              <p:cNvPr id="82" name="Line 6">
                <a:extLst>
                  <a:ext uri="{FF2B5EF4-FFF2-40B4-BE49-F238E27FC236}">
                    <a16:creationId xmlns:a16="http://schemas.microsoft.com/office/drawing/2014/main" id="{B71EF29C-D20E-7C1E-96E9-A40029C8600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Line 7">
                <a:extLst>
                  <a:ext uri="{FF2B5EF4-FFF2-40B4-BE49-F238E27FC236}">
                    <a16:creationId xmlns:a16="http://schemas.microsoft.com/office/drawing/2014/main" id="{6B51F3D3-37D2-8B7D-82C3-51067FD17003}"/>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Line 8">
                <a:extLst>
                  <a:ext uri="{FF2B5EF4-FFF2-40B4-BE49-F238E27FC236}">
                    <a16:creationId xmlns:a16="http://schemas.microsoft.com/office/drawing/2014/main" id="{476632FB-95C7-D272-BA4F-9C0B44CC8C43}"/>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5" name="Line 9">
                <a:extLst>
                  <a:ext uri="{FF2B5EF4-FFF2-40B4-BE49-F238E27FC236}">
                    <a16:creationId xmlns:a16="http://schemas.microsoft.com/office/drawing/2014/main" id="{E717FE25-83B9-2A8C-8AA2-75EA4A067897}"/>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6" name="Line 10">
                <a:extLst>
                  <a:ext uri="{FF2B5EF4-FFF2-40B4-BE49-F238E27FC236}">
                    <a16:creationId xmlns:a16="http://schemas.microsoft.com/office/drawing/2014/main" id="{90231AD8-87F5-B385-CCFB-8E71562E86C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7" name="Line 11">
                <a:extLst>
                  <a:ext uri="{FF2B5EF4-FFF2-40B4-BE49-F238E27FC236}">
                    <a16:creationId xmlns:a16="http://schemas.microsoft.com/office/drawing/2014/main" id="{128AB2F3-0B47-ACFD-F034-B09E52B70F7F}"/>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8" name="TextBox 87">
                <a:extLst>
                  <a:ext uri="{FF2B5EF4-FFF2-40B4-BE49-F238E27FC236}">
                    <a16:creationId xmlns:a16="http://schemas.microsoft.com/office/drawing/2014/main" id="{42266238-826F-7D2A-36D8-906CB9CA4173}"/>
                  </a:ext>
                </a:extLst>
              </p:cNvPr>
              <p:cNvSpPr txBox="1"/>
              <p:nvPr/>
            </p:nvSpPr>
            <p:spPr>
              <a:xfrm>
                <a:off x="4524167" y="1254397"/>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89" name="TextBox 88">
                <a:extLst>
                  <a:ext uri="{FF2B5EF4-FFF2-40B4-BE49-F238E27FC236}">
                    <a16:creationId xmlns:a16="http://schemas.microsoft.com/office/drawing/2014/main" id="{A1D8C331-1BB9-32C7-2BE4-A6DA30834A3D}"/>
                  </a:ext>
                </a:extLst>
              </p:cNvPr>
              <p:cNvSpPr txBox="1"/>
              <p:nvPr/>
            </p:nvSpPr>
            <p:spPr>
              <a:xfrm>
                <a:off x="4524167" y="1778536"/>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90" name="TextBox 89">
                <a:extLst>
                  <a:ext uri="{FF2B5EF4-FFF2-40B4-BE49-F238E27FC236}">
                    <a16:creationId xmlns:a16="http://schemas.microsoft.com/office/drawing/2014/main" id="{5E7C2176-EC93-D9B5-AD6C-BCAB58CF6138}"/>
                  </a:ext>
                </a:extLst>
              </p:cNvPr>
              <p:cNvSpPr txBox="1"/>
              <p:nvPr/>
            </p:nvSpPr>
            <p:spPr>
              <a:xfrm>
                <a:off x="4524167" y="2277067"/>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91" name="TextBox 90">
                <a:extLst>
                  <a:ext uri="{FF2B5EF4-FFF2-40B4-BE49-F238E27FC236}">
                    <a16:creationId xmlns:a16="http://schemas.microsoft.com/office/drawing/2014/main" id="{8D48C702-1028-70BD-94B0-BC0784544969}"/>
                  </a:ext>
                </a:extLst>
              </p:cNvPr>
              <p:cNvSpPr txBox="1"/>
              <p:nvPr/>
            </p:nvSpPr>
            <p:spPr>
              <a:xfrm>
                <a:off x="4524167" y="2791720"/>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92" name="TextBox 91">
                <a:extLst>
                  <a:ext uri="{FF2B5EF4-FFF2-40B4-BE49-F238E27FC236}">
                    <a16:creationId xmlns:a16="http://schemas.microsoft.com/office/drawing/2014/main" id="{CAD7D875-B43F-0557-B0C0-788DCC4FEA85}"/>
                  </a:ext>
                </a:extLst>
              </p:cNvPr>
              <p:cNvSpPr txBox="1"/>
              <p:nvPr/>
            </p:nvSpPr>
            <p:spPr>
              <a:xfrm>
                <a:off x="4524167" y="3295623"/>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93" name="TextBox 92">
                <a:extLst>
                  <a:ext uri="{FF2B5EF4-FFF2-40B4-BE49-F238E27FC236}">
                    <a16:creationId xmlns:a16="http://schemas.microsoft.com/office/drawing/2014/main" id="{9F6E06AE-9AB1-1286-B19F-025374B1C1F3}"/>
                  </a:ext>
                </a:extLst>
              </p:cNvPr>
              <p:cNvSpPr txBox="1"/>
              <p:nvPr/>
            </p:nvSpPr>
            <p:spPr>
              <a:xfrm>
                <a:off x="4675383" y="3730105"/>
                <a:ext cx="246657" cy="42658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60" name="Line 21">
              <a:extLst>
                <a:ext uri="{FF2B5EF4-FFF2-40B4-BE49-F238E27FC236}">
                  <a16:creationId xmlns:a16="http://schemas.microsoft.com/office/drawing/2014/main" id="{8DA60761-75EB-6FEC-1145-27AC1083A6A1}"/>
                </a:ext>
              </a:extLst>
            </p:cNvPr>
            <p:cNvSpPr>
              <a:spLocks noChangeShapeType="1"/>
            </p:cNvSpPr>
            <p:nvPr/>
          </p:nvSpPr>
          <p:spPr bwMode="auto">
            <a:xfrm>
              <a:off x="6037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7DD1367C-E6C5-2F63-A30F-9B58A4A0374C}"/>
                </a:ext>
              </a:extLst>
            </p:cNvPr>
            <p:cNvSpPr txBox="1"/>
            <p:nvPr/>
          </p:nvSpPr>
          <p:spPr>
            <a:xfrm>
              <a:off x="5913566" y="3724149"/>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62" name="Line 21">
              <a:extLst>
                <a:ext uri="{FF2B5EF4-FFF2-40B4-BE49-F238E27FC236}">
                  <a16:creationId xmlns:a16="http://schemas.microsoft.com/office/drawing/2014/main" id="{ADD9752B-5198-7FBE-4C63-4472A5D19947}"/>
                </a:ext>
              </a:extLst>
            </p:cNvPr>
            <p:cNvSpPr>
              <a:spLocks noChangeShapeType="1"/>
            </p:cNvSpPr>
            <p:nvPr/>
          </p:nvSpPr>
          <p:spPr bwMode="auto">
            <a:xfrm>
              <a:off x="5689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6D64A4CE-347D-F90C-5AEB-2FFC71D7FEE1}"/>
                </a:ext>
              </a:extLst>
            </p:cNvPr>
            <p:cNvSpPr txBox="1"/>
            <p:nvPr/>
          </p:nvSpPr>
          <p:spPr>
            <a:xfrm>
              <a:off x="556494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54</a:t>
              </a:r>
            </a:p>
          </p:txBody>
        </p:sp>
        <p:sp>
          <p:nvSpPr>
            <p:cNvPr id="64" name="Line 21">
              <a:extLst>
                <a:ext uri="{FF2B5EF4-FFF2-40B4-BE49-F238E27FC236}">
                  <a16:creationId xmlns:a16="http://schemas.microsoft.com/office/drawing/2014/main" id="{BAD349F9-2190-7771-6EFB-7A211F6AE448}"/>
                </a:ext>
              </a:extLst>
            </p:cNvPr>
            <p:cNvSpPr>
              <a:spLocks noChangeShapeType="1"/>
            </p:cNvSpPr>
            <p:nvPr/>
          </p:nvSpPr>
          <p:spPr bwMode="auto">
            <a:xfrm>
              <a:off x="53405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0BEC21A-43D9-EA34-8571-F15A915552FC}"/>
                </a:ext>
              </a:extLst>
            </p:cNvPr>
            <p:cNvSpPr txBox="1"/>
            <p:nvPr/>
          </p:nvSpPr>
          <p:spPr>
            <a:xfrm>
              <a:off x="521631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66" name="Line 21">
              <a:extLst>
                <a:ext uri="{FF2B5EF4-FFF2-40B4-BE49-F238E27FC236}">
                  <a16:creationId xmlns:a16="http://schemas.microsoft.com/office/drawing/2014/main" id="{3C64CB61-C9E9-F49C-2B94-3FF223969D48}"/>
                </a:ext>
              </a:extLst>
            </p:cNvPr>
            <p:cNvSpPr>
              <a:spLocks noChangeShapeType="1"/>
            </p:cNvSpPr>
            <p:nvPr/>
          </p:nvSpPr>
          <p:spPr bwMode="auto">
            <a:xfrm>
              <a:off x="49918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CF1CEFBC-67EF-F620-3862-422DB5B7C5B4}"/>
                </a:ext>
              </a:extLst>
            </p:cNvPr>
            <p:cNvSpPr txBox="1"/>
            <p:nvPr/>
          </p:nvSpPr>
          <p:spPr>
            <a:xfrm>
              <a:off x="486769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42</a:t>
              </a:r>
            </a:p>
          </p:txBody>
        </p:sp>
        <p:sp>
          <p:nvSpPr>
            <p:cNvPr id="68" name="Line 21">
              <a:extLst>
                <a:ext uri="{FF2B5EF4-FFF2-40B4-BE49-F238E27FC236}">
                  <a16:creationId xmlns:a16="http://schemas.microsoft.com/office/drawing/2014/main" id="{27DCB008-4926-875B-FBF7-B796FB6C220A}"/>
                </a:ext>
              </a:extLst>
            </p:cNvPr>
            <p:cNvSpPr>
              <a:spLocks noChangeShapeType="1"/>
            </p:cNvSpPr>
            <p:nvPr/>
          </p:nvSpPr>
          <p:spPr bwMode="auto">
            <a:xfrm>
              <a:off x="46432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22411BD4-FCB0-E20D-20B6-5237D2B7B772}"/>
                </a:ext>
              </a:extLst>
            </p:cNvPr>
            <p:cNvSpPr txBox="1"/>
            <p:nvPr/>
          </p:nvSpPr>
          <p:spPr>
            <a:xfrm>
              <a:off x="451906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70" name="Line 21">
              <a:extLst>
                <a:ext uri="{FF2B5EF4-FFF2-40B4-BE49-F238E27FC236}">
                  <a16:creationId xmlns:a16="http://schemas.microsoft.com/office/drawing/2014/main" id="{E60668F6-D6C4-99FB-FD81-F3DB24ECBEF4}"/>
                </a:ext>
              </a:extLst>
            </p:cNvPr>
            <p:cNvSpPr>
              <a:spLocks noChangeShapeType="1"/>
            </p:cNvSpPr>
            <p:nvPr/>
          </p:nvSpPr>
          <p:spPr bwMode="auto">
            <a:xfrm>
              <a:off x="42946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0D045641-CC34-C519-66D6-E3AE3BEC6E16}"/>
                </a:ext>
              </a:extLst>
            </p:cNvPr>
            <p:cNvSpPr txBox="1"/>
            <p:nvPr/>
          </p:nvSpPr>
          <p:spPr>
            <a:xfrm>
              <a:off x="417044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72" name="Line 21">
              <a:extLst>
                <a:ext uri="{FF2B5EF4-FFF2-40B4-BE49-F238E27FC236}">
                  <a16:creationId xmlns:a16="http://schemas.microsoft.com/office/drawing/2014/main" id="{FBBC6A0C-B513-9284-92E4-774395ABF95A}"/>
                </a:ext>
              </a:extLst>
            </p:cNvPr>
            <p:cNvSpPr>
              <a:spLocks noChangeShapeType="1"/>
            </p:cNvSpPr>
            <p:nvPr/>
          </p:nvSpPr>
          <p:spPr bwMode="auto">
            <a:xfrm>
              <a:off x="39460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338E41A8-13A7-5FF1-D9F1-42B8AC23D5CF}"/>
                </a:ext>
              </a:extLst>
            </p:cNvPr>
            <p:cNvSpPr txBox="1"/>
            <p:nvPr/>
          </p:nvSpPr>
          <p:spPr>
            <a:xfrm>
              <a:off x="382181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74" name="Line 21">
              <a:extLst>
                <a:ext uri="{FF2B5EF4-FFF2-40B4-BE49-F238E27FC236}">
                  <a16:creationId xmlns:a16="http://schemas.microsoft.com/office/drawing/2014/main" id="{BCC37F2A-11C9-28F3-FD1F-1DBF35E14612}"/>
                </a:ext>
              </a:extLst>
            </p:cNvPr>
            <p:cNvSpPr>
              <a:spLocks noChangeShapeType="1"/>
            </p:cNvSpPr>
            <p:nvPr/>
          </p:nvSpPr>
          <p:spPr bwMode="auto">
            <a:xfrm>
              <a:off x="35973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5B12338-FC25-DA86-A399-A1EBD4BA3F5B}"/>
                </a:ext>
              </a:extLst>
            </p:cNvPr>
            <p:cNvSpPr txBox="1"/>
            <p:nvPr/>
          </p:nvSpPr>
          <p:spPr>
            <a:xfrm>
              <a:off x="3473191"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76" name="Line 21">
              <a:extLst>
                <a:ext uri="{FF2B5EF4-FFF2-40B4-BE49-F238E27FC236}">
                  <a16:creationId xmlns:a16="http://schemas.microsoft.com/office/drawing/2014/main" id="{574620F9-27CD-3382-C25B-112372FC98DB}"/>
                </a:ext>
              </a:extLst>
            </p:cNvPr>
            <p:cNvSpPr>
              <a:spLocks noChangeShapeType="1"/>
            </p:cNvSpPr>
            <p:nvPr/>
          </p:nvSpPr>
          <p:spPr bwMode="auto">
            <a:xfrm>
              <a:off x="3248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68CA2FA0-2B21-A070-0C5F-9E9458A25F30}"/>
                </a:ext>
              </a:extLst>
            </p:cNvPr>
            <p:cNvSpPr txBox="1"/>
            <p:nvPr/>
          </p:nvSpPr>
          <p:spPr>
            <a:xfrm>
              <a:off x="3124566"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78" name="Line 21">
              <a:extLst>
                <a:ext uri="{FF2B5EF4-FFF2-40B4-BE49-F238E27FC236}">
                  <a16:creationId xmlns:a16="http://schemas.microsoft.com/office/drawing/2014/main" id="{5296391A-14F3-41DC-C72E-4D607572186A}"/>
                </a:ext>
              </a:extLst>
            </p:cNvPr>
            <p:cNvSpPr>
              <a:spLocks noChangeShapeType="1"/>
            </p:cNvSpPr>
            <p:nvPr/>
          </p:nvSpPr>
          <p:spPr bwMode="auto">
            <a:xfrm>
              <a:off x="2900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377F5E41-B44E-6852-419E-107E4F6C23C2}"/>
                </a:ext>
              </a:extLst>
            </p:cNvPr>
            <p:cNvSpPr txBox="1"/>
            <p:nvPr/>
          </p:nvSpPr>
          <p:spPr>
            <a:xfrm>
              <a:off x="2818420" y="3724149"/>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80" name="Line 21">
              <a:extLst>
                <a:ext uri="{FF2B5EF4-FFF2-40B4-BE49-F238E27FC236}">
                  <a16:creationId xmlns:a16="http://schemas.microsoft.com/office/drawing/2014/main" id="{F689347D-0AB6-FD67-5634-7118A82D90D0}"/>
                </a:ext>
              </a:extLst>
            </p:cNvPr>
            <p:cNvSpPr>
              <a:spLocks noChangeShapeType="1"/>
            </p:cNvSpPr>
            <p:nvPr/>
          </p:nvSpPr>
          <p:spPr bwMode="auto">
            <a:xfrm>
              <a:off x="2551514"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60C6649C-2C15-0C9A-97CE-C7805D0F187E}"/>
                </a:ext>
              </a:extLst>
            </p:cNvPr>
            <p:cNvSpPr txBox="1"/>
            <p:nvPr/>
          </p:nvSpPr>
          <p:spPr>
            <a:xfrm>
              <a:off x="2475464" y="3724149"/>
              <a:ext cx="14632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94" name="Group 93">
            <a:extLst>
              <a:ext uri="{FF2B5EF4-FFF2-40B4-BE49-F238E27FC236}">
                <a16:creationId xmlns:a16="http://schemas.microsoft.com/office/drawing/2014/main" id="{6FCAB4DA-0662-C31F-1A9F-92932F623A3E}"/>
              </a:ext>
            </a:extLst>
          </p:cNvPr>
          <p:cNvGrpSpPr/>
          <p:nvPr/>
        </p:nvGrpSpPr>
        <p:grpSpPr>
          <a:xfrm>
            <a:off x="536225" y="4075752"/>
            <a:ext cx="4974060" cy="2385219"/>
            <a:chOff x="1605836" y="1820040"/>
            <a:chExt cx="4550352" cy="2385219"/>
          </a:xfrm>
        </p:grpSpPr>
        <p:sp>
          <p:nvSpPr>
            <p:cNvPr id="95" name="Freeform 21">
              <a:extLst>
                <a:ext uri="{FF2B5EF4-FFF2-40B4-BE49-F238E27FC236}">
                  <a16:creationId xmlns:a16="http://schemas.microsoft.com/office/drawing/2014/main" id="{86926F0D-61E3-5DDE-769F-74BF1FDCCCC0}"/>
                </a:ext>
              </a:extLst>
            </p:cNvPr>
            <p:cNvSpPr>
              <a:spLocks/>
            </p:cNvSpPr>
            <p:nvPr/>
          </p:nvSpPr>
          <p:spPr bwMode="auto">
            <a:xfrm>
              <a:off x="2438400" y="1913967"/>
              <a:ext cx="3657600" cy="173380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6" name="Group 95">
              <a:extLst>
                <a:ext uri="{FF2B5EF4-FFF2-40B4-BE49-F238E27FC236}">
                  <a16:creationId xmlns:a16="http://schemas.microsoft.com/office/drawing/2014/main" id="{27133A02-197C-2F28-10EC-E3C10031C125}"/>
                </a:ext>
              </a:extLst>
            </p:cNvPr>
            <p:cNvGrpSpPr/>
            <p:nvPr/>
          </p:nvGrpSpPr>
          <p:grpSpPr>
            <a:xfrm>
              <a:off x="1605836" y="1820040"/>
              <a:ext cx="839163" cy="1884567"/>
              <a:chOff x="4126297" y="1254397"/>
              <a:chExt cx="839163" cy="2902296"/>
            </a:xfrm>
          </p:grpSpPr>
          <p:sp>
            <p:nvSpPr>
              <p:cNvPr id="120" name="Line 6">
                <a:extLst>
                  <a:ext uri="{FF2B5EF4-FFF2-40B4-BE49-F238E27FC236}">
                    <a16:creationId xmlns:a16="http://schemas.microsoft.com/office/drawing/2014/main" id="{359823B1-2B58-DCF9-E40E-F02F3D3B65BC}"/>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1" name="Line 7">
                <a:extLst>
                  <a:ext uri="{FF2B5EF4-FFF2-40B4-BE49-F238E27FC236}">
                    <a16:creationId xmlns:a16="http://schemas.microsoft.com/office/drawing/2014/main" id="{49A62EAA-1563-C5ED-E77E-872A4614C31B}"/>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2" name="Line 8">
                <a:extLst>
                  <a:ext uri="{FF2B5EF4-FFF2-40B4-BE49-F238E27FC236}">
                    <a16:creationId xmlns:a16="http://schemas.microsoft.com/office/drawing/2014/main" id="{1E579D24-4642-7D71-2DCA-0367FC62F30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3" name="Line 9">
                <a:extLst>
                  <a:ext uri="{FF2B5EF4-FFF2-40B4-BE49-F238E27FC236}">
                    <a16:creationId xmlns:a16="http://schemas.microsoft.com/office/drawing/2014/main" id="{8B5D24E7-F330-A58B-D97C-B6905F7CE610}"/>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4" name="Line 10">
                <a:extLst>
                  <a:ext uri="{FF2B5EF4-FFF2-40B4-BE49-F238E27FC236}">
                    <a16:creationId xmlns:a16="http://schemas.microsoft.com/office/drawing/2014/main" id="{8AC67576-1876-D886-4CDD-28064FEB040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5" name="Line 11">
                <a:extLst>
                  <a:ext uri="{FF2B5EF4-FFF2-40B4-BE49-F238E27FC236}">
                    <a16:creationId xmlns:a16="http://schemas.microsoft.com/office/drawing/2014/main" id="{9EBB0FF1-321F-C6A0-F755-98082DE0B0A3}"/>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6" name="TextBox 125">
                <a:extLst>
                  <a:ext uri="{FF2B5EF4-FFF2-40B4-BE49-F238E27FC236}">
                    <a16:creationId xmlns:a16="http://schemas.microsoft.com/office/drawing/2014/main" id="{3FD31225-D569-FFB6-40D7-705F8E209E8A}"/>
                  </a:ext>
                </a:extLst>
              </p:cNvPr>
              <p:cNvSpPr txBox="1"/>
              <p:nvPr/>
            </p:nvSpPr>
            <p:spPr>
              <a:xfrm rot="16200000">
                <a:off x="3513790" y="2465591"/>
                <a:ext cx="1686680" cy="461665"/>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患者の割合 </a:t>
                </a:r>
              </a:p>
              <a:p>
                <a:pPr algn="ctr" fontAlgn="base">
                  <a:spcBef>
                    <a:spcPct val="0"/>
                  </a:spcBef>
                  <a:spcAft>
                    <a:spcPct val="0"/>
                  </a:spcAft>
                </a:pPr>
                <a:r>
                  <a:rPr lang="ja-JP" sz="1200">
                    <a:solidFill>
                      <a:srgbClr val="4D4D4D"/>
                    </a:solidFill>
                    <a:cs typeface="Arial" panose="020B0604020202020204" pitchFamily="34" charset="0"/>
                  </a:rPr>
                  <a:t>イベントなし</a:t>
                </a:r>
              </a:p>
            </p:txBody>
          </p:sp>
          <p:sp>
            <p:nvSpPr>
              <p:cNvPr id="127" name="TextBox 126">
                <a:extLst>
                  <a:ext uri="{FF2B5EF4-FFF2-40B4-BE49-F238E27FC236}">
                    <a16:creationId xmlns:a16="http://schemas.microsoft.com/office/drawing/2014/main" id="{F63A8D57-2A29-42D6-228F-260A33191D2E}"/>
                  </a:ext>
                </a:extLst>
              </p:cNvPr>
              <p:cNvSpPr txBox="1"/>
              <p:nvPr/>
            </p:nvSpPr>
            <p:spPr>
              <a:xfrm>
                <a:off x="4524167" y="1254397"/>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128" name="TextBox 127">
                <a:extLst>
                  <a:ext uri="{FF2B5EF4-FFF2-40B4-BE49-F238E27FC236}">
                    <a16:creationId xmlns:a16="http://schemas.microsoft.com/office/drawing/2014/main" id="{A7104EEB-E200-421D-2C4D-8296BFCEC4B8}"/>
                  </a:ext>
                </a:extLst>
              </p:cNvPr>
              <p:cNvSpPr txBox="1"/>
              <p:nvPr/>
            </p:nvSpPr>
            <p:spPr>
              <a:xfrm>
                <a:off x="4524167" y="1778536"/>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129" name="TextBox 128">
                <a:extLst>
                  <a:ext uri="{FF2B5EF4-FFF2-40B4-BE49-F238E27FC236}">
                    <a16:creationId xmlns:a16="http://schemas.microsoft.com/office/drawing/2014/main" id="{84F54BA8-385D-873C-8951-528DCAD8B10D}"/>
                  </a:ext>
                </a:extLst>
              </p:cNvPr>
              <p:cNvSpPr txBox="1"/>
              <p:nvPr/>
            </p:nvSpPr>
            <p:spPr>
              <a:xfrm>
                <a:off x="4524167" y="2277067"/>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130" name="TextBox 129">
                <a:extLst>
                  <a:ext uri="{FF2B5EF4-FFF2-40B4-BE49-F238E27FC236}">
                    <a16:creationId xmlns:a16="http://schemas.microsoft.com/office/drawing/2014/main" id="{076A8F67-64DF-70CD-62BA-A23A0478406C}"/>
                  </a:ext>
                </a:extLst>
              </p:cNvPr>
              <p:cNvSpPr txBox="1"/>
              <p:nvPr/>
            </p:nvSpPr>
            <p:spPr>
              <a:xfrm>
                <a:off x="4524167" y="2791720"/>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131" name="TextBox 130">
                <a:extLst>
                  <a:ext uri="{FF2B5EF4-FFF2-40B4-BE49-F238E27FC236}">
                    <a16:creationId xmlns:a16="http://schemas.microsoft.com/office/drawing/2014/main" id="{78CCF57F-E825-5063-1ED2-CC63A28D185B}"/>
                  </a:ext>
                </a:extLst>
              </p:cNvPr>
              <p:cNvSpPr txBox="1"/>
              <p:nvPr/>
            </p:nvSpPr>
            <p:spPr>
              <a:xfrm>
                <a:off x="4524167" y="3295623"/>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132" name="TextBox 131">
                <a:extLst>
                  <a:ext uri="{FF2B5EF4-FFF2-40B4-BE49-F238E27FC236}">
                    <a16:creationId xmlns:a16="http://schemas.microsoft.com/office/drawing/2014/main" id="{3D2F81BC-B063-3FF0-1C9C-B0E3CE26D881}"/>
                  </a:ext>
                </a:extLst>
              </p:cNvPr>
              <p:cNvSpPr txBox="1"/>
              <p:nvPr/>
            </p:nvSpPr>
            <p:spPr>
              <a:xfrm>
                <a:off x="4675384" y="3730105"/>
                <a:ext cx="246657" cy="42658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97" name="TextBox 96">
              <a:extLst>
                <a:ext uri="{FF2B5EF4-FFF2-40B4-BE49-F238E27FC236}">
                  <a16:creationId xmlns:a16="http://schemas.microsoft.com/office/drawing/2014/main" id="{AEB0DFA5-A10D-C23B-FF34-F2A247ED5E4C}"/>
                </a:ext>
              </a:extLst>
            </p:cNvPr>
            <p:cNvSpPr txBox="1"/>
            <p:nvPr/>
          </p:nvSpPr>
          <p:spPr>
            <a:xfrm>
              <a:off x="3720004" y="3897482"/>
              <a:ext cx="115415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98" name="Line 21">
              <a:extLst>
                <a:ext uri="{FF2B5EF4-FFF2-40B4-BE49-F238E27FC236}">
                  <a16:creationId xmlns:a16="http://schemas.microsoft.com/office/drawing/2014/main" id="{4484969D-B3ED-D111-F16D-9B61584D5677}"/>
                </a:ext>
              </a:extLst>
            </p:cNvPr>
            <p:cNvSpPr>
              <a:spLocks noChangeShapeType="1"/>
            </p:cNvSpPr>
            <p:nvPr/>
          </p:nvSpPr>
          <p:spPr bwMode="auto">
            <a:xfrm>
              <a:off x="6037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5B8A4996-4FDB-4A96-5EA7-03263FC8D519}"/>
                </a:ext>
              </a:extLst>
            </p:cNvPr>
            <p:cNvSpPr txBox="1"/>
            <p:nvPr/>
          </p:nvSpPr>
          <p:spPr>
            <a:xfrm>
              <a:off x="5913566" y="3724149"/>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100" name="Line 21">
              <a:extLst>
                <a:ext uri="{FF2B5EF4-FFF2-40B4-BE49-F238E27FC236}">
                  <a16:creationId xmlns:a16="http://schemas.microsoft.com/office/drawing/2014/main" id="{98CACDA4-0EF0-6A90-708F-1C4BA249A9AB}"/>
                </a:ext>
              </a:extLst>
            </p:cNvPr>
            <p:cNvSpPr>
              <a:spLocks noChangeShapeType="1"/>
            </p:cNvSpPr>
            <p:nvPr/>
          </p:nvSpPr>
          <p:spPr bwMode="auto">
            <a:xfrm>
              <a:off x="5689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C57CD5CD-477C-F9FC-9C10-50D77B208552}"/>
                </a:ext>
              </a:extLst>
            </p:cNvPr>
            <p:cNvSpPr txBox="1"/>
            <p:nvPr/>
          </p:nvSpPr>
          <p:spPr>
            <a:xfrm>
              <a:off x="556494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54</a:t>
              </a:r>
            </a:p>
          </p:txBody>
        </p:sp>
        <p:sp>
          <p:nvSpPr>
            <p:cNvPr id="102" name="Line 21">
              <a:extLst>
                <a:ext uri="{FF2B5EF4-FFF2-40B4-BE49-F238E27FC236}">
                  <a16:creationId xmlns:a16="http://schemas.microsoft.com/office/drawing/2014/main" id="{4AB44B4F-6303-D89C-CC2E-AC323C1150B5}"/>
                </a:ext>
              </a:extLst>
            </p:cNvPr>
            <p:cNvSpPr>
              <a:spLocks noChangeShapeType="1"/>
            </p:cNvSpPr>
            <p:nvPr/>
          </p:nvSpPr>
          <p:spPr bwMode="auto">
            <a:xfrm>
              <a:off x="53405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BC800E9F-C4CC-EA45-81D0-DD72CA947CFF}"/>
                </a:ext>
              </a:extLst>
            </p:cNvPr>
            <p:cNvSpPr txBox="1"/>
            <p:nvPr/>
          </p:nvSpPr>
          <p:spPr>
            <a:xfrm>
              <a:off x="521631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104" name="Line 21">
              <a:extLst>
                <a:ext uri="{FF2B5EF4-FFF2-40B4-BE49-F238E27FC236}">
                  <a16:creationId xmlns:a16="http://schemas.microsoft.com/office/drawing/2014/main" id="{9907355A-DACE-1DCA-A886-C168E5768BBD}"/>
                </a:ext>
              </a:extLst>
            </p:cNvPr>
            <p:cNvSpPr>
              <a:spLocks noChangeShapeType="1"/>
            </p:cNvSpPr>
            <p:nvPr/>
          </p:nvSpPr>
          <p:spPr bwMode="auto">
            <a:xfrm>
              <a:off x="49918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45CFF07B-D822-B571-7703-CB6CC689627B}"/>
                </a:ext>
              </a:extLst>
            </p:cNvPr>
            <p:cNvSpPr txBox="1"/>
            <p:nvPr/>
          </p:nvSpPr>
          <p:spPr>
            <a:xfrm>
              <a:off x="486769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42</a:t>
              </a:r>
            </a:p>
          </p:txBody>
        </p:sp>
        <p:sp>
          <p:nvSpPr>
            <p:cNvPr id="106" name="Line 21">
              <a:extLst>
                <a:ext uri="{FF2B5EF4-FFF2-40B4-BE49-F238E27FC236}">
                  <a16:creationId xmlns:a16="http://schemas.microsoft.com/office/drawing/2014/main" id="{73630C9A-C335-E98D-0C93-BB73323EB5D8}"/>
                </a:ext>
              </a:extLst>
            </p:cNvPr>
            <p:cNvSpPr>
              <a:spLocks noChangeShapeType="1"/>
            </p:cNvSpPr>
            <p:nvPr/>
          </p:nvSpPr>
          <p:spPr bwMode="auto">
            <a:xfrm>
              <a:off x="46432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2A8ADA62-C47F-E264-525B-9B71CFBD8AEE}"/>
                </a:ext>
              </a:extLst>
            </p:cNvPr>
            <p:cNvSpPr txBox="1"/>
            <p:nvPr/>
          </p:nvSpPr>
          <p:spPr>
            <a:xfrm>
              <a:off x="451906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108" name="Line 21">
              <a:extLst>
                <a:ext uri="{FF2B5EF4-FFF2-40B4-BE49-F238E27FC236}">
                  <a16:creationId xmlns:a16="http://schemas.microsoft.com/office/drawing/2014/main" id="{A8C9EA8F-5E2F-7F33-1B7A-EF06FC33A63B}"/>
                </a:ext>
              </a:extLst>
            </p:cNvPr>
            <p:cNvSpPr>
              <a:spLocks noChangeShapeType="1"/>
            </p:cNvSpPr>
            <p:nvPr/>
          </p:nvSpPr>
          <p:spPr bwMode="auto">
            <a:xfrm>
              <a:off x="42946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48501EF7-369C-5AB6-844C-6F78F56C4859}"/>
                </a:ext>
              </a:extLst>
            </p:cNvPr>
            <p:cNvSpPr txBox="1"/>
            <p:nvPr/>
          </p:nvSpPr>
          <p:spPr>
            <a:xfrm>
              <a:off x="417044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110" name="Line 21">
              <a:extLst>
                <a:ext uri="{FF2B5EF4-FFF2-40B4-BE49-F238E27FC236}">
                  <a16:creationId xmlns:a16="http://schemas.microsoft.com/office/drawing/2014/main" id="{E39AC074-14C9-36F2-B738-5D72E480F6B7}"/>
                </a:ext>
              </a:extLst>
            </p:cNvPr>
            <p:cNvSpPr>
              <a:spLocks noChangeShapeType="1"/>
            </p:cNvSpPr>
            <p:nvPr/>
          </p:nvSpPr>
          <p:spPr bwMode="auto">
            <a:xfrm>
              <a:off x="39460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EDB515DF-D2B9-8555-4783-AF2AD76C28D5}"/>
                </a:ext>
              </a:extLst>
            </p:cNvPr>
            <p:cNvSpPr txBox="1"/>
            <p:nvPr/>
          </p:nvSpPr>
          <p:spPr>
            <a:xfrm>
              <a:off x="382181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112" name="Line 21">
              <a:extLst>
                <a:ext uri="{FF2B5EF4-FFF2-40B4-BE49-F238E27FC236}">
                  <a16:creationId xmlns:a16="http://schemas.microsoft.com/office/drawing/2014/main" id="{53AE5CAA-8517-D79A-0030-5AD9CD2BD4A3}"/>
                </a:ext>
              </a:extLst>
            </p:cNvPr>
            <p:cNvSpPr>
              <a:spLocks noChangeShapeType="1"/>
            </p:cNvSpPr>
            <p:nvPr/>
          </p:nvSpPr>
          <p:spPr bwMode="auto">
            <a:xfrm>
              <a:off x="35973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D6448937-F9A8-5D64-7E2C-035CD3C7CC6C}"/>
                </a:ext>
              </a:extLst>
            </p:cNvPr>
            <p:cNvSpPr txBox="1"/>
            <p:nvPr/>
          </p:nvSpPr>
          <p:spPr>
            <a:xfrm>
              <a:off x="3473191"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114" name="Line 21">
              <a:extLst>
                <a:ext uri="{FF2B5EF4-FFF2-40B4-BE49-F238E27FC236}">
                  <a16:creationId xmlns:a16="http://schemas.microsoft.com/office/drawing/2014/main" id="{73C0BEDA-D473-885E-2C28-E4322731B309}"/>
                </a:ext>
              </a:extLst>
            </p:cNvPr>
            <p:cNvSpPr>
              <a:spLocks noChangeShapeType="1"/>
            </p:cNvSpPr>
            <p:nvPr/>
          </p:nvSpPr>
          <p:spPr bwMode="auto">
            <a:xfrm>
              <a:off x="3248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26A78158-1649-1167-F4D3-7A12A9AB63D4}"/>
                </a:ext>
              </a:extLst>
            </p:cNvPr>
            <p:cNvSpPr txBox="1"/>
            <p:nvPr/>
          </p:nvSpPr>
          <p:spPr>
            <a:xfrm>
              <a:off x="3124566"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116" name="Line 21">
              <a:extLst>
                <a:ext uri="{FF2B5EF4-FFF2-40B4-BE49-F238E27FC236}">
                  <a16:creationId xmlns:a16="http://schemas.microsoft.com/office/drawing/2014/main" id="{0B2C409C-D42C-13DA-9D2B-DD6AEC1137F8}"/>
                </a:ext>
              </a:extLst>
            </p:cNvPr>
            <p:cNvSpPr>
              <a:spLocks noChangeShapeType="1"/>
            </p:cNvSpPr>
            <p:nvPr/>
          </p:nvSpPr>
          <p:spPr bwMode="auto">
            <a:xfrm>
              <a:off x="2900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184059BA-7F29-42DC-730D-9267273BB728}"/>
                </a:ext>
              </a:extLst>
            </p:cNvPr>
            <p:cNvSpPr txBox="1"/>
            <p:nvPr/>
          </p:nvSpPr>
          <p:spPr>
            <a:xfrm>
              <a:off x="2818420" y="3724149"/>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118" name="Line 21">
              <a:extLst>
                <a:ext uri="{FF2B5EF4-FFF2-40B4-BE49-F238E27FC236}">
                  <a16:creationId xmlns:a16="http://schemas.microsoft.com/office/drawing/2014/main" id="{07353C45-A0F5-1501-E2C9-A44C969F1533}"/>
                </a:ext>
              </a:extLst>
            </p:cNvPr>
            <p:cNvSpPr>
              <a:spLocks noChangeShapeType="1"/>
            </p:cNvSpPr>
            <p:nvPr/>
          </p:nvSpPr>
          <p:spPr bwMode="auto">
            <a:xfrm>
              <a:off x="2551514"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9D477839-3510-6AF4-1005-13394C4F7FDF}"/>
                </a:ext>
              </a:extLst>
            </p:cNvPr>
            <p:cNvSpPr txBox="1"/>
            <p:nvPr/>
          </p:nvSpPr>
          <p:spPr>
            <a:xfrm>
              <a:off x="2475464" y="3724149"/>
              <a:ext cx="14632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133" name="Group 132">
            <a:extLst>
              <a:ext uri="{FF2B5EF4-FFF2-40B4-BE49-F238E27FC236}">
                <a16:creationId xmlns:a16="http://schemas.microsoft.com/office/drawing/2014/main" id="{58E9C59F-5EDB-C6FD-1392-2370D4A12578}"/>
              </a:ext>
            </a:extLst>
          </p:cNvPr>
          <p:cNvGrpSpPr/>
          <p:nvPr/>
        </p:nvGrpSpPr>
        <p:grpSpPr>
          <a:xfrm>
            <a:off x="6395637" y="4075752"/>
            <a:ext cx="4539142" cy="2385219"/>
            <a:chOff x="2003706" y="1820040"/>
            <a:chExt cx="4152482" cy="2385219"/>
          </a:xfrm>
        </p:grpSpPr>
        <p:sp>
          <p:nvSpPr>
            <p:cNvPr id="134" name="Freeform 21">
              <a:extLst>
                <a:ext uri="{FF2B5EF4-FFF2-40B4-BE49-F238E27FC236}">
                  <a16:creationId xmlns:a16="http://schemas.microsoft.com/office/drawing/2014/main" id="{6A7D6559-3E28-E135-0962-6A56144001D1}"/>
                </a:ext>
              </a:extLst>
            </p:cNvPr>
            <p:cNvSpPr>
              <a:spLocks/>
            </p:cNvSpPr>
            <p:nvPr/>
          </p:nvSpPr>
          <p:spPr bwMode="auto">
            <a:xfrm>
              <a:off x="2438400" y="1913967"/>
              <a:ext cx="3657600" cy="173380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5" name="Group 134">
              <a:extLst>
                <a:ext uri="{FF2B5EF4-FFF2-40B4-BE49-F238E27FC236}">
                  <a16:creationId xmlns:a16="http://schemas.microsoft.com/office/drawing/2014/main" id="{C4A261EC-6A95-268F-111E-175BFA84CFCB}"/>
                </a:ext>
              </a:extLst>
            </p:cNvPr>
            <p:cNvGrpSpPr/>
            <p:nvPr/>
          </p:nvGrpSpPr>
          <p:grpSpPr>
            <a:xfrm>
              <a:off x="2003706" y="1820040"/>
              <a:ext cx="441293" cy="1884567"/>
              <a:chOff x="4524167" y="1254397"/>
              <a:chExt cx="441293" cy="2902296"/>
            </a:xfrm>
          </p:grpSpPr>
          <p:sp>
            <p:nvSpPr>
              <p:cNvPr id="159" name="Line 6">
                <a:extLst>
                  <a:ext uri="{FF2B5EF4-FFF2-40B4-BE49-F238E27FC236}">
                    <a16:creationId xmlns:a16="http://schemas.microsoft.com/office/drawing/2014/main" id="{6163CA92-6EDC-DEA0-FAC2-13C4E4F3DF95}"/>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0" name="Line 7">
                <a:extLst>
                  <a:ext uri="{FF2B5EF4-FFF2-40B4-BE49-F238E27FC236}">
                    <a16:creationId xmlns:a16="http://schemas.microsoft.com/office/drawing/2014/main" id="{E5529032-43FF-C584-B2D3-77433C6459BE}"/>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1" name="Line 8">
                <a:extLst>
                  <a:ext uri="{FF2B5EF4-FFF2-40B4-BE49-F238E27FC236}">
                    <a16:creationId xmlns:a16="http://schemas.microsoft.com/office/drawing/2014/main" id="{C106DC5E-7D80-DD7D-F884-30D270EF33B7}"/>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2" name="Line 9">
                <a:extLst>
                  <a:ext uri="{FF2B5EF4-FFF2-40B4-BE49-F238E27FC236}">
                    <a16:creationId xmlns:a16="http://schemas.microsoft.com/office/drawing/2014/main" id="{74A9042A-641D-30A8-F73A-6A02FF9F76A8}"/>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3" name="Line 10">
                <a:extLst>
                  <a:ext uri="{FF2B5EF4-FFF2-40B4-BE49-F238E27FC236}">
                    <a16:creationId xmlns:a16="http://schemas.microsoft.com/office/drawing/2014/main" id="{A707871E-6E35-F73E-216F-F87F1D7515E2}"/>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4" name="Line 11">
                <a:extLst>
                  <a:ext uri="{FF2B5EF4-FFF2-40B4-BE49-F238E27FC236}">
                    <a16:creationId xmlns:a16="http://schemas.microsoft.com/office/drawing/2014/main" id="{DD826158-2D7F-F989-0302-0287952046B8}"/>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5" name="TextBox 164">
                <a:extLst>
                  <a:ext uri="{FF2B5EF4-FFF2-40B4-BE49-F238E27FC236}">
                    <a16:creationId xmlns:a16="http://schemas.microsoft.com/office/drawing/2014/main" id="{B36CB207-198E-FB55-5203-B18B9F53083A}"/>
                  </a:ext>
                </a:extLst>
              </p:cNvPr>
              <p:cNvSpPr txBox="1"/>
              <p:nvPr/>
            </p:nvSpPr>
            <p:spPr>
              <a:xfrm>
                <a:off x="4524167" y="1254397"/>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166" name="TextBox 165">
                <a:extLst>
                  <a:ext uri="{FF2B5EF4-FFF2-40B4-BE49-F238E27FC236}">
                    <a16:creationId xmlns:a16="http://schemas.microsoft.com/office/drawing/2014/main" id="{475AE093-0C45-02E2-CABA-AB6881CA5B7C}"/>
                  </a:ext>
                </a:extLst>
              </p:cNvPr>
              <p:cNvSpPr txBox="1"/>
              <p:nvPr/>
            </p:nvSpPr>
            <p:spPr>
              <a:xfrm>
                <a:off x="4524167" y="1778536"/>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167" name="TextBox 166">
                <a:extLst>
                  <a:ext uri="{FF2B5EF4-FFF2-40B4-BE49-F238E27FC236}">
                    <a16:creationId xmlns:a16="http://schemas.microsoft.com/office/drawing/2014/main" id="{1F88393E-0D04-5A4C-B52B-9C2954D670FB}"/>
                  </a:ext>
                </a:extLst>
              </p:cNvPr>
              <p:cNvSpPr txBox="1"/>
              <p:nvPr/>
            </p:nvSpPr>
            <p:spPr>
              <a:xfrm>
                <a:off x="4524167" y="2277067"/>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168" name="TextBox 167">
                <a:extLst>
                  <a:ext uri="{FF2B5EF4-FFF2-40B4-BE49-F238E27FC236}">
                    <a16:creationId xmlns:a16="http://schemas.microsoft.com/office/drawing/2014/main" id="{2261516C-88D2-B4F2-D353-BACCB9071E53}"/>
                  </a:ext>
                </a:extLst>
              </p:cNvPr>
              <p:cNvSpPr txBox="1"/>
              <p:nvPr/>
            </p:nvSpPr>
            <p:spPr>
              <a:xfrm>
                <a:off x="4524167" y="2791720"/>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169" name="TextBox 168">
                <a:extLst>
                  <a:ext uri="{FF2B5EF4-FFF2-40B4-BE49-F238E27FC236}">
                    <a16:creationId xmlns:a16="http://schemas.microsoft.com/office/drawing/2014/main" id="{43C3501D-763F-98D0-C170-89A89DE1123E}"/>
                  </a:ext>
                </a:extLst>
              </p:cNvPr>
              <p:cNvSpPr txBox="1"/>
              <p:nvPr/>
            </p:nvSpPr>
            <p:spPr>
              <a:xfrm>
                <a:off x="4524167" y="3295623"/>
                <a:ext cx="39786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170" name="TextBox 169">
                <a:extLst>
                  <a:ext uri="{FF2B5EF4-FFF2-40B4-BE49-F238E27FC236}">
                    <a16:creationId xmlns:a16="http://schemas.microsoft.com/office/drawing/2014/main" id="{C4C16184-6ECA-FB79-D412-E93CC9697F7B}"/>
                  </a:ext>
                </a:extLst>
              </p:cNvPr>
              <p:cNvSpPr txBox="1"/>
              <p:nvPr/>
            </p:nvSpPr>
            <p:spPr>
              <a:xfrm>
                <a:off x="4675383" y="3730105"/>
                <a:ext cx="246657" cy="42658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136" name="TextBox 135">
              <a:extLst>
                <a:ext uri="{FF2B5EF4-FFF2-40B4-BE49-F238E27FC236}">
                  <a16:creationId xmlns:a16="http://schemas.microsoft.com/office/drawing/2014/main" id="{0444C157-C88B-DD4A-DB3F-630F3A06C9F5}"/>
                </a:ext>
              </a:extLst>
            </p:cNvPr>
            <p:cNvSpPr txBox="1"/>
            <p:nvPr/>
          </p:nvSpPr>
          <p:spPr>
            <a:xfrm>
              <a:off x="3720004" y="3897482"/>
              <a:ext cx="115415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137" name="Line 21">
              <a:extLst>
                <a:ext uri="{FF2B5EF4-FFF2-40B4-BE49-F238E27FC236}">
                  <a16:creationId xmlns:a16="http://schemas.microsoft.com/office/drawing/2014/main" id="{BD7B5C66-D893-A27E-D8CA-29C217798BE0}"/>
                </a:ext>
              </a:extLst>
            </p:cNvPr>
            <p:cNvSpPr>
              <a:spLocks noChangeShapeType="1"/>
            </p:cNvSpPr>
            <p:nvPr/>
          </p:nvSpPr>
          <p:spPr bwMode="auto">
            <a:xfrm>
              <a:off x="6037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2125C213-9F4E-1407-EB8A-64E24156AEB9}"/>
                </a:ext>
              </a:extLst>
            </p:cNvPr>
            <p:cNvSpPr txBox="1"/>
            <p:nvPr/>
          </p:nvSpPr>
          <p:spPr>
            <a:xfrm>
              <a:off x="5913566" y="3724149"/>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139" name="Line 21">
              <a:extLst>
                <a:ext uri="{FF2B5EF4-FFF2-40B4-BE49-F238E27FC236}">
                  <a16:creationId xmlns:a16="http://schemas.microsoft.com/office/drawing/2014/main" id="{37C07195-E1D8-5087-B12F-A0068E6B2ADA}"/>
                </a:ext>
              </a:extLst>
            </p:cNvPr>
            <p:cNvSpPr>
              <a:spLocks noChangeShapeType="1"/>
            </p:cNvSpPr>
            <p:nvPr/>
          </p:nvSpPr>
          <p:spPr bwMode="auto">
            <a:xfrm>
              <a:off x="5689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59FEB087-F661-C279-62D5-1C76DE595634}"/>
                </a:ext>
              </a:extLst>
            </p:cNvPr>
            <p:cNvSpPr txBox="1"/>
            <p:nvPr/>
          </p:nvSpPr>
          <p:spPr>
            <a:xfrm>
              <a:off x="556494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54</a:t>
              </a:r>
            </a:p>
          </p:txBody>
        </p:sp>
        <p:sp>
          <p:nvSpPr>
            <p:cNvPr id="141" name="Line 21">
              <a:extLst>
                <a:ext uri="{FF2B5EF4-FFF2-40B4-BE49-F238E27FC236}">
                  <a16:creationId xmlns:a16="http://schemas.microsoft.com/office/drawing/2014/main" id="{F42A7D01-3C72-F99F-13E7-D85706154BFB}"/>
                </a:ext>
              </a:extLst>
            </p:cNvPr>
            <p:cNvSpPr>
              <a:spLocks noChangeShapeType="1"/>
            </p:cNvSpPr>
            <p:nvPr/>
          </p:nvSpPr>
          <p:spPr bwMode="auto">
            <a:xfrm>
              <a:off x="53405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FC40A21D-AEFD-BB6D-63EC-789BF0767C4A}"/>
                </a:ext>
              </a:extLst>
            </p:cNvPr>
            <p:cNvSpPr txBox="1"/>
            <p:nvPr/>
          </p:nvSpPr>
          <p:spPr>
            <a:xfrm>
              <a:off x="521631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143" name="Line 21">
              <a:extLst>
                <a:ext uri="{FF2B5EF4-FFF2-40B4-BE49-F238E27FC236}">
                  <a16:creationId xmlns:a16="http://schemas.microsoft.com/office/drawing/2014/main" id="{FEE66DF3-5DF8-A77B-5025-68E20C5F34CA}"/>
                </a:ext>
              </a:extLst>
            </p:cNvPr>
            <p:cNvSpPr>
              <a:spLocks noChangeShapeType="1"/>
            </p:cNvSpPr>
            <p:nvPr/>
          </p:nvSpPr>
          <p:spPr bwMode="auto">
            <a:xfrm>
              <a:off x="49918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CA29F753-96BA-9451-3598-268BA1753335}"/>
                </a:ext>
              </a:extLst>
            </p:cNvPr>
            <p:cNvSpPr txBox="1"/>
            <p:nvPr/>
          </p:nvSpPr>
          <p:spPr>
            <a:xfrm>
              <a:off x="486769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42</a:t>
              </a:r>
            </a:p>
          </p:txBody>
        </p:sp>
        <p:sp>
          <p:nvSpPr>
            <p:cNvPr id="145" name="Line 21">
              <a:extLst>
                <a:ext uri="{FF2B5EF4-FFF2-40B4-BE49-F238E27FC236}">
                  <a16:creationId xmlns:a16="http://schemas.microsoft.com/office/drawing/2014/main" id="{37A875E7-6D39-B77C-C06C-40DDE8A9038B}"/>
                </a:ext>
              </a:extLst>
            </p:cNvPr>
            <p:cNvSpPr>
              <a:spLocks noChangeShapeType="1"/>
            </p:cNvSpPr>
            <p:nvPr/>
          </p:nvSpPr>
          <p:spPr bwMode="auto">
            <a:xfrm>
              <a:off x="46432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4A015613-E4F4-4497-8011-C773F60FFF47}"/>
                </a:ext>
              </a:extLst>
            </p:cNvPr>
            <p:cNvSpPr txBox="1"/>
            <p:nvPr/>
          </p:nvSpPr>
          <p:spPr>
            <a:xfrm>
              <a:off x="451906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147" name="Line 21">
              <a:extLst>
                <a:ext uri="{FF2B5EF4-FFF2-40B4-BE49-F238E27FC236}">
                  <a16:creationId xmlns:a16="http://schemas.microsoft.com/office/drawing/2014/main" id="{8622E8E0-140E-E329-FD5E-039E52964BF5}"/>
                </a:ext>
              </a:extLst>
            </p:cNvPr>
            <p:cNvSpPr>
              <a:spLocks noChangeShapeType="1"/>
            </p:cNvSpPr>
            <p:nvPr/>
          </p:nvSpPr>
          <p:spPr bwMode="auto">
            <a:xfrm>
              <a:off x="42946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5D932183-5152-023D-48C0-0D8F9D6F2C0A}"/>
                </a:ext>
              </a:extLst>
            </p:cNvPr>
            <p:cNvSpPr txBox="1"/>
            <p:nvPr/>
          </p:nvSpPr>
          <p:spPr>
            <a:xfrm>
              <a:off x="4170442"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149" name="Line 21">
              <a:extLst>
                <a:ext uri="{FF2B5EF4-FFF2-40B4-BE49-F238E27FC236}">
                  <a16:creationId xmlns:a16="http://schemas.microsoft.com/office/drawing/2014/main" id="{7A55E54E-3486-8547-A881-F772422D0779}"/>
                </a:ext>
              </a:extLst>
            </p:cNvPr>
            <p:cNvSpPr>
              <a:spLocks noChangeShapeType="1"/>
            </p:cNvSpPr>
            <p:nvPr/>
          </p:nvSpPr>
          <p:spPr bwMode="auto">
            <a:xfrm>
              <a:off x="39460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872B8259-7248-0542-27BD-B32742C2CD55}"/>
                </a:ext>
              </a:extLst>
            </p:cNvPr>
            <p:cNvSpPr txBox="1"/>
            <p:nvPr/>
          </p:nvSpPr>
          <p:spPr>
            <a:xfrm>
              <a:off x="3821817"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151" name="Line 21">
              <a:extLst>
                <a:ext uri="{FF2B5EF4-FFF2-40B4-BE49-F238E27FC236}">
                  <a16:creationId xmlns:a16="http://schemas.microsoft.com/office/drawing/2014/main" id="{AA36FCCF-52BC-4C9B-E38A-5C5AE3E14D8F}"/>
                </a:ext>
              </a:extLst>
            </p:cNvPr>
            <p:cNvSpPr>
              <a:spLocks noChangeShapeType="1"/>
            </p:cNvSpPr>
            <p:nvPr/>
          </p:nvSpPr>
          <p:spPr bwMode="auto">
            <a:xfrm>
              <a:off x="35973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A6FE371A-2AFE-95AF-D37C-2088148D2363}"/>
                </a:ext>
              </a:extLst>
            </p:cNvPr>
            <p:cNvSpPr txBox="1"/>
            <p:nvPr/>
          </p:nvSpPr>
          <p:spPr>
            <a:xfrm>
              <a:off x="3473191"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153" name="Line 21">
              <a:extLst>
                <a:ext uri="{FF2B5EF4-FFF2-40B4-BE49-F238E27FC236}">
                  <a16:creationId xmlns:a16="http://schemas.microsoft.com/office/drawing/2014/main" id="{ABF475EB-7F10-F242-6F8B-681ED7E7281B}"/>
                </a:ext>
              </a:extLst>
            </p:cNvPr>
            <p:cNvSpPr>
              <a:spLocks noChangeShapeType="1"/>
            </p:cNvSpPr>
            <p:nvPr/>
          </p:nvSpPr>
          <p:spPr bwMode="auto">
            <a:xfrm>
              <a:off x="3248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3CD5A6EA-67C1-C95B-3314-2429C1F097DF}"/>
                </a:ext>
              </a:extLst>
            </p:cNvPr>
            <p:cNvSpPr txBox="1"/>
            <p:nvPr/>
          </p:nvSpPr>
          <p:spPr>
            <a:xfrm>
              <a:off x="3124566" y="3724149"/>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155" name="Line 21">
              <a:extLst>
                <a:ext uri="{FF2B5EF4-FFF2-40B4-BE49-F238E27FC236}">
                  <a16:creationId xmlns:a16="http://schemas.microsoft.com/office/drawing/2014/main" id="{E11474AA-FBF3-A6AC-DDED-233716FAFCD7}"/>
                </a:ext>
              </a:extLst>
            </p:cNvPr>
            <p:cNvSpPr>
              <a:spLocks noChangeShapeType="1"/>
            </p:cNvSpPr>
            <p:nvPr/>
          </p:nvSpPr>
          <p:spPr bwMode="auto">
            <a:xfrm>
              <a:off x="2900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E59F5CA7-5273-51BD-E8C9-0705A478C26C}"/>
                </a:ext>
              </a:extLst>
            </p:cNvPr>
            <p:cNvSpPr txBox="1"/>
            <p:nvPr/>
          </p:nvSpPr>
          <p:spPr>
            <a:xfrm>
              <a:off x="2818420" y="3724149"/>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157" name="Line 21">
              <a:extLst>
                <a:ext uri="{FF2B5EF4-FFF2-40B4-BE49-F238E27FC236}">
                  <a16:creationId xmlns:a16="http://schemas.microsoft.com/office/drawing/2014/main" id="{B64192A6-C893-670C-BAD9-B0379B96A92C}"/>
                </a:ext>
              </a:extLst>
            </p:cNvPr>
            <p:cNvSpPr>
              <a:spLocks noChangeShapeType="1"/>
            </p:cNvSpPr>
            <p:nvPr/>
          </p:nvSpPr>
          <p:spPr bwMode="auto">
            <a:xfrm>
              <a:off x="2551514"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4C475CC1-A327-35BD-13BE-14AE04592D92}"/>
                </a:ext>
              </a:extLst>
            </p:cNvPr>
            <p:cNvSpPr txBox="1"/>
            <p:nvPr/>
          </p:nvSpPr>
          <p:spPr>
            <a:xfrm>
              <a:off x="2475464" y="3724149"/>
              <a:ext cx="14632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aphicFrame>
        <p:nvGraphicFramePr>
          <p:cNvPr id="171" name="Table 6">
            <a:extLst>
              <a:ext uri="{FF2B5EF4-FFF2-40B4-BE49-F238E27FC236}">
                <a16:creationId xmlns:a16="http://schemas.microsoft.com/office/drawing/2014/main" id="{21C54FD5-F5C3-6A1B-BCB1-C444912B4221}"/>
              </a:ext>
            </a:extLst>
          </p:cNvPr>
          <p:cNvGraphicFramePr>
            <a:graphicFrameLocks noGrp="1"/>
          </p:cNvGraphicFramePr>
          <p:nvPr>
            <p:extLst>
              <p:ext uri="{D42A27DB-BD31-4B8C-83A1-F6EECF244321}">
                <p14:modId xmlns:p14="http://schemas.microsoft.com/office/powerpoint/2010/main" val="886976857"/>
              </p:ext>
            </p:extLst>
          </p:nvPr>
        </p:nvGraphicFramePr>
        <p:xfrm>
          <a:off x="8178003" y="1758409"/>
          <a:ext cx="3868446" cy="656640"/>
        </p:xfrm>
        <a:graphic>
          <a:graphicData uri="http://schemas.openxmlformats.org/drawingml/2006/table">
            <a:tbl>
              <a:tblPr firstRow="1" bandRow="1">
                <a:tableStyleId>{5C22544A-7EE6-4342-B048-85BDC9FD1C3A}</a:tableStyleId>
              </a:tblPr>
              <a:tblGrid>
                <a:gridCol w="1443745">
                  <a:extLst>
                    <a:ext uri="{9D8B030D-6E8A-4147-A177-3AD203B41FA5}">
                      <a16:colId xmlns:a16="http://schemas.microsoft.com/office/drawing/2014/main" val="3856772290"/>
                    </a:ext>
                  </a:extLst>
                </a:gridCol>
                <a:gridCol w="852755">
                  <a:extLst>
                    <a:ext uri="{9D8B030D-6E8A-4147-A177-3AD203B41FA5}">
                      <a16:colId xmlns:a16="http://schemas.microsoft.com/office/drawing/2014/main" val="1282404209"/>
                    </a:ext>
                  </a:extLst>
                </a:gridCol>
                <a:gridCol w="789500">
                  <a:extLst>
                    <a:ext uri="{9D8B030D-6E8A-4147-A177-3AD203B41FA5}">
                      <a16:colId xmlns:a16="http://schemas.microsoft.com/office/drawing/2014/main" val="3396885302"/>
                    </a:ext>
                  </a:extLst>
                </a:gridCol>
                <a:gridCol w="782446">
                  <a:extLst>
                    <a:ext uri="{9D8B030D-6E8A-4147-A177-3AD203B41FA5}">
                      <a16:colId xmlns:a16="http://schemas.microsoft.com/office/drawing/2014/main" val="3702168602"/>
                    </a:ext>
                  </a:extLst>
                </a:gridCol>
              </a:tblGrid>
              <a:tr h="0">
                <a:tc>
                  <a:txBody>
                    <a:bodyPr/>
                    <a:lstStyle/>
                    <a:p>
                      <a:pPr algn="l" rtl="0"/>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イベント/合計</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mPFS、月数</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HR (95%CI)</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265627"/>
                  </a:ext>
                </a:extLst>
              </a:tr>
              <a:tr h="0">
                <a:tc>
                  <a:txBody>
                    <a:bodyPr/>
                    <a:lstStyle/>
                    <a:p>
                      <a:pPr algn="l"/>
                      <a:r>
                        <a:rPr lang="ja-JP" sz="900">
                          <a:solidFill>
                            <a:srgbClr val="4D4D4D"/>
                          </a:solidFill>
                        </a:rPr>
                        <a:t>FOLFIRI + セツキシマブ</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rgbClr val="4D4D4D"/>
                          </a:solidFill>
                        </a:rPr>
                        <a:t>181/271</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rgbClr val="4D4D4D"/>
                          </a:solidFill>
                        </a:rPr>
                        <a:t>11.5</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900">
                          <a:solidFill>
                            <a:srgbClr val="4D4D4D"/>
                          </a:solidFill>
                        </a:rPr>
                        <a:t>0.87</a:t>
                      </a:r>
                      <a:br>
                        <a:rPr lang="ja-JP" sz="900">
                          <a:solidFill>
                            <a:srgbClr val="4D4D4D"/>
                          </a:solidFill>
                        </a:rPr>
                      </a:br>
                      <a:r>
                        <a:rPr lang="ja-JP" sz="900">
                          <a:solidFill>
                            <a:srgbClr val="4D4D4D"/>
                          </a:solidFill>
                        </a:rPr>
                        <a:t>(0.71、1.06); p=0.17</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8986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900">
                          <a:solidFill>
                            <a:srgbClr val="4D4D4D"/>
                          </a:solidFill>
                        </a:rPr>
                        <a:t>FOLFIRI + セツキシマブ、その後にFUFA/cape + bev</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196/268</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dirty="0">
                          <a:solidFill>
                            <a:srgbClr val="4D4D4D"/>
                          </a:solidFill>
                        </a:rPr>
                        <a:t>11.6</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9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681662"/>
                  </a:ext>
                </a:extLst>
              </a:tr>
            </a:tbl>
          </a:graphicData>
        </a:graphic>
      </p:graphicFrame>
      <p:graphicFrame>
        <p:nvGraphicFramePr>
          <p:cNvPr id="172" name="Table 6">
            <a:extLst>
              <a:ext uri="{FF2B5EF4-FFF2-40B4-BE49-F238E27FC236}">
                <a16:creationId xmlns:a16="http://schemas.microsoft.com/office/drawing/2014/main" id="{CFBEF219-CFBB-67D2-923B-382713CEB564}"/>
              </a:ext>
            </a:extLst>
          </p:cNvPr>
          <p:cNvGraphicFramePr>
            <a:graphicFrameLocks noGrp="1"/>
          </p:cNvGraphicFramePr>
          <p:nvPr>
            <p:extLst>
              <p:ext uri="{D42A27DB-BD31-4B8C-83A1-F6EECF244321}">
                <p14:modId xmlns:p14="http://schemas.microsoft.com/office/powerpoint/2010/main" val="3735340506"/>
              </p:ext>
            </p:extLst>
          </p:nvPr>
        </p:nvGraphicFramePr>
        <p:xfrm>
          <a:off x="2682240" y="3879492"/>
          <a:ext cx="3662052" cy="694839"/>
        </p:xfrm>
        <a:graphic>
          <a:graphicData uri="http://schemas.openxmlformats.org/drawingml/2006/table">
            <a:tbl>
              <a:tblPr firstRow="1" bandRow="1">
                <a:tableStyleId>{5C22544A-7EE6-4342-B048-85BDC9FD1C3A}</a:tableStyleId>
              </a:tblPr>
              <a:tblGrid>
                <a:gridCol w="1422286">
                  <a:extLst>
                    <a:ext uri="{9D8B030D-6E8A-4147-A177-3AD203B41FA5}">
                      <a16:colId xmlns:a16="http://schemas.microsoft.com/office/drawing/2014/main" val="3856772290"/>
                    </a:ext>
                  </a:extLst>
                </a:gridCol>
                <a:gridCol w="796247">
                  <a:extLst>
                    <a:ext uri="{9D8B030D-6E8A-4147-A177-3AD203B41FA5}">
                      <a16:colId xmlns:a16="http://schemas.microsoft.com/office/drawing/2014/main" val="1282404209"/>
                    </a:ext>
                  </a:extLst>
                </a:gridCol>
                <a:gridCol w="697387">
                  <a:extLst>
                    <a:ext uri="{9D8B030D-6E8A-4147-A177-3AD203B41FA5}">
                      <a16:colId xmlns:a16="http://schemas.microsoft.com/office/drawing/2014/main" val="3893712631"/>
                    </a:ext>
                  </a:extLst>
                </a:gridCol>
                <a:gridCol w="746132">
                  <a:extLst>
                    <a:ext uri="{9D8B030D-6E8A-4147-A177-3AD203B41FA5}">
                      <a16:colId xmlns:a16="http://schemas.microsoft.com/office/drawing/2014/main" val="2118452475"/>
                    </a:ext>
                  </a:extLst>
                </a:gridCol>
              </a:tblGrid>
              <a:tr h="211359">
                <a:tc>
                  <a:txBody>
                    <a:bodyPr/>
                    <a:lstStyle/>
                    <a:p>
                      <a:pPr algn="l" rtl="0"/>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イベント/合計</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mOS、月数</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HR (95%CI)</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265627"/>
                  </a:ext>
                </a:extLst>
              </a:tr>
              <a:tr h="127896">
                <a:tc>
                  <a:txBody>
                    <a:bodyPr/>
                    <a:lstStyle/>
                    <a:p>
                      <a:pPr algn="l"/>
                      <a:r>
                        <a:rPr lang="ja-JP" sz="900">
                          <a:solidFill>
                            <a:srgbClr val="4D4D4D"/>
                          </a:solidFill>
                        </a:rPr>
                        <a:t>FOLFIRI + セツキシマブ</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rgbClr val="4D4D4D"/>
                          </a:solidFill>
                        </a:rPr>
                        <a:t>28/50</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rgbClr val="4D4D4D"/>
                          </a:solidFill>
                        </a:rPr>
                        <a:t>12.5</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900">
                          <a:solidFill>
                            <a:srgbClr val="4D4D4D"/>
                          </a:solidFill>
                        </a:rPr>
                        <a:t>1.35</a:t>
                      </a:r>
                      <a:br>
                        <a:rPr lang="ja-JP" sz="900">
                          <a:solidFill>
                            <a:srgbClr val="4D4D4D"/>
                          </a:solidFill>
                        </a:rPr>
                      </a:br>
                      <a:r>
                        <a:rPr lang="ja-JP" sz="900">
                          <a:solidFill>
                            <a:srgbClr val="4D4D4D"/>
                          </a:solidFill>
                        </a:rPr>
                        <a:t>(0.78、2.34); p=0.27</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898652"/>
                  </a:ext>
                </a:extLst>
              </a:tr>
              <a:tr h="214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900">
                          <a:solidFill>
                            <a:srgbClr val="4D4D4D"/>
                          </a:solidFill>
                        </a:rPr>
                        <a:t>FOLFIRI + セツキシマブ、その後にFUFA/cape + bev</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24/54</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dirty="0">
                          <a:solidFill>
                            <a:srgbClr val="4D4D4D"/>
                          </a:solidFill>
                        </a:rPr>
                        <a:t>21.2</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681662"/>
                  </a:ext>
                </a:extLst>
              </a:tr>
            </a:tbl>
          </a:graphicData>
        </a:graphic>
      </p:graphicFrame>
      <p:graphicFrame>
        <p:nvGraphicFramePr>
          <p:cNvPr id="173" name="Table 6">
            <a:extLst>
              <a:ext uri="{FF2B5EF4-FFF2-40B4-BE49-F238E27FC236}">
                <a16:creationId xmlns:a16="http://schemas.microsoft.com/office/drawing/2014/main" id="{66414C27-6E9A-82AF-BA68-1539BDA25643}"/>
              </a:ext>
            </a:extLst>
          </p:cNvPr>
          <p:cNvGraphicFramePr>
            <a:graphicFrameLocks noGrp="1"/>
          </p:cNvGraphicFramePr>
          <p:nvPr>
            <p:extLst>
              <p:ext uri="{D42A27DB-BD31-4B8C-83A1-F6EECF244321}">
                <p14:modId xmlns:p14="http://schemas.microsoft.com/office/powerpoint/2010/main" val="3069088009"/>
              </p:ext>
            </p:extLst>
          </p:nvPr>
        </p:nvGraphicFramePr>
        <p:xfrm>
          <a:off x="8342031" y="3879492"/>
          <a:ext cx="3657643" cy="656640"/>
        </p:xfrm>
        <a:graphic>
          <a:graphicData uri="http://schemas.openxmlformats.org/drawingml/2006/table">
            <a:tbl>
              <a:tblPr firstRow="1" bandRow="1">
                <a:tableStyleId>{5C22544A-7EE6-4342-B048-85BDC9FD1C3A}</a:tableStyleId>
              </a:tblPr>
              <a:tblGrid>
                <a:gridCol w="1454378">
                  <a:extLst>
                    <a:ext uri="{9D8B030D-6E8A-4147-A177-3AD203B41FA5}">
                      <a16:colId xmlns:a16="http://schemas.microsoft.com/office/drawing/2014/main" val="3856772290"/>
                    </a:ext>
                  </a:extLst>
                </a:gridCol>
                <a:gridCol w="801384">
                  <a:extLst>
                    <a:ext uri="{9D8B030D-6E8A-4147-A177-3AD203B41FA5}">
                      <a16:colId xmlns:a16="http://schemas.microsoft.com/office/drawing/2014/main" val="1282404209"/>
                    </a:ext>
                  </a:extLst>
                </a:gridCol>
                <a:gridCol w="690681">
                  <a:extLst>
                    <a:ext uri="{9D8B030D-6E8A-4147-A177-3AD203B41FA5}">
                      <a16:colId xmlns:a16="http://schemas.microsoft.com/office/drawing/2014/main" val="164330776"/>
                    </a:ext>
                  </a:extLst>
                </a:gridCol>
                <a:gridCol w="711200">
                  <a:extLst>
                    <a:ext uri="{9D8B030D-6E8A-4147-A177-3AD203B41FA5}">
                      <a16:colId xmlns:a16="http://schemas.microsoft.com/office/drawing/2014/main" val="398620179"/>
                    </a:ext>
                  </a:extLst>
                </a:gridCol>
              </a:tblGrid>
              <a:tr h="149559">
                <a:tc>
                  <a:txBody>
                    <a:bodyPr/>
                    <a:lstStyle/>
                    <a:p>
                      <a:pPr algn="l" rtl="0"/>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イベント/合計</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mOS、月数</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HR (95%CI)</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265627"/>
                  </a:ext>
                </a:extLst>
              </a:tr>
              <a:tr h="113119">
                <a:tc>
                  <a:txBody>
                    <a:bodyPr/>
                    <a:lstStyle/>
                    <a:p>
                      <a:pPr algn="l"/>
                      <a:r>
                        <a:rPr lang="ja-JP" sz="900">
                          <a:solidFill>
                            <a:srgbClr val="4D4D4D"/>
                          </a:solidFill>
                        </a:rPr>
                        <a:t>FOLFIRI + セツキシマブ</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rgbClr val="4D4D4D"/>
                          </a:solidFill>
                        </a:rPr>
                        <a:t>103/271</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rgbClr val="4D4D4D"/>
                          </a:solidFill>
                        </a:rPr>
                        <a:t>33.2</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900" dirty="0">
                          <a:solidFill>
                            <a:srgbClr val="4D4D4D"/>
                          </a:solidFill>
                        </a:rPr>
                        <a:t>0.99</a:t>
                      </a:r>
                      <a:r>
                        <a:rPr lang="ja-JP" sz="900" baseline="0" dirty="0">
                          <a:solidFill>
                            <a:srgbClr val="4D4D4D"/>
                          </a:solidFill>
                        </a:rPr>
                        <a:t> 
(0.75, 1.32); p=0.96</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898652"/>
                  </a:ext>
                </a:extLst>
              </a:tr>
              <a:tr h="214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900">
                          <a:solidFill>
                            <a:srgbClr val="4D4D4D"/>
                          </a:solidFill>
                        </a:rPr>
                        <a:t>FOLFIRI + セツキシマブ、その後にFUFA/cape + bev</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rgbClr val="4D4D4D"/>
                          </a:solidFill>
                        </a:rPr>
                        <a:t>95/268</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dirty="0">
                          <a:solidFill>
                            <a:srgbClr val="4D4D4D"/>
                          </a:solidFill>
                        </a:rPr>
                        <a:t>35.6</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9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681662"/>
                  </a:ext>
                </a:extLst>
              </a:tr>
            </a:tbl>
          </a:graphicData>
        </a:graphic>
      </p:graphicFrame>
      <p:cxnSp>
        <p:nvCxnSpPr>
          <p:cNvPr id="178" name="Straight Connector 177">
            <a:extLst>
              <a:ext uri="{FF2B5EF4-FFF2-40B4-BE49-F238E27FC236}">
                <a16:creationId xmlns:a16="http://schemas.microsoft.com/office/drawing/2014/main" id="{30D6C5D3-16A0-BB67-8748-2ACE0CBB37EB}"/>
              </a:ext>
            </a:extLst>
          </p:cNvPr>
          <p:cNvCxnSpPr>
            <a:cxnSpLocks/>
          </p:cNvCxnSpPr>
          <p:nvPr/>
        </p:nvCxnSpPr>
        <p:spPr>
          <a:xfrm>
            <a:off x="1461079" y="2569029"/>
            <a:ext cx="598714"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BD5B30E-DCE4-146B-0C4D-DCFDBF7C268C}"/>
              </a:ext>
            </a:extLst>
          </p:cNvPr>
          <p:cNvCxnSpPr>
            <a:cxnSpLocks/>
          </p:cNvCxnSpPr>
          <p:nvPr/>
        </p:nvCxnSpPr>
        <p:spPr>
          <a:xfrm rot="5400000">
            <a:off x="1466608" y="3037029"/>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B48B4ED-3DD9-AA88-A16D-EC2AEF19205D}"/>
              </a:ext>
            </a:extLst>
          </p:cNvPr>
          <p:cNvCxnSpPr>
            <a:cxnSpLocks/>
          </p:cNvCxnSpPr>
          <p:nvPr/>
        </p:nvCxnSpPr>
        <p:spPr>
          <a:xfrm rot="5400000">
            <a:off x="1586008" y="3037029"/>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A03D403-5578-A80E-D460-2413432E0B54}"/>
              </a:ext>
            </a:extLst>
          </p:cNvPr>
          <p:cNvCxnSpPr>
            <a:cxnSpLocks/>
          </p:cNvCxnSpPr>
          <p:nvPr/>
        </p:nvCxnSpPr>
        <p:spPr>
          <a:xfrm>
            <a:off x="1439308" y="4982651"/>
            <a:ext cx="154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5F0F1-410C-39EA-31FF-4986B9F2BB89}"/>
              </a:ext>
            </a:extLst>
          </p:cNvPr>
          <p:cNvCxnSpPr>
            <a:cxnSpLocks/>
          </p:cNvCxnSpPr>
          <p:nvPr/>
        </p:nvCxnSpPr>
        <p:spPr>
          <a:xfrm rot="5400000">
            <a:off x="1951023" y="5450651"/>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7BDC151-4AF7-0193-1A5F-7DB25655984D}"/>
              </a:ext>
            </a:extLst>
          </p:cNvPr>
          <p:cNvCxnSpPr>
            <a:cxnSpLocks/>
          </p:cNvCxnSpPr>
          <p:nvPr/>
        </p:nvCxnSpPr>
        <p:spPr>
          <a:xfrm rot="5400000">
            <a:off x="2511764" y="5450651"/>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EA2FD6B-1E5F-9D31-59C7-0658EF6EA4FE}"/>
              </a:ext>
            </a:extLst>
          </p:cNvPr>
          <p:cNvCxnSpPr>
            <a:cxnSpLocks/>
          </p:cNvCxnSpPr>
          <p:nvPr/>
        </p:nvCxnSpPr>
        <p:spPr>
          <a:xfrm>
            <a:off x="6864504" y="4982651"/>
            <a:ext cx="237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663B482-3A7E-91AA-4D51-7987F2677EE1}"/>
              </a:ext>
            </a:extLst>
          </p:cNvPr>
          <p:cNvCxnSpPr>
            <a:cxnSpLocks/>
          </p:cNvCxnSpPr>
          <p:nvPr/>
        </p:nvCxnSpPr>
        <p:spPr>
          <a:xfrm rot="5400000">
            <a:off x="8608108" y="5453084"/>
            <a:ext cx="9324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7409568-FE49-FFF4-9840-7AA0DF53C056}"/>
              </a:ext>
            </a:extLst>
          </p:cNvPr>
          <p:cNvCxnSpPr>
            <a:cxnSpLocks/>
          </p:cNvCxnSpPr>
          <p:nvPr/>
        </p:nvCxnSpPr>
        <p:spPr>
          <a:xfrm rot="5400000">
            <a:off x="8766078" y="5453084"/>
            <a:ext cx="9324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C1B11D2-F5DF-3241-9FBD-16533B465075}"/>
              </a:ext>
            </a:extLst>
          </p:cNvPr>
          <p:cNvCxnSpPr>
            <a:cxnSpLocks/>
          </p:cNvCxnSpPr>
          <p:nvPr/>
        </p:nvCxnSpPr>
        <p:spPr>
          <a:xfrm>
            <a:off x="6861168" y="2583777"/>
            <a:ext cx="882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41D4CE0-BF62-4CD6-C9CF-DF164D56DB1E}"/>
              </a:ext>
            </a:extLst>
          </p:cNvPr>
          <p:cNvCxnSpPr>
            <a:cxnSpLocks/>
          </p:cNvCxnSpPr>
          <p:nvPr/>
        </p:nvCxnSpPr>
        <p:spPr>
          <a:xfrm rot="5400000">
            <a:off x="7241841" y="3051777"/>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515A6096-D333-5308-168E-6FFAF6D88848}"/>
              </a:ext>
            </a:extLst>
          </p:cNvPr>
          <p:cNvCxnSpPr>
            <a:cxnSpLocks/>
          </p:cNvCxnSpPr>
          <p:nvPr/>
        </p:nvCxnSpPr>
        <p:spPr>
          <a:xfrm rot="5400000">
            <a:off x="7260293" y="3051777"/>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355256CE-6DDE-4580-287B-747E29DF0783}"/>
              </a:ext>
            </a:extLst>
          </p:cNvPr>
          <p:cNvGrpSpPr/>
          <p:nvPr/>
        </p:nvGrpSpPr>
        <p:grpSpPr>
          <a:xfrm>
            <a:off x="1550097" y="1725100"/>
            <a:ext cx="2842506" cy="1566740"/>
            <a:chOff x="4305300" y="2452687"/>
            <a:chExt cx="3583533" cy="1956910"/>
          </a:xfrm>
        </p:grpSpPr>
        <p:sp>
          <p:nvSpPr>
            <p:cNvPr id="191" name="Freeform: Shape 196">
              <a:extLst>
                <a:ext uri="{FF2B5EF4-FFF2-40B4-BE49-F238E27FC236}">
                  <a16:creationId xmlns:a16="http://schemas.microsoft.com/office/drawing/2014/main" id="{4A434E04-4804-4DC9-FB3A-570AD756DA1F}"/>
                </a:ext>
              </a:extLst>
            </p:cNvPr>
            <p:cNvSpPr/>
            <p:nvPr/>
          </p:nvSpPr>
          <p:spPr>
            <a:xfrm>
              <a:off x="4305300" y="2489400"/>
              <a:ext cx="3583533" cy="1871696"/>
            </a:xfrm>
            <a:custGeom>
              <a:avLst/>
              <a:gdLst>
                <a:gd name="connsiteX0" fmla="*/ 3583534 w 3583533"/>
                <a:gd name="connsiteY0" fmla="*/ 1871697 h 1871696"/>
                <a:gd name="connsiteX1" fmla="*/ 1751800 w 3583533"/>
                <a:gd name="connsiteY1" fmla="*/ 1871697 h 1871696"/>
                <a:gd name="connsiteX2" fmla="*/ 1751800 w 3583533"/>
                <a:gd name="connsiteY2" fmla="*/ 1768455 h 1871696"/>
                <a:gd name="connsiteX3" fmla="*/ 1512008 w 3583533"/>
                <a:gd name="connsiteY3" fmla="*/ 1768455 h 1871696"/>
                <a:gd name="connsiteX4" fmla="*/ 1512008 w 3583533"/>
                <a:gd name="connsiteY4" fmla="*/ 1688522 h 1871696"/>
                <a:gd name="connsiteX5" fmla="*/ 1458725 w 3583533"/>
                <a:gd name="connsiteY5" fmla="*/ 1688522 h 1871696"/>
                <a:gd name="connsiteX6" fmla="*/ 1458725 w 3583533"/>
                <a:gd name="connsiteY6" fmla="*/ 1618579 h 1871696"/>
                <a:gd name="connsiteX7" fmla="*/ 1115692 w 3583533"/>
                <a:gd name="connsiteY7" fmla="*/ 1618579 h 1871696"/>
                <a:gd name="connsiteX8" fmla="*/ 1115692 w 3583533"/>
                <a:gd name="connsiteY8" fmla="*/ 1545313 h 1871696"/>
                <a:gd name="connsiteX9" fmla="*/ 1072391 w 3583533"/>
                <a:gd name="connsiteY9" fmla="*/ 1545313 h 1871696"/>
                <a:gd name="connsiteX10" fmla="*/ 1072391 w 3583533"/>
                <a:gd name="connsiteY10" fmla="*/ 1465389 h 1871696"/>
                <a:gd name="connsiteX11" fmla="*/ 962492 w 3583533"/>
                <a:gd name="connsiteY11" fmla="*/ 1465389 h 1871696"/>
                <a:gd name="connsiteX12" fmla="*/ 962492 w 3583533"/>
                <a:gd name="connsiteY12" fmla="*/ 1388789 h 1871696"/>
                <a:gd name="connsiteX13" fmla="*/ 839266 w 3583533"/>
                <a:gd name="connsiteY13" fmla="*/ 1388789 h 1871696"/>
                <a:gd name="connsiteX14" fmla="*/ 839266 w 3583533"/>
                <a:gd name="connsiteY14" fmla="*/ 1332172 h 1871696"/>
                <a:gd name="connsiteX15" fmla="*/ 619458 w 3583533"/>
                <a:gd name="connsiteY15" fmla="*/ 1332172 h 1871696"/>
                <a:gd name="connsiteX16" fmla="*/ 619458 w 3583533"/>
                <a:gd name="connsiteY16" fmla="*/ 1222263 h 1871696"/>
                <a:gd name="connsiteX17" fmla="*/ 579493 w 3583533"/>
                <a:gd name="connsiteY17" fmla="*/ 1222263 h 1871696"/>
                <a:gd name="connsiteX18" fmla="*/ 579493 w 3583533"/>
                <a:gd name="connsiteY18" fmla="*/ 1025772 h 1871696"/>
                <a:gd name="connsiteX19" fmla="*/ 552849 w 3583533"/>
                <a:gd name="connsiteY19" fmla="*/ 1025772 h 1871696"/>
                <a:gd name="connsiteX20" fmla="*/ 552849 w 3583533"/>
                <a:gd name="connsiteY20" fmla="*/ 965822 h 1871696"/>
                <a:gd name="connsiteX21" fmla="*/ 549519 w 3583533"/>
                <a:gd name="connsiteY21" fmla="*/ 965822 h 1871696"/>
                <a:gd name="connsiteX22" fmla="*/ 549519 w 3583533"/>
                <a:gd name="connsiteY22" fmla="*/ 912535 h 1871696"/>
                <a:gd name="connsiteX23" fmla="*/ 476250 w 3583533"/>
                <a:gd name="connsiteY23" fmla="*/ 912535 h 1871696"/>
                <a:gd name="connsiteX24" fmla="*/ 476250 w 3583533"/>
                <a:gd name="connsiteY24" fmla="*/ 832605 h 1871696"/>
                <a:gd name="connsiteX25" fmla="*/ 432954 w 3583533"/>
                <a:gd name="connsiteY25" fmla="*/ 832605 h 1871696"/>
                <a:gd name="connsiteX26" fmla="*/ 432954 w 3583533"/>
                <a:gd name="connsiteY26" fmla="*/ 772658 h 1871696"/>
                <a:gd name="connsiteX27" fmla="*/ 412972 w 3583533"/>
                <a:gd name="connsiteY27" fmla="*/ 772658 h 1871696"/>
                <a:gd name="connsiteX28" fmla="*/ 412972 w 3583533"/>
                <a:gd name="connsiteY28" fmla="*/ 739353 h 1871696"/>
                <a:gd name="connsiteX29" fmla="*/ 389659 w 3583533"/>
                <a:gd name="connsiteY29" fmla="*/ 739353 h 1871696"/>
                <a:gd name="connsiteX30" fmla="*/ 389659 w 3583533"/>
                <a:gd name="connsiteY30" fmla="*/ 602806 h 1871696"/>
                <a:gd name="connsiteX31" fmla="*/ 326381 w 3583533"/>
                <a:gd name="connsiteY31" fmla="*/ 602806 h 1871696"/>
                <a:gd name="connsiteX32" fmla="*/ 326381 w 3583533"/>
                <a:gd name="connsiteY32" fmla="*/ 529537 h 1871696"/>
                <a:gd name="connsiteX33" fmla="*/ 256443 w 3583533"/>
                <a:gd name="connsiteY33" fmla="*/ 529537 h 1871696"/>
                <a:gd name="connsiteX34" fmla="*/ 256443 w 3583533"/>
                <a:gd name="connsiteY34" fmla="*/ 169852 h 1871696"/>
                <a:gd name="connsiteX35" fmla="*/ 236460 w 3583533"/>
                <a:gd name="connsiteY35" fmla="*/ 169852 h 1871696"/>
                <a:gd name="connsiteX36" fmla="*/ 236460 w 3583533"/>
                <a:gd name="connsiteY36" fmla="*/ 123226 h 1871696"/>
                <a:gd name="connsiteX37" fmla="*/ 186503 w 3583533"/>
                <a:gd name="connsiteY37" fmla="*/ 123226 h 1871696"/>
                <a:gd name="connsiteX38" fmla="*/ 186503 w 3583533"/>
                <a:gd name="connsiteY38" fmla="*/ 46626 h 1871696"/>
                <a:gd name="connsiteX39" fmla="*/ 129887 w 3583533"/>
                <a:gd name="connsiteY39" fmla="*/ 46626 h 1871696"/>
                <a:gd name="connsiteX40" fmla="*/ 129887 w 3583533"/>
                <a:gd name="connsiteY40" fmla="*/ 0 h 1871696"/>
                <a:gd name="connsiteX41" fmla="*/ 0 w 3583533"/>
                <a:gd name="connsiteY41" fmla="*/ 0 h 18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83533" h="1871696">
                  <a:moveTo>
                    <a:pt x="3583534" y="1871697"/>
                  </a:moveTo>
                  <a:lnTo>
                    <a:pt x="1751800" y="1871697"/>
                  </a:lnTo>
                  <a:lnTo>
                    <a:pt x="1751800" y="1768455"/>
                  </a:lnTo>
                  <a:lnTo>
                    <a:pt x="1512008" y="1768455"/>
                  </a:lnTo>
                  <a:lnTo>
                    <a:pt x="1512008" y="1688522"/>
                  </a:lnTo>
                  <a:lnTo>
                    <a:pt x="1458725" y="1688522"/>
                  </a:lnTo>
                  <a:lnTo>
                    <a:pt x="1458725" y="1618579"/>
                  </a:lnTo>
                  <a:lnTo>
                    <a:pt x="1115692" y="1618579"/>
                  </a:lnTo>
                  <a:lnTo>
                    <a:pt x="1115692" y="1545313"/>
                  </a:lnTo>
                  <a:lnTo>
                    <a:pt x="1072391" y="1545313"/>
                  </a:lnTo>
                  <a:lnTo>
                    <a:pt x="1072391" y="1465389"/>
                  </a:lnTo>
                  <a:lnTo>
                    <a:pt x="962492" y="1465389"/>
                  </a:lnTo>
                  <a:lnTo>
                    <a:pt x="962492" y="1388789"/>
                  </a:lnTo>
                  <a:lnTo>
                    <a:pt x="839266" y="1388789"/>
                  </a:lnTo>
                  <a:lnTo>
                    <a:pt x="839266" y="1332172"/>
                  </a:lnTo>
                  <a:lnTo>
                    <a:pt x="619458" y="1332172"/>
                  </a:lnTo>
                  <a:lnTo>
                    <a:pt x="619458" y="1222263"/>
                  </a:lnTo>
                  <a:lnTo>
                    <a:pt x="579493" y="1222263"/>
                  </a:lnTo>
                  <a:lnTo>
                    <a:pt x="579493" y="1025772"/>
                  </a:lnTo>
                  <a:lnTo>
                    <a:pt x="552849" y="1025772"/>
                  </a:lnTo>
                  <a:lnTo>
                    <a:pt x="552849" y="965822"/>
                  </a:lnTo>
                  <a:lnTo>
                    <a:pt x="549519" y="965822"/>
                  </a:lnTo>
                  <a:lnTo>
                    <a:pt x="549519" y="912535"/>
                  </a:lnTo>
                  <a:lnTo>
                    <a:pt x="476250" y="912535"/>
                  </a:lnTo>
                  <a:lnTo>
                    <a:pt x="476250" y="832605"/>
                  </a:lnTo>
                  <a:lnTo>
                    <a:pt x="432954" y="832605"/>
                  </a:lnTo>
                  <a:lnTo>
                    <a:pt x="432954" y="772658"/>
                  </a:lnTo>
                  <a:lnTo>
                    <a:pt x="412972" y="772658"/>
                  </a:lnTo>
                  <a:lnTo>
                    <a:pt x="412972" y="739353"/>
                  </a:lnTo>
                  <a:lnTo>
                    <a:pt x="389659" y="739353"/>
                  </a:lnTo>
                  <a:lnTo>
                    <a:pt x="389659" y="602806"/>
                  </a:lnTo>
                  <a:lnTo>
                    <a:pt x="326381" y="602806"/>
                  </a:lnTo>
                  <a:lnTo>
                    <a:pt x="326381" y="529537"/>
                  </a:lnTo>
                  <a:lnTo>
                    <a:pt x="256443" y="529537"/>
                  </a:lnTo>
                  <a:lnTo>
                    <a:pt x="256443" y="169852"/>
                  </a:lnTo>
                  <a:lnTo>
                    <a:pt x="236460" y="169852"/>
                  </a:lnTo>
                  <a:lnTo>
                    <a:pt x="236460" y="123226"/>
                  </a:lnTo>
                  <a:lnTo>
                    <a:pt x="186503" y="123226"/>
                  </a:lnTo>
                  <a:lnTo>
                    <a:pt x="186503" y="46626"/>
                  </a:lnTo>
                  <a:lnTo>
                    <a:pt x="129887" y="46626"/>
                  </a:lnTo>
                  <a:lnTo>
                    <a:pt x="129887" y="0"/>
                  </a:lnTo>
                  <a:lnTo>
                    <a:pt x="0" y="0"/>
                  </a:lnTo>
                </a:path>
              </a:pathLst>
            </a:custGeom>
            <a:noFill/>
            <a:ln w="19050" cap="flat">
              <a:solidFill>
                <a:schemeClr val="accent3"/>
              </a:solidFill>
              <a:prstDash val="solid"/>
              <a:miter/>
            </a:ln>
          </p:spPr>
          <p:txBody>
            <a:bodyPr rtlCol="0" anchor="ctr"/>
            <a:lstStyle/>
            <a:p>
              <a:endParaRPr lang="en-GB"/>
            </a:p>
          </p:txBody>
        </p:sp>
        <p:sp>
          <p:nvSpPr>
            <p:cNvPr id="192" name="Freeform: Shape 197">
              <a:extLst>
                <a:ext uri="{FF2B5EF4-FFF2-40B4-BE49-F238E27FC236}">
                  <a16:creationId xmlns:a16="http://schemas.microsoft.com/office/drawing/2014/main" id="{36A91AF6-5466-5B50-9E9F-46330D73BD63}"/>
                </a:ext>
              </a:extLst>
            </p:cNvPr>
            <p:cNvSpPr/>
            <p:nvPr/>
          </p:nvSpPr>
          <p:spPr>
            <a:xfrm>
              <a:off x="4323550" y="24526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193" name="Freeform: Shape 198">
              <a:extLst>
                <a:ext uri="{FF2B5EF4-FFF2-40B4-BE49-F238E27FC236}">
                  <a16:creationId xmlns:a16="http://schemas.microsoft.com/office/drawing/2014/main" id="{13CBE1EE-9C80-8AEF-FA20-A6EFECEAB1C1}"/>
                </a:ext>
              </a:extLst>
            </p:cNvPr>
            <p:cNvSpPr/>
            <p:nvPr/>
          </p:nvSpPr>
          <p:spPr>
            <a:xfrm>
              <a:off x="4735750" y="339304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94" name="Freeform: Shape 199">
              <a:extLst>
                <a:ext uri="{FF2B5EF4-FFF2-40B4-BE49-F238E27FC236}">
                  <a16:creationId xmlns:a16="http://schemas.microsoft.com/office/drawing/2014/main" id="{0FD1580B-9E0F-17D9-5099-3AB40E7F2C1C}"/>
                </a:ext>
              </a:extLst>
            </p:cNvPr>
            <p:cNvSpPr/>
            <p:nvPr/>
          </p:nvSpPr>
          <p:spPr>
            <a:xfrm>
              <a:off x="4850050" y="371689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95" name="Freeform: Shape 200">
              <a:extLst>
                <a:ext uri="{FF2B5EF4-FFF2-40B4-BE49-F238E27FC236}">
                  <a16:creationId xmlns:a16="http://schemas.microsoft.com/office/drawing/2014/main" id="{70C58BCA-09D9-3EF5-CD41-D3675B461CA5}"/>
                </a:ext>
              </a:extLst>
            </p:cNvPr>
            <p:cNvSpPr/>
            <p:nvPr/>
          </p:nvSpPr>
          <p:spPr>
            <a:xfrm>
              <a:off x="5097700" y="388834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96" name="Freeform: Shape 201">
              <a:extLst>
                <a:ext uri="{FF2B5EF4-FFF2-40B4-BE49-F238E27FC236}">
                  <a16:creationId xmlns:a16="http://schemas.microsoft.com/office/drawing/2014/main" id="{D96E7F85-651D-B73B-0F9D-8D97D8DEBE98}"/>
                </a:ext>
              </a:extLst>
            </p:cNvPr>
            <p:cNvSpPr/>
            <p:nvPr/>
          </p:nvSpPr>
          <p:spPr>
            <a:xfrm>
              <a:off x="4990300" y="3767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97" name="Freeform: Shape 202">
              <a:extLst>
                <a:ext uri="{FF2B5EF4-FFF2-40B4-BE49-F238E27FC236}">
                  <a16:creationId xmlns:a16="http://schemas.microsoft.com/office/drawing/2014/main" id="{E95CC190-1F02-85B5-02BD-13B4D74A9D06}"/>
                </a:ext>
              </a:extLst>
            </p:cNvPr>
            <p:cNvSpPr/>
            <p:nvPr/>
          </p:nvSpPr>
          <p:spPr>
            <a:xfrm>
              <a:off x="516175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98" name="Freeform: Shape 203">
              <a:extLst>
                <a:ext uri="{FF2B5EF4-FFF2-40B4-BE49-F238E27FC236}">
                  <a16:creationId xmlns:a16="http://schemas.microsoft.com/office/drawing/2014/main" id="{46A2962A-0BF6-E9E1-461D-5AB5EF041FCA}"/>
                </a:ext>
              </a:extLst>
            </p:cNvPr>
            <p:cNvSpPr/>
            <p:nvPr/>
          </p:nvSpPr>
          <p:spPr>
            <a:xfrm>
              <a:off x="519985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99" name="Freeform: Shape 204">
              <a:extLst>
                <a:ext uri="{FF2B5EF4-FFF2-40B4-BE49-F238E27FC236}">
                  <a16:creationId xmlns:a16="http://schemas.microsoft.com/office/drawing/2014/main" id="{43F0FAC2-58CA-817C-DB5E-965DCBD26D9B}"/>
                </a:ext>
              </a:extLst>
            </p:cNvPr>
            <p:cNvSpPr/>
            <p:nvPr/>
          </p:nvSpPr>
          <p:spPr>
            <a:xfrm>
              <a:off x="5314149"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00" name="Freeform: Shape 205">
              <a:extLst>
                <a:ext uri="{FF2B5EF4-FFF2-40B4-BE49-F238E27FC236}">
                  <a16:creationId xmlns:a16="http://schemas.microsoft.com/office/drawing/2014/main" id="{05C3389D-2519-A5CF-3A71-F44D1D308CA6}"/>
                </a:ext>
              </a:extLst>
            </p:cNvPr>
            <p:cNvSpPr/>
            <p:nvPr/>
          </p:nvSpPr>
          <p:spPr>
            <a:xfrm>
              <a:off x="7733509"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01" name="Freeform: Shape 206">
              <a:extLst>
                <a:ext uri="{FF2B5EF4-FFF2-40B4-BE49-F238E27FC236}">
                  <a16:creationId xmlns:a16="http://schemas.microsoft.com/office/drawing/2014/main" id="{2A3C203A-2822-D03D-07BD-EB381CB0BA34}"/>
                </a:ext>
              </a:extLst>
            </p:cNvPr>
            <p:cNvSpPr/>
            <p:nvPr/>
          </p:nvSpPr>
          <p:spPr>
            <a:xfrm>
              <a:off x="7828759"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nvGrpSpPr>
          <p:cNvPr id="202" name="Group 201">
            <a:extLst>
              <a:ext uri="{FF2B5EF4-FFF2-40B4-BE49-F238E27FC236}">
                <a16:creationId xmlns:a16="http://schemas.microsoft.com/office/drawing/2014/main" id="{46DB1F9A-1E90-3302-F061-E759F65957A4}"/>
              </a:ext>
            </a:extLst>
          </p:cNvPr>
          <p:cNvGrpSpPr/>
          <p:nvPr/>
        </p:nvGrpSpPr>
        <p:grpSpPr>
          <a:xfrm>
            <a:off x="1550097" y="1757761"/>
            <a:ext cx="2988011" cy="1503814"/>
            <a:chOff x="4219575" y="2523448"/>
            <a:chExt cx="3755250" cy="1892138"/>
          </a:xfrm>
        </p:grpSpPr>
        <p:sp>
          <p:nvSpPr>
            <p:cNvPr id="203" name="Freeform: Shape 211">
              <a:extLst>
                <a:ext uri="{FF2B5EF4-FFF2-40B4-BE49-F238E27FC236}">
                  <a16:creationId xmlns:a16="http://schemas.microsoft.com/office/drawing/2014/main" id="{24356C28-03DC-7405-2EAB-C9261EAA7207}"/>
                </a:ext>
              </a:extLst>
            </p:cNvPr>
            <p:cNvSpPr/>
            <p:nvPr/>
          </p:nvSpPr>
          <p:spPr>
            <a:xfrm>
              <a:off x="7530645" y="432558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04" name="Freeform: Shape 212">
              <a:extLst>
                <a:ext uri="{FF2B5EF4-FFF2-40B4-BE49-F238E27FC236}">
                  <a16:creationId xmlns:a16="http://schemas.microsoft.com/office/drawing/2014/main" id="{D011FD60-2647-3377-82FE-6595FC73A885}"/>
                </a:ext>
              </a:extLst>
            </p:cNvPr>
            <p:cNvSpPr/>
            <p:nvPr/>
          </p:nvSpPr>
          <p:spPr>
            <a:xfrm>
              <a:off x="7911645" y="432558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05" name="Freeform: Shape 213">
              <a:extLst>
                <a:ext uri="{FF2B5EF4-FFF2-40B4-BE49-F238E27FC236}">
                  <a16:creationId xmlns:a16="http://schemas.microsoft.com/office/drawing/2014/main" id="{B12C15AA-4DDC-47D7-D9D2-E88B229A5819}"/>
                </a:ext>
              </a:extLst>
            </p:cNvPr>
            <p:cNvSpPr/>
            <p:nvPr/>
          </p:nvSpPr>
          <p:spPr>
            <a:xfrm>
              <a:off x="6578146" y="432558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06" name="Freeform: Shape 214">
              <a:extLst>
                <a:ext uri="{FF2B5EF4-FFF2-40B4-BE49-F238E27FC236}">
                  <a16:creationId xmlns:a16="http://schemas.microsoft.com/office/drawing/2014/main" id="{4242A4D9-5662-D5BA-983B-0CE2CE17F181}"/>
                </a:ext>
              </a:extLst>
            </p:cNvPr>
            <p:cNvSpPr/>
            <p:nvPr/>
          </p:nvSpPr>
          <p:spPr>
            <a:xfrm>
              <a:off x="4219575" y="2523448"/>
              <a:ext cx="3755250" cy="1847126"/>
            </a:xfrm>
            <a:custGeom>
              <a:avLst/>
              <a:gdLst>
                <a:gd name="connsiteX0" fmla="*/ 3755251 w 3755250"/>
                <a:gd name="connsiteY0" fmla="*/ 1847126 h 1847126"/>
                <a:gd name="connsiteX1" fmla="*/ 1481185 w 3755250"/>
                <a:gd name="connsiteY1" fmla="*/ 1847126 h 1847126"/>
                <a:gd name="connsiteX2" fmla="*/ 1481185 w 3755250"/>
                <a:gd name="connsiteY2" fmla="*/ 1786138 h 1847126"/>
                <a:gd name="connsiteX3" fmla="*/ 1335977 w 3755250"/>
                <a:gd name="connsiteY3" fmla="*/ 1786138 h 1847126"/>
                <a:gd name="connsiteX4" fmla="*/ 1335977 w 3755250"/>
                <a:gd name="connsiteY4" fmla="*/ 1719339 h 1847126"/>
                <a:gd name="connsiteX5" fmla="*/ 1304030 w 3755250"/>
                <a:gd name="connsiteY5" fmla="*/ 1719339 h 1847126"/>
                <a:gd name="connsiteX6" fmla="*/ 1304030 w 3755250"/>
                <a:gd name="connsiteY6" fmla="*/ 1667066 h 1847126"/>
                <a:gd name="connsiteX7" fmla="*/ 1187853 w 3755250"/>
                <a:gd name="connsiteY7" fmla="*/ 1667066 h 1847126"/>
                <a:gd name="connsiteX8" fmla="*/ 1187853 w 3755250"/>
                <a:gd name="connsiteY8" fmla="*/ 1594457 h 1847126"/>
                <a:gd name="connsiteX9" fmla="*/ 1161717 w 3755250"/>
                <a:gd name="connsiteY9" fmla="*/ 1594457 h 1847126"/>
                <a:gd name="connsiteX10" fmla="*/ 1161717 w 3755250"/>
                <a:gd name="connsiteY10" fmla="*/ 1545088 h 1847126"/>
                <a:gd name="connsiteX11" fmla="*/ 1103633 w 3755250"/>
                <a:gd name="connsiteY11" fmla="*/ 1545088 h 1847126"/>
                <a:gd name="connsiteX12" fmla="*/ 1103633 w 3755250"/>
                <a:gd name="connsiteY12" fmla="*/ 1431817 h 1847126"/>
                <a:gd name="connsiteX13" fmla="*/ 1094918 w 3755250"/>
                <a:gd name="connsiteY13" fmla="*/ 1431817 h 1847126"/>
                <a:gd name="connsiteX14" fmla="*/ 1094918 w 3755250"/>
                <a:gd name="connsiteY14" fmla="*/ 1370829 h 1847126"/>
                <a:gd name="connsiteX15" fmla="*/ 1065876 w 3755250"/>
                <a:gd name="connsiteY15" fmla="*/ 1370829 h 1847126"/>
                <a:gd name="connsiteX16" fmla="*/ 1065876 w 3755250"/>
                <a:gd name="connsiteY16" fmla="*/ 1315641 h 1847126"/>
                <a:gd name="connsiteX17" fmla="*/ 996172 w 3755250"/>
                <a:gd name="connsiteY17" fmla="*/ 1315641 h 1847126"/>
                <a:gd name="connsiteX18" fmla="*/ 996172 w 3755250"/>
                <a:gd name="connsiteY18" fmla="*/ 1260462 h 1847126"/>
                <a:gd name="connsiteX19" fmla="*/ 865480 w 3755250"/>
                <a:gd name="connsiteY19" fmla="*/ 1260462 h 1847126"/>
                <a:gd name="connsiteX20" fmla="*/ 865480 w 3755250"/>
                <a:gd name="connsiteY20" fmla="*/ 1202379 h 1847126"/>
                <a:gd name="connsiteX21" fmla="*/ 798681 w 3755250"/>
                <a:gd name="connsiteY21" fmla="*/ 1202379 h 1847126"/>
                <a:gd name="connsiteX22" fmla="*/ 798681 w 3755250"/>
                <a:gd name="connsiteY22" fmla="*/ 1138485 h 1847126"/>
                <a:gd name="connsiteX23" fmla="*/ 772542 w 3755250"/>
                <a:gd name="connsiteY23" fmla="*/ 1138485 h 1847126"/>
                <a:gd name="connsiteX24" fmla="*/ 772542 w 3755250"/>
                <a:gd name="connsiteY24" fmla="*/ 1083297 h 1847126"/>
                <a:gd name="connsiteX25" fmla="*/ 726074 w 3755250"/>
                <a:gd name="connsiteY25" fmla="*/ 1083297 h 1847126"/>
                <a:gd name="connsiteX26" fmla="*/ 726074 w 3755250"/>
                <a:gd name="connsiteY26" fmla="*/ 1031024 h 1847126"/>
                <a:gd name="connsiteX27" fmla="*/ 682509 w 3755250"/>
                <a:gd name="connsiteY27" fmla="*/ 1031024 h 1847126"/>
                <a:gd name="connsiteX28" fmla="*/ 682509 w 3755250"/>
                <a:gd name="connsiteY28" fmla="*/ 900332 h 1847126"/>
                <a:gd name="connsiteX29" fmla="*/ 647657 w 3755250"/>
                <a:gd name="connsiteY29" fmla="*/ 900332 h 1847126"/>
                <a:gd name="connsiteX30" fmla="*/ 647657 w 3755250"/>
                <a:gd name="connsiteY30" fmla="*/ 853862 h 1847126"/>
                <a:gd name="connsiteX31" fmla="*/ 595380 w 3755250"/>
                <a:gd name="connsiteY31" fmla="*/ 853862 h 1847126"/>
                <a:gd name="connsiteX32" fmla="*/ 595380 w 3755250"/>
                <a:gd name="connsiteY32" fmla="*/ 792872 h 1847126"/>
                <a:gd name="connsiteX33" fmla="*/ 572146 w 3755250"/>
                <a:gd name="connsiteY33" fmla="*/ 792872 h 1847126"/>
                <a:gd name="connsiteX34" fmla="*/ 572146 w 3755250"/>
                <a:gd name="connsiteY34" fmla="*/ 694127 h 1847126"/>
                <a:gd name="connsiteX35" fmla="*/ 473400 w 3755250"/>
                <a:gd name="connsiteY35" fmla="*/ 694127 h 1847126"/>
                <a:gd name="connsiteX36" fmla="*/ 473400 w 3755250"/>
                <a:gd name="connsiteY36" fmla="*/ 644753 h 1847126"/>
                <a:gd name="connsiteX37" fmla="*/ 447262 w 3755250"/>
                <a:gd name="connsiteY37" fmla="*/ 644753 h 1847126"/>
                <a:gd name="connsiteX38" fmla="*/ 447262 w 3755250"/>
                <a:gd name="connsiteY38" fmla="*/ 551816 h 1847126"/>
                <a:gd name="connsiteX39" fmla="*/ 415314 w 3755250"/>
                <a:gd name="connsiteY39" fmla="*/ 551816 h 1847126"/>
                <a:gd name="connsiteX40" fmla="*/ 415314 w 3755250"/>
                <a:gd name="connsiteY40" fmla="*/ 458878 h 1847126"/>
                <a:gd name="connsiteX41" fmla="*/ 397889 w 3755250"/>
                <a:gd name="connsiteY41" fmla="*/ 458878 h 1847126"/>
                <a:gd name="connsiteX42" fmla="*/ 397889 w 3755250"/>
                <a:gd name="connsiteY42" fmla="*/ 421122 h 1847126"/>
                <a:gd name="connsiteX43" fmla="*/ 278812 w 3755250"/>
                <a:gd name="connsiteY43" fmla="*/ 421122 h 1847126"/>
                <a:gd name="connsiteX44" fmla="*/ 278812 w 3755250"/>
                <a:gd name="connsiteY44" fmla="*/ 255578 h 1847126"/>
                <a:gd name="connsiteX45" fmla="*/ 246865 w 3755250"/>
                <a:gd name="connsiteY45" fmla="*/ 255578 h 1847126"/>
                <a:gd name="connsiteX46" fmla="*/ 246865 w 3755250"/>
                <a:gd name="connsiteY46" fmla="*/ 162640 h 1847126"/>
                <a:gd name="connsiteX47" fmla="*/ 217822 w 3755250"/>
                <a:gd name="connsiteY47" fmla="*/ 162640 h 1847126"/>
                <a:gd name="connsiteX48" fmla="*/ 217822 w 3755250"/>
                <a:gd name="connsiteY48" fmla="*/ 90033 h 1847126"/>
                <a:gd name="connsiteX49" fmla="*/ 165544 w 3755250"/>
                <a:gd name="connsiteY49" fmla="*/ 90033 h 1847126"/>
                <a:gd name="connsiteX50" fmla="*/ 165544 w 3755250"/>
                <a:gd name="connsiteY50" fmla="*/ 49373 h 1847126"/>
                <a:gd name="connsiteX51" fmla="*/ 52277 w 3755250"/>
                <a:gd name="connsiteY51" fmla="*/ 49373 h 1847126"/>
                <a:gd name="connsiteX52" fmla="*/ 52277 w 3755250"/>
                <a:gd name="connsiteY52" fmla="*/ 0 h 1847126"/>
                <a:gd name="connsiteX53" fmla="*/ 0 w 3755250"/>
                <a:gd name="connsiteY53" fmla="*/ 0 h 184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55250" h="1847126">
                  <a:moveTo>
                    <a:pt x="3755251" y="1847126"/>
                  </a:moveTo>
                  <a:lnTo>
                    <a:pt x="1481185" y="1847126"/>
                  </a:lnTo>
                  <a:lnTo>
                    <a:pt x="1481185" y="1786138"/>
                  </a:lnTo>
                  <a:lnTo>
                    <a:pt x="1335977" y="1786138"/>
                  </a:lnTo>
                  <a:lnTo>
                    <a:pt x="1335977" y="1719339"/>
                  </a:lnTo>
                  <a:lnTo>
                    <a:pt x="1304030" y="1719339"/>
                  </a:lnTo>
                  <a:lnTo>
                    <a:pt x="1304030" y="1667066"/>
                  </a:lnTo>
                  <a:lnTo>
                    <a:pt x="1187853" y="1667066"/>
                  </a:lnTo>
                  <a:lnTo>
                    <a:pt x="1187853" y="1594457"/>
                  </a:lnTo>
                  <a:lnTo>
                    <a:pt x="1161717" y="1594457"/>
                  </a:lnTo>
                  <a:lnTo>
                    <a:pt x="1161717" y="1545088"/>
                  </a:lnTo>
                  <a:lnTo>
                    <a:pt x="1103633" y="1545088"/>
                  </a:lnTo>
                  <a:lnTo>
                    <a:pt x="1103633" y="1431817"/>
                  </a:lnTo>
                  <a:lnTo>
                    <a:pt x="1094918" y="1431817"/>
                  </a:lnTo>
                  <a:lnTo>
                    <a:pt x="1094918" y="1370829"/>
                  </a:lnTo>
                  <a:lnTo>
                    <a:pt x="1065876" y="1370829"/>
                  </a:lnTo>
                  <a:lnTo>
                    <a:pt x="1065876" y="1315641"/>
                  </a:lnTo>
                  <a:lnTo>
                    <a:pt x="996172" y="1315641"/>
                  </a:lnTo>
                  <a:lnTo>
                    <a:pt x="996172" y="1260462"/>
                  </a:lnTo>
                  <a:lnTo>
                    <a:pt x="865480" y="1260462"/>
                  </a:lnTo>
                  <a:lnTo>
                    <a:pt x="865480" y="1202379"/>
                  </a:lnTo>
                  <a:lnTo>
                    <a:pt x="798681" y="1202379"/>
                  </a:lnTo>
                  <a:lnTo>
                    <a:pt x="798681" y="1138485"/>
                  </a:lnTo>
                  <a:lnTo>
                    <a:pt x="772542" y="1138485"/>
                  </a:lnTo>
                  <a:lnTo>
                    <a:pt x="772542" y="1083297"/>
                  </a:lnTo>
                  <a:lnTo>
                    <a:pt x="726074" y="1083297"/>
                  </a:lnTo>
                  <a:lnTo>
                    <a:pt x="726074" y="1031024"/>
                  </a:lnTo>
                  <a:lnTo>
                    <a:pt x="682509" y="1031024"/>
                  </a:lnTo>
                  <a:lnTo>
                    <a:pt x="682509" y="900332"/>
                  </a:lnTo>
                  <a:lnTo>
                    <a:pt x="647657" y="900332"/>
                  </a:lnTo>
                  <a:lnTo>
                    <a:pt x="647657" y="853862"/>
                  </a:lnTo>
                  <a:lnTo>
                    <a:pt x="595380" y="853862"/>
                  </a:lnTo>
                  <a:lnTo>
                    <a:pt x="595380" y="792872"/>
                  </a:lnTo>
                  <a:lnTo>
                    <a:pt x="572146" y="792872"/>
                  </a:lnTo>
                  <a:lnTo>
                    <a:pt x="572146" y="694127"/>
                  </a:lnTo>
                  <a:lnTo>
                    <a:pt x="473400" y="694127"/>
                  </a:lnTo>
                  <a:lnTo>
                    <a:pt x="473400" y="644753"/>
                  </a:lnTo>
                  <a:lnTo>
                    <a:pt x="447262" y="644753"/>
                  </a:lnTo>
                  <a:lnTo>
                    <a:pt x="447262" y="551816"/>
                  </a:lnTo>
                  <a:lnTo>
                    <a:pt x="415314" y="551816"/>
                  </a:lnTo>
                  <a:lnTo>
                    <a:pt x="415314" y="458878"/>
                  </a:lnTo>
                  <a:lnTo>
                    <a:pt x="397889" y="458878"/>
                  </a:lnTo>
                  <a:lnTo>
                    <a:pt x="397889" y="421122"/>
                  </a:lnTo>
                  <a:lnTo>
                    <a:pt x="278812" y="421122"/>
                  </a:lnTo>
                  <a:lnTo>
                    <a:pt x="278812" y="255578"/>
                  </a:lnTo>
                  <a:lnTo>
                    <a:pt x="246865" y="255578"/>
                  </a:lnTo>
                  <a:lnTo>
                    <a:pt x="246865" y="162640"/>
                  </a:lnTo>
                  <a:lnTo>
                    <a:pt x="217822" y="162640"/>
                  </a:lnTo>
                  <a:lnTo>
                    <a:pt x="217822" y="90033"/>
                  </a:lnTo>
                  <a:lnTo>
                    <a:pt x="165544" y="90033"/>
                  </a:lnTo>
                  <a:lnTo>
                    <a:pt x="165544" y="49373"/>
                  </a:lnTo>
                  <a:lnTo>
                    <a:pt x="52277" y="49373"/>
                  </a:lnTo>
                  <a:lnTo>
                    <a:pt x="52277" y="0"/>
                  </a:lnTo>
                  <a:lnTo>
                    <a:pt x="0" y="0"/>
                  </a:lnTo>
                </a:path>
              </a:pathLst>
            </a:custGeom>
            <a:noFill/>
            <a:ln w="19050" cap="flat">
              <a:solidFill>
                <a:schemeClr val="accent2"/>
              </a:solidFill>
              <a:prstDash val="solid"/>
              <a:miter/>
            </a:ln>
          </p:spPr>
          <p:txBody>
            <a:bodyPr rtlCol="0" anchor="ctr"/>
            <a:lstStyle/>
            <a:p>
              <a:endParaRPr lang="en-GB"/>
            </a:p>
          </p:txBody>
        </p:sp>
        <p:sp>
          <p:nvSpPr>
            <p:cNvPr id="207" name="Freeform: Shape 215">
              <a:extLst>
                <a:ext uri="{FF2B5EF4-FFF2-40B4-BE49-F238E27FC236}">
                  <a16:creationId xmlns:a16="http://schemas.microsoft.com/office/drawing/2014/main" id="{A99BF729-5674-62DF-3CCC-5FE411C9310A}"/>
                </a:ext>
              </a:extLst>
            </p:cNvPr>
            <p:cNvSpPr/>
            <p:nvPr/>
          </p:nvSpPr>
          <p:spPr>
            <a:xfrm>
              <a:off x="4392396" y="2625820"/>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2"/>
              </a:solidFill>
              <a:prstDash val="solid"/>
              <a:miter/>
            </a:ln>
          </p:spPr>
          <p:txBody>
            <a:bodyPr rtlCol="0" anchor="ctr"/>
            <a:lstStyle/>
            <a:p>
              <a:endParaRPr lang="en-GB"/>
            </a:p>
          </p:txBody>
        </p:sp>
        <p:sp>
          <p:nvSpPr>
            <p:cNvPr id="208" name="Freeform: Shape 216">
              <a:extLst>
                <a:ext uri="{FF2B5EF4-FFF2-40B4-BE49-F238E27FC236}">
                  <a16:creationId xmlns:a16="http://schemas.microsoft.com/office/drawing/2014/main" id="{38579CE4-0050-B0BE-4EC5-3D18F07B5C07}"/>
                </a:ext>
              </a:extLst>
            </p:cNvPr>
            <p:cNvSpPr/>
            <p:nvPr/>
          </p:nvSpPr>
          <p:spPr>
            <a:xfrm>
              <a:off x="4579362" y="2911909"/>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2"/>
              </a:solidFill>
              <a:prstDash val="solid"/>
              <a:miter/>
            </a:ln>
          </p:spPr>
          <p:txBody>
            <a:bodyPr rtlCol="0" anchor="ctr"/>
            <a:lstStyle/>
            <a:p>
              <a:endParaRPr lang="en-GB"/>
            </a:p>
          </p:txBody>
        </p:sp>
        <p:sp>
          <p:nvSpPr>
            <p:cNvPr id="209" name="Freeform: Shape 217">
              <a:extLst>
                <a:ext uri="{FF2B5EF4-FFF2-40B4-BE49-F238E27FC236}">
                  <a16:creationId xmlns:a16="http://schemas.microsoft.com/office/drawing/2014/main" id="{7A7B5713-4752-8DC4-4938-824C9C9A7754}"/>
                </a:ext>
              </a:extLst>
            </p:cNvPr>
            <p:cNvSpPr/>
            <p:nvPr/>
          </p:nvSpPr>
          <p:spPr>
            <a:xfrm>
              <a:off x="4617463" y="308336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10" name="Freeform: Shape 218">
              <a:extLst>
                <a:ext uri="{FF2B5EF4-FFF2-40B4-BE49-F238E27FC236}">
                  <a16:creationId xmlns:a16="http://schemas.microsoft.com/office/drawing/2014/main" id="{9FD60DED-8A5D-AF0D-C8AD-7AB1A8E198DD}"/>
                </a:ext>
              </a:extLst>
            </p:cNvPr>
            <p:cNvSpPr/>
            <p:nvPr/>
          </p:nvSpPr>
          <p:spPr>
            <a:xfrm>
              <a:off x="4750813" y="329291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11" name="Freeform: Shape 219">
              <a:extLst>
                <a:ext uri="{FF2B5EF4-FFF2-40B4-BE49-F238E27FC236}">
                  <a16:creationId xmlns:a16="http://schemas.microsoft.com/office/drawing/2014/main" id="{609CC946-6763-19BA-568A-14332E510941}"/>
                </a:ext>
              </a:extLst>
            </p:cNvPr>
            <p:cNvSpPr/>
            <p:nvPr/>
          </p:nvSpPr>
          <p:spPr>
            <a:xfrm>
              <a:off x="4520737" y="287021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212" name="Freeform: Shape 220">
              <a:extLst>
                <a:ext uri="{FF2B5EF4-FFF2-40B4-BE49-F238E27FC236}">
                  <a16:creationId xmlns:a16="http://schemas.microsoft.com/office/drawing/2014/main" id="{FC36F4B9-554D-B31D-FC74-8F6FB34D4944}"/>
                </a:ext>
              </a:extLst>
            </p:cNvPr>
            <p:cNvSpPr/>
            <p:nvPr/>
          </p:nvSpPr>
          <p:spPr>
            <a:xfrm>
              <a:off x="4558837" y="287021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213" name="Freeform: Shape 221">
              <a:extLst>
                <a:ext uri="{FF2B5EF4-FFF2-40B4-BE49-F238E27FC236}">
                  <a16:creationId xmlns:a16="http://schemas.microsoft.com/office/drawing/2014/main" id="{69DBACAC-8DDA-86CA-3B03-951D923A9EDD}"/>
                </a:ext>
              </a:extLst>
            </p:cNvPr>
            <p:cNvSpPr/>
            <p:nvPr/>
          </p:nvSpPr>
          <p:spPr>
            <a:xfrm>
              <a:off x="4596937" y="287021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214" name="Freeform: Shape 222">
              <a:extLst>
                <a:ext uri="{FF2B5EF4-FFF2-40B4-BE49-F238E27FC236}">
                  <a16:creationId xmlns:a16="http://schemas.microsoft.com/office/drawing/2014/main" id="{034EDC24-12FA-40B8-B001-B4B73825D489}"/>
                </a:ext>
              </a:extLst>
            </p:cNvPr>
            <p:cNvSpPr/>
            <p:nvPr/>
          </p:nvSpPr>
          <p:spPr>
            <a:xfrm>
              <a:off x="4749337" y="313691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15" name="Freeform: Shape 223">
              <a:extLst>
                <a:ext uri="{FF2B5EF4-FFF2-40B4-BE49-F238E27FC236}">
                  <a16:creationId xmlns:a16="http://schemas.microsoft.com/office/drawing/2014/main" id="{C02EBE62-834C-5441-380B-BBF2A2F13D75}"/>
                </a:ext>
              </a:extLst>
            </p:cNvPr>
            <p:cNvSpPr/>
            <p:nvPr/>
          </p:nvSpPr>
          <p:spPr>
            <a:xfrm>
              <a:off x="4846063" y="338816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0C148FF9-7FF0-DE01-C841-509ADA23A228}"/>
              </a:ext>
            </a:extLst>
          </p:cNvPr>
          <p:cNvGrpSpPr/>
          <p:nvPr/>
        </p:nvGrpSpPr>
        <p:grpSpPr>
          <a:xfrm>
            <a:off x="2210630" y="2025063"/>
            <a:ext cx="252000" cy="164225"/>
            <a:chOff x="3643082" y="2086428"/>
            <a:chExt cx="252000" cy="164225"/>
          </a:xfrm>
        </p:grpSpPr>
        <p:cxnSp>
          <p:nvCxnSpPr>
            <p:cNvPr id="217" name="Straight Connector 216">
              <a:extLst>
                <a:ext uri="{FF2B5EF4-FFF2-40B4-BE49-F238E27FC236}">
                  <a16:creationId xmlns:a16="http://schemas.microsoft.com/office/drawing/2014/main" id="{D3849D5A-3C1B-84A9-2AA0-A0415B9FE06A}"/>
                </a:ext>
              </a:extLst>
            </p:cNvPr>
            <p:cNvCxnSpPr>
              <a:cxnSpLocks/>
            </p:cNvCxnSpPr>
            <p:nvPr/>
          </p:nvCxnSpPr>
          <p:spPr>
            <a:xfrm>
              <a:off x="3643082" y="2250653"/>
              <a:ext cx="252000" cy="0"/>
            </a:xfrm>
            <a:prstGeom prst="line">
              <a:avLst/>
            </a:prstGeom>
            <a:noFill/>
            <a:ln w="19050" cap="flat">
              <a:solidFill>
                <a:schemeClr val="accent2"/>
              </a:solidFill>
              <a:prstDash val="solid"/>
              <a:miter/>
            </a:ln>
          </p:spPr>
        </p:cxnSp>
        <p:cxnSp>
          <p:nvCxnSpPr>
            <p:cNvPr id="218" name="Straight Connector 217">
              <a:extLst>
                <a:ext uri="{FF2B5EF4-FFF2-40B4-BE49-F238E27FC236}">
                  <a16:creationId xmlns:a16="http://schemas.microsoft.com/office/drawing/2014/main" id="{3F64F362-475A-28A4-FC88-0EE7F5ED7513}"/>
                </a:ext>
              </a:extLst>
            </p:cNvPr>
            <p:cNvCxnSpPr>
              <a:cxnSpLocks/>
            </p:cNvCxnSpPr>
            <p:nvPr/>
          </p:nvCxnSpPr>
          <p:spPr>
            <a:xfrm>
              <a:off x="3643082" y="2086428"/>
              <a:ext cx="252000" cy="0"/>
            </a:xfrm>
            <a:prstGeom prst="line">
              <a:avLst/>
            </a:prstGeom>
            <a:noFill/>
            <a:ln w="19050" cap="flat">
              <a:solidFill>
                <a:schemeClr val="accent3"/>
              </a:solidFill>
              <a:prstDash val="solid"/>
              <a:miter/>
            </a:ln>
          </p:spPr>
        </p:cxnSp>
      </p:grpSp>
      <p:grpSp>
        <p:nvGrpSpPr>
          <p:cNvPr id="219" name="Group 218">
            <a:extLst>
              <a:ext uri="{FF2B5EF4-FFF2-40B4-BE49-F238E27FC236}">
                <a16:creationId xmlns:a16="http://schemas.microsoft.com/office/drawing/2014/main" id="{B95D8B0C-DA88-59DB-D6F8-3371C0BADEFD}"/>
              </a:ext>
            </a:extLst>
          </p:cNvPr>
          <p:cNvGrpSpPr/>
          <p:nvPr/>
        </p:nvGrpSpPr>
        <p:grpSpPr>
          <a:xfrm>
            <a:off x="2408543" y="4186982"/>
            <a:ext cx="252000" cy="174499"/>
            <a:chOff x="3643082" y="2086428"/>
            <a:chExt cx="252000" cy="174499"/>
          </a:xfrm>
        </p:grpSpPr>
        <p:cxnSp>
          <p:nvCxnSpPr>
            <p:cNvPr id="220" name="Straight Connector 219">
              <a:extLst>
                <a:ext uri="{FF2B5EF4-FFF2-40B4-BE49-F238E27FC236}">
                  <a16:creationId xmlns:a16="http://schemas.microsoft.com/office/drawing/2014/main" id="{4A590307-6CEF-97FD-0CAD-37EFF475F59B}"/>
                </a:ext>
              </a:extLst>
            </p:cNvPr>
            <p:cNvCxnSpPr>
              <a:cxnSpLocks/>
            </p:cNvCxnSpPr>
            <p:nvPr/>
          </p:nvCxnSpPr>
          <p:spPr>
            <a:xfrm>
              <a:off x="3643082" y="2260927"/>
              <a:ext cx="252000" cy="0"/>
            </a:xfrm>
            <a:prstGeom prst="line">
              <a:avLst/>
            </a:prstGeom>
            <a:noFill/>
            <a:ln w="19050" cap="flat">
              <a:solidFill>
                <a:schemeClr val="accent2"/>
              </a:solidFill>
              <a:prstDash val="solid"/>
              <a:miter/>
            </a:ln>
          </p:spPr>
        </p:cxnSp>
        <p:cxnSp>
          <p:nvCxnSpPr>
            <p:cNvPr id="221" name="Straight Connector 220">
              <a:extLst>
                <a:ext uri="{FF2B5EF4-FFF2-40B4-BE49-F238E27FC236}">
                  <a16:creationId xmlns:a16="http://schemas.microsoft.com/office/drawing/2014/main" id="{B72BE6B1-8D70-32A4-8DD8-59059DA3EEC9}"/>
                </a:ext>
              </a:extLst>
            </p:cNvPr>
            <p:cNvCxnSpPr>
              <a:cxnSpLocks/>
            </p:cNvCxnSpPr>
            <p:nvPr/>
          </p:nvCxnSpPr>
          <p:spPr>
            <a:xfrm>
              <a:off x="3643082" y="2086428"/>
              <a:ext cx="252000" cy="0"/>
            </a:xfrm>
            <a:prstGeom prst="line">
              <a:avLst/>
            </a:prstGeom>
            <a:noFill/>
            <a:ln w="19050" cap="flat">
              <a:solidFill>
                <a:schemeClr val="accent3"/>
              </a:solidFill>
              <a:prstDash val="solid"/>
              <a:miter/>
            </a:ln>
          </p:spPr>
        </p:cxnSp>
      </p:grpSp>
      <p:grpSp>
        <p:nvGrpSpPr>
          <p:cNvPr id="222" name="Group 221">
            <a:extLst>
              <a:ext uri="{FF2B5EF4-FFF2-40B4-BE49-F238E27FC236}">
                <a16:creationId xmlns:a16="http://schemas.microsoft.com/office/drawing/2014/main" id="{B0C073DB-33A1-F8BD-7A69-88C8C88DA398}"/>
              </a:ext>
            </a:extLst>
          </p:cNvPr>
          <p:cNvGrpSpPr/>
          <p:nvPr/>
        </p:nvGrpSpPr>
        <p:grpSpPr>
          <a:xfrm>
            <a:off x="7904203" y="2041299"/>
            <a:ext cx="252000" cy="159088"/>
            <a:chOff x="3643082" y="2086428"/>
            <a:chExt cx="252000" cy="159088"/>
          </a:xfrm>
        </p:grpSpPr>
        <p:cxnSp>
          <p:nvCxnSpPr>
            <p:cNvPr id="223" name="Straight Connector 222">
              <a:extLst>
                <a:ext uri="{FF2B5EF4-FFF2-40B4-BE49-F238E27FC236}">
                  <a16:creationId xmlns:a16="http://schemas.microsoft.com/office/drawing/2014/main" id="{22F47A03-4F19-4BDD-50F0-36943219863D}"/>
                </a:ext>
              </a:extLst>
            </p:cNvPr>
            <p:cNvCxnSpPr>
              <a:cxnSpLocks/>
            </p:cNvCxnSpPr>
            <p:nvPr/>
          </p:nvCxnSpPr>
          <p:spPr>
            <a:xfrm>
              <a:off x="3643082" y="2245516"/>
              <a:ext cx="252000" cy="0"/>
            </a:xfrm>
            <a:prstGeom prst="line">
              <a:avLst/>
            </a:prstGeom>
            <a:noFill/>
            <a:ln w="19050" cap="flat">
              <a:solidFill>
                <a:schemeClr val="accent2"/>
              </a:solidFill>
              <a:prstDash val="solid"/>
              <a:miter/>
            </a:ln>
          </p:spPr>
        </p:cxnSp>
        <p:cxnSp>
          <p:nvCxnSpPr>
            <p:cNvPr id="224" name="Straight Connector 223">
              <a:extLst>
                <a:ext uri="{FF2B5EF4-FFF2-40B4-BE49-F238E27FC236}">
                  <a16:creationId xmlns:a16="http://schemas.microsoft.com/office/drawing/2014/main" id="{2E2354C1-065A-947C-CFB7-A69FB5E524C9}"/>
                </a:ext>
              </a:extLst>
            </p:cNvPr>
            <p:cNvCxnSpPr>
              <a:cxnSpLocks/>
            </p:cNvCxnSpPr>
            <p:nvPr/>
          </p:nvCxnSpPr>
          <p:spPr>
            <a:xfrm>
              <a:off x="3643082" y="2086428"/>
              <a:ext cx="252000" cy="0"/>
            </a:xfrm>
            <a:prstGeom prst="line">
              <a:avLst/>
            </a:prstGeom>
            <a:noFill/>
            <a:ln w="19050" cap="flat">
              <a:solidFill>
                <a:schemeClr val="accent3"/>
              </a:solidFill>
              <a:prstDash val="solid"/>
              <a:miter/>
            </a:ln>
          </p:spPr>
        </p:cxnSp>
      </p:grpSp>
      <p:grpSp>
        <p:nvGrpSpPr>
          <p:cNvPr id="225" name="Group 224">
            <a:extLst>
              <a:ext uri="{FF2B5EF4-FFF2-40B4-BE49-F238E27FC236}">
                <a16:creationId xmlns:a16="http://schemas.microsoft.com/office/drawing/2014/main" id="{D50EC366-EC24-07E0-3B09-C8B0A3B51936}"/>
              </a:ext>
            </a:extLst>
          </p:cNvPr>
          <p:cNvGrpSpPr/>
          <p:nvPr/>
        </p:nvGrpSpPr>
        <p:grpSpPr>
          <a:xfrm>
            <a:off x="8064036" y="4125468"/>
            <a:ext cx="252000" cy="184773"/>
            <a:chOff x="3643082" y="2086428"/>
            <a:chExt cx="252000" cy="184773"/>
          </a:xfrm>
        </p:grpSpPr>
        <p:cxnSp>
          <p:nvCxnSpPr>
            <p:cNvPr id="226" name="Straight Connector 225">
              <a:extLst>
                <a:ext uri="{FF2B5EF4-FFF2-40B4-BE49-F238E27FC236}">
                  <a16:creationId xmlns:a16="http://schemas.microsoft.com/office/drawing/2014/main" id="{E63E4BF1-0727-E325-725F-FE35AED76A39}"/>
                </a:ext>
              </a:extLst>
            </p:cNvPr>
            <p:cNvCxnSpPr>
              <a:cxnSpLocks/>
            </p:cNvCxnSpPr>
            <p:nvPr/>
          </p:nvCxnSpPr>
          <p:spPr>
            <a:xfrm>
              <a:off x="3643082" y="2271201"/>
              <a:ext cx="252000" cy="0"/>
            </a:xfrm>
            <a:prstGeom prst="line">
              <a:avLst/>
            </a:prstGeom>
            <a:noFill/>
            <a:ln w="19050" cap="flat">
              <a:solidFill>
                <a:schemeClr val="accent2"/>
              </a:solidFill>
              <a:prstDash val="solid"/>
              <a:miter/>
            </a:ln>
          </p:spPr>
        </p:cxnSp>
        <p:cxnSp>
          <p:nvCxnSpPr>
            <p:cNvPr id="227" name="Straight Connector 226">
              <a:extLst>
                <a:ext uri="{FF2B5EF4-FFF2-40B4-BE49-F238E27FC236}">
                  <a16:creationId xmlns:a16="http://schemas.microsoft.com/office/drawing/2014/main" id="{30859B59-BEA2-F74A-36DE-7AAB4C86F62B}"/>
                </a:ext>
              </a:extLst>
            </p:cNvPr>
            <p:cNvCxnSpPr>
              <a:cxnSpLocks/>
            </p:cNvCxnSpPr>
            <p:nvPr/>
          </p:nvCxnSpPr>
          <p:spPr>
            <a:xfrm>
              <a:off x="3643082" y="2086428"/>
              <a:ext cx="252000" cy="0"/>
            </a:xfrm>
            <a:prstGeom prst="line">
              <a:avLst/>
            </a:prstGeom>
            <a:noFill/>
            <a:ln w="19050" cap="flat">
              <a:solidFill>
                <a:schemeClr val="accent3"/>
              </a:solidFill>
              <a:prstDash val="solid"/>
              <a:miter/>
            </a:ln>
          </p:spPr>
        </p:cxnSp>
      </p:grpSp>
      <p:grpSp>
        <p:nvGrpSpPr>
          <p:cNvPr id="228" name="Group 227">
            <a:extLst>
              <a:ext uri="{FF2B5EF4-FFF2-40B4-BE49-F238E27FC236}">
                <a16:creationId xmlns:a16="http://schemas.microsoft.com/office/drawing/2014/main" id="{F7E3451E-7EA0-B750-E987-23F35552D27B}"/>
              </a:ext>
            </a:extLst>
          </p:cNvPr>
          <p:cNvGrpSpPr/>
          <p:nvPr/>
        </p:nvGrpSpPr>
        <p:grpSpPr>
          <a:xfrm>
            <a:off x="6954221" y="1722755"/>
            <a:ext cx="3465195" cy="1741805"/>
            <a:chOff x="3895725" y="2428875"/>
            <a:chExt cx="4397101" cy="1998506"/>
          </a:xfrm>
        </p:grpSpPr>
        <p:sp>
          <p:nvSpPr>
            <p:cNvPr id="229" name="Freeform: Shape 243">
              <a:extLst>
                <a:ext uri="{FF2B5EF4-FFF2-40B4-BE49-F238E27FC236}">
                  <a16:creationId xmlns:a16="http://schemas.microsoft.com/office/drawing/2014/main" id="{4110E688-A063-6BCB-7196-25EC0FC810B6}"/>
                </a:ext>
              </a:extLst>
            </p:cNvPr>
            <p:cNvSpPr/>
            <p:nvPr/>
          </p:nvSpPr>
          <p:spPr>
            <a:xfrm>
              <a:off x="3895725" y="2473472"/>
              <a:ext cx="4397101" cy="1913932"/>
            </a:xfrm>
            <a:custGeom>
              <a:avLst/>
              <a:gdLst>
                <a:gd name="connsiteX0" fmla="*/ 4397102 w 4397101"/>
                <a:gd name="connsiteY0" fmla="*/ 1913933 h 1913932"/>
                <a:gd name="connsiteX1" fmla="*/ 3888848 w 4397101"/>
                <a:gd name="connsiteY1" fmla="*/ 1913933 h 1913932"/>
                <a:gd name="connsiteX2" fmla="*/ 3888848 w 4397101"/>
                <a:gd name="connsiteY2" fmla="*/ 1867460 h 1913932"/>
                <a:gd name="connsiteX3" fmla="*/ 2933338 w 4397101"/>
                <a:gd name="connsiteY3" fmla="*/ 1867460 h 1913932"/>
                <a:gd name="connsiteX4" fmla="*/ 2933338 w 4397101"/>
                <a:gd name="connsiteY4" fmla="*/ 1823893 h 1913932"/>
                <a:gd name="connsiteX5" fmla="*/ 2306012 w 4397101"/>
                <a:gd name="connsiteY5" fmla="*/ 1823893 h 1913932"/>
                <a:gd name="connsiteX6" fmla="*/ 2306012 w 4397101"/>
                <a:gd name="connsiteY6" fmla="*/ 1809377 h 1913932"/>
                <a:gd name="connsiteX7" fmla="*/ 2218877 w 4397101"/>
                <a:gd name="connsiteY7" fmla="*/ 1809377 h 1913932"/>
                <a:gd name="connsiteX8" fmla="*/ 2218877 w 4397101"/>
                <a:gd name="connsiteY8" fmla="*/ 1789041 h 1913932"/>
                <a:gd name="connsiteX9" fmla="*/ 2152079 w 4397101"/>
                <a:gd name="connsiteY9" fmla="*/ 1789041 h 1913932"/>
                <a:gd name="connsiteX10" fmla="*/ 2152079 w 4397101"/>
                <a:gd name="connsiteY10" fmla="*/ 1771620 h 1913932"/>
                <a:gd name="connsiteX11" fmla="*/ 2125942 w 4397101"/>
                <a:gd name="connsiteY11" fmla="*/ 1771620 h 1913932"/>
                <a:gd name="connsiteX12" fmla="*/ 2125942 w 4397101"/>
                <a:gd name="connsiteY12" fmla="*/ 1757094 h 1913932"/>
                <a:gd name="connsiteX13" fmla="*/ 2088185 w 4397101"/>
                <a:gd name="connsiteY13" fmla="*/ 1757094 h 1913932"/>
                <a:gd name="connsiteX14" fmla="*/ 2088185 w 4397101"/>
                <a:gd name="connsiteY14" fmla="*/ 1722242 h 1913932"/>
                <a:gd name="connsiteX15" fmla="*/ 2009775 w 4397101"/>
                <a:gd name="connsiteY15" fmla="*/ 1722242 h 1913932"/>
                <a:gd name="connsiteX16" fmla="*/ 2009775 w 4397101"/>
                <a:gd name="connsiteY16" fmla="*/ 1701916 h 1913932"/>
                <a:gd name="connsiteX17" fmla="*/ 1852936 w 4397101"/>
                <a:gd name="connsiteY17" fmla="*/ 1701916 h 1913932"/>
                <a:gd name="connsiteX18" fmla="*/ 1852936 w 4397101"/>
                <a:gd name="connsiteY18" fmla="*/ 1669969 h 1913932"/>
                <a:gd name="connsiteX19" fmla="*/ 1835515 w 4397101"/>
                <a:gd name="connsiteY19" fmla="*/ 1669969 h 1913932"/>
                <a:gd name="connsiteX20" fmla="*/ 1835515 w 4397101"/>
                <a:gd name="connsiteY20" fmla="*/ 1643832 h 1913932"/>
                <a:gd name="connsiteX21" fmla="*/ 1733864 w 4397101"/>
                <a:gd name="connsiteY21" fmla="*/ 1643832 h 1913932"/>
                <a:gd name="connsiteX22" fmla="*/ 1733864 w 4397101"/>
                <a:gd name="connsiteY22" fmla="*/ 1611885 h 1913932"/>
                <a:gd name="connsiteX23" fmla="*/ 1719339 w 4397101"/>
                <a:gd name="connsiteY23" fmla="*/ 1611885 h 1913932"/>
                <a:gd name="connsiteX24" fmla="*/ 1719339 w 4397101"/>
                <a:gd name="connsiteY24" fmla="*/ 1591550 h 1913932"/>
                <a:gd name="connsiteX25" fmla="*/ 1664160 w 4397101"/>
                <a:gd name="connsiteY25" fmla="*/ 1591550 h 1913932"/>
                <a:gd name="connsiteX26" fmla="*/ 1664160 w 4397101"/>
                <a:gd name="connsiteY26" fmla="*/ 1562508 h 1913932"/>
                <a:gd name="connsiteX27" fmla="*/ 1608982 w 4397101"/>
                <a:gd name="connsiteY27" fmla="*/ 1562508 h 1913932"/>
                <a:gd name="connsiteX28" fmla="*/ 1608982 w 4397101"/>
                <a:gd name="connsiteY28" fmla="*/ 1521846 h 1913932"/>
                <a:gd name="connsiteX29" fmla="*/ 1559605 w 4397101"/>
                <a:gd name="connsiteY29" fmla="*/ 1521846 h 1913932"/>
                <a:gd name="connsiteX30" fmla="*/ 1559605 w 4397101"/>
                <a:gd name="connsiteY30" fmla="*/ 1495709 h 1913932"/>
                <a:gd name="connsiteX31" fmla="*/ 1524752 w 4397101"/>
                <a:gd name="connsiteY31" fmla="*/ 1495709 h 1913932"/>
                <a:gd name="connsiteX32" fmla="*/ 1524752 w 4397101"/>
                <a:gd name="connsiteY32" fmla="*/ 1469572 h 1913932"/>
                <a:gd name="connsiteX33" fmla="*/ 1475384 w 4397101"/>
                <a:gd name="connsiteY33" fmla="*/ 1469572 h 1913932"/>
                <a:gd name="connsiteX34" fmla="*/ 1475384 w 4397101"/>
                <a:gd name="connsiteY34" fmla="*/ 1437626 h 1913932"/>
                <a:gd name="connsiteX35" fmla="*/ 1405681 w 4397101"/>
                <a:gd name="connsiteY35" fmla="*/ 1437626 h 1913932"/>
                <a:gd name="connsiteX36" fmla="*/ 1405681 w 4397101"/>
                <a:gd name="connsiteY36" fmla="*/ 1411489 h 1913932"/>
                <a:gd name="connsiteX37" fmla="*/ 1365018 w 4397101"/>
                <a:gd name="connsiteY37" fmla="*/ 1411489 h 1913932"/>
                <a:gd name="connsiteX38" fmla="*/ 1365018 w 4397101"/>
                <a:gd name="connsiteY38" fmla="*/ 1353406 h 1913932"/>
                <a:gd name="connsiteX39" fmla="*/ 1283694 w 4397101"/>
                <a:gd name="connsiteY39" fmla="*/ 1353406 h 1913932"/>
                <a:gd name="connsiteX40" fmla="*/ 1283694 w 4397101"/>
                <a:gd name="connsiteY40" fmla="*/ 1327259 h 1913932"/>
                <a:gd name="connsiteX41" fmla="*/ 1251747 w 4397101"/>
                <a:gd name="connsiteY41" fmla="*/ 1327259 h 1913932"/>
                <a:gd name="connsiteX42" fmla="*/ 1251747 w 4397101"/>
                <a:gd name="connsiteY42" fmla="*/ 1289502 h 1913932"/>
                <a:gd name="connsiteX43" fmla="*/ 1182043 w 4397101"/>
                <a:gd name="connsiteY43" fmla="*/ 1289502 h 1913932"/>
                <a:gd name="connsiteX44" fmla="*/ 1182043 w 4397101"/>
                <a:gd name="connsiteY44" fmla="*/ 1222703 h 1913932"/>
                <a:gd name="connsiteX45" fmla="*/ 1144295 w 4397101"/>
                <a:gd name="connsiteY45" fmla="*/ 1222703 h 1913932"/>
                <a:gd name="connsiteX46" fmla="*/ 1144295 w 4397101"/>
                <a:gd name="connsiteY46" fmla="*/ 1167525 h 1913932"/>
                <a:gd name="connsiteX47" fmla="*/ 1103633 w 4397101"/>
                <a:gd name="connsiteY47" fmla="*/ 1167525 h 1913932"/>
                <a:gd name="connsiteX48" fmla="*/ 1103633 w 4397101"/>
                <a:gd name="connsiteY48" fmla="*/ 1123958 h 1913932"/>
                <a:gd name="connsiteX49" fmla="*/ 1057161 w 4397101"/>
                <a:gd name="connsiteY49" fmla="*/ 1123958 h 1913932"/>
                <a:gd name="connsiteX50" fmla="*/ 1057161 w 4397101"/>
                <a:gd name="connsiteY50" fmla="*/ 1068779 h 1913932"/>
                <a:gd name="connsiteX51" fmla="*/ 1004888 w 4397101"/>
                <a:gd name="connsiteY51" fmla="*/ 1068779 h 1913932"/>
                <a:gd name="connsiteX52" fmla="*/ 1004888 w 4397101"/>
                <a:gd name="connsiteY52" fmla="*/ 1022307 h 1913932"/>
                <a:gd name="connsiteX53" fmla="*/ 978751 w 4397101"/>
                <a:gd name="connsiteY53" fmla="*/ 1022307 h 1913932"/>
                <a:gd name="connsiteX54" fmla="*/ 978751 w 4397101"/>
                <a:gd name="connsiteY54" fmla="*/ 978749 h 1913932"/>
                <a:gd name="connsiteX55" fmla="*/ 955510 w 4397101"/>
                <a:gd name="connsiteY55" fmla="*/ 978749 h 1913932"/>
                <a:gd name="connsiteX56" fmla="*/ 955510 w 4397101"/>
                <a:gd name="connsiteY56" fmla="*/ 932277 h 1913932"/>
                <a:gd name="connsiteX57" fmla="*/ 911948 w 4397101"/>
                <a:gd name="connsiteY57" fmla="*/ 932277 h 1913932"/>
                <a:gd name="connsiteX58" fmla="*/ 911948 w 4397101"/>
                <a:gd name="connsiteY58" fmla="*/ 914855 h 1913932"/>
                <a:gd name="connsiteX59" fmla="*/ 923566 w 4397101"/>
                <a:gd name="connsiteY59" fmla="*/ 914855 h 1913932"/>
                <a:gd name="connsiteX60" fmla="*/ 923566 w 4397101"/>
                <a:gd name="connsiteY60" fmla="*/ 859670 h 1913932"/>
                <a:gd name="connsiteX61" fmla="*/ 882906 w 4397101"/>
                <a:gd name="connsiteY61" fmla="*/ 859670 h 1913932"/>
                <a:gd name="connsiteX62" fmla="*/ 882906 w 4397101"/>
                <a:gd name="connsiteY62" fmla="*/ 827724 h 1913932"/>
                <a:gd name="connsiteX63" fmla="*/ 839341 w 4397101"/>
                <a:gd name="connsiteY63" fmla="*/ 827724 h 1913932"/>
                <a:gd name="connsiteX64" fmla="*/ 839341 w 4397101"/>
                <a:gd name="connsiteY64" fmla="*/ 772542 h 1913932"/>
                <a:gd name="connsiteX65" fmla="*/ 784159 w 4397101"/>
                <a:gd name="connsiteY65" fmla="*/ 772542 h 1913932"/>
                <a:gd name="connsiteX66" fmla="*/ 784159 w 4397101"/>
                <a:gd name="connsiteY66" fmla="*/ 723170 h 1913932"/>
                <a:gd name="connsiteX67" fmla="*/ 746404 w 4397101"/>
                <a:gd name="connsiteY67" fmla="*/ 723170 h 1913932"/>
                <a:gd name="connsiteX68" fmla="*/ 746404 w 4397101"/>
                <a:gd name="connsiteY68" fmla="*/ 659275 h 1913932"/>
                <a:gd name="connsiteX69" fmla="*/ 702839 w 4397101"/>
                <a:gd name="connsiteY69" fmla="*/ 659275 h 1913932"/>
                <a:gd name="connsiteX70" fmla="*/ 702839 w 4397101"/>
                <a:gd name="connsiteY70" fmla="*/ 580858 h 1913932"/>
                <a:gd name="connsiteX71" fmla="*/ 667987 w 4397101"/>
                <a:gd name="connsiteY71" fmla="*/ 580858 h 1913932"/>
                <a:gd name="connsiteX72" fmla="*/ 667987 w 4397101"/>
                <a:gd name="connsiteY72" fmla="*/ 534390 h 1913932"/>
                <a:gd name="connsiteX73" fmla="*/ 641849 w 4397101"/>
                <a:gd name="connsiteY73" fmla="*/ 534390 h 1913932"/>
                <a:gd name="connsiteX74" fmla="*/ 641849 w 4397101"/>
                <a:gd name="connsiteY74" fmla="*/ 496635 h 1913932"/>
                <a:gd name="connsiteX75" fmla="*/ 586668 w 4397101"/>
                <a:gd name="connsiteY75" fmla="*/ 496635 h 1913932"/>
                <a:gd name="connsiteX76" fmla="*/ 586668 w 4397101"/>
                <a:gd name="connsiteY76" fmla="*/ 458878 h 1913932"/>
                <a:gd name="connsiteX77" fmla="*/ 554720 w 4397101"/>
                <a:gd name="connsiteY77" fmla="*/ 458878 h 1913932"/>
                <a:gd name="connsiteX78" fmla="*/ 554720 w 4397101"/>
                <a:gd name="connsiteY78" fmla="*/ 435644 h 1913932"/>
                <a:gd name="connsiteX79" fmla="*/ 453070 w 4397101"/>
                <a:gd name="connsiteY79" fmla="*/ 435644 h 1913932"/>
                <a:gd name="connsiteX80" fmla="*/ 453070 w 4397101"/>
                <a:gd name="connsiteY80" fmla="*/ 377558 h 1913932"/>
                <a:gd name="connsiteX81" fmla="*/ 412410 w 4397101"/>
                <a:gd name="connsiteY81" fmla="*/ 377558 h 1913932"/>
                <a:gd name="connsiteX82" fmla="*/ 412410 w 4397101"/>
                <a:gd name="connsiteY82" fmla="*/ 302046 h 1913932"/>
                <a:gd name="connsiteX83" fmla="*/ 351419 w 4397101"/>
                <a:gd name="connsiteY83" fmla="*/ 302046 h 1913932"/>
                <a:gd name="connsiteX84" fmla="*/ 351419 w 4397101"/>
                <a:gd name="connsiteY84" fmla="*/ 270100 h 1913932"/>
                <a:gd name="connsiteX85" fmla="*/ 316568 w 4397101"/>
                <a:gd name="connsiteY85" fmla="*/ 270100 h 1913932"/>
                <a:gd name="connsiteX86" fmla="*/ 316568 w 4397101"/>
                <a:gd name="connsiteY86" fmla="*/ 214917 h 1913932"/>
                <a:gd name="connsiteX87" fmla="*/ 290430 w 4397101"/>
                <a:gd name="connsiteY87" fmla="*/ 214917 h 1913932"/>
                <a:gd name="connsiteX88" fmla="*/ 290430 w 4397101"/>
                <a:gd name="connsiteY88" fmla="*/ 168449 h 1913932"/>
                <a:gd name="connsiteX89" fmla="*/ 243961 w 4397101"/>
                <a:gd name="connsiteY89" fmla="*/ 168449 h 1913932"/>
                <a:gd name="connsiteX90" fmla="*/ 243961 w 4397101"/>
                <a:gd name="connsiteY90" fmla="*/ 124884 h 1913932"/>
                <a:gd name="connsiteX91" fmla="*/ 168449 w 4397101"/>
                <a:gd name="connsiteY91" fmla="*/ 124884 h 1913932"/>
                <a:gd name="connsiteX92" fmla="*/ 168449 w 4397101"/>
                <a:gd name="connsiteY92" fmla="*/ 90033 h 1913932"/>
                <a:gd name="connsiteX93" fmla="*/ 133598 w 4397101"/>
                <a:gd name="connsiteY93" fmla="*/ 90033 h 1913932"/>
                <a:gd name="connsiteX94" fmla="*/ 133598 w 4397101"/>
                <a:gd name="connsiteY94" fmla="*/ 69703 h 1913932"/>
                <a:gd name="connsiteX95" fmla="*/ 107459 w 4397101"/>
                <a:gd name="connsiteY95" fmla="*/ 69703 h 1913932"/>
                <a:gd name="connsiteX96" fmla="*/ 107459 w 4397101"/>
                <a:gd name="connsiteY96" fmla="*/ 0 h 1913932"/>
                <a:gd name="connsiteX97" fmla="*/ 0 w 4397101"/>
                <a:gd name="connsiteY97" fmla="*/ 0 h 191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397101" h="1913932">
                  <a:moveTo>
                    <a:pt x="4397102" y="1913933"/>
                  </a:moveTo>
                  <a:lnTo>
                    <a:pt x="3888848" y="1913933"/>
                  </a:lnTo>
                  <a:lnTo>
                    <a:pt x="3888848" y="1867460"/>
                  </a:lnTo>
                  <a:lnTo>
                    <a:pt x="2933338" y="1867460"/>
                  </a:lnTo>
                  <a:lnTo>
                    <a:pt x="2933338" y="1823893"/>
                  </a:lnTo>
                  <a:lnTo>
                    <a:pt x="2306012" y="1823893"/>
                  </a:lnTo>
                  <a:lnTo>
                    <a:pt x="2306012" y="1809377"/>
                  </a:lnTo>
                  <a:lnTo>
                    <a:pt x="2218877" y="1809377"/>
                  </a:lnTo>
                  <a:lnTo>
                    <a:pt x="2218877" y="1789041"/>
                  </a:lnTo>
                  <a:lnTo>
                    <a:pt x="2152079" y="1789041"/>
                  </a:lnTo>
                  <a:lnTo>
                    <a:pt x="2152079" y="1771620"/>
                  </a:lnTo>
                  <a:lnTo>
                    <a:pt x="2125942" y="1771620"/>
                  </a:lnTo>
                  <a:lnTo>
                    <a:pt x="2125942" y="1757094"/>
                  </a:lnTo>
                  <a:lnTo>
                    <a:pt x="2088185" y="1757094"/>
                  </a:lnTo>
                  <a:lnTo>
                    <a:pt x="2088185" y="1722242"/>
                  </a:lnTo>
                  <a:lnTo>
                    <a:pt x="2009775" y="1722242"/>
                  </a:lnTo>
                  <a:lnTo>
                    <a:pt x="2009775" y="1701916"/>
                  </a:lnTo>
                  <a:lnTo>
                    <a:pt x="1852936" y="1701916"/>
                  </a:lnTo>
                  <a:lnTo>
                    <a:pt x="1852936" y="1669969"/>
                  </a:lnTo>
                  <a:lnTo>
                    <a:pt x="1835515" y="1669969"/>
                  </a:lnTo>
                  <a:lnTo>
                    <a:pt x="1835515" y="1643832"/>
                  </a:lnTo>
                  <a:lnTo>
                    <a:pt x="1733864" y="1643832"/>
                  </a:lnTo>
                  <a:lnTo>
                    <a:pt x="1733864" y="1611885"/>
                  </a:lnTo>
                  <a:lnTo>
                    <a:pt x="1719339" y="1611885"/>
                  </a:lnTo>
                  <a:lnTo>
                    <a:pt x="1719339" y="1591550"/>
                  </a:lnTo>
                  <a:lnTo>
                    <a:pt x="1664160" y="1591550"/>
                  </a:lnTo>
                  <a:lnTo>
                    <a:pt x="1664160" y="1562508"/>
                  </a:lnTo>
                  <a:lnTo>
                    <a:pt x="1608982" y="1562508"/>
                  </a:lnTo>
                  <a:lnTo>
                    <a:pt x="1608982" y="1521846"/>
                  </a:lnTo>
                  <a:lnTo>
                    <a:pt x="1559605" y="1521846"/>
                  </a:lnTo>
                  <a:lnTo>
                    <a:pt x="1559605" y="1495709"/>
                  </a:lnTo>
                  <a:lnTo>
                    <a:pt x="1524752" y="1495709"/>
                  </a:lnTo>
                  <a:lnTo>
                    <a:pt x="1524752" y="1469572"/>
                  </a:lnTo>
                  <a:lnTo>
                    <a:pt x="1475384" y="1469572"/>
                  </a:lnTo>
                  <a:lnTo>
                    <a:pt x="1475384" y="1437626"/>
                  </a:lnTo>
                  <a:lnTo>
                    <a:pt x="1405681" y="1437626"/>
                  </a:lnTo>
                  <a:lnTo>
                    <a:pt x="1405681" y="1411489"/>
                  </a:lnTo>
                  <a:lnTo>
                    <a:pt x="1365018" y="1411489"/>
                  </a:lnTo>
                  <a:lnTo>
                    <a:pt x="1365018" y="1353406"/>
                  </a:lnTo>
                  <a:lnTo>
                    <a:pt x="1283694" y="1353406"/>
                  </a:lnTo>
                  <a:lnTo>
                    <a:pt x="1283694" y="1327259"/>
                  </a:lnTo>
                  <a:lnTo>
                    <a:pt x="1251747" y="1327259"/>
                  </a:lnTo>
                  <a:lnTo>
                    <a:pt x="1251747" y="1289502"/>
                  </a:lnTo>
                  <a:lnTo>
                    <a:pt x="1182043" y="1289502"/>
                  </a:lnTo>
                  <a:lnTo>
                    <a:pt x="1182043" y="1222703"/>
                  </a:lnTo>
                  <a:lnTo>
                    <a:pt x="1144295" y="1222703"/>
                  </a:lnTo>
                  <a:lnTo>
                    <a:pt x="1144295" y="1167525"/>
                  </a:lnTo>
                  <a:lnTo>
                    <a:pt x="1103633" y="1167525"/>
                  </a:lnTo>
                  <a:lnTo>
                    <a:pt x="1103633" y="1123958"/>
                  </a:lnTo>
                  <a:lnTo>
                    <a:pt x="1057161" y="1123958"/>
                  </a:lnTo>
                  <a:lnTo>
                    <a:pt x="1057161" y="1068779"/>
                  </a:lnTo>
                  <a:lnTo>
                    <a:pt x="1004888" y="1068779"/>
                  </a:lnTo>
                  <a:lnTo>
                    <a:pt x="1004888" y="1022307"/>
                  </a:lnTo>
                  <a:lnTo>
                    <a:pt x="978751" y="1022307"/>
                  </a:lnTo>
                  <a:lnTo>
                    <a:pt x="978751" y="978749"/>
                  </a:lnTo>
                  <a:lnTo>
                    <a:pt x="955510" y="978749"/>
                  </a:lnTo>
                  <a:lnTo>
                    <a:pt x="955510" y="932277"/>
                  </a:lnTo>
                  <a:lnTo>
                    <a:pt x="911948" y="932277"/>
                  </a:lnTo>
                  <a:lnTo>
                    <a:pt x="911948" y="914855"/>
                  </a:lnTo>
                  <a:lnTo>
                    <a:pt x="923566" y="914855"/>
                  </a:lnTo>
                  <a:lnTo>
                    <a:pt x="923566" y="859670"/>
                  </a:lnTo>
                  <a:lnTo>
                    <a:pt x="882906" y="859670"/>
                  </a:lnTo>
                  <a:lnTo>
                    <a:pt x="882906" y="827724"/>
                  </a:lnTo>
                  <a:lnTo>
                    <a:pt x="839341" y="827724"/>
                  </a:lnTo>
                  <a:lnTo>
                    <a:pt x="839341" y="772542"/>
                  </a:lnTo>
                  <a:lnTo>
                    <a:pt x="784159" y="772542"/>
                  </a:lnTo>
                  <a:lnTo>
                    <a:pt x="784159" y="723170"/>
                  </a:lnTo>
                  <a:lnTo>
                    <a:pt x="746404" y="723170"/>
                  </a:lnTo>
                  <a:lnTo>
                    <a:pt x="746404" y="659275"/>
                  </a:lnTo>
                  <a:lnTo>
                    <a:pt x="702839" y="659275"/>
                  </a:lnTo>
                  <a:lnTo>
                    <a:pt x="702839" y="580858"/>
                  </a:lnTo>
                  <a:lnTo>
                    <a:pt x="667987" y="580858"/>
                  </a:lnTo>
                  <a:lnTo>
                    <a:pt x="667987" y="534390"/>
                  </a:lnTo>
                  <a:lnTo>
                    <a:pt x="641849" y="534390"/>
                  </a:lnTo>
                  <a:lnTo>
                    <a:pt x="641849" y="496635"/>
                  </a:lnTo>
                  <a:lnTo>
                    <a:pt x="586668" y="496635"/>
                  </a:lnTo>
                  <a:lnTo>
                    <a:pt x="586668" y="458878"/>
                  </a:lnTo>
                  <a:lnTo>
                    <a:pt x="554720" y="458878"/>
                  </a:lnTo>
                  <a:lnTo>
                    <a:pt x="554720" y="435644"/>
                  </a:lnTo>
                  <a:lnTo>
                    <a:pt x="453070" y="435644"/>
                  </a:lnTo>
                  <a:lnTo>
                    <a:pt x="453070" y="377558"/>
                  </a:lnTo>
                  <a:lnTo>
                    <a:pt x="412410" y="377558"/>
                  </a:lnTo>
                  <a:lnTo>
                    <a:pt x="412410" y="302046"/>
                  </a:lnTo>
                  <a:lnTo>
                    <a:pt x="351419" y="302046"/>
                  </a:lnTo>
                  <a:lnTo>
                    <a:pt x="351419" y="270100"/>
                  </a:lnTo>
                  <a:lnTo>
                    <a:pt x="316568" y="270100"/>
                  </a:lnTo>
                  <a:lnTo>
                    <a:pt x="316568" y="214917"/>
                  </a:lnTo>
                  <a:lnTo>
                    <a:pt x="290430" y="214917"/>
                  </a:lnTo>
                  <a:lnTo>
                    <a:pt x="290430" y="168449"/>
                  </a:lnTo>
                  <a:lnTo>
                    <a:pt x="243961" y="168449"/>
                  </a:lnTo>
                  <a:lnTo>
                    <a:pt x="243961" y="124884"/>
                  </a:lnTo>
                  <a:lnTo>
                    <a:pt x="168449" y="124884"/>
                  </a:lnTo>
                  <a:lnTo>
                    <a:pt x="168449" y="90033"/>
                  </a:lnTo>
                  <a:lnTo>
                    <a:pt x="133598" y="90033"/>
                  </a:lnTo>
                  <a:lnTo>
                    <a:pt x="133598" y="69703"/>
                  </a:lnTo>
                  <a:lnTo>
                    <a:pt x="107459" y="69703"/>
                  </a:lnTo>
                  <a:lnTo>
                    <a:pt x="107459" y="0"/>
                  </a:lnTo>
                  <a:lnTo>
                    <a:pt x="0" y="0"/>
                  </a:lnTo>
                </a:path>
              </a:pathLst>
            </a:custGeom>
            <a:noFill/>
            <a:ln w="19050" cap="flat">
              <a:solidFill>
                <a:schemeClr val="accent2"/>
              </a:solidFill>
              <a:prstDash val="solid"/>
              <a:miter/>
            </a:ln>
          </p:spPr>
          <p:txBody>
            <a:bodyPr rtlCol="0" anchor="ctr"/>
            <a:lstStyle/>
            <a:p>
              <a:endParaRPr lang="en-GB"/>
            </a:p>
          </p:txBody>
        </p:sp>
        <p:sp>
          <p:nvSpPr>
            <p:cNvPr id="230" name="Freeform: Shape 244">
              <a:extLst>
                <a:ext uri="{FF2B5EF4-FFF2-40B4-BE49-F238E27FC236}">
                  <a16:creationId xmlns:a16="http://schemas.microsoft.com/office/drawing/2014/main" id="{07459901-DF93-BE0C-7850-C699F414C398}"/>
                </a:ext>
              </a:extLst>
            </p:cNvPr>
            <p:cNvSpPr/>
            <p:nvPr/>
          </p:nvSpPr>
          <p:spPr>
            <a:xfrm>
              <a:off x="3946033" y="24288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31" name="Freeform: Shape 245">
              <a:extLst>
                <a:ext uri="{FF2B5EF4-FFF2-40B4-BE49-F238E27FC236}">
                  <a16:creationId xmlns:a16="http://schemas.microsoft.com/office/drawing/2014/main" id="{9866B806-546B-765E-CEEF-3D97FD639A82}"/>
                </a:ext>
              </a:extLst>
            </p:cNvPr>
            <p:cNvSpPr/>
            <p:nvPr/>
          </p:nvSpPr>
          <p:spPr>
            <a:xfrm>
              <a:off x="4160204" y="268692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32" name="Freeform: Shape 246">
              <a:extLst>
                <a:ext uri="{FF2B5EF4-FFF2-40B4-BE49-F238E27FC236}">
                  <a16:creationId xmlns:a16="http://schemas.microsoft.com/office/drawing/2014/main" id="{37316D26-6BBF-D01B-83CB-FE0F2F11CF35}"/>
                </a:ext>
              </a:extLst>
            </p:cNvPr>
            <p:cNvSpPr/>
            <p:nvPr/>
          </p:nvSpPr>
          <p:spPr>
            <a:xfrm>
              <a:off x="4160204" y="274407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33" name="Freeform: Shape 247">
              <a:extLst>
                <a:ext uri="{FF2B5EF4-FFF2-40B4-BE49-F238E27FC236}">
                  <a16:creationId xmlns:a16="http://schemas.microsoft.com/office/drawing/2014/main" id="{7A3EBBA0-A8E5-9D1B-F9BE-921A0E344C06}"/>
                </a:ext>
              </a:extLst>
            </p:cNvPr>
            <p:cNvSpPr/>
            <p:nvPr/>
          </p:nvSpPr>
          <p:spPr>
            <a:xfrm>
              <a:off x="4255454" y="278217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34" name="Freeform: Shape 248">
              <a:extLst>
                <a:ext uri="{FF2B5EF4-FFF2-40B4-BE49-F238E27FC236}">
                  <a16:creationId xmlns:a16="http://schemas.microsoft.com/office/drawing/2014/main" id="{302ACF1C-5E04-1355-15AA-9D85574B1F7E}"/>
                </a:ext>
              </a:extLst>
            </p:cNvPr>
            <p:cNvSpPr/>
            <p:nvPr/>
          </p:nvSpPr>
          <p:spPr>
            <a:xfrm>
              <a:off x="4255454" y="282027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35" name="Freeform: Shape 249">
              <a:extLst>
                <a:ext uri="{FF2B5EF4-FFF2-40B4-BE49-F238E27FC236}">
                  <a16:creationId xmlns:a16="http://schemas.microsoft.com/office/drawing/2014/main" id="{5884C0B2-E09A-F243-F2C4-3BA902D43733}"/>
                </a:ext>
              </a:extLst>
            </p:cNvPr>
            <p:cNvSpPr/>
            <p:nvPr/>
          </p:nvSpPr>
          <p:spPr>
            <a:xfrm>
              <a:off x="4293554" y="285837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36" name="Freeform: Shape 250">
              <a:extLst>
                <a:ext uri="{FF2B5EF4-FFF2-40B4-BE49-F238E27FC236}">
                  <a16:creationId xmlns:a16="http://schemas.microsoft.com/office/drawing/2014/main" id="{809BF3E4-1D56-DFBD-7E2F-1E39983906AF}"/>
                </a:ext>
              </a:extLst>
            </p:cNvPr>
            <p:cNvSpPr/>
            <p:nvPr/>
          </p:nvSpPr>
          <p:spPr>
            <a:xfrm>
              <a:off x="4293554" y="289647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37" name="Freeform: Shape 251">
              <a:extLst>
                <a:ext uri="{FF2B5EF4-FFF2-40B4-BE49-F238E27FC236}">
                  <a16:creationId xmlns:a16="http://schemas.microsoft.com/office/drawing/2014/main" id="{85524C60-B799-D640-4946-8E09DBC724D1}"/>
                </a:ext>
              </a:extLst>
            </p:cNvPr>
            <p:cNvSpPr/>
            <p:nvPr/>
          </p:nvSpPr>
          <p:spPr>
            <a:xfrm>
              <a:off x="4407854" y="291552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38" name="Freeform: Shape 252">
              <a:extLst>
                <a:ext uri="{FF2B5EF4-FFF2-40B4-BE49-F238E27FC236}">
                  <a16:creationId xmlns:a16="http://schemas.microsoft.com/office/drawing/2014/main" id="{BBB2247A-08CB-CFA4-315D-E60953D820FA}"/>
                </a:ext>
              </a:extLst>
            </p:cNvPr>
            <p:cNvSpPr/>
            <p:nvPr/>
          </p:nvSpPr>
          <p:spPr>
            <a:xfrm>
              <a:off x="4522154" y="304887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39" name="Freeform: Shape 253">
              <a:extLst>
                <a:ext uri="{FF2B5EF4-FFF2-40B4-BE49-F238E27FC236}">
                  <a16:creationId xmlns:a16="http://schemas.microsoft.com/office/drawing/2014/main" id="{84D0E248-B8FC-C7B1-285B-E3E4355C022A}"/>
                </a:ext>
              </a:extLst>
            </p:cNvPr>
            <p:cNvSpPr/>
            <p:nvPr/>
          </p:nvSpPr>
          <p:spPr>
            <a:xfrm>
              <a:off x="4560254" y="308697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40" name="Freeform: Shape 254">
              <a:extLst>
                <a:ext uri="{FF2B5EF4-FFF2-40B4-BE49-F238E27FC236}">
                  <a16:creationId xmlns:a16="http://schemas.microsoft.com/office/drawing/2014/main" id="{F796F5AC-1FC6-1194-29A9-ED88FE44208C}"/>
                </a:ext>
              </a:extLst>
            </p:cNvPr>
            <p:cNvSpPr/>
            <p:nvPr/>
          </p:nvSpPr>
          <p:spPr>
            <a:xfrm>
              <a:off x="4560254" y="312507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41" name="Freeform: Shape 255">
              <a:extLst>
                <a:ext uri="{FF2B5EF4-FFF2-40B4-BE49-F238E27FC236}">
                  <a16:creationId xmlns:a16="http://schemas.microsoft.com/office/drawing/2014/main" id="{37AC9C69-6BD2-47E1-E76B-460256933EEE}"/>
                </a:ext>
              </a:extLst>
            </p:cNvPr>
            <p:cNvSpPr/>
            <p:nvPr/>
          </p:nvSpPr>
          <p:spPr>
            <a:xfrm>
              <a:off x="4598354" y="314412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42" name="Freeform: Shape 256">
              <a:extLst>
                <a:ext uri="{FF2B5EF4-FFF2-40B4-BE49-F238E27FC236}">
                  <a16:creationId xmlns:a16="http://schemas.microsoft.com/office/drawing/2014/main" id="{AA3FDA8B-8970-766E-04F5-5FC5500197D6}"/>
                </a:ext>
              </a:extLst>
            </p:cNvPr>
            <p:cNvSpPr/>
            <p:nvPr/>
          </p:nvSpPr>
          <p:spPr>
            <a:xfrm>
              <a:off x="4598354" y="316317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43" name="Freeform: Shape 257">
              <a:extLst>
                <a:ext uri="{FF2B5EF4-FFF2-40B4-BE49-F238E27FC236}">
                  <a16:creationId xmlns:a16="http://schemas.microsoft.com/office/drawing/2014/main" id="{674F3DC5-DC45-4582-F147-60E68AA1172C}"/>
                </a:ext>
              </a:extLst>
            </p:cNvPr>
            <p:cNvSpPr/>
            <p:nvPr/>
          </p:nvSpPr>
          <p:spPr>
            <a:xfrm>
              <a:off x="4693604" y="325842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44" name="Freeform: Shape 258">
              <a:extLst>
                <a:ext uri="{FF2B5EF4-FFF2-40B4-BE49-F238E27FC236}">
                  <a16:creationId xmlns:a16="http://schemas.microsoft.com/office/drawing/2014/main" id="{51571AD4-0274-3B13-49E1-56627EA9F5FC}"/>
                </a:ext>
              </a:extLst>
            </p:cNvPr>
            <p:cNvSpPr/>
            <p:nvPr/>
          </p:nvSpPr>
          <p:spPr>
            <a:xfrm>
              <a:off x="4693604" y="327747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245" name="Freeform: Shape 259">
              <a:extLst>
                <a:ext uri="{FF2B5EF4-FFF2-40B4-BE49-F238E27FC236}">
                  <a16:creationId xmlns:a16="http://schemas.microsoft.com/office/drawing/2014/main" id="{26B493F7-F669-819F-F62D-1F7EDA7A6D72}"/>
                </a:ext>
              </a:extLst>
            </p:cNvPr>
            <p:cNvSpPr/>
            <p:nvPr/>
          </p:nvSpPr>
          <p:spPr>
            <a:xfrm>
              <a:off x="4769804" y="3334626"/>
              <a:ext cx="90002" cy="9525"/>
            </a:xfrm>
            <a:custGeom>
              <a:avLst/>
              <a:gdLst>
                <a:gd name="connsiteX0" fmla="*/ 90003 w 90002"/>
                <a:gd name="connsiteY0" fmla="*/ 0 h 9525"/>
                <a:gd name="connsiteX1" fmla="*/ 0 w 90002"/>
                <a:gd name="connsiteY1" fmla="*/ 0 h 9525"/>
              </a:gdLst>
              <a:ahLst/>
              <a:cxnLst>
                <a:cxn ang="0">
                  <a:pos x="connsiteX0" y="connsiteY0"/>
                </a:cxn>
                <a:cxn ang="0">
                  <a:pos x="connsiteX1" y="connsiteY1"/>
                </a:cxn>
              </a:cxnLst>
              <a:rect l="l" t="t" r="r" b="b"/>
              <a:pathLst>
                <a:path w="90002" h="9525">
                  <a:moveTo>
                    <a:pt x="90003" y="0"/>
                  </a:moveTo>
                  <a:lnTo>
                    <a:pt x="0" y="0"/>
                  </a:lnTo>
                </a:path>
              </a:pathLst>
            </a:custGeom>
            <a:noFill/>
            <a:ln w="19050" cap="flat">
              <a:solidFill>
                <a:schemeClr val="accent2"/>
              </a:solidFill>
              <a:prstDash val="solid"/>
              <a:miter/>
            </a:ln>
          </p:spPr>
          <p:txBody>
            <a:bodyPr rtlCol="0" anchor="ctr"/>
            <a:lstStyle/>
            <a:p>
              <a:endParaRPr lang="en-GB"/>
            </a:p>
          </p:txBody>
        </p:sp>
        <p:sp>
          <p:nvSpPr>
            <p:cNvPr id="246" name="Freeform: Shape 260">
              <a:extLst>
                <a:ext uri="{FF2B5EF4-FFF2-40B4-BE49-F238E27FC236}">
                  <a16:creationId xmlns:a16="http://schemas.microsoft.com/office/drawing/2014/main" id="{27E5A35D-DD95-99BB-D6DC-1ADB43D0CED8}"/>
                </a:ext>
              </a:extLst>
            </p:cNvPr>
            <p:cNvSpPr/>
            <p:nvPr/>
          </p:nvSpPr>
          <p:spPr>
            <a:xfrm>
              <a:off x="4807904" y="3429876"/>
              <a:ext cx="90002" cy="9525"/>
            </a:xfrm>
            <a:custGeom>
              <a:avLst/>
              <a:gdLst>
                <a:gd name="connsiteX0" fmla="*/ 90003 w 90002"/>
                <a:gd name="connsiteY0" fmla="*/ 0 h 9525"/>
                <a:gd name="connsiteX1" fmla="*/ 0 w 90002"/>
                <a:gd name="connsiteY1" fmla="*/ 0 h 9525"/>
              </a:gdLst>
              <a:ahLst/>
              <a:cxnLst>
                <a:cxn ang="0">
                  <a:pos x="connsiteX0" y="connsiteY0"/>
                </a:cxn>
                <a:cxn ang="0">
                  <a:pos x="connsiteX1" y="connsiteY1"/>
                </a:cxn>
              </a:cxnLst>
              <a:rect l="l" t="t" r="r" b="b"/>
              <a:pathLst>
                <a:path w="90002" h="9525">
                  <a:moveTo>
                    <a:pt x="90003" y="0"/>
                  </a:moveTo>
                  <a:lnTo>
                    <a:pt x="0" y="0"/>
                  </a:lnTo>
                </a:path>
              </a:pathLst>
            </a:custGeom>
            <a:noFill/>
            <a:ln w="19050" cap="flat">
              <a:solidFill>
                <a:schemeClr val="accent2"/>
              </a:solidFill>
              <a:prstDash val="solid"/>
              <a:miter/>
            </a:ln>
          </p:spPr>
          <p:txBody>
            <a:bodyPr rtlCol="0" anchor="ctr"/>
            <a:lstStyle/>
            <a:p>
              <a:endParaRPr lang="en-GB"/>
            </a:p>
          </p:txBody>
        </p:sp>
        <p:sp>
          <p:nvSpPr>
            <p:cNvPr id="247" name="Freeform: Shape 261">
              <a:extLst>
                <a:ext uri="{FF2B5EF4-FFF2-40B4-BE49-F238E27FC236}">
                  <a16:creationId xmlns:a16="http://schemas.microsoft.com/office/drawing/2014/main" id="{6ECC12D7-A89A-788E-FFF4-58AEABE8927C}"/>
                </a:ext>
              </a:extLst>
            </p:cNvPr>
            <p:cNvSpPr/>
            <p:nvPr/>
          </p:nvSpPr>
          <p:spPr>
            <a:xfrm>
              <a:off x="4826954" y="3467976"/>
              <a:ext cx="90002" cy="9525"/>
            </a:xfrm>
            <a:custGeom>
              <a:avLst/>
              <a:gdLst>
                <a:gd name="connsiteX0" fmla="*/ 90003 w 90002"/>
                <a:gd name="connsiteY0" fmla="*/ 0 h 9525"/>
                <a:gd name="connsiteX1" fmla="*/ 0 w 90002"/>
                <a:gd name="connsiteY1" fmla="*/ 0 h 9525"/>
              </a:gdLst>
              <a:ahLst/>
              <a:cxnLst>
                <a:cxn ang="0">
                  <a:pos x="connsiteX0" y="connsiteY0"/>
                </a:cxn>
                <a:cxn ang="0">
                  <a:pos x="connsiteX1" y="connsiteY1"/>
                </a:cxn>
              </a:cxnLst>
              <a:rect l="l" t="t" r="r" b="b"/>
              <a:pathLst>
                <a:path w="90002" h="9525">
                  <a:moveTo>
                    <a:pt x="90003" y="0"/>
                  </a:moveTo>
                  <a:lnTo>
                    <a:pt x="0" y="0"/>
                  </a:lnTo>
                </a:path>
              </a:pathLst>
            </a:custGeom>
            <a:noFill/>
            <a:ln w="19050" cap="flat">
              <a:solidFill>
                <a:schemeClr val="accent2"/>
              </a:solidFill>
              <a:prstDash val="solid"/>
              <a:miter/>
            </a:ln>
          </p:spPr>
          <p:txBody>
            <a:bodyPr rtlCol="0" anchor="ctr"/>
            <a:lstStyle/>
            <a:p>
              <a:endParaRPr lang="en-GB"/>
            </a:p>
          </p:txBody>
        </p:sp>
        <p:sp>
          <p:nvSpPr>
            <p:cNvPr id="248" name="Freeform: Shape 262">
              <a:extLst>
                <a:ext uri="{FF2B5EF4-FFF2-40B4-BE49-F238E27FC236}">
                  <a16:creationId xmlns:a16="http://schemas.microsoft.com/office/drawing/2014/main" id="{BCCD8BEC-5246-E9A9-BDE8-2541C299201E}"/>
                </a:ext>
              </a:extLst>
            </p:cNvPr>
            <p:cNvSpPr/>
            <p:nvPr/>
          </p:nvSpPr>
          <p:spPr>
            <a:xfrm>
              <a:off x="4865055" y="350607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a:p>
          </p:txBody>
        </p:sp>
        <p:sp>
          <p:nvSpPr>
            <p:cNvPr id="249" name="Freeform: Shape 263">
              <a:extLst>
                <a:ext uri="{FF2B5EF4-FFF2-40B4-BE49-F238E27FC236}">
                  <a16:creationId xmlns:a16="http://schemas.microsoft.com/office/drawing/2014/main" id="{AFB5789B-636F-952B-4E37-899833E5A540}"/>
                </a:ext>
              </a:extLst>
            </p:cNvPr>
            <p:cNvSpPr/>
            <p:nvPr/>
          </p:nvSpPr>
          <p:spPr>
            <a:xfrm>
              <a:off x="4903155" y="35632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a:p>
          </p:txBody>
        </p:sp>
        <p:sp>
          <p:nvSpPr>
            <p:cNvPr id="250" name="Freeform: Shape 264">
              <a:extLst>
                <a:ext uri="{FF2B5EF4-FFF2-40B4-BE49-F238E27FC236}">
                  <a16:creationId xmlns:a16="http://schemas.microsoft.com/office/drawing/2014/main" id="{56EDCCBE-1018-2B22-22E0-BA39608E4070}"/>
                </a:ext>
              </a:extLst>
            </p:cNvPr>
            <p:cNvSpPr/>
            <p:nvPr/>
          </p:nvSpPr>
          <p:spPr>
            <a:xfrm>
              <a:off x="5036505" y="373467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a:p>
          </p:txBody>
        </p:sp>
        <p:sp>
          <p:nvSpPr>
            <p:cNvPr id="251" name="Freeform: Shape 265">
              <a:extLst>
                <a:ext uri="{FF2B5EF4-FFF2-40B4-BE49-F238E27FC236}">
                  <a16:creationId xmlns:a16="http://schemas.microsoft.com/office/drawing/2014/main" id="{80F74F4E-D39D-21B9-2929-243F065E12EF}"/>
                </a:ext>
              </a:extLst>
            </p:cNvPr>
            <p:cNvSpPr/>
            <p:nvPr/>
          </p:nvSpPr>
          <p:spPr>
            <a:xfrm>
              <a:off x="5112705" y="377277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a:p>
          </p:txBody>
        </p:sp>
        <p:sp>
          <p:nvSpPr>
            <p:cNvPr id="252" name="Freeform: Shape 266">
              <a:extLst>
                <a:ext uri="{FF2B5EF4-FFF2-40B4-BE49-F238E27FC236}">
                  <a16:creationId xmlns:a16="http://schemas.microsoft.com/office/drawing/2014/main" id="{1CBD426A-CF41-1918-C002-517B991D2119}"/>
                </a:ext>
              </a:extLst>
            </p:cNvPr>
            <p:cNvSpPr/>
            <p:nvPr/>
          </p:nvSpPr>
          <p:spPr>
            <a:xfrm>
              <a:off x="5214851" y="3784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3" name="Freeform: Shape 267">
              <a:extLst>
                <a:ext uri="{FF2B5EF4-FFF2-40B4-BE49-F238E27FC236}">
                  <a16:creationId xmlns:a16="http://schemas.microsoft.com/office/drawing/2014/main" id="{3695335B-EE7D-1CC3-7A29-F4684988B163}"/>
                </a:ext>
              </a:extLst>
            </p:cNvPr>
            <p:cNvSpPr/>
            <p:nvPr/>
          </p:nvSpPr>
          <p:spPr>
            <a:xfrm>
              <a:off x="5538701" y="39944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4" name="Freeform: Shape 268">
              <a:extLst>
                <a:ext uri="{FF2B5EF4-FFF2-40B4-BE49-F238E27FC236}">
                  <a16:creationId xmlns:a16="http://schemas.microsoft.com/office/drawing/2014/main" id="{85DDF213-7B6B-B86D-B418-3595FBA0B864}"/>
                </a:ext>
              </a:extLst>
            </p:cNvPr>
            <p:cNvSpPr/>
            <p:nvPr/>
          </p:nvSpPr>
          <p:spPr>
            <a:xfrm>
              <a:off x="5900661" y="41278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5" name="Freeform: Shape 269">
              <a:extLst>
                <a:ext uri="{FF2B5EF4-FFF2-40B4-BE49-F238E27FC236}">
                  <a16:creationId xmlns:a16="http://schemas.microsoft.com/office/drawing/2014/main" id="{560664C4-B37E-8C36-FD40-CB4F0C4B96D2}"/>
                </a:ext>
              </a:extLst>
            </p:cNvPr>
            <p:cNvSpPr/>
            <p:nvPr/>
          </p:nvSpPr>
          <p:spPr>
            <a:xfrm>
              <a:off x="6053061" y="42230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6" name="Freeform: Shape 270">
              <a:extLst>
                <a:ext uri="{FF2B5EF4-FFF2-40B4-BE49-F238E27FC236}">
                  <a16:creationId xmlns:a16="http://schemas.microsoft.com/office/drawing/2014/main" id="{B923D09A-3D24-5B9C-1580-1A9EFF1D5C1B}"/>
                </a:ext>
              </a:extLst>
            </p:cNvPr>
            <p:cNvSpPr/>
            <p:nvPr/>
          </p:nvSpPr>
          <p:spPr>
            <a:xfrm>
              <a:off x="6110211" y="42230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7" name="Freeform: Shape 271">
              <a:extLst>
                <a:ext uri="{FF2B5EF4-FFF2-40B4-BE49-F238E27FC236}">
                  <a16:creationId xmlns:a16="http://schemas.microsoft.com/office/drawing/2014/main" id="{90E92BA7-B5B0-4E81-51A8-6E6D9392C901}"/>
                </a:ext>
              </a:extLst>
            </p:cNvPr>
            <p:cNvSpPr/>
            <p:nvPr/>
          </p:nvSpPr>
          <p:spPr>
            <a:xfrm>
              <a:off x="6167361" y="42421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8" name="Freeform: Shape 272">
              <a:extLst>
                <a:ext uri="{FF2B5EF4-FFF2-40B4-BE49-F238E27FC236}">
                  <a16:creationId xmlns:a16="http://schemas.microsoft.com/office/drawing/2014/main" id="{DDA1F9BB-26EE-328A-4921-CEE5CC7EDECA}"/>
                </a:ext>
              </a:extLst>
            </p:cNvPr>
            <p:cNvSpPr/>
            <p:nvPr/>
          </p:nvSpPr>
          <p:spPr>
            <a:xfrm>
              <a:off x="6548361" y="42421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9" name="Freeform: Shape 273">
              <a:extLst>
                <a:ext uri="{FF2B5EF4-FFF2-40B4-BE49-F238E27FC236}">
                  <a16:creationId xmlns:a16="http://schemas.microsoft.com/office/drawing/2014/main" id="{80EEC1AC-86CF-830A-6405-2023D0FFDFF8}"/>
                </a:ext>
              </a:extLst>
            </p:cNvPr>
            <p:cNvSpPr/>
            <p:nvPr/>
          </p:nvSpPr>
          <p:spPr>
            <a:xfrm>
              <a:off x="6910311" y="4299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60" name="Freeform: Shape 274">
              <a:extLst>
                <a:ext uri="{FF2B5EF4-FFF2-40B4-BE49-F238E27FC236}">
                  <a16:creationId xmlns:a16="http://schemas.microsoft.com/office/drawing/2014/main" id="{5B7F9C2B-6F22-91A3-6E31-12C6D572B780}"/>
                </a:ext>
              </a:extLst>
            </p:cNvPr>
            <p:cNvSpPr/>
            <p:nvPr/>
          </p:nvSpPr>
          <p:spPr>
            <a:xfrm>
              <a:off x="8224770" y="43373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grpSp>
        <p:nvGrpSpPr>
          <p:cNvPr id="261" name="Group 260">
            <a:extLst>
              <a:ext uri="{FF2B5EF4-FFF2-40B4-BE49-F238E27FC236}">
                <a16:creationId xmlns:a16="http://schemas.microsoft.com/office/drawing/2014/main" id="{71F266FB-B612-CF78-AB85-C6340D1AC844}"/>
              </a:ext>
            </a:extLst>
          </p:cNvPr>
          <p:cNvGrpSpPr/>
          <p:nvPr/>
        </p:nvGrpSpPr>
        <p:grpSpPr>
          <a:xfrm>
            <a:off x="6954220" y="1763394"/>
            <a:ext cx="3816000" cy="1670400"/>
            <a:chOff x="3643312" y="2452687"/>
            <a:chExt cx="4899545" cy="1954587"/>
          </a:xfrm>
        </p:grpSpPr>
        <p:sp>
          <p:nvSpPr>
            <p:cNvPr id="262" name="Freeform: Shape 279">
              <a:extLst>
                <a:ext uri="{FF2B5EF4-FFF2-40B4-BE49-F238E27FC236}">
                  <a16:creationId xmlns:a16="http://schemas.microsoft.com/office/drawing/2014/main" id="{48B37C02-9410-1474-470D-21EB56A269BA}"/>
                </a:ext>
              </a:extLst>
            </p:cNvPr>
            <p:cNvSpPr/>
            <p:nvPr/>
          </p:nvSpPr>
          <p:spPr>
            <a:xfrm>
              <a:off x="3643312" y="2452687"/>
              <a:ext cx="4899545" cy="1954587"/>
            </a:xfrm>
            <a:custGeom>
              <a:avLst/>
              <a:gdLst>
                <a:gd name="connsiteX0" fmla="*/ 4899546 w 4899545"/>
                <a:gd name="connsiteY0" fmla="*/ 1954587 h 1954587"/>
                <a:gd name="connsiteX1" fmla="*/ 4899546 w 4899545"/>
                <a:gd name="connsiteY1" fmla="*/ 1794853 h 1954587"/>
                <a:gd name="connsiteX2" fmla="*/ 3761061 w 4899545"/>
                <a:gd name="connsiteY2" fmla="*/ 1794853 h 1954587"/>
                <a:gd name="connsiteX3" fmla="*/ 3761061 w 4899545"/>
                <a:gd name="connsiteY3" fmla="*/ 1751286 h 1954587"/>
                <a:gd name="connsiteX4" fmla="*/ 2805551 w 4899545"/>
                <a:gd name="connsiteY4" fmla="*/ 1751286 h 1954587"/>
                <a:gd name="connsiteX5" fmla="*/ 2805551 w 4899545"/>
                <a:gd name="connsiteY5" fmla="*/ 1710633 h 1954587"/>
                <a:gd name="connsiteX6" fmla="*/ 2410568 w 4899545"/>
                <a:gd name="connsiteY6" fmla="*/ 1710633 h 1954587"/>
                <a:gd name="connsiteX7" fmla="*/ 2410568 w 4899545"/>
                <a:gd name="connsiteY7" fmla="*/ 1690297 h 1954587"/>
                <a:gd name="connsiteX8" fmla="*/ 2375716 w 4899545"/>
                <a:gd name="connsiteY8" fmla="*/ 1690297 h 1954587"/>
                <a:gd name="connsiteX9" fmla="*/ 2375716 w 4899545"/>
                <a:gd name="connsiteY9" fmla="*/ 1669971 h 1954587"/>
                <a:gd name="connsiteX10" fmla="*/ 2349570 w 4899545"/>
                <a:gd name="connsiteY10" fmla="*/ 1669971 h 1954587"/>
                <a:gd name="connsiteX11" fmla="*/ 2349570 w 4899545"/>
                <a:gd name="connsiteY11" fmla="*/ 1638024 h 1954587"/>
                <a:gd name="connsiteX12" fmla="*/ 2218877 w 4899545"/>
                <a:gd name="connsiteY12" fmla="*/ 1638024 h 1954587"/>
                <a:gd name="connsiteX13" fmla="*/ 2218877 w 4899545"/>
                <a:gd name="connsiteY13" fmla="*/ 1623498 h 1954587"/>
                <a:gd name="connsiteX14" fmla="*/ 2114322 w 4899545"/>
                <a:gd name="connsiteY14" fmla="*/ 1623498 h 1954587"/>
                <a:gd name="connsiteX15" fmla="*/ 2114322 w 4899545"/>
                <a:gd name="connsiteY15" fmla="*/ 1608982 h 1954587"/>
                <a:gd name="connsiteX16" fmla="*/ 2088185 w 4899545"/>
                <a:gd name="connsiteY16" fmla="*/ 1608982 h 1954587"/>
                <a:gd name="connsiteX17" fmla="*/ 2088185 w 4899545"/>
                <a:gd name="connsiteY17" fmla="*/ 1585741 h 1954587"/>
                <a:gd name="connsiteX18" fmla="*/ 2030101 w 4899545"/>
                <a:gd name="connsiteY18" fmla="*/ 1585741 h 1954587"/>
                <a:gd name="connsiteX19" fmla="*/ 2030101 w 4899545"/>
                <a:gd name="connsiteY19" fmla="*/ 1565415 h 1954587"/>
                <a:gd name="connsiteX20" fmla="*/ 1977828 w 4899545"/>
                <a:gd name="connsiteY20" fmla="*/ 1565415 h 1954587"/>
                <a:gd name="connsiteX21" fmla="*/ 1977828 w 4899545"/>
                <a:gd name="connsiteY21" fmla="*/ 1559605 h 1954587"/>
                <a:gd name="connsiteX22" fmla="*/ 1940071 w 4899545"/>
                <a:gd name="connsiteY22" fmla="*/ 1559605 h 1954587"/>
                <a:gd name="connsiteX23" fmla="*/ 1940071 w 4899545"/>
                <a:gd name="connsiteY23" fmla="*/ 1524752 h 1954587"/>
                <a:gd name="connsiteX24" fmla="*/ 1870367 w 4899545"/>
                <a:gd name="connsiteY24" fmla="*/ 1524752 h 1954587"/>
                <a:gd name="connsiteX25" fmla="*/ 1870367 w 4899545"/>
                <a:gd name="connsiteY25" fmla="*/ 1495711 h 1954587"/>
                <a:gd name="connsiteX26" fmla="*/ 1655445 w 4899545"/>
                <a:gd name="connsiteY26" fmla="*/ 1495711 h 1954587"/>
                <a:gd name="connsiteX27" fmla="*/ 1655445 w 4899545"/>
                <a:gd name="connsiteY27" fmla="*/ 1455049 h 1954587"/>
                <a:gd name="connsiteX28" fmla="*/ 1608982 w 4899545"/>
                <a:gd name="connsiteY28" fmla="*/ 1455049 h 1954587"/>
                <a:gd name="connsiteX29" fmla="*/ 1608982 w 4899545"/>
                <a:gd name="connsiteY29" fmla="*/ 1431817 h 1954587"/>
                <a:gd name="connsiteX30" fmla="*/ 1518942 w 4899545"/>
                <a:gd name="connsiteY30" fmla="*/ 1431817 h 1954587"/>
                <a:gd name="connsiteX31" fmla="*/ 1518942 w 4899545"/>
                <a:gd name="connsiteY31" fmla="*/ 1411491 h 1954587"/>
                <a:gd name="connsiteX32" fmla="*/ 1489901 w 4899545"/>
                <a:gd name="connsiteY32" fmla="*/ 1411491 h 1954587"/>
                <a:gd name="connsiteX33" fmla="*/ 1489901 w 4899545"/>
                <a:gd name="connsiteY33" fmla="*/ 1391155 h 1954587"/>
                <a:gd name="connsiteX34" fmla="*/ 1452143 w 4899545"/>
                <a:gd name="connsiteY34" fmla="*/ 1391155 h 1954587"/>
                <a:gd name="connsiteX35" fmla="*/ 1452143 w 4899545"/>
                <a:gd name="connsiteY35" fmla="*/ 1356303 h 1954587"/>
                <a:gd name="connsiteX36" fmla="*/ 1367923 w 4899545"/>
                <a:gd name="connsiteY36" fmla="*/ 1356303 h 1954587"/>
                <a:gd name="connsiteX37" fmla="*/ 1367923 w 4899545"/>
                <a:gd name="connsiteY37" fmla="*/ 1341787 h 1954587"/>
                <a:gd name="connsiteX38" fmla="*/ 1298220 w 4899545"/>
                <a:gd name="connsiteY38" fmla="*/ 1341787 h 1954587"/>
                <a:gd name="connsiteX39" fmla="*/ 1298220 w 4899545"/>
                <a:gd name="connsiteY39" fmla="*/ 1321451 h 1954587"/>
                <a:gd name="connsiteX40" fmla="*/ 1274988 w 4899545"/>
                <a:gd name="connsiteY40" fmla="*/ 1321451 h 1954587"/>
                <a:gd name="connsiteX41" fmla="*/ 1274988 w 4899545"/>
                <a:gd name="connsiteY41" fmla="*/ 1289504 h 1954587"/>
                <a:gd name="connsiteX42" fmla="*/ 1219800 w 4899545"/>
                <a:gd name="connsiteY42" fmla="*/ 1289504 h 1954587"/>
                <a:gd name="connsiteX43" fmla="*/ 1219800 w 4899545"/>
                <a:gd name="connsiteY43" fmla="*/ 1243041 h 1954587"/>
                <a:gd name="connsiteX44" fmla="*/ 1202379 w 4899545"/>
                <a:gd name="connsiteY44" fmla="*/ 1243041 h 1954587"/>
                <a:gd name="connsiteX45" fmla="*/ 1202379 w 4899545"/>
                <a:gd name="connsiteY45" fmla="*/ 1205284 h 1954587"/>
                <a:gd name="connsiteX46" fmla="*/ 1167527 w 4899545"/>
                <a:gd name="connsiteY46" fmla="*/ 1205284 h 1954587"/>
                <a:gd name="connsiteX47" fmla="*/ 1167527 w 4899545"/>
                <a:gd name="connsiteY47" fmla="*/ 1161717 h 1954587"/>
                <a:gd name="connsiteX48" fmla="*/ 1135580 w 4899545"/>
                <a:gd name="connsiteY48" fmla="*/ 1161717 h 1954587"/>
                <a:gd name="connsiteX49" fmla="*/ 1135580 w 4899545"/>
                <a:gd name="connsiteY49" fmla="*/ 1123960 h 1954587"/>
                <a:gd name="connsiteX50" fmla="*/ 1112349 w 4899545"/>
                <a:gd name="connsiteY50" fmla="*/ 1123960 h 1954587"/>
                <a:gd name="connsiteX51" fmla="*/ 1112349 w 4899545"/>
                <a:gd name="connsiteY51" fmla="*/ 1094918 h 1954587"/>
                <a:gd name="connsiteX52" fmla="*/ 1068781 w 4899545"/>
                <a:gd name="connsiteY52" fmla="*/ 1094918 h 1954587"/>
                <a:gd name="connsiteX53" fmla="*/ 1068781 w 4899545"/>
                <a:gd name="connsiteY53" fmla="*/ 1039739 h 1954587"/>
                <a:gd name="connsiteX54" fmla="*/ 1036834 w 4899545"/>
                <a:gd name="connsiteY54" fmla="*/ 1039739 h 1954587"/>
                <a:gd name="connsiteX55" fmla="*/ 1036834 w 4899545"/>
                <a:gd name="connsiteY55" fmla="*/ 1001982 h 1954587"/>
                <a:gd name="connsiteX56" fmla="*/ 1016499 w 4899545"/>
                <a:gd name="connsiteY56" fmla="*/ 1001982 h 1954587"/>
                <a:gd name="connsiteX57" fmla="*/ 1016499 w 4899545"/>
                <a:gd name="connsiteY57" fmla="*/ 940991 h 1954587"/>
                <a:gd name="connsiteX58" fmla="*/ 935183 w 4899545"/>
                <a:gd name="connsiteY58" fmla="*/ 940991 h 1954587"/>
                <a:gd name="connsiteX59" fmla="*/ 935183 w 4899545"/>
                <a:gd name="connsiteY59" fmla="*/ 909044 h 1954587"/>
                <a:gd name="connsiteX60" fmla="*/ 897427 w 4899545"/>
                <a:gd name="connsiteY60" fmla="*/ 909044 h 1954587"/>
                <a:gd name="connsiteX61" fmla="*/ 897427 w 4899545"/>
                <a:gd name="connsiteY61" fmla="*/ 819011 h 1954587"/>
                <a:gd name="connsiteX62" fmla="*/ 848054 w 4899545"/>
                <a:gd name="connsiteY62" fmla="*/ 819011 h 1954587"/>
                <a:gd name="connsiteX63" fmla="*/ 848054 w 4899545"/>
                <a:gd name="connsiteY63" fmla="*/ 726074 h 1954587"/>
                <a:gd name="connsiteX64" fmla="*/ 772542 w 4899545"/>
                <a:gd name="connsiteY64" fmla="*/ 726074 h 1954587"/>
                <a:gd name="connsiteX65" fmla="*/ 772542 w 4899545"/>
                <a:gd name="connsiteY65" fmla="*/ 679605 h 1954587"/>
                <a:gd name="connsiteX66" fmla="*/ 740595 w 4899545"/>
                <a:gd name="connsiteY66" fmla="*/ 679605 h 1954587"/>
                <a:gd name="connsiteX67" fmla="*/ 740595 w 4899545"/>
                <a:gd name="connsiteY67" fmla="*/ 644754 h 1954587"/>
                <a:gd name="connsiteX68" fmla="*/ 717361 w 4899545"/>
                <a:gd name="connsiteY68" fmla="*/ 644754 h 1954587"/>
                <a:gd name="connsiteX69" fmla="*/ 717361 w 4899545"/>
                <a:gd name="connsiteY69" fmla="*/ 572146 h 1954587"/>
                <a:gd name="connsiteX70" fmla="*/ 705744 w 4899545"/>
                <a:gd name="connsiteY70" fmla="*/ 572146 h 1954587"/>
                <a:gd name="connsiteX71" fmla="*/ 705744 w 4899545"/>
                <a:gd name="connsiteY71" fmla="*/ 546007 h 1954587"/>
                <a:gd name="connsiteX72" fmla="*/ 670891 w 4899545"/>
                <a:gd name="connsiteY72" fmla="*/ 546007 h 1954587"/>
                <a:gd name="connsiteX73" fmla="*/ 670891 w 4899545"/>
                <a:gd name="connsiteY73" fmla="*/ 508251 h 1954587"/>
                <a:gd name="connsiteX74" fmla="*/ 636040 w 4899545"/>
                <a:gd name="connsiteY74" fmla="*/ 508251 h 1954587"/>
                <a:gd name="connsiteX75" fmla="*/ 636040 w 4899545"/>
                <a:gd name="connsiteY75" fmla="*/ 473400 h 1954587"/>
                <a:gd name="connsiteX76" fmla="*/ 601189 w 4899545"/>
                <a:gd name="connsiteY76" fmla="*/ 473400 h 1954587"/>
                <a:gd name="connsiteX77" fmla="*/ 601189 w 4899545"/>
                <a:gd name="connsiteY77" fmla="*/ 432740 h 1954587"/>
                <a:gd name="connsiteX78" fmla="*/ 575050 w 4899545"/>
                <a:gd name="connsiteY78" fmla="*/ 432740 h 1954587"/>
                <a:gd name="connsiteX79" fmla="*/ 575050 w 4899545"/>
                <a:gd name="connsiteY79" fmla="*/ 394984 h 1954587"/>
                <a:gd name="connsiteX80" fmla="*/ 531486 w 4899545"/>
                <a:gd name="connsiteY80" fmla="*/ 394984 h 1954587"/>
                <a:gd name="connsiteX81" fmla="*/ 531486 w 4899545"/>
                <a:gd name="connsiteY81" fmla="*/ 354324 h 1954587"/>
                <a:gd name="connsiteX82" fmla="*/ 514060 w 4899545"/>
                <a:gd name="connsiteY82" fmla="*/ 354324 h 1954587"/>
                <a:gd name="connsiteX83" fmla="*/ 514060 w 4899545"/>
                <a:gd name="connsiteY83" fmla="*/ 293334 h 1954587"/>
                <a:gd name="connsiteX84" fmla="*/ 490826 w 4899545"/>
                <a:gd name="connsiteY84" fmla="*/ 293334 h 1954587"/>
                <a:gd name="connsiteX85" fmla="*/ 490826 w 4899545"/>
                <a:gd name="connsiteY85" fmla="*/ 261387 h 1954587"/>
                <a:gd name="connsiteX86" fmla="*/ 479208 w 4899545"/>
                <a:gd name="connsiteY86" fmla="*/ 261387 h 1954587"/>
                <a:gd name="connsiteX87" fmla="*/ 479208 w 4899545"/>
                <a:gd name="connsiteY87" fmla="*/ 226535 h 1954587"/>
                <a:gd name="connsiteX88" fmla="*/ 403697 w 4899545"/>
                <a:gd name="connsiteY88" fmla="*/ 226535 h 1954587"/>
                <a:gd name="connsiteX89" fmla="*/ 403697 w 4899545"/>
                <a:gd name="connsiteY89" fmla="*/ 182970 h 1954587"/>
                <a:gd name="connsiteX90" fmla="*/ 342707 w 4899545"/>
                <a:gd name="connsiteY90" fmla="*/ 182970 h 1954587"/>
                <a:gd name="connsiteX91" fmla="*/ 342707 w 4899545"/>
                <a:gd name="connsiteY91" fmla="*/ 142310 h 1954587"/>
                <a:gd name="connsiteX92" fmla="*/ 316568 w 4899545"/>
                <a:gd name="connsiteY92" fmla="*/ 142310 h 1954587"/>
                <a:gd name="connsiteX93" fmla="*/ 316568 w 4899545"/>
                <a:gd name="connsiteY93" fmla="*/ 116172 h 1954587"/>
                <a:gd name="connsiteX94" fmla="*/ 217822 w 4899545"/>
                <a:gd name="connsiteY94" fmla="*/ 116172 h 1954587"/>
                <a:gd name="connsiteX95" fmla="*/ 217822 w 4899545"/>
                <a:gd name="connsiteY95" fmla="*/ 72608 h 1954587"/>
                <a:gd name="connsiteX96" fmla="*/ 171354 w 4899545"/>
                <a:gd name="connsiteY96" fmla="*/ 72608 h 1954587"/>
                <a:gd name="connsiteX97" fmla="*/ 171354 w 4899545"/>
                <a:gd name="connsiteY97" fmla="*/ 0 h 1954587"/>
                <a:gd name="connsiteX98" fmla="*/ 0 w 4899545"/>
                <a:gd name="connsiteY98" fmla="*/ 0 h 195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899545" h="1954587">
                  <a:moveTo>
                    <a:pt x="4899546" y="1954587"/>
                  </a:moveTo>
                  <a:lnTo>
                    <a:pt x="4899546" y="1794853"/>
                  </a:lnTo>
                  <a:lnTo>
                    <a:pt x="3761061" y="1794853"/>
                  </a:lnTo>
                  <a:lnTo>
                    <a:pt x="3761061" y="1751286"/>
                  </a:lnTo>
                  <a:lnTo>
                    <a:pt x="2805551" y="1751286"/>
                  </a:lnTo>
                  <a:lnTo>
                    <a:pt x="2805551" y="1710633"/>
                  </a:lnTo>
                  <a:lnTo>
                    <a:pt x="2410568" y="1710633"/>
                  </a:lnTo>
                  <a:lnTo>
                    <a:pt x="2410568" y="1690297"/>
                  </a:lnTo>
                  <a:lnTo>
                    <a:pt x="2375716" y="1690297"/>
                  </a:lnTo>
                  <a:lnTo>
                    <a:pt x="2375716" y="1669971"/>
                  </a:lnTo>
                  <a:lnTo>
                    <a:pt x="2349570" y="1669971"/>
                  </a:lnTo>
                  <a:lnTo>
                    <a:pt x="2349570" y="1638024"/>
                  </a:lnTo>
                  <a:lnTo>
                    <a:pt x="2218877" y="1638024"/>
                  </a:lnTo>
                  <a:lnTo>
                    <a:pt x="2218877" y="1623498"/>
                  </a:lnTo>
                  <a:lnTo>
                    <a:pt x="2114322" y="1623498"/>
                  </a:lnTo>
                  <a:lnTo>
                    <a:pt x="2114322" y="1608982"/>
                  </a:lnTo>
                  <a:lnTo>
                    <a:pt x="2088185" y="1608982"/>
                  </a:lnTo>
                  <a:lnTo>
                    <a:pt x="2088185" y="1585741"/>
                  </a:lnTo>
                  <a:lnTo>
                    <a:pt x="2030101" y="1585741"/>
                  </a:lnTo>
                  <a:lnTo>
                    <a:pt x="2030101" y="1565415"/>
                  </a:lnTo>
                  <a:lnTo>
                    <a:pt x="1977828" y="1565415"/>
                  </a:lnTo>
                  <a:lnTo>
                    <a:pt x="1977828" y="1559605"/>
                  </a:lnTo>
                  <a:lnTo>
                    <a:pt x="1940071" y="1559605"/>
                  </a:lnTo>
                  <a:lnTo>
                    <a:pt x="1940071" y="1524752"/>
                  </a:lnTo>
                  <a:lnTo>
                    <a:pt x="1870367" y="1524752"/>
                  </a:lnTo>
                  <a:lnTo>
                    <a:pt x="1870367" y="1495711"/>
                  </a:lnTo>
                  <a:lnTo>
                    <a:pt x="1655445" y="1495711"/>
                  </a:lnTo>
                  <a:lnTo>
                    <a:pt x="1655445" y="1455049"/>
                  </a:lnTo>
                  <a:lnTo>
                    <a:pt x="1608982" y="1455049"/>
                  </a:lnTo>
                  <a:lnTo>
                    <a:pt x="1608982" y="1431817"/>
                  </a:lnTo>
                  <a:lnTo>
                    <a:pt x="1518942" y="1431817"/>
                  </a:lnTo>
                  <a:lnTo>
                    <a:pt x="1518942" y="1411491"/>
                  </a:lnTo>
                  <a:lnTo>
                    <a:pt x="1489901" y="1411491"/>
                  </a:lnTo>
                  <a:lnTo>
                    <a:pt x="1489901" y="1391155"/>
                  </a:lnTo>
                  <a:lnTo>
                    <a:pt x="1452143" y="1391155"/>
                  </a:lnTo>
                  <a:lnTo>
                    <a:pt x="1452143" y="1356303"/>
                  </a:lnTo>
                  <a:lnTo>
                    <a:pt x="1367923" y="1356303"/>
                  </a:lnTo>
                  <a:lnTo>
                    <a:pt x="1367923" y="1341787"/>
                  </a:lnTo>
                  <a:lnTo>
                    <a:pt x="1298220" y="1341787"/>
                  </a:lnTo>
                  <a:lnTo>
                    <a:pt x="1298220" y="1321451"/>
                  </a:lnTo>
                  <a:lnTo>
                    <a:pt x="1274988" y="1321451"/>
                  </a:lnTo>
                  <a:lnTo>
                    <a:pt x="1274988" y="1289504"/>
                  </a:lnTo>
                  <a:lnTo>
                    <a:pt x="1219800" y="1289504"/>
                  </a:lnTo>
                  <a:lnTo>
                    <a:pt x="1219800" y="1243041"/>
                  </a:lnTo>
                  <a:lnTo>
                    <a:pt x="1202379" y="1243041"/>
                  </a:lnTo>
                  <a:lnTo>
                    <a:pt x="1202379" y="1205284"/>
                  </a:lnTo>
                  <a:lnTo>
                    <a:pt x="1167527" y="1205284"/>
                  </a:lnTo>
                  <a:lnTo>
                    <a:pt x="1167527" y="1161717"/>
                  </a:lnTo>
                  <a:lnTo>
                    <a:pt x="1135580" y="1161717"/>
                  </a:lnTo>
                  <a:lnTo>
                    <a:pt x="1135580" y="1123960"/>
                  </a:lnTo>
                  <a:lnTo>
                    <a:pt x="1112349" y="1123960"/>
                  </a:lnTo>
                  <a:lnTo>
                    <a:pt x="1112349" y="1094918"/>
                  </a:lnTo>
                  <a:lnTo>
                    <a:pt x="1068781" y="1094918"/>
                  </a:lnTo>
                  <a:lnTo>
                    <a:pt x="1068781" y="1039739"/>
                  </a:lnTo>
                  <a:lnTo>
                    <a:pt x="1036834" y="1039739"/>
                  </a:lnTo>
                  <a:lnTo>
                    <a:pt x="1036834" y="1001982"/>
                  </a:lnTo>
                  <a:lnTo>
                    <a:pt x="1016499" y="1001982"/>
                  </a:lnTo>
                  <a:lnTo>
                    <a:pt x="1016499" y="940991"/>
                  </a:lnTo>
                  <a:lnTo>
                    <a:pt x="935183" y="940991"/>
                  </a:lnTo>
                  <a:lnTo>
                    <a:pt x="935183" y="909044"/>
                  </a:lnTo>
                  <a:lnTo>
                    <a:pt x="897427" y="909044"/>
                  </a:lnTo>
                  <a:lnTo>
                    <a:pt x="897427" y="819011"/>
                  </a:lnTo>
                  <a:lnTo>
                    <a:pt x="848054" y="819011"/>
                  </a:lnTo>
                  <a:lnTo>
                    <a:pt x="848054" y="726074"/>
                  </a:lnTo>
                  <a:lnTo>
                    <a:pt x="772542" y="726074"/>
                  </a:lnTo>
                  <a:lnTo>
                    <a:pt x="772542" y="679605"/>
                  </a:lnTo>
                  <a:lnTo>
                    <a:pt x="740595" y="679605"/>
                  </a:lnTo>
                  <a:lnTo>
                    <a:pt x="740595" y="644754"/>
                  </a:lnTo>
                  <a:lnTo>
                    <a:pt x="717361" y="644754"/>
                  </a:lnTo>
                  <a:lnTo>
                    <a:pt x="717361" y="572146"/>
                  </a:lnTo>
                  <a:lnTo>
                    <a:pt x="705744" y="572146"/>
                  </a:lnTo>
                  <a:lnTo>
                    <a:pt x="705744" y="546007"/>
                  </a:lnTo>
                  <a:lnTo>
                    <a:pt x="670891" y="546007"/>
                  </a:lnTo>
                  <a:lnTo>
                    <a:pt x="670891" y="508251"/>
                  </a:lnTo>
                  <a:lnTo>
                    <a:pt x="636040" y="508251"/>
                  </a:lnTo>
                  <a:lnTo>
                    <a:pt x="636040" y="473400"/>
                  </a:lnTo>
                  <a:lnTo>
                    <a:pt x="601189" y="473400"/>
                  </a:lnTo>
                  <a:lnTo>
                    <a:pt x="601189" y="432740"/>
                  </a:lnTo>
                  <a:lnTo>
                    <a:pt x="575050" y="432740"/>
                  </a:lnTo>
                  <a:lnTo>
                    <a:pt x="575050" y="394984"/>
                  </a:lnTo>
                  <a:lnTo>
                    <a:pt x="531486" y="394984"/>
                  </a:lnTo>
                  <a:lnTo>
                    <a:pt x="531486" y="354324"/>
                  </a:lnTo>
                  <a:lnTo>
                    <a:pt x="514060" y="354324"/>
                  </a:lnTo>
                  <a:lnTo>
                    <a:pt x="514060" y="293334"/>
                  </a:lnTo>
                  <a:lnTo>
                    <a:pt x="490826" y="293334"/>
                  </a:lnTo>
                  <a:lnTo>
                    <a:pt x="490826" y="261387"/>
                  </a:lnTo>
                  <a:lnTo>
                    <a:pt x="479208" y="261387"/>
                  </a:lnTo>
                  <a:lnTo>
                    <a:pt x="479208" y="226535"/>
                  </a:lnTo>
                  <a:lnTo>
                    <a:pt x="403697" y="226535"/>
                  </a:lnTo>
                  <a:lnTo>
                    <a:pt x="403697" y="182970"/>
                  </a:lnTo>
                  <a:lnTo>
                    <a:pt x="342707" y="182970"/>
                  </a:lnTo>
                  <a:lnTo>
                    <a:pt x="342707" y="142310"/>
                  </a:lnTo>
                  <a:lnTo>
                    <a:pt x="316568" y="142310"/>
                  </a:lnTo>
                  <a:lnTo>
                    <a:pt x="316568" y="116172"/>
                  </a:lnTo>
                  <a:lnTo>
                    <a:pt x="217822" y="116172"/>
                  </a:lnTo>
                  <a:lnTo>
                    <a:pt x="217822" y="72608"/>
                  </a:lnTo>
                  <a:lnTo>
                    <a:pt x="171354" y="72608"/>
                  </a:lnTo>
                  <a:lnTo>
                    <a:pt x="171354" y="0"/>
                  </a:lnTo>
                  <a:lnTo>
                    <a:pt x="0" y="0"/>
                  </a:lnTo>
                </a:path>
              </a:pathLst>
            </a:custGeom>
            <a:noFill/>
            <a:ln w="19050" cap="flat">
              <a:solidFill>
                <a:schemeClr val="accent3"/>
              </a:solidFill>
              <a:prstDash val="solid"/>
              <a:miter/>
            </a:ln>
          </p:spPr>
          <p:txBody>
            <a:bodyPr rtlCol="0" anchor="ctr"/>
            <a:lstStyle/>
            <a:p>
              <a:endParaRPr lang="en-GB"/>
            </a:p>
          </p:txBody>
        </p:sp>
        <p:sp>
          <p:nvSpPr>
            <p:cNvPr id="263" name="Freeform: Shape 280">
              <a:extLst>
                <a:ext uri="{FF2B5EF4-FFF2-40B4-BE49-F238E27FC236}">
                  <a16:creationId xmlns:a16="http://schemas.microsoft.com/office/drawing/2014/main" id="{9A43F732-C365-8F19-ADBF-AC4BC483A031}"/>
                </a:ext>
              </a:extLst>
            </p:cNvPr>
            <p:cNvSpPr/>
            <p:nvPr/>
          </p:nvSpPr>
          <p:spPr>
            <a:xfrm>
              <a:off x="5214194" y="38326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4" name="Freeform: Shape 281">
              <a:extLst>
                <a:ext uri="{FF2B5EF4-FFF2-40B4-BE49-F238E27FC236}">
                  <a16:creationId xmlns:a16="http://schemas.microsoft.com/office/drawing/2014/main" id="{76FF90C5-B95C-AC9C-5287-2A53A5DF250B}"/>
                </a:ext>
              </a:extLst>
            </p:cNvPr>
            <p:cNvSpPr/>
            <p:nvPr/>
          </p:nvSpPr>
          <p:spPr>
            <a:xfrm>
              <a:off x="3759328" y="248610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265" name="Freeform: Shape 282">
              <a:extLst>
                <a:ext uri="{FF2B5EF4-FFF2-40B4-BE49-F238E27FC236}">
                  <a16:creationId xmlns:a16="http://schemas.microsoft.com/office/drawing/2014/main" id="{A4460616-47CE-9A44-1B30-BECCA630FC29}"/>
                </a:ext>
              </a:extLst>
            </p:cNvPr>
            <p:cNvSpPr/>
            <p:nvPr/>
          </p:nvSpPr>
          <p:spPr>
            <a:xfrm>
              <a:off x="3987928" y="265755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266" name="Freeform: Shape 283">
              <a:extLst>
                <a:ext uri="{FF2B5EF4-FFF2-40B4-BE49-F238E27FC236}">
                  <a16:creationId xmlns:a16="http://schemas.microsoft.com/office/drawing/2014/main" id="{A32C91EF-8101-A463-6F19-25C6FA8C9E76}"/>
                </a:ext>
              </a:extLst>
            </p:cNvPr>
            <p:cNvSpPr/>
            <p:nvPr/>
          </p:nvSpPr>
          <p:spPr>
            <a:xfrm>
              <a:off x="4064128" y="271470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267" name="Freeform: Shape 284">
              <a:extLst>
                <a:ext uri="{FF2B5EF4-FFF2-40B4-BE49-F238E27FC236}">
                  <a16:creationId xmlns:a16="http://schemas.microsoft.com/office/drawing/2014/main" id="{6CD9569B-780F-8670-6EB8-DCE11A12FD2D}"/>
                </a:ext>
              </a:extLst>
            </p:cNvPr>
            <p:cNvSpPr/>
            <p:nvPr/>
          </p:nvSpPr>
          <p:spPr>
            <a:xfrm>
              <a:off x="4102228" y="277185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268" name="Freeform: Shape 285">
              <a:extLst>
                <a:ext uri="{FF2B5EF4-FFF2-40B4-BE49-F238E27FC236}">
                  <a16:creationId xmlns:a16="http://schemas.microsoft.com/office/drawing/2014/main" id="{1E6276C4-C276-E6B8-AA13-58F542C03FE9}"/>
                </a:ext>
              </a:extLst>
            </p:cNvPr>
            <p:cNvSpPr/>
            <p:nvPr/>
          </p:nvSpPr>
          <p:spPr>
            <a:xfrm>
              <a:off x="4102228" y="279090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269" name="Freeform: Shape 286">
              <a:extLst>
                <a:ext uri="{FF2B5EF4-FFF2-40B4-BE49-F238E27FC236}">
                  <a16:creationId xmlns:a16="http://schemas.microsoft.com/office/drawing/2014/main" id="{2587C964-13EB-18AE-7B14-6B034FFD227E}"/>
                </a:ext>
              </a:extLst>
            </p:cNvPr>
            <p:cNvSpPr/>
            <p:nvPr/>
          </p:nvSpPr>
          <p:spPr>
            <a:xfrm>
              <a:off x="4235578" y="296235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270" name="Freeform: Shape 287">
              <a:extLst>
                <a:ext uri="{FF2B5EF4-FFF2-40B4-BE49-F238E27FC236}">
                  <a16:creationId xmlns:a16="http://schemas.microsoft.com/office/drawing/2014/main" id="{2BC6066E-15BB-CBCB-E716-5C0E9147D699}"/>
                </a:ext>
              </a:extLst>
            </p:cNvPr>
            <p:cNvSpPr/>
            <p:nvPr/>
          </p:nvSpPr>
          <p:spPr>
            <a:xfrm>
              <a:off x="4311778" y="301950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271" name="Freeform: Shape 288">
              <a:extLst>
                <a:ext uri="{FF2B5EF4-FFF2-40B4-BE49-F238E27FC236}">
                  <a16:creationId xmlns:a16="http://schemas.microsoft.com/office/drawing/2014/main" id="{1EF973F8-4F4E-03A3-71DB-E0673BD5CAA9}"/>
                </a:ext>
              </a:extLst>
            </p:cNvPr>
            <p:cNvSpPr/>
            <p:nvPr/>
          </p:nvSpPr>
          <p:spPr>
            <a:xfrm>
              <a:off x="4311778" y="309570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272" name="Freeform: Shape 289">
              <a:extLst>
                <a:ext uri="{FF2B5EF4-FFF2-40B4-BE49-F238E27FC236}">
                  <a16:creationId xmlns:a16="http://schemas.microsoft.com/office/drawing/2014/main" id="{1DBC70A9-CFEA-17D7-71C8-86847C51AF0A}"/>
                </a:ext>
              </a:extLst>
            </p:cNvPr>
            <p:cNvSpPr/>
            <p:nvPr/>
          </p:nvSpPr>
          <p:spPr>
            <a:xfrm>
              <a:off x="4368928" y="313380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273" name="Freeform: Shape 290">
              <a:extLst>
                <a:ext uri="{FF2B5EF4-FFF2-40B4-BE49-F238E27FC236}">
                  <a16:creationId xmlns:a16="http://schemas.microsoft.com/office/drawing/2014/main" id="{A6CC90DC-AF9C-CA58-988A-210A7FB9891A}"/>
                </a:ext>
              </a:extLst>
            </p:cNvPr>
            <p:cNvSpPr/>
            <p:nvPr/>
          </p:nvSpPr>
          <p:spPr>
            <a:xfrm>
              <a:off x="5950086" y="4124410"/>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chemeClr val="accent3"/>
              </a:solidFill>
              <a:prstDash val="solid"/>
              <a:miter/>
            </a:ln>
          </p:spPr>
          <p:txBody>
            <a:bodyPr rtlCol="0" anchor="ctr"/>
            <a:lstStyle/>
            <a:p>
              <a:endParaRPr lang="en-GB"/>
            </a:p>
          </p:txBody>
        </p:sp>
        <p:sp>
          <p:nvSpPr>
            <p:cNvPr id="274" name="Freeform: Shape 291">
              <a:extLst>
                <a:ext uri="{FF2B5EF4-FFF2-40B4-BE49-F238E27FC236}">
                  <a16:creationId xmlns:a16="http://schemas.microsoft.com/office/drawing/2014/main" id="{D6593D8B-8D87-CBC8-135A-CD51AA3E9335}"/>
                </a:ext>
              </a:extLst>
            </p:cNvPr>
            <p:cNvSpPr/>
            <p:nvPr/>
          </p:nvSpPr>
          <p:spPr>
            <a:xfrm>
              <a:off x="6407286" y="416251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endParaRPr lang="en-GB"/>
            </a:p>
          </p:txBody>
        </p:sp>
        <p:sp>
          <p:nvSpPr>
            <p:cNvPr id="275" name="Freeform: Shape 292">
              <a:extLst>
                <a:ext uri="{FF2B5EF4-FFF2-40B4-BE49-F238E27FC236}">
                  <a16:creationId xmlns:a16="http://schemas.microsoft.com/office/drawing/2014/main" id="{0530C88A-F8CA-B8F4-506E-FA47E91CDA4E}"/>
                </a:ext>
              </a:extLst>
            </p:cNvPr>
            <p:cNvSpPr/>
            <p:nvPr/>
          </p:nvSpPr>
          <p:spPr>
            <a:xfrm>
              <a:off x="5366594" y="39088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6" name="Freeform: Shape 293">
              <a:extLst>
                <a:ext uri="{FF2B5EF4-FFF2-40B4-BE49-F238E27FC236}">
                  <a16:creationId xmlns:a16="http://schemas.microsoft.com/office/drawing/2014/main" id="{24488BA2-4DDE-5901-EEF6-32A359952258}"/>
                </a:ext>
              </a:extLst>
            </p:cNvPr>
            <p:cNvSpPr/>
            <p:nvPr/>
          </p:nvSpPr>
          <p:spPr>
            <a:xfrm>
              <a:off x="5442794" y="39088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7" name="Freeform: Shape 294">
              <a:extLst>
                <a:ext uri="{FF2B5EF4-FFF2-40B4-BE49-F238E27FC236}">
                  <a16:creationId xmlns:a16="http://schemas.microsoft.com/office/drawing/2014/main" id="{9D6B4685-796A-5AF9-EB57-60D038BA7383}"/>
                </a:ext>
              </a:extLst>
            </p:cNvPr>
            <p:cNvSpPr/>
            <p:nvPr/>
          </p:nvSpPr>
          <p:spPr>
            <a:xfrm>
              <a:off x="5538044" y="39278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8" name="Freeform: Shape 295">
              <a:extLst>
                <a:ext uri="{FF2B5EF4-FFF2-40B4-BE49-F238E27FC236}">
                  <a16:creationId xmlns:a16="http://schemas.microsoft.com/office/drawing/2014/main" id="{190878AA-936E-5647-B27C-C4F0DD551696}"/>
                </a:ext>
              </a:extLst>
            </p:cNvPr>
            <p:cNvSpPr/>
            <p:nvPr/>
          </p:nvSpPr>
          <p:spPr>
            <a:xfrm>
              <a:off x="5633294" y="39659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9" name="Freeform: Shape 296">
              <a:extLst>
                <a:ext uri="{FF2B5EF4-FFF2-40B4-BE49-F238E27FC236}">
                  <a16:creationId xmlns:a16="http://schemas.microsoft.com/office/drawing/2014/main" id="{6FC12226-D85B-A749-EDA3-8DD1E4324D5F}"/>
                </a:ext>
              </a:extLst>
            </p:cNvPr>
            <p:cNvSpPr/>
            <p:nvPr/>
          </p:nvSpPr>
          <p:spPr>
            <a:xfrm>
              <a:off x="5785694" y="40231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0" name="Freeform: Shape 297">
              <a:extLst>
                <a:ext uri="{FF2B5EF4-FFF2-40B4-BE49-F238E27FC236}">
                  <a16:creationId xmlns:a16="http://schemas.microsoft.com/office/drawing/2014/main" id="{079509F2-F4DB-E47F-6F8E-A2B0C1E22390}"/>
                </a:ext>
              </a:extLst>
            </p:cNvPr>
            <p:cNvSpPr/>
            <p:nvPr/>
          </p:nvSpPr>
          <p:spPr>
            <a:xfrm>
              <a:off x="5880944" y="40421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1" name="Freeform: Shape 298">
              <a:extLst>
                <a:ext uri="{FF2B5EF4-FFF2-40B4-BE49-F238E27FC236}">
                  <a16:creationId xmlns:a16="http://schemas.microsoft.com/office/drawing/2014/main" id="{F447F318-784B-C6BB-7CEB-E24ABE0C6D58}"/>
                </a:ext>
              </a:extLst>
            </p:cNvPr>
            <p:cNvSpPr/>
            <p:nvPr/>
          </p:nvSpPr>
          <p:spPr>
            <a:xfrm>
              <a:off x="5919044" y="40421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2" name="Freeform: Shape 299">
              <a:extLst>
                <a:ext uri="{FF2B5EF4-FFF2-40B4-BE49-F238E27FC236}">
                  <a16:creationId xmlns:a16="http://schemas.microsoft.com/office/drawing/2014/main" id="{834488E4-A9C5-E662-AF0F-66500BBA8463}"/>
                </a:ext>
              </a:extLst>
            </p:cNvPr>
            <p:cNvSpPr/>
            <p:nvPr/>
          </p:nvSpPr>
          <p:spPr>
            <a:xfrm>
              <a:off x="6128594" y="41183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3" name="Freeform: Shape 300">
              <a:extLst>
                <a:ext uri="{FF2B5EF4-FFF2-40B4-BE49-F238E27FC236}">
                  <a16:creationId xmlns:a16="http://schemas.microsoft.com/office/drawing/2014/main" id="{810B4960-CD93-0047-2679-C4B3967F09F2}"/>
                </a:ext>
              </a:extLst>
            </p:cNvPr>
            <p:cNvSpPr/>
            <p:nvPr/>
          </p:nvSpPr>
          <p:spPr>
            <a:xfrm>
              <a:off x="6204794" y="41183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4" name="Freeform: Shape 301">
              <a:extLst>
                <a:ext uri="{FF2B5EF4-FFF2-40B4-BE49-F238E27FC236}">
                  <a16:creationId xmlns:a16="http://schemas.microsoft.com/office/drawing/2014/main" id="{38B4B768-C56F-E03C-E656-0A02EFF61A3D}"/>
                </a:ext>
              </a:extLst>
            </p:cNvPr>
            <p:cNvSpPr/>
            <p:nvPr/>
          </p:nvSpPr>
          <p:spPr>
            <a:xfrm>
              <a:off x="6300044" y="41183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5" name="Freeform: Shape 302">
              <a:extLst>
                <a:ext uri="{FF2B5EF4-FFF2-40B4-BE49-F238E27FC236}">
                  <a16:creationId xmlns:a16="http://schemas.microsoft.com/office/drawing/2014/main" id="{836A6918-F50B-C7A2-D76A-FE68B5FE6517}"/>
                </a:ext>
              </a:extLst>
            </p:cNvPr>
            <p:cNvSpPr/>
            <p:nvPr/>
          </p:nvSpPr>
          <p:spPr>
            <a:xfrm>
              <a:off x="6452444" y="41183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6" name="Freeform: Shape 303">
              <a:extLst>
                <a:ext uri="{FF2B5EF4-FFF2-40B4-BE49-F238E27FC236}">
                  <a16:creationId xmlns:a16="http://schemas.microsoft.com/office/drawing/2014/main" id="{6554158A-4E16-2F13-0C40-7D6017376043}"/>
                </a:ext>
              </a:extLst>
            </p:cNvPr>
            <p:cNvSpPr/>
            <p:nvPr/>
          </p:nvSpPr>
          <p:spPr>
            <a:xfrm>
              <a:off x="6833444" y="41564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7" name="Freeform: Shape 304">
              <a:extLst>
                <a:ext uri="{FF2B5EF4-FFF2-40B4-BE49-F238E27FC236}">
                  <a16:creationId xmlns:a16="http://schemas.microsoft.com/office/drawing/2014/main" id="{8F4A18B3-CA33-6629-81C6-9B5C9608516A}"/>
                </a:ext>
              </a:extLst>
            </p:cNvPr>
            <p:cNvSpPr/>
            <p:nvPr/>
          </p:nvSpPr>
          <p:spPr>
            <a:xfrm>
              <a:off x="7462103" y="41945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8" name="Freeform: Shape 305">
              <a:extLst>
                <a:ext uri="{FF2B5EF4-FFF2-40B4-BE49-F238E27FC236}">
                  <a16:creationId xmlns:a16="http://schemas.microsoft.com/office/drawing/2014/main" id="{93FC8288-E2BC-A7A1-8623-4DD6389C89B0}"/>
                </a:ext>
              </a:extLst>
            </p:cNvPr>
            <p:cNvSpPr/>
            <p:nvPr/>
          </p:nvSpPr>
          <p:spPr>
            <a:xfrm>
              <a:off x="7690703" y="41945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9" name="Freeform: Shape 306">
              <a:extLst>
                <a:ext uri="{FF2B5EF4-FFF2-40B4-BE49-F238E27FC236}">
                  <a16:creationId xmlns:a16="http://schemas.microsoft.com/office/drawing/2014/main" id="{1D6A9882-2AB7-BA56-E111-C93A1010E10B}"/>
                </a:ext>
              </a:extLst>
            </p:cNvPr>
            <p:cNvSpPr/>
            <p:nvPr/>
          </p:nvSpPr>
          <p:spPr>
            <a:xfrm>
              <a:off x="7976453" y="41945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nvGrpSpPr>
          <p:cNvPr id="290" name="Group 289">
            <a:extLst>
              <a:ext uri="{FF2B5EF4-FFF2-40B4-BE49-F238E27FC236}">
                <a16:creationId xmlns:a16="http://schemas.microsoft.com/office/drawing/2014/main" id="{9A8EEDFB-E234-AF01-BEEB-4531D99A055C}"/>
              </a:ext>
            </a:extLst>
          </p:cNvPr>
          <p:cNvGrpSpPr/>
          <p:nvPr/>
        </p:nvGrpSpPr>
        <p:grpSpPr>
          <a:xfrm>
            <a:off x="1555423" y="4125537"/>
            <a:ext cx="3464560" cy="1201103"/>
            <a:chOff x="3657600" y="2700337"/>
            <a:chExt cx="4872847" cy="1457076"/>
          </a:xfrm>
        </p:grpSpPr>
        <p:sp>
          <p:nvSpPr>
            <p:cNvPr id="291" name="Freeform: Shape 311">
              <a:extLst>
                <a:ext uri="{FF2B5EF4-FFF2-40B4-BE49-F238E27FC236}">
                  <a16:creationId xmlns:a16="http://schemas.microsoft.com/office/drawing/2014/main" id="{57EB3CFF-A6D8-F2C3-AF1F-6EB230727D40}"/>
                </a:ext>
              </a:extLst>
            </p:cNvPr>
            <p:cNvSpPr/>
            <p:nvPr/>
          </p:nvSpPr>
          <p:spPr>
            <a:xfrm>
              <a:off x="3657600" y="2749681"/>
              <a:ext cx="4872847" cy="1359050"/>
            </a:xfrm>
            <a:custGeom>
              <a:avLst/>
              <a:gdLst>
                <a:gd name="connsiteX0" fmla="*/ 4872847 w 4872847"/>
                <a:gd name="connsiteY0" fmla="*/ 1359051 h 1359050"/>
                <a:gd name="connsiteX1" fmla="*/ 2654227 w 4872847"/>
                <a:gd name="connsiteY1" fmla="*/ 1359051 h 1359050"/>
                <a:gd name="connsiteX2" fmla="*/ 2654227 w 4872847"/>
                <a:gd name="connsiteY2" fmla="*/ 1245799 h 1359050"/>
                <a:gd name="connsiteX3" fmla="*/ 2166357 w 4872847"/>
                <a:gd name="connsiteY3" fmla="*/ 1245799 h 1359050"/>
                <a:gd name="connsiteX4" fmla="*/ 2166357 w 4872847"/>
                <a:gd name="connsiteY4" fmla="*/ 1167389 h 1359050"/>
                <a:gd name="connsiteX5" fmla="*/ 2082146 w 4872847"/>
                <a:gd name="connsiteY5" fmla="*/ 1167389 h 1359050"/>
                <a:gd name="connsiteX6" fmla="*/ 2082146 w 4872847"/>
                <a:gd name="connsiteY6" fmla="*/ 1088988 h 1359050"/>
                <a:gd name="connsiteX7" fmla="*/ 2053104 w 4872847"/>
                <a:gd name="connsiteY7" fmla="*/ 1088988 h 1359050"/>
                <a:gd name="connsiteX8" fmla="*/ 2053104 w 4872847"/>
                <a:gd name="connsiteY8" fmla="*/ 1013484 h 1359050"/>
                <a:gd name="connsiteX9" fmla="*/ 1992116 w 4872847"/>
                <a:gd name="connsiteY9" fmla="*/ 1013484 h 1359050"/>
                <a:gd name="connsiteX10" fmla="*/ 1992116 w 4872847"/>
                <a:gd name="connsiteY10" fmla="*/ 946694 h 1359050"/>
                <a:gd name="connsiteX11" fmla="*/ 1774317 w 4872847"/>
                <a:gd name="connsiteY11" fmla="*/ 946694 h 1359050"/>
                <a:gd name="connsiteX12" fmla="*/ 1774317 w 4872847"/>
                <a:gd name="connsiteY12" fmla="*/ 871190 h 1359050"/>
                <a:gd name="connsiteX13" fmla="*/ 1585560 w 4872847"/>
                <a:gd name="connsiteY13" fmla="*/ 871190 h 1359050"/>
                <a:gd name="connsiteX14" fmla="*/ 1585560 w 4872847"/>
                <a:gd name="connsiteY14" fmla="*/ 824726 h 1359050"/>
                <a:gd name="connsiteX15" fmla="*/ 1550718 w 4872847"/>
                <a:gd name="connsiteY15" fmla="*/ 824726 h 1359050"/>
                <a:gd name="connsiteX16" fmla="*/ 1550718 w 4872847"/>
                <a:gd name="connsiteY16" fmla="*/ 769550 h 1359050"/>
                <a:gd name="connsiteX17" fmla="*/ 1388097 w 4872847"/>
                <a:gd name="connsiteY17" fmla="*/ 769550 h 1359050"/>
                <a:gd name="connsiteX18" fmla="*/ 1388097 w 4872847"/>
                <a:gd name="connsiteY18" fmla="*/ 696952 h 1359050"/>
                <a:gd name="connsiteX19" fmla="*/ 1181910 w 4872847"/>
                <a:gd name="connsiteY19" fmla="*/ 696952 h 1359050"/>
                <a:gd name="connsiteX20" fmla="*/ 1181910 w 4872847"/>
                <a:gd name="connsiteY20" fmla="*/ 647584 h 1359050"/>
                <a:gd name="connsiteX21" fmla="*/ 1161583 w 4872847"/>
                <a:gd name="connsiteY21" fmla="*/ 647584 h 1359050"/>
                <a:gd name="connsiteX22" fmla="*/ 1161583 w 4872847"/>
                <a:gd name="connsiteY22" fmla="*/ 598216 h 1359050"/>
                <a:gd name="connsiteX23" fmla="*/ 1115120 w 4872847"/>
                <a:gd name="connsiteY23" fmla="*/ 598216 h 1359050"/>
                <a:gd name="connsiteX24" fmla="*/ 1115120 w 4872847"/>
                <a:gd name="connsiteY24" fmla="*/ 484962 h 1359050"/>
                <a:gd name="connsiteX25" fmla="*/ 975732 w 4872847"/>
                <a:gd name="connsiteY25" fmla="*/ 484962 h 1359050"/>
                <a:gd name="connsiteX26" fmla="*/ 975732 w 4872847"/>
                <a:gd name="connsiteY26" fmla="*/ 435594 h 1359050"/>
                <a:gd name="connsiteX27" fmla="*/ 940884 w 4872847"/>
                <a:gd name="connsiteY27" fmla="*/ 435594 h 1359050"/>
                <a:gd name="connsiteX28" fmla="*/ 940884 w 4872847"/>
                <a:gd name="connsiteY28" fmla="*/ 383323 h 1359050"/>
                <a:gd name="connsiteX29" fmla="*/ 926364 w 4872847"/>
                <a:gd name="connsiteY29" fmla="*/ 383323 h 1359050"/>
                <a:gd name="connsiteX30" fmla="*/ 926364 w 4872847"/>
                <a:gd name="connsiteY30" fmla="*/ 336860 h 1359050"/>
                <a:gd name="connsiteX31" fmla="*/ 743415 w 4872847"/>
                <a:gd name="connsiteY31" fmla="*/ 336860 h 1359050"/>
                <a:gd name="connsiteX32" fmla="*/ 743415 w 4872847"/>
                <a:gd name="connsiteY32" fmla="*/ 284589 h 1359050"/>
                <a:gd name="connsiteX33" fmla="*/ 598217 w 4872847"/>
                <a:gd name="connsiteY33" fmla="*/ 284589 h 1359050"/>
                <a:gd name="connsiteX34" fmla="*/ 598217 w 4872847"/>
                <a:gd name="connsiteY34" fmla="*/ 232317 h 1359050"/>
                <a:gd name="connsiteX35" fmla="*/ 574985 w 4872847"/>
                <a:gd name="connsiteY35" fmla="*/ 232317 h 1359050"/>
                <a:gd name="connsiteX36" fmla="*/ 574985 w 4872847"/>
                <a:gd name="connsiteY36" fmla="*/ 142295 h 1359050"/>
                <a:gd name="connsiteX37" fmla="*/ 400747 w 4872847"/>
                <a:gd name="connsiteY37" fmla="*/ 142295 h 1359050"/>
                <a:gd name="connsiteX38" fmla="*/ 400747 w 4872847"/>
                <a:gd name="connsiteY38" fmla="*/ 81311 h 1359050"/>
                <a:gd name="connsiteX39" fmla="*/ 360092 w 4872847"/>
                <a:gd name="connsiteY39" fmla="*/ 81311 h 1359050"/>
                <a:gd name="connsiteX40" fmla="*/ 360092 w 4872847"/>
                <a:gd name="connsiteY40" fmla="*/ 46464 h 1359050"/>
                <a:gd name="connsiteX41" fmla="*/ 209085 w 4872847"/>
                <a:gd name="connsiteY41" fmla="*/ 46464 h 1359050"/>
                <a:gd name="connsiteX42" fmla="*/ 209085 w 4872847"/>
                <a:gd name="connsiteY42" fmla="*/ 0 h 1359050"/>
                <a:gd name="connsiteX43" fmla="*/ 0 w 4872847"/>
                <a:gd name="connsiteY43" fmla="*/ 0 h 135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72847" h="1359050">
                  <a:moveTo>
                    <a:pt x="4872847" y="1359051"/>
                  </a:moveTo>
                  <a:lnTo>
                    <a:pt x="2654227" y="1359051"/>
                  </a:lnTo>
                  <a:lnTo>
                    <a:pt x="2654227" y="1245799"/>
                  </a:lnTo>
                  <a:lnTo>
                    <a:pt x="2166357" y="1245799"/>
                  </a:lnTo>
                  <a:lnTo>
                    <a:pt x="2166357" y="1167389"/>
                  </a:lnTo>
                  <a:lnTo>
                    <a:pt x="2082146" y="1167389"/>
                  </a:lnTo>
                  <a:lnTo>
                    <a:pt x="2082146" y="1088988"/>
                  </a:lnTo>
                  <a:lnTo>
                    <a:pt x="2053104" y="1088988"/>
                  </a:lnTo>
                  <a:lnTo>
                    <a:pt x="2053104" y="1013484"/>
                  </a:lnTo>
                  <a:lnTo>
                    <a:pt x="1992116" y="1013484"/>
                  </a:lnTo>
                  <a:lnTo>
                    <a:pt x="1992116" y="946694"/>
                  </a:lnTo>
                  <a:lnTo>
                    <a:pt x="1774317" y="946694"/>
                  </a:lnTo>
                  <a:lnTo>
                    <a:pt x="1774317" y="871190"/>
                  </a:lnTo>
                  <a:lnTo>
                    <a:pt x="1585560" y="871190"/>
                  </a:lnTo>
                  <a:lnTo>
                    <a:pt x="1585560" y="824726"/>
                  </a:lnTo>
                  <a:lnTo>
                    <a:pt x="1550718" y="824726"/>
                  </a:lnTo>
                  <a:lnTo>
                    <a:pt x="1550718" y="769550"/>
                  </a:lnTo>
                  <a:lnTo>
                    <a:pt x="1388097" y="769550"/>
                  </a:lnTo>
                  <a:lnTo>
                    <a:pt x="1388097" y="696952"/>
                  </a:lnTo>
                  <a:lnTo>
                    <a:pt x="1181910" y="696952"/>
                  </a:lnTo>
                  <a:lnTo>
                    <a:pt x="1181910" y="647584"/>
                  </a:lnTo>
                  <a:lnTo>
                    <a:pt x="1161583" y="647584"/>
                  </a:lnTo>
                  <a:lnTo>
                    <a:pt x="1161583" y="598216"/>
                  </a:lnTo>
                  <a:lnTo>
                    <a:pt x="1115120" y="598216"/>
                  </a:lnTo>
                  <a:lnTo>
                    <a:pt x="1115120" y="484962"/>
                  </a:lnTo>
                  <a:lnTo>
                    <a:pt x="975732" y="484962"/>
                  </a:lnTo>
                  <a:lnTo>
                    <a:pt x="975732" y="435594"/>
                  </a:lnTo>
                  <a:lnTo>
                    <a:pt x="940884" y="435594"/>
                  </a:lnTo>
                  <a:lnTo>
                    <a:pt x="940884" y="383323"/>
                  </a:lnTo>
                  <a:lnTo>
                    <a:pt x="926364" y="383323"/>
                  </a:lnTo>
                  <a:lnTo>
                    <a:pt x="926364" y="336860"/>
                  </a:lnTo>
                  <a:lnTo>
                    <a:pt x="743415" y="336860"/>
                  </a:lnTo>
                  <a:lnTo>
                    <a:pt x="743415" y="284589"/>
                  </a:lnTo>
                  <a:lnTo>
                    <a:pt x="598217" y="284589"/>
                  </a:lnTo>
                  <a:lnTo>
                    <a:pt x="598217" y="232317"/>
                  </a:lnTo>
                  <a:lnTo>
                    <a:pt x="574985" y="232317"/>
                  </a:lnTo>
                  <a:lnTo>
                    <a:pt x="574985" y="142295"/>
                  </a:lnTo>
                  <a:lnTo>
                    <a:pt x="400747" y="142295"/>
                  </a:lnTo>
                  <a:lnTo>
                    <a:pt x="400747" y="81311"/>
                  </a:lnTo>
                  <a:lnTo>
                    <a:pt x="360092" y="81311"/>
                  </a:lnTo>
                  <a:lnTo>
                    <a:pt x="360092" y="46464"/>
                  </a:lnTo>
                  <a:lnTo>
                    <a:pt x="209085" y="46464"/>
                  </a:lnTo>
                  <a:lnTo>
                    <a:pt x="209085" y="0"/>
                  </a:lnTo>
                  <a:lnTo>
                    <a:pt x="0" y="0"/>
                  </a:lnTo>
                </a:path>
              </a:pathLst>
            </a:custGeom>
            <a:noFill/>
            <a:ln w="19050" cap="flat">
              <a:solidFill>
                <a:schemeClr val="accent2"/>
              </a:solidFill>
              <a:prstDash val="solid"/>
              <a:miter/>
            </a:ln>
          </p:spPr>
          <p:txBody>
            <a:bodyPr rtlCol="0" anchor="ctr"/>
            <a:lstStyle/>
            <a:p>
              <a:endParaRPr lang="en-GB"/>
            </a:p>
          </p:txBody>
        </p:sp>
        <p:sp>
          <p:nvSpPr>
            <p:cNvPr id="292" name="Freeform: Shape 312">
              <a:extLst>
                <a:ext uri="{FF2B5EF4-FFF2-40B4-BE49-F238E27FC236}">
                  <a16:creationId xmlns:a16="http://schemas.microsoft.com/office/drawing/2014/main" id="{1CAEAE5A-3373-2584-E673-27E670529B6D}"/>
                </a:ext>
              </a:extLst>
            </p:cNvPr>
            <p:cNvSpPr/>
            <p:nvPr/>
          </p:nvSpPr>
          <p:spPr>
            <a:xfrm>
              <a:off x="3726946" y="27003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93" name="Freeform: Shape 313">
              <a:extLst>
                <a:ext uri="{FF2B5EF4-FFF2-40B4-BE49-F238E27FC236}">
                  <a16:creationId xmlns:a16="http://schemas.microsoft.com/office/drawing/2014/main" id="{6CC0FE92-8A38-70C1-EE4B-CC57B3AF9CC7}"/>
                </a:ext>
              </a:extLst>
            </p:cNvPr>
            <p:cNvSpPr/>
            <p:nvPr/>
          </p:nvSpPr>
          <p:spPr>
            <a:xfrm>
              <a:off x="3898396" y="2757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94" name="Freeform: Shape 314">
              <a:extLst>
                <a:ext uri="{FF2B5EF4-FFF2-40B4-BE49-F238E27FC236}">
                  <a16:creationId xmlns:a16="http://schemas.microsoft.com/office/drawing/2014/main" id="{BD24C7C1-E26B-92E0-F422-A05088E7D073}"/>
                </a:ext>
              </a:extLst>
            </p:cNvPr>
            <p:cNvSpPr/>
            <p:nvPr/>
          </p:nvSpPr>
          <p:spPr>
            <a:xfrm>
              <a:off x="3936496" y="2757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95" name="Freeform: Shape 315">
              <a:extLst>
                <a:ext uri="{FF2B5EF4-FFF2-40B4-BE49-F238E27FC236}">
                  <a16:creationId xmlns:a16="http://schemas.microsoft.com/office/drawing/2014/main" id="{865193F4-6098-184B-A774-C9896F772DCD}"/>
                </a:ext>
              </a:extLst>
            </p:cNvPr>
            <p:cNvSpPr/>
            <p:nvPr/>
          </p:nvSpPr>
          <p:spPr>
            <a:xfrm>
              <a:off x="3974596" y="2757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96" name="Freeform: Shape 316">
              <a:extLst>
                <a:ext uri="{FF2B5EF4-FFF2-40B4-BE49-F238E27FC236}">
                  <a16:creationId xmlns:a16="http://schemas.microsoft.com/office/drawing/2014/main" id="{E474F8B0-4D9B-33F8-3110-2815EE8EF3D1}"/>
                </a:ext>
              </a:extLst>
            </p:cNvPr>
            <p:cNvSpPr/>
            <p:nvPr/>
          </p:nvSpPr>
          <p:spPr>
            <a:xfrm>
              <a:off x="4126996" y="28527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97" name="Freeform: Shape 317">
              <a:extLst>
                <a:ext uri="{FF2B5EF4-FFF2-40B4-BE49-F238E27FC236}">
                  <a16:creationId xmlns:a16="http://schemas.microsoft.com/office/drawing/2014/main" id="{401113BF-A335-19AE-3ECB-50E0D0E8A19B}"/>
                </a:ext>
              </a:extLst>
            </p:cNvPr>
            <p:cNvSpPr/>
            <p:nvPr/>
          </p:nvSpPr>
          <p:spPr>
            <a:xfrm>
              <a:off x="4222246" y="28527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98" name="Freeform: Shape 318">
              <a:extLst>
                <a:ext uri="{FF2B5EF4-FFF2-40B4-BE49-F238E27FC236}">
                  <a16:creationId xmlns:a16="http://schemas.microsoft.com/office/drawing/2014/main" id="{3DCE5BA4-E0FE-870C-F7B6-FC2F3D912809}"/>
                </a:ext>
              </a:extLst>
            </p:cNvPr>
            <p:cNvSpPr/>
            <p:nvPr/>
          </p:nvSpPr>
          <p:spPr>
            <a:xfrm>
              <a:off x="4317496" y="29860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99" name="Freeform: Shape 319">
              <a:extLst>
                <a:ext uri="{FF2B5EF4-FFF2-40B4-BE49-F238E27FC236}">
                  <a16:creationId xmlns:a16="http://schemas.microsoft.com/office/drawing/2014/main" id="{819BF374-CB53-5970-2659-177EFADA6B77}"/>
                </a:ext>
              </a:extLst>
            </p:cNvPr>
            <p:cNvSpPr/>
            <p:nvPr/>
          </p:nvSpPr>
          <p:spPr>
            <a:xfrm>
              <a:off x="4679451" y="31956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300" name="Freeform: Shape 320">
              <a:extLst>
                <a:ext uri="{FF2B5EF4-FFF2-40B4-BE49-F238E27FC236}">
                  <a16:creationId xmlns:a16="http://schemas.microsoft.com/office/drawing/2014/main" id="{0EAD4A45-565B-A823-6F14-DB37AE412ADE}"/>
                </a:ext>
              </a:extLst>
            </p:cNvPr>
            <p:cNvSpPr/>
            <p:nvPr/>
          </p:nvSpPr>
          <p:spPr>
            <a:xfrm>
              <a:off x="4755651" y="31956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301" name="Freeform: Shape 321">
              <a:extLst>
                <a:ext uri="{FF2B5EF4-FFF2-40B4-BE49-F238E27FC236}">
                  <a16:creationId xmlns:a16="http://schemas.microsoft.com/office/drawing/2014/main" id="{A1B23C84-4473-9BD7-C013-4EB18201D89B}"/>
                </a:ext>
              </a:extLst>
            </p:cNvPr>
            <p:cNvSpPr/>
            <p:nvPr/>
          </p:nvSpPr>
          <p:spPr>
            <a:xfrm>
              <a:off x="5231901"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2"/>
              </a:solidFill>
              <a:prstDash val="solid"/>
              <a:miter/>
            </a:ln>
          </p:spPr>
          <p:txBody>
            <a:bodyPr rtlCol="0" anchor="ctr"/>
            <a:lstStyle/>
            <a:p>
              <a:endParaRPr lang="en-GB"/>
            </a:p>
          </p:txBody>
        </p:sp>
        <p:sp>
          <p:nvSpPr>
            <p:cNvPr id="302" name="Freeform: Shape 322">
              <a:extLst>
                <a:ext uri="{FF2B5EF4-FFF2-40B4-BE49-F238E27FC236}">
                  <a16:creationId xmlns:a16="http://schemas.microsoft.com/office/drawing/2014/main" id="{2BB89E4C-3369-FF2E-3275-926372694043}"/>
                </a:ext>
              </a:extLst>
            </p:cNvPr>
            <p:cNvSpPr/>
            <p:nvPr/>
          </p:nvSpPr>
          <p:spPr>
            <a:xfrm>
              <a:off x="5289051"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2"/>
              </a:solidFill>
              <a:prstDash val="solid"/>
              <a:miter/>
            </a:ln>
          </p:spPr>
          <p:txBody>
            <a:bodyPr rtlCol="0" anchor="ctr"/>
            <a:lstStyle/>
            <a:p>
              <a:endParaRPr lang="en-GB"/>
            </a:p>
          </p:txBody>
        </p:sp>
        <p:sp>
          <p:nvSpPr>
            <p:cNvPr id="303" name="Freeform: Shape 323">
              <a:extLst>
                <a:ext uri="{FF2B5EF4-FFF2-40B4-BE49-F238E27FC236}">
                  <a16:creationId xmlns:a16="http://schemas.microsoft.com/office/drawing/2014/main" id="{564B8BD2-844D-CDB0-BC60-AACA85862F08}"/>
                </a:ext>
              </a:extLst>
            </p:cNvPr>
            <p:cNvSpPr/>
            <p:nvPr/>
          </p:nvSpPr>
          <p:spPr>
            <a:xfrm>
              <a:off x="5365251"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2"/>
              </a:solidFill>
              <a:prstDash val="solid"/>
              <a:miter/>
            </a:ln>
          </p:spPr>
          <p:txBody>
            <a:bodyPr rtlCol="0" anchor="ctr"/>
            <a:lstStyle/>
            <a:p>
              <a:endParaRPr lang="en-GB"/>
            </a:p>
          </p:txBody>
        </p:sp>
        <p:sp>
          <p:nvSpPr>
            <p:cNvPr id="304" name="Freeform: Shape 324">
              <a:extLst>
                <a:ext uri="{FF2B5EF4-FFF2-40B4-BE49-F238E27FC236}">
                  <a16:creationId xmlns:a16="http://schemas.microsoft.com/office/drawing/2014/main" id="{5A212D8D-7263-BD1B-CDFD-27ABCC030B33}"/>
                </a:ext>
              </a:extLst>
            </p:cNvPr>
            <p:cNvSpPr/>
            <p:nvPr/>
          </p:nvSpPr>
          <p:spPr>
            <a:xfrm>
              <a:off x="5403351"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2"/>
              </a:solidFill>
              <a:prstDash val="solid"/>
              <a:miter/>
            </a:ln>
          </p:spPr>
          <p:txBody>
            <a:bodyPr rtlCol="0" anchor="ctr"/>
            <a:lstStyle/>
            <a:p>
              <a:endParaRPr lang="en-GB"/>
            </a:p>
          </p:txBody>
        </p:sp>
        <p:sp>
          <p:nvSpPr>
            <p:cNvPr id="305" name="Freeform: Shape 325">
              <a:extLst>
                <a:ext uri="{FF2B5EF4-FFF2-40B4-BE49-F238E27FC236}">
                  <a16:creationId xmlns:a16="http://schemas.microsoft.com/office/drawing/2014/main" id="{07D72714-BA05-F11B-C728-E037122D5CB3}"/>
                </a:ext>
              </a:extLst>
            </p:cNvPr>
            <p:cNvSpPr/>
            <p:nvPr/>
          </p:nvSpPr>
          <p:spPr>
            <a:xfrm>
              <a:off x="5593851"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306" name="Freeform: Shape 326">
              <a:extLst>
                <a:ext uri="{FF2B5EF4-FFF2-40B4-BE49-F238E27FC236}">
                  <a16:creationId xmlns:a16="http://schemas.microsoft.com/office/drawing/2014/main" id="{984CE9B1-7338-79B8-9204-731A94E14D4D}"/>
                </a:ext>
              </a:extLst>
            </p:cNvPr>
            <p:cNvSpPr/>
            <p:nvPr/>
          </p:nvSpPr>
          <p:spPr>
            <a:xfrm>
              <a:off x="591770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07" name="Freeform: Shape 327">
              <a:extLst>
                <a:ext uri="{FF2B5EF4-FFF2-40B4-BE49-F238E27FC236}">
                  <a16:creationId xmlns:a16="http://schemas.microsoft.com/office/drawing/2014/main" id="{9296756B-2EBE-0768-3EC9-698C1848B23D}"/>
                </a:ext>
              </a:extLst>
            </p:cNvPr>
            <p:cNvSpPr/>
            <p:nvPr/>
          </p:nvSpPr>
          <p:spPr>
            <a:xfrm>
              <a:off x="599390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08" name="Freeform: Shape 328">
              <a:extLst>
                <a:ext uri="{FF2B5EF4-FFF2-40B4-BE49-F238E27FC236}">
                  <a16:creationId xmlns:a16="http://schemas.microsoft.com/office/drawing/2014/main" id="{B65BE926-F8CA-20C4-F80F-B0BE97A15631}"/>
                </a:ext>
              </a:extLst>
            </p:cNvPr>
            <p:cNvSpPr/>
            <p:nvPr/>
          </p:nvSpPr>
          <p:spPr>
            <a:xfrm>
              <a:off x="616535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09" name="Freeform: Shape 329">
              <a:extLst>
                <a:ext uri="{FF2B5EF4-FFF2-40B4-BE49-F238E27FC236}">
                  <a16:creationId xmlns:a16="http://schemas.microsoft.com/office/drawing/2014/main" id="{1FC9EB76-08FA-F86C-6F4E-C48BC6853532}"/>
                </a:ext>
              </a:extLst>
            </p:cNvPr>
            <p:cNvSpPr/>
            <p:nvPr/>
          </p:nvSpPr>
          <p:spPr>
            <a:xfrm>
              <a:off x="764126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10" name="Freeform: Shape 330">
              <a:extLst>
                <a:ext uri="{FF2B5EF4-FFF2-40B4-BE49-F238E27FC236}">
                  <a16:creationId xmlns:a16="http://schemas.microsoft.com/office/drawing/2014/main" id="{F656755E-E16C-3287-C5AD-E108CCDBC041}"/>
                </a:ext>
              </a:extLst>
            </p:cNvPr>
            <p:cNvSpPr/>
            <p:nvPr/>
          </p:nvSpPr>
          <p:spPr>
            <a:xfrm>
              <a:off x="67268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11" name="Freeform: Shape 331">
              <a:extLst>
                <a:ext uri="{FF2B5EF4-FFF2-40B4-BE49-F238E27FC236}">
                  <a16:creationId xmlns:a16="http://schemas.microsoft.com/office/drawing/2014/main" id="{BCD26C15-A44C-6DB5-E921-0E87E56AE7E9}"/>
                </a:ext>
              </a:extLst>
            </p:cNvPr>
            <p:cNvSpPr/>
            <p:nvPr/>
          </p:nvSpPr>
          <p:spPr>
            <a:xfrm>
              <a:off x="69173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12" name="Freeform: Shape 332">
              <a:extLst>
                <a:ext uri="{FF2B5EF4-FFF2-40B4-BE49-F238E27FC236}">
                  <a16:creationId xmlns:a16="http://schemas.microsoft.com/office/drawing/2014/main" id="{5E2335B7-2C1C-92AC-FE5E-5BA0309FAA5F}"/>
                </a:ext>
              </a:extLst>
            </p:cNvPr>
            <p:cNvSpPr/>
            <p:nvPr/>
          </p:nvSpPr>
          <p:spPr>
            <a:xfrm>
              <a:off x="69554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13" name="Freeform: Shape 333">
              <a:extLst>
                <a:ext uri="{FF2B5EF4-FFF2-40B4-BE49-F238E27FC236}">
                  <a16:creationId xmlns:a16="http://schemas.microsoft.com/office/drawing/2014/main" id="{E7694CDD-D94C-DBB4-C4D7-E3510EB6A785}"/>
                </a:ext>
              </a:extLst>
            </p:cNvPr>
            <p:cNvSpPr/>
            <p:nvPr/>
          </p:nvSpPr>
          <p:spPr>
            <a:xfrm>
              <a:off x="71078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14" name="Freeform: Shape 334">
              <a:extLst>
                <a:ext uri="{FF2B5EF4-FFF2-40B4-BE49-F238E27FC236}">
                  <a16:creationId xmlns:a16="http://schemas.microsoft.com/office/drawing/2014/main" id="{38C20FFD-7EA4-4310-282C-B1D3869EF4F1}"/>
                </a:ext>
              </a:extLst>
            </p:cNvPr>
            <p:cNvSpPr/>
            <p:nvPr/>
          </p:nvSpPr>
          <p:spPr>
            <a:xfrm>
              <a:off x="72602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15" name="Freeform: Shape 335">
              <a:extLst>
                <a:ext uri="{FF2B5EF4-FFF2-40B4-BE49-F238E27FC236}">
                  <a16:creationId xmlns:a16="http://schemas.microsoft.com/office/drawing/2014/main" id="{73588E96-390C-0A05-6B2F-CB3F9B129EFB}"/>
                </a:ext>
              </a:extLst>
            </p:cNvPr>
            <p:cNvSpPr/>
            <p:nvPr/>
          </p:nvSpPr>
          <p:spPr>
            <a:xfrm>
              <a:off x="73364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16" name="Freeform: Shape 336">
              <a:extLst>
                <a:ext uri="{FF2B5EF4-FFF2-40B4-BE49-F238E27FC236}">
                  <a16:creationId xmlns:a16="http://schemas.microsoft.com/office/drawing/2014/main" id="{90EF4C5A-BA77-1BE1-45B0-71DB78CE7BE1}"/>
                </a:ext>
              </a:extLst>
            </p:cNvPr>
            <p:cNvSpPr/>
            <p:nvPr/>
          </p:nvSpPr>
          <p:spPr>
            <a:xfrm>
              <a:off x="750790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17" name="Freeform: Shape 337">
              <a:extLst>
                <a:ext uri="{FF2B5EF4-FFF2-40B4-BE49-F238E27FC236}">
                  <a16:creationId xmlns:a16="http://schemas.microsoft.com/office/drawing/2014/main" id="{D40B7702-A77A-C6F4-FB48-C072A535BE57}"/>
                </a:ext>
              </a:extLst>
            </p:cNvPr>
            <p:cNvSpPr/>
            <p:nvPr/>
          </p:nvSpPr>
          <p:spPr>
            <a:xfrm>
              <a:off x="847946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grpSp>
        <p:nvGrpSpPr>
          <p:cNvPr id="318" name="Group 317">
            <a:extLst>
              <a:ext uri="{FF2B5EF4-FFF2-40B4-BE49-F238E27FC236}">
                <a16:creationId xmlns:a16="http://schemas.microsoft.com/office/drawing/2014/main" id="{8ED10619-F178-6013-4557-67B7CCE640D4}"/>
              </a:ext>
            </a:extLst>
          </p:cNvPr>
          <p:cNvGrpSpPr/>
          <p:nvPr/>
        </p:nvGrpSpPr>
        <p:grpSpPr>
          <a:xfrm>
            <a:off x="1553834" y="4164273"/>
            <a:ext cx="2820988" cy="1157288"/>
            <a:chOff x="4138612" y="2728912"/>
            <a:chExt cx="3914546" cy="1404823"/>
          </a:xfrm>
        </p:grpSpPr>
        <p:sp>
          <p:nvSpPr>
            <p:cNvPr id="319" name="Freeform: Shape 342">
              <a:extLst>
                <a:ext uri="{FF2B5EF4-FFF2-40B4-BE49-F238E27FC236}">
                  <a16:creationId xmlns:a16="http://schemas.microsoft.com/office/drawing/2014/main" id="{6DBAC927-4DCA-73AD-07FC-B6B85229191F}"/>
                </a:ext>
              </a:extLst>
            </p:cNvPr>
            <p:cNvSpPr/>
            <p:nvPr/>
          </p:nvSpPr>
          <p:spPr>
            <a:xfrm>
              <a:off x="4138612" y="2728912"/>
              <a:ext cx="3914546" cy="1359055"/>
            </a:xfrm>
            <a:custGeom>
              <a:avLst/>
              <a:gdLst>
                <a:gd name="connsiteX0" fmla="*/ 3914547 w 3914546"/>
                <a:gd name="connsiteY0" fmla="*/ 1359056 h 1359055"/>
                <a:gd name="connsiteX1" fmla="*/ 2967847 w 3914546"/>
                <a:gd name="connsiteY1" fmla="*/ 1359056 h 1359055"/>
                <a:gd name="connsiteX2" fmla="*/ 2967847 w 3914546"/>
                <a:gd name="connsiteY2" fmla="*/ 1260320 h 1359055"/>
                <a:gd name="connsiteX3" fmla="*/ 1800454 w 3914546"/>
                <a:gd name="connsiteY3" fmla="*/ 1260320 h 1359055"/>
                <a:gd name="connsiteX4" fmla="*/ 1800454 w 3914546"/>
                <a:gd name="connsiteY4" fmla="*/ 1187720 h 1359055"/>
                <a:gd name="connsiteX5" fmla="*/ 1373572 w 3914546"/>
                <a:gd name="connsiteY5" fmla="*/ 1187720 h 1359055"/>
                <a:gd name="connsiteX6" fmla="*/ 1373572 w 3914546"/>
                <a:gd name="connsiteY6" fmla="*/ 1138352 h 1359055"/>
                <a:gd name="connsiteX7" fmla="*/ 1269035 w 3914546"/>
                <a:gd name="connsiteY7" fmla="*/ 1138352 h 1359055"/>
                <a:gd name="connsiteX8" fmla="*/ 1269035 w 3914546"/>
                <a:gd name="connsiteY8" fmla="*/ 1080278 h 1359055"/>
                <a:gd name="connsiteX9" fmla="*/ 1190625 w 3914546"/>
                <a:gd name="connsiteY9" fmla="*/ 1080278 h 1359055"/>
                <a:gd name="connsiteX10" fmla="*/ 1190625 w 3914546"/>
                <a:gd name="connsiteY10" fmla="*/ 1039616 h 1359055"/>
                <a:gd name="connsiteX11" fmla="*/ 1164488 w 3914546"/>
                <a:gd name="connsiteY11" fmla="*/ 1039616 h 1359055"/>
                <a:gd name="connsiteX12" fmla="*/ 1164488 w 3914546"/>
                <a:gd name="connsiteY12" fmla="*/ 972826 h 1359055"/>
                <a:gd name="connsiteX13" fmla="*/ 1115120 w 3914546"/>
                <a:gd name="connsiteY13" fmla="*/ 972826 h 1359055"/>
                <a:gd name="connsiteX14" fmla="*/ 1115120 w 3914546"/>
                <a:gd name="connsiteY14" fmla="*/ 917653 h 1359055"/>
                <a:gd name="connsiteX15" fmla="*/ 1048331 w 3914546"/>
                <a:gd name="connsiteY15" fmla="*/ 917653 h 1359055"/>
                <a:gd name="connsiteX16" fmla="*/ 1048331 w 3914546"/>
                <a:gd name="connsiteY16" fmla="*/ 879900 h 1359055"/>
                <a:gd name="connsiteX17" fmla="*/ 1001868 w 3914546"/>
                <a:gd name="connsiteY17" fmla="*/ 879900 h 1359055"/>
                <a:gd name="connsiteX18" fmla="*/ 1001868 w 3914546"/>
                <a:gd name="connsiteY18" fmla="*/ 772454 h 1359055"/>
                <a:gd name="connsiteX19" fmla="*/ 876997 w 3914546"/>
                <a:gd name="connsiteY19" fmla="*/ 772454 h 1359055"/>
                <a:gd name="connsiteX20" fmla="*/ 876997 w 3914546"/>
                <a:gd name="connsiteY20" fmla="*/ 679528 h 1359055"/>
                <a:gd name="connsiteX21" fmla="*/ 760839 w 3914546"/>
                <a:gd name="connsiteY21" fmla="*/ 679528 h 1359055"/>
                <a:gd name="connsiteX22" fmla="*/ 760839 w 3914546"/>
                <a:gd name="connsiteY22" fmla="*/ 624352 h 1359055"/>
                <a:gd name="connsiteX23" fmla="*/ 580793 w 3914546"/>
                <a:gd name="connsiteY23" fmla="*/ 624352 h 1359055"/>
                <a:gd name="connsiteX24" fmla="*/ 580793 w 3914546"/>
                <a:gd name="connsiteY24" fmla="*/ 574985 h 1359055"/>
                <a:gd name="connsiteX25" fmla="*/ 543041 w 3914546"/>
                <a:gd name="connsiteY25" fmla="*/ 574985 h 1359055"/>
                <a:gd name="connsiteX26" fmla="*/ 543041 w 3914546"/>
                <a:gd name="connsiteY26" fmla="*/ 537234 h 1359055"/>
                <a:gd name="connsiteX27" fmla="*/ 519810 w 3914546"/>
                <a:gd name="connsiteY27" fmla="*/ 537234 h 1359055"/>
                <a:gd name="connsiteX28" fmla="*/ 519810 w 3914546"/>
                <a:gd name="connsiteY28" fmla="*/ 487866 h 1359055"/>
                <a:gd name="connsiteX29" fmla="*/ 360092 w 3914546"/>
                <a:gd name="connsiteY29" fmla="*/ 487866 h 1359055"/>
                <a:gd name="connsiteX30" fmla="*/ 360092 w 3914546"/>
                <a:gd name="connsiteY30" fmla="*/ 438499 h 1359055"/>
                <a:gd name="connsiteX31" fmla="*/ 316532 w 3914546"/>
                <a:gd name="connsiteY31" fmla="*/ 438499 h 1359055"/>
                <a:gd name="connsiteX32" fmla="*/ 316532 w 3914546"/>
                <a:gd name="connsiteY32" fmla="*/ 357188 h 1359055"/>
                <a:gd name="connsiteX33" fmla="*/ 293300 w 3914546"/>
                <a:gd name="connsiteY33" fmla="*/ 357188 h 1359055"/>
                <a:gd name="connsiteX34" fmla="*/ 293300 w 3914546"/>
                <a:gd name="connsiteY34" fmla="*/ 307820 h 1359055"/>
                <a:gd name="connsiteX35" fmla="*/ 275876 w 3914546"/>
                <a:gd name="connsiteY35" fmla="*/ 307820 h 1359055"/>
                <a:gd name="connsiteX36" fmla="*/ 275876 w 3914546"/>
                <a:gd name="connsiteY36" fmla="*/ 226509 h 1359055"/>
                <a:gd name="connsiteX37" fmla="*/ 226509 w 3914546"/>
                <a:gd name="connsiteY37" fmla="*/ 226509 h 1359055"/>
                <a:gd name="connsiteX38" fmla="*/ 226509 w 3914546"/>
                <a:gd name="connsiteY38" fmla="*/ 177142 h 1359055"/>
                <a:gd name="connsiteX39" fmla="*/ 200374 w 3914546"/>
                <a:gd name="connsiteY39" fmla="*/ 177142 h 1359055"/>
                <a:gd name="connsiteX40" fmla="*/ 200374 w 3914546"/>
                <a:gd name="connsiteY40" fmla="*/ 124870 h 1359055"/>
                <a:gd name="connsiteX41" fmla="*/ 177142 w 3914546"/>
                <a:gd name="connsiteY41" fmla="*/ 124870 h 1359055"/>
                <a:gd name="connsiteX42" fmla="*/ 177142 w 3914546"/>
                <a:gd name="connsiteY42" fmla="*/ 43560 h 1359055"/>
                <a:gd name="connsiteX43" fmla="*/ 113254 w 3914546"/>
                <a:gd name="connsiteY43" fmla="*/ 43560 h 1359055"/>
                <a:gd name="connsiteX44" fmla="*/ 113254 w 3914546"/>
                <a:gd name="connsiteY44" fmla="*/ 0 h 1359055"/>
                <a:gd name="connsiteX45" fmla="*/ 0 w 3914546"/>
                <a:gd name="connsiteY45" fmla="*/ 0 h 13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14546" h="1359055">
                  <a:moveTo>
                    <a:pt x="3914547" y="1359056"/>
                  </a:moveTo>
                  <a:lnTo>
                    <a:pt x="2967847" y="1359056"/>
                  </a:lnTo>
                  <a:lnTo>
                    <a:pt x="2967847" y="1260320"/>
                  </a:lnTo>
                  <a:lnTo>
                    <a:pt x="1800454" y="1260320"/>
                  </a:lnTo>
                  <a:lnTo>
                    <a:pt x="1800454" y="1187720"/>
                  </a:lnTo>
                  <a:lnTo>
                    <a:pt x="1373572" y="1187720"/>
                  </a:lnTo>
                  <a:lnTo>
                    <a:pt x="1373572" y="1138352"/>
                  </a:lnTo>
                  <a:lnTo>
                    <a:pt x="1269035" y="1138352"/>
                  </a:lnTo>
                  <a:lnTo>
                    <a:pt x="1269035" y="1080278"/>
                  </a:lnTo>
                  <a:lnTo>
                    <a:pt x="1190625" y="1080278"/>
                  </a:lnTo>
                  <a:lnTo>
                    <a:pt x="1190625" y="1039616"/>
                  </a:lnTo>
                  <a:lnTo>
                    <a:pt x="1164488" y="1039616"/>
                  </a:lnTo>
                  <a:lnTo>
                    <a:pt x="1164488" y="972826"/>
                  </a:lnTo>
                  <a:lnTo>
                    <a:pt x="1115120" y="972826"/>
                  </a:lnTo>
                  <a:lnTo>
                    <a:pt x="1115120" y="917653"/>
                  </a:lnTo>
                  <a:lnTo>
                    <a:pt x="1048331" y="917653"/>
                  </a:lnTo>
                  <a:lnTo>
                    <a:pt x="1048331" y="879900"/>
                  </a:lnTo>
                  <a:lnTo>
                    <a:pt x="1001868" y="879900"/>
                  </a:lnTo>
                  <a:lnTo>
                    <a:pt x="1001868" y="772454"/>
                  </a:lnTo>
                  <a:lnTo>
                    <a:pt x="876997" y="772454"/>
                  </a:lnTo>
                  <a:lnTo>
                    <a:pt x="876997" y="679528"/>
                  </a:lnTo>
                  <a:lnTo>
                    <a:pt x="760839" y="679528"/>
                  </a:lnTo>
                  <a:lnTo>
                    <a:pt x="760839" y="624352"/>
                  </a:lnTo>
                  <a:lnTo>
                    <a:pt x="580793" y="624352"/>
                  </a:lnTo>
                  <a:lnTo>
                    <a:pt x="580793" y="574985"/>
                  </a:lnTo>
                  <a:lnTo>
                    <a:pt x="543041" y="574985"/>
                  </a:lnTo>
                  <a:lnTo>
                    <a:pt x="543041" y="537234"/>
                  </a:lnTo>
                  <a:lnTo>
                    <a:pt x="519810" y="537234"/>
                  </a:lnTo>
                  <a:lnTo>
                    <a:pt x="519810" y="487866"/>
                  </a:lnTo>
                  <a:lnTo>
                    <a:pt x="360092" y="487866"/>
                  </a:lnTo>
                  <a:lnTo>
                    <a:pt x="360092" y="438499"/>
                  </a:lnTo>
                  <a:lnTo>
                    <a:pt x="316532" y="438499"/>
                  </a:lnTo>
                  <a:lnTo>
                    <a:pt x="316532" y="357188"/>
                  </a:lnTo>
                  <a:lnTo>
                    <a:pt x="293300" y="357188"/>
                  </a:lnTo>
                  <a:lnTo>
                    <a:pt x="293300" y="307820"/>
                  </a:lnTo>
                  <a:lnTo>
                    <a:pt x="275876" y="307820"/>
                  </a:lnTo>
                  <a:lnTo>
                    <a:pt x="275876" y="226509"/>
                  </a:lnTo>
                  <a:lnTo>
                    <a:pt x="226509" y="226509"/>
                  </a:lnTo>
                  <a:lnTo>
                    <a:pt x="226509" y="177142"/>
                  </a:lnTo>
                  <a:lnTo>
                    <a:pt x="200374" y="177142"/>
                  </a:lnTo>
                  <a:lnTo>
                    <a:pt x="200374" y="124870"/>
                  </a:lnTo>
                  <a:lnTo>
                    <a:pt x="177142" y="124870"/>
                  </a:lnTo>
                  <a:lnTo>
                    <a:pt x="177142" y="43560"/>
                  </a:lnTo>
                  <a:lnTo>
                    <a:pt x="113254" y="43560"/>
                  </a:lnTo>
                  <a:lnTo>
                    <a:pt x="113254" y="0"/>
                  </a:lnTo>
                  <a:lnTo>
                    <a:pt x="0" y="0"/>
                  </a:lnTo>
                </a:path>
              </a:pathLst>
            </a:custGeom>
            <a:noFill/>
            <a:ln w="19050" cap="flat">
              <a:solidFill>
                <a:schemeClr val="accent3"/>
              </a:solidFill>
              <a:prstDash val="solid"/>
              <a:miter/>
            </a:ln>
          </p:spPr>
          <p:txBody>
            <a:bodyPr rtlCol="0" anchor="ctr"/>
            <a:lstStyle/>
            <a:p>
              <a:endParaRPr lang="en-GB"/>
            </a:p>
          </p:txBody>
        </p:sp>
        <p:sp>
          <p:nvSpPr>
            <p:cNvPr id="320" name="Freeform: Shape 343">
              <a:extLst>
                <a:ext uri="{FF2B5EF4-FFF2-40B4-BE49-F238E27FC236}">
                  <a16:creationId xmlns:a16="http://schemas.microsoft.com/office/drawing/2014/main" id="{50B5EF3A-AFA8-2176-2087-B4B183D5CE3B}"/>
                </a:ext>
              </a:extLst>
            </p:cNvPr>
            <p:cNvSpPr/>
            <p:nvPr/>
          </p:nvSpPr>
          <p:spPr>
            <a:xfrm>
              <a:off x="4566946" y="316743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321" name="Freeform: Shape 344">
              <a:extLst>
                <a:ext uri="{FF2B5EF4-FFF2-40B4-BE49-F238E27FC236}">
                  <a16:creationId xmlns:a16="http://schemas.microsoft.com/office/drawing/2014/main" id="{2AC5B9B7-E529-C7F9-7135-4CE4074F9E01}"/>
                </a:ext>
              </a:extLst>
            </p:cNvPr>
            <p:cNvSpPr/>
            <p:nvPr/>
          </p:nvSpPr>
          <p:spPr>
            <a:xfrm>
              <a:off x="4928896" y="335793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322" name="Freeform: Shape 345">
              <a:extLst>
                <a:ext uri="{FF2B5EF4-FFF2-40B4-BE49-F238E27FC236}">
                  <a16:creationId xmlns:a16="http://schemas.microsoft.com/office/drawing/2014/main" id="{E03772C9-9634-A9C7-FD75-BF8E49A8949D}"/>
                </a:ext>
              </a:extLst>
            </p:cNvPr>
            <p:cNvSpPr/>
            <p:nvPr/>
          </p:nvSpPr>
          <p:spPr>
            <a:xfrm>
              <a:off x="5062246" y="345318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323" name="Freeform: Shape 346">
              <a:extLst>
                <a:ext uri="{FF2B5EF4-FFF2-40B4-BE49-F238E27FC236}">
                  <a16:creationId xmlns:a16="http://schemas.microsoft.com/office/drawing/2014/main" id="{6317AD6F-0BED-DB12-5AFE-924ED99283F2}"/>
                </a:ext>
              </a:extLst>
            </p:cNvPr>
            <p:cNvSpPr/>
            <p:nvPr/>
          </p:nvSpPr>
          <p:spPr>
            <a:xfrm>
              <a:off x="5576601" y="387228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4" name="Freeform: Shape 347">
              <a:extLst>
                <a:ext uri="{FF2B5EF4-FFF2-40B4-BE49-F238E27FC236}">
                  <a16:creationId xmlns:a16="http://schemas.microsoft.com/office/drawing/2014/main" id="{75E0C62B-6EB4-D550-6BE5-8E955D1AED72}"/>
                </a:ext>
              </a:extLst>
            </p:cNvPr>
            <p:cNvSpPr/>
            <p:nvPr/>
          </p:nvSpPr>
          <p:spPr>
            <a:xfrm>
              <a:off x="5767101" y="387228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5" name="Freeform: Shape 348">
              <a:extLst>
                <a:ext uri="{FF2B5EF4-FFF2-40B4-BE49-F238E27FC236}">
                  <a16:creationId xmlns:a16="http://schemas.microsoft.com/office/drawing/2014/main" id="{1FCA5BCD-2C06-3BD8-95BF-78B5A754ED56}"/>
                </a:ext>
              </a:extLst>
            </p:cNvPr>
            <p:cNvSpPr/>
            <p:nvPr/>
          </p:nvSpPr>
          <p:spPr>
            <a:xfrm>
              <a:off x="5995701" y="39484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326" name="Freeform: Shape 349">
              <a:extLst>
                <a:ext uri="{FF2B5EF4-FFF2-40B4-BE49-F238E27FC236}">
                  <a16:creationId xmlns:a16="http://schemas.microsoft.com/office/drawing/2014/main" id="{EBCC5079-1AF1-9AE3-BE29-EFFAB9D4F6B9}"/>
                </a:ext>
              </a:extLst>
            </p:cNvPr>
            <p:cNvSpPr/>
            <p:nvPr/>
          </p:nvSpPr>
          <p:spPr>
            <a:xfrm>
              <a:off x="6833901" y="39484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327" name="Freeform: Shape 350">
              <a:extLst>
                <a:ext uri="{FF2B5EF4-FFF2-40B4-BE49-F238E27FC236}">
                  <a16:creationId xmlns:a16="http://schemas.microsoft.com/office/drawing/2014/main" id="{6191F513-F579-AE32-D873-94EB4B26FCDA}"/>
                </a:ext>
              </a:extLst>
            </p:cNvPr>
            <p:cNvSpPr/>
            <p:nvPr/>
          </p:nvSpPr>
          <p:spPr>
            <a:xfrm>
              <a:off x="6910101" y="39484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328" name="Freeform: Shape 351">
              <a:extLst>
                <a:ext uri="{FF2B5EF4-FFF2-40B4-BE49-F238E27FC236}">
                  <a16:creationId xmlns:a16="http://schemas.microsoft.com/office/drawing/2014/main" id="{41207209-0686-4CF2-0271-7E14138A94FA}"/>
                </a:ext>
              </a:extLst>
            </p:cNvPr>
            <p:cNvSpPr/>
            <p:nvPr/>
          </p:nvSpPr>
          <p:spPr>
            <a:xfrm>
              <a:off x="7005351" y="39484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329" name="Freeform: Shape 352">
              <a:extLst>
                <a:ext uri="{FF2B5EF4-FFF2-40B4-BE49-F238E27FC236}">
                  <a16:creationId xmlns:a16="http://schemas.microsoft.com/office/drawing/2014/main" id="{55978C29-100C-0ED7-F2DB-A8885ED2EC2C}"/>
                </a:ext>
              </a:extLst>
            </p:cNvPr>
            <p:cNvSpPr/>
            <p:nvPr/>
          </p:nvSpPr>
          <p:spPr>
            <a:xfrm>
              <a:off x="7367301" y="404374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330" name="Freeform: Shape 353">
              <a:extLst>
                <a:ext uri="{FF2B5EF4-FFF2-40B4-BE49-F238E27FC236}">
                  <a16:creationId xmlns:a16="http://schemas.microsoft.com/office/drawing/2014/main" id="{BB6388F7-6DA7-516C-2F87-B206D095AF62}"/>
                </a:ext>
              </a:extLst>
            </p:cNvPr>
            <p:cNvSpPr/>
            <p:nvPr/>
          </p:nvSpPr>
          <p:spPr>
            <a:xfrm>
              <a:off x="7424460" y="404374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331" name="Freeform: Shape 354">
              <a:extLst>
                <a:ext uri="{FF2B5EF4-FFF2-40B4-BE49-F238E27FC236}">
                  <a16:creationId xmlns:a16="http://schemas.microsoft.com/office/drawing/2014/main" id="{3E07AE24-9D9C-5EFB-150A-34BDA5532ADD}"/>
                </a:ext>
              </a:extLst>
            </p:cNvPr>
            <p:cNvSpPr/>
            <p:nvPr/>
          </p:nvSpPr>
          <p:spPr>
            <a:xfrm>
              <a:off x="8034060" y="404374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332" name="Freeform: Shape 355">
              <a:extLst>
                <a:ext uri="{FF2B5EF4-FFF2-40B4-BE49-F238E27FC236}">
                  <a16:creationId xmlns:a16="http://schemas.microsoft.com/office/drawing/2014/main" id="{A38C2528-BBF3-8605-0A90-262EFAD2523C}"/>
                </a:ext>
              </a:extLst>
            </p:cNvPr>
            <p:cNvSpPr/>
            <p:nvPr/>
          </p:nvSpPr>
          <p:spPr>
            <a:xfrm>
              <a:off x="4407646" y="313623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tlCol="0" anchor="ctr"/>
            <a:lstStyle/>
            <a:p>
              <a:endParaRPr lang="en-GB"/>
            </a:p>
          </p:txBody>
        </p:sp>
        <p:sp>
          <p:nvSpPr>
            <p:cNvPr id="333" name="Freeform: Shape 356">
              <a:extLst>
                <a:ext uri="{FF2B5EF4-FFF2-40B4-BE49-F238E27FC236}">
                  <a16:creationId xmlns:a16="http://schemas.microsoft.com/office/drawing/2014/main" id="{F0D75458-3135-1281-98AC-96BEA256CAA0}"/>
                </a:ext>
              </a:extLst>
            </p:cNvPr>
            <p:cNvSpPr/>
            <p:nvPr/>
          </p:nvSpPr>
          <p:spPr>
            <a:xfrm>
              <a:off x="4864846" y="3402934"/>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tlCol="0" anchor="ctr"/>
            <a:lstStyle/>
            <a:p>
              <a:endParaRPr lang="en-GB"/>
            </a:p>
          </p:txBody>
        </p:sp>
        <p:sp>
          <p:nvSpPr>
            <p:cNvPr id="334" name="Freeform: Shape 357">
              <a:extLst>
                <a:ext uri="{FF2B5EF4-FFF2-40B4-BE49-F238E27FC236}">
                  <a16:creationId xmlns:a16="http://schemas.microsoft.com/office/drawing/2014/main" id="{32EF2755-8FA3-B8C1-4E66-3EAE8E54EDC4}"/>
                </a:ext>
              </a:extLst>
            </p:cNvPr>
            <p:cNvSpPr/>
            <p:nvPr/>
          </p:nvSpPr>
          <p:spPr>
            <a:xfrm>
              <a:off x="5150595" y="3650586"/>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endParaRPr lang="en-GB"/>
            </a:p>
          </p:txBody>
        </p:sp>
      </p:grpSp>
      <p:grpSp>
        <p:nvGrpSpPr>
          <p:cNvPr id="335" name="Group 334">
            <a:extLst>
              <a:ext uri="{FF2B5EF4-FFF2-40B4-BE49-F238E27FC236}">
                <a16:creationId xmlns:a16="http://schemas.microsoft.com/office/drawing/2014/main" id="{2F3F997A-A9DA-4F81-8911-B8C67C261044}"/>
              </a:ext>
            </a:extLst>
          </p:cNvPr>
          <p:cNvGrpSpPr/>
          <p:nvPr/>
        </p:nvGrpSpPr>
        <p:grpSpPr>
          <a:xfrm>
            <a:off x="6953055" y="4143758"/>
            <a:ext cx="3866486" cy="1385691"/>
            <a:chOff x="3752850" y="2633662"/>
            <a:chExt cx="4688824" cy="1594960"/>
          </a:xfrm>
        </p:grpSpPr>
        <p:sp>
          <p:nvSpPr>
            <p:cNvPr id="336" name="Freeform: Shape 362">
              <a:extLst>
                <a:ext uri="{FF2B5EF4-FFF2-40B4-BE49-F238E27FC236}">
                  <a16:creationId xmlns:a16="http://schemas.microsoft.com/office/drawing/2014/main" id="{85FB3BF8-71E9-5AA3-636D-B64CBAF42339}"/>
                </a:ext>
              </a:extLst>
            </p:cNvPr>
            <p:cNvSpPr/>
            <p:nvPr/>
          </p:nvSpPr>
          <p:spPr>
            <a:xfrm>
              <a:off x="3752850" y="2675614"/>
              <a:ext cx="4688824" cy="1502401"/>
            </a:xfrm>
            <a:custGeom>
              <a:avLst/>
              <a:gdLst>
                <a:gd name="connsiteX0" fmla="*/ 4688825 w 4688824"/>
                <a:gd name="connsiteY0" fmla="*/ 1502402 h 1502401"/>
                <a:gd name="connsiteX1" fmla="*/ 4201782 w 4688824"/>
                <a:gd name="connsiteY1" fmla="*/ 1502402 h 1502401"/>
                <a:gd name="connsiteX2" fmla="*/ 4201782 w 4688824"/>
                <a:gd name="connsiteY2" fmla="*/ 1353812 h 1502401"/>
                <a:gd name="connsiteX3" fmla="*/ 3629435 w 4688824"/>
                <a:gd name="connsiteY3" fmla="*/ 1353812 h 1502401"/>
                <a:gd name="connsiteX4" fmla="*/ 3629435 w 4688824"/>
                <a:gd name="connsiteY4" fmla="*/ 1296033 h 1502401"/>
                <a:gd name="connsiteX5" fmla="*/ 3544129 w 4688824"/>
                <a:gd name="connsiteY5" fmla="*/ 1296033 h 1502401"/>
                <a:gd name="connsiteX6" fmla="*/ 3544129 w 4688824"/>
                <a:gd name="connsiteY6" fmla="*/ 1268516 h 1502401"/>
                <a:gd name="connsiteX7" fmla="*/ 3500104 w 4688824"/>
                <a:gd name="connsiteY7" fmla="*/ 1268516 h 1502401"/>
                <a:gd name="connsiteX8" fmla="*/ 3500104 w 4688824"/>
                <a:gd name="connsiteY8" fmla="*/ 1235493 h 1502401"/>
                <a:gd name="connsiteX9" fmla="*/ 3486350 w 4688824"/>
                <a:gd name="connsiteY9" fmla="*/ 1235493 h 1502401"/>
                <a:gd name="connsiteX10" fmla="*/ 3486350 w 4688824"/>
                <a:gd name="connsiteY10" fmla="*/ 1185962 h 1502401"/>
                <a:gd name="connsiteX11" fmla="*/ 3442325 w 4688824"/>
                <a:gd name="connsiteY11" fmla="*/ 1185962 h 1502401"/>
                <a:gd name="connsiteX12" fmla="*/ 3442325 w 4688824"/>
                <a:gd name="connsiteY12" fmla="*/ 1144691 h 1502401"/>
                <a:gd name="connsiteX13" fmla="*/ 3216688 w 4688824"/>
                <a:gd name="connsiteY13" fmla="*/ 1144691 h 1502401"/>
                <a:gd name="connsiteX14" fmla="*/ 3216688 w 4688824"/>
                <a:gd name="connsiteY14" fmla="*/ 1097913 h 1502401"/>
                <a:gd name="connsiteX15" fmla="*/ 3106617 w 4688824"/>
                <a:gd name="connsiteY15" fmla="*/ 1097913 h 1502401"/>
                <a:gd name="connsiteX16" fmla="*/ 3106617 w 4688824"/>
                <a:gd name="connsiteY16" fmla="*/ 1067643 h 1502401"/>
                <a:gd name="connsiteX17" fmla="*/ 3007557 w 4688824"/>
                <a:gd name="connsiteY17" fmla="*/ 1067643 h 1502401"/>
                <a:gd name="connsiteX18" fmla="*/ 3007557 w 4688824"/>
                <a:gd name="connsiteY18" fmla="*/ 1034620 h 1502401"/>
                <a:gd name="connsiteX19" fmla="*/ 2861720 w 4688824"/>
                <a:gd name="connsiteY19" fmla="*/ 1034620 h 1502401"/>
                <a:gd name="connsiteX20" fmla="*/ 2861720 w 4688824"/>
                <a:gd name="connsiteY20" fmla="*/ 1012607 h 1502401"/>
                <a:gd name="connsiteX21" fmla="*/ 2839707 w 4688824"/>
                <a:gd name="connsiteY21" fmla="*/ 1012607 h 1502401"/>
                <a:gd name="connsiteX22" fmla="*/ 2839707 w 4688824"/>
                <a:gd name="connsiteY22" fmla="*/ 1004359 h 1502401"/>
                <a:gd name="connsiteX23" fmla="*/ 2814943 w 4688824"/>
                <a:gd name="connsiteY23" fmla="*/ 1004359 h 1502401"/>
                <a:gd name="connsiteX24" fmla="*/ 2814943 w 4688824"/>
                <a:gd name="connsiteY24" fmla="*/ 982337 h 1502401"/>
                <a:gd name="connsiteX25" fmla="*/ 2757154 w 4688824"/>
                <a:gd name="connsiteY25" fmla="*/ 982337 h 1502401"/>
                <a:gd name="connsiteX26" fmla="*/ 2757154 w 4688824"/>
                <a:gd name="connsiteY26" fmla="*/ 968583 h 1502401"/>
                <a:gd name="connsiteX27" fmla="*/ 2545280 w 4688824"/>
                <a:gd name="connsiteY27" fmla="*/ 968583 h 1502401"/>
                <a:gd name="connsiteX28" fmla="*/ 2545280 w 4688824"/>
                <a:gd name="connsiteY28" fmla="*/ 943818 h 1502401"/>
                <a:gd name="connsiteX29" fmla="*/ 2457231 w 4688824"/>
                <a:gd name="connsiteY29" fmla="*/ 943818 h 1502401"/>
                <a:gd name="connsiteX30" fmla="*/ 2457231 w 4688824"/>
                <a:gd name="connsiteY30" fmla="*/ 927311 h 1502401"/>
                <a:gd name="connsiteX31" fmla="*/ 2399443 w 4688824"/>
                <a:gd name="connsiteY31" fmla="*/ 927311 h 1502401"/>
                <a:gd name="connsiteX32" fmla="*/ 2399443 w 4688824"/>
                <a:gd name="connsiteY32" fmla="*/ 866772 h 1502401"/>
                <a:gd name="connsiteX33" fmla="*/ 2316890 w 4688824"/>
                <a:gd name="connsiteY33" fmla="*/ 866772 h 1502401"/>
                <a:gd name="connsiteX34" fmla="*/ 2316890 w 4688824"/>
                <a:gd name="connsiteY34" fmla="*/ 839255 h 1502401"/>
                <a:gd name="connsiteX35" fmla="*/ 2267360 w 4688824"/>
                <a:gd name="connsiteY35" fmla="*/ 839255 h 1502401"/>
                <a:gd name="connsiteX36" fmla="*/ 2267360 w 4688824"/>
                <a:gd name="connsiteY36" fmla="*/ 808987 h 1502401"/>
                <a:gd name="connsiteX37" fmla="*/ 2116026 w 4688824"/>
                <a:gd name="connsiteY37" fmla="*/ 808987 h 1502401"/>
                <a:gd name="connsiteX38" fmla="*/ 2116026 w 4688824"/>
                <a:gd name="connsiteY38" fmla="*/ 781470 h 1502401"/>
                <a:gd name="connsiteX39" fmla="*/ 2094014 w 4688824"/>
                <a:gd name="connsiteY39" fmla="*/ 781470 h 1502401"/>
                <a:gd name="connsiteX40" fmla="*/ 2094014 w 4688824"/>
                <a:gd name="connsiteY40" fmla="*/ 731941 h 1502401"/>
                <a:gd name="connsiteX41" fmla="*/ 1983943 w 4688824"/>
                <a:gd name="connsiteY41" fmla="*/ 731941 h 1502401"/>
                <a:gd name="connsiteX42" fmla="*/ 1983943 w 4688824"/>
                <a:gd name="connsiteY42" fmla="*/ 693417 h 1502401"/>
                <a:gd name="connsiteX43" fmla="*/ 1934413 w 4688824"/>
                <a:gd name="connsiteY43" fmla="*/ 693417 h 1502401"/>
                <a:gd name="connsiteX44" fmla="*/ 1934413 w 4688824"/>
                <a:gd name="connsiteY44" fmla="*/ 668652 h 1502401"/>
                <a:gd name="connsiteX45" fmla="*/ 1898647 w 4688824"/>
                <a:gd name="connsiteY45" fmla="*/ 668652 h 1502401"/>
                <a:gd name="connsiteX46" fmla="*/ 1898647 w 4688824"/>
                <a:gd name="connsiteY46" fmla="*/ 591606 h 1502401"/>
                <a:gd name="connsiteX47" fmla="*/ 1832601 w 4688824"/>
                <a:gd name="connsiteY47" fmla="*/ 591606 h 1502401"/>
                <a:gd name="connsiteX48" fmla="*/ 1832601 w 4688824"/>
                <a:gd name="connsiteY48" fmla="*/ 575097 h 1502401"/>
                <a:gd name="connsiteX49" fmla="*/ 1794081 w 4688824"/>
                <a:gd name="connsiteY49" fmla="*/ 575097 h 1502401"/>
                <a:gd name="connsiteX50" fmla="*/ 1794081 w 4688824"/>
                <a:gd name="connsiteY50" fmla="*/ 558586 h 1502401"/>
                <a:gd name="connsiteX51" fmla="*/ 1711528 w 4688824"/>
                <a:gd name="connsiteY51" fmla="*/ 558586 h 1502401"/>
                <a:gd name="connsiteX52" fmla="*/ 1711528 w 4688824"/>
                <a:gd name="connsiteY52" fmla="*/ 525567 h 1502401"/>
                <a:gd name="connsiteX53" fmla="*/ 1623479 w 4688824"/>
                <a:gd name="connsiteY53" fmla="*/ 525567 h 1502401"/>
                <a:gd name="connsiteX54" fmla="*/ 1623479 w 4688824"/>
                <a:gd name="connsiteY54" fmla="*/ 492546 h 1502401"/>
                <a:gd name="connsiteX55" fmla="*/ 1582198 w 4688824"/>
                <a:gd name="connsiteY55" fmla="*/ 492546 h 1502401"/>
                <a:gd name="connsiteX56" fmla="*/ 1582198 w 4688824"/>
                <a:gd name="connsiteY56" fmla="*/ 462279 h 1502401"/>
                <a:gd name="connsiteX57" fmla="*/ 1516161 w 4688824"/>
                <a:gd name="connsiteY57" fmla="*/ 462279 h 1502401"/>
                <a:gd name="connsiteX58" fmla="*/ 1516161 w 4688824"/>
                <a:gd name="connsiteY58" fmla="*/ 412749 h 1502401"/>
                <a:gd name="connsiteX59" fmla="*/ 1430865 w 4688824"/>
                <a:gd name="connsiteY59" fmla="*/ 412749 h 1502401"/>
                <a:gd name="connsiteX60" fmla="*/ 1430865 w 4688824"/>
                <a:gd name="connsiteY60" fmla="*/ 382480 h 1502401"/>
                <a:gd name="connsiteX61" fmla="*/ 1373076 w 4688824"/>
                <a:gd name="connsiteY61" fmla="*/ 382480 h 1502401"/>
                <a:gd name="connsiteX62" fmla="*/ 1373076 w 4688824"/>
                <a:gd name="connsiteY62" fmla="*/ 371474 h 1502401"/>
                <a:gd name="connsiteX63" fmla="*/ 1276769 w 4688824"/>
                <a:gd name="connsiteY63" fmla="*/ 371474 h 1502401"/>
                <a:gd name="connsiteX64" fmla="*/ 1276769 w 4688824"/>
                <a:gd name="connsiteY64" fmla="*/ 346709 h 1502401"/>
                <a:gd name="connsiteX65" fmla="*/ 1172204 w 4688824"/>
                <a:gd name="connsiteY65" fmla="*/ 346709 h 1502401"/>
                <a:gd name="connsiteX66" fmla="*/ 1172204 w 4688824"/>
                <a:gd name="connsiteY66" fmla="*/ 335702 h 1502401"/>
                <a:gd name="connsiteX67" fmla="*/ 1111672 w 4688824"/>
                <a:gd name="connsiteY67" fmla="*/ 335702 h 1502401"/>
                <a:gd name="connsiteX68" fmla="*/ 1111672 w 4688824"/>
                <a:gd name="connsiteY68" fmla="*/ 313689 h 1502401"/>
                <a:gd name="connsiteX69" fmla="*/ 1051131 w 4688824"/>
                <a:gd name="connsiteY69" fmla="*/ 313689 h 1502401"/>
                <a:gd name="connsiteX70" fmla="*/ 1051131 w 4688824"/>
                <a:gd name="connsiteY70" fmla="*/ 305434 h 1502401"/>
                <a:gd name="connsiteX71" fmla="*/ 985095 w 4688824"/>
                <a:gd name="connsiteY71" fmla="*/ 305434 h 1502401"/>
                <a:gd name="connsiteX72" fmla="*/ 985095 w 4688824"/>
                <a:gd name="connsiteY72" fmla="*/ 277918 h 1502401"/>
                <a:gd name="connsiteX73" fmla="*/ 935563 w 4688824"/>
                <a:gd name="connsiteY73" fmla="*/ 277918 h 1502401"/>
                <a:gd name="connsiteX74" fmla="*/ 935563 w 4688824"/>
                <a:gd name="connsiteY74" fmla="*/ 228388 h 1502401"/>
                <a:gd name="connsiteX75" fmla="*/ 877778 w 4688824"/>
                <a:gd name="connsiteY75" fmla="*/ 228388 h 1502401"/>
                <a:gd name="connsiteX76" fmla="*/ 877778 w 4688824"/>
                <a:gd name="connsiteY76" fmla="*/ 214630 h 1502401"/>
                <a:gd name="connsiteX77" fmla="*/ 767712 w 4688824"/>
                <a:gd name="connsiteY77" fmla="*/ 214630 h 1502401"/>
                <a:gd name="connsiteX78" fmla="*/ 767712 w 4688824"/>
                <a:gd name="connsiteY78" fmla="*/ 200871 h 1502401"/>
                <a:gd name="connsiteX79" fmla="*/ 729188 w 4688824"/>
                <a:gd name="connsiteY79" fmla="*/ 200871 h 1502401"/>
                <a:gd name="connsiteX80" fmla="*/ 729188 w 4688824"/>
                <a:gd name="connsiteY80" fmla="*/ 181609 h 1502401"/>
                <a:gd name="connsiteX81" fmla="*/ 665900 w 4688824"/>
                <a:gd name="connsiteY81" fmla="*/ 181609 h 1502401"/>
                <a:gd name="connsiteX82" fmla="*/ 665900 w 4688824"/>
                <a:gd name="connsiteY82" fmla="*/ 173354 h 1502401"/>
                <a:gd name="connsiteX83" fmla="*/ 553082 w 4688824"/>
                <a:gd name="connsiteY83" fmla="*/ 173354 h 1502401"/>
                <a:gd name="connsiteX84" fmla="*/ 553082 w 4688824"/>
                <a:gd name="connsiteY84" fmla="*/ 140335 h 1502401"/>
                <a:gd name="connsiteX85" fmla="*/ 498050 w 4688824"/>
                <a:gd name="connsiteY85" fmla="*/ 140335 h 1502401"/>
                <a:gd name="connsiteX86" fmla="*/ 498050 w 4688824"/>
                <a:gd name="connsiteY86" fmla="*/ 134831 h 1502401"/>
                <a:gd name="connsiteX87" fmla="*/ 404493 w 4688824"/>
                <a:gd name="connsiteY87" fmla="*/ 134831 h 1502401"/>
                <a:gd name="connsiteX88" fmla="*/ 404493 w 4688824"/>
                <a:gd name="connsiteY88" fmla="*/ 93556 h 1502401"/>
                <a:gd name="connsiteX89" fmla="*/ 305433 w 4688824"/>
                <a:gd name="connsiteY89" fmla="*/ 93556 h 1502401"/>
                <a:gd name="connsiteX90" fmla="*/ 305433 w 4688824"/>
                <a:gd name="connsiteY90" fmla="*/ 71543 h 1502401"/>
                <a:gd name="connsiteX91" fmla="*/ 159596 w 4688824"/>
                <a:gd name="connsiteY91" fmla="*/ 71543 h 1502401"/>
                <a:gd name="connsiteX92" fmla="*/ 159596 w 4688824"/>
                <a:gd name="connsiteY92" fmla="*/ 52282 h 1502401"/>
                <a:gd name="connsiteX93" fmla="*/ 96308 w 4688824"/>
                <a:gd name="connsiteY93" fmla="*/ 52282 h 1502401"/>
                <a:gd name="connsiteX94" fmla="*/ 96308 w 4688824"/>
                <a:gd name="connsiteY94" fmla="*/ 24765 h 1502401"/>
                <a:gd name="connsiteX95" fmla="*/ 49530 w 4688824"/>
                <a:gd name="connsiteY95" fmla="*/ 24765 h 1502401"/>
                <a:gd name="connsiteX96" fmla="*/ 49530 w 4688824"/>
                <a:gd name="connsiteY96" fmla="*/ 0 h 1502401"/>
                <a:gd name="connsiteX97" fmla="*/ 0 w 4688824"/>
                <a:gd name="connsiteY97" fmla="*/ 0 h 15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688824" h="1502401">
                  <a:moveTo>
                    <a:pt x="4688825" y="1502402"/>
                  </a:moveTo>
                  <a:lnTo>
                    <a:pt x="4201782" y="1502402"/>
                  </a:lnTo>
                  <a:lnTo>
                    <a:pt x="4201782" y="1353812"/>
                  </a:lnTo>
                  <a:lnTo>
                    <a:pt x="3629435" y="1353812"/>
                  </a:lnTo>
                  <a:lnTo>
                    <a:pt x="3629435" y="1296033"/>
                  </a:lnTo>
                  <a:lnTo>
                    <a:pt x="3544129" y="1296033"/>
                  </a:lnTo>
                  <a:lnTo>
                    <a:pt x="3544129" y="1268516"/>
                  </a:lnTo>
                  <a:lnTo>
                    <a:pt x="3500104" y="1268516"/>
                  </a:lnTo>
                  <a:lnTo>
                    <a:pt x="3500104" y="1235493"/>
                  </a:lnTo>
                  <a:lnTo>
                    <a:pt x="3486350" y="1235493"/>
                  </a:lnTo>
                  <a:lnTo>
                    <a:pt x="3486350" y="1185962"/>
                  </a:lnTo>
                  <a:lnTo>
                    <a:pt x="3442325" y="1185962"/>
                  </a:lnTo>
                  <a:lnTo>
                    <a:pt x="3442325" y="1144691"/>
                  </a:lnTo>
                  <a:lnTo>
                    <a:pt x="3216688" y="1144691"/>
                  </a:lnTo>
                  <a:lnTo>
                    <a:pt x="3216688" y="1097913"/>
                  </a:lnTo>
                  <a:lnTo>
                    <a:pt x="3106617" y="1097913"/>
                  </a:lnTo>
                  <a:lnTo>
                    <a:pt x="3106617" y="1067643"/>
                  </a:lnTo>
                  <a:lnTo>
                    <a:pt x="3007557" y="1067643"/>
                  </a:lnTo>
                  <a:lnTo>
                    <a:pt x="3007557" y="1034620"/>
                  </a:lnTo>
                  <a:lnTo>
                    <a:pt x="2861720" y="1034620"/>
                  </a:lnTo>
                  <a:lnTo>
                    <a:pt x="2861720" y="1012607"/>
                  </a:lnTo>
                  <a:lnTo>
                    <a:pt x="2839707" y="1012607"/>
                  </a:lnTo>
                  <a:lnTo>
                    <a:pt x="2839707" y="1004359"/>
                  </a:lnTo>
                  <a:lnTo>
                    <a:pt x="2814943" y="1004359"/>
                  </a:lnTo>
                  <a:lnTo>
                    <a:pt x="2814943" y="982337"/>
                  </a:lnTo>
                  <a:lnTo>
                    <a:pt x="2757154" y="982337"/>
                  </a:lnTo>
                  <a:lnTo>
                    <a:pt x="2757154" y="968583"/>
                  </a:lnTo>
                  <a:lnTo>
                    <a:pt x="2545280" y="968583"/>
                  </a:lnTo>
                  <a:lnTo>
                    <a:pt x="2545280" y="943818"/>
                  </a:lnTo>
                  <a:lnTo>
                    <a:pt x="2457231" y="943818"/>
                  </a:lnTo>
                  <a:lnTo>
                    <a:pt x="2457231" y="927311"/>
                  </a:lnTo>
                  <a:lnTo>
                    <a:pt x="2399443" y="927311"/>
                  </a:lnTo>
                  <a:lnTo>
                    <a:pt x="2399443" y="866772"/>
                  </a:lnTo>
                  <a:lnTo>
                    <a:pt x="2316890" y="866772"/>
                  </a:lnTo>
                  <a:lnTo>
                    <a:pt x="2316890" y="839255"/>
                  </a:lnTo>
                  <a:lnTo>
                    <a:pt x="2267360" y="839255"/>
                  </a:lnTo>
                  <a:lnTo>
                    <a:pt x="2267360" y="808987"/>
                  </a:lnTo>
                  <a:lnTo>
                    <a:pt x="2116026" y="808987"/>
                  </a:lnTo>
                  <a:lnTo>
                    <a:pt x="2116026" y="781470"/>
                  </a:lnTo>
                  <a:lnTo>
                    <a:pt x="2094014" y="781470"/>
                  </a:lnTo>
                  <a:lnTo>
                    <a:pt x="2094014" y="731941"/>
                  </a:lnTo>
                  <a:lnTo>
                    <a:pt x="1983943" y="731941"/>
                  </a:lnTo>
                  <a:lnTo>
                    <a:pt x="1983943" y="693417"/>
                  </a:lnTo>
                  <a:lnTo>
                    <a:pt x="1934413" y="693417"/>
                  </a:lnTo>
                  <a:lnTo>
                    <a:pt x="1934413" y="668652"/>
                  </a:lnTo>
                  <a:lnTo>
                    <a:pt x="1898647" y="668652"/>
                  </a:lnTo>
                  <a:lnTo>
                    <a:pt x="1898647" y="591606"/>
                  </a:lnTo>
                  <a:lnTo>
                    <a:pt x="1832601" y="591606"/>
                  </a:lnTo>
                  <a:lnTo>
                    <a:pt x="1832601" y="575097"/>
                  </a:lnTo>
                  <a:lnTo>
                    <a:pt x="1794081" y="575097"/>
                  </a:lnTo>
                  <a:lnTo>
                    <a:pt x="1794081" y="558586"/>
                  </a:lnTo>
                  <a:lnTo>
                    <a:pt x="1711528" y="558586"/>
                  </a:lnTo>
                  <a:lnTo>
                    <a:pt x="1711528" y="525567"/>
                  </a:lnTo>
                  <a:lnTo>
                    <a:pt x="1623479" y="525567"/>
                  </a:lnTo>
                  <a:lnTo>
                    <a:pt x="1623479" y="492546"/>
                  </a:lnTo>
                  <a:lnTo>
                    <a:pt x="1582198" y="492546"/>
                  </a:lnTo>
                  <a:lnTo>
                    <a:pt x="1582198" y="462279"/>
                  </a:lnTo>
                  <a:lnTo>
                    <a:pt x="1516161" y="462279"/>
                  </a:lnTo>
                  <a:lnTo>
                    <a:pt x="1516161" y="412749"/>
                  </a:lnTo>
                  <a:lnTo>
                    <a:pt x="1430865" y="412749"/>
                  </a:lnTo>
                  <a:lnTo>
                    <a:pt x="1430865" y="382480"/>
                  </a:lnTo>
                  <a:lnTo>
                    <a:pt x="1373076" y="382480"/>
                  </a:lnTo>
                  <a:lnTo>
                    <a:pt x="1373076" y="371474"/>
                  </a:lnTo>
                  <a:lnTo>
                    <a:pt x="1276769" y="371474"/>
                  </a:lnTo>
                  <a:lnTo>
                    <a:pt x="1276769" y="346709"/>
                  </a:lnTo>
                  <a:lnTo>
                    <a:pt x="1172204" y="346709"/>
                  </a:lnTo>
                  <a:lnTo>
                    <a:pt x="1172204" y="335702"/>
                  </a:lnTo>
                  <a:lnTo>
                    <a:pt x="1111672" y="335702"/>
                  </a:lnTo>
                  <a:lnTo>
                    <a:pt x="1111672" y="313689"/>
                  </a:lnTo>
                  <a:lnTo>
                    <a:pt x="1051131" y="313689"/>
                  </a:lnTo>
                  <a:lnTo>
                    <a:pt x="1051131" y="305434"/>
                  </a:lnTo>
                  <a:lnTo>
                    <a:pt x="985095" y="305434"/>
                  </a:lnTo>
                  <a:lnTo>
                    <a:pt x="985095" y="277918"/>
                  </a:lnTo>
                  <a:lnTo>
                    <a:pt x="935563" y="277918"/>
                  </a:lnTo>
                  <a:lnTo>
                    <a:pt x="935563" y="228388"/>
                  </a:lnTo>
                  <a:lnTo>
                    <a:pt x="877778" y="228388"/>
                  </a:lnTo>
                  <a:lnTo>
                    <a:pt x="877778" y="214630"/>
                  </a:lnTo>
                  <a:lnTo>
                    <a:pt x="767712" y="214630"/>
                  </a:lnTo>
                  <a:lnTo>
                    <a:pt x="767712" y="200871"/>
                  </a:lnTo>
                  <a:lnTo>
                    <a:pt x="729188" y="200871"/>
                  </a:lnTo>
                  <a:lnTo>
                    <a:pt x="729188" y="181609"/>
                  </a:lnTo>
                  <a:lnTo>
                    <a:pt x="665900" y="181609"/>
                  </a:lnTo>
                  <a:lnTo>
                    <a:pt x="665900" y="173354"/>
                  </a:lnTo>
                  <a:lnTo>
                    <a:pt x="553082" y="173354"/>
                  </a:lnTo>
                  <a:lnTo>
                    <a:pt x="553082" y="140335"/>
                  </a:lnTo>
                  <a:lnTo>
                    <a:pt x="498050" y="140335"/>
                  </a:lnTo>
                  <a:lnTo>
                    <a:pt x="498050" y="134831"/>
                  </a:lnTo>
                  <a:lnTo>
                    <a:pt x="404493" y="134831"/>
                  </a:lnTo>
                  <a:lnTo>
                    <a:pt x="404493" y="93556"/>
                  </a:lnTo>
                  <a:lnTo>
                    <a:pt x="305433" y="93556"/>
                  </a:lnTo>
                  <a:lnTo>
                    <a:pt x="305433" y="71543"/>
                  </a:lnTo>
                  <a:lnTo>
                    <a:pt x="159596" y="71543"/>
                  </a:lnTo>
                  <a:lnTo>
                    <a:pt x="159596" y="52282"/>
                  </a:lnTo>
                  <a:lnTo>
                    <a:pt x="96308" y="52282"/>
                  </a:lnTo>
                  <a:lnTo>
                    <a:pt x="96308" y="24765"/>
                  </a:lnTo>
                  <a:lnTo>
                    <a:pt x="49530" y="24765"/>
                  </a:lnTo>
                  <a:lnTo>
                    <a:pt x="49530"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363">
              <a:extLst>
                <a:ext uri="{FF2B5EF4-FFF2-40B4-BE49-F238E27FC236}">
                  <a16:creationId xmlns:a16="http://schemas.microsoft.com/office/drawing/2014/main" id="{E98877CD-AE5B-C6FF-FF5A-DAD7A4883107}"/>
                </a:ext>
              </a:extLst>
            </p:cNvPr>
            <p:cNvSpPr/>
            <p:nvPr/>
          </p:nvSpPr>
          <p:spPr>
            <a:xfrm>
              <a:off x="3777403" y="26336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364">
              <a:extLst>
                <a:ext uri="{FF2B5EF4-FFF2-40B4-BE49-F238E27FC236}">
                  <a16:creationId xmlns:a16="http://schemas.microsoft.com/office/drawing/2014/main" id="{5F1E7E05-D5FC-6857-CE2D-8D4353549DAC}"/>
                </a:ext>
              </a:extLst>
            </p:cNvPr>
            <p:cNvSpPr/>
            <p:nvPr/>
          </p:nvSpPr>
          <p:spPr>
            <a:xfrm>
              <a:off x="3815503" y="26527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365">
              <a:extLst>
                <a:ext uri="{FF2B5EF4-FFF2-40B4-BE49-F238E27FC236}">
                  <a16:creationId xmlns:a16="http://schemas.microsoft.com/office/drawing/2014/main" id="{D54566D6-8BC2-B6EC-001F-C860E66DD798}"/>
                </a:ext>
              </a:extLst>
            </p:cNvPr>
            <p:cNvSpPr/>
            <p:nvPr/>
          </p:nvSpPr>
          <p:spPr>
            <a:xfrm>
              <a:off x="3834553" y="26527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366">
              <a:extLst>
                <a:ext uri="{FF2B5EF4-FFF2-40B4-BE49-F238E27FC236}">
                  <a16:creationId xmlns:a16="http://schemas.microsoft.com/office/drawing/2014/main" id="{7FB3FDAC-B30F-FDAB-EF6D-C57E90D041A4}"/>
                </a:ext>
              </a:extLst>
            </p:cNvPr>
            <p:cNvSpPr/>
            <p:nvPr/>
          </p:nvSpPr>
          <p:spPr>
            <a:xfrm>
              <a:off x="3853603" y="26717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367">
              <a:extLst>
                <a:ext uri="{FF2B5EF4-FFF2-40B4-BE49-F238E27FC236}">
                  <a16:creationId xmlns:a16="http://schemas.microsoft.com/office/drawing/2014/main" id="{57BBEB04-A616-E7BF-BC3C-0A759D3724FC}"/>
                </a:ext>
              </a:extLst>
            </p:cNvPr>
            <p:cNvSpPr/>
            <p:nvPr/>
          </p:nvSpPr>
          <p:spPr>
            <a:xfrm>
              <a:off x="3872653" y="26717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368">
              <a:extLst>
                <a:ext uri="{FF2B5EF4-FFF2-40B4-BE49-F238E27FC236}">
                  <a16:creationId xmlns:a16="http://schemas.microsoft.com/office/drawing/2014/main" id="{C19E2955-0FCC-1D09-57B1-2709A4556620}"/>
                </a:ext>
              </a:extLst>
            </p:cNvPr>
            <p:cNvSpPr/>
            <p:nvPr/>
          </p:nvSpPr>
          <p:spPr>
            <a:xfrm>
              <a:off x="3929803" y="26908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369">
              <a:extLst>
                <a:ext uri="{FF2B5EF4-FFF2-40B4-BE49-F238E27FC236}">
                  <a16:creationId xmlns:a16="http://schemas.microsoft.com/office/drawing/2014/main" id="{AE6E3A8D-F27A-0691-301A-B61431270121}"/>
                </a:ext>
              </a:extLst>
            </p:cNvPr>
            <p:cNvSpPr/>
            <p:nvPr/>
          </p:nvSpPr>
          <p:spPr>
            <a:xfrm>
              <a:off x="4006003" y="26908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370">
              <a:extLst>
                <a:ext uri="{FF2B5EF4-FFF2-40B4-BE49-F238E27FC236}">
                  <a16:creationId xmlns:a16="http://schemas.microsoft.com/office/drawing/2014/main" id="{3DE720D5-14F3-6D75-727D-9BD42460E27F}"/>
                </a:ext>
              </a:extLst>
            </p:cNvPr>
            <p:cNvSpPr/>
            <p:nvPr/>
          </p:nvSpPr>
          <p:spPr>
            <a:xfrm>
              <a:off x="4082203" y="27289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371">
              <a:extLst>
                <a:ext uri="{FF2B5EF4-FFF2-40B4-BE49-F238E27FC236}">
                  <a16:creationId xmlns:a16="http://schemas.microsoft.com/office/drawing/2014/main" id="{2D9C8D71-6C45-4B18-EACA-DD6676D258CF}"/>
                </a:ext>
              </a:extLst>
            </p:cNvPr>
            <p:cNvSpPr/>
            <p:nvPr/>
          </p:nvSpPr>
          <p:spPr>
            <a:xfrm>
              <a:off x="4120303" y="27289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372">
              <a:extLst>
                <a:ext uri="{FF2B5EF4-FFF2-40B4-BE49-F238E27FC236}">
                  <a16:creationId xmlns:a16="http://schemas.microsoft.com/office/drawing/2014/main" id="{826A7978-F79E-F8FB-88D5-32EC9FED1FFE}"/>
                </a:ext>
              </a:extLst>
            </p:cNvPr>
            <p:cNvSpPr/>
            <p:nvPr/>
          </p:nvSpPr>
          <p:spPr>
            <a:xfrm>
              <a:off x="4177453"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373">
              <a:extLst>
                <a:ext uri="{FF2B5EF4-FFF2-40B4-BE49-F238E27FC236}">
                  <a16:creationId xmlns:a16="http://schemas.microsoft.com/office/drawing/2014/main" id="{80A1AB3E-E6F2-B3D0-4FF2-94090C018E2E}"/>
                </a:ext>
              </a:extLst>
            </p:cNvPr>
            <p:cNvSpPr/>
            <p:nvPr/>
          </p:nvSpPr>
          <p:spPr>
            <a:xfrm>
              <a:off x="4215553"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374">
              <a:extLst>
                <a:ext uri="{FF2B5EF4-FFF2-40B4-BE49-F238E27FC236}">
                  <a16:creationId xmlns:a16="http://schemas.microsoft.com/office/drawing/2014/main" id="{B964D604-EAC2-0EF1-500B-E9BD639BD866}"/>
                </a:ext>
              </a:extLst>
            </p:cNvPr>
            <p:cNvSpPr/>
            <p:nvPr/>
          </p:nvSpPr>
          <p:spPr>
            <a:xfrm>
              <a:off x="4253653"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375">
              <a:extLst>
                <a:ext uri="{FF2B5EF4-FFF2-40B4-BE49-F238E27FC236}">
                  <a16:creationId xmlns:a16="http://schemas.microsoft.com/office/drawing/2014/main" id="{2D0A7685-A5CC-2DB2-F1EB-A79B99DAC9A0}"/>
                </a:ext>
              </a:extLst>
            </p:cNvPr>
            <p:cNvSpPr/>
            <p:nvPr/>
          </p:nvSpPr>
          <p:spPr>
            <a:xfrm>
              <a:off x="4291753"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376">
              <a:extLst>
                <a:ext uri="{FF2B5EF4-FFF2-40B4-BE49-F238E27FC236}">
                  <a16:creationId xmlns:a16="http://schemas.microsoft.com/office/drawing/2014/main" id="{3812024A-9DDB-CD59-73B3-BE6907621ABF}"/>
                </a:ext>
              </a:extLst>
            </p:cNvPr>
            <p:cNvSpPr/>
            <p:nvPr/>
          </p:nvSpPr>
          <p:spPr>
            <a:xfrm>
              <a:off x="4329853" y="28051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377">
              <a:extLst>
                <a:ext uri="{FF2B5EF4-FFF2-40B4-BE49-F238E27FC236}">
                  <a16:creationId xmlns:a16="http://schemas.microsoft.com/office/drawing/2014/main" id="{2E14FB98-9F0B-77AD-8665-5DE48B2EF870}"/>
                </a:ext>
              </a:extLst>
            </p:cNvPr>
            <p:cNvSpPr/>
            <p:nvPr/>
          </p:nvSpPr>
          <p:spPr>
            <a:xfrm>
              <a:off x="4367953" y="28051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378">
              <a:extLst>
                <a:ext uri="{FF2B5EF4-FFF2-40B4-BE49-F238E27FC236}">
                  <a16:creationId xmlns:a16="http://schemas.microsoft.com/office/drawing/2014/main" id="{F0F2415A-E361-2471-02A4-9024F14E3ED7}"/>
                </a:ext>
              </a:extLst>
            </p:cNvPr>
            <p:cNvSpPr/>
            <p:nvPr/>
          </p:nvSpPr>
          <p:spPr>
            <a:xfrm>
              <a:off x="4425103" y="28241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379">
              <a:extLst>
                <a:ext uri="{FF2B5EF4-FFF2-40B4-BE49-F238E27FC236}">
                  <a16:creationId xmlns:a16="http://schemas.microsoft.com/office/drawing/2014/main" id="{7B7B937B-5CF2-BBDC-5853-EF32B9F152E7}"/>
                </a:ext>
              </a:extLst>
            </p:cNvPr>
            <p:cNvSpPr/>
            <p:nvPr/>
          </p:nvSpPr>
          <p:spPr>
            <a:xfrm>
              <a:off x="4463203" y="28241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380">
              <a:extLst>
                <a:ext uri="{FF2B5EF4-FFF2-40B4-BE49-F238E27FC236}">
                  <a16:creationId xmlns:a16="http://schemas.microsoft.com/office/drawing/2014/main" id="{75785BF6-ACE7-3ACE-EC95-4225A08CFE81}"/>
                </a:ext>
              </a:extLst>
            </p:cNvPr>
            <p:cNvSpPr/>
            <p:nvPr/>
          </p:nvSpPr>
          <p:spPr>
            <a:xfrm>
              <a:off x="452035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381">
              <a:extLst>
                <a:ext uri="{FF2B5EF4-FFF2-40B4-BE49-F238E27FC236}">
                  <a16:creationId xmlns:a16="http://schemas.microsoft.com/office/drawing/2014/main" id="{0F5A24CA-D057-543D-8A09-6B0E630BF089}"/>
                </a:ext>
              </a:extLst>
            </p:cNvPr>
            <p:cNvSpPr/>
            <p:nvPr/>
          </p:nvSpPr>
          <p:spPr>
            <a:xfrm>
              <a:off x="455845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382">
              <a:extLst>
                <a:ext uri="{FF2B5EF4-FFF2-40B4-BE49-F238E27FC236}">
                  <a16:creationId xmlns:a16="http://schemas.microsoft.com/office/drawing/2014/main" id="{F494D7A6-BD40-E2BA-C51E-DD7731011F9E}"/>
                </a:ext>
              </a:extLst>
            </p:cNvPr>
            <p:cNvSpPr/>
            <p:nvPr/>
          </p:nvSpPr>
          <p:spPr>
            <a:xfrm>
              <a:off x="459655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383">
              <a:extLst>
                <a:ext uri="{FF2B5EF4-FFF2-40B4-BE49-F238E27FC236}">
                  <a16:creationId xmlns:a16="http://schemas.microsoft.com/office/drawing/2014/main" id="{CDBB29B9-B60D-6F58-20E3-185D698C4087}"/>
                </a:ext>
              </a:extLst>
            </p:cNvPr>
            <p:cNvSpPr/>
            <p:nvPr/>
          </p:nvSpPr>
          <p:spPr>
            <a:xfrm>
              <a:off x="463465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384">
              <a:extLst>
                <a:ext uri="{FF2B5EF4-FFF2-40B4-BE49-F238E27FC236}">
                  <a16:creationId xmlns:a16="http://schemas.microsoft.com/office/drawing/2014/main" id="{A9C5A24D-BC04-04FD-4D43-FB0AF79904FE}"/>
                </a:ext>
              </a:extLst>
            </p:cNvPr>
            <p:cNvSpPr/>
            <p:nvPr/>
          </p:nvSpPr>
          <p:spPr>
            <a:xfrm>
              <a:off x="4653703" y="28622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385">
              <a:extLst>
                <a:ext uri="{FF2B5EF4-FFF2-40B4-BE49-F238E27FC236}">
                  <a16:creationId xmlns:a16="http://schemas.microsoft.com/office/drawing/2014/main" id="{EAB3948C-1732-0C3F-9456-DFBD85EB29DA}"/>
                </a:ext>
              </a:extLst>
            </p:cNvPr>
            <p:cNvSpPr/>
            <p:nvPr/>
          </p:nvSpPr>
          <p:spPr>
            <a:xfrm>
              <a:off x="4710855" y="29003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386">
              <a:extLst>
                <a:ext uri="{FF2B5EF4-FFF2-40B4-BE49-F238E27FC236}">
                  <a16:creationId xmlns:a16="http://schemas.microsoft.com/office/drawing/2014/main" id="{CAD40D23-3EA9-E398-3599-3B21ABF6176C}"/>
                </a:ext>
              </a:extLst>
            </p:cNvPr>
            <p:cNvSpPr/>
            <p:nvPr/>
          </p:nvSpPr>
          <p:spPr>
            <a:xfrm>
              <a:off x="4748955" y="29384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387">
              <a:extLst>
                <a:ext uri="{FF2B5EF4-FFF2-40B4-BE49-F238E27FC236}">
                  <a16:creationId xmlns:a16="http://schemas.microsoft.com/office/drawing/2014/main" id="{216AA334-56AA-A392-E496-85A318F62425}"/>
                </a:ext>
              </a:extLst>
            </p:cNvPr>
            <p:cNvSpPr/>
            <p:nvPr/>
          </p:nvSpPr>
          <p:spPr>
            <a:xfrm>
              <a:off x="4787055" y="29384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388">
              <a:extLst>
                <a:ext uri="{FF2B5EF4-FFF2-40B4-BE49-F238E27FC236}">
                  <a16:creationId xmlns:a16="http://schemas.microsoft.com/office/drawing/2014/main" id="{1B22A0EC-BDED-EFE9-B7E3-2592A1BB2B21}"/>
                </a:ext>
              </a:extLst>
            </p:cNvPr>
            <p:cNvSpPr/>
            <p:nvPr/>
          </p:nvSpPr>
          <p:spPr>
            <a:xfrm>
              <a:off x="4825155" y="29384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389">
              <a:extLst>
                <a:ext uri="{FF2B5EF4-FFF2-40B4-BE49-F238E27FC236}">
                  <a16:creationId xmlns:a16="http://schemas.microsoft.com/office/drawing/2014/main" id="{682763C5-4877-5598-13FE-E79A0492B62D}"/>
                </a:ext>
              </a:extLst>
            </p:cNvPr>
            <p:cNvSpPr/>
            <p:nvPr/>
          </p:nvSpPr>
          <p:spPr>
            <a:xfrm>
              <a:off x="4882305" y="29765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390">
              <a:extLst>
                <a:ext uri="{FF2B5EF4-FFF2-40B4-BE49-F238E27FC236}">
                  <a16:creationId xmlns:a16="http://schemas.microsoft.com/office/drawing/2014/main" id="{9E4A5D68-EC41-EA1C-58AE-486A53C03B35}"/>
                </a:ext>
              </a:extLst>
            </p:cNvPr>
            <p:cNvSpPr/>
            <p:nvPr/>
          </p:nvSpPr>
          <p:spPr>
            <a:xfrm>
              <a:off x="4920405" y="29765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391">
              <a:extLst>
                <a:ext uri="{FF2B5EF4-FFF2-40B4-BE49-F238E27FC236}">
                  <a16:creationId xmlns:a16="http://schemas.microsoft.com/office/drawing/2014/main" id="{CE377F20-7BEF-83E1-1D78-08DD6DA044B1}"/>
                </a:ext>
              </a:extLst>
            </p:cNvPr>
            <p:cNvSpPr/>
            <p:nvPr/>
          </p:nvSpPr>
          <p:spPr>
            <a:xfrm>
              <a:off x="5053755" y="299561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392">
              <a:extLst>
                <a:ext uri="{FF2B5EF4-FFF2-40B4-BE49-F238E27FC236}">
                  <a16:creationId xmlns:a16="http://schemas.microsoft.com/office/drawing/2014/main" id="{351E9945-585D-FC4D-0890-E89CE7DD804F}"/>
                </a:ext>
              </a:extLst>
            </p:cNvPr>
            <p:cNvSpPr/>
            <p:nvPr/>
          </p:nvSpPr>
          <p:spPr>
            <a:xfrm>
              <a:off x="5091855" y="299561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393">
              <a:extLst>
                <a:ext uri="{FF2B5EF4-FFF2-40B4-BE49-F238E27FC236}">
                  <a16:creationId xmlns:a16="http://schemas.microsoft.com/office/drawing/2014/main" id="{C310B51E-B57A-7783-EDB0-0FDDC1EBA4A1}"/>
                </a:ext>
              </a:extLst>
            </p:cNvPr>
            <p:cNvSpPr/>
            <p:nvPr/>
          </p:nvSpPr>
          <p:spPr>
            <a:xfrm>
              <a:off x="5129955" y="30146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394">
              <a:extLst>
                <a:ext uri="{FF2B5EF4-FFF2-40B4-BE49-F238E27FC236}">
                  <a16:creationId xmlns:a16="http://schemas.microsoft.com/office/drawing/2014/main" id="{41D442F1-0B57-AC1C-3997-60DE6D5A22D1}"/>
                </a:ext>
              </a:extLst>
            </p:cNvPr>
            <p:cNvSpPr/>
            <p:nvPr/>
          </p:nvSpPr>
          <p:spPr>
            <a:xfrm>
              <a:off x="5168055" y="30146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395">
              <a:extLst>
                <a:ext uri="{FF2B5EF4-FFF2-40B4-BE49-F238E27FC236}">
                  <a16:creationId xmlns:a16="http://schemas.microsoft.com/office/drawing/2014/main" id="{1CF8878F-F59B-B779-650E-89F515335C2A}"/>
                </a:ext>
              </a:extLst>
            </p:cNvPr>
            <p:cNvSpPr/>
            <p:nvPr/>
          </p:nvSpPr>
          <p:spPr>
            <a:xfrm>
              <a:off x="5244255" y="30527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396">
              <a:extLst>
                <a:ext uri="{FF2B5EF4-FFF2-40B4-BE49-F238E27FC236}">
                  <a16:creationId xmlns:a16="http://schemas.microsoft.com/office/drawing/2014/main" id="{4FB4C92F-4FED-C7D3-A5E9-F6423C6AB7DC}"/>
                </a:ext>
              </a:extLst>
            </p:cNvPr>
            <p:cNvSpPr/>
            <p:nvPr/>
          </p:nvSpPr>
          <p:spPr>
            <a:xfrm>
              <a:off x="5301405" y="30908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397">
              <a:extLst>
                <a:ext uri="{FF2B5EF4-FFF2-40B4-BE49-F238E27FC236}">
                  <a16:creationId xmlns:a16="http://schemas.microsoft.com/office/drawing/2014/main" id="{1B223A4A-505A-45CA-2895-2CBBA5967FA8}"/>
                </a:ext>
              </a:extLst>
            </p:cNvPr>
            <p:cNvSpPr/>
            <p:nvPr/>
          </p:nvSpPr>
          <p:spPr>
            <a:xfrm>
              <a:off x="5415705" y="314801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Freeform: Shape 398">
              <a:extLst>
                <a:ext uri="{FF2B5EF4-FFF2-40B4-BE49-F238E27FC236}">
                  <a16:creationId xmlns:a16="http://schemas.microsoft.com/office/drawing/2014/main" id="{67A26A90-3CD0-CC5A-F7BB-CEB727E11E35}"/>
                </a:ext>
              </a:extLst>
            </p:cNvPr>
            <p:cNvSpPr/>
            <p:nvPr/>
          </p:nvSpPr>
          <p:spPr>
            <a:xfrm>
              <a:off x="5434755" y="314801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Freeform: Shape 399">
              <a:extLst>
                <a:ext uri="{FF2B5EF4-FFF2-40B4-BE49-F238E27FC236}">
                  <a16:creationId xmlns:a16="http://schemas.microsoft.com/office/drawing/2014/main" id="{16EC56E1-7A97-7906-1E92-F4A1C4611628}"/>
                </a:ext>
              </a:extLst>
            </p:cNvPr>
            <p:cNvSpPr/>
            <p:nvPr/>
          </p:nvSpPr>
          <p:spPr>
            <a:xfrm>
              <a:off x="5472855" y="31861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400">
              <a:extLst>
                <a:ext uri="{FF2B5EF4-FFF2-40B4-BE49-F238E27FC236}">
                  <a16:creationId xmlns:a16="http://schemas.microsoft.com/office/drawing/2014/main" id="{55E676EB-9C30-904A-0AAF-00F25A6C05E3}"/>
                </a:ext>
              </a:extLst>
            </p:cNvPr>
            <p:cNvSpPr/>
            <p:nvPr/>
          </p:nvSpPr>
          <p:spPr>
            <a:xfrm>
              <a:off x="5510955" y="31861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401">
              <a:extLst>
                <a:ext uri="{FF2B5EF4-FFF2-40B4-BE49-F238E27FC236}">
                  <a16:creationId xmlns:a16="http://schemas.microsoft.com/office/drawing/2014/main" id="{940B7D38-E675-B4FB-93FC-467DC771240E}"/>
                </a:ext>
              </a:extLst>
            </p:cNvPr>
            <p:cNvSpPr/>
            <p:nvPr/>
          </p:nvSpPr>
          <p:spPr>
            <a:xfrm>
              <a:off x="5606205" y="32242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402">
              <a:extLst>
                <a:ext uri="{FF2B5EF4-FFF2-40B4-BE49-F238E27FC236}">
                  <a16:creationId xmlns:a16="http://schemas.microsoft.com/office/drawing/2014/main" id="{69AC463D-4295-9986-8E24-2DDC6F070A3A}"/>
                </a:ext>
              </a:extLst>
            </p:cNvPr>
            <p:cNvSpPr/>
            <p:nvPr/>
          </p:nvSpPr>
          <p:spPr>
            <a:xfrm>
              <a:off x="5625255" y="32242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403">
              <a:extLst>
                <a:ext uri="{FF2B5EF4-FFF2-40B4-BE49-F238E27FC236}">
                  <a16:creationId xmlns:a16="http://schemas.microsoft.com/office/drawing/2014/main" id="{D4052C8E-8C58-AE61-5E0D-0EAACABCAC07}"/>
                </a:ext>
              </a:extLst>
            </p:cNvPr>
            <p:cNvSpPr/>
            <p:nvPr/>
          </p:nvSpPr>
          <p:spPr>
            <a:xfrm>
              <a:off x="5644305" y="32242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404">
              <a:extLst>
                <a:ext uri="{FF2B5EF4-FFF2-40B4-BE49-F238E27FC236}">
                  <a16:creationId xmlns:a16="http://schemas.microsoft.com/office/drawing/2014/main" id="{FB0A79C2-7F98-1D12-A5C2-05FC8F664946}"/>
                </a:ext>
              </a:extLst>
            </p:cNvPr>
            <p:cNvSpPr/>
            <p:nvPr/>
          </p:nvSpPr>
          <p:spPr>
            <a:xfrm>
              <a:off x="5663355" y="330041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405">
              <a:extLst>
                <a:ext uri="{FF2B5EF4-FFF2-40B4-BE49-F238E27FC236}">
                  <a16:creationId xmlns:a16="http://schemas.microsoft.com/office/drawing/2014/main" id="{219CE8D0-C9E9-23F6-2B9E-B5C697A42BDF}"/>
                </a:ext>
              </a:extLst>
            </p:cNvPr>
            <p:cNvSpPr/>
            <p:nvPr/>
          </p:nvSpPr>
          <p:spPr>
            <a:xfrm>
              <a:off x="5682405" y="330041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406">
              <a:extLst>
                <a:ext uri="{FF2B5EF4-FFF2-40B4-BE49-F238E27FC236}">
                  <a16:creationId xmlns:a16="http://schemas.microsoft.com/office/drawing/2014/main" id="{42B8A711-5858-F307-5188-4579D61E17AD}"/>
                </a:ext>
              </a:extLst>
            </p:cNvPr>
            <p:cNvSpPr/>
            <p:nvPr/>
          </p:nvSpPr>
          <p:spPr>
            <a:xfrm>
              <a:off x="5720505" y="33194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407">
              <a:extLst>
                <a:ext uri="{FF2B5EF4-FFF2-40B4-BE49-F238E27FC236}">
                  <a16:creationId xmlns:a16="http://schemas.microsoft.com/office/drawing/2014/main" id="{8499CC51-6B2D-03E4-31A3-7CF7FFF73C7D}"/>
                </a:ext>
              </a:extLst>
            </p:cNvPr>
            <p:cNvSpPr/>
            <p:nvPr/>
          </p:nvSpPr>
          <p:spPr>
            <a:xfrm>
              <a:off x="5758605" y="33575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408">
              <a:extLst>
                <a:ext uri="{FF2B5EF4-FFF2-40B4-BE49-F238E27FC236}">
                  <a16:creationId xmlns:a16="http://schemas.microsoft.com/office/drawing/2014/main" id="{5BCDAA98-F818-34D7-AA63-2E5034E0AA09}"/>
                </a:ext>
              </a:extLst>
            </p:cNvPr>
            <p:cNvSpPr/>
            <p:nvPr/>
          </p:nvSpPr>
          <p:spPr>
            <a:xfrm>
              <a:off x="5777655" y="33575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409">
              <a:extLst>
                <a:ext uri="{FF2B5EF4-FFF2-40B4-BE49-F238E27FC236}">
                  <a16:creationId xmlns:a16="http://schemas.microsoft.com/office/drawing/2014/main" id="{C1EC9DB0-64B0-36FF-3A94-CAC20471D402}"/>
                </a:ext>
              </a:extLst>
            </p:cNvPr>
            <p:cNvSpPr/>
            <p:nvPr/>
          </p:nvSpPr>
          <p:spPr>
            <a:xfrm>
              <a:off x="5815755" y="33575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410">
              <a:extLst>
                <a:ext uri="{FF2B5EF4-FFF2-40B4-BE49-F238E27FC236}">
                  <a16:creationId xmlns:a16="http://schemas.microsoft.com/office/drawing/2014/main" id="{F8AEDA5A-0A2C-5FEC-C7A0-7CE99EDF481D}"/>
                </a:ext>
              </a:extLst>
            </p:cNvPr>
            <p:cNvSpPr/>
            <p:nvPr/>
          </p:nvSpPr>
          <p:spPr>
            <a:xfrm>
              <a:off x="5891955" y="34337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411">
              <a:extLst>
                <a:ext uri="{FF2B5EF4-FFF2-40B4-BE49-F238E27FC236}">
                  <a16:creationId xmlns:a16="http://schemas.microsoft.com/office/drawing/2014/main" id="{E833EBB2-4929-FBF8-8D97-448148A2F2B6}"/>
                </a:ext>
              </a:extLst>
            </p:cNvPr>
            <p:cNvSpPr/>
            <p:nvPr/>
          </p:nvSpPr>
          <p:spPr>
            <a:xfrm>
              <a:off x="5930055" y="34337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412">
              <a:extLst>
                <a:ext uri="{FF2B5EF4-FFF2-40B4-BE49-F238E27FC236}">
                  <a16:creationId xmlns:a16="http://schemas.microsoft.com/office/drawing/2014/main" id="{4D76A9D9-6055-EE5C-3E16-A73A5F2F9CF9}"/>
                </a:ext>
              </a:extLst>
            </p:cNvPr>
            <p:cNvSpPr/>
            <p:nvPr/>
          </p:nvSpPr>
          <p:spPr>
            <a:xfrm>
              <a:off x="5968155" y="34337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413">
              <a:extLst>
                <a:ext uri="{FF2B5EF4-FFF2-40B4-BE49-F238E27FC236}">
                  <a16:creationId xmlns:a16="http://schemas.microsoft.com/office/drawing/2014/main" id="{8F8014E9-DAD5-CCEC-4A0F-F14632963391}"/>
                </a:ext>
              </a:extLst>
            </p:cNvPr>
            <p:cNvSpPr/>
            <p:nvPr/>
          </p:nvSpPr>
          <p:spPr>
            <a:xfrm>
              <a:off x="6044355"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414">
              <a:extLst>
                <a:ext uri="{FF2B5EF4-FFF2-40B4-BE49-F238E27FC236}">
                  <a16:creationId xmlns:a16="http://schemas.microsoft.com/office/drawing/2014/main" id="{54CB53CA-C504-8CA0-4E78-A08F64058FFB}"/>
                </a:ext>
              </a:extLst>
            </p:cNvPr>
            <p:cNvSpPr/>
            <p:nvPr/>
          </p:nvSpPr>
          <p:spPr>
            <a:xfrm>
              <a:off x="6082455" y="34909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415">
              <a:extLst>
                <a:ext uri="{FF2B5EF4-FFF2-40B4-BE49-F238E27FC236}">
                  <a16:creationId xmlns:a16="http://schemas.microsoft.com/office/drawing/2014/main" id="{A34B8BA7-E505-0540-01E8-96CE36308EC8}"/>
                </a:ext>
              </a:extLst>
            </p:cNvPr>
            <p:cNvSpPr/>
            <p:nvPr/>
          </p:nvSpPr>
          <p:spPr>
            <a:xfrm>
              <a:off x="6120555" y="34909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416">
              <a:extLst>
                <a:ext uri="{FF2B5EF4-FFF2-40B4-BE49-F238E27FC236}">
                  <a16:creationId xmlns:a16="http://schemas.microsoft.com/office/drawing/2014/main" id="{5A91FB8C-8D9D-CE8D-1786-E96417EE6358}"/>
                </a:ext>
              </a:extLst>
            </p:cNvPr>
            <p:cNvSpPr/>
            <p:nvPr/>
          </p:nvSpPr>
          <p:spPr>
            <a:xfrm>
              <a:off x="6215805" y="35671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417">
              <a:extLst>
                <a:ext uri="{FF2B5EF4-FFF2-40B4-BE49-F238E27FC236}">
                  <a16:creationId xmlns:a16="http://schemas.microsoft.com/office/drawing/2014/main" id="{4E726769-403A-9C64-DE5D-D09139845987}"/>
                </a:ext>
              </a:extLst>
            </p:cNvPr>
            <p:cNvSpPr/>
            <p:nvPr/>
          </p:nvSpPr>
          <p:spPr>
            <a:xfrm>
              <a:off x="6234855" y="35671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Freeform: Shape 418">
              <a:extLst>
                <a:ext uri="{FF2B5EF4-FFF2-40B4-BE49-F238E27FC236}">
                  <a16:creationId xmlns:a16="http://schemas.microsoft.com/office/drawing/2014/main" id="{D8B7009B-C502-AF40-840F-0A04609F0357}"/>
                </a:ext>
              </a:extLst>
            </p:cNvPr>
            <p:cNvSpPr/>
            <p:nvPr/>
          </p:nvSpPr>
          <p:spPr>
            <a:xfrm>
              <a:off x="6253905" y="35671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Freeform: Shape 419">
              <a:extLst>
                <a:ext uri="{FF2B5EF4-FFF2-40B4-BE49-F238E27FC236}">
                  <a16:creationId xmlns:a16="http://schemas.microsoft.com/office/drawing/2014/main" id="{D083394D-917F-228F-F5A6-EA44505D15AB}"/>
                </a:ext>
              </a:extLst>
            </p:cNvPr>
            <p:cNvSpPr/>
            <p:nvPr/>
          </p:nvSpPr>
          <p:spPr>
            <a:xfrm>
              <a:off x="6292005"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Freeform: Shape 420">
              <a:extLst>
                <a:ext uri="{FF2B5EF4-FFF2-40B4-BE49-F238E27FC236}">
                  <a16:creationId xmlns:a16="http://schemas.microsoft.com/office/drawing/2014/main" id="{0EA0577A-70FC-6CB2-8A2C-0337448ACEF0}"/>
                </a:ext>
              </a:extLst>
            </p:cNvPr>
            <p:cNvSpPr/>
            <p:nvPr/>
          </p:nvSpPr>
          <p:spPr>
            <a:xfrm>
              <a:off x="6387255"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Freeform: Shape 421">
              <a:extLst>
                <a:ext uri="{FF2B5EF4-FFF2-40B4-BE49-F238E27FC236}">
                  <a16:creationId xmlns:a16="http://schemas.microsoft.com/office/drawing/2014/main" id="{DEC7A347-9B4E-11DE-1975-6C4931CE49B2}"/>
                </a:ext>
              </a:extLst>
            </p:cNvPr>
            <p:cNvSpPr/>
            <p:nvPr/>
          </p:nvSpPr>
          <p:spPr>
            <a:xfrm>
              <a:off x="6425355"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Freeform: Shape 422">
              <a:extLst>
                <a:ext uri="{FF2B5EF4-FFF2-40B4-BE49-F238E27FC236}">
                  <a16:creationId xmlns:a16="http://schemas.microsoft.com/office/drawing/2014/main" id="{60FD0448-4372-EBBD-A888-34B41F208496}"/>
                </a:ext>
              </a:extLst>
            </p:cNvPr>
            <p:cNvSpPr/>
            <p:nvPr/>
          </p:nvSpPr>
          <p:spPr>
            <a:xfrm>
              <a:off x="6463455"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Freeform: Shape 423">
              <a:extLst>
                <a:ext uri="{FF2B5EF4-FFF2-40B4-BE49-F238E27FC236}">
                  <a16:creationId xmlns:a16="http://schemas.microsoft.com/office/drawing/2014/main" id="{244692E7-0394-D7A5-577C-F43F3D00AD2C}"/>
                </a:ext>
              </a:extLst>
            </p:cNvPr>
            <p:cNvSpPr/>
            <p:nvPr/>
          </p:nvSpPr>
          <p:spPr>
            <a:xfrm>
              <a:off x="6577765" y="3643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Freeform: Shape 424">
              <a:extLst>
                <a:ext uri="{FF2B5EF4-FFF2-40B4-BE49-F238E27FC236}">
                  <a16:creationId xmlns:a16="http://schemas.microsoft.com/office/drawing/2014/main" id="{BB07ED19-AFFA-F322-2F65-44BD4CF4FCA8}"/>
                </a:ext>
              </a:extLst>
            </p:cNvPr>
            <p:cNvSpPr/>
            <p:nvPr/>
          </p:nvSpPr>
          <p:spPr>
            <a:xfrm>
              <a:off x="6615865"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Freeform: Shape 425">
              <a:extLst>
                <a:ext uri="{FF2B5EF4-FFF2-40B4-BE49-F238E27FC236}">
                  <a16:creationId xmlns:a16="http://schemas.microsoft.com/office/drawing/2014/main" id="{B38C663E-1FDC-E903-62FB-075070F87918}"/>
                </a:ext>
              </a:extLst>
            </p:cNvPr>
            <p:cNvSpPr/>
            <p:nvPr/>
          </p:nvSpPr>
          <p:spPr>
            <a:xfrm>
              <a:off x="6692065"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Freeform: Shape 426">
              <a:extLst>
                <a:ext uri="{FF2B5EF4-FFF2-40B4-BE49-F238E27FC236}">
                  <a16:creationId xmlns:a16="http://schemas.microsoft.com/office/drawing/2014/main" id="{EDF7F567-69B4-56B5-BCA0-E71F797A5E4C}"/>
                </a:ext>
              </a:extLst>
            </p:cNvPr>
            <p:cNvSpPr/>
            <p:nvPr/>
          </p:nvSpPr>
          <p:spPr>
            <a:xfrm>
              <a:off x="6787315"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Freeform: Shape 427">
              <a:extLst>
                <a:ext uri="{FF2B5EF4-FFF2-40B4-BE49-F238E27FC236}">
                  <a16:creationId xmlns:a16="http://schemas.microsoft.com/office/drawing/2014/main" id="{9B9D3B19-1D71-1AF7-F80D-9B413232E43C}"/>
                </a:ext>
              </a:extLst>
            </p:cNvPr>
            <p:cNvSpPr/>
            <p:nvPr/>
          </p:nvSpPr>
          <p:spPr>
            <a:xfrm>
              <a:off x="6825415"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Freeform: Shape 428">
              <a:extLst>
                <a:ext uri="{FF2B5EF4-FFF2-40B4-BE49-F238E27FC236}">
                  <a16:creationId xmlns:a16="http://schemas.microsoft.com/office/drawing/2014/main" id="{472AA43F-3E10-E09F-BA3E-BC2ADA4BE940}"/>
                </a:ext>
              </a:extLst>
            </p:cNvPr>
            <p:cNvSpPr/>
            <p:nvPr/>
          </p:nvSpPr>
          <p:spPr>
            <a:xfrm>
              <a:off x="6882565" y="3738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Freeform: Shape 429">
              <a:extLst>
                <a:ext uri="{FF2B5EF4-FFF2-40B4-BE49-F238E27FC236}">
                  <a16:creationId xmlns:a16="http://schemas.microsoft.com/office/drawing/2014/main" id="{3BD486C9-6D98-CB52-98B5-EE0F221FDFF4}"/>
                </a:ext>
              </a:extLst>
            </p:cNvPr>
            <p:cNvSpPr/>
            <p:nvPr/>
          </p:nvSpPr>
          <p:spPr>
            <a:xfrm>
              <a:off x="6920665" y="3738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Freeform: Shape 430">
              <a:extLst>
                <a:ext uri="{FF2B5EF4-FFF2-40B4-BE49-F238E27FC236}">
                  <a16:creationId xmlns:a16="http://schemas.microsoft.com/office/drawing/2014/main" id="{B3275054-6A92-660C-BA7A-B1D0853FC659}"/>
                </a:ext>
              </a:extLst>
            </p:cNvPr>
            <p:cNvSpPr/>
            <p:nvPr/>
          </p:nvSpPr>
          <p:spPr>
            <a:xfrm>
              <a:off x="6996865"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Freeform: Shape 431">
              <a:extLst>
                <a:ext uri="{FF2B5EF4-FFF2-40B4-BE49-F238E27FC236}">
                  <a16:creationId xmlns:a16="http://schemas.microsoft.com/office/drawing/2014/main" id="{63EA2717-B39E-2DBA-7ACA-5D8634C5E6DC}"/>
                </a:ext>
              </a:extLst>
            </p:cNvPr>
            <p:cNvSpPr/>
            <p:nvPr/>
          </p:nvSpPr>
          <p:spPr>
            <a:xfrm>
              <a:off x="7092115"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Freeform: Shape 432">
              <a:extLst>
                <a:ext uri="{FF2B5EF4-FFF2-40B4-BE49-F238E27FC236}">
                  <a16:creationId xmlns:a16="http://schemas.microsoft.com/office/drawing/2014/main" id="{C9A5358F-EFC0-87B9-F2A6-0BC222AFF107}"/>
                </a:ext>
              </a:extLst>
            </p:cNvPr>
            <p:cNvSpPr/>
            <p:nvPr/>
          </p:nvSpPr>
          <p:spPr>
            <a:xfrm>
              <a:off x="7149265"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Freeform: Shape 433">
              <a:extLst>
                <a:ext uri="{FF2B5EF4-FFF2-40B4-BE49-F238E27FC236}">
                  <a16:creationId xmlns:a16="http://schemas.microsoft.com/office/drawing/2014/main" id="{C3D7CA96-ABCA-84EA-09E9-F874F3C5BB5F}"/>
                </a:ext>
              </a:extLst>
            </p:cNvPr>
            <p:cNvSpPr/>
            <p:nvPr/>
          </p:nvSpPr>
          <p:spPr>
            <a:xfrm>
              <a:off x="7263565"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Freeform: Shape 434">
              <a:extLst>
                <a:ext uri="{FF2B5EF4-FFF2-40B4-BE49-F238E27FC236}">
                  <a16:creationId xmlns:a16="http://schemas.microsoft.com/office/drawing/2014/main" id="{98BB9692-AF52-848A-72DF-86AF4B1BCED5}"/>
                </a:ext>
              </a:extLst>
            </p:cNvPr>
            <p:cNvSpPr/>
            <p:nvPr/>
          </p:nvSpPr>
          <p:spPr>
            <a:xfrm>
              <a:off x="7377865"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Freeform: Shape 435">
              <a:extLst>
                <a:ext uri="{FF2B5EF4-FFF2-40B4-BE49-F238E27FC236}">
                  <a16:creationId xmlns:a16="http://schemas.microsoft.com/office/drawing/2014/main" id="{C62498FB-E84C-3B31-D2A8-5592A013523A}"/>
                </a:ext>
              </a:extLst>
            </p:cNvPr>
            <p:cNvSpPr/>
            <p:nvPr/>
          </p:nvSpPr>
          <p:spPr>
            <a:xfrm>
              <a:off x="741596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0" name="Freeform: Shape 436">
              <a:extLst>
                <a:ext uri="{FF2B5EF4-FFF2-40B4-BE49-F238E27FC236}">
                  <a16:creationId xmlns:a16="http://schemas.microsoft.com/office/drawing/2014/main" id="{10811C08-1367-6FF3-71CC-A6ACDBB38631}"/>
                </a:ext>
              </a:extLst>
            </p:cNvPr>
            <p:cNvSpPr/>
            <p:nvPr/>
          </p:nvSpPr>
          <p:spPr>
            <a:xfrm>
              <a:off x="764456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Freeform: Shape 437">
              <a:extLst>
                <a:ext uri="{FF2B5EF4-FFF2-40B4-BE49-F238E27FC236}">
                  <a16:creationId xmlns:a16="http://schemas.microsoft.com/office/drawing/2014/main" id="{A131671B-917C-C74F-3FCC-BC646628B971}"/>
                </a:ext>
              </a:extLst>
            </p:cNvPr>
            <p:cNvSpPr/>
            <p:nvPr/>
          </p:nvSpPr>
          <p:spPr>
            <a:xfrm>
              <a:off x="773981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2" name="Freeform: Shape 438">
              <a:extLst>
                <a:ext uri="{FF2B5EF4-FFF2-40B4-BE49-F238E27FC236}">
                  <a16:creationId xmlns:a16="http://schemas.microsoft.com/office/drawing/2014/main" id="{32C00BAE-B98B-A72F-6446-CB82484E616D}"/>
                </a:ext>
              </a:extLst>
            </p:cNvPr>
            <p:cNvSpPr/>
            <p:nvPr/>
          </p:nvSpPr>
          <p:spPr>
            <a:xfrm>
              <a:off x="777791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Freeform: Shape 439">
              <a:extLst>
                <a:ext uri="{FF2B5EF4-FFF2-40B4-BE49-F238E27FC236}">
                  <a16:creationId xmlns:a16="http://schemas.microsoft.com/office/drawing/2014/main" id="{38209B6B-86B1-FACC-A005-15361AFC6389}"/>
                </a:ext>
              </a:extLst>
            </p:cNvPr>
            <p:cNvSpPr/>
            <p:nvPr/>
          </p:nvSpPr>
          <p:spPr>
            <a:xfrm>
              <a:off x="8139874"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14" name="Group 413">
            <a:extLst>
              <a:ext uri="{FF2B5EF4-FFF2-40B4-BE49-F238E27FC236}">
                <a16:creationId xmlns:a16="http://schemas.microsoft.com/office/drawing/2014/main" id="{CB66097C-8627-47A4-3ACF-D123C73AA0AA}"/>
              </a:ext>
            </a:extLst>
          </p:cNvPr>
          <p:cNvGrpSpPr/>
          <p:nvPr/>
        </p:nvGrpSpPr>
        <p:grpSpPr>
          <a:xfrm>
            <a:off x="6992478" y="4151353"/>
            <a:ext cx="3836027" cy="1392233"/>
            <a:chOff x="3733800" y="2619375"/>
            <a:chExt cx="4728067" cy="1616630"/>
          </a:xfrm>
        </p:grpSpPr>
        <p:sp>
          <p:nvSpPr>
            <p:cNvPr id="415" name="Freeform: Shape 444">
              <a:extLst>
                <a:ext uri="{FF2B5EF4-FFF2-40B4-BE49-F238E27FC236}">
                  <a16:creationId xmlns:a16="http://schemas.microsoft.com/office/drawing/2014/main" id="{113FBCBB-64D6-F4EB-5E03-ABF351D5D281}"/>
                </a:ext>
              </a:extLst>
            </p:cNvPr>
            <p:cNvSpPr/>
            <p:nvPr/>
          </p:nvSpPr>
          <p:spPr>
            <a:xfrm>
              <a:off x="3733800" y="2668893"/>
              <a:ext cx="4692148" cy="1566749"/>
            </a:xfrm>
            <a:custGeom>
              <a:avLst/>
              <a:gdLst>
                <a:gd name="connsiteX0" fmla="*/ 4692149 w 4692148"/>
                <a:gd name="connsiteY0" fmla="*/ 1566750 h 1566749"/>
                <a:gd name="connsiteX1" fmla="*/ 4692149 w 4692148"/>
                <a:gd name="connsiteY1" fmla="*/ 1382746 h 1566749"/>
                <a:gd name="connsiteX2" fmla="*/ 4389073 w 4692148"/>
                <a:gd name="connsiteY2" fmla="*/ 1382746 h 1566749"/>
                <a:gd name="connsiteX3" fmla="*/ 4389073 w 4692148"/>
                <a:gd name="connsiteY3" fmla="*/ 1312394 h 1566749"/>
                <a:gd name="connsiteX4" fmla="*/ 3604346 w 4692148"/>
                <a:gd name="connsiteY4" fmla="*/ 1312394 h 1566749"/>
                <a:gd name="connsiteX5" fmla="*/ 3604346 w 4692148"/>
                <a:gd name="connsiteY5" fmla="*/ 1263684 h 1566749"/>
                <a:gd name="connsiteX6" fmla="*/ 3225508 w 4692148"/>
                <a:gd name="connsiteY6" fmla="*/ 1263684 h 1566749"/>
                <a:gd name="connsiteX7" fmla="*/ 3225508 w 4692148"/>
                <a:gd name="connsiteY7" fmla="*/ 1223098 h 1566749"/>
                <a:gd name="connsiteX8" fmla="*/ 3209277 w 4692148"/>
                <a:gd name="connsiteY8" fmla="*/ 1223098 h 1566749"/>
                <a:gd name="connsiteX9" fmla="*/ 3209277 w 4692148"/>
                <a:gd name="connsiteY9" fmla="*/ 1201447 h 1566749"/>
                <a:gd name="connsiteX10" fmla="*/ 3190332 w 4692148"/>
                <a:gd name="connsiteY10" fmla="*/ 1201447 h 1566749"/>
                <a:gd name="connsiteX11" fmla="*/ 3190332 w 4692148"/>
                <a:gd name="connsiteY11" fmla="*/ 1171682 h 1566749"/>
                <a:gd name="connsiteX12" fmla="*/ 3133506 w 4692148"/>
                <a:gd name="connsiteY12" fmla="*/ 1171682 h 1566749"/>
                <a:gd name="connsiteX13" fmla="*/ 3133506 w 4692148"/>
                <a:gd name="connsiteY13" fmla="*/ 1131096 h 1566749"/>
                <a:gd name="connsiteX14" fmla="*/ 3006328 w 4692148"/>
                <a:gd name="connsiteY14" fmla="*/ 1131096 h 1566749"/>
                <a:gd name="connsiteX15" fmla="*/ 3006328 w 4692148"/>
                <a:gd name="connsiteY15" fmla="*/ 1112150 h 1566749"/>
                <a:gd name="connsiteX16" fmla="*/ 2876445 w 4692148"/>
                <a:gd name="connsiteY16" fmla="*/ 1112150 h 1566749"/>
                <a:gd name="connsiteX17" fmla="*/ 2876445 w 4692148"/>
                <a:gd name="connsiteY17" fmla="*/ 1090500 h 1566749"/>
                <a:gd name="connsiteX18" fmla="*/ 2808789 w 4692148"/>
                <a:gd name="connsiteY18" fmla="*/ 1090500 h 1566749"/>
                <a:gd name="connsiteX19" fmla="*/ 2808789 w 4692148"/>
                <a:gd name="connsiteY19" fmla="*/ 1074269 h 1566749"/>
                <a:gd name="connsiteX20" fmla="*/ 2700557 w 4692148"/>
                <a:gd name="connsiteY20" fmla="*/ 1074269 h 1566749"/>
                <a:gd name="connsiteX21" fmla="*/ 2700557 w 4692148"/>
                <a:gd name="connsiteY21" fmla="*/ 1025559 h 1566749"/>
                <a:gd name="connsiteX22" fmla="*/ 2684317 w 4692148"/>
                <a:gd name="connsiteY22" fmla="*/ 1025559 h 1566749"/>
                <a:gd name="connsiteX23" fmla="*/ 2684317 w 4692148"/>
                <a:gd name="connsiteY23" fmla="*/ 995793 h 1566749"/>
                <a:gd name="connsiteX24" fmla="*/ 2643731 w 4692148"/>
                <a:gd name="connsiteY24" fmla="*/ 995793 h 1566749"/>
                <a:gd name="connsiteX25" fmla="*/ 2643731 w 4692148"/>
                <a:gd name="connsiteY25" fmla="*/ 974152 h 1566749"/>
                <a:gd name="connsiteX26" fmla="*/ 2586904 w 4692148"/>
                <a:gd name="connsiteY26" fmla="*/ 974152 h 1566749"/>
                <a:gd name="connsiteX27" fmla="*/ 2586904 w 4692148"/>
                <a:gd name="connsiteY27" fmla="*/ 920031 h 1566749"/>
                <a:gd name="connsiteX28" fmla="*/ 2530078 w 4692148"/>
                <a:gd name="connsiteY28" fmla="*/ 920031 h 1566749"/>
                <a:gd name="connsiteX29" fmla="*/ 2530078 w 4692148"/>
                <a:gd name="connsiteY29" fmla="*/ 901087 h 1566749"/>
                <a:gd name="connsiteX30" fmla="*/ 2475957 w 4692148"/>
                <a:gd name="connsiteY30" fmla="*/ 901087 h 1566749"/>
                <a:gd name="connsiteX31" fmla="*/ 2475957 w 4692148"/>
                <a:gd name="connsiteY31" fmla="*/ 887557 h 1566749"/>
                <a:gd name="connsiteX32" fmla="*/ 2392071 w 4692148"/>
                <a:gd name="connsiteY32" fmla="*/ 887557 h 1566749"/>
                <a:gd name="connsiteX33" fmla="*/ 2392071 w 4692148"/>
                <a:gd name="connsiteY33" fmla="*/ 865909 h 1566749"/>
                <a:gd name="connsiteX34" fmla="*/ 2362305 w 4692148"/>
                <a:gd name="connsiteY34" fmla="*/ 865909 h 1566749"/>
                <a:gd name="connsiteX35" fmla="*/ 2362305 w 4692148"/>
                <a:gd name="connsiteY35" fmla="*/ 833437 h 1566749"/>
                <a:gd name="connsiteX36" fmla="*/ 2302774 w 4692148"/>
                <a:gd name="connsiteY36" fmla="*/ 833437 h 1566749"/>
                <a:gd name="connsiteX37" fmla="*/ 2302774 w 4692148"/>
                <a:gd name="connsiteY37" fmla="*/ 782024 h 1566749"/>
                <a:gd name="connsiteX38" fmla="*/ 2197246 w 4692148"/>
                <a:gd name="connsiteY38" fmla="*/ 782024 h 1566749"/>
                <a:gd name="connsiteX39" fmla="*/ 2197246 w 4692148"/>
                <a:gd name="connsiteY39" fmla="*/ 757671 h 1566749"/>
                <a:gd name="connsiteX40" fmla="*/ 2153946 w 4692148"/>
                <a:gd name="connsiteY40" fmla="*/ 757671 h 1566749"/>
                <a:gd name="connsiteX41" fmla="*/ 2153946 w 4692148"/>
                <a:gd name="connsiteY41" fmla="*/ 736023 h 1566749"/>
                <a:gd name="connsiteX42" fmla="*/ 2135010 w 4692148"/>
                <a:gd name="connsiteY42" fmla="*/ 736023 h 1566749"/>
                <a:gd name="connsiteX43" fmla="*/ 2135010 w 4692148"/>
                <a:gd name="connsiteY43" fmla="*/ 706258 h 1566749"/>
                <a:gd name="connsiteX44" fmla="*/ 2080889 w 4692148"/>
                <a:gd name="connsiteY44" fmla="*/ 706258 h 1566749"/>
                <a:gd name="connsiteX45" fmla="*/ 2080889 w 4692148"/>
                <a:gd name="connsiteY45" fmla="*/ 668374 h 1566749"/>
                <a:gd name="connsiteX46" fmla="*/ 2015947 w 4692148"/>
                <a:gd name="connsiteY46" fmla="*/ 668374 h 1566749"/>
                <a:gd name="connsiteX47" fmla="*/ 2015947 w 4692148"/>
                <a:gd name="connsiteY47" fmla="*/ 622372 h 1566749"/>
                <a:gd name="connsiteX48" fmla="*/ 1961826 w 4692148"/>
                <a:gd name="connsiteY48" fmla="*/ 622372 h 1566749"/>
                <a:gd name="connsiteX49" fmla="*/ 1961826 w 4692148"/>
                <a:gd name="connsiteY49" fmla="*/ 606137 h 1566749"/>
                <a:gd name="connsiteX50" fmla="*/ 1891475 w 4692148"/>
                <a:gd name="connsiteY50" fmla="*/ 606137 h 1566749"/>
                <a:gd name="connsiteX51" fmla="*/ 1891475 w 4692148"/>
                <a:gd name="connsiteY51" fmla="*/ 592607 h 1566749"/>
                <a:gd name="connsiteX52" fmla="*/ 1794053 w 4692148"/>
                <a:gd name="connsiteY52" fmla="*/ 592607 h 1566749"/>
                <a:gd name="connsiteX53" fmla="*/ 1794053 w 4692148"/>
                <a:gd name="connsiteY53" fmla="*/ 541193 h 1566749"/>
                <a:gd name="connsiteX54" fmla="*/ 1715586 w 4692148"/>
                <a:gd name="connsiteY54" fmla="*/ 541193 h 1566749"/>
                <a:gd name="connsiteX55" fmla="*/ 1715586 w 4692148"/>
                <a:gd name="connsiteY55" fmla="*/ 530370 h 1566749"/>
                <a:gd name="connsiteX56" fmla="*/ 1674990 w 4692148"/>
                <a:gd name="connsiteY56" fmla="*/ 530370 h 1566749"/>
                <a:gd name="connsiteX57" fmla="*/ 1674990 w 4692148"/>
                <a:gd name="connsiteY57" fmla="*/ 495192 h 1566749"/>
                <a:gd name="connsiteX58" fmla="*/ 1631699 w 4692148"/>
                <a:gd name="connsiteY58" fmla="*/ 495192 h 1566749"/>
                <a:gd name="connsiteX59" fmla="*/ 1631699 w 4692148"/>
                <a:gd name="connsiteY59" fmla="*/ 484368 h 1566749"/>
                <a:gd name="connsiteX60" fmla="*/ 1534287 w 4692148"/>
                <a:gd name="connsiteY60" fmla="*/ 484368 h 1566749"/>
                <a:gd name="connsiteX61" fmla="*/ 1534287 w 4692148"/>
                <a:gd name="connsiteY61" fmla="*/ 446484 h 1566749"/>
                <a:gd name="connsiteX62" fmla="*/ 1490986 w 4692148"/>
                <a:gd name="connsiteY62" fmla="*/ 446484 h 1566749"/>
                <a:gd name="connsiteX63" fmla="*/ 1490986 w 4692148"/>
                <a:gd name="connsiteY63" fmla="*/ 432955 h 1566749"/>
                <a:gd name="connsiteX64" fmla="*/ 1450400 w 4692148"/>
                <a:gd name="connsiteY64" fmla="*/ 432955 h 1566749"/>
                <a:gd name="connsiteX65" fmla="*/ 1450400 w 4692148"/>
                <a:gd name="connsiteY65" fmla="*/ 414013 h 1566749"/>
                <a:gd name="connsiteX66" fmla="*/ 1331338 w 4692148"/>
                <a:gd name="connsiteY66" fmla="*/ 414013 h 1566749"/>
                <a:gd name="connsiteX67" fmla="*/ 1331338 w 4692148"/>
                <a:gd name="connsiteY67" fmla="*/ 389659 h 1566749"/>
                <a:gd name="connsiteX68" fmla="*/ 1317803 w 4692148"/>
                <a:gd name="connsiteY68" fmla="*/ 389659 h 1566749"/>
                <a:gd name="connsiteX69" fmla="*/ 1317803 w 4692148"/>
                <a:gd name="connsiteY69" fmla="*/ 357187 h 1566749"/>
                <a:gd name="connsiteX70" fmla="*/ 1206865 w 4692148"/>
                <a:gd name="connsiteY70" fmla="*/ 357187 h 1566749"/>
                <a:gd name="connsiteX71" fmla="*/ 1206865 w 4692148"/>
                <a:gd name="connsiteY71" fmla="*/ 338246 h 1566749"/>
                <a:gd name="connsiteX72" fmla="*/ 1152744 w 4692148"/>
                <a:gd name="connsiteY72" fmla="*/ 338246 h 1566749"/>
                <a:gd name="connsiteX73" fmla="*/ 1152744 w 4692148"/>
                <a:gd name="connsiteY73" fmla="*/ 322011 h 1566749"/>
                <a:gd name="connsiteX74" fmla="*/ 1101328 w 4692148"/>
                <a:gd name="connsiteY74" fmla="*/ 322011 h 1566749"/>
                <a:gd name="connsiteX75" fmla="*/ 1101328 w 4692148"/>
                <a:gd name="connsiteY75" fmla="*/ 278715 h 1566749"/>
                <a:gd name="connsiteX76" fmla="*/ 933559 w 4692148"/>
                <a:gd name="connsiteY76" fmla="*/ 278715 h 1566749"/>
                <a:gd name="connsiteX77" fmla="*/ 933559 w 4692148"/>
                <a:gd name="connsiteY77" fmla="*/ 248949 h 1566749"/>
                <a:gd name="connsiteX78" fmla="*/ 863203 w 4692148"/>
                <a:gd name="connsiteY78" fmla="*/ 248949 h 1566749"/>
                <a:gd name="connsiteX79" fmla="*/ 863203 w 4692148"/>
                <a:gd name="connsiteY79" fmla="*/ 219183 h 1566749"/>
                <a:gd name="connsiteX80" fmla="*/ 833438 w 4692148"/>
                <a:gd name="connsiteY80" fmla="*/ 219183 h 1566749"/>
                <a:gd name="connsiteX81" fmla="*/ 833438 w 4692148"/>
                <a:gd name="connsiteY81" fmla="*/ 165064 h 1566749"/>
                <a:gd name="connsiteX82" fmla="*/ 660256 w 4692148"/>
                <a:gd name="connsiteY82" fmla="*/ 165064 h 1566749"/>
                <a:gd name="connsiteX83" fmla="*/ 660256 w 4692148"/>
                <a:gd name="connsiteY83" fmla="*/ 135299 h 1566749"/>
                <a:gd name="connsiteX84" fmla="*/ 589900 w 4692148"/>
                <a:gd name="connsiteY84" fmla="*/ 135299 h 1566749"/>
                <a:gd name="connsiteX85" fmla="*/ 589900 w 4692148"/>
                <a:gd name="connsiteY85" fmla="*/ 100121 h 1566749"/>
                <a:gd name="connsiteX86" fmla="*/ 508722 w 4692148"/>
                <a:gd name="connsiteY86" fmla="*/ 100121 h 1566749"/>
                <a:gd name="connsiteX87" fmla="*/ 508722 w 4692148"/>
                <a:gd name="connsiteY87" fmla="*/ 73061 h 1566749"/>
                <a:gd name="connsiteX88" fmla="*/ 432954 w 4692148"/>
                <a:gd name="connsiteY88" fmla="*/ 73061 h 1566749"/>
                <a:gd name="connsiteX89" fmla="*/ 432954 w 4692148"/>
                <a:gd name="connsiteY89" fmla="*/ 48708 h 1566749"/>
                <a:gd name="connsiteX90" fmla="*/ 346363 w 4692148"/>
                <a:gd name="connsiteY90" fmla="*/ 48708 h 1566749"/>
                <a:gd name="connsiteX91" fmla="*/ 346363 w 4692148"/>
                <a:gd name="connsiteY91" fmla="*/ 29766 h 1566749"/>
                <a:gd name="connsiteX92" fmla="*/ 259772 w 4692148"/>
                <a:gd name="connsiteY92" fmla="*/ 29766 h 1566749"/>
                <a:gd name="connsiteX93" fmla="*/ 259772 w 4692148"/>
                <a:gd name="connsiteY93" fmla="*/ 18942 h 1566749"/>
                <a:gd name="connsiteX94" fmla="*/ 213771 w 4692148"/>
                <a:gd name="connsiteY94" fmla="*/ 18942 h 1566749"/>
                <a:gd name="connsiteX95" fmla="*/ 213771 w 4692148"/>
                <a:gd name="connsiteY95" fmla="*/ 0 h 1566749"/>
                <a:gd name="connsiteX96" fmla="*/ 0 w 4692148"/>
                <a:gd name="connsiteY96" fmla="*/ 0 h 15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692148" h="1566749">
                  <a:moveTo>
                    <a:pt x="4692149" y="1566750"/>
                  </a:moveTo>
                  <a:lnTo>
                    <a:pt x="4692149" y="1382746"/>
                  </a:lnTo>
                  <a:lnTo>
                    <a:pt x="4389073" y="1382746"/>
                  </a:lnTo>
                  <a:lnTo>
                    <a:pt x="4389073" y="1312394"/>
                  </a:lnTo>
                  <a:lnTo>
                    <a:pt x="3604346" y="1312394"/>
                  </a:lnTo>
                  <a:lnTo>
                    <a:pt x="3604346" y="1263684"/>
                  </a:lnTo>
                  <a:lnTo>
                    <a:pt x="3225508" y="1263684"/>
                  </a:lnTo>
                  <a:lnTo>
                    <a:pt x="3225508" y="1223098"/>
                  </a:lnTo>
                  <a:lnTo>
                    <a:pt x="3209277" y="1223098"/>
                  </a:lnTo>
                  <a:lnTo>
                    <a:pt x="3209277" y="1201447"/>
                  </a:lnTo>
                  <a:lnTo>
                    <a:pt x="3190332" y="1201447"/>
                  </a:lnTo>
                  <a:lnTo>
                    <a:pt x="3190332" y="1171682"/>
                  </a:lnTo>
                  <a:lnTo>
                    <a:pt x="3133506" y="1171682"/>
                  </a:lnTo>
                  <a:lnTo>
                    <a:pt x="3133506" y="1131096"/>
                  </a:lnTo>
                  <a:lnTo>
                    <a:pt x="3006328" y="1131096"/>
                  </a:lnTo>
                  <a:lnTo>
                    <a:pt x="3006328" y="1112150"/>
                  </a:lnTo>
                  <a:lnTo>
                    <a:pt x="2876445" y="1112150"/>
                  </a:lnTo>
                  <a:lnTo>
                    <a:pt x="2876445" y="1090500"/>
                  </a:lnTo>
                  <a:lnTo>
                    <a:pt x="2808789" y="1090500"/>
                  </a:lnTo>
                  <a:lnTo>
                    <a:pt x="2808789" y="1074269"/>
                  </a:lnTo>
                  <a:lnTo>
                    <a:pt x="2700557" y="1074269"/>
                  </a:lnTo>
                  <a:lnTo>
                    <a:pt x="2700557" y="1025559"/>
                  </a:lnTo>
                  <a:lnTo>
                    <a:pt x="2684317" y="1025559"/>
                  </a:lnTo>
                  <a:lnTo>
                    <a:pt x="2684317" y="995793"/>
                  </a:lnTo>
                  <a:lnTo>
                    <a:pt x="2643731" y="995793"/>
                  </a:lnTo>
                  <a:lnTo>
                    <a:pt x="2643731" y="974152"/>
                  </a:lnTo>
                  <a:lnTo>
                    <a:pt x="2586904" y="974152"/>
                  </a:lnTo>
                  <a:lnTo>
                    <a:pt x="2586904" y="920031"/>
                  </a:lnTo>
                  <a:lnTo>
                    <a:pt x="2530078" y="920031"/>
                  </a:lnTo>
                  <a:lnTo>
                    <a:pt x="2530078" y="901087"/>
                  </a:lnTo>
                  <a:lnTo>
                    <a:pt x="2475957" y="901087"/>
                  </a:lnTo>
                  <a:lnTo>
                    <a:pt x="2475957" y="887557"/>
                  </a:lnTo>
                  <a:lnTo>
                    <a:pt x="2392071" y="887557"/>
                  </a:lnTo>
                  <a:lnTo>
                    <a:pt x="2392071" y="865909"/>
                  </a:lnTo>
                  <a:lnTo>
                    <a:pt x="2362305" y="865909"/>
                  </a:lnTo>
                  <a:lnTo>
                    <a:pt x="2362305" y="833437"/>
                  </a:lnTo>
                  <a:lnTo>
                    <a:pt x="2302774" y="833437"/>
                  </a:lnTo>
                  <a:lnTo>
                    <a:pt x="2302774" y="782024"/>
                  </a:lnTo>
                  <a:lnTo>
                    <a:pt x="2197246" y="782024"/>
                  </a:lnTo>
                  <a:lnTo>
                    <a:pt x="2197246" y="757671"/>
                  </a:lnTo>
                  <a:lnTo>
                    <a:pt x="2153946" y="757671"/>
                  </a:lnTo>
                  <a:lnTo>
                    <a:pt x="2153946" y="736023"/>
                  </a:lnTo>
                  <a:lnTo>
                    <a:pt x="2135010" y="736023"/>
                  </a:lnTo>
                  <a:lnTo>
                    <a:pt x="2135010" y="706258"/>
                  </a:lnTo>
                  <a:lnTo>
                    <a:pt x="2080889" y="706258"/>
                  </a:lnTo>
                  <a:lnTo>
                    <a:pt x="2080889" y="668374"/>
                  </a:lnTo>
                  <a:lnTo>
                    <a:pt x="2015947" y="668374"/>
                  </a:lnTo>
                  <a:lnTo>
                    <a:pt x="2015947" y="622372"/>
                  </a:lnTo>
                  <a:lnTo>
                    <a:pt x="1961826" y="622372"/>
                  </a:lnTo>
                  <a:lnTo>
                    <a:pt x="1961826" y="606137"/>
                  </a:lnTo>
                  <a:lnTo>
                    <a:pt x="1891475" y="606137"/>
                  </a:lnTo>
                  <a:lnTo>
                    <a:pt x="1891475" y="592607"/>
                  </a:lnTo>
                  <a:lnTo>
                    <a:pt x="1794053" y="592607"/>
                  </a:lnTo>
                  <a:lnTo>
                    <a:pt x="1794053" y="541193"/>
                  </a:lnTo>
                  <a:lnTo>
                    <a:pt x="1715586" y="541193"/>
                  </a:lnTo>
                  <a:lnTo>
                    <a:pt x="1715586" y="530370"/>
                  </a:lnTo>
                  <a:lnTo>
                    <a:pt x="1674990" y="530370"/>
                  </a:lnTo>
                  <a:lnTo>
                    <a:pt x="1674990" y="495192"/>
                  </a:lnTo>
                  <a:lnTo>
                    <a:pt x="1631699" y="495192"/>
                  </a:lnTo>
                  <a:lnTo>
                    <a:pt x="1631699" y="484368"/>
                  </a:lnTo>
                  <a:lnTo>
                    <a:pt x="1534287" y="484368"/>
                  </a:lnTo>
                  <a:lnTo>
                    <a:pt x="1534287" y="446484"/>
                  </a:lnTo>
                  <a:lnTo>
                    <a:pt x="1490986" y="446484"/>
                  </a:lnTo>
                  <a:lnTo>
                    <a:pt x="1490986" y="432955"/>
                  </a:lnTo>
                  <a:lnTo>
                    <a:pt x="1450400" y="432955"/>
                  </a:lnTo>
                  <a:lnTo>
                    <a:pt x="1450400" y="414013"/>
                  </a:lnTo>
                  <a:lnTo>
                    <a:pt x="1331338" y="414013"/>
                  </a:lnTo>
                  <a:lnTo>
                    <a:pt x="1331338" y="389659"/>
                  </a:lnTo>
                  <a:lnTo>
                    <a:pt x="1317803" y="389659"/>
                  </a:lnTo>
                  <a:lnTo>
                    <a:pt x="1317803" y="357187"/>
                  </a:lnTo>
                  <a:lnTo>
                    <a:pt x="1206865" y="357187"/>
                  </a:lnTo>
                  <a:lnTo>
                    <a:pt x="1206865" y="338246"/>
                  </a:lnTo>
                  <a:lnTo>
                    <a:pt x="1152744" y="338246"/>
                  </a:lnTo>
                  <a:lnTo>
                    <a:pt x="1152744" y="322011"/>
                  </a:lnTo>
                  <a:lnTo>
                    <a:pt x="1101328" y="322011"/>
                  </a:lnTo>
                  <a:lnTo>
                    <a:pt x="1101328" y="278715"/>
                  </a:lnTo>
                  <a:lnTo>
                    <a:pt x="933559" y="278715"/>
                  </a:lnTo>
                  <a:lnTo>
                    <a:pt x="933559" y="248949"/>
                  </a:lnTo>
                  <a:lnTo>
                    <a:pt x="863203" y="248949"/>
                  </a:lnTo>
                  <a:lnTo>
                    <a:pt x="863203" y="219183"/>
                  </a:lnTo>
                  <a:lnTo>
                    <a:pt x="833438" y="219183"/>
                  </a:lnTo>
                  <a:lnTo>
                    <a:pt x="833438" y="165064"/>
                  </a:lnTo>
                  <a:lnTo>
                    <a:pt x="660256" y="165064"/>
                  </a:lnTo>
                  <a:lnTo>
                    <a:pt x="660256" y="135299"/>
                  </a:lnTo>
                  <a:lnTo>
                    <a:pt x="589900" y="135299"/>
                  </a:lnTo>
                  <a:lnTo>
                    <a:pt x="589900" y="100121"/>
                  </a:lnTo>
                  <a:lnTo>
                    <a:pt x="508722" y="100121"/>
                  </a:lnTo>
                  <a:lnTo>
                    <a:pt x="508722" y="73061"/>
                  </a:lnTo>
                  <a:lnTo>
                    <a:pt x="432954" y="73061"/>
                  </a:lnTo>
                  <a:lnTo>
                    <a:pt x="432954" y="48708"/>
                  </a:lnTo>
                  <a:lnTo>
                    <a:pt x="346363" y="48708"/>
                  </a:lnTo>
                  <a:lnTo>
                    <a:pt x="346363" y="29766"/>
                  </a:lnTo>
                  <a:lnTo>
                    <a:pt x="259772" y="29766"/>
                  </a:lnTo>
                  <a:lnTo>
                    <a:pt x="259772" y="18942"/>
                  </a:lnTo>
                  <a:lnTo>
                    <a:pt x="213771" y="18942"/>
                  </a:lnTo>
                  <a:lnTo>
                    <a:pt x="21377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6" name="Freeform: Shape 445">
              <a:extLst>
                <a:ext uri="{FF2B5EF4-FFF2-40B4-BE49-F238E27FC236}">
                  <a16:creationId xmlns:a16="http://schemas.microsoft.com/office/drawing/2014/main" id="{3CCB253D-870D-7588-25EF-3EDE1131AD4D}"/>
                </a:ext>
              </a:extLst>
            </p:cNvPr>
            <p:cNvSpPr/>
            <p:nvPr/>
          </p:nvSpPr>
          <p:spPr>
            <a:xfrm>
              <a:off x="3825802" y="26193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7" name="Freeform: Shape 446">
              <a:extLst>
                <a:ext uri="{FF2B5EF4-FFF2-40B4-BE49-F238E27FC236}">
                  <a16:creationId xmlns:a16="http://schemas.microsoft.com/office/drawing/2014/main" id="{3FCEEABD-0106-FAF7-255E-E542F6748A12}"/>
                </a:ext>
              </a:extLst>
            </p:cNvPr>
            <p:cNvSpPr/>
            <p:nvPr/>
          </p:nvSpPr>
          <p:spPr>
            <a:xfrm>
              <a:off x="3882952" y="26193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8" name="Freeform: Shape 447">
              <a:extLst>
                <a:ext uri="{FF2B5EF4-FFF2-40B4-BE49-F238E27FC236}">
                  <a16:creationId xmlns:a16="http://schemas.microsoft.com/office/drawing/2014/main" id="{2CCBDC50-71D2-0077-AA15-4967E0C957F1}"/>
                </a:ext>
              </a:extLst>
            </p:cNvPr>
            <p:cNvSpPr/>
            <p:nvPr/>
          </p:nvSpPr>
          <p:spPr>
            <a:xfrm>
              <a:off x="3921052" y="26193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9" name="Freeform: Shape 448">
              <a:extLst>
                <a:ext uri="{FF2B5EF4-FFF2-40B4-BE49-F238E27FC236}">
                  <a16:creationId xmlns:a16="http://schemas.microsoft.com/office/drawing/2014/main" id="{E4F0688A-BB39-81AA-C564-4F57803464C7}"/>
                </a:ext>
              </a:extLst>
            </p:cNvPr>
            <p:cNvSpPr/>
            <p:nvPr/>
          </p:nvSpPr>
          <p:spPr>
            <a:xfrm>
              <a:off x="3978202" y="2657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0" name="Freeform: Shape 449">
              <a:extLst>
                <a:ext uri="{FF2B5EF4-FFF2-40B4-BE49-F238E27FC236}">
                  <a16:creationId xmlns:a16="http://schemas.microsoft.com/office/drawing/2014/main" id="{C03D85E9-4F93-D73D-CF9B-1EFCC00ED6A2}"/>
                </a:ext>
              </a:extLst>
            </p:cNvPr>
            <p:cNvSpPr/>
            <p:nvPr/>
          </p:nvSpPr>
          <p:spPr>
            <a:xfrm>
              <a:off x="4016302" y="2657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1" name="Freeform: Shape 450">
              <a:extLst>
                <a:ext uri="{FF2B5EF4-FFF2-40B4-BE49-F238E27FC236}">
                  <a16:creationId xmlns:a16="http://schemas.microsoft.com/office/drawing/2014/main" id="{3ABD27F6-6247-1489-42E6-FA030FBE165D}"/>
                </a:ext>
              </a:extLst>
            </p:cNvPr>
            <p:cNvSpPr/>
            <p:nvPr/>
          </p:nvSpPr>
          <p:spPr>
            <a:xfrm>
              <a:off x="4054402" y="2657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2" name="Freeform: Shape 451">
              <a:extLst>
                <a:ext uri="{FF2B5EF4-FFF2-40B4-BE49-F238E27FC236}">
                  <a16:creationId xmlns:a16="http://schemas.microsoft.com/office/drawing/2014/main" id="{5AA2B526-D44B-759A-77F5-0E83AD6224DC}"/>
                </a:ext>
              </a:extLst>
            </p:cNvPr>
            <p:cNvSpPr/>
            <p:nvPr/>
          </p:nvSpPr>
          <p:spPr>
            <a:xfrm>
              <a:off x="4111552" y="267652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3" name="Freeform: Shape 452">
              <a:extLst>
                <a:ext uri="{FF2B5EF4-FFF2-40B4-BE49-F238E27FC236}">
                  <a16:creationId xmlns:a16="http://schemas.microsoft.com/office/drawing/2014/main" id="{FDCE35DD-2F62-A833-2ED9-C46924754E92}"/>
                </a:ext>
              </a:extLst>
            </p:cNvPr>
            <p:cNvSpPr/>
            <p:nvPr/>
          </p:nvSpPr>
          <p:spPr>
            <a:xfrm>
              <a:off x="4149652" y="267652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4" name="Freeform: Shape 453">
              <a:extLst>
                <a:ext uri="{FF2B5EF4-FFF2-40B4-BE49-F238E27FC236}">
                  <a16:creationId xmlns:a16="http://schemas.microsoft.com/office/drawing/2014/main" id="{85331BD2-76E6-78FD-1BFC-AA0FAA5707E8}"/>
                </a:ext>
              </a:extLst>
            </p:cNvPr>
            <p:cNvSpPr/>
            <p:nvPr/>
          </p:nvSpPr>
          <p:spPr>
            <a:xfrm>
              <a:off x="4168702" y="26955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5" name="Freeform: Shape 454">
              <a:extLst>
                <a:ext uri="{FF2B5EF4-FFF2-40B4-BE49-F238E27FC236}">
                  <a16:creationId xmlns:a16="http://schemas.microsoft.com/office/drawing/2014/main" id="{89238789-7FF5-7153-88F8-87D9FD172289}"/>
                </a:ext>
              </a:extLst>
            </p:cNvPr>
            <p:cNvSpPr/>
            <p:nvPr/>
          </p:nvSpPr>
          <p:spPr>
            <a:xfrm>
              <a:off x="4225852" y="26955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6" name="Freeform: Shape 455">
              <a:extLst>
                <a:ext uri="{FF2B5EF4-FFF2-40B4-BE49-F238E27FC236}">
                  <a16:creationId xmlns:a16="http://schemas.microsoft.com/office/drawing/2014/main" id="{66A74C0B-2A31-C84A-02E5-76DCC6441A1C}"/>
                </a:ext>
              </a:extLst>
            </p:cNvPr>
            <p:cNvSpPr/>
            <p:nvPr/>
          </p:nvSpPr>
          <p:spPr>
            <a:xfrm>
              <a:off x="4283002" y="27146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7" name="Freeform: Shape 456">
              <a:extLst>
                <a:ext uri="{FF2B5EF4-FFF2-40B4-BE49-F238E27FC236}">
                  <a16:creationId xmlns:a16="http://schemas.microsoft.com/office/drawing/2014/main" id="{2FD4329F-95EF-E1BB-A343-4FFE64194F95}"/>
                </a:ext>
              </a:extLst>
            </p:cNvPr>
            <p:cNvSpPr/>
            <p:nvPr/>
          </p:nvSpPr>
          <p:spPr>
            <a:xfrm>
              <a:off x="4397302" y="27908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8" name="Freeform: Shape 457">
              <a:extLst>
                <a:ext uri="{FF2B5EF4-FFF2-40B4-BE49-F238E27FC236}">
                  <a16:creationId xmlns:a16="http://schemas.microsoft.com/office/drawing/2014/main" id="{7FC5BF4C-6A71-02F9-DA79-E072F9943807}"/>
                </a:ext>
              </a:extLst>
            </p:cNvPr>
            <p:cNvSpPr/>
            <p:nvPr/>
          </p:nvSpPr>
          <p:spPr>
            <a:xfrm>
              <a:off x="4454452" y="27908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9" name="Freeform: Shape 458">
              <a:extLst>
                <a:ext uri="{FF2B5EF4-FFF2-40B4-BE49-F238E27FC236}">
                  <a16:creationId xmlns:a16="http://schemas.microsoft.com/office/drawing/2014/main" id="{09C7CE20-9E8D-0EC8-C4FF-94C28358686A}"/>
                </a:ext>
              </a:extLst>
            </p:cNvPr>
            <p:cNvSpPr/>
            <p:nvPr/>
          </p:nvSpPr>
          <p:spPr>
            <a:xfrm>
              <a:off x="4492552" y="27908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0" name="Freeform: Shape 459">
              <a:extLst>
                <a:ext uri="{FF2B5EF4-FFF2-40B4-BE49-F238E27FC236}">
                  <a16:creationId xmlns:a16="http://schemas.microsoft.com/office/drawing/2014/main" id="{83291114-C40B-83AA-8A69-102C167C0639}"/>
                </a:ext>
              </a:extLst>
            </p:cNvPr>
            <p:cNvSpPr/>
            <p:nvPr/>
          </p:nvSpPr>
          <p:spPr>
            <a:xfrm>
              <a:off x="4530652" y="27908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1" name="Freeform: Shape 460">
              <a:extLst>
                <a:ext uri="{FF2B5EF4-FFF2-40B4-BE49-F238E27FC236}">
                  <a16:creationId xmlns:a16="http://schemas.microsoft.com/office/drawing/2014/main" id="{D256AEC6-77CB-5917-4B6A-D352671C61DD}"/>
                </a:ext>
              </a:extLst>
            </p:cNvPr>
            <p:cNvSpPr/>
            <p:nvPr/>
          </p:nvSpPr>
          <p:spPr>
            <a:xfrm>
              <a:off x="4606852" y="28670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2" name="Freeform: Shape 461">
              <a:extLst>
                <a:ext uri="{FF2B5EF4-FFF2-40B4-BE49-F238E27FC236}">
                  <a16:creationId xmlns:a16="http://schemas.microsoft.com/office/drawing/2014/main" id="{24ABB809-3752-0FDF-E2FE-2B20833DEB9A}"/>
                </a:ext>
              </a:extLst>
            </p:cNvPr>
            <p:cNvSpPr/>
            <p:nvPr/>
          </p:nvSpPr>
          <p:spPr>
            <a:xfrm>
              <a:off x="4625902" y="28670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3" name="Freeform: Shape 462">
              <a:extLst>
                <a:ext uri="{FF2B5EF4-FFF2-40B4-BE49-F238E27FC236}">
                  <a16:creationId xmlns:a16="http://schemas.microsoft.com/office/drawing/2014/main" id="{DAF18F5C-26D9-B9CC-0EC0-E315FAD6333E}"/>
                </a:ext>
              </a:extLst>
            </p:cNvPr>
            <p:cNvSpPr/>
            <p:nvPr/>
          </p:nvSpPr>
          <p:spPr>
            <a:xfrm>
              <a:off x="4683052" y="29051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4" name="Freeform: Shape 463">
              <a:extLst>
                <a:ext uri="{FF2B5EF4-FFF2-40B4-BE49-F238E27FC236}">
                  <a16:creationId xmlns:a16="http://schemas.microsoft.com/office/drawing/2014/main" id="{15C3F842-3490-62E3-DDB6-DD6AEB9D0310}"/>
                </a:ext>
              </a:extLst>
            </p:cNvPr>
            <p:cNvSpPr/>
            <p:nvPr/>
          </p:nvSpPr>
          <p:spPr>
            <a:xfrm>
              <a:off x="4740201" y="29051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5" name="Freeform: Shape 464">
              <a:extLst>
                <a:ext uri="{FF2B5EF4-FFF2-40B4-BE49-F238E27FC236}">
                  <a16:creationId xmlns:a16="http://schemas.microsoft.com/office/drawing/2014/main" id="{1AC18E19-9096-39DE-B263-CA337D0F5823}"/>
                </a:ext>
              </a:extLst>
            </p:cNvPr>
            <p:cNvSpPr/>
            <p:nvPr/>
          </p:nvSpPr>
          <p:spPr>
            <a:xfrm>
              <a:off x="4816401" y="29051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Freeform: Shape 465">
              <a:extLst>
                <a:ext uri="{FF2B5EF4-FFF2-40B4-BE49-F238E27FC236}">
                  <a16:creationId xmlns:a16="http://schemas.microsoft.com/office/drawing/2014/main" id="{E4F93E43-3869-E9D7-5992-E93EF15DD386}"/>
                </a:ext>
              </a:extLst>
            </p:cNvPr>
            <p:cNvSpPr/>
            <p:nvPr/>
          </p:nvSpPr>
          <p:spPr>
            <a:xfrm>
              <a:off x="4854501" y="29432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Freeform: Shape 466">
              <a:extLst>
                <a:ext uri="{FF2B5EF4-FFF2-40B4-BE49-F238E27FC236}">
                  <a16:creationId xmlns:a16="http://schemas.microsoft.com/office/drawing/2014/main" id="{10BC8BE9-4CF3-EF3B-D741-CF0B3CACB241}"/>
                </a:ext>
              </a:extLst>
            </p:cNvPr>
            <p:cNvSpPr/>
            <p:nvPr/>
          </p:nvSpPr>
          <p:spPr>
            <a:xfrm>
              <a:off x="4911651" y="296227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8" name="Freeform: Shape 467">
              <a:extLst>
                <a:ext uri="{FF2B5EF4-FFF2-40B4-BE49-F238E27FC236}">
                  <a16:creationId xmlns:a16="http://schemas.microsoft.com/office/drawing/2014/main" id="{94EF6BE7-9C13-50B3-8853-1C17E639B344}"/>
                </a:ext>
              </a:extLst>
            </p:cNvPr>
            <p:cNvSpPr/>
            <p:nvPr/>
          </p:nvSpPr>
          <p:spPr>
            <a:xfrm>
              <a:off x="4949751" y="298132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9" name="Freeform: Shape 468">
              <a:extLst>
                <a:ext uri="{FF2B5EF4-FFF2-40B4-BE49-F238E27FC236}">
                  <a16:creationId xmlns:a16="http://schemas.microsoft.com/office/drawing/2014/main" id="{373C6633-AFB8-2976-0311-FB0E1A39AB69}"/>
                </a:ext>
              </a:extLst>
            </p:cNvPr>
            <p:cNvSpPr/>
            <p:nvPr/>
          </p:nvSpPr>
          <p:spPr>
            <a:xfrm>
              <a:off x="4987851" y="298132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Freeform: Shape 469">
              <a:extLst>
                <a:ext uri="{FF2B5EF4-FFF2-40B4-BE49-F238E27FC236}">
                  <a16:creationId xmlns:a16="http://schemas.microsoft.com/office/drawing/2014/main" id="{092A4903-5BB0-323C-B3A9-CD0A9BD4B783}"/>
                </a:ext>
              </a:extLst>
            </p:cNvPr>
            <p:cNvSpPr/>
            <p:nvPr/>
          </p:nvSpPr>
          <p:spPr>
            <a:xfrm>
              <a:off x="5025951" y="298132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Freeform: Shape 470">
              <a:extLst>
                <a:ext uri="{FF2B5EF4-FFF2-40B4-BE49-F238E27FC236}">
                  <a16:creationId xmlns:a16="http://schemas.microsoft.com/office/drawing/2014/main" id="{7820DE9F-A1C6-1698-F955-DD0CC5A80652}"/>
                </a:ext>
              </a:extLst>
            </p:cNvPr>
            <p:cNvSpPr/>
            <p:nvPr/>
          </p:nvSpPr>
          <p:spPr>
            <a:xfrm>
              <a:off x="5064051" y="30384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Freeform: Shape 471">
              <a:extLst>
                <a:ext uri="{FF2B5EF4-FFF2-40B4-BE49-F238E27FC236}">
                  <a16:creationId xmlns:a16="http://schemas.microsoft.com/office/drawing/2014/main" id="{C5EDCD81-8A09-ECC1-66C3-C511A499AB80}"/>
                </a:ext>
              </a:extLst>
            </p:cNvPr>
            <p:cNvSpPr/>
            <p:nvPr/>
          </p:nvSpPr>
          <p:spPr>
            <a:xfrm>
              <a:off x="5102151" y="30384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3" name="Freeform: Shape 472">
              <a:extLst>
                <a:ext uri="{FF2B5EF4-FFF2-40B4-BE49-F238E27FC236}">
                  <a16:creationId xmlns:a16="http://schemas.microsoft.com/office/drawing/2014/main" id="{5D6B697C-84BB-2FAD-37E0-7759DEE42EFD}"/>
                </a:ext>
              </a:extLst>
            </p:cNvPr>
            <p:cNvSpPr/>
            <p:nvPr/>
          </p:nvSpPr>
          <p:spPr>
            <a:xfrm>
              <a:off x="5140251" y="30384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Freeform: Shape 473">
              <a:extLst>
                <a:ext uri="{FF2B5EF4-FFF2-40B4-BE49-F238E27FC236}">
                  <a16:creationId xmlns:a16="http://schemas.microsoft.com/office/drawing/2014/main" id="{948133DA-A3CE-291B-E463-9585801E7E3F}"/>
                </a:ext>
              </a:extLst>
            </p:cNvPr>
            <p:cNvSpPr/>
            <p:nvPr/>
          </p:nvSpPr>
          <p:spPr>
            <a:xfrm>
              <a:off x="5197401" y="305752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Freeform: Shape 474">
              <a:extLst>
                <a:ext uri="{FF2B5EF4-FFF2-40B4-BE49-F238E27FC236}">
                  <a16:creationId xmlns:a16="http://schemas.microsoft.com/office/drawing/2014/main" id="{39129971-2C3E-6B5D-2DE2-2D4181C4653A}"/>
                </a:ext>
              </a:extLst>
            </p:cNvPr>
            <p:cNvSpPr/>
            <p:nvPr/>
          </p:nvSpPr>
          <p:spPr>
            <a:xfrm>
              <a:off x="5254551" y="305752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Freeform: Shape 475">
              <a:extLst>
                <a:ext uri="{FF2B5EF4-FFF2-40B4-BE49-F238E27FC236}">
                  <a16:creationId xmlns:a16="http://schemas.microsoft.com/office/drawing/2014/main" id="{EA3AD5E9-BB0F-56BF-1584-6CB8A6F57853}"/>
                </a:ext>
              </a:extLst>
            </p:cNvPr>
            <p:cNvSpPr/>
            <p:nvPr/>
          </p:nvSpPr>
          <p:spPr>
            <a:xfrm>
              <a:off x="5292651" y="31146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Freeform: Shape 476">
              <a:extLst>
                <a:ext uri="{FF2B5EF4-FFF2-40B4-BE49-F238E27FC236}">
                  <a16:creationId xmlns:a16="http://schemas.microsoft.com/office/drawing/2014/main" id="{179220A7-AA37-C666-479A-F683924D02CA}"/>
                </a:ext>
              </a:extLst>
            </p:cNvPr>
            <p:cNvSpPr/>
            <p:nvPr/>
          </p:nvSpPr>
          <p:spPr>
            <a:xfrm>
              <a:off x="5330751" y="31146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Freeform: Shape 477">
              <a:extLst>
                <a:ext uri="{FF2B5EF4-FFF2-40B4-BE49-F238E27FC236}">
                  <a16:creationId xmlns:a16="http://schemas.microsoft.com/office/drawing/2014/main" id="{CB71E6C9-1E00-32EF-97F2-C91A4F2228E6}"/>
                </a:ext>
              </a:extLst>
            </p:cNvPr>
            <p:cNvSpPr/>
            <p:nvPr/>
          </p:nvSpPr>
          <p:spPr>
            <a:xfrm>
              <a:off x="5406951" y="315277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Freeform: Shape 478">
              <a:extLst>
                <a:ext uri="{FF2B5EF4-FFF2-40B4-BE49-F238E27FC236}">
                  <a16:creationId xmlns:a16="http://schemas.microsoft.com/office/drawing/2014/main" id="{9D8BDA25-059C-7CDC-EE8E-CA507AA0EFD2}"/>
                </a:ext>
              </a:extLst>
            </p:cNvPr>
            <p:cNvSpPr/>
            <p:nvPr/>
          </p:nvSpPr>
          <p:spPr>
            <a:xfrm>
              <a:off x="5445051" y="31718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Freeform: Shape 479">
              <a:extLst>
                <a:ext uri="{FF2B5EF4-FFF2-40B4-BE49-F238E27FC236}">
                  <a16:creationId xmlns:a16="http://schemas.microsoft.com/office/drawing/2014/main" id="{ADCB2C45-A844-B234-1BD1-8065945660E5}"/>
                </a:ext>
              </a:extLst>
            </p:cNvPr>
            <p:cNvSpPr/>
            <p:nvPr/>
          </p:nvSpPr>
          <p:spPr>
            <a:xfrm>
              <a:off x="5483151" y="31718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Freeform: Shape 480">
              <a:extLst>
                <a:ext uri="{FF2B5EF4-FFF2-40B4-BE49-F238E27FC236}">
                  <a16:creationId xmlns:a16="http://schemas.microsoft.com/office/drawing/2014/main" id="{5F1A839D-49A2-7DC2-46FA-0361744D54E1}"/>
                </a:ext>
              </a:extLst>
            </p:cNvPr>
            <p:cNvSpPr/>
            <p:nvPr/>
          </p:nvSpPr>
          <p:spPr>
            <a:xfrm>
              <a:off x="5540301" y="32099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Freeform: Shape 481">
              <a:extLst>
                <a:ext uri="{FF2B5EF4-FFF2-40B4-BE49-F238E27FC236}">
                  <a16:creationId xmlns:a16="http://schemas.microsoft.com/office/drawing/2014/main" id="{FA5F89E1-B585-4E97-3D5D-459A26A684E7}"/>
                </a:ext>
              </a:extLst>
            </p:cNvPr>
            <p:cNvSpPr/>
            <p:nvPr/>
          </p:nvSpPr>
          <p:spPr>
            <a:xfrm>
              <a:off x="5578401" y="32099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Freeform: Shape 482">
              <a:extLst>
                <a:ext uri="{FF2B5EF4-FFF2-40B4-BE49-F238E27FC236}">
                  <a16:creationId xmlns:a16="http://schemas.microsoft.com/office/drawing/2014/main" id="{0AB46356-92C7-4ABB-EE17-5047B4D14F82}"/>
                </a:ext>
              </a:extLst>
            </p:cNvPr>
            <p:cNvSpPr/>
            <p:nvPr/>
          </p:nvSpPr>
          <p:spPr>
            <a:xfrm>
              <a:off x="5635551" y="322897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Freeform: Shape 483">
              <a:extLst>
                <a:ext uri="{FF2B5EF4-FFF2-40B4-BE49-F238E27FC236}">
                  <a16:creationId xmlns:a16="http://schemas.microsoft.com/office/drawing/2014/main" id="{7502BF13-771A-E882-DE29-7340DF6F47DD}"/>
                </a:ext>
              </a:extLst>
            </p:cNvPr>
            <p:cNvSpPr/>
            <p:nvPr/>
          </p:nvSpPr>
          <p:spPr>
            <a:xfrm>
              <a:off x="5673651" y="322897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5" name="Freeform: Shape 484">
              <a:extLst>
                <a:ext uri="{FF2B5EF4-FFF2-40B4-BE49-F238E27FC236}">
                  <a16:creationId xmlns:a16="http://schemas.microsoft.com/office/drawing/2014/main" id="{581C4E8E-7579-3087-1A62-5180D2C56A2D}"/>
                </a:ext>
              </a:extLst>
            </p:cNvPr>
            <p:cNvSpPr/>
            <p:nvPr/>
          </p:nvSpPr>
          <p:spPr>
            <a:xfrm>
              <a:off x="5711751" y="32480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6" name="Freeform: Shape 485">
              <a:extLst>
                <a:ext uri="{FF2B5EF4-FFF2-40B4-BE49-F238E27FC236}">
                  <a16:creationId xmlns:a16="http://schemas.microsoft.com/office/drawing/2014/main" id="{EFDA3B6C-3C98-FC24-A704-DF85B23AAEBD}"/>
                </a:ext>
              </a:extLst>
            </p:cNvPr>
            <p:cNvSpPr/>
            <p:nvPr/>
          </p:nvSpPr>
          <p:spPr>
            <a:xfrm>
              <a:off x="5768901" y="328612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7" name="Freeform: Shape 486">
              <a:extLst>
                <a:ext uri="{FF2B5EF4-FFF2-40B4-BE49-F238E27FC236}">
                  <a16:creationId xmlns:a16="http://schemas.microsoft.com/office/drawing/2014/main" id="{A458E03A-2E2D-F804-5661-F80569D7DE0D}"/>
                </a:ext>
              </a:extLst>
            </p:cNvPr>
            <p:cNvSpPr/>
            <p:nvPr/>
          </p:nvSpPr>
          <p:spPr>
            <a:xfrm>
              <a:off x="5787951" y="328612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8" name="Freeform: Shape 487">
              <a:extLst>
                <a:ext uri="{FF2B5EF4-FFF2-40B4-BE49-F238E27FC236}">
                  <a16:creationId xmlns:a16="http://schemas.microsoft.com/office/drawing/2014/main" id="{9E3B8A0F-8FBA-6A58-54F6-4C3644A26F41}"/>
                </a:ext>
              </a:extLst>
            </p:cNvPr>
            <p:cNvSpPr/>
            <p:nvPr/>
          </p:nvSpPr>
          <p:spPr>
            <a:xfrm>
              <a:off x="5845101" y="332422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9" name="Freeform: Shape 488">
              <a:extLst>
                <a:ext uri="{FF2B5EF4-FFF2-40B4-BE49-F238E27FC236}">
                  <a16:creationId xmlns:a16="http://schemas.microsoft.com/office/drawing/2014/main" id="{9A6EF0E0-757E-70C0-1876-52B51269B137}"/>
                </a:ext>
              </a:extLst>
            </p:cNvPr>
            <p:cNvSpPr/>
            <p:nvPr/>
          </p:nvSpPr>
          <p:spPr>
            <a:xfrm>
              <a:off x="5959401" y="340042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0" name="Freeform: Shape 489">
              <a:extLst>
                <a:ext uri="{FF2B5EF4-FFF2-40B4-BE49-F238E27FC236}">
                  <a16:creationId xmlns:a16="http://schemas.microsoft.com/office/drawing/2014/main" id="{A17BF6E5-716C-1BDE-0C40-67D80786674B}"/>
                </a:ext>
              </a:extLst>
            </p:cNvPr>
            <p:cNvSpPr/>
            <p:nvPr/>
          </p:nvSpPr>
          <p:spPr>
            <a:xfrm>
              <a:off x="5997501" y="340042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1" name="Freeform: Shape 490">
              <a:extLst>
                <a:ext uri="{FF2B5EF4-FFF2-40B4-BE49-F238E27FC236}">
                  <a16:creationId xmlns:a16="http://schemas.microsoft.com/office/drawing/2014/main" id="{9F8DAE8E-D5E9-68DD-33D3-B5BCB63E792E}"/>
                </a:ext>
              </a:extLst>
            </p:cNvPr>
            <p:cNvSpPr/>
            <p:nvPr/>
          </p:nvSpPr>
          <p:spPr>
            <a:xfrm>
              <a:off x="6073701" y="345758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2" name="Freeform: Shape 491">
              <a:extLst>
                <a:ext uri="{FF2B5EF4-FFF2-40B4-BE49-F238E27FC236}">
                  <a16:creationId xmlns:a16="http://schemas.microsoft.com/office/drawing/2014/main" id="{3ACA7260-234F-F3C4-68EC-AE8F52604C40}"/>
                </a:ext>
              </a:extLst>
            </p:cNvPr>
            <p:cNvSpPr/>
            <p:nvPr/>
          </p:nvSpPr>
          <p:spPr>
            <a:xfrm>
              <a:off x="6111801" y="3495680"/>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3" name="Freeform: Shape 492">
              <a:extLst>
                <a:ext uri="{FF2B5EF4-FFF2-40B4-BE49-F238E27FC236}">
                  <a16:creationId xmlns:a16="http://schemas.microsoft.com/office/drawing/2014/main" id="{9775A27B-E150-E228-8632-5A2BE51650AF}"/>
                </a:ext>
              </a:extLst>
            </p:cNvPr>
            <p:cNvSpPr/>
            <p:nvPr/>
          </p:nvSpPr>
          <p:spPr>
            <a:xfrm>
              <a:off x="6149911" y="3514730"/>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4" name="Freeform: Shape 493">
              <a:extLst>
                <a:ext uri="{FF2B5EF4-FFF2-40B4-BE49-F238E27FC236}">
                  <a16:creationId xmlns:a16="http://schemas.microsoft.com/office/drawing/2014/main" id="{742A4734-CDA3-B595-A2DA-7FB0EBD7BB7A}"/>
                </a:ext>
              </a:extLst>
            </p:cNvPr>
            <p:cNvSpPr/>
            <p:nvPr/>
          </p:nvSpPr>
          <p:spPr>
            <a:xfrm>
              <a:off x="6207061" y="3533780"/>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5" name="Freeform: Shape 494">
              <a:extLst>
                <a:ext uri="{FF2B5EF4-FFF2-40B4-BE49-F238E27FC236}">
                  <a16:creationId xmlns:a16="http://schemas.microsoft.com/office/drawing/2014/main" id="{CE8130CE-EB38-3557-62B5-C0EF74323617}"/>
                </a:ext>
              </a:extLst>
            </p:cNvPr>
            <p:cNvSpPr/>
            <p:nvPr/>
          </p:nvSpPr>
          <p:spPr>
            <a:xfrm>
              <a:off x="6264211" y="3533780"/>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6" name="Freeform: Shape 495">
              <a:extLst>
                <a:ext uri="{FF2B5EF4-FFF2-40B4-BE49-F238E27FC236}">
                  <a16:creationId xmlns:a16="http://schemas.microsoft.com/office/drawing/2014/main" id="{CB2BE944-15ED-C210-2D65-01532BC529D3}"/>
                </a:ext>
              </a:extLst>
            </p:cNvPr>
            <p:cNvSpPr/>
            <p:nvPr/>
          </p:nvSpPr>
          <p:spPr>
            <a:xfrm>
              <a:off x="6321361" y="359093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7" name="Freeform: Shape 496">
              <a:extLst>
                <a:ext uri="{FF2B5EF4-FFF2-40B4-BE49-F238E27FC236}">
                  <a16:creationId xmlns:a16="http://schemas.microsoft.com/office/drawing/2014/main" id="{5C85784C-F39D-93AC-7075-F9CA5DB0E24D}"/>
                </a:ext>
              </a:extLst>
            </p:cNvPr>
            <p:cNvSpPr/>
            <p:nvPr/>
          </p:nvSpPr>
          <p:spPr>
            <a:xfrm>
              <a:off x="6359461" y="359093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8" name="Freeform: Shape 497">
              <a:extLst>
                <a:ext uri="{FF2B5EF4-FFF2-40B4-BE49-F238E27FC236}">
                  <a16:creationId xmlns:a16="http://schemas.microsoft.com/office/drawing/2014/main" id="{8692FD02-D01F-0BF5-34F4-D6EFA7887687}"/>
                </a:ext>
              </a:extLst>
            </p:cNvPr>
            <p:cNvSpPr/>
            <p:nvPr/>
          </p:nvSpPr>
          <p:spPr>
            <a:xfrm>
              <a:off x="6397561" y="362903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9" name="Freeform: Shape 498">
              <a:extLst>
                <a:ext uri="{FF2B5EF4-FFF2-40B4-BE49-F238E27FC236}">
                  <a16:creationId xmlns:a16="http://schemas.microsoft.com/office/drawing/2014/main" id="{F7F81816-BE6A-76C8-C31F-CCD0AE843571}"/>
                </a:ext>
              </a:extLst>
            </p:cNvPr>
            <p:cNvSpPr/>
            <p:nvPr/>
          </p:nvSpPr>
          <p:spPr>
            <a:xfrm>
              <a:off x="6492811" y="37052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0" name="Freeform: Shape 499">
              <a:extLst>
                <a:ext uri="{FF2B5EF4-FFF2-40B4-BE49-F238E27FC236}">
                  <a16:creationId xmlns:a16="http://schemas.microsoft.com/office/drawing/2014/main" id="{CA387C2C-695E-4A84-4FFF-61202A9CD2B0}"/>
                </a:ext>
              </a:extLst>
            </p:cNvPr>
            <p:cNvSpPr/>
            <p:nvPr/>
          </p:nvSpPr>
          <p:spPr>
            <a:xfrm>
              <a:off x="6626161" y="374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1" name="Freeform: Shape 500">
              <a:extLst>
                <a:ext uri="{FF2B5EF4-FFF2-40B4-BE49-F238E27FC236}">
                  <a16:creationId xmlns:a16="http://schemas.microsoft.com/office/drawing/2014/main" id="{75FC8753-0734-A967-BBD1-B9DB46A15704}"/>
                </a:ext>
              </a:extLst>
            </p:cNvPr>
            <p:cNvSpPr/>
            <p:nvPr/>
          </p:nvSpPr>
          <p:spPr>
            <a:xfrm>
              <a:off x="6702361" y="374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2" name="Freeform: Shape 501">
              <a:extLst>
                <a:ext uri="{FF2B5EF4-FFF2-40B4-BE49-F238E27FC236}">
                  <a16:creationId xmlns:a16="http://schemas.microsoft.com/office/drawing/2014/main" id="{48BBB568-4BFD-2408-9C43-DBC01983AEB8}"/>
                </a:ext>
              </a:extLst>
            </p:cNvPr>
            <p:cNvSpPr/>
            <p:nvPr/>
          </p:nvSpPr>
          <p:spPr>
            <a:xfrm>
              <a:off x="6740461" y="376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3" name="Freeform: Shape 502">
              <a:extLst>
                <a:ext uri="{FF2B5EF4-FFF2-40B4-BE49-F238E27FC236}">
                  <a16:creationId xmlns:a16="http://schemas.microsoft.com/office/drawing/2014/main" id="{52EADD93-5B34-52BB-8717-297C4AE23B84}"/>
                </a:ext>
              </a:extLst>
            </p:cNvPr>
            <p:cNvSpPr/>
            <p:nvPr/>
          </p:nvSpPr>
          <p:spPr>
            <a:xfrm>
              <a:off x="6797611" y="376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4" name="Freeform: Shape 503">
              <a:extLst>
                <a:ext uri="{FF2B5EF4-FFF2-40B4-BE49-F238E27FC236}">
                  <a16:creationId xmlns:a16="http://schemas.microsoft.com/office/drawing/2014/main" id="{F01B7867-5CAF-5BCC-5668-5173D47132AB}"/>
                </a:ext>
              </a:extLst>
            </p:cNvPr>
            <p:cNvSpPr/>
            <p:nvPr/>
          </p:nvSpPr>
          <p:spPr>
            <a:xfrm>
              <a:off x="6950011" y="38766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5" name="Freeform: Shape 504">
              <a:extLst>
                <a:ext uri="{FF2B5EF4-FFF2-40B4-BE49-F238E27FC236}">
                  <a16:creationId xmlns:a16="http://schemas.microsoft.com/office/drawing/2014/main" id="{85DCA49C-6251-1CBD-D41E-07C4226C0F85}"/>
                </a:ext>
              </a:extLst>
            </p:cNvPr>
            <p:cNvSpPr/>
            <p:nvPr/>
          </p:nvSpPr>
          <p:spPr>
            <a:xfrm>
              <a:off x="7064311" y="38766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6" name="Freeform: Shape 505">
              <a:extLst>
                <a:ext uri="{FF2B5EF4-FFF2-40B4-BE49-F238E27FC236}">
                  <a16:creationId xmlns:a16="http://schemas.microsoft.com/office/drawing/2014/main" id="{43533DC6-67C9-6DD2-5DA9-59E01C1B12C4}"/>
                </a:ext>
              </a:extLst>
            </p:cNvPr>
            <p:cNvSpPr/>
            <p:nvPr/>
          </p:nvSpPr>
          <p:spPr>
            <a:xfrm>
              <a:off x="7159561" y="38766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7" name="Freeform: Shape 506">
              <a:extLst>
                <a:ext uri="{FF2B5EF4-FFF2-40B4-BE49-F238E27FC236}">
                  <a16:creationId xmlns:a16="http://schemas.microsoft.com/office/drawing/2014/main" id="{8443A0ED-7B22-8C0B-840D-755AE139CC88}"/>
                </a:ext>
              </a:extLst>
            </p:cNvPr>
            <p:cNvSpPr/>
            <p:nvPr/>
          </p:nvSpPr>
          <p:spPr>
            <a:xfrm>
              <a:off x="736911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8" name="Freeform: Shape 507">
              <a:extLst>
                <a:ext uri="{FF2B5EF4-FFF2-40B4-BE49-F238E27FC236}">
                  <a16:creationId xmlns:a16="http://schemas.microsoft.com/office/drawing/2014/main" id="{A444644E-3F8E-A8EA-2C5D-9A5C67566AEF}"/>
                </a:ext>
              </a:extLst>
            </p:cNvPr>
            <p:cNvSpPr/>
            <p:nvPr/>
          </p:nvSpPr>
          <p:spPr>
            <a:xfrm>
              <a:off x="744531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9" name="Freeform: Shape 508">
              <a:extLst>
                <a:ext uri="{FF2B5EF4-FFF2-40B4-BE49-F238E27FC236}">
                  <a16:creationId xmlns:a16="http://schemas.microsoft.com/office/drawing/2014/main" id="{A888B8FD-712D-67E4-E87B-EE199D1DDCA1}"/>
                </a:ext>
              </a:extLst>
            </p:cNvPr>
            <p:cNvSpPr/>
            <p:nvPr/>
          </p:nvSpPr>
          <p:spPr>
            <a:xfrm>
              <a:off x="759771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0" name="Freeform: Shape 509">
              <a:extLst>
                <a:ext uri="{FF2B5EF4-FFF2-40B4-BE49-F238E27FC236}">
                  <a16:creationId xmlns:a16="http://schemas.microsoft.com/office/drawing/2014/main" id="{B8F89FEC-4B38-CE79-A04C-D0ADA89D9B77}"/>
                </a:ext>
              </a:extLst>
            </p:cNvPr>
            <p:cNvSpPr/>
            <p:nvPr/>
          </p:nvSpPr>
          <p:spPr>
            <a:xfrm>
              <a:off x="784537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1" name="Freeform: Shape 510">
              <a:extLst>
                <a:ext uri="{FF2B5EF4-FFF2-40B4-BE49-F238E27FC236}">
                  <a16:creationId xmlns:a16="http://schemas.microsoft.com/office/drawing/2014/main" id="{7DE044CC-2A09-3C49-AD2E-44B182C2E983}"/>
                </a:ext>
              </a:extLst>
            </p:cNvPr>
            <p:cNvSpPr/>
            <p:nvPr/>
          </p:nvSpPr>
          <p:spPr>
            <a:xfrm>
              <a:off x="790252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2" name="Freeform: Shape 511">
              <a:extLst>
                <a:ext uri="{FF2B5EF4-FFF2-40B4-BE49-F238E27FC236}">
                  <a16:creationId xmlns:a16="http://schemas.microsoft.com/office/drawing/2014/main" id="{54B56C07-26B4-8870-913E-00226984E6DE}"/>
                </a:ext>
              </a:extLst>
            </p:cNvPr>
            <p:cNvSpPr/>
            <p:nvPr/>
          </p:nvSpPr>
          <p:spPr>
            <a:xfrm>
              <a:off x="795967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Freeform: Shape 512">
              <a:extLst>
                <a:ext uri="{FF2B5EF4-FFF2-40B4-BE49-F238E27FC236}">
                  <a16:creationId xmlns:a16="http://schemas.microsoft.com/office/drawing/2014/main" id="{17D00D09-7EEB-60EE-8F9E-7B48C47ED023}"/>
                </a:ext>
              </a:extLst>
            </p:cNvPr>
            <p:cNvSpPr/>
            <p:nvPr/>
          </p:nvSpPr>
          <p:spPr>
            <a:xfrm>
              <a:off x="799777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4" name="Freeform: Shape 513">
              <a:extLst>
                <a:ext uri="{FF2B5EF4-FFF2-40B4-BE49-F238E27FC236}">
                  <a16:creationId xmlns:a16="http://schemas.microsoft.com/office/drawing/2014/main" id="{E7D29734-3C0A-DCD5-83B3-F844DE490490}"/>
                </a:ext>
              </a:extLst>
            </p:cNvPr>
            <p:cNvSpPr/>
            <p:nvPr/>
          </p:nvSpPr>
          <p:spPr>
            <a:xfrm>
              <a:off x="811207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Freeform: Shape 514">
              <a:extLst>
                <a:ext uri="{FF2B5EF4-FFF2-40B4-BE49-F238E27FC236}">
                  <a16:creationId xmlns:a16="http://schemas.microsoft.com/office/drawing/2014/main" id="{309631F9-02AE-C947-51D2-68E238A1671D}"/>
                </a:ext>
              </a:extLst>
            </p:cNvPr>
            <p:cNvSpPr/>
            <p:nvPr/>
          </p:nvSpPr>
          <p:spPr>
            <a:xfrm>
              <a:off x="8150171" y="40100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6" name="Freeform: Shape 515">
              <a:extLst>
                <a:ext uri="{FF2B5EF4-FFF2-40B4-BE49-F238E27FC236}">
                  <a16:creationId xmlns:a16="http://schemas.microsoft.com/office/drawing/2014/main" id="{473157DE-4422-EB28-D0DF-D7A62B5D83B2}"/>
                </a:ext>
              </a:extLst>
            </p:cNvPr>
            <p:cNvSpPr/>
            <p:nvPr/>
          </p:nvSpPr>
          <p:spPr>
            <a:xfrm>
              <a:off x="8245421" y="40100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7" name="Freeform: Shape 516">
              <a:extLst>
                <a:ext uri="{FF2B5EF4-FFF2-40B4-BE49-F238E27FC236}">
                  <a16:creationId xmlns:a16="http://schemas.microsoft.com/office/drawing/2014/main" id="{2B0B45FE-7533-59EA-9CB6-DFCAB0281433}"/>
                </a:ext>
              </a:extLst>
            </p:cNvPr>
            <p:cNvSpPr/>
            <p:nvPr/>
          </p:nvSpPr>
          <p:spPr>
            <a:xfrm>
              <a:off x="8397821" y="40100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8" name="Freeform: Shape 517">
              <a:extLst>
                <a:ext uri="{FF2B5EF4-FFF2-40B4-BE49-F238E27FC236}">
                  <a16:creationId xmlns:a16="http://schemas.microsoft.com/office/drawing/2014/main" id="{489F46ED-0FC1-E5C0-4747-FE4D8942CCAA}"/>
                </a:ext>
              </a:extLst>
            </p:cNvPr>
            <p:cNvSpPr/>
            <p:nvPr/>
          </p:nvSpPr>
          <p:spPr>
            <a:xfrm>
              <a:off x="8371875" y="4226480"/>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7900134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SO-16：FIRE-4 (AIO-KRK-0114)：FOLFIRI＋セツキシマブによる導入療法後の5-FU＋ベバシズマブによるスイッチ維持療法の概念と、FOLFIRI＋セツキシマブとFOLFIRI＋セツキシマブ副次的評価項目による継続療法に関する無作為化試験 – Heinemann V、et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30000"/>
              </a:spcBef>
              <a:buNone/>
            </a:pPr>
            <a:r>
              <a:rPr lang="ja-JP" b="1"/>
              <a:t>結論</a:t>
            </a:r>
          </a:p>
          <a:p>
            <a:r>
              <a:rPr lang="ja-JP" b="1"/>
              <a:t>RAS WT mCRC患者において、1L FOLFIRI＋セツキシマブは臨床活性を示したが、スイッチ療法から維持療法までの5FU＋ベバシズマブはセツキシマブの継続療法と比較して追加の薬効は認められなかった。</a:t>
            </a:r>
          </a:p>
        </p:txBody>
      </p:sp>
      <p:sp>
        <p:nvSpPr>
          <p:cNvPr id="23" name="Text Placeholder 4"/>
          <p:cNvSpPr>
            <a:spLocks noGrp="1"/>
          </p:cNvSpPr>
          <p:nvPr>
            <p:ph type="body" sz="quarter" idx="11"/>
          </p:nvPr>
        </p:nvSpPr>
        <p:spPr>
          <a:xfrm>
            <a:off x="6197601" y="6096001"/>
            <a:ext cx="5507567" cy="487363"/>
          </a:xfrm>
        </p:spPr>
        <p:txBody>
          <a:bodyPr/>
          <a:lstStyle/>
          <a:p>
            <a:r>
              <a:rPr lang="ja-JP"/>
              <a:t>Heinemann V, et al.Ann Oncol 2022;33(suppl):abstr SO-16</a:t>
            </a:r>
          </a:p>
        </p:txBody>
      </p:sp>
      <p:graphicFrame>
        <p:nvGraphicFramePr>
          <p:cNvPr id="7" name="Table 6"/>
          <p:cNvGraphicFramePr>
            <a:graphicFrameLocks noGrp="1"/>
          </p:cNvGraphicFramePr>
          <p:nvPr/>
        </p:nvGraphicFramePr>
        <p:xfrm>
          <a:off x="157479" y="1592458"/>
          <a:ext cx="11877042" cy="3671280"/>
        </p:xfrm>
        <a:graphic>
          <a:graphicData uri="http://schemas.openxmlformats.org/drawingml/2006/table">
            <a:tbl>
              <a:tblPr firstRow="1" bandRow="1">
                <a:tableStyleId>{5202B0CA-FC54-4496-8BCA-5EF66A818D29}</a:tableStyleId>
              </a:tblPr>
              <a:tblGrid>
                <a:gridCol w="1737360">
                  <a:extLst>
                    <a:ext uri="{9D8B030D-6E8A-4147-A177-3AD203B41FA5}">
                      <a16:colId xmlns:a16="http://schemas.microsoft.com/office/drawing/2014/main" val="2713438561"/>
                    </a:ext>
                  </a:extLst>
                </a:gridCol>
                <a:gridCol w="1689947">
                  <a:extLst>
                    <a:ext uri="{9D8B030D-6E8A-4147-A177-3AD203B41FA5}">
                      <a16:colId xmlns:a16="http://schemas.microsoft.com/office/drawing/2014/main" val="764363852"/>
                    </a:ext>
                  </a:extLst>
                </a:gridCol>
                <a:gridCol w="1689947">
                  <a:extLst>
                    <a:ext uri="{9D8B030D-6E8A-4147-A177-3AD203B41FA5}">
                      <a16:colId xmlns:a16="http://schemas.microsoft.com/office/drawing/2014/main" val="2999548790"/>
                    </a:ext>
                  </a:extLst>
                </a:gridCol>
                <a:gridCol w="1689947">
                  <a:extLst>
                    <a:ext uri="{9D8B030D-6E8A-4147-A177-3AD203B41FA5}">
                      <a16:colId xmlns:a16="http://schemas.microsoft.com/office/drawing/2014/main" val="3996993072"/>
                    </a:ext>
                  </a:extLst>
                </a:gridCol>
                <a:gridCol w="1689947">
                  <a:extLst>
                    <a:ext uri="{9D8B030D-6E8A-4147-A177-3AD203B41FA5}">
                      <a16:colId xmlns:a16="http://schemas.microsoft.com/office/drawing/2014/main" val="1725775117"/>
                    </a:ext>
                  </a:extLst>
                </a:gridCol>
                <a:gridCol w="1689947">
                  <a:extLst>
                    <a:ext uri="{9D8B030D-6E8A-4147-A177-3AD203B41FA5}">
                      <a16:colId xmlns:a16="http://schemas.microsoft.com/office/drawing/2014/main" val="2629193170"/>
                    </a:ext>
                  </a:extLst>
                </a:gridCol>
                <a:gridCol w="1689947">
                  <a:extLst>
                    <a:ext uri="{9D8B030D-6E8A-4147-A177-3AD203B41FA5}">
                      <a16:colId xmlns:a16="http://schemas.microsoft.com/office/drawing/2014/main" val="2836624952"/>
                    </a:ext>
                  </a:extLst>
                </a:gridCol>
              </a:tblGrid>
              <a:tr h="274320">
                <a:tc rowSpan="2">
                  <a:txBody>
                    <a:bodyPr/>
                    <a:lstStyle/>
                    <a:p>
                      <a:r>
                        <a:rPr lang="ja-JP" sz="1200">
                          <a:solidFill>
                            <a:schemeClr val="tx2"/>
                          </a:solidFill>
                        </a:rPr>
                        <a:t>転帰</a:t>
                      </a:r>
                      <a:r>
                        <a:rPr lang="ja-JP" sz="1200" baseline="0">
                          <a:solidFill>
                            <a:schemeClr val="tx2"/>
                          </a:solidFill>
                        </a:rPr>
                        <a:t> </a:t>
                      </a:r>
                    </a:p>
                  </a:txBody>
                  <a:tcPr marT="18000" marB="18000" anchor="ctr">
                    <a:lnB w="12700" cap="flat" cmpd="sng" algn="ctr">
                      <a:noFill/>
                      <a:prstDash val="solid"/>
                      <a:round/>
                      <a:headEnd type="none" w="med" len="med"/>
                      <a:tailEnd type="none" w="med" len="med"/>
                    </a:lnB>
                  </a:tcPr>
                </a:tc>
                <a:tc gridSpan="2">
                  <a:txBody>
                    <a:bodyPr/>
                    <a:lstStyle/>
                    <a:p>
                      <a:pPr algn="ctr"/>
                      <a:r>
                        <a:rPr lang="ja-JP" sz="1200">
                          <a:solidFill>
                            <a:schemeClr val="tx2"/>
                          </a:solidFill>
                        </a:rPr>
                        <a:t>全集団</a:t>
                      </a:r>
                    </a:p>
                  </a:txBody>
                  <a:tcPr marT="18000" marB="18000" anchor="ctr"/>
                </a:tc>
                <a:tc hMerge="1">
                  <a:txBody>
                    <a:bodyPr/>
                    <a:lstStyle/>
                    <a:p>
                      <a:pPr algn="l" rtl="0"/>
                      <a:endParaRPr lang="en-GB" sz="1200" dirty="0">
                        <a:solidFill>
                          <a:schemeClr val="tx2"/>
                        </a:solidFill>
                      </a:endParaRPr>
                    </a:p>
                  </a:txBody>
                  <a:tcPr marT="18000" marB="18000" anchor="ctr"/>
                </a:tc>
                <a:tc gridSpan="2">
                  <a:txBody>
                    <a:bodyPr/>
                    <a:lstStyle/>
                    <a:p>
                      <a:pPr algn="ctr"/>
                      <a:r>
                        <a:rPr lang="ja-JP" sz="1200">
                          <a:solidFill>
                            <a:schemeClr val="tx2"/>
                          </a:solidFill>
                        </a:rPr>
                        <a:t>右側</a:t>
                      </a:r>
                    </a:p>
                  </a:txBody>
                  <a:tcPr marT="18000" marB="18000" anchor="ctr"/>
                </a:tc>
                <a:tc hMerge="1">
                  <a:txBody>
                    <a:bodyPr/>
                    <a:lstStyle/>
                    <a:p>
                      <a:pPr algn="l" rtl="0"/>
                      <a:endParaRPr lang="en-GB" sz="1200" dirty="0">
                        <a:solidFill>
                          <a:schemeClr val="tx2"/>
                        </a:solidFill>
                      </a:endParaRPr>
                    </a:p>
                  </a:txBody>
                  <a:tcPr marT="18000" marB="18000" anchor="ctr"/>
                </a:tc>
                <a:tc gridSpan="2">
                  <a:txBody>
                    <a:bodyPr/>
                    <a:lstStyle/>
                    <a:p>
                      <a:pPr algn="ctr"/>
                      <a:r>
                        <a:rPr lang="ja-JP" sz="1200">
                          <a:solidFill>
                            <a:schemeClr val="tx2"/>
                          </a:solidFill>
                        </a:rPr>
                        <a:t>左側</a:t>
                      </a:r>
                    </a:p>
                  </a:txBody>
                  <a:tcPr marT="18000" marB="18000" anchor="ctr"/>
                </a:tc>
                <a:tc hMerge="1">
                  <a:txBody>
                    <a:bodyPr/>
                    <a:lstStyle/>
                    <a:p>
                      <a:pPr algn="l" rtl="0"/>
                      <a:endParaRPr lang="en-GB" sz="1200" dirty="0">
                        <a:solidFill>
                          <a:schemeClr val="tx2"/>
                        </a:solidFill>
                      </a:endParaRPr>
                    </a:p>
                  </a:txBody>
                  <a:tcPr marT="18000" marB="18000" anchor="ctr"/>
                </a:tc>
                <a:extLst>
                  <a:ext uri="{0D108BD9-81ED-4DB2-BD59-A6C34878D82A}">
                    <a16:rowId xmlns:a16="http://schemas.microsoft.com/office/drawing/2014/main" val="3428205162"/>
                  </a:ext>
                </a:extLst>
              </a:tr>
              <a:tr h="274320">
                <a:tc vMerge="1">
                  <a:txBody>
                    <a:bodyPr/>
                    <a:lstStyle/>
                    <a:p>
                      <a:endParaRPr lang="en-GB" sz="1200" dirty="0">
                        <a:solidFill>
                          <a:schemeClr val="tx2"/>
                        </a:solidFill>
                      </a:endParaRPr>
                    </a:p>
                  </a:txBody>
                  <a:tcPr marT="18000" marB="18000" anchor="ctr"/>
                </a:tc>
                <a:tc>
                  <a:txBody>
                    <a:bodyPr/>
                    <a:lstStyle/>
                    <a:p>
                      <a:pPr algn="ctr"/>
                      <a:r>
                        <a:rPr lang="ja-JP" sz="1200" b="1">
                          <a:solidFill>
                            <a:schemeClr val="tx2"/>
                          </a:solidFill>
                        </a:rPr>
                        <a:t>セツキシマブ継続療法(n=327)</a:t>
                      </a: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ja-JP" sz="1200" b="1">
                          <a:solidFill>
                            <a:schemeClr val="tx2"/>
                          </a:solidFill>
                        </a:rPr>
                        <a:t>スイッチ維持療法(n=329)</a:t>
                      </a: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ja-JP" sz="1200" b="1">
                          <a:solidFill>
                            <a:schemeClr val="tx2"/>
                          </a:solidFill>
                        </a:rPr>
                        <a:t>セツキシマブ継続療法(n=50)</a:t>
                      </a: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ja-JP" sz="1200" b="1">
                          <a:solidFill>
                            <a:schemeClr val="tx2"/>
                          </a:solidFill>
                        </a:rPr>
                        <a:t>スイッチ維持療法(n=54)</a:t>
                      </a: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ja-JP" sz="1200" b="1">
                          <a:solidFill>
                            <a:schemeClr val="tx2"/>
                          </a:solidFill>
                        </a:rPr>
                        <a:t>セツキシマブ継続療法(n=271)</a:t>
                      </a: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ja-JP" sz="1200" b="1">
                          <a:solidFill>
                            <a:schemeClr val="tx2"/>
                          </a:solidFill>
                        </a:rPr>
                        <a:t>スイッチ維持療法(n=268)</a:t>
                      </a:r>
                    </a:p>
                  </a:txBody>
                  <a:tcPr marT="18000" marB="18000" anchor="ctr">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667548636"/>
                  </a:ext>
                </a:extLst>
              </a:tr>
              <a:tr h="274320">
                <a:tc>
                  <a:txBody>
                    <a:bodyPr/>
                    <a:lstStyle/>
                    <a:p>
                      <a:r>
                        <a:rPr lang="ja-JP" sz="1200">
                          <a:solidFill>
                            <a:schemeClr val="tx1"/>
                          </a:solidFill>
                        </a:rPr>
                        <a:t>ORR、n (%)</a:t>
                      </a:r>
                    </a:p>
                  </a:txBody>
                  <a:tcPr marT="18000" marB="18000">
                    <a:lnT w="12700" cap="flat" cmpd="sng" algn="ctr">
                      <a:noFill/>
                      <a:prstDash val="solid"/>
                      <a:round/>
                      <a:headEnd type="none" w="med" len="med"/>
                      <a:tailEnd type="none" w="med" len="med"/>
                    </a:lnT>
                  </a:tcPr>
                </a:tc>
                <a:tc>
                  <a:txBody>
                    <a:bodyPr/>
                    <a:lstStyle/>
                    <a:p>
                      <a:pPr algn="ctr"/>
                      <a:r>
                        <a:rPr lang="ja-JP" sz="1200" baseline="0">
                          <a:solidFill>
                            <a:schemeClr val="tx1"/>
                          </a:solidFill>
                        </a:rPr>
                        <a:t>196 (59.9)</a:t>
                      </a:r>
                    </a:p>
                  </a:txBody>
                  <a:tcPr marT="18000" marB="18000">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193 (58.7)</a:t>
                      </a:r>
                    </a:p>
                  </a:txBody>
                  <a:tcPr marT="18000" marB="18000">
                    <a:lnT w="12700" cap="flat" cmpd="sng" algn="ctr">
                      <a:noFill/>
                      <a:prstDash val="solid"/>
                      <a:round/>
                      <a:headEnd type="none" w="med" len="med"/>
                      <a:tailEnd type="none" w="med" len="med"/>
                    </a:lnT>
                  </a:tcPr>
                </a:tc>
                <a:tc>
                  <a:txBody>
                    <a:bodyPr/>
                    <a:lstStyle/>
                    <a:p>
                      <a:pPr algn="ctr"/>
                      <a:r>
                        <a:rPr lang="ja-JP" sz="1200">
                          <a:solidFill>
                            <a:schemeClr val="tx1"/>
                          </a:solidFill>
                        </a:rPr>
                        <a:t>21 (42.0)</a:t>
                      </a:r>
                    </a:p>
                  </a:txBody>
                  <a:tcPr marT="18000" marB="18000">
                    <a:lnT w="12700" cap="flat" cmpd="sng" algn="ctr">
                      <a:noFill/>
                      <a:prstDash val="solid"/>
                      <a:round/>
                      <a:headEnd type="none" w="med" len="med"/>
                      <a:tailEnd type="none" w="med" len="med"/>
                    </a:lnT>
                  </a:tcPr>
                </a:tc>
                <a:tc>
                  <a:txBody>
                    <a:bodyPr/>
                    <a:lstStyle/>
                    <a:p>
                      <a:pPr algn="ctr"/>
                      <a:r>
                        <a:rPr lang="ja-JP" sz="1200">
                          <a:solidFill>
                            <a:schemeClr val="tx1"/>
                          </a:solidFill>
                        </a:rPr>
                        <a:t>19 (35.2)</a:t>
                      </a:r>
                    </a:p>
                  </a:txBody>
                  <a:tcPr marT="18000" marB="18000">
                    <a:lnT w="12700" cap="flat" cmpd="sng" algn="ctr">
                      <a:noFill/>
                      <a:prstDash val="solid"/>
                      <a:round/>
                      <a:headEnd type="none" w="med" len="med"/>
                      <a:tailEnd type="none" w="med" len="med"/>
                    </a:lnT>
                  </a:tcPr>
                </a:tc>
                <a:tc>
                  <a:txBody>
                    <a:bodyPr/>
                    <a:lstStyle/>
                    <a:p>
                      <a:pPr algn="ctr"/>
                      <a:r>
                        <a:rPr lang="ja-JP" sz="1200">
                          <a:solidFill>
                            <a:schemeClr val="tx1"/>
                          </a:solidFill>
                        </a:rPr>
                        <a:t>171 (63.1)</a:t>
                      </a:r>
                    </a:p>
                  </a:txBody>
                  <a:tcPr marT="18000" marB="18000">
                    <a:lnT w="12700" cap="flat" cmpd="sng" algn="ctr">
                      <a:noFill/>
                      <a:prstDash val="solid"/>
                      <a:round/>
                      <a:headEnd type="none" w="med" len="med"/>
                      <a:tailEnd type="none" w="med" len="med"/>
                    </a:lnT>
                  </a:tcPr>
                </a:tc>
                <a:tc>
                  <a:txBody>
                    <a:bodyPr/>
                    <a:lstStyle/>
                    <a:p>
                      <a:pPr algn="ctr"/>
                      <a:r>
                        <a:rPr lang="ja-JP" sz="1200">
                          <a:solidFill>
                            <a:schemeClr val="tx1"/>
                          </a:solidFill>
                        </a:rPr>
                        <a:t>170 (63.4)</a:t>
                      </a:r>
                    </a:p>
                  </a:txBody>
                  <a:tcPr marT="18000" marB="18000">
                    <a:lnT w="12700" cap="flat" cmpd="sng" algn="ctr">
                      <a:noFill/>
                      <a:prstDash val="solid"/>
                      <a:round/>
                      <a:headEnd type="none" w="med" len="med"/>
                      <a:tailEnd type="none" w="med" len="med"/>
                    </a:lnT>
                  </a:tcPr>
                </a:tc>
                <a:extLst>
                  <a:ext uri="{0D108BD9-81ED-4DB2-BD59-A6C34878D82A}">
                    <a16:rowId xmlns:a16="http://schemas.microsoft.com/office/drawing/2014/main" val="2666490076"/>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latin typeface="+mn-lt"/>
                          <a:ea typeface="MS Mincho"/>
                          <a:cs typeface="+mn-cs"/>
                        </a:rPr>
                        <a:t>OR (95%CI);</a:t>
                      </a:r>
                      <a:r>
                        <a:rPr lang="ja-JP" sz="1200" baseline="0">
                          <a:solidFill>
                            <a:schemeClr val="tx1"/>
                          </a:solidFill>
                          <a:latin typeface="+mn-lt"/>
                          <a:ea typeface="MS Mincho"/>
                          <a:cs typeface="+mn-cs"/>
                        </a:rPr>
                        <a:t> p値</a:t>
                      </a:r>
                    </a:p>
                  </a:txBody>
                  <a:tcPr marT="18000" marB="18000"/>
                </a:tc>
                <a:tc gridSpan="2">
                  <a:txBody>
                    <a:bodyPr/>
                    <a:lstStyle/>
                    <a:p>
                      <a:pPr algn="ctr"/>
                      <a:r>
                        <a:rPr lang="ja-JP" sz="1200">
                          <a:solidFill>
                            <a:schemeClr val="tx1"/>
                          </a:solidFill>
                        </a:rPr>
                        <a:t>1.05 (0.77、1.44)、</a:t>
                      </a:r>
                      <a:r>
                        <a:rPr lang="ja-JP" sz="1200" baseline="0">
                          <a:solidFill>
                            <a:schemeClr val="tx1"/>
                          </a:solidFill>
                        </a:rPr>
                        <a:t>0.75</a:t>
                      </a:r>
                    </a:p>
                  </a:txBody>
                  <a:tcPr marT="18000" marB="18000"/>
                </a:tc>
                <a:tc hMerge="1">
                  <a:txBody>
                    <a:bodyPr/>
                    <a:lstStyle/>
                    <a:p>
                      <a:pPr algn="l" rtl="0"/>
                      <a:endParaRPr lang="en-GB" sz="1200" dirty="0">
                        <a:solidFill>
                          <a:schemeClr val="tx1"/>
                        </a:solidFill>
                      </a:endParaRPr>
                    </a:p>
                  </a:txBody>
                  <a:tcPr marT="18000" marB="18000"/>
                </a:tc>
                <a:tc gridSpan="2">
                  <a:txBody>
                    <a:bodyPr/>
                    <a:lstStyle/>
                    <a:p>
                      <a:pPr algn="ctr"/>
                      <a:r>
                        <a:rPr lang="ja-JP" sz="1200">
                          <a:solidFill>
                            <a:schemeClr val="tx1"/>
                          </a:solidFill>
                        </a:rPr>
                        <a:t>-</a:t>
                      </a:r>
                    </a:p>
                  </a:txBody>
                  <a:tcPr marT="18000" marB="18000"/>
                </a:tc>
                <a:tc hMerge="1">
                  <a:txBody>
                    <a:bodyPr/>
                    <a:lstStyle/>
                    <a:p>
                      <a:pPr algn="l" rtl="0"/>
                      <a:endParaRPr lang="en-GB" sz="1200" dirty="0">
                        <a:solidFill>
                          <a:schemeClr val="tx1"/>
                        </a:solidFill>
                      </a:endParaRPr>
                    </a:p>
                  </a:txBody>
                  <a:tcPr marT="18000" marB="18000"/>
                </a:tc>
                <a:tc gridSpan="2">
                  <a:txBody>
                    <a:bodyPr/>
                    <a:lstStyle/>
                    <a:p>
                      <a:pPr algn="ctr"/>
                      <a:r>
                        <a:rPr lang="ja-JP" sz="1200">
                          <a:solidFill>
                            <a:schemeClr val="tx1"/>
                          </a:solidFill>
                        </a:rPr>
                        <a:t>-</a:t>
                      </a:r>
                    </a:p>
                  </a:txBody>
                  <a:tcPr marT="18000" marB="18000"/>
                </a:tc>
                <a:tc hMerge="1">
                  <a:txBody>
                    <a:bodyPr/>
                    <a:lstStyle/>
                    <a:p>
                      <a:pPr algn="l" rtl="0"/>
                      <a:endParaRPr lang="en-GB" sz="1200" dirty="0">
                        <a:solidFill>
                          <a:schemeClr val="tx1"/>
                        </a:solidFill>
                      </a:endParaRPr>
                    </a:p>
                  </a:txBody>
                  <a:tcPr marT="18000" marB="18000"/>
                </a:tc>
                <a:extLst>
                  <a:ext uri="{0D108BD9-81ED-4DB2-BD59-A6C34878D82A}">
                    <a16:rowId xmlns:a16="http://schemas.microsoft.com/office/drawing/2014/main" val="363402387"/>
                  </a:ext>
                </a:extLst>
              </a:tr>
              <a:tr h="0">
                <a:tc>
                  <a:txBody>
                    <a:bodyPr/>
                    <a:lstStyle/>
                    <a:p>
                      <a:pPr marL="0" algn="l" defTabSz="914400" rtl="0" eaLnBrk="1" latinLnBrk="0" hangingPunct="1"/>
                      <a:r>
                        <a:rPr lang="ja-JP" sz="1200">
                          <a:solidFill>
                            <a:schemeClr val="tx1"/>
                          </a:solidFill>
                          <a:latin typeface="+mn-lt"/>
                          <a:ea typeface="MS Mincho"/>
                          <a:cs typeface="+mn-cs"/>
                        </a:rPr>
                        <a:t>BOR、n (%)</a:t>
                      </a:r>
                    </a:p>
                    <a:p>
                      <a:pPr marL="180975" indent="0" algn="l" defTabSz="914400" rtl="0" eaLnBrk="1" latinLnBrk="0" hangingPunct="1"/>
                      <a:r>
                        <a:rPr lang="ja-JP" sz="1200" baseline="0">
                          <a:solidFill>
                            <a:schemeClr val="tx1"/>
                          </a:solidFill>
                          <a:latin typeface="+mn-lt"/>
                          <a:ea typeface="MS Mincho"/>
                          <a:cs typeface="+mn-cs"/>
                        </a:rPr>
                        <a:t>CR</a:t>
                      </a:r>
                    </a:p>
                    <a:p>
                      <a:pPr marL="180975" indent="0" algn="l" defTabSz="914400" rtl="0" eaLnBrk="1" latinLnBrk="0" hangingPunct="1"/>
                      <a:r>
                        <a:rPr lang="ja-JP" sz="1200" baseline="0">
                          <a:solidFill>
                            <a:schemeClr val="tx1"/>
                          </a:solidFill>
                          <a:latin typeface="+mn-lt"/>
                          <a:ea typeface="MS Mincho"/>
                          <a:cs typeface="+mn-cs"/>
                        </a:rPr>
                        <a:t>PR</a:t>
                      </a:r>
                    </a:p>
                    <a:p>
                      <a:pPr marL="180975" indent="0" algn="l" defTabSz="914400" rtl="0" eaLnBrk="1" latinLnBrk="0" hangingPunct="1"/>
                      <a:r>
                        <a:rPr lang="ja-JP" sz="1200" baseline="0">
                          <a:solidFill>
                            <a:schemeClr val="tx1"/>
                          </a:solidFill>
                          <a:latin typeface="+mn-lt"/>
                          <a:ea typeface="MS Mincho"/>
                          <a:cs typeface="+mn-cs"/>
                        </a:rPr>
                        <a:t>SD</a:t>
                      </a:r>
                    </a:p>
                    <a:p>
                      <a:pPr marL="180975" indent="0" algn="l" defTabSz="914400" rtl="0" eaLnBrk="1" latinLnBrk="0" hangingPunct="1"/>
                      <a:r>
                        <a:rPr lang="ja-JP" sz="1200" baseline="0">
                          <a:solidFill>
                            <a:schemeClr val="tx1"/>
                          </a:solidFill>
                          <a:latin typeface="+mn-lt"/>
                          <a:ea typeface="MS Mincho"/>
                          <a:cs typeface="+mn-cs"/>
                        </a:rPr>
                        <a:t>PD</a:t>
                      </a:r>
                    </a:p>
                    <a:p>
                      <a:pPr marL="180975" indent="0" algn="l" defTabSz="914400" rtl="0" eaLnBrk="1" latinLnBrk="0" hangingPunct="1"/>
                      <a:r>
                        <a:rPr lang="ja-JP" sz="1200" baseline="0">
                          <a:solidFill>
                            <a:schemeClr val="tx1"/>
                          </a:solidFill>
                          <a:latin typeface="+mn-lt"/>
                          <a:ea typeface="MS Mincho"/>
                          <a:cs typeface="+mn-cs"/>
                        </a:rPr>
                        <a:t>NE</a:t>
                      </a:r>
                    </a:p>
                  </a:txBody>
                  <a:tcPr marT="18000" marB="18000"/>
                </a:tc>
                <a:tc>
                  <a:txBody>
                    <a:bodyPr/>
                    <a:lstStyle/>
                    <a:p>
                      <a:pPr marL="0" algn="l" defTabSz="914400" rtl="0" eaLnBrk="1" latinLnBrk="0" hangingPunct="1"/>
                      <a:endParaRPr lang="en-GB" sz="1200" kern="1200" dirty="0">
                        <a:solidFill>
                          <a:schemeClr val="tx1"/>
                        </a:solidFill>
                        <a:latin typeface="+mn-lt"/>
                        <a:ea typeface="+mn-ea"/>
                        <a:cs typeface="+mn-cs"/>
                      </a:endParaRPr>
                    </a:p>
                    <a:p>
                      <a:pPr marL="0" algn="ctr" defTabSz="914400" rtl="0" eaLnBrk="1" latinLnBrk="0" hangingPunct="1"/>
                      <a:r>
                        <a:rPr lang="ja-JP" sz="1200" baseline="0">
                          <a:solidFill>
                            <a:schemeClr val="tx1"/>
                          </a:solidFill>
                          <a:latin typeface="+mn-lt"/>
                          <a:ea typeface="MS Mincho"/>
                          <a:cs typeface="+mn-cs"/>
                        </a:rPr>
                        <a:t>9 (2.8)</a:t>
                      </a:r>
                    </a:p>
                    <a:p>
                      <a:pPr marL="0" algn="ctr" defTabSz="914400" rtl="0" eaLnBrk="1" latinLnBrk="0" hangingPunct="1"/>
                      <a:r>
                        <a:rPr lang="ja-JP" sz="1200" baseline="0">
                          <a:solidFill>
                            <a:schemeClr val="tx1"/>
                          </a:solidFill>
                          <a:latin typeface="+mn-lt"/>
                          <a:ea typeface="MS Mincho"/>
                          <a:cs typeface="+mn-cs"/>
                        </a:rPr>
                        <a:t>187 (57.2)</a:t>
                      </a:r>
                    </a:p>
                    <a:p>
                      <a:pPr marL="0" algn="ctr" defTabSz="914400" rtl="0" eaLnBrk="1" latinLnBrk="0" hangingPunct="1"/>
                      <a:r>
                        <a:rPr lang="ja-JP" sz="1200" baseline="0">
                          <a:solidFill>
                            <a:schemeClr val="tx1"/>
                          </a:solidFill>
                          <a:latin typeface="+mn-lt"/>
                          <a:ea typeface="MS Mincho"/>
                          <a:cs typeface="+mn-cs"/>
                        </a:rPr>
                        <a:t>49 (15.0)</a:t>
                      </a:r>
                    </a:p>
                    <a:p>
                      <a:pPr marL="0" algn="ctr" defTabSz="914400" rtl="0" eaLnBrk="1" latinLnBrk="0" hangingPunct="1"/>
                      <a:r>
                        <a:rPr lang="ja-JP" sz="1200" baseline="0">
                          <a:solidFill>
                            <a:schemeClr val="tx1"/>
                          </a:solidFill>
                          <a:latin typeface="+mn-lt"/>
                          <a:ea typeface="MS Mincho"/>
                          <a:cs typeface="+mn-cs"/>
                        </a:rPr>
                        <a:t>14 (4.3)</a:t>
                      </a:r>
                    </a:p>
                    <a:p>
                      <a:pPr marL="0" algn="ctr" defTabSz="914400" rtl="0" eaLnBrk="1" latinLnBrk="0" hangingPunct="1"/>
                      <a:r>
                        <a:rPr lang="ja-JP" sz="1200" baseline="0">
                          <a:solidFill>
                            <a:schemeClr val="tx1"/>
                          </a:solidFill>
                          <a:latin typeface="+mn-lt"/>
                          <a:ea typeface="MS Mincho"/>
                          <a:cs typeface="+mn-cs"/>
                        </a:rPr>
                        <a:t>68 (20.8)</a:t>
                      </a:r>
                    </a:p>
                  </a:txBody>
                  <a:tcPr marT="18000" marB="18000"/>
                </a:tc>
                <a:tc>
                  <a:txBody>
                    <a:bodyPr/>
                    <a:lstStyle/>
                    <a:p>
                      <a:pPr marL="0" algn="l" defTabSz="914400" rtl="0" eaLnBrk="1" latinLnBrk="0" hangingPunct="1"/>
                      <a:endParaRPr lang="en-GB" sz="1200" kern="12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17 (5.2)</a:t>
                      </a:r>
                    </a:p>
                    <a:p>
                      <a:pPr marL="0" algn="ctr" defTabSz="914400" rtl="0" eaLnBrk="1" latinLnBrk="0" hangingPunct="1"/>
                      <a:r>
                        <a:rPr lang="ja-JP" sz="1200">
                          <a:solidFill>
                            <a:schemeClr val="tx1"/>
                          </a:solidFill>
                          <a:latin typeface="+mn-lt"/>
                          <a:ea typeface="MS Mincho"/>
                          <a:cs typeface="+mn-cs"/>
                        </a:rPr>
                        <a:t>176 (53.5)</a:t>
                      </a:r>
                    </a:p>
                    <a:p>
                      <a:pPr marL="0" algn="ctr" defTabSz="914400" rtl="0" eaLnBrk="1" latinLnBrk="0" hangingPunct="1"/>
                      <a:r>
                        <a:rPr lang="ja-JP" sz="1200">
                          <a:solidFill>
                            <a:schemeClr val="tx1"/>
                          </a:solidFill>
                          <a:latin typeface="+mn-lt"/>
                          <a:ea typeface="MS Mincho"/>
                          <a:cs typeface="+mn-cs"/>
                        </a:rPr>
                        <a:t>54 (16.4)</a:t>
                      </a:r>
                    </a:p>
                    <a:p>
                      <a:pPr marL="0" algn="ctr" defTabSz="914400" rtl="0" eaLnBrk="1" latinLnBrk="0" hangingPunct="1"/>
                      <a:r>
                        <a:rPr lang="ja-JP" sz="1200">
                          <a:solidFill>
                            <a:schemeClr val="tx1"/>
                          </a:solidFill>
                          <a:latin typeface="+mn-lt"/>
                          <a:ea typeface="MS Mincho"/>
                          <a:cs typeface="+mn-cs"/>
                        </a:rPr>
                        <a:t>20 (6.1)</a:t>
                      </a:r>
                    </a:p>
                    <a:p>
                      <a:pPr marL="0" algn="ctr" defTabSz="914400" rtl="0" eaLnBrk="1" latinLnBrk="0" hangingPunct="1"/>
                      <a:r>
                        <a:rPr lang="ja-JP" sz="1200">
                          <a:solidFill>
                            <a:schemeClr val="tx1"/>
                          </a:solidFill>
                          <a:latin typeface="+mn-lt"/>
                          <a:ea typeface="MS Mincho"/>
                          <a:cs typeface="+mn-cs"/>
                        </a:rPr>
                        <a:t>62</a:t>
                      </a:r>
                      <a:r>
                        <a:rPr lang="ja-JP" sz="1200" baseline="0">
                          <a:solidFill>
                            <a:schemeClr val="tx1"/>
                          </a:solidFill>
                          <a:latin typeface="+mn-lt"/>
                          <a:ea typeface="MS Mincho"/>
                          <a:cs typeface="+mn-cs"/>
                        </a:rPr>
                        <a:t> (18.8)</a:t>
                      </a:r>
                    </a:p>
                  </a:txBody>
                  <a:tcPr marT="18000" marB="18000"/>
                </a:tc>
                <a:tc>
                  <a:txBody>
                    <a:bodyPr/>
                    <a:lstStyle/>
                    <a:p>
                      <a:pPr marL="0" algn="l" defTabSz="914400" rtl="0" eaLnBrk="1" latinLnBrk="0" hangingPunct="1"/>
                      <a:endParaRPr lang="en-GB" sz="1200" kern="1200" dirty="0">
                        <a:solidFill>
                          <a:schemeClr val="tx1"/>
                        </a:solidFill>
                        <a:latin typeface="+mn-lt"/>
                        <a:ea typeface="+mn-ea"/>
                        <a:cs typeface="+mn-cs"/>
                      </a:endParaRPr>
                    </a:p>
                    <a:p>
                      <a:pPr marL="0" algn="ctr" defTabSz="914400" rtl="0" eaLnBrk="1" latinLnBrk="0" hangingPunct="1"/>
                      <a:r>
                        <a:rPr lang="ja-JP" sz="1200">
                          <a:solidFill>
                            <a:schemeClr val="tx1"/>
                          </a:solidFill>
                          <a:latin typeface="+mn-lt"/>
                          <a:ea typeface="MS Mincho"/>
                          <a:cs typeface="+mn-cs"/>
                        </a:rPr>
                        <a:t> 1 (2.0)</a:t>
                      </a:r>
                    </a:p>
                    <a:p>
                      <a:pPr marL="0" algn="ctr" defTabSz="914400" rtl="0" eaLnBrk="1" latinLnBrk="0" hangingPunct="1"/>
                      <a:r>
                        <a:rPr lang="ja-JP" sz="1200">
                          <a:solidFill>
                            <a:schemeClr val="tx1"/>
                          </a:solidFill>
                          <a:latin typeface="+mn-lt"/>
                          <a:ea typeface="MS Mincho"/>
                          <a:cs typeface="+mn-cs"/>
                        </a:rPr>
                        <a:t>20 (40.0)</a:t>
                      </a:r>
                    </a:p>
                    <a:p>
                      <a:pPr marL="0" algn="ctr" defTabSz="914400" rtl="0" eaLnBrk="1" latinLnBrk="0" hangingPunct="1"/>
                      <a:r>
                        <a:rPr lang="ja-JP" sz="1200">
                          <a:solidFill>
                            <a:schemeClr val="tx1"/>
                          </a:solidFill>
                          <a:latin typeface="+mn-lt"/>
                          <a:ea typeface="MS Mincho"/>
                          <a:cs typeface="+mn-cs"/>
                        </a:rPr>
                        <a:t>12 (24.0)</a:t>
                      </a:r>
                    </a:p>
                    <a:p>
                      <a:pPr marL="0" algn="ctr" defTabSz="914400" rtl="0" eaLnBrk="1" latinLnBrk="0" hangingPunct="1"/>
                      <a:r>
                        <a:rPr lang="ja-JP" sz="1200">
                          <a:solidFill>
                            <a:schemeClr val="tx1"/>
                          </a:solidFill>
                          <a:latin typeface="+mn-lt"/>
                          <a:ea typeface="MS Mincho"/>
                          <a:cs typeface="+mn-cs"/>
                        </a:rPr>
                        <a:t>4 (8.0)</a:t>
                      </a:r>
                    </a:p>
                    <a:p>
                      <a:pPr marL="0" algn="ctr" defTabSz="914400" rtl="0" eaLnBrk="1" latinLnBrk="0" hangingPunct="1"/>
                      <a:r>
                        <a:rPr lang="ja-JP" sz="1200">
                          <a:solidFill>
                            <a:schemeClr val="tx1"/>
                          </a:solidFill>
                          <a:latin typeface="+mn-lt"/>
                          <a:ea typeface="MS Mincho"/>
                          <a:cs typeface="+mn-cs"/>
                        </a:rPr>
                        <a:t>13 (26.0)</a:t>
                      </a:r>
                    </a:p>
                  </a:txBody>
                  <a:tcPr marT="18000" marB="18000"/>
                </a:tc>
                <a:tc>
                  <a:txBody>
                    <a:bodyPr/>
                    <a:lstStyle/>
                    <a:p>
                      <a:pPr marL="0" algn="l" defTabSz="914400" rtl="0" eaLnBrk="1" latinLnBrk="0" hangingPunct="1"/>
                      <a:endParaRPr lang="en-GB" sz="1200" kern="1200" dirty="0">
                        <a:solidFill>
                          <a:schemeClr val="tx1"/>
                        </a:solidFill>
                        <a:latin typeface="+mn-lt"/>
                        <a:ea typeface="+mn-ea"/>
                        <a:cs typeface="+mn-cs"/>
                      </a:endParaRPr>
                    </a:p>
                    <a:p>
                      <a:pPr marL="0" algn="ctr" defTabSz="914400" rtl="0" eaLnBrk="1" latinLnBrk="0" hangingPunct="1"/>
                      <a:r>
                        <a:rPr lang="ja-JP" sz="1200">
                          <a:solidFill>
                            <a:schemeClr val="tx1"/>
                          </a:solidFill>
                          <a:latin typeface="+mn-lt"/>
                          <a:ea typeface="MS Mincho"/>
                          <a:cs typeface="+mn-cs"/>
                        </a:rPr>
                        <a:t>1 (1.9)</a:t>
                      </a:r>
                    </a:p>
                    <a:p>
                      <a:pPr marL="0" algn="ctr" defTabSz="914400" rtl="0" eaLnBrk="1" latinLnBrk="0" hangingPunct="1"/>
                      <a:r>
                        <a:rPr lang="ja-JP" sz="1200">
                          <a:solidFill>
                            <a:schemeClr val="tx1"/>
                          </a:solidFill>
                          <a:latin typeface="+mn-lt"/>
                          <a:ea typeface="MS Mincho"/>
                          <a:cs typeface="+mn-cs"/>
                        </a:rPr>
                        <a:t>18 (33.3)</a:t>
                      </a:r>
                    </a:p>
                    <a:p>
                      <a:pPr marL="0" algn="ctr" defTabSz="914400" rtl="0" eaLnBrk="1" latinLnBrk="0" hangingPunct="1"/>
                      <a:r>
                        <a:rPr lang="ja-JP" sz="1200">
                          <a:solidFill>
                            <a:schemeClr val="tx1"/>
                          </a:solidFill>
                          <a:latin typeface="+mn-lt"/>
                          <a:ea typeface="MS Mincho"/>
                          <a:cs typeface="+mn-cs"/>
                        </a:rPr>
                        <a:t>17 (31.5)</a:t>
                      </a:r>
                    </a:p>
                    <a:p>
                      <a:pPr marL="0" algn="ctr" defTabSz="914400" rtl="0" eaLnBrk="1" latinLnBrk="0" hangingPunct="1"/>
                      <a:r>
                        <a:rPr lang="ja-JP" sz="1200">
                          <a:solidFill>
                            <a:schemeClr val="tx1"/>
                          </a:solidFill>
                          <a:latin typeface="+mn-lt"/>
                          <a:ea typeface="MS Mincho"/>
                          <a:cs typeface="+mn-cs"/>
                        </a:rPr>
                        <a:t>9 (16.7)</a:t>
                      </a:r>
                    </a:p>
                    <a:p>
                      <a:pPr marL="0" algn="ctr" defTabSz="914400" rtl="0" eaLnBrk="1" latinLnBrk="0" hangingPunct="1"/>
                      <a:r>
                        <a:rPr lang="ja-JP" sz="1200">
                          <a:solidFill>
                            <a:schemeClr val="tx1"/>
                          </a:solidFill>
                          <a:latin typeface="+mn-lt"/>
                          <a:ea typeface="MS Mincho"/>
                          <a:cs typeface="+mn-cs"/>
                        </a:rPr>
                        <a:t>9 (16.7)</a:t>
                      </a:r>
                    </a:p>
                  </a:txBody>
                  <a:tcPr marT="18000" marB="18000"/>
                </a:tc>
                <a:tc>
                  <a:txBody>
                    <a:bodyPr/>
                    <a:lstStyle/>
                    <a:p>
                      <a:pPr marL="0" algn="l" defTabSz="914400" rtl="0" eaLnBrk="1" latinLnBrk="0" hangingPunct="1"/>
                      <a:endParaRPr lang="en-GB" sz="1200" kern="1200" dirty="0">
                        <a:solidFill>
                          <a:schemeClr val="tx1"/>
                        </a:solidFill>
                        <a:latin typeface="+mn-lt"/>
                        <a:ea typeface="+mn-ea"/>
                        <a:cs typeface="+mn-cs"/>
                      </a:endParaRPr>
                    </a:p>
                    <a:p>
                      <a:pPr marL="0" algn="ctr" defTabSz="914400" rtl="0" eaLnBrk="1" latinLnBrk="0" hangingPunct="1"/>
                      <a:r>
                        <a:rPr lang="ja-JP" sz="1200" baseline="0">
                          <a:solidFill>
                            <a:schemeClr val="tx1"/>
                          </a:solidFill>
                          <a:latin typeface="+mn-lt"/>
                          <a:ea typeface="MS Mincho"/>
                          <a:cs typeface="+mn-cs"/>
                        </a:rPr>
                        <a:t>6 (2.2</a:t>
                      </a:r>
                      <a:r>
                        <a:rPr lang="ja-JP" sz="1200">
                          <a:solidFill>
                            <a:schemeClr val="tx1"/>
                          </a:solidFill>
                          <a:latin typeface="+mn-lt"/>
                          <a:ea typeface="MS Mincho"/>
                          <a:cs typeface="+mn-cs"/>
                        </a:rPr>
                        <a:t>)</a:t>
                      </a:r>
                    </a:p>
                    <a:p>
                      <a:pPr marL="0" algn="ctr" defTabSz="914400" rtl="0" eaLnBrk="1" latinLnBrk="0" hangingPunct="1"/>
                      <a:r>
                        <a:rPr lang="ja-JP" sz="1200">
                          <a:solidFill>
                            <a:schemeClr val="tx1"/>
                          </a:solidFill>
                          <a:latin typeface="+mn-lt"/>
                          <a:ea typeface="MS Mincho"/>
                          <a:cs typeface="+mn-cs"/>
                        </a:rPr>
                        <a:t>165 (61.1)</a:t>
                      </a:r>
                    </a:p>
                    <a:p>
                      <a:pPr marL="0" algn="ctr" defTabSz="914400" rtl="0" eaLnBrk="1" latinLnBrk="0" hangingPunct="1"/>
                      <a:r>
                        <a:rPr lang="ja-JP" sz="1200">
                          <a:solidFill>
                            <a:schemeClr val="tx1"/>
                          </a:solidFill>
                          <a:latin typeface="+mn-lt"/>
                          <a:ea typeface="MS Mincho"/>
                          <a:cs typeface="+mn-cs"/>
                        </a:rPr>
                        <a:t>36 (13.3)</a:t>
                      </a:r>
                    </a:p>
                    <a:p>
                      <a:pPr marL="0" algn="ctr" defTabSz="914400" rtl="0" eaLnBrk="1" latinLnBrk="0" hangingPunct="1"/>
                      <a:r>
                        <a:rPr lang="ja-JP" sz="1200">
                          <a:solidFill>
                            <a:schemeClr val="tx1"/>
                          </a:solidFill>
                          <a:latin typeface="+mn-lt"/>
                          <a:ea typeface="MS Mincho"/>
                          <a:cs typeface="+mn-cs"/>
                        </a:rPr>
                        <a:t>10 (3.7)</a:t>
                      </a:r>
                    </a:p>
                    <a:p>
                      <a:pPr marL="0" algn="ctr" defTabSz="914400" rtl="0" eaLnBrk="1" latinLnBrk="0" hangingPunct="1"/>
                      <a:r>
                        <a:rPr lang="ja-JP" sz="1200">
                          <a:solidFill>
                            <a:schemeClr val="tx1"/>
                          </a:solidFill>
                          <a:latin typeface="+mn-lt"/>
                          <a:ea typeface="MS Mincho"/>
                          <a:cs typeface="+mn-cs"/>
                        </a:rPr>
                        <a:t>54 (19.9)</a:t>
                      </a:r>
                    </a:p>
                  </a:txBody>
                  <a:tcPr marT="18000" marB="18000"/>
                </a:tc>
                <a:tc>
                  <a:txBody>
                    <a:bodyPr/>
                    <a:lstStyle/>
                    <a:p>
                      <a:pPr marL="0" algn="l" defTabSz="914400" rtl="0" eaLnBrk="1" latinLnBrk="0" hangingPunct="1"/>
                      <a:endParaRPr lang="en-GB" sz="1200" kern="1200" dirty="0">
                        <a:solidFill>
                          <a:schemeClr val="tx1"/>
                        </a:solidFill>
                        <a:latin typeface="+mn-lt"/>
                        <a:ea typeface="+mn-ea"/>
                        <a:cs typeface="+mn-cs"/>
                      </a:endParaRPr>
                    </a:p>
                    <a:p>
                      <a:pPr marL="0" algn="ctr" defTabSz="914400" rtl="0" eaLnBrk="1" latinLnBrk="0" hangingPunct="1"/>
                      <a:r>
                        <a:rPr lang="ja-JP" sz="1200">
                          <a:solidFill>
                            <a:schemeClr val="tx1"/>
                          </a:solidFill>
                          <a:latin typeface="+mn-lt"/>
                          <a:ea typeface="MS Mincho"/>
                          <a:cs typeface="+mn-cs"/>
                        </a:rPr>
                        <a:t>16 (6.0)</a:t>
                      </a:r>
                    </a:p>
                    <a:p>
                      <a:pPr marL="0" algn="ctr" defTabSz="914400" rtl="0" eaLnBrk="1" latinLnBrk="0" hangingPunct="1"/>
                      <a:r>
                        <a:rPr lang="ja-JP" sz="1200">
                          <a:solidFill>
                            <a:schemeClr val="tx1"/>
                          </a:solidFill>
                          <a:latin typeface="+mn-lt"/>
                          <a:ea typeface="MS Mincho"/>
                          <a:cs typeface="+mn-cs"/>
                        </a:rPr>
                        <a:t>154 (57.5)</a:t>
                      </a:r>
                    </a:p>
                    <a:p>
                      <a:pPr marL="0" algn="ctr" defTabSz="914400" rtl="0" eaLnBrk="1" latinLnBrk="0" hangingPunct="1"/>
                      <a:r>
                        <a:rPr lang="ja-JP" sz="1200">
                          <a:solidFill>
                            <a:schemeClr val="tx1"/>
                          </a:solidFill>
                          <a:latin typeface="+mn-lt"/>
                          <a:ea typeface="MS Mincho"/>
                          <a:cs typeface="+mn-cs"/>
                        </a:rPr>
                        <a:t>37 (13.8)</a:t>
                      </a:r>
                    </a:p>
                    <a:p>
                      <a:pPr marL="0" algn="ctr" defTabSz="914400" rtl="0" eaLnBrk="1" latinLnBrk="0" hangingPunct="1"/>
                      <a:r>
                        <a:rPr lang="ja-JP" sz="1200">
                          <a:solidFill>
                            <a:schemeClr val="tx1"/>
                          </a:solidFill>
                          <a:latin typeface="+mn-lt"/>
                          <a:ea typeface="MS Mincho"/>
                          <a:cs typeface="+mn-cs"/>
                        </a:rPr>
                        <a:t>11 (4.1)</a:t>
                      </a:r>
                    </a:p>
                    <a:p>
                      <a:pPr marL="0" algn="ctr" defTabSz="914400" rtl="0" eaLnBrk="1" latinLnBrk="0" hangingPunct="1"/>
                      <a:r>
                        <a:rPr lang="ja-JP" sz="1200">
                          <a:solidFill>
                            <a:schemeClr val="tx1"/>
                          </a:solidFill>
                          <a:latin typeface="+mn-lt"/>
                          <a:ea typeface="MS Mincho"/>
                          <a:cs typeface="+mn-cs"/>
                        </a:rPr>
                        <a:t>50</a:t>
                      </a:r>
                      <a:r>
                        <a:rPr lang="ja-JP" sz="1200" baseline="0">
                          <a:solidFill>
                            <a:schemeClr val="tx1"/>
                          </a:solidFill>
                          <a:latin typeface="+mn-lt"/>
                          <a:ea typeface="MS Mincho"/>
                          <a:cs typeface="+mn-cs"/>
                        </a:rPr>
                        <a:t> （</a:t>
                      </a:r>
                      <a:r>
                        <a:rPr lang="ja-JP" sz="1200">
                          <a:solidFill>
                            <a:schemeClr val="tx1"/>
                          </a:solidFill>
                          <a:latin typeface="+mn-lt"/>
                          <a:ea typeface="MS Mincho"/>
                          <a:cs typeface="+mn-cs"/>
                        </a:rPr>
                        <a:t>18.7）</a:t>
                      </a:r>
                    </a:p>
                  </a:txBody>
                  <a:tcPr marT="18000" marB="18000"/>
                </a:tc>
                <a:extLst>
                  <a:ext uri="{0D108BD9-81ED-4DB2-BD59-A6C34878D82A}">
                    <a16:rowId xmlns:a16="http://schemas.microsoft.com/office/drawing/2014/main" val="2643884403"/>
                  </a:ext>
                </a:extLst>
              </a:tr>
              <a:tr h="0">
                <a:tc>
                  <a:txBody>
                    <a:bodyPr/>
                    <a:lstStyle/>
                    <a:p>
                      <a:pPr marL="0" algn="l" defTabSz="914400" rtl="0" eaLnBrk="1" latinLnBrk="0" hangingPunct="1"/>
                      <a:r>
                        <a:rPr lang="ja-JP" sz="1200">
                          <a:solidFill>
                            <a:schemeClr val="tx1"/>
                          </a:solidFill>
                          <a:latin typeface="+mn-lt"/>
                          <a:ea typeface="MS Mincho"/>
                          <a:cs typeface="+mn-cs"/>
                        </a:rPr>
                        <a:t>DCR、n (%)</a:t>
                      </a:r>
                    </a:p>
                  </a:txBody>
                  <a:tcPr marT="18000" marB="18000"/>
                </a:tc>
                <a:tc>
                  <a:txBody>
                    <a:bodyPr/>
                    <a:lstStyle/>
                    <a:p>
                      <a:pPr marL="0" algn="ctr" defTabSz="914400" rtl="0" eaLnBrk="1" latinLnBrk="0" hangingPunct="1"/>
                      <a:r>
                        <a:rPr lang="ja-JP" sz="1200" baseline="0">
                          <a:solidFill>
                            <a:schemeClr val="tx1"/>
                          </a:solidFill>
                          <a:latin typeface="+mn-lt"/>
                          <a:ea typeface="MS Mincho"/>
                          <a:cs typeface="+mn-cs"/>
                        </a:rPr>
                        <a:t>245 (74.9)</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247 (75.1)</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33 (66.0)</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36 (66.7)</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207 (76.4)</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207 (77.2)</a:t>
                      </a:r>
                    </a:p>
                  </a:txBody>
                  <a:tcPr marT="18000" marB="18000"/>
                </a:tc>
                <a:extLst>
                  <a:ext uri="{0D108BD9-81ED-4DB2-BD59-A6C34878D82A}">
                    <a16:rowId xmlns:a16="http://schemas.microsoft.com/office/drawing/2014/main" val="669964704"/>
                  </a:ext>
                </a:extLst>
              </a:tr>
              <a:tr h="126456">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latin typeface="+mn-lt"/>
                          <a:ea typeface="MS Mincho"/>
                          <a:cs typeface="+mn-cs"/>
                        </a:rPr>
                        <a:t>OR (95%CI);</a:t>
                      </a:r>
                      <a:r>
                        <a:rPr lang="ja-JP" sz="1200" baseline="0">
                          <a:solidFill>
                            <a:schemeClr val="tx1"/>
                          </a:solidFill>
                          <a:latin typeface="+mn-lt"/>
                          <a:ea typeface="MS Mincho"/>
                          <a:cs typeface="+mn-cs"/>
                        </a:rPr>
                        <a:t> p値</a:t>
                      </a:r>
                    </a:p>
                  </a:txBody>
                  <a:tcPr marT="18000" marB="18000"/>
                </a:tc>
                <a:tc gridSpan="2">
                  <a:txBody>
                    <a:bodyPr/>
                    <a:lstStyle/>
                    <a:p>
                      <a:pPr marL="0" algn="ctr" defTabSz="914400" rtl="0" eaLnBrk="1" latinLnBrk="0" hangingPunct="1"/>
                      <a:r>
                        <a:rPr lang="ja-JP" sz="1200">
                          <a:solidFill>
                            <a:schemeClr val="tx1"/>
                          </a:solidFill>
                          <a:latin typeface="+mn-lt"/>
                          <a:ea typeface="MS Mincho"/>
                          <a:cs typeface="+mn-cs"/>
                        </a:rPr>
                        <a:t>0.99 (0.70,</a:t>
                      </a:r>
                      <a:r>
                        <a:rPr lang="ja-JP" sz="1200" baseline="0">
                          <a:solidFill>
                            <a:schemeClr val="tx1"/>
                          </a:solidFill>
                          <a:latin typeface="+mn-lt"/>
                          <a:ea typeface="MS Mincho"/>
                          <a:cs typeface="+mn-cs"/>
                        </a:rPr>
                        <a:t> 1.41); &gt;0.99</a:t>
                      </a:r>
                    </a:p>
                  </a:txBody>
                  <a:tcPr marT="18000" marB="18000"/>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ja-JP" sz="1200">
                          <a:solidFill>
                            <a:schemeClr val="tx1"/>
                          </a:solidFill>
                          <a:latin typeface="+mn-lt"/>
                          <a:ea typeface="MS Mincho"/>
                          <a:cs typeface="+mn-cs"/>
                        </a:rPr>
                        <a:t>-</a:t>
                      </a:r>
                    </a:p>
                  </a:txBody>
                  <a:tcPr marT="18000" marB="18000"/>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ja-JP" sz="1200">
                          <a:solidFill>
                            <a:schemeClr val="tx1"/>
                          </a:solidFill>
                          <a:latin typeface="+mn-lt"/>
                          <a:ea typeface="MS Mincho"/>
                          <a:cs typeface="+mn-cs"/>
                        </a:rPr>
                        <a:t>-</a:t>
                      </a:r>
                    </a:p>
                  </a:txBody>
                  <a:tcPr marT="18000" marB="18000"/>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004231524"/>
                  </a:ext>
                </a:extLst>
              </a:tr>
              <a:tr h="126456">
                <a:tc>
                  <a:txBody>
                    <a:bodyPr/>
                    <a:lstStyle/>
                    <a:p>
                      <a:pPr marL="0" algn="l" defTabSz="914400" rtl="0" eaLnBrk="1" latinLnBrk="0" hangingPunct="1"/>
                      <a:r>
                        <a:rPr lang="ja-JP" sz="1200">
                          <a:solidFill>
                            <a:schemeClr val="tx1"/>
                          </a:solidFill>
                          <a:latin typeface="+mn-lt"/>
                          <a:ea typeface="MS Mincho"/>
                          <a:cs typeface="+mn-cs"/>
                        </a:rPr>
                        <a:t>mPFS、月数(95%CI)</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10.7</a:t>
                      </a:r>
                      <a:r>
                        <a:rPr lang="ja-JP" sz="1200" baseline="0">
                          <a:solidFill>
                            <a:schemeClr val="tx1"/>
                          </a:solidFill>
                          <a:latin typeface="+mn-lt"/>
                          <a:ea typeface="MS Mincho"/>
                          <a:cs typeface="+mn-cs"/>
                        </a:rPr>
                        <a:t> (9.7、12.2)</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11.3 (10.2、12.0)</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5.5</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7.4</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11.5</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11.6</a:t>
                      </a:r>
                    </a:p>
                  </a:txBody>
                  <a:tcPr marT="18000" marB="18000"/>
                </a:tc>
                <a:extLst>
                  <a:ext uri="{0D108BD9-81ED-4DB2-BD59-A6C34878D82A}">
                    <a16:rowId xmlns:a16="http://schemas.microsoft.com/office/drawing/2014/main" val="2444668556"/>
                  </a:ext>
                </a:extLst>
              </a:tr>
              <a:tr h="126456">
                <a:tc>
                  <a:txBody>
                    <a:bodyPr/>
                    <a:lstStyle/>
                    <a:p>
                      <a:pPr marL="92075" indent="0" algn="l" defTabSz="914400" rtl="0" eaLnBrk="1" latinLnBrk="0" hangingPunct="1"/>
                      <a:r>
                        <a:rPr lang="ja-JP" sz="1200">
                          <a:solidFill>
                            <a:schemeClr val="tx1"/>
                          </a:solidFill>
                          <a:latin typeface="+mn-lt"/>
                          <a:ea typeface="MS Mincho"/>
                          <a:cs typeface="+mn-cs"/>
                        </a:rPr>
                        <a:t>HR</a:t>
                      </a:r>
                      <a:r>
                        <a:rPr lang="ja-JP" sz="1200" baseline="0">
                          <a:solidFill>
                            <a:schemeClr val="tx1"/>
                          </a:solidFill>
                          <a:latin typeface="+mn-lt"/>
                          <a:ea typeface="MS Mincho"/>
                          <a:cs typeface="+mn-cs"/>
                        </a:rPr>
                        <a:t> </a:t>
                      </a:r>
                      <a:r>
                        <a:rPr lang="ja-JP" sz="1200">
                          <a:solidFill>
                            <a:schemeClr val="tx1"/>
                          </a:solidFill>
                          <a:latin typeface="+mn-lt"/>
                          <a:ea typeface="MS Mincho"/>
                          <a:cs typeface="+mn-cs"/>
                        </a:rPr>
                        <a:t>(95%CI);</a:t>
                      </a:r>
                      <a:r>
                        <a:rPr lang="ja-JP" sz="1200" baseline="0">
                          <a:solidFill>
                            <a:schemeClr val="tx1"/>
                          </a:solidFill>
                          <a:latin typeface="+mn-lt"/>
                          <a:ea typeface="MS Mincho"/>
                          <a:cs typeface="+mn-cs"/>
                        </a:rPr>
                        <a:t> p値</a:t>
                      </a:r>
                    </a:p>
                  </a:txBody>
                  <a:tcPr marT="18000" marB="18000"/>
                </a:tc>
                <a:tc gridSpan="2">
                  <a:txBody>
                    <a:bodyPr/>
                    <a:lstStyle/>
                    <a:p>
                      <a:pPr marL="0" algn="ctr" defTabSz="914400" rtl="0" eaLnBrk="1" latinLnBrk="0" hangingPunct="1"/>
                      <a:r>
                        <a:rPr lang="ja-JP" sz="1200">
                          <a:solidFill>
                            <a:schemeClr val="tx1"/>
                          </a:solidFill>
                          <a:latin typeface="+mn-lt"/>
                          <a:ea typeface="MS Mincho"/>
                          <a:cs typeface="+mn-cs"/>
                        </a:rPr>
                        <a:t>0.92; 0.36</a:t>
                      </a:r>
                    </a:p>
                  </a:txBody>
                  <a:tcPr marT="18000" marB="18000"/>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ja-JP" sz="1200">
                          <a:solidFill>
                            <a:schemeClr val="tx1"/>
                          </a:solidFill>
                          <a:latin typeface="+mn-lt"/>
                          <a:ea typeface="MS Mincho"/>
                          <a:cs typeface="+mn-cs"/>
                        </a:rPr>
                        <a:t>1.23 (0.78、1.95)、</a:t>
                      </a:r>
                      <a:r>
                        <a:rPr lang="ja-JP" sz="1200" baseline="0">
                          <a:solidFill>
                            <a:schemeClr val="tx1"/>
                          </a:solidFill>
                          <a:latin typeface="+mn-lt"/>
                          <a:ea typeface="MS Mincho"/>
                          <a:cs typeface="+mn-cs"/>
                        </a:rPr>
                        <a:t>0.38</a:t>
                      </a:r>
                    </a:p>
                  </a:txBody>
                  <a:tcPr marT="18000" marB="18000"/>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ja-JP" sz="1200">
                          <a:solidFill>
                            <a:schemeClr val="tx1"/>
                          </a:solidFill>
                          <a:latin typeface="+mn-lt"/>
                          <a:ea typeface="MS Mincho"/>
                          <a:cs typeface="+mn-cs"/>
                        </a:rPr>
                        <a:t>0.87 (0.71、1.06)、</a:t>
                      </a:r>
                      <a:r>
                        <a:rPr lang="ja-JP" sz="1200" baseline="0">
                          <a:solidFill>
                            <a:schemeClr val="tx1"/>
                          </a:solidFill>
                          <a:latin typeface="+mn-lt"/>
                          <a:ea typeface="MS Mincho"/>
                          <a:cs typeface="+mn-cs"/>
                        </a:rPr>
                        <a:t>0.17</a:t>
                      </a:r>
                    </a:p>
                  </a:txBody>
                  <a:tcPr marT="18000" marB="18000"/>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1099589532"/>
                  </a:ext>
                </a:extLst>
              </a:tr>
              <a:tr h="126456">
                <a:tc>
                  <a:txBody>
                    <a:bodyPr/>
                    <a:lstStyle/>
                    <a:p>
                      <a:pPr marL="0" algn="l" defTabSz="914400" rtl="0" eaLnBrk="1" latinLnBrk="0" hangingPunct="1"/>
                      <a:r>
                        <a:rPr lang="ja-JP" sz="1200">
                          <a:solidFill>
                            <a:schemeClr val="tx1"/>
                          </a:solidFill>
                          <a:latin typeface="+mn-lt"/>
                          <a:ea typeface="MS Mincho"/>
                          <a:cs typeface="+mn-cs"/>
                        </a:rPr>
                        <a:t>mOS、月数(95%CI)</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32.5 (28.6、36.3)</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31.3 (27.0、40.0)</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12.5</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21.2</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33.2</a:t>
                      </a:r>
                    </a:p>
                  </a:txBody>
                  <a:tcPr marT="18000" marB="18000"/>
                </a:tc>
                <a:tc>
                  <a:txBody>
                    <a:bodyPr/>
                    <a:lstStyle/>
                    <a:p>
                      <a:pPr marL="0" algn="ctr" defTabSz="914400" rtl="0" eaLnBrk="1" latinLnBrk="0" hangingPunct="1"/>
                      <a:r>
                        <a:rPr lang="ja-JP" sz="1200">
                          <a:solidFill>
                            <a:schemeClr val="tx1"/>
                          </a:solidFill>
                          <a:latin typeface="+mn-lt"/>
                          <a:ea typeface="MS Mincho"/>
                          <a:cs typeface="+mn-cs"/>
                        </a:rPr>
                        <a:t>35.6</a:t>
                      </a:r>
                    </a:p>
                  </a:txBody>
                  <a:tcPr marT="18000" marB="18000"/>
                </a:tc>
                <a:extLst>
                  <a:ext uri="{0D108BD9-81ED-4DB2-BD59-A6C34878D82A}">
                    <a16:rowId xmlns:a16="http://schemas.microsoft.com/office/drawing/2014/main" val="2787497994"/>
                  </a:ext>
                </a:extLst>
              </a:tr>
              <a:tr h="126456">
                <a:tc>
                  <a:txBody>
                    <a:bodyPr/>
                    <a:lstStyle/>
                    <a:p>
                      <a:pPr marL="92075" indent="0" algn="l" defTabSz="914400" rtl="0" eaLnBrk="1" latinLnBrk="0" hangingPunct="1"/>
                      <a:r>
                        <a:rPr lang="ja-JP" sz="1200">
                          <a:solidFill>
                            <a:schemeClr val="tx1"/>
                          </a:solidFill>
                          <a:latin typeface="+mn-lt"/>
                          <a:ea typeface="MS Mincho"/>
                          <a:cs typeface="+mn-cs"/>
                        </a:rPr>
                        <a:t>HR</a:t>
                      </a:r>
                      <a:r>
                        <a:rPr lang="ja-JP" sz="1200" baseline="0">
                          <a:solidFill>
                            <a:schemeClr val="tx1"/>
                          </a:solidFill>
                          <a:latin typeface="+mn-lt"/>
                          <a:ea typeface="MS Mincho"/>
                          <a:cs typeface="+mn-cs"/>
                        </a:rPr>
                        <a:t> </a:t>
                      </a:r>
                      <a:r>
                        <a:rPr lang="ja-JP" sz="1200">
                          <a:solidFill>
                            <a:schemeClr val="tx1"/>
                          </a:solidFill>
                          <a:latin typeface="+mn-lt"/>
                          <a:ea typeface="MS Mincho"/>
                          <a:cs typeface="+mn-cs"/>
                        </a:rPr>
                        <a:t>(95%CI);</a:t>
                      </a:r>
                      <a:r>
                        <a:rPr lang="ja-JP" sz="1200" baseline="0">
                          <a:solidFill>
                            <a:schemeClr val="tx1"/>
                          </a:solidFill>
                          <a:latin typeface="+mn-lt"/>
                          <a:ea typeface="MS Mincho"/>
                          <a:cs typeface="+mn-cs"/>
                        </a:rPr>
                        <a:t> p値</a:t>
                      </a:r>
                    </a:p>
                  </a:txBody>
                  <a:tcPr marT="18000" marB="18000"/>
                </a:tc>
                <a:tc gridSpan="2">
                  <a:txBody>
                    <a:bodyPr/>
                    <a:lstStyle/>
                    <a:p>
                      <a:pPr marL="0" algn="ctr" defTabSz="914400" rtl="0" eaLnBrk="1" latinLnBrk="0" hangingPunct="1"/>
                      <a:r>
                        <a:rPr lang="ja-JP" sz="1200">
                          <a:solidFill>
                            <a:schemeClr val="tx1"/>
                          </a:solidFill>
                          <a:latin typeface="+mn-lt"/>
                          <a:ea typeface="MS Mincho"/>
                          <a:cs typeface="+mn-cs"/>
                        </a:rPr>
                        <a:t>1.03; 0.81</a:t>
                      </a:r>
                    </a:p>
                  </a:txBody>
                  <a:tcPr marT="18000" marB="18000"/>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ja-JP" sz="1200">
                          <a:solidFill>
                            <a:schemeClr val="tx1"/>
                          </a:solidFill>
                          <a:latin typeface="+mn-lt"/>
                          <a:ea typeface="MS Mincho"/>
                          <a:cs typeface="+mn-cs"/>
                        </a:rPr>
                        <a:t>1.35 (0.78、2.34)、0.27</a:t>
                      </a:r>
                    </a:p>
                  </a:txBody>
                  <a:tcPr marT="18000" marB="18000"/>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ja-JP" sz="1200">
                          <a:solidFill>
                            <a:schemeClr val="tx1"/>
                          </a:solidFill>
                          <a:latin typeface="+mn-lt"/>
                          <a:ea typeface="MS Mincho"/>
                          <a:cs typeface="+mn-cs"/>
                        </a:rPr>
                        <a:t>0.99</a:t>
                      </a:r>
                      <a:r>
                        <a:rPr lang="ja-JP" sz="1200" baseline="0">
                          <a:solidFill>
                            <a:schemeClr val="tx1"/>
                          </a:solidFill>
                          <a:latin typeface="+mn-lt"/>
                          <a:ea typeface="MS Mincho"/>
                          <a:cs typeface="+mn-cs"/>
                        </a:rPr>
                        <a:t> (0.75, 1.32); 0.96</a:t>
                      </a:r>
                    </a:p>
                  </a:txBody>
                  <a:tcPr marT="18000" marB="18000"/>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959399531"/>
                  </a:ext>
                </a:extLst>
              </a:tr>
            </a:tbl>
          </a:graphicData>
        </a:graphic>
      </p:graphicFrame>
    </p:spTree>
    <p:extLst>
      <p:ext uri="{BB962C8B-B14F-4D97-AF65-F5344CB8AC3E}">
        <p14:creationId xmlns:p14="http://schemas.microsoft.com/office/powerpoint/2010/main" val="19427102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SO-17：切除不能転移性結腸直腸癌患者の第一選択治療として高用量ビタミンC＋FOLFOX＋/－ベバシズマブをFOLFOX＋/－ベバシズマブと比較した無作為化非盲検多施設共同第3相試験 </a:t>
            </a:r>
            <a:br>
              <a:rPr lang="en-GB" altLang="ja-JP" dirty="0"/>
            </a:br>
            <a:r>
              <a:rPr lang="ja-JP" dirty="0"/>
              <a:t>– Wang F、et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試験の目的</a:t>
            </a:r>
          </a:p>
          <a:p>
            <a:r>
              <a:rPr lang="ja-JP" dirty="0"/>
              <a:t>中国の施設において、切除不能なmCRC患者を対象に、高用量ビタミンC＋FOLFOX±ベバシズマブの有効性と安全性を評価すること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2022年ESMO WCGCで発表</a:t>
            </a:r>
            <a:br>
              <a:rPr lang="en-GB" altLang="ja-JP" dirty="0"/>
            </a:br>
            <a:r>
              <a:rPr lang="ja-JP" dirty="0"/>
              <a:t>Wang F, et al.Ann Oncol 2022;33(suppl):abstr SO-17</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25" name="Oval 14"/>
          <p:cNvSpPr>
            <a:spLocks noChangeArrowheads="1"/>
          </p:cNvSpPr>
          <p:nvPr/>
        </p:nvSpPr>
        <p:spPr bwMode="auto">
          <a:xfrm>
            <a:off x="5209828" y="345273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26" name="AutoShape 15"/>
          <p:cNvCxnSpPr>
            <a:cxnSpLocks noChangeShapeType="1"/>
            <a:stCxn id="25" idx="0"/>
            <a:endCxn id="28" idx="1"/>
          </p:cNvCxnSpPr>
          <p:nvPr/>
        </p:nvCxnSpPr>
        <p:spPr bwMode="auto">
          <a:xfrm rot="5400000" flipH="1" flipV="1">
            <a:off x="5233895" y="2893205"/>
            <a:ext cx="827259" cy="291797"/>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5025336" y="3744832"/>
            <a:ext cx="184492"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793423" y="2154337"/>
            <a:ext cx="3535512"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高用量ビタミンC + FOLFOX ± ベバシズマブ
(n=221)</a:t>
            </a:r>
          </a:p>
        </p:txBody>
      </p:sp>
      <p:sp>
        <p:nvSpPr>
          <p:cNvPr id="29" name="AutoShape 9"/>
          <p:cNvSpPr>
            <a:spLocks noChangeArrowheads="1"/>
          </p:cNvSpPr>
          <p:nvPr/>
        </p:nvSpPr>
        <p:spPr bwMode="auto">
          <a:xfrm>
            <a:off x="2161207" y="2813552"/>
            <a:ext cx="286412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転移性疾患に対する治療歴なし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0～2 </a:t>
            </a:r>
          </a:p>
          <a:p>
            <a:pPr defTabSz="892175" eaLnBrk="0" hangingPunct="0">
              <a:spcAft>
                <a:spcPct val="30000"/>
              </a:spcAft>
              <a:defRPr/>
            </a:pPr>
            <a:r>
              <a:rPr lang="ja-JP" sz="1600">
                <a:solidFill>
                  <a:srgbClr val="FFFFFF"/>
                </a:solidFill>
                <a:ea typeface="SimSun" pitchFamily="2" charset="-122"/>
              </a:rPr>
              <a:t>(n=442)</a:t>
            </a:r>
          </a:p>
        </p:txBody>
      </p:sp>
      <p:cxnSp>
        <p:nvCxnSpPr>
          <p:cNvPr id="30" name="AutoShape 16"/>
          <p:cNvCxnSpPr>
            <a:cxnSpLocks noChangeShapeType="1"/>
            <a:stCxn id="25" idx="4"/>
            <a:endCxn id="32" idx="1"/>
          </p:cNvCxnSpPr>
          <p:nvPr/>
        </p:nvCxnSpPr>
        <p:spPr bwMode="auto">
          <a:xfrm rot="16200000" flipH="1">
            <a:off x="5229763" y="4308794"/>
            <a:ext cx="835523" cy="291797"/>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ORR、OS、安全性</a:t>
            </a:r>
          </a:p>
        </p:txBody>
      </p:sp>
      <p:sp>
        <p:nvSpPr>
          <p:cNvPr id="32" name="AutoShape 8"/>
          <p:cNvSpPr>
            <a:spLocks noChangeArrowheads="1"/>
          </p:cNvSpPr>
          <p:nvPr/>
        </p:nvSpPr>
        <p:spPr bwMode="auto">
          <a:xfrm>
            <a:off x="5793423" y="4401319"/>
            <a:ext cx="3535512"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FOLFOX ± ベバシズマブ
(n=221)</a:t>
            </a:r>
          </a:p>
        </p:txBody>
      </p:sp>
      <p:sp>
        <p:nvSpPr>
          <p:cNvPr id="20" name="Content Placeholder 26"/>
          <p:cNvSpPr txBox="1">
            <a:spLocks/>
          </p:cNvSpPr>
          <p:nvPr/>
        </p:nvSpPr>
        <p:spPr bwMode="auto">
          <a:xfrm>
            <a:off x="5912238" y="3302876"/>
            <a:ext cx="3284463"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原発腫瘍の位置</a:t>
            </a:r>
          </a:p>
          <a:p>
            <a:pPr marL="203200" lvl="0" indent="-203200">
              <a:spcAft>
                <a:spcPts val="400"/>
              </a:spcAft>
              <a:buFont typeface="Arial" pitchFamily="34" charset="0"/>
              <a:buChar char="•"/>
              <a:defRPr/>
            </a:pPr>
            <a:r>
              <a:rPr lang="ja-JP" sz="1400">
                <a:solidFill>
                  <a:srgbClr val="4D4D4D"/>
                </a:solidFill>
              </a:rPr>
              <a:t>ベバシズマブの使用</a:t>
            </a:r>
          </a:p>
        </p:txBody>
      </p:sp>
    </p:spTree>
    <p:extLst>
      <p:ext uri="{BB962C8B-B14F-4D97-AF65-F5344CB8AC3E}">
        <p14:creationId xmlns:p14="http://schemas.microsoft.com/office/powerpoint/2010/main" val="3525269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SO-17：切除不能転移性結腸直腸癌患者の第一選択治療として高用量ビタミンC＋FOLFOX＋/－ベバシズマブをFOLFOX＋/－ベバシズマブと比較した無作為化非盲検多施設共同第3相試験 </a:t>
            </a:r>
            <a:br>
              <a:rPr lang="en-GB" altLang="ja-JP" dirty="0"/>
            </a:br>
            <a:r>
              <a:rPr lang="ja-JP" dirty="0"/>
              <a:t>– Wang F、et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Wang F, et al.Ann Oncol 2022;33(suppl):abstr SO-17</a:t>
            </a:r>
          </a:p>
        </p:txBody>
      </p:sp>
      <p:sp>
        <p:nvSpPr>
          <p:cNvPr id="7" name="TextBox 6"/>
          <p:cNvSpPr txBox="1"/>
          <p:nvPr/>
        </p:nvSpPr>
        <p:spPr>
          <a:xfrm>
            <a:off x="1630159" y="1486972"/>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8" name="TextBox 7"/>
          <p:cNvSpPr txBox="1"/>
          <p:nvPr/>
        </p:nvSpPr>
        <p:spPr>
          <a:xfrm>
            <a:off x="5554832" y="1486972"/>
            <a:ext cx="1715534" cy="338554"/>
          </a:xfrm>
          <a:prstGeom prst="rect">
            <a:avLst/>
          </a:prstGeom>
          <a:noFill/>
        </p:spPr>
        <p:txBody>
          <a:bodyPr wrap="none" rtlCol="0">
            <a:spAutoFit/>
          </a:bodyPr>
          <a:lstStyle/>
          <a:p>
            <a:pPr algn="ctr"/>
            <a:r>
              <a:rPr lang="ja-JP" sz="1600" b="1">
                <a:solidFill>
                  <a:schemeClr val="tx1"/>
                </a:solidFill>
              </a:rPr>
              <a:t>全生存期間</a:t>
            </a:r>
          </a:p>
        </p:txBody>
      </p:sp>
      <p:sp>
        <p:nvSpPr>
          <p:cNvPr id="9" name="TextBox 8"/>
          <p:cNvSpPr txBox="1"/>
          <p:nvPr/>
        </p:nvSpPr>
        <p:spPr>
          <a:xfrm>
            <a:off x="8934843" y="1245047"/>
            <a:ext cx="2717411" cy="584775"/>
          </a:xfrm>
          <a:prstGeom prst="rect">
            <a:avLst/>
          </a:prstGeom>
          <a:noFill/>
        </p:spPr>
        <p:txBody>
          <a:bodyPr wrap="none" rtlCol="0">
            <a:spAutoFit/>
          </a:bodyPr>
          <a:lstStyle/>
          <a:p>
            <a:pPr algn="ctr"/>
            <a:r>
              <a:rPr lang="ja-JP" sz="1600" b="1">
                <a:solidFill>
                  <a:schemeClr val="tx1"/>
                </a:solidFill>
              </a:rPr>
              <a:t>RAS突然変異体の</a:t>
            </a:r>
            <a:br>
              <a:rPr lang="ja-JP" sz="1600" b="1">
                <a:solidFill>
                  <a:schemeClr val="tx1"/>
                </a:solidFill>
              </a:rPr>
            </a:br>
            <a:r>
              <a:rPr lang="ja-JP" sz="1600" b="1">
                <a:solidFill>
                  <a:schemeClr val="tx1"/>
                </a:solidFill>
              </a:rPr>
              <a:t>無増悪生存期間</a:t>
            </a:r>
          </a:p>
        </p:txBody>
      </p:sp>
      <p:sp>
        <p:nvSpPr>
          <p:cNvPr id="10" name="TextBox 9">
            <a:extLst>
              <a:ext uri="{FF2B5EF4-FFF2-40B4-BE49-F238E27FC236}">
                <a16:creationId xmlns:a16="http://schemas.microsoft.com/office/drawing/2014/main" id="{48C7F9BA-EA53-9738-1CF9-663A41DD03EC}"/>
              </a:ext>
            </a:extLst>
          </p:cNvPr>
          <p:cNvSpPr txBox="1"/>
          <p:nvPr/>
        </p:nvSpPr>
        <p:spPr>
          <a:xfrm>
            <a:off x="366286" y="5365451"/>
            <a:ext cx="877163" cy="276999"/>
          </a:xfrm>
          <a:prstGeom prst="rect">
            <a:avLst/>
          </a:prstGeom>
          <a:noFill/>
        </p:spPr>
        <p:txBody>
          <a:bodyPr wrap="none" rtlCol="0">
            <a:spAutoFit/>
          </a:bodyPr>
          <a:lstStyle/>
          <a:p>
            <a:pPr algn="r"/>
            <a:r>
              <a:rPr lang="ja-JP" sz="1200" dirty="0">
                <a:solidFill>
                  <a:schemeClr val="tx1"/>
                </a:solidFill>
              </a:rPr>
              <a:t>リスク有患者数</a:t>
            </a:r>
          </a:p>
        </p:txBody>
      </p:sp>
      <p:grpSp>
        <p:nvGrpSpPr>
          <p:cNvPr id="11" name="Group 10">
            <a:extLst>
              <a:ext uri="{FF2B5EF4-FFF2-40B4-BE49-F238E27FC236}">
                <a16:creationId xmlns:a16="http://schemas.microsoft.com/office/drawing/2014/main" id="{4D4A0684-00CA-74CD-61A7-AC7CEC455E03}"/>
              </a:ext>
            </a:extLst>
          </p:cNvPr>
          <p:cNvGrpSpPr/>
          <p:nvPr/>
        </p:nvGrpSpPr>
        <p:grpSpPr>
          <a:xfrm>
            <a:off x="622217" y="2670242"/>
            <a:ext cx="3533902" cy="3601030"/>
            <a:chOff x="691041" y="2670242"/>
            <a:chExt cx="3533902" cy="3601030"/>
          </a:xfrm>
        </p:grpSpPr>
        <p:sp>
          <p:nvSpPr>
            <p:cNvPr id="12" name="Freeform 21">
              <a:extLst>
                <a:ext uri="{FF2B5EF4-FFF2-40B4-BE49-F238E27FC236}">
                  <a16:creationId xmlns:a16="http://schemas.microsoft.com/office/drawing/2014/main" id="{5B3D5899-0172-52D1-9C07-EE90F97A5851}"/>
                </a:ext>
              </a:extLst>
            </p:cNvPr>
            <p:cNvSpPr>
              <a:spLocks/>
            </p:cNvSpPr>
            <p:nvPr/>
          </p:nvSpPr>
          <p:spPr bwMode="auto">
            <a:xfrm>
              <a:off x="1370963" y="2762865"/>
              <a:ext cx="2797914" cy="23302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id="{6F8A29BA-E274-2D94-9AC1-2716CB62EBAF}"/>
                </a:ext>
              </a:extLst>
            </p:cNvPr>
            <p:cNvGrpSpPr/>
            <p:nvPr/>
          </p:nvGrpSpPr>
          <p:grpSpPr>
            <a:xfrm>
              <a:off x="691041" y="2670242"/>
              <a:ext cx="678014" cy="2489232"/>
              <a:chOff x="679008" y="2670242"/>
              <a:chExt cx="678014" cy="2489232"/>
            </a:xfrm>
          </p:grpSpPr>
          <p:sp>
            <p:nvSpPr>
              <p:cNvPr id="57" name="Line 6">
                <a:extLst>
                  <a:ext uri="{FF2B5EF4-FFF2-40B4-BE49-F238E27FC236}">
                    <a16:creationId xmlns:a16="http://schemas.microsoft.com/office/drawing/2014/main" id="{027373A6-2EDA-F07A-5A8D-819A3401F71B}"/>
                  </a:ext>
                </a:extLst>
              </p:cNvPr>
              <p:cNvSpPr>
                <a:spLocks noChangeShapeType="1"/>
              </p:cNvSpPr>
              <p:nvPr/>
            </p:nvSpPr>
            <p:spPr bwMode="auto">
              <a:xfrm>
                <a:off x="1270788" y="27937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8" name="Line 7">
                <a:extLst>
                  <a:ext uri="{FF2B5EF4-FFF2-40B4-BE49-F238E27FC236}">
                    <a16:creationId xmlns:a16="http://schemas.microsoft.com/office/drawing/2014/main" id="{64A41EA7-E999-20FC-37DD-670658C9976F}"/>
                  </a:ext>
                </a:extLst>
              </p:cNvPr>
              <p:cNvSpPr>
                <a:spLocks noChangeShapeType="1"/>
              </p:cNvSpPr>
              <p:nvPr/>
            </p:nvSpPr>
            <p:spPr bwMode="auto">
              <a:xfrm>
                <a:off x="1270788" y="32502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9" name="Line 8">
                <a:extLst>
                  <a:ext uri="{FF2B5EF4-FFF2-40B4-BE49-F238E27FC236}">
                    <a16:creationId xmlns:a16="http://schemas.microsoft.com/office/drawing/2014/main" id="{B14647A2-D181-449D-803E-959C9E9D0116}"/>
                  </a:ext>
                </a:extLst>
              </p:cNvPr>
              <p:cNvSpPr>
                <a:spLocks noChangeShapeType="1"/>
              </p:cNvSpPr>
              <p:nvPr/>
            </p:nvSpPr>
            <p:spPr bwMode="auto">
              <a:xfrm>
                <a:off x="1270788" y="36862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0" name="Line 9">
                <a:extLst>
                  <a:ext uri="{FF2B5EF4-FFF2-40B4-BE49-F238E27FC236}">
                    <a16:creationId xmlns:a16="http://schemas.microsoft.com/office/drawing/2014/main" id="{3E0106A1-24C7-8686-FD8A-81FB605BACDF}"/>
                  </a:ext>
                </a:extLst>
              </p:cNvPr>
              <p:cNvSpPr>
                <a:spLocks noChangeShapeType="1"/>
              </p:cNvSpPr>
              <p:nvPr/>
            </p:nvSpPr>
            <p:spPr bwMode="auto">
              <a:xfrm>
                <a:off x="1270788" y="413638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1" name="Line 10">
                <a:extLst>
                  <a:ext uri="{FF2B5EF4-FFF2-40B4-BE49-F238E27FC236}">
                    <a16:creationId xmlns:a16="http://schemas.microsoft.com/office/drawing/2014/main" id="{B32DA5CD-1BB9-7DCC-376C-CE5487855B7B}"/>
                  </a:ext>
                </a:extLst>
              </p:cNvPr>
              <p:cNvSpPr>
                <a:spLocks noChangeShapeType="1"/>
              </p:cNvSpPr>
              <p:nvPr/>
            </p:nvSpPr>
            <p:spPr bwMode="auto">
              <a:xfrm>
                <a:off x="1270788" y="457709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2" name="Line 11">
                <a:extLst>
                  <a:ext uri="{FF2B5EF4-FFF2-40B4-BE49-F238E27FC236}">
                    <a16:creationId xmlns:a16="http://schemas.microsoft.com/office/drawing/2014/main" id="{F2D324A8-EB61-2AD3-9564-B1605ACCE94A}"/>
                  </a:ext>
                </a:extLst>
              </p:cNvPr>
              <p:cNvSpPr>
                <a:spLocks noChangeShapeType="1"/>
              </p:cNvSpPr>
              <p:nvPr/>
            </p:nvSpPr>
            <p:spPr bwMode="auto">
              <a:xfrm>
                <a:off x="1270788" y="50225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3" name="TextBox 62">
                <a:extLst>
                  <a:ext uri="{FF2B5EF4-FFF2-40B4-BE49-F238E27FC236}">
                    <a16:creationId xmlns:a16="http://schemas.microsoft.com/office/drawing/2014/main" id="{042DF1C8-3E0B-D2F9-E76B-AFEAD444663D}"/>
                  </a:ext>
                </a:extLst>
              </p:cNvPr>
              <p:cNvSpPr txBox="1"/>
              <p:nvPr/>
            </p:nvSpPr>
            <p:spPr>
              <a:xfrm rot="16200000">
                <a:off x="463885" y="3792366"/>
                <a:ext cx="707246"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PFS、%</a:t>
                </a:r>
              </a:p>
            </p:txBody>
          </p:sp>
          <p:sp>
            <p:nvSpPr>
              <p:cNvPr id="64" name="TextBox 63">
                <a:extLst>
                  <a:ext uri="{FF2B5EF4-FFF2-40B4-BE49-F238E27FC236}">
                    <a16:creationId xmlns:a16="http://schemas.microsoft.com/office/drawing/2014/main" id="{B2011ECD-19FD-9C87-5388-EB72CE48B4F5}"/>
                  </a:ext>
                </a:extLst>
              </p:cNvPr>
              <p:cNvSpPr txBox="1"/>
              <p:nvPr/>
            </p:nvSpPr>
            <p:spPr>
              <a:xfrm>
                <a:off x="915729" y="2670242"/>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65" name="TextBox 64">
                <a:extLst>
                  <a:ext uri="{FF2B5EF4-FFF2-40B4-BE49-F238E27FC236}">
                    <a16:creationId xmlns:a16="http://schemas.microsoft.com/office/drawing/2014/main" id="{CABA5590-8074-E663-ACAD-946891DE8B2C}"/>
                  </a:ext>
                </a:extLst>
              </p:cNvPr>
              <p:cNvSpPr txBox="1"/>
              <p:nvPr/>
            </p:nvSpPr>
            <p:spPr>
              <a:xfrm>
                <a:off x="915729" y="3128446"/>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66" name="TextBox 65">
                <a:extLst>
                  <a:ext uri="{FF2B5EF4-FFF2-40B4-BE49-F238E27FC236}">
                    <a16:creationId xmlns:a16="http://schemas.microsoft.com/office/drawing/2014/main" id="{68F93E3C-2625-E7B5-164A-AA4D8D8139B0}"/>
                  </a:ext>
                </a:extLst>
              </p:cNvPr>
              <p:cNvSpPr txBox="1"/>
              <p:nvPr/>
            </p:nvSpPr>
            <p:spPr>
              <a:xfrm>
                <a:off x="915729" y="3564263"/>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67" name="TextBox 66">
                <a:extLst>
                  <a:ext uri="{FF2B5EF4-FFF2-40B4-BE49-F238E27FC236}">
                    <a16:creationId xmlns:a16="http://schemas.microsoft.com/office/drawing/2014/main" id="{A075B191-44B1-070F-A39C-E862E73AF728}"/>
                  </a:ext>
                </a:extLst>
              </p:cNvPr>
              <p:cNvSpPr txBox="1"/>
              <p:nvPr/>
            </p:nvSpPr>
            <p:spPr>
              <a:xfrm>
                <a:off x="915729" y="4014174"/>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68" name="TextBox 67">
                <a:extLst>
                  <a:ext uri="{FF2B5EF4-FFF2-40B4-BE49-F238E27FC236}">
                    <a16:creationId xmlns:a16="http://schemas.microsoft.com/office/drawing/2014/main" id="{F6C12D18-D630-C451-B374-6DFBB0980300}"/>
                  </a:ext>
                </a:extLst>
              </p:cNvPr>
              <p:cNvSpPr txBox="1"/>
              <p:nvPr/>
            </p:nvSpPr>
            <p:spPr>
              <a:xfrm>
                <a:off x="915729" y="4454687"/>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69" name="TextBox 68">
                <a:extLst>
                  <a:ext uri="{FF2B5EF4-FFF2-40B4-BE49-F238E27FC236}">
                    <a16:creationId xmlns:a16="http://schemas.microsoft.com/office/drawing/2014/main" id="{22453A73-C58F-D497-4A19-D5D5A12B0866}"/>
                  </a:ext>
                </a:extLst>
              </p:cNvPr>
              <p:cNvSpPr txBox="1"/>
              <p:nvPr/>
            </p:nvSpPr>
            <p:spPr>
              <a:xfrm>
                <a:off x="1043978" y="4882475"/>
                <a:ext cx="269625"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14" name="TextBox 13">
              <a:extLst>
                <a:ext uri="{FF2B5EF4-FFF2-40B4-BE49-F238E27FC236}">
                  <a16:creationId xmlns:a16="http://schemas.microsoft.com/office/drawing/2014/main" id="{9B011664-B84F-D63F-44F7-DF9453CA6679}"/>
                </a:ext>
              </a:extLst>
            </p:cNvPr>
            <p:cNvSpPr txBox="1"/>
            <p:nvPr/>
          </p:nvSpPr>
          <p:spPr>
            <a:xfrm>
              <a:off x="2043947" y="5353686"/>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5" name="Group 14">
              <a:extLst>
                <a:ext uri="{FF2B5EF4-FFF2-40B4-BE49-F238E27FC236}">
                  <a16:creationId xmlns:a16="http://schemas.microsoft.com/office/drawing/2014/main" id="{558C6E8C-1619-C5CA-1261-E2FA957B966D}"/>
                </a:ext>
              </a:extLst>
            </p:cNvPr>
            <p:cNvGrpSpPr/>
            <p:nvPr/>
          </p:nvGrpSpPr>
          <p:grpSpPr>
            <a:xfrm>
              <a:off x="1368893" y="5102965"/>
              <a:ext cx="2856050" cy="329369"/>
              <a:chOff x="1510188" y="4188565"/>
              <a:chExt cx="3231553" cy="329369"/>
            </a:xfrm>
          </p:grpSpPr>
          <p:sp>
            <p:nvSpPr>
              <p:cNvPr id="39" name="Line 21">
                <a:extLst>
                  <a:ext uri="{FF2B5EF4-FFF2-40B4-BE49-F238E27FC236}">
                    <a16:creationId xmlns:a16="http://schemas.microsoft.com/office/drawing/2014/main" id="{2B3D2340-AC91-14AB-23B4-031B7910CB53}"/>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57CF425-A83D-2835-507B-B7F6D57DEB76}"/>
                  </a:ext>
                </a:extLst>
              </p:cNvPr>
              <p:cNvSpPr txBox="1"/>
              <p:nvPr/>
            </p:nvSpPr>
            <p:spPr>
              <a:xfrm>
                <a:off x="4467221"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40</a:t>
                </a:r>
              </a:p>
            </p:txBody>
          </p:sp>
          <p:sp>
            <p:nvSpPr>
              <p:cNvPr id="41" name="Line 21">
                <a:extLst>
                  <a:ext uri="{FF2B5EF4-FFF2-40B4-BE49-F238E27FC236}">
                    <a16:creationId xmlns:a16="http://schemas.microsoft.com/office/drawing/2014/main" id="{2E5C31DF-5B44-910B-8655-4A54916C9D2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4C64E26-D984-AB0B-7754-7A74F2CC9968}"/>
                  </a:ext>
                </a:extLst>
              </p:cNvPr>
              <p:cNvSpPr txBox="1"/>
              <p:nvPr/>
            </p:nvSpPr>
            <p:spPr>
              <a:xfrm>
                <a:off x="4091583"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35</a:t>
                </a:r>
              </a:p>
            </p:txBody>
          </p:sp>
          <p:sp>
            <p:nvSpPr>
              <p:cNvPr id="43" name="Line 21">
                <a:extLst>
                  <a:ext uri="{FF2B5EF4-FFF2-40B4-BE49-F238E27FC236}">
                    <a16:creationId xmlns:a16="http://schemas.microsoft.com/office/drawing/2014/main" id="{8EBBD320-07A2-D4A2-4158-0522130BB23A}"/>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B4BC6F9-440F-6564-03E5-7CFB9DF85958}"/>
                  </a:ext>
                </a:extLst>
              </p:cNvPr>
              <p:cNvSpPr txBox="1"/>
              <p:nvPr/>
            </p:nvSpPr>
            <p:spPr>
              <a:xfrm>
                <a:off x="3715946"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45" name="Line 21">
                <a:extLst>
                  <a:ext uri="{FF2B5EF4-FFF2-40B4-BE49-F238E27FC236}">
                    <a16:creationId xmlns:a16="http://schemas.microsoft.com/office/drawing/2014/main" id="{5A885D6F-0AC0-61F7-A5F4-08A13406680F}"/>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55FCB77-D3E8-9963-6BA5-91DDD0ABC82C}"/>
                  </a:ext>
                </a:extLst>
              </p:cNvPr>
              <p:cNvSpPr txBox="1"/>
              <p:nvPr/>
            </p:nvSpPr>
            <p:spPr>
              <a:xfrm>
                <a:off x="3340308"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25</a:t>
                </a:r>
              </a:p>
            </p:txBody>
          </p:sp>
          <p:sp>
            <p:nvSpPr>
              <p:cNvPr id="47" name="Line 21">
                <a:extLst>
                  <a:ext uri="{FF2B5EF4-FFF2-40B4-BE49-F238E27FC236}">
                    <a16:creationId xmlns:a16="http://schemas.microsoft.com/office/drawing/2014/main" id="{E0CD3361-EFEA-2526-A754-8D852D289DAC}"/>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82C5594-74C5-3B3E-CD20-3744834AFF77}"/>
                  </a:ext>
                </a:extLst>
              </p:cNvPr>
              <p:cNvSpPr txBox="1"/>
              <p:nvPr/>
            </p:nvSpPr>
            <p:spPr>
              <a:xfrm>
                <a:off x="2964671"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49" name="Line 21">
                <a:extLst>
                  <a:ext uri="{FF2B5EF4-FFF2-40B4-BE49-F238E27FC236}">
                    <a16:creationId xmlns:a16="http://schemas.microsoft.com/office/drawing/2014/main" id="{AEC19AA1-E062-D591-4DF7-E2A94FEF2297}"/>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E1099A51-FF06-918C-E01B-0335C98D6636}"/>
                  </a:ext>
                </a:extLst>
              </p:cNvPr>
              <p:cNvSpPr txBox="1"/>
              <p:nvPr/>
            </p:nvSpPr>
            <p:spPr>
              <a:xfrm>
                <a:off x="2589035"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15</a:t>
                </a:r>
              </a:p>
            </p:txBody>
          </p:sp>
          <p:sp>
            <p:nvSpPr>
              <p:cNvPr id="51" name="Line 21">
                <a:extLst>
                  <a:ext uri="{FF2B5EF4-FFF2-40B4-BE49-F238E27FC236}">
                    <a16:creationId xmlns:a16="http://schemas.microsoft.com/office/drawing/2014/main" id="{4400AE3E-2D5D-DEFA-809B-11106E3D4F68}"/>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D0F4D9D0-B211-B66D-F687-C6A1A96D48E8}"/>
                  </a:ext>
                </a:extLst>
              </p:cNvPr>
              <p:cNvSpPr txBox="1"/>
              <p:nvPr/>
            </p:nvSpPr>
            <p:spPr>
              <a:xfrm>
                <a:off x="2213398"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53" name="Line 21">
                <a:extLst>
                  <a:ext uri="{FF2B5EF4-FFF2-40B4-BE49-F238E27FC236}">
                    <a16:creationId xmlns:a16="http://schemas.microsoft.com/office/drawing/2014/main" id="{44A72911-42EC-015E-ED35-D001E25CF5E9}"/>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969ECC73-722D-CD4B-6948-DC1DC7E2F628}"/>
                  </a:ext>
                </a:extLst>
              </p:cNvPr>
              <p:cNvSpPr txBox="1"/>
              <p:nvPr/>
            </p:nvSpPr>
            <p:spPr>
              <a:xfrm>
                <a:off x="1885824" y="4260565"/>
                <a:ext cx="17839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55" name="Line 21">
                <a:extLst>
                  <a:ext uri="{FF2B5EF4-FFF2-40B4-BE49-F238E27FC236}">
                    <a16:creationId xmlns:a16="http://schemas.microsoft.com/office/drawing/2014/main" id="{3711F335-E27D-0C4E-88FD-7874DB6FA29A}"/>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BB1424C0-F062-AA10-465D-C1A3099E2836}"/>
                  </a:ext>
                </a:extLst>
              </p:cNvPr>
              <p:cNvSpPr txBox="1"/>
              <p:nvPr/>
            </p:nvSpPr>
            <p:spPr>
              <a:xfrm>
                <a:off x="1510188" y="4260565"/>
                <a:ext cx="17839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16" name="Group 15">
              <a:extLst>
                <a:ext uri="{FF2B5EF4-FFF2-40B4-BE49-F238E27FC236}">
                  <a16:creationId xmlns:a16="http://schemas.microsoft.com/office/drawing/2014/main" id="{BD04DF0E-4B97-CCDB-FD97-9BEF8E604CBE}"/>
                </a:ext>
              </a:extLst>
            </p:cNvPr>
            <p:cNvGrpSpPr/>
            <p:nvPr/>
          </p:nvGrpSpPr>
          <p:grpSpPr>
            <a:xfrm>
              <a:off x="1283934" y="5652160"/>
              <a:ext cx="2898529" cy="257369"/>
              <a:chOff x="1259871" y="6233744"/>
              <a:chExt cx="2898529" cy="257369"/>
            </a:xfrm>
          </p:grpSpPr>
          <p:sp>
            <p:nvSpPr>
              <p:cNvPr id="30" name="TextBox 29">
                <a:extLst>
                  <a:ext uri="{FF2B5EF4-FFF2-40B4-BE49-F238E27FC236}">
                    <a16:creationId xmlns:a16="http://schemas.microsoft.com/office/drawing/2014/main" id="{91F0406E-94C9-35A6-099B-19346C8F8F0C}"/>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a:t>
                </a:r>
              </a:p>
            </p:txBody>
          </p:sp>
          <p:sp>
            <p:nvSpPr>
              <p:cNvPr id="31" name="TextBox 30">
                <a:extLst>
                  <a:ext uri="{FF2B5EF4-FFF2-40B4-BE49-F238E27FC236}">
                    <a16:creationId xmlns:a16="http://schemas.microsoft.com/office/drawing/2014/main" id="{B802BB21-DD74-B757-8D79-4684FD2A3810}"/>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a:t>
                </a:r>
              </a:p>
            </p:txBody>
          </p:sp>
          <p:sp>
            <p:nvSpPr>
              <p:cNvPr id="32" name="TextBox 31">
                <a:extLst>
                  <a:ext uri="{FF2B5EF4-FFF2-40B4-BE49-F238E27FC236}">
                    <a16:creationId xmlns:a16="http://schemas.microsoft.com/office/drawing/2014/main" id="{6877EC77-F2E2-B79F-DCC9-E9A02B5411E2}"/>
                  </a:ext>
                </a:extLst>
              </p:cNvPr>
              <p:cNvSpPr txBox="1"/>
              <p:nvPr/>
            </p:nvSpPr>
            <p:spPr>
              <a:xfrm>
                <a:off x="3336760"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a:t>
                </a:r>
              </a:p>
            </p:txBody>
          </p:sp>
          <p:sp>
            <p:nvSpPr>
              <p:cNvPr id="33" name="TextBox 32">
                <a:extLst>
                  <a:ext uri="{FF2B5EF4-FFF2-40B4-BE49-F238E27FC236}">
                    <a16:creationId xmlns:a16="http://schemas.microsoft.com/office/drawing/2014/main" id="{5A397367-AD61-42E2-191F-6E78A6BC1489}"/>
                  </a:ext>
                </a:extLst>
              </p:cNvPr>
              <p:cNvSpPr txBox="1"/>
              <p:nvPr/>
            </p:nvSpPr>
            <p:spPr>
              <a:xfrm>
                <a:off x="3004771"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9</a:t>
                </a:r>
              </a:p>
            </p:txBody>
          </p:sp>
          <p:sp>
            <p:nvSpPr>
              <p:cNvPr id="34" name="TextBox 33">
                <a:extLst>
                  <a:ext uri="{FF2B5EF4-FFF2-40B4-BE49-F238E27FC236}">
                    <a16:creationId xmlns:a16="http://schemas.microsoft.com/office/drawing/2014/main" id="{3B3737BB-1D8A-D47D-DDC2-1CCA2F16BF44}"/>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20</a:t>
                </a:r>
              </a:p>
            </p:txBody>
          </p:sp>
          <p:sp>
            <p:nvSpPr>
              <p:cNvPr id="35" name="TextBox 34">
                <a:extLst>
                  <a:ext uri="{FF2B5EF4-FFF2-40B4-BE49-F238E27FC236}">
                    <a16:creationId xmlns:a16="http://schemas.microsoft.com/office/drawing/2014/main" id="{3685529E-F4EF-6219-C68C-41EF6DF150EA}"/>
                  </a:ext>
                </a:extLst>
              </p:cNvPr>
              <p:cNvSpPr txBox="1"/>
              <p:nvPr/>
            </p:nvSpPr>
            <p:spPr>
              <a:xfrm>
                <a:off x="2298316"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33</a:t>
                </a:r>
              </a:p>
            </p:txBody>
          </p:sp>
          <p:sp>
            <p:nvSpPr>
              <p:cNvPr id="36" name="TextBox 35">
                <a:extLst>
                  <a:ext uri="{FF2B5EF4-FFF2-40B4-BE49-F238E27FC236}">
                    <a16:creationId xmlns:a16="http://schemas.microsoft.com/office/drawing/2014/main" id="{FB275F80-B11C-12B5-2CF0-45D8CD25FA22}"/>
                  </a:ext>
                </a:extLst>
              </p:cNvPr>
              <p:cNvSpPr txBox="1"/>
              <p:nvPr/>
            </p:nvSpPr>
            <p:spPr>
              <a:xfrm>
                <a:off x="1966328"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76</a:t>
                </a:r>
              </a:p>
            </p:txBody>
          </p:sp>
          <p:sp>
            <p:nvSpPr>
              <p:cNvPr id="37" name="TextBox 36">
                <a:extLst>
                  <a:ext uri="{FF2B5EF4-FFF2-40B4-BE49-F238E27FC236}">
                    <a16:creationId xmlns:a16="http://schemas.microsoft.com/office/drawing/2014/main" id="{9715AE77-DD09-E82F-952C-A4483607ED11}"/>
                  </a:ext>
                </a:extLst>
              </p:cNvPr>
              <p:cNvSpPr txBox="1"/>
              <p:nvPr/>
            </p:nvSpPr>
            <p:spPr>
              <a:xfrm>
                <a:off x="1591858"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164</a:t>
                </a:r>
              </a:p>
            </p:txBody>
          </p:sp>
          <p:sp>
            <p:nvSpPr>
              <p:cNvPr id="38" name="TextBox 37">
                <a:extLst>
                  <a:ext uri="{FF2B5EF4-FFF2-40B4-BE49-F238E27FC236}">
                    <a16:creationId xmlns:a16="http://schemas.microsoft.com/office/drawing/2014/main" id="{D0BD60F4-95F1-3BE7-F2CA-96DD3C9CD7AE}"/>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221</a:t>
                </a:r>
              </a:p>
            </p:txBody>
          </p:sp>
        </p:grpSp>
        <p:grpSp>
          <p:nvGrpSpPr>
            <p:cNvPr id="17" name="Group 16">
              <a:extLst>
                <a:ext uri="{FF2B5EF4-FFF2-40B4-BE49-F238E27FC236}">
                  <a16:creationId xmlns:a16="http://schemas.microsoft.com/office/drawing/2014/main" id="{1E4A2794-6D79-3D8D-2B40-92E08815E6AE}"/>
                </a:ext>
              </a:extLst>
            </p:cNvPr>
            <p:cNvGrpSpPr/>
            <p:nvPr/>
          </p:nvGrpSpPr>
          <p:grpSpPr>
            <a:xfrm>
              <a:off x="1283934" y="6013903"/>
              <a:ext cx="2898529" cy="257369"/>
              <a:chOff x="1259871" y="6233744"/>
              <a:chExt cx="2898529" cy="257369"/>
            </a:xfrm>
          </p:grpSpPr>
          <p:sp>
            <p:nvSpPr>
              <p:cNvPr id="18" name="TextBox 17">
                <a:extLst>
                  <a:ext uri="{FF2B5EF4-FFF2-40B4-BE49-F238E27FC236}">
                    <a16:creationId xmlns:a16="http://schemas.microsoft.com/office/drawing/2014/main" id="{85DB7DAC-4976-B87B-6FE2-4241E130BE84}"/>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0</a:t>
                </a:r>
              </a:p>
            </p:txBody>
          </p:sp>
          <p:sp>
            <p:nvSpPr>
              <p:cNvPr id="19" name="TextBox 18">
                <a:extLst>
                  <a:ext uri="{FF2B5EF4-FFF2-40B4-BE49-F238E27FC236}">
                    <a16:creationId xmlns:a16="http://schemas.microsoft.com/office/drawing/2014/main" id="{7B3748F9-6CC2-5961-C266-DDC80EAA94C1}"/>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a:t>
                </a:r>
              </a:p>
            </p:txBody>
          </p:sp>
          <p:sp>
            <p:nvSpPr>
              <p:cNvPr id="20" name="TextBox 19">
                <a:extLst>
                  <a:ext uri="{FF2B5EF4-FFF2-40B4-BE49-F238E27FC236}">
                    <a16:creationId xmlns:a16="http://schemas.microsoft.com/office/drawing/2014/main" id="{27211227-E211-9194-0589-C165B42084FE}"/>
                  </a:ext>
                </a:extLst>
              </p:cNvPr>
              <p:cNvSpPr txBox="1"/>
              <p:nvPr/>
            </p:nvSpPr>
            <p:spPr>
              <a:xfrm>
                <a:off x="3336760"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4</a:t>
                </a:r>
              </a:p>
            </p:txBody>
          </p:sp>
          <p:sp>
            <p:nvSpPr>
              <p:cNvPr id="24" name="TextBox 23">
                <a:extLst>
                  <a:ext uri="{FF2B5EF4-FFF2-40B4-BE49-F238E27FC236}">
                    <a16:creationId xmlns:a16="http://schemas.microsoft.com/office/drawing/2014/main" id="{68C851BB-9561-A515-BACC-AF392F6ADD67}"/>
                  </a:ext>
                </a:extLst>
              </p:cNvPr>
              <p:cNvSpPr txBox="1"/>
              <p:nvPr/>
            </p:nvSpPr>
            <p:spPr>
              <a:xfrm>
                <a:off x="3004771"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9</a:t>
                </a:r>
              </a:p>
            </p:txBody>
          </p:sp>
          <p:sp>
            <p:nvSpPr>
              <p:cNvPr id="25" name="TextBox 24">
                <a:extLst>
                  <a:ext uri="{FF2B5EF4-FFF2-40B4-BE49-F238E27FC236}">
                    <a16:creationId xmlns:a16="http://schemas.microsoft.com/office/drawing/2014/main" id="{DE8976AA-9EEA-0410-EF5A-826A15FCF741}"/>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24</a:t>
                </a:r>
              </a:p>
            </p:txBody>
          </p:sp>
          <p:sp>
            <p:nvSpPr>
              <p:cNvPr id="26" name="TextBox 25">
                <a:extLst>
                  <a:ext uri="{FF2B5EF4-FFF2-40B4-BE49-F238E27FC236}">
                    <a16:creationId xmlns:a16="http://schemas.microsoft.com/office/drawing/2014/main" id="{654053E5-A4FD-9921-EAE9-4987CA6985E8}"/>
                  </a:ext>
                </a:extLst>
              </p:cNvPr>
              <p:cNvSpPr txBox="1"/>
              <p:nvPr/>
            </p:nvSpPr>
            <p:spPr>
              <a:xfrm>
                <a:off x="2298316"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55</a:t>
                </a:r>
              </a:p>
            </p:txBody>
          </p:sp>
          <p:sp>
            <p:nvSpPr>
              <p:cNvPr id="27" name="TextBox 26">
                <a:extLst>
                  <a:ext uri="{FF2B5EF4-FFF2-40B4-BE49-F238E27FC236}">
                    <a16:creationId xmlns:a16="http://schemas.microsoft.com/office/drawing/2014/main" id="{1303DE8C-72E8-B311-5C77-C4CAD65197C3}"/>
                  </a:ext>
                </a:extLst>
              </p:cNvPr>
              <p:cNvSpPr txBox="1"/>
              <p:nvPr/>
            </p:nvSpPr>
            <p:spPr>
              <a:xfrm>
                <a:off x="1966328"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91</a:t>
                </a:r>
              </a:p>
            </p:txBody>
          </p:sp>
          <p:sp>
            <p:nvSpPr>
              <p:cNvPr id="28" name="TextBox 27">
                <a:extLst>
                  <a:ext uri="{FF2B5EF4-FFF2-40B4-BE49-F238E27FC236}">
                    <a16:creationId xmlns:a16="http://schemas.microsoft.com/office/drawing/2014/main" id="{28C6E7F2-E101-F55A-D49E-E822970570DF}"/>
                  </a:ext>
                </a:extLst>
              </p:cNvPr>
              <p:cNvSpPr txBox="1"/>
              <p:nvPr/>
            </p:nvSpPr>
            <p:spPr>
              <a:xfrm>
                <a:off x="1591858"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172</a:t>
                </a:r>
              </a:p>
            </p:txBody>
          </p:sp>
          <p:sp>
            <p:nvSpPr>
              <p:cNvPr id="29" name="TextBox 28">
                <a:extLst>
                  <a:ext uri="{FF2B5EF4-FFF2-40B4-BE49-F238E27FC236}">
                    <a16:creationId xmlns:a16="http://schemas.microsoft.com/office/drawing/2014/main" id="{82C8812E-8B9C-85E9-7CB2-1F8548C0B721}"/>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221</a:t>
                </a:r>
              </a:p>
            </p:txBody>
          </p:sp>
        </p:grpSp>
      </p:grpSp>
      <p:sp>
        <p:nvSpPr>
          <p:cNvPr id="70" name="TextBox 69">
            <a:extLst>
              <a:ext uri="{FF2B5EF4-FFF2-40B4-BE49-F238E27FC236}">
                <a16:creationId xmlns:a16="http://schemas.microsoft.com/office/drawing/2014/main" id="{58034823-1E13-A61D-1DD8-E593BEC6FD10}"/>
              </a:ext>
            </a:extLst>
          </p:cNvPr>
          <p:cNvSpPr txBox="1"/>
          <p:nvPr/>
        </p:nvSpPr>
        <p:spPr>
          <a:xfrm>
            <a:off x="602969" y="5637711"/>
            <a:ext cx="646331" cy="276999"/>
          </a:xfrm>
          <a:prstGeom prst="rect">
            <a:avLst/>
          </a:prstGeom>
          <a:noFill/>
        </p:spPr>
        <p:txBody>
          <a:bodyPr wrap="none" rtlCol="0">
            <a:spAutoFit/>
          </a:bodyPr>
          <a:lstStyle/>
          <a:p>
            <a:pPr algn="r"/>
            <a:r>
              <a:rPr lang="ja-JP" sz="1200" dirty="0">
                <a:solidFill>
                  <a:schemeClr val="accent2"/>
                </a:solidFill>
              </a:rPr>
              <a:t>対照群</a:t>
            </a:r>
          </a:p>
        </p:txBody>
      </p:sp>
      <p:sp>
        <p:nvSpPr>
          <p:cNvPr id="71" name="TextBox 70">
            <a:extLst>
              <a:ext uri="{FF2B5EF4-FFF2-40B4-BE49-F238E27FC236}">
                <a16:creationId xmlns:a16="http://schemas.microsoft.com/office/drawing/2014/main" id="{17EEC6DB-3BF9-19FC-A727-6965192A414B}"/>
              </a:ext>
            </a:extLst>
          </p:cNvPr>
          <p:cNvSpPr txBox="1"/>
          <p:nvPr/>
        </p:nvSpPr>
        <p:spPr>
          <a:xfrm>
            <a:off x="602969" y="5988288"/>
            <a:ext cx="646331" cy="276999"/>
          </a:xfrm>
          <a:prstGeom prst="rect">
            <a:avLst/>
          </a:prstGeom>
          <a:noFill/>
        </p:spPr>
        <p:txBody>
          <a:bodyPr wrap="none" rtlCol="0">
            <a:spAutoFit/>
          </a:bodyPr>
          <a:lstStyle/>
          <a:p>
            <a:pPr algn="r"/>
            <a:r>
              <a:rPr lang="ja-JP" sz="1200" dirty="0">
                <a:solidFill>
                  <a:schemeClr val="accent3"/>
                </a:solidFill>
              </a:rPr>
              <a:t>実験群</a:t>
            </a:r>
          </a:p>
        </p:txBody>
      </p:sp>
      <p:grpSp>
        <p:nvGrpSpPr>
          <p:cNvPr id="72" name="Group 71">
            <a:extLst>
              <a:ext uri="{FF2B5EF4-FFF2-40B4-BE49-F238E27FC236}">
                <a16:creationId xmlns:a16="http://schemas.microsoft.com/office/drawing/2014/main" id="{E31953E6-BA30-5139-21BA-9F374F64C571}"/>
              </a:ext>
            </a:extLst>
          </p:cNvPr>
          <p:cNvGrpSpPr/>
          <p:nvPr/>
        </p:nvGrpSpPr>
        <p:grpSpPr>
          <a:xfrm>
            <a:off x="8065237" y="2670242"/>
            <a:ext cx="3533902" cy="3601030"/>
            <a:chOff x="691041" y="2670242"/>
            <a:chExt cx="3533902" cy="3601030"/>
          </a:xfrm>
        </p:grpSpPr>
        <p:sp>
          <p:nvSpPr>
            <p:cNvPr id="73" name="Freeform 21">
              <a:extLst>
                <a:ext uri="{FF2B5EF4-FFF2-40B4-BE49-F238E27FC236}">
                  <a16:creationId xmlns:a16="http://schemas.microsoft.com/office/drawing/2014/main" id="{E77026B0-AAA6-0337-98F9-9FF9F5B45C96}"/>
                </a:ext>
              </a:extLst>
            </p:cNvPr>
            <p:cNvSpPr>
              <a:spLocks/>
            </p:cNvSpPr>
            <p:nvPr/>
          </p:nvSpPr>
          <p:spPr bwMode="auto">
            <a:xfrm>
              <a:off x="1370963" y="2762865"/>
              <a:ext cx="2797914" cy="23302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4" name="Group 73">
              <a:extLst>
                <a:ext uri="{FF2B5EF4-FFF2-40B4-BE49-F238E27FC236}">
                  <a16:creationId xmlns:a16="http://schemas.microsoft.com/office/drawing/2014/main" id="{18E93390-8CBE-1F23-2311-DDFAF137F6F8}"/>
                </a:ext>
              </a:extLst>
            </p:cNvPr>
            <p:cNvGrpSpPr/>
            <p:nvPr/>
          </p:nvGrpSpPr>
          <p:grpSpPr>
            <a:xfrm>
              <a:off x="691041" y="2670242"/>
              <a:ext cx="678014" cy="2489232"/>
              <a:chOff x="679008" y="2670242"/>
              <a:chExt cx="678014" cy="2489232"/>
            </a:xfrm>
          </p:grpSpPr>
          <p:sp>
            <p:nvSpPr>
              <p:cNvPr id="115" name="Line 6">
                <a:extLst>
                  <a:ext uri="{FF2B5EF4-FFF2-40B4-BE49-F238E27FC236}">
                    <a16:creationId xmlns:a16="http://schemas.microsoft.com/office/drawing/2014/main" id="{F15B2C9A-C5D0-ADBF-ACD5-66E8FCA792E1}"/>
                  </a:ext>
                </a:extLst>
              </p:cNvPr>
              <p:cNvSpPr>
                <a:spLocks noChangeShapeType="1"/>
              </p:cNvSpPr>
              <p:nvPr/>
            </p:nvSpPr>
            <p:spPr bwMode="auto">
              <a:xfrm>
                <a:off x="1270788" y="27937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6" name="Line 7">
                <a:extLst>
                  <a:ext uri="{FF2B5EF4-FFF2-40B4-BE49-F238E27FC236}">
                    <a16:creationId xmlns:a16="http://schemas.microsoft.com/office/drawing/2014/main" id="{DC81F7E2-3374-E8FD-3692-2FB81871E9FC}"/>
                  </a:ext>
                </a:extLst>
              </p:cNvPr>
              <p:cNvSpPr>
                <a:spLocks noChangeShapeType="1"/>
              </p:cNvSpPr>
              <p:nvPr/>
            </p:nvSpPr>
            <p:spPr bwMode="auto">
              <a:xfrm>
                <a:off x="1270788" y="32502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7" name="Line 8">
                <a:extLst>
                  <a:ext uri="{FF2B5EF4-FFF2-40B4-BE49-F238E27FC236}">
                    <a16:creationId xmlns:a16="http://schemas.microsoft.com/office/drawing/2014/main" id="{1987C9C9-8A24-8916-FD27-BA551F14C6A3}"/>
                  </a:ext>
                </a:extLst>
              </p:cNvPr>
              <p:cNvSpPr>
                <a:spLocks noChangeShapeType="1"/>
              </p:cNvSpPr>
              <p:nvPr/>
            </p:nvSpPr>
            <p:spPr bwMode="auto">
              <a:xfrm>
                <a:off x="1270788" y="36862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8" name="Line 9">
                <a:extLst>
                  <a:ext uri="{FF2B5EF4-FFF2-40B4-BE49-F238E27FC236}">
                    <a16:creationId xmlns:a16="http://schemas.microsoft.com/office/drawing/2014/main" id="{1D63799D-234D-2269-DA06-2AED2B81AA09}"/>
                  </a:ext>
                </a:extLst>
              </p:cNvPr>
              <p:cNvSpPr>
                <a:spLocks noChangeShapeType="1"/>
              </p:cNvSpPr>
              <p:nvPr/>
            </p:nvSpPr>
            <p:spPr bwMode="auto">
              <a:xfrm>
                <a:off x="1270788" y="413638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9" name="Line 10">
                <a:extLst>
                  <a:ext uri="{FF2B5EF4-FFF2-40B4-BE49-F238E27FC236}">
                    <a16:creationId xmlns:a16="http://schemas.microsoft.com/office/drawing/2014/main" id="{2FBB7D9D-4769-33EE-E6D1-8ECBE58E4415}"/>
                  </a:ext>
                </a:extLst>
              </p:cNvPr>
              <p:cNvSpPr>
                <a:spLocks noChangeShapeType="1"/>
              </p:cNvSpPr>
              <p:nvPr/>
            </p:nvSpPr>
            <p:spPr bwMode="auto">
              <a:xfrm>
                <a:off x="1270788" y="457709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0" name="Line 11">
                <a:extLst>
                  <a:ext uri="{FF2B5EF4-FFF2-40B4-BE49-F238E27FC236}">
                    <a16:creationId xmlns:a16="http://schemas.microsoft.com/office/drawing/2014/main" id="{FF396749-7067-5F4E-3BC9-778E5488B6C0}"/>
                  </a:ext>
                </a:extLst>
              </p:cNvPr>
              <p:cNvSpPr>
                <a:spLocks noChangeShapeType="1"/>
              </p:cNvSpPr>
              <p:nvPr/>
            </p:nvSpPr>
            <p:spPr bwMode="auto">
              <a:xfrm>
                <a:off x="1270788" y="50225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1" name="TextBox 120">
                <a:extLst>
                  <a:ext uri="{FF2B5EF4-FFF2-40B4-BE49-F238E27FC236}">
                    <a16:creationId xmlns:a16="http://schemas.microsoft.com/office/drawing/2014/main" id="{6EADE374-3BD7-245B-384E-9E3CA18E8CDC}"/>
                  </a:ext>
                </a:extLst>
              </p:cNvPr>
              <p:cNvSpPr txBox="1"/>
              <p:nvPr/>
            </p:nvSpPr>
            <p:spPr>
              <a:xfrm rot="16200000">
                <a:off x="463885" y="3792366"/>
                <a:ext cx="707246"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PFS、%</a:t>
                </a:r>
              </a:p>
            </p:txBody>
          </p:sp>
          <p:sp>
            <p:nvSpPr>
              <p:cNvPr id="122" name="TextBox 121">
                <a:extLst>
                  <a:ext uri="{FF2B5EF4-FFF2-40B4-BE49-F238E27FC236}">
                    <a16:creationId xmlns:a16="http://schemas.microsoft.com/office/drawing/2014/main" id="{68DA0D45-839B-07A4-DEB1-52C9417D5491}"/>
                  </a:ext>
                </a:extLst>
              </p:cNvPr>
              <p:cNvSpPr txBox="1"/>
              <p:nvPr/>
            </p:nvSpPr>
            <p:spPr>
              <a:xfrm>
                <a:off x="915729" y="2670242"/>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123" name="TextBox 122">
                <a:extLst>
                  <a:ext uri="{FF2B5EF4-FFF2-40B4-BE49-F238E27FC236}">
                    <a16:creationId xmlns:a16="http://schemas.microsoft.com/office/drawing/2014/main" id="{58FB5E34-13AF-1DE8-2F95-3B92D97D6BC3}"/>
                  </a:ext>
                </a:extLst>
              </p:cNvPr>
              <p:cNvSpPr txBox="1"/>
              <p:nvPr/>
            </p:nvSpPr>
            <p:spPr>
              <a:xfrm>
                <a:off x="915729" y="3128446"/>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124" name="TextBox 123">
                <a:extLst>
                  <a:ext uri="{FF2B5EF4-FFF2-40B4-BE49-F238E27FC236}">
                    <a16:creationId xmlns:a16="http://schemas.microsoft.com/office/drawing/2014/main" id="{222E902F-1D23-BA31-4AE8-ADBE88552093}"/>
                  </a:ext>
                </a:extLst>
              </p:cNvPr>
              <p:cNvSpPr txBox="1"/>
              <p:nvPr/>
            </p:nvSpPr>
            <p:spPr>
              <a:xfrm>
                <a:off x="915729" y="3564263"/>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125" name="TextBox 124">
                <a:extLst>
                  <a:ext uri="{FF2B5EF4-FFF2-40B4-BE49-F238E27FC236}">
                    <a16:creationId xmlns:a16="http://schemas.microsoft.com/office/drawing/2014/main" id="{9C1322A9-EF12-CA2B-F358-2798FDEA5C53}"/>
                  </a:ext>
                </a:extLst>
              </p:cNvPr>
              <p:cNvSpPr txBox="1"/>
              <p:nvPr/>
            </p:nvSpPr>
            <p:spPr>
              <a:xfrm>
                <a:off x="915729" y="4014174"/>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126" name="TextBox 125">
                <a:extLst>
                  <a:ext uri="{FF2B5EF4-FFF2-40B4-BE49-F238E27FC236}">
                    <a16:creationId xmlns:a16="http://schemas.microsoft.com/office/drawing/2014/main" id="{CB00EF35-1891-4079-D772-1CCEE3658AC3}"/>
                  </a:ext>
                </a:extLst>
              </p:cNvPr>
              <p:cNvSpPr txBox="1"/>
              <p:nvPr/>
            </p:nvSpPr>
            <p:spPr>
              <a:xfrm>
                <a:off x="915729" y="4454687"/>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127" name="TextBox 126">
                <a:extLst>
                  <a:ext uri="{FF2B5EF4-FFF2-40B4-BE49-F238E27FC236}">
                    <a16:creationId xmlns:a16="http://schemas.microsoft.com/office/drawing/2014/main" id="{F24BD06D-C3A0-62E4-A8E7-25308AE0D711}"/>
                  </a:ext>
                </a:extLst>
              </p:cNvPr>
              <p:cNvSpPr txBox="1"/>
              <p:nvPr/>
            </p:nvSpPr>
            <p:spPr>
              <a:xfrm>
                <a:off x="1043978" y="4882475"/>
                <a:ext cx="269625"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75" name="TextBox 74">
              <a:extLst>
                <a:ext uri="{FF2B5EF4-FFF2-40B4-BE49-F238E27FC236}">
                  <a16:creationId xmlns:a16="http://schemas.microsoft.com/office/drawing/2014/main" id="{E28D99B0-CE8F-6157-6BC7-5B0A8CB12F56}"/>
                </a:ext>
              </a:extLst>
            </p:cNvPr>
            <p:cNvSpPr txBox="1"/>
            <p:nvPr/>
          </p:nvSpPr>
          <p:spPr>
            <a:xfrm>
              <a:off x="2043947" y="5353686"/>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76" name="Group 75">
              <a:extLst>
                <a:ext uri="{FF2B5EF4-FFF2-40B4-BE49-F238E27FC236}">
                  <a16:creationId xmlns:a16="http://schemas.microsoft.com/office/drawing/2014/main" id="{CC2A91A0-874D-D171-09B3-A07D986B17C4}"/>
                </a:ext>
              </a:extLst>
            </p:cNvPr>
            <p:cNvGrpSpPr/>
            <p:nvPr/>
          </p:nvGrpSpPr>
          <p:grpSpPr>
            <a:xfrm>
              <a:off x="1368893" y="5102965"/>
              <a:ext cx="2856050" cy="329369"/>
              <a:chOff x="1510188" y="4188565"/>
              <a:chExt cx="3231553" cy="329369"/>
            </a:xfrm>
          </p:grpSpPr>
          <p:sp>
            <p:nvSpPr>
              <p:cNvPr id="97" name="Line 21">
                <a:extLst>
                  <a:ext uri="{FF2B5EF4-FFF2-40B4-BE49-F238E27FC236}">
                    <a16:creationId xmlns:a16="http://schemas.microsoft.com/office/drawing/2014/main" id="{F03C60AF-B87D-E76D-35CC-C98465F69053}"/>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0037DAEA-8A22-0958-66DA-AA45668532F8}"/>
                  </a:ext>
                </a:extLst>
              </p:cNvPr>
              <p:cNvSpPr txBox="1"/>
              <p:nvPr/>
            </p:nvSpPr>
            <p:spPr>
              <a:xfrm>
                <a:off x="4467221"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40</a:t>
                </a:r>
              </a:p>
            </p:txBody>
          </p:sp>
          <p:sp>
            <p:nvSpPr>
              <p:cNvPr id="99" name="Line 21">
                <a:extLst>
                  <a:ext uri="{FF2B5EF4-FFF2-40B4-BE49-F238E27FC236}">
                    <a16:creationId xmlns:a16="http://schemas.microsoft.com/office/drawing/2014/main" id="{5FF9D503-DBEE-942D-B5D2-93F6C11477E2}"/>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797E5B33-DFEE-F693-9C38-6E0FB45B1CD2}"/>
                  </a:ext>
                </a:extLst>
              </p:cNvPr>
              <p:cNvSpPr txBox="1"/>
              <p:nvPr/>
            </p:nvSpPr>
            <p:spPr>
              <a:xfrm>
                <a:off x="4091583"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35</a:t>
                </a:r>
              </a:p>
            </p:txBody>
          </p:sp>
          <p:sp>
            <p:nvSpPr>
              <p:cNvPr id="101" name="Line 21">
                <a:extLst>
                  <a:ext uri="{FF2B5EF4-FFF2-40B4-BE49-F238E27FC236}">
                    <a16:creationId xmlns:a16="http://schemas.microsoft.com/office/drawing/2014/main" id="{EE0FAA86-8FC1-6FC5-BD2A-44D62EFA10B6}"/>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F2F1E9A4-829F-28F6-85AF-E07CBC416E55}"/>
                  </a:ext>
                </a:extLst>
              </p:cNvPr>
              <p:cNvSpPr txBox="1"/>
              <p:nvPr/>
            </p:nvSpPr>
            <p:spPr>
              <a:xfrm>
                <a:off x="3715946"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103" name="Line 21">
                <a:extLst>
                  <a:ext uri="{FF2B5EF4-FFF2-40B4-BE49-F238E27FC236}">
                    <a16:creationId xmlns:a16="http://schemas.microsoft.com/office/drawing/2014/main" id="{99448F7D-1FE3-EDEF-FFF8-2C0730BEA566}"/>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5C683246-E13F-8E6A-B59D-B8986538AF90}"/>
                  </a:ext>
                </a:extLst>
              </p:cNvPr>
              <p:cNvSpPr txBox="1"/>
              <p:nvPr/>
            </p:nvSpPr>
            <p:spPr>
              <a:xfrm>
                <a:off x="3340308"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25</a:t>
                </a:r>
              </a:p>
            </p:txBody>
          </p:sp>
          <p:sp>
            <p:nvSpPr>
              <p:cNvPr id="105" name="Line 21">
                <a:extLst>
                  <a:ext uri="{FF2B5EF4-FFF2-40B4-BE49-F238E27FC236}">
                    <a16:creationId xmlns:a16="http://schemas.microsoft.com/office/drawing/2014/main" id="{441D3213-9FFF-A04F-485F-B2A358E4B33D}"/>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F2CC45D4-93D8-E6F5-156C-65EF7CDF9811}"/>
                  </a:ext>
                </a:extLst>
              </p:cNvPr>
              <p:cNvSpPr txBox="1"/>
              <p:nvPr/>
            </p:nvSpPr>
            <p:spPr>
              <a:xfrm>
                <a:off x="2964671"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107" name="Line 21">
                <a:extLst>
                  <a:ext uri="{FF2B5EF4-FFF2-40B4-BE49-F238E27FC236}">
                    <a16:creationId xmlns:a16="http://schemas.microsoft.com/office/drawing/2014/main" id="{3C5B0240-583C-E58A-0A12-9051FE23EB9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FD2284D2-96A6-A72B-558D-3F4A42A8A3F9}"/>
                  </a:ext>
                </a:extLst>
              </p:cNvPr>
              <p:cNvSpPr txBox="1"/>
              <p:nvPr/>
            </p:nvSpPr>
            <p:spPr>
              <a:xfrm>
                <a:off x="2589035"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15</a:t>
                </a:r>
              </a:p>
            </p:txBody>
          </p:sp>
          <p:sp>
            <p:nvSpPr>
              <p:cNvPr id="109" name="Line 21">
                <a:extLst>
                  <a:ext uri="{FF2B5EF4-FFF2-40B4-BE49-F238E27FC236}">
                    <a16:creationId xmlns:a16="http://schemas.microsoft.com/office/drawing/2014/main" id="{B662B517-6BC2-016B-EC32-764C724EBB5B}"/>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323AE8AF-BC27-AA3D-2C15-0A8B2E07C47A}"/>
                  </a:ext>
                </a:extLst>
              </p:cNvPr>
              <p:cNvSpPr txBox="1"/>
              <p:nvPr/>
            </p:nvSpPr>
            <p:spPr>
              <a:xfrm>
                <a:off x="2213398"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111" name="Line 21">
                <a:extLst>
                  <a:ext uri="{FF2B5EF4-FFF2-40B4-BE49-F238E27FC236}">
                    <a16:creationId xmlns:a16="http://schemas.microsoft.com/office/drawing/2014/main" id="{9212280E-ED1A-3A25-FB19-48984116A206}"/>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121DFDA7-1437-D36C-3E2E-80D3FDD4F5A1}"/>
                  </a:ext>
                </a:extLst>
              </p:cNvPr>
              <p:cNvSpPr txBox="1"/>
              <p:nvPr/>
            </p:nvSpPr>
            <p:spPr>
              <a:xfrm>
                <a:off x="1885824" y="4260565"/>
                <a:ext cx="17839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113" name="Line 21">
                <a:extLst>
                  <a:ext uri="{FF2B5EF4-FFF2-40B4-BE49-F238E27FC236}">
                    <a16:creationId xmlns:a16="http://schemas.microsoft.com/office/drawing/2014/main" id="{9C8A9A2A-0B1B-4D46-5F60-205C50C9816F}"/>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CF9B728B-DC76-27B1-90DE-1BB491C7EBA8}"/>
                  </a:ext>
                </a:extLst>
              </p:cNvPr>
              <p:cNvSpPr txBox="1"/>
              <p:nvPr/>
            </p:nvSpPr>
            <p:spPr>
              <a:xfrm>
                <a:off x="1510188" y="4260565"/>
                <a:ext cx="17839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77" name="Group 76">
              <a:extLst>
                <a:ext uri="{FF2B5EF4-FFF2-40B4-BE49-F238E27FC236}">
                  <a16:creationId xmlns:a16="http://schemas.microsoft.com/office/drawing/2014/main" id="{CAFD5560-62A7-AAF4-22DB-B908BC20C9B6}"/>
                </a:ext>
              </a:extLst>
            </p:cNvPr>
            <p:cNvGrpSpPr/>
            <p:nvPr/>
          </p:nvGrpSpPr>
          <p:grpSpPr>
            <a:xfrm>
              <a:off x="1283934" y="5652160"/>
              <a:ext cx="2898529" cy="257369"/>
              <a:chOff x="1259871" y="6233744"/>
              <a:chExt cx="2898529" cy="257369"/>
            </a:xfrm>
          </p:grpSpPr>
          <p:sp>
            <p:nvSpPr>
              <p:cNvPr id="88" name="TextBox 87">
                <a:extLst>
                  <a:ext uri="{FF2B5EF4-FFF2-40B4-BE49-F238E27FC236}">
                    <a16:creationId xmlns:a16="http://schemas.microsoft.com/office/drawing/2014/main" id="{1112F532-CB7C-46D7-38B6-C0B4C99F2CEB}"/>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a:t>
                </a:r>
              </a:p>
            </p:txBody>
          </p:sp>
          <p:sp>
            <p:nvSpPr>
              <p:cNvPr id="89" name="TextBox 88">
                <a:extLst>
                  <a:ext uri="{FF2B5EF4-FFF2-40B4-BE49-F238E27FC236}">
                    <a16:creationId xmlns:a16="http://schemas.microsoft.com/office/drawing/2014/main" id="{FB90E8F8-47B5-D9A2-CAD6-7123EC6A1F83}"/>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a:t>
                </a:r>
              </a:p>
            </p:txBody>
          </p:sp>
          <p:sp>
            <p:nvSpPr>
              <p:cNvPr id="90" name="TextBox 89">
                <a:extLst>
                  <a:ext uri="{FF2B5EF4-FFF2-40B4-BE49-F238E27FC236}">
                    <a16:creationId xmlns:a16="http://schemas.microsoft.com/office/drawing/2014/main" id="{6E2FD843-BB1C-4AAD-FEFC-DD29116B4A96}"/>
                  </a:ext>
                </a:extLst>
              </p:cNvPr>
              <p:cNvSpPr txBox="1"/>
              <p:nvPr/>
            </p:nvSpPr>
            <p:spPr>
              <a:xfrm>
                <a:off x="3336760"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a:t>
                </a:r>
              </a:p>
            </p:txBody>
          </p:sp>
          <p:sp>
            <p:nvSpPr>
              <p:cNvPr id="91" name="TextBox 90">
                <a:extLst>
                  <a:ext uri="{FF2B5EF4-FFF2-40B4-BE49-F238E27FC236}">
                    <a16:creationId xmlns:a16="http://schemas.microsoft.com/office/drawing/2014/main" id="{7D635272-3CA1-CA46-2768-83A7EFA1E666}"/>
                  </a:ext>
                </a:extLst>
              </p:cNvPr>
              <p:cNvSpPr txBox="1"/>
              <p:nvPr/>
            </p:nvSpPr>
            <p:spPr>
              <a:xfrm>
                <a:off x="3004771"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a:t>
                </a:r>
              </a:p>
            </p:txBody>
          </p:sp>
          <p:sp>
            <p:nvSpPr>
              <p:cNvPr id="92" name="TextBox 91">
                <a:extLst>
                  <a:ext uri="{FF2B5EF4-FFF2-40B4-BE49-F238E27FC236}">
                    <a16:creationId xmlns:a16="http://schemas.microsoft.com/office/drawing/2014/main" id="{9BDD10CE-2B82-7785-A6B4-0822C4231BE7}"/>
                  </a:ext>
                </a:extLst>
              </p:cNvPr>
              <p:cNvSpPr txBox="1"/>
              <p:nvPr/>
            </p:nvSpPr>
            <p:spPr>
              <a:xfrm>
                <a:off x="2672783"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a:t>
                </a:r>
              </a:p>
            </p:txBody>
          </p:sp>
          <p:sp>
            <p:nvSpPr>
              <p:cNvPr id="93" name="TextBox 92">
                <a:extLst>
                  <a:ext uri="{FF2B5EF4-FFF2-40B4-BE49-F238E27FC236}">
                    <a16:creationId xmlns:a16="http://schemas.microsoft.com/office/drawing/2014/main" id="{E807B0F9-3C8D-975D-760A-FA849174BA97}"/>
                  </a:ext>
                </a:extLst>
              </p:cNvPr>
              <p:cNvSpPr txBox="1"/>
              <p:nvPr/>
            </p:nvSpPr>
            <p:spPr>
              <a:xfrm>
                <a:off x="2304022" y="6233744"/>
                <a:ext cx="231209"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11</a:t>
                </a:r>
              </a:p>
            </p:txBody>
          </p:sp>
          <p:sp>
            <p:nvSpPr>
              <p:cNvPr id="94" name="TextBox 93">
                <a:extLst>
                  <a:ext uri="{FF2B5EF4-FFF2-40B4-BE49-F238E27FC236}">
                    <a16:creationId xmlns:a16="http://schemas.microsoft.com/office/drawing/2014/main" id="{15F827EA-97B7-02CA-7368-604BCA4DC290}"/>
                  </a:ext>
                </a:extLst>
              </p:cNvPr>
              <p:cNvSpPr txBox="1"/>
              <p:nvPr/>
            </p:nvSpPr>
            <p:spPr>
              <a:xfrm>
                <a:off x="1966328"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27</a:t>
                </a:r>
              </a:p>
            </p:txBody>
          </p:sp>
          <p:sp>
            <p:nvSpPr>
              <p:cNvPr id="95" name="TextBox 94">
                <a:extLst>
                  <a:ext uri="{FF2B5EF4-FFF2-40B4-BE49-F238E27FC236}">
                    <a16:creationId xmlns:a16="http://schemas.microsoft.com/office/drawing/2014/main" id="{6D7599D7-2256-F010-5C98-AEBB0F298EE0}"/>
                  </a:ext>
                </a:extLst>
              </p:cNvPr>
              <p:cNvSpPr txBox="1"/>
              <p:nvPr/>
            </p:nvSpPr>
            <p:spPr>
              <a:xfrm>
                <a:off x="1634338"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73</a:t>
                </a:r>
              </a:p>
            </p:txBody>
          </p:sp>
          <p:sp>
            <p:nvSpPr>
              <p:cNvPr id="96" name="TextBox 95">
                <a:extLst>
                  <a:ext uri="{FF2B5EF4-FFF2-40B4-BE49-F238E27FC236}">
                    <a16:creationId xmlns:a16="http://schemas.microsoft.com/office/drawing/2014/main" id="{84855DD0-6673-67C7-D022-2FC3EA9CE7B6}"/>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100</a:t>
                </a:r>
              </a:p>
            </p:txBody>
          </p:sp>
        </p:grpSp>
        <p:grpSp>
          <p:nvGrpSpPr>
            <p:cNvPr id="78" name="Group 77">
              <a:extLst>
                <a:ext uri="{FF2B5EF4-FFF2-40B4-BE49-F238E27FC236}">
                  <a16:creationId xmlns:a16="http://schemas.microsoft.com/office/drawing/2014/main" id="{FF6EB4F6-52DF-3643-F9D6-4C17B580C2DC}"/>
                </a:ext>
              </a:extLst>
            </p:cNvPr>
            <p:cNvGrpSpPr/>
            <p:nvPr/>
          </p:nvGrpSpPr>
          <p:grpSpPr>
            <a:xfrm>
              <a:off x="1283934" y="6013903"/>
              <a:ext cx="2898529" cy="257369"/>
              <a:chOff x="1259871" y="6233744"/>
              <a:chExt cx="2898529" cy="257369"/>
            </a:xfrm>
          </p:grpSpPr>
          <p:sp>
            <p:nvSpPr>
              <p:cNvPr id="79" name="TextBox 78">
                <a:extLst>
                  <a:ext uri="{FF2B5EF4-FFF2-40B4-BE49-F238E27FC236}">
                    <a16:creationId xmlns:a16="http://schemas.microsoft.com/office/drawing/2014/main" id="{1257EE1E-F1E9-9ABB-7437-6D35582A40D9}"/>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0</a:t>
                </a:r>
              </a:p>
            </p:txBody>
          </p:sp>
          <p:sp>
            <p:nvSpPr>
              <p:cNvPr id="80" name="TextBox 79">
                <a:extLst>
                  <a:ext uri="{FF2B5EF4-FFF2-40B4-BE49-F238E27FC236}">
                    <a16:creationId xmlns:a16="http://schemas.microsoft.com/office/drawing/2014/main" id="{D4486AA2-4EE7-D601-53CD-A232CE392A69}"/>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a:t>
                </a:r>
              </a:p>
            </p:txBody>
          </p:sp>
          <p:sp>
            <p:nvSpPr>
              <p:cNvPr id="81" name="TextBox 80">
                <a:extLst>
                  <a:ext uri="{FF2B5EF4-FFF2-40B4-BE49-F238E27FC236}">
                    <a16:creationId xmlns:a16="http://schemas.microsoft.com/office/drawing/2014/main" id="{9C059711-371E-188F-75C3-267BA1337D8E}"/>
                  </a:ext>
                </a:extLst>
              </p:cNvPr>
              <p:cNvSpPr txBox="1"/>
              <p:nvPr/>
            </p:nvSpPr>
            <p:spPr>
              <a:xfrm>
                <a:off x="3336760"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3</a:t>
                </a:r>
              </a:p>
            </p:txBody>
          </p:sp>
          <p:sp>
            <p:nvSpPr>
              <p:cNvPr id="82" name="TextBox 81">
                <a:extLst>
                  <a:ext uri="{FF2B5EF4-FFF2-40B4-BE49-F238E27FC236}">
                    <a16:creationId xmlns:a16="http://schemas.microsoft.com/office/drawing/2014/main" id="{428A0066-540A-9C4E-A643-370F51BB3383}"/>
                  </a:ext>
                </a:extLst>
              </p:cNvPr>
              <p:cNvSpPr txBox="1"/>
              <p:nvPr/>
            </p:nvSpPr>
            <p:spPr>
              <a:xfrm>
                <a:off x="3004771"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4</a:t>
                </a:r>
              </a:p>
            </p:txBody>
          </p:sp>
          <p:sp>
            <p:nvSpPr>
              <p:cNvPr id="83" name="TextBox 82">
                <a:extLst>
                  <a:ext uri="{FF2B5EF4-FFF2-40B4-BE49-F238E27FC236}">
                    <a16:creationId xmlns:a16="http://schemas.microsoft.com/office/drawing/2014/main" id="{1128EE4D-6737-922B-7ED3-397B8D58BE91}"/>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10</a:t>
                </a:r>
              </a:p>
            </p:txBody>
          </p:sp>
          <p:sp>
            <p:nvSpPr>
              <p:cNvPr id="84" name="TextBox 83">
                <a:extLst>
                  <a:ext uri="{FF2B5EF4-FFF2-40B4-BE49-F238E27FC236}">
                    <a16:creationId xmlns:a16="http://schemas.microsoft.com/office/drawing/2014/main" id="{C891E192-EC3B-A7B8-2039-C4F150EEC124}"/>
                  </a:ext>
                </a:extLst>
              </p:cNvPr>
              <p:cNvSpPr txBox="1"/>
              <p:nvPr/>
            </p:nvSpPr>
            <p:spPr>
              <a:xfrm>
                <a:off x="2298316"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28</a:t>
                </a:r>
              </a:p>
            </p:txBody>
          </p:sp>
          <p:sp>
            <p:nvSpPr>
              <p:cNvPr id="85" name="TextBox 84">
                <a:extLst>
                  <a:ext uri="{FF2B5EF4-FFF2-40B4-BE49-F238E27FC236}">
                    <a16:creationId xmlns:a16="http://schemas.microsoft.com/office/drawing/2014/main" id="{67BCF41C-340F-684B-0FA9-89B4BA40D20A}"/>
                  </a:ext>
                </a:extLst>
              </p:cNvPr>
              <p:cNvSpPr txBox="1"/>
              <p:nvPr/>
            </p:nvSpPr>
            <p:spPr>
              <a:xfrm>
                <a:off x="1966328"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44</a:t>
                </a:r>
              </a:p>
            </p:txBody>
          </p:sp>
          <p:sp>
            <p:nvSpPr>
              <p:cNvPr id="86" name="TextBox 85">
                <a:extLst>
                  <a:ext uri="{FF2B5EF4-FFF2-40B4-BE49-F238E27FC236}">
                    <a16:creationId xmlns:a16="http://schemas.microsoft.com/office/drawing/2014/main" id="{79350A40-55DE-1D2E-E9D2-44B763F45A81}"/>
                  </a:ext>
                </a:extLst>
              </p:cNvPr>
              <p:cNvSpPr txBox="1"/>
              <p:nvPr/>
            </p:nvSpPr>
            <p:spPr>
              <a:xfrm>
                <a:off x="1634338"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77</a:t>
                </a:r>
              </a:p>
            </p:txBody>
          </p:sp>
          <p:sp>
            <p:nvSpPr>
              <p:cNvPr id="87" name="TextBox 86">
                <a:extLst>
                  <a:ext uri="{FF2B5EF4-FFF2-40B4-BE49-F238E27FC236}">
                    <a16:creationId xmlns:a16="http://schemas.microsoft.com/office/drawing/2014/main" id="{93A158E3-8A13-39C1-4B66-229F06F612C7}"/>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103</a:t>
                </a:r>
              </a:p>
            </p:txBody>
          </p:sp>
        </p:grpSp>
      </p:grpSp>
      <p:graphicFrame>
        <p:nvGraphicFramePr>
          <p:cNvPr id="128" name="Table 198">
            <a:extLst>
              <a:ext uri="{FF2B5EF4-FFF2-40B4-BE49-F238E27FC236}">
                <a16:creationId xmlns:a16="http://schemas.microsoft.com/office/drawing/2014/main" id="{EE8DF7BC-61A6-5412-7933-78625CC18E65}"/>
              </a:ext>
            </a:extLst>
          </p:cNvPr>
          <p:cNvGraphicFramePr>
            <a:graphicFrameLocks noGrp="1"/>
          </p:cNvGraphicFramePr>
          <p:nvPr>
            <p:extLst>
              <p:ext uri="{D42A27DB-BD31-4B8C-83A1-F6EECF244321}">
                <p14:modId xmlns:p14="http://schemas.microsoft.com/office/powerpoint/2010/main" val="263740932"/>
              </p:ext>
            </p:extLst>
          </p:nvPr>
        </p:nvGraphicFramePr>
        <p:xfrm>
          <a:off x="1106906" y="1836505"/>
          <a:ext cx="3561205" cy="673200"/>
        </p:xfrm>
        <a:graphic>
          <a:graphicData uri="http://schemas.openxmlformats.org/drawingml/2006/table">
            <a:tbl>
              <a:tblPr firstRow="1" bandRow="1">
                <a:tableStyleId>{5C22544A-7EE6-4342-B048-85BDC9FD1C3A}</a:tableStyleId>
              </a:tblPr>
              <a:tblGrid>
                <a:gridCol w="1435225">
                  <a:extLst>
                    <a:ext uri="{9D8B030D-6E8A-4147-A177-3AD203B41FA5}">
                      <a16:colId xmlns:a16="http://schemas.microsoft.com/office/drawing/2014/main" val="3337732636"/>
                    </a:ext>
                  </a:extLst>
                </a:gridCol>
                <a:gridCol w="1127760">
                  <a:extLst>
                    <a:ext uri="{9D8B030D-6E8A-4147-A177-3AD203B41FA5}">
                      <a16:colId xmlns:a16="http://schemas.microsoft.com/office/drawing/2014/main" val="1742689254"/>
                    </a:ext>
                  </a:extLst>
                </a:gridCol>
                <a:gridCol w="998220">
                  <a:extLst>
                    <a:ext uri="{9D8B030D-6E8A-4147-A177-3AD203B41FA5}">
                      <a16:colId xmlns:a16="http://schemas.microsoft.com/office/drawing/2014/main" val="675204446"/>
                    </a:ext>
                  </a:extLst>
                </a:gridCol>
              </a:tblGrid>
              <a:tr h="145182">
                <a:tc>
                  <a:txBody>
                    <a:bodyPr/>
                    <a:lstStyle/>
                    <a:p>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latin typeface="+mn-lt"/>
                          <a:ea typeface="MS Mincho"/>
                        </a:rPr>
                        <a:t>実験群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latin typeface="+mn-lt"/>
                          <a:ea typeface="MS Mincho"/>
                        </a:rPr>
                        <a:t>対照群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339370"/>
                  </a:ext>
                </a:extLst>
              </a:tr>
              <a:tr h="142886">
                <a:tc>
                  <a:txBody>
                    <a:bodyPr/>
                    <a:lstStyle/>
                    <a:p>
                      <a:r>
                        <a:rPr lang="ja-JP" sz="1000">
                          <a:solidFill>
                            <a:schemeClr val="tx1"/>
                          </a:solidFill>
                          <a:latin typeface="+mn-lt"/>
                          <a:ea typeface="MS Mincho"/>
                        </a:rPr>
                        <a:t>mPFS、月数(95%CI)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latin typeface="+mn-lt"/>
                          <a:ea typeface="MS Mincho"/>
                        </a:rPr>
                        <a:t>8.6 (7.7、10.0)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latin typeface="+mn-lt"/>
                          <a:ea typeface="MS Mincho"/>
                        </a:rPr>
                        <a:t>8.3 (7.9、9.1)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979024"/>
                  </a:ext>
                </a:extLst>
              </a:tr>
              <a:tr h="142886">
                <a:tc>
                  <a:txBody>
                    <a:bodyPr/>
                    <a:lstStyle/>
                    <a:p>
                      <a:r>
                        <a:rPr lang="ja-JP" sz="1000">
                          <a:solidFill>
                            <a:schemeClr val="tx1"/>
                          </a:solidFill>
                          <a:latin typeface="+mn-lt"/>
                          <a:ea typeface="MS Mincho"/>
                        </a:rPr>
                        <a:t>HR (95%CI); 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latin typeface="+mn-lt"/>
                          <a:ea typeface="MS Mincho"/>
                        </a:rPr>
                        <a:t>0.86 (0.70、1.05); 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909277"/>
                  </a:ext>
                </a:extLst>
              </a:tr>
            </a:tbl>
          </a:graphicData>
        </a:graphic>
      </p:graphicFrame>
      <p:graphicFrame>
        <p:nvGraphicFramePr>
          <p:cNvPr id="129" name="Table 128">
            <a:extLst>
              <a:ext uri="{FF2B5EF4-FFF2-40B4-BE49-F238E27FC236}">
                <a16:creationId xmlns:a16="http://schemas.microsoft.com/office/drawing/2014/main" id="{68034908-0316-B350-3533-83EA29F4399E}"/>
              </a:ext>
            </a:extLst>
          </p:cNvPr>
          <p:cNvGraphicFramePr>
            <a:graphicFrameLocks noGrp="1"/>
          </p:cNvGraphicFramePr>
          <p:nvPr>
            <p:extLst>
              <p:ext uri="{D42A27DB-BD31-4B8C-83A1-F6EECF244321}">
                <p14:modId xmlns:p14="http://schemas.microsoft.com/office/powerpoint/2010/main" val="12666227"/>
              </p:ext>
            </p:extLst>
          </p:nvPr>
        </p:nvGraphicFramePr>
        <p:xfrm>
          <a:off x="4908885" y="1836505"/>
          <a:ext cx="3505650" cy="673200"/>
        </p:xfrm>
        <a:graphic>
          <a:graphicData uri="http://schemas.openxmlformats.org/drawingml/2006/table">
            <a:tbl>
              <a:tblPr firstRow="1" bandRow="1">
                <a:tableStyleId>{5C22544A-7EE6-4342-B048-85BDC9FD1C3A}</a:tableStyleId>
              </a:tblPr>
              <a:tblGrid>
                <a:gridCol w="1301889">
                  <a:extLst>
                    <a:ext uri="{9D8B030D-6E8A-4147-A177-3AD203B41FA5}">
                      <a16:colId xmlns:a16="http://schemas.microsoft.com/office/drawing/2014/main" val="3337732636"/>
                    </a:ext>
                  </a:extLst>
                </a:gridCol>
                <a:gridCol w="1127760">
                  <a:extLst>
                    <a:ext uri="{9D8B030D-6E8A-4147-A177-3AD203B41FA5}">
                      <a16:colId xmlns:a16="http://schemas.microsoft.com/office/drawing/2014/main" val="1742689254"/>
                    </a:ext>
                  </a:extLst>
                </a:gridCol>
                <a:gridCol w="1076001">
                  <a:extLst>
                    <a:ext uri="{9D8B030D-6E8A-4147-A177-3AD203B41FA5}">
                      <a16:colId xmlns:a16="http://schemas.microsoft.com/office/drawing/2014/main" val="675204446"/>
                    </a:ext>
                  </a:extLst>
                </a:gridCol>
              </a:tblGrid>
              <a:tr h="145182">
                <a:tc>
                  <a:txBody>
                    <a:bodyPr/>
                    <a:lstStyle/>
                    <a:p>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latin typeface="+mn-lt"/>
                          <a:ea typeface="MS Mincho"/>
                        </a:rPr>
                        <a:t>実験群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latin typeface="+mn-lt"/>
                          <a:ea typeface="MS Mincho"/>
                        </a:rPr>
                        <a:t>対照群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339370"/>
                  </a:ext>
                </a:extLst>
              </a:tr>
              <a:tr h="142886">
                <a:tc>
                  <a:txBody>
                    <a:bodyPr/>
                    <a:lstStyle/>
                    <a:p>
                      <a:r>
                        <a:rPr lang="ja-JP" sz="1000">
                          <a:solidFill>
                            <a:schemeClr val="tx1"/>
                          </a:solidFill>
                          <a:latin typeface="+mn-lt"/>
                          <a:ea typeface="MS Mincho"/>
                        </a:rPr>
                        <a:t>mOS、月数(95%CI)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latin typeface="+mn-lt"/>
                          <a:ea typeface="MS Mincho"/>
                        </a:rPr>
                        <a:t>20.7 (18.6、23.0)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latin typeface="+mn-lt"/>
                          <a:ea typeface="MS Mincho"/>
                        </a:rPr>
                        <a:t>19.7 (18.2、23.0)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979024"/>
                  </a:ext>
                </a:extLst>
              </a:tr>
              <a:tr h="142886">
                <a:tc>
                  <a:txBody>
                    <a:bodyPr/>
                    <a:lstStyle/>
                    <a:p>
                      <a:r>
                        <a:rPr lang="ja-JP" sz="1000">
                          <a:solidFill>
                            <a:schemeClr val="tx1"/>
                          </a:solidFill>
                          <a:latin typeface="+mn-lt"/>
                          <a:ea typeface="MS Mincho"/>
                        </a:rPr>
                        <a:t>HR (95%CI); 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latin typeface="+mn-lt"/>
                          <a:ea typeface="MS Mincho"/>
                        </a:rPr>
                        <a:t>1.04 (0.81、1.33)、0.7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909277"/>
                  </a:ext>
                </a:extLst>
              </a:tr>
            </a:tbl>
          </a:graphicData>
        </a:graphic>
      </p:graphicFrame>
      <p:graphicFrame>
        <p:nvGraphicFramePr>
          <p:cNvPr id="130" name="Table 129">
            <a:extLst>
              <a:ext uri="{FF2B5EF4-FFF2-40B4-BE49-F238E27FC236}">
                <a16:creationId xmlns:a16="http://schemas.microsoft.com/office/drawing/2014/main" id="{A8CBD916-F74A-4BC0-5A05-07A38C91707A}"/>
              </a:ext>
            </a:extLst>
          </p:cNvPr>
          <p:cNvGraphicFramePr>
            <a:graphicFrameLocks noGrp="1"/>
          </p:cNvGraphicFramePr>
          <p:nvPr>
            <p:extLst>
              <p:ext uri="{D42A27DB-BD31-4B8C-83A1-F6EECF244321}">
                <p14:modId xmlns:p14="http://schemas.microsoft.com/office/powerpoint/2010/main" val="1882150795"/>
              </p:ext>
            </p:extLst>
          </p:nvPr>
        </p:nvGraphicFramePr>
        <p:xfrm>
          <a:off x="8662737" y="1836505"/>
          <a:ext cx="3378002" cy="673200"/>
        </p:xfrm>
        <a:graphic>
          <a:graphicData uri="http://schemas.openxmlformats.org/drawingml/2006/table">
            <a:tbl>
              <a:tblPr firstRow="1" bandRow="1">
                <a:tableStyleId>{5C22544A-7EE6-4342-B048-85BDC9FD1C3A}</a:tableStyleId>
              </a:tblPr>
              <a:tblGrid>
                <a:gridCol w="1334018">
                  <a:extLst>
                    <a:ext uri="{9D8B030D-6E8A-4147-A177-3AD203B41FA5}">
                      <a16:colId xmlns:a16="http://schemas.microsoft.com/office/drawing/2014/main" val="3337732636"/>
                    </a:ext>
                  </a:extLst>
                </a:gridCol>
                <a:gridCol w="1045764">
                  <a:extLst>
                    <a:ext uri="{9D8B030D-6E8A-4147-A177-3AD203B41FA5}">
                      <a16:colId xmlns:a16="http://schemas.microsoft.com/office/drawing/2014/main" val="1742689254"/>
                    </a:ext>
                  </a:extLst>
                </a:gridCol>
                <a:gridCol w="998220">
                  <a:extLst>
                    <a:ext uri="{9D8B030D-6E8A-4147-A177-3AD203B41FA5}">
                      <a16:colId xmlns:a16="http://schemas.microsoft.com/office/drawing/2014/main" val="675204446"/>
                    </a:ext>
                  </a:extLst>
                </a:gridCol>
              </a:tblGrid>
              <a:tr h="145182">
                <a:tc>
                  <a:txBody>
                    <a:bodyPr/>
                    <a:lstStyle/>
                    <a:p>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latin typeface="+mn-lt"/>
                          <a:ea typeface="MS Mincho"/>
                        </a:rPr>
                        <a:t>実験群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latin typeface="+mn-lt"/>
                          <a:ea typeface="MS Mincho"/>
                        </a:rPr>
                        <a:t>対照群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339370"/>
                  </a:ext>
                </a:extLst>
              </a:tr>
              <a:tr h="142886">
                <a:tc>
                  <a:txBody>
                    <a:bodyPr/>
                    <a:lstStyle/>
                    <a:p>
                      <a:r>
                        <a:rPr lang="ja-JP" sz="1000" dirty="0">
                          <a:solidFill>
                            <a:schemeClr val="tx1"/>
                          </a:solidFill>
                          <a:latin typeface="+mn-lt"/>
                          <a:ea typeface="MS Mincho"/>
                        </a:rPr>
                        <a:t>mPFS、月数(95%CI)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latin typeface="+mn-lt"/>
                          <a:ea typeface="MS Mincho"/>
                        </a:rPr>
                        <a:t>9.2 (7.6、12.1)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latin typeface="+mn-lt"/>
                          <a:ea typeface="MS Mincho"/>
                        </a:rPr>
                        <a:t>7.8 (6.5、8.8)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979024"/>
                  </a:ext>
                </a:extLst>
              </a:tr>
              <a:tr h="142886">
                <a:tc>
                  <a:txBody>
                    <a:bodyPr/>
                    <a:lstStyle/>
                    <a:p>
                      <a:r>
                        <a:rPr lang="ja-JP" sz="1000">
                          <a:solidFill>
                            <a:schemeClr val="tx1"/>
                          </a:solidFill>
                          <a:latin typeface="+mn-lt"/>
                          <a:ea typeface="MS Mincho"/>
                        </a:rPr>
                        <a:t>HR (95%CI); 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latin typeface="+mn-lt"/>
                          <a:ea typeface="MS Mincho"/>
                        </a:rPr>
                        <a:t>0.67 (0.50,</a:t>
                      </a:r>
                      <a:r>
                        <a:rPr lang="ja-JP" sz="1000" baseline="0" dirty="0">
                          <a:solidFill>
                            <a:schemeClr val="tx1"/>
                          </a:solidFill>
                          <a:latin typeface="+mn-lt"/>
                          <a:ea typeface="MS Mincho"/>
                        </a:rPr>
                        <a:t> </a:t>
                      </a:r>
                      <a:r>
                        <a:rPr lang="ja-JP" sz="1000" dirty="0">
                          <a:solidFill>
                            <a:schemeClr val="tx1"/>
                          </a:solidFill>
                          <a:latin typeface="+mn-lt"/>
                          <a:ea typeface="MS Mincho"/>
                        </a:rPr>
                        <a:t>0.91);</a:t>
                      </a:r>
                      <a:r>
                        <a:rPr lang="ja-JP" sz="1000" baseline="0" dirty="0">
                          <a:solidFill>
                            <a:schemeClr val="tx1"/>
                          </a:solidFill>
                          <a:latin typeface="+mn-lt"/>
                          <a:ea typeface="MS Mincho"/>
                        </a:rPr>
                        <a:t> </a:t>
                      </a:r>
                      <a:r>
                        <a:rPr lang="ja-JP" sz="1000" dirty="0">
                          <a:solidFill>
                            <a:schemeClr val="tx1"/>
                          </a:solidFill>
                          <a:latin typeface="+mn-lt"/>
                          <a:ea typeface="MS Mincho"/>
                        </a:rPr>
                        <a:t>0.01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909277"/>
                  </a:ext>
                </a:extLst>
              </a:tr>
            </a:tbl>
          </a:graphicData>
        </a:graphic>
      </p:graphicFrame>
      <p:grpSp>
        <p:nvGrpSpPr>
          <p:cNvPr id="131" name="Group 130">
            <a:extLst>
              <a:ext uri="{FF2B5EF4-FFF2-40B4-BE49-F238E27FC236}">
                <a16:creationId xmlns:a16="http://schemas.microsoft.com/office/drawing/2014/main" id="{B83D8234-5EF1-49B2-313E-36D2FFBEB9FE}"/>
              </a:ext>
            </a:extLst>
          </p:cNvPr>
          <p:cNvGrpSpPr/>
          <p:nvPr/>
        </p:nvGrpSpPr>
        <p:grpSpPr>
          <a:xfrm>
            <a:off x="1381668" y="2762874"/>
            <a:ext cx="2654370" cy="2256176"/>
            <a:chOff x="4471987" y="2057400"/>
            <a:chExt cx="3251501" cy="2739018"/>
          </a:xfrm>
        </p:grpSpPr>
        <p:sp>
          <p:nvSpPr>
            <p:cNvPr id="132" name="Freeform: Shape 203">
              <a:extLst>
                <a:ext uri="{FF2B5EF4-FFF2-40B4-BE49-F238E27FC236}">
                  <a16:creationId xmlns:a16="http://schemas.microsoft.com/office/drawing/2014/main" id="{A5ECF505-5AEF-1A79-4EE4-2C68CA4BF638}"/>
                </a:ext>
              </a:extLst>
            </p:cNvPr>
            <p:cNvSpPr/>
            <p:nvPr/>
          </p:nvSpPr>
          <p:spPr>
            <a:xfrm>
              <a:off x="4471987" y="2091147"/>
              <a:ext cx="3251501" cy="2677706"/>
            </a:xfrm>
            <a:custGeom>
              <a:avLst/>
              <a:gdLst>
                <a:gd name="connsiteX0" fmla="*/ 3251502 w 3251501"/>
                <a:gd name="connsiteY0" fmla="*/ 2677706 h 2677706"/>
                <a:gd name="connsiteX1" fmla="*/ 2715968 w 3251501"/>
                <a:gd name="connsiteY1" fmla="*/ 2677706 h 2677706"/>
                <a:gd name="connsiteX2" fmla="*/ 2715968 w 3251501"/>
                <a:gd name="connsiteY2" fmla="*/ 2631805 h 2677706"/>
                <a:gd name="connsiteX3" fmla="*/ 2620328 w 3251501"/>
                <a:gd name="connsiteY3" fmla="*/ 2631805 h 2677706"/>
                <a:gd name="connsiteX4" fmla="*/ 2620328 w 3251501"/>
                <a:gd name="connsiteY4" fmla="*/ 2566778 h 2677706"/>
                <a:gd name="connsiteX5" fmla="*/ 2314308 w 3251501"/>
                <a:gd name="connsiteY5" fmla="*/ 2566778 h 2677706"/>
                <a:gd name="connsiteX6" fmla="*/ 2314308 w 3251501"/>
                <a:gd name="connsiteY6" fmla="*/ 2540003 h 2677706"/>
                <a:gd name="connsiteX7" fmla="*/ 2241623 w 3251501"/>
                <a:gd name="connsiteY7" fmla="*/ 2540003 h 2677706"/>
                <a:gd name="connsiteX8" fmla="*/ 2241623 w 3251501"/>
                <a:gd name="connsiteY8" fmla="*/ 2497922 h 2677706"/>
                <a:gd name="connsiteX9" fmla="*/ 2115388 w 3251501"/>
                <a:gd name="connsiteY9" fmla="*/ 2497922 h 2677706"/>
                <a:gd name="connsiteX10" fmla="*/ 2115388 w 3251501"/>
                <a:gd name="connsiteY10" fmla="*/ 2467318 h 2677706"/>
                <a:gd name="connsiteX11" fmla="*/ 2012109 w 3251501"/>
                <a:gd name="connsiteY11" fmla="*/ 2467318 h 2677706"/>
                <a:gd name="connsiteX12" fmla="*/ 2012109 w 3251501"/>
                <a:gd name="connsiteY12" fmla="*/ 2417588 h 2677706"/>
                <a:gd name="connsiteX13" fmla="*/ 1943253 w 3251501"/>
                <a:gd name="connsiteY13" fmla="*/ 2417588 h 2677706"/>
                <a:gd name="connsiteX14" fmla="*/ 1943253 w 3251501"/>
                <a:gd name="connsiteY14" fmla="*/ 2402291 h 2677706"/>
                <a:gd name="connsiteX15" fmla="*/ 1866748 w 3251501"/>
                <a:gd name="connsiteY15" fmla="*/ 2402291 h 2677706"/>
                <a:gd name="connsiteX16" fmla="*/ 1866748 w 3251501"/>
                <a:gd name="connsiteY16" fmla="*/ 2367858 h 2677706"/>
                <a:gd name="connsiteX17" fmla="*/ 1755810 w 3251501"/>
                <a:gd name="connsiteY17" fmla="*/ 2367858 h 2677706"/>
                <a:gd name="connsiteX18" fmla="*/ 1755810 w 3251501"/>
                <a:gd name="connsiteY18" fmla="*/ 2344912 h 2677706"/>
                <a:gd name="connsiteX19" fmla="*/ 1656359 w 3251501"/>
                <a:gd name="connsiteY19" fmla="*/ 2344912 h 2677706"/>
                <a:gd name="connsiteX20" fmla="*/ 1656359 w 3251501"/>
                <a:gd name="connsiteY20" fmla="*/ 2291353 h 2677706"/>
                <a:gd name="connsiteX21" fmla="*/ 1583674 w 3251501"/>
                <a:gd name="connsiteY21" fmla="*/ 2291353 h 2677706"/>
                <a:gd name="connsiteX22" fmla="*/ 1583674 w 3251501"/>
                <a:gd name="connsiteY22" fmla="*/ 2260749 h 2677706"/>
                <a:gd name="connsiteX23" fmla="*/ 1541593 w 3251501"/>
                <a:gd name="connsiteY23" fmla="*/ 2260749 h 2677706"/>
                <a:gd name="connsiteX24" fmla="*/ 1541593 w 3251501"/>
                <a:gd name="connsiteY24" fmla="*/ 2226326 h 2677706"/>
                <a:gd name="connsiteX25" fmla="*/ 1510998 w 3251501"/>
                <a:gd name="connsiteY25" fmla="*/ 2226326 h 2677706"/>
                <a:gd name="connsiteX26" fmla="*/ 1510998 w 3251501"/>
                <a:gd name="connsiteY26" fmla="*/ 2191893 h 2677706"/>
                <a:gd name="connsiteX27" fmla="*/ 1484214 w 3251501"/>
                <a:gd name="connsiteY27" fmla="*/ 2191893 h 2677706"/>
                <a:gd name="connsiteX28" fmla="*/ 1484214 w 3251501"/>
                <a:gd name="connsiteY28" fmla="*/ 2138344 h 2677706"/>
                <a:gd name="connsiteX29" fmla="*/ 1400061 w 3251501"/>
                <a:gd name="connsiteY29" fmla="*/ 2138344 h 2677706"/>
                <a:gd name="connsiteX30" fmla="*/ 1400061 w 3251501"/>
                <a:gd name="connsiteY30" fmla="*/ 2092443 h 2677706"/>
                <a:gd name="connsiteX31" fmla="*/ 1331205 w 3251501"/>
                <a:gd name="connsiteY31" fmla="*/ 2092443 h 2677706"/>
                <a:gd name="connsiteX32" fmla="*/ 1331205 w 3251501"/>
                <a:gd name="connsiteY32" fmla="*/ 2050361 h 2677706"/>
                <a:gd name="connsiteX33" fmla="*/ 1285304 w 3251501"/>
                <a:gd name="connsiteY33" fmla="*/ 2050361 h 2677706"/>
                <a:gd name="connsiteX34" fmla="*/ 1285304 w 3251501"/>
                <a:gd name="connsiteY34" fmla="*/ 2027406 h 2677706"/>
                <a:gd name="connsiteX35" fmla="*/ 1254700 w 3251501"/>
                <a:gd name="connsiteY35" fmla="*/ 2027406 h 2677706"/>
                <a:gd name="connsiteX36" fmla="*/ 1254700 w 3251501"/>
                <a:gd name="connsiteY36" fmla="*/ 1981505 h 2677706"/>
                <a:gd name="connsiteX37" fmla="*/ 1216447 w 3251501"/>
                <a:gd name="connsiteY37" fmla="*/ 1981505 h 2677706"/>
                <a:gd name="connsiteX38" fmla="*/ 1216447 w 3251501"/>
                <a:gd name="connsiteY38" fmla="*/ 1924126 h 2677706"/>
                <a:gd name="connsiteX39" fmla="*/ 1174366 w 3251501"/>
                <a:gd name="connsiteY39" fmla="*/ 1924126 h 2677706"/>
                <a:gd name="connsiteX40" fmla="*/ 1174366 w 3251501"/>
                <a:gd name="connsiteY40" fmla="*/ 1885874 h 2677706"/>
                <a:gd name="connsiteX41" fmla="*/ 1116987 w 3251501"/>
                <a:gd name="connsiteY41" fmla="*/ 1885874 h 2677706"/>
                <a:gd name="connsiteX42" fmla="*/ 1116987 w 3251501"/>
                <a:gd name="connsiteY42" fmla="*/ 1859099 h 2677706"/>
                <a:gd name="connsiteX43" fmla="*/ 1086383 w 3251501"/>
                <a:gd name="connsiteY43" fmla="*/ 1859099 h 2677706"/>
                <a:gd name="connsiteX44" fmla="*/ 1086383 w 3251501"/>
                <a:gd name="connsiteY44" fmla="*/ 1828495 h 2677706"/>
                <a:gd name="connsiteX45" fmla="*/ 1029005 w 3251501"/>
                <a:gd name="connsiteY45" fmla="*/ 1828495 h 2677706"/>
                <a:gd name="connsiteX46" fmla="*/ 1029005 w 3251501"/>
                <a:gd name="connsiteY46" fmla="*/ 1763468 h 2677706"/>
                <a:gd name="connsiteX47" fmla="*/ 990752 w 3251501"/>
                <a:gd name="connsiteY47" fmla="*/ 1763468 h 2677706"/>
                <a:gd name="connsiteX48" fmla="*/ 990752 w 3251501"/>
                <a:gd name="connsiteY48" fmla="*/ 1702260 h 2677706"/>
                <a:gd name="connsiteX49" fmla="*/ 906596 w 3251501"/>
                <a:gd name="connsiteY49" fmla="*/ 1702260 h 2677706"/>
                <a:gd name="connsiteX50" fmla="*/ 906596 w 3251501"/>
                <a:gd name="connsiteY50" fmla="*/ 1637233 h 2677706"/>
                <a:gd name="connsiteX51" fmla="*/ 887470 w 3251501"/>
                <a:gd name="connsiteY51" fmla="*/ 1637233 h 2677706"/>
                <a:gd name="connsiteX52" fmla="*/ 887470 w 3251501"/>
                <a:gd name="connsiteY52" fmla="*/ 1606629 h 2677706"/>
                <a:gd name="connsiteX53" fmla="*/ 841566 w 3251501"/>
                <a:gd name="connsiteY53" fmla="*/ 1606629 h 2677706"/>
                <a:gd name="connsiteX54" fmla="*/ 841566 w 3251501"/>
                <a:gd name="connsiteY54" fmla="*/ 1541593 h 2677706"/>
                <a:gd name="connsiteX55" fmla="*/ 791837 w 3251501"/>
                <a:gd name="connsiteY55" fmla="*/ 1541593 h 2677706"/>
                <a:gd name="connsiteX56" fmla="*/ 791837 w 3251501"/>
                <a:gd name="connsiteY56" fmla="*/ 1488043 h 2677706"/>
                <a:gd name="connsiteX57" fmla="*/ 738283 w 3251501"/>
                <a:gd name="connsiteY57" fmla="*/ 1488043 h 2677706"/>
                <a:gd name="connsiteX58" fmla="*/ 738283 w 3251501"/>
                <a:gd name="connsiteY58" fmla="*/ 1384764 h 2677706"/>
                <a:gd name="connsiteX59" fmla="*/ 707681 w 3251501"/>
                <a:gd name="connsiteY59" fmla="*/ 1384764 h 2677706"/>
                <a:gd name="connsiteX60" fmla="*/ 707681 w 3251501"/>
                <a:gd name="connsiteY60" fmla="*/ 1300601 h 2677706"/>
                <a:gd name="connsiteX61" fmla="*/ 657952 w 3251501"/>
                <a:gd name="connsiteY61" fmla="*/ 1300601 h 2677706"/>
                <a:gd name="connsiteX62" fmla="*/ 657952 w 3251501"/>
                <a:gd name="connsiteY62" fmla="*/ 1136113 h 2677706"/>
                <a:gd name="connsiteX63" fmla="*/ 627350 w 3251501"/>
                <a:gd name="connsiteY63" fmla="*/ 1136113 h 2677706"/>
                <a:gd name="connsiteX64" fmla="*/ 627350 w 3251501"/>
                <a:gd name="connsiteY64" fmla="*/ 1055780 h 2677706"/>
                <a:gd name="connsiteX65" fmla="*/ 600572 w 3251501"/>
                <a:gd name="connsiteY65" fmla="*/ 1055780 h 2677706"/>
                <a:gd name="connsiteX66" fmla="*/ 600572 w 3251501"/>
                <a:gd name="connsiteY66" fmla="*/ 998401 h 2677706"/>
                <a:gd name="connsiteX67" fmla="*/ 569970 w 3251501"/>
                <a:gd name="connsiteY67" fmla="*/ 998401 h 2677706"/>
                <a:gd name="connsiteX68" fmla="*/ 569970 w 3251501"/>
                <a:gd name="connsiteY68" fmla="*/ 937203 h 2677706"/>
                <a:gd name="connsiteX69" fmla="*/ 524066 w 3251501"/>
                <a:gd name="connsiteY69" fmla="*/ 937203 h 2677706"/>
                <a:gd name="connsiteX70" fmla="*/ 524066 w 3251501"/>
                <a:gd name="connsiteY70" fmla="*/ 803313 h 2677706"/>
                <a:gd name="connsiteX71" fmla="*/ 485813 w 3251501"/>
                <a:gd name="connsiteY71" fmla="*/ 803313 h 2677706"/>
                <a:gd name="connsiteX72" fmla="*/ 485813 w 3251501"/>
                <a:gd name="connsiteY72" fmla="*/ 680904 h 2677706"/>
                <a:gd name="connsiteX73" fmla="*/ 439909 w 3251501"/>
                <a:gd name="connsiteY73" fmla="*/ 680904 h 2677706"/>
                <a:gd name="connsiteX74" fmla="*/ 439909 w 3251501"/>
                <a:gd name="connsiteY74" fmla="*/ 543193 h 2677706"/>
                <a:gd name="connsiteX75" fmla="*/ 401657 w 3251501"/>
                <a:gd name="connsiteY75" fmla="*/ 543193 h 2677706"/>
                <a:gd name="connsiteX76" fmla="*/ 401657 w 3251501"/>
                <a:gd name="connsiteY76" fmla="*/ 466687 h 2677706"/>
                <a:gd name="connsiteX77" fmla="*/ 359578 w 3251501"/>
                <a:gd name="connsiteY77" fmla="*/ 466687 h 2677706"/>
                <a:gd name="connsiteX78" fmla="*/ 359578 w 3251501"/>
                <a:gd name="connsiteY78" fmla="*/ 420783 h 2677706"/>
                <a:gd name="connsiteX79" fmla="*/ 325151 w 3251501"/>
                <a:gd name="connsiteY79" fmla="*/ 420783 h 2677706"/>
                <a:gd name="connsiteX80" fmla="*/ 325151 w 3251501"/>
                <a:gd name="connsiteY80" fmla="*/ 367229 h 2677706"/>
                <a:gd name="connsiteX81" fmla="*/ 290723 w 3251501"/>
                <a:gd name="connsiteY81" fmla="*/ 367229 h 2677706"/>
                <a:gd name="connsiteX82" fmla="*/ 290723 w 3251501"/>
                <a:gd name="connsiteY82" fmla="*/ 336626 h 2677706"/>
                <a:gd name="connsiteX83" fmla="*/ 237169 w 3251501"/>
                <a:gd name="connsiteY83" fmla="*/ 336626 h 2677706"/>
                <a:gd name="connsiteX84" fmla="*/ 237169 w 3251501"/>
                <a:gd name="connsiteY84" fmla="*/ 283073 h 2677706"/>
                <a:gd name="connsiteX85" fmla="*/ 225693 w 3251501"/>
                <a:gd name="connsiteY85" fmla="*/ 283073 h 2677706"/>
                <a:gd name="connsiteX86" fmla="*/ 225693 w 3251501"/>
                <a:gd name="connsiteY86" fmla="*/ 260120 h 2677706"/>
                <a:gd name="connsiteX87" fmla="*/ 191265 w 3251501"/>
                <a:gd name="connsiteY87" fmla="*/ 260120 h 2677706"/>
                <a:gd name="connsiteX88" fmla="*/ 191265 w 3251501"/>
                <a:gd name="connsiteY88" fmla="*/ 179789 h 2677706"/>
                <a:gd name="connsiteX89" fmla="*/ 175964 w 3251501"/>
                <a:gd name="connsiteY89" fmla="*/ 179789 h 2677706"/>
                <a:gd name="connsiteX90" fmla="*/ 175964 w 3251501"/>
                <a:gd name="connsiteY90" fmla="*/ 122410 h 2677706"/>
                <a:gd name="connsiteX91" fmla="*/ 145361 w 3251501"/>
                <a:gd name="connsiteY91" fmla="*/ 122410 h 2677706"/>
                <a:gd name="connsiteX92" fmla="*/ 145361 w 3251501"/>
                <a:gd name="connsiteY92" fmla="*/ 72681 h 2677706"/>
                <a:gd name="connsiteX93" fmla="*/ 126235 w 3251501"/>
                <a:gd name="connsiteY93" fmla="*/ 72681 h 2677706"/>
                <a:gd name="connsiteX94" fmla="*/ 126235 w 3251501"/>
                <a:gd name="connsiteY94" fmla="*/ 0 h 2677706"/>
                <a:gd name="connsiteX95" fmla="*/ 0 w 3251501"/>
                <a:gd name="connsiteY95" fmla="*/ 0 h 26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251501" h="2677706">
                  <a:moveTo>
                    <a:pt x="3251502" y="2677706"/>
                  </a:moveTo>
                  <a:lnTo>
                    <a:pt x="2715968" y="2677706"/>
                  </a:lnTo>
                  <a:lnTo>
                    <a:pt x="2715968" y="2631805"/>
                  </a:lnTo>
                  <a:lnTo>
                    <a:pt x="2620328" y="2631805"/>
                  </a:lnTo>
                  <a:lnTo>
                    <a:pt x="2620328" y="2566778"/>
                  </a:lnTo>
                  <a:lnTo>
                    <a:pt x="2314308" y="2566778"/>
                  </a:lnTo>
                  <a:lnTo>
                    <a:pt x="2314308" y="2540003"/>
                  </a:lnTo>
                  <a:lnTo>
                    <a:pt x="2241623" y="2540003"/>
                  </a:lnTo>
                  <a:lnTo>
                    <a:pt x="2241623" y="2497922"/>
                  </a:lnTo>
                  <a:lnTo>
                    <a:pt x="2115388" y="2497922"/>
                  </a:lnTo>
                  <a:lnTo>
                    <a:pt x="2115388" y="2467318"/>
                  </a:lnTo>
                  <a:lnTo>
                    <a:pt x="2012109" y="2467318"/>
                  </a:lnTo>
                  <a:lnTo>
                    <a:pt x="2012109" y="2417588"/>
                  </a:lnTo>
                  <a:lnTo>
                    <a:pt x="1943253" y="2417588"/>
                  </a:lnTo>
                  <a:lnTo>
                    <a:pt x="1943253" y="2402291"/>
                  </a:lnTo>
                  <a:lnTo>
                    <a:pt x="1866748" y="2402291"/>
                  </a:lnTo>
                  <a:lnTo>
                    <a:pt x="1866748" y="2367858"/>
                  </a:lnTo>
                  <a:lnTo>
                    <a:pt x="1755810" y="2367858"/>
                  </a:lnTo>
                  <a:lnTo>
                    <a:pt x="1755810" y="2344912"/>
                  </a:lnTo>
                  <a:lnTo>
                    <a:pt x="1656359" y="2344912"/>
                  </a:lnTo>
                  <a:lnTo>
                    <a:pt x="1656359" y="2291353"/>
                  </a:lnTo>
                  <a:lnTo>
                    <a:pt x="1583674" y="2291353"/>
                  </a:lnTo>
                  <a:lnTo>
                    <a:pt x="1583674" y="2260749"/>
                  </a:lnTo>
                  <a:lnTo>
                    <a:pt x="1541593" y="2260749"/>
                  </a:lnTo>
                  <a:lnTo>
                    <a:pt x="1541593" y="2226326"/>
                  </a:lnTo>
                  <a:lnTo>
                    <a:pt x="1510998" y="2226326"/>
                  </a:lnTo>
                  <a:lnTo>
                    <a:pt x="1510998" y="2191893"/>
                  </a:lnTo>
                  <a:lnTo>
                    <a:pt x="1484214" y="2191893"/>
                  </a:lnTo>
                  <a:lnTo>
                    <a:pt x="1484214" y="2138344"/>
                  </a:lnTo>
                  <a:lnTo>
                    <a:pt x="1400061" y="2138344"/>
                  </a:lnTo>
                  <a:lnTo>
                    <a:pt x="1400061" y="2092443"/>
                  </a:lnTo>
                  <a:lnTo>
                    <a:pt x="1331205" y="2092443"/>
                  </a:lnTo>
                  <a:lnTo>
                    <a:pt x="1331205" y="2050361"/>
                  </a:lnTo>
                  <a:lnTo>
                    <a:pt x="1285304" y="2050361"/>
                  </a:lnTo>
                  <a:lnTo>
                    <a:pt x="1285304" y="2027406"/>
                  </a:lnTo>
                  <a:lnTo>
                    <a:pt x="1254700" y="2027406"/>
                  </a:lnTo>
                  <a:lnTo>
                    <a:pt x="1254700" y="1981505"/>
                  </a:lnTo>
                  <a:lnTo>
                    <a:pt x="1216447" y="1981505"/>
                  </a:lnTo>
                  <a:lnTo>
                    <a:pt x="1216447" y="1924126"/>
                  </a:lnTo>
                  <a:lnTo>
                    <a:pt x="1174366" y="1924126"/>
                  </a:lnTo>
                  <a:lnTo>
                    <a:pt x="1174366" y="1885874"/>
                  </a:lnTo>
                  <a:lnTo>
                    <a:pt x="1116987" y="1885874"/>
                  </a:lnTo>
                  <a:lnTo>
                    <a:pt x="1116987" y="1859099"/>
                  </a:lnTo>
                  <a:lnTo>
                    <a:pt x="1086383" y="1859099"/>
                  </a:lnTo>
                  <a:lnTo>
                    <a:pt x="1086383" y="1828495"/>
                  </a:lnTo>
                  <a:lnTo>
                    <a:pt x="1029005" y="1828495"/>
                  </a:lnTo>
                  <a:lnTo>
                    <a:pt x="1029005" y="1763468"/>
                  </a:lnTo>
                  <a:lnTo>
                    <a:pt x="990752" y="1763468"/>
                  </a:lnTo>
                  <a:lnTo>
                    <a:pt x="990752" y="1702260"/>
                  </a:lnTo>
                  <a:lnTo>
                    <a:pt x="906596" y="1702260"/>
                  </a:lnTo>
                  <a:lnTo>
                    <a:pt x="906596" y="1637233"/>
                  </a:lnTo>
                  <a:lnTo>
                    <a:pt x="887470" y="1637233"/>
                  </a:lnTo>
                  <a:lnTo>
                    <a:pt x="887470" y="1606629"/>
                  </a:lnTo>
                  <a:lnTo>
                    <a:pt x="841566" y="1606629"/>
                  </a:lnTo>
                  <a:lnTo>
                    <a:pt x="841566" y="1541593"/>
                  </a:lnTo>
                  <a:lnTo>
                    <a:pt x="791837" y="1541593"/>
                  </a:lnTo>
                  <a:lnTo>
                    <a:pt x="791837" y="1488043"/>
                  </a:lnTo>
                  <a:lnTo>
                    <a:pt x="738283" y="1488043"/>
                  </a:lnTo>
                  <a:lnTo>
                    <a:pt x="738283" y="1384764"/>
                  </a:lnTo>
                  <a:lnTo>
                    <a:pt x="707681" y="1384764"/>
                  </a:lnTo>
                  <a:lnTo>
                    <a:pt x="707681" y="1300601"/>
                  </a:lnTo>
                  <a:lnTo>
                    <a:pt x="657952" y="1300601"/>
                  </a:lnTo>
                  <a:lnTo>
                    <a:pt x="657952" y="1136113"/>
                  </a:lnTo>
                  <a:lnTo>
                    <a:pt x="627350" y="1136113"/>
                  </a:lnTo>
                  <a:lnTo>
                    <a:pt x="627350" y="1055780"/>
                  </a:lnTo>
                  <a:lnTo>
                    <a:pt x="600572" y="1055780"/>
                  </a:lnTo>
                  <a:lnTo>
                    <a:pt x="600572" y="998401"/>
                  </a:lnTo>
                  <a:lnTo>
                    <a:pt x="569970" y="998401"/>
                  </a:lnTo>
                  <a:lnTo>
                    <a:pt x="569970" y="937203"/>
                  </a:lnTo>
                  <a:lnTo>
                    <a:pt x="524066" y="937203"/>
                  </a:lnTo>
                  <a:lnTo>
                    <a:pt x="524066" y="803313"/>
                  </a:lnTo>
                  <a:lnTo>
                    <a:pt x="485813" y="803313"/>
                  </a:lnTo>
                  <a:lnTo>
                    <a:pt x="485813" y="680904"/>
                  </a:lnTo>
                  <a:lnTo>
                    <a:pt x="439909" y="680904"/>
                  </a:lnTo>
                  <a:lnTo>
                    <a:pt x="439909" y="543193"/>
                  </a:lnTo>
                  <a:lnTo>
                    <a:pt x="401657" y="543193"/>
                  </a:lnTo>
                  <a:lnTo>
                    <a:pt x="401657" y="466687"/>
                  </a:lnTo>
                  <a:lnTo>
                    <a:pt x="359578" y="466687"/>
                  </a:lnTo>
                  <a:lnTo>
                    <a:pt x="359578" y="420783"/>
                  </a:lnTo>
                  <a:lnTo>
                    <a:pt x="325151" y="420783"/>
                  </a:lnTo>
                  <a:lnTo>
                    <a:pt x="325151" y="367229"/>
                  </a:lnTo>
                  <a:lnTo>
                    <a:pt x="290723" y="367229"/>
                  </a:lnTo>
                  <a:lnTo>
                    <a:pt x="290723" y="336626"/>
                  </a:lnTo>
                  <a:lnTo>
                    <a:pt x="237169" y="336626"/>
                  </a:lnTo>
                  <a:lnTo>
                    <a:pt x="237169" y="283073"/>
                  </a:lnTo>
                  <a:lnTo>
                    <a:pt x="225693" y="283073"/>
                  </a:lnTo>
                  <a:lnTo>
                    <a:pt x="225693" y="260120"/>
                  </a:lnTo>
                  <a:lnTo>
                    <a:pt x="191265" y="260120"/>
                  </a:lnTo>
                  <a:lnTo>
                    <a:pt x="191265" y="179789"/>
                  </a:lnTo>
                  <a:lnTo>
                    <a:pt x="175964" y="179789"/>
                  </a:lnTo>
                  <a:lnTo>
                    <a:pt x="175964" y="122410"/>
                  </a:lnTo>
                  <a:lnTo>
                    <a:pt x="145361" y="122410"/>
                  </a:lnTo>
                  <a:lnTo>
                    <a:pt x="145361" y="72681"/>
                  </a:lnTo>
                  <a:lnTo>
                    <a:pt x="126235" y="72681"/>
                  </a:lnTo>
                  <a:lnTo>
                    <a:pt x="126235" y="0"/>
                  </a:lnTo>
                  <a:lnTo>
                    <a:pt x="0" y="0"/>
                  </a:lnTo>
                </a:path>
              </a:pathLst>
            </a:custGeom>
            <a:noFill/>
            <a:ln w="19050" cap="flat">
              <a:solidFill>
                <a:schemeClr val="accent3"/>
              </a:solidFill>
              <a:prstDash val="solid"/>
              <a:miter/>
            </a:ln>
          </p:spPr>
          <p:txBody>
            <a:bodyPr rtlCol="0" anchor="ctr"/>
            <a:lstStyle/>
            <a:p>
              <a:endParaRPr lang="en-GB"/>
            </a:p>
          </p:txBody>
        </p:sp>
        <p:sp>
          <p:nvSpPr>
            <p:cNvPr id="133" name="Freeform: Shape 204">
              <a:extLst>
                <a:ext uri="{FF2B5EF4-FFF2-40B4-BE49-F238E27FC236}">
                  <a16:creationId xmlns:a16="http://schemas.microsoft.com/office/drawing/2014/main" id="{6AF17AE5-E6F3-73D5-96FC-F34B47006FF0}"/>
                </a:ext>
              </a:extLst>
            </p:cNvPr>
            <p:cNvSpPr/>
            <p:nvPr/>
          </p:nvSpPr>
          <p:spPr>
            <a:xfrm>
              <a:off x="4532579" y="20574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4" name="Freeform: Shape 205">
              <a:extLst>
                <a:ext uri="{FF2B5EF4-FFF2-40B4-BE49-F238E27FC236}">
                  <a16:creationId xmlns:a16="http://schemas.microsoft.com/office/drawing/2014/main" id="{03E5623A-4504-D551-8C58-1B9CB71B1010}"/>
                </a:ext>
              </a:extLst>
            </p:cNvPr>
            <p:cNvSpPr/>
            <p:nvPr/>
          </p:nvSpPr>
          <p:spPr>
            <a:xfrm>
              <a:off x="6170885" y="44005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5" name="Freeform: Shape 206">
              <a:extLst>
                <a:ext uri="{FF2B5EF4-FFF2-40B4-BE49-F238E27FC236}">
                  <a16:creationId xmlns:a16="http://schemas.microsoft.com/office/drawing/2014/main" id="{72C6DF2A-412E-E1DB-C237-97E48E88A4EE}"/>
                </a:ext>
              </a:extLst>
            </p:cNvPr>
            <p:cNvSpPr/>
            <p:nvPr/>
          </p:nvSpPr>
          <p:spPr>
            <a:xfrm>
              <a:off x="6285185" y="44196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6" name="Freeform: Shape 207">
              <a:extLst>
                <a:ext uri="{FF2B5EF4-FFF2-40B4-BE49-F238E27FC236}">
                  <a16:creationId xmlns:a16="http://schemas.microsoft.com/office/drawing/2014/main" id="{5F0B7BF3-744F-1CE2-6DB8-FC615560A0C1}"/>
                </a:ext>
              </a:extLst>
            </p:cNvPr>
            <p:cNvSpPr/>
            <p:nvPr/>
          </p:nvSpPr>
          <p:spPr>
            <a:xfrm>
              <a:off x="6361385" y="44577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7" name="Freeform: Shape 208">
              <a:extLst>
                <a:ext uri="{FF2B5EF4-FFF2-40B4-BE49-F238E27FC236}">
                  <a16:creationId xmlns:a16="http://schemas.microsoft.com/office/drawing/2014/main" id="{217BCCE9-78F2-3BE6-3307-337BDBA8F406}"/>
                </a:ext>
              </a:extLst>
            </p:cNvPr>
            <p:cNvSpPr/>
            <p:nvPr/>
          </p:nvSpPr>
          <p:spPr>
            <a:xfrm>
              <a:off x="6437585"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8" name="Freeform: Shape 209">
              <a:extLst>
                <a:ext uri="{FF2B5EF4-FFF2-40B4-BE49-F238E27FC236}">
                  <a16:creationId xmlns:a16="http://schemas.microsoft.com/office/drawing/2014/main" id="{D8E23E6A-FCCE-89BD-0DF2-141D4C2F7D77}"/>
                </a:ext>
              </a:extLst>
            </p:cNvPr>
            <p:cNvSpPr/>
            <p:nvPr/>
          </p:nvSpPr>
          <p:spPr>
            <a:xfrm>
              <a:off x="6856685"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39" name="Freeform: Shape 210">
              <a:extLst>
                <a:ext uri="{FF2B5EF4-FFF2-40B4-BE49-F238E27FC236}">
                  <a16:creationId xmlns:a16="http://schemas.microsoft.com/office/drawing/2014/main" id="{1617111E-6482-E269-94D3-6BF743A10362}"/>
                </a:ext>
              </a:extLst>
            </p:cNvPr>
            <p:cNvSpPr/>
            <p:nvPr/>
          </p:nvSpPr>
          <p:spPr>
            <a:xfrm>
              <a:off x="7523435"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40" name="Freeform: Shape 211">
              <a:extLst>
                <a:ext uri="{FF2B5EF4-FFF2-40B4-BE49-F238E27FC236}">
                  <a16:creationId xmlns:a16="http://schemas.microsoft.com/office/drawing/2014/main" id="{F9484D47-B5F9-D09E-A102-8E3DA1BD8CE9}"/>
                </a:ext>
              </a:extLst>
            </p:cNvPr>
            <p:cNvSpPr/>
            <p:nvPr/>
          </p:nvSpPr>
          <p:spPr>
            <a:xfrm>
              <a:off x="7675835"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grpSp>
      <p:sp>
        <p:nvSpPr>
          <p:cNvPr id="141" name="Graphic 214">
            <a:extLst>
              <a:ext uri="{FF2B5EF4-FFF2-40B4-BE49-F238E27FC236}">
                <a16:creationId xmlns:a16="http://schemas.microsoft.com/office/drawing/2014/main" id="{FE27ED2F-7E23-125A-EC4C-903840432B98}"/>
              </a:ext>
            </a:extLst>
          </p:cNvPr>
          <p:cNvSpPr/>
          <p:nvPr/>
        </p:nvSpPr>
        <p:spPr>
          <a:xfrm>
            <a:off x="1387466" y="2791856"/>
            <a:ext cx="2484000" cy="2206967"/>
          </a:xfrm>
          <a:custGeom>
            <a:avLst/>
            <a:gdLst>
              <a:gd name="connsiteX0" fmla="*/ 3053706 w 3053705"/>
              <a:gd name="connsiteY0" fmla="*/ 2700538 h 2700537"/>
              <a:gd name="connsiteX1" fmla="*/ 2497188 w 3053705"/>
              <a:gd name="connsiteY1" fmla="*/ 2700538 h 2700537"/>
              <a:gd name="connsiteX2" fmla="*/ 2497188 w 3053705"/>
              <a:gd name="connsiteY2" fmla="*/ 2668429 h 2700537"/>
              <a:gd name="connsiteX3" fmla="*/ 2325958 w 3053705"/>
              <a:gd name="connsiteY3" fmla="*/ 2668429 h 2700537"/>
              <a:gd name="connsiteX4" fmla="*/ 2325958 w 3053705"/>
              <a:gd name="connsiteY4" fmla="*/ 2618480 h 2700537"/>
              <a:gd name="connsiteX5" fmla="*/ 2176120 w 3053705"/>
              <a:gd name="connsiteY5" fmla="*/ 2618480 h 2700537"/>
              <a:gd name="connsiteX6" fmla="*/ 2176120 w 3053705"/>
              <a:gd name="connsiteY6" fmla="*/ 2564968 h 2700537"/>
              <a:gd name="connsiteX7" fmla="*/ 1926403 w 3053705"/>
              <a:gd name="connsiteY7" fmla="*/ 2564968 h 2700537"/>
              <a:gd name="connsiteX8" fmla="*/ 1926403 w 3053705"/>
              <a:gd name="connsiteY8" fmla="*/ 2507894 h 2700537"/>
              <a:gd name="connsiteX9" fmla="*/ 1837220 w 3053705"/>
              <a:gd name="connsiteY9" fmla="*/ 2507894 h 2700537"/>
              <a:gd name="connsiteX10" fmla="*/ 1837220 w 3053705"/>
              <a:gd name="connsiteY10" fmla="*/ 2472223 h 2700537"/>
              <a:gd name="connsiteX11" fmla="*/ 1801549 w 3053705"/>
              <a:gd name="connsiteY11" fmla="*/ 2472223 h 2700537"/>
              <a:gd name="connsiteX12" fmla="*/ 1801549 w 3053705"/>
              <a:gd name="connsiteY12" fmla="*/ 2447249 h 2700537"/>
              <a:gd name="connsiteX13" fmla="*/ 1769440 w 3053705"/>
              <a:gd name="connsiteY13" fmla="*/ 2447249 h 2700537"/>
              <a:gd name="connsiteX14" fmla="*/ 1769440 w 3053705"/>
              <a:gd name="connsiteY14" fmla="*/ 2425846 h 2700537"/>
              <a:gd name="connsiteX15" fmla="*/ 1712357 w 3053705"/>
              <a:gd name="connsiteY15" fmla="*/ 2425846 h 2700537"/>
              <a:gd name="connsiteX16" fmla="*/ 1712357 w 3053705"/>
              <a:gd name="connsiteY16" fmla="*/ 2400872 h 2700537"/>
              <a:gd name="connsiteX17" fmla="*/ 1512580 w 3053705"/>
              <a:gd name="connsiteY17" fmla="*/ 2400872 h 2700537"/>
              <a:gd name="connsiteX18" fmla="*/ 1512580 w 3053705"/>
              <a:gd name="connsiteY18" fmla="*/ 2361629 h 2700537"/>
              <a:gd name="connsiteX19" fmla="*/ 1423397 w 3053705"/>
              <a:gd name="connsiteY19" fmla="*/ 2361629 h 2700537"/>
              <a:gd name="connsiteX20" fmla="*/ 1423397 w 3053705"/>
              <a:gd name="connsiteY20" fmla="*/ 2347360 h 2700537"/>
              <a:gd name="connsiteX21" fmla="*/ 1337777 w 3053705"/>
              <a:gd name="connsiteY21" fmla="*/ 2347360 h 2700537"/>
              <a:gd name="connsiteX22" fmla="*/ 1337777 w 3053705"/>
              <a:gd name="connsiteY22" fmla="*/ 2325958 h 2700537"/>
              <a:gd name="connsiteX23" fmla="*/ 1237898 w 3053705"/>
              <a:gd name="connsiteY23" fmla="*/ 2325958 h 2700537"/>
              <a:gd name="connsiteX24" fmla="*/ 1237898 w 3053705"/>
              <a:gd name="connsiteY24" fmla="*/ 2272446 h 2700537"/>
              <a:gd name="connsiteX25" fmla="*/ 1212923 w 3053705"/>
              <a:gd name="connsiteY25" fmla="*/ 2272446 h 2700537"/>
              <a:gd name="connsiteX26" fmla="*/ 1212923 w 3053705"/>
              <a:gd name="connsiteY26" fmla="*/ 2236765 h 2700537"/>
              <a:gd name="connsiteX27" fmla="*/ 1187949 w 3053705"/>
              <a:gd name="connsiteY27" fmla="*/ 2236765 h 2700537"/>
              <a:gd name="connsiteX28" fmla="*/ 1187949 w 3053705"/>
              <a:gd name="connsiteY28" fmla="*/ 2204666 h 2700537"/>
              <a:gd name="connsiteX29" fmla="*/ 1148706 w 3053705"/>
              <a:gd name="connsiteY29" fmla="*/ 2204666 h 2700537"/>
              <a:gd name="connsiteX30" fmla="*/ 1148706 w 3053705"/>
              <a:gd name="connsiteY30" fmla="*/ 2154717 h 2700537"/>
              <a:gd name="connsiteX31" fmla="*/ 1116597 w 3053705"/>
              <a:gd name="connsiteY31" fmla="*/ 2154717 h 2700537"/>
              <a:gd name="connsiteX32" fmla="*/ 1116597 w 3053705"/>
              <a:gd name="connsiteY32" fmla="*/ 2104777 h 2700537"/>
              <a:gd name="connsiteX33" fmla="*/ 1077363 w 3053705"/>
              <a:gd name="connsiteY33" fmla="*/ 2104777 h 2700537"/>
              <a:gd name="connsiteX34" fmla="*/ 1077363 w 3053705"/>
              <a:gd name="connsiteY34" fmla="*/ 2047694 h 2700537"/>
              <a:gd name="connsiteX35" fmla="*/ 1002440 w 3053705"/>
              <a:gd name="connsiteY35" fmla="*/ 2047694 h 2700537"/>
              <a:gd name="connsiteX36" fmla="*/ 1002440 w 3053705"/>
              <a:gd name="connsiteY36" fmla="*/ 1947805 h 2700537"/>
              <a:gd name="connsiteX37" fmla="*/ 945365 w 3053705"/>
              <a:gd name="connsiteY37" fmla="*/ 1947805 h 2700537"/>
              <a:gd name="connsiteX38" fmla="*/ 945365 w 3053705"/>
              <a:gd name="connsiteY38" fmla="*/ 1883597 h 2700537"/>
              <a:gd name="connsiteX39" fmla="*/ 927528 w 3053705"/>
              <a:gd name="connsiteY39" fmla="*/ 1883597 h 2700537"/>
              <a:gd name="connsiteX40" fmla="*/ 927528 w 3053705"/>
              <a:gd name="connsiteY40" fmla="*/ 1840782 h 2700537"/>
              <a:gd name="connsiteX41" fmla="*/ 898989 w 3053705"/>
              <a:gd name="connsiteY41" fmla="*/ 1840782 h 2700537"/>
              <a:gd name="connsiteX42" fmla="*/ 898989 w 3053705"/>
              <a:gd name="connsiteY42" fmla="*/ 1762306 h 2700537"/>
              <a:gd name="connsiteX43" fmla="*/ 827641 w 3053705"/>
              <a:gd name="connsiteY43" fmla="*/ 1762306 h 2700537"/>
              <a:gd name="connsiteX44" fmla="*/ 827641 w 3053705"/>
              <a:gd name="connsiteY44" fmla="*/ 1641015 h 2700537"/>
              <a:gd name="connsiteX45" fmla="*/ 784831 w 3053705"/>
              <a:gd name="connsiteY45" fmla="*/ 1641015 h 2700537"/>
              <a:gd name="connsiteX46" fmla="*/ 784831 w 3053705"/>
              <a:gd name="connsiteY46" fmla="*/ 1573235 h 2700537"/>
              <a:gd name="connsiteX47" fmla="*/ 749158 w 3053705"/>
              <a:gd name="connsiteY47" fmla="*/ 1573235 h 2700537"/>
              <a:gd name="connsiteX48" fmla="*/ 749158 w 3053705"/>
              <a:gd name="connsiteY48" fmla="*/ 1459078 h 2700537"/>
              <a:gd name="connsiteX49" fmla="*/ 720618 w 3053705"/>
              <a:gd name="connsiteY49" fmla="*/ 1459078 h 2700537"/>
              <a:gd name="connsiteX50" fmla="*/ 720618 w 3053705"/>
              <a:gd name="connsiteY50" fmla="*/ 1384154 h 2700537"/>
              <a:gd name="connsiteX51" fmla="*/ 702781 w 3053705"/>
              <a:gd name="connsiteY51" fmla="*/ 1384154 h 2700537"/>
              <a:gd name="connsiteX52" fmla="*/ 702781 w 3053705"/>
              <a:gd name="connsiteY52" fmla="*/ 1294971 h 2700537"/>
              <a:gd name="connsiteX53" fmla="*/ 656405 w 3053705"/>
              <a:gd name="connsiteY53" fmla="*/ 1294971 h 2700537"/>
              <a:gd name="connsiteX54" fmla="*/ 656405 w 3053705"/>
              <a:gd name="connsiteY54" fmla="*/ 1166546 h 2700537"/>
              <a:gd name="connsiteX55" fmla="*/ 624298 w 3053705"/>
              <a:gd name="connsiteY55" fmla="*/ 1166546 h 2700537"/>
              <a:gd name="connsiteX56" fmla="*/ 624298 w 3053705"/>
              <a:gd name="connsiteY56" fmla="*/ 1063085 h 2700537"/>
              <a:gd name="connsiteX57" fmla="*/ 602893 w 3053705"/>
              <a:gd name="connsiteY57" fmla="*/ 1063085 h 2700537"/>
              <a:gd name="connsiteX58" fmla="*/ 602893 w 3053705"/>
              <a:gd name="connsiteY58" fmla="*/ 1009583 h 2700537"/>
              <a:gd name="connsiteX59" fmla="*/ 549382 w 3053705"/>
              <a:gd name="connsiteY59" fmla="*/ 1009583 h 2700537"/>
              <a:gd name="connsiteX60" fmla="*/ 549382 w 3053705"/>
              <a:gd name="connsiteY60" fmla="*/ 898989 h 2700537"/>
              <a:gd name="connsiteX61" fmla="*/ 517275 w 3053705"/>
              <a:gd name="connsiteY61" fmla="*/ 898989 h 2700537"/>
              <a:gd name="connsiteX62" fmla="*/ 517275 w 3053705"/>
              <a:gd name="connsiteY62" fmla="*/ 806236 h 2700537"/>
              <a:gd name="connsiteX63" fmla="*/ 488736 w 3053705"/>
              <a:gd name="connsiteY63" fmla="*/ 806236 h 2700537"/>
              <a:gd name="connsiteX64" fmla="*/ 488736 w 3053705"/>
              <a:gd name="connsiteY64" fmla="*/ 699214 h 2700537"/>
              <a:gd name="connsiteX65" fmla="*/ 456629 w 3053705"/>
              <a:gd name="connsiteY65" fmla="*/ 699214 h 2700537"/>
              <a:gd name="connsiteX66" fmla="*/ 456629 w 3053705"/>
              <a:gd name="connsiteY66" fmla="*/ 599325 h 2700537"/>
              <a:gd name="connsiteX67" fmla="*/ 413820 w 3053705"/>
              <a:gd name="connsiteY67" fmla="*/ 599325 h 2700537"/>
              <a:gd name="connsiteX68" fmla="*/ 413820 w 3053705"/>
              <a:gd name="connsiteY68" fmla="*/ 503006 h 2700537"/>
              <a:gd name="connsiteX69" fmla="*/ 371011 w 3053705"/>
              <a:gd name="connsiteY69" fmla="*/ 503006 h 2700537"/>
              <a:gd name="connsiteX70" fmla="*/ 371011 w 3053705"/>
              <a:gd name="connsiteY70" fmla="*/ 413820 h 2700537"/>
              <a:gd name="connsiteX71" fmla="*/ 310365 w 3053705"/>
              <a:gd name="connsiteY71" fmla="*/ 413820 h 2700537"/>
              <a:gd name="connsiteX72" fmla="*/ 310365 w 3053705"/>
              <a:gd name="connsiteY72" fmla="*/ 388849 h 2700537"/>
              <a:gd name="connsiteX73" fmla="*/ 285394 w 3053705"/>
              <a:gd name="connsiteY73" fmla="*/ 388849 h 2700537"/>
              <a:gd name="connsiteX74" fmla="*/ 285394 w 3053705"/>
              <a:gd name="connsiteY74" fmla="*/ 346039 h 2700537"/>
              <a:gd name="connsiteX75" fmla="*/ 228314 w 3053705"/>
              <a:gd name="connsiteY75" fmla="*/ 346039 h 2700537"/>
              <a:gd name="connsiteX76" fmla="*/ 228314 w 3053705"/>
              <a:gd name="connsiteY76" fmla="*/ 267556 h 2700537"/>
              <a:gd name="connsiteX77" fmla="*/ 199775 w 3053705"/>
              <a:gd name="connsiteY77" fmla="*/ 267556 h 2700537"/>
              <a:gd name="connsiteX78" fmla="*/ 199775 w 3053705"/>
              <a:gd name="connsiteY78" fmla="*/ 235449 h 2700537"/>
              <a:gd name="connsiteX79" fmla="*/ 178371 w 3053705"/>
              <a:gd name="connsiteY79" fmla="*/ 235449 h 2700537"/>
              <a:gd name="connsiteX80" fmla="*/ 178371 w 3053705"/>
              <a:gd name="connsiteY80" fmla="*/ 160533 h 2700537"/>
              <a:gd name="connsiteX81" fmla="*/ 142697 w 3053705"/>
              <a:gd name="connsiteY81" fmla="*/ 160533 h 2700537"/>
              <a:gd name="connsiteX82" fmla="*/ 142697 w 3053705"/>
              <a:gd name="connsiteY82" fmla="*/ 64214 h 2700537"/>
              <a:gd name="connsiteX83" fmla="*/ 114157 w 3053705"/>
              <a:gd name="connsiteY83" fmla="*/ 64214 h 2700537"/>
              <a:gd name="connsiteX84" fmla="*/ 114157 w 3053705"/>
              <a:gd name="connsiteY84" fmla="*/ 24972 h 2700537"/>
              <a:gd name="connsiteX85" fmla="*/ 85618 w 3053705"/>
              <a:gd name="connsiteY85" fmla="*/ 24972 h 2700537"/>
              <a:gd name="connsiteX86" fmla="*/ 85618 w 3053705"/>
              <a:gd name="connsiteY86" fmla="*/ 0 h 2700537"/>
              <a:gd name="connsiteX87" fmla="*/ 0 w 3053705"/>
              <a:gd name="connsiteY87" fmla="*/ 0 h 270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053705" h="2700537">
                <a:moveTo>
                  <a:pt x="3053706" y="2700538"/>
                </a:moveTo>
                <a:lnTo>
                  <a:pt x="2497188" y="2700538"/>
                </a:lnTo>
                <a:lnTo>
                  <a:pt x="2497188" y="2668429"/>
                </a:lnTo>
                <a:lnTo>
                  <a:pt x="2325958" y="2668429"/>
                </a:lnTo>
                <a:lnTo>
                  <a:pt x="2325958" y="2618480"/>
                </a:lnTo>
                <a:lnTo>
                  <a:pt x="2176120" y="2618480"/>
                </a:lnTo>
                <a:lnTo>
                  <a:pt x="2176120" y="2564968"/>
                </a:lnTo>
                <a:lnTo>
                  <a:pt x="1926403" y="2564968"/>
                </a:lnTo>
                <a:lnTo>
                  <a:pt x="1926403" y="2507894"/>
                </a:lnTo>
                <a:lnTo>
                  <a:pt x="1837220" y="2507894"/>
                </a:lnTo>
                <a:lnTo>
                  <a:pt x="1837220" y="2472223"/>
                </a:lnTo>
                <a:lnTo>
                  <a:pt x="1801549" y="2472223"/>
                </a:lnTo>
                <a:lnTo>
                  <a:pt x="1801549" y="2447249"/>
                </a:lnTo>
                <a:lnTo>
                  <a:pt x="1769440" y="2447249"/>
                </a:lnTo>
                <a:lnTo>
                  <a:pt x="1769440" y="2425846"/>
                </a:lnTo>
                <a:lnTo>
                  <a:pt x="1712357" y="2425846"/>
                </a:lnTo>
                <a:lnTo>
                  <a:pt x="1712357" y="2400872"/>
                </a:lnTo>
                <a:lnTo>
                  <a:pt x="1512580" y="2400872"/>
                </a:lnTo>
                <a:lnTo>
                  <a:pt x="1512580" y="2361629"/>
                </a:lnTo>
                <a:lnTo>
                  <a:pt x="1423397" y="2361629"/>
                </a:lnTo>
                <a:lnTo>
                  <a:pt x="1423397" y="2347360"/>
                </a:lnTo>
                <a:lnTo>
                  <a:pt x="1337777" y="2347360"/>
                </a:lnTo>
                <a:lnTo>
                  <a:pt x="1337777" y="2325958"/>
                </a:lnTo>
                <a:lnTo>
                  <a:pt x="1237898" y="2325958"/>
                </a:lnTo>
                <a:lnTo>
                  <a:pt x="1237898" y="2272446"/>
                </a:lnTo>
                <a:lnTo>
                  <a:pt x="1212923" y="2272446"/>
                </a:lnTo>
                <a:lnTo>
                  <a:pt x="1212923" y="2236765"/>
                </a:lnTo>
                <a:lnTo>
                  <a:pt x="1187949" y="2236765"/>
                </a:lnTo>
                <a:lnTo>
                  <a:pt x="1187949" y="2204666"/>
                </a:lnTo>
                <a:lnTo>
                  <a:pt x="1148706" y="2204666"/>
                </a:lnTo>
                <a:lnTo>
                  <a:pt x="1148706" y="2154717"/>
                </a:lnTo>
                <a:lnTo>
                  <a:pt x="1116597" y="2154717"/>
                </a:lnTo>
                <a:lnTo>
                  <a:pt x="1116597" y="2104777"/>
                </a:lnTo>
                <a:lnTo>
                  <a:pt x="1077363" y="2104777"/>
                </a:lnTo>
                <a:lnTo>
                  <a:pt x="1077363" y="2047694"/>
                </a:lnTo>
                <a:lnTo>
                  <a:pt x="1002440" y="2047694"/>
                </a:lnTo>
                <a:lnTo>
                  <a:pt x="1002440" y="1947805"/>
                </a:lnTo>
                <a:lnTo>
                  <a:pt x="945365" y="1947805"/>
                </a:lnTo>
                <a:lnTo>
                  <a:pt x="945365" y="1883597"/>
                </a:lnTo>
                <a:lnTo>
                  <a:pt x="927528" y="1883597"/>
                </a:lnTo>
                <a:lnTo>
                  <a:pt x="927528" y="1840782"/>
                </a:lnTo>
                <a:lnTo>
                  <a:pt x="898989" y="1840782"/>
                </a:lnTo>
                <a:lnTo>
                  <a:pt x="898989" y="1762306"/>
                </a:lnTo>
                <a:lnTo>
                  <a:pt x="827641" y="1762306"/>
                </a:lnTo>
                <a:lnTo>
                  <a:pt x="827641" y="1641015"/>
                </a:lnTo>
                <a:lnTo>
                  <a:pt x="784831" y="1641015"/>
                </a:lnTo>
                <a:lnTo>
                  <a:pt x="784831" y="1573235"/>
                </a:lnTo>
                <a:lnTo>
                  <a:pt x="749158" y="1573235"/>
                </a:lnTo>
                <a:lnTo>
                  <a:pt x="749158" y="1459078"/>
                </a:lnTo>
                <a:lnTo>
                  <a:pt x="720618" y="1459078"/>
                </a:lnTo>
                <a:lnTo>
                  <a:pt x="720618" y="1384154"/>
                </a:lnTo>
                <a:lnTo>
                  <a:pt x="702781" y="1384154"/>
                </a:lnTo>
                <a:lnTo>
                  <a:pt x="702781" y="1294971"/>
                </a:lnTo>
                <a:lnTo>
                  <a:pt x="656405" y="1294971"/>
                </a:lnTo>
                <a:lnTo>
                  <a:pt x="656405" y="1166546"/>
                </a:lnTo>
                <a:lnTo>
                  <a:pt x="624298" y="1166546"/>
                </a:lnTo>
                <a:lnTo>
                  <a:pt x="624298" y="1063085"/>
                </a:lnTo>
                <a:lnTo>
                  <a:pt x="602893" y="1063085"/>
                </a:lnTo>
                <a:lnTo>
                  <a:pt x="602893" y="1009583"/>
                </a:lnTo>
                <a:lnTo>
                  <a:pt x="549382" y="1009583"/>
                </a:lnTo>
                <a:lnTo>
                  <a:pt x="549382" y="898989"/>
                </a:lnTo>
                <a:lnTo>
                  <a:pt x="517275" y="898989"/>
                </a:lnTo>
                <a:lnTo>
                  <a:pt x="517275" y="806236"/>
                </a:lnTo>
                <a:lnTo>
                  <a:pt x="488736" y="806236"/>
                </a:lnTo>
                <a:lnTo>
                  <a:pt x="488736" y="699214"/>
                </a:lnTo>
                <a:lnTo>
                  <a:pt x="456629" y="699214"/>
                </a:lnTo>
                <a:lnTo>
                  <a:pt x="456629" y="599325"/>
                </a:lnTo>
                <a:lnTo>
                  <a:pt x="413820" y="599325"/>
                </a:lnTo>
                <a:lnTo>
                  <a:pt x="413820" y="503006"/>
                </a:lnTo>
                <a:lnTo>
                  <a:pt x="371011" y="503006"/>
                </a:lnTo>
                <a:lnTo>
                  <a:pt x="371011" y="413820"/>
                </a:lnTo>
                <a:lnTo>
                  <a:pt x="310365" y="413820"/>
                </a:lnTo>
                <a:lnTo>
                  <a:pt x="310365" y="388849"/>
                </a:lnTo>
                <a:lnTo>
                  <a:pt x="285394" y="388849"/>
                </a:lnTo>
                <a:lnTo>
                  <a:pt x="285394" y="346039"/>
                </a:lnTo>
                <a:lnTo>
                  <a:pt x="228314" y="346039"/>
                </a:lnTo>
                <a:lnTo>
                  <a:pt x="228314" y="267556"/>
                </a:lnTo>
                <a:lnTo>
                  <a:pt x="199775" y="267556"/>
                </a:lnTo>
                <a:lnTo>
                  <a:pt x="199775" y="235449"/>
                </a:lnTo>
                <a:lnTo>
                  <a:pt x="178371" y="235449"/>
                </a:lnTo>
                <a:lnTo>
                  <a:pt x="178371" y="160533"/>
                </a:lnTo>
                <a:lnTo>
                  <a:pt x="142697" y="160533"/>
                </a:lnTo>
                <a:lnTo>
                  <a:pt x="142697" y="64214"/>
                </a:lnTo>
                <a:lnTo>
                  <a:pt x="114157" y="64214"/>
                </a:lnTo>
                <a:lnTo>
                  <a:pt x="114157" y="24972"/>
                </a:lnTo>
                <a:lnTo>
                  <a:pt x="85618" y="24972"/>
                </a:lnTo>
                <a:lnTo>
                  <a:pt x="85618" y="0"/>
                </a:lnTo>
                <a:lnTo>
                  <a:pt x="0" y="0"/>
                </a:lnTo>
              </a:path>
            </a:pathLst>
          </a:custGeom>
          <a:noFill/>
          <a:ln w="19050" cap="flat">
            <a:solidFill>
              <a:schemeClr val="accent2"/>
            </a:solidFill>
            <a:prstDash val="solid"/>
            <a:miter/>
          </a:ln>
        </p:spPr>
        <p:txBody>
          <a:bodyPr rtlCol="0" anchor="ctr"/>
          <a:lstStyle/>
          <a:p>
            <a:endParaRPr lang="en-GB" dirty="0"/>
          </a:p>
        </p:txBody>
      </p:sp>
      <p:cxnSp>
        <p:nvCxnSpPr>
          <p:cNvPr id="142" name="Straight Connector 141">
            <a:extLst>
              <a:ext uri="{FF2B5EF4-FFF2-40B4-BE49-F238E27FC236}">
                <a16:creationId xmlns:a16="http://schemas.microsoft.com/office/drawing/2014/main" id="{AC8D0E14-CC04-E682-2D73-82C0CC60CD12}"/>
              </a:ext>
            </a:extLst>
          </p:cNvPr>
          <p:cNvCxnSpPr>
            <a:cxnSpLocks/>
          </p:cNvCxnSpPr>
          <p:nvPr/>
        </p:nvCxnSpPr>
        <p:spPr>
          <a:xfrm>
            <a:off x="10345872" y="2962457"/>
            <a:ext cx="324710" cy="0"/>
          </a:xfrm>
          <a:prstGeom prst="line">
            <a:avLst/>
          </a:prstGeom>
          <a:noFill/>
          <a:ln w="19050" cap="flat">
            <a:solidFill>
              <a:schemeClr val="accent3"/>
            </a:solidFill>
            <a:prstDash val="solid"/>
            <a:miter/>
          </a:ln>
        </p:spPr>
      </p:cxnSp>
      <p:sp>
        <p:nvSpPr>
          <p:cNvPr id="143" name="TextBox 142">
            <a:extLst>
              <a:ext uri="{FF2B5EF4-FFF2-40B4-BE49-F238E27FC236}">
                <a16:creationId xmlns:a16="http://schemas.microsoft.com/office/drawing/2014/main" id="{5968AD6D-B227-4C33-8509-996A88EEEB21}"/>
              </a:ext>
            </a:extLst>
          </p:cNvPr>
          <p:cNvSpPr txBox="1"/>
          <p:nvPr/>
        </p:nvSpPr>
        <p:spPr>
          <a:xfrm>
            <a:off x="10679771" y="2823958"/>
            <a:ext cx="1512230" cy="276999"/>
          </a:xfrm>
          <a:prstGeom prst="rect">
            <a:avLst/>
          </a:prstGeom>
          <a:noFill/>
        </p:spPr>
        <p:txBody>
          <a:bodyPr wrap="square">
            <a:spAutoFit/>
          </a:bodyPr>
          <a:lstStyle/>
          <a:p>
            <a:r>
              <a:rPr lang="ja-JP" sz="1200">
                <a:solidFill>
                  <a:schemeClr val="accent3"/>
                </a:solidFill>
              </a:rPr>
              <a:t>実験群</a:t>
            </a:r>
          </a:p>
        </p:txBody>
      </p:sp>
      <p:sp>
        <p:nvSpPr>
          <p:cNvPr id="144" name="TextBox 143">
            <a:extLst>
              <a:ext uri="{FF2B5EF4-FFF2-40B4-BE49-F238E27FC236}">
                <a16:creationId xmlns:a16="http://schemas.microsoft.com/office/drawing/2014/main" id="{2CC52FFF-17C0-6DA5-C081-0BFA28F73A27}"/>
              </a:ext>
            </a:extLst>
          </p:cNvPr>
          <p:cNvSpPr txBox="1"/>
          <p:nvPr/>
        </p:nvSpPr>
        <p:spPr>
          <a:xfrm>
            <a:off x="10679770" y="3035806"/>
            <a:ext cx="1202635" cy="276999"/>
          </a:xfrm>
          <a:prstGeom prst="rect">
            <a:avLst/>
          </a:prstGeom>
          <a:noFill/>
        </p:spPr>
        <p:txBody>
          <a:bodyPr wrap="square">
            <a:spAutoFit/>
          </a:bodyPr>
          <a:lstStyle/>
          <a:p>
            <a:r>
              <a:rPr lang="ja-JP" sz="1200">
                <a:solidFill>
                  <a:schemeClr val="accent2"/>
                </a:solidFill>
              </a:rPr>
              <a:t>対照群</a:t>
            </a:r>
          </a:p>
        </p:txBody>
      </p:sp>
      <p:grpSp>
        <p:nvGrpSpPr>
          <p:cNvPr id="145" name="Group 144">
            <a:extLst>
              <a:ext uri="{FF2B5EF4-FFF2-40B4-BE49-F238E27FC236}">
                <a16:creationId xmlns:a16="http://schemas.microsoft.com/office/drawing/2014/main" id="{19C95920-A5BF-67EE-A805-B73FCE1037FB}"/>
              </a:ext>
            </a:extLst>
          </p:cNvPr>
          <p:cNvGrpSpPr/>
          <p:nvPr/>
        </p:nvGrpSpPr>
        <p:grpSpPr>
          <a:xfrm>
            <a:off x="4343722" y="2670242"/>
            <a:ext cx="3533907" cy="3601030"/>
            <a:chOff x="691036" y="2670242"/>
            <a:chExt cx="3533907" cy="3601030"/>
          </a:xfrm>
        </p:grpSpPr>
        <p:sp>
          <p:nvSpPr>
            <p:cNvPr id="146" name="Freeform 21">
              <a:extLst>
                <a:ext uri="{FF2B5EF4-FFF2-40B4-BE49-F238E27FC236}">
                  <a16:creationId xmlns:a16="http://schemas.microsoft.com/office/drawing/2014/main" id="{334AB5F4-4DC4-FBCF-43DF-84EE197DFB9F}"/>
                </a:ext>
              </a:extLst>
            </p:cNvPr>
            <p:cNvSpPr>
              <a:spLocks/>
            </p:cNvSpPr>
            <p:nvPr/>
          </p:nvSpPr>
          <p:spPr bwMode="auto">
            <a:xfrm>
              <a:off x="1370963" y="2762865"/>
              <a:ext cx="2797914" cy="23302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47" name="Group 146">
              <a:extLst>
                <a:ext uri="{FF2B5EF4-FFF2-40B4-BE49-F238E27FC236}">
                  <a16:creationId xmlns:a16="http://schemas.microsoft.com/office/drawing/2014/main" id="{DAF5A4EA-52B4-A990-FE1C-0B4D9E0004C0}"/>
                </a:ext>
              </a:extLst>
            </p:cNvPr>
            <p:cNvGrpSpPr/>
            <p:nvPr/>
          </p:nvGrpSpPr>
          <p:grpSpPr>
            <a:xfrm>
              <a:off x="691036" y="2670242"/>
              <a:ext cx="678019" cy="2489232"/>
              <a:chOff x="679003" y="2670242"/>
              <a:chExt cx="678019" cy="2489232"/>
            </a:xfrm>
          </p:grpSpPr>
          <p:sp>
            <p:nvSpPr>
              <p:cNvPr id="188" name="Line 6">
                <a:extLst>
                  <a:ext uri="{FF2B5EF4-FFF2-40B4-BE49-F238E27FC236}">
                    <a16:creationId xmlns:a16="http://schemas.microsoft.com/office/drawing/2014/main" id="{64F66181-C541-F2E4-09D9-8A4C691D5ECD}"/>
                  </a:ext>
                </a:extLst>
              </p:cNvPr>
              <p:cNvSpPr>
                <a:spLocks noChangeShapeType="1"/>
              </p:cNvSpPr>
              <p:nvPr/>
            </p:nvSpPr>
            <p:spPr bwMode="auto">
              <a:xfrm>
                <a:off x="1270788" y="27937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9" name="Line 7">
                <a:extLst>
                  <a:ext uri="{FF2B5EF4-FFF2-40B4-BE49-F238E27FC236}">
                    <a16:creationId xmlns:a16="http://schemas.microsoft.com/office/drawing/2014/main" id="{E55FE718-9F47-8486-904D-648E552989A1}"/>
                  </a:ext>
                </a:extLst>
              </p:cNvPr>
              <p:cNvSpPr>
                <a:spLocks noChangeShapeType="1"/>
              </p:cNvSpPr>
              <p:nvPr/>
            </p:nvSpPr>
            <p:spPr bwMode="auto">
              <a:xfrm>
                <a:off x="1270788" y="32502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0" name="Line 8">
                <a:extLst>
                  <a:ext uri="{FF2B5EF4-FFF2-40B4-BE49-F238E27FC236}">
                    <a16:creationId xmlns:a16="http://schemas.microsoft.com/office/drawing/2014/main" id="{B0169032-DF16-9FCB-B8E2-8ADEE555A6C1}"/>
                  </a:ext>
                </a:extLst>
              </p:cNvPr>
              <p:cNvSpPr>
                <a:spLocks noChangeShapeType="1"/>
              </p:cNvSpPr>
              <p:nvPr/>
            </p:nvSpPr>
            <p:spPr bwMode="auto">
              <a:xfrm>
                <a:off x="1270788" y="36862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1" name="Line 9">
                <a:extLst>
                  <a:ext uri="{FF2B5EF4-FFF2-40B4-BE49-F238E27FC236}">
                    <a16:creationId xmlns:a16="http://schemas.microsoft.com/office/drawing/2014/main" id="{B8A688E8-6DC3-CA98-1C3E-9B7DFA70EE83}"/>
                  </a:ext>
                </a:extLst>
              </p:cNvPr>
              <p:cNvSpPr>
                <a:spLocks noChangeShapeType="1"/>
              </p:cNvSpPr>
              <p:nvPr/>
            </p:nvSpPr>
            <p:spPr bwMode="auto">
              <a:xfrm>
                <a:off x="1270788" y="413638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2" name="Line 10">
                <a:extLst>
                  <a:ext uri="{FF2B5EF4-FFF2-40B4-BE49-F238E27FC236}">
                    <a16:creationId xmlns:a16="http://schemas.microsoft.com/office/drawing/2014/main" id="{7928762A-A510-FD35-8CF7-BB04941A3138}"/>
                  </a:ext>
                </a:extLst>
              </p:cNvPr>
              <p:cNvSpPr>
                <a:spLocks noChangeShapeType="1"/>
              </p:cNvSpPr>
              <p:nvPr/>
            </p:nvSpPr>
            <p:spPr bwMode="auto">
              <a:xfrm>
                <a:off x="1270788" y="457709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3" name="Line 11">
                <a:extLst>
                  <a:ext uri="{FF2B5EF4-FFF2-40B4-BE49-F238E27FC236}">
                    <a16:creationId xmlns:a16="http://schemas.microsoft.com/office/drawing/2014/main" id="{F75A888F-B548-1BB8-4918-D326EE3477C5}"/>
                  </a:ext>
                </a:extLst>
              </p:cNvPr>
              <p:cNvSpPr>
                <a:spLocks noChangeShapeType="1"/>
              </p:cNvSpPr>
              <p:nvPr/>
            </p:nvSpPr>
            <p:spPr bwMode="auto">
              <a:xfrm>
                <a:off x="1270788" y="50225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4" name="TextBox 193">
                <a:extLst>
                  <a:ext uri="{FF2B5EF4-FFF2-40B4-BE49-F238E27FC236}">
                    <a16:creationId xmlns:a16="http://schemas.microsoft.com/office/drawing/2014/main" id="{3240CFC4-7D51-49EA-3197-38D5E1A0A23B}"/>
                  </a:ext>
                </a:extLst>
              </p:cNvPr>
              <p:cNvSpPr txBox="1"/>
              <p:nvPr/>
            </p:nvSpPr>
            <p:spPr>
              <a:xfrm rot="16200000">
                <a:off x="502352" y="3792366"/>
                <a:ext cx="630302"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OS、%</a:t>
                </a:r>
              </a:p>
            </p:txBody>
          </p:sp>
          <p:sp>
            <p:nvSpPr>
              <p:cNvPr id="195" name="TextBox 194">
                <a:extLst>
                  <a:ext uri="{FF2B5EF4-FFF2-40B4-BE49-F238E27FC236}">
                    <a16:creationId xmlns:a16="http://schemas.microsoft.com/office/drawing/2014/main" id="{1919C155-FC1E-8582-79BB-F7D7F34CD796}"/>
                  </a:ext>
                </a:extLst>
              </p:cNvPr>
              <p:cNvSpPr txBox="1"/>
              <p:nvPr/>
            </p:nvSpPr>
            <p:spPr>
              <a:xfrm>
                <a:off x="915729" y="2670242"/>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196" name="TextBox 195">
                <a:extLst>
                  <a:ext uri="{FF2B5EF4-FFF2-40B4-BE49-F238E27FC236}">
                    <a16:creationId xmlns:a16="http://schemas.microsoft.com/office/drawing/2014/main" id="{04E9AA3F-F7C7-5FD7-54FB-419D58B3D80C}"/>
                  </a:ext>
                </a:extLst>
              </p:cNvPr>
              <p:cNvSpPr txBox="1"/>
              <p:nvPr/>
            </p:nvSpPr>
            <p:spPr>
              <a:xfrm>
                <a:off x="915729" y="3128446"/>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197" name="TextBox 196">
                <a:extLst>
                  <a:ext uri="{FF2B5EF4-FFF2-40B4-BE49-F238E27FC236}">
                    <a16:creationId xmlns:a16="http://schemas.microsoft.com/office/drawing/2014/main" id="{0B52BFE7-55A7-8E81-2E47-F43073C59922}"/>
                  </a:ext>
                </a:extLst>
              </p:cNvPr>
              <p:cNvSpPr txBox="1"/>
              <p:nvPr/>
            </p:nvSpPr>
            <p:spPr>
              <a:xfrm>
                <a:off x="915729" y="3564263"/>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198" name="TextBox 197">
                <a:extLst>
                  <a:ext uri="{FF2B5EF4-FFF2-40B4-BE49-F238E27FC236}">
                    <a16:creationId xmlns:a16="http://schemas.microsoft.com/office/drawing/2014/main" id="{EF92CD29-29B2-7368-F611-70751DCEE46B}"/>
                  </a:ext>
                </a:extLst>
              </p:cNvPr>
              <p:cNvSpPr txBox="1"/>
              <p:nvPr/>
            </p:nvSpPr>
            <p:spPr>
              <a:xfrm>
                <a:off x="915729" y="4014174"/>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199" name="TextBox 198">
                <a:extLst>
                  <a:ext uri="{FF2B5EF4-FFF2-40B4-BE49-F238E27FC236}">
                    <a16:creationId xmlns:a16="http://schemas.microsoft.com/office/drawing/2014/main" id="{34CBA6EE-9536-13B7-A420-90D192FB04F3}"/>
                  </a:ext>
                </a:extLst>
              </p:cNvPr>
              <p:cNvSpPr txBox="1"/>
              <p:nvPr/>
            </p:nvSpPr>
            <p:spPr>
              <a:xfrm>
                <a:off x="915729" y="4454687"/>
                <a:ext cx="397866" cy="242153"/>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200" name="TextBox 199">
                <a:extLst>
                  <a:ext uri="{FF2B5EF4-FFF2-40B4-BE49-F238E27FC236}">
                    <a16:creationId xmlns:a16="http://schemas.microsoft.com/office/drawing/2014/main" id="{9B799E2D-89CC-6C76-C45A-E6A2EC478ECC}"/>
                  </a:ext>
                </a:extLst>
              </p:cNvPr>
              <p:cNvSpPr txBox="1"/>
              <p:nvPr/>
            </p:nvSpPr>
            <p:spPr>
              <a:xfrm>
                <a:off x="1043978" y="4882475"/>
                <a:ext cx="269625"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148" name="TextBox 147">
              <a:extLst>
                <a:ext uri="{FF2B5EF4-FFF2-40B4-BE49-F238E27FC236}">
                  <a16:creationId xmlns:a16="http://schemas.microsoft.com/office/drawing/2014/main" id="{3C7F1D8E-6D3A-DB67-390F-8DC2A2F84EE7}"/>
                </a:ext>
              </a:extLst>
            </p:cNvPr>
            <p:cNvSpPr txBox="1"/>
            <p:nvPr/>
          </p:nvSpPr>
          <p:spPr>
            <a:xfrm>
              <a:off x="2043947" y="5353686"/>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49" name="Group 148">
              <a:extLst>
                <a:ext uri="{FF2B5EF4-FFF2-40B4-BE49-F238E27FC236}">
                  <a16:creationId xmlns:a16="http://schemas.microsoft.com/office/drawing/2014/main" id="{AA22C041-0DEE-CECB-603F-CD0DEF1470E8}"/>
                </a:ext>
              </a:extLst>
            </p:cNvPr>
            <p:cNvGrpSpPr/>
            <p:nvPr/>
          </p:nvGrpSpPr>
          <p:grpSpPr>
            <a:xfrm>
              <a:off x="1368893" y="5102965"/>
              <a:ext cx="2856050" cy="329369"/>
              <a:chOff x="1510188" y="4188565"/>
              <a:chExt cx="3231553" cy="329369"/>
            </a:xfrm>
          </p:grpSpPr>
          <p:sp>
            <p:nvSpPr>
              <p:cNvPr id="170" name="Line 21">
                <a:extLst>
                  <a:ext uri="{FF2B5EF4-FFF2-40B4-BE49-F238E27FC236}">
                    <a16:creationId xmlns:a16="http://schemas.microsoft.com/office/drawing/2014/main" id="{83722027-7DC2-32FF-47CB-E0B3CE740237}"/>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6E405C33-367E-A37D-ABB4-4E13676498A3}"/>
                  </a:ext>
                </a:extLst>
              </p:cNvPr>
              <p:cNvSpPr txBox="1"/>
              <p:nvPr/>
            </p:nvSpPr>
            <p:spPr>
              <a:xfrm>
                <a:off x="4467221"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40</a:t>
                </a:r>
              </a:p>
            </p:txBody>
          </p:sp>
          <p:sp>
            <p:nvSpPr>
              <p:cNvPr id="172" name="Line 21">
                <a:extLst>
                  <a:ext uri="{FF2B5EF4-FFF2-40B4-BE49-F238E27FC236}">
                    <a16:creationId xmlns:a16="http://schemas.microsoft.com/office/drawing/2014/main" id="{E07632A9-FE5C-A04E-46C9-780C4BA273CD}"/>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6BD18EB4-F910-A203-6AB9-B3DE8C9DC992}"/>
                  </a:ext>
                </a:extLst>
              </p:cNvPr>
              <p:cNvSpPr txBox="1"/>
              <p:nvPr/>
            </p:nvSpPr>
            <p:spPr>
              <a:xfrm>
                <a:off x="4091583"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35</a:t>
                </a:r>
              </a:p>
            </p:txBody>
          </p:sp>
          <p:sp>
            <p:nvSpPr>
              <p:cNvPr id="174" name="Line 21">
                <a:extLst>
                  <a:ext uri="{FF2B5EF4-FFF2-40B4-BE49-F238E27FC236}">
                    <a16:creationId xmlns:a16="http://schemas.microsoft.com/office/drawing/2014/main" id="{E0505650-88A6-8364-3253-F15C92925937}"/>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DEDA9DEC-D185-B36C-D248-FD41BB202763}"/>
                  </a:ext>
                </a:extLst>
              </p:cNvPr>
              <p:cNvSpPr txBox="1"/>
              <p:nvPr/>
            </p:nvSpPr>
            <p:spPr>
              <a:xfrm>
                <a:off x="3715946"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176" name="Line 21">
                <a:extLst>
                  <a:ext uri="{FF2B5EF4-FFF2-40B4-BE49-F238E27FC236}">
                    <a16:creationId xmlns:a16="http://schemas.microsoft.com/office/drawing/2014/main" id="{898E49C6-CBCC-1079-BC28-569E95C25204}"/>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4D0C5F60-E9C7-A0BB-6140-8E6F3DD4F459}"/>
                  </a:ext>
                </a:extLst>
              </p:cNvPr>
              <p:cNvSpPr txBox="1"/>
              <p:nvPr/>
            </p:nvSpPr>
            <p:spPr>
              <a:xfrm>
                <a:off x="3340308"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25</a:t>
                </a:r>
              </a:p>
            </p:txBody>
          </p:sp>
          <p:sp>
            <p:nvSpPr>
              <p:cNvPr id="178" name="Line 21">
                <a:extLst>
                  <a:ext uri="{FF2B5EF4-FFF2-40B4-BE49-F238E27FC236}">
                    <a16:creationId xmlns:a16="http://schemas.microsoft.com/office/drawing/2014/main" id="{898799B9-BCB9-BB73-6920-F97A0BD0FE45}"/>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6CC65563-1A03-AC51-2873-AC68DE8D11C0}"/>
                  </a:ext>
                </a:extLst>
              </p:cNvPr>
              <p:cNvSpPr txBox="1"/>
              <p:nvPr/>
            </p:nvSpPr>
            <p:spPr>
              <a:xfrm>
                <a:off x="2964671"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180" name="Line 21">
                <a:extLst>
                  <a:ext uri="{FF2B5EF4-FFF2-40B4-BE49-F238E27FC236}">
                    <a16:creationId xmlns:a16="http://schemas.microsoft.com/office/drawing/2014/main" id="{30471A52-A36E-18F6-AB35-CDD0E467EBC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DED5B4CC-057A-C913-DF6C-46975D3B5E5B}"/>
                  </a:ext>
                </a:extLst>
              </p:cNvPr>
              <p:cNvSpPr txBox="1"/>
              <p:nvPr/>
            </p:nvSpPr>
            <p:spPr>
              <a:xfrm>
                <a:off x="2589035"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15</a:t>
                </a:r>
              </a:p>
            </p:txBody>
          </p:sp>
          <p:sp>
            <p:nvSpPr>
              <p:cNvPr id="182" name="Line 21">
                <a:extLst>
                  <a:ext uri="{FF2B5EF4-FFF2-40B4-BE49-F238E27FC236}">
                    <a16:creationId xmlns:a16="http://schemas.microsoft.com/office/drawing/2014/main" id="{880C0601-54A3-CC5C-5C73-2AA75A2AEDF1}"/>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CC8C04E1-1346-4E31-398B-C1975616D216}"/>
                  </a:ext>
                </a:extLst>
              </p:cNvPr>
              <p:cNvSpPr txBox="1"/>
              <p:nvPr/>
            </p:nvSpPr>
            <p:spPr>
              <a:xfrm>
                <a:off x="2213398" y="4260565"/>
                <a:ext cx="27452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184" name="Line 21">
                <a:extLst>
                  <a:ext uri="{FF2B5EF4-FFF2-40B4-BE49-F238E27FC236}">
                    <a16:creationId xmlns:a16="http://schemas.microsoft.com/office/drawing/2014/main" id="{24BFB4BB-1649-07B8-2155-00EF97A179DD}"/>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0F240BD6-BF2A-54F7-948B-0FF51CF21F78}"/>
                  </a:ext>
                </a:extLst>
              </p:cNvPr>
              <p:cNvSpPr txBox="1"/>
              <p:nvPr/>
            </p:nvSpPr>
            <p:spPr>
              <a:xfrm>
                <a:off x="1885824" y="4260565"/>
                <a:ext cx="17839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186" name="Line 21">
                <a:extLst>
                  <a:ext uri="{FF2B5EF4-FFF2-40B4-BE49-F238E27FC236}">
                    <a16:creationId xmlns:a16="http://schemas.microsoft.com/office/drawing/2014/main" id="{A3A8A87E-F12B-2C70-3F57-EB3D5C3B692F}"/>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E0F6B3D3-0DBF-08D5-EDF2-B2124CC59DC4}"/>
                  </a:ext>
                </a:extLst>
              </p:cNvPr>
              <p:cNvSpPr txBox="1"/>
              <p:nvPr/>
            </p:nvSpPr>
            <p:spPr>
              <a:xfrm>
                <a:off x="1510188" y="4260565"/>
                <a:ext cx="17839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150" name="Group 149">
              <a:extLst>
                <a:ext uri="{FF2B5EF4-FFF2-40B4-BE49-F238E27FC236}">
                  <a16:creationId xmlns:a16="http://schemas.microsoft.com/office/drawing/2014/main" id="{7F20732C-4492-C9B7-7A09-0CF8AE0E6468}"/>
                </a:ext>
              </a:extLst>
            </p:cNvPr>
            <p:cNvGrpSpPr/>
            <p:nvPr/>
          </p:nvGrpSpPr>
          <p:grpSpPr>
            <a:xfrm>
              <a:off x="1283934" y="5652160"/>
              <a:ext cx="2898529" cy="257369"/>
              <a:chOff x="1259871" y="6233744"/>
              <a:chExt cx="2898529" cy="257369"/>
            </a:xfrm>
          </p:grpSpPr>
          <p:sp>
            <p:nvSpPr>
              <p:cNvPr id="161" name="TextBox 160">
                <a:extLst>
                  <a:ext uri="{FF2B5EF4-FFF2-40B4-BE49-F238E27FC236}">
                    <a16:creationId xmlns:a16="http://schemas.microsoft.com/office/drawing/2014/main" id="{6369DD67-9325-9613-D8DE-66E0FCD30433}"/>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a:t>
                </a:r>
              </a:p>
            </p:txBody>
          </p:sp>
          <p:sp>
            <p:nvSpPr>
              <p:cNvPr id="162" name="TextBox 161">
                <a:extLst>
                  <a:ext uri="{FF2B5EF4-FFF2-40B4-BE49-F238E27FC236}">
                    <a16:creationId xmlns:a16="http://schemas.microsoft.com/office/drawing/2014/main" id="{9E2A6D82-44E9-45DA-2D5F-49CB664B9270}"/>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8</a:t>
                </a:r>
              </a:p>
            </p:txBody>
          </p:sp>
          <p:sp>
            <p:nvSpPr>
              <p:cNvPr id="163" name="TextBox 162">
                <a:extLst>
                  <a:ext uri="{FF2B5EF4-FFF2-40B4-BE49-F238E27FC236}">
                    <a16:creationId xmlns:a16="http://schemas.microsoft.com/office/drawing/2014/main" id="{7DB22C98-4320-E6A4-CF33-44E65B6B26E2}"/>
                  </a:ext>
                </a:extLst>
              </p:cNvPr>
              <p:cNvSpPr txBox="1"/>
              <p:nvPr/>
            </p:nvSpPr>
            <p:spPr>
              <a:xfrm>
                <a:off x="3294281"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18</a:t>
                </a:r>
              </a:p>
            </p:txBody>
          </p:sp>
          <p:sp>
            <p:nvSpPr>
              <p:cNvPr id="164" name="TextBox 163">
                <a:extLst>
                  <a:ext uri="{FF2B5EF4-FFF2-40B4-BE49-F238E27FC236}">
                    <a16:creationId xmlns:a16="http://schemas.microsoft.com/office/drawing/2014/main" id="{15D01D63-C37A-92BC-55CD-77675AA77946}"/>
                  </a:ext>
                </a:extLst>
              </p:cNvPr>
              <p:cNvSpPr txBox="1"/>
              <p:nvPr/>
            </p:nvSpPr>
            <p:spPr>
              <a:xfrm>
                <a:off x="2962292"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36</a:t>
                </a:r>
              </a:p>
            </p:txBody>
          </p:sp>
          <p:sp>
            <p:nvSpPr>
              <p:cNvPr id="165" name="TextBox 164">
                <a:extLst>
                  <a:ext uri="{FF2B5EF4-FFF2-40B4-BE49-F238E27FC236}">
                    <a16:creationId xmlns:a16="http://schemas.microsoft.com/office/drawing/2014/main" id="{D5FFC434-0899-ED37-F8A8-8EA21F4B70D7}"/>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72</a:t>
                </a:r>
              </a:p>
            </p:txBody>
          </p:sp>
          <p:sp>
            <p:nvSpPr>
              <p:cNvPr id="166" name="TextBox 165">
                <a:extLst>
                  <a:ext uri="{FF2B5EF4-FFF2-40B4-BE49-F238E27FC236}">
                    <a16:creationId xmlns:a16="http://schemas.microsoft.com/office/drawing/2014/main" id="{7BFDAEA3-87A5-092F-6E33-CA2DF4E29572}"/>
                  </a:ext>
                </a:extLst>
              </p:cNvPr>
              <p:cNvSpPr txBox="1"/>
              <p:nvPr/>
            </p:nvSpPr>
            <p:spPr>
              <a:xfrm>
                <a:off x="2255836"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130</a:t>
                </a:r>
              </a:p>
            </p:txBody>
          </p:sp>
          <p:sp>
            <p:nvSpPr>
              <p:cNvPr id="167" name="TextBox 166">
                <a:extLst>
                  <a:ext uri="{FF2B5EF4-FFF2-40B4-BE49-F238E27FC236}">
                    <a16:creationId xmlns:a16="http://schemas.microsoft.com/office/drawing/2014/main" id="{5E1FF089-08DA-A205-4E8F-FDFB3E6769F9}"/>
                  </a:ext>
                </a:extLst>
              </p:cNvPr>
              <p:cNvSpPr txBox="1"/>
              <p:nvPr/>
            </p:nvSpPr>
            <p:spPr>
              <a:xfrm>
                <a:off x="1923848"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171</a:t>
                </a:r>
              </a:p>
            </p:txBody>
          </p:sp>
          <p:sp>
            <p:nvSpPr>
              <p:cNvPr id="168" name="TextBox 167">
                <a:extLst>
                  <a:ext uri="{FF2B5EF4-FFF2-40B4-BE49-F238E27FC236}">
                    <a16:creationId xmlns:a16="http://schemas.microsoft.com/office/drawing/2014/main" id="{BA629C00-7310-51E8-F275-C209B4B500F4}"/>
                  </a:ext>
                </a:extLst>
              </p:cNvPr>
              <p:cNvSpPr txBox="1"/>
              <p:nvPr/>
            </p:nvSpPr>
            <p:spPr>
              <a:xfrm>
                <a:off x="1591858"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204</a:t>
                </a:r>
              </a:p>
            </p:txBody>
          </p:sp>
          <p:sp>
            <p:nvSpPr>
              <p:cNvPr id="169" name="TextBox 168">
                <a:extLst>
                  <a:ext uri="{FF2B5EF4-FFF2-40B4-BE49-F238E27FC236}">
                    <a16:creationId xmlns:a16="http://schemas.microsoft.com/office/drawing/2014/main" id="{588939E2-C995-433E-C270-71FC2BC83DF2}"/>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221</a:t>
                </a:r>
              </a:p>
            </p:txBody>
          </p:sp>
        </p:grpSp>
        <p:grpSp>
          <p:nvGrpSpPr>
            <p:cNvPr id="151" name="Group 150">
              <a:extLst>
                <a:ext uri="{FF2B5EF4-FFF2-40B4-BE49-F238E27FC236}">
                  <a16:creationId xmlns:a16="http://schemas.microsoft.com/office/drawing/2014/main" id="{2D9FC3FB-1E01-27FE-4B0A-C016E247DDA8}"/>
                </a:ext>
              </a:extLst>
            </p:cNvPr>
            <p:cNvGrpSpPr/>
            <p:nvPr/>
          </p:nvGrpSpPr>
          <p:grpSpPr>
            <a:xfrm>
              <a:off x="1283934" y="6013903"/>
              <a:ext cx="2898529" cy="257369"/>
              <a:chOff x="1259871" y="6233744"/>
              <a:chExt cx="2898529" cy="257369"/>
            </a:xfrm>
          </p:grpSpPr>
          <p:sp>
            <p:nvSpPr>
              <p:cNvPr id="152" name="TextBox 151">
                <a:extLst>
                  <a:ext uri="{FF2B5EF4-FFF2-40B4-BE49-F238E27FC236}">
                    <a16:creationId xmlns:a16="http://schemas.microsoft.com/office/drawing/2014/main" id="{A0A242F4-16E0-5597-2772-82D82425E7E4}"/>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a:t>
                </a:r>
              </a:p>
            </p:txBody>
          </p:sp>
          <p:sp>
            <p:nvSpPr>
              <p:cNvPr id="153" name="TextBox 152">
                <a:extLst>
                  <a:ext uri="{FF2B5EF4-FFF2-40B4-BE49-F238E27FC236}">
                    <a16:creationId xmlns:a16="http://schemas.microsoft.com/office/drawing/2014/main" id="{33E9F5DF-619D-FF01-1778-6863BCD94D27}"/>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6</a:t>
                </a:r>
              </a:p>
            </p:txBody>
          </p:sp>
          <p:sp>
            <p:nvSpPr>
              <p:cNvPr id="154" name="TextBox 153">
                <a:extLst>
                  <a:ext uri="{FF2B5EF4-FFF2-40B4-BE49-F238E27FC236}">
                    <a16:creationId xmlns:a16="http://schemas.microsoft.com/office/drawing/2014/main" id="{782EF058-6B10-C15B-6332-A984F777E2F6}"/>
                  </a:ext>
                </a:extLst>
              </p:cNvPr>
              <p:cNvSpPr txBox="1"/>
              <p:nvPr/>
            </p:nvSpPr>
            <p:spPr>
              <a:xfrm>
                <a:off x="3294281"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22</a:t>
                </a:r>
              </a:p>
            </p:txBody>
          </p:sp>
          <p:sp>
            <p:nvSpPr>
              <p:cNvPr id="155" name="TextBox 154">
                <a:extLst>
                  <a:ext uri="{FF2B5EF4-FFF2-40B4-BE49-F238E27FC236}">
                    <a16:creationId xmlns:a16="http://schemas.microsoft.com/office/drawing/2014/main" id="{93218B8B-7116-DC53-C4BA-C5FCCEDFDE96}"/>
                  </a:ext>
                </a:extLst>
              </p:cNvPr>
              <p:cNvSpPr txBox="1"/>
              <p:nvPr/>
            </p:nvSpPr>
            <p:spPr>
              <a:xfrm>
                <a:off x="2962292"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40</a:t>
                </a:r>
              </a:p>
            </p:txBody>
          </p:sp>
          <p:sp>
            <p:nvSpPr>
              <p:cNvPr id="156" name="TextBox 155">
                <a:extLst>
                  <a:ext uri="{FF2B5EF4-FFF2-40B4-BE49-F238E27FC236}">
                    <a16:creationId xmlns:a16="http://schemas.microsoft.com/office/drawing/2014/main" id="{89109341-0B75-957C-3FCE-27B0B06F75C2}"/>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87</a:t>
                </a:r>
              </a:p>
            </p:txBody>
          </p:sp>
          <p:sp>
            <p:nvSpPr>
              <p:cNvPr id="157" name="TextBox 156">
                <a:extLst>
                  <a:ext uri="{FF2B5EF4-FFF2-40B4-BE49-F238E27FC236}">
                    <a16:creationId xmlns:a16="http://schemas.microsoft.com/office/drawing/2014/main" id="{0110CA7B-7ECC-3A51-F3D1-9733B76B49A7}"/>
                  </a:ext>
                </a:extLst>
              </p:cNvPr>
              <p:cNvSpPr txBox="1"/>
              <p:nvPr/>
            </p:nvSpPr>
            <p:spPr>
              <a:xfrm>
                <a:off x="2255836"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132</a:t>
                </a:r>
              </a:p>
            </p:txBody>
          </p:sp>
          <p:sp>
            <p:nvSpPr>
              <p:cNvPr id="158" name="TextBox 157">
                <a:extLst>
                  <a:ext uri="{FF2B5EF4-FFF2-40B4-BE49-F238E27FC236}">
                    <a16:creationId xmlns:a16="http://schemas.microsoft.com/office/drawing/2014/main" id="{A485F405-3B9C-350A-F5D1-59D57D9756D6}"/>
                  </a:ext>
                </a:extLst>
              </p:cNvPr>
              <p:cNvSpPr txBox="1"/>
              <p:nvPr/>
            </p:nvSpPr>
            <p:spPr>
              <a:xfrm>
                <a:off x="1923848"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177</a:t>
                </a:r>
              </a:p>
            </p:txBody>
          </p:sp>
          <p:sp>
            <p:nvSpPr>
              <p:cNvPr id="159" name="TextBox 158">
                <a:extLst>
                  <a:ext uri="{FF2B5EF4-FFF2-40B4-BE49-F238E27FC236}">
                    <a16:creationId xmlns:a16="http://schemas.microsoft.com/office/drawing/2014/main" id="{D4A74243-B66B-7F51-6259-4D81F946F175}"/>
                  </a:ext>
                </a:extLst>
              </p:cNvPr>
              <p:cNvSpPr txBox="1"/>
              <p:nvPr/>
            </p:nvSpPr>
            <p:spPr>
              <a:xfrm>
                <a:off x="1591858"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208</a:t>
                </a:r>
              </a:p>
            </p:txBody>
          </p:sp>
          <p:sp>
            <p:nvSpPr>
              <p:cNvPr id="160" name="TextBox 159">
                <a:extLst>
                  <a:ext uri="{FF2B5EF4-FFF2-40B4-BE49-F238E27FC236}">
                    <a16:creationId xmlns:a16="http://schemas.microsoft.com/office/drawing/2014/main" id="{D17B12A5-1838-D8C5-73EA-4DD692832B96}"/>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221</a:t>
                </a:r>
              </a:p>
            </p:txBody>
          </p:sp>
        </p:grpSp>
      </p:grpSp>
      <p:grpSp>
        <p:nvGrpSpPr>
          <p:cNvPr id="202" name="Group 201">
            <a:extLst>
              <a:ext uri="{FF2B5EF4-FFF2-40B4-BE49-F238E27FC236}">
                <a16:creationId xmlns:a16="http://schemas.microsoft.com/office/drawing/2014/main" id="{28844194-08DD-C3A8-FF51-08CA57ABE0E1}"/>
              </a:ext>
            </a:extLst>
          </p:cNvPr>
          <p:cNvGrpSpPr/>
          <p:nvPr/>
        </p:nvGrpSpPr>
        <p:grpSpPr>
          <a:xfrm>
            <a:off x="5168062" y="2754601"/>
            <a:ext cx="2575271" cy="1927364"/>
            <a:chOff x="4481512" y="2266950"/>
            <a:chExt cx="3224945" cy="2319917"/>
          </a:xfrm>
        </p:grpSpPr>
        <p:sp>
          <p:nvSpPr>
            <p:cNvPr id="203" name="Freeform: Shape 225">
              <a:extLst>
                <a:ext uri="{FF2B5EF4-FFF2-40B4-BE49-F238E27FC236}">
                  <a16:creationId xmlns:a16="http://schemas.microsoft.com/office/drawing/2014/main" id="{201C9323-31A1-2D56-ECCE-68EA761F21D1}"/>
                </a:ext>
              </a:extLst>
            </p:cNvPr>
            <p:cNvSpPr/>
            <p:nvPr/>
          </p:nvSpPr>
          <p:spPr>
            <a:xfrm>
              <a:off x="4481512" y="2305050"/>
              <a:ext cx="3224945" cy="2251042"/>
            </a:xfrm>
            <a:custGeom>
              <a:avLst/>
              <a:gdLst>
                <a:gd name="connsiteX0" fmla="*/ 3224946 w 3224945"/>
                <a:gd name="connsiteY0" fmla="*/ 2251043 h 2251042"/>
                <a:gd name="connsiteX1" fmla="*/ 2689832 w 3224945"/>
                <a:gd name="connsiteY1" fmla="*/ 2251043 h 2251042"/>
                <a:gd name="connsiteX2" fmla="*/ 2689832 w 3224945"/>
                <a:gd name="connsiteY2" fmla="*/ 2176119 h 2251042"/>
                <a:gd name="connsiteX3" fmla="*/ 2579237 w 3224945"/>
                <a:gd name="connsiteY3" fmla="*/ 2176119 h 2251042"/>
                <a:gd name="connsiteX4" fmla="*/ 2579237 w 3224945"/>
                <a:gd name="connsiteY4" fmla="*/ 2119046 h 2251042"/>
                <a:gd name="connsiteX5" fmla="*/ 2529297 w 3224945"/>
                <a:gd name="connsiteY5" fmla="*/ 2119046 h 2251042"/>
                <a:gd name="connsiteX6" fmla="*/ 2529297 w 3224945"/>
                <a:gd name="connsiteY6" fmla="*/ 2069096 h 2251042"/>
                <a:gd name="connsiteX7" fmla="*/ 2290277 w 3224945"/>
                <a:gd name="connsiteY7" fmla="*/ 2069096 h 2251042"/>
                <a:gd name="connsiteX8" fmla="*/ 2290277 w 3224945"/>
                <a:gd name="connsiteY8" fmla="*/ 2029863 h 2251042"/>
                <a:gd name="connsiteX9" fmla="*/ 2247472 w 3224945"/>
                <a:gd name="connsiteY9" fmla="*/ 2029863 h 2251042"/>
                <a:gd name="connsiteX10" fmla="*/ 2247472 w 3224945"/>
                <a:gd name="connsiteY10" fmla="*/ 1994182 h 2251042"/>
                <a:gd name="connsiteX11" fmla="*/ 2215363 w 3224945"/>
                <a:gd name="connsiteY11" fmla="*/ 1994182 h 2251042"/>
                <a:gd name="connsiteX12" fmla="*/ 2215363 w 3224945"/>
                <a:gd name="connsiteY12" fmla="*/ 1944243 h 2251042"/>
                <a:gd name="connsiteX13" fmla="*/ 2186826 w 3224945"/>
                <a:gd name="connsiteY13" fmla="*/ 1944243 h 2251042"/>
                <a:gd name="connsiteX14" fmla="*/ 2186826 w 3224945"/>
                <a:gd name="connsiteY14" fmla="*/ 1926402 h 2251042"/>
                <a:gd name="connsiteX15" fmla="*/ 2151155 w 3224945"/>
                <a:gd name="connsiteY15" fmla="*/ 1926402 h 2251042"/>
                <a:gd name="connsiteX16" fmla="*/ 2151155 w 3224945"/>
                <a:gd name="connsiteY16" fmla="*/ 1883597 h 2251042"/>
                <a:gd name="connsiteX17" fmla="*/ 2122608 w 3224945"/>
                <a:gd name="connsiteY17" fmla="*/ 1883597 h 2251042"/>
                <a:gd name="connsiteX18" fmla="*/ 2122608 w 3224945"/>
                <a:gd name="connsiteY18" fmla="*/ 1855060 h 2251042"/>
                <a:gd name="connsiteX19" fmla="*/ 2101206 w 3224945"/>
                <a:gd name="connsiteY19" fmla="*/ 1855060 h 2251042"/>
                <a:gd name="connsiteX20" fmla="*/ 2101206 w 3224945"/>
                <a:gd name="connsiteY20" fmla="*/ 1822951 h 2251042"/>
                <a:gd name="connsiteX21" fmla="*/ 2029863 w 3224945"/>
                <a:gd name="connsiteY21" fmla="*/ 1822951 h 2251042"/>
                <a:gd name="connsiteX22" fmla="*/ 2029863 w 3224945"/>
                <a:gd name="connsiteY22" fmla="*/ 1801549 h 2251042"/>
                <a:gd name="connsiteX23" fmla="*/ 1990620 w 3224945"/>
                <a:gd name="connsiteY23" fmla="*/ 1801549 h 2251042"/>
                <a:gd name="connsiteX24" fmla="*/ 1990620 w 3224945"/>
                <a:gd name="connsiteY24" fmla="*/ 1762306 h 2251042"/>
                <a:gd name="connsiteX25" fmla="*/ 1944243 w 3224945"/>
                <a:gd name="connsiteY25" fmla="*/ 1762306 h 2251042"/>
                <a:gd name="connsiteX26" fmla="*/ 1944243 w 3224945"/>
                <a:gd name="connsiteY26" fmla="*/ 1751600 h 2251042"/>
                <a:gd name="connsiteX27" fmla="*/ 1897866 w 3224945"/>
                <a:gd name="connsiteY27" fmla="*/ 1751600 h 2251042"/>
                <a:gd name="connsiteX28" fmla="*/ 1897866 w 3224945"/>
                <a:gd name="connsiteY28" fmla="*/ 1705222 h 2251042"/>
                <a:gd name="connsiteX29" fmla="*/ 1837220 w 3224945"/>
                <a:gd name="connsiteY29" fmla="*/ 1705222 h 2251042"/>
                <a:gd name="connsiteX30" fmla="*/ 1837220 w 3224945"/>
                <a:gd name="connsiteY30" fmla="*/ 1637443 h 2251042"/>
                <a:gd name="connsiteX31" fmla="*/ 1805111 w 3224945"/>
                <a:gd name="connsiteY31" fmla="*/ 1637443 h 2251042"/>
                <a:gd name="connsiteX32" fmla="*/ 1805111 w 3224945"/>
                <a:gd name="connsiteY32" fmla="*/ 1555394 h 2251042"/>
                <a:gd name="connsiteX33" fmla="*/ 1744466 w 3224945"/>
                <a:gd name="connsiteY33" fmla="*/ 1555394 h 2251042"/>
                <a:gd name="connsiteX34" fmla="*/ 1744466 w 3224945"/>
                <a:gd name="connsiteY34" fmla="*/ 1491177 h 2251042"/>
                <a:gd name="connsiteX35" fmla="*/ 1698088 w 3224945"/>
                <a:gd name="connsiteY35" fmla="*/ 1491177 h 2251042"/>
                <a:gd name="connsiteX36" fmla="*/ 1698088 w 3224945"/>
                <a:gd name="connsiteY36" fmla="*/ 1455506 h 2251042"/>
                <a:gd name="connsiteX37" fmla="*/ 1676686 w 3224945"/>
                <a:gd name="connsiteY37" fmla="*/ 1455506 h 2251042"/>
                <a:gd name="connsiteX38" fmla="*/ 1676686 w 3224945"/>
                <a:gd name="connsiteY38" fmla="*/ 1405566 h 2251042"/>
                <a:gd name="connsiteX39" fmla="*/ 1651711 w 3224945"/>
                <a:gd name="connsiteY39" fmla="*/ 1405566 h 2251042"/>
                <a:gd name="connsiteX40" fmla="*/ 1651711 w 3224945"/>
                <a:gd name="connsiteY40" fmla="*/ 1348483 h 2251042"/>
                <a:gd name="connsiteX41" fmla="*/ 1576797 w 3224945"/>
                <a:gd name="connsiteY41" fmla="*/ 1348483 h 2251042"/>
                <a:gd name="connsiteX42" fmla="*/ 1576797 w 3224945"/>
                <a:gd name="connsiteY42" fmla="*/ 1277131 h 2251042"/>
                <a:gd name="connsiteX43" fmla="*/ 1541126 w 3224945"/>
                <a:gd name="connsiteY43" fmla="*/ 1277131 h 2251042"/>
                <a:gd name="connsiteX44" fmla="*/ 1541126 w 3224945"/>
                <a:gd name="connsiteY44" fmla="*/ 1248594 h 2251042"/>
                <a:gd name="connsiteX45" fmla="*/ 1494749 w 3224945"/>
                <a:gd name="connsiteY45" fmla="*/ 1248594 h 2251042"/>
                <a:gd name="connsiteX46" fmla="*/ 1494749 w 3224945"/>
                <a:gd name="connsiteY46" fmla="*/ 1212923 h 2251042"/>
                <a:gd name="connsiteX47" fmla="*/ 1462640 w 3224945"/>
                <a:gd name="connsiteY47" fmla="*/ 1212923 h 2251042"/>
                <a:gd name="connsiteX48" fmla="*/ 1462640 w 3224945"/>
                <a:gd name="connsiteY48" fmla="*/ 1173680 h 2251042"/>
                <a:gd name="connsiteX49" fmla="*/ 1412700 w 3224945"/>
                <a:gd name="connsiteY49" fmla="*/ 1173680 h 2251042"/>
                <a:gd name="connsiteX50" fmla="*/ 1412700 w 3224945"/>
                <a:gd name="connsiteY50" fmla="*/ 1091631 h 2251042"/>
                <a:gd name="connsiteX51" fmla="*/ 1352055 w 3224945"/>
                <a:gd name="connsiteY51" fmla="*/ 1091631 h 2251042"/>
                <a:gd name="connsiteX52" fmla="*/ 1352055 w 3224945"/>
                <a:gd name="connsiteY52" fmla="*/ 1052388 h 2251042"/>
                <a:gd name="connsiteX53" fmla="*/ 1323508 w 3224945"/>
                <a:gd name="connsiteY53" fmla="*/ 1052388 h 2251042"/>
                <a:gd name="connsiteX54" fmla="*/ 1323508 w 3224945"/>
                <a:gd name="connsiteY54" fmla="*/ 1016717 h 2251042"/>
                <a:gd name="connsiteX55" fmla="*/ 1273569 w 3224945"/>
                <a:gd name="connsiteY55" fmla="*/ 1016717 h 2251042"/>
                <a:gd name="connsiteX56" fmla="*/ 1273569 w 3224945"/>
                <a:gd name="connsiteY56" fmla="*/ 945366 h 2251042"/>
                <a:gd name="connsiteX57" fmla="*/ 1234326 w 3224945"/>
                <a:gd name="connsiteY57" fmla="*/ 945366 h 2251042"/>
                <a:gd name="connsiteX58" fmla="*/ 1234326 w 3224945"/>
                <a:gd name="connsiteY58" fmla="*/ 913259 h 2251042"/>
                <a:gd name="connsiteX59" fmla="*/ 1177242 w 3224945"/>
                <a:gd name="connsiteY59" fmla="*/ 913259 h 2251042"/>
                <a:gd name="connsiteX60" fmla="*/ 1177242 w 3224945"/>
                <a:gd name="connsiteY60" fmla="*/ 852612 h 2251042"/>
                <a:gd name="connsiteX61" fmla="*/ 1145143 w 3224945"/>
                <a:gd name="connsiteY61" fmla="*/ 852612 h 2251042"/>
                <a:gd name="connsiteX62" fmla="*/ 1145143 w 3224945"/>
                <a:gd name="connsiteY62" fmla="*/ 795533 h 2251042"/>
                <a:gd name="connsiteX63" fmla="*/ 1088060 w 3224945"/>
                <a:gd name="connsiteY63" fmla="*/ 795533 h 2251042"/>
                <a:gd name="connsiteX64" fmla="*/ 1088060 w 3224945"/>
                <a:gd name="connsiteY64" fmla="*/ 738455 h 2251042"/>
                <a:gd name="connsiteX65" fmla="*/ 1052389 w 3224945"/>
                <a:gd name="connsiteY65" fmla="*/ 738455 h 2251042"/>
                <a:gd name="connsiteX66" fmla="*/ 1052389 w 3224945"/>
                <a:gd name="connsiteY66" fmla="*/ 677809 h 2251042"/>
                <a:gd name="connsiteX67" fmla="*/ 988171 w 3224945"/>
                <a:gd name="connsiteY67" fmla="*/ 677809 h 2251042"/>
                <a:gd name="connsiteX68" fmla="*/ 988171 w 3224945"/>
                <a:gd name="connsiteY68" fmla="*/ 635000 h 2251042"/>
                <a:gd name="connsiteX69" fmla="*/ 952500 w 3224945"/>
                <a:gd name="connsiteY69" fmla="*/ 635000 h 2251042"/>
                <a:gd name="connsiteX70" fmla="*/ 952500 w 3224945"/>
                <a:gd name="connsiteY70" fmla="*/ 577922 h 2251042"/>
                <a:gd name="connsiteX71" fmla="*/ 923960 w 3224945"/>
                <a:gd name="connsiteY71" fmla="*/ 577922 h 2251042"/>
                <a:gd name="connsiteX72" fmla="*/ 923960 w 3224945"/>
                <a:gd name="connsiteY72" fmla="*/ 531545 h 2251042"/>
                <a:gd name="connsiteX73" fmla="*/ 881151 w 3224945"/>
                <a:gd name="connsiteY73" fmla="*/ 531545 h 2251042"/>
                <a:gd name="connsiteX74" fmla="*/ 881151 w 3224945"/>
                <a:gd name="connsiteY74" fmla="*/ 485169 h 2251042"/>
                <a:gd name="connsiteX75" fmla="*/ 831208 w 3224945"/>
                <a:gd name="connsiteY75" fmla="*/ 485169 h 2251042"/>
                <a:gd name="connsiteX76" fmla="*/ 831208 w 3224945"/>
                <a:gd name="connsiteY76" fmla="*/ 399551 h 2251042"/>
                <a:gd name="connsiteX77" fmla="*/ 802668 w 3224945"/>
                <a:gd name="connsiteY77" fmla="*/ 399551 h 2251042"/>
                <a:gd name="connsiteX78" fmla="*/ 802668 w 3224945"/>
                <a:gd name="connsiteY78" fmla="*/ 374579 h 2251042"/>
                <a:gd name="connsiteX79" fmla="*/ 727753 w 3224945"/>
                <a:gd name="connsiteY79" fmla="*/ 374579 h 2251042"/>
                <a:gd name="connsiteX80" fmla="*/ 727753 w 3224945"/>
                <a:gd name="connsiteY80" fmla="*/ 313932 h 2251042"/>
                <a:gd name="connsiteX81" fmla="*/ 652837 w 3224945"/>
                <a:gd name="connsiteY81" fmla="*/ 313932 h 2251042"/>
                <a:gd name="connsiteX82" fmla="*/ 652837 w 3224945"/>
                <a:gd name="connsiteY82" fmla="*/ 271124 h 2251042"/>
                <a:gd name="connsiteX83" fmla="*/ 617163 w 3224945"/>
                <a:gd name="connsiteY83" fmla="*/ 271124 h 2251042"/>
                <a:gd name="connsiteX84" fmla="*/ 617163 w 3224945"/>
                <a:gd name="connsiteY84" fmla="*/ 242584 h 2251042"/>
                <a:gd name="connsiteX85" fmla="*/ 520842 w 3224945"/>
                <a:gd name="connsiteY85" fmla="*/ 242584 h 2251042"/>
                <a:gd name="connsiteX86" fmla="*/ 520842 w 3224945"/>
                <a:gd name="connsiteY86" fmla="*/ 221180 h 2251042"/>
                <a:gd name="connsiteX87" fmla="*/ 499438 w 3224945"/>
                <a:gd name="connsiteY87" fmla="*/ 221180 h 2251042"/>
                <a:gd name="connsiteX88" fmla="*/ 499438 w 3224945"/>
                <a:gd name="connsiteY88" fmla="*/ 171236 h 2251042"/>
                <a:gd name="connsiteX89" fmla="*/ 438792 w 3224945"/>
                <a:gd name="connsiteY89" fmla="*/ 171236 h 2251042"/>
                <a:gd name="connsiteX90" fmla="*/ 438792 w 3224945"/>
                <a:gd name="connsiteY90" fmla="*/ 117725 h 2251042"/>
                <a:gd name="connsiteX91" fmla="*/ 381713 w 3224945"/>
                <a:gd name="connsiteY91" fmla="*/ 117725 h 2251042"/>
                <a:gd name="connsiteX92" fmla="*/ 381713 w 3224945"/>
                <a:gd name="connsiteY92" fmla="*/ 82051 h 2251042"/>
                <a:gd name="connsiteX93" fmla="*/ 288961 w 3224945"/>
                <a:gd name="connsiteY93" fmla="*/ 82051 h 2251042"/>
                <a:gd name="connsiteX94" fmla="*/ 288961 w 3224945"/>
                <a:gd name="connsiteY94" fmla="*/ 60646 h 2251042"/>
                <a:gd name="connsiteX95" fmla="*/ 224747 w 3224945"/>
                <a:gd name="connsiteY95" fmla="*/ 60646 h 2251042"/>
                <a:gd name="connsiteX96" fmla="*/ 224747 w 3224945"/>
                <a:gd name="connsiteY96" fmla="*/ 39242 h 2251042"/>
                <a:gd name="connsiteX97" fmla="*/ 135562 w 3224945"/>
                <a:gd name="connsiteY97" fmla="*/ 39242 h 2251042"/>
                <a:gd name="connsiteX98" fmla="*/ 135562 w 3224945"/>
                <a:gd name="connsiteY98" fmla="*/ 0 h 2251042"/>
                <a:gd name="connsiteX99" fmla="*/ 0 w 3224945"/>
                <a:gd name="connsiteY99" fmla="*/ 0 h 225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224945" h="2251042">
                  <a:moveTo>
                    <a:pt x="3224946" y="2251043"/>
                  </a:moveTo>
                  <a:lnTo>
                    <a:pt x="2689832" y="2251043"/>
                  </a:lnTo>
                  <a:lnTo>
                    <a:pt x="2689832" y="2176119"/>
                  </a:lnTo>
                  <a:lnTo>
                    <a:pt x="2579237" y="2176119"/>
                  </a:lnTo>
                  <a:lnTo>
                    <a:pt x="2579237" y="2119046"/>
                  </a:lnTo>
                  <a:lnTo>
                    <a:pt x="2529297" y="2119046"/>
                  </a:lnTo>
                  <a:lnTo>
                    <a:pt x="2529297" y="2069096"/>
                  </a:lnTo>
                  <a:lnTo>
                    <a:pt x="2290277" y="2069096"/>
                  </a:lnTo>
                  <a:lnTo>
                    <a:pt x="2290277" y="2029863"/>
                  </a:lnTo>
                  <a:lnTo>
                    <a:pt x="2247472" y="2029863"/>
                  </a:lnTo>
                  <a:lnTo>
                    <a:pt x="2247472" y="1994182"/>
                  </a:lnTo>
                  <a:lnTo>
                    <a:pt x="2215363" y="1994182"/>
                  </a:lnTo>
                  <a:lnTo>
                    <a:pt x="2215363" y="1944243"/>
                  </a:lnTo>
                  <a:lnTo>
                    <a:pt x="2186826" y="1944243"/>
                  </a:lnTo>
                  <a:lnTo>
                    <a:pt x="2186826" y="1926402"/>
                  </a:lnTo>
                  <a:lnTo>
                    <a:pt x="2151155" y="1926402"/>
                  </a:lnTo>
                  <a:lnTo>
                    <a:pt x="2151155" y="1883597"/>
                  </a:lnTo>
                  <a:lnTo>
                    <a:pt x="2122608" y="1883597"/>
                  </a:lnTo>
                  <a:lnTo>
                    <a:pt x="2122608" y="1855060"/>
                  </a:lnTo>
                  <a:lnTo>
                    <a:pt x="2101206" y="1855060"/>
                  </a:lnTo>
                  <a:lnTo>
                    <a:pt x="2101206" y="1822951"/>
                  </a:lnTo>
                  <a:lnTo>
                    <a:pt x="2029863" y="1822951"/>
                  </a:lnTo>
                  <a:lnTo>
                    <a:pt x="2029863" y="1801549"/>
                  </a:lnTo>
                  <a:lnTo>
                    <a:pt x="1990620" y="1801549"/>
                  </a:lnTo>
                  <a:lnTo>
                    <a:pt x="1990620" y="1762306"/>
                  </a:lnTo>
                  <a:lnTo>
                    <a:pt x="1944243" y="1762306"/>
                  </a:lnTo>
                  <a:lnTo>
                    <a:pt x="1944243" y="1751600"/>
                  </a:lnTo>
                  <a:lnTo>
                    <a:pt x="1897866" y="1751600"/>
                  </a:lnTo>
                  <a:lnTo>
                    <a:pt x="1897866" y="1705222"/>
                  </a:lnTo>
                  <a:lnTo>
                    <a:pt x="1837220" y="1705222"/>
                  </a:lnTo>
                  <a:lnTo>
                    <a:pt x="1837220" y="1637443"/>
                  </a:lnTo>
                  <a:lnTo>
                    <a:pt x="1805111" y="1637443"/>
                  </a:lnTo>
                  <a:lnTo>
                    <a:pt x="1805111" y="1555394"/>
                  </a:lnTo>
                  <a:lnTo>
                    <a:pt x="1744466" y="1555394"/>
                  </a:lnTo>
                  <a:lnTo>
                    <a:pt x="1744466" y="1491177"/>
                  </a:lnTo>
                  <a:lnTo>
                    <a:pt x="1698088" y="1491177"/>
                  </a:lnTo>
                  <a:lnTo>
                    <a:pt x="1698088" y="1455506"/>
                  </a:lnTo>
                  <a:lnTo>
                    <a:pt x="1676686" y="1455506"/>
                  </a:lnTo>
                  <a:lnTo>
                    <a:pt x="1676686" y="1405566"/>
                  </a:lnTo>
                  <a:lnTo>
                    <a:pt x="1651711" y="1405566"/>
                  </a:lnTo>
                  <a:lnTo>
                    <a:pt x="1651711" y="1348483"/>
                  </a:lnTo>
                  <a:lnTo>
                    <a:pt x="1576797" y="1348483"/>
                  </a:lnTo>
                  <a:lnTo>
                    <a:pt x="1576797" y="1277131"/>
                  </a:lnTo>
                  <a:lnTo>
                    <a:pt x="1541126" y="1277131"/>
                  </a:lnTo>
                  <a:lnTo>
                    <a:pt x="1541126" y="1248594"/>
                  </a:lnTo>
                  <a:lnTo>
                    <a:pt x="1494749" y="1248594"/>
                  </a:lnTo>
                  <a:lnTo>
                    <a:pt x="1494749" y="1212923"/>
                  </a:lnTo>
                  <a:lnTo>
                    <a:pt x="1462640" y="1212923"/>
                  </a:lnTo>
                  <a:lnTo>
                    <a:pt x="1462640" y="1173680"/>
                  </a:lnTo>
                  <a:lnTo>
                    <a:pt x="1412700" y="1173680"/>
                  </a:lnTo>
                  <a:lnTo>
                    <a:pt x="1412700" y="1091631"/>
                  </a:lnTo>
                  <a:lnTo>
                    <a:pt x="1352055" y="1091631"/>
                  </a:lnTo>
                  <a:lnTo>
                    <a:pt x="1352055" y="1052388"/>
                  </a:lnTo>
                  <a:lnTo>
                    <a:pt x="1323508" y="1052388"/>
                  </a:lnTo>
                  <a:lnTo>
                    <a:pt x="1323508" y="1016717"/>
                  </a:lnTo>
                  <a:lnTo>
                    <a:pt x="1273569" y="1016717"/>
                  </a:lnTo>
                  <a:lnTo>
                    <a:pt x="1273569" y="945366"/>
                  </a:lnTo>
                  <a:lnTo>
                    <a:pt x="1234326" y="945366"/>
                  </a:lnTo>
                  <a:lnTo>
                    <a:pt x="1234326" y="913259"/>
                  </a:lnTo>
                  <a:lnTo>
                    <a:pt x="1177242" y="913259"/>
                  </a:lnTo>
                  <a:lnTo>
                    <a:pt x="1177242" y="852612"/>
                  </a:lnTo>
                  <a:lnTo>
                    <a:pt x="1145143" y="852612"/>
                  </a:lnTo>
                  <a:lnTo>
                    <a:pt x="1145143" y="795533"/>
                  </a:lnTo>
                  <a:lnTo>
                    <a:pt x="1088060" y="795533"/>
                  </a:lnTo>
                  <a:lnTo>
                    <a:pt x="1088060" y="738455"/>
                  </a:lnTo>
                  <a:lnTo>
                    <a:pt x="1052389" y="738455"/>
                  </a:lnTo>
                  <a:lnTo>
                    <a:pt x="1052389" y="677809"/>
                  </a:lnTo>
                  <a:lnTo>
                    <a:pt x="988171" y="677809"/>
                  </a:lnTo>
                  <a:lnTo>
                    <a:pt x="988171" y="635000"/>
                  </a:lnTo>
                  <a:lnTo>
                    <a:pt x="952500" y="635000"/>
                  </a:lnTo>
                  <a:lnTo>
                    <a:pt x="952500" y="577922"/>
                  </a:lnTo>
                  <a:lnTo>
                    <a:pt x="923960" y="577922"/>
                  </a:lnTo>
                  <a:lnTo>
                    <a:pt x="923960" y="531545"/>
                  </a:lnTo>
                  <a:lnTo>
                    <a:pt x="881151" y="531545"/>
                  </a:lnTo>
                  <a:lnTo>
                    <a:pt x="881151" y="485169"/>
                  </a:lnTo>
                  <a:lnTo>
                    <a:pt x="831208" y="485169"/>
                  </a:lnTo>
                  <a:lnTo>
                    <a:pt x="831208" y="399551"/>
                  </a:lnTo>
                  <a:lnTo>
                    <a:pt x="802668" y="399551"/>
                  </a:lnTo>
                  <a:lnTo>
                    <a:pt x="802668" y="374579"/>
                  </a:lnTo>
                  <a:lnTo>
                    <a:pt x="727753" y="374579"/>
                  </a:lnTo>
                  <a:lnTo>
                    <a:pt x="727753" y="313932"/>
                  </a:lnTo>
                  <a:lnTo>
                    <a:pt x="652837" y="313932"/>
                  </a:lnTo>
                  <a:lnTo>
                    <a:pt x="652837" y="271124"/>
                  </a:lnTo>
                  <a:lnTo>
                    <a:pt x="617163" y="271124"/>
                  </a:lnTo>
                  <a:lnTo>
                    <a:pt x="617163" y="242584"/>
                  </a:lnTo>
                  <a:lnTo>
                    <a:pt x="520842" y="242584"/>
                  </a:lnTo>
                  <a:lnTo>
                    <a:pt x="520842" y="221180"/>
                  </a:lnTo>
                  <a:lnTo>
                    <a:pt x="499438" y="221180"/>
                  </a:lnTo>
                  <a:lnTo>
                    <a:pt x="499438" y="171236"/>
                  </a:lnTo>
                  <a:lnTo>
                    <a:pt x="438792" y="171236"/>
                  </a:lnTo>
                  <a:lnTo>
                    <a:pt x="438792" y="117725"/>
                  </a:lnTo>
                  <a:lnTo>
                    <a:pt x="381713" y="117725"/>
                  </a:lnTo>
                  <a:lnTo>
                    <a:pt x="381713" y="82051"/>
                  </a:lnTo>
                  <a:lnTo>
                    <a:pt x="288961" y="82051"/>
                  </a:lnTo>
                  <a:lnTo>
                    <a:pt x="288961" y="60646"/>
                  </a:lnTo>
                  <a:lnTo>
                    <a:pt x="224747" y="60646"/>
                  </a:lnTo>
                  <a:lnTo>
                    <a:pt x="224747" y="39242"/>
                  </a:lnTo>
                  <a:lnTo>
                    <a:pt x="135562" y="39242"/>
                  </a:lnTo>
                  <a:lnTo>
                    <a:pt x="135562"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26">
              <a:extLst>
                <a:ext uri="{FF2B5EF4-FFF2-40B4-BE49-F238E27FC236}">
                  <a16:creationId xmlns:a16="http://schemas.microsoft.com/office/drawing/2014/main" id="{FBDF0474-BF9B-DED3-ECB3-53651F77B210}"/>
                </a:ext>
              </a:extLst>
            </p:cNvPr>
            <p:cNvSpPr/>
            <p:nvPr/>
          </p:nvSpPr>
          <p:spPr>
            <a:xfrm>
              <a:off x="4557712" y="22669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27">
              <a:extLst>
                <a:ext uri="{FF2B5EF4-FFF2-40B4-BE49-F238E27FC236}">
                  <a16:creationId xmlns:a16="http://schemas.microsoft.com/office/drawing/2014/main" id="{77DFF89B-5822-452E-1B3C-A30B4A9C342D}"/>
                </a:ext>
              </a:extLst>
            </p:cNvPr>
            <p:cNvSpPr/>
            <p:nvPr/>
          </p:nvSpPr>
          <p:spPr>
            <a:xfrm>
              <a:off x="4652962" y="23050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28">
              <a:extLst>
                <a:ext uri="{FF2B5EF4-FFF2-40B4-BE49-F238E27FC236}">
                  <a16:creationId xmlns:a16="http://schemas.microsoft.com/office/drawing/2014/main" id="{E82BBAF8-B7CC-6B9B-C491-199994D702A1}"/>
                </a:ext>
              </a:extLst>
            </p:cNvPr>
            <p:cNvSpPr/>
            <p:nvPr/>
          </p:nvSpPr>
          <p:spPr>
            <a:xfrm>
              <a:off x="6824681"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29">
              <a:extLst>
                <a:ext uri="{FF2B5EF4-FFF2-40B4-BE49-F238E27FC236}">
                  <a16:creationId xmlns:a16="http://schemas.microsoft.com/office/drawing/2014/main" id="{B767D61D-F7CF-EAF9-C6EE-F1482506420B}"/>
                </a:ext>
              </a:extLst>
            </p:cNvPr>
            <p:cNvSpPr/>
            <p:nvPr/>
          </p:nvSpPr>
          <p:spPr>
            <a:xfrm>
              <a:off x="6862781"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30">
              <a:extLst>
                <a:ext uri="{FF2B5EF4-FFF2-40B4-BE49-F238E27FC236}">
                  <a16:creationId xmlns:a16="http://schemas.microsoft.com/office/drawing/2014/main" id="{8F2C9B5F-1804-2589-86D9-393130471480}"/>
                </a:ext>
              </a:extLst>
            </p:cNvPr>
            <p:cNvSpPr/>
            <p:nvPr/>
          </p:nvSpPr>
          <p:spPr>
            <a:xfrm>
              <a:off x="6919931"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31">
              <a:extLst>
                <a:ext uri="{FF2B5EF4-FFF2-40B4-BE49-F238E27FC236}">
                  <a16:creationId xmlns:a16="http://schemas.microsoft.com/office/drawing/2014/main" id="{D9450A0F-5B59-0732-CAB3-59524AA61448}"/>
                </a:ext>
              </a:extLst>
            </p:cNvPr>
            <p:cNvSpPr/>
            <p:nvPr/>
          </p:nvSpPr>
          <p:spPr>
            <a:xfrm>
              <a:off x="6977081"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32">
              <a:extLst>
                <a:ext uri="{FF2B5EF4-FFF2-40B4-BE49-F238E27FC236}">
                  <a16:creationId xmlns:a16="http://schemas.microsoft.com/office/drawing/2014/main" id="{446D6699-D63B-492A-9D4A-F965EBBC5611}"/>
                </a:ext>
              </a:extLst>
            </p:cNvPr>
            <p:cNvSpPr/>
            <p:nvPr/>
          </p:nvSpPr>
          <p:spPr>
            <a:xfrm>
              <a:off x="7091381"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33">
              <a:extLst>
                <a:ext uri="{FF2B5EF4-FFF2-40B4-BE49-F238E27FC236}">
                  <a16:creationId xmlns:a16="http://schemas.microsoft.com/office/drawing/2014/main" id="{C60F87C4-A0B0-AA40-4922-1745ADDAB512}"/>
                </a:ext>
              </a:extLst>
            </p:cNvPr>
            <p:cNvSpPr/>
            <p:nvPr/>
          </p:nvSpPr>
          <p:spPr>
            <a:xfrm>
              <a:off x="7129481"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34">
              <a:extLst>
                <a:ext uri="{FF2B5EF4-FFF2-40B4-BE49-F238E27FC236}">
                  <a16:creationId xmlns:a16="http://schemas.microsoft.com/office/drawing/2014/main" id="{6B8BAEF5-A264-57B7-2692-A51847A62712}"/>
                </a:ext>
              </a:extLst>
            </p:cNvPr>
            <p:cNvSpPr/>
            <p:nvPr/>
          </p:nvSpPr>
          <p:spPr>
            <a:xfrm>
              <a:off x="7339031" y="45148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35">
              <a:extLst>
                <a:ext uri="{FF2B5EF4-FFF2-40B4-BE49-F238E27FC236}">
                  <a16:creationId xmlns:a16="http://schemas.microsoft.com/office/drawing/2014/main" id="{F60A2743-2985-FD83-0B6D-8B3020A48018}"/>
                </a:ext>
              </a:extLst>
            </p:cNvPr>
            <p:cNvSpPr/>
            <p:nvPr/>
          </p:nvSpPr>
          <p:spPr>
            <a:xfrm>
              <a:off x="7396181" y="45148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36">
              <a:extLst>
                <a:ext uri="{FF2B5EF4-FFF2-40B4-BE49-F238E27FC236}">
                  <a16:creationId xmlns:a16="http://schemas.microsoft.com/office/drawing/2014/main" id="{F2A52081-8787-F834-1505-6BE6D483766E}"/>
                </a:ext>
              </a:extLst>
            </p:cNvPr>
            <p:cNvSpPr/>
            <p:nvPr/>
          </p:nvSpPr>
          <p:spPr>
            <a:xfrm>
              <a:off x="7529531" y="45148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15" name="Group 214">
            <a:extLst>
              <a:ext uri="{FF2B5EF4-FFF2-40B4-BE49-F238E27FC236}">
                <a16:creationId xmlns:a16="http://schemas.microsoft.com/office/drawing/2014/main" id="{15279433-341B-1BB5-346A-EB1CBF7654A4}"/>
              </a:ext>
            </a:extLst>
          </p:cNvPr>
          <p:cNvGrpSpPr/>
          <p:nvPr/>
        </p:nvGrpSpPr>
        <p:grpSpPr>
          <a:xfrm>
            <a:off x="5168063" y="2787262"/>
            <a:ext cx="2546400" cy="1715640"/>
            <a:chOff x="4491037" y="2400299"/>
            <a:chExt cx="3213249" cy="2065734"/>
          </a:xfrm>
        </p:grpSpPr>
        <p:sp>
          <p:nvSpPr>
            <p:cNvPr id="216" name="Freeform: Shape 241">
              <a:extLst>
                <a:ext uri="{FF2B5EF4-FFF2-40B4-BE49-F238E27FC236}">
                  <a16:creationId xmlns:a16="http://schemas.microsoft.com/office/drawing/2014/main" id="{088306CD-3373-5514-4FA3-B36D4F8586AF}"/>
                </a:ext>
              </a:extLst>
            </p:cNvPr>
            <p:cNvSpPr/>
            <p:nvPr/>
          </p:nvSpPr>
          <p:spPr>
            <a:xfrm>
              <a:off x="4491037" y="2400299"/>
              <a:ext cx="3213249" cy="2035063"/>
            </a:xfrm>
            <a:custGeom>
              <a:avLst/>
              <a:gdLst>
                <a:gd name="connsiteX0" fmla="*/ 3213249 w 3213249"/>
                <a:gd name="connsiteY0" fmla="*/ 2035064 h 2035063"/>
                <a:gd name="connsiteX1" fmla="*/ 2670058 w 3213249"/>
                <a:gd name="connsiteY1" fmla="*/ 2035064 h 2035063"/>
                <a:gd name="connsiteX2" fmla="*/ 2670058 w 3213249"/>
                <a:gd name="connsiteY2" fmla="*/ 1935604 h 2035063"/>
                <a:gd name="connsiteX3" fmla="*/ 2329606 w 3213249"/>
                <a:gd name="connsiteY3" fmla="*/ 1935604 h 2035063"/>
                <a:gd name="connsiteX4" fmla="*/ 2329606 w 3213249"/>
                <a:gd name="connsiteY4" fmla="*/ 1893522 h 2035063"/>
                <a:gd name="connsiteX5" fmla="*/ 2180425 w 3213249"/>
                <a:gd name="connsiteY5" fmla="*/ 1893522 h 2035063"/>
                <a:gd name="connsiteX6" fmla="*/ 2180425 w 3213249"/>
                <a:gd name="connsiteY6" fmla="*/ 1855270 h 2035063"/>
                <a:gd name="connsiteX7" fmla="*/ 2107740 w 3213249"/>
                <a:gd name="connsiteY7" fmla="*/ 1855270 h 2035063"/>
                <a:gd name="connsiteX8" fmla="*/ 2107740 w 3213249"/>
                <a:gd name="connsiteY8" fmla="*/ 1809369 h 2035063"/>
                <a:gd name="connsiteX9" fmla="*/ 2061839 w 3213249"/>
                <a:gd name="connsiteY9" fmla="*/ 1809369 h 2035063"/>
                <a:gd name="connsiteX10" fmla="*/ 2061839 w 3213249"/>
                <a:gd name="connsiteY10" fmla="*/ 1744342 h 2035063"/>
                <a:gd name="connsiteX11" fmla="*/ 2004460 w 3213249"/>
                <a:gd name="connsiteY11" fmla="*/ 1744342 h 2035063"/>
                <a:gd name="connsiteX12" fmla="*/ 2004460 w 3213249"/>
                <a:gd name="connsiteY12" fmla="*/ 1698431 h 2035063"/>
                <a:gd name="connsiteX13" fmla="*/ 1882045 w 3213249"/>
                <a:gd name="connsiteY13" fmla="*/ 1698431 h 2035063"/>
                <a:gd name="connsiteX14" fmla="*/ 1882045 w 3213249"/>
                <a:gd name="connsiteY14" fmla="*/ 1637233 h 2035063"/>
                <a:gd name="connsiteX15" fmla="*/ 1805540 w 3213249"/>
                <a:gd name="connsiteY15" fmla="*/ 1637233 h 2035063"/>
                <a:gd name="connsiteX16" fmla="*/ 1805540 w 3213249"/>
                <a:gd name="connsiteY16" fmla="*/ 1560719 h 2035063"/>
                <a:gd name="connsiteX17" fmla="*/ 1771117 w 3213249"/>
                <a:gd name="connsiteY17" fmla="*/ 1560719 h 2035063"/>
                <a:gd name="connsiteX18" fmla="*/ 1771117 w 3213249"/>
                <a:gd name="connsiteY18" fmla="*/ 1522467 h 2035063"/>
                <a:gd name="connsiteX19" fmla="*/ 1721387 w 3213249"/>
                <a:gd name="connsiteY19" fmla="*/ 1522467 h 2035063"/>
                <a:gd name="connsiteX20" fmla="*/ 1721387 w 3213249"/>
                <a:gd name="connsiteY20" fmla="*/ 1472736 h 2035063"/>
                <a:gd name="connsiteX21" fmla="*/ 1671657 w 3213249"/>
                <a:gd name="connsiteY21" fmla="*/ 1472736 h 2035063"/>
                <a:gd name="connsiteX22" fmla="*/ 1671657 w 3213249"/>
                <a:gd name="connsiteY22" fmla="*/ 1403890 h 2035063"/>
                <a:gd name="connsiteX23" fmla="*/ 1625756 w 3213249"/>
                <a:gd name="connsiteY23" fmla="*/ 1403890 h 2035063"/>
                <a:gd name="connsiteX24" fmla="*/ 1625756 w 3213249"/>
                <a:gd name="connsiteY24" fmla="*/ 1338853 h 2035063"/>
                <a:gd name="connsiteX25" fmla="*/ 1491863 w 3213249"/>
                <a:gd name="connsiteY25" fmla="*/ 1338853 h 2035063"/>
                <a:gd name="connsiteX26" fmla="*/ 1491863 w 3213249"/>
                <a:gd name="connsiteY26" fmla="*/ 1304430 h 2035063"/>
                <a:gd name="connsiteX27" fmla="*/ 1453610 w 3213249"/>
                <a:gd name="connsiteY27" fmla="*/ 1304430 h 2035063"/>
                <a:gd name="connsiteX28" fmla="*/ 1453610 w 3213249"/>
                <a:gd name="connsiteY28" fmla="*/ 1269997 h 2035063"/>
                <a:gd name="connsiteX29" fmla="*/ 1423016 w 3213249"/>
                <a:gd name="connsiteY29" fmla="*/ 1269997 h 2035063"/>
                <a:gd name="connsiteX30" fmla="*/ 1423016 w 3213249"/>
                <a:gd name="connsiteY30" fmla="*/ 1147591 h 2035063"/>
                <a:gd name="connsiteX31" fmla="*/ 1380935 w 3213249"/>
                <a:gd name="connsiteY31" fmla="*/ 1147591 h 2035063"/>
                <a:gd name="connsiteX32" fmla="*/ 1380935 w 3213249"/>
                <a:gd name="connsiteY32" fmla="*/ 1128465 h 2035063"/>
                <a:gd name="connsiteX33" fmla="*/ 1312078 w 3213249"/>
                <a:gd name="connsiteY33" fmla="*/ 1128465 h 2035063"/>
                <a:gd name="connsiteX34" fmla="*/ 1312078 w 3213249"/>
                <a:gd name="connsiteY34" fmla="*/ 1090213 h 2035063"/>
                <a:gd name="connsiteX35" fmla="*/ 1250871 w 3213249"/>
                <a:gd name="connsiteY35" fmla="*/ 1090213 h 2035063"/>
                <a:gd name="connsiteX36" fmla="*/ 1250871 w 3213249"/>
                <a:gd name="connsiteY36" fmla="*/ 1017527 h 2035063"/>
                <a:gd name="connsiteX37" fmla="*/ 1224096 w 3213249"/>
                <a:gd name="connsiteY37" fmla="*/ 1017527 h 2035063"/>
                <a:gd name="connsiteX38" fmla="*/ 1224096 w 3213249"/>
                <a:gd name="connsiteY38" fmla="*/ 956329 h 2035063"/>
                <a:gd name="connsiteX39" fmla="*/ 1197321 w 3213249"/>
                <a:gd name="connsiteY39" fmla="*/ 956329 h 2035063"/>
                <a:gd name="connsiteX40" fmla="*/ 1197321 w 3213249"/>
                <a:gd name="connsiteY40" fmla="*/ 906596 h 2035063"/>
                <a:gd name="connsiteX41" fmla="*/ 1170546 w 3213249"/>
                <a:gd name="connsiteY41" fmla="*/ 906596 h 2035063"/>
                <a:gd name="connsiteX42" fmla="*/ 1170546 w 3213249"/>
                <a:gd name="connsiteY42" fmla="*/ 853043 h 2035063"/>
                <a:gd name="connsiteX43" fmla="*/ 1120816 w 3213249"/>
                <a:gd name="connsiteY43" fmla="*/ 853043 h 2035063"/>
                <a:gd name="connsiteX44" fmla="*/ 1120816 w 3213249"/>
                <a:gd name="connsiteY44" fmla="*/ 799488 h 2035063"/>
                <a:gd name="connsiteX45" fmla="*/ 1094032 w 3213249"/>
                <a:gd name="connsiteY45" fmla="*/ 799488 h 2035063"/>
                <a:gd name="connsiteX46" fmla="*/ 1094032 w 3213249"/>
                <a:gd name="connsiteY46" fmla="*/ 745933 h 2035063"/>
                <a:gd name="connsiteX47" fmla="*/ 1032834 w 3213249"/>
                <a:gd name="connsiteY47" fmla="*/ 745933 h 2035063"/>
                <a:gd name="connsiteX48" fmla="*/ 1032834 w 3213249"/>
                <a:gd name="connsiteY48" fmla="*/ 688555 h 2035063"/>
                <a:gd name="connsiteX49" fmla="*/ 986923 w 3213249"/>
                <a:gd name="connsiteY49" fmla="*/ 688555 h 2035063"/>
                <a:gd name="connsiteX50" fmla="*/ 986923 w 3213249"/>
                <a:gd name="connsiteY50" fmla="*/ 638826 h 2035063"/>
                <a:gd name="connsiteX51" fmla="*/ 952500 w 3213249"/>
                <a:gd name="connsiteY51" fmla="*/ 638826 h 2035063"/>
                <a:gd name="connsiteX52" fmla="*/ 952500 w 3213249"/>
                <a:gd name="connsiteY52" fmla="*/ 600572 h 2035063"/>
                <a:gd name="connsiteX53" fmla="*/ 879820 w 3213249"/>
                <a:gd name="connsiteY53" fmla="*/ 600572 h 2035063"/>
                <a:gd name="connsiteX54" fmla="*/ 879820 w 3213249"/>
                <a:gd name="connsiteY54" fmla="*/ 566145 h 2035063"/>
                <a:gd name="connsiteX55" fmla="*/ 853043 w 3213249"/>
                <a:gd name="connsiteY55" fmla="*/ 566145 h 2035063"/>
                <a:gd name="connsiteX56" fmla="*/ 853043 w 3213249"/>
                <a:gd name="connsiteY56" fmla="*/ 527892 h 2035063"/>
                <a:gd name="connsiteX57" fmla="*/ 807139 w 3213249"/>
                <a:gd name="connsiteY57" fmla="*/ 527892 h 2035063"/>
                <a:gd name="connsiteX58" fmla="*/ 807139 w 3213249"/>
                <a:gd name="connsiteY58" fmla="*/ 470512 h 2035063"/>
                <a:gd name="connsiteX59" fmla="*/ 768886 w 3213249"/>
                <a:gd name="connsiteY59" fmla="*/ 470512 h 2035063"/>
                <a:gd name="connsiteX60" fmla="*/ 768886 w 3213249"/>
                <a:gd name="connsiteY60" fmla="*/ 424608 h 2035063"/>
                <a:gd name="connsiteX61" fmla="*/ 734458 w 3213249"/>
                <a:gd name="connsiteY61" fmla="*/ 424608 h 2035063"/>
                <a:gd name="connsiteX62" fmla="*/ 734458 w 3213249"/>
                <a:gd name="connsiteY62" fmla="*/ 390181 h 2035063"/>
                <a:gd name="connsiteX63" fmla="*/ 684729 w 3213249"/>
                <a:gd name="connsiteY63" fmla="*/ 390181 h 2035063"/>
                <a:gd name="connsiteX64" fmla="*/ 684729 w 3213249"/>
                <a:gd name="connsiteY64" fmla="*/ 325150 h 2035063"/>
                <a:gd name="connsiteX65" fmla="*/ 631175 w 3213249"/>
                <a:gd name="connsiteY65" fmla="*/ 325150 h 2035063"/>
                <a:gd name="connsiteX66" fmla="*/ 631175 w 3213249"/>
                <a:gd name="connsiteY66" fmla="*/ 233343 h 2035063"/>
                <a:gd name="connsiteX67" fmla="*/ 577621 w 3213249"/>
                <a:gd name="connsiteY67" fmla="*/ 233343 h 2035063"/>
                <a:gd name="connsiteX68" fmla="*/ 577621 w 3213249"/>
                <a:gd name="connsiteY68" fmla="*/ 179789 h 2035063"/>
                <a:gd name="connsiteX69" fmla="*/ 447561 w 3213249"/>
                <a:gd name="connsiteY69" fmla="*/ 179789 h 2035063"/>
                <a:gd name="connsiteX70" fmla="*/ 447561 w 3213249"/>
                <a:gd name="connsiteY70" fmla="*/ 137711 h 2035063"/>
                <a:gd name="connsiteX71" fmla="*/ 405482 w 3213249"/>
                <a:gd name="connsiteY71" fmla="*/ 137711 h 2035063"/>
                <a:gd name="connsiteX72" fmla="*/ 405482 w 3213249"/>
                <a:gd name="connsiteY72" fmla="*/ 95633 h 2035063"/>
                <a:gd name="connsiteX73" fmla="*/ 351928 w 3213249"/>
                <a:gd name="connsiteY73" fmla="*/ 95633 h 2035063"/>
                <a:gd name="connsiteX74" fmla="*/ 351928 w 3213249"/>
                <a:gd name="connsiteY74" fmla="*/ 76506 h 2035063"/>
                <a:gd name="connsiteX75" fmla="*/ 267772 w 3213249"/>
                <a:gd name="connsiteY75" fmla="*/ 76506 h 2035063"/>
                <a:gd name="connsiteX76" fmla="*/ 267772 w 3213249"/>
                <a:gd name="connsiteY76" fmla="*/ 61205 h 2035063"/>
                <a:gd name="connsiteX77" fmla="*/ 221868 w 3213249"/>
                <a:gd name="connsiteY77" fmla="*/ 61205 h 2035063"/>
                <a:gd name="connsiteX78" fmla="*/ 221868 w 3213249"/>
                <a:gd name="connsiteY78" fmla="*/ 38253 h 2035063"/>
                <a:gd name="connsiteX79" fmla="*/ 183614 w 3213249"/>
                <a:gd name="connsiteY79" fmla="*/ 38253 h 2035063"/>
                <a:gd name="connsiteX80" fmla="*/ 183614 w 3213249"/>
                <a:gd name="connsiteY80" fmla="*/ 30602 h 2035063"/>
                <a:gd name="connsiteX81" fmla="*/ 122410 w 3213249"/>
                <a:gd name="connsiteY81" fmla="*/ 30602 h 2035063"/>
                <a:gd name="connsiteX82" fmla="*/ 122410 w 3213249"/>
                <a:gd name="connsiteY82" fmla="*/ 0 h 2035063"/>
                <a:gd name="connsiteX83" fmla="*/ 0 w 3213249"/>
                <a:gd name="connsiteY83" fmla="*/ 0 h 203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13249" h="2035063">
                  <a:moveTo>
                    <a:pt x="3213249" y="2035064"/>
                  </a:moveTo>
                  <a:lnTo>
                    <a:pt x="2670058" y="2035064"/>
                  </a:lnTo>
                  <a:lnTo>
                    <a:pt x="2670058" y="1935604"/>
                  </a:lnTo>
                  <a:lnTo>
                    <a:pt x="2329606" y="1935604"/>
                  </a:lnTo>
                  <a:lnTo>
                    <a:pt x="2329606" y="1893522"/>
                  </a:lnTo>
                  <a:lnTo>
                    <a:pt x="2180425" y="1893522"/>
                  </a:lnTo>
                  <a:lnTo>
                    <a:pt x="2180425" y="1855270"/>
                  </a:lnTo>
                  <a:lnTo>
                    <a:pt x="2107740" y="1855270"/>
                  </a:lnTo>
                  <a:lnTo>
                    <a:pt x="2107740" y="1809369"/>
                  </a:lnTo>
                  <a:lnTo>
                    <a:pt x="2061839" y="1809369"/>
                  </a:lnTo>
                  <a:lnTo>
                    <a:pt x="2061839" y="1744342"/>
                  </a:lnTo>
                  <a:lnTo>
                    <a:pt x="2004460" y="1744342"/>
                  </a:lnTo>
                  <a:lnTo>
                    <a:pt x="2004460" y="1698431"/>
                  </a:lnTo>
                  <a:lnTo>
                    <a:pt x="1882045" y="1698431"/>
                  </a:lnTo>
                  <a:lnTo>
                    <a:pt x="1882045" y="1637233"/>
                  </a:lnTo>
                  <a:lnTo>
                    <a:pt x="1805540" y="1637233"/>
                  </a:lnTo>
                  <a:lnTo>
                    <a:pt x="1805540" y="1560719"/>
                  </a:lnTo>
                  <a:lnTo>
                    <a:pt x="1771117" y="1560719"/>
                  </a:lnTo>
                  <a:lnTo>
                    <a:pt x="1771117" y="1522467"/>
                  </a:lnTo>
                  <a:lnTo>
                    <a:pt x="1721387" y="1522467"/>
                  </a:lnTo>
                  <a:lnTo>
                    <a:pt x="1721387" y="1472736"/>
                  </a:lnTo>
                  <a:lnTo>
                    <a:pt x="1671657" y="1472736"/>
                  </a:lnTo>
                  <a:lnTo>
                    <a:pt x="1671657" y="1403890"/>
                  </a:lnTo>
                  <a:lnTo>
                    <a:pt x="1625756" y="1403890"/>
                  </a:lnTo>
                  <a:lnTo>
                    <a:pt x="1625756" y="1338853"/>
                  </a:lnTo>
                  <a:lnTo>
                    <a:pt x="1491863" y="1338853"/>
                  </a:lnTo>
                  <a:lnTo>
                    <a:pt x="1491863" y="1304430"/>
                  </a:lnTo>
                  <a:lnTo>
                    <a:pt x="1453610" y="1304430"/>
                  </a:lnTo>
                  <a:lnTo>
                    <a:pt x="1453610" y="1269997"/>
                  </a:lnTo>
                  <a:lnTo>
                    <a:pt x="1423016" y="1269997"/>
                  </a:lnTo>
                  <a:lnTo>
                    <a:pt x="1423016" y="1147591"/>
                  </a:lnTo>
                  <a:lnTo>
                    <a:pt x="1380935" y="1147591"/>
                  </a:lnTo>
                  <a:lnTo>
                    <a:pt x="1380935" y="1128465"/>
                  </a:lnTo>
                  <a:lnTo>
                    <a:pt x="1312078" y="1128465"/>
                  </a:lnTo>
                  <a:lnTo>
                    <a:pt x="1312078" y="1090213"/>
                  </a:lnTo>
                  <a:lnTo>
                    <a:pt x="1250871" y="1090213"/>
                  </a:lnTo>
                  <a:lnTo>
                    <a:pt x="1250871" y="1017527"/>
                  </a:lnTo>
                  <a:lnTo>
                    <a:pt x="1224096" y="1017527"/>
                  </a:lnTo>
                  <a:lnTo>
                    <a:pt x="1224096" y="956329"/>
                  </a:lnTo>
                  <a:lnTo>
                    <a:pt x="1197321" y="956329"/>
                  </a:lnTo>
                  <a:lnTo>
                    <a:pt x="1197321" y="906596"/>
                  </a:lnTo>
                  <a:lnTo>
                    <a:pt x="1170546" y="906596"/>
                  </a:lnTo>
                  <a:lnTo>
                    <a:pt x="1170546" y="853043"/>
                  </a:lnTo>
                  <a:lnTo>
                    <a:pt x="1120816" y="853043"/>
                  </a:lnTo>
                  <a:lnTo>
                    <a:pt x="1120816" y="799488"/>
                  </a:lnTo>
                  <a:lnTo>
                    <a:pt x="1094032" y="799488"/>
                  </a:lnTo>
                  <a:lnTo>
                    <a:pt x="1094032" y="745933"/>
                  </a:lnTo>
                  <a:lnTo>
                    <a:pt x="1032834" y="745933"/>
                  </a:lnTo>
                  <a:lnTo>
                    <a:pt x="1032834" y="688555"/>
                  </a:lnTo>
                  <a:lnTo>
                    <a:pt x="986923" y="688555"/>
                  </a:lnTo>
                  <a:lnTo>
                    <a:pt x="986923" y="638826"/>
                  </a:lnTo>
                  <a:lnTo>
                    <a:pt x="952500" y="638826"/>
                  </a:lnTo>
                  <a:lnTo>
                    <a:pt x="952500" y="600572"/>
                  </a:lnTo>
                  <a:lnTo>
                    <a:pt x="879820" y="600572"/>
                  </a:lnTo>
                  <a:lnTo>
                    <a:pt x="879820" y="566145"/>
                  </a:lnTo>
                  <a:lnTo>
                    <a:pt x="853043" y="566145"/>
                  </a:lnTo>
                  <a:lnTo>
                    <a:pt x="853043" y="527892"/>
                  </a:lnTo>
                  <a:lnTo>
                    <a:pt x="807139" y="527892"/>
                  </a:lnTo>
                  <a:lnTo>
                    <a:pt x="807139" y="470512"/>
                  </a:lnTo>
                  <a:lnTo>
                    <a:pt x="768886" y="470512"/>
                  </a:lnTo>
                  <a:lnTo>
                    <a:pt x="768886" y="424608"/>
                  </a:lnTo>
                  <a:lnTo>
                    <a:pt x="734458" y="424608"/>
                  </a:lnTo>
                  <a:lnTo>
                    <a:pt x="734458" y="390181"/>
                  </a:lnTo>
                  <a:lnTo>
                    <a:pt x="684729" y="390181"/>
                  </a:lnTo>
                  <a:lnTo>
                    <a:pt x="684729" y="325150"/>
                  </a:lnTo>
                  <a:lnTo>
                    <a:pt x="631175" y="325150"/>
                  </a:lnTo>
                  <a:lnTo>
                    <a:pt x="631175" y="233343"/>
                  </a:lnTo>
                  <a:lnTo>
                    <a:pt x="577621" y="233343"/>
                  </a:lnTo>
                  <a:lnTo>
                    <a:pt x="577621" y="179789"/>
                  </a:lnTo>
                  <a:lnTo>
                    <a:pt x="447561" y="179789"/>
                  </a:lnTo>
                  <a:lnTo>
                    <a:pt x="447561" y="137711"/>
                  </a:lnTo>
                  <a:lnTo>
                    <a:pt x="405482" y="137711"/>
                  </a:lnTo>
                  <a:lnTo>
                    <a:pt x="405482" y="95633"/>
                  </a:lnTo>
                  <a:lnTo>
                    <a:pt x="351928" y="95633"/>
                  </a:lnTo>
                  <a:lnTo>
                    <a:pt x="351928" y="76506"/>
                  </a:lnTo>
                  <a:lnTo>
                    <a:pt x="267772" y="76506"/>
                  </a:lnTo>
                  <a:lnTo>
                    <a:pt x="267772" y="61205"/>
                  </a:lnTo>
                  <a:lnTo>
                    <a:pt x="221868" y="61205"/>
                  </a:lnTo>
                  <a:lnTo>
                    <a:pt x="221868" y="38253"/>
                  </a:lnTo>
                  <a:lnTo>
                    <a:pt x="183614" y="38253"/>
                  </a:lnTo>
                  <a:lnTo>
                    <a:pt x="183614" y="30602"/>
                  </a:lnTo>
                  <a:lnTo>
                    <a:pt x="122410" y="30602"/>
                  </a:lnTo>
                  <a:lnTo>
                    <a:pt x="122410"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42">
              <a:extLst>
                <a:ext uri="{FF2B5EF4-FFF2-40B4-BE49-F238E27FC236}">
                  <a16:creationId xmlns:a16="http://schemas.microsoft.com/office/drawing/2014/main" id="{0B1DC868-190A-DB02-65EA-B18110F8EF9E}"/>
                </a:ext>
              </a:extLst>
            </p:cNvPr>
            <p:cNvSpPr/>
            <p:nvPr/>
          </p:nvSpPr>
          <p:spPr>
            <a:xfrm>
              <a:off x="6625551" y="42225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43">
              <a:extLst>
                <a:ext uri="{FF2B5EF4-FFF2-40B4-BE49-F238E27FC236}">
                  <a16:creationId xmlns:a16="http://schemas.microsoft.com/office/drawing/2014/main" id="{C615EB7A-2B9F-756F-CBDC-074C27B82FA7}"/>
                </a:ext>
              </a:extLst>
            </p:cNvPr>
            <p:cNvSpPr/>
            <p:nvPr/>
          </p:nvSpPr>
          <p:spPr>
            <a:xfrm>
              <a:off x="6682701" y="4260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44">
              <a:extLst>
                <a:ext uri="{FF2B5EF4-FFF2-40B4-BE49-F238E27FC236}">
                  <a16:creationId xmlns:a16="http://schemas.microsoft.com/office/drawing/2014/main" id="{257371F4-C643-7F8F-FF8C-F35FE83274CE}"/>
                </a:ext>
              </a:extLst>
            </p:cNvPr>
            <p:cNvSpPr/>
            <p:nvPr/>
          </p:nvSpPr>
          <p:spPr>
            <a:xfrm>
              <a:off x="6720801" y="4260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45">
              <a:extLst>
                <a:ext uri="{FF2B5EF4-FFF2-40B4-BE49-F238E27FC236}">
                  <a16:creationId xmlns:a16="http://schemas.microsoft.com/office/drawing/2014/main" id="{A465C24D-1FEC-CB5F-344F-3C4C4FF98DFC}"/>
                </a:ext>
              </a:extLst>
            </p:cNvPr>
            <p:cNvSpPr/>
            <p:nvPr/>
          </p:nvSpPr>
          <p:spPr>
            <a:xfrm>
              <a:off x="6777951" y="4260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46">
              <a:extLst>
                <a:ext uri="{FF2B5EF4-FFF2-40B4-BE49-F238E27FC236}">
                  <a16:creationId xmlns:a16="http://schemas.microsoft.com/office/drawing/2014/main" id="{BCD87CB0-EB09-9A4E-1159-6918790919C3}"/>
                </a:ext>
              </a:extLst>
            </p:cNvPr>
            <p:cNvSpPr/>
            <p:nvPr/>
          </p:nvSpPr>
          <p:spPr>
            <a:xfrm>
              <a:off x="681606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47">
              <a:extLst>
                <a:ext uri="{FF2B5EF4-FFF2-40B4-BE49-F238E27FC236}">
                  <a16:creationId xmlns:a16="http://schemas.microsoft.com/office/drawing/2014/main" id="{54BD1CE4-A758-9C2C-225F-81146B1DEA76}"/>
                </a:ext>
              </a:extLst>
            </p:cNvPr>
            <p:cNvSpPr/>
            <p:nvPr/>
          </p:nvSpPr>
          <p:spPr>
            <a:xfrm>
              <a:off x="687321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48">
              <a:extLst>
                <a:ext uri="{FF2B5EF4-FFF2-40B4-BE49-F238E27FC236}">
                  <a16:creationId xmlns:a16="http://schemas.microsoft.com/office/drawing/2014/main" id="{851D441C-557C-8357-051F-CED24287562D}"/>
                </a:ext>
              </a:extLst>
            </p:cNvPr>
            <p:cNvSpPr/>
            <p:nvPr/>
          </p:nvSpPr>
          <p:spPr>
            <a:xfrm>
              <a:off x="696846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49">
              <a:extLst>
                <a:ext uri="{FF2B5EF4-FFF2-40B4-BE49-F238E27FC236}">
                  <a16:creationId xmlns:a16="http://schemas.microsoft.com/office/drawing/2014/main" id="{CB3B5D27-890C-9473-4F85-D91A0751DCC1}"/>
                </a:ext>
              </a:extLst>
            </p:cNvPr>
            <p:cNvSpPr/>
            <p:nvPr/>
          </p:nvSpPr>
          <p:spPr>
            <a:xfrm>
              <a:off x="702561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50">
              <a:extLst>
                <a:ext uri="{FF2B5EF4-FFF2-40B4-BE49-F238E27FC236}">
                  <a16:creationId xmlns:a16="http://schemas.microsoft.com/office/drawing/2014/main" id="{7FCEE705-5B01-D783-0E21-252CD23BF566}"/>
                </a:ext>
              </a:extLst>
            </p:cNvPr>
            <p:cNvSpPr/>
            <p:nvPr/>
          </p:nvSpPr>
          <p:spPr>
            <a:xfrm>
              <a:off x="708276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51">
              <a:extLst>
                <a:ext uri="{FF2B5EF4-FFF2-40B4-BE49-F238E27FC236}">
                  <a16:creationId xmlns:a16="http://schemas.microsoft.com/office/drawing/2014/main" id="{207B9DF5-EC1C-5237-DF73-7DA75908335C}"/>
                </a:ext>
              </a:extLst>
            </p:cNvPr>
            <p:cNvSpPr/>
            <p:nvPr/>
          </p:nvSpPr>
          <p:spPr>
            <a:xfrm>
              <a:off x="7330410" y="439403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52">
              <a:extLst>
                <a:ext uri="{FF2B5EF4-FFF2-40B4-BE49-F238E27FC236}">
                  <a16:creationId xmlns:a16="http://schemas.microsoft.com/office/drawing/2014/main" id="{1BC38D0B-76B1-4A3A-5B09-E2986EBF3729}"/>
                </a:ext>
              </a:extLst>
            </p:cNvPr>
            <p:cNvSpPr/>
            <p:nvPr/>
          </p:nvSpPr>
          <p:spPr>
            <a:xfrm>
              <a:off x="7387560" y="439403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53">
              <a:extLst>
                <a:ext uri="{FF2B5EF4-FFF2-40B4-BE49-F238E27FC236}">
                  <a16:creationId xmlns:a16="http://schemas.microsoft.com/office/drawing/2014/main" id="{631B2E87-CC4C-5543-20C7-EBAC6A747F82}"/>
                </a:ext>
              </a:extLst>
            </p:cNvPr>
            <p:cNvSpPr/>
            <p:nvPr/>
          </p:nvSpPr>
          <p:spPr>
            <a:xfrm>
              <a:off x="7482810" y="439403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9" name="Group 228">
            <a:extLst>
              <a:ext uri="{FF2B5EF4-FFF2-40B4-BE49-F238E27FC236}">
                <a16:creationId xmlns:a16="http://schemas.microsoft.com/office/drawing/2014/main" id="{452BB799-7F21-C038-CAC2-D15B479985EA}"/>
              </a:ext>
            </a:extLst>
          </p:cNvPr>
          <p:cNvGrpSpPr/>
          <p:nvPr/>
        </p:nvGrpSpPr>
        <p:grpSpPr>
          <a:xfrm>
            <a:off x="8860988" y="2782545"/>
            <a:ext cx="2623091" cy="2124171"/>
            <a:chOff x="4467225" y="2128989"/>
            <a:chExt cx="3262188" cy="2583256"/>
          </a:xfrm>
        </p:grpSpPr>
        <p:sp>
          <p:nvSpPr>
            <p:cNvPr id="230" name="Freeform: Shape 259">
              <a:extLst>
                <a:ext uri="{FF2B5EF4-FFF2-40B4-BE49-F238E27FC236}">
                  <a16:creationId xmlns:a16="http://schemas.microsoft.com/office/drawing/2014/main" id="{86B515C1-5BA5-BA6C-E45B-092A92AF0073}"/>
                </a:ext>
              </a:extLst>
            </p:cNvPr>
            <p:cNvSpPr/>
            <p:nvPr/>
          </p:nvSpPr>
          <p:spPr>
            <a:xfrm>
              <a:off x="4467225" y="2128989"/>
              <a:ext cx="3262188" cy="2523373"/>
            </a:xfrm>
            <a:custGeom>
              <a:avLst/>
              <a:gdLst>
                <a:gd name="connsiteX0" fmla="*/ 3262189 w 3262188"/>
                <a:gd name="connsiteY0" fmla="*/ 2523373 h 2523372"/>
                <a:gd name="connsiteX1" fmla="*/ 2630453 w 3262188"/>
                <a:gd name="connsiteY1" fmla="*/ 2523373 h 2523372"/>
                <a:gd name="connsiteX2" fmla="*/ 2630453 w 3262188"/>
                <a:gd name="connsiteY2" fmla="*/ 2434152 h 2523372"/>
                <a:gd name="connsiteX3" fmla="*/ 2112931 w 3262188"/>
                <a:gd name="connsiteY3" fmla="*/ 2434152 h 2523372"/>
                <a:gd name="connsiteX4" fmla="*/ 2112931 w 3262188"/>
                <a:gd name="connsiteY4" fmla="*/ 2298526 h 2523372"/>
                <a:gd name="connsiteX5" fmla="*/ 1645368 w 3262188"/>
                <a:gd name="connsiteY5" fmla="*/ 2298526 h 2523372"/>
                <a:gd name="connsiteX6" fmla="*/ 1645368 w 3262188"/>
                <a:gd name="connsiteY6" fmla="*/ 2237842 h 2523372"/>
                <a:gd name="connsiteX7" fmla="*/ 1549003 w 3262188"/>
                <a:gd name="connsiteY7" fmla="*/ 2237842 h 2523372"/>
                <a:gd name="connsiteX8" fmla="*/ 1549003 w 3262188"/>
                <a:gd name="connsiteY8" fmla="*/ 2162889 h 2523372"/>
                <a:gd name="connsiteX9" fmla="*/ 1506169 w 3262188"/>
                <a:gd name="connsiteY9" fmla="*/ 2162889 h 2523372"/>
                <a:gd name="connsiteX10" fmla="*/ 1506169 w 3262188"/>
                <a:gd name="connsiteY10" fmla="*/ 2105787 h 2523372"/>
                <a:gd name="connsiteX11" fmla="*/ 1449067 w 3262188"/>
                <a:gd name="connsiteY11" fmla="*/ 2105787 h 2523372"/>
                <a:gd name="connsiteX12" fmla="*/ 1449067 w 3262188"/>
                <a:gd name="connsiteY12" fmla="*/ 2023701 h 2523372"/>
                <a:gd name="connsiteX13" fmla="*/ 1359837 w 3262188"/>
                <a:gd name="connsiteY13" fmla="*/ 2023701 h 2523372"/>
                <a:gd name="connsiteX14" fmla="*/ 1359837 w 3262188"/>
                <a:gd name="connsiteY14" fmla="*/ 1941605 h 2523372"/>
                <a:gd name="connsiteX15" fmla="*/ 1295591 w 3262188"/>
                <a:gd name="connsiteY15" fmla="*/ 1941605 h 2523372"/>
                <a:gd name="connsiteX16" fmla="*/ 1295591 w 3262188"/>
                <a:gd name="connsiteY16" fmla="*/ 1913058 h 2523372"/>
                <a:gd name="connsiteX17" fmla="*/ 1267044 w 3262188"/>
                <a:gd name="connsiteY17" fmla="*/ 1913058 h 2523372"/>
                <a:gd name="connsiteX18" fmla="*/ 1267044 w 3262188"/>
                <a:gd name="connsiteY18" fmla="*/ 1884502 h 2523372"/>
                <a:gd name="connsiteX19" fmla="*/ 1209932 w 3262188"/>
                <a:gd name="connsiteY19" fmla="*/ 1884502 h 2523372"/>
                <a:gd name="connsiteX20" fmla="*/ 1209932 w 3262188"/>
                <a:gd name="connsiteY20" fmla="*/ 1859518 h 2523372"/>
                <a:gd name="connsiteX21" fmla="*/ 1184948 w 3262188"/>
                <a:gd name="connsiteY21" fmla="*/ 1859518 h 2523372"/>
                <a:gd name="connsiteX22" fmla="*/ 1184948 w 3262188"/>
                <a:gd name="connsiteY22" fmla="*/ 1820256 h 2523372"/>
                <a:gd name="connsiteX23" fmla="*/ 1120712 w 3262188"/>
                <a:gd name="connsiteY23" fmla="*/ 1820256 h 2523372"/>
                <a:gd name="connsiteX24" fmla="*/ 1120712 w 3262188"/>
                <a:gd name="connsiteY24" fmla="*/ 1713186 h 2523372"/>
                <a:gd name="connsiteX25" fmla="*/ 1056465 w 3262188"/>
                <a:gd name="connsiteY25" fmla="*/ 1713186 h 2523372"/>
                <a:gd name="connsiteX26" fmla="*/ 1056465 w 3262188"/>
                <a:gd name="connsiteY26" fmla="*/ 1673924 h 2523372"/>
                <a:gd name="connsiteX27" fmla="*/ 999353 w 3262188"/>
                <a:gd name="connsiteY27" fmla="*/ 1673924 h 2523372"/>
                <a:gd name="connsiteX28" fmla="*/ 999353 w 3262188"/>
                <a:gd name="connsiteY28" fmla="*/ 1645368 h 2523372"/>
                <a:gd name="connsiteX29" fmla="*/ 938682 w 3262188"/>
                <a:gd name="connsiteY29" fmla="*/ 1645368 h 2523372"/>
                <a:gd name="connsiteX30" fmla="*/ 938682 w 3262188"/>
                <a:gd name="connsiteY30" fmla="*/ 1581121 h 2523372"/>
                <a:gd name="connsiteX31" fmla="*/ 902990 w 3262188"/>
                <a:gd name="connsiteY31" fmla="*/ 1581121 h 2523372"/>
                <a:gd name="connsiteX32" fmla="*/ 902990 w 3262188"/>
                <a:gd name="connsiteY32" fmla="*/ 1516885 h 2523372"/>
                <a:gd name="connsiteX33" fmla="*/ 856592 w 3262188"/>
                <a:gd name="connsiteY33" fmla="*/ 1516885 h 2523372"/>
                <a:gd name="connsiteX34" fmla="*/ 856592 w 3262188"/>
                <a:gd name="connsiteY34" fmla="*/ 1466917 h 2523372"/>
                <a:gd name="connsiteX35" fmla="*/ 820900 w 3262188"/>
                <a:gd name="connsiteY35" fmla="*/ 1466917 h 2523372"/>
                <a:gd name="connsiteX36" fmla="*/ 820900 w 3262188"/>
                <a:gd name="connsiteY36" fmla="*/ 1409805 h 2523372"/>
                <a:gd name="connsiteX37" fmla="*/ 795917 w 3262188"/>
                <a:gd name="connsiteY37" fmla="*/ 1409805 h 2523372"/>
                <a:gd name="connsiteX38" fmla="*/ 795917 w 3262188"/>
                <a:gd name="connsiteY38" fmla="*/ 1370543 h 2523372"/>
                <a:gd name="connsiteX39" fmla="*/ 763794 w 3262188"/>
                <a:gd name="connsiteY39" fmla="*/ 1370543 h 2523372"/>
                <a:gd name="connsiteX40" fmla="*/ 763794 w 3262188"/>
                <a:gd name="connsiteY40" fmla="*/ 1331290 h 2523372"/>
                <a:gd name="connsiteX41" fmla="*/ 735241 w 3262188"/>
                <a:gd name="connsiteY41" fmla="*/ 1331290 h 2523372"/>
                <a:gd name="connsiteX42" fmla="*/ 735241 w 3262188"/>
                <a:gd name="connsiteY42" fmla="*/ 1277750 h 2523372"/>
                <a:gd name="connsiteX43" fmla="*/ 713826 w 3262188"/>
                <a:gd name="connsiteY43" fmla="*/ 1277750 h 2523372"/>
                <a:gd name="connsiteX44" fmla="*/ 713826 w 3262188"/>
                <a:gd name="connsiteY44" fmla="*/ 1227782 h 2523372"/>
                <a:gd name="connsiteX45" fmla="*/ 685273 w 3262188"/>
                <a:gd name="connsiteY45" fmla="*/ 1227782 h 2523372"/>
                <a:gd name="connsiteX46" fmla="*/ 685273 w 3262188"/>
                <a:gd name="connsiteY46" fmla="*/ 1170680 h 2523372"/>
                <a:gd name="connsiteX47" fmla="*/ 653151 w 3262188"/>
                <a:gd name="connsiteY47" fmla="*/ 1170680 h 2523372"/>
                <a:gd name="connsiteX48" fmla="*/ 653151 w 3262188"/>
                <a:gd name="connsiteY48" fmla="*/ 1117140 h 2523372"/>
                <a:gd name="connsiteX49" fmla="*/ 624598 w 3262188"/>
                <a:gd name="connsiteY49" fmla="*/ 1117140 h 2523372"/>
                <a:gd name="connsiteX50" fmla="*/ 624598 w 3262188"/>
                <a:gd name="connsiteY50" fmla="*/ 1063600 h 2523372"/>
                <a:gd name="connsiteX51" fmla="*/ 571061 w 3262188"/>
                <a:gd name="connsiteY51" fmla="*/ 1063600 h 2523372"/>
                <a:gd name="connsiteX52" fmla="*/ 571061 w 3262188"/>
                <a:gd name="connsiteY52" fmla="*/ 995791 h 2523372"/>
                <a:gd name="connsiteX53" fmla="*/ 542508 w 3262188"/>
                <a:gd name="connsiteY53" fmla="*/ 995791 h 2523372"/>
                <a:gd name="connsiteX54" fmla="*/ 542508 w 3262188"/>
                <a:gd name="connsiteY54" fmla="*/ 913698 h 2523372"/>
                <a:gd name="connsiteX55" fmla="*/ 499679 w 3262188"/>
                <a:gd name="connsiteY55" fmla="*/ 913698 h 2523372"/>
                <a:gd name="connsiteX56" fmla="*/ 499679 w 3262188"/>
                <a:gd name="connsiteY56" fmla="*/ 820901 h 2523372"/>
                <a:gd name="connsiteX57" fmla="*/ 488971 w 3262188"/>
                <a:gd name="connsiteY57" fmla="*/ 820901 h 2523372"/>
                <a:gd name="connsiteX58" fmla="*/ 488971 w 3262188"/>
                <a:gd name="connsiteY58" fmla="*/ 728102 h 2523372"/>
                <a:gd name="connsiteX59" fmla="*/ 478264 w 3262188"/>
                <a:gd name="connsiteY59" fmla="*/ 728102 h 2523372"/>
                <a:gd name="connsiteX60" fmla="*/ 478264 w 3262188"/>
                <a:gd name="connsiteY60" fmla="*/ 674566 h 2523372"/>
                <a:gd name="connsiteX61" fmla="*/ 453280 w 3262188"/>
                <a:gd name="connsiteY61" fmla="*/ 674566 h 2523372"/>
                <a:gd name="connsiteX62" fmla="*/ 453280 w 3262188"/>
                <a:gd name="connsiteY62" fmla="*/ 574630 h 2523372"/>
                <a:gd name="connsiteX63" fmla="*/ 410450 w 3262188"/>
                <a:gd name="connsiteY63" fmla="*/ 574630 h 2523372"/>
                <a:gd name="connsiteX64" fmla="*/ 410450 w 3262188"/>
                <a:gd name="connsiteY64" fmla="*/ 474695 h 2523372"/>
                <a:gd name="connsiteX65" fmla="*/ 385466 w 3262188"/>
                <a:gd name="connsiteY65" fmla="*/ 474695 h 2523372"/>
                <a:gd name="connsiteX66" fmla="*/ 385466 w 3262188"/>
                <a:gd name="connsiteY66" fmla="*/ 371190 h 2523372"/>
                <a:gd name="connsiteX67" fmla="*/ 342636 w 3262188"/>
                <a:gd name="connsiteY67" fmla="*/ 371190 h 2523372"/>
                <a:gd name="connsiteX68" fmla="*/ 342636 w 3262188"/>
                <a:gd name="connsiteY68" fmla="*/ 331929 h 2523372"/>
                <a:gd name="connsiteX69" fmla="*/ 310514 w 3262188"/>
                <a:gd name="connsiteY69" fmla="*/ 331929 h 2523372"/>
                <a:gd name="connsiteX70" fmla="*/ 310514 w 3262188"/>
                <a:gd name="connsiteY70" fmla="*/ 306945 h 2523372"/>
                <a:gd name="connsiteX71" fmla="*/ 249839 w 3262188"/>
                <a:gd name="connsiteY71" fmla="*/ 306945 h 2523372"/>
                <a:gd name="connsiteX72" fmla="*/ 249839 w 3262188"/>
                <a:gd name="connsiteY72" fmla="*/ 267685 h 2523372"/>
                <a:gd name="connsiteX73" fmla="*/ 217717 w 3262188"/>
                <a:gd name="connsiteY73" fmla="*/ 267685 h 2523372"/>
                <a:gd name="connsiteX74" fmla="*/ 217717 w 3262188"/>
                <a:gd name="connsiteY74" fmla="*/ 157042 h 2523372"/>
                <a:gd name="connsiteX75" fmla="*/ 189164 w 3262188"/>
                <a:gd name="connsiteY75" fmla="*/ 157042 h 2523372"/>
                <a:gd name="connsiteX76" fmla="*/ 189164 w 3262188"/>
                <a:gd name="connsiteY76" fmla="*/ 85659 h 2523372"/>
                <a:gd name="connsiteX77" fmla="*/ 167750 w 3262188"/>
                <a:gd name="connsiteY77" fmla="*/ 85659 h 2523372"/>
                <a:gd name="connsiteX78" fmla="*/ 167750 w 3262188"/>
                <a:gd name="connsiteY78" fmla="*/ 24984 h 2523372"/>
                <a:gd name="connsiteX79" fmla="*/ 121350 w 3262188"/>
                <a:gd name="connsiteY79" fmla="*/ 24984 h 2523372"/>
                <a:gd name="connsiteX80" fmla="*/ 121350 w 3262188"/>
                <a:gd name="connsiteY80" fmla="*/ 0 h 2523372"/>
                <a:gd name="connsiteX81" fmla="*/ 0 w 3262188"/>
                <a:gd name="connsiteY81" fmla="*/ 0 h 252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262188" h="2523372">
                  <a:moveTo>
                    <a:pt x="3262189" y="2523373"/>
                  </a:moveTo>
                  <a:lnTo>
                    <a:pt x="2630453" y="2523373"/>
                  </a:lnTo>
                  <a:lnTo>
                    <a:pt x="2630453" y="2434152"/>
                  </a:lnTo>
                  <a:lnTo>
                    <a:pt x="2112931" y="2434152"/>
                  </a:lnTo>
                  <a:lnTo>
                    <a:pt x="2112931" y="2298526"/>
                  </a:lnTo>
                  <a:lnTo>
                    <a:pt x="1645368" y="2298526"/>
                  </a:lnTo>
                  <a:lnTo>
                    <a:pt x="1645368" y="2237842"/>
                  </a:lnTo>
                  <a:lnTo>
                    <a:pt x="1549003" y="2237842"/>
                  </a:lnTo>
                  <a:lnTo>
                    <a:pt x="1549003" y="2162889"/>
                  </a:lnTo>
                  <a:lnTo>
                    <a:pt x="1506169" y="2162889"/>
                  </a:lnTo>
                  <a:lnTo>
                    <a:pt x="1506169" y="2105787"/>
                  </a:lnTo>
                  <a:lnTo>
                    <a:pt x="1449067" y="2105787"/>
                  </a:lnTo>
                  <a:lnTo>
                    <a:pt x="1449067" y="2023701"/>
                  </a:lnTo>
                  <a:lnTo>
                    <a:pt x="1359837" y="2023701"/>
                  </a:lnTo>
                  <a:lnTo>
                    <a:pt x="1359837" y="1941605"/>
                  </a:lnTo>
                  <a:lnTo>
                    <a:pt x="1295591" y="1941605"/>
                  </a:lnTo>
                  <a:lnTo>
                    <a:pt x="1295591" y="1913058"/>
                  </a:lnTo>
                  <a:lnTo>
                    <a:pt x="1267044" y="1913058"/>
                  </a:lnTo>
                  <a:lnTo>
                    <a:pt x="1267044" y="1884502"/>
                  </a:lnTo>
                  <a:lnTo>
                    <a:pt x="1209932" y="1884502"/>
                  </a:lnTo>
                  <a:lnTo>
                    <a:pt x="1209932" y="1859518"/>
                  </a:lnTo>
                  <a:lnTo>
                    <a:pt x="1184948" y="1859518"/>
                  </a:lnTo>
                  <a:lnTo>
                    <a:pt x="1184948" y="1820256"/>
                  </a:lnTo>
                  <a:lnTo>
                    <a:pt x="1120712" y="1820256"/>
                  </a:lnTo>
                  <a:lnTo>
                    <a:pt x="1120712" y="1713186"/>
                  </a:lnTo>
                  <a:lnTo>
                    <a:pt x="1056465" y="1713186"/>
                  </a:lnTo>
                  <a:lnTo>
                    <a:pt x="1056465" y="1673924"/>
                  </a:lnTo>
                  <a:lnTo>
                    <a:pt x="999353" y="1673924"/>
                  </a:lnTo>
                  <a:lnTo>
                    <a:pt x="999353" y="1645368"/>
                  </a:lnTo>
                  <a:lnTo>
                    <a:pt x="938682" y="1645368"/>
                  </a:lnTo>
                  <a:lnTo>
                    <a:pt x="938682" y="1581121"/>
                  </a:lnTo>
                  <a:lnTo>
                    <a:pt x="902990" y="1581121"/>
                  </a:lnTo>
                  <a:lnTo>
                    <a:pt x="902990" y="1516885"/>
                  </a:lnTo>
                  <a:lnTo>
                    <a:pt x="856592" y="1516885"/>
                  </a:lnTo>
                  <a:lnTo>
                    <a:pt x="856592" y="1466917"/>
                  </a:lnTo>
                  <a:lnTo>
                    <a:pt x="820900" y="1466917"/>
                  </a:lnTo>
                  <a:lnTo>
                    <a:pt x="820900" y="1409805"/>
                  </a:lnTo>
                  <a:lnTo>
                    <a:pt x="795917" y="1409805"/>
                  </a:lnTo>
                  <a:lnTo>
                    <a:pt x="795917" y="1370543"/>
                  </a:lnTo>
                  <a:lnTo>
                    <a:pt x="763794" y="1370543"/>
                  </a:lnTo>
                  <a:lnTo>
                    <a:pt x="763794" y="1331290"/>
                  </a:lnTo>
                  <a:lnTo>
                    <a:pt x="735241" y="1331290"/>
                  </a:lnTo>
                  <a:lnTo>
                    <a:pt x="735241" y="1277750"/>
                  </a:lnTo>
                  <a:lnTo>
                    <a:pt x="713826" y="1277750"/>
                  </a:lnTo>
                  <a:lnTo>
                    <a:pt x="713826" y="1227782"/>
                  </a:lnTo>
                  <a:lnTo>
                    <a:pt x="685273" y="1227782"/>
                  </a:lnTo>
                  <a:lnTo>
                    <a:pt x="685273" y="1170680"/>
                  </a:lnTo>
                  <a:lnTo>
                    <a:pt x="653151" y="1170680"/>
                  </a:lnTo>
                  <a:lnTo>
                    <a:pt x="653151" y="1117140"/>
                  </a:lnTo>
                  <a:lnTo>
                    <a:pt x="624598" y="1117140"/>
                  </a:lnTo>
                  <a:lnTo>
                    <a:pt x="624598" y="1063600"/>
                  </a:lnTo>
                  <a:lnTo>
                    <a:pt x="571061" y="1063600"/>
                  </a:lnTo>
                  <a:lnTo>
                    <a:pt x="571061" y="995791"/>
                  </a:lnTo>
                  <a:lnTo>
                    <a:pt x="542508" y="995791"/>
                  </a:lnTo>
                  <a:lnTo>
                    <a:pt x="542508" y="913698"/>
                  </a:lnTo>
                  <a:lnTo>
                    <a:pt x="499679" y="913698"/>
                  </a:lnTo>
                  <a:lnTo>
                    <a:pt x="499679" y="820901"/>
                  </a:lnTo>
                  <a:lnTo>
                    <a:pt x="488971" y="820901"/>
                  </a:lnTo>
                  <a:lnTo>
                    <a:pt x="488971" y="728102"/>
                  </a:lnTo>
                  <a:lnTo>
                    <a:pt x="478264" y="728102"/>
                  </a:lnTo>
                  <a:lnTo>
                    <a:pt x="478264" y="674566"/>
                  </a:lnTo>
                  <a:lnTo>
                    <a:pt x="453280" y="674566"/>
                  </a:lnTo>
                  <a:lnTo>
                    <a:pt x="453280" y="574630"/>
                  </a:lnTo>
                  <a:lnTo>
                    <a:pt x="410450" y="574630"/>
                  </a:lnTo>
                  <a:lnTo>
                    <a:pt x="410450" y="474695"/>
                  </a:lnTo>
                  <a:lnTo>
                    <a:pt x="385466" y="474695"/>
                  </a:lnTo>
                  <a:lnTo>
                    <a:pt x="385466" y="371190"/>
                  </a:lnTo>
                  <a:lnTo>
                    <a:pt x="342636" y="371190"/>
                  </a:lnTo>
                  <a:lnTo>
                    <a:pt x="342636" y="331929"/>
                  </a:lnTo>
                  <a:lnTo>
                    <a:pt x="310514" y="331929"/>
                  </a:lnTo>
                  <a:lnTo>
                    <a:pt x="310514" y="306945"/>
                  </a:lnTo>
                  <a:lnTo>
                    <a:pt x="249839" y="306945"/>
                  </a:lnTo>
                  <a:lnTo>
                    <a:pt x="249839" y="267685"/>
                  </a:lnTo>
                  <a:lnTo>
                    <a:pt x="217717" y="267685"/>
                  </a:lnTo>
                  <a:lnTo>
                    <a:pt x="217717" y="157042"/>
                  </a:lnTo>
                  <a:lnTo>
                    <a:pt x="189164" y="157042"/>
                  </a:lnTo>
                  <a:lnTo>
                    <a:pt x="189164" y="85659"/>
                  </a:lnTo>
                  <a:lnTo>
                    <a:pt x="167750" y="85659"/>
                  </a:lnTo>
                  <a:lnTo>
                    <a:pt x="167750" y="24984"/>
                  </a:lnTo>
                  <a:lnTo>
                    <a:pt x="121350" y="24984"/>
                  </a:lnTo>
                  <a:lnTo>
                    <a:pt x="121350"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60">
              <a:extLst>
                <a:ext uri="{FF2B5EF4-FFF2-40B4-BE49-F238E27FC236}">
                  <a16:creationId xmlns:a16="http://schemas.microsoft.com/office/drawing/2014/main" id="{2E17C3C4-CBBB-2566-230C-093D4BA6F3C4}"/>
                </a:ext>
              </a:extLst>
            </p:cNvPr>
            <p:cNvSpPr/>
            <p:nvPr/>
          </p:nvSpPr>
          <p:spPr>
            <a:xfrm>
              <a:off x="5477284" y="37829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61">
              <a:extLst>
                <a:ext uri="{FF2B5EF4-FFF2-40B4-BE49-F238E27FC236}">
                  <a16:creationId xmlns:a16="http://schemas.microsoft.com/office/drawing/2014/main" id="{A8C0DEC9-9CF0-5394-DFED-81FB8E0670DC}"/>
                </a:ext>
              </a:extLst>
            </p:cNvPr>
            <p:cNvSpPr/>
            <p:nvPr/>
          </p:nvSpPr>
          <p:spPr>
            <a:xfrm>
              <a:off x="5858294" y="41449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62">
              <a:extLst>
                <a:ext uri="{FF2B5EF4-FFF2-40B4-BE49-F238E27FC236}">
                  <a16:creationId xmlns:a16="http://schemas.microsoft.com/office/drawing/2014/main" id="{17227569-A579-538D-7F45-788E1A5F24E5}"/>
                </a:ext>
              </a:extLst>
            </p:cNvPr>
            <p:cNvSpPr/>
            <p:nvPr/>
          </p:nvSpPr>
          <p:spPr>
            <a:xfrm>
              <a:off x="6029744" y="43544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63">
              <a:extLst>
                <a:ext uri="{FF2B5EF4-FFF2-40B4-BE49-F238E27FC236}">
                  <a16:creationId xmlns:a16="http://schemas.microsoft.com/office/drawing/2014/main" id="{B1B6C6F0-CB36-DBFC-288B-662F0EB4D0F3}"/>
                </a:ext>
              </a:extLst>
            </p:cNvPr>
            <p:cNvSpPr/>
            <p:nvPr/>
          </p:nvSpPr>
          <p:spPr>
            <a:xfrm>
              <a:off x="6067844" y="43544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64">
              <a:extLst>
                <a:ext uri="{FF2B5EF4-FFF2-40B4-BE49-F238E27FC236}">
                  <a16:creationId xmlns:a16="http://schemas.microsoft.com/office/drawing/2014/main" id="{5E2CF051-388F-044C-609D-20A3F5D05754}"/>
                </a:ext>
              </a:extLst>
            </p:cNvPr>
            <p:cNvSpPr/>
            <p:nvPr/>
          </p:nvSpPr>
          <p:spPr>
            <a:xfrm>
              <a:off x="614404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65">
              <a:extLst>
                <a:ext uri="{FF2B5EF4-FFF2-40B4-BE49-F238E27FC236}">
                  <a16:creationId xmlns:a16="http://schemas.microsoft.com/office/drawing/2014/main" id="{7C0D8F37-E638-5FD5-A1AC-0BDBB4224748}"/>
                </a:ext>
              </a:extLst>
            </p:cNvPr>
            <p:cNvSpPr/>
            <p:nvPr/>
          </p:nvSpPr>
          <p:spPr>
            <a:xfrm>
              <a:off x="623929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66">
              <a:extLst>
                <a:ext uri="{FF2B5EF4-FFF2-40B4-BE49-F238E27FC236}">
                  <a16:creationId xmlns:a16="http://schemas.microsoft.com/office/drawing/2014/main" id="{D7F81668-2851-947F-EC14-2417BBDFF789}"/>
                </a:ext>
              </a:extLst>
            </p:cNvPr>
            <p:cNvSpPr/>
            <p:nvPr/>
          </p:nvSpPr>
          <p:spPr>
            <a:xfrm>
              <a:off x="633454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67">
              <a:extLst>
                <a:ext uri="{FF2B5EF4-FFF2-40B4-BE49-F238E27FC236}">
                  <a16:creationId xmlns:a16="http://schemas.microsoft.com/office/drawing/2014/main" id="{338E3AD1-106C-2BAA-B5B8-4DE8B15004B8}"/>
                </a:ext>
              </a:extLst>
            </p:cNvPr>
            <p:cNvSpPr/>
            <p:nvPr/>
          </p:nvSpPr>
          <p:spPr>
            <a:xfrm>
              <a:off x="637264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68">
              <a:extLst>
                <a:ext uri="{FF2B5EF4-FFF2-40B4-BE49-F238E27FC236}">
                  <a16:creationId xmlns:a16="http://schemas.microsoft.com/office/drawing/2014/main" id="{51660850-077F-0A77-1140-6F72159068AC}"/>
                </a:ext>
              </a:extLst>
            </p:cNvPr>
            <p:cNvSpPr/>
            <p:nvPr/>
          </p:nvSpPr>
          <p:spPr>
            <a:xfrm>
              <a:off x="642979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69">
              <a:extLst>
                <a:ext uri="{FF2B5EF4-FFF2-40B4-BE49-F238E27FC236}">
                  <a16:creationId xmlns:a16="http://schemas.microsoft.com/office/drawing/2014/main" id="{74695F0F-C864-6AC0-01A3-74AA444A6119}"/>
                </a:ext>
              </a:extLst>
            </p:cNvPr>
            <p:cNvSpPr/>
            <p:nvPr/>
          </p:nvSpPr>
          <p:spPr>
            <a:xfrm>
              <a:off x="7534703" y="46402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41" name="Group 240">
            <a:extLst>
              <a:ext uri="{FF2B5EF4-FFF2-40B4-BE49-F238E27FC236}">
                <a16:creationId xmlns:a16="http://schemas.microsoft.com/office/drawing/2014/main" id="{24709DDE-A3B1-E9D5-C814-D20A3BEB0420}"/>
              </a:ext>
            </a:extLst>
          </p:cNvPr>
          <p:cNvGrpSpPr/>
          <p:nvPr/>
        </p:nvGrpSpPr>
        <p:grpSpPr>
          <a:xfrm>
            <a:off x="8898502" y="2783764"/>
            <a:ext cx="2329939" cy="2162176"/>
            <a:chOff x="4562475" y="2105024"/>
            <a:chExt cx="3064068" cy="2648721"/>
          </a:xfrm>
        </p:grpSpPr>
        <p:sp>
          <p:nvSpPr>
            <p:cNvPr id="242" name="Freeform: Shape 274">
              <a:extLst>
                <a:ext uri="{FF2B5EF4-FFF2-40B4-BE49-F238E27FC236}">
                  <a16:creationId xmlns:a16="http://schemas.microsoft.com/office/drawing/2014/main" id="{8B12C67E-958B-4A53-76F5-D672FA9C3674}"/>
                </a:ext>
              </a:extLst>
            </p:cNvPr>
            <p:cNvSpPr/>
            <p:nvPr/>
          </p:nvSpPr>
          <p:spPr>
            <a:xfrm>
              <a:off x="4562475" y="2105024"/>
              <a:ext cx="3064068" cy="2624156"/>
            </a:xfrm>
            <a:custGeom>
              <a:avLst/>
              <a:gdLst>
                <a:gd name="connsiteX0" fmla="*/ 3064069 w 3064068"/>
                <a:gd name="connsiteY0" fmla="*/ 2624157 h 2624156"/>
                <a:gd name="connsiteX1" fmla="*/ 1927955 w 3064068"/>
                <a:gd name="connsiteY1" fmla="*/ 2624157 h 2624156"/>
                <a:gd name="connsiteX2" fmla="*/ 1927955 w 3064068"/>
                <a:gd name="connsiteY2" fmla="*/ 2559129 h 2624156"/>
                <a:gd name="connsiteX3" fmla="*/ 1556899 w 3064068"/>
                <a:gd name="connsiteY3" fmla="*/ 2559129 h 2624156"/>
                <a:gd name="connsiteX4" fmla="*/ 1556899 w 3064068"/>
                <a:gd name="connsiteY4" fmla="*/ 2505570 h 2624156"/>
                <a:gd name="connsiteX5" fmla="*/ 1388583 w 3064068"/>
                <a:gd name="connsiteY5" fmla="*/ 2505570 h 2624156"/>
                <a:gd name="connsiteX6" fmla="*/ 1388583 w 3064068"/>
                <a:gd name="connsiteY6" fmla="*/ 2486444 h 2624156"/>
                <a:gd name="connsiteX7" fmla="*/ 1315907 w 3064068"/>
                <a:gd name="connsiteY7" fmla="*/ 2486444 h 2624156"/>
                <a:gd name="connsiteX8" fmla="*/ 1315907 w 3064068"/>
                <a:gd name="connsiteY8" fmla="*/ 2459669 h 2624156"/>
                <a:gd name="connsiteX9" fmla="*/ 1289123 w 3064068"/>
                <a:gd name="connsiteY9" fmla="*/ 2459669 h 2624156"/>
                <a:gd name="connsiteX10" fmla="*/ 1289123 w 3064068"/>
                <a:gd name="connsiteY10" fmla="*/ 2425237 h 2624156"/>
                <a:gd name="connsiteX11" fmla="*/ 1204970 w 3064068"/>
                <a:gd name="connsiteY11" fmla="*/ 2425237 h 2624156"/>
                <a:gd name="connsiteX12" fmla="*/ 1204970 w 3064068"/>
                <a:gd name="connsiteY12" fmla="*/ 2394642 h 2624156"/>
                <a:gd name="connsiteX13" fmla="*/ 1174366 w 3064068"/>
                <a:gd name="connsiteY13" fmla="*/ 2394642 h 2624156"/>
                <a:gd name="connsiteX14" fmla="*/ 1174366 w 3064068"/>
                <a:gd name="connsiteY14" fmla="*/ 2329606 h 2624156"/>
                <a:gd name="connsiteX15" fmla="*/ 1132294 w 3064068"/>
                <a:gd name="connsiteY15" fmla="*/ 2329606 h 2624156"/>
                <a:gd name="connsiteX16" fmla="*/ 1132294 w 3064068"/>
                <a:gd name="connsiteY16" fmla="*/ 2211029 h 2624156"/>
                <a:gd name="connsiteX17" fmla="*/ 1040482 w 3064068"/>
                <a:gd name="connsiteY17" fmla="*/ 2211029 h 2624156"/>
                <a:gd name="connsiteX18" fmla="*/ 1040482 w 3064068"/>
                <a:gd name="connsiteY18" fmla="*/ 2130695 h 2624156"/>
                <a:gd name="connsiteX19" fmla="*/ 971626 w 3064068"/>
                <a:gd name="connsiteY19" fmla="*/ 2130695 h 2624156"/>
                <a:gd name="connsiteX20" fmla="*/ 971626 w 3064068"/>
                <a:gd name="connsiteY20" fmla="*/ 2080965 h 2624156"/>
                <a:gd name="connsiteX21" fmla="*/ 948675 w 3064068"/>
                <a:gd name="connsiteY21" fmla="*/ 2080965 h 2624156"/>
                <a:gd name="connsiteX22" fmla="*/ 948675 w 3064068"/>
                <a:gd name="connsiteY22" fmla="*/ 2038883 h 2624156"/>
                <a:gd name="connsiteX23" fmla="*/ 910421 w 3064068"/>
                <a:gd name="connsiteY23" fmla="*/ 2038883 h 2624156"/>
                <a:gd name="connsiteX24" fmla="*/ 910421 w 3064068"/>
                <a:gd name="connsiteY24" fmla="*/ 2008280 h 2624156"/>
                <a:gd name="connsiteX25" fmla="*/ 845391 w 3064068"/>
                <a:gd name="connsiteY25" fmla="*/ 2008280 h 2624156"/>
                <a:gd name="connsiteX26" fmla="*/ 845391 w 3064068"/>
                <a:gd name="connsiteY26" fmla="*/ 1893522 h 2624156"/>
                <a:gd name="connsiteX27" fmla="*/ 795662 w 3064068"/>
                <a:gd name="connsiteY27" fmla="*/ 1893522 h 2624156"/>
                <a:gd name="connsiteX28" fmla="*/ 795662 w 3064068"/>
                <a:gd name="connsiteY28" fmla="*/ 1801720 h 2624156"/>
                <a:gd name="connsiteX29" fmla="*/ 768886 w 3064068"/>
                <a:gd name="connsiteY29" fmla="*/ 1801720 h 2624156"/>
                <a:gd name="connsiteX30" fmla="*/ 768886 w 3064068"/>
                <a:gd name="connsiteY30" fmla="*/ 1621927 h 2624156"/>
                <a:gd name="connsiteX31" fmla="*/ 719157 w 3064068"/>
                <a:gd name="connsiteY31" fmla="*/ 1621927 h 2624156"/>
                <a:gd name="connsiteX32" fmla="*/ 719157 w 3064068"/>
                <a:gd name="connsiteY32" fmla="*/ 1553070 h 2624156"/>
                <a:gd name="connsiteX33" fmla="*/ 703856 w 3064068"/>
                <a:gd name="connsiteY33" fmla="*/ 1553070 h 2624156"/>
                <a:gd name="connsiteX34" fmla="*/ 703856 w 3064068"/>
                <a:gd name="connsiteY34" fmla="*/ 1415358 h 2624156"/>
                <a:gd name="connsiteX35" fmla="*/ 677078 w 3064068"/>
                <a:gd name="connsiteY35" fmla="*/ 1415358 h 2624156"/>
                <a:gd name="connsiteX36" fmla="*/ 677078 w 3064068"/>
                <a:gd name="connsiteY36" fmla="*/ 1338853 h 2624156"/>
                <a:gd name="connsiteX37" fmla="*/ 635000 w 3064068"/>
                <a:gd name="connsiteY37" fmla="*/ 1338853 h 2624156"/>
                <a:gd name="connsiteX38" fmla="*/ 635000 w 3064068"/>
                <a:gd name="connsiteY38" fmla="*/ 1220267 h 2624156"/>
                <a:gd name="connsiteX39" fmla="*/ 604397 w 3064068"/>
                <a:gd name="connsiteY39" fmla="*/ 1220267 h 2624156"/>
                <a:gd name="connsiteX40" fmla="*/ 604397 w 3064068"/>
                <a:gd name="connsiteY40" fmla="*/ 1162888 h 2624156"/>
                <a:gd name="connsiteX41" fmla="*/ 569970 w 3064068"/>
                <a:gd name="connsiteY41" fmla="*/ 1162888 h 2624156"/>
                <a:gd name="connsiteX42" fmla="*/ 569970 w 3064068"/>
                <a:gd name="connsiteY42" fmla="*/ 1021356 h 2624156"/>
                <a:gd name="connsiteX43" fmla="*/ 520241 w 3064068"/>
                <a:gd name="connsiteY43" fmla="*/ 1021356 h 2624156"/>
                <a:gd name="connsiteX44" fmla="*/ 520241 w 3064068"/>
                <a:gd name="connsiteY44" fmla="*/ 937199 h 2624156"/>
                <a:gd name="connsiteX45" fmla="*/ 489638 w 3064068"/>
                <a:gd name="connsiteY45" fmla="*/ 937199 h 2624156"/>
                <a:gd name="connsiteX46" fmla="*/ 489638 w 3064068"/>
                <a:gd name="connsiteY46" fmla="*/ 845391 h 2624156"/>
                <a:gd name="connsiteX47" fmla="*/ 451386 w 3064068"/>
                <a:gd name="connsiteY47" fmla="*/ 845391 h 2624156"/>
                <a:gd name="connsiteX48" fmla="*/ 451386 w 3064068"/>
                <a:gd name="connsiteY48" fmla="*/ 757410 h 2624156"/>
                <a:gd name="connsiteX49" fmla="*/ 428434 w 3064068"/>
                <a:gd name="connsiteY49" fmla="*/ 757410 h 2624156"/>
                <a:gd name="connsiteX50" fmla="*/ 428434 w 3064068"/>
                <a:gd name="connsiteY50" fmla="*/ 703856 h 2624156"/>
                <a:gd name="connsiteX51" fmla="*/ 390181 w 3064068"/>
                <a:gd name="connsiteY51" fmla="*/ 703856 h 2624156"/>
                <a:gd name="connsiteX52" fmla="*/ 390181 w 3064068"/>
                <a:gd name="connsiteY52" fmla="*/ 577621 h 2624156"/>
                <a:gd name="connsiteX53" fmla="*/ 336627 w 3064068"/>
                <a:gd name="connsiteY53" fmla="*/ 577621 h 2624156"/>
                <a:gd name="connsiteX54" fmla="*/ 336627 w 3064068"/>
                <a:gd name="connsiteY54" fmla="*/ 493464 h 2624156"/>
                <a:gd name="connsiteX55" fmla="*/ 313674 w 3064068"/>
                <a:gd name="connsiteY55" fmla="*/ 493464 h 2624156"/>
                <a:gd name="connsiteX56" fmla="*/ 313674 w 3064068"/>
                <a:gd name="connsiteY56" fmla="*/ 443735 h 2624156"/>
                <a:gd name="connsiteX57" fmla="*/ 263946 w 3064068"/>
                <a:gd name="connsiteY57" fmla="*/ 443735 h 2624156"/>
                <a:gd name="connsiteX58" fmla="*/ 263946 w 3064068"/>
                <a:gd name="connsiteY58" fmla="*/ 401657 h 2624156"/>
                <a:gd name="connsiteX59" fmla="*/ 229518 w 3064068"/>
                <a:gd name="connsiteY59" fmla="*/ 401657 h 2624156"/>
                <a:gd name="connsiteX60" fmla="*/ 229518 w 3064068"/>
                <a:gd name="connsiteY60" fmla="*/ 351928 h 2624156"/>
                <a:gd name="connsiteX61" fmla="*/ 183614 w 3064068"/>
                <a:gd name="connsiteY61" fmla="*/ 351928 h 2624156"/>
                <a:gd name="connsiteX62" fmla="*/ 183614 w 3064068"/>
                <a:gd name="connsiteY62" fmla="*/ 214217 h 2624156"/>
                <a:gd name="connsiteX63" fmla="*/ 183614 w 3064068"/>
                <a:gd name="connsiteY63" fmla="*/ 214217 h 2624156"/>
                <a:gd name="connsiteX64" fmla="*/ 183614 w 3064068"/>
                <a:gd name="connsiteY64" fmla="*/ 153012 h 2624156"/>
                <a:gd name="connsiteX65" fmla="*/ 164488 w 3064068"/>
                <a:gd name="connsiteY65" fmla="*/ 153012 h 2624156"/>
                <a:gd name="connsiteX66" fmla="*/ 164488 w 3064068"/>
                <a:gd name="connsiteY66" fmla="*/ 57380 h 2624156"/>
                <a:gd name="connsiteX67" fmla="*/ 133886 w 3064068"/>
                <a:gd name="connsiteY67" fmla="*/ 57380 h 2624156"/>
                <a:gd name="connsiteX68" fmla="*/ 133886 w 3064068"/>
                <a:gd name="connsiteY68" fmla="*/ 26777 h 2624156"/>
                <a:gd name="connsiteX69" fmla="*/ 99458 w 3064068"/>
                <a:gd name="connsiteY69" fmla="*/ 26777 h 2624156"/>
                <a:gd name="connsiteX70" fmla="*/ 99458 w 3064068"/>
                <a:gd name="connsiteY70" fmla="*/ 0 h 2624156"/>
                <a:gd name="connsiteX71" fmla="*/ 0 w 3064068"/>
                <a:gd name="connsiteY71" fmla="*/ 0 h 262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64068" h="2624156">
                  <a:moveTo>
                    <a:pt x="3064069" y="2624157"/>
                  </a:moveTo>
                  <a:lnTo>
                    <a:pt x="1927955" y="2624157"/>
                  </a:lnTo>
                  <a:lnTo>
                    <a:pt x="1927955" y="2559129"/>
                  </a:lnTo>
                  <a:lnTo>
                    <a:pt x="1556899" y="2559129"/>
                  </a:lnTo>
                  <a:lnTo>
                    <a:pt x="1556899" y="2505570"/>
                  </a:lnTo>
                  <a:lnTo>
                    <a:pt x="1388583" y="2505570"/>
                  </a:lnTo>
                  <a:lnTo>
                    <a:pt x="1388583" y="2486444"/>
                  </a:lnTo>
                  <a:lnTo>
                    <a:pt x="1315907" y="2486444"/>
                  </a:lnTo>
                  <a:lnTo>
                    <a:pt x="1315907" y="2459669"/>
                  </a:lnTo>
                  <a:lnTo>
                    <a:pt x="1289123" y="2459669"/>
                  </a:lnTo>
                  <a:lnTo>
                    <a:pt x="1289123" y="2425237"/>
                  </a:lnTo>
                  <a:lnTo>
                    <a:pt x="1204970" y="2425237"/>
                  </a:lnTo>
                  <a:lnTo>
                    <a:pt x="1204970" y="2394642"/>
                  </a:lnTo>
                  <a:lnTo>
                    <a:pt x="1174366" y="2394642"/>
                  </a:lnTo>
                  <a:lnTo>
                    <a:pt x="1174366" y="2329606"/>
                  </a:lnTo>
                  <a:lnTo>
                    <a:pt x="1132294" y="2329606"/>
                  </a:lnTo>
                  <a:lnTo>
                    <a:pt x="1132294" y="2211029"/>
                  </a:lnTo>
                  <a:lnTo>
                    <a:pt x="1040482" y="2211029"/>
                  </a:lnTo>
                  <a:lnTo>
                    <a:pt x="1040482" y="2130695"/>
                  </a:lnTo>
                  <a:lnTo>
                    <a:pt x="971626" y="2130695"/>
                  </a:lnTo>
                  <a:lnTo>
                    <a:pt x="971626" y="2080965"/>
                  </a:lnTo>
                  <a:lnTo>
                    <a:pt x="948675" y="2080965"/>
                  </a:lnTo>
                  <a:lnTo>
                    <a:pt x="948675" y="2038883"/>
                  </a:lnTo>
                  <a:lnTo>
                    <a:pt x="910421" y="2038883"/>
                  </a:lnTo>
                  <a:lnTo>
                    <a:pt x="910421" y="2008280"/>
                  </a:lnTo>
                  <a:lnTo>
                    <a:pt x="845391" y="2008280"/>
                  </a:lnTo>
                  <a:lnTo>
                    <a:pt x="845391" y="1893522"/>
                  </a:lnTo>
                  <a:lnTo>
                    <a:pt x="795662" y="1893522"/>
                  </a:lnTo>
                  <a:lnTo>
                    <a:pt x="795662" y="1801720"/>
                  </a:lnTo>
                  <a:lnTo>
                    <a:pt x="768886" y="1801720"/>
                  </a:lnTo>
                  <a:lnTo>
                    <a:pt x="768886" y="1621927"/>
                  </a:lnTo>
                  <a:lnTo>
                    <a:pt x="719157" y="1621927"/>
                  </a:lnTo>
                  <a:lnTo>
                    <a:pt x="719157" y="1553070"/>
                  </a:lnTo>
                  <a:lnTo>
                    <a:pt x="703856" y="1553070"/>
                  </a:lnTo>
                  <a:lnTo>
                    <a:pt x="703856" y="1415358"/>
                  </a:lnTo>
                  <a:lnTo>
                    <a:pt x="677078" y="1415358"/>
                  </a:lnTo>
                  <a:lnTo>
                    <a:pt x="677078" y="1338853"/>
                  </a:lnTo>
                  <a:lnTo>
                    <a:pt x="635000" y="1338853"/>
                  </a:lnTo>
                  <a:lnTo>
                    <a:pt x="635000" y="1220267"/>
                  </a:lnTo>
                  <a:lnTo>
                    <a:pt x="604397" y="1220267"/>
                  </a:lnTo>
                  <a:lnTo>
                    <a:pt x="604397" y="1162888"/>
                  </a:lnTo>
                  <a:lnTo>
                    <a:pt x="569970" y="1162888"/>
                  </a:lnTo>
                  <a:lnTo>
                    <a:pt x="569970" y="1021356"/>
                  </a:lnTo>
                  <a:lnTo>
                    <a:pt x="520241" y="1021356"/>
                  </a:lnTo>
                  <a:lnTo>
                    <a:pt x="520241" y="937199"/>
                  </a:lnTo>
                  <a:lnTo>
                    <a:pt x="489638" y="937199"/>
                  </a:lnTo>
                  <a:lnTo>
                    <a:pt x="489638" y="845391"/>
                  </a:lnTo>
                  <a:lnTo>
                    <a:pt x="451386" y="845391"/>
                  </a:lnTo>
                  <a:lnTo>
                    <a:pt x="451386" y="757410"/>
                  </a:lnTo>
                  <a:lnTo>
                    <a:pt x="428434" y="757410"/>
                  </a:lnTo>
                  <a:lnTo>
                    <a:pt x="428434" y="703856"/>
                  </a:lnTo>
                  <a:lnTo>
                    <a:pt x="390181" y="703856"/>
                  </a:lnTo>
                  <a:lnTo>
                    <a:pt x="390181" y="577621"/>
                  </a:lnTo>
                  <a:lnTo>
                    <a:pt x="336627" y="577621"/>
                  </a:lnTo>
                  <a:lnTo>
                    <a:pt x="336627" y="493464"/>
                  </a:lnTo>
                  <a:lnTo>
                    <a:pt x="313674" y="493464"/>
                  </a:lnTo>
                  <a:lnTo>
                    <a:pt x="313674" y="443735"/>
                  </a:lnTo>
                  <a:lnTo>
                    <a:pt x="263946" y="443735"/>
                  </a:lnTo>
                  <a:lnTo>
                    <a:pt x="263946" y="401657"/>
                  </a:lnTo>
                  <a:lnTo>
                    <a:pt x="229518" y="401657"/>
                  </a:lnTo>
                  <a:lnTo>
                    <a:pt x="229518" y="351928"/>
                  </a:lnTo>
                  <a:lnTo>
                    <a:pt x="183614" y="351928"/>
                  </a:lnTo>
                  <a:lnTo>
                    <a:pt x="183614" y="214217"/>
                  </a:lnTo>
                  <a:lnTo>
                    <a:pt x="183614" y="214217"/>
                  </a:lnTo>
                  <a:lnTo>
                    <a:pt x="183614" y="153012"/>
                  </a:lnTo>
                  <a:lnTo>
                    <a:pt x="164488" y="153012"/>
                  </a:lnTo>
                  <a:lnTo>
                    <a:pt x="164488" y="57380"/>
                  </a:lnTo>
                  <a:lnTo>
                    <a:pt x="133886" y="57380"/>
                  </a:lnTo>
                  <a:lnTo>
                    <a:pt x="133886" y="26777"/>
                  </a:lnTo>
                  <a:lnTo>
                    <a:pt x="99458" y="26777"/>
                  </a:lnTo>
                  <a:lnTo>
                    <a:pt x="99458"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275">
              <a:extLst>
                <a:ext uri="{FF2B5EF4-FFF2-40B4-BE49-F238E27FC236}">
                  <a16:creationId xmlns:a16="http://schemas.microsoft.com/office/drawing/2014/main" id="{11B4CE2E-A2E0-6263-5D6A-0932D82A4EDD}"/>
                </a:ext>
              </a:extLst>
            </p:cNvPr>
            <p:cNvSpPr/>
            <p:nvPr/>
          </p:nvSpPr>
          <p:spPr>
            <a:xfrm>
              <a:off x="6157712" y="46245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276">
              <a:extLst>
                <a:ext uri="{FF2B5EF4-FFF2-40B4-BE49-F238E27FC236}">
                  <a16:creationId xmlns:a16="http://schemas.microsoft.com/office/drawing/2014/main" id="{9BD34CBA-77F2-2AAE-6261-AFDA5A81D38F}"/>
                </a:ext>
              </a:extLst>
            </p:cNvPr>
            <p:cNvSpPr/>
            <p:nvPr/>
          </p:nvSpPr>
          <p:spPr>
            <a:xfrm>
              <a:off x="6195812" y="46245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277">
              <a:extLst>
                <a:ext uri="{FF2B5EF4-FFF2-40B4-BE49-F238E27FC236}">
                  <a16:creationId xmlns:a16="http://schemas.microsoft.com/office/drawing/2014/main" id="{12D89E44-6074-DF24-9024-ABD146090C0E}"/>
                </a:ext>
              </a:extLst>
            </p:cNvPr>
            <p:cNvSpPr/>
            <p:nvPr/>
          </p:nvSpPr>
          <p:spPr>
            <a:xfrm>
              <a:off x="6252962" y="46245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278">
              <a:extLst>
                <a:ext uri="{FF2B5EF4-FFF2-40B4-BE49-F238E27FC236}">
                  <a16:creationId xmlns:a16="http://schemas.microsoft.com/office/drawing/2014/main" id="{4A04C2A1-ED3D-B1E0-5E30-D8DD31D7A833}"/>
                </a:ext>
              </a:extLst>
            </p:cNvPr>
            <p:cNvSpPr/>
            <p:nvPr/>
          </p:nvSpPr>
          <p:spPr>
            <a:xfrm>
              <a:off x="6843521" y="46817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279">
              <a:extLst>
                <a:ext uri="{FF2B5EF4-FFF2-40B4-BE49-F238E27FC236}">
                  <a16:creationId xmlns:a16="http://schemas.microsoft.com/office/drawing/2014/main" id="{75E0BB27-E606-79F4-FC9D-CE111BA5A3EB}"/>
                </a:ext>
              </a:extLst>
            </p:cNvPr>
            <p:cNvSpPr/>
            <p:nvPr/>
          </p:nvSpPr>
          <p:spPr>
            <a:xfrm>
              <a:off x="7472172" y="46817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280">
              <a:extLst>
                <a:ext uri="{FF2B5EF4-FFF2-40B4-BE49-F238E27FC236}">
                  <a16:creationId xmlns:a16="http://schemas.microsoft.com/office/drawing/2014/main" id="{16E2F482-E7AB-68CD-3F06-67D61D837CEB}"/>
                </a:ext>
              </a:extLst>
            </p:cNvPr>
            <p:cNvSpPr/>
            <p:nvPr/>
          </p:nvSpPr>
          <p:spPr>
            <a:xfrm>
              <a:off x="7605522" y="46817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249" name="Straight Connector 248">
            <a:extLst>
              <a:ext uri="{FF2B5EF4-FFF2-40B4-BE49-F238E27FC236}">
                <a16:creationId xmlns:a16="http://schemas.microsoft.com/office/drawing/2014/main" id="{AC8D0E14-CC04-E682-2D73-82C0CC60CD12}"/>
              </a:ext>
            </a:extLst>
          </p:cNvPr>
          <p:cNvCxnSpPr>
            <a:cxnSpLocks/>
          </p:cNvCxnSpPr>
          <p:nvPr/>
        </p:nvCxnSpPr>
        <p:spPr>
          <a:xfrm>
            <a:off x="10345873" y="3174305"/>
            <a:ext cx="32471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1734990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SO-17：切除不能転移性結腸直腸癌患者の第一選択治療として高用量ビタミンC＋FOLFOX＋/－ベバシズマブをFOLFOX＋/－ベバシズマブと比較した無作為化非盲検多施設共同第3相試験 </a:t>
            </a:r>
            <a:br>
              <a:rPr lang="en-GB" altLang="ja-JP" dirty="0"/>
            </a:br>
            <a:r>
              <a:rPr lang="ja-JP" dirty="0"/>
              <a:t>– Wang F、et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8800"/>
              </a:spcBef>
              <a:buNone/>
            </a:pPr>
            <a:r>
              <a:rPr lang="ja-JP" b="1"/>
              <a:t>結論</a:t>
            </a:r>
          </a:p>
          <a:p>
            <a:r>
              <a:rPr lang="ja-JP" b="1"/>
              <a:t>切除不能なmCRC患者において、高用量ビタミンCを1L FOLFOX ±ベバシズマブに添加しても、転帰に追加の薬効は認められなかった。</a:t>
            </a:r>
          </a:p>
        </p:txBody>
      </p:sp>
      <p:sp>
        <p:nvSpPr>
          <p:cNvPr id="23" name="Text Placeholder 4"/>
          <p:cNvSpPr>
            <a:spLocks noGrp="1"/>
          </p:cNvSpPr>
          <p:nvPr>
            <p:ph type="body" sz="quarter" idx="11"/>
          </p:nvPr>
        </p:nvSpPr>
        <p:spPr>
          <a:xfrm>
            <a:off x="6197601" y="6096001"/>
            <a:ext cx="5507567" cy="487363"/>
          </a:xfrm>
        </p:spPr>
        <p:txBody>
          <a:bodyPr/>
          <a:lstStyle/>
          <a:p>
            <a:r>
              <a:rPr lang="ja-JP"/>
              <a:t>Wang F, et al.Ann Oncol 2022;33(suppl):abstr SO-17</a:t>
            </a:r>
          </a:p>
        </p:txBody>
      </p:sp>
      <p:graphicFrame>
        <p:nvGraphicFramePr>
          <p:cNvPr id="5" name="Table 4"/>
          <p:cNvGraphicFramePr>
            <a:graphicFrameLocks noGrp="1"/>
          </p:cNvGraphicFramePr>
          <p:nvPr>
            <p:extLst>
              <p:ext uri="{D42A27DB-BD31-4B8C-83A1-F6EECF244321}">
                <p14:modId xmlns:p14="http://schemas.microsoft.com/office/powerpoint/2010/main" val="3397913717"/>
              </p:ext>
            </p:extLst>
          </p:nvPr>
        </p:nvGraphicFramePr>
        <p:xfrm>
          <a:off x="321137" y="1599956"/>
          <a:ext cx="5189811" cy="1712400"/>
        </p:xfrm>
        <a:graphic>
          <a:graphicData uri="http://schemas.openxmlformats.org/drawingml/2006/table">
            <a:tbl>
              <a:tblPr firstRow="1" bandRow="1">
                <a:tableStyleId>{5202B0CA-FC54-4496-8BCA-5EF66A818D29}</a:tableStyleId>
              </a:tblPr>
              <a:tblGrid>
                <a:gridCol w="1219229">
                  <a:extLst>
                    <a:ext uri="{9D8B030D-6E8A-4147-A177-3AD203B41FA5}">
                      <a16:colId xmlns:a16="http://schemas.microsoft.com/office/drawing/2014/main" val="2713438561"/>
                    </a:ext>
                  </a:extLst>
                </a:gridCol>
                <a:gridCol w="2239973">
                  <a:extLst>
                    <a:ext uri="{9D8B030D-6E8A-4147-A177-3AD203B41FA5}">
                      <a16:colId xmlns:a16="http://schemas.microsoft.com/office/drawing/2014/main" val="764363852"/>
                    </a:ext>
                  </a:extLst>
                </a:gridCol>
                <a:gridCol w="1730609">
                  <a:extLst>
                    <a:ext uri="{9D8B030D-6E8A-4147-A177-3AD203B41FA5}">
                      <a16:colId xmlns:a16="http://schemas.microsoft.com/office/drawing/2014/main" val="3891244794"/>
                    </a:ext>
                  </a:extLst>
                </a:gridCol>
              </a:tblGrid>
              <a:tr h="274320">
                <a:tc>
                  <a:txBody>
                    <a:bodyPr/>
                    <a:lstStyle/>
                    <a:p>
                      <a:r>
                        <a:rPr lang="ja-JP" sz="1400">
                          <a:solidFill>
                            <a:schemeClr val="tx2"/>
                          </a:solidFill>
                        </a:rPr>
                        <a:t>転帰</a:t>
                      </a:r>
                      <a:r>
                        <a:rPr lang="ja-JP" sz="1400" baseline="0">
                          <a:solidFill>
                            <a:schemeClr val="tx2"/>
                          </a:solidFill>
                        </a:rPr>
                        <a:t> </a:t>
                      </a:r>
                    </a:p>
                  </a:txBody>
                  <a:tcPr marT="18000" marB="18000" anchor="ctr"/>
                </a:tc>
                <a:tc>
                  <a:txBody>
                    <a:bodyPr/>
                    <a:lstStyle/>
                    <a:p>
                      <a:pPr algn="ctr"/>
                      <a:r>
                        <a:rPr lang="ja-JP" sz="1400" dirty="0">
                          <a:solidFill>
                            <a:schemeClr val="tx2"/>
                          </a:solidFill>
                        </a:rPr>
                        <a:t>高用量ビタミン</a:t>
                      </a:r>
                      <a:r>
                        <a:rPr lang="ja-JP" sz="1400" baseline="0" dirty="0">
                          <a:solidFill>
                            <a:schemeClr val="tx2"/>
                          </a:solidFill>
                        </a:rPr>
                        <a:t>C + FOLFOX ±ベバシズマブ</a:t>
                      </a:r>
                      <a:r>
                        <a:rPr lang="ja-JP" sz="1400" dirty="0">
                          <a:solidFill>
                            <a:schemeClr val="tx2"/>
                          </a:solidFill>
                        </a:rPr>
                        <a:t>
</a:t>
                      </a:r>
                      <a:r>
                        <a:rPr lang="ja-JP" sz="1400" baseline="0" dirty="0">
                          <a:solidFill>
                            <a:schemeClr val="tx2"/>
                          </a:solidFill>
                        </a:rPr>
                        <a:t>(n=221)</a:t>
                      </a:r>
                    </a:p>
                  </a:txBody>
                  <a:tcPr marT="18000" marB="18000" anchor="ctr"/>
                </a:tc>
                <a:tc>
                  <a:txBody>
                    <a:bodyPr/>
                    <a:lstStyle/>
                    <a:p>
                      <a:pPr algn="ctr"/>
                      <a:r>
                        <a:rPr lang="ja-JP" sz="1400" baseline="0" dirty="0">
                          <a:solidFill>
                            <a:schemeClr val="tx2"/>
                          </a:solidFill>
                        </a:rPr>
                        <a:t>FOLFOX ± </a:t>
                      </a:r>
                      <a:br>
                        <a:rPr lang="en-GB" altLang="ja-JP" sz="1400" baseline="0" dirty="0">
                          <a:solidFill>
                            <a:schemeClr val="tx2"/>
                          </a:solidFill>
                        </a:rPr>
                      </a:br>
                      <a:r>
                        <a:rPr lang="ja-JP" sz="1400" baseline="0" dirty="0">
                          <a:solidFill>
                            <a:schemeClr val="tx2"/>
                          </a:solidFill>
                        </a:rPr>
                        <a:t>ベバシズマブ</a:t>
                      </a:r>
                      <a:r>
                        <a:rPr lang="ja-JP" sz="1400" dirty="0">
                          <a:solidFill>
                            <a:schemeClr val="tx2"/>
                          </a:solidFill>
                        </a:rPr>
                        <a:t>
(n=221)</a:t>
                      </a:r>
                    </a:p>
                  </a:txBody>
                  <a:tcPr marT="18000" marB="18000" anchor="ctr"/>
                </a:tc>
                <a:extLst>
                  <a:ext uri="{0D108BD9-81ED-4DB2-BD59-A6C34878D82A}">
                    <a16:rowId xmlns:a16="http://schemas.microsoft.com/office/drawing/2014/main" val="3667548636"/>
                  </a:ext>
                </a:extLst>
              </a:tr>
              <a:tr h="274320">
                <a:tc>
                  <a:txBody>
                    <a:bodyPr/>
                    <a:lstStyle/>
                    <a:p>
                      <a:r>
                        <a:rPr lang="ja-JP" sz="1400" dirty="0">
                          <a:solidFill>
                            <a:schemeClr val="tx1"/>
                          </a:solidFill>
                        </a:rPr>
                        <a:t>ORR、n (%) 
[95%CI]</a:t>
                      </a:r>
                    </a:p>
                  </a:txBody>
                  <a:tcPr/>
                </a:tc>
                <a:tc>
                  <a:txBody>
                    <a:bodyPr/>
                    <a:lstStyle/>
                    <a:p>
                      <a:pPr algn="ctr"/>
                      <a:r>
                        <a:rPr lang="ja-JP" sz="1400" baseline="0" dirty="0">
                          <a:solidFill>
                            <a:schemeClr val="tx1"/>
                          </a:solidFill>
                        </a:rPr>
                        <a:t>98 (44.3)
[37.7、51.2]</a:t>
                      </a:r>
                    </a:p>
                  </a:txBody>
                  <a:tcPr/>
                </a:tc>
                <a:tc>
                  <a:txBody>
                    <a:bodyPr/>
                    <a:lstStyle/>
                    <a:p>
                      <a:pPr algn="ctr"/>
                      <a:r>
                        <a:rPr lang="ja-JP" sz="1400" dirty="0">
                          <a:solidFill>
                            <a:schemeClr val="tx1"/>
                          </a:solidFill>
                        </a:rPr>
                        <a:t>93 (42.1)
[35.5、48.9]</a:t>
                      </a:r>
                    </a:p>
                  </a:txBody>
                  <a:tcPr/>
                </a:tc>
                <a:extLst>
                  <a:ext uri="{0D108BD9-81ED-4DB2-BD59-A6C34878D82A}">
                    <a16:rowId xmlns:a16="http://schemas.microsoft.com/office/drawing/2014/main" val="2666490076"/>
                  </a:ext>
                </a:extLst>
              </a:tr>
              <a:tr h="0">
                <a:tc>
                  <a:txBody>
                    <a:bodyPr/>
                    <a:lstStyle/>
                    <a:p>
                      <a:pPr marL="0" algn="l" defTabSz="914400" rtl="0" eaLnBrk="1" latinLnBrk="0" hangingPunct="1"/>
                      <a:r>
                        <a:rPr lang="ja-JP" sz="1400">
                          <a:solidFill>
                            <a:schemeClr val="tx1"/>
                          </a:solidFill>
                          <a:latin typeface="+mn-lt"/>
                          <a:ea typeface="MS Mincho"/>
                          <a:cs typeface="+mn-cs"/>
                        </a:rPr>
                        <a:t>DCR、n (%)</a:t>
                      </a:r>
                      <a:br>
                        <a:rPr lang="ja-JP" sz="1400">
                          <a:solidFill>
                            <a:schemeClr val="tx1"/>
                          </a:solidFill>
                          <a:latin typeface="+mn-lt"/>
                          <a:ea typeface="MS Mincho"/>
                          <a:cs typeface="+mn-cs"/>
                        </a:rPr>
                      </a:br>
                      <a:r>
                        <a:rPr lang="ja-JP" sz="1400">
                          <a:solidFill>
                            <a:schemeClr val="tx1"/>
                          </a:solidFill>
                          <a:latin typeface="+mn-lt"/>
                          <a:ea typeface="MS Mincho"/>
                          <a:cs typeface="+mn-cs"/>
                        </a:rPr>
                        <a:t>[95%CI]</a:t>
                      </a:r>
                    </a:p>
                  </a:txBody>
                  <a:tcPr/>
                </a:tc>
                <a:tc>
                  <a:txBody>
                    <a:bodyPr/>
                    <a:lstStyle/>
                    <a:p>
                      <a:pPr marL="0" algn="ctr" defTabSz="914400" rtl="0" eaLnBrk="1" latinLnBrk="0" hangingPunct="1"/>
                      <a:r>
                        <a:rPr lang="ja-JP" sz="1400" baseline="0" dirty="0">
                          <a:solidFill>
                            <a:schemeClr val="tx1"/>
                          </a:solidFill>
                          <a:latin typeface="+mn-lt"/>
                          <a:ea typeface="MS Mincho"/>
                          <a:cs typeface="+mn-cs"/>
                        </a:rPr>
                        <a:t>186 (84.2)
[78.5、88.6]</a:t>
                      </a:r>
                    </a:p>
                  </a:txBody>
                  <a:tcPr/>
                </a:tc>
                <a:tc>
                  <a:txBody>
                    <a:bodyPr/>
                    <a:lstStyle/>
                    <a:p>
                      <a:pPr marL="0" algn="ctr" defTabSz="914400" rtl="0" eaLnBrk="1" latinLnBrk="0" hangingPunct="1"/>
                      <a:r>
                        <a:rPr lang="ja-JP" sz="1400" dirty="0">
                          <a:solidFill>
                            <a:schemeClr val="tx1"/>
                          </a:solidFill>
                          <a:latin typeface="+mn-lt"/>
                          <a:ea typeface="MS Mincho"/>
                          <a:cs typeface="+mn-cs"/>
                        </a:rPr>
                        <a:t>180 (81.4)
[75.6、86.2]</a:t>
                      </a:r>
                    </a:p>
                  </a:txBody>
                  <a:tcPr/>
                </a:tc>
                <a:extLst>
                  <a:ext uri="{0D108BD9-81ED-4DB2-BD59-A6C34878D82A}">
                    <a16:rowId xmlns:a16="http://schemas.microsoft.com/office/drawing/2014/main" val="6699647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6774917"/>
              </p:ext>
            </p:extLst>
          </p:nvPr>
        </p:nvGraphicFramePr>
        <p:xfrm>
          <a:off x="5717666" y="1591640"/>
          <a:ext cx="6132713" cy="3444000"/>
        </p:xfrm>
        <a:graphic>
          <a:graphicData uri="http://schemas.openxmlformats.org/drawingml/2006/table">
            <a:tbl>
              <a:tblPr firstRow="1" bandRow="1">
                <a:tableStyleId>{5202B0CA-FC54-4496-8BCA-5EF66A818D29}</a:tableStyleId>
              </a:tblPr>
              <a:tblGrid>
                <a:gridCol w="2303280">
                  <a:extLst>
                    <a:ext uri="{9D8B030D-6E8A-4147-A177-3AD203B41FA5}">
                      <a16:colId xmlns:a16="http://schemas.microsoft.com/office/drawing/2014/main" val="2713438561"/>
                    </a:ext>
                  </a:extLst>
                </a:gridCol>
                <a:gridCol w="2246110">
                  <a:extLst>
                    <a:ext uri="{9D8B030D-6E8A-4147-A177-3AD203B41FA5}">
                      <a16:colId xmlns:a16="http://schemas.microsoft.com/office/drawing/2014/main" val="764363852"/>
                    </a:ext>
                  </a:extLst>
                </a:gridCol>
                <a:gridCol w="1583323">
                  <a:extLst>
                    <a:ext uri="{9D8B030D-6E8A-4147-A177-3AD203B41FA5}">
                      <a16:colId xmlns:a16="http://schemas.microsoft.com/office/drawing/2014/main" val="1291003295"/>
                    </a:ext>
                  </a:extLst>
                </a:gridCol>
              </a:tblGrid>
              <a:tr h="274320">
                <a:tc>
                  <a:txBody>
                    <a:bodyPr/>
                    <a:lstStyle/>
                    <a:p>
                      <a:r>
                        <a:rPr lang="ja-JP" sz="1400">
                          <a:solidFill>
                            <a:schemeClr val="tx2"/>
                          </a:solidFill>
                        </a:rPr>
                        <a:t>グレード3以上のTRAE、n（%）</a:t>
                      </a:r>
                      <a:r>
                        <a:rPr lang="ja-JP" sz="1400" baseline="0">
                          <a:solidFill>
                            <a:schemeClr val="tx2"/>
                          </a:solidFill>
                        </a:rPr>
                        <a:t> </a:t>
                      </a:r>
                    </a:p>
                  </a:txBody>
                  <a:tcPr marT="18000" marB="18000" anchor="ctr"/>
                </a:tc>
                <a:tc>
                  <a:txBody>
                    <a:bodyPr/>
                    <a:lstStyle/>
                    <a:p>
                      <a:pPr algn="ctr"/>
                      <a:r>
                        <a:rPr lang="ja-JP" sz="1400" dirty="0">
                          <a:solidFill>
                            <a:schemeClr val="tx2"/>
                          </a:solidFill>
                        </a:rPr>
                        <a:t>高用量ビタミン</a:t>
                      </a:r>
                      <a:r>
                        <a:rPr lang="ja-JP" sz="1400" baseline="0" dirty="0">
                          <a:solidFill>
                            <a:schemeClr val="tx2"/>
                          </a:solidFill>
                        </a:rPr>
                        <a:t>C + FOLFOX ±ベバシズマブ</a:t>
                      </a:r>
                      <a:r>
                        <a:rPr lang="ja-JP" sz="1400" dirty="0">
                          <a:solidFill>
                            <a:schemeClr val="tx2"/>
                          </a:solidFill>
                        </a:rPr>
                        <a:t>
</a:t>
                      </a:r>
                      <a:r>
                        <a:rPr lang="ja-JP" sz="1400" baseline="0" dirty="0">
                          <a:solidFill>
                            <a:schemeClr val="tx2"/>
                          </a:solidFill>
                        </a:rPr>
                        <a:t>(n=221)</a:t>
                      </a:r>
                    </a:p>
                  </a:txBody>
                  <a:tcPr marT="18000" marB="18000" anchor="ctr"/>
                </a:tc>
                <a:tc>
                  <a:txBody>
                    <a:bodyPr/>
                    <a:lstStyle/>
                    <a:p>
                      <a:pPr algn="ctr"/>
                      <a:r>
                        <a:rPr lang="ja-JP" sz="1400" baseline="0" dirty="0">
                          <a:solidFill>
                            <a:schemeClr val="tx2"/>
                          </a:solidFill>
                        </a:rPr>
                        <a:t>FOLFOX ± </a:t>
                      </a:r>
                      <a:br>
                        <a:rPr lang="en-GB" altLang="ja-JP" sz="1400" baseline="0" dirty="0">
                          <a:solidFill>
                            <a:schemeClr val="tx2"/>
                          </a:solidFill>
                        </a:rPr>
                      </a:br>
                      <a:r>
                        <a:rPr lang="ja-JP" sz="1400" baseline="0" dirty="0">
                          <a:solidFill>
                            <a:schemeClr val="tx2"/>
                          </a:solidFill>
                        </a:rPr>
                        <a:t>ベバシズマブ</a:t>
                      </a:r>
                      <a:r>
                        <a:rPr lang="ja-JP" sz="1400" dirty="0">
                          <a:solidFill>
                            <a:schemeClr val="tx2"/>
                          </a:solidFill>
                        </a:rPr>
                        <a:t>
(n=221)</a:t>
                      </a:r>
                    </a:p>
                  </a:txBody>
                  <a:tcPr marT="18000" marB="18000" anchor="ctr"/>
                </a:tc>
                <a:extLst>
                  <a:ext uri="{0D108BD9-81ED-4DB2-BD59-A6C34878D82A}">
                    <a16:rowId xmlns:a16="http://schemas.microsoft.com/office/drawing/2014/main" val="3667548636"/>
                  </a:ext>
                </a:extLst>
              </a:tr>
              <a:tr h="274320">
                <a:tc>
                  <a:txBody>
                    <a:bodyPr/>
                    <a:lstStyle/>
                    <a:p>
                      <a:r>
                        <a:rPr lang="ja-JP" sz="1400">
                          <a:solidFill>
                            <a:schemeClr val="tx1"/>
                          </a:solidFill>
                        </a:rPr>
                        <a:t>すべて</a:t>
                      </a:r>
                    </a:p>
                  </a:txBody>
                  <a:tcPr marT="18000" marB="18000"/>
                </a:tc>
                <a:tc>
                  <a:txBody>
                    <a:bodyPr/>
                    <a:lstStyle/>
                    <a:p>
                      <a:pPr algn="ctr"/>
                      <a:r>
                        <a:rPr lang="ja-JP" sz="1400">
                          <a:solidFill>
                            <a:schemeClr val="tx1"/>
                          </a:solidFill>
                        </a:rPr>
                        <a:t>74</a:t>
                      </a:r>
                      <a:r>
                        <a:rPr lang="ja-JP" sz="1400" baseline="0">
                          <a:solidFill>
                            <a:schemeClr val="tx1"/>
                          </a:solidFill>
                        </a:rPr>
                        <a:t> (33.5)</a:t>
                      </a:r>
                    </a:p>
                  </a:txBody>
                  <a:tcPr marT="18000" marB="18000"/>
                </a:tc>
                <a:tc>
                  <a:txBody>
                    <a:bodyPr/>
                    <a:lstStyle/>
                    <a:p>
                      <a:pPr algn="ctr"/>
                      <a:r>
                        <a:rPr lang="ja-JP" sz="1400">
                          <a:solidFill>
                            <a:schemeClr val="tx1"/>
                          </a:solidFill>
                        </a:rPr>
                        <a:t>67</a:t>
                      </a:r>
                      <a:r>
                        <a:rPr lang="ja-JP" sz="1400" baseline="0">
                          <a:solidFill>
                            <a:schemeClr val="tx1"/>
                          </a:solidFill>
                        </a:rPr>
                        <a:t> (30.3)</a:t>
                      </a:r>
                    </a:p>
                  </a:txBody>
                  <a:tcPr marT="18000" marB="18000"/>
                </a:tc>
                <a:extLst>
                  <a:ext uri="{0D108BD9-81ED-4DB2-BD59-A6C34878D82A}">
                    <a16:rowId xmlns:a16="http://schemas.microsoft.com/office/drawing/2014/main" val="2666490076"/>
                  </a:ext>
                </a:extLst>
              </a:tr>
              <a:tr h="0">
                <a:tc>
                  <a:txBody>
                    <a:bodyPr/>
                    <a:lstStyle/>
                    <a:p>
                      <a:pPr marL="0" algn="l" defTabSz="914400" rtl="0" eaLnBrk="1" latinLnBrk="0" hangingPunct="1"/>
                      <a:r>
                        <a:rPr lang="ja-JP" sz="1400" noProof="0">
                          <a:solidFill>
                            <a:schemeClr val="tx1"/>
                          </a:solidFill>
                          <a:latin typeface="+mn-lt"/>
                          <a:ea typeface="MS Mincho"/>
                          <a:cs typeface="+mn-cs"/>
                        </a:rPr>
                        <a:t>好中球減少症</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33 (14.9)</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34 (15.4)</a:t>
                      </a:r>
                    </a:p>
                  </a:txBody>
                  <a:tcPr marT="18000" marB="18000"/>
                </a:tc>
                <a:extLst>
                  <a:ext uri="{0D108BD9-81ED-4DB2-BD59-A6C34878D82A}">
                    <a16:rowId xmlns:a16="http://schemas.microsoft.com/office/drawing/2014/main" val="2966066842"/>
                  </a:ext>
                </a:extLst>
              </a:tr>
              <a:tr h="0">
                <a:tc>
                  <a:txBody>
                    <a:bodyPr/>
                    <a:lstStyle/>
                    <a:p>
                      <a:pPr marL="0" algn="l" defTabSz="914400" rtl="0" eaLnBrk="1" latinLnBrk="0" hangingPunct="1"/>
                      <a:r>
                        <a:rPr lang="ja-JP" sz="1400" noProof="0">
                          <a:solidFill>
                            <a:schemeClr val="tx1"/>
                          </a:solidFill>
                          <a:latin typeface="+mn-lt"/>
                          <a:ea typeface="MS Mincho"/>
                          <a:cs typeface="+mn-cs"/>
                        </a:rPr>
                        <a:t>貧血</a:t>
                      </a:r>
                    </a:p>
                  </a:txBody>
                  <a:tcPr marT="18000" marB="18000"/>
                </a:tc>
                <a:tc>
                  <a:txBody>
                    <a:bodyPr/>
                    <a:lstStyle/>
                    <a:p>
                      <a:pPr marL="0" algn="ctr" defTabSz="914400" rtl="0" eaLnBrk="1" latinLnBrk="0" hangingPunct="1"/>
                      <a:r>
                        <a:rPr lang="ja-JP" sz="1400" baseline="0">
                          <a:solidFill>
                            <a:schemeClr val="tx1"/>
                          </a:solidFill>
                          <a:latin typeface="+mn-lt"/>
                          <a:ea typeface="MS Mincho"/>
                          <a:cs typeface="+mn-cs"/>
                        </a:rPr>
                        <a:t>11 (5.0)</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5 (2.3)</a:t>
                      </a:r>
                    </a:p>
                  </a:txBody>
                  <a:tcPr marT="18000" marB="18000"/>
                </a:tc>
                <a:extLst>
                  <a:ext uri="{0D108BD9-81ED-4DB2-BD59-A6C34878D82A}">
                    <a16:rowId xmlns:a16="http://schemas.microsoft.com/office/drawing/2014/main" val="2444668556"/>
                  </a:ext>
                </a:extLst>
              </a:tr>
              <a:tr h="0">
                <a:tc>
                  <a:txBody>
                    <a:bodyPr/>
                    <a:lstStyle/>
                    <a:p>
                      <a:pPr marL="0" algn="l" defTabSz="914400" rtl="0" eaLnBrk="1" latinLnBrk="0" hangingPunct="1"/>
                      <a:r>
                        <a:rPr lang="ja-JP" sz="1400" noProof="0">
                          <a:solidFill>
                            <a:schemeClr val="tx1"/>
                          </a:solidFill>
                          <a:latin typeface="+mn-lt"/>
                          <a:ea typeface="MS Mincho"/>
                          <a:cs typeface="+mn-cs"/>
                        </a:rPr>
                        <a:t>白血球減少症</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7 (3.2</a:t>
                      </a:r>
                      <a:r>
                        <a:rPr lang="ja-JP" sz="1400" baseline="0">
                          <a:solidFill>
                            <a:schemeClr val="tx1"/>
                          </a:solidFill>
                          <a:latin typeface="+mn-lt"/>
                          <a:ea typeface="MS Mincho"/>
                          <a:cs typeface="+mn-cs"/>
                        </a:rPr>
                        <a:t>)</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8 (3.6)</a:t>
                      </a:r>
                    </a:p>
                  </a:txBody>
                  <a:tcPr marT="18000" marB="18000"/>
                </a:tc>
                <a:extLst>
                  <a:ext uri="{0D108BD9-81ED-4DB2-BD59-A6C34878D82A}">
                    <a16:rowId xmlns:a16="http://schemas.microsoft.com/office/drawing/2014/main" val="69579085"/>
                  </a:ext>
                </a:extLst>
              </a:tr>
              <a:tr h="0">
                <a:tc>
                  <a:txBody>
                    <a:bodyPr/>
                    <a:lstStyle/>
                    <a:p>
                      <a:pPr marL="0" algn="l" defTabSz="914400" rtl="0" eaLnBrk="1" latinLnBrk="0" hangingPunct="1"/>
                      <a:r>
                        <a:rPr lang="ja-JP" sz="1400" noProof="0">
                          <a:solidFill>
                            <a:schemeClr val="tx1"/>
                          </a:solidFill>
                          <a:latin typeface="+mn-lt"/>
                          <a:ea typeface="MS Mincho"/>
                          <a:cs typeface="+mn-cs"/>
                        </a:rPr>
                        <a:t>吐き気</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2 (0.9)</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1 (0.5)</a:t>
                      </a:r>
                    </a:p>
                  </a:txBody>
                  <a:tcPr marT="18000" marB="18000"/>
                </a:tc>
                <a:extLst>
                  <a:ext uri="{0D108BD9-81ED-4DB2-BD59-A6C34878D82A}">
                    <a16:rowId xmlns:a16="http://schemas.microsoft.com/office/drawing/2014/main" val="539056868"/>
                  </a:ext>
                </a:extLst>
              </a:tr>
              <a:tr h="0">
                <a:tc>
                  <a:txBody>
                    <a:bodyPr/>
                    <a:lstStyle/>
                    <a:p>
                      <a:pPr marL="0" algn="l" defTabSz="914400" rtl="0" eaLnBrk="1" latinLnBrk="0" hangingPunct="1"/>
                      <a:r>
                        <a:rPr lang="ja-JP" sz="1400" noProof="0">
                          <a:solidFill>
                            <a:schemeClr val="tx1"/>
                          </a:solidFill>
                          <a:latin typeface="+mn-lt"/>
                          <a:ea typeface="MS Mincho"/>
                          <a:cs typeface="+mn-cs"/>
                        </a:rPr>
                        <a:t>トランスアミナーゼ</a:t>
                      </a:r>
                      <a:r>
                        <a:rPr lang="ja-JP" sz="1400" baseline="0" noProof="0">
                          <a:solidFill>
                            <a:schemeClr val="tx1"/>
                          </a:solidFill>
                          <a:latin typeface="+mn-lt"/>
                          <a:ea typeface="MS Mincho"/>
                          <a:cs typeface="+mn-cs"/>
                        </a:rPr>
                        <a:t>増加</a:t>
                      </a:r>
                    </a:p>
                  </a:txBody>
                  <a:tcPr marT="18000" marB="18000"/>
                </a:tc>
                <a:tc>
                  <a:txBody>
                    <a:bodyPr/>
                    <a:lstStyle/>
                    <a:p>
                      <a:pPr marL="0" algn="ctr" defTabSz="914400" rtl="0" eaLnBrk="1" latinLnBrk="0" hangingPunct="1"/>
                      <a:r>
                        <a:rPr lang="ja-JP" sz="1400" baseline="0">
                          <a:solidFill>
                            <a:schemeClr val="tx1"/>
                          </a:solidFill>
                          <a:latin typeface="+mn-lt"/>
                          <a:ea typeface="MS Mincho"/>
                          <a:cs typeface="+mn-cs"/>
                        </a:rPr>
                        <a:t>6 (2.7)</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2 (0.9)</a:t>
                      </a:r>
                    </a:p>
                  </a:txBody>
                  <a:tcPr marT="18000" marB="18000"/>
                </a:tc>
                <a:extLst>
                  <a:ext uri="{0D108BD9-81ED-4DB2-BD59-A6C34878D82A}">
                    <a16:rowId xmlns:a16="http://schemas.microsoft.com/office/drawing/2014/main" val="133329506"/>
                  </a:ext>
                </a:extLst>
              </a:tr>
              <a:tr h="0">
                <a:tc>
                  <a:txBody>
                    <a:bodyPr/>
                    <a:lstStyle/>
                    <a:p>
                      <a:pPr marL="0" algn="l" defTabSz="914400" rtl="0" eaLnBrk="1" latinLnBrk="0" hangingPunct="1"/>
                      <a:r>
                        <a:rPr lang="ja-JP" sz="1400" noProof="0">
                          <a:solidFill>
                            <a:schemeClr val="tx1"/>
                          </a:solidFill>
                          <a:latin typeface="+mn-lt"/>
                          <a:ea typeface="MS Mincho"/>
                          <a:cs typeface="+mn-cs"/>
                        </a:rPr>
                        <a:t>嘔吐</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7 (3.2)</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4 (1.8)</a:t>
                      </a:r>
                    </a:p>
                  </a:txBody>
                  <a:tcPr marT="18000" marB="18000"/>
                </a:tc>
                <a:extLst>
                  <a:ext uri="{0D108BD9-81ED-4DB2-BD59-A6C34878D82A}">
                    <a16:rowId xmlns:a16="http://schemas.microsoft.com/office/drawing/2014/main" val="3489410287"/>
                  </a:ext>
                </a:extLst>
              </a:tr>
              <a:tr h="0">
                <a:tc>
                  <a:txBody>
                    <a:bodyPr/>
                    <a:lstStyle/>
                    <a:p>
                      <a:pPr marL="0" algn="l" defTabSz="914400" rtl="0" eaLnBrk="1" latinLnBrk="0" hangingPunct="1"/>
                      <a:r>
                        <a:rPr lang="ja-JP" sz="1400" noProof="0">
                          <a:solidFill>
                            <a:schemeClr val="tx1"/>
                          </a:solidFill>
                          <a:latin typeface="+mn-lt"/>
                          <a:ea typeface="MS Mincho"/>
                          <a:cs typeface="+mn-cs"/>
                        </a:rPr>
                        <a:t>末梢神経障害</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2 (0.9)</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0</a:t>
                      </a:r>
                    </a:p>
                  </a:txBody>
                  <a:tcPr marT="18000" marB="18000"/>
                </a:tc>
                <a:extLst>
                  <a:ext uri="{0D108BD9-81ED-4DB2-BD59-A6C34878D82A}">
                    <a16:rowId xmlns:a16="http://schemas.microsoft.com/office/drawing/2014/main" val="2329203091"/>
                  </a:ext>
                </a:extLst>
              </a:tr>
              <a:tr h="0">
                <a:tc>
                  <a:txBody>
                    <a:bodyPr/>
                    <a:lstStyle/>
                    <a:p>
                      <a:pPr marL="0" algn="l" defTabSz="914400" rtl="0" eaLnBrk="1" latinLnBrk="0" hangingPunct="1"/>
                      <a:r>
                        <a:rPr lang="ja-JP" sz="1400" noProof="0">
                          <a:solidFill>
                            <a:schemeClr val="tx1"/>
                          </a:solidFill>
                          <a:latin typeface="+mn-lt"/>
                          <a:ea typeface="MS Mincho"/>
                          <a:cs typeface="+mn-cs"/>
                        </a:rPr>
                        <a:t>血小板減少症</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4 (1.8)</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4 (1.8)</a:t>
                      </a:r>
                    </a:p>
                  </a:txBody>
                  <a:tcPr marT="18000" marB="18000"/>
                </a:tc>
                <a:extLst>
                  <a:ext uri="{0D108BD9-81ED-4DB2-BD59-A6C34878D82A}">
                    <a16:rowId xmlns:a16="http://schemas.microsoft.com/office/drawing/2014/main" val="2959814504"/>
                  </a:ext>
                </a:extLst>
              </a:tr>
              <a:tr h="0">
                <a:tc>
                  <a:txBody>
                    <a:bodyPr/>
                    <a:lstStyle/>
                    <a:p>
                      <a:pPr marL="0" algn="l" defTabSz="914400" rtl="0" eaLnBrk="1" latinLnBrk="0" hangingPunct="1"/>
                      <a:r>
                        <a:rPr lang="ja-JP" sz="1400" noProof="0">
                          <a:solidFill>
                            <a:schemeClr val="tx1"/>
                          </a:solidFill>
                          <a:latin typeface="+mn-lt"/>
                          <a:ea typeface="MS Mincho"/>
                          <a:cs typeface="+mn-cs"/>
                        </a:rPr>
                        <a:t>食欲</a:t>
                      </a:r>
                      <a:r>
                        <a:rPr lang="ja-JP" sz="1400" baseline="0" noProof="0">
                          <a:solidFill>
                            <a:schemeClr val="tx1"/>
                          </a:solidFill>
                          <a:latin typeface="+mn-lt"/>
                          <a:ea typeface="MS Mincho"/>
                          <a:cs typeface="+mn-cs"/>
                        </a:rPr>
                        <a:t>の低下</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0</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1 (0.5)</a:t>
                      </a:r>
                    </a:p>
                  </a:txBody>
                  <a:tcPr marT="18000" marB="18000"/>
                </a:tc>
                <a:extLst>
                  <a:ext uri="{0D108BD9-81ED-4DB2-BD59-A6C34878D82A}">
                    <a16:rowId xmlns:a16="http://schemas.microsoft.com/office/drawing/2014/main" val="1155552376"/>
                  </a:ext>
                </a:extLst>
              </a:tr>
              <a:tr h="0">
                <a:tc>
                  <a:txBody>
                    <a:bodyPr/>
                    <a:lstStyle/>
                    <a:p>
                      <a:pPr marL="0" algn="l" defTabSz="914400" rtl="0" eaLnBrk="1" latinLnBrk="0" hangingPunct="1"/>
                      <a:r>
                        <a:rPr lang="ja-JP" sz="1400" noProof="0">
                          <a:solidFill>
                            <a:schemeClr val="tx1"/>
                          </a:solidFill>
                          <a:latin typeface="+mn-lt"/>
                          <a:ea typeface="MS Mincho"/>
                          <a:cs typeface="+mn-cs"/>
                        </a:rPr>
                        <a:t>下痢</a:t>
                      </a:r>
                    </a:p>
                  </a:txBody>
                  <a:tcPr marT="18000" marB="18000"/>
                </a:tc>
                <a:tc>
                  <a:txBody>
                    <a:bodyPr/>
                    <a:lstStyle/>
                    <a:p>
                      <a:pPr marL="0" algn="ctr" defTabSz="914400" rtl="0" eaLnBrk="1" latinLnBrk="0" hangingPunct="1"/>
                      <a:r>
                        <a:rPr lang="ja-JP" sz="1400">
                          <a:solidFill>
                            <a:schemeClr val="tx1"/>
                          </a:solidFill>
                          <a:latin typeface="+mn-lt"/>
                          <a:ea typeface="MS Mincho"/>
                          <a:cs typeface="+mn-cs"/>
                        </a:rPr>
                        <a:t>7 (3.2)</a:t>
                      </a:r>
                    </a:p>
                  </a:txBody>
                  <a:tcPr marT="18000" marB="18000"/>
                </a:tc>
                <a:tc>
                  <a:txBody>
                    <a:bodyPr/>
                    <a:lstStyle/>
                    <a:p>
                      <a:pPr marL="0" algn="ctr" defTabSz="914400" rtl="0" eaLnBrk="1" latinLnBrk="0" hangingPunct="1"/>
                      <a:r>
                        <a:rPr lang="ja-JP" sz="1400" dirty="0">
                          <a:solidFill>
                            <a:schemeClr val="tx1"/>
                          </a:solidFill>
                          <a:latin typeface="+mn-lt"/>
                          <a:ea typeface="MS Mincho"/>
                          <a:cs typeface="+mn-cs"/>
                        </a:rPr>
                        <a:t>6 (2.7)</a:t>
                      </a:r>
                    </a:p>
                  </a:txBody>
                  <a:tcPr marT="18000" marB="18000"/>
                </a:tc>
                <a:extLst>
                  <a:ext uri="{0D108BD9-81ED-4DB2-BD59-A6C34878D82A}">
                    <a16:rowId xmlns:a16="http://schemas.microsoft.com/office/drawing/2014/main" val="107362849"/>
                  </a:ext>
                </a:extLst>
              </a:tr>
            </a:tbl>
          </a:graphicData>
        </a:graphic>
      </p:graphicFrame>
    </p:spTree>
    <p:extLst>
      <p:ext uri="{BB962C8B-B14F-4D97-AF65-F5344CB8AC3E}">
        <p14:creationId xmlns:p14="http://schemas.microsoft.com/office/powerpoint/2010/main" val="36748314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SO-26：結腸直腸癌転移における微生物の同定と定量化 – Stevens P、et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ベルギーの施設において、CRC転移患者の微生物相を評価し、正常な周囲組織と比較するとともに、原発腫瘍から転移巣へのバクテリアの移動の可能性を評価すること</a:t>
            </a:r>
          </a:p>
          <a:p>
            <a:pPr marL="0" indent="0">
              <a:spcBef>
                <a:spcPts val="1800"/>
              </a:spcBef>
              <a:buNone/>
            </a:pPr>
            <a:r>
              <a:rPr lang="ja-JP" b="1"/>
              <a:t>方法</a:t>
            </a:r>
          </a:p>
          <a:p>
            <a:r>
              <a:rPr lang="ja-JP"/>
              <a:t>ベルギーの7つのバイオバンクから、CRC患者のサンプル(n=99)および133の転移巣(肝臓98、肺18、腹膜9、脳7)または104の患者一致原発腫瘍および関連する正常な周囲組織(NAT)を収集し、16Sのバクテリア遺伝子の増幅(PCR)およびシーケンシング(MiSeq Illumina)によって検査を実施した。</a:t>
            </a:r>
          </a:p>
          <a:p>
            <a:r>
              <a:rPr lang="ja-JP"/>
              <a:t>比較コホートには、HCCまたは胆管癌の患者27名が含まれる</a:t>
            </a:r>
          </a:p>
        </p:txBody>
      </p:sp>
      <p:sp>
        <p:nvSpPr>
          <p:cNvPr id="23" name="Text Placeholder 4"/>
          <p:cNvSpPr>
            <a:spLocks noGrp="1"/>
          </p:cNvSpPr>
          <p:nvPr>
            <p:ph type="body" sz="quarter" idx="11"/>
          </p:nvPr>
        </p:nvSpPr>
        <p:spPr>
          <a:xfrm>
            <a:off x="6197601" y="6096001"/>
            <a:ext cx="5507567" cy="487363"/>
          </a:xfrm>
        </p:spPr>
        <p:txBody>
          <a:bodyPr/>
          <a:lstStyle/>
          <a:p>
            <a:r>
              <a:rPr lang="ja-JP" dirty="0"/>
              <a:t>2022年ESMO WCGCで発表 </a:t>
            </a:r>
            <a:br>
              <a:rPr lang="en-GB" altLang="ja-JP" dirty="0"/>
            </a:br>
            <a:r>
              <a:rPr lang="ja-JP" dirty="0"/>
              <a:t>Stevens P, et al.Ann Oncol 2022;33(suppl):abstr SO-26</a:t>
            </a:r>
          </a:p>
        </p:txBody>
      </p:sp>
    </p:spTree>
    <p:extLst>
      <p:ext uri="{BB962C8B-B14F-4D97-AF65-F5344CB8AC3E}">
        <p14:creationId xmlns:p14="http://schemas.microsoft.com/office/powerpoint/2010/main" val="4914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LBA-1：RATIONALE-306：局所進行性切除不能または転移性の食道扁平上皮癌(ESCC)治療の第一選択としてのチスレリズマブ＋化学療法と化学療法を比較した無作為化グローバル第III相試験 – Yoon H、et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Yoon H, et al.Ann Oncol 2022;33(suppl):abstr LBA-1</a:t>
            </a:r>
          </a:p>
        </p:txBody>
      </p:sp>
      <p:sp>
        <p:nvSpPr>
          <p:cNvPr id="7" name="Content Placeholder 2"/>
          <p:cNvSpPr txBox="1">
            <a:spLocks/>
          </p:cNvSpPr>
          <p:nvPr/>
        </p:nvSpPr>
        <p:spPr bwMode="auto">
          <a:xfrm>
            <a:off x="486833" y="1254035"/>
            <a:ext cx="11218335" cy="45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t>主要結果</a:t>
            </a:r>
          </a:p>
        </p:txBody>
      </p:sp>
      <p:graphicFrame>
        <p:nvGraphicFramePr>
          <p:cNvPr id="8" name="Table 189">
            <a:extLst>
              <a:ext uri="{FF2B5EF4-FFF2-40B4-BE49-F238E27FC236}">
                <a16:creationId xmlns:a16="http://schemas.microsoft.com/office/drawing/2014/main" id="{321F490C-78CA-033F-CD97-6900BCD3D86D}"/>
              </a:ext>
            </a:extLst>
          </p:cNvPr>
          <p:cNvGraphicFramePr>
            <a:graphicFrameLocks noGrp="1"/>
          </p:cNvGraphicFramePr>
          <p:nvPr/>
        </p:nvGraphicFramePr>
        <p:xfrm>
          <a:off x="881511" y="1847786"/>
          <a:ext cx="4826270" cy="1050000"/>
        </p:xfrm>
        <a:graphic>
          <a:graphicData uri="http://schemas.openxmlformats.org/drawingml/2006/table">
            <a:tbl>
              <a:tblPr firstRow="1" bandRow="1">
                <a:tableStyleId>{5C22544A-7EE6-4342-B048-85BDC9FD1C3A}</a:tableStyleId>
              </a:tblPr>
              <a:tblGrid>
                <a:gridCol w="1275325">
                  <a:extLst>
                    <a:ext uri="{9D8B030D-6E8A-4147-A177-3AD203B41FA5}">
                      <a16:colId xmlns:a16="http://schemas.microsoft.com/office/drawing/2014/main" val="2128002951"/>
                    </a:ext>
                  </a:extLst>
                </a:gridCol>
                <a:gridCol w="1943526">
                  <a:extLst>
                    <a:ext uri="{9D8B030D-6E8A-4147-A177-3AD203B41FA5}">
                      <a16:colId xmlns:a16="http://schemas.microsoft.com/office/drawing/2014/main" val="1762695165"/>
                    </a:ext>
                  </a:extLst>
                </a:gridCol>
                <a:gridCol w="1607419">
                  <a:extLst>
                    <a:ext uri="{9D8B030D-6E8A-4147-A177-3AD203B41FA5}">
                      <a16:colId xmlns:a16="http://schemas.microsoft.com/office/drawing/2014/main" val="3624623312"/>
                    </a:ext>
                  </a:extLst>
                </a:gridCol>
              </a:tblGrid>
              <a:tr h="189308">
                <a:tc>
                  <a:txBody>
                    <a:bodyPr/>
                    <a:lstStyle/>
                    <a:p>
                      <a:pPr algn="l" rtl="0"/>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チスレリズマブ + 化学療法 (n=326)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プラセボ＋化学療法 (n=323)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618439"/>
                  </a:ext>
                </a:extLst>
              </a:tr>
              <a:tr h="189308">
                <a:tc>
                  <a:txBody>
                    <a:bodyPr/>
                    <a:lstStyle/>
                    <a:p>
                      <a:pPr algn="l"/>
                      <a:r>
                        <a:rPr lang="ja-JP" sz="1000">
                          <a:solidFill>
                            <a:schemeClr val="tx1"/>
                          </a:solidFill>
                        </a:rPr>
                        <a:t>イベント、n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196 (60.1)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226 (70.0)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7700806"/>
                  </a:ext>
                </a:extLst>
              </a:tr>
              <a:tr h="189308">
                <a:tc>
                  <a:txBody>
                    <a:bodyPr/>
                    <a:lstStyle/>
                    <a:p>
                      <a:pPr algn="l"/>
                      <a:r>
                        <a:rPr lang="ja-JP" sz="1000">
                          <a:solidFill>
                            <a:schemeClr val="tx1"/>
                          </a:solidFill>
                        </a:rPr>
                        <a:t>mOS、月数(95%CI)</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17.2 (15.8、20.1)</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10.6 (9.3、12.1)</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6225642"/>
                  </a:ext>
                </a:extLst>
              </a:tr>
              <a:tr h="189308">
                <a:tc>
                  <a:txBody>
                    <a:bodyPr/>
                    <a:lstStyle/>
                    <a:p>
                      <a:pPr algn="l"/>
                      <a:r>
                        <a:rPr lang="ja-JP" sz="1000">
                          <a:solidFill>
                            <a:schemeClr val="tx1"/>
                          </a:solidFill>
                        </a:rPr>
                        <a:t>HR (95%CI); 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a:solidFill>
                            <a:schemeClr val="tx1"/>
                          </a:solidFill>
                        </a:rPr>
                        <a:t>0.66 (0.54、0.80); &lt;0.0001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solidFill>
                          <a:schemeClr val="tx1"/>
                        </a:solidFill>
                      </a:endParaRPr>
                    </a:p>
                  </a:txBody>
                  <a:tcPr marL="36000" marR="36000" marT="36000" marB="36000" anchor="ctr"/>
                </a:tc>
                <a:extLst>
                  <a:ext uri="{0D108BD9-81ED-4DB2-BD59-A6C34878D82A}">
                    <a16:rowId xmlns:a16="http://schemas.microsoft.com/office/drawing/2014/main" val="830790594"/>
                  </a:ext>
                </a:extLst>
              </a:tr>
            </a:tbl>
          </a:graphicData>
        </a:graphic>
      </p:graphicFrame>
      <p:grpSp>
        <p:nvGrpSpPr>
          <p:cNvPr id="6" name="Group 5"/>
          <p:cNvGrpSpPr/>
          <p:nvPr/>
        </p:nvGrpSpPr>
        <p:grpSpPr>
          <a:xfrm>
            <a:off x="1569634" y="5850644"/>
            <a:ext cx="3569325" cy="180425"/>
            <a:chOff x="1569634" y="5571916"/>
            <a:chExt cx="3569325" cy="180425"/>
          </a:xfrm>
        </p:grpSpPr>
        <p:sp>
          <p:nvSpPr>
            <p:cNvPr id="12" name="TextBox 11">
              <a:extLst>
                <a:ext uri="{FF2B5EF4-FFF2-40B4-BE49-F238E27FC236}">
                  <a16:creationId xmlns:a16="http://schemas.microsoft.com/office/drawing/2014/main" id="{3BE1004B-2A5C-5FF9-D728-85E4A80DB7ED}"/>
                </a:ext>
              </a:extLst>
            </p:cNvPr>
            <p:cNvSpPr txBox="1"/>
            <p:nvPr/>
          </p:nvSpPr>
          <p:spPr>
            <a:xfrm>
              <a:off x="4849031"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a:t>
              </a:r>
            </a:p>
          </p:txBody>
        </p:sp>
        <p:sp>
          <p:nvSpPr>
            <p:cNvPr id="13" name="TextBox 12">
              <a:extLst>
                <a:ext uri="{FF2B5EF4-FFF2-40B4-BE49-F238E27FC236}">
                  <a16:creationId xmlns:a16="http://schemas.microsoft.com/office/drawing/2014/main" id="{3B094BB5-6F6D-6839-0F39-DBCA36077438}"/>
                </a:ext>
              </a:extLst>
            </p:cNvPr>
            <p:cNvSpPr txBox="1"/>
            <p:nvPr/>
          </p:nvSpPr>
          <p:spPr>
            <a:xfrm>
              <a:off x="4486541"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8</a:t>
              </a:r>
            </a:p>
          </p:txBody>
        </p:sp>
        <p:sp>
          <p:nvSpPr>
            <p:cNvPr id="14" name="TextBox 13">
              <a:extLst>
                <a:ext uri="{FF2B5EF4-FFF2-40B4-BE49-F238E27FC236}">
                  <a16:creationId xmlns:a16="http://schemas.microsoft.com/office/drawing/2014/main" id="{AFF6A3FD-C171-8107-4E34-95809DC5FFF2}"/>
                </a:ext>
              </a:extLst>
            </p:cNvPr>
            <p:cNvSpPr txBox="1"/>
            <p:nvPr/>
          </p:nvSpPr>
          <p:spPr>
            <a:xfrm>
              <a:off x="4106470"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28</a:t>
              </a:r>
            </a:p>
          </p:txBody>
        </p:sp>
        <p:sp>
          <p:nvSpPr>
            <p:cNvPr id="15" name="TextBox 14">
              <a:extLst>
                <a:ext uri="{FF2B5EF4-FFF2-40B4-BE49-F238E27FC236}">
                  <a16:creationId xmlns:a16="http://schemas.microsoft.com/office/drawing/2014/main" id="{FFA42303-FD99-74A2-DBCC-32F053E0873E}"/>
                </a:ext>
              </a:extLst>
            </p:cNvPr>
            <p:cNvSpPr txBox="1"/>
            <p:nvPr/>
          </p:nvSpPr>
          <p:spPr>
            <a:xfrm>
              <a:off x="3751242"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58</a:t>
              </a:r>
            </a:p>
          </p:txBody>
        </p:sp>
        <p:sp>
          <p:nvSpPr>
            <p:cNvPr id="16" name="TextBox 15">
              <a:extLst>
                <a:ext uri="{FF2B5EF4-FFF2-40B4-BE49-F238E27FC236}">
                  <a16:creationId xmlns:a16="http://schemas.microsoft.com/office/drawing/2014/main" id="{2E50BE0F-5A5C-AC40-847B-F335DCE7D307}"/>
                </a:ext>
              </a:extLst>
            </p:cNvPr>
            <p:cNvSpPr txBox="1"/>
            <p:nvPr/>
          </p:nvSpPr>
          <p:spPr>
            <a:xfrm>
              <a:off x="3364817"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101</a:t>
              </a:r>
            </a:p>
          </p:txBody>
        </p:sp>
        <p:sp>
          <p:nvSpPr>
            <p:cNvPr id="17" name="TextBox 16">
              <a:extLst>
                <a:ext uri="{FF2B5EF4-FFF2-40B4-BE49-F238E27FC236}">
                  <a16:creationId xmlns:a16="http://schemas.microsoft.com/office/drawing/2014/main" id="{B77A58A2-F244-396F-FB59-18337996C2B0}"/>
                </a:ext>
              </a:extLst>
            </p:cNvPr>
            <p:cNvSpPr txBox="1"/>
            <p:nvPr/>
          </p:nvSpPr>
          <p:spPr>
            <a:xfrm>
              <a:off x="3005778"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167</a:t>
              </a:r>
            </a:p>
          </p:txBody>
        </p:sp>
        <p:sp>
          <p:nvSpPr>
            <p:cNvPr id="18" name="TextBox 17">
              <a:extLst>
                <a:ext uri="{FF2B5EF4-FFF2-40B4-BE49-F238E27FC236}">
                  <a16:creationId xmlns:a16="http://schemas.microsoft.com/office/drawing/2014/main" id="{93945C97-887E-1E19-A703-03ACAD7CA057}"/>
                </a:ext>
              </a:extLst>
            </p:cNvPr>
            <p:cNvSpPr txBox="1"/>
            <p:nvPr/>
          </p:nvSpPr>
          <p:spPr>
            <a:xfrm>
              <a:off x="2646742"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201</a:t>
              </a:r>
            </a:p>
          </p:txBody>
        </p:sp>
        <p:sp>
          <p:nvSpPr>
            <p:cNvPr id="19" name="TextBox 18">
              <a:extLst>
                <a:ext uri="{FF2B5EF4-FFF2-40B4-BE49-F238E27FC236}">
                  <a16:creationId xmlns:a16="http://schemas.microsoft.com/office/drawing/2014/main" id="{EAE86CF5-99B9-2DA8-DDEC-B76B567E51B0}"/>
                </a:ext>
              </a:extLst>
            </p:cNvPr>
            <p:cNvSpPr txBox="1"/>
            <p:nvPr/>
          </p:nvSpPr>
          <p:spPr>
            <a:xfrm>
              <a:off x="2287706"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253</a:t>
              </a:r>
            </a:p>
          </p:txBody>
        </p:sp>
        <p:sp>
          <p:nvSpPr>
            <p:cNvPr id="20" name="TextBox 19">
              <a:extLst>
                <a:ext uri="{FF2B5EF4-FFF2-40B4-BE49-F238E27FC236}">
                  <a16:creationId xmlns:a16="http://schemas.microsoft.com/office/drawing/2014/main" id="{7FF1D2DA-B392-E23E-1BEF-FABBAE039E73}"/>
                </a:ext>
              </a:extLst>
            </p:cNvPr>
            <p:cNvSpPr txBox="1"/>
            <p:nvPr/>
          </p:nvSpPr>
          <p:spPr>
            <a:xfrm>
              <a:off x="1928670"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287</a:t>
              </a:r>
            </a:p>
          </p:txBody>
        </p:sp>
        <p:sp>
          <p:nvSpPr>
            <p:cNvPr id="24" name="TextBox 23">
              <a:extLst>
                <a:ext uri="{FF2B5EF4-FFF2-40B4-BE49-F238E27FC236}">
                  <a16:creationId xmlns:a16="http://schemas.microsoft.com/office/drawing/2014/main" id="{1C534ED4-F10B-0F15-3B44-3EED20600477}"/>
                </a:ext>
              </a:extLst>
            </p:cNvPr>
            <p:cNvSpPr txBox="1"/>
            <p:nvPr/>
          </p:nvSpPr>
          <p:spPr>
            <a:xfrm>
              <a:off x="1569634"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325</a:t>
              </a:r>
            </a:p>
          </p:txBody>
        </p:sp>
        <p:sp>
          <p:nvSpPr>
            <p:cNvPr id="25" name="TextBox 24">
              <a:extLst>
                <a:ext uri="{FF2B5EF4-FFF2-40B4-BE49-F238E27FC236}">
                  <a16:creationId xmlns:a16="http://schemas.microsoft.com/office/drawing/2014/main" id="{23C1F660-825A-FFBE-811B-E7F36D160810}"/>
                </a:ext>
              </a:extLst>
            </p:cNvPr>
            <p:cNvSpPr txBox="1"/>
            <p:nvPr/>
          </p:nvSpPr>
          <p:spPr>
            <a:xfrm>
              <a:off x="5016562"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a:t>
              </a:r>
            </a:p>
          </p:txBody>
        </p:sp>
        <p:sp>
          <p:nvSpPr>
            <p:cNvPr id="26" name="TextBox 25">
              <a:extLst>
                <a:ext uri="{FF2B5EF4-FFF2-40B4-BE49-F238E27FC236}">
                  <a16:creationId xmlns:a16="http://schemas.microsoft.com/office/drawing/2014/main" id="{1AC76573-8557-4AAB-58EE-1558E19722B3}"/>
                </a:ext>
              </a:extLst>
            </p:cNvPr>
            <p:cNvSpPr txBox="1"/>
            <p:nvPr/>
          </p:nvSpPr>
          <p:spPr>
            <a:xfrm>
              <a:off x="4662110"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4</a:t>
              </a:r>
            </a:p>
          </p:txBody>
        </p:sp>
        <p:sp>
          <p:nvSpPr>
            <p:cNvPr id="27" name="TextBox 26">
              <a:extLst>
                <a:ext uri="{FF2B5EF4-FFF2-40B4-BE49-F238E27FC236}">
                  <a16:creationId xmlns:a16="http://schemas.microsoft.com/office/drawing/2014/main" id="{89084147-82B1-A7F1-F324-F1CEC6AA65DB}"/>
                </a:ext>
              </a:extLst>
            </p:cNvPr>
            <p:cNvSpPr txBox="1"/>
            <p:nvPr/>
          </p:nvSpPr>
          <p:spPr>
            <a:xfrm>
              <a:off x="4274913"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14</a:t>
              </a:r>
            </a:p>
          </p:txBody>
        </p:sp>
        <p:sp>
          <p:nvSpPr>
            <p:cNvPr id="28" name="TextBox 27">
              <a:extLst>
                <a:ext uri="{FF2B5EF4-FFF2-40B4-BE49-F238E27FC236}">
                  <a16:creationId xmlns:a16="http://schemas.microsoft.com/office/drawing/2014/main" id="{655BF334-4BBB-AE5D-C1C3-ECFFE11D502D}"/>
                </a:ext>
              </a:extLst>
            </p:cNvPr>
            <p:cNvSpPr txBox="1"/>
            <p:nvPr/>
          </p:nvSpPr>
          <p:spPr>
            <a:xfrm>
              <a:off x="3926036"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41</a:t>
              </a:r>
            </a:p>
          </p:txBody>
        </p:sp>
        <p:sp>
          <p:nvSpPr>
            <p:cNvPr id="29" name="TextBox 28">
              <a:extLst>
                <a:ext uri="{FF2B5EF4-FFF2-40B4-BE49-F238E27FC236}">
                  <a16:creationId xmlns:a16="http://schemas.microsoft.com/office/drawing/2014/main" id="{F728870D-FBC7-2EF3-1B7F-6BE522A64D52}"/>
                </a:ext>
              </a:extLst>
            </p:cNvPr>
            <p:cNvSpPr txBox="1"/>
            <p:nvPr/>
          </p:nvSpPr>
          <p:spPr>
            <a:xfrm>
              <a:off x="3564459"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79</a:t>
              </a:r>
            </a:p>
          </p:txBody>
        </p:sp>
        <p:sp>
          <p:nvSpPr>
            <p:cNvPr id="30" name="TextBox 29">
              <a:extLst>
                <a:ext uri="{FF2B5EF4-FFF2-40B4-BE49-F238E27FC236}">
                  <a16:creationId xmlns:a16="http://schemas.microsoft.com/office/drawing/2014/main" id="{2C24E5AE-0B17-4A09-B4FC-9DF83A693EB2}"/>
                </a:ext>
              </a:extLst>
            </p:cNvPr>
            <p:cNvSpPr txBox="1"/>
            <p:nvPr/>
          </p:nvSpPr>
          <p:spPr>
            <a:xfrm>
              <a:off x="3185296"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136</a:t>
              </a:r>
            </a:p>
          </p:txBody>
        </p:sp>
        <p:sp>
          <p:nvSpPr>
            <p:cNvPr id="31" name="TextBox 30">
              <a:extLst>
                <a:ext uri="{FF2B5EF4-FFF2-40B4-BE49-F238E27FC236}">
                  <a16:creationId xmlns:a16="http://schemas.microsoft.com/office/drawing/2014/main" id="{A2008AA0-8A5A-594A-ADB5-72EB7A50248E}"/>
                </a:ext>
              </a:extLst>
            </p:cNvPr>
            <p:cNvSpPr txBox="1"/>
            <p:nvPr/>
          </p:nvSpPr>
          <p:spPr>
            <a:xfrm>
              <a:off x="2826260"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183</a:t>
              </a:r>
            </a:p>
          </p:txBody>
        </p:sp>
        <p:sp>
          <p:nvSpPr>
            <p:cNvPr id="32" name="TextBox 31">
              <a:extLst>
                <a:ext uri="{FF2B5EF4-FFF2-40B4-BE49-F238E27FC236}">
                  <a16:creationId xmlns:a16="http://schemas.microsoft.com/office/drawing/2014/main" id="{8DD0C376-139D-3BE2-C8E8-7728B8C21C81}"/>
                </a:ext>
              </a:extLst>
            </p:cNvPr>
            <p:cNvSpPr txBox="1"/>
            <p:nvPr/>
          </p:nvSpPr>
          <p:spPr>
            <a:xfrm>
              <a:off x="2467224"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227</a:t>
              </a:r>
            </a:p>
          </p:txBody>
        </p:sp>
        <p:sp>
          <p:nvSpPr>
            <p:cNvPr id="33" name="TextBox 32">
              <a:extLst>
                <a:ext uri="{FF2B5EF4-FFF2-40B4-BE49-F238E27FC236}">
                  <a16:creationId xmlns:a16="http://schemas.microsoft.com/office/drawing/2014/main" id="{56F4607D-71FE-BFEF-D2E0-C51ECB2F8F14}"/>
                </a:ext>
              </a:extLst>
            </p:cNvPr>
            <p:cNvSpPr txBox="1"/>
            <p:nvPr/>
          </p:nvSpPr>
          <p:spPr>
            <a:xfrm>
              <a:off x="2108188"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264</a:t>
              </a:r>
            </a:p>
          </p:txBody>
        </p:sp>
        <p:sp>
          <p:nvSpPr>
            <p:cNvPr id="34" name="TextBox 33">
              <a:extLst>
                <a:ext uri="{FF2B5EF4-FFF2-40B4-BE49-F238E27FC236}">
                  <a16:creationId xmlns:a16="http://schemas.microsoft.com/office/drawing/2014/main" id="{9A255403-97C7-D06B-74E5-B8189A88B8E1}"/>
                </a:ext>
              </a:extLst>
            </p:cNvPr>
            <p:cNvSpPr txBox="1"/>
            <p:nvPr/>
          </p:nvSpPr>
          <p:spPr>
            <a:xfrm>
              <a:off x="1749152"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cs typeface="Arial" panose="020B0604020202020204" pitchFamily="34" charset="0"/>
                </a:rPr>
                <a:t>311</a:t>
              </a:r>
            </a:p>
          </p:txBody>
        </p:sp>
      </p:grpSp>
      <p:sp>
        <p:nvSpPr>
          <p:cNvPr id="11" name="TextBox 10">
            <a:extLst>
              <a:ext uri="{FF2B5EF4-FFF2-40B4-BE49-F238E27FC236}">
                <a16:creationId xmlns:a16="http://schemas.microsoft.com/office/drawing/2014/main" id="{6A306847-5879-D0D2-38D9-0086D95A8225}"/>
              </a:ext>
            </a:extLst>
          </p:cNvPr>
          <p:cNvSpPr txBox="1"/>
          <p:nvPr/>
        </p:nvSpPr>
        <p:spPr>
          <a:xfrm>
            <a:off x="-86967" y="5840829"/>
            <a:ext cx="1498323" cy="200055"/>
          </a:xfrm>
          <a:prstGeom prst="rect">
            <a:avLst/>
          </a:prstGeom>
          <a:noFill/>
        </p:spPr>
        <p:txBody>
          <a:bodyPr wrap="square">
            <a:spAutoFit/>
          </a:bodyPr>
          <a:lstStyle/>
          <a:p>
            <a:pPr algn="r"/>
            <a:r>
              <a:rPr lang="ja-JP" sz="700">
                <a:solidFill>
                  <a:srgbClr val="B60D27"/>
                </a:solidFill>
              </a:rPr>
              <a:t>Tis + 化学療法</a:t>
            </a:r>
          </a:p>
        </p:txBody>
      </p:sp>
      <p:grpSp>
        <p:nvGrpSpPr>
          <p:cNvPr id="5" name="Group 4"/>
          <p:cNvGrpSpPr/>
          <p:nvPr/>
        </p:nvGrpSpPr>
        <p:grpSpPr>
          <a:xfrm>
            <a:off x="1569634" y="6016842"/>
            <a:ext cx="3569325" cy="180425"/>
            <a:chOff x="1569634" y="5953987"/>
            <a:chExt cx="3569325" cy="180425"/>
          </a:xfrm>
        </p:grpSpPr>
        <p:sp>
          <p:nvSpPr>
            <p:cNvPr id="38" name="TextBox 37">
              <a:extLst>
                <a:ext uri="{FF2B5EF4-FFF2-40B4-BE49-F238E27FC236}">
                  <a16:creationId xmlns:a16="http://schemas.microsoft.com/office/drawing/2014/main" id="{B4855673-C3EE-E115-EE97-4B865774C5A5}"/>
                </a:ext>
              </a:extLst>
            </p:cNvPr>
            <p:cNvSpPr txBox="1"/>
            <p:nvPr/>
          </p:nvSpPr>
          <p:spPr>
            <a:xfrm>
              <a:off x="4849031"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a:t>
              </a:r>
            </a:p>
          </p:txBody>
        </p:sp>
        <p:sp>
          <p:nvSpPr>
            <p:cNvPr id="39" name="TextBox 38">
              <a:extLst>
                <a:ext uri="{FF2B5EF4-FFF2-40B4-BE49-F238E27FC236}">
                  <a16:creationId xmlns:a16="http://schemas.microsoft.com/office/drawing/2014/main" id="{0327B5AF-BA7F-8D5B-A980-666354281786}"/>
                </a:ext>
              </a:extLst>
            </p:cNvPr>
            <p:cNvSpPr txBox="1"/>
            <p:nvPr/>
          </p:nvSpPr>
          <p:spPr>
            <a:xfrm>
              <a:off x="4486541"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8</a:t>
              </a:r>
            </a:p>
          </p:txBody>
        </p:sp>
        <p:sp>
          <p:nvSpPr>
            <p:cNvPr id="40" name="TextBox 39">
              <a:extLst>
                <a:ext uri="{FF2B5EF4-FFF2-40B4-BE49-F238E27FC236}">
                  <a16:creationId xmlns:a16="http://schemas.microsoft.com/office/drawing/2014/main" id="{04958837-312F-6ABA-7795-F5CD2BCE453B}"/>
                </a:ext>
              </a:extLst>
            </p:cNvPr>
            <p:cNvSpPr txBox="1"/>
            <p:nvPr/>
          </p:nvSpPr>
          <p:spPr>
            <a:xfrm>
              <a:off x="4106470"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22</a:t>
              </a:r>
            </a:p>
          </p:txBody>
        </p:sp>
        <p:sp>
          <p:nvSpPr>
            <p:cNvPr id="41" name="TextBox 40">
              <a:extLst>
                <a:ext uri="{FF2B5EF4-FFF2-40B4-BE49-F238E27FC236}">
                  <a16:creationId xmlns:a16="http://schemas.microsoft.com/office/drawing/2014/main" id="{3D07BEAE-08A5-BCDA-D5C3-1773AEABF1E0}"/>
                </a:ext>
              </a:extLst>
            </p:cNvPr>
            <p:cNvSpPr txBox="1"/>
            <p:nvPr/>
          </p:nvSpPr>
          <p:spPr>
            <a:xfrm>
              <a:off x="3751242"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40</a:t>
              </a:r>
            </a:p>
          </p:txBody>
        </p:sp>
        <p:sp>
          <p:nvSpPr>
            <p:cNvPr id="42" name="TextBox 41">
              <a:extLst>
                <a:ext uri="{FF2B5EF4-FFF2-40B4-BE49-F238E27FC236}">
                  <a16:creationId xmlns:a16="http://schemas.microsoft.com/office/drawing/2014/main" id="{9F17FB78-30F2-04D0-D243-887A452F9903}"/>
                </a:ext>
              </a:extLst>
            </p:cNvPr>
            <p:cNvSpPr txBox="1"/>
            <p:nvPr/>
          </p:nvSpPr>
          <p:spPr>
            <a:xfrm>
              <a:off x="3389664"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71</a:t>
              </a:r>
            </a:p>
          </p:txBody>
        </p:sp>
        <p:sp>
          <p:nvSpPr>
            <p:cNvPr id="43" name="TextBox 42">
              <a:extLst>
                <a:ext uri="{FF2B5EF4-FFF2-40B4-BE49-F238E27FC236}">
                  <a16:creationId xmlns:a16="http://schemas.microsoft.com/office/drawing/2014/main" id="{E3975136-32E9-CEB0-6880-EE3709DC6C88}"/>
                </a:ext>
              </a:extLst>
            </p:cNvPr>
            <p:cNvSpPr txBox="1"/>
            <p:nvPr/>
          </p:nvSpPr>
          <p:spPr>
            <a:xfrm>
              <a:off x="3005778"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112</a:t>
              </a:r>
            </a:p>
          </p:txBody>
        </p:sp>
        <p:sp>
          <p:nvSpPr>
            <p:cNvPr id="44" name="TextBox 43">
              <a:extLst>
                <a:ext uri="{FF2B5EF4-FFF2-40B4-BE49-F238E27FC236}">
                  <a16:creationId xmlns:a16="http://schemas.microsoft.com/office/drawing/2014/main" id="{79A1151F-9188-B210-726B-AAB758423BED}"/>
                </a:ext>
              </a:extLst>
            </p:cNvPr>
            <p:cNvSpPr txBox="1"/>
            <p:nvPr/>
          </p:nvSpPr>
          <p:spPr>
            <a:xfrm>
              <a:off x="2646742"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135</a:t>
              </a:r>
            </a:p>
          </p:txBody>
        </p:sp>
        <p:sp>
          <p:nvSpPr>
            <p:cNvPr id="45" name="TextBox 44">
              <a:extLst>
                <a:ext uri="{FF2B5EF4-FFF2-40B4-BE49-F238E27FC236}">
                  <a16:creationId xmlns:a16="http://schemas.microsoft.com/office/drawing/2014/main" id="{444BB8DF-5A93-7954-2569-A88E43C4222F}"/>
                </a:ext>
              </a:extLst>
            </p:cNvPr>
            <p:cNvSpPr txBox="1"/>
            <p:nvPr/>
          </p:nvSpPr>
          <p:spPr>
            <a:xfrm>
              <a:off x="2287706"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195</a:t>
              </a:r>
            </a:p>
          </p:txBody>
        </p:sp>
        <p:sp>
          <p:nvSpPr>
            <p:cNvPr id="46" name="TextBox 45">
              <a:extLst>
                <a:ext uri="{FF2B5EF4-FFF2-40B4-BE49-F238E27FC236}">
                  <a16:creationId xmlns:a16="http://schemas.microsoft.com/office/drawing/2014/main" id="{3BC388B4-2565-42B3-53EE-22BDC94E1BC7}"/>
                </a:ext>
              </a:extLst>
            </p:cNvPr>
            <p:cNvSpPr txBox="1"/>
            <p:nvPr/>
          </p:nvSpPr>
          <p:spPr>
            <a:xfrm>
              <a:off x="1928670"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268</a:t>
              </a:r>
            </a:p>
          </p:txBody>
        </p:sp>
        <p:sp>
          <p:nvSpPr>
            <p:cNvPr id="47" name="TextBox 46">
              <a:extLst>
                <a:ext uri="{FF2B5EF4-FFF2-40B4-BE49-F238E27FC236}">
                  <a16:creationId xmlns:a16="http://schemas.microsoft.com/office/drawing/2014/main" id="{BC9CE4AF-C5A5-1F46-A442-79EC8CAFC212}"/>
                </a:ext>
              </a:extLst>
            </p:cNvPr>
            <p:cNvSpPr txBox="1"/>
            <p:nvPr/>
          </p:nvSpPr>
          <p:spPr>
            <a:xfrm>
              <a:off x="1569634"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323</a:t>
              </a:r>
            </a:p>
          </p:txBody>
        </p:sp>
        <p:sp>
          <p:nvSpPr>
            <p:cNvPr id="48" name="TextBox 47">
              <a:extLst>
                <a:ext uri="{FF2B5EF4-FFF2-40B4-BE49-F238E27FC236}">
                  <a16:creationId xmlns:a16="http://schemas.microsoft.com/office/drawing/2014/main" id="{B03382AB-F119-B5FE-795C-CDFAC17580C8}"/>
                </a:ext>
              </a:extLst>
            </p:cNvPr>
            <p:cNvSpPr txBox="1"/>
            <p:nvPr/>
          </p:nvSpPr>
          <p:spPr>
            <a:xfrm>
              <a:off x="5016562"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0</a:t>
              </a:r>
            </a:p>
          </p:txBody>
        </p:sp>
        <p:sp>
          <p:nvSpPr>
            <p:cNvPr id="49" name="TextBox 48">
              <a:extLst>
                <a:ext uri="{FF2B5EF4-FFF2-40B4-BE49-F238E27FC236}">
                  <a16:creationId xmlns:a16="http://schemas.microsoft.com/office/drawing/2014/main" id="{6E6ADF61-0220-EE4C-C325-52A70A57C478}"/>
                </a:ext>
              </a:extLst>
            </p:cNvPr>
            <p:cNvSpPr txBox="1"/>
            <p:nvPr/>
          </p:nvSpPr>
          <p:spPr>
            <a:xfrm>
              <a:off x="4662110"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6</a:t>
              </a:r>
            </a:p>
          </p:txBody>
        </p:sp>
        <p:sp>
          <p:nvSpPr>
            <p:cNvPr id="50" name="TextBox 49">
              <a:extLst>
                <a:ext uri="{FF2B5EF4-FFF2-40B4-BE49-F238E27FC236}">
                  <a16:creationId xmlns:a16="http://schemas.microsoft.com/office/drawing/2014/main" id="{2E0EAD8C-A523-7130-F57D-AAF56EAE15AC}"/>
                </a:ext>
              </a:extLst>
            </p:cNvPr>
            <p:cNvSpPr txBox="1"/>
            <p:nvPr/>
          </p:nvSpPr>
          <p:spPr>
            <a:xfrm>
              <a:off x="4274913"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11</a:t>
              </a:r>
            </a:p>
          </p:txBody>
        </p:sp>
        <p:sp>
          <p:nvSpPr>
            <p:cNvPr id="51" name="TextBox 50">
              <a:extLst>
                <a:ext uri="{FF2B5EF4-FFF2-40B4-BE49-F238E27FC236}">
                  <a16:creationId xmlns:a16="http://schemas.microsoft.com/office/drawing/2014/main" id="{2B3227AA-686F-D8F1-914A-6A84316AFE68}"/>
                </a:ext>
              </a:extLst>
            </p:cNvPr>
            <p:cNvSpPr txBox="1"/>
            <p:nvPr/>
          </p:nvSpPr>
          <p:spPr>
            <a:xfrm>
              <a:off x="3926036"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32</a:t>
              </a:r>
            </a:p>
          </p:txBody>
        </p:sp>
        <p:sp>
          <p:nvSpPr>
            <p:cNvPr id="52" name="TextBox 51">
              <a:extLst>
                <a:ext uri="{FF2B5EF4-FFF2-40B4-BE49-F238E27FC236}">
                  <a16:creationId xmlns:a16="http://schemas.microsoft.com/office/drawing/2014/main" id="{BCDE64BE-8146-D6E2-2EDF-B67CB829F7EC}"/>
                </a:ext>
              </a:extLst>
            </p:cNvPr>
            <p:cNvSpPr txBox="1"/>
            <p:nvPr/>
          </p:nvSpPr>
          <p:spPr>
            <a:xfrm>
              <a:off x="3564459"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54</a:t>
              </a:r>
            </a:p>
          </p:txBody>
        </p:sp>
        <p:sp>
          <p:nvSpPr>
            <p:cNvPr id="53" name="TextBox 52">
              <a:extLst>
                <a:ext uri="{FF2B5EF4-FFF2-40B4-BE49-F238E27FC236}">
                  <a16:creationId xmlns:a16="http://schemas.microsoft.com/office/drawing/2014/main" id="{908653F7-7B4B-AE6A-4479-2C3BB36EDABB}"/>
                </a:ext>
              </a:extLst>
            </p:cNvPr>
            <p:cNvSpPr txBox="1"/>
            <p:nvPr/>
          </p:nvSpPr>
          <p:spPr>
            <a:xfrm>
              <a:off x="3167354" y="5953987"/>
              <a:ext cx="271475" cy="180425"/>
            </a:xfrm>
            <a:prstGeom prst="rect">
              <a:avLst/>
            </a:prstGeom>
            <a:noFill/>
          </p:spPr>
          <p:txBody>
            <a:bodyPr wrap="square" lIns="36000" tIns="36000" rIns="36000" bIns="36000" rtlCol="0" anchor="t" anchorCtr="0">
              <a:spAutoFit/>
            </a:bodyPr>
            <a:lstStyle/>
            <a:p>
              <a:pPr algn="ctr"/>
              <a:r>
                <a:rPr lang="ja-JP" sz="700">
                  <a:solidFill>
                    <a:schemeClr val="accent2"/>
                  </a:solidFill>
                  <a:cs typeface="Arial" panose="020B0604020202020204" pitchFamily="34" charset="0"/>
                </a:rPr>
                <a:t>91</a:t>
              </a:r>
            </a:p>
          </p:txBody>
        </p:sp>
        <p:sp>
          <p:nvSpPr>
            <p:cNvPr id="54" name="TextBox 53">
              <a:extLst>
                <a:ext uri="{FF2B5EF4-FFF2-40B4-BE49-F238E27FC236}">
                  <a16:creationId xmlns:a16="http://schemas.microsoft.com/office/drawing/2014/main" id="{12F326E9-96BF-B869-25DB-4744A7F9A6B3}"/>
                </a:ext>
              </a:extLst>
            </p:cNvPr>
            <p:cNvSpPr txBox="1"/>
            <p:nvPr/>
          </p:nvSpPr>
          <p:spPr>
            <a:xfrm>
              <a:off x="2826260"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122</a:t>
              </a:r>
            </a:p>
          </p:txBody>
        </p:sp>
        <p:sp>
          <p:nvSpPr>
            <p:cNvPr id="55" name="TextBox 54">
              <a:extLst>
                <a:ext uri="{FF2B5EF4-FFF2-40B4-BE49-F238E27FC236}">
                  <a16:creationId xmlns:a16="http://schemas.microsoft.com/office/drawing/2014/main" id="{DBEBEADC-5303-4E8C-58A0-D20BEC9272FD}"/>
                </a:ext>
              </a:extLst>
            </p:cNvPr>
            <p:cNvSpPr txBox="1"/>
            <p:nvPr/>
          </p:nvSpPr>
          <p:spPr>
            <a:xfrm>
              <a:off x="2467224"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158</a:t>
              </a:r>
            </a:p>
          </p:txBody>
        </p:sp>
        <p:sp>
          <p:nvSpPr>
            <p:cNvPr id="56" name="TextBox 55">
              <a:extLst>
                <a:ext uri="{FF2B5EF4-FFF2-40B4-BE49-F238E27FC236}">
                  <a16:creationId xmlns:a16="http://schemas.microsoft.com/office/drawing/2014/main" id="{51B8B18D-1632-585A-D44E-0276C21F8EAD}"/>
                </a:ext>
              </a:extLst>
            </p:cNvPr>
            <p:cNvSpPr txBox="1"/>
            <p:nvPr/>
          </p:nvSpPr>
          <p:spPr>
            <a:xfrm>
              <a:off x="2108188"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239</a:t>
              </a:r>
            </a:p>
          </p:txBody>
        </p:sp>
        <p:sp>
          <p:nvSpPr>
            <p:cNvPr id="57" name="TextBox 56">
              <a:extLst>
                <a:ext uri="{FF2B5EF4-FFF2-40B4-BE49-F238E27FC236}">
                  <a16:creationId xmlns:a16="http://schemas.microsoft.com/office/drawing/2014/main" id="{E093D26B-3C13-012B-579C-35D9824BFC59}"/>
                </a:ext>
              </a:extLst>
            </p:cNvPr>
            <p:cNvSpPr txBox="1"/>
            <p:nvPr/>
          </p:nvSpPr>
          <p:spPr>
            <a:xfrm>
              <a:off x="1749152"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cs typeface="Arial" panose="020B0604020202020204" pitchFamily="34" charset="0"/>
                </a:rPr>
                <a:t>304</a:t>
              </a:r>
            </a:p>
          </p:txBody>
        </p:sp>
      </p:grpSp>
      <p:sp>
        <p:nvSpPr>
          <p:cNvPr id="37" name="TextBox 36">
            <a:extLst>
              <a:ext uri="{FF2B5EF4-FFF2-40B4-BE49-F238E27FC236}">
                <a16:creationId xmlns:a16="http://schemas.microsoft.com/office/drawing/2014/main" id="{C4129B21-42B9-43A0-7D3B-6F843DC2E4B1}"/>
              </a:ext>
            </a:extLst>
          </p:cNvPr>
          <p:cNvSpPr txBox="1"/>
          <p:nvPr/>
        </p:nvSpPr>
        <p:spPr>
          <a:xfrm>
            <a:off x="-86967" y="6007027"/>
            <a:ext cx="1498323" cy="200055"/>
          </a:xfrm>
          <a:prstGeom prst="rect">
            <a:avLst/>
          </a:prstGeom>
          <a:noFill/>
        </p:spPr>
        <p:txBody>
          <a:bodyPr wrap="square">
            <a:spAutoFit/>
          </a:bodyPr>
          <a:lstStyle/>
          <a:p>
            <a:pPr algn="r"/>
            <a:r>
              <a:rPr lang="ja-JP" sz="700">
                <a:solidFill>
                  <a:schemeClr val="accent2"/>
                </a:solidFill>
              </a:rPr>
              <a:t>PBO + 化学療法</a:t>
            </a:r>
          </a:p>
        </p:txBody>
      </p:sp>
      <p:sp>
        <p:nvSpPr>
          <p:cNvPr id="58" name="TextBox 57">
            <a:extLst>
              <a:ext uri="{FF2B5EF4-FFF2-40B4-BE49-F238E27FC236}">
                <a16:creationId xmlns:a16="http://schemas.microsoft.com/office/drawing/2014/main" id="{30031E23-6706-B690-10BA-C45CD206D01D}"/>
              </a:ext>
            </a:extLst>
          </p:cNvPr>
          <p:cNvSpPr txBox="1"/>
          <p:nvPr/>
        </p:nvSpPr>
        <p:spPr>
          <a:xfrm>
            <a:off x="2421861" y="1434410"/>
            <a:ext cx="1715534" cy="338554"/>
          </a:xfrm>
          <a:prstGeom prst="rect">
            <a:avLst/>
          </a:prstGeom>
          <a:noFill/>
        </p:spPr>
        <p:txBody>
          <a:bodyPr wrap="none" rtlCol="0">
            <a:spAutoFit/>
          </a:bodyPr>
          <a:lstStyle/>
          <a:p>
            <a:pPr algn="ctr"/>
            <a:r>
              <a:rPr lang="ja-JP" sz="1600" b="1">
                <a:solidFill>
                  <a:schemeClr val="tx1"/>
                </a:solidFill>
              </a:rPr>
              <a:t>全生存期間</a:t>
            </a:r>
          </a:p>
        </p:txBody>
      </p:sp>
      <p:sp>
        <p:nvSpPr>
          <p:cNvPr id="59" name="Freeform 21">
            <a:extLst>
              <a:ext uri="{FF2B5EF4-FFF2-40B4-BE49-F238E27FC236}">
                <a16:creationId xmlns:a16="http://schemas.microsoft.com/office/drawing/2014/main" id="{DE6EFB9B-F2AC-8BB6-235C-02304BBECF18}"/>
              </a:ext>
            </a:extLst>
          </p:cNvPr>
          <p:cNvSpPr>
            <a:spLocks/>
          </p:cNvSpPr>
          <p:nvPr/>
        </p:nvSpPr>
        <p:spPr bwMode="auto">
          <a:xfrm>
            <a:off x="1615719" y="3013919"/>
            <a:ext cx="3626435" cy="23036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0" name="Group 59">
            <a:extLst>
              <a:ext uri="{FF2B5EF4-FFF2-40B4-BE49-F238E27FC236}">
                <a16:creationId xmlns:a16="http://schemas.microsoft.com/office/drawing/2014/main" id="{98FDC1BA-9B66-1860-3DE3-3A42D64410EA}"/>
              </a:ext>
            </a:extLst>
          </p:cNvPr>
          <p:cNvGrpSpPr/>
          <p:nvPr/>
        </p:nvGrpSpPr>
        <p:grpSpPr>
          <a:xfrm>
            <a:off x="917178" y="2997120"/>
            <a:ext cx="713739" cy="2412000"/>
            <a:chOff x="1270616" y="1265887"/>
            <a:chExt cx="713739" cy="2858279"/>
          </a:xfrm>
        </p:grpSpPr>
        <p:sp>
          <p:nvSpPr>
            <p:cNvPr id="61" name="Line 6">
              <a:extLst>
                <a:ext uri="{FF2B5EF4-FFF2-40B4-BE49-F238E27FC236}">
                  <a16:creationId xmlns:a16="http://schemas.microsoft.com/office/drawing/2014/main" id="{AFBBFBBB-38FA-B432-87AB-8CE01DC29C5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7">
              <a:extLst>
                <a:ext uri="{FF2B5EF4-FFF2-40B4-BE49-F238E27FC236}">
                  <a16:creationId xmlns:a16="http://schemas.microsoft.com/office/drawing/2014/main" id="{A1463C27-6A3D-5247-DAC6-A4CA4FB9AB8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Line 8">
              <a:extLst>
                <a:ext uri="{FF2B5EF4-FFF2-40B4-BE49-F238E27FC236}">
                  <a16:creationId xmlns:a16="http://schemas.microsoft.com/office/drawing/2014/main" id="{230C9A71-A78D-EDCD-4AD0-50C98246BC44}"/>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4" name="Line 9">
              <a:extLst>
                <a:ext uri="{FF2B5EF4-FFF2-40B4-BE49-F238E27FC236}">
                  <a16:creationId xmlns:a16="http://schemas.microsoft.com/office/drawing/2014/main" id="{3675C748-6169-2E51-3114-6E5B85D1F5BF}"/>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 name="Line 10">
              <a:extLst>
                <a:ext uri="{FF2B5EF4-FFF2-40B4-BE49-F238E27FC236}">
                  <a16:creationId xmlns:a16="http://schemas.microsoft.com/office/drawing/2014/main" id="{D062C469-BC2D-E9EE-1F5D-D1A10CF9F501}"/>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6" name="Line 11">
              <a:extLst>
                <a:ext uri="{FF2B5EF4-FFF2-40B4-BE49-F238E27FC236}">
                  <a16:creationId xmlns:a16="http://schemas.microsoft.com/office/drawing/2014/main" id="{3A9CEA5B-5AFD-EA5F-D9B3-2DF5C68F8821}"/>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TextBox 66">
              <a:extLst>
                <a:ext uri="{FF2B5EF4-FFF2-40B4-BE49-F238E27FC236}">
                  <a16:creationId xmlns:a16="http://schemas.microsoft.com/office/drawing/2014/main" id="{59E09BD6-6E2D-3870-C9CD-D1D80899D295}"/>
                </a:ext>
              </a:extLst>
            </p:cNvPr>
            <p:cNvSpPr txBox="1"/>
            <p:nvPr/>
          </p:nvSpPr>
          <p:spPr>
            <a:xfrm rot="16200000">
              <a:off x="1007353" y="2539363"/>
              <a:ext cx="834303"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OS、%</a:t>
              </a:r>
            </a:p>
          </p:txBody>
        </p:sp>
        <p:sp>
          <p:nvSpPr>
            <p:cNvPr id="68" name="TextBox 67">
              <a:extLst>
                <a:ext uri="{FF2B5EF4-FFF2-40B4-BE49-F238E27FC236}">
                  <a16:creationId xmlns:a16="http://schemas.microsoft.com/office/drawing/2014/main" id="{43A7C41A-7BA3-1AEB-2AB1-15897EC2836D}"/>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69" name="TextBox 68">
              <a:extLst>
                <a:ext uri="{FF2B5EF4-FFF2-40B4-BE49-F238E27FC236}">
                  <a16:creationId xmlns:a16="http://schemas.microsoft.com/office/drawing/2014/main" id="{4D4FC38A-3289-72E7-D4BE-9C1E079DC693}"/>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70" name="TextBox 69">
              <a:extLst>
                <a:ext uri="{FF2B5EF4-FFF2-40B4-BE49-F238E27FC236}">
                  <a16:creationId xmlns:a16="http://schemas.microsoft.com/office/drawing/2014/main" id="{CAFDE956-BC06-1F80-D09F-6FBCBEE694A6}"/>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71" name="TextBox 70">
              <a:extLst>
                <a:ext uri="{FF2B5EF4-FFF2-40B4-BE49-F238E27FC236}">
                  <a16:creationId xmlns:a16="http://schemas.microsoft.com/office/drawing/2014/main" id="{79C9B6E9-C7AA-03B7-B693-2B4D1FC31692}"/>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72" name="TextBox 71">
              <a:extLst>
                <a:ext uri="{FF2B5EF4-FFF2-40B4-BE49-F238E27FC236}">
                  <a16:creationId xmlns:a16="http://schemas.microsoft.com/office/drawing/2014/main" id="{383B490E-E40E-E5FC-F5ED-3A1507103AA6}"/>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73" name="TextBox 72">
              <a:extLst>
                <a:ext uri="{FF2B5EF4-FFF2-40B4-BE49-F238E27FC236}">
                  <a16:creationId xmlns:a16="http://schemas.microsoft.com/office/drawing/2014/main" id="{E90C5C01-A5BF-354C-55CB-16A22D87E432}"/>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74" name="Group 73">
            <a:extLst>
              <a:ext uri="{FF2B5EF4-FFF2-40B4-BE49-F238E27FC236}">
                <a16:creationId xmlns:a16="http://schemas.microsoft.com/office/drawing/2014/main" id="{43521F6F-9A1F-1E66-61C0-7B5303152A96}"/>
              </a:ext>
            </a:extLst>
          </p:cNvPr>
          <p:cNvGrpSpPr/>
          <p:nvPr/>
        </p:nvGrpSpPr>
        <p:grpSpPr>
          <a:xfrm>
            <a:off x="1624837" y="5314036"/>
            <a:ext cx="3761996" cy="559109"/>
            <a:chOff x="1473905" y="5847756"/>
            <a:chExt cx="3978136" cy="559109"/>
          </a:xfrm>
        </p:grpSpPr>
        <p:sp>
          <p:nvSpPr>
            <p:cNvPr id="75" name="TextBox 74">
              <a:extLst>
                <a:ext uri="{FF2B5EF4-FFF2-40B4-BE49-F238E27FC236}">
                  <a16:creationId xmlns:a16="http://schemas.microsoft.com/office/drawing/2014/main" id="{DC6D6C76-3EAF-100B-5BE2-BDFA59E5384C}"/>
                </a:ext>
              </a:extLst>
            </p:cNvPr>
            <p:cNvSpPr txBox="1"/>
            <p:nvPr/>
          </p:nvSpPr>
          <p:spPr>
            <a:xfrm>
              <a:off x="2757917" y="6099088"/>
              <a:ext cx="1334112"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期間、月数</a:t>
              </a:r>
            </a:p>
          </p:txBody>
        </p:sp>
        <p:sp>
          <p:nvSpPr>
            <p:cNvPr id="76" name="Line 21">
              <a:extLst>
                <a:ext uri="{FF2B5EF4-FFF2-40B4-BE49-F238E27FC236}">
                  <a16:creationId xmlns:a16="http://schemas.microsoft.com/office/drawing/2014/main" id="{11A0ADE5-0837-D868-1790-CD38907A5F12}"/>
                </a:ext>
              </a:extLst>
            </p:cNvPr>
            <p:cNvSpPr>
              <a:spLocks noChangeShapeType="1"/>
            </p:cNvSpPr>
            <p:nvPr/>
          </p:nvSpPr>
          <p:spPr bwMode="auto">
            <a:xfrm>
              <a:off x="5319415"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94CF259C-38A7-FCAF-841F-D31F8915FFFF}"/>
                </a:ext>
              </a:extLst>
            </p:cNvPr>
            <p:cNvSpPr txBox="1"/>
            <p:nvPr/>
          </p:nvSpPr>
          <p:spPr>
            <a:xfrm>
              <a:off x="5180567" y="5919756"/>
              <a:ext cx="27147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78" name="Line 21">
              <a:extLst>
                <a:ext uri="{FF2B5EF4-FFF2-40B4-BE49-F238E27FC236}">
                  <a16:creationId xmlns:a16="http://schemas.microsoft.com/office/drawing/2014/main" id="{09E4A4A8-79DF-3045-CA95-37BACAEC9591}"/>
                </a:ext>
              </a:extLst>
            </p:cNvPr>
            <p:cNvSpPr>
              <a:spLocks noChangeShapeType="1"/>
            </p:cNvSpPr>
            <p:nvPr/>
          </p:nvSpPr>
          <p:spPr bwMode="auto">
            <a:xfrm>
              <a:off x="4943779"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7E7A7D05-9463-47CD-EE6F-868DCD3D67B9}"/>
                </a:ext>
              </a:extLst>
            </p:cNvPr>
            <p:cNvSpPr txBox="1"/>
            <p:nvPr/>
          </p:nvSpPr>
          <p:spPr>
            <a:xfrm>
              <a:off x="4804931" y="5919756"/>
              <a:ext cx="27147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80" name="Line 21">
              <a:extLst>
                <a:ext uri="{FF2B5EF4-FFF2-40B4-BE49-F238E27FC236}">
                  <a16:creationId xmlns:a16="http://schemas.microsoft.com/office/drawing/2014/main" id="{D9B830CE-1950-7663-F50E-3730F87B79A9}"/>
                </a:ext>
              </a:extLst>
            </p:cNvPr>
            <p:cNvSpPr>
              <a:spLocks noChangeShapeType="1"/>
            </p:cNvSpPr>
            <p:nvPr/>
          </p:nvSpPr>
          <p:spPr bwMode="auto">
            <a:xfrm>
              <a:off x="4568144"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ABBC2EF1-2370-FA55-B358-5A57C42B4846}"/>
                </a:ext>
              </a:extLst>
            </p:cNvPr>
            <p:cNvSpPr txBox="1"/>
            <p:nvPr/>
          </p:nvSpPr>
          <p:spPr>
            <a:xfrm>
              <a:off x="4429295" y="5919756"/>
              <a:ext cx="27147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32</a:t>
              </a:r>
            </a:p>
          </p:txBody>
        </p:sp>
        <p:sp>
          <p:nvSpPr>
            <p:cNvPr id="82" name="Line 21">
              <a:extLst>
                <a:ext uri="{FF2B5EF4-FFF2-40B4-BE49-F238E27FC236}">
                  <a16:creationId xmlns:a16="http://schemas.microsoft.com/office/drawing/2014/main" id="{8702312F-CDA9-2773-0335-CC88A1DD5BAF}"/>
                </a:ext>
              </a:extLst>
            </p:cNvPr>
            <p:cNvSpPr>
              <a:spLocks noChangeShapeType="1"/>
            </p:cNvSpPr>
            <p:nvPr/>
          </p:nvSpPr>
          <p:spPr bwMode="auto">
            <a:xfrm>
              <a:off x="4192508"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8E70720C-1370-F538-BDA9-7B89E61CD71B}"/>
                </a:ext>
              </a:extLst>
            </p:cNvPr>
            <p:cNvSpPr txBox="1"/>
            <p:nvPr/>
          </p:nvSpPr>
          <p:spPr>
            <a:xfrm>
              <a:off x="4053659" y="5919756"/>
              <a:ext cx="27147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84" name="Line 21">
              <a:extLst>
                <a:ext uri="{FF2B5EF4-FFF2-40B4-BE49-F238E27FC236}">
                  <a16:creationId xmlns:a16="http://schemas.microsoft.com/office/drawing/2014/main" id="{7DDC039E-8432-E80E-8371-6DBFEE7CFF51}"/>
                </a:ext>
              </a:extLst>
            </p:cNvPr>
            <p:cNvSpPr>
              <a:spLocks noChangeShapeType="1"/>
            </p:cNvSpPr>
            <p:nvPr/>
          </p:nvSpPr>
          <p:spPr bwMode="auto">
            <a:xfrm>
              <a:off x="3816872"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7C7F4655-B11C-2089-9CB2-56B2EF69B5B5}"/>
                </a:ext>
              </a:extLst>
            </p:cNvPr>
            <p:cNvSpPr txBox="1"/>
            <p:nvPr/>
          </p:nvSpPr>
          <p:spPr>
            <a:xfrm>
              <a:off x="3678023" y="5919756"/>
              <a:ext cx="27147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86" name="Line 21">
              <a:extLst>
                <a:ext uri="{FF2B5EF4-FFF2-40B4-BE49-F238E27FC236}">
                  <a16:creationId xmlns:a16="http://schemas.microsoft.com/office/drawing/2014/main" id="{8580376F-6F91-68C8-D757-660EEF15842A}"/>
                </a:ext>
              </a:extLst>
            </p:cNvPr>
            <p:cNvSpPr>
              <a:spLocks noChangeShapeType="1"/>
            </p:cNvSpPr>
            <p:nvPr/>
          </p:nvSpPr>
          <p:spPr bwMode="auto">
            <a:xfrm>
              <a:off x="3441236"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EFE3D119-1CC0-5A4E-4D60-F32391E577A9}"/>
                </a:ext>
              </a:extLst>
            </p:cNvPr>
            <p:cNvSpPr txBox="1"/>
            <p:nvPr/>
          </p:nvSpPr>
          <p:spPr>
            <a:xfrm>
              <a:off x="3302387" y="5919756"/>
              <a:ext cx="27147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88" name="Line 21">
              <a:extLst>
                <a:ext uri="{FF2B5EF4-FFF2-40B4-BE49-F238E27FC236}">
                  <a16:creationId xmlns:a16="http://schemas.microsoft.com/office/drawing/2014/main" id="{8FA3ACA8-7F77-DFD4-CE36-017876E78258}"/>
                </a:ext>
              </a:extLst>
            </p:cNvPr>
            <p:cNvSpPr>
              <a:spLocks noChangeShapeType="1"/>
            </p:cNvSpPr>
            <p:nvPr/>
          </p:nvSpPr>
          <p:spPr bwMode="auto">
            <a:xfrm>
              <a:off x="3065600"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1775AF5B-7D46-673B-B900-2AF37CB99A63}"/>
                </a:ext>
              </a:extLst>
            </p:cNvPr>
            <p:cNvSpPr txBox="1"/>
            <p:nvPr/>
          </p:nvSpPr>
          <p:spPr>
            <a:xfrm>
              <a:off x="2926751" y="5919756"/>
              <a:ext cx="27147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90" name="Line 21">
              <a:extLst>
                <a:ext uri="{FF2B5EF4-FFF2-40B4-BE49-F238E27FC236}">
                  <a16:creationId xmlns:a16="http://schemas.microsoft.com/office/drawing/2014/main" id="{737F72F6-A390-3FBD-E60B-3FE51D4B063C}"/>
                </a:ext>
              </a:extLst>
            </p:cNvPr>
            <p:cNvSpPr>
              <a:spLocks noChangeShapeType="1"/>
            </p:cNvSpPr>
            <p:nvPr/>
          </p:nvSpPr>
          <p:spPr bwMode="auto">
            <a:xfrm>
              <a:off x="2689964"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1C213664-3B15-1DCB-BD53-D4689C4C7A36}"/>
                </a:ext>
              </a:extLst>
            </p:cNvPr>
            <p:cNvSpPr txBox="1"/>
            <p:nvPr/>
          </p:nvSpPr>
          <p:spPr>
            <a:xfrm>
              <a:off x="2551116" y="5919756"/>
              <a:ext cx="27147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92" name="Line 21">
              <a:extLst>
                <a:ext uri="{FF2B5EF4-FFF2-40B4-BE49-F238E27FC236}">
                  <a16:creationId xmlns:a16="http://schemas.microsoft.com/office/drawing/2014/main" id="{F92C2A47-8DA2-839F-6CF4-4DB086A9ED68}"/>
                </a:ext>
              </a:extLst>
            </p:cNvPr>
            <p:cNvSpPr>
              <a:spLocks noChangeShapeType="1"/>
            </p:cNvSpPr>
            <p:nvPr/>
          </p:nvSpPr>
          <p:spPr bwMode="auto">
            <a:xfrm>
              <a:off x="2314328"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5D2FFDC9-7D5F-7B67-87E6-798AE38E68FC}"/>
                </a:ext>
              </a:extLst>
            </p:cNvPr>
            <p:cNvSpPr txBox="1"/>
            <p:nvPr/>
          </p:nvSpPr>
          <p:spPr>
            <a:xfrm>
              <a:off x="2225173"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94" name="Line 21">
              <a:extLst>
                <a:ext uri="{FF2B5EF4-FFF2-40B4-BE49-F238E27FC236}">
                  <a16:creationId xmlns:a16="http://schemas.microsoft.com/office/drawing/2014/main" id="{29C26F30-6C9C-489E-E05C-064CC11BC8B4}"/>
                </a:ext>
              </a:extLst>
            </p:cNvPr>
            <p:cNvSpPr>
              <a:spLocks noChangeShapeType="1"/>
            </p:cNvSpPr>
            <p:nvPr/>
          </p:nvSpPr>
          <p:spPr bwMode="auto">
            <a:xfrm>
              <a:off x="1938693"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14E1B10E-F441-0716-6C87-631A5BD2EB7C}"/>
                </a:ext>
              </a:extLst>
            </p:cNvPr>
            <p:cNvSpPr txBox="1"/>
            <p:nvPr/>
          </p:nvSpPr>
          <p:spPr>
            <a:xfrm>
              <a:off x="1849537"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96" name="Line 21">
              <a:extLst>
                <a:ext uri="{FF2B5EF4-FFF2-40B4-BE49-F238E27FC236}">
                  <a16:creationId xmlns:a16="http://schemas.microsoft.com/office/drawing/2014/main" id="{293C8970-8184-5A4F-E095-E6745C92DD80}"/>
                </a:ext>
              </a:extLst>
            </p:cNvPr>
            <p:cNvSpPr>
              <a:spLocks noChangeShapeType="1"/>
            </p:cNvSpPr>
            <p:nvPr/>
          </p:nvSpPr>
          <p:spPr bwMode="auto">
            <a:xfrm>
              <a:off x="1563057"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81D636D4-F42F-1A5D-8203-B76FB411FF28}"/>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98" name="TextBox 97">
            <a:extLst>
              <a:ext uri="{FF2B5EF4-FFF2-40B4-BE49-F238E27FC236}">
                <a16:creationId xmlns:a16="http://schemas.microsoft.com/office/drawing/2014/main" id="{1B3389BE-1DFC-7E01-32F0-E55C3AB41315}"/>
              </a:ext>
            </a:extLst>
          </p:cNvPr>
          <p:cNvSpPr txBox="1"/>
          <p:nvPr/>
        </p:nvSpPr>
        <p:spPr>
          <a:xfrm>
            <a:off x="755362" y="5709207"/>
            <a:ext cx="647933" cy="215444"/>
          </a:xfrm>
          <a:prstGeom prst="rect">
            <a:avLst/>
          </a:prstGeom>
          <a:noFill/>
        </p:spPr>
        <p:txBody>
          <a:bodyPr wrap="none" rtlCol="0">
            <a:spAutoFit/>
          </a:bodyPr>
          <a:lstStyle/>
          <a:p>
            <a:pPr algn="r"/>
            <a:r>
              <a:rPr lang="ja-JP" sz="800">
                <a:solidFill>
                  <a:srgbClr val="4D4D4D"/>
                </a:solidFill>
              </a:rPr>
              <a:t>リスク有患者数</a:t>
            </a:r>
          </a:p>
        </p:txBody>
      </p:sp>
      <p:grpSp>
        <p:nvGrpSpPr>
          <p:cNvPr id="99" name="Group 98">
            <a:extLst>
              <a:ext uri="{FF2B5EF4-FFF2-40B4-BE49-F238E27FC236}">
                <a16:creationId xmlns:a16="http://schemas.microsoft.com/office/drawing/2014/main" id="{40A62BA5-32B0-1852-E378-19726E3F9096}"/>
              </a:ext>
            </a:extLst>
          </p:cNvPr>
          <p:cNvGrpSpPr/>
          <p:nvPr/>
        </p:nvGrpSpPr>
        <p:grpSpPr>
          <a:xfrm>
            <a:off x="1718227" y="3090144"/>
            <a:ext cx="3373921" cy="1659628"/>
            <a:chOff x="3990975" y="2395537"/>
            <a:chExt cx="4205420" cy="2071210"/>
          </a:xfrm>
        </p:grpSpPr>
        <p:sp>
          <p:nvSpPr>
            <p:cNvPr id="100" name="Freeform: Shape 229">
              <a:extLst>
                <a:ext uri="{FF2B5EF4-FFF2-40B4-BE49-F238E27FC236}">
                  <a16:creationId xmlns:a16="http://schemas.microsoft.com/office/drawing/2014/main" id="{EF7B6F1C-6979-9F4F-75A7-20AFA1D4D915}"/>
                </a:ext>
              </a:extLst>
            </p:cNvPr>
            <p:cNvSpPr/>
            <p:nvPr/>
          </p:nvSpPr>
          <p:spPr>
            <a:xfrm>
              <a:off x="3990975" y="2447222"/>
              <a:ext cx="4205420" cy="1972014"/>
            </a:xfrm>
            <a:custGeom>
              <a:avLst/>
              <a:gdLst>
                <a:gd name="connsiteX0" fmla="*/ 4205421 w 4205420"/>
                <a:gd name="connsiteY0" fmla="*/ 1972015 h 1972014"/>
                <a:gd name="connsiteX1" fmla="*/ 3122114 w 4205420"/>
                <a:gd name="connsiteY1" fmla="*/ 1972015 h 1972014"/>
                <a:gd name="connsiteX2" fmla="*/ 3122114 w 4205420"/>
                <a:gd name="connsiteY2" fmla="*/ 1908121 h 1972014"/>
                <a:gd name="connsiteX3" fmla="*/ 3095977 w 4205420"/>
                <a:gd name="connsiteY3" fmla="*/ 1908121 h 1972014"/>
                <a:gd name="connsiteX4" fmla="*/ 3095977 w 4205420"/>
                <a:gd name="connsiteY4" fmla="*/ 1852943 h 1972014"/>
                <a:gd name="connsiteX5" fmla="*/ 3040799 w 4205420"/>
                <a:gd name="connsiteY5" fmla="*/ 1852943 h 1972014"/>
                <a:gd name="connsiteX6" fmla="*/ 3040799 w 4205420"/>
                <a:gd name="connsiteY6" fmla="*/ 1812280 h 1972014"/>
                <a:gd name="connsiteX7" fmla="*/ 2924623 w 4205420"/>
                <a:gd name="connsiteY7" fmla="*/ 1812280 h 1972014"/>
                <a:gd name="connsiteX8" fmla="*/ 2924623 w 4205420"/>
                <a:gd name="connsiteY8" fmla="*/ 1777429 h 1972014"/>
                <a:gd name="connsiteX9" fmla="*/ 2846213 w 4205420"/>
                <a:gd name="connsiteY9" fmla="*/ 1777429 h 1972014"/>
                <a:gd name="connsiteX10" fmla="*/ 2846213 w 4205420"/>
                <a:gd name="connsiteY10" fmla="*/ 1739671 h 1972014"/>
                <a:gd name="connsiteX11" fmla="*/ 2741657 w 4205420"/>
                <a:gd name="connsiteY11" fmla="*/ 1739671 h 1972014"/>
                <a:gd name="connsiteX12" fmla="*/ 2741657 w 4205420"/>
                <a:gd name="connsiteY12" fmla="*/ 1693199 h 1972014"/>
                <a:gd name="connsiteX13" fmla="*/ 2686469 w 4205420"/>
                <a:gd name="connsiteY13" fmla="*/ 1693199 h 1972014"/>
                <a:gd name="connsiteX14" fmla="*/ 2686469 w 4205420"/>
                <a:gd name="connsiteY14" fmla="*/ 1664157 h 1972014"/>
                <a:gd name="connsiteX15" fmla="*/ 2596439 w 4205420"/>
                <a:gd name="connsiteY15" fmla="*/ 1664157 h 1972014"/>
                <a:gd name="connsiteX16" fmla="*/ 2596439 w 4205420"/>
                <a:gd name="connsiteY16" fmla="*/ 1611884 h 1972014"/>
                <a:gd name="connsiteX17" fmla="*/ 2506409 w 4205420"/>
                <a:gd name="connsiteY17" fmla="*/ 1611884 h 1972014"/>
                <a:gd name="connsiteX18" fmla="*/ 2506409 w 4205420"/>
                <a:gd name="connsiteY18" fmla="*/ 1568317 h 1972014"/>
                <a:gd name="connsiteX19" fmla="*/ 2387327 w 4205420"/>
                <a:gd name="connsiteY19" fmla="*/ 1568317 h 1972014"/>
                <a:gd name="connsiteX20" fmla="*/ 2387327 w 4205420"/>
                <a:gd name="connsiteY20" fmla="*/ 1539275 h 1972014"/>
                <a:gd name="connsiteX21" fmla="*/ 2349570 w 4205420"/>
                <a:gd name="connsiteY21" fmla="*/ 1539275 h 1972014"/>
                <a:gd name="connsiteX22" fmla="*/ 2349570 w 4205420"/>
                <a:gd name="connsiteY22" fmla="*/ 1510233 h 1972014"/>
                <a:gd name="connsiteX23" fmla="*/ 2221783 w 4205420"/>
                <a:gd name="connsiteY23" fmla="*/ 1510233 h 1972014"/>
                <a:gd name="connsiteX24" fmla="*/ 2221783 w 4205420"/>
                <a:gd name="connsiteY24" fmla="*/ 1478286 h 1972014"/>
                <a:gd name="connsiteX25" fmla="*/ 2149173 w 4205420"/>
                <a:gd name="connsiteY25" fmla="*/ 1478286 h 1972014"/>
                <a:gd name="connsiteX26" fmla="*/ 2149173 w 4205420"/>
                <a:gd name="connsiteY26" fmla="*/ 1434719 h 1972014"/>
                <a:gd name="connsiteX27" fmla="*/ 2053333 w 4205420"/>
                <a:gd name="connsiteY27" fmla="*/ 1434719 h 1972014"/>
                <a:gd name="connsiteX28" fmla="*/ 2053333 w 4205420"/>
                <a:gd name="connsiteY28" fmla="*/ 1402772 h 1972014"/>
                <a:gd name="connsiteX29" fmla="*/ 1995249 w 4205420"/>
                <a:gd name="connsiteY29" fmla="*/ 1402772 h 1972014"/>
                <a:gd name="connsiteX30" fmla="*/ 1995249 w 4205420"/>
                <a:gd name="connsiteY30" fmla="*/ 1379541 h 1972014"/>
                <a:gd name="connsiteX31" fmla="*/ 1931356 w 4205420"/>
                <a:gd name="connsiteY31" fmla="*/ 1379541 h 1972014"/>
                <a:gd name="connsiteX32" fmla="*/ 1931356 w 4205420"/>
                <a:gd name="connsiteY32" fmla="*/ 1335973 h 1972014"/>
                <a:gd name="connsiteX33" fmla="*/ 1890694 w 4205420"/>
                <a:gd name="connsiteY33" fmla="*/ 1335973 h 1972014"/>
                <a:gd name="connsiteX34" fmla="*/ 1890694 w 4205420"/>
                <a:gd name="connsiteY34" fmla="*/ 1324362 h 1972014"/>
                <a:gd name="connsiteX35" fmla="*/ 1835515 w 4205420"/>
                <a:gd name="connsiteY35" fmla="*/ 1324362 h 1972014"/>
                <a:gd name="connsiteX36" fmla="*/ 1835515 w 4205420"/>
                <a:gd name="connsiteY36" fmla="*/ 1292416 h 1972014"/>
                <a:gd name="connsiteX37" fmla="*/ 1803568 w 4205420"/>
                <a:gd name="connsiteY37" fmla="*/ 1292416 h 1972014"/>
                <a:gd name="connsiteX38" fmla="*/ 1803568 w 4205420"/>
                <a:gd name="connsiteY38" fmla="*/ 1260459 h 1972014"/>
                <a:gd name="connsiteX39" fmla="*/ 1777432 w 4205420"/>
                <a:gd name="connsiteY39" fmla="*/ 1260459 h 1972014"/>
                <a:gd name="connsiteX40" fmla="*/ 1777432 w 4205420"/>
                <a:gd name="connsiteY40" fmla="*/ 1213996 h 1972014"/>
                <a:gd name="connsiteX41" fmla="*/ 1745485 w 4205420"/>
                <a:gd name="connsiteY41" fmla="*/ 1213996 h 1972014"/>
                <a:gd name="connsiteX42" fmla="*/ 1745485 w 4205420"/>
                <a:gd name="connsiteY42" fmla="*/ 1190765 h 1972014"/>
                <a:gd name="connsiteX43" fmla="*/ 1719339 w 4205420"/>
                <a:gd name="connsiteY43" fmla="*/ 1190765 h 1972014"/>
                <a:gd name="connsiteX44" fmla="*/ 1719339 w 4205420"/>
                <a:gd name="connsiteY44" fmla="*/ 1153008 h 1972014"/>
                <a:gd name="connsiteX45" fmla="*/ 1652540 w 4205420"/>
                <a:gd name="connsiteY45" fmla="*/ 1153008 h 1972014"/>
                <a:gd name="connsiteX46" fmla="*/ 1652540 w 4205420"/>
                <a:gd name="connsiteY46" fmla="*/ 1112345 h 1972014"/>
                <a:gd name="connsiteX47" fmla="*/ 1559605 w 4205420"/>
                <a:gd name="connsiteY47" fmla="*/ 1112345 h 1972014"/>
                <a:gd name="connsiteX48" fmla="*/ 1559605 w 4205420"/>
                <a:gd name="connsiteY48" fmla="*/ 1083304 h 1972014"/>
                <a:gd name="connsiteX49" fmla="*/ 1513142 w 4205420"/>
                <a:gd name="connsiteY49" fmla="*/ 1083304 h 1972014"/>
                <a:gd name="connsiteX50" fmla="*/ 1513142 w 4205420"/>
                <a:gd name="connsiteY50" fmla="*/ 1057167 h 1972014"/>
                <a:gd name="connsiteX51" fmla="*/ 1457954 w 4205420"/>
                <a:gd name="connsiteY51" fmla="*/ 1057167 h 1972014"/>
                <a:gd name="connsiteX52" fmla="*/ 1457954 w 4205420"/>
                <a:gd name="connsiteY52" fmla="*/ 1019410 h 1972014"/>
                <a:gd name="connsiteX53" fmla="*/ 1396965 w 4205420"/>
                <a:gd name="connsiteY53" fmla="*/ 1019410 h 1972014"/>
                <a:gd name="connsiteX54" fmla="*/ 1396965 w 4205420"/>
                <a:gd name="connsiteY54" fmla="*/ 981653 h 1972014"/>
                <a:gd name="connsiteX55" fmla="*/ 1365018 w 4205420"/>
                <a:gd name="connsiteY55" fmla="*/ 981653 h 1972014"/>
                <a:gd name="connsiteX56" fmla="*/ 1365018 w 4205420"/>
                <a:gd name="connsiteY56" fmla="*/ 958421 h 1972014"/>
                <a:gd name="connsiteX57" fmla="*/ 1338882 w 4205420"/>
                <a:gd name="connsiteY57" fmla="*/ 958421 h 1972014"/>
                <a:gd name="connsiteX58" fmla="*/ 1338882 w 4205420"/>
                <a:gd name="connsiteY58" fmla="*/ 929370 h 1972014"/>
                <a:gd name="connsiteX59" fmla="*/ 1295314 w 4205420"/>
                <a:gd name="connsiteY59" fmla="*/ 929370 h 1972014"/>
                <a:gd name="connsiteX60" fmla="*/ 1295314 w 4205420"/>
                <a:gd name="connsiteY60" fmla="*/ 888715 h 1972014"/>
                <a:gd name="connsiteX61" fmla="*/ 1266273 w 4205420"/>
                <a:gd name="connsiteY61" fmla="*/ 888715 h 1972014"/>
                <a:gd name="connsiteX62" fmla="*/ 1266273 w 4205420"/>
                <a:gd name="connsiteY62" fmla="*/ 842246 h 1972014"/>
                <a:gd name="connsiteX63" fmla="*/ 1219800 w 4205420"/>
                <a:gd name="connsiteY63" fmla="*/ 842246 h 1972014"/>
                <a:gd name="connsiteX64" fmla="*/ 1219800 w 4205420"/>
                <a:gd name="connsiteY64" fmla="*/ 804490 h 1972014"/>
                <a:gd name="connsiteX65" fmla="*/ 1176242 w 4205420"/>
                <a:gd name="connsiteY65" fmla="*/ 804490 h 1972014"/>
                <a:gd name="connsiteX66" fmla="*/ 1176242 w 4205420"/>
                <a:gd name="connsiteY66" fmla="*/ 772543 h 1972014"/>
                <a:gd name="connsiteX67" fmla="*/ 1138485 w 4205420"/>
                <a:gd name="connsiteY67" fmla="*/ 772543 h 1972014"/>
                <a:gd name="connsiteX68" fmla="*/ 1138485 w 4205420"/>
                <a:gd name="connsiteY68" fmla="*/ 728978 h 1972014"/>
                <a:gd name="connsiteX69" fmla="*/ 1106538 w 4205420"/>
                <a:gd name="connsiteY69" fmla="*/ 728978 h 1972014"/>
                <a:gd name="connsiteX70" fmla="*/ 1106538 w 4205420"/>
                <a:gd name="connsiteY70" fmla="*/ 691222 h 1972014"/>
                <a:gd name="connsiteX71" fmla="*/ 1031024 w 4205420"/>
                <a:gd name="connsiteY71" fmla="*/ 691222 h 1972014"/>
                <a:gd name="connsiteX72" fmla="*/ 1031024 w 4205420"/>
                <a:gd name="connsiteY72" fmla="*/ 659274 h 1972014"/>
                <a:gd name="connsiteX73" fmla="*/ 978751 w 4205420"/>
                <a:gd name="connsiteY73" fmla="*/ 659274 h 1972014"/>
                <a:gd name="connsiteX74" fmla="*/ 978751 w 4205420"/>
                <a:gd name="connsiteY74" fmla="*/ 627328 h 1972014"/>
                <a:gd name="connsiteX75" fmla="*/ 943895 w 4205420"/>
                <a:gd name="connsiteY75" fmla="*/ 627328 h 1972014"/>
                <a:gd name="connsiteX76" fmla="*/ 943895 w 4205420"/>
                <a:gd name="connsiteY76" fmla="*/ 563433 h 1972014"/>
                <a:gd name="connsiteX77" fmla="*/ 906140 w 4205420"/>
                <a:gd name="connsiteY77" fmla="*/ 563433 h 1972014"/>
                <a:gd name="connsiteX78" fmla="*/ 906140 w 4205420"/>
                <a:gd name="connsiteY78" fmla="*/ 499538 h 1972014"/>
                <a:gd name="connsiteX79" fmla="*/ 842245 w 4205420"/>
                <a:gd name="connsiteY79" fmla="*/ 499538 h 1972014"/>
                <a:gd name="connsiteX80" fmla="*/ 842245 w 4205420"/>
                <a:gd name="connsiteY80" fmla="*/ 490826 h 1972014"/>
                <a:gd name="connsiteX81" fmla="*/ 792872 w 4205420"/>
                <a:gd name="connsiteY81" fmla="*/ 490826 h 1972014"/>
                <a:gd name="connsiteX82" fmla="*/ 792872 w 4205420"/>
                <a:gd name="connsiteY82" fmla="*/ 464687 h 1972014"/>
                <a:gd name="connsiteX83" fmla="*/ 731882 w 4205420"/>
                <a:gd name="connsiteY83" fmla="*/ 464687 h 1972014"/>
                <a:gd name="connsiteX84" fmla="*/ 731882 w 4205420"/>
                <a:gd name="connsiteY84" fmla="*/ 441453 h 1972014"/>
                <a:gd name="connsiteX85" fmla="*/ 688317 w 4205420"/>
                <a:gd name="connsiteY85" fmla="*/ 441453 h 1972014"/>
                <a:gd name="connsiteX86" fmla="*/ 688317 w 4205420"/>
                <a:gd name="connsiteY86" fmla="*/ 418219 h 1972014"/>
                <a:gd name="connsiteX87" fmla="*/ 641849 w 4205420"/>
                <a:gd name="connsiteY87" fmla="*/ 418219 h 1972014"/>
                <a:gd name="connsiteX88" fmla="*/ 641849 w 4205420"/>
                <a:gd name="connsiteY88" fmla="*/ 383367 h 1972014"/>
                <a:gd name="connsiteX89" fmla="*/ 615710 w 4205420"/>
                <a:gd name="connsiteY89" fmla="*/ 383367 h 1972014"/>
                <a:gd name="connsiteX90" fmla="*/ 615710 w 4205420"/>
                <a:gd name="connsiteY90" fmla="*/ 360132 h 1972014"/>
                <a:gd name="connsiteX91" fmla="*/ 586668 w 4205420"/>
                <a:gd name="connsiteY91" fmla="*/ 360132 h 1972014"/>
                <a:gd name="connsiteX92" fmla="*/ 586668 w 4205420"/>
                <a:gd name="connsiteY92" fmla="*/ 331090 h 1972014"/>
                <a:gd name="connsiteX93" fmla="*/ 534391 w 4205420"/>
                <a:gd name="connsiteY93" fmla="*/ 331090 h 1972014"/>
                <a:gd name="connsiteX94" fmla="*/ 534391 w 4205420"/>
                <a:gd name="connsiteY94" fmla="*/ 270099 h 1972014"/>
                <a:gd name="connsiteX95" fmla="*/ 470496 w 4205420"/>
                <a:gd name="connsiteY95" fmla="*/ 270099 h 1972014"/>
                <a:gd name="connsiteX96" fmla="*/ 470496 w 4205420"/>
                <a:gd name="connsiteY96" fmla="*/ 255578 h 1972014"/>
                <a:gd name="connsiteX97" fmla="*/ 421123 w 4205420"/>
                <a:gd name="connsiteY97" fmla="*/ 255578 h 1972014"/>
                <a:gd name="connsiteX98" fmla="*/ 421123 w 4205420"/>
                <a:gd name="connsiteY98" fmla="*/ 229440 h 1972014"/>
                <a:gd name="connsiteX99" fmla="*/ 374654 w 4205420"/>
                <a:gd name="connsiteY99" fmla="*/ 229440 h 1972014"/>
                <a:gd name="connsiteX100" fmla="*/ 374654 w 4205420"/>
                <a:gd name="connsiteY100" fmla="*/ 197492 h 1972014"/>
                <a:gd name="connsiteX101" fmla="*/ 363037 w 4205420"/>
                <a:gd name="connsiteY101" fmla="*/ 197492 h 1972014"/>
                <a:gd name="connsiteX102" fmla="*/ 363037 w 4205420"/>
                <a:gd name="connsiteY102" fmla="*/ 171353 h 1972014"/>
                <a:gd name="connsiteX103" fmla="*/ 342707 w 4205420"/>
                <a:gd name="connsiteY103" fmla="*/ 171353 h 1972014"/>
                <a:gd name="connsiteX104" fmla="*/ 342707 w 4205420"/>
                <a:gd name="connsiteY104" fmla="*/ 151023 h 1972014"/>
                <a:gd name="connsiteX105" fmla="*/ 252673 w 4205420"/>
                <a:gd name="connsiteY105" fmla="*/ 151023 h 1972014"/>
                <a:gd name="connsiteX106" fmla="*/ 252673 w 4205420"/>
                <a:gd name="connsiteY106" fmla="*/ 116172 h 1972014"/>
                <a:gd name="connsiteX107" fmla="*/ 232343 w 4205420"/>
                <a:gd name="connsiteY107" fmla="*/ 116172 h 1972014"/>
                <a:gd name="connsiteX108" fmla="*/ 232343 w 4205420"/>
                <a:gd name="connsiteY108" fmla="*/ 87129 h 1972014"/>
                <a:gd name="connsiteX109" fmla="*/ 197492 w 4205420"/>
                <a:gd name="connsiteY109" fmla="*/ 87129 h 1972014"/>
                <a:gd name="connsiteX110" fmla="*/ 197492 w 4205420"/>
                <a:gd name="connsiteY110" fmla="*/ 66798 h 1972014"/>
                <a:gd name="connsiteX111" fmla="*/ 174258 w 4205420"/>
                <a:gd name="connsiteY111" fmla="*/ 66798 h 1972014"/>
                <a:gd name="connsiteX112" fmla="*/ 174258 w 4205420"/>
                <a:gd name="connsiteY112" fmla="*/ 43565 h 1972014"/>
                <a:gd name="connsiteX113" fmla="*/ 95842 w 4205420"/>
                <a:gd name="connsiteY113" fmla="*/ 43565 h 1972014"/>
                <a:gd name="connsiteX114" fmla="*/ 95842 w 4205420"/>
                <a:gd name="connsiteY114" fmla="*/ 0 h 1972014"/>
                <a:gd name="connsiteX115" fmla="*/ 0 w 4205420"/>
                <a:gd name="connsiteY115" fmla="*/ 0 h 197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205420" h="1972014">
                  <a:moveTo>
                    <a:pt x="4205421" y="1972015"/>
                  </a:moveTo>
                  <a:lnTo>
                    <a:pt x="3122114" y="1972015"/>
                  </a:lnTo>
                  <a:lnTo>
                    <a:pt x="3122114" y="1908121"/>
                  </a:lnTo>
                  <a:lnTo>
                    <a:pt x="3095977" y="1908121"/>
                  </a:lnTo>
                  <a:lnTo>
                    <a:pt x="3095977" y="1852943"/>
                  </a:lnTo>
                  <a:lnTo>
                    <a:pt x="3040799" y="1852943"/>
                  </a:lnTo>
                  <a:lnTo>
                    <a:pt x="3040799" y="1812280"/>
                  </a:lnTo>
                  <a:lnTo>
                    <a:pt x="2924623" y="1812280"/>
                  </a:lnTo>
                  <a:lnTo>
                    <a:pt x="2924623" y="1777429"/>
                  </a:lnTo>
                  <a:lnTo>
                    <a:pt x="2846213" y="1777429"/>
                  </a:lnTo>
                  <a:lnTo>
                    <a:pt x="2846213" y="1739671"/>
                  </a:lnTo>
                  <a:lnTo>
                    <a:pt x="2741657" y="1739671"/>
                  </a:lnTo>
                  <a:lnTo>
                    <a:pt x="2741657" y="1693199"/>
                  </a:lnTo>
                  <a:lnTo>
                    <a:pt x="2686469" y="1693199"/>
                  </a:lnTo>
                  <a:lnTo>
                    <a:pt x="2686469" y="1664157"/>
                  </a:lnTo>
                  <a:lnTo>
                    <a:pt x="2596439" y="1664157"/>
                  </a:lnTo>
                  <a:lnTo>
                    <a:pt x="2596439" y="1611884"/>
                  </a:lnTo>
                  <a:lnTo>
                    <a:pt x="2506409" y="1611884"/>
                  </a:lnTo>
                  <a:lnTo>
                    <a:pt x="2506409" y="1568317"/>
                  </a:lnTo>
                  <a:lnTo>
                    <a:pt x="2387327" y="1568317"/>
                  </a:lnTo>
                  <a:lnTo>
                    <a:pt x="2387327" y="1539275"/>
                  </a:lnTo>
                  <a:lnTo>
                    <a:pt x="2349570" y="1539275"/>
                  </a:lnTo>
                  <a:lnTo>
                    <a:pt x="2349570" y="1510233"/>
                  </a:lnTo>
                  <a:lnTo>
                    <a:pt x="2221783" y="1510233"/>
                  </a:lnTo>
                  <a:lnTo>
                    <a:pt x="2221783" y="1478286"/>
                  </a:lnTo>
                  <a:lnTo>
                    <a:pt x="2149173" y="1478286"/>
                  </a:lnTo>
                  <a:lnTo>
                    <a:pt x="2149173" y="1434719"/>
                  </a:lnTo>
                  <a:lnTo>
                    <a:pt x="2053333" y="1434719"/>
                  </a:lnTo>
                  <a:lnTo>
                    <a:pt x="2053333" y="1402772"/>
                  </a:lnTo>
                  <a:lnTo>
                    <a:pt x="1995249" y="1402772"/>
                  </a:lnTo>
                  <a:lnTo>
                    <a:pt x="1995249" y="1379541"/>
                  </a:lnTo>
                  <a:lnTo>
                    <a:pt x="1931356" y="1379541"/>
                  </a:lnTo>
                  <a:lnTo>
                    <a:pt x="1931356" y="1335973"/>
                  </a:lnTo>
                  <a:lnTo>
                    <a:pt x="1890694" y="1335973"/>
                  </a:lnTo>
                  <a:lnTo>
                    <a:pt x="1890694" y="1324362"/>
                  </a:lnTo>
                  <a:lnTo>
                    <a:pt x="1835515" y="1324362"/>
                  </a:lnTo>
                  <a:lnTo>
                    <a:pt x="1835515" y="1292416"/>
                  </a:lnTo>
                  <a:lnTo>
                    <a:pt x="1803568" y="1292416"/>
                  </a:lnTo>
                  <a:lnTo>
                    <a:pt x="1803568" y="1260459"/>
                  </a:lnTo>
                  <a:lnTo>
                    <a:pt x="1777432" y="1260459"/>
                  </a:lnTo>
                  <a:lnTo>
                    <a:pt x="1777432" y="1213996"/>
                  </a:lnTo>
                  <a:lnTo>
                    <a:pt x="1745485" y="1213996"/>
                  </a:lnTo>
                  <a:lnTo>
                    <a:pt x="1745485" y="1190765"/>
                  </a:lnTo>
                  <a:lnTo>
                    <a:pt x="1719339" y="1190765"/>
                  </a:lnTo>
                  <a:lnTo>
                    <a:pt x="1719339" y="1153008"/>
                  </a:lnTo>
                  <a:lnTo>
                    <a:pt x="1652540" y="1153008"/>
                  </a:lnTo>
                  <a:lnTo>
                    <a:pt x="1652540" y="1112345"/>
                  </a:lnTo>
                  <a:lnTo>
                    <a:pt x="1559605" y="1112345"/>
                  </a:lnTo>
                  <a:lnTo>
                    <a:pt x="1559605" y="1083304"/>
                  </a:lnTo>
                  <a:lnTo>
                    <a:pt x="1513142" y="1083304"/>
                  </a:lnTo>
                  <a:lnTo>
                    <a:pt x="1513142" y="1057167"/>
                  </a:lnTo>
                  <a:lnTo>
                    <a:pt x="1457954" y="1057167"/>
                  </a:lnTo>
                  <a:lnTo>
                    <a:pt x="1457954" y="1019410"/>
                  </a:lnTo>
                  <a:lnTo>
                    <a:pt x="1396965" y="1019410"/>
                  </a:lnTo>
                  <a:lnTo>
                    <a:pt x="1396965" y="981653"/>
                  </a:lnTo>
                  <a:lnTo>
                    <a:pt x="1365018" y="981653"/>
                  </a:lnTo>
                  <a:lnTo>
                    <a:pt x="1365018" y="958421"/>
                  </a:lnTo>
                  <a:lnTo>
                    <a:pt x="1338882" y="958421"/>
                  </a:lnTo>
                  <a:lnTo>
                    <a:pt x="1338882" y="929370"/>
                  </a:lnTo>
                  <a:lnTo>
                    <a:pt x="1295314" y="929370"/>
                  </a:lnTo>
                  <a:lnTo>
                    <a:pt x="1295314" y="888715"/>
                  </a:lnTo>
                  <a:lnTo>
                    <a:pt x="1266273" y="888715"/>
                  </a:lnTo>
                  <a:lnTo>
                    <a:pt x="1266273" y="842246"/>
                  </a:lnTo>
                  <a:lnTo>
                    <a:pt x="1219800" y="842246"/>
                  </a:lnTo>
                  <a:lnTo>
                    <a:pt x="1219800" y="804490"/>
                  </a:lnTo>
                  <a:lnTo>
                    <a:pt x="1176242" y="804490"/>
                  </a:lnTo>
                  <a:lnTo>
                    <a:pt x="1176242" y="772543"/>
                  </a:lnTo>
                  <a:lnTo>
                    <a:pt x="1138485" y="772543"/>
                  </a:lnTo>
                  <a:lnTo>
                    <a:pt x="1138485" y="728978"/>
                  </a:lnTo>
                  <a:lnTo>
                    <a:pt x="1106538" y="728978"/>
                  </a:lnTo>
                  <a:lnTo>
                    <a:pt x="1106538" y="691222"/>
                  </a:lnTo>
                  <a:lnTo>
                    <a:pt x="1031024" y="691222"/>
                  </a:lnTo>
                  <a:lnTo>
                    <a:pt x="1031024" y="659274"/>
                  </a:lnTo>
                  <a:lnTo>
                    <a:pt x="978751" y="659274"/>
                  </a:lnTo>
                  <a:lnTo>
                    <a:pt x="978751" y="627328"/>
                  </a:lnTo>
                  <a:lnTo>
                    <a:pt x="943895" y="627328"/>
                  </a:lnTo>
                  <a:lnTo>
                    <a:pt x="943895" y="563433"/>
                  </a:lnTo>
                  <a:lnTo>
                    <a:pt x="906140" y="563433"/>
                  </a:lnTo>
                  <a:lnTo>
                    <a:pt x="906140" y="499538"/>
                  </a:lnTo>
                  <a:lnTo>
                    <a:pt x="842245" y="499538"/>
                  </a:lnTo>
                  <a:lnTo>
                    <a:pt x="842245" y="490826"/>
                  </a:lnTo>
                  <a:lnTo>
                    <a:pt x="792872" y="490826"/>
                  </a:lnTo>
                  <a:lnTo>
                    <a:pt x="792872" y="464687"/>
                  </a:lnTo>
                  <a:lnTo>
                    <a:pt x="731882" y="464687"/>
                  </a:lnTo>
                  <a:lnTo>
                    <a:pt x="731882" y="441453"/>
                  </a:lnTo>
                  <a:lnTo>
                    <a:pt x="688317" y="441453"/>
                  </a:lnTo>
                  <a:lnTo>
                    <a:pt x="688317" y="418219"/>
                  </a:lnTo>
                  <a:lnTo>
                    <a:pt x="641849" y="418219"/>
                  </a:lnTo>
                  <a:lnTo>
                    <a:pt x="641849" y="383367"/>
                  </a:lnTo>
                  <a:lnTo>
                    <a:pt x="615710" y="383367"/>
                  </a:lnTo>
                  <a:lnTo>
                    <a:pt x="615710" y="360132"/>
                  </a:lnTo>
                  <a:lnTo>
                    <a:pt x="586668" y="360132"/>
                  </a:lnTo>
                  <a:lnTo>
                    <a:pt x="586668" y="331090"/>
                  </a:lnTo>
                  <a:lnTo>
                    <a:pt x="534391" y="331090"/>
                  </a:lnTo>
                  <a:lnTo>
                    <a:pt x="534391" y="270099"/>
                  </a:lnTo>
                  <a:lnTo>
                    <a:pt x="470496" y="270099"/>
                  </a:lnTo>
                  <a:lnTo>
                    <a:pt x="470496" y="255578"/>
                  </a:lnTo>
                  <a:lnTo>
                    <a:pt x="421123" y="255578"/>
                  </a:lnTo>
                  <a:lnTo>
                    <a:pt x="421123" y="229440"/>
                  </a:lnTo>
                  <a:lnTo>
                    <a:pt x="374654" y="229440"/>
                  </a:lnTo>
                  <a:lnTo>
                    <a:pt x="374654" y="197492"/>
                  </a:lnTo>
                  <a:lnTo>
                    <a:pt x="363037" y="197492"/>
                  </a:lnTo>
                  <a:lnTo>
                    <a:pt x="363037" y="171353"/>
                  </a:lnTo>
                  <a:lnTo>
                    <a:pt x="342707" y="171353"/>
                  </a:lnTo>
                  <a:lnTo>
                    <a:pt x="342707" y="151023"/>
                  </a:lnTo>
                  <a:lnTo>
                    <a:pt x="252673" y="151023"/>
                  </a:lnTo>
                  <a:lnTo>
                    <a:pt x="252673" y="116172"/>
                  </a:lnTo>
                  <a:lnTo>
                    <a:pt x="232343" y="116172"/>
                  </a:lnTo>
                  <a:lnTo>
                    <a:pt x="232343" y="87129"/>
                  </a:lnTo>
                  <a:lnTo>
                    <a:pt x="197492" y="87129"/>
                  </a:lnTo>
                  <a:lnTo>
                    <a:pt x="197492" y="66798"/>
                  </a:lnTo>
                  <a:lnTo>
                    <a:pt x="174258" y="66798"/>
                  </a:lnTo>
                  <a:lnTo>
                    <a:pt x="174258" y="43565"/>
                  </a:lnTo>
                  <a:lnTo>
                    <a:pt x="95842" y="43565"/>
                  </a:lnTo>
                  <a:lnTo>
                    <a:pt x="95842" y="0"/>
                  </a:lnTo>
                  <a:lnTo>
                    <a:pt x="0" y="0"/>
                  </a:lnTo>
                </a:path>
              </a:pathLst>
            </a:custGeom>
            <a:noFill/>
            <a:ln w="19050" cap="flat">
              <a:solidFill>
                <a:srgbClr val="B60D27"/>
              </a:solidFill>
              <a:prstDash val="solid"/>
              <a:miter/>
            </a:ln>
          </p:spPr>
          <p:txBody>
            <a:bodyPr rtlCol="0" anchor="ctr"/>
            <a:lstStyle/>
            <a:p>
              <a:endParaRPr lang="en-GB"/>
            </a:p>
          </p:txBody>
        </p:sp>
        <p:sp>
          <p:nvSpPr>
            <p:cNvPr id="101" name="Freeform: Shape 230">
              <a:extLst>
                <a:ext uri="{FF2B5EF4-FFF2-40B4-BE49-F238E27FC236}">
                  <a16:creationId xmlns:a16="http://schemas.microsoft.com/office/drawing/2014/main" id="{92170047-37BB-D484-96EF-0DB6F0D68F16}"/>
                </a:ext>
              </a:extLst>
            </p:cNvPr>
            <p:cNvSpPr/>
            <p:nvPr/>
          </p:nvSpPr>
          <p:spPr>
            <a:xfrm>
              <a:off x="4048716" y="23955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2" name="Freeform: Shape 231">
              <a:extLst>
                <a:ext uri="{FF2B5EF4-FFF2-40B4-BE49-F238E27FC236}">
                  <a16:creationId xmlns:a16="http://schemas.microsoft.com/office/drawing/2014/main" id="{A0C027BE-D889-0997-0728-53CEFBD84B1F}"/>
                </a:ext>
              </a:extLst>
            </p:cNvPr>
            <p:cNvSpPr/>
            <p:nvPr/>
          </p:nvSpPr>
          <p:spPr>
            <a:xfrm>
              <a:off x="4124916" y="24336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3" name="Freeform: Shape 232">
              <a:extLst>
                <a:ext uri="{FF2B5EF4-FFF2-40B4-BE49-F238E27FC236}">
                  <a16:creationId xmlns:a16="http://schemas.microsoft.com/office/drawing/2014/main" id="{27CDE7D7-FC79-8D2A-D58D-C67FF435E3D5}"/>
                </a:ext>
              </a:extLst>
            </p:cNvPr>
            <p:cNvSpPr/>
            <p:nvPr/>
          </p:nvSpPr>
          <p:spPr>
            <a:xfrm>
              <a:off x="4277316" y="25479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4" name="Freeform: Shape 233">
              <a:extLst>
                <a:ext uri="{FF2B5EF4-FFF2-40B4-BE49-F238E27FC236}">
                  <a16:creationId xmlns:a16="http://schemas.microsoft.com/office/drawing/2014/main" id="{3809B8B4-B964-50B6-FBC5-82EB606B60C9}"/>
                </a:ext>
              </a:extLst>
            </p:cNvPr>
            <p:cNvSpPr/>
            <p:nvPr/>
          </p:nvSpPr>
          <p:spPr>
            <a:xfrm>
              <a:off x="4296366" y="25479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5" name="Freeform: Shape 234">
              <a:extLst>
                <a:ext uri="{FF2B5EF4-FFF2-40B4-BE49-F238E27FC236}">
                  <a16:creationId xmlns:a16="http://schemas.microsoft.com/office/drawing/2014/main" id="{854F604E-A87F-B55F-6915-A9326EE61969}"/>
                </a:ext>
              </a:extLst>
            </p:cNvPr>
            <p:cNvSpPr/>
            <p:nvPr/>
          </p:nvSpPr>
          <p:spPr>
            <a:xfrm>
              <a:off x="4658317" y="28146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6" name="Freeform: Shape 235">
              <a:extLst>
                <a:ext uri="{FF2B5EF4-FFF2-40B4-BE49-F238E27FC236}">
                  <a16:creationId xmlns:a16="http://schemas.microsoft.com/office/drawing/2014/main" id="{B9F6C81D-BD85-2DB0-667D-C424567CA52E}"/>
                </a:ext>
              </a:extLst>
            </p:cNvPr>
            <p:cNvSpPr/>
            <p:nvPr/>
          </p:nvSpPr>
          <p:spPr>
            <a:xfrm>
              <a:off x="5839415"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7" name="Freeform: Shape 236">
              <a:extLst>
                <a:ext uri="{FF2B5EF4-FFF2-40B4-BE49-F238E27FC236}">
                  <a16:creationId xmlns:a16="http://schemas.microsoft.com/office/drawing/2014/main" id="{D89D90F9-D636-37F3-D2F1-12DE3C6B1D48}"/>
                </a:ext>
              </a:extLst>
            </p:cNvPr>
            <p:cNvSpPr/>
            <p:nvPr/>
          </p:nvSpPr>
          <p:spPr>
            <a:xfrm>
              <a:off x="5877515"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8" name="Freeform: Shape 237">
              <a:extLst>
                <a:ext uri="{FF2B5EF4-FFF2-40B4-BE49-F238E27FC236}">
                  <a16:creationId xmlns:a16="http://schemas.microsoft.com/office/drawing/2014/main" id="{F01505A8-C2FC-A260-91A7-02550686B507}"/>
                </a:ext>
              </a:extLst>
            </p:cNvPr>
            <p:cNvSpPr/>
            <p:nvPr/>
          </p:nvSpPr>
          <p:spPr>
            <a:xfrm>
              <a:off x="5953715" y="3786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9" name="Freeform: Shape 238">
              <a:extLst>
                <a:ext uri="{FF2B5EF4-FFF2-40B4-BE49-F238E27FC236}">
                  <a16:creationId xmlns:a16="http://schemas.microsoft.com/office/drawing/2014/main" id="{642B19C3-0221-EB33-D744-C3538FC4C7C2}"/>
                </a:ext>
              </a:extLst>
            </p:cNvPr>
            <p:cNvSpPr/>
            <p:nvPr/>
          </p:nvSpPr>
          <p:spPr>
            <a:xfrm>
              <a:off x="5991815"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0" name="Freeform: Shape 239">
              <a:extLst>
                <a:ext uri="{FF2B5EF4-FFF2-40B4-BE49-F238E27FC236}">
                  <a16:creationId xmlns:a16="http://schemas.microsoft.com/office/drawing/2014/main" id="{38DAB005-3451-1E5D-9028-926E8DF09715}"/>
                </a:ext>
              </a:extLst>
            </p:cNvPr>
            <p:cNvSpPr/>
            <p:nvPr/>
          </p:nvSpPr>
          <p:spPr>
            <a:xfrm>
              <a:off x="6068015"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1" name="Freeform: Shape 240">
              <a:extLst>
                <a:ext uri="{FF2B5EF4-FFF2-40B4-BE49-F238E27FC236}">
                  <a16:creationId xmlns:a16="http://schemas.microsoft.com/office/drawing/2014/main" id="{0B53C227-450B-8BD7-F62E-FC761FBDF14E}"/>
                </a:ext>
              </a:extLst>
            </p:cNvPr>
            <p:cNvSpPr/>
            <p:nvPr/>
          </p:nvSpPr>
          <p:spPr>
            <a:xfrm>
              <a:off x="6106115"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2" name="Freeform: Shape 241">
              <a:extLst>
                <a:ext uri="{FF2B5EF4-FFF2-40B4-BE49-F238E27FC236}">
                  <a16:creationId xmlns:a16="http://schemas.microsoft.com/office/drawing/2014/main" id="{B1B59874-30C5-4A48-5C29-6735D339674E}"/>
                </a:ext>
              </a:extLst>
            </p:cNvPr>
            <p:cNvSpPr/>
            <p:nvPr/>
          </p:nvSpPr>
          <p:spPr>
            <a:xfrm>
              <a:off x="6163265"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3" name="Freeform: Shape 242">
              <a:extLst>
                <a:ext uri="{FF2B5EF4-FFF2-40B4-BE49-F238E27FC236}">
                  <a16:creationId xmlns:a16="http://schemas.microsoft.com/office/drawing/2014/main" id="{B6CA1B17-F3BD-0033-60BE-E2B4EA938685}"/>
                </a:ext>
              </a:extLst>
            </p:cNvPr>
            <p:cNvSpPr/>
            <p:nvPr/>
          </p:nvSpPr>
          <p:spPr>
            <a:xfrm>
              <a:off x="6239465"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4" name="Freeform: Shape 243">
              <a:extLst>
                <a:ext uri="{FF2B5EF4-FFF2-40B4-BE49-F238E27FC236}">
                  <a16:creationId xmlns:a16="http://schemas.microsoft.com/office/drawing/2014/main" id="{85F1638D-9EB1-73AE-699A-ACD4D51AC967}"/>
                </a:ext>
              </a:extLst>
            </p:cNvPr>
            <p:cNvSpPr/>
            <p:nvPr/>
          </p:nvSpPr>
          <p:spPr>
            <a:xfrm>
              <a:off x="6277565"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5" name="Freeform: Shape 244">
              <a:extLst>
                <a:ext uri="{FF2B5EF4-FFF2-40B4-BE49-F238E27FC236}">
                  <a16:creationId xmlns:a16="http://schemas.microsoft.com/office/drawing/2014/main" id="{346918FD-BD2C-2A9C-C987-40A21572877D}"/>
                </a:ext>
              </a:extLst>
            </p:cNvPr>
            <p:cNvSpPr/>
            <p:nvPr/>
          </p:nvSpPr>
          <p:spPr>
            <a:xfrm>
              <a:off x="6315665"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6" name="Freeform: Shape 245">
              <a:extLst>
                <a:ext uri="{FF2B5EF4-FFF2-40B4-BE49-F238E27FC236}">
                  <a16:creationId xmlns:a16="http://schemas.microsoft.com/office/drawing/2014/main" id="{B441B44A-1C45-57A3-9830-67362AF24F27}"/>
                </a:ext>
              </a:extLst>
            </p:cNvPr>
            <p:cNvSpPr/>
            <p:nvPr/>
          </p:nvSpPr>
          <p:spPr>
            <a:xfrm>
              <a:off x="6353765"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7" name="Freeform: Shape 246">
              <a:extLst>
                <a:ext uri="{FF2B5EF4-FFF2-40B4-BE49-F238E27FC236}">
                  <a16:creationId xmlns:a16="http://schemas.microsoft.com/office/drawing/2014/main" id="{3D15973F-4890-513D-2D80-892B994FDEA5}"/>
                </a:ext>
              </a:extLst>
            </p:cNvPr>
            <p:cNvSpPr/>
            <p:nvPr/>
          </p:nvSpPr>
          <p:spPr>
            <a:xfrm>
              <a:off x="6410915"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8" name="Freeform: Shape 247">
              <a:extLst>
                <a:ext uri="{FF2B5EF4-FFF2-40B4-BE49-F238E27FC236}">
                  <a16:creationId xmlns:a16="http://schemas.microsoft.com/office/drawing/2014/main" id="{62CBB4BB-885F-5852-60B6-2DB1A8F16AEF}"/>
                </a:ext>
              </a:extLst>
            </p:cNvPr>
            <p:cNvSpPr/>
            <p:nvPr/>
          </p:nvSpPr>
          <p:spPr>
            <a:xfrm>
              <a:off x="6544274"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9" name="Freeform: Shape 248">
              <a:extLst>
                <a:ext uri="{FF2B5EF4-FFF2-40B4-BE49-F238E27FC236}">
                  <a16:creationId xmlns:a16="http://schemas.microsoft.com/office/drawing/2014/main" id="{632CBA82-641A-20F6-3DAB-9FC189A7EFBC}"/>
                </a:ext>
              </a:extLst>
            </p:cNvPr>
            <p:cNvSpPr/>
            <p:nvPr/>
          </p:nvSpPr>
          <p:spPr>
            <a:xfrm>
              <a:off x="6620474"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0" name="Freeform: Shape 249">
              <a:extLst>
                <a:ext uri="{FF2B5EF4-FFF2-40B4-BE49-F238E27FC236}">
                  <a16:creationId xmlns:a16="http://schemas.microsoft.com/office/drawing/2014/main" id="{94CE5271-5BC1-0B5B-AF35-9B15D159CFCE}"/>
                </a:ext>
              </a:extLst>
            </p:cNvPr>
            <p:cNvSpPr/>
            <p:nvPr/>
          </p:nvSpPr>
          <p:spPr>
            <a:xfrm>
              <a:off x="6772874"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1" name="Freeform: Shape 250">
              <a:extLst>
                <a:ext uri="{FF2B5EF4-FFF2-40B4-BE49-F238E27FC236}">
                  <a16:creationId xmlns:a16="http://schemas.microsoft.com/office/drawing/2014/main" id="{BD16E0CE-B918-09B7-B1FF-1393D59E2101}"/>
                </a:ext>
              </a:extLst>
            </p:cNvPr>
            <p:cNvSpPr/>
            <p:nvPr/>
          </p:nvSpPr>
          <p:spPr>
            <a:xfrm>
              <a:off x="6868124"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2" name="Freeform: Shape 251">
              <a:extLst>
                <a:ext uri="{FF2B5EF4-FFF2-40B4-BE49-F238E27FC236}">
                  <a16:creationId xmlns:a16="http://schemas.microsoft.com/office/drawing/2014/main" id="{85136FD9-3E52-5729-65D5-C6848B2442F7}"/>
                </a:ext>
              </a:extLst>
            </p:cNvPr>
            <p:cNvSpPr/>
            <p:nvPr/>
          </p:nvSpPr>
          <p:spPr>
            <a:xfrm>
              <a:off x="6944324"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3" name="Freeform: Shape 252">
              <a:extLst>
                <a:ext uri="{FF2B5EF4-FFF2-40B4-BE49-F238E27FC236}">
                  <a16:creationId xmlns:a16="http://schemas.microsoft.com/office/drawing/2014/main" id="{94E7350F-2FA7-D40F-EC7B-974A63773CBC}"/>
                </a:ext>
              </a:extLst>
            </p:cNvPr>
            <p:cNvSpPr/>
            <p:nvPr/>
          </p:nvSpPr>
          <p:spPr>
            <a:xfrm>
              <a:off x="7001474"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4" name="Freeform: Shape 253">
              <a:extLst>
                <a:ext uri="{FF2B5EF4-FFF2-40B4-BE49-F238E27FC236}">
                  <a16:creationId xmlns:a16="http://schemas.microsoft.com/office/drawing/2014/main" id="{8522371D-AEC6-6606-CBE5-00488A278741}"/>
                </a:ext>
              </a:extLst>
            </p:cNvPr>
            <p:cNvSpPr/>
            <p:nvPr/>
          </p:nvSpPr>
          <p:spPr>
            <a:xfrm>
              <a:off x="71729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5" name="Freeform: Shape 254">
              <a:extLst>
                <a:ext uri="{FF2B5EF4-FFF2-40B4-BE49-F238E27FC236}">
                  <a16:creationId xmlns:a16="http://schemas.microsoft.com/office/drawing/2014/main" id="{E754E48F-D020-91DB-1AAD-B7DBC78A5BEC}"/>
                </a:ext>
              </a:extLst>
            </p:cNvPr>
            <p:cNvSpPr/>
            <p:nvPr/>
          </p:nvSpPr>
          <p:spPr>
            <a:xfrm>
              <a:off x="72681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6" name="Freeform: Shape 255">
              <a:extLst>
                <a:ext uri="{FF2B5EF4-FFF2-40B4-BE49-F238E27FC236}">
                  <a16:creationId xmlns:a16="http://schemas.microsoft.com/office/drawing/2014/main" id="{4B7FEA9A-836A-6AD0-46B3-2B0B270866E9}"/>
                </a:ext>
              </a:extLst>
            </p:cNvPr>
            <p:cNvSpPr/>
            <p:nvPr/>
          </p:nvSpPr>
          <p:spPr>
            <a:xfrm>
              <a:off x="73062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7" name="Freeform: Shape 256">
              <a:extLst>
                <a:ext uri="{FF2B5EF4-FFF2-40B4-BE49-F238E27FC236}">
                  <a16:creationId xmlns:a16="http://schemas.microsoft.com/office/drawing/2014/main" id="{000F1D71-3625-C6C9-9023-6AAD64836D44}"/>
                </a:ext>
              </a:extLst>
            </p:cNvPr>
            <p:cNvSpPr/>
            <p:nvPr/>
          </p:nvSpPr>
          <p:spPr>
            <a:xfrm>
              <a:off x="73443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8" name="Freeform: Shape 257">
              <a:extLst>
                <a:ext uri="{FF2B5EF4-FFF2-40B4-BE49-F238E27FC236}">
                  <a16:creationId xmlns:a16="http://schemas.microsoft.com/office/drawing/2014/main" id="{14B0A284-4C65-08A8-20D0-4AB5CC0D3856}"/>
                </a:ext>
              </a:extLst>
            </p:cNvPr>
            <p:cNvSpPr/>
            <p:nvPr/>
          </p:nvSpPr>
          <p:spPr>
            <a:xfrm>
              <a:off x="74586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9" name="Freeform: Shape 258">
              <a:extLst>
                <a:ext uri="{FF2B5EF4-FFF2-40B4-BE49-F238E27FC236}">
                  <a16:creationId xmlns:a16="http://schemas.microsoft.com/office/drawing/2014/main" id="{DECFEE6C-1E7C-6294-076F-A40A924C45B7}"/>
                </a:ext>
              </a:extLst>
            </p:cNvPr>
            <p:cNvSpPr/>
            <p:nvPr/>
          </p:nvSpPr>
          <p:spPr>
            <a:xfrm>
              <a:off x="75158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0" name="Freeform: Shape 259">
              <a:extLst>
                <a:ext uri="{FF2B5EF4-FFF2-40B4-BE49-F238E27FC236}">
                  <a16:creationId xmlns:a16="http://schemas.microsoft.com/office/drawing/2014/main" id="{C878FD78-3480-FEDC-8D9F-DAE8EBAE4BC5}"/>
                </a:ext>
              </a:extLst>
            </p:cNvPr>
            <p:cNvSpPr/>
            <p:nvPr/>
          </p:nvSpPr>
          <p:spPr>
            <a:xfrm>
              <a:off x="75729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1" name="Freeform: Shape 260">
              <a:extLst>
                <a:ext uri="{FF2B5EF4-FFF2-40B4-BE49-F238E27FC236}">
                  <a16:creationId xmlns:a16="http://schemas.microsoft.com/office/drawing/2014/main" id="{446C378C-F782-DF6F-6D94-9DDEDA338835}"/>
                </a:ext>
              </a:extLst>
            </p:cNvPr>
            <p:cNvSpPr/>
            <p:nvPr/>
          </p:nvSpPr>
          <p:spPr>
            <a:xfrm>
              <a:off x="76682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2" name="Freeform: Shape 261">
              <a:extLst>
                <a:ext uri="{FF2B5EF4-FFF2-40B4-BE49-F238E27FC236}">
                  <a16:creationId xmlns:a16="http://schemas.microsoft.com/office/drawing/2014/main" id="{7565F82A-33C9-CF0D-C1F0-88AE7F250EAE}"/>
                </a:ext>
              </a:extLst>
            </p:cNvPr>
            <p:cNvSpPr/>
            <p:nvPr/>
          </p:nvSpPr>
          <p:spPr>
            <a:xfrm>
              <a:off x="77063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3" name="Freeform: Shape 262">
              <a:extLst>
                <a:ext uri="{FF2B5EF4-FFF2-40B4-BE49-F238E27FC236}">
                  <a16:creationId xmlns:a16="http://schemas.microsoft.com/office/drawing/2014/main" id="{F76D5D0F-5728-C4D5-B0B6-8D046BACE355}"/>
                </a:ext>
              </a:extLst>
            </p:cNvPr>
            <p:cNvSpPr/>
            <p:nvPr/>
          </p:nvSpPr>
          <p:spPr>
            <a:xfrm>
              <a:off x="77444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4" name="Freeform: Shape 263">
              <a:extLst>
                <a:ext uri="{FF2B5EF4-FFF2-40B4-BE49-F238E27FC236}">
                  <a16:creationId xmlns:a16="http://schemas.microsoft.com/office/drawing/2014/main" id="{C0CD42B9-C1C0-8367-040E-6D4013E92CF2}"/>
                </a:ext>
              </a:extLst>
            </p:cNvPr>
            <p:cNvSpPr/>
            <p:nvPr/>
          </p:nvSpPr>
          <p:spPr>
            <a:xfrm>
              <a:off x="78206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5" name="Freeform: Shape 264">
              <a:extLst>
                <a:ext uri="{FF2B5EF4-FFF2-40B4-BE49-F238E27FC236}">
                  <a16:creationId xmlns:a16="http://schemas.microsoft.com/office/drawing/2014/main" id="{A791E452-53EB-F035-B907-F209BE488ED2}"/>
                </a:ext>
              </a:extLst>
            </p:cNvPr>
            <p:cNvSpPr/>
            <p:nvPr/>
          </p:nvSpPr>
          <p:spPr>
            <a:xfrm>
              <a:off x="78777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6" name="Freeform: Shape 265">
              <a:extLst>
                <a:ext uri="{FF2B5EF4-FFF2-40B4-BE49-F238E27FC236}">
                  <a16:creationId xmlns:a16="http://schemas.microsoft.com/office/drawing/2014/main" id="{C631AAD5-0ABE-BE8B-193D-E7749E629552}"/>
                </a:ext>
              </a:extLst>
            </p:cNvPr>
            <p:cNvSpPr/>
            <p:nvPr/>
          </p:nvSpPr>
          <p:spPr>
            <a:xfrm>
              <a:off x="816353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grpSp>
      <p:grpSp>
        <p:nvGrpSpPr>
          <p:cNvPr id="137" name="Group 136">
            <a:extLst>
              <a:ext uri="{FF2B5EF4-FFF2-40B4-BE49-F238E27FC236}">
                <a16:creationId xmlns:a16="http://schemas.microsoft.com/office/drawing/2014/main" id="{C1974519-F466-A419-B9E3-4E832BC89D9C}"/>
              </a:ext>
            </a:extLst>
          </p:cNvPr>
          <p:cNvGrpSpPr/>
          <p:nvPr/>
        </p:nvGrpSpPr>
        <p:grpSpPr>
          <a:xfrm>
            <a:off x="1718227" y="3133011"/>
            <a:ext cx="3268111" cy="1786348"/>
            <a:chOff x="4057650" y="2319337"/>
            <a:chExt cx="4074585" cy="2226592"/>
          </a:xfrm>
        </p:grpSpPr>
        <p:sp>
          <p:nvSpPr>
            <p:cNvPr id="138" name="Freeform: Shape 198">
              <a:extLst>
                <a:ext uri="{FF2B5EF4-FFF2-40B4-BE49-F238E27FC236}">
                  <a16:creationId xmlns:a16="http://schemas.microsoft.com/office/drawing/2014/main" id="{28CB2522-DC2C-A072-13FA-C78A4CD1904E}"/>
                </a:ext>
              </a:extLst>
            </p:cNvPr>
            <p:cNvSpPr/>
            <p:nvPr/>
          </p:nvSpPr>
          <p:spPr>
            <a:xfrm>
              <a:off x="4057650" y="2319337"/>
              <a:ext cx="4074585" cy="2178919"/>
            </a:xfrm>
            <a:custGeom>
              <a:avLst/>
              <a:gdLst>
                <a:gd name="connsiteX0" fmla="*/ 4074586 w 4074585"/>
                <a:gd name="connsiteY0" fmla="*/ 2178920 h 2178919"/>
                <a:gd name="connsiteX1" fmla="*/ 3532966 w 4074585"/>
                <a:gd name="connsiteY1" fmla="*/ 2178920 h 2178919"/>
                <a:gd name="connsiteX2" fmla="*/ 3532966 w 4074585"/>
                <a:gd name="connsiteY2" fmla="*/ 2113550 h 2178919"/>
                <a:gd name="connsiteX3" fmla="*/ 3150099 w 4074585"/>
                <a:gd name="connsiteY3" fmla="*/ 2113550 h 2178919"/>
                <a:gd name="connsiteX4" fmla="*/ 3150099 w 4074585"/>
                <a:gd name="connsiteY4" fmla="*/ 2076202 h 2178919"/>
                <a:gd name="connsiteX5" fmla="*/ 3100292 w 4074585"/>
                <a:gd name="connsiteY5" fmla="*/ 2076202 h 2178919"/>
                <a:gd name="connsiteX6" fmla="*/ 3100292 w 4074585"/>
                <a:gd name="connsiteY6" fmla="*/ 2045075 h 2178919"/>
                <a:gd name="connsiteX7" fmla="*/ 2988240 w 4074585"/>
                <a:gd name="connsiteY7" fmla="*/ 2045075 h 2178919"/>
                <a:gd name="connsiteX8" fmla="*/ 2988240 w 4074585"/>
                <a:gd name="connsiteY8" fmla="*/ 2023282 h 2178919"/>
                <a:gd name="connsiteX9" fmla="*/ 2904192 w 4074585"/>
                <a:gd name="connsiteY9" fmla="*/ 2023282 h 2178919"/>
                <a:gd name="connsiteX10" fmla="*/ 2904192 w 4074585"/>
                <a:gd name="connsiteY10" fmla="*/ 1998383 h 2178919"/>
                <a:gd name="connsiteX11" fmla="*/ 2823258 w 4074585"/>
                <a:gd name="connsiteY11" fmla="*/ 1998383 h 2178919"/>
                <a:gd name="connsiteX12" fmla="*/ 2823258 w 4074585"/>
                <a:gd name="connsiteY12" fmla="*/ 1976590 h 2178919"/>
                <a:gd name="connsiteX13" fmla="*/ 2596029 w 4074585"/>
                <a:gd name="connsiteY13" fmla="*/ 1976590 h 2178919"/>
                <a:gd name="connsiteX14" fmla="*/ 2596029 w 4074585"/>
                <a:gd name="connsiteY14" fmla="*/ 1954806 h 2178919"/>
                <a:gd name="connsiteX15" fmla="*/ 2474633 w 4074585"/>
                <a:gd name="connsiteY15" fmla="*/ 1954806 h 2178919"/>
                <a:gd name="connsiteX16" fmla="*/ 2474633 w 4074585"/>
                <a:gd name="connsiteY16" fmla="*/ 1945462 h 2178919"/>
                <a:gd name="connsiteX17" fmla="*/ 2455955 w 4074585"/>
                <a:gd name="connsiteY17" fmla="*/ 1945462 h 2178919"/>
                <a:gd name="connsiteX18" fmla="*/ 2455955 w 4074585"/>
                <a:gd name="connsiteY18" fmla="*/ 1923679 h 2178919"/>
                <a:gd name="connsiteX19" fmla="*/ 2409263 w 4074585"/>
                <a:gd name="connsiteY19" fmla="*/ 1923679 h 2178919"/>
                <a:gd name="connsiteX20" fmla="*/ 2409263 w 4074585"/>
                <a:gd name="connsiteY20" fmla="*/ 1901885 h 2178919"/>
                <a:gd name="connsiteX21" fmla="*/ 2375021 w 4074585"/>
                <a:gd name="connsiteY21" fmla="*/ 1901885 h 2178919"/>
                <a:gd name="connsiteX22" fmla="*/ 2375021 w 4074585"/>
                <a:gd name="connsiteY22" fmla="*/ 1864538 h 2178919"/>
                <a:gd name="connsiteX23" fmla="*/ 2353237 w 4074585"/>
                <a:gd name="connsiteY23" fmla="*/ 1864538 h 2178919"/>
                <a:gd name="connsiteX24" fmla="*/ 2353237 w 4074585"/>
                <a:gd name="connsiteY24" fmla="*/ 1839630 h 2178919"/>
                <a:gd name="connsiteX25" fmla="*/ 2200713 w 4074585"/>
                <a:gd name="connsiteY25" fmla="*/ 1839630 h 2178919"/>
                <a:gd name="connsiteX26" fmla="*/ 2200713 w 4074585"/>
                <a:gd name="connsiteY26" fmla="*/ 1802282 h 2178919"/>
                <a:gd name="connsiteX27" fmla="*/ 2188264 w 4074585"/>
                <a:gd name="connsiteY27" fmla="*/ 1802282 h 2178919"/>
                <a:gd name="connsiteX28" fmla="*/ 2188264 w 4074585"/>
                <a:gd name="connsiteY28" fmla="*/ 1771155 h 2178919"/>
                <a:gd name="connsiteX29" fmla="*/ 2066858 w 4074585"/>
                <a:gd name="connsiteY29" fmla="*/ 1771155 h 2178919"/>
                <a:gd name="connsiteX30" fmla="*/ 2066858 w 4074585"/>
                <a:gd name="connsiteY30" fmla="*/ 1733798 h 2178919"/>
                <a:gd name="connsiteX31" fmla="*/ 1920564 w 4074585"/>
                <a:gd name="connsiteY31" fmla="*/ 1733798 h 2178919"/>
                <a:gd name="connsiteX32" fmla="*/ 1920564 w 4074585"/>
                <a:gd name="connsiteY32" fmla="*/ 1718234 h 2178919"/>
                <a:gd name="connsiteX33" fmla="*/ 1808502 w 4074585"/>
                <a:gd name="connsiteY33" fmla="*/ 1718234 h 2178919"/>
                <a:gd name="connsiteX34" fmla="*/ 1808502 w 4074585"/>
                <a:gd name="connsiteY34" fmla="*/ 1677772 h 2178919"/>
                <a:gd name="connsiteX35" fmla="*/ 1761811 w 4074585"/>
                <a:gd name="connsiteY35" fmla="*/ 1677772 h 2178919"/>
                <a:gd name="connsiteX36" fmla="*/ 1761811 w 4074585"/>
                <a:gd name="connsiteY36" fmla="*/ 1655978 h 2178919"/>
                <a:gd name="connsiteX37" fmla="*/ 1736912 w 4074585"/>
                <a:gd name="connsiteY37" fmla="*/ 1655978 h 2178919"/>
                <a:gd name="connsiteX38" fmla="*/ 1736912 w 4074585"/>
                <a:gd name="connsiteY38" fmla="*/ 1621736 h 2178919"/>
                <a:gd name="connsiteX39" fmla="*/ 1578159 w 4074585"/>
                <a:gd name="connsiteY39" fmla="*/ 1621736 h 2178919"/>
                <a:gd name="connsiteX40" fmla="*/ 1578159 w 4074585"/>
                <a:gd name="connsiteY40" fmla="*/ 1587503 h 2178919"/>
                <a:gd name="connsiteX41" fmla="*/ 1534582 w 4074585"/>
                <a:gd name="connsiteY41" fmla="*/ 1587503 h 2178919"/>
                <a:gd name="connsiteX42" fmla="*/ 1534582 w 4074585"/>
                <a:gd name="connsiteY42" fmla="*/ 1559490 h 2178919"/>
                <a:gd name="connsiteX43" fmla="*/ 1478556 w 4074585"/>
                <a:gd name="connsiteY43" fmla="*/ 1559490 h 2178919"/>
                <a:gd name="connsiteX44" fmla="*/ 1478556 w 4074585"/>
                <a:gd name="connsiteY44" fmla="*/ 1540812 h 2178919"/>
                <a:gd name="connsiteX45" fmla="*/ 1431865 w 4074585"/>
                <a:gd name="connsiteY45" fmla="*/ 1540812 h 2178919"/>
                <a:gd name="connsiteX46" fmla="*/ 1431865 w 4074585"/>
                <a:gd name="connsiteY46" fmla="*/ 1509684 h 2178919"/>
                <a:gd name="connsiteX47" fmla="*/ 1378944 w 4074585"/>
                <a:gd name="connsiteY47" fmla="*/ 1509684 h 2178919"/>
                <a:gd name="connsiteX48" fmla="*/ 1378944 w 4074585"/>
                <a:gd name="connsiteY48" fmla="*/ 1481671 h 2178919"/>
                <a:gd name="connsiteX49" fmla="*/ 1304239 w 4074585"/>
                <a:gd name="connsiteY49" fmla="*/ 1481671 h 2178919"/>
                <a:gd name="connsiteX50" fmla="*/ 1304239 w 4074585"/>
                <a:gd name="connsiteY50" fmla="*/ 1438085 h 2178919"/>
                <a:gd name="connsiteX51" fmla="*/ 1251328 w 4074585"/>
                <a:gd name="connsiteY51" fmla="*/ 1438085 h 2178919"/>
                <a:gd name="connsiteX52" fmla="*/ 1251328 w 4074585"/>
                <a:gd name="connsiteY52" fmla="*/ 1372724 h 2178919"/>
                <a:gd name="connsiteX53" fmla="*/ 1179728 w 4074585"/>
                <a:gd name="connsiteY53" fmla="*/ 1372724 h 2178919"/>
                <a:gd name="connsiteX54" fmla="*/ 1179728 w 4074585"/>
                <a:gd name="connsiteY54" fmla="*/ 1344701 h 2178919"/>
                <a:gd name="connsiteX55" fmla="*/ 1148601 w 4074585"/>
                <a:gd name="connsiteY55" fmla="*/ 1344701 h 2178919"/>
                <a:gd name="connsiteX56" fmla="*/ 1148601 w 4074585"/>
                <a:gd name="connsiteY56" fmla="*/ 1279341 h 2178919"/>
                <a:gd name="connsiteX57" fmla="*/ 1089460 w 4074585"/>
                <a:gd name="connsiteY57" fmla="*/ 1279341 h 2178919"/>
                <a:gd name="connsiteX58" fmla="*/ 1089460 w 4074585"/>
                <a:gd name="connsiteY58" fmla="*/ 1254433 h 2178919"/>
                <a:gd name="connsiteX59" fmla="*/ 1045883 w 4074585"/>
                <a:gd name="connsiteY59" fmla="*/ 1254433 h 2178919"/>
                <a:gd name="connsiteX60" fmla="*/ 1045883 w 4074585"/>
                <a:gd name="connsiteY60" fmla="*/ 1204636 h 2178919"/>
                <a:gd name="connsiteX61" fmla="*/ 1008526 w 4074585"/>
                <a:gd name="connsiteY61" fmla="*/ 1204636 h 2178919"/>
                <a:gd name="connsiteX62" fmla="*/ 1008526 w 4074585"/>
                <a:gd name="connsiteY62" fmla="*/ 1145486 h 2178919"/>
                <a:gd name="connsiteX63" fmla="*/ 980513 w 4074585"/>
                <a:gd name="connsiteY63" fmla="*/ 1145486 h 2178919"/>
                <a:gd name="connsiteX64" fmla="*/ 980513 w 4074585"/>
                <a:gd name="connsiteY64" fmla="*/ 1105024 h 2178919"/>
                <a:gd name="connsiteX65" fmla="*/ 955615 w 4074585"/>
                <a:gd name="connsiteY65" fmla="*/ 1105024 h 2178919"/>
                <a:gd name="connsiteX66" fmla="*/ 955615 w 4074585"/>
                <a:gd name="connsiteY66" fmla="*/ 1077011 h 2178919"/>
                <a:gd name="connsiteX67" fmla="*/ 912034 w 4074585"/>
                <a:gd name="connsiteY67" fmla="*/ 1077011 h 2178919"/>
                <a:gd name="connsiteX68" fmla="*/ 912034 w 4074585"/>
                <a:gd name="connsiteY68" fmla="*/ 964949 h 2178919"/>
                <a:gd name="connsiteX69" fmla="*/ 865343 w 4074585"/>
                <a:gd name="connsiteY69" fmla="*/ 964949 h 2178919"/>
                <a:gd name="connsiteX70" fmla="*/ 865343 w 4074585"/>
                <a:gd name="connsiteY70" fmla="*/ 887133 h 2178919"/>
                <a:gd name="connsiteX71" fmla="*/ 834216 w 4074585"/>
                <a:gd name="connsiteY71" fmla="*/ 887133 h 2178919"/>
                <a:gd name="connsiteX72" fmla="*/ 834216 w 4074585"/>
                <a:gd name="connsiteY72" fmla="*/ 837329 h 2178919"/>
                <a:gd name="connsiteX73" fmla="*/ 796863 w 4074585"/>
                <a:gd name="connsiteY73" fmla="*/ 837329 h 2178919"/>
                <a:gd name="connsiteX74" fmla="*/ 796863 w 4074585"/>
                <a:gd name="connsiteY74" fmla="*/ 796863 h 2178919"/>
                <a:gd name="connsiteX75" fmla="*/ 762623 w 4074585"/>
                <a:gd name="connsiteY75" fmla="*/ 796863 h 2178919"/>
                <a:gd name="connsiteX76" fmla="*/ 762623 w 4074585"/>
                <a:gd name="connsiteY76" fmla="*/ 719044 h 2178919"/>
                <a:gd name="connsiteX77" fmla="*/ 728382 w 4074585"/>
                <a:gd name="connsiteY77" fmla="*/ 719044 h 2178919"/>
                <a:gd name="connsiteX78" fmla="*/ 728382 w 4074585"/>
                <a:gd name="connsiteY78" fmla="*/ 687916 h 2178919"/>
                <a:gd name="connsiteX79" fmla="*/ 715931 w 4074585"/>
                <a:gd name="connsiteY79" fmla="*/ 687916 h 2178919"/>
                <a:gd name="connsiteX80" fmla="*/ 715931 w 4074585"/>
                <a:gd name="connsiteY80" fmla="*/ 653677 h 2178919"/>
                <a:gd name="connsiteX81" fmla="*/ 691029 w 4074585"/>
                <a:gd name="connsiteY81" fmla="*/ 653677 h 2178919"/>
                <a:gd name="connsiteX82" fmla="*/ 691029 w 4074585"/>
                <a:gd name="connsiteY82" fmla="*/ 610098 h 2178919"/>
                <a:gd name="connsiteX83" fmla="*/ 631888 w 4074585"/>
                <a:gd name="connsiteY83" fmla="*/ 610098 h 2178919"/>
                <a:gd name="connsiteX84" fmla="*/ 631888 w 4074585"/>
                <a:gd name="connsiteY84" fmla="*/ 557181 h 2178919"/>
                <a:gd name="connsiteX85" fmla="*/ 578971 w 4074585"/>
                <a:gd name="connsiteY85" fmla="*/ 557181 h 2178919"/>
                <a:gd name="connsiteX86" fmla="*/ 578971 w 4074585"/>
                <a:gd name="connsiteY86" fmla="*/ 504265 h 2178919"/>
                <a:gd name="connsiteX87" fmla="*/ 550956 w 4074585"/>
                <a:gd name="connsiteY87" fmla="*/ 504265 h 2178919"/>
                <a:gd name="connsiteX88" fmla="*/ 550956 w 4074585"/>
                <a:gd name="connsiteY88" fmla="*/ 457573 h 2178919"/>
                <a:gd name="connsiteX89" fmla="*/ 529167 w 4074585"/>
                <a:gd name="connsiteY89" fmla="*/ 457573 h 2178919"/>
                <a:gd name="connsiteX90" fmla="*/ 529167 w 4074585"/>
                <a:gd name="connsiteY90" fmla="*/ 410883 h 2178919"/>
                <a:gd name="connsiteX91" fmla="*/ 482476 w 4074585"/>
                <a:gd name="connsiteY91" fmla="*/ 410883 h 2178919"/>
                <a:gd name="connsiteX92" fmla="*/ 482476 w 4074585"/>
                <a:gd name="connsiteY92" fmla="*/ 385981 h 2178919"/>
                <a:gd name="connsiteX93" fmla="*/ 423334 w 4074585"/>
                <a:gd name="connsiteY93" fmla="*/ 385981 h 2178919"/>
                <a:gd name="connsiteX94" fmla="*/ 423334 w 4074585"/>
                <a:gd name="connsiteY94" fmla="*/ 308161 h 2178919"/>
                <a:gd name="connsiteX95" fmla="*/ 370417 w 4074585"/>
                <a:gd name="connsiteY95" fmla="*/ 308161 h 2178919"/>
                <a:gd name="connsiteX96" fmla="*/ 370417 w 4074585"/>
                <a:gd name="connsiteY96" fmla="*/ 267696 h 2178919"/>
                <a:gd name="connsiteX97" fmla="*/ 348627 w 4074585"/>
                <a:gd name="connsiteY97" fmla="*/ 267696 h 2178919"/>
                <a:gd name="connsiteX98" fmla="*/ 348627 w 4074585"/>
                <a:gd name="connsiteY98" fmla="*/ 242794 h 2178919"/>
                <a:gd name="connsiteX99" fmla="*/ 323725 w 4074585"/>
                <a:gd name="connsiteY99" fmla="*/ 242794 h 2178919"/>
                <a:gd name="connsiteX100" fmla="*/ 323725 w 4074585"/>
                <a:gd name="connsiteY100" fmla="*/ 224118 h 2178919"/>
                <a:gd name="connsiteX101" fmla="*/ 301937 w 4074585"/>
                <a:gd name="connsiteY101" fmla="*/ 224118 h 2178919"/>
                <a:gd name="connsiteX102" fmla="*/ 301937 w 4074585"/>
                <a:gd name="connsiteY102" fmla="*/ 155638 h 2178919"/>
                <a:gd name="connsiteX103" fmla="*/ 249020 w 4074585"/>
                <a:gd name="connsiteY103" fmla="*/ 155638 h 2178919"/>
                <a:gd name="connsiteX104" fmla="*/ 249020 w 4074585"/>
                <a:gd name="connsiteY104" fmla="*/ 108946 h 2178919"/>
                <a:gd name="connsiteX105" fmla="*/ 217892 w 4074585"/>
                <a:gd name="connsiteY105" fmla="*/ 108946 h 2178919"/>
                <a:gd name="connsiteX106" fmla="*/ 217892 w 4074585"/>
                <a:gd name="connsiteY106" fmla="*/ 80932 h 2178919"/>
                <a:gd name="connsiteX107" fmla="*/ 183652 w 4074585"/>
                <a:gd name="connsiteY107" fmla="*/ 80932 h 2178919"/>
                <a:gd name="connsiteX108" fmla="*/ 183652 w 4074585"/>
                <a:gd name="connsiteY108" fmla="*/ 52917 h 2178919"/>
                <a:gd name="connsiteX109" fmla="*/ 146299 w 4074585"/>
                <a:gd name="connsiteY109" fmla="*/ 52917 h 2178919"/>
                <a:gd name="connsiteX110" fmla="*/ 146299 w 4074585"/>
                <a:gd name="connsiteY110" fmla="*/ 28015 h 2178919"/>
                <a:gd name="connsiteX111" fmla="*/ 74706 w 4074585"/>
                <a:gd name="connsiteY111" fmla="*/ 28015 h 2178919"/>
                <a:gd name="connsiteX112" fmla="*/ 74706 w 4074585"/>
                <a:gd name="connsiteY112" fmla="*/ 0 h 2178919"/>
                <a:gd name="connsiteX113" fmla="*/ 0 w 4074585"/>
                <a:gd name="connsiteY113" fmla="*/ 0 h 217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074585" h="2178919">
                  <a:moveTo>
                    <a:pt x="4074586" y="2178920"/>
                  </a:moveTo>
                  <a:lnTo>
                    <a:pt x="3532966" y="2178920"/>
                  </a:lnTo>
                  <a:lnTo>
                    <a:pt x="3532966" y="2113550"/>
                  </a:lnTo>
                  <a:lnTo>
                    <a:pt x="3150099" y="2113550"/>
                  </a:lnTo>
                  <a:lnTo>
                    <a:pt x="3150099" y="2076202"/>
                  </a:lnTo>
                  <a:lnTo>
                    <a:pt x="3100292" y="2076202"/>
                  </a:lnTo>
                  <a:lnTo>
                    <a:pt x="3100292" y="2045075"/>
                  </a:lnTo>
                  <a:lnTo>
                    <a:pt x="2988240" y="2045075"/>
                  </a:lnTo>
                  <a:lnTo>
                    <a:pt x="2988240" y="2023282"/>
                  </a:lnTo>
                  <a:lnTo>
                    <a:pt x="2904192" y="2023282"/>
                  </a:lnTo>
                  <a:lnTo>
                    <a:pt x="2904192" y="1998383"/>
                  </a:lnTo>
                  <a:lnTo>
                    <a:pt x="2823258" y="1998383"/>
                  </a:lnTo>
                  <a:lnTo>
                    <a:pt x="2823258" y="1976590"/>
                  </a:lnTo>
                  <a:lnTo>
                    <a:pt x="2596029" y="1976590"/>
                  </a:lnTo>
                  <a:lnTo>
                    <a:pt x="2596029" y="1954806"/>
                  </a:lnTo>
                  <a:lnTo>
                    <a:pt x="2474633" y="1954806"/>
                  </a:lnTo>
                  <a:lnTo>
                    <a:pt x="2474633" y="1945462"/>
                  </a:lnTo>
                  <a:lnTo>
                    <a:pt x="2455955" y="1945462"/>
                  </a:lnTo>
                  <a:lnTo>
                    <a:pt x="2455955" y="1923679"/>
                  </a:lnTo>
                  <a:lnTo>
                    <a:pt x="2409263" y="1923679"/>
                  </a:lnTo>
                  <a:lnTo>
                    <a:pt x="2409263" y="1901885"/>
                  </a:lnTo>
                  <a:lnTo>
                    <a:pt x="2375021" y="1901885"/>
                  </a:lnTo>
                  <a:lnTo>
                    <a:pt x="2375021" y="1864538"/>
                  </a:lnTo>
                  <a:lnTo>
                    <a:pt x="2353237" y="1864538"/>
                  </a:lnTo>
                  <a:lnTo>
                    <a:pt x="2353237" y="1839630"/>
                  </a:lnTo>
                  <a:lnTo>
                    <a:pt x="2200713" y="1839630"/>
                  </a:lnTo>
                  <a:lnTo>
                    <a:pt x="2200713" y="1802282"/>
                  </a:lnTo>
                  <a:lnTo>
                    <a:pt x="2188264" y="1802282"/>
                  </a:lnTo>
                  <a:lnTo>
                    <a:pt x="2188264" y="1771155"/>
                  </a:lnTo>
                  <a:lnTo>
                    <a:pt x="2066858" y="1771155"/>
                  </a:lnTo>
                  <a:lnTo>
                    <a:pt x="2066858" y="1733798"/>
                  </a:lnTo>
                  <a:lnTo>
                    <a:pt x="1920564" y="1733798"/>
                  </a:lnTo>
                  <a:lnTo>
                    <a:pt x="1920564" y="1718234"/>
                  </a:lnTo>
                  <a:lnTo>
                    <a:pt x="1808502" y="1718234"/>
                  </a:lnTo>
                  <a:lnTo>
                    <a:pt x="1808502" y="1677772"/>
                  </a:lnTo>
                  <a:lnTo>
                    <a:pt x="1761811" y="1677772"/>
                  </a:lnTo>
                  <a:lnTo>
                    <a:pt x="1761811" y="1655978"/>
                  </a:lnTo>
                  <a:lnTo>
                    <a:pt x="1736912" y="1655978"/>
                  </a:lnTo>
                  <a:lnTo>
                    <a:pt x="1736912" y="1621736"/>
                  </a:lnTo>
                  <a:lnTo>
                    <a:pt x="1578159" y="1621736"/>
                  </a:lnTo>
                  <a:lnTo>
                    <a:pt x="1578159" y="1587503"/>
                  </a:lnTo>
                  <a:lnTo>
                    <a:pt x="1534582" y="1587503"/>
                  </a:lnTo>
                  <a:lnTo>
                    <a:pt x="1534582" y="1559490"/>
                  </a:lnTo>
                  <a:lnTo>
                    <a:pt x="1478556" y="1559490"/>
                  </a:lnTo>
                  <a:lnTo>
                    <a:pt x="1478556" y="1540812"/>
                  </a:lnTo>
                  <a:lnTo>
                    <a:pt x="1431865" y="1540812"/>
                  </a:lnTo>
                  <a:lnTo>
                    <a:pt x="1431865" y="1509684"/>
                  </a:lnTo>
                  <a:lnTo>
                    <a:pt x="1378944" y="1509684"/>
                  </a:lnTo>
                  <a:lnTo>
                    <a:pt x="1378944" y="1481671"/>
                  </a:lnTo>
                  <a:lnTo>
                    <a:pt x="1304239" y="1481671"/>
                  </a:lnTo>
                  <a:lnTo>
                    <a:pt x="1304239" y="1438085"/>
                  </a:lnTo>
                  <a:lnTo>
                    <a:pt x="1251328" y="1438085"/>
                  </a:lnTo>
                  <a:lnTo>
                    <a:pt x="1251328" y="1372724"/>
                  </a:lnTo>
                  <a:lnTo>
                    <a:pt x="1179728" y="1372724"/>
                  </a:lnTo>
                  <a:lnTo>
                    <a:pt x="1179728" y="1344701"/>
                  </a:lnTo>
                  <a:lnTo>
                    <a:pt x="1148601" y="1344701"/>
                  </a:lnTo>
                  <a:lnTo>
                    <a:pt x="1148601" y="1279341"/>
                  </a:lnTo>
                  <a:lnTo>
                    <a:pt x="1089460" y="1279341"/>
                  </a:lnTo>
                  <a:lnTo>
                    <a:pt x="1089460" y="1254433"/>
                  </a:lnTo>
                  <a:lnTo>
                    <a:pt x="1045883" y="1254433"/>
                  </a:lnTo>
                  <a:lnTo>
                    <a:pt x="1045883" y="1204636"/>
                  </a:lnTo>
                  <a:lnTo>
                    <a:pt x="1008526" y="1204636"/>
                  </a:lnTo>
                  <a:lnTo>
                    <a:pt x="1008526" y="1145486"/>
                  </a:lnTo>
                  <a:lnTo>
                    <a:pt x="980513" y="1145486"/>
                  </a:lnTo>
                  <a:lnTo>
                    <a:pt x="980513" y="1105024"/>
                  </a:lnTo>
                  <a:lnTo>
                    <a:pt x="955615" y="1105024"/>
                  </a:lnTo>
                  <a:lnTo>
                    <a:pt x="955615" y="1077011"/>
                  </a:lnTo>
                  <a:lnTo>
                    <a:pt x="912034" y="1077011"/>
                  </a:lnTo>
                  <a:lnTo>
                    <a:pt x="912034" y="964949"/>
                  </a:lnTo>
                  <a:lnTo>
                    <a:pt x="865343" y="964949"/>
                  </a:lnTo>
                  <a:lnTo>
                    <a:pt x="865343" y="887133"/>
                  </a:lnTo>
                  <a:lnTo>
                    <a:pt x="834216" y="887133"/>
                  </a:lnTo>
                  <a:lnTo>
                    <a:pt x="834216" y="837329"/>
                  </a:lnTo>
                  <a:lnTo>
                    <a:pt x="796863" y="837329"/>
                  </a:lnTo>
                  <a:lnTo>
                    <a:pt x="796863" y="796863"/>
                  </a:lnTo>
                  <a:lnTo>
                    <a:pt x="762623" y="796863"/>
                  </a:lnTo>
                  <a:lnTo>
                    <a:pt x="762623" y="719044"/>
                  </a:lnTo>
                  <a:lnTo>
                    <a:pt x="728382" y="719044"/>
                  </a:lnTo>
                  <a:lnTo>
                    <a:pt x="728382" y="687916"/>
                  </a:lnTo>
                  <a:lnTo>
                    <a:pt x="715931" y="687916"/>
                  </a:lnTo>
                  <a:lnTo>
                    <a:pt x="715931" y="653677"/>
                  </a:lnTo>
                  <a:lnTo>
                    <a:pt x="691029" y="653677"/>
                  </a:lnTo>
                  <a:lnTo>
                    <a:pt x="691029" y="610098"/>
                  </a:lnTo>
                  <a:lnTo>
                    <a:pt x="631888" y="610098"/>
                  </a:lnTo>
                  <a:lnTo>
                    <a:pt x="631888" y="557181"/>
                  </a:lnTo>
                  <a:lnTo>
                    <a:pt x="578971" y="557181"/>
                  </a:lnTo>
                  <a:lnTo>
                    <a:pt x="578971" y="504265"/>
                  </a:lnTo>
                  <a:lnTo>
                    <a:pt x="550956" y="504265"/>
                  </a:lnTo>
                  <a:lnTo>
                    <a:pt x="550956" y="457573"/>
                  </a:lnTo>
                  <a:lnTo>
                    <a:pt x="529167" y="457573"/>
                  </a:lnTo>
                  <a:lnTo>
                    <a:pt x="529167" y="410883"/>
                  </a:lnTo>
                  <a:lnTo>
                    <a:pt x="482476" y="410883"/>
                  </a:lnTo>
                  <a:lnTo>
                    <a:pt x="482476" y="385981"/>
                  </a:lnTo>
                  <a:lnTo>
                    <a:pt x="423334" y="385981"/>
                  </a:lnTo>
                  <a:lnTo>
                    <a:pt x="423334" y="308161"/>
                  </a:lnTo>
                  <a:lnTo>
                    <a:pt x="370417" y="308161"/>
                  </a:lnTo>
                  <a:lnTo>
                    <a:pt x="370417" y="267696"/>
                  </a:lnTo>
                  <a:lnTo>
                    <a:pt x="348627" y="267696"/>
                  </a:lnTo>
                  <a:lnTo>
                    <a:pt x="348627" y="242794"/>
                  </a:lnTo>
                  <a:lnTo>
                    <a:pt x="323725" y="242794"/>
                  </a:lnTo>
                  <a:lnTo>
                    <a:pt x="323725" y="224118"/>
                  </a:lnTo>
                  <a:lnTo>
                    <a:pt x="301937" y="224118"/>
                  </a:lnTo>
                  <a:lnTo>
                    <a:pt x="301937" y="155638"/>
                  </a:lnTo>
                  <a:lnTo>
                    <a:pt x="249020" y="155638"/>
                  </a:lnTo>
                  <a:lnTo>
                    <a:pt x="249020" y="108946"/>
                  </a:lnTo>
                  <a:lnTo>
                    <a:pt x="217892" y="108946"/>
                  </a:lnTo>
                  <a:lnTo>
                    <a:pt x="217892" y="80932"/>
                  </a:lnTo>
                  <a:lnTo>
                    <a:pt x="183652" y="80932"/>
                  </a:lnTo>
                  <a:lnTo>
                    <a:pt x="183652" y="52917"/>
                  </a:lnTo>
                  <a:lnTo>
                    <a:pt x="146299" y="52917"/>
                  </a:lnTo>
                  <a:lnTo>
                    <a:pt x="146299" y="28015"/>
                  </a:lnTo>
                  <a:lnTo>
                    <a:pt x="74706" y="28015"/>
                  </a:lnTo>
                  <a:lnTo>
                    <a:pt x="74706" y="0"/>
                  </a:lnTo>
                  <a:lnTo>
                    <a:pt x="0" y="0"/>
                  </a:lnTo>
                </a:path>
              </a:pathLst>
            </a:custGeom>
            <a:noFill/>
            <a:ln w="19050" cap="flat">
              <a:solidFill>
                <a:schemeClr val="accent2"/>
              </a:solidFill>
              <a:prstDash val="solid"/>
              <a:miter/>
            </a:ln>
          </p:spPr>
          <p:txBody>
            <a:bodyPr rtlCol="0" anchor="ctr"/>
            <a:lstStyle/>
            <a:p>
              <a:endParaRPr lang="en-GB"/>
            </a:p>
          </p:txBody>
        </p:sp>
        <p:sp>
          <p:nvSpPr>
            <p:cNvPr id="139" name="Freeform: Shape 199">
              <a:extLst>
                <a:ext uri="{FF2B5EF4-FFF2-40B4-BE49-F238E27FC236}">
                  <a16:creationId xmlns:a16="http://schemas.microsoft.com/office/drawing/2014/main" id="{A34756AB-93C7-32B0-61F9-38FE722CA726}"/>
                </a:ext>
              </a:extLst>
            </p:cNvPr>
            <p:cNvSpPr/>
            <p:nvPr/>
          </p:nvSpPr>
          <p:spPr>
            <a:xfrm>
              <a:off x="5128059" y="35224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0" name="Freeform: Shape 200">
              <a:extLst>
                <a:ext uri="{FF2B5EF4-FFF2-40B4-BE49-F238E27FC236}">
                  <a16:creationId xmlns:a16="http://schemas.microsoft.com/office/drawing/2014/main" id="{65B64F17-A529-26F0-964F-20A8A5B86B1C}"/>
                </a:ext>
              </a:extLst>
            </p:cNvPr>
            <p:cNvSpPr/>
            <p:nvPr/>
          </p:nvSpPr>
          <p:spPr>
            <a:xfrm>
              <a:off x="5680509" y="39034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1" name="Freeform: Shape 201">
              <a:extLst>
                <a:ext uri="{FF2B5EF4-FFF2-40B4-BE49-F238E27FC236}">
                  <a16:creationId xmlns:a16="http://schemas.microsoft.com/office/drawing/2014/main" id="{8089D738-806F-CFED-A4CE-2FB8418B9712}"/>
                </a:ext>
              </a:extLst>
            </p:cNvPr>
            <p:cNvSpPr/>
            <p:nvPr/>
          </p:nvSpPr>
          <p:spPr>
            <a:xfrm>
              <a:off x="5737659" y="39034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2" name="Freeform: Shape 202">
              <a:extLst>
                <a:ext uri="{FF2B5EF4-FFF2-40B4-BE49-F238E27FC236}">
                  <a16:creationId xmlns:a16="http://schemas.microsoft.com/office/drawing/2014/main" id="{394598C2-12A4-4D7D-C25E-4A48DF0DAEDD}"/>
                </a:ext>
              </a:extLst>
            </p:cNvPr>
            <p:cNvSpPr/>
            <p:nvPr/>
          </p:nvSpPr>
          <p:spPr>
            <a:xfrm>
              <a:off x="5890059" y="3998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3" name="Freeform: Shape 203">
              <a:extLst>
                <a:ext uri="{FF2B5EF4-FFF2-40B4-BE49-F238E27FC236}">
                  <a16:creationId xmlns:a16="http://schemas.microsoft.com/office/drawing/2014/main" id="{577C06E0-1CE0-2445-9546-00206797C81B}"/>
                </a:ext>
              </a:extLst>
            </p:cNvPr>
            <p:cNvSpPr/>
            <p:nvPr/>
          </p:nvSpPr>
          <p:spPr>
            <a:xfrm>
              <a:off x="5947209" y="3998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4" name="Freeform: Shape 204">
              <a:extLst>
                <a:ext uri="{FF2B5EF4-FFF2-40B4-BE49-F238E27FC236}">
                  <a16:creationId xmlns:a16="http://schemas.microsoft.com/office/drawing/2014/main" id="{E6CBE665-0559-4937-623C-CBF554ED3A19}"/>
                </a:ext>
              </a:extLst>
            </p:cNvPr>
            <p:cNvSpPr/>
            <p:nvPr/>
          </p:nvSpPr>
          <p:spPr>
            <a:xfrm>
              <a:off x="6004359" y="40177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5" name="Freeform: Shape 205">
              <a:extLst>
                <a:ext uri="{FF2B5EF4-FFF2-40B4-BE49-F238E27FC236}">
                  <a16:creationId xmlns:a16="http://schemas.microsoft.com/office/drawing/2014/main" id="{224705D4-3AA8-534C-FAE1-2BE83CAEF27F}"/>
                </a:ext>
              </a:extLst>
            </p:cNvPr>
            <p:cNvSpPr/>
            <p:nvPr/>
          </p:nvSpPr>
          <p:spPr>
            <a:xfrm>
              <a:off x="6061509" y="40177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6" name="Freeform: Shape 206">
              <a:extLst>
                <a:ext uri="{FF2B5EF4-FFF2-40B4-BE49-F238E27FC236}">
                  <a16:creationId xmlns:a16="http://schemas.microsoft.com/office/drawing/2014/main" id="{4B399FFC-89C4-9549-E3A0-8B3F9ECF0E78}"/>
                </a:ext>
              </a:extLst>
            </p:cNvPr>
            <p:cNvSpPr/>
            <p:nvPr/>
          </p:nvSpPr>
          <p:spPr>
            <a:xfrm>
              <a:off x="6156759" y="40368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7" name="Freeform: Shape 207">
              <a:extLst>
                <a:ext uri="{FF2B5EF4-FFF2-40B4-BE49-F238E27FC236}">
                  <a16:creationId xmlns:a16="http://schemas.microsoft.com/office/drawing/2014/main" id="{1991DAAF-0D58-9FAF-665B-A8EB9435E7E4}"/>
                </a:ext>
              </a:extLst>
            </p:cNvPr>
            <p:cNvSpPr/>
            <p:nvPr/>
          </p:nvSpPr>
          <p:spPr>
            <a:xfrm>
              <a:off x="6213909" y="40368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8" name="Freeform: Shape 208">
              <a:extLst>
                <a:ext uri="{FF2B5EF4-FFF2-40B4-BE49-F238E27FC236}">
                  <a16:creationId xmlns:a16="http://schemas.microsoft.com/office/drawing/2014/main" id="{7E39BA66-5E20-3A63-B4B2-ACB68415DFA5}"/>
                </a:ext>
              </a:extLst>
            </p:cNvPr>
            <p:cNvSpPr/>
            <p:nvPr/>
          </p:nvSpPr>
          <p:spPr>
            <a:xfrm>
              <a:off x="6271059" y="41130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9" name="Freeform: Shape 209">
              <a:extLst>
                <a:ext uri="{FF2B5EF4-FFF2-40B4-BE49-F238E27FC236}">
                  <a16:creationId xmlns:a16="http://schemas.microsoft.com/office/drawing/2014/main" id="{531A89E1-009D-BAB4-A0C2-25014E916698}"/>
                </a:ext>
              </a:extLst>
            </p:cNvPr>
            <p:cNvSpPr/>
            <p:nvPr/>
          </p:nvSpPr>
          <p:spPr>
            <a:xfrm>
              <a:off x="6366309" y="41130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0" name="Freeform: Shape 210">
              <a:extLst>
                <a:ext uri="{FF2B5EF4-FFF2-40B4-BE49-F238E27FC236}">
                  <a16:creationId xmlns:a16="http://schemas.microsoft.com/office/drawing/2014/main" id="{10201E4F-56E0-D6AF-A2C4-E3732361E4B1}"/>
                </a:ext>
              </a:extLst>
            </p:cNvPr>
            <p:cNvSpPr/>
            <p:nvPr/>
          </p:nvSpPr>
          <p:spPr>
            <a:xfrm>
              <a:off x="6537759" y="42273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1" name="Freeform: Shape 211">
              <a:extLst>
                <a:ext uri="{FF2B5EF4-FFF2-40B4-BE49-F238E27FC236}">
                  <a16:creationId xmlns:a16="http://schemas.microsoft.com/office/drawing/2014/main" id="{1155CFC2-3BB2-1777-6A10-C34C91D97FF1}"/>
                </a:ext>
              </a:extLst>
            </p:cNvPr>
            <p:cNvSpPr/>
            <p:nvPr/>
          </p:nvSpPr>
          <p:spPr>
            <a:xfrm>
              <a:off x="6575859" y="42273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2" name="Freeform: Shape 212">
              <a:extLst>
                <a:ext uri="{FF2B5EF4-FFF2-40B4-BE49-F238E27FC236}">
                  <a16:creationId xmlns:a16="http://schemas.microsoft.com/office/drawing/2014/main" id="{4202184F-01C8-78EC-B11C-730FEDD5E5D6}"/>
                </a:ext>
              </a:extLst>
            </p:cNvPr>
            <p:cNvSpPr/>
            <p:nvPr/>
          </p:nvSpPr>
          <p:spPr>
            <a:xfrm>
              <a:off x="6613959" y="42273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3" name="Freeform: Shape 213">
              <a:extLst>
                <a:ext uri="{FF2B5EF4-FFF2-40B4-BE49-F238E27FC236}">
                  <a16:creationId xmlns:a16="http://schemas.microsoft.com/office/drawing/2014/main" id="{46F5CBF6-9A12-1EFE-C235-41E3BBDE3B90}"/>
                </a:ext>
              </a:extLst>
            </p:cNvPr>
            <p:cNvSpPr/>
            <p:nvPr/>
          </p:nvSpPr>
          <p:spPr>
            <a:xfrm>
              <a:off x="6728269" y="42463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4" name="Freeform: Shape 214">
              <a:extLst>
                <a:ext uri="{FF2B5EF4-FFF2-40B4-BE49-F238E27FC236}">
                  <a16:creationId xmlns:a16="http://schemas.microsoft.com/office/drawing/2014/main" id="{6654E0A2-C91A-1A87-D4FC-0B7DBFA5F062}"/>
                </a:ext>
              </a:extLst>
            </p:cNvPr>
            <p:cNvSpPr/>
            <p:nvPr/>
          </p:nvSpPr>
          <p:spPr>
            <a:xfrm>
              <a:off x="6766369" y="42463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5" name="Freeform: Shape 215">
              <a:extLst>
                <a:ext uri="{FF2B5EF4-FFF2-40B4-BE49-F238E27FC236}">
                  <a16:creationId xmlns:a16="http://schemas.microsoft.com/office/drawing/2014/main" id="{F924E4B9-F59E-0FBE-C19D-FC5EA6D15DC0}"/>
                </a:ext>
              </a:extLst>
            </p:cNvPr>
            <p:cNvSpPr/>
            <p:nvPr/>
          </p:nvSpPr>
          <p:spPr>
            <a:xfrm>
              <a:off x="6823519" y="42463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6" name="Freeform: Shape 216">
              <a:extLst>
                <a:ext uri="{FF2B5EF4-FFF2-40B4-BE49-F238E27FC236}">
                  <a16:creationId xmlns:a16="http://schemas.microsoft.com/office/drawing/2014/main" id="{EA3D2C7C-B722-01FD-9F02-601DDCAE23A0}"/>
                </a:ext>
              </a:extLst>
            </p:cNvPr>
            <p:cNvSpPr/>
            <p:nvPr/>
          </p:nvSpPr>
          <p:spPr>
            <a:xfrm>
              <a:off x="6899719" y="42654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7" name="Freeform: Shape 217">
              <a:extLst>
                <a:ext uri="{FF2B5EF4-FFF2-40B4-BE49-F238E27FC236}">
                  <a16:creationId xmlns:a16="http://schemas.microsoft.com/office/drawing/2014/main" id="{AE655265-8507-68CD-6DF0-DC17ADD3583C}"/>
                </a:ext>
              </a:extLst>
            </p:cNvPr>
            <p:cNvSpPr/>
            <p:nvPr/>
          </p:nvSpPr>
          <p:spPr>
            <a:xfrm>
              <a:off x="6937819" y="42654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8" name="Freeform: Shape 218">
              <a:extLst>
                <a:ext uri="{FF2B5EF4-FFF2-40B4-BE49-F238E27FC236}">
                  <a16:creationId xmlns:a16="http://schemas.microsoft.com/office/drawing/2014/main" id="{744FA12E-5A9B-287D-B249-B99192F5320D}"/>
                </a:ext>
              </a:extLst>
            </p:cNvPr>
            <p:cNvSpPr/>
            <p:nvPr/>
          </p:nvSpPr>
          <p:spPr>
            <a:xfrm>
              <a:off x="6994969" y="42844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9" name="Freeform: Shape 219">
              <a:extLst>
                <a:ext uri="{FF2B5EF4-FFF2-40B4-BE49-F238E27FC236}">
                  <a16:creationId xmlns:a16="http://schemas.microsoft.com/office/drawing/2014/main" id="{97865FE8-C756-A765-42CF-AD7A8B6EAF4B}"/>
                </a:ext>
              </a:extLst>
            </p:cNvPr>
            <p:cNvSpPr/>
            <p:nvPr/>
          </p:nvSpPr>
          <p:spPr>
            <a:xfrm>
              <a:off x="7071169" y="43225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0" name="Freeform: Shape 220">
              <a:extLst>
                <a:ext uri="{FF2B5EF4-FFF2-40B4-BE49-F238E27FC236}">
                  <a16:creationId xmlns:a16="http://schemas.microsoft.com/office/drawing/2014/main" id="{3F3C8C1D-1FD1-1EC3-C873-9ADEF679C265}"/>
                </a:ext>
              </a:extLst>
            </p:cNvPr>
            <p:cNvSpPr/>
            <p:nvPr/>
          </p:nvSpPr>
          <p:spPr>
            <a:xfrm>
              <a:off x="7128319" y="43225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1" name="Freeform: Shape 221">
              <a:extLst>
                <a:ext uri="{FF2B5EF4-FFF2-40B4-BE49-F238E27FC236}">
                  <a16:creationId xmlns:a16="http://schemas.microsoft.com/office/drawing/2014/main" id="{1B3909B0-3849-32A4-989B-39870B656916}"/>
                </a:ext>
              </a:extLst>
            </p:cNvPr>
            <p:cNvSpPr/>
            <p:nvPr/>
          </p:nvSpPr>
          <p:spPr>
            <a:xfrm>
              <a:off x="7261669" y="4379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2" name="Freeform: Shape 222">
              <a:extLst>
                <a:ext uri="{FF2B5EF4-FFF2-40B4-BE49-F238E27FC236}">
                  <a16:creationId xmlns:a16="http://schemas.microsoft.com/office/drawing/2014/main" id="{4C2F7A3D-BCBC-E5FF-A963-329D85A9F87C}"/>
                </a:ext>
              </a:extLst>
            </p:cNvPr>
            <p:cNvSpPr/>
            <p:nvPr/>
          </p:nvSpPr>
          <p:spPr>
            <a:xfrm>
              <a:off x="7299769" y="4379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3" name="Freeform: Shape 223">
              <a:extLst>
                <a:ext uri="{FF2B5EF4-FFF2-40B4-BE49-F238E27FC236}">
                  <a16:creationId xmlns:a16="http://schemas.microsoft.com/office/drawing/2014/main" id="{86AA530B-2C8F-8B33-32F6-309539798A0D}"/>
                </a:ext>
              </a:extLst>
            </p:cNvPr>
            <p:cNvSpPr/>
            <p:nvPr/>
          </p:nvSpPr>
          <p:spPr>
            <a:xfrm>
              <a:off x="7375969" y="4379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4" name="Freeform: Shape 224">
              <a:extLst>
                <a:ext uri="{FF2B5EF4-FFF2-40B4-BE49-F238E27FC236}">
                  <a16:creationId xmlns:a16="http://schemas.microsoft.com/office/drawing/2014/main" id="{00DF6A0A-4750-E45D-D4FD-B872B629FD0C}"/>
                </a:ext>
              </a:extLst>
            </p:cNvPr>
            <p:cNvSpPr/>
            <p:nvPr/>
          </p:nvSpPr>
          <p:spPr>
            <a:xfrm>
              <a:off x="771886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5" name="Freeform: Shape 225">
              <a:extLst>
                <a:ext uri="{FF2B5EF4-FFF2-40B4-BE49-F238E27FC236}">
                  <a16:creationId xmlns:a16="http://schemas.microsoft.com/office/drawing/2014/main" id="{3E9E78C9-4B2B-F5CA-5EDE-66517861381D}"/>
                </a:ext>
              </a:extLst>
            </p:cNvPr>
            <p:cNvSpPr/>
            <p:nvPr/>
          </p:nvSpPr>
          <p:spPr>
            <a:xfrm>
              <a:off x="777601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6" name="Freeform: Shape 226">
              <a:extLst>
                <a:ext uri="{FF2B5EF4-FFF2-40B4-BE49-F238E27FC236}">
                  <a16:creationId xmlns:a16="http://schemas.microsoft.com/office/drawing/2014/main" id="{8579BACE-7F2C-4947-2DC7-A8CA9E7C8F39}"/>
                </a:ext>
              </a:extLst>
            </p:cNvPr>
            <p:cNvSpPr/>
            <p:nvPr/>
          </p:nvSpPr>
          <p:spPr>
            <a:xfrm>
              <a:off x="789031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7" name="Freeform: Shape 227">
              <a:extLst>
                <a:ext uri="{FF2B5EF4-FFF2-40B4-BE49-F238E27FC236}">
                  <a16:creationId xmlns:a16="http://schemas.microsoft.com/office/drawing/2014/main" id="{E5A12697-8B1C-EABC-66AE-CD5318766BA4}"/>
                </a:ext>
              </a:extLst>
            </p:cNvPr>
            <p:cNvSpPr/>
            <p:nvPr/>
          </p:nvSpPr>
          <p:spPr>
            <a:xfrm>
              <a:off x="792841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8" name="Freeform: Shape 228">
              <a:extLst>
                <a:ext uri="{FF2B5EF4-FFF2-40B4-BE49-F238E27FC236}">
                  <a16:creationId xmlns:a16="http://schemas.microsoft.com/office/drawing/2014/main" id="{7C436AA2-7146-997F-3D7A-F65F9A1900EB}"/>
                </a:ext>
              </a:extLst>
            </p:cNvPr>
            <p:cNvSpPr/>
            <p:nvPr/>
          </p:nvSpPr>
          <p:spPr>
            <a:xfrm>
              <a:off x="811891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grpSp>
        <p:nvGrpSpPr>
          <p:cNvPr id="319" name="Group 318"/>
          <p:cNvGrpSpPr/>
          <p:nvPr/>
        </p:nvGrpSpPr>
        <p:grpSpPr>
          <a:xfrm>
            <a:off x="5625147" y="5831014"/>
            <a:ext cx="5098926" cy="200055"/>
            <a:chOff x="5625147" y="5562101"/>
            <a:chExt cx="5098926" cy="200055"/>
          </a:xfrm>
        </p:grpSpPr>
        <p:sp>
          <p:nvSpPr>
            <p:cNvPr id="172" name="TextBox 171">
              <a:extLst>
                <a:ext uri="{FF2B5EF4-FFF2-40B4-BE49-F238E27FC236}">
                  <a16:creationId xmlns:a16="http://schemas.microsoft.com/office/drawing/2014/main" id="{2F97AB2E-DB29-5550-7EC4-F507A0F8AD0C}"/>
                </a:ext>
              </a:extLst>
            </p:cNvPr>
            <p:cNvSpPr txBox="1"/>
            <p:nvPr/>
          </p:nvSpPr>
          <p:spPr>
            <a:xfrm>
              <a:off x="10420532"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1</a:t>
              </a:r>
            </a:p>
          </p:txBody>
        </p:sp>
        <p:sp>
          <p:nvSpPr>
            <p:cNvPr id="173" name="TextBox 172">
              <a:extLst>
                <a:ext uri="{FF2B5EF4-FFF2-40B4-BE49-F238E27FC236}">
                  <a16:creationId xmlns:a16="http://schemas.microsoft.com/office/drawing/2014/main" id="{CDB471D8-5781-FC8D-F838-9B347583A42A}"/>
                </a:ext>
              </a:extLst>
            </p:cNvPr>
            <p:cNvSpPr txBox="1"/>
            <p:nvPr/>
          </p:nvSpPr>
          <p:spPr>
            <a:xfrm>
              <a:off x="10065305"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4</a:t>
              </a:r>
            </a:p>
          </p:txBody>
        </p:sp>
        <p:sp>
          <p:nvSpPr>
            <p:cNvPr id="174" name="TextBox 173">
              <a:extLst>
                <a:ext uri="{FF2B5EF4-FFF2-40B4-BE49-F238E27FC236}">
                  <a16:creationId xmlns:a16="http://schemas.microsoft.com/office/drawing/2014/main" id="{B47E6DCC-C2DD-09EB-4C28-57C3692FD3F0}"/>
                </a:ext>
              </a:extLst>
            </p:cNvPr>
            <p:cNvSpPr txBox="1"/>
            <p:nvPr/>
          </p:nvSpPr>
          <p:spPr>
            <a:xfrm>
              <a:off x="9716429"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8</a:t>
              </a:r>
            </a:p>
          </p:txBody>
        </p:sp>
        <p:sp>
          <p:nvSpPr>
            <p:cNvPr id="175" name="TextBox 174">
              <a:extLst>
                <a:ext uri="{FF2B5EF4-FFF2-40B4-BE49-F238E27FC236}">
                  <a16:creationId xmlns:a16="http://schemas.microsoft.com/office/drawing/2014/main" id="{8CAA943E-2081-E4EB-6193-D115CC8B710E}"/>
                </a:ext>
              </a:extLst>
            </p:cNvPr>
            <p:cNvSpPr txBox="1"/>
            <p:nvPr/>
          </p:nvSpPr>
          <p:spPr>
            <a:xfrm>
              <a:off x="9323656"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18</a:t>
              </a:r>
            </a:p>
          </p:txBody>
        </p:sp>
        <p:sp>
          <p:nvSpPr>
            <p:cNvPr id="176" name="TextBox 175">
              <a:extLst>
                <a:ext uri="{FF2B5EF4-FFF2-40B4-BE49-F238E27FC236}">
                  <a16:creationId xmlns:a16="http://schemas.microsoft.com/office/drawing/2014/main" id="{8F32DB95-0332-DBA9-29B8-74AA6E6A4579}"/>
                </a:ext>
              </a:extLst>
            </p:cNvPr>
            <p:cNvSpPr txBox="1"/>
            <p:nvPr/>
          </p:nvSpPr>
          <p:spPr>
            <a:xfrm>
              <a:off x="8962079"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32</a:t>
              </a:r>
            </a:p>
          </p:txBody>
        </p:sp>
        <p:sp>
          <p:nvSpPr>
            <p:cNvPr id="177" name="TextBox 176">
              <a:extLst>
                <a:ext uri="{FF2B5EF4-FFF2-40B4-BE49-F238E27FC236}">
                  <a16:creationId xmlns:a16="http://schemas.microsoft.com/office/drawing/2014/main" id="{416228A6-73CB-C62C-6F68-9BB20907B2F9}"/>
                </a:ext>
              </a:extLst>
            </p:cNvPr>
            <p:cNvSpPr txBox="1"/>
            <p:nvPr/>
          </p:nvSpPr>
          <p:spPr>
            <a:xfrm>
              <a:off x="8625902"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50</a:t>
              </a:r>
            </a:p>
          </p:txBody>
        </p:sp>
        <p:sp>
          <p:nvSpPr>
            <p:cNvPr id="178" name="TextBox 177">
              <a:extLst>
                <a:ext uri="{FF2B5EF4-FFF2-40B4-BE49-F238E27FC236}">
                  <a16:creationId xmlns:a16="http://schemas.microsoft.com/office/drawing/2014/main" id="{AD2D2062-7231-2F16-49E1-9C588C138B2E}"/>
                </a:ext>
              </a:extLst>
            </p:cNvPr>
            <p:cNvSpPr txBox="1"/>
            <p:nvPr/>
          </p:nvSpPr>
          <p:spPr>
            <a:xfrm>
              <a:off x="8270676"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73</a:t>
              </a:r>
            </a:p>
          </p:txBody>
        </p:sp>
        <p:sp>
          <p:nvSpPr>
            <p:cNvPr id="179" name="TextBox 178">
              <a:extLst>
                <a:ext uri="{FF2B5EF4-FFF2-40B4-BE49-F238E27FC236}">
                  <a16:creationId xmlns:a16="http://schemas.microsoft.com/office/drawing/2014/main" id="{55E3AF91-0918-AEB7-F2CF-66EDB845F2D0}"/>
                </a:ext>
              </a:extLst>
            </p:cNvPr>
            <p:cNvSpPr txBox="1"/>
            <p:nvPr/>
          </p:nvSpPr>
          <p:spPr>
            <a:xfrm>
              <a:off x="7877902"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125</a:t>
              </a:r>
            </a:p>
          </p:txBody>
        </p:sp>
        <p:sp>
          <p:nvSpPr>
            <p:cNvPr id="180" name="TextBox 179">
              <a:extLst>
                <a:ext uri="{FF2B5EF4-FFF2-40B4-BE49-F238E27FC236}">
                  <a16:creationId xmlns:a16="http://schemas.microsoft.com/office/drawing/2014/main" id="{9344EDD0-9237-0B87-4DD0-17D2C8BE1F59}"/>
                </a:ext>
              </a:extLst>
            </p:cNvPr>
            <p:cNvSpPr txBox="1"/>
            <p:nvPr/>
          </p:nvSpPr>
          <p:spPr>
            <a:xfrm>
              <a:off x="7516325"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236</a:t>
              </a:r>
            </a:p>
          </p:txBody>
        </p:sp>
        <p:sp>
          <p:nvSpPr>
            <p:cNvPr id="181" name="TextBox 180">
              <a:extLst>
                <a:ext uri="{FF2B5EF4-FFF2-40B4-BE49-F238E27FC236}">
                  <a16:creationId xmlns:a16="http://schemas.microsoft.com/office/drawing/2014/main" id="{28ED840B-488F-0EF1-8B82-012332A9409E}"/>
                </a:ext>
              </a:extLst>
            </p:cNvPr>
            <p:cNvSpPr txBox="1"/>
            <p:nvPr/>
          </p:nvSpPr>
          <p:spPr>
            <a:xfrm>
              <a:off x="7148398"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326</a:t>
              </a:r>
            </a:p>
          </p:txBody>
        </p:sp>
        <p:sp>
          <p:nvSpPr>
            <p:cNvPr id="182" name="TextBox 181">
              <a:extLst>
                <a:ext uri="{FF2B5EF4-FFF2-40B4-BE49-F238E27FC236}">
                  <a16:creationId xmlns:a16="http://schemas.microsoft.com/office/drawing/2014/main" id="{ABE031C0-D555-AF4D-4A73-7BCEF565F7F7}"/>
                </a:ext>
              </a:extLst>
            </p:cNvPr>
            <p:cNvSpPr txBox="1"/>
            <p:nvPr/>
          </p:nvSpPr>
          <p:spPr>
            <a:xfrm>
              <a:off x="10601676"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0</a:t>
              </a:r>
            </a:p>
          </p:txBody>
        </p:sp>
        <p:sp>
          <p:nvSpPr>
            <p:cNvPr id="183" name="TextBox 182">
              <a:extLst>
                <a:ext uri="{FF2B5EF4-FFF2-40B4-BE49-F238E27FC236}">
                  <a16:creationId xmlns:a16="http://schemas.microsoft.com/office/drawing/2014/main" id="{7F74C9FB-CFFA-8356-EF9A-3226843197FA}"/>
                </a:ext>
              </a:extLst>
            </p:cNvPr>
            <p:cNvSpPr txBox="1"/>
            <p:nvPr/>
          </p:nvSpPr>
          <p:spPr>
            <a:xfrm>
              <a:off x="10233749"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2</a:t>
              </a:r>
            </a:p>
          </p:txBody>
        </p:sp>
        <p:sp>
          <p:nvSpPr>
            <p:cNvPr id="184" name="TextBox 183">
              <a:extLst>
                <a:ext uri="{FF2B5EF4-FFF2-40B4-BE49-F238E27FC236}">
                  <a16:creationId xmlns:a16="http://schemas.microsoft.com/office/drawing/2014/main" id="{094E723C-724D-CBE0-CA64-06EA2B581C2A}"/>
                </a:ext>
              </a:extLst>
            </p:cNvPr>
            <p:cNvSpPr txBox="1"/>
            <p:nvPr/>
          </p:nvSpPr>
          <p:spPr>
            <a:xfrm>
              <a:off x="9884873" y="5571916"/>
              <a:ext cx="122397"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5</a:t>
              </a:r>
            </a:p>
          </p:txBody>
        </p:sp>
        <p:sp>
          <p:nvSpPr>
            <p:cNvPr id="185" name="TextBox 184">
              <a:extLst>
                <a:ext uri="{FF2B5EF4-FFF2-40B4-BE49-F238E27FC236}">
                  <a16:creationId xmlns:a16="http://schemas.microsoft.com/office/drawing/2014/main" id="{7F4D8634-261A-A0E2-3B88-B8227D9B1334}"/>
                </a:ext>
              </a:extLst>
            </p:cNvPr>
            <p:cNvSpPr txBox="1"/>
            <p:nvPr/>
          </p:nvSpPr>
          <p:spPr>
            <a:xfrm>
              <a:off x="9498450"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12</a:t>
              </a:r>
            </a:p>
          </p:txBody>
        </p:sp>
        <p:sp>
          <p:nvSpPr>
            <p:cNvPr id="186" name="TextBox 185">
              <a:extLst>
                <a:ext uri="{FF2B5EF4-FFF2-40B4-BE49-F238E27FC236}">
                  <a16:creationId xmlns:a16="http://schemas.microsoft.com/office/drawing/2014/main" id="{870FD094-84B6-1E54-9BCA-B3796B623F56}"/>
                </a:ext>
              </a:extLst>
            </p:cNvPr>
            <p:cNvSpPr txBox="1"/>
            <p:nvPr/>
          </p:nvSpPr>
          <p:spPr>
            <a:xfrm>
              <a:off x="9136873"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27</a:t>
              </a:r>
            </a:p>
          </p:txBody>
        </p:sp>
        <p:sp>
          <p:nvSpPr>
            <p:cNvPr id="187" name="TextBox 186">
              <a:extLst>
                <a:ext uri="{FF2B5EF4-FFF2-40B4-BE49-F238E27FC236}">
                  <a16:creationId xmlns:a16="http://schemas.microsoft.com/office/drawing/2014/main" id="{CD3571B4-AA52-A11F-AC32-61E87780E670}"/>
                </a:ext>
              </a:extLst>
            </p:cNvPr>
            <p:cNvSpPr txBox="1"/>
            <p:nvPr/>
          </p:nvSpPr>
          <p:spPr>
            <a:xfrm>
              <a:off x="8787997"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38</a:t>
              </a:r>
            </a:p>
          </p:txBody>
        </p:sp>
        <p:sp>
          <p:nvSpPr>
            <p:cNvPr id="188" name="TextBox 187">
              <a:extLst>
                <a:ext uri="{FF2B5EF4-FFF2-40B4-BE49-F238E27FC236}">
                  <a16:creationId xmlns:a16="http://schemas.microsoft.com/office/drawing/2014/main" id="{997AF38B-FCEC-5E73-C236-08846606342B}"/>
                </a:ext>
              </a:extLst>
            </p:cNvPr>
            <p:cNvSpPr txBox="1"/>
            <p:nvPr/>
          </p:nvSpPr>
          <p:spPr>
            <a:xfrm>
              <a:off x="8458170"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62</a:t>
              </a:r>
            </a:p>
          </p:txBody>
        </p:sp>
        <p:sp>
          <p:nvSpPr>
            <p:cNvPr id="189" name="TextBox 188">
              <a:extLst>
                <a:ext uri="{FF2B5EF4-FFF2-40B4-BE49-F238E27FC236}">
                  <a16:creationId xmlns:a16="http://schemas.microsoft.com/office/drawing/2014/main" id="{DB0901DF-5C57-6223-EE7B-585EA6BE849E}"/>
                </a:ext>
              </a:extLst>
            </p:cNvPr>
            <p:cNvSpPr txBox="1"/>
            <p:nvPr/>
          </p:nvSpPr>
          <p:spPr>
            <a:xfrm>
              <a:off x="8077544" y="5571916"/>
              <a:ext cx="172089"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84</a:t>
              </a:r>
            </a:p>
          </p:txBody>
        </p:sp>
        <p:sp>
          <p:nvSpPr>
            <p:cNvPr id="190" name="TextBox 189">
              <a:extLst>
                <a:ext uri="{FF2B5EF4-FFF2-40B4-BE49-F238E27FC236}">
                  <a16:creationId xmlns:a16="http://schemas.microsoft.com/office/drawing/2014/main" id="{F4ECE2F7-518B-3B3F-848C-1D6CF7ADD234}"/>
                </a:ext>
              </a:extLst>
            </p:cNvPr>
            <p:cNvSpPr txBox="1"/>
            <p:nvPr/>
          </p:nvSpPr>
          <p:spPr>
            <a:xfrm>
              <a:off x="7684769"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168</a:t>
              </a:r>
            </a:p>
          </p:txBody>
        </p:sp>
        <p:sp>
          <p:nvSpPr>
            <p:cNvPr id="191" name="TextBox 190">
              <a:extLst>
                <a:ext uri="{FF2B5EF4-FFF2-40B4-BE49-F238E27FC236}">
                  <a16:creationId xmlns:a16="http://schemas.microsoft.com/office/drawing/2014/main" id="{8366307E-ABA8-618C-88C7-CFB65B9FE252}"/>
                </a:ext>
              </a:extLst>
            </p:cNvPr>
            <p:cNvSpPr txBox="1"/>
            <p:nvPr/>
          </p:nvSpPr>
          <p:spPr>
            <a:xfrm>
              <a:off x="7335892" y="5571916"/>
              <a:ext cx="221783" cy="180425"/>
            </a:xfrm>
            <a:prstGeom prst="rect">
              <a:avLst/>
            </a:prstGeom>
            <a:noFill/>
          </p:spPr>
          <p:txBody>
            <a:bodyPr wrap="none" lIns="36000" tIns="36000" rIns="36000" bIns="36000" rtlCol="0" anchor="t" anchorCtr="0">
              <a:spAutoFit/>
            </a:bodyPr>
            <a:lstStyle/>
            <a:p>
              <a:pPr algn="ctr"/>
              <a:r>
                <a:rPr lang="ja-JP" sz="700">
                  <a:solidFill>
                    <a:srgbClr val="B60D27"/>
                  </a:solidFill>
                  <a:latin typeface="+mj-lt"/>
                  <a:ea typeface="MS Mincho"/>
                  <a:cs typeface="Arial" panose="020B0604020202020204" pitchFamily="34" charset="0"/>
                </a:rPr>
                <a:t>283</a:t>
              </a:r>
            </a:p>
          </p:txBody>
        </p:sp>
        <p:sp>
          <p:nvSpPr>
            <p:cNvPr id="171" name="TextBox 170">
              <a:extLst>
                <a:ext uri="{FF2B5EF4-FFF2-40B4-BE49-F238E27FC236}">
                  <a16:creationId xmlns:a16="http://schemas.microsoft.com/office/drawing/2014/main" id="{71A9DD2E-742A-9B74-05CC-DC3E1188B6E6}"/>
                </a:ext>
              </a:extLst>
            </p:cNvPr>
            <p:cNvSpPr txBox="1"/>
            <p:nvPr/>
          </p:nvSpPr>
          <p:spPr>
            <a:xfrm>
              <a:off x="5625147" y="5562101"/>
              <a:ext cx="1498323" cy="200055"/>
            </a:xfrm>
            <a:prstGeom prst="rect">
              <a:avLst/>
            </a:prstGeom>
            <a:noFill/>
          </p:spPr>
          <p:txBody>
            <a:bodyPr wrap="square">
              <a:spAutoFit/>
            </a:bodyPr>
            <a:lstStyle/>
            <a:p>
              <a:pPr algn="r"/>
              <a:r>
                <a:rPr lang="ja-JP" sz="700">
                  <a:solidFill>
                    <a:srgbClr val="B60D27"/>
                  </a:solidFill>
                  <a:latin typeface="+mj-lt"/>
                  <a:ea typeface="MS Mincho"/>
                </a:rPr>
                <a:t>Tis + 化学療法</a:t>
              </a:r>
            </a:p>
          </p:txBody>
        </p:sp>
      </p:grpSp>
      <p:grpSp>
        <p:nvGrpSpPr>
          <p:cNvPr id="318" name="Group 317"/>
          <p:cNvGrpSpPr/>
          <p:nvPr/>
        </p:nvGrpSpPr>
        <p:grpSpPr>
          <a:xfrm>
            <a:off x="5625147" y="5997212"/>
            <a:ext cx="5098926" cy="200055"/>
            <a:chOff x="5625147" y="5944172"/>
            <a:chExt cx="5098926" cy="200055"/>
          </a:xfrm>
        </p:grpSpPr>
        <p:sp>
          <p:nvSpPr>
            <p:cNvPr id="195" name="TextBox 194">
              <a:extLst>
                <a:ext uri="{FF2B5EF4-FFF2-40B4-BE49-F238E27FC236}">
                  <a16:creationId xmlns:a16="http://schemas.microsoft.com/office/drawing/2014/main" id="{BB63DBB2-14B1-5CDD-AE48-EB03F9D82D8A}"/>
                </a:ext>
              </a:extLst>
            </p:cNvPr>
            <p:cNvSpPr txBox="1"/>
            <p:nvPr/>
          </p:nvSpPr>
          <p:spPr>
            <a:xfrm>
              <a:off x="10420532"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0</a:t>
              </a:r>
            </a:p>
          </p:txBody>
        </p:sp>
        <p:sp>
          <p:nvSpPr>
            <p:cNvPr id="196" name="TextBox 195">
              <a:extLst>
                <a:ext uri="{FF2B5EF4-FFF2-40B4-BE49-F238E27FC236}">
                  <a16:creationId xmlns:a16="http://schemas.microsoft.com/office/drawing/2014/main" id="{569CA717-9D07-6749-17CE-A113EA18A61E}"/>
                </a:ext>
              </a:extLst>
            </p:cNvPr>
            <p:cNvSpPr txBox="1"/>
            <p:nvPr/>
          </p:nvSpPr>
          <p:spPr>
            <a:xfrm>
              <a:off x="10065305"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1</a:t>
              </a:r>
            </a:p>
          </p:txBody>
        </p:sp>
        <p:sp>
          <p:nvSpPr>
            <p:cNvPr id="197" name="TextBox 196">
              <a:extLst>
                <a:ext uri="{FF2B5EF4-FFF2-40B4-BE49-F238E27FC236}">
                  <a16:creationId xmlns:a16="http://schemas.microsoft.com/office/drawing/2014/main" id="{6B253C1C-98DB-C18E-EA28-D18613805CC0}"/>
                </a:ext>
              </a:extLst>
            </p:cNvPr>
            <p:cNvSpPr txBox="1"/>
            <p:nvPr/>
          </p:nvSpPr>
          <p:spPr>
            <a:xfrm>
              <a:off x="9716429"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3</a:t>
              </a:r>
            </a:p>
          </p:txBody>
        </p:sp>
        <p:sp>
          <p:nvSpPr>
            <p:cNvPr id="198" name="TextBox 197">
              <a:extLst>
                <a:ext uri="{FF2B5EF4-FFF2-40B4-BE49-F238E27FC236}">
                  <a16:creationId xmlns:a16="http://schemas.microsoft.com/office/drawing/2014/main" id="{B2B4854C-2005-0A18-DE52-AEAE182A4861}"/>
                </a:ext>
              </a:extLst>
            </p:cNvPr>
            <p:cNvSpPr txBox="1"/>
            <p:nvPr/>
          </p:nvSpPr>
          <p:spPr>
            <a:xfrm>
              <a:off x="9348502"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7</a:t>
              </a:r>
            </a:p>
          </p:txBody>
        </p:sp>
        <p:sp>
          <p:nvSpPr>
            <p:cNvPr id="199" name="TextBox 198">
              <a:extLst>
                <a:ext uri="{FF2B5EF4-FFF2-40B4-BE49-F238E27FC236}">
                  <a16:creationId xmlns:a16="http://schemas.microsoft.com/office/drawing/2014/main" id="{9C4B993F-894F-CD24-96A0-3BE927C66CA7}"/>
                </a:ext>
              </a:extLst>
            </p:cNvPr>
            <p:cNvSpPr txBox="1"/>
            <p:nvPr/>
          </p:nvSpPr>
          <p:spPr>
            <a:xfrm>
              <a:off x="8962079"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12</a:t>
              </a:r>
            </a:p>
          </p:txBody>
        </p:sp>
        <p:sp>
          <p:nvSpPr>
            <p:cNvPr id="200" name="TextBox 199">
              <a:extLst>
                <a:ext uri="{FF2B5EF4-FFF2-40B4-BE49-F238E27FC236}">
                  <a16:creationId xmlns:a16="http://schemas.microsoft.com/office/drawing/2014/main" id="{9FB1D6E1-78DF-9358-7E50-A1DF28CD3485}"/>
                </a:ext>
              </a:extLst>
            </p:cNvPr>
            <p:cNvSpPr txBox="1"/>
            <p:nvPr/>
          </p:nvSpPr>
          <p:spPr>
            <a:xfrm>
              <a:off x="8625902"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24</a:t>
              </a:r>
            </a:p>
          </p:txBody>
        </p:sp>
        <p:sp>
          <p:nvSpPr>
            <p:cNvPr id="201" name="TextBox 200">
              <a:extLst>
                <a:ext uri="{FF2B5EF4-FFF2-40B4-BE49-F238E27FC236}">
                  <a16:creationId xmlns:a16="http://schemas.microsoft.com/office/drawing/2014/main" id="{253DED3F-645E-BD13-C301-337C98E45C66}"/>
                </a:ext>
              </a:extLst>
            </p:cNvPr>
            <p:cNvSpPr txBox="1"/>
            <p:nvPr/>
          </p:nvSpPr>
          <p:spPr>
            <a:xfrm>
              <a:off x="8270676"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36</a:t>
              </a:r>
            </a:p>
          </p:txBody>
        </p:sp>
        <p:sp>
          <p:nvSpPr>
            <p:cNvPr id="202" name="TextBox 201">
              <a:extLst>
                <a:ext uri="{FF2B5EF4-FFF2-40B4-BE49-F238E27FC236}">
                  <a16:creationId xmlns:a16="http://schemas.microsoft.com/office/drawing/2014/main" id="{94179C15-BF6B-A3E9-7C9A-F0A27CD25FFD}"/>
                </a:ext>
              </a:extLst>
            </p:cNvPr>
            <p:cNvSpPr txBox="1"/>
            <p:nvPr/>
          </p:nvSpPr>
          <p:spPr>
            <a:xfrm>
              <a:off x="7902749"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80</a:t>
              </a:r>
            </a:p>
          </p:txBody>
        </p:sp>
        <p:sp>
          <p:nvSpPr>
            <p:cNvPr id="203" name="TextBox 202">
              <a:extLst>
                <a:ext uri="{FF2B5EF4-FFF2-40B4-BE49-F238E27FC236}">
                  <a16:creationId xmlns:a16="http://schemas.microsoft.com/office/drawing/2014/main" id="{8C89BFDE-40C7-82B6-FEBF-C1D08F95A306}"/>
                </a:ext>
              </a:extLst>
            </p:cNvPr>
            <p:cNvSpPr txBox="1"/>
            <p:nvPr/>
          </p:nvSpPr>
          <p:spPr>
            <a:xfrm>
              <a:off x="7516325"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196</a:t>
              </a:r>
            </a:p>
          </p:txBody>
        </p:sp>
        <p:sp>
          <p:nvSpPr>
            <p:cNvPr id="204" name="TextBox 203">
              <a:extLst>
                <a:ext uri="{FF2B5EF4-FFF2-40B4-BE49-F238E27FC236}">
                  <a16:creationId xmlns:a16="http://schemas.microsoft.com/office/drawing/2014/main" id="{B81BB697-62A5-5294-D297-010CB102DC0C}"/>
                </a:ext>
              </a:extLst>
            </p:cNvPr>
            <p:cNvSpPr txBox="1"/>
            <p:nvPr/>
          </p:nvSpPr>
          <p:spPr>
            <a:xfrm>
              <a:off x="7148398"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323</a:t>
              </a:r>
            </a:p>
          </p:txBody>
        </p:sp>
        <p:sp>
          <p:nvSpPr>
            <p:cNvPr id="205" name="TextBox 204">
              <a:extLst>
                <a:ext uri="{FF2B5EF4-FFF2-40B4-BE49-F238E27FC236}">
                  <a16:creationId xmlns:a16="http://schemas.microsoft.com/office/drawing/2014/main" id="{5CB4FC1C-5AA9-A7CB-DF7F-A459976701A7}"/>
                </a:ext>
              </a:extLst>
            </p:cNvPr>
            <p:cNvSpPr txBox="1"/>
            <p:nvPr/>
          </p:nvSpPr>
          <p:spPr>
            <a:xfrm>
              <a:off x="10601676"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0</a:t>
              </a:r>
            </a:p>
          </p:txBody>
        </p:sp>
        <p:sp>
          <p:nvSpPr>
            <p:cNvPr id="206" name="TextBox 205">
              <a:extLst>
                <a:ext uri="{FF2B5EF4-FFF2-40B4-BE49-F238E27FC236}">
                  <a16:creationId xmlns:a16="http://schemas.microsoft.com/office/drawing/2014/main" id="{61A74102-3AC1-F1F0-0F5D-C78F25B36BEF}"/>
                </a:ext>
              </a:extLst>
            </p:cNvPr>
            <p:cNvSpPr txBox="1"/>
            <p:nvPr/>
          </p:nvSpPr>
          <p:spPr>
            <a:xfrm>
              <a:off x="10233749"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1</a:t>
              </a:r>
            </a:p>
          </p:txBody>
        </p:sp>
        <p:sp>
          <p:nvSpPr>
            <p:cNvPr id="207" name="TextBox 206">
              <a:extLst>
                <a:ext uri="{FF2B5EF4-FFF2-40B4-BE49-F238E27FC236}">
                  <a16:creationId xmlns:a16="http://schemas.microsoft.com/office/drawing/2014/main" id="{B86E39BB-0C76-AD09-0FA4-3010B9301AAB}"/>
                </a:ext>
              </a:extLst>
            </p:cNvPr>
            <p:cNvSpPr txBox="1"/>
            <p:nvPr/>
          </p:nvSpPr>
          <p:spPr>
            <a:xfrm>
              <a:off x="9884873"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1</a:t>
              </a:r>
            </a:p>
          </p:txBody>
        </p:sp>
        <p:sp>
          <p:nvSpPr>
            <p:cNvPr id="208" name="TextBox 207">
              <a:extLst>
                <a:ext uri="{FF2B5EF4-FFF2-40B4-BE49-F238E27FC236}">
                  <a16:creationId xmlns:a16="http://schemas.microsoft.com/office/drawing/2014/main" id="{EFBE7690-0F31-7A6A-E115-74844374601C}"/>
                </a:ext>
              </a:extLst>
            </p:cNvPr>
            <p:cNvSpPr txBox="1"/>
            <p:nvPr/>
          </p:nvSpPr>
          <p:spPr>
            <a:xfrm>
              <a:off x="9523296"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4</a:t>
              </a:r>
            </a:p>
          </p:txBody>
        </p:sp>
        <p:sp>
          <p:nvSpPr>
            <p:cNvPr id="209" name="TextBox 208">
              <a:extLst>
                <a:ext uri="{FF2B5EF4-FFF2-40B4-BE49-F238E27FC236}">
                  <a16:creationId xmlns:a16="http://schemas.microsoft.com/office/drawing/2014/main" id="{8A03352B-C1BB-3A61-73ED-B5CC4CDF6292}"/>
                </a:ext>
              </a:extLst>
            </p:cNvPr>
            <p:cNvSpPr txBox="1"/>
            <p:nvPr/>
          </p:nvSpPr>
          <p:spPr>
            <a:xfrm>
              <a:off x="9161719" y="5953987"/>
              <a:ext cx="122397"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9</a:t>
              </a:r>
            </a:p>
          </p:txBody>
        </p:sp>
        <p:sp>
          <p:nvSpPr>
            <p:cNvPr id="210" name="TextBox 209">
              <a:extLst>
                <a:ext uri="{FF2B5EF4-FFF2-40B4-BE49-F238E27FC236}">
                  <a16:creationId xmlns:a16="http://schemas.microsoft.com/office/drawing/2014/main" id="{612C9B82-7A24-FD38-54A5-0256DA9AC35C}"/>
                </a:ext>
              </a:extLst>
            </p:cNvPr>
            <p:cNvSpPr txBox="1"/>
            <p:nvPr/>
          </p:nvSpPr>
          <p:spPr>
            <a:xfrm>
              <a:off x="8744654" y="5953987"/>
              <a:ext cx="271475" cy="180425"/>
            </a:xfrm>
            <a:prstGeom prst="rect">
              <a:avLst/>
            </a:prstGeom>
            <a:noFill/>
          </p:spPr>
          <p:txBody>
            <a:bodyPr wrap="squar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17</a:t>
              </a:r>
            </a:p>
          </p:txBody>
        </p:sp>
        <p:sp>
          <p:nvSpPr>
            <p:cNvPr id="211" name="TextBox 210">
              <a:extLst>
                <a:ext uri="{FF2B5EF4-FFF2-40B4-BE49-F238E27FC236}">
                  <a16:creationId xmlns:a16="http://schemas.microsoft.com/office/drawing/2014/main" id="{EF1329CE-5D9A-CC12-9B21-009F120AAD7E}"/>
                </a:ext>
              </a:extLst>
            </p:cNvPr>
            <p:cNvSpPr txBox="1"/>
            <p:nvPr/>
          </p:nvSpPr>
          <p:spPr>
            <a:xfrm>
              <a:off x="8458170"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27</a:t>
              </a:r>
            </a:p>
          </p:txBody>
        </p:sp>
        <p:sp>
          <p:nvSpPr>
            <p:cNvPr id="212" name="TextBox 211">
              <a:extLst>
                <a:ext uri="{FF2B5EF4-FFF2-40B4-BE49-F238E27FC236}">
                  <a16:creationId xmlns:a16="http://schemas.microsoft.com/office/drawing/2014/main" id="{8403988F-6474-1BE8-76C6-91602EC4B1FD}"/>
                </a:ext>
              </a:extLst>
            </p:cNvPr>
            <p:cNvSpPr txBox="1"/>
            <p:nvPr/>
          </p:nvSpPr>
          <p:spPr>
            <a:xfrm>
              <a:off x="8077544" y="5953987"/>
              <a:ext cx="172089"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49</a:t>
              </a:r>
            </a:p>
          </p:txBody>
        </p:sp>
        <p:sp>
          <p:nvSpPr>
            <p:cNvPr id="213" name="TextBox 212">
              <a:extLst>
                <a:ext uri="{FF2B5EF4-FFF2-40B4-BE49-F238E27FC236}">
                  <a16:creationId xmlns:a16="http://schemas.microsoft.com/office/drawing/2014/main" id="{E8FD1159-4693-C046-8DE6-1E1FA81BD60D}"/>
                </a:ext>
              </a:extLst>
            </p:cNvPr>
            <p:cNvSpPr txBox="1"/>
            <p:nvPr/>
          </p:nvSpPr>
          <p:spPr>
            <a:xfrm>
              <a:off x="7684769"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119</a:t>
              </a:r>
            </a:p>
          </p:txBody>
        </p:sp>
        <p:sp>
          <p:nvSpPr>
            <p:cNvPr id="214" name="TextBox 213">
              <a:extLst>
                <a:ext uri="{FF2B5EF4-FFF2-40B4-BE49-F238E27FC236}">
                  <a16:creationId xmlns:a16="http://schemas.microsoft.com/office/drawing/2014/main" id="{182E5768-CB56-AD1D-FFA8-D6086845BA4F}"/>
                </a:ext>
              </a:extLst>
            </p:cNvPr>
            <p:cNvSpPr txBox="1"/>
            <p:nvPr/>
          </p:nvSpPr>
          <p:spPr>
            <a:xfrm>
              <a:off x="7335892" y="5953987"/>
              <a:ext cx="221783" cy="180425"/>
            </a:xfrm>
            <a:prstGeom prst="rect">
              <a:avLst/>
            </a:prstGeom>
            <a:noFill/>
          </p:spPr>
          <p:txBody>
            <a:bodyPr wrap="none" lIns="36000" tIns="36000" rIns="36000" bIns="36000" rtlCol="0" anchor="t" anchorCtr="0">
              <a:spAutoFit/>
            </a:bodyPr>
            <a:lstStyle/>
            <a:p>
              <a:pPr algn="ctr"/>
              <a:r>
                <a:rPr lang="ja-JP" sz="700">
                  <a:solidFill>
                    <a:schemeClr val="accent2"/>
                  </a:solidFill>
                  <a:latin typeface="+mj-lt"/>
                  <a:ea typeface="MS Mincho"/>
                  <a:cs typeface="Arial" panose="020B0604020202020204" pitchFamily="34" charset="0"/>
                </a:rPr>
                <a:t>248</a:t>
              </a:r>
            </a:p>
          </p:txBody>
        </p:sp>
        <p:sp>
          <p:nvSpPr>
            <p:cNvPr id="194" name="TextBox 193">
              <a:extLst>
                <a:ext uri="{FF2B5EF4-FFF2-40B4-BE49-F238E27FC236}">
                  <a16:creationId xmlns:a16="http://schemas.microsoft.com/office/drawing/2014/main" id="{E9C81E53-F26C-8DE6-D9B4-2A648F6162B4}"/>
                </a:ext>
              </a:extLst>
            </p:cNvPr>
            <p:cNvSpPr txBox="1"/>
            <p:nvPr/>
          </p:nvSpPr>
          <p:spPr>
            <a:xfrm>
              <a:off x="5625147" y="5944172"/>
              <a:ext cx="1498323" cy="200055"/>
            </a:xfrm>
            <a:prstGeom prst="rect">
              <a:avLst/>
            </a:prstGeom>
            <a:noFill/>
          </p:spPr>
          <p:txBody>
            <a:bodyPr wrap="square">
              <a:spAutoFit/>
            </a:bodyPr>
            <a:lstStyle/>
            <a:p>
              <a:pPr algn="r"/>
              <a:r>
                <a:rPr lang="ja-JP" sz="700">
                  <a:solidFill>
                    <a:schemeClr val="accent2"/>
                  </a:solidFill>
                  <a:latin typeface="+mj-lt"/>
                  <a:ea typeface="MS Mincho"/>
                </a:rPr>
                <a:t>PBO + 化学療法</a:t>
              </a:r>
            </a:p>
          </p:txBody>
        </p:sp>
      </p:grpSp>
      <p:sp>
        <p:nvSpPr>
          <p:cNvPr id="215" name="TextBox 214">
            <a:extLst>
              <a:ext uri="{FF2B5EF4-FFF2-40B4-BE49-F238E27FC236}">
                <a16:creationId xmlns:a16="http://schemas.microsoft.com/office/drawing/2014/main" id="{C2C8B820-A5AC-A1CE-9DB8-D7918F1D8A9F}"/>
              </a:ext>
            </a:extLst>
          </p:cNvPr>
          <p:cNvSpPr txBox="1"/>
          <p:nvPr/>
        </p:nvSpPr>
        <p:spPr>
          <a:xfrm>
            <a:off x="7734749" y="1434410"/>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216" name="Freeform 21">
            <a:extLst>
              <a:ext uri="{FF2B5EF4-FFF2-40B4-BE49-F238E27FC236}">
                <a16:creationId xmlns:a16="http://schemas.microsoft.com/office/drawing/2014/main" id="{3962D21D-92E7-6A58-3F0E-512BC9FB5E7B}"/>
              </a:ext>
            </a:extLst>
          </p:cNvPr>
          <p:cNvSpPr>
            <a:spLocks/>
          </p:cNvSpPr>
          <p:nvPr/>
        </p:nvSpPr>
        <p:spPr bwMode="auto">
          <a:xfrm>
            <a:off x="7184945" y="3003657"/>
            <a:ext cx="3626435" cy="23036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17" name="Group 216">
            <a:extLst>
              <a:ext uri="{FF2B5EF4-FFF2-40B4-BE49-F238E27FC236}">
                <a16:creationId xmlns:a16="http://schemas.microsoft.com/office/drawing/2014/main" id="{63BAD780-511E-E06D-95BA-2669F6DA869B}"/>
              </a:ext>
            </a:extLst>
          </p:cNvPr>
          <p:cNvGrpSpPr/>
          <p:nvPr/>
        </p:nvGrpSpPr>
        <p:grpSpPr>
          <a:xfrm>
            <a:off x="6486408" y="2986858"/>
            <a:ext cx="713735" cy="2412000"/>
            <a:chOff x="1270620" y="1265887"/>
            <a:chExt cx="713735" cy="2858279"/>
          </a:xfrm>
        </p:grpSpPr>
        <p:sp>
          <p:nvSpPr>
            <p:cNvPr id="218" name="Line 6">
              <a:extLst>
                <a:ext uri="{FF2B5EF4-FFF2-40B4-BE49-F238E27FC236}">
                  <a16:creationId xmlns:a16="http://schemas.microsoft.com/office/drawing/2014/main" id="{8D902FF3-CA49-E65C-E985-8C07036B14A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9" name="Line 7">
              <a:extLst>
                <a:ext uri="{FF2B5EF4-FFF2-40B4-BE49-F238E27FC236}">
                  <a16:creationId xmlns:a16="http://schemas.microsoft.com/office/drawing/2014/main" id="{F84A55B6-62BC-0CA6-3988-051BB2BD43F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0" name="Line 8">
              <a:extLst>
                <a:ext uri="{FF2B5EF4-FFF2-40B4-BE49-F238E27FC236}">
                  <a16:creationId xmlns:a16="http://schemas.microsoft.com/office/drawing/2014/main" id="{646AC2E4-595F-97B8-3CAE-A4778ADB062E}"/>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1" name="Line 9">
              <a:extLst>
                <a:ext uri="{FF2B5EF4-FFF2-40B4-BE49-F238E27FC236}">
                  <a16:creationId xmlns:a16="http://schemas.microsoft.com/office/drawing/2014/main" id="{0C64A200-EF01-6092-E902-0FADCBF97AF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2" name="Line 10">
              <a:extLst>
                <a:ext uri="{FF2B5EF4-FFF2-40B4-BE49-F238E27FC236}">
                  <a16:creationId xmlns:a16="http://schemas.microsoft.com/office/drawing/2014/main" id="{E80BF30E-4C84-1178-C29C-7847904372E7}"/>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3" name="Line 11">
              <a:extLst>
                <a:ext uri="{FF2B5EF4-FFF2-40B4-BE49-F238E27FC236}">
                  <a16:creationId xmlns:a16="http://schemas.microsoft.com/office/drawing/2014/main" id="{8BB820D0-7A7D-019A-68F3-2AA356CC7BCF}"/>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4" name="TextBox 223">
              <a:extLst>
                <a:ext uri="{FF2B5EF4-FFF2-40B4-BE49-F238E27FC236}">
                  <a16:creationId xmlns:a16="http://schemas.microsoft.com/office/drawing/2014/main" id="{F68E7BDB-3D0B-F043-9B85-412906B72DB4}"/>
                </a:ext>
              </a:extLst>
            </p:cNvPr>
            <p:cNvSpPr txBox="1"/>
            <p:nvPr/>
          </p:nvSpPr>
          <p:spPr>
            <a:xfrm rot="16200000">
              <a:off x="954168" y="2533278"/>
              <a:ext cx="940681"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PFS、%</a:t>
              </a:r>
            </a:p>
          </p:txBody>
        </p:sp>
        <p:sp>
          <p:nvSpPr>
            <p:cNvPr id="225" name="TextBox 224">
              <a:extLst>
                <a:ext uri="{FF2B5EF4-FFF2-40B4-BE49-F238E27FC236}">
                  <a16:creationId xmlns:a16="http://schemas.microsoft.com/office/drawing/2014/main" id="{7D49E48E-9476-A8D5-FAFF-F715C222B411}"/>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26" name="TextBox 225">
              <a:extLst>
                <a:ext uri="{FF2B5EF4-FFF2-40B4-BE49-F238E27FC236}">
                  <a16:creationId xmlns:a16="http://schemas.microsoft.com/office/drawing/2014/main" id="{D0F82CF0-6485-9C33-6909-D94C9C6E8C57}"/>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27" name="TextBox 226">
              <a:extLst>
                <a:ext uri="{FF2B5EF4-FFF2-40B4-BE49-F238E27FC236}">
                  <a16:creationId xmlns:a16="http://schemas.microsoft.com/office/drawing/2014/main" id="{0DBE656A-B1A7-8194-C93B-1A0C88708B15}"/>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28" name="TextBox 227">
              <a:extLst>
                <a:ext uri="{FF2B5EF4-FFF2-40B4-BE49-F238E27FC236}">
                  <a16:creationId xmlns:a16="http://schemas.microsoft.com/office/drawing/2014/main" id="{87FA9338-70A9-AAAC-36AB-74A35F40B1D8}"/>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29" name="TextBox 228">
              <a:extLst>
                <a:ext uri="{FF2B5EF4-FFF2-40B4-BE49-F238E27FC236}">
                  <a16:creationId xmlns:a16="http://schemas.microsoft.com/office/drawing/2014/main" id="{E1EE8535-165D-A633-EA1A-43976C84E588}"/>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30" name="TextBox 229">
              <a:extLst>
                <a:ext uri="{FF2B5EF4-FFF2-40B4-BE49-F238E27FC236}">
                  <a16:creationId xmlns:a16="http://schemas.microsoft.com/office/drawing/2014/main" id="{03D980BE-5802-ABE9-938D-C605E7C07FD1}"/>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31" name="TextBox 230">
            <a:extLst>
              <a:ext uri="{FF2B5EF4-FFF2-40B4-BE49-F238E27FC236}">
                <a16:creationId xmlns:a16="http://schemas.microsoft.com/office/drawing/2014/main" id="{87A91B68-F870-E4FD-EC69-E9FD5F3443C8}"/>
              </a:ext>
            </a:extLst>
          </p:cNvPr>
          <p:cNvSpPr txBox="1"/>
          <p:nvPr/>
        </p:nvSpPr>
        <p:spPr>
          <a:xfrm>
            <a:off x="8418586" y="5555106"/>
            <a:ext cx="1261627"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期間、月数</a:t>
            </a:r>
          </a:p>
        </p:txBody>
      </p:sp>
      <p:sp>
        <p:nvSpPr>
          <p:cNvPr id="232" name="Line 21">
            <a:extLst>
              <a:ext uri="{FF2B5EF4-FFF2-40B4-BE49-F238E27FC236}">
                <a16:creationId xmlns:a16="http://schemas.microsoft.com/office/drawing/2014/main" id="{D5E545A6-022D-D410-0095-15900F0E7879}"/>
              </a:ext>
            </a:extLst>
          </p:cNvPr>
          <p:cNvSpPr>
            <a:spLocks noChangeShapeType="1"/>
          </p:cNvSpPr>
          <p:nvPr/>
        </p:nvSpPr>
        <p:spPr bwMode="auto">
          <a:xfrm>
            <a:off x="10830639"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83567422-EB65-1692-ABFB-4323BEFB0213}"/>
              </a:ext>
            </a:extLst>
          </p:cNvPr>
          <p:cNvSpPr txBox="1"/>
          <p:nvPr/>
        </p:nvSpPr>
        <p:spPr>
          <a:xfrm>
            <a:off x="10699335" y="5375774"/>
            <a:ext cx="2567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34" name="Line 21">
            <a:extLst>
              <a:ext uri="{FF2B5EF4-FFF2-40B4-BE49-F238E27FC236}">
                <a16:creationId xmlns:a16="http://schemas.microsoft.com/office/drawing/2014/main" id="{4903FD9A-3F5C-31A7-FC90-2A93BB8811B7}"/>
              </a:ext>
            </a:extLst>
          </p:cNvPr>
          <p:cNvSpPr>
            <a:spLocks noChangeShapeType="1"/>
          </p:cNvSpPr>
          <p:nvPr/>
        </p:nvSpPr>
        <p:spPr bwMode="auto">
          <a:xfrm>
            <a:off x="10475412"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C9087829-02E2-4EE6-CCC2-194C36F40D86}"/>
              </a:ext>
            </a:extLst>
          </p:cNvPr>
          <p:cNvSpPr txBox="1"/>
          <p:nvPr/>
        </p:nvSpPr>
        <p:spPr>
          <a:xfrm>
            <a:off x="10344108" y="5375774"/>
            <a:ext cx="2567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236" name="Line 21">
            <a:extLst>
              <a:ext uri="{FF2B5EF4-FFF2-40B4-BE49-F238E27FC236}">
                <a16:creationId xmlns:a16="http://schemas.microsoft.com/office/drawing/2014/main" id="{6D26C678-ECD3-EE15-26AD-E219B10D88FB}"/>
              </a:ext>
            </a:extLst>
          </p:cNvPr>
          <p:cNvSpPr>
            <a:spLocks noChangeShapeType="1"/>
          </p:cNvSpPr>
          <p:nvPr/>
        </p:nvSpPr>
        <p:spPr bwMode="auto">
          <a:xfrm>
            <a:off x="10120186"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C02F1AE6-EBA2-E773-585F-24655EF6291B}"/>
              </a:ext>
            </a:extLst>
          </p:cNvPr>
          <p:cNvSpPr txBox="1"/>
          <p:nvPr/>
        </p:nvSpPr>
        <p:spPr>
          <a:xfrm>
            <a:off x="9988881" y="5375774"/>
            <a:ext cx="2567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32</a:t>
            </a:r>
          </a:p>
        </p:txBody>
      </p:sp>
      <p:sp>
        <p:nvSpPr>
          <p:cNvPr id="238" name="Line 21">
            <a:extLst>
              <a:ext uri="{FF2B5EF4-FFF2-40B4-BE49-F238E27FC236}">
                <a16:creationId xmlns:a16="http://schemas.microsoft.com/office/drawing/2014/main" id="{9B8C5380-EB42-6D50-BA17-C6C68B798E1B}"/>
              </a:ext>
            </a:extLst>
          </p:cNvPr>
          <p:cNvSpPr>
            <a:spLocks noChangeShapeType="1"/>
          </p:cNvSpPr>
          <p:nvPr/>
        </p:nvSpPr>
        <p:spPr bwMode="auto">
          <a:xfrm>
            <a:off x="9764959"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387A4788-018D-ACC5-3563-6A891A53B3CC}"/>
              </a:ext>
            </a:extLst>
          </p:cNvPr>
          <p:cNvSpPr txBox="1"/>
          <p:nvPr/>
        </p:nvSpPr>
        <p:spPr>
          <a:xfrm>
            <a:off x="9633654" y="5375774"/>
            <a:ext cx="2567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240" name="Line 21">
            <a:extLst>
              <a:ext uri="{FF2B5EF4-FFF2-40B4-BE49-F238E27FC236}">
                <a16:creationId xmlns:a16="http://schemas.microsoft.com/office/drawing/2014/main" id="{8EC7CCBD-5B94-0E70-313E-F597F836FF9E}"/>
              </a:ext>
            </a:extLst>
          </p:cNvPr>
          <p:cNvSpPr>
            <a:spLocks noChangeShapeType="1"/>
          </p:cNvSpPr>
          <p:nvPr/>
        </p:nvSpPr>
        <p:spPr bwMode="auto">
          <a:xfrm>
            <a:off x="9409732"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FB22E730-6B93-1B1B-6ADF-E900A2222707}"/>
              </a:ext>
            </a:extLst>
          </p:cNvPr>
          <p:cNvSpPr txBox="1"/>
          <p:nvPr/>
        </p:nvSpPr>
        <p:spPr>
          <a:xfrm>
            <a:off x="9278427" y="5375774"/>
            <a:ext cx="2567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42" name="Line 21">
            <a:extLst>
              <a:ext uri="{FF2B5EF4-FFF2-40B4-BE49-F238E27FC236}">
                <a16:creationId xmlns:a16="http://schemas.microsoft.com/office/drawing/2014/main" id="{94A3198C-2C45-8454-062F-6A8CBE4AE5E0}"/>
              </a:ext>
            </a:extLst>
          </p:cNvPr>
          <p:cNvSpPr>
            <a:spLocks noChangeShapeType="1"/>
          </p:cNvSpPr>
          <p:nvPr/>
        </p:nvSpPr>
        <p:spPr bwMode="auto">
          <a:xfrm>
            <a:off x="9054505"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027A717A-B2F1-451B-1CDD-5273A430C4B9}"/>
              </a:ext>
            </a:extLst>
          </p:cNvPr>
          <p:cNvSpPr txBox="1"/>
          <p:nvPr/>
        </p:nvSpPr>
        <p:spPr>
          <a:xfrm>
            <a:off x="8923200" y="5375774"/>
            <a:ext cx="2567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44" name="Line 21">
            <a:extLst>
              <a:ext uri="{FF2B5EF4-FFF2-40B4-BE49-F238E27FC236}">
                <a16:creationId xmlns:a16="http://schemas.microsoft.com/office/drawing/2014/main" id="{C4EF5F60-C1C6-0D82-F327-1A5C3D0C6A3B}"/>
              </a:ext>
            </a:extLst>
          </p:cNvPr>
          <p:cNvSpPr>
            <a:spLocks noChangeShapeType="1"/>
          </p:cNvSpPr>
          <p:nvPr/>
        </p:nvSpPr>
        <p:spPr bwMode="auto">
          <a:xfrm>
            <a:off x="8699278"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5" name="TextBox 244">
            <a:extLst>
              <a:ext uri="{FF2B5EF4-FFF2-40B4-BE49-F238E27FC236}">
                <a16:creationId xmlns:a16="http://schemas.microsoft.com/office/drawing/2014/main" id="{B9849EB9-8D87-998F-5597-96A315AEEFA7}"/>
              </a:ext>
            </a:extLst>
          </p:cNvPr>
          <p:cNvSpPr txBox="1"/>
          <p:nvPr/>
        </p:nvSpPr>
        <p:spPr>
          <a:xfrm>
            <a:off x="8567973" y="5375774"/>
            <a:ext cx="2567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246" name="Line 21">
            <a:extLst>
              <a:ext uri="{FF2B5EF4-FFF2-40B4-BE49-F238E27FC236}">
                <a16:creationId xmlns:a16="http://schemas.microsoft.com/office/drawing/2014/main" id="{6F524116-1677-3D7A-309F-95CDCE55CF7A}"/>
              </a:ext>
            </a:extLst>
          </p:cNvPr>
          <p:cNvSpPr>
            <a:spLocks noChangeShapeType="1"/>
          </p:cNvSpPr>
          <p:nvPr/>
        </p:nvSpPr>
        <p:spPr bwMode="auto">
          <a:xfrm>
            <a:off x="8344051"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7" name="TextBox 246">
            <a:extLst>
              <a:ext uri="{FF2B5EF4-FFF2-40B4-BE49-F238E27FC236}">
                <a16:creationId xmlns:a16="http://schemas.microsoft.com/office/drawing/2014/main" id="{63AFD8A4-B41B-F5AD-72DB-E53B6FFDF2BA}"/>
              </a:ext>
            </a:extLst>
          </p:cNvPr>
          <p:cNvSpPr txBox="1"/>
          <p:nvPr/>
        </p:nvSpPr>
        <p:spPr>
          <a:xfrm>
            <a:off x="8212747" y="5375774"/>
            <a:ext cx="2567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48" name="Line 21">
            <a:extLst>
              <a:ext uri="{FF2B5EF4-FFF2-40B4-BE49-F238E27FC236}">
                <a16:creationId xmlns:a16="http://schemas.microsoft.com/office/drawing/2014/main" id="{EC9BE31D-ED07-6A25-BC68-0BC04906811D}"/>
              </a:ext>
            </a:extLst>
          </p:cNvPr>
          <p:cNvSpPr>
            <a:spLocks noChangeShapeType="1"/>
          </p:cNvSpPr>
          <p:nvPr/>
        </p:nvSpPr>
        <p:spPr bwMode="auto">
          <a:xfrm>
            <a:off x="7988824"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9" name="TextBox 248">
            <a:extLst>
              <a:ext uri="{FF2B5EF4-FFF2-40B4-BE49-F238E27FC236}">
                <a16:creationId xmlns:a16="http://schemas.microsoft.com/office/drawing/2014/main" id="{FEE1ABD9-9DF1-D7A8-E910-3E7C9C4E53DF}"/>
              </a:ext>
            </a:extLst>
          </p:cNvPr>
          <p:cNvSpPr txBox="1"/>
          <p:nvPr/>
        </p:nvSpPr>
        <p:spPr>
          <a:xfrm>
            <a:off x="7904513" y="5375774"/>
            <a:ext cx="16273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250" name="Line 21">
            <a:extLst>
              <a:ext uri="{FF2B5EF4-FFF2-40B4-BE49-F238E27FC236}">
                <a16:creationId xmlns:a16="http://schemas.microsoft.com/office/drawing/2014/main" id="{422F2490-8F18-2EC4-A70E-11D374442DCD}"/>
              </a:ext>
            </a:extLst>
          </p:cNvPr>
          <p:cNvSpPr>
            <a:spLocks noChangeShapeType="1"/>
          </p:cNvSpPr>
          <p:nvPr/>
        </p:nvSpPr>
        <p:spPr bwMode="auto">
          <a:xfrm>
            <a:off x="7633598"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1" name="TextBox 250">
            <a:extLst>
              <a:ext uri="{FF2B5EF4-FFF2-40B4-BE49-F238E27FC236}">
                <a16:creationId xmlns:a16="http://schemas.microsoft.com/office/drawing/2014/main" id="{883713C8-3EDF-AE68-5FD3-184915CA89DE}"/>
              </a:ext>
            </a:extLst>
          </p:cNvPr>
          <p:cNvSpPr txBox="1"/>
          <p:nvPr/>
        </p:nvSpPr>
        <p:spPr>
          <a:xfrm>
            <a:off x="7549286" y="5375774"/>
            <a:ext cx="16273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252" name="Line 21">
            <a:extLst>
              <a:ext uri="{FF2B5EF4-FFF2-40B4-BE49-F238E27FC236}">
                <a16:creationId xmlns:a16="http://schemas.microsoft.com/office/drawing/2014/main" id="{FC8B848E-423D-23EE-0EF1-BA3BA5399720}"/>
              </a:ext>
            </a:extLst>
          </p:cNvPr>
          <p:cNvSpPr>
            <a:spLocks noChangeShapeType="1"/>
          </p:cNvSpPr>
          <p:nvPr/>
        </p:nvSpPr>
        <p:spPr bwMode="auto">
          <a:xfrm>
            <a:off x="7278371"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3" name="TextBox 252">
            <a:extLst>
              <a:ext uri="{FF2B5EF4-FFF2-40B4-BE49-F238E27FC236}">
                <a16:creationId xmlns:a16="http://schemas.microsoft.com/office/drawing/2014/main" id="{9E80AF22-EA7C-EAC5-029D-076507481A81}"/>
              </a:ext>
            </a:extLst>
          </p:cNvPr>
          <p:cNvSpPr txBox="1"/>
          <p:nvPr/>
        </p:nvSpPr>
        <p:spPr>
          <a:xfrm>
            <a:off x="7194059" y="5375774"/>
            <a:ext cx="16273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254" name="TextBox 253">
            <a:extLst>
              <a:ext uri="{FF2B5EF4-FFF2-40B4-BE49-F238E27FC236}">
                <a16:creationId xmlns:a16="http://schemas.microsoft.com/office/drawing/2014/main" id="{0D35E1AD-2776-16C5-4A1D-3AE009DBDF27}"/>
              </a:ext>
            </a:extLst>
          </p:cNvPr>
          <p:cNvSpPr txBox="1"/>
          <p:nvPr/>
        </p:nvSpPr>
        <p:spPr>
          <a:xfrm>
            <a:off x="6468754" y="5709207"/>
            <a:ext cx="647933" cy="215444"/>
          </a:xfrm>
          <a:prstGeom prst="rect">
            <a:avLst/>
          </a:prstGeom>
          <a:noFill/>
        </p:spPr>
        <p:txBody>
          <a:bodyPr wrap="none" rtlCol="0">
            <a:spAutoFit/>
          </a:bodyPr>
          <a:lstStyle/>
          <a:p>
            <a:pPr algn="r"/>
            <a:r>
              <a:rPr lang="ja-JP" sz="800">
                <a:solidFill>
                  <a:schemeClr val="tx1"/>
                </a:solidFill>
              </a:rPr>
              <a:t>リスク有患者数</a:t>
            </a:r>
          </a:p>
        </p:txBody>
      </p:sp>
      <p:graphicFrame>
        <p:nvGraphicFramePr>
          <p:cNvPr id="255" name="Table 189">
            <a:extLst>
              <a:ext uri="{FF2B5EF4-FFF2-40B4-BE49-F238E27FC236}">
                <a16:creationId xmlns:a16="http://schemas.microsoft.com/office/drawing/2014/main" id="{2471BFCB-E29C-CAB8-AAD3-57C5134017A8}"/>
              </a:ext>
            </a:extLst>
          </p:cNvPr>
          <p:cNvGraphicFramePr>
            <a:graphicFrameLocks noGrp="1"/>
          </p:cNvGraphicFramePr>
          <p:nvPr>
            <p:extLst>
              <p:ext uri="{D42A27DB-BD31-4B8C-83A1-F6EECF244321}">
                <p14:modId xmlns:p14="http://schemas.microsoft.com/office/powerpoint/2010/main" val="1397210187"/>
              </p:ext>
            </p:extLst>
          </p:nvPr>
        </p:nvGraphicFramePr>
        <p:xfrm>
          <a:off x="6328881" y="1847786"/>
          <a:ext cx="5096306" cy="1050000"/>
        </p:xfrm>
        <a:graphic>
          <a:graphicData uri="http://schemas.openxmlformats.org/drawingml/2006/table">
            <a:tbl>
              <a:tblPr firstRow="1" bandRow="1">
                <a:tableStyleId>{5C22544A-7EE6-4342-B048-85BDC9FD1C3A}</a:tableStyleId>
              </a:tblPr>
              <a:tblGrid>
                <a:gridCol w="1371330">
                  <a:extLst>
                    <a:ext uri="{9D8B030D-6E8A-4147-A177-3AD203B41FA5}">
                      <a16:colId xmlns:a16="http://schemas.microsoft.com/office/drawing/2014/main" val="2128002951"/>
                    </a:ext>
                  </a:extLst>
                </a:gridCol>
                <a:gridCol w="1925052">
                  <a:extLst>
                    <a:ext uri="{9D8B030D-6E8A-4147-A177-3AD203B41FA5}">
                      <a16:colId xmlns:a16="http://schemas.microsoft.com/office/drawing/2014/main" val="1762695165"/>
                    </a:ext>
                  </a:extLst>
                </a:gridCol>
                <a:gridCol w="1799924">
                  <a:extLst>
                    <a:ext uri="{9D8B030D-6E8A-4147-A177-3AD203B41FA5}">
                      <a16:colId xmlns:a16="http://schemas.microsoft.com/office/drawing/2014/main" val="3624623312"/>
                    </a:ext>
                  </a:extLst>
                </a:gridCol>
              </a:tblGrid>
              <a:tr h="356399">
                <a:tc>
                  <a:txBody>
                    <a:bodyPr/>
                    <a:lstStyle/>
                    <a:p>
                      <a:pPr algn="l" rtl="0"/>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チスレリズマブ + 化学療法 (n=326)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プラセボ＋化学療法 </a:t>
                      </a:r>
                      <a:br>
                        <a:rPr lang="en-GB" altLang="ja-JP" sz="1000" dirty="0">
                          <a:solidFill>
                            <a:schemeClr val="tx1"/>
                          </a:solidFill>
                        </a:rPr>
                      </a:br>
                      <a:r>
                        <a:rPr lang="ja-JP" sz="1000" dirty="0">
                          <a:solidFill>
                            <a:schemeClr val="tx1"/>
                          </a:solidFill>
                        </a:rPr>
                        <a:t>(n=323)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618439"/>
                  </a:ext>
                </a:extLst>
              </a:tr>
              <a:tr h="141283">
                <a:tc>
                  <a:txBody>
                    <a:bodyPr/>
                    <a:lstStyle/>
                    <a:p>
                      <a:pPr algn="l"/>
                      <a:r>
                        <a:rPr lang="ja-JP" sz="1000">
                          <a:solidFill>
                            <a:schemeClr val="tx1"/>
                          </a:solidFill>
                        </a:rPr>
                        <a:t>イベント、n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220 (67.5)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254 (78.6)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7700806"/>
                  </a:ext>
                </a:extLst>
              </a:tr>
              <a:tr h="141283">
                <a:tc>
                  <a:txBody>
                    <a:bodyPr/>
                    <a:lstStyle/>
                    <a:p>
                      <a:pPr algn="l"/>
                      <a:r>
                        <a:rPr lang="ja-JP" sz="1000" dirty="0">
                          <a:solidFill>
                            <a:schemeClr val="tx1"/>
                          </a:solidFill>
                        </a:rPr>
                        <a:t>mPFS、月数(95%CI)</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7.3 (6.9、8.3)</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5.8 (4.9、6.0)</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6225642"/>
                  </a:ext>
                </a:extLst>
              </a:tr>
              <a:tr h="141283">
                <a:tc>
                  <a:txBody>
                    <a:bodyPr/>
                    <a:lstStyle/>
                    <a:p>
                      <a:pPr algn="l"/>
                      <a:r>
                        <a:rPr lang="ja-JP" sz="1000">
                          <a:solidFill>
                            <a:schemeClr val="tx1"/>
                          </a:solidFill>
                        </a:rPr>
                        <a:t>HR (95%CI)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dirty="0">
                          <a:solidFill>
                            <a:schemeClr val="tx1"/>
                          </a:solidFill>
                        </a:rPr>
                        <a:t>0.62 (0.52、0.75); &lt;0.0001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solidFill>
                          <a:schemeClr val="tx1"/>
                        </a:solidFill>
                      </a:endParaRPr>
                    </a:p>
                  </a:txBody>
                  <a:tcPr marL="36000" marR="36000" marT="36000" marB="36000" anchor="ctr"/>
                </a:tc>
                <a:extLst>
                  <a:ext uri="{0D108BD9-81ED-4DB2-BD59-A6C34878D82A}">
                    <a16:rowId xmlns:a16="http://schemas.microsoft.com/office/drawing/2014/main" val="830790594"/>
                  </a:ext>
                </a:extLst>
              </a:tr>
            </a:tbl>
          </a:graphicData>
        </a:graphic>
      </p:graphicFrame>
      <p:grpSp>
        <p:nvGrpSpPr>
          <p:cNvPr id="256" name="Group 255">
            <a:extLst>
              <a:ext uri="{FF2B5EF4-FFF2-40B4-BE49-F238E27FC236}">
                <a16:creationId xmlns:a16="http://schemas.microsoft.com/office/drawing/2014/main" id="{B90D641B-905B-BA69-E754-2FD79DCAB765}"/>
              </a:ext>
            </a:extLst>
          </p:cNvPr>
          <p:cNvGrpSpPr/>
          <p:nvPr/>
        </p:nvGrpSpPr>
        <p:grpSpPr>
          <a:xfrm>
            <a:off x="7266843" y="3114216"/>
            <a:ext cx="3354266" cy="1702870"/>
            <a:chOff x="4019550" y="2338387"/>
            <a:chExt cx="4151499" cy="2186539"/>
          </a:xfrm>
        </p:grpSpPr>
        <p:sp>
          <p:nvSpPr>
            <p:cNvPr id="257" name="Freeform: Shape 627">
              <a:extLst>
                <a:ext uri="{FF2B5EF4-FFF2-40B4-BE49-F238E27FC236}">
                  <a16:creationId xmlns:a16="http://schemas.microsoft.com/office/drawing/2014/main" id="{6756D268-7448-F990-99F5-87490A8EE224}"/>
                </a:ext>
              </a:extLst>
            </p:cNvPr>
            <p:cNvSpPr/>
            <p:nvPr/>
          </p:nvSpPr>
          <p:spPr>
            <a:xfrm>
              <a:off x="4019550" y="2338387"/>
              <a:ext cx="4151499" cy="2144591"/>
            </a:xfrm>
            <a:custGeom>
              <a:avLst/>
              <a:gdLst>
                <a:gd name="connsiteX0" fmla="*/ 4151500 w 4151499"/>
                <a:gd name="connsiteY0" fmla="*/ 2144592 h 2144591"/>
                <a:gd name="connsiteX1" fmla="*/ 2507590 w 4151499"/>
                <a:gd name="connsiteY1" fmla="*/ 2144592 h 2144591"/>
                <a:gd name="connsiteX2" fmla="*/ 2507590 w 4151499"/>
                <a:gd name="connsiteY2" fmla="*/ 2115388 h 2144591"/>
                <a:gd name="connsiteX3" fmla="*/ 2332349 w 4151499"/>
                <a:gd name="connsiteY3" fmla="*/ 2115388 h 2144591"/>
                <a:gd name="connsiteX4" fmla="*/ 2332349 w 4151499"/>
                <a:gd name="connsiteY4" fmla="*/ 2090357 h 2144591"/>
                <a:gd name="connsiteX5" fmla="*/ 1873396 w 4151499"/>
                <a:gd name="connsiteY5" fmla="*/ 2090357 h 2144591"/>
                <a:gd name="connsiteX6" fmla="*/ 1873396 w 4151499"/>
                <a:gd name="connsiteY6" fmla="*/ 2031940 h 2144591"/>
                <a:gd name="connsiteX7" fmla="*/ 1719015 w 4151499"/>
                <a:gd name="connsiteY7" fmla="*/ 2031940 h 2144591"/>
                <a:gd name="connsiteX8" fmla="*/ 1719015 w 4151499"/>
                <a:gd name="connsiteY8" fmla="*/ 1994392 h 2144591"/>
                <a:gd name="connsiteX9" fmla="*/ 1652254 w 4151499"/>
                <a:gd name="connsiteY9" fmla="*/ 1994392 h 2144591"/>
                <a:gd name="connsiteX10" fmla="*/ 1652254 w 4151499"/>
                <a:gd name="connsiteY10" fmla="*/ 1948491 h 2144591"/>
                <a:gd name="connsiteX11" fmla="*/ 1539602 w 4151499"/>
                <a:gd name="connsiteY11" fmla="*/ 1948491 h 2144591"/>
                <a:gd name="connsiteX12" fmla="*/ 1539602 w 4151499"/>
                <a:gd name="connsiteY12" fmla="*/ 1931803 h 2144591"/>
                <a:gd name="connsiteX13" fmla="*/ 1443638 w 4151499"/>
                <a:gd name="connsiteY13" fmla="*/ 1931803 h 2144591"/>
                <a:gd name="connsiteX14" fmla="*/ 1443638 w 4151499"/>
                <a:gd name="connsiteY14" fmla="*/ 1885912 h 2144591"/>
                <a:gd name="connsiteX15" fmla="*/ 1414434 w 4151499"/>
                <a:gd name="connsiteY15" fmla="*/ 1885912 h 2144591"/>
                <a:gd name="connsiteX16" fmla="*/ 1414434 w 4151499"/>
                <a:gd name="connsiteY16" fmla="*/ 1831667 h 2144591"/>
                <a:gd name="connsiteX17" fmla="*/ 1193292 w 4151499"/>
                <a:gd name="connsiteY17" fmla="*/ 1831667 h 2144591"/>
                <a:gd name="connsiteX18" fmla="*/ 1193292 w 4151499"/>
                <a:gd name="connsiteY18" fmla="*/ 1798291 h 2144591"/>
                <a:gd name="connsiteX19" fmla="*/ 1168260 w 4151499"/>
                <a:gd name="connsiteY19" fmla="*/ 1798291 h 2144591"/>
                <a:gd name="connsiteX20" fmla="*/ 1168260 w 4151499"/>
                <a:gd name="connsiteY20" fmla="*/ 1752390 h 2144591"/>
                <a:gd name="connsiteX21" fmla="*/ 1068124 w 4151499"/>
                <a:gd name="connsiteY21" fmla="*/ 1752390 h 2144591"/>
                <a:gd name="connsiteX22" fmla="*/ 1068124 w 4151499"/>
                <a:gd name="connsiteY22" fmla="*/ 1673124 h 2144591"/>
                <a:gd name="connsiteX23" fmla="*/ 1043092 w 4151499"/>
                <a:gd name="connsiteY23" fmla="*/ 1673124 h 2144591"/>
                <a:gd name="connsiteX24" fmla="*/ 1043092 w 4151499"/>
                <a:gd name="connsiteY24" fmla="*/ 1593847 h 2144591"/>
                <a:gd name="connsiteX25" fmla="*/ 959644 w 4151499"/>
                <a:gd name="connsiteY25" fmla="*/ 1593847 h 2144591"/>
                <a:gd name="connsiteX26" fmla="*/ 959644 w 4151499"/>
                <a:gd name="connsiteY26" fmla="*/ 1527086 h 2144591"/>
                <a:gd name="connsiteX27" fmla="*/ 901231 w 4151499"/>
                <a:gd name="connsiteY27" fmla="*/ 1527086 h 2144591"/>
                <a:gd name="connsiteX28" fmla="*/ 901231 w 4151499"/>
                <a:gd name="connsiteY28" fmla="*/ 1426950 h 2144591"/>
                <a:gd name="connsiteX29" fmla="*/ 892886 w 4151499"/>
                <a:gd name="connsiteY29" fmla="*/ 1426950 h 2144591"/>
                <a:gd name="connsiteX30" fmla="*/ 892886 w 4151499"/>
                <a:gd name="connsiteY30" fmla="*/ 1356017 h 2144591"/>
                <a:gd name="connsiteX31" fmla="*/ 859507 w 4151499"/>
                <a:gd name="connsiteY31" fmla="*/ 1356017 h 2144591"/>
                <a:gd name="connsiteX32" fmla="*/ 859507 w 4151499"/>
                <a:gd name="connsiteY32" fmla="*/ 1310126 h 2144591"/>
                <a:gd name="connsiteX33" fmla="*/ 767715 w 4151499"/>
                <a:gd name="connsiteY33" fmla="*/ 1310126 h 2144591"/>
                <a:gd name="connsiteX34" fmla="*/ 767715 w 4151499"/>
                <a:gd name="connsiteY34" fmla="*/ 1159916 h 2144591"/>
                <a:gd name="connsiteX35" fmla="*/ 734337 w 4151499"/>
                <a:gd name="connsiteY35" fmla="*/ 1159916 h 2144591"/>
                <a:gd name="connsiteX36" fmla="*/ 734337 w 4151499"/>
                <a:gd name="connsiteY36" fmla="*/ 1026405 h 2144591"/>
                <a:gd name="connsiteX37" fmla="*/ 642544 w 4151499"/>
                <a:gd name="connsiteY37" fmla="*/ 1026405 h 2144591"/>
                <a:gd name="connsiteX38" fmla="*/ 642544 w 4151499"/>
                <a:gd name="connsiteY38" fmla="*/ 988847 h 2144591"/>
                <a:gd name="connsiteX39" fmla="*/ 609166 w 4151499"/>
                <a:gd name="connsiteY39" fmla="*/ 988847 h 2144591"/>
                <a:gd name="connsiteX40" fmla="*/ 609166 w 4151499"/>
                <a:gd name="connsiteY40" fmla="*/ 817783 h 2144591"/>
                <a:gd name="connsiteX41" fmla="*/ 563269 w 4151499"/>
                <a:gd name="connsiteY41" fmla="*/ 817783 h 2144591"/>
                <a:gd name="connsiteX42" fmla="*/ 563269 w 4151499"/>
                <a:gd name="connsiteY42" fmla="*/ 730165 h 2144591"/>
                <a:gd name="connsiteX43" fmla="*/ 538235 w 4151499"/>
                <a:gd name="connsiteY43" fmla="*/ 730165 h 2144591"/>
                <a:gd name="connsiteX44" fmla="*/ 538235 w 4151499"/>
                <a:gd name="connsiteY44" fmla="*/ 675924 h 2144591"/>
                <a:gd name="connsiteX45" fmla="*/ 509028 w 4151499"/>
                <a:gd name="connsiteY45" fmla="*/ 675924 h 2144591"/>
                <a:gd name="connsiteX46" fmla="*/ 509028 w 4151499"/>
                <a:gd name="connsiteY46" fmla="*/ 646717 h 2144591"/>
                <a:gd name="connsiteX47" fmla="*/ 463132 w 4151499"/>
                <a:gd name="connsiteY47" fmla="*/ 646717 h 2144591"/>
                <a:gd name="connsiteX48" fmla="*/ 463132 w 4151499"/>
                <a:gd name="connsiteY48" fmla="*/ 559098 h 2144591"/>
                <a:gd name="connsiteX49" fmla="*/ 438099 w 4151499"/>
                <a:gd name="connsiteY49" fmla="*/ 559098 h 2144591"/>
                <a:gd name="connsiteX50" fmla="*/ 438099 w 4151499"/>
                <a:gd name="connsiteY50" fmla="*/ 475650 h 2144591"/>
                <a:gd name="connsiteX51" fmla="*/ 379686 w 4151499"/>
                <a:gd name="connsiteY51" fmla="*/ 475650 h 2144591"/>
                <a:gd name="connsiteX52" fmla="*/ 379686 w 4151499"/>
                <a:gd name="connsiteY52" fmla="*/ 433926 h 2144591"/>
                <a:gd name="connsiteX53" fmla="*/ 358823 w 4151499"/>
                <a:gd name="connsiteY53" fmla="*/ 433926 h 2144591"/>
                <a:gd name="connsiteX54" fmla="*/ 358823 w 4151499"/>
                <a:gd name="connsiteY54" fmla="*/ 400547 h 2144591"/>
                <a:gd name="connsiteX55" fmla="*/ 287893 w 4151499"/>
                <a:gd name="connsiteY55" fmla="*/ 400547 h 2144591"/>
                <a:gd name="connsiteX56" fmla="*/ 287893 w 4151499"/>
                <a:gd name="connsiteY56" fmla="*/ 292065 h 2144591"/>
                <a:gd name="connsiteX57" fmla="*/ 271203 w 4151499"/>
                <a:gd name="connsiteY57" fmla="*/ 292065 h 2144591"/>
                <a:gd name="connsiteX58" fmla="*/ 271203 w 4151499"/>
                <a:gd name="connsiteY58" fmla="*/ 241998 h 2144591"/>
                <a:gd name="connsiteX59" fmla="*/ 237825 w 4151499"/>
                <a:gd name="connsiteY59" fmla="*/ 241998 h 2144591"/>
                <a:gd name="connsiteX60" fmla="*/ 237825 w 4151499"/>
                <a:gd name="connsiteY60" fmla="*/ 204447 h 2144591"/>
                <a:gd name="connsiteX61" fmla="*/ 204446 w 4151499"/>
                <a:gd name="connsiteY61" fmla="*/ 204447 h 2144591"/>
                <a:gd name="connsiteX62" fmla="*/ 204446 w 4151499"/>
                <a:gd name="connsiteY62" fmla="*/ 171067 h 2144591"/>
                <a:gd name="connsiteX63" fmla="*/ 158550 w 4151499"/>
                <a:gd name="connsiteY63" fmla="*/ 171067 h 2144591"/>
                <a:gd name="connsiteX64" fmla="*/ 158550 w 4151499"/>
                <a:gd name="connsiteY64" fmla="*/ 70930 h 2144591"/>
                <a:gd name="connsiteX65" fmla="*/ 100136 w 4151499"/>
                <a:gd name="connsiteY65" fmla="*/ 70930 h 2144591"/>
                <a:gd name="connsiteX66" fmla="*/ 100136 w 4151499"/>
                <a:gd name="connsiteY66" fmla="*/ 0 h 2144591"/>
                <a:gd name="connsiteX67" fmla="*/ 0 w 4151499"/>
                <a:gd name="connsiteY67" fmla="*/ 0 h 214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51499" h="2144591">
                  <a:moveTo>
                    <a:pt x="4151500" y="2144592"/>
                  </a:moveTo>
                  <a:lnTo>
                    <a:pt x="2507590" y="2144592"/>
                  </a:lnTo>
                  <a:lnTo>
                    <a:pt x="2507590" y="2115388"/>
                  </a:lnTo>
                  <a:lnTo>
                    <a:pt x="2332349" y="2115388"/>
                  </a:lnTo>
                  <a:lnTo>
                    <a:pt x="2332349" y="2090357"/>
                  </a:lnTo>
                  <a:lnTo>
                    <a:pt x="1873396" y="2090357"/>
                  </a:lnTo>
                  <a:lnTo>
                    <a:pt x="1873396" y="2031940"/>
                  </a:lnTo>
                  <a:lnTo>
                    <a:pt x="1719015" y="2031940"/>
                  </a:lnTo>
                  <a:lnTo>
                    <a:pt x="1719015" y="1994392"/>
                  </a:lnTo>
                  <a:lnTo>
                    <a:pt x="1652254" y="1994392"/>
                  </a:lnTo>
                  <a:lnTo>
                    <a:pt x="1652254" y="1948491"/>
                  </a:lnTo>
                  <a:lnTo>
                    <a:pt x="1539602" y="1948491"/>
                  </a:lnTo>
                  <a:lnTo>
                    <a:pt x="1539602" y="1931803"/>
                  </a:lnTo>
                  <a:lnTo>
                    <a:pt x="1443638" y="1931803"/>
                  </a:lnTo>
                  <a:lnTo>
                    <a:pt x="1443638" y="1885912"/>
                  </a:lnTo>
                  <a:lnTo>
                    <a:pt x="1414434" y="1885912"/>
                  </a:lnTo>
                  <a:lnTo>
                    <a:pt x="1414434" y="1831667"/>
                  </a:lnTo>
                  <a:lnTo>
                    <a:pt x="1193292" y="1831667"/>
                  </a:lnTo>
                  <a:lnTo>
                    <a:pt x="1193292" y="1798291"/>
                  </a:lnTo>
                  <a:lnTo>
                    <a:pt x="1168260" y="1798291"/>
                  </a:lnTo>
                  <a:lnTo>
                    <a:pt x="1168260" y="1752390"/>
                  </a:lnTo>
                  <a:lnTo>
                    <a:pt x="1068124" y="1752390"/>
                  </a:lnTo>
                  <a:lnTo>
                    <a:pt x="1068124" y="1673124"/>
                  </a:lnTo>
                  <a:lnTo>
                    <a:pt x="1043092" y="1673124"/>
                  </a:lnTo>
                  <a:lnTo>
                    <a:pt x="1043092" y="1593847"/>
                  </a:lnTo>
                  <a:lnTo>
                    <a:pt x="959644" y="1593847"/>
                  </a:lnTo>
                  <a:lnTo>
                    <a:pt x="959644" y="1527086"/>
                  </a:lnTo>
                  <a:lnTo>
                    <a:pt x="901231" y="1527086"/>
                  </a:lnTo>
                  <a:lnTo>
                    <a:pt x="901231" y="1426950"/>
                  </a:lnTo>
                  <a:lnTo>
                    <a:pt x="892886" y="1426950"/>
                  </a:lnTo>
                  <a:lnTo>
                    <a:pt x="892886" y="1356017"/>
                  </a:lnTo>
                  <a:lnTo>
                    <a:pt x="859507" y="1356017"/>
                  </a:lnTo>
                  <a:lnTo>
                    <a:pt x="859507" y="1310126"/>
                  </a:lnTo>
                  <a:lnTo>
                    <a:pt x="767715" y="1310126"/>
                  </a:lnTo>
                  <a:lnTo>
                    <a:pt x="767715" y="1159916"/>
                  </a:lnTo>
                  <a:lnTo>
                    <a:pt x="734337" y="1159916"/>
                  </a:lnTo>
                  <a:lnTo>
                    <a:pt x="734337" y="1026405"/>
                  </a:lnTo>
                  <a:lnTo>
                    <a:pt x="642544" y="1026405"/>
                  </a:lnTo>
                  <a:lnTo>
                    <a:pt x="642544" y="988847"/>
                  </a:lnTo>
                  <a:lnTo>
                    <a:pt x="609166" y="988847"/>
                  </a:lnTo>
                  <a:lnTo>
                    <a:pt x="609166" y="817783"/>
                  </a:lnTo>
                  <a:lnTo>
                    <a:pt x="563269" y="817783"/>
                  </a:lnTo>
                  <a:lnTo>
                    <a:pt x="563269" y="730165"/>
                  </a:lnTo>
                  <a:lnTo>
                    <a:pt x="538235" y="730165"/>
                  </a:lnTo>
                  <a:lnTo>
                    <a:pt x="538235" y="675924"/>
                  </a:lnTo>
                  <a:lnTo>
                    <a:pt x="509028" y="675924"/>
                  </a:lnTo>
                  <a:lnTo>
                    <a:pt x="509028" y="646717"/>
                  </a:lnTo>
                  <a:lnTo>
                    <a:pt x="463132" y="646717"/>
                  </a:lnTo>
                  <a:lnTo>
                    <a:pt x="463132" y="559098"/>
                  </a:lnTo>
                  <a:lnTo>
                    <a:pt x="438099" y="559098"/>
                  </a:lnTo>
                  <a:lnTo>
                    <a:pt x="438099" y="475650"/>
                  </a:lnTo>
                  <a:lnTo>
                    <a:pt x="379686" y="475650"/>
                  </a:lnTo>
                  <a:lnTo>
                    <a:pt x="379686" y="433926"/>
                  </a:lnTo>
                  <a:lnTo>
                    <a:pt x="358823" y="433926"/>
                  </a:lnTo>
                  <a:lnTo>
                    <a:pt x="358823" y="400547"/>
                  </a:lnTo>
                  <a:lnTo>
                    <a:pt x="287893" y="400547"/>
                  </a:lnTo>
                  <a:lnTo>
                    <a:pt x="287893" y="292065"/>
                  </a:lnTo>
                  <a:lnTo>
                    <a:pt x="271203" y="292065"/>
                  </a:lnTo>
                  <a:lnTo>
                    <a:pt x="271203" y="241998"/>
                  </a:lnTo>
                  <a:lnTo>
                    <a:pt x="237825" y="241998"/>
                  </a:lnTo>
                  <a:lnTo>
                    <a:pt x="237825" y="204447"/>
                  </a:lnTo>
                  <a:lnTo>
                    <a:pt x="204446" y="204447"/>
                  </a:lnTo>
                  <a:lnTo>
                    <a:pt x="204446" y="171067"/>
                  </a:lnTo>
                  <a:lnTo>
                    <a:pt x="158550" y="171067"/>
                  </a:lnTo>
                  <a:lnTo>
                    <a:pt x="158550" y="70930"/>
                  </a:lnTo>
                  <a:lnTo>
                    <a:pt x="100136" y="70930"/>
                  </a:lnTo>
                  <a:lnTo>
                    <a:pt x="100136"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628">
              <a:extLst>
                <a:ext uri="{FF2B5EF4-FFF2-40B4-BE49-F238E27FC236}">
                  <a16:creationId xmlns:a16="http://schemas.microsoft.com/office/drawing/2014/main" id="{F88DF96D-9775-9BA1-C13F-6B2F18C08F58}"/>
                </a:ext>
              </a:extLst>
            </p:cNvPr>
            <p:cNvSpPr/>
            <p:nvPr/>
          </p:nvSpPr>
          <p:spPr>
            <a:xfrm>
              <a:off x="5272525" y="4130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629">
              <a:extLst>
                <a:ext uri="{FF2B5EF4-FFF2-40B4-BE49-F238E27FC236}">
                  <a16:creationId xmlns:a16="http://schemas.microsoft.com/office/drawing/2014/main" id="{720D6473-3DBC-75AA-34FD-65D7502E97DB}"/>
                </a:ext>
              </a:extLst>
            </p:cNvPr>
            <p:cNvSpPr/>
            <p:nvPr/>
          </p:nvSpPr>
          <p:spPr>
            <a:xfrm>
              <a:off x="5482075" y="42253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630">
              <a:extLst>
                <a:ext uri="{FF2B5EF4-FFF2-40B4-BE49-F238E27FC236}">
                  <a16:creationId xmlns:a16="http://schemas.microsoft.com/office/drawing/2014/main" id="{B1EACB1F-EFCE-F64B-C890-92587755EBD0}"/>
                </a:ext>
              </a:extLst>
            </p:cNvPr>
            <p:cNvSpPr/>
            <p:nvPr/>
          </p:nvSpPr>
          <p:spPr>
            <a:xfrm>
              <a:off x="5691625" y="42825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631">
              <a:extLst>
                <a:ext uri="{FF2B5EF4-FFF2-40B4-BE49-F238E27FC236}">
                  <a16:creationId xmlns:a16="http://schemas.microsoft.com/office/drawing/2014/main" id="{CA858C88-FC23-3599-BF46-800A6A23AA98}"/>
                </a:ext>
              </a:extLst>
            </p:cNvPr>
            <p:cNvSpPr/>
            <p:nvPr/>
          </p:nvSpPr>
          <p:spPr>
            <a:xfrm>
              <a:off x="5920225" y="4377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632">
              <a:extLst>
                <a:ext uri="{FF2B5EF4-FFF2-40B4-BE49-F238E27FC236}">
                  <a16:creationId xmlns:a16="http://schemas.microsoft.com/office/drawing/2014/main" id="{6921168F-5E4E-19BA-9C0D-006EAF5B8CA9}"/>
                </a:ext>
              </a:extLst>
            </p:cNvPr>
            <p:cNvSpPr/>
            <p:nvPr/>
          </p:nvSpPr>
          <p:spPr>
            <a:xfrm>
              <a:off x="6110725" y="4377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633">
              <a:extLst>
                <a:ext uri="{FF2B5EF4-FFF2-40B4-BE49-F238E27FC236}">
                  <a16:creationId xmlns:a16="http://schemas.microsoft.com/office/drawing/2014/main" id="{B79D2952-6C5E-FC9F-68DA-4B7ABDE4E851}"/>
                </a:ext>
              </a:extLst>
            </p:cNvPr>
            <p:cNvSpPr/>
            <p:nvPr/>
          </p:nvSpPr>
          <p:spPr>
            <a:xfrm>
              <a:off x="6301225" y="4377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634">
              <a:extLst>
                <a:ext uri="{FF2B5EF4-FFF2-40B4-BE49-F238E27FC236}">
                  <a16:creationId xmlns:a16="http://schemas.microsoft.com/office/drawing/2014/main" id="{EF10ADF7-7AB1-D6C0-5046-C6DC95E598D3}"/>
                </a:ext>
              </a:extLst>
            </p:cNvPr>
            <p:cNvSpPr/>
            <p:nvPr/>
          </p:nvSpPr>
          <p:spPr>
            <a:xfrm>
              <a:off x="656792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635">
              <a:extLst>
                <a:ext uri="{FF2B5EF4-FFF2-40B4-BE49-F238E27FC236}">
                  <a16:creationId xmlns:a16="http://schemas.microsoft.com/office/drawing/2014/main" id="{51ED0762-D005-5670-2BC8-605239BEB17B}"/>
                </a:ext>
              </a:extLst>
            </p:cNvPr>
            <p:cNvSpPr/>
            <p:nvPr/>
          </p:nvSpPr>
          <p:spPr>
            <a:xfrm>
              <a:off x="668222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636">
              <a:extLst>
                <a:ext uri="{FF2B5EF4-FFF2-40B4-BE49-F238E27FC236}">
                  <a16:creationId xmlns:a16="http://schemas.microsoft.com/office/drawing/2014/main" id="{FAA3F18D-247A-C4A2-C374-54821DCE59BB}"/>
                </a:ext>
              </a:extLst>
            </p:cNvPr>
            <p:cNvSpPr/>
            <p:nvPr/>
          </p:nvSpPr>
          <p:spPr>
            <a:xfrm>
              <a:off x="679652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637">
              <a:extLst>
                <a:ext uri="{FF2B5EF4-FFF2-40B4-BE49-F238E27FC236}">
                  <a16:creationId xmlns:a16="http://schemas.microsoft.com/office/drawing/2014/main" id="{AD1E3A29-3813-82E8-2C71-D812F6D7D788}"/>
                </a:ext>
              </a:extLst>
            </p:cNvPr>
            <p:cNvSpPr/>
            <p:nvPr/>
          </p:nvSpPr>
          <p:spPr>
            <a:xfrm>
              <a:off x="685367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638">
              <a:extLst>
                <a:ext uri="{FF2B5EF4-FFF2-40B4-BE49-F238E27FC236}">
                  <a16:creationId xmlns:a16="http://schemas.microsoft.com/office/drawing/2014/main" id="{2BC8FC88-5C73-7CAC-2C75-414C34AEAABA}"/>
                </a:ext>
              </a:extLst>
            </p:cNvPr>
            <p:cNvSpPr/>
            <p:nvPr/>
          </p:nvSpPr>
          <p:spPr>
            <a:xfrm>
              <a:off x="700607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639">
              <a:extLst>
                <a:ext uri="{FF2B5EF4-FFF2-40B4-BE49-F238E27FC236}">
                  <a16:creationId xmlns:a16="http://schemas.microsoft.com/office/drawing/2014/main" id="{51A5BD5A-B9A0-7582-6259-820CDFA6F24C}"/>
                </a:ext>
              </a:extLst>
            </p:cNvPr>
            <p:cNvSpPr/>
            <p:nvPr/>
          </p:nvSpPr>
          <p:spPr>
            <a:xfrm>
              <a:off x="70822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640">
              <a:extLst>
                <a:ext uri="{FF2B5EF4-FFF2-40B4-BE49-F238E27FC236}">
                  <a16:creationId xmlns:a16="http://schemas.microsoft.com/office/drawing/2014/main" id="{1916FFBA-6355-EA6E-2BC5-20455EAB346C}"/>
                </a:ext>
              </a:extLst>
            </p:cNvPr>
            <p:cNvSpPr/>
            <p:nvPr/>
          </p:nvSpPr>
          <p:spPr>
            <a:xfrm>
              <a:off x="725373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641">
              <a:extLst>
                <a:ext uri="{FF2B5EF4-FFF2-40B4-BE49-F238E27FC236}">
                  <a16:creationId xmlns:a16="http://schemas.microsoft.com/office/drawing/2014/main" id="{1B16D4A3-032B-84C2-F42B-EEDE16762B08}"/>
                </a:ext>
              </a:extLst>
            </p:cNvPr>
            <p:cNvSpPr/>
            <p:nvPr/>
          </p:nvSpPr>
          <p:spPr>
            <a:xfrm>
              <a:off x="75013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642">
              <a:extLst>
                <a:ext uri="{FF2B5EF4-FFF2-40B4-BE49-F238E27FC236}">
                  <a16:creationId xmlns:a16="http://schemas.microsoft.com/office/drawing/2014/main" id="{68F98042-C2C8-0D8C-9AF7-75A2E3FC0541}"/>
                </a:ext>
              </a:extLst>
            </p:cNvPr>
            <p:cNvSpPr/>
            <p:nvPr/>
          </p:nvSpPr>
          <p:spPr>
            <a:xfrm>
              <a:off x="76918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643">
              <a:extLst>
                <a:ext uri="{FF2B5EF4-FFF2-40B4-BE49-F238E27FC236}">
                  <a16:creationId xmlns:a16="http://schemas.microsoft.com/office/drawing/2014/main" id="{C3CBA66D-F2D7-350F-915C-DCC4888C6AC0}"/>
                </a:ext>
              </a:extLst>
            </p:cNvPr>
            <p:cNvSpPr/>
            <p:nvPr/>
          </p:nvSpPr>
          <p:spPr>
            <a:xfrm>
              <a:off x="77680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644">
              <a:extLst>
                <a:ext uri="{FF2B5EF4-FFF2-40B4-BE49-F238E27FC236}">
                  <a16:creationId xmlns:a16="http://schemas.microsoft.com/office/drawing/2014/main" id="{E6AD16EF-57D9-26E7-DB18-0A8673450DE4}"/>
                </a:ext>
              </a:extLst>
            </p:cNvPr>
            <p:cNvSpPr/>
            <p:nvPr/>
          </p:nvSpPr>
          <p:spPr>
            <a:xfrm>
              <a:off x="81490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75" name="Group 274">
            <a:extLst>
              <a:ext uri="{FF2B5EF4-FFF2-40B4-BE49-F238E27FC236}">
                <a16:creationId xmlns:a16="http://schemas.microsoft.com/office/drawing/2014/main" id="{1F0CF17B-5587-0FDC-80A5-5E241BC87630}"/>
              </a:ext>
            </a:extLst>
          </p:cNvPr>
          <p:cNvGrpSpPr/>
          <p:nvPr/>
        </p:nvGrpSpPr>
        <p:grpSpPr>
          <a:xfrm>
            <a:off x="7273566" y="3074484"/>
            <a:ext cx="3109299" cy="2160000"/>
            <a:chOff x="4186237" y="2105025"/>
            <a:chExt cx="3810000" cy="2652645"/>
          </a:xfrm>
        </p:grpSpPr>
        <p:sp>
          <p:nvSpPr>
            <p:cNvPr id="276" name="Freeform: Shape 649">
              <a:extLst>
                <a:ext uri="{FF2B5EF4-FFF2-40B4-BE49-F238E27FC236}">
                  <a16:creationId xmlns:a16="http://schemas.microsoft.com/office/drawing/2014/main" id="{32652E0D-F400-F560-DF78-3A86465F4730}"/>
                </a:ext>
              </a:extLst>
            </p:cNvPr>
            <p:cNvSpPr/>
            <p:nvPr/>
          </p:nvSpPr>
          <p:spPr>
            <a:xfrm>
              <a:off x="4186237" y="2144990"/>
              <a:ext cx="3810000" cy="2612680"/>
            </a:xfrm>
            <a:custGeom>
              <a:avLst/>
              <a:gdLst>
                <a:gd name="connsiteX0" fmla="*/ 3810000 w 3810000"/>
                <a:gd name="connsiteY0" fmla="*/ 2612681 h 2612680"/>
                <a:gd name="connsiteX1" fmla="*/ 3810000 w 3810000"/>
                <a:gd name="connsiteY1" fmla="*/ 2448193 h 2612680"/>
                <a:gd name="connsiteX2" fmla="*/ 2750392 w 3810000"/>
                <a:gd name="connsiteY2" fmla="*/ 2448193 h 2612680"/>
                <a:gd name="connsiteX3" fmla="*/ 2750392 w 3810000"/>
                <a:gd name="connsiteY3" fmla="*/ 2429067 h 2612680"/>
                <a:gd name="connsiteX4" fmla="*/ 2172767 w 3810000"/>
                <a:gd name="connsiteY4" fmla="*/ 2429067 h 2612680"/>
                <a:gd name="connsiteX5" fmla="*/ 2172767 w 3810000"/>
                <a:gd name="connsiteY5" fmla="*/ 2398463 h 2612680"/>
                <a:gd name="connsiteX6" fmla="*/ 2096262 w 3810000"/>
                <a:gd name="connsiteY6" fmla="*/ 2398463 h 2612680"/>
                <a:gd name="connsiteX7" fmla="*/ 2096262 w 3810000"/>
                <a:gd name="connsiteY7" fmla="*/ 2383166 h 2612680"/>
                <a:gd name="connsiteX8" fmla="*/ 1905000 w 3810000"/>
                <a:gd name="connsiteY8" fmla="*/ 2383166 h 2612680"/>
                <a:gd name="connsiteX9" fmla="*/ 1905000 w 3810000"/>
                <a:gd name="connsiteY9" fmla="*/ 2360211 h 2612680"/>
                <a:gd name="connsiteX10" fmla="*/ 1740513 w 3810000"/>
                <a:gd name="connsiteY10" fmla="*/ 2360211 h 2612680"/>
                <a:gd name="connsiteX11" fmla="*/ 1740513 w 3810000"/>
                <a:gd name="connsiteY11" fmla="*/ 2337256 h 2612680"/>
                <a:gd name="connsiteX12" fmla="*/ 1618107 w 3810000"/>
                <a:gd name="connsiteY12" fmla="*/ 2337256 h 2612680"/>
                <a:gd name="connsiteX13" fmla="*/ 1618107 w 3810000"/>
                <a:gd name="connsiteY13" fmla="*/ 2314310 h 2612680"/>
                <a:gd name="connsiteX14" fmla="*/ 1537773 w 3810000"/>
                <a:gd name="connsiteY14" fmla="*/ 2314310 h 2612680"/>
                <a:gd name="connsiteX15" fmla="*/ 1537773 w 3810000"/>
                <a:gd name="connsiteY15" fmla="*/ 2306661 h 2612680"/>
                <a:gd name="connsiteX16" fmla="*/ 1507169 w 3810000"/>
                <a:gd name="connsiteY16" fmla="*/ 2306661 h 2612680"/>
                <a:gd name="connsiteX17" fmla="*/ 1507169 w 3810000"/>
                <a:gd name="connsiteY17" fmla="*/ 2287526 h 2612680"/>
                <a:gd name="connsiteX18" fmla="*/ 1434484 w 3810000"/>
                <a:gd name="connsiteY18" fmla="*/ 2287526 h 2612680"/>
                <a:gd name="connsiteX19" fmla="*/ 1434484 w 3810000"/>
                <a:gd name="connsiteY19" fmla="*/ 2241625 h 2612680"/>
                <a:gd name="connsiteX20" fmla="*/ 1423016 w 3810000"/>
                <a:gd name="connsiteY20" fmla="*/ 2241625 h 2612680"/>
                <a:gd name="connsiteX21" fmla="*/ 1423016 w 3810000"/>
                <a:gd name="connsiteY21" fmla="*/ 2222499 h 2612680"/>
                <a:gd name="connsiteX22" fmla="*/ 1392412 w 3810000"/>
                <a:gd name="connsiteY22" fmla="*/ 2222499 h 2612680"/>
                <a:gd name="connsiteX23" fmla="*/ 1392412 w 3810000"/>
                <a:gd name="connsiteY23" fmla="*/ 2203372 h 2612680"/>
                <a:gd name="connsiteX24" fmla="*/ 1189673 w 3810000"/>
                <a:gd name="connsiteY24" fmla="*/ 2203372 h 2612680"/>
                <a:gd name="connsiteX25" fmla="*/ 1189673 w 3810000"/>
                <a:gd name="connsiteY25" fmla="*/ 2126867 h 2612680"/>
                <a:gd name="connsiteX26" fmla="*/ 1151420 w 3810000"/>
                <a:gd name="connsiteY26" fmla="*/ 2126867 h 2612680"/>
                <a:gd name="connsiteX27" fmla="*/ 1151420 w 3810000"/>
                <a:gd name="connsiteY27" fmla="*/ 2107741 h 2612680"/>
                <a:gd name="connsiteX28" fmla="*/ 1109339 w 3810000"/>
                <a:gd name="connsiteY28" fmla="*/ 2107741 h 2612680"/>
                <a:gd name="connsiteX29" fmla="*/ 1109339 w 3810000"/>
                <a:gd name="connsiteY29" fmla="*/ 2080966 h 2612680"/>
                <a:gd name="connsiteX30" fmla="*/ 1063438 w 3810000"/>
                <a:gd name="connsiteY30" fmla="*/ 2080966 h 2612680"/>
                <a:gd name="connsiteX31" fmla="*/ 1063438 w 3810000"/>
                <a:gd name="connsiteY31" fmla="*/ 2038885 h 2612680"/>
                <a:gd name="connsiteX32" fmla="*/ 1044312 w 3810000"/>
                <a:gd name="connsiteY32" fmla="*/ 2038885 h 2612680"/>
                <a:gd name="connsiteX33" fmla="*/ 1044312 w 3810000"/>
                <a:gd name="connsiteY33" fmla="*/ 1958551 h 2612680"/>
                <a:gd name="connsiteX34" fmla="*/ 925723 w 3810000"/>
                <a:gd name="connsiteY34" fmla="*/ 1958551 h 2612680"/>
                <a:gd name="connsiteX35" fmla="*/ 925723 w 3810000"/>
                <a:gd name="connsiteY35" fmla="*/ 1924128 h 2612680"/>
                <a:gd name="connsiteX36" fmla="*/ 902771 w 3810000"/>
                <a:gd name="connsiteY36" fmla="*/ 1924128 h 2612680"/>
                <a:gd name="connsiteX37" fmla="*/ 902771 w 3810000"/>
                <a:gd name="connsiteY37" fmla="*/ 1874398 h 2612680"/>
                <a:gd name="connsiteX38" fmla="*/ 883645 w 3810000"/>
                <a:gd name="connsiteY38" fmla="*/ 1874398 h 2612680"/>
                <a:gd name="connsiteX39" fmla="*/ 883645 w 3810000"/>
                <a:gd name="connsiteY39" fmla="*/ 1828497 h 2612680"/>
                <a:gd name="connsiteX40" fmla="*/ 845391 w 3810000"/>
                <a:gd name="connsiteY40" fmla="*/ 1828497 h 2612680"/>
                <a:gd name="connsiteX41" fmla="*/ 845391 w 3810000"/>
                <a:gd name="connsiteY41" fmla="*/ 1786415 h 2612680"/>
                <a:gd name="connsiteX42" fmla="*/ 795662 w 3810000"/>
                <a:gd name="connsiteY42" fmla="*/ 1786415 h 2612680"/>
                <a:gd name="connsiteX43" fmla="*/ 795662 w 3810000"/>
                <a:gd name="connsiteY43" fmla="*/ 1706081 h 2612680"/>
                <a:gd name="connsiteX44" fmla="*/ 749759 w 3810000"/>
                <a:gd name="connsiteY44" fmla="*/ 1706081 h 2612680"/>
                <a:gd name="connsiteX45" fmla="*/ 749759 w 3810000"/>
                <a:gd name="connsiteY45" fmla="*/ 1667829 h 2612680"/>
                <a:gd name="connsiteX46" fmla="*/ 730632 w 3810000"/>
                <a:gd name="connsiteY46" fmla="*/ 1667829 h 2612680"/>
                <a:gd name="connsiteX47" fmla="*/ 730632 w 3810000"/>
                <a:gd name="connsiteY47" fmla="*/ 1510990 h 2612680"/>
                <a:gd name="connsiteX48" fmla="*/ 700030 w 3810000"/>
                <a:gd name="connsiteY48" fmla="*/ 1510990 h 2612680"/>
                <a:gd name="connsiteX49" fmla="*/ 700030 w 3810000"/>
                <a:gd name="connsiteY49" fmla="*/ 1465089 h 2612680"/>
                <a:gd name="connsiteX50" fmla="*/ 654127 w 3810000"/>
                <a:gd name="connsiteY50" fmla="*/ 1465089 h 2612680"/>
                <a:gd name="connsiteX51" fmla="*/ 654127 w 3810000"/>
                <a:gd name="connsiteY51" fmla="*/ 1438315 h 2612680"/>
                <a:gd name="connsiteX52" fmla="*/ 596747 w 3810000"/>
                <a:gd name="connsiteY52" fmla="*/ 1438315 h 2612680"/>
                <a:gd name="connsiteX53" fmla="*/ 596747 w 3810000"/>
                <a:gd name="connsiteY53" fmla="*/ 1262350 h 2612680"/>
                <a:gd name="connsiteX54" fmla="*/ 569970 w 3810000"/>
                <a:gd name="connsiteY54" fmla="*/ 1262350 h 2612680"/>
                <a:gd name="connsiteX55" fmla="*/ 569970 w 3810000"/>
                <a:gd name="connsiteY55" fmla="*/ 1162890 h 2612680"/>
                <a:gd name="connsiteX56" fmla="*/ 531717 w 3810000"/>
                <a:gd name="connsiteY56" fmla="*/ 1162890 h 2612680"/>
                <a:gd name="connsiteX57" fmla="*/ 531717 w 3810000"/>
                <a:gd name="connsiteY57" fmla="*/ 1136115 h 2612680"/>
                <a:gd name="connsiteX58" fmla="*/ 485813 w 3810000"/>
                <a:gd name="connsiteY58" fmla="*/ 1136115 h 2612680"/>
                <a:gd name="connsiteX59" fmla="*/ 485813 w 3810000"/>
                <a:gd name="connsiteY59" fmla="*/ 1090214 h 2612680"/>
                <a:gd name="connsiteX60" fmla="*/ 451386 w 3810000"/>
                <a:gd name="connsiteY60" fmla="*/ 1090214 h 2612680"/>
                <a:gd name="connsiteX61" fmla="*/ 451386 w 3810000"/>
                <a:gd name="connsiteY61" fmla="*/ 833915 h 2612680"/>
                <a:gd name="connsiteX62" fmla="*/ 428434 w 3810000"/>
                <a:gd name="connsiteY62" fmla="*/ 833915 h 2612680"/>
                <a:gd name="connsiteX63" fmla="*/ 428434 w 3810000"/>
                <a:gd name="connsiteY63" fmla="*/ 757410 h 2612680"/>
                <a:gd name="connsiteX64" fmla="*/ 367229 w 3810000"/>
                <a:gd name="connsiteY64" fmla="*/ 757410 h 2612680"/>
                <a:gd name="connsiteX65" fmla="*/ 367229 w 3810000"/>
                <a:gd name="connsiteY65" fmla="*/ 722982 h 2612680"/>
                <a:gd name="connsiteX66" fmla="*/ 325151 w 3810000"/>
                <a:gd name="connsiteY66" fmla="*/ 722982 h 2612680"/>
                <a:gd name="connsiteX67" fmla="*/ 325151 w 3810000"/>
                <a:gd name="connsiteY67" fmla="*/ 684729 h 2612680"/>
                <a:gd name="connsiteX68" fmla="*/ 290723 w 3810000"/>
                <a:gd name="connsiteY68" fmla="*/ 684729 h 2612680"/>
                <a:gd name="connsiteX69" fmla="*/ 290723 w 3810000"/>
                <a:gd name="connsiteY69" fmla="*/ 478163 h 2612680"/>
                <a:gd name="connsiteX70" fmla="*/ 260120 w 3810000"/>
                <a:gd name="connsiteY70" fmla="*/ 478163 h 2612680"/>
                <a:gd name="connsiteX71" fmla="*/ 260120 w 3810000"/>
                <a:gd name="connsiteY71" fmla="*/ 432259 h 2612680"/>
                <a:gd name="connsiteX72" fmla="*/ 225693 w 3810000"/>
                <a:gd name="connsiteY72" fmla="*/ 432259 h 2612680"/>
                <a:gd name="connsiteX73" fmla="*/ 225693 w 3810000"/>
                <a:gd name="connsiteY73" fmla="*/ 394006 h 2612680"/>
                <a:gd name="connsiteX74" fmla="*/ 141536 w 3810000"/>
                <a:gd name="connsiteY74" fmla="*/ 394006 h 2612680"/>
                <a:gd name="connsiteX75" fmla="*/ 141536 w 3810000"/>
                <a:gd name="connsiteY75" fmla="*/ 53554 h 2612680"/>
                <a:gd name="connsiteX76" fmla="*/ 80331 w 3810000"/>
                <a:gd name="connsiteY76" fmla="*/ 53554 h 2612680"/>
                <a:gd name="connsiteX77" fmla="*/ 80331 w 3810000"/>
                <a:gd name="connsiteY77" fmla="*/ 0 h 2612680"/>
                <a:gd name="connsiteX78" fmla="*/ 0 w 3810000"/>
                <a:gd name="connsiteY78" fmla="*/ 0 h 261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10000" h="2612680">
                  <a:moveTo>
                    <a:pt x="3810000" y="2612681"/>
                  </a:moveTo>
                  <a:lnTo>
                    <a:pt x="3810000" y="2448193"/>
                  </a:lnTo>
                  <a:lnTo>
                    <a:pt x="2750392" y="2448193"/>
                  </a:lnTo>
                  <a:lnTo>
                    <a:pt x="2750392" y="2429067"/>
                  </a:lnTo>
                  <a:lnTo>
                    <a:pt x="2172767" y="2429067"/>
                  </a:lnTo>
                  <a:lnTo>
                    <a:pt x="2172767" y="2398463"/>
                  </a:lnTo>
                  <a:lnTo>
                    <a:pt x="2096262" y="2398463"/>
                  </a:lnTo>
                  <a:lnTo>
                    <a:pt x="2096262" y="2383166"/>
                  </a:lnTo>
                  <a:lnTo>
                    <a:pt x="1905000" y="2383166"/>
                  </a:lnTo>
                  <a:lnTo>
                    <a:pt x="1905000" y="2360211"/>
                  </a:lnTo>
                  <a:lnTo>
                    <a:pt x="1740513" y="2360211"/>
                  </a:lnTo>
                  <a:lnTo>
                    <a:pt x="1740513" y="2337256"/>
                  </a:lnTo>
                  <a:lnTo>
                    <a:pt x="1618107" y="2337256"/>
                  </a:lnTo>
                  <a:lnTo>
                    <a:pt x="1618107" y="2314310"/>
                  </a:lnTo>
                  <a:lnTo>
                    <a:pt x="1537773" y="2314310"/>
                  </a:lnTo>
                  <a:lnTo>
                    <a:pt x="1537773" y="2306661"/>
                  </a:lnTo>
                  <a:lnTo>
                    <a:pt x="1507169" y="2306661"/>
                  </a:lnTo>
                  <a:lnTo>
                    <a:pt x="1507169" y="2287526"/>
                  </a:lnTo>
                  <a:lnTo>
                    <a:pt x="1434484" y="2287526"/>
                  </a:lnTo>
                  <a:lnTo>
                    <a:pt x="1434484" y="2241625"/>
                  </a:lnTo>
                  <a:lnTo>
                    <a:pt x="1423016" y="2241625"/>
                  </a:lnTo>
                  <a:lnTo>
                    <a:pt x="1423016" y="2222499"/>
                  </a:lnTo>
                  <a:lnTo>
                    <a:pt x="1392412" y="2222499"/>
                  </a:lnTo>
                  <a:lnTo>
                    <a:pt x="1392412" y="2203372"/>
                  </a:lnTo>
                  <a:lnTo>
                    <a:pt x="1189673" y="2203372"/>
                  </a:lnTo>
                  <a:lnTo>
                    <a:pt x="1189673" y="2126867"/>
                  </a:lnTo>
                  <a:lnTo>
                    <a:pt x="1151420" y="2126867"/>
                  </a:lnTo>
                  <a:lnTo>
                    <a:pt x="1151420" y="2107741"/>
                  </a:lnTo>
                  <a:lnTo>
                    <a:pt x="1109339" y="2107741"/>
                  </a:lnTo>
                  <a:lnTo>
                    <a:pt x="1109339" y="2080966"/>
                  </a:lnTo>
                  <a:lnTo>
                    <a:pt x="1063438" y="2080966"/>
                  </a:lnTo>
                  <a:lnTo>
                    <a:pt x="1063438" y="2038885"/>
                  </a:lnTo>
                  <a:lnTo>
                    <a:pt x="1044312" y="2038885"/>
                  </a:lnTo>
                  <a:lnTo>
                    <a:pt x="1044312" y="1958551"/>
                  </a:lnTo>
                  <a:lnTo>
                    <a:pt x="925723" y="1958551"/>
                  </a:lnTo>
                  <a:lnTo>
                    <a:pt x="925723" y="1924128"/>
                  </a:lnTo>
                  <a:lnTo>
                    <a:pt x="902771" y="1924128"/>
                  </a:lnTo>
                  <a:lnTo>
                    <a:pt x="902771" y="1874398"/>
                  </a:lnTo>
                  <a:lnTo>
                    <a:pt x="883645" y="1874398"/>
                  </a:lnTo>
                  <a:lnTo>
                    <a:pt x="883645" y="1828497"/>
                  </a:lnTo>
                  <a:lnTo>
                    <a:pt x="845391" y="1828497"/>
                  </a:lnTo>
                  <a:lnTo>
                    <a:pt x="845391" y="1786415"/>
                  </a:lnTo>
                  <a:lnTo>
                    <a:pt x="795662" y="1786415"/>
                  </a:lnTo>
                  <a:lnTo>
                    <a:pt x="795662" y="1706081"/>
                  </a:lnTo>
                  <a:lnTo>
                    <a:pt x="749759" y="1706081"/>
                  </a:lnTo>
                  <a:lnTo>
                    <a:pt x="749759" y="1667829"/>
                  </a:lnTo>
                  <a:lnTo>
                    <a:pt x="730632" y="1667829"/>
                  </a:lnTo>
                  <a:lnTo>
                    <a:pt x="730632" y="1510990"/>
                  </a:lnTo>
                  <a:lnTo>
                    <a:pt x="700030" y="1510990"/>
                  </a:lnTo>
                  <a:lnTo>
                    <a:pt x="700030" y="1465089"/>
                  </a:lnTo>
                  <a:lnTo>
                    <a:pt x="654127" y="1465089"/>
                  </a:lnTo>
                  <a:lnTo>
                    <a:pt x="654127" y="1438315"/>
                  </a:lnTo>
                  <a:lnTo>
                    <a:pt x="596747" y="1438315"/>
                  </a:lnTo>
                  <a:lnTo>
                    <a:pt x="596747" y="1262350"/>
                  </a:lnTo>
                  <a:lnTo>
                    <a:pt x="569970" y="1262350"/>
                  </a:lnTo>
                  <a:lnTo>
                    <a:pt x="569970" y="1162890"/>
                  </a:lnTo>
                  <a:lnTo>
                    <a:pt x="531717" y="1162890"/>
                  </a:lnTo>
                  <a:lnTo>
                    <a:pt x="531717" y="1136115"/>
                  </a:lnTo>
                  <a:lnTo>
                    <a:pt x="485813" y="1136115"/>
                  </a:lnTo>
                  <a:lnTo>
                    <a:pt x="485813" y="1090214"/>
                  </a:lnTo>
                  <a:lnTo>
                    <a:pt x="451386" y="1090214"/>
                  </a:lnTo>
                  <a:lnTo>
                    <a:pt x="451386" y="833915"/>
                  </a:lnTo>
                  <a:lnTo>
                    <a:pt x="428434" y="833915"/>
                  </a:lnTo>
                  <a:lnTo>
                    <a:pt x="428434" y="757410"/>
                  </a:lnTo>
                  <a:lnTo>
                    <a:pt x="367229" y="757410"/>
                  </a:lnTo>
                  <a:lnTo>
                    <a:pt x="367229" y="722982"/>
                  </a:lnTo>
                  <a:lnTo>
                    <a:pt x="325151" y="722982"/>
                  </a:lnTo>
                  <a:lnTo>
                    <a:pt x="325151" y="684729"/>
                  </a:lnTo>
                  <a:lnTo>
                    <a:pt x="290723" y="684729"/>
                  </a:lnTo>
                  <a:lnTo>
                    <a:pt x="290723" y="478163"/>
                  </a:lnTo>
                  <a:lnTo>
                    <a:pt x="260120" y="478163"/>
                  </a:lnTo>
                  <a:lnTo>
                    <a:pt x="260120" y="432259"/>
                  </a:lnTo>
                  <a:lnTo>
                    <a:pt x="225693" y="432259"/>
                  </a:lnTo>
                  <a:lnTo>
                    <a:pt x="225693" y="394006"/>
                  </a:lnTo>
                  <a:lnTo>
                    <a:pt x="141536" y="394006"/>
                  </a:lnTo>
                  <a:lnTo>
                    <a:pt x="141536" y="53554"/>
                  </a:lnTo>
                  <a:lnTo>
                    <a:pt x="80331" y="53554"/>
                  </a:lnTo>
                  <a:lnTo>
                    <a:pt x="80331"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650">
              <a:extLst>
                <a:ext uri="{FF2B5EF4-FFF2-40B4-BE49-F238E27FC236}">
                  <a16:creationId xmlns:a16="http://schemas.microsoft.com/office/drawing/2014/main" id="{7D5780AC-8769-A770-37EC-0C4BDB541616}"/>
                </a:ext>
              </a:extLst>
            </p:cNvPr>
            <p:cNvSpPr/>
            <p:nvPr/>
          </p:nvSpPr>
          <p:spPr>
            <a:xfrm>
              <a:off x="4194841" y="210502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651">
              <a:extLst>
                <a:ext uri="{FF2B5EF4-FFF2-40B4-BE49-F238E27FC236}">
                  <a16:creationId xmlns:a16="http://schemas.microsoft.com/office/drawing/2014/main" id="{B5461CFA-1CF5-C675-6A87-02F64074012A}"/>
                </a:ext>
              </a:extLst>
            </p:cNvPr>
            <p:cNvSpPr/>
            <p:nvPr/>
          </p:nvSpPr>
          <p:spPr>
            <a:xfrm>
              <a:off x="4277989" y="2307015"/>
              <a:ext cx="90000" cy="9525"/>
            </a:xfrm>
            <a:custGeom>
              <a:avLst/>
              <a:gdLst>
                <a:gd name="connsiteX0" fmla="*/ 90000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652">
              <a:extLst>
                <a:ext uri="{FF2B5EF4-FFF2-40B4-BE49-F238E27FC236}">
                  <a16:creationId xmlns:a16="http://schemas.microsoft.com/office/drawing/2014/main" id="{4C0626E5-9DE5-8A66-22C8-C5CB3466F53C}"/>
                </a:ext>
              </a:extLst>
            </p:cNvPr>
            <p:cNvSpPr/>
            <p:nvPr/>
          </p:nvSpPr>
          <p:spPr>
            <a:xfrm>
              <a:off x="4277989" y="2383215"/>
              <a:ext cx="90000" cy="9525"/>
            </a:xfrm>
            <a:custGeom>
              <a:avLst/>
              <a:gdLst>
                <a:gd name="connsiteX0" fmla="*/ 90000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653">
              <a:extLst>
                <a:ext uri="{FF2B5EF4-FFF2-40B4-BE49-F238E27FC236}">
                  <a16:creationId xmlns:a16="http://schemas.microsoft.com/office/drawing/2014/main" id="{B31D349C-FB43-9533-CFFE-65B75BDBE23E}"/>
                </a:ext>
              </a:extLst>
            </p:cNvPr>
            <p:cNvSpPr/>
            <p:nvPr/>
          </p:nvSpPr>
          <p:spPr>
            <a:xfrm>
              <a:off x="4277989" y="2478465"/>
              <a:ext cx="90000" cy="9525"/>
            </a:xfrm>
            <a:custGeom>
              <a:avLst/>
              <a:gdLst>
                <a:gd name="connsiteX0" fmla="*/ 90000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654">
              <a:extLst>
                <a:ext uri="{FF2B5EF4-FFF2-40B4-BE49-F238E27FC236}">
                  <a16:creationId xmlns:a16="http://schemas.microsoft.com/office/drawing/2014/main" id="{A591EAA9-B910-3F76-7FC6-B135BC4791D7}"/>
                </a:ext>
              </a:extLst>
            </p:cNvPr>
            <p:cNvSpPr/>
            <p:nvPr/>
          </p:nvSpPr>
          <p:spPr>
            <a:xfrm>
              <a:off x="4430389" y="270706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655">
              <a:extLst>
                <a:ext uri="{FF2B5EF4-FFF2-40B4-BE49-F238E27FC236}">
                  <a16:creationId xmlns:a16="http://schemas.microsoft.com/office/drawing/2014/main" id="{B2791222-3650-DB2A-7AF5-871F44F131C8}"/>
                </a:ext>
              </a:extLst>
            </p:cNvPr>
            <p:cNvSpPr/>
            <p:nvPr/>
          </p:nvSpPr>
          <p:spPr>
            <a:xfrm>
              <a:off x="4601839" y="3030919"/>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656">
              <a:extLst>
                <a:ext uri="{FF2B5EF4-FFF2-40B4-BE49-F238E27FC236}">
                  <a16:creationId xmlns:a16="http://schemas.microsoft.com/office/drawing/2014/main" id="{429F6064-5D47-0933-1DD4-75B650DD690C}"/>
                </a:ext>
              </a:extLst>
            </p:cNvPr>
            <p:cNvSpPr/>
            <p:nvPr/>
          </p:nvSpPr>
          <p:spPr>
            <a:xfrm>
              <a:off x="4601839" y="306902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657">
              <a:extLst>
                <a:ext uri="{FF2B5EF4-FFF2-40B4-BE49-F238E27FC236}">
                  <a16:creationId xmlns:a16="http://schemas.microsoft.com/office/drawing/2014/main" id="{AB61B370-5210-4E7F-8498-E2F439E10103}"/>
                </a:ext>
              </a:extLst>
            </p:cNvPr>
            <p:cNvSpPr/>
            <p:nvPr/>
          </p:nvSpPr>
          <p:spPr>
            <a:xfrm>
              <a:off x="4601839" y="316427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658">
              <a:extLst>
                <a:ext uri="{FF2B5EF4-FFF2-40B4-BE49-F238E27FC236}">
                  <a16:creationId xmlns:a16="http://schemas.microsoft.com/office/drawing/2014/main" id="{70288DC3-9C0C-C291-4D28-AB51F709A193}"/>
                </a:ext>
              </a:extLst>
            </p:cNvPr>
            <p:cNvSpPr/>
            <p:nvPr/>
          </p:nvSpPr>
          <p:spPr>
            <a:xfrm>
              <a:off x="4601839" y="316427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659">
              <a:extLst>
                <a:ext uri="{FF2B5EF4-FFF2-40B4-BE49-F238E27FC236}">
                  <a16:creationId xmlns:a16="http://schemas.microsoft.com/office/drawing/2014/main" id="{3D8F9D57-3E9C-654F-F392-8DA333432BA1}"/>
                </a:ext>
              </a:extLst>
            </p:cNvPr>
            <p:cNvSpPr/>
            <p:nvPr/>
          </p:nvSpPr>
          <p:spPr>
            <a:xfrm>
              <a:off x="4735189" y="350717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660">
              <a:extLst>
                <a:ext uri="{FF2B5EF4-FFF2-40B4-BE49-F238E27FC236}">
                  <a16:creationId xmlns:a16="http://schemas.microsoft.com/office/drawing/2014/main" id="{1E229EA8-FD42-1211-D3C4-D76D0482F353}"/>
                </a:ext>
              </a:extLst>
            </p:cNvPr>
            <p:cNvSpPr/>
            <p:nvPr/>
          </p:nvSpPr>
          <p:spPr>
            <a:xfrm>
              <a:off x="5039989" y="4040571"/>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661">
              <a:extLst>
                <a:ext uri="{FF2B5EF4-FFF2-40B4-BE49-F238E27FC236}">
                  <a16:creationId xmlns:a16="http://schemas.microsoft.com/office/drawing/2014/main" id="{42EAEFD6-C327-CB7A-5F08-6E14C752E50C}"/>
                </a:ext>
              </a:extLst>
            </p:cNvPr>
            <p:cNvSpPr/>
            <p:nvPr/>
          </p:nvSpPr>
          <p:spPr>
            <a:xfrm>
              <a:off x="5418857" y="430160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662">
              <a:extLst>
                <a:ext uri="{FF2B5EF4-FFF2-40B4-BE49-F238E27FC236}">
                  <a16:creationId xmlns:a16="http://schemas.microsoft.com/office/drawing/2014/main" id="{5BBAF468-23CD-6FC5-D12B-EA20348407FA}"/>
                </a:ext>
              </a:extLst>
            </p:cNvPr>
            <p:cNvSpPr/>
            <p:nvPr/>
          </p:nvSpPr>
          <p:spPr>
            <a:xfrm>
              <a:off x="6009407" y="445400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663">
              <a:extLst>
                <a:ext uri="{FF2B5EF4-FFF2-40B4-BE49-F238E27FC236}">
                  <a16:creationId xmlns:a16="http://schemas.microsoft.com/office/drawing/2014/main" id="{F47DEDA5-C067-1909-1189-BAB5E6AF797A}"/>
                </a:ext>
              </a:extLst>
            </p:cNvPr>
            <p:cNvSpPr/>
            <p:nvPr/>
          </p:nvSpPr>
          <p:spPr>
            <a:xfrm>
              <a:off x="6047507" y="445400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664">
              <a:extLst>
                <a:ext uri="{FF2B5EF4-FFF2-40B4-BE49-F238E27FC236}">
                  <a16:creationId xmlns:a16="http://schemas.microsoft.com/office/drawing/2014/main" id="{318BDD4A-8BE9-5D8B-A437-92AFDEB545AA}"/>
                </a:ext>
              </a:extLst>
            </p:cNvPr>
            <p:cNvSpPr/>
            <p:nvPr/>
          </p:nvSpPr>
          <p:spPr>
            <a:xfrm>
              <a:off x="6123707" y="4492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665">
              <a:extLst>
                <a:ext uri="{FF2B5EF4-FFF2-40B4-BE49-F238E27FC236}">
                  <a16:creationId xmlns:a16="http://schemas.microsoft.com/office/drawing/2014/main" id="{23A2457D-6031-A59E-487D-C4C99ED2C553}"/>
                </a:ext>
              </a:extLst>
            </p:cNvPr>
            <p:cNvSpPr/>
            <p:nvPr/>
          </p:nvSpPr>
          <p:spPr>
            <a:xfrm>
              <a:off x="6238017" y="4492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666">
              <a:extLst>
                <a:ext uri="{FF2B5EF4-FFF2-40B4-BE49-F238E27FC236}">
                  <a16:creationId xmlns:a16="http://schemas.microsoft.com/office/drawing/2014/main" id="{DC44D7C1-0586-91C7-74BA-EE0BF20276C8}"/>
                </a:ext>
              </a:extLst>
            </p:cNvPr>
            <p:cNvSpPr/>
            <p:nvPr/>
          </p:nvSpPr>
          <p:spPr>
            <a:xfrm>
              <a:off x="6333267" y="4492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667">
              <a:extLst>
                <a:ext uri="{FF2B5EF4-FFF2-40B4-BE49-F238E27FC236}">
                  <a16:creationId xmlns:a16="http://schemas.microsoft.com/office/drawing/2014/main" id="{BC4B5DE9-C46B-948A-3B84-FFA34B2E70C3}"/>
                </a:ext>
              </a:extLst>
            </p:cNvPr>
            <p:cNvSpPr/>
            <p:nvPr/>
          </p:nvSpPr>
          <p:spPr>
            <a:xfrm>
              <a:off x="6371367" y="4511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668">
              <a:extLst>
                <a:ext uri="{FF2B5EF4-FFF2-40B4-BE49-F238E27FC236}">
                  <a16:creationId xmlns:a16="http://schemas.microsoft.com/office/drawing/2014/main" id="{C62B1FE8-C95F-32F8-5ABB-07DFA2857D8E}"/>
                </a:ext>
              </a:extLst>
            </p:cNvPr>
            <p:cNvSpPr/>
            <p:nvPr/>
          </p:nvSpPr>
          <p:spPr>
            <a:xfrm>
              <a:off x="6523767" y="4511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669">
              <a:extLst>
                <a:ext uri="{FF2B5EF4-FFF2-40B4-BE49-F238E27FC236}">
                  <a16:creationId xmlns:a16="http://schemas.microsoft.com/office/drawing/2014/main" id="{5F114BC2-9BF3-EB70-419F-34F49236CD20}"/>
                </a:ext>
              </a:extLst>
            </p:cNvPr>
            <p:cNvSpPr/>
            <p:nvPr/>
          </p:nvSpPr>
          <p:spPr>
            <a:xfrm>
              <a:off x="6733317" y="4511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670">
              <a:extLst>
                <a:ext uri="{FF2B5EF4-FFF2-40B4-BE49-F238E27FC236}">
                  <a16:creationId xmlns:a16="http://schemas.microsoft.com/office/drawing/2014/main" id="{70EB605D-FBB9-CE84-36FC-6D07BFC8C2CB}"/>
                </a:ext>
              </a:extLst>
            </p:cNvPr>
            <p:cNvSpPr/>
            <p:nvPr/>
          </p:nvSpPr>
          <p:spPr>
            <a:xfrm>
              <a:off x="6980967" y="45492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671">
              <a:extLst>
                <a:ext uri="{FF2B5EF4-FFF2-40B4-BE49-F238E27FC236}">
                  <a16:creationId xmlns:a16="http://schemas.microsoft.com/office/drawing/2014/main" id="{764F09D4-9F0E-E822-76CB-F60349A49DB8}"/>
                </a:ext>
              </a:extLst>
            </p:cNvPr>
            <p:cNvSpPr/>
            <p:nvPr/>
          </p:nvSpPr>
          <p:spPr>
            <a:xfrm>
              <a:off x="7190517" y="45492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672">
              <a:extLst>
                <a:ext uri="{FF2B5EF4-FFF2-40B4-BE49-F238E27FC236}">
                  <a16:creationId xmlns:a16="http://schemas.microsoft.com/office/drawing/2014/main" id="{49D02109-2FC7-8094-565A-2A2DB1E637BE}"/>
                </a:ext>
              </a:extLst>
            </p:cNvPr>
            <p:cNvSpPr/>
            <p:nvPr/>
          </p:nvSpPr>
          <p:spPr>
            <a:xfrm>
              <a:off x="7457217" y="45492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300" name="Straight Connector 299">
            <a:extLst>
              <a:ext uri="{FF2B5EF4-FFF2-40B4-BE49-F238E27FC236}">
                <a16:creationId xmlns:a16="http://schemas.microsoft.com/office/drawing/2014/main" id="{FD5A61FB-227A-15FA-D6E2-783D145F74B3}"/>
              </a:ext>
            </a:extLst>
          </p:cNvPr>
          <p:cNvCxnSpPr/>
          <p:nvPr/>
        </p:nvCxnSpPr>
        <p:spPr>
          <a:xfrm flipV="1">
            <a:off x="7818120" y="3562716"/>
            <a:ext cx="0" cy="173228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21D5B04-56DC-4C31-F02D-EC618178044D}"/>
              </a:ext>
            </a:extLst>
          </p:cNvPr>
          <p:cNvCxnSpPr/>
          <p:nvPr/>
        </p:nvCxnSpPr>
        <p:spPr>
          <a:xfrm flipV="1">
            <a:off x="8346440" y="3562716"/>
            <a:ext cx="0" cy="173228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302" name="TextBox 301">
            <a:extLst>
              <a:ext uri="{FF2B5EF4-FFF2-40B4-BE49-F238E27FC236}">
                <a16:creationId xmlns:a16="http://schemas.microsoft.com/office/drawing/2014/main" id="{C891094B-E77B-4211-0028-D73B03710B2C}"/>
              </a:ext>
            </a:extLst>
          </p:cNvPr>
          <p:cNvSpPr txBox="1"/>
          <p:nvPr/>
        </p:nvSpPr>
        <p:spPr>
          <a:xfrm>
            <a:off x="7281623" y="4667493"/>
            <a:ext cx="479618" cy="369332"/>
          </a:xfrm>
          <a:prstGeom prst="rect">
            <a:avLst/>
          </a:prstGeom>
          <a:noFill/>
        </p:spPr>
        <p:txBody>
          <a:bodyPr wrap="none" rtlCol="0">
            <a:spAutoFit/>
          </a:bodyPr>
          <a:lstStyle/>
          <a:p>
            <a:pPr algn="ctr"/>
            <a:r>
              <a:rPr lang="ja-JP" sz="900">
                <a:solidFill>
                  <a:schemeClr val="tx1"/>
                </a:solidFill>
              </a:rPr>
              <a:t>6か月 </a:t>
            </a:r>
          </a:p>
          <a:p>
            <a:pPr algn="ctr"/>
            <a:r>
              <a:rPr lang="ja-JP" sz="900">
                <a:solidFill>
                  <a:schemeClr val="tx1"/>
                </a:solidFill>
              </a:rPr>
              <a:t>比率</a:t>
            </a:r>
          </a:p>
        </p:txBody>
      </p:sp>
      <p:sp>
        <p:nvSpPr>
          <p:cNvPr id="303" name="TextBox 302">
            <a:extLst>
              <a:ext uri="{FF2B5EF4-FFF2-40B4-BE49-F238E27FC236}">
                <a16:creationId xmlns:a16="http://schemas.microsoft.com/office/drawing/2014/main" id="{CB4047A2-0EB4-83C7-F716-465EDDC6B7B8}"/>
              </a:ext>
            </a:extLst>
          </p:cNvPr>
          <p:cNvSpPr txBox="1"/>
          <p:nvPr/>
        </p:nvSpPr>
        <p:spPr>
          <a:xfrm>
            <a:off x="7265593" y="4951973"/>
            <a:ext cx="511679" cy="369332"/>
          </a:xfrm>
          <a:prstGeom prst="rect">
            <a:avLst/>
          </a:prstGeom>
          <a:noFill/>
        </p:spPr>
        <p:txBody>
          <a:bodyPr wrap="none" rtlCol="0">
            <a:spAutoFit/>
          </a:bodyPr>
          <a:lstStyle/>
          <a:p>
            <a:pPr algn="ctr"/>
            <a:r>
              <a:rPr lang="ja-JP" sz="900">
                <a:solidFill>
                  <a:srgbClr val="B60D27"/>
                </a:solidFill>
              </a:rPr>
              <a:t>51.1%</a:t>
            </a:r>
          </a:p>
          <a:p>
            <a:pPr algn="ctr"/>
            <a:r>
              <a:rPr lang="ja-JP" sz="900">
                <a:solidFill>
                  <a:schemeClr val="accent2"/>
                </a:solidFill>
              </a:rPr>
              <a:t>44.5%</a:t>
            </a:r>
          </a:p>
        </p:txBody>
      </p:sp>
      <p:sp>
        <p:nvSpPr>
          <p:cNvPr id="304" name="TextBox 303">
            <a:extLst>
              <a:ext uri="{FF2B5EF4-FFF2-40B4-BE49-F238E27FC236}">
                <a16:creationId xmlns:a16="http://schemas.microsoft.com/office/drawing/2014/main" id="{54ADDA5B-CC3C-2A2A-E97E-09839AE4245A}"/>
              </a:ext>
            </a:extLst>
          </p:cNvPr>
          <p:cNvSpPr txBox="1"/>
          <p:nvPr/>
        </p:nvSpPr>
        <p:spPr>
          <a:xfrm>
            <a:off x="8395515" y="3829326"/>
            <a:ext cx="543739" cy="369332"/>
          </a:xfrm>
          <a:prstGeom prst="rect">
            <a:avLst/>
          </a:prstGeom>
          <a:noFill/>
        </p:spPr>
        <p:txBody>
          <a:bodyPr wrap="none" rtlCol="0">
            <a:spAutoFit/>
          </a:bodyPr>
          <a:lstStyle/>
          <a:p>
            <a:pPr algn="ctr"/>
            <a:r>
              <a:rPr lang="ja-JP" sz="900">
                <a:solidFill>
                  <a:schemeClr val="tx1"/>
                </a:solidFill>
              </a:rPr>
              <a:t>12か月 </a:t>
            </a:r>
          </a:p>
          <a:p>
            <a:pPr algn="ctr"/>
            <a:r>
              <a:rPr lang="ja-JP" sz="900">
                <a:solidFill>
                  <a:schemeClr val="tx1"/>
                </a:solidFill>
              </a:rPr>
              <a:t>比率</a:t>
            </a:r>
          </a:p>
        </p:txBody>
      </p:sp>
      <p:sp>
        <p:nvSpPr>
          <p:cNvPr id="305" name="TextBox 304">
            <a:extLst>
              <a:ext uri="{FF2B5EF4-FFF2-40B4-BE49-F238E27FC236}">
                <a16:creationId xmlns:a16="http://schemas.microsoft.com/office/drawing/2014/main" id="{12D98A31-9ED4-C529-FE1F-FDAE0E3353B4}"/>
              </a:ext>
            </a:extLst>
          </p:cNvPr>
          <p:cNvSpPr txBox="1"/>
          <p:nvPr/>
        </p:nvSpPr>
        <p:spPr>
          <a:xfrm>
            <a:off x="8411545" y="4116436"/>
            <a:ext cx="511679" cy="369332"/>
          </a:xfrm>
          <a:prstGeom prst="rect">
            <a:avLst/>
          </a:prstGeom>
          <a:noFill/>
        </p:spPr>
        <p:txBody>
          <a:bodyPr wrap="none" rtlCol="0">
            <a:spAutoFit/>
          </a:bodyPr>
          <a:lstStyle/>
          <a:p>
            <a:pPr algn="ctr"/>
            <a:r>
              <a:rPr lang="ja-JP" sz="900">
                <a:solidFill>
                  <a:srgbClr val="B60D27"/>
                </a:solidFill>
              </a:rPr>
              <a:t>30.0%</a:t>
            </a:r>
          </a:p>
          <a:p>
            <a:pPr algn="ctr"/>
            <a:r>
              <a:rPr lang="ja-JP" sz="900">
                <a:solidFill>
                  <a:schemeClr val="accent2"/>
                </a:solidFill>
              </a:rPr>
              <a:t>15.7%</a:t>
            </a:r>
          </a:p>
        </p:txBody>
      </p:sp>
      <p:cxnSp>
        <p:nvCxnSpPr>
          <p:cNvPr id="306" name="Straight Connector 305">
            <a:extLst>
              <a:ext uri="{FF2B5EF4-FFF2-40B4-BE49-F238E27FC236}">
                <a16:creationId xmlns:a16="http://schemas.microsoft.com/office/drawing/2014/main" id="{74B32C1E-A10B-AAB8-3628-828CCB388F1E}"/>
              </a:ext>
            </a:extLst>
          </p:cNvPr>
          <p:cNvCxnSpPr/>
          <p:nvPr/>
        </p:nvCxnSpPr>
        <p:spPr>
          <a:xfrm flipV="1">
            <a:off x="2225859" y="3131558"/>
            <a:ext cx="0" cy="217370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510A7575-F9B3-F8A9-6482-B5462D32A57C}"/>
              </a:ext>
            </a:extLst>
          </p:cNvPr>
          <p:cNvCxnSpPr/>
          <p:nvPr/>
        </p:nvCxnSpPr>
        <p:spPr>
          <a:xfrm flipV="1">
            <a:off x="2764495" y="3117289"/>
            <a:ext cx="0" cy="2187969"/>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85052A0-DCAB-12D7-682C-404A2A0D500C}"/>
              </a:ext>
            </a:extLst>
          </p:cNvPr>
          <p:cNvCxnSpPr/>
          <p:nvPr/>
        </p:nvCxnSpPr>
        <p:spPr>
          <a:xfrm flipV="1">
            <a:off x="3303131" y="3131558"/>
            <a:ext cx="0" cy="217370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D7C93FC9-6B97-76DD-BE46-8CB36E01429F}"/>
              </a:ext>
            </a:extLst>
          </p:cNvPr>
          <p:cNvSpPr txBox="1"/>
          <p:nvPr/>
        </p:nvSpPr>
        <p:spPr>
          <a:xfrm>
            <a:off x="1774552" y="4677755"/>
            <a:ext cx="479618" cy="369332"/>
          </a:xfrm>
          <a:prstGeom prst="rect">
            <a:avLst/>
          </a:prstGeom>
          <a:noFill/>
        </p:spPr>
        <p:txBody>
          <a:bodyPr wrap="none" rtlCol="0">
            <a:spAutoFit/>
          </a:bodyPr>
          <a:lstStyle/>
          <a:p>
            <a:pPr algn="ctr"/>
            <a:r>
              <a:rPr lang="ja-JP" sz="900">
                <a:solidFill>
                  <a:schemeClr val="tx1"/>
                </a:solidFill>
              </a:rPr>
              <a:t>6か月 </a:t>
            </a:r>
          </a:p>
          <a:p>
            <a:pPr algn="ctr"/>
            <a:r>
              <a:rPr lang="ja-JP" sz="900">
                <a:solidFill>
                  <a:schemeClr val="tx1"/>
                </a:solidFill>
              </a:rPr>
              <a:t>比率</a:t>
            </a:r>
          </a:p>
        </p:txBody>
      </p:sp>
      <p:sp>
        <p:nvSpPr>
          <p:cNvPr id="310" name="TextBox 309">
            <a:extLst>
              <a:ext uri="{FF2B5EF4-FFF2-40B4-BE49-F238E27FC236}">
                <a16:creationId xmlns:a16="http://schemas.microsoft.com/office/drawing/2014/main" id="{78BA6B0D-3352-16FE-D3A7-17A8BCA4AFE8}"/>
              </a:ext>
            </a:extLst>
          </p:cNvPr>
          <p:cNvSpPr txBox="1"/>
          <p:nvPr/>
        </p:nvSpPr>
        <p:spPr>
          <a:xfrm>
            <a:off x="1758522" y="4962235"/>
            <a:ext cx="511679" cy="369332"/>
          </a:xfrm>
          <a:prstGeom prst="rect">
            <a:avLst/>
          </a:prstGeom>
          <a:noFill/>
        </p:spPr>
        <p:txBody>
          <a:bodyPr wrap="none" rtlCol="0">
            <a:spAutoFit/>
          </a:bodyPr>
          <a:lstStyle/>
          <a:p>
            <a:pPr algn="ctr"/>
            <a:r>
              <a:rPr lang="ja-JP" sz="900">
                <a:solidFill>
                  <a:srgbClr val="B60D27"/>
                </a:solidFill>
              </a:rPr>
              <a:t>84.3%</a:t>
            </a:r>
          </a:p>
          <a:p>
            <a:pPr algn="ctr"/>
            <a:r>
              <a:rPr lang="ja-JP" sz="900">
                <a:solidFill>
                  <a:schemeClr val="accent2"/>
                </a:solidFill>
              </a:rPr>
              <a:t>77.3%</a:t>
            </a:r>
          </a:p>
        </p:txBody>
      </p:sp>
      <p:sp>
        <p:nvSpPr>
          <p:cNvPr id="311" name="TextBox 310">
            <a:extLst>
              <a:ext uri="{FF2B5EF4-FFF2-40B4-BE49-F238E27FC236}">
                <a16:creationId xmlns:a16="http://schemas.microsoft.com/office/drawing/2014/main" id="{AB44A5F3-824E-5BD9-890B-AFD7590F2144}"/>
              </a:ext>
            </a:extLst>
          </p:cNvPr>
          <p:cNvSpPr txBox="1"/>
          <p:nvPr/>
        </p:nvSpPr>
        <p:spPr>
          <a:xfrm>
            <a:off x="2289328" y="4677755"/>
            <a:ext cx="543739" cy="369332"/>
          </a:xfrm>
          <a:prstGeom prst="rect">
            <a:avLst/>
          </a:prstGeom>
          <a:noFill/>
        </p:spPr>
        <p:txBody>
          <a:bodyPr wrap="none" rtlCol="0">
            <a:spAutoFit/>
          </a:bodyPr>
          <a:lstStyle/>
          <a:p>
            <a:pPr algn="ctr"/>
            <a:r>
              <a:rPr lang="ja-JP" sz="900">
                <a:solidFill>
                  <a:schemeClr val="tx1"/>
                </a:solidFill>
              </a:rPr>
              <a:t>12か月 </a:t>
            </a:r>
          </a:p>
          <a:p>
            <a:pPr algn="ctr"/>
            <a:r>
              <a:rPr lang="ja-JP" sz="900">
                <a:solidFill>
                  <a:schemeClr val="tx1"/>
                </a:solidFill>
              </a:rPr>
              <a:t>比率</a:t>
            </a:r>
          </a:p>
        </p:txBody>
      </p:sp>
      <p:sp>
        <p:nvSpPr>
          <p:cNvPr id="312" name="TextBox 311">
            <a:extLst>
              <a:ext uri="{FF2B5EF4-FFF2-40B4-BE49-F238E27FC236}">
                <a16:creationId xmlns:a16="http://schemas.microsoft.com/office/drawing/2014/main" id="{35D23B11-97D0-2B19-9C83-80E5DAA184BF}"/>
              </a:ext>
            </a:extLst>
          </p:cNvPr>
          <p:cNvSpPr txBox="1"/>
          <p:nvPr/>
        </p:nvSpPr>
        <p:spPr>
          <a:xfrm>
            <a:off x="2305358" y="4962235"/>
            <a:ext cx="511679" cy="369332"/>
          </a:xfrm>
          <a:prstGeom prst="rect">
            <a:avLst/>
          </a:prstGeom>
          <a:noFill/>
        </p:spPr>
        <p:txBody>
          <a:bodyPr wrap="none" rtlCol="0">
            <a:spAutoFit/>
          </a:bodyPr>
          <a:lstStyle/>
          <a:p>
            <a:pPr algn="ctr"/>
            <a:r>
              <a:rPr lang="ja-JP" sz="900">
                <a:solidFill>
                  <a:srgbClr val="B60D27"/>
                </a:solidFill>
              </a:rPr>
              <a:t>65.0%</a:t>
            </a:r>
          </a:p>
          <a:p>
            <a:pPr algn="ctr"/>
            <a:r>
              <a:rPr lang="ja-JP" sz="900">
                <a:solidFill>
                  <a:schemeClr val="accent2"/>
                </a:solidFill>
              </a:rPr>
              <a:t>44.9%</a:t>
            </a:r>
          </a:p>
        </p:txBody>
      </p:sp>
      <p:sp>
        <p:nvSpPr>
          <p:cNvPr id="313" name="TextBox 312">
            <a:extLst>
              <a:ext uri="{FF2B5EF4-FFF2-40B4-BE49-F238E27FC236}">
                <a16:creationId xmlns:a16="http://schemas.microsoft.com/office/drawing/2014/main" id="{64F47620-B866-9D74-F32A-1C4C934A6A70}"/>
              </a:ext>
            </a:extLst>
          </p:cNvPr>
          <p:cNvSpPr txBox="1"/>
          <p:nvPr/>
        </p:nvSpPr>
        <p:spPr>
          <a:xfrm>
            <a:off x="2822522" y="4677755"/>
            <a:ext cx="543739" cy="369332"/>
          </a:xfrm>
          <a:prstGeom prst="rect">
            <a:avLst/>
          </a:prstGeom>
          <a:noFill/>
        </p:spPr>
        <p:txBody>
          <a:bodyPr wrap="none" rtlCol="0">
            <a:spAutoFit/>
          </a:bodyPr>
          <a:lstStyle/>
          <a:p>
            <a:pPr algn="ctr"/>
            <a:r>
              <a:rPr lang="ja-JP" sz="900">
                <a:solidFill>
                  <a:schemeClr val="tx1"/>
                </a:solidFill>
              </a:rPr>
              <a:t>18か月 </a:t>
            </a:r>
          </a:p>
          <a:p>
            <a:pPr algn="ctr"/>
            <a:r>
              <a:rPr lang="ja-JP" sz="900">
                <a:solidFill>
                  <a:schemeClr val="tx1"/>
                </a:solidFill>
              </a:rPr>
              <a:t>比率</a:t>
            </a:r>
          </a:p>
        </p:txBody>
      </p:sp>
      <p:sp>
        <p:nvSpPr>
          <p:cNvPr id="314" name="TextBox 313">
            <a:extLst>
              <a:ext uri="{FF2B5EF4-FFF2-40B4-BE49-F238E27FC236}">
                <a16:creationId xmlns:a16="http://schemas.microsoft.com/office/drawing/2014/main" id="{E8526A8B-699C-976E-5DBD-4E5379136BFD}"/>
              </a:ext>
            </a:extLst>
          </p:cNvPr>
          <p:cNvSpPr txBox="1"/>
          <p:nvPr/>
        </p:nvSpPr>
        <p:spPr>
          <a:xfrm>
            <a:off x="2838552" y="4962235"/>
            <a:ext cx="511679" cy="369332"/>
          </a:xfrm>
          <a:prstGeom prst="rect">
            <a:avLst/>
          </a:prstGeom>
          <a:noFill/>
        </p:spPr>
        <p:txBody>
          <a:bodyPr wrap="none" rtlCol="0">
            <a:spAutoFit/>
          </a:bodyPr>
          <a:lstStyle/>
          <a:p>
            <a:pPr algn="ctr"/>
            <a:r>
              <a:rPr lang="ja-JP" sz="900">
                <a:solidFill>
                  <a:srgbClr val="B60D27"/>
                </a:solidFill>
              </a:rPr>
              <a:t>48.6%</a:t>
            </a:r>
          </a:p>
          <a:p>
            <a:pPr algn="ctr"/>
            <a:r>
              <a:rPr lang="ja-JP" sz="900">
                <a:solidFill>
                  <a:schemeClr val="accent2"/>
                </a:solidFill>
              </a:rPr>
              <a:t>34.5%</a:t>
            </a:r>
          </a:p>
        </p:txBody>
      </p:sp>
      <p:cxnSp>
        <p:nvCxnSpPr>
          <p:cNvPr id="320" name="Straight Connector 319">
            <a:extLst>
              <a:ext uri="{FF2B5EF4-FFF2-40B4-BE49-F238E27FC236}">
                <a16:creationId xmlns:a16="http://schemas.microsoft.com/office/drawing/2014/main" id="{8EA758C4-BF3C-C8B4-D1F2-60ED164138D7}"/>
              </a:ext>
            </a:extLst>
          </p:cNvPr>
          <p:cNvCxnSpPr>
            <a:cxnSpLocks/>
          </p:cNvCxnSpPr>
          <p:nvPr/>
        </p:nvCxnSpPr>
        <p:spPr>
          <a:xfrm>
            <a:off x="251433" y="5941964"/>
            <a:ext cx="360000" cy="169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09C30F67-A45B-76F5-1856-25E374552097}"/>
              </a:ext>
            </a:extLst>
          </p:cNvPr>
          <p:cNvCxnSpPr>
            <a:cxnSpLocks/>
          </p:cNvCxnSpPr>
          <p:nvPr/>
        </p:nvCxnSpPr>
        <p:spPr>
          <a:xfrm>
            <a:off x="251433" y="6108386"/>
            <a:ext cx="360000" cy="16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8EA758C4-BF3C-C8B4-D1F2-60ED164138D7}"/>
              </a:ext>
            </a:extLst>
          </p:cNvPr>
          <p:cNvCxnSpPr>
            <a:cxnSpLocks/>
          </p:cNvCxnSpPr>
          <p:nvPr/>
        </p:nvCxnSpPr>
        <p:spPr>
          <a:xfrm>
            <a:off x="5971368" y="5926553"/>
            <a:ext cx="360000" cy="169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9C30F67-A45B-76F5-1856-25E374552097}"/>
              </a:ext>
            </a:extLst>
          </p:cNvPr>
          <p:cNvCxnSpPr>
            <a:cxnSpLocks/>
          </p:cNvCxnSpPr>
          <p:nvPr/>
        </p:nvCxnSpPr>
        <p:spPr>
          <a:xfrm>
            <a:off x="5971368" y="6092975"/>
            <a:ext cx="360000" cy="16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8859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ja-JP"/>
              <a:t>SO-26：結腸直腸癌転移における微生物の同定と定量化 – Stevens P、et al</a:t>
            </a:r>
          </a:p>
        </p:txBody>
      </p:sp>
      <p:sp>
        <p:nvSpPr>
          <p:cNvPr id="22" name="Content Placeholder 2"/>
          <p:cNvSpPr>
            <a:spLocks noGrp="1"/>
          </p:cNvSpPr>
          <p:nvPr>
            <p:ph idx="1"/>
          </p:nvPr>
        </p:nvSpPr>
        <p:spPr/>
        <p:txBody>
          <a:bodyPr/>
          <a:lstStyle/>
          <a:p>
            <a:pPr marL="0" indent="0">
              <a:buNone/>
            </a:pPr>
            <a:r>
              <a:rPr lang="ja-JP" b="1"/>
              <a:t>主要結果</a:t>
            </a:r>
          </a:p>
        </p:txBody>
      </p:sp>
      <p:sp>
        <p:nvSpPr>
          <p:cNvPr id="23" name="Text Placeholder 4"/>
          <p:cNvSpPr>
            <a:spLocks noGrp="1"/>
          </p:cNvSpPr>
          <p:nvPr>
            <p:ph type="body" sz="quarter" idx="11"/>
          </p:nvPr>
        </p:nvSpPr>
        <p:spPr/>
        <p:txBody>
          <a:bodyPr/>
          <a:lstStyle/>
          <a:p>
            <a:r>
              <a:rPr lang="ja-JP"/>
              <a:t>Hammel P, et al.Ann Oncol 2022;33(suppl):abstr SO-26</a:t>
            </a:r>
          </a:p>
        </p:txBody>
      </p:sp>
      <p:grpSp>
        <p:nvGrpSpPr>
          <p:cNvPr id="10" name="Group 9">
            <a:extLst>
              <a:ext uri="{FF2B5EF4-FFF2-40B4-BE49-F238E27FC236}">
                <a16:creationId xmlns:a16="http://schemas.microsoft.com/office/drawing/2014/main" id="{EEEF5D36-5F42-3F55-DC71-42AB37BF3F34}"/>
              </a:ext>
            </a:extLst>
          </p:cNvPr>
          <p:cNvGrpSpPr/>
          <p:nvPr/>
        </p:nvGrpSpPr>
        <p:grpSpPr>
          <a:xfrm>
            <a:off x="478698" y="1718289"/>
            <a:ext cx="496295" cy="3001326"/>
            <a:chOff x="5901262" y="1479752"/>
            <a:chExt cx="496295" cy="1690436"/>
          </a:xfrm>
        </p:grpSpPr>
        <p:sp>
          <p:nvSpPr>
            <p:cNvPr id="11" name="Line 7">
              <a:extLst>
                <a:ext uri="{FF2B5EF4-FFF2-40B4-BE49-F238E27FC236}">
                  <a16:creationId xmlns:a16="http://schemas.microsoft.com/office/drawing/2014/main" id="{8F008221-49A1-BF49-771D-C85D3086CE25}"/>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608137F1-C6A3-17DA-A187-D2763E052F73}"/>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83193FA8-9F50-7093-F701-E09F9358B6EC}"/>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8CD06634-9186-4B28-CE0D-E78346CEFEC5}"/>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TextBox 14">
              <a:extLst>
                <a:ext uri="{FF2B5EF4-FFF2-40B4-BE49-F238E27FC236}">
                  <a16:creationId xmlns:a16="http://schemas.microsoft.com/office/drawing/2014/main" id="{F7A6B289-3C82-773D-CF3A-49916FAD7109}"/>
                </a:ext>
              </a:extLst>
            </p:cNvPr>
            <p:cNvSpPr txBox="1"/>
            <p:nvPr/>
          </p:nvSpPr>
          <p:spPr>
            <a:xfrm>
              <a:off x="5960573" y="1479752"/>
              <a:ext cx="383439" cy="17334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6" name="TextBox 15">
              <a:extLst>
                <a:ext uri="{FF2B5EF4-FFF2-40B4-BE49-F238E27FC236}">
                  <a16:creationId xmlns:a16="http://schemas.microsoft.com/office/drawing/2014/main" id="{15D8D13A-8E8F-7524-1FD1-8CAE92DD5132}"/>
                </a:ext>
              </a:extLst>
            </p:cNvPr>
            <p:cNvSpPr txBox="1"/>
            <p:nvPr/>
          </p:nvSpPr>
          <p:spPr>
            <a:xfrm>
              <a:off x="5960573" y="1978282"/>
              <a:ext cx="383439" cy="17334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7" name="TextBox 16">
              <a:extLst>
                <a:ext uri="{FF2B5EF4-FFF2-40B4-BE49-F238E27FC236}">
                  <a16:creationId xmlns:a16="http://schemas.microsoft.com/office/drawing/2014/main" id="{A16FD78B-4EF1-6CBD-975A-29FC7E3C823D}"/>
                </a:ext>
              </a:extLst>
            </p:cNvPr>
            <p:cNvSpPr txBox="1"/>
            <p:nvPr/>
          </p:nvSpPr>
          <p:spPr>
            <a:xfrm>
              <a:off x="6059960" y="2492936"/>
              <a:ext cx="284052" cy="17334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18" name="TextBox 17">
              <a:extLst>
                <a:ext uri="{FF2B5EF4-FFF2-40B4-BE49-F238E27FC236}">
                  <a16:creationId xmlns:a16="http://schemas.microsoft.com/office/drawing/2014/main" id="{130A6408-BE6C-5373-E0A8-B49CE1C999E8}"/>
                </a:ext>
              </a:extLst>
            </p:cNvPr>
            <p:cNvSpPr txBox="1"/>
            <p:nvPr/>
          </p:nvSpPr>
          <p:spPr>
            <a:xfrm>
              <a:off x="5901262" y="2996839"/>
              <a:ext cx="442750" cy="17334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grpSp>
      <p:grpSp>
        <p:nvGrpSpPr>
          <p:cNvPr id="19" name="Group 18">
            <a:extLst>
              <a:ext uri="{FF2B5EF4-FFF2-40B4-BE49-F238E27FC236}">
                <a16:creationId xmlns:a16="http://schemas.microsoft.com/office/drawing/2014/main" id="{E219612B-B50B-80E4-A1BF-48804FE4E130}"/>
              </a:ext>
            </a:extLst>
          </p:cNvPr>
          <p:cNvGrpSpPr/>
          <p:nvPr/>
        </p:nvGrpSpPr>
        <p:grpSpPr>
          <a:xfrm>
            <a:off x="2117751" y="5273132"/>
            <a:ext cx="5083861" cy="360147"/>
            <a:chOff x="1520980" y="5847756"/>
            <a:chExt cx="1197863" cy="360147"/>
          </a:xfrm>
        </p:grpSpPr>
        <p:sp>
          <p:nvSpPr>
            <p:cNvPr id="20" name="Line 21">
              <a:extLst>
                <a:ext uri="{FF2B5EF4-FFF2-40B4-BE49-F238E27FC236}">
                  <a16:creationId xmlns:a16="http://schemas.microsoft.com/office/drawing/2014/main" id="{B3917130-F866-E48A-40B0-10261D240A05}"/>
                </a:ext>
              </a:extLst>
            </p:cNvPr>
            <p:cNvSpPr>
              <a:spLocks noChangeShapeType="1"/>
            </p:cNvSpPr>
            <p:nvPr/>
          </p:nvSpPr>
          <p:spPr bwMode="auto">
            <a:xfrm>
              <a:off x="2689972"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892CA6E-7BBC-149B-E25D-23FC950904CF}"/>
                </a:ext>
              </a:extLst>
            </p:cNvPr>
            <p:cNvSpPr txBox="1"/>
            <p:nvPr/>
          </p:nvSpPr>
          <p:spPr>
            <a:xfrm>
              <a:off x="2654878" y="5919756"/>
              <a:ext cx="6396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5" name="Line 21">
              <a:extLst>
                <a:ext uri="{FF2B5EF4-FFF2-40B4-BE49-F238E27FC236}">
                  <a16:creationId xmlns:a16="http://schemas.microsoft.com/office/drawing/2014/main" id="{02546DF8-4A56-674E-3D5D-14FAFE29CB99}"/>
                </a:ext>
              </a:extLst>
            </p:cNvPr>
            <p:cNvSpPr>
              <a:spLocks noChangeShapeType="1"/>
            </p:cNvSpPr>
            <p:nvPr/>
          </p:nvSpPr>
          <p:spPr bwMode="auto">
            <a:xfrm>
              <a:off x="2314335"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060BEDA-1471-97D5-357A-40EB0A791CE2}"/>
                </a:ext>
              </a:extLst>
            </p:cNvPr>
            <p:cNvSpPr txBox="1"/>
            <p:nvPr/>
          </p:nvSpPr>
          <p:spPr>
            <a:xfrm>
              <a:off x="2279243" y="5919756"/>
              <a:ext cx="6396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27" name="Line 21">
              <a:extLst>
                <a:ext uri="{FF2B5EF4-FFF2-40B4-BE49-F238E27FC236}">
                  <a16:creationId xmlns:a16="http://schemas.microsoft.com/office/drawing/2014/main" id="{2409282C-26E3-1C33-9AB7-5C88DE79F847}"/>
                </a:ext>
              </a:extLst>
            </p:cNvPr>
            <p:cNvSpPr>
              <a:spLocks noChangeShapeType="1"/>
            </p:cNvSpPr>
            <p:nvPr/>
          </p:nvSpPr>
          <p:spPr bwMode="auto">
            <a:xfrm>
              <a:off x="1938698"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AB47789-3CEF-6371-EDDA-E669EA98373D}"/>
                </a:ext>
              </a:extLst>
            </p:cNvPr>
            <p:cNvSpPr txBox="1"/>
            <p:nvPr/>
          </p:nvSpPr>
          <p:spPr>
            <a:xfrm>
              <a:off x="1915313" y="5919756"/>
              <a:ext cx="4054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29" name="Line 21">
              <a:extLst>
                <a:ext uri="{FF2B5EF4-FFF2-40B4-BE49-F238E27FC236}">
                  <a16:creationId xmlns:a16="http://schemas.microsoft.com/office/drawing/2014/main" id="{588DE061-7AC7-67BC-267F-07B13D6A0212}"/>
                </a:ext>
              </a:extLst>
            </p:cNvPr>
            <p:cNvSpPr>
              <a:spLocks noChangeShapeType="1"/>
            </p:cNvSpPr>
            <p:nvPr/>
          </p:nvSpPr>
          <p:spPr bwMode="auto">
            <a:xfrm>
              <a:off x="1563061"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04447CC-6CC7-51CF-7840-EA59F7828859}"/>
                </a:ext>
              </a:extLst>
            </p:cNvPr>
            <p:cNvSpPr txBox="1"/>
            <p:nvPr/>
          </p:nvSpPr>
          <p:spPr>
            <a:xfrm>
              <a:off x="1520980" y="5919756"/>
              <a:ext cx="7794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grpSp>
      <p:sp>
        <p:nvSpPr>
          <p:cNvPr id="31" name="TextBox 30">
            <a:extLst>
              <a:ext uri="{FF2B5EF4-FFF2-40B4-BE49-F238E27FC236}">
                <a16:creationId xmlns:a16="http://schemas.microsoft.com/office/drawing/2014/main" id="{C9F5B5D0-6A2F-C345-4E18-44604833C186}"/>
              </a:ext>
            </a:extLst>
          </p:cNvPr>
          <p:cNvSpPr txBox="1"/>
          <p:nvPr/>
        </p:nvSpPr>
        <p:spPr>
          <a:xfrm>
            <a:off x="3344967" y="5522292"/>
            <a:ext cx="1350050" cy="307777"/>
          </a:xfrm>
          <a:prstGeom prst="rect">
            <a:avLst/>
          </a:prstGeom>
          <a:noFill/>
        </p:spPr>
        <p:txBody>
          <a:bodyPr wrap="none" rtlCol="0">
            <a:spAutoFit/>
          </a:bodyPr>
          <a:lstStyle/>
          <a:p>
            <a:r>
              <a:rPr lang="ja-JP" sz="1400">
                <a:solidFill>
                  <a:srgbClr val="4D4D4D"/>
                </a:solidFill>
              </a:rPr>
              <a:t>Axis 1 (33.7%)</a:t>
            </a:r>
          </a:p>
        </p:txBody>
      </p:sp>
      <p:sp>
        <p:nvSpPr>
          <p:cNvPr id="32" name="TextBox 31">
            <a:extLst>
              <a:ext uri="{FF2B5EF4-FFF2-40B4-BE49-F238E27FC236}">
                <a16:creationId xmlns:a16="http://schemas.microsoft.com/office/drawing/2014/main" id="{AC5774AC-2212-E01D-0AD8-4A254D19EC11}"/>
              </a:ext>
            </a:extLst>
          </p:cNvPr>
          <p:cNvSpPr txBox="1"/>
          <p:nvPr/>
        </p:nvSpPr>
        <p:spPr>
          <a:xfrm>
            <a:off x="5352046" y="4700082"/>
            <a:ext cx="1487908" cy="523220"/>
          </a:xfrm>
          <a:prstGeom prst="rect">
            <a:avLst/>
          </a:prstGeom>
          <a:noFill/>
        </p:spPr>
        <p:txBody>
          <a:bodyPr wrap="none" rtlCol="0">
            <a:spAutoFit/>
          </a:bodyPr>
          <a:lstStyle/>
          <a:p>
            <a:r>
              <a:rPr lang="ja-JP" sz="1400">
                <a:solidFill>
                  <a:schemeClr val="tx1"/>
                </a:solidFill>
              </a:rPr>
              <a:t>Permanovaテスト</a:t>
            </a:r>
          </a:p>
          <a:p>
            <a:r>
              <a:rPr lang="ja-JP" sz="1400">
                <a:solidFill>
                  <a:schemeClr val="tx1"/>
                </a:solidFill>
              </a:rPr>
              <a:t>p値 = 1e-04</a:t>
            </a:r>
          </a:p>
        </p:txBody>
      </p:sp>
      <p:sp>
        <p:nvSpPr>
          <p:cNvPr id="33" name="TextBox 32">
            <a:extLst>
              <a:ext uri="{FF2B5EF4-FFF2-40B4-BE49-F238E27FC236}">
                <a16:creationId xmlns:a16="http://schemas.microsoft.com/office/drawing/2014/main" id="{AAB7350B-33FA-1ADD-97D5-646B4AF58CD2}"/>
              </a:ext>
            </a:extLst>
          </p:cNvPr>
          <p:cNvSpPr txBox="1"/>
          <p:nvPr/>
        </p:nvSpPr>
        <p:spPr>
          <a:xfrm>
            <a:off x="1142994" y="5810523"/>
            <a:ext cx="2159053" cy="307777"/>
          </a:xfrm>
          <a:prstGeom prst="rect">
            <a:avLst/>
          </a:prstGeom>
          <a:noFill/>
        </p:spPr>
        <p:txBody>
          <a:bodyPr wrap="none" rtlCol="0">
            <a:spAutoFit/>
          </a:bodyPr>
          <a:lstStyle/>
          <a:p>
            <a:r>
              <a:rPr lang="ja-JP" sz="1400">
                <a:solidFill>
                  <a:srgbClr val="B60D27"/>
                </a:solidFill>
              </a:rPr>
              <a:t>CRC転移 + NAT</a:t>
            </a:r>
          </a:p>
        </p:txBody>
      </p:sp>
      <p:sp>
        <p:nvSpPr>
          <p:cNvPr id="34" name="TextBox 33">
            <a:extLst>
              <a:ext uri="{FF2B5EF4-FFF2-40B4-BE49-F238E27FC236}">
                <a16:creationId xmlns:a16="http://schemas.microsoft.com/office/drawing/2014/main" id="{2049BFEA-47F8-2D3B-F2CF-F16B58248E54}"/>
              </a:ext>
            </a:extLst>
          </p:cNvPr>
          <p:cNvSpPr txBox="1"/>
          <p:nvPr/>
        </p:nvSpPr>
        <p:spPr>
          <a:xfrm>
            <a:off x="3796516" y="5810523"/>
            <a:ext cx="3032690" cy="307777"/>
          </a:xfrm>
          <a:prstGeom prst="rect">
            <a:avLst/>
          </a:prstGeom>
          <a:noFill/>
        </p:spPr>
        <p:txBody>
          <a:bodyPr wrap="none" rtlCol="0">
            <a:spAutoFit/>
          </a:bodyPr>
          <a:lstStyle/>
          <a:p>
            <a:r>
              <a:rPr lang="ja-JP" sz="1400">
                <a:solidFill>
                  <a:srgbClr val="4D4D4D"/>
                </a:solidFill>
              </a:rPr>
              <a:t>肝臓・胆管癌 + NAT</a:t>
            </a:r>
          </a:p>
        </p:txBody>
      </p:sp>
      <p:sp>
        <p:nvSpPr>
          <p:cNvPr id="35" name="TextBox 34">
            <a:extLst>
              <a:ext uri="{FF2B5EF4-FFF2-40B4-BE49-F238E27FC236}">
                <a16:creationId xmlns:a16="http://schemas.microsoft.com/office/drawing/2014/main" id="{1CE273D4-7A84-42C4-1F1B-44675D5C60F8}"/>
              </a:ext>
            </a:extLst>
          </p:cNvPr>
          <p:cNvSpPr txBox="1"/>
          <p:nvPr/>
        </p:nvSpPr>
        <p:spPr>
          <a:xfrm>
            <a:off x="1142994" y="6074193"/>
            <a:ext cx="723275" cy="307777"/>
          </a:xfrm>
          <a:prstGeom prst="rect">
            <a:avLst/>
          </a:prstGeom>
          <a:noFill/>
        </p:spPr>
        <p:txBody>
          <a:bodyPr wrap="none" rtlCol="0">
            <a:spAutoFit/>
          </a:bodyPr>
          <a:lstStyle/>
          <a:p>
            <a:r>
              <a:rPr lang="ja-JP" sz="1400">
                <a:solidFill>
                  <a:srgbClr val="043882"/>
                </a:solidFill>
              </a:rPr>
              <a:t>ブランク</a:t>
            </a:r>
          </a:p>
        </p:txBody>
      </p:sp>
      <p:sp>
        <p:nvSpPr>
          <p:cNvPr id="36" name="TextBox 35">
            <a:extLst>
              <a:ext uri="{FF2B5EF4-FFF2-40B4-BE49-F238E27FC236}">
                <a16:creationId xmlns:a16="http://schemas.microsoft.com/office/drawing/2014/main" id="{F09DEEC9-24E8-4818-1F28-42E410BCC5E0}"/>
              </a:ext>
            </a:extLst>
          </p:cNvPr>
          <p:cNvSpPr txBox="1"/>
          <p:nvPr/>
        </p:nvSpPr>
        <p:spPr>
          <a:xfrm>
            <a:off x="3796516" y="6074193"/>
            <a:ext cx="2478564" cy="307777"/>
          </a:xfrm>
          <a:prstGeom prst="rect">
            <a:avLst/>
          </a:prstGeom>
          <a:noFill/>
        </p:spPr>
        <p:txBody>
          <a:bodyPr wrap="none" rtlCol="0">
            <a:spAutoFit/>
          </a:bodyPr>
          <a:lstStyle/>
          <a:p>
            <a:r>
              <a:rPr lang="ja-JP" sz="1400">
                <a:solidFill>
                  <a:srgbClr val="FFC000"/>
                </a:solidFill>
              </a:rPr>
              <a:t>CRC原発腫瘍 + NAT</a:t>
            </a:r>
          </a:p>
        </p:txBody>
      </p:sp>
      <p:cxnSp>
        <p:nvCxnSpPr>
          <p:cNvPr id="37" name="Straight Connector 36">
            <a:extLst>
              <a:ext uri="{FF2B5EF4-FFF2-40B4-BE49-F238E27FC236}">
                <a16:creationId xmlns:a16="http://schemas.microsoft.com/office/drawing/2014/main" id="{A08C050B-1621-1836-5518-C77809E11626}"/>
              </a:ext>
            </a:extLst>
          </p:cNvPr>
          <p:cNvCxnSpPr>
            <a:cxnSpLocks/>
          </p:cNvCxnSpPr>
          <p:nvPr/>
        </p:nvCxnSpPr>
        <p:spPr>
          <a:xfrm>
            <a:off x="717270" y="5958215"/>
            <a:ext cx="457198" cy="123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E539E23-4CB0-2739-B826-726220C6BEB3}"/>
              </a:ext>
            </a:extLst>
          </p:cNvPr>
          <p:cNvCxnSpPr>
            <a:cxnSpLocks/>
          </p:cNvCxnSpPr>
          <p:nvPr/>
        </p:nvCxnSpPr>
        <p:spPr>
          <a:xfrm>
            <a:off x="717270" y="6221885"/>
            <a:ext cx="457198" cy="12392"/>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99E6734-E1B9-0C19-D3B5-F6D2C9F2F724}"/>
              </a:ext>
            </a:extLst>
          </p:cNvPr>
          <p:cNvCxnSpPr>
            <a:cxnSpLocks/>
          </p:cNvCxnSpPr>
          <p:nvPr/>
        </p:nvCxnSpPr>
        <p:spPr>
          <a:xfrm>
            <a:off x="3347833" y="5958215"/>
            <a:ext cx="457198" cy="1239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09C25B-6F04-5164-4627-29BC38CEE22F}"/>
              </a:ext>
            </a:extLst>
          </p:cNvPr>
          <p:cNvCxnSpPr>
            <a:cxnSpLocks/>
          </p:cNvCxnSpPr>
          <p:nvPr/>
        </p:nvCxnSpPr>
        <p:spPr>
          <a:xfrm>
            <a:off x="3347833" y="6221885"/>
            <a:ext cx="457198" cy="1239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0D1CAFD-19B7-FFAA-8178-3C7649E86ADD}"/>
              </a:ext>
            </a:extLst>
          </p:cNvPr>
          <p:cNvSpPr txBox="1"/>
          <p:nvPr/>
        </p:nvSpPr>
        <p:spPr>
          <a:xfrm rot="16200000">
            <a:off x="-63428" y="3422404"/>
            <a:ext cx="1101584" cy="307777"/>
          </a:xfrm>
          <a:prstGeom prst="rect">
            <a:avLst/>
          </a:prstGeom>
          <a:noFill/>
        </p:spPr>
        <p:txBody>
          <a:bodyPr wrap="none" rtlCol="0">
            <a:spAutoFit/>
          </a:bodyPr>
          <a:lstStyle/>
          <a:p>
            <a:r>
              <a:rPr lang="ja-JP" sz="1400">
                <a:solidFill>
                  <a:srgbClr val="4D4D4D"/>
                </a:solidFill>
              </a:rPr>
              <a:t>Axis 2 (3%)</a:t>
            </a:r>
          </a:p>
        </p:txBody>
      </p:sp>
      <p:grpSp>
        <p:nvGrpSpPr>
          <p:cNvPr id="42" name="Group 41">
            <a:extLst>
              <a:ext uri="{FF2B5EF4-FFF2-40B4-BE49-F238E27FC236}">
                <a16:creationId xmlns:a16="http://schemas.microsoft.com/office/drawing/2014/main" id="{6F6BA76A-AC5D-DA3C-E7FF-28CF7369F583}"/>
              </a:ext>
            </a:extLst>
          </p:cNvPr>
          <p:cNvGrpSpPr/>
          <p:nvPr/>
        </p:nvGrpSpPr>
        <p:grpSpPr>
          <a:xfrm>
            <a:off x="1756939" y="1945847"/>
            <a:ext cx="5121404" cy="4391219"/>
            <a:chOff x="1756939" y="1825197"/>
            <a:chExt cx="5121404" cy="4391219"/>
          </a:xfrm>
        </p:grpSpPr>
        <p:sp>
          <p:nvSpPr>
            <p:cNvPr id="43" name="Oval 42">
              <a:extLst>
                <a:ext uri="{FF2B5EF4-FFF2-40B4-BE49-F238E27FC236}">
                  <a16:creationId xmlns:a16="http://schemas.microsoft.com/office/drawing/2014/main" id="{3D525CE2-5D0D-D3F9-846B-29530F6E2A5B}"/>
                </a:ext>
              </a:extLst>
            </p:cNvPr>
            <p:cNvSpPr/>
            <p:nvPr/>
          </p:nvSpPr>
          <p:spPr>
            <a:xfrm>
              <a:off x="3467447" y="5998446"/>
              <a:ext cx="217970" cy="2179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4" name="Oval 43">
              <a:extLst>
                <a:ext uri="{FF2B5EF4-FFF2-40B4-BE49-F238E27FC236}">
                  <a16:creationId xmlns:a16="http://schemas.microsoft.com/office/drawing/2014/main" id="{B0088D1F-B5E1-3D90-5489-93DC24ED79D4}"/>
                </a:ext>
              </a:extLst>
            </p:cNvPr>
            <p:cNvSpPr>
              <a:spLocks noChangeAspect="1"/>
            </p:cNvSpPr>
            <p:nvPr/>
          </p:nvSpPr>
          <p:spPr>
            <a:xfrm>
              <a:off x="5893904" y="182519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39199C50-2EEB-C70F-B397-5042F139205E}"/>
                </a:ext>
              </a:extLst>
            </p:cNvPr>
            <p:cNvSpPr>
              <a:spLocks noChangeAspect="1"/>
            </p:cNvSpPr>
            <p:nvPr/>
          </p:nvSpPr>
          <p:spPr>
            <a:xfrm>
              <a:off x="5472799" y="185327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3D3EAF30-7428-DB89-BDE9-81B3BAD760E8}"/>
                </a:ext>
              </a:extLst>
            </p:cNvPr>
            <p:cNvSpPr>
              <a:spLocks noChangeAspect="1"/>
            </p:cNvSpPr>
            <p:nvPr/>
          </p:nvSpPr>
          <p:spPr>
            <a:xfrm>
              <a:off x="4999557" y="200567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C0ADCCBF-F0AB-3C97-AFFE-88BEB948CDA5}"/>
                </a:ext>
              </a:extLst>
            </p:cNvPr>
            <p:cNvSpPr>
              <a:spLocks noChangeAspect="1"/>
            </p:cNvSpPr>
            <p:nvPr/>
          </p:nvSpPr>
          <p:spPr>
            <a:xfrm>
              <a:off x="5272273" y="223828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F5BD42DF-56B8-7B14-FC83-B6B537531F67}"/>
                </a:ext>
              </a:extLst>
            </p:cNvPr>
            <p:cNvSpPr>
              <a:spLocks noChangeAspect="1"/>
            </p:cNvSpPr>
            <p:nvPr/>
          </p:nvSpPr>
          <p:spPr>
            <a:xfrm>
              <a:off x="5336441" y="226635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05C0B3D-B641-DFEB-3AFF-D71FDB3BF816}"/>
                </a:ext>
              </a:extLst>
            </p:cNvPr>
            <p:cNvSpPr>
              <a:spLocks noChangeAspect="1"/>
            </p:cNvSpPr>
            <p:nvPr/>
          </p:nvSpPr>
          <p:spPr>
            <a:xfrm>
              <a:off x="5581083" y="225833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DEFF6104-D723-A05F-21A3-D8BB2C9DB653}"/>
                </a:ext>
              </a:extLst>
            </p:cNvPr>
            <p:cNvSpPr>
              <a:spLocks noChangeAspect="1"/>
            </p:cNvSpPr>
            <p:nvPr/>
          </p:nvSpPr>
          <p:spPr>
            <a:xfrm>
              <a:off x="5869841" y="223427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C4A8E87-5D77-C6DE-B54A-BB7F5DA49CCF}"/>
                </a:ext>
              </a:extLst>
            </p:cNvPr>
            <p:cNvSpPr>
              <a:spLocks noChangeAspect="1"/>
            </p:cNvSpPr>
            <p:nvPr/>
          </p:nvSpPr>
          <p:spPr>
            <a:xfrm>
              <a:off x="6515535" y="329706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E0FA66D-ED06-A31B-A11D-0461A80FF828}"/>
                </a:ext>
              </a:extLst>
            </p:cNvPr>
            <p:cNvSpPr>
              <a:spLocks noChangeAspect="1"/>
            </p:cNvSpPr>
            <p:nvPr/>
          </p:nvSpPr>
          <p:spPr>
            <a:xfrm>
              <a:off x="6792260" y="393072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CA884426-6CD6-4F30-E713-DE969E7C7955}"/>
                </a:ext>
              </a:extLst>
            </p:cNvPr>
            <p:cNvSpPr>
              <a:spLocks noChangeAspect="1"/>
            </p:cNvSpPr>
            <p:nvPr/>
          </p:nvSpPr>
          <p:spPr>
            <a:xfrm>
              <a:off x="6824343" y="375827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AC395C0-8D9F-E870-BFA7-B7907BC94EF2}"/>
                </a:ext>
              </a:extLst>
            </p:cNvPr>
            <p:cNvSpPr>
              <a:spLocks noChangeAspect="1"/>
            </p:cNvSpPr>
            <p:nvPr/>
          </p:nvSpPr>
          <p:spPr>
            <a:xfrm>
              <a:off x="5332426" y="481303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6524CAB-9278-72FB-C64C-1A6B32D78359}"/>
                </a:ext>
              </a:extLst>
            </p:cNvPr>
            <p:cNvSpPr>
              <a:spLocks noChangeAspect="1"/>
            </p:cNvSpPr>
            <p:nvPr/>
          </p:nvSpPr>
          <p:spPr>
            <a:xfrm>
              <a:off x="4851163" y="453631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168186B-FC6E-53AD-C9D4-B8403B11A07B}"/>
                </a:ext>
              </a:extLst>
            </p:cNvPr>
            <p:cNvSpPr>
              <a:spLocks noChangeAspect="1"/>
            </p:cNvSpPr>
            <p:nvPr/>
          </p:nvSpPr>
          <p:spPr>
            <a:xfrm>
              <a:off x="5091795" y="423953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B9EF8F0A-960D-54D9-7CB4-69184335B1E6}"/>
                </a:ext>
              </a:extLst>
            </p:cNvPr>
            <p:cNvSpPr>
              <a:spLocks noChangeAspect="1"/>
            </p:cNvSpPr>
            <p:nvPr/>
          </p:nvSpPr>
          <p:spPr>
            <a:xfrm>
              <a:off x="5184031" y="402697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FE775374-C34D-1630-D181-A738879E6604}"/>
                </a:ext>
              </a:extLst>
            </p:cNvPr>
            <p:cNvSpPr>
              <a:spLocks noChangeAspect="1"/>
            </p:cNvSpPr>
            <p:nvPr/>
          </p:nvSpPr>
          <p:spPr>
            <a:xfrm>
              <a:off x="5276267" y="387859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8E63A823-42E1-F8D9-0FE5-E09EE358AC93}"/>
                </a:ext>
              </a:extLst>
            </p:cNvPr>
            <p:cNvSpPr>
              <a:spLocks noChangeAspect="1"/>
            </p:cNvSpPr>
            <p:nvPr/>
          </p:nvSpPr>
          <p:spPr>
            <a:xfrm>
              <a:off x="5352459" y="400694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5CCC2C8-4000-3F34-96E5-EA1CC0824DF0}"/>
                </a:ext>
              </a:extLst>
            </p:cNvPr>
            <p:cNvSpPr>
              <a:spLocks noChangeAspect="1"/>
            </p:cNvSpPr>
            <p:nvPr/>
          </p:nvSpPr>
          <p:spPr>
            <a:xfrm>
              <a:off x="5428651" y="397886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0194C312-8325-A73C-5A7A-44B8CBF221C7}"/>
                </a:ext>
              </a:extLst>
            </p:cNvPr>
            <p:cNvSpPr>
              <a:spLocks noChangeAspect="1"/>
            </p:cNvSpPr>
            <p:nvPr/>
          </p:nvSpPr>
          <p:spPr>
            <a:xfrm>
              <a:off x="5444678" y="364999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3B364174-BAEC-E43C-7586-0C96A3834FF7}"/>
                </a:ext>
              </a:extLst>
            </p:cNvPr>
            <p:cNvSpPr>
              <a:spLocks noChangeAspect="1"/>
            </p:cNvSpPr>
            <p:nvPr/>
          </p:nvSpPr>
          <p:spPr>
            <a:xfrm>
              <a:off x="5372467" y="291605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0423C6C6-09DC-A78B-1AA2-C68BFB41C08E}"/>
                </a:ext>
              </a:extLst>
            </p:cNvPr>
            <p:cNvSpPr>
              <a:spLocks noChangeAspect="1"/>
            </p:cNvSpPr>
            <p:nvPr/>
          </p:nvSpPr>
          <p:spPr>
            <a:xfrm>
              <a:off x="5460677" y="241873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E4360BF7-EF84-C907-6413-878E666BDF10}"/>
                </a:ext>
              </a:extLst>
            </p:cNvPr>
            <p:cNvSpPr>
              <a:spLocks noChangeAspect="1"/>
            </p:cNvSpPr>
            <p:nvPr/>
          </p:nvSpPr>
          <p:spPr>
            <a:xfrm>
              <a:off x="5857698" y="272752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5C000C03-B1AA-96D2-DE02-58FE58C666F2}"/>
                </a:ext>
              </a:extLst>
            </p:cNvPr>
            <p:cNvSpPr>
              <a:spLocks noChangeAspect="1"/>
            </p:cNvSpPr>
            <p:nvPr/>
          </p:nvSpPr>
          <p:spPr>
            <a:xfrm>
              <a:off x="6042000" y="292402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083E1DC3-8ADE-88BB-1A72-D24895ECDB9F}"/>
                </a:ext>
              </a:extLst>
            </p:cNvPr>
            <p:cNvSpPr>
              <a:spLocks noChangeAspect="1"/>
            </p:cNvSpPr>
            <p:nvPr/>
          </p:nvSpPr>
          <p:spPr>
            <a:xfrm>
              <a:off x="5580607" y="296411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DB54CD3B-C1AC-40AF-C4BE-8B198C5E7D48}"/>
                </a:ext>
              </a:extLst>
            </p:cNvPr>
            <p:cNvSpPr>
              <a:spLocks noChangeAspect="1"/>
            </p:cNvSpPr>
            <p:nvPr/>
          </p:nvSpPr>
          <p:spPr>
            <a:xfrm>
              <a:off x="5395940" y="273550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028E9D50-76E8-731D-F989-EEF86DC1D36F}"/>
                </a:ext>
              </a:extLst>
            </p:cNvPr>
            <p:cNvSpPr>
              <a:spLocks noChangeAspect="1"/>
            </p:cNvSpPr>
            <p:nvPr/>
          </p:nvSpPr>
          <p:spPr>
            <a:xfrm>
              <a:off x="5532115" y="253495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45268F1-77C4-1AA1-C9C8-11D8EC959680}"/>
                </a:ext>
              </a:extLst>
            </p:cNvPr>
            <p:cNvSpPr>
              <a:spLocks noChangeAspect="1"/>
            </p:cNvSpPr>
            <p:nvPr/>
          </p:nvSpPr>
          <p:spPr>
            <a:xfrm>
              <a:off x="5447711" y="254296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1D794D53-CC06-550B-C935-15B260321A4A}"/>
                </a:ext>
              </a:extLst>
            </p:cNvPr>
            <p:cNvSpPr>
              <a:spLocks noChangeAspect="1"/>
            </p:cNvSpPr>
            <p:nvPr/>
          </p:nvSpPr>
          <p:spPr>
            <a:xfrm>
              <a:off x="5210907" y="248279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3C37866-7E2A-0631-6827-58AA78FAECA8}"/>
                </a:ext>
              </a:extLst>
            </p:cNvPr>
            <p:cNvSpPr>
              <a:spLocks noChangeAspect="1"/>
            </p:cNvSpPr>
            <p:nvPr/>
          </p:nvSpPr>
          <p:spPr>
            <a:xfrm>
              <a:off x="5154577" y="245069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C77DD96-034B-70D9-FE59-C4B4032C8F4A}"/>
                </a:ext>
              </a:extLst>
            </p:cNvPr>
            <p:cNvSpPr>
              <a:spLocks noChangeAspect="1"/>
            </p:cNvSpPr>
            <p:nvPr/>
          </p:nvSpPr>
          <p:spPr>
            <a:xfrm>
              <a:off x="4448541" y="243062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A0B99607-1B28-E683-F7B8-51DADAE680FA}"/>
                </a:ext>
              </a:extLst>
            </p:cNvPr>
            <p:cNvSpPr>
              <a:spLocks noChangeAspect="1"/>
            </p:cNvSpPr>
            <p:nvPr/>
          </p:nvSpPr>
          <p:spPr>
            <a:xfrm>
              <a:off x="3806674" y="236643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3710F8E-4423-C17E-3405-F3843F32CD27}"/>
                </a:ext>
              </a:extLst>
            </p:cNvPr>
            <p:cNvSpPr>
              <a:spLocks noChangeAspect="1"/>
            </p:cNvSpPr>
            <p:nvPr/>
          </p:nvSpPr>
          <p:spPr>
            <a:xfrm>
              <a:off x="3160797" y="225813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6512CE57-4134-7CF9-3E8E-17E42D90F262}"/>
                </a:ext>
              </a:extLst>
            </p:cNvPr>
            <p:cNvSpPr>
              <a:spLocks noChangeAspect="1"/>
            </p:cNvSpPr>
            <p:nvPr/>
          </p:nvSpPr>
          <p:spPr>
            <a:xfrm>
              <a:off x="2426689" y="201348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229AF7DB-A617-E865-C20A-213E638AE260}"/>
                </a:ext>
              </a:extLst>
            </p:cNvPr>
            <p:cNvSpPr>
              <a:spLocks noChangeAspect="1"/>
            </p:cNvSpPr>
            <p:nvPr/>
          </p:nvSpPr>
          <p:spPr>
            <a:xfrm>
              <a:off x="3541433" y="269926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F5742EC3-2B6C-191C-BF97-D91B2F2AC9C3}"/>
                </a:ext>
              </a:extLst>
            </p:cNvPr>
            <p:cNvSpPr>
              <a:spLocks noChangeAspect="1"/>
            </p:cNvSpPr>
            <p:nvPr/>
          </p:nvSpPr>
          <p:spPr>
            <a:xfrm>
              <a:off x="2314394" y="222203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B3AF2686-BA06-60A2-4A20-2241E1CF224D}"/>
                </a:ext>
              </a:extLst>
            </p:cNvPr>
            <p:cNvSpPr>
              <a:spLocks noChangeAspect="1"/>
            </p:cNvSpPr>
            <p:nvPr/>
          </p:nvSpPr>
          <p:spPr>
            <a:xfrm>
              <a:off x="2791647" y="296397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8D8035D-598A-5DEF-D85A-C6616E37AD26}"/>
                </a:ext>
              </a:extLst>
            </p:cNvPr>
            <p:cNvSpPr>
              <a:spLocks noChangeAspect="1"/>
            </p:cNvSpPr>
            <p:nvPr/>
          </p:nvSpPr>
          <p:spPr>
            <a:xfrm>
              <a:off x="3064363" y="326877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F55E570-2CDE-2A82-6805-FF9E0967EFC1}"/>
                </a:ext>
              </a:extLst>
            </p:cNvPr>
            <p:cNvSpPr>
              <a:spLocks noChangeAspect="1"/>
            </p:cNvSpPr>
            <p:nvPr/>
          </p:nvSpPr>
          <p:spPr>
            <a:xfrm>
              <a:off x="3136553" y="340200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2830ADDD-9C33-88C5-6A8B-B9F5A4331CE2}"/>
                </a:ext>
              </a:extLst>
            </p:cNvPr>
            <p:cNvSpPr>
              <a:spLocks noChangeAspect="1"/>
            </p:cNvSpPr>
            <p:nvPr/>
          </p:nvSpPr>
          <p:spPr>
            <a:xfrm>
              <a:off x="3024259" y="352720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6ED4E0C3-C33D-061C-C686-4FC5B4CC6396}"/>
                </a:ext>
              </a:extLst>
            </p:cNvPr>
            <p:cNvSpPr>
              <a:spLocks noChangeAspect="1"/>
            </p:cNvSpPr>
            <p:nvPr/>
          </p:nvSpPr>
          <p:spPr>
            <a:xfrm>
              <a:off x="3024260" y="368047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43E47A63-2E29-DCC1-3765-FBA0DFDDDB81}"/>
                </a:ext>
              </a:extLst>
            </p:cNvPr>
            <p:cNvSpPr>
              <a:spLocks noChangeAspect="1"/>
            </p:cNvSpPr>
            <p:nvPr/>
          </p:nvSpPr>
          <p:spPr>
            <a:xfrm>
              <a:off x="2956082" y="380166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3EA22309-7D6D-4CAB-0C4D-02DBA0BDC237}"/>
                </a:ext>
              </a:extLst>
            </p:cNvPr>
            <p:cNvSpPr>
              <a:spLocks noChangeAspect="1"/>
            </p:cNvSpPr>
            <p:nvPr/>
          </p:nvSpPr>
          <p:spPr>
            <a:xfrm>
              <a:off x="2835767" y="380655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361B2B7B-A54A-21D3-58DF-8989A1498214}"/>
                </a:ext>
              </a:extLst>
            </p:cNvPr>
            <p:cNvSpPr>
              <a:spLocks noChangeAspect="1"/>
            </p:cNvSpPr>
            <p:nvPr/>
          </p:nvSpPr>
          <p:spPr>
            <a:xfrm>
              <a:off x="2887905" y="389966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1B1C5E3B-1936-9D67-BFFA-53FE562467D2}"/>
                </a:ext>
              </a:extLst>
            </p:cNvPr>
            <p:cNvSpPr>
              <a:spLocks noChangeAspect="1"/>
            </p:cNvSpPr>
            <p:nvPr/>
          </p:nvSpPr>
          <p:spPr>
            <a:xfrm>
              <a:off x="2085801" y="327088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337D71AB-FC3E-0C0B-7D71-D185BF82932A}"/>
                </a:ext>
              </a:extLst>
            </p:cNvPr>
            <p:cNvSpPr>
              <a:spLocks noChangeAspect="1"/>
            </p:cNvSpPr>
            <p:nvPr/>
          </p:nvSpPr>
          <p:spPr>
            <a:xfrm>
              <a:off x="1756939" y="307524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7AB12BF3-7252-333E-9040-7E04EB98CAEB}"/>
                </a:ext>
              </a:extLst>
            </p:cNvPr>
            <p:cNvSpPr>
              <a:spLocks noChangeAspect="1"/>
            </p:cNvSpPr>
            <p:nvPr/>
          </p:nvSpPr>
          <p:spPr>
            <a:xfrm>
              <a:off x="3309014" y="342900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30B3DEE1-A66F-531F-12E1-1A6D5CFE6537}"/>
                </a:ext>
              </a:extLst>
            </p:cNvPr>
            <p:cNvSpPr>
              <a:spLocks noChangeAspect="1"/>
            </p:cNvSpPr>
            <p:nvPr/>
          </p:nvSpPr>
          <p:spPr>
            <a:xfrm>
              <a:off x="3405268" y="346993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3A496548-0AF9-783F-8EAA-320E4F6101AC}"/>
                </a:ext>
              </a:extLst>
            </p:cNvPr>
            <p:cNvSpPr>
              <a:spLocks noChangeAspect="1"/>
            </p:cNvSpPr>
            <p:nvPr/>
          </p:nvSpPr>
          <p:spPr>
            <a:xfrm>
              <a:off x="3276932" y="361914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B2F1032-1FF5-FE83-C66C-F05B7390A1BA}"/>
                </a:ext>
              </a:extLst>
            </p:cNvPr>
            <p:cNvSpPr>
              <a:spLocks noChangeAspect="1"/>
            </p:cNvSpPr>
            <p:nvPr/>
          </p:nvSpPr>
          <p:spPr>
            <a:xfrm>
              <a:off x="3381207" y="368414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B7844C00-7457-B4CC-E478-D0E0903018FB}"/>
                </a:ext>
              </a:extLst>
            </p:cNvPr>
            <p:cNvSpPr>
              <a:spLocks noChangeAspect="1"/>
            </p:cNvSpPr>
            <p:nvPr/>
          </p:nvSpPr>
          <p:spPr>
            <a:xfrm>
              <a:off x="3385219" y="409404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92F91DFB-D6EC-1EE9-D284-A85B0B669AD6}"/>
                </a:ext>
              </a:extLst>
            </p:cNvPr>
            <p:cNvSpPr>
              <a:spLocks noChangeAspect="1"/>
            </p:cNvSpPr>
            <p:nvPr/>
          </p:nvSpPr>
          <p:spPr>
            <a:xfrm>
              <a:off x="3445378" y="420315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6B69C050-EB15-4FB6-BDFF-0229BFDB0255}"/>
                </a:ext>
              </a:extLst>
            </p:cNvPr>
            <p:cNvSpPr>
              <a:spLocks noChangeAspect="1"/>
            </p:cNvSpPr>
            <p:nvPr/>
          </p:nvSpPr>
          <p:spPr>
            <a:xfrm>
              <a:off x="3537621" y="427616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DA7DD9CA-F33D-662F-3598-5AE7C3748851}"/>
                </a:ext>
              </a:extLst>
            </p:cNvPr>
            <p:cNvSpPr>
              <a:spLocks noChangeAspect="1"/>
            </p:cNvSpPr>
            <p:nvPr/>
          </p:nvSpPr>
          <p:spPr>
            <a:xfrm>
              <a:off x="3886538" y="455773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652DC1D5-26A1-5E6E-9782-2145883A49BA}"/>
                </a:ext>
              </a:extLst>
            </p:cNvPr>
            <p:cNvSpPr>
              <a:spLocks noChangeAspect="1"/>
            </p:cNvSpPr>
            <p:nvPr/>
          </p:nvSpPr>
          <p:spPr>
            <a:xfrm>
              <a:off x="4464055" y="469892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58B0AD9E-54B8-6F66-2FB5-23350B8F5B9B}"/>
                </a:ext>
              </a:extLst>
            </p:cNvPr>
            <p:cNvSpPr>
              <a:spLocks noChangeAspect="1"/>
            </p:cNvSpPr>
            <p:nvPr/>
          </p:nvSpPr>
          <p:spPr>
            <a:xfrm>
              <a:off x="4291604" y="450323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6C24AF10-36D0-1284-2CD4-5BD52748ABFB}"/>
                </a:ext>
              </a:extLst>
            </p:cNvPr>
            <p:cNvSpPr>
              <a:spLocks noChangeAspect="1"/>
            </p:cNvSpPr>
            <p:nvPr/>
          </p:nvSpPr>
          <p:spPr>
            <a:xfrm>
              <a:off x="3932745" y="423953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1CBDB9D1-EB88-2ECC-729A-8B8DAF227B78}"/>
                </a:ext>
              </a:extLst>
            </p:cNvPr>
            <p:cNvSpPr>
              <a:spLocks noChangeAspect="1"/>
            </p:cNvSpPr>
            <p:nvPr/>
          </p:nvSpPr>
          <p:spPr>
            <a:xfrm>
              <a:off x="4470148" y="448417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87ABEC73-64EE-C6A1-876D-465B3697CE6C}"/>
                </a:ext>
              </a:extLst>
            </p:cNvPr>
            <p:cNvSpPr>
              <a:spLocks noChangeAspect="1"/>
            </p:cNvSpPr>
            <p:nvPr/>
          </p:nvSpPr>
          <p:spPr>
            <a:xfrm>
              <a:off x="5007551" y="472881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98DF5F66-BC1B-0F95-8011-03B74AEF0DD8}"/>
                </a:ext>
              </a:extLst>
            </p:cNvPr>
            <p:cNvSpPr>
              <a:spLocks noChangeAspect="1"/>
            </p:cNvSpPr>
            <p:nvPr/>
          </p:nvSpPr>
          <p:spPr>
            <a:xfrm>
              <a:off x="4578432" y="445209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0BDF2456-2B39-1D1F-E3E4-C6F607B34843}"/>
                </a:ext>
              </a:extLst>
            </p:cNvPr>
            <p:cNvSpPr>
              <a:spLocks noChangeAspect="1"/>
            </p:cNvSpPr>
            <p:nvPr/>
          </p:nvSpPr>
          <p:spPr>
            <a:xfrm>
              <a:off x="4422022" y="442401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A7338580-D5C9-2E80-73F3-E68A1D48BC74}"/>
                </a:ext>
              </a:extLst>
            </p:cNvPr>
            <p:cNvSpPr>
              <a:spLocks noChangeAspect="1"/>
            </p:cNvSpPr>
            <p:nvPr/>
          </p:nvSpPr>
          <p:spPr>
            <a:xfrm>
              <a:off x="4209465" y="435984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2DFA55EC-0A2B-3F40-8DD6-4A46767FC25B}"/>
                </a:ext>
              </a:extLst>
            </p:cNvPr>
            <p:cNvSpPr>
              <a:spLocks noChangeAspect="1"/>
            </p:cNvSpPr>
            <p:nvPr/>
          </p:nvSpPr>
          <p:spPr>
            <a:xfrm>
              <a:off x="4205455" y="422749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352EF624-D86A-A19C-FF4D-2EAC1EF58CF9}"/>
                </a:ext>
              </a:extLst>
            </p:cNvPr>
            <p:cNvSpPr>
              <a:spLocks noChangeAspect="1"/>
            </p:cNvSpPr>
            <p:nvPr/>
          </p:nvSpPr>
          <p:spPr>
            <a:xfrm>
              <a:off x="4313739" y="427161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65DD8720-2E18-31B7-2B1C-0C467CED6A22}"/>
                </a:ext>
              </a:extLst>
            </p:cNvPr>
            <p:cNvSpPr>
              <a:spLocks noChangeAspect="1"/>
            </p:cNvSpPr>
            <p:nvPr/>
          </p:nvSpPr>
          <p:spPr>
            <a:xfrm>
              <a:off x="4674686" y="421145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5B0938F9-27CE-729B-BC6C-4CAD0ED58AA2}"/>
                </a:ext>
              </a:extLst>
            </p:cNvPr>
            <p:cNvSpPr>
              <a:spLocks noChangeAspect="1"/>
            </p:cNvSpPr>
            <p:nvPr/>
          </p:nvSpPr>
          <p:spPr>
            <a:xfrm>
              <a:off x="4582443" y="422348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31CF32A5-CFA2-72BF-EA5B-C10D87D2F15D}"/>
                </a:ext>
              </a:extLst>
            </p:cNvPr>
            <p:cNvSpPr>
              <a:spLocks noChangeAspect="1"/>
            </p:cNvSpPr>
            <p:nvPr/>
          </p:nvSpPr>
          <p:spPr>
            <a:xfrm>
              <a:off x="4442073" y="421947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BD2E33C8-9F75-721E-24A7-BE01A7FD1DA2}"/>
                </a:ext>
              </a:extLst>
            </p:cNvPr>
            <p:cNvSpPr>
              <a:spLocks noChangeAspect="1"/>
            </p:cNvSpPr>
            <p:nvPr/>
          </p:nvSpPr>
          <p:spPr>
            <a:xfrm>
              <a:off x="4401966" y="419942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33D623FF-DA2D-514A-F8F0-18071F45C263}"/>
                </a:ext>
              </a:extLst>
            </p:cNvPr>
            <p:cNvSpPr>
              <a:spLocks noChangeAspect="1"/>
            </p:cNvSpPr>
            <p:nvPr/>
          </p:nvSpPr>
          <p:spPr>
            <a:xfrm>
              <a:off x="4020964" y="418739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9074E06-ECD9-59C9-DF1B-527E0860A530}"/>
                </a:ext>
              </a:extLst>
            </p:cNvPr>
            <p:cNvSpPr>
              <a:spLocks noChangeAspect="1"/>
            </p:cNvSpPr>
            <p:nvPr/>
          </p:nvSpPr>
          <p:spPr>
            <a:xfrm>
              <a:off x="3848509" y="415530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53A5E458-C509-DB99-5183-A85BC4A86FCC}"/>
                </a:ext>
              </a:extLst>
            </p:cNvPr>
            <p:cNvSpPr>
              <a:spLocks noChangeAspect="1"/>
            </p:cNvSpPr>
            <p:nvPr/>
          </p:nvSpPr>
          <p:spPr>
            <a:xfrm>
              <a:off x="3688085" y="412723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B2507CE3-2E5D-6743-BAEC-35ADCCE6295B}"/>
                </a:ext>
              </a:extLst>
            </p:cNvPr>
            <p:cNvSpPr>
              <a:spLocks noChangeAspect="1"/>
            </p:cNvSpPr>
            <p:nvPr/>
          </p:nvSpPr>
          <p:spPr>
            <a:xfrm>
              <a:off x="3784335" y="408312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6CE5A309-B456-C757-1F35-733EF7514B69}"/>
                </a:ext>
              </a:extLst>
            </p:cNvPr>
            <p:cNvSpPr>
              <a:spLocks noChangeAspect="1"/>
            </p:cNvSpPr>
            <p:nvPr/>
          </p:nvSpPr>
          <p:spPr>
            <a:xfrm>
              <a:off x="3984858" y="410317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6AC4BDE3-4087-E659-B2F6-FE272C1555AE}"/>
                </a:ext>
              </a:extLst>
            </p:cNvPr>
            <p:cNvSpPr>
              <a:spLocks noChangeAspect="1"/>
            </p:cNvSpPr>
            <p:nvPr/>
          </p:nvSpPr>
          <p:spPr>
            <a:xfrm>
              <a:off x="3912665" y="407109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2F9E2E5C-575A-F419-C708-0B5BDD07C83C}"/>
                </a:ext>
              </a:extLst>
            </p:cNvPr>
            <p:cNvSpPr>
              <a:spLocks noChangeAspect="1"/>
            </p:cNvSpPr>
            <p:nvPr/>
          </p:nvSpPr>
          <p:spPr>
            <a:xfrm>
              <a:off x="3680051" y="395879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FD8AA9BD-47D3-DC32-054A-7166A8F0E9B0}"/>
                </a:ext>
              </a:extLst>
            </p:cNvPr>
            <p:cNvSpPr>
              <a:spLocks noChangeAspect="1"/>
            </p:cNvSpPr>
            <p:nvPr/>
          </p:nvSpPr>
          <p:spPr>
            <a:xfrm>
              <a:off x="3603848" y="393072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57460F67-8CF6-FEEC-A6AB-E254C8C56C8D}"/>
                </a:ext>
              </a:extLst>
            </p:cNvPr>
            <p:cNvSpPr>
              <a:spLocks noChangeAspect="1"/>
            </p:cNvSpPr>
            <p:nvPr/>
          </p:nvSpPr>
          <p:spPr>
            <a:xfrm>
              <a:off x="3627908" y="384249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C2326B81-B40A-5924-AC91-647E6E2ED8D1}"/>
                </a:ext>
              </a:extLst>
            </p:cNvPr>
            <p:cNvSpPr>
              <a:spLocks noChangeAspect="1"/>
            </p:cNvSpPr>
            <p:nvPr/>
          </p:nvSpPr>
          <p:spPr>
            <a:xfrm>
              <a:off x="3664000" y="381041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73C89BF6-56A0-D779-3DD5-6594A1D3D90F}"/>
                </a:ext>
              </a:extLst>
            </p:cNvPr>
            <p:cNvSpPr>
              <a:spLocks noChangeAspect="1"/>
            </p:cNvSpPr>
            <p:nvPr/>
          </p:nvSpPr>
          <p:spPr>
            <a:xfrm>
              <a:off x="3539671" y="377431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D50FF004-3016-26B4-D071-4EB8854CD064}"/>
                </a:ext>
              </a:extLst>
            </p:cNvPr>
            <p:cNvSpPr>
              <a:spLocks noChangeAspect="1"/>
            </p:cNvSpPr>
            <p:nvPr/>
          </p:nvSpPr>
          <p:spPr>
            <a:xfrm>
              <a:off x="4125205" y="400692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CE7F241E-27C5-AD21-BEA2-1D7C9837C9CA}"/>
                </a:ext>
              </a:extLst>
            </p:cNvPr>
            <p:cNvSpPr>
              <a:spLocks noChangeAspect="1"/>
            </p:cNvSpPr>
            <p:nvPr/>
          </p:nvSpPr>
          <p:spPr>
            <a:xfrm>
              <a:off x="4875171" y="412724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528F0399-B111-65ED-4717-B9C3FD6D266F}"/>
                </a:ext>
              </a:extLst>
            </p:cNvPr>
            <p:cNvSpPr>
              <a:spLocks noChangeAspect="1"/>
            </p:cNvSpPr>
            <p:nvPr/>
          </p:nvSpPr>
          <p:spPr>
            <a:xfrm>
              <a:off x="4710737" y="407912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CD57956A-61E4-627A-8D1E-60EB60B2294D}"/>
                </a:ext>
              </a:extLst>
            </p:cNvPr>
            <p:cNvSpPr>
              <a:spLocks noChangeAspect="1"/>
            </p:cNvSpPr>
            <p:nvPr/>
          </p:nvSpPr>
          <p:spPr>
            <a:xfrm>
              <a:off x="4522240" y="405505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13914B9F-F99A-0664-EA0D-54A805B7EC32}"/>
                </a:ext>
              </a:extLst>
            </p:cNvPr>
            <p:cNvSpPr>
              <a:spLocks noChangeAspect="1"/>
            </p:cNvSpPr>
            <p:nvPr/>
          </p:nvSpPr>
          <p:spPr>
            <a:xfrm>
              <a:off x="4417964" y="404302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3166849A-23B2-CA00-CD92-47A90379FFE3}"/>
                </a:ext>
              </a:extLst>
            </p:cNvPr>
            <p:cNvSpPr>
              <a:spLocks noChangeAspect="1"/>
            </p:cNvSpPr>
            <p:nvPr/>
          </p:nvSpPr>
          <p:spPr>
            <a:xfrm>
              <a:off x="4397910" y="409115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FAB817B4-475D-5035-308A-B0D2930650AE}"/>
                </a:ext>
              </a:extLst>
            </p:cNvPr>
            <p:cNvSpPr>
              <a:spLocks noChangeAspect="1"/>
            </p:cNvSpPr>
            <p:nvPr/>
          </p:nvSpPr>
          <p:spPr>
            <a:xfrm>
              <a:off x="4000866" y="398287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DCC59476-A320-84AF-6C22-91F1F484C625}"/>
                </a:ext>
              </a:extLst>
            </p:cNvPr>
            <p:cNvSpPr>
              <a:spLocks noChangeAspect="1"/>
            </p:cNvSpPr>
            <p:nvPr/>
          </p:nvSpPr>
          <p:spPr>
            <a:xfrm>
              <a:off x="3928675" y="395078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CB908660-A870-BFC8-B05D-4832E2F5D729}"/>
                </a:ext>
              </a:extLst>
            </p:cNvPr>
            <p:cNvSpPr>
              <a:spLocks noChangeAspect="1"/>
            </p:cNvSpPr>
            <p:nvPr/>
          </p:nvSpPr>
          <p:spPr>
            <a:xfrm>
              <a:off x="3884558" y="388260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1E509A08-28FC-2AD0-CE30-71A325B6070B}"/>
                </a:ext>
              </a:extLst>
            </p:cNvPr>
            <p:cNvSpPr>
              <a:spLocks noChangeAspect="1"/>
            </p:cNvSpPr>
            <p:nvPr/>
          </p:nvSpPr>
          <p:spPr>
            <a:xfrm>
              <a:off x="3840441" y="381442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1E912B69-2E99-FF8C-55B2-A09B3A708490}"/>
                </a:ext>
              </a:extLst>
            </p:cNvPr>
            <p:cNvSpPr>
              <a:spLocks noChangeAspect="1"/>
            </p:cNvSpPr>
            <p:nvPr/>
          </p:nvSpPr>
          <p:spPr>
            <a:xfrm>
              <a:off x="3884555" y="373822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1353289B-6E10-B380-B8D5-45AAB32467FB}"/>
                </a:ext>
              </a:extLst>
            </p:cNvPr>
            <p:cNvSpPr>
              <a:spLocks noChangeAspect="1"/>
            </p:cNvSpPr>
            <p:nvPr/>
          </p:nvSpPr>
          <p:spPr>
            <a:xfrm>
              <a:off x="3848459" y="369411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92F13C85-CFFC-541C-12E3-E7B0CEC5E910}"/>
                </a:ext>
              </a:extLst>
            </p:cNvPr>
            <p:cNvSpPr>
              <a:spLocks noChangeAspect="1"/>
            </p:cNvSpPr>
            <p:nvPr/>
          </p:nvSpPr>
          <p:spPr>
            <a:xfrm>
              <a:off x="3836426" y="363395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AA3D4221-B8F4-89A6-9D9B-6D8D39C0E46F}"/>
                </a:ext>
              </a:extLst>
            </p:cNvPr>
            <p:cNvSpPr>
              <a:spLocks noChangeAspect="1"/>
            </p:cNvSpPr>
            <p:nvPr/>
          </p:nvSpPr>
          <p:spPr>
            <a:xfrm>
              <a:off x="3772256" y="355775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D3E994F8-2AC6-D949-2FEB-32BCDFD3DAA7}"/>
                </a:ext>
              </a:extLst>
            </p:cNvPr>
            <p:cNvSpPr>
              <a:spLocks noChangeAspect="1"/>
            </p:cNvSpPr>
            <p:nvPr/>
          </p:nvSpPr>
          <p:spPr>
            <a:xfrm>
              <a:off x="3764233" y="345749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BC8C5BE7-800C-5CD3-26E4-7A2F06FEE075}"/>
                </a:ext>
              </a:extLst>
            </p:cNvPr>
            <p:cNvSpPr>
              <a:spLocks noChangeAspect="1"/>
            </p:cNvSpPr>
            <p:nvPr/>
          </p:nvSpPr>
          <p:spPr>
            <a:xfrm>
              <a:off x="3800326" y="342900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FBEC9E4D-0A94-5034-C330-BE5F4CA1D357}"/>
                </a:ext>
              </a:extLst>
            </p:cNvPr>
            <p:cNvSpPr>
              <a:spLocks noChangeAspect="1"/>
            </p:cNvSpPr>
            <p:nvPr/>
          </p:nvSpPr>
          <p:spPr>
            <a:xfrm>
              <a:off x="3964756" y="356895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6AB94C3D-FD9A-FE8E-0EAE-A25B0A298D7C}"/>
                </a:ext>
              </a:extLst>
            </p:cNvPr>
            <p:cNvSpPr>
              <a:spLocks noChangeAspect="1"/>
            </p:cNvSpPr>
            <p:nvPr/>
          </p:nvSpPr>
          <p:spPr>
            <a:xfrm>
              <a:off x="3872512" y="337202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0FC83FAB-FB9D-8E9F-B647-F491E79FD661}"/>
                </a:ext>
              </a:extLst>
            </p:cNvPr>
            <p:cNvSpPr>
              <a:spLocks noChangeAspect="1"/>
            </p:cNvSpPr>
            <p:nvPr/>
          </p:nvSpPr>
          <p:spPr>
            <a:xfrm>
              <a:off x="3908605" y="329539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3951A283-F543-648B-D2EA-D9F240B60C21}"/>
                </a:ext>
              </a:extLst>
            </p:cNvPr>
            <p:cNvSpPr>
              <a:spLocks noChangeAspect="1"/>
            </p:cNvSpPr>
            <p:nvPr/>
          </p:nvSpPr>
          <p:spPr>
            <a:xfrm>
              <a:off x="4117156" y="372135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1FFD0C0C-4EA8-60E8-3C28-1C8A08351CEC}"/>
                </a:ext>
              </a:extLst>
            </p:cNvPr>
            <p:cNvSpPr>
              <a:spLocks noChangeAspect="1"/>
            </p:cNvSpPr>
            <p:nvPr/>
          </p:nvSpPr>
          <p:spPr>
            <a:xfrm>
              <a:off x="4137203" y="387375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7382AEA8-3A06-D5FD-BAF7-ED136A2FA234}"/>
                </a:ext>
              </a:extLst>
            </p:cNvPr>
            <p:cNvSpPr>
              <a:spLocks noChangeAspect="1"/>
            </p:cNvSpPr>
            <p:nvPr/>
          </p:nvSpPr>
          <p:spPr>
            <a:xfrm>
              <a:off x="4257517" y="382160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C6163DDD-8733-C41A-595C-09490C0E37A5}"/>
                </a:ext>
              </a:extLst>
            </p:cNvPr>
            <p:cNvSpPr>
              <a:spLocks noChangeAspect="1"/>
            </p:cNvSpPr>
            <p:nvPr/>
          </p:nvSpPr>
          <p:spPr>
            <a:xfrm>
              <a:off x="4357776" y="390583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AC68ECFA-46D5-87BF-A499-183C7EEE300A}"/>
                </a:ext>
              </a:extLst>
            </p:cNvPr>
            <p:cNvSpPr>
              <a:spLocks noChangeAspect="1"/>
            </p:cNvSpPr>
            <p:nvPr/>
          </p:nvSpPr>
          <p:spPr>
            <a:xfrm>
              <a:off x="4458035" y="391785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996B6FE0-7FFE-A8EF-CC7E-0B626A514205}"/>
                </a:ext>
              </a:extLst>
            </p:cNvPr>
            <p:cNvSpPr>
              <a:spLocks noChangeAspect="1"/>
            </p:cNvSpPr>
            <p:nvPr/>
          </p:nvSpPr>
          <p:spPr>
            <a:xfrm>
              <a:off x="4558294" y="392988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391E74BF-D5C9-E850-EDB6-9632BA8A9F2D}"/>
                </a:ext>
              </a:extLst>
            </p:cNvPr>
            <p:cNvSpPr>
              <a:spLocks noChangeAspect="1"/>
            </p:cNvSpPr>
            <p:nvPr/>
          </p:nvSpPr>
          <p:spPr>
            <a:xfrm>
              <a:off x="4658553" y="394191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599186B3-90FE-579B-03DC-B438BF823738}"/>
                </a:ext>
              </a:extLst>
            </p:cNvPr>
            <p:cNvSpPr>
              <a:spLocks noChangeAspect="1"/>
            </p:cNvSpPr>
            <p:nvPr/>
          </p:nvSpPr>
          <p:spPr>
            <a:xfrm>
              <a:off x="4758812" y="395394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5CA92172-18D0-AC14-AFD1-49DCB62BF01C}"/>
                </a:ext>
              </a:extLst>
            </p:cNvPr>
            <p:cNvSpPr>
              <a:spLocks noChangeAspect="1"/>
            </p:cNvSpPr>
            <p:nvPr/>
          </p:nvSpPr>
          <p:spPr>
            <a:xfrm>
              <a:off x="4826983" y="388174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6F9CB576-57BA-42C9-BB78-5FF16C723204}"/>
                </a:ext>
              </a:extLst>
            </p:cNvPr>
            <p:cNvSpPr>
              <a:spLocks noChangeAspect="1"/>
            </p:cNvSpPr>
            <p:nvPr/>
          </p:nvSpPr>
          <p:spPr>
            <a:xfrm>
              <a:off x="4698630" y="386168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C4CF6C74-6111-5B31-F846-C6C5EC6574AD}"/>
                </a:ext>
              </a:extLst>
            </p:cNvPr>
            <p:cNvSpPr>
              <a:spLocks noChangeAspect="1"/>
            </p:cNvSpPr>
            <p:nvPr/>
          </p:nvSpPr>
          <p:spPr>
            <a:xfrm>
              <a:off x="4734709" y="378147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C6CEB2B8-F2D3-6D90-80D0-6CF3FEB6470F}"/>
                </a:ext>
              </a:extLst>
            </p:cNvPr>
            <p:cNvSpPr>
              <a:spLocks noChangeAspect="1"/>
            </p:cNvSpPr>
            <p:nvPr/>
          </p:nvSpPr>
          <p:spPr>
            <a:xfrm>
              <a:off x="4622462" y="390608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7091351D-0C3A-0EF6-D4F8-C2B774D90B23}"/>
                </a:ext>
              </a:extLst>
            </p:cNvPr>
            <p:cNvSpPr>
              <a:spLocks noChangeAspect="1"/>
            </p:cNvSpPr>
            <p:nvPr/>
          </p:nvSpPr>
          <p:spPr>
            <a:xfrm>
              <a:off x="4530215" y="391410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E38F7C7D-C477-AFAC-155D-DF5794BF5F94}"/>
                </a:ext>
              </a:extLst>
            </p:cNvPr>
            <p:cNvSpPr>
              <a:spLocks noChangeAspect="1"/>
            </p:cNvSpPr>
            <p:nvPr/>
          </p:nvSpPr>
          <p:spPr>
            <a:xfrm>
              <a:off x="4588463" y="3878303"/>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310B68F1-1944-3723-2FC8-C28FA3F5D807}"/>
                </a:ext>
              </a:extLst>
            </p:cNvPr>
            <p:cNvSpPr>
              <a:spLocks noChangeAspect="1"/>
            </p:cNvSpPr>
            <p:nvPr/>
          </p:nvSpPr>
          <p:spPr>
            <a:xfrm>
              <a:off x="4400966" y="387679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33313D3E-A315-8E24-14D5-05DA7E0BC440}"/>
                </a:ext>
              </a:extLst>
            </p:cNvPr>
            <p:cNvSpPr>
              <a:spLocks noChangeAspect="1"/>
            </p:cNvSpPr>
            <p:nvPr/>
          </p:nvSpPr>
          <p:spPr>
            <a:xfrm>
              <a:off x="4384919" y="382194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EE47CBE9-44EA-83F2-A83B-DD6A613E2098}"/>
                </a:ext>
              </a:extLst>
            </p:cNvPr>
            <p:cNvSpPr>
              <a:spLocks noChangeAspect="1"/>
            </p:cNvSpPr>
            <p:nvPr/>
          </p:nvSpPr>
          <p:spPr>
            <a:xfrm>
              <a:off x="4431737" y="384711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2E7FBABA-05D3-436B-2FFA-E7704BA00B4D}"/>
                </a:ext>
              </a:extLst>
            </p:cNvPr>
            <p:cNvSpPr>
              <a:spLocks noChangeAspect="1"/>
            </p:cNvSpPr>
            <p:nvPr/>
          </p:nvSpPr>
          <p:spPr>
            <a:xfrm>
              <a:off x="4453790" y="3807505"/>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5035EFB0-36A8-9644-5AFE-480ACF31B1E5}"/>
                </a:ext>
              </a:extLst>
            </p:cNvPr>
            <p:cNvSpPr>
              <a:spLocks noChangeAspect="1"/>
            </p:cNvSpPr>
            <p:nvPr/>
          </p:nvSpPr>
          <p:spPr>
            <a:xfrm>
              <a:off x="4498703" y="383647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0CA0FCC5-6D45-01FC-0B10-A4997BDBAF59}"/>
                </a:ext>
              </a:extLst>
            </p:cNvPr>
            <p:cNvSpPr>
              <a:spLocks noChangeAspect="1"/>
            </p:cNvSpPr>
            <p:nvPr/>
          </p:nvSpPr>
          <p:spPr>
            <a:xfrm>
              <a:off x="3844481" y="387878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2FA0F817-0B7A-414A-B3F0-9175274D405F}"/>
                </a:ext>
              </a:extLst>
            </p:cNvPr>
            <p:cNvSpPr>
              <a:spLocks noChangeAspect="1"/>
            </p:cNvSpPr>
            <p:nvPr/>
          </p:nvSpPr>
          <p:spPr>
            <a:xfrm>
              <a:off x="4007504" y="381631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0FA35A0C-98A8-F1B2-5941-077B1F8F9AAE}"/>
                </a:ext>
              </a:extLst>
            </p:cNvPr>
            <p:cNvSpPr>
              <a:spLocks noChangeAspect="1"/>
            </p:cNvSpPr>
            <p:nvPr/>
          </p:nvSpPr>
          <p:spPr>
            <a:xfrm>
              <a:off x="3995267" y="3770997"/>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A783F062-C7C3-0CA6-93C0-67135C256B97}"/>
                </a:ext>
              </a:extLst>
            </p:cNvPr>
            <p:cNvSpPr>
              <a:spLocks noChangeAspect="1"/>
            </p:cNvSpPr>
            <p:nvPr/>
          </p:nvSpPr>
          <p:spPr>
            <a:xfrm>
              <a:off x="3969695" y="371996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D3D5F994-2349-29B6-8EBD-E15C6EFD922B}"/>
                </a:ext>
              </a:extLst>
            </p:cNvPr>
            <p:cNvSpPr>
              <a:spLocks noChangeAspect="1"/>
            </p:cNvSpPr>
            <p:nvPr/>
          </p:nvSpPr>
          <p:spPr>
            <a:xfrm>
              <a:off x="4256543" y="3707023"/>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8EDC55A8-3D41-3AB5-49CA-96405C5990FC}"/>
                </a:ext>
              </a:extLst>
            </p:cNvPr>
            <p:cNvSpPr>
              <a:spLocks noChangeAspect="1"/>
            </p:cNvSpPr>
            <p:nvPr/>
          </p:nvSpPr>
          <p:spPr>
            <a:xfrm>
              <a:off x="4255736" y="365217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D43FB486-0C00-D540-DCA0-66BBAC2A34E4}"/>
                </a:ext>
              </a:extLst>
            </p:cNvPr>
            <p:cNvSpPr>
              <a:spLocks noChangeAspect="1"/>
            </p:cNvSpPr>
            <p:nvPr/>
          </p:nvSpPr>
          <p:spPr>
            <a:xfrm>
              <a:off x="4161584" y="36659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64277BE0-857E-B460-8D81-9689ECDBF0CD}"/>
                </a:ext>
              </a:extLst>
            </p:cNvPr>
            <p:cNvSpPr>
              <a:spLocks noChangeAspect="1"/>
            </p:cNvSpPr>
            <p:nvPr/>
          </p:nvSpPr>
          <p:spPr>
            <a:xfrm>
              <a:off x="4071242" y="351962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B202E0B8-19E3-CF07-CE00-B59D8C60AB74}"/>
                </a:ext>
              </a:extLst>
            </p:cNvPr>
            <p:cNvSpPr>
              <a:spLocks noChangeAspect="1"/>
            </p:cNvSpPr>
            <p:nvPr/>
          </p:nvSpPr>
          <p:spPr>
            <a:xfrm>
              <a:off x="4087580" y="346287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51DB8B01-000B-B79E-3C5D-C84BBA7832D1}"/>
                </a:ext>
              </a:extLst>
            </p:cNvPr>
            <p:cNvSpPr>
              <a:spLocks noChangeAspect="1"/>
            </p:cNvSpPr>
            <p:nvPr/>
          </p:nvSpPr>
          <p:spPr>
            <a:xfrm>
              <a:off x="4166783" y="349755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148B8AE9-3E96-F46E-8ACD-879D5751A2F3}"/>
                </a:ext>
              </a:extLst>
            </p:cNvPr>
            <p:cNvSpPr>
              <a:spLocks noChangeAspect="1"/>
            </p:cNvSpPr>
            <p:nvPr/>
          </p:nvSpPr>
          <p:spPr>
            <a:xfrm>
              <a:off x="4205981" y="354748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9DEC33C9-76C0-F175-705E-03FF94F376AA}"/>
                </a:ext>
              </a:extLst>
            </p:cNvPr>
            <p:cNvSpPr>
              <a:spLocks noChangeAspect="1"/>
            </p:cNvSpPr>
            <p:nvPr/>
          </p:nvSpPr>
          <p:spPr>
            <a:xfrm>
              <a:off x="4447109" y="359931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37F8A0AF-E03A-1188-970D-8C2B65E6CDD8}"/>
                </a:ext>
              </a:extLst>
            </p:cNvPr>
            <p:cNvSpPr>
              <a:spLocks noChangeAspect="1"/>
            </p:cNvSpPr>
            <p:nvPr/>
          </p:nvSpPr>
          <p:spPr>
            <a:xfrm>
              <a:off x="4560602" y="3717827"/>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9DBBD314-2CCC-65CC-CD1B-3CFA9EE4A2F4}"/>
                </a:ext>
              </a:extLst>
            </p:cNvPr>
            <p:cNvSpPr>
              <a:spLocks noChangeAspect="1"/>
            </p:cNvSpPr>
            <p:nvPr/>
          </p:nvSpPr>
          <p:spPr>
            <a:xfrm>
              <a:off x="4601705" y="367441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21D9342D-1AC9-E4BC-B85D-B2FB25A33940}"/>
                </a:ext>
              </a:extLst>
            </p:cNvPr>
            <p:cNvSpPr>
              <a:spLocks noChangeAspect="1"/>
            </p:cNvSpPr>
            <p:nvPr/>
          </p:nvSpPr>
          <p:spPr>
            <a:xfrm>
              <a:off x="4679003" y="367480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EF0C4631-05BC-5D84-69A5-29AB3E6F8D9B}"/>
                </a:ext>
              </a:extLst>
            </p:cNvPr>
            <p:cNvSpPr>
              <a:spLocks noChangeAspect="1"/>
            </p:cNvSpPr>
            <p:nvPr/>
          </p:nvSpPr>
          <p:spPr>
            <a:xfrm>
              <a:off x="4889651" y="368282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B45D4348-F214-24F8-5457-55E9FCE710CB}"/>
                </a:ext>
              </a:extLst>
            </p:cNvPr>
            <p:cNvSpPr>
              <a:spLocks noChangeAspect="1"/>
            </p:cNvSpPr>
            <p:nvPr/>
          </p:nvSpPr>
          <p:spPr>
            <a:xfrm>
              <a:off x="5029814" y="366988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3C2850A9-83BA-1B51-F766-2D4C05B01438}"/>
                </a:ext>
              </a:extLst>
            </p:cNvPr>
            <p:cNvSpPr>
              <a:spLocks noChangeAspect="1"/>
            </p:cNvSpPr>
            <p:nvPr/>
          </p:nvSpPr>
          <p:spPr>
            <a:xfrm>
              <a:off x="5276657" y="340614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86814C01-80BF-DE10-75E6-EB18A4A52132}"/>
                </a:ext>
              </a:extLst>
            </p:cNvPr>
            <p:cNvSpPr>
              <a:spLocks noChangeAspect="1"/>
            </p:cNvSpPr>
            <p:nvPr/>
          </p:nvSpPr>
          <p:spPr>
            <a:xfrm>
              <a:off x="5073920" y="3511961"/>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62074B99-0289-C47D-C772-68E87E4FB54D}"/>
                </a:ext>
              </a:extLst>
            </p:cNvPr>
            <p:cNvSpPr>
              <a:spLocks noChangeAspect="1"/>
            </p:cNvSpPr>
            <p:nvPr/>
          </p:nvSpPr>
          <p:spPr>
            <a:xfrm>
              <a:off x="5048348" y="348824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C265F0CB-6C4C-A65D-093C-A15872B5B665}"/>
                </a:ext>
              </a:extLst>
            </p:cNvPr>
            <p:cNvSpPr>
              <a:spLocks noChangeAspect="1"/>
            </p:cNvSpPr>
            <p:nvPr/>
          </p:nvSpPr>
          <p:spPr>
            <a:xfrm>
              <a:off x="4900856" y="3529293"/>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B600929D-C3CB-F589-2B80-B7E93C5BCA15}"/>
                </a:ext>
              </a:extLst>
            </p:cNvPr>
            <p:cNvSpPr>
              <a:spLocks noChangeAspect="1"/>
            </p:cNvSpPr>
            <p:nvPr/>
          </p:nvSpPr>
          <p:spPr>
            <a:xfrm>
              <a:off x="4842899" y="349223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3A1CE846-421D-B657-F64A-71AE26F793AC}"/>
                </a:ext>
              </a:extLst>
            </p:cNvPr>
            <p:cNvSpPr>
              <a:spLocks noChangeAspect="1"/>
            </p:cNvSpPr>
            <p:nvPr/>
          </p:nvSpPr>
          <p:spPr>
            <a:xfrm>
              <a:off x="4779227" y="350662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B532677D-2ECA-D28B-A35F-CF5F48B7F684}"/>
                </a:ext>
              </a:extLst>
            </p:cNvPr>
            <p:cNvSpPr>
              <a:spLocks noChangeAspect="1"/>
            </p:cNvSpPr>
            <p:nvPr/>
          </p:nvSpPr>
          <p:spPr>
            <a:xfrm>
              <a:off x="4816520" y="344670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FF5D2C4E-B89E-4BA8-961E-BB44EA7F7C08}"/>
                </a:ext>
              </a:extLst>
            </p:cNvPr>
            <p:cNvSpPr>
              <a:spLocks noChangeAspect="1"/>
            </p:cNvSpPr>
            <p:nvPr/>
          </p:nvSpPr>
          <p:spPr>
            <a:xfrm>
              <a:off x="4703318" y="344394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B9E42166-70BD-B36E-C40B-511E25355B2B}"/>
                </a:ext>
              </a:extLst>
            </p:cNvPr>
            <p:cNvSpPr>
              <a:spLocks noChangeAspect="1"/>
            </p:cNvSpPr>
            <p:nvPr/>
          </p:nvSpPr>
          <p:spPr>
            <a:xfrm>
              <a:off x="4603451" y="358214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7EE04DB3-991B-CB37-F4DB-BC56AB9FD799}"/>
                </a:ext>
              </a:extLst>
            </p:cNvPr>
            <p:cNvSpPr>
              <a:spLocks noChangeAspect="1"/>
            </p:cNvSpPr>
            <p:nvPr/>
          </p:nvSpPr>
          <p:spPr>
            <a:xfrm>
              <a:off x="4560734" y="352032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F5B6B49F-1D82-3A9E-A368-841779FC5DD9}"/>
                </a:ext>
              </a:extLst>
            </p:cNvPr>
            <p:cNvSpPr>
              <a:spLocks noChangeAspect="1"/>
            </p:cNvSpPr>
            <p:nvPr/>
          </p:nvSpPr>
          <p:spPr>
            <a:xfrm>
              <a:off x="4518017" y="345851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872DA1FF-A3DB-C68B-39B4-740288B6D072}"/>
                </a:ext>
              </a:extLst>
            </p:cNvPr>
            <p:cNvSpPr>
              <a:spLocks noChangeAspect="1"/>
            </p:cNvSpPr>
            <p:nvPr/>
          </p:nvSpPr>
          <p:spPr>
            <a:xfrm>
              <a:off x="4427675" y="330334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98FC2946-EC80-9522-6241-892AE5E54231}"/>
                </a:ext>
              </a:extLst>
            </p:cNvPr>
            <p:cNvSpPr>
              <a:spLocks noChangeAspect="1"/>
            </p:cNvSpPr>
            <p:nvPr/>
          </p:nvSpPr>
          <p:spPr>
            <a:xfrm>
              <a:off x="4177313" y="3115797"/>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4ADBC5BC-5C84-E730-4FAF-267B12C2999B}"/>
                </a:ext>
              </a:extLst>
            </p:cNvPr>
            <p:cNvSpPr>
              <a:spLocks noChangeAspect="1"/>
            </p:cNvSpPr>
            <p:nvPr/>
          </p:nvSpPr>
          <p:spPr>
            <a:xfrm>
              <a:off x="3999341" y="2617733"/>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6BDDB76B-4871-3C7E-A0A4-B7BF03611D87}"/>
                </a:ext>
              </a:extLst>
            </p:cNvPr>
            <p:cNvSpPr>
              <a:spLocks noChangeAspect="1"/>
            </p:cNvSpPr>
            <p:nvPr/>
          </p:nvSpPr>
          <p:spPr>
            <a:xfrm>
              <a:off x="4430969" y="266640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E69332FC-4C6F-1666-F56D-9C2674B24E31}"/>
                </a:ext>
              </a:extLst>
            </p:cNvPr>
            <p:cNvSpPr>
              <a:spLocks noChangeAspect="1"/>
            </p:cNvSpPr>
            <p:nvPr/>
          </p:nvSpPr>
          <p:spPr>
            <a:xfrm>
              <a:off x="4696862" y="2654115"/>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F4A2FDC1-C203-B6A2-B1B7-C18B154817C3}"/>
                </a:ext>
              </a:extLst>
            </p:cNvPr>
            <p:cNvSpPr>
              <a:spLocks noChangeAspect="1"/>
            </p:cNvSpPr>
            <p:nvPr/>
          </p:nvSpPr>
          <p:spPr>
            <a:xfrm>
              <a:off x="5000855" y="2521811"/>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66BF0950-2A5C-EBA5-B78A-B31CA5276B6A}"/>
                </a:ext>
              </a:extLst>
            </p:cNvPr>
            <p:cNvSpPr>
              <a:spLocks noChangeAspect="1"/>
            </p:cNvSpPr>
            <p:nvPr/>
          </p:nvSpPr>
          <p:spPr>
            <a:xfrm>
              <a:off x="4429064" y="280737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B678F9CE-2334-93D5-D4BA-D2D2E02DE8B3}"/>
                </a:ext>
              </a:extLst>
            </p:cNvPr>
            <p:cNvSpPr>
              <a:spLocks noChangeAspect="1"/>
            </p:cNvSpPr>
            <p:nvPr/>
          </p:nvSpPr>
          <p:spPr>
            <a:xfrm>
              <a:off x="4442399" y="305121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B3F7DC41-A558-B703-BB36-F96498C8205E}"/>
                </a:ext>
              </a:extLst>
            </p:cNvPr>
            <p:cNvSpPr>
              <a:spLocks noChangeAspect="1"/>
            </p:cNvSpPr>
            <p:nvPr/>
          </p:nvSpPr>
          <p:spPr>
            <a:xfrm>
              <a:off x="4482404" y="296929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3D41FA8F-7210-4646-7B66-EDF0B14BE666}"/>
                </a:ext>
              </a:extLst>
            </p:cNvPr>
            <p:cNvSpPr>
              <a:spLocks noChangeAspect="1"/>
            </p:cNvSpPr>
            <p:nvPr/>
          </p:nvSpPr>
          <p:spPr>
            <a:xfrm>
              <a:off x="4512884" y="321694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0443FBB2-9C07-8137-F1DA-70F126937C30}"/>
                </a:ext>
              </a:extLst>
            </p:cNvPr>
            <p:cNvSpPr>
              <a:spLocks noChangeAspect="1"/>
            </p:cNvSpPr>
            <p:nvPr/>
          </p:nvSpPr>
          <p:spPr>
            <a:xfrm>
              <a:off x="4541459" y="325885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50915334-6176-4294-72DE-6AA05853A0FB}"/>
                </a:ext>
              </a:extLst>
            </p:cNvPr>
            <p:cNvSpPr>
              <a:spLocks noChangeAspect="1"/>
            </p:cNvSpPr>
            <p:nvPr/>
          </p:nvSpPr>
          <p:spPr>
            <a:xfrm>
              <a:off x="4600514" y="331410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E6B117E6-05AB-737E-8754-93BF1B5FC237}"/>
                </a:ext>
              </a:extLst>
            </p:cNvPr>
            <p:cNvSpPr>
              <a:spLocks noChangeAspect="1"/>
            </p:cNvSpPr>
            <p:nvPr/>
          </p:nvSpPr>
          <p:spPr>
            <a:xfrm>
              <a:off x="4701479" y="32398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903CD47A-E1D9-1EC7-0D5D-35161E1FD803}"/>
                </a:ext>
              </a:extLst>
            </p:cNvPr>
            <p:cNvSpPr>
              <a:spLocks noChangeAspect="1"/>
            </p:cNvSpPr>
            <p:nvPr/>
          </p:nvSpPr>
          <p:spPr>
            <a:xfrm>
              <a:off x="4802444" y="316551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CFF4C1D7-968A-FCE3-582E-61DE21B9BB4E}"/>
                </a:ext>
              </a:extLst>
            </p:cNvPr>
            <p:cNvSpPr>
              <a:spLocks noChangeAspect="1"/>
            </p:cNvSpPr>
            <p:nvPr/>
          </p:nvSpPr>
          <p:spPr>
            <a:xfrm>
              <a:off x="4730054" y="31636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96F0D071-FA2B-20AB-72D9-2E7B43A50EE5}"/>
                </a:ext>
              </a:extLst>
            </p:cNvPr>
            <p:cNvSpPr>
              <a:spLocks noChangeAspect="1"/>
            </p:cNvSpPr>
            <p:nvPr/>
          </p:nvSpPr>
          <p:spPr>
            <a:xfrm>
              <a:off x="4724339" y="311407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57DAF170-659F-D59E-3BDE-D0A7B77F620F}"/>
                </a:ext>
              </a:extLst>
            </p:cNvPr>
            <p:cNvSpPr>
              <a:spLocks noChangeAspect="1"/>
            </p:cNvSpPr>
            <p:nvPr/>
          </p:nvSpPr>
          <p:spPr>
            <a:xfrm>
              <a:off x="4566224" y="307978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D6DDE58E-FDD5-A3BA-6684-4D82150009AD}"/>
                </a:ext>
              </a:extLst>
            </p:cNvPr>
            <p:cNvSpPr>
              <a:spLocks noChangeAspect="1"/>
            </p:cNvSpPr>
            <p:nvPr/>
          </p:nvSpPr>
          <p:spPr>
            <a:xfrm>
              <a:off x="4571939" y="303406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237F3E6D-C418-845D-C192-663793DAE1E2}"/>
                </a:ext>
              </a:extLst>
            </p:cNvPr>
            <p:cNvSpPr>
              <a:spLocks noChangeAspect="1"/>
            </p:cNvSpPr>
            <p:nvPr/>
          </p:nvSpPr>
          <p:spPr>
            <a:xfrm>
              <a:off x="4947224" y="31255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9AE8AC00-533A-2B1F-23C4-DB2397E60789}"/>
                </a:ext>
              </a:extLst>
            </p:cNvPr>
            <p:cNvSpPr>
              <a:spLocks noChangeAspect="1"/>
            </p:cNvSpPr>
            <p:nvPr/>
          </p:nvSpPr>
          <p:spPr>
            <a:xfrm>
              <a:off x="5025329" y="303597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4FCE9EF9-6F1D-1784-7AD5-633A401BCF1D}"/>
                </a:ext>
              </a:extLst>
            </p:cNvPr>
            <p:cNvSpPr>
              <a:spLocks noChangeAspect="1"/>
            </p:cNvSpPr>
            <p:nvPr/>
          </p:nvSpPr>
          <p:spPr>
            <a:xfrm>
              <a:off x="5141534" y="298263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FC0BFB70-11B5-A9AA-791E-3F42EEEBCA1F}"/>
                </a:ext>
              </a:extLst>
            </p:cNvPr>
            <p:cNvSpPr>
              <a:spLocks noChangeAspect="1"/>
            </p:cNvSpPr>
            <p:nvPr/>
          </p:nvSpPr>
          <p:spPr>
            <a:xfrm>
              <a:off x="5181539" y="302454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D39A9FF4-E90E-F0DD-8EC9-3AE5AF3BB81D}"/>
                </a:ext>
              </a:extLst>
            </p:cNvPr>
            <p:cNvSpPr>
              <a:spLocks noChangeAspect="1"/>
            </p:cNvSpPr>
            <p:nvPr/>
          </p:nvSpPr>
          <p:spPr>
            <a:xfrm>
              <a:off x="5221544" y="306264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9EBD77E8-CD4C-6B15-E7C3-708DAC08BAAC}"/>
                </a:ext>
              </a:extLst>
            </p:cNvPr>
            <p:cNvSpPr>
              <a:spLocks noChangeAspect="1"/>
            </p:cNvSpPr>
            <p:nvPr/>
          </p:nvSpPr>
          <p:spPr>
            <a:xfrm>
              <a:off x="5168204" y="307216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DCD32611-9FB7-418D-1F69-53DC9FE34BCB}"/>
                </a:ext>
              </a:extLst>
            </p:cNvPr>
            <p:cNvSpPr>
              <a:spLocks noChangeAspect="1"/>
            </p:cNvSpPr>
            <p:nvPr/>
          </p:nvSpPr>
          <p:spPr>
            <a:xfrm>
              <a:off x="5137724" y="32398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B68248AC-19B7-F3E5-2ACF-47561C1E0F1F}"/>
                </a:ext>
              </a:extLst>
            </p:cNvPr>
            <p:cNvSpPr>
              <a:spLocks noChangeAspect="1"/>
            </p:cNvSpPr>
            <p:nvPr/>
          </p:nvSpPr>
          <p:spPr>
            <a:xfrm>
              <a:off x="5095814" y="3383281"/>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E2D1A124-2ECD-88CE-A08D-1CC7D17BAD28}"/>
                </a:ext>
              </a:extLst>
            </p:cNvPr>
            <p:cNvSpPr>
              <a:spLocks noChangeAspect="1"/>
            </p:cNvSpPr>
            <p:nvPr/>
          </p:nvSpPr>
          <p:spPr>
            <a:xfrm>
              <a:off x="5099624" y="328862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9EFB55D1-0EDC-9FEC-7DEB-073574C29A14}"/>
                </a:ext>
              </a:extLst>
            </p:cNvPr>
            <p:cNvSpPr>
              <a:spLocks noChangeAspect="1"/>
            </p:cNvSpPr>
            <p:nvPr/>
          </p:nvSpPr>
          <p:spPr>
            <a:xfrm>
              <a:off x="5025329" y="327970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CA7FD7F0-49F4-B79A-86B1-E04DC7808654}"/>
                </a:ext>
              </a:extLst>
            </p:cNvPr>
            <p:cNvSpPr>
              <a:spLocks noChangeAspect="1"/>
            </p:cNvSpPr>
            <p:nvPr/>
          </p:nvSpPr>
          <p:spPr>
            <a:xfrm>
              <a:off x="4571939" y="328601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E26873EE-1A3A-386D-CAC1-5DA8FA1C5175}"/>
                </a:ext>
              </a:extLst>
            </p:cNvPr>
            <p:cNvSpPr>
              <a:spLocks noChangeAspect="1"/>
            </p:cNvSpPr>
            <p:nvPr/>
          </p:nvSpPr>
          <p:spPr>
            <a:xfrm>
              <a:off x="4849262" y="2806515"/>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6A792A87-02B1-3537-D534-37C43CB68EF5}"/>
                </a:ext>
              </a:extLst>
            </p:cNvPr>
            <p:cNvSpPr>
              <a:spLocks noChangeAspect="1"/>
            </p:cNvSpPr>
            <p:nvPr/>
          </p:nvSpPr>
          <p:spPr>
            <a:xfrm>
              <a:off x="4777545" y="277962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8" name="Group 217">
            <a:extLst>
              <a:ext uri="{FF2B5EF4-FFF2-40B4-BE49-F238E27FC236}">
                <a16:creationId xmlns:a16="http://schemas.microsoft.com/office/drawing/2014/main" id="{7A0B8C5D-C235-FFB5-6DB3-3C57FAAF8529}"/>
              </a:ext>
            </a:extLst>
          </p:cNvPr>
          <p:cNvGrpSpPr/>
          <p:nvPr/>
        </p:nvGrpSpPr>
        <p:grpSpPr>
          <a:xfrm>
            <a:off x="836884" y="2194558"/>
            <a:ext cx="4273523" cy="3891538"/>
            <a:chOff x="836884" y="2023108"/>
            <a:chExt cx="4273523" cy="3891538"/>
          </a:xfrm>
        </p:grpSpPr>
        <p:sp>
          <p:nvSpPr>
            <p:cNvPr id="219" name="Oval 218">
              <a:extLst>
                <a:ext uri="{FF2B5EF4-FFF2-40B4-BE49-F238E27FC236}">
                  <a16:creationId xmlns:a16="http://schemas.microsoft.com/office/drawing/2014/main" id="{1438DBDE-8603-E97E-CD44-E8EF30ACD304}"/>
                </a:ext>
              </a:extLst>
            </p:cNvPr>
            <p:cNvSpPr/>
            <p:nvPr/>
          </p:nvSpPr>
          <p:spPr>
            <a:xfrm>
              <a:off x="836884" y="5696676"/>
              <a:ext cx="217970" cy="21797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0" name="Oval 219">
              <a:extLst>
                <a:ext uri="{FF2B5EF4-FFF2-40B4-BE49-F238E27FC236}">
                  <a16:creationId xmlns:a16="http://schemas.microsoft.com/office/drawing/2014/main" id="{4CE2B663-D482-2F16-6337-769D63FAD53F}"/>
                </a:ext>
              </a:extLst>
            </p:cNvPr>
            <p:cNvSpPr>
              <a:spLocks noChangeAspect="1"/>
            </p:cNvSpPr>
            <p:nvPr/>
          </p:nvSpPr>
          <p:spPr>
            <a:xfrm>
              <a:off x="5056407" y="220979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1" name="Oval 220">
              <a:extLst>
                <a:ext uri="{FF2B5EF4-FFF2-40B4-BE49-F238E27FC236}">
                  <a16:creationId xmlns:a16="http://schemas.microsoft.com/office/drawing/2014/main" id="{C5E1808B-9877-807D-C077-480F6C3F4E00}"/>
                </a:ext>
              </a:extLst>
            </p:cNvPr>
            <p:cNvSpPr>
              <a:spLocks noChangeAspect="1"/>
            </p:cNvSpPr>
            <p:nvPr/>
          </p:nvSpPr>
          <p:spPr>
            <a:xfrm>
              <a:off x="4500147" y="252221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2" name="Oval 221">
              <a:extLst>
                <a:ext uri="{FF2B5EF4-FFF2-40B4-BE49-F238E27FC236}">
                  <a16:creationId xmlns:a16="http://schemas.microsoft.com/office/drawing/2014/main" id="{96F10EF7-D529-363C-5D65-99723084A519}"/>
                </a:ext>
              </a:extLst>
            </p:cNvPr>
            <p:cNvSpPr>
              <a:spLocks noChangeAspect="1"/>
            </p:cNvSpPr>
            <p:nvPr/>
          </p:nvSpPr>
          <p:spPr>
            <a:xfrm>
              <a:off x="3002817" y="234314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3" name="Oval 222">
              <a:extLst>
                <a:ext uri="{FF2B5EF4-FFF2-40B4-BE49-F238E27FC236}">
                  <a16:creationId xmlns:a16="http://schemas.microsoft.com/office/drawing/2014/main" id="{99ED8118-F271-D436-B153-EBF25274F241}"/>
                </a:ext>
              </a:extLst>
            </p:cNvPr>
            <p:cNvSpPr>
              <a:spLocks noChangeAspect="1"/>
            </p:cNvSpPr>
            <p:nvPr/>
          </p:nvSpPr>
          <p:spPr>
            <a:xfrm>
              <a:off x="2431317" y="202310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4" name="Oval 223">
              <a:extLst>
                <a:ext uri="{FF2B5EF4-FFF2-40B4-BE49-F238E27FC236}">
                  <a16:creationId xmlns:a16="http://schemas.microsoft.com/office/drawing/2014/main" id="{5BE9ABBD-061B-4783-0188-AB4717454DCA}"/>
                </a:ext>
              </a:extLst>
            </p:cNvPr>
            <p:cNvSpPr>
              <a:spLocks noChangeAspect="1"/>
            </p:cNvSpPr>
            <p:nvPr/>
          </p:nvSpPr>
          <p:spPr>
            <a:xfrm>
              <a:off x="1802667" y="288416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5" name="Oval 224">
              <a:extLst>
                <a:ext uri="{FF2B5EF4-FFF2-40B4-BE49-F238E27FC236}">
                  <a16:creationId xmlns:a16="http://schemas.microsoft.com/office/drawing/2014/main" id="{08875EF6-3974-2F1A-4D9B-EB7DFBB206D8}"/>
                </a:ext>
              </a:extLst>
            </p:cNvPr>
            <p:cNvSpPr>
              <a:spLocks noChangeAspect="1"/>
            </p:cNvSpPr>
            <p:nvPr/>
          </p:nvSpPr>
          <p:spPr>
            <a:xfrm>
              <a:off x="2172237" y="304799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6" name="Oval 225">
              <a:extLst>
                <a:ext uri="{FF2B5EF4-FFF2-40B4-BE49-F238E27FC236}">
                  <a16:creationId xmlns:a16="http://schemas.microsoft.com/office/drawing/2014/main" id="{FFB3F2A5-F3FE-0C80-3623-2D3CE3DAADB1}"/>
                </a:ext>
              </a:extLst>
            </p:cNvPr>
            <p:cNvSpPr>
              <a:spLocks noChangeAspect="1"/>
            </p:cNvSpPr>
            <p:nvPr/>
          </p:nvSpPr>
          <p:spPr>
            <a:xfrm>
              <a:off x="2282727" y="308990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7" name="Oval 226">
              <a:extLst>
                <a:ext uri="{FF2B5EF4-FFF2-40B4-BE49-F238E27FC236}">
                  <a16:creationId xmlns:a16="http://schemas.microsoft.com/office/drawing/2014/main" id="{157526CC-C287-2961-3D17-EE6336F3360C}"/>
                </a:ext>
              </a:extLst>
            </p:cNvPr>
            <p:cNvSpPr>
              <a:spLocks noChangeAspect="1"/>
            </p:cNvSpPr>
            <p:nvPr/>
          </p:nvSpPr>
          <p:spPr>
            <a:xfrm>
              <a:off x="2385597" y="302132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8" name="Oval 227">
              <a:extLst>
                <a:ext uri="{FF2B5EF4-FFF2-40B4-BE49-F238E27FC236}">
                  <a16:creationId xmlns:a16="http://schemas.microsoft.com/office/drawing/2014/main" id="{A29DE3D9-41DB-4A0B-48EA-78AC78E6E46C}"/>
                </a:ext>
              </a:extLst>
            </p:cNvPr>
            <p:cNvSpPr>
              <a:spLocks noChangeAspect="1"/>
            </p:cNvSpPr>
            <p:nvPr/>
          </p:nvSpPr>
          <p:spPr>
            <a:xfrm>
              <a:off x="2537997" y="319277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9" name="Oval 228">
              <a:extLst>
                <a:ext uri="{FF2B5EF4-FFF2-40B4-BE49-F238E27FC236}">
                  <a16:creationId xmlns:a16="http://schemas.microsoft.com/office/drawing/2014/main" id="{1B2A5D2C-E68A-4E6D-C6BB-412B67FF99DC}"/>
                </a:ext>
              </a:extLst>
            </p:cNvPr>
            <p:cNvSpPr>
              <a:spLocks noChangeAspect="1"/>
            </p:cNvSpPr>
            <p:nvPr/>
          </p:nvSpPr>
          <p:spPr>
            <a:xfrm>
              <a:off x="2941857" y="282320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0" name="Oval 229">
              <a:extLst>
                <a:ext uri="{FF2B5EF4-FFF2-40B4-BE49-F238E27FC236}">
                  <a16:creationId xmlns:a16="http://schemas.microsoft.com/office/drawing/2014/main" id="{33CA53D5-A504-7DAE-A0FF-9CF348C79239}"/>
                </a:ext>
              </a:extLst>
            </p:cNvPr>
            <p:cNvSpPr>
              <a:spLocks noChangeAspect="1"/>
            </p:cNvSpPr>
            <p:nvPr/>
          </p:nvSpPr>
          <p:spPr>
            <a:xfrm>
              <a:off x="3319047" y="286511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1" name="Oval 230">
              <a:extLst>
                <a:ext uri="{FF2B5EF4-FFF2-40B4-BE49-F238E27FC236}">
                  <a16:creationId xmlns:a16="http://schemas.microsoft.com/office/drawing/2014/main" id="{E7E56212-0761-4B59-2D88-02480AC8D05F}"/>
                </a:ext>
              </a:extLst>
            </p:cNvPr>
            <p:cNvSpPr>
              <a:spLocks noChangeAspect="1"/>
            </p:cNvSpPr>
            <p:nvPr/>
          </p:nvSpPr>
          <p:spPr>
            <a:xfrm>
              <a:off x="3463827" y="287654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2" name="Oval 231">
              <a:extLst>
                <a:ext uri="{FF2B5EF4-FFF2-40B4-BE49-F238E27FC236}">
                  <a16:creationId xmlns:a16="http://schemas.microsoft.com/office/drawing/2014/main" id="{DC267BEC-2B33-5CB1-A587-5F501681E255}"/>
                </a:ext>
              </a:extLst>
            </p:cNvPr>
            <p:cNvSpPr>
              <a:spLocks noChangeAspect="1"/>
            </p:cNvSpPr>
            <p:nvPr/>
          </p:nvSpPr>
          <p:spPr>
            <a:xfrm>
              <a:off x="3425727" y="320420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3" name="Oval 232">
              <a:extLst>
                <a:ext uri="{FF2B5EF4-FFF2-40B4-BE49-F238E27FC236}">
                  <a16:creationId xmlns:a16="http://schemas.microsoft.com/office/drawing/2014/main" id="{C1715E20-8D52-0F5F-F3E2-1581C4D36CB6}"/>
                </a:ext>
              </a:extLst>
            </p:cNvPr>
            <p:cNvSpPr>
              <a:spLocks noChangeAspect="1"/>
            </p:cNvSpPr>
            <p:nvPr/>
          </p:nvSpPr>
          <p:spPr>
            <a:xfrm>
              <a:off x="3307617" y="315467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4" name="Oval 233">
              <a:extLst>
                <a:ext uri="{FF2B5EF4-FFF2-40B4-BE49-F238E27FC236}">
                  <a16:creationId xmlns:a16="http://schemas.microsoft.com/office/drawing/2014/main" id="{AE6D7429-9D71-C75E-50E9-3C6359BEBED0}"/>
                </a:ext>
              </a:extLst>
            </p:cNvPr>
            <p:cNvSpPr>
              <a:spLocks noChangeAspect="1"/>
            </p:cNvSpPr>
            <p:nvPr/>
          </p:nvSpPr>
          <p:spPr>
            <a:xfrm>
              <a:off x="3246657" y="302894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5" name="Oval 234">
              <a:extLst>
                <a:ext uri="{FF2B5EF4-FFF2-40B4-BE49-F238E27FC236}">
                  <a16:creationId xmlns:a16="http://schemas.microsoft.com/office/drawing/2014/main" id="{8120AD04-50F9-5AEA-661D-AF3218D21521}"/>
                </a:ext>
              </a:extLst>
            </p:cNvPr>
            <p:cNvSpPr>
              <a:spLocks noChangeAspect="1"/>
            </p:cNvSpPr>
            <p:nvPr/>
          </p:nvSpPr>
          <p:spPr>
            <a:xfrm>
              <a:off x="3033297" y="303275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6" name="Oval 235">
              <a:extLst>
                <a:ext uri="{FF2B5EF4-FFF2-40B4-BE49-F238E27FC236}">
                  <a16:creationId xmlns:a16="http://schemas.microsoft.com/office/drawing/2014/main" id="{548D4200-FF0F-4CB5-DAD4-F8465E7A08DB}"/>
                </a:ext>
              </a:extLst>
            </p:cNvPr>
            <p:cNvSpPr>
              <a:spLocks noChangeAspect="1"/>
            </p:cNvSpPr>
            <p:nvPr/>
          </p:nvSpPr>
          <p:spPr>
            <a:xfrm>
              <a:off x="2176047" y="315848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7" name="Oval 236">
              <a:extLst>
                <a:ext uri="{FF2B5EF4-FFF2-40B4-BE49-F238E27FC236}">
                  <a16:creationId xmlns:a16="http://schemas.microsoft.com/office/drawing/2014/main" id="{DA0ED615-57EC-0936-03D6-090CAA5E47F2}"/>
                </a:ext>
              </a:extLst>
            </p:cNvPr>
            <p:cNvSpPr>
              <a:spLocks noChangeAspect="1"/>
            </p:cNvSpPr>
            <p:nvPr/>
          </p:nvSpPr>
          <p:spPr>
            <a:xfrm>
              <a:off x="1817907" y="311657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8" name="Oval 237">
              <a:extLst>
                <a:ext uri="{FF2B5EF4-FFF2-40B4-BE49-F238E27FC236}">
                  <a16:creationId xmlns:a16="http://schemas.microsoft.com/office/drawing/2014/main" id="{6E51D1B5-2A26-A215-E1A2-A930652A80DA}"/>
                </a:ext>
              </a:extLst>
            </p:cNvPr>
            <p:cNvSpPr>
              <a:spLocks noChangeAspect="1"/>
            </p:cNvSpPr>
            <p:nvPr/>
          </p:nvSpPr>
          <p:spPr>
            <a:xfrm>
              <a:off x="1699797" y="307847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9" name="Oval 238">
              <a:extLst>
                <a:ext uri="{FF2B5EF4-FFF2-40B4-BE49-F238E27FC236}">
                  <a16:creationId xmlns:a16="http://schemas.microsoft.com/office/drawing/2014/main" id="{9CBFC77E-2641-CC4A-42FB-C3903ED78E26}"/>
                </a:ext>
              </a:extLst>
            </p:cNvPr>
            <p:cNvSpPr>
              <a:spLocks noChangeAspect="1"/>
            </p:cNvSpPr>
            <p:nvPr/>
          </p:nvSpPr>
          <p:spPr>
            <a:xfrm>
              <a:off x="1916967" y="329183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0" name="Oval 239">
              <a:extLst>
                <a:ext uri="{FF2B5EF4-FFF2-40B4-BE49-F238E27FC236}">
                  <a16:creationId xmlns:a16="http://schemas.microsoft.com/office/drawing/2014/main" id="{8EA0C63C-199D-4A5B-A8D1-5F3A7BEA794F}"/>
                </a:ext>
              </a:extLst>
            </p:cNvPr>
            <p:cNvSpPr>
              <a:spLocks noChangeAspect="1"/>
            </p:cNvSpPr>
            <p:nvPr/>
          </p:nvSpPr>
          <p:spPr>
            <a:xfrm>
              <a:off x="1947447" y="331469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1" name="Oval 240">
              <a:extLst>
                <a:ext uri="{FF2B5EF4-FFF2-40B4-BE49-F238E27FC236}">
                  <a16:creationId xmlns:a16="http://schemas.microsoft.com/office/drawing/2014/main" id="{02EB78B8-DD7E-2B9B-F293-C488FDB1B6E4}"/>
                </a:ext>
              </a:extLst>
            </p:cNvPr>
            <p:cNvSpPr>
              <a:spLocks noChangeAspect="1"/>
            </p:cNvSpPr>
            <p:nvPr/>
          </p:nvSpPr>
          <p:spPr>
            <a:xfrm>
              <a:off x="2016027" y="3375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2" name="Oval 241">
              <a:extLst>
                <a:ext uri="{FF2B5EF4-FFF2-40B4-BE49-F238E27FC236}">
                  <a16:creationId xmlns:a16="http://schemas.microsoft.com/office/drawing/2014/main" id="{27877315-C34B-9F62-326E-7B5B3C58AEEA}"/>
                </a:ext>
              </a:extLst>
            </p:cNvPr>
            <p:cNvSpPr>
              <a:spLocks noChangeAspect="1"/>
            </p:cNvSpPr>
            <p:nvPr/>
          </p:nvSpPr>
          <p:spPr>
            <a:xfrm>
              <a:off x="2248437" y="3340052"/>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3" name="Oval 242">
              <a:extLst>
                <a:ext uri="{FF2B5EF4-FFF2-40B4-BE49-F238E27FC236}">
                  <a16:creationId xmlns:a16="http://schemas.microsoft.com/office/drawing/2014/main" id="{9726CC38-2767-A2C5-9B4B-AE2137FD9368}"/>
                </a:ext>
              </a:extLst>
            </p:cNvPr>
            <p:cNvSpPr>
              <a:spLocks noChangeAspect="1"/>
            </p:cNvSpPr>
            <p:nvPr/>
          </p:nvSpPr>
          <p:spPr>
            <a:xfrm>
              <a:off x="2587527" y="3375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4" name="Oval 243">
              <a:extLst>
                <a:ext uri="{FF2B5EF4-FFF2-40B4-BE49-F238E27FC236}">
                  <a16:creationId xmlns:a16="http://schemas.microsoft.com/office/drawing/2014/main" id="{2C2BF372-0037-3D18-079C-C3CD24CF09F7}"/>
                </a:ext>
              </a:extLst>
            </p:cNvPr>
            <p:cNvSpPr>
              <a:spLocks noChangeAspect="1"/>
            </p:cNvSpPr>
            <p:nvPr/>
          </p:nvSpPr>
          <p:spPr>
            <a:xfrm>
              <a:off x="2465607" y="3375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5" name="Oval 244">
              <a:extLst>
                <a:ext uri="{FF2B5EF4-FFF2-40B4-BE49-F238E27FC236}">
                  <a16:creationId xmlns:a16="http://schemas.microsoft.com/office/drawing/2014/main" id="{637A2BE6-E777-6EA3-F95D-8BFE6D06BB9B}"/>
                </a:ext>
              </a:extLst>
            </p:cNvPr>
            <p:cNvSpPr>
              <a:spLocks noChangeAspect="1"/>
            </p:cNvSpPr>
            <p:nvPr/>
          </p:nvSpPr>
          <p:spPr>
            <a:xfrm>
              <a:off x="2156997" y="358455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6" name="Oval 245">
              <a:extLst>
                <a:ext uri="{FF2B5EF4-FFF2-40B4-BE49-F238E27FC236}">
                  <a16:creationId xmlns:a16="http://schemas.microsoft.com/office/drawing/2014/main" id="{B8C9FEFD-CC5D-7CA9-B647-C2969B20614C}"/>
                </a:ext>
              </a:extLst>
            </p:cNvPr>
            <p:cNvSpPr>
              <a:spLocks noChangeAspect="1"/>
            </p:cNvSpPr>
            <p:nvPr/>
          </p:nvSpPr>
          <p:spPr>
            <a:xfrm>
              <a:off x="2252247" y="370647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7" name="Oval 246">
              <a:extLst>
                <a:ext uri="{FF2B5EF4-FFF2-40B4-BE49-F238E27FC236}">
                  <a16:creationId xmlns:a16="http://schemas.microsoft.com/office/drawing/2014/main" id="{8F385222-59B9-8AA2-3487-E83ACB41F4D0}"/>
                </a:ext>
              </a:extLst>
            </p:cNvPr>
            <p:cNvSpPr>
              <a:spLocks noChangeAspect="1"/>
            </p:cNvSpPr>
            <p:nvPr/>
          </p:nvSpPr>
          <p:spPr>
            <a:xfrm>
              <a:off x="2591337" y="40836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8" name="Oval 247">
              <a:extLst>
                <a:ext uri="{FF2B5EF4-FFF2-40B4-BE49-F238E27FC236}">
                  <a16:creationId xmlns:a16="http://schemas.microsoft.com/office/drawing/2014/main" id="{1DFEDAC8-F4D2-9F8B-D9E8-E2B4610D645B}"/>
                </a:ext>
              </a:extLst>
            </p:cNvPr>
            <p:cNvSpPr>
              <a:spLocks noChangeAspect="1"/>
            </p:cNvSpPr>
            <p:nvPr/>
          </p:nvSpPr>
          <p:spPr>
            <a:xfrm>
              <a:off x="2640867" y="40455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9" name="Oval 248">
              <a:extLst>
                <a:ext uri="{FF2B5EF4-FFF2-40B4-BE49-F238E27FC236}">
                  <a16:creationId xmlns:a16="http://schemas.microsoft.com/office/drawing/2014/main" id="{921A3371-8356-0734-9B49-97F32A25521B}"/>
                </a:ext>
              </a:extLst>
            </p:cNvPr>
            <p:cNvSpPr>
              <a:spLocks noChangeAspect="1"/>
            </p:cNvSpPr>
            <p:nvPr/>
          </p:nvSpPr>
          <p:spPr>
            <a:xfrm>
              <a:off x="2412267" y="35045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0" name="Oval 249">
              <a:extLst>
                <a:ext uri="{FF2B5EF4-FFF2-40B4-BE49-F238E27FC236}">
                  <a16:creationId xmlns:a16="http://schemas.microsoft.com/office/drawing/2014/main" id="{C5EACB99-1D67-8420-F9D8-A13D0C8B778C}"/>
                </a:ext>
              </a:extLst>
            </p:cNvPr>
            <p:cNvSpPr>
              <a:spLocks noChangeAspect="1"/>
            </p:cNvSpPr>
            <p:nvPr/>
          </p:nvSpPr>
          <p:spPr>
            <a:xfrm>
              <a:off x="2469417" y="35883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1" name="Oval 250">
              <a:extLst>
                <a:ext uri="{FF2B5EF4-FFF2-40B4-BE49-F238E27FC236}">
                  <a16:creationId xmlns:a16="http://schemas.microsoft.com/office/drawing/2014/main" id="{DDFE59D1-C99C-296E-29E2-DDD63735239C}"/>
                </a:ext>
              </a:extLst>
            </p:cNvPr>
            <p:cNvSpPr>
              <a:spLocks noChangeAspect="1"/>
            </p:cNvSpPr>
            <p:nvPr/>
          </p:nvSpPr>
          <p:spPr>
            <a:xfrm>
              <a:off x="2488467" y="346263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2" name="Oval 251">
              <a:extLst>
                <a:ext uri="{FF2B5EF4-FFF2-40B4-BE49-F238E27FC236}">
                  <a16:creationId xmlns:a16="http://schemas.microsoft.com/office/drawing/2014/main" id="{ECF8F466-188E-0EE8-8FBC-B182D1FBAF55}"/>
                </a:ext>
              </a:extLst>
            </p:cNvPr>
            <p:cNvSpPr>
              <a:spLocks noChangeAspect="1"/>
            </p:cNvSpPr>
            <p:nvPr/>
          </p:nvSpPr>
          <p:spPr>
            <a:xfrm>
              <a:off x="2621817" y="350073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3" name="Oval 252">
              <a:extLst>
                <a:ext uri="{FF2B5EF4-FFF2-40B4-BE49-F238E27FC236}">
                  <a16:creationId xmlns:a16="http://schemas.microsoft.com/office/drawing/2014/main" id="{D645FA09-8816-0DE3-EBF0-198BEC5171F3}"/>
                </a:ext>
              </a:extLst>
            </p:cNvPr>
            <p:cNvSpPr>
              <a:spLocks noChangeAspect="1"/>
            </p:cNvSpPr>
            <p:nvPr/>
          </p:nvSpPr>
          <p:spPr>
            <a:xfrm>
              <a:off x="2709447" y="36264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4" name="Oval 253">
              <a:extLst>
                <a:ext uri="{FF2B5EF4-FFF2-40B4-BE49-F238E27FC236}">
                  <a16:creationId xmlns:a16="http://schemas.microsoft.com/office/drawing/2014/main" id="{24C3EAAC-5215-2FA9-FA38-85C22225176A}"/>
                </a:ext>
              </a:extLst>
            </p:cNvPr>
            <p:cNvSpPr>
              <a:spLocks noChangeAspect="1"/>
            </p:cNvSpPr>
            <p:nvPr/>
          </p:nvSpPr>
          <p:spPr>
            <a:xfrm>
              <a:off x="2854227" y="359217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5" name="Oval 254">
              <a:extLst>
                <a:ext uri="{FF2B5EF4-FFF2-40B4-BE49-F238E27FC236}">
                  <a16:creationId xmlns:a16="http://schemas.microsoft.com/office/drawing/2014/main" id="{E8DA86D8-8AE2-8561-8E66-9CBC3578F77A}"/>
                </a:ext>
              </a:extLst>
            </p:cNvPr>
            <p:cNvSpPr>
              <a:spLocks noChangeAspect="1"/>
            </p:cNvSpPr>
            <p:nvPr/>
          </p:nvSpPr>
          <p:spPr>
            <a:xfrm>
              <a:off x="3124737" y="36264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6" name="Oval 255">
              <a:extLst>
                <a:ext uri="{FF2B5EF4-FFF2-40B4-BE49-F238E27FC236}">
                  <a16:creationId xmlns:a16="http://schemas.microsoft.com/office/drawing/2014/main" id="{870728F8-B565-6EE9-5224-46529EE24FF9}"/>
                </a:ext>
              </a:extLst>
            </p:cNvPr>
            <p:cNvSpPr>
              <a:spLocks noChangeAspect="1"/>
            </p:cNvSpPr>
            <p:nvPr/>
          </p:nvSpPr>
          <p:spPr>
            <a:xfrm>
              <a:off x="3018057" y="35807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7" name="Oval 256">
              <a:extLst>
                <a:ext uri="{FF2B5EF4-FFF2-40B4-BE49-F238E27FC236}">
                  <a16:creationId xmlns:a16="http://schemas.microsoft.com/office/drawing/2014/main" id="{D3DA073F-BD54-6A30-3AE0-33187ACA8FEC}"/>
                </a:ext>
              </a:extLst>
            </p:cNvPr>
            <p:cNvSpPr>
              <a:spLocks noChangeAspect="1"/>
            </p:cNvSpPr>
            <p:nvPr/>
          </p:nvSpPr>
          <p:spPr>
            <a:xfrm>
              <a:off x="3162837" y="36950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8" name="Oval 257">
              <a:extLst>
                <a:ext uri="{FF2B5EF4-FFF2-40B4-BE49-F238E27FC236}">
                  <a16:creationId xmlns:a16="http://schemas.microsoft.com/office/drawing/2014/main" id="{1AC4BE90-AB0E-A583-BD85-1C617746EF65}"/>
                </a:ext>
              </a:extLst>
            </p:cNvPr>
            <p:cNvSpPr>
              <a:spLocks noChangeAspect="1"/>
            </p:cNvSpPr>
            <p:nvPr/>
          </p:nvSpPr>
          <p:spPr>
            <a:xfrm>
              <a:off x="3265707" y="382839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9" name="Oval 258">
              <a:extLst>
                <a:ext uri="{FF2B5EF4-FFF2-40B4-BE49-F238E27FC236}">
                  <a16:creationId xmlns:a16="http://schemas.microsoft.com/office/drawing/2014/main" id="{24CD5237-47AB-6182-B268-E7D0D6DAC178}"/>
                </a:ext>
              </a:extLst>
            </p:cNvPr>
            <p:cNvSpPr>
              <a:spLocks noChangeAspect="1"/>
            </p:cNvSpPr>
            <p:nvPr/>
          </p:nvSpPr>
          <p:spPr>
            <a:xfrm>
              <a:off x="3174267" y="391602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0" name="Oval 259">
              <a:extLst>
                <a:ext uri="{FF2B5EF4-FFF2-40B4-BE49-F238E27FC236}">
                  <a16:creationId xmlns:a16="http://schemas.microsoft.com/office/drawing/2014/main" id="{829DA4B7-B01E-3DE3-8B2F-126298E7CB72}"/>
                </a:ext>
              </a:extLst>
            </p:cNvPr>
            <p:cNvSpPr>
              <a:spLocks noChangeAspect="1"/>
            </p:cNvSpPr>
            <p:nvPr/>
          </p:nvSpPr>
          <p:spPr>
            <a:xfrm>
              <a:off x="3719097" y="433512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1" name="Oval 260">
              <a:extLst>
                <a:ext uri="{FF2B5EF4-FFF2-40B4-BE49-F238E27FC236}">
                  <a16:creationId xmlns:a16="http://schemas.microsoft.com/office/drawing/2014/main" id="{F3488E3A-5396-AD52-3B1A-673DCA9B4584}"/>
                </a:ext>
              </a:extLst>
            </p:cNvPr>
            <p:cNvSpPr>
              <a:spLocks noChangeAspect="1"/>
            </p:cNvSpPr>
            <p:nvPr/>
          </p:nvSpPr>
          <p:spPr>
            <a:xfrm>
              <a:off x="3581937" y="490281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2" name="Oval 261">
              <a:extLst>
                <a:ext uri="{FF2B5EF4-FFF2-40B4-BE49-F238E27FC236}">
                  <a16:creationId xmlns:a16="http://schemas.microsoft.com/office/drawing/2014/main" id="{C826D730-B9ED-20B3-6AD6-4BCCA0D48FCF}"/>
                </a:ext>
              </a:extLst>
            </p:cNvPr>
            <p:cNvSpPr>
              <a:spLocks noChangeAspect="1"/>
            </p:cNvSpPr>
            <p:nvPr/>
          </p:nvSpPr>
          <p:spPr>
            <a:xfrm>
              <a:off x="3940077" y="433131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3" name="Oval 262">
              <a:extLst>
                <a:ext uri="{FF2B5EF4-FFF2-40B4-BE49-F238E27FC236}">
                  <a16:creationId xmlns:a16="http://schemas.microsoft.com/office/drawing/2014/main" id="{0EB76791-1F63-E3D3-771B-2C0CCC068D66}"/>
                </a:ext>
              </a:extLst>
            </p:cNvPr>
            <p:cNvSpPr>
              <a:spLocks noChangeAspect="1"/>
            </p:cNvSpPr>
            <p:nvPr/>
          </p:nvSpPr>
          <p:spPr>
            <a:xfrm>
              <a:off x="4081047" y="41903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4" name="Oval 263">
              <a:extLst>
                <a:ext uri="{FF2B5EF4-FFF2-40B4-BE49-F238E27FC236}">
                  <a16:creationId xmlns:a16="http://schemas.microsoft.com/office/drawing/2014/main" id="{684186A5-1E7C-2742-65F4-31F4555346C7}"/>
                </a:ext>
              </a:extLst>
            </p:cNvPr>
            <p:cNvSpPr>
              <a:spLocks noChangeAspect="1"/>
            </p:cNvSpPr>
            <p:nvPr/>
          </p:nvSpPr>
          <p:spPr>
            <a:xfrm>
              <a:off x="3966747" y="41598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5" name="Oval 264">
              <a:extLst>
                <a:ext uri="{FF2B5EF4-FFF2-40B4-BE49-F238E27FC236}">
                  <a16:creationId xmlns:a16="http://schemas.microsoft.com/office/drawing/2014/main" id="{BEF1763C-69B4-24A0-F38F-4F56C580548A}"/>
                </a:ext>
              </a:extLst>
            </p:cNvPr>
            <p:cNvSpPr>
              <a:spLocks noChangeAspect="1"/>
            </p:cNvSpPr>
            <p:nvPr/>
          </p:nvSpPr>
          <p:spPr>
            <a:xfrm>
              <a:off x="3555267" y="386268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6" name="Oval 265">
              <a:extLst>
                <a:ext uri="{FF2B5EF4-FFF2-40B4-BE49-F238E27FC236}">
                  <a16:creationId xmlns:a16="http://schemas.microsoft.com/office/drawing/2014/main" id="{EFF0C691-83B4-43D6-4A66-99376ABC8697}"/>
                </a:ext>
              </a:extLst>
            </p:cNvPr>
            <p:cNvSpPr>
              <a:spLocks noChangeAspect="1"/>
            </p:cNvSpPr>
            <p:nvPr/>
          </p:nvSpPr>
          <p:spPr>
            <a:xfrm>
              <a:off x="3494307" y="37179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7" name="Oval 266">
              <a:extLst>
                <a:ext uri="{FF2B5EF4-FFF2-40B4-BE49-F238E27FC236}">
                  <a16:creationId xmlns:a16="http://schemas.microsoft.com/office/drawing/2014/main" id="{99003FD4-493B-D3A0-3C34-496A997CF0D6}"/>
                </a:ext>
              </a:extLst>
            </p:cNvPr>
            <p:cNvSpPr>
              <a:spLocks noChangeAspect="1"/>
            </p:cNvSpPr>
            <p:nvPr/>
          </p:nvSpPr>
          <p:spPr>
            <a:xfrm>
              <a:off x="3452397" y="37331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8" name="Oval 267">
              <a:extLst>
                <a:ext uri="{FF2B5EF4-FFF2-40B4-BE49-F238E27FC236}">
                  <a16:creationId xmlns:a16="http://schemas.microsoft.com/office/drawing/2014/main" id="{C30CD7CF-ACFA-A14C-4E51-F58FAFDD449F}"/>
                </a:ext>
              </a:extLst>
            </p:cNvPr>
            <p:cNvSpPr>
              <a:spLocks noChangeAspect="1"/>
            </p:cNvSpPr>
            <p:nvPr/>
          </p:nvSpPr>
          <p:spPr>
            <a:xfrm>
              <a:off x="3322857" y="36569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9" name="Oval 268">
              <a:extLst>
                <a:ext uri="{FF2B5EF4-FFF2-40B4-BE49-F238E27FC236}">
                  <a16:creationId xmlns:a16="http://schemas.microsoft.com/office/drawing/2014/main" id="{40BEA0B2-FB8D-F436-FB7E-F48BDC5AF147}"/>
                </a:ext>
              </a:extLst>
            </p:cNvPr>
            <p:cNvSpPr>
              <a:spLocks noChangeAspect="1"/>
            </p:cNvSpPr>
            <p:nvPr/>
          </p:nvSpPr>
          <p:spPr>
            <a:xfrm>
              <a:off x="3341907" y="353883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0" name="Oval 269">
              <a:extLst>
                <a:ext uri="{FF2B5EF4-FFF2-40B4-BE49-F238E27FC236}">
                  <a16:creationId xmlns:a16="http://schemas.microsoft.com/office/drawing/2014/main" id="{A92C2B0C-C11A-AFA8-ED8C-A62946ACBDF3}"/>
                </a:ext>
              </a:extLst>
            </p:cNvPr>
            <p:cNvSpPr>
              <a:spLocks noChangeAspect="1"/>
            </p:cNvSpPr>
            <p:nvPr/>
          </p:nvSpPr>
          <p:spPr>
            <a:xfrm>
              <a:off x="3505737" y="341757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1" name="Oval 270">
              <a:extLst>
                <a:ext uri="{FF2B5EF4-FFF2-40B4-BE49-F238E27FC236}">
                  <a16:creationId xmlns:a16="http://schemas.microsoft.com/office/drawing/2014/main" id="{4B94426B-17E0-35DC-C681-E15E256092D1}"/>
                </a:ext>
              </a:extLst>
            </p:cNvPr>
            <p:cNvSpPr>
              <a:spLocks noChangeAspect="1"/>
            </p:cNvSpPr>
            <p:nvPr/>
          </p:nvSpPr>
          <p:spPr>
            <a:xfrm>
              <a:off x="3642897" y="3429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2" name="Oval 271">
              <a:extLst>
                <a:ext uri="{FF2B5EF4-FFF2-40B4-BE49-F238E27FC236}">
                  <a16:creationId xmlns:a16="http://schemas.microsoft.com/office/drawing/2014/main" id="{C9D8DE92-B08A-C148-4385-C1C67DC2972C}"/>
                </a:ext>
              </a:extLst>
            </p:cNvPr>
            <p:cNvSpPr>
              <a:spLocks noChangeAspect="1"/>
            </p:cNvSpPr>
            <p:nvPr/>
          </p:nvSpPr>
          <p:spPr>
            <a:xfrm>
              <a:off x="4309647" y="36804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3" name="Oval 272">
              <a:extLst>
                <a:ext uri="{FF2B5EF4-FFF2-40B4-BE49-F238E27FC236}">
                  <a16:creationId xmlns:a16="http://schemas.microsoft.com/office/drawing/2014/main" id="{0D982570-D944-C582-5836-10D3C64F2419}"/>
                </a:ext>
              </a:extLst>
            </p:cNvPr>
            <p:cNvSpPr>
              <a:spLocks noChangeAspect="1"/>
            </p:cNvSpPr>
            <p:nvPr/>
          </p:nvSpPr>
          <p:spPr>
            <a:xfrm>
              <a:off x="4347747" y="3375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4" name="Oval 273">
              <a:extLst>
                <a:ext uri="{FF2B5EF4-FFF2-40B4-BE49-F238E27FC236}">
                  <a16:creationId xmlns:a16="http://schemas.microsoft.com/office/drawing/2014/main" id="{24079C10-9D29-9E3D-1F3F-011F632ECBBC}"/>
                </a:ext>
              </a:extLst>
            </p:cNvPr>
            <p:cNvSpPr>
              <a:spLocks noChangeAspect="1"/>
            </p:cNvSpPr>
            <p:nvPr/>
          </p:nvSpPr>
          <p:spPr>
            <a:xfrm>
              <a:off x="4549677" y="319527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5" name="Oval 274">
              <a:extLst>
                <a:ext uri="{FF2B5EF4-FFF2-40B4-BE49-F238E27FC236}">
                  <a16:creationId xmlns:a16="http://schemas.microsoft.com/office/drawing/2014/main" id="{673C571D-BA0E-BB3F-3E34-160140AF256E}"/>
                </a:ext>
              </a:extLst>
            </p:cNvPr>
            <p:cNvSpPr>
              <a:spLocks noChangeAspect="1"/>
            </p:cNvSpPr>
            <p:nvPr/>
          </p:nvSpPr>
          <p:spPr>
            <a:xfrm>
              <a:off x="4622067" y="32060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276" name="Group 275">
            <a:extLst>
              <a:ext uri="{FF2B5EF4-FFF2-40B4-BE49-F238E27FC236}">
                <a16:creationId xmlns:a16="http://schemas.microsoft.com/office/drawing/2014/main" id="{16F9A66B-6155-124D-04E1-F7C486BEF093}"/>
              </a:ext>
            </a:extLst>
          </p:cNvPr>
          <p:cNvGrpSpPr/>
          <p:nvPr/>
        </p:nvGrpSpPr>
        <p:grpSpPr>
          <a:xfrm>
            <a:off x="836884" y="3284318"/>
            <a:ext cx="3142784" cy="3052748"/>
            <a:chOff x="836884" y="3163668"/>
            <a:chExt cx="3142784" cy="3052748"/>
          </a:xfrm>
        </p:grpSpPr>
        <p:sp>
          <p:nvSpPr>
            <p:cNvPr id="277" name="Oval 276">
              <a:extLst>
                <a:ext uri="{FF2B5EF4-FFF2-40B4-BE49-F238E27FC236}">
                  <a16:creationId xmlns:a16="http://schemas.microsoft.com/office/drawing/2014/main" id="{F0FB766E-5D7D-0CB5-961D-FDC4025F50EE}"/>
                </a:ext>
              </a:extLst>
            </p:cNvPr>
            <p:cNvSpPr>
              <a:spLocks noChangeAspect="1"/>
            </p:cNvSpPr>
            <p:nvPr/>
          </p:nvSpPr>
          <p:spPr>
            <a:xfrm>
              <a:off x="2391508" y="316366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93E4D79B-A8D9-6CCE-02CF-EF80C6234DBE}"/>
                </a:ext>
              </a:extLst>
            </p:cNvPr>
            <p:cNvSpPr/>
            <p:nvPr/>
          </p:nvSpPr>
          <p:spPr>
            <a:xfrm>
              <a:off x="836884" y="5998446"/>
              <a:ext cx="217970" cy="21797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9" name="Oval 278">
              <a:extLst>
                <a:ext uri="{FF2B5EF4-FFF2-40B4-BE49-F238E27FC236}">
                  <a16:creationId xmlns:a16="http://schemas.microsoft.com/office/drawing/2014/main" id="{A5387370-45C6-E07A-3769-7AD15525AC66}"/>
                </a:ext>
              </a:extLst>
            </p:cNvPr>
            <p:cNvSpPr>
              <a:spLocks noChangeAspect="1"/>
            </p:cNvSpPr>
            <p:nvPr/>
          </p:nvSpPr>
          <p:spPr>
            <a:xfrm>
              <a:off x="3925668" y="340242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 name="Group 279">
            <a:extLst>
              <a:ext uri="{FF2B5EF4-FFF2-40B4-BE49-F238E27FC236}">
                <a16:creationId xmlns:a16="http://schemas.microsoft.com/office/drawing/2014/main" id="{FA0C9919-2FB9-78F3-FBE2-A07E5F2F6646}"/>
              </a:ext>
            </a:extLst>
          </p:cNvPr>
          <p:cNvGrpSpPr/>
          <p:nvPr/>
        </p:nvGrpSpPr>
        <p:grpSpPr>
          <a:xfrm>
            <a:off x="1665300" y="3205492"/>
            <a:ext cx="2020117" cy="2880604"/>
            <a:chOff x="1665300" y="3034042"/>
            <a:chExt cx="2020117" cy="2880604"/>
          </a:xfrm>
        </p:grpSpPr>
        <p:sp>
          <p:nvSpPr>
            <p:cNvPr id="281" name="Oval 280">
              <a:extLst>
                <a:ext uri="{FF2B5EF4-FFF2-40B4-BE49-F238E27FC236}">
                  <a16:creationId xmlns:a16="http://schemas.microsoft.com/office/drawing/2014/main" id="{5BDF876D-3434-8C76-2CB8-2790C31F20F2}"/>
                </a:ext>
              </a:extLst>
            </p:cNvPr>
            <p:cNvSpPr/>
            <p:nvPr/>
          </p:nvSpPr>
          <p:spPr>
            <a:xfrm>
              <a:off x="3467447" y="5696676"/>
              <a:ext cx="217970" cy="21797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2" name="Oval 281">
              <a:extLst>
                <a:ext uri="{FF2B5EF4-FFF2-40B4-BE49-F238E27FC236}">
                  <a16:creationId xmlns:a16="http://schemas.microsoft.com/office/drawing/2014/main" id="{51C56AE7-52FE-2687-23FF-FA951F3087E4}"/>
                </a:ext>
              </a:extLst>
            </p:cNvPr>
            <p:cNvSpPr>
              <a:spLocks noChangeAspect="1"/>
            </p:cNvSpPr>
            <p:nvPr/>
          </p:nvSpPr>
          <p:spPr>
            <a:xfrm>
              <a:off x="1730070" y="303404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221C5833-7FF5-63A4-2854-4C62E5044CB2}"/>
                </a:ext>
              </a:extLst>
            </p:cNvPr>
            <p:cNvSpPr>
              <a:spLocks noChangeAspect="1"/>
            </p:cNvSpPr>
            <p:nvPr/>
          </p:nvSpPr>
          <p:spPr>
            <a:xfrm>
              <a:off x="1665300" y="305499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BCB8EAE4-21A4-50E0-0A8F-DAFB80BB9BE4}"/>
                </a:ext>
              </a:extLst>
            </p:cNvPr>
            <p:cNvSpPr>
              <a:spLocks noChangeAspect="1"/>
            </p:cNvSpPr>
            <p:nvPr/>
          </p:nvSpPr>
          <p:spPr>
            <a:xfrm>
              <a:off x="1735785" y="310452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7A9809A5-B6C9-EECD-864C-E632F3DD4AD8}"/>
                </a:ext>
              </a:extLst>
            </p:cNvPr>
            <p:cNvSpPr>
              <a:spLocks noChangeAspect="1"/>
            </p:cNvSpPr>
            <p:nvPr/>
          </p:nvSpPr>
          <p:spPr>
            <a:xfrm>
              <a:off x="1768170" y="319406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BB212159-366F-A0E5-56FC-4ACB147562D3}"/>
                </a:ext>
              </a:extLst>
            </p:cNvPr>
            <p:cNvSpPr>
              <a:spLocks noChangeAspect="1"/>
            </p:cNvSpPr>
            <p:nvPr/>
          </p:nvSpPr>
          <p:spPr>
            <a:xfrm>
              <a:off x="1850085" y="313500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5C9722AF-D713-EE32-9652-EA791423622D}"/>
                </a:ext>
              </a:extLst>
            </p:cNvPr>
            <p:cNvSpPr>
              <a:spLocks noChangeAspect="1"/>
            </p:cNvSpPr>
            <p:nvPr/>
          </p:nvSpPr>
          <p:spPr>
            <a:xfrm>
              <a:off x="1918665" y="316548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29974AFD-3811-89BE-357C-5BC7D4959410}"/>
                </a:ext>
              </a:extLst>
            </p:cNvPr>
            <p:cNvSpPr>
              <a:spLocks noChangeAspect="1"/>
            </p:cNvSpPr>
            <p:nvPr/>
          </p:nvSpPr>
          <p:spPr>
            <a:xfrm>
              <a:off x="1979625" y="323597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8DDA341B-5EF1-1FA8-816A-BD74736ADCFE}"/>
                </a:ext>
              </a:extLst>
            </p:cNvPr>
            <p:cNvSpPr>
              <a:spLocks noChangeAspect="1"/>
            </p:cNvSpPr>
            <p:nvPr/>
          </p:nvSpPr>
          <p:spPr>
            <a:xfrm>
              <a:off x="2088210" y="331217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63635E39-C55E-1D14-E03B-1A73FBD4AF17}"/>
                </a:ext>
              </a:extLst>
            </p:cNvPr>
            <p:cNvSpPr>
              <a:spLocks noChangeAspect="1"/>
            </p:cNvSpPr>
            <p:nvPr/>
          </p:nvSpPr>
          <p:spPr>
            <a:xfrm>
              <a:off x="2120595" y="327407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01606BA9-1F97-DBF7-B2BA-7CFF90C5D775}"/>
                </a:ext>
              </a:extLst>
            </p:cNvPr>
            <p:cNvSpPr>
              <a:spLocks noChangeAspect="1"/>
            </p:cNvSpPr>
            <p:nvPr/>
          </p:nvSpPr>
          <p:spPr>
            <a:xfrm>
              <a:off x="2107260" y="320358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34088F57-9216-B5C4-199C-ACB099F8E611}"/>
                </a:ext>
              </a:extLst>
            </p:cNvPr>
            <p:cNvSpPr>
              <a:spLocks noChangeAspect="1"/>
            </p:cNvSpPr>
            <p:nvPr/>
          </p:nvSpPr>
          <p:spPr>
            <a:xfrm>
              <a:off x="2048205" y="309309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59DBD8A7-D1A5-EC85-5698-2BF4DE671884}"/>
                </a:ext>
              </a:extLst>
            </p:cNvPr>
            <p:cNvSpPr>
              <a:spLocks noChangeAspect="1"/>
            </p:cNvSpPr>
            <p:nvPr/>
          </p:nvSpPr>
          <p:spPr>
            <a:xfrm>
              <a:off x="2261565" y="329121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EA04008A-3E4B-256D-A814-73078F9427FF}"/>
                </a:ext>
              </a:extLst>
            </p:cNvPr>
            <p:cNvSpPr>
              <a:spLocks noChangeAspect="1"/>
            </p:cNvSpPr>
            <p:nvPr/>
          </p:nvSpPr>
          <p:spPr>
            <a:xfrm>
              <a:off x="2187270" y="331979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61046465-558E-AD2F-0E45-35D9A2B7C38B}"/>
                </a:ext>
              </a:extLst>
            </p:cNvPr>
            <p:cNvSpPr>
              <a:spLocks noChangeAspect="1"/>
            </p:cNvSpPr>
            <p:nvPr/>
          </p:nvSpPr>
          <p:spPr>
            <a:xfrm>
              <a:off x="2284425" y="342900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4F7B18FC-ACBF-2F18-8649-E8A79F2E0683}"/>
                </a:ext>
              </a:extLst>
            </p:cNvPr>
            <p:cNvSpPr>
              <a:spLocks noChangeAspect="1"/>
            </p:cNvSpPr>
            <p:nvPr/>
          </p:nvSpPr>
          <p:spPr>
            <a:xfrm>
              <a:off x="2354910" y="340200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C9CDFB2D-9FE3-AF1C-C7D3-5436AFC11BD2}"/>
                </a:ext>
              </a:extLst>
            </p:cNvPr>
            <p:cNvSpPr>
              <a:spLocks noChangeAspect="1"/>
            </p:cNvSpPr>
            <p:nvPr/>
          </p:nvSpPr>
          <p:spPr>
            <a:xfrm>
              <a:off x="2480640" y="342900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DC59A5B4-0FA1-F1B7-F326-4D3FEB5E92CE}"/>
                </a:ext>
              </a:extLst>
            </p:cNvPr>
            <p:cNvSpPr>
              <a:spLocks noChangeAspect="1"/>
            </p:cNvSpPr>
            <p:nvPr/>
          </p:nvSpPr>
          <p:spPr>
            <a:xfrm>
              <a:off x="2457780" y="3488385"/>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8D415C05-1870-A072-5D45-0611A9ECC094}"/>
                </a:ext>
              </a:extLst>
            </p:cNvPr>
            <p:cNvSpPr>
              <a:spLocks noChangeAspect="1"/>
            </p:cNvSpPr>
            <p:nvPr/>
          </p:nvSpPr>
          <p:spPr>
            <a:xfrm>
              <a:off x="2486355" y="353253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B4B8C2ED-24DA-7175-0F17-05BFB9972B84}"/>
                </a:ext>
              </a:extLst>
            </p:cNvPr>
            <p:cNvSpPr>
              <a:spLocks noChangeAspect="1"/>
            </p:cNvSpPr>
            <p:nvPr/>
          </p:nvSpPr>
          <p:spPr>
            <a:xfrm>
              <a:off x="2615895" y="361668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32E21FC0-9738-4BEF-BE84-D62CD3292433}"/>
                </a:ext>
              </a:extLst>
            </p:cNvPr>
            <p:cNvSpPr>
              <a:spLocks noChangeAspect="1"/>
            </p:cNvSpPr>
            <p:nvPr/>
          </p:nvSpPr>
          <p:spPr>
            <a:xfrm>
              <a:off x="2655900" y="3554145"/>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BB85315B-2891-A3DF-5AFF-8152DF017ED4}"/>
                </a:ext>
              </a:extLst>
            </p:cNvPr>
            <p:cNvSpPr>
              <a:spLocks noChangeAspect="1"/>
            </p:cNvSpPr>
            <p:nvPr/>
          </p:nvSpPr>
          <p:spPr>
            <a:xfrm>
              <a:off x="2730195" y="349542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3B465C66-DDFF-DFD0-C69A-5D50298F3BA3}"/>
                </a:ext>
              </a:extLst>
            </p:cNvPr>
            <p:cNvSpPr>
              <a:spLocks noChangeAspect="1"/>
            </p:cNvSpPr>
            <p:nvPr/>
          </p:nvSpPr>
          <p:spPr>
            <a:xfrm>
              <a:off x="2852115" y="363291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38787B00-52A4-5C57-9DC0-8ECA15C30EE8}"/>
                </a:ext>
              </a:extLst>
            </p:cNvPr>
            <p:cNvSpPr>
              <a:spLocks noChangeAspect="1"/>
            </p:cNvSpPr>
            <p:nvPr/>
          </p:nvSpPr>
          <p:spPr>
            <a:xfrm>
              <a:off x="2785440" y="3680865"/>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08414F75-4161-F51E-0DB6-5CD874679896}"/>
                </a:ext>
              </a:extLst>
            </p:cNvPr>
            <p:cNvSpPr>
              <a:spLocks noChangeAspect="1"/>
            </p:cNvSpPr>
            <p:nvPr/>
          </p:nvSpPr>
          <p:spPr>
            <a:xfrm>
              <a:off x="3080715" y="3711675"/>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0B9A06BF-DDEE-5384-B29A-98824546F4DB}"/>
                </a:ext>
              </a:extLst>
            </p:cNvPr>
            <p:cNvSpPr>
              <a:spLocks noChangeAspect="1"/>
            </p:cNvSpPr>
            <p:nvPr/>
          </p:nvSpPr>
          <p:spPr>
            <a:xfrm>
              <a:off x="3033090" y="388155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5CB4283B-B5DE-5A96-F201-A3DEFAD5FBC7}"/>
                </a:ext>
              </a:extLst>
            </p:cNvPr>
            <p:cNvSpPr>
              <a:spLocks noChangeAspect="1"/>
            </p:cNvSpPr>
            <p:nvPr/>
          </p:nvSpPr>
          <p:spPr>
            <a:xfrm>
              <a:off x="3356940" y="340200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8" name="Oval 307">
            <a:extLst>
              <a:ext uri="{FF2B5EF4-FFF2-40B4-BE49-F238E27FC236}">
                <a16:creationId xmlns:a16="http://schemas.microsoft.com/office/drawing/2014/main" id="{6F2F148B-B603-B880-FCDB-42D4896CD304}"/>
              </a:ext>
            </a:extLst>
          </p:cNvPr>
          <p:cNvSpPr/>
          <p:nvPr/>
        </p:nvSpPr>
        <p:spPr>
          <a:xfrm rot="1635988">
            <a:off x="1199423" y="3389320"/>
            <a:ext cx="2152508" cy="298796"/>
          </a:xfrm>
          <a:prstGeom prst="ellipse">
            <a:avLst/>
          </a:prstGeom>
          <a:noFill/>
          <a:ln w="158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4A8308E2-AA91-79DB-F66D-E780ADD0FB1E}"/>
              </a:ext>
            </a:extLst>
          </p:cNvPr>
          <p:cNvSpPr/>
          <p:nvPr/>
        </p:nvSpPr>
        <p:spPr>
          <a:xfrm rot="702126">
            <a:off x="1214525" y="2672224"/>
            <a:ext cx="3504800" cy="1945419"/>
          </a:xfrm>
          <a:prstGeom prst="ellipse">
            <a:avLst/>
          </a:prstGeom>
          <a:noFill/>
          <a:ln w="1587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20FF9EE9-5C1B-55BD-391B-39E704EDAC28}"/>
              </a:ext>
            </a:extLst>
          </p:cNvPr>
          <p:cNvSpPr/>
          <p:nvPr/>
        </p:nvSpPr>
        <p:spPr>
          <a:xfrm rot="19640480">
            <a:off x="2759837" y="2602337"/>
            <a:ext cx="3399631" cy="2295644"/>
          </a:xfrm>
          <a:prstGeom prst="ellipse">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1" name="Group 310">
            <a:extLst>
              <a:ext uri="{FF2B5EF4-FFF2-40B4-BE49-F238E27FC236}">
                <a16:creationId xmlns:a16="http://schemas.microsoft.com/office/drawing/2014/main" id="{EC9C6B30-C04F-4ED9-FF91-FB714DEE505C}"/>
              </a:ext>
            </a:extLst>
          </p:cNvPr>
          <p:cNvGrpSpPr/>
          <p:nvPr/>
        </p:nvGrpSpPr>
        <p:grpSpPr>
          <a:xfrm>
            <a:off x="7547069" y="2697591"/>
            <a:ext cx="496871" cy="2765391"/>
            <a:chOff x="7566733" y="2526141"/>
            <a:chExt cx="496871" cy="2765391"/>
          </a:xfrm>
        </p:grpSpPr>
        <p:grpSp>
          <p:nvGrpSpPr>
            <p:cNvPr id="312" name="Group 311">
              <a:extLst>
                <a:ext uri="{FF2B5EF4-FFF2-40B4-BE49-F238E27FC236}">
                  <a16:creationId xmlns:a16="http://schemas.microsoft.com/office/drawing/2014/main" id="{F7522B06-3D15-2A55-CAB9-E99DC3E9FE42}"/>
                </a:ext>
              </a:extLst>
            </p:cNvPr>
            <p:cNvGrpSpPr/>
            <p:nvPr/>
          </p:nvGrpSpPr>
          <p:grpSpPr>
            <a:xfrm>
              <a:off x="7977370" y="2682240"/>
              <a:ext cx="86234" cy="2456808"/>
              <a:chOff x="7977370" y="2682240"/>
              <a:chExt cx="86234" cy="2456808"/>
            </a:xfrm>
          </p:grpSpPr>
          <p:sp>
            <p:nvSpPr>
              <p:cNvPr id="321" name="Line 6">
                <a:extLst>
                  <a:ext uri="{FF2B5EF4-FFF2-40B4-BE49-F238E27FC236}">
                    <a16:creationId xmlns:a16="http://schemas.microsoft.com/office/drawing/2014/main" id="{993847D2-FA19-41CC-5AC9-790274F65C39}"/>
                  </a:ext>
                </a:extLst>
              </p:cNvPr>
              <p:cNvSpPr>
                <a:spLocks noChangeShapeType="1"/>
              </p:cNvSpPr>
              <p:nvPr/>
            </p:nvSpPr>
            <p:spPr bwMode="auto">
              <a:xfrm>
                <a:off x="7977370" y="26822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2" name="Line 7">
                <a:extLst>
                  <a:ext uri="{FF2B5EF4-FFF2-40B4-BE49-F238E27FC236}">
                    <a16:creationId xmlns:a16="http://schemas.microsoft.com/office/drawing/2014/main" id="{9C0B00D3-1484-CCA3-993D-7A3AF824E093}"/>
                  </a:ext>
                </a:extLst>
              </p:cNvPr>
              <p:cNvSpPr>
                <a:spLocks noChangeShapeType="1"/>
              </p:cNvSpPr>
              <p:nvPr/>
            </p:nvSpPr>
            <p:spPr bwMode="auto">
              <a:xfrm>
                <a:off x="7977370" y="309910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3" name="Line 8">
                <a:extLst>
                  <a:ext uri="{FF2B5EF4-FFF2-40B4-BE49-F238E27FC236}">
                    <a16:creationId xmlns:a16="http://schemas.microsoft.com/office/drawing/2014/main" id="{8F7EB34C-94B5-A200-63D4-1B25E74661AC}"/>
                  </a:ext>
                </a:extLst>
              </p:cNvPr>
              <p:cNvSpPr>
                <a:spLocks noChangeShapeType="1"/>
              </p:cNvSpPr>
              <p:nvPr/>
            </p:nvSpPr>
            <p:spPr bwMode="auto">
              <a:xfrm>
                <a:off x="7977370" y="349724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4" name="Line 9">
                <a:extLst>
                  <a:ext uri="{FF2B5EF4-FFF2-40B4-BE49-F238E27FC236}">
                    <a16:creationId xmlns:a16="http://schemas.microsoft.com/office/drawing/2014/main" id="{8DE7C180-2529-0A2D-6454-98D75F7F77F7}"/>
                  </a:ext>
                </a:extLst>
              </p:cNvPr>
              <p:cNvSpPr>
                <a:spLocks noChangeShapeType="1"/>
              </p:cNvSpPr>
              <p:nvPr/>
            </p:nvSpPr>
            <p:spPr bwMode="auto">
              <a:xfrm>
                <a:off x="7977370" y="39082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5" name="Line 10">
                <a:extLst>
                  <a:ext uri="{FF2B5EF4-FFF2-40B4-BE49-F238E27FC236}">
                    <a16:creationId xmlns:a16="http://schemas.microsoft.com/office/drawing/2014/main" id="{10246074-02B6-729B-CD5C-911B2CABCD90}"/>
                  </a:ext>
                </a:extLst>
              </p:cNvPr>
              <p:cNvSpPr>
                <a:spLocks noChangeShapeType="1"/>
              </p:cNvSpPr>
              <p:nvPr/>
            </p:nvSpPr>
            <p:spPr bwMode="auto">
              <a:xfrm>
                <a:off x="7977370" y="431068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6" name="Line 11">
                <a:extLst>
                  <a:ext uri="{FF2B5EF4-FFF2-40B4-BE49-F238E27FC236}">
                    <a16:creationId xmlns:a16="http://schemas.microsoft.com/office/drawing/2014/main" id="{578CE20B-3317-F756-120E-BCF557F61A7B}"/>
                  </a:ext>
                </a:extLst>
              </p:cNvPr>
              <p:cNvSpPr>
                <a:spLocks noChangeShapeType="1"/>
              </p:cNvSpPr>
              <p:nvPr/>
            </p:nvSpPr>
            <p:spPr bwMode="auto">
              <a:xfrm>
                <a:off x="7977370" y="471740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7" name="Line 11">
                <a:extLst>
                  <a:ext uri="{FF2B5EF4-FFF2-40B4-BE49-F238E27FC236}">
                    <a16:creationId xmlns:a16="http://schemas.microsoft.com/office/drawing/2014/main" id="{D43A50FD-D95E-21A5-E3BF-EB8A6585975A}"/>
                  </a:ext>
                </a:extLst>
              </p:cNvPr>
              <p:cNvSpPr>
                <a:spLocks noChangeShapeType="1"/>
              </p:cNvSpPr>
              <p:nvPr/>
            </p:nvSpPr>
            <p:spPr bwMode="auto">
              <a:xfrm>
                <a:off x="7977370" y="513904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grpSp>
          <p:nvGrpSpPr>
            <p:cNvPr id="313" name="Group 312">
              <a:extLst>
                <a:ext uri="{FF2B5EF4-FFF2-40B4-BE49-F238E27FC236}">
                  <a16:creationId xmlns:a16="http://schemas.microsoft.com/office/drawing/2014/main" id="{908E89F1-84D2-F01F-610F-8F180DCFE5A2}"/>
                </a:ext>
              </a:extLst>
            </p:cNvPr>
            <p:cNvGrpSpPr/>
            <p:nvPr/>
          </p:nvGrpSpPr>
          <p:grpSpPr>
            <a:xfrm>
              <a:off x="7566733" y="2526141"/>
              <a:ext cx="433132" cy="2765391"/>
              <a:chOff x="7566733" y="2526141"/>
              <a:chExt cx="433132" cy="2765391"/>
            </a:xfrm>
          </p:grpSpPr>
          <p:sp>
            <p:nvSpPr>
              <p:cNvPr id="314" name="TextBox 313">
                <a:extLst>
                  <a:ext uri="{FF2B5EF4-FFF2-40B4-BE49-F238E27FC236}">
                    <a16:creationId xmlns:a16="http://schemas.microsoft.com/office/drawing/2014/main" id="{A1732E84-CB6F-8017-2D44-28434302BBDC}"/>
                  </a:ext>
                </a:extLst>
              </p:cNvPr>
              <p:cNvSpPr txBox="1"/>
              <p:nvPr/>
            </p:nvSpPr>
            <p:spPr>
              <a:xfrm>
                <a:off x="7566733" y="252614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315" name="TextBox 314">
                <a:extLst>
                  <a:ext uri="{FF2B5EF4-FFF2-40B4-BE49-F238E27FC236}">
                    <a16:creationId xmlns:a16="http://schemas.microsoft.com/office/drawing/2014/main" id="{25B07B8C-9167-2DCB-6A4F-B4E6084B0BD2}"/>
                  </a:ext>
                </a:extLst>
              </p:cNvPr>
              <p:cNvSpPr txBox="1"/>
              <p:nvPr/>
            </p:nvSpPr>
            <p:spPr>
              <a:xfrm>
                <a:off x="7566733" y="2944542"/>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a:t>
                </a:r>
              </a:p>
            </p:txBody>
          </p:sp>
          <p:sp>
            <p:nvSpPr>
              <p:cNvPr id="316" name="TextBox 315">
                <a:extLst>
                  <a:ext uri="{FF2B5EF4-FFF2-40B4-BE49-F238E27FC236}">
                    <a16:creationId xmlns:a16="http://schemas.microsoft.com/office/drawing/2014/main" id="{CA7AB771-D379-A00D-28DD-9BF676C13B85}"/>
                  </a:ext>
                </a:extLst>
              </p:cNvPr>
              <p:cNvSpPr txBox="1"/>
              <p:nvPr/>
            </p:nvSpPr>
            <p:spPr>
              <a:xfrm>
                <a:off x="7566733" y="3342502"/>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317" name="TextBox 316">
                <a:extLst>
                  <a:ext uri="{FF2B5EF4-FFF2-40B4-BE49-F238E27FC236}">
                    <a16:creationId xmlns:a16="http://schemas.microsoft.com/office/drawing/2014/main" id="{55BCC4DC-024F-EF7A-925E-EF1C45912E32}"/>
                  </a:ext>
                </a:extLst>
              </p:cNvPr>
              <p:cNvSpPr txBox="1"/>
              <p:nvPr/>
            </p:nvSpPr>
            <p:spPr>
              <a:xfrm>
                <a:off x="7566733" y="3753330"/>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0.3</a:t>
                </a:r>
              </a:p>
            </p:txBody>
          </p:sp>
          <p:sp>
            <p:nvSpPr>
              <p:cNvPr id="318" name="TextBox 317">
                <a:extLst>
                  <a:ext uri="{FF2B5EF4-FFF2-40B4-BE49-F238E27FC236}">
                    <a16:creationId xmlns:a16="http://schemas.microsoft.com/office/drawing/2014/main" id="{6897DAAA-F24E-3D33-BBCA-E2A9756A77BA}"/>
                  </a:ext>
                </a:extLst>
              </p:cNvPr>
              <p:cNvSpPr txBox="1"/>
              <p:nvPr/>
            </p:nvSpPr>
            <p:spPr>
              <a:xfrm>
                <a:off x="7566733" y="4186623"/>
                <a:ext cx="433132" cy="24568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319" name="TextBox 318">
                <a:extLst>
                  <a:ext uri="{FF2B5EF4-FFF2-40B4-BE49-F238E27FC236}">
                    <a16:creationId xmlns:a16="http://schemas.microsoft.com/office/drawing/2014/main" id="{F2FC0130-111C-3F68-1718-C7257BCEABBA}"/>
                  </a:ext>
                </a:extLst>
              </p:cNvPr>
              <p:cNvSpPr txBox="1"/>
              <p:nvPr/>
            </p:nvSpPr>
            <p:spPr>
              <a:xfrm>
                <a:off x="7566733" y="4562115"/>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0.1</a:t>
                </a:r>
              </a:p>
            </p:txBody>
          </p:sp>
          <p:sp>
            <p:nvSpPr>
              <p:cNvPr id="320" name="TextBox 319">
                <a:extLst>
                  <a:ext uri="{FF2B5EF4-FFF2-40B4-BE49-F238E27FC236}">
                    <a16:creationId xmlns:a16="http://schemas.microsoft.com/office/drawing/2014/main" id="{3F1B3ADD-86EA-F3B6-4B59-E5BCDAC780F8}"/>
                  </a:ext>
                </a:extLst>
              </p:cNvPr>
              <p:cNvSpPr txBox="1"/>
              <p:nvPr/>
            </p:nvSpPr>
            <p:spPr>
              <a:xfrm>
                <a:off x="7715813" y="4983755"/>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sp>
        <p:nvSpPr>
          <p:cNvPr id="328" name="TextBox 327">
            <a:extLst>
              <a:ext uri="{FF2B5EF4-FFF2-40B4-BE49-F238E27FC236}">
                <a16:creationId xmlns:a16="http://schemas.microsoft.com/office/drawing/2014/main" id="{A1C60244-3251-83D5-2D46-C93FDB5BF9D7}"/>
              </a:ext>
            </a:extLst>
          </p:cNvPr>
          <p:cNvSpPr txBox="1"/>
          <p:nvPr/>
        </p:nvSpPr>
        <p:spPr>
          <a:xfrm rot="16200000">
            <a:off x="6762796" y="3926398"/>
            <a:ext cx="128913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頻度、%</a:t>
            </a:r>
          </a:p>
        </p:txBody>
      </p:sp>
      <p:sp>
        <p:nvSpPr>
          <p:cNvPr id="329" name="Freeform 21">
            <a:extLst>
              <a:ext uri="{FF2B5EF4-FFF2-40B4-BE49-F238E27FC236}">
                <a16:creationId xmlns:a16="http://schemas.microsoft.com/office/drawing/2014/main" id="{3DC26B32-BE85-BDE1-8CA2-F90D0F4A902B}"/>
              </a:ext>
            </a:extLst>
          </p:cNvPr>
          <p:cNvSpPr>
            <a:spLocks/>
          </p:cNvSpPr>
          <p:nvPr/>
        </p:nvSpPr>
        <p:spPr bwMode="auto">
          <a:xfrm>
            <a:off x="977992" y="1872421"/>
            <a:ext cx="6084000" cy="34077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0" name="TextBox 329">
            <a:extLst>
              <a:ext uri="{FF2B5EF4-FFF2-40B4-BE49-F238E27FC236}">
                <a16:creationId xmlns:a16="http://schemas.microsoft.com/office/drawing/2014/main" id="{3398D3A9-F445-B5DE-4270-EC68922149CC}"/>
              </a:ext>
            </a:extLst>
          </p:cNvPr>
          <p:cNvSpPr txBox="1"/>
          <p:nvPr/>
        </p:nvSpPr>
        <p:spPr>
          <a:xfrm>
            <a:off x="8432780" y="2034724"/>
            <a:ext cx="2611505" cy="523220"/>
          </a:xfrm>
          <a:prstGeom prst="rect">
            <a:avLst/>
          </a:prstGeom>
          <a:noFill/>
        </p:spPr>
        <p:txBody>
          <a:bodyPr wrap="square" rtlCol="0">
            <a:spAutoFit/>
          </a:bodyPr>
          <a:lstStyle/>
          <a:p>
            <a:pPr algn="ctr"/>
            <a:r>
              <a:rPr lang="ja-JP" sz="1400" dirty="0">
                <a:solidFill>
                  <a:schemeClr val="tx1"/>
                </a:solidFill>
              </a:rPr>
              <a:t>ウィルコクソンの順位和検定
p値 = 0.0001474</a:t>
            </a:r>
          </a:p>
        </p:txBody>
      </p:sp>
      <p:sp>
        <p:nvSpPr>
          <p:cNvPr id="331" name="Freeform 21">
            <a:extLst>
              <a:ext uri="{FF2B5EF4-FFF2-40B4-BE49-F238E27FC236}">
                <a16:creationId xmlns:a16="http://schemas.microsoft.com/office/drawing/2014/main" id="{914E6FAE-015E-7096-B896-B0E267096E1E}"/>
              </a:ext>
            </a:extLst>
          </p:cNvPr>
          <p:cNvSpPr>
            <a:spLocks/>
          </p:cNvSpPr>
          <p:nvPr/>
        </p:nvSpPr>
        <p:spPr bwMode="auto">
          <a:xfrm>
            <a:off x="8047067" y="2852334"/>
            <a:ext cx="3382933" cy="246138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2" name="TextBox 331">
            <a:extLst>
              <a:ext uri="{FF2B5EF4-FFF2-40B4-BE49-F238E27FC236}">
                <a16:creationId xmlns:a16="http://schemas.microsoft.com/office/drawing/2014/main" id="{99A6F0F3-A651-497F-3C5F-970F58755E7F}"/>
              </a:ext>
            </a:extLst>
          </p:cNvPr>
          <p:cNvSpPr txBox="1"/>
          <p:nvPr/>
        </p:nvSpPr>
        <p:spPr>
          <a:xfrm>
            <a:off x="8109326" y="5337600"/>
            <a:ext cx="1697901" cy="738664"/>
          </a:xfrm>
          <a:prstGeom prst="rect">
            <a:avLst/>
          </a:prstGeom>
          <a:noFill/>
        </p:spPr>
        <p:txBody>
          <a:bodyPr wrap="none" rtlCol="0">
            <a:spAutoFit/>
          </a:bodyPr>
          <a:lstStyle/>
          <a:p>
            <a:pPr algn="ctr"/>
            <a:r>
              <a:rPr lang="ja-JP" sz="1400">
                <a:solidFill>
                  <a:schemeClr val="tx1"/>
                </a:solidFill>
              </a:rPr>
              <a:t>同一患者に </a:t>
            </a:r>
          </a:p>
          <a:p>
            <a:pPr algn="ctr"/>
            <a:r>
              <a:rPr lang="ja-JP" sz="1400">
                <a:solidFill>
                  <a:schemeClr val="tx1"/>
                </a:solidFill>
              </a:rPr>
              <a:t>おける </a:t>
            </a:r>
          </a:p>
          <a:p>
            <a:pPr algn="ctr"/>
            <a:r>
              <a:rPr lang="ja-JP" sz="1400">
                <a:solidFill>
                  <a:schemeClr val="tx1"/>
                </a:solidFill>
              </a:rPr>
              <a:t>類似配列</a:t>
            </a:r>
          </a:p>
        </p:txBody>
      </p:sp>
      <p:sp>
        <p:nvSpPr>
          <p:cNvPr id="333" name="TextBox 332">
            <a:extLst>
              <a:ext uri="{FF2B5EF4-FFF2-40B4-BE49-F238E27FC236}">
                <a16:creationId xmlns:a16="http://schemas.microsoft.com/office/drawing/2014/main" id="{791CF04B-E001-E6FB-D83A-0DA463A7AD39}"/>
              </a:ext>
            </a:extLst>
          </p:cNvPr>
          <p:cNvSpPr txBox="1"/>
          <p:nvPr/>
        </p:nvSpPr>
        <p:spPr>
          <a:xfrm>
            <a:off x="9671115" y="5337600"/>
            <a:ext cx="1697901" cy="738664"/>
          </a:xfrm>
          <a:prstGeom prst="rect">
            <a:avLst/>
          </a:prstGeom>
          <a:noFill/>
        </p:spPr>
        <p:txBody>
          <a:bodyPr wrap="none" rtlCol="0">
            <a:spAutoFit/>
          </a:bodyPr>
          <a:lstStyle/>
          <a:p>
            <a:pPr algn="ctr"/>
            <a:r>
              <a:rPr lang="ja-JP" sz="1400">
                <a:solidFill>
                  <a:schemeClr val="tx1"/>
                </a:solidFill>
              </a:rPr>
              <a:t>異なる患者に </a:t>
            </a:r>
          </a:p>
          <a:p>
            <a:pPr algn="ctr"/>
            <a:r>
              <a:rPr lang="ja-JP" sz="1400">
                <a:solidFill>
                  <a:schemeClr val="tx1"/>
                </a:solidFill>
              </a:rPr>
              <a:t>おける</a:t>
            </a:r>
          </a:p>
          <a:p>
            <a:pPr algn="ctr"/>
            <a:r>
              <a:rPr lang="ja-JP" sz="1400">
                <a:solidFill>
                  <a:schemeClr val="tx1"/>
                </a:solidFill>
              </a:rPr>
              <a:t>類似配列</a:t>
            </a:r>
          </a:p>
        </p:txBody>
      </p:sp>
      <p:cxnSp>
        <p:nvCxnSpPr>
          <p:cNvPr id="334" name="Straight Connector 333">
            <a:extLst>
              <a:ext uri="{FF2B5EF4-FFF2-40B4-BE49-F238E27FC236}">
                <a16:creationId xmlns:a16="http://schemas.microsoft.com/office/drawing/2014/main" id="{D47B6D15-7D13-E02F-C1E0-2B12629C50C2}"/>
              </a:ext>
            </a:extLst>
          </p:cNvPr>
          <p:cNvCxnSpPr/>
          <p:nvPr/>
        </p:nvCxnSpPr>
        <p:spPr>
          <a:xfrm>
            <a:off x="8632723" y="4477979"/>
            <a:ext cx="648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73DA457B-C674-EEEC-750C-A90F1D523F6A}"/>
              </a:ext>
            </a:extLst>
          </p:cNvPr>
          <p:cNvCxnSpPr>
            <a:cxnSpLocks/>
          </p:cNvCxnSpPr>
          <p:nvPr/>
        </p:nvCxnSpPr>
        <p:spPr>
          <a:xfrm>
            <a:off x="10209240" y="5062998"/>
            <a:ext cx="648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5A8C5ED-D179-3154-11C9-F1B3DE87AEAE}"/>
              </a:ext>
            </a:extLst>
          </p:cNvPr>
          <p:cNvCxnSpPr>
            <a:cxnSpLocks/>
          </p:cNvCxnSpPr>
          <p:nvPr/>
        </p:nvCxnSpPr>
        <p:spPr>
          <a:xfrm flipH="1">
            <a:off x="10533240" y="5059135"/>
            <a:ext cx="0" cy="180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37" name="Rectangle 336">
            <a:extLst>
              <a:ext uri="{FF2B5EF4-FFF2-40B4-BE49-F238E27FC236}">
                <a16:creationId xmlns:a16="http://schemas.microsoft.com/office/drawing/2014/main" id="{18AEDFC6-6CFB-8A3F-6DC8-9AB34A344ED0}"/>
              </a:ext>
            </a:extLst>
          </p:cNvPr>
          <p:cNvSpPr/>
          <p:nvPr/>
        </p:nvSpPr>
        <p:spPr>
          <a:xfrm>
            <a:off x="9921240" y="5200650"/>
            <a:ext cx="1224000" cy="108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8" name="Straight Connector 337">
            <a:extLst>
              <a:ext uri="{FF2B5EF4-FFF2-40B4-BE49-F238E27FC236}">
                <a16:creationId xmlns:a16="http://schemas.microsoft.com/office/drawing/2014/main" id="{4FE02679-90AE-23DE-7784-50D12F458520}"/>
              </a:ext>
            </a:extLst>
          </p:cNvPr>
          <p:cNvCxnSpPr>
            <a:cxnSpLocks/>
          </p:cNvCxnSpPr>
          <p:nvPr/>
        </p:nvCxnSpPr>
        <p:spPr>
          <a:xfrm flipH="1">
            <a:off x="8948059" y="4482192"/>
            <a:ext cx="0" cy="576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339" name="Group 338">
            <a:extLst>
              <a:ext uri="{FF2B5EF4-FFF2-40B4-BE49-F238E27FC236}">
                <a16:creationId xmlns:a16="http://schemas.microsoft.com/office/drawing/2014/main" id="{41F195D6-FB02-AAA2-D7AF-1075B0842B48}"/>
              </a:ext>
            </a:extLst>
          </p:cNvPr>
          <p:cNvGrpSpPr/>
          <p:nvPr/>
        </p:nvGrpSpPr>
        <p:grpSpPr>
          <a:xfrm>
            <a:off x="8328660" y="4965750"/>
            <a:ext cx="1224000" cy="342900"/>
            <a:chOff x="8435340" y="4785360"/>
            <a:chExt cx="1224000" cy="342900"/>
          </a:xfrm>
        </p:grpSpPr>
        <p:sp>
          <p:nvSpPr>
            <p:cNvPr id="340" name="Rectangle 339">
              <a:extLst>
                <a:ext uri="{FF2B5EF4-FFF2-40B4-BE49-F238E27FC236}">
                  <a16:creationId xmlns:a16="http://schemas.microsoft.com/office/drawing/2014/main" id="{A6D36994-476B-4F44-081B-0423AC935C89}"/>
                </a:ext>
              </a:extLst>
            </p:cNvPr>
            <p:cNvSpPr/>
            <p:nvPr/>
          </p:nvSpPr>
          <p:spPr>
            <a:xfrm>
              <a:off x="8435340" y="4785360"/>
              <a:ext cx="1224000" cy="3429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1" name="Straight Connector 340">
              <a:extLst>
                <a:ext uri="{FF2B5EF4-FFF2-40B4-BE49-F238E27FC236}">
                  <a16:creationId xmlns:a16="http://schemas.microsoft.com/office/drawing/2014/main" id="{C2B0A370-07D1-A331-0076-99C7DB2E2E19}"/>
                </a:ext>
              </a:extLst>
            </p:cNvPr>
            <p:cNvCxnSpPr>
              <a:cxnSpLocks/>
            </p:cNvCxnSpPr>
            <p:nvPr/>
          </p:nvCxnSpPr>
          <p:spPr>
            <a:xfrm>
              <a:off x="8435340" y="5082540"/>
              <a:ext cx="1224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42" name="Oval 341">
            <a:extLst>
              <a:ext uri="{FF2B5EF4-FFF2-40B4-BE49-F238E27FC236}">
                <a16:creationId xmlns:a16="http://schemas.microsoft.com/office/drawing/2014/main" id="{B475DB1C-27D8-1151-CB1F-0F3778DD2E78}"/>
              </a:ext>
            </a:extLst>
          </p:cNvPr>
          <p:cNvSpPr>
            <a:spLocks noChangeAspect="1"/>
          </p:cNvSpPr>
          <p:nvPr/>
        </p:nvSpPr>
        <p:spPr>
          <a:xfrm>
            <a:off x="10506240" y="256389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3A433CD0-734F-5E51-43DD-E1EF2FCF5882}"/>
              </a:ext>
            </a:extLst>
          </p:cNvPr>
          <p:cNvSpPr>
            <a:spLocks noChangeAspect="1"/>
          </p:cNvSpPr>
          <p:nvPr/>
        </p:nvSpPr>
        <p:spPr>
          <a:xfrm>
            <a:off x="10506240" y="2772738"/>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62CE3CDA-4D24-4BD6-9131-0CBCE37CE8D7}"/>
              </a:ext>
            </a:extLst>
          </p:cNvPr>
          <p:cNvSpPr>
            <a:spLocks noChangeAspect="1"/>
          </p:cNvSpPr>
          <p:nvPr/>
        </p:nvSpPr>
        <p:spPr>
          <a:xfrm>
            <a:off x="10506240" y="3244044"/>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99028E68-AA49-197D-ECAB-137927B74BAD}"/>
              </a:ext>
            </a:extLst>
          </p:cNvPr>
          <p:cNvSpPr>
            <a:spLocks noChangeAspect="1"/>
          </p:cNvSpPr>
          <p:nvPr/>
        </p:nvSpPr>
        <p:spPr>
          <a:xfrm>
            <a:off x="10506240" y="343031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0A778D04-65B7-C627-82E0-E83998B538B0}"/>
              </a:ext>
            </a:extLst>
          </p:cNvPr>
          <p:cNvSpPr>
            <a:spLocks noChangeAspect="1"/>
          </p:cNvSpPr>
          <p:nvPr/>
        </p:nvSpPr>
        <p:spPr>
          <a:xfrm>
            <a:off x="10506240" y="3675840"/>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2B5C0C54-1BA7-C22E-EC57-C9F9938B59C4}"/>
              </a:ext>
            </a:extLst>
          </p:cNvPr>
          <p:cNvSpPr>
            <a:spLocks noChangeAspect="1"/>
          </p:cNvSpPr>
          <p:nvPr/>
        </p:nvSpPr>
        <p:spPr>
          <a:xfrm>
            <a:off x="10506240" y="3729462"/>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1A8CE292-6C37-A29A-2FC6-07BDF0511FE8}"/>
              </a:ext>
            </a:extLst>
          </p:cNvPr>
          <p:cNvSpPr>
            <a:spLocks noChangeAspect="1"/>
          </p:cNvSpPr>
          <p:nvPr/>
        </p:nvSpPr>
        <p:spPr>
          <a:xfrm>
            <a:off x="10506240" y="3783084"/>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A3D1A47D-1CBD-A293-B7E5-4413EC45BB89}"/>
              </a:ext>
            </a:extLst>
          </p:cNvPr>
          <p:cNvSpPr>
            <a:spLocks noChangeAspect="1"/>
          </p:cNvSpPr>
          <p:nvPr/>
        </p:nvSpPr>
        <p:spPr>
          <a:xfrm>
            <a:off x="10506240" y="3836706"/>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DD571258-2503-28CC-49F4-9878DB6FEA47}"/>
              </a:ext>
            </a:extLst>
          </p:cNvPr>
          <p:cNvSpPr>
            <a:spLocks noChangeAspect="1"/>
          </p:cNvSpPr>
          <p:nvPr/>
        </p:nvSpPr>
        <p:spPr>
          <a:xfrm>
            <a:off x="10506240" y="391854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94D858BD-B5D3-E6AB-58EC-16EE53855E9D}"/>
              </a:ext>
            </a:extLst>
          </p:cNvPr>
          <p:cNvSpPr>
            <a:spLocks noChangeAspect="1"/>
          </p:cNvSpPr>
          <p:nvPr/>
        </p:nvSpPr>
        <p:spPr>
          <a:xfrm>
            <a:off x="10506240" y="3966528"/>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EE14DC44-B953-63D9-9F7B-6B31F8FDF4F1}"/>
              </a:ext>
            </a:extLst>
          </p:cNvPr>
          <p:cNvSpPr>
            <a:spLocks noChangeAspect="1"/>
          </p:cNvSpPr>
          <p:nvPr/>
        </p:nvSpPr>
        <p:spPr>
          <a:xfrm>
            <a:off x="10506240" y="407659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B7377D1E-2FCB-9AFD-5CB5-CC5FA0EFA7A6}"/>
              </a:ext>
            </a:extLst>
          </p:cNvPr>
          <p:cNvSpPr>
            <a:spLocks noChangeAspect="1"/>
          </p:cNvSpPr>
          <p:nvPr/>
        </p:nvSpPr>
        <p:spPr>
          <a:xfrm>
            <a:off x="10506240" y="412175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8D358519-3CCF-DB9C-CCFC-D0CD3F37506D}"/>
              </a:ext>
            </a:extLst>
          </p:cNvPr>
          <p:cNvSpPr>
            <a:spLocks noChangeAspect="1"/>
          </p:cNvSpPr>
          <p:nvPr/>
        </p:nvSpPr>
        <p:spPr>
          <a:xfrm>
            <a:off x="10506240" y="416690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D3B67275-D902-5102-3308-2CC3339D7AF7}"/>
              </a:ext>
            </a:extLst>
          </p:cNvPr>
          <p:cNvSpPr>
            <a:spLocks noChangeAspect="1"/>
          </p:cNvSpPr>
          <p:nvPr/>
        </p:nvSpPr>
        <p:spPr>
          <a:xfrm>
            <a:off x="10506240" y="421206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93EFFDBF-A44F-B983-D2B6-23322BBBC9EB}"/>
              </a:ext>
            </a:extLst>
          </p:cNvPr>
          <p:cNvSpPr>
            <a:spLocks noChangeAspect="1"/>
          </p:cNvSpPr>
          <p:nvPr/>
        </p:nvSpPr>
        <p:spPr>
          <a:xfrm>
            <a:off x="10506240" y="425722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992C7F39-F33F-3012-11E7-60E4B2DC5B5E}"/>
              </a:ext>
            </a:extLst>
          </p:cNvPr>
          <p:cNvSpPr>
            <a:spLocks noChangeAspect="1"/>
          </p:cNvSpPr>
          <p:nvPr/>
        </p:nvSpPr>
        <p:spPr>
          <a:xfrm>
            <a:off x="10506240" y="432213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65F435D3-74D8-F597-E834-A9155B010C3E}"/>
              </a:ext>
            </a:extLst>
          </p:cNvPr>
          <p:cNvSpPr>
            <a:spLocks noChangeAspect="1"/>
          </p:cNvSpPr>
          <p:nvPr/>
        </p:nvSpPr>
        <p:spPr>
          <a:xfrm>
            <a:off x="10506240" y="437858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01FF4AD7-F9BE-5280-F991-960EF5CE3BDC}"/>
              </a:ext>
            </a:extLst>
          </p:cNvPr>
          <p:cNvSpPr>
            <a:spLocks noChangeAspect="1"/>
          </p:cNvSpPr>
          <p:nvPr/>
        </p:nvSpPr>
        <p:spPr>
          <a:xfrm>
            <a:off x="10506240" y="443502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F271A213-09AD-BA3D-6A95-8015569B3C51}"/>
              </a:ext>
            </a:extLst>
          </p:cNvPr>
          <p:cNvSpPr>
            <a:spLocks noChangeAspect="1"/>
          </p:cNvSpPr>
          <p:nvPr/>
        </p:nvSpPr>
        <p:spPr>
          <a:xfrm>
            <a:off x="10506240" y="449147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F4250138-0537-58C4-D561-81D4A2A086C2}"/>
              </a:ext>
            </a:extLst>
          </p:cNvPr>
          <p:cNvSpPr>
            <a:spLocks noChangeAspect="1"/>
          </p:cNvSpPr>
          <p:nvPr/>
        </p:nvSpPr>
        <p:spPr>
          <a:xfrm>
            <a:off x="10506240" y="454792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3846CF0D-245A-4AAF-85DA-FFCC9662CFC2}"/>
              </a:ext>
            </a:extLst>
          </p:cNvPr>
          <p:cNvSpPr>
            <a:spLocks noChangeAspect="1"/>
          </p:cNvSpPr>
          <p:nvPr/>
        </p:nvSpPr>
        <p:spPr>
          <a:xfrm>
            <a:off x="10506240" y="460436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591DBEFB-7507-7997-F5D9-C8CE82E24A55}"/>
              </a:ext>
            </a:extLst>
          </p:cNvPr>
          <p:cNvSpPr>
            <a:spLocks noChangeAspect="1"/>
          </p:cNvSpPr>
          <p:nvPr/>
        </p:nvSpPr>
        <p:spPr>
          <a:xfrm>
            <a:off x="10506240" y="466081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BFB737D4-E7D0-5540-F6FE-BEC56B31DF0C}"/>
              </a:ext>
            </a:extLst>
          </p:cNvPr>
          <p:cNvSpPr>
            <a:spLocks noChangeAspect="1"/>
          </p:cNvSpPr>
          <p:nvPr/>
        </p:nvSpPr>
        <p:spPr>
          <a:xfrm>
            <a:off x="10506240" y="468339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A054CE55-55BC-7B6C-FCBA-7134739B8ECC}"/>
              </a:ext>
            </a:extLst>
          </p:cNvPr>
          <p:cNvSpPr>
            <a:spLocks noChangeAspect="1"/>
          </p:cNvSpPr>
          <p:nvPr/>
        </p:nvSpPr>
        <p:spPr>
          <a:xfrm>
            <a:off x="10506240" y="470597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85D7DB62-F1E3-E96D-4EC9-77F3DA097F20}"/>
              </a:ext>
            </a:extLst>
          </p:cNvPr>
          <p:cNvSpPr>
            <a:spLocks noChangeAspect="1"/>
          </p:cNvSpPr>
          <p:nvPr/>
        </p:nvSpPr>
        <p:spPr>
          <a:xfrm>
            <a:off x="10506240" y="472855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C22A667E-959B-12C0-0985-54BA68E0BB87}"/>
              </a:ext>
            </a:extLst>
          </p:cNvPr>
          <p:cNvSpPr>
            <a:spLocks noChangeAspect="1"/>
          </p:cNvSpPr>
          <p:nvPr/>
        </p:nvSpPr>
        <p:spPr>
          <a:xfrm>
            <a:off x="10506240" y="475114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a:extLst>
              <a:ext uri="{FF2B5EF4-FFF2-40B4-BE49-F238E27FC236}">
                <a16:creationId xmlns:a16="http://schemas.microsoft.com/office/drawing/2014/main" id="{89DDC819-9984-D1AE-0F30-142760E2E5C8}"/>
              </a:ext>
            </a:extLst>
          </p:cNvPr>
          <p:cNvSpPr>
            <a:spLocks noChangeAspect="1"/>
          </p:cNvSpPr>
          <p:nvPr/>
        </p:nvSpPr>
        <p:spPr>
          <a:xfrm>
            <a:off x="10506240" y="477372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a:extLst>
              <a:ext uri="{FF2B5EF4-FFF2-40B4-BE49-F238E27FC236}">
                <a16:creationId xmlns:a16="http://schemas.microsoft.com/office/drawing/2014/main" id="{B1AEFAA7-722E-AFCD-635B-60A6512344D4}"/>
              </a:ext>
            </a:extLst>
          </p:cNvPr>
          <p:cNvSpPr>
            <a:spLocks noChangeAspect="1"/>
          </p:cNvSpPr>
          <p:nvPr/>
        </p:nvSpPr>
        <p:spPr>
          <a:xfrm>
            <a:off x="10506240" y="479630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B8380A82-307A-CB26-893B-EF807E3A94E5}"/>
              </a:ext>
            </a:extLst>
          </p:cNvPr>
          <p:cNvSpPr>
            <a:spLocks noChangeAspect="1"/>
          </p:cNvSpPr>
          <p:nvPr/>
        </p:nvSpPr>
        <p:spPr>
          <a:xfrm>
            <a:off x="10506240" y="481888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2DDB020D-BAC1-6AA3-1D5E-798949D7CEF2}"/>
              </a:ext>
            </a:extLst>
          </p:cNvPr>
          <p:cNvSpPr>
            <a:spLocks noChangeAspect="1"/>
          </p:cNvSpPr>
          <p:nvPr/>
        </p:nvSpPr>
        <p:spPr>
          <a:xfrm>
            <a:off x="10506240" y="484146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A01E37BB-4638-F482-983B-5E044ED6FFBA}"/>
              </a:ext>
            </a:extLst>
          </p:cNvPr>
          <p:cNvSpPr>
            <a:spLocks noChangeAspect="1"/>
          </p:cNvSpPr>
          <p:nvPr/>
        </p:nvSpPr>
        <p:spPr>
          <a:xfrm>
            <a:off x="10506240" y="486405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E904D342-23E8-6AA3-3A64-E142CAB77916}"/>
              </a:ext>
            </a:extLst>
          </p:cNvPr>
          <p:cNvSpPr>
            <a:spLocks noChangeAspect="1"/>
          </p:cNvSpPr>
          <p:nvPr/>
        </p:nvSpPr>
        <p:spPr>
          <a:xfrm>
            <a:off x="10506240" y="488663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a:extLst>
              <a:ext uri="{FF2B5EF4-FFF2-40B4-BE49-F238E27FC236}">
                <a16:creationId xmlns:a16="http://schemas.microsoft.com/office/drawing/2014/main" id="{ABDF2423-5110-4714-5E95-DBB4988C42E6}"/>
              </a:ext>
            </a:extLst>
          </p:cNvPr>
          <p:cNvSpPr>
            <a:spLocks noChangeAspect="1"/>
          </p:cNvSpPr>
          <p:nvPr/>
        </p:nvSpPr>
        <p:spPr>
          <a:xfrm>
            <a:off x="10506240" y="490921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a:extLst>
              <a:ext uri="{FF2B5EF4-FFF2-40B4-BE49-F238E27FC236}">
                <a16:creationId xmlns:a16="http://schemas.microsoft.com/office/drawing/2014/main" id="{F5FD180A-554B-4227-6B8E-7A115C4BF962}"/>
              </a:ext>
            </a:extLst>
          </p:cNvPr>
          <p:cNvSpPr>
            <a:spLocks noChangeAspect="1"/>
          </p:cNvSpPr>
          <p:nvPr/>
        </p:nvSpPr>
        <p:spPr>
          <a:xfrm>
            <a:off x="10506240" y="493179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9928A149-707F-4DA9-D517-4BC471E8BC17}"/>
              </a:ext>
            </a:extLst>
          </p:cNvPr>
          <p:cNvSpPr>
            <a:spLocks noChangeAspect="1"/>
          </p:cNvSpPr>
          <p:nvPr/>
        </p:nvSpPr>
        <p:spPr>
          <a:xfrm>
            <a:off x="10506240" y="495437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a:extLst>
              <a:ext uri="{FF2B5EF4-FFF2-40B4-BE49-F238E27FC236}">
                <a16:creationId xmlns:a16="http://schemas.microsoft.com/office/drawing/2014/main" id="{3D77271A-37AA-0A6C-410D-1F5F9FFCAE1D}"/>
              </a:ext>
            </a:extLst>
          </p:cNvPr>
          <p:cNvSpPr>
            <a:spLocks noChangeAspect="1"/>
          </p:cNvSpPr>
          <p:nvPr/>
        </p:nvSpPr>
        <p:spPr>
          <a:xfrm>
            <a:off x="10506240" y="497696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a:extLst>
              <a:ext uri="{FF2B5EF4-FFF2-40B4-BE49-F238E27FC236}">
                <a16:creationId xmlns:a16="http://schemas.microsoft.com/office/drawing/2014/main" id="{41AFCDDE-CE5A-290E-FB9B-23D94977D18F}"/>
              </a:ext>
            </a:extLst>
          </p:cNvPr>
          <p:cNvSpPr>
            <a:spLocks noChangeAspect="1"/>
          </p:cNvSpPr>
          <p:nvPr/>
        </p:nvSpPr>
        <p:spPr>
          <a:xfrm>
            <a:off x="10506240" y="499954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a:extLst>
              <a:ext uri="{FF2B5EF4-FFF2-40B4-BE49-F238E27FC236}">
                <a16:creationId xmlns:a16="http://schemas.microsoft.com/office/drawing/2014/main" id="{EEE3A38B-E78C-7A64-54D1-D247DA9FB36D}"/>
              </a:ext>
            </a:extLst>
          </p:cNvPr>
          <p:cNvSpPr>
            <a:spLocks noChangeAspect="1"/>
          </p:cNvSpPr>
          <p:nvPr/>
        </p:nvSpPr>
        <p:spPr>
          <a:xfrm>
            <a:off x="8928155" y="2563256"/>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a:extLst>
              <a:ext uri="{FF2B5EF4-FFF2-40B4-BE49-F238E27FC236}">
                <a16:creationId xmlns:a16="http://schemas.microsoft.com/office/drawing/2014/main" id="{BB62EBD8-9A3D-961F-8339-74CB8BE507A3}"/>
              </a:ext>
            </a:extLst>
          </p:cNvPr>
          <p:cNvSpPr>
            <a:spLocks noChangeAspect="1"/>
          </p:cNvSpPr>
          <p:nvPr/>
        </p:nvSpPr>
        <p:spPr>
          <a:xfrm>
            <a:off x="8928155" y="2953360"/>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a:extLst>
              <a:ext uri="{FF2B5EF4-FFF2-40B4-BE49-F238E27FC236}">
                <a16:creationId xmlns:a16="http://schemas.microsoft.com/office/drawing/2014/main" id="{735F3881-4AFB-338A-FBD0-F9A6A0901612}"/>
              </a:ext>
            </a:extLst>
          </p:cNvPr>
          <p:cNvSpPr>
            <a:spLocks noChangeAspect="1"/>
          </p:cNvSpPr>
          <p:nvPr/>
        </p:nvSpPr>
        <p:spPr>
          <a:xfrm>
            <a:off x="8928155" y="3240590"/>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5E7CAF94-FCEF-0C7E-79B3-6F12606B76AE}"/>
              </a:ext>
            </a:extLst>
          </p:cNvPr>
          <p:cNvSpPr>
            <a:spLocks noChangeAspect="1"/>
          </p:cNvSpPr>
          <p:nvPr/>
        </p:nvSpPr>
        <p:spPr>
          <a:xfrm>
            <a:off x="8928155" y="3486124"/>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a:extLst>
              <a:ext uri="{FF2B5EF4-FFF2-40B4-BE49-F238E27FC236}">
                <a16:creationId xmlns:a16="http://schemas.microsoft.com/office/drawing/2014/main" id="{FA866713-E0E1-0BF7-7FAB-4677923B527B}"/>
              </a:ext>
            </a:extLst>
          </p:cNvPr>
          <p:cNvSpPr>
            <a:spLocks noChangeAspect="1"/>
          </p:cNvSpPr>
          <p:nvPr/>
        </p:nvSpPr>
        <p:spPr>
          <a:xfrm>
            <a:off x="8928155" y="3608916"/>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3A6C81C0-579D-5C35-7F67-609FB354BD22}"/>
              </a:ext>
            </a:extLst>
          </p:cNvPr>
          <p:cNvSpPr>
            <a:spLocks noChangeAspect="1"/>
          </p:cNvSpPr>
          <p:nvPr/>
        </p:nvSpPr>
        <p:spPr>
          <a:xfrm>
            <a:off x="8928155" y="406473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8F5833F5-A8A7-3C68-E35B-E2F9987B3277}"/>
              </a:ext>
            </a:extLst>
          </p:cNvPr>
          <p:cNvSpPr>
            <a:spLocks noChangeAspect="1"/>
          </p:cNvSpPr>
          <p:nvPr/>
        </p:nvSpPr>
        <p:spPr>
          <a:xfrm>
            <a:off x="8928155" y="409721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AF935AC9-3F36-0A22-FCE2-B1A8F21CD129}"/>
              </a:ext>
            </a:extLst>
          </p:cNvPr>
          <p:cNvSpPr>
            <a:spLocks noChangeAspect="1"/>
          </p:cNvSpPr>
          <p:nvPr/>
        </p:nvSpPr>
        <p:spPr>
          <a:xfrm>
            <a:off x="8928155" y="412969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TextBox 388">
            <a:extLst>
              <a:ext uri="{FF2B5EF4-FFF2-40B4-BE49-F238E27FC236}">
                <a16:creationId xmlns:a16="http://schemas.microsoft.com/office/drawing/2014/main" id="{C9F5B5D0-6A2F-C345-4E18-44604833C186}"/>
              </a:ext>
            </a:extLst>
          </p:cNvPr>
          <p:cNvSpPr txBox="1"/>
          <p:nvPr/>
        </p:nvSpPr>
        <p:spPr>
          <a:xfrm>
            <a:off x="2465607" y="1478284"/>
            <a:ext cx="2329484" cy="338554"/>
          </a:xfrm>
          <a:prstGeom prst="rect">
            <a:avLst/>
          </a:prstGeom>
          <a:noFill/>
        </p:spPr>
        <p:txBody>
          <a:bodyPr wrap="none" rtlCol="0">
            <a:spAutoFit/>
          </a:bodyPr>
          <a:lstStyle/>
          <a:p>
            <a:pPr algn="ctr"/>
            <a:r>
              <a:rPr lang="ja-JP" sz="1600" b="1">
                <a:solidFill>
                  <a:srgbClr val="4D4D4D"/>
                </a:solidFill>
              </a:rPr>
              <a:t>バクテリアの構成</a:t>
            </a:r>
          </a:p>
        </p:txBody>
      </p:sp>
      <p:sp>
        <p:nvSpPr>
          <p:cNvPr id="390" name="TextBox 389">
            <a:extLst>
              <a:ext uri="{FF2B5EF4-FFF2-40B4-BE49-F238E27FC236}">
                <a16:creationId xmlns:a16="http://schemas.microsoft.com/office/drawing/2014/main" id="{C9F5B5D0-6A2F-C345-4E18-44604833C186}"/>
              </a:ext>
            </a:extLst>
          </p:cNvPr>
          <p:cNvSpPr txBox="1"/>
          <p:nvPr/>
        </p:nvSpPr>
        <p:spPr>
          <a:xfrm>
            <a:off x="8445258" y="1262841"/>
            <a:ext cx="2518638" cy="769441"/>
          </a:xfrm>
          <a:prstGeom prst="rect">
            <a:avLst/>
          </a:prstGeom>
          <a:noFill/>
        </p:spPr>
        <p:txBody>
          <a:bodyPr wrap="none" rtlCol="0">
            <a:spAutoFit/>
          </a:bodyPr>
          <a:lstStyle/>
          <a:p>
            <a:pPr algn="ctr"/>
            <a:r>
              <a:rPr lang="ja-JP" sz="1600" b="1" dirty="0">
                <a:solidFill>
                  <a:srgbClr val="4D4D4D"/>
                </a:solidFill>
              </a:rPr>
              <a:t>バクテリアの移動
</a:t>
            </a:r>
            <a:r>
              <a:rPr lang="ja-JP" sz="1400" dirty="0">
                <a:solidFill>
                  <a:srgbClr val="4D4D4D"/>
                </a:solidFill>
              </a:rPr>
              <a:t>原発巣と転移巣間の類似した</a:t>
            </a:r>
            <a:br>
              <a:rPr lang="ja-JP" sz="1400" dirty="0">
                <a:solidFill>
                  <a:srgbClr val="4D4D4D"/>
                </a:solidFill>
              </a:rPr>
            </a:br>
            <a:r>
              <a:rPr lang="ja-JP" sz="1400" dirty="0">
                <a:solidFill>
                  <a:srgbClr val="4D4D4D"/>
                </a:solidFill>
              </a:rPr>
              <a:t>バクテリアDNA配列の%</a:t>
            </a:r>
          </a:p>
        </p:txBody>
      </p:sp>
    </p:spTree>
    <p:extLst>
      <p:ext uri="{BB962C8B-B14F-4D97-AF65-F5344CB8AC3E}">
        <p14:creationId xmlns:p14="http://schemas.microsoft.com/office/powerpoint/2010/main" val="1958807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SO-26：結腸直腸癌転移における微生物の同定と定量化 – Stevens P、et al</a:t>
            </a:r>
          </a:p>
        </p:txBody>
      </p:sp>
      <p:sp>
        <p:nvSpPr>
          <p:cNvPr id="22" name="Content Placeholder 2"/>
          <p:cNvSpPr>
            <a:spLocks noGrp="1"/>
          </p:cNvSpPr>
          <p:nvPr>
            <p:ph idx="1"/>
          </p:nvPr>
        </p:nvSpPr>
        <p:spPr>
          <a:xfrm>
            <a:off x="486833" y="1254035"/>
            <a:ext cx="11218335" cy="4746172"/>
          </a:xfrm>
        </p:spPr>
        <p:txBody>
          <a:bodyPr/>
          <a:lstStyle/>
          <a:p>
            <a:pPr marL="0" indent="0">
              <a:spcBef>
                <a:spcPts val="28200"/>
              </a:spcBef>
              <a:buNone/>
            </a:pPr>
            <a:r>
              <a:rPr lang="ja-JP" b="1"/>
              <a:t>結論</a:t>
            </a:r>
          </a:p>
          <a:p>
            <a:r>
              <a:rPr lang="ja-JP" b="1"/>
              <a:t>CRC転移患者においては、バクテリアの同一性と多様性は患者に依存する。CRC転移巣では、原発腫瘍から発生する可能性がある低い組織バイオマスが観察され、原発腫瘍はバクテリアバイオマスよりもはるかに高い組織を有する傾向がある。</a:t>
            </a:r>
          </a:p>
        </p:txBody>
      </p:sp>
      <p:sp>
        <p:nvSpPr>
          <p:cNvPr id="23" name="Text Placeholder 4"/>
          <p:cNvSpPr>
            <a:spLocks noGrp="1"/>
          </p:cNvSpPr>
          <p:nvPr>
            <p:ph type="body" sz="quarter" idx="11"/>
          </p:nvPr>
        </p:nvSpPr>
        <p:spPr>
          <a:xfrm>
            <a:off x="6197601" y="6096001"/>
            <a:ext cx="5507567" cy="487363"/>
          </a:xfrm>
        </p:spPr>
        <p:txBody>
          <a:bodyPr/>
          <a:lstStyle/>
          <a:p>
            <a:r>
              <a:rPr lang="ja-JP"/>
              <a:t>Hammel P, et al.Ann Oncol 2022;33(suppl):abstr SO-26</a:t>
            </a:r>
          </a:p>
        </p:txBody>
      </p:sp>
    </p:spTree>
    <p:extLst>
      <p:ext uri="{BB962C8B-B14F-4D97-AF65-F5344CB8AC3E}">
        <p14:creationId xmlns:p14="http://schemas.microsoft.com/office/powerpoint/2010/main" val="32859353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SO-36：免疫関連遺伝子発現プロファイルでは、転移性結腸直腸癌において第一選択のFOLFOXIRI/ベバシズマブにアテゾリズマブを追加する有効性を予測する：第II相無作為化AtezoTRIBE試験の翻訳解析 – Antoniotti C、et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試験の目的</a:t>
            </a:r>
          </a:p>
          <a:p>
            <a:r>
              <a:rPr lang="ja-JP" dirty="0"/>
              <a:t>第II相AtezoTRIBE試験において、mCRC患者を対象に、免疫関連遺伝子発現プロファイル(DetermalOシグネチャ)が、アテゾリズマブを1L FOLFOXIRI＋ベバシズマブに追加することを予測できるかどうかを評価すること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2022年ESMO WCGCで発表</a:t>
            </a:r>
            <a:br>
              <a:rPr lang="en-GB" altLang="ja-JP" dirty="0"/>
            </a:br>
            <a:r>
              <a:rPr lang="ja-JP" dirty="0"/>
              <a:t>Antoniotti C, et al.Ann Oncol 2022;33(suppl):abstr SO-36</a:t>
            </a:r>
          </a:p>
        </p:txBody>
      </p:sp>
      <p:sp>
        <p:nvSpPr>
          <p:cNvPr id="33" name="Rectangle 9"/>
          <p:cNvSpPr txBox="1">
            <a:spLocks noChangeArrowheads="1"/>
          </p:cNvSpPr>
          <p:nvPr/>
        </p:nvSpPr>
        <p:spPr bwMode="auto">
          <a:xfrm>
            <a:off x="1838052" y="5636240"/>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35" name="Oval 14"/>
          <p:cNvSpPr>
            <a:spLocks noChangeArrowheads="1"/>
          </p:cNvSpPr>
          <p:nvPr/>
        </p:nvSpPr>
        <p:spPr bwMode="auto">
          <a:xfrm>
            <a:off x="2898990" y="36901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2</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36" name="AutoShape 15"/>
          <p:cNvCxnSpPr>
            <a:cxnSpLocks noChangeShapeType="1"/>
            <a:stCxn id="35" idx="0"/>
            <a:endCxn id="47" idx="1"/>
          </p:cNvCxnSpPr>
          <p:nvPr/>
        </p:nvCxnSpPr>
        <p:spPr bwMode="auto">
          <a:xfrm rot="5400000" flipH="1" flipV="1">
            <a:off x="3044950" y="3093950"/>
            <a:ext cx="741989" cy="450312"/>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9420271" y="2683792"/>
            <a:ext cx="573574"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sp>
        <p:nvSpPr>
          <p:cNvPr id="41" name="Content Placeholder 26"/>
          <p:cNvSpPr txBox="1">
            <a:spLocks/>
          </p:cNvSpPr>
          <p:nvPr/>
        </p:nvSpPr>
        <p:spPr bwMode="auto">
          <a:xfrm>
            <a:off x="3811813" y="3403552"/>
            <a:ext cx="4434517"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施設</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PS 0 対 1～2</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原発腫瘍の位置(右または左 対 直腸)</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以前の補助化学療法</a:t>
            </a:r>
          </a:p>
          <a:p>
            <a:pPr marL="190500" indent="-190500">
              <a:spcAft>
                <a:spcPts val="400"/>
              </a:spcAft>
              <a:defRPr/>
            </a:pPr>
            <a:endParaRPr lang="en-US" sz="1400" b="1" dirty="0">
              <a:solidFill>
                <a:srgbClr val="043882"/>
              </a:solidFill>
            </a:endParaRPr>
          </a:p>
        </p:txBody>
      </p:sp>
      <p:cxnSp>
        <p:nvCxnSpPr>
          <p:cNvPr id="42" name="AutoShape 19"/>
          <p:cNvCxnSpPr>
            <a:cxnSpLocks noChangeShapeType="1"/>
            <a:stCxn id="48" idx="3"/>
            <a:endCxn id="35" idx="2"/>
          </p:cNvCxnSpPr>
          <p:nvPr/>
        </p:nvCxnSpPr>
        <p:spPr bwMode="auto">
          <a:xfrm>
            <a:off x="2765612" y="3982200"/>
            <a:ext cx="133378" cy="0"/>
          </a:xfrm>
          <a:prstGeom prst="straightConnector1">
            <a:avLst/>
          </a:prstGeom>
          <a:noFill/>
          <a:ln w="57150">
            <a:solidFill>
              <a:schemeClr val="bg2">
                <a:lumMod val="60000"/>
                <a:lumOff val="40000"/>
              </a:schemeClr>
            </a:solidFill>
            <a:round/>
            <a:headEnd type="none" w="med" len="med"/>
            <a:tailEnd type="none" w="med" len="med"/>
          </a:ln>
        </p:spPr>
      </p:cxnSp>
      <p:cxnSp>
        <p:nvCxnSpPr>
          <p:cNvPr id="44" name="AutoShape 21"/>
          <p:cNvCxnSpPr>
            <a:cxnSpLocks noChangeShapeType="1"/>
            <a:stCxn id="47" idx="3"/>
            <a:endCxn id="54" idx="1"/>
          </p:cNvCxnSpPr>
          <p:nvPr/>
        </p:nvCxnSpPr>
        <p:spPr bwMode="auto">
          <a:xfrm>
            <a:off x="7119279" y="2948111"/>
            <a:ext cx="251269" cy="0"/>
          </a:xfrm>
          <a:prstGeom prst="straightConnector1">
            <a:avLst/>
          </a:prstGeom>
          <a:noFill/>
          <a:ln w="57150">
            <a:solidFill>
              <a:schemeClr val="bg2">
                <a:lumMod val="60000"/>
                <a:lumOff val="40000"/>
              </a:schemeClr>
            </a:solidFill>
            <a:round/>
            <a:headEnd/>
            <a:tailEnd type="triangle" w="med" len="med"/>
          </a:ln>
        </p:spPr>
      </p:cxnSp>
      <p:sp>
        <p:nvSpPr>
          <p:cNvPr id="47" name="AutoShape 8"/>
          <p:cNvSpPr>
            <a:spLocks noChangeArrowheads="1"/>
          </p:cNvSpPr>
          <p:nvPr/>
        </p:nvSpPr>
        <p:spPr bwMode="auto">
          <a:xfrm>
            <a:off x="3641100" y="2476975"/>
            <a:ext cx="3478179"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アテゾリズマブ + FOLFOXIRI + ベバシズマブ(8サイクル)
(n=145)</a:t>
            </a:r>
          </a:p>
        </p:txBody>
      </p:sp>
      <p:sp>
        <p:nvSpPr>
          <p:cNvPr id="48" name="AutoShape 9"/>
          <p:cNvSpPr>
            <a:spLocks noChangeArrowheads="1"/>
          </p:cNvSpPr>
          <p:nvPr/>
        </p:nvSpPr>
        <p:spPr bwMode="auto">
          <a:xfrm>
            <a:off x="288641" y="3174030"/>
            <a:ext cx="247697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切除不能なmCRC</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未治療</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≤2</a:t>
            </a:r>
          </a:p>
          <a:p>
            <a:pPr defTabSz="892175" eaLnBrk="0" hangingPunct="0">
              <a:spcAft>
                <a:spcPct val="30000"/>
              </a:spcAft>
              <a:defRPr/>
            </a:pPr>
            <a:r>
              <a:rPr lang="ja-JP" sz="1600" dirty="0">
                <a:solidFill>
                  <a:srgbClr val="FFFFFF"/>
                </a:solidFill>
                <a:ea typeface="SimSun" pitchFamily="2" charset="-122"/>
              </a:rPr>
              <a:t>(n=218)</a:t>
            </a:r>
          </a:p>
        </p:txBody>
      </p:sp>
      <p:cxnSp>
        <p:nvCxnSpPr>
          <p:cNvPr id="49" name="AutoShape 16"/>
          <p:cNvCxnSpPr>
            <a:cxnSpLocks noChangeShapeType="1"/>
            <a:stCxn id="35" idx="4"/>
            <a:endCxn id="52" idx="1"/>
          </p:cNvCxnSpPr>
          <p:nvPr/>
        </p:nvCxnSpPr>
        <p:spPr bwMode="auto">
          <a:xfrm rot="16200000" flipH="1">
            <a:off x="2988086" y="4477002"/>
            <a:ext cx="856809" cy="451404"/>
          </a:xfrm>
          <a:prstGeom prst="bentConnector2">
            <a:avLst/>
          </a:prstGeom>
          <a:noFill/>
          <a:ln w="57150">
            <a:solidFill>
              <a:schemeClr val="bg2">
                <a:lumMod val="60000"/>
                <a:lumOff val="40000"/>
              </a:schemeClr>
            </a:solidFill>
            <a:round/>
            <a:headEnd/>
            <a:tailEnd type="triangle" w="med" len="med"/>
          </a:ln>
        </p:spPr>
      </p:cxnSp>
      <p:sp>
        <p:nvSpPr>
          <p:cNvPr id="50" name="AutoShape 12"/>
          <p:cNvSpPr>
            <a:spLocks noChangeArrowheads="1"/>
          </p:cNvSpPr>
          <p:nvPr/>
        </p:nvSpPr>
        <p:spPr bwMode="auto">
          <a:xfrm>
            <a:off x="9420271" y="4866789"/>
            <a:ext cx="573574"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51" name="AutoShape 20"/>
          <p:cNvCxnSpPr>
            <a:cxnSpLocks noChangeShapeType="1"/>
            <a:stCxn id="52" idx="3"/>
            <a:endCxn id="55" idx="1"/>
          </p:cNvCxnSpPr>
          <p:nvPr/>
        </p:nvCxnSpPr>
        <p:spPr bwMode="auto">
          <a:xfrm>
            <a:off x="7118320" y="5131109"/>
            <a:ext cx="252758"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3642192" y="4659929"/>
            <a:ext cx="3476128"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rgbClr val="4D4D4D"/>
                </a:solidFill>
                <a:ea typeface="SimSun" pitchFamily="2" charset="-122"/>
              </a:rPr>
              <a:t>FOLFOXIRI + ベバシズマブ
（8サイクル）
（n=73）</a:t>
            </a:r>
          </a:p>
        </p:txBody>
      </p:sp>
      <p:sp>
        <p:nvSpPr>
          <p:cNvPr id="53" name="Content Placeholder 26"/>
          <p:cNvSpPr txBox="1">
            <a:spLocks/>
          </p:cNvSpPr>
          <p:nvPr/>
        </p:nvSpPr>
        <p:spPr>
          <a:xfrm>
            <a:off x="6121128" y="563624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奏功、切除率、安全性</a:t>
            </a:r>
          </a:p>
        </p:txBody>
      </p:sp>
      <p:sp>
        <p:nvSpPr>
          <p:cNvPr id="54" name="AutoShape 8"/>
          <p:cNvSpPr>
            <a:spLocks noChangeArrowheads="1"/>
          </p:cNvSpPr>
          <p:nvPr/>
        </p:nvSpPr>
        <p:spPr bwMode="auto">
          <a:xfrm>
            <a:off x="7370548" y="2476975"/>
            <a:ext cx="1797641"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アテゾリズマブ + 
ベバシズマブ + 
5FU/LV</a:t>
            </a:r>
          </a:p>
        </p:txBody>
      </p:sp>
      <p:sp>
        <p:nvSpPr>
          <p:cNvPr id="55" name="AutoShape 12"/>
          <p:cNvSpPr>
            <a:spLocks noChangeArrowheads="1"/>
          </p:cNvSpPr>
          <p:nvPr/>
        </p:nvSpPr>
        <p:spPr bwMode="auto">
          <a:xfrm>
            <a:off x="7371078" y="4659929"/>
            <a:ext cx="1796581"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rgbClr val="4D4D4D"/>
                </a:solidFill>
                <a:ea typeface="SimSun" pitchFamily="2" charset="-122"/>
              </a:rPr>
              <a:t>ベバシズマブ +
5FU/LV</a:t>
            </a:r>
          </a:p>
        </p:txBody>
      </p:sp>
      <p:cxnSp>
        <p:nvCxnSpPr>
          <p:cNvPr id="56" name="AutoShape 21"/>
          <p:cNvCxnSpPr>
            <a:cxnSpLocks noChangeShapeType="1"/>
            <a:stCxn id="54" idx="3"/>
            <a:endCxn id="39" idx="1"/>
          </p:cNvCxnSpPr>
          <p:nvPr/>
        </p:nvCxnSpPr>
        <p:spPr bwMode="auto">
          <a:xfrm>
            <a:off x="9168189" y="2948111"/>
            <a:ext cx="252082" cy="0"/>
          </a:xfrm>
          <a:prstGeom prst="straightConnector1">
            <a:avLst/>
          </a:prstGeom>
          <a:noFill/>
          <a:ln w="57150">
            <a:solidFill>
              <a:schemeClr val="bg2">
                <a:lumMod val="60000"/>
                <a:lumOff val="40000"/>
              </a:schemeClr>
            </a:solidFill>
            <a:round/>
            <a:headEnd/>
            <a:tailEnd type="triangle" w="med" len="med"/>
          </a:ln>
        </p:spPr>
      </p:cxnSp>
      <p:cxnSp>
        <p:nvCxnSpPr>
          <p:cNvPr id="57" name="AutoShape 20"/>
          <p:cNvCxnSpPr>
            <a:cxnSpLocks noChangeShapeType="1"/>
            <a:stCxn id="55" idx="3"/>
            <a:endCxn id="50" idx="1"/>
          </p:cNvCxnSpPr>
          <p:nvPr/>
        </p:nvCxnSpPr>
        <p:spPr bwMode="auto">
          <a:xfrm flipV="1">
            <a:off x="9167659" y="5131108"/>
            <a:ext cx="252612" cy="1"/>
          </a:xfrm>
          <a:prstGeom prst="straightConnector1">
            <a:avLst/>
          </a:prstGeom>
          <a:noFill/>
          <a:ln w="57150">
            <a:solidFill>
              <a:schemeClr val="bg2">
                <a:lumMod val="60000"/>
                <a:lumOff val="40000"/>
              </a:schemeClr>
            </a:solidFill>
            <a:prstDash val="sysDot"/>
            <a:round/>
            <a:headEnd/>
            <a:tailEnd type="triangle" w="med" len="med"/>
          </a:ln>
        </p:spPr>
      </p:cxnSp>
      <p:sp>
        <p:nvSpPr>
          <p:cNvPr id="58" name="Rounded Rectangle 57"/>
          <p:cNvSpPr/>
          <p:nvPr/>
        </p:nvSpPr>
        <p:spPr>
          <a:xfrm>
            <a:off x="4193207" y="2116392"/>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ja-JP" sz="1600" b="1">
                <a:solidFill>
                  <a:srgbClr val="4D4D4D"/>
                </a:solidFill>
                <a:ea typeface="SimSun" pitchFamily="2" charset="-122"/>
              </a:rPr>
              <a:t>導入</a:t>
            </a:r>
          </a:p>
        </p:txBody>
      </p:sp>
      <p:sp>
        <p:nvSpPr>
          <p:cNvPr id="59" name="Rounded Rectangle 58"/>
          <p:cNvSpPr/>
          <p:nvPr/>
        </p:nvSpPr>
        <p:spPr>
          <a:xfrm>
            <a:off x="6971401" y="2116392"/>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ja-JP" sz="1600" b="1">
                <a:solidFill>
                  <a:srgbClr val="4D4D4D"/>
                </a:solidFill>
                <a:ea typeface="SimSun" pitchFamily="2" charset="-122"/>
              </a:rPr>
              <a:t>維持療法</a:t>
            </a:r>
          </a:p>
        </p:txBody>
      </p:sp>
      <p:sp>
        <p:nvSpPr>
          <p:cNvPr id="60" name="AutoShape 8"/>
          <p:cNvSpPr>
            <a:spLocks noChangeArrowheads="1"/>
          </p:cNvSpPr>
          <p:nvPr/>
        </p:nvSpPr>
        <p:spPr bwMode="auto">
          <a:xfrm>
            <a:off x="10073588" y="2658605"/>
            <a:ext cx="1864689" cy="2752770"/>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再導入
FOLFOXIRI +
ベバシズマブ ±
アテゾリズマブ </a:t>
            </a:r>
          </a:p>
          <a:p>
            <a:pPr algn="ctr" defTabSz="892175" eaLnBrk="0" hangingPunct="0">
              <a:defRPr/>
            </a:pPr>
            <a:r>
              <a:rPr lang="ja-JP" dirty="0">
                <a:solidFill>
                  <a:srgbClr val="FFFFFF"/>
                </a:solidFill>
                <a:ea typeface="SimSun" pitchFamily="2" charset="-122"/>
              </a:rPr>
              <a:t>（8サイクル）その後
ベバシズマブ +
5FU/LV ± アテゾリズマブ</a:t>
            </a:r>
          </a:p>
        </p:txBody>
      </p:sp>
    </p:spTree>
    <p:extLst>
      <p:ext uri="{BB962C8B-B14F-4D97-AF65-F5344CB8AC3E}">
        <p14:creationId xmlns:p14="http://schemas.microsoft.com/office/powerpoint/2010/main" val="39934173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507854" y="179614"/>
            <a:ext cx="11076074" cy="807720"/>
          </a:xfrm>
        </p:spPr>
        <p:txBody>
          <a:bodyPr/>
          <a:lstStyle/>
          <a:p>
            <a:r>
              <a:rPr lang="ja-JP"/>
              <a:t>SO-36：免疫関連遺伝子発現プロファイルでは、転移性結腸直腸癌において第一選択のFOLFOXIRI/ベバシズマブにアテゾリズマブを追加する有効性を予測する：第II相無作為化AtezoTRIBE試験の翻訳解析 – Antoniotti C、et al</a:t>
            </a:r>
          </a:p>
        </p:txBody>
      </p:sp>
      <p:sp>
        <p:nvSpPr>
          <p:cNvPr id="22" name="Content Placeholder 2"/>
          <p:cNvSpPr>
            <a:spLocks noGrp="1"/>
          </p:cNvSpPr>
          <p:nvPr>
            <p:ph idx="1"/>
          </p:nvPr>
        </p:nvSpPr>
        <p:spPr>
          <a:xfrm>
            <a:off x="507854" y="1246422"/>
            <a:ext cx="11218335" cy="4746172"/>
          </a:xfrm>
        </p:spPr>
        <p:txBody>
          <a:bodyPr/>
          <a:lstStyle/>
          <a:p>
            <a:pPr marL="0" indent="0">
              <a:buNone/>
            </a:pPr>
            <a:r>
              <a:rPr lang="ja-JP" b="1">
                <a:solidFill>
                  <a:schemeClr val="tx1"/>
                </a:solidFill>
              </a:rPr>
              <a:t>主要結果</a:t>
            </a:r>
          </a:p>
        </p:txBody>
      </p:sp>
      <p:sp>
        <p:nvSpPr>
          <p:cNvPr id="23" name="Text Placeholder 4"/>
          <p:cNvSpPr>
            <a:spLocks noGrp="1"/>
          </p:cNvSpPr>
          <p:nvPr>
            <p:ph type="body" sz="quarter" idx="11"/>
          </p:nvPr>
        </p:nvSpPr>
        <p:spPr>
          <a:xfrm>
            <a:off x="6218622" y="6096001"/>
            <a:ext cx="5507567" cy="487363"/>
          </a:xfrm>
        </p:spPr>
        <p:txBody>
          <a:bodyPr/>
          <a:lstStyle/>
          <a:p>
            <a:r>
              <a:rPr lang="ja-JP">
                <a:solidFill>
                  <a:schemeClr val="tx1"/>
                </a:solidFill>
              </a:rPr>
              <a:t>Antoniotti C, et al.Ann Oncol 2022;33(suppl):abstr SO-36</a:t>
            </a:r>
          </a:p>
        </p:txBody>
      </p:sp>
      <p:sp>
        <p:nvSpPr>
          <p:cNvPr id="6" name="TextBox 5">
            <a:extLst>
              <a:ext uri="{FF2B5EF4-FFF2-40B4-BE49-F238E27FC236}">
                <a16:creationId xmlns:a16="http://schemas.microsoft.com/office/drawing/2014/main" id="{74A8DF01-A736-3BFF-0060-B52277098242}"/>
              </a:ext>
            </a:extLst>
          </p:cNvPr>
          <p:cNvSpPr txBox="1"/>
          <p:nvPr/>
        </p:nvSpPr>
        <p:spPr>
          <a:xfrm>
            <a:off x="2148818" y="1592401"/>
            <a:ext cx="2770310" cy="338554"/>
          </a:xfrm>
          <a:prstGeom prst="rect">
            <a:avLst/>
          </a:prstGeom>
          <a:noFill/>
        </p:spPr>
        <p:txBody>
          <a:bodyPr wrap="none" rtlCol="0">
            <a:spAutoFit/>
          </a:bodyPr>
          <a:lstStyle/>
          <a:p>
            <a:pPr algn="ctr"/>
            <a:r>
              <a:rPr lang="ja-JP" sz="1600" b="1">
                <a:solidFill>
                  <a:schemeClr val="tx1"/>
                </a:solidFill>
              </a:rPr>
              <a:t>全集団(n=122)</a:t>
            </a:r>
          </a:p>
        </p:txBody>
      </p:sp>
      <p:sp>
        <p:nvSpPr>
          <p:cNvPr id="7" name="Freeform 21">
            <a:extLst>
              <a:ext uri="{FF2B5EF4-FFF2-40B4-BE49-F238E27FC236}">
                <a16:creationId xmlns:a16="http://schemas.microsoft.com/office/drawing/2014/main" id="{C732AB5E-A649-7BCA-9C44-6C27BAD86C43}"/>
              </a:ext>
            </a:extLst>
          </p:cNvPr>
          <p:cNvSpPr>
            <a:spLocks/>
          </p:cNvSpPr>
          <p:nvPr/>
        </p:nvSpPr>
        <p:spPr bwMode="auto">
          <a:xfrm>
            <a:off x="1394290" y="2060260"/>
            <a:ext cx="4071379"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8" name="Group 7">
            <a:extLst>
              <a:ext uri="{FF2B5EF4-FFF2-40B4-BE49-F238E27FC236}">
                <a16:creationId xmlns:a16="http://schemas.microsoft.com/office/drawing/2014/main" id="{B00A35E8-33C1-2D4E-A886-695CBE2E0427}"/>
              </a:ext>
            </a:extLst>
          </p:cNvPr>
          <p:cNvGrpSpPr/>
          <p:nvPr/>
        </p:nvGrpSpPr>
        <p:grpSpPr>
          <a:xfrm>
            <a:off x="716525" y="1899434"/>
            <a:ext cx="677560" cy="2331561"/>
            <a:chOff x="1394368" y="1225836"/>
            <a:chExt cx="589987" cy="2938382"/>
          </a:xfrm>
        </p:grpSpPr>
        <p:sp>
          <p:nvSpPr>
            <p:cNvPr id="9" name="Line 6">
              <a:extLst>
                <a:ext uri="{FF2B5EF4-FFF2-40B4-BE49-F238E27FC236}">
                  <a16:creationId xmlns:a16="http://schemas.microsoft.com/office/drawing/2014/main" id="{CB08A8A2-0609-21A0-2D7E-4B04D9F1076F}"/>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0" name="Line 7">
              <a:extLst>
                <a:ext uri="{FF2B5EF4-FFF2-40B4-BE49-F238E27FC236}">
                  <a16:creationId xmlns:a16="http://schemas.microsoft.com/office/drawing/2014/main" id="{EB71508C-0AB3-DFC5-993E-D935A2C35AE4}"/>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 name="Line 8">
              <a:extLst>
                <a:ext uri="{FF2B5EF4-FFF2-40B4-BE49-F238E27FC236}">
                  <a16:creationId xmlns:a16="http://schemas.microsoft.com/office/drawing/2014/main" id="{1F7AC5A9-B0E7-F816-67A1-B7AA5C485A2C}"/>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9">
              <a:extLst>
                <a:ext uri="{FF2B5EF4-FFF2-40B4-BE49-F238E27FC236}">
                  <a16:creationId xmlns:a16="http://schemas.microsoft.com/office/drawing/2014/main" id="{9E521194-CA8C-B05A-2216-39AB6B1879D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10">
              <a:extLst>
                <a:ext uri="{FF2B5EF4-FFF2-40B4-BE49-F238E27FC236}">
                  <a16:creationId xmlns:a16="http://schemas.microsoft.com/office/drawing/2014/main" id="{19D6FA63-2750-30A7-C179-EFBABAF2E5DF}"/>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11">
              <a:extLst>
                <a:ext uri="{FF2B5EF4-FFF2-40B4-BE49-F238E27FC236}">
                  <a16:creationId xmlns:a16="http://schemas.microsoft.com/office/drawing/2014/main" id="{B23F928B-C189-3D93-DD80-8FACE51361BE}"/>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TextBox 14">
              <a:extLst>
                <a:ext uri="{FF2B5EF4-FFF2-40B4-BE49-F238E27FC236}">
                  <a16:creationId xmlns:a16="http://schemas.microsoft.com/office/drawing/2014/main" id="{CCC54E85-5713-B143-21A7-B2CFE2E1C3AD}"/>
                </a:ext>
              </a:extLst>
            </p:cNvPr>
            <p:cNvSpPr txBox="1"/>
            <p:nvPr/>
          </p:nvSpPr>
          <p:spPr>
            <a:xfrm rot="16200000">
              <a:off x="491111" y="2589304"/>
              <a:ext cx="2074511" cy="267998"/>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PFSの確率、%</a:t>
              </a:r>
            </a:p>
          </p:txBody>
        </p:sp>
        <p:sp>
          <p:nvSpPr>
            <p:cNvPr id="16" name="TextBox 15">
              <a:extLst>
                <a:ext uri="{FF2B5EF4-FFF2-40B4-BE49-F238E27FC236}">
                  <a16:creationId xmlns:a16="http://schemas.microsoft.com/office/drawing/2014/main" id="{79592B09-4565-6804-D2B4-730BC20E4D25}"/>
                </a:ext>
              </a:extLst>
            </p:cNvPr>
            <p:cNvSpPr txBox="1"/>
            <p:nvPr/>
          </p:nvSpPr>
          <p:spPr>
            <a:xfrm>
              <a:off x="1522343" y="1225836"/>
              <a:ext cx="42042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100</a:t>
              </a:r>
            </a:p>
          </p:txBody>
        </p:sp>
        <p:sp>
          <p:nvSpPr>
            <p:cNvPr id="17" name="TextBox 16">
              <a:extLst>
                <a:ext uri="{FF2B5EF4-FFF2-40B4-BE49-F238E27FC236}">
                  <a16:creationId xmlns:a16="http://schemas.microsoft.com/office/drawing/2014/main" id="{4CD5F6C5-581A-47D7-0019-A4AB1B31B352}"/>
                </a:ext>
              </a:extLst>
            </p:cNvPr>
            <p:cNvSpPr txBox="1"/>
            <p:nvPr/>
          </p:nvSpPr>
          <p:spPr>
            <a:xfrm>
              <a:off x="1608884" y="1749975"/>
              <a:ext cx="33388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80</a:t>
              </a:r>
            </a:p>
          </p:txBody>
        </p:sp>
        <p:sp>
          <p:nvSpPr>
            <p:cNvPr id="18" name="TextBox 17">
              <a:extLst>
                <a:ext uri="{FF2B5EF4-FFF2-40B4-BE49-F238E27FC236}">
                  <a16:creationId xmlns:a16="http://schemas.microsoft.com/office/drawing/2014/main" id="{313D1351-9F9D-5A89-7786-16B7B02DFF68}"/>
                </a:ext>
              </a:extLst>
            </p:cNvPr>
            <p:cNvSpPr txBox="1"/>
            <p:nvPr/>
          </p:nvSpPr>
          <p:spPr>
            <a:xfrm>
              <a:off x="1608884" y="2248506"/>
              <a:ext cx="33388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60</a:t>
              </a:r>
            </a:p>
          </p:txBody>
        </p:sp>
        <p:sp>
          <p:nvSpPr>
            <p:cNvPr id="19" name="TextBox 18">
              <a:extLst>
                <a:ext uri="{FF2B5EF4-FFF2-40B4-BE49-F238E27FC236}">
                  <a16:creationId xmlns:a16="http://schemas.microsoft.com/office/drawing/2014/main" id="{AA842637-8B9D-C221-13FC-6ECA383C5BF5}"/>
                </a:ext>
              </a:extLst>
            </p:cNvPr>
            <p:cNvSpPr txBox="1"/>
            <p:nvPr/>
          </p:nvSpPr>
          <p:spPr>
            <a:xfrm>
              <a:off x="1608884" y="2763159"/>
              <a:ext cx="33388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40</a:t>
              </a:r>
            </a:p>
          </p:txBody>
        </p:sp>
        <p:sp>
          <p:nvSpPr>
            <p:cNvPr id="20" name="TextBox 19">
              <a:extLst>
                <a:ext uri="{FF2B5EF4-FFF2-40B4-BE49-F238E27FC236}">
                  <a16:creationId xmlns:a16="http://schemas.microsoft.com/office/drawing/2014/main" id="{DB8F5C13-2BDD-8549-2284-8793754447FB}"/>
                </a:ext>
              </a:extLst>
            </p:cNvPr>
            <p:cNvSpPr txBox="1"/>
            <p:nvPr/>
          </p:nvSpPr>
          <p:spPr>
            <a:xfrm>
              <a:off x="1608884" y="3267062"/>
              <a:ext cx="33388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20</a:t>
              </a:r>
            </a:p>
          </p:txBody>
        </p:sp>
        <p:sp>
          <p:nvSpPr>
            <p:cNvPr id="24" name="TextBox 23">
              <a:extLst>
                <a:ext uri="{FF2B5EF4-FFF2-40B4-BE49-F238E27FC236}">
                  <a16:creationId xmlns:a16="http://schemas.microsoft.com/office/drawing/2014/main" id="{A6CB3314-60F1-A1EC-2B47-0A6BE8787E88}"/>
                </a:ext>
              </a:extLst>
            </p:cNvPr>
            <p:cNvSpPr txBox="1"/>
            <p:nvPr/>
          </p:nvSpPr>
          <p:spPr>
            <a:xfrm>
              <a:off x="1695432" y="3776338"/>
              <a:ext cx="247339"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25" name="TextBox 24">
            <a:extLst>
              <a:ext uri="{FF2B5EF4-FFF2-40B4-BE49-F238E27FC236}">
                <a16:creationId xmlns:a16="http://schemas.microsoft.com/office/drawing/2014/main" id="{06F3DCE3-AB36-FDC9-B1C6-4729198CED69}"/>
              </a:ext>
            </a:extLst>
          </p:cNvPr>
          <p:cNvSpPr txBox="1"/>
          <p:nvPr/>
        </p:nvSpPr>
        <p:spPr>
          <a:xfrm>
            <a:off x="2825890" y="4442740"/>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期間、月数</a:t>
            </a:r>
          </a:p>
        </p:txBody>
      </p:sp>
      <p:grpSp>
        <p:nvGrpSpPr>
          <p:cNvPr id="26" name="Group 25">
            <a:extLst>
              <a:ext uri="{FF2B5EF4-FFF2-40B4-BE49-F238E27FC236}">
                <a16:creationId xmlns:a16="http://schemas.microsoft.com/office/drawing/2014/main" id="{EFCE2750-E8BA-2D1E-DE76-A924668A9AA7}"/>
              </a:ext>
            </a:extLst>
          </p:cNvPr>
          <p:cNvGrpSpPr/>
          <p:nvPr/>
        </p:nvGrpSpPr>
        <p:grpSpPr>
          <a:xfrm>
            <a:off x="1378477" y="4183217"/>
            <a:ext cx="4179782" cy="360147"/>
            <a:chOff x="1542221" y="4188565"/>
            <a:chExt cx="2776797" cy="360147"/>
          </a:xfrm>
        </p:grpSpPr>
        <p:sp>
          <p:nvSpPr>
            <p:cNvPr id="27" name="Line 21">
              <a:extLst>
                <a:ext uri="{FF2B5EF4-FFF2-40B4-BE49-F238E27FC236}">
                  <a16:creationId xmlns:a16="http://schemas.microsoft.com/office/drawing/2014/main" id="{9EF719DC-3C24-D938-5817-D02ABB0C0BF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CC45CE-3E74-1BDD-59F0-4F1355997310}"/>
                </a:ext>
              </a:extLst>
            </p:cNvPr>
            <p:cNvSpPr txBox="1"/>
            <p:nvPr/>
          </p:nvSpPr>
          <p:spPr>
            <a:xfrm>
              <a:off x="4138666" y="4260565"/>
              <a:ext cx="18035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35</a:t>
              </a:r>
            </a:p>
          </p:txBody>
        </p:sp>
        <p:sp>
          <p:nvSpPr>
            <p:cNvPr id="29" name="Line 21">
              <a:extLst>
                <a:ext uri="{FF2B5EF4-FFF2-40B4-BE49-F238E27FC236}">
                  <a16:creationId xmlns:a16="http://schemas.microsoft.com/office/drawing/2014/main" id="{F5E2F430-5C9F-C089-4D0F-1182F3C907C2}"/>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8A9AA4-3F89-C4BD-E83B-28D7EA12AD0A}"/>
                </a:ext>
              </a:extLst>
            </p:cNvPr>
            <p:cNvSpPr txBox="1"/>
            <p:nvPr/>
          </p:nvSpPr>
          <p:spPr>
            <a:xfrm>
              <a:off x="3763028" y="4260565"/>
              <a:ext cx="18035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30</a:t>
              </a:r>
            </a:p>
          </p:txBody>
        </p:sp>
        <p:sp>
          <p:nvSpPr>
            <p:cNvPr id="31" name="Line 21">
              <a:extLst>
                <a:ext uri="{FF2B5EF4-FFF2-40B4-BE49-F238E27FC236}">
                  <a16:creationId xmlns:a16="http://schemas.microsoft.com/office/drawing/2014/main" id="{BAB3D241-29BD-C68B-B410-EA66B45E7165}"/>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312F37D-7E01-4285-3C09-121D3CCF3ABA}"/>
                </a:ext>
              </a:extLst>
            </p:cNvPr>
            <p:cNvSpPr txBox="1"/>
            <p:nvPr/>
          </p:nvSpPr>
          <p:spPr>
            <a:xfrm>
              <a:off x="3387393" y="4260565"/>
              <a:ext cx="18035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25</a:t>
              </a:r>
            </a:p>
          </p:txBody>
        </p:sp>
        <p:sp>
          <p:nvSpPr>
            <p:cNvPr id="33" name="Line 21">
              <a:extLst>
                <a:ext uri="{FF2B5EF4-FFF2-40B4-BE49-F238E27FC236}">
                  <a16:creationId xmlns:a16="http://schemas.microsoft.com/office/drawing/2014/main" id="{A58D8947-9F2D-8130-1680-8C8CCACAC501}"/>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9B3B68E-AC0E-02A5-4A3E-B2F5D9169BEC}"/>
                </a:ext>
              </a:extLst>
            </p:cNvPr>
            <p:cNvSpPr txBox="1"/>
            <p:nvPr/>
          </p:nvSpPr>
          <p:spPr>
            <a:xfrm>
              <a:off x="3011756" y="4260565"/>
              <a:ext cx="18035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20</a:t>
              </a:r>
            </a:p>
          </p:txBody>
        </p:sp>
        <p:sp>
          <p:nvSpPr>
            <p:cNvPr id="35" name="Line 21">
              <a:extLst>
                <a:ext uri="{FF2B5EF4-FFF2-40B4-BE49-F238E27FC236}">
                  <a16:creationId xmlns:a16="http://schemas.microsoft.com/office/drawing/2014/main" id="{B1477515-6F97-4075-D4FC-2128341A9B4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24ACE82-D0B9-5292-DEC2-2459E1F7AB88}"/>
                </a:ext>
              </a:extLst>
            </p:cNvPr>
            <p:cNvSpPr txBox="1"/>
            <p:nvPr/>
          </p:nvSpPr>
          <p:spPr>
            <a:xfrm>
              <a:off x="2636119" y="4260565"/>
              <a:ext cx="18035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15</a:t>
              </a:r>
            </a:p>
          </p:txBody>
        </p:sp>
        <p:sp>
          <p:nvSpPr>
            <p:cNvPr id="37" name="Line 21">
              <a:extLst>
                <a:ext uri="{FF2B5EF4-FFF2-40B4-BE49-F238E27FC236}">
                  <a16:creationId xmlns:a16="http://schemas.microsoft.com/office/drawing/2014/main" id="{DEF2B974-86D4-F328-5EEC-EC1393E642FE}"/>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730D50CE-E41B-8B89-4337-0700C8964A4F}"/>
                </a:ext>
              </a:extLst>
            </p:cNvPr>
            <p:cNvSpPr txBox="1"/>
            <p:nvPr/>
          </p:nvSpPr>
          <p:spPr>
            <a:xfrm>
              <a:off x="2260482" y="4260565"/>
              <a:ext cx="180352"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10</a:t>
              </a:r>
            </a:p>
          </p:txBody>
        </p:sp>
        <p:sp>
          <p:nvSpPr>
            <p:cNvPr id="39" name="Line 21">
              <a:extLst>
                <a:ext uri="{FF2B5EF4-FFF2-40B4-BE49-F238E27FC236}">
                  <a16:creationId xmlns:a16="http://schemas.microsoft.com/office/drawing/2014/main" id="{22A29995-BB10-8012-B8FE-6F6653FA69B5}"/>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ACA196DD-5B11-23A1-BFEC-5565B71F1987}"/>
                </a:ext>
              </a:extLst>
            </p:cNvPr>
            <p:cNvSpPr txBox="1"/>
            <p:nvPr/>
          </p:nvSpPr>
          <p:spPr>
            <a:xfrm>
              <a:off x="1917857" y="4260565"/>
              <a:ext cx="114326"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5</a:t>
              </a:r>
            </a:p>
          </p:txBody>
        </p:sp>
        <p:sp>
          <p:nvSpPr>
            <p:cNvPr id="41" name="Line 21">
              <a:extLst>
                <a:ext uri="{FF2B5EF4-FFF2-40B4-BE49-F238E27FC236}">
                  <a16:creationId xmlns:a16="http://schemas.microsoft.com/office/drawing/2014/main" id="{7E2DC239-4D33-9D67-CB53-61472786D1F0}"/>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05AD3AD-272E-96E9-C9DB-B7CBC5DBA136}"/>
                </a:ext>
              </a:extLst>
            </p:cNvPr>
            <p:cNvSpPr txBox="1"/>
            <p:nvPr/>
          </p:nvSpPr>
          <p:spPr>
            <a:xfrm>
              <a:off x="1542221" y="4260565"/>
              <a:ext cx="114326"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43" name="TextBox 42">
            <a:extLst>
              <a:ext uri="{FF2B5EF4-FFF2-40B4-BE49-F238E27FC236}">
                <a16:creationId xmlns:a16="http://schemas.microsoft.com/office/drawing/2014/main" id="{06FA2237-0E14-835B-0C91-C0ADD81D3ECA}"/>
              </a:ext>
            </a:extLst>
          </p:cNvPr>
          <p:cNvSpPr txBox="1"/>
          <p:nvPr/>
        </p:nvSpPr>
        <p:spPr>
          <a:xfrm>
            <a:off x="396363" y="4480324"/>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44" name="Group 43">
            <a:extLst>
              <a:ext uri="{FF2B5EF4-FFF2-40B4-BE49-F238E27FC236}">
                <a16:creationId xmlns:a16="http://schemas.microsoft.com/office/drawing/2014/main" id="{27C803E3-B1B8-E7C9-B878-07BA08B1766C}"/>
              </a:ext>
            </a:extLst>
          </p:cNvPr>
          <p:cNvGrpSpPr/>
          <p:nvPr/>
        </p:nvGrpSpPr>
        <p:grpSpPr>
          <a:xfrm>
            <a:off x="690721" y="4963403"/>
            <a:ext cx="4796823" cy="307777"/>
            <a:chOff x="690721" y="5057667"/>
            <a:chExt cx="4796823" cy="307777"/>
          </a:xfrm>
        </p:grpSpPr>
        <p:grpSp>
          <p:nvGrpSpPr>
            <p:cNvPr id="45" name="Group 44">
              <a:extLst>
                <a:ext uri="{FF2B5EF4-FFF2-40B4-BE49-F238E27FC236}">
                  <a16:creationId xmlns:a16="http://schemas.microsoft.com/office/drawing/2014/main" id="{D3CE9328-9306-8AEB-E667-1194E2BB0055}"/>
                </a:ext>
              </a:extLst>
            </p:cNvPr>
            <p:cNvGrpSpPr/>
            <p:nvPr/>
          </p:nvGrpSpPr>
          <p:grpSpPr>
            <a:xfrm>
              <a:off x="1307761" y="5067482"/>
              <a:ext cx="4179783" cy="288147"/>
              <a:chOff x="1894783" y="5315642"/>
              <a:chExt cx="3639559" cy="288147"/>
            </a:xfrm>
          </p:grpSpPr>
          <p:sp>
            <p:nvSpPr>
              <p:cNvPr id="47" name="TextBox 46">
                <a:extLst>
                  <a:ext uri="{FF2B5EF4-FFF2-40B4-BE49-F238E27FC236}">
                    <a16:creationId xmlns:a16="http://schemas.microsoft.com/office/drawing/2014/main" id="{FEE1BC69-CB60-A71F-FA97-AD5110CE12DA}"/>
                  </a:ext>
                </a:extLst>
              </p:cNvPr>
              <p:cNvSpPr txBox="1"/>
              <p:nvPr/>
            </p:nvSpPr>
            <p:spPr>
              <a:xfrm>
                <a:off x="5384495" y="5315642"/>
                <a:ext cx="149847"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p:txBody>
          </p:sp>
          <p:sp>
            <p:nvSpPr>
              <p:cNvPr id="48" name="TextBox 47">
                <a:extLst>
                  <a:ext uri="{FF2B5EF4-FFF2-40B4-BE49-F238E27FC236}">
                    <a16:creationId xmlns:a16="http://schemas.microsoft.com/office/drawing/2014/main" id="{B48BB1A0-18E2-8D4A-4B59-4AE9FB57AB9C}"/>
                  </a:ext>
                </a:extLst>
              </p:cNvPr>
              <p:cNvSpPr txBox="1"/>
              <p:nvPr/>
            </p:nvSpPr>
            <p:spPr>
              <a:xfrm>
                <a:off x="4892144" y="5315642"/>
                <a:ext cx="149847"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p:txBody>
          </p:sp>
          <p:sp>
            <p:nvSpPr>
              <p:cNvPr id="49" name="TextBox 48">
                <a:extLst>
                  <a:ext uri="{FF2B5EF4-FFF2-40B4-BE49-F238E27FC236}">
                    <a16:creationId xmlns:a16="http://schemas.microsoft.com/office/drawing/2014/main" id="{F895EE7F-722C-4C50-5852-02B695E58F54}"/>
                  </a:ext>
                </a:extLst>
              </p:cNvPr>
              <p:cNvSpPr txBox="1"/>
              <p:nvPr/>
            </p:nvSpPr>
            <p:spPr>
              <a:xfrm>
                <a:off x="4399799" y="5315642"/>
                <a:ext cx="149847"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6</a:t>
                </a:r>
              </a:p>
            </p:txBody>
          </p:sp>
          <p:sp>
            <p:nvSpPr>
              <p:cNvPr id="50" name="TextBox 49">
                <a:extLst>
                  <a:ext uri="{FF2B5EF4-FFF2-40B4-BE49-F238E27FC236}">
                    <a16:creationId xmlns:a16="http://schemas.microsoft.com/office/drawing/2014/main" id="{447E983D-24AB-1ECC-B17C-D9BFDF9F6027}"/>
                  </a:ext>
                </a:extLst>
              </p:cNvPr>
              <p:cNvSpPr txBox="1"/>
              <p:nvPr/>
            </p:nvSpPr>
            <p:spPr>
              <a:xfrm>
                <a:off x="3864179" y="5315642"/>
                <a:ext cx="236388"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a:t>
                </a:r>
              </a:p>
            </p:txBody>
          </p:sp>
          <p:sp>
            <p:nvSpPr>
              <p:cNvPr id="51" name="TextBox 50">
                <a:extLst>
                  <a:ext uri="{FF2B5EF4-FFF2-40B4-BE49-F238E27FC236}">
                    <a16:creationId xmlns:a16="http://schemas.microsoft.com/office/drawing/2014/main" id="{C9CCAAAC-A7C0-177B-6379-D5CBAC94A5DD}"/>
                  </a:ext>
                </a:extLst>
              </p:cNvPr>
              <p:cNvSpPr txBox="1"/>
              <p:nvPr/>
            </p:nvSpPr>
            <p:spPr>
              <a:xfrm>
                <a:off x="3371830" y="5315642"/>
                <a:ext cx="236388"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34</a:t>
                </a:r>
              </a:p>
            </p:txBody>
          </p:sp>
          <p:sp>
            <p:nvSpPr>
              <p:cNvPr id="52" name="TextBox 51">
                <a:extLst>
                  <a:ext uri="{FF2B5EF4-FFF2-40B4-BE49-F238E27FC236}">
                    <a16:creationId xmlns:a16="http://schemas.microsoft.com/office/drawing/2014/main" id="{0B485F26-2D2E-2251-7A35-C88FF02718DD}"/>
                  </a:ext>
                </a:extLst>
              </p:cNvPr>
              <p:cNvSpPr txBox="1"/>
              <p:nvPr/>
            </p:nvSpPr>
            <p:spPr>
              <a:xfrm>
                <a:off x="2879481" y="5315642"/>
                <a:ext cx="236388"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62</a:t>
                </a:r>
              </a:p>
            </p:txBody>
          </p:sp>
          <p:sp>
            <p:nvSpPr>
              <p:cNvPr id="53" name="TextBox 52">
                <a:extLst>
                  <a:ext uri="{FF2B5EF4-FFF2-40B4-BE49-F238E27FC236}">
                    <a16:creationId xmlns:a16="http://schemas.microsoft.com/office/drawing/2014/main" id="{662F9209-F3D4-869A-2CC1-7CD10584EC83}"/>
                  </a:ext>
                </a:extLst>
              </p:cNvPr>
              <p:cNvSpPr txBox="1"/>
              <p:nvPr/>
            </p:nvSpPr>
            <p:spPr>
              <a:xfrm>
                <a:off x="2387132" y="5315642"/>
                <a:ext cx="236388"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77</a:t>
                </a:r>
              </a:p>
            </p:txBody>
          </p:sp>
          <p:sp>
            <p:nvSpPr>
              <p:cNvPr id="54" name="TextBox 53">
                <a:extLst>
                  <a:ext uri="{FF2B5EF4-FFF2-40B4-BE49-F238E27FC236}">
                    <a16:creationId xmlns:a16="http://schemas.microsoft.com/office/drawing/2014/main" id="{20FC76F5-9E10-B034-ED0E-FC9F5DDA8B76}"/>
                  </a:ext>
                </a:extLst>
              </p:cNvPr>
              <p:cNvSpPr txBox="1"/>
              <p:nvPr/>
            </p:nvSpPr>
            <p:spPr>
              <a:xfrm>
                <a:off x="1894783" y="5315642"/>
                <a:ext cx="236388"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89</a:t>
                </a:r>
              </a:p>
            </p:txBody>
          </p:sp>
        </p:grpSp>
        <p:sp>
          <p:nvSpPr>
            <p:cNvPr id="46" name="TextBox 45">
              <a:extLst>
                <a:ext uri="{FF2B5EF4-FFF2-40B4-BE49-F238E27FC236}">
                  <a16:creationId xmlns:a16="http://schemas.microsoft.com/office/drawing/2014/main" id="{6206F722-EDAE-2385-89EB-5F8D9ABBC2EB}"/>
                </a:ext>
              </a:extLst>
            </p:cNvPr>
            <p:cNvSpPr txBox="1"/>
            <p:nvPr/>
          </p:nvSpPr>
          <p:spPr>
            <a:xfrm>
              <a:off x="690721" y="5057667"/>
              <a:ext cx="575800" cy="307777"/>
            </a:xfrm>
            <a:prstGeom prst="rect">
              <a:avLst/>
            </a:prstGeom>
            <a:noFill/>
          </p:spPr>
          <p:txBody>
            <a:bodyPr wrap="none" rtlCol="0">
              <a:spAutoFit/>
            </a:bodyPr>
            <a:lstStyle/>
            <a:p>
              <a:pPr algn="r"/>
              <a:r>
                <a:rPr lang="ja-JP" sz="1400">
                  <a:solidFill>
                    <a:schemeClr val="accent1"/>
                  </a:solidFill>
                </a:rPr>
                <a:t>IO</a:t>
              </a:r>
              <a:r>
                <a:rPr lang="ja-JP" sz="1400" baseline="30000">
                  <a:solidFill>
                    <a:schemeClr val="accent1"/>
                  </a:solidFill>
                </a:rPr>
                <a:t>neg</a:t>
              </a:r>
            </a:p>
          </p:txBody>
        </p:sp>
      </p:grpSp>
      <p:grpSp>
        <p:nvGrpSpPr>
          <p:cNvPr id="55" name="Group 54">
            <a:extLst>
              <a:ext uri="{FF2B5EF4-FFF2-40B4-BE49-F238E27FC236}">
                <a16:creationId xmlns:a16="http://schemas.microsoft.com/office/drawing/2014/main" id="{CF385E5A-729E-409E-B536-A2EFF8462BF5}"/>
              </a:ext>
            </a:extLst>
          </p:cNvPr>
          <p:cNvGrpSpPr/>
          <p:nvPr/>
        </p:nvGrpSpPr>
        <p:grpSpPr>
          <a:xfrm>
            <a:off x="690721" y="4706518"/>
            <a:ext cx="4788807" cy="307777"/>
            <a:chOff x="698737" y="5318535"/>
            <a:chExt cx="4788807" cy="307777"/>
          </a:xfrm>
        </p:grpSpPr>
        <p:grpSp>
          <p:nvGrpSpPr>
            <p:cNvPr id="56" name="Group 55">
              <a:extLst>
                <a:ext uri="{FF2B5EF4-FFF2-40B4-BE49-F238E27FC236}">
                  <a16:creationId xmlns:a16="http://schemas.microsoft.com/office/drawing/2014/main" id="{81F61FA2-E45D-E611-8921-8087163D81B2}"/>
                </a:ext>
              </a:extLst>
            </p:cNvPr>
            <p:cNvGrpSpPr/>
            <p:nvPr/>
          </p:nvGrpSpPr>
          <p:grpSpPr>
            <a:xfrm>
              <a:off x="1307761" y="5328350"/>
              <a:ext cx="4179783" cy="288147"/>
              <a:chOff x="1894783" y="5315642"/>
              <a:chExt cx="3639559" cy="288147"/>
            </a:xfrm>
          </p:grpSpPr>
          <p:sp>
            <p:nvSpPr>
              <p:cNvPr id="58" name="TextBox 57">
                <a:extLst>
                  <a:ext uri="{FF2B5EF4-FFF2-40B4-BE49-F238E27FC236}">
                    <a16:creationId xmlns:a16="http://schemas.microsoft.com/office/drawing/2014/main" id="{D5E7F280-C48A-5A7E-CCCF-B9715B9430AD}"/>
                  </a:ext>
                </a:extLst>
              </p:cNvPr>
              <p:cNvSpPr txBox="1"/>
              <p:nvPr/>
            </p:nvSpPr>
            <p:spPr>
              <a:xfrm>
                <a:off x="5384495" y="5315642"/>
                <a:ext cx="149847"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0</a:t>
                </a:r>
              </a:p>
            </p:txBody>
          </p:sp>
          <p:sp>
            <p:nvSpPr>
              <p:cNvPr id="59" name="TextBox 58">
                <a:extLst>
                  <a:ext uri="{FF2B5EF4-FFF2-40B4-BE49-F238E27FC236}">
                    <a16:creationId xmlns:a16="http://schemas.microsoft.com/office/drawing/2014/main" id="{30D3709D-D27E-AB8B-C7CF-8152FC159AD8}"/>
                  </a:ext>
                </a:extLst>
              </p:cNvPr>
              <p:cNvSpPr txBox="1"/>
              <p:nvPr/>
            </p:nvSpPr>
            <p:spPr>
              <a:xfrm>
                <a:off x="4892144" y="5315642"/>
                <a:ext cx="149847"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0</a:t>
                </a:r>
              </a:p>
            </p:txBody>
          </p:sp>
          <p:sp>
            <p:nvSpPr>
              <p:cNvPr id="60" name="TextBox 59">
                <a:extLst>
                  <a:ext uri="{FF2B5EF4-FFF2-40B4-BE49-F238E27FC236}">
                    <a16:creationId xmlns:a16="http://schemas.microsoft.com/office/drawing/2014/main" id="{EFE131C5-E4AC-EC7E-4D3B-BCE1A6D9983F}"/>
                  </a:ext>
                </a:extLst>
              </p:cNvPr>
              <p:cNvSpPr txBox="1"/>
              <p:nvPr/>
            </p:nvSpPr>
            <p:spPr>
              <a:xfrm>
                <a:off x="4399799" y="5315642"/>
                <a:ext cx="149847"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a:t>
                </a:r>
              </a:p>
            </p:txBody>
          </p:sp>
          <p:sp>
            <p:nvSpPr>
              <p:cNvPr id="61" name="TextBox 60">
                <a:extLst>
                  <a:ext uri="{FF2B5EF4-FFF2-40B4-BE49-F238E27FC236}">
                    <a16:creationId xmlns:a16="http://schemas.microsoft.com/office/drawing/2014/main" id="{0D38621B-4FE2-3B59-C772-FF05E72ECD8D}"/>
                  </a:ext>
                </a:extLst>
              </p:cNvPr>
              <p:cNvSpPr txBox="1"/>
              <p:nvPr/>
            </p:nvSpPr>
            <p:spPr>
              <a:xfrm>
                <a:off x="3907450" y="5315642"/>
                <a:ext cx="149847"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5</a:t>
                </a:r>
              </a:p>
            </p:txBody>
          </p:sp>
          <p:sp>
            <p:nvSpPr>
              <p:cNvPr id="62" name="TextBox 61">
                <a:extLst>
                  <a:ext uri="{FF2B5EF4-FFF2-40B4-BE49-F238E27FC236}">
                    <a16:creationId xmlns:a16="http://schemas.microsoft.com/office/drawing/2014/main" id="{D92E5A11-2110-61CB-626E-5041A09804B0}"/>
                  </a:ext>
                </a:extLst>
              </p:cNvPr>
              <p:cNvSpPr txBox="1"/>
              <p:nvPr/>
            </p:nvSpPr>
            <p:spPr>
              <a:xfrm>
                <a:off x="3371830" y="5315642"/>
                <a:ext cx="236388"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14</a:t>
                </a:r>
              </a:p>
            </p:txBody>
          </p:sp>
          <p:sp>
            <p:nvSpPr>
              <p:cNvPr id="63" name="TextBox 62">
                <a:extLst>
                  <a:ext uri="{FF2B5EF4-FFF2-40B4-BE49-F238E27FC236}">
                    <a16:creationId xmlns:a16="http://schemas.microsoft.com/office/drawing/2014/main" id="{E91F0075-D1FB-756A-1D8C-368524AA56C4}"/>
                  </a:ext>
                </a:extLst>
              </p:cNvPr>
              <p:cNvSpPr txBox="1"/>
              <p:nvPr/>
            </p:nvSpPr>
            <p:spPr>
              <a:xfrm>
                <a:off x="2879481" y="5315642"/>
                <a:ext cx="236388"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23</a:t>
                </a:r>
              </a:p>
            </p:txBody>
          </p:sp>
          <p:sp>
            <p:nvSpPr>
              <p:cNvPr id="64" name="TextBox 63">
                <a:extLst>
                  <a:ext uri="{FF2B5EF4-FFF2-40B4-BE49-F238E27FC236}">
                    <a16:creationId xmlns:a16="http://schemas.microsoft.com/office/drawing/2014/main" id="{5B26A51A-FF59-B732-DBCA-CF496B19CE4F}"/>
                  </a:ext>
                </a:extLst>
              </p:cNvPr>
              <p:cNvSpPr txBox="1"/>
              <p:nvPr/>
            </p:nvSpPr>
            <p:spPr>
              <a:xfrm>
                <a:off x="2387132" y="5315642"/>
                <a:ext cx="236388"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28</a:t>
                </a:r>
              </a:p>
            </p:txBody>
          </p:sp>
          <p:sp>
            <p:nvSpPr>
              <p:cNvPr id="65" name="TextBox 64">
                <a:extLst>
                  <a:ext uri="{FF2B5EF4-FFF2-40B4-BE49-F238E27FC236}">
                    <a16:creationId xmlns:a16="http://schemas.microsoft.com/office/drawing/2014/main" id="{F0A09161-94A7-1A93-7746-425674B03491}"/>
                  </a:ext>
                </a:extLst>
              </p:cNvPr>
              <p:cNvSpPr txBox="1"/>
              <p:nvPr/>
            </p:nvSpPr>
            <p:spPr>
              <a:xfrm>
                <a:off x="1894783" y="5315642"/>
                <a:ext cx="236388"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33</a:t>
                </a:r>
              </a:p>
            </p:txBody>
          </p:sp>
        </p:grpSp>
        <p:sp>
          <p:nvSpPr>
            <p:cNvPr id="57" name="TextBox 56">
              <a:extLst>
                <a:ext uri="{FF2B5EF4-FFF2-40B4-BE49-F238E27FC236}">
                  <a16:creationId xmlns:a16="http://schemas.microsoft.com/office/drawing/2014/main" id="{007449E3-1E4D-4ACF-7108-66C5D6BEE53C}"/>
                </a:ext>
              </a:extLst>
            </p:cNvPr>
            <p:cNvSpPr txBox="1"/>
            <p:nvPr/>
          </p:nvSpPr>
          <p:spPr>
            <a:xfrm>
              <a:off x="698737" y="5318535"/>
              <a:ext cx="567784" cy="307777"/>
            </a:xfrm>
            <a:prstGeom prst="rect">
              <a:avLst/>
            </a:prstGeom>
            <a:noFill/>
          </p:spPr>
          <p:txBody>
            <a:bodyPr wrap="none" rtlCol="0">
              <a:spAutoFit/>
            </a:bodyPr>
            <a:lstStyle/>
            <a:p>
              <a:pPr algn="r"/>
              <a:r>
                <a:rPr lang="ja-JP" sz="1400">
                  <a:solidFill>
                    <a:schemeClr val="accent4"/>
                  </a:solidFill>
                </a:rPr>
                <a:t>IO</a:t>
              </a:r>
              <a:r>
                <a:rPr lang="ja-JP" sz="1400" baseline="30000">
                  <a:solidFill>
                    <a:schemeClr val="accent4"/>
                  </a:solidFill>
                </a:rPr>
                <a:t>pos</a:t>
              </a:r>
            </a:p>
          </p:txBody>
        </p:sp>
      </p:grpSp>
      <p:sp>
        <p:nvSpPr>
          <p:cNvPr id="66" name="TextBox 65">
            <a:extLst>
              <a:ext uri="{FF2B5EF4-FFF2-40B4-BE49-F238E27FC236}">
                <a16:creationId xmlns:a16="http://schemas.microsoft.com/office/drawing/2014/main" id="{D80B0F73-0494-6495-0422-2268663FF3BA}"/>
              </a:ext>
            </a:extLst>
          </p:cNvPr>
          <p:cNvSpPr txBox="1"/>
          <p:nvPr/>
        </p:nvSpPr>
        <p:spPr>
          <a:xfrm>
            <a:off x="3262900" y="2014633"/>
            <a:ext cx="567784" cy="307777"/>
          </a:xfrm>
          <a:prstGeom prst="rect">
            <a:avLst/>
          </a:prstGeom>
          <a:noFill/>
        </p:spPr>
        <p:txBody>
          <a:bodyPr wrap="none" rtlCol="0">
            <a:spAutoFit/>
          </a:bodyPr>
          <a:lstStyle/>
          <a:p>
            <a:pPr algn="r"/>
            <a:r>
              <a:rPr lang="ja-JP" sz="1400">
                <a:solidFill>
                  <a:schemeClr val="tx1"/>
                </a:solidFill>
              </a:rPr>
              <a:t>IO</a:t>
            </a:r>
            <a:r>
              <a:rPr lang="ja-JP" sz="1400" baseline="30000">
                <a:solidFill>
                  <a:schemeClr val="tx1"/>
                </a:solidFill>
              </a:rPr>
              <a:t>pos</a:t>
            </a:r>
          </a:p>
        </p:txBody>
      </p:sp>
      <p:sp>
        <p:nvSpPr>
          <p:cNvPr id="67" name="TextBox 66">
            <a:extLst>
              <a:ext uri="{FF2B5EF4-FFF2-40B4-BE49-F238E27FC236}">
                <a16:creationId xmlns:a16="http://schemas.microsoft.com/office/drawing/2014/main" id="{4D4B362E-E0A8-C1FE-AE64-AB0096D125B5}"/>
              </a:ext>
            </a:extLst>
          </p:cNvPr>
          <p:cNvSpPr txBox="1"/>
          <p:nvPr/>
        </p:nvSpPr>
        <p:spPr>
          <a:xfrm>
            <a:off x="3264092" y="2251084"/>
            <a:ext cx="575799" cy="307777"/>
          </a:xfrm>
          <a:prstGeom prst="rect">
            <a:avLst/>
          </a:prstGeom>
          <a:noFill/>
        </p:spPr>
        <p:txBody>
          <a:bodyPr wrap="none" rtlCol="0">
            <a:spAutoFit/>
          </a:bodyPr>
          <a:lstStyle/>
          <a:p>
            <a:pPr algn="r"/>
            <a:r>
              <a:rPr lang="ja-JP" sz="1400">
                <a:solidFill>
                  <a:schemeClr val="tx1"/>
                </a:solidFill>
              </a:rPr>
              <a:t>IO</a:t>
            </a:r>
            <a:r>
              <a:rPr lang="ja-JP" sz="1400" baseline="30000">
                <a:solidFill>
                  <a:schemeClr val="tx1"/>
                </a:solidFill>
              </a:rPr>
              <a:t>neg</a:t>
            </a:r>
          </a:p>
        </p:txBody>
      </p:sp>
      <p:sp>
        <p:nvSpPr>
          <p:cNvPr id="68" name="TextBox 67">
            <a:extLst>
              <a:ext uri="{FF2B5EF4-FFF2-40B4-BE49-F238E27FC236}">
                <a16:creationId xmlns:a16="http://schemas.microsoft.com/office/drawing/2014/main" id="{432B3FC0-7278-47C7-A918-7132208959CB}"/>
              </a:ext>
            </a:extLst>
          </p:cNvPr>
          <p:cNvSpPr txBox="1"/>
          <p:nvPr/>
        </p:nvSpPr>
        <p:spPr>
          <a:xfrm>
            <a:off x="3683781" y="2014633"/>
            <a:ext cx="1428596" cy="307777"/>
          </a:xfrm>
          <a:prstGeom prst="rect">
            <a:avLst/>
          </a:prstGeom>
          <a:noFill/>
        </p:spPr>
        <p:txBody>
          <a:bodyPr wrap="none" rtlCol="0">
            <a:spAutoFit/>
          </a:bodyPr>
          <a:lstStyle/>
          <a:p>
            <a:r>
              <a:rPr lang="ja-JP" sz="1400">
                <a:solidFill>
                  <a:schemeClr val="tx1"/>
                </a:solidFill>
              </a:rPr>
              <a:t> MPFS 14.4か月</a:t>
            </a:r>
          </a:p>
        </p:txBody>
      </p:sp>
      <p:sp>
        <p:nvSpPr>
          <p:cNvPr id="69" name="TextBox 68">
            <a:extLst>
              <a:ext uri="{FF2B5EF4-FFF2-40B4-BE49-F238E27FC236}">
                <a16:creationId xmlns:a16="http://schemas.microsoft.com/office/drawing/2014/main" id="{2E022ECA-69F8-609D-0A44-9D5623C78C7D}"/>
              </a:ext>
            </a:extLst>
          </p:cNvPr>
          <p:cNvSpPr txBox="1"/>
          <p:nvPr/>
        </p:nvSpPr>
        <p:spPr>
          <a:xfrm>
            <a:off x="3683781" y="2251084"/>
            <a:ext cx="1428596" cy="307777"/>
          </a:xfrm>
          <a:prstGeom prst="rect">
            <a:avLst/>
          </a:prstGeom>
          <a:noFill/>
        </p:spPr>
        <p:txBody>
          <a:bodyPr wrap="none" rtlCol="0">
            <a:spAutoFit/>
          </a:bodyPr>
          <a:lstStyle/>
          <a:p>
            <a:r>
              <a:rPr lang="ja-JP" sz="1400">
                <a:solidFill>
                  <a:schemeClr val="tx1"/>
                </a:solidFill>
              </a:rPr>
              <a:t> MPFS 13.6か月</a:t>
            </a:r>
          </a:p>
        </p:txBody>
      </p:sp>
      <p:cxnSp>
        <p:nvCxnSpPr>
          <p:cNvPr id="70" name="Straight Connector 69">
            <a:extLst>
              <a:ext uri="{FF2B5EF4-FFF2-40B4-BE49-F238E27FC236}">
                <a16:creationId xmlns:a16="http://schemas.microsoft.com/office/drawing/2014/main" id="{4BCB8F1A-CE63-A28E-877F-1919F045352C}"/>
              </a:ext>
            </a:extLst>
          </p:cNvPr>
          <p:cNvCxnSpPr>
            <a:cxnSpLocks/>
          </p:cNvCxnSpPr>
          <p:nvPr/>
        </p:nvCxnSpPr>
        <p:spPr>
          <a:xfrm>
            <a:off x="3142240" y="2167709"/>
            <a:ext cx="18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588321D-CB18-0740-37F7-416892630271}"/>
              </a:ext>
            </a:extLst>
          </p:cNvPr>
          <p:cNvCxnSpPr>
            <a:cxnSpLocks/>
          </p:cNvCxnSpPr>
          <p:nvPr/>
        </p:nvCxnSpPr>
        <p:spPr>
          <a:xfrm>
            <a:off x="3142240" y="2399621"/>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9C1655-8B5E-5A42-B1CB-968E25D643AF}"/>
              </a:ext>
            </a:extLst>
          </p:cNvPr>
          <p:cNvSpPr txBox="1"/>
          <p:nvPr/>
        </p:nvSpPr>
        <p:spPr>
          <a:xfrm>
            <a:off x="3739462" y="2502113"/>
            <a:ext cx="2573140" cy="523220"/>
          </a:xfrm>
          <a:prstGeom prst="rect">
            <a:avLst/>
          </a:prstGeom>
          <a:noFill/>
        </p:spPr>
        <p:txBody>
          <a:bodyPr wrap="none" rtlCol="0">
            <a:spAutoFit/>
          </a:bodyPr>
          <a:lstStyle/>
          <a:p>
            <a:r>
              <a:rPr lang="ja-JP" sz="1400" dirty="0">
                <a:solidFill>
                  <a:schemeClr val="tx1"/>
                </a:solidFill>
              </a:rPr>
              <a:t>HR 0.84 (95%CI 0.53、1.33); 
p=0.468</a:t>
            </a:r>
          </a:p>
        </p:txBody>
      </p:sp>
      <p:sp>
        <p:nvSpPr>
          <p:cNvPr id="73" name="Graphic 79">
            <a:extLst>
              <a:ext uri="{FF2B5EF4-FFF2-40B4-BE49-F238E27FC236}">
                <a16:creationId xmlns:a16="http://schemas.microsoft.com/office/drawing/2014/main" id="{16330397-8D41-C42D-18D9-4D38BD957593}"/>
              </a:ext>
            </a:extLst>
          </p:cNvPr>
          <p:cNvSpPr/>
          <p:nvPr/>
        </p:nvSpPr>
        <p:spPr>
          <a:xfrm>
            <a:off x="1472756" y="2069066"/>
            <a:ext cx="2961240" cy="1461878"/>
          </a:xfrm>
          <a:custGeom>
            <a:avLst/>
            <a:gdLst>
              <a:gd name="connsiteX0" fmla="*/ 3764099 w 3764099"/>
              <a:gd name="connsiteY0" fmla="*/ 1790243 h 1790242"/>
              <a:gd name="connsiteX1" fmla="*/ 2914879 w 3764099"/>
              <a:gd name="connsiteY1" fmla="*/ 1790243 h 1790242"/>
              <a:gd name="connsiteX2" fmla="*/ 2914879 w 3764099"/>
              <a:gd name="connsiteY2" fmla="*/ 1644882 h 1790242"/>
              <a:gd name="connsiteX3" fmla="*/ 2337264 w 3764099"/>
              <a:gd name="connsiteY3" fmla="*/ 1644882 h 1790242"/>
              <a:gd name="connsiteX4" fmla="*/ 2337264 w 3764099"/>
              <a:gd name="connsiteY4" fmla="*/ 1560719 h 1790242"/>
              <a:gd name="connsiteX5" fmla="*/ 2264578 w 3764099"/>
              <a:gd name="connsiteY5" fmla="*/ 1560719 h 1790242"/>
              <a:gd name="connsiteX6" fmla="*/ 2264578 w 3764099"/>
              <a:gd name="connsiteY6" fmla="*/ 1476566 h 1790242"/>
              <a:gd name="connsiteX7" fmla="*/ 2222497 w 3764099"/>
              <a:gd name="connsiteY7" fmla="*/ 1476566 h 1790242"/>
              <a:gd name="connsiteX8" fmla="*/ 2222497 w 3764099"/>
              <a:gd name="connsiteY8" fmla="*/ 1350331 h 1790242"/>
              <a:gd name="connsiteX9" fmla="*/ 2180425 w 3764099"/>
              <a:gd name="connsiteY9" fmla="*/ 1350331 h 1790242"/>
              <a:gd name="connsiteX10" fmla="*/ 2180425 w 3764099"/>
              <a:gd name="connsiteY10" fmla="*/ 1185844 h 1790242"/>
              <a:gd name="connsiteX11" fmla="*/ 1920297 w 3764099"/>
              <a:gd name="connsiteY11" fmla="*/ 1185844 h 1790242"/>
              <a:gd name="connsiteX12" fmla="*/ 1920297 w 3764099"/>
              <a:gd name="connsiteY12" fmla="*/ 1029005 h 1790242"/>
              <a:gd name="connsiteX13" fmla="*/ 1748161 w 3764099"/>
              <a:gd name="connsiteY13" fmla="*/ 1029005 h 1790242"/>
              <a:gd name="connsiteX14" fmla="*/ 1748161 w 3764099"/>
              <a:gd name="connsiteY14" fmla="*/ 941024 h 1790242"/>
              <a:gd name="connsiteX15" fmla="*/ 1732864 w 3764099"/>
              <a:gd name="connsiteY15" fmla="*/ 941024 h 1790242"/>
              <a:gd name="connsiteX16" fmla="*/ 1732864 w 3764099"/>
              <a:gd name="connsiteY16" fmla="*/ 887470 h 1790242"/>
              <a:gd name="connsiteX17" fmla="*/ 1667828 w 3764099"/>
              <a:gd name="connsiteY17" fmla="*/ 887470 h 1790242"/>
              <a:gd name="connsiteX18" fmla="*/ 1667828 w 3764099"/>
              <a:gd name="connsiteY18" fmla="*/ 803314 h 1790242"/>
              <a:gd name="connsiteX19" fmla="*/ 1526296 w 3764099"/>
              <a:gd name="connsiteY19" fmla="*/ 803314 h 1790242"/>
              <a:gd name="connsiteX20" fmla="*/ 1526296 w 3764099"/>
              <a:gd name="connsiteY20" fmla="*/ 742108 h 1790242"/>
              <a:gd name="connsiteX21" fmla="*/ 1434484 w 3764099"/>
              <a:gd name="connsiteY21" fmla="*/ 742108 h 1790242"/>
              <a:gd name="connsiteX22" fmla="*/ 1434484 w 3764099"/>
              <a:gd name="connsiteY22" fmla="*/ 642651 h 1790242"/>
              <a:gd name="connsiteX23" fmla="*/ 1266177 w 3764099"/>
              <a:gd name="connsiteY23" fmla="*/ 642651 h 1790242"/>
              <a:gd name="connsiteX24" fmla="*/ 1266177 w 3764099"/>
              <a:gd name="connsiteY24" fmla="*/ 566145 h 1790242"/>
              <a:gd name="connsiteX25" fmla="*/ 1182014 w 3764099"/>
              <a:gd name="connsiteY25" fmla="*/ 566145 h 1790242"/>
              <a:gd name="connsiteX26" fmla="*/ 1182014 w 3764099"/>
              <a:gd name="connsiteY26" fmla="*/ 493464 h 1790242"/>
              <a:gd name="connsiteX27" fmla="*/ 898946 w 3764099"/>
              <a:gd name="connsiteY27" fmla="*/ 493464 h 1790242"/>
              <a:gd name="connsiteX28" fmla="*/ 898946 w 3764099"/>
              <a:gd name="connsiteY28" fmla="*/ 394006 h 1790242"/>
              <a:gd name="connsiteX29" fmla="*/ 803313 w 3764099"/>
              <a:gd name="connsiteY29" fmla="*/ 394006 h 1790242"/>
              <a:gd name="connsiteX30" fmla="*/ 803313 w 3764099"/>
              <a:gd name="connsiteY30" fmla="*/ 248644 h 1790242"/>
              <a:gd name="connsiteX31" fmla="*/ 765060 w 3764099"/>
              <a:gd name="connsiteY31" fmla="*/ 248644 h 1790242"/>
              <a:gd name="connsiteX32" fmla="*/ 765060 w 3764099"/>
              <a:gd name="connsiteY32" fmla="*/ 175964 h 1790242"/>
              <a:gd name="connsiteX33" fmla="*/ 363404 w 3764099"/>
              <a:gd name="connsiteY33" fmla="*/ 175964 h 1790242"/>
              <a:gd name="connsiteX34" fmla="*/ 363404 w 3764099"/>
              <a:gd name="connsiteY34" fmla="*/ 84157 h 1790242"/>
              <a:gd name="connsiteX35" fmla="*/ 302199 w 3764099"/>
              <a:gd name="connsiteY35" fmla="*/ 84157 h 1790242"/>
              <a:gd name="connsiteX36" fmla="*/ 302199 w 3764099"/>
              <a:gd name="connsiteY36" fmla="*/ 0 h 1790242"/>
              <a:gd name="connsiteX37" fmla="*/ 0 w 3764099"/>
              <a:gd name="connsiteY37" fmla="*/ 0 h 179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64099" h="1790242">
                <a:moveTo>
                  <a:pt x="3764099" y="1790243"/>
                </a:moveTo>
                <a:lnTo>
                  <a:pt x="2914879" y="1790243"/>
                </a:lnTo>
                <a:lnTo>
                  <a:pt x="2914879" y="1644882"/>
                </a:lnTo>
                <a:lnTo>
                  <a:pt x="2337264" y="1644882"/>
                </a:lnTo>
                <a:lnTo>
                  <a:pt x="2337264" y="1560719"/>
                </a:lnTo>
                <a:lnTo>
                  <a:pt x="2264578" y="1560719"/>
                </a:lnTo>
                <a:lnTo>
                  <a:pt x="2264578" y="1476566"/>
                </a:lnTo>
                <a:lnTo>
                  <a:pt x="2222497" y="1476566"/>
                </a:lnTo>
                <a:lnTo>
                  <a:pt x="2222497" y="1350331"/>
                </a:lnTo>
                <a:lnTo>
                  <a:pt x="2180425" y="1350331"/>
                </a:lnTo>
                <a:lnTo>
                  <a:pt x="2180425" y="1185844"/>
                </a:lnTo>
                <a:lnTo>
                  <a:pt x="1920297" y="1185844"/>
                </a:lnTo>
                <a:lnTo>
                  <a:pt x="1920297" y="1029005"/>
                </a:lnTo>
                <a:lnTo>
                  <a:pt x="1748161" y="1029005"/>
                </a:lnTo>
                <a:lnTo>
                  <a:pt x="1748161" y="941024"/>
                </a:lnTo>
                <a:lnTo>
                  <a:pt x="1732864" y="941024"/>
                </a:lnTo>
                <a:lnTo>
                  <a:pt x="1732864" y="887470"/>
                </a:lnTo>
                <a:lnTo>
                  <a:pt x="1667828" y="887470"/>
                </a:lnTo>
                <a:lnTo>
                  <a:pt x="1667828" y="803314"/>
                </a:lnTo>
                <a:lnTo>
                  <a:pt x="1526296" y="803314"/>
                </a:lnTo>
                <a:lnTo>
                  <a:pt x="1526296" y="742108"/>
                </a:lnTo>
                <a:lnTo>
                  <a:pt x="1434484" y="742108"/>
                </a:lnTo>
                <a:lnTo>
                  <a:pt x="1434484" y="642651"/>
                </a:lnTo>
                <a:lnTo>
                  <a:pt x="1266177" y="642651"/>
                </a:lnTo>
                <a:lnTo>
                  <a:pt x="1266177" y="566145"/>
                </a:lnTo>
                <a:lnTo>
                  <a:pt x="1182014" y="566145"/>
                </a:lnTo>
                <a:lnTo>
                  <a:pt x="1182014" y="493464"/>
                </a:lnTo>
                <a:lnTo>
                  <a:pt x="898946" y="493464"/>
                </a:lnTo>
                <a:lnTo>
                  <a:pt x="898946" y="394006"/>
                </a:lnTo>
                <a:lnTo>
                  <a:pt x="803313" y="394006"/>
                </a:lnTo>
                <a:lnTo>
                  <a:pt x="803313" y="248644"/>
                </a:lnTo>
                <a:lnTo>
                  <a:pt x="765060" y="248644"/>
                </a:lnTo>
                <a:lnTo>
                  <a:pt x="765060" y="175964"/>
                </a:lnTo>
                <a:lnTo>
                  <a:pt x="363404" y="175964"/>
                </a:lnTo>
                <a:lnTo>
                  <a:pt x="363404" y="84157"/>
                </a:lnTo>
                <a:lnTo>
                  <a:pt x="302199" y="84157"/>
                </a:lnTo>
                <a:lnTo>
                  <a:pt x="302199" y="0"/>
                </a:lnTo>
                <a:lnTo>
                  <a:pt x="0" y="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4" name="Graphic 82">
            <a:extLst>
              <a:ext uri="{FF2B5EF4-FFF2-40B4-BE49-F238E27FC236}">
                <a16:creationId xmlns:a16="http://schemas.microsoft.com/office/drawing/2014/main" id="{250601A7-7B4A-A905-5452-3B29B49AA6A2}"/>
              </a:ext>
            </a:extLst>
          </p:cNvPr>
          <p:cNvSpPr/>
          <p:nvPr/>
        </p:nvSpPr>
        <p:spPr>
          <a:xfrm>
            <a:off x="1472757" y="2069066"/>
            <a:ext cx="3587404" cy="1948895"/>
          </a:xfrm>
          <a:custGeom>
            <a:avLst/>
            <a:gdLst>
              <a:gd name="connsiteX0" fmla="*/ 4475607 w 4475607"/>
              <a:gd name="connsiteY0" fmla="*/ 2375516 h 2375515"/>
              <a:gd name="connsiteX1" fmla="*/ 3886505 w 4475607"/>
              <a:gd name="connsiteY1" fmla="*/ 2375516 h 2375515"/>
              <a:gd name="connsiteX2" fmla="*/ 3886505 w 4475607"/>
              <a:gd name="connsiteY2" fmla="*/ 2218677 h 2375515"/>
              <a:gd name="connsiteX3" fmla="*/ 3683765 w 4475607"/>
              <a:gd name="connsiteY3" fmla="*/ 2218677 h 2375515"/>
              <a:gd name="connsiteX4" fmla="*/ 3683765 w 4475607"/>
              <a:gd name="connsiteY4" fmla="*/ 2050361 h 2375515"/>
              <a:gd name="connsiteX5" fmla="*/ 2880455 w 4475607"/>
              <a:gd name="connsiteY5" fmla="*/ 2050361 h 2375515"/>
              <a:gd name="connsiteX6" fmla="*/ 2880455 w 4475607"/>
              <a:gd name="connsiteY6" fmla="*/ 1985334 h 2375515"/>
              <a:gd name="connsiteX7" fmla="*/ 2846023 w 4475607"/>
              <a:gd name="connsiteY7" fmla="*/ 1985334 h 2375515"/>
              <a:gd name="connsiteX8" fmla="*/ 2846023 w 4475607"/>
              <a:gd name="connsiteY8" fmla="*/ 1935604 h 2375515"/>
              <a:gd name="connsiteX9" fmla="*/ 2792473 w 4475607"/>
              <a:gd name="connsiteY9" fmla="*/ 1935604 h 2375515"/>
              <a:gd name="connsiteX10" fmla="*/ 2792473 w 4475607"/>
              <a:gd name="connsiteY10" fmla="*/ 1882045 h 2375515"/>
              <a:gd name="connsiteX11" fmla="*/ 2735094 w 4475607"/>
              <a:gd name="connsiteY11" fmla="*/ 1882045 h 2375515"/>
              <a:gd name="connsiteX12" fmla="*/ 2735094 w 4475607"/>
              <a:gd name="connsiteY12" fmla="*/ 1847621 h 2375515"/>
              <a:gd name="connsiteX13" fmla="*/ 2547652 w 4475607"/>
              <a:gd name="connsiteY13" fmla="*/ 1847621 h 2375515"/>
              <a:gd name="connsiteX14" fmla="*/ 2547652 w 4475607"/>
              <a:gd name="connsiteY14" fmla="*/ 1813189 h 2375515"/>
              <a:gd name="connsiteX15" fmla="*/ 2490273 w 4475607"/>
              <a:gd name="connsiteY15" fmla="*/ 1813189 h 2375515"/>
              <a:gd name="connsiteX16" fmla="*/ 2490273 w 4475607"/>
              <a:gd name="connsiteY16" fmla="*/ 1748161 h 2375515"/>
              <a:gd name="connsiteX17" fmla="*/ 2440543 w 4475607"/>
              <a:gd name="connsiteY17" fmla="*/ 1748161 h 2375515"/>
              <a:gd name="connsiteX18" fmla="*/ 2440543 w 4475607"/>
              <a:gd name="connsiteY18" fmla="*/ 1702260 h 2375515"/>
              <a:gd name="connsiteX19" fmla="*/ 2394642 w 4475607"/>
              <a:gd name="connsiteY19" fmla="*/ 1702260 h 2375515"/>
              <a:gd name="connsiteX20" fmla="*/ 2394642 w 4475607"/>
              <a:gd name="connsiteY20" fmla="*/ 1629575 h 2375515"/>
              <a:gd name="connsiteX21" fmla="*/ 2360209 w 4475607"/>
              <a:gd name="connsiteY21" fmla="*/ 1629575 h 2375515"/>
              <a:gd name="connsiteX22" fmla="*/ 2360209 w 4475607"/>
              <a:gd name="connsiteY22" fmla="*/ 1610449 h 2375515"/>
              <a:gd name="connsiteX23" fmla="*/ 2226326 w 4475607"/>
              <a:gd name="connsiteY23" fmla="*/ 1610449 h 2375515"/>
              <a:gd name="connsiteX24" fmla="*/ 2226326 w 4475607"/>
              <a:gd name="connsiteY24" fmla="*/ 1522467 h 2375515"/>
              <a:gd name="connsiteX25" fmla="*/ 2149821 w 4475607"/>
              <a:gd name="connsiteY25" fmla="*/ 1522467 h 2375515"/>
              <a:gd name="connsiteX26" fmla="*/ 2149821 w 4475607"/>
              <a:gd name="connsiteY26" fmla="*/ 1392412 h 2375515"/>
              <a:gd name="connsiteX27" fmla="*/ 2061839 w 4475607"/>
              <a:gd name="connsiteY27" fmla="*/ 1392412 h 2375515"/>
              <a:gd name="connsiteX28" fmla="*/ 2061839 w 4475607"/>
              <a:gd name="connsiteY28" fmla="*/ 1377106 h 2375515"/>
              <a:gd name="connsiteX29" fmla="*/ 2012109 w 4475607"/>
              <a:gd name="connsiteY29" fmla="*/ 1377106 h 2375515"/>
              <a:gd name="connsiteX30" fmla="*/ 2012109 w 4475607"/>
              <a:gd name="connsiteY30" fmla="*/ 1331205 h 2375515"/>
              <a:gd name="connsiteX31" fmla="*/ 1970027 w 4475607"/>
              <a:gd name="connsiteY31" fmla="*/ 1331205 h 2375515"/>
              <a:gd name="connsiteX32" fmla="*/ 1970027 w 4475607"/>
              <a:gd name="connsiteY32" fmla="*/ 1269997 h 2375515"/>
              <a:gd name="connsiteX33" fmla="*/ 1958550 w 4475607"/>
              <a:gd name="connsiteY33" fmla="*/ 1269997 h 2375515"/>
              <a:gd name="connsiteX34" fmla="*/ 1958550 w 4475607"/>
              <a:gd name="connsiteY34" fmla="*/ 1224096 h 2375515"/>
              <a:gd name="connsiteX35" fmla="*/ 1905000 w 4475607"/>
              <a:gd name="connsiteY35" fmla="*/ 1224096 h 2375515"/>
              <a:gd name="connsiteX36" fmla="*/ 1905000 w 4475607"/>
              <a:gd name="connsiteY36" fmla="*/ 1193492 h 2375515"/>
              <a:gd name="connsiteX37" fmla="*/ 1870577 w 4475607"/>
              <a:gd name="connsiteY37" fmla="*/ 1193492 h 2375515"/>
              <a:gd name="connsiteX38" fmla="*/ 1870577 w 4475607"/>
              <a:gd name="connsiteY38" fmla="*/ 1139943 h 2375515"/>
              <a:gd name="connsiteX39" fmla="*/ 1855270 w 4475607"/>
              <a:gd name="connsiteY39" fmla="*/ 1139943 h 2375515"/>
              <a:gd name="connsiteX40" fmla="*/ 1855270 w 4475607"/>
              <a:gd name="connsiteY40" fmla="*/ 1113158 h 2375515"/>
              <a:gd name="connsiteX41" fmla="*/ 1832315 w 4475607"/>
              <a:gd name="connsiteY41" fmla="*/ 1113158 h 2375515"/>
              <a:gd name="connsiteX42" fmla="*/ 1832315 w 4475607"/>
              <a:gd name="connsiteY42" fmla="*/ 1078735 h 2375515"/>
              <a:gd name="connsiteX43" fmla="*/ 1759639 w 4475607"/>
              <a:gd name="connsiteY43" fmla="*/ 1078735 h 2375515"/>
              <a:gd name="connsiteX44" fmla="*/ 1759639 w 4475607"/>
              <a:gd name="connsiteY44" fmla="*/ 979275 h 2375515"/>
              <a:gd name="connsiteX45" fmla="*/ 1664008 w 4475607"/>
              <a:gd name="connsiteY45" fmla="*/ 979275 h 2375515"/>
              <a:gd name="connsiteX46" fmla="*/ 1664008 w 4475607"/>
              <a:gd name="connsiteY46" fmla="*/ 910421 h 2375515"/>
              <a:gd name="connsiteX47" fmla="*/ 1629575 w 4475607"/>
              <a:gd name="connsiteY47" fmla="*/ 910421 h 2375515"/>
              <a:gd name="connsiteX48" fmla="*/ 1629575 w 4475607"/>
              <a:gd name="connsiteY48" fmla="*/ 837741 h 2375515"/>
              <a:gd name="connsiteX49" fmla="*/ 1533944 w 4475607"/>
              <a:gd name="connsiteY49" fmla="*/ 837741 h 2375515"/>
              <a:gd name="connsiteX50" fmla="*/ 1533944 w 4475607"/>
              <a:gd name="connsiteY50" fmla="*/ 780361 h 2375515"/>
              <a:gd name="connsiteX51" fmla="*/ 1503340 w 4475607"/>
              <a:gd name="connsiteY51" fmla="*/ 780361 h 2375515"/>
              <a:gd name="connsiteX52" fmla="*/ 1503340 w 4475607"/>
              <a:gd name="connsiteY52" fmla="*/ 715331 h 2375515"/>
              <a:gd name="connsiteX53" fmla="*/ 1449791 w 4475607"/>
              <a:gd name="connsiteY53" fmla="*/ 715331 h 2375515"/>
              <a:gd name="connsiteX54" fmla="*/ 1449791 w 4475607"/>
              <a:gd name="connsiteY54" fmla="*/ 665602 h 2375515"/>
              <a:gd name="connsiteX55" fmla="*/ 1342682 w 4475607"/>
              <a:gd name="connsiteY55" fmla="*/ 665602 h 2375515"/>
              <a:gd name="connsiteX56" fmla="*/ 1342682 w 4475607"/>
              <a:gd name="connsiteY56" fmla="*/ 608223 h 2375515"/>
              <a:gd name="connsiteX57" fmla="*/ 1277655 w 4475607"/>
              <a:gd name="connsiteY57" fmla="*/ 608223 h 2375515"/>
              <a:gd name="connsiteX58" fmla="*/ 1277655 w 4475607"/>
              <a:gd name="connsiteY58" fmla="*/ 562319 h 2375515"/>
              <a:gd name="connsiteX59" fmla="*/ 1254700 w 4475607"/>
              <a:gd name="connsiteY59" fmla="*/ 562319 h 2375515"/>
              <a:gd name="connsiteX60" fmla="*/ 1254700 w 4475607"/>
              <a:gd name="connsiteY60" fmla="*/ 527892 h 2375515"/>
              <a:gd name="connsiteX61" fmla="*/ 1159069 w 4475607"/>
              <a:gd name="connsiteY61" fmla="*/ 527892 h 2375515"/>
              <a:gd name="connsiteX62" fmla="*/ 1159069 w 4475607"/>
              <a:gd name="connsiteY62" fmla="*/ 478163 h 2375515"/>
              <a:gd name="connsiteX63" fmla="*/ 1120816 w 4475607"/>
              <a:gd name="connsiteY63" fmla="*/ 478163 h 2375515"/>
              <a:gd name="connsiteX64" fmla="*/ 1120816 w 4475607"/>
              <a:gd name="connsiteY64" fmla="*/ 424608 h 2375515"/>
              <a:gd name="connsiteX65" fmla="*/ 1071086 w 4475607"/>
              <a:gd name="connsiteY65" fmla="*/ 424608 h 2375515"/>
              <a:gd name="connsiteX66" fmla="*/ 1071086 w 4475607"/>
              <a:gd name="connsiteY66" fmla="*/ 371054 h 2375515"/>
              <a:gd name="connsiteX67" fmla="*/ 983104 w 4475607"/>
              <a:gd name="connsiteY67" fmla="*/ 371054 h 2375515"/>
              <a:gd name="connsiteX68" fmla="*/ 983104 w 4475607"/>
              <a:gd name="connsiteY68" fmla="*/ 306024 h 2375515"/>
              <a:gd name="connsiteX69" fmla="*/ 952500 w 4475607"/>
              <a:gd name="connsiteY69" fmla="*/ 306024 h 2375515"/>
              <a:gd name="connsiteX70" fmla="*/ 952500 w 4475607"/>
              <a:gd name="connsiteY70" fmla="*/ 283073 h 2375515"/>
              <a:gd name="connsiteX71" fmla="*/ 898946 w 4475607"/>
              <a:gd name="connsiteY71" fmla="*/ 283073 h 2375515"/>
              <a:gd name="connsiteX72" fmla="*/ 898946 w 4475607"/>
              <a:gd name="connsiteY72" fmla="*/ 237169 h 2375515"/>
              <a:gd name="connsiteX73" fmla="*/ 700030 w 4475607"/>
              <a:gd name="connsiteY73" fmla="*/ 237169 h 2375515"/>
              <a:gd name="connsiteX74" fmla="*/ 700030 w 4475607"/>
              <a:gd name="connsiteY74" fmla="*/ 206566 h 2375515"/>
              <a:gd name="connsiteX75" fmla="*/ 635000 w 4475607"/>
              <a:gd name="connsiteY75" fmla="*/ 206566 h 2375515"/>
              <a:gd name="connsiteX76" fmla="*/ 635000 w 4475607"/>
              <a:gd name="connsiteY76" fmla="*/ 191265 h 2375515"/>
              <a:gd name="connsiteX77" fmla="*/ 612048 w 4475607"/>
              <a:gd name="connsiteY77" fmla="*/ 191265 h 2375515"/>
              <a:gd name="connsiteX78" fmla="*/ 612048 w 4475607"/>
              <a:gd name="connsiteY78" fmla="*/ 122410 h 2375515"/>
              <a:gd name="connsiteX79" fmla="*/ 589097 w 4475607"/>
              <a:gd name="connsiteY79" fmla="*/ 122410 h 2375515"/>
              <a:gd name="connsiteX80" fmla="*/ 589097 w 4475607"/>
              <a:gd name="connsiteY80" fmla="*/ 99458 h 2375515"/>
              <a:gd name="connsiteX81" fmla="*/ 524066 w 4475607"/>
              <a:gd name="connsiteY81" fmla="*/ 99458 h 2375515"/>
              <a:gd name="connsiteX82" fmla="*/ 524066 w 4475607"/>
              <a:gd name="connsiteY82" fmla="*/ 38253 h 2375515"/>
              <a:gd name="connsiteX83" fmla="*/ 363404 w 4475607"/>
              <a:gd name="connsiteY83" fmla="*/ 38253 h 2375515"/>
              <a:gd name="connsiteX84" fmla="*/ 363404 w 4475607"/>
              <a:gd name="connsiteY84" fmla="*/ 0 h 2375515"/>
              <a:gd name="connsiteX85" fmla="*/ 0 w 4475607"/>
              <a:gd name="connsiteY85" fmla="*/ 0 h 23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475607" h="2375515">
                <a:moveTo>
                  <a:pt x="4475607" y="2375516"/>
                </a:moveTo>
                <a:lnTo>
                  <a:pt x="3886505" y="2375516"/>
                </a:lnTo>
                <a:lnTo>
                  <a:pt x="3886505" y="2218677"/>
                </a:lnTo>
                <a:lnTo>
                  <a:pt x="3683765" y="2218677"/>
                </a:lnTo>
                <a:lnTo>
                  <a:pt x="3683765" y="2050361"/>
                </a:lnTo>
                <a:lnTo>
                  <a:pt x="2880455" y="2050361"/>
                </a:lnTo>
                <a:lnTo>
                  <a:pt x="2880455" y="1985334"/>
                </a:lnTo>
                <a:lnTo>
                  <a:pt x="2846023" y="1985334"/>
                </a:lnTo>
                <a:lnTo>
                  <a:pt x="2846023" y="1935604"/>
                </a:lnTo>
                <a:lnTo>
                  <a:pt x="2792473" y="1935604"/>
                </a:lnTo>
                <a:lnTo>
                  <a:pt x="2792473" y="1882045"/>
                </a:lnTo>
                <a:lnTo>
                  <a:pt x="2735094" y="1882045"/>
                </a:lnTo>
                <a:lnTo>
                  <a:pt x="2735094" y="1847621"/>
                </a:lnTo>
                <a:lnTo>
                  <a:pt x="2547652" y="1847621"/>
                </a:lnTo>
                <a:lnTo>
                  <a:pt x="2547652" y="1813189"/>
                </a:lnTo>
                <a:lnTo>
                  <a:pt x="2490273" y="1813189"/>
                </a:lnTo>
                <a:lnTo>
                  <a:pt x="2490273" y="1748161"/>
                </a:lnTo>
                <a:lnTo>
                  <a:pt x="2440543" y="1748161"/>
                </a:lnTo>
                <a:lnTo>
                  <a:pt x="2440543" y="1702260"/>
                </a:lnTo>
                <a:lnTo>
                  <a:pt x="2394642" y="1702260"/>
                </a:lnTo>
                <a:lnTo>
                  <a:pt x="2394642" y="1629575"/>
                </a:lnTo>
                <a:lnTo>
                  <a:pt x="2360209" y="1629575"/>
                </a:lnTo>
                <a:lnTo>
                  <a:pt x="2360209" y="1610449"/>
                </a:lnTo>
                <a:lnTo>
                  <a:pt x="2226326" y="1610449"/>
                </a:lnTo>
                <a:lnTo>
                  <a:pt x="2226326" y="1522467"/>
                </a:lnTo>
                <a:lnTo>
                  <a:pt x="2149821" y="1522467"/>
                </a:lnTo>
                <a:lnTo>
                  <a:pt x="2149821" y="1392412"/>
                </a:lnTo>
                <a:lnTo>
                  <a:pt x="2061839" y="1392412"/>
                </a:lnTo>
                <a:lnTo>
                  <a:pt x="2061839" y="1377106"/>
                </a:lnTo>
                <a:lnTo>
                  <a:pt x="2012109" y="1377106"/>
                </a:lnTo>
                <a:lnTo>
                  <a:pt x="2012109" y="1331205"/>
                </a:lnTo>
                <a:lnTo>
                  <a:pt x="1970027" y="1331205"/>
                </a:lnTo>
                <a:lnTo>
                  <a:pt x="1970027" y="1269997"/>
                </a:lnTo>
                <a:lnTo>
                  <a:pt x="1958550" y="1269997"/>
                </a:lnTo>
                <a:lnTo>
                  <a:pt x="1958550" y="1224096"/>
                </a:lnTo>
                <a:lnTo>
                  <a:pt x="1905000" y="1224096"/>
                </a:lnTo>
                <a:lnTo>
                  <a:pt x="1905000" y="1193492"/>
                </a:lnTo>
                <a:lnTo>
                  <a:pt x="1870577" y="1193492"/>
                </a:lnTo>
                <a:lnTo>
                  <a:pt x="1870577" y="1139943"/>
                </a:lnTo>
                <a:lnTo>
                  <a:pt x="1855270" y="1139943"/>
                </a:lnTo>
                <a:lnTo>
                  <a:pt x="1855270" y="1113158"/>
                </a:lnTo>
                <a:lnTo>
                  <a:pt x="1832315" y="1113158"/>
                </a:lnTo>
                <a:lnTo>
                  <a:pt x="1832315" y="1078735"/>
                </a:lnTo>
                <a:lnTo>
                  <a:pt x="1759639" y="1078735"/>
                </a:lnTo>
                <a:lnTo>
                  <a:pt x="1759639" y="979275"/>
                </a:lnTo>
                <a:lnTo>
                  <a:pt x="1664008" y="979275"/>
                </a:lnTo>
                <a:lnTo>
                  <a:pt x="1664008" y="910421"/>
                </a:lnTo>
                <a:lnTo>
                  <a:pt x="1629575" y="910421"/>
                </a:lnTo>
                <a:lnTo>
                  <a:pt x="1629575" y="837741"/>
                </a:lnTo>
                <a:lnTo>
                  <a:pt x="1533944" y="837741"/>
                </a:lnTo>
                <a:lnTo>
                  <a:pt x="1533944" y="780361"/>
                </a:lnTo>
                <a:lnTo>
                  <a:pt x="1503340" y="780361"/>
                </a:lnTo>
                <a:lnTo>
                  <a:pt x="1503340" y="715331"/>
                </a:lnTo>
                <a:lnTo>
                  <a:pt x="1449791" y="715331"/>
                </a:lnTo>
                <a:lnTo>
                  <a:pt x="1449791" y="665602"/>
                </a:lnTo>
                <a:lnTo>
                  <a:pt x="1342682" y="665602"/>
                </a:lnTo>
                <a:lnTo>
                  <a:pt x="1342682" y="608223"/>
                </a:lnTo>
                <a:lnTo>
                  <a:pt x="1277655" y="608223"/>
                </a:lnTo>
                <a:lnTo>
                  <a:pt x="1277655" y="562319"/>
                </a:lnTo>
                <a:lnTo>
                  <a:pt x="1254700" y="562319"/>
                </a:lnTo>
                <a:lnTo>
                  <a:pt x="1254700" y="527892"/>
                </a:lnTo>
                <a:lnTo>
                  <a:pt x="1159069" y="527892"/>
                </a:lnTo>
                <a:lnTo>
                  <a:pt x="1159069" y="478163"/>
                </a:lnTo>
                <a:lnTo>
                  <a:pt x="1120816" y="478163"/>
                </a:lnTo>
                <a:lnTo>
                  <a:pt x="1120816" y="424608"/>
                </a:lnTo>
                <a:lnTo>
                  <a:pt x="1071086" y="424608"/>
                </a:lnTo>
                <a:lnTo>
                  <a:pt x="1071086" y="371054"/>
                </a:lnTo>
                <a:lnTo>
                  <a:pt x="983104" y="371054"/>
                </a:lnTo>
                <a:lnTo>
                  <a:pt x="983104" y="306024"/>
                </a:lnTo>
                <a:lnTo>
                  <a:pt x="952500" y="306024"/>
                </a:lnTo>
                <a:lnTo>
                  <a:pt x="952500" y="283073"/>
                </a:lnTo>
                <a:lnTo>
                  <a:pt x="898946" y="283073"/>
                </a:lnTo>
                <a:lnTo>
                  <a:pt x="898946" y="237169"/>
                </a:lnTo>
                <a:lnTo>
                  <a:pt x="700030" y="237169"/>
                </a:lnTo>
                <a:lnTo>
                  <a:pt x="700030" y="206566"/>
                </a:lnTo>
                <a:lnTo>
                  <a:pt x="635000" y="206566"/>
                </a:lnTo>
                <a:lnTo>
                  <a:pt x="635000" y="191265"/>
                </a:lnTo>
                <a:lnTo>
                  <a:pt x="612048" y="191265"/>
                </a:lnTo>
                <a:lnTo>
                  <a:pt x="612048" y="122410"/>
                </a:lnTo>
                <a:lnTo>
                  <a:pt x="589097" y="122410"/>
                </a:lnTo>
                <a:lnTo>
                  <a:pt x="589097" y="99458"/>
                </a:lnTo>
                <a:lnTo>
                  <a:pt x="524066" y="99458"/>
                </a:lnTo>
                <a:lnTo>
                  <a:pt x="524066" y="38253"/>
                </a:lnTo>
                <a:lnTo>
                  <a:pt x="363404" y="38253"/>
                </a:lnTo>
                <a:lnTo>
                  <a:pt x="363404"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TextBox 74">
            <a:extLst>
              <a:ext uri="{FF2B5EF4-FFF2-40B4-BE49-F238E27FC236}">
                <a16:creationId xmlns:a16="http://schemas.microsoft.com/office/drawing/2014/main" id="{509467DE-4F02-D341-0985-93ED36BE4802}"/>
              </a:ext>
            </a:extLst>
          </p:cNvPr>
          <p:cNvSpPr txBox="1"/>
          <p:nvPr/>
        </p:nvSpPr>
        <p:spPr>
          <a:xfrm>
            <a:off x="7598032" y="1592401"/>
            <a:ext cx="2573013" cy="338554"/>
          </a:xfrm>
          <a:prstGeom prst="rect">
            <a:avLst/>
          </a:prstGeom>
          <a:noFill/>
        </p:spPr>
        <p:txBody>
          <a:bodyPr wrap="none" rtlCol="0">
            <a:spAutoFit/>
          </a:bodyPr>
          <a:lstStyle/>
          <a:p>
            <a:pPr algn="ctr"/>
            <a:r>
              <a:rPr lang="ja-JP" sz="1600" b="1">
                <a:solidFill>
                  <a:schemeClr val="tx1"/>
                </a:solidFill>
              </a:rPr>
              <a:t>PMMRサブグループ(n=110)</a:t>
            </a:r>
          </a:p>
        </p:txBody>
      </p:sp>
      <p:sp>
        <p:nvSpPr>
          <p:cNvPr id="76" name="Freeform 21">
            <a:extLst>
              <a:ext uri="{FF2B5EF4-FFF2-40B4-BE49-F238E27FC236}">
                <a16:creationId xmlns:a16="http://schemas.microsoft.com/office/drawing/2014/main" id="{7B92BBB9-D0B7-2D56-E112-EFE979F5B7D7}"/>
              </a:ext>
            </a:extLst>
          </p:cNvPr>
          <p:cNvSpPr>
            <a:spLocks/>
          </p:cNvSpPr>
          <p:nvPr/>
        </p:nvSpPr>
        <p:spPr bwMode="auto">
          <a:xfrm>
            <a:off x="6963517" y="2060260"/>
            <a:ext cx="4071379"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77" name="Group 76">
            <a:extLst>
              <a:ext uri="{FF2B5EF4-FFF2-40B4-BE49-F238E27FC236}">
                <a16:creationId xmlns:a16="http://schemas.microsoft.com/office/drawing/2014/main" id="{17941260-1438-CC7E-5497-FF29B623D2E6}"/>
              </a:ext>
            </a:extLst>
          </p:cNvPr>
          <p:cNvGrpSpPr/>
          <p:nvPr/>
        </p:nvGrpSpPr>
        <p:grpSpPr>
          <a:xfrm>
            <a:off x="6285752" y="1899434"/>
            <a:ext cx="677560" cy="2331561"/>
            <a:chOff x="1394368" y="1225836"/>
            <a:chExt cx="589987" cy="2938382"/>
          </a:xfrm>
        </p:grpSpPr>
        <p:sp>
          <p:nvSpPr>
            <p:cNvPr id="78" name="Line 6">
              <a:extLst>
                <a:ext uri="{FF2B5EF4-FFF2-40B4-BE49-F238E27FC236}">
                  <a16:creationId xmlns:a16="http://schemas.microsoft.com/office/drawing/2014/main" id="{7CF3E2FD-3BCC-1D78-0E94-0174525889F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9" name="Line 7">
              <a:extLst>
                <a:ext uri="{FF2B5EF4-FFF2-40B4-BE49-F238E27FC236}">
                  <a16:creationId xmlns:a16="http://schemas.microsoft.com/office/drawing/2014/main" id="{566E6BB1-7298-7398-B992-6941C049B25F}"/>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0" name="Line 8">
              <a:extLst>
                <a:ext uri="{FF2B5EF4-FFF2-40B4-BE49-F238E27FC236}">
                  <a16:creationId xmlns:a16="http://schemas.microsoft.com/office/drawing/2014/main" id="{F307DB92-D77B-FBD0-9815-9092B1944A47}"/>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1" name="Line 9">
              <a:extLst>
                <a:ext uri="{FF2B5EF4-FFF2-40B4-BE49-F238E27FC236}">
                  <a16:creationId xmlns:a16="http://schemas.microsoft.com/office/drawing/2014/main" id="{7F6AC899-9860-9E11-0C87-8EB525753D88}"/>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2" name="Line 10">
              <a:extLst>
                <a:ext uri="{FF2B5EF4-FFF2-40B4-BE49-F238E27FC236}">
                  <a16:creationId xmlns:a16="http://schemas.microsoft.com/office/drawing/2014/main" id="{7F6933C2-5785-29AA-6331-12CFA173B5D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3" name="Line 11">
              <a:extLst>
                <a:ext uri="{FF2B5EF4-FFF2-40B4-BE49-F238E27FC236}">
                  <a16:creationId xmlns:a16="http://schemas.microsoft.com/office/drawing/2014/main" id="{7828756D-5822-8BED-846A-24105EC70315}"/>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4" name="TextBox 83">
              <a:extLst>
                <a:ext uri="{FF2B5EF4-FFF2-40B4-BE49-F238E27FC236}">
                  <a16:creationId xmlns:a16="http://schemas.microsoft.com/office/drawing/2014/main" id="{6423A3E5-0177-E290-CA84-114D793041FA}"/>
                </a:ext>
              </a:extLst>
            </p:cNvPr>
            <p:cNvSpPr txBox="1"/>
            <p:nvPr/>
          </p:nvSpPr>
          <p:spPr>
            <a:xfrm rot="16200000">
              <a:off x="491111" y="2589304"/>
              <a:ext cx="2074511" cy="267998"/>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PFSの確率、%</a:t>
              </a:r>
            </a:p>
          </p:txBody>
        </p:sp>
        <p:sp>
          <p:nvSpPr>
            <p:cNvPr id="85" name="TextBox 84">
              <a:extLst>
                <a:ext uri="{FF2B5EF4-FFF2-40B4-BE49-F238E27FC236}">
                  <a16:creationId xmlns:a16="http://schemas.microsoft.com/office/drawing/2014/main" id="{A1E29EB2-7EB9-9E9D-7F44-12F28E599504}"/>
                </a:ext>
              </a:extLst>
            </p:cNvPr>
            <p:cNvSpPr txBox="1"/>
            <p:nvPr/>
          </p:nvSpPr>
          <p:spPr>
            <a:xfrm>
              <a:off x="1522343" y="1225836"/>
              <a:ext cx="42042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100</a:t>
              </a:r>
            </a:p>
          </p:txBody>
        </p:sp>
        <p:sp>
          <p:nvSpPr>
            <p:cNvPr id="86" name="TextBox 85">
              <a:extLst>
                <a:ext uri="{FF2B5EF4-FFF2-40B4-BE49-F238E27FC236}">
                  <a16:creationId xmlns:a16="http://schemas.microsoft.com/office/drawing/2014/main" id="{A9E93ACD-702D-1AC3-6ACF-C555B92A82C8}"/>
                </a:ext>
              </a:extLst>
            </p:cNvPr>
            <p:cNvSpPr txBox="1"/>
            <p:nvPr/>
          </p:nvSpPr>
          <p:spPr>
            <a:xfrm>
              <a:off x="1608884" y="1749975"/>
              <a:ext cx="33388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80</a:t>
              </a:r>
            </a:p>
          </p:txBody>
        </p:sp>
        <p:sp>
          <p:nvSpPr>
            <p:cNvPr id="87" name="TextBox 86">
              <a:extLst>
                <a:ext uri="{FF2B5EF4-FFF2-40B4-BE49-F238E27FC236}">
                  <a16:creationId xmlns:a16="http://schemas.microsoft.com/office/drawing/2014/main" id="{C061221F-91E4-AA76-4937-65C9A67DC302}"/>
                </a:ext>
              </a:extLst>
            </p:cNvPr>
            <p:cNvSpPr txBox="1"/>
            <p:nvPr/>
          </p:nvSpPr>
          <p:spPr>
            <a:xfrm>
              <a:off x="1608884" y="2248506"/>
              <a:ext cx="33388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60</a:t>
              </a:r>
            </a:p>
          </p:txBody>
        </p:sp>
        <p:sp>
          <p:nvSpPr>
            <p:cNvPr id="88" name="TextBox 87">
              <a:extLst>
                <a:ext uri="{FF2B5EF4-FFF2-40B4-BE49-F238E27FC236}">
                  <a16:creationId xmlns:a16="http://schemas.microsoft.com/office/drawing/2014/main" id="{C03ADA0A-9186-14F8-1C3F-73A2FCF643B1}"/>
                </a:ext>
              </a:extLst>
            </p:cNvPr>
            <p:cNvSpPr txBox="1"/>
            <p:nvPr/>
          </p:nvSpPr>
          <p:spPr>
            <a:xfrm>
              <a:off x="1608884" y="2763159"/>
              <a:ext cx="33388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40</a:t>
              </a:r>
            </a:p>
          </p:txBody>
        </p:sp>
        <p:sp>
          <p:nvSpPr>
            <p:cNvPr id="89" name="TextBox 88">
              <a:extLst>
                <a:ext uri="{FF2B5EF4-FFF2-40B4-BE49-F238E27FC236}">
                  <a16:creationId xmlns:a16="http://schemas.microsoft.com/office/drawing/2014/main" id="{7045CD3C-C85D-94F1-F640-E357992817BC}"/>
                </a:ext>
              </a:extLst>
            </p:cNvPr>
            <p:cNvSpPr txBox="1"/>
            <p:nvPr/>
          </p:nvSpPr>
          <p:spPr>
            <a:xfrm>
              <a:off x="1608884" y="3267062"/>
              <a:ext cx="333880"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20</a:t>
              </a:r>
            </a:p>
          </p:txBody>
        </p:sp>
        <p:sp>
          <p:nvSpPr>
            <p:cNvPr id="90" name="TextBox 89">
              <a:extLst>
                <a:ext uri="{FF2B5EF4-FFF2-40B4-BE49-F238E27FC236}">
                  <a16:creationId xmlns:a16="http://schemas.microsoft.com/office/drawing/2014/main" id="{598850FC-96E2-9931-68FF-CA026D6A9317}"/>
                </a:ext>
              </a:extLst>
            </p:cNvPr>
            <p:cNvSpPr txBox="1"/>
            <p:nvPr/>
          </p:nvSpPr>
          <p:spPr>
            <a:xfrm>
              <a:off x="1695432" y="3776338"/>
              <a:ext cx="247339" cy="387880"/>
            </a:xfrm>
            <a:prstGeom prst="rect">
              <a:avLst/>
            </a:prstGeom>
            <a:noFill/>
          </p:spPr>
          <p:txBody>
            <a:bodyPr wrap="none" rtlCol="0" anchor="ctr" anchorCtr="0">
              <a:spAutoFit/>
            </a:bodyPr>
            <a:lstStyle/>
            <a:p>
              <a:pPr algn="r"/>
              <a:r>
                <a:rPr lang="ja-JP" sz="1400">
                  <a:solidFill>
                    <a:schemeClr val="tx1"/>
                  </a:solidFill>
                  <a:latin typeface="Arial" panose="020B0604020202020204" pitchFamily="34" charset="0"/>
                  <a:ea typeface="MS Mincho"/>
                  <a:cs typeface="Arial" panose="020B0604020202020204" pitchFamily="34" charset="0"/>
                </a:rPr>
                <a:t>0</a:t>
              </a:r>
            </a:p>
          </p:txBody>
        </p:sp>
      </p:grpSp>
      <p:sp>
        <p:nvSpPr>
          <p:cNvPr id="91" name="TextBox 90">
            <a:extLst>
              <a:ext uri="{FF2B5EF4-FFF2-40B4-BE49-F238E27FC236}">
                <a16:creationId xmlns:a16="http://schemas.microsoft.com/office/drawing/2014/main" id="{783A8182-5645-0C76-9B97-65F79EFA1FB9}"/>
              </a:ext>
            </a:extLst>
          </p:cNvPr>
          <p:cNvSpPr txBox="1"/>
          <p:nvPr/>
        </p:nvSpPr>
        <p:spPr>
          <a:xfrm>
            <a:off x="8395117" y="4442740"/>
            <a:ext cx="1261627"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期間、月数</a:t>
            </a:r>
          </a:p>
        </p:txBody>
      </p:sp>
      <p:sp>
        <p:nvSpPr>
          <p:cNvPr id="92" name="TextBox 91">
            <a:extLst>
              <a:ext uri="{FF2B5EF4-FFF2-40B4-BE49-F238E27FC236}">
                <a16:creationId xmlns:a16="http://schemas.microsoft.com/office/drawing/2014/main" id="{DD7D64D4-2F86-DB7A-DCD3-3DBFAD2DDD3A}"/>
              </a:ext>
            </a:extLst>
          </p:cNvPr>
          <p:cNvSpPr txBox="1"/>
          <p:nvPr/>
        </p:nvSpPr>
        <p:spPr>
          <a:xfrm>
            <a:off x="5907680" y="4480323"/>
            <a:ext cx="990977" cy="307777"/>
          </a:xfrm>
          <a:prstGeom prst="rect">
            <a:avLst/>
          </a:prstGeom>
          <a:noFill/>
        </p:spPr>
        <p:txBody>
          <a:bodyPr wrap="none" rtlCol="0">
            <a:spAutoFit/>
          </a:bodyPr>
          <a:lstStyle/>
          <a:p>
            <a:pPr algn="r"/>
            <a:r>
              <a:rPr lang="ja-JP" sz="1400" dirty="0">
                <a:solidFill>
                  <a:schemeClr val="tx1"/>
                </a:solidFill>
              </a:rPr>
              <a:t>リスク有患者数</a:t>
            </a:r>
          </a:p>
        </p:txBody>
      </p:sp>
      <p:sp>
        <p:nvSpPr>
          <p:cNvPr id="93" name="TextBox 92">
            <a:extLst>
              <a:ext uri="{FF2B5EF4-FFF2-40B4-BE49-F238E27FC236}">
                <a16:creationId xmlns:a16="http://schemas.microsoft.com/office/drawing/2014/main" id="{6FA0E894-0529-BF99-FE10-545796646EF0}"/>
              </a:ext>
            </a:extLst>
          </p:cNvPr>
          <p:cNvSpPr txBox="1"/>
          <p:nvPr/>
        </p:nvSpPr>
        <p:spPr>
          <a:xfrm>
            <a:off x="6288985" y="4712350"/>
            <a:ext cx="567784" cy="307777"/>
          </a:xfrm>
          <a:prstGeom prst="rect">
            <a:avLst/>
          </a:prstGeom>
          <a:noFill/>
        </p:spPr>
        <p:txBody>
          <a:bodyPr wrap="none" rtlCol="0">
            <a:spAutoFit/>
          </a:bodyPr>
          <a:lstStyle/>
          <a:p>
            <a:pPr algn="r"/>
            <a:r>
              <a:rPr lang="ja-JP" sz="1400">
                <a:solidFill>
                  <a:schemeClr val="accent4"/>
                </a:solidFill>
              </a:rPr>
              <a:t>IO</a:t>
            </a:r>
            <a:r>
              <a:rPr lang="ja-JP" sz="1400" baseline="30000">
                <a:solidFill>
                  <a:schemeClr val="accent4"/>
                </a:solidFill>
              </a:rPr>
              <a:t>pos</a:t>
            </a:r>
          </a:p>
        </p:txBody>
      </p:sp>
      <p:sp>
        <p:nvSpPr>
          <p:cNvPr id="94" name="TextBox 93">
            <a:extLst>
              <a:ext uri="{FF2B5EF4-FFF2-40B4-BE49-F238E27FC236}">
                <a16:creationId xmlns:a16="http://schemas.microsoft.com/office/drawing/2014/main" id="{E0488F15-F683-70DC-ED14-82A7F79DB2F0}"/>
              </a:ext>
            </a:extLst>
          </p:cNvPr>
          <p:cNvSpPr txBox="1"/>
          <p:nvPr/>
        </p:nvSpPr>
        <p:spPr>
          <a:xfrm>
            <a:off x="6280970" y="4973218"/>
            <a:ext cx="575799" cy="307777"/>
          </a:xfrm>
          <a:prstGeom prst="rect">
            <a:avLst/>
          </a:prstGeom>
          <a:noFill/>
        </p:spPr>
        <p:txBody>
          <a:bodyPr wrap="none" rtlCol="0">
            <a:spAutoFit/>
          </a:bodyPr>
          <a:lstStyle/>
          <a:p>
            <a:pPr algn="r"/>
            <a:r>
              <a:rPr lang="ja-JP" sz="1400">
                <a:solidFill>
                  <a:schemeClr val="accent1"/>
                </a:solidFill>
              </a:rPr>
              <a:t>IO</a:t>
            </a:r>
            <a:r>
              <a:rPr lang="ja-JP" sz="1400" baseline="30000">
                <a:solidFill>
                  <a:schemeClr val="accent1"/>
                </a:solidFill>
              </a:rPr>
              <a:t>neg</a:t>
            </a:r>
          </a:p>
        </p:txBody>
      </p:sp>
      <p:sp>
        <p:nvSpPr>
          <p:cNvPr id="95" name="TextBox 94">
            <a:extLst>
              <a:ext uri="{FF2B5EF4-FFF2-40B4-BE49-F238E27FC236}">
                <a16:creationId xmlns:a16="http://schemas.microsoft.com/office/drawing/2014/main" id="{6270B108-C73D-B6B7-5BD8-3218EB8017EB}"/>
              </a:ext>
            </a:extLst>
          </p:cNvPr>
          <p:cNvSpPr txBox="1"/>
          <p:nvPr/>
        </p:nvSpPr>
        <p:spPr>
          <a:xfrm>
            <a:off x="8931517" y="2014633"/>
            <a:ext cx="567784" cy="307777"/>
          </a:xfrm>
          <a:prstGeom prst="rect">
            <a:avLst/>
          </a:prstGeom>
          <a:noFill/>
        </p:spPr>
        <p:txBody>
          <a:bodyPr wrap="none" rtlCol="0">
            <a:spAutoFit/>
          </a:bodyPr>
          <a:lstStyle/>
          <a:p>
            <a:pPr algn="r"/>
            <a:r>
              <a:rPr lang="ja-JP" sz="1400">
                <a:solidFill>
                  <a:schemeClr val="tx1"/>
                </a:solidFill>
              </a:rPr>
              <a:t>IO</a:t>
            </a:r>
            <a:r>
              <a:rPr lang="ja-JP" sz="1400" baseline="30000">
                <a:solidFill>
                  <a:schemeClr val="tx1"/>
                </a:solidFill>
              </a:rPr>
              <a:t>pos</a:t>
            </a:r>
          </a:p>
        </p:txBody>
      </p:sp>
      <p:sp>
        <p:nvSpPr>
          <p:cNvPr id="96" name="TextBox 95">
            <a:extLst>
              <a:ext uri="{FF2B5EF4-FFF2-40B4-BE49-F238E27FC236}">
                <a16:creationId xmlns:a16="http://schemas.microsoft.com/office/drawing/2014/main" id="{A3DEAADB-A641-E568-6FEC-FEFDB3FCFA07}"/>
              </a:ext>
            </a:extLst>
          </p:cNvPr>
          <p:cNvSpPr txBox="1"/>
          <p:nvPr/>
        </p:nvSpPr>
        <p:spPr>
          <a:xfrm>
            <a:off x="8932709" y="2251084"/>
            <a:ext cx="575799" cy="307777"/>
          </a:xfrm>
          <a:prstGeom prst="rect">
            <a:avLst/>
          </a:prstGeom>
          <a:noFill/>
        </p:spPr>
        <p:txBody>
          <a:bodyPr wrap="none" rtlCol="0">
            <a:spAutoFit/>
          </a:bodyPr>
          <a:lstStyle/>
          <a:p>
            <a:pPr algn="r"/>
            <a:r>
              <a:rPr lang="ja-JP" sz="1400">
                <a:solidFill>
                  <a:schemeClr val="tx1"/>
                </a:solidFill>
              </a:rPr>
              <a:t>IO</a:t>
            </a:r>
            <a:r>
              <a:rPr lang="ja-JP" sz="1400" baseline="30000">
                <a:solidFill>
                  <a:schemeClr val="tx1"/>
                </a:solidFill>
              </a:rPr>
              <a:t>neg</a:t>
            </a:r>
          </a:p>
        </p:txBody>
      </p:sp>
      <p:sp>
        <p:nvSpPr>
          <p:cNvPr id="97" name="TextBox 96">
            <a:extLst>
              <a:ext uri="{FF2B5EF4-FFF2-40B4-BE49-F238E27FC236}">
                <a16:creationId xmlns:a16="http://schemas.microsoft.com/office/drawing/2014/main" id="{B006A3A0-31B7-FDF0-3B0D-1F6192065D00}"/>
              </a:ext>
            </a:extLst>
          </p:cNvPr>
          <p:cNvSpPr txBox="1"/>
          <p:nvPr/>
        </p:nvSpPr>
        <p:spPr>
          <a:xfrm>
            <a:off x="9342459" y="2014633"/>
            <a:ext cx="1428596" cy="307777"/>
          </a:xfrm>
          <a:prstGeom prst="rect">
            <a:avLst/>
          </a:prstGeom>
          <a:noFill/>
        </p:spPr>
        <p:txBody>
          <a:bodyPr wrap="none" rtlCol="0">
            <a:spAutoFit/>
          </a:bodyPr>
          <a:lstStyle/>
          <a:p>
            <a:r>
              <a:rPr lang="ja-JP" sz="1400">
                <a:solidFill>
                  <a:schemeClr val="tx1"/>
                </a:solidFill>
              </a:rPr>
              <a:t> MPFS 14.4か月</a:t>
            </a:r>
          </a:p>
        </p:txBody>
      </p:sp>
      <p:sp>
        <p:nvSpPr>
          <p:cNvPr id="98" name="TextBox 97">
            <a:extLst>
              <a:ext uri="{FF2B5EF4-FFF2-40B4-BE49-F238E27FC236}">
                <a16:creationId xmlns:a16="http://schemas.microsoft.com/office/drawing/2014/main" id="{327BC585-5FC6-36AD-F4DE-E53BB0C16CDE}"/>
              </a:ext>
            </a:extLst>
          </p:cNvPr>
          <p:cNvSpPr txBox="1"/>
          <p:nvPr/>
        </p:nvSpPr>
        <p:spPr>
          <a:xfrm>
            <a:off x="9342459" y="2251084"/>
            <a:ext cx="1428596" cy="307777"/>
          </a:xfrm>
          <a:prstGeom prst="rect">
            <a:avLst/>
          </a:prstGeom>
          <a:noFill/>
        </p:spPr>
        <p:txBody>
          <a:bodyPr wrap="none" rtlCol="0">
            <a:spAutoFit/>
          </a:bodyPr>
          <a:lstStyle/>
          <a:p>
            <a:r>
              <a:rPr lang="ja-JP" sz="1400">
                <a:solidFill>
                  <a:schemeClr val="tx1"/>
                </a:solidFill>
              </a:rPr>
              <a:t> MPFS 13.0か月</a:t>
            </a:r>
          </a:p>
        </p:txBody>
      </p:sp>
      <p:cxnSp>
        <p:nvCxnSpPr>
          <p:cNvPr id="99" name="Straight Connector 98">
            <a:extLst>
              <a:ext uri="{FF2B5EF4-FFF2-40B4-BE49-F238E27FC236}">
                <a16:creationId xmlns:a16="http://schemas.microsoft.com/office/drawing/2014/main" id="{C7883E15-208B-4DA0-90E5-D23B5C9B9B7E}"/>
              </a:ext>
            </a:extLst>
          </p:cNvPr>
          <p:cNvCxnSpPr>
            <a:cxnSpLocks/>
          </p:cNvCxnSpPr>
          <p:nvPr/>
        </p:nvCxnSpPr>
        <p:spPr>
          <a:xfrm>
            <a:off x="8761162" y="2167709"/>
            <a:ext cx="18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0A5B740F-9A7C-E433-5238-75A2B84EB996}"/>
              </a:ext>
            </a:extLst>
          </p:cNvPr>
          <p:cNvGrpSpPr/>
          <p:nvPr/>
        </p:nvGrpSpPr>
        <p:grpSpPr>
          <a:xfrm>
            <a:off x="6923915" y="4722165"/>
            <a:ext cx="4178194" cy="288147"/>
            <a:chOff x="1911627" y="5315642"/>
            <a:chExt cx="3119687" cy="288147"/>
          </a:xfrm>
        </p:grpSpPr>
        <p:sp>
          <p:nvSpPr>
            <p:cNvPr id="101" name="TextBox 100">
              <a:extLst>
                <a:ext uri="{FF2B5EF4-FFF2-40B4-BE49-F238E27FC236}">
                  <a16:creationId xmlns:a16="http://schemas.microsoft.com/office/drawing/2014/main" id="{F34F8B16-FD22-C3FF-E9DC-DAF92B861BEF}"/>
                </a:ext>
              </a:extLst>
            </p:cNvPr>
            <p:cNvSpPr txBox="1"/>
            <p:nvPr/>
          </p:nvSpPr>
          <p:spPr>
            <a:xfrm>
              <a:off x="4902822" y="5315642"/>
              <a:ext cx="128492"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0</a:t>
              </a:r>
            </a:p>
          </p:txBody>
        </p:sp>
        <p:sp>
          <p:nvSpPr>
            <p:cNvPr id="102" name="TextBox 101">
              <a:extLst>
                <a:ext uri="{FF2B5EF4-FFF2-40B4-BE49-F238E27FC236}">
                  <a16:creationId xmlns:a16="http://schemas.microsoft.com/office/drawing/2014/main" id="{A5202DE4-9B9C-9684-B862-93E9BEDF338D}"/>
                </a:ext>
              </a:extLst>
            </p:cNvPr>
            <p:cNvSpPr txBox="1"/>
            <p:nvPr/>
          </p:nvSpPr>
          <p:spPr>
            <a:xfrm>
              <a:off x="4410477" y="5315642"/>
              <a:ext cx="128492"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a:t>
              </a:r>
            </a:p>
          </p:txBody>
        </p:sp>
        <p:sp>
          <p:nvSpPr>
            <p:cNvPr id="103" name="TextBox 102">
              <a:extLst>
                <a:ext uri="{FF2B5EF4-FFF2-40B4-BE49-F238E27FC236}">
                  <a16:creationId xmlns:a16="http://schemas.microsoft.com/office/drawing/2014/main" id="{36399771-581B-29DE-B7F6-5E39F15C75C2}"/>
                </a:ext>
              </a:extLst>
            </p:cNvPr>
            <p:cNvSpPr txBox="1"/>
            <p:nvPr/>
          </p:nvSpPr>
          <p:spPr>
            <a:xfrm>
              <a:off x="3918127" y="5315642"/>
              <a:ext cx="128492"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4</a:t>
              </a:r>
            </a:p>
          </p:txBody>
        </p:sp>
        <p:sp>
          <p:nvSpPr>
            <p:cNvPr id="104" name="TextBox 103">
              <a:extLst>
                <a:ext uri="{FF2B5EF4-FFF2-40B4-BE49-F238E27FC236}">
                  <a16:creationId xmlns:a16="http://schemas.microsoft.com/office/drawing/2014/main" id="{7E3AF61B-402C-444A-1392-B0659F3E77CB}"/>
                </a:ext>
              </a:extLst>
            </p:cNvPr>
            <p:cNvSpPr txBox="1"/>
            <p:nvPr/>
          </p:nvSpPr>
          <p:spPr>
            <a:xfrm>
              <a:off x="3388674" y="5315642"/>
              <a:ext cx="20269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12</a:t>
              </a:r>
            </a:p>
          </p:txBody>
        </p:sp>
        <p:sp>
          <p:nvSpPr>
            <p:cNvPr id="105" name="TextBox 104">
              <a:extLst>
                <a:ext uri="{FF2B5EF4-FFF2-40B4-BE49-F238E27FC236}">
                  <a16:creationId xmlns:a16="http://schemas.microsoft.com/office/drawing/2014/main" id="{2A4C9ECF-7D28-EDFC-580E-ED5E99C02476}"/>
                </a:ext>
              </a:extLst>
            </p:cNvPr>
            <p:cNvSpPr txBox="1"/>
            <p:nvPr/>
          </p:nvSpPr>
          <p:spPr>
            <a:xfrm>
              <a:off x="2896325" y="5315642"/>
              <a:ext cx="20269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21</a:t>
              </a:r>
            </a:p>
          </p:txBody>
        </p:sp>
        <p:sp>
          <p:nvSpPr>
            <p:cNvPr id="106" name="TextBox 105">
              <a:extLst>
                <a:ext uri="{FF2B5EF4-FFF2-40B4-BE49-F238E27FC236}">
                  <a16:creationId xmlns:a16="http://schemas.microsoft.com/office/drawing/2014/main" id="{2E6EB5C9-B47E-42A0-9D2C-0BF9F9C0E494}"/>
                </a:ext>
              </a:extLst>
            </p:cNvPr>
            <p:cNvSpPr txBox="1"/>
            <p:nvPr/>
          </p:nvSpPr>
          <p:spPr>
            <a:xfrm>
              <a:off x="2403976" y="5315642"/>
              <a:ext cx="20269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26</a:t>
              </a:r>
            </a:p>
          </p:txBody>
        </p:sp>
        <p:sp>
          <p:nvSpPr>
            <p:cNvPr id="107" name="TextBox 106">
              <a:extLst>
                <a:ext uri="{FF2B5EF4-FFF2-40B4-BE49-F238E27FC236}">
                  <a16:creationId xmlns:a16="http://schemas.microsoft.com/office/drawing/2014/main" id="{9C63F693-4F58-EA69-24CD-33B0E6165CB6}"/>
                </a:ext>
              </a:extLst>
            </p:cNvPr>
            <p:cNvSpPr txBox="1"/>
            <p:nvPr/>
          </p:nvSpPr>
          <p:spPr>
            <a:xfrm>
              <a:off x="1911627" y="5315642"/>
              <a:ext cx="202699" cy="288147"/>
            </a:xfrm>
            <a:prstGeom prst="rect">
              <a:avLst/>
            </a:prstGeom>
            <a:noFill/>
          </p:spPr>
          <p:txBody>
            <a:bodyPr wrap="none" lIns="36000" tIns="36000" rIns="36000" bIns="36000" rtlCol="0" anchor="t" anchorCtr="0">
              <a:spAutoFit/>
            </a:bodyPr>
            <a:lstStyle/>
            <a:p>
              <a:pPr algn="ctr"/>
              <a:r>
                <a:rPr lang="ja-JP" sz="1400">
                  <a:solidFill>
                    <a:schemeClr val="accent4"/>
                  </a:solidFill>
                  <a:cs typeface="Arial" panose="020B0604020202020204" pitchFamily="34" charset="0"/>
                </a:rPr>
                <a:t>30</a:t>
              </a:r>
            </a:p>
          </p:txBody>
        </p:sp>
      </p:grpSp>
      <p:grpSp>
        <p:nvGrpSpPr>
          <p:cNvPr id="108" name="Group 107">
            <a:extLst>
              <a:ext uri="{FF2B5EF4-FFF2-40B4-BE49-F238E27FC236}">
                <a16:creationId xmlns:a16="http://schemas.microsoft.com/office/drawing/2014/main" id="{F76F2614-4242-4961-E751-237857BB9BEB}"/>
              </a:ext>
            </a:extLst>
          </p:cNvPr>
          <p:cNvGrpSpPr/>
          <p:nvPr/>
        </p:nvGrpSpPr>
        <p:grpSpPr>
          <a:xfrm>
            <a:off x="6923915" y="4983033"/>
            <a:ext cx="4178195" cy="288147"/>
            <a:chOff x="1911627" y="5315642"/>
            <a:chExt cx="3119687" cy="288147"/>
          </a:xfrm>
        </p:grpSpPr>
        <p:sp>
          <p:nvSpPr>
            <p:cNvPr id="109" name="TextBox 108">
              <a:extLst>
                <a:ext uri="{FF2B5EF4-FFF2-40B4-BE49-F238E27FC236}">
                  <a16:creationId xmlns:a16="http://schemas.microsoft.com/office/drawing/2014/main" id="{B3256653-5669-3BF2-46B7-A29DD0CCDCFA}"/>
                </a:ext>
              </a:extLst>
            </p:cNvPr>
            <p:cNvSpPr txBox="1"/>
            <p:nvPr/>
          </p:nvSpPr>
          <p:spPr>
            <a:xfrm>
              <a:off x="4902822" y="5315642"/>
              <a:ext cx="12849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p:txBody>
        </p:sp>
        <p:sp>
          <p:nvSpPr>
            <p:cNvPr id="110" name="TextBox 109">
              <a:extLst>
                <a:ext uri="{FF2B5EF4-FFF2-40B4-BE49-F238E27FC236}">
                  <a16:creationId xmlns:a16="http://schemas.microsoft.com/office/drawing/2014/main" id="{9D663036-159F-D43C-732F-628084A586EE}"/>
                </a:ext>
              </a:extLst>
            </p:cNvPr>
            <p:cNvSpPr txBox="1"/>
            <p:nvPr/>
          </p:nvSpPr>
          <p:spPr>
            <a:xfrm>
              <a:off x="4410477" y="5315642"/>
              <a:ext cx="12849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4</a:t>
              </a:r>
            </a:p>
          </p:txBody>
        </p:sp>
        <p:sp>
          <p:nvSpPr>
            <p:cNvPr id="111" name="TextBox 110">
              <a:extLst>
                <a:ext uri="{FF2B5EF4-FFF2-40B4-BE49-F238E27FC236}">
                  <a16:creationId xmlns:a16="http://schemas.microsoft.com/office/drawing/2014/main" id="{E1F47BC2-EA32-7185-E142-D30794054B74}"/>
                </a:ext>
              </a:extLst>
            </p:cNvPr>
            <p:cNvSpPr txBox="1"/>
            <p:nvPr/>
          </p:nvSpPr>
          <p:spPr>
            <a:xfrm>
              <a:off x="3862472" y="5315642"/>
              <a:ext cx="239804"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 10</a:t>
              </a:r>
            </a:p>
          </p:txBody>
        </p:sp>
        <p:sp>
          <p:nvSpPr>
            <p:cNvPr id="112" name="TextBox 111">
              <a:extLst>
                <a:ext uri="{FF2B5EF4-FFF2-40B4-BE49-F238E27FC236}">
                  <a16:creationId xmlns:a16="http://schemas.microsoft.com/office/drawing/2014/main" id="{D55F10C2-1B78-0A95-511A-229F8BE780FA}"/>
                </a:ext>
              </a:extLst>
            </p:cNvPr>
            <p:cNvSpPr txBox="1"/>
            <p:nvPr/>
          </p:nvSpPr>
          <p:spPr>
            <a:xfrm>
              <a:off x="3388674" y="5315642"/>
              <a:ext cx="20269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28</a:t>
              </a:r>
            </a:p>
          </p:txBody>
        </p:sp>
        <p:sp>
          <p:nvSpPr>
            <p:cNvPr id="113" name="TextBox 112">
              <a:extLst>
                <a:ext uri="{FF2B5EF4-FFF2-40B4-BE49-F238E27FC236}">
                  <a16:creationId xmlns:a16="http://schemas.microsoft.com/office/drawing/2014/main" id="{A0CFEC9F-C5A5-C210-A48F-32004FE86958}"/>
                </a:ext>
              </a:extLst>
            </p:cNvPr>
            <p:cNvSpPr txBox="1"/>
            <p:nvPr/>
          </p:nvSpPr>
          <p:spPr>
            <a:xfrm>
              <a:off x="2896325" y="5315642"/>
              <a:ext cx="20269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54</a:t>
              </a:r>
            </a:p>
          </p:txBody>
        </p:sp>
        <p:sp>
          <p:nvSpPr>
            <p:cNvPr id="114" name="TextBox 113">
              <a:extLst>
                <a:ext uri="{FF2B5EF4-FFF2-40B4-BE49-F238E27FC236}">
                  <a16:creationId xmlns:a16="http://schemas.microsoft.com/office/drawing/2014/main" id="{E188C277-871C-A084-D029-5665CE2D32CD}"/>
                </a:ext>
              </a:extLst>
            </p:cNvPr>
            <p:cNvSpPr txBox="1"/>
            <p:nvPr/>
          </p:nvSpPr>
          <p:spPr>
            <a:xfrm>
              <a:off x="2403976" y="5315642"/>
              <a:ext cx="20269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69</a:t>
              </a:r>
            </a:p>
          </p:txBody>
        </p:sp>
        <p:sp>
          <p:nvSpPr>
            <p:cNvPr id="115" name="TextBox 114">
              <a:extLst>
                <a:ext uri="{FF2B5EF4-FFF2-40B4-BE49-F238E27FC236}">
                  <a16:creationId xmlns:a16="http://schemas.microsoft.com/office/drawing/2014/main" id="{E0339EB6-DC2D-3F28-B510-846163BD8132}"/>
                </a:ext>
              </a:extLst>
            </p:cNvPr>
            <p:cNvSpPr txBox="1"/>
            <p:nvPr/>
          </p:nvSpPr>
          <p:spPr>
            <a:xfrm>
              <a:off x="1911627" y="5315642"/>
              <a:ext cx="20269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80</a:t>
              </a:r>
            </a:p>
          </p:txBody>
        </p:sp>
      </p:grpSp>
      <p:grpSp>
        <p:nvGrpSpPr>
          <p:cNvPr id="116" name="Group 115">
            <a:extLst>
              <a:ext uri="{FF2B5EF4-FFF2-40B4-BE49-F238E27FC236}">
                <a16:creationId xmlns:a16="http://schemas.microsoft.com/office/drawing/2014/main" id="{CB27E3D4-C286-D5C0-B299-18E09D0CAD2D}"/>
              </a:ext>
            </a:extLst>
          </p:cNvPr>
          <p:cNvGrpSpPr/>
          <p:nvPr/>
        </p:nvGrpSpPr>
        <p:grpSpPr>
          <a:xfrm>
            <a:off x="6973611" y="4183217"/>
            <a:ext cx="4178195" cy="360147"/>
            <a:chOff x="6952590" y="4528534"/>
            <a:chExt cx="4178195" cy="360147"/>
          </a:xfrm>
        </p:grpSpPr>
        <p:sp>
          <p:nvSpPr>
            <p:cNvPr id="117" name="Line 21">
              <a:extLst>
                <a:ext uri="{FF2B5EF4-FFF2-40B4-BE49-F238E27FC236}">
                  <a16:creationId xmlns:a16="http://schemas.microsoft.com/office/drawing/2014/main" id="{1ADF6205-F1BE-E66B-F5CD-764FC8D2D0F5}"/>
                </a:ext>
              </a:extLst>
            </p:cNvPr>
            <p:cNvSpPr>
              <a:spLocks noChangeShapeType="1"/>
            </p:cNvSpPr>
            <p:nvPr/>
          </p:nvSpPr>
          <p:spPr bwMode="auto">
            <a:xfrm>
              <a:off x="11000512"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DA619F5C-300A-EDC6-1064-86491ADC5575}"/>
                </a:ext>
              </a:extLst>
            </p:cNvPr>
            <p:cNvSpPr txBox="1"/>
            <p:nvPr/>
          </p:nvSpPr>
          <p:spPr>
            <a:xfrm>
              <a:off x="10859310" y="460053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30</a:t>
              </a:r>
            </a:p>
          </p:txBody>
        </p:sp>
        <p:sp>
          <p:nvSpPr>
            <p:cNvPr id="119" name="Line 21">
              <a:extLst>
                <a:ext uri="{FF2B5EF4-FFF2-40B4-BE49-F238E27FC236}">
                  <a16:creationId xmlns:a16="http://schemas.microsoft.com/office/drawing/2014/main" id="{E4FDCB1E-48B9-7767-15F6-E2A6171FEB32}"/>
                </a:ext>
              </a:extLst>
            </p:cNvPr>
            <p:cNvSpPr>
              <a:spLocks noChangeShapeType="1"/>
            </p:cNvSpPr>
            <p:nvPr/>
          </p:nvSpPr>
          <p:spPr bwMode="auto">
            <a:xfrm>
              <a:off x="10341109"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E015ED13-DBD5-42C6-545B-1A23E36298EB}"/>
                </a:ext>
              </a:extLst>
            </p:cNvPr>
            <p:cNvSpPr txBox="1"/>
            <p:nvPr/>
          </p:nvSpPr>
          <p:spPr>
            <a:xfrm>
              <a:off x="10199911" y="460053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25</a:t>
              </a:r>
            </a:p>
          </p:txBody>
        </p:sp>
        <p:sp>
          <p:nvSpPr>
            <p:cNvPr id="121" name="Line 21">
              <a:extLst>
                <a:ext uri="{FF2B5EF4-FFF2-40B4-BE49-F238E27FC236}">
                  <a16:creationId xmlns:a16="http://schemas.microsoft.com/office/drawing/2014/main" id="{BB91B70B-5E93-E6FF-0E87-1E27296304CE}"/>
                </a:ext>
              </a:extLst>
            </p:cNvPr>
            <p:cNvSpPr>
              <a:spLocks noChangeShapeType="1"/>
            </p:cNvSpPr>
            <p:nvPr/>
          </p:nvSpPr>
          <p:spPr bwMode="auto">
            <a:xfrm>
              <a:off x="9681706"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143214E5-0A50-8107-E91A-E276F9A6FE8D}"/>
                </a:ext>
              </a:extLst>
            </p:cNvPr>
            <p:cNvSpPr txBox="1"/>
            <p:nvPr/>
          </p:nvSpPr>
          <p:spPr>
            <a:xfrm>
              <a:off x="9540508" y="460053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20</a:t>
              </a:r>
            </a:p>
          </p:txBody>
        </p:sp>
        <p:sp>
          <p:nvSpPr>
            <p:cNvPr id="123" name="Line 21">
              <a:extLst>
                <a:ext uri="{FF2B5EF4-FFF2-40B4-BE49-F238E27FC236}">
                  <a16:creationId xmlns:a16="http://schemas.microsoft.com/office/drawing/2014/main" id="{FDA2933F-1BCD-59D0-585B-D863FA4AF74D}"/>
                </a:ext>
              </a:extLst>
            </p:cNvPr>
            <p:cNvSpPr>
              <a:spLocks noChangeShapeType="1"/>
            </p:cNvSpPr>
            <p:nvPr/>
          </p:nvSpPr>
          <p:spPr bwMode="auto">
            <a:xfrm>
              <a:off x="9022305"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1052A2B8-43AC-F01A-37B8-61520A5BCFC6}"/>
                </a:ext>
              </a:extLst>
            </p:cNvPr>
            <p:cNvSpPr txBox="1"/>
            <p:nvPr/>
          </p:nvSpPr>
          <p:spPr>
            <a:xfrm>
              <a:off x="8881105" y="460053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15</a:t>
              </a:r>
            </a:p>
          </p:txBody>
        </p:sp>
        <p:sp>
          <p:nvSpPr>
            <p:cNvPr id="125" name="Line 21">
              <a:extLst>
                <a:ext uri="{FF2B5EF4-FFF2-40B4-BE49-F238E27FC236}">
                  <a16:creationId xmlns:a16="http://schemas.microsoft.com/office/drawing/2014/main" id="{694D34B1-BE13-4036-6531-E9387648D506}"/>
                </a:ext>
              </a:extLst>
            </p:cNvPr>
            <p:cNvSpPr>
              <a:spLocks noChangeShapeType="1"/>
            </p:cNvSpPr>
            <p:nvPr/>
          </p:nvSpPr>
          <p:spPr bwMode="auto">
            <a:xfrm>
              <a:off x="8362902"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6CB7A6F6-21BA-2706-DB00-CFCFBB2646D0}"/>
                </a:ext>
              </a:extLst>
            </p:cNvPr>
            <p:cNvSpPr txBox="1"/>
            <p:nvPr/>
          </p:nvSpPr>
          <p:spPr>
            <a:xfrm>
              <a:off x="8221704" y="4600534"/>
              <a:ext cx="271475"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10</a:t>
              </a:r>
            </a:p>
          </p:txBody>
        </p:sp>
        <p:sp>
          <p:nvSpPr>
            <p:cNvPr id="127" name="Line 21">
              <a:extLst>
                <a:ext uri="{FF2B5EF4-FFF2-40B4-BE49-F238E27FC236}">
                  <a16:creationId xmlns:a16="http://schemas.microsoft.com/office/drawing/2014/main" id="{3E00662C-0F09-EA7F-9931-7CB016769CF9}"/>
                </a:ext>
              </a:extLst>
            </p:cNvPr>
            <p:cNvSpPr>
              <a:spLocks noChangeShapeType="1"/>
            </p:cNvSpPr>
            <p:nvPr/>
          </p:nvSpPr>
          <p:spPr bwMode="auto">
            <a:xfrm>
              <a:off x="7703499"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1B15D9BF-5517-7054-A774-8A04452FC155}"/>
                </a:ext>
              </a:extLst>
            </p:cNvPr>
            <p:cNvSpPr txBox="1"/>
            <p:nvPr/>
          </p:nvSpPr>
          <p:spPr>
            <a:xfrm>
              <a:off x="7611991" y="460053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5</a:t>
              </a:r>
            </a:p>
          </p:txBody>
        </p:sp>
        <p:sp>
          <p:nvSpPr>
            <p:cNvPr id="129" name="Line 21">
              <a:extLst>
                <a:ext uri="{FF2B5EF4-FFF2-40B4-BE49-F238E27FC236}">
                  <a16:creationId xmlns:a16="http://schemas.microsoft.com/office/drawing/2014/main" id="{A7721648-6879-075D-E2DA-D3F54C71FC2A}"/>
                </a:ext>
              </a:extLst>
            </p:cNvPr>
            <p:cNvSpPr>
              <a:spLocks noChangeShapeType="1"/>
            </p:cNvSpPr>
            <p:nvPr/>
          </p:nvSpPr>
          <p:spPr bwMode="auto">
            <a:xfrm>
              <a:off x="7038634"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AD330B8F-6E51-15C5-B27E-5DE5D3DC426A}"/>
                </a:ext>
              </a:extLst>
            </p:cNvPr>
            <p:cNvSpPr txBox="1"/>
            <p:nvPr/>
          </p:nvSpPr>
          <p:spPr>
            <a:xfrm>
              <a:off x="6952590" y="4600534"/>
              <a:ext cx="172089" cy="288147"/>
            </a:xfrm>
            <a:prstGeom prst="rect">
              <a:avLst/>
            </a:prstGeom>
            <a:noFill/>
          </p:spPr>
          <p:txBody>
            <a:bodyPr wrap="none" lIns="36000" tIns="36000" rIns="36000" bIns="36000" rtlCol="0" anchor="t" anchorCtr="0">
              <a:spAutoFit/>
            </a:bodyPr>
            <a:lstStyle/>
            <a:p>
              <a:pPr algn="ctr"/>
              <a:r>
                <a:rPr lang="ja-JP" sz="1400">
                  <a:solidFill>
                    <a:schemeClr val="tx1"/>
                  </a:solidFill>
                  <a:latin typeface="Arial" panose="020B0604020202020204" pitchFamily="34" charset="0"/>
                  <a:ea typeface="MS Mincho"/>
                  <a:cs typeface="Arial" panose="020B0604020202020204" pitchFamily="34" charset="0"/>
                </a:rPr>
                <a:t>0</a:t>
              </a:r>
            </a:p>
          </p:txBody>
        </p:sp>
      </p:grpSp>
      <p:cxnSp>
        <p:nvCxnSpPr>
          <p:cNvPr id="131" name="Straight Connector 130">
            <a:extLst>
              <a:ext uri="{FF2B5EF4-FFF2-40B4-BE49-F238E27FC236}">
                <a16:creationId xmlns:a16="http://schemas.microsoft.com/office/drawing/2014/main" id="{75918B89-65B5-8D28-49D9-AD8E65E5C4F1}"/>
              </a:ext>
            </a:extLst>
          </p:cNvPr>
          <p:cNvCxnSpPr>
            <a:cxnSpLocks/>
          </p:cNvCxnSpPr>
          <p:nvPr/>
        </p:nvCxnSpPr>
        <p:spPr>
          <a:xfrm>
            <a:off x="8761162" y="2399621"/>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D2D2884-578A-97B4-494D-B18402F42E13}"/>
              </a:ext>
            </a:extLst>
          </p:cNvPr>
          <p:cNvSpPr txBox="1"/>
          <p:nvPr/>
        </p:nvSpPr>
        <p:spPr>
          <a:xfrm>
            <a:off x="9418193" y="2502113"/>
            <a:ext cx="2573140" cy="523220"/>
          </a:xfrm>
          <a:prstGeom prst="rect">
            <a:avLst/>
          </a:prstGeom>
          <a:noFill/>
        </p:spPr>
        <p:txBody>
          <a:bodyPr wrap="none" rtlCol="0">
            <a:spAutoFit/>
          </a:bodyPr>
          <a:lstStyle/>
          <a:p>
            <a:r>
              <a:rPr lang="ja-JP" sz="1400" dirty="0">
                <a:solidFill>
                  <a:schemeClr val="tx1"/>
                </a:solidFill>
              </a:rPr>
              <a:t>HR 0.86 (95%CI 0.53、1.37); 
p=0.521</a:t>
            </a:r>
          </a:p>
        </p:txBody>
      </p:sp>
      <p:sp>
        <p:nvSpPr>
          <p:cNvPr id="133" name="Graphic 157">
            <a:extLst>
              <a:ext uri="{FF2B5EF4-FFF2-40B4-BE49-F238E27FC236}">
                <a16:creationId xmlns:a16="http://schemas.microsoft.com/office/drawing/2014/main" id="{07AE5522-C048-B97F-C2CD-116490A4215A}"/>
              </a:ext>
            </a:extLst>
          </p:cNvPr>
          <p:cNvSpPr/>
          <p:nvPr/>
        </p:nvSpPr>
        <p:spPr>
          <a:xfrm>
            <a:off x="7050264" y="2073827"/>
            <a:ext cx="3466479" cy="1526691"/>
          </a:xfrm>
          <a:custGeom>
            <a:avLst/>
            <a:gdLst>
              <a:gd name="connsiteX0" fmla="*/ 3839975 w 3839975"/>
              <a:gd name="connsiteY0" fmla="*/ 1785109 h 1785108"/>
              <a:gd name="connsiteX1" fmla="*/ 2944092 w 3839975"/>
              <a:gd name="connsiteY1" fmla="*/ 1785109 h 1785108"/>
              <a:gd name="connsiteX2" fmla="*/ 2944092 w 3839975"/>
              <a:gd name="connsiteY2" fmla="*/ 1641901 h 1785108"/>
              <a:gd name="connsiteX3" fmla="*/ 2324634 w 3839975"/>
              <a:gd name="connsiteY3" fmla="*/ 1641901 h 1785108"/>
              <a:gd name="connsiteX4" fmla="*/ 2324634 w 3839975"/>
              <a:gd name="connsiteY4" fmla="*/ 1538649 h 1785108"/>
              <a:gd name="connsiteX5" fmla="*/ 2258025 w 3839975"/>
              <a:gd name="connsiteY5" fmla="*/ 1538649 h 1785108"/>
              <a:gd name="connsiteX6" fmla="*/ 2258025 w 3839975"/>
              <a:gd name="connsiteY6" fmla="*/ 1385459 h 1785108"/>
              <a:gd name="connsiteX7" fmla="*/ 2224716 w 3839975"/>
              <a:gd name="connsiteY7" fmla="*/ 1385459 h 1785108"/>
              <a:gd name="connsiteX8" fmla="*/ 2224716 w 3839975"/>
              <a:gd name="connsiteY8" fmla="*/ 1312183 h 1785108"/>
              <a:gd name="connsiteX9" fmla="*/ 2151450 w 3839975"/>
              <a:gd name="connsiteY9" fmla="*/ 1312183 h 1785108"/>
              <a:gd name="connsiteX10" fmla="*/ 2151450 w 3839975"/>
              <a:gd name="connsiteY10" fmla="*/ 1155659 h 1785108"/>
              <a:gd name="connsiteX11" fmla="*/ 1901666 w 3839975"/>
              <a:gd name="connsiteY11" fmla="*/ 1155659 h 1785108"/>
              <a:gd name="connsiteX12" fmla="*/ 1901666 w 3839975"/>
              <a:gd name="connsiteY12" fmla="*/ 985809 h 1785108"/>
              <a:gd name="connsiteX13" fmla="*/ 1741808 w 3839975"/>
              <a:gd name="connsiteY13" fmla="*/ 985809 h 1785108"/>
              <a:gd name="connsiteX14" fmla="*/ 1741808 w 3839975"/>
              <a:gd name="connsiteY14" fmla="*/ 895883 h 1785108"/>
              <a:gd name="connsiteX15" fmla="*/ 1695183 w 3839975"/>
              <a:gd name="connsiteY15" fmla="*/ 895883 h 1785108"/>
              <a:gd name="connsiteX16" fmla="*/ 1695183 w 3839975"/>
              <a:gd name="connsiteY16" fmla="*/ 835936 h 1785108"/>
              <a:gd name="connsiteX17" fmla="*/ 1651892 w 3839975"/>
              <a:gd name="connsiteY17" fmla="*/ 835936 h 1785108"/>
              <a:gd name="connsiteX18" fmla="*/ 1651892 w 3839975"/>
              <a:gd name="connsiteY18" fmla="*/ 759336 h 1785108"/>
              <a:gd name="connsiteX19" fmla="*/ 1478709 w 3839975"/>
              <a:gd name="connsiteY19" fmla="*/ 759336 h 1785108"/>
              <a:gd name="connsiteX20" fmla="*/ 1478709 w 3839975"/>
              <a:gd name="connsiteY20" fmla="*/ 666084 h 1785108"/>
              <a:gd name="connsiteX21" fmla="*/ 1418758 w 3839975"/>
              <a:gd name="connsiteY21" fmla="*/ 666084 h 1785108"/>
              <a:gd name="connsiteX22" fmla="*/ 1418758 w 3839975"/>
              <a:gd name="connsiteY22" fmla="*/ 579493 h 1785108"/>
              <a:gd name="connsiteX23" fmla="*/ 1312183 w 3839975"/>
              <a:gd name="connsiteY23" fmla="*/ 579493 h 1785108"/>
              <a:gd name="connsiteX24" fmla="*/ 1312183 w 3839975"/>
              <a:gd name="connsiteY24" fmla="*/ 552850 h 1785108"/>
              <a:gd name="connsiteX25" fmla="*/ 1208942 w 3839975"/>
              <a:gd name="connsiteY25" fmla="*/ 552850 h 1785108"/>
              <a:gd name="connsiteX26" fmla="*/ 1208942 w 3839975"/>
              <a:gd name="connsiteY26" fmla="*/ 516215 h 1785108"/>
              <a:gd name="connsiteX27" fmla="*/ 1135675 w 3839975"/>
              <a:gd name="connsiteY27" fmla="*/ 516215 h 1785108"/>
              <a:gd name="connsiteX28" fmla="*/ 1135675 w 3839975"/>
              <a:gd name="connsiteY28" fmla="*/ 422963 h 1785108"/>
              <a:gd name="connsiteX29" fmla="*/ 839266 w 3839975"/>
              <a:gd name="connsiteY29" fmla="*/ 422963 h 1785108"/>
              <a:gd name="connsiteX30" fmla="*/ 839266 w 3839975"/>
              <a:gd name="connsiteY30" fmla="*/ 353025 h 1785108"/>
              <a:gd name="connsiteX31" fmla="*/ 742683 w 3839975"/>
              <a:gd name="connsiteY31" fmla="*/ 353025 h 1785108"/>
              <a:gd name="connsiteX32" fmla="*/ 742683 w 3839975"/>
              <a:gd name="connsiteY32" fmla="*/ 169852 h 1785108"/>
              <a:gd name="connsiteX33" fmla="*/ 293077 w 3839975"/>
              <a:gd name="connsiteY33" fmla="*/ 169852 h 1785108"/>
              <a:gd name="connsiteX34" fmla="*/ 293077 w 3839975"/>
              <a:gd name="connsiteY34" fmla="*/ 99912 h 1785108"/>
              <a:gd name="connsiteX35" fmla="*/ 246451 w 3839975"/>
              <a:gd name="connsiteY35" fmla="*/ 99912 h 1785108"/>
              <a:gd name="connsiteX36" fmla="*/ 246451 w 3839975"/>
              <a:gd name="connsiteY36" fmla="*/ 0 h 1785108"/>
              <a:gd name="connsiteX37" fmla="*/ 0 w 3839975"/>
              <a:gd name="connsiteY37" fmla="*/ 0 h 178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39975" h="1785108">
                <a:moveTo>
                  <a:pt x="3839975" y="1785109"/>
                </a:moveTo>
                <a:lnTo>
                  <a:pt x="2944092" y="1785109"/>
                </a:lnTo>
                <a:lnTo>
                  <a:pt x="2944092" y="1641901"/>
                </a:lnTo>
                <a:lnTo>
                  <a:pt x="2324634" y="1641901"/>
                </a:lnTo>
                <a:lnTo>
                  <a:pt x="2324634" y="1538649"/>
                </a:lnTo>
                <a:lnTo>
                  <a:pt x="2258025" y="1538649"/>
                </a:lnTo>
                <a:lnTo>
                  <a:pt x="2258025" y="1385459"/>
                </a:lnTo>
                <a:lnTo>
                  <a:pt x="2224716" y="1385459"/>
                </a:lnTo>
                <a:lnTo>
                  <a:pt x="2224716" y="1312183"/>
                </a:lnTo>
                <a:lnTo>
                  <a:pt x="2151450" y="1312183"/>
                </a:lnTo>
                <a:lnTo>
                  <a:pt x="2151450" y="1155659"/>
                </a:lnTo>
                <a:lnTo>
                  <a:pt x="1901666" y="1155659"/>
                </a:lnTo>
                <a:lnTo>
                  <a:pt x="1901666" y="985809"/>
                </a:lnTo>
                <a:lnTo>
                  <a:pt x="1741808" y="985809"/>
                </a:lnTo>
                <a:lnTo>
                  <a:pt x="1741808" y="895883"/>
                </a:lnTo>
                <a:lnTo>
                  <a:pt x="1695183" y="895883"/>
                </a:lnTo>
                <a:lnTo>
                  <a:pt x="1695183" y="835936"/>
                </a:lnTo>
                <a:lnTo>
                  <a:pt x="1651892" y="835936"/>
                </a:lnTo>
                <a:lnTo>
                  <a:pt x="1651892" y="759336"/>
                </a:lnTo>
                <a:lnTo>
                  <a:pt x="1478709" y="759336"/>
                </a:lnTo>
                <a:lnTo>
                  <a:pt x="1478709" y="666084"/>
                </a:lnTo>
                <a:lnTo>
                  <a:pt x="1418758" y="666084"/>
                </a:lnTo>
                <a:lnTo>
                  <a:pt x="1418758" y="579493"/>
                </a:lnTo>
                <a:lnTo>
                  <a:pt x="1312183" y="579493"/>
                </a:lnTo>
                <a:lnTo>
                  <a:pt x="1312183" y="552850"/>
                </a:lnTo>
                <a:lnTo>
                  <a:pt x="1208942" y="552850"/>
                </a:lnTo>
                <a:lnTo>
                  <a:pt x="1208942" y="516215"/>
                </a:lnTo>
                <a:lnTo>
                  <a:pt x="1135675" y="516215"/>
                </a:lnTo>
                <a:lnTo>
                  <a:pt x="1135675" y="422963"/>
                </a:lnTo>
                <a:lnTo>
                  <a:pt x="839266" y="422963"/>
                </a:lnTo>
                <a:lnTo>
                  <a:pt x="839266" y="353025"/>
                </a:lnTo>
                <a:lnTo>
                  <a:pt x="742683" y="353025"/>
                </a:lnTo>
                <a:lnTo>
                  <a:pt x="742683" y="169852"/>
                </a:lnTo>
                <a:lnTo>
                  <a:pt x="293077" y="169852"/>
                </a:lnTo>
                <a:lnTo>
                  <a:pt x="293077" y="99912"/>
                </a:lnTo>
                <a:lnTo>
                  <a:pt x="246451" y="99912"/>
                </a:lnTo>
                <a:lnTo>
                  <a:pt x="246451"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4" name="Graphic 160">
            <a:extLst>
              <a:ext uri="{FF2B5EF4-FFF2-40B4-BE49-F238E27FC236}">
                <a16:creationId xmlns:a16="http://schemas.microsoft.com/office/drawing/2014/main" id="{F50ABDF0-DA93-1AF7-AB40-908C88E8EB8E}"/>
              </a:ext>
            </a:extLst>
          </p:cNvPr>
          <p:cNvSpPr/>
          <p:nvPr/>
        </p:nvSpPr>
        <p:spPr>
          <a:xfrm>
            <a:off x="7060617" y="2082316"/>
            <a:ext cx="3396491" cy="2025098"/>
          </a:xfrm>
          <a:custGeom>
            <a:avLst/>
            <a:gdLst>
              <a:gd name="connsiteX0" fmla="*/ 3856625 w 3856624"/>
              <a:gd name="connsiteY0" fmla="*/ 2407892 h 2407891"/>
              <a:gd name="connsiteX1" fmla="*/ 3856625 w 3856624"/>
              <a:gd name="connsiteY1" fmla="*/ 1961617 h 2407891"/>
              <a:gd name="connsiteX2" fmla="*/ 2990717 w 3856624"/>
              <a:gd name="connsiteY2" fmla="*/ 1961617 h 2407891"/>
              <a:gd name="connsiteX3" fmla="*/ 2990717 w 3856624"/>
              <a:gd name="connsiteY3" fmla="*/ 1901666 h 2407891"/>
              <a:gd name="connsiteX4" fmla="*/ 2960741 w 3856624"/>
              <a:gd name="connsiteY4" fmla="*/ 1901666 h 2407891"/>
              <a:gd name="connsiteX5" fmla="*/ 2960741 w 3856624"/>
              <a:gd name="connsiteY5" fmla="*/ 1845050 h 2407891"/>
              <a:gd name="connsiteX6" fmla="*/ 2807542 w 3856624"/>
              <a:gd name="connsiteY6" fmla="*/ 1845050 h 2407891"/>
              <a:gd name="connsiteX7" fmla="*/ 2807542 w 3856624"/>
              <a:gd name="connsiteY7" fmla="*/ 1798425 h 2407891"/>
              <a:gd name="connsiteX8" fmla="*/ 2584409 w 3856624"/>
              <a:gd name="connsiteY8" fmla="*/ 1798425 h 2407891"/>
              <a:gd name="connsiteX9" fmla="*/ 2584409 w 3856624"/>
              <a:gd name="connsiteY9" fmla="*/ 1725159 h 2407891"/>
              <a:gd name="connsiteX10" fmla="*/ 2541108 w 3856624"/>
              <a:gd name="connsiteY10" fmla="*/ 1725159 h 2407891"/>
              <a:gd name="connsiteX11" fmla="*/ 2541108 w 3856624"/>
              <a:gd name="connsiteY11" fmla="*/ 1688525 h 2407891"/>
              <a:gd name="connsiteX12" fmla="*/ 2464508 w 3856624"/>
              <a:gd name="connsiteY12" fmla="*/ 1688525 h 2407891"/>
              <a:gd name="connsiteX13" fmla="*/ 2464508 w 3856624"/>
              <a:gd name="connsiteY13" fmla="*/ 1651892 h 2407891"/>
              <a:gd name="connsiteX14" fmla="*/ 2447859 w 3856624"/>
              <a:gd name="connsiteY14" fmla="*/ 1651892 h 2407891"/>
              <a:gd name="connsiteX15" fmla="*/ 2447859 w 3856624"/>
              <a:gd name="connsiteY15" fmla="*/ 1598600 h 2407891"/>
              <a:gd name="connsiteX16" fmla="*/ 2297992 w 3856624"/>
              <a:gd name="connsiteY16" fmla="*/ 1598600 h 2407891"/>
              <a:gd name="connsiteX17" fmla="*/ 2297992 w 3856624"/>
              <a:gd name="connsiteY17" fmla="*/ 1522000 h 2407891"/>
              <a:gd name="connsiteX18" fmla="*/ 2221392 w 3856624"/>
              <a:gd name="connsiteY18" fmla="*/ 1522000 h 2407891"/>
              <a:gd name="connsiteX19" fmla="*/ 2221392 w 3856624"/>
              <a:gd name="connsiteY19" fmla="*/ 1438742 h 2407891"/>
              <a:gd name="connsiteX20" fmla="*/ 2118151 w 3856624"/>
              <a:gd name="connsiteY20" fmla="*/ 1438742 h 2407891"/>
              <a:gd name="connsiteX21" fmla="*/ 2118151 w 3856624"/>
              <a:gd name="connsiteY21" fmla="*/ 1405433 h 2407891"/>
              <a:gd name="connsiteX22" fmla="*/ 2104825 w 3856624"/>
              <a:gd name="connsiteY22" fmla="*/ 1405433 h 2407891"/>
              <a:gd name="connsiteX23" fmla="*/ 2104825 w 3856624"/>
              <a:gd name="connsiteY23" fmla="*/ 1365475 h 2407891"/>
              <a:gd name="connsiteX24" fmla="*/ 2041550 w 3856624"/>
              <a:gd name="connsiteY24" fmla="*/ 1365475 h 2407891"/>
              <a:gd name="connsiteX25" fmla="*/ 2041550 w 3856624"/>
              <a:gd name="connsiteY25" fmla="*/ 1308859 h 2407891"/>
              <a:gd name="connsiteX26" fmla="*/ 2018233 w 3856624"/>
              <a:gd name="connsiteY26" fmla="*/ 1308859 h 2407891"/>
              <a:gd name="connsiteX27" fmla="*/ 2018233 w 3856624"/>
              <a:gd name="connsiteY27" fmla="*/ 1285542 h 2407891"/>
              <a:gd name="connsiteX28" fmla="*/ 1984934 w 3856624"/>
              <a:gd name="connsiteY28" fmla="*/ 1285542 h 2407891"/>
              <a:gd name="connsiteX29" fmla="*/ 1984934 w 3856624"/>
              <a:gd name="connsiteY29" fmla="*/ 1245575 h 2407891"/>
              <a:gd name="connsiteX30" fmla="*/ 1978266 w 3856624"/>
              <a:gd name="connsiteY30" fmla="*/ 1245575 h 2407891"/>
              <a:gd name="connsiteX31" fmla="*/ 1978266 w 3856624"/>
              <a:gd name="connsiteY31" fmla="*/ 1228925 h 2407891"/>
              <a:gd name="connsiteX32" fmla="*/ 1918326 w 3856624"/>
              <a:gd name="connsiteY32" fmla="*/ 1228925 h 2407891"/>
              <a:gd name="connsiteX33" fmla="*/ 1918326 w 3856624"/>
              <a:gd name="connsiteY33" fmla="*/ 1135675 h 2407891"/>
              <a:gd name="connsiteX34" fmla="*/ 1861709 w 3856624"/>
              <a:gd name="connsiteY34" fmla="*/ 1135675 h 2407891"/>
              <a:gd name="connsiteX35" fmla="*/ 1861709 w 3856624"/>
              <a:gd name="connsiteY35" fmla="*/ 1092375 h 2407891"/>
              <a:gd name="connsiteX36" fmla="*/ 1811750 w 3856624"/>
              <a:gd name="connsiteY36" fmla="*/ 1092375 h 2407891"/>
              <a:gd name="connsiteX37" fmla="*/ 1811750 w 3856624"/>
              <a:gd name="connsiteY37" fmla="*/ 1049084 h 2407891"/>
              <a:gd name="connsiteX38" fmla="*/ 1801759 w 3856624"/>
              <a:gd name="connsiteY38" fmla="*/ 1049084 h 2407891"/>
              <a:gd name="connsiteX39" fmla="*/ 1801759 w 3856624"/>
              <a:gd name="connsiteY39" fmla="*/ 989133 h 2407891"/>
              <a:gd name="connsiteX40" fmla="*/ 1691850 w 3856624"/>
              <a:gd name="connsiteY40" fmla="*/ 989133 h 2407891"/>
              <a:gd name="connsiteX41" fmla="*/ 1691850 w 3856624"/>
              <a:gd name="connsiteY41" fmla="*/ 879231 h 2407891"/>
              <a:gd name="connsiteX42" fmla="*/ 1575292 w 3856624"/>
              <a:gd name="connsiteY42" fmla="*/ 879231 h 2407891"/>
              <a:gd name="connsiteX43" fmla="*/ 1575292 w 3856624"/>
              <a:gd name="connsiteY43" fmla="*/ 815953 h 2407891"/>
              <a:gd name="connsiteX44" fmla="*/ 1558633 w 3856624"/>
              <a:gd name="connsiteY44" fmla="*/ 815953 h 2407891"/>
              <a:gd name="connsiteX45" fmla="*/ 1558633 w 3856624"/>
              <a:gd name="connsiteY45" fmla="*/ 779318 h 2407891"/>
              <a:gd name="connsiteX46" fmla="*/ 1528667 w 3856624"/>
              <a:gd name="connsiteY46" fmla="*/ 779318 h 2407891"/>
              <a:gd name="connsiteX47" fmla="*/ 1528667 w 3856624"/>
              <a:gd name="connsiteY47" fmla="*/ 749344 h 2407891"/>
              <a:gd name="connsiteX48" fmla="*/ 1488700 w 3856624"/>
              <a:gd name="connsiteY48" fmla="*/ 749344 h 2407891"/>
              <a:gd name="connsiteX49" fmla="*/ 1488700 w 3856624"/>
              <a:gd name="connsiteY49" fmla="*/ 712710 h 2407891"/>
              <a:gd name="connsiteX50" fmla="*/ 1445400 w 3856624"/>
              <a:gd name="connsiteY50" fmla="*/ 712710 h 2407891"/>
              <a:gd name="connsiteX51" fmla="*/ 1445400 w 3856624"/>
              <a:gd name="connsiteY51" fmla="*/ 656093 h 2407891"/>
              <a:gd name="connsiteX52" fmla="*/ 1395451 w 3856624"/>
              <a:gd name="connsiteY52" fmla="*/ 656093 h 2407891"/>
              <a:gd name="connsiteX53" fmla="*/ 1395451 w 3856624"/>
              <a:gd name="connsiteY53" fmla="*/ 559511 h 2407891"/>
              <a:gd name="connsiteX54" fmla="*/ 1215600 w 3856624"/>
              <a:gd name="connsiteY54" fmla="*/ 559511 h 2407891"/>
              <a:gd name="connsiteX55" fmla="*/ 1215600 w 3856624"/>
              <a:gd name="connsiteY55" fmla="*/ 489572 h 2407891"/>
              <a:gd name="connsiteX56" fmla="*/ 1102366 w 3856624"/>
              <a:gd name="connsiteY56" fmla="*/ 489572 h 2407891"/>
              <a:gd name="connsiteX57" fmla="*/ 1102366 w 3856624"/>
              <a:gd name="connsiteY57" fmla="*/ 382998 h 2407891"/>
              <a:gd name="connsiteX58" fmla="*/ 989133 w 3856624"/>
              <a:gd name="connsiteY58" fmla="*/ 382998 h 2407891"/>
              <a:gd name="connsiteX59" fmla="*/ 989133 w 3856624"/>
              <a:gd name="connsiteY59" fmla="*/ 329712 h 2407891"/>
              <a:gd name="connsiteX60" fmla="*/ 965826 w 3856624"/>
              <a:gd name="connsiteY60" fmla="*/ 329712 h 2407891"/>
              <a:gd name="connsiteX61" fmla="*/ 965826 w 3856624"/>
              <a:gd name="connsiteY61" fmla="*/ 289747 h 2407891"/>
              <a:gd name="connsiteX62" fmla="*/ 909205 w 3856624"/>
              <a:gd name="connsiteY62" fmla="*/ 289747 h 2407891"/>
              <a:gd name="connsiteX63" fmla="*/ 909205 w 3856624"/>
              <a:gd name="connsiteY63" fmla="*/ 253112 h 2407891"/>
              <a:gd name="connsiteX64" fmla="*/ 716040 w 3856624"/>
              <a:gd name="connsiteY64" fmla="*/ 253112 h 2407891"/>
              <a:gd name="connsiteX65" fmla="*/ 716040 w 3856624"/>
              <a:gd name="connsiteY65" fmla="*/ 226468 h 2407891"/>
              <a:gd name="connsiteX66" fmla="*/ 589484 w 3856624"/>
              <a:gd name="connsiteY66" fmla="*/ 226468 h 2407891"/>
              <a:gd name="connsiteX67" fmla="*/ 589484 w 3856624"/>
              <a:gd name="connsiteY67" fmla="*/ 163191 h 2407891"/>
              <a:gd name="connsiteX68" fmla="*/ 572833 w 3856624"/>
              <a:gd name="connsiteY68" fmla="*/ 163191 h 2407891"/>
              <a:gd name="connsiteX69" fmla="*/ 572833 w 3856624"/>
              <a:gd name="connsiteY69" fmla="*/ 123226 h 2407891"/>
              <a:gd name="connsiteX70" fmla="*/ 532868 w 3856624"/>
              <a:gd name="connsiteY70" fmla="*/ 123226 h 2407891"/>
              <a:gd name="connsiteX71" fmla="*/ 532868 w 3856624"/>
              <a:gd name="connsiteY71" fmla="*/ 79930 h 2407891"/>
              <a:gd name="connsiteX72" fmla="*/ 349694 w 3856624"/>
              <a:gd name="connsiteY72" fmla="*/ 79930 h 2407891"/>
              <a:gd name="connsiteX73" fmla="*/ 349694 w 3856624"/>
              <a:gd name="connsiteY73" fmla="*/ 53287 h 2407891"/>
              <a:gd name="connsiteX74" fmla="*/ 256443 w 3856624"/>
              <a:gd name="connsiteY74" fmla="*/ 53287 h 2407891"/>
              <a:gd name="connsiteX75" fmla="*/ 256443 w 3856624"/>
              <a:gd name="connsiteY75" fmla="*/ 0 h 2407891"/>
              <a:gd name="connsiteX76" fmla="*/ 0 w 3856624"/>
              <a:gd name="connsiteY76" fmla="*/ 0 h 240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856624" h="2407891">
                <a:moveTo>
                  <a:pt x="3856625" y="2407892"/>
                </a:moveTo>
                <a:lnTo>
                  <a:pt x="3856625" y="1961617"/>
                </a:lnTo>
                <a:lnTo>
                  <a:pt x="2990717" y="1961617"/>
                </a:lnTo>
                <a:lnTo>
                  <a:pt x="2990717" y="1901666"/>
                </a:lnTo>
                <a:lnTo>
                  <a:pt x="2960741" y="1901666"/>
                </a:lnTo>
                <a:lnTo>
                  <a:pt x="2960741" y="1845050"/>
                </a:lnTo>
                <a:lnTo>
                  <a:pt x="2807542" y="1845050"/>
                </a:lnTo>
                <a:lnTo>
                  <a:pt x="2807542" y="1798425"/>
                </a:lnTo>
                <a:lnTo>
                  <a:pt x="2584409" y="1798425"/>
                </a:lnTo>
                <a:lnTo>
                  <a:pt x="2584409" y="1725159"/>
                </a:lnTo>
                <a:lnTo>
                  <a:pt x="2541108" y="1725159"/>
                </a:lnTo>
                <a:lnTo>
                  <a:pt x="2541108" y="1688525"/>
                </a:lnTo>
                <a:lnTo>
                  <a:pt x="2464508" y="1688525"/>
                </a:lnTo>
                <a:lnTo>
                  <a:pt x="2464508" y="1651892"/>
                </a:lnTo>
                <a:lnTo>
                  <a:pt x="2447859" y="1651892"/>
                </a:lnTo>
                <a:lnTo>
                  <a:pt x="2447859" y="1598600"/>
                </a:lnTo>
                <a:lnTo>
                  <a:pt x="2297992" y="1598600"/>
                </a:lnTo>
                <a:lnTo>
                  <a:pt x="2297992" y="1522000"/>
                </a:lnTo>
                <a:lnTo>
                  <a:pt x="2221392" y="1522000"/>
                </a:lnTo>
                <a:lnTo>
                  <a:pt x="2221392" y="1438742"/>
                </a:lnTo>
                <a:lnTo>
                  <a:pt x="2118151" y="1438742"/>
                </a:lnTo>
                <a:lnTo>
                  <a:pt x="2118151" y="1405433"/>
                </a:lnTo>
                <a:lnTo>
                  <a:pt x="2104825" y="1405433"/>
                </a:lnTo>
                <a:lnTo>
                  <a:pt x="2104825" y="1365475"/>
                </a:lnTo>
                <a:lnTo>
                  <a:pt x="2041550" y="1365475"/>
                </a:lnTo>
                <a:lnTo>
                  <a:pt x="2041550" y="1308859"/>
                </a:lnTo>
                <a:lnTo>
                  <a:pt x="2018233" y="1308859"/>
                </a:lnTo>
                <a:lnTo>
                  <a:pt x="2018233" y="1285542"/>
                </a:lnTo>
                <a:lnTo>
                  <a:pt x="1984934" y="1285542"/>
                </a:lnTo>
                <a:lnTo>
                  <a:pt x="1984934" y="1245575"/>
                </a:lnTo>
                <a:lnTo>
                  <a:pt x="1978266" y="1245575"/>
                </a:lnTo>
                <a:lnTo>
                  <a:pt x="1978266" y="1228925"/>
                </a:lnTo>
                <a:lnTo>
                  <a:pt x="1918326" y="1228925"/>
                </a:lnTo>
                <a:lnTo>
                  <a:pt x="1918326" y="1135675"/>
                </a:lnTo>
                <a:lnTo>
                  <a:pt x="1861709" y="1135675"/>
                </a:lnTo>
                <a:lnTo>
                  <a:pt x="1861709" y="1092375"/>
                </a:lnTo>
                <a:lnTo>
                  <a:pt x="1811750" y="1092375"/>
                </a:lnTo>
                <a:lnTo>
                  <a:pt x="1811750" y="1049084"/>
                </a:lnTo>
                <a:lnTo>
                  <a:pt x="1801759" y="1049084"/>
                </a:lnTo>
                <a:lnTo>
                  <a:pt x="1801759" y="989133"/>
                </a:lnTo>
                <a:lnTo>
                  <a:pt x="1691850" y="989133"/>
                </a:lnTo>
                <a:lnTo>
                  <a:pt x="1691850" y="879231"/>
                </a:lnTo>
                <a:lnTo>
                  <a:pt x="1575292" y="879231"/>
                </a:lnTo>
                <a:lnTo>
                  <a:pt x="1575292" y="815953"/>
                </a:lnTo>
                <a:lnTo>
                  <a:pt x="1558633" y="815953"/>
                </a:lnTo>
                <a:lnTo>
                  <a:pt x="1558633" y="779318"/>
                </a:lnTo>
                <a:lnTo>
                  <a:pt x="1528667" y="779318"/>
                </a:lnTo>
                <a:lnTo>
                  <a:pt x="1528667" y="749344"/>
                </a:lnTo>
                <a:lnTo>
                  <a:pt x="1488700" y="749344"/>
                </a:lnTo>
                <a:lnTo>
                  <a:pt x="1488700" y="712710"/>
                </a:lnTo>
                <a:lnTo>
                  <a:pt x="1445400" y="712710"/>
                </a:lnTo>
                <a:lnTo>
                  <a:pt x="1445400" y="656093"/>
                </a:lnTo>
                <a:lnTo>
                  <a:pt x="1395451" y="656093"/>
                </a:lnTo>
                <a:lnTo>
                  <a:pt x="1395451" y="559511"/>
                </a:lnTo>
                <a:lnTo>
                  <a:pt x="1215600" y="559511"/>
                </a:lnTo>
                <a:lnTo>
                  <a:pt x="1215600" y="489572"/>
                </a:lnTo>
                <a:lnTo>
                  <a:pt x="1102366" y="489572"/>
                </a:lnTo>
                <a:lnTo>
                  <a:pt x="1102366" y="382998"/>
                </a:lnTo>
                <a:lnTo>
                  <a:pt x="989133" y="382998"/>
                </a:lnTo>
                <a:lnTo>
                  <a:pt x="989133" y="329712"/>
                </a:lnTo>
                <a:lnTo>
                  <a:pt x="965826" y="329712"/>
                </a:lnTo>
                <a:lnTo>
                  <a:pt x="965826" y="289747"/>
                </a:lnTo>
                <a:lnTo>
                  <a:pt x="909205" y="289747"/>
                </a:lnTo>
                <a:lnTo>
                  <a:pt x="909205" y="253112"/>
                </a:lnTo>
                <a:lnTo>
                  <a:pt x="716040" y="253112"/>
                </a:lnTo>
                <a:lnTo>
                  <a:pt x="716040" y="226468"/>
                </a:lnTo>
                <a:lnTo>
                  <a:pt x="589484" y="226468"/>
                </a:lnTo>
                <a:lnTo>
                  <a:pt x="589484" y="163191"/>
                </a:lnTo>
                <a:lnTo>
                  <a:pt x="572833" y="163191"/>
                </a:lnTo>
                <a:lnTo>
                  <a:pt x="572833" y="123226"/>
                </a:lnTo>
                <a:lnTo>
                  <a:pt x="532868" y="123226"/>
                </a:lnTo>
                <a:lnTo>
                  <a:pt x="532868" y="79930"/>
                </a:lnTo>
                <a:lnTo>
                  <a:pt x="349694" y="79930"/>
                </a:lnTo>
                <a:lnTo>
                  <a:pt x="349694" y="53287"/>
                </a:lnTo>
                <a:lnTo>
                  <a:pt x="256443" y="53287"/>
                </a:lnTo>
                <a:lnTo>
                  <a:pt x="25644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35" name="Table 134"/>
          <p:cNvGraphicFramePr>
            <a:graphicFrameLocks noGrp="1"/>
          </p:cNvGraphicFramePr>
          <p:nvPr>
            <p:extLst>
              <p:ext uri="{D42A27DB-BD31-4B8C-83A1-F6EECF244321}">
                <p14:modId xmlns:p14="http://schemas.microsoft.com/office/powerpoint/2010/main" val="1391928759"/>
              </p:ext>
            </p:extLst>
          </p:nvPr>
        </p:nvGraphicFramePr>
        <p:xfrm>
          <a:off x="1179868" y="5270210"/>
          <a:ext cx="9874306" cy="1097280"/>
        </p:xfrm>
        <a:graphic>
          <a:graphicData uri="http://schemas.openxmlformats.org/drawingml/2006/table">
            <a:tbl>
              <a:tblPr firstRow="1" bandRow="1">
                <a:tableStyleId>{5202B0CA-FC54-4496-8BCA-5EF66A818D29}</a:tableStyleId>
              </a:tblPr>
              <a:tblGrid>
                <a:gridCol w="1685634">
                  <a:extLst>
                    <a:ext uri="{9D8B030D-6E8A-4147-A177-3AD203B41FA5}">
                      <a16:colId xmlns:a16="http://schemas.microsoft.com/office/drawing/2014/main" val="2713438561"/>
                    </a:ext>
                  </a:extLst>
                </a:gridCol>
                <a:gridCol w="2047168">
                  <a:extLst>
                    <a:ext uri="{9D8B030D-6E8A-4147-A177-3AD203B41FA5}">
                      <a16:colId xmlns:a16="http://schemas.microsoft.com/office/drawing/2014/main" val="3438983297"/>
                    </a:ext>
                  </a:extLst>
                </a:gridCol>
                <a:gridCol w="2047168">
                  <a:extLst>
                    <a:ext uri="{9D8B030D-6E8A-4147-A177-3AD203B41FA5}">
                      <a16:colId xmlns:a16="http://schemas.microsoft.com/office/drawing/2014/main" val="2125468282"/>
                    </a:ext>
                  </a:extLst>
                </a:gridCol>
                <a:gridCol w="2047168">
                  <a:extLst>
                    <a:ext uri="{9D8B030D-6E8A-4147-A177-3AD203B41FA5}">
                      <a16:colId xmlns:a16="http://schemas.microsoft.com/office/drawing/2014/main" val="1864841189"/>
                    </a:ext>
                  </a:extLst>
                </a:gridCol>
                <a:gridCol w="2047168">
                  <a:extLst>
                    <a:ext uri="{9D8B030D-6E8A-4147-A177-3AD203B41FA5}">
                      <a16:colId xmlns:a16="http://schemas.microsoft.com/office/drawing/2014/main" val="2215242027"/>
                    </a:ext>
                  </a:extLst>
                </a:gridCol>
              </a:tblGrid>
              <a:tr h="27432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IO</a:t>
                      </a:r>
                      <a:r>
                        <a:rPr lang="ja-JP" sz="1200" baseline="30000">
                          <a:solidFill>
                            <a:schemeClr val="tx2"/>
                          </a:solidFill>
                        </a:rPr>
                        <a:t>opt</a:t>
                      </a:r>
                      <a:r>
                        <a:rPr lang="ja-JP" sz="1200" baseline="0">
                          <a:solidFill>
                            <a:schemeClr val="tx2"/>
                          </a:solidFill>
                        </a:rPr>
                        <a:t>ステータス</a:t>
                      </a:r>
                    </a:p>
                  </a:txBody>
                  <a:tcPr marT="18000" marB="18000" anchor="ctr"/>
                </a:tc>
                <a:tc gridSpan="2">
                  <a:txBody>
                    <a:bodyPr/>
                    <a:lstStyle/>
                    <a:p>
                      <a:pPr algn="ctr"/>
                      <a:r>
                        <a:rPr lang="ja-JP" sz="1200" b="1">
                          <a:solidFill>
                            <a:schemeClr val="tx2"/>
                          </a:solidFill>
                        </a:rPr>
                        <a:t>全</a:t>
                      </a:r>
                      <a:r>
                        <a:rPr lang="ja-JP" sz="1200" b="1" baseline="0">
                          <a:solidFill>
                            <a:schemeClr val="tx2"/>
                          </a:solidFill>
                        </a:rPr>
                        <a:t>集団(N=122)</a:t>
                      </a:r>
                    </a:p>
                  </a:txBody>
                  <a:tcPr marT="18000" marB="18000" anchor="ctr">
                    <a:solidFill>
                      <a:schemeClr val="bg2"/>
                    </a:solidFill>
                  </a:tcPr>
                </a:tc>
                <a:tc hMerge="1">
                  <a:txBody>
                    <a:bodyPr/>
                    <a:lstStyle/>
                    <a:p>
                      <a:endParaRPr lang="en-GB"/>
                    </a:p>
                  </a:txBody>
                  <a:tcPr/>
                </a:tc>
                <a:tc gridSpan="2">
                  <a:txBody>
                    <a:bodyPr/>
                    <a:lstStyle/>
                    <a:p>
                      <a:pPr algn="ctr"/>
                      <a:r>
                        <a:rPr lang="ja-JP" sz="1200" b="1">
                          <a:solidFill>
                            <a:schemeClr val="tx2"/>
                          </a:solidFill>
                        </a:rPr>
                        <a:t>PMMRサブグループ</a:t>
                      </a:r>
                      <a:r>
                        <a:rPr lang="ja-JP" sz="1200" b="1" baseline="0">
                          <a:solidFill>
                            <a:schemeClr val="tx2"/>
                          </a:solidFill>
                        </a:rPr>
                        <a:t>(n=110)</a:t>
                      </a:r>
                    </a:p>
                  </a:txBody>
                  <a:tcPr marT="18000" marB="18000" anchor="ctr">
                    <a:solidFill>
                      <a:schemeClr val="bg2"/>
                    </a:solidFill>
                  </a:tcPr>
                </a:tc>
                <a:tc hMerge="1">
                  <a:txBody>
                    <a:bodyPr/>
                    <a:lstStyle/>
                    <a:p>
                      <a:endParaRPr lang="en-GB" dirty="0"/>
                    </a:p>
                  </a:txBody>
                  <a:tcPr marT="18000" marB="18000" anchor="ctr"/>
                </a:tc>
                <a:extLst>
                  <a:ext uri="{0D108BD9-81ED-4DB2-BD59-A6C34878D82A}">
                    <a16:rowId xmlns:a16="http://schemas.microsoft.com/office/drawing/2014/main" val="2004286419"/>
                  </a:ext>
                </a:extLst>
              </a:tr>
              <a:tr h="274320">
                <a:tc vMerge="1">
                  <a:txBody>
                    <a:bodyPr/>
                    <a:lstStyle/>
                    <a:p>
                      <a:endParaRPr lang="en-GB" sz="1200" dirty="0">
                        <a:solidFill>
                          <a:schemeClr val="tx2"/>
                        </a:solidFill>
                      </a:endParaRPr>
                    </a:p>
                  </a:txBody>
                  <a:tcPr marT="18000" marB="18000" anchor="ctr"/>
                </a:tc>
                <a:tc>
                  <a:txBody>
                    <a:bodyPr/>
                    <a:lstStyle/>
                    <a:p>
                      <a:pPr algn="ctr"/>
                      <a:r>
                        <a:rPr lang="ja-JP" sz="1200" b="1">
                          <a:solidFill>
                            <a:schemeClr val="tx2"/>
                          </a:solidFill>
                        </a:rPr>
                        <a:t>IO opt</a:t>
                      </a:r>
                      <a:r>
                        <a:rPr lang="ja-JP" sz="1200" b="1" baseline="30000">
                          <a:solidFill>
                            <a:schemeClr val="tx2"/>
                          </a:solidFill>
                        </a:rPr>
                        <a:t>pos</a:t>
                      </a:r>
                      <a:r>
                        <a:rPr lang="ja-JP" sz="1200" b="1" baseline="0">
                          <a:solidFill>
                            <a:schemeClr val="tx2"/>
                          </a:solidFill>
                        </a:rPr>
                        <a:t> (n=16)</a:t>
                      </a:r>
                    </a:p>
                  </a:txBody>
                  <a:tcPr marT="18000" marB="18000" anchor="ctr">
                    <a:solidFill>
                      <a:schemeClr val="bg2"/>
                    </a:solidFill>
                  </a:tcPr>
                </a:tc>
                <a:tc>
                  <a:txBody>
                    <a:bodyPr/>
                    <a:lstStyle/>
                    <a:p>
                      <a:pPr algn="ctr"/>
                      <a:r>
                        <a:rPr lang="ja-JP" sz="1200" b="1">
                          <a:solidFill>
                            <a:schemeClr val="tx2"/>
                          </a:solidFill>
                        </a:rPr>
                        <a:t>IO opt</a:t>
                      </a:r>
                      <a:r>
                        <a:rPr lang="ja-JP" sz="1200" b="1" baseline="30000">
                          <a:solidFill>
                            <a:schemeClr val="tx2"/>
                          </a:solidFill>
                        </a:rPr>
                        <a:t>neg </a:t>
                      </a:r>
                      <a:r>
                        <a:rPr lang="ja-JP" sz="1200" b="1" baseline="0">
                          <a:solidFill>
                            <a:schemeClr val="tx2"/>
                          </a:solidFill>
                        </a:rPr>
                        <a:t>(n=106)</a:t>
                      </a:r>
                    </a:p>
                  </a:txBody>
                  <a:tcPr marT="18000" marB="18000" anchor="ctr">
                    <a:solidFill>
                      <a:schemeClr val="bg2"/>
                    </a:solidFill>
                  </a:tcPr>
                </a:tc>
                <a:tc>
                  <a:txBody>
                    <a:bodyPr/>
                    <a:lstStyle/>
                    <a:p>
                      <a:pPr algn="ctr"/>
                      <a:r>
                        <a:rPr lang="ja-JP" sz="1200" b="1">
                          <a:solidFill>
                            <a:schemeClr val="tx2"/>
                          </a:solidFill>
                        </a:rPr>
                        <a:t>IO opt</a:t>
                      </a:r>
                      <a:r>
                        <a:rPr lang="ja-JP" sz="1200" b="1" baseline="30000">
                          <a:solidFill>
                            <a:schemeClr val="tx2"/>
                          </a:solidFill>
                        </a:rPr>
                        <a:t>pos</a:t>
                      </a:r>
                      <a:r>
                        <a:rPr lang="ja-JP" sz="1200" b="1" baseline="0">
                          <a:solidFill>
                            <a:schemeClr val="tx2"/>
                          </a:solidFill>
                        </a:rPr>
                        <a:t> (n=12)</a:t>
                      </a:r>
                    </a:p>
                  </a:txBody>
                  <a:tcPr marT="18000" marB="18000" anchor="ctr">
                    <a:solidFill>
                      <a:schemeClr val="bg2"/>
                    </a:solidFill>
                  </a:tcPr>
                </a:tc>
                <a:tc>
                  <a:txBody>
                    <a:bodyPr/>
                    <a:lstStyle/>
                    <a:p>
                      <a:pPr algn="ctr"/>
                      <a:r>
                        <a:rPr lang="ja-JP" sz="1200" b="1">
                          <a:solidFill>
                            <a:schemeClr val="tx2"/>
                          </a:solidFill>
                        </a:rPr>
                        <a:t>IO opt</a:t>
                      </a:r>
                      <a:r>
                        <a:rPr lang="ja-JP" sz="1200" b="1" baseline="30000">
                          <a:solidFill>
                            <a:schemeClr val="tx2"/>
                          </a:solidFill>
                        </a:rPr>
                        <a:t>neg</a:t>
                      </a:r>
                      <a:r>
                        <a:rPr lang="ja-JP" sz="1200" b="1" baseline="0">
                          <a:solidFill>
                            <a:schemeClr val="tx2"/>
                          </a:solidFill>
                        </a:rPr>
                        <a:t> (n=98)</a:t>
                      </a:r>
                    </a:p>
                  </a:txBody>
                  <a:tcPr marT="18000" marB="18000" anchor="ctr">
                    <a:solidFill>
                      <a:schemeClr val="bg2"/>
                    </a:solidFill>
                  </a:tcPr>
                </a:tc>
                <a:extLst>
                  <a:ext uri="{0D108BD9-81ED-4DB2-BD59-A6C34878D82A}">
                    <a16:rowId xmlns:a16="http://schemas.microsoft.com/office/drawing/2014/main" val="3667548636"/>
                  </a:ext>
                </a:extLst>
              </a:tr>
              <a:tr h="274320">
                <a:tc>
                  <a:txBody>
                    <a:bodyPr/>
                    <a:lstStyle/>
                    <a:p>
                      <a:pPr marL="85725" indent="0"/>
                      <a:r>
                        <a:rPr lang="ja-JP" sz="1200">
                          <a:solidFill>
                            <a:schemeClr val="tx1"/>
                          </a:solidFill>
                        </a:rPr>
                        <a:t>PFS、月数</a:t>
                      </a:r>
                    </a:p>
                  </a:txBody>
                  <a:tcPr/>
                </a:tc>
                <a:tc>
                  <a:txBody>
                    <a:bodyPr/>
                    <a:lstStyle/>
                    <a:p>
                      <a:pPr marL="0" algn="ctr" defTabSz="914400" rtl="0" eaLnBrk="1" latinLnBrk="0" hangingPunct="1"/>
                      <a:r>
                        <a:rPr lang="ja-JP" sz="1200">
                          <a:solidFill>
                            <a:schemeClr val="tx1"/>
                          </a:solidFill>
                          <a:latin typeface="+mn-lt"/>
                          <a:ea typeface="MS Mincho"/>
                          <a:cs typeface="+mn-cs"/>
                        </a:rPr>
                        <a:t>14.8</a:t>
                      </a:r>
                    </a:p>
                  </a:txBody>
                  <a:tcPr/>
                </a:tc>
                <a:tc>
                  <a:txBody>
                    <a:bodyPr/>
                    <a:lstStyle/>
                    <a:p>
                      <a:pPr marL="0" algn="ctr" defTabSz="914400" rtl="0" eaLnBrk="1" latinLnBrk="0" hangingPunct="1"/>
                      <a:r>
                        <a:rPr lang="ja-JP" sz="1200">
                          <a:solidFill>
                            <a:schemeClr val="tx1"/>
                          </a:solidFill>
                          <a:latin typeface="+mn-lt"/>
                          <a:ea typeface="MS Mincho"/>
                          <a:cs typeface="+mn-cs"/>
                        </a:rPr>
                        <a:t>13.3</a:t>
                      </a:r>
                    </a:p>
                  </a:txBody>
                  <a:tcPr/>
                </a:tc>
                <a:tc>
                  <a:txBody>
                    <a:bodyPr/>
                    <a:lstStyle/>
                    <a:p>
                      <a:pPr marL="0" algn="ctr" defTabSz="914400" rtl="0" eaLnBrk="1" latinLnBrk="0" hangingPunct="1"/>
                      <a:r>
                        <a:rPr lang="ja-JP" sz="1200">
                          <a:solidFill>
                            <a:schemeClr val="tx1"/>
                          </a:solidFill>
                          <a:latin typeface="+mn-lt"/>
                          <a:ea typeface="MS Mincho"/>
                          <a:cs typeface="+mn-cs"/>
                        </a:rPr>
                        <a:t>14.8</a:t>
                      </a:r>
                    </a:p>
                  </a:txBody>
                  <a:tcPr/>
                </a:tc>
                <a:tc>
                  <a:txBody>
                    <a:bodyPr/>
                    <a:lstStyle/>
                    <a:p>
                      <a:pPr marL="0" algn="ctr" defTabSz="914400" rtl="0" eaLnBrk="1" latinLnBrk="0" hangingPunct="1"/>
                      <a:r>
                        <a:rPr lang="ja-JP" sz="1200">
                          <a:solidFill>
                            <a:schemeClr val="tx1"/>
                          </a:solidFill>
                          <a:latin typeface="+mn-lt"/>
                          <a:ea typeface="MS Mincho"/>
                          <a:cs typeface="+mn-cs"/>
                        </a:rPr>
                        <a:t>12.9</a:t>
                      </a:r>
                    </a:p>
                  </a:txBody>
                  <a:tcPr/>
                </a:tc>
                <a:extLst>
                  <a:ext uri="{0D108BD9-81ED-4DB2-BD59-A6C34878D82A}">
                    <a16:rowId xmlns:a16="http://schemas.microsoft.com/office/drawing/2014/main" val="2666490076"/>
                  </a:ext>
                </a:extLst>
              </a:tr>
              <a:tr h="274320">
                <a:tc>
                  <a:txBody>
                    <a:bodyPr/>
                    <a:lstStyle/>
                    <a:p>
                      <a:pPr marL="85725" indent="0" algn="l" defTabSz="914400" rtl="0" eaLnBrk="1" latinLnBrk="0" hangingPunct="1"/>
                      <a:r>
                        <a:rPr lang="ja-JP" sz="1200">
                          <a:solidFill>
                            <a:schemeClr val="tx1"/>
                          </a:solidFill>
                          <a:latin typeface="+mn-lt"/>
                          <a:ea typeface="MS Mincho"/>
                          <a:cs typeface="+mn-cs"/>
                        </a:rPr>
                        <a:t>HR (95%CI); p値</a:t>
                      </a:r>
                    </a:p>
                  </a:txBody>
                  <a:tcPr/>
                </a:tc>
                <a:tc gridSpan="2">
                  <a:txBody>
                    <a:bodyPr/>
                    <a:lstStyle/>
                    <a:p>
                      <a:pPr marL="0" algn="ctr" defTabSz="914400" rtl="0" eaLnBrk="1" latinLnBrk="0" hangingPunct="1"/>
                      <a:r>
                        <a:rPr lang="ja-JP" sz="1200">
                          <a:solidFill>
                            <a:schemeClr val="tx1"/>
                          </a:solidFill>
                          <a:latin typeface="+mn-lt"/>
                          <a:ea typeface="MS Mincho"/>
                          <a:cs typeface="+mn-cs"/>
                        </a:rPr>
                        <a:t>0.50 (0.28、0.87)、0.053</a:t>
                      </a:r>
                    </a:p>
                  </a:txBody>
                  <a:tcPr/>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a:tc>
                <a:tc gridSpan="2">
                  <a:txBody>
                    <a:bodyPr/>
                    <a:lstStyle/>
                    <a:p>
                      <a:pPr marL="0" algn="ctr" defTabSz="914400" rtl="0" eaLnBrk="1" latinLnBrk="0" hangingPunct="1"/>
                      <a:r>
                        <a:rPr lang="ja-JP" sz="1200">
                          <a:solidFill>
                            <a:schemeClr val="tx1"/>
                          </a:solidFill>
                          <a:latin typeface="+mn-lt"/>
                          <a:ea typeface="MS Mincho"/>
                          <a:cs typeface="+mn-cs"/>
                        </a:rPr>
                        <a:t>0.45 (0.25、0.84)、0.054</a:t>
                      </a:r>
                    </a:p>
                  </a:txBody>
                  <a:tcPr/>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69964704"/>
                  </a:ext>
                </a:extLst>
              </a:tr>
            </a:tbl>
          </a:graphicData>
        </a:graphic>
      </p:graphicFrame>
      <p:sp>
        <p:nvSpPr>
          <p:cNvPr id="136" name="Rectangle 135"/>
          <p:cNvSpPr/>
          <p:nvPr/>
        </p:nvSpPr>
        <p:spPr>
          <a:xfrm>
            <a:off x="4787170" y="1320808"/>
            <a:ext cx="2659702" cy="338554"/>
          </a:xfrm>
          <a:prstGeom prst="rect">
            <a:avLst/>
          </a:prstGeom>
        </p:spPr>
        <p:txBody>
          <a:bodyPr wrap="none">
            <a:spAutoFit/>
          </a:bodyPr>
          <a:lstStyle/>
          <a:p>
            <a:pPr algn="ctr"/>
            <a:r>
              <a:rPr lang="ja-JP" sz="1600" b="1">
                <a:solidFill>
                  <a:schemeClr val="tx1"/>
                </a:solidFill>
              </a:rPr>
              <a:t>無増悪生存期間</a:t>
            </a:r>
          </a:p>
        </p:txBody>
      </p:sp>
    </p:spTree>
    <p:extLst>
      <p:ext uri="{BB962C8B-B14F-4D97-AF65-F5344CB8AC3E}">
        <p14:creationId xmlns:p14="http://schemas.microsoft.com/office/powerpoint/2010/main" val="25439048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SO-36：免疫関連遺伝子発現プロファイルでは、転移性結腸直腸癌において第一選択のFOLFOXIRI/ベバシズマブにアテゾリズマブを追加する有効性を予測する：第II相無作為化AtezoTRIBE試験の翻訳解析 – Antoniotti C、et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5000"/>
              </a:spcBef>
              <a:buNone/>
            </a:pPr>
            <a:r>
              <a:rPr lang="ja-JP" b="1"/>
              <a:t>結論</a:t>
            </a:r>
          </a:p>
          <a:p>
            <a:r>
              <a:rPr lang="ja-JP" b="1"/>
              <a:t>mCRC患者において、DetermalOシグネチャを使用することで、pMMR腫瘍を含む1L FOLFOXIRI/ベバシズマブにアテゾリズマブを添加することで薬効が得られる患者を特定することができるが、最適化されたIOカットポイントを検証する必要がある</a:t>
            </a:r>
          </a:p>
        </p:txBody>
      </p:sp>
      <p:sp>
        <p:nvSpPr>
          <p:cNvPr id="23" name="Text Placeholder 4"/>
          <p:cNvSpPr>
            <a:spLocks noGrp="1"/>
          </p:cNvSpPr>
          <p:nvPr>
            <p:ph type="body" sz="quarter" idx="11"/>
          </p:nvPr>
        </p:nvSpPr>
        <p:spPr>
          <a:xfrm>
            <a:off x="6197601" y="6096001"/>
            <a:ext cx="5507567" cy="487363"/>
          </a:xfrm>
        </p:spPr>
        <p:txBody>
          <a:bodyPr/>
          <a:lstStyle/>
          <a:p>
            <a:r>
              <a:rPr lang="ja-JP"/>
              <a:t>Antoniotti C, et al.Ann Oncol 2022;33(suppl):abstr SO-36</a:t>
            </a:r>
          </a:p>
        </p:txBody>
      </p:sp>
      <p:graphicFrame>
        <p:nvGraphicFramePr>
          <p:cNvPr id="5" name="Table 4"/>
          <p:cNvGraphicFramePr>
            <a:graphicFrameLocks noGrp="1"/>
          </p:cNvGraphicFramePr>
          <p:nvPr/>
        </p:nvGraphicFramePr>
        <p:xfrm>
          <a:off x="49081" y="1667462"/>
          <a:ext cx="12093839" cy="2929414"/>
        </p:xfrm>
        <a:graphic>
          <a:graphicData uri="http://schemas.openxmlformats.org/drawingml/2006/table">
            <a:tbl>
              <a:tblPr firstRow="1" bandRow="1">
                <a:tableStyleId>{5202B0CA-FC54-4496-8BCA-5EF66A818D29}</a:tableStyleId>
              </a:tblPr>
              <a:tblGrid>
                <a:gridCol w="1685634">
                  <a:extLst>
                    <a:ext uri="{9D8B030D-6E8A-4147-A177-3AD203B41FA5}">
                      <a16:colId xmlns:a16="http://schemas.microsoft.com/office/drawing/2014/main" val="2713438561"/>
                    </a:ext>
                  </a:extLst>
                </a:gridCol>
                <a:gridCol w="1423764">
                  <a:extLst>
                    <a:ext uri="{9D8B030D-6E8A-4147-A177-3AD203B41FA5}">
                      <a16:colId xmlns:a16="http://schemas.microsoft.com/office/drawing/2014/main" val="764363852"/>
                    </a:ext>
                  </a:extLst>
                </a:gridCol>
                <a:gridCol w="1172150">
                  <a:extLst>
                    <a:ext uri="{9D8B030D-6E8A-4147-A177-3AD203B41FA5}">
                      <a16:colId xmlns:a16="http://schemas.microsoft.com/office/drawing/2014/main" val="2908211306"/>
                    </a:ext>
                  </a:extLst>
                </a:gridCol>
                <a:gridCol w="1406615">
                  <a:extLst>
                    <a:ext uri="{9D8B030D-6E8A-4147-A177-3AD203B41FA5}">
                      <a16:colId xmlns:a16="http://schemas.microsoft.com/office/drawing/2014/main" val="332337278"/>
                    </a:ext>
                  </a:extLst>
                </a:gridCol>
                <a:gridCol w="1297173">
                  <a:extLst>
                    <a:ext uri="{9D8B030D-6E8A-4147-A177-3AD203B41FA5}">
                      <a16:colId xmlns:a16="http://schemas.microsoft.com/office/drawing/2014/main" val="2519995412"/>
                    </a:ext>
                  </a:extLst>
                </a:gridCol>
                <a:gridCol w="1319062">
                  <a:extLst>
                    <a:ext uri="{9D8B030D-6E8A-4147-A177-3AD203B41FA5}">
                      <a16:colId xmlns:a16="http://schemas.microsoft.com/office/drawing/2014/main" val="3438983297"/>
                    </a:ext>
                  </a:extLst>
                </a:gridCol>
                <a:gridCol w="1162841">
                  <a:extLst>
                    <a:ext uri="{9D8B030D-6E8A-4147-A177-3AD203B41FA5}">
                      <a16:colId xmlns:a16="http://schemas.microsoft.com/office/drawing/2014/main" val="2125468282"/>
                    </a:ext>
                  </a:extLst>
                </a:gridCol>
                <a:gridCol w="1374669">
                  <a:extLst>
                    <a:ext uri="{9D8B030D-6E8A-4147-A177-3AD203B41FA5}">
                      <a16:colId xmlns:a16="http://schemas.microsoft.com/office/drawing/2014/main" val="1864841189"/>
                    </a:ext>
                  </a:extLst>
                </a:gridCol>
                <a:gridCol w="1251931">
                  <a:extLst>
                    <a:ext uri="{9D8B030D-6E8A-4147-A177-3AD203B41FA5}">
                      <a16:colId xmlns:a16="http://schemas.microsoft.com/office/drawing/2014/main" val="2215242027"/>
                    </a:ext>
                  </a:extLst>
                </a:gridCol>
              </a:tblGrid>
              <a:tr h="305802">
                <a:tc rowSpan="3">
                  <a:txBody>
                    <a:bodyPr/>
                    <a:lstStyle/>
                    <a:p>
                      <a:endParaRPr lang="en-GB" sz="1200" dirty="0">
                        <a:solidFill>
                          <a:schemeClr val="tx2"/>
                        </a:solidFill>
                      </a:endParaRPr>
                    </a:p>
                  </a:txBody>
                  <a:tcPr marT="18000" marB="18000" anchor="ctr"/>
                </a:tc>
                <a:tc gridSpan="4">
                  <a:txBody>
                    <a:bodyPr/>
                    <a:lstStyle/>
                    <a:p>
                      <a:pPr algn="ctr"/>
                      <a:r>
                        <a:rPr lang="ja-JP" sz="1200">
                          <a:solidFill>
                            <a:schemeClr val="tx2"/>
                          </a:solidFill>
                        </a:rPr>
                        <a:t>IOステータス</a:t>
                      </a:r>
                    </a:p>
                  </a:txBody>
                  <a:tcPr marT="18000" marB="18000" anchor="ctr"/>
                </a:tc>
                <a:tc hMerge="1">
                  <a:txBody>
                    <a:bodyPr/>
                    <a:lstStyle/>
                    <a:p>
                      <a:endParaRPr lang="en-GB"/>
                    </a:p>
                  </a:txBody>
                  <a:tcPr/>
                </a:tc>
                <a:tc hMerge="1">
                  <a:txBody>
                    <a:bodyPr/>
                    <a:lstStyle/>
                    <a:p>
                      <a:pPr algn="l" rtl="0"/>
                      <a:endParaRPr lang="en-GB" sz="1200" dirty="0">
                        <a:solidFill>
                          <a:schemeClr val="tx2"/>
                        </a:solidFill>
                      </a:endParaRPr>
                    </a:p>
                  </a:txBody>
                  <a:tcPr marT="18000" marB="18000" anchor="ctr"/>
                </a:tc>
                <a:tc hMerge="1">
                  <a:txBody>
                    <a:bodyPr/>
                    <a:lstStyle/>
                    <a:p>
                      <a:endParaRPr lang="en-GB"/>
                    </a:p>
                  </a:txBody>
                  <a:tcPr/>
                </a:tc>
                <a:tc gridSpan="4">
                  <a:txBody>
                    <a:bodyPr/>
                    <a:lstStyle/>
                    <a:p>
                      <a:pPr algn="ctr"/>
                      <a:r>
                        <a:rPr lang="ja-JP" sz="1200">
                          <a:solidFill>
                            <a:schemeClr val="tx2"/>
                          </a:solidFill>
                        </a:rPr>
                        <a:t>IO</a:t>
                      </a:r>
                      <a:r>
                        <a:rPr lang="ja-JP" sz="1200" baseline="30000">
                          <a:solidFill>
                            <a:schemeClr val="tx2"/>
                          </a:solidFill>
                        </a:rPr>
                        <a:t>opt</a:t>
                      </a:r>
                      <a:r>
                        <a:rPr lang="ja-JP" sz="1200" baseline="0">
                          <a:solidFill>
                            <a:schemeClr val="tx2"/>
                          </a:solidFill>
                        </a:rPr>
                        <a:t>ステータス</a:t>
                      </a:r>
                    </a:p>
                  </a:txBody>
                  <a:tcPr marT="18000" marB="18000" anchor="ctr"/>
                </a:tc>
                <a:tc hMerge="1">
                  <a:txBody>
                    <a:bodyPr/>
                    <a:lstStyle/>
                    <a:p>
                      <a:endParaRPr lang="en-GB"/>
                    </a:p>
                  </a:txBody>
                  <a:tcPr/>
                </a:tc>
                <a:tc hMerge="1">
                  <a:txBody>
                    <a:bodyPr/>
                    <a:lstStyle/>
                    <a:p>
                      <a:pPr algn="l" rtl="0"/>
                      <a:endParaRPr lang="en-GB" sz="1200" dirty="0">
                        <a:solidFill>
                          <a:schemeClr val="tx2"/>
                        </a:solidFill>
                      </a:endParaRPr>
                    </a:p>
                  </a:txBody>
                  <a:tcPr marT="18000" marB="18000" anchor="ctr"/>
                </a:tc>
                <a:tc hMerge="1">
                  <a:txBody>
                    <a:bodyPr/>
                    <a:lstStyle/>
                    <a:p>
                      <a:endParaRPr lang="en-GB"/>
                    </a:p>
                  </a:txBody>
                  <a:tcPr/>
                </a:tc>
                <a:extLst>
                  <a:ext uri="{0D108BD9-81ED-4DB2-BD59-A6C34878D82A}">
                    <a16:rowId xmlns:a16="http://schemas.microsoft.com/office/drawing/2014/main" val="3621173445"/>
                  </a:ext>
                </a:extLst>
              </a:tr>
              <a:tr h="305802">
                <a:tc vMerge="1">
                  <a:txBody>
                    <a:bodyPr/>
                    <a:lstStyle/>
                    <a:p>
                      <a:endParaRPr lang="en-GB" sz="1200" dirty="0">
                        <a:solidFill>
                          <a:schemeClr val="tx2"/>
                        </a:solidFill>
                      </a:endParaRPr>
                    </a:p>
                  </a:txBody>
                  <a:tcPr marT="18000" marB="18000" anchor="ctr"/>
                </a:tc>
                <a:tc gridSpan="2">
                  <a:txBody>
                    <a:bodyPr/>
                    <a:lstStyle/>
                    <a:p>
                      <a:pPr algn="ctr"/>
                      <a:r>
                        <a:rPr lang="ja-JP" sz="1200" b="1">
                          <a:solidFill>
                            <a:schemeClr val="tx2"/>
                          </a:solidFill>
                        </a:rPr>
                        <a:t>全</a:t>
                      </a:r>
                      <a:r>
                        <a:rPr lang="ja-JP" sz="1200" b="1" baseline="0">
                          <a:solidFill>
                            <a:schemeClr val="tx2"/>
                          </a:solidFill>
                        </a:rPr>
                        <a:t>集団(N=122)</a:t>
                      </a:r>
                    </a:p>
                  </a:txBody>
                  <a:tcPr marT="18000" marB="18000" anchor="ctr">
                    <a:solidFill>
                      <a:schemeClr val="bg2"/>
                    </a:solidFill>
                  </a:tcPr>
                </a:tc>
                <a:tc hMerge="1">
                  <a:txBody>
                    <a:bodyPr/>
                    <a:lstStyle/>
                    <a:p>
                      <a:endParaRPr lang="en-GB"/>
                    </a:p>
                  </a:txBody>
                  <a:tcPr/>
                </a:tc>
                <a:tc gridSpan="2">
                  <a:txBody>
                    <a:bodyPr/>
                    <a:lstStyle/>
                    <a:p>
                      <a:pPr algn="ctr"/>
                      <a:r>
                        <a:rPr lang="ja-JP" sz="1200" b="1">
                          <a:solidFill>
                            <a:schemeClr val="tx2"/>
                          </a:solidFill>
                        </a:rPr>
                        <a:t>PMMRサブグループ</a:t>
                      </a:r>
                      <a:r>
                        <a:rPr lang="ja-JP" sz="1200" b="1" baseline="0">
                          <a:solidFill>
                            <a:schemeClr val="tx2"/>
                          </a:solidFill>
                        </a:rPr>
                        <a:t>(n=110)</a:t>
                      </a:r>
                    </a:p>
                  </a:txBody>
                  <a:tcPr marT="18000" marB="18000" anchor="ctr">
                    <a:solidFill>
                      <a:schemeClr val="bg2"/>
                    </a:solidFill>
                  </a:tcPr>
                </a:tc>
                <a:tc hMerge="1">
                  <a:txBody>
                    <a:bodyPr/>
                    <a:lstStyle/>
                    <a:p>
                      <a:endParaRPr lang="en-GB" dirty="0"/>
                    </a:p>
                  </a:txBody>
                  <a:tcPr marT="18000" marB="18000" anchor="ctr"/>
                </a:tc>
                <a:tc gridSpan="2">
                  <a:txBody>
                    <a:bodyPr/>
                    <a:lstStyle/>
                    <a:p>
                      <a:pPr algn="ctr"/>
                      <a:r>
                        <a:rPr lang="ja-JP" sz="1200" b="1">
                          <a:solidFill>
                            <a:schemeClr val="tx2"/>
                          </a:solidFill>
                        </a:rPr>
                        <a:t>全</a:t>
                      </a:r>
                      <a:r>
                        <a:rPr lang="ja-JP" sz="1200" b="1" baseline="0">
                          <a:solidFill>
                            <a:schemeClr val="tx2"/>
                          </a:solidFill>
                        </a:rPr>
                        <a:t>集団(N=122)</a:t>
                      </a:r>
                    </a:p>
                  </a:txBody>
                  <a:tcPr marT="18000" marB="18000" anchor="ctr">
                    <a:solidFill>
                      <a:schemeClr val="bg2"/>
                    </a:solidFill>
                  </a:tcPr>
                </a:tc>
                <a:tc hMerge="1">
                  <a:txBody>
                    <a:bodyPr/>
                    <a:lstStyle/>
                    <a:p>
                      <a:endParaRPr lang="en-GB"/>
                    </a:p>
                  </a:txBody>
                  <a:tcPr/>
                </a:tc>
                <a:tc gridSpan="2">
                  <a:txBody>
                    <a:bodyPr/>
                    <a:lstStyle/>
                    <a:p>
                      <a:pPr algn="ctr"/>
                      <a:r>
                        <a:rPr lang="ja-JP" sz="1200" b="1">
                          <a:solidFill>
                            <a:schemeClr val="tx2"/>
                          </a:solidFill>
                        </a:rPr>
                        <a:t>PMMRサブグループ</a:t>
                      </a:r>
                      <a:r>
                        <a:rPr lang="ja-JP" sz="1200" b="1" baseline="0">
                          <a:solidFill>
                            <a:schemeClr val="tx2"/>
                          </a:solidFill>
                        </a:rPr>
                        <a:t>(n=110)</a:t>
                      </a:r>
                    </a:p>
                  </a:txBody>
                  <a:tcPr marT="18000" marB="18000" anchor="ctr">
                    <a:solidFill>
                      <a:schemeClr val="bg2"/>
                    </a:solidFill>
                  </a:tcPr>
                </a:tc>
                <a:tc hMerge="1">
                  <a:txBody>
                    <a:bodyPr/>
                    <a:lstStyle/>
                    <a:p>
                      <a:endParaRPr lang="en-GB" dirty="0"/>
                    </a:p>
                  </a:txBody>
                  <a:tcPr marT="18000" marB="18000" anchor="ctr"/>
                </a:tc>
                <a:extLst>
                  <a:ext uri="{0D108BD9-81ED-4DB2-BD59-A6C34878D82A}">
                    <a16:rowId xmlns:a16="http://schemas.microsoft.com/office/drawing/2014/main" val="2004286419"/>
                  </a:ext>
                </a:extLst>
              </a:tr>
              <a:tr h="305802">
                <a:tc vMerge="1">
                  <a:txBody>
                    <a:bodyPr/>
                    <a:lstStyle/>
                    <a:p>
                      <a:endParaRPr lang="en-GB" sz="1200" dirty="0">
                        <a:solidFill>
                          <a:schemeClr val="tx2"/>
                        </a:solidFill>
                      </a:endParaRPr>
                    </a:p>
                  </a:txBody>
                  <a:tcPr marT="18000" marB="18000" anchor="ctr"/>
                </a:tc>
                <a:tc>
                  <a:txBody>
                    <a:bodyPr/>
                    <a:lstStyle/>
                    <a:p>
                      <a:pPr algn="ctr"/>
                      <a:r>
                        <a:rPr lang="ja-JP" sz="1200" b="1">
                          <a:solidFill>
                            <a:schemeClr val="tx2"/>
                          </a:solidFill>
                        </a:rPr>
                        <a:t>アテゾリズマブ + FOLFOXIRI + ベバシズマブ</a:t>
                      </a:r>
                    </a:p>
                  </a:txBody>
                  <a:tcPr marT="18000" marB="18000" anchor="ctr">
                    <a:solidFill>
                      <a:schemeClr val="bg2"/>
                    </a:solidFill>
                  </a:tcPr>
                </a:tc>
                <a:tc>
                  <a:txBody>
                    <a:bodyPr/>
                    <a:lstStyle/>
                    <a:p>
                      <a:pPr algn="ctr"/>
                      <a:r>
                        <a:rPr lang="ja-JP" sz="1200" b="1">
                          <a:solidFill>
                            <a:schemeClr val="tx2"/>
                          </a:solidFill>
                        </a:rPr>
                        <a:t>FOLFOXIRI + ベバシズマブ</a:t>
                      </a:r>
                    </a:p>
                  </a:txBody>
                  <a:tcPr marT="18000" marB="18000" anchor="ctr">
                    <a:solidFill>
                      <a:schemeClr val="bg2"/>
                    </a:solidFill>
                  </a:tcPr>
                </a:tc>
                <a:tc>
                  <a:txBody>
                    <a:bodyPr/>
                    <a:lstStyle/>
                    <a:p>
                      <a:pPr algn="ctr"/>
                      <a:r>
                        <a:rPr lang="ja-JP" sz="1200" b="1">
                          <a:solidFill>
                            <a:schemeClr val="tx2"/>
                          </a:solidFill>
                        </a:rPr>
                        <a:t>アテゾリズマブ + FOLFOXIRI + ベバシズマブ</a:t>
                      </a:r>
                    </a:p>
                  </a:txBody>
                  <a:tcPr marT="18000" marB="18000" anchor="ctr">
                    <a:solidFill>
                      <a:schemeClr val="bg2"/>
                    </a:solidFill>
                  </a:tcPr>
                </a:tc>
                <a:tc>
                  <a:txBody>
                    <a:bodyPr/>
                    <a:lstStyle/>
                    <a:p>
                      <a:pPr algn="ctr"/>
                      <a:r>
                        <a:rPr lang="ja-JP" sz="1200" b="1">
                          <a:solidFill>
                            <a:schemeClr val="tx2"/>
                          </a:solidFill>
                        </a:rPr>
                        <a:t>FOLFOXIRI + ベバシズマブ</a:t>
                      </a:r>
                    </a:p>
                  </a:txBody>
                  <a:tcPr marT="18000" marB="18000" anchor="ctr">
                    <a:solidFill>
                      <a:schemeClr val="bg2"/>
                    </a:solidFill>
                  </a:tcPr>
                </a:tc>
                <a:tc>
                  <a:txBody>
                    <a:bodyPr/>
                    <a:lstStyle/>
                    <a:p>
                      <a:pPr algn="ctr"/>
                      <a:r>
                        <a:rPr lang="ja-JP" sz="1200" b="1">
                          <a:solidFill>
                            <a:schemeClr val="tx2"/>
                          </a:solidFill>
                        </a:rPr>
                        <a:t>アテゾリズマブ + FOLFOXIRI + ベバシズマブ</a:t>
                      </a:r>
                    </a:p>
                  </a:txBody>
                  <a:tcPr marT="18000" marB="18000" anchor="ctr">
                    <a:solidFill>
                      <a:schemeClr val="bg2"/>
                    </a:solidFill>
                  </a:tcPr>
                </a:tc>
                <a:tc>
                  <a:txBody>
                    <a:bodyPr/>
                    <a:lstStyle/>
                    <a:p>
                      <a:pPr algn="ctr"/>
                      <a:r>
                        <a:rPr lang="ja-JP" sz="1200" b="1">
                          <a:solidFill>
                            <a:schemeClr val="tx2"/>
                          </a:solidFill>
                        </a:rPr>
                        <a:t>FOLFOXIRI + ベバシズマブ</a:t>
                      </a:r>
                    </a:p>
                  </a:txBody>
                  <a:tcPr marT="18000" marB="18000" anchor="ctr">
                    <a:solidFill>
                      <a:schemeClr val="bg2"/>
                    </a:solidFill>
                  </a:tcPr>
                </a:tc>
                <a:tc>
                  <a:txBody>
                    <a:bodyPr/>
                    <a:lstStyle/>
                    <a:p>
                      <a:pPr algn="ctr"/>
                      <a:r>
                        <a:rPr lang="ja-JP" sz="1200" b="1">
                          <a:solidFill>
                            <a:schemeClr val="tx2"/>
                          </a:solidFill>
                        </a:rPr>
                        <a:t>アテゾリズマブ + FOLFOXIRI + ベバシズマブ</a:t>
                      </a:r>
                    </a:p>
                  </a:txBody>
                  <a:tcPr marT="18000" marB="18000" anchor="ctr">
                    <a:solidFill>
                      <a:schemeClr val="bg2"/>
                    </a:solidFill>
                  </a:tcPr>
                </a:tc>
                <a:tc>
                  <a:txBody>
                    <a:bodyPr/>
                    <a:lstStyle/>
                    <a:p>
                      <a:pPr algn="ctr"/>
                      <a:r>
                        <a:rPr lang="ja-JP" sz="1200" b="1">
                          <a:solidFill>
                            <a:schemeClr val="tx2"/>
                          </a:solidFill>
                        </a:rPr>
                        <a:t>FOLFOXIRI + ベバシズマブ</a:t>
                      </a:r>
                    </a:p>
                  </a:txBody>
                  <a:tcPr marT="18000" marB="18000" anchor="ctr">
                    <a:solidFill>
                      <a:schemeClr val="bg2"/>
                    </a:solidFill>
                  </a:tcPr>
                </a:tc>
                <a:extLst>
                  <a:ext uri="{0D108BD9-81ED-4DB2-BD59-A6C34878D82A}">
                    <a16:rowId xmlns:a16="http://schemas.microsoft.com/office/drawing/2014/main" val="3667548636"/>
                  </a:ext>
                </a:extLst>
              </a:tr>
              <a:tr h="290938">
                <a:tc>
                  <a:txBody>
                    <a:bodyPr/>
                    <a:lstStyle/>
                    <a:p>
                      <a:r>
                        <a:rPr lang="ja-JP" sz="1200">
                          <a:solidFill>
                            <a:schemeClr val="tx1"/>
                          </a:solidFill>
                        </a:rPr>
                        <a:t>IO陰性、n</a:t>
                      </a:r>
                    </a:p>
                  </a:txBody>
                  <a:tcPr/>
                </a:tc>
                <a:tc>
                  <a:txBody>
                    <a:bodyPr/>
                    <a:lstStyle/>
                    <a:p>
                      <a:pPr algn="ctr"/>
                      <a:r>
                        <a:rPr lang="ja-JP" sz="1200">
                          <a:solidFill>
                            <a:schemeClr val="tx1"/>
                          </a:solidFill>
                        </a:rPr>
                        <a:t>54</a:t>
                      </a:r>
                    </a:p>
                  </a:txBody>
                  <a:tcPr/>
                </a:tc>
                <a:tc>
                  <a:txBody>
                    <a:bodyPr/>
                    <a:lstStyle/>
                    <a:p>
                      <a:pPr algn="ctr"/>
                      <a:r>
                        <a:rPr lang="ja-JP" sz="1200">
                          <a:solidFill>
                            <a:schemeClr val="tx1"/>
                          </a:solidFill>
                        </a:rPr>
                        <a:t>35</a:t>
                      </a:r>
                    </a:p>
                  </a:txBody>
                  <a:tcPr/>
                </a:tc>
                <a:tc>
                  <a:txBody>
                    <a:bodyPr/>
                    <a:lstStyle/>
                    <a:p>
                      <a:pPr algn="ctr"/>
                      <a:r>
                        <a:rPr lang="ja-JP" sz="1200">
                          <a:solidFill>
                            <a:schemeClr val="tx1"/>
                          </a:solidFill>
                        </a:rPr>
                        <a:t>48</a:t>
                      </a:r>
                    </a:p>
                  </a:txBody>
                  <a:tcPr/>
                </a:tc>
                <a:tc>
                  <a:txBody>
                    <a:bodyPr/>
                    <a:lstStyle/>
                    <a:p>
                      <a:pPr algn="ctr"/>
                      <a:r>
                        <a:rPr lang="ja-JP" sz="1200">
                          <a:solidFill>
                            <a:schemeClr val="tx1"/>
                          </a:solidFill>
                        </a:rPr>
                        <a:t>32</a:t>
                      </a:r>
                    </a:p>
                  </a:txBody>
                  <a:tcPr/>
                </a:tc>
                <a:tc>
                  <a:txBody>
                    <a:bodyPr/>
                    <a:lstStyle/>
                    <a:p>
                      <a:pPr marL="0" algn="ctr" defTabSz="914400" rtl="0" eaLnBrk="1" latinLnBrk="0" hangingPunct="1"/>
                      <a:r>
                        <a:rPr lang="ja-JP" sz="1200">
                          <a:solidFill>
                            <a:schemeClr val="tx1"/>
                          </a:solidFill>
                          <a:latin typeface="+mn-lt"/>
                          <a:ea typeface="MS Mincho"/>
                          <a:cs typeface="+mn-cs"/>
                        </a:rPr>
                        <a:t>67</a:t>
                      </a:r>
                    </a:p>
                  </a:txBody>
                  <a:tcPr/>
                </a:tc>
                <a:tc>
                  <a:txBody>
                    <a:bodyPr/>
                    <a:lstStyle/>
                    <a:p>
                      <a:pPr marL="0" algn="ctr" defTabSz="914400" rtl="0" eaLnBrk="1" latinLnBrk="0" hangingPunct="1"/>
                      <a:r>
                        <a:rPr lang="ja-JP" sz="1200">
                          <a:solidFill>
                            <a:schemeClr val="tx1"/>
                          </a:solidFill>
                          <a:latin typeface="+mn-lt"/>
                          <a:ea typeface="MS Mincho"/>
                          <a:cs typeface="+mn-cs"/>
                        </a:rPr>
                        <a:t>39</a:t>
                      </a:r>
                    </a:p>
                  </a:txBody>
                  <a:tcPr/>
                </a:tc>
                <a:tc>
                  <a:txBody>
                    <a:bodyPr/>
                    <a:lstStyle/>
                    <a:p>
                      <a:pPr marL="0" algn="ctr" defTabSz="914400" rtl="0" eaLnBrk="1" latinLnBrk="0" hangingPunct="1"/>
                      <a:r>
                        <a:rPr lang="ja-JP" sz="1200">
                          <a:solidFill>
                            <a:schemeClr val="tx1"/>
                          </a:solidFill>
                          <a:latin typeface="+mn-lt"/>
                          <a:ea typeface="MS Mincho"/>
                          <a:cs typeface="+mn-cs"/>
                        </a:rPr>
                        <a:t>61</a:t>
                      </a:r>
                    </a:p>
                  </a:txBody>
                  <a:tcPr/>
                </a:tc>
                <a:tc>
                  <a:txBody>
                    <a:bodyPr/>
                    <a:lstStyle/>
                    <a:p>
                      <a:pPr marL="0" algn="ctr" defTabSz="914400" rtl="0" eaLnBrk="1" latinLnBrk="0" hangingPunct="1"/>
                      <a:r>
                        <a:rPr lang="ja-JP" sz="1200">
                          <a:solidFill>
                            <a:schemeClr val="tx1"/>
                          </a:solidFill>
                          <a:latin typeface="+mn-lt"/>
                          <a:ea typeface="MS Mincho"/>
                          <a:cs typeface="+mn-cs"/>
                        </a:rPr>
                        <a:t>37</a:t>
                      </a:r>
                    </a:p>
                  </a:txBody>
                  <a:tcPr/>
                </a:tc>
                <a:extLst>
                  <a:ext uri="{0D108BD9-81ED-4DB2-BD59-A6C34878D82A}">
                    <a16:rowId xmlns:a16="http://schemas.microsoft.com/office/drawing/2014/main" val="1840713830"/>
                  </a:ext>
                </a:extLst>
              </a:tr>
              <a:tr h="290938">
                <a:tc>
                  <a:txBody>
                    <a:bodyPr/>
                    <a:lstStyle/>
                    <a:p>
                      <a:pPr marL="85725" indent="0"/>
                      <a:r>
                        <a:rPr lang="ja-JP" sz="1200">
                          <a:solidFill>
                            <a:schemeClr val="tx1"/>
                          </a:solidFill>
                        </a:rPr>
                        <a:t>PFS、月数</a:t>
                      </a:r>
                    </a:p>
                  </a:txBody>
                  <a:tcPr/>
                </a:tc>
                <a:tc>
                  <a:txBody>
                    <a:bodyPr/>
                    <a:lstStyle/>
                    <a:p>
                      <a:pPr algn="ctr"/>
                      <a:r>
                        <a:rPr lang="ja-JP" sz="1200">
                          <a:solidFill>
                            <a:schemeClr val="tx1"/>
                          </a:solidFill>
                        </a:rPr>
                        <a:t>13.6</a:t>
                      </a:r>
                    </a:p>
                  </a:txBody>
                  <a:tcPr/>
                </a:tc>
                <a:tc>
                  <a:txBody>
                    <a:bodyPr/>
                    <a:lstStyle/>
                    <a:p>
                      <a:pPr algn="ctr"/>
                      <a:r>
                        <a:rPr lang="ja-JP" sz="1200">
                          <a:solidFill>
                            <a:schemeClr val="tx1"/>
                          </a:solidFill>
                        </a:rPr>
                        <a:t>13.0</a:t>
                      </a:r>
                    </a:p>
                  </a:txBody>
                  <a:tcPr/>
                </a:tc>
                <a:tc>
                  <a:txBody>
                    <a:bodyPr/>
                    <a:lstStyle/>
                    <a:p>
                      <a:pPr algn="ctr"/>
                      <a:r>
                        <a:rPr lang="ja-JP" sz="1200">
                          <a:solidFill>
                            <a:schemeClr val="tx1"/>
                          </a:solidFill>
                        </a:rPr>
                        <a:t>13.3</a:t>
                      </a:r>
                    </a:p>
                  </a:txBody>
                  <a:tcPr/>
                </a:tc>
                <a:tc>
                  <a:txBody>
                    <a:bodyPr/>
                    <a:lstStyle/>
                    <a:p>
                      <a:pPr algn="ctr"/>
                      <a:r>
                        <a:rPr lang="ja-JP" sz="1200">
                          <a:solidFill>
                            <a:schemeClr val="tx1"/>
                          </a:solidFill>
                        </a:rPr>
                        <a:t>13.0</a:t>
                      </a:r>
                    </a:p>
                  </a:txBody>
                  <a:tcPr/>
                </a:tc>
                <a:tc>
                  <a:txBody>
                    <a:bodyPr/>
                    <a:lstStyle/>
                    <a:p>
                      <a:pPr marL="0" algn="ctr" defTabSz="914400" rtl="0" eaLnBrk="1" latinLnBrk="0" hangingPunct="1"/>
                      <a:r>
                        <a:rPr lang="ja-JP" sz="1200">
                          <a:solidFill>
                            <a:schemeClr val="tx1"/>
                          </a:solidFill>
                          <a:latin typeface="+mn-lt"/>
                          <a:ea typeface="MS Mincho"/>
                          <a:cs typeface="+mn-cs"/>
                        </a:rPr>
                        <a:t>13.5</a:t>
                      </a:r>
                    </a:p>
                  </a:txBody>
                  <a:tcPr/>
                </a:tc>
                <a:tc>
                  <a:txBody>
                    <a:bodyPr/>
                    <a:lstStyle/>
                    <a:p>
                      <a:pPr marL="0" algn="ctr" defTabSz="914400" rtl="0" eaLnBrk="1" latinLnBrk="0" hangingPunct="1"/>
                      <a:r>
                        <a:rPr lang="ja-JP" sz="1200">
                          <a:solidFill>
                            <a:schemeClr val="tx1"/>
                          </a:solidFill>
                          <a:latin typeface="+mn-lt"/>
                          <a:ea typeface="MS Mincho"/>
                          <a:cs typeface="+mn-cs"/>
                        </a:rPr>
                        <a:t>13.0</a:t>
                      </a:r>
                    </a:p>
                  </a:txBody>
                  <a:tcPr/>
                </a:tc>
                <a:tc>
                  <a:txBody>
                    <a:bodyPr/>
                    <a:lstStyle/>
                    <a:p>
                      <a:pPr marL="0" algn="ctr" defTabSz="914400" rtl="0" eaLnBrk="1" latinLnBrk="0" hangingPunct="1"/>
                      <a:r>
                        <a:rPr lang="ja-JP" sz="1200">
                          <a:solidFill>
                            <a:schemeClr val="tx1"/>
                          </a:solidFill>
                          <a:latin typeface="+mn-lt"/>
                          <a:ea typeface="MS Mincho"/>
                          <a:cs typeface="+mn-cs"/>
                        </a:rPr>
                        <a:t>12.9</a:t>
                      </a:r>
                    </a:p>
                  </a:txBody>
                  <a:tcPr/>
                </a:tc>
                <a:tc>
                  <a:txBody>
                    <a:bodyPr/>
                    <a:lstStyle/>
                    <a:p>
                      <a:pPr marL="0" algn="ctr" defTabSz="914400" rtl="0" eaLnBrk="1" latinLnBrk="0" hangingPunct="1"/>
                      <a:r>
                        <a:rPr lang="ja-JP" sz="1200">
                          <a:solidFill>
                            <a:schemeClr val="tx1"/>
                          </a:solidFill>
                          <a:latin typeface="+mn-lt"/>
                          <a:ea typeface="MS Mincho"/>
                          <a:cs typeface="+mn-cs"/>
                        </a:rPr>
                        <a:t>13.0</a:t>
                      </a:r>
                    </a:p>
                  </a:txBody>
                  <a:tcPr/>
                </a:tc>
                <a:extLst>
                  <a:ext uri="{0D108BD9-81ED-4DB2-BD59-A6C34878D82A}">
                    <a16:rowId xmlns:a16="http://schemas.microsoft.com/office/drawing/2014/main" val="2666490076"/>
                  </a:ext>
                </a:extLst>
              </a:tr>
              <a:tr h="278480">
                <a:tc>
                  <a:txBody>
                    <a:bodyPr/>
                    <a:lstStyle/>
                    <a:p>
                      <a:pPr marL="85725" indent="0" algn="l" defTabSz="914400" rtl="0" eaLnBrk="1" latinLnBrk="0" hangingPunct="1"/>
                      <a:r>
                        <a:rPr lang="ja-JP" sz="1200">
                          <a:solidFill>
                            <a:schemeClr val="tx1"/>
                          </a:solidFill>
                          <a:latin typeface="+mn-lt"/>
                          <a:ea typeface="MS Mincho"/>
                          <a:cs typeface="+mn-cs"/>
                        </a:rPr>
                        <a:t>HR (95%CI); p値</a:t>
                      </a:r>
                    </a:p>
                  </a:txBody>
                  <a:tcPr/>
                </a:tc>
                <a:tc gridSpan="2">
                  <a:txBody>
                    <a:bodyPr/>
                    <a:lstStyle/>
                    <a:p>
                      <a:pPr marL="0" algn="ctr" defTabSz="914400" rtl="0" eaLnBrk="1" latinLnBrk="0" hangingPunct="1"/>
                      <a:r>
                        <a:rPr lang="ja-JP" sz="1200">
                          <a:solidFill>
                            <a:schemeClr val="tx1"/>
                          </a:solidFill>
                          <a:latin typeface="+mn-lt"/>
                          <a:ea typeface="MS Mincho"/>
                          <a:cs typeface="+mn-cs"/>
                        </a:rPr>
                        <a:t>0.83 (0.50、1.35)、0.434</a:t>
                      </a:r>
                    </a:p>
                  </a:txBody>
                  <a:tcPr/>
                </a:tc>
                <a:tc hMerge="1">
                  <a:txBody>
                    <a:bodyPr/>
                    <a:lstStyle/>
                    <a:p>
                      <a:endParaRPr lang="en-GB"/>
                    </a:p>
                  </a:txBody>
                  <a:tcPr/>
                </a:tc>
                <a:tc gridSpan="2">
                  <a:txBody>
                    <a:bodyPr/>
                    <a:lstStyle/>
                    <a:p>
                      <a:pPr marL="0" algn="ctr" defTabSz="914400" rtl="0" eaLnBrk="1" latinLnBrk="0" hangingPunct="1"/>
                      <a:r>
                        <a:rPr lang="ja-JP" sz="1200">
                          <a:solidFill>
                            <a:schemeClr val="tx1"/>
                          </a:solidFill>
                          <a:latin typeface="+mn-lt"/>
                          <a:ea typeface="MS Mincho"/>
                          <a:cs typeface="+mn-cs"/>
                        </a:rPr>
                        <a:t>0.93 (0.56、1.55)、</a:t>
                      </a:r>
                      <a:r>
                        <a:rPr lang="ja-JP" sz="1200" baseline="0">
                          <a:solidFill>
                            <a:schemeClr val="tx1"/>
                          </a:solidFill>
                          <a:latin typeface="+mn-lt"/>
                          <a:ea typeface="MS Mincho"/>
                          <a:cs typeface="+mn-cs"/>
                        </a:rPr>
                        <a:t>0.771</a:t>
                      </a:r>
                    </a:p>
                  </a:txBody>
                  <a:tcPr/>
                </a:tc>
                <a:tc hMerge="1">
                  <a:txBody>
                    <a:bodyPr/>
                    <a:lstStyle/>
                    <a:p>
                      <a:endParaRPr lang="en-GB" dirty="0"/>
                    </a:p>
                  </a:txBody>
                  <a:tcPr/>
                </a:tc>
                <a:tc gridSpan="2">
                  <a:txBody>
                    <a:bodyPr/>
                    <a:lstStyle/>
                    <a:p>
                      <a:pPr marL="0" algn="ctr" defTabSz="914400" rtl="0" eaLnBrk="1" latinLnBrk="0" hangingPunct="1"/>
                      <a:r>
                        <a:rPr lang="ja-JP" sz="1200">
                          <a:solidFill>
                            <a:schemeClr val="tx1"/>
                          </a:solidFill>
                          <a:latin typeface="+mn-lt"/>
                          <a:ea typeface="MS Mincho"/>
                          <a:cs typeface="+mn-cs"/>
                        </a:rPr>
                        <a:t>0.85 (0.54、1.33)、0.463</a:t>
                      </a:r>
                    </a:p>
                  </a:txBody>
                  <a:tcPr/>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a:tc>
                <a:tc gridSpan="2">
                  <a:txBody>
                    <a:bodyPr/>
                    <a:lstStyle/>
                    <a:p>
                      <a:pPr marL="0" algn="ctr" defTabSz="914400" rtl="0" eaLnBrk="1" latinLnBrk="0" hangingPunct="1"/>
                      <a:r>
                        <a:rPr lang="ja-JP" sz="1200">
                          <a:solidFill>
                            <a:schemeClr val="tx1"/>
                          </a:solidFill>
                          <a:latin typeface="+mn-lt"/>
                          <a:ea typeface="MS Mincho"/>
                          <a:cs typeface="+mn-cs"/>
                        </a:rPr>
                        <a:t>0.93 (0.58、1.48)、0.753</a:t>
                      </a:r>
                    </a:p>
                  </a:txBody>
                  <a:tcPr/>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69964704"/>
                  </a:ext>
                </a:extLst>
              </a:tr>
              <a:tr h="290938">
                <a:tc>
                  <a:txBody>
                    <a:bodyPr/>
                    <a:lstStyle/>
                    <a:p>
                      <a:r>
                        <a:rPr lang="ja-JP" sz="1200">
                          <a:solidFill>
                            <a:schemeClr val="tx1"/>
                          </a:solidFill>
                        </a:rPr>
                        <a:t>IO陽性、n</a:t>
                      </a:r>
                    </a:p>
                  </a:txBody>
                  <a:tcPr/>
                </a:tc>
                <a:tc>
                  <a:txBody>
                    <a:bodyPr/>
                    <a:lstStyle/>
                    <a:p>
                      <a:pPr marL="0" algn="ctr" defTabSz="914400" rtl="0" eaLnBrk="1" latinLnBrk="0" hangingPunct="1"/>
                      <a:r>
                        <a:rPr lang="ja-JP" sz="1200" baseline="0">
                          <a:solidFill>
                            <a:schemeClr val="tx1"/>
                          </a:solidFill>
                          <a:latin typeface="+mn-lt"/>
                          <a:ea typeface="MS Mincho"/>
                          <a:cs typeface="+mn-cs"/>
                        </a:rPr>
                        <a:t>23</a:t>
                      </a:r>
                    </a:p>
                  </a:txBody>
                  <a:tcPr/>
                </a:tc>
                <a:tc>
                  <a:txBody>
                    <a:bodyPr/>
                    <a:lstStyle/>
                    <a:p>
                      <a:pPr marL="0" algn="ctr" defTabSz="914400" rtl="0" eaLnBrk="1" latinLnBrk="0" hangingPunct="1"/>
                      <a:r>
                        <a:rPr lang="ja-JP" sz="1200">
                          <a:solidFill>
                            <a:schemeClr val="tx1"/>
                          </a:solidFill>
                          <a:latin typeface="+mn-lt"/>
                          <a:ea typeface="MS Mincho"/>
                          <a:cs typeface="+mn-cs"/>
                        </a:rPr>
                        <a:t>10</a:t>
                      </a:r>
                    </a:p>
                  </a:txBody>
                  <a:tcPr/>
                </a:tc>
                <a:tc>
                  <a:txBody>
                    <a:bodyPr/>
                    <a:lstStyle/>
                    <a:p>
                      <a:pPr marL="0" algn="ctr" defTabSz="914400" rtl="0" eaLnBrk="1" latinLnBrk="0" hangingPunct="1"/>
                      <a:r>
                        <a:rPr lang="ja-JP" sz="1200">
                          <a:solidFill>
                            <a:schemeClr val="tx1"/>
                          </a:solidFill>
                          <a:latin typeface="+mn-lt"/>
                          <a:ea typeface="MS Mincho"/>
                          <a:cs typeface="+mn-cs"/>
                        </a:rPr>
                        <a:t>21</a:t>
                      </a:r>
                    </a:p>
                  </a:txBody>
                  <a:tcPr/>
                </a:tc>
                <a:tc>
                  <a:txBody>
                    <a:bodyPr/>
                    <a:lstStyle/>
                    <a:p>
                      <a:pPr marL="0" algn="ctr" defTabSz="914400" rtl="0" eaLnBrk="1" latinLnBrk="0" hangingPunct="1"/>
                      <a:r>
                        <a:rPr lang="ja-JP" sz="1200">
                          <a:solidFill>
                            <a:schemeClr val="tx1"/>
                          </a:solidFill>
                          <a:latin typeface="+mn-lt"/>
                          <a:ea typeface="MS Mincho"/>
                          <a:cs typeface="+mn-cs"/>
                        </a:rPr>
                        <a:t>9</a:t>
                      </a:r>
                    </a:p>
                  </a:txBody>
                  <a:tcPr/>
                </a:tc>
                <a:tc>
                  <a:txBody>
                    <a:bodyPr/>
                    <a:lstStyle/>
                    <a:p>
                      <a:pPr marL="0" algn="ctr" defTabSz="914400" rtl="0" eaLnBrk="1" latinLnBrk="0" hangingPunct="1"/>
                      <a:r>
                        <a:rPr lang="ja-JP" sz="1200">
                          <a:solidFill>
                            <a:schemeClr val="tx1"/>
                          </a:solidFill>
                          <a:latin typeface="+mn-lt"/>
                          <a:ea typeface="MS Mincho"/>
                          <a:cs typeface="+mn-cs"/>
                        </a:rPr>
                        <a:t>10</a:t>
                      </a:r>
                    </a:p>
                  </a:txBody>
                  <a:tcPr/>
                </a:tc>
                <a:tc>
                  <a:txBody>
                    <a:bodyPr/>
                    <a:lstStyle/>
                    <a:p>
                      <a:pPr marL="0" algn="ctr" defTabSz="914400" rtl="0" eaLnBrk="1" latinLnBrk="0" hangingPunct="1"/>
                      <a:r>
                        <a:rPr lang="ja-JP" sz="1200">
                          <a:solidFill>
                            <a:schemeClr val="tx1"/>
                          </a:solidFill>
                          <a:latin typeface="+mn-lt"/>
                          <a:ea typeface="MS Mincho"/>
                          <a:cs typeface="+mn-cs"/>
                        </a:rPr>
                        <a:t>6</a:t>
                      </a:r>
                    </a:p>
                  </a:txBody>
                  <a:tcPr/>
                </a:tc>
                <a:tc>
                  <a:txBody>
                    <a:bodyPr/>
                    <a:lstStyle/>
                    <a:p>
                      <a:pPr marL="0" algn="ctr" defTabSz="914400" rtl="0" eaLnBrk="1" latinLnBrk="0" hangingPunct="1"/>
                      <a:r>
                        <a:rPr lang="ja-JP" sz="1200">
                          <a:solidFill>
                            <a:schemeClr val="tx1"/>
                          </a:solidFill>
                          <a:latin typeface="+mn-lt"/>
                          <a:ea typeface="MS Mincho"/>
                          <a:cs typeface="+mn-cs"/>
                        </a:rPr>
                        <a:t>8</a:t>
                      </a:r>
                    </a:p>
                  </a:txBody>
                  <a:tcPr/>
                </a:tc>
                <a:tc>
                  <a:txBody>
                    <a:bodyPr/>
                    <a:lstStyle/>
                    <a:p>
                      <a:pPr marL="0" algn="ctr" defTabSz="914400" rtl="0" eaLnBrk="1" latinLnBrk="0" hangingPunct="1"/>
                      <a:r>
                        <a:rPr lang="ja-JP" sz="1200">
                          <a:solidFill>
                            <a:schemeClr val="tx1"/>
                          </a:solidFill>
                          <a:latin typeface="+mn-lt"/>
                          <a:ea typeface="MS Mincho"/>
                          <a:cs typeface="+mn-cs"/>
                        </a:rPr>
                        <a:t>4</a:t>
                      </a:r>
                    </a:p>
                  </a:txBody>
                  <a:tcPr/>
                </a:tc>
                <a:extLst>
                  <a:ext uri="{0D108BD9-81ED-4DB2-BD59-A6C34878D82A}">
                    <a16:rowId xmlns:a16="http://schemas.microsoft.com/office/drawing/2014/main" val="2353830148"/>
                  </a:ext>
                </a:extLst>
              </a:tr>
              <a:tr h="290938">
                <a:tc>
                  <a:txBody>
                    <a:bodyPr/>
                    <a:lstStyle/>
                    <a:p>
                      <a:pPr marL="85725" indent="0"/>
                      <a:r>
                        <a:rPr lang="ja-JP" sz="1200">
                          <a:solidFill>
                            <a:schemeClr val="tx1"/>
                          </a:solidFill>
                        </a:rPr>
                        <a:t>PFS、月数</a:t>
                      </a:r>
                    </a:p>
                  </a:txBody>
                  <a:tcPr/>
                </a:tc>
                <a:tc>
                  <a:txBody>
                    <a:bodyPr/>
                    <a:lstStyle/>
                    <a:p>
                      <a:pPr marL="0" algn="ctr" defTabSz="914400" rtl="0" eaLnBrk="1" latinLnBrk="0" hangingPunct="1"/>
                      <a:r>
                        <a:rPr lang="ja-JP" sz="1200" baseline="0">
                          <a:solidFill>
                            <a:schemeClr val="tx1"/>
                          </a:solidFill>
                          <a:latin typeface="+mn-lt"/>
                          <a:ea typeface="MS Mincho"/>
                          <a:cs typeface="+mn-cs"/>
                        </a:rPr>
                        <a:t>19.8</a:t>
                      </a:r>
                    </a:p>
                  </a:txBody>
                  <a:tcPr/>
                </a:tc>
                <a:tc>
                  <a:txBody>
                    <a:bodyPr/>
                    <a:lstStyle/>
                    <a:p>
                      <a:pPr marL="0" algn="ctr" defTabSz="914400" rtl="0" eaLnBrk="1" latinLnBrk="0" hangingPunct="1"/>
                      <a:r>
                        <a:rPr lang="ja-JP" sz="1200">
                          <a:solidFill>
                            <a:schemeClr val="tx1"/>
                          </a:solidFill>
                          <a:latin typeface="+mn-lt"/>
                          <a:ea typeface="MS Mincho"/>
                          <a:cs typeface="+mn-cs"/>
                        </a:rPr>
                        <a:t>12.6</a:t>
                      </a:r>
                    </a:p>
                  </a:txBody>
                  <a:tcPr/>
                </a:tc>
                <a:tc>
                  <a:txBody>
                    <a:bodyPr/>
                    <a:lstStyle/>
                    <a:p>
                      <a:pPr marL="0" algn="ctr" defTabSz="914400" rtl="0" eaLnBrk="1" latinLnBrk="0" hangingPunct="1"/>
                      <a:r>
                        <a:rPr lang="ja-JP" sz="1200">
                          <a:solidFill>
                            <a:schemeClr val="tx1"/>
                          </a:solidFill>
                          <a:latin typeface="+mn-lt"/>
                          <a:ea typeface="MS Mincho"/>
                          <a:cs typeface="+mn-cs"/>
                        </a:rPr>
                        <a:t>15.1</a:t>
                      </a:r>
                    </a:p>
                  </a:txBody>
                  <a:tcPr/>
                </a:tc>
                <a:tc>
                  <a:txBody>
                    <a:bodyPr/>
                    <a:lstStyle/>
                    <a:p>
                      <a:pPr marL="0" algn="ctr" defTabSz="914400" rtl="0" eaLnBrk="1" latinLnBrk="0" hangingPunct="1"/>
                      <a:r>
                        <a:rPr lang="ja-JP" sz="1200">
                          <a:solidFill>
                            <a:schemeClr val="tx1"/>
                          </a:solidFill>
                          <a:latin typeface="+mn-lt"/>
                          <a:ea typeface="MS Mincho"/>
                          <a:cs typeface="+mn-cs"/>
                        </a:rPr>
                        <a:t>12.6</a:t>
                      </a:r>
                    </a:p>
                  </a:txBody>
                  <a:tcPr/>
                </a:tc>
                <a:tc>
                  <a:txBody>
                    <a:bodyPr/>
                    <a:lstStyle/>
                    <a:p>
                      <a:pPr marL="0" algn="ctr" defTabSz="914400" rtl="0" eaLnBrk="1" latinLnBrk="0" hangingPunct="1"/>
                      <a:r>
                        <a:rPr lang="ja-JP" sz="1200">
                          <a:solidFill>
                            <a:schemeClr val="tx1"/>
                          </a:solidFill>
                          <a:latin typeface="+mn-lt"/>
                          <a:ea typeface="MS Mincho"/>
                          <a:cs typeface="+mn-cs"/>
                        </a:rPr>
                        <a:t>NR</a:t>
                      </a:r>
                    </a:p>
                  </a:txBody>
                  <a:tcPr/>
                </a:tc>
                <a:tc>
                  <a:txBody>
                    <a:bodyPr/>
                    <a:lstStyle/>
                    <a:p>
                      <a:pPr marL="0" algn="ctr" defTabSz="914400" rtl="0" eaLnBrk="1" latinLnBrk="0" hangingPunct="1"/>
                      <a:r>
                        <a:rPr lang="ja-JP" sz="1200">
                          <a:solidFill>
                            <a:schemeClr val="tx1"/>
                          </a:solidFill>
                          <a:latin typeface="+mn-lt"/>
                          <a:ea typeface="MS Mincho"/>
                          <a:cs typeface="+mn-cs"/>
                        </a:rPr>
                        <a:t>11.5</a:t>
                      </a:r>
                    </a:p>
                  </a:txBody>
                  <a:tcPr/>
                </a:tc>
                <a:tc>
                  <a:txBody>
                    <a:bodyPr/>
                    <a:lstStyle/>
                    <a:p>
                      <a:pPr marL="0" algn="ctr" defTabSz="914400" rtl="0" eaLnBrk="1" latinLnBrk="0" hangingPunct="1"/>
                      <a:r>
                        <a:rPr lang="ja-JP" sz="1200">
                          <a:solidFill>
                            <a:schemeClr val="tx1"/>
                          </a:solidFill>
                          <a:latin typeface="+mn-lt"/>
                          <a:ea typeface="MS Mincho"/>
                          <a:cs typeface="+mn-cs"/>
                        </a:rPr>
                        <a:t>NR</a:t>
                      </a:r>
                    </a:p>
                  </a:txBody>
                  <a:tcPr/>
                </a:tc>
                <a:tc>
                  <a:txBody>
                    <a:bodyPr/>
                    <a:lstStyle/>
                    <a:p>
                      <a:pPr marL="0" algn="ctr" defTabSz="914400" rtl="0" eaLnBrk="1" latinLnBrk="0" hangingPunct="1"/>
                      <a:r>
                        <a:rPr lang="ja-JP" sz="1200">
                          <a:solidFill>
                            <a:schemeClr val="tx1"/>
                          </a:solidFill>
                          <a:latin typeface="+mn-lt"/>
                          <a:ea typeface="MS Mincho"/>
                          <a:cs typeface="+mn-cs"/>
                        </a:rPr>
                        <a:t>11.5</a:t>
                      </a:r>
                    </a:p>
                  </a:txBody>
                  <a:tcPr/>
                </a:tc>
                <a:extLst>
                  <a:ext uri="{0D108BD9-81ED-4DB2-BD59-A6C34878D82A}">
                    <a16:rowId xmlns:a16="http://schemas.microsoft.com/office/drawing/2014/main" val="1001799592"/>
                  </a:ext>
                </a:extLst>
              </a:tr>
              <a:tr h="290938">
                <a:tc>
                  <a:txBody>
                    <a:bodyPr/>
                    <a:lstStyle/>
                    <a:p>
                      <a:pPr marL="85725" indent="0" algn="l" defTabSz="914400" rtl="0" eaLnBrk="1" latinLnBrk="0" hangingPunct="1"/>
                      <a:r>
                        <a:rPr lang="ja-JP" sz="1200">
                          <a:solidFill>
                            <a:schemeClr val="tx1"/>
                          </a:solidFill>
                          <a:latin typeface="+mn-lt"/>
                          <a:ea typeface="MS Mincho"/>
                          <a:cs typeface="+mn-cs"/>
                        </a:rPr>
                        <a:t>HR (95%CI); p値</a:t>
                      </a:r>
                    </a:p>
                  </a:txBody>
                  <a:tcPr/>
                </a:tc>
                <a:tc gridSpan="2">
                  <a:txBody>
                    <a:bodyPr/>
                    <a:lstStyle/>
                    <a:p>
                      <a:pPr marL="0" algn="ctr" defTabSz="914400" rtl="0" eaLnBrk="1" latinLnBrk="0" hangingPunct="1"/>
                      <a:r>
                        <a:rPr lang="ja-JP" sz="1200" baseline="0">
                          <a:solidFill>
                            <a:schemeClr val="tx1"/>
                          </a:solidFill>
                          <a:latin typeface="+mn-lt"/>
                          <a:ea typeface="MS Mincho"/>
                          <a:cs typeface="+mn-cs"/>
                        </a:rPr>
                        <a:t>0.39 (0.15、1.02)、0.018</a:t>
                      </a:r>
                    </a:p>
                  </a:txBody>
                  <a:tcPr/>
                </a:tc>
                <a:tc hMerge="1">
                  <a:txBody>
                    <a:bodyPr/>
                    <a:lstStyle/>
                    <a:p>
                      <a:endParaRPr lang="en-GB"/>
                    </a:p>
                  </a:txBody>
                  <a:tcPr/>
                </a:tc>
                <a:tc gridSpan="2">
                  <a:txBody>
                    <a:bodyPr/>
                    <a:lstStyle/>
                    <a:p>
                      <a:pPr marL="0" algn="ctr" defTabSz="914400" rtl="0" eaLnBrk="1" latinLnBrk="0" hangingPunct="1"/>
                      <a:r>
                        <a:rPr lang="ja-JP" sz="1200">
                          <a:solidFill>
                            <a:schemeClr val="tx1"/>
                          </a:solidFill>
                          <a:latin typeface="+mn-lt"/>
                          <a:ea typeface="MS Mincho"/>
                          <a:cs typeface="+mn-cs"/>
                        </a:rPr>
                        <a:t>0.47 (0.18、1.25)、0.070</a:t>
                      </a:r>
                    </a:p>
                  </a:txBody>
                  <a:tcPr/>
                </a:tc>
                <a:tc hMerge="1">
                  <a:txBody>
                    <a:bodyPr/>
                    <a:lstStyle/>
                    <a:p>
                      <a:endParaRPr lang="en-GB" dirty="0"/>
                    </a:p>
                  </a:txBody>
                  <a:tcPr/>
                </a:tc>
                <a:tc gridSpan="2">
                  <a:txBody>
                    <a:bodyPr/>
                    <a:lstStyle/>
                    <a:p>
                      <a:pPr marL="0" algn="ctr" defTabSz="914400" rtl="0" eaLnBrk="1" latinLnBrk="0" hangingPunct="1"/>
                      <a:r>
                        <a:rPr lang="ja-JP" sz="1200">
                          <a:solidFill>
                            <a:schemeClr val="tx1"/>
                          </a:solidFill>
                          <a:latin typeface="+mn-lt"/>
                          <a:ea typeface="MS Mincho"/>
                          <a:cs typeface="+mn-cs"/>
                        </a:rPr>
                        <a:t>0.10 (0.02、0.52); &lt;0.001</a:t>
                      </a:r>
                    </a:p>
                  </a:txBody>
                  <a:tcPr/>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a:tc>
                <a:tc gridSpan="2">
                  <a:txBody>
                    <a:bodyPr/>
                    <a:lstStyle/>
                    <a:p>
                      <a:pPr marL="0" algn="ctr" defTabSz="914400" rtl="0" eaLnBrk="1" latinLnBrk="0" hangingPunct="1"/>
                      <a:r>
                        <a:rPr lang="ja-JP" sz="1200">
                          <a:solidFill>
                            <a:schemeClr val="tx1"/>
                          </a:solidFill>
                          <a:latin typeface="+mn-lt"/>
                          <a:ea typeface="MS Mincho"/>
                          <a:cs typeface="+mn-cs"/>
                        </a:rPr>
                        <a:t>0.13 (0.02、0.95)、0.004</a:t>
                      </a:r>
                    </a:p>
                  </a:txBody>
                  <a:tcPr/>
                </a:tc>
                <a:tc hMerge="1">
                  <a:txBody>
                    <a:bodyPr/>
                    <a:lstStyle/>
                    <a:p>
                      <a:pPr marL="0" algn="l" defTabSz="914400" rtl="0" eaLnBrk="1" latinLnBrk="0" hangingPunct="1"/>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75850392"/>
                  </a:ext>
                </a:extLst>
              </a:tr>
            </a:tbl>
          </a:graphicData>
        </a:graphic>
      </p:graphicFrame>
    </p:spTree>
    <p:extLst>
      <p:ext uri="{BB962C8B-B14F-4D97-AF65-F5344CB8AC3E}">
        <p14:creationId xmlns:p14="http://schemas.microsoft.com/office/powerpoint/2010/main" val="854973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ja-JP"/>
              <a:t>*74遺伝子Guardant 360 ctDNA検査</a:t>
            </a:r>
          </a:p>
        </p:txBody>
      </p:sp>
      <p:sp>
        <p:nvSpPr>
          <p:cNvPr id="21" name="Title 1"/>
          <p:cNvSpPr>
            <a:spLocks noGrp="1"/>
          </p:cNvSpPr>
          <p:nvPr>
            <p:ph type="title"/>
          </p:nvPr>
        </p:nvSpPr>
        <p:spPr>
          <a:xfrm>
            <a:off x="486833" y="179614"/>
            <a:ext cx="11076074" cy="807720"/>
          </a:xfrm>
        </p:spPr>
        <p:txBody>
          <a:bodyPr/>
          <a:lstStyle/>
          <a:p>
            <a:r>
              <a:rPr lang="ja-JP"/>
              <a:t>SO-39：KRAS p.G12C変異結腸直腸癌におけるソトラシブに対する獲得耐性の評価：CodeBreaK 100の探索的血漿バイオマーカー分析 – Prenen H、et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試験の目的</a:t>
            </a:r>
          </a:p>
          <a:p>
            <a:r>
              <a:rPr lang="ja-JP"/>
              <a:t>CodeBreak 100試験において、KRAS p.G12C変異CRC患者のソトラシブに対する獲得耐性のメカニズムを評価すること</a:t>
            </a:r>
          </a:p>
        </p:txBody>
      </p:sp>
      <p:sp>
        <p:nvSpPr>
          <p:cNvPr id="23" name="Text Placeholder 4"/>
          <p:cNvSpPr>
            <a:spLocks noGrp="1"/>
          </p:cNvSpPr>
          <p:nvPr>
            <p:ph type="body" sz="quarter" idx="11"/>
          </p:nvPr>
        </p:nvSpPr>
        <p:spPr>
          <a:xfrm>
            <a:off x="6197601" y="6096001"/>
            <a:ext cx="5507567" cy="487363"/>
          </a:xfrm>
        </p:spPr>
        <p:txBody>
          <a:bodyPr/>
          <a:lstStyle/>
          <a:p>
            <a:r>
              <a:rPr lang="ja-JP" dirty="0"/>
              <a:t>2022年ESMO WCGCで発表</a:t>
            </a:r>
            <a:br>
              <a:rPr lang="en-GB" altLang="ja-JP" dirty="0"/>
            </a:br>
            <a:r>
              <a:rPr lang="ja-JP" dirty="0"/>
              <a:t>Prenen H, et al.Ann Oncol 2022;33(suppl):abstr SO-39</a:t>
            </a:r>
          </a:p>
        </p:txBody>
      </p:sp>
      <p:sp>
        <p:nvSpPr>
          <p:cNvPr id="24" name="Rectangle 9"/>
          <p:cNvSpPr txBox="1">
            <a:spLocks noChangeArrowheads="1"/>
          </p:cNvSpPr>
          <p:nvPr/>
        </p:nvSpPr>
        <p:spPr bwMode="auto">
          <a:xfrm>
            <a:off x="1838052" y="5235692"/>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a:latin typeface="Arial"/>
                <a:ea typeface="MS Mincho"/>
                <a:cs typeface="Arial"/>
              </a:rPr>
              <a:t>ORR（RECIST v1.1、中央評価）</a:t>
            </a:r>
          </a:p>
        </p:txBody>
      </p:sp>
      <p:sp>
        <p:nvSpPr>
          <p:cNvPr id="28" name="AutoShape 8"/>
          <p:cNvSpPr>
            <a:spLocks noChangeArrowheads="1"/>
          </p:cNvSpPr>
          <p:nvPr/>
        </p:nvSpPr>
        <p:spPr bwMode="auto">
          <a:xfrm>
            <a:off x="5568950" y="3196730"/>
            <a:ext cx="2858239" cy="94227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a:latin typeface="Arial" charset="0"/>
                <a:ea typeface="MS Mincho" pitchFamily="2" charset="-122"/>
                <a:cs typeface="Arial" charset="0"/>
              </a:rPr>
              <a:t>ソトラシブ960mg /日PO</a:t>
            </a:r>
          </a:p>
        </p:txBody>
      </p:sp>
      <p:sp>
        <p:nvSpPr>
          <p:cNvPr id="29" name="AutoShape 9"/>
          <p:cNvSpPr>
            <a:spLocks noChangeArrowheads="1"/>
          </p:cNvSpPr>
          <p:nvPr/>
        </p:nvSpPr>
        <p:spPr bwMode="auto">
          <a:xfrm>
            <a:off x="1211384" y="2576541"/>
            <a:ext cx="3739064"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局所進行性CRCまたは</a:t>
            </a:r>
            <a:r>
              <a:rPr kumimoji="0" lang="ja-JP" sz="1600" b="0" i="0" u="none" strike="noStrike" cap="none" normalizeH="0" noProof="0">
                <a:ln>
                  <a:noFill/>
                </a:ln>
                <a:solidFill>
                  <a:srgbClr val="FFFFFF"/>
                </a:solidFill>
                <a:uLnTx/>
                <a:uFillTx/>
                <a:latin typeface="Arial" charset="0"/>
                <a:ea typeface="MS Mincho" pitchFamily="2" charset="-122"/>
                <a:cs typeface="Arial" charset="0"/>
              </a:rPr>
              <a:t>転移性CRC</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KRAS p.G12C変異</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a:latin typeface="Arial" charset="0"/>
                <a:ea typeface="MS Mincho" pitchFamily="2" charset="-122"/>
                <a:cs typeface="Arial" charset="0"/>
              </a:rPr>
              <a:t>1回以上の全身治療歴があるか、不適格/不耐性</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安定した</a:t>
            </a:r>
            <a:r>
              <a:rPr kumimoji="0" lang="ja-JP" sz="1600" b="0" i="0" u="none" strike="noStrike" cap="none" normalizeH="0" noProof="0">
                <a:ln>
                  <a:noFill/>
                </a:ln>
                <a:solidFill>
                  <a:srgbClr val="FFFFFF"/>
                </a:solidFill>
                <a:uLnTx/>
                <a:uFillTx/>
                <a:latin typeface="Arial" charset="0"/>
                <a:ea typeface="MS Mincho" pitchFamily="2" charset="-122"/>
                <a:cs typeface="Arial" charset="0"/>
              </a:rPr>
              <a:t>脳転移</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(n=91)</a:t>
            </a:r>
          </a:p>
        </p:txBody>
      </p:sp>
      <p:sp>
        <p:nvSpPr>
          <p:cNvPr id="31" name="Content Placeholder 26"/>
          <p:cNvSpPr txBox="1">
            <a:spLocks/>
          </p:cNvSpPr>
          <p:nvPr/>
        </p:nvSpPr>
        <p:spPr>
          <a:xfrm>
            <a:off x="6121128" y="5235692"/>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探索的評価項目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a:latin typeface="Arial"/>
                <a:ea typeface="MS Mincho"/>
                <a:cs typeface="Arial"/>
              </a:rPr>
              <a:t>PD*での後天的ゲノム変化</a:t>
            </a:r>
          </a:p>
        </p:txBody>
      </p:sp>
      <p:sp>
        <p:nvSpPr>
          <p:cNvPr id="15" name="AutoShape 12"/>
          <p:cNvSpPr>
            <a:spLocks noChangeArrowheads="1"/>
          </p:cNvSpPr>
          <p:nvPr/>
        </p:nvSpPr>
        <p:spPr bwMode="auto">
          <a:xfrm>
            <a:off x="9045691" y="3403600"/>
            <a:ext cx="1059817" cy="53335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PD
(n=61)</a:t>
            </a:r>
          </a:p>
        </p:txBody>
      </p:sp>
      <p:cxnSp>
        <p:nvCxnSpPr>
          <p:cNvPr id="16" name="AutoShape 21"/>
          <p:cNvCxnSpPr>
            <a:cxnSpLocks noChangeShapeType="1"/>
            <a:stCxn id="28" idx="3"/>
            <a:endCxn id="15" idx="1"/>
          </p:cNvCxnSpPr>
          <p:nvPr/>
        </p:nvCxnSpPr>
        <p:spPr bwMode="auto">
          <a:xfrm>
            <a:off x="8427189" y="3667866"/>
            <a:ext cx="618502" cy="2412"/>
          </a:xfrm>
          <a:prstGeom prst="straightConnector1">
            <a:avLst/>
          </a:prstGeom>
          <a:noFill/>
          <a:ln w="57150">
            <a:solidFill>
              <a:schemeClr val="bg2">
                <a:lumMod val="60000"/>
                <a:lumOff val="40000"/>
              </a:schemeClr>
            </a:solidFill>
            <a:round/>
            <a:headEnd/>
            <a:tailEnd type="triangle" w="med" len="med"/>
          </a:ln>
        </p:spPr>
      </p:cxnSp>
      <p:cxnSp>
        <p:nvCxnSpPr>
          <p:cNvPr id="37" name="AutoShape 21"/>
          <p:cNvCxnSpPr>
            <a:cxnSpLocks noChangeShapeType="1"/>
            <a:stCxn id="29" idx="3"/>
            <a:endCxn id="28" idx="1"/>
          </p:cNvCxnSpPr>
          <p:nvPr/>
        </p:nvCxnSpPr>
        <p:spPr bwMode="auto">
          <a:xfrm>
            <a:off x="4950448" y="3667866"/>
            <a:ext cx="618502"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1319818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A30A9922-0C02-59AB-9571-C89A78B68E02}"/>
              </a:ext>
            </a:extLst>
          </p:cNvPr>
          <p:cNvSpPr txBox="1"/>
          <p:nvPr/>
        </p:nvSpPr>
        <p:spPr>
          <a:xfrm>
            <a:off x="3762060" y="2440334"/>
            <a:ext cx="1064715" cy="461665"/>
          </a:xfrm>
          <a:prstGeom prst="rect">
            <a:avLst/>
          </a:prstGeom>
          <a:noFill/>
        </p:spPr>
        <p:txBody>
          <a:bodyPr wrap="none" rtlCol="0">
            <a:spAutoFit/>
          </a:bodyPr>
          <a:lstStyle/>
          <a:p>
            <a:pPr algn="ctr"/>
            <a:r>
              <a:rPr lang="ja-JP" sz="1200">
                <a:solidFill>
                  <a:schemeClr val="tx1"/>
                </a:solidFill>
              </a:rPr>
              <a:t>5つの変異; </a:t>
            </a:r>
          </a:p>
          <a:p>
            <a:pPr algn="ctr"/>
            <a:r>
              <a:rPr lang="ja-JP" sz="1200">
                <a:solidFill>
                  <a:schemeClr val="tx1"/>
                </a:solidFill>
              </a:rPr>
              <a:t>n=4 (9%)</a:t>
            </a:r>
          </a:p>
        </p:txBody>
      </p:sp>
      <p:sp>
        <p:nvSpPr>
          <p:cNvPr id="63" name="TextBox 62">
            <a:extLst>
              <a:ext uri="{FF2B5EF4-FFF2-40B4-BE49-F238E27FC236}">
                <a16:creationId xmlns:a16="http://schemas.microsoft.com/office/drawing/2014/main" id="{EFD3EB60-C590-D35D-998F-CA2738DA884D}"/>
              </a:ext>
            </a:extLst>
          </p:cNvPr>
          <p:cNvSpPr txBox="1"/>
          <p:nvPr/>
        </p:nvSpPr>
        <p:spPr>
          <a:xfrm>
            <a:off x="4113242" y="3308352"/>
            <a:ext cx="1064715" cy="461665"/>
          </a:xfrm>
          <a:prstGeom prst="rect">
            <a:avLst/>
          </a:prstGeom>
          <a:noFill/>
        </p:spPr>
        <p:txBody>
          <a:bodyPr wrap="none" rtlCol="0">
            <a:spAutoFit/>
          </a:bodyPr>
          <a:lstStyle/>
          <a:p>
            <a:pPr algn="ctr"/>
            <a:r>
              <a:rPr lang="ja-JP" sz="1200">
                <a:solidFill>
                  <a:schemeClr val="tx1"/>
                </a:solidFill>
              </a:rPr>
              <a:t>4つの変異; </a:t>
            </a:r>
          </a:p>
          <a:p>
            <a:pPr algn="ctr"/>
            <a:r>
              <a:rPr lang="ja-JP" sz="1200">
                <a:solidFill>
                  <a:schemeClr val="tx1"/>
                </a:solidFill>
              </a:rPr>
              <a:t>n=5 (11%)</a:t>
            </a:r>
          </a:p>
        </p:txBody>
      </p:sp>
      <p:sp>
        <p:nvSpPr>
          <p:cNvPr id="64" name="TextBox 63">
            <a:extLst>
              <a:ext uri="{FF2B5EF4-FFF2-40B4-BE49-F238E27FC236}">
                <a16:creationId xmlns:a16="http://schemas.microsoft.com/office/drawing/2014/main" id="{B3F8F1AA-C8BE-9D95-BC2C-CDD279293F88}"/>
              </a:ext>
            </a:extLst>
          </p:cNvPr>
          <p:cNvSpPr txBox="1"/>
          <p:nvPr/>
        </p:nvSpPr>
        <p:spPr>
          <a:xfrm>
            <a:off x="4017163" y="4444726"/>
            <a:ext cx="1064715" cy="461665"/>
          </a:xfrm>
          <a:prstGeom prst="rect">
            <a:avLst/>
          </a:prstGeom>
          <a:noFill/>
        </p:spPr>
        <p:txBody>
          <a:bodyPr wrap="none" rtlCol="0">
            <a:spAutoFit/>
          </a:bodyPr>
          <a:lstStyle/>
          <a:p>
            <a:pPr algn="ctr"/>
            <a:r>
              <a:rPr lang="ja-JP" sz="1200">
                <a:solidFill>
                  <a:schemeClr val="tx1"/>
                </a:solidFill>
              </a:rPr>
              <a:t>3つの変異; </a:t>
            </a:r>
          </a:p>
          <a:p>
            <a:pPr algn="ctr"/>
            <a:r>
              <a:rPr lang="ja-JP" sz="1200">
                <a:solidFill>
                  <a:schemeClr val="tx1"/>
                </a:solidFill>
              </a:rPr>
              <a:t>n=5 (11%)</a:t>
            </a:r>
          </a:p>
        </p:txBody>
      </p:sp>
      <p:cxnSp>
        <p:nvCxnSpPr>
          <p:cNvPr id="70" name="Straight Connector 69">
            <a:extLst>
              <a:ext uri="{FF2B5EF4-FFF2-40B4-BE49-F238E27FC236}">
                <a16:creationId xmlns:a16="http://schemas.microsoft.com/office/drawing/2014/main" id="{D3E6125F-ABF5-06BE-83DF-276F6B0A4045}"/>
              </a:ext>
            </a:extLst>
          </p:cNvPr>
          <p:cNvCxnSpPr>
            <a:cxnSpLocks/>
          </p:cNvCxnSpPr>
          <p:nvPr/>
        </p:nvCxnSpPr>
        <p:spPr>
          <a:xfrm rot="20460000" flipH="1" flipV="1">
            <a:off x="3955773" y="3550202"/>
            <a:ext cx="144968" cy="19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7AA7F6A-6186-6B48-4EF4-045FB76E2E88}"/>
              </a:ext>
            </a:extLst>
          </p:cNvPr>
          <p:cNvCxnSpPr>
            <a:stCxn id="64" idx="1"/>
          </p:cNvCxnSpPr>
          <p:nvPr/>
        </p:nvCxnSpPr>
        <p:spPr>
          <a:xfrm flipH="1" flipV="1">
            <a:off x="3766930" y="4563993"/>
            <a:ext cx="250233" cy="111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37CCF19-9102-1638-8BC8-5A31419122B9}"/>
              </a:ext>
            </a:extLst>
          </p:cNvPr>
          <p:cNvCxnSpPr>
            <a:cxnSpLocks/>
          </p:cNvCxnSpPr>
          <p:nvPr/>
        </p:nvCxnSpPr>
        <p:spPr>
          <a:xfrm>
            <a:off x="6766560" y="2566670"/>
            <a:ext cx="677849" cy="367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5017DCD-C54F-8387-AE29-908FFE449845}"/>
              </a:ext>
            </a:extLst>
          </p:cNvPr>
          <p:cNvCxnSpPr>
            <a:cxnSpLocks/>
          </p:cNvCxnSpPr>
          <p:nvPr/>
        </p:nvCxnSpPr>
        <p:spPr>
          <a:xfrm>
            <a:off x="6385560" y="3851910"/>
            <a:ext cx="1019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CDEA69F-BC43-ED39-18B8-6DCEB74EDD24}"/>
              </a:ext>
            </a:extLst>
          </p:cNvPr>
          <p:cNvCxnSpPr>
            <a:cxnSpLocks/>
          </p:cNvCxnSpPr>
          <p:nvPr/>
        </p:nvCxnSpPr>
        <p:spPr>
          <a:xfrm flipV="1">
            <a:off x="6659880" y="4295637"/>
            <a:ext cx="774590" cy="521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365E75C-B8B8-7802-2B1D-749BEE1E1D88}"/>
              </a:ext>
            </a:extLst>
          </p:cNvPr>
          <p:cNvCxnSpPr>
            <a:cxnSpLocks/>
          </p:cNvCxnSpPr>
          <p:nvPr/>
        </p:nvCxnSpPr>
        <p:spPr>
          <a:xfrm flipV="1">
            <a:off x="6903720" y="4673324"/>
            <a:ext cx="799106" cy="621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D24BA4C-C814-68E8-3219-A42AB71AA0E0}"/>
              </a:ext>
            </a:extLst>
          </p:cNvPr>
          <p:cNvCxnSpPr/>
          <p:nvPr/>
        </p:nvCxnSpPr>
        <p:spPr>
          <a:xfrm flipV="1">
            <a:off x="7863840" y="5111750"/>
            <a:ext cx="0" cy="314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BDA4EE1-B758-4D04-893E-D2A8315EB88B}"/>
              </a:ext>
            </a:extLst>
          </p:cNvPr>
          <p:cNvCxnSpPr/>
          <p:nvPr/>
        </p:nvCxnSpPr>
        <p:spPr>
          <a:xfrm flipH="1" flipV="1">
            <a:off x="8920480" y="4761230"/>
            <a:ext cx="574040" cy="441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A6C0A15-FE7C-B263-0986-079941174F68}"/>
              </a:ext>
            </a:extLst>
          </p:cNvPr>
          <p:cNvCxnSpPr>
            <a:stCxn id="86" idx="1"/>
          </p:cNvCxnSpPr>
          <p:nvPr/>
        </p:nvCxnSpPr>
        <p:spPr>
          <a:xfrm flipH="1">
            <a:off x="9621521" y="3965171"/>
            <a:ext cx="347861" cy="865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486833" y="179614"/>
            <a:ext cx="11076074" cy="807720"/>
          </a:xfrm>
        </p:spPr>
        <p:txBody>
          <a:bodyPr/>
          <a:lstStyle/>
          <a:p>
            <a:r>
              <a:rPr lang="ja-JP"/>
              <a:t>SO-39：KRAS p.G12C変異結腸直腸癌におけるソトラシブに対する獲得耐性の評価：CodeBreaK 100の探索的血漿バイオマーカー分析 – Prenen H、et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Prenen H, et al.Ann Oncol 2022;33(suppl):abstr SO-39</a:t>
            </a:r>
          </a:p>
        </p:txBody>
      </p:sp>
      <p:sp>
        <p:nvSpPr>
          <p:cNvPr id="61" name="TextBox 60">
            <a:extLst>
              <a:ext uri="{FF2B5EF4-FFF2-40B4-BE49-F238E27FC236}">
                <a16:creationId xmlns:a16="http://schemas.microsoft.com/office/drawing/2014/main" id="{E97ECDDB-EA72-25C4-B2D7-2182E9A8195C}"/>
              </a:ext>
            </a:extLst>
          </p:cNvPr>
          <p:cNvSpPr txBox="1"/>
          <p:nvPr/>
        </p:nvSpPr>
        <p:spPr>
          <a:xfrm>
            <a:off x="2921138" y="1880429"/>
            <a:ext cx="1149674" cy="461665"/>
          </a:xfrm>
          <a:prstGeom prst="rect">
            <a:avLst/>
          </a:prstGeom>
          <a:noFill/>
        </p:spPr>
        <p:txBody>
          <a:bodyPr wrap="none" rtlCol="0">
            <a:spAutoFit/>
          </a:bodyPr>
          <a:lstStyle/>
          <a:p>
            <a:pPr algn="ctr"/>
            <a:r>
              <a:rPr lang="ja-JP" sz="1200">
                <a:solidFill>
                  <a:schemeClr val="tx1"/>
                </a:solidFill>
              </a:rPr>
              <a:t>6以上の変異; </a:t>
            </a:r>
          </a:p>
          <a:p>
            <a:pPr algn="ctr"/>
            <a:r>
              <a:rPr lang="ja-JP" sz="1200">
                <a:solidFill>
                  <a:schemeClr val="tx1"/>
                </a:solidFill>
              </a:rPr>
              <a:t>n=3 (7%)</a:t>
            </a:r>
          </a:p>
        </p:txBody>
      </p:sp>
      <p:sp>
        <p:nvSpPr>
          <p:cNvPr id="65" name="TextBox 64">
            <a:extLst>
              <a:ext uri="{FF2B5EF4-FFF2-40B4-BE49-F238E27FC236}">
                <a16:creationId xmlns:a16="http://schemas.microsoft.com/office/drawing/2014/main" id="{B0ED51D1-908E-E023-0869-5D72D0777CEC}"/>
              </a:ext>
            </a:extLst>
          </p:cNvPr>
          <p:cNvSpPr txBox="1"/>
          <p:nvPr/>
        </p:nvSpPr>
        <p:spPr>
          <a:xfrm>
            <a:off x="2291068" y="5461830"/>
            <a:ext cx="1064715" cy="461665"/>
          </a:xfrm>
          <a:prstGeom prst="rect">
            <a:avLst/>
          </a:prstGeom>
          <a:noFill/>
        </p:spPr>
        <p:txBody>
          <a:bodyPr wrap="none" rtlCol="0">
            <a:spAutoFit/>
          </a:bodyPr>
          <a:lstStyle/>
          <a:p>
            <a:pPr algn="ctr"/>
            <a:r>
              <a:rPr lang="ja-JP" sz="1200">
                <a:solidFill>
                  <a:schemeClr val="tx1"/>
                </a:solidFill>
              </a:rPr>
              <a:t>2つの変異; </a:t>
            </a:r>
          </a:p>
          <a:p>
            <a:pPr algn="ctr"/>
            <a:r>
              <a:rPr lang="ja-JP" sz="1200">
                <a:solidFill>
                  <a:schemeClr val="tx1"/>
                </a:solidFill>
              </a:rPr>
              <a:t>n=9 (20%)</a:t>
            </a:r>
          </a:p>
        </p:txBody>
      </p:sp>
      <p:sp>
        <p:nvSpPr>
          <p:cNvPr id="66" name="TextBox 65">
            <a:extLst>
              <a:ext uri="{FF2B5EF4-FFF2-40B4-BE49-F238E27FC236}">
                <a16:creationId xmlns:a16="http://schemas.microsoft.com/office/drawing/2014/main" id="{CC6A61B9-7BF1-5ECB-A257-1525379580C6}"/>
              </a:ext>
            </a:extLst>
          </p:cNvPr>
          <p:cNvSpPr txBox="1"/>
          <p:nvPr/>
        </p:nvSpPr>
        <p:spPr>
          <a:xfrm>
            <a:off x="353223" y="4918491"/>
            <a:ext cx="987771" cy="461665"/>
          </a:xfrm>
          <a:prstGeom prst="rect">
            <a:avLst/>
          </a:prstGeom>
          <a:noFill/>
        </p:spPr>
        <p:txBody>
          <a:bodyPr wrap="none" rtlCol="0">
            <a:spAutoFit/>
          </a:bodyPr>
          <a:lstStyle/>
          <a:p>
            <a:pPr algn="ctr"/>
            <a:r>
              <a:rPr lang="ja-JP" sz="1200">
                <a:solidFill>
                  <a:schemeClr val="tx1"/>
                </a:solidFill>
              </a:rPr>
              <a:t>1つの変異; </a:t>
            </a:r>
          </a:p>
          <a:p>
            <a:pPr algn="ctr"/>
            <a:r>
              <a:rPr lang="ja-JP" sz="1200">
                <a:solidFill>
                  <a:schemeClr val="tx1"/>
                </a:solidFill>
              </a:rPr>
              <a:t>n=6 (13%)</a:t>
            </a:r>
          </a:p>
        </p:txBody>
      </p:sp>
      <p:sp>
        <p:nvSpPr>
          <p:cNvPr id="67" name="TextBox 66">
            <a:extLst>
              <a:ext uri="{FF2B5EF4-FFF2-40B4-BE49-F238E27FC236}">
                <a16:creationId xmlns:a16="http://schemas.microsoft.com/office/drawing/2014/main" id="{DFD4F6E2-54EA-5412-7857-42A650925746}"/>
              </a:ext>
            </a:extLst>
          </p:cNvPr>
          <p:cNvSpPr txBox="1"/>
          <p:nvPr/>
        </p:nvSpPr>
        <p:spPr>
          <a:xfrm>
            <a:off x="407746" y="1651830"/>
            <a:ext cx="1524776" cy="646331"/>
          </a:xfrm>
          <a:prstGeom prst="rect">
            <a:avLst/>
          </a:prstGeom>
          <a:noFill/>
        </p:spPr>
        <p:txBody>
          <a:bodyPr wrap="none" rtlCol="0">
            <a:spAutoFit/>
          </a:bodyPr>
          <a:lstStyle/>
          <a:p>
            <a:pPr algn="ctr"/>
            <a:r>
              <a:rPr lang="ja-JP" sz="1200">
                <a:solidFill>
                  <a:schemeClr val="tx1"/>
                </a:solidFill>
              </a:rPr>
              <a:t>取得なし </a:t>
            </a:r>
          </a:p>
          <a:p>
            <a:pPr algn="ctr"/>
            <a:r>
              <a:rPr lang="ja-JP" sz="1200">
                <a:solidFill>
                  <a:schemeClr val="tx1"/>
                </a:solidFill>
              </a:rPr>
              <a:t>変異検出;</a:t>
            </a:r>
          </a:p>
          <a:p>
            <a:pPr algn="ctr"/>
            <a:r>
              <a:rPr lang="ja-JP" sz="1200">
                <a:solidFill>
                  <a:schemeClr val="tx1"/>
                </a:solidFill>
              </a:rPr>
              <a:t> n=13 (29%)</a:t>
            </a:r>
          </a:p>
        </p:txBody>
      </p:sp>
      <p:cxnSp>
        <p:nvCxnSpPr>
          <p:cNvPr id="68" name="Straight Connector 67">
            <a:extLst>
              <a:ext uri="{FF2B5EF4-FFF2-40B4-BE49-F238E27FC236}">
                <a16:creationId xmlns:a16="http://schemas.microsoft.com/office/drawing/2014/main" id="{5019F0CE-060D-1BD3-7277-D5210B24418A}"/>
              </a:ext>
            </a:extLst>
          </p:cNvPr>
          <p:cNvCxnSpPr>
            <a:cxnSpLocks/>
          </p:cNvCxnSpPr>
          <p:nvPr/>
        </p:nvCxnSpPr>
        <p:spPr>
          <a:xfrm rot="1380000">
            <a:off x="2902225" y="2142039"/>
            <a:ext cx="9939" cy="294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D389AF-D0A6-A835-6519-8DC45B267636}"/>
              </a:ext>
            </a:extLst>
          </p:cNvPr>
          <p:cNvCxnSpPr/>
          <p:nvPr/>
        </p:nvCxnSpPr>
        <p:spPr>
          <a:xfrm flipH="1">
            <a:off x="3399183" y="2675559"/>
            <a:ext cx="278295" cy="109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F228383-591E-5B3C-795A-07390BC68219}"/>
              </a:ext>
            </a:extLst>
          </p:cNvPr>
          <p:cNvCxnSpPr>
            <a:stCxn id="65" idx="0"/>
          </p:cNvCxnSpPr>
          <p:nvPr/>
        </p:nvCxnSpPr>
        <p:spPr>
          <a:xfrm flipH="1" flipV="1">
            <a:off x="2812774" y="5219976"/>
            <a:ext cx="10652" cy="241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378965D-C77C-8A5A-4832-C7EE9736E5DF}"/>
              </a:ext>
            </a:extLst>
          </p:cNvPr>
          <p:cNvCxnSpPr/>
          <p:nvPr/>
        </p:nvCxnSpPr>
        <p:spPr>
          <a:xfrm flipV="1">
            <a:off x="874643" y="4554054"/>
            <a:ext cx="735496" cy="347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C606D44-B17B-E1F0-A267-75F5DC2F790A}"/>
              </a:ext>
            </a:extLst>
          </p:cNvPr>
          <p:cNvCxnSpPr>
            <a:cxnSpLocks/>
          </p:cNvCxnSpPr>
          <p:nvPr/>
        </p:nvCxnSpPr>
        <p:spPr>
          <a:xfrm rot="1740000">
            <a:off x="981293" y="2698606"/>
            <a:ext cx="1152000" cy="145917"/>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CE5F0244-3154-8889-D1D1-71B52911CDAD}"/>
              </a:ext>
            </a:extLst>
          </p:cNvPr>
          <p:cNvGrpSpPr/>
          <p:nvPr/>
        </p:nvGrpSpPr>
        <p:grpSpPr>
          <a:xfrm>
            <a:off x="5381697" y="1915431"/>
            <a:ext cx="6522488" cy="4161958"/>
            <a:chOff x="12120433" y="1754472"/>
            <a:chExt cx="6522488" cy="4161958"/>
          </a:xfrm>
        </p:grpSpPr>
        <p:sp>
          <p:nvSpPr>
            <p:cNvPr id="77" name="TextBox 76">
              <a:extLst>
                <a:ext uri="{FF2B5EF4-FFF2-40B4-BE49-F238E27FC236}">
                  <a16:creationId xmlns:a16="http://schemas.microsoft.com/office/drawing/2014/main" id="{1EB9C0F7-545B-3D25-30C6-E67FFA2E3F63}"/>
                </a:ext>
              </a:extLst>
            </p:cNvPr>
            <p:cNvSpPr txBox="1"/>
            <p:nvPr/>
          </p:nvSpPr>
          <p:spPr>
            <a:xfrm>
              <a:off x="15464323" y="1754472"/>
              <a:ext cx="958917" cy="276999"/>
            </a:xfrm>
            <a:prstGeom prst="rect">
              <a:avLst/>
            </a:prstGeom>
            <a:noFill/>
          </p:spPr>
          <p:txBody>
            <a:bodyPr wrap="none" rtlCol="0">
              <a:spAutoFit/>
            </a:bodyPr>
            <a:lstStyle/>
            <a:p>
              <a:r>
                <a:rPr lang="ja-JP" sz="1200" dirty="0">
                  <a:solidFill>
                    <a:schemeClr val="tx1"/>
                  </a:solidFill>
                </a:rPr>
                <a:t>EGFR、n=7</a:t>
              </a:r>
            </a:p>
          </p:txBody>
        </p:sp>
        <p:sp>
          <p:nvSpPr>
            <p:cNvPr id="78" name="TextBox 77">
              <a:extLst>
                <a:ext uri="{FF2B5EF4-FFF2-40B4-BE49-F238E27FC236}">
                  <a16:creationId xmlns:a16="http://schemas.microsoft.com/office/drawing/2014/main" id="{86ED242C-1947-60FA-36AB-97A078C3859F}"/>
                </a:ext>
              </a:extLst>
            </p:cNvPr>
            <p:cNvSpPr txBox="1"/>
            <p:nvPr/>
          </p:nvSpPr>
          <p:spPr>
            <a:xfrm>
              <a:off x="15785165" y="1918904"/>
              <a:ext cx="1034257" cy="276999"/>
            </a:xfrm>
            <a:prstGeom prst="rect">
              <a:avLst/>
            </a:prstGeom>
            <a:noFill/>
          </p:spPr>
          <p:txBody>
            <a:bodyPr wrap="none" rtlCol="0">
              <a:spAutoFit/>
            </a:bodyPr>
            <a:lstStyle/>
            <a:p>
              <a:r>
                <a:rPr lang="ja-JP" sz="1200">
                  <a:solidFill>
                    <a:schemeClr val="tx1"/>
                  </a:solidFill>
                </a:rPr>
                <a:t>ERBB2、n=3</a:t>
              </a:r>
            </a:p>
          </p:txBody>
        </p:sp>
        <p:sp>
          <p:nvSpPr>
            <p:cNvPr id="79" name="TextBox 78">
              <a:extLst>
                <a:ext uri="{FF2B5EF4-FFF2-40B4-BE49-F238E27FC236}">
                  <a16:creationId xmlns:a16="http://schemas.microsoft.com/office/drawing/2014/main" id="{C119F473-0C86-ACD2-7407-8026178D5FDF}"/>
                </a:ext>
              </a:extLst>
            </p:cNvPr>
            <p:cNvSpPr txBox="1"/>
            <p:nvPr/>
          </p:nvSpPr>
          <p:spPr>
            <a:xfrm>
              <a:off x="16017776" y="2067294"/>
              <a:ext cx="1035861" cy="276999"/>
            </a:xfrm>
            <a:prstGeom prst="rect">
              <a:avLst/>
            </a:prstGeom>
            <a:noFill/>
          </p:spPr>
          <p:txBody>
            <a:bodyPr wrap="none" rtlCol="0">
              <a:spAutoFit/>
            </a:bodyPr>
            <a:lstStyle/>
            <a:p>
              <a:r>
                <a:rPr lang="ja-JP" sz="1200">
                  <a:solidFill>
                    <a:schemeClr val="tx1"/>
                  </a:solidFill>
                </a:rPr>
                <a:t>FGFR1、n=1</a:t>
              </a:r>
            </a:p>
          </p:txBody>
        </p:sp>
        <p:sp>
          <p:nvSpPr>
            <p:cNvPr id="80" name="TextBox 79">
              <a:extLst>
                <a:ext uri="{FF2B5EF4-FFF2-40B4-BE49-F238E27FC236}">
                  <a16:creationId xmlns:a16="http://schemas.microsoft.com/office/drawing/2014/main" id="{EA16A8A3-41DC-E219-41E1-34CC0A9877D5}"/>
                </a:ext>
              </a:extLst>
            </p:cNvPr>
            <p:cNvSpPr txBox="1"/>
            <p:nvPr/>
          </p:nvSpPr>
          <p:spPr>
            <a:xfrm>
              <a:off x="16134080" y="2207663"/>
              <a:ext cx="1035861" cy="276999"/>
            </a:xfrm>
            <a:prstGeom prst="rect">
              <a:avLst/>
            </a:prstGeom>
            <a:noFill/>
          </p:spPr>
          <p:txBody>
            <a:bodyPr wrap="none" rtlCol="0">
              <a:spAutoFit/>
            </a:bodyPr>
            <a:lstStyle/>
            <a:p>
              <a:r>
                <a:rPr lang="ja-JP" sz="1200">
                  <a:solidFill>
                    <a:schemeClr val="tx1"/>
                  </a:solidFill>
                </a:rPr>
                <a:t>FGFR2、n=2</a:t>
              </a:r>
            </a:p>
          </p:txBody>
        </p:sp>
        <p:sp>
          <p:nvSpPr>
            <p:cNvPr id="81" name="TextBox 80">
              <a:extLst>
                <a:ext uri="{FF2B5EF4-FFF2-40B4-BE49-F238E27FC236}">
                  <a16:creationId xmlns:a16="http://schemas.microsoft.com/office/drawing/2014/main" id="{E715A712-BF18-08D0-0962-8C6BDEFBA67C}"/>
                </a:ext>
              </a:extLst>
            </p:cNvPr>
            <p:cNvSpPr txBox="1"/>
            <p:nvPr/>
          </p:nvSpPr>
          <p:spPr>
            <a:xfrm>
              <a:off x="16362681" y="2388136"/>
              <a:ext cx="771365" cy="276999"/>
            </a:xfrm>
            <a:prstGeom prst="rect">
              <a:avLst/>
            </a:prstGeom>
            <a:noFill/>
          </p:spPr>
          <p:txBody>
            <a:bodyPr wrap="none" rtlCol="0">
              <a:spAutoFit/>
            </a:bodyPr>
            <a:lstStyle/>
            <a:p>
              <a:r>
                <a:rPr lang="ja-JP" sz="1200">
                  <a:solidFill>
                    <a:schemeClr val="tx1"/>
                  </a:solidFill>
                </a:rPr>
                <a:t>KIT、n=4</a:t>
              </a:r>
            </a:p>
          </p:txBody>
        </p:sp>
        <p:sp>
          <p:nvSpPr>
            <p:cNvPr id="82" name="TextBox 81">
              <a:extLst>
                <a:ext uri="{FF2B5EF4-FFF2-40B4-BE49-F238E27FC236}">
                  <a16:creationId xmlns:a16="http://schemas.microsoft.com/office/drawing/2014/main" id="{65C061DD-0D36-BB2D-51FD-48DA96D41749}"/>
                </a:ext>
              </a:extLst>
            </p:cNvPr>
            <p:cNvSpPr txBox="1"/>
            <p:nvPr/>
          </p:nvSpPr>
          <p:spPr>
            <a:xfrm>
              <a:off x="16434870" y="2556578"/>
              <a:ext cx="856325" cy="276999"/>
            </a:xfrm>
            <a:prstGeom prst="rect">
              <a:avLst/>
            </a:prstGeom>
            <a:noFill/>
          </p:spPr>
          <p:txBody>
            <a:bodyPr wrap="none" rtlCol="0">
              <a:spAutoFit/>
            </a:bodyPr>
            <a:lstStyle/>
            <a:p>
              <a:r>
                <a:rPr lang="ja-JP" sz="1200">
                  <a:solidFill>
                    <a:schemeClr val="tx1"/>
                  </a:solidFill>
                </a:rPr>
                <a:t>MET、n=1</a:t>
              </a:r>
            </a:p>
          </p:txBody>
        </p:sp>
        <p:sp>
          <p:nvSpPr>
            <p:cNvPr id="83" name="TextBox 82">
              <a:extLst>
                <a:ext uri="{FF2B5EF4-FFF2-40B4-BE49-F238E27FC236}">
                  <a16:creationId xmlns:a16="http://schemas.microsoft.com/office/drawing/2014/main" id="{A31B4D51-1BAD-2027-F9A7-ED41756B95EB}"/>
                </a:ext>
              </a:extLst>
            </p:cNvPr>
            <p:cNvSpPr txBox="1"/>
            <p:nvPr/>
          </p:nvSpPr>
          <p:spPr>
            <a:xfrm>
              <a:off x="16559195" y="2716999"/>
              <a:ext cx="872355" cy="276999"/>
            </a:xfrm>
            <a:prstGeom prst="rect">
              <a:avLst/>
            </a:prstGeom>
            <a:noFill/>
          </p:spPr>
          <p:txBody>
            <a:bodyPr wrap="none" rtlCol="0">
              <a:spAutoFit/>
            </a:bodyPr>
            <a:lstStyle/>
            <a:p>
              <a:r>
                <a:rPr lang="ja-JP" sz="1200">
                  <a:solidFill>
                    <a:schemeClr val="tx1"/>
                  </a:solidFill>
                </a:rPr>
                <a:t>MYC、n=1</a:t>
              </a:r>
            </a:p>
          </p:txBody>
        </p:sp>
        <p:sp>
          <p:nvSpPr>
            <p:cNvPr id="84" name="TextBox 83">
              <a:extLst>
                <a:ext uri="{FF2B5EF4-FFF2-40B4-BE49-F238E27FC236}">
                  <a16:creationId xmlns:a16="http://schemas.microsoft.com/office/drawing/2014/main" id="{AD5767FD-5D07-A0C1-1140-01E2E7BEAB6C}"/>
                </a:ext>
              </a:extLst>
            </p:cNvPr>
            <p:cNvSpPr txBox="1"/>
            <p:nvPr/>
          </p:nvSpPr>
          <p:spPr>
            <a:xfrm>
              <a:off x="16599300" y="2861378"/>
              <a:ext cx="1172116" cy="276999"/>
            </a:xfrm>
            <a:prstGeom prst="rect">
              <a:avLst/>
            </a:prstGeom>
            <a:noFill/>
          </p:spPr>
          <p:txBody>
            <a:bodyPr wrap="none" rtlCol="0">
              <a:spAutoFit/>
            </a:bodyPr>
            <a:lstStyle/>
            <a:p>
              <a:r>
                <a:rPr lang="ja-JP" sz="1200">
                  <a:solidFill>
                    <a:schemeClr val="tx1"/>
                  </a:solidFill>
                </a:rPr>
                <a:t>PDGFRA、n=1</a:t>
              </a:r>
            </a:p>
          </p:txBody>
        </p:sp>
        <p:sp>
          <p:nvSpPr>
            <p:cNvPr id="85" name="TextBox 84">
              <a:extLst>
                <a:ext uri="{FF2B5EF4-FFF2-40B4-BE49-F238E27FC236}">
                  <a16:creationId xmlns:a16="http://schemas.microsoft.com/office/drawing/2014/main" id="{9DF63EC1-6182-A127-970E-6A6371DCA6C1}"/>
                </a:ext>
              </a:extLst>
            </p:cNvPr>
            <p:cNvSpPr txBox="1"/>
            <p:nvPr/>
          </p:nvSpPr>
          <p:spPr>
            <a:xfrm>
              <a:off x="16631383" y="3045861"/>
              <a:ext cx="949299" cy="276999"/>
            </a:xfrm>
            <a:prstGeom prst="rect">
              <a:avLst/>
            </a:prstGeom>
            <a:noFill/>
          </p:spPr>
          <p:txBody>
            <a:bodyPr wrap="none" rtlCol="0">
              <a:spAutoFit/>
            </a:bodyPr>
            <a:lstStyle/>
            <a:p>
              <a:r>
                <a:rPr lang="ja-JP" sz="1200">
                  <a:solidFill>
                    <a:schemeClr val="tx1"/>
                  </a:solidFill>
                </a:rPr>
                <a:t>ROS1、n=2</a:t>
              </a:r>
            </a:p>
          </p:txBody>
        </p:sp>
        <p:sp>
          <p:nvSpPr>
            <p:cNvPr id="86" name="TextBox 85">
              <a:extLst>
                <a:ext uri="{FF2B5EF4-FFF2-40B4-BE49-F238E27FC236}">
                  <a16:creationId xmlns:a16="http://schemas.microsoft.com/office/drawing/2014/main" id="{7E180BAA-7CEC-F421-0EE0-497811EB03CB}"/>
                </a:ext>
              </a:extLst>
            </p:cNvPr>
            <p:cNvSpPr txBox="1"/>
            <p:nvPr/>
          </p:nvSpPr>
          <p:spPr>
            <a:xfrm>
              <a:off x="16708118" y="3573379"/>
              <a:ext cx="926857" cy="461665"/>
            </a:xfrm>
            <a:prstGeom prst="rect">
              <a:avLst/>
            </a:prstGeom>
            <a:noFill/>
          </p:spPr>
          <p:txBody>
            <a:bodyPr wrap="none" rtlCol="0">
              <a:spAutoFit/>
            </a:bodyPr>
            <a:lstStyle/>
            <a:p>
              <a:pPr algn="ctr"/>
              <a:r>
                <a:rPr lang="ja-JP" sz="1200">
                  <a:solidFill>
                    <a:schemeClr val="tx1"/>
                  </a:solidFill>
                </a:rPr>
                <a:t>細胞周期、 </a:t>
              </a:r>
            </a:p>
            <a:p>
              <a:pPr algn="ctr"/>
              <a:r>
                <a:rPr lang="ja-JP" sz="1200">
                  <a:solidFill>
                    <a:schemeClr val="tx1"/>
                  </a:solidFill>
                </a:rPr>
                <a:t>n=12</a:t>
              </a:r>
            </a:p>
          </p:txBody>
        </p:sp>
        <p:sp>
          <p:nvSpPr>
            <p:cNvPr id="87" name="TextBox 86">
              <a:extLst>
                <a:ext uri="{FF2B5EF4-FFF2-40B4-BE49-F238E27FC236}">
                  <a16:creationId xmlns:a16="http://schemas.microsoft.com/office/drawing/2014/main" id="{DD3B8A9B-A281-E0A7-7557-0CB8D843194B}"/>
                </a:ext>
              </a:extLst>
            </p:cNvPr>
            <p:cNvSpPr txBox="1"/>
            <p:nvPr/>
          </p:nvSpPr>
          <p:spPr>
            <a:xfrm>
              <a:off x="17770118" y="2202650"/>
              <a:ext cx="872803" cy="646331"/>
            </a:xfrm>
            <a:prstGeom prst="rect">
              <a:avLst/>
            </a:prstGeom>
            <a:noFill/>
          </p:spPr>
          <p:txBody>
            <a:bodyPr wrap="none" rtlCol="0">
              <a:spAutoFit/>
            </a:bodyPr>
            <a:lstStyle/>
            <a:p>
              <a:r>
                <a:rPr lang="ja-JP" sz="1200">
                  <a:solidFill>
                    <a:schemeClr val="tx1"/>
                  </a:solidFill>
                </a:rPr>
                <a:t>RTK遺伝子</a:t>
              </a:r>
            </a:p>
            <a:p>
              <a:r>
                <a:rPr lang="ja-JP" sz="1200">
                  <a:solidFill>
                    <a:schemeClr val="tx1"/>
                  </a:solidFill>
                </a:rPr>
                <a:t>変化</a:t>
              </a:r>
            </a:p>
            <a:p>
              <a:r>
                <a:rPr lang="ja-JP" sz="1200">
                  <a:solidFill>
                    <a:schemeClr val="tx1"/>
                  </a:solidFill>
                </a:rPr>
                <a:t>n=22</a:t>
              </a:r>
            </a:p>
          </p:txBody>
        </p:sp>
        <p:sp>
          <p:nvSpPr>
            <p:cNvPr id="88" name="Right Brace 87">
              <a:extLst>
                <a:ext uri="{FF2B5EF4-FFF2-40B4-BE49-F238E27FC236}">
                  <a16:creationId xmlns:a16="http://schemas.microsoft.com/office/drawing/2014/main" id="{F9D0C903-8BDC-D0AD-1E57-70436463108D}"/>
                </a:ext>
              </a:extLst>
            </p:cNvPr>
            <p:cNvSpPr/>
            <p:nvPr/>
          </p:nvSpPr>
          <p:spPr>
            <a:xfrm>
              <a:off x="17607280" y="1828800"/>
              <a:ext cx="198120" cy="1447800"/>
            </a:xfrm>
            <a:prstGeom prst="righ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70FAB7CC-A6BB-7D4D-EF60-3B7CFF479F06}"/>
                </a:ext>
              </a:extLst>
            </p:cNvPr>
            <p:cNvCxnSpPr/>
            <p:nvPr/>
          </p:nvCxnSpPr>
          <p:spPr>
            <a:xfrm flipH="1">
              <a:off x="15331440" y="1910080"/>
              <a:ext cx="106680" cy="264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9FF0576-AE62-F3FE-E9BA-343B7C09CAFE}"/>
                </a:ext>
              </a:extLst>
            </p:cNvPr>
            <p:cNvCxnSpPr/>
            <p:nvPr/>
          </p:nvCxnSpPr>
          <p:spPr>
            <a:xfrm flipH="1">
              <a:off x="15717520" y="2037080"/>
              <a:ext cx="60960" cy="243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CC429FA-E6FB-7695-1A24-C7F553F9D160}"/>
                </a:ext>
              </a:extLst>
            </p:cNvPr>
            <p:cNvCxnSpPr>
              <a:stCxn id="79" idx="1"/>
            </p:cNvCxnSpPr>
            <p:nvPr/>
          </p:nvCxnSpPr>
          <p:spPr>
            <a:xfrm flipH="1">
              <a:off x="15910560" y="2205794"/>
              <a:ext cx="107216" cy="166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C2CD9E8-62C1-958C-2844-92C83C910BA5}"/>
                </a:ext>
              </a:extLst>
            </p:cNvPr>
            <p:cNvCxnSpPr>
              <a:stCxn id="80" idx="1"/>
            </p:cNvCxnSpPr>
            <p:nvPr/>
          </p:nvCxnSpPr>
          <p:spPr>
            <a:xfrm flipH="1">
              <a:off x="15971520" y="2346163"/>
              <a:ext cx="162560" cy="183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96E099B-E9E0-752D-2895-1DC8682E4967}"/>
                </a:ext>
              </a:extLst>
            </p:cNvPr>
            <p:cNvCxnSpPr>
              <a:stCxn id="81" idx="1"/>
            </p:cNvCxnSpPr>
            <p:nvPr/>
          </p:nvCxnSpPr>
          <p:spPr>
            <a:xfrm flipH="1">
              <a:off x="16144241" y="2526636"/>
              <a:ext cx="218440" cy="191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C1675A3-E7CD-13C8-2630-96CDB4B1DD4E}"/>
                </a:ext>
              </a:extLst>
            </p:cNvPr>
            <p:cNvCxnSpPr>
              <a:cxnSpLocks/>
            </p:cNvCxnSpPr>
            <p:nvPr/>
          </p:nvCxnSpPr>
          <p:spPr>
            <a:xfrm rot="1080000" flipH="1">
              <a:off x="16327120" y="2735718"/>
              <a:ext cx="107750" cy="195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46E6EBF-498E-80CD-1D7E-18781BEF2C05}"/>
                </a:ext>
              </a:extLst>
            </p:cNvPr>
            <p:cNvCxnSpPr>
              <a:cxnSpLocks/>
            </p:cNvCxnSpPr>
            <p:nvPr/>
          </p:nvCxnSpPr>
          <p:spPr>
            <a:xfrm rot="1980000" flipH="1">
              <a:off x="16443960" y="2816998"/>
              <a:ext cx="107750" cy="195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03F9BDA-DAB6-C93E-0959-6772FA748EFF}"/>
                </a:ext>
              </a:extLst>
            </p:cNvPr>
            <p:cNvCxnSpPr>
              <a:cxnSpLocks/>
            </p:cNvCxnSpPr>
            <p:nvPr/>
          </p:nvCxnSpPr>
          <p:spPr>
            <a:xfrm rot="2880000" flipH="1">
              <a:off x="16469360" y="2918598"/>
              <a:ext cx="107750" cy="195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1FB28A-A1B7-C5D8-E7F3-1633926CA88E}"/>
                </a:ext>
              </a:extLst>
            </p:cNvPr>
            <p:cNvCxnSpPr>
              <a:cxnSpLocks/>
            </p:cNvCxnSpPr>
            <p:nvPr/>
          </p:nvCxnSpPr>
          <p:spPr>
            <a:xfrm rot="3120000" flipH="1">
              <a:off x="16494760" y="3096398"/>
              <a:ext cx="107750" cy="195442"/>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F6EDE6F9-64FA-BCB2-CCBF-E5AE5EBD5780}"/>
                </a:ext>
              </a:extLst>
            </p:cNvPr>
            <p:cNvSpPr txBox="1"/>
            <p:nvPr/>
          </p:nvSpPr>
          <p:spPr>
            <a:xfrm>
              <a:off x="16241067" y="4716379"/>
              <a:ext cx="1139607" cy="646331"/>
            </a:xfrm>
            <a:prstGeom prst="rect">
              <a:avLst/>
            </a:prstGeom>
            <a:noFill/>
          </p:spPr>
          <p:txBody>
            <a:bodyPr wrap="none" rtlCol="0">
              <a:spAutoFit/>
            </a:bodyPr>
            <a:lstStyle/>
            <a:p>
              <a:pPr algn="ctr"/>
              <a:r>
                <a:rPr lang="ja-JP" sz="1200" dirty="0">
                  <a:solidFill>
                    <a:schemeClr val="tx1"/>
                  </a:solidFill>
                </a:rPr>
                <a:t>DNA損傷 </a:t>
              </a:r>
            </a:p>
            <a:p>
              <a:pPr algn="ctr"/>
              <a:r>
                <a:rPr lang="ja-JP" sz="1200" dirty="0">
                  <a:solidFill>
                    <a:schemeClr val="tx1"/>
                  </a:solidFill>
                </a:rPr>
                <a:t>奏功、 </a:t>
              </a:r>
            </a:p>
            <a:p>
              <a:pPr algn="ctr"/>
              <a:r>
                <a:rPr lang="ja-JP" sz="1200" dirty="0">
                  <a:solidFill>
                    <a:schemeClr val="tx1"/>
                  </a:solidFill>
                </a:rPr>
                <a:t>n=17</a:t>
              </a:r>
            </a:p>
          </p:txBody>
        </p:sp>
        <p:sp>
          <p:nvSpPr>
            <p:cNvPr id="99" name="TextBox 98">
              <a:extLst>
                <a:ext uri="{FF2B5EF4-FFF2-40B4-BE49-F238E27FC236}">
                  <a16:creationId xmlns:a16="http://schemas.microsoft.com/office/drawing/2014/main" id="{D1A9C6E3-0BF8-725F-45AE-145CF7358270}"/>
                </a:ext>
              </a:extLst>
            </p:cNvPr>
            <p:cNvSpPr txBox="1"/>
            <p:nvPr/>
          </p:nvSpPr>
          <p:spPr>
            <a:xfrm>
              <a:off x="14170784" y="5270099"/>
              <a:ext cx="901209" cy="646331"/>
            </a:xfrm>
            <a:prstGeom prst="rect">
              <a:avLst/>
            </a:prstGeom>
            <a:noFill/>
          </p:spPr>
          <p:txBody>
            <a:bodyPr wrap="none" rtlCol="0">
              <a:spAutoFit/>
            </a:bodyPr>
            <a:lstStyle/>
            <a:p>
              <a:pPr algn="ctr"/>
              <a:r>
                <a:rPr lang="ja-JP" sz="1200" dirty="0">
                  <a:solidFill>
                    <a:schemeClr val="tx1"/>
                  </a:solidFill>
                </a:rPr>
                <a:t>2</a:t>
              </a:r>
              <a:r>
                <a:rPr lang="ja-JP" sz="1200" baseline="30000" dirty="0">
                  <a:solidFill>
                    <a:schemeClr val="tx1"/>
                  </a:solidFill>
                </a:rPr>
                <a:t>nd</a:t>
              </a:r>
              <a:r>
                <a:rPr lang="ja-JP" sz="1200" dirty="0">
                  <a:solidFill>
                    <a:schemeClr val="tx1"/>
                  </a:solidFill>
                </a:rPr>
                <a:t> RAS </a:t>
              </a:r>
            </a:p>
            <a:p>
              <a:pPr algn="ctr"/>
              <a:r>
                <a:rPr lang="ja-JP" sz="1200" dirty="0">
                  <a:solidFill>
                    <a:schemeClr val="tx1"/>
                  </a:solidFill>
                </a:rPr>
                <a:t>変化 </a:t>
              </a:r>
            </a:p>
            <a:p>
              <a:pPr algn="ctr"/>
              <a:r>
                <a:rPr lang="ja-JP" sz="1200" dirty="0">
                  <a:solidFill>
                    <a:schemeClr val="tx1"/>
                  </a:solidFill>
                </a:rPr>
                <a:t>n=6</a:t>
              </a:r>
            </a:p>
          </p:txBody>
        </p:sp>
        <p:sp>
          <p:nvSpPr>
            <p:cNvPr id="100" name="TextBox 99">
              <a:extLst>
                <a:ext uri="{FF2B5EF4-FFF2-40B4-BE49-F238E27FC236}">
                  <a16:creationId xmlns:a16="http://schemas.microsoft.com/office/drawing/2014/main" id="{AD20D092-5F65-74DD-CE5C-7814CABDD71A}"/>
                </a:ext>
              </a:extLst>
            </p:cNvPr>
            <p:cNvSpPr txBox="1"/>
            <p:nvPr/>
          </p:nvSpPr>
          <p:spPr>
            <a:xfrm>
              <a:off x="13128335" y="5143099"/>
              <a:ext cx="979756" cy="646331"/>
            </a:xfrm>
            <a:prstGeom prst="rect">
              <a:avLst/>
            </a:prstGeom>
            <a:noFill/>
          </p:spPr>
          <p:txBody>
            <a:bodyPr wrap="none" rtlCol="0">
              <a:spAutoFit/>
            </a:bodyPr>
            <a:lstStyle/>
            <a:p>
              <a:pPr algn="ctr"/>
              <a:r>
                <a:rPr lang="ja-JP" sz="1200" dirty="0">
                  <a:solidFill>
                    <a:schemeClr val="tx1"/>
                  </a:solidFill>
                </a:rPr>
                <a:t>ERK/MAPK</a:t>
              </a:r>
            </a:p>
            <a:p>
              <a:pPr algn="ctr"/>
              <a:r>
                <a:rPr lang="ja-JP" sz="1200" dirty="0">
                  <a:solidFill>
                    <a:schemeClr val="tx1"/>
                  </a:solidFill>
                </a:rPr>
                <a:t>経路、 </a:t>
              </a:r>
            </a:p>
            <a:p>
              <a:pPr algn="ctr"/>
              <a:r>
                <a:rPr lang="ja-JP" sz="1200" dirty="0">
                  <a:solidFill>
                    <a:schemeClr val="tx1"/>
                  </a:solidFill>
                </a:rPr>
                <a:t>n=6</a:t>
              </a:r>
            </a:p>
          </p:txBody>
        </p:sp>
        <p:sp>
          <p:nvSpPr>
            <p:cNvPr id="101" name="TextBox 100">
              <a:extLst>
                <a:ext uri="{FF2B5EF4-FFF2-40B4-BE49-F238E27FC236}">
                  <a16:creationId xmlns:a16="http://schemas.microsoft.com/office/drawing/2014/main" id="{AC0205B0-EDBD-7658-ABD4-7590B7FB447B}"/>
                </a:ext>
              </a:extLst>
            </p:cNvPr>
            <p:cNvSpPr txBox="1"/>
            <p:nvPr/>
          </p:nvSpPr>
          <p:spPr>
            <a:xfrm>
              <a:off x="12315099" y="4330299"/>
              <a:ext cx="1078881" cy="646331"/>
            </a:xfrm>
            <a:prstGeom prst="rect">
              <a:avLst/>
            </a:prstGeom>
            <a:noFill/>
          </p:spPr>
          <p:txBody>
            <a:bodyPr wrap="square" rtlCol="0">
              <a:spAutoFit/>
            </a:bodyPr>
            <a:lstStyle/>
            <a:p>
              <a:pPr algn="ctr"/>
              <a:r>
                <a:rPr lang="ja-JP" sz="1200" dirty="0">
                  <a:solidFill>
                    <a:schemeClr val="tx1"/>
                  </a:solidFill>
                </a:rPr>
                <a:t>P13K/AKT/
mTOR、 </a:t>
              </a:r>
            </a:p>
            <a:p>
              <a:pPr algn="ctr"/>
              <a:r>
                <a:rPr lang="ja-JP" sz="1200" dirty="0">
                  <a:solidFill>
                    <a:schemeClr val="tx1"/>
                  </a:solidFill>
                </a:rPr>
                <a:t>n=6</a:t>
              </a:r>
            </a:p>
          </p:txBody>
        </p:sp>
        <p:sp>
          <p:nvSpPr>
            <p:cNvPr id="102" name="TextBox 101">
              <a:extLst>
                <a:ext uri="{FF2B5EF4-FFF2-40B4-BE49-F238E27FC236}">
                  <a16:creationId xmlns:a16="http://schemas.microsoft.com/office/drawing/2014/main" id="{4D0B913A-BCB0-C2D2-22F7-F2283DEB21B3}"/>
                </a:ext>
              </a:extLst>
            </p:cNvPr>
            <p:cNvSpPr txBox="1"/>
            <p:nvPr/>
          </p:nvSpPr>
          <p:spPr>
            <a:xfrm>
              <a:off x="12120433" y="3344779"/>
              <a:ext cx="1176925" cy="646331"/>
            </a:xfrm>
            <a:prstGeom prst="rect">
              <a:avLst/>
            </a:prstGeom>
            <a:noFill/>
          </p:spPr>
          <p:txBody>
            <a:bodyPr wrap="none" rtlCol="0">
              <a:spAutoFit/>
            </a:bodyPr>
            <a:lstStyle/>
            <a:p>
              <a:pPr algn="ctr"/>
              <a:r>
                <a:rPr lang="ja-JP" sz="1200" dirty="0">
                  <a:solidFill>
                    <a:schemeClr val="tx1"/>
                  </a:solidFill>
                </a:rPr>
                <a:t>WntBカテニン
経路、 </a:t>
              </a:r>
            </a:p>
            <a:p>
              <a:pPr algn="ctr"/>
              <a:r>
                <a:rPr lang="ja-JP" sz="1200" dirty="0">
                  <a:solidFill>
                    <a:schemeClr val="tx1"/>
                  </a:solidFill>
                </a:rPr>
                <a:t>n=10</a:t>
              </a:r>
            </a:p>
          </p:txBody>
        </p:sp>
        <p:sp>
          <p:nvSpPr>
            <p:cNvPr id="103" name="TextBox 102">
              <a:extLst>
                <a:ext uri="{FF2B5EF4-FFF2-40B4-BE49-F238E27FC236}">
                  <a16:creationId xmlns:a16="http://schemas.microsoft.com/office/drawing/2014/main" id="{1146DF71-5395-61BA-DBFA-FDCDDBEA3070}"/>
                </a:ext>
              </a:extLst>
            </p:cNvPr>
            <p:cNvSpPr txBox="1"/>
            <p:nvPr/>
          </p:nvSpPr>
          <p:spPr>
            <a:xfrm>
              <a:off x="12834736" y="2171299"/>
              <a:ext cx="655949" cy="461665"/>
            </a:xfrm>
            <a:prstGeom prst="rect">
              <a:avLst/>
            </a:prstGeom>
            <a:noFill/>
          </p:spPr>
          <p:txBody>
            <a:bodyPr wrap="none" rtlCol="0">
              <a:spAutoFit/>
            </a:bodyPr>
            <a:lstStyle/>
            <a:p>
              <a:pPr algn="ctr"/>
              <a:r>
                <a:rPr lang="ja-JP" sz="1200">
                  <a:solidFill>
                    <a:schemeClr val="tx1"/>
                  </a:solidFill>
                </a:rPr>
                <a:t>その他、 </a:t>
              </a:r>
            </a:p>
            <a:p>
              <a:pPr algn="ctr"/>
              <a:r>
                <a:rPr lang="ja-JP" sz="1200">
                  <a:solidFill>
                    <a:schemeClr val="tx1"/>
                  </a:solidFill>
                </a:rPr>
                <a:t>n=21</a:t>
              </a:r>
            </a:p>
          </p:txBody>
        </p:sp>
      </p:grpSp>
      <p:graphicFrame>
        <p:nvGraphicFramePr>
          <p:cNvPr id="75" name="Chart 74">
            <a:extLst>
              <a:ext uri="{FF2B5EF4-FFF2-40B4-BE49-F238E27FC236}">
                <a16:creationId xmlns:a16="http://schemas.microsoft.com/office/drawing/2014/main" id="{F803D714-BB85-A37B-5C9B-3E6009776227}"/>
              </a:ext>
            </a:extLst>
          </p:cNvPr>
          <p:cNvGraphicFramePr/>
          <p:nvPr>
            <p:extLst>
              <p:ext uri="{D42A27DB-BD31-4B8C-83A1-F6EECF244321}">
                <p14:modId xmlns:p14="http://schemas.microsoft.com/office/powerpoint/2010/main" val="2671425213"/>
              </p:ext>
            </p:extLst>
          </p:nvPr>
        </p:nvGraphicFramePr>
        <p:xfrm>
          <a:off x="-196967" y="2233107"/>
          <a:ext cx="5496233" cy="3254478"/>
        </p:xfrm>
        <a:graphic>
          <a:graphicData uri="http://schemas.openxmlformats.org/drawingml/2006/chart">
            <c:chart xmlns:c="http://schemas.openxmlformats.org/drawingml/2006/chart" xmlns:r="http://schemas.openxmlformats.org/officeDocument/2006/relationships" r:id="rId2"/>
          </a:graphicData>
        </a:graphic>
      </p:graphicFrame>
      <p:sp>
        <p:nvSpPr>
          <p:cNvPr id="57" name="TextBox 56">
            <a:extLst>
              <a:ext uri="{FF2B5EF4-FFF2-40B4-BE49-F238E27FC236}">
                <a16:creationId xmlns:a16="http://schemas.microsoft.com/office/drawing/2014/main" id="{C9F5B5D0-6A2F-C345-4E18-44604833C186}"/>
              </a:ext>
            </a:extLst>
          </p:cNvPr>
          <p:cNvSpPr txBox="1"/>
          <p:nvPr/>
        </p:nvSpPr>
        <p:spPr>
          <a:xfrm>
            <a:off x="4560965" y="1478284"/>
            <a:ext cx="3070071" cy="338554"/>
          </a:xfrm>
          <a:prstGeom prst="rect">
            <a:avLst/>
          </a:prstGeom>
          <a:noFill/>
        </p:spPr>
        <p:txBody>
          <a:bodyPr wrap="none" rtlCol="0">
            <a:spAutoFit/>
          </a:bodyPr>
          <a:lstStyle/>
          <a:p>
            <a:pPr algn="ctr"/>
            <a:r>
              <a:rPr lang="ja-JP" sz="1600" b="1">
                <a:solidFill>
                  <a:srgbClr val="4D4D4D"/>
                </a:solidFill>
              </a:rPr>
              <a:t>後天的ゲノム変化</a:t>
            </a:r>
          </a:p>
        </p:txBody>
      </p:sp>
      <p:sp>
        <p:nvSpPr>
          <p:cNvPr id="2" name="TextBox 1"/>
          <p:cNvSpPr txBox="1"/>
          <p:nvPr/>
        </p:nvSpPr>
        <p:spPr>
          <a:xfrm>
            <a:off x="486833" y="6068622"/>
            <a:ext cx="4705134" cy="307777"/>
          </a:xfrm>
          <a:prstGeom prst="rect">
            <a:avLst/>
          </a:prstGeom>
          <a:noFill/>
        </p:spPr>
        <p:txBody>
          <a:bodyPr wrap="none" rtlCol="0">
            <a:spAutoFit/>
          </a:bodyPr>
          <a:lstStyle/>
          <a:p>
            <a:r>
              <a:rPr lang="ja-JP" sz="1400" b="1">
                <a:solidFill>
                  <a:schemeClr val="tx1"/>
                </a:solidFill>
              </a:rPr>
              <a:t>32名(71%)の患者に後天的ゲノム変化が見られた</a:t>
            </a:r>
          </a:p>
        </p:txBody>
      </p:sp>
      <p:sp>
        <p:nvSpPr>
          <p:cNvPr id="60" name="TextBox 59"/>
          <p:cNvSpPr txBox="1"/>
          <p:nvPr/>
        </p:nvSpPr>
        <p:spPr>
          <a:xfrm>
            <a:off x="6959083" y="6068622"/>
            <a:ext cx="3474028" cy="307777"/>
          </a:xfrm>
          <a:prstGeom prst="rect">
            <a:avLst/>
          </a:prstGeom>
          <a:noFill/>
        </p:spPr>
        <p:txBody>
          <a:bodyPr wrap="none" rtlCol="0">
            <a:spAutoFit/>
          </a:bodyPr>
          <a:lstStyle/>
          <a:p>
            <a:r>
              <a:rPr lang="ja-JP" sz="1400" b="1">
                <a:solidFill>
                  <a:schemeClr val="tx1"/>
                </a:solidFill>
              </a:rPr>
              <a:t>100の後天的変化が検出された</a:t>
            </a:r>
          </a:p>
        </p:txBody>
      </p:sp>
      <p:graphicFrame>
        <p:nvGraphicFramePr>
          <p:cNvPr id="111" name="Chart 110">
            <a:extLst>
              <a:ext uri="{FF2B5EF4-FFF2-40B4-BE49-F238E27FC236}">
                <a16:creationId xmlns:a16="http://schemas.microsoft.com/office/drawing/2014/main" id="{4985230D-703C-1E0A-2AA2-B09C12845309}"/>
              </a:ext>
            </a:extLst>
          </p:cNvPr>
          <p:cNvGraphicFramePr/>
          <p:nvPr>
            <p:extLst>
              <p:ext uri="{D42A27DB-BD31-4B8C-83A1-F6EECF244321}">
                <p14:modId xmlns:p14="http://schemas.microsoft.com/office/powerpoint/2010/main" val="1708409832"/>
              </p:ext>
            </p:extLst>
          </p:nvPr>
        </p:nvGraphicFramePr>
        <p:xfrm>
          <a:off x="5457321" y="2079863"/>
          <a:ext cx="5751872" cy="3283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5821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SO-39：KRAS p.G12C変異結腸直腸癌におけるソトラシブに対する獲得耐性の評価：CodeBreaK 100の探索的血漿バイオマーカー分析 – Prenen H、et al</a:t>
            </a:r>
          </a:p>
        </p:txBody>
      </p:sp>
      <p:sp>
        <p:nvSpPr>
          <p:cNvPr id="22" name="Content Placeholder 2"/>
          <p:cNvSpPr>
            <a:spLocks noGrp="1"/>
          </p:cNvSpPr>
          <p:nvPr>
            <p:ph idx="1"/>
          </p:nvPr>
        </p:nvSpPr>
        <p:spPr>
          <a:xfrm>
            <a:off x="486833" y="1254035"/>
            <a:ext cx="11400367" cy="4746172"/>
          </a:xfrm>
        </p:spPr>
        <p:txBody>
          <a:bodyPr/>
          <a:lstStyle/>
          <a:p>
            <a:pPr marL="0" indent="0">
              <a:buNone/>
            </a:pPr>
            <a:r>
              <a:rPr lang="ja-JP" b="1"/>
              <a:t>主要結果</a:t>
            </a:r>
          </a:p>
          <a:p>
            <a:r>
              <a:rPr lang="ja-JP"/>
              <a:t>16/100の標的となる変化の可能性が見られた</a:t>
            </a:r>
          </a:p>
          <a:p>
            <a:r>
              <a:rPr lang="ja-JP"/>
              <a:t>CRCおよびNSCLC患者において、二次的なRAS変異の発生率が高かった</a:t>
            </a:r>
          </a:p>
          <a:p>
            <a:r>
              <a:rPr lang="ja-JP"/>
              <a:t>最も一般的な後天的ゲノム変化は12/45(27%)のRTK遺伝子であり、次いでERK/MAPK経路(13%)、二次的なRAS遺伝子変異(13%)、PI3K/AKT/mTOR変異(11%)であった。</a:t>
            </a:r>
          </a:p>
          <a:p>
            <a:r>
              <a:rPr lang="ja-JP"/>
              <a:t>高速プログレッサーでは、5/7のEGFR変異が観察され、4/6のKRAS変異、3/3のERBB2変異は認められなかった。</a:t>
            </a:r>
          </a:p>
          <a:p>
            <a:r>
              <a:rPr lang="ja-JP"/>
              <a:t>低速プログレッサーでは、2/2 SMAD4切断変異が観察された。 </a:t>
            </a:r>
          </a:p>
          <a:p>
            <a:pPr marL="0" indent="0">
              <a:spcBef>
                <a:spcPts val="1800"/>
              </a:spcBef>
              <a:buNone/>
            </a:pPr>
            <a:r>
              <a:rPr lang="ja-JP" b="1"/>
              <a:t>結論</a:t>
            </a:r>
          </a:p>
          <a:p>
            <a:r>
              <a:rPr lang="ja-JP" b="1"/>
              <a:t>KRAS p.G12C変異のCRC患者においては、ソトロシブに対する耐性の推定メカニズムは多様であり、1以上の後天的ゲノム変化が一般的に観察され、進行時に頻繁に発現する新しいRTK変化は多様であった。</a:t>
            </a:r>
          </a:p>
        </p:txBody>
      </p:sp>
      <p:sp>
        <p:nvSpPr>
          <p:cNvPr id="23" name="Text Placeholder 4"/>
          <p:cNvSpPr>
            <a:spLocks noGrp="1"/>
          </p:cNvSpPr>
          <p:nvPr>
            <p:ph type="body" sz="quarter" idx="11"/>
          </p:nvPr>
        </p:nvSpPr>
        <p:spPr>
          <a:xfrm>
            <a:off x="6197601" y="6096001"/>
            <a:ext cx="5507567" cy="487363"/>
          </a:xfrm>
        </p:spPr>
        <p:txBody>
          <a:bodyPr/>
          <a:lstStyle/>
          <a:p>
            <a:r>
              <a:rPr lang="ja-JP"/>
              <a:t>Prenen H, et al.Ann Oncol 2022;33(suppl):abstr SO-39</a:t>
            </a:r>
          </a:p>
        </p:txBody>
      </p:sp>
    </p:spTree>
    <p:extLst>
      <p:ext uri="{BB962C8B-B14F-4D97-AF65-F5344CB8AC3E}">
        <p14:creationId xmlns:p14="http://schemas.microsoft.com/office/powerpoint/2010/main" val="38721820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06077" cy="807720"/>
          </a:xfrm>
        </p:spPr>
        <p:txBody>
          <a:bodyPr/>
          <a:lstStyle/>
          <a:p>
            <a:r>
              <a:rPr lang="ja-JP"/>
              <a:t>LBA21：最初に切除不能な結腸直腸肝臓転移(CRLM)、左側転移、およびRAS/BRAFV600E野生型腫瘍の患者に対するFOLFOX/FOLFIRIとベバシズマブまたはパニツムマブの併用療法：オランダの結腸直腸癌グループによる第III相CAIRO5試験 – Bond MJ、et al</a:t>
            </a:r>
          </a:p>
        </p:txBody>
      </p:sp>
      <p:sp>
        <p:nvSpPr>
          <p:cNvPr id="22" name="Content Placeholder 2"/>
          <p:cNvSpPr>
            <a:spLocks noGrp="1"/>
          </p:cNvSpPr>
          <p:nvPr>
            <p:ph idx="1"/>
          </p:nvPr>
        </p:nvSpPr>
        <p:spPr>
          <a:xfrm>
            <a:off x="486833" y="1254035"/>
            <a:ext cx="11374091" cy="4746172"/>
          </a:xfrm>
        </p:spPr>
        <p:txBody>
          <a:bodyPr/>
          <a:lstStyle/>
          <a:p>
            <a:pPr marL="0" indent="0">
              <a:buNone/>
            </a:pPr>
            <a:r>
              <a:rPr lang="ja-JP" b="1"/>
              <a:t>試験の目的</a:t>
            </a:r>
          </a:p>
          <a:p>
            <a:r>
              <a:rPr lang="ja-JP"/>
              <a:t>オランダの施設において、第III相CAIRO5試験で、最初に切除不能な結腸直腸肝臓転移、左側転移、またはRAS/BRAF V600E WT腫瘍を有する患者を対象に、FOLFOXIRI＋ベバシズマブまたはパニツムマブの有効性と安全性を評価すること</a:t>
            </a:r>
          </a:p>
        </p:txBody>
      </p:sp>
      <p:sp>
        <p:nvSpPr>
          <p:cNvPr id="19" name="Text Placeholder 18"/>
          <p:cNvSpPr>
            <a:spLocks noGrp="1"/>
          </p:cNvSpPr>
          <p:nvPr>
            <p:ph type="body" sz="quarter" idx="10"/>
          </p:nvPr>
        </p:nvSpPr>
        <p:spPr>
          <a:xfrm>
            <a:off x="486834" y="6096001"/>
            <a:ext cx="5336276" cy="487363"/>
          </a:xfrm>
        </p:spPr>
        <p:txBody>
          <a:bodyPr/>
          <a:lstStyle/>
          <a:p>
            <a:r>
              <a:rPr lang="ja-JP" dirty="0"/>
              <a:t>*患者の意向、オキサリプラチン 85 mg/m</a:t>
            </a:r>
            <a:r>
              <a:rPr lang="ja-JP" baseline="30000" dirty="0"/>
              <a:t>2</a:t>
            </a:r>
            <a:r>
              <a:rPr lang="ja-JP" dirty="0"/>
              <a:t>またはイリノテカン 180 mg/m</a:t>
            </a:r>
            <a:r>
              <a:rPr lang="ja-JP" baseline="30000" dirty="0"/>
              <a:t>2</a:t>
            </a:r>
            <a:r>
              <a:rPr lang="ja-JP" dirty="0"/>
              <a:t> + LV 400 mg/m</a:t>
            </a:r>
            <a:r>
              <a:rPr lang="ja-JP" baseline="30000" dirty="0"/>
              <a:t>2</a:t>
            </a:r>
            <a:r>
              <a:rPr lang="ja-JP" dirty="0"/>
              <a:t> + 5FU 400 mg/m</a:t>
            </a:r>
            <a:r>
              <a:rPr lang="ja-JP" baseline="30000" dirty="0"/>
              <a:t>2</a:t>
            </a:r>
            <a:r>
              <a:rPr lang="ja-JP" dirty="0"/>
              <a:t> ボーラス その後 2400 mg/m</a:t>
            </a:r>
            <a:r>
              <a:rPr lang="ja-JP" baseline="30000" dirty="0"/>
              <a:t>2</a:t>
            </a:r>
          </a:p>
        </p:txBody>
      </p:sp>
      <p:sp>
        <p:nvSpPr>
          <p:cNvPr id="23" name="Text Placeholder 4"/>
          <p:cNvSpPr>
            <a:spLocks noGrp="1"/>
          </p:cNvSpPr>
          <p:nvPr>
            <p:ph type="body" sz="quarter" idx="11"/>
          </p:nvPr>
        </p:nvSpPr>
        <p:spPr/>
        <p:txBody>
          <a:bodyPr/>
          <a:lstStyle/>
          <a:p>
            <a:r>
              <a:rPr lang="ja-JP" dirty="0"/>
              <a:t>2022年ESMO会議で発表</a:t>
            </a:r>
            <a:br>
              <a:rPr lang="en-GB" altLang="ja-JP" dirty="0"/>
            </a:br>
            <a:r>
              <a:rPr lang="ja-JP" dirty="0"/>
              <a:t>Bond MJ, et al.Ann Oncol 2022;33(suppl):abstr LBA21</a:t>
            </a:r>
          </a:p>
        </p:txBody>
      </p:sp>
      <p:sp>
        <p:nvSpPr>
          <p:cNvPr id="38"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39" name="Oval 14"/>
          <p:cNvSpPr>
            <a:spLocks noChangeArrowheads="1"/>
          </p:cNvSpPr>
          <p:nvPr/>
        </p:nvSpPr>
        <p:spPr bwMode="auto">
          <a:xfrm>
            <a:off x="5399112" y="35528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1</a:t>
            </a:r>
            <a:r>
              <a:rPr lang="en-GB" altLang="ja-JP" sz="1600" b="1" dirty="0">
                <a:solidFill>
                  <a:srgbClr val="043882"/>
                </a:solidFill>
                <a:ea typeface="SimSun" pitchFamily="2" charset="-122"/>
              </a:rPr>
              <a:t>:</a:t>
            </a:r>
            <a:r>
              <a:rPr lang="ja-JP" sz="1600" b="1" dirty="0">
                <a:solidFill>
                  <a:srgbClr val="043882"/>
                </a:solidFill>
                <a:ea typeface="SimSun" pitchFamily="2" charset="-122"/>
              </a:rPr>
              <a:t>1</a:t>
            </a:r>
          </a:p>
        </p:txBody>
      </p:sp>
      <p:cxnSp>
        <p:nvCxnSpPr>
          <p:cNvPr id="40" name="AutoShape 15"/>
          <p:cNvCxnSpPr>
            <a:cxnSpLocks noChangeShapeType="1"/>
            <a:stCxn id="39" idx="0"/>
            <a:endCxn id="42" idx="1"/>
          </p:cNvCxnSpPr>
          <p:nvPr/>
        </p:nvCxnSpPr>
        <p:spPr bwMode="auto">
          <a:xfrm rot="5400000" flipH="1" flipV="1">
            <a:off x="5454869" y="2945556"/>
            <a:ext cx="843307" cy="371224"/>
          </a:xfrm>
          <a:prstGeom prst="bentConnector2">
            <a:avLst/>
          </a:prstGeom>
          <a:noFill/>
          <a:ln w="57150">
            <a:solidFill>
              <a:schemeClr val="bg2">
                <a:lumMod val="60000"/>
                <a:lumOff val="40000"/>
              </a:schemeClr>
            </a:solidFill>
            <a:round/>
            <a:headEnd/>
            <a:tailEnd type="triangle" w="med" len="med"/>
          </a:ln>
        </p:spPr>
      </p:cxnSp>
      <p:cxnSp>
        <p:nvCxnSpPr>
          <p:cNvPr id="41" name="AutoShape 19"/>
          <p:cNvCxnSpPr>
            <a:cxnSpLocks noChangeShapeType="1"/>
            <a:stCxn id="43" idx="3"/>
            <a:endCxn id="39" idx="2"/>
          </p:cNvCxnSpPr>
          <p:nvPr/>
        </p:nvCxnSpPr>
        <p:spPr bwMode="auto">
          <a:xfrm>
            <a:off x="5296085" y="3844921"/>
            <a:ext cx="103027" cy="0"/>
          </a:xfrm>
          <a:prstGeom prst="straightConnector1">
            <a:avLst/>
          </a:prstGeom>
          <a:noFill/>
          <a:ln w="57150">
            <a:solidFill>
              <a:schemeClr val="bg2">
                <a:lumMod val="60000"/>
                <a:lumOff val="40000"/>
              </a:schemeClr>
            </a:solidFill>
            <a:round/>
            <a:headEnd type="none" w="med" len="med"/>
            <a:tailEnd type="none" w="med" len="med"/>
          </a:ln>
        </p:spPr>
      </p:cxnSp>
      <p:sp>
        <p:nvSpPr>
          <p:cNvPr id="42" name="AutoShape 8"/>
          <p:cNvSpPr>
            <a:spLocks noChangeArrowheads="1"/>
          </p:cNvSpPr>
          <p:nvPr/>
        </p:nvSpPr>
        <p:spPr bwMode="auto">
          <a:xfrm>
            <a:off x="6062134" y="2244800"/>
            <a:ext cx="4411902" cy="92942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FOLFOXまたはFOLFIRI* + 
ベバシズマブ 5 mg/kg q2w (12サイクル)
(n=114)</a:t>
            </a:r>
          </a:p>
        </p:txBody>
      </p:sp>
      <p:sp>
        <p:nvSpPr>
          <p:cNvPr id="43" name="AutoShape 9"/>
          <p:cNvSpPr>
            <a:spLocks noChangeArrowheads="1"/>
          </p:cNvSpPr>
          <p:nvPr/>
        </p:nvSpPr>
        <p:spPr bwMode="auto">
          <a:xfrm>
            <a:off x="1564922" y="2630486"/>
            <a:ext cx="3731163"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最初に切除不能な肝臓転移のみを有するmCRC </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RAS/BRAF V600E WTおよび左側原発腫瘍</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転移に対する治療歴なし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WHO PS 0～1</a:t>
            </a:r>
          </a:p>
          <a:p>
            <a:pPr defTabSz="892175" eaLnBrk="0" hangingPunct="0">
              <a:spcAft>
                <a:spcPct val="30000"/>
              </a:spcAft>
              <a:defRPr/>
            </a:pPr>
            <a:r>
              <a:rPr lang="ja-JP" sz="1600">
                <a:solidFill>
                  <a:srgbClr val="FFFFFF"/>
                </a:solidFill>
                <a:ea typeface="SimSun" pitchFamily="2" charset="-122"/>
              </a:rPr>
              <a:t>(n=236)</a:t>
            </a:r>
          </a:p>
        </p:txBody>
      </p:sp>
      <p:cxnSp>
        <p:nvCxnSpPr>
          <p:cNvPr id="44" name="AutoShape 16"/>
          <p:cNvCxnSpPr>
            <a:cxnSpLocks noChangeShapeType="1"/>
            <a:stCxn id="39" idx="4"/>
            <a:endCxn id="46" idx="1"/>
          </p:cNvCxnSpPr>
          <p:nvPr/>
        </p:nvCxnSpPr>
        <p:spPr bwMode="auto">
          <a:xfrm rot="16200000" flipH="1">
            <a:off x="5476926" y="4351005"/>
            <a:ext cx="799193" cy="371224"/>
          </a:xfrm>
          <a:prstGeom prst="bentConnector2">
            <a:avLst/>
          </a:prstGeom>
          <a:noFill/>
          <a:ln w="57150">
            <a:solidFill>
              <a:schemeClr val="bg2">
                <a:lumMod val="60000"/>
                <a:lumOff val="40000"/>
              </a:schemeClr>
            </a:solidFill>
            <a:round/>
            <a:headEnd/>
            <a:tailEnd type="triangle" w="med" len="med"/>
          </a:ln>
        </p:spPr>
      </p:cxnSp>
      <p:sp>
        <p:nvSpPr>
          <p:cNvPr id="45" name="Content Placeholder 26"/>
          <p:cNvSpPr txBox="1">
            <a:spLocks/>
          </p:cNvSpPr>
          <p:nvPr/>
        </p:nvSpPr>
        <p:spPr>
          <a:xfrm>
            <a:off x="6121127" y="5448827"/>
            <a:ext cx="5441779"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OS、ORR、R0/1率、術後死亡率、安全性</a:t>
            </a:r>
          </a:p>
        </p:txBody>
      </p:sp>
      <p:sp>
        <p:nvSpPr>
          <p:cNvPr id="46" name="AutoShape 8"/>
          <p:cNvSpPr>
            <a:spLocks noChangeArrowheads="1"/>
          </p:cNvSpPr>
          <p:nvPr/>
        </p:nvSpPr>
        <p:spPr bwMode="auto">
          <a:xfrm>
            <a:off x="6062134" y="4471500"/>
            <a:ext cx="4411902" cy="92942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chemeClr val="tx1"/>
                </a:solidFill>
                <a:ea typeface="SimSun" pitchFamily="2" charset="-122"/>
              </a:rPr>
              <a:t>FOLFOX/FOLFIRI* + 
パニツムマブ 6 mg/kg q2w (12サイクル)
(n=116)</a:t>
            </a:r>
          </a:p>
        </p:txBody>
      </p:sp>
      <p:sp>
        <p:nvSpPr>
          <p:cNvPr id="47" name="Content Placeholder 26"/>
          <p:cNvSpPr txBox="1">
            <a:spLocks/>
          </p:cNvSpPr>
          <p:nvPr/>
        </p:nvSpPr>
        <p:spPr bwMode="auto">
          <a:xfrm>
            <a:off x="6115589" y="3298196"/>
            <a:ext cx="4273177"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層化</a:t>
            </a:r>
          </a:p>
          <a:p>
            <a:pPr marL="203200" lvl="0" indent="-203200">
              <a:spcAft>
                <a:spcPts val="400"/>
              </a:spcAft>
              <a:buFont typeface="Arial" pitchFamily="34" charset="0"/>
              <a:buChar char="•"/>
              <a:defRPr/>
            </a:pPr>
            <a:r>
              <a:rPr lang="ja-JP" sz="1400">
                <a:solidFill>
                  <a:srgbClr val="4D4D4D"/>
                </a:solidFill>
              </a:rPr>
              <a:t>切除 (潜在的に可能な場合 対 不可能な場合)</a:t>
            </a:r>
          </a:p>
          <a:p>
            <a:pPr marL="203200" lvl="0" indent="-203200">
              <a:spcAft>
                <a:spcPts val="400"/>
              </a:spcAft>
              <a:buFont typeface="Arial" pitchFamily="34" charset="0"/>
              <a:buChar char="•"/>
              <a:defRPr/>
            </a:pPr>
            <a:r>
              <a:rPr lang="ja-JP" sz="1400">
                <a:solidFill>
                  <a:srgbClr val="4D4D4D"/>
                </a:solidFill>
              </a:rPr>
              <a:t>血清 LDH (通常 対 異常)</a:t>
            </a:r>
          </a:p>
          <a:p>
            <a:pPr marL="203200" lvl="0" indent="-203200">
              <a:spcAft>
                <a:spcPts val="400"/>
              </a:spcAft>
              <a:buFont typeface="Arial" pitchFamily="34" charset="0"/>
              <a:buChar char="•"/>
              <a:defRPr/>
            </a:pPr>
            <a:r>
              <a:rPr lang="ja-JP" sz="1400">
                <a:solidFill>
                  <a:srgbClr val="4D4D4D"/>
                </a:solidFill>
              </a:rPr>
              <a:t>化学療法 (オキサリプラチン 対 イリノテカン)</a:t>
            </a:r>
          </a:p>
        </p:txBody>
      </p:sp>
    </p:spTree>
    <p:extLst>
      <p:ext uri="{BB962C8B-B14F-4D97-AF65-F5344CB8AC3E}">
        <p14:creationId xmlns:p14="http://schemas.microsoft.com/office/powerpoint/2010/main" val="34178716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21：最初に切除不能な結腸直腸肝臓転移(CRLM)、左側転移、およびRAS/BRAFV600E野生型腫瘍の患者に対するFOLFOX/FOLFIRIとベバシズマブまたはパニツムマブの併用療法：オランダの結腸直腸癌グループによる第III相CAIRO5試験 – Bond MJ、et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Bond MJ, et al.Ann Oncol 2022;33(suppl):abstr LBA21</a:t>
            </a:r>
          </a:p>
        </p:txBody>
      </p:sp>
      <p:sp>
        <p:nvSpPr>
          <p:cNvPr id="6" name="TextBox 5">
            <a:extLst>
              <a:ext uri="{FF2B5EF4-FFF2-40B4-BE49-F238E27FC236}">
                <a16:creationId xmlns:a16="http://schemas.microsoft.com/office/drawing/2014/main" id="{AA12684B-FEDF-89D7-0E7F-3CEA99907A04}"/>
              </a:ext>
            </a:extLst>
          </p:cNvPr>
          <p:cNvSpPr txBox="1"/>
          <p:nvPr/>
        </p:nvSpPr>
        <p:spPr>
          <a:xfrm>
            <a:off x="2020811" y="1712022"/>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7" name="TextBox 6">
            <a:extLst>
              <a:ext uri="{FF2B5EF4-FFF2-40B4-BE49-F238E27FC236}">
                <a16:creationId xmlns:a16="http://schemas.microsoft.com/office/drawing/2014/main" id="{AA12684B-FEDF-89D7-0E7F-3CEA99907A04}"/>
              </a:ext>
            </a:extLst>
          </p:cNvPr>
          <p:cNvSpPr txBox="1"/>
          <p:nvPr/>
        </p:nvSpPr>
        <p:spPr>
          <a:xfrm>
            <a:off x="7081028" y="1284901"/>
            <a:ext cx="40831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切除±アブレーションに基づくPFS</a:t>
            </a:r>
          </a:p>
        </p:txBody>
      </p:sp>
      <p:sp>
        <p:nvSpPr>
          <p:cNvPr id="8" name="Freeform 21">
            <a:extLst>
              <a:ext uri="{FF2B5EF4-FFF2-40B4-BE49-F238E27FC236}">
                <a16:creationId xmlns:a16="http://schemas.microsoft.com/office/drawing/2014/main" id="{D2BF039F-606C-F2F7-0CC6-C0CC9E22D47D}"/>
              </a:ext>
            </a:extLst>
          </p:cNvPr>
          <p:cNvSpPr>
            <a:spLocks/>
          </p:cNvSpPr>
          <p:nvPr/>
        </p:nvSpPr>
        <p:spPr bwMode="auto">
          <a:xfrm>
            <a:off x="1561018" y="2317277"/>
            <a:ext cx="4104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B99826D3-ED08-7147-8E35-71A1D1BA16EA}"/>
              </a:ext>
            </a:extLst>
          </p:cNvPr>
          <p:cNvGrpSpPr/>
          <p:nvPr/>
        </p:nvGrpSpPr>
        <p:grpSpPr>
          <a:xfrm>
            <a:off x="750699" y="2147992"/>
            <a:ext cx="810319" cy="2594901"/>
            <a:chOff x="2480715" y="1366153"/>
            <a:chExt cx="810319" cy="2299050"/>
          </a:xfrm>
        </p:grpSpPr>
        <p:sp>
          <p:nvSpPr>
            <p:cNvPr id="10" name="Line 7">
              <a:extLst>
                <a:ext uri="{FF2B5EF4-FFF2-40B4-BE49-F238E27FC236}">
                  <a16:creationId xmlns:a16="http://schemas.microsoft.com/office/drawing/2014/main" id="{B3DFEBB9-ABD4-8EF6-FC3B-6796A0E97E82}"/>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8">
              <a:extLst>
                <a:ext uri="{FF2B5EF4-FFF2-40B4-BE49-F238E27FC236}">
                  <a16:creationId xmlns:a16="http://schemas.microsoft.com/office/drawing/2014/main" id="{6F41E3B2-21F0-A56D-922F-1DA00B7C82A4}"/>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9">
              <a:extLst>
                <a:ext uri="{FF2B5EF4-FFF2-40B4-BE49-F238E27FC236}">
                  <a16:creationId xmlns:a16="http://schemas.microsoft.com/office/drawing/2014/main" id="{0D92930B-4135-3054-2614-4A5CFD39B19E}"/>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1868FE1A-23B1-8977-C08A-B5FAF46A28F0}"/>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1">
              <a:extLst>
                <a:ext uri="{FF2B5EF4-FFF2-40B4-BE49-F238E27FC236}">
                  <a16:creationId xmlns:a16="http://schemas.microsoft.com/office/drawing/2014/main" id="{F22CF44F-B5AE-3D84-C210-80B6CEDFA4A2}"/>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TextBox 14">
              <a:extLst>
                <a:ext uri="{FF2B5EF4-FFF2-40B4-BE49-F238E27FC236}">
                  <a16:creationId xmlns:a16="http://schemas.microsoft.com/office/drawing/2014/main" id="{6DD76E83-798F-1466-5BA4-F7C9118041C6}"/>
                </a:ext>
              </a:extLst>
            </p:cNvPr>
            <p:cNvSpPr txBox="1"/>
            <p:nvPr/>
          </p:nvSpPr>
          <p:spPr>
            <a:xfrm rot="16200000">
              <a:off x="2282952" y="2373036"/>
              <a:ext cx="70330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a:t>
              </a:r>
            </a:p>
          </p:txBody>
        </p:sp>
        <p:sp>
          <p:nvSpPr>
            <p:cNvPr id="16" name="TextBox 15">
              <a:extLst>
                <a:ext uri="{FF2B5EF4-FFF2-40B4-BE49-F238E27FC236}">
                  <a16:creationId xmlns:a16="http://schemas.microsoft.com/office/drawing/2014/main" id="{24DC2E1C-9F4C-64CC-3D71-BD8F63013A23}"/>
                </a:ext>
              </a:extLst>
            </p:cNvPr>
            <p:cNvSpPr txBox="1"/>
            <p:nvPr/>
          </p:nvSpPr>
          <p:spPr>
            <a:xfrm>
              <a:off x="2754665" y="1366153"/>
              <a:ext cx="482824" cy="27268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7" name="TextBox 16">
              <a:extLst>
                <a:ext uri="{FF2B5EF4-FFF2-40B4-BE49-F238E27FC236}">
                  <a16:creationId xmlns:a16="http://schemas.microsoft.com/office/drawing/2014/main" id="{A74A97D3-C209-83D3-399F-040E59FA53F2}"/>
                </a:ext>
              </a:extLst>
            </p:cNvPr>
            <p:cNvSpPr txBox="1"/>
            <p:nvPr/>
          </p:nvSpPr>
          <p:spPr>
            <a:xfrm>
              <a:off x="2854051" y="1864684"/>
              <a:ext cx="383438" cy="27268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75</a:t>
              </a:r>
            </a:p>
          </p:txBody>
        </p:sp>
        <p:sp>
          <p:nvSpPr>
            <p:cNvPr id="18" name="TextBox 17">
              <a:extLst>
                <a:ext uri="{FF2B5EF4-FFF2-40B4-BE49-F238E27FC236}">
                  <a16:creationId xmlns:a16="http://schemas.microsoft.com/office/drawing/2014/main" id="{8C336544-5659-1814-4BC3-32D811FC0168}"/>
                </a:ext>
              </a:extLst>
            </p:cNvPr>
            <p:cNvSpPr txBox="1"/>
            <p:nvPr/>
          </p:nvSpPr>
          <p:spPr>
            <a:xfrm>
              <a:off x="2854051" y="2379337"/>
              <a:ext cx="383438" cy="27268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50</a:t>
              </a:r>
            </a:p>
          </p:txBody>
        </p:sp>
        <p:sp>
          <p:nvSpPr>
            <p:cNvPr id="19" name="TextBox 18">
              <a:extLst>
                <a:ext uri="{FF2B5EF4-FFF2-40B4-BE49-F238E27FC236}">
                  <a16:creationId xmlns:a16="http://schemas.microsoft.com/office/drawing/2014/main" id="{EF500479-D024-4102-513F-E6CC0C68D85F}"/>
                </a:ext>
              </a:extLst>
            </p:cNvPr>
            <p:cNvSpPr txBox="1"/>
            <p:nvPr/>
          </p:nvSpPr>
          <p:spPr>
            <a:xfrm>
              <a:off x="2854051" y="2883240"/>
              <a:ext cx="383438" cy="27268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25</a:t>
              </a:r>
            </a:p>
          </p:txBody>
        </p:sp>
        <p:sp>
          <p:nvSpPr>
            <p:cNvPr id="20" name="TextBox 19">
              <a:extLst>
                <a:ext uri="{FF2B5EF4-FFF2-40B4-BE49-F238E27FC236}">
                  <a16:creationId xmlns:a16="http://schemas.microsoft.com/office/drawing/2014/main" id="{6ED5CF38-42F4-E951-1596-D4123DB35E82}"/>
                </a:ext>
              </a:extLst>
            </p:cNvPr>
            <p:cNvSpPr txBox="1"/>
            <p:nvPr/>
          </p:nvSpPr>
          <p:spPr>
            <a:xfrm>
              <a:off x="2953445" y="3392516"/>
              <a:ext cx="284052" cy="27268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24" name="TextBox 23">
            <a:extLst>
              <a:ext uri="{FF2B5EF4-FFF2-40B4-BE49-F238E27FC236}">
                <a16:creationId xmlns:a16="http://schemas.microsoft.com/office/drawing/2014/main" id="{88CF2315-C552-A84A-7ED9-09715B1CAD31}"/>
              </a:ext>
            </a:extLst>
          </p:cNvPr>
          <p:cNvSpPr txBox="1"/>
          <p:nvPr/>
        </p:nvSpPr>
        <p:spPr>
          <a:xfrm>
            <a:off x="2251363" y="4997532"/>
            <a:ext cx="290310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無作為化後の期間、月数</a:t>
            </a:r>
          </a:p>
        </p:txBody>
      </p:sp>
      <p:grpSp>
        <p:nvGrpSpPr>
          <p:cNvPr id="25" name="Group 24">
            <a:extLst>
              <a:ext uri="{FF2B5EF4-FFF2-40B4-BE49-F238E27FC236}">
                <a16:creationId xmlns:a16="http://schemas.microsoft.com/office/drawing/2014/main" id="{5274800C-4FEC-0F62-0BA2-82DACA915E94}"/>
              </a:ext>
            </a:extLst>
          </p:cNvPr>
          <p:cNvGrpSpPr/>
          <p:nvPr/>
        </p:nvGrpSpPr>
        <p:grpSpPr>
          <a:xfrm>
            <a:off x="1579433" y="4742799"/>
            <a:ext cx="4033016" cy="360147"/>
            <a:chOff x="1513339" y="4188565"/>
            <a:chExt cx="2032642" cy="360147"/>
          </a:xfrm>
        </p:grpSpPr>
        <p:sp>
          <p:nvSpPr>
            <p:cNvPr id="26" name="Line 21">
              <a:extLst>
                <a:ext uri="{FF2B5EF4-FFF2-40B4-BE49-F238E27FC236}">
                  <a16:creationId xmlns:a16="http://schemas.microsoft.com/office/drawing/2014/main" id="{4DA41B17-35A0-DC66-66DE-8014CE9F4ED0}"/>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AA8A4A2-FBE6-2C1A-C1C1-28AD0EE247DF}"/>
                </a:ext>
              </a:extLst>
            </p:cNvPr>
            <p:cNvSpPr txBox="1"/>
            <p:nvPr/>
          </p:nvSpPr>
          <p:spPr>
            <a:xfrm>
              <a:off x="3409157" y="4260565"/>
              <a:ext cx="1368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28" name="Line 21">
              <a:extLst>
                <a:ext uri="{FF2B5EF4-FFF2-40B4-BE49-F238E27FC236}">
                  <a16:creationId xmlns:a16="http://schemas.microsoft.com/office/drawing/2014/main" id="{06AB399E-7552-C740-B0CE-BC99671C7470}"/>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07F08B-1853-DC1D-53E0-27095670653C}"/>
                </a:ext>
              </a:extLst>
            </p:cNvPr>
            <p:cNvSpPr txBox="1"/>
            <p:nvPr/>
          </p:nvSpPr>
          <p:spPr>
            <a:xfrm>
              <a:off x="3033519" y="4260565"/>
              <a:ext cx="1368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0" name="Line 21">
              <a:extLst>
                <a:ext uri="{FF2B5EF4-FFF2-40B4-BE49-F238E27FC236}">
                  <a16:creationId xmlns:a16="http://schemas.microsoft.com/office/drawing/2014/main" id="{37803D94-BAFB-3E21-6E4B-84AFC0E48EE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B461A5D-DEC2-6C1A-2A35-141E581EC98E}"/>
                </a:ext>
              </a:extLst>
            </p:cNvPr>
            <p:cNvSpPr txBox="1"/>
            <p:nvPr/>
          </p:nvSpPr>
          <p:spPr>
            <a:xfrm>
              <a:off x="2657883" y="4260565"/>
              <a:ext cx="1368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2" name="Line 21">
              <a:extLst>
                <a:ext uri="{FF2B5EF4-FFF2-40B4-BE49-F238E27FC236}">
                  <a16:creationId xmlns:a16="http://schemas.microsoft.com/office/drawing/2014/main" id="{88C279A7-37B9-1625-23B8-E309F5B34AF0}"/>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8587ACB-BB9D-7300-4798-6B7017900E1F}"/>
                </a:ext>
              </a:extLst>
            </p:cNvPr>
            <p:cNvSpPr txBox="1"/>
            <p:nvPr/>
          </p:nvSpPr>
          <p:spPr>
            <a:xfrm>
              <a:off x="2282246" y="4260565"/>
              <a:ext cx="13682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4" name="Line 21">
              <a:extLst>
                <a:ext uri="{FF2B5EF4-FFF2-40B4-BE49-F238E27FC236}">
                  <a16:creationId xmlns:a16="http://schemas.microsoft.com/office/drawing/2014/main" id="{676A57B1-A554-0A2E-8103-B3625DF9361B}"/>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9F90890-B94F-08F4-D301-A792BC9D3585}"/>
                </a:ext>
              </a:extLst>
            </p:cNvPr>
            <p:cNvSpPr txBox="1"/>
            <p:nvPr/>
          </p:nvSpPr>
          <p:spPr>
            <a:xfrm>
              <a:off x="1931654" y="4260565"/>
              <a:ext cx="8673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6" name="Line 21">
              <a:extLst>
                <a:ext uri="{FF2B5EF4-FFF2-40B4-BE49-F238E27FC236}">
                  <a16:creationId xmlns:a16="http://schemas.microsoft.com/office/drawing/2014/main" id="{24FA4180-4080-22B1-B156-C3B61727F5B2}"/>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2D69A8C-3910-963F-DCA2-4ACAEF0EAE59}"/>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8" name="TextBox 37">
            <a:extLst>
              <a:ext uri="{FF2B5EF4-FFF2-40B4-BE49-F238E27FC236}">
                <a16:creationId xmlns:a16="http://schemas.microsoft.com/office/drawing/2014/main" id="{8E34121F-23FA-F2FB-0E6E-2CAE384FB7CC}"/>
              </a:ext>
            </a:extLst>
          </p:cNvPr>
          <p:cNvSpPr txBox="1"/>
          <p:nvPr/>
        </p:nvSpPr>
        <p:spPr>
          <a:xfrm>
            <a:off x="-49401" y="4814357"/>
            <a:ext cx="1672254" cy="461665"/>
          </a:xfrm>
          <a:prstGeom prst="rect">
            <a:avLst/>
          </a:prstGeom>
          <a:noFill/>
        </p:spPr>
        <p:txBody>
          <a:bodyPr wrap="none" rtlCol="0">
            <a:spAutoFit/>
          </a:bodyPr>
          <a:lstStyle/>
          <a:p>
            <a:pPr algn="r"/>
            <a:r>
              <a:rPr lang="ja-JP" sz="1200" dirty="0">
                <a:solidFill>
                  <a:schemeClr val="tx1"/>
                </a:solidFill>
              </a:rPr>
              <a:t>リスク有患者数 </a:t>
            </a:r>
          </a:p>
          <a:p>
            <a:pPr algn="r"/>
            <a:r>
              <a:rPr lang="ja-JP" sz="1200" dirty="0">
                <a:solidFill>
                  <a:schemeClr val="tx1"/>
                </a:solidFill>
              </a:rPr>
              <a:t>(打ち切り済み患者数)</a:t>
            </a:r>
          </a:p>
        </p:txBody>
      </p:sp>
      <p:grpSp>
        <p:nvGrpSpPr>
          <p:cNvPr id="39" name="Group 38">
            <a:extLst>
              <a:ext uri="{FF2B5EF4-FFF2-40B4-BE49-F238E27FC236}">
                <a16:creationId xmlns:a16="http://schemas.microsoft.com/office/drawing/2014/main" id="{286490EA-9D62-B59C-81EF-158462502BC9}"/>
              </a:ext>
            </a:extLst>
          </p:cNvPr>
          <p:cNvGrpSpPr/>
          <p:nvPr/>
        </p:nvGrpSpPr>
        <p:grpSpPr>
          <a:xfrm>
            <a:off x="1437543" y="5223151"/>
            <a:ext cx="4308757" cy="288147"/>
            <a:chOff x="1454620" y="6184571"/>
            <a:chExt cx="4308757" cy="288147"/>
          </a:xfrm>
        </p:grpSpPr>
        <p:sp>
          <p:nvSpPr>
            <p:cNvPr id="40" name="TextBox 39">
              <a:extLst>
                <a:ext uri="{FF2B5EF4-FFF2-40B4-BE49-F238E27FC236}">
                  <a16:creationId xmlns:a16="http://schemas.microsoft.com/office/drawing/2014/main" id="{E5191A5B-2EA7-5FC2-EF31-203228599C4A}"/>
                </a:ext>
              </a:extLst>
            </p:cNvPr>
            <p:cNvSpPr txBox="1"/>
            <p:nvPr/>
          </p:nvSpPr>
          <p:spPr>
            <a:xfrm>
              <a:off x="5224200" y="6184571"/>
              <a:ext cx="539177"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13 (9)</a:t>
              </a:r>
            </a:p>
          </p:txBody>
        </p:sp>
        <p:sp>
          <p:nvSpPr>
            <p:cNvPr id="41" name="TextBox 40">
              <a:extLst>
                <a:ext uri="{FF2B5EF4-FFF2-40B4-BE49-F238E27FC236}">
                  <a16:creationId xmlns:a16="http://schemas.microsoft.com/office/drawing/2014/main" id="{0C197CE3-2A74-C8C4-3336-D321819D4EBD}"/>
                </a:ext>
              </a:extLst>
            </p:cNvPr>
            <p:cNvSpPr txBox="1"/>
            <p:nvPr/>
          </p:nvSpPr>
          <p:spPr>
            <a:xfrm>
              <a:off x="4478887" y="6184571"/>
              <a:ext cx="539177"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17 (9)</a:t>
              </a:r>
            </a:p>
          </p:txBody>
        </p:sp>
        <p:sp>
          <p:nvSpPr>
            <p:cNvPr id="42" name="TextBox 41">
              <a:extLst>
                <a:ext uri="{FF2B5EF4-FFF2-40B4-BE49-F238E27FC236}">
                  <a16:creationId xmlns:a16="http://schemas.microsoft.com/office/drawing/2014/main" id="{5929A788-F217-289A-95CC-DE40DB67F695}"/>
                </a:ext>
              </a:extLst>
            </p:cNvPr>
            <p:cNvSpPr txBox="1"/>
            <p:nvPr/>
          </p:nvSpPr>
          <p:spPr>
            <a:xfrm>
              <a:off x="3733578" y="6184571"/>
              <a:ext cx="539177"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20 (9)</a:t>
              </a:r>
            </a:p>
          </p:txBody>
        </p:sp>
        <p:sp>
          <p:nvSpPr>
            <p:cNvPr id="43" name="TextBox 42">
              <a:extLst>
                <a:ext uri="{FF2B5EF4-FFF2-40B4-BE49-F238E27FC236}">
                  <a16:creationId xmlns:a16="http://schemas.microsoft.com/office/drawing/2014/main" id="{F89AEAC3-CBA8-BA3D-F546-7F6AA96A071F}"/>
                </a:ext>
              </a:extLst>
            </p:cNvPr>
            <p:cNvSpPr txBox="1"/>
            <p:nvPr/>
          </p:nvSpPr>
          <p:spPr>
            <a:xfrm>
              <a:off x="2988268" y="6184571"/>
              <a:ext cx="539177"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42 (9)</a:t>
              </a:r>
            </a:p>
          </p:txBody>
        </p:sp>
        <p:sp>
          <p:nvSpPr>
            <p:cNvPr id="44" name="TextBox 43">
              <a:extLst>
                <a:ext uri="{FF2B5EF4-FFF2-40B4-BE49-F238E27FC236}">
                  <a16:creationId xmlns:a16="http://schemas.microsoft.com/office/drawing/2014/main" id="{1FDDE8BC-A47D-C55C-A9F1-9F888184E4FE}"/>
                </a:ext>
              </a:extLst>
            </p:cNvPr>
            <p:cNvSpPr txBox="1"/>
            <p:nvPr/>
          </p:nvSpPr>
          <p:spPr>
            <a:xfrm>
              <a:off x="2242956" y="6184571"/>
              <a:ext cx="539177"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99 (1)</a:t>
              </a:r>
            </a:p>
          </p:txBody>
        </p:sp>
        <p:sp>
          <p:nvSpPr>
            <p:cNvPr id="45" name="TextBox 44">
              <a:extLst>
                <a:ext uri="{FF2B5EF4-FFF2-40B4-BE49-F238E27FC236}">
                  <a16:creationId xmlns:a16="http://schemas.microsoft.com/office/drawing/2014/main" id="{F74B0047-3A5D-171F-06BE-94677B2FFD4B}"/>
                </a:ext>
              </a:extLst>
            </p:cNvPr>
            <p:cNvSpPr txBox="1"/>
            <p:nvPr/>
          </p:nvSpPr>
          <p:spPr>
            <a:xfrm>
              <a:off x="1454620" y="6184571"/>
              <a:ext cx="625227"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114 (0)</a:t>
              </a:r>
            </a:p>
          </p:txBody>
        </p:sp>
      </p:grpSp>
      <p:grpSp>
        <p:nvGrpSpPr>
          <p:cNvPr id="46" name="Group 45">
            <a:extLst>
              <a:ext uri="{FF2B5EF4-FFF2-40B4-BE49-F238E27FC236}">
                <a16:creationId xmlns:a16="http://schemas.microsoft.com/office/drawing/2014/main" id="{5B319E42-8DF3-F0DC-2B91-585459A9DA2D}"/>
              </a:ext>
            </a:extLst>
          </p:cNvPr>
          <p:cNvGrpSpPr/>
          <p:nvPr/>
        </p:nvGrpSpPr>
        <p:grpSpPr>
          <a:xfrm>
            <a:off x="1437543" y="5532963"/>
            <a:ext cx="4308757" cy="288147"/>
            <a:chOff x="1454620" y="6184571"/>
            <a:chExt cx="4308757" cy="288147"/>
          </a:xfrm>
        </p:grpSpPr>
        <p:sp>
          <p:nvSpPr>
            <p:cNvPr id="47" name="TextBox 46">
              <a:extLst>
                <a:ext uri="{FF2B5EF4-FFF2-40B4-BE49-F238E27FC236}">
                  <a16:creationId xmlns:a16="http://schemas.microsoft.com/office/drawing/2014/main" id="{ECCAE246-7329-D43F-50E7-6E602AF260E8}"/>
                </a:ext>
              </a:extLst>
            </p:cNvPr>
            <p:cNvSpPr txBox="1"/>
            <p:nvPr/>
          </p:nvSpPr>
          <p:spPr>
            <a:xfrm>
              <a:off x="5224200" y="6184571"/>
              <a:ext cx="53917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 (12)</a:t>
              </a:r>
            </a:p>
          </p:txBody>
        </p:sp>
        <p:sp>
          <p:nvSpPr>
            <p:cNvPr id="48" name="TextBox 47">
              <a:extLst>
                <a:ext uri="{FF2B5EF4-FFF2-40B4-BE49-F238E27FC236}">
                  <a16:creationId xmlns:a16="http://schemas.microsoft.com/office/drawing/2014/main" id="{66CBCAA2-943F-772D-7277-409206D9B2A0}"/>
                </a:ext>
              </a:extLst>
            </p:cNvPr>
            <p:cNvSpPr txBox="1"/>
            <p:nvPr/>
          </p:nvSpPr>
          <p:spPr>
            <a:xfrm>
              <a:off x="4485556" y="6184571"/>
              <a:ext cx="52584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 (11)</a:t>
              </a:r>
            </a:p>
          </p:txBody>
        </p:sp>
        <p:sp>
          <p:nvSpPr>
            <p:cNvPr id="49" name="TextBox 48">
              <a:extLst>
                <a:ext uri="{FF2B5EF4-FFF2-40B4-BE49-F238E27FC236}">
                  <a16:creationId xmlns:a16="http://schemas.microsoft.com/office/drawing/2014/main" id="{DA6F7989-20CE-642B-E947-FA455C8145FE}"/>
                </a:ext>
              </a:extLst>
            </p:cNvPr>
            <p:cNvSpPr txBox="1"/>
            <p:nvPr/>
          </p:nvSpPr>
          <p:spPr>
            <a:xfrm>
              <a:off x="3690553" y="6184571"/>
              <a:ext cx="62522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 (11)</a:t>
              </a:r>
            </a:p>
          </p:txBody>
        </p:sp>
        <p:sp>
          <p:nvSpPr>
            <p:cNvPr id="50" name="TextBox 49">
              <a:extLst>
                <a:ext uri="{FF2B5EF4-FFF2-40B4-BE49-F238E27FC236}">
                  <a16:creationId xmlns:a16="http://schemas.microsoft.com/office/drawing/2014/main" id="{3C0DD191-BA1E-A150-5AEC-83B393926961}"/>
                </a:ext>
              </a:extLst>
            </p:cNvPr>
            <p:cNvSpPr txBox="1"/>
            <p:nvPr/>
          </p:nvSpPr>
          <p:spPr>
            <a:xfrm>
              <a:off x="2988268" y="6184571"/>
              <a:ext cx="53917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43 (9)</a:t>
              </a:r>
            </a:p>
          </p:txBody>
        </p:sp>
        <p:sp>
          <p:nvSpPr>
            <p:cNvPr id="51" name="TextBox 50">
              <a:extLst>
                <a:ext uri="{FF2B5EF4-FFF2-40B4-BE49-F238E27FC236}">
                  <a16:creationId xmlns:a16="http://schemas.microsoft.com/office/drawing/2014/main" id="{AE230A73-38C8-7800-3521-64AE665A939A}"/>
                </a:ext>
              </a:extLst>
            </p:cNvPr>
            <p:cNvSpPr txBox="1"/>
            <p:nvPr/>
          </p:nvSpPr>
          <p:spPr>
            <a:xfrm>
              <a:off x="2242957" y="6184571"/>
              <a:ext cx="53917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93 (2)</a:t>
              </a:r>
            </a:p>
          </p:txBody>
        </p:sp>
        <p:sp>
          <p:nvSpPr>
            <p:cNvPr id="52" name="TextBox 51">
              <a:extLst>
                <a:ext uri="{FF2B5EF4-FFF2-40B4-BE49-F238E27FC236}">
                  <a16:creationId xmlns:a16="http://schemas.microsoft.com/office/drawing/2014/main" id="{76BAA553-C290-0E98-E37B-F8406C5D6E0E}"/>
                </a:ext>
              </a:extLst>
            </p:cNvPr>
            <p:cNvSpPr txBox="1"/>
            <p:nvPr/>
          </p:nvSpPr>
          <p:spPr>
            <a:xfrm>
              <a:off x="1454620" y="6184571"/>
              <a:ext cx="62522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116 (0)</a:t>
              </a:r>
            </a:p>
          </p:txBody>
        </p:sp>
      </p:grpSp>
      <p:sp>
        <p:nvSpPr>
          <p:cNvPr id="53" name="TextBox 52">
            <a:extLst>
              <a:ext uri="{FF2B5EF4-FFF2-40B4-BE49-F238E27FC236}">
                <a16:creationId xmlns:a16="http://schemas.microsoft.com/office/drawing/2014/main" id="{2B8F03AA-B461-F937-DA5E-CA71B49267D0}"/>
              </a:ext>
            </a:extLst>
          </p:cNvPr>
          <p:cNvSpPr txBox="1"/>
          <p:nvPr/>
        </p:nvSpPr>
        <p:spPr>
          <a:xfrm>
            <a:off x="3561127" y="2176315"/>
            <a:ext cx="2109873" cy="523220"/>
          </a:xfrm>
          <a:prstGeom prst="rect">
            <a:avLst/>
          </a:prstGeom>
          <a:noFill/>
        </p:spPr>
        <p:txBody>
          <a:bodyPr wrap="none" rtlCol="0">
            <a:spAutoFit/>
          </a:bodyPr>
          <a:lstStyle/>
          <a:p>
            <a:r>
              <a:rPr lang="ja-JP" sz="1400">
                <a:solidFill>
                  <a:schemeClr val="tx1"/>
                </a:solidFill>
              </a:rPr>
              <a:t>ダブレット + ベバシズマブ</a:t>
            </a:r>
          </a:p>
          <a:p>
            <a:r>
              <a:rPr lang="ja-JP" sz="1400">
                <a:solidFill>
                  <a:schemeClr val="tx1"/>
                </a:solidFill>
              </a:rPr>
              <a:t>ダブレット + パニツムマブ</a:t>
            </a:r>
          </a:p>
        </p:txBody>
      </p:sp>
      <p:cxnSp>
        <p:nvCxnSpPr>
          <p:cNvPr id="54" name="Straight Connector 53">
            <a:extLst>
              <a:ext uri="{FF2B5EF4-FFF2-40B4-BE49-F238E27FC236}">
                <a16:creationId xmlns:a16="http://schemas.microsoft.com/office/drawing/2014/main" id="{650BB933-816D-3D43-06B0-0538DD54DD03}"/>
              </a:ext>
            </a:extLst>
          </p:cNvPr>
          <p:cNvCxnSpPr>
            <a:cxnSpLocks/>
          </p:cNvCxnSpPr>
          <p:nvPr/>
        </p:nvCxnSpPr>
        <p:spPr>
          <a:xfrm>
            <a:off x="3342998" y="2303071"/>
            <a:ext cx="216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780AC0D-385D-5564-FB7C-52E9C9D5D70F}"/>
              </a:ext>
            </a:extLst>
          </p:cNvPr>
          <p:cNvCxnSpPr>
            <a:cxnSpLocks/>
          </p:cNvCxnSpPr>
          <p:nvPr/>
        </p:nvCxnSpPr>
        <p:spPr>
          <a:xfrm>
            <a:off x="3342998" y="253711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C03B339-9262-433A-0083-C014396F5801}"/>
              </a:ext>
            </a:extLst>
          </p:cNvPr>
          <p:cNvSpPr txBox="1"/>
          <p:nvPr/>
        </p:nvSpPr>
        <p:spPr>
          <a:xfrm>
            <a:off x="-314884" y="5213336"/>
            <a:ext cx="1814071" cy="307777"/>
          </a:xfrm>
          <a:prstGeom prst="rect">
            <a:avLst/>
          </a:prstGeom>
          <a:noFill/>
        </p:spPr>
        <p:txBody>
          <a:bodyPr wrap="square">
            <a:spAutoFit/>
          </a:bodyPr>
          <a:lstStyle/>
          <a:p>
            <a:pPr algn="r"/>
            <a:r>
              <a:rPr lang="ja-JP" sz="1400">
                <a:solidFill>
                  <a:schemeClr val="accent3"/>
                </a:solidFill>
              </a:rPr>
              <a:t>ダブレット + bev</a:t>
            </a:r>
          </a:p>
        </p:txBody>
      </p:sp>
      <p:sp>
        <p:nvSpPr>
          <p:cNvPr id="57" name="TextBox 56">
            <a:extLst>
              <a:ext uri="{FF2B5EF4-FFF2-40B4-BE49-F238E27FC236}">
                <a16:creationId xmlns:a16="http://schemas.microsoft.com/office/drawing/2014/main" id="{39661169-F713-8280-B041-E8B1171DCE43}"/>
              </a:ext>
            </a:extLst>
          </p:cNvPr>
          <p:cNvSpPr txBox="1"/>
          <p:nvPr/>
        </p:nvSpPr>
        <p:spPr>
          <a:xfrm>
            <a:off x="-296920" y="5523148"/>
            <a:ext cx="1814071" cy="307777"/>
          </a:xfrm>
          <a:prstGeom prst="rect">
            <a:avLst/>
          </a:prstGeom>
          <a:noFill/>
        </p:spPr>
        <p:txBody>
          <a:bodyPr wrap="square">
            <a:spAutoFit/>
          </a:bodyPr>
          <a:lstStyle/>
          <a:p>
            <a:pPr algn="r"/>
            <a:r>
              <a:rPr lang="ja-JP" sz="1400">
                <a:solidFill>
                  <a:schemeClr val="accent2"/>
                </a:solidFill>
              </a:rPr>
              <a:t>ダブレット + pan</a:t>
            </a:r>
          </a:p>
        </p:txBody>
      </p:sp>
      <p:grpSp>
        <p:nvGrpSpPr>
          <p:cNvPr id="58" name="Group 57">
            <a:extLst>
              <a:ext uri="{FF2B5EF4-FFF2-40B4-BE49-F238E27FC236}">
                <a16:creationId xmlns:a16="http://schemas.microsoft.com/office/drawing/2014/main" id="{0F0FF755-71C0-98EE-D5FF-933E90275877}"/>
              </a:ext>
            </a:extLst>
          </p:cNvPr>
          <p:cNvGrpSpPr/>
          <p:nvPr/>
        </p:nvGrpSpPr>
        <p:grpSpPr>
          <a:xfrm>
            <a:off x="1744303" y="2310902"/>
            <a:ext cx="3920715" cy="2052000"/>
            <a:chOff x="3652837" y="2152649"/>
            <a:chExt cx="4881562" cy="2554433"/>
          </a:xfrm>
        </p:grpSpPr>
        <p:sp>
          <p:nvSpPr>
            <p:cNvPr id="59" name="Freeform: Shape 28">
              <a:extLst>
                <a:ext uri="{FF2B5EF4-FFF2-40B4-BE49-F238E27FC236}">
                  <a16:creationId xmlns:a16="http://schemas.microsoft.com/office/drawing/2014/main" id="{313287A7-674D-36BB-7990-BB15EEC36448}"/>
                </a:ext>
              </a:extLst>
            </p:cNvPr>
            <p:cNvSpPr/>
            <p:nvPr/>
          </p:nvSpPr>
          <p:spPr>
            <a:xfrm>
              <a:off x="3652837" y="2152649"/>
              <a:ext cx="4881562" cy="2554433"/>
            </a:xfrm>
            <a:custGeom>
              <a:avLst/>
              <a:gdLst>
                <a:gd name="connsiteX0" fmla="*/ 4881563 w 4881562"/>
                <a:gd name="connsiteY0" fmla="*/ 2554434 h 2554433"/>
                <a:gd name="connsiteX1" fmla="*/ 4743555 w 4881562"/>
                <a:gd name="connsiteY1" fmla="*/ 2554434 h 2554433"/>
                <a:gd name="connsiteX2" fmla="*/ 4743555 w 4881562"/>
                <a:gd name="connsiteY2" fmla="*/ 2530078 h 2554433"/>
                <a:gd name="connsiteX3" fmla="*/ 4662383 w 4881562"/>
                <a:gd name="connsiteY3" fmla="*/ 2530078 h 2554433"/>
                <a:gd name="connsiteX4" fmla="*/ 4662383 w 4881562"/>
                <a:gd name="connsiteY4" fmla="*/ 2503018 h 2554433"/>
                <a:gd name="connsiteX5" fmla="*/ 4573086 w 4881562"/>
                <a:gd name="connsiteY5" fmla="*/ 2503018 h 2554433"/>
                <a:gd name="connsiteX6" fmla="*/ 4573086 w 4881562"/>
                <a:gd name="connsiteY6" fmla="*/ 2470547 h 2554433"/>
                <a:gd name="connsiteX7" fmla="*/ 4207774 w 4881562"/>
                <a:gd name="connsiteY7" fmla="*/ 2470547 h 2554433"/>
                <a:gd name="connsiteX8" fmla="*/ 4207774 w 4881562"/>
                <a:gd name="connsiteY8" fmla="*/ 2440781 h 2554433"/>
                <a:gd name="connsiteX9" fmla="*/ 4099541 w 4881562"/>
                <a:gd name="connsiteY9" fmla="*/ 2440781 h 2554433"/>
                <a:gd name="connsiteX10" fmla="*/ 4099541 w 4881562"/>
                <a:gd name="connsiteY10" fmla="*/ 2411016 h 2554433"/>
                <a:gd name="connsiteX11" fmla="*/ 3823526 w 4881562"/>
                <a:gd name="connsiteY11" fmla="*/ 2411016 h 2554433"/>
                <a:gd name="connsiteX12" fmla="*/ 3823526 w 4881562"/>
                <a:gd name="connsiteY12" fmla="*/ 2389365 h 2554433"/>
                <a:gd name="connsiteX13" fmla="*/ 3533994 w 4881562"/>
                <a:gd name="connsiteY13" fmla="*/ 2389365 h 2554433"/>
                <a:gd name="connsiteX14" fmla="*/ 3533994 w 4881562"/>
                <a:gd name="connsiteY14" fmla="*/ 2356895 h 2554433"/>
                <a:gd name="connsiteX15" fmla="*/ 3241748 w 4881562"/>
                <a:gd name="connsiteY15" fmla="*/ 2356895 h 2554433"/>
                <a:gd name="connsiteX16" fmla="*/ 3241748 w 4881562"/>
                <a:gd name="connsiteY16" fmla="*/ 2343369 h 2554433"/>
                <a:gd name="connsiteX17" fmla="*/ 3101035 w 4881562"/>
                <a:gd name="connsiteY17" fmla="*/ 2343369 h 2554433"/>
                <a:gd name="connsiteX18" fmla="*/ 3101035 w 4881562"/>
                <a:gd name="connsiteY18" fmla="*/ 2310898 h 2554433"/>
                <a:gd name="connsiteX19" fmla="*/ 2703262 w 4881562"/>
                <a:gd name="connsiteY19" fmla="*/ 2310898 h 2554433"/>
                <a:gd name="connsiteX20" fmla="*/ 2703262 w 4881562"/>
                <a:gd name="connsiteY20" fmla="*/ 2270303 h 2554433"/>
                <a:gd name="connsiteX21" fmla="*/ 2659961 w 4881562"/>
                <a:gd name="connsiteY21" fmla="*/ 2270303 h 2554433"/>
                <a:gd name="connsiteX22" fmla="*/ 2659961 w 4881562"/>
                <a:gd name="connsiteY22" fmla="*/ 2245947 h 2554433"/>
                <a:gd name="connsiteX23" fmla="*/ 2635615 w 4881562"/>
                <a:gd name="connsiteY23" fmla="*/ 2245947 h 2554433"/>
                <a:gd name="connsiteX24" fmla="*/ 2635615 w 4881562"/>
                <a:gd name="connsiteY24" fmla="*/ 2218897 h 2554433"/>
                <a:gd name="connsiteX25" fmla="*/ 2576084 w 4881562"/>
                <a:gd name="connsiteY25" fmla="*/ 2218897 h 2554433"/>
                <a:gd name="connsiteX26" fmla="*/ 2576084 w 4881562"/>
                <a:gd name="connsiteY26" fmla="*/ 2183711 h 2554433"/>
                <a:gd name="connsiteX27" fmla="*/ 2451602 w 4881562"/>
                <a:gd name="connsiteY27" fmla="*/ 2183711 h 2554433"/>
                <a:gd name="connsiteX28" fmla="*/ 2451602 w 4881562"/>
                <a:gd name="connsiteY28" fmla="*/ 2135010 h 2554433"/>
                <a:gd name="connsiteX29" fmla="*/ 2413721 w 4881562"/>
                <a:gd name="connsiteY29" fmla="*/ 2135010 h 2554433"/>
                <a:gd name="connsiteX30" fmla="*/ 2413721 w 4881562"/>
                <a:gd name="connsiteY30" fmla="*/ 2107949 h 2554433"/>
                <a:gd name="connsiteX31" fmla="*/ 2381250 w 4881562"/>
                <a:gd name="connsiteY31" fmla="*/ 2107949 h 2554433"/>
                <a:gd name="connsiteX32" fmla="*/ 2381250 w 4881562"/>
                <a:gd name="connsiteY32" fmla="*/ 2075478 h 2554433"/>
                <a:gd name="connsiteX33" fmla="*/ 2329834 w 4881562"/>
                <a:gd name="connsiteY33" fmla="*/ 2075478 h 2554433"/>
                <a:gd name="connsiteX34" fmla="*/ 2329834 w 4881562"/>
                <a:gd name="connsiteY34" fmla="*/ 2026768 h 2554433"/>
                <a:gd name="connsiteX35" fmla="*/ 2289248 w 4881562"/>
                <a:gd name="connsiteY35" fmla="*/ 2026768 h 2554433"/>
                <a:gd name="connsiteX36" fmla="*/ 2289248 w 4881562"/>
                <a:gd name="connsiteY36" fmla="*/ 1994297 h 2554433"/>
                <a:gd name="connsiteX37" fmla="*/ 2251367 w 4881562"/>
                <a:gd name="connsiteY37" fmla="*/ 1994297 h 2554433"/>
                <a:gd name="connsiteX38" fmla="*/ 2251367 w 4881562"/>
                <a:gd name="connsiteY38" fmla="*/ 1956416 h 2554433"/>
                <a:gd name="connsiteX39" fmla="*/ 2143125 w 4881562"/>
                <a:gd name="connsiteY39" fmla="*/ 1956416 h 2554433"/>
                <a:gd name="connsiteX40" fmla="*/ 2143125 w 4881562"/>
                <a:gd name="connsiteY40" fmla="*/ 1921240 h 2554433"/>
                <a:gd name="connsiteX41" fmla="*/ 2129600 w 4881562"/>
                <a:gd name="connsiteY41" fmla="*/ 1921240 h 2554433"/>
                <a:gd name="connsiteX42" fmla="*/ 2129600 w 4881562"/>
                <a:gd name="connsiteY42" fmla="*/ 1875234 h 2554433"/>
                <a:gd name="connsiteX43" fmla="*/ 2099834 w 4881562"/>
                <a:gd name="connsiteY43" fmla="*/ 1875234 h 2554433"/>
                <a:gd name="connsiteX44" fmla="*/ 2099834 w 4881562"/>
                <a:gd name="connsiteY44" fmla="*/ 1845469 h 2554433"/>
                <a:gd name="connsiteX45" fmla="*/ 1986182 w 4881562"/>
                <a:gd name="connsiteY45" fmla="*/ 1845469 h 2554433"/>
                <a:gd name="connsiteX46" fmla="*/ 1986182 w 4881562"/>
                <a:gd name="connsiteY46" fmla="*/ 1788643 h 2554433"/>
                <a:gd name="connsiteX47" fmla="*/ 1956416 w 4881562"/>
                <a:gd name="connsiteY47" fmla="*/ 1788643 h 2554433"/>
                <a:gd name="connsiteX48" fmla="*/ 1956416 w 4881562"/>
                <a:gd name="connsiteY48" fmla="*/ 1664170 h 2554433"/>
                <a:gd name="connsiteX49" fmla="*/ 1785938 w 4881562"/>
                <a:gd name="connsiteY49" fmla="*/ 1664170 h 2554433"/>
                <a:gd name="connsiteX50" fmla="*/ 1785938 w 4881562"/>
                <a:gd name="connsiteY50" fmla="*/ 1650635 h 2554433"/>
                <a:gd name="connsiteX51" fmla="*/ 1758877 w 4881562"/>
                <a:gd name="connsiteY51" fmla="*/ 1650635 h 2554433"/>
                <a:gd name="connsiteX52" fmla="*/ 1758877 w 4881562"/>
                <a:gd name="connsiteY52" fmla="*/ 1620869 h 2554433"/>
                <a:gd name="connsiteX53" fmla="*/ 1734522 w 4881562"/>
                <a:gd name="connsiteY53" fmla="*/ 1620869 h 2554433"/>
                <a:gd name="connsiteX54" fmla="*/ 1734522 w 4881562"/>
                <a:gd name="connsiteY54" fmla="*/ 1580283 h 2554433"/>
                <a:gd name="connsiteX55" fmla="*/ 1712881 w 4881562"/>
                <a:gd name="connsiteY55" fmla="*/ 1580283 h 2554433"/>
                <a:gd name="connsiteX56" fmla="*/ 1712881 w 4881562"/>
                <a:gd name="connsiteY56" fmla="*/ 1466631 h 2554433"/>
                <a:gd name="connsiteX57" fmla="*/ 1672285 w 4881562"/>
                <a:gd name="connsiteY57" fmla="*/ 1466631 h 2554433"/>
                <a:gd name="connsiteX58" fmla="*/ 1672285 w 4881562"/>
                <a:gd name="connsiteY58" fmla="*/ 1447695 h 2554433"/>
                <a:gd name="connsiteX59" fmla="*/ 1634404 w 4881562"/>
                <a:gd name="connsiteY59" fmla="*/ 1447695 h 2554433"/>
                <a:gd name="connsiteX60" fmla="*/ 1634404 w 4881562"/>
                <a:gd name="connsiteY60" fmla="*/ 1374629 h 2554433"/>
                <a:gd name="connsiteX61" fmla="*/ 1607344 w 4881562"/>
                <a:gd name="connsiteY61" fmla="*/ 1374629 h 2554433"/>
                <a:gd name="connsiteX62" fmla="*/ 1607344 w 4881562"/>
                <a:gd name="connsiteY62" fmla="*/ 1274512 h 2554433"/>
                <a:gd name="connsiteX63" fmla="*/ 1564053 w 4881562"/>
                <a:gd name="connsiteY63" fmla="*/ 1274512 h 2554433"/>
                <a:gd name="connsiteX64" fmla="*/ 1564053 w 4881562"/>
                <a:gd name="connsiteY64" fmla="*/ 1252861 h 2554433"/>
                <a:gd name="connsiteX65" fmla="*/ 1536992 w 4881562"/>
                <a:gd name="connsiteY65" fmla="*/ 1252861 h 2554433"/>
                <a:gd name="connsiteX66" fmla="*/ 1536992 w 4881562"/>
                <a:gd name="connsiteY66" fmla="*/ 1185215 h 2554433"/>
                <a:gd name="connsiteX67" fmla="*/ 1528867 w 4881562"/>
                <a:gd name="connsiteY67" fmla="*/ 1185215 h 2554433"/>
                <a:gd name="connsiteX68" fmla="*/ 1528867 w 4881562"/>
                <a:gd name="connsiteY68" fmla="*/ 1141914 h 2554433"/>
                <a:gd name="connsiteX69" fmla="*/ 1480166 w 4881562"/>
                <a:gd name="connsiteY69" fmla="*/ 1141914 h 2554433"/>
                <a:gd name="connsiteX70" fmla="*/ 1480166 w 4881562"/>
                <a:gd name="connsiteY70" fmla="*/ 1063447 h 2554433"/>
                <a:gd name="connsiteX71" fmla="*/ 1461221 w 4881562"/>
                <a:gd name="connsiteY71" fmla="*/ 1063447 h 2554433"/>
                <a:gd name="connsiteX72" fmla="*/ 1461221 w 4881562"/>
                <a:gd name="connsiteY72" fmla="*/ 1025557 h 2554433"/>
                <a:gd name="connsiteX73" fmla="*/ 1423340 w 4881562"/>
                <a:gd name="connsiteY73" fmla="*/ 1025557 h 2554433"/>
                <a:gd name="connsiteX74" fmla="*/ 1423340 w 4881562"/>
                <a:gd name="connsiteY74" fmla="*/ 922734 h 2554433"/>
                <a:gd name="connsiteX75" fmla="*/ 1398984 w 4881562"/>
                <a:gd name="connsiteY75" fmla="*/ 922734 h 2554433"/>
                <a:gd name="connsiteX76" fmla="*/ 1398984 w 4881562"/>
                <a:gd name="connsiteY76" fmla="*/ 871321 h 2554433"/>
                <a:gd name="connsiteX77" fmla="*/ 1382744 w 4881562"/>
                <a:gd name="connsiteY77" fmla="*/ 871321 h 2554433"/>
                <a:gd name="connsiteX78" fmla="*/ 1382744 w 4881562"/>
                <a:gd name="connsiteY78" fmla="*/ 830731 h 2554433"/>
                <a:gd name="connsiteX79" fmla="*/ 1342158 w 4881562"/>
                <a:gd name="connsiteY79" fmla="*/ 830731 h 2554433"/>
                <a:gd name="connsiteX80" fmla="*/ 1342158 w 4881562"/>
                <a:gd name="connsiteY80" fmla="*/ 790143 h 2554433"/>
                <a:gd name="connsiteX81" fmla="*/ 1260977 w 4881562"/>
                <a:gd name="connsiteY81" fmla="*/ 790143 h 2554433"/>
                <a:gd name="connsiteX82" fmla="*/ 1260977 w 4881562"/>
                <a:gd name="connsiteY82" fmla="*/ 717081 h 2554433"/>
                <a:gd name="connsiteX83" fmla="*/ 1255566 w 4881562"/>
                <a:gd name="connsiteY83" fmla="*/ 717081 h 2554433"/>
                <a:gd name="connsiteX84" fmla="*/ 1255566 w 4881562"/>
                <a:gd name="connsiteY84" fmla="*/ 684609 h 2554433"/>
                <a:gd name="connsiteX85" fmla="*/ 1196035 w 4881562"/>
                <a:gd name="connsiteY85" fmla="*/ 684609 h 2554433"/>
                <a:gd name="connsiteX86" fmla="*/ 1196035 w 4881562"/>
                <a:gd name="connsiteY86" fmla="*/ 635902 h 2554433"/>
                <a:gd name="connsiteX87" fmla="*/ 1144619 w 4881562"/>
                <a:gd name="connsiteY87" fmla="*/ 635902 h 2554433"/>
                <a:gd name="connsiteX88" fmla="*/ 1144619 w 4881562"/>
                <a:gd name="connsiteY88" fmla="*/ 562841 h 2554433"/>
                <a:gd name="connsiteX89" fmla="*/ 1109443 w 4881562"/>
                <a:gd name="connsiteY89" fmla="*/ 562841 h 2554433"/>
                <a:gd name="connsiteX90" fmla="*/ 1109443 w 4881562"/>
                <a:gd name="connsiteY90" fmla="*/ 511428 h 2554433"/>
                <a:gd name="connsiteX91" fmla="*/ 1101328 w 4881562"/>
                <a:gd name="connsiteY91" fmla="*/ 511428 h 2554433"/>
                <a:gd name="connsiteX92" fmla="*/ 1101328 w 4881562"/>
                <a:gd name="connsiteY92" fmla="*/ 478956 h 2554433"/>
                <a:gd name="connsiteX93" fmla="*/ 987676 w 4881562"/>
                <a:gd name="connsiteY93" fmla="*/ 478956 h 2554433"/>
                <a:gd name="connsiteX94" fmla="*/ 987676 w 4881562"/>
                <a:gd name="connsiteY94" fmla="*/ 411307 h 2554433"/>
                <a:gd name="connsiteX95" fmla="*/ 976855 w 4881562"/>
                <a:gd name="connsiteY95" fmla="*/ 411307 h 2554433"/>
                <a:gd name="connsiteX96" fmla="*/ 976855 w 4881562"/>
                <a:gd name="connsiteY96" fmla="*/ 381541 h 2554433"/>
                <a:gd name="connsiteX97" fmla="*/ 938970 w 4881562"/>
                <a:gd name="connsiteY97" fmla="*/ 381541 h 2554433"/>
                <a:gd name="connsiteX98" fmla="*/ 938970 w 4881562"/>
                <a:gd name="connsiteY98" fmla="*/ 354481 h 2554433"/>
                <a:gd name="connsiteX99" fmla="*/ 887557 w 4881562"/>
                <a:gd name="connsiteY99" fmla="*/ 354481 h 2554433"/>
                <a:gd name="connsiteX100" fmla="*/ 887557 w 4881562"/>
                <a:gd name="connsiteY100" fmla="*/ 330128 h 2554433"/>
                <a:gd name="connsiteX101" fmla="*/ 852379 w 4881562"/>
                <a:gd name="connsiteY101" fmla="*/ 330128 h 2554433"/>
                <a:gd name="connsiteX102" fmla="*/ 852379 w 4881562"/>
                <a:gd name="connsiteY102" fmla="*/ 303068 h 2554433"/>
                <a:gd name="connsiteX103" fmla="*/ 787436 w 4881562"/>
                <a:gd name="connsiteY103" fmla="*/ 303068 h 2554433"/>
                <a:gd name="connsiteX104" fmla="*/ 787436 w 4881562"/>
                <a:gd name="connsiteY104" fmla="*/ 276009 h 2554433"/>
                <a:gd name="connsiteX105" fmla="*/ 717081 w 4881562"/>
                <a:gd name="connsiteY105" fmla="*/ 276009 h 2554433"/>
                <a:gd name="connsiteX106" fmla="*/ 717081 w 4881562"/>
                <a:gd name="connsiteY106" fmla="*/ 227302 h 2554433"/>
                <a:gd name="connsiteX107" fmla="*/ 644020 w 4881562"/>
                <a:gd name="connsiteY107" fmla="*/ 227302 h 2554433"/>
                <a:gd name="connsiteX108" fmla="*/ 644020 w 4881562"/>
                <a:gd name="connsiteY108" fmla="*/ 192124 h 2554433"/>
                <a:gd name="connsiteX109" fmla="*/ 468132 w 4881562"/>
                <a:gd name="connsiteY109" fmla="*/ 192124 h 2554433"/>
                <a:gd name="connsiteX110" fmla="*/ 468132 w 4881562"/>
                <a:gd name="connsiteY110" fmla="*/ 175888 h 2554433"/>
                <a:gd name="connsiteX111" fmla="*/ 335540 w 4881562"/>
                <a:gd name="connsiteY111" fmla="*/ 175888 h 2554433"/>
                <a:gd name="connsiteX112" fmla="*/ 335540 w 4881562"/>
                <a:gd name="connsiteY112" fmla="*/ 135299 h 2554433"/>
                <a:gd name="connsiteX113" fmla="*/ 300362 w 4881562"/>
                <a:gd name="connsiteY113" fmla="*/ 135299 h 2554433"/>
                <a:gd name="connsiteX114" fmla="*/ 300362 w 4881562"/>
                <a:gd name="connsiteY114" fmla="*/ 54120 h 2554433"/>
                <a:gd name="connsiteX115" fmla="*/ 259772 w 4881562"/>
                <a:gd name="connsiteY115" fmla="*/ 54120 h 2554433"/>
                <a:gd name="connsiteX116" fmla="*/ 259772 w 4881562"/>
                <a:gd name="connsiteY116" fmla="*/ 27060 h 2554433"/>
                <a:gd name="connsiteX117" fmla="*/ 159652 w 4881562"/>
                <a:gd name="connsiteY117" fmla="*/ 27060 h 2554433"/>
                <a:gd name="connsiteX118" fmla="*/ 159652 w 4881562"/>
                <a:gd name="connsiteY118" fmla="*/ 0 h 2554433"/>
                <a:gd name="connsiteX119" fmla="*/ 0 w 4881562"/>
                <a:gd name="connsiteY119" fmla="*/ 0 h 255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881562" h="2554433">
                  <a:moveTo>
                    <a:pt x="4881563" y="2554434"/>
                  </a:moveTo>
                  <a:lnTo>
                    <a:pt x="4743555" y="2554434"/>
                  </a:lnTo>
                  <a:lnTo>
                    <a:pt x="4743555" y="2530078"/>
                  </a:lnTo>
                  <a:lnTo>
                    <a:pt x="4662383" y="2530078"/>
                  </a:lnTo>
                  <a:lnTo>
                    <a:pt x="4662383" y="2503018"/>
                  </a:lnTo>
                  <a:lnTo>
                    <a:pt x="4573086" y="2503018"/>
                  </a:lnTo>
                  <a:lnTo>
                    <a:pt x="4573086" y="2470547"/>
                  </a:lnTo>
                  <a:lnTo>
                    <a:pt x="4207774" y="2470547"/>
                  </a:lnTo>
                  <a:lnTo>
                    <a:pt x="4207774" y="2440781"/>
                  </a:lnTo>
                  <a:lnTo>
                    <a:pt x="4099541" y="2440781"/>
                  </a:lnTo>
                  <a:lnTo>
                    <a:pt x="4099541" y="2411016"/>
                  </a:lnTo>
                  <a:lnTo>
                    <a:pt x="3823526" y="2411016"/>
                  </a:lnTo>
                  <a:lnTo>
                    <a:pt x="3823526" y="2389365"/>
                  </a:lnTo>
                  <a:lnTo>
                    <a:pt x="3533994" y="2389365"/>
                  </a:lnTo>
                  <a:lnTo>
                    <a:pt x="3533994" y="2356895"/>
                  </a:lnTo>
                  <a:lnTo>
                    <a:pt x="3241748" y="2356895"/>
                  </a:lnTo>
                  <a:lnTo>
                    <a:pt x="3241748" y="2343369"/>
                  </a:lnTo>
                  <a:lnTo>
                    <a:pt x="3101035" y="2343369"/>
                  </a:lnTo>
                  <a:lnTo>
                    <a:pt x="3101035" y="2310898"/>
                  </a:lnTo>
                  <a:lnTo>
                    <a:pt x="2703262" y="2310898"/>
                  </a:lnTo>
                  <a:lnTo>
                    <a:pt x="2703262" y="2270303"/>
                  </a:lnTo>
                  <a:lnTo>
                    <a:pt x="2659961" y="2270303"/>
                  </a:lnTo>
                  <a:lnTo>
                    <a:pt x="2659961" y="2245947"/>
                  </a:lnTo>
                  <a:lnTo>
                    <a:pt x="2635615" y="2245947"/>
                  </a:lnTo>
                  <a:lnTo>
                    <a:pt x="2635615" y="2218897"/>
                  </a:lnTo>
                  <a:lnTo>
                    <a:pt x="2576084" y="2218897"/>
                  </a:lnTo>
                  <a:lnTo>
                    <a:pt x="2576084" y="2183711"/>
                  </a:lnTo>
                  <a:lnTo>
                    <a:pt x="2451602" y="2183711"/>
                  </a:lnTo>
                  <a:lnTo>
                    <a:pt x="2451602" y="2135010"/>
                  </a:lnTo>
                  <a:lnTo>
                    <a:pt x="2413721" y="2135010"/>
                  </a:lnTo>
                  <a:lnTo>
                    <a:pt x="2413721" y="2107949"/>
                  </a:lnTo>
                  <a:lnTo>
                    <a:pt x="2381250" y="2107949"/>
                  </a:lnTo>
                  <a:lnTo>
                    <a:pt x="2381250" y="2075478"/>
                  </a:lnTo>
                  <a:lnTo>
                    <a:pt x="2329834" y="2075478"/>
                  </a:lnTo>
                  <a:lnTo>
                    <a:pt x="2329834" y="2026768"/>
                  </a:lnTo>
                  <a:lnTo>
                    <a:pt x="2289248" y="2026768"/>
                  </a:lnTo>
                  <a:lnTo>
                    <a:pt x="2289248" y="1994297"/>
                  </a:lnTo>
                  <a:lnTo>
                    <a:pt x="2251367" y="1994297"/>
                  </a:lnTo>
                  <a:lnTo>
                    <a:pt x="2251367" y="1956416"/>
                  </a:lnTo>
                  <a:lnTo>
                    <a:pt x="2143125" y="1956416"/>
                  </a:lnTo>
                  <a:lnTo>
                    <a:pt x="2143125" y="1921240"/>
                  </a:lnTo>
                  <a:lnTo>
                    <a:pt x="2129600" y="1921240"/>
                  </a:lnTo>
                  <a:lnTo>
                    <a:pt x="2129600" y="1875234"/>
                  </a:lnTo>
                  <a:lnTo>
                    <a:pt x="2099834" y="1875234"/>
                  </a:lnTo>
                  <a:lnTo>
                    <a:pt x="2099834" y="1845469"/>
                  </a:lnTo>
                  <a:lnTo>
                    <a:pt x="1986182" y="1845469"/>
                  </a:lnTo>
                  <a:lnTo>
                    <a:pt x="1986182" y="1788643"/>
                  </a:lnTo>
                  <a:lnTo>
                    <a:pt x="1956416" y="1788643"/>
                  </a:lnTo>
                  <a:lnTo>
                    <a:pt x="1956416" y="1664170"/>
                  </a:lnTo>
                  <a:lnTo>
                    <a:pt x="1785938" y="1664170"/>
                  </a:lnTo>
                  <a:lnTo>
                    <a:pt x="1785938" y="1650635"/>
                  </a:lnTo>
                  <a:lnTo>
                    <a:pt x="1758877" y="1650635"/>
                  </a:lnTo>
                  <a:lnTo>
                    <a:pt x="1758877" y="1620869"/>
                  </a:lnTo>
                  <a:lnTo>
                    <a:pt x="1734522" y="1620869"/>
                  </a:lnTo>
                  <a:lnTo>
                    <a:pt x="1734522" y="1580283"/>
                  </a:lnTo>
                  <a:lnTo>
                    <a:pt x="1712881" y="1580283"/>
                  </a:lnTo>
                  <a:lnTo>
                    <a:pt x="1712881" y="1466631"/>
                  </a:lnTo>
                  <a:lnTo>
                    <a:pt x="1672285" y="1466631"/>
                  </a:lnTo>
                  <a:lnTo>
                    <a:pt x="1672285" y="1447695"/>
                  </a:lnTo>
                  <a:lnTo>
                    <a:pt x="1634404" y="1447695"/>
                  </a:lnTo>
                  <a:lnTo>
                    <a:pt x="1634404" y="1374629"/>
                  </a:lnTo>
                  <a:lnTo>
                    <a:pt x="1607344" y="1374629"/>
                  </a:lnTo>
                  <a:lnTo>
                    <a:pt x="1607344" y="1274512"/>
                  </a:lnTo>
                  <a:lnTo>
                    <a:pt x="1564053" y="1274512"/>
                  </a:lnTo>
                  <a:lnTo>
                    <a:pt x="1564053" y="1252861"/>
                  </a:lnTo>
                  <a:lnTo>
                    <a:pt x="1536992" y="1252861"/>
                  </a:lnTo>
                  <a:lnTo>
                    <a:pt x="1536992" y="1185215"/>
                  </a:lnTo>
                  <a:lnTo>
                    <a:pt x="1528867" y="1185215"/>
                  </a:lnTo>
                  <a:lnTo>
                    <a:pt x="1528867" y="1141914"/>
                  </a:lnTo>
                  <a:lnTo>
                    <a:pt x="1480166" y="1141914"/>
                  </a:lnTo>
                  <a:lnTo>
                    <a:pt x="1480166" y="1063447"/>
                  </a:lnTo>
                  <a:lnTo>
                    <a:pt x="1461221" y="1063447"/>
                  </a:lnTo>
                  <a:lnTo>
                    <a:pt x="1461221" y="1025557"/>
                  </a:lnTo>
                  <a:lnTo>
                    <a:pt x="1423340" y="1025557"/>
                  </a:lnTo>
                  <a:lnTo>
                    <a:pt x="1423340" y="922734"/>
                  </a:lnTo>
                  <a:lnTo>
                    <a:pt x="1398984" y="922734"/>
                  </a:lnTo>
                  <a:lnTo>
                    <a:pt x="1398984" y="871321"/>
                  </a:lnTo>
                  <a:lnTo>
                    <a:pt x="1382744" y="871321"/>
                  </a:lnTo>
                  <a:lnTo>
                    <a:pt x="1382744" y="830731"/>
                  </a:lnTo>
                  <a:lnTo>
                    <a:pt x="1342158" y="830731"/>
                  </a:lnTo>
                  <a:lnTo>
                    <a:pt x="1342158" y="790143"/>
                  </a:lnTo>
                  <a:lnTo>
                    <a:pt x="1260977" y="790143"/>
                  </a:lnTo>
                  <a:lnTo>
                    <a:pt x="1260977" y="717081"/>
                  </a:lnTo>
                  <a:lnTo>
                    <a:pt x="1255566" y="717081"/>
                  </a:lnTo>
                  <a:lnTo>
                    <a:pt x="1255566" y="684609"/>
                  </a:lnTo>
                  <a:lnTo>
                    <a:pt x="1196035" y="684609"/>
                  </a:lnTo>
                  <a:lnTo>
                    <a:pt x="1196035" y="635902"/>
                  </a:lnTo>
                  <a:lnTo>
                    <a:pt x="1144619" y="635902"/>
                  </a:lnTo>
                  <a:lnTo>
                    <a:pt x="1144619" y="562841"/>
                  </a:lnTo>
                  <a:lnTo>
                    <a:pt x="1109443" y="562841"/>
                  </a:lnTo>
                  <a:lnTo>
                    <a:pt x="1109443" y="511428"/>
                  </a:lnTo>
                  <a:lnTo>
                    <a:pt x="1101328" y="511428"/>
                  </a:lnTo>
                  <a:lnTo>
                    <a:pt x="1101328" y="478956"/>
                  </a:lnTo>
                  <a:lnTo>
                    <a:pt x="987676" y="478956"/>
                  </a:lnTo>
                  <a:lnTo>
                    <a:pt x="987676" y="411307"/>
                  </a:lnTo>
                  <a:lnTo>
                    <a:pt x="976855" y="411307"/>
                  </a:lnTo>
                  <a:lnTo>
                    <a:pt x="976855" y="381541"/>
                  </a:lnTo>
                  <a:lnTo>
                    <a:pt x="938970" y="381541"/>
                  </a:lnTo>
                  <a:lnTo>
                    <a:pt x="938970" y="354481"/>
                  </a:lnTo>
                  <a:lnTo>
                    <a:pt x="887557" y="354481"/>
                  </a:lnTo>
                  <a:lnTo>
                    <a:pt x="887557" y="330128"/>
                  </a:lnTo>
                  <a:lnTo>
                    <a:pt x="852379" y="330128"/>
                  </a:lnTo>
                  <a:lnTo>
                    <a:pt x="852379" y="303068"/>
                  </a:lnTo>
                  <a:lnTo>
                    <a:pt x="787436" y="303068"/>
                  </a:lnTo>
                  <a:lnTo>
                    <a:pt x="787436" y="276009"/>
                  </a:lnTo>
                  <a:lnTo>
                    <a:pt x="717081" y="276009"/>
                  </a:lnTo>
                  <a:lnTo>
                    <a:pt x="717081" y="227302"/>
                  </a:lnTo>
                  <a:lnTo>
                    <a:pt x="644020" y="227302"/>
                  </a:lnTo>
                  <a:lnTo>
                    <a:pt x="644020" y="192124"/>
                  </a:lnTo>
                  <a:lnTo>
                    <a:pt x="468132" y="192124"/>
                  </a:lnTo>
                  <a:lnTo>
                    <a:pt x="468132" y="175888"/>
                  </a:lnTo>
                  <a:lnTo>
                    <a:pt x="335540" y="175888"/>
                  </a:lnTo>
                  <a:lnTo>
                    <a:pt x="335540" y="135299"/>
                  </a:lnTo>
                  <a:lnTo>
                    <a:pt x="300362" y="135299"/>
                  </a:lnTo>
                  <a:lnTo>
                    <a:pt x="300362" y="54120"/>
                  </a:lnTo>
                  <a:lnTo>
                    <a:pt x="259772" y="54120"/>
                  </a:lnTo>
                  <a:lnTo>
                    <a:pt x="259772" y="27060"/>
                  </a:lnTo>
                  <a:lnTo>
                    <a:pt x="159652" y="27060"/>
                  </a:lnTo>
                  <a:lnTo>
                    <a:pt x="159652" y="0"/>
                  </a:lnTo>
                  <a:lnTo>
                    <a:pt x="0" y="0"/>
                  </a:lnTo>
                </a:path>
              </a:pathLst>
            </a:custGeom>
            <a:noFill/>
            <a:ln w="19050" cap="flat">
              <a:solidFill>
                <a:schemeClr val="accent3"/>
              </a:solidFill>
              <a:prstDash val="solid"/>
              <a:miter/>
            </a:ln>
          </p:spPr>
          <p:txBody>
            <a:bodyPr rtlCol="0" anchor="ctr"/>
            <a:lstStyle/>
            <a:p>
              <a:endParaRPr lang="en-GB"/>
            </a:p>
          </p:txBody>
        </p:sp>
        <p:sp>
          <p:nvSpPr>
            <p:cNvPr id="60" name="Freeform: Shape 30">
              <a:extLst>
                <a:ext uri="{FF2B5EF4-FFF2-40B4-BE49-F238E27FC236}">
                  <a16:creationId xmlns:a16="http://schemas.microsoft.com/office/drawing/2014/main" id="{29358B9C-7E59-F1BE-C2E5-C663296ECEB9}"/>
                </a:ext>
              </a:extLst>
            </p:cNvPr>
            <p:cNvSpPr/>
            <p:nvPr/>
          </p:nvSpPr>
          <p:spPr>
            <a:xfrm>
              <a:off x="4560525" y="246042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tlCol="0" anchor="ctr"/>
            <a:lstStyle/>
            <a:p>
              <a:endParaRPr lang="en-GB"/>
            </a:p>
          </p:txBody>
        </p:sp>
        <p:sp>
          <p:nvSpPr>
            <p:cNvPr id="61" name="Freeform: Shape 33">
              <a:extLst>
                <a:ext uri="{FF2B5EF4-FFF2-40B4-BE49-F238E27FC236}">
                  <a16:creationId xmlns:a16="http://schemas.microsoft.com/office/drawing/2014/main" id="{B6D6C762-3621-9D59-F2EA-C16ED27988E4}"/>
                </a:ext>
              </a:extLst>
            </p:cNvPr>
            <p:cNvSpPr/>
            <p:nvPr/>
          </p:nvSpPr>
          <p:spPr>
            <a:xfrm>
              <a:off x="4636721" y="25937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62" name="Freeform: Shape 35">
              <a:extLst>
                <a:ext uri="{FF2B5EF4-FFF2-40B4-BE49-F238E27FC236}">
                  <a16:creationId xmlns:a16="http://schemas.microsoft.com/office/drawing/2014/main" id="{120D5CF0-A504-A7E5-8D1D-07BBCF12A70E}"/>
                </a:ext>
              </a:extLst>
            </p:cNvPr>
            <p:cNvSpPr/>
            <p:nvPr/>
          </p:nvSpPr>
          <p:spPr>
            <a:xfrm>
              <a:off x="4884371" y="278427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63" name="Freeform: Shape 37">
              <a:extLst>
                <a:ext uri="{FF2B5EF4-FFF2-40B4-BE49-F238E27FC236}">
                  <a16:creationId xmlns:a16="http://schemas.microsoft.com/office/drawing/2014/main" id="{F0047A34-1A46-3A52-A757-69596CE0C35A}"/>
                </a:ext>
              </a:extLst>
            </p:cNvPr>
            <p:cNvSpPr/>
            <p:nvPr/>
          </p:nvSpPr>
          <p:spPr>
            <a:xfrm>
              <a:off x="4591725" y="25816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endParaRPr lang="en-GB"/>
            </a:p>
          </p:txBody>
        </p:sp>
        <p:sp>
          <p:nvSpPr>
            <p:cNvPr id="64" name="Freeform: Shape 39">
              <a:extLst>
                <a:ext uri="{FF2B5EF4-FFF2-40B4-BE49-F238E27FC236}">
                  <a16:creationId xmlns:a16="http://schemas.microsoft.com/office/drawing/2014/main" id="{A262BB5D-7D0B-0688-3B04-62690CD99182}"/>
                </a:ext>
              </a:extLst>
            </p:cNvPr>
            <p:cNvSpPr/>
            <p:nvPr/>
          </p:nvSpPr>
          <p:spPr>
            <a:xfrm>
              <a:off x="4991775" y="3019779"/>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endParaRPr lang="en-GB"/>
            </a:p>
          </p:txBody>
        </p:sp>
        <p:sp>
          <p:nvSpPr>
            <p:cNvPr id="65" name="Freeform: Shape 41">
              <a:extLst>
                <a:ext uri="{FF2B5EF4-FFF2-40B4-BE49-F238E27FC236}">
                  <a16:creationId xmlns:a16="http://schemas.microsoft.com/office/drawing/2014/main" id="{B10D35E1-05CB-8FB3-DDF8-B095A4A7D409}"/>
                </a:ext>
              </a:extLst>
            </p:cNvPr>
            <p:cNvSpPr/>
            <p:nvPr/>
          </p:nvSpPr>
          <p:spPr>
            <a:xfrm>
              <a:off x="5087025" y="31912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endParaRPr lang="en-GB"/>
            </a:p>
          </p:txBody>
        </p:sp>
        <p:sp>
          <p:nvSpPr>
            <p:cNvPr id="66" name="Freeform: Shape 43">
              <a:extLst>
                <a:ext uri="{FF2B5EF4-FFF2-40B4-BE49-F238E27FC236}">
                  <a16:creationId xmlns:a16="http://schemas.microsoft.com/office/drawing/2014/main" id="{B530C705-C32F-2B3C-A59D-E3BA7456D78B}"/>
                </a:ext>
              </a:extLst>
            </p:cNvPr>
            <p:cNvSpPr/>
            <p:nvPr/>
          </p:nvSpPr>
          <p:spPr>
            <a:xfrm>
              <a:off x="5144175" y="33055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endParaRPr lang="en-GB"/>
            </a:p>
          </p:txBody>
        </p:sp>
      </p:grpSp>
      <p:grpSp>
        <p:nvGrpSpPr>
          <p:cNvPr id="67" name="Group 66">
            <a:extLst>
              <a:ext uri="{FF2B5EF4-FFF2-40B4-BE49-F238E27FC236}">
                <a16:creationId xmlns:a16="http://schemas.microsoft.com/office/drawing/2014/main" id="{8BC185D2-22D0-CD60-4D76-B3A0EE5A9BD5}"/>
              </a:ext>
            </a:extLst>
          </p:cNvPr>
          <p:cNvGrpSpPr/>
          <p:nvPr/>
        </p:nvGrpSpPr>
        <p:grpSpPr>
          <a:xfrm>
            <a:off x="1751582" y="2310902"/>
            <a:ext cx="3913436" cy="2163206"/>
            <a:chOff x="3328771" y="2895575"/>
            <a:chExt cx="4856930" cy="2677524"/>
          </a:xfrm>
        </p:grpSpPr>
        <p:sp>
          <p:nvSpPr>
            <p:cNvPr id="68" name="Freeform: Shape 53">
              <a:extLst>
                <a:ext uri="{FF2B5EF4-FFF2-40B4-BE49-F238E27FC236}">
                  <a16:creationId xmlns:a16="http://schemas.microsoft.com/office/drawing/2014/main" id="{4C013F54-0A46-328B-30D4-2F4EE8DDA9B2}"/>
                </a:ext>
              </a:extLst>
            </p:cNvPr>
            <p:cNvSpPr/>
            <p:nvPr/>
          </p:nvSpPr>
          <p:spPr>
            <a:xfrm>
              <a:off x="3920799" y="317803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69" name="Freeform: Shape 55">
              <a:extLst>
                <a:ext uri="{FF2B5EF4-FFF2-40B4-BE49-F238E27FC236}">
                  <a16:creationId xmlns:a16="http://schemas.microsoft.com/office/drawing/2014/main" id="{F403A742-1E69-45DF-5EE5-EA562B2608C2}"/>
                </a:ext>
              </a:extLst>
            </p:cNvPr>
            <p:cNvSpPr/>
            <p:nvPr/>
          </p:nvSpPr>
          <p:spPr>
            <a:xfrm>
              <a:off x="3328771" y="2895575"/>
              <a:ext cx="4856930" cy="2672743"/>
            </a:xfrm>
            <a:custGeom>
              <a:avLst/>
              <a:gdLst>
                <a:gd name="connsiteX0" fmla="*/ 4856931 w 4856930"/>
                <a:gd name="connsiteY0" fmla="*/ 2672744 h 2672743"/>
                <a:gd name="connsiteX1" fmla="*/ 4187714 w 4856930"/>
                <a:gd name="connsiteY1" fmla="*/ 2672744 h 2672743"/>
                <a:gd name="connsiteX2" fmla="*/ 4187714 w 4856930"/>
                <a:gd name="connsiteY2" fmla="*/ 2631691 h 2672743"/>
                <a:gd name="connsiteX3" fmla="*/ 3748411 w 4856930"/>
                <a:gd name="connsiteY3" fmla="*/ 2631691 h 2672743"/>
                <a:gd name="connsiteX4" fmla="*/ 3748411 w 4856930"/>
                <a:gd name="connsiteY4" fmla="*/ 2607059 h 2672743"/>
                <a:gd name="connsiteX5" fmla="*/ 3580086 w 4856930"/>
                <a:gd name="connsiteY5" fmla="*/ 2607059 h 2672743"/>
                <a:gd name="connsiteX6" fmla="*/ 3580086 w 4856930"/>
                <a:gd name="connsiteY6" fmla="*/ 2574217 h 2672743"/>
                <a:gd name="connsiteX7" fmla="*/ 3350171 w 4856930"/>
                <a:gd name="connsiteY7" fmla="*/ 2574217 h 2672743"/>
                <a:gd name="connsiteX8" fmla="*/ 3350171 w 4856930"/>
                <a:gd name="connsiteY8" fmla="*/ 2537260 h 2672743"/>
                <a:gd name="connsiteX9" fmla="*/ 2783596 w 4856930"/>
                <a:gd name="connsiteY9" fmla="*/ 2537260 h 2672743"/>
                <a:gd name="connsiteX10" fmla="*/ 2783596 w 4856930"/>
                <a:gd name="connsiteY10" fmla="*/ 2516734 h 2672743"/>
                <a:gd name="connsiteX11" fmla="*/ 2763069 w 4856930"/>
                <a:gd name="connsiteY11" fmla="*/ 2516734 h 2672743"/>
                <a:gd name="connsiteX12" fmla="*/ 2763069 w 4856930"/>
                <a:gd name="connsiteY12" fmla="*/ 2483892 h 2672743"/>
                <a:gd name="connsiteX13" fmla="*/ 2722017 w 4856930"/>
                <a:gd name="connsiteY13" fmla="*/ 2483892 h 2672743"/>
                <a:gd name="connsiteX14" fmla="*/ 2722017 w 4856930"/>
                <a:gd name="connsiteY14" fmla="*/ 2451049 h 2672743"/>
                <a:gd name="connsiteX15" fmla="*/ 2664533 w 4856930"/>
                <a:gd name="connsiteY15" fmla="*/ 2451049 h 2672743"/>
                <a:gd name="connsiteX16" fmla="*/ 2664533 w 4856930"/>
                <a:gd name="connsiteY16" fmla="*/ 2422303 h 2672743"/>
                <a:gd name="connsiteX17" fmla="*/ 2602954 w 4856930"/>
                <a:gd name="connsiteY17" fmla="*/ 2422303 h 2672743"/>
                <a:gd name="connsiteX18" fmla="*/ 2602954 w 4856930"/>
                <a:gd name="connsiteY18" fmla="*/ 2389461 h 2672743"/>
                <a:gd name="connsiteX19" fmla="*/ 2446944 w 4856930"/>
                <a:gd name="connsiteY19" fmla="*/ 2389461 h 2672743"/>
                <a:gd name="connsiteX20" fmla="*/ 2446944 w 4856930"/>
                <a:gd name="connsiteY20" fmla="*/ 2311451 h 2672743"/>
                <a:gd name="connsiteX21" fmla="*/ 2393566 w 4856930"/>
                <a:gd name="connsiteY21" fmla="*/ 2311451 h 2672743"/>
                <a:gd name="connsiteX22" fmla="*/ 2393566 w 4856930"/>
                <a:gd name="connsiteY22" fmla="*/ 2274503 h 2672743"/>
                <a:gd name="connsiteX23" fmla="*/ 2340197 w 4856930"/>
                <a:gd name="connsiteY23" fmla="*/ 2274503 h 2672743"/>
                <a:gd name="connsiteX24" fmla="*/ 2340197 w 4856930"/>
                <a:gd name="connsiteY24" fmla="*/ 2249872 h 2672743"/>
                <a:gd name="connsiteX25" fmla="*/ 2274503 w 4856930"/>
                <a:gd name="connsiteY25" fmla="*/ 2249872 h 2672743"/>
                <a:gd name="connsiteX26" fmla="*/ 2274503 w 4856930"/>
                <a:gd name="connsiteY26" fmla="*/ 2192388 h 2672743"/>
                <a:gd name="connsiteX27" fmla="*/ 2225240 w 4856930"/>
                <a:gd name="connsiteY27" fmla="*/ 2192388 h 2672743"/>
                <a:gd name="connsiteX28" fmla="*/ 2225240 w 4856930"/>
                <a:gd name="connsiteY28" fmla="*/ 2069221 h 2672743"/>
                <a:gd name="connsiteX29" fmla="*/ 2184178 w 4856930"/>
                <a:gd name="connsiteY29" fmla="*/ 2069221 h 2672743"/>
                <a:gd name="connsiteX30" fmla="*/ 2184178 w 4856930"/>
                <a:gd name="connsiteY30" fmla="*/ 2028168 h 2672743"/>
                <a:gd name="connsiteX31" fmla="*/ 2147230 w 4856930"/>
                <a:gd name="connsiteY31" fmla="*/ 2028168 h 2672743"/>
                <a:gd name="connsiteX32" fmla="*/ 2147230 w 4856930"/>
                <a:gd name="connsiteY32" fmla="*/ 1987115 h 2672743"/>
                <a:gd name="connsiteX33" fmla="*/ 2069221 w 4856930"/>
                <a:gd name="connsiteY33" fmla="*/ 1987115 h 2672743"/>
                <a:gd name="connsiteX34" fmla="*/ 2069221 w 4856930"/>
                <a:gd name="connsiteY34" fmla="*/ 1880368 h 2672743"/>
                <a:gd name="connsiteX35" fmla="*/ 2028168 w 4856930"/>
                <a:gd name="connsiteY35" fmla="*/ 1880368 h 2672743"/>
                <a:gd name="connsiteX36" fmla="*/ 2028168 w 4856930"/>
                <a:gd name="connsiteY36" fmla="*/ 1806464 h 2672743"/>
                <a:gd name="connsiteX37" fmla="*/ 1995326 w 4856930"/>
                <a:gd name="connsiteY37" fmla="*/ 1806464 h 2672743"/>
                <a:gd name="connsiteX38" fmla="*/ 1995326 w 4856930"/>
                <a:gd name="connsiteY38" fmla="*/ 1753095 h 2672743"/>
                <a:gd name="connsiteX39" fmla="*/ 1983010 w 4856930"/>
                <a:gd name="connsiteY39" fmla="*/ 1753095 h 2672743"/>
                <a:gd name="connsiteX40" fmla="*/ 1983010 w 4856930"/>
                <a:gd name="connsiteY40" fmla="*/ 1712033 h 2672743"/>
                <a:gd name="connsiteX41" fmla="*/ 1900895 w 4856930"/>
                <a:gd name="connsiteY41" fmla="*/ 1712033 h 2672743"/>
                <a:gd name="connsiteX42" fmla="*/ 1900895 w 4856930"/>
                <a:gd name="connsiteY42" fmla="*/ 1679191 h 2672743"/>
                <a:gd name="connsiteX43" fmla="*/ 1810569 w 4856930"/>
                <a:gd name="connsiteY43" fmla="*/ 1679191 h 2672743"/>
                <a:gd name="connsiteX44" fmla="*/ 1810569 w 4856930"/>
                <a:gd name="connsiteY44" fmla="*/ 1613507 h 2672743"/>
                <a:gd name="connsiteX45" fmla="*/ 1765411 w 4856930"/>
                <a:gd name="connsiteY45" fmla="*/ 1613507 h 2672743"/>
                <a:gd name="connsiteX46" fmla="*/ 1765411 w 4856930"/>
                <a:gd name="connsiteY46" fmla="*/ 1572444 h 2672743"/>
                <a:gd name="connsiteX47" fmla="*/ 1699717 w 4856930"/>
                <a:gd name="connsiteY47" fmla="*/ 1572444 h 2672743"/>
                <a:gd name="connsiteX48" fmla="*/ 1699717 w 4856930"/>
                <a:gd name="connsiteY48" fmla="*/ 1527286 h 2672743"/>
                <a:gd name="connsiteX49" fmla="*/ 1634033 w 4856930"/>
                <a:gd name="connsiteY49" fmla="*/ 1527286 h 2672743"/>
                <a:gd name="connsiteX50" fmla="*/ 1634033 w 4856930"/>
                <a:gd name="connsiteY50" fmla="*/ 1486224 h 2672743"/>
                <a:gd name="connsiteX51" fmla="*/ 1584760 w 4856930"/>
                <a:gd name="connsiteY51" fmla="*/ 1486224 h 2672743"/>
                <a:gd name="connsiteX52" fmla="*/ 1584760 w 4856930"/>
                <a:gd name="connsiteY52" fmla="*/ 1293266 h 2672743"/>
                <a:gd name="connsiteX53" fmla="*/ 1514970 w 4856930"/>
                <a:gd name="connsiteY53" fmla="*/ 1293266 h 2672743"/>
                <a:gd name="connsiteX54" fmla="*/ 1514970 w 4856930"/>
                <a:gd name="connsiteY54" fmla="*/ 1215257 h 2672743"/>
                <a:gd name="connsiteX55" fmla="*/ 1465698 w 4856930"/>
                <a:gd name="connsiteY55" fmla="*/ 1215257 h 2672743"/>
                <a:gd name="connsiteX56" fmla="*/ 1465698 w 4856930"/>
                <a:gd name="connsiteY56" fmla="*/ 1165993 h 2672743"/>
                <a:gd name="connsiteX57" fmla="*/ 1441066 w 4856930"/>
                <a:gd name="connsiteY57" fmla="*/ 1165993 h 2672743"/>
                <a:gd name="connsiteX58" fmla="*/ 1441066 w 4856930"/>
                <a:gd name="connsiteY58" fmla="*/ 1120826 h 2672743"/>
                <a:gd name="connsiteX59" fmla="*/ 1416434 w 4856930"/>
                <a:gd name="connsiteY59" fmla="*/ 1120826 h 2672743"/>
                <a:gd name="connsiteX60" fmla="*/ 1416434 w 4856930"/>
                <a:gd name="connsiteY60" fmla="*/ 1096194 h 2672743"/>
                <a:gd name="connsiteX61" fmla="*/ 1371276 w 4856930"/>
                <a:gd name="connsiteY61" fmla="*/ 1096194 h 2672743"/>
                <a:gd name="connsiteX62" fmla="*/ 1371276 w 4856930"/>
                <a:gd name="connsiteY62" fmla="*/ 1038720 h 2672743"/>
                <a:gd name="connsiteX63" fmla="*/ 1338424 w 4856930"/>
                <a:gd name="connsiteY63" fmla="*/ 1038720 h 2672743"/>
                <a:gd name="connsiteX64" fmla="*/ 1338424 w 4856930"/>
                <a:gd name="connsiteY64" fmla="*/ 1009983 h 2672743"/>
                <a:gd name="connsiteX65" fmla="*/ 1301477 w 4856930"/>
                <a:gd name="connsiteY65" fmla="*/ 1009983 h 2672743"/>
                <a:gd name="connsiteX66" fmla="*/ 1301477 w 4856930"/>
                <a:gd name="connsiteY66" fmla="*/ 931972 h 2672743"/>
                <a:gd name="connsiteX67" fmla="*/ 1268635 w 4856930"/>
                <a:gd name="connsiteY67" fmla="*/ 931972 h 2672743"/>
                <a:gd name="connsiteX68" fmla="*/ 1268635 w 4856930"/>
                <a:gd name="connsiteY68" fmla="*/ 890916 h 2672743"/>
                <a:gd name="connsiteX69" fmla="*/ 1248099 w 4856930"/>
                <a:gd name="connsiteY69" fmla="*/ 890916 h 2672743"/>
                <a:gd name="connsiteX70" fmla="*/ 1248099 w 4856930"/>
                <a:gd name="connsiteY70" fmla="*/ 808804 h 2672743"/>
                <a:gd name="connsiteX71" fmla="*/ 1227573 w 4856930"/>
                <a:gd name="connsiteY71" fmla="*/ 808804 h 2672743"/>
                <a:gd name="connsiteX72" fmla="*/ 1227573 w 4856930"/>
                <a:gd name="connsiteY72" fmla="*/ 755431 h 2672743"/>
                <a:gd name="connsiteX73" fmla="*/ 1178309 w 4856930"/>
                <a:gd name="connsiteY73" fmla="*/ 755431 h 2672743"/>
                <a:gd name="connsiteX74" fmla="*/ 1178309 w 4856930"/>
                <a:gd name="connsiteY74" fmla="*/ 689742 h 2672743"/>
                <a:gd name="connsiteX75" fmla="*/ 1108510 w 4856930"/>
                <a:gd name="connsiteY75" fmla="*/ 689742 h 2672743"/>
                <a:gd name="connsiteX76" fmla="*/ 1108510 w 4856930"/>
                <a:gd name="connsiteY76" fmla="*/ 648685 h 2672743"/>
                <a:gd name="connsiteX77" fmla="*/ 1046931 w 4856930"/>
                <a:gd name="connsiteY77" fmla="*/ 648685 h 2672743"/>
                <a:gd name="connsiteX78" fmla="*/ 1046931 w 4856930"/>
                <a:gd name="connsiteY78" fmla="*/ 619946 h 2672743"/>
                <a:gd name="connsiteX79" fmla="*/ 997658 w 4856930"/>
                <a:gd name="connsiteY79" fmla="*/ 619946 h 2672743"/>
                <a:gd name="connsiteX80" fmla="*/ 997658 w 4856930"/>
                <a:gd name="connsiteY80" fmla="*/ 550151 h 2672743"/>
                <a:gd name="connsiteX81" fmla="*/ 931972 w 4856930"/>
                <a:gd name="connsiteY81" fmla="*/ 550151 h 2672743"/>
                <a:gd name="connsiteX82" fmla="*/ 931972 w 4856930"/>
                <a:gd name="connsiteY82" fmla="*/ 525517 h 2672743"/>
                <a:gd name="connsiteX83" fmla="*/ 812909 w 4856930"/>
                <a:gd name="connsiteY83" fmla="*/ 525517 h 2672743"/>
                <a:gd name="connsiteX84" fmla="*/ 812909 w 4856930"/>
                <a:gd name="connsiteY84" fmla="*/ 500884 h 2672743"/>
                <a:gd name="connsiteX85" fmla="*/ 788276 w 4856930"/>
                <a:gd name="connsiteY85" fmla="*/ 500884 h 2672743"/>
                <a:gd name="connsiteX86" fmla="*/ 788276 w 4856930"/>
                <a:gd name="connsiteY86" fmla="*/ 463933 h 2672743"/>
                <a:gd name="connsiteX87" fmla="*/ 739009 w 4856930"/>
                <a:gd name="connsiteY87" fmla="*/ 463933 h 2672743"/>
                <a:gd name="connsiteX88" fmla="*/ 739009 w 4856930"/>
                <a:gd name="connsiteY88" fmla="*/ 443405 h 2672743"/>
                <a:gd name="connsiteX89" fmla="*/ 693847 w 4856930"/>
                <a:gd name="connsiteY89" fmla="*/ 443405 h 2672743"/>
                <a:gd name="connsiteX90" fmla="*/ 693847 w 4856930"/>
                <a:gd name="connsiteY90" fmla="*/ 390033 h 2672743"/>
                <a:gd name="connsiteX91" fmla="*/ 689742 w 4856930"/>
                <a:gd name="connsiteY91" fmla="*/ 390033 h 2672743"/>
                <a:gd name="connsiteX92" fmla="*/ 689742 w 4856930"/>
                <a:gd name="connsiteY92" fmla="*/ 357188 h 2672743"/>
                <a:gd name="connsiteX93" fmla="*/ 636368 w 4856930"/>
                <a:gd name="connsiteY93" fmla="*/ 357188 h 2672743"/>
                <a:gd name="connsiteX94" fmla="*/ 636368 w 4856930"/>
                <a:gd name="connsiteY94" fmla="*/ 324342 h 2672743"/>
                <a:gd name="connsiteX95" fmla="*/ 603524 w 4856930"/>
                <a:gd name="connsiteY95" fmla="*/ 324342 h 2672743"/>
                <a:gd name="connsiteX96" fmla="*/ 603524 w 4856930"/>
                <a:gd name="connsiteY96" fmla="*/ 254547 h 2672743"/>
                <a:gd name="connsiteX97" fmla="*/ 582996 w 4856930"/>
                <a:gd name="connsiteY97" fmla="*/ 254547 h 2672743"/>
                <a:gd name="connsiteX98" fmla="*/ 582996 w 4856930"/>
                <a:gd name="connsiteY98" fmla="*/ 238125 h 2672743"/>
                <a:gd name="connsiteX99" fmla="*/ 537834 w 4856930"/>
                <a:gd name="connsiteY99" fmla="*/ 238125 h 2672743"/>
                <a:gd name="connsiteX100" fmla="*/ 537834 w 4856930"/>
                <a:gd name="connsiteY100" fmla="*/ 197069 h 2672743"/>
                <a:gd name="connsiteX101" fmla="*/ 521412 w 4856930"/>
                <a:gd name="connsiteY101" fmla="*/ 197069 h 2672743"/>
                <a:gd name="connsiteX102" fmla="*/ 521412 w 4856930"/>
                <a:gd name="connsiteY102" fmla="*/ 164224 h 2672743"/>
                <a:gd name="connsiteX103" fmla="*/ 476250 w 4856930"/>
                <a:gd name="connsiteY103" fmla="*/ 164224 h 2672743"/>
                <a:gd name="connsiteX104" fmla="*/ 476250 w 4856930"/>
                <a:gd name="connsiteY104" fmla="*/ 127274 h 2672743"/>
                <a:gd name="connsiteX105" fmla="*/ 307920 w 4856930"/>
                <a:gd name="connsiteY105" fmla="*/ 127274 h 2672743"/>
                <a:gd name="connsiteX106" fmla="*/ 307920 w 4856930"/>
                <a:gd name="connsiteY106" fmla="*/ 82112 h 2672743"/>
                <a:gd name="connsiteX107" fmla="*/ 254547 w 4856930"/>
                <a:gd name="connsiteY107" fmla="*/ 82112 h 2672743"/>
                <a:gd name="connsiteX108" fmla="*/ 254547 w 4856930"/>
                <a:gd name="connsiteY108" fmla="*/ 24634 h 2672743"/>
                <a:gd name="connsiteX109" fmla="*/ 127274 w 4856930"/>
                <a:gd name="connsiteY109" fmla="*/ 24634 h 2672743"/>
                <a:gd name="connsiteX110" fmla="*/ 127274 w 4856930"/>
                <a:gd name="connsiteY110" fmla="*/ 0 h 2672743"/>
                <a:gd name="connsiteX111" fmla="*/ 0 w 4856930"/>
                <a:gd name="connsiteY111" fmla="*/ 0 h 267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56930" h="2672743">
                  <a:moveTo>
                    <a:pt x="4856931" y="2672744"/>
                  </a:moveTo>
                  <a:lnTo>
                    <a:pt x="4187714" y="2672744"/>
                  </a:lnTo>
                  <a:lnTo>
                    <a:pt x="4187714" y="2631691"/>
                  </a:lnTo>
                  <a:lnTo>
                    <a:pt x="3748411" y="2631691"/>
                  </a:lnTo>
                  <a:lnTo>
                    <a:pt x="3748411" y="2607059"/>
                  </a:lnTo>
                  <a:lnTo>
                    <a:pt x="3580086" y="2607059"/>
                  </a:lnTo>
                  <a:lnTo>
                    <a:pt x="3580086" y="2574217"/>
                  </a:lnTo>
                  <a:lnTo>
                    <a:pt x="3350171" y="2574217"/>
                  </a:lnTo>
                  <a:lnTo>
                    <a:pt x="3350171" y="2537260"/>
                  </a:lnTo>
                  <a:lnTo>
                    <a:pt x="2783596" y="2537260"/>
                  </a:lnTo>
                  <a:lnTo>
                    <a:pt x="2783596" y="2516734"/>
                  </a:lnTo>
                  <a:lnTo>
                    <a:pt x="2763069" y="2516734"/>
                  </a:lnTo>
                  <a:lnTo>
                    <a:pt x="2763069" y="2483892"/>
                  </a:lnTo>
                  <a:lnTo>
                    <a:pt x="2722017" y="2483892"/>
                  </a:lnTo>
                  <a:lnTo>
                    <a:pt x="2722017" y="2451049"/>
                  </a:lnTo>
                  <a:lnTo>
                    <a:pt x="2664533" y="2451049"/>
                  </a:lnTo>
                  <a:lnTo>
                    <a:pt x="2664533" y="2422303"/>
                  </a:lnTo>
                  <a:lnTo>
                    <a:pt x="2602954" y="2422303"/>
                  </a:lnTo>
                  <a:lnTo>
                    <a:pt x="2602954" y="2389461"/>
                  </a:lnTo>
                  <a:lnTo>
                    <a:pt x="2446944" y="2389461"/>
                  </a:lnTo>
                  <a:lnTo>
                    <a:pt x="2446944" y="2311451"/>
                  </a:lnTo>
                  <a:lnTo>
                    <a:pt x="2393566" y="2311451"/>
                  </a:lnTo>
                  <a:lnTo>
                    <a:pt x="2393566" y="2274503"/>
                  </a:lnTo>
                  <a:lnTo>
                    <a:pt x="2340197" y="2274503"/>
                  </a:lnTo>
                  <a:lnTo>
                    <a:pt x="2340197" y="2249872"/>
                  </a:lnTo>
                  <a:lnTo>
                    <a:pt x="2274503" y="2249872"/>
                  </a:lnTo>
                  <a:lnTo>
                    <a:pt x="2274503" y="2192388"/>
                  </a:lnTo>
                  <a:lnTo>
                    <a:pt x="2225240" y="2192388"/>
                  </a:lnTo>
                  <a:lnTo>
                    <a:pt x="2225240" y="2069221"/>
                  </a:lnTo>
                  <a:lnTo>
                    <a:pt x="2184178" y="2069221"/>
                  </a:lnTo>
                  <a:lnTo>
                    <a:pt x="2184178" y="2028168"/>
                  </a:lnTo>
                  <a:lnTo>
                    <a:pt x="2147230" y="2028168"/>
                  </a:lnTo>
                  <a:lnTo>
                    <a:pt x="2147230" y="1987115"/>
                  </a:lnTo>
                  <a:lnTo>
                    <a:pt x="2069221" y="1987115"/>
                  </a:lnTo>
                  <a:lnTo>
                    <a:pt x="2069221" y="1880368"/>
                  </a:lnTo>
                  <a:lnTo>
                    <a:pt x="2028168" y="1880368"/>
                  </a:lnTo>
                  <a:lnTo>
                    <a:pt x="2028168" y="1806464"/>
                  </a:lnTo>
                  <a:lnTo>
                    <a:pt x="1995326" y="1806464"/>
                  </a:lnTo>
                  <a:lnTo>
                    <a:pt x="1995326" y="1753095"/>
                  </a:lnTo>
                  <a:lnTo>
                    <a:pt x="1983010" y="1753095"/>
                  </a:lnTo>
                  <a:lnTo>
                    <a:pt x="1983010" y="1712033"/>
                  </a:lnTo>
                  <a:lnTo>
                    <a:pt x="1900895" y="1712033"/>
                  </a:lnTo>
                  <a:lnTo>
                    <a:pt x="1900895" y="1679191"/>
                  </a:lnTo>
                  <a:lnTo>
                    <a:pt x="1810569" y="1679191"/>
                  </a:lnTo>
                  <a:lnTo>
                    <a:pt x="1810569" y="1613507"/>
                  </a:lnTo>
                  <a:lnTo>
                    <a:pt x="1765411" y="1613507"/>
                  </a:lnTo>
                  <a:lnTo>
                    <a:pt x="1765411" y="1572444"/>
                  </a:lnTo>
                  <a:lnTo>
                    <a:pt x="1699717" y="1572444"/>
                  </a:lnTo>
                  <a:lnTo>
                    <a:pt x="1699717" y="1527286"/>
                  </a:lnTo>
                  <a:lnTo>
                    <a:pt x="1634033" y="1527286"/>
                  </a:lnTo>
                  <a:lnTo>
                    <a:pt x="1634033" y="1486224"/>
                  </a:lnTo>
                  <a:lnTo>
                    <a:pt x="1584760" y="1486224"/>
                  </a:lnTo>
                  <a:lnTo>
                    <a:pt x="1584760" y="1293266"/>
                  </a:lnTo>
                  <a:lnTo>
                    <a:pt x="1514970" y="1293266"/>
                  </a:lnTo>
                  <a:lnTo>
                    <a:pt x="1514970" y="1215257"/>
                  </a:lnTo>
                  <a:lnTo>
                    <a:pt x="1465698" y="1215257"/>
                  </a:lnTo>
                  <a:lnTo>
                    <a:pt x="1465698" y="1165993"/>
                  </a:lnTo>
                  <a:lnTo>
                    <a:pt x="1441066" y="1165993"/>
                  </a:lnTo>
                  <a:lnTo>
                    <a:pt x="1441066" y="1120826"/>
                  </a:lnTo>
                  <a:lnTo>
                    <a:pt x="1416434" y="1120826"/>
                  </a:lnTo>
                  <a:lnTo>
                    <a:pt x="1416434" y="1096194"/>
                  </a:lnTo>
                  <a:lnTo>
                    <a:pt x="1371276" y="1096194"/>
                  </a:lnTo>
                  <a:lnTo>
                    <a:pt x="1371276" y="1038720"/>
                  </a:lnTo>
                  <a:lnTo>
                    <a:pt x="1338424" y="1038720"/>
                  </a:lnTo>
                  <a:lnTo>
                    <a:pt x="1338424" y="1009983"/>
                  </a:lnTo>
                  <a:lnTo>
                    <a:pt x="1301477" y="1009983"/>
                  </a:lnTo>
                  <a:lnTo>
                    <a:pt x="1301477" y="931972"/>
                  </a:lnTo>
                  <a:lnTo>
                    <a:pt x="1268635" y="931972"/>
                  </a:lnTo>
                  <a:lnTo>
                    <a:pt x="1268635" y="890916"/>
                  </a:lnTo>
                  <a:lnTo>
                    <a:pt x="1248099" y="890916"/>
                  </a:lnTo>
                  <a:lnTo>
                    <a:pt x="1248099" y="808804"/>
                  </a:lnTo>
                  <a:lnTo>
                    <a:pt x="1227573" y="808804"/>
                  </a:lnTo>
                  <a:lnTo>
                    <a:pt x="1227573" y="755431"/>
                  </a:lnTo>
                  <a:lnTo>
                    <a:pt x="1178309" y="755431"/>
                  </a:lnTo>
                  <a:lnTo>
                    <a:pt x="1178309" y="689742"/>
                  </a:lnTo>
                  <a:lnTo>
                    <a:pt x="1108510" y="689742"/>
                  </a:lnTo>
                  <a:lnTo>
                    <a:pt x="1108510" y="648685"/>
                  </a:lnTo>
                  <a:lnTo>
                    <a:pt x="1046931" y="648685"/>
                  </a:lnTo>
                  <a:lnTo>
                    <a:pt x="1046931" y="619946"/>
                  </a:lnTo>
                  <a:lnTo>
                    <a:pt x="997658" y="619946"/>
                  </a:lnTo>
                  <a:lnTo>
                    <a:pt x="997658" y="550151"/>
                  </a:lnTo>
                  <a:lnTo>
                    <a:pt x="931972" y="550151"/>
                  </a:lnTo>
                  <a:lnTo>
                    <a:pt x="931972" y="525517"/>
                  </a:lnTo>
                  <a:lnTo>
                    <a:pt x="812909" y="525517"/>
                  </a:lnTo>
                  <a:lnTo>
                    <a:pt x="812909" y="500884"/>
                  </a:lnTo>
                  <a:lnTo>
                    <a:pt x="788276" y="500884"/>
                  </a:lnTo>
                  <a:lnTo>
                    <a:pt x="788276" y="463933"/>
                  </a:lnTo>
                  <a:lnTo>
                    <a:pt x="739009" y="463933"/>
                  </a:lnTo>
                  <a:lnTo>
                    <a:pt x="739009" y="443405"/>
                  </a:lnTo>
                  <a:lnTo>
                    <a:pt x="693847" y="443405"/>
                  </a:lnTo>
                  <a:lnTo>
                    <a:pt x="693847" y="390033"/>
                  </a:lnTo>
                  <a:lnTo>
                    <a:pt x="689742" y="390033"/>
                  </a:lnTo>
                  <a:lnTo>
                    <a:pt x="689742" y="357188"/>
                  </a:lnTo>
                  <a:lnTo>
                    <a:pt x="636368" y="357188"/>
                  </a:lnTo>
                  <a:lnTo>
                    <a:pt x="636368" y="324342"/>
                  </a:lnTo>
                  <a:lnTo>
                    <a:pt x="603524" y="324342"/>
                  </a:lnTo>
                  <a:lnTo>
                    <a:pt x="603524" y="254547"/>
                  </a:lnTo>
                  <a:lnTo>
                    <a:pt x="582996" y="254547"/>
                  </a:lnTo>
                  <a:lnTo>
                    <a:pt x="582996" y="238125"/>
                  </a:lnTo>
                  <a:lnTo>
                    <a:pt x="537834" y="238125"/>
                  </a:lnTo>
                  <a:lnTo>
                    <a:pt x="537834" y="197069"/>
                  </a:lnTo>
                  <a:lnTo>
                    <a:pt x="521412" y="197069"/>
                  </a:lnTo>
                  <a:lnTo>
                    <a:pt x="521412" y="164224"/>
                  </a:lnTo>
                  <a:lnTo>
                    <a:pt x="476250" y="164224"/>
                  </a:lnTo>
                  <a:lnTo>
                    <a:pt x="476250" y="127274"/>
                  </a:lnTo>
                  <a:lnTo>
                    <a:pt x="307920" y="127274"/>
                  </a:lnTo>
                  <a:lnTo>
                    <a:pt x="307920" y="82112"/>
                  </a:lnTo>
                  <a:lnTo>
                    <a:pt x="254547" y="82112"/>
                  </a:lnTo>
                  <a:lnTo>
                    <a:pt x="254547" y="24634"/>
                  </a:lnTo>
                  <a:lnTo>
                    <a:pt x="127274" y="24634"/>
                  </a:lnTo>
                  <a:lnTo>
                    <a:pt x="127274" y="0"/>
                  </a:lnTo>
                  <a:lnTo>
                    <a:pt x="0" y="0"/>
                  </a:lnTo>
                </a:path>
              </a:pathLst>
            </a:custGeom>
            <a:noFill/>
            <a:ln w="19050" cap="flat">
              <a:solidFill>
                <a:schemeClr val="accent2"/>
              </a:solidFill>
              <a:prstDash val="solid"/>
              <a:miter/>
            </a:ln>
          </p:spPr>
          <p:txBody>
            <a:bodyPr rtlCol="0" anchor="ctr"/>
            <a:lstStyle/>
            <a:p>
              <a:endParaRPr lang="en-GB"/>
            </a:p>
          </p:txBody>
        </p:sp>
        <p:sp>
          <p:nvSpPr>
            <p:cNvPr id="70" name="Freeform: Shape 57">
              <a:extLst>
                <a:ext uri="{FF2B5EF4-FFF2-40B4-BE49-F238E27FC236}">
                  <a16:creationId xmlns:a16="http://schemas.microsoft.com/office/drawing/2014/main" id="{D9DE06DE-2139-E215-ED5A-655B8A58BAE4}"/>
                </a:ext>
              </a:extLst>
            </p:cNvPr>
            <p:cNvSpPr/>
            <p:nvPr/>
          </p:nvSpPr>
          <p:spPr>
            <a:xfrm>
              <a:off x="4282747" y="34066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71" name="Freeform: Shape 59">
              <a:extLst>
                <a:ext uri="{FF2B5EF4-FFF2-40B4-BE49-F238E27FC236}">
                  <a16:creationId xmlns:a16="http://schemas.microsoft.com/office/drawing/2014/main" id="{15C67C59-2E19-9E47-A105-55EE94C8C8D1}"/>
                </a:ext>
              </a:extLst>
            </p:cNvPr>
            <p:cNvSpPr/>
            <p:nvPr/>
          </p:nvSpPr>
          <p:spPr>
            <a:xfrm>
              <a:off x="4467179" y="3661188"/>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2"/>
              </a:solidFill>
              <a:prstDash val="solid"/>
              <a:miter/>
            </a:ln>
          </p:spPr>
          <p:txBody>
            <a:bodyPr rtlCol="0" anchor="ctr"/>
            <a:lstStyle/>
            <a:p>
              <a:endParaRPr lang="en-GB"/>
            </a:p>
          </p:txBody>
        </p:sp>
        <p:sp>
          <p:nvSpPr>
            <p:cNvPr id="72" name="Freeform: Shape 62">
              <a:extLst>
                <a:ext uri="{FF2B5EF4-FFF2-40B4-BE49-F238E27FC236}">
                  <a16:creationId xmlns:a16="http://schemas.microsoft.com/office/drawing/2014/main" id="{37570C0A-95E9-5445-0188-7CB2AE74D381}"/>
                </a:ext>
              </a:extLst>
            </p:cNvPr>
            <p:cNvSpPr/>
            <p:nvPr/>
          </p:nvSpPr>
          <p:spPr>
            <a:xfrm>
              <a:off x="4733051" y="4061244"/>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2"/>
              </a:solidFill>
              <a:prstDash val="solid"/>
              <a:miter/>
            </a:ln>
          </p:spPr>
          <p:txBody>
            <a:bodyPr rtlCol="0" anchor="ctr"/>
            <a:lstStyle/>
            <a:p>
              <a:endParaRPr lang="en-GB"/>
            </a:p>
          </p:txBody>
        </p:sp>
        <p:sp>
          <p:nvSpPr>
            <p:cNvPr id="73" name="Freeform: Shape 127">
              <a:extLst>
                <a:ext uri="{FF2B5EF4-FFF2-40B4-BE49-F238E27FC236}">
                  <a16:creationId xmlns:a16="http://schemas.microsoft.com/office/drawing/2014/main" id="{E66D2C52-1CAF-89A0-188F-A85A98577508}"/>
                </a:ext>
              </a:extLst>
            </p:cNvPr>
            <p:cNvSpPr/>
            <p:nvPr/>
          </p:nvSpPr>
          <p:spPr>
            <a:xfrm>
              <a:off x="4866401" y="43850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2"/>
              </a:solidFill>
              <a:prstDash val="solid"/>
              <a:miter/>
            </a:ln>
          </p:spPr>
          <p:txBody>
            <a:bodyPr rtlCol="0" anchor="ctr"/>
            <a:lstStyle/>
            <a:p>
              <a:endParaRPr lang="en-GB"/>
            </a:p>
          </p:txBody>
        </p:sp>
        <p:sp>
          <p:nvSpPr>
            <p:cNvPr id="74" name="Freeform: Shape 129">
              <a:extLst>
                <a:ext uri="{FF2B5EF4-FFF2-40B4-BE49-F238E27FC236}">
                  <a16:creationId xmlns:a16="http://schemas.microsoft.com/office/drawing/2014/main" id="{CDA49EC6-BB1C-B176-D354-E1F37F6D51EC}"/>
                </a:ext>
              </a:extLst>
            </p:cNvPr>
            <p:cNvSpPr/>
            <p:nvPr/>
          </p:nvSpPr>
          <p:spPr>
            <a:xfrm>
              <a:off x="5063797" y="4416289"/>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a:p>
          </p:txBody>
        </p:sp>
        <p:sp>
          <p:nvSpPr>
            <p:cNvPr id="75" name="Freeform: Shape 131">
              <a:extLst>
                <a:ext uri="{FF2B5EF4-FFF2-40B4-BE49-F238E27FC236}">
                  <a16:creationId xmlns:a16="http://schemas.microsoft.com/office/drawing/2014/main" id="{BD86263D-7F7D-E1AC-5185-5DBE748E5C42}"/>
                </a:ext>
              </a:extLst>
            </p:cNvPr>
            <p:cNvSpPr/>
            <p:nvPr/>
          </p:nvSpPr>
          <p:spPr>
            <a:xfrm>
              <a:off x="5120947" y="4454389"/>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a:p>
          </p:txBody>
        </p:sp>
        <p:sp>
          <p:nvSpPr>
            <p:cNvPr id="76" name="Freeform: Shape 133">
              <a:extLst>
                <a:ext uri="{FF2B5EF4-FFF2-40B4-BE49-F238E27FC236}">
                  <a16:creationId xmlns:a16="http://schemas.microsoft.com/office/drawing/2014/main" id="{DA3E6C56-AE22-43C8-9852-10219D490282}"/>
                </a:ext>
              </a:extLst>
            </p:cNvPr>
            <p:cNvSpPr/>
            <p:nvPr/>
          </p:nvSpPr>
          <p:spPr>
            <a:xfrm>
              <a:off x="5437901" y="4918495"/>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a:p>
          </p:txBody>
        </p:sp>
        <p:sp>
          <p:nvSpPr>
            <p:cNvPr id="77" name="Freeform: Shape 135">
              <a:extLst>
                <a:ext uri="{FF2B5EF4-FFF2-40B4-BE49-F238E27FC236}">
                  <a16:creationId xmlns:a16="http://schemas.microsoft.com/office/drawing/2014/main" id="{388F2329-83F9-0431-64AE-F290015E401F}"/>
                </a:ext>
              </a:extLst>
            </p:cNvPr>
            <p:cNvSpPr/>
            <p:nvPr/>
          </p:nvSpPr>
          <p:spPr>
            <a:xfrm>
              <a:off x="7197406" y="54830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sp>
        <p:nvSpPr>
          <p:cNvPr id="78" name="Freeform 21">
            <a:extLst>
              <a:ext uri="{FF2B5EF4-FFF2-40B4-BE49-F238E27FC236}">
                <a16:creationId xmlns:a16="http://schemas.microsoft.com/office/drawing/2014/main" id="{3A6A8C0D-B116-F602-CD34-D22A787B4B28}"/>
              </a:ext>
            </a:extLst>
          </p:cNvPr>
          <p:cNvSpPr>
            <a:spLocks/>
          </p:cNvSpPr>
          <p:nvPr/>
        </p:nvSpPr>
        <p:spPr bwMode="auto">
          <a:xfrm>
            <a:off x="7261821" y="1647028"/>
            <a:ext cx="3596152" cy="15705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79" name="Group 78">
            <a:extLst>
              <a:ext uri="{FF2B5EF4-FFF2-40B4-BE49-F238E27FC236}">
                <a16:creationId xmlns:a16="http://schemas.microsoft.com/office/drawing/2014/main" id="{379D7F22-23B2-320A-5C4A-0DF85AEF2FDD}"/>
              </a:ext>
            </a:extLst>
          </p:cNvPr>
          <p:cNvGrpSpPr/>
          <p:nvPr/>
        </p:nvGrpSpPr>
        <p:grpSpPr>
          <a:xfrm>
            <a:off x="6606861" y="1565530"/>
            <a:ext cx="655786" cy="1721991"/>
            <a:chOff x="2635248" y="1308274"/>
            <a:chExt cx="655786" cy="2414807"/>
          </a:xfrm>
        </p:grpSpPr>
        <p:sp>
          <p:nvSpPr>
            <p:cNvPr id="80" name="Line 7">
              <a:extLst>
                <a:ext uri="{FF2B5EF4-FFF2-40B4-BE49-F238E27FC236}">
                  <a16:creationId xmlns:a16="http://schemas.microsoft.com/office/drawing/2014/main" id="{DE6794A1-28DF-3396-8034-25A32517A84C}"/>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1" name="Line 8">
              <a:extLst>
                <a:ext uri="{FF2B5EF4-FFF2-40B4-BE49-F238E27FC236}">
                  <a16:creationId xmlns:a16="http://schemas.microsoft.com/office/drawing/2014/main" id="{18C8269B-BA0C-DEDA-5325-21BCDD3E99AC}"/>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2" name="Line 9">
              <a:extLst>
                <a:ext uri="{FF2B5EF4-FFF2-40B4-BE49-F238E27FC236}">
                  <a16:creationId xmlns:a16="http://schemas.microsoft.com/office/drawing/2014/main" id="{5F802C0B-4C2B-CC14-BD0E-146EFA4257B1}"/>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Line 10">
              <a:extLst>
                <a:ext uri="{FF2B5EF4-FFF2-40B4-BE49-F238E27FC236}">
                  <a16:creationId xmlns:a16="http://schemas.microsoft.com/office/drawing/2014/main" id="{EB368F20-C97A-1A98-4825-5810DA4C7EF9}"/>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Line 11">
              <a:extLst>
                <a:ext uri="{FF2B5EF4-FFF2-40B4-BE49-F238E27FC236}">
                  <a16:creationId xmlns:a16="http://schemas.microsoft.com/office/drawing/2014/main" id="{CA4FC93B-B075-BF3F-C6C6-CDE49D3C2F35}"/>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5" name="TextBox 84">
              <a:extLst>
                <a:ext uri="{FF2B5EF4-FFF2-40B4-BE49-F238E27FC236}">
                  <a16:creationId xmlns:a16="http://schemas.microsoft.com/office/drawing/2014/main" id="{F345984A-A142-9D73-AE71-F9ACEC7CF4A4}"/>
                </a:ext>
              </a:extLst>
            </p:cNvPr>
            <p:cNvSpPr txBox="1"/>
            <p:nvPr/>
          </p:nvSpPr>
          <p:spPr>
            <a:xfrm rot="16200000">
              <a:off x="2277851" y="2388428"/>
              <a:ext cx="99179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PFS、%</a:t>
              </a:r>
            </a:p>
          </p:txBody>
        </p:sp>
        <p:sp>
          <p:nvSpPr>
            <p:cNvPr id="86" name="TextBox 85">
              <a:extLst>
                <a:ext uri="{FF2B5EF4-FFF2-40B4-BE49-F238E27FC236}">
                  <a16:creationId xmlns:a16="http://schemas.microsoft.com/office/drawing/2014/main" id="{E372C219-A932-7394-2ACA-3C283A393C6A}"/>
                </a:ext>
              </a:extLst>
            </p:cNvPr>
            <p:cNvSpPr txBox="1"/>
            <p:nvPr/>
          </p:nvSpPr>
          <p:spPr>
            <a:xfrm>
              <a:off x="2797945" y="1308274"/>
              <a:ext cx="439544"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87" name="TextBox 86">
              <a:extLst>
                <a:ext uri="{FF2B5EF4-FFF2-40B4-BE49-F238E27FC236}">
                  <a16:creationId xmlns:a16="http://schemas.microsoft.com/office/drawing/2014/main" id="{A20DF336-F38F-2F1B-3C71-352FC5DE96AD}"/>
                </a:ext>
              </a:extLst>
            </p:cNvPr>
            <p:cNvSpPr txBox="1"/>
            <p:nvPr/>
          </p:nvSpPr>
          <p:spPr>
            <a:xfrm>
              <a:off x="2882905" y="1806805"/>
              <a:ext cx="354584"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75</a:t>
              </a:r>
            </a:p>
          </p:txBody>
        </p:sp>
        <p:sp>
          <p:nvSpPr>
            <p:cNvPr id="88" name="TextBox 87">
              <a:extLst>
                <a:ext uri="{FF2B5EF4-FFF2-40B4-BE49-F238E27FC236}">
                  <a16:creationId xmlns:a16="http://schemas.microsoft.com/office/drawing/2014/main" id="{7A39A733-75DE-26D2-196D-AF08D55D82C7}"/>
                </a:ext>
              </a:extLst>
            </p:cNvPr>
            <p:cNvSpPr txBox="1"/>
            <p:nvPr/>
          </p:nvSpPr>
          <p:spPr>
            <a:xfrm>
              <a:off x="2882905" y="2321458"/>
              <a:ext cx="354584"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50</a:t>
              </a:r>
            </a:p>
          </p:txBody>
        </p:sp>
        <p:sp>
          <p:nvSpPr>
            <p:cNvPr id="89" name="TextBox 88">
              <a:extLst>
                <a:ext uri="{FF2B5EF4-FFF2-40B4-BE49-F238E27FC236}">
                  <a16:creationId xmlns:a16="http://schemas.microsoft.com/office/drawing/2014/main" id="{B34FCE67-8CA1-31F9-3065-980F4271E178}"/>
                </a:ext>
              </a:extLst>
            </p:cNvPr>
            <p:cNvSpPr txBox="1"/>
            <p:nvPr/>
          </p:nvSpPr>
          <p:spPr>
            <a:xfrm>
              <a:off x="2882905" y="2825362"/>
              <a:ext cx="354584"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25</a:t>
              </a:r>
            </a:p>
          </p:txBody>
        </p:sp>
        <p:sp>
          <p:nvSpPr>
            <p:cNvPr id="90" name="TextBox 89">
              <a:extLst>
                <a:ext uri="{FF2B5EF4-FFF2-40B4-BE49-F238E27FC236}">
                  <a16:creationId xmlns:a16="http://schemas.microsoft.com/office/drawing/2014/main" id="{9CC681F7-C482-4BAB-B064-38259D8F8362}"/>
                </a:ext>
              </a:extLst>
            </p:cNvPr>
            <p:cNvSpPr txBox="1"/>
            <p:nvPr/>
          </p:nvSpPr>
          <p:spPr>
            <a:xfrm>
              <a:off x="2967872" y="3334636"/>
              <a:ext cx="269625"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91" name="Line 21">
            <a:extLst>
              <a:ext uri="{FF2B5EF4-FFF2-40B4-BE49-F238E27FC236}">
                <a16:creationId xmlns:a16="http://schemas.microsoft.com/office/drawing/2014/main" id="{58894E95-5D4B-A544-C2F4-89396DB24FAD}"/>
              </a:ext>
            </a:extLst>
          </p:cNvPr>
          <p:cNvSpPr>
            <a:spLocks noChangeShapeType="1"/>
          </p:cNvSpPr>
          <p:nvPr/>
        </p:nvSpPr>
        <p:spPr bwMode="auto">
          <a:xfrm>
            <a:off x="10597985" y="32348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2" name="Line 21">
            <a:extLst>
              <a:ext uri="{FF2B5EF4-FFF2-40B4-BE49-F238E27FC236}">
                <a16:creationId xmlns:a16="http://schemas.microsoft.com/office/drawing/2014/main" id="{32303243-C71A-3F9B-31A3-CABD862C65D6}"/>
              </a:ext>
            </a:extLst>
          </p:cNvPr>
          <p:cNvSpPr>
            <a:spLocks noChangeShapeType="1"/>
          </p:cNvSpPr>
          <p:nvPr/>
        </p:nvSpPr>
        <p:spPr bwMode="auto">
          <a:xfrm>
            <a:off x="9536139" y="32348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3" name="Line 21">
            <a:extLst>
              <a:ext uri="{FF2B5EF4-FFF2-40B4-BE49-F238E27FC236}">
                <a16:creationId xmlns:a16="http://schemas.microsoft.com/office/drawing/2014/main" id="{28F71CE9-94FD-D359-2086-F01D95680E75}"/>
              </a:ext>
            </a:extLst>
          </p:cNvPr>
          <p:cNvSpPr>
            <a:spLocks noChangeShapeType="1"/>
          </p:cNvSpPr>
          <p:nvPr/>
        </p:nvSpPr>
        <p:spPr bwMode="auto">
          <a:xfrm>
            <a:off x="8474292" y="32348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4" name="Line 21">
            <a:extLst>
              <a:ext uri="{FF2B5EF4-FFF2-40B4-BE49-F238E27FC236}">
                <a16:creationId xmlns:a16="http://schemas.microsoft.com/office/drawing/2014/main" id="{239AF107-ED2B-1155-6D71-3C91CD14F767}"/>
              </a:ext>
            </a:extLst>
          </p:cNvPr>
          <p:cNvSpPr>
            <a:spLocks noChangeShapeType="1"/>
          </p:cNvSpPr>
          <p:nvPr/>
        </p:nvSpPr>
        <p:spPr bwMode="auto">
          <a:xfrm>
            <a:off x="7403649" y="32348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grpSp>
        <p:nvGrpSpPr>
          <p:cNvPr id="95" name="Group 94">
            <a:extLst>
              <a:ext uri="{FF2B5EF4-FFF2-40B4-BE49-F238E27FC236}">
                <a16:creationId xmlns:a16="http://schemas.microsoft.com/office/drawing/2014/main" id="{E2C3652D-57BB-965D-018F-6878F3F4C3EF}"/>
              </a:ext>
            </a:extLst>
          </p:cNvPr>
          <p:cNvGrpSpPr/>
          <p:nvPr/>
        </p:nvGrpSpPr>
        <p:grpSpPr>
          <a:xfrm>
            <a:off x="7324818" y="3252375"/>
            <a:ext cx="3385682" cy="257369"/>
            <a:chOff x="7324818" y="3252375"/>
            <a:chExt cx="3385682" cy="257369"/>
          </a:xfrm>
        </p:grpSpPr>
        <p:sp>
          <p:nvSpPr>
            <p:cNvPr id="96" name="TextBox 95">
              <a:extLst>
                <a:ext uri="{FF2B5EF4-FFF2-40B4-BE49-F238E27FC236}">
                  <a16:creationId xmlns:a16="http://schemas.microsoft.com/office/drawing/2014/main" id="{F157EFD2-C615-6E56-771F-0277D8AAFD67}"/>
                </a:ext>
              </a:extLst>
            </p:cNvPr>
            <p:cNvSpPr txBox="1"/>
            <p:nvPr/>
          </p:nvSpPr>
          <p:spPr>
            <a:xfrm>
              <a:off x="10467880" y="3252375"/>
              <a:ext cx="242620"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97" name="TextBox 96">
              <a:extLst>
                <a:ext uri="{FF2B5EF4-FFF2-40B4-BE49-F238E27FC236}">
                  <a16:creationId xmlns:a16="http://schemas.microsoft.com/office/drawing/2014/main" id="{838F676D-2673-920B-C885-BE53BC1F811C}"/>
                </a:ext>
              </a:extLst>
            </p:cNvPr>
            <p:cNvSpPr txBox="1"/>
            <p:nvPr/>
          </p:nvSpPr>
          <p:spPr>
            <a:xfrm>
              <a:off x="9406033" y="3252375"/>
              <a:ext cx="242620"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98" name="TextBox 97">
              <a:extLst>
                <a:ext uri="{FF2B5EF4-FFF2-40B4-BE49-F238E27FC236}">
                  <a16:creationId xmlns:a16="http://schemas.microsoft.com/office/drawing/2014/main" id="{6E14BDA3-0214-3EFE-7306-D3BBA3D9E285}"/>
                </a:ext>
              </a:extLst>
            </p:cNvPr>
            <p:cNvSpPr txBox="1"/>
            <p:nvPr/>
          </p:nvSpPr>
          <p:spPr>
            <a:xfrm>
              <a:off x="8386665" y="3252375"/>
              <a:ext cx="15766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99" name="TextBox 98">
              <a:extLst>
                <a:ext uri="{FF2B5EF4-FFF2-40B4-BE49-F238E27FC236}">
                  <a16:creationId xmlns:a16="http://schemas.microsoft.com/office/drawing/2014/main" id="{6FBE4252-260E-39C8-450E-4B5CF9DD1F08}"/>
                </a:ext>
              </a:extLst>
            </p:cNvPr>
            <p:cNvSpPr txBox="1"/>
            <p:nvPr/>
          </p:nvSpPr>
          <p:spPr>
            <a:xfrm>
              <a:off x="7324818" y="3252375"/>
              <a:ext cx="15766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grpSp>
      <p:sp>
        <p:nvSpPr>
          <p:cNvPr id="100" name="TextBox 99">
            <a:extLst>
              <a:ext uri="{FF2B5EF4-FFF2-40B4-BE49-F238E27FC236}">
                <a16:creationId xmlns:a16="http://schemas.microsoft.com/office/drawing/2014/main" id="{1E6F9285-627F-D09F-28A6-2EB3817D2B0F}"/>
              </a:ext>
            </a:extLst>
          </p:cNvPr>
          <p:cNvSpPr txBox="1"/>
          <p:nvPr/>
        </p:nvSpPr>
        <p:spPr>
          <a:xfrm>
            <a:off x="7842722" y="3388813"/>
            <a:ext cx="2516138"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無作為化後の期間、月数</a:t>
            </a:r>
          </a:p>
        </p:txBody>
      </p:sp>
      <p:grpSp>
        <p:nvGrpSpPr>
          <p:cNvPr id="101" name="Group 100">
            <a:extLst>
              <a:ext uri="{FF2B5EF4-FFF2-40B4-BE49-F238E27FC236}">
                <a16:creationId xmlns:a16="http://schemas.microsoft.com/office/drawing/2014/main" id="{01DC3E7C-E105-A4CE-C603-001F9E3D9CD8}"/>
              </a:ext>
            </a:extLst>
          </p:cNvPr>
          <p:cNvGrpSpPr/>
          <p:nvPr/>
        </p:nvGrpSpPr>
        <p:grpSpPr>
          <a:xfrm>
            <a:off x="7166923" y="3552258"/>
            <a:ext cx="3658995" cy="257369"/>
            <a:chOff x="7166923" y="3252375"/>
            <a:chExt cx="3658995" cy="257369"/>
          </a:xfrm>
        </p:grpSpPr>
        <p:sp>
          <p:nvSpPr>
            <p:cNvPr id="102" name="TextBox 101">
              <a:extLst>
                <a:ext uri="{FF2B5EF4-FFF2-40B4-BE49-F238E27FC236}">
                  <a16:creationId xmlns:a16="http://schemas.microsoft.com/office/drawing/2014/main" id="{DF7D7D1B-698F-8394-5DEC-7165CA27B5D8}"/>
                </a:ext>
              </a:extLst>
            </p:cNvPr>
            <p:cNvSpPr txBox="1"/>
            <p:nvPr/>
          </p:nvSpPr>
          <p:spPr>
            <a:xfrm>
              <a:off x="10352463" y="3252375"/>
              <a:ext cx="473455" cy="257369"/>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17 (7)</a:t>
              </a:r>
            </a:p>
          </p:txBody>
        </p:sp>
        <p:sp>
          <p:nvSpPr>
            <p:cNvPr id="103" name="TextBox 102">
              <a:extLst>
                <a:ext uri="{FF2B5EF4-FFF2-40B4-BE49-F238E27FC236}">
                  <a16:creationId xmlns:a16="http://schemas.microsoft.com/office/drawing/2014/main" id="{5F200368-2E19-CCD1-6810-1FCD3D26F414}"/>
                </a:ext>
              </a:extLst>
            </p:cNvPr>
            <p:cNvSpPr txBox="1"/>
            <p:nvPr/>
          </p:nvSpPr>
          <p:spPr>
            <a:xfrm>
              <a:off x="9290616" y="3252375"/>
              <a:ext cx="473455" cy="257369"/>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32 (7)</a:t>
              </a:r>
            </a:p>
          </p:txBody>
        </p:sp>
        <p:sp>
          <p:nvSpPr>
            <p:cNvPr id="104" name="TextBox 103">
              <a:extLst>
                <a:ext uri="{FF2B5EF4-FFF2-40B4-BE49-F238E27FC236}">
                  <a16:creationId xmlns:a16="http://schemas.microsoft.com/office/drawing/2014/main" id="{1DDF5C7E-E090-D6CA-8B82-00975F2BB8D1}"/>
                </a:ext>
              </a:extLst>
            </p:cNvPr>
            <p:cNvSpPr txBox="1"/>
            <p:nvPr/>
          </p:nvSpPr>
          <p:spPr>
            <a:xfrm>
              <a:off x="8228770" y="3252375"/>
              <a:ext cx="473455" cy="257369"/>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72 (1)</a:t>
              </a:r>
            </a:p>
          </p:txBody>
        </p:sp>
        <p:sp>
          <p:nvSpPr>
            <p:cNvPr id="105" name="TextBox 104">
              <a:extLst>
                <a:ext uri="{FF2B5EF4-FFF2-40B4-BE49-F238E27FC236}">
                  <a16:creationId xmlns:a16="http://schemas.microsoft.com/office/drawing/2014/main" id="{2477792B-FEE5-5FA4-4EF3-B8AC16E46D5B}"/>
                </a:ext>
              </a:extLst>
            </p:cNvPr>
            <p:cNvSpPr txBox="1"/>
            <p:nvPr/>
          </p:nvSpPr>
          <p:spPr>
            <a:xfrm>
              <a:off x="7166923" y="3252375"/>
              <a:ext cx="473455" cy="257369"/>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77 (0)</a:t>
              </a:r>
            </a:p>
          </p:txBody>
        </p:sp>
      </p:grpSp>
      <p:grpSp>
        <p:nvGrpSpPr>
          <p:cNvPr id="106" name="Group 105">
            <a:extLst>
              <a:ext uri="{FF2B5EF4-FFF2-40B4-BE49-F238E27FC236}">
                <a16:creationId xmlns:a16="http://schemas.microsoft.com/office/drawing/2014/main" id="{551DB2A3-FEF0-79DD-FE23-2F0F88FD6E46}"/>
              </a:ext>
            </a:extLst>
          </p:cNvPr>
          <p:cNvGrpSpPr/>
          <p:nvPr/>
        </p:nvGrpSpPr>
        <p:grpSpPr>
          <a:xfrm>
            <a:off x="7166923" y="3728165"/>
            <a:ext cx="3616515" cy="257369"/>
            <a:chOff x="7166923" y="3252375"/>
            <a:chExt cx="3616515" cy="257369"/>
          </a:xfrm>
        </p:grpSpPr>
        <p:sp>
          <p:nvSpPr>
            <p:cNvPr id="107" name="TextBox 106">
              <a:extLst>
                <a:ext uri="{FF2B5EF4-FFF2-40B4-BE49-F238E27FC236}">
                  <a16:creationId xmlns:a16="http://schemas.microsoft.com/office/drawing/2014/main" id="{32CE8DE9-9F61-ACC4-090E-E79B0C24E923}"/>
                </a:ext>
              </a:extLst>
            </p:cNvPr>
            <p:cNvSpPr txBox="1"/>
            <p:nvPr/>
          </p:nvSpPr>
          <p:spPr>
            <a:xfrm>
              <a:off x="10394943" y="3252375"/>
              <a:ext cx="388495" cy="257369"/>
            </a:xfrm>
            <a:prstGeom prst="rect">
              <a:avLst/>
            </a:prstGeom>
            <a:noFill/>
          </p:spPr>
          <p:txBody>
            <a:bodyPr wrap="none" lIns="36000" tIns="36000" rIns="36000" bIns="36000" rtlCol="0" anchor="t" anchorCtr="0">
              <a:spAutoFit/>
            </a:bodyPr>
            <a:lstStyle/>
            <a:p>
              <a:pPr algn="ctr"/>
              <a:r>
                <a:rPr lang="ja-JP" sz="1200">
                  <a:solidFill>
                    <a:srgbClr val="FFC000"/>
                  </a:solidFill>
                  <a:cs typeface="Arial" panose="020B0604020202020204" pitchFamily="34" charset="0"/>
                </a:rPr>
                <a:t>3 (2)</a:t>
              </a:r>
            </a:p>
          </p:txBody>
        </p:sp>
        <p:sp>
          <p:nvSpPr>
            <p:cNvPr id="108" name="TextBox 107">
              <a:extLst>
                <a:ext uri="{FF2B5EF4-FFF2-40B4-BE49-F238E27FC236}">
                  <a16:creationId xmlns:a16="http://schemas.microsoft.com/office/drawing/2014/main" id="{2BE506F7-B82B-68BD-9EA1-34423F54F99D}"/>
                </a:ext>
              </a:extLst>
            </p:cNvPr>
            <p:cNvSpPr txBox="1"/>
            <p:nvPr/>
          </p:nvSpPr>
          <p:spPr>
            <a:xfrm>
              <a:off x="9290616" y="3252375"/>
              <a:ext cx="473455" cy="257369"/>
            </a:xfrm>
            <a:prstGeom prst="rect">
              <a:avLst/>
            </a:prstGeom>
            <a:noFill/>
          </p:spPr>
          <p:txBody>
            <a:bodyPr wrap="none" lIns="36000" tIns="36000" rIns="36000" bIns="36000" rtlCol="0" anchor="t" anchorCtr="0">
              <a:spAutoFit/>
            </a:bodyPr>
            <a:lstStyle/>
            <a:p>
              <a:pPr algn="ctr"/>
              <a:r>
                <a:rPr lang="ja-JP" sz="1200">
                  <a:solidFill>
                    <a:srgbClr val="FFC000"/>
                  </a:solidFill>
                  <a:cs typeface="Arial" panose="020B0604020202020204" pitchFamily="34" charset="0"/>
                </a:rPr>
                <a:t>10 (2)</a:t>
              </a:r>
            </a:p>
          </p:txBody>
        </p:sp>
        <p:sp>
          <p:nvSpPr>
            <p:cNvPr id="109" name="TextBox 108">
              <a:extLst>
                <a:ext uri="{FF2B5EF4-FFF2-40B4-BE49-F238E27FC236}">
                  <a16:creationId xmlns:a16="http://schemas.microsoft.com/office/drawing/2014/main" id="{71CD295E-0653-EEE7-71D0-9BD4F227B46C}"/>
                </a:ext>
              </a:extLst>
            </p:cNvPr>
            <p:cNvSpPr txBox="1"/>
            <p:nvPr/>
          </p:nvSpPr>
          <p:spPr>
            <a:xfrm>
              <a:off x="8228770" y="3252375"/>
              <a:ext cx="473455" cy="257369"/>
            </a:xfrm>
            <a:prstGeom prst="rect">
              <a:avLst/>
            </a:prstGeom>
            <a:noFill/>
          </p:spPr>
          <p:txBody>
            <a:bodyPr wrap="none" lIns="36000" tIns="36000" rIns="36000" bIns="36000" rtlCol="0" anchor="t" anchorCtr="0">
              <a:spAutoFit/>
            </a:bodyPr>
            <a:lstStyle/>
            <a:p>
              <a:pPr algn="ctr"/>
              <a:r>
                <a:rPr lang="ja-JP" sz="1200">
                  <a:solidFill>
                    <a:srgbClr val="FFC000"/>
                  </a:solidFill>
                  <a:cs typeface="Arial" panose="020B0604020202020204" pitchFamily="34" charset="0"/>
                </a:rPr>
                <a:t>27 (0)</a:t>
              </a:r>
            </a:p>
          </p:txBody>
        </p:sp>
        <p:sp>
          <p:nvSpPr>
            <p:cNvPr id="110" name="TextBox 109">
              <a:extLst>
                <a:ext uri="{FF2B5EF4-FFF2-40B4-BE49-F238E27FC236}">
                  <a16:creationId xmlns:a16="http://schemas.microsoft.com/office/drawing/2014/main" id="{47A35162-8A01-48BC-891A-B81DD360E773}"/>
                </a:ext>
              </a:extLst>
            </p:cNvPr>
            <p:cNvSpPr txBox="1"/>
            <p:nvPr/>
          </p:nvSpPr>
          <p:spPr>
            <a:xfrm>
              <a:off x="7166923" y="3252375"/>
              <a:ext cx="473455" cy="257369"/>
            </a:xfrm>
            <a:prstGeom prst="rect">
              <a:avLst/>
            </a:prstGeom>
            <a:noFill/>
          </p:spPr>
          <p:txBody>
            <a:bodyPr wrap="none" lIns="36000" tIns="36000" rIns="36000" bIns="36000" rtlCol="0" anchor="t" anchorCtr="0">
              <a:spAutoFit/>
            </a:bodyPr>
            <a:lstStyle/>
            <a:p>
              <a:pPr algn="ctr"/>
              <a:r>
                <a:rPr lang="ja-JP" sz="1200">
                  <a:solidFill>
                    <a:srgbClr val="FFC000"/>
                  </a:solidFill>
                  <a:cs typeface="Arial" panose="020B0604020202020204" pitchFamily="34" charset="0"/>
                </a:rPr>
                <a:t>37 (0)</a:t>
              </a:r>
            </a:p>
          </p:txBody>
        </p:sp>
      </p:grpSp>
      <p:cxnSp>
        <p:nvCxnSpPr>
          <p:cNvPr id="111" name="Straight Connector 110">
            <a:extLst>
              <a:ext uri="{FF2B5EF4-FFF2-40B4-BE49-F238E27FC236}">
                <a16:creationId xmlns:a16="http://schemas.microsoft.com/office/drawing/2014/main" id="{F2A0A048-6006-01AA-B3ED-0714D61399F6}"/>
              </a:ext>
            </a:extLst>
          </p:cNvPr>
          <p:cNvCxnSpPr>
            <a:cxnSpLocks/>
          </p:cNvCxnSpPr>
          <p:nvPr/>
        </p:nvCxnSpPr>
        <p:spPr>
          <a:xfrm>
            <a:off x="7403649" y="2892342"/>
            <a:ext cx="14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485E189-4D36-F8E9-C3B5-E7795A8BEFC4}"/>
              </a:ext>
            </a:extLst>
          </p:cNvPr>
          <p:cNvCxnSpPr>
            <a:cxnSpLocks/>
          </p:cNvCxnSpPr>
          <p:nvPr/>
        </p:nvCxnSpPr>
        <p:spPr>
          <a:xfrm>
            <a:off x="7403649" y="3079408"/>
            <a:ext cx="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9F7C6DD7-B6ED-2D64-4CE1-2A7D3EE57CF8}"/>
              </a:ext>
            </a:extLst>
          </p:cNvPr>
          <p:cNvSpPr txBox="1"/>
          <p:nvPr/>
        </p:nvSpPr>
        <p:spPr>
          <a:xfrm>
            <a:off x="7479668" y="2750548"/>
            <a:ext cx="1755609" cy="461665"/>
          </a:xfrm>
          <a:prstGeom prst="rect">
            <a:avLst/>
          </a:prstGeom>
          <a:noFill/>
        </p:spPr>
        <p:txBody>
          <a:bodyPr wrap="none" rtlCol="0">
            <a:spAutoFit/>
          </a:bodyPr>
          <a:lstStyle/>
          <a:p>
            <a:r>
              <a:rPr lang="ja-JP" sz="1200">
                <a:solidFill>
                  <a:schemeClr val="tx1"/>
                </a:solidFill>
              </a:rPr>
              <a:t>局所治療あり</a:t>
            </a:r>
          </a:p>
          <a:p>
            <a:r>
              <a:rPr lang="ja-JP" sz="1200">
                <a:solidFill>
                  <a:schemeClr val="tx1"/>
                </a:solidFill>
              </a:rPr>
              <a:t>局所治療なし</a:t>
            </a:r>
          </a:p>
        </p:txBody>
      </p:sp>
      <p:sp>
        <p:nvSpPr>
          <p:cNvPr id="114" name="TextBox 113">
            <a:extLst>
              <a:ext uri="{FF2B5EF4-FFF2-40B4-BE49-F238E27FC236}">
                <a16:creationId xmlns:a16="http://schemas.microsoft.com/office/drawing/2014/main" id="{E8959803-CC11-A3D6-176C-CD8C2FB55A6F}"/>
              </a:ext>
            </a:extLst>
          </p:cNvPr>
          <p:cNvSpPr txBox="1"/>
          <p:nvPr/>
        </p:nvSpPr>
        <p:spPr>
          <a:xfrm>
            <a:off x="9716020" y="1782531"/>
            <a:ext cx="1899879" cy="276999"/>
          </a:xfrm>
          <a:prstGeom prst="rect">
            <a:avLst/>
          </a:prstGeom>
          <a:noFill/>
        </p:spPr>
        <p:txBody>
          <a:bodyPr wrap="none" rtlCol="0">
            <a:spAutoFit/>
          </a:bodyPr>
          <a:lstStyle/>
          <a:p>
            <a:r>
              <a:rPr lang="ja-JP" sz="1200" b="1">
                <a:solidFill>
                  <a:schemeClr val="tx1"/>
                </a:solidFill>
              </a:rPr>
              <a:t>ダブレット + ベバシズマブ</a:t>
            </a:r>
          </a:p>
        </p:txBody>
      </p:sp>
      <p:grpSp>
        <p:nvGrpSpPr>
          <p:cNvPr id="115" name="Group 114">
            <a:extLst>
              <a:ext uri="{FF2B5EF4-FFF2-40B4-BE49-F238E27FC236}">
                <a16:creationId xmlns:a16="http://schemas.microsoft.com/office/drawing/2014/main" id="{33EA362E-88B0-EA0B-255C-31EB305388C5}"/>
              </a:ext>
            </a:extLst>
          </p:cNvPr>
          <p:cNvGrpSpPr/>
          <p:nvPr/>
        </p:nvGrpSpPr>
        <p:grpSpPr>
          <a:xfrm>
            <a:off x="7422781" y="1710358"/>
            <a:ext cx="3329440" cy="1092734"/>
            <a:chOff x="4024312" y="2743199"/>
            <a:chExt cx="4140126" cy="1371923"/>
          </a:xfrm>
        </p:grpSpPr>
        <p:sp>
          <p:nvSpPr>
            <p:cNvPr id="116" name="Freeform: Shape 200">
              <a:extLst>
                <a:ext uri="{FF2B5EF4-FFF2-40B4-BE49-F238E27FC236}">
                  <a16:creationId xmlns:a16="http://schemas.microsoft.com/office/drawing/2014/main" id="{3F9693C6-298A-A9E8-C539-F54174AAB06A}"/>
                </a:ext>
              </a:extLst>
            </p:cNvPr>
            <p:cNvSpPr/>
            <p:nvPr/>
          </p:nvSpPr>
          <p:spPr>
            <a:xfrm>
              <a:off x="4024312" y="2743199"/>
              <a:ext cx="4140126" cy="1371923"/>
            </a:xfrm>
            <a:custGeom>
              <a:avLst/>
              <a:gdLst>
                <a:gd name="connsiteX0" fmla="*/ 4140127 w 4140126"/>
                <a:gd name="connsiteY0" fmla="*/ 1371924 h 1371923"/>
                <a:gd name="connsiteX1" fmla="*/ 3731524 w 4140126"/>
                <a:gd name="connsiteY1" fmla="*/ 1371924 h 1371923"/>
                <a:gd name="connsiteX2" fmla="*/ 3731524 w 4140126"/>
                <a:gd name="connsiteY2" fmla="*/ 1339453 h 1371923"/>
                <a:gd name="connsiteX3" fmla="*/ 3658467 w 4140126"/>
                <a:gd name="connsiteY3" fmla="*/ 1339453 h 1371923"/>
                <a:gd name="connsiteX4" fmla="*/ 3658467 w 4140126"/>
                <a:gd name="connsiteY4" fmla="*/ 1315098 h 1371923"/>
                <a:gd name="connsiteX5" fmla="*/ 3455518 w 4140126"/>
                <a:gd name="connsiteY5" fmla="*/ 1315098 h 1371923"/>
                <a:gd name="connsiteX6" fmla="*/ 3455518 w 4140126"/>
                <a:gd name="connsiteY6" fmla="*/ 1293447 h 1371923"/>
                <a:gd name="connsiteX7" fmla="*/ 3406807 w 4140126"/>
                <a:gd name="connsiteY7" fmla="*/ 1293447 h 1371923"/>
                <a:gd name="connsiteX8" fmla="*/ 3406807 w 4140126"/>
                <a:gd name="connsiteY8" fmla="*/ 1266396 h 1371923"/>
                <a:gd name="connsiteX9" fmla="*/ 3374336 w 4140126"/>
                <a:gd name="connsiteY9" fmla="*/ 1266396 h 1371923"/>
                <a:gd name="connsiteX10" fmla="*/ 3374336 w 4140126"/>
                <a:gd name="connsiteY10" fmla="*/ 1233916 h 1371923"/>
                <a:gd name="connsiteX11" fmla="*/ 3301279 w 4140126"/>
                <a:gd name="connsiteY11" fmla="*/ 1233916 h 1371923"/>
                <a:gd name="connsiteX12" fmla="*/ 3301279 w 4140126"/>
                <a:gd name="connsiteY12" fmla="*/ 1206865 h 1371923"/>
                <a:gd name="connsiteX13" fmla="*/ 3206572 w 4140126"/>
                <a:gd name="connsiteY13" fmla="*/ 1206865 h 1371923"/>
                <a:gd name="connsiteX14" fmla="*/ 3206572 w 4140126"/>
                <a:gd name="connsiteY14" fmla="*/ 1171680 h 1371923"/>
                <a:gd name="connsiteX15" fmla="*/ 3011738 w 4140126"/>
                <a:gd name="connsiteY15" fmla="*/ 1171680 h 1371923"/>
                <a:gd name="connsiteX16" fmla="*/ 3011738 w 4140126"/>
                <a:gd name="connsiteY16" fmla="*/ 1155449 h 1371923"/>
                <a:gd name="connsiteX17" fmla="*/ 2990088 w 4140126"/>
                <a:gd name="connsiteY17" fmla="*/ 1155449 h 1371923"/>
                <a:gd name="connsiteX18" fmla="*/ 2990088 w 4140126"/>
                <a:gd name="connsiteY18" fmla="*/ 1128389 h 1371923"/>
                <a:gd name="connsiteX19" fmla="*/ 2965742 w 4140126"/>
                <a:gd name="connsiteY19" fmla="*/ 1128389 h 1371923"/>
                <a:gd name="connsiteX20" fmla="*/ 2965742 w 4140126"/>
                <a:gd name="connsiteY20" fmla="*/ 1098623 h 1371923"/>
                <a:gd name="connsiteX21" fmla="*/ 2803379 w 4140126"/>
                <a:gd name="connsiteY21" fmla="*/ 1098623 h 1371923"/>
                <a:gd name="connsiteX22" fmla="*/ 2803379 w 4140126"/>
                <a:gd name="connsiteY22" fmla="*/ 1044502 h 1371923"/>
                <a:gd name="connsiteX23" fmla="*/ 2776318 w 4140126"/>
                <a:gd name="connsiteY23" fmla="*/ 1044502 h 1371923"/>
                <a:gd name="connsiteX24" fmla="*/ 2776318 w 4140126"/>
                <a:gd name="connsiteY24" fmla="*/ 1001211 h 1371923"/>
                <a:gd name="connsiteX25" fmla="*/ 2760088 w 4140126"/>
                <a:gd name="connsiteY25" fmla="*/ 1001211 h 1371923"/>
                <a:gd name="connsiteX26" fmla="*/ 2760088 w 4140126"/>
                <a:gd name="connsiteY26" fmla="*/ 968740 h 1371923"/>
                <a:gd name="connsiteX27" fmla="*/ 2540899 w 4140126"/>
                <a:gd name="connsiteY27" fmla="*/ 968740 h 1371923"/>
                <a:gd name="connsiteX28" fmla="*/ 2540899 w 4140126"/>
                <a:gd name="connsiteY28" fmla="*/ 936265 h 1371923"/>
                <a:gd name="connsiteX29" fmla="*/ 2478662 w 4140126"/>
                <a:gd name="connsiteY29" fmla="*/ 936265 h 1371923"/>
                <a:gd name="connsiteX30" fmla="*/ 2478662 w 4140126"/>
                <a:gd name="connsiteY30" fmla="*/ 917322 h 1371923"/>
                <a:gd name="connsiteX31" fmla="*/ 2413721 w 4140126"/>
                <a:gd name="connsiteY31" fmla="*/ 917322 h 1371923"/>
                <a:gd name="connsiteX32" fmla="*/ 2413721 w 4140126"/>
                <a:gd name="connsiteY32" fmla="*/ 830731 h 1371923"/>
                <a:gd name="connsiteX33" fmla="*/ 2319014 w 4140126"/>
                <a:gd name="connsiteY33" fmla="*/ 830731 h 1371923"/>
                <a:gd name="connsiteX34" fmla="*/ 2319014 w 4140126"/>
                <a:gd name="connsiteY34" fmla="*/ 800966 h 1371923"/>
                <a:gd name="connsiteX35" fmla="*/ 2297363 w 4140126"/>
                <a:gd name="connsiteY35" fmla="*/ 800966 h 1371923"/>
                <a:gd name="connsiteX36" fmla="*/ 2297363 w 4140126"/>
                <a:gd name="connsiteY36" fmla="*/ 771200 h 1371923"/>
                <a:gd name="connsiteX37" fmla="*/ 2275713 w 4140126"/>
                <a:gd name="connsiteY37" fmla="*/ 771200 h 1371923"/>
                <a:gd name="connsiteX38" fmla="*/ 2275713 w 4140126"/>
                <a:gd name="connsiteY38" fmla="*/ 749553 h 1371923"/>
                <a:gd name="connsiteX39" fmla="*/ 2264893 w 4140126"/>
                <a:gd name="connsiteY39" fmla="*/ 749553 h 1371923"/>
                <a:gd name="connsiteX40" fmla="*/ 2264893 w 4140126"/>
                <a:gd name="connsiteY40" fmla="*/ 719787 h 1371923"/>
                <a:gd name="connsiteX41" fmla="*/ 2213477 w 4140126"/>
                <a:gd name="connsiteY41" fmla="*/ 719787 h 1371923"/>
                <a:gd name="connsiteX42" fmla="*/ 2213477 w 4140126"/>
                <a:gd name="connsiteY42" fmla="*/ 692728 h 1371923"/>
                <a:gd name="connsiteX43" fmla="*/ 2172891 w 4140126"/>
                <a:gd name="connsiteY43" fmla="*/ 692728 h 1371923"/>
                <a:gd name="connsiteX44" fmla="*/ 2172891 w 4140126"/>
                <a:gd name="connsiteY44" fmla="*/ 665668 h 1371923"/>
                <a:gd name="connsiteX45" fmla="*/ 2086299 w 4140126"/>
                <a:gd name="connsiteY45" fmla="*/ 665668 h 1371923"/>
                <a:gd name="connsiteX46" fmla="*/ 2086299 w 4140126"/>
                <a:gd name="connsiteY46" fmla="*/ 619666 h 1371923"/>
                <a:gd name="connsiteX47" fmla="*/ 2048418 w 4140126"/>
                <a:gd name="connsiteY47" fmla="*/ 619666 h 1371923"/>
                <a:gd name="connsiteX48" fmla="*/ 2048418 w 4140126"/>
                <a:gd name="connsiteY48" fmla="*/ 587194 h 1371923"/>
                <a:gd name="connsiteX49" fmla="*/ 2007822 w 4140126"/>
                <a:gd name="connsiteY49" fmla="*/ 587194 h 1371923"/>
                <a:gd name="connsiteX50" fmla="*/ 2007822 w 4140126"/>
                <a:gd name="connsiteY50" fmla="*/ 524957 h 1371923"/>
                <a:gd name="connsiteX51" fmla="*/ 1978057 w 4140126"/>
                <a:gd name="connsiteY51" fmla="*/ 524957 h 1371923"/>
                <a:gd name="connsiteX52" fmla="*/ 1978057 w 4140126"/>
                <a:gd name="connsiteY52" fmla="*/ 495191 h 1371923"/>
                <a:gd name="connsiteX53" fmla="*/ 1959121 w 4140126"/>
                <a:gd name="connsiteY53" fmla="*/ 495191 h 1371923"/>
                <a:gd name="connsiteX54" fmla="*/ 1959121 w 4140126"/>
                <a:gd name="connsiteY54" fmla="*/ 468132 h 1371923"/>
                <a:gd name="connsiteX55" fmla="*/ 1940176 w 4140126"/>
                <a:gd name="connsiteY55" fmla="*/ 468132 h 1371923"/>
                <a:gd name="connsiteX56" fmla="*/ 1940176 w 4140126"/>
                <a:gd name="connsiteY56" fmla="*/ 441072 h 1371923"/>
                <a:gd name="connsiteX57" fmla="*/ 1880645 w 4140126"/>
                <a:gd name="connsiteY57" fmla="*/ 441072 h 1371923"/>
                <a:gd name="connsiteX58" fmla="*/ 1880645 w 4140126"/>
                <a:gd name="connsiteY58" fmla="*/ 419425 h 1371923"/>
                <a:gd name="connsiteX59" fmla="*/ 1785938 w 4140126"/>
                <a:gd name="connsiteY59" fmla="*/ 419425 h 1371923"/>
                <a:gd name="connsiteX60" fmla="*/ 1785938 w 4140126"/>
                <a:gd name="connsiteY60" fmla="*/ 389659 h 1371923"/>
                <a:gd name="connsiteX61" fmla="*/ 1761582 w 4140126"/>
                <a:gd name="connsiteY61" fmla="*/ 389659 h 1371923"/>
                <a:gd name="connsiteX62" fmla="*/ 1761582 w 4140126"/>
                <a:gd name="connsiteY62" fmla="*/ 365306 h 1371923"/>
                <a:gd name="connsiteX63" fmla="*/ 1674990 w 4140126"/>
                <a:gd name="connsiteY63" fmla="*/ 365306 h 1371923"/>
                <a:gd name="connsiteX64" fmla="*/ 1674990 w 4140126"/>
                <a:gd name="connsiteY64" fmla="*/ 340952 h 1371923"/>
                <a:gd name="connsiteX65" fmla="*/ 1656055 w 4140126"/>
                <a:gd name="connsiteY65" fmla="*/ 340952 h 1371923"/>
                <a:gd name="connsiteX66" fmla="*/ 1656055 w 4140126"/>
                <a:gd name="connsiteY66" fmla="*/ 308480 h 1371923"/>
                <a:gd name="connsiteX67" fmla="*/ 1604639 w 4140126"/>
                <a:gd name="connsiteY67" fmla="*/ 308480 h 1371923"/>
                <a:gd name="connsiteX68" fmla="*/ 1604639 w 4140126"/>
                <a:gd name="connsiteY68" fmla="*/ 267891 h 1371923"/>
                <a:gd name="connsiteX69" fmla="*/ 1569463 w 4140126"/>
                <a:gd name="connsiteY69" fmla="*/ 267891 h 1371923"/>
                <a:gd name="connsiteX70" fmla="*/ 1569463 w 4140126"/>
                <a:gd name="connsiteY70" fmla="*/ 240831 h 1371923"/>
                <a:gd name="connsiteX71" fmla="*/ 1542402 w 4140126"/>
                <a:gd name="connsiteY71" fmla="*/ 240831 h 1371923"/>
                <a:gd name="connsiteX72" fmla="*/ 1542402 w 4140126"/>
                <a:gd name="connsiteY72" fmla="*/ 213771 h 1371923"/>
                <a:gd name="connsiteX73" fmla="*/ 1415225 w 4140126"/>
                <a:gd name="connsiteY73" fmla="*/ 213771 h 1371923"/>
                <a:gd name="connsiteX74" fmla="*/ 1415225 w 4140126"/>
                <a:gd name="connsiteY74" fmla="*/ 192124 h 1371923"/>
                <a:gd name="connsiteX75" fmla="*/ 1390869 w 4140126"/>
                <a:gd name="connsiteY75" fmla="*/ 192124 h 1371923"/>
                <a:gd name="connsiteX76" fmla="*/ 1390869 w 4140126"/>
                <a:gd name="connsiteY76" fmla="*/ 148828 h 1371923"/>
                <a:gd name="connsiteX77" fmla="*/ 1371924 w 4140126"/>
                <a:gd name="connsiteY77" fmla="*/ 148828 h 1371923"/>
                <a:gd name="connsiteX78" fmla="*/ 1371924 w 4140126"/>
                <a:gd name="connsiteY78" fmla="*/ 124475 h 1371923"/>
                <a:gd name="connsiteX79" fmla="*/ 1325928 w 4140126"/>
                <a:gd name="connsiteY79" fmla="*/ 124475 h 1371923"/>
                <a:gd name="connsiteX80" fmla="*/ 1325928 w 4140126"/>
                <a:gd name="connsiteY80" fmla="*/ 92003 h 1371923"/>
                <a:gd name="connsiteX81" fmla="*/ 1260977 w 4140126"/>
                <a:gd name="connsiteY81" fmla="*/ 92003 h 1371923"/>
                <a:gd name="connsiteX82" fmla="*/ 1260977 w 4140126"/>
                <a:gd name="connsiteY82" fmla="*/ 73061 h 1371923"/>
                <a:gd name="connsiteX83" fmla="*/ 1220391 w 4140126"/>
                <a:gd name="connsiteY83" fmla="*/ 73061 h 1371923"/>
                <a:gd name="connsiteX84" fmla="*/ 1220391 w 4140126"/>
                <a:gd name="connsiteY84" fmla="*/ 51413 h 1371923"/>
                <a:gd name="connsiteX85" fmla="*/ 411307 w 4140126"/>
                <a:gd name="connsiteY85" fmla="*/ 51413 h 1371923"/>
                <a:gd name="connsiteX86" fmla="*/ 411307 w 4140126"/>
                <a:gd name="connsiteY86" fmla="*/ 27060 h 1371923"/>
                <a:gd name="connsiteX87" fmla="*/ 351775 w 4140126"/>
                <a:gd name="connsiteY87" fmla="*/ 27060 h 1371923"/>
                <a:gd name="connsiteX88" fmla="*/ 351775 w 4140126"/>
                <a:gd name="connsiteY88" fmla="*/ 0 h 1371923"/>
                <a:gd name="connsiteX89" fmla="*/ 0 w 4140126"/>
                <a:gd name="connsiteY89" fmla="*/ 0 h 137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140126" h="1371923">
                  <a:moveTo>
                    <a:pt x="4140127" y="1371924"/>
                  </a:moveTo>
                  <a:lnTo>
                    <a:pt x="3731524" y="1371924"/>
                  </a:lnTo>
                  <a:lnTo>
                    <a:pt x="3731524" y="1339453"/>
                  </a:lnTo>
                  <a:lnTo>
                    <a:pt x="3658467" y="1339453"/>
                  </a:lnTo>
                  <a:lnTo>
                    <a:pt x="3658467" y="1315098"/>
                  </a:lnTo>
                  <a:lnTo>
                    <a:pt x="3455518" y="1315098"/>
                  </a:lnTo>
                  <a:lnTo>
                    <a:pt x="3455518" y="1293447"/>
                  </a:lnTo>
                  <a:lnTo>
                    <a:pt x="3406807" y="1293447"/>
                  </a:lnTo>
                  <a:lnTo>
                    <a:pt x="3406807" y="1266396"/>
                  </a:lnTo>
                  <a:lnTo>
                    <a:pt x="3374336" y="1266396"/>
                  </a:lnTo>
                  <a:lnTo>
                    <a:pt x="3374336" y="1233916"/>
                  </a:lnTo>
                  <a:lnTo>
                    <a:pt x="3301279" y="1233916"/>
                  </a:lnTo>
                  <a:lnTo>
                    <a:pt x="3301279" y="1206865"/>
                  </a:lnTo>
                  <a:lnTo>
                    <a:pt x="3206572" y="1206865"/>
                  </a:lnTo>
                  <a:lnTo>
                    <a:pt x="3206572" y="1171680"/>
                  </a:lnTo>
                  <a:lnTo>
                    <a:pt x="3011738" y="1171680"/>
                  </a:lnTo>
                  <a:lnTo>
                    <a:pt x="3011738" y="1155449"/>
                  </a:lnTo>
                  <a:lnTo>
                    <a:pt x="2990088" y="1155449"/>
                  </a:lnTo>
                  <a:lnTo>
                    <a:pt x="2990088" y="1128389"/>
                  </a:lnTo>
                  <a:lnTo>
                    <a:pt x="2965742" y="1128389"/>
                  </a:lnTo>
                  <a:lnTo>
                    <a:pt x="2965742" y="1098623"/>
                  </a:lnTo>
                  <a:lnTo>
                    <a:pt x="2803379" y="1098623"/>
                  </a:lnTo>
                  <a:lnTo>
                    <a:pt x="2803379" y="1044502"/>
                  </a:lnTo>
                  <a:lnTo>
                    <a:pt x="2776318" y="1044502"/>
                  </a:lnTo>
                  <a:lnTo>
                    <a:pt x="2776318" y="1001211"/>
                  </a:lnTo>
                  <a:lnTo>
                    <a:pt x="2760088" y="1001211"/>
                  </a:lnTo>
                  <a:lnTo>
                    <a:pt x="2760088" y="968740"/>
                  </a:lnTo>
                  <a:lnTo>
                    <a:pt x="2540899" y="968740"/>
                  </a:lnTo>
                  <a:lnTo>
                    <a:pt x="2540899" y="936265"/>
                  </a:lnTo>
                  <a:lnTo>
                    <a:pt x="2478662" y="936265"/>
                  </a:lnTo>
                  <a:lnTo>
                    <a:pt x="2478662" y="917322"/>
                  </a:lnTo>
                  <a:lnTo>
                    <a:pt x="2413721" y="917322"/>
                  </a:lnTo>
                  <a:lnTo>
                    <a:pt x="2413721" y="830731"/>
                  </a:lnTo>
                  <a:lnTo>
                    <a:pt x="2319014" y="830731"/>
                  </a:lnTo>
                  <a:lnTo>
                    <a:pt x="2319014" y="800966"/>
                  </a:lnTo>
                  <a:lnTo>
                    <a:pt x="2297363" y="800966"/>
                  </a:lnTo>
                  <a:lnTo>
                    <a:pt x="2297363" y="771200"/>
                  </a:lnTo>
                  <a:lnTo>
                    <a:pt x="2275713" y="771200"/>
                  </a:lnTo>
                  <a:lnTo>
                    <a:pt x="2275713" y="749553"/>
                  </a:lnTo>
                  <a:lnTo>
                    <a:pt x="2264893" y="749553"/>
                  </a:lnTo>
                  <a:lnTo>
                    <a:pt x="2264893" y="719787"/>
                  </a:lnTo>
                  <a:lnTo>
                    <a:pt x="2213477" y="719787"/>
                  </a:lnTo>
                  <a:lnTo>
                    <a:pt x="2213477" y="692728"/>
                  </a:lnTo>
                  <a:lnTo>
                    <a:pt x="2172891" y="692728"/>
                  </a:lnTo>
                  <a:lnTo>
                    <a:pt x="2172891" y="665668"/>
                  </a:lnTo>
                  <a:lnTo>
                    <a:pt x="2086299" y="665668"/>
                  </a:lnTo>
                  <a:lnTo>
                    <a:pt x="2086299" y="619666"/>
                  </a:lnTo>
                  <a:lnTo>
                    <a:pt x="2048418" y="619666"/>
                  </a:lnTo>
                  <a:lnTo>
                    <a:pt x="2048418" y="587194"/>
                  </a:lnTo>
                  <a:lnTo>
                    <a:pt x="2007822" y="587194"/>
                  </a:lnTo>
                  <a:lnTo>
                    <a:pt x="2007822" y="524957"/>
                  </a:lnTo>
                  <a:lnTo>
                    <a:pt x="1978057" y="524957"/>
                  </a:lnTo>
                  <a:lnTo>
                    <a:pt x="1978057" y="495191"/>
                  </a:lnTo>
                  <a:lnTo>
                    <a:pt x="1959121" y="495191"/>
                  </a:lnTo>
                  <a:lnTo>
                    <a:pt x="1959121" y="468132"/>
                  </a:lnTo>
                  <a:lnTo>
                    <a:pt x="1940176" y="468132"/>
                  </a:lnTo>
                  <a:lnTo>
                    <a:pt x="1940176" y="441072"/>
                  </a:lnTo>
                  <a:lnTo>
                    <a:pt x="1880645" y="441072"/>
                  </a:lnTo>
                  <a:lnTo>
                    <a:pt x="1880645" y="419425"/>
                  </a:lnTo>
                  <a:lnTo>
                    <a:pt x="1785938" y="419425"/>
                  </a:lnTo>
                  <a:lnTo>
                    <a:pt x="1785938" y="389659"/>
                  </a:lnTo>
                  <a:lnTo>
                    <a:pt x="1761582" y="389659"/>
                  </a:lnTo>
                  <a:lnTo>
                    <a:pt x="1761582" y="365306"/>
                  </a:lnTo>
                  <a:lnTo>
                    <a:pt x="1674990" y="365306"/>
                  </a:lnTo>
                  <a:lnTo>
                    <a:pt x="1674990" y="340952"/>
                  </a:lnTo>
                  <a:lnTo>
                    <a:pt x="1656055" y="340952"/>
                  </a:lnTo>
                  <a:lnTo>
                    <a:pt x="1656055" y="308480"/>
                  </a:lnTo>
                  <a:lnTo>
                    <a:pt x="1604639" y="308480"/>
                  </a:lnTo>
                  <a:lnTo>
                    <a:pt x="1604639" y="267891"/>
                  </a:lnTo>
                  <a:lnTo>
                    <a:pt x="1569463" y="267891"/>
                  </a:lnTo>
                  <a:lnTo>
                    <a:pt x="1569463" y="240831"/>
                  </a:lnTo>
                  <a:lnTo>
                    <a:pt x="1542402" y="240831"/>
                  </a:lnTo>
                  <a:lnTo>
                    <a:pt x="1542402" y="213771"/>
                  </a:lnTo>
                  <a:lnTo>
                    <a:pt x="1415225" y="213771"/>
                  </a:lnTo>
                  <a:lnTo>
                    <a:pt x="1415225" y="192124"/>
                  </a:lnTo>
                  <a:lnTo>
                    <a:pt x="1390869" y="192124"/>
                  </a:lnTo>
                  <a:lnTo>
                    <a:pt x="1390869" y="148828"/>
                  </a:lnTo>
                  <a:lnTo>
                    <a:pt x="1371924" y="148828"/>
                  </a:lnTo>
                  <a:lnTo>
                    <a:pt x="1371924" y="124475"/>
                  </a:lnTo>
                  <a:lnTo>
                    <a:pt x="1325928" y="124475"/>
                  </a:lnTo>
                  <a:lnTo>
                    <a:pt x="1325928" y="92003"/>
                  </a:lnTo>
                  <a:lnTo>
                    <a:pt x="1260977" y="92003"/>
                  </a:lnTo>
                  <a:lnTo>
                    <a:pt x="1260977" y="73061"/>
                  </a:lnTo>
                  <a:lnTo>
                    <a:pt x="1220391" y="73061"/>
                  </a:lnTo>
                  <a:lnTo>
                    <a:pt x="1220391" y="51413"/>
                  </a:lnTo>
                  <a:lnTo>
                    <a:pt x="411307" y="51413"/>
                  </a:lnTo>
                  <a:lnTo>
                    <a:pt x="411307" y="27060"/>
                  </a:lnTo>
                  <a:lnTo>
                    <a:pt x="351775" y="27060"/>
                  </a:lnTo>
                  <a:lnTo>
                    <a:pt x="351775" y="0"/>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201">
              <a:extLst>
                <a:ext uri="{FF2B5EF4-FFF2-40B4-BE49-F238E27FC236}">
                  <a16:creationId xmlns:a16="http://schemas.microsoft.com/office/drawing/2014/main" id="{89CC2A30-027D-B996-1E70-D0A0E51C6A00}"/>
                </a:ext>
              </a:extLst>
            </p:cNvPr>
            <p:cNvSpPr/>
            <p:nvPr/>
          </p:nvSpPr>
          <p:spPr>
            <a:xfrm>
              <a:off x="5319492" y="281919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202">
              <a:extLst>
                <a:ext uri="{FF2B5EF4-FFF2-40B4-BE49-F238E27FC236}">
                  <a16:creationId xmlns:a16="http://schemas.microsoft.com/office/drawing/2014/main" id="{548B00A5-653E-89F2-5BBA-2EDE5F58B7BE}"/>
                </a:ext>
              </a:extLst>
            </p:cNvPr>
            <p:cNvSpPr/>
            <p:nvPr/>
          </p:nvSpPr>
          <p:spPr>
            <a:xfrm>
              <a:off x="5757642" y="3066845"/>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203">
              <a:extLst>
                <a:ext uri="{FF2B5EF4-FFF2-40B4-BE49-F238E27FC236}">
                  <a16:creationId xmlns:a16="http://schemas.microsoft.com/office/drawing/2014/main" id="{8B81ECE3-8C95-2E7A-612A-DE264F33388A}"/>
                </a:ext>
              </a:extLst>
            </p:cNvPr>
            <p:cNvSpPr/>
            <p:nvPr/>
          </p:nvSpPr>
          <p:spPr>
            <a:xfrm>
              <a:off x="5833842" y="3123996"/>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04">
              <a:extLst>
                <a:ext uri="{FF2B5EF4-FFF2-40B4-BE49-F238E27FC236}">
                  <a16:creationId xmlns:a16="http://schemas.microsoft.com/office/drawing/2014/main" id="{56DE8F16-CA12-E6F2-B917-75547E7E22CB}"/>
                </a:ext>
              </a:extLst>
            </p:cNvPr>
            <p:cNvSpPr/>
            <p:nvPr/>
          </p:nvSpPr>
          <p:spPr>
            <a:xfrm>
              <a:off x="6176742" y="3390698"/>
              <a:ext cx="9525" cy="53999"/>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05">
              <a:extLst>
                <a:ext uri="{FF2B5EF4-FFF2-40B4-BE49-F238E27FC236}">
                  <a16:creationId xmlns:a16="http://schemas.microsoft.com/office/drawing/2014/main" id="{6F32A735-5DC3-47B3-8868-AD290E275CB6}"/>
                </a:ext>
              </a:extLst>
            </p:cNvPr>
            <p:cNvSpPr/>
            <p:nvPr/>
          </p:nvSpPr>
          <p:spPr>
            <a:xfrm>
              <a:off x="5387749" y="2941445"/>
              <a:ext cx="53997" cy="9525"/>
            </a:xfrm>
            <a:custGeom>
              <a:avLst/>
              <a:gdLst>
                <a:gd name="connsiteX0" fmla="*/ 53997 w 53997"/>
                <a:gd name="connsiteY0" fmla="*/ 0 h 9525"/>
                <a:gd name="connsiteX1" fmla="*/ 0 w 53997"/>
                <a:gd name="connsiteY1" fmla="*/ 0 h 9525"/>
              </a:gdLst>
              <a:ahLst/>
              <a:cxnLst>
                <a:cxn ang="0">
                  <a:pos x="connsiteX0" y="connsiteY0"/>
                </a:cxn>
                <a:cxn ang="0">
                  <a:pos x="connsiteX1" y="connsiteY1"/>
                </a:cxn>
              </a:cxnLst>
              <a:rect l="l" t="t" r="r" b="b"/>
              <a:pathLst>
                <a:path w="53997" h="9525">
                  <a:moveTo>
                    <a:pt x="53997" y="0"/>
                  </a:move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06">
              <a:extLst>
                <a:ext uri="{FF2B5EF4-FFF2-40B4-BE49-F238E27FC236}">
                  <a16:creationId xmlns:a16="http://schemas.microsoft.com/office/drawing/2014/main" id="{53A8EC0A-E77D-9A11-2A62-FA5790290672}"/>
                </a:ext>
              </a:extLst>
            </p:cNvPr>
            <p:cNvSpPr/>
            <p:nvPr/>
          </p:nvSpPr>
          <p:spPr>
            <a:xfrm>
              <a:off x="6271992" y="3428798"/>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23" name="Group 122">
            <a:extLst>
              <a:ext uri="{FF2B5EF4-FFF2-40B4-BE49-F238E27FC236}">
                <a16:creationId xmlns:a16="http://schemas.microsoft.com/office/drawing/2014/main" id="{779F1D4F-B79C-7F0E-5F1D-5D4808A83C42}"/>
              </a:ext>
            </a:extLst>
          </p:cNvPr>
          <p:cNvGrpSpPr/>
          <p:nvPr/>
        </p:nvGrpSpPr>
        <p:grpSpPr>
          <a:xfrm>
            <a:off x="7422782" y="1710358"/>
            <a:ext cx="3329440" cy="1333227"/>
            <a:chOff x="4019550" y="2590799"/>
            <a:chExt cx="4153661" cy="1672285"/>
          </a:xfrm>
        </p:grpSpPr>
        <p:sp>
          <p:nvSpPr>
            <p:cNvPr id="124" name="Freeform: Shape 211">
              <a:extLst>
                <a:ext uri="{FF2B5EF4-FFF2-40B4-BE49-F238E27FC236}">
                  <a16:creationId xmlns:a16="http://schemas.microsoft.com/office/drawing/2014/main" id="{8F13C4FE-7FC6-269E-D868-739B74D58BFC}"/>
                </a:ext>
              </a:extLst>
            </p:cNvPr>
            <p:cNvSpPr/>
            <p:nvPr/>
          </p:nvSpPr>
          <p:spPr>
            <a:xfrm>
              <a:off x="4019550" y="2590799"/>
              <a:ext cx="4153661" cy="1672285"/>
            </a:xfrm>
            <a:custGeom>
              <a:avLst/>
              <a:gdLst>
                <a:gd name="connsiteX0" fmla="*/ 4153662 w 4153661"/>
                <a:gd name="connsiteY0" fmla="*/ 1672285 h 1672285"/>
                <a:gd name="connsiteX1" fmla="*/ 3850586 w 4153661"/>
                <a:gd name="connsiteY1" fmla="*/ 1672285 h 1672285"/>
                <a:gd name="connsiteX2" fmla="*/ 3850586 w 4153661"/>
                <a:gd name="connsiteY2" fmla="*/ 1623584 h 1672285"/>
                <a:gd name="connsiteX3" fmla="*/ 3782940 w 4153661"/>
                <a:gd name="connsiteY3" fmla="*/ 1623584 h 1672285"/>
                <a:gd name="connsiteX4" fmla="*/ 3782940 w 4153661"/>
                <a:gd name="connsiteY4" fmla="*/ 1569463 h 1672285"/>
                <a:gd name="connsiteX5" fmla="*/ 3460928 w 4153661"/>
                <a:gd name="connsiteY5" fmla="*/ 1569463 h 1672285"/>
                <a:gd name="connsiteX6" fmla="*/ 3460928 w 4153661"/>
                <a:gd name="connsiteY6" fmla="*/ 1512637 h 1672285"/>
                <a:gd name="connsiteX7" fmla="*/ 3293164 w 4153661"/>
                <a:gd name="connsiteY7" fmla="*/ 1512637 h 1672285"/>
                <a:gd name="connsiteX8" fmla="*/ 3293164 w 4153661"/>
                <a:gd name="connsiteY8" fmla="*/ 1453106 h 1672285"/>
                <a:gd name="connsiteX9" fmla="*/ 3241748 w 4153661"/>
                <a:gd name="connsiteY9" fmla="*/ 1453106 h 1672285"/>
                <a:gd name="connsiteX10" fmla="*/ 3241748 w 4153661"/>
                <a:gd name="connsiteY10" fmla="*/ 1396279 h 1672285"/>
                <a:gd name="connsiteX11" fmla="*/ 3038799 w 4153661"/>
                <a:gd name="connsiteY11" fmla="*/ 1396279 h 1672285"/>
                <a:gd name="connsiteX12" fmla="*/ 3038799 w 4153661"/>
                <a:gd name="connsiteY12" fmla="*/ 1347569 h 1672285"/>
                <a:gd name="connsiteX13" fmla="*/ 2773613 w 4153661"/>
                <a:gd name="connsiteY13" fmla="*/ 1347569 h 1672285"/>
                <a:gd name="connsiteX14" fmla="*/ 2773613 w 4153661"/>
                <a:gd name="connsiteY14" fmla="*/ 1290742 h 1672285"/>
                <a:gd name="connsiteX15" fmla="*/ 2511133 w 4153661"/>
                <a:gd name="connsiteY15" fmla="*/ 1290742 h 1672285"/>
                <a:gd name="connsiteX16" fmla="*/ 2511133 w 4153661"/>
                <a:gd name="connsiteY16" fmla="*/ 1239336 h 1672285"/>
                <a:gd name="connsiteX17" fmla="*/ 2435371 w 4153661"/>
                <a:gd name="connsiteY17" fmla="*/ 1239336 h 1672285"/>
                <a:gd name="connsiteX18" fmla="*/ 2435371 w 4153661"/>
                <a:gd name="connsiteY18" fmla="*/ 1185215 h 1672285"/>
                <a:gd name="connsiteX19" fmla="*/ 2389365 w 4153661"/>
                <a:gd name="connsiteY19" fmla="*/ 1185215 h 1672285"/>
                <a:gd name="connsiteX20" fmla="*/ 2389365 w 4153661"/>
                <a:gd name="connsiteY20" fmla="*/ 1131094 h 1672285"/>
                <a:gd name="connsiteX21" fmla="*/ 2316309 w 4153661"/>
                <a:gd name="connsiteY21" fmla="*/ 1131094 h 1672285"/>
                <a:gd name="connsiteX22" fmla="*/ 2316309 w 4153661"/>
                <a:gd name="connsiteY22" fmla="*/ 1074268 h 1672285"/>
                <a:gd name="connsiteX23" fmla="*/ 2278428 w 4153661"/>
                <a:gd name="connsiteY23" fmla="*/ 1074268 h 1672285"/>
                <a:gd name="connsiteX24" fmla="*/ 2278428 w 4153661"/>
                <a:gd name="connsiteY24" fmla="*/ 1009326 h 1672285"/>
                <a:gd name="connsiteX25" fmla="*/ 2210772 w 4153661"/>
                <a:gd name="connsiteY25" fmla="*/ 1009326 h 1672285"/>
                <a:gd name="connsiteX26" fmla="*/ 2210772 w 4153661"/>
                <a:gd name="connsiteY26" fmla="*/ 955205 h 1672285"/>
                <a:gd name="connsiteX27" fmla="*/ 2183711 w 4153661"/>
                <a:gd name="connsiteY27" fmla="*/ 955205 h 1672285"/>
                <a:gd name="connsiteX28" fmla="*/ 2183711 w 4153661"/>
                <a:gd name="connsiteY28" fmla="*/ 852380 h 1672285"/>
                <a:gd name="connsiteX29" fmla="*/ 2107949 w 4153661"/>
                <a:gd name="connsiteY29" fmla="*/ 852380 h 1672285"/>
                <a:gd name="connsiteX30" fmla="*/ 2107949 w 4153661"/>
                <a:gd name="connsiteY30" fmla="*/ 809084 h 1672285"/>
                <a:gd name="connsiteX31" fmla="*/ 2013242 w 4153661"/>
                <a:gd name="connsiteY31" fmla="*/ 809084 h 1672285"/>
                <a:gd name="connsiteX32" fmla="*/ 2013242 w 4153661"/>
                <a:gd name="connsiteY32" fmla="*/ 752259 h 1672285"/>
                <a:gd name="connsiteX33" fmla="*/ 1896885 w 4153661"/>
                <a:gd name="connsiteY33" fmla="*/ 752259 h 1672285"/>
                <a:gd name="connsiteX34" fmla="*/ 1896885 w 4153661"/>
                <a:gd name="connsiteY34" fmla="*/ 687315 h 1672285"/>
                <a:gd name="connsiteX35" fmla="*/ 1783232 w 4153661"/>
                <a:gd name="connsiteY35" fmla="*/ 687315 h 1672285"/>
                <a:gd name="connsiteX36" fmla="*/ 1783232 w 4153661"/>
                <a:gd name="connsiteY36" fmla="*/ 592606 h 1672285"/>
                <a:gd name="connsiteX37" fmla="*/ 1634404 w 4153661"/>
                <a:gd name="connsiteY37" fmla="*/ 592606 h 1672285"/>
                <a:gd name="connsiteX38" fmla="*/ 1634404 w 4153661"/>
                <a:gd name="connsiteY38" fmla="*/ 549312 h 1672285"/>
                <a:gd name="connsiteX39" fmla="*/ 1599228 w 4153661"/>
                <a:gd name="connsiteY39" fmla="*/ 549312 h 1672285"/>
                <a:gd name="connsiteX40" fmla="*/ 1599228 w 4153661"/>
                <a:gd name="connsiteY40" fmla="*/ 503310 h 1672285"/>
                <a:gd name="connsiteX41" fmla="*/ 1112149 w 4153661"/>
                <a:gd name="connsiteY41" fmla="*/ 503310 h 1672285"/>
                <a:gd name="connsiteX42" fmla="*/ 1112149 w 4153661"/>
                <a:gd name="connsiteY42" fmla="*/ 451896 h 1672285"/>
                <a:gd name="connsiteX43" fmla="*/ 1006621 w 4153661"/>
                <a:gd name="connsiteY43" fmla="*/ 451896 h 1672285"/>
                <a:gd name="connsiteX44" fmla="*/ 1006621 w 4153661"/>
                <a:gd name="connsiteY44" fmla="*/ 354481 h 1672285"/>
                <a:gd name="connsiteX45" fmla="*/ 930853 w 4153661"/>
                <a:gd name="connsiteY45" fmla="*/ 354481 h 1672285"/>
                <a:gd name="connsiteX46" fmla="*/ 930853 w 4153661"/>
                <a:gd name="connsiteY46" fmla="*/ 305774 h 1672285"/>
                <a:gd name="connsiteX47" fmla="*/ 652138 w 4153661"/>
                <a:gd name="connsiteY47" fmla="*/ 305774 h 1672285"/>
                <a:gd name="connsiteX48" fmla="*/ 652138 w 4153661"/>
                <a:gd name="connsiteY48" fmla="*/ 254361 h 1672285"/>
                <a:gd name="connsiteX49" fmla="*/ 462720 w 4153661"/>
                <a:gd name="connsiteY49" fmla="*/ 254361 h 1672285"/>
                <a:gd name="connsiteX50" fmla="*/ 462720 w 4153661"/>
                <a:gd name="connsiteY50" fmla="*/ 159652 h 1672285"/>
                <a:gd name="connsiteX51" fmla="*/ 430249 w 4153661"/>
                <a:gd name="connsiteY51" fmla="*/ 159652 h 1672285"/>
                <a:gd name="connsiteX52" fmla="*/ 430249 w 4153661"/>
                <a:gd name="connsiteY52" fmla="*/ 100121 h 1672285"/>
                <a:gd name="connsiteX53" fmla="*/ 405895 w 4153661"/>
                <a:gd name="connsiteY53" fmla="*/ 100121 h 1672285"/>
                <a:gd name="connsiteX54" fmla="*/ 405895 w 4153661"/>
                <a:gd name="connsiteY54" fmla="*/ 59531 h 1672285"/>
                <a:gd name="connsiteX55" fmla="*/ 230007 w 4153661"/>
                <a:gd name="connsiteY55" fmla="*/ 59531 h 1672285"/>
                <a:gd name="connsiteX56" fmla="*/ 230007 w 4153661"/>
                <a:gd name="connsiteY56" fmla="*/ 0 h 1672285"/>
                <a:gd name="connsiteX57" fmla="*/ 0 w 4153661"/>
                <a:gd name="connsiteY57" fmla="*/ 0 h 167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153661" h="1672285">
                  <a:moveTo>
                    <a:pt x="4153662" y="1672285"/>
                  </a:moveTo>
                  <a:lnTo>
                    <a:pt x="3850586" y="1672285"/>
                  </a:lnTo>
                  <a:lnTo>
                    <a:pt x="3850586" y="1623584"/>
                  </a:lnTo>
                  <a:lnTo>
                    <a:pt x="3782940" y="1623584"/>
                  </a:lnTo>
                  <a:lnTo>
                    <a:pt x="3782940" y="1569463"/>
                  </a:lnTo>
                  <a:lnTo>
                    <a:pt x="3460928" y="1569463"/>
                  </a:lnTo>
                  <a:lnTo>
                    <a:pt x="3460928" y="1512637"/>
                  </a:lnTo>
                  <a:lnTo>
                    <a:pt x="3293164" y="1512637"/>
                  </a:lnTo>
                  <a:lnTo>
                    <a:pt x="3293164" y="1453106"/>
                  </a:lnTo>
                  <a:lnTo>
                    <a:pt x="3241748" y="1453106"/>
                  </a:lnTo>
                  <a:lnTo>
                    <a:pt x="3241748" y="1396279"/>
                  </a:lnTo>
                  <a:lnTo>
                    <a:pt x="3038799" y="1396279"/>
                  </a:lnTo>
                  <a:lnTo>
                    <a:pt x="3038799" y="1347569"/>
                  </a:lnTo>
                  <a:lnTo>
                    <a:pt x="2773613" y="1347569"/>
                  </a:lnTo>
                  <a:lnTo>
                    <a:pt x="2773613" y="1290742"/>
                  </a:lnTo>
                  <a:lnTo>
                    <a:pt x="2511133" y="1290742"/>
                  </a:lnTo>
                  <a:lnTo>
                    <a:pt x="2511133" y="1239336"/>
                  </a:lnTo>
                  <a:lnTo>
                    <a:pt x="2435371" y="1239336"/>
                  </a:lnTo>
                  <a:lnTo>
                    <a:pt x="2435371" y="1185215"/>
                  </a:lnTo>
                  <a:lnTo>
                    <a:pt x="2389365" y="1185215"/>
                  </a:lnTo>
                  <a:lnTo>
                    <a:pt x="2389365" y="1131094"/>
                  </a:lnTo>
                  <a:lnTo>
                    <a:pt x="2316309" y="1131094"/>
                  </a:lnTo>
                  <a:lnTo>
                    <a:pt x="2316309" y="1074268"/>
                  </a:lnTo>
                  <a:lnTo>
                    <a:pt x="2278428" y="1074268"/>
                  </a:lnTo>
                  <a:lnTo>
                    <a:pt x="2278428" y="1009326"/>
                  </a:lnTo>
                  <a:lnTo>
                    <a:pt x="2210772" y="1009326"/>
                  </a:lnTo>
                  <a:lnTo>
                    <a:pt x="2210772" y="955205"/>
                  </a:lnTo>
                  <a:lnTo>
                    <a:pt x="2183711" y="955205"/>
                  </a:lnTo>
                  <a:lnTo>
                    <a:pt x="2183711" y="852380"/>
                  </a:lnTo>
                  <a:lnTo>
                    <a:pt x="2107949" y="852380"/>
                  </a:lnTo>
                  <a:lnTo>
                    <a:pt x="2107949" y="809084"/>
                  </a:lnTo>
                  <a:lnTo>
                    <a:pt x="2013242" y="809084"/>
                  </a:lnTo>
                  <a:lnTo>
                    <a:pt x="2013242" y="752259"/>
                  </a:lnTo>
                  <a:lnTo>
                    <a:pt x="1896885" y="752259"/>
                  </a:lnTo>
                  <a:lnTo>
                    <a:pt x="1896885" y="687315"/>
                  </a:lnTo>
                  <a:lnTo>
                    <a:pt x="1783232" y="687315"/>
                  </a:lnTo>
                  <a:lnTo>
                    <a:pt x="1783232" y="592606"/>
                  </a:lnTo>
                  <a:lnTo>
                    <a:pt x="1634404" y="592606"/>
                  </a:lnTo>
                  <a:lnTo>
                    <a:pt x="1634404" y="549312"/>
                  </a:lnTo>
                  <a:lnTo>
                    <a:pt x="1599228" y="549312"/>
                  </a:lnTo>
                  <a:lnTo>
                    <a:pt x="1599228" y="503310"/>
                  </a:lnTo>
                  <a:lnTo>
                    <a:pt x="1112149" y="503310"/>
                  </a:lnTo>
                  <a:lnTo>
                    <a:pt x="1112149" y="451896"/>
                  </a:lnTo>
                  <a:lnTo>
                    <a:pt x="1006621" y="451896"/>
                  </a:lnTo>
                  <a:lnTo>
                    <a:pt x="1006621" y="354481"/>
                  </a:lnTo>
                  <a:lnTo>
                    <a:pt x="930853" y="354481"/>
                  </a:lnTo>
                  <a:lnTo>
                    <a:pt x="930853" y="305774"/>
                  </a:lnTo>
                  <a:lnTo>
                    <a:pt x="652138" y="305774"/>
                  </a:lnTo>
                  <a:lnTo>
                    <a:pt x="652138" y="254361"/>
                  </a:lnTo>
                  <a:lnTo>
                    <a:pt x="462720" y="254361"/>
                  </a:lnTo>
                  <a:lnTo>
                    <a:pt x="462720" y="159652"/>
                  </a:lnTo>
                  <a:lnTo>
                    <a:pt x="430249" y="159652"/>
                  </a:lnTo>
                  <a:lnTo>
                    <a:pt x="430249" y="100121"/>
                  </a:lnTo>
                  <a:lnTo>
                    <a:pt x="405895" y="100121"/>
                  </a:lnTo>
                  <a:lnTo>
                    <a:pt x="405895" y="59531"/>
                  </a:lnTo>
                  <a:lnTo>
                    <a:pt x="230007" y="59531"/>
                  </a:lnTo>
                  <a:lnTo>
                    <a:pt x="230007"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12">
              <a:extLst>
                <a:ext uri="{FF2B5EF4-FFF2-40B4-BE49-F238E27FC236}">
                  <a16:creationId xmlns:a16="http://schemas.microsoft.com/office/drawing/2014/main" id="{4AC8B015-A400-37AE-C758-1FD3DB907BF3}"/>
                </a:ext>
              </a:extLst>
            </p:cNvPr>
            <p:cNvSpPr/>
            <p:nvPr/>
          </p:nvSpPr>
          <p:spPr>
            <a:xfrm>
              <a:off x="5851493" y="3245221"/>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13">
              <a:extLst>
                <a:ext uri="{FF2B5EF4-FFF2-40B4-BE49-F238E27FC236}">
                  <a16:creationId xmlns:a16="http://schemas.microsoft.com/office/drawing/2014/main" id="{C981892B-8253-8D6E-F3E8-DBDCC26F234D}"/>
                </a:ext>
              </a:extLst>
            </p:cNvPr>
            <p:cNvSpPr/>
            <p:nvPr/>
          </p:nvSpPr>
          <p:spPr>
            <a:xfrm>
              <a:off x="5965793" y="3321421"/>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27" name="Group 126">
            <a:extLst>
              <a:ext uri="{FF2B5EF4-FFF2-40B4-BE49-F238E27FC236}">
                <a16:creationId xmlns:a16="http://schemas.microsoft.com/office/drawing/2014/main" id="{0CF723CB-35AF-8BB8-8D1C-45CD2BA1DF7B}"/>
              </a:ext>
            </a:extLst>
          </p:cNvPr>
          <p:cNvGrpSpPr/>
          <p:nvPr/>
        </p:nvGrpSpPr>
        <p:grpSpPr>
          <a:xfrm>
            <a:off x="6606861" y="3963730"/>
            <a:ext cx="5183064" cy="2420004"/>
            <a:chOff x="11422597" y="3762847"/>
            <a:chExt cx="5183064" cy="2420004"/>
          </a:xfrm>
        </p:grpSpPr>
        <p:sp>
          <p:nvSpPr>
            <p:cNvPr id="128" name="Freeform 21">
              <a:extLst>
                <a:ext uri="{FF2B5EF4-FFF2-40B4-BE49-F238E27FC236}">
                  <a16:creationId xmlns:a16="http://schemas.microsoft.com/office/drawing/2014/main" id="{416323B3-8B0A-7EF3-F79E-AB1F4F5CDE60}"/>
                </a:ext>
              </a:extLst>
            </p:cNvPr>
            <p:cNvSpPr>
              <a:spLocks/>
            </p:cNvSpPr>
            <p:nvPr/>
          </p:nvSpPr>
          <p:spPr bwMode="auto">
            <a:xfrm>
              <a:off x="12077557" y="3844345"/>
              <a:ext cx="3596152" cy="15705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129" name="Group 128">
              <a:extLst>
                <a:ext uri="{FF2B5EF4-FFF2-40B4-BE49-F238E27FC236}">
                  <a16:creationId xmlns:a16="http://schemas.microsoft.com/office/drawing/2014/main" id="{1A32E301-723B-EFE5-47C9-984029F41C48}"/>
                </a:ext>
              </a:extLst>
            </p:cNvPr>
            <p:cNvGrpSpPr/>
            <p:nvPr/>
          </p:nvGrpSpPr>
          <p:grpSpPr>
            <a:xfrm>
              <a:off x="11422597" y="3762847"/>
              <a:ext cx="655786" cy="1721991"/>
              <a:chOff x="2635248" y="1308274"/>
              <a:chExt cx="655786" cy="2414807"/>
            </a:xfrm>
          </p:grpSpPr>
          <p:sp>
            <p:nvSpPr>
              <p:cNvPr id="154" name="Line 7">
                <a:extLst>
                  <a:ext uri="{FF2B5EF4-FFF2-40B4-BE49-F238E27FC236}">
                    <a16:creationId xmlns:a16="http://schemas.microsoft.com/office/drawing/2014/main" id="{EC818AA4-CEBC-DD22-C823-150B1935A92C}"/>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5" name="Line 8">
                <a:extLst>
                  <a:ext uri="{FF2B5EF4-FFF2-40B4-BE49-F238E27FC236}">
                    <a16:creationId xmlns:a16="http://schemas.microsoft.com/office/drawing/2014/main" id="{36A8752A-B7A9-1BD0-40EC-9C71BA8B46AF}"/>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6" name="Line 9">
                <a:extLst>
                  <a:ext uri="{FF2B5EF4-FFF2-40B4-BE49-F238E27FC236}">
                    <a16:creationId xmlns:a16="http://schemas.microsoft.com/office/drawing/2014/main" id="{F25CEE5D-BF51-E6BD-3330-A4F4AD23F108}"/>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7" name="Line 10">
                <a:extLst>
                  <a:ext uri="{FF2B5EF4-FFF2-40B4-BE49-F238E27FC236}">
                    <a16:creationId xmlns:a16="http://schemas.microsoft.com/office/drawing/2014/main" id="{1C80048A-D004-336A-0D90-2CD0E1E21C71}"/>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8" name="Line 11">
                <a:extLst>
                  <a:ext uri="{FF2B5EF4-FFF2-40B4-BE49-F238E27FC236}">
                    <a16:creationId xmlns:a16="http://schemas.microsoft.com/office/drawing/2014/main" id="{26A72D6B-950E-9825-B68C-5A9AE5FD1C56}"/>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9" name="TextBox 158">
                <a:extLst>
                  <a:ext uri="{FF2B5EF4-FFF2-40B4-BE49-F238E27FC236}">
                    <a16:creationId xmlns:a16="http://schemas.microsoft.com/office/drawing/2014/main" id="{14C7FC0A-B125-30F1-F9EE-EB22157F7C25}"/>
                  </a:ext>
                </a:extLst>
              </p:cNvPr>
              <p:cNvSpPr txBox="1"/>
              <p:nvPr/>
            </p:nvSpPr>
            <p:spPr>
              <a:xfrm rot="16200000">
                <a:off x="2277851" y="2388428"/>
                <a:ext cx="99179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PFS、%</a:t>
                </a:r>
              </a:p>
            </p:txBody>
          </p:sp>
          <p:sp>
            <p:nvSpPr>
              <p:cNvPr id="160" name="TextBox 159">
                <a:extLst>
                  <a:ext uri="{FF2B5EF4-FFF2-40B4-BE49-F238E27FC236}">
                    <a16:creationId xmlns:a16="http://schemas.microsoft.com/office/drawing/2014/main" id="{A5D7D54A-8E65-1FD5-B71B-AC7A85F98CD1}"/>
                  </a:ext>
                </a:extLst>
              </p:cNvPr>
              <p:cNvSpPr txBox="1"/>
              <p:nvPr/>
            </p:nvSpPr>
            <p:spPr>
              <a:xfrm>
                <a:off x="2797945" y="1308274"/>
                <a:ext cx="439544"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61" name="TextBox 160">
                <a:extLst>
                  <a:ext uri="{FF2B5EF4-FFF2-40B4-BE49-F238E27FC236}">
                    <a16:creationId xmlns:a16="http://schemas.microsoft.com/office/drawing/2014/main" id="{9CE99615-C7E4-3E49-B7E1-5FA39A040722}"/>
                  </a:ext>
                </a:extLst>
              </p:cNvPr>
              <p:cNvSpPr txBox="1"/>
              <p:nvPr/>
            </p:nvSpPr>
            <p:spPr>
              <a:xfrm>
                <a:off x="2882905" y="1806805"/>
                <a:ext cx="354584"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75</a:t>
                </a:r>
              </a:p>
            </p:txBody>
          </p:sp>
          <p:sp>
            <p:nvSpPr>
              <p:cNvPr id="162" name="TextBox 161">
                <a:extLst>
                  <a:ext uri="{FF2B5EF4-FFF2-40B4-BE49-F238E27FC236}">
                    <a16:creationId xmlns:a16="http://schemas.microsoft.com/office/drawing/2014/main" id="{229C1834-2A71-6C35-1BFC-BD1CE8F0F347}"/>
                  </a:ext>
                </a:extLst>
              </p:cNvPr>
              <p:cNvSpPr txBox="1"/>
              <p:nvPr/>
            </p:nvSpPr>
            <p:spPr>
              <a:xfrm>
                <a:off x="2882905" y="2321458"/>
                <a:ext cx="354584"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50</a:t>
                </a:r>
              </a:p>
            </p:txBody>
          </p:sp>
          <p:sp>
            <p:nvSpPr>
              <p:cNvPr id="163" name="TextBox 162">
                <a:extLst>
                  <a:ext uri="{FF2B5EF4-FFF2-40B4-BE49-F238E27FC236}">
                    <a16:creationId xmlns:a16="http://schemas.microsoft.com/office/drawing/2014/main" id="{FBAD87ED-A82A-D3D1-3B39-BD7F8BBF848C}"/>
                  </a:ext>
                </a:extLst>
              </p:cNvPr>
              <p:cNvSpPr txBox="1"/>
              <p:nvPr/>
            </p:nvSpPr>
            <p:spPr>
              <a:xfrm>
                <a:off x="2882905" y="2825362"/>
                <a:ext cx="354584"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25</a:t>
                </a:r>
              </a:p>
            </p:txBody>
          </p:sp>
          <p:sp>
            <p:nvSpPr>
              <p:cNvPr id="164" name="TextBox 163">
                <a:extLst>
                  <a:ext uri="{FF2B5EF4-FFF2-40B4-BE49-F238E27FC236}">
                    <a16:creationId xmlns:a16="http://schemas.microsoft.com/office/drawing/2014/main" id="{7B9BC184-4291-E053-7722-B31D642676C0}"/>
                  </a:ext>
                </a:extLst>
              </p:cNvPr>
              <p:cNvSpPr txBox="1"/>
              <p:nvPr/>
            </p:nvSpPr>
            <p:spPr>
              <a:xfrm>
                <a:off x="2967872" y="3334636"/>
                <a:ext cx="269625" cy="388445"/>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130" name="Line 21">
              <a:extLst>
                <a:ext uri="{FF2B5EF4-FFF2-40B4-BE49-F238E27FC236}">
                  <a16:creationId xmlns:a16="http://schemas.microsoft.com/office/drawing/2014/main" id="{B9AAE3DB-ECC6-8E25-0CE5-33F2FF31709D}"/>
                </a:ext>
              </a:extLst>
            </p:cNvPr>
            <p:cNvSpPr>
              <a:spLocks noChangeShapeType="1"/>
            </p:cNvSpPr>
            <p:nvPr/>
          </p:nvSpPr>
          <p:spPr bwMode="auto">
            <a:xfrm>
              <a:off x="15413721" y="543212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1" name="Line 21">
              <a:extLst>
                <a:ext uri="{FF2B5EF4-FFF2-40B4-BE49-F238E27FC236}">
                  <a16:creationId xmlns:a16="http://schemas.microsoft.com/office/drawing/2014/main" id="{A2F22DD6-5329-84F9-5A7D-F0E83BC991DB}"/>
                </a:ext>
              </a:extLst>
            </p:cNvPr>
            <p:cNvSpPr>
              <a:spLocks noChangeShapeType="1"/>
            </p:cNvSpPr>
            <p:nvPr/>
          </p:nvSpPr>
          <p:spPr bwMode="auto">
            <a:xfrm>
              <a:off x="14351875" y="543212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2" name="Line 21">
              <a:extLst>
                <a:ext uri="{FF2B5EF4-FFF2-40B4-BE49-F238E27FC236}">
                  <a16:creationId xmlns:a16="http://schemas.microsoft.com/office/drawing/2014/main" id="{ADE11FA2-1F62-9C47-D866-4E6336910C8E}"/>
                </a:ext>
              </a:extLst>
            </p:cNvPr>
            <p:cNvSpPr>
              <a:spLocks noChangeShapeType="1"/>
            </p:cNvSpPr>
            <p:nvPr/>
          </p:nvSpPr>
          <p:spPr bwMode="auto">
            <a:xfrm>
              <a:off x="13290028" y="543212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3" name="Line 21">
              <a:extLst>
                <a:ext uri="{FF2B5EF4-FFF2-40B4-BE49-F238E27FC236}">
                  <a16:creationId xmlns:a16="http://schemas.microsoft.com/office/drawing/2014/main" id="{F0BA105D-8324-F76D-2272-34DA63783548}"/>
                </a:ext>
              </a:extLst>
            </p:cNvPr>
            <p:cNvSpPr>
              <a:spLocks noChangeShapeType="1"/>
            </p:cNvSpPr>
            <p:nvPr/>
          </p:nvSpPr>
          <p:spPr bwMode="auto">
            <a:xfrm>
              <a:off x="12219385" y="543212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grpSp>
          <p:nvGrpSpPr>
            <p:cNvPr id="134" name="Group 133">
              <a:extLst>
                <a:ext uri="{FF2B5EF4-FFF2-40B4-BE49-F238E27FC236}">
                  <a16:creationId xmlns:a16="http://schemas.microsoft.com/office/drawing/2014/main" id="{E4C8461C-F491-06AF-F957-188143C1EC51}"/>
                </a:ext>
              </a:extLst>
            </p:cNvPr>
            <p:cNvGrpSpPr/>
            <p:nvPr/>
          </p:nvGrpSpPr>
          <p:grpSpPr>
            <a:xfrm>
              <a:off x="12140554" y="5449692"/>
              <a:ext cx="3385682" cy="257369"/>
              <a:chOff x="7324818" y="3252375"/>
              <a:chExt cx="3385682" cy="257369"/>
            </a:xfrm>
          </p:grpSpPr>
          <p:sp>
            <p:nvSpPr>
              <p:cNvPr id="150" name="TextBox 149">
                <a:extLst>
                  <a:ext uri="{FF2B5EF4-FFF2-40B4-BE49-F238E27FC236}">
                    <a16:creationId xmlns:a16="http://schemas.microsoft.com/office/drawing/2014/main" id="{2CDF3E4A-B3EC-37DA-FE84-D2300C4B2F9C}"/>
                  </a:ext>
                </a:extLst>
              </p:cNvPr>
              <p:cNvSpPr txBox="1"/>
              <p:nvPr/>
            </p:nvSpPr>
            <p:spPr>
              <a:xfrm>
                <a:off x="10467880" y="3252375"/>
                <a:ext cx="242620"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151" name="TextBox 150">
                <a:extLst>
                  <a:ext uri="{FF2B5EF4-FFF2-40B4-BE49-F238E27FC236}">
                    <a16:creationId xmlns:a16="http://schemas.microsoft.com/office/drawing/2014/main" id="{01EC643C-E936-B4E0-F804-089AA2023D64}"/>
                  </a:ext>
                </a:extLst>
              </p:cNvPr>
              <p:cNvSpPr txBox="1"/>
              <p:nvPr/>
            </p:nvSpPr>
            <p:spPr>
              <a:xfrm>
                <a:off x="9406033" y="3252375"/>
                <a:ext cx="242620"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152" name="TextBox 151">
                <a:extLst>
                  <a:ext uri="{FF2B5EF4-FFF2-40B4-BE49-F238E27FC236}">
                    <a16:creationId xmlns:a16="http://schemas.microsoft.com/office/drawing/2014/main" id="{F143D92F-7979-650F-5551-7D86B92E5252}"/>
                  </a:ext>
                </a:extLst>
              </p:cNvPr>
              <p:cNvSpPr txBox="1"/>
              <p:nvPr/>
            </p:nvSpPr>
            <p:spPr>
              <a:xfrm>
                <a:off x="8386665" y="3252375"/>
                <a:ext cx="15766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153" name="TextBox 152">
                <a:extLst>
                  <a:ext uri="{FF2B5EF4-FFF2-40B4-BE49-F238E27FC236}">
                    <a16:creationId xmlns:a16="http://schemas.microsoft.com/office/drawing/2014/main" id="{5A4E92F6-2223-E777-F2A5-826EB1ADAD7E}"/>
                  </a:ext>
                </a:extLst>
              </p:cNvPr>
              <p:cNvSpPr txBox="1"/>
              <p:nvPr/>
            </p:nvSpPr>
            <p:spPr>
              <a:xfrm>
                <a:off x="7324818" y="3252375"/>
                <a:ext cx="15766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grpSp>
        <p:sp>
          <p:nvSpPr>
            <p:cNvPr id="135" name="TextBox 134">
              <a:extLst>
                <a:ext uri="{FF2B5EF4-FFF2-40B4-BE49-F238E27FC236}">
                  <a16:creationId xmlns:a16="http://schemas.microsoft.com/office/drawing/2014/main" id="{D85F882B-349D-C11C-A1E6-2979740A44B7}"/>
                </a:ext>
              </a:extLst>
            </p:cNvPr>
            <p:cNvSpPr txBox="1"/>
            <p:nvPr/>
          </p:nvSpPr>
          <p:spPr>
            <a:xfrm>
              <a:off x="12658458" y="5586130"/>
              <a:ext cx="2516138"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無作為化後の期間、月数</a:t>
              </a:r>
            </a:p>
          </p:txBody>
        </p:sp>
        <p:grpSp>
          <p:nvGrpSpPr>
            <p:cNvPr id="136" name="Group 135">
              <a:extLst>
                <a:ext uri="{FF2B5EF4-FFF2-40B4-BE49-F238E27FC236}">
                  <a16:creationId xmlns:a16="http://schemas.microsoft.com/office/drawing/2014/main" id="{4CD13697-5F3E-CA11-3A65-449B7AA9DAA1}"/>
                </a:ext>
              </a:extLst>
            </p:cNvPr>
            <p:cNvGrpSpPr/>
            <p:nvPr/>
          </p:nvGrpSpPr>
          <p:grpSpPr>
            <a:xfrm>
              <a:off x="11982659" y="5749575"/>
              <a:ext cx="3616514" cy="257369"/>
              <a:chOff x="7166923" y="3290875"/>
              <a:chExt cx="3616514" cy="257369"/>
            </a:xfrm>
          </p:grpSpPr>
          <p:sp>
            <p:nvSpPr>
              <p:cNvPr id="146" name="TextBox 145">
                <a:extLst>
                  <a:ext uri="{FF2B5EF4-FFF2-40B4-BE49-F238E27FC236}">
                    <a16:creationId xmlns:a16="http://schemas.microsoft.com/office/drawing/2014/main" id="{69FA4D6F-D131-EC08-B481-B99C394CC24F}"/>
                  </a:ext>
                </a:extLst>
              </p:cNvPr>
              <p:cNvSpPr txBox="1"/>
              <p:nvPr/>
            </p:nvSpPr>
            <p:spPr>
              <a:xfrm>
                <a:off x="10394943" y="3290875"/>
                <a:ext cx="388494" cy="257369"/>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8 (9)</a:t>
                </a:r>
              </a:p>
            </p:txBody>
          </p:sp>
          <p:sp>
            <p:nvSpPr>
              <p:cNvPr id="147" name="TextBox 146">
                <a:extLst>
                  <a:ext uri="{FF2B5EF4-FFF2-40B4-BE49-F238E27FC236}">
                    <a16:creationId xmlns:a16="http://schemas.microsoft.com/office/drawing/2014/main" id="{228B6715-21C4-225E-3F04-ECA6E7AAC381}"/>
                  </a:ext>
                </a:extLst>
              </p:cNvPr>
              <p:cNvSpPr txBox="1"/>
              <p:nvPr/>
            </p:nvSpPr>
            <p:spPr>
              <a:xfrm>
                <a:off x="9290616" y="3290875"/>
                <a:ext cx="473455" cy="257369"/>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35 (7)</a:t>
                </a:r>
              </a:p>
            </p:txBody>
          </p:sp>
          <p:sp>
            <p:nvSpPr>
              <p:cNvPr id="148" name="TextBox 147">
                <a:extLst>
                  <a:ext uri="{FF2B5EF4-FFF2-40B4-BE49-F238E27FC236}">
                    <a16:creationId xmlns:a16="http://schemas.microsoft.com/office/drawing/2014/main" id="{DAD96EA2-33FF-EC58-6F0B-872398C61E64}"/>
                  </a:ext>
                </a:extLst>
              </p:cNvPr>
              <p:cNvSpPr txBox="1"/>
              <p:nvPr/>
            </p:nvSpPr>
            <p:spPr>
              <a:xfrm>
                <a:off x="8228770" y="3290875"/>
                <a:ext cx="473455" cy="257369"/>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73 (1)</a:t>
                </a:r>
              </a:p>
            </p:txBody>
          </p:sp>
          <p:sp>
            <p:nvSpPr>
              <p:cNvPr id="149" name="TextBox 148">
                <a:extLst>
                  <a:ext uri="{FF2B5EF4-FFF2-40B4-BE49-F238E27FC236}">
                    <a16:creationId xmlns:a16="http://schemas.microsoft.com/office/drawing/2014/main" id="{DA3AF687-6E16-89AA-0CA4-E09ED05F52E3}"/>
                  </a:ext>
                </a:extLst>
              </p:cNvPr>
              <p:cNvSpPr txBox="1"/>
              <p:nvPr/>
            </p:nvSpPr>
            <p:spPr>
              <a:xfrm>
                <a:off x="7166923" y="3290875"/>
                <a:ext cx="473455" cy="257369"/>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78 (0)</a:t>
                </a:r>
              </a:p>
            </p:txBody>
          </p:sp>
        </p:grpSp>
        <p:grpSp>
          <p:nvGrpSpPr>
            <p:cNvPr id="137" name="Group 136">
              <a:extLst>
                <a:ext uri="{FF2B5EF4-FFF2-40B4-BE49-F238E27FC236}">
                  <a16:creationId xmlns:a16="http://schemas.microsoft.com/office/drawing/2014/main" id="{F3DC49D0-1556-4AF6-1D4D-EA048F9A71E1}"/>
                </a:ext>
              </a:extLst>
            </p:cNvPr>
            <p:cNvGrpSpPr/>
            <p:nvPr/>
          </p:nvGrpSpPr>
          <p:grpSpPr>
            <a:xfrm>
              <a:off x="11982659" y="5925482"/>
              <a:ext cx="3616515" cy="257369"/>
              <a:chOff x="7166923" y="3290875"/>
              <a:chExt cx="3616515" cy="257369"/>
            </a:xfrm>
          </p:grpSpPr>
          <p:sp>
            <p:nvSpPr>
              <p:cNvPr id="142" name="TextBox 141">
                <a:extLst>
                  <a:ext uri="{FF2B5EF4-FFF2-40B4-BE49-F238E27FC236}">
                    <a16:creationId xmlns:a16="http://schemas.microsoft.com/office/drawing/2014/main" id="{7D1579B0-7B48-ED6F-663F-0B271382E828}"/>
                  </a:ext>
                </a:extLst>
              </p:cNvPr>
              <p:cNvSpPr txBox="1"/>
              <p:nvPr/>
            </p:nvSpPr>
            <p:spPr>
              <a:xfrm>
                <a:off x="10394943" y="3290875"/>
                <a:ext cx="388495" cy="257369"/>
              </a:xfrm>
              <a:prstGeom prst="rect">
                <a:avLst/>
              </a:prstGeom>
              <a:noFill/>
            </p:spPr>
            <p:txBody>
              <a:bodyPr wrap="none" lIns="36000" tIns="36000" rIns="36000" bIns="36000" rtlCol="0" anchor="t" anchorCtr="0">
                <a:spAutoFit/>
              </a:bodyPr>
              <a:lstStyle/>
              <a:p>
                <a:pPr algn="ctr"/>
                <a:r>
                  <a:rPr lang="ja-JP" sz="1200">
                    <a:solidFill>
                      <a:srgbClr val="FFC000"/>
                    </a:solidFill>
                    <a:cs typeface="Arial" panose="020B0604020202020204" pitchFamily="34" charset="0"/>
                  </a:rPr>
                  <a:t>4 (2)</a:t>
                </a:r>
              </a:p>
            </p:txBody>
          </p:sp>
          <p:sp>
            <p:nvSpPr>
              <p:cNvPr id="143" name="TextBox 142">
                <a:extLst>
                  <a:ext uri="{FF2B5EF4-FFF2-40B4-BE49-F238E27FC236}">
                    <a16:creationId xmlns:a16="http://schemas.microsoft.com/office/drawing/2014/main" id="{24E21536-5D16-1851-113B-2B2F8C0400EE}"/>
                  </a:ext>
                </a:extLst>
              </p:cNvPr>
              <p:cNvSpPr txBox="1"/>
              <p:nvPr/>
            </p:nvSpPr>
            <p:spPr>
              <a:xfrm>
                <a:off x="9333096" y="3290875"/>
                <a:ext cx="388494" cy="257369"/>
              </a:xfrm>
              <a:prstGeom prst="rect">
                <a:avLst/>
              </a:prstGeom>
              <a:noFill/>
            </p:spPr>
            <p:txBody>
              <a:bodyPr wrap="none" lIns="36000" tIns="36000" rIns="36000" bIns="36000" rtlCol="0" anchor="t" anchorCtr="0">
                <a:spAutoFit/>
              </a:bodyPr>
              <a:lstStyle/>
              <a:p>
                <a:pPr algn="ctr"/>
                <a:r>
                  <a:rPr lang="ja-JP" sz="1200">
                    <a:solidFill>
                      <a:srgbClr val="FFC000"/>
                    </a:solidFill>
                    <a:cs typeface="Arial" panose="020B0604020202020204" pitchFamily="34" charset="0"/>
                  </a:rPr>
                  <a:t>8 (2)</a:t>
                </a:r>
              </a:p>
            </p:txBody>
          </p:sp>
          <p:sp>
            <p:nvSpPr>
              <p:cNvPr id="144" name="TextBox 143">
                <a:extLst>
                  <a:ext uri="{FF2B5EF4-FFF2-40B4-BE49-F238E27FC236}">
                    <a16:creationId xmlns:a16="http://schemas.microsoft.com/office/drawing/2014/main" id="{BEB77654-7B1B-3980-3D4E-72E54E72AE12}"/>
                  </a:ext>
                </a:extLst>
              </p:cNvPr>
              <p:cNvSpPr txBox="1"/>
              <p:nvPr/>
            </p:nvSpPr>
            <p:spPr>
              <a:xfrm>
                <a:off x="8228770" y="3290875"/>
                <a:ext cx="473455" cy="257369"/>
              </a:xfrm>
              <a:prstGeom prst="rect">
                <a:avLst/>
              </a:prstGeom>
              <a:noFill/>
            </p:spPr>
            <p:txBody>
              <a:bodyPr wrap="none" lIns="36000" tIns="36000" rIns="36000" bIns="36000" rtlCol="0" anchor="t" anchorCtr="0">
                <a:spAutoFit/>
              </a:bodyPr>
              <a:lstStyle/>
              <a:p>
                <a:pPr algn="ctr"/>
                <a:r>
                  <a:rPr lang="ja-JP" sz="1200">
                    <a:solidFill>
                      <a:srgbClr val="FFC000"/>
                    </a:solidFill>
                    <a:cs typeface="Arial" panose="020B0604020202020204" pitchFamily="34" charset="0"/>
                  </a:rPr>
                  <a:t>20 (1)</a:t>
                </a:r>
              </a:p>
            </p:txBody>
          </p:sp>
          <p:sp>
            <p:nvSpPr>
              <p:cNvPr id="145" name="TextBox 144">
                <a:extLst>
                  <a:ext uri="{FF2B5EF4-FFF2-40B4-BE49-F238E27FC236}">
                    <a16:creationId xmlns:a16="http://schemas.microsoft.com/office/drawing/2014/main" id="{A57D366D-0C63-9553-E3E6-D2BAB17A8679}"/>
                  </a:ext>
                </a:extLst>
              </p:cNvPr>
              <p:cNvSpPr txBox="1"/>
              <p:nvPr/>
            </p:nvSpPr>
            <p:spPr>
              <a:xfrm>
                <a:off x="7166923" y="3290875"/>
                <a:ext cx="473455" cy="257369"/>
              </a:xfrm>
              <a:prstGeom prst="rect">
                <a:avLst/>
              </a:prstGeom>
              <a:noFill/>
            </p:spPr>
            <p:txBody>
              <a:bodyPr wrap="none" lIns="36000" tIns="36000" rIns="36000" bIns="36000" rtlCol="0" anchor="t" anchorCtr="0">
                <a:spAutoFit/>
              </a:bodyPr>
              <a:lstStyle/>
              <a:p>
                <a:pPr algn="ctr"/>
                <a:r>
                  <a:rPr lang="ja-JP" sz="1200">
                    <a:solidFill>
                      <a:srgbClr val="FFC000"/>
                    </a:solidFill>
                    <a:cs typeface="Arial" panose="020B0604020202020204" pitchFamily="34" charset="0"/>
                  </a:rPr>
                  <a:t>38 (0)</a:t>
                </a:r>
              </a:p>
            </p:txBody>
          </p:sp>
        </p:grpSp>
        <p:cxnSp>
          <p:nvCxnSpPr>
            <p:cNvPr id="138" name="Straight Connector 137">
              <a:extLst>
                <a:ext uri="{FF2B5EF4-FFF2-40B4-BE49-F238E27FC236}">
                  <a16:creationId xmlns:a16="http://schemas.microsoft.com/office/drawing/2014/main" id="{7EF8F124-7AB0-A70E-58C8-E356FB843E96}"/>
                </a:ext>
              </a:extLst>
            </p:cNvPr>
            <p:cNvCxnSpPr>
              <a:cxnSpLocks/>
            </p:cNvCxnSpPr>
            <p:nvPr/>
          </p:nvCxnSpPr>
          <p:spPr>
            <a:xfrm>
              <a:off x="12219385" y="5079931"/>
              <a:ext cx="14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445785D-E5C0-B802-39FE-474D4EACB63B}"/>
                </a:ext>
              </a:extLst>
            </p:cNvPr>
            <p:cNvCxnSpPr>
              <a:cxnSpLocks/>
            </p:cNvCxnSpPr>
            <p:nvPr/>
          </p:nvCxnSpPr>
          <p:spPr>
            <a:xfrm>
              <a:off x="12219385" y="5266997"/>
              <a:ext cx="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35DD5C9B-0A43-2794-AB9E-C4C306A6DD36}"/>
                </a:ext>
              </a:extLst>
            </p:cNvPr>
            <p:cNvSpPr txBox="1"/>
            <p:nvPr/>
          </p:nvSpPr>
          <p:spPr>
            <a:xfrm>
              <a:off x="12295404" y="4947865"/>
              <a:ext cx="1755609" cy="461665"/>
            </a:xfrm>
            <a:prstGeom prst="rect">
              <a:avLst/>
            </a:prstGeom>
            <a:noFill/>
          </p:spPr>
          <p:txBody>
            <a:bodyPr wrap="none" rtlCol="0">
              <a:spAutoFit/>
            </a:bodyPr>
            <a:lstStyle/>
            <a:p>
              <a:r>
                <a:rPr lang="ja-JP" sz="1200">
                  <a:solidFill>
                    <a:schemeClr val="tx1"/>
                  </a:solidFill>
                </a:rPr>
                <a:t>局所治療あり</a:t>
              </a:r>
            </a:p>
            <a:p>
              <a:r>
                <a:rPr lang="ja-JP" sz="1200">
                  <a:solidFill>
                    <a:schemeClr val="tx1"/>
                  </a:solidFill>
                </a:rPr>
                <a:t>局所治療なし</a:t>
              </a:r>
            </a:p>
          </p:txBody>
        </p:sp>
        <p:sp>
          <p:nvSpPr>
            <p:cNvPr id="141" name="TextBox 140">
              <a:extLst>
                <a:ext uri="{FF2B5EF4-FFF2-40B4-BE49-F238E27FC236}">
                  <a16:creationId xmlns:a16="http://schemas.microsoft.com/office/drawing/2014/main" id="{ABF0DAF0-746F-863F-FB88-B5737CD4354F}"/>
                </a:ext>
              </a:extLst>
            </p:cNvPr>
            <p:cNvSpPr txBox="1"/>
            <p:nvPr/>
          </p:nvSpPr>
          <p:spPr>
            <a:xfrm>
              <a:off x="14660898" y="3922058"/>
              <a:ext cx="1944763" cy="276999"/>
            </a:xfrm>
            <a:prstGeom prst="rect">
              <a:avLst/>
            </a:prstGeom>
            <a:noFill/>
          </p:spPr>
          <p:txBody>
            <a:bodyPr wrap="none" rtlCol="0">
              <a:spAutoFit/>
            </a:bodyPr>
            <a:lstStyle/>
            <a:p>
              <a:r>
                <a:rPr lang="ja-JP" sz="1200" b="1">
                  <a:solidFill>
                    <a:schemeClr val="tx1"/>
                  </a:solidFill>
                </a:rPr>
                <a:t>ダブレット + パニツムマブ</a:t>
              </a:r>
            </a:p>
          </p:txBody>
        </p:sp>
      </p:grpSp>
      <p:sp>
        <p:nvSpPr>
          <p:cNvPr id="165" name="Freeform: Shape 270">
            <a:extLst>
              <a:ext uri="{FF2B5EF4-FFF2-40B4-BE49-F238E27FC236}">
                <a16:creationId xmlns:a16="http://schemas.microsoft.com/office/drawing/2014/main" id="{48DF657D-348B-86E9-9F89-CFD0912E1D09}"/>
              </a:ext>
            </a:extLst>
          </p:cNvPr>
          <p:cNvSpPr/>
          <p:nvPr/>
        </p:nvSpPr>
        <p:spPr>
          <a:xfrm>
            <a:off x="7436720" y="4090266"/>
            <a:ext cx="3315502" cy="1315120"/>
          </a:xfrm>
          <a:custGeom>
            <a:avLst/>
            <a:gdLst>
              <a:gd name="connsiteX0" fmla="*/ 4156367 w 4156367"/>
              <a:gd name="connsiteY0" fmla="*/ 1626286 h 1626286"/>
              <a:gd name="connsiteX1" fmla="*/ 3985889 w 4156367"/>
              <a:gd name="connsiteY1" fmla="*/ 1626286 h 1626286"/>
              <a:gd name="connsiteX2" fmla="*/ 3985889 w 4156367"/>
              <a:gd name="connsiteY2" fmla="*/ 1601931 h 1626286"/>
              <a:gd name="connsiteX3" fmla="*/ 3929063 w 4156367"/>
              <a:gd name="connsiteY3" fmla="*/ 1601931 h 1626286"/>
              <a:gd name="connsiteX4" fmla="*/ 3929063 w 4156367"/>
              <a:gd name="connsiteY4" fmla="*/ 1569460 h 1626286"/>
              <a:gd name="connsiteX5" fmla="*/ 3891182 w 4156367"/>
              <a:gd name="connsiteY5" fmla="*/ 1569460 h 1626286"/>
              <a:gd name="connsiteX6" fmla="*/ 3891182 w 4156367"/>
              <a:gd name="connsiteY6" fmla="*/ 1542399 h 1626286"/>
              <a:gd name="connsiteX7" fmla="*/ 3801885 w 4156367"/>
              <a:gd name="connsiteY7" fmla="*/ 1542399 h 1626286"/>
              <a:gd name="connsiteX8" fmla="*/ 3801885 w 4156367"/>
              <a:gd name="connsiteY8" fmla="*/ 1509929 h 1626286"/>
              <a:gd name="connsiteX9" fmla="*/ 3745059 w 4156367"/>
              <a:gd name="connsiteY9" fmla="*/ 1509929 h 1626286"/>
              <a:gd name="connsiteX10" fmla="*/ 3745059 w 4156367"/>
              <a:gd name="connsiteY10" fmla="*/ 1485573 h 1626286"/>
              <a:gd name="connsiteX11" fmla="*/ 3525870 w 4156367"/>
              <a:gd name="connsiteY11" fmla="*/ 1485573 h 1626286"/>
              <a:gd name="connsiteX12" fmla="*/ 3525870 w 4156367"/>
              <a:gd name="connsiteY12" fmla="*/ 1447692 h 1626286"/>
              <a:gd name="connsiteX13" fmla="*/ 3504229 w 4156367"/>
              <a:gd name="connsiteY13" fmla="*/ 1447692 h 1626286"/>
              <a:gd name="connsiteX14" fmla="*/ 3504229 w 4156367"/>
              <a:gd name="connsiteY14" fmla="*/ 1396276 h 1626286"/>
              <a:gd name="connsiteX15" fmla="*/ 3444697 w 4156367"/>
              <a:gd name="connsiteY15" fmla="*/ 1396276 h 1626286"/>
              <a:gd name="connsiteX16" fmla="*/ 3444697 w 4156367"/>
              <a:gd name="connsiteY16" fmla="*/ 1366511 h 1626286"/>
              <a:gd name="connsiteX17" fmla="*/ 3341865 w 4156367"/>
              <a:gd name="connsiteY17" fmla="*/ 1366511 h 1626286"/>
              <a:gd name="connsiteX18" fmla="*/ 3341865 w 4156367"/>
              <a:gd name="connsiteY18" fmla="*/ 1336745 h 1626286"/>
              <a:gd name="connsiteX19" fmla="*/ 3244453 w 4156367"/>
              <a:gd name="connsiteY19" fmla="*/ 1336745 h 1626286"/>
              <a:gd name="connsiteX20" fmla="*/ 3244453 w 4156367"/>
              <a:gd name="connsiteY20" fmla="*/ 1309685 h 1626286"/>
              <a:gd name="connsiteX21" fmla="*/ 3239043 w 4156367"/>
              <a:gd name="connsiteY21" fmla="*/ 1309685 h 1626286"/>
              <a:gd name="connsiteX22" fmla="*/ 3239043 w 4156367"/>
              <a:gd name="connsiteY22" fmla="*/ 1279919 h 1626286"/>
              <a:gd name="connsiteX23" fmla="*/ 3203867 w 4156367"/>
              <a:gd name="connsiteY23" fmla="*/ 1279919 h 1626286"/>
              <a:gd name="connsiteX24" fmla="*/ 3203867 w 4156367"/>
              <a:gd name="connsiteY24" fmla="*/ 1250154 h 1626286"/>
              <a:gd name="connsiteX25" fmla="*/ 3182217 w 4156367"/>
              <a:gd name="connsiteY25" fmla="*/ 1250154 h 1626286"/>
              <a:gd name="connsiteX26" fmla="*/ 3182217 w 4156367"/>
              <a:gd name="connsiteY26" fmla="*/ 1206862 h 1626286"/>
              <a:gd name="connsiteX27" fmla="*/ 3101035 w 4156367"/>
              <a:gd name="connsiteY27" fmla="*/ 1206862 h 1626286"/>
              <a:gd name="connsiteX28" fmla="*/ 3101035 w 4156367"/>
              <a:gd name="connsiteY28" fmla="*/ 1163562 h 1626286"/>
              <a:gd name="connsiteX29" fmla="*/ 3087510 w 4156367"/>
              <a:gd name="connsiteY29" fmla="*/ 1163562 h 1626286"/>
              <a:gd name="connsiteX30" fmla="*/ 3087510 w 4156367"/>
              <a:gd name="connsiteY30" fmla="*/ 1144626 h 1626286"/>
              <a:gd name="connsiteX31" fmla="*/ 2973858 w 4156367"/>
              <a:gd name="connsiteY31" fmla="*/ 1144626 h 1626286"/>
              <a:gd name="connsiteX32" fmla="*/ 2973858 w 4156367"/>
              <a:gd name="connsiteY32" fmla="*/ 1104030 h 1626286"/>
              <a:gd name="connsiteX33" fmla="*/ 2957617 w 4156367"/>
              <a:gd name="connsiteY33" fmla="*/ 1104030 h 1626286"/>
              <a:gd name="connsiteX34" fmla="*/ 2957617 w 4156367"/>
              <a:gd name="connsiteY34" fmla="*/ 1052624 h 1626286"/>
              <a:gd name="connsiteX35" fmla="*/ 2949502 w 4156367"/>
              <a:gd name="connsiteY35" fmla="*/ 1052624 h 1626286"/>
              <a:gd name="connsiteX36" fmla="*/ 2949502 w 4156367"/>
              <a:gd name="connsiteY36" fmla="*/ 1028269 h 1626286"/>
              <a:gd name="connsiteX37" fmla="*/ 2906211 w 4156367"/>
              <a:gd name="connsiteY37" fmla="*/ 1028269 h 1626286"/>
              <a:gd name="connsiteX38" fmla="*/ 2906211 w 4156367"/>
              <a:gd name="connsiteY38" fmla="*/ 1006618 h 1626286"/>
              <a:gd name="connsiteX39" fmla="*/ 2884561 w 4156367"/>
              <a:gd name="connsiteY39" fmla="*/ 1006618 h 1626286"/>
              <a:gd name="connsiteX40" fmla="*/ 2884561 w 4156367"/>
              <a:gd name="connsiteY40" fmla="*/ 974148 h 1626286"/>
              <a:gd name="connsiteX41" fmla="*/ 2873740 w 4156367"/>
              <a:gd name="connsiteY41" fmla="*/ 974148 h 1626286"/>
              <a:gd name="connsiteX42" fmla="*/ 2873740 w 4156367"/>
              <a:gd name="connsiteY42" fmla="*/ 949792 h 1626286"/>
              <a:gd name="connsiteX43" fmla="*/ 2854795 w 4156367"/>
              <a:gd name="connsiteY43" fmla="*/ 949792 h 1626286"/>
              <a:gd name="connsiteX44" fmla="*/ 2854795 w 4156367"/>
              <a:gd name="connsiteY44" fmla="*/ 920028 h 1626286"/>
              <a:gd name="connsiteX45" fmla="*/ 2654551 w 4156367"/>
              <a:gd name="connsiteY45" fmla="*/ 920028 h 1626286"/>
              <a:gd name="connsiteX46" fmla="*/ 2654551 w 4156367"/>
              <a:gd name="connsiteY46" fmla="*/ 890263 h 1626286"/>
              <a:gd name="connsiteX47" fmla="*/ 2619375 w 4156367"/>
              <a:gd name="connsiteY47" fmla="*/ 890263 h 1626286"/>
              <a:gd name="connsiteX48" fmla="*/ 2619375 w 4156367"/>
              <a:gd name="connsiteY48" fmla="*/ 865909 h 1626286"/>
              <a:gd name="connsiteX49" fmla="*/ 2570664 w 4156367"/>
              <a:gd name="connsiteY49" fmla="*/ 865909 h 1626286"/>
              <a:gd name="connsiteX50" fmla="*/ 2570664 w 4156367"/>
              <a:gd name="connsiteY50" fmla="*/ 841555 h 1626286"/>
              <a:gd name="connsiteX51" fmla="*/ 2465137 w 4156367"/>
              <a:gd name="connsiteY51" fmla="*/ 841555 h 1626286"/>
              <a:gd name="connsiteX52" fmla="*/ 2465137 w 4156367"/>
              <a:gd name="connsiteY52" fmla="*/ 822613 h 1626286"/>
              <a:gd name="connsiteX53" fmla="*/ 2413721 w 4156367"/>
              <a:gd name="connsiteY53" fmla="*/ 822613 h 1626286"/>
              <a:gd name="connsiteX54" fmla="*/ 2413721 w 4156367"/>
              <a:gd name="connsiteY54" fmla="*/ 768494 h 1626286"/>
              <a:gd name="connsiteX55" fmla="*/ 2327129 w 4156367"/>
              <a:gd name="connsiteY55" fmla="*/ 768494 h 1626286"/>
              <a:gd name="connsiteX56" fmla="*/ 2327129 w 4156367"/>
              <a:gd name="connsiteY56" fmla="*/ 736023 h 1626286"/>
              <a:gd name="connsiteX57" fmla="*/ 2297363 w 4156367"/>
              <a:gd name="connsiteY57" fmla="*/ 736023 h 1626286"/>
              <a:gd name="connsiteX58" fmla="*/ 2297363 w 4156367"/>
              <a:gd name="connsiteY58" fmla="*/ 692728 h 1626286"/>
              <a:gd name="connsiteX59" fmla="*/ 2281133 w 4156367"/>
              <a:gd name="connsiteY59" fmla="*/ 692728 h 1626286"/>
              <a:gd name="connsiteX60" fmla="*/ 2281133 w 4156367"/>
              <a:gd name="connsiteY60" fmla="*/ 625078 h 1626286"/>
              <a:gd name="connsiteX61" fmla="*/ 2262188 w 4156367"/>
              <a:gd name="connsiteY61" fmla="*/ 625078 h 1626286"/>
              <a:gd name="connsiteX62" fmla="*/ 2262188 w 4156367"/>
              <a:gd name="connsiteY62" fmla="*/ 595312 h 1626286"/>
              <a:gd name="connsiteX63" fmla="*/ 2210772 w 4156367"/>
              <a:gd name="connsiteY63" fmla="*/ 595312 h 1626286"/>
              <a:gd name="connsiteX64" fmla="*/ 2210772 w 4156367"/>
              <a:gd name="connsiteY64" fmla="*/ 568253 h 1626286"/>
              <a:gd name="connsiteX65" fmla="*/ 2140420 w 4156367"/>
              <a:gd name="connsiteY65" fmla="*/ 568253 h 1626286"/>
              <a:gd name="connsiteX66" fmla="*/ 2140420 w 4156367"/>
              <a:gd name="connsiteY66" fmla="*/ 541193 h 1626286"/>
              <a:gd name="connsiteX67" fmla="*/ 2080889 w 4156367"/>
              <a:gd name="connsiteY67" fmla="*/ 541193 h 1626286"/>
              <a:gd name="connsiteX68" fmla="*/ 2080889 w 4156367"/>
              <a:gd name="connsiteY68" fmla="*/ 508722 h 1626286"/>
              <a:gd name="connsiteX69" fmla="*/ 2061944 w 4156367"/>
              <a:gd name="connsiteY69" fmla="*/ 508722 h 1626286"/>
              <a:gd name="connsiteX70" fmla="*/ 2061944 w 4156367"/>
              <a:gd name="connsiteY70" fmla="*/ 484368 h 1626286"/>
              <a:gd name="connsiteX71" fmla="*/ 2024063 w 4156367"/>
              <a:gd name="connsiteY71" fmla="*/ 484368 h 1626286"/>
              <a:gd name="connsiteX72" fmla="*/ 2024063 w 4156367"/>
              <a:gd name="connsiteY72" fmla="*/ 457308 h 1626286"/>
              <a:gd name="connsiteX73" fmla="*/ 1999707 w 4156367"/>
              <a:gd name="connsiteY73" fmla="*/ 457308 h 1626286"/>
              <a:gd name="connsiteX74" fmla="*/ 1999707 w 4156367"/>
              <a:gd name="connsiteY74" fmla="*/ 443778 h 1626286"/>
              <a:gd name="connsiteX75" fmla="*/ 1945586 w 4156367"/>
              <a:gd name="connsiteY75" fmla="*/ 443778 h 1626286"/>
              <a:gd name="connsiteX76" fmla="*/ 1945586 w 4156367"/>
              <a:gd name="connsiteY76" fmla="*/ 422131 h 1626286"/>
              <a:gd name="connsiteX77" fmla="*/ 1926650 w 4156367"/>
              <a:gd name="connsiteY77" fmla="*/ 422131 h 1626286"/>
              <a:gd name="connsiteX78" fmla="*/ 1926650 w 4156367"/>
              <a:gd name="connsiteY78" fmla="*/ 397777 h 1626286"/>
              <a:gd name="connsiteX79" fmla="*/ 1896885 w 4156367"/>
              <a:gd name="connsiteY79" fmla="*/ 397777 h 1626286"/>
              <a:gd name="connsiteX80" fmla="*/ 1896885 w 4156367"/>
              <a:gd name="connsiteY80" fmla="*/ 368011 h 1626286"/>
              <a:gd name="connsiteX81" fmla="*/ 1853584 w 4156367"/>
              <a:gd name="connsiteY81" fmla="*/ 368011 h 1626286"/>
              <a:gd name="connsiteX82" fmla="*/ 1853584 w 4156367"/>
              <a:gd name="connsiteY82" fmla="*/ 335539 h 1626286"/>
              <a:gd name="connsiteX83" fmla="*/ 1815703 w 4156367"/>
              <a:gd name="connsiteY83" fmla="*/ 335539 h 1626286"/>
              <a:gd name="connsiteX84" fmla="*/ 1815703 w 4156367"/>
              <a:gd name="connsiteY84" fmla="*/ 289538 h 1626286"/>
              <a:gd name="connsiteX85" fmla="*/ 1802178 w 4156367"/>
              <a:gd name="connsiteY85" fmla="*/ 289538 h 1626286"/>
              <a:gd name="connsiteX86" fmla="*/ 1802178 w 4156367"/>
              <a:gd name="connsiteY86" fmla="*/ 213771 h 1626286"/>
              <a:gd name="connsiteX87" fmla="*/ 1750762 w 4156367"/>
              <a:gd name="connsiteY87" fmla="*/ 213771 h 1626286"/>
              <a:gd name="connsiteX88" fmla="*/ 1750762 w 4156367"/>
              <a:gd name="connsiteY88" fmla="*/ 194829 h 1626286"/>
              <a:gd name="connsiteX89" fmla="*/ 1693936 w 4156367"/>
              <a:gd name="connsiteY89" fmla="*/ 194829 h 1626286"/>
              <a:gd name="connsiteX90" fmla="*/ 1693936 w 4156367"/>
              <a:gd name="connsiteY90" fmla="*/ 167770 h 1626286"/>
              <a:gd name="connsiteX91" fmla="*/ 1596523 w 4156367"/>
              <a:gd name="connsiteY91" fmla="*/ 167770 h 1626286"/>
              <a:gd name="connsiteX92" fmla="*/ 1596523 w 4156367"/>
              <a:gd name="connsiteY92" fmla="*/ 146122 h 1626286"/>
              <a:gd name="connsiteX93" fmla="*/ 1474756 w 4156367"/>
              <a:gd name="connsiteY93" fmla="*/ 146122 h 1626286"/>
              <a:gd name="connsiteX94" fmla="*/ 1474756 w 4156367"/>
              <a:gd name="connsiteY94" fmla="*/ 124475 h 1626286"/>
              <a:gd name="connsiteX95" fmla="*/ 1344863 w 4156367"/>
              <a:gd name="connsiteY95" fmla="*/ 124475 h 1626286"/>
              <a:gd name="connsiteX96" fmla="*/ 1344863 w 4156367"/>
              <a:gd name="connsiteY96" fmla="*/ 100121 h 1626286"/>
              <a:gd name="connsiteX97" fmla="*/ 1131094 w 4156367"/>
              <a:gd name="connsiteY97" fmla="*/ 100121 h 1626286"/>
              <a:gd name="connsiteX98" fmla="*/ 1131094 w 4156367"/>
              <a:gd name="connsiteY98" fmla="*/ 75767 h 1626286"/>
              <a:gd name="connsiteX99" fmla="*/ 1001211 w 4156367"/>
              <a:gd name="connsiteY99" fmla="*/ 75767 h 1626286"/>
              <a:gd name="connsiteX100" fmla="*/ 1001211 w 4156367"/>
              <a:gd name="connsiteY100" fmla="*/ 54119 h 1626286"/>
              <a:gd name="connsiteX101" fmla="*/ 963320 w 4156367"/>
              <a:gd name="connsiteY101" fmla="*/ 54119 h 1626286"/>
              <a:gd name="connsiteX102" fmla="*/ 963320 w 4156367"/>
              <a:gd name="connsiteY102" fmla="*/ 32471 h 1626286"/>
              <a:gd name="connsiteX103" fmla="*/ 890263 w 4156367"/>
              <a:gd name="connsiteY103" fmla="*/ 32471 h 1626286"/>
              <a:gd name="connsiteX104" fmla="*/ 890263 w 4156367"/>
              <a:gd name="connsiteY104" fmla="*/ 0 h 1626286"/>
              <a:gd name="connsiteX105" fmla="*/ 0 w 4156367"/>
              <a:gd name="connsiteY105" fmla="*/ 0 h 162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156367" h="1626286">
                <a:moveTo>
                  <a:pt x="4156367" y="1626286"/>
                </a:moveTo>
                <a:lnTo>
                  <a:pt x="3985889" y="1626286"/>
                </a:lnTo>
                <a:lnTo>
                  <a:pt x="3985889" y="1601931"/>
                </a:lnTo>
                <a:lnTo>
                  <a:pt x="3929063" y="1601931"/>
                </a:lnTo>
                <a:lnTo>
                  <a:pt x="3929063" y="1569460"/>
                </a:lnTo>
                <a:lnTo>
                  <a:pt x="3891182" y="1569460"/>
                </a:lnTo>
                <a:lnTo>
                  <a:pt x="3891182" y="1542399"/>
                </a:lnTo>
                <a:lnTo>
                  <a:pt x="3801885" y="1542399"/>
                </a:lnTo>
                <a:lnTo>
                  <a:pt x="3801885" y="1509929"/>
                </a:lnTo>
                <a:lnTo>
                  <a:pt x="3745059" y="1509929"/>
                </a:lnTo>
                <a:lnTo>
                  <a:pt x="3745059" y="1485573"/>
                </a:lnTo>
                <a:lnTo>
                  <a:pt x="3525870" y="1485573"/>
                </a:lnTo>
                <a:lnTo>
                  <a:pt x="3525870" y="1447692"/>
                </a:lnTo>
                <a:lnTo>
                  <a:pt x="3504229" y="1447692"/>
                </a:lnTo>
                <a:lnTo>
                  <a:pt x="3504229" y="1396276"/>
                </a:lnTo>
                <a:lnTo>
                  <a:pt x="3444697" y="1396276"/>
                </a:lnTo>
                <a:lnTo>
                  <a:pt x="3444697" y="1366511"/>
                </a:lnTo>
                <a:lnTo>
                  <a:pt x="3341865" y="1366511"/>
                </a:lnTo>
                <a:lnTo>
                  <a:pt x="3341865" y="1336745"/>
                </a:lnTo>
                <a:lnTo>
                  <a:pt x="3244453" y="1336745"/>
                </a:lnTo>
                <a:lnTo>
                  <a:pt x="3244453" y="1309685"/>
                </a:lnTo>
                <a:lnTo>
                  <a:pt x="3239043" y="1309685"/>
                </a:lnTo>
                <a:lnTo>
                  <a:pt x="3239043" y="1279919"/>
                </a:lnTo>
                <a:lnTo>
                  <a:pt x="3203867" y="1279919"/>
                </a:lnTo>
                <a:lnTo>
                  <a:pt x="3203867" y="1250154"/>
                </a:lnTo>
                <a:lnTo>
                  <a:pt x="3182217" y="1250154"/>
                </a:lnTo>
                <a:lnTo>
                  <a:pt x="3182217" y="1206862"/>
                </a:lnTo>
                <a:lnTo>
                  <a:pt x="3101035" y="1206862"/>
                </a:lnTo>
                <a:lnTo>
                  <a:pt x="3101035" y="1163562"/>
                </a:lnTo>
                <a:lnTo>
                  <a:pt x="3087510" y="1163562"/>
                </a:lnTo>
                <a:lnTo>
                  <a:pt x="3087510" y="1144626"/>
                </a:lnTo>
                <a:lnTo>
                  <a:pt x="2973858" y="1144626"/>
                </a:lnTo>
                <a:lnTo>
                  <a:pt x="2973858" y="1104030"/>
                </a:lnTo>
                <a:lnTo>
                  <a:pt x="2957617" y="1104030"/>
                </a:lnTo>
                <a:lnTo>
                  <a:pt x="2957617" y="1052624"/>
                </a:lnTo>
                <a:lnTo>
                  <a:pt x="2949502" y="1052624"/>
                </a:lnTo>
                <a:lnTo>
                  <a:pt x="2949502" y="1028269"/>
                </a:lnTo>
                <a:lnTo>
                  <a:pt x="2906211" y="1028269"/>
                </a:lnTo>
                <a:lnTo>
                  <a:pt x="2906211" y="1006618"/>
                </a:lnTo>
                <a:lnTo>
                  <a:pt x="2884561" y="1006618"/>
                </a:lnTo>
                <a:lnTo>
                  <a:pt x="2884561" y="974148"/>
                </a:lnTo>
                <a:lnTo>
                  <a:pt x="2873740" y="974148"/>
                </a:lnTo>
                <a:lnTo>
                  <a:pt x="2873740" y="949792"/>
                </a:lnTo>
                <a:lnTo>
                  <a:pt x="2854795" y="949792"/>
                </a:lnTo>
                <a:lnTo>
                  <a:pt x="2854795" y="920028"/>
                </a:lnTo>
                <a:lnTo>
                  <a:pt x="2654551" y="920028"/>
                </a:lnTo>
                <a:lnTo>
                  <a:pt x="2654551" y="890263"/>
                </a:lnTo>
                <a:lnTo>
                  <a:pt x="2619375" y="890263"/>
                </a:lnTo>
                <a:lnTo>
                  <a:pt x="2619375" y="865909"/>
                </a:lnTo>
                <a:lnTo>
                  <a:pt x="2570664" y="865909"/>
                </a:lnTo>
                <a:lnTo>
                  <a:pt x="2570664" y="841555"/>
                </a:lnTo>
                <a:lnTo>
                  <a:pt x="2465137" y="841555"/>
                </a:lnTo>
                <a:lnTo>
                  <a:pt x="2465137" y="822613"/>
                </a:lnTo>
                <a:lnTo>
                  <a:pt x="2413721" y="822613"/>
                </a:lnTo>
                <a:lnTo>
                  <a:pt x="2413721" y="768494"/>
                </a:lnTo>
                <a:lnTo>
                  <a:pt x="2327129" y="768494"/>
                </a:lnTo>
                <a:lnTo>
                  <a:pt x="2327129" y="736023"/>
                </a:lnTo>
                <a:lnTo>
                  <a:pt x="2297363" y="736023"/>
                </a:lnTo>
                <a:lnTo>
                  <a:pt x="2297363" y="692728"/>
                </a:lnTo>
                <a:lnTo>
                  <a:pt x="2281133" y="692728"/>
                </a:lnTo>
                <a:lnTo>
                  <a:pt x="2281133" y="625078"/>
                </a:lnTo>
                <a:lnTo>
                  <a:pt x="2262188" y="625078"/>
                </a:lnTo>
                <a:lnTo>
                  <a:pt x="2262188" y="595312"/>
                </a:lnTo>
                <a:lnTo>
                  <a:pt x="2210772" y="595312"/>
                </a:lnTo>
                <a:lnTo>
                  <a:pt x="2210772" y="568253"/>
                </a:lnTo>
                <a:lnTo>
                  <a:pt x="2140420" y="568253"/>
                </a:lnTo>
                <a:lnTo>
                  <a:pt x="2140420" y="541193"/>
                </a:lnTo>
                <a:lnTo>
                  <a:pt x="2080889" y="541193"/>
                </a:lnTo>
                <a:lnTo>
                  <a:pt x="2080889" y="508722"/>
                </a:lnTo>
                <a:lnTo>
                  <a:pt x="2061944" y="508722"/>
                </a:lnTo>
                <a:lnTo>
                  <a:pt x="2061944" y="484368"/>
                </a:lnTo>
                <a:lnTo>
                  <a:pt x="2024063" y="484368"/>
                </a:lnTo>
                <a:lnTo>
                  <a:pt x="2024063" y="457308"/>
                </a:lnTo>
                <a:lnTo>
                  <a:pt x="1999707" y="457308"/>
                </a:lnTo>
                <a:lnTo>
                  <a:pt x="1999707" y="443778"/>
                </a:lnTo>
                <a:lnTo>
                  <a:pt x="1945586" y="443778"/>
                </a:lnTo>
                <a:lnTo>
                  <a:pt x="1945586" y="422131"/>
                </a:lnTo>
                <a:lnTo>
                  <a:pt x="1926650" y="422131"/>
                </a:lnTo>
                <a:lnTo>
                  <a:pt x="1926650" y="397777"/>
                </a:lnTo>
                <a:lnTo>
                  <a:pt x="1896885" y="397777"/>
                </a:lnTo>
                <a:lnTo>
                  <a:pt x="1896885" y="368011"/>
                </a:lnTo>
                <a:lnTo>
                  <a:pt x="1853584" y="368011"/>
                </a:lnTo>
                <a:lnTo>
                  <a:pt x="1853584" y="335539"/>
                </a:lnTo>
                <a:lnTo>
                  <a:pt x="1815703" y="335539"/>
                </a:lnTo>
                <a:lnTo>
                  <a:pt x="1815703" y="289538"/>
                </a:lnTo>
                <a:lnTo>
                  <a:pt x="1802178" y="289538"/>
                </a:lnTo>
                <a:lnTo>
                  <a:pt x="1802178" y="213771"/>
                </a:lnTo>
                <a:lnTo>
                  <a:pt x="1750762" y="213771"/>
                </a:lnTo>
                <a:lnTo>
                  <a:pt x="1750762" y="194829"/>
                </a:lnTo>
                <a:lnTo>
                  <a:pt x="1693936" y="194829"/>
                </a:lnTo>
                <a:lnTo>
                  <a:pt x="1693936" y="167770"/>
                </a:lnTo>
                <a:lnTo>
                  <a:pt x="1596523" y="167770"/>
                </a:lnTo>
                <a:lnTo>
                  <a:pt x="1596523" y="146122"/>
                </a:lnTo>
                <a:lnTo>
                  <a:pt x="1474756" y="146122"/>
                </a:lnTo>
                <a:lnTo>
                  <a:pt x="1474756" y="124475"/>
                </a:lnTo>
                <a:lnTo>
                  <a:pt x="1344863" y="124475"/>
                </a:lnTo>
                <a:lnTo>
                  <a:pt x="1344863" y="100121"/>
                </a:lnTo>
                <a:lnTo>
                  <a:pt x="1131094" y="100121"/>
                </a:lnTo>
                <a:lnTo>
                  <a:pt x="1131094" y="75767"/>
                </a:lnTo>
                <a:lnTo>
                  <a:pt x="1001211" y="75767"/>
                </a:lnTo>
                <a:lnTo>
                  <a:pt x="1001211" y="54119"/>
                </a:lnTo>
                <a:lnTo>
                  <a:pt x="963320" y="54119"/>
                </a:lnTo>
                <a:lnTo>
                  <a:pt x="963320" y="32471"/>
                </a:lnTo>
                <a:lnTo>
                  <a:pt x="890263" y="32471"/>
                </a:lnTo>
                <a:lnTo>
                  <a:pt x="890263" y="0"/>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271">
            <a:extLst>
              <a:ext uri="{FF2B5EF4-FFF2-40B4-BE49-F238E27FC236}">
                <a16:creationId xmlns:a16="http://schemas.microsoft.com/office/drawing/2014/main" id="{60CDF19A-FDEA-2853-940F-B151F91EB55D}"/>
              </a:ext>
            </a:extLst>
          </p:cNvPr>
          <p:cNvSpPr/>
          <p:nvPr/>
        </p:nvSpPr>
        <p:spPr>
          <a:xfrm>
            <a:off x="8108885" y="4090266"/>
            <a:ext cx="7598" cy="43667"/>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272">
            <a:extLst>
              <a:ext uri="{FF2B5EF4-FFF2-40B4-BE49-F238E27FC236}">
                <a16:creationId xmlns:a16="http://schemas.microsoft.com/office/drawing/2014/main" id="{E08F18FD-6C80-E8AD-4693-8D9C0CE197E5}"/>
              </a:ext>
            </a:extLst>
          </p:cNvPr>
          <p:cNvSpPr/>
          <p:nvPr/>
        </p:nvSpPr>
        <p:spPr>
          <a:xfrm>
            <a:off x="8555095" y="4190827"/>
            <a:ext cx="7598" cy="4366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273">
            <a:extLst>
              <a:ext uri="{FF2B5EF4-FFF2-40B4-BE49-F238E27FC236}">
                <a16:creationId xmlns:a16="http://schemas.microsoft.com/office/drawing/2014/main" id="{03467CBA-1B3A-3951-9812-565683DE8C4C}"/>
              </a:ext>
            </a:extLst>
          </p:cNvPr>
          <p:cNvSpPr/>
          <p:nvPr/>
        </p:nvSpPr>
        <p:spPr>
          <a:xfrm>
            <a:off x="9466857" y="4760818"/>
            <a:ext cx="7598" cy="4366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Freeform: Shape 274">
            <a:extLst>
              <a:ext uri="{FF2B5EF4-FFF2-40B4-BE49-F238E27FC236}">
                <a16:creationId xmlns:a16="http://schemas.microsoft.com/office/drawing/2014/main" id="{4D303123-CED2-979F-458C-B5CF0C13D163}"/>
              </a:ext>
            </a:extLst>
          </p:cNvPr>
          <p:cNvSpPr/>
          <p:nvPr/>
        </p:nvSpPr>
        <p:spPr>
          <a:xfrm>
            <a:off x="9649210" y="4837844"/>
            <a:ext cx="7598" cy="43664"/>
          </a:xfrm>
          <a:custGeom>
            <a:avLst/>
            <a:gdLst>
              <a:gd name="connsiteX0" fmla="*/ 0 w 9525"/>
              <a:gd name="connsiteY0" fmla="*/ 0 h 53995"/>
              <a:gd name="connsiteX1" fmla="*/ 0 w 9525"/>
              <a:gd name="connsiteY1" fmla="*/ 53995 h 53995"/>
            </a:gdLst>
            <a:ahLst/>
            <a:cxnLst>
              <a:cxn ang="0">
                <a:pos x="connsiteX0" y="connsiteY0"/>
              </a:cxn>
              <a:cxn ang="0">
                <a:pos x="connsiteX1" y="connsiteY1"/>
              </a:cxn>
            </a:cxnLst>
            <a:rect l="l" t="t" r="r" b="b"/>
            <a:pathLst>
              <a:path w="9525" h="53995">
                <a:moveTo>
                  <a:pt x="0" y="0"/>
                </a:moveTo>
                <a:lnTo>
                  <a:pt x="0" y="53995"/>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Freeform: Shape 279">
            <a:extLst>
              <a:ext uri="{FF2B5EF4-FFF2-40B4-BE49-F238E27FC236}">
                <a16:creationId xmlns:a16="http://schemas.microsoft.com/office/drawing/2014/main" id="{44E7F76F-6424-D64A-B480-A4A1FFA872CB}"/>
              </a:ext>
            </a:extLst>
          </p:cNvPr>
          <p:cNvSpPr/>
          <p:nvPr/>
        </p:nvSpPr>
        <p:spPr>
          <a:xfrm>
            <a:off x="7436720" y="4090266"/>
            <a:ext cx="3328549" cy="1309412"/>
          </a:xfrm>
          <a:custGeom>
            <a:avLst/>
            <a:gdLst>
              <a:gd name="connsiteX0" fmla="*/ 4142832 w 4142832"/>
              <a:gd name="connsiteY0" fmla="*/ 1593818 h 1593818"/>
              <a:gd name="connsiteX1" fmla="*/ 3193037 w 4142832"/>
              <a:gd name="connsiteY1" fmla="*/ 1593818 h 1593818"/>
              <a:gd name="connsiteX2" fmla="*/ 3193037 w 4142832"/>
              <a:gd name="connsiteY2" fmla="*/ 1545107 h 1593818"/>
              <a:gd name="connsiteX3" fmla="*/ 3117276 w 4142832"/>
              <a:gd name="connsiteY3" fmla="*/ 1545107 h 1593818"/>
              <a:gd name="connsiteX4" fmla="*/ 3117276 w 4142832"/>
              <a:gd name="connsiteY4" fmla="*/ 1480166 h 1593818"/>
              <a:gd name="connsiteX5" fmla="*/ 2862910 w 4142832"/>
              <a:gd name="connsiteY5" fmla="*/ 1480166 h 1593818"/>
              <a:gd name="connsiteX6" fmla="*/ 2862910 w 4142832"/>
              <a:gd name="connsiteY6" fmla="*/ 1434160 h 1593818"/>
              <a:gd name="connsiteX7" fmla="*/ 2722198 w 4142832"/>
              <a:gd name="connsiteY7" fmla="*/ 1434160 h 1593818"/>
              <a:gd name="connsiteX8" fmla="*/ 2722198 w 4142832"/>
              <a:gd name="connsiteY8" fmla="*/ 1377334 h 1593818"/>
              <a:gd name="connsiteX9" fmla="*/ 2278428 w 4142832"/>
              <a:gd name="connsiteY9" fmla="*/ 1377334 h 1593818"/>
              <a:gd name="connsiteX10" fmla="*/ 2278428 w 4142832"/>
              <a:gd name="connsiteY10" fmla="*/ 1323213 h 1593818"/>
              <a:gd name="connsiteX11" fmla="*/ 2254072 w 4142832"/>
              <a:gd name="connsiteY11" fmla="*/ 1323213 h 1593818"/>
              <a:gd name="connsiteX12" fmla="*/ 2254072 w 4142832"/>
              <a:gd name="connsiteY12" fmla="*/ 1269102 h 1593818"/>
              <a:gd name="connsiteX13" fmla="*/ 2167481 w 4142832"/>
              <a:gd name="connsiteY13" fmla="*/ 1269102 h 1593818"/>
              <a:gd name="connsiteX14" fmla="*/ 2167481 w 4142832"/>
              <a:gd name="connsiteY14" fmla="*/ 1225801 h 1593818"/>
              <a:gd name="connsiteX15" fmla="*/ 2140420 w 4142832"/>
              <a:gd name="connsiteY15" fmla="*/ 1225801 h 1593818"/>
              <a:gd name="connsiteX16" fmla="*/ 2140420 w 4142832"/>
              <a:gd name="connsiteY16" fmla="*/ 1174385 h 1593818"/>
              <a:gd name="connsiteX17" fmla="*/ 1959121 w 4142832"/>
              <a:gd name="connsiteY17" fmla="*/ 1174385 h 1593818"/>
              <a:gd name="connsiteX18" fmla="*/ 1959121 w 4142832"/>
              <a:gd name="connsiteY18" fmla="*/ 1128389 h 1593818"/>
              <a:gd name="connsiteX19" fmla="*/ 1867119 w 4142832"/>
              <a:gd name="connsiteY19" fmla="*/ 1128389 h 1593818"/>
              <a:gd name="connsiteX20" fmla="*/ 1867119 w 4142832"/>
              <a:gd name="connsiteY20" fmla="*/ 1079678 h 1593818"/>
              <a:gd name="connsiteX21" fmla="*/ 1688525 w 4142832"/>
              <a:gd name="connsiteY21" fmla="*/ 1079678 h 1593818"/>
              <a:gd name="connsiteX22" fmla="*/ 1688525 w 4142832"/>
              <a:gd name="connsiteY22" fmla="*/ 1025557 h 1593818"/>
              <a:gd name="connsiteX23" fmla="*/ 1661465 w 4142832"/>
              <a:gd name="connsiteY23" fmla="*/ 1025557 h 1593818"/>
              <a:gd name="connsiteX24" fmla="*/ 1661465 w 4142832"/>
              <a:gd name="connsiteY24" fmla="*/ 976855 h 1593818"/>
              <a:gd name="connsiteX25" fmla="*/ 1501807 w 4142832"/>
              <a:gd name="connsiteY25" fmla="*/ 976855 h 1593818"/>
              <a:gd name="connsiteX26" fmla="*/ 1501807 w 4142832"/>
              <a:gd name="connsiteY26" fmla="*/ 928147 h 1593818"/>
              <a:gd name="connsiteX27" fmla="*/ 1453106 w 4142832"/>
              <a:gd name="connsiteY27" fmla="*/ 928147 h 1593818"/>
              <a:gd name="connsiteX28" fmla="*/ 1453106 w 4142832"/>
              <a:gd name="connsiteY28" fmla="*/ 876732 h 1593818"/>
              <a:gd name="connsiteX29" fmla="*/ 1434160 w 4142832"/>
              <a:gd name="connsiteY29" fmla="*/ 876732 h 1593818"/>
              <a:gd name="connsiteX30" fmla="*/ 1434160 w 4142832"/>
              <a:gd name="connsiteY30" fmla="*/ 825320 h 1593818"/>
              <a:gd name="connsiteX31" fmla="*/ 1168975 w 4142832"/>
              <a:gd name="connsiteY31" fmla="*/ 825320 h 1593818"/>
              <a:gd name="connsiteX32" fmla="*/ 1168975 w 4142832"/>
              <a:gd name="connsiteY32" fmla="*/ 771200 h 1593818"/>
              <a:gd name="connsiteX33" fmla="*/ 1060742 w 4142832"/>
              <a:gd name="connsiteY33" fmla="*/ 771200 h 1593818"/>
              <a:gd name="connsiteX34" fmla="*/ 1060742 w 4142832"/>
              <a:gd name="connsiteY34" fmla="*/ 727905 h 1593818"/>
              <a:gd name="connsiteX35" fmla="*/ 1020147 w 4142832"/>
              <a:gd name="connsiteY35" fmla="*/ 727905 h 1593818"/>
              <a:gd name="connsiteX36" fmla="*/ 1020147 w 4142832"/>
              <a:gd name="connsiteY36" fmla="*/ 684609 h 1593818"/>
              <a:gd name="connsiteX37" fmla="*/ 1003916 w 4142832"/>
              <a:gd name="connsiteY37" fmla="*/ 684609 h 1593818"/>
              <a:gd name="connsiteX38" fmla="*/ 1003916 w 4142832"/>
              <a:gd name="connsiteY38" fmla="*/ 573665 h 1593818"/>
              <a:gd name="connsiteX39" fmla="*/ 879439 w 4142832"/>
              <a:gd name="connsiteY39" fmla="*/ 573665 h 1593818"/>
              <a:gd name="connsiteX40" fmla="*/ 879439 w 4142832"/>
              <a:gd name="connsiteY40" fmla="*/ 524957 h 1593818"/>
              <a:gd name="connsiteX41" fmla="*/ 857791 w 4142832"/>
              <a:gd name="connsiteY41" fmla="*/ 524957 h 1593818"/>
              <a:gd name="connsiteX42" fmla="*/ 857791 w 4142832"/>
              <a:gd name="connsiteY42" fmla="*/ 470838 h 1593818"/>
              <a:gd name="connsiteX43" fmla="*/ 833438 w 4142832"/>
              <a:gd name="connsiteY43" fmla="*/ 470838 h 1593818"/>
              <a:gd name="connsiteX44" fmla="*/ 833438 w 4142832"/>
              <a:gd name="connsiteY44" fmla="*/ 438366 h 1593818"/>
              <a:gd name="connsiteX45" fmla="*/ 771200 w 4142832"/>
              <a:gd name="connsiteY45" fmla="*/ 438366 h 1593818"/>
              <a:gd name="connsiteX46" fmla="*/ 771200 w 4142832"/>
              <a:gd name="connsiteY46" fmla="*/ 392365 h 1593818"/>
              <a:gd name="connsiteX47" fmla="*/ 749553 w 4142832"/>
              <a:gd name="connsiteY47" fmla="*/ 392365 h 1593818"/>
              <a:gd name="connsiteX48" fmla="*/ 749553 w 4142832"/>
              <a:gd name="connsiteY48" fmla="*/ 332834 h 1593818"/>
              <a:gd name="connsiteX49" fmla="*/ 692728 w 4142832"/>
              <a:gd name="connsiteY49" fmla="*/ 332834 h 1593818"/>
              <a:gd name="connsiteX50" fmla="*/ 692728 w 4142832"/>
              <a:gd name="connsiteY50" fmla="*/ 243537 h 1593818"/>
              <a:gd name="connsiteX51" fmla="*/ 451896 w 4142832"/>
              <a:gd name="connsiteY51" fmla="*/ 243537 h 1593818"/>
              <a:gd name="connsiteX52" fmla="*/ 451896 w 4142832"/>
              <a:gd name="connsiteY52" fmla="*/ 181300 h 1593818"/>
              <a:gd name="connsiteX53" fmla="*/ 441072 w 4142832"/>
              <a:gd name="connsiteY53" fmla="*/ 181300 h 1593818"/>
              <a:gd name="connsiteX54" fmla="*/ 441072 w 4142832"/>
              <a:gd name="connsiteY54" fmla="*/ 151534 h 1593818"/>
              <a:gd name="connsiteX55" fmla="*/ 422131 w 4142832"/>
              <a:gd name="connsiteY55" fmla="*/ 151534 h 1593818"/>
              <a:gd name="connsiteX56" fmla="*/ 422131 w 4142832"/>
              <a:gd name="connsiteY56" fmla="*/ 97415 h 1593818"/>
              <a:gd name="connsiteX57" fmla="*/ 392365 w 4142832"/>
              <a:gd name="connsiteY57" fmla="*/ 97415 h 1593818"/>
              <a:gd name="connsiteX58" fmla="*/ 392365 w 4142832"/>
              <a:gd name="connsiteY58" fmla="*/ 43295 h 1593818"/>
              <a:gd name="connsiteX59" fmla="*/ 159652 w 4142832"/>
              <a:gd name="connsiteY59" fmla="*/ 43295 h 1593818"/>
              <a:gd name="connsiteX60" fmla="*/ 159652 w 4142832"/>
              <a:gd name="connsiteY60" fmla="*/ 0 h 1593818"/>
              <a:gd name="connsiteX61" fmla="*/ 0 w 4142832"/>
              <a:gd name="connsiteY61" fmla="*/ 0 h 15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42832" h="1593818">
                <a:moveTo>
                  <a:pt x="4142832" y="1593818"/>
                </a:moveTo>
                <a:lnTo>
                  <a:pt x="3193037" y="1593818"/>
                </a:lnTo>
                <a:lnTo>
                  <a:pt x="3193037" y="1545107"/>
                </a:lnTo>
                <a:lnTo>
                  <a:pt x="3117276" y="1545107"/>
                </a:lnTo>
                <a:lnTo>
                  <a:pt x="3117276" y="1480166"/>
                </a:lnTo>
                <a:lnTo>
                  <a:pt x="2862910" y="1480166"/>
                </a:lnTo>
                <a:lnTo>
                  <a:pt x="2862910" y="1434160"/>
                </a:lnTo>
                <a:lnTo>
                  <a:pt x="2722198" y="1434160"/>
                </a:lnTo>
                <a:lnTo>
                  <a:pt x="2722198" y="1377334"/>
                </a:lnTo>
                <a:lnTo>
                  <a:pt x="2278428" y="1377334"/>
                </a:lnTo>
                <a:lnTo>
                  <a:pt x="2278428" y="1323213"/>
                </a:lnTo>
                <a:lnTo>
                  <a:pt x="2254072" y="1323213"/>
                </a:lnTo>
                <a:lnTo>
                  <a:pt x="2254072" y="1269102"/>
                </a:lnTo>
                <a:lnTo>
                  <a:pt x="2167481" y="1269102"/>
                </a:lnTo>
                <a:lnTo>
                  <a:pt x="2167481" y="1225801"/>
                </a:lnTo>
                <a:lnTo>
                  <a:pt x="2140420" y="1225801"/>
                </a:lnTo>
                <a:lnTo>
                  <a:pt x="2140420" y="1174385"/>
                </a:lnTo>
                <a:lnTo>
                  <a:pt x="1959121" y="1174385"/>
                </a:lnTo>
                <a:lnTo>
                  <a:pt x="1959121" y="1128389"/>
                </a:lnTo>
                <a:lnTo>
                  <a:pt x="1867119" y="1128389"/>
                </a:lnTo>
                <a:lnTo>
                  <a:pt x="1867119" y="1079678"/>
                </a:lnTo>
                <a:lnTo>
                  <a:pt x="1688525" y="1079678"/>
                </a:lnTo>
                <a:lnTo>
                  <a:pt x="1688525" y="1025557"/>
                </a:lnTo>
                <a:lnTo>
                  <a:pt x="1661465" y="1025557"/>
                </a:lnTo>
                <a:lnTo>
                  <a:pt x="1661465" y="976855"/>
                </a:lnTo>
                <a:lnTo>
                  <a:pt x="1501807" y="976855"/>
                </a:lnTo>
                <a:lnTo>
                  <a:pt x="1501807" y="928147"/>
                </a:lnTo>
                <a:lnTo>
                  <a:pt x="1453106" y="928147"/>
                </a:lnTo>
                <a:lnTo>
                  <a:pt x="1453106" y="876732"/>
                </a:lnTo>
                <a:lnTo>
                  <a:pt x="1434160" y="876732"/>
                </a:lnTo>
                <a:lnTo>
                  <a:pt x="1434160" y="825320"/>
                </a:lnTo>
                <a:lnTo>
                  <a:pt x="1168975" y="825320"/>
                </a:lnTo>
                <a:lnTo>
                  <a:pt x="1168975" y="771200"/>
                </a:lnTo>
                <a:lnTo>
                  <a:pt x="1060742" y="771200"/>
                </a:lnTo>
                <a:lnTo>
                  <a:pt x="1060742" y="727905"/>
                </a:lnTo>
                <a:lnTo>
                  <a:pt x="1020147" y="727905"/>
                </a:lnTo>
                <a:lnTo>
                  <a:pt x="1020147" y="684609"/>
                </a:lnTo>
                <a:lnTo>
                  <a:pt x="1003916" y="684609"/>
                </a:lnTo>
                <a:lnTo>
                  <a:pt x="1003916" y="573665"/>
                </a:lnTo>
                <a:lnTo>
                  <a:pt x="879439" y="573665"/>
                </a:lnTo>
                <a:lnTo>
                  <a:pt x="879439" y="524957"/>
                </a:lnTo>
                <a:lnTo>
                  <a:pt x="857791" y="524957"/>
                </a:lnTo>
                <a:lnTo>
                  <a:pt x="857791" y="470838"/>
                </a:lnTo>
                <a:lnTo>
                  <a:pt x="833438" y="470838"/>
                </a:lnTo>
                <a:lnTo>
                  <a:pt x="833438" y="438366"/>
                </a:lnTo>
                <a:lnTo>
                  <a:pt x="771200" y="438366"/>
                </a:lnTo>
                <a:lnTo>
                  <a:pt x="771200" y="392365"/>
                </a:lnTo>
                <a:lnTo>
                  <a:pt x="749553" y="392365"/>
                </a:lnTo>
                <a:lnTo>
                  <a:pt x="749553" y="332834"/>
                </a:lnTo>
                <a:lnTo>
                  <a:pt x="692728" y="332834"/>
                </a:lnTo>
                <a:lnTo>
                  <a:pt x="692728" y="243537"/>
                </a:lnTo>
                <a:lnTo>
                  <a:pt x="451896" y="243537"/>
                </a:lnTo>
                <a:lnTo>
                  <a:pt x="451896" y="181300"/>
                </a:lnTo>
                <a:lnTo>
                  <a:pt x="441072" y="181300"/>
                </a:lnTo>
                <a:lnTo>
                  <a:pt x="441072" y="151534"/>
                </a:lnTo>
                <a:lnTo>
                  <a:pt x="422131" y="151534"/>
                </a:lnTo>
                <a:lnTo>
                  <a:pt x="422131" y="97415"/>
                </a:lnTo>
                <a:lnTo>
                  <a:pt x="392365" y="97415"/>
                </a:lnTo>
                <a:lnTo>
                  <a:pt x="392365" y="43295"/>
                </a:lnTo>
                <a:lnTo>
                  <a:pt x="159652" y="43295"/>
                </a:lnTo>
                <a:lnTo>
                  <a:pt x="159652"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Freeform: Shape 280">
            <a:extLst>
              <a:ext uri="{FF2B5EF4-FFF2-40B4-BE49-F238E27FC236}">
                <a16:creationId xmlns:a16="http://schemas.microsoft.com/office/drawing/2014/main" id="{BBB81BE1-CFFE-AD19-963A-680F3D447542}"/>
              </a:ext>
            </a:extLst>
          </p:cNvPr>
          <p:cNvSpPr/>
          <p:nvPr/>
        </p:nvSpPr>
        <p:spPr>
          <a:xfrm>
            <a:off x="8193307" y="4534985"/>
            <a:ext cx="7653" cy="44364"/>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Freeform: Shape 281">
            <a:extLst>
              <a:ext uri="{FF2B5EF4-FFF2-40B4-BE49-F238E27FC236}">
                <a16:creationId xmlns:a16="http://schemas.microsoft.com/office/drawing/2014/main" id="{A430C3A8-D62F-1436-5ED3-3A638A6576C9}"/>
              </a:ext>
            </a:extLst>
          </p:cNvPr>
          <p:cNvSpPr/>
          <p:nvPr/>
        </p:nvSpPr>
        <p:spPr>
          <a:xfrm>
            <a:off x="9295319" y="5192315"/>
            <a:ext cx="7653" cy="44369"/>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TextBox 173">
            <a:extLst>
              <a:ext uri="{FF2B5EF4-FFF2-40B4-BE49-F238E27FC236}">
                <a16:creationId xmlns:a16="http://schemas.microsoft.com/office/drawing/2014/main" id="{8E34121F-23FA-F2FB-0E6E-2CAE384FB7CC}"/>
              </a:ext>
            </a:extLst>
          </p:cNvPr>
          <p:cNvSpPr txBox="1"/>
          <p:nvPr/>
        </p:nvSpPr>
        <p:spPr>
          <a:xfrm>
            <a:off x="6047953" y="3533066"/>
            <a:ext cx="1173719" cy="461665"/>
          </a:xfrm>
          <a:prstGeom prst="rect">
            <a:avLst/>
          </a:prstGeom>
          <a:noFill/>
        </p:spPr>
        <p:txBody>
          <a:bodyPr wrap="none" rtlCol="0">
            <a:spAutoFit/>
          </a:bodyPr>
          <a:lstStyle/>
          <a:p>
            <a:pPr algn="r"/>
            <a:r>
              <a:rPr lang="ja-JP" sz="1200">
                <a:solidFill>
                  <a:schemeClr val="tx1"/>
                </a:solidFill>
              </a:rPr>
              <a:t>リスク有患者数 </a:t>
            </a:r>
          </a:p>
          <a:p>
            <a:pPr algn="r"/>
            <a:r>
              <a:rPr lang="ja-JP" sz="1200">
                <a:solidFill>
                  <a:schemeClr val="tx1"/>
                </a:solidFill>
              </a:rPr>
              <a:t>(打ち切り済み患者数)</a:t>
            </a:r>
          </a:p>
        </p:txBody>
      </p:sp>
      <p:sp>
        <p:nvSpPr>
          <p:cNvPr id="175" name="TextBox 174">
            <a:extLst>
              <a:ext uri="{FF2B5EF4-FFF2-40B4-BE49-F238E27FC236}">
                <a16:creationId xmlns:a16="http://schemas.microsoft.com/office/drawing/2014/main" id="{8E34121F-23FA-F2FB-0E6E-2CAE384FB7CC}"/>
              </a:ext>
            </a:extLst>
          </p:cNvPr>
          <p:cNvSpPr txBox="1"/>
          <p:nvPr/>
        </p:nvSpPr>
        <p:spPr>
          <a:xfrm>
            <a:off x="6047953" y="5926544"/>
            <a:ext cx="1173719" cy="461665"/>
          </a:xfrm>
          <a:prstGeom prst="rect">
            <a:avLst/>
          </a:prstGeom>
          <a:noFill/>
        </p:spPr>
        <p:txBody>
          <a:bodyPr wrap="none" rtlCol="0">
            <a:spAutoFit/>
          </a:bodyPr>
          <a:lstStyle/>
          <a:p>
            <a:pPr algn="r"/>
            <a:r>
              <a:rPr lang="ja-JP" sz="1200">
                <a:solidFill>
                  <a:schemeClr val="tx1"/>
                </a:solidFill>
              </a:rPr>
              <a:t>リスク有患者数 </a:t>
            </a:r>
          </a:p>
          <a:p>
            <a:pPr algn="r"/>
            <a:r>
              <a:rPr lang="ja-JP" sz="1200">
                <a:solidFill>
                  <a:schemeClr val="tx1"/>
                </a:solidFill>
              </a:rPr>
              <a:t>(打ち切り済み患者数)</a:t>
            </a:r>
          </a:p>
        </p:txBody>
      </p:sp>
    </p:spTree>
    <p:extLst>
      <p:ext uri="{BB962C8B-B14F-4D97-AF65-F5344CB8AC3E}">
        <p14:creationId xmlns:p14="http://schemas.microsoft.com/office/powerpoint/2010/main" val="3756991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2_Default Design">
  <a:themeElements>
    <a:clrScheme name="2_Default Design">
      <a:dk1>
        <a:srgbClr val="000000"/>
      </a:dk1>
      <a:lt1>
        <a:srgbClr val="FFFFFF"/>
      </a:lt1>
      <a:dk2>
        <a:srgbClr val="A7A7A7"/>
      </a:dk2>
      <a:lt2>
        <a:srgbClr val="535353"/>
      </a:lt2>
      <a:accent1>
        <a:srgbClr val="043882"/>
      </a:accent1>
      <a:accent2>
        <a:srgbClr val="B2C0D8"/>
      </a:accent2>
      <a:accent3>
        <a:srgbClr val="B60D27"/>
      </a:accent3>
      <a:accent4>
        <a:srgbClr val="FFC000"/>
      </a:accent4>
      <a:accent5>
        <a:srgbClr val="E75C00"/>
      </a:accent5>
      <a:accent6>
        <a:srgbClr val="2894FF"/>
      </a:accent6>
      <a:hlink>
        <a:srgbClr val="0000FF"/>
      </a:hlink>
      <a:folHlink>
        <a:srgbClr val="FF00FF"/>
      </a:folHlink>
    </a:clrScheme>
    <a:fontScheme name="2_Default Design">
      <a:majorFont>
        <a:latin typeface="Arial"/>
        <a:ea typeface="MS Mincho"/>
        <a:cs typeface="Arial"/>
      </a:majorFont>
      <a:minorFont>
        <a:latin typeface="Helvetica"/>
        <a:ea typeface="MS Mincho"/>
        <a:cs typeface="Helvetica"/>
      </a:minorFont>
    </a:fontScheme>
    <a:fmtScheme name="2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a:dk1>
        <a:srgbClr val="000000"/>
      </a:dk1>
      <a:lt1>
        <a:srgbClr val="FFFFFF"/>
      </a:lt1>
      <a:dk2>
        <a:srgbClr val="A7A7A7"/>
      </a:dk2>
      <a:lt2>
        <a:srgbClr val="535353"/>
      </a:lt2>
      <a:accent1>
        <a:srgbClr val="043882"/>
      </a:accent1>
      <a:accent2>
        <a:srgbClr val="B2C0D8"/>
      </a:accent2>
      <a:accent3>
        <a:srgbClr val="B60D27"/>
      </a:accent3>
      <a:accent4>
        <a:srgbClr val="FFC000"/>
      </a:accent4>
      <a:accent5>
        <a:srgbClr val="E75C00"/>
      </a:accent5>
      <a:accent6>
        <a:srgbClr val="2894FF"/>
      </a:accent6>
      <a:hlink>
        <a:srgbClr val="0000FF"/>
      </a:hlink>
      <a:folHlink>
        <a:srgbClr val="FF00FF"/>
      </a:folHlink>
    </a:clrScheme>
    <a:fontScheme name="2_Default Design">
      <a:majorFont>
        <a:latin typeface="Arial"/>
        <a:ea typeface="MS Mincho"/>
        <a:cs typeface="Arial"/>
      </a:majorFont>
      <a:minorFont>
        <a:latin typeface="Helvetica"/>
        <a:ea typeface="MS Mincho"/>
        <a:cs typeface="Helvetica"/>
      </a:minorFont>
    </a:fontScheme>
    <a:fmtScheme name="2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71884</Words>
  <Application>Microsoft Office PowerPoint</Application>
  <PresentationFormat>Breitbild</PresentationFormat>
  <Paragraphs>7501</Paragraphs>
  <Slides>133</Slides>
  <Notes>2</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133</vt:i4>
      </vt:variant>
    </vt:vector>
  </HeadingPairs>
  <TitlesOfParts>
    <vt:vector size="139" baseType="lpstr">
      <vt:lpstr>Arial</vt:lpstr>
      <vt:lpstr>Helvetica</vt:lpstr>
      <vt:lpstr>Wingdings</vt:lpstr>
      <vt:lpstr>2_Default Design</vt:lpstr>
      <vt:lpstr>3_Default Design</vt:lpstr>
      <vt:lpstr>1_Default Design</vt:lpstr>
      <vt:lpstr>GIスライドデッキ2022
次から選択された要約：</vt:lpstr>
      <vt:lpstr>ESDO (欧州消化器腫瘍学会) からの書簡</vt:lpstr>
      <vt:lpstr>ESDO内科的腫瘍学スライドデッキ
編集者 2022年</vt:lpstr>
      <vt:lpstr>用語集</vt:lpstr>
      <vt:lpstr>新しい分子の作用機序</vt:lpstr>
      <vt:lpstr>目次</vt:lpstr>
      <vt:lpstr>食道・胃癌</vt:lpstr>
      <vt:lpstr>LBA-1：RATIONALE-306：局所進行性切除不能または転移性の食道扁平上皮癌(ESCC)治療の第一選択としてのチスレリズマブ＋化学療法と化学療法を比較した無作為化グローバル第III相試験 – Yoon H、et al</vt:lpstr>
      <vt:lpstr>LBA-1：RATIONALE-306：局所進行性切除不能または転移性の食道扁平上皮癌(ESCC)治療の第一選択としてのチスレリズマブ＋化学療法と化学療法を比較した無作為化グローバル第III相試験 – Yoon H、et al</vt:lpstr>
      <vt:lpstr>LBA-1：RATIONALE-306：局所進行性切除不能または転移性の食道扁平上皮癌(ESCC)治療の第一選択としてのチスレリズマブ＋化学療法と化学療法を比較した無作為化グローバル第III相試験 – Yoon H、et al</vt:lpstr>
      <vt:lpstr>O-4：前治療歴のある転移性食道胃接合部腺癌(mEGA)患者に対する、ベバシズマブを併用または非併用した場合のトリフルリジン/チピラシル(TAS-102)の投与：Danish無作為化試験(LonGas)  – Pfeiffer P、et al。</vt:lpstr>
      <vt:lpstr>O-4：前治療歴のある転移性食道胃接合部腺癌(mEGA)患者に対する、ベバシズマブを併用または非併用した場合のトリフルリジン/チピラシル(TAS-102)の投与：Danish無作為化試験(LonGas)  – Pfeiffer P、et al。</vt:lpstr>
      <vt:lpstr>O-4：前治療歴のある転移性食道胃接合部腺癌(mEGA)患者に対する、ベバシズマブを併用または非併用した場合のトリフルリジン/チピラシル(TAS-102)の投与：Danish無作為化試験(LonGas)  – Pfeiffer P、et al。</vt:lpstr>
      <vt:lpstr>SO-7：HER2陽性トラスツズマブ難治性胃癌(GC)/胃食道接合部腺癌(GEJA)患者におけるHER2およびPD-L1発現の共起：トラスツズマブデルクステカン(T-DXd) DESTINY-Gastric03試験のバイオマーカー解析 – Janjigian Y、et al</vt:lpstr>
      <vt:lpstr>SO-7：HER2陽性トラスツズマブ難治性胃癌(GC)/胃食道接合部腺癌(GEJA)患者におけるHER2およびPD-L1発現の共起：トラスツズマブデルクステカン(T-DXd) DESTINY-Gastric03試験のバイオマーカー解析 – Janjigian Y、et al</vt:lpstr>
      <vt:lpstr>PD-2：EMERGE：進行性ミスマッチ修復良好食道胃および結腸直腸腺癌の前治療のある患者におけるドマチノスタット＋アベルマブ併用投与を検討する多施設共同非ランダム化単群第II相試験  – Slater S、et al。</vt:lpstr>
      <vt:lpstr>PD-2：EMERGE：進行性ミスマッチ修復良好食道胃および結腸直腸腺癌の前治療のある患者におけるドマチノスタット＋アベルマブ併用投与を検討する多施設共同非ランダム化単群第II相試験 – Slater S、et al。</vt:lpstr>
      <vt:lpstr>PD-2：EMERGE：進行性ミスマッチ修復良好食道胃および結腸直腸腺癌の前治療のある患者におけるドマチノスタット＋アベルマブ併用投与を検討する多施設共同非ランダム化単群第II相試験 – Slater S、et al。</vt:lpstr>
      <vt:lpstr>1204MO：PRODIGE 59 - DURIGAST試験：進行性胃または胃食道接合部腺癌患者の第二選択治療におけるFOLFIRI＋デュルバルマブおよびFOLFIRI＋デュルバルマブ＋トレメリムマブを評価するランダム化第II相試験 – Tougeron D、et al</vt:lpstr>
      <vt:lpstr>1204MO：PRODIGE 59 - DURIGAST試験：進行性胃または胃食道接合部腺癌患者の第二選択治療におけるFOLFIRI＋デュルバルマブおよびFOLFIRI＋デュルバルマブ＋トレメリムマブを評価するランダム化第II相試験 – Tougeron D、et al</vt:lpstr>
      <vt:lpstr>1204MO：PRODIGE 59 - DURIGAST試験：進行性胃または胃食道接合部腺癌患者の第二選択治療におけるFOLFIRI＋デュルバルマブおよびFOLFIRI＋デュルバルマブ＋トレメリムマブを評価するランダム化第II相試験 – Tougeron D、et al</vt:lpstr>
      <vt:lpstr>1203O：胃または胃食道接合部の進行性または転移性腺癌の前治療のない患者を対象とする、FOLFOX＋ニボルマブ＋イピリムマブおよびFOLFOX導入に続くニボルマブ＋イピリムマブの比較 – AIOの無作為化第II相Moonlight試験による結果 – Lorenzen Sｍ、et al</vt:lpstr>
      <vt:lpstr>1203O：胃または胃食道接合部の進行性または転移性腺癌の前治療のない患者を対象とする、FOLFOX＋ニボルマブ＋イピリムマブおよびFOLFOX導入に続くニボルマブ＋イピリムマブの比較 – AIOの無作為化第II相Moonlight試験による結果 – Lorenzen Sｍ、et al</vt:lpstr>
      <vt:lpstr>1203O：胃または胃食道接合部の進行性または転移性腺癌の前治療のない患者を対象とする、FOLFOX＋ニボルマブ＋イピリムマブおよびFOLFOX導入に続くニボルマブ＋イピリムマブの比較 – AIOの無作為化第II相Moonlight試験による結果 – Lorenzen Sｍ、et al</vt:lpstr>
      <vt:lpstr>膵臓・小腸・肝胆道癌</vt:lpstr>
      <vt:lpstr>膵臓癌</vt:lpstr>
      <vt:lpstr>LBA61：ゲムシタビン難治性の局所進行性または転移性膵臓癌の第二選択治療におけるHR070803＋5-FU/LVとプラセボ＋5-FU/LVの比較：多施設共同無作為化二重盲検並行対照第III相試験(HR-IRI-APC) – Wang L、et al。</vt:lpstr>
      <vt:lpstr>LBA61：ゲムシタビン難治性の局所進行性または転移性膵臓癌の第二選択治療におけるHR070803＋5-FU/LVとプラセボ＋5-FU/LVの比較：多施設共同無作為化二重盲検並行対照第III相試験(HR-IRI-APC) – Wang L、et al。</vt:lpstr>
      <vt:lpstr>LBA61：ゲムシタビン難治性の局所進行性または転移性膵臓癌の第二選択治療におけるHR070803＋5-FU/LVとプラセボ＋5-FU/LVの比較：多施設共同無作為化二重盲検並行対照第III相試験(HR-IRI-APC) – Wang L、et al。</vt:lpstr>
      <vt:lpstr>1296MO：PRODIGE 29-UCGI 26(NEOPAN)：局所進行性膵臓癌(LAPC)におけるFOLFIRINOXまたはゲムシタビンによる化学療法を比較する第III相無作為化試験 – Ducreux MP、et al</vt:lpstr>
      <vt:lpstr>1296MO：PRODIGE 29-UCGI 26(NEOPAN)：局所進行性膵臓癌(LAPC)におけるFOLFIRINOXまたはゲムシタビンによる化学療法を比較する第III相無作為化試験 – Ducreux MP、et al</vt:lpstr>
      <vt:lpstr>1296MO：PRODIGE 29-UCGI 26(NEOPAN)：局所進行性膵臓癌(LAPC)におけるFOLFIRINOXまたはゲムシタビンによる化学療法を比較する第III相無作為化試験 – Ducreux MP、et al</vt:lpstr>
      <vt:lpstr>LBA60：転移性膵管腺癌におけるFOLFIRINOX治療失敗または不耐性後のゲムシタビン＋パクリタキセルとゲムシタビン単剤投与の比較評価無作為化第III相PRODIGE 65 – UCGI 36 – GEMPAX UNICANCER試験の結果 – De la Fouchardiere C、et al</vt:lpstr>
      <vt:lpstr>LBA60：転移性膵管腺癌におけるFOLFIRINOX治療失敗または不耐性後のゲムシタビン＋パクリタキセルとゲムシタビン単剤投与の比較評価無作為化第III相PRODIGE 65 – UCGI 36 – GEMPAX UNICANCER試験の結果 – De la Fouchardiere C、et al</vt:lpstr>
      <vt:lpstr>LBA60：転移性膵管腺癌におけるFOLFIRINOX治療失敗または不耐性後のゲムシタビン＋パクリタキセルとゲムシタビン単剤投与の比較評価無作為化第III相PRODIGE 65 – UCGI 36 – GEMPAX UNICANCER試験の結果 – De la Fouchardiere C、et al</vt:lpstr>
      <vt:lpstr>肝細胞癌</vt:lpstr>
      <vt:lpstr>PD-7：前治療のない進行性肝細胞癌(aHCC)、前治療のある胃癌(GC)および胃食道接合部腺癌(GEJ)に対するカボザンチニブ＋アテゾリズマブ併用投与：COSMIC-021試験の結果 – Li D、et al</vt:lpstr>
      <vt:lpstr>PD-7：前治療のない進行性肝細胞癌(aHCC)、前治療のある胃癌(GC)および胃食道接合部腺癌(GEJ)に対するカボザンチニブ＋アテゾリズマブ併用投与：COSMIC-021試験の結果 – Li D、et al</vt:lpstr>
      <vt:lpstr>PD-7：前治療のない進行性肝細胞癌(aHCC)、前治療のある胃癌(GC)および胃食道接合部腺癌(GEJ)に対するカボザンチニブ＋アテゾリズマブ併用投与：COSMIC-021試験の結果 – Li D、et al</vt:lpstr>
      <vt:lpstr>LBA34：第III相LEAP-002試験での主要結果：進行性肝細胞癌(aHCC)に対する第一選択治療(1L)としてのレンバチニブ＋ペムブロリズマブとレンバチニブ単剤投与の比較 – Finn RS、et al</vt:lpstr>
      <vt:lpstr>LBA34：第III相LEAP-002試験での主要結果：進行性肝細胞癌(aHCC)に対する第一選択治療(1L)としてのレンバチニブ＋ペムブロリズマブとレンバチニブ単剤投与の比較 – Finn RS、et al</vt:lpstr>
      <vt:lpstr>LBA34：第III相LEAP-002試験での主要結果：進行性肝細胞癌(aHCC)に対する第一選択治療(1L)としてのレンバチニブ＋ペムブロリズマブとレンバチニブ単剤投与の比較 – Finn RS、et al</vt:lpstr>
      <vt:lpstr>LBA35：切除不能な肝細胞癌(uHCC)に対する第一選択治療としてのカムレリズマブ(C)＋リボセラニブ(R)とソラフェニブ(S)の比較：無作為化第III相試験 – Qin S、et al。</vt:lpstr>
      <vt:lpstr>LBA35：切除不能な肝細胞癌(uHCC)に対する第一選択治療としてのカムレリズマブ(C)＋リボセラニブ(R)とソラフェニブ(S)の比較：無作為化第III相試験 – Qin S、et al。</vt:lpstr>
      <vt:lpstr>LBA35：切除不能な肝細胞癌(uHCC)に対する第一選択治療としてのカムレリズマブ(C)＋リボセラニブ(R)とソラフェニブ(S)の比較：無作為化第III相試験 – Qin S、et al。</vt:lpstr>
      <vt:lpstr>LBA36：RATIONALE-301の最終分析：切除不能な肝細胞癌の第一選択治療としてのチスレリズマブとソラフェニブを比較した無作為化第III相試験 – Kudo M、et al</vt:lpstr>
      <vt:lpstr>LBA36：RATIONALE-301の最終分析：切除不能な肝細胞癌の第一選択治療としてのチスレリズマブとソラフェニブを比較した無作為化第III相試験 – Kudo M、et al</vt:lpstr>
      <vt:lpstr>LBA36：RATIONALE-301の最終分析：切除不能な肝細胞癌の第一選択治療としてのチスレリズマブとソラフェニブを比較した無作為化第III相試験 – Kudo M、et al</vt:lpstr>
      <vt:lpstr>胆嚢癌</vt:lpstr>
      <vt:lpstr>O-2：前治療のある局所進行性または転移性胆管癌に対するペミガチニブ：FIGHT-202の最終結果 – Vogel A、et al</vt:lpstr>
      <vt:lpstr>O-2：前治療のある局所進行性または転移性胆管癌に対するペミガチニブ：FIGHT-202の最終結果 – Vogel A、et al</vt:lpstr>
      <vt:lpstr>O-2：前治療のある局所進行性または転移性胆管癌に対するペミガチニブ：FIGHT-202の最終結果 – Vogel A、et al</vt:lpstr>
      <vt:lpstr>SO-3：肝内胆管癌患者におけるプラチナベースの化学療法に対する奏効を予測するBRCAnessの遺伝子変異プロファイルおよび臨床的意義 – Rimini M、et al</vt:lpstr>
      <vt:lpstr>SO-3：肝内胆管癌患者におけるプラチナベースの化学療法に対する奏効を予測するBRCAnessの遺伝子変異プロファイルおよび臨床的意義 – Rimini M、et al</vt:lpstr>
      <vt:lpstr>SO-3：肝内胆管癌患者におけるプラチナベースの化学療法に対する奏効を予測するBRCAnessの遺伝子変異プロファイルおよび臨床的意義 – Rimini M、et al</vt:lpstr>
      <vt:lpstr>52MO：治療未経験の胆管および胆嚢癌(IMMUCHEC)の患者を対象とするゲムシタビンまたはゲムシタビンとシスプラチンを追加したデュルバルマブ＋トレメリムマブとゲムシタビン＋シスプラチンを比較した無作為化第II相試験 – Vogel A、et al</vt:lpstr>
      <vt:lpstr>52MO：治療未経験の胆管および胆嚢癌(IMMUCHEC)の患者を対象とするゲムシタビンまたはゲムシタビンとシスプラチンを追加したデュルバルマブ＋トレメリムマブとゲムシタビン＋シスプラチンを比較した無作為化第II相試験 – Vogel A、et al</vt:lpstr>
      <vt:lpstr>52MO：治療未経験の胆管および胆嚢癌(IMMUCHEC)の患者を対象とするゲムシタビンまたはゲムシタビンとシスプラチンを追加したデュルバルマブ＋トレメリムマブとゲムシタビン＋シスプラチンを比較した無作為化第II相試験 – Vogel A、et al</vt:lpstr>
      <vt:lpstr>53MO：ゲムシタビンベースの治療歴のある胆管および胆嚢癌患者におけるNal-IRI＋5-FU/LVと5-FU/LV単剤投与の比較検討(NALIRICC – AIO-HEP-0116) – Vogel A、et al</vt:lpstr>
      <vt:lpstr>53MO：ゲムシタビンベースの治療歴のある胆管および胆嚢癌患者におけるNal-IRI＋5-FU/LVと5-FU/LV単剤投与の比較検討(NALIRICC – AIO-HEP-0116) – Vogel A、et al</vt:lpstr>
      <vt:lpstr>53MO：ゲムシタビンベースの治療歴のある胆管および胆嚢癌患者におけるNal-IRI＋5-FU/LVと5-FU/LV単剤投与の比較検討(NALIRICC – AIO-HEP-0116) – Vogel A、et al</vt:lpstr>
      <vt:lpstr>神経内分泌腫瘍</vt:lpstr>
      <vt:lpstr>496MO：NICE-NEC試験(GETNE-T1913)の最終的な全生存期間の結果。胃腸膵臓(GEP)由来または起源不明(UK)の前治療のない進行性G3神経内分泌腫瘍(NEN)に対するニボルマブとプラチナダブレット化学療法(CT)に関する第II相試験 – Riesco MC、et al</vt:lpstr>
      <vt:lpstr>496MO：NICE-NEC試験(GETNE-T1913)の最終的な全生存期間の結果。胃腸膵臓(GEP)由来または起源不明(UK)の前治療のない進行性G3神経内分泌腫瘍(NEN)に対するニボルマブとプラチナダブレット化学療法(CT)に関する第II相試験 – Riesco MC、et al</vt:lpstr>
      <vt:lpstr>496MO：NICE-NEC試験(GETNE-T1913)の最終的な全生存期間の結果。胃腸膵臓(GEP)由来または起源不明(UK)の前治療のない進行性G3神経内分泌腫瘍(NEN)に対するニボルマブとプラチナダブレット化学療法(CT)に関する第II相試験 – Riesco MC、et al</vt:lpstr>
      <vt:lpstr>887O：切除不能進行性神経内分泌膵臓腫瘍に対する177Lutetium –Octreotate (OCLU)を用いたペプチド受容体放射性核種治療の抗腫瘍効果を検討した最初の多施設共同無作為化第II相試験：OCLURANDOM試験の結果 – Baudin E、et al</vt:lpstr>
      <vt:lpstr>887O：切除不能進行性神経内分泌膵臓腫瘍に対する177Lutetium –Octreotate (OCLU)を用いたペプチド受容体放射性核種治療の抗腫瘍効果を検討した最初の多施設共同無作為化第II相試験：OCLURANDOM試験の結果 – Baudin E、et al</vt:lpstr>
      <vt:lpstr>887O：切除不能進行性神経内分泌膵臓腫瘍に対する177Lutetium –Octreotate (OCLU)を用いたペプチド受容体放射性核種治療の抗腫瘍効果を検討した最初の多施設共同無作為化第II相試験：OCLURANDOM試験の結果 – Baudin E、et al</vt:lpstr>
      <vt:lpstr>結腸癌、直腸癌
および肛門癌</vt:lpstr>
      <vt:lpstr>LBA-2：MOUNTAINEER：HER2陽性転移性結腸直腸癌(SGNTUC-017)に対するツカチニブとトラスツズマブの併用療法に関する非盲検第II相試験 – Strickler J、et al</vt:lpstr>
      <vt:lpstr>LBA-2：MOUNTAINEER：HER2陽性転移性結腸直腸癌(SGNTUC-017)に対するツカチニブとトラスツズマブの併用療法に関する非盲検第II相試験 – Strickler J、et al</vt:lpstr>
      <vt:lpstr>LBA-2：MOUNTAINEER：HER2陽性転移性結腸直腸癌(SGNTUC-017)に対するツカチニブとトラスツズマブの併用療法に関する非盲検第II相試験 – Strickler J、et al</vt:lpstr>
      <vt:lpstr>LBA O-9：転移性で複数の治療歴を有するマイクロサテライト安定結腸直腸癌に対する新規自然/適応免疫賦活剤であるボテンシリマブ＋バルスチリマブ(抗PD-1)併用投与の検討  – Bullock A、et al</vt:lpstr>
      <vt:lpstr>LBA O-9：転移性で複数の治療歴を有するマイクロサテライト安定結腸直腸癌に対する新規自然/適応免疫賦活剤であるボテンシリマブ＋バルスチリマブ(抗PD-1)併用投与の検討  – Bullock A、et al</vt:lpstr>
      <vt:lpstr>LBA O-9：転移性で複数の治療歴を有するマイクロサテライト安定結腸直腸癌に対する新規自然/適応免疫賦活剤であるボテンシリマブ＋バルスチリマブ(抗PD-1)併用投与の検討  – Bullock A、et al</vt:lpstr>
      <vt:lpstr>LBA O-10：RAS野生型転移性結腸直腸癌に対するmFOLFOX6の併用療法による第一選択のパニツムマブとベバシズマブの比較検討PARADIGM試験の結果 – Muro K、et al</vt:lpstr>
      <vt:lpstr>LBA O-10：RAS野生型転移性結腸直腸癌に対するmFOLFOX6の併用療法による第一選択のパニツムマブとベバシズマブの比較検討PARADIGM試験の結果 – Muro K、et al</vt:lpstr>
      <vt:lpstr>LBA O-10：RAS野生型転移性結腸直腸癌に対するmFOLFOX6の併用療法による第一選択のパニツムマブとベバシズマブの比較検討PARADIGM試験の結果 – Muro K、et al</vt:lpstr>
      <vt:lpstr>LBA O-10：RAS野生型転移性結腸直腸癌に対するmFOLFOX6の併用療法による第一選択のパニツムマブとベバシズマブの比較検討PARADIGM試験の結果 – Muro K、et al</vt:lpstr>
      <vt:lpstr>O-7：適切に選択された患者におけるIIIラインのセツキシマブ再投与試験の治療有効性を示すエビデンス：CRICKETとCAVEの長期追跡調査試験から得られた所見 – Martinelli E、et al</vt:lpstr>
      <vt:lpstr>O-7：適切に選択された患者におけるIIIラインのセツキシマブ再投与試験の治療有効性を示すエビデンス：CRICKETとCAVEの長期追跡調査試験から得られた所見 – Martinelli E、et al</vt:lpstr>
      <vt:lpstr>O-7：適切に選択された患者におけるIIIラインのセツキシマブ再投与試験の治療有効性を示すエビデンス：CRICKETとCAVEの長期追跡調査試験から得られた所見 – Martinelli E、et al</vt:lpstr>
      <vt:lpstr>SO-16：FIRE-4 (AIO-KRK-0114)：FOLFIRI＋セツキシマブによる導入療法後の5-FU＋ベバシズマブによるスイッチ維持療法の概念と、FOLFIRI＋セツキシマブとFOLFIRI＋セツキシマブ副次的評価項目による継続療法に関する無作為化試験 – Heinemann V、et al</vt:lpstr>
      <vt:lpstr>SO-16：FIRE-4 (AIO-KRK-0114)：FOLFIRI＋セツキシマブによる導入療法後の5-FU＋ベバシズマブによるスイッチ維持療法の概念と、FOLFIRI＋セツキシマブとFOLFIRI＋セツキシマブ副次的評価項目による継続療法に関する無作為化試験 – Heinemann V、et al</vt:lpstr>
      <vt:lpstr>SO-16：FIRE-4 (AIO-KRK-0114)：FOLFIRI＋セツキシマブによる導入療法後の5-FU＋ベバシズマブによるスイッチ維持療法の概念と、FOLFIRI＋セツキシマブとFOLFIRI＋セツキシマブ副次的評価項目による継続療法に関する無作為化試験 – Heinemann V、et al</vt:lpstr>
      <vt:lpstr>SO-17：切除不能転移性結腸直腸癌患者の第一選択治療として高用量ビタミンC＋FOLFOX＋/－ベバシズマブをFOLFOX＋/－ベバシズマブと比較した無作為化非盲検多施設共同第3相試験  – Wang F、et al</vt:lpstr>
      <vt:lpstr>SO-17：切除不能転移性結腸直腸癌患者の第一選択治療として高用量ビタミンC＋FOLFOX＋/－ベバシズマブをFOLFOX＋/－ベバシズマブと比較した無作為化非盲検多施設共同第3相試験  – Wang F、et al</vt:lpstr>
      <vt:lpstr>SO-17：切除不能転移性結腸直腸癌患者の第一選択治療として高用量ビタミンC＋FOLFOX＋/－ベバシズマブをFOLFOX＋/－ベバシズマブと比較した無作為化非盲検多施設共同第3相試験  – Wang F、et al</vt:lpstr>
      <vt:lpstr>SO-26：結腸直腸癌転移における微生物の同定と定量化 – Stevens P、et al</vt:lpstr>
      <vt:lpstr>SO-26：結腸直腸癌転移における微生物の同定と定量化 – Stevens P、et al</vt:lpstr>
      <vt:lpstr>SO-26：結腸直腸癌転移における微生物の同定と定量化 – Stevens P、et al</vt:lpstr>
      <vt:lpstr>SO-36：免疫関連遺伝子発現プロファイルでは、転移性結腸直腸癌において第一選択のFOLFOXIRI/ベバシズマブにアテゾリズマブを追加する有効性を予測する：第II相無作為化AtezoTRIBE試験の翻訳解析 – Antoniotti C、et al</vt:lpstr>
      <vt:lpstr>SO-36：免疫関連遺伝子発現プロファイルでは、転移性結腸直腸癌において第一選択のFOLFOXIRI/ベバシズマブにアテゾリズマブを追加する有効性を予測する：第II相無作為化AtezoTRIBE試験の翻訳解析 – Antoniotti C、et al</vt:lpstr>
      <vt:lpstr>SO-36：免疫関連遺伝子発現プロファイルでは、転移性結腸直腸癌において第一選択のFOLFOXIRI/ベバシズマブにアテゾリズマブを追加する有効性を予測する：第II相無作為化AtezoTRIBE試験の翻訳解析 – Antoniotti C、et al</vt:lpstr>
      <vt:lpstr>SO-39：KRAS p.G12C変異結腸直腸癌におけるソトラシブに対する獲得耐性の評価：CodeBreaK 100の探索的血漿バイオマーカー分析 – Prenen H、et al</vt:lpstr>
      <vt:lpstr>SO-39：KRAS p.G12C変異結腸直腸癌におけるソトラシブに対する獲得耐性の評価：CodeBreaK 100の探索的血漿バイオマーカー分析 – Prenen H、et al</vt:lpstr>
      <vt:lpstr>SO-39：KRAS p.G12C変異結腸直腸癌におけるソトラシブに対する獲得耐性の評価：CodeBreaK 100の探索的血漿バイオマーカー分析 – Prenen H、et al</vt:lpstr>
      <vt:lpstr>LBA21：最初に切除不能な結腸直腸肝臓転移(CRLM)、左側転移、およびRAS/BRAFV600E野生型腫瘍の患者に対するFOLFOX/FOLFIRIとベバシズマブまたはパニツムマブの併用療法：オランダの結腸直腸癌グループによる第III相CAIRO5試験 – Bond MJ、et al</vt:lpstr>
      <vt:lpstr>LBA21：最初に切除不能な結腸直腸肝臓転移(CRLM)、左側転移、およびRAS/BRAFV600E野生型腫瘍の患者に対するFOLFOX/FOLFIRIとベバシズマブまたはパニツムマブの併用療法：オランダの結腸直腸癌グループによる第III相CAIRO5試験 – Bond MJ、et al</vt:lpstr>
      <vt:lpstr>LBA21：最初に切除不能な結腸直腸肝臓転移(CRLM)、左側転移、およびRAS/BRAFV600E野生型腫瘍の患者に対するFOLFOX/FOLFIRIとベバシズマブまたはパニツムマブの併用療法：オランダの結腸直腸癌グループによる第III相CAIRO5試験 – Bond MJ、et al</vt:lpstr>
      <vt:lpstr>LBA22：RASおよびBRAF野生型(wt)転移性結腸直腸癌(mCRC)患者の第一選択治療におけるFOLFIRI/セツキシマブとFOLFIRI/セツキシマブ投与後にセツキシマブ(Cet)を単剤投与した第III相試験：ERMES試験(NCT02484833) – Orlandi A、et al</vt:lpstr>
      <vt:lpstr>LBA22：RASおよびBRAF野生型(wt)転移性結腸直腸癌(mCRC)患者の第一選択治療におけるFOLFIRI/セツキシマブとFOLFIRI/セツキシマブ投与後にセツキシマブ(Cet)を単剤投与した第III相試験：ERMES試験(NCT02484833) – Orlandi A、et al</vt:lpstr>
      <vt:lpstr>LBA22：RASおよびBRAF野生型(wt)転移性結腸直腸癌(mCRC)患者の第一選択治療におけるFOLFIRI/セツキシマブとFOLFIRI/セツキシマブ投与後にセツキシマブ(Cet)を単剤投与した第III相試験：ERMES試験(NCT02484833) – Orlandi A、et al</vt:lpstr>
      <vt:lpstr>314O：局所進行性結腸癌に対するアジュバント腹腔内温熱化学療法(HIPECT4)：無作為化第III相試験 – Arjona-Sanchez A、et al</vt:lpstr>
      <vt:lpstr>314O：局所進行性結腸癌に対するアジュバント腹腔内温熱化学療法(HIPECT4)：無作為化第III相試験 – Arjona-Sanchez A、et al</vt:lpstr>
      <vt:lpstr>314O：局所進行性結腸癌に対するアジュバント腹腔内温熱化学療法(HIPECT4)：無作為化第III相試験 – Arjona-Sanchez A、et al</vt:lpstr>
      <vt:lpstr>LBA23：マイクロサテライト不安定性(MSI)を有する転移性結腸直腸癌(mCRC)患者におけるアベルマブと標準的な第二選択治療の比較検討：SAMCO-PRODIGE 54無作為化第II相試験  – Taieb J、et al.</vt:lpstr>
      <vt:lpstr>LBA23：マイクロサテライト不安定性(MSI)を有する転移性結腸直腸癌(mCRC)患者におけるアベルマブと標準的な第二選択治療の比較検討：SAMCO-PRODIGE 54無作為化第II相試験  – Taieb J、et al.</vt:lpstr>
      <vt:lpstr>LBA23：マイクロサテライト不安定性(MSI)を有する転移性結腸直腸癌(mCRC)患者におけるアベルマブと標準的な第二選択治療の比較検討：SAMCO-PRODIGE 54無作為化第II相試験  – Taieb J、et al.</vt:lpstr>
      <vt:lpstr>LBA7：局所進行性MMR欠損結腸癌におけるネオアジュバント免疫チェックポイント阻害剤：NICHE-2試験 – Chalabi M、et al</vt:lpstr>
      <vt:lpstr>LBA7：局所進行性MMR欠損結腸癌におけるネオアジュバント免疫チェックポイント阻害剤：NICHE-2試験 – Chalabi M、et al</vt:lpstr>
      <vt:lpstr>LBA24：KRYSTAL-1：KRASG12C変異を有する進行性結腸直腸癌(CRC)患者におけるアダグラシブ(MRTX849)併用または非併用での有効性と安全性の更新 – Klempner SJ、et al</vt:lpstr>
      <vt:lpstr>LBA24：KRYSTAL-1：KRASG12C変異を有する進行性結腸直腸癌(CRC)患者におけるアダグラシブ(MRTX849)併用または非併用での有効性と安全性の更新 – Klempner SJ、et al</vt:lpstr>
      <vt:lpstr>LBA24：KRYSTAL-1：KRASG12C変異を有する進行性結腸直腸癌(CRC)患者におけるアダグラシブ(MRTX849)併用または非併用での有効性と安全性の更新 – Klempner SJ、et al</vt:lpstr>
      <vt:lpstr>LBA24：KRYSTAL-1：KRASG12C変異を有する進行性結腸直腸癌(CRC)患者におけるアダグラシブ(MRTX849)併用または非併用での有効性と安全性の更新 – Klempner SJ、et al</vt:lpstr>
      <vt:lpstr>315O：難治性KRAS G12C変異結腸直腸癌を対象とするソトラシブとパニツムマブの併用療法：フェーズ1b完全拡張コホートにおける安全性と有効性 – Kuboki Y、et al</vt:lpstr>
      <vt:lpstr>315O：難治性KRAS G12C変異結腸直腸癌を対象とするソトラシブとパニツムマブの併用療法：フェーズ1b完全拡張コホートにおける安全性と有効性 – Kuboki Y、et al</vt:lpstr>
      <vt:lpstr>315O：難治性KRAS G12C変異結腸直腸癌を対象とするソトラシブとパニツムマブの併用療法：フェーズ1b完全拡張コホートにおける安全性と有効性 – Kuboki Y、et al</vt:lpstr>
      <vt:lpstr>LBA25：FRESCO-2：難治性転移性結腸直腸癌患者におけるフルキンチニブの有効性と安全性を評価するグローバル第3相多地域臨床試験(MRCT) – Dasari NA、et al</vt:lpstr>
      <vt:lpstr>LBA25：FRESCO-2：難治性転移性結腸直腸癌患者におけるフルキンチニブの有効性と安全性を評価するグローバル第3相多地域臨床試験(MRCT) – Dasari NA、et al</vt:lpstr>
      <vt:lpstr>LBA25：FRESCO-2：難治性転移性結腸直腸癌患者におけるフルキンチニブの有効性と安全性を評価するグローバル第3相多地域臨床試験(MRCT) – Dasari NA、et al</vt:lpstr>
      <vt:lpstr>316O：BEACON試験で治療したBRAF V600E変異(mt)転移性結腸直腸癌(mCRC)患者(pts)の獲得耐性のゲノムメカニズム – Kopetz S、et al</vt:lpstr>
      <vt:lpstr>316O：BEACON試験で治療したBRAF V600E変異(mt)転移性結腸直腸癌(mCRC)患者(pts)の獲得耐性のゲノムメカニズム – Kopetz S、et al</vt:lpstr>
      <vt:lpstr>316O：BEACON試験で治療したBRAF V600E変異(mt)転移性結腸直腸癌(mCRC)患者(pts)の獲得耐性のゲノムメカニズム – Kopetz S、et al</vt:lpstr>
      <vt:lpstr>317MO：ステージIII結腸癌の高齢患者におけるオキサリプラチンベースのアジュバント化学療法の有効性：12試験のACCENT/IDEAプール化分析 – Gallois C、et al</vt:lpstr>
      <vt:lpstr>317MO：ステージIII結腸癌の高齢患者におけるオキサリプラチンベースのアジュバント化学療法の有効性：12試験のACCENT/IDEAプール化分析 – Gallois C、et al</vt:lpstr>
      <vt:lpstr>317MO：ステージIII結腸癌の高齢患者におけるオキサリプラチンベースのアジュバント化学療法の有効性：12試験のACCENT/IDEAプール化分析 – Gallois C、et al</vt:lpstr>
      <vt:lpstr>318MO：無作為化DYNAMIC試験の循環腫瘍DNA(ctDNA)動態、CEA、再発部位：ステージII結腸癌(CC)のctDNA解析によるアジュバント化学療法(ACT) – Tie J、et al</vt:lpstr>
      <vt:lpstr>318MO：無作為化DYNAMIC試験の循環腫瘍DNA(ctDNA)動態、CEA、再発部位：ステージII結腸癌(CC)のctDNA解析によるアジュバント化学療法(ACT) – Tie J、et al</vt:lpstr>
      <vt:lpstr>318MO：無作為化DYNAMIC試験の循環腫瘍DNA(ctDNA)動態、CEA、再発部位：ステージII結腸癌(CC)のctDNA解析によるアジュバント化学療法(ACT) – Tie J、et al</vt:lpstr>
      <vt:lpstr>LBA28：切除結腸直腸癌におけるイメージングとCEA観察期間の予後効果(CRC)：最終的な結果と無増悪生存期間(RFS) - PRODIGE 13 FFCD第III相試験 – Lepage C、et al</vt:lpstr>
      <vt:lpstr>LBA28：切除結腸直腸癌におけるイメージングとCEA観察期間の予後効果(CRC)：最終的な結果と無増悪生存期間(RFS) - PRODIGE 13 FFCD第III相試験 – Lepage C、et al</vt:lpstr>
      <vt:lpstr>LBA28：切除結腸直腸癌におけるイメージングとCEA観察期間の予後効果(CRC)：最終的な結果と無増悪生存期間(RFS) - PRODIGE 13 FFCD第III相試験 – Lepage C、et 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SLIDE DECK 2022 Selected abstracts from:</dc:title>
  <dc:creator>Clare Wheatcroft</dc:creator>
  <cp:lastModifiedBy>Liz Tanzer</cp:lastModifiedBy>
  <cp:revision>117</cp:revision>
  <dcterms:modified xsi:type="dcterms:W3CDTF">2022-10-14T17:10:00Z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1482995</vt:lpwstr>
  </property>
  <property fmtid="{D5CDD505-2E9C-101B-9397-08002B2CF9AE}" pid="3" name="NXPowerLiteSettings">
    <vt:lpwstr>F7000400038000</vt:lpwstr>
  </property>
  <property fmtid="{D5CDD505-2E9C-101B-9397-08002B2CF9AE}" pid="4" name="NXPowerLiteVersion">
    <vt:lpwstr>S9.2.0</vt:lpwstr>
  </property>
</Properties>
</file>